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13.xml" ContentType="application/vnd.openxmlformats-officedocument.presentationml.notesSlide+xml"/>
  <Override PartName="/ppt/charts/chart4.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5.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6.xml" ContentType="application/vnd.openxmlformats-officedocument.drawingml.chart+xml"/>
  <Override PartName="/ppt/notesSlides/notesSlide43.xml" ContentType="application/vnd.openxmlformats-officedocument.presentationml.notesSlide+xml"/>
  <Override PartName="/ppt/charts/chart7.xml" ContentType="application/vnd.openxmlformats-officedocument.drawingml.chart+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8.xml" ContentType="application/vnd.openxmlformats-officedocument.drawingml.chart+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9.xml" ContentType="application/vnd.openxmlformats-officedocument.drawingml.chart+xml"/>
  <Override PartName="/ppt/notesSlides/notesSlide51.xml" ContentType="application/vnd.openxmlformats-officedocument.presentationml.notesSlide+xml"/>
  <Override PartName="/ppt/charts/chart10.xml" ContentType="application/vnd.openxmlformats-officedocument.drawingml.chart+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11.xml" ContentType="application/vnd.openxmlformats-officedocument.drawingml.chart+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rts/chart12.xml" ContentType="application/vnd.openxmlformats-officedocument.drawingml.chart+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7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rts/chart13.xml" ContentType="application/vnd.openxmlformats-officedocument.drawingml.chart+xml"/>
  <Override PartName="/ppt/notesSlides/notesSlide78.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79.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85.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7" r:id="rId1"/>
  </p:sldMasterIdLst>
  <p:notesMasterIdLst>
    <p:notesMasterId r:id="rId204"/>
  </p:notesMasterIdLst>
  <p:sldIdLst>
    <p:sldId id="257" r:id="rId2"/>
    <p:sldId id="259" r:id="rId3"/>
    <p:sldId id="419" r:id="rId4"/>
    <p:sldId id="260" r:id="rId5"/>
    <p:sldId id="261" r:id="rId6"/>
    <p:sldId id="262" r:id="rId7"/>
    <p:sldId id="263" r:id="rId8"/>
    <p:sldId id="264" r:id="rId9"/>
    <p:sldId id="265" r:id="rId10"/>
    <p:sldId id="266" r:id="rId11"/>
    <p:sldId id="450" r:id="rId12"/>
    <p:sldId id="268" r:id="rId13"/>
    <p:sldId id="270" r:id="rId14"/>
    <p:sldId id="269" r:id="rId15"/>
    <p:sldId id="271" r:id="rId16"/>
    <p:sldId id="272" r:id="rId17"/>
    <p:sldId id="273" r:id="rId18"/>
    <p:sldId id="274" r:id="rId19"/>
    <p:sldId id="275" r:id="rId20"/>
    <p:sldId id="417"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423" r:id="rId43"/>
    <p:sldId id="403" r:id="rId44"/>
    <p:sldId id="451" r:id="rId45"/>
    <p:sldId id="449" r:id="rId46"/>
    <p:sldId id="460" r:id="rId47"/>
    <p:sldId id="404" r:id="rId48"/>
    <p:sldId id="405" r:id="rId49"/>
    <p:sldId id="406" r:id="rId50"/>
    <p:sldId id="407" r:id="rId51"/>
    <p:sldId id="408" r:id="rId52"/>
    <p:sldId id="409" r:id="rId53"/>
    <p:sldId id="410" r:id="rId54"/>
    <p:sldId id="411" r:id="rId55"/>
    <p:sldId id="412" r:id="rId56"/>
    <p:sldId id="413" r:id="rId57"/>
    <p:sldId id="414" r:id="rId58"/>
    <p:sldId id="297" r:id="rId59"/>
    <p:sldId id="298" r:id="rId60"/>
    <p:sldId id="299" r:id="rId61"/>
    <p:sldId id="300" r:id="rId62"/>
    <p:sldId id="301" r:id="rId63"/>
    <p:sldId id="302" r:id="rId64"/>
    <p:sldId id="304" r:id="rId65"/>
    <p:sldId id="303" r:id="rId66"/>
    <p:sldId id="305" r:id="rId67"/>
    <p:sldId id="418" r:id="rId68"/>
    <p:sldId id="306" r:id="rId69"/>
    <p:sldId id="307" r:id="rId70"/>
    <p:sldId id="308" r:id="rId71"/>
    <p:sldId id="309" r:id="rId72"/>
    <p:sldId id="310" r:id="rId73"/>
    <p:sldId id="311" r:id="rId74"/>
    <p:sldId id="312" r:id="rId75"/>
    <p:sldId id="313" r:id="rId76"/>
    <p:sldId id="314" r:id="rId77"/>
    <p:sldId id="315" r:id="rId78"/>
    <p:sldId id="318" r:id="rId79"/>
    <p:sldId id="319" r:id="rId80"/>
    <p:sldId id="320" r:id="rId81"/>
    <p:sldId id="321" r:id="rId82"/>
    <p:sldId id="322" r:id="rId83"/>
    <p:sldId id="323" r:id="rId84"/>
    <p:sldId id="420" r:id="rId85"/>
    <p:sldId id="421" r:id="rId86"/>
    <p:sldId id="324" r:id="rId87"/>
    <p:sldId id="461" r:id="rId88"/>
    <p:sldId id="468" r:id="rId89"/>
    <p:sldId id="469" r:id="rId90"/>
    <p:sldId id="325" r:id="rId91"/>
    <p:sldId id="326" r:id="rId92"/>
    <p:sldId id="327" r:id="rId93"/>
    <p:sldId id="328" r:id="rId94"/>
    <p:sldId id="329" r:id="rId95"/>
    <p:sldId id="330" r:id="rId96"/>
    <p:sldId id="331" r:id="rId97"/>
    <p:sldId id="332" r:id="rId98"/>
    <p:sldId id="333" r:id="rId99"/>
    <p:sldId id="334" r:id="rId100"/>
    <p:sldId id="335" r:id="rId101"/>
    <p:sldId id="336" r:id="rId102"/>
    <p:sldId id="401" r:id="rId103"/>
    <p:sldId id="470" r:id="rId104"/>
    <p:sldId id="338" r:id="rId105"/>
    <p:sldId id="339" r:id="rId106"/>
    <p:sldId id="466" r:id="rId107"/>
    <p:sldId id="340" r:id="rId108"/>
    <p:sldId id="341" r:id="rId109"/>
    <p:sldId id="342" r:id="rId110"/>
    <p:sldId id="473" r:id="rId111"/>
    <p:sldId id="474" r:id="rId112"/>
    <p:sldId id="475" r:id="rId113"/>
    <p:sldId id="476" r:id="rId114"/>
    <p:sldId id="477" r:id="rId115"/>
    <p:sldId id="471" r:id="rId116"/>
    <p:sldId id="472" r:id="rId117"/>
    <p:sldId id="415" r:id="rId118"/>
    <p:sldId id="452" r:id="rId119"/>
    <p:sldId id="416" r:id="rId120"/>
    <p:sldId id="343" r:id="rId121"/>
    <p:sldId id="344" r:id="rId122"/>
    <p:sldId id="345" r:id="rId123"/>
    <p:sldId id="346" r:id="rId124"/>
    <p:sldId id="347" r:id="rId125"/>
    <p:sldId id="348" r:id="rId126"/>
    <p:sldId id="349" r:id="rId127"/>
    <p:sldId id="350" r:id="rId128"/>
    <p:sldId id="351" r:id="rId129"/>
    <p:sldId id="352" r:id="rId130"/>
    <p:sldId id="353" r:id="rId131"/>
    <p:sldId id="354" r:id="rId132"/>
    <p:sldId id="355" r:id="rId133"/>
    <p:sldId id="356" r:id="rId134"/>
    <p:sldId id="357" r:id="rId135"/>
    <p:sldId id="358" r:id="rId136"/>
    <p:sldId id="359" r:id="rId137"/>
    <p:sldId id="360" r:id="rId138"/>
    <p:sldId id="457" r:id="rId139"/>
    <p:sldId id="454" r:id="rId140"/>
    <p:sldId id="478" r:id="rId141"/>
    <p:sldId id="479" r:id="rId142"/>
    <p:sldId id="361" r:id="rId143"/>
    <p:sldId id="362" r:id="rId144"/>
    <p:sldId id="447" r:id="rId145"/>
    <p:sldId id="364" r:id="rId146"/>
    <p:sldId id="459" r:id="rId147"/>
    <p:sldId id="455" r:id="rId148"/>
    <p:sldId id="363" r:id="rId149"/>
    <p:sldId id="365" r:id="rId150"/>
    <p:sldId id="464" r:id="rId151"/>
    <p:sldId id="465" r:id="rId152"/>
    <p:sldId id="422" r:id="rId153"/>
    <p:sldId id="366" r:id="rId154"/>
    <p:sldId id="374" r:id="rId155"/>
    <p:sldId id="375" r:id="rId156"/>
    <p:sldId id="376" r:id="rId157"/>
    <p:sldId id="377" r:id="rId158"/>
    <p:sldId id="378" r:id="rId159"/>
    <p:sldId id="379" r:id="rId160"/>
    <p:sldId id="380" r:id="rId161"/>
    <p:sldId id="381" r:id="rId162"/>
    <p:sldId id="382" r:id="rId163"/>
    <p:sldId id="383" r:id="rId164"/>
    <p:sldId id="384" r:id="rId165"/>
    <p:sldId id="385" r:id="rId166"/>
    <p:sldId id="386" r:id="rId167"/>
    <p:sldId id="387" r:id="rId168"/>
    <p:sldId id="388" r:id="rId169"/>
    <p:sldId id="389" r:id="rId170"/>
    <p:sldId id="390" r:id="rId171"/>
    <p:sldId id="391" r:id="rId172"/>
    <p:sldId id="392" r:id="rId173"/>
    <p:sldId id="393" r:id="rId174"/>
    <p:sldId id="394" r:id="rId175"/>
    <p:sldId id="395" r:id="rId176"/>
    <p:sldId id="396" r:id="rId177"/>
    <p:sldId id="397" r:id="rId178"/>
    <p:sldId id="398" r:id="rId179"/>
    <p:sldId id="467" r:id="rId180"/>
    <p:sldId id="424" r:id="rId181"/>
    <p:sldId id="446" r:id="rId182"/>
    <p:sldId id="425" r:id="rId183"/>
    <p:sldId id="426" r:id="rId184"/>
    <p:sldId id="427" r:id="rId185"/>
    <p:sldId id="428" r:id="rId186"/>
    <p:sldId id="429" r:id="rId187"/>
    <p:sldId id="430" r:id="rId188"/>
    <p:sldId id="431" r:id="rId189"/>
    <p:sldId id="432" r:id="rId190"/>
    <p:sldId id="433" r:id="rId191"/>
    <p:sldId id="444" r:id="rId192"/>
    <p:sldId id="445" r:id="rId193"/>
    <p:sldId id="436" r:id="rId194"/>
    <p:sldId id="437" r:id="rId195"/>
    <p:sldId id="438" r:id="rId196"/>
    <p:sldId id="439" r:id="rId197"/>
    <p:sldId id="440" r:id="rId198"/>
    <p:sldId id="441" r:id="rId199"/>
    <p:sldId id="442" r:id="rId200"/>
    <p:sldId id="443" r:id="rId201"/>
    <p:sldId id="448" r:id="rId202"/>
    <p:sldId id="400" r:id="rId20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DECE"/>
    <a:srgbClr val="F8EFE8"/>
    <a:srgbClr val="780D21"/>
    <a:srgbClr val="E9C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C4B1156A-380E-4F78-BDF5-A606A8083BF9}" styleName="Orta Stil 4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54" autoAdjust="0"/>
    <p:restoredTop sz="94676"/>
  </p:normalViewPr>
  <p:slideViewPr>
    <p:cSldViewPr>
      <p:cViewPr varScale="1">
        <p:scale>
          <a:sx n="58" d="100"/>
          <a:sy n="58" d="100"/>
        </p:scale>
        <p:origin x="752" y="48"/>
      </p:cViewPr>
      <p:guideLst>
        <p:guide orient="horz" pos="216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theme" Target="theme/theme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al__ma_Sayfas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al__ma_Sayfas_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al__ma_Sayfas_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al__ma_Sayfas_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_al__ma_Sayfas_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al__ma_Sayfas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al__ma_Sayfas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al__ma_Sayfas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al__ma_Sayfas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al__ma_Sayfas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al__ma_Sayfas_7.xlsx"/></Relationships>
</file>

<file path=ppt/charts/_rels/chart8.xml.rels><?xml version="1.0" encoding="UTF-8" standalone="yes"?>
<Relationships xmlns="http://schemas.openxmlformats.org/package/2006/relationships"><Relationship Id="rId1" Type="http://schemas.openxmlformats.org/officeDocument/2006/relationships/oleObject" Target="file:///\\svr-nas\public\SEX\HPV\Genital%20warts%20study\Data%202011\Combined%202004-2011%20data\Analysis\Analysis%202004-2011.xlsx" TargetMode="Externa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al__ma_Sayfas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Insidans</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Orta ve Doğu Avrupa</c:v>
                </c:pt>
                <c:pt idx="1">
                  <c:v>Orta Asya</c:v>
                </c:pt>
                <c:pt idx="2">
                  <c:v>Az gelişmiş Bölgeler</c:v>
                </c:pt>
                <c:pt idx="3">
                  <c:v>Gelişmiş bölgeler</c:v>
                </c:pt>
                <c:pt idx="4">
                  <c:v>Dünya</c:v>
                </c:pt>
              </c:strCache>
            </c:strRef>
          </c:cat>
          <c:val>
            <c:numRef>
              <c:f>Sheet1!$B$2:$B$6</c:f>
              <c:numCache>
                <c:formatCode>General</c:formatCode>
                <c:ptCount val="5"/>
                <c:pt idx="0">
                  <c:v>14.7</c:v>
                </c:pt>
                <c:pt idx="1">
                  <c:v>24.6</c:v>
                </c:pt>
                <c:pt idx="2">
                  <c:v>17.8</c:v>
                </c:pt>
                <c:pt idx="3">
                  <c:v>9.1</c:v>
                </c:pt>
                <c:pt idx="4">
                  <c:v>15.3</c:v>
                </c:pt>
              </c:numCache>
            </c:numRef>
          </c:val>
        </c:ser>
        <c:ser>
          <c:idx val="1"/>
          <c:order val="1"/>
          <c:tx>
            <c:strRef>
              <c:f>Sheet1!$C$1</c:f>
              <c:strCache>
                <c:ptCount val="1"/>
                <c:pt idx="0">
                  <c:v>Mortalite</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Orta ve Doğu Avrupa</c:v>
                </c:pt>
                <c:pt idx="1">
                  <c:v>Orta Asya</c:v>
                </c:pt>
                <c:pt idx="2">
                  <c:v>Az gelişmiş Bölgeler</c:v>
                </c:pt>
                <c:pt idx="3">
                  <c:v>Gelişmiş bölgeler</c:v>
                </c:pt>
                <c:pt idx="4">
                  <c:v>Dünya</c:v>
                </c:pt>
              </c:strCache>
            </c:strRef>
          </c:cat>
          <c:val>
            <c:numRef>
              <c:f>Sheet1!$C$2:$C$6</c:f>
              <c:numCache>
                <c:formatCode>General</c:formatCode>
                <c:ptCount val="5"/>
                <c:pt idx="0">
                  <c:v>6.2</c:v>
                </c:pt>
                <c:pt idx="1">
                  <c:v>4.0999999999999996</c:v>
                </c:pt>
                <c:pt idx="2">
                  <c:v>9.8000000000000007</c:v>
                </c:pt>
                <c:pt idx="3">
                  <c:v>3.1</c:v>
                </c:pt>
                <c:pt idx="4">
                  <c:v>7.8</c:v>
                </c:pt>
              </c:numCache>
            </c:numRef>
          </c:val>
        </c:ser>
        <c:dLbls>
          <c:showLegendKey val="0"/>
          <c:showVal val="1"/>
          <c:showCatName val="0"/>
          <c:showSerName val="0"/>
          <c:showPercent val="0"/>
          <c:showBubbleSize val="0"/>
        </c:dLbls>
        <c:gapWidth val="150"/>
        <c:overlap val="-25"/>
        <c:axId val="1907858608"/>
        <c:axId val="1907849904"/>
      </c:barChart>
      <c:catAx>
        <c:axId val="1907858608"/>
        <c:scaling>
          <c:orientation val="minMax"/>
        </c:scaling>
        <c:delete val="0"/>
        <c:axPos val="b"/>
        <c:numFmt formatCode="General" sourceLinked="0"/>
        <c:majorTickMark val="none"/>
        <c:minorTickMark val="none"/>
        <c:tickLblPos val="nextTo"/>
        <c:txPr>
          <a:bodyPr/>
          <a:lstStyle/>
          <a:p>
            <a:pPr>
              <a:defRPr sz="1400" baseline="0"/>
            </a:pPr>
            <a:endParaRPr lang="en-US"/>
          </a:p>
        </c:txPr>
        <c:crossAx val="1907849904"/>
        <c:crosses val="autoZero"/>
        <c:auto val="1"/>
        <c:lblAlgn val="ctr"/>
        <c:lblOffset val="100"/>
        <c:noMultiLvlLbl val="0"/>
      </c:catAx>
      <c:valAx>
        <c:axId val="1907849904"/>
        <c:scaling>
          <c:orientation val="minMax"/>
        </c:scaling>
        <c:delete val="1"/>
        <c:axPos val="l"/>
        <c:numFmt formatCode="General" sourceLinked="1"/>
        <c:majorTickMark val="out"/>
        <c:minorTickMark val="none"/>
        <c:tickLblPos val="none"/>
        <c:crossAx val="190785860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435312024353"/>
          <c:y val="7.3459715639810394E-2"/>
          <c:w val="0.67732115677321503"/>
          <c:h val="0.76777251184834205"/>
        </c:manualLayout>
      </c:layout>
      <c:barChart>
        <c:barDir val="col"/>
        <c:grouping val="clustered"/>
        <c:varyColors val="0"/>
        <c:ser>
          <c:idx val="1"/>
          <c:order val="0"/>
          <c:tx>
            <c:strRef>
              <c:f>Sheet1!$A$2</c:f>
              <c:strCache>
                <c:ptCount val="1"/>
                <c:pt idx="0">
                  <c:v>Males &lt;20y</c:v>
                </c:pt>
              </c:strCache>
            </c:strRef>
          </c:tx>
          <c:spPr>
            <a:gradFill rotWithShape="0">
              <a:gsLst>
                <a:gs pos="0">
                  <a:srgbClr val="010100">
                    <a:gamma/>
                    <a:shade val="66667"/>
                    <a:invGamma/>
                  </a:srgbClr>
                </a:gs>
                <a:gs pos="50000">
                  <a:srgbClr val="663300"/>
                </a:gs>
                <a:gs pos="100000">
                  <a:srgbClr val="010100">
                    <a:gamma/>
                    <a:shade val="66667"/>
                    <a:invGamma/>
                  </a:srgbClr>
                </a:gs>
              </a:gsLst>
              <a:lin ang="0" scaled="1"/>
            </a:gradFill>
            <a:ln w="12335">
              <a:solidFill>
                <a:schemeClr val="tx1"/>
              </a:solidFill>
              <a:prstDash val="solid"/>
            </a:ln>
          </c:spPr>
          <c:invertIfNegative val="0"/>
          <c:cat>
            <c:strRef>
              <c:f>Sheet1!$B$1:$E$1</c:f>
              <c:strCache>
                <c:ptCount val="4"/>
                <c:pt idx="0">
                  <c:v>2007</c:v>
                </c:pt>
                <c:pt idx="1">
                  <c:v>2008</c:v>
                </c:pt>
                <c:pt idx="2">
                  <c:v>2009</c:v>
                </c:pt>
                <c:pt idx="3">
                  <c:v>2010a</c:v>
                </c:pt>
              </c:strCache>
            </c:strRef>
          </c:cat>
          <c:val>
            <c:numRef>
              <c:f>Sheet1!$B$2:$E$2</c:f>
              <c:numCache>
                <c:formatCode>General</c:formatCode>
                <c:ptCount val="4"/>
                <c:pt idx="0">
                  <c:v>11.5</c:v>
                </c:pt>
                <c:pt idx="1">
                  <c:v>10.4</c:v>
                </c:pt>
                <c:pt idx="2">
                  <c:v>10.199999999999999</c:v>
                </c:pt>
                <c:pt idx="3">
                  <c:v>6.9</c:v>
                </c:pt>
              </c:numCache>
            </c:numRef>
          </c:val>
        </c:ser>
        <c:ser>
          <c:idx val="2"/>
          <c:order val="1"/>
          <c:tx>
            <c:strRef>
              <c:f>Sheet1!$A$3</c:f>
              <c:strCache>
                <c:ptCount val="1"/>
                <c:pt idx="0">
                  <c:v>Females &lt;20y</c:v>
                </c:pt>
              </c:strCache>
            </c:strRef>
          </c:tx>
          <c:spPr>
            <a:gradFill rotWithShape="0">
              <a:gsLst>
                <a:gs pos="0">
                  <a:srgbClr val="000000">
                    <a:gamma/>
                    <a:shade val="15686"/>
                    <a:invGamma/>
                  </a:srgbClr>
                </a:gs>
                <a:gs pos="50000">
                  <a:srgbClr val="CC99FF"/>
                </a:gs>
                <a:gs pos="100000">
                  <a:srgbClr val="000000">
                    <a:gamma/>
                    <a:shade val="15686"/>
                    <a:invGamma/>
                  </a:srgbClr>
                </a:gs>
              </a:gsLst>
              <a:lin ang="0" scaled="1"/>
            </a:gradFill>
            <a:ln w="12335">
              <a:solidFill>
                <a:schemeClr val="tx1"/>
              </a:solidFill>
              <a:prstDash val="solid"/>
            </a:ln>
          </c:spPr>
          <c:invertIfNegative val="0"/>
          <c:cat>
            <c:strRef>
              <c:f>Sheet1!$B$1:$E$1</c:f>
              <c:strCache>
                <c:ptCount val="4"/>
                <c:pt idx="0">
                  <c:v>2007</c:v>
                </c:pt>
                <c:pt idx="1">
                  <c:v>2008</c:v>
                </c:pt>
                <c:pt idx="2">
                  <c:v>2009</c:v>
                </c:pt>
                <c:pt idx="3">
                  <c:v>2010a</c:v>
                </c:pt>
              </c:strCache>
            </c:strRef>
          </c:cat>
          <c:val>
            <c:numRef>
              <c:f>Sheet1!$B$3:$E$3</c:f>
              <c:numCache>
                <c:formatCode>General</c:formatCode>
                <c:ptCount val="4"/>
                <c:pt idx="0">
                  <c:v>13.7</c:v>
                </c:pt>
                <c:pt idx="1">
                  <c:v>12.5</c:v>
                </c:pt>
                <c:pt idx="2">
                  <c:v>8.5</c:v>
                </c:pt>
                <c:pt idx="3">
                  <c:v>5.0999999999999996</c:v>
                </c:pt>
              </c:numCache>
            </c:numRef>
          </c:val>
        </c:ser>
        <c:dLbls>
          <c:showLegendKey val="0"/>
          <c:showVal val="0"/>
          <c:showCatName val="0"/>
          <c:showSerName val="0"/>
          <c:showPercent val="0"/>
          <c:showBubbleSize val="0"/>
        </c:dLbls>
        <c:gapWidth val="150"/>
        <c:axId val="1960791248"/>
        <c:axId val="1863160368"/>
      </c:barChart>
      <c:catAx>
        <c:axId val="1960791248"/>
        <c:scaling>
          <c:orientation val="minMax"/>
        </c:scaling>
        <c:delete val="0"/>
        <c:axPos val="b"/>
        <c:numFmt formatCode="General" sourceLinked="1"/>
        <c:majorTickMark val="out"/>
        <c:minorTickMark val="none"/>
        <c:tickLblPos val="nextTo"/>
        <c:spPr>
          <a:ln w="3084">
            <a:solidFill>
              <a:schemeClr val="tx1"/>
            </a:solidFill>
            <a:prstDash val="solid"/>
          </a:ln>
        </c:spPr>
        <c:txPr>
          <a:bodyPr rot="0" vert="horz"/>
          <a:lstStyle/>
          <a:p>
            <a:pPr>
              <a:defRPr lang="en-US" sz="1773" b="1" i="0" u="none" strike="noStrike" baseline="0">
                <a:solidFill>
                  <a:schemeClr val="tx1"/>
                </a:solidFill>
                <a:latin typeface="Calibri"/>
                <a:ea typeface="Calibri"/>
                <a:cs typeface="Calibri"/>
              </a:defRPr>
            </a:pPr>
            <a:endParaRPr lang="en-US"/>
          </a:p>
        </c:txPr>
        <c:crossAx val="1863160368"/>
        <c:crosses val="autoZero"/>
        <c:auto val="1"/>
        <c:lblAlgn val="ctr"/>
        <c:lblOffset val="100"/>
        <c:tickLblSkip val="1"/>
        <c:tickMarkSkip val="1"/>
        <c:noMultiLvlLbl val="0"/>
      </c:catAx>
      <c:valAx>
        <c:axId val="1863160368"/>
        <c:scaling>
          <c:orientation val="minMax"/>
        </c:scaling>
        <c:delete val="0"/>
        <c:axPos val="l"/>
        <c:majorGridlines>
          <c:spPr>
            <a:ln w="3084">
              <a:solidFill>
                <a:schemeClr val="tx1"/>
              </a:solidFill>
              <a:prstDash val="solid"/>
            </a:ln>
          </c:spPr>
        </c:majorGridlines>
        <c:numFmt formatCode="General" sourceLinked="1"/>
        <c:majorTickMark val="out"/>
        <c:minorTickMark val="none"/>
        <c:tickLblPos val="nextTo"/>
        <c:spPr>
          <a:ln w="3084">
            <a:solidFill>
              <a:schemeClr val="tx1"/>
            </a:solidFill>
            <a:prstDash val="solid"/>
          </a:ln>
        </c:spPr>
        <c:txPr>
          <a:bodyPr rot="0" vert="horz"/>
          <a:lstStyle/>
          <a:p>
            <a:pPr>
              <a:defRPr lang="en-US" sz="1773" b="1" i="0" u="none" strike="noStrike" baseline="0">
                <a:solidFill>
                  <a:schemeClr val="tx1"/>
                </a:solidFill>
                <a:latin typeface="Calibri"/>
                <a:ea typeface="Calibri"/>
                <a:cs typeface="Calibri"/>
              </a:defRPr>
            </a:pPr>
            <a:endParaRPr lang="en-US"/>
          </a:p>
        </c:txPr>
        <c:crossAx val="1960791248"/>
        <c:crosses val="autoZero"/>
        <c:crossBetween val="between"/>
      </c:valAx>
      <c:spPr>
        <a:noFill/>
        <a:ln w="12335">
          <a:solidFill>
            <a:schemeClr val="tx1"/>
          </a:solidFill>
          <a:prstDash val="solid"/>
        </a:ln>
      </c:spPr>
    </c:plotArea>
    <c:legend>
      <c:legendPos val="r"/>
      <c:layout>
        <c:manualLayout>
          <c:xMode val="edge"/>
          <c:yMode val="edge"/>
          <c:x val="0.66168156173005399"/>
          <c:y val="0.19631904071915099"/>
          <c:w val="0.20852359208523599"/>
          <c:h val="0.13507109004739401"/>
        </c:manualLayout>
      </c:layout>
      <c:overlay val="0"/>
      <c:spPr>
        <a:solidFill>
          <a:schemeClr val="bg1"/>
        </a:solidFill>
        <a:ln w="3084">
          <a:solidFill>
            <a:schemeClr val="tx1"/>
          </a:solidFill>
          <a:prstDash val="solid"/>
        </a:ln>
      </c:spPr>
      <c:txPr>
        <a:bodyPr/>
        <a:lstStyle/>
        <a:p>
          <a:pPr>
            <a:defRPr lang="en-US" sz="1272" b="1" i="0" u="none" strike="noStrike" baseline="0">
              <a:solidFill>
                <a:schemeClr val="tx1"/>
              </a:solidFill>
              <a:latin typeface="Calibri"/>
              <a:ea typeface="Calibri"/>
              <a:cs typeface="Calibri"/>
            </a:defRPr>
          </a:pPr>
          <a:endParaRPr lang="en-US"/>
        </a:p>
      </c:txPr>
    </c:legend>
    <c:plotVisOnly val="1"/>
    <c:dispBlanksAs val="gap"/>
    <c:showDLblsOverMax val="0"/>
  </c:chart>
  <c:spPr>
    <a:noFill/>
    <a:ln>
      <a:noFill/>
    </a:ln>
  </c:spPr>
  <c:txPr>
    <a:bodyPr/>
    <a:lstStyle/>
    <a:p>
      <a:pPr>
        <a:defRPr sz="1773" b="1" i="0" u="none" strike="noStrike" baseline="0">
          <a:solidFill>
            <a:schemeClr val="tx1"/>
          </a:solidFill>
          <a:latin typeface="Calibri"/>
          <a:ea typeface="Calibri"/>
          <a:cs typeface="Calibri"/>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7728173129303"/>
          <c:y val="0.182214785651794"/>
          <c:w val="0.70557074233645301"/>
          <c:h val="0.53332020997375296"/>
        </c:manualLayout>
      </c:layout>
      <c:barChart>
        <c:barDir val="col"/>
        <c:grouping val="clustered"/>
        <c:varyColors val="0"/>
        <c:ser>
          <c:idx val="0"/>
          <c:order val="0"/>
          <c:tx>
            <c:strRef>
              <c:f>Sheet1!$A$2</c:f>
              <c:strCache>
                <c:ptCount val="1"/>
                <c:pt idx="0">
                  <c:v>Prevaccine era (2003–2007)</c:v>
                </c:pt>
              </c:strCache>
            </c:strRef>
          </c:tx>
          <c:invertIfNegative val="0"/>
          <c:dLbls>
            <c:dLbl>
              <c:idx val="0"/>
              <c:layout>
                <c:manualLayout>
                  <c:x val="3.1446540880503198E-3"/>
                  <c:y val="-2.7779965004374502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0">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HPV 6/11/16/18</c:v>
                </c:pt>
                <c:pt idx="1">
                  <c:v>HPV 16/18</c:v>
                </c:pt>
              </c:strCache>
            </c:strRef>
          </c:cat>
          <c:val>
            <c:numRef>
              <c:f>Sheet1!$B$2:$C$2</c:f>
              <c:numCache>
                <c:formatCode>General</c:formatCode>
                <c:ptCount val="2"/>
                <c:pt idx="0">
                  <c:v>11.5</c:v>
                </c:pt>
                <c:pt idx="1">
                  <c:v>7.1</c:v>
                </c:pt>
              </c:numCache>
            </c:numRef>
          </c:val>
        </c:ser>
        <c:ser>
          <c:idx val="1"/>
          <c:order val="1"/>
          <c:tx>
            <c:strRef>
              <c:f>Sheet1!$A$3</c:f>
              <c:strCache>
                <c:ptCount val="1"/>
                <c:pt idx="0">
                  <c:v>Postvaccine era (2007–2010)</c:v>
                </c:pt>
              </c:strCache>
            </c:strRef>
          </c:tx>
          <c:spPr>
            <a:solidFill>
              <a:srgbClr val="EAC770"/>
            </a:solidFill>
          </c:spPr>
          <c:invertIfNegative val="0"/>
          <c:dLbls>
            <c:spPr>
              <a:noFill/>
              <a:ln>
                <a:noFill/>
              </a:ln>
              <a:effectLst/>
            </c:spPr>
            <c:txPr>
              <a:bodyPr/>
              <a:lstStyle/>
              <a:p>
                <a:pPr>
                  <a:defRPr b="0">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HPV 6/11/16/18</c:v>
                </c:pt>
                <c:pt idx="1">
                  <c:v>HPV 16/18</c:v>
                </c:pt>
              </c:strCache>
            </c:strRef>
          </c:cat>
          <c:val>
            <c:numRef>
              <c:f>Sheet1!$B$3:$C$3</c:f>
              <c:numCache>
                <c:formatCode>General</c:formatCode>
                <c:ptCount val="2"/>
                <c:pt idx="0">
                  <c:v>5.0999999999999996</c:v>
                </c:pt>
                <c:pt idx="1">
                  <c:v>3.6</c:v>
                </c:pt>
              </c:numCache>
            </c:numRef>
          </c:val>
        </c:ser>
        <c:dLbls>
          <c:showLegendKey val="0"/>
          <c:showVal val="0"/>
          <c:showCatName val="0"/>
          <c:showSerName val="0"/>
          <c:showPercent val="0"/>
          <c:showBubbleSize val="0"/>
        </c:dLbls>
        <c:gapWidth val="150"/>
        <c:axId val="1979933120"/>
        <c:axId val="1979929312"/>
      </c:barChart>
      <c:catAx>
        <c:axId val="1979933120"/>
        <c:scaling>
          <c:orientation val="minMax"/>
        </c:scaling>
        <c:delete val="0"/>
        <c:axPos val="b"/>
        <c:numFmt formatCode="General" sourceLinked="0"/>
        <c:majorTickMark val="out"/>
        <c:minorTickMark val="none"/>
        <c:tickLblPos val="nextTo"/>
        <c:txPr>
          <a:bodyPr/>
          <a:lstStyle/>
          <a:p>
            <a:pPr>
              <a:defRPr>
                <a:solidFill>
                  <a:schemeClr val="tx1"/>
                </a:solidFill>
              </a:defRPr>
            </a:pPr>
            <a:endParaRPr lang="en-US"/>
          </a:p>
        </c:txPr>
        <c:crossAx val="1979929312"/>
        <c:crosses val="autoZero"/>
        <c:auto val="1"/>
        <c:lblAlgn val="ctr"/>
        <c:lblOffset val="100"/>
        <c:noMultiLvlLbl val="0"/>
      </c:catAx>
      <c:valAx>
        <c:axId val="1979929312"/>
        <c:scaling>
          <c:orientation val="minMax"/>
          <c:max val="15"/>
          <c:min val="0"/>
        </c:scaling>
        <c:delete val="0"/>
        <c:axPos val="l"/>
        <c:title>
          <c:tx>
            <c:rich>
              <a:bodyPr rot="-5400000" vert="horz"/>
              <a:lstStyle/>
              <a:p>
                <a:pPr>
                  <a:defRPr>
                    <a:solidFill>
                      <a:schemeClr val="tx1"/>
                    </a:solidFill>
                  </a:defRPr>
                </a:pPr>
                <a:r>
                  <a:rPr lang="en-US" dirty="0" err="1" smtClean="0">
                    <a:solidFill>
                      <a:schemeClr val="tx1"/>
                    </a:solidFill>
                  </a:rPr>
                  <a:t>Prevalen</a:t>
                </a:r>
                <a:r>
                  <a:rPr lang="tr-TR" dirty="0" smtClean="0">
                    <a:solidFill>
                      <a:schemeClr val="tx1"/>
                    </a:solidFill>
                  </a:rPr>
                  <a:t>s</a:t>
                </a:r>
                <a:r>
                  <a:rPr lang="en-US" dirty="0" smtClean="0">
                    <a:solidFill>
                      <a:schemeClr val="tx1"/>
                    </a:solidFill>
                  </a:rPr>
                  <a:t> </a:t>
                </a:r>
                <a:r>
                  <a:rPr lang="en-US" dirty="0">
                    <a:solidFill>
                      <a:schemeClr val="tx1"/>
                    </a:solidFill>
                  </a:rPr>
                  <a:t>(%)</a:t>
                </a:r>
              </a:p>
            </c:rich>
          </c:tx>
          <c:layout>
            <c:manualLayout>
              <c:xMode val="edge"/>
              <c:yMode val="edge"/>
              <c:x val="7.0976771653543394E-2"/>
              <c:y val="0.234979002624672"/>
            </c:manualLayout>
          </c:layout>
          <c:overlay val="0"/>
        </c:title>
        <c:numFmt formatCode="General" sourceLinked="1"/>
        <c:majorTickMark val="out"/>
        <c:minorTickMark val="none"/>
        <c:tickLblPos val="nextTo"/>
        <c:txPr>
          <a:bodyPr/>
          <a:lstStyle/>
          <a:p>
            <a:pPr>
              <a:defRPr>
                <a:solidFill>
                  <a:schemeClr val="tx1"/>
                </a:solidFill>
              </a:defRPr>
            </a:pPr>
            <a:endParaRPr lang="en-US"/>
          </a:p>
        </c:txPr>
        <c:crossAx val="1979933120"/>
        <c:crosses val="autoZero"/>
        <c:crossBetween val="between"/>
      </c:valAx>
    </c:plotArea>
    <c:legend>
      <c:legendPos val="r"/>
      <c:layout>
        <c:manualLayout>
          <c:xMode val="edge"/>
          <c:yMode val="edge"/>
          <c:x val="0.171941994750656"/>
          <c:y val="0.84725590551181096"/>
          <c:w val="0.76538517060367595"/>
          <c:h val="9.9966316710411202E-2"/>
        </c:manualLayout>
      </c:layout>
      <c:overlay val="0"/>
      <c:txPr>
        <a:bodyPr/>
        <a:lstStyle/>
        <a:p>
          <a:pPr>
            <a:defRPr sz="1400">
              <a:solidFill>
                <a:schemeClr val="tx1"/>
              </a:solidFill>
            </a:defRPr>
          </a:pPr>
          <a:endParaRPr lang="en-US"/>
        </a:p>
      </c:txPr>
    </c:legend>
    <c:plotVisOnly val="1"/>
    <c:dispBlanksAs val="gap"/>
    <c:showDLblsOverMax val="0"/>
  </c:chart>
  <c:txPr>
    <a:bodyPr/>
    <a:lstStyle/>
    <a:p>
      <a:pPr>
        <a:defRPr sz="1800" b="1">
          <a:solidFill>
            <a:schemeClr val="accent2">
              <a:lumMod val="50000"/>
            </a:schemeClr>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136558919508453E-2"/>
          <c:y val="0.13379721139161568"/>
          <c:w val="0.86743065874552427"/>
          <c:h val="0.70237475570002439"/>
        </c:manualLayout>
      </c:layout>
      <c:barChart>
        <c:barDir val="col"/>
        <c:grouping val="clustered"/>
        <c:varyColors val="0"/>
        <c:ser>
          <c:idx val="0"/>
          <c:order val="0"/>
          <c:tx>
            <c:strRef>
              <c:f>Sheet1!$B$1</c:f>
              <c:strCache>
                <c:ptCount val="1"/>
                <c:pt idx="0">
                  <c:v>Tabrizi 2014 (vaccinated)</c:v>
                </c:pt>
              </c:strCache>
            </c:strRef>
          </c:tx>
          <c:spPr>
            <a:solidFill>
              <a:srgbClr val="C00000"/>
            </a:solidFill>
            <a:ln>
              <a:solidFill>
                <a:srgbClr val="C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HPV 16</c:v>
                </c:pt>
                <c:pt idx="1">
                  <c:v>HPV 18</c:v>
                </c:pt>
              </c:strCache>
            </c:strRef>
          </c:cat>
          <c:val>
            <c:numRef>
              <c:f>Sheet1!$B$2:$B$3</c:f>
              <c:numCache>
                <c:formatCode>General</c:formatCode>
                <c:ptCount val="2"/>
                <c:pt idx="0">
                  <c:v>83.3</c:v>
                </c:pt>
                <c:pt idx="1">
                  <c:v>99.9</c:v>
                </c:pt>
              </c:numCache>
            </c:numRef>
          </c:val>
        </c:ser>
        <c:ser>
          <c:idx val="1"/>
          <c:order val="1"/>
          <c:tx>
            <c:strRef>
              <c:f>Sheet1!$C$1</c:f>
              <c:strCache>
                <c:ptCount val="1"/>
                <c:pt idx="0">
                  <c:v>Tabrizi 2014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HPV 16</c:v>
                </c:pt>
                <c:pt idx="1">
                  <c:v>HPV 18</c:v>
                </c:pt>
              </c:strCache>
            </c:strRef>
          </c:cat>
          <c:val>
            <c:numRef>
              <c:f>Sheet1!$C$2:$C$3</c:f>
              <c:numCache>
                <c:formatCode>General</c:formatCode>
                <c:ptCount val="2"/>
                <c:pt idx="0">
                  <c:v>80.3</c:v>
                </c:pt>
                <c:pt idx="1">
                  <c:v>77.400000000000006</c:v>
                </c:pt>
              </c:numCache>
            </c:numRef>
          </c:val>
        </c:ser>
        <c:ser>
          <c:idx val="2"/>
          <c:order val="2"/>
          <c:tx>
            <c:strRef>
              <c:f>Sheet1!$D$1</c:f>
              <c:strCache>
                <c:ptCount val="1"/>
                <c:pt idx="0">
                  <c:v>Markowitz 2013</c:v>
                </c:pt>
              </c:strCache>
            </c:strRef>
          </c:tx>
          <c:spPr>
            <a:solidFill>
              <a:srgbClr val="4F81BD"/>
            </a:solidFill>
            <a:ln>
              <a:solidFill>
                <a:srgbClr val="4F81BD"/>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HPV 16</c:v>
                </c:pt>
                <c:pt idx="1">
                  <c:v>HPV 18</c:v>
                </c:pt>
              </c:strCache>
            </c:strRef>
          </c:cat>
          <c:val>
            <c:numRef>
              <c:f>Sheet1!$D$2:$D$3</c:f>
              <c:numCache>
                <c:formatCode>General</c:formatCode>
                <c:ptCount val="2"/>
                <c:pt idx="0">
                  <c:v>50</c:v>
                </c:pt>
                <c:pt idx="1">
                  <c:v>37.5</c:v>
                </c:pt>
              </c:numCache>
            </c:numRef>
          </c:val>
        </c:ser>
        <c:ser>
          <c:idx val="3"/>
          <c:order val="3"/>
          <c:tx>
            <c:strRef>
              <c:f>Sheet1!$E$1</c:f>
              <c:strCache>
                <c:ptCount val="1"/>
                <c:pt idx="0">
                  <c:v>Markowitz 2016</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HPV 16</c:v>
                </c:pt>
                <c:pt idx="1">
                  <c:v>HPV 18</c:v>
                </c:pt>
              </c:strCache>
            </c:strRef>
          </c:cat>
          <c:val>
            <c:numRef>
              <c:f>Sheet1!$E$2:$E$3</c:f>
              <c:numCache>
                <c:formatCode>General</c:formatCode>
                <c:ptCount val="2"/>
                <c:pt idx="0">
                  <c:v>61.7</c:v>
                </c:pt>
                <c:pt idx="1">
                  <c:v>43.8</c:v>
                </c:pt>
              </c:numCache>
            </c:numRef>
          </c:val>
        </c:ser>
        <c:dLbls>
          <c:dLblPos val="outEnd"/>
          <c:showLegendKey val="0"/>
          <c:showVal val="1"/>
          <c:showCatName val="0"/>
          <c:showSerName val="0"/>
          <c:showPercent val="0"/>
          <c:showBubbleSize val="0"/>
        </c:dLbls>
        <c:gapWidth val="184"/>
        <c:overlap val="-25"/>
        <c:axId val="1979928224"/>
        <c:axId val="1979928768"/>
      </c:barChart>
      <c:catAx>
        <c:axId val="1979928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979928768"/>
        <c:crosses val="autoZero"/>
        <c:auto val="1"/>
        <c:lblAlgn val="ctr"/>
        <c:lblOffset val="100"/>
        <c:noMultiLvlLbl val="0"/>
      </c:catAx>
      <c:valAx>
        <c:axId val="1979928768"/>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dirty="0" smtClean="0"/>
                  <a:t>Reduction in Prevalence (%)</a:t>
                </a:r>
                <a:endParaRPr lang="en-US" sz="1400" dirty="0"/>
              </a:p>
            </c:rich>
          </c:tx>
          <c:layout>
            <c:manualLayout>
              <c:xMode val="edge"/>
              <c:yMode val="edge"/>
              <c:x val="1.0276055644788513E-2"/>
              <c:y val="0.10613502912876029"/>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79928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view3D>
      <c:rotX val="15"/>
      <c:rotY val="20"/>
      <c:rAngAx val="0"/>
    </c:view3D>
    <c:floor>
      <c:thickness val="0"/>
    </c:floor>
    <c:sideWall>
      <c:thickness val="0"/>
    </c:sideWall>
    <c:backWall>
      <c:thickness val="0"/>
    </c:backWall>
    <c:plotArea>
      <c:layout/>
      <c:bar3DChart>
        <c:barDir val="col"/>
        <c:grouping val="clustered"/>
        <c:varyColors val="0"/>
        <c:ser>
          <c:idx val="0"/>
          <c:order val="0"/>
          <c:tx>
            <c:strRef>
              <c:f>Sheet1!$A$2</c:f>
              <c:strCache>
                <c:ptCount val="1"/>
                <c:pt idx="0">
                  <c:v>Seropozitivite</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6–10 ay</c:v>
                </c:pt>
                <c:pt idx="2">
                  <c:v>2 Y</c:v>
                </c:pt>
                <c:pt idx="3">
                  <c:v>3 Y</c:v>
                </c:pt>
                <c:pt idx="4">
                  <c:v>4 Y</c:v>
                </c:pt>
              </c:strCache>
            </c:strRef>
          </c:cat>
          <c:val>
            <c:numRef>
              <c:f>Sheet1!$B$2:$F$2</c:f>
              <c:numCache>
                <c:formatCode>General</c:formatCode>
                <c:ptCount val="5"/>
                <c:pt idx="0">
                  <c:v>99</c:v>
                </c:pt>
                <c:pt idx="2">
                  <c:v>71</c:v>
                </c:pt>
                <c:pt idx="3">
                  <c:v>68</c:v>
                </c:pt>
                <c:pt idx="4">
                  <c:v>60</c:v>
                </c:pt>
              </c:numCache>
            </c:numRef>
          </c:val>
        </c:ser>
        <c:ser>
          <c:idx val="1"/>
          <c:order val="1"/>
          <c:tx>
            <c:strRef>
              <c:f>Sheet1!$A$3</c:f>
              <c:strCache>
                <c:ptCount val="1"/>
                <c:pt idx="0">
                  <c:v>CIN 2/3'e karşı etkinlik</c:v>
                </c:pt>
              </c:strCache>
            </c:strRef>
          </c:tx>
          <c:spPr>
            <a:solidFill>
              <a:srgbClr val="C0000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Sheet1!$B$1:$F$1</c:f>
              <c:strCache>
                <c:ptCount val="5"/>
                <c:pt idx="0">
                  <c:v>6–10 ay</c:v>
                </c:pt>
                <c:pt idx="2">
                  <c:v>2 Y</c:v>
                </c:pt>
                <c:pt idx="3">
                  <c:v>3 Y</c:v>
                </c:pt>
                <c:pt idx="4">
                  <c:v>4 Y</c:v>
                </c:pt>
              </c:strCache>
            </c:strRef>
          </c:cat>
          <c:val>
            <c:numRef>
              <c:f>Sheet1!$B$3:$F$3</c:f>
              <c:numCache>
                <c:formatCode>General</c:formatCode>
                <c:ptCount val="5"/>
                <c:pt idx="2">
                  <c:v>100</c:v>
                </c:pt>
                <c:pt idx="3">
                  <c:v>100</c:v>
                </c:pt>
                <c:pt idx="4">
                  <c:v>100</c:v>
                </c:pt>
              </c:numCache>
            </c:numRef>
          </c:val>
        </c:ser>
        <c:dLbls>
          <c:showLegendKey val="0"/>
          <c:showVal val="1"/>
          <c:showCatName val="0"/>
          <c:showSerName val="0"/>
          <c:showPercent val="0"/>
          <c:showBubbleSize val="0"/>
        </c:dLbls>
        <c:gapWidth val="75"/>
        <c:shape val="cylinder"/>
        <c:axId val="1979924960"/>
        <c:axId val="1979926592"/>
        <c:axId val="0"/>
      </c:bar3DChart>
      <c:catAx>
        <c:axId val="1979924960"/>
        <c:scaling>
          <c:orientation val="minMax"/>
        </c:scaling>
        <c:delete val="0"/>
        <c:axPos val="b"/>
        <c:numFmt formatCode="General" sourceLinked="1"/>
        <c:majorTickMark val="none"/>
        <c:minorTickMark val="none"/>
        <c:tickLblPos val="nextTo"/>
        <c:txPr>
          <a:bodyPr rot="0" vert="horz"/>
          <a:lstStyle/>
          <a:p>
            <a:pPr>
              <a:defRPr/>
            </a:pPr>
            <a:endParaRPr lang="en-US"/>
          </a:p>
        </c:txPr>
        <c:crossAx val="1979926592"/>
        <c:crosses val="autoZero"/>
        <c:auto val="1"/>
        <c:lblAlgn val="ctr"/>
        <c:lblOffset val="100"/>
        <c:tickLblSkip val="1"/>
        <c:tickMarkSkip val="1"/>
        <c:noMultiLvlLbl val="0"/>
      </c:catAx>
      <c:valAx>
        <c:axId val="1979926592"/>
        <c:scaling>
          <c:orientation val="minMax"/>
          <c:max val="100"/>
        </c:scaling>
        <c:delete val="0"/>
        <c:axPos val="l"/>
        <c:numFmt formatCode="General" sourceLinked="1"/>
        <c:majorTickMark val="none"/>
        <c:minorTickMark val="none"/>
        <c:tickLblPos val="nextTo"/>
        <c:txPr>
          <a:bodyPr rot="0" vert="horz"/>
          <a:lstStyle/>
          <a:p>
            <a:pPr>
              <a:defRPr/>
            </a:pPr>
            <a:endParaRPr lang="en-US"/>
          </a:p>
        </c:txPr>
        <c:crossAx val="1979924960"/>
        <c:crosses val="autoZero"/>
        <c:crossBetween val="between"/>
        <c:majorUnit val="20"/>
      </c:valAx>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1978</c:v>
                </c:pt>
              </c:strCache>
            </c:strRef>
          </c:tx>
          <c:spPr>
            <a:solidFill>
              <a:srgbClr val="C93131"/>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c:f>
              <c:strCache>
                <c:ptCount val="1"/>
                <c:pt idx="0">
                  <c:v>Yaş</c:v>
                </c:pt>
              </c:strCache>
            </c:strRef>
          </c:cat>
          <c:val>
            <c:numRef>
              <c:f>Sheet1!$B$2</c:f>
              <c:numCache>
                <c:formatCode>General</c:formatCode>
                <c:ptCount val="1"/>
                <c:pt idx="0">
                  <c:v>17.7</c:v>
                </c:pt>
              </c:numCache>
            </c:numRef>
          </c:val>
        </c:ser>
        <c:ser>
          <c:idx val="1"/>
          <c:order val="1"/>
          <c:tx>
            <c:strRef>
              <c:f>Sheet1!$C$1</c:f>
              <c:strCache>
                <c:ptCount val="1"/>
                <c:pt idx="0">
                  <c:v>1983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c:f>
              <c:strCache>
                <c:ptCount val="1"/>
                <c:pt idx="0">
                  <c:v>Yaş</c:v>
                </c:pt>
              </c:strCache>
            </c:strRef>
          </c:cat>
          <c:val>
            <c:numRef>
              <c:f>Sheet1!$C$2</c:f>
              <c:numCache>
                <c:formatCode>General</c:formatCode>
                <c:ptCount val="1"/>
                <c:pt idx="0">
                  <c:v>17.899999999999999</c:v>
                </c:pt>
              </c:numCache>
            </c:numRef>
          </c:val>
        </c:ser>
        <c:ser>
          <c:idx val="2"/>
          <c:order val="2"/>
          <c:tx>
            <c:strRef>
              <c:f>Sheet1!$D$1</c:f>
              <c:strCache>
                <c:ptCount val="1"/>
                <c:pt idx="0">
                  <c:v>1988</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c:f>
              <c:strCache>
                <c:ptCount val="1"/>
                <c:pt idx="0">
                  <c:v>Yaş</c:v>
                </c:pt>
              </c:strCache>
            </c:strRef>
          </c:cat>
          <c:val>
            <c:numRef>
              <c:f>Sheet1!$D$2</c:f>
              <c:numCache>
                <c:formatCode>General</c:formatCode>
                <c:ptCount val="1"/>
                <c:pt idx="0">
                  <c:v>18.2</c:v>
                </c:pt>
              </c:numCache>
            </c:numRef>
          </c:val>
        </c:ser>
        <c:ser>
          <c:idx val="3"/>
          <c:order val="3"/>
          <c:tx>
            <c:strRef>
              <c:f>Sheet1!$E$1</c:f>
              <c:strCache>
                <c:ptCount val="1"/>
                <c:pt idx="0">
                  <c:v>1993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c:f>
              <c:strCache>
                <c:ptCount val="1"/>
                <c:pt idx="0">
                  <c:v>Yaş</c:v>
                </c:pt>
              </c:strCache>
            </c:strRef>
          </c:cat>
          <c:val>
            <c:numRef>
              <c:f>Sheet1!$E$2</c:f>
              <c:numCache>
                <c:formatCode>General</c:formatCode>
                <c:ptCount val="1"/>
                <c:pt idx="0">
                  <c:v>19</c:v>
                </c:pt>
              </c:numCache>
            </c:numRef>
          </c:val>
        </c:ser>
        <c:ser>
          <c:idx val="4"/>
          <c:order val="4"/>
          <c:tx>
            <c:strRef>
              <c:f>Sheet1!$F$1</c:f>
              <c:strCache>
                <c:ptCount val="1"/>
                <c:pt idx="0">
                  <c:v>1998</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c:f>
              <c:strCache>
                <c:ptCount val="1"/>
                <c:pt idx="0">
                  <c:v>Yaş</c:v>
                </c:pt>
              </c:strCache>
            </c:strRef>
          </c:cat>
          <c:val>
            <c:numRef>
              <c:f>Sheet1!$F$2</c:f>
              <c:numCache>
                <c:formatCode>General</c:formatCode>
                <c:ptCount val="1"/>
                <c:pt idx="0">
                  <c:v>19.5</c:v>
                </c:pt>
              </c:numCache>
            </c:numRef>
          </c:val>
        </c:ser>
        <c:ser>
          <c:idx val="5"/>
          <c:order val="5"/>
          <c:tx>
            <c:strRef>
              <c:f>Sheet1!$G$1</c:f>
              <c:strCache>
                <c:ptCount val="1"/>
                <c:pt idx="0">
                  <c:v>2003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c:f>
              <c:strCache>
                <c:ptCount val="1"/>
                <c:pt idx="0">
                  <c:v>Yaş</c:v>
                </c:pt>
              </c:strCache>
            </c:strRef>
          </c:cat>
          <c:val>
            <c:numRef>
              <c:f>Sheet1!$G$2</c:f>
              <c:numCache>
                <c:formatCode>General</c:formatCode>
                <c:ptCount val="1"/>
                <c:pt idx="0">
                  <c:v>20</c:v>
                </c:pt>
              </c:numCache>
            </c:numRef>
          </c:val>
        </c:ser>
        <c:dLbls>
          <c:showLegendKey val="0"/>
          <c:showVal val="1"/>
          <c:showCatName val="0"/>
          <c:showSerName val="0"/>
          <c:showPercent val="0"/>
          <c:showBubbleSize val="0"/>
        </c:dLbls>
        <c:gapWidth val="75"/>
        <c:axId val="1907855888"/>
        <c:axId val="1907848816"/>
      </c:barChart>
      <c:catAx>
        <c:axId val="1907855888"/>
        <c:scaling>
          <c:orientation val="minMax"/>
        </c:scaling>
        <c:delete val="1"/>
        <c:axPos val="b"/>
        <c:numFmt formatCode="General" sourceLinked="0"/>
        <c:majorTickMark val="none"/>
        <c:minorTickMark val="none"/>
        <c:tickLblPos val="none"/>
        <c:crossAx val="1907848816"/>
        <c:crosses val="autoZero"/>
        <c:auto val="1"/>
        <c:lblAlgn val="ctr"/>
        <c:lblOffset val="100"/>
        <c:noMultiLvlLbl val="0"/>
      </c:catAx>
      <c:valAx>
        <c:axId val="1907848816"/>
        <c:scaling>
          <c:orientation val="minMax"/>
          <c:min val="0"/>
        </c:scaling>
        <c:delete val="0"/>
        <c:axPos val="l"/>
        <c:numFmt formatCode="General" sourceLinked="1"/>
        <c:majorTickMark val="none"/>
        <c:minorTickMark val="none"/>
        <c:tickLblPos val="nextTo"/>
        <c:crossAx val="1907855888"/>
        <c:crosses val="autoZero"/>
        <c:crossBetween val="between"/>
      </c:valAx>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1978</c:v>
                </c:pt>
              </c:strCache>
            </c:strRef>
          </c:tx>
          <c:spPr>
            <a:solidFill>
              <a:schemeClr val="tx2">
                <a:lumMod val="75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c:v>
                </c:pt>
              </c:strCache>
            </c:strRef>
          </c:cat>
          <c:val>
            <c:numRef>
              <c:f>Sheet1!$B$2</c:f>
              <c:numCache>
                <c:formatCode>General</c:formatCode>
                <c:ptCount val="1"/>
                <c:pt idx="0">
                  <c:v>17</c:v>
                </c:pt>
              </c:numCache>
            </c:numRef>
          </c:val>
        </c:ser>
        <c:ser>
          <c:idx val="1"/>
          <c:order val="1"/>
          <c:tx>
            <c:strRef>
              <c:f>Sheet1!$C$1</c:f>
              <c:strCache>
                <c:ptCount val="1"/>
                <c:pt idx="0">
                  <c:v>1983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c:v>
                </c:pt>
              </c:strCache>
            </c:strRef>
          </c:cat>
          <c:val>
            <c:numRef>
              <c:f>Sheet1!$C$2</c:f>
              <c:numCache>
                <c:formatCode>General</c:formatCode>
                <c:ptCount val="1"/>
                <c:pt idx="0">
                  <c:v>15.7</c:v>
                </c:pt>
              </c:numCache>
            </c:numRef>
          </c:val>
        </c:ser>
        <c:ser>
          <c:idx val="2"/>
          <c:order val="2"/>
          <c:tx>
            <c:strRef>
              <c:f>Sheet1!$D$1</c:f>
              <c:strCache>
                <c:ptCount val="1"/>
                <c:pt idx="0">
                  <c:v>1988</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c:v>
                </c:pt>
              </c:strCache>
            </c:strRef>
          </c:cat>
          <c:val>
            <c:numRef>
              <c:f>Sheet1!$D$2</c:f>
              <c:numCache>
                <c:formatCode>General</c:formatCode>
                <c:ptCount val="1"/>
                <c:pt idx="0">
                  <c:v>14.6</c:v>
                </c:pt>
              </c:numCache>
            </c:numRef>
          </c:val>
        </c:ser>
        <c:ser>
          <c:idx val="3"/>
          <c:order val="3"/>
          <c:tx>
            <c:strRef>
              <c:f>Sheet1!$E$1</c:f>
              <c:strCache>
                <c:ptCount val="1"/>
                <c:pt idx="0">
                  <c:v>1993</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c:v>
                </c:pt>
              </c:strCache>
            </c:strRef>
          </c:cat>
          <c:val>
            <c:numRef>
              <c:f>Sheet1!$E$2</c:f>
              <c:numCache>
                <c:formatCode>General</c:formatCode>
                <c:ptCount val="1"/>
                <c:pt idx="0">
                  <c:v>13.5</c:v>
                </c:pt>
              </c:numCache>
            </c:numRef>
          </c:val>
        </c:ser>
        <c:ser>
          <c:idx val="4"/>
          <c:order val="4"/>
          <c:tx>
            <c:strRef>
              <c:f>Sheet1!$F$1</c:f>
              <c:strCache>
                <c:ptCount val="1"/>
                <c:pt idx="0">
                  <c:v>1998</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c:v>
                </c:pt>
              </c:strCache>
            </c:strRef>
          </c:cat>
          <c:val>
            <c:numRef>
              <c:f>Sheet1!$F$2</c:f>
              <c:numCache>
                <c:formatCode>General</c:formatCode>
                <c:ptCount val="1"/>
                <c:pt idx="0">
                  <c:v>12.9</c:v>
                </c:pt>
              </c:numCache>
            </c:numRef>
          </c:val>
        </c:ser>
        <c:ser>
          <c:idx val="5"/>
          <c:order val="5"/>
          <c:tx>
            <c:strRef>
              <c:f>Sheet1!$G$1</c:f>
              <c:strCache>
                <c:ptCount val="1"/>
                <c:pt idx="0">
                  <c:v>2003</c:v>
                </c:pt>
              </c:strCache>
            </c:strRef>
          </c:tx>
          <c:spPr>
            <a:solidFill>
              <a:srgbClr val="C00000"/>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c:v>
                </c:pt>
              </c:strCache>
            </c:strRef>
          </c:cat>
          <c:val>
            <c:numRef>
              <c:f>Sheet1!$G$2</c:f>
              <c:numCache>
                <c:formatCode>General</c:formatCode>
                <c:ptCount val="1"/>
                <c:pt idx="0">
                  <c:v>12</c:v>
                </c:pt>
              </c:numCache>
            </c:numRef>
          </c:val>
        </c:ser>
        <c:dLbls>
          <c:showLegendKey val="0"/>
          <c:showVal val="1"/>
          <c:showCatName val="0"/>
          <c:showSerName val="0"/>
          <c:showPercent val="0"/>
          <c:showBubbleSize val="0"/>
        </c:dLbls>
        <c:gapWidth val="75"/>
        <c:axId val="1907852080"/>
        <c:axId val="1907854256"/>
      </c:barChart>
      <c:catAx>
        <c:axId val="1907852080"/>
        <c:scaling>
          <c:orientation val="minMax"/>
        </c:scaling>
        <c:delete val="0"/>
        <c:axPos val="b"/>
        <c:numFmt formatCode="General" sourceLinked="0"/>
        <c:majorTickMark val="none"/>
        <c:minorTickMark val="none"/>
        <c:tickLblPos val="nextTo"/>
        <c:crossAx val="1907854256"/>
        <c:crosses val="autoZero"/>
        <c:auto val="1"/>
        <c:lblAlgn val="ctr"/>
        <c:lblOffset val="100"/>
        <c:noMultiLvlLbl val="0"/>
      </c:catAx>
      <c:valAx>
        <c:axId val="1907854256"/>
        <c:scaling>
          <c:orientation val="minMax"/>
        </c:scaling>
        <c:delete val="0"/>
        <c:axPos val="l"/>
        <c:majorGridlines/>
        <c:numFmt formatCode="General" sourceLinked="1"/>
        <c:majorTickMark val="none"/>
        <c:minorTickMark val="none"/>
        <c:tickLblPos val="nextTo"/>
        <c:spPr>
          <a:ln w="9525">
            <a:noFill/>
          </a:ln>
        </c:spPr>
        <c:crossAx val="1907852080"/>
        <c:crosses val="autoZero"/>
        <c:crossBetween val="between"/>
      </c:valAx>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1"/>
    <c:plotArea>
      <c:layout>
        <c:manualLayout>
          <c:layoutTarget val="inner"/>
          <c:xMode val="edge"/>
          <c:yMode val="edge"/>
          <c:x val="0.10843373493976"/>
          <c:y val="6.5843621399177002E-2"/>
          <c:w val="0.89277108433734897"/>
          <c:h val="0.80452674897119303"/>
        </c:manualLayout>
      </c:layout>
      <c:barChart>
        <c:barDir val="col"/>
        <c:grouping val="clustered"/>
        <c:varyColors val="0"/>
        <c:ser>
          <c:idx val="0"/>
          <c:order val="0"/>
          <c:tx>
            <c:strRef>
              <c:f>Sheet1!$A$2</c:f>
              <c:strCache>
                <c:ptCount val="1"/>
                <c:pt idx="0">
                  <c:v>≤17</c:v>
                </c:pt>
              </c:strCache>
            </c:strRef>
          </c:tx>
          <c:spPr>
            <a:solidFill>
              <a:srgbClr val="C93131"/>
            </a:solidFill>
          </c:spPr>
          <c:invertIfNegative val="0"/>
          <c:cat>
            <c:strRef>
              <c:f>Sheet1!$B$1:$C$1</c:f>
              <c:strCache>
                <c:ptCount val="2"/>
                <c:pt idx="0">
                  <c:v>CIN</c:v>
                </c:pt>
                <c:pt idx="1">
                  <c:v>Cx Ca</c:v>
                </c:pt>
              </c:strCache>
            </c:strRef>
          </c:cat>
          <c:val>
            <c:numRef>
              <c:f>Sheet1!$B$2:$C$2</c:f>
              <c:numCache>
                <c:formatCode>General</c:formatCode>
                <c:ptCount val="2"/>
                <c:pt idx="0">
                  <c:v>3.04</c:v>
                </c:pt>
                <c:pt idx="1">
                  <c:v>6.29</c:v>
                </c:pt>
              </c:numCache>
            </c:numRef>
          </c:val>
        </c:ser>
        <c:ser>
          <c:idx val="1"/>
          <c:order val="1"/>
          <c:tx>
            <c:strRef>
              <c:f>Sheet1!$A$3</c:f>
              <c:strCache>
                <c:ptCount val="1"/>
                <c:pt idx="0">
                  <c:v>18–22</c:v>
                </c:pt>
              </c:strCache>
            </c:strRef>
          </c:tx>
          <c:spPr>
            <a:solidFill>
              <a:schemeClr val="accent1"/>
            </a:solidFill>
          </c:spPr>
          <c:invertIfNegative val="0"/>
          <c:cat>
            <c:strRef>
              <c:f>Sheet1!$B$1:$C$1</c:f>
              <c:strCache>
                <c:ptCount val="2"/>
                <c:pt idx="0">
                  <c:v>CIN</c:v>
                </c:pt>
                <c:pt idx="1">
                  <c:v>Cx Ca</c:v>
                </c:pt>
              </c:strCache>
            </c:strRef>
          </c:cat>
          <c:val>
            <c:numRef>
              <c:f>Sheet1!$B$3:$C$3</c:f>
              <c:numCache>
                <c:formatCode>General</c:formatCode>
                <c:ptCount val="2"/>
                <c:pt idx="0">
                  <c:v>1.680000000000003</c:v>
                </c:pt>
                <c:pt idx="1">
                  <c:v>2.06</c:v>
                </c:pt>
              </c:numCache>
            </c:numRef>
          </c:val>
        </c:ser>
        <c:dLbls>
          <c:showLegendKey val="0"/>
          <c:showVal val="0"/>
          <c:showCatName val="0"/>
          <c:showSerName val="0"/>
          <c:showPercent val="0"/>
          <c:showBubbleSize val="0"/>
        </c:dLbls>
        <c:gapWidth val="150"/>
        <c:axId val="1907850992"/>
        <c:axId val="1907861872"/>
      </c:barChart>
      <c:catAx>
        <c:axId val="1907850992"/>
        <c:scaling>
          <c:orientation val="minMax"/>
        </c:scaling>
        <c:delete val="0"/>
        <c:axPos val="b"/>
        <c:numFmt formatCode="General" sourceLinked="1"/>
        <c:majorTickMark val="out"/>
        <c:minorTickMark val="none"/>
        <c:tickLblPos val="nextTo"/>
        <c:txPr>
          <a:bodyPr rot="0" vert="horz"/>
          <a:lstStyle/>
          <a:p>
            <a:pPr>
              <a:defRPr/>
            </a:pPr>
            <a:endParaRPr lang="en-US"/>
          </a:p>
        </c:txPr>
        <c:crossAx val="1907861872"/>
        <c:crosses val="autoZero"/>
        <c:auto val="1"/>
        <c:lblAlgn val="ctr"/>
        <c:lblOffset val="100"/>
        <c:tickLblSkip val="1"/>
        <c:tickMarkSkip val="1"/>
        <c:noMultiLvlLbl val="0"/>
      </c:catAx>
      <c:valAx>
        <c:axId val="1907861872"/>
        <c:scaling>
          <c:orientation val="minMax"/>
          <c:min val="1"/>
        </c:scaling>
        <c:delete val="0"/>
        <c:axPos val="l"/>
        <c:title>
          <c:tx>
            <c:rich>
              <a:bodyPr/>
              <a:lstStyle/>
              <a:p>
                <a:pPr>
                  <a:defRPr/>
                </a:pPr>
                <a:r>
                  <a:rPr lang="tr-TR" dirty="0" smtClean="0"/>
                  <a:t>Beklenen </a:t>
                </a:r>
                <a:r>
                  <a:rPr lang="en-US" dirty="0" err="1" smtClean="0"/>
                  <a:t>Relati</a:t>
                </a:r>
                <a:r>
                  <a:rPr lang="tr-TR" dirty="0" smtClean="0"/>
                  <a:t>f </a:t>
                </a:r>
                <a:r>
                  <a:rPr lang="en-US" dirty="0" smtClean="0"/>
                  <a:t>Risk*</a:t>
                </a:r>
                <a:endParaRPr lang="en-US" dirty="0"/>
              </a:p>
            </c:rich>
          </c:tx>
          <c:layout>
            <c:manualLayout>
              <c:xMode val="edge"/>
              <c:yMode val="edge"/>
              <c:x val="1.8072289156626498E-2"/>
              <c:y val="0.179012345679013"/>
            </c:manualLayout>
          </c:layout>
          <c:overlay val="0"/>
        </c:title>
        <c:numFmt formatCode="General" sourceLinked="1"/>
        <c:majorTickMark val="out"/>
        <c:minorTickMark val="none"/>
        <c:tickLblPos val="nextTo"/>
        <c:txPr>
          <a:bodyPr rot="0" vert="horz"/>
          <a:lstStyle/>
          <a:p>
            <a:pPr>
              <a:defRPr/>
            </a:pPr>
            <a:endParaRPr lang="en-US"/>
          </a:p>
        </c:txPr>
        <c:crossAx val="1907850992"/>
        <c:crosses val="autoZero"/>
        <c:crossBetween val="between"/>
      </c:valAx>
    </c:plotArea>
    <c:legend>
      <c:legendPos val="r"/>
      <c:layout>
        <c:manualLayout>
          <c:xMode val="edge"/>
          <c:yMode val="edge"/>
          <c:x val="0.157831325301205"/>
          <c:y val="0.16255144032921801"/>
          <c:w val="0.12409638554216899"/>
          <c:h val="0.14403292181069999"/>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col"/>
        <c:grouping val="clustered"/>
        <c:varyColors val="0"/>
        <c:ser>
          <c:idx val="0"/>
          <c:order val="0"/>
          <c:tx>
            <c:strRef>
              <c:f>Sheet1!$B$1</c:f>
              <c:strCache>
                <c:ptCount val="1"/>
                <c:pt idx="0">
                  <c:v>Deaths</c:v>
                </c:pt>
              </c:strCache>
            </c:strRef>
          </c:tx>
          <c:spPr>
            <a:solidFill>
              <a:srgbClr val="C00000">
                <a:alpha val="70000"/>
              </a:srgbClr>
            </a:solidFill>
            <a:ln>
              <a:noFill/>
            </a:ln>
            <a:effectLst/>
          </c:spPr>
          <c:invertIfNegative val="0"/>
          <c:dPt>
            <c:idx val="10"/>
            <c:invertIfNegative val="0"/>
            <c:bubble3D val="0"/>
            <c:spPr>
              <a:solidFill>
                <a:srgbClr val="FFC000">
                  <a:alpha val="70000"/>
                </a:srgbClr>
              </a:solidFill>
              <a:ln w="38100">
                <a:solidFill>
                  <a:srgbClr val="C00000"/>
                </a:solidFill>
              </a:ln>
              <a:effectLst/>
            </c:spPr>
          </c:dPt>
          <c:dLbls>
            <c:spPr>
              <a:noFill/>
              <a:ln>
                <a:noFill/>
              </a:ln>
              <a:effectLst/>
            </c:spPr>
            <c:txPr>
              <a:bodyPr rot="-5400000" spcFirstLastPara="1" vertOverflow="ellipsis"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Polio</c:v>
                </c:pt>
                <c:pt idx="1">
                  <c:v>Diptheria</c:v>
                </c:pt>
                <c:pt idx="2">
                  <c:v>Yellow Fever</c:v>
                </c:pt>
                <c:pt idx="3">
                  <c:v>Tetanus</c:v>
                </c:pt>
                <c:pt idx="4">
                  <c:v>Pertussis</c:v>
                </c:pt>
                <c:pt idx="5">
                  <c:v>Hib</c:v>
                </c:pt>
                <c:pt idx="6">
                  <c:v>Measles</c:v>
                </c:pt>
                <c:pt idx="7">
                  <c:v>Hepatitis B</c:v>
                </c:pt>
                <c:pt idx="8">
                  <c:v>Pneumococcus</c:v>
                </c:pt>
                <c:pt idx="9">
                  <c:v>Rotavirus</c:v>
                </c:pt>
                <c:pt idx="10">
                  <c:v>HPV</c:v>
                </c:pt>
              </c:strCache>
            </c:strRef>
          </c:cat>
          <c:val>
            <c:numRef>
              <c:f>Sheet1!$B$2:$B$12</c:f>
              <c:numCache>
                <c:formatCode>#,##0</c:formatCode>
                <c:ptCount val="11"/>
                <c:pt idx="0">
                  <c:v>1000</c:v>
                </c:pt>
                <c:pt idx="1">
                  <c:v>4000</c:v>
                </c:pt>
                <c:pt idx="2">
                  <c:v>15000</c:v>
                </c:pt>
                <c:pt idx="3">
                  <c:v>198000</c:v>
                </c:pt>
                <c:pt idx="4">
                  <c:v>294000</c:v>
                </c:pt>
                <c:pt idx="5">
                  <c:v>386000</c:v>
                </c:pt>
                <c:pt idx="6">
                  <c:v>540000</c:v>
                </c:pt>
                <c:pt idx="7">
                  <c:v>600000</c:v>
                </c:pt>
                <c:pt idx="8">
                  <c:v>716000</c:v>
                </c:pt>
                <c:pt idx="9">
                  <c:v>402000</c:v>
                </c:pt>
                <c:pt idx="10">
                  <c:v>240000</c:v>
                </c:pt>
              </c:numCache>
            </c:numRef>
          </c:val>
        </c:ser>
        <c:dLbls>
          <c:showLegendKey val="0"/>
          <c:showVal val="1"/>
          <c:showCatName val="0"/>
          <c:showSerName val="0"/>
          <c:showPercent val="0"/>
          <c:showBubbleSize val="0"/>
        </c:dLbls>
        <c:gapWidth val="80"/>
        <c:overlap val="25"/>
        <c:axId val="1907846640"/>
        <c:axId val="1907856976"/>
      </c:barChart>
      <c:catAx>
        <c:axId val="1907846640"/>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en-US"/>
          </a:p>
        </c:txPr>
        <c:crossAx val="1907856976"/>
        <c:crosses val="autoZero"/>
        <c:auto val="1"/>
        <c:lblAlgn val="ctr"/>
        <c:lblOffset val="100"/>
        <c:noMultiLvlLbl val="0"/>
      </c:catAx>
      <c:valAx>
        <c:axId val="1907856976"/>
        <c:scaling>
          <c:orientation val="minMax"/>
        </c:scaling>
        <c:delete val="0"/>
        <c:axPos val="l"/>
        <c:majorGridlines>
          <c:spPr>
            <a:ln w="9525" cap="flat" cmpd="sng" algn="ctr">
              <a:solidFill>
                <a:schemeClr val="tx1">
                  <a:lumMod val="5000"/>
                  <a:lumOff val="9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en-US"/>
          </a:p>
        </c:txPr>
        <c:crossAx val="1907846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915863252821557"/>
          <c:y val="0.15833213644946953"/>
          <c:w val="0.72459041593154783"/>
          <c:h val="0.69126812396106552"/>
        </c:manualLayout>
      </c:layout>
      <c:barChart>
        <c:barDir val="col"/>
        <c:grouping val="clustered"/>
        <c:varyColors val="0"/>
        <c:ser>
          <c:idx val="0"/>
          <c:order val="0"/>
          <c:tx>
            <c:strRef>
              <c:f>Sheet1!$B$1</c:f>
              <c:strCache>
                <c:ptCount val="1"/>
                <c:pt idx="0">
                  <c:v>Column1</c:v>
                </c:pt>
              </c:strCache>
            </c:strRef>
          </c:tx>
          <c:spPr>
            <a:solidFill>
              <a:srgbClr val="C00000"/>
            </a:solidFill>
            <a:ln>
              <a:solidFill>
                <a:srgbClr val="C00000"/>
              </a:solidFill>
            </a:ln>
            <a:effectLst/>
          </c:spPr>
          <c:invertIfNegative val="0"/>
          <c:dPt>
            <c:idx val="0"/>
            <c:invertIfNegative val="0"/>
            <c:bubble3D val="0"/>
          </c:dPt>
          <c:dPt>
            <c:idx val="1"/>
            <c:invertIfNegative val="0"/>
            <c:bubble3D val="0"/>
          </c:dPt>
          <c:dPt>
            <c:idx val="2"/>
            <c:invertIfNegative val="0"/>
            <c:bubble3D val="0"/>
          </c:dPt>
          <c:dLbls>
            <c:dLbl>
              <c:idx val="2"/>
              <c:layout>
                <c:manualLayout>
                  <c:x val="2.0085469206840637E-3"/>
                  <c:y val="1.9200807945808484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vert="horz"/>
              <a:lstStyle/>
              <a:p>
                <a:pPr>
                  <a:defRPr sz="14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HPV 16/18</c:v>
                </c:pt>
                <c:pt idx="1">
                  <c:v>HPV 31/33/45</c:v>
                </c:pt>
                <c:pt idx="2">
                  <c:v>HPV 31/33/45/52/58</c:v>
                </c:pt>
              </c:strCache>
            </c:strRef>
          </c:cat>
          <c:val>
            <c:numRef>
              <c:f>Sheet1!$B$2:$B$4</c:f>
              <c:numCache>
                <c:formatCode>General</c:formatCode>
                <c:ptCount val="3"/>
                <c:pt idx="0">
                  <c:v>54</c:v>
                </c:pt>
                <c:pt idx="1">
                  <c:v>35</c:v>
                </c:pt>
                <c:pt idx="2">
                  <c:v>-12.000000000000011</c:v>
                </c:pt>
              </c:numCache>
            </c:numRef>
          </c:val>
        </c:ser>
        <c:dLbls>
          <c:dLblPos val="outEnd"/>
          <c:showLegendKey val="0"/>
          <c:showVal val="1"/>
          <c:showCatName val="0"/>
          <c:showSerName val="0"/>
          <c:showPercent val="0"/>
          <c:showBubbleSize val="0"/>
        </c:dLbls>
        <c:gapWidth val="175"/>
        <c:overlap val="-27"/>
        <c:axId val="1960795056"/>
        <c:axId val="1960799952"/>
      </c:barChart>
      <c:catAx>
        <c:axId val="196079505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sz="1400"/>
            </a:pPr>
            <a:endParaRPr lang="en-US"/>
          </a:p>
        </c:txPr>
        <c:crossAx val="1960799952"/>
        <c:crosses val="autoZero"/>
        <c:auto val="1"/>
        <c:lblAlgn val="ctr"/>
        <c:lblOffset val="1000"/>
        <c:noMultiLvlLbl val="0"/>
      </c:catAx>
      <c:valAx>
        <c:axId val="1960799952"/>
        <c:scaling>
          <c:orientation val="minMax"/>
          <c:max val="80"/>
          <c:min val="-20"/>
        </c:scaling>
        <c:delete val="0"/>
        <c:axPos val="l"/>
        <c:title>
          <c:tx>
            <c:rich>
              <a:bodyPr rot="-5400000" vert="horz"/>
              <a:lstStyle/>
              <a:p>
                <a:pPr>
                  <a:defRPr sz="1600"/>
                </a:pPr>
                <a:r>
                  <a:rPr lang="en-US" sz="1600"/>
                  <a:t>Reduction in Riska (%)</a:t>
                </a:r>
              </a:p>
            </c:rich>
          </c:tx>
          <c:layout>
            <c:manualLayout>
              <c:xMode val="edge"/>
              <c:yMode val="edge"/>
              <c:x val="6.0006841711794399E-2"/>
              <c:y val="0.223328830466693"/>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vert="horz"/>
          <a:lstStyle/>
          <a:p>
            <a:pPr>
              <a:defRPr sz="1400"/>
            </a:pPr>
            <a:endParaRPr lang="en-US"/>
          </a:p>
        </c:txPr>
        <c:crossAx val="196079505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j-lt"/>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915863252821557"/>
          <c:y val="0.15833213644946953"/>
          <c:w val="0.75283225669934206"/>
          <c:h val="0.69126812396106552"/>
        </c:manualLayout>
      </c:layout>
      <c:barChart>
        <c:barDir val="col"/>
        <c:grouping val="clustered"/>
        <c:varyColors val="0"/>
        <c:ser>
          <c:idx val="0"/>
          <c:order val="0"/>
          <c:tx>
            <c:strRef>
              <c:f>Sheet1!$B$1</c:f>
              <c:strCache>
                <c:ptCount val="1"/>
                <c:pt idx="0">
                  <c:v>Pollock 2014</c:v>
                </c:pt>
              </c:strCache>
            </c:strRef>
          </c:tx>
          <c:spPr>
            <a:solidFill>
              <a:srgbClr val="C00000"/>
            </a:solidFill>
            <a:ln>
              <a:solidFill>
                <a:srgbClr val="C00000"/>
              </a:solidFill>
            </a:ln>
            <a:effectLst/>
          </c:spPr>
          <c:invertIfNegative val="0"/>
          <c:dLbls>
            <c:spPr>
              <a:noFill/>
              <a:ln>
                <a:noFill/>
              </a:ln>
              <a:effectLst/>
            </c:spPr>
            <c:txPr>
              <a:bodyPr rot="0" vert="horz"/>
              <a:lstStyle/>
              <a:p>
                <a:pP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CIN 2</c:v>
                </c:pt>
                <c:pt idx="1">
                  <c:v>CIN 3</c:v>
                </c:pt>
              </c:strCache>
            </c:strRef>
          </c:cat>
          <c:val>
            <c:numRef>
              <c:f>Sheet1!$B$2:$B$3</c:f>
              <c:numCache>
                <c:formatCode>General</c:formatCode>
                <c:ptCount val="2"/>
                <c:pt idx="0">
                  <c:v>50</c:v>
                </c:pt>
                <c:pt idx="1">
                  <c:v>55</c:v>
                </c:pt>
              </c:numCache>
            </c:numRef>
          </c:val>
        </c:ser>
        <c:dLbls>
          <c:dLblPos val="outEnd"/>
          <c:showLegendKey val="0"/>
          <c:showVal val="1"/>
          <c:showCatName val="0"/>
          <c:showSerName val="0"/>
          <c:showPercent val="0"/>
          <c:showBubbleSize val="0"/>
        </c:dLbls>
        <c:gapWidth val="175"/>
        <c:overlap val="-27"/>
        <c:axId val="1960803760"/>
        <c:axId val="1960801584"/>
      </c:barChart>
      <c:catAx>
        <c:axId val="1960803760"/>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sz="1400"/>
            </a:pPr>
            <a:endParaRPr lang="en-US"/>
          </a:p>
        </c:txPr>
        <c:crossAx val="1960801584"/>
        <c:crosses val="autoZero"/>
        <c:auto val="1"/>
        <c:lblAlgn val="ctr"/>
        <c:lblOffset val="200"/>
        <c:noMultiLvlLbl val="0"/>
      </c:catAx>
      <c:valAx>
        <c:axId val="1960801584"/>
        <c:scaling>
          <c:orientation val="minMax"/>
          <c:max val="80"/>
          <c:min val="0"/>
        </c:scaling>
        <c:delete val="0"/>
        <c:axPos val="l"/>
        <c:title>
          <c:tx>
            <c:rich>
              <a:bodyPr rot="-5400000" vert="horz"/>
              <a:lstStyle/>
              <a:p>
                <a:pPr>
                  <a:defRPr sz="1400"/>
                </a:pPr>
                <a:r>
                  <a:rPr lang="en-US" sz="1400"/>
                  <a:t>Reduction in Riskb (%)</a:t>
                </a:r>
              </a:p>
            </c:rich>
          </c:tx>
          <c:layout>
            <c:manualLayout>
              <c:xMode val="edge"/>
              <c:yMode val="edge"/>
              <c:x val="6.1029014200976416E-2"/>
              <c:y val="0.18557877125952246"/>
            </c:manualLayout>
          </c:layout>
          <c:overlay val="0"/>
          <c:spPr>
            <a:noFill/>
            <a:ln>
              <a:noFill/>
            </a:ln>
            <a:effectLst/>
          </c:spPr>
        </c:title>
        <c:numFmt formatCode="General" sourceLinked="1"/>
        <c:majorTickMark val="out"/>
        <c:minorTickMark val="none"/>
        <c:tickLblPos val="nextTo"/>
        <c:spPr>
          <a:noFill/>
          <a:ln>
            <a:solidFill>
              <a:schemeClr val="tx1"/>
            </a:solidFill>
          </a:ln>
          <a:effectLst/>
        </c:spPr>
        <c:txPr>
          <a:bodyPr rot="-60000000" vert="horz"/>
          <a:lstStyle/>
          <a:p>
            <a:pPr>
              <a:defRPr sz="1200"/>
            </a:pPr>
            <a:endParaRPr lang="en-US"/>
          </a:p>
        </c:txPr>
        <c:crossAx val="196080376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j-lt"/>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5"/>
    </mc:Choice>
    <mc:Fallback>
      <c:style val="35"/>
    </mc:Fallback>
  </mc:AlternateContent>
  <c:chart>
    <c:autoTitleDeleted val="1"/>
    <c:plotArea>
      <c:layout/>
      <c:lineChart>
        <c:grouping val="standard"/>
        <c:varyColors val="0"/>
        <c:ser>
          <c:idx val="0"/>
          <c:order val="0"/>
          <c:marker>
            <c:symbol val="none"/>
          </c:marker>
          <c:cat>
            <c:strRef>
              <c:f>Sheet3!$B$3:$Q$3</c:f>
              <c:strCache>
                <c:ptCount val="16"/>
                <c:pt idx="0">
                  <c:v>2004a</c:v>
                </c:pt>
                <c:pt idx="1">
                  <c:v>2004b</c:v>
                </c:pt>
                <c:pt idx="2">
                  <c:v>2005a</c:v>
                </c:pt>
                <c:pt idx="3">
                  <c:v>2005b</c:v>
                </c:pt>
                <c:pt idx="4">
                  <c:v>2006a</c:v>
                </c:pt>
                <c:pt idx="5">
                  <c:v>2006b</c:v>
                </c:pt>
                <c:pt idx="6">
                  <c:v>2007a</c:v>
                </c:pt>
                <c:pt idx="7">
                  <c:v>2007b</c:v>
                </c:pt>
                <c:pt idx="8">
                  <c:v>2008a</c:v>
                </c:pt>
                <c:pt idx="9">
                  <c:v>2008b</c:v>
                </c:pt>
                <c:pt idx="10">
                  <c:v>2009a</c:v>
                </c:pt>
                <c:pt idx="11">
                  <c:v>2009b</c:v>
                </c:pt>
                <c:pt idx="12">
                  <c:v>2010a</c:v>
                </c:pt>
                <c:pt idx="13">
                  <c:v>2010b</c:v>
                </c:pt>
                <c:pt idx="14">
                  <c:v>2011a</c:v>
                </c:pt>
                <c:pt idx="15">
                  <c:v>2011b</c:v>
                </c:pt>
              </c:strCache>
            </c:strRef>
          </c:cat>
          <c:val>
            <c:numRef>
              <c:f>Sheet3!$B$9:$Q$9</c:f>
              <c:numCache>
                <c:formatCode>General</c:formatCode>
                <c:ptCount val="16"/>
                <c:pt idx="0">
                  <c:v>7.71</c:v>
                </c:pt>
                <c:pt idx="1">
                  <c:v>9.73</c:v>
                </c:pt>
                <c:pt idx="2">
                  <c:v>8.74</c:v>
                </c:pt>
                <c:pt idx="3">
                  <c:v>11.47</c:v>
                </c:pt>
                <c:pt idx="4">
                  <c:v>10.860000000000021</c:v>
                </c:pt>
                <c:pt idx="5">
                  <c:v>10.18</c:v>
                </c:pt>
                <c:pt idx="6">
                  <c:v>13.65</c:v>
                </c:pt>
                <c:pt idx="7">
                  <c:v>9.7900000000000009</c:v>
                </c:pt>
                <c:pt idx="8">
                  <c:v>7.6199999999999957</c:v>
                </c:pt>
                <c:pt idx="9">
                  <c:v>4.3</c:v>
                </c:pt>
                <c:pt idx="10">
                  <c:v>3.32</c:v>
                </c:pt>
                <c:pt idx="11">
                  <c:v>2.29</c:v>
                </c:pt>
                <c:pt idx="12">
                  <c:v>1.2</c:v>
                </c:pt>
                <c:pt idx="13">
                  <c:v>1.139999999999985</c:v>
                </c:pt>
                <c:pt idx="14">
                  <c:v>0.60000000000000098</c:v>
                </c:pt>
                <c:pt idx="15">
                  <c:v>0.2</c:v>
                </c:pt>
              </c:numCache>
            </c:numRef>
          </c:val>
          <c:smooth val="0"/>
        </c:ser>
        <c:dLbls>
          <c:showLegendKey val="0"/>
          <c:showVal val="0"/>
          <c:showCatName val="0"/>
          <c:showSerName val="0"/>
          <c:showPercent val="0"/>
          <c:showBubbleSize val="0"/>
        </c:dLbls>
        <c:smooth val="0"/>
        <c:axId val="1903908432"/>
        <c:axId val="1903917680"/>
      </c:lineChart>
      <c:catAx>
        <c:axId val="1903908432"/>
        <c:scaling>
          <c:orientation val="minMax"/>
        </c:scaling>
        <c:delete val="0"/>
        <c:axPos val="b"/>
        <c:numFmt formatCode="General" sourceLinked="1"/>
        <c:majorTickMark val="out"/>
        <c:minorTickMark val="none"/>
        <c:tickLblPos val="nextTo"/>
        <c:crossAx val="1903917680"/>
        <c:crosses val="autoZero"/>
        <c:auto val="1"/>
        <c:lblAlgn val="ctr"/>
        <c:lblOffset val="100"/>
        <c:noMultiLvlLbl val="0"/>
      </c:catAx>
      <c:valAx>
        <c:axId val="1903917680"/>
        <c:scaling>
          <c:orientation val="minMax"/>
          <c:max val="20"/>
        </c:scaling>
        <c:delete val="0"/>
        <c:axPos val="l"/>
        <c:majorGridlines/>
        <c:numFmt formatCode="General" sourceLinked="1"/>
        <c:majorTickMark val="out"/>
        <c:minorTickMark val="none"/>
        <c:tickLblPos val="nextTo"/>
        <c:crossAx val="19039084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Prevaccine</c:v>
                </c:pt>
              </c:strCache>
            </c:strRef>
          </c:tx>
          <c:spPr>
            <a:solidFill>
              <a:srgbClr val="C00000"/>
            </a:solidFill>
          </c:spPr>
          <c:invertIfNegative val="0"/>
          <c:dLbls>
            <c:dLbl>
              <c:idx val="0"/>
              <c:tx>
                <c:rich>
                  <a:bodyPr/>
                  <a:lstStyle/>
                  <a:p>
                    <a:r>
                      <a:rPr lang="en-US" sz="1400" smtClean="0"/>
                      <a:t>59.9%</a:t>
                    </a:r>
                    <a:endParaRPr lang="en-US"/>
                  </a:p>
                </c:rich>
              </c:tx>
              <c:showLegendKey val="0"/>
              <c:showVal val="0"/>
              <c:showCatName val="0"/>
              <c:showSerName val="0"/>
              <c:showPercent val="0"/>
              <c:showBubbleSize val="0"/>
              <c:extLst>
                <c:ext xmlns:c15="http://schemas.microsoft.com/office/drawing/2012/chart" uri="{CE6537A1-D6FC-4f65-9D91-7224C49458BB}"/>
              </c:extLst>
            </c:dLbl>
            <c:dLbl>
              <c:idx val="1"/>
              <c:tx>
                <c:rich>
                  <a:bodyPr/>
                  <a:lstStyle/>
                  <a:p>
                    <a:r>
                      <a:rPr lang="en-US" sz="1400" dirty="0" smtClean="0"/>
                      <a:t>47.0%</a:t>
                    </a:r>
                    <a:endParaRPr lang="en-US" dirty="0"/>
                  </a:p>
                </c:rich>
              </c:tx>
              <c:showLegendKey val="0"/>
              <c:showVal val="0"/>
              <c:showCatName val="0"/>
              <c:showSerName val="0"/>
              <c:showPercent val="0"/>
              <c:showBubbleSize val="0"/>
              <c:extLst>
                <c:ext xmlns:c15="http://schemas.microsoft.com/office/drawing/2012/chart" uri="{CE6537A1-D6FC-4f65-9D91-7224C49458BB}"/>
              </c:extLst>
            </c:dLbl>
            <c:dLbl>
              <c:idx val="2"/>
              <c:tx>
                <c:rich>
                  <a:bodyPr/>
                  <a:lstStyle/>
                  <a:p>
                    <a:r>
                      <a:rPr lang="en-US" sz="1400" smtClean="0"/>
                      <a:t>37.6%</a:t>
                    </a:r>
                    <a:endParaRPr lang="en-US"/>
                  </a:p>
                </c:rich>
              </c:tx>
              <c:showLegendKey val="0"/>
              <c:showVal val="0"/>
              <c:showCatName val="0"/>
              <c:showSerName val="0"/>
              <c:showPercent val="0"/>
              <c:showBubbleSize val="0"/>
              <c:extLst>
                <c:ext xmlns:c15="http://schemas.microsoft.com/office/drawing/2012/chart" uri="{CE6537A1-D6FC-4f65-9D91-7224C49458BB}"/>
              </c:extLst>
            </c:dLbl>
            <c:dLbl>
              <c:idx val="3"/>
              <c:tx>
                <c:rich>
                  <a:bodyPr/>
                  <a:lstStyle/>
                  <a:p>
                    <a:r>
                      <a:rPr lang="en-US" sz="1400" smtClean="0"/>
                      <a:t>28.7%</a:t>
                    </a:r>
                    <a:endParaRPr lang="en-US"/>
                  </a:p>
                </c:rich>
              </c:tx>
              <c:showLegendKey val="0"/>
              <c:showVal val="0"/>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sz="14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Any HPV type </c:v>
                </c:pt>
                <c:pt idx="1">
                  <c:v>HR HPV </c:v>
                </c:pt>
                <c:pt idx="2">
                  <c:v>HR HPV excl 16 &amp; 18</c:v>
                </c:pt>
                <c:pt idx="3">
                  <c:v>HPV 6, 11, 16, 18</c:v>
                </c:pt>
              </c:strCache>
            </c:strRef>
          </c:cat>
          <c:val>
            <c:numRef>
              <c:f>Sheet1!$B$2:$B$5</c:f>
              <c:numCache>
                <c:formatCode>General</c:formatCode>
                <c:ptCount val="4"/>
                <c:pt idx="0">
                  <c:v>59.9</c:v>
                </c:pt>
                <c:pt idx="1">
                  <c:v>47</c:v>
                </c:pt>
                <c:pt idx="2">
                  <c:v>37.6</c:v>
                </c:pt>
                <c:pt idx="3">
                  <c:v>28.7</c:v>
                </c:pt>
              </c:numCache>
            </c:numRef>
          </c:val>
        </c:ser>
        <c:ser>
          <c:idx val="1"/>
          <c:order val="1"/>
          <c:tx>
            <c:strRef>
              <c:f>Sheet1!$C$1</c:f>
              <c:strCache>
                <c:ptCount val="1"/>
                <c:pt idx="0">
                  <c:v>Postvaccine</c:v>
                </c:pt>
              </c:strCache>
            </c:strRef>
          </c:tx>
          <c:spPr>
            <a:solidFill>
              <a:srgbClr val="FFC000"/>
            </a:solidFill>
          </c:spPr>
          <c:invertIfNegative val="0"/>
          <c:dLbls>
            <c:dLbl>
              <c:idx val="0"/>
              <c:layout>
                <c:manualLayout>
                  <c:x val="9.2592592592593594E-3"/>
                  <c:y val="-1.1224130643578099E-2"/>
                </c:manualLayout>
              </c:layout>
              <c:tx>
                <c:rich>
                  <a:bodyPr/>
                  <a:lstStyle/>
                  <a:p>
                    <a:r>
                      <a:rPr lang="en-US" sz="1400" dirty="0" smtClean="0"/>
                      <a:t>48.0%</a:t>
                    </a:r>
                    <a:endParaRPr lang="en-US" dirty="0"/>
                  </a:p>
                </c:rich>
              </c:tx>
              <c:dLblPos val="outEnd"/>
              <c:showLegendKey val="0"/>
              <c:showVal val="0"/>
              <c:showCatName val="0"/>
              <c:showSerName val="0"/>
              <c:showPercent val="0"/>
              <c:showBubbleSize val="0"/>
              <c:extLst>
                <c:ext xmlns:c15="http://schemas.microsoft.com/office/drawing/2012/chart" uri="{CE6537A1-D6FC-4f65-9D91-7224C49458BB}"/>
              </c:extLst>
            </c:dLbl>
            <c:dLbl>
              <c:idx val="1"/>
              <c:layout>
                <c:manualLayout>
                  <c:x val="6.1728395061727802E-3"/>
                  <c:y val="-8.4180979826835207E-3"/>
                </c:manualLayout>
              </c:layout>
              <c:tx>
                <c:rich>
                  <a:bodyPr/>
                  <a:lstStyle/>
                  <a:p>
                    <a:r>
                      <a:rPr lang="en-US" sz="1400" smtClean="0"/>
                      <a:t>34.2%</a:t>
                    </a:r>
                    <a:endParaRPr lang="en-US"/>
                  </a:p>
                </c:rich>
              </c:tx>
              <c:dLblPos val="outEnd"/>
              <c:showLegendKey val="0"/>
              <c:showVal val="0"/>
              <c:showCatName val="0"/>
              <c:showSerName val="0"/>
              <c:showPercent val="0"/>
              <c:showBubbleSize val="0"/>
              <c:extLst>
                <c:ext xmlns:c15="http://schemas.microsoft.com/office/drawing/2012/chart" uri="{CE6537A1-D6FC-4f65-9D91-7224C49458BB}"/>
              </c:extLst>
            </c:dLbl>
            <c:dLbl>
              <c:idx val="2"/>
              <c:layout>
                <c:manualLayout>
                  <c:x val="9.2592592592593594E-3"/>
                  <c:y val="-8.4180979826834704E-3"/>
                </c:manualLayout>
              </c:layout>
              <c:tx>
                <c:rich>
                  <a:bodyPr/>
                  <a:lstStyle/>
                  <a:p>
                    <a:r>
                      <a:rPr lang="en-US" sz="1400" smtClean="0"/>
                      <a:t>31.2%</a:t>
                    </a:r>
                    <a:endParaRPr lang="en-US"/>
                  </a:p>
                </c:rich>
              </c:tx>
              <c:dLblPos val="outEnd"/>
              <c:showLegendKey val="0"/>
              <c:showVal val="0"/>
              <c:showCatName val="0"/>
              <c:showSerName val="0"/>
              <c:showPercent val="0"/>
              <c:showBubbleSize val="0"/>
              <c:extLst>
                <c:ext xmlns:c15="http://schemas.microsoft.com/office/drawing/2012/chart" uri="{CE6537A1-D6FC-4f65-9D91-7224C49458BB}"/>
              </c:extLst>
            </c:dLbl>
            <c:dLbl>
              <c:idx val="3"/>
              <c:layout>
                <c:manualLayout>
                  <c:x val="4.6296296296296597E-3"/>
                  <c:y val="-2.8060326608944901E-2"/>
                </c:manualLayout>
              </c:layout>
              <c:tx>
                <c:rich>
                  <a:bodyPr/>
                  <a:lstStyle/>
                  <a:p>
                    <a:r>
                      <a:rPr lang="en-US" sz="1400" smtClean="0"/>
                      <a:t>6.7%</a:t>
                    </a:r>
                    <a:endParaRPr lang="en-US"/>
                  </a:p>
                </c:rich>
              </c:tx>
              <c:dLblPos val="outEnd"/>
              <c:showLegendKey val="0"/>
              <c:showVal val="0"/>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lang="en-US" sz="14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Any HPV type </c:v>
                </c:pt>
                <c:pt idx="1">
                  <c:v>HR HPV </c:v>
                </c:pt>
                <c:pt idx="2">
                  <c:v>HR HPV excl 16 &amp; 18</c:v>
                </c:pt>
                <c:pt idx="3">
                  <c:v>HPV 6, 11, 16, 18</c:v>
                </c:pt>
              </c:strCache>
            </c:strRef>
          </c:cat>
          <c:val>
            <c:numRef>
              <c:f>Sheet1!$C$2:$C$5</c:f>
              <c:numCache>
                <c:formatCode>General</c:formatCode>
                <c:ptCount val="4"/>
                <c:pt idx="0">
                  <c:v>48</c:v>
                </c:pt>
                <c:pt idx="1">
                  <c:v>34.200000000000003</c:v>
                </c:pt>
                <c:pt idx="2">
                  <c:v>31.2</c:v>
                </c:pt>
                <c:pt idx="3">
                  <c:v>6.7</c:v>
                </c:pt>
              </c:numCache>
            </c:numRef>
          </c:val>
        </c:ser>
        <c:dLbls>
          <c:showLegendKey val="0"/>
          <c:showVal val="0"/>
          <c:showCatName val="0"/>
          <c:showSerName val="0"/>
          <c:showPercent val="0"/>
          <c:showBubbleSize val="0"/>
        </c:dLbls>
        <c:gapWidth val="150"/>
        <c:axId val="1960802672"/>
        <c:axId val="1960804848"/>
      </c:barChart>
      <c:catAx>
        <c:axId val="1960802672"/>
        <c:scaling>
          <c:orientation val="minMax"/>
        </c:scaling>
        <c:delete val="0"/>
        <c:axPos val="b"/>
        <c:title>
          <c:tx>
            <c:rich>
              <a:bodyPr/>
              <a:lstStyle/>
              <a:p>
                <a:pPr>
                  <a:defRPr lang="en-US" sz="1800" b="1" i="0" u="none" strike="noStrike" baseline="0">
                    <a:solidFill>
                      <a:srgbClr val="C00000"/>
                    </a:solidFill>
                    <a:latin typeface="Calibri"/>
                    <a:ea typeface="Calibri"/>
                    <a:cs typeface="Calibri"/>
                  </a:defRPr>
                </a:pPr>
                <a:r>
                  <a:rPr lang="en-US">
                    <a:solidFill>
                      <a:srgbClr val="C00000"/>
                    </a:solidFill>
                  </a:rPr>
                  <a:t>Genotype</a:t>
                </a:r>
              </a:p>
            </c:rich>
          </c:tx>
          <c:overlay val="0"/>
        </c:title>
        <c:numFmt formatCode="General" sourceLinked="1"/>
        <c:majorTickMark val="out"/>
        <c:minorTickMark val="none"/>
        <c:tickLblPos val="nextTo"/>
        <c:txPr>
          <a:bodyPr/>
          <a:lstStyle/>
          <a:p>
            <a:pPr>
              <a:defRPr lang="en-US"/>
            </a:pPr>
            <a:endParaRPr lang="en-US"/>
          </a:p>
        </c:txPr>
        <c:crossAx val="1960804848"/>
        <c:crosses val="autoZero"/>
        <c:auto val="1"/>
        <c:lblAlgn val="ctr"/>
        <c:lblOffset val="100"/>
        <c:noMultiLvlLbl val="0"/>
      </c:catAx>
      <c:valAx>
        <c:axId val="1960804848"/>
        <c:scaling>
          <c:orientation val="minMax"/>
        </c:scaling>
        <c:delete val="0"/>
        <c:axPos val="l"/>
        <c:majorGridlines/>
        <c:title>
          <c:tx>
            <c:rich>
              <a:bodyPr/>
              <a:lstStyle/>
              <a:p>
                <a:pPr>
                  <a:defRPr lang="en-US" sz="1100" b="0" i="0" u="none" strike="noStrike" baseline="0">
                    <a:solidFill>
                      <a:srgbClr val="C00000"/>
                    </a:solidFill>
                    <a:latin typeface="Calibri"/>
                    <a:ea typeface="Calibri"/>
                    <a:cs typeface="Calibri"/>
                  </a:defRPr>
                </a:pPr>
                <a:r>
                  <a:rPr lang="en-US" sz="1800" b="1" i="0" u="none" strike="noStrike" baseline="0" dirty="0" err="1" smtClean="0">
                    <a:solidFill>
                      <a:srgbClr val="C00000"/>
                    </a:solidFill>
                    <a:latin typeface="Calibri"/>
                    <a:cs typeface="Calibri"/>
                  </a:rPr>
                  <a:t>Genoprevalence</a:t>
                </a:r>
                <a:r>
                  <a:rPr lang="en-US" sz="1800" b="1" i="0" u="none" strike="noStrike" baseline="0" dirty="0" smtClean="0">
                    <a:solidFill>
                      <a:srgbClr val="C00000"/>
                    </a:solidFill>
                    <a:latin typeface="Calibri"/>
                    <a:cs typeface="Calibri"/>
                  </a:rPr>
                  <a:t> </a:t>
                </a:r>
                <a:r>
                  <a:rPr lang="en-US" sz="1800" b="1" i="0" u="none" strike="noStrike" baseline="0" dirty="0">
                    <a:solidFill>
                      <a:srgbClr val="C00000"/>
                    </a:solidFill>
                    <a:latin typeface="Calibri"/>
                    <a:cs typeface="Calibri"/>
                  </a:rPr>
                  <a:t>of HPV, %</a:t>
                </a:r>
                <a:endParaRPr lang="en-US" dirty="0">
                  <a:solidFill>
                    <a:srgbClr val="C00000"/>
                  </a:solidFill>
                </a:endParaRPr>
              </a:p>
            </c:rich>
          </c:tx>
          <c:layout>
            <c:manualLayout>
              <c:xMode val="edge"/>
              <c:yMode val="edge"/>
              <c:x val="0"/>
              <c:y val="0.119619973973842"/>
            </c:manualLayout>
          </c:layout>
          <c:overlay val="0"/>
        </c:title>
        <c:numFmt formatCode="General" sourceLinked="1"/>
        <c:majorTickMark val="out"/>
        <c:minorTickMark val="none"/>
        <c:tickLblPos val="nextTo"/>
        <c:txPr>
          <a:bodyPr/>
          <a:lstStyle/>
          <a:p>
            <a:pPr>
              <a:defRPr lang="en-US"/>
            </a:pPr>
            <a:endParaRPr lang="en-US"/>
          </a:p>
        </c:txPr>
        <c:crossAx val="1960802672"/>
        <c:crosses val="autoZero"/>
        <c:crossBetween val="between"/>
      </c:valAx>
      <c:spPr>
        <a:noFill/>
        <a:ln w="25402">
          <a:noFill/>
        </a:ln>
      </c:spPr>
    </c:plotArea>
    <c:legend>
      <c:legendPos val="r"/>
      <c:overlay val="0"/>
      <c:txPr>
        <a:bodyPr/>
        <a:lstStyle/>
        <a:p>
          <a:pPr>
            <a:defRPr lang="en-US">
              <a:solidFill>
                <a:srgbClr val="FFC000"/>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_rels/data2.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image" Target="../media/image10.jpeg"/><Relationship Id="rId1" Type="http://schemas.openxmlformats.org/officeDocument/2006/relationships/image" Target="../media/image9.jpg"/><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4E2977-D8C3-4249-8FEE-7AA4DE3E4FE3}" type="doc">
      <dgm:prSet loTypeId="urn:microsoft.com/office/officeart/2005/8/layout/hProcess9" loCatId="process" qsTypeId="urn:microsoft.com/office/officeart/2005/8/quickstyle/3D1" qsCatId="3D" csTypeId="urn:microsoft.com/office/officeart/2005/8/colors/accent5_2" csCatId="accent5" phldr="1"/>
      <dgm:spPr/>
      <dgm:t>
        <a:bodyPr/>
        <a:lstStyle/>
        <a:p>
          <a:endParaRPr lang="tr-TR"/>
        </a:p>
      </dgm:t>
    </dgm:pt>
    <dgm:pt modelId="{310B4A64-DE62-4FAF-80F2-9B41859032EA}">
      <dgm:prSet/>
      <dgm:spPr>
        <a:solidFill>
          <a:schemeClr val="accent5">
            <a:lumMod val="75000"/>
          </a:schemeClr>
        </a:solidFill>
      </dgm:spPr>
      <dgm:t>
        <a:bodyPr/>
        <a:lstStyle/>
        <a:p>
          <a:pPr rtl="0"/>
          <a:r>
            <a:rPr lang="tr-TR" dirty="0" smtClean="0"/>
            <a:t>Ölümlerin %80’i gelişmekte olan ülkelerdedir</a:t>
          </a:r>
          <a:endParaRPr lang="tr-TR" dirty="0"/>
        </a:p>
      </dgm:t>
    </dgm:pt>
    <dgm:pt modelId="{12D714BF-E636-4B16-A1F4-C1DA81F2F055}" type="parTrans" cxnId="{B5E95803-DB26-402A-A4FF-B3CB31F339A0}">
      <dgm:prSet/>
      <dgm:spPr/>
      <dgm:t>
        <a:bodyPr/>
        <a:lstStyle/>
        <a:p>
          <a:endParaRPr lang="tr-TR"/>
        </a:p>
      </dgm:t>
    </dgm:pt>
    <dgm:pt modelId="{E725B75D-29B8-428D-86CE-B3DB0B868B74}" type="sibTrans" cxnId="{B5E95803-DB26-402A-A4FF-B3CB31F339A0}">
      <dgm:prSet/>
      <dgm:spPr/>
      <dgm:t>
        <a:bodyPr/>
        <a:lstStyle/>
        <a:p>
          <a:endParaRPr lang="tr-TR"/>
        </a:p>
      </dgm:t>
    </dgm:pt>
    <dgm:pt modelId="{404B1768-5FE9-44D6-A01E-8BFCA918F7D8}">
      <dgm:prSet/>
      <dgm:spPr>
        <a:solidFill>
          <a:schemeClr val="accent5">
            <a:lumMod val="75000"/>
          </a:schemeClr>
        </a:solidFill>
      </dgm:spPr>
      <dgm:t>
        <a:bodyPr/>
        <a:lstStyle/>
        <a:p>
          <a:pPr rtl="0"/>
          <a:r>
            <a:rPr lang="tr-TR" dirty="0" smtClean="0"/>
            <a:t>Taramalar sürmesine rağmen kadınlar risk altında olmaya devam etmektedir</a:t>
          </a:r>
          <a:endParaRPr lang="tr-TR" dirty="0"/>
        </a:p>
      </dgm:t>
    </dgm:pt>
    <dgm:pt modelId="{47E86145-9463-444A-98BA-8005914CC1B6}" type="parTrans" cxnId="{53AD50F6-2206-4EBA-BA93-F3873CFE62A3}">
      <dgm:prSet/>
      <dgm:spPr/>
      <dgm:t>
        <a:bodyPr/>
        <a:lstStyle/>
        <a:p>
          <a:endParaRPr lang="tr-TR"/>
        </a:p>
      </dgm:t>
    </dgm:pt>
    <dgm:pt modelId="{B2B362AD-BB85-4064-99C5-ADEF2BB1F7D9}" type="sibTrans" cxnId="{53AD50F6-2206-4EBA-BA93-F3873CFE62A3}">
      <dgm:prSet/>
      <dgm:spPr/>
      <dgm:t>
        <a:bodyPr/>
        <a:lstStyle/>
        <a:p>
          <a:endParaRPr lang="tr-TR"/>
        </a:p>
      </dgm:t>
    </dgm:pt>
    <dgm:pt modelId="{61F3829F-04BC-4A44-93BD-4644F4B02967}" type="pres">
      <dgm:prSet presAssocID="{6B4E2977-D8C3-4249-8FEE-7AA4DE3E4FE3}" presName="CompostProcess" presStyleCnt="0">
        <dgm:presLayoutVars>
          <dgm:dir/>
          <dgm:resizeHandles val="exact"/>
        </dgm:presLayoutVars>
      </dgm:prSet>
      <dgm:spPr/>
      <dgm:t>
        <a:bodyPr/>
        <a:lstStyle/>
        <a:p>
          <a:endParaRPr lang="tr-TR"/>
        </a:p>
      </dgm:t>
    </dgm:pt>
    <dgm:pt modelId="{308AB7A3-8D93-4064-98DF-C76927317096}" type="pres">
      <dgm:prSet presAssocID="{6B4E2977-D8C3-4249-8FEE-7AA4DE3E4FE3}" presName="arrow" presStyleLbl="bgShp" presStyleIdx="0" presStyleCnt="1"/>
      <dgm:spPr>
        <a:solidFill>
          <a:schemeClr val="accent5">
            <a:lumMod val="40000"/>
            <a:lumOff val="60000"/>
          </a:schemeClr>
        </a:solidFill>
      </dgm:spPr>
      <dgm:t>
        <a:bodyPr/>
        <a:lstStyle/>
        <a:p>
          <a:endParaRPr lang="en-US"/>
        </a:p>
      </dgm:t>
    </dgm:pt>
    <dgm:pt modelId="{19DABD4D-BC4A-405C-97EA-D78EC3A6552F}" type="pres">
      <dgm:prSet presAssocID="{6B4E2977-D8C3-4249-8FEE-7AA4DE3E4FE3}" presName="linearProcess" presStyleCnt="0"/>
      <dgm:spPr/>
      <dgm:t>
        <a:bodyPr/>
        <a:lstStyle/>
        <a:p>
          <a:endParaRPr lang="en-US"/>
        </a:p>
      </dgm:t>
    </dgm:pt>
    <dgm:pt modelId="{20C893B7-AB6B-4C1F-AD4B-2B2BF53FCE6E}" type="pres">
      <dgm:prSet presAssocID="{310B4A64-DE62-4FAF-80F2-9B41859032EA}" presName="textNode" presStyleLbl="node1" presStyleIdx="0" presStyleCnt="2">
        <dgm:presLayoutVars>
          <dgm:bulletEnabled val="1"/>
        </dgm:presLayoutVars>
      </dgm:prSet>
      <dgm:spPr/>
      <dgm:t>
        <a:bodyPr/>
        <a:lstStyle/>
        <a:p>
          <a:endParaRPr lang="tr-TR"/>
        </a:p>
      </dgm:t>
    </dgm:pt>
    <dgm:pt modelId="{49D9A054-2769-41DB-BCB0-DA151E2FDEAC}" type="pres">
      <dgm:prSet presAssocID="{E725B75D-29B8-428D-86CE-B3DB0B868B74}" presName="sibTrans" presStyleCnt="0"/>
      <dgm:spPr/>
      <dgm:t>
        <a:bodyPr/>
        <a:lstStyle/>
        <a:p>
          <a:endParaRPr lang="en-US"/>
        </a:p>
      </dgm:t>
    </dgm:pt>
    <dgm:pt modelId="{0A74A524-A4B2-4D7E-A5A5-70EDED83198F}" type="pres">
      <dgm:prSet presAssocID="{404B1768-5FE9-44D6-A01E-8BFCA918F7D8}" presName="textNode" presStyleLbl="node1" presStyleIdx="1" presStyleCnt="2">
        <dgm:presLayoutVars>
          <dgm:bulletEnabled val="1"/>
        </dgm:presLayoutVars>
      </dgm:prSet>
      <dgm:spPr/>
      <dgm:t>
        <a:bodyPr/>
        <a:lstStyle/>
        <a:p>
          <a:endParaRPr lang="tr-TR"/>
        </a:p>
      </dgm:t>
    </dgm:pt>
  </dgm:ptLst>
  <dgm:cxnLst>
    <dgm:cxn modelId="{53AD50F6-2206-4EBA-BA93-F3873CFE62A3}" srcId="{6B4E2977-D8C3-4249-8FEE-7AA4DE3E4FE3}" destId="{404B1768-5FE9-44D6-A01E-8BFCA918F7D8}" srcOrd="1" destOrd="0" parTransId="{47E86145-9463-444A-98BA-8005914CC1B6}" sibTransId="{B2B362AD-BB85-4064-99C5-ADEF2BB1F7D9}"/>
    <dgm:cxn modelId="{B5E95803-DB26-402A-A4FF-B3CB31F339A0}" srcId="{6B4E2977-D8C3-4249-8FEE-7AA4DE3E4FE3}" destId="{310B4A64-DE62-4FAF-80F2-9B41859032EA}" srcOrd="0" destOrd="0" parTransId="{12D714BF-E636-4B16-A1F4-C1DA81F2F055}" sibTransId="{E725B75D-29B8-428D-86CE-B3DB0B868B74}"/>
    <dgm:cxn modelId="{C128A47C-6AFE-420A-9843-A0A2B0B9AEEA}" type="presOf" srcId="{310B4A64-DE62-4FAF-80F2-9B41859032EA}" destId="{20C893B7-AB6B-4C1F-AD4B-2B2BF53FCE6E}" srcOrd="0" destOrd="0" presId="urn:microsoft.com/office/officeart/2005/8/layout/hProcess9"/>
    <dgm:cxn modelId="{C60574EB-BEA3-43FB-B8FD-9B9B23D62C20}" type="presOf" srcId="{6B4E2977-D8C3-4249-8FEE-7AA4DE3E4FE3}" destId="{61F3829F-04BC-4A44-93BD-4644F4B02967}" srcOrd="0" destOrd="0" presId="urn:microsoft.com/office/officeart/2005/8/layout/hProcess9"/>
    <dgm:cxn modelId="{62F75162-92CC-4946-969D-BE13D2BD0EB1}" type="presOf" srcId="{404B1768-5FE9-44D6-A01E-8BFCA918F7D8}" destId="{0A74A524-A4B2-4D7E-A5A5-70EDED83198F}" srcOrd="0" destOrd="0" presId="urn:microsoft.com/office/officeart/2005/8/layout/hProcess9"/>
    <dgm:cxn modelId="{41E55259-3B15-4207-80AA-5DF19DBC0CCC}" type="presParOf" srcId="{61F3829F-04BC-4A44-93BD-4644F4B02967}" destId="{308AB7A3-8D93-4064-98DF-C76927317096}" srcOrd="0" destOrd="0" presId="urn:microsoft.com/office/officeart/2005/8/layout/hProcess9"/>
    <dgm:cxn modelId="{BC4F11DB-9E35-42F6-8D26-F5CA37F3B9E0}" type="presParOf" srcId="{61F3829F-04BC-4A44-93BD-4644F4B02967}" destId="{19DABD4D-BC4A-405C-97EA-D78EC3A6552F}" srcOrd="1" destOrd="0" presId="urn:microsoft.com/office/officeart/2005/8/layout/hProcess9"/>
    <dgm:cxn modelId="{B8615B6F-32B0-41D0-ABDE-923D4DF009E7}" type="presParOf" srcId="{19DABD4D-BC4A-405C-97EA-D78EC3A6552F}" destId="{20C893B7-AB6B-4C1F-AD4B-2B2BF53FCE6E}" srcOrd="0" destOrd="0" presId="urn:microsoft.com/office/officeart/2005/8/layout/hProcess9"/>
    <dgm:cxn modelId="{AF7DECDB-2BD8-4EEC-AA89-8AED7C9596EA}" type="presParOf" srcId="{19DABD4D-BC4A-405C-97EA-D78EC3A6552F}" destId="{49D9A054-2769-41DB-BCB0-DA151E2FDEAC}" srcOrd="1" destOrd="0" presId="urn:microsoft.com/office/officeart/2005/8/layout/hProcess9"/>
    <dgm:cxn modelId="{25FF9E37-F9F3-458F-8177-11BF09C6A8AF}" type="presParOf" srcId="{19DABD4D-BC4A-405C-97EA-D78EC3A6552F}" destId="{0A74A524-A4B2-4D7E-A5A5-70EDED83198F}" srcOrd="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F7A7B2-B189-48D5-A715-2CC7B1EC055C}" type="doc">
      <dgm:prSet loTypeId="urn:microsoft.com/office/officeart/2009/3/layout/PieProcess" loCatId="list" qsTypeId="urn:microsoft.com/office/officeart/2005/8/quickstyle/simple1" qsCatId="simple" csTypeId="urn:microsoft.com/office/officeart/2005/8/colors/accent5_2" csCatId="accent5" phldr="1"/>
      <dgm:spPr/>
      <dgm:t>
        <a:bodyPr/>
        <a:lstStyle/>
        <a:p>
          <a:endParaRPr lang="tr-TR"/>
        </a:p>
      </dgm:t>
    </dgm:pt>
    <dgm:pt modelId="{2FBD6362-AAF7-405A-B0A4-654DE71B17E1}">
      <dgm:prSet custT="1"/>
      <dgm:spPr/>
      <dgm:t>
        <a:bodyPr/>
        <a:lstStyle/>
        <a:p>
          <a:pPr rtl="0"/>
          <a:r>
            <a:rPr lang="tr-TR" sz="3200" baseline="0" dirty="0" smtClean="0"/>
            <a:t>Erkekler</a:t>
          </a:r>
          <a:endParaRPr lang="tr-TR" sz="3200" dirty="0"/>
        </a:p>
      </dgm:t>
    </dgm:pt>
    <dgm:pt modelId="{741B1DDB-9FFA-4207-B511-CD619C48423E}" type="parTrans" cxnId="{462810B7-34E9-4760-AB81-D05FCCC6422C}">
      <dgm:prSet/>
      <dgm:spPr/>
      <dgm:t>
        <a:bodyPr/>
        <a:lstStyle/>
        <a:p>
          <a:endParaRPr lang="tr-TR"/>
        </a:p>
      </dgm:t>
    </dgm:pt>
    <dgm:pt modelId="{0F2D1918-3E49-4A25-A8DC-E4B0B8038612}" type="sibTrans" cxnId="{462810B7-34E9-4760-AB81-D05FCCC6422C}">
      <dgm:prSet/>
      <dgm:spPr/>
      <dgm:t>
        <a:bodyPr/>
        <a:lstStyle/>
        <a:p>
          <a:endParaRPr lang="tr-TR"/>
        </a:p>
      </dgm:t>
    </dgm:pt>
    <dgm:pt modelId="{CF12B386-3FC8-4A0C-B47C-E774108C96F5}">
      <dgm:prSet custT="1"/>
      <dgm:spPr/>
      <dgm:t>
        <a:bodyPr/>
        <a:lstStyle/>
        <a:p>
          <a:pPr rtl="0"/>
          <a:r>
            <a:rPr lang="tr-TR" sz="2400" baseline="0" dirty="0" smtClean="0"/>
            <a:t>Anal siğiller</a:t>
          </a:r>
        </a:p>
        <a:p>
          <a:pPr rtl="0"/>
          <a:r>
            <a:rPr lang="tr-TR" sz="2400" baseline="0" dirty="0" smtClean="0"/>
            <a:t>AIN ve Anal kanser</a:t>
          </a:r>
          <a:endParaRPr lang="tr-TR" sz="2400" dirty="0"/>
        </a:p>
      </dgm:t>
    </dgm:pt>
    <dgm:pt modelId="{865A720E-A624-4366-9B7D-935635BC5DE0}" type="parTrans" cxnId="{267DE9FB-0962-4AED-83C8-E5C371977001}">
      <dgm:prSet/>
      <dgm:spPr/>
      <dgm:t>
        <a:bodyPr/>
        <a:lstStyle/>
        <a:p>
          <a:endParaRPr lang="tr-TR"/>
        </a:p>
      </dgm:t>
    </dgm:pt>
    <dgm:pt modelId="{56E9A4CC-D1F0-4FD0-8E17-E44596B3802F}" type="sibTrans" cxnId="{267DE9FB-0962-4AED-83C8-E5C371977001}">
      <dgm:prSet/>
      <dgm:spPr/>
      <dgm:t>
        <a:bodyPr/>
        <a:lstStyle/>
        <a:p>
          <a:endParaRPr lang="tr-TR"/>
        </a:p>
      </dgm:t>
    </dgm:pt>
    <dgm:pt modelId="{0F41FD19-97BA-40E9-B03A-236C5119E9ED}" type="pres">
      <dgm:prSet presAssocID="{46F7A7B2-B189-48D5-A715-2CC7B1EC055C}" presName="Name0" presStyleCnt="0">
        <dgm:presLayoutVars>
          <dgm:chMax val="7"/>
          <dgm:chPref val="7"/>
          <dgm:dir/>
          <dgm:animOne val="branch"/>
          <dgm:animLvl val="lvl"/>
        </dgm:presLayoutVars>
      </dgm:prSet>
      <dgm:spPr/>
      <dgm:t>
        <a:bodyPr/>
        <a:lstStyle/>
        <a:p>
          <a:endParaRPr lang="tr-TR"/>
        </a:p>
      </dgm:t>
    </dgm:pt>
    <dgm:pt modelId="{8D9C8240-D8CA-43D7-8D52-DB7B01E89EFE}" type="pres">
      <dgm:prSet presAssocID="{2FBD6362-AAF7-405A-B0A4-654DE71B17E1}" presName="ParentComposite" presStyleCnt="0"/>
      <dgm:spPr/>
      <dgm:t>
        <a:bodyPr/>
        <a:lstStyle/>
        <a:p>
          <a:endParaRPr lang="tr-TR"/>
        </a:p>
      </dgm:t>
    </dgm:pt>
    <dgm:pt modelId="{511DEF29-4780-45FD-B564-C59C940F80A9}" type="pres">
      <dgm:prSet presAssocID="{2FBD6362-AAF7-405A-B0A4-654DE71B17E1}" presName="Chord" presStyleLbl="bgShp" presStyleIdx="0" presStyleCnt="1"/>
      <dgm:spPr/>
      <dgm:t>
        <a:bodyPr/>
        <a:lstStyle/>
        <a:p>
          <a:endParaRPr lang="tr-TR"/>
        </a:p>
      </dgm:t>
    </dgm:pt>
    <dgm:pt modelId="{C8ADD11E-4332-4B81-A18D-416E5FD24F06}" type="pres">
      <dgm:prSet presAssocID="{2FBD6362-AAF7-405A-B0A4-654DE71B17E1}" presName="Pie" presStyleLbl="alignNode1" presStyleIdx="0" presStyleCnt="1"/>
      <dgm:spPr/>
      <dgm:t>
        <a:bodyPr/>
        <a:lstStyle/>
        <a:p>
          <a:endParaRPr lang="tr-TR"/>
        </a:p>
      </dgm:t>
    </dgm:pt>
    <dgm:pt modelId="{2C4B092D-8087-4438-8841-9937C34DAA62}" type="pres">
      <dgm:prSet presAssocID="{2FBD6362-AAF7-405A-B0A4-654DE71B17E1}" presName="Parent" presStyleLbl="revTx" presStyleIdx="0" presStyleCnt="2">
        <dgm:presLayoutVars>
          <dgm:chMax val="1"/>
          <dgm:chPref val="1"/>
          <dgm:bulletEnabled val="1"/>
        </dgm:presLayoutVars>
      </dgm:prSet>
      <dgm:spPr/>
      <dgm:t>
        <a:bodyPr/>
        <a:lstStyle/>
        <a:p>
          <a:endParaRPr lang="tr-TR"/>
        </a:p>
      </dgm:t>
    </dgm:pt>
    <dgm:pt modelId="{0C4ED171-1116-4169-BC3C-004A53478C4B}" type="pres">
      <dgm:prSet presAssocID="{56E9A4CC-D1F0-4FD0-8E17-E44596B3802F}" presName="negSibTrans" presStyleCnt="0"/>
      <dgm:spPr/>
      <dgm:t>
        <a:bodyPr/>
        <a:lstStyle/>
        <a:p>
          <a:endParaRPr lang="tr-TR"/>
        </a:p>
      </dgm:t>
    </dgm:pt>
    <dgm:pt modelId="{5C28CEC5-A7CC-4AD5-A5EA-DE621E7B4AAD}" type="pres">
      <dgm:prSet presAssocID="{2FBD6362-AAF7-405A-B0A4-654DE71B17E1}" presName="composite" presStyleCnt="0"/>
      <dgm:spPr/>
      <dgm:t>
        <a:bodyPr/>
        <a:lstStyle/>
        <a:p>
          <a:endParaRPr lang="tr-TR"/>
        </a:p>
      </dgm:t>
    </dgm:pt>
    <dgm:pt modelId="{3F92C64C-50CC-42C0-9E30-07008B30C3B7}" type="pres">
      <dgm:prSet presAssocID="{2FBD6362-AAF7-405A-B0A4-654DE71B17E1}" presName="Child" presStyleLbl="revTx" presStyleIdx="1" presStyleCnt="2">
        <dgm:presLayoutVars>
          <dgm:chMax val="0"/>
          <dgm:chPref val="0"/>
          <dgm:bulletEnabled val="1"/>
        </dgm:presLayoutVars>
      </dgm:prSet>
      <dgm:spPr/>
      <dgm:t>
        <a:bodyPr/>
        <a:lstStyle/>
        <a:p>
          <a:endParaRPr lang="tr-TR"/>
        </a:p>
      </dgm:t>
    </dgm:pt>
  </dgm:ptLst>
  <dgm:cxnLst>
    <dgm:cxn modelId="{462810B7-34E9-4760-AB81-D05FCCC6422C}" srcId="{46F7A7B2-B189-48D5-A715-2CC7B1EC055C}" destId="{2FBD6362-AAF7-405A-B0A4-654DE71B17E1}" srcOrd="0" destOrd="0" parTransId="{741B1DDB-9FFA-4207-B511-CD619C48423E}" sibTransId="{0F2D1918-3E49-4A25-A8DC-E4B0B8038612}"/>
    <dgm:cxn modelId="{7FEB8ACC-C7AB-4833-97B8-768CB38267B3}" type="presOf" srcId="{CF12B386-3FC8-4A0C-B47C-E774108C96F5}" destId="{3F92C64C-50CC-42C0-9E30-07008B30C3B7}" srcOrd="0" destOrd="0" presId="urn:microsoft.com/office/officeart/2009/3/layout/PieProcess"/>
    <dgm:cxn modelId="{267DE9FB-0962-4AED-83C8-E5C371977001}" srcId="{2FBD6362-AAF7-405A-B0A4-654DE71B17E1}" destId="{CF12B386-3FC8-4A0C-B47C-E774108C96F5}" srcOrd="0" destOrd="0" parTransId="{865A720E-A624-4366-9B7D-935635BC5DE0}" sibTransId="{56E9A4CC-D1F0-4FD0-8E17-E44596B3802F}"/>
    <dgm:cxn modelId="{8F614B85-D19C-491A-ACE0-062BBFAAC670}" type="presOf" srcId="{2FBD6362-AAF7-405A-B0A4-654DE71B17E1}" destId="{2C4B092D-8087-4438-8841-9937C34DAA62}" srcOrd="0" destOrd="0" presId="urn:microsoft.com/office/officeart/2009/3/layout/PieProcess"/>
    <dgm:cxn modelId="{0C03A397-761C-4CE0-910B-3EC26FEE2DF2}" type="presOf" srcId="{46F7A7B2-B189-48D5-A715-2CC7B1EC055C}" destId="{0F41FD19-97BA-40E9-B03A-236C5119E9ED}" srcOrd="0" destOrd="0" presId="urn:microsoft.com/office/officeart/2009/3/layout/PieProcess"/>
    <dgm:cxn modelId="{02C2DE5A-D020-47D6-B816-01931A51B95A}" type="presParOf" srcId="{0F41FD19-97BA-40E9-B03A-236C5119E9ED}" destId="{8D9C8240-D8CA-43D7-8D52-DB7B01E89EFE}" srcOrd="0" destOrd="0" presId="urn:microsoft.com/office/officeart/2009/3/layout/PieProcess"/>
    <dgm:cxn modelId="{F78DC254-770F-464B-8459-366D26F96268}" type="presParOf" srcId="{8D9C8240-D8CA-43D7-8D52-DB7B01E89EFE}" destId="{511DEF29-4780-45FD-B564-C59C940F80A9}" srcOrd="0" destOrd="0" presId="urn:microsoft.com/office/officeart/2009/3/layout/PieProcess"/>
    <dgm:cxn modelId="{7A18D1E2-FC8D-4317-9368-1A32E9A6AD9C}" type="presParOf" srcId="{8D9C8240-D8CA-43D7-8D52-DB7B01E89EFE}" destId="{C8ADD11E-4332-4B81-A18D-416E5FD24F06}" srcOrd="1" destOrd="0" presId="urn:microsoft.com/office/officeart/2009/3/layout/PieProcess"/>
    <dgm:cxn modelId="{A7D8FDD0-C94D-40BC-B431-96634DBC1643}" type="presParOf" srcId="{8D9C8240-D8CA-43D7-8D52-DB7B01E89EFE}" destId="{2C4B092D-8087-4438-8841-9937C34DAA62}" srcOrd="2" destOrd="0" presId="urn:microsoft.com/office/officeart/2009/3/layout/PieProcess"/>
    <dgm:cxn modelId="{57C894AF-9851-4CC7-BD75-ED040302319C}" type="presParOf" srcId="{0F41FD19-97BA-40E9-B03A-236C5119E9ED}" destId="{0C4ED171-1116-4169-BC3C-004A53478C4B}" srcOrd="1" destOrd="0" presId="urn:microsoft.com/office/officeart/2009/3/layout/PieProcess"/>
    <dgm:cxn modelId="{667B575B-EA95-406A-9ED5-9687E0C7E613}" type="presParOf" srcId="{0F41FD19-97BA-40E9-B03A-236C5119E9ED}" destId="{5C28CEC5-A7CC-4AD5-A5EA-DE621E7B4AAD}" srcOrd="2" destOrd="0" presId="urn:microsoft.com/office/officeart/2009/3/layout/PieProcess"/>
    <dgm:cxn modelId="{09E6EDA6-2337-4482-9689-7E45899B1876}" type="presParOf" srcId="{5C28CEC5-A7CC-4AD5-A5EA-DE621E7B4AAD}" destId="{3F92C64C-50CC-42C0-9E30-07008B30C3B7}" srcOrd="0" destOrd="0" presId="urn:microsoft.com/office/officeart/2009/3/layout/Pie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6521CC1-D96E-4CAF-9415-06B1FB123A73}" type="doc">
      <dgm:prSet loTypeId="urn:microsoft.com/office/officeart/2005/8/layout/radial4" loCatId="list" qsTypeId="urn:microsoft.com/office/officeart/2005/8/quickstyle/simple2" qsCatId="simple" csTypeId="urn:microsoft.com/office/officeart/2005/8/colors/accent0_3" csCatId="mainScheme" phldr="1"/>
      <dgm:spPr/>
      <dgm:t>
        <a:bodyPr/>
        <a:lstStyle/>
        <a:p>
          <a:endParaRPr lang="tr-TR"/>
        </a:p>
      </dgm:t>
    </dgm:pt>
    <dgm:pt modelId="{DE7DFF92-1F64-4EC0-AD6F-2BD119650330}">
      <dgm:prSet/>
      <dgm:spPr/>
      <dgm:t>
        <a:bodyPr/>
        <a:lstStyle/>
        <a:p>
          <a:pPr rtl="0"/>
          <a:r>
            <a:rPr lang="tr-TR" dirty="0" smtClean="0"/>
            <a:t>Gerekli değildir</a:t>
          </a:r>
          <a:endParaRPr lang="tr-TR" dirty="0"/>
        </a:p>
      </dgm:t>
    </dgm:pt>
    <dgm:pt modelId="{07F6F844-A2B0-4463-8FBD-3BAB5CFA6F59}" type="parTrans" cxnId="{2A1FD4F4-0A8F-4458-AF84-15112229DD05}">
      <dgm:prSet/>
      <dgm:spPr/>
      <dgm:t>
        <a:bodyPr/>
        <a:lstStyle/>
        <a:p>
          <a:endParaRPr lang="tr-TR"/>
        </a:p>
      </dgm:t>
    </dgm:pt>
    <dgm:pt modelId="{B66A846F-F2BC-4E8E-8218-19F3673E8E63}" type="sibTrans" cxnId="{2A1FD4F4-0A8F-4458-AF84-15112229DD05}">
      <dgm:prSet/>
      <dgm:spPr/>
      <dgm:t>
        <a:bodyPr/>
        <a:lstStyle/>
        <a:p>
          <a:endParaRPr lang="tr-TR"/>
        </a:p>
      </dgm:t>
    </dgm:pt>
    <dgm:pt modelId="{4A1ABC0D-0334-4748-A850-71F6F170E2AB}">
      <dgm:prSet/>
      <dgm:spPr/>
      <dgm:t>
        <a:bodyPr/>
        <a:lstStyle/>
        <a:p>
          <a:pPr rtl="0"/>
          <a:r>
            <a:rPr lang="tr-TR" dirty="0" smtClean="0"/>
            <a:t>Servikal smear</a:t>
          </a:r>
          <a:endParaRPr lang="tr-TR" dirty="0"/>
        </a:p>
      </dgm:t>
    </dgm:pt>
    <dgm:pt modelId="{D2B260E1-D3E4-4BA3-A88E-F715766F1D53}" type="parTrans" cxnId="{3155B642-EE8D-401B-8822-908F0A3F7DF9}">
      <dgm:prSet/>
      <dgm:spPr/>
      <dgm:t>
        <a:bodyPr/>
        <a:lstStyle/>
        <a:p>
          <a:endParaRPr lang="tr-TR"/>
        </a:p>
      </dgm:t>
    </dgm:pt>
    <dgm:pt modelId="{87F3DEC1-EE9E-4761-962F-0786E0A98547}" type="sibTrans" cxnId="{3155B642-EE8D-401B-8822-908F0A3F7DF9}">
      <dgm:prSet/>
      <dgm:spPr/>
      <dgm:t>
        <a:bodyPr/>
        <a:lstStyle/>
        <a:p>
          <a:endParaRPr lang="tr-TR"/>
        </a:p>
      </dgm:t>
    </dgm:pt>
    <dgm:pt modelId="{7B789FA4-0947-4864-83E0-81996F010270}">
      <dgm:prSet/>
      <dgm:spPr/>
      <dgm:t>
        <a:bodyPr/>
        <a:lstStyle/>
        <a:p>
          <a:pPr rtl="0"/>
          <a:r>
            <a:rPr lang="tr-TR" dirty="0" smtClean="0"/>
            <a:t>HPV enfeksiyonu veya tip tayini</a:t>
          </a:r>
          <a:endParaRPr lang="tr-TR" dirty="0"/>
        </a:p>
      </dgm:t>
    </dgm:pt>
    <dgm:pt modelId="{BF212335-DFD0-40F8-A96E-0751EF88FD61}" type="parTrans" cxnId="{674A56A6-87CF-448E-833B-33D54A568FF6}">
      <dgm:prSet/>
      <dgm:spPr/>
      <dgm:t>
        <a:bodyPr/>
        <a:lstStyle/>
        <a:p>
          <a:endParaRPr lang="tr-TR"/>
        </a:p>
      </dgm:t>
    </dgm:pt>
    <dgm:pt modelId="{BB64930C-226E-44D9-8756-95443B9D951F}" type="sibTrans" cxnId="{674A56A6-87CF-448E-833B-33D54A568FF6}">
      <dgm:prSet/>
      <dgm:spPr/>
      <dgm:t>
        <a:bodyPr/>
        <a:lstStyle/>
        <a:p>
          <a:endParaRPr lang="tr-TR"/>
        </a:p>
      </dgm:t>
    </dgm:pt>
    <dgm:pt modelId="{71E843F7-16C3-4662-864B-AF65466296CB}" type="pres">
      <dgm:prSet presAssocID="{76521CC1-D96E-4CAF-9415-06B1FB123A73}" presName="cycle" presStyleCnt="0">
        <dgm:presLayoutVars>
          <dgm:chMax val="1"/>
          <dgm:dir/>
          <dgm:animLvl val="ctr"/>
          <dgm:resizeHandles val="exact"/>
        </dgm:presLayoutVars>
      </dgm:prSet>
      <dgm:spPr/>
      <dgm:t>
        <a:bodyPr/>
        <a:lstStyle/>
        <a:p>
          <a:endParaRPr lang="tr-TR"/>
        </a:p>
      </dgm:t>
    </dgm:pt>
    <dgm:pt modelId="{979E15CF-7268-42CC-8747-D2BD2A0FC9D9}" type="pres">
      <dgm:prSet presAssocID="{DE7DFF92-1F64-4EC0-AD6F-2BD119650330}" presName="centerShape" presStyleLbl="node0" presStyleIdx="0" presStyleCnt="1"/>
      <dgm:spPr/>
      <dgm:t>
        <a:bodyPr/>
        <a:lstStyle/>
        <a:p>
          <a:endParaRPr lang="tr-TR"/>
        </a:p>
      </dgm:t>
    </dgm:pt>
    <dgm:pt modelId="{B144B134-7B6C-4262-A29D-431EBFFA726B}" type="pres">
      <dgm:prSet presAssocID="{D2B260E1-D3E4-4BA3-A88E-F715766F1D53}" presName="parTrans" presStyleLbl="bgSibTrans2D1" presStyleIdx="0" presStyleCnt="2"/>
      <dgm:spPr/>
      <dgm:t>
        <a:bodyPr/>
        <a:lstStyle/>
        <a:p>
          <a:endParaRPr lang="tr-TR"/>
        </a:p>
      </dgm:t>
    </dgm:pt>
    <dgm:pt modelId="{6043417D-BA4C-499B-946F-C53434512370}" type="pres">
      <dgm:prSet presAssocID="{4A1ABC0D-0334-4748-A850-71F6F170E2AB}" presName="node" presStyleLbl="node1" presStyleIdx="0" presStyleCnt="2">
        <dgm:presLayoutVars>
          <dgm:bulletEnabled val="1"/>
        </dgm:presLayoutVars>
      </dgm:prSet>
      <dgm:spPr/>
      <dgm:t>
        <a:bodyPr/>
        <a:lstStyle/>
        <a:p>
          <a:endParaRPr lang="tr-TR"/>
        </a:p>
      </dgm:t>
    </dgm:pt>
    <dgm:pt modelId="{A8ACF213-A1D5-408A-8F9E-FCFB8671F2CE}" type="pres">
      <dgm:prSet presAssocID="{BF212335-DFD0-40F8-A96E-0751EF88FD61}" presName="parTrans" presStyleLbl="bgSibTrans2D1" presStyleIdx="1" presStyleCnt="2"/>
      <dgm:spPr/>
      <dgm:t>
        <a:bodyPr/>
        <a:lstStyle/>
        <a:p>
          <a:endParaRPr lang="tr-TR"/>
        </a:p>
      </dgm:t>
    </dgm:pt>
    <dgm:pt modelId="{CA7C496E-FE0B-4734-97B7-68122A1EDD41}" type="pres">
      <dgm:prSet presAssocID="{7B789FA4-0947-4864-83E0-81996F010270}" presName="node" presStyleLbl="node1" presStyleIdx="1" presStyleCnt="2">
        <dgm:presLayoutVars>
          <dgm:bulletEnabled val="1"/>
        </dgm:presLayoutVars>
      </dgm:prSet>
      <dgm:spPr/>
      <dgm:t>
        <a:bodyPr/>
        <a:lstStyle/>
        <a:p>
          <a:endParaRPr lang="tr-TR"/>
        </a:p>
      </dgm:t>
    </dgm:pt>
  </dgm:ptLst>
  <dgm:cxnLst>
    <dgm:cxn modelId="{66297B2C-209C-3D4F-8B3A-69D349261F87}" type="presOf" srcId="{DE7DFF92-1F64-4EC0-AD6F-2BD119650330}" destId="{979E15CF-7268-42CC-8747-D2BD2A0FC9D9}" srcOrd="0" destOrd="0" presId="urn:microsoft.com/office/officeart/2005/8/layout/radial4"/>
    <dgm:cxn modelId="{52D8F99B-647B-2C4F-9CCF-8FD32BF84AD9}" type="presOf" srcId="{4A1ABC0D-0334-4748-A850-71F6F170E2AB}" destId="{6043417D-BA4C-499B-946F-C53434512370}" srcOrd="0" destOrd="0" presId="urn:microsoft.com/office/officeart/2005/8/layout/radial4"/>
    <dgm:cxn modelId="{640059E5-4CE8-5947-BFCC-23754B1A6FE8}" type="presOf" srcId="{D2B260E1-D3E4-4BA3-A88E-F715766F1D53}" destId="{B144B134-7B6C-4262-A29D-431EBFFA726B}" srcOrd="0" destOrd="0" presId="urn:microsoft.com/office/officeart/2005/8/layout/radial4"/>
    <dgm:cxn modelId="{2A1FD4F4-0A8F-4458-AF84-15112229DD05}" srcId="{76521CC1-D96E-4CAF-9415-06B1FB123A73}" destId="{DE7DFF92-1F64-4EC0-AD6F-2BD119650330}" srcOrd="0" destOrd="0" parTransId="{07F6F844-A2B0-4463-8FBD-3BAB5CFA6F59}" sibTransId="{B66A846F-F2BC-4E8E-8218-19F3673E8E63}"/>
    <dgm:cxn modelId="{83D2F04C-F0C0-254E-96C0-E125FE215461}" type="presOf" srcId="{BF212335-DFD0-40F8-A96E-0751EF88FD61}" destId="{A8ACF213-A1D5-408A-8F9E-FCFB8671F2CE}" srcOrd="0" destOrd="0" presId="urn:microsoft.com/office/officeart/2005/8/layout/radial4"/>
    <dgm:cxn modelId="{674A56A6-87CF-448E-833B-33D54A568FF6}" srcId="{DE7DFF92-1F64-4EC0-AD6F-2BD119650330}" destId="{7B789FA4-0947-4864-83E0-81996F010270}" srcOrd="1" destOrd="0" parTransId="{BF212335-DFD0-40F8-A96E-0751EF88FD61}" sibTransId="{BB64930C-226E-44D9-8756-95443B9D951F}"/>
    <dgm:cxn modelId="{B83C61AA-ED74-4D41-8F91-8B7A87DD0812}" type="presOf" srcId="{7B789FA4-0947-4864-83E0-81996F010270}" destId="{CA7C496E-FE0B-4734-97B7-68122A1EDD41}" srcOrd="0" destOrd="0" presId="urn:microsoft.com/office/officeart/2005/8/layout/radial4"/>
    <dgm:cxn modelId="{0159852B-2488-3843-AB9D-0832A2788420}" type="presOf" srcId="{76521CC1-D96E-4CAF-9415-06B1FB123A73}" destId="{71E843F7-16C3-4662-864B-AF65466296CB}" srcOrd="0" destOrd="0" presId="urn:microsoft.com/office/officeart/2005/8/layout/radial4"/>
    <dgm:cxn modelId="{3155B642-EE8D-401B-8822-908F0A3F7DF9}" srcId="{DE7DFF92-1F64-4EC0-AD6F-2BD119650330}" destId="{4A1ABC0D-0334-4748-A850-71F6F170E2AB}" srcOrd="0" destOrd="0" parTransId="{D2B260E1-D3E4-4BA3-A88E-F715766F1D53}" sibTransId="{87F3DEC1-EE9E-4761-962F-0786E0A98547}"/>
    <dgm:cxn modelId="{E5B3419E-01A7-674F-9DB1-829AC0A34DB8}" type="presParOf" srcId="{71E843F7-16C3-4662-864B-AF65466296CB}" destId="{979E15CF-7268-42CC-8747-D2BD2A0FC9D9}" srcOrd="0" destOrd="0" presId="urn:microsoft.com/office/officeart/2005/8/layout/radial4"/>
    <dgm:cxn modelId="{E44296C4-DD37-154A-B9D2-5DBF510EE048}" type="presParOf" srcId="{71E843F7-16C3-4662-864B-AF65466296CB}" destId="{B144B134-7B6C-4262-A29D-431EBFFA726B}" srcOrd="1" destOrd="0" presId="urn:microsoft.com/office/officeart/2005/8/layout/radial4"/>
    <dgm:cxn modelId="{F12CE011-D5BF-794E-8F48-D467212184FF}" type="presParOf" srcId="{71E843F7-16C3-4662-864B-AF65466296CB}" destId="{6043417D-BA4C-499B-946F-C53434512370}" srcOrd="2" destOrd="0" presId="urn:microsoft.com/office/officeart/2005/8/layout/radial4"/>
    <dgm:cxn modelId="{7E8D6358-1EC0-8144-8E13-1390E565D176}" type="presParOf" srcId="{71E843F7-16C3-4662-864B-AF65466296CB}" destId="{A8ACF213-A1D5-408A-8F9E-FCFB8671F2CE}" srcOrd="3" destOrd="0" presId="urn:microsoft.com/office/officeart/2005/8/layout/radial4"/>
    <dgm:cxn modelId="{7A46E5DA-725D-3A46-A704-2645F5440DCE}" type="presParOf" srcId="{71E843F7-16C3-4662-864B-AF65466296CB}" destId="{CA7C496E-FE0B-4734-97B7-68122A1EDD41}" srcOrd="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B101D64-EED4-4030-94CB-850A0CD366D6}" type="doc">
      <dgm:prSet loTypeId="urn:microsoft.com/office/officeart/2008/layout/LinedList" loCatId="list" qsTypeId="urn:microsoft.com/office/officeart/2005/8/quickstyle/simple1" qsCatId="simple" csTypeId="urn:microsoft.com/office/officeart/2005/8/colors/accent2_1" csCatId="accent2"/>
      <dgm:spPr/>
      <dgm:t>
        <a:bodyPr/>
        <a:lstStyle/>
        <a:p>
          <a:endParaRPr lang="tr-TR"/>
        </a:p>
      </dgm:t>
    </dgm:pt>
    <dgm:pt modelId="{3022E30C-6C03-4220-82D7-0356D986A2BA}">
      <dgm:prSet/>
      <dgm:spPr/>
      <dgm:t>
        <a:bodyPr/>
        <a:lstStyle/>
        <a:p>
          <a:pPr rtl="0"/>
          <a:r>
            <a:rPr lang="tr-TR" smtClean="0"/>
            <a:t>qHPV aşılamasından sonra genital wart oranlarında belirgin düşüş saptanmıştır</a:t>
          </a:r>
          <a:endParaRPr lang="tr-TR"/>
        </a:p>
      </dgm:t>
    </dgm:pt>
    <dgm:pt modelId="{AD5709A7-A1A0-416D-8ACF-F4AFD6CCAA75}" type="parTrans" cxnId="{15A444FC-07B1-4B92-9001-7931B7183010}">
      <dgm:prSet/>
      <dgm:spPr/>
      <dgm:t>
        <a:bodyPr/>
        <a:lstStyle/>
        <a:p>
          <a:endParaRPr lang="tr-TR"/>
        </a:p>
      </dgm:t>
    </dgm:pt>
    <dgm:pt modelId="{F8278C09-C298-4A15-8CFA-166D909D8FCA}" type="sibTrans" cxnId="{15A444FC-07B1-4B92-9001-7931B7183010}">
      <dgm:prSet/>
      <dgm:spPr/>
      <dgm:t>
        <a:bodyPr/>
        <a:lstStyle/>
        <a:p>
          <a:endParaRPr lang="tr-TR"/>
        </a:p>
      </dgm:t>
    </dgm:pt>
    <dgm:pt modelId="{A0CA4E0F-F02B-484A-8BF9-52E078C5E6F4}">
      <dgm:prSet/>
      <dgm:spPr/>
      <dgm:t>
        <a:bodyPr/>
        <a:lstStyle/>
        <a:p>
          <a:pPr rtl="0"/>
          <a:r>
            <a:rPr lang="tr-TR" smtClean="0"/>
            <a:t>Avustralya’da genç kadınlarda HGSIL insidansı belirgin düşüş göstermiştir </a:t>
          </a:r>
          <a:endParaRPr lang="tr-TR"/>
        </a:p>
      </dgm:t>
    </dgm:pt>
    <dgm:pt modelId="{C52241E5-5B29-4E39-804E-014ED822876B}" type="parTrans" cxnId="{5BC23473-83C3-4F33-94C1-52668B86CBD1}">
      <dgm:prSet/>
      <dgm:spPr/>
      <dgm:t>
        <a:bodyPr/>
        <a:lstStyle/>
        <a:p>
          <a:endParaRPr lang="tr-TR"/>
        </a:p>
      </dgm:t>
    </dgm:pt>
    <dgm:pt modelId="{3F429117-A65C-4BCB-B33E-28E3EDD2DB51}" type="sibTrans" cxnId="{5BC23473-83C3-4F33-94C1-52668B86CBD1}">
      <dgm:prSet/>
      <dgm:spPr/>
      <dgm:t>
        <a:bodyPr/>
        <a:lstStyle/>
        <a:p>
          <a:endParaRPr lang="tr-TR"/>
        </a:p>
      </dgm:t>
    </dgm:pt>
    <dgm:pt modelId="{04A6BFA5-2C9F-4E1D-A097-A26AAEF81953}">
      <dgm:prSet/>
      <dgm:spPr/>
      <dgm:t>
        <a:bodyPr/>
        <a:lstStyle/>
        <a:p>
          <a:pPr rtl="0"/>
          <a:r>
            <a:rPr lang="tr-TR" smtClean="0"/>
            <a:t>Belçika’da genç kadınlarda HPV 16/18 enfeksiyon oranları çok açık azalmıştır </a:t>
          </a:r>
          <a:endParaRPr lang="tr-TR"/>
        </a:p>
      </dgm:t>
    </dgm:pt>
    <dgm:pt modelId="{A76F4201-973D-4220-B33C-26CA19614A39}" type="parTrans" cxnId="{C6E53708-85E2-41B1-B459-679D811C97DA}">
      <dgm:prSet/>
      <dgm:spPr/>
      <dgm:t>
        <a:bodyPr/>
        <a:lstStyle/>
        <a:p>
          <a:endParaRPr lang="tr-TR"/>
        </a:p>
      </dgm:t>
    </dgm:pt>
    <dgm:pt modelId="{61E709E9-F0EE-4792-A947-0AEA47529B7B}" type="sibTrans" cxnId="{C6E53708-85E2-41B1-B459-679D811C97DA}">
      <dgm:prSet/>
      <dgm:spPr/>
      <dgm:t>
        <a:bodyPr/>
        <a:lstStyle/>
        <a:p>
          <a:endParaRPr lang="tr-TR"/>
        </a:p>
      </dgm:t>
    </dgm:pt>
    <dgm:pt modelId="{64176A01-5F9A-4C3C-B18F-415EAB06D151}">
      <dgm:prSet/>
      <dgm:spPr/>
      <dgm:t>
        <a:bodyPr/>
        <a:lstStyle/>
        <a:p>
          <a:pPr rtl="0"/>
          <a:r>
            <a:rPr lang="tr-TR" smtClean="0"/>
            <a:t>Sonuçta Global olarak qHPV aşısıyla aşılanan genç kadınlarda HPV enfeksiyonu ve ilişkili hastalıklarda  belirgin düşüş saptanmıştır</a:t>
          </a:r>
          <a:endParaRPr lang="tr-TR"/>
        </a:p>
      </dgm:t>
    </dgm:pt>
    <dgm:pt modelId="{E09C76AE-8C3F-4C72-9F8E-CDE493F4F523}" type="parTrans" cxnId="{565BF404-B76A-494D-860C-8C849C49F686}">
      <dgm:prSet/>
      <dgm:spPr/>
      <dgm:t>
        <a:bodyPr/>
        <a:lstStyle/>
        <a:p>
          <a:endParaRPr lang="tr-TR"/>
        </a:p>
      </dgm:t>
    </dgm:pt>
    <dgm:pt modelId="{3EFB3FD6-1C63-4246-9EE0-5DC88EDDE5DF}" type="sibTrans" cxnId="{565BF404-B76A-494D-860C-8C849C49F686}">
      <dgm:prSet/>
      <dgm:spPr/>
      <dgm:t>
        <a:bodyPr/>
        <a:lstStyle/>
        <a:p>
          <a:endParaRPr lang="tr-TR"/>
        </a:p>
      </dgm:t>
    </dgm:pt>
    <dgm:pt modelId="{2D3AB7C0-7A8F-4158-B102-03A720FB717A}" type="pres">
      <dgm:prSet presAssocID="{9B101D64-EED4-4030-94CB-850A0CD366D6}" presName="vert0" presStyleCnt="0">
        <dgm:presLayoutVars>
          <dgm:dir/>
          <dgm:animOne val="branch"/>
          <dgm:animLvl val="lvl"/>
        </dgm:presLayoutVars>
      </dgm:prSet>
      <dgm:spPr/>
      <dgm:t>
        <a:bodyPr/>
        <a:lstStyle/>
        <a:p>
          <a:endParaRPr lang="en-US"/>
        </a:p>
      </dgm:t>
    </dgm:pt>
    <dgm:pt modelId="{6A34A318-428F-459B-9520-876C6ABD38A2}" type="pres">
      <dgm:prSet presAssocID="{3022E30C-6C03-4220-82D7-0356D986A2BA}" presName="thickLine" presStyleLbl="alignNode1" presStyleIdx="0" presStyleCnt="4"/>
      <dgm:spPr/>
    </dgm:pt>
    <dgm:pt modelId="{5F4D51DC-7B35-4A10-814E-3361CD425450}" type="pres">
      <dgm:prSet presAssocID="{3022E30C-6C03-4220-82D7-0356D986A2BA}" presName="horz1" presStyleCnt="0"/>
      <dgm:spPr/>
    </dgm:pt>
    <dgm:pt modelId="{0EE68D6C-17B5-470A-A9AA-28B35F11B99D}" type="pres">
      <dgm:prSet presAssocID="{3022E30C-6C03-4220-82D7-0356D986A2BA}" presName="tx1" presStyleLbl="revTx" presStyleIdx="0" presStyleCnt="4"/>
      <dgm:spPr/>
      <dgm:t>
        <a:bodyPr/>
        <a:lstStyle/>
        <a:p>
          <a:endParaRPr lang="en-US"/>
        </a:p>
      </dgm:t>
    </dgm:pt>
    <dgm:pt modelId="{55A31FF7-A7F5-4566-B5D1-A377C05E778F}" type="pres">
      <dgm:prSet presAssocID="{3022E30C-6C03-4220-82D7-0356D986A2BA}" presName="vert1" presStyleCnt="0"/>
      <dgm:spPr/>
    </dgm:pt>
    <dgm:pt modelId="{1B1E5A51-6090-4601-957B-BEDAA409F9B4}" type="pres">
      <dgm:prSet presAssocID="{A0CA4E0F-F02B-484A-8BF9-52E078C5E6F4}" presName="thickLine" presStyleLbl="alignNode1" presStyleIdx="1" presStyleCnt="4"/>
      <dgm:spPr/>
    </dgm:pt>
    <dgm:pt modelId="{46AEA94D-BFAE-4A40-ACEE-3008C3205F7E}" type="pres">
      <dgm:prSet presAssocID="{A0CA4E0F-F02B-484A-8BF9-52E078C5E6F4}" presName="horz1" presStyleCnt="0"/>
      <dgm:spPr/>
    </dgm:pt>
    <dgm:pt modelId="{5A655DF1-DCC5-4A74-8C03-46F738A69754}" type="pres">
      <dgm:prSet presAssocID="{A0CA4E0F-F02B-484A-8BF9-52E078C5E6F4}" presName="tx1" presStyleLbl="revTx" presStyleIdx="1" presStyleCnt="4"/>
      <dgm:spPr/>
      <dgm:t>
        <a:bodyPr/>
        <a:lstStyle/>
        <a:p>
          <a:endParaRPr lang="en-US"/>
        </a:p>
      </dgm:t>
    </dgm:pt>
    <dgm:pt modelId="{954F2581-827C-41B9-9D70-D10520D5C3DF}" type="pres">
      <dgm:prSet presAssocID="{A0CA4E0F-F02B-484A-8BF9-52E078C5E6F4}" presName="vert1" presStyleCnt="0"/>
      <dgm:spPr/>
    </dgm:pt>
    <dgm:pt modelId="{F362E04D-1351-40D2-B00C-365AD9E6F310}" type="pres">
      <dgm:prSet presAssocID="{04A6BFA5-2C9F-4E1D-A097-A26AAEF81953}" presName="thickLine" presStyleLbl="alignNode1" presStyleIdx="2" presStyleCnt="4"/>
      <dgm:spPr/>
    </dgm:pt>
    <dgm:pt modelId="{1B12E9AC-38FE-4B7A-A233-6F7509F8D5A5}" type="pres">
      <dgm:prSet presAssocID="{04A6BFA5-2C9F-4E1D-A097-A26AAEF81953}" presName="horz1" presStyleCnt="0"/>
      <dgm:spPr/>
    </dgm:pt>
    <dgm:pt modelId="{97ABFC9C-20DC-4DFA-AB00-6EA7E11998D0}" type="pres">
      <dgm:prSet presAssocID="{04A6BFA5-2C9F-4E1D-A097-A26AAEF81953}" presName="tx1" presStyleLbl="revTx" presStyleIdx="2" presStyleCnt="4"/>
      <dgm:spPr/>
      <dgm:t>
        <a:bodyPr/>
        <a:lstStyle/>
        <a:p>
          <a:endParaRPr lang="en-US"/>
        </a:p>
      </dgm:t>
    </dgm:pt>
    <dgm:pt modelId="{2751A668-10EF-4D62-AFB2-7997BFDA1616}" type="pres">
      <dgm:prSet presAssocID="{04A6BFA5-2C9F-4E1D-A097-A26AAEF81953}" presName="vert1" presStyleCnt="0"/>
      <dgm:spPr/>
    </dgm:pt>
    <dgm:pt modelId="{5399CEDA-4ADD-44E9-BE5E-6C353F05149A}" type="pres">
      <dgm:prSet presAssocID="{64176A01-5F9A-4C3C-B18F-415EAB06D151}" presName="thickLine" presStyleLbl="alignNode1" presStyleIdx="3" presStyleCnt="4"/>
      <dgm:spPr/>
    </dgm:pt>
    <dgm:pt modelId="{1776A788-4A2B-470E-A565-EAF8F58C88ED}" type="pres">
      <dgm:prSet presAssocID="{64176A01-5F9A-4C3C-B18F-415EAB06D151}" presName="horz1" presStyleCnt="0"/>
      <dgm:spPr/>
    </dgm:pt>
    <dgm:pt modelId="{BEB42E27-0A40-4006-8449-D099AC6B6532}" type="pres">
      <dgm:prSet presAssocID="{64176A01-5F9A-4C3C-B18F-415EAB06D151}" presName="tx1" presStyleLbl="revTx" presStyleIdx="3" presStyleCnt="4"/>
      <dgm:spPr/>
      <dgm:t>
        <a:bodyPr/>
        <a:lstStyle/>
        <a:p>
          <a:endParaRPr lang="en-US"/>
        </a:p>
      </dgm:t>
    </dgm:pt>
    <dgm:pt modelId="{DDF71F88-A28B-4B85-BD89-7288347909C7}" type="pres">
      <dgm:prSet presAssocID="{64176A01-5F9A-4C3C-B18F-415EAB06D151}" presName="vert1" presStyleCnt="0"/>
      <dgm:spPr/>
    </dgm:pt>
  </dgm:ptLst>
  <dgm:cxnLst>
    <dgm:cxn modelId="{15A444FC-07B1-4B92-9001-7931B7183010}" srcId="{9B101D64-EED4-4030-94CB-850A0CD366D6}" destId="{3022E30C-6C03-4220-82D7-0356D986A2BA}" srcOrd="0" destOrd="0" parTransId="{AD5709A7-A1A0-416D-8ACF-F4AFD6CCAA75}" sibTransId="{F8278C09-C298-4A15-8CFA-166D909D8FCA}"/>
    <dgm:cxn modelId="{CC418228-C77A-4F57-A229-D2D46D4D6AFC}" type="presOf" srcId="{A0CA4E0F-F02B-484A-8BF9-52E078C5E6F4}" destId="{5A655DF1-DCC5-4A74-8C03-46F738A69754}" srcOrd="0" destOrd="0" presId="urn:microsoft.com/office/officeart/2008/layout/LinedList"/>
    <dgm:cxn modelId="{5BC23473-83C3-4F33-94C1-52668B86CBD1}" srcId="{9B101D64-EED4-4030-94CB-850A0CD366D6}" destId="{A0CA4E0F-F02B-484A-8BF9-52E078C5E6F4}" srcOrd="1" destOrd="0" parTransId="{C52241E5-5B29-4E39-804E-014ED822876B}" sibTransId="{3F429117-A65C-4BCB-B33E-28E3EDD2DB51}"/>
    <dgm:cxn modelId="{47133BFB-1B47-46FF-B953-B73E4ECC82F4}" type="presOf" srcId="{04A6BFA5-2C9F-4E1D-A097-A26AAEF81953}" destId="{97ABFC9C-20DC-4DFA-AB00-6EA7E11998D0}" srcOrd="0" destOrd="0" presId="urn:microsoft.com/office/officeart/2008/layout/LinedList"/>
    <dgm:cxn modelId="{29543B62-5A12-405E-8709-4A3306F74442}" type="presOf" srcId="{9B101D64-EED4-4030-94CB-850A0CD366D6}" destId="{2D3AB7C0-7A8F-4158-B102-03A720FB717A}" srcOrd="0" destOrd="0" presId="urn:microsoft.com/office/officeart/2008/layout/LinedList"/>
    <dgm:cxn modelId="{C6E53708-85E2-41B1-B459-679D811C97DA}" srcId="{9B101D64-EED4-4030-94CB-850A0CD366D6}" destId="{04A6BFA5-2C9F-4E1D-A097-A26AAEF81953}" srcOrd="2" destOrd="0" parTransId="{A76F4201-973D-4220-B33C-26CA19614A39}" sibTransId="{61E709E9-F0EE-4792-A947-0AEA47529B7B}"/>
    <dgm:cxn modelId="{FE95A3A4-A351-4C6A-A379-F30B4A5B73BF}" type="presOf" srcId="{64176A01-5F9A-4C3C-B18F-415EAB06D151}" destId="{BEB42E27-0A40-4006-8449-D099AC6B6532}" srcOrd="0" destOrd="0" presId="urn:microsoft.com/office/officeart/2008/layout/LinedList"/>
    <dgm:cxn modelId="{D39F4169-7A2C-43DB-B42E-19D832F8096E}" type="presOf" srcId="{3022E30C-6C03-4220-82D7-0356D986A2BA}" destId="{0EE68D6C-17B5-470A-A9AA-28B35F11B99D}" srcOrd="0" destOrd="0" presId="urn:microsoft.com/office/officeart/2008/layout/LinedList"/>
    <dgm:cxn modelId="{565BF404-B76A-494D-860C-8C849C49F686}" srcId="{9B101D64-EED4-4030-94CB-850A0CD366D6}" destId="{64176A01-5F9A-4C3C-B18F-415EAB06D151}" srcOrd="3" destOrd="0" parTransId="{E09C76AE-8C3F-4C72-9F8E-CDE493F4F523}" sibTransId="{3EFB3FD6-1C63-4246-9EE0-5DC88EDDE5DF}"/>
    <dgm:cxn modelId="{A87BFEE8-0DE7-4768-9228-2F33BA17D658}" type="presParOf" srcId="{2D3AB7C0-7A8F-4158-B102-03A720FB717A}" destId="{6A34A318-428F-459B-9520-876C6ABD38A2}" srcOrd="0" destOrd="0" presId="urn:microsoft.com/office/officeart/2008/layout/LinedList"/>
    <dgm:cxn modelId="{23692F82-1012-43E5-9FDB-8CFE5C90DF58}" type="presParOf" srcId="{2D3AB7C0-7A8F-4158-B102-03A720FB717A}" destId="{5F4D51DC-7B35-4A10-814E-3361CD425450}" srcOrd="1" destOrd="0" presId="urn:microsoft.com/office/officeart/2008/layout/LinedList"/>
    <dgm:cxn modelId="{2431925E-8449-4AD2-AC39-1344B21CA8E2}" type="presParOf" srcId="{5F4D51DC-7B35-4A10-814E-3361CD425450}" destId="{0EE68D6C-17B5-470A-A9AA-28B35F11B99D}" srcOrd="0" destOrd="0" presId="urn:microsoft.com/office/officeart/2008/layout/LinedList"/>
    <dgm:cxn modelId="{391652B1-1339-464E-BF59-EAC4D284D6F2}" type="presParOf" srcId="{5F4D51DC-7B35-4A10-814E-3361CD425450}" destId="{55A31FF7-A7F5-4566-B5D1-A377C05E778F}" srcOrd="1" destOrd="0" presId="urn:microsoft.com/office/officeart/2008/layout/LinedList"/>
    <dgm:cxn modelId="{F0B17ED8-7AF6-41D5-ACEE-B1B557AFF7E0}" type="presParOf" srcId="{2D3AB7C0-7A8F-4158-B102-03A720FB717A}" destId="{1B1E5A51-6090-4601-957B-BEDAA409F9B4}" srcOrd="2" destOrd="0" presId="urn:microsoft.com/office/officeart/2008/layout/LinedList"/>
    <dgm:cxn modelId="{D83BCF8B-3719-4575-94ED-0467CE325041}" type="presParOf" srcId="{2D3AB7C0-7A8F-4158-B102-03A720FB717A}" destId="{46AEA94D-BFAE-4A40-ACEE-3008C3205F7E}" srcOrd="3" destOrd="0" presId="urn:microsoft.com/office/officeart/2008/layout/LinedList"/>
    <dgm:cxn modelId="{E2EEC084-DC28-44A3-AB43-93D625D8DB86}" type="presParOf" srcId="{46AEA94D-BFAE-4A40-ACEE-3008C3205F7E}" destId="{5A655DF1-DCC5-4A74-8C03-46F738A69754}" srcOrd="0" destOrd="0" presId="urn:microsoft.com/office/officeart/2008/layout/LinedList"/>
    <dgm:cxn modelId="{6A7A43FE-F064-4C93-8EF3-3DB359DCCD88}" type="presParOf" srcId="{46AEA94D-BFAE-4A40-ACEE-3008C3205F7E}" destId="{954F2581-827C-41B9-9D70-D10520D5C3DF}" srcOrd="1" destOrd="0" presId="urn:microsoft.com/office/officeart/2008/layout/LinedList"/>
    <dgm:cxn modelId="{0759A364-8F98-459A-A740-BE8D876DC117}" type="presParOf" srcId="{2D3AB7C0-7A8F-4158-B102-03A720FB717A}" destId="{F362E04D-1351-40D2-B00C-365AD9E6F310}" srcOrd="4" destOrd="0" presId="urn:microsoft.com/office/officeart/2008/layout/LinedList"/>
    <dgm:cxn modelId="{BE86AA28-25EA-4B83-B3AF-7661427B15A9}" type="presParOf" srcId="{2D3AB7C0-7A8F-4158-B102-03A720FB717A}" destId="{1B12E9AC-38FE-4B7A-A233-6F7509F8D5A5}" srcOrd="5" destOrd="0" presId="urn:microsoft.com/office/officeart/2008/layout/LinedList"/>
    <dgm:cxn modelId="{4D48BB74-27B8-4945-B362-EFB8BEFCD620}" type="presParOf" srcId="{1B12E9AC-38FE-4B7A-A233-6F7509F8D5A5}" destId="{97ABFC9C-20DC-4DFA-AB00-6EA7E11998D0}" srcOrd="0" destOrd="0" presId="urn:microsoft.com/office/officeart/2008/layout/LinedList"/>
    <dgm:cxn modelId="{009C6E53-82B1-4958-8E53-2FA7D28CC697}" type="presParOf" srcId="{1B12E9AC-38FE-4B7A-A233-6F7509F8D5A5}" destId="{2751A668-10EF-4D62-AFB2-7997BFDA1616}" srcOrd="1" destOrd="0" presId="urn:microsoft.com/office/officeart/2008/layout/LinedList"/>
    <dgm:cxn modelId="{8568B1CF-A22B-4CCB-86AE-7551DD020030}" type="presParOf" srcId="{2D3AB7C0-7A8F-4158-B102-03A720FB717A}" destId="{5399CEDA-4ADD-44E9-BE5E-6C353F05149A}" srcOrd="6" destOrd="0" presId="urn:microsoft.com/office/officeart/2008/layout/LinedList"/>
    <dgm:cxn modelId="{E88BD5C8-3140-4C9E-8D5D-23B66B6E853F}" type="presParOf" srcId="{2D3AB7C0-7A8F-4158-B102-03A720FB717A}" destId="{1776A788-4A2B-470E-A565-EAF8F58C88ED}" srcOrd="7" destOrd="0" presId="urn:microsoft.com/office/officeart/2008/layout/LinedList"/>
    <dgm:cxn modelId="{A8D9F01B-01E9-4260-827B-DC55F059CFE4}" type="presParOf" srcId="{1776A788-4A2B-470E-A565-EAF8F58C88ED}" destId="{BEB42E27-0A40-4006-8449-D099AC6B6532}" srcOrd="0" destOrd="0" presId="urn:microsoft.com/office/officeart/2008/layout/LinedList"/>
    <dgm:cxn modelId="{F141C2D7-92E3-4891-8251-1415CF0DEB38}" type="presParOf" srcId="{1776A788-4A2B-470E-A565-EAF8F58C88ED}" destId="{DDF71F88-A28B-4B85-BD89-7288347909C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40F25AF-3C78-4AE4-8111-4B9E0EB389D4}" type="doc">
      <dgm:prSet loTypeId="urn:microsoft.com/office/officeart/2008/layout/VerticalCurvedList" loCatId="process" qsTypeId="urn:microsoft.com/office/officeart/2005/8/quickstyle/simple5" qsCatId="simple" csTypeId="urn:microsoft.com/office/officeart/2005/8/colors/accent0_3" csCatId="mainScheme" phldr="1"/>
      <dgm:spPr/>
      <dgm:t>
        <a:bodyPr/>
        <a:lstStyle/>
        <a:p>
          <a:endParaRPr lang="tr-TR"/>
        </a:p>
      </dgm:t>
    </dgm:pt>
    <dgm:pt modelId="{617AF9B8-2FDB-4E73-B6AE-31921F1BED9F}">
      <dgm:prSet/>
      <dgm:spPr/>
      <dgm:t>
        <a:bodyPr/>
        <a:lstStyle/>
        <a:p>
          <a:pPr rtl="0"/>
          <a:r>
            <a:rPr lang="tr-TR" b="0" i="0" dirty="0" smtClean="0"/>
            <a:t>11-12 Yaş kız ve erkek çocuklar</a:t>
          </a:r>
          <a:endParaRPr lang="tr-TR" b="0" dirty="0"/>
        </a:p>
      </dgm:t>
    </dgm:pt>
    <dgm:pt modelId="{569659F5-8CC0-4618-8601-DEBAC629374D}" type="parTrans" cxnId="{DB89EB0B-9F81-4D8A-8E33-33E217DBE564}">
      <dgm:prSet/>
      <dgm:spPr/>
      <dgm:t>
        <a:bodyPr/>
        <a:lstStyle/>
        <a:p>
          <a:endParaRPr lang="tr-TR"/>
        </a:p>
      </dgm:t>
    </dgm:pt>
    <dgm:pt modelId="{8D603FED-D9C5-491B-B069-9599F6D0A8C0}" type="sibTrans" cxnId="{DB89EB0B-9F81-4D8A-8E33-33E217DBE564}">
      <dgm:prSet/>
      <dgm:spPr/>
      <dgm:t>
        <a:bodyPr/>
        <a:lstStyle/>
        <a:p>
          <a:endParaRPr lang="tr-TR"/>
        </a:p>
      </dgm:t>
    </dgm:pt>
    <dgm:pt modelId="{7C72FAE3-8DB2-4AA5-91A8-749035A1A0D8}">
      <dgm:prSet/>
      <dgm:spPr/>
      <dgm:t>
        <a:bodyPr/>
        <a:lstStyle/>
        <a:p>
          <a:pPr rtl="0"/>
          <a:r>
            <a:rPr lang="tr-TR" dirty="0" err="1" smtClean="0"/>
            <a:t>Catch-up</a:t>
          </a:r>
          <a:r>
            <a:rPr lang="tr-TR" dirty="0" smtClean="0"/>
            <a:t> (telafi) aşılaması 13-26 kızlar ve kadınlar; özel durumlar hariç 13-21 yaş </a:t>
          </a:r>
          <a:r>
            <a:rPr lang="tr-TR" b="0" i="0" dirty="0" smtClean="0"/>
            <a:t>erkek çocuklar</a:t>
          </a:r>
          <a:endParaRPr lang="tr-TR" dirty="0"/>
        </a:p>
      </dgm:t>
    </dgm:pt>
    <dgm:pt modelId="{4B7DF4A9-19F5-4E5A-8379-3267500B3BBB}" type="parTrans" cxnId="{F8E8FFEB-1259-4B71-94C7-404E651D9CEB}">
      <dgm:prSet/>
      <dgm:spPr/>
      <dgm:t>
        <a:bodyPr/>
        <a:lstStyle/>
        <a:p>
          <a:endParaRPr lang="tr-TR"/>
        </a:p>
      </dgm:t>
    </dgm:pt>
    <dgm:pt modelId="{34AAF4BE-96F9-4469-A962-5B618FF7AFF4}" type="sibTrans" cxnId="{F8E8FFEB-1259-4B71-94C7-404E651D9CEB}">
      <dgm:prSet/>
      <dgm:spPr/>
      <dgm:t>
        <a:bodyPr/>
        <a:lstStyle/>
        <a:p>
          <a:endParaRPr lang="tr-TR"/>
        </a:p>
      </dgm:t>
    </dgm:pt>
    <dgm:pt modelId="{D7A479DA-B9D0-4ED1-84AD-B0AF4A511664}">
      <dgm:prSet/>
      <dgm:spPr/>
      <dgm:t>
        <a:bodyPr/>
        <a:lstStyle/>
        <a:p>
          <a:pPr rtl="0"/>
          <a:r>
            <a:rPr lang="tr-TR" dirty="0" smtClean="0"/>
            <a:t>Tercihan </a:t>
          </a:r>
          <a:r>
            <a:rPr lang="tr-TR" b="0" i="0" dirty="0" smtClean="0"/>
            <a:t>cinsel ilişki başlamadan</a:t>
          </a:r>
          <a:endParaRPr lang="tr-TR" dirty="0"/>
        </a:p>
      </dgm:t>
    </dgm:pt>
    <dgm:pt modelId="{645EEE18-1F3F-4302-8C01-AAC1A8F42B45}" type="parTrans" cxnId="{E10EBB97-555F-4DE6-8754-D6709FB262A0}">
      <dgm:prSet/>
      <dgm:spPr/>
      <dgm:t>
        <a:bodyPr/>
        <a:lstStyle/>
        <a:p>
          <a:endParaRPr lang="tr-TR"/>
        </a:p>
      </dgm:t>
    </dgm:pt>
    <dgm:pt modelId="{67DD1558-B7B3-4D14-BF8E-8D798999B31E}" type="sibTrans" cxnId="{E10EBB97-555F-4DE6-8754-D6709FB262A0}">
      <dgm:prSet/>
      <dgm:spPr/>
      <dgm:t>
        <a:bodyPr/>
        <a:lstStyle/>
        <a:p>
          <a:endParaRPr lang="tr-TR"/>
        </a:p>
      </dgm:t>
    </dgm:pt>
    <dgm:pt modelId="{21587C9C-82E1-4679-85AE-ACC145EFE2A9}">
      <dgm:prSet/>
      <dgm:spPr/>
      <dgm:t>
        <a:bodyPr/>
        <a:lstStyle/>
        <a:p>
          <a:pPr rtl="0"/>
          <a:r>
            <a:rPr lang="tr-TR" dirty="0" smtClean="0"/>
            <a:t>25 Yaşa kadar erkeklerde </a:t>
          </a:r>
          <a:r>
            <a:rPr lang="tr-TR" dirty="0" err="1" smtClean="0"/>
            <a:t>qHPV</a:t>
          </a:r>
          <a:r>
            <a:rPr lang="tr-TR" baseline="0" dirty="0" smtClean="0"/>
            <a:t> </a:t>
          </a:r>
          <a:r>
            <a:rPr lang="tr-TR" dirty="0" smtClean="0"/>
            <a:t>yapılabilir, kadınlarda her iki </a:t>
          </a:r>
          <a:r>
            <a:rPr lang="tr-TR" dirty="0" err="1" smtClean="0"/>
            <a:t>aşınında</a:t>
          </a:r>
          <a:r>
            <a:rPr lang="tr-TR" dirty="0" smtClean="0"/>
            <a:t>  yaş üst sınırı yoktur</a:t>
          </a:r>
          <a:endParaRPr lang="tr-TR" dirty="0"/>
        </a:p>
      </dgm:t>
    </dgm:pt>
    <dgm:pt modelId="{6A87FC9E-4594-467F-BBDF-418CDD5FF7C9}" type="parTrans" cxnId="{9314709B-9E85-4A22-ACB8-C11285E667CC}">
      <dgm:prSet/>
      <dgm:spPr/>
      <dgm:t>
        <a:bodyPr/>
        <a:lstStyle/>
        <a:p>
          <a:endParaRPr lang="tr-TR"/>
        </a:p>
      </dgm:t>
    </dgm:pt>
    <dgm:pt modelId="{2162403B-A4A6-40D9-9CF2-26411D3D5A55}" type="sibTrans" cxnId="{9314709B-9E85-4A22-ACB8-C11285E667CC}">
      <dgm:prSet/>
      <dgm:spPr/>
      <dgm:t>
        <a:bodyPr/>
        <a:lstStyle/>
        <a:p>
          <a:endParaRPr lang="tr-TR"/>
        </a:p>
      </dgm:t>
    </dgm:pt>
    <dgm:pt modelId="{80C88D07-8385-0040-9FA6-7F64322E041F}" type="pres">
      <dgm:prSet presAssocID="{340F25AF-3C78-4AE4-8111-4B9E0EB389D4}" presName="Name0" presStyleCnt="0">
        <dgm:presLayoutVars>
          <dgm:chMax val="7"/>
          <dgm:chPref val="7"/>
          <dgm:dir/>
        </dgm:presLayoutVars>
      </dgm:prSet>
      <dgm:spPr/>
      <dgm:t>
        <a:bodyPr/>
        <a:lstStyle/>
        <a:p>
          <a:endParaRPr lang="en-US"/>
        </a:p>
      </dgm:t>
    </dgm:pt>
    <dgm:pt modelId="{E5F242BB-EF1F-0B4B-85F9-0BC262523845}" type="pres">
      <dgm:prSet presAssocID="{340F25AF-3C78-4AE4-8111-4B9E0EB389D4}" presName="Name1" presStyleCnt="0"/>
      <dgm:spPr/>
    </dgm:pt>
    <dgm:pt modelId="{E39F2BDD-3FAC-7B49-AE5F-A39DE15D3679}" type="pres">
      <dgm:prSet presAssocID="{340F25AF-3C78-4AE4-8111-4B9E0EB389D4}" presName="cycle" presStyleCnt="0"/>
      <dgm:spPr/>
    </dgm:pt>
    <dgm:pt modelId="{8F5C6619-75D8-8340-B959-A9AAEB6CFC8E}" type="pres">
      <dgm:prSet presAssocID="{340F25AF-3C78-4AE4-8111-4B9E0EB389D4}" presName="srcNode" presStyleLbl="node1" presStyleIdx="0" presStyleCnt="4"/>
      <dgm:spPr/>
    </dgm:pt>
    <dgm:pt modelId="{C68CAC3E-7651-684B-9F1F-30E8FDB49D84}" type="pres">
      <dgm:prSet presAssocID="{340F25AF-3C78-4AE4-8111-4B9E0EB389D4}" presName="conn" presStyleLbl="parChTrans1D2" presStyleIdx="0" presStyleCnt="1"/>
      <dgm:spPr/>
      <dgm:t>
        <a:bodyPr/>
        <a:lstStyle/>
        <a:p>
          <a:endParaRPr lang="en-US"/>
        </a:p>
      </dgm:t>
    </dgm:pt>
    <dgm:pt modelId="{4660BEB4-9358-1E48-8E0D-87398E4FAA49}" type="pres">
      <dgm:prSet presAssocID="{340F25AF-3C78-4AE4-8111-4B9E0EB389D4}" presName="extraNode" presStyleLbl="node1" presStyleIdx="0" presStyleCnt="4"/>
      <dgm:spPr/>
    </dgm:pt>
    <dgm:pt modelId="{FF215E3D-8980-3544-8834-6A5D46A506F4}" type="pres">
      <dgm:prSet presAssocID="{340F25AF-3C78-4AE4-8111-4B9E0EB389D4}" presName="dstNode" presStyleLbl="node1" presStyleIdx="0" presStyleCnt="4"/>
      <dgm:spPr/>
    </dgm:pt>
    <dgm:pt modelId="{9870959B-C755-4343-910E-79A86A623F64}" type="pres">
      <dgm:prSet presAssocID="{617AF9B8-2FDB-4E73-B6AE-31921F1BED9F}" presName="text_1" presStyleLbl="node1" presStyleIdx="0" presStyleCnt="4">
        <dgm:presLayoutVars>
          <dgm:bulletEnabled val="1"/>
        </dgm:presLayoutVars>
      </dgm:prSet>
      <dgm:spPr/>
      <dgm:t>
        <a:bodyPr/>
        <a:lstStyle/>
        <a:p>
          <a:endParaRPr lang="en-US"/>
        </a:p>
      </dgm:t>
    </dgm:pt>
    <dgm:pt modelId="{A90A3C90-AD1D-7942-BBA9-B953234908DC}" type="pres">
      <dgm:prSet presAssocID="{617AF9B8-2FDB-4E73-B6AE-31921F1BED9F}" presName="accent_1" presStyleCnt="0"/>
      <dgm:spPr/>
    </dgm:pt>
    <dgm:pt modelId="{4D1DC5DB-04D9-3C48-B9F1-F41BE5821A56}" type="pres">
      <dgm:prSet presAssocID="{617AF9B8-2FDB-4E73-B6AE-31921F1BED9F}" presName="accentRepeatNode" presStyleLbl="solidFgAcc1" presStyleIdx="0" presStyleCnt="4"/>
      <dgm:spPr/>
    </dgm:pt>
    <dgm:pt modelId="{D37AA371-6060-7548-88EA-5C8A8CF0020D}" type="pres">
      <dgm:prSet presAssocID="{D7A479DA-B9D0-4ED1-84AD-B0AF4A511664}" presName="text_2" presStyleLbl="node1" presStyleIdx="1" presStyleCnt="4">
        <dgm:presLayoutVars>
          <dgm:bulletEnabled val="1"/>
        </dgm:presLayoutVars>
      </dgm:prSet>
      <dgm:spPr/>
      <dgm:t>
        <a:bodyPr/>
        <a:lstStyle/>
        <a:p>
          <a:endParaRPr lang="en-US"/>
        </a:p>
      </dgm:t>
    </dgm:pt>
    <dgm:pt modelId="{C7A34C41-F445-3040-87A1-543A2E32697F}" type="pres">
      <dgm:prSet presAssocID="{D7A479DA-B9D0-4ED1-84AD-B0AF4A511664}" presName="accent_2" presStyleCnt="0"/>
      <dgm:spPr/>
    </dgm:pt>
    <dgm:pt modelId="{2C94E05B-D4FE-AB40-A359-9C12FD11B691}" type="pres">
      <dgm:prSet presAssocID="{D7A479DA-B9D0-4ED1-84AD-B0AF4A511664}" presName="accentRepeatNode" presStyleLbl="solidFgAcc1" presStyleIdx="1" presStyleCnt="4"/>
      <dgm:spPr/>
    </dgm:pt>
    <dgm:pt modelId="{510221CF-DF61-2A42-A5C5-D0FC3E2C3566}" type="pres">
      <dgm:prSet presAssocID="{7C72FAE3-8DB2-4AA5-91A8-749035A1A0D8}" presName="text_3" presStyleLbl="node1" presStyleIdx="2" presStyleCnt="4">
        <dgm:presLayoutVars>
          <dgm:bulletEnabled val="1"/>
        </dgm:presLayoutVars>
      </dgm:prSet>
      <dgm:spPr/>
      <dgm:t>
        <a:bodyPr/>
        <a:lstStyle/>
        <a:p>
          <a:endParaRPr lang="en-US"/>
        </a:p>
      </dgm:t>
    </dgm:pt>
    <dgm:pt modelId="{05635636-5BF0-5543-9A75-707564CE16E4}" type="pres">
      <dgm:prSet presAssocID="{7C72FAE3-8DB2-4AA5-91A8-749035A1A0D8}" presName="accent_3" presStyleCnt="0"/>
      <dgm:spPr/>
    </dgm:pt>
    <dgm:pt modelId="{DEDB7264-902C-EE40-AD51-0550F92563C2}" type="pres">
      <dgm:prSet presAssocID="{7C72FAE3-8DB2-4AA5-91A8-749035A1A0D8}" presName="accentRepeatNode" presStyleLbl="solidFgAcc1" presStyleIdx="2" presStyleCnt="4"/>
      <dgm:spPr/>
    </dgm:pt>
    <dgm:pt modelId="{61ADBA21-3C92-A74E-9DD4-7192184DC711}" type="pres">
      <dgm:prSet presAssocID="{21587C9C-82E1-4679-85AE-ACC145EFE2A9}" presName="text_4" presStyleLbl="node1" presStyleIdx="3" presStyleCnt="4">
        <dgm:presLayoutVars>
          <dgm:bulletEnabled val="1"/>
        </dgm:presLayoutVars>
      </dgm:prSet>
      <dgm:spPr/>
      <dgm:t>
        <a:bodyPr/>
        <a:lstStyle/>
        <a:p>
          <a:endParaRPr lang="en-US"/>
        </a:p>
      </dgm:t>
    </dgm:pt>
    <dgm:pt modelId="{CFE524CD-C3B1-4E48-B3ED-EF3D5E4FE69A}" type="pres">
      <dgm:prSet presAssocID="{21587C9C-82E1-4679-85AE-ACC145EFE2A9}" presName="accent_4" presStyleCnt="0"/>
      <dgm:spPr/>
    </dgm:pt>
    <dgm:pt modelId="{077601A2-6B32-994E-9ECF-F1B5DD540546}" type="pres">
      <dgm:prSet presAssocID="{21587C9C-82E1-4679-85AE-ACC145EFE2A9}" presName="accentRepeatNode" presStyleLbl="solidFgAcc1" presStyleIdx="3" presStyleCnt="4"/>
      <dgm:spPr/>
    </dgm:pt>
  </dgm:ptLst>
  <dgm:cxnLst>
    <dgm:cxn modelId="{F8E8FFEB-1259-4B71-94C7-404E651D9CEB}" srcId="{340F25AF-3C78-4AE4-8111-4B9E0EB389D4}" destId="{7C72FAE3-8DB2-4AA5-91A8-749035A1A0D8}" srcOrd="2" destOrd="0" parTransId="{4B7DF4A9-19F5-4E5A-8379-3267500B3BBB}" sibTransId="{34AAF4BE-96F9-4469-A962-5B618FF7AFF4}"/>
    <dgm:cxn modelId="{F6D94429-1766-DB4C-937E-ED50A5494575}" type="presOf" srcId="{617AF9B8-2FDB-4E73-B6AE-31921F1BED9F}" destId="{9870959B-C755-4343-910E-79A86A623F64}" srcOrd="0" destOrd="0" presId="urn:microsoft.com/office/officeart/2008/layout/VerticalCurvedList"/>
    <dgm:cxn modelId="{E10EBB97-555F-4DE6-8754-D6709FB262A0}" srcId="{340F25AF-3C78-4AE4-8111-4B9E0EB389D4}" destId="{D7A479DA-B9D0-4ED1-84AD-B0AF4A511664}" srcOrd="1" destOrd="0" parTransId="{645EEE18-1F3F-4302-8C01-AAC1A8F42B45}" sibTransId="{67DD1558-B7B3-4D14-BF8E-8D798999B31E}"/>
    <dgm:cxn modelId="{DB89EB0B-9F81-4D8A-8E33-33E217DBE564}" srcId="{340F25AF-3C78-4AE4-8111-4B9E0EB389D4}" destId="{617AF9B8-2FDB-4E73-B6AE-31921F1BED9F}" srcOrd="0" destOrd="0" parTransId="{569659F5-8CC0-4618-8601-DEBAC629374D}" sibTransId="{8D603FED-D9C5-491B-B069-9599F6D0A8C0}"/>
    <dgm:cxn modelId="{D3CE6000-0DD2-134E-AD2D-9BF2290A98D5}" type="presOf" srcId="{21587C9C-82E1-4679-85AE-ACC145EFE2A9}" destId="{61ADBA21-3C92-A74E-9DD4-7192184DC711}" srcOrd="0" destOrd="0" presId="urn:microsoft.com/office/officeart/2008/layout/VerticalCurvedList"/>
    <dgm:cxn modelId="{38251394-C4FE-AF46-ABDC-DBE586044E95}" type="presOf" srcId="{7C72FAE3-8DB2-4AA5-91A8-749035A1A0D8}" destId="{510221CF-DF61-2A42-A5C5-D0FC3E2C3566}" srcOrd="0" destOrd="0" presId="urn:microsoft.com/office/officeart/2008/layout/VerticalCurvedList"/>
    <dgm:cxn modelId="{B1E94FCA-B0E2-B641-92BD-7FA3277DC7F4}" type="presOf" srcId="{8D603FED-D9C5-491B-B069-9599F6D0A8C0}" destId="{C68CAC3E-7651-684B-9F1F-30E8FDB49D84}" srcOrd="0" destOrd="0" presId="urn:microsoft.com/office/officeart/2008/layout/VerticalCurvedList"/>
    <dgm:cxn modelId="{6596C981-8C4A-D245-A19D-58E98A3A569E}" type="presOf" srcId="{340F25AF-3C78-4AE4-8111-4B9E0EB389D4}" destId="{80C88D07-8385-0040-9FA6-7F64322E041F}" srcOrd="0" destOrd="0" presId="urn:microsoft.com/office/officeart/2008/layout/VerticalCurvedList"/>
    <dgm:cxn modelId="{9314709B-9E85-4A22-ACB8-C11285E667CC}" srcId="{340F25AF-3C78-4AE4-8111-4B9E0EB389D4}" destId="{21587C9C-82E1-4679-85AE-ACC145EFE2A9}" srcOrd="3" destOrd="0" parTransId="{6A87FC9E-4594-467F-BBDF-418CDD5FF7C9}" sibTransId="{2162403B-A4A6-40D9-9CF2-26411D3D5A55}"/>
    <dgm:cxn modelId="{D84C4059-D375-FC44-9131-7886EB5E0552}" type="presOf" srcId="{D7A479DA-B9D0-4ED1-84AD-B0AF4A511664}" destId="{D37AA371-6060-7548-88EA-5C8A8CF0020D}" srcOrd="0" destOrd="0" presId="urn:microsoft.com/office/officeart/2008/layout/VerticalCurvedList"/>
    <dgm:cxn modelId="{702811F4-6D7D-AC45-85D3-027607241CA8}" type="presParOf" srcId="{80C88D07-8385-0040-9FA6-7F64322E041F}" destId="{E5F242BB-EF1F-0B4B-85F9-0BC262523845}" srcOrd="0" destOrd="0" presId="urn:microsoft.com/office/officeart/2008/layout/VerticalCurvedList"/>
    <dgm:cxn modelId="{0DB9C0C8-2962-0443-A2AE-41D4671340EC}" type="presParOf" srcId="{E5F242BB-EF1F-0B4B-85F9-0BC262523845}" destId="{E39F2BDD-3FAC-7B49-AE5F-A39DE15D3679}" srcOrd="0" destOrd="0" presId="urn:microsoft.com/office/officeart/2008/layout/VerticalCurvedList"/>
    <dgm:cxn modelId="{0A04815F-EA9D-8E4A-B686-1AB81CB87B7C}" type="presParOf" srcId="{E39F2BDD-3FAC-7B49-AE5F-A39DE15D3679}" destId="{8F5C6619-75D8-8340-B959-A9AAEB6CFC8E}" srcOrd="0" destOrd="0" presId="urn:microsoft.com/office/officeart/2008/layout/VerticalCurvedList"/>
    <dgm:cxn modelId="{C3709B50-B27D-E543-805A-5C2DBA1C76E3}" type="presParOf" srcId="{E39F2BDD-3FAC-7B49-AE5F-A39DE15D3679}" destId="{C68CAC3E-7651-684B-9F1F-30E8FDB49D84}" srcOrd="1" destOrd="0" presId="urn:microsoft.com/office/officeart/2008/layout/VerticalCurvedList"/>
    <dgm:cxn modelId="{2DEE56B0-C1B3-8C4C-BCDA-43EBFC476543}" type="presParOf" srcId="{E39F2BDD-3FAC-7B49-AE5F-A39DE15D3679}" destId="{4660BEB4-9358-1E48-8E0D-87398E4FAA49}" srcOrd="2" destOrd="0" presId="urn:microsoft.com/office/officeart/2008/layout/VerticalCurvedList"/>
    <dgm:cxn modelId="{DDC9FD8D-FE03-CA4B-BCD9-3D3FF847422B}" type="presParOf" srcId="{E39F2BDD-3FAC-7B49-AE5F-A39DE15D3679}" destId="{FF215E3D-8980-3544-8834-6A5D46A506F4}" srcOrd="3" destOrd="0" presId="urn:microsoft.com/office/officeart/2008/layout/VerticalCurvedList"/>
    <dgm:cxn modelId="{7ED2FA2A-7C76-6444-8863-F834B335AA07}" type="presParOf" srcId="{E5F242BB-EF1F-0B4B-85F9-0BC262523845}" destId="{9870959B-C755-4343-910E-79A86A623F64}" srcOrd="1" destOrd="0" presId="urn:microsoft.com/office/officeart/2008/layout/VerticalCurvedList"/>
    <dgm:cxn modelId="{65BF1939-DA98-A748-B54D-B037B6F33C8C}" type="presParOf" srcId="{E5F242BB-EF1F-0B4B-85F9-0BC262523845}" destId="{A90A3C90-AD1D-7942-BBA9-B953234908DC}" srcOrd="2" destOrd="0" presId="urn:microsoft.com/office/officeart/2008/layout/VerticalCurvedList"/>
    <dgm:cxn modelId="{3DBD8204-801F-0C47-9A8D-C0FD2BCAD166}" type="presParOf" srcId="{A90A3C90-AD1D-7942-BBA9-B953234908DC}" destId="{4D1DC5DB-04D9-3C48-B9F1-F41BE5821A56}" srcOrd="0" destOrd="0" presId="urn:microsoft.com/office/officeart/2008/layout/VerticalCurvedList"/>
    <dgm:cxn modelId="{657EC091-0010-A645-8B6D-C4215FC4E9F4}" type="presParOf" srcId="{E5F242BB-EF1F-0B4B-85F9-0BC262523845}" destId="{D37AA371-6060-7548-88EA-5C8A8CF0020D}" srcOrd="3" destOrd="0" presId="urn:microsoft.com/office/officeart/2008/layout/VerticalCurvedList"/>
    <dgm:cxn modelId="{3CD4515A-74D2-FA49-99D6-6A6CF8CDD7D9}" type="presParOf" srcId="{E5F242BB-EF1F-0B4B-85F9-0BC262523845}" destId="{C7A34C41-F445-3040-87A1-543A2E32697F}" srcOrd="4" destOrd="0" presId="urn:microsoft.com/office/officeart/2008/layout/VerticalCurvedList"/>
    <dgm:cxn modelId="{03C3C26C-F5C9-3E4F-8961-9613CB890263}" type="presParOf" srcId="{C7A34C41-F445-3040-87A1-543A2E32697F}" destId="{2C94E05B-D4FE-AB40-A359-9C12FD11B691}" srcOrd="0" destOrd="0" presId="urn:microsoft.com/office/officeart/2008/layout/VerticalCurvedList"/>
    <dgm:cxn modelId="{6CF6EB44-C0F6-1042-AE81-30AC7BBF3D04}" type="presParOf" srcId="{E5F242BB-EF1F-0B4B-85F9-0BC262523845}" destId="{510221CF-DF61-2A42-A5C5-D0FC3E2C3566}" srcOrd="5" destOrd="0" presId="urn:microsoft.com/office/officeart/2008/layout/VerticalCurvedList"/>
    <dgm:cxn modelId="{0A1A8E61-5F8A-974A-AB46-4EE2F6DC90BB}" type="presParOf" srcId="{E5F242BB-EF1F-0B4B-85F9-0BC262523845}" destId="{05635636-5BF0-5543-9A75-707564CE16E4}" srcOrd="6" destOrd="0" presId="urn:microsoft.com/office/officeart/2008/layout/VerticalCurvedList"/>
    <dgm:cxn modelId="{F83E4887-3194-1A4F-9A5A-B275E319E1DC}" type="presParOf" srcId="{05635636-5BF0-5543-9A75-707564CE16E4}" destId="{DEDB7264-902C-EE40-AD51-0550F92563C2}" srcOrd="0" destOrd="0" presId="urn:microsoft.com/office/officeart/2008/layout/VerticalCurvedList"/>
    <dgm:cxn modelId="{CFABF093-A963-9F44-BEC1-CD768D2E1D5B}" type="presParOf" srcId="{E5F242BB-EF1F-0B4B-85F9-0BC262523845}" destId="{61ADBA21-3C92-A74E-9DD4-7192184DC711}" srcOrd="7" destOrd="0" presId="urn:microsoft.com/office/officeart/2008/layout/VerticalCurvedList"/>
    <dgm:cxn modelId="{1590F354-919D-1A45-9C3B-81BD4103CE2E}" type="presParOf" srcId="{E5F242BB-EF1F-0B4B-85F9-0BC262523845}" destId="{CFE524CD-C3B1-4E48-B3ED-EF3D5E4FE69A}" srcOrd="8" destOrd="0" presId="urn:microsoft.com/office/officeart/2008/layout/VerticalCurvedList"/>
    <dgm:cxn modelId="{79EA0A5E-C175-A54E-8863-5C9AD09FB687}" type="presParOf" srcId="{CFE524CD-C3B1-4E48-B3ED-EF3D5E4FE69A}" destId="{077601A2-6B32-994E-9ECF-F1B5DD54054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C84D4B4-EC01-B846-ACC4-DB22A0685F14}" type="doc">
      <dgm:prSet loTypeId="urn:microsoft.com/office/officeart/2005/8/layout/vList2" loCatId="list" qsTypeId="urn:microsoft.com/office/officeart/2005/8/quickstyle/simple4" qsCatId="simple" csTypeId="urn:microsoft.com/office/officeart/2005/8/colors/accent3_2" csCatId="accent3"/>
      <dgm:spPr/>
      <dgm:t>
        <a:bodyPr/>
        <a:lstStyle/>
        <a:p>
          <a:endParaRPr lang="en-US"/>
        </a:p>
      </dgm:t>
    </dgm:pt>
    <dgm:pt modelId="{CFF59F87-3805-644B-91CD-7F8DBC95B6FF}">
      <dgm:prSet/>
      <dgm:spPr/>
      <dgm:t>
        <a:bodyPr/>
        <a:lstStyle/>
        <a:p>
          <a:pPr rtl="0"/>
          <a:r>
            <a:rPr lang="tr-TR" baseline="0" smtClean="0"/>
            <a:t>EMA</a:t>
          </a:r>
          <a:endParaRPr lang="tr-TR"/>
        </a:p>
      </dgm:t>
    </dgm:pt>
    <dgm:pt modelId="{CD917A45-A796-4E47-A646-43332A94C8B5}" type="parTrans" cxnId="{6F3ACD2E-3F7C-C44E-BD3E-369910337C72}">
      <dgm:prSet/>
      <dgm:spPr/>
      <dgm:t>
        <a:bodyPr/>
        <a:lstStyle/>
        <a:p>
          <a:endParaRPr lang="en-US"/>
        </a:p>
      </dgm:t>
    </dgm:pt>
    <dgm:pt modelId="{23D4D31E-2BAE-F641-8F1F-1EB4A8F3FFD9}" type="sibTrans" cxnId="{6F3ACD2E-3F7C-C44E-BD3E-369910337C72}">
      <dgm:prSet/>
      <dgm:spPr/>
      <dgm:t>
        <a:bodyPr/>
        <a:lstStyle/>
        <a:p>
          <a:endParaRPr lang="en-US"/>
        </a:p>
      </dgm:t>
    </dgm:pt>
    <dgm:pt modelId="{F3FE293A-229D-1D41-B8AE-C85D29FECB25}">
      <dgm:prSet/>
      <dgm:spPr/>
      <dgm:t>
        <a:bodyPr/>
        <a:lstStyle/>
        <a:p>
          <a:pPr rtl="0"/>
          <a:r>
            <a:rPr lang="tr-TR" baseline="0" smtClean="0"/>
            <a:t>bHPV</a:t>
          </a:r>
          <a:endParaRPr lang="tr-TR"/>
        </a:p>
      </dgm:t>
    </dgm:pt>
    <dgm:pt modelId="{270BC625-375C-F240-999F-3D948E19C367}" type="parTrans" cxnId="{A43D102A-55C9-C74B-9F10-BCFC25799250}">
      <dgm:prSet/>
      <dgm:spPr/>
      <dgm:t>
        <a:bodyPr/>
        <a:lstStyle/>
        <a:p>
          <a:endParaRPr lang="en-US"/>
        </a:p>
      </dgm:t>
    </dgm:pt>
    <dgm:pt modelId="{821EFEA4-E93E-F24B-B334-103937EDE203}" type="sibTrans" cxnId="{A43D102A-55C9-C74B-9F10-BCFC25799250}">
      <dgm:prSet/>
      <dgm:spPr/>
      <dgm:t>
        <a:bodyPr/>
        <a:lstStyle/>
        <a:p>
          <a:endParaRPr lang="en-US"/>
        </a:p>
      </dgm:t>
    </dgm:pt>
    <dgm:pt modelId="{B087C7C1-60C2-7C4A-A939-61518C5BA1D6}">
      <dgm:prSet/>
      <dgm:spPr/>
      <dgm:t>
        <a:bodyPr/>
        <a:lstStyle/>
        <a:p>
          <a:pPr rtl="0"/>
          <a:r>
            <a:rPr lang="tr-TR" baseline="0" smtClean="0"/>
            <a:t>9-14 yaş kızlar iki doz (0.-6.)</a:t>
          </a:r>
          <a:endParaRPr lang="tr-TR"/>
        </a:p>
      </dgm:t>
    </dgm:pt>
    <dgm:pt modelId="{DD6A335C-49EE-3340-9153-8817941E0372}" type="parTrans" cxnId="{94D8ACF3-D496-E04F-AAF5-213A441B02C7}">
      <dgm:prSet/>
      <dgm:spPr/>
      <dgm:t>
        <a:bodyPr/>
        <a:lstStyle/>
        <a:p>
          <a:endParaRPr lang="en-US"/>
        </a:p>
      </dgm:t>
    </dgm:pt>
    <dgm:pt modelId="{1DAA8BD1-9A50-FD41-95B7-00B74C19C7D2}" type="sibTrans" cxnId="{94D8ACF3-D496-E04F-AAF5-213A441B02C7}">
      <dgm:prSet/>
      <dgm:spPr/>
      <dgm:t>
        <a:bodyPr/>
        <a:lstStyle/>
        <a:p>
          <a:endParaRPr lang="en-US"/>
        </a:p>
      </dgm:t>
    </dgm:pt>
    <dgm:pt modelId="{BD7CE43B-C32E-FA4C-B074-7D35F6DBC820}">
      <dgm:prSet/>
      <dgm:spPr/>
      <dgm:t>
        <a:bodyPr/>
        <a:lstStyle/>
        <a:p>
          <a:pPr rtl="0"/>
          <a:r>
            <a:rPr lang="tr-TR" baseline="0" smtClean="0"/>
            <a:t>&gt;15 Yaş kızlar ve kadınlarda 3 doz</a:t>
          </a:r>
          <a:endParaRPr lang="tr-TR"/>
        </a:p>
      </dgm:t>
    </dgm:pt>
    <dgm:pt modelId="{A91E11DC-1E7F-1B49-B893-489932EFBE6A}" type="parTrans" cxnId="{46EB8093-5364-A240-9DE7-639682619FC9}">
      <dgm:prSet/>
      <dgm:spPr/>
      <dgm:t>
        <a:bodyPr/>
        <a:lstStyle/>
        <a:p>
          <a:endParaRPr lang="en-US"/>
        </a:p>
      </dgm:t>
    </dgm:pt>
    <dgm:pt modelId="{5D095656-21D0-1D4E-9DC6-34ED317881D9}" type="sibTrans" cxnId="{46EB8093-5364-A240-9DE7-639682619FC9}">
      <dgm:prSet/>
      <dgm:spPr/>
      <dgm:t>
        <a:bodyPr/>
        <a:lstStyle/>
        <a:p>
          <a:endParaRPr lang="en-US"/>
        </a:p>
      </dgm:t>
    </dgm:pt>
    <dgm:pt modelId="{548155B9-544E-6B44-96F0-1C9C9245C330}">
      <dgm:prSet/>
      <dgm:spPr/>
      <dgm:t>
        <a:bodyPr/>
        <a:lstStyle/>
        <a:p>
          <a:pPr rtl="0"/>
          <a:r>
            <a:rPr lang="tr-TR" baseline="0" smtClean="0"/>
            <a:t>qHPV</a:t>
          </a:r>
          <a:endParaRPr lang="tr-TR"/>
        </a:p>
      </dgm:t>
    </dgm:pt>
    <dgm:pt modelId="{258BF0B3-F2F1-324F-8BBB-BA1F888873D8}" type="parTrans" cxnId="{EF97F2A5-5774-9143-9C8B-7A66122C3395}">
      <dgm:prSet/>
      <dgm:spPr/>
      <dgm:t>
        <a:bodyPr/>
        <a:lstStyle/>
        <a:p>
          <a:endParaRPr lang="en-US"/>
        </a:p>
      </dgm:t>
    </dgm:pt>
    <dgm:pt modelId="{37DD8BE6-3EC8-E648-A3AB-A7C8B87A4A12}" type="sibTrans" cxnId="{EF97F2A5-5774-9143-9C8B-7A66122C3395}">
      <dgm:prSet/>
      <dgm:spPr/>
      <dgm:t>
        <a:bodyPr/>
        <a:lstStyle/>
        <a:p>
          <a:endParaRPr lang="en-US"/>
        </a:p>
      </dgm:t>
    </dgm:pt>
    <dgm:pt modelId="{36A1B156-51A8-4B40-ABF6-F304025ECB91}">
      <dgm:prSet/>
      <dgm:spPr/>
      <dgm:t>
        <a:bodyPr/>
        <a:lstStyle/>
        <a:p>
          <a:pPr rtl="0"/>
          <a:r>
            <a:rPr lang="tr-TR" baseline="0" smtClean="0"/>
            <a:t>9-13 yaş kız ve erkeklerde iki doz (0.-6.)</a:t>
          </a:r>
          <a:endParaRPr lang="tr-TR"/>
        </a:p>
      </dgm:t>
    </dgm:pt>
    <dgm:pt modelId="{23DEA03C-E1BF-6747-8B2B-18CDD675E7EB}" type="parTrans" cxnId="{70C71957-8B53-DA4F-8621-2892F1B9305C}">
      <dgm:prSet/>
      <dgm:spPr/>
      <dgm:t>
        <a:bodyPr/>
        <a:lstStyle/>
        <a:p>
          <a:endParaRPr lang="en-US"/>
        </a:p>
      </dgm:t>
    </dgm:pt>
    <dgm:pt modelId="{5677757F-C506-C347-BA37-6355DD530545}" type="sibTrans" cxnId="{70C71957-8B53-DA4F-8621-2892F1B9305C}">
      <dgm:prSet/>
      <dgm:spPr/>
      <dgm:t>
        <a:bodyPr/>
        <a:lstStyle/>
        <a:p>
          <a:endParaRPr lang="en-US"/>
        </a:p>
      </dgm:t>
    </dgm:pt>
    <dgm:pt modelId="{6136DE37-DEA7-D046-BB4C-64898DD7CADD}">
      <dgm:prSet/>
      <dgm:spPr/>
      <dgm:t>
        <a:bodyPr/>
        <a:lstStyle/>
        <a:p>
          <a:pPr rtl="0"/>
          <a:r>
            <a:rPr lang="tr-TR" baseline="0" smtClean="0"/>
            <a:t>WHO</a:t>
          </a:r>
          <a:endParaRPr lang="tr-TR"/>
        </a:p>
      </dgm:t>
    </dgm:pt>
    <dgm:pt modelId="{50933B2B-1AD5-A74B-BBDE-7ED01697E08C}" type="parTrans" cxnId="{356E72A1-153D-7346-9F19-7DECAFAC1395}">
      <dgm:prSet/>
      <dgm:spPr/>
      <dgm:t>
        <a:bodyPr/>
        <a:lstStyle/>
        <a:p>
          <a:endParaRPr lang="en-US"/>
        </a:p>
      </dgm:t>
    </dgm:pt>
    <dgm:pt modelId="{4C461FCE-BF9B-8B4C-9D7B-C4DD43004563}" type="sibTrans" cxnId="{356E72A1-153D-7346-9F19-7DECAFAC1395}">
      <dgm:prSet/>
      <dgm:spPr/>
      <dgm:t>
        <a:bodyPr/>
        <a:lstStyle/>
        <a:p>
          <a:endParaRPr lang="en-US"/>
        </a:p>
      </dgm:t>
    </dgm:pt>
    <dgm:pt modelId="{0768D62C-5EB6-BB40-BF19-0E312EA29B04}">
      <dgm:prSet/>
      <dgm:spPr/>
      <dgm:t>
        <a:bodyPr/>
        <a:lstStyle/>
        <a:p>
          <a:pPr rtl="0"/>
          <a:r>
            <a:rPr lang="tr-TR" baseline="0" smtClean="0"/>
            <a:t>&lt;15 Yaş grupta iki doz (0.-6.) uygun</a:t>
          </a:r>
          <a:endParaRPr lang="tr-TR"/>
        </a:p>
      </dgm:t>
    </dgm:pt>
    <dgm:pt modelId="{F02EE791-4EC7-314D-964E-AFA0CD190549}" type="parTrans" cxnId="{8FF6D58D-C49B-AA46-88B2-75FFE1E21141}">
      <dgm:prSet/>
      <dgm:spPr/>
      <dgm:t>
        <a:bodyPr/>
        <a:lstStyle/>
        <a:p>
          <a:endParaRPr lang="en-US"/>
        </a:p>
      </dgm:t>
    </dgm:pt>
    <dgm:pt modelId="{061B3C7F-4750-D44E-83CD-BFEF8EA12CF5}" type="sibTrans" cxnId="{8FF6D58D-C49B-AA46-88B2-75FFE1E21141}">
      <dgm:prSet/>
      <dgm:spPr/>
      <dgm:t>
        <a:bodyPr/>
        <a:lstStyle/>
        <a:p>
          <a:endParaRPr lang="en-US"/>
        </a:p>
      </dgm:t>
    </dgm:pt>
    <dgm:pt modelId="{EA738B4D-3FF2-9F45-8C1A-030CB6C78ECA}" type="pres">
      <dgm:prSet presAssocID="{1C84D4B4-EC01-B846-ACC4-DB22A0685F14}" presName="linear" presStyleCnt="0">
        <dgm:presLayoutVars>
          <dgm:animLvl val="lvl"/>
          <dgm:resizeHandles val="exact"/>
        </dgm:presLayoutVars>
      </dgm:prSet>
      <dgm:spPr/>
      <dgm:t>
        <a:bodyPr/>
        <a:lstStyle/>
        <a:p>
          <a:endParaRPr lang="en-US"/>
        </a:p>
      </dgm:t>
    </dgm:pt>
    <dgm:pt modelId="{51764FE4-C8DB-C84C-A9E9-4999572C307A}" type="pres">
      <dgm:prSet presAssocID="{CFF59F87-3805-644B-91CD-7F8DBC95B6FF}" presName="parentText" presStyleLbl="node1" presStyleIdx="0" presStyleCnt="2">
        <dgm:presLayoutVars>
          <dgm:chMax val="0"/>
          <dgm:bulletEnabled val="1"/>
        </dgm:presLayoutVars>
      </dgm:prSet>
      <dgm:spPr/>
      <dgm:t>
        <a:bodyPr/>
        <a:lstStyle/>
        <a:p>
          <a:endParaRPr lang="en-US"/>
        </a:p>
      </dgm:t>
    </dgm:pt>
    <dgm:pt modelId="{8AEC5F9C-CDF5-9348-861A-D2B68A656A7F}" type="pres">
      <dgm:prSet presAssocID="{CFF59F87-3805-644B-91CD-7F8DBC95B6FF}" presName="childText" presStyleLbl="revTx" presStyleIdx="0" presStyleCnt="2">
        <dgm:presLayoutVars>
          <dgm:bulletEnabled val="1"/>
        </dgm:presLayoutVars>
      </dgm:prSet>
      <dgm:spPr/>
      <dgm:t>
        <a:bodyPr/>
        <a:lstStyle/>
        <a:p>
          <a:endParaRPr lang="en-US"/>
        </a:p>
      </dgm:t>
    </dgm:pt>
    <dgm:pt modelId="{0F753398-FFEA-3B4D-8A6E-2D3955849D7E}" type="pres">
      <dgm:prSet presAssocID="{6136DE37-DEA7-D046-BB4C-64898DD7CADD}" presName="parentText" presStyleLbl="node1" presStyleIdx="1" presStyleCnt="2">
        <dgm:presLayoutVars>
          <dgm:chMax val="0"/>
          <dgm:bulletEnabled val="1"/>
        </dgm:presLayoutVars>
      </dgm:prSet>
      <dgm:spPr/>
      <dgm:t>
        <a:bodyPr/>
        <a:lstStyle/>
        <a:p>
          <a:endParaRPr lang="en-US"/>
        </a:p>
      </dgm:t>
    </dgm:pt>
    <dgm:pt modelId="{9CB951EB-EFB6-734E-875B-B4556AA99060}" type="pres">
      <dgm:prSet presAssocID="{6136DE37-DEA7-D046-BB4C-64898DD7CADD}" presName="childText" presStyleLbl="revTx" presStyleIdx="1" presStyleCnt="2">
        <dgm:presLayoutVars>
          <dgm:bulletEnabled val="1"/>
        </dgm:presLayoutVars>
      </dgm:prSet>
      <dgm:spPr/>
      <dgm:t>
        <a:bodyPr/>
        <a:lstStyle/>
        <a:p>
          <a:endParaRPr lang="en-US"/>
        </a:p>
      </dgm:t>
    </dgm:pt>
  </dgm:ptLst>
  <dgm:cxnLst>
    <dgm:cxn modelId="{446770BB-C102-2A41-92DD-54C1C90887E2}" type="presOf" srcId="{B087C7C1-60C2-7C4A-A939-61518C5BA1D6}" destId="{8AEC5F9C-CDF5-9348-861A-D2B68A656A7F}" srcOrd="0" destOrd="1" presId="urn:microsoft.com/office/officeart/2005/8/layout/vList2"/>
    <dgm:cxn modelId="{17D21F38-0AE1-8047-B627-30B32B2C2695}" type="presOf" srcId="{F3FE293A-229D-1D41-B8AE-C85D29FECB25}" destId="{8AEC5F9C-CDF5-9348-861A-D2B68A656A7F}" srcOrd="0" destOrd="0" presId="urn:microsoft.com/office/officeart/2005/8/layout/vList2"/>
    <dgm:cxn modelId="{0110B664-06DE-AB44-8394-B1610AEE7EAB}" type="presOf" srcId="{548155B9-544E-6B44-96F0-1C9C9245C330}" destId="{8AEC5F9C-CDF5-9348-861A-D2B68A656A7F}" srcOrd="0" destOrd="3" presId="urn:microsoft.com/office/officeart/2005/8/layout/vList2"/>
    <dgm:cxn modelId="{EF97F2A5-5774-9143-9C8B-7A66122C3395}" srcId="{CFF59F87-3805-644B-91CD-7F8DBC95B6FF}" destId="{548155B9-544E-6B44-96F0-1C9C9245C330}" srcOrd="1" destOrd="0" parTransId="{258BF0B3-F2F1-324F-8BBB-BA1F888873D8}" sibTransId="{37DD8BE6-3EC8-E648-A3AB-A7C8B87A4A12}"/>
    <dgm:cxn modelId="{94D8ACF3-D496-E04F-AAF5-213A441B02C7}" srcId="{F3FE293A-229D-1D41-B8AE-C85D29FECB25}" destId="{B087C7C1-60C2-7C4A-A939-61518C5BA1D6}" srcOrd="0" destOrd="0" parTransId="{DD6A335C-49EE-3340-9153-8817941E0372}" sibTransId="{1DAA8BD1-9A50-FD41-95B7-00B74C19C7D2}"/>
    <dgm:cxn modelId="{A5383E19-7870-9249-A402-9A17763017C7}" type="presOf" srcId="{6136DE37-DEA7-D046-BB4C-64898DD7CADD}" destId="{0F753398-FFEA-3B4D-8A6E-2D3955849D7E}" srcOrd="0" destOrd="0" presId="urn:microsoft.com/office/officeart/2005/8/layout/vList2"/>
    <dgm:cxn modelId="{F636C32F-219A-8644-9ECD-782C79682E37}" type="presOf" srcId="{CFF59F87-3805-644B-91CD-7F8DBC95B6FF}" destId="{51764FE4-C8DB-C84C-A9E9-4999572C307A}" srcOrd="0" destOrd="0" presId="urn:microsoft.com/office/officeart/2005/8/layout/vList2"/>
    <dgm:cxn modelId="{6F3ACD2E-3F7C-C44E-BD3E-369910337C72}" srcId="{1C84D4B4-EC01-B846-ACC4-DB22A0685F14}" destId="{CFF59F87-3805-644B-91CD-7F8DBC95B6FF}" srcOrd="0" destOrd="0" parTransId="{CD917A45-A796-4E47-A646-43332A94C8B5}" sibTransId="{23D4D31E-2BAE-F641-8F1F-1EB4A8F3FFD9}"/>
    <dgm:cxn modelId="{46EB8093-5364-A240-9DE7-639682619FC9}" srcId="{F3FE293A-229D-1D41-B8AE-C85D29FECB25}" destId="{BD7CE43B-C32E-FA4C-B074-7D35F6DBC820}" srcOrd="1" destOrd="0" parTransId="{A91E11DC-1E7F-1B49-B893-489932EFBE6A}" sibTransId="{5D095656-21D0-1D4E-9DC6-34ED317881D9}"/>
    <dgm:cxn modelId="{A43D102A-55C9-C74B-9F10-BCFC25799250}" srcId="{CFF59F87-3805-644B-91CD-7F8DBC95B6FF}" destId="{F3FE293A-229D-1D41-B8AE-C85D29FECB25}" srcOrd="0" destOrd="0" parTransId="{270BC625-375C-F240-999F-3D948E19C367}" sibTransId="{821EFEA4-E93E-F24B-B334-103937EDE203}"/>
    <dgm:cxn modelId="{24089AEE-7D84-914E-946C-35A41628EC41}" type="presOf" srcId="{BD7CE43B-C32E-FA4C-B074-7D35F6DBC820}" destId="{8AEC5F9C-CDF5-9348-861A-D2B68A656A7F}" srcOrd="0" destOrd="2" presId="urn:microsoft.com/office/officeart/2005/8/layout/vList2"/>
    <dgm:cxn modelId="{23379D09-C504-B742-8C0F-8147FC8FBDC8}" type="presOf" srcId="{0768D62C-5EB6-BB40-BF19-0E312EA29B04}" destId="{9CB951EB-EFB6-734E-875B-B4556AA99060}" srcOrd="0" destOrd="0" presId="urn:microsoft.com/office/officeart/2005/8/layout/vList2"/>
    <dgm:cxn modelId="{70C71957-8B53-DA4F-8621-2892F1B9305C}" srcId="{548155B9-544E-6B44-96F0-1C9C9245C330}" destId="{36A1B156-51A8-4B40-ABF6-F304025ECB91}" srcOrd="0" destOrd="0" parTransId="{23DEA03C-E1BF-6747-8B2B-18CDD675E7EB}" sibTransId="{5677757F-C506-C347-BA37-6355DD530545}"/>
    <dgm:cxn modelId="{8FF6D58D-C49B-AA46-88B2-75FFE1E21141}" srcId="{6136DE37-DEA7-D046-BB4C-64898DD7CADD}" destId="{0768D62C-5EB6-BB40-BF19-0E312EA29B04}" srcOrd="0" destOrd="0" parTransId="{F02EE791-4EC7-314D-964E-AFA0CD190549}" sibTransId="{061B3C7F-4750-D44E-83CD-BFEF8EA12CF5}"/>
    <dgm:cxn modelId="{71196D43-DE7C-6740-957D-BBA4DDE11C95}" type="presOf" srcId="{36A1B156-51A8-4B40-ABF6-F304025ECB91}" destId="{8AEC5F9C-CDF5-9348-861A-D2B68A656A7F}" srcOrd="0" destOrd="4" presId="urn:microsoft.com/office/officeart/2005/8/layout/vList2"/>
    <dgm:cxn modelId="{356E72A1-153D-7346-9F19-7DECAFAC1395}" srcId="{1C84D4B4-EC01-B846-ACC4-DB22A0685F14}" destId="{6136DE37-DEA7-D046-BB4C-64898DD7CADD}" srcOrd="1" destOrd="0" parTransId="{50933B2B-1AD5-A74B-BBDE-7ED01697E08C}" sibTransId="{4C461FCE-BF9B-8B4C-9D7B-C4DD43004563}"/>
    <dgm:cxn modelId="{2D5C6335-AF1A-214D-B34E-7FD1F291C0CB}" type="presOf" srcId="{1C84D4B4-EC01-B846-ACC4-DB22A0685F14}" destId="{EA738B4D-3FF2-9F45-8C1A-030CB6C78ECA}" srcOrd="0" destOrd="0" presId="urn:microsoft.com/office/officeart/2005/8/layout/vList2"/>
    <dgm:cxn modelId="{1F54472F-3292-9141-867D-2B3997682034}" type="presParOf" srcId="{EA738B4D-3FF2-9F45-8C1A-030CB6C78ECA}" destId="{51764FE4-C8DB-C84C-A9E9-4999572C307A}" srcOrd="0" destOrd="0" presId="urn:microsoft.com/office/officeart/2005/8/layout/vList2"/>
    <dgm:cxn modelId="{066AEF5C-942D-3546-ADA5-AEEF45AFCD45}" type="presParOf" srcId="{EA738B4D-3FF2-9F45-8C1A-030CB6C78ECA}" destId="{8AEC5F9C-CDF5-9348-861A-D2B68A656A7F}" srcOrd="1" destOrd="0" presId="urn:microsoft.com/office/officeart/2005/8/layout/vList2"/>
    <dgm:cxn modelId="{CF3C231F-53F7-A448-AAF0-08890A2D81A9}" type="presParOf" srcId="{EA738B4D-3FF2-9F45-8C1A-030CB6C78ECA}" destId="{0F753398-FFEA-3B4D-8A6E-2D3955849D7E}" srcOrd="2" destOrd="0" presId="urn:microsoft.com/office/officeart/2005/8/layout/vList2"/>
    <dgm:cxn modelId="{45160410-9D6D-A444-8F6A-F41A0746FADE}" type="presParOf" srcId="{EA738B4D-3FF2-9F45-8C1A-030CB6C78ECA}" destId="{9CB951EB-EFB6-734E-875B-B4556AA99060}"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5AC787F-17C7-4904-B55A-106FD4C2945D}" type="doc">
      <dgm:prSet loTypeId="urn:microsoft.com/office/officeart/2009/3/layout/RandomtoResultProcess" loCatId="process" qsTypeId="urn:microsoft.com/office/officeart/2005/8/quickstyle/simple2" qsCatId="simple" csTypeId="urn:microsoft.com/office/officeart/2005/8/colors/accent1_4" csCatId="accent1" phldr="1"/>
      <dgm:spPr/>
      <dgm:t>
        <a:bodyPr/>
        <a:lstStyle/>
        <a:p>
          <a:endParaRPr lang="tr-TR"/>
        </a:p>
      </dgm:t>
    </dgm:pt>
    <dgm:pt modelId="{2F71371D-1F8A-48A8-9CF5-CFE6F5B335D2}">
      <dgm:prSet custT="1"/>
      <dgm:spPr/>
      <dgm:t>
        <a:bodyPr/>
        <a:lstStyle/>
        <a:p>
          <a:pPr rtl="0"/>
          <a:r>
            <a:rPr lang="tr-TR" sz="2000" baseline="0" dirty="0" smtClean="0"/>
            <a:t>İmmün bellek varlığı 5. yıl sonunda gösterildiğinden</a:t>
          </a:r>
          <a:endParaRPr lang="tr-TR" sz="2000" dirty="0"/>
        </a:p>
      </dgm:t>
    </dgm:pt>
    <dgm:pt modelId="{0E8F0ADE-9E44-440C-9F27-244B0725E124}" type="parTrans" cxnId="{9A3E9D37-6AA9-4839-9E6A-5773B0DC43AA}">
      <dgm:prSet/>
      <dgm:spPr/>
      <dgm:t>
        <a:bodyPr/>
        <a:lstStyle/>
        <a:p>
          <a:endParaRPr lang="tr-TR"/>
        </a:p>
      </dgm:t>
    </dgm:pt>
    <dgm:pt modelId="{EF94E09E-1BBF-4822-9B21-7515ABBE1416}" type="sibTrans" cxnId="{9A3E9D37-6AA9-4839-9E6A-5773B0DC43AA}">
      <dgm:prSet/>
      <dgm:spPr/>
      <dgm:t>
        <a:bodyPr/>
        <a:lstStyle/>
        <a:p>
          <a:endParaRPr lang="tr-TR"/>
        </a:p>
      </dgm:t>
    </dgm:pt>
    <dgm:pt modelId="{86921698-FA14-4905-B986-33C563883BE6}">
      <dgm:prSet custT="1"/>
      <dgm:spPr/>
      <dgm:t>
        <a:bodyPr/>
        <a:lstStyle/>
        <a:p>
          <a:pPr rtl="0"/>
          <a:r>
            <a:rPr lang="tr-TR" sz="3200" b="1" baseline="0" dirty="0" smtClean="0"/>
            <a:t>Tekrar doz gerekli değildir</a:t>
          </a:r>
          <a:endParaRPr lang="tr-TR" sz="3200" dirty="0"/>
        </a:p>
      </dgm:t>
    </dgm:pt>
    <dgm:pt modelId="{0E72CBF3-1CA1-40C9-A96A-4E3893107942}" type="sibTrans" cxnId="{9F34CCC7-A490-4813-BE3D-5DEFCAD50F72}">
      <dgm:prSet/>
      <dgm:spPr/>
      <dgm:t>
        <a:bodyPr/>
        <a:lstStyle/>
        <a:p>
          <a:endParaRPr lang="tr-TR"/>
        </a:p>
      </dgm:t>
    </dgm:pt>
    <dgm:pt modelId="{ED4BD50D-3BD7-4C10-95A5-F0B25C23F05F}" type="parTrans" cxnId="{9F34CCC7-A490-4813-BE3D-5DEFCAD50F72}">
      <dgm:prSet/>
      <dgm:spPr/>
      <dgm:t>
        <a:bodyPr/>
        <a:lstStyle/>
        <a:p>
          <a:endParaRPr lang="tr-TR"/>
        </a:p>
      </dgm:t>
    </dgm:pt>
    <dgm:pt modelId="{880096F0-1B6B-4572-B37C-51EBEE38D900}" type="pres">
      <dgm:prSet presAssocID="{15AC787F-17C7-4904-B55A-106FD4C2945D}" presName="Name0" presStyleCnt="0">
        <dgm:presLayoutVars>
          <dgm:dir/>
          <dgm:animOne val="branch"/>
          <dgm:animLvl val="lvl"/>
        </dgm:presLayoutVars>
      </dgm:prSet>
      <dgm:spPr/>
      <dgm:t>
        <a:bodyPr/>
        <a:lstStyle/>
        <a:p>
          <a:endParaRPr lang="tr-TR"/>
        </a:p>
      </dgm:t>
    </dgm:pt>
    <dgm:pt modelId="{54B71B52-6BAF-4D86-A65D-E25B56E2D870}" type="pres">
      <dgm:prSet presAssocID="{2F71371D-1F8A-48A8-9CF5-CFE6F5B335D2}" presName="chaos" presStyleCnt="0"/>
      <dgm:spPr/>
      <dgm:t>
        <a:bodyPr/>
        <a:lstStyle/>
        <a:p>
          <a:endParaRPr lang="tr-TR"/>
        </a:p>
      </dgm:t>
    </dgm:pt>
    <dgm:pt modelId="{912FCB97-607E-4BF1-867A-25E1CEAAF9E9}" type="pres">
      <dgm:prSet presAssocID="{2F71371D-1F8A-48A8-9CF5-CFE6F5B335D2}" presName="parTx1" presStyleLbl="revTx" presStyleIdx="0" presStyleCnt="1"/>
      <dgm:spPr/>
      <dgm:t>
        <a:bodyPr/>
        <a:lstStyle/>
        <a:p>
          <a:endParaRPr lang="tr-TR"/>
        </a:p>
      </dgm:t>
    </dgm:pt>
    <dgm:pt modelId="{9B9A09BF-7BB1-4B39-AEDD-1481E5B457B7}" type="pres">
      <dgm:prSet presAssocID="{2F71371D-1F8A-48A8-9CF5-CFE6F5B335D2}" presName="c1" presStyleLbl="node1" presStyleIdx="0" presStyleCnt="19"/>
      <dgm:spPr/>
      <dgm:t>
        <a:bodyPr/>
        <a:lstStyle/>
        <a:p>
          <a:endParaRPr lang="tr-TR"/>
        </a:p>
      </dgm:t>
    </dgm:pt>
    <dgm:pt modelId="{2F2EB370-0426-49CF-9BB9-E639DCE244F1}" type="pres">
      <dgm:prSet presAssocID="{2F71371D-1F8A-48A8-9CF5-CFE6F5B335D2}" presName="c2" presStyleLbl="node1" presStyleIdx="1" presStyleCnt="19"/>
      <dgm:spPr/>
      <dgm:t>
        <a:bodyPr/>
        <a:lstStyle/>
        <a:p>
          <a:endParaRPr lang="tr-TR"/>
        </a:p>
      </dgm:t>
    </dgm:pt>
    <dgm:pt modelId="{F3BE9804-6B86-402C-ACDE-176298A70E7B}" type="pres">
      <dgm:prSet presAssocID="{2F71371D-1F8A-48A8-9CF5-CFE6F5B335D2}" presName="c3" presStyleLbl="node1" presStyleIdx="2" presStyleCnt="19"/>
      <dgm:spPr/>
      <dgm:t>
        <a:bodyPr/>
        <a:lstStyle/>
        <a:p>
          <a:endParaRPr lang="tr-TR"/>
        </a:p>
      </dgm:t>
    </dgm:pt>
    <dgm:pt modelId="{C3CB7450-48A2-4D5C-97AC-9459F0F77233}" type="pres">
      <dgm:prSet presAssocID="{2F71371D-1F8A-48A8-9CF5-CFE6F5B335D2}" presName="c4" presStyleLbl="node1" presStyleIdx="3" presStyleCnt="19"/>
      <dgm:spPr/>
      <dgm:t>
        <a:bodyPr/>
        <a:lstStyle/>
        <a:p>
          <a:endParaRPr lang="tr-TR"/>
        </a:p>
      </dgm:t>
    </dgm:pt>
    <dgm:pt modelId="{6AEB505D-7440-4B00-B948-545A86959B03}" type="pres">
      <dgm:prSet presAssocID="{2F71371D-1F8A-48A8-9CF5-CFE6F5B335D2}" presName="c5" presStyleLbl="node1" presStyleIdx="4" presStyleCnt="19"/>
      <dgm:spPr/>
      <dgm:t>
        <a:bodyPr/>
        <a:lstStyle/>
        <a:p>
          <a:endParaRPr lang="tr-TR"/>
        </a:p>
      </dgm:t>
    </dgm:pt>
    <dgm:pt modelId="{6860E418-127F-483A-83D5-5C9C6A1A5AC8}" type="pres">
      <dgm:prSet presAssocID="{2F71371D-1F8A-48A8-9CF5-CFE6F5B335D2}" presName="c6" presStyleLbl="node1" presStyleIdx="5" presStyleCnt="19"/>
      <dgm:spPr/>
      <dgm:t>
        <a:bodyPr/>
        <a:lstStyle/>
        <a:p>
          <a:endParaRPr lang="tr-TR"/>
        </a:p>
      </dgm:t>
    </dgm:pt>
    <dgm:pt modelId="{154CF787-8C79-4000-8DD9-64D0C6D7EE0F}" type="pres">
      <dgm:prSet presAssocID="{2F71371D-1F8A-48A8-9CF5-CFE6F5B335D2}" presName="c7" presStyleLbl="node1" presStyleIdx="6" presStyleCnt="19"/>
      <dgm:spPr/>
      <dgm:t>
        <a:bodyPr/>
        <a:lstStyle/>
        <a:p>
          <a:endParaRPr lang="tr-TR"/>
        </a:p>
      </dgm:t>
    </dgm:pt>
    <dgm:pt modelId="{68FDE9D5-F359-4CBF-8B6B-83DBBD0B5ABF}" type="pres">
      <dgm:prSet presAssocID="{2F71371D-1F8A-48A8-9CF5-CFE6F5B335D2}" presName="c8" presStyleLbl="node1" presStyleIdx="7" presStyleCnt="19"/>
      <dgm:spPr/>
      <dgm:t>
        <a:bodyPr/>
        <a:lstStyle/>
        <a:p>
          <a:endParaRPr lang="tr-TR"/>
        </a:p>
      </dgm:t>
    </dgm:pt>
    <dgm:pt modelId="{540D835B-6496-4E6F-A90A-3B30D6A725AF}" type="pres">
      <dgm:prSet presAssocID="{2F71371D-1F8A-48A8-9CF5-CFE6F5B335D2}" presName="c9" presStyleLbl="node1" presStyleIdx="8" presStyleCnt="19"/>
      <dgm:spPr/>
      <dgm:t>
        <a:bodyPr/>
        <a:lstStyle/>
        <a:p>
          <a:endParaRPr lang="tr-TR"/>
        </a:p>
      </dgm:t>
    </dgm:pt>
    <dgm:pt modelId="{B298FEBA-BD2B-4CFA-AA9F-3265480AC3DD}" type="pres">
      <dgm:prSet presAssocID="{2F71371D-1F8A-48A8-9CF5-CFE6F5B335D2}" presName="c10" presStyleLbl="node1" presStyleIdx="9" presStyleCnt="19"/>
      <dgm:spPr/>
      <dgm:t>
        <a:bodyPr/>
        <a:lstStyle/>
        <a:p>
          <a:endParaRPr lang="tr-TR"/>
        </a:p>
      </dgm:t>
    </dgm:pt>
    <dgm:pt modelId="{62E9FD2F-7DB9-4A6E-9971-1EEA116DC9B1}" type="pres">
      <dgm:prSet presAssocID="{2F71371D-1F8A-48A8-9CF5-CFE6F5B335D2}" presName="c11" presStyleLbl="node1" presStyleIdx="10" presStyleCnt="19"/>
      <dgm:spPr/>
      <dgm:t>
        <a:bodyPr/>
        <a:lstStyle/>
        <a:p>
          <a:endParaRPr lang="tr-TR"/>
        </a:p>
      </dgm:t>
    </dgm:pt>
    <dgm:pt modelId="{24A319BE-5408-4A3B-BDB5-A522535529F4}" type="pres">
      <dgm:prSet presAssocID="{2F71371D-1F8A-48A8-9CF5-CFE6F5B335D2}" presName="c12" presStyleLbl="node1" presStyleIdx="11" presStyleCnt="19"/>
      <dgm:spPr/>
      <dgm:t>
        <a:bodyPr/>
        <a:lstStyle/>
        <a:p>
          <a:endParaRPr lang="tr-TR"/>
        </a:p>
      </dgm:t>
    </dgm:pt>
    <dgm:pt modelId="{4F45E7B0-E897-4B69-9ACC-2D37A40A6F6F}" type="pres">
      <dgm:prSet presAssocID="{2F71371D-1F8A-48A8-9CF5-CFE6F5B335D2}" presName="c13" presStyleLbl="node1" presStyleIdx="12" presStyleCnt="19"/>
      <dgm:spPr/>
      <dgm:t>
        <a:bodyPr/>
        <a:lstStyle/>
        <a:p>
          <a:endParaRPr lang="tr-TR"/>
        </a:p>
      </dgm:t>
    </dgm:pt>
    <dgm:pt modelId="{A1F8DFC0-7378-4DD1-9151-067F7FD7CEE8}" type="pres">
      <dgm:prSet presAssocID="{2F71371D-1F8A-48A8-9CF5-CFE6F5B335D2}" presName="c14" presStyleLbl="node1" presStyleIdx="13" presStyleCnt="19"/>
      <dgm:spPr/>
      <dgm:t>
        <a:bodyPr/>
        <a:lstStyle/>
        <a:p>
          <a:endParaRPr lang="tr-TR"/>
        </a:p>
      </dgm:t>
    </dgm:pt>
    <dgm:pt modelId="{CE4B153E-FCB2-4D53-B18E-3B463E319474}" type="pres">
      <dgm:prSet presAssocID="{2F71371D-1F8A-48A8-9CF5-CFE6F5B335D2}" presName="c15" presStyleLbl="node1" presStyleIdx="14" presStyleCnt="19"/>
      <dgm:spPr/>
      <dgm:t>
        <a:bodyPr/>
        <a:lstStyle/>
        <a:p>
          <a:endParaRPr lang="tr-TR"/>
        </a:p>
      </dgm:t>
    </dgm:pt>
    <dgm:pt modelId="{6641543D-BF3D-4BDB-BE52-27B1051DD46A}" type="pres">
      <dgm:prSet presAssocID="{2F71371D-1F8A-48A8-9CF5-CFE6F5B335D2}" presName="c16" presStyleLbl="node1" presStyleIdx="15" presStyleCnt="19"/>
      <dgm:spPr/>
      <dgm:t>
        <a:bodyPr/>
        <a:lstStyle/>
        <a:p>
          <a:endParaRPr lang="tr-TR"/>
        </a:p>
      </dgm:t>
    </dgm:pt>
    <dgm:pt modelId="{47978A7C-F89F-4022-8E43-D0F9E1FB3D7C}" type="pres">
      <dgm:prSet presAssocID="{2F71371D-1F8A-48A8-9CF5-CFE6F5B335D2}" presName="c17" presStyleLbl="node1" presStyleIdx="16" presStyleCnt="19"/>
      <dgm:spPr/>
      <dgm:t>
        <a:bodyPr/>
        <a:lstStyle/>
        <a:p>
          <a:endParaRPr lang="tr-TR"/>
        </a:p>
      </dgm:t>
    </dgm:pt>
    <dgm:pt modelId="{92872D00-600C-4EA3-B8A0-015B99ED7A0F}" type="pres">
      <dgm:prSet presAssocID="{2F71371D-1F8A-48A8-9CF5-CFE6F5B335D2}" presName="c18" presStyleLbl="node1" presStyleIdx="17" presStyleCnt="19"/>
      <dgm:spPr/>
      <dgm:t>
        <a:bodyPr/>
        <a:lstStyle/>
        <a:p>
          <a:endParaRPr lang="tr-TR"/>
        </a:p>
      </dgm:t>
    </dgm:pt>
    <dgm:pt modelId="{3D786DAD-234B-42F3-9E78-85FE4C8E382A}" type="pres">
      <dgm:prSet presAssocID="{EF94E09E-1BBF-4822-9B21-7515ABBE1416}" presName="chevronComposite1" presStyleCnt="0"/>
      <dgm:spPr/>
      <dgm:t>
        <a:bodyPr/>
        <a:lstStyle/>
        <a:p>
          <a:endParaRPr lang="tr-TR"/>
        </a:p>
      </dgm:t>
    </dgm:pt>
    <dgm:pt modelId="{6BDA5470-19A6-4477-8A31-60C94E599FF1}" type="pres">
      <dgm:prSet presAssocID="{EF94E09E-1BBF-4822-9B21-7515ABBE1416}" presName="chevron1" presStyleLbl="sibTrans2D1" presStyleIdx="0" presStyleCnt="2"/>
      <dgm:spPr/>
      <dgm:t>
        <a:bodyPr/>
        <a:lstStyle/>
        <a:p>
          <a:endParaRPr lang="tr-TR"/>
        </a:p>
      </dgm:t>
    </dgm:pt>
    <dgm:pt modelId="{36858864-AD63-43C7-97E7-5881642A6DF9}" type="pres">
      <dgm:prSet presAssocID="{EF94E09E-1BBF-4822-9B21-7515ABBE1416}" presName="spChevron1" presStyleCnt="0"/>
      <dgm:spPr/>
      <dgm:t>
        <a:bodyPr/>
        <a:lstStyle/>
        <a:p>
          <a:endParaRPr lang="tr-TR"/>
        </a:p>
      </dgm:t>
    </dgm:pt>
    <dgm:pt modelId="{66A86598-F001-43AB-8AC4-1FAF26C174FA}" type="pres">
      <dgm:prSet presAssocID="{EF94E09E-1BBF-4822-9B21-7515ABBE1416}" presName="overlap" presStyleCnt="0"/>
      <dgm:spPr/>
      <dgm:t>
        <a:bodyPr/>
        <a:lstStyle/>
        <a:p>
          <a:endParaRPr lang="tr-TR"/>
        </a:p>
      </dgm:t>
    </dgm:pt>
    <dgm:pt modelId="{1D021FFE-8FCD-4131-BE68-7C4B1FECFFA5}" type="pres">
      <dgm:prSet presAssocID="{EF94E09E-1BBF-4822-9B21-7515ABBE1416}" presName="chevronComposite2" presStyleCnt="0"/>
      <dgm:spPr/>
      <dgm:t>
        <a:bodyPr/>
        <a:lstStyle/>
        <a:p>
          <a:endParaRPr lang="tr-TR"/>
        </a:p>
      </dgm:t>
    </dgm:pt>
    <dgm:pt modelId="{913C00D4-AEEB-4390-A2C3-24661E896A3A}" type="pres">
      <dgm:prSet presAssocID="{EF94E09E-1BBF-4822-9B21-7515ABBE1416}" presName="chevron2" presStyleLbl="sibTrans2D1" presStyleIdx="1" presStyleCnt="2"/>
      <dgm:spPr/>
      <dgm:t>
        <a:bodyPr/>
        <a:lstStyle/>
        <a:p>
          <a:endParaRPr lang="tr-TR"/>
        </a:p>
      </dgm:t>
    </dgm:pt>
    <dgm:pt modelId="{B3A3DF42-BD1A-4087-9C7D-ACFF03B0546B}" type="pres">
      <dgm:prSet presAssocID="{EF94E09E-1BBF-4822-9B21-7515ABBE1416}" presName="spChevron2" presStyleCnt="0"/>
      <dgm:spPr/>
      <dgm:t>
        <a:bodyPr/>
        <a:lstStyle/>
        <a:p>
          <a:endParaRPr lang="tr-TR"/>
        </a:p>
      </dgm:t>
    </dgm:pt>
    <dgm:pt modelId="{82332969-7F7F-4454-8D11-961B676A6307}" type="pres">
      <dgm:prSet presAssocID="{86921698-FA14-4905-B986-33C563883BE6}" presName="last" presStyleCnt="0"/>
      <dgm:spPr/>
      <dgm:t>
        <a:bodyPr/>
        <a:lstStyle/>
        <a:p>
          <a:endParaRPr lang="tr-TR"/>
        </a:p>
      </dgm:t>
    </dgm:pt>
    <dgm:pt modelId="{AEBC8525-4EFF-4592-AF4E-D0BAFD3C98F6}" type="pres">
      <dgm:prSet presAssocID="{86921698-FA14-4905-B986-33C563883BE6}" presName="circleTx" presStyleLbl="node1" presStyleIdx="18" presStyleCnt="19"/>
      <dgm:spPr/>
      <dgm:t>
        <a:bodyPr/>
        <a:lstStyle/>
        <a:p>
          <a:endParaRPr lang="tr-TR"/>
        </a:p>
      </dgm:t>
    </dgm:pt>
    <dgm:pt modelId="{1A2AA57D-61F5-4940-BF81-9FF11E36BE30}" type="pres">
      <dgm:prSet presAssocID="{86921698-FA14-4905-B986-33C563883BE6}" presName="spN" presStyleCnt="0"/>
      <dgm:spPr/>
      <dgm:t>
        <a:bodyPr/>
        <a:lstStyle/>
        <a:p>
          <a:endParaRPr lang="tr-TR"/>
        </a:p>
      </dgm:t>
    </dgm:pt>
  </dgm:ptLst>
  <dgm:cxnLst>
    <dgm:cxn modelId="{4FFCE13D-21F6-4C9B-BA5A-5A2D44ECEAEA}" type="presOf" srcId="{86921698-FA14-4905-B986-33C563883BE6}" destId="{AEBC8525-4EFF-4592-AF4E-D0BAFD3C98F6}" srcOrd="0" destOrd="0" presId="urn:microsoft.com/office/officeart/2009/3/layout/RandomtoResultProcess"/>
    <dgm:cxn modelId="{2C2AE22E-DB61-44F3-94F1-797426317278}" type="presOf" srcId="{15AC787F-17C7-4904-B55A-106FD4C2945D}" destId="{880096F0-1B6B-4572-B37C-51EBEE38D900}" srcOrd="0" destOrd="0" presId="urn:microsoft.com/office/officeart/2009/3/layout/RandomtoResultProcess"/>
    <dgm:cxn modelId="{9F34CCC7-A490-4813-BE3D-5DEFCAD50F72}" srcId="{15AC787F-17C7-4904-B55A-106FD4C2945D}" destId="{86921698-FA14-4905-B986-33C563883BE6}" srcOrd="1" destOrd="0" parTransId="{ED4BD50D-3BD7-4C10-95A5-F0B25C23F05F}" sibTransId="{0E72CBF3-1CA1-40C9-A96A-4E3893107942}"/>
    <dgm:cxn modelId="{84A112B2-B5F8-45FD-AA7A-5D9D9CA2725E}" type="presOf" srcId="{2F71371D-1F8A-48A8-9CF5-CFE6F5B335D2}" destId="{912FCB97-607E-4BF1-867A-25E1CEAAF9E9}" srcOrd="0" destOrd="0" presId="urn:microsoft.com/office/officeart/2009/3/layout/RandomtoResultProcess"/>
    <dgm:cxn modelId="{9A3E9D37-6AA9-4839-9E6A-5773B0DC43AA}" srcId="{15AC787F-17C7-4904-B55A-106FD4C2945D}" destId="{2F71371D-1F8A-48A8-9CF5-CFE6F5B335D2}" srcOrd="0" destOrd="0" parTransId="{0E8F0ADE-9E44-440C-9F27-244B0725E124}" sibTransId="{EF94E09E-1BBF-4822-9B21-7515ABBE1416}"/>
    <dgm:cxn modelId="{DE9B268B-2ADA-42F9-A547-227AD644BE9A}" type="presParOf" srcId="{880096F0-1B6B-4572-B37C-51EBEE38D900}" destId="{54B71B52-6BAF-4D86-A65D-E25B56E2D870}" srcOrd="0" destOrd="0" presId="urn:microsoft.com/office/officeart/2009/3/layout/RandomtoResultProcess"/>
    <dgm:cxn modelId="{2F89AFCD-A239-4DA9-B493-7670A3AB1071}" type="presParOf" srcId="{54B71B52-6BAF-4D86-A65D-E25B56E2D870}" destId="{912FCB97-607E-4BF1-867A-25E1CEAAF9E9}" srcOrd="0" destOrd="0" presId="urn:microsoft.com/office/officeart/2009/3/layout/RandomtoResultProcess"/>
    <dgm:cxn modelId="{34F172E7-BEA8-49C3-9FDA-D89946115A90}" type="presParOf" srcId="{54B71B52-6BAF-4D86-A65D-E25B56E2D870}" destId="{9B9A09BF-7BB1-4B39-AEDD-1481E5B457B7}" srcOrd="1" destOrd="0" presId="urn:microsoft.com/office/officeart/2009/3/layout/RandomtoResultProcess"/>
    <dgm:cxn modelId="{D6DC45E3-E959-45DF-BC34-5DAFADBA6B7A}" type="presParOf" srcId="{54B71B52-6BAF-4D86-A65D-E25B56E2D870}" destId="{2F2EB370-0426-49CF-9BB9-E639DCE244F1}" srcOrd="2" destOrd="0" presId="urn:microsoft.com/office/officeart/2009/3/layout/RandomtoResultProcess"/>
    <dgm:cxn modelId="{29BB99AB-D0A4-484E-BF04-B870388791E0}" type="presParOf" srcId="{54B71B52-6BAF-4D86-A65D-E25B56E2D870}" destId="{F3BE9804-6B86-402C-ACDE-176298A70E7B}" srcOrd="3" destOrd="0" presId="urn:microsoft.com/office/officeart/2009/3/layout/RandomtoResultProcess"/>
    <dgm:cxn modelId="{CF0AB967-BAC3-40A0-92F8-7995134FA34A}" type="presParOf" srcId="{54B71B52-6BAF-4D86-A65D-E25B56E2D870}" destId="{C3CB7450-48A2-4D5C-97AC-9459F0F77233}" srcOrd="4" destOrd="0" presId="urn:microsoft.com/office/officeart/2009/3/layout/RandomtoResultProcess"/>
    <dgm:cxn modelId="{DB763D99-FD93-4A94-9E45-C98A105CD6D6}" type="presParOf" srcId="{54B71B52-6BAF-4D86-A65D-E25B56E2D870}" destId="{6AEB505D-7440-4B00-B948-545A86959B03}" srcOrd="5" destOrd="0" presId="urn:microsoft.com/office/officeart/2009/3/layout/RandomtoResultProcess"/>
    <dgm:cxn modelId="{18818CEF-07DA-4FD2-A015-44B4961F7614}" type="presParOf" srcId="{54B71B52-6BAF-4D86-A65D-E25B56E2D870}" destId="{6860E418-127F-483A-83D5-5C9C6A1A5AC8}" srcOrd="6" destOrd="0" presId="urn:microsoft.com/office/officeart/2009/3/layout/RandomtoResultProcess"/>
    <dgm:cxn modelId="{6570E399-0565-4DFB-947D-A13A01C73521}" type="presParOf" srcId="{54B71B52-6BAF-4D86-A65D-E25B56E2D870}" destId="{154CF787-8C79-4000-8DD9-64D0C6D7EE0F}" srcOrd="7" destOrd="0" presId="urn:microsoft.com/office/officeart/2009/3/layout/RandomtoResultProcess"/>
    <dgm:cxn modelId="{61E0277F-8FB2-43BA-B628-250537C176E5}" type="presParOf" srcId="{54B71B52-6BAF-4D86-A65D-E25B56E2D870}" destId="{68FDE9D5-F359-4CBF-8B6B-83DBBD0B5ABF}" srcOrd="8" destOrd="0" presId="urn:microsoft.com/office/officeart/2009/3/layout/RandomtoResultProcess"/>
    <dgm:cxn modelId="{F023AA7B-2148-4833-9ED9-42B3797C2C18}" type="presParOf" srcId="{54B71B52-6BAF-4D86-A65D-E25B56E2D870}" destId="{540D835B-6496-4E6F-A90A-3B30D6A725AF}" srcOrd="9" destOrd="0" presId="urn:microsoft.com/office/officeart/2009/3/layout/RandomtoResultProcess"/>
    <dgm:cxn modelId="{7C9A2997-3C54-41CC-94C2-44311CCDF832}" type="presParOf" srcId="{54B71B52-6BAF-4D86-A65D-E25B56E2D870}" destId="{B298FEBA-BD2B-4CFA-AA9F-3265480AC3DD}" srcOrd="10" destOrd="0" presId="urn:microsoft.com/office/officeart/2009/3/layout/RandomtoResultProcess"/>
    <dgm:cxn modelId="{4DC5502F-062F-4C34-8F67-F76341909B36}" type="presParOf" srcId="{54B71B52-6BAF-4D86-A65D-E25B56E2D870}" destId="{62E9FD2F-7DB9-4A6E-9971-1EEA116DC9B1}" srcOrd="11" destOrd="0" presId="urn:microsoft.com/office/officeart/2009/3/layout/RandomtoResultProcess"/>
    <dgm:cxn modelId="{CD8FFA63-2699-4E11-A087-2F703E3E835F}" type="presParOf" srcId="{54B71B52-6BAF-4D86-A65D-E25B56E2D870}" destId="{24A319BE-5408-4A3B-BDB5-A522535529F4}" srcOrd="12" destOrd="0" presId="urn:microsoft.com/office/officeart/2009/3/layout/RandomtoResultProcess"/>
    <dgm:cxn modelId="{5DCC8F1C-14C7-4B3B-8597-B9D0950E9F62}" type="presParOf" srcId="{54B71B52-6BAF-4D86-A65D-E25B56E2D870}" destId="{4F45E7B0-E897-4B69-9ACC-2D37A40A6F6F}" srcOrd="13" destOrd="0" presId="urn:microsoft.com/office/officeart/2009/3/layout/RandomtoResultProcess"/>
    <dgm:cxn modelId="{62B5DDF7-319D-444E-A9A4-63348F809392}" type="presParOf" srcId="{54B71B52-6BAF-4D86-A65D-E25B56E2D870}" destId="{A1F8DFC0-7378-4DD1-9151-067F7FD7CEE8}" srcOrd="14" destOrd="0" presId="urn:microsoft.com/office/officeart/2009/3/layout/RandomtoResultProcess"/>
    <dgm:cxn modelId="{AF2DB7DA-88EE-4E03-B298-8C1F4C0494CE}" type="presParOf" srcId="{54B71B52-6BAF-4D86-A65D-E25B56E2D870}" destId="{CE4B153E-FCB2-4D53-B18E-3B463E319474}" srcOrd="15" destOrd="0" presId="urn:microsoft.com/office/officeart/2009/3/layout/RandomtoResultProcess"/>
    <dgm:cxn modelId="{96845C43-DBD9-4E47-AB39-38F81D8A5335}" type="presParOf" srcId="{54B71B52-6BAF-4D86-A65D-E25B56E2D870}" destId="{6641543D-BF3D-4BDB-BE52-27B1051DD46A}" srcOrd="16" destOrd="0" presId="urn:microsoft.com/office/officeart/2009/3/layout/RandomtoResultProcess"/>
    <dgm:cxn modelId="{A4756DB8-B621-48A3-AB43-7342F77041E3}" type="presParOf" srcId="{54B71B52-6BAF-4D86-A65D-E25B56E2D870}" destId="{47978A7C-F89F-4022-8E43-D0F9E1FB3D7C}" srcOrd="17" destOrd="0" presId="urn:microsoft.com/office/officeart/2009/3/layout/RandomtoResultProcess"/>
    <dgm:cxn modelId="{B1FBF553-3804-45C7-8308-847419983B21}" type="presParOf" srcId="{54B71B52-6BAF-4D86-A65D-E25B56E2D870}" destId="{92872D00-600C-4EA3-B8A0-015B99ED7A0F}" srcOrd="18" destOrd="0" presId="urn:microsoft.com/office/officeart/2009/3/layout/RandomtoResultProcess"/>
    <dgm:cxn modelId="{59C7027B-4503-4541-92D8-8DC91BC7F5BC}" type="presParOf" srcId="{880096F0-1B6B-4572-B37C-51EBEE38D900}" destId="{3D786DAD-234B-42F3-9E78-85FE4C8E382A}" srcOrd="1" destOrd="0" presId="urn:microsoft.com/office/officeart/2009/3/layout/RandomtoResultProcess"/>
    <dgm:cxn modelId="{955CBE17-376C-45A5-BF83-8290B51FC8AE}" type="presParOf" srcId="{3D786DAD-234B-42F3-9E78-85FE4C8E382A}" destId="{6BDA5470-19A6-4477-8A31-60C94E599FF1}" srcOrd="0" destOrd="0" presId="urn:microsoft.com/office/officeart/2009/3/layout/RandomtoResultProcess"/>
    <dgm:cxn modelId="{9416EADE-FCCF-440C-BEB5-79BC4B93DC55}" type="presParOf" srcId="{3D786DAD-234B-42F3-9E78-85FE4C8E382A}" destId="{36858864-AD63-43C7-97E7-5881642A6DF9}" srcOrd="1" destOrd="0" presId="urn:microsoft.com/office/officeart/2009/3/layout/RandomtoResultProcess"/>
    <dgm:cxn modelId="{E34D876A-2974-4A97-B473-EDA9EF8B0885}" type="presParOf" srcId="{880096F0-1B6B-4572-B37C-51EBEE38D900}" destId="{66A86598-F001-43AB-8AC4-1FAF26C174FA}" srcOrd="2" destOrd="0" presId="urn:microsoft.com/office/officeart/2009/3/layout/RandomtoResultProcess"/>
    <dgm:cxn modelId="{A9272FB6-94A6-40A3-9CF5-4DE2D9D9E7C2}" type="presParOf" srcId="{880096F0-1B6B-4572-B37C-51EBEE38D900}" destId="{1D021FFE-8FCD-4131-BE68-7C4B1FECFFA5}" srcOrd="3" destOrd="0" presId="urn:microsoft.com/office/officeart/2009/3/layout/RandomtoResultProcess"/>
    <dgm:cxn modelId="{51E4182E-8061-4516-9C0A-C317FF0185B1}" type="presParOf" srcId="{1D021FFE-8FCD-4131-BE68-7C4B1FECFFA5}" destId="{913C00D4-AEEB-4390-A2C3-24661E896A3A}" srcOrd="0" destOrd="0" presId="urn:microsoft.com/office/officeart/2009/3/layout/RandomtoResultProcess"/>
    <dgm:cxn modelId="{B92A1AA4-F7B6-441D-A2C1-09C5E6FF1C07}" type="presParOf" srcId="{1D021FFE-8FCD-4131-BE68-7C4B1FECFFA5}" destId="{B3A3DF42-BD1A-4087-9C7D-ACFF03B0546B}" srcOrd="1" destOrd="0" presId="urn:microsoft.com/office/officeart/2009/3/layout/RandomtoResultProcess"/>
    <dgm:cxn modelId="{BC630F5E-A976-45B7-86AE-9A2288102448}" type="presParOf" srcId="{880096F0-1B6B-4572-B37C-51EBEE38D900}" destId="{82332969-7F7F-4454-8D11-961B676A6307}" srcOrd="4" destOrd="0" presId="urn:microsoft.com/office/officeart/2009/3/layout/RandomtoResultProcess"/>
    <dgm:cxn modelId="{9B1A3F32-ED34-4B7C-A381-775B1B62DCFC}" type="presParOf" srcId="{82332969-7F7F-4454-8D11-961B676A6307}" destId="{AEBC8525-4EFF-4592-AF4E-D0BAFD3C98F6}" srcOrd="0" destOrd="0" presId="urn:microsoft.com/office/officeart/2009/3/layout/RandomtoResultProcess"/>
    <dgm:cxn modelId="{081A5A65-9417-418F-9634-02BAD262F843}" type="presParOf" srcId="{82332969-7F7F-4454-8D11-961B676A6307}" destId="{1A2AA57D-61F5-4940-BF81-9FF11E36BE30}"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0B36409-285A-42F0-A0B1-21CD9E8061B8}"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tr-TR"/>
        </a:p>
      </dgm:t>
    </dgm:pt>
    <dgm:pt modelId="{FC7FCA1C-1C61-4F0B-93CA-720EEA6F59B9}">
      <dgm:prSet/>
      <dgm:spPr/>
      <dgm:t>
        <a:bodyPr/>
        <a:lstStyle/>
        <a:p>
          <a:pPr rtl="0"/>
          <a:r>
            <a:rPr lang="tr-TR" baseline="0" smtClean="0"/>
            <a:t>Aşı Karşıtı </a:t>
          </a:r>
          <a:r>
            <a:rPr lang="en-US" baseline="0" smtClean="0"/>
            <a:t>The Dwoskin Family Foundation’s</a:t>
          </a:r>
          <a:r>
            <a:rPr lang="tr-TR" baseline="0" smtClean="0"/>
            <a:t> yazarlara 950.000 USD bağış yaptı</a:t>
          </a:r>
          <a:endParaRPr lang="tr-TR"/>
        </a:p>
      </dgm:t>
    </dgm:pt>
    <dgm:pt modelId="{007CB530-3952-48F4-BF20-6264E13FCDC6}" type="parTrans" cxnId="{C3EEAD88-6692-4FB9-AC28-FD77508F2DC4}">
      <dgm:prSet/>
      <dgm:spPr/>
      <dgm:t>
        <a:bodyPr/>
        <a:lstStyle/>
        <a:p>
          <a:endParaRPr lang="tr-TR"/>
        </a:p>
      </dgm:t>
    </dgm:pt>
    <dgm:pt modelId="{5E9172F4-A451-4E83-950C-B7FC432EFBCC}" type="sibTrans" cxnId="{C3EEAD88-6692-4FB9-AC28-FD77508F2DC4}">
      <dgm:prSet/>
      <dgm:spPr/>
      <dgm:t>
        <a:bodyPr/>
        <a:lstStyle/>
        <a:p>
          <a:endParaRPr lang="tr-TR"/>
        </a:p>
      </dgm:t>
    </dgm:pt>
    <dgm:pt modelId="{EE1FDCB3-D6DE-4034-A759-C7B64B585205}" type="pres">
      <dgm:prSet presAssocID="{C0B36409-285A-42F0-A0B1-21CD9E8061B8}" presName="linear" presStyleCnt="0">
        <dgm:presLayoutVars>
          <dgm:animLvl val="lvl"/>
          <dgm:resizeHandles val="exact"/>
        </dgm:presLayoutVars>
      </dgm:prSet>
      <dgm:spPr/>
      <dgm:t>
        <a:bodyPr/>
        <a:lstStyle/>
        <a:p>
          <a:endParaRPr lang="tr-TR"/>
        </a:p>
      </dgm:t>
    </dgm:pt>
    <dgm:pt modelId="{B0149B34-DC08-4146-9A02-92D54374893B}" type="pres">
      <dgm:prSet presAssocID="{FC7FCA1C-1C61-4F0B-93CA-720EEA6F59B9}" presName="parentText" presStyleLbl="node1" presStyleIdx="0" presStyleCnt="1" custLinFactNeighborY="-2923">
        <dgm:presLayoutVars>
          <dgm:chMax val="0"/>
          <dgm:bulletEnabled val="1"/>
        </dgm:presLayoutVars>
      </dgm:prSet>
      <dgm:spPr/>
      <dgm:t>
        <a:bodyPr/>
        <a:lstStyle/>
        <a:p>
          <a:endParaRPr lang="tr-TR"/>
        </a:p>
      </dgm:t>
    </dgm:pt>
  </dgm:ptLst>
  <dgm:cxnLst>
    <dgm:cxn modelId="{C3EEAD88-6692-4FB9-AC28-FD77508F2DC4}" srcId="{C0B36409-285A-42F0-A0B1-21CD9E8061B8}" destId="{FC7FCA1C-1C61-4F0B-93CA-720EEA6F59B9}" srcOrd="0" destOrd="0" parTransId="{007CB530-3952-48F4-BF20-6264E13FCDC6}" sibTransId="{5E9172F4-A451-4E83-950C-B7FC432EFBCC}"/>
    <dgm:cxn modelId="{517A2432-C9C8-43F5-B074-1B79F325ED86}" type="presOf" srcId="{FC7FCA1C-1C61-4F0B-93CA-720EEA6F59B9}" destId="{B0149B34-DC08-4146-9A02-92D54374893B}" srcOrd="0" destOrd="0" presId="urn:microsoft.com/office/officeart/2005/8/layout/vList2"/>
    <dgm:cxn modelId="{6FC0B14A-956E-4E42-946C-660DC09FFC59}" type="presOf" srcId="{C0B36409-285A-42F0-A0B1-21CD9E8061B8}" destId="{EE1FDCB3-D6DE-4034-A759-C7B64B585205}" srcOrd="0" destOrd="0" presId="urn:microsoft.com/office/officeart/2005/8/layout/vList2"/>
    <dgm:cxn modelId="{5A467B56-85E3-474B-90E5-2D4320171CD5}" type="presParOf" srcId="{EE1FDCB3-D6DE-4034-A759-C7B64B585205}" destId="{B0149B34-DC08-4146-9A02-92D54374893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0E83170-1125-49AE-A2AC-6E124C868A82}" type="doc">
      <dgm:prSet loTypeId="urn:microsoft.com/office/officeart/2005/8/layout/vList2" loCatId="list" qsTypeId="urn:microsoft.com/office/officeart/2005/8/quickstyle/simple2" qsCatId="simple" csTypeId="urn:microsoft.com/office/officeart/2005/8/colors/accent0_3" csCatId="mainScheme"/>
      <dgm:spPr/>
      <dgm:t>
        <a:bodyPr/>
        <a:lstStyle/>
        <a:p>
          <a:endParaRPr lang="tr-TR"/>
        </a:p>
      </dgm:t>
    </dgm:pt>
    <dgm:pt modelId="{38D4513B-65A8-4C08-92D8-C7964AEDB3F8}">
      <dgm:prSet/>
      <dgm:spPr/>
      <dgm:t>
        <a:bodyPr/>
        <a:lstStyle/>
        <a:p>
          <a:pPr rtl="0"/>
          <a:r>
            <a:rPr lang="tr-TR" baseline="0" dirty="0" smtClean="0"/>
            <a:t>Aşı canlı veya ölü virus taşımadığından virusa ait enfeksiyon veya benzeri istenmeyen etki mümkün değildir</a:t>
          </a:r>
          <a:endParaRPr lang="tr-TR" dirty="0"/>
        </a:p>
      </dgm:t>
    </dgm:pt>
    <dgm:pt modelId="{1FA79E0B-B236-46CE-95A9-325D8AF7B69A}" type="parTrans" cxnId="{BBECF8B7-DF92-4F5E-A841-AD09C098B124}">
      <dgm:prSet/>
      <dgm:spPr/>
      <dgm:t>
        <a:bodyPr/>
        <a:lstStyle/>
        <a:p>
          <a:endParaRPr lang="tr-TR"/>
        </a:p>
      </dgm:t>
    </dgm:pt>
    <dgm:pt modelId="{A347AAD8-41A6-41BB-9CE5-4B32CF6223F9}" type="sibTrans" cxnId="{BBECF8B7-DF92-4F5E-A841-AD09C098B124}">
      <dgm:prSet/>
      <dgm:spPr/>
      <dgm:t>
        <a:bodyPr/>
        <a:lstStyle/>
        <a:p>
          <a:endParaRPr lang="tr-TR"/>
        </a:p>
      </dgm:t>
    </dgm:pt>
    <dgm:pt modelId="{80277F2A-CB9A-4DA5-B7F7-3E45B75C66B3}">
      <dgm:prSet/>
      <dgm:spPr/>
      <dgm:t>
        <a:bodyPr/>
        <a:lstStyle/>
        <a:p>
          <a:pPr rtl="0"/>
          <a:r>
            <a:rPr lang="tr-TR" baseline="0" dirty="0" smtClean="0"/>
            <a:t>Aşı yerinde enjeksiyona bağlı;</a:t>
          </a:r>
          <a:endParaRPr lang="tr-TR" dirty="0"/>
        </a:p>
      </dgm:t>
    </dgm:pt>
    <dgm:pt modelId="{3CAFBF41-6A8F-48E7-8B53-5FE0E741DE45}" type="parTrans" cxnId="{A3B93D6B-F219-4E87-B88C-AC76E952CFF8}">
      <dgm:prSet/>
      <dgm:spPr/>
      <dgm:t>
        <a:bodyPr/>
        <a:lstStyle/>
        <a:p>
          <a:endParaRPr lang="tr-TR"/>
        </a:p>
      </dgm:t>
    </dgm:pt>
    <dgm:pt modelId="{E177A11D-A5D6-43E4-9538-BAAF4BCABEAB}" type="sibTrans" cxnId="{A3B93D6B-F219-4E87-B88C-AC76E952CFF8}">
      <dgm:prSet/>
      <dgm:spPr/>
      <dgm:t>
        <a:bodyPr/>
        <a:lstStyle/>
        <a:p>
          <a:endParaRPr lang="tr-TR"/>
        </a:p>
      </dgm:t>
    </dgm:pt>
    <dgm:pt modelId="{E4AD2E29-B17C-41AE-AAE5-8BAB6D2D39FB}">
      <dgm:prSet/>
      <dgm:spPr/>
      <dgm:t>
        <a:bodyPr/>
        <a:lstStyle/>
        <a:p>
          <a:pPr rtl="0"/>
          <a:r>
            <a:rPr lang="tr-TR" baseline="0" dirty="0" smtClean="0"/>
            <a:t>Kızarıklık</a:t>
          </a:r>
          <a:endParaRPr lang="tr-TR" dirty="0"/>
        </a:p>
      </dgm:t>
    </dgm:pt>
    <dgm:pt modelId="{68649B88-9D97-4C69-BC62-3B7C96177DF2}" type="parTrans" cxnId="{3189E065-B5C2-4778-99FD-175E5877CA3B}">
      <dgm:prSet/>
      <dgm:spPr/>
      <dgm:t>
        <a:bodyPr/>
        <a:lstStyle/>
        <a:p>
          <a:endParaRPr lang="tr-TR"/>
        </a:p>
      </dgm:t>
    </dgm:pt>
    <dgm:pt modelId="{21E92DA2-D158-459F-B404-A9061B9CE584}" type="sibTrans" cxnId="{3189E065-B5C2-4778-99FD-175E5877CA3B}">
      <dgm:prSet/>
      <dgm:spPr/>
      <dgm:t>
        <a:bodyPr/>
        <a:lstStyle/>
        <a:p>
          <a:endParaRPr lang="tr-TR"/>
        </a:p>
      </dgm:t>
    </dgm:pt>
    <dgm:pt modelId="{4EC9AFE4-0654-4C6C-97C0-71E3D8FB69C0}">
      <dgm:prSet/>
      <dgm:spPr/>
      <dgm:t>
        <a:bodyPr/>
        <a:lstStyle/>
        <a:p>
          <a:pPr rtl="0"/>
          <a:r>
            <a:rPr lang="tr-TR" baseline="0" dirty="0" smtClean="0"/>
            <a:t>Minimal ağrı</a:t>
          </a:r>
          <a:endParaRPr lang="tr-TR" dirty="0"/>
        </a:p>
      </dgm:t>
    </dgm:pt>
    <dgm:pt modelId="{8DAFFD2E-2A3D-4512-958D-06AB9774943F}" type="parTrans" cxnId="{CA3C93D0-E07B-4CFD-A6C6-4F9488F3FD65}">
      <dgm:prSet/>
      <dgm:spPr/>
      <dgm:t>
        <a:bodyPr/>
        <a:lstStyle/>
        <a:p>
          <a:endParaRPr lang="tr-TR"/>
        </a:p>
      </dgm:t>
    </dgm:pt>
    <dgm:pt modelId="{38138A3F-6C39-4D32-B09D-A9CB75A232D8}" type="sibTrans" cxnId="{CA3C93D0-E07B-4CFD-A6C6-4F9488F3FD65}">
      <dgm:prSet/>
      <dgm:spPr/>
      <dgm:t>
        <a:bodyPr/>
        <a:lstStyle/>
        <a:p>
          <a:endParaRPr lang="tr-TR"/>
        </a:p>
      </dgm:t>
    </dgm:pt>
    <dgm:pt modelId="{218EE7DD-DC59-4FFD-99D8-9B1D167686FA}">
      <dgm:prSet/>
      <dgm:spPr/>
      <dgm:t>
        <a:bodyPr/>
        <a:lstStyle/>
        <a:p>
          <a:pPr rtl="0"/>
          <a:r>
            <a:rPr lang="tr-TR" baseline="0" dirty="0" smtClean="0"/>
            <a:t>Şişlik</a:t>
          </a:r>
          <a:endParaRPr lang="tr-TR" dirty="0"/>
        </a:p>
      </dgm:t>
    </dgm:pt>
    <dgm:pt modelId="{67D21C43-0A38-400E-A47E-E17249BD8629}" type="parTrans" cxnId="{46F8C049-6356-47B1-91B0-7431C7F954AA}">
      <dgm:prSet/>
      <dgm:spPr/>
      <dgm:t>
        <a:bodyPr/>
        <a:lstStyle/>
        <a:p>
          <a:endParaRPr lang="tr-TR"/>
        </a:p>
      </dgm:t>
    </dgm:pt>
    <dgm:pt modelId="{723DEA92-0F99-4DAF-835E-74CE7BF96B92}" type="sibTrans" cxnId="{46F8C049-6356-47B1-91B0-7431C7F954AA}">
      <dgm:prSet/>
      <dgm:spPr/>
      <dgm:t>
        <a:bodyPr/>
        <a:lstStyle/>
        <a:p>
          <a:endParaRPr lang="tr-TR"/>
        </a:p>
      </dgm:t>
    </dgm:pt>
    <dgm:pt modelId="{6F98F770-05CF-4B69-8565-AD8CB3AF2ED9}">
      <dgm:prSet/>
      <dgm:spPr/>
      <dgm:t>
        <a:bodyPr/>
        <a:lstStyle/>
        <a:p>
          <a:pPr rtl="0"/>
          <a:r>
            <a:rPr lang="tr-TR" baseline="0" dirty="0" smtClean="0"/>
            <a:t>Hafif ateş</a:t>
          </a:r>
          <a:endParaRPr lang="tr-TR" dirty="0"/>
        </a:p>
      </dgm:t>
    </dgm:pt>
    <dgm:pt modelId="{875A2719-E82F-4878-9C67-6CB3CD4D6CFA}" type="parTrans" cxnId="{F1B76714-ED08-4B92-92EE-358D69B49F9C}">
      <dgm:prSet/>
      <dgm:spPr/>
      <dgm:t>
        <a:bodyPr/>
        <a:lstStyle/>
        <a:p>
          <a:endParaRPr lang="tr-TR"/>
        </a:p>
      </dgm:t>
    </dgm:pt>
    <dgm:pt modelId="{FEFB7E04-D8C8-41DF-B0C8-AC42D62FAEF2}" type="sibTrans" cxnId="{F1B76714-ED08-4B92-92EE-358D69B49F9C}">
      <dgm:prSet/>
      <dgm:spPr/>
      <dgm:t>
        <a:bodyPr/>
        <a:lstStyle/>
        <a:p>
          <a:endParaRPr lang="tr-TR"/>
        </a:p>
      </dgm:t>
    </dgm:pt>
    <dgm:pt modelId="{B40FDC92-BB17-45EE-9643-D9C33A70D729}">
      <dgm:prSet/>
      <dgm:spPr/>
      <dgm:t>
        <a:bodyPr/>
        <a:lstStyle/>
        <a:p>
          <a:pPr rtl="0"/>
          <a:r>
            <a:rPr lang="tr-TR" baseline="0" dirty="0" smtClean="0"/>
            <a:t>Bulantı, baş dönmesi, göz kararması </a:t>
          </a:r>
          <a:endParaRPr lang="tr-TR" dirty="0"/>
        </a:p>
      </dgm:t>
    </dgm:pt>
    <dgm:pt modelId="{2251F1D3-0315-4511-95F7-62EF0E075448}" type="parTrans" cxnId="{391FF9B9-4429-407E-AFCC-462E154AFE03}">
      <dgm:prSet/>
      <dgm:spPr/>
      <dgm:t>
        <a:bodyPr/>
        <a:lstStyle/>
        <a:p>
          <a:endParaRPr lang="tr-TR"/>
        </a:p>
      </dgm:t>
    </dgm:pt>
    <dgm:pt modelId="{415D4CDF-8975-46E0-BE0E-60C975B0BFD3}" type="sibTrans" cxnId="{391FF9B9-4429-407E-AFCC-462E154AFE03}">
      <dgm:prSet/>
      <dgm:spPr/>
      <dgm:t>
        <a:bodyPr/>
        <a:lstStyle/>
        <a:p>
          <a:endParaRPr lang="tr-TR"/>
        </a:p>
      </dgm:t>
    </dgm:pt>
    <dgm:pt modelId="{393AACEB-8F43-4833-A8D1-0D47050F14EC}" type="pres">
      <dgm:prSet presAssocID="{D0E83170-1125-49AE-A2AC-6E124C868A82}" presName="linear" presStyleCnt="0">
        <dgm:presLayoutVars>
          <dgm:animLvl val="lvl"/>
          <dgm:resizeHandles val="exact"/>
        </dgm:presLayoutVars>
      </dgm:prSet>
      <dgm:spPr/>
      <dgm:t>
        <a:bodyPr/>
        <a:lstStyle/>
        <a:p>
          <a:endParaRPr lang="tr-TR"/>
        </a:p>
      </dgm:t>
    </dgm:pt>
    <dgm:pt modelId="{CAA6CC29-447F-492E-B2EA-E9B3F9058AE5}" type="pres">
      <dgm:prSet presAssocID="{38D4513B-65A8-4C08-92D8-C7964AEDB3F8}" presName="parentText" presStyleLbl="node1" presStyleIdx="0" presStyleCnt="3">
        <dgm:presLayoutVars>
          <dgm:chMax val="0"/>
          <dgm:bulletEnabled val="1"/>
        </dgm:presLayoutVars>
      </dgm:prSet>
      <dgm:spPr/>
      <dgm:t>
        <a:bodyPr/>
        <a:lstStyle/>
        <a:p>
          <a:endParaRPr lang="tr-TR"/>
        </a:p>
      </dgm:t>
    </dgm:pt>
    <dgm:pt modelId="{2617D660-114D-46CB-9DDE-67B21E9BFCFD}" type="pres">
      <dgm:prSet presAssocID="{A347AAD8-41A6-41BB-9CE5-4B32CF6223F9}" presName="spacer" presStyleCnt="0"/>
      <dgm:spPr/>
      <dgm:t>
        <a:bodyPr/>
        <a:lstStyle/>
        <a:p>
          <a:endParaRPr lang="tr-TR"/>
        </a:p>
      </dgm:t>
    </dgm:pt>
    <dgm:pt modelId="{473EE4B4-2E50-474A-8E1F-81B21A24011A}" type="pres">
      <dgm:prSet presAssocID="{80277F2A-CB9A-4DA5-B7F7-3E45B75C66B3}" presName="parentText" presStyleLbl="node1" presStyleIdx="1" presStyleCnt="3">
        <dgm:presLayoutVars>
          <dgm:chMax val="0"/>
          <dgm:bulletEnabled val="1"/>
        </dgm:presLayoutVars>
      </dgm:prSet>
      <dgm:spPr/>
      <dgm:t>
        <a:bodyPr/>
        <a:lstStyle/>
        <a:p>
          <a:endParaRPr lang="tr-TR"/>
        </a:p>
      </dgm:t>
    </dgm:pt>
    <dgm:pt modelId="{D60EBC3E-4718-4065-A47E-33EA5AA2FFE4}" type="pres">
      <dgm:prSet presAssocID="{80277F2A-CB9A-4DA5-B7F7-3E45B75C66B3}" presName="childText" presStyleLbl="revTx" presStyleIdx="0" presStyleCnt="1">
        <dgm:presLayoutVars>
          <dgm:bulletEnabled val="1"/>
        </dgm:presLayoutVars>
      </dgm:prSet>
      <dgm:spPr/>
      <dgm:t>
        <a:bodyPr/>
        <a:lstStyle/>
        <a:p>
          <a:endParaRPr lang="tr-TR"/>
        </a:p>
      </dgm:t>
    </dgm:pt>
    <dgm:pt modelId="{A6BA17B4-7AF5-414E-A1BC-600F5FF4203C}" type="pres">
      <dgm:prSet presAssocID="{B40FDC92-BB17-45EE-9643-D9C33A70D729}" presName="parentText" presStyleLbl="node1" presStyleIdx="2" presStyleCnt="3">
        <dgm:presLayoutVars>
          <dgm:chMax val="0"/>
          <dgm:bulletEnabled val="1"/>
        </dgm:presLayoutVars>
      </dgm:prSet>
      <dgm:spPr/>
      <dgm:t>
        <a:bodyPr/>
        <a:lstStyle/>
        <a:p>
          <a:endParaRPr lang="tr-TR"/>
        </a:p>
      </dgm:t>
    </dgm:pt>
  </dgm:ptLst>
  <dgm:cxnLst>
    <dgm:cxn modelId="{391FF9B9-4429-407E-AFCC-462E154AFE03}" srcId="{D0E83170-1125-49AE-A2AC-6E124C868A82}" destId="{B40FDC92-BB17-45EE-9643-D9C33A70D729}" srcOrd="2" destOrd="0" parTransId="{2251F1D3-0315-4511-95F7-62EF0E075448}" sibTransId="{415D4CDF-8975-46E0-BE0E-60C975B0BFD3}"/>
    <dgm:cxn modelId="{CA3C93D0-E07B-4CFD-A6C6-4F9488F3FD65}" srcId="{80277F2A-CB9A-4DA5-B7F7-3E45B75C66B3}" destId="{4EC9AFE4-0654-4C6C-97C0-71E3D8FB69C0}" srcOrd="1" destOrd="0" parTransId="{8DAFFD2E-2A3D-4512-958D-06AB9774943F}" sibTransId="{38138A3F-6C39-4D32-B09D-A9CB75A232D8}"/>
    <dgm:cxn modelId="{9F10DB37-A82C-427B-A2E1-6B7FA86BB60E}" type="presOf" srcId="{80277F2A-CB9A-4DA5-B7F7-3E45B75C66B3}" destId="{473EE4B4-2E50-474A-8E1F-81B21A24011A}" srcOrd="0" destOrd="0" presId="urn:microsoft.com/office/officeart/2005/8/layout/vList2"/>
    <dgm:cxn modelId="{E0F24265-9EF1-4B40-A34D-DCA208EB49CF}" type="presOf" srcId="{B40FDC92-BB17-45EE-9643-D9C33A70D729}" destId="{A6BA17B4-7AF5-414E-A1BC-600F5FF4203C}" srcOrd="0" destOrd="0" presId="urn:microsoft.com/office/officeart/2005/8/layout/vList2"/>
    <dgm:cxn modelId="{13E0CB40-DE21-4756-8B0B-6AEEB8E0DD2B}" type="presOf" srcId="{218EE7DD-DC59-4FFD-99D8-9B1D167686FA}" destId="{D60EBC3E-4718-4065-A47E-33EA5AA2FFE4}" srcOrd="0" destOrd="2" presId="urn:microsoft.com/office/officeart/2005/8/layout/vList2"/>
    <dgm:cxn modelId="{008BA02B-DA05-40BE-A8DD-23AADCD0878C}" type="presOf" srcId="{4EC9AFE4-0654-4C6C-97C0-71E3D8FB69C0}" destId="{D60EBC3E-4718-4065-A47E-33EA5AA2FFE4}" srcOrd="0" destOrd="1" presId="urn:microsoft.com/office/officeart/2005/8/layout/vList2"/>
    <dgm:cxn modelId="{A3B93D6B-F219-4E87-B88C-AC76E952CFF8}" srcId="{D0E83170-1125-49AE-A2AC-6E124C868A82}" destId="{80277F2A-CB9A-4DA5-B7F7-3E45B75C66B3}" srcOrd="1" destOrd="0" parTransId="{3CAFBF41-6A8F-48E7-8B53-5FE0E741DE45}" sibTransId="{E177A11D-A5D6-43E4-9538-BAAF4BCABEAB}"/>
    <dgm:cxn modelId="{3189E065-B5C2-4778-99FD-175E5877CA3B}" srcId="{80277F2A-CB9A-4DA5-B7F7-3E45B75C66B3}" destId="{E4AD2E29-B17C-41AE-AAE5-8BAB6D2D39FB}" srcOrd="0" destOrd="0" parTransId="{68649B88-9D97-4C69-BC62-3B7C96177DF2}" sibTransId="{21E92DA2-D158-459F-B404-A9061B9CE584}"/>
    <dgm:cxn modelId="{1827FC60-1DAE-4AA1-A9AB-41E77680FBBA}" type="presOf" srcId="{D0E83170-1125-49AE-A2AC-6E124C868A82}" destId="{393AACEB-8F43-4833-A8D1-0D47050F14EC}" srcOrd="0" destOrd="0" presId="urn:microsoft.com/office/officeart/2005/8/layout/vList2"/>
    <dgm:cxn modelId="{B3C167A9-6421-4789-93BC-EE1B6BAF2E11}" type="presOf" srcId="{E4AD2E29-B17C-41AE-AAE5-8BAB6D2D39FB}" destId="{D60EBC3E-4718-4065-A47E-33EA5AA2FFE4}" srcOrd="0" destOrd="0" presId="urn:microsoft.com/office/officeart/2005/8/layout/vList2"/>
    <dgm:cxn modelId="{46F8C049-6356-47B1-91B0-7431C7F954AA}" srcId="{80277F2A-CB9A-4DA5-B7F7-3E45B75C66B3}" destId="{218EE7DD-DC59-4FFD-99D8-9B1D167686FA}" srcOrd="2" destOrd="0" parTransId="{67D21C43-0A38-400E-A47E-E17249BD8629}" sibTransId="{723DEA92-0F99-4DAF-835E-74CE7BF96B92}"/>
    <dgm:cxn modelId="{F1B76714-ED08-4B92-92EE-358D69B49F9C}" srcId="{80277F2A-CB9A-4DA5-B7F7-3E45B75C66B3}" destId="{6F98F770-05CF-4B69-8565-AD8CB3AF2ED9}" srcOrd="3" destOrd="0" parTransId="{875A2719-E82F-4878-9C67-6CB3CD4D6CFA}" sibTransId="{FEFB7E04-D8C8-41DF-B0C8-AC42D62FAEF2}"/>
    <dgm:cxn modelId="{C3DFC69C-272C-4D3E-AF5B-08DB292CE590}" type="presOf" srcId="{38D4513B-65A8-4C08-92D8-C7964AEDB3F8}" destId="{CAA6CC29-447F-492E-B2EA-E9B3F9058AE5}" srcOrd="0" destOrd="0" presId="urn:microsoft.com/office/officeart/2005/8/layout/vList2"/>
    <dgm:cxn modelId="{BBECF8B7-DF92-4F5E-A841-AD09C098B124}" srcId="{D0E83170-1125-49AE-A2AC-6E124C868A82}" destId="{38D4513B-65A8-4C08-92D8-C7964AEDB3F8}" srcOrd="0" destOrd="0" parTransId="{1FA79E0B-B236-46CE-95A9-325D8AF7B69A}" sibTransId="{A347AAD8-41A6-41BB-9CE5-4B32CF6223F9}"/>
    <dgm:cxn modelId="{A5DB2B0A-8EE3-4831-A3F1-EA4D8ED7D6C4}" type="presOf" srcId="{6F98F770-05CF-4B69-8565-AD8CB3AF2ED9}" destId="{D60EBC3E-4718-4065-A47E-33EA5AA2FFE4}" srcOrd="0" destOrd="3" presId="urn:microsoft.com/office/officeart/2005/8/layout/vList2"/>
    <dgm:cxn modelId="{EED279C1-105B-4D7E-BCB9-7EBCC55F40EF}" type="presParOf" srcId="{393AACEB-8F43-4833-A8D1-0D47050F14EC}" destId="{CAA6CC29-447F-492E-B2EA-E9B3F9058AE5}" srcOrd="0" destOrd="0" presId="urn:microsoft.com/office/officeart/2005/8/layout/vList2"/>
    <dgm:cxn modelId="{F76BFC35-962D-4B40-A6FB-809F352366BE}" type="presParOf" srcId="{393AACEB-8F43-4833-A8D1-0D47050F14EC}" destId="{2617D660-114D-46CB-9DDE-67B21E9BFCFD}" srcOrd="1" destOrd="0" presId="urn:microsoft.com/office/officeart/2005/8/layout/vList2"/>
    <dgm:cxn modelId="{749B5229-64C4-49F5-88D0-9E1BA9CB94CC}" type="presParOf" srcId="{393AACEB-8F43-4833-A8D1-0D47050F14EC}" destId="{473EE4B4-2E50-474A-8E1F-81B21A24011A}" srcOrd="2" destOrd="0" presId="urn:microsoft.com/office/officeart/2005/8/layout/vList2"/>
    <dgm:cxn modelId="{7ED889D0-B56B-42FC-BBE1-6010DC32E107}" type="presParOf" srcId="{393AACEB-8F43-4833-A8D1-0D47050F14EC}" destId="{D60EBC3E-4718-4065-A47E-33EA5AA2FFE4}" srcOrd="3" destOrd="0" presId="urn:microsoft.com/office/officeart/2005/8/layout/vList2"/>
    <dgm:cxn modelId="{A11B7AEB-DD68-4533-87CE-55E6AB7BB92D}" type="presParOf" srcId="{393AACEB-8F43-4833-A8D1-0D47050F14EC}" destId="{A6BA17B4-7AF5-414E-A1BC-600F5FF4203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E7B7891-7E25-4F22-9277-E0831AF11B7D}" type="doc">
      <dgm:prSet loTypeId="urn:microsoft.com/office/officeart/2008/layout/VerticalCircleList" loCatId="list" qsTypeId="urn:microsoft.com/office/officeart/2005/8/quickstyle/simple4" qsCatId="simple" csTypeId="urn:microsoft.com/office/officeart/2005/8/colors/colorful2" csCatId="colorful"/>
      <dgm:spPr/>
      <dgm:t>
        <a:bodyPr/>
        <a:lstStyle/>
        <a:p>
          <a:endParaRPr lang="tr-TR"/>
        </a:p>
      </dgm:t>
    </dgm:pt>
    <dgm:pt modelId="{80916D14-918D-4B2F-B079-4AFA3DA40885}">
      <dgm:prSet/>
      <dgm:spPr/>
      <dgm:t>
        <a:bodyPr/>
        <a:lstStyle/>
        <a:p>
          <a:pPr rtl="0"/>
          <a:r>
            <a:rPr lang="tr-TR" smtClean="0"/>
            <a:t>170.000.000 doz HPV aşısı/9 Yıl</a:t>
          </a:r>
          <a:endParaRPr lang="tr-TR"/>
        </a:p>
      </dgm:t>
    </dgm:pt>
    <dgm:pt modelId="{E67DC016-3513-43DA-8305-CAC45E023FBB}" type="parTrans" cxnId="{4A5CCE77-5CFC-468E-BCE7-45F055C2B6F4}">
      <dgm:prSet/>
      <dgm:spPr/>
      <dgm:t>
        <a:bodyPr/>
        <a:lstStyle/>
        <a:p>
          <a:endParaRPr lang="tr-TR"/>
        </a:p>
      </dgm:t>
    </dgm:pt>
    <dgm:pt modelId="{FBF20167-1601-4D9D-80BE-89E4ACFA1F38}" type="sibTrans" cxnId="{4A5CCE77-5CFC-468E-BCE7-45F055C2B6F4}">
      <dgm:prSet/>
      <dgm:spPr/>
      <dgm:t>
        <a:bodyPr/>
        <a:lstStyle/>
        <a:p>
          <a:endParaRPr lang="tr-TR"/>
        </a:p>
      </dgm:t>
    </dgm:pt>
    <dgm:pt modelId="{791A0616-034A-4331-BBCE-5D70FD7331D7}">
      <dgm:prSet/>
      <dgm:spPr/>
      <dgm:t>
        <a:bodyPr/>
        <a:lstStyle/>
        <a:p>
          <a:pPr rtl="0"/>
          <a:r>
            <a:rPr lang="tr-TR" smtClean="0"/>
            <a:t>Üç ayrı yayında sadece 6 olguda Primer Ovaryan Yetmezlik (POI) rapor edilmiştir</a:t>
          </a:r>
          <a:endParaRPr lang="tr-TR"/>
        </a:p>
      </dgm:t>
    </dgm:pt>
    <dgm:pt modelId="{3E87E4A2-41B6-488F-8068-8BEF949315A8}" type="parTrans" cxnId="{2E94DDE4-D6CF-4C4D-A1B5-04725F5CC6B7}">
      <dgm:prSet/>
      <dgm:spPr/>
      <dgm:t>
        <a:bodyPr/>
        <a:lstStyle/>
        <a:p>
          <a:endParaRPr lang="tr-TR"/>
        </a:p>
      </dgm:t>
    </dgm:pt>
    <dgm:pt modelId="{7A0EDD45-B811-4A7E-B38C-696187055A27}" type="sibTrans" cxnId="{2E94DDE4-D6CF-4C4D-A1B5-04725F5CC6B7}">
      <dgm:prSet/>
      <dgm:spPr/>
      <dgm:t>
        <a:bodyPr/>
        <a:lstStyle/>
        <a:p>
          <a:endParaRPr lang="tr-TR"/>
        </a:p>
      </dgm:t>
    </dgm:pt>
    <dgm:pt modelId="{5C3CFCE6-61E4-4914-B4CB-2A900F8B01D8}">
      <dgm:prSet/>
      <dgm:spPr/>
      <dgm:t>
        <a:bodyPr/>
        <a:lstStyle/>
        <a:p>
          <a:pPr rtl="0"/>
          <a:r>
            <a:rPr lang="tr-TR" smtClean="0"/>
            <a:t>A</a:t>
          </a:r>
          <a:r>
            <a:rPr lang="en-US" smtClean="0"/>
            <a:t>utoimmune syndrome induced by adjuvants</a:t>
          </a:r>
          <a:r>
            <a:rPr lang="tr-TR" smtClean="0"/>
            <a:t> (ASIA) için HPV aşılaması ile POI semptomları arası ilişki önemli olup olgularda 15 yıla varan süreler vardır</a:t>
          </a:r>
          <a:endParaRPr lang="tr-TR"/>
        </a:p>
      </dgm:t>
    </dgm:pt>
    <dgm:pt modelId="{BA26FFAB-2EF2-4110-BACB-179349085DCB}" type="parTrans" cxnId="{157F745F-9A07-4D0C-A5D9-18389E9C580D}">
      <dgm:prSet/>
      <dgm:spPr/>
      <dgm:t>
        <a:bodyPr/>
        <a:lstStyle/>
        <a:p>
          <a:endParaRPr lang="tr-TR"/>
        </a:p>
      </dgm:t>
    </dgm:pt>
    <dgm:pt modelId="{A6FB9E6F-7AF6-416D-A24F-7E370728BD4C}" type="sibTrans" cxnId="{157F745F-9A07-4D0C-A5D9-18389E9C580D}">
      <dgm:prSet/>
      <dgm:spPr/>
      <dgm:t>
        <a:bodyPr/>
        <a:lstStyle/>
        <a:p>
          <a:endParaRPr lang="tr-TR"/>
        </a:p>
      </dgm:t>
    </dgm:pt>
    <dgm:pt modelId="{C28EDED5-CEC3-44E7-94E2-F50A2820294F}">
      <dgm:prSet/>
      <dgm:spPr/>
      <dgm:t>
        <a:bodyPr/>
        <a:lstStyle/>
        <a:p>
          <a:pPr rtl="0"/>
          <a:r>
            <a:rPr lang="tr-TR" smtClean="0"/>
            <a:t>Avustralya’da 5.800.000 dozda aşılanan kızların %83’ü okul çağında olup HPV ile ilişkili POI gösterilememiştir</a:t>
          </a:r>
          <a:endParaRPr lang="tr-TR"/>
        </a:p>
      </dgm:t>
    </dgm:pt>
    <dgm:pt modelId="{5333C058-06B4-4B92-8BFE-A5FFB568ED5E}" type="parTrans" cxnId="{B3AD81BA-0B8E-4441-8824-B3F05F7CF735}">
      <dgm:prSet/>
      <dgm:spPr/>
      <dgm:t>
        <a:bodyPr/>
        <a:lstStyle/>
        <a:p>
          <a:endParaRPr lang="tr-TR"/>
        </a:p>
      </dgm:t>
    </dgm:pt>
    <dgm:pt modelId="{B094C66E-E7B1-47FF-94F8-93CF1B8FF543}" type="sibTrans" cxnId="{B3AD81BA-0B8E-4441-8824-B3F05F7CF735}">
      <dgm:prSet/>
      <dgm:spPr/>
      <dgm:t>
        <a:bodyPr/>
        <a:lstStyle/>
        <a:p>
          <a:endParaRPr lang="tr-TR"/>
        </a:p>
      </dgm:t>
    </dgm:pt>
    <dgm:pt modelId="{C16073EE-F86F-433D-B621-032482C1D9CA}" type="pres">
      <dgm:prSet presAssocID="{AE7B7891-7E25-4F22-9277-E0831AF11B7D}" presName="Name0" presStyleCnt="0">
        <dgm:presLayoutVars>
          <dgm:dir/>
        </dgm:presLayoutVars>
      </dgm:prSet>
      <dgm:spPr/>
      <dgm:t>
        <a:bodyPr/>
        <a:lstStyle/>
        <a:p>
          <a:endParaRPr lang="tr-TR"/>
        </a:p>
      </dgm:t>
    </dgm:pt>
    <dgm:pt modelId="{D83BE127-BFB0-40BB-A5E6-5457D05827B2}" type="pres">
      <dgm:prSet presAssocID="{80916D14-918D-4B2F-B079-4AFA3DA40885}" presName="noChildren" presStyleCnt="0"/>
      <dgm:spPr/>
    </dgm:pt>
    <dgm:pt modelId="{6DAE9E24-2445-4C83-9B65-1557AD4A455F}" type="pres">
      <dgm:prSet presAssocID="{80916D14-918D-4B2F-B079-4AFA3DA40885}" presName="gap" presStyleCnt="0"/>
      <dgm:spPr/>
    </dgm:pt>
    <dgm:pt modelId="{AF3C89E3-F567-478E-B51B-89BEA3D04DC0}" type="pres">
      <dgm:prSet presAssocID="{80916D14-918D-4B2F-B079-4AFA3DA40885}" presName="medCircle2" presStyleLbl="vennNode1" presStyleIdx="0" presStyleCnt="4"/>
      <dgm:spPr/>
    </dgm:pt>
    <dgm:pt modelId="{C03F1397-ABB0-4069-A1B2-048EF641E33C}" type="pres">
      <dgm:prSet presAssocID="{80916D14-918D-4B2F-B079-4AFA3DA40885}" presName="txLvlOnly1" presStyleLbl="revTx" presStyleIdx="0" presStyleCnt="4"/>
      <dgm:spPr/>
      <dgm:t>
        <a:bodyPr/>
        <a:lstStyle/>
        <a:p>
          <a:endParaRPr lang="tr-TR"/>
        </a:p>
      </dgm:t>
    </dgm:pt>
    <dgm:pt modelId="{7C6ACF74-F09D-41BF-BA10-FBB84C33774F}" type="pres">
      <dgm:prSet presAssocID="{791A0616-034A-4331-BBCE-5D70FD7331D7}" presName="noChildren" presStyleCnt="0"/>
      <dgm:spPr/>
    </dgm:pt>
    <dgm:pt modelId="{817113D8-DE95-4F13-B06F-C4DDC51104E7}" type="pres">
      <dgm:prSet presAssocID="{791A0616-034A-4331-BBCE-5D70FD7331D7}" presName="gap" presStyleCnt="0"/>
      <dgm:spPr/>
    </dgm:pt>
    <dgm:pt modelId="{C82F7E86-7A52-4B54-A87E-6BA6AFA78EA3}" type="pres">
      <dgm:prSet presAssocID="{791A0616-034A-4331-BBCE-5D70FD7331D7}" presName="medCircle2" presStyleLbl="vennNode1" presStyleIdx="1" presStyleCnt="4"/>
      <dgm:spPr/>
    </dgm:pt>
    <dgm:pt modelId="{834EB36B-53B6-486F-8FBF-92E1B14C1078}" type="pres">
      <dgm:prSet presAssocID="{791A0616-034A-4331-BBCE-5D70FD7331D7}" presName="txLvlOnly1" presStyleLbl="revTx" presStyleIdx="1" presStyleCnt="4"/>
      <dgm:spPr/>
      <dgm:t>
        <a:bodyPr/>
        <a:lstStyle/>
        <a:p>
          <a:endParaRPr lang="tr-TR"/>
        </a:p>
      </dgm:t>
    </dgm:pt>
    <dgm:pt modelId="{EE8EA333-02EE-46BE-8B5C-072DC83990BA}" type="pres">
      <dgm:prSet presAssocID="{5C3CFCE6-61E4-4914-B4CB-2A900F8B01D8}" presName="noChildren" presStyleCnt="0"/>
      <dgm:spPr/>
    </dgm:pt>
    <dgm:pt modelId="{EACA30B6-A384-47BC-A462-5397AC4ABBF4}" type="pres">
      <dgm:prSet presAssocID="{5C3CFCE6-61E4-4914-B4CB-2A900F8B01D8}" presName="gap" presStyleCnt="0"/>
      <dgm:spPr/>
    </dgm:pt>
    <dgm:pt modelId="{C3D0FE03-F993-4782-B5E5-C94DBB7AFDE3}" type="pres">
      <dgm:prSet presAssocID="{5C3CFCE6-61E4-4914-B4CB-2A900F8B01D8}" presName="medCircle2" presStyleLbl="vennNode1" presStyleIdx="2" presStyleCnt="4"/>
      <dgm:spPr/>
    </dgm:pt>
    <dgm:pt modelId="{B71E2543-0A9C-4C97-8A7B-55D46A42AAAC}" type="pres">
      <dgm:prSet presAssocID="{5C3CFCE6-61E4-4914-B4CB-2A900F8B01D8}" presName="txLvlOnly1" presStyleLbl="revTx" presStyleIdx="2" presStyleCnt="4"/>
      <dgm:spPr/>
      <dgm:t>
        <a:bodyPr/>
        <a:lstStyle/>
        <a:p>
          <a:endParaRPr lang="tr-TR"/>
        </a:p>
      </dgm:t>
    </dgm:pt>
    <dgm:pt modelId="{FFF56E27-E7A6-4B07-A38D-8B7B75B362EA}" type="pres">
      <dgm:prSet presAssocID="{C28EDED5-CEC3-44E7-94E2-F50A2820294F}" presName="noChildren" presStyleCnt="0"/>
      <dgm:spPr/>
    </dgm:pt>
    <dgm:pt modelId="{99DD89F3-DED9-4BE7-AD1D-5F3F476FED99}" type="pres">
      <dgm:prSet presAssocID="{C28EDED5-CEC3-44E7-94E2-F50A2820294F}" presName="gap" presStyleCnt="0"/>
      <dgm:spPr/>
    </dgm:pt>
    <dgm:pt modelId="{F427D8B9-BCA6-410E-8BF5-AB5C355053F3}" type="pres">
      <dgm:prSet presAssocID="{C28EDED5-CEC3-44E7-94E2-F50A2820294F}" presName="medCircle2" presStyleLbl="vennNode1" presStyleIdx="3" presStyleCnt="4"/>
      <dgm:spPr/>
    </dgm:pt>
    <dgm:pt modelId="{9D1BEB3C-9B51-465B-A880-2C2ACE3C3843}" type="pres">
      <dgm:prSet presAssocID="{C28EDED5-CEC3-44E7-94E2-F50A2820294F}" presName="txLvlOnly1" presStyleLbl="revTx" presStyleIdx="3" presStyleCnt="4"/>
      <dgm:spPr/>
      <dgm:t>
        <a:bodyPr/>
        <a:lstStyle/>
        <a:p>
          <a:endParaRPr lang="tr-TR"/>
        </a:p>
      </dgm:t>
    </dgm:pt>
  </dgm:ptLst>
  <dgm:cxnLst>
    <dgm:cxn modelId="{B3AD81BA-0B8E-4441-8824-B3F05F7CF735}" srcId="{AE7B7891-7E25-4F22-9277-E0831AF11B7D}" destId="{C28EDED5-CEC3-44E7-94E2-F50A2820294F}" srcOrd="3" destOrd="0" parTransId="{5333C058-06B4-4B92-8BFE-A5FFB568ED5E}" sibTransId="{B094C66E-E7B1-47FF-94F8-93CF1B8FF543}"/>
    <dgm:cxn modelId="{C79480E8-F2B3-4AB7-A91A-CB21AC75B83E}" type="presOf" srcId="{C28EDED5-CEC3-44E7-94E2-F50A2820294F}" destId="{9D1BEB3C-9B51-465B-A880-2C2ACE3C3843}" srcOrd="0" destOrd="0" presId="urn:microsoft.com/office/officeart/2008/layout/VerticalCircleList"/>
    <dgm:cxn modelId="{2E94DDE4-D6CF-4C4D-A1B5-04725F5CC6B7}" srcId="{AE7B7891-7E25-4F22-9277-E0831AF11B7D}" destId="{791A0616-034A-4331-BBCE-5D70FD7331D7}" srcOrd="1" destOrd="0" parTransId="{3E87E4A2-41B6-488F-8068-8BEF949315A8}" sibTransId="{7A0EDD45-B811-4A7E-B38C-696187055A27}"/>
    <dgm:cxn modelId="{F826898C-DFA4-4E76-AC7C-DFA2F8EC2B26}" type="presOf" srcId="{AE7B7891-7E25-4F22-9277-E0831AF11B7D}" destId="{C16073EE-F86F-433D-B621-032482C1D9CA}" srcOrd="0" destOrd="0" presId="urn:microsoft.com/office/officeart/2008/layout/VerticalCircleList"/>
    <dgm:cxn modelId="{53AC5094-A776-4110-8537-85C2D4E28D6B}" type="presOf" srcId="{80916D14-918D-4B2F-B079-4AFA3DA40885}" destId="{C03F1397-ABB0-4069-A1B2-048EF641E33C}" srcOrd="0" destOrd="0" presId="urn:microsoft.com/office/officeart/2008/layout/VerticalCircleList"/>
    <dgm:cxn modelId="{E54C6F91-C556-4450-BC13-267DBA7D26F4}" type="presOf" srcId="{791A0616-034A-4331-BBCE-5D70FD7331D7}" destId="{834EB36B-53B6-486F-8FBF-92E1B14C1078}" srcOrd="0" destOrd="0" presId="urn:microsoft.com/office/officeart/2008/layout/VerticalCircleList"/>
    <dgm:cxn modelId="{157F745F-9A07-4D0C-A5D9-18389E9C580D}" srcId="{AE7B7891-7E25-4F22-9277-E0831AF11B7D}" destId="{5C3CFCE6-61E4-4914-B4CB-2A900F8B01D8}" srcOrd="2" destOrd="0" parTransId="{BA26FFAB-2EF2-4110-BACB-179349085DCB}" sibTransId="{A6FB9E6F-7AF6-416D-A24F-7E370728BD4C}"/>
    <dgm:cxn modelId="{657595CD-0CB0-4385-B671-62D3854593FF}" type="presOf" srcId="{5C3CFCE6-61E4-4914-B4CB-2A900F8B01D8}" destId="{B71E2543-0A9C-4C97-8A7B-55D46A42AAAC}" srcOrd="0" destOrd="0" presId="urn:microsoft.com/office/officeart/2008/layout/VerticalCircleList"/>
    <dgm:cxn modelId="{4A5CCE77-5CFC-468E-BCE7-45F055C2B6F4}" srcId="{AE7B7891-7E25-4F22-9277-E0831AF11B7D}" destId="{80916D14-918D-4B2F-B079-4AFA3DA40885}" srcOrd="0" destOrd="0" parTransId="{E67DC016-3513-43DA-8305-CAC45E023FBB}" sibTransId="{FBF20167-1601-4D9D-80BE-89E4ACFA1F38}"/>
    <dgm:cxn modelId="{D87694B3-F855-48D2-A640-0C123F636893}" type="presParOf" srcId="{C16073EE-F86F-433D-B621-032482C1D9CA}" destId="{D83BE127-BFB0-40BB-A5E6-5457D05827B2}" srcOrd="0" destOrd="0" presId="urn:microsoft.com/office/officeart/2008/layout/VerticalCircleList"/>
    <dgm:cxn modelId="{2CE2A5AE-627C-42CF-9CCF-30D67BF7FA6A}" type="presParOf" srcId="{D83BE127-BFB0-40BB-A5E6-5457D05827B2}" destId="{6DAE9E24-2445-4C83-9B65-1557AD4A455F}" srcOrd="0" destOrd="0" presId="urn:microsoft.com/office/officeart/2008/layout/VerticalCircleList"/>
    <dgm:cxn modelId="{63D54BEE-1770-4236-B3B6-156EF5DD81B0}" type="presParOf" srcId="{D83BE127-BFB0-40BB-A5E6-5457D05827B2}" destId="{AF3C89E3-F567-478E-B51B-89BEA3D04DC0}" srcOrd="1" destOrd="0" presId="urn:microsoft.com/office/officeart/2008/layout/VerticalCircleList"/>
    <dgm:cxn modelId="{9FC494AC-B56A-4974-8589-C35317940B22}" type="presParOf" srcId="{D83BE127-BFB0-40BB-A5E6-5457D05827B2}" destId="{C03F1397-ABB0-4069-A1B2-048EF641E33C}" srcOrd="2" destOrd="0" presId="urn:microsoft.com/office/officeart/2008/layout/VerticalCircleList"/>
    <dgm:cxn modelId="{9FFA9A8B-EE8A-480E-8725-190BF3A58D0B}" type="presParOf" srcId="{C16073EE-F86F-433D-B621-032482C1D9CA}" destId="{7C6ACF74-F09D-41BF-BA10-FBB84C33774F}" srcOrd="1" destOrd="0" presId="urn:microsoft.com/office/officeart/2008/layout/VerticalCircleList"/>
    <dgm:cxn modelId="{F9BB3F92-A3B5-4F70-A706-14A6678BC773}" type="presParOf" srcId="{7C6ACF74-F09D-41BF-BA10-FBB84C33774F}" destId="{817113D8-DE95-4F13-B06F-C4DDC51104E7}" srcOrd="0" destOrd="0" presId="urn:microsoft.com/office/officeart/2008/layout/VerticalCircleList"/>
    <dgm:cxn modelId="{057792EA-48BF-4735-A4BB-1AAE84F35847}" type="presParOf" srcId="{7C6ACF74-F09D-41BF-BA10-FBB84C33774F}" destId="{C82F7E86-7A52-4B54-A87E-6BA6AFA78EA3}" srcOrd="1" destOrd="0" presId="urn:microsoft.com/office/officeart/2008/layout/VerticalCircleList"/>
    <dgm:cxn modelId="{ED587F12-EEC8-4488-91C0-12E6ADE404E0}" type="presParOf" srcId="{7C6ACF74-F09D-41BF-BA10-FBB84C33774F}" destId="{834EB36B-53B6-486F-8FBF-92E1B14C1078}" srcOrd="2" destOrd="0" presId="urn:microsoft.com/office/officeart/2008/layout/VerticalCircleList"/>
    <dgm:cxn modelId="{7161DCCF-8E5D-4BC6-A9D7-B5D4A4F0F081}" type="presParOf" srcId="{C16073EE-F86F-433D-B621-032482C1D9CA}" destId="{EE8EA333-02EE-46BE-8B5C-072DC83990BA}" srcOrd="2" destOrd="0" presId="urn:microsoft.com/office/officeart/2008/layout/VerticalCircleList"/>
    <dgm:cxn modelId="{920FFC82-BB3D-4074-9625-764FBFB95BF6}" type="presParOf" srcId="{EE8EA333-02EE-46BE-8B5C-072DC83990BA}" destId="{EACA30B6-A384-47BC-A462-5397AC4ABBF4}" srcOrd="0" destOrd="0" presId="urn:microsoft.com/office/officeart/2008/layout/VerticalCircleList"/>
    <dgm:cxn modelId="{CBD70BA2-8F81-4A6F-9C8B-76F5F9478723}" type="presParOf" srcId="{EE8EA333-02EE-46BE-8B5C-072DC83990BA}" destId="{C3D0FE03-F993-4782-B5E5-C94DBB7AFDE3}" srcOrd="1" destOrd="0" presId="urn:microsoft.com/office/officeart/2008/layout/VerticalCircleList"/>
    <dgm:cxn modelId="{C2E85084-9DB4-47BF-B634-BB03A00E15E5}" type="presParOf" srcId="{EE8EA333-02EE-46BE-8B5C-072DC83990BA}" destId="{B71E2543-0A9C-4C97-8A7B-55D46A42AAAC}" srcOrd="2" destOrd="0" presId="urn:microsoft.com/office/officeart/2008/layout/VerticalCircleList"/>
    <dgm:cxn modelId="{7BBEF59C-B521-4838-A885-CB96F5288A82}" type="presParOf" srcId="{C16073EE-F86F-433D-B621-032482C1D9CA}" destId="{FFF56E27-E7A6-4B07-A38D-8B7B75B362EA}" srcOrd="3" destOrd="0" presId="urn:microsoft.com/office/officeart/2008/layout/VerticalCircleList"/>
    <dgm:cxn modelId="{5F4478E5-B15B-46B7-B5B3-6F6F4D754512}" type="presParOf" srcId="{FFF56E27-E7A6-4B07-A38D-8B7B75B362EA}" destId="{99DD89F3-DED9-4BE7-AD1D-5F3F476FED99}" srcOrd="0" destOrd="0" presId="urn:microsoft.com/office/officeart/2008/layout/VerticalCircleList"/>
    <dgm:cxn modelId="{F1389B1C-2ADB-46FF-98D2-AFB5ECB8B0BB}" type="presParOf" srcId="{FFF56E27-E7A6-4B07-A38D-8B7B75B362EA}" destId="{F427D8B9-BCA6-410E-8BF5-AB5C355053F3}" srcOrd="1" destOrd="0" presId="urn:microsoft.com/office/officeart/2008/layout/VerticalCircleList"/>
    <dgm:cxn modelId="{E01CCB5B-A92B-44A7-B7E9-D3DA6CCB084E}" type="presParOf" srcId="{FFF56E27-E7A6-4B07-A38D-8B7B75B362EA}" destId="{9D1BEB3C-9B51-465B-A880-2C2ACE3C3843}" srcOrd="2" destOrd="0" presId="urn:microsoft.com/office/officeart/2008/layout/Vertical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B588CDC-B90E-48D7-A72C-13BD9AD05CD1}"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3E4F0B1B-206B-4F42-A929-31EF891FC9F8}">
      <dgm:prSet/>
      <dgm:spPr/>
      <dgm:t>
        <a:bodyPr/>
        <a:lstStyle/>
        <a:p>
          <a:pPr rtl="0"/>
          <a:r>
            <a:rPr lang="en-US" dirty="0" smtClean="0"/>
            <a:t>The cost-effectiveness results suggest that the addition of a HPV vaccination program to Japan's cervical cancer screening program is highly likely to prove a cost-effective way to reduce the burden of cervical cancer, precancerous lesions and HPV16/18-related diseases.</a:t>
          </a:r>
          <a:endParaRPr lang="en-US" dirty="0"/>
        </a:p>
      </dgm:t>
    </dgm:pt>
    <dgm:pt modelId="{5711F6D0-FA46-45B6-9EE5-A6BB3078F0D6}" type="parTrans" cxnId="{15D90AD4-1829-49B6-9427-960AE1AF535D}">
      <dgm:prSet/>
      <dgm:spPr/>
      <dgm:t>
        <a:bodyPr/>
        <a:lstStyle/>
        <a:p>
          <a:endParaRPr lang="en-US"/>
        </a:p>
      </dgm:t>
    </dgm:pt>
    <dgm:pt modelId="{F8CA4FBC-58DB-4C9F-90ED-95C10A49C9C5}" type="sibTrans" cxnId="{15D90AD4-1829-49B6-9427-960AE1AF535D}">
      <dgm:prSet/>
      <dgm:spPr/>
      <dgm:t>
        <a:bodyPr/>
        <a:lstStyle/>
        <a:p>
          <a:endParaRPr lang="en-US"/>
        </a:p>
      </dgm:t>
    </dgm:pt>
    <dgm:pt modelId="{93628EFD-409C-48FA-8B06-42F781E7BE90}" type="pres">
      <dgm:prSet presAssocID="{1B588CDC-B90E-48D7-A72C-13BD9AD05CD1}" presName="linear" presStyleCnt="0">
        <dgm:presLayoutVars>
          <dgm:animLvl val="lvl"/>
          <dgm:resizeHandles val="exact"/>
        </dgm:presLayoutVars>
      </dgm:prSet>
      <dgm:spPr/>
      <dgm:t>
        <a:bodyPr/>
        <a:lstStyle/>
        <a:p>
          <a:endParaRPr lang="en-US"/>
        </a:p>
      </dgm:t>
    </dgm:pt>
    <dgm:pt modelId="{9B186D4A-8526-403D-89AF-4AFABDE949D2}" type="pres">
      <dgm:prSet presAssocID="{3E4F0B1B-206B-4F42-A929-31EF891FC9F8}" presName="parentText" presStyleLbl="node1" presStyleIdx="0" presStyleCnt="1">
        <dgm:presLayoutVars>
          <dgm:chMax val="0"/>
          <dgm:bulletEnabled val="1"/>
        </dgm:presLayoutVars>
      </dgm:prSet>
      <dgm:spPr/>
      <dgm:t>
        <a:bodyPr/>
        <a:lstStyle/>
        <a:p>
          <a:endParaRPr lang="en-US"/>
        </a:p>
      </dgm:t>
    </dgm:pt>
  </dgm:ptLst>
  <dgm:cxnLst>
    <dgm:cxn modelId="{15D90AD4-1829-49B6-9427-960AE1AF535D}" srcId="{1B588CDC-B90E-48D7-A72C-13BD9AD05CD1}" destId="{3E4F0B1B-206B-4F42-A929-31EF891FC9F8}" srcOrd="0" destOrd="0" parTransId="{5711F6D0-FA46-45B6-9EE5-A6BB3078F0D6}" sibTransId="{F8CA4FBC-58DB-4C9F-90ED-95C10A49C9C5}"/>
    <dgm:cxn modelId="{C293C0C2-77D4-4AA6-9824-6F6C5B5D2038}" type="presOf" srcId="{3E4F0B1B-206B-4F42-A929-31EF891FC9F8}" destId="{9B186D4A-8526-403D-89AF-4AFABDE949D2}" srcOrd="0" destOrd="0" presId="urn:microsoft.com/office/officeart/2005/8/layout/vList2"/>
    <dgm:cxn modelId="{32ABFAEC-FBA3-4BC5-AD0A-32563BB60CDD}" type="presOf" srcId="{1B588CDC-B90E-48D7-A72C-13BD9AD05CD1}" destId="{93628EFD-409C-48FA-8B06-42F781E7BE90}" srcOrd="0" destOrd="0" presId="urn:microsoft.com/office/officeart/2005/8/layout/vList2"/>
    <dgm:cxn modelId="{C5384A73-1239-428E-835C-C29AE98691E3}" type="presParOf" srcId="{93628EFD-409C-48FA-8B06-42F781E7BE90}" destId="{9B186D4A-8526-403D-89AF-4AFABDE949D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3EC0AD-D53E-401D-8CD5-EA59EEA77C32}"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38F94EDC-BADF-46DE-A0E3-8622C5D2D287}">
      <dgm:prSet/>
      <dgm:spPr/>
      <dgm:t>
        <a:bodyPr/>
        <a:lstStyle/>
        <a:p>
          <a:pPr rtl="0"/>
          <a:r>
            <a:rPr lang="tr-TR" b="1" baseline="0" smtClean="0"/>
            <a:t>Human Papilloma Virus (HPV)</a:t>
          </a:r>
          <a:r>
            <a:rPr lang="tr-TR" baseline="0" smtClean="0"/>
            <a:t> enfeksiyonu</a:t>
          </a:r>
          <a:endParaRPr lang="en-US"/>
        </a:p>
      </dgm:t>
    </dgm:pt>
    <dgm:pt modelId="{D361A7F0-E2A3-4A52-BA7A-6E9DEA670461}" type="parTrans" cxnId="{75A3E572-686B-498C-B232-ADF2C1CBA3B9}">
      <dgm:prSet/>
      <dgm:spPr/>
      <dgm:t>
        <a:bodyPr/>
        <a:lstStyle/>
        <a:p>
          <a:endParaRPr lang="en-US"/>
        </a:p>
      </dgm:t>
    </dgm:pt>
    <dgm:pt modelId="{572B6F8A-FD95-4938-A0A7-D0C8AAD63C0E}" type="sibTrans" cxnId="{75A3E572-686B-498C-B232-ADF2C1CBA3B9}">
      <dgm:prSet/>
      <dgm:spPr/>
      <dgm:t>
        <a:bodyPr/>
        <a:lstStyle/>
        <a:p>
          <a:endParaRPr lang="en-US"/>
        </a:p>
      </dgm:t>
    </dgm:pt>
    <dgm:pt modelId="{878803BF-6D44-4A01-9DF1-91EFF390B45D}">
      <dgm:prSet/>
      <dgm:spPr/>
      <dgm:t>
        <a:bodyPr/>
        <a:lstStyle/>
        <a:p>
          <a:pPr rtl="0"/>
          <a:r>
            <a:rPr lang="tr-TR" b="1" baseline="0" smtClean="0"/>
            <a:t>Sigara içimi</a:t>
          </a:r>
          <a:endParaRPr lang="en-US"/>
        </a:p>
      </dgm:t>
    </dgm:pt>
    <dgm:pt modelId="{3191E189-B18B-45EA-A561-C0E1EA98AB25}" type="parTrans" cxnId="{7432B209-F26D-487E-AD9D-6EABA6026EF4}">
      <dgm:prSet/>
      <dgm:spPr/>
      <dgm:t>
        <a:bodyPr/>
        <a:lstStyle/>
        <a:p>
          <a:endParaRPr lang="en-US"/>
        </a:p>
      </dgm:t>
    </dgm:pt>
    <dgm:pt modelId="{CDE4A5B2-60E4-4689-8A59-AD9B927C3DDC}" type="sibTrans" cxnId="{7432B209-F26D-487E-AD9D-6EABA6026EF4}">
      <dgm:prSet/>
      <dgm:spPr/>
      <dgm:t>
        <a:bodyPr/>
        <a:lstStyle/>
        <a:p>
          <a:endParaRPr lang="en-US"/>
        </a:p>
      </dgm:t>
    </dgm:pt>
    <dgm:pt modelId="{497223E1-FD41-4DAE-9B35-5940501915DA}">
      <dgm:prSet/>
      <dgm:spPr/>
      <dgm:t>
        <a:bodyPr/>
        <a:lstStyle/>
        <a:p>
          <a:pPr rtl="0"/>
          <a:r>
            <a:rPr lang="tr-TR" b="1" baseline="0" smtClean="0"/>
            <a:t>Çok eşlilik</a:t>
          </a:r>
          <a:endParaRPr lang="en-US"/>
        </a:p>
      </dgm:t>
    </dgm:pt>
    <dgm:pt modelId="{3FFACF29-0E22-4632-9B96-6DD03C7B1491}" type="parTrans" cxnId="{87B04185-E213-4905-83E0-AEAEC850F5E1}">
      <dgm:prSet/>
      <dgm:spPr/>
      <dgm:t>
        <a:bodyPr/>
        <a:lstStyle/>
        <a:p>
          <a:endParaRPr lang="en-US"/>
        </a:p>
      </dgm:t>
    </dgm:pt>
    <dgm:pt modelId="{A38F7D06-7621-414D-8428-43262813929A}" type="sibTrans" cxnId="{87B04185-E213-4905-83E0-AEAEC850F5E1}">
      <dgm:prSet/>
      <dgm:spPr/>
      <dgm:t>
        <a:bodyPr/>
        <a:lstStyle/>
        <a:p>
          <a:endParaRPr lang="en-US"/>
        </a:p>
      </dgm:t>
    </dgm:pt>
    <dgm:pt modelId="{6320ABA3-285B-4F7E-9376-5CEEE83815ED}">
      <dgm:prSet/>
      <dgm:spPr/>
      <dgm:t>
        <a:bodyPr/>
        <a:lstStyle/>
        <a:p>
          <a:pPr rtl="0"/>
          <a:r>
            <a:rPr lang="tr-TR" b="1" baseline="0" smtClean="0"/>
            <a:t>Erken cinsel ilişki</a:t>
          </a:r>
          <a:endParaRPr lang="en-US"/>
        </a:p>
      </dgm:t>
    </dgm:pt>
    <dgm:pt modelId="{750780B1-F6A1-43BF-9947-84BB250FCA5C}" type="parTrans" cxnId="{A8E346FC-C7BB-43D2-B1AC-B039D1ABA6EE}">
      <dgm:prSet/>
      <dgm:spPr/>
      <dgm:t>
        <a:bodyPr/>
        <a:lstStyle/>
        <a:p>
          <a:endParaRPr lang="en-US"/>
        </a:p>
      </dgm:t>
    </dgm:pt>
    <dgm:pt modelId="{725D4E85-4A77-459B-9C53-8B7C2B7311E8}" type="sibTrans" cxnId="{A8E346FC-C7BB-43D2-B1AC-B039D1ABA6EE}">
      <dgm:prSet/>
      <dgm:spPr/>
      <dgm:t>
        <a:bodyPr/>
        <a:lstStyle/>
        <a:p>
          <a:endParaRPr lang="en-US"/>
        </a:p>
      </dgm:t>
    </dgm:pt>
    <dgm:pt modelId="{ABC6EE95-6A86-40E9-BA15-A90EC1A711E5}">
      <dgm:prSet/>
      <dgm:spPr/>
      <dgm:t>
        <a:bodyPr/>
        <a:lstStyle/>
        <a:p>
          <a:pPr rtl="0"/>
          <a:r>
            <a:rPr lang="tr-TR" baseline="0" smtClean="0"/>
            <a:t>İmmün sistemin baskılanması</a:t>
          </a:r>
          <a:endParaRPr lang="en-US"/>
        </a:p>
      </dgm:t>
    </dgm:pt>
    <dgm:pt modelId="{71ECF79F-953A-4B6D-9FD8-229602FDFBF2}" type="parTrans" cxnId="{AC754CBE-D4CF-4D0E-8D57-6C8EB40031A6}">
      <dgm:prSet/>
      <dgm:spPr/>
      <dgm:t>
        <a:bodyPr/>
        <a:lstStyle/>
        <a:p>
          <a:endParaRPr lang="en-US"/>
        </a:p>
      </dgm:t>
    </dgm:pt>
    <dgm:pt modelId="{F8952455-F4B1-4DBF-8F2B-582BC6CA6D96}" type="sibTrans" cxnId="{AC754CBE-D4CF-4D0E-8D57-6C8EB40031A6}">
      <dgm:prSet/>
      <dgm:spPr/>
      <dgm:t>
        <a:bodyPr/>
        <a:lstStyle/>
        <a:p>
          <a:endParaRPr lang="en-US"/>
        </a:p>
      </dgm:t>
    </dgm:pt>
    <dgm:pt modelId="{96C7C46D-DE33-4200-B538-BA81ABBE96E5}">
      <dgm:prSet/>
      <dgm:spPr/>
      <dgm:t>
        <a:bodyPr/>
        <a:lstStyle/>
        <a:p>
          <a:pPr rtl="0"/>
          <a:r>
            <a:rPr lang="tr-TR" baseline="0" smtClean="0"/>
            <a:t>Beslenme faktörleri</a:t>
          </a:r>
          <a:endParaRPr lang="en-US"/>
        </a:p>
      </dgm:t>
    </dgm:pt>
    <dgm:pt modelId="{54D94E13-95E3-44E1-9AAC-73CF0A12D57B}" type="parTrans" cxnId="{02A329A4-7C69-4166-B577-59E9471BB58F}">
      <dgm:prSet/>
      <dgm:spPr/>
      <dgm:t>
        <a:bodyPr/>
        <a:lstStyle/>
        <a:p>
          <a:endParaRPr lang="en-US"/>
        </a:p>
      </dgm:t>
    </dgm:pt>
    <dgm:pt modelId="{65ACAB9E-3329-476C-B180-A98D876009C0}" type="sibTrans" cxnId="{02A329A4-7C69-4166-B577-59E9471BB58F}">
      <dgm:prSet/>
      <dgm:spPr/>
      <dgm:t>
        <a:bodyPr/>
        <a:lstStyle/>
        <a:p>
          <a:endParaRPr lang="en-US"/>
        </a:p>
      </dgm:t>
    </dgm:pt>
    <dgm:pt modelId="{6B94B230-59E5-4100-8F2D-49E3BC16BA94}">
      <dgm:prSet/>
      <dgm:spPr/>
      <dgm:t>
        <a:bodyPr/>
        <a:lstStyle/>
        <a:p>
          <a:pPr rtl="0"/>
          <a:r>
            <a:rPr lang="tr-TR" baseline="0" smtClean="0"/>
            <a:t>Genetik faktörler</a:t>
          </a:r>
          <a:endParaRPr lang="en-US"/>
        </a:p>
      </dgm:t>
    </dgm:pt>
    <dgm:pt modelId="{4F0B91B2-CA64-4E79-AB57-3E7BB52FF3C7}" type="parTrans" cxnId="{52B3D711-0DF2-4A25-BE49-A3C4216ACBF8}">
      <dgm:prSet/>
      <dgm:spPr/>
      <dgm:t>
        <a:bodyPr/>
        <a:lstStyle/>
        <a:p>
          <a:endParaRPr lang="en-US"/>
        </a:p>
      </dgm:t>
    </dgm:pt>
    <dgm:pt modelId="{615DEF60-763C-4591-A309-7608511F23E9}" type="sibTrans" cxnId="{52B3D711-0DF2-4A25-BE49-A3C4216ACBF8}">
      <dgm:prSet/>
      <dgm:spPr/>
      <dgm:t>
        <a:bodyPr/>
        <a:lstStyle/>
        <a:p>
          <a:endParaRPr lang="en-US"/>
        </a:p>
      </dgm:t>
    </dgm:pt>
    <dgm:pt modelId="{EF728EA7-AB0B-4A35-A100-FDEF71EC12C2}" type="pres">
      <dgm:prSet presAssocID="{B63EC0AD-D53E-401D-8CD5-EA59EEA77C32}" presName="Name0" presStyleCnt="0">
        <dgm:presLayoutVars>
          <dgm:dir/>
          <dgm:resizeHandles val="exact"/>
        </dgm:presLayoutVars>
      </dgm:prSet>
      <dgm:spPr/>
      <dgm:t>
        <a:bodyPr/>
        <a:lstStyle/>
        <a:p>
          <a:endParaRPr lang="en-US"/>
        </a:p>
      </dgm:t>
    </dgm:pt>
    <dgm:pt modelId="{6E9A2447-87D0-47C6-9C51-3BD4CF0E5117}" type="pres">
      <dgm:prSet presAssocID="{38F94EDC-BADF-46DE-A0E3-8622C5D2D287}" presName="composite" presStyleCnt="0"/>
      <dgm:spPr/>
    </dgm:pt>
    <dgm:pt modelId="{803F6BAB-B4C9-4540-B455-932AE655667C}" type="pres">
      <dgm:prSet presAssocID="{38F94EDC-BADF-46DE-A0E3-8622C5D2D287}" presName="rect1" presStyleLbl="trAlignAcc1" presStyleIdx="0" presStyleCnt="7">
        <dgm:presLayoutVars>
          <dgm:bulletEnabled val="1"/>
        </dgm:presLayoutVars>
      </dgm:prSet>
      <dgm:spPr/>
      <dgm:t>
        <a:bodyPr/>
        <a:lstStyle/>
        <a:p>
          <a:endParaRPr lang="en-US"/>
        </a:p>
      </dgm:t>
    </dgm:pt>
    <dgm:pt modelId="{3CE87BDA-54D1-48DD-9374-5678A13610AA}" type="pres">
      <dgm:prSet presAssocID="{38F94EDC-BADF-46DE-A0E3-8622C5D2D287}" presName="rect2" presStyleLbl="fgImgPlace1" presStyleIdx="0" presStyleCnt="7" custScaleY="94051"/>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B58B6D7C-D011-4422-8B08-1501BF251C9A}" type="pres">
      <dgm:prSet presAssocID="{572B6F8A-FD95-4938-A0A7-D0C8AAD63C0E}" presName="sibTrans" presStyleCnt="0"/>
      <dgm:spPr/>
    </dgm:pt>
    <dgm:pt modelId="{5AE3A3A7-47AE-4E1F-82FE-252F71E85B0D}" type="pres">
      <dgm:prSet presAssocID="{878803BF-6D44-4A01-9DF1-91EFF390B45D}" presName="composite" presStyleCnt="0"/>
      <dgm:spPr/>
    </dgm:pt>
    <dgm:pt modelId="{86A083E2-59CB-47DC-845A-8E5F310D78D9}" type="pres">
      <dgm:prSet presAssocID="{878803BF-6D44-4A01-9DF1-91EFF390B45D}" presName="rect1" presStyleLbl="trAlignAcc1" presStyleIdx="1" presStyleCnt="7">
        <dgm:presLayoutVars>
          <dgm:bulletEnabled val="1"/>
        </dgm:presLayoutVars>
      </dgm:prSet>
      <dgm:spPr/>
      <dgm:t>
        <a:bodyPr/>
        <a:lstStyle/>
        <a:p>
          <a:endParaRPr lang="en-US"/>
        </a:p>
      </dgm:t>
    </dgm:pt>
    <dgm:pt modelId="{38DD01BA-01CA-4197-874E-9BC2F4C9BA52}" type="pres">
      <dgm:prSet presAssocID="{878803BF-6D44-4A01-9DF1-91EFF390B45D}" presName="rect2" presStyleLbl="fgImgPlace1" presStyleIdx="1" presStyleCnt="7"/>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70000" r="-70000"/>
          </a:stretch>
        </a:blipFill>
      </dgm:spPr>
    </dgm:pt>
    <dgm:pt modelId="{0C41E9C2-8F6B-4BD9-A9F8-3266AB681D97}" type="pres">
      <dgm:prSet presAssocID="{CDE4A5B2-60E4-4689-8A59-AD9B927C3DDC}" presName="sibTrans" presStyleCnt="0"/>
      <dgm:spPr/>
    </dgm:pt>
    <dgm:pt modelId="{6E655564-882E-4511-AE25-37479A00944F}" type="pres">
      <dgm:prSet presAssocID="{497223E1-FD41-4DAE-9B35-5940501915DA}" presName="composite" presStyleCnt="0"/>
      <dgm:spPr/>
    </dgm:pt>
    <dgm:pt modelId="{41A22B9C-3DF3-4B36-8F42-413B99875D5A}" type="pres">
      <dgm:prSet presAssocID="{497223E1-FD41-4DAE-9B35-5940501915DA}" presName="rect1" presStyleLbl="trAlignAcc1" presStyleIdx="2" presStyleCnt="7">
        <dgm:presLayoutVars>
          <dgm:bulletEnabled val="1"/>
        </dgm:presLayoutVars>
      </dgm:prSet>
      <dgm:spPr/>
      <dgm:t>
        <a:bodyPr/>
        <a:lstStyle/>
        <a:p>
          <a:endParaRPr lang="en-US"/>
        </a:p>
      </dgm:t>
    </dgm:pt>
    <dgm:pt modelId="{FF6A18DF-8C6D-4B5D-A7D8-C1A3106185AB}" type="pres">
      <dgm:prSet presAssocID="{497223E1-FD41-4DAE-9B35-5940501915DA}" presName="rect2" presStyleLbl="fgImgPlace1" presStyleIdx="2" presStyleCnt="7"/>
      <dgm:spPr>
        <a:blipFill>
          <a:blip xmlns:r="http://schemas.openxmlformats.org/officeDocument/2006/relationships" r:embed="rId3">
            <a:extLst>
              <a:ext uri="{28A0092B-C50C-407E-A947-70E740481C1C}">
                <a14:useLocalDpi xmlns:a14="http://schemas.microsoft.com/office/drawing/2010/main" val="0"/>
              </a:ext>
            </a:extLst>
          </a:blip>
          <a:srcRect/>
          <a:stretch>
            <a:fillRect l="-120000" r="-120000"/>
          </a:stretch>
        </a:blipFill>
      </dgm:spPr>
    </dgm:pt>
    <dgm:pt modelId="{8CE3139F-045E-4B24-9C40-D3E44DB3C49D}" type="pres">
      <dgm:prSet presAssocID="{A38F7D06-7621-414D-8428-43262813929A}" presName="sibTrans" presStyleCnt="0"/>
      <dgm:spPr/>
    </dgm:pt>
    <dgm:pt modelId="{5008E1DC-3EC4-4768-A366-FC02C81B242A}" type="pres">
      <dgm:prSet presAssocID="{6320ABA3-285B-4F7E-9376-5CEEE83815ED}" presName="composite" presStyleCnt="0"/>
      <dgm:spPr/>
    </dgm:pt>
    <dgm:pt modelId="{5E024F6D-6142-4B3A-B12F-85243D5985D2}" type="pres">
      <dgm:prSet presAssocID="{6320ABA3-285B-4F7E-9376-5CEEE83815ED}" presName="rect1" presStyleLbl="trAlignAcc1" presStyleIdx="3" presStyleCnt="7">
        <dgm:presLayoutVars>
          <dgm:bulletEnabled val="1"/>
        </dgm:presLayoutVars>
      </dgm:prSet>
      <dgm:spPr/>
      <dgm:t>
        <a:bodyPr/>
        <a:lstStyle/>
        <a:p>
          <a:endParaRPr lang="en-US"/>
        </a:p>
      </dgm:t>
    </dgm:pt>
    <dgm:pt modelId="{B96D6DD1-EA2F-4407-813A-F095CA903A6F}" type="pres">
      <dgm:prSet presAssocID="{6320ABA3-285B-4F7E-9376-5CEEE83815ED}" presName="rect2" presStyleLbl="fgImgPlace1" presStyleIdx="3" presStyleCnt="7"/>
      <dgm:spPr>
        <a:blipFill>
          <a:blip xmlns:r="http://schemas.openxmlformats.org/officeDocument/2006/relationships" r:embed="rId4">
            <a:extLst>
              <a:ext uri="{28A0092B-C50C-407E-A947-70E740481C1C}">
                <a14:useLocalDpi xmlns:a14="http://schemas.microsoft.com/office/drawing/2010/main" val="0"/>
              </a:ext>
            </a:extLst>
          </a:blip>
          <a:srcRect/>
          <a:stretch>
            <a:fillRect l="-47000" r="-47000"/>
          </a:stretch>
        </a:blipFill>
      </dgm:spPr>
      <dgm:t>
        <a:bodyPr/>
        <a:lstStyle/>
        <a:p>
          <a:endParaRPr lang="en-US"/>
        </a:p>
      </dgm:t>
    </dgm:pt>
    <dgm:pt modelId="{62589A95-D615-4218-BCE1-F06014B69322}" type="pres">
      <dgm:prSet presAssocID="{725D4E85-4A77-459B-9C53-8B7C2B7311E8}" presName="sibTrans" presStyleCnt="0"/>
      <dgm:spPr/>
    </dgm:pt>
    <dgm:pt modelId="{3131DCB4-C330-475A-BC87-5C08B91ACCE6}" type="pres">
      <dgm:prSet presAssocID="{ABC6EE95-6A86-40E9-BA15-A90EC1A711E5}" presName="composite" presStyleCnt="0"/>
      <dgm:spPr/>
    </dgm:pt>
    <dgm:pt modelId="{5450C470-9D2D-4C15-9246-A42CBE825819}" type="pres">
      <dgm:prSet presAssocID="{ABC6EE95-6A86-40E9-BA15-A90EC1A711E5}" presName="rect1" presStyleLbl="trAlignAcc1" presStyleIdx="4" presStyleCnt="7">
        <dgm:presLayoutVars>
          <dgm:bulletEnabled val="1"/>
        </dgm:presLayoutVars>
      </dgm:prSet>
      <dgm:spPr/>
      <dgm:t>
        <a:bodyPr/>
        <a:lstStyle/>
        <a:p>
          <a:endParaRPr lang="en-US"/>
        </a:p>
      </dgm:t>
    </dgm:pt>
    <dgm:pt modelId="{D5C5BB36-6D88-49B8-BE41-CA645875281A}" type="pres">
      <dgm:prSet presAssocID="{ABC6EE95-6A86-40E9-BA15-A90EC1A711E5}" presName="rect2" presStyleLbl="fgImgPlace1" presStyleIdx="4" presStyleCnt="7"/>
      <dgm:spPr>
        <a:blipFill>
          <a:blip xmlns:r="http://schemas.openxmlformats.org/officeDocument/2006/relationships" r:embed="rId5">
            <a:extLst>
              <a:ext uri="{28A0092B-C50C-407E-A947-70E740481C1C}">
                <a14:useLocalDpi xmlns:a14="http://schemas.microsoft.com/office/drawing/2010/main" val="0"/>
              </a:ext>
            </a:extLst>
          </a:blip>
          <a:srcRect/>
          <a:stretch>
            <a:fillRect l="-45000" r="-45000"/>
          </a:stretch>
        </a:blipFill>
      </dgm:spPr>
      <dgm:t>
        <a:bodyPr/>
        <a:lstStyle/>
        <a:p>
          <a:endParaRPr lang="en-US"/>
        </a:p>
      </dgm:t>
    </dgm:pt>
    <dgm:pt modelId="{0ED4851A-C423-43BA-B2F2-5C7C4F1A9A36}" type="pres">
      <dgm:prSet presAssocID="{F8952455-F4B1-4DBF-8F2B-582BC6CA6D96}" presName="sibTrans" presStyleCnt="0"/>
      <dgm:spPr/>
    </dgm:pt>
    <dgm:pt modelId="{EED5D266-03F2-4D65-B6E9-11C82967363E}" type="pres">
      <dgm:prSet presAssocID="{96C7C46D-DE33-4200-B538-BA81ABBE96E5}" presName="composite" presStyleCnt="0"/>
      <dgm:spPr/>
    </dgm:pt>
    <dgm:pt modelId="{532D75A4-CE20-49FA-A5EE-9C5C4579B026}" type="pres">
      <dgm:prSet presAssocID="{96C7C46D-DE33-4200-B538-BA81ABBE96E5}" presName="rect1" presStyleLbl="trAlignAcc1" presStyleIdx="5" presStyleCnt="7">
        <dgm:presLayoutVars>
          <dgm:bulletEnabled val="1"/>
        </dgm:presLayoutVars>
      </dgm:prSet>
      <dgm:spPr/>
      <dgm:t>
        <a:bodyPr/>
        <a:lstStyle/>
        <a:p>
          <a:endParaRPr lang="en-US"/>
        </a:p>
      </dgm:t>
    </dgm:pt>
    <dgm:pt modelId="{0E5E286F-7011-4F95-8087-1E86D74AD5F9}" type="pres">
      <dgm:prSet presAssocID="{96C7C46D-DE33-4200-B538-BA81ABBE96E5}" presName="rect2" presStyleLbl="fgImgPlace1" presStyleIdx="5" presStyleCnt="7"/>
      <dgm:spPr>
        <a:blipFill>
          <a:blip xmlns:r="http://schemas.openxmlformats.org/officeDocument/2006/relationships" r:embed="rId6">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ED16795F-DBC1-4057-9112-09C7065A98EC}" type="pres">
      <dgm:prSet presAssocID="{65ACAB9E-3329-476C-B180-A98D876009C0}" presName="sibTrans" presStyleCnt="0"/>
      <dgm:spPr/>
    </dgm:pt>
    <dgm:pt modelId="{1FB305FE-808E-4B4B-9E5F-A4A0E0463058}" type="pres">
      <dgm:prSet presAssocID="{6B94B230-59E5-4100-8F2D-49E3BC16BA94}" presName="composite" presStyleCnt="0"/>
      <dgm:spPr/>
    </dgm:pt>
    <dgm:pt modelId="{1A45A0F3-5975-4DBA-87B1-187449C23CA6}" type="pres">
      <dgm:prSet presAssocID="{6B94B230-59E5-4100-8F2D-49E3BC16BA94}" presName="rect1" presStyleLbl="trAlignAcc1" presStyleIdx="6" presStyleCnt="7">
        <dgm:presLayoutVars>
          <dgm:bulletEnabled val="1"/>
        </dgm:presLayoutVars>
      </dgm:prSet>
      <dgm:spPr/>
      <dgm:t>
        <a:bodyPr/>
        <a:lstStyle/>
        <a:p>
          <a:endParaRPr lang="en-US"/>
        </a:p>
      </dgm:t>
    </dgm:pt>
    <dgm:pt modelId="{667B1203-41AE-44E4-830C-66D6C34F1446}" type="pres">
      <dgm:prSet presAssocID="{6B94B230-59E5-4100-8F2D-49E3BC16BA94}" presName="rect2" presStyleLbl="fgImgPlace1" presStyleIdx="6" presStyleCnt="7"/>
      <dgm:spPr>
        <a:blipFill>
          <a:blip xmlns:r="http://schemas.openxmlformats.org/officeDocument/2006/relationships" r:embed="rId7">
            <a:extLst>
              <a:ext uri="{28A0092B-C50C-407E-A947-70E740481C1C}">
                <a14:useLocalDpi xmlns:a14="http://schemas.microsoft.com/office/drawing/2010/main" val="0"/>
              </a:ext>
            </a:extLst>
          </a:blip>
          <a:srcRect/>
          <a:stretch>
            <a:fillRect l="-63000" r="-63000"/>
          </a:stretch>
        </a:blipFill>
      </dgm:spPr>
      <dgm:t>
        <a:bodyPr/>
        <a:lstStyle/>
        <a:p>
          <a:endParaRPr lang="en-US"/>
        </a:p>
      </dgm:t>
    </dgm:pt>
  </dgm:ptLst>
  <dgm:cxnLst>
    <dgm:cxn modelId="{52B3D711-0DF2-4A25-BE49-A3C4216ACBF8}" srcId="{B63EC0AD-D53E-401D-8CD5-EA59EEA77C32}" destId="{6B94B230-59E5-4100-8F2D-49E3BC16BA94}" srcOrd="6" destOrd="0" parTransId="{4F0B91B2-CA64-4E79-AB57-3E7BB52FF3C7}" sibTransId="{615DEF60-763C-4591-A309-7608511F23E9}"/>
    <dgm:cxn modelId="{3021FE2B-D6B7-4CE4-B61C-04DF9DA9AF42}" type="presOf" srcId="{38F94EDC-BADF-46DE-A0E3-8622C5D2D287}" destId="{803F6BAB-B4C9-4540-B455-932AE655667C}" srcOrd="0" destOrd="0" presId="urn:microsoft.com/office/officeart/2008/layout/PictureStrips"/>
    <dgm:cxn modelId="{54D92ACD-42B5-4C2D-B664-A0477FC59AF4}" type="presOf" srcId="{6320ABA3-285B-4F7E-9376-5CEEE83815ED}" destId="{5E024F6D-6142-4B3A-B12F-85243D5985D2}" srcOrd="0" destOrd="0" presId="urn:microsoft.com/office/officeart/2008/layout/PictureStrips"/>
    <dgm:cxn modelId="{241ABB61-ECD2-46A3-B6B3-77BBED70FCB0}" type="presOf" srcId="{6B94B230-59E5-4100-8F2D-49E3BC16BA94}" destId="{1A45A0F3-5975-4DBA-87B1-187449C23CA6}" srcOrd="0" destOrd="0" presId="urn:microsoft.com/office/officeart/2008/layout/PictureStrips"/>
    <dgm:cxn modelId="{AC754CBE-D4CF-4D0E-8D57-6C8EB40031A6}" srcId="{B63EC0AD-D53E-401D-8CD5-EA59EEA77C32}" destId="{ABC6EE95-6A86-40E9-BA15-A90EC1A711E5}" srcOrd="4" destOrd="0" parTransId="{71ECF79F-953A-4B6D-9FD8-229602FDFBF2}" sibTransId="{F8952455-F4B1-4DBF-8F2B-582BC6CA6D96}"/>
    <dgm:cxn modelId="{DB1653F1-E808-4D0B-A5E9-6C9BAC818978}" type="presOf" srcId="{ABC6EE95-6A86-40E9-BA15-A90EC1A711E5}" destId="{5450C470-9D2D-4C15-9246-A42CBE825819}" srcOrd="0" destOrd="0" presId="urn:microsoft.com/office/officeart/2008/layout/PictureStrips"/>
    <dgm:cxn modelId="{4543017B-7991-4E12-B8DF-F292B536C147}" type="presOf" srcId="{497223E1-FD41-4DAE-9B35-5940501915DA}" destId="{41A22B9C-3DF3-4B36-8F42-413B99875D5A}" srcOrd="0" destOrd="0" presId="urn:microsoft.com/office/officeart/2008/layout/PictureStrips"/>
    <dgm:cxn modelId="{02A329A4-7C69-4166-B577-59E9471BB58F}" srcId="{B63EC0AD-D53E-401D-8CD5-EA59EEA77C32}" destId="{96C7C46D-DE33-4200-B538-BA81ABBE96E5}" srcOrd="5" destOrd="0" parTransId="{54D94E13-95E3-44E1-9AAC-73CF0A12D57B}" sibTransId="{65ACAB9E-3329-476C-B180-A98D876009C0}"/>
    <dgm:cxn modelId="{C26FCDA9-6A98-4DE8-B8A7-582E76F481F6}" type="presOf" srcId="{96C7C46D-DE33-4200-B538-BA81ABBE96E5}" destId="{532D75A4-CE20-49FA-A5EE-9C5C4579B026}" srcOrd="0" destOrd="0" presId="urn:microsoft.com/office/officeart/2008/layout/PictureStrips"/>
    <dgm:cxn modelId="{75A3E572-686B-498C-B232-ADF2C1CBA3B9}" srcId="{B63EC0AD-D53E-401D-8CD5-EA59EEA77C32}" destId="{38F94EDC-BADF-46DE-A0E3-8622C5D2D287}" srcOrd="0" destOrd="0" parTransId="{D361A7F0-E2A3-4A52-BA7A-6E9DEA670461}" sibTransId="{572B6F8A-FD95-4938-A0A7-D0C8AAD63C0E}"/>
    <dgm:cxn modelId="{A8E346FC-C7BB-43D2-B1AC-B039D1ABA6EE}" srcId="{B63EC0AD-D53E-401D-8CD5-EA59EEA77C32}" destId="{6320ABA3-285B-4F7E-9376-5CEEE83815ED}" srcOrd="3" destOrd="0" parTransId="{750780B1-F6A1-43BF-9947-84BB250FCA5C}" sibTransId="{725D4E85-4A77-459B-9C53-8B7C2B7311E8}"/>
    <dgm:cxn modelId="{7432B209-F26D-487E-AD9D-6EABA6026EF4}" srcId="{B63EC0AD-D53E-401D-8CD5-EA59EEA77C32}" destId="{878803BF-6D44-4A01-9DF1-91EFF390B45D}" srcOrd="1" destOrd="0" parTransId="{3191E189-B18B-45EA-A561-C0E1EA98AB25}" sibTransId="{CDE4A5B2-60E4-4689-8A59-AD9B927C3DDC}"/>
    <dgm:cxn modelId="{BC2477BD-37F6-4505-9C09-ADCE55EC1CBA}" type="presOf" srcId="{878803BF-6D44-4A01-9DF1-91EFF390B45D}" destId="{86A083E2-59CB-47DC-845A-8E5F310D78D9}" srcOrd="0" destOrd="0" presId="urn:microsoft.com/office/officeart/2008/layout/PictureStrips"/>
    <dgm:cxn modelId="{C9AA63BA-C058-419F-A99D-2E75E140062B}" type="presOf" srcId="{B63EC0AD-D53E-401D-8CD5-EA59EEA77C32}" destId="{EF728EA7-AB0B-4A35-A100-FDEF71EC12C2}" srcOrd="0" destOrd="0" presId="urn:microsoft.com/office/officeart/2008/layout/PictureStrips"/>
    <dgm:cxn modelId="{87B04185-E213-4905-83E0-AEAEC850F5E1}" srcId="{B63EC0AD-D53E-401D-8CD5-EA59EEA77C32}" destId="{497223E1-FD41-4DAE-9B35-5940501915DA}" srcOrd="2" destOrd="0" parTransId="{3FFACF29-0E22-4632-9B96-6DD03C7B1491}" sibTransId="{A38F7D06-7621-414D-8428-43262813929A}"/>
    <dgm:cxn modelId="{D3B23A1A-BBF3-450D-B957-B51D94D306AA}" type="presParOf" srcId="{EF728EA7-AB0B-4A35-A100-FDEF71EC12C2}" destId="{6E9A2447-87D0-47C6-9C51-3BD4CF0E5117}" srcOrd="0" destOrd="0" presId="urn:microsoft.com/office/officeart/2008/layout/PictureStrips"/>
    <dgm:cxn modelId="{4E7D8D64-3B47-4B45-8495-3FB099D0F851}" type="presParOf" srcId="{6E9A2447-87D0-47C6-9C51-3BD4CF0E5117}" destId="{803F6BAB-B4C9-4540-B455-932AE655667C}" srcOrd="0" destOrd="0" presId="urn:microsoft.com/office/officeart/2008/layout/PictureStrips"/>
    <dgm:cxn modelId="{22F627C0-E373-486F-A168-3DFED6BA2804}" type="presParOf" srcId="{6E9A2447-87D0-47C6-9C51-3BD4CF0E5117}" destId="{3CE87BDA-54D1-48DD-9374-5678A13610AA}" srcOrd="1" destOrd="0" presId="urn:microsoft.com/office/officeart/2008/layout/PictureStrips"/>
    <dgm:cxn modelId="{73B4286C-4871-4DBE-99AB-53A5DA2A3529}" type="presParOf" srcId="{EF728EA7-AB0B-4A35-A100-FDEF71EC12C2}" destId="{B58B6D7C-D011-4422-8B08-1501BF251C9A}" srcOrd="1" destOrd="0" presId="urn:microsoft.com/office/officeart/2008/layout/PictureStrips"/>
    <dgm:cxn modelId="{BA561025-83E1-4B0D-A39F-7FD6D44B6F73}" type="presParOf" srcId="{EF728EA7-AB0B-4A35-A100-FDEF71EC12C2}" destId="{5AE3A3A7-47AE-4E1F-82FE-252F71E85B0D}" srcOrd="2" destOrd="0" presId="urn:microsoft.com/office/officeart/2008/layout/PictureStrips"/>
    <dgm:cxn modelId="{02999495-79AD-4139-A23D-4D57CB12590D}" type="presParOf" srcId="{5AE3A3A7-47AE-4E1F-82FE-252F71E85B0D}" destId="{86A083E2-59CB-47DC-845A-8E5F310D78D9}" srcOrd="0" destOrd="0" presId="urn:microsoft.com/office/officeart/2008/layout/PictureStrips"/>
    <dgm:cxn modelId="{B7A94BD2-B0CC-4BE6-BCA2-0A68BAFDFEB9}" type="presParOf" srcId="{5AE3A3A7-47AE-4E1F-82FE-252F71E85B0D}" destId="{38DD01BA-01CA-4197-874E-9BC2F4C9BA52}" srcOrd="1" destOrd="0" presId="urn:microsoft.com/office/officeart/2008/layout/PictureStrips"/>
    <dgm:cxn modelId="{5CA4EBC9-4FD4-4ABE-B92F-D927B235E3D6}" type="presParOf" srcId="{EF728EA7-AB0B-4A35-A100-FDEF71EC12C2}" destId="{0C41E9C2-8F6B-4BD9-A9F8-3266AB681D97}" srcOrd="3" destOrd="0" presId="urn:microsoft.com/office/officeart/2008/layout/PictureStrips"/>
    <dgm:cxn modelId="{15EAA89D-0C6B-4F68-996E-37B4C4E96796}" type="presParOf" srcId="{EF728EA7-AB0B-4A35-A100-FDEF71EC12C2}" destId="{6E655564-882E-4511-AE25-37479A00944F}" srcOrd="4" destOrd="0" presId="urn:microsoft.com/office/officeart/2008/layout/PictureStrips"/>
    <dgm:cxn modelId="{A527ABBE-F50E-4E6C-B374-5BCF0DD59400}" type="presParOf" srcId="{6E655564-882E-4511-AE25-37479A00944F}" destId="{41A22B9C-3DF3-4B36-8F42-413B99875D5A}" srcOrd="0" destOrd="0" presId="urn:microsoft.com/office/officeart/2008/layout/PictureStrips"/>
    <dgm:cxn modelId="{F3770D04-5A7B-4B52-8171-59285D48EA4D}" type="presParOf" srcId="{6E655564-882E-4511-AE25-37479A00944F}" destId="{FF6A18DF-8C6D-4B5D-A7D8-C1A3106185AB}" srcOrd="1" destOrd="0" presId="urn:microsoft.com/office/officeart/2008/layout/PictureStrips"/>
    <dgm:cxn modelId="{DA21AD08-6F44-4CDF-B844-01C201D31F98}" type="presParOf" srcId="{EF728EA7-AB0B-4A35-A100-FDEF71EC12C2}" destId="{8CE3139F-045E-4B24-9C40-D3E44DB3C49D}" srcOrd="5" destOrd="0" presId="urn:microsoft.com/office/officeart/2008/layout/PictureStrips"/>
    <dgm:cxn modelId="{C65F5BB0-B7D9-4BB4-890A-D054A3AAE434}" type="presParOf" srcId="{EF728EA7-AB0B-4A35-A100-FDEF71EC12C2}" destId="{5008E1DC-3EC4-4768-A366-FC02C81B242A}" srcOrd="6" destOrd="0" presId="urn:microsoft.com/office/officeart/2008/layout/PictureStrips"/>
    <dgm:cxn modelId="{4F3DD7D2-F7D8-494F-8AE0-9E85EFBDFA88}" type="presParOf" srcId="{5008E1DC-3EC4-4768-A366-FC02C81B242A}" destId="{5E024F6D-6142-4B3A-B12F-85243D5985D2}" srcOrd="0" destOrd="0" presId="urn:microsoft.com/office/officeart/2008/layout/PictureStrips"/>
    <dgm:cxn modelId="{EFF9214D-D028-4545-BE17-096C6C3C3EE5}" type="presParOf" srcId="{5008E1DC-3EC4-4768-A366-FC02C81B242A}" destId="{B96D6DD1-EA2F-4407-813A-F095CA903A6F}" srcOrd="1" destOrd="0" presId="urn:microsoft.com/office/officeart/2008/layout/PictureStrips"/>
    <dgm:cxn modelId="{65CBA942-22C4-4F2F-B895-2F5C710F3324}" type="presParOf" srcId="{EF728EA7-AB0B-4A35-A100-FDEF71EC12C2}" destId="{62589A95-D615-4218-BCE1-F06014B69322}" srcOrd="7" destOrd="0" presId="urn:microsoft.com/office/officeart/2008/layout/PictureStrips"/>
    <dgm:cxn modelId="{194F8EE3-797B-489E-B5C2-C9C57C1F99F1}" type="presParOf" srcId="{EF728EA7-AB0B-4A35-A100-FDEF71EC12C2}" destId="{3131DCB4-C330-475A-BC87-5C08B91ACCE6}" srcOrd="8" destOrd="0" presId="urn:microsoft.com/office/officeart/2008/layout/PictureStrips"/>
    <dgm:cxn modelId="{91C710DC-B86F-4C70-86C3-589D6F01A965}" type="presParOf" srcId="{3131DCB4-C330-475A-BC87-5C08B91ACCE6}" destId="{5450C470-9D2D-4C15-9246-A42CBE825819}" srcOrd="0" destOrd="0" presId="urn:microsoft.com/office/officeart/2008/layout/PictureStrips"/>
    <dgm:cxn modelId="{486EFB74-FA25-4279-8B4E-3BF55F236E79}" type="presParOf" srcId="{3131DCB4-C330-475A-BC87-5C08B91ACCE6}" destId="{D5C5BB36-6D88-49B8-BE41-CA645875281A}" srcOrd="1" destOrd="0" presId="urn:microsoft.com/office/officeart/2008/layout/PictureStrips"/>
    <dgm:cxn modelId="{AD370202-88F9-4248-84B1-3706E70EEE99}" type="presParOf" srcId="{EF728EA7-AB0B-4A35-A100-FDEF71EC12C2}" destId="{0ED4851A-C423-43BA-B2F2-5C7C4F1A9A36}" srcOrd="9" destOrd="0" presId="urn:microsoft.com/office/officeart/2008/layout/PictureStrips"/>
    <dgm:cxn modelId="{11CCD361-F5A3-4F34-A9E2-175A3D82E96D}" type="presParOf" srcId="{EF728EA7-AB0B-4A35-A100-FDEF71EC12C2}" destId="{EED5D266-03F2-4D65-B6E9-11C82967363E}" srcOrd="10" destOrd="0" presId="urn:microsoft.com/office/officeart/2008/layout/PictureStrips"/>
    <dgm:cxn modelId="{333E914A-27D3-46ED-9FFE-0405C8BFDF1E}" type="presParOf" srcId="{EED5D266-03F2-4D65-B6E9-11C82967363E}" destId="{532D75A4-CE20-49FA-A5EE-9C5C4579B026}" srcOrd="0" destOrd="0" presId="urn:microsoft.com/office/officeart/2008/layout/PictureStrips"/>
    <dgm:cxn modelId="{2CB12C41-198F-4AB1-B46B-136A68D7ACDA}" type="presParOf" srcId="{EED5D266-03F2-4D65-B6E9-11C82967363E}" destId="{0E5E286F-7011-4F95-8087-1E86D74AD5F9}" srcOrd="1" destOrd="0" presId="urn:microsoft.com/office/officeart/2008/layout/PictureStrips"/>
    <dgm:cxn modelId="{7B67D963-27C7-4C82-9E91-5621733224B6}" type="presParOf" srcId="{EF728EA7-AB0B-4A35-A100-FDEF71EC12C2}" destId="{ED16795F-DBC1-4057-9112-09C7065A98EC}" srcOrd="11" destOrd="0" presId="urn:microsoft.com/office/officeart/2008/layout/PictureStrips"/>
    <dgm:cxn modelId="{B941AC01-B75C-4E61-BADD-31752E8EB563}" type="presParOf" srcId="{EF728EA7-AB0B-4A35-A100-FDEF71EC12C2}" destId="{1FB305FE-808E-4B4B-9E5F-A4A0E0463058}" srcOrd="12" destOrd="0" presId="urn:microsoft.com/office/officeart/2008/layout/PictureStrips"/>
    <dgm:cxn modelId="{2C92994D-4297-4E28-B588-A5E8EF4908EC}" type="presParOf" srcId="{1FB305FE-808E-4B4B-9E5F-A4A0E0463058}" destId="{1A45A0F3-5975-4DBA-87B1-187449C23CA6}" srcOrd="0" destOrd="0" presId="urn:microsoft.com/office/officeart/2008/layout/PictureStrips"/>
    <dgm:cxn modelId="{74CC1BC4-4C7B-4DD4-91FC-5B72BF76D25F}" type="presParOf" srcId="{1FB305FE-808E-4B4B-9E5F-A4A0E0463058}" destId="{667B1203-41AE-44E4-830C-66D6C34F144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FD441773-40C7-44D0-A1C2-79F72AF308C9}" type="doc">
      <dgm:prSet loTypeId="urn:microsoft.com/office/officeart/2005/8/layout/vList2" loCatId="list" qsTypeId="urn:microsoft.com/office/officeart/2005/8/quickstyle/simple2" qsCatId="simple" csTypeId="urn:microsoft.com/office/officeart/2005/8/colors/accent0_3" csCatId="mainScheme" phldr="1"/>
      <dgm:spPr/>
      <dgm:t>
        <a:bodyPr/>
        <a:lstStyle/>
        <a:p>
          <a:endParaRPr lang="tr-TR"/>
        </a:p>
      </dgm:t>
    </dgm:pt>
    <dgm:pt modelId="{ED3609B7-8BDC-4488-B6B7-330800D12E1D}">
      <dgm:prSet/>
      <dgm:spPr/>
      <dgm:t>
        <a:bodyPr/>
        <a:lstStyle/>
        <a:p>
          <a:pPr rtl="0"/>
          <a:r>
            <a:rPr lang="tr-TR" b="1" dirty="0" smtClean="0"/>
            <a:t>Kesinlikle evet</a:t>
          </a:r>
          <a:endParaRPr lang="tr-TR" dirty="0"/>
        </a:p>
      </dgm:t>
    </dgm:pt>
    <dgm:pt modelId="{7E8C9349-B385-48B2-B497-EA606AD07D7E}" type="parTrans" cxnId="{265D7B73-29FB-4131-9201-5A78CEFB9D58}">
      <dgm:prSet/>
      <dgm:spPr/>
      <dgm:t>
        <a:bodyPr/>
        <a:lstStyle/>
        <a:p>
          <a:endParaRPr lang="tr-TR"/>
        </a:p>
      </dgm:t>
    </dgm:pt>
    <dgm:pt modelId="{98F6525F-4566-44A3-B890-91344B6099FE}" type="sibTrans" cxnId="{265D7B73-29FB-4131-9201-5A78CEFB9D58}">
      <dgm:prSet/>
      <dgm:spPr/>
      <dgm:t>
        <a:bodyPr/>
        <a:lstStyle/>
        <a:p>
          <a:endParaRPr lang="tr-TR"/>
        </a:p>
      </dgm:t>
    </dgm:pt>
    <dgm:pt modelId="{741AE281-6FA3-4FC6-84AA-2D70B53DC8B2}">
      <dgm:prSet/>
      <dgm:spPr/>
      <dgm:t>
        <a:bodyPr/>
        <a:lstStyle/>
        <a:p>
          <a:pPr rtl="0"/>
          <a:r>
            <a:rPr lang="tr-TR" dirty="0" smtClean="0"/>
            <a:t>Aşı tüm HPV tiplerine karşı korumaz</a:t>
          </a:r>
          <a:endParaRPr lang="tr-TR" dirty="0"/>
        </a:p>
      </dgm:t>
    </dgm:pt>
    <dgm:pt modelId="{0EDDE7C5-6EFA-46A7-8F31-C95DC97F82FE}" type="parTrans" cxnId="{A0B9CC7F-4442-4B69-B82C-4FBBED819326}">
      <dgm:prSet/>
      <dgm:spPr/>
      <dgm:t>
        <a:bodyPr/>
        <a:lstStyle/>
        <a:p>
          <a:endParaRPr lang="tr-TR"/>
        </a:p>
      </dgm:t>
    </dgm:pt>
    <dgm:pt modelId="{DA36BF20-DFA9-4443-92AE-8DA48BEB1EFE}" type="sibTrans" cxnId="{A0B9CC7F-4442-4B69-B82C-4FBBED819326}">
      <dgm:prSet/>
      <dgm:spPr/>
      <dgm:t>
        <a:bodyPr/>
        <a:lstStyle/>
        <a:p>
          <a:endParaRPr lang="tr-TR"/>
        </a:p>
      </dgm:t>
    </dgm:pt>
    <dgm:pt modelId="{6858273D-7F88-4DD4-A1AC-598B9D9F366F}">
      <dgm:prSet/>
      <dgm:spPr/>
      <dgm:t>
        <a:bodyPr/>
        <a:lstStyle/>
        <a:p>
          <a:pPr rtl="0"/>
          <a:r>
            <a:rPr lang="tr-TR" dirty="0" smtClean="0"/>
            <a:t>Bazı hanımlar kullanım sürelerine tam uymayabilir ve bu nedenle aşının etkinliği düşebilir</a:t>
          </a:r>
          <a:endParaRPr lang="tr-TR" dirty="0"/>
        </a:p>
      </dgm:t>
    </dgm:pt>
    <dgm:pt modelId="{4FFE5DE5-38A4-4AA5-9489-0BF18CDA6DB9}" type="parTrans" cxnId="{19771C88-CD9D-45C9-8A5B-337CAB100CFD}">
      <dgm:prSet/>
      <dgm:spPr/>
      <dgm:t>
        <a:bodyPr/>
        <a:lstStyle/>
        <a:p>
          <a:endParaRPr lang="tr-TR"/>
        </a:p>
      </dgm:t>
    </dgm:pt>
    <dgm:pt modelId="{B54B9FF6-7A57-49D4-B98B-26E87273996E}" type="sibTrans" cxnId="{19771C88-CD9D-45C9-8A5B-337CAB100CFD}">
      <dgm:prSet/>
      <dgm:spPr/>
      <dgm:t>
        <a:bodyPr/>
        <a:lstStyle/>
        <a:p>
          <a:endParaRPr lang="tr-TR"/>
        </a:p>
      </dgm:t>
    </dgm:pt>
    <dgm:pt modelId="{EEE38091-7D5C-4E9B-9C09-DF2CD2A045D3}">
      <dgm:prSet/>
      <dgm:spPr/>
      <dgm:t>
        <a:bodyPr/>
        <a:lstStyle/>
        <a:p>
          <a:pPr rtl="0"/>
          <a:r>
            <a:rPr lang="tr-TR" dirty="0" smtClean="0"/>
            <a:t>Daha önce aşının etkilediği bir tip ile enfeksiyon geçirilmiş olabileceğinden o tipe karşı koruma olmayacaktır</a:t>
          </a:r>
          <a:endParaRPr lang="tr-TR" dirty="0"/>
        </a:p>
      </dgm:t>
    </dgm:pt>
    <dgm:pt modelId="{71E3F3EC-BA05-47D1-AD10-D357FFA6ED81}" type="parTrans" cxnId="{B61F90F7-F230-4436-ACE8-540DC5DA62B0}">
      <dgm:prSet/>
      <dgm:spPr/>
      <dgm:t>
        <a:bodyPr/>
        <a:lstStyle/>
        <a:p>
          <a:endParaRPr lang="tr-TR"/>
        </a:p>
      </dgm:t>
    </dgm:pt>
    <dgm:pt modelId="{F6D03384-B963-48E8-B2E0-958391960FFB}" type="sibTrans" cxnId="{B61F90F7-F230-4436-ACE8-540DC5DA62B0}">
      <dgm:prSet/>
      <dgm:spPr/>
      <dgm:t>
        <a:bodyPr/>
        <a:lstStyle/>
        <a:p>
          <a:endParaRPr lang="tr-TR"/>
        </a:p>
      </dgm:t>
    </dgm:pt>
    <dgm:pt modelId="{CE1B8B1C-41F4-4765-A082-50BD58B06693}" type="pres">
      <dgm:prSet presAssocID="{FD441773-40C7-44D0-A1C2-79F72AF308C9}" presName="linear" presStyleCnt="0">
        <dgm:presLayoutVars>
          <dgm:animLvl val="lvl"/>
          <dgm:resizeHandles val="exact"/>
        </dgm:presLayoutVars>
      </dgm:prSet>
      <dgm:spPr/>
      <dgm:t>
        <a:bodyPr/>
        <a:lstStyle/>
        <a:p>
          <a:endParaRPr lang="tr-TR"/>
        </a:p>
      </dgm:t>
    </dgm:pt>
    <dgm:pt modelId="{78800EE7-EB2D-4712-A85B-CDDBE2EE00CF}" type="pres">
      <dgm:prSet presAssocID="{ED3609B7-8BDC-4488-B6B7-330800D12E1D}" presName="parentText" presStyleLbl="node1" presStyleIdx="0" presStyleCnt="1">
        <dgm:presLayoutVars>
          <dgm:chMax val="0"/>
          <dgm:bulletEnabled val="1"/>
        </dgm:presLayoutVars>
      </dgm:prSet>
      <dgm:spPr/>
      <dgm:t>
        <a:bodyPr/>
        <a:lstStyle/>
        <a:p>
          <a:endParaRPr lang="tr-TR"/>
        </a:p>
      </dgm:t>
    </dgm:pt>
    <dgm:pt modelId="{ACB27724-21CF-4732-B9E4-CD16ED556028}" type="pres">
      <dgm:prSet presAssocID="{ED3609B7-8BDC-4488-B6B7-330800D12E1D}" presName="childText" presStyleLbl="revTx" presStyleIdx="0" presStyleCnt="1">
        <dgm:presLayoutVars>
          <dgm:bulletEnabled val="1"/>
        </dgm:presLayoutVars>
      </dgm:prSet>
      <dgm:spPr/>
      <dgm:t>
        <a:bodyPr/>
        <a:lstStyle/>
        <a:p>
          <a:endParaRPr lang="tr-TR"/>
        </a:p>
      </dgm:t>
    </dgm:pt>
  </dgm:ptLst>
  <dgm:cxnLst>
    <dgm:cxn modelId="{19771C88-CD9D-45C9-8A5B-337CAB100CFD}" srcId="{ED3609B7-8BDC-4488-B6B7-330800D12E1D}" destId="{6858273D-7F88-4DD4-A1AC-598B9D9F366F}" srcOrd="1" destOrd="0" parTransId="{4FFE5DE5-38A4-4AA5-9489-0BF18CDA6DB9}" sibTransId="{B54B9FF6-7A57-49D4-B98B-26E87273996E}"/>
    <dgm:cxn modelId="{5774963D-5158-40F1-9E2A-5BE8C10DB163}" type="presOf" srcId="{EEE38091-7D5C-4E9B-9C09-DF2CD2A045D3}" destId="{ACB27724-21CF-4732-B9E4-CD16ED556028}" srcOrd="0" destOrd="2" presId="urn:microsoft.com/office/officeart/2005/8/layout/vList2"/>
    <dgm:cxn modelId="{E152E1EE-2EEF-464A-8CB9-F29FFCF33618}" type="presOf" srcId="{ED3609B7-8BDC-4488-B6B7-330800D12E1D}" destId="{78800EE7-EB2D-4712-A85B-CDDBE2EE00CF}" srcOrd="0" destOrd="0" presId="urn:microsoft.com/office/officeart/2005/8/layout/vList2"/>
    <dgm:cxn modelId="{3EBDE7CD-1433-4A77-B62D-23E06F1261B9}" type="presOf" srcId="{6858273D-7F88-4DD4-A1AC-598B9D9F366F}" destId="{ACB27724-21CF-4732-B9E4-CD16ED556028}" srcOrd="0" destOrd="1" presId="urn:microsoft.com/office/officeart/2005/8/layout/vList2"/>
    <dgm:cxn modelId="{95FA489D-42D6-4CBB-AE2A-05A41DBE8C02}" type="presOf" srcId="{741AE281-6FA3-4FC6-84AA-2D70B53DC8B2}" destId="{ACB27724-21CF-4732-B9E4-CD16ED556028}" srcOrd="0" destOrd="0" presId="urn:microsoft.com/office/officeart/2005/8/layout/vList2"/>
    <dgm:cxn modelId="{A0B9CC7F-4442-4B69-B82C-4FBBED819326}" srcId="{ED3609B7-8BDC-4488-B6B7-330800D12E1D}" destId="{741AE281-6FA3-4FC6-84AA-2D70B53DC8B2}" srcOrd="0" destOrd="0" parTransId="{0EDDE7C5-6EFA-46A7-8F31-C95DC97F82FE}" sibTransId="{DA36BF20-DFA9-4443-92AE-8DA48BEB1EFE}"/>
    <dgm:cxn modelId="{B61F90F7-F230-4436-ACE8-540DC5DA62B0}" srcId="{ED3609B7-8BDC-4488-B6B7-330800D12E1D}" destId="{EEE38091-7D5C-4E9B-9C09-DF2CD2A045D3}" srcOrd="2" destOrd="0" parTransId="{71E3F3EC-BA05-47D1-AD10-D357FFA6ED81}" sibTransId="{F6D03384-B963-48E8-B2E0-958391960FFB}"/>
    <dgm:cxn modelId="{265D7B73-29FB-4131-9201-5A78CEFB9D58}" srcId="{FD441773-40C7-44D0-A1C2-79F72AF308C9}" destId="{ED3609B7-8BDC-4488-B6B7-330800D12E1D}" srcOrd="0" destOrd="0" parTransId="{7E8C9349-B385-48B2-B497-EA606AD07D7E}" sibTransId="{98F6525F-4566-44A3-B890-91344B6099FE}"/>
    <dgm:cxn modelId="{7D8D500D-99C1-42AC-ACDD-9C6296A46A9A}" type="presOf" srcId="{FD441773-40C7-44D0-A1C2-79F72AF308C9}" destId="{CE1B8B1C-41F4-4765-A082-50BD58B06693}" srcOrd="0" destOrd="0" presId="urn:microsoft.com/office/officeart/2005/8/layout/vList2"/>
    <dgm:cxn modelId="{A3B449E8-C9E0-40F9-B4CA-065DC7E6DBAA}" type="presParOf" srcId="{CE1B8B1C-41F4-4765-A082-50BD58B06693}" destId="{78800EE7-EB2D-4712-A85B-CDDBE2EE00CF}" srcOrd="0" destOrd="0" presId="urn:microsoft.com/office/officeart/2005/8/layout/vList2"/>
    <dgm:cxn modelId="{F4A2C240-1524-4164-9410-F27B6EC51D57}" type="presParOf" srcId="{CE1B8B1C-41F4-4765-A082-50BD58B06693}" destId="{ACB27724-21CF-4732-B9E4-CD16ED556028}"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9D13B35-AD10-4586-9966-1E844AB92D94}" type="doc">
      <dgm:prSet loTypeId="urn:microsoft.com/office/officeart/2009/3/layout/PieProcess" loCatId="list" qsTypeId="urn:microsoft.com/office/officeart/2005/8/quickstyle/3d3" qsCatId="3D" csTypeId="urn:microsoft.com/office/officeart/2005/8/colors/accent1_2" csCatId="accent1" phldr="1"/>
      <dgm:spPr/>
      <dgm:t>
        <a:bodyPr/>
        <a:lstStyle/>
        <a:p>
          <a:endParaRPr lang="tr-TR"/>
        </a:p>
      </dgm:t>
    </dgm:pt>
    <dgm:pt modelId="{0DF24F4E-EF4D-440B-A315-CEB98503B535}">
      <dgm:prSet custT="1"/>
      <dgm:spPr/>
      <dgm:t>
        <a:bodyPr/>
        <a:lstStyle/>
        <a:p>
          <a:pPr rtl="0"/>
          <a:r>
            <a:rPr lang="tr-TR" sz="4800" b="1" baseline="0" dirty="0" smtClean="0"/>
            <a:t>PBNA*</a:t>
          </a:r>
          <a:endParaRPr lang="tr-TR" sz="4800" dirty="0"/>
        </a:p>
      </dgm:t>
    </dgm:pt>
    <dgm:pt modelId="{EECABC55-7F4E-487D-A8C2-4D0312E792F3}" type="parTrans" cxnId="{A336671E-DCC3-46F3-8DD3-4444203661DF}">
      <dgm:prSet/>
      <dgm:spPr/>
      <dgm:t>
        <a:bodyPr/>
        <a:lstStyle/>
        <a:p>
          <a:endParaRPr lang="tr-TR" sz="2000"/>
        </a:p>
      </dgm:t>
    </dgm:pt>
    <dgm:pt modelId="{4C7141EC-5199-4342-9434-D745EF013643}" type="sibTrans" cxnId="{A336671E-DCC3-46F3-8DD3-4444203661DF}">
      <dgm:prSet/>
      <dgm:spPr/>
      <dgm:t>
        <a:bodyPr/>
        <a:lstStyle/>
        <a:p>
          <a:endParaRPr lang="tr-TR" sz="2000"/>
        </a:p>
      </dgm:t>
    </dgm:pt>
    <dgm:pt modelId="{16E855C1-D3A1-49D1-B0F4-B49F46A51D57}">
      <dgm:prSet custT="1"/>
      <dgm:spPr/>
      <dgm:t>
        <a:bodyPr/>
        <a:lstStyle/>
        <a:p>
          <a:pPr rtl="0"/>
          <a:r>
            <a:rPr lang="tr-TR" sz="3200" b="1" u="sng" baseline="0" dirty="0" smtClean="0"/>
            <a:t>P</a:t>
          </a:r>
          <a:r>
            <a:rPr lang="tr-TR" sz="3200" baseline="0" dirty="0" smtClean="0"/>
            <a:t>seudovirion</a:t>
          </a:r>
          <a:endParaRPr lang="tr-TR" sz="3200" dirty="0"/>
        </a:p>
      </dgm:t>
    </dgm:pt>
    <dgm:pt modelId="{785DEAFD-93EB-4C38-955B-78015310E00C}" type="parTrans" cxnId="{492FFEB7-CC4B-4ADA-BA97-4E27EC3B8647}">
      <dgm:prSet/>
      <dgm:spPr/>
      <dgm:t>
        <a:bodyPr/>
        <a:lstStyle/>
        <a:p>
          <a:endParaRPr lang="tr-TR" sz="2000"/>
        </a:p>
      </dgm:t>
    </dgm:pt>
    <dgm:pt modelId="{DB1F8B7D-B025-45CE-BE73-5D5D8C440927}" type="sibTrans" cxnId="{492FFEB7-CC4B-4ADA-BA97-4E27EC3B8647}">
      <dgm:prSet/>
      <dgm:spPr/>
      <dgm:t>
        <a:bodyPr/>
        <a:lstStyle/>
        <a:p>
          <a:endParaRPr lang="tr-TR" sz="2000"/>
        </a:p>
      </dgm:t>
    </dgm:pt>
    <dgm:pt modelId="{D3FA7E08-6ABE-4BBC-8E0F-BBE5FB724F4B}">
      <dgm:prSet custT="1"/>
      <dgm:spPr/>
      <dgm:t>
        <a:bodyPr/>
        <a:lstStyle/>
        <a:p>
          <a:pPr rtl="0"/>
          <a:r>
            <a:rPr lang="tr-TR" sz="4800" b="1" baseline="0" dirty="0" smtClean="0"/>
            <a:t>ELISA</a:t>
          </a:r>
          <a:endParaRPr lang="tr-TR" sz="4800" dirty="0"/>
        </a:p>
      </dgm:t>
    </dgm:pt>
    <dgm:pt modelId="{8A35E7A4-D768-423D-9530-F811A33F3186}" type="parTrans" cxnId="{FD3F97E0-D73F-4FEE-B148-455AEE3D706D}">
      <dgm:prSet/>
      <dgm:spPr/>
      <dgm:t>
        <a:bodyPr/>
        <a:lstStyle/>
        <a:p>
          <a:endParaRPr lang="tr-TR" sz="2000"/>
        </a:p>
      </dgm:t>
    </dgm:pt>
    <dgm:pt modelId="{EDFE0D33-57FB-49B9-A22E-8BBFDC2C83FE}" type="sibTrans" cxnId="{FD3F97E0-D73F-4FEE-B148-455AEE3D706D}">
      <dgm:prSet/>
      <dgm:spPr/>
      <dgm:t>
        <a:bodyPr/>
        <a:lstStyle/>
        <a:p>
          <a:endParaRPr lang="tr-TR" sz="2000"/>
        </a:p>
      </dgm:t>
    </dgm:pt>
    <dgm:pt modelId="{2EF2DDC7-5228-4620-AE14-54F10BD791C9}">
      <dgm:prSet custT="1"/>
      <dgm:spPr>
        <a:solidFill>
          <a:schemeClr val="accent5">
            <a:lumMod val="50000"/>
          </a:schemeClr>
        </a:solidFill>
        <a:scene3d>
          <a:camera prst="orthographicFront"/>
          <a:lightRig rig="threePt" dir="t"/>
        </a:scene3d>
        <a:sp3d>
          <a:bevelT/>
        </a:sp3d>
      </dgm:spPr>
      <dgm:t>
        <a:bodyPr lIns="36000"/>
        <a:lstStyle/>
        <a:p>
          <a:pPr rtl="0"/>
          <a:r>
            <a:rPr lang="tr-TR" sz="3200" b="1" u="sng" baseline="0" dirty="0" smtClean="0">
              <a:solidFill>
                <a:schemeClr val="bg1"/>
              </a:solidFill>
            </a:rPr>
            <a:t>E</a:t>
          </a:r>
          <a:r>
            <a:rPr lang="en-US" sz="3200" baseline="0" dirty="0" err="1" smtClean="0">
              <a:solidFill>
                <a:schemeClr val="bg1"/>
              </a:solidFill>
            </a:rPr>
            <a:t>nzyme</a:t>
          </a:r>
          <a:endParaRPr lang="tr-TR" sz="3200" dirty="0">
            <a:solidFill>
              <a:schemeClr val="bg1"/>
            </a:solidFill>
          </a:endParaRPr>
        </a:p>
      </dgm:t>
    </dgm:pt>
    <dgm:pt modelId="{52BBA47C-32D4-4BC5-9A3A-E38E4E8353BE}" type="parTrans" cxnId="{C64A787C-126B-483A-A88F-16007011A96D}">
      <dgm:prSet/>
      <dgm:spPr/>
      <dgm:t>
        <a:bodyPr/>
        <a:lstStyle/>
        <a:p>
          <a:endParaRPr lang="tr-TR" sz="2000"/>
        </a:p>
      </dgm:t>
    </dgm:pt>
    <dgm:pt modelId="{A1687E00-5AD7-4349-8D98-8E867F4429D9}" type="sibTrans" cxnId="{C64A787C-126B-483A-A88F-16007011A96D}">
      <dgm:prSet/>
      <dgm:spPr/>
      <dgm:t>
        <a:bodyPr/>
        <a:lstStyle/>
        <a:p>
          <a:endParaRPr lang="tr-TR" sz="2000"/>
        </a:p>
      </dgm:t>
    </dgm:pt>
    <dgm:pt modelId="{FF805CC3-7BFE-4FB8-88C1-FDD6B88E3C79}">
      <dgm:prSet custT="1"/>
      <dgm:spPr/>
      <dgm:t>
        <a:bodyPr/>
        <a:lstStyle/>
        <a:p>
          <a:pPr rtl="0"/>
          <a:r>
            <a:rPr lang="tr-TR" sz="3200" b="1" u="sng" baseline="0" dirty="0" smtClean="0"/>
            <a:t>B</a:t>
          </a:r>
          <a:r>
            <a:rPr lang="tr-TR" sz="3200" baseline="0" dirty="0" smtClean="0"/>
            <a:t>ased</a:t>
          </a:r>
          <a:endParaRPr lang="tr-TR" sz="3200" dirty="0"/>
        </a:p>
      </dgm:t>
    </dgm:pt>
    <dgm:pt modelId="{54D883FD-29BD-4A55-B499-8533514CD97F}" type="parTrans" cxnId="{94EE5898-9A61-4BBF-A6EA-F1C030B6EA2C}">
      <dgm:prSet/>
      <dgm:spPr/>
      <dgm:t>
        <a:bodyPr/>
        <a:lstStyle/>
        <a:p>
          <a:endParaRPr lang="tr-TR" sz="2000"/>
        </a:p>
      </dgm:t>
    </dgm:pt>
    <dgm:pt modelId="{4115A0D8-A3BD-4A62-B20E-393B4AE630F3}" type="sibTrans" cxnId="{94EE5898-9A61-4BBF-A6EA-F1C030B6EA2C}">
      <dgm:prSet/>
      <dgm:spPr/>
      <dgm:t>
        <a:bodyPr/>
        <a:lstStyle/>
        <a:p>
          <a:endParaRPr lang="tr-TR" sz="2000"/>
        </a:p>
      </dgm:t>
    </dgm:pt>
    <dgm:pt modelId="{33D63B5D-CE23-4D31-89EE-BC88FE32BF11}">
      <dgm:prSet custT="1"/>
      <dgm:spPr/>
      <dgm:t>
        <a:bodyPr/>
        <a:lstStyle/>
        <a:p>
          <a:pPr rtl="0"/>
          <a:r>
            <a:rPr lang="tr-TR" sz="3200" b="1" u="sng" baseline="0" dirty="0" smtClean="0"/>
            <a:t>N</a:t>
          </a:r>
          <a:r>
            <a:rPr lang="en-US" sz="3200" baseline="0" dirty="0" err="1" smtClean="0"/>
            <a:t>eutralization</a:t>
          </a:r>
          <a:endParaRPr lang="tr-TR" sz="3200" dirty="0"/>
        </a:p>
      </dgm:t>
    </dgm:pt>
    <dgm:pt modelId="{68722EA4-5DA3-44A0-9D0E-C8C3625EC793}" type="parTrans" cxnId="{BF662EBA-DA18-42F0-800A-4084FACFABC1}">
      <dgm:prSet/>
      <dgm:spPr/>
      <dgm:t>
        <a:bodyPr/>
        <a:lstStyle/>
        <a:p>
          <a:endParaRPr lang="tr-TR" sz="2000"/>
        </a:p>
      </dgm:t>
    </dgm:pt>
    <dgm:pt modelId="{37F17BAE-4D3C-4EA3-8321-40B2FD181960}" type="sibTrans" cxnId="{BF662EBA-DA18-42F0-800A-4084FACFABC1}">
      <dgm:prSet/>
      <dgm:spPr/>
      <dgm:t>
        <a:bodyPr/>
        <a:lstStyle/>
        <a:p>
          <a:endParaRPr lang="tr-TR" sz="2000"/>
        </a:p>
      </dgm:t>
    </dgm:pt>
    <dgm:pt modelId="{47992BE6-7469-4264-9073-25DCF92A7D10}">
      <dgm:prSet custT="1"/>
      <dgm:spPr/>
      <dgm:t>
        <a:bodyPr/>
        <a:lstStyle/>
        <a:p>
          <a:pPr rtl="0"/>
          <a:r>
            <a:rPr lang="tr-TR" sz="3200" b="1" u="sng" baseline="0" dirty="0" smtClean="0"/>
            <a:t>A</a:t>
          </a:r>
          <a:r>
            <a:rPr lang="en-US" sz="3200" baseline="0" dirty="0" err="1" smtClean="0"/>
            <a:t>ssay</a:t>
          </a:r>
          <a:r>
            <a:rPr lang="en-US" sz="3200" baseline="0" dirty="0" smtClean="0"/>
            <a:t> </a:t>
          </a:r>
          <a:endParaRPr lang="tr-TR" sz="3200" dirty="0"/>
        </a:p>
      </dgm:t>
    </dgm:pt>
    <dgm:pt modelId="{F993E055-4E4F-46B8-881E-275358BCD674}" type="parTrans" cxnId="{8713A1F1-0D4E-41A3-A407-CC41D8DEE169}">
      <dgm:prSet/>
      <dgm:spPr/>
      <dgm:t>
        <a:bodyPr/>
        <a:lstStyle/>
        <a:p>
          <a:endParaRPr lang="tr-TR" sz="2000"/>
        </a:p>
      </dgm:t>
    </dgm:pt>
    <dgm:pt modelId="{722A2B01-24DA-4CE3-BC9A-21E26CCFD526}" type="sibTrans" cxnId="{8713A1F1-0D4E-41A3-A407-CC41D8DEE169}">
      <dgm:prSet/>
      <dgm:spPr/>
      <dgm:t>
        <a:bodyPr/>
        <a:lstStyle/>
        <a:p>
          <a:endParaRPr lang="tr-TR" sz="2000"/>
        </a:p>
      </dgm:t>
    </dgm:pt>
    <dgm:pt modelId="{922809D9-436D-4DC6-B937-4D2FBF90DA50}">
      <dgm:prSet custT="1"/>
      <dgm:spPr>
        <a:solidFill>
          <a:schemeClr val="accent5">
            <a:lumMod val="50000"/>
          </a:schemeClr>
        </a:solidFill>
        <a:scene3d>
          <a:camera prst="orthographicFront"/>
          <a:lightRig rig="threePt" dir="t"/>
        </a:scene3d>
        <a:sp3d>
          <a:bevelT/>
        </a:sp3d>
      </dgm:spPr>
      <dgm:t>
        <a:bodyPr lIns="36000"/>
        <a:lstStyle/>
        <a:p>
          <a:pPr rtl="0"/>
          <a:r>
            <a:rPr lang="tr-TR" sz="3200" b="1" u="sng" baseline="0" dirty="0" smtClean="0">
              <a:solidFill>
                <a:schemeClr val="bg1"/>
              </a:solidFill>
            </a:rPr>
            <a:t>L</a:t>
          </a:r>
          <a:r>
            <a:rPr lang="en-US" sz="3200" baseline="0" dirty="0" smtClean="0">
              <a:solidFill>
                <a:schemeClr val="bg1"/>
              </a:solidFill>
            </a:rPr>
            <a:t>inked</a:t>
          </a:r>
          <a:endParaRPr lang="tr-TR" sz="3200" dirty="0">
            <a:solidFill>
              <a:schemeClr val="bg1"/>
            </a:solidFill>
          </a:endParaRPr>
        </a:p>
      </dgm:t>
    </dgm:pt>
    <dgm:pt modelId="{740026EE-40CF-4BD2-9D5F-10781D26A621}" type="parTrans" cxnId="{1DA8494E-9CFD-4D9B-A406-E6582EAE97C0}">
      <dgm:prSet/>
      <dgm:spPr/>
      <dgm:t>
        <a:bodyPr/>
        <a:lstStyle/>
        <a:p>
          <a:endParaRPr lang="tr-TR" sz="2000"/>
        </a:p>
      </dgm:t>
    </dgm:pt>
    <dgm:pt modelId="{E620B78F-B8BE-40C0-9348-72B8C0ED6AB5}" type="sibTrans" cxnId="{1DA8494E-9CFD-4D9B-A406-E6582EAE97C0}">
      <dgm:prSet/>
      <dgm:spPr/>
      <dgm:t>
        <a:bodyPr/>
        <a:lstStyle/>
        <a:p>
          <a:endParaRPr lang="tr-TR" sz="2000"/>
        </a:p>
      </dgm:t>
    </dgm:pt>
    <dgm:pt modelId="{6E7EDDCE-7D35-4C7E-B1A2-50AC6E270016}">
      <dgm:prSet custT="1"/>
      <dgm:spPr>
        <a:solidFill>
          <a:schemeClr val="accent5">
            <a:lumMod val="50000"/>
          </a:schemeClr>
        </a:solidFill>
        <a:scene3d>
          <a:camera prst="orthographicFront"/>
          <a:lightRig rig="threePt" dir="t"/>
        </a:scene3d>
        <a:sp3d>
          <a:bevelT/>
        </a:sp3d>
      </dgm:spPr>
      <dgm:t>
        <a:bodyPr lIns="36000"/>
        <a:lstStyle/>
        <a:p>
          <a:pPr rtl="0"/>
          <a:r>
            <a:rPr lang="tr-TR" sz="3200" b="1" u="sng" baseline="0" dirty="0" smtClean="0">
              <a:solidFill>
                <a:schemeClr val="bg1"/>
              </a:solidFill>
            </a:rPr>
            <a:t>I</a:t>
          </a:r>
          <a:r>
            <a:rPr lang="en-US" sz="3200" baseline="0" dirty="0" err="1" smtClean="0">
              <a:solidFill>
                <a:schemeClr val="bg1"/>
              </a:solidFill>
            </a:rPr>
            <a:t>mmuno</a:t>
          </a:r>
          <a:endParaRPr lang="tr-TR" sz="3200" dirty="0">
            <a:solidFill>
              <a:schemeClr val="bg1"/>
            </a:solidFill>
          </a:endParaRPr>
        </a:p>
      </dgm:t>
    </dgm:pt>
    <dgm:pt modelId="{127AE7CD-BF8B-4315-84B7-E245BE256660}" type="parTrans" cxnId="{465892AF-04CC-49F2-820D-86E0DD47259F}">
      <dgm:prSet/>
      <dgm:spPr/>
      <dgm:t>
        <a:bodyPr/>
        <a:lstStyle/>
        <a:p>
          <a:endParaRPr lang="tr-TR" sz="2000"/>
        </a:p>
      </dgm:t>
    </dgm:pt>
    <dgm:pt modelId="{BCA0EE14-4925-4FDD-8293-51C7ACC99D94}" type="sibTrans" cxnId="{465892AF-04CC-49F2-820D-86E0DD47259F}">
      <dgm:prSet/>
      <dgm:spPr/>
      <dgm:t>
        <a:bodyPr/>
        <a:lstStyle/>
        <a:p>
          <a:endParaRPr lang="tr-TR" sz="2000"/>
        </a:p>
      </dgm:t>
    </dgm:pt>
    <dgm:pt modelId="{5D698CEB-D0E4-4DF9-B016-D392C62F07F7}">
      <dgm:prSet custT="1"/>
      <dgm:spPr>
        <a:solidFill>
          <a:schemeClr val="accent5">
            <a:lumMod val="50000"/>
          </a:schemeClr>
        </a:solidFill>
        <a:scene3d>
          <a:camera prst="orthographicFront"/>
          <a:lightRig rig="threePt" dir="t"/>
        </a:scene3d>
        <a:sp3d>
          <a:bevelT/>
        </a:sp3d>
      </dgm:spPr>
      <dgm:t>
        <a:bodyPr lIns="36000"/>
        <a:lstStyle/>
        <a:p>
          <a:pPr rtl="0"/>
          <a:r>
            <a:rPr lang="tr-TR" sz="3200" b="1" u="sng" baseline="0" dirty="0" smtClean="0">
              <a:solidFill>
                <a:schemeClr val="bg1"/>
              </a:solidFill>
            </a:rPr>
            <a:t>S</a:t>
          </a:r>
          <a:r>
            <a:rPr lang="en-US" sz="3200" baseline="0" dirty="0" err="1" smtClean="0">
              <a:solidFill>
                <a:schemeClr val="bg1"/>
              </a:solidFill>
            </a:rPr>
            <a:t>orbent</a:t>
          </a:r>
          <a:endParaRPr lang="tr-TR" sz="3200" dirty="0">
            <a:solidFill>
              <a:schemeClr val="bg1"/>
            </a:solidFill>
          </a:endParaRPr>
        </a:p>
      </dgm:t>
    </dgm:pt>
    <dgm:pt modelId="{3D0DA16E-9888-497C-9698-1F957A7D9662}" type="parTrans" cxnId="{A9E9A5E3-1108-46FA-BB37-86DBD443AA84}">
      <dgm:prSet/>
      <dgm:spPr/>
      <dgm:t>
        <a:bodyPr/>
        <a:lstStyle/>
        <a:p>
          <a:endParaRPr lang="tr-TR" sz="2000"/>
        </a:p>
      </dgm:t>
    </dgm:pt>
    <dgm:pt modelId="{2FDD6A8F-15E1-4460-BAC1-884F6C195A83}" type="sibTrans" cxnId="{A9E9A5E3-1108-46FA-BB37-86DBD443AA84}">
      <dgm:prSet/>
      <dgm:spPr/>
      <dgm:t>
        <a:bodyPr/>
        <a:lstStyle/>
        <a:p>
          <a:endParaRPr lang="tr-TR" sz="2000"/>
        </a:p>
      </dgm:t>
    </dgm:pt>
    <dgm:pt modelId="{165A61A4-DDB4-43D4-ADA7-043DC0728830}">
      <dgm:prSet custT="1"/>
      <dgm:spPr>
        <a:solidFill>
          <a:schemeClr val="accent5">
            <a:lumMod val="50000"/>
          </a:schemeClr>
        </a:solidFill>
        <a:scene3d>
          <a:camera prst="orthographicFront"/>
          <a:lightRig rig="threePt" dir="t"/>
        </a:scene3d>
        <a:sp3d>
          <a:bevelT/>
        </a:sp3d>
      </dgm:spPr>
      <dgm:t>
        <a:bodyPr lIns="36000"/>
        <a:lstStyle/>
        <a:p>
          <a:pPr rtl="0"/>
          <a:r>
            <a:rPr lang="tr-TR" sz="3200" b="1" u="sng" baseline="0" dirty="0" smtClean="0">
              <a:solidFill>
                <a:schemeClr val="bg1"/>
              </a:solidFill>
            </a:rPr>
            <a:t>A</a:t>
          </a:r>
          <a:r>
            <a:rPr lang="en-US" sz="3200" baseline="0" dirty="0" err="1" smtClean="0">
              <a:solidFill>
                <a:schemeClr val="bg1"/>
              </a:solidFill>
            </a:rPr>
            <a:t>ssay</a:t>
          </a:r>
          <a:endParaRPr lang="tr-TR" sz="3200" dirty="0">
            <a:solidFill>
              <a:schemeClr val="bg1"/>
            </a:solidFill>
          </a:endParaRPr>
        </a:p>
      </dgm:t>
    </dgm:pt>
    <dgm:pt modelId="{E949699A-9201-4652-9D7C-F54DF2364C84}" type="parTrans" cxnId="{AA76B27F-6E3E-4464-80B5-C68426C5952F}">
      <dgm:prSet/>
      <dgm:spPr/>
      <dgm:t>
        <a:bodyPr/>
        <a:lstStyle/>
        <a:p>
          <a:endParaRPr lang="tr-TR" sz="2000"/>
        </a:p>
      </dgm:t>
    </dgm:pt>
    <dgm:pt modelId="{55FC8857-31CB-4D8F-AFC3-7D638BD7BF45}" type="sibTrans" cxnId="{AA76B27F-6E3E-4464-80B5-C68426C5952F}">
      <dgm:prSet/>
      <dgm:spPr/>
      <dgm:t>
        <a:bodyPr/>
        <a:lstStyle/>
        <a:p>
          <a:endParaRPr lang="tr-TR" sz="2000"/>
        </a:p>
      </dgm:t>
    </dgm:pt>
    <dgm:pt modelId="{BECD4C37-7AFB-41EB-A4D3-396D9D90059D}">
      <dgm:prSet custT="1"/>
      <dgm:spPr/>
      <dgm:t>
        <a:bodyPr/>
        <a:lstStyle/>
        <a:p>
          <a:pPr rtl="0"/>
          <a:r>
            <a:rPr lang="tr-TR" sz="4800" b="1" dirty="0" smtClean="0"/>
            <a:t>cLIA</a:t>
          </a:r>
          <a:endParaRPr lang="tr-TR" sz="4800" b="1" dirty="0"/>
        </a:p>
      </dgm:t>
    </dgm:pt>
    <dgm:pt modelId="{7AD9C35E-3A14-4298-B673-D79BA3B1DA08}" type="parTrans" cxnId="{B25C8F24-0695-47CB-A950-A0E6EB71E664}">
      <dgm:prSet/>
      <dgm:spPr/>
      <dgm:t>
        <a:bodyPr/>
        <a:lstStyle/>
        <a:p>
          <a:endParaRPr lang="tr-TR"/>
        </a:p>
      </dgm:t>
    </dgm:pt>
    <dgm:pt modelId="{CB58FFD4-0981-4B23-B786-994D49649BC6}" type="sibTrans" cxnId="{B25C8F24-0695-47CB-A950-A0E6EB71E664}">
      <dgm:prSet/>
      <dgm:spPr/>
      <dgm:t>
        <a:bodyPr/>
        <a:lstStyle/>
        <a:p>
          <a:endParaRPr lang="tr-TR"/>
        </a:p>
      </dgm:t>
    </dgm:pt>
    <dgm:pt modelId="{D2B0579A-ACB3-42F5-A423-A1D5840A4722}">
      <dgm:prSet custT="1"/>
      <dgm:spPr/>
      <dgm:t>
        <a:bodyPr/>
        <a:lstStyle/>
        <a:p>
          <a:pPr rtl="0"/>
          <a:r>
            <a:rPr lang="tr-TR" sz="3200" b="1" u="sng" dirty="0" smtClean="0"/>
            <a:t>C</a:t>
          </a:r>
          <a:r>
            <a:rPr lang="tr-TR" sz="3200" dirty="0" smtClean="0"/>
            <a:t>ompetitive</a:t>
          </a:r>
          <a:endParaRPr lang="tr-TR" sz="3200" dirty="0"/>
        </a:p>
      </dgm:t>
    </dgm:pt>
    <dgm:pt modelId="{D42A5A23-7B03-45C3-B7EE-691FB0607A16}" type="parTrans" cxnId="{A5EB82DE-FFAE-49DC-B9CC-54960C43D637}">
      <dgm:prSet/>
      <dgm:spPr/>
      <dgm:t>
        <a:bodyPr/>
        <a:lstStyle/>
        <a:p>
          <a:endParaRPr lang="tr-TR"/>
        </a:p>
      </dgm:t>
    </dgm:pt>
    <dgm:pt modelId="{3FBBEFFB-3ECC-4239-809E-711620977AB6}" type="sibTrans" cxnId="{A5EB82DE-FFAE-49DC-B9CC-54960C43D637}">
      <dgm:prSet/>
      <dgm:spPr/>
      <dgm:t>
        <a:bodyPr/>
        <a:lstStyle/>
        <a:p>
          <a:endParaRPr lang="tr-TR"/>
        </a:p>
      </dgm:t>
    </dgm:pt>
    <dgm:pt modelId="{48F9C8FC-7DFF-4E0E-86AA-64CB6C9938A1}">
      <dgm:prSet custT="1"/>
      <dgm:spPr/>
      <dgm:t>
        <a:bodyPr/>
        <a:lstStyle/>
        <a:p>
          <a:pPr rtl="0"/>
          <a:r>
            <a:rPr lang="tr-TR" sz="3200" b="1" u="sng" dirty="0" smtClean="0"/>
            <a:t>L</a:t>
          </a:r>
          <a:r>
            <a:rPr lang="tr-TR" sz="3200" dirty="0" smtClean="0"/>
            <a:t>uminex</a:t>
          </a:r>
          <a:endParaRPr lang="tr-TR" sz="3200" dirty="0"/>
        </a:p>
      </dgm:t>
    </dgm:pt>
    <dgm:pt modelId="{1AE4199D-39B4-40D9-9B1B-986BD0D3F534}" type="parTrans" cxnId="{23529804-D84B-47D3-85DD-262D85E7AE79}">
      <dgm:prSet/>
      <dgm:spPr/>
      <dgm:t>
        <a:bodyPr/>
        <a:lstStyle/>
        <a:p>
          <a:endParaRPr lang="tr-TR"/>
        </a:p>
      </dgm:t>
    </dgm:pt>
    <dgm:pt modelId="{5E6B6299-1FA2-49C2-AE24-6480FF5C23B3}" type="sibTrans" cxnId="{23529804-D84B-47D3-85DD-262D85E7AE79}">
      <dgm:prSet/>
      <dgm:spPr/>
      <dgm:t>
        <a:bodyPr/>
        <a:lstStyle/>
        <a:p>
          <a:endParaRPr lang="tr-TR"/>
        </a:p>
      </dgm:t>
    </dgm:pt>
    <dgm:pt modelId="{CF85AE38-C414-4C99-A243-A620D8944E56}">
      <dgm:prSet custT="1"/>
      <dgm:spPr/>
      <dgm:t>
        <a:bodyPr/>
        <a:lstStyle/>
        <a:p>
          <a:pPr rtl="0"/>
          <a:r>
            <a:rPr lang="tr-TR" sz="3200" b="1" u="sng" dirty="0" smtClean="0"/>
            <a:t>I</a:t>
          </a:r>
          <a:r>
            <a:rPr lang="tr-TR" sz="3200" dirty="0" smtClean="0"/>
            <a:t>mmuno</a:t>
          </a:r>
          <a:endParaRPr lang="tr-TR" sz="3200" dirty="0"/>
        </a:p>
      </dgm:t>
    </dgm:pt>
    <dgm:pt modelId="{45A5A4FC-7703-444A-A2E6-8D3181451BC9}" type="parTrans" cxnId="{CB04FBD0-55F2-40A0-B992-26ACF3A4C9B1}">
      <dgm:prSet/>
      <dgm:spPr/>
      <dgm:t>
        <a:bodyPr/>
        <a:lstStyle/>
        <a:p>
          <a:endParaRPr lang="tr-TR"/>
        </a:p>
      </dgm:t>
    </dgm:pt>
    <dgm:pt modelId="{EBE1124D-6D8C-4613-8CA3-1445318FC039}" type="sibTrans" cxnId="{CB04FBD0-55F2-40A0-B992-26ACF3A4C9B1}">
      <dgm:prSet/>
      <dgm:spPr/>
      <dgm:t>
        <a:bodyPr/>
        <a:lstStyle/>
        <a:p>
          <a:endParaRPr lang="tr-TR"/>
        </a:p>
      </dgm:t>
    </dgm:pt>
    <dgm:pt modelId="{5BD0C3BB-5CF0-4A7D-BEB1-934A8C30BF3E}">
      <dgm:prSet custT="1"/>
      <dgm:spPr/>
      <dgm:t>
        <a:bodyPr/>
        <a:lstStyle/>
        <a:p>
          <a:pPr rtl="0"/>
          <a:r>
            <a:rPr lang="tr-TR" sz="3200" b="1" u="sng" dirty="0" smtClean="0"/>
            <a:t>A</a:t>
          </a:r>
          <a:r>
            <a:rPr lang="tr-TR" sz="3200" dirty="0" smtClean="0"/>
            <a:t>ssay</a:t>
          </a:r>
          <a:endParaRPr lang="tr-TR" sz="3200" dirty="0"/>
        </a:p>
      </dgm:t>
    </dgm:pt>
    <dgm:pt modelId="{5BDBF86A-5B88-43EE-BCDC-FA1D87A6306F}" type="parTrans" cxnId="{7728878A-13F7-4EA1-9B88-9138EB164779}">
      <dgm:prSet/>
      <dgm:spPr/>
      <dgm:t>
        <a:bodyPr/>
        <a:lstStyle/>
        <a:p>
          <a:endParaRPr lang="tr-TR"/>
        </a:p>
      </dgm:t>
    </dgm:pt>
    <dgm:pt modelId="{18F49844-24BA-426A-A3A7-6095478BBB4D}" type="sibTrans" cxnId="{7728878A-13F7-4EA1-9B88-9138EB164779}">
      <dgm:prSet/>
      <dgm:spPr/>
      <dgm:t>
        <a:bodyPr/>
        <a:lstStyle/>
        <a:p>
          <a:endParaRPr lang="tr-TR"/>
        </a:p>
      </dgm:t>
    </dgm:pt>
    <dgm:pt modelId="{70F6A4E2-0BF5-4591-BD96-5B29DB575277}" type="pres">
      <dgm:prSet presAssocID="{09D13B35-AD10-4586-9966-1E844AB92D94}" presName="Name0" presStyleCnt="0">
        <dgm:presLayoutVars>
          <dgm:chMax val="7"/>
          <dgm:chPref val="7"/>
          <dgm:dir/>
          <dgm:animOne val="branch"/>
          <dgm:animLvl val="lvl"/>
        </dgm:presLayoutVars>
      </dgm:prSet>
      <dgm:spPr/>
      <dgm:t>
        <a:bodyPr/>
        <a:lstStyle/>
        <a:p>
          <a:endParaRPr lang="tr-TR"/>
        </a:p>
      </dgm:t>
    </dgm:pt>
    <dgm:pt modelId="{C267228B-EB4A-47BF-BD3A-795BA036AA13}" type="pres">
      <dgm:prSet presAssocID="{0DF24F4E-EF4D-440B-A315-CEB98503B535}" presName="ParentComposite" presStyleCnt="0"/>
      <dgm:spPr/>
    </dgm:pt>
    <dgm:pt modelId="{6A2B540E-3003-483D-8AA8-0EFF9285177A}" type="pres">
      <dgm:prSet presAssocID="{0DF24F4E-EF4D-440B-A315-CEB98503B535}" presName="Chord" presStyleLbl="bgShp" presStyleIdx="0" presStyleCnt="3" custLinFactNeighborX="-11"/>
      <dgm:spPr/>
    </dgm:pt>
    <dgm:pt modelId="{2D2DB0DC-DE4E-435B-9F65-C781AC5556C3}" type="pres">
      <dgm:prSet presAssocID="{0DF24F4E-EF4D-440B-A315-CEB98503B535}" presName="Pie" presStyleLbl="alignNode1" presStyleIdx="0" presStyleCnt="3" custLinFactNeighborX="-2707"/>
      <dgm:spPr/>
    </dgm:pt>
    <dgm:pt modelId="{3BE105B3-BD00-45CC-811D-92A2D3F16291}" type="pres">
      <dgm:prSet presAssocID="{0DF24F4E-EF4D-440B-A315-CEB98503B535}" presName="Parent" presStyleLbl="revTx" presStyleIdx="0" presStyleCnt="6" custLinFactNeighborX="-906">
        <dgm:presLayoutVars>
          <dgm:chMax val="1"/>
          <dgm:chPref val="1"/>
          <dgm:bulletEnabled val="1"/>
        </dgm:presLayoutVars>
      </dgm:prSet>
      <dgm:spPr/>
      <dgm:t>
        <a:bodyPr/>
        <a:lstStyle/>
        <a:p>
          <a:endParaRPr lang="tr-TR"/>
        </a:p>
      </dgm:t>
    </dgm:pt>
    <dgm:pt modelId="{E413DF80-CDBC-4AF1-9E7C-3256B8E46FDE}" type="pres">
      <dgm:prSet presAssocID="{DB1F8B7D-B025-45CE-BE73-5D5D8C440927}" presName="negSibTrans" presStyleCnt="0"/>
      <dgm:spPr/>
    </dgm:pt>
    <dgm:pt modelId="{82142EC3-8326-4773-9E77-0889CACD9AA7}" type="pres">
      <dgm:prSet presAssocID="{0DF24F4E-EF4D-440B-A315-CEB98503B535}" presName="composite" presStyleCnt="0"/>
      <dgm:spPr/>
    </dgm:pt>
    <dgm:pt modelId="{42005E44-93A0-4E8F-A2B2-7DF8074F985A}" type="pres">
      <dgm:prSet presAssocID="{0DF24F4E-EF4D-440B-A315-CEB98503B535}" presName="Child" presStyleLbl="revTx" presStyleIdx="1" presStyleCnt="6" custScaleX="138686" custLinFactNeighborX="4631">
        <dgm:presLayoutVars>
          <dgm:chMax val="0"/>
          <dgm:chPref val="0"/>
          <dgm:bulletEnabled val="1"/>
        </dgm:presLayoutVars>
      </dgm:prSet>
      <dgm:spPr/>
      <dgm:t>
        <a:bodyPr/>
        <a:lstStyle/>
        <a:p>
          <a:endParaRPr lang="tr-TR"/>
        </a:p>
      </dgm:t>
    </dgm:pt>
    <dgm:pt modelId="{81D3B4E0-D34B-42B4-B765-27EDF9003DC6}" type="pres">
      <dgm:prSet presAssocID="{4C7141EC-5199-4342-9434-D745EF013643}" presName="sibTrans" presStyleCnt="0"/>
      <dgm:spPr/>
    </dgm:pt>
    <dgm:pt modelId="{FE85EE38-0B81-4072-AF1B-CC5DF23AE305}" type="pres">
      <dgm:prSet presAssocID="{D3FA7E08-6ABE-4BBC-8E0F-BBE5FB724F4B}" presName="ParentComposite" presStyleCnt="0"/>
      <dgm:spPr/>
    </dgm:pt>
    <dgm:pt modelId="{2D5E1891-FA08-4B68-B866-6EDDD6989D30}" type="pres">
      <dgm:prSet presAssocID="{D3FA7E08-6ABE-4BBC-8E0F-BBE5FB724F4B}" presName="Chord" presStyleLbl="bgShp" presStyleIdx="1" presStyleCnt="3" custLinFactNeighborX="-5873"/>
      <dgm:spPr/>
    </dgm:pt>
    <dgm:pt modelId="{88829D1A-C6FE-4A2F-A312-C6B300270027}" type="pres">
      <dgm:prSet presAssocID="{D3FA7E08-6ABE-4BBC-8E0F-BBE5FB724F4B}" presName="Pie" presStyleLbl="alignNode1" presStyleIdx="1" presStyleCnt="3" custLinFactNeighborX="-7342"/>
      <dgm:spPr/>
    </dgm:pt>
    <dgm:pt modelId="{31BEE8F2-93D7-4E94-A9B9-413C21884844}" type="pres">
      <dgm:prSet presAssocID="{D3FA7E08-6ABE-4BBC-8E0F-BBE5FB724F4B}" presName="Parent" presStyleLbl="revTx" presStyleIdx="2" presStyleCnt="6" custLinFactNeighborX="-9790">
        <dgm:presLayoutVars>
          <dgm:chMax val="1"/>
          <dgm:chPref val="1"/>
          <dgm:bulletEnabled val="1"/>
        </dgm:presLayoutVars>
      </dgm:prSet>
      <dgm:spPr/>
      <dgm:t>
        <a:bodyPr/>
        <a:lstStyle/>
        <a:p>
          <a:endParaRPr lang="tr-TR"/>
        </a:p>
      </dgm:t>
    </dgm:pt>
    <dgm:pt modelId="{1FBC2256-8EA4-41EB-BFFD-D21CBC189633}" type="pres">
      <dgm:prSet presAssocID="{A1687E00-5AD7-4349-8D98-8E867F4429D9}" presName="negSibTrans" presStyleCnt="0"/>
      <dgm:spPr/>
    </dgm:pt>
    <dgm:pt modelId="{BD1855D5-1E2F-4497-9D09-1348C93D4D90}" type="pres">
      <dgm:prSet presAssocID="{D3FA7E08-6ABE-4BBC-8E0F-BBE5FB724F4B}" presName="composite" presStyleCnt="0"/>
      <dgm:spPr/>
    </dgm:pt>
    <dgm:pt modelId="{8CBE4807-3B88-4F42-865D-A77876EF2ED0}" type="pres">
      <dgm:prSet presAssocID="{D3FA7E08-6ABE-4BBC-8E0F-BBE5FB724F4B}" presName="Child" presStyleLbl="revTx" presStyleIdx="3" presStyleCnt="6" custScaleX="91296" custLinFactNeighborX="767">
        <dgm:presLayoutVars>
          <dgm:chMax val="0"/>
          <dgm:chPref val="0"/>
          <dgm:bulletEnabled val="1"/>
        </dgm:presLayoutVars>
      </dgm:prSet>
      <dgm:spPr/>
      <dgm:t>
        <a:bodyPr/>
        <a:lstStyle/>
        <a:p>
          <a:endParaRPr lang="tr-TR"/>
        </a:p>
      </dgm:t>
    </dgm:pt>
    <dgm:pt modelId="{397AC1B0-F774-4C7B-B994-FD8B97FF9643}" type="pres">
      <dgm:prSet presAssocID="{EDFE0D33-57FB-49B9-A22E-8BBFDC2C83FE}" presName="sibTrans" presStyleCnt="0"/>
      <dgm:spPr/>
    </dgm:pt>
    <dgm:pt modelId="{4ED9D329-8404-4D2B-84A7-8C3378FF0F6E}" type="pres">
      <dgm:prSet presAssocID="{BECD4C37-7AFB-41EB-A4D3-396D9D90059D}" presName="ParentComposite" presStyleCnt="0"/>
      <dgm:spPr/>
    </dgm:pt>
    <dgm:pt modelId="{019F1106-3970-4D1B-890D-01A0EE655AB5}" type="pres">
      <dgm:prSet presAssocID="{BECD4C37-7AFB-41EB-A4D3-396D9D90059D}" presName="Chord" presStyleLbl="bgShp" presStyleIdx="2" presStyleCnt="3" custLinFactNeighborX="-4620"/>
      <dgm:spPr/>
    </dgm:pt>
    <dgm:pt modelId="{1D5C2E77-88C7-4DFD-B83A-22FE9BACB3CF}" type="pres">
      <dgm:prSet presAssocID="{BECD4C37-7AFB-41EB-A4D3-396D9D90059D}" presName="Pie" presStyleLbl="alignNode1" presStyleIdx="2" presStyleCnt="3" custLinFactNeighborX="-4988"/>
      <dgm:spPr/>
    </dgm:pt>
    <dgm:pt modelId="{57323346-2249-4C70-9975-C747648EFFCB}" type="pres">
      <dgm:prSet presAssocID="{BECD4C37-7AFB-41EB-A4D3-396D9D90059D}" presName="Parent" presStyleLbl="revTx" presStyleIdx="4" presStyleCnt="6" custLinFactNeighborX="-7700">
        <dgm:presLayoutVars>
          <dgm:chMax val="1"/>
          <dgm:chPref val="1"/>
          <dgm:bulletEnabled val="1"/>
        </dgm:presLayoutVars>
      </dgm:prSet>
      <dgm:spPr/>
      <dgm:t>
        <a:bodyPr/>
        <a:lstStyle/>
        <a:p>
          <a:endParaRPr lang="tr-TR"/>
        </a:p>
      </dgm:t>
    </dgm:pt>
    <dgm:pt modelId="{CCF2EEF1-919C-4EA8-9486-A12A48DC7041}" type="pres">
      <dgm:prSet presAssocID="{3FBBEFFB-3ECC-4239-809E-711620977AB6}" presName="negSibTrans" presStyleCnt="0"/>
      <dgm:spPr/>
    </dgm:pt>
    <dgm:pt modelId="{D7B014B3-7B73-460B-A0DD-0F51D521B84D}" type="pres">
      <dgm:prSet presAssocID="{BECD4C37-7AFB-41EB-A4D3-396D9D90059D}" presName="composite" presStyleCnt="0"/>
      <dgm:spPr/>
    </dgm:pt>
    <dgm:pt modelId="{218565CE-A810-4971-AF19-50D121F87E00}" type="pres">
      <dgm:prSet presAssocID="{BECD4C37-7AFB-41EB-A4D3-396D9D90059D}" presName="Child" presStyleLbl="revTx" presStyleIdx="5" presStyleCnt="6" custScaleX="130124">
        <dgm:presLayoutVars>
          <dgm:chMax val="0"/>
          <dgm:chPref val="0"/>
          <dgm:bulletEnabled val="1"/>
        </dgm:presLayoutVars>
      </dgm:prSet>
      <dgm:spPr/>
      <dgm:t>
        <a:bodyPr/>
        <a:lstStyle/>
        <a:p>
          <a:endParaRPr lang="tr-TR"/>
        </a:p>
      </dgm:t>
    </dgm:pt>
  </dgm:ptLst>
  <dgm:cxnLst>
    <dgm:cxn modelId="{A336671E-DCC3-46F3-8DD3-4444203661DF}" srcId="{09D13B35-AD10-4586-9966-1E844AB92D94}" destId="{0DF24F4E-EF4D-440B-A315-CEB98503B535}" srcOrd="0" destOrd="0" parTransId="{EECABC55-7F4E-487D-A8C2-4D0312E792F3}" sibTransId="{4C7141EC-5199-4342-9434-D745EF013643}"/>
    <dgm:cxn modelId="{465892AF-04CC-49F2-820D-86E0DD47259F}" srcId="{D3FA7E08-6ABE-4BBC-8E0F-BBE5FB724F4B}" destId="{6E7EDDCE-7D35-4C7E-B1A2-50AC6E270016}" srcOrd="2" destOrd="0" parTransId="{127AE7CD-BF8B-4315-84B7-E245BE256660}" sibTransId="{BCA0EE14-4925-4FDD-8293-51C7ACC99D94}"/>
    <dgm:cxn modelId="{1DA8494E-9CFD-4D9B-A406-E6582EAE97C0}" srcId="{D3FA7E08-6ABE-4BBC-8E0F-BBE5FB724F4B}" destId="{922809D9-436D-4DC6-B937-4D2FBF90DA50}" srcOrd="1" destOrd="0" parTransId="{740026EE-40CF-4BD2-9D5F-10781D26A621}" sibTransId="{E620B78F-B8BE-40C0-9348-72B8C0ED6AB5}"/>
    <dgm:cxn modelId="{23529804-D84B-47D3-85DD-262D85E7AE79}" srcId="{BECD4C37-7AFB-41EB-A4D3-396D9D90059D}" destId="{48F9C8FC-7DFF-4E0E-86AA-64CB6C9938A1}" srcOrd="1" destOrd="0" parTransId="{1AE4199D-39B4-40D9-9B1B-986BD0D3F534}" sibTransId="{5E6B6299-1FA2-49C2-AE24-6480FF5C23B3}"/>
    <dgm:cxn modelId="{7327C6D7-49D1-4AFF-98EF-991A116602D4}" type="presOf" srcId="{0DF24F4E-EF4D-440B-A315-CEB98503B535}" destId="{3BE105B3-BD00-45CC-811D-92A2D3F16291}" srcOrd="0" destOrd="0" presId="urn:microsoft.com/office/officeart/2009/3/layout/PieProcess"/>
    <dgm:cxn modelId="{FD3F97E0-D73F-4FEE-B148-455AEE3D706D}" srcId="{09D13B35-AD10-4586-9966-1E844AB92D94}" destId="{D3FA7E08-6ABE-4BBC-8E0F-BBE5FB724F4B}" srcOrd="1" destOrd="0" parTransId="{8A35E7A4-D768-423D-9530-F811A33F3186}" sibTransId="{EDFE0D33-57FB-49B9-A22E-8BBFDC2C83FE}"/>
    <dgm:cxn modelId="{72B7A34D-4583-4DCE-8623-A554C94E049F}" type="presOf" srcId="{5BD0C3BB-5CF0-4A7D-BEB1-934A8C30BF3E}" destId="{218565CE-A810-4971-AF19-50D121F87E00}" srcOrd="0" destOrd="3" presId="urn:microsoft.com/office/officeart/2009/3/layout/PieProcess"/>
    <dgm:cxn modelId="{492FFEB7-CC4B-4ADA-BA97-4E27EC3B8647}" srcId="{0DF24F4E-EF4D-440B-A315-CEB98503B535}" destId="{16E855C1-D3A1-49D1-B0F4-B49F46A51D57}" srcOrd="0" destOrd="0" parTransId="{785DEAFD-93EB-4C38-955B-78015310E00C}" sibTransId="{DB1F8B7D-B025-45CE-BE73-5D5D8C440927}"/>
    <dgm:cxn modelId="{3CF57D15-72FC-463A-A4A6-94B0F1145631}" type="presOf" srcId="{6E7EDDCE-7D35-4C7E-B1A2-50AC6E270016}" destId="{8CBE4807-3B88-4F42-865D-A77876EF2ED0}" srcOrd="0" destOrd="2" presId="urn:microsoft.com/office/officeart/2009/3/layout/PieProcess"/>
    <dgm:cxn modelId="{6B86704B-97C6-4728-9DEC-BCD70B082E3C}" type="presOf" srcId="{165A61A4-DDB4-43D4-ADA7-043DC0728830}" destId="{8CBE4807-3B88-4F42-865D-A77876EF2ED0}" srcOrd="0" destOrd="4" presId="urn:microsoft.com/office/officeart/2009/3/layout/PieProcess"/>
    <dgm:cxn modelId="{CB04FBD0-55F2-40A0-B992-26ACF3A4C9B1}" srcId="{BECD4C37-7AFB-41EB-A4D3-396D9D90059D}" destId="{CF85AE38-C414-4C99-A243-A620D8944E56}" srcOrd="2" destOrd="0" parTransId="{45A5A4FC-7703-444A-A2E6-8D3181451BC9}" sibTransId="{EBE1124D-6D8C-4613-8CA3-1445318FC039}"/>
    <dgm:cxn modelId="{A9E9A5E3-1108-46FA-BB37-86DBD443AA84}" srcId="{D3FA7E08-6ABE-4BBC-8E0F-BBE5FB724F4B}" destId="{5D698CEB-D0E4-4DF9-B016-D392C62F07F7}" srcOrd="3" destOrd="0" parTransId="{3D0DA16E-9888-497C-9698-1F957A7D9662}" sibTransId="{2FDD6A8F-15E1-4460-BAC1-884F6C195A83}"/>
    <dgm:cxn modelId="{9F6465B3-963C-4BC3-ACD2-B6C18B93783B}" type="presOf" srcId="{D2B0579A-ACB3-42F5-A423-A1D5840A4722}" destId="{218565CE-A810-4971-AF19-50D121F87E00}" srcOrd="0" destOrd="0" presId="urn:microsoft.com/office/officeart/2009/3/layout/PieProcess"/>
    <dgm:cxn modelId="{94EE5898-9A61-4BBF-A6EA-F1C030B6EA2C}" srcId="{0DF24F4E-EF4D-440B-A315-CEB98503B535}" destId="{FF805CC3-7BFE-4FB8-88C1-FDD6B88E3C79}" srcOrd="1" destOrd="0" parTransId="{54D883FD-29BD-4A55-B499-8533514CD97F}" sibTransId="{4115A0D8-A3BD-4A62-B20E-393B4AE630F3}"/>
    <dgm:cxn modelId="{6F22A151-503F-40FD-B8D4-6613034A08E1}" type="presOf" srcId="{D3FA7E08-6ABE-4BBC-8E0F-BBE5FB724F4B}" destId="{31BEE8F2-93D7-4E94-A9B9-413C21884844}" srcOrd="0" destOrd="0" presId="urn:microsoft.com/office/officeart/2009/3/layout/PieProcess"/>
    <dgm:cxn modelId="{D4101E88-B74E-475C-A30E-9A23D434DCD2}" type="presOf" srcId="{922809D9-436D-4DC6-B937-4D2FBF90DA50}" destId="{8CBE4807-3B88-4F42-865D-A77876EF2ED0}" srcOrd="0" destOrd="1" presId="urn:microsoft.com/office/officeart/2009/3/layout/PieProcess"/>
    <dgm:cxn modelId="{C64A787C-126B-483A-A88F-16007011A96D}" srcId="{D3FA7E08-6ABE-4BBC-8E0F-BBE5FB724F4B}" destId="{2EF2DDC7-5228-4620-AE14-54F10BD791C9}" srcOrd="0" destOrd="0" parTransId="{52BBA47C-32D4-4BC5-9A3A-E38E4E8353BE}" sibTransId="{A1687E00-5AD7-4349-8D98-8E867F4429D9}"/>
    <dgm:cxn modelId="{007B2128-5201-4B87-9108-040212FE0FAC}" type="presOf" srcId="{33D63B5D-CE23-4D31-89EE-BC88FE32BF11}" destId="{42005E44-93A0-4E8F-A2B2-7DF8074F985A}" srcOrd="0" destOrd="2" presId="urn:microsoft.com/office/officeart/2009/3/layout/PieProcess"/>
    <dgm:cxn modelId="{AA76B27F-6E3E-4464-80B5-C68426C5952F}" srcId="{D3FA7E08-6ABE-4BBC-8E0F-BBE5FB724F4B}" destId="{165A61A4-DDB4-43D4-ADA7-043DC0728830}" srcOrd="4" destOrd="0" parTransId="{E949699A-9201-4652-9D7C-F54DF2364C84}" sibTransId="{55FC8857-31CB-4D8F-AFC3-7D638BD7BF45}"/>
    <dgm:cxn modelId="{933883FE-2893-4C35-8A2D-90A473B44762}" type="presOf" srcId="{47992BE6-7469-4264-9073-25DCF92A7D10}" destId="{42005E44-93A0-4E8F-A2B2-7DF8074F985A}" srcOrd="0" destOrd="3" presId="urn:microsoft.com/office/officeart/2009/3/layout/PieProcess"/>
    <dgm:cxn modelId="{9C86AC29-AE6E-4480-9E11-C88E9EDF87F4}" type="presOf" srcId="{16E855C1-D3A1-49D1-B0F4-B49F46A51D57}" destId="{42005E44-93A0-4E8F-A2B2-7DF8074F985A}" srcOrd="0" destOrd="0" presId="urn:microsoft.com/office/officeart/2009/3/layout/PieProcess"/>
    <dgm:cxn modelId="{F56D310A-C6C8-441E-A898-BFA5ECBFC339}" type="presOf" srcId="{2EF2DDC7-5228-4620-AE14-54F10BD791C9}" destId="{8CBE4807-3B88-4F42-865D-A77876EF2ED0}" srcOrd="0" destOrd="0" presId="urn:microsoft.com/office/officeart/2009/3/layout/PieProcess"/>
    <dgm:cxn modelId="{E6CB9197-48C1-46DD-B69A-18809B36415A}" type="presOf" srcId="{5D698CEB-D0E4-4DF9-B016-D392C62F07F7}" destId="{8CBE4807-3B88-4F42-865D-A77876EF2ED0}" srcOrd="0" destOrd="3" presId="urn:microsoft.com/office/officeart/2009/3/layout/PieProcess"/>
    <dgm:cxn modelId="{8713A1F1-0D4E-41A3-A407-CC41D8DEE169}" srcId="{0DF24F4E-EF4D-440B-A315-CEB98503B535}" destId="{47992BE6-7469-4264-9073-25DCF92A7D10}" srcOrd="3" destOrd="0" parTransId="{F993E055-4E4F-46B8-881E-275358BCD674}" sibTransId="{722A2B01-24DA-4CE3-BC9A-21E26CCFD526}"/>
    <dgm:cxn modelId="{BF662EBA-DA18-42F0-800A-4084FACFABC1}" srcId="{0DF24F4E-EF4D-440B-A315-CEB98503B535}" destId="{33D63B5D-CE23-4D31-89EE-BC88FE32BF11}" srcOrd="2" destOrd="0" parTransId="{68722EA4-5DA3-44A0-9D0E-C8C3625EC793}" sibTransId="{37F17BAE-4D3C-4EA3-8321-40B2FD181960}"/>
    <dgm:cxn modelId="{A5EB82DE-FFAE-49DC-B9CC-54960C43D637}" srcId="{BECD4C37-7AFB-41EB-A4D3-396D9D90059D}" destId="{D2B0579A-ACB3-42F5-A423-A1D5840A4722}" srcOrd="0" destOrd="0" parTransId="{D42A5A23-7B03-45C3-B7EE-691FB0607A16}" sibTransId="{3FBBEFFB-3ECC-4239-809E-711620977AB6}"/>
    <dgm:cxn modelId="{B25C8F24-0695-47CB-A950-A0E6EB71E664}" srcId="{09D13B35-AD10-4586-9966-1E844AB92D94}" destId="{BECD4C37-7AFB-41EB-A4D3-396D9D90059D}" srcOrd="2" destOrd="0" parTransId="{7AD9C35E-3A14-4298-B673-D79BA3B1DA08}" sibTransId="{CB58FFD4-0981-4B23-B786-994D49649BC6}"/>
    <dgm:cxn modelId="{E5EDA66F-041D-4556-88AB-ED70087105DD}" type="presOf" srcId="{09D13B35-AD10-4586-9966-1E844AB92D94}" destId="{70F6A4E2-0BF5-4591-BD96-5B29DB575277}" srcOrd="0" destOrd="0" presId="urn:microsoft.com/office/officeart/2009/3/layout/PieProcess"/>
    <dgm:cxn modelId="{C19C0B24-F0A4-4648-9295-95391EF651AE}" type="presOf" srcId="{48F9C8FC-7DFF-4E0E-86AA-64CB6C9938A1}" destId="{218565CE-A810-4971-AF19-50D121F87E00}" srcOrd="0" destOrd="1" presId="urn:microsoft.com/office/officeart/2009/3/layout/PieProcess"/>
    <dgm:cxn modelId="{0CF4C61E-54EF-4590-A9AD-56BB95122376}" type="presOf" srcId="{FF805CC3-7BFE-4FB8-88C1-FDD6B88E3C79}" destId="{42005E44-93A0-4E8F-A2B2-7DF8074F985A}" srcOrd="0" destOrd="1" presId="urn:microsoft.com/office/officeart/2009/3/layout/PieProcess"/>
    <dgm:cxn modelId="{A5A61CDF-075D-439D-A0B6-CBD24EDA8B43}" type="presOf" srcId="{BECD4C37-7AFB-41EB-A4D3-396D9D90059D}" destId="{57323346-2249-4C70-9975-C747648EFFCB}" srcOrd="0" destOrd="0" presId="urn:microsoft.com/office/officeart/2009/3/layout/PieProcess"/>
    <dgm:cxn modelId="{7728878A-13F7-4EA1-9B88-9138EB164779}" srcId="{BECD4C37-7AFB-41EB-A4D3-396D9D90059D}" destId="{5BD0C3BB-5CF0-4A7D-BEB1-934A8C30BF3E}" srcOrd="3" destOrd="0" parTransId="{5BDBF86A-5B88-43EE-BCDC-FA1D87A6306F}" sibTransId="{18F49844-24BA-426A-A3A7-6095478BBB4D}"/>
    <dgm:cxn modelId="{D8463984-4C1B-41A1-9F85-0AFFAE8113DD}" type="presOf" srcId="{CF85AE38-C414-4C99-A243-A620D8944E56}" destId="{218565CE-A810-4971-AF19-50D121F87E00}" srcOrd="0" destOrd="2" presId="urn:microsoft.com/office/officeart/2009/3/layout/PieProcess"/>
    <dgm:cxn modelId="{CCA4A9F5-AF8A-4934-B2BA-DFF1BE6E7235}" type="presParOf" srcId="{70F6A4E2-0BF5-4591-BD96-5B29DB575277}" destId="{C267228B-EB4A-47BF-BD3A-795BA036AA13}" srcOrd="0" destOrd="0" presId="urn:microsoft.com/office/officeart/2009/3/layout/PieProcess"/>
    <dgm:cxn modelId="{3835610D-8590-439D-9483-DA9794EC1DB3}" type="presParOf" srcId="{C267228B-EB4A-47BF-BD3A-795BA036AA13}" destId="{6A2B540E-3003-483D-8AA8-0EFF9285177A}" srcOrd="0" destOrd="0" presId="urn:microsoft.com/office/officeart/2009/3/layout/PieProcess"/>
    <dgm:cxn modelId="{C8477DC2-E8B1-4148-A350-96B6893F4AF0}" type="presParOf" srcId="{C267228B-EB4A-47BF-BD3A-795BA036AA13}" destId="{2D2DB0DC-DE4E-435B-9F65-C781AC5556C3}" srcOrd="1" destOrd="0" presId="urn:microsoft.com/office/officeart/2009/3/layout/PieProcess"/>
    <dgm:cxn modelId="{E059526A-FA0E-42FA-A3D2-31F9F2A7BB77}" type="presParOf" srcId="{C267228B-EB4A-47BF-BD3A-795BA036AA13}" destId="{3BE105B3-BD00-45CC-811D-92A2D3F16291}" srcOrd="2" destOrd="0" presId="urn:microsoft.com/office/officeart/2009/3/layout/PieProcess"/>
    <dgm:cxn modelId="{4E0E2FDC-6CEE-4D39-8CC1-F1D8C3D7858A}" type="presParOf" srcId="{70F6A4E2-0BF5-4591-BD96-5B29DB575277}" destId="{E413DF80-CDBC-4AF1-9E7C-3256B8E46FDE}" srcOrd="1" destOrd="0" presId="urn:microsoft.com/office/officeart/2009/3/layout/PieProcess"/>
    <dgm:cxn modelId="{E81CA4FD-9FBE-4B93-B365-E9C050C0F16C}" type="presParOf" srcId="{70F6A4E2-0BF5-4591-BD96-5B29DB575277}" destId="{82142EC3-8326-4773-9E77-0889CACD9AA7}" srcOrd="2" destOrd="0" presId="urn:microsoft.com/office/officeart/2009/3/layout/PieProcess"/>
    <dgm:cxn modelId="{CB47214F-380F-4027-B61B-E3C05ACB5309}" type="presParOf" srcId="{82142EC3-8326-4773-9E77-0889CACD9AA7}" destId="{42005E44-93A0-4E8F-A2B2-7DF8074F985A}" srcOrd="0" destOrd="0" presId="urn:microsoft.com/office/officeart/2009/3/layout/PieProcess"/>
    <dgm:cxn modelId="{1FBCC0A4-7562-4239-B7DA-9001CA15583A}" type="presParOf" srcId="{70F6A4E2-0BF5-4591-BD96-5B29DB575277}" destId="{81D3B4E0-D34B-42B4-B765-27EDF9003DC6}" srcOrd="3" destOrd="0" presId="urn:microsoft.com/office/officeart/2009/3/layout/PieProcess"/>
    <dgm:cxn modelId="{0B194403-C000-42AA-B25E-6B1E4D0A9AC0}" type="presParOf" srcId="{70F6A4E2-0BF5-4591-BD96-5B29DB575277}" destId="{FE85EE38-0B81-4072-AF1B-CC5DF23AE305}" srcOrd="4" destOrd="0" presId="urn:microsoft.com/office/officeart/2009/3/layout/PieProcess"/>
    <dgm:cxn modelId="{F5CC7793-0B25-4F44-A42E-96F4B8233FD9}" type="presParOf" srcId="{FE85EE38-0B81-4072-AF1B-CC5DF23AE305}" destId="{2D5E1891-FA08-4B68-B866-6EDDD6989D30}" srcOrd="0" destOrd="0" presId="urn:microsoft.com/office/officeart/2009/3/layout/PieProcess"/>
    <dgm:cxn modelId="{E8324FBE-3C59-4593-9818-32F4C09727BE}" type="presParOf" srcId="{FE85EE38-0B81-4072-AF1B-CC5DF23AE305}" destId="{88829D1A-C6FE-4A2F-A312-C6B300270027}" srcOrd="1" destOrd="0" presId="urn:microsoft.com/office/officeart/2009/3/layout/PieProcess"/>
    <dgm:cxn modelId="{FEDD570B-5665-429D-AF71-75E78F6C06BA}" type="presParOf" srcId="{FE85EE38-0B81-4072-AF1B-CC5DF23AE305}" destId="{31BEE8F2-93D7-4E94-A9B9-413C21884844}" srcOrd="2" destOrd="0" presId="urn:microsoft.com/office/officeart/2009/3/layout/PieProcess"/>
    <dgm:cxn modelId="{7B2A6401-684F-4D57-A445-0A45E28EF1D8}" type="presParOf" srcId="{70F6A4E2-0BF5-4591-BD96-5B29DB575277}" destId="{1FBC2256-8EA4-41EB-BFFD-D21CBC189633}" srcOrd="5" destOrd="0" presId="urn:microsoft.com/office/officeart/2009/3/layout/PieProcess"/>
    <dgm:cxn modelId="{411FCC79-4FC7-4D34-8E04-A0CFF30B78FB}" type="presParOf" srcId="{70F6A4E2-0BF5-4591-BD96-5B29DB575277}" destId="{BD1855D5-1E2F-4497-9D09-1348C93D4D90}" srcOrd="6" destOrd="0" presId="urn:microsoft.com/office/officeart/2009/3/layout/PieProcess"/>
    <dgm:cxn modelId="{165D3958-D825-488B-8ED4-3B9E135FC54E}" type="presParOf" srcId="{BD1855D5-1E2F-4497-9D09-1348C93D4D90}" destId="{8CBE4807-3B88-4F42-865D-A77876EF2ED0}" srcOrd="0" destOrd="0" presId="urn:microsoft.com/office/officeart/2009/3/layout/PieProcess"/>
    <dgm:cxn modelId="{1C2CB136-E04C-45DE-9796-DE0935760C71}" type="presParOf" srcId="{70F6A4E2-0BF5-4591-BD96-5B29DB575277}" destId="{397AC1B0-F774-4C7B-B994-FD8B97FF9643}" srcOrd="7" destOrd="0" presId="urn:microsoft.com/office/officeart/2009/3/layout/PieProcess"/>
    <dgm:cxn modelId="{6D5830AD-B366-4D3F-B25A-F293EF01C7B1}" type="presParOf" srcId="{70F6A4E2-0BF5-4591-BD96-5B29DB575277}" destId="{4ED9D329-8404-4D2B-84A7-8C3378FF0F6E}" srcOrd="8" destOrd="0" presId="urn:microsoft.com/office/officeart/2009/3/layout/PieProcess"/>
    <dgm:cxn modelId="{88655954-35DE-4CB0-8A35-C8F0BAD48B47}" type="presParOf" srcId="{4ED9D329-8404-4D2B-84A7-8C3378FF0F6E}" destId="{019F1106-3970-4D1B-890D-01A0EE655AB5}" srcOrd="0" destOrd="0" presId="urn:microsoft.com/office/officeart/2009/3/layout/PieProcess"/>
    <dgm:cxn modelId="{B6F91723-25F5-4FFE-9786-4D8CB5FD7BB2}" type="presParOf" srcId="{4ED9D329-8404-4D2B-84A7-8C3378FF0F6E}" destId="{1D5C2E77-88C7-4DFD-B83A-22FE9BACB3CF}" srcOrd="1" destOrd="0" presId="urn:microsoft.com/office/officeart/2009/3/layout/PieProcess"/>
    <dgm:cxn modelId="{77AB5B6D-2AB5-4B69-A5EE-8FB9013BB07B}" type="presParOf" srcId="{4ED9D329-8404-4D2B-84A7-8C3378FF0F6E}" destId="{57323346-2249-4C70-9975-C747648EFFCB}" srcOrd="2" destOrd="0" presId="urn:microsoft.com/office/officeart/2009/3/layout/PieProcess"/>
    <dgm:cxn modelId="{07F4586A-115E-4BD6-A616-53CBBC5D2842}" type="presParOf" srcId="{70F6A4E2-0BF5-4591-BD96-5B29DB575277}" destId="{CCF2EEF1-919C-4EA8-9486-A12A48DC7041}" srcOrd="9" destOrd="0" presId="urn:microsoft.com/office/officeart/2009/3/layout/PieProcess"/>
    <dgm:cxn modelId="{2A53D328-27C2-4494-9925-FD4EB35FC360}" type="presParOf" srcId="{70F6A4E2-0BF5-4591-BD96-5B29DB575277}" destId="{D7B014B3-7B73-460B-A0DD-0F51D521B84D}" srcOrd="10" destOrd="0" presId="urn:microsoft.com/office/officeart/2009/3/layout/PieProcess"/>
    <dgm:cxn modelId="{463E4D7A-ADC6-4420-8067-0CDFE0E29760}" type="presParOf" srcId="{D7B014B3-7B73-460B-A0DD-0F51D521B84D}" destId="{218565CE-A810-4971-AF19-50D121F87E00}" srcOrd="0"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1F048E6B-61F4-49B8-BAAB-C95FB362C918}" type="doc">
      <dgm:prSet loTypeId="urn:microsoft.com/office/officeart/2005/8/layout/hierarchy4" loCatId="list" qsTypeId="urn:microsoft.com/office/officeart/2005/8/quickstyle/3d3" qsCatId="3D" csTypeId="urn:microsoft.com/office/officeart/2005/8/colors/accent0_3" csCatId="mainScheme" phldr="1"/>
      <dgm:spPr/>
      <dgm:t>
        <a:bodyPr/>
        <a:lstStyle/>
        <a:p>
          <a:endParaRPr lang="tr-TR"/>
        </a:p>
      </dgm:t>
    </dgm:pt>
    <dgm:pt modelId="{0F482986-F7AE-4CC8-94FE-33641969C3AB}">
      <dgm:prSet/>
      <dgm:spPr/>
      <dgm:t>
        <a:bodyPr/>
        <a:lstStyle/>
        <a:p>
          <a:pPr rtl="0"/>
          <a:r>
            <a:rPr lang="tr-TR" baseline="0" dirty="0" smtClean="0"/>
            <a:t>İki aşı arasındaki immün cevap seviyelerinde önemli farklı olmasına rağmen</a:t>
          </a:r>
          <a:r>
            <a:rPr lang="en-US" baseline="0" dirty="0" smtClean="0"/>
            <a:t>, </a:t>
          </a:r>
          <a:r>
            <a:rPr lang="tr-TR" baseline="0" dirty="0" smtClean="0"/>
            <a:t>bu </a:t>
          </a:r>
          <a:r>
            <a:rPr lang="en-US" baseline="0" dirty="0" smtClean="0"/>
            <a:t>HPV-16/18</a:t>
          </a:r>
          <a:r>
            <a:rPr lang="tr-TR" baseline="0" dirty="0" smtClean="0"/>
            <a:t>’e karşı koruma sürelerinin belirlenmesini yansıtmaz</a:t>
          </a:r>
          <a:r>
            <a:rPr lang="en-US" baseline="0" dirty="0" smtClean="0"/>
            <a:t>. </a:t>
          </a:r>
          <a:r>
            <a:rPr lang="tr-TR" baseline="0" dirty="0" smtClean="0"/>
            <a:t>Her iki aşının etkinlik sürelerini belirlemek için uzun süreli çalışmalara gerek vardır.</a:t>
          </a:r>
          <a:endParaRPr lang="tr-TR" dirty="0"/>
        </a:p>
      </dgm:t>
    </dgm:pt>
    <dgm:pt modelId="{DD365556-428A-41F1-85F0-C7FA394ADD3B}" type="parTrans" cxnId="{D9922917-212E-4F74-968E-CA103941A722}">
      <dgm:prSet/>
      <dgm:spPr/>
      <dgm:t>
        <a:bodyPr/>
        <a:lstStyle/>
        <a:p>
          <a:endParaRPr lang="tr-TR"/>
        </a:p>
      </dgm:t>
    </dgm:pt>
    <dgm:pt modelId="{DC7B8A3E-3D94-47DD-BDF3-167EED4D18DC}" type="sibTrans" cxnId="{D9922917-212E-4F74-968E-CA103941A722}">
      <dgm:prSet/>
      <dgm:spPr/>
      <dgm:t>
        <a:bodyPr/>
        <a:lstStyle/>
        <a:p>
          <a:endParaRPr lang="tr-TR"/>
        </a:p>
      </dgm:t>
    </dgm:pt>
    <dgm:pt modelId="{C60BF857-A4BA-4DE6-885C-C6466A06D7FD}" type="pres">
      <dgm:prSet presAssocID="{1F048E6B-61F4-49B8-BAAB-C95FB362C918}" presName="Name0" presStyleCnt="0">
        <dgm:presLayoutVars>
          <dgm:chPref val="1"/>
          <dgm:dir/>
          <dgm:animOne val="branch"/>
          <dgm:animLvl val="lvl"/>
          <dgm:resizeHandles/>
        </dgm:presLayoutVars>
      </dgm:prSet>
      <dgm:spPr/>
      <dgm:t>
        <a:bodyPr/>
        <a:lstStyle/>
        <a:p>
          <a:endParaRPr lang="tr-TR"/>
        </a:p>
      </dgm:t>
    </dgm:pt>
    <dgm:pt modelId="{F14D6973-40BA-4E4A-815B-368EC957FC93}" type="pres">
      <dgm:prSet presAssocID="{0F482986-F7AE-4CC8-94FE-33641969C3AB}" presName="vertOne" presStyleCnt="0"/>
      <dgm:spPr/>
      <dgm:t>
        <a:bodyPr/>
        <a:lstStyle/>
        <a:p>
          <a:endParaRPr lang="tr-TR"/>
        </a:p>
      </dgm:t>
    </dgm:pt>
    <dgm:pt modelId="{4B856EF7-C469-425E-B68E-8740CC8D0932}" type="pres">
      <dgm:prSet presAssocID="{0F482986-F7AE-4CC8-94FE-33641969C3AB}" presName="txOne" presStyleLbl="node0" presStyleIdx="0" presStyleCnt="1">
        <dgm:presLayoutVars>
          <dgm:chPref val="3"/>
        </dgm:presLayoutVars>
      </dgm:prSet>
      <dgm:spPr/>
      <dgm:t>
        <a:bodyPr/>
        <a:lstStyle/>
        <a:p>
          <a:endParaRPr lang="tr-TR"/>
        </a:p>
      </dgm:t>
    </dgm:pt>
    <dgm:pt modelId="{1AB9E89B-CC0E-4007-88CA-F0C14CF476A0}" type="pres">
      <dgm:prSet presAssocID="{0F482986-F7AE-4CC8-94FE-33641969C3AB}" presName="horzOne" presStyleCnt="0"/>
      <dgm:spPr/>
      <dgm:t>
        <a:bodyPr/>
        <a:lstStyle/>
        <a:p>
          <a:endParaRPr lang="tr-TR"/>
        </a:p>
      </dgm:t>
    </dgm:pt>
  </dgm:ptLst>
  <dgm:cxnLst>
    <dgm:cxn modelId="{F3C2D7CB-1666-4720-8F6E-CA0DFC57B1A0}" type="presOf" srcId="{1F048E6B-61F4-49B8-BAAB-C95FB362C918}" destId="{C60BF857-A4BA-4DE6-885C-C6466A06D7FD}" srcOrd="0" destOrd="0" presId="urn:microsoft.com/office/officeart/2005/8/layout/hierarchy4"/>
    <dgm:cxn modelId="{7E007B59-9AE1-48BD-A620-C38A3F0BA22D}" type="presOf" srcId="{0F482986-F7AE-4CC8-94FE-33641969C3AB}" destId="{4B856EF7-C469-425E-B68E-8740CC8D0932}" srcOrd="0" destOrd="0" presId="urn:microsoft.com/office/officeart/2005/8/layout/hierarchy4"/>
    <dgm:cxn modelId="{D9922917-212E-4F74-968E-CA103941A722}" srcId="{1F048E6B-61F4-49B8-BAAB-C95FB362C918}" destId="{0F482986-F7AE-4CC8-94FE-33641969C3AB}" srcOrd="0" destOrd="0" parTransId="{DD365556-428A-41F1-85F0-C7FA394ADD3B}" sibTransId="{DC7B8A3E-3D94-47DD-BDF3-167EED4D18DC}"/>
    <dgm:cxn modelId="{ABF7DC1A-1764-4391-BE8C-9B8B65D316C7}" type="presParOf" srcId="{C60BF857-A4BA-4DE6-885C-C6466A06D7FD}" destId="{F14D6973-40BA-4E4A-815B-368EC957FC93}" srcOrd="0" destOrd="0" presId="urn:microsoft.com/office/officeart/2005/8/layout/hierarchy4"/>
    <dgm:cxn modelId="{D4FB5764-FA5B-413F-A62F-EA0256F54474}" type="presParOf" srcId="{F14D6973-40BA-4E4A-815B-368EC957FC93}" destId="{4B856EF7-C469-425E-B68E-8740CC8D0932}" srcOrd="0" destOrd="0" presId="urn:microsoft.com/office/officeart/2005/8/layout/hierarchy4"/>
    <dgm:cxn modelId="{2645EDAA-2874-4902-BC0B-D7B73EE5D347}" type="presParOf" srcId="{F14D6973-40BA-4E4A-815B-368EC957FC93}" destId="{1AB9E89B-CC0E-4007-88CA-F0C14CF476A0}"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100A4282-D400-4A9E-8D91-BD4B5510C607}" type="doc">
      <dgm:prSet loTypeId="urn:microsoft.com/office/officeart/2005/8/layout/lProcess2" loCatId="list" qsTypeId="urn:microsoft.com/office/officeart/2005/8/quickstyle/simple2" qsCatId="simple" csTypeId="urn:microsoft.com/office/officeart/2005/8/colors/accent1_2" csCatId="accent1" phldr="1"/>
      <dgm:spPr/>
      <dgm:t>
        <a:bodyPr/>
        <a:lstStyle/>
        <a:p>
          <a:endParaRPr lang="tr-TR"/>
        </a:p>
      </dgm:t>
    </dgm:pt>
    <dgm:pt modelId="{A15E5C3D-6588-4815-8629-5E0F950FC105}">
      <dgm:prSet/>
      <dgm:spPr/>
      <dgm:t>
        <a:bodyPr/>
        <a:lstStyle/>
        <a:p>
          <a:pPr rtl="0"/>
          <a:r>
            <a:rPr lang="tr-TR" baseline="0" smtClean="0"/>
            <a:t>Önemli sorunlar</a:t>
          </a:r>
          <a:r>
            <a:rPr lang="en-US" baseline="0" smtClean="0"/>
            <a:t> </a:t>
          </a:r>
          <a:endParaRPr lang="tr-TR"/>
        </a:p>
      </dgm:t>
    </dgm:pt>
    <dgm:pt modelId="{2F29A0EE-DF4B-4442-88C1-3815F235B729}" type="parTrans" cxnId="{49E52638-EA48-40A7-9B80-2BFE4000ACAF}">
      <dgm:prSet/>
      <dgm:spPr/>
      <dgm:t>
        <a:bodyPr/>
        <a:lstStyle/>
        <a:p>
          <a:endParaRPr lang="tr-TR"/>
        </a:p>
      </dgm:t>
    </dgm:pt>
    <dgm:pt modelId="{B43FA5E3-BF6E-44C2-8A11-17E4458D03A6}" type="sibTrans" cxnId="{49E52638-EA48-40A7-9B80-2BFE4000ACAF}">
      <dgm:prSet/>
      <dgm:spPr/>
      <dgm:t>
        <a:bodyPr/>
        <a:lstStyle/>
        <a:p>
          <a:endParaRPr lang="tr-TR"/>
        </a:p>
      </dgm:t>
    </dgm:pt>
    <dgm:pt modelId="{5ABA49E7-BC51-422C-82B2-DAA23B89F11D}">
      <dgm:prSet/>
      <dgm:spPr/>
      <dgm:t>
        <a:bodyPr/>
        <a:lstStyle/>
        <a:p>
          <a:pPr rtl="0"/>
          <a:r>
            <a:rPr lang="tr-TR" baseline="0" dirty="0" smtClean="0"/>
            <a:t>Basında delile dayalı olmadan verilen mesajlar</a:t>
          </a:r>
          <a:endParaRPr lang="tr-TR" dirty="0"/>
        </a:p>
      </dgm:t>
    </dgm:pt>
    <dgm:pt modelId="{8D2890F9-2107-4814-9EF1-F632A228B077}" type="parTrans" cxnId="{AB5220B0-FB6F-4381-8F30-90E98429D2DC}">
      <dgm:prSet/>
      <dgm:spPr/>
      <dgm:t>
        <a:bodyPr/>
        <a:lstStyle/>
        <a:p>
          <a:endParaRPr lang="tr-TR"/>
        </a:p>
      </dgm:t>
    </dgm:pt>
    <dgm:pt modelId="{B946A2C3-A431-401D-9FB2-D26B94659B16}" type="sibTrans" cxnId="{AB5220B0-FB6F-4381-8F30-90E98429D2DC}">
      <dgm:prSet/>
      <dgm:spPr/>
      <dgm:t>
        <a:bodyPr/>
        <a:lstStyle/>
        <a:p>
          <a:endParaRPr lang="tr-TR"/>
        </a:p>
      </dgm:t>
    </dgm:pt>
    <dgm:pt modelId="{A99DDFB5-2905-49ED-BB96-D5C518C4E39D}">
      <dgm:prSet/>
      <dgm:spPr/>
      <dgm:t>
        <a:bodyPr/>
        <a:lstStyle/>
        <a:p>
          <a:pPr rtl="0"/>
          <a:r>
            <a:rPr lang="tr-TR" baseline="0" smtClean="0"/>
            <a:t>Tarama ve aşılama dengesine yatırım</a:t>
          </a:r>
          <a:endParaRPr lang="tr-TR"/>
        </a:p>
      </dgm:t>
    </dgm:pt>
    <dgm:pt modelId="{EB6FDAEE-78D6-448E-8934-214483695A04}" type="parTrans" cxnId="{E99D3586-1AEC-4952-AE26-40F8F3B19888}">
      <dgm:prSet/>
      <dgm:spPr/>
      <dgm:t>
        <a:bodyPr/>
        <a:lstStyle/>
        <a:p>
          <a:endParaRPr lang="tr-TR"/>
        </a:p>
      </dgm:t>
    </dgm:pt>
    <dgm:pt modelId="{C20F4B7E-7250-4A6C-80F4-B8DBD958ACEA}" type="sibTrans" cxnId="{E99D3586-1AEC-4952-AE26-40F8F3B19888}">
      <dgm:prSet/>
      <dgm:spPr/>
      <dgm:t>
        <a:bodyPr/>
        <a:lstStyle/>
        <a:p>
          <a:endParaRPr lang="tr-TR"/>
        </a:p>
      </dgm:t>
    </dgm:pt>
    <dgm:pt modelId="{931F92C6-A578-47CC-8F58-C5BEF8D5E0E1}">
      <dgm:prSet/>
      <dgm:spPr/>
      <dgm:t>
        <a:bodyPr/>
        <a:lstStyle/>
        <a:p>
          <a:pPr rtl="0"/>
          <a:r>
            <a:rPr lang="tr-TR" baseline="0" smtClean="0"/>
            <a:t>Diğer yeni aşılarla yarışma</a:t>
          </a:r>
          <a:endParaRPr lang="tr-TR"/>
        </a:p>
      </dgm:t>
    </dgm:pt>
    <dgm:pt modelId="{19518BDB-DC0B-4500-8549-372CBF08104B}" type="parTrans" cxnId="{082C9772-0C49-47E9-84E5-BD3292C9B1D8}">
      <dgm:prSet/>
      <dgm:spPr/>
      <dgm:t>
        <a:bodyPr/>
        <a:lstStyle/>
        <a:p>
          <a:endParaRPr lang="tr-TR"/>
        </a:p>
      </dgm:t>
    </dgm:pt>
    <dgm:pt modelId="{3DD87F59-D753-48A9-952A-9E9FE93CA81C}" type="sibTrans" cxnId="{082C9772-0C49-47E9-84E5-BD3292C9B1D8}">
      <dgm:prSet/>
      <dgm:spPr/>
      <dgm:t>
        <a:bodyPr/>
        <a:lstStyle/>
        <a:p>
          <a:endParaRPr lang="tr-TR"/>
        </a:p>
      </dgm:t>
    </dgm:pt>
    <dgm:pt modelId="{937AA35E-2463-4EE7-9B91-DF8F334F0C77}">
      <dgm:prSet/>
      <dgm:spPr/>
      <dgm:t>
        <a:bodyPr/>
        <a:lstStyle/>
        <a:p>
          <a:pPr rtl="0"/>
          <a:r>
            <a:rPr lang="tr-TR" baseline="0" smtClean="0"/>
            <a:t>Adölesanlara ulaştırılmasında altyapı</a:t>
          </a:r>
          <a:endParaRPr lang="tr-TR"/>
        </a:p>
      </dgm:t>
    </dgm:pt>
    <dgm:pt modelId="{28546D16-A5E9-42A0-ACDC-7571AE1BF088}" type="parTrans" cxnId="{E2468B5A-3EDF-4D23-BCBB-2EF906B30181}">
      <dgm:prSet/>
      <dgm:spPr/>
      <dgm:t>
        <a:bodyPr/>
        <a:lstStyle/>
        <a:p>
          <a:endParaRPr lang="tr-TR"/>
        </a:p>
      </dgm:t>
    </dgm:pt>
    <dgm:pt modelId="{AB73CE33-845A-4620-A552-44259F6ECD26}" type="sibTrans" cxnId="{E2468B5A-3EDF-4D23-BCBB-2EF906B30181}">
      <dgm:prSet/>
      <dgm:spPr/>
      <dgm:t>
        <a:bodyPr/>
        <a:lstStyle/>
        <a:p>
          <a:endParaRPr lang="tr-TR"/>
        </a:p>
      </dgm:t>
    </dgm:pt>
    <dgm:pt modelId="{4132F3C2-FD7B-4826-8F06-90DCA670F3FB}" type="pres">
      <dgm:prSet presAssocID="{100A4282-D400-4A9E-8D91-BD4B5510C607}" presName="theList" presStyleCnt="0">
        <dgm:presLayoutVars>
          <dgm:dir/>
          <dgm:animLvl val="lvl"/>
          <dgm:resizeHandles val="exact"/>
        </dgm:presLayoutVars>
      </dgm:prSet>
      <dgm:spPr/>
      <dgm:t>
        <a:bodyPr/>
        <a:lstStyle/>
        <a:p>
          <a:endParaRPr lang="tr-TR"/>
        </a:p>
      </dgm:t>
    </dgm:pt>
    <dgm:pt modelId="{73D87258-D039-425C-AE85-FBDD84795789}" type="pres">
      <dgm:prSet presAssocID="{A15E5C3D-6588-4815-8629-5E0F950FC105}" presName="compNode" presStyleCnt="0"/>
      <dgm:spPr/>
      <dgm:t>
        <a:bodyPr/>
        <a:lstStyle/>
        <a:p>
          <a:endParaRPr lang="tr-TR"/>
        </a:p>
      </dgm:t>
    </dgm:pt>
    <dgm:pt modelId="{73ED19C1-D40C-4F5C-918D-CE7E973AD1AF}" type="pres">
      <dgm:prSet presAssocID="{A15E5C3D-6588-4815-8629-5E0F950FC105}" presName="aNode" presStyleLbl="bgShp" presStyleIdx="0" presStyleCnt="1"/>
      <dgm:spPr/>
      <dgm:t>
        <a:bodyPr/>
        <a:lstStyle/>
        <a:p>
          <a:endParaRPr lang="tr-TR"/>
        </a:p>
      </dgm:t>
    </dgm:pt>
    <dgm:pt modelId="{4EC3AEC4-3FAD-4A42-BE49-8A6B3D238973}" type="pres">
      <dgm:prSet presAssocID="{A15E5C3D-6588-4815-8629-5E0F950FC105}" presName="textNode" presStyleLbl="bgShp" presStyleIdx="0" presStyleCnt="1"/>
      <dgm:spPr/>
      <dgm:t>
        <a:bodyPr/>
        <a:lstStyle/>
        <a:p>
          <a:endParaRPr lang="tr-TR"/>
        </a:p>
      </dgm:t>
    </dgm:pt>
    <dgm:pt modelId="{14A9BD8F-B410-4BC6-9E55-719262840442}" type="pres">
      <dgm:prSet presAssocID="{A15E5C3D-6588-4815-8629-5E0F950FC105}" presName="compChildNode" presStyleCnt="0"/>
      <dgm:spPr/>
      <dgm:t>
        <a:bodyPr/>
        <a:lstStyle/>
        <a:p>
          <a:endParaRPr lang="tr-TR"/>
        </a:p>
      </dgm:t>
    </dgm:pt>
    <dgm:pt modelId="{E5BB3AAE-7859-4343-AA08-F5E4C2BF1F0E}" type="pres">
      <dgm:prSet presAssocID="{A15E5C3D-6588-4815-8629-5E0F950FC105}" presName="theInnerList" presStyleCnt="0"/>
      <dgm:spPr/>
      <dgm:t>
        <a:bodyPr/>
        <a:lstStyle/>
        <a:p>
          <a:endParaRPr lang="tr-TR"/>
        </a:p>
      </dgm:t>
    </dgm:pt>
    <dgm:pt modelId="{B67F10FC-0244-42DB-9915-F930562FDD4B}" type="pres">
      <dgm:prSet presAssocID="{5ABA49E7-BC51-422C-82B2-DAA23B89F11D}" presName="childNode" presStyleLbl="node1" presStyleIdx="0" presStyleCnt="4">
        <dgm:presLayoutVars>
          <dgm:bulletEnabled val="1"/>
        </dgm:presLayoutVars>
      </dgm:prSet>
      <dgm:spPr/>
      <dgm:t>
        <a:bodyPr/>
        <a:lstStyle/>
        <a:p>
          <a:endParaRPr lang="tr-TR"/>
        </a:p>
      </dgm:t>
    </dgm:pt>
    <dgm:pt modelId="{B0D0DEAE-863A-4E2E-9E60-91571FA20CBE}" type="pres">
      <dgm:prSet presAssocID="{5ABA49E7-BC51-422C-82B2-DAA23B89F11D}" presName="aSpace2" presStyleCnt="0"/>
      <dgm:spPr/>
      <dgm:t>
        <a:bodyPr/>
        <a:lstStyle/>
        <a:p>
          <a:endParaRPr lang="tr-TR"/>
        </a:p>
      </dgm:t>
    </dgm:pt>
    <dgm:pt modelId="{989CA6B1-DAB8-4629-851D-6C4F7B9492AD}" type="pres">
      <dgm:prSet presAssocID="{A99DDFB5-2905-49ED-BB96-D5C518C4E39D}" presName="childNode" presStyleLbl="node1" presStyleIdx="1" presStyleCnt="4">
        <dgm:presLayoutVars>
          <dgm:bulletEnabled val="1"/>
        </dgm:presLayoutVars>
      </dgm:prSet>
      <dgm:spPr/>
      <dgm:t>
        <a:bodyPr/>
        <a:lstStyle/>
        <a:p>
          <a:endParaRPr lang="tr-TR"/>
        </a:p>
      </dgm:t>
    </dgm:pt>
    <dgm:pt modelId="{BAFE6FF3-5209-47F2-86F0-2791FF9BD338}" type="pres">
      <dgm:prSet presAssocID="{A99DDFB5-2905-49ED-BB96-D5C518C4E39D}" presName="aSpace2" presStyleCnt="0"/>
      <dgm:spPr/>
      <dgm:t>
        <a:bodyPr/>
        <a:lstStyle/>
        <a:p>
          <a:endParaRPr lang="tr-TR"/>
        </a:p>
      </dgm:t>
    </dgm:pt>
    <dgm:pt modelId="{1D297911-7B82-488C-81DA-E03F1288E19C}" type="pres">
      <dgm:prSet presAssocID="{931F92C6-A578-47CC-8F58-C5BEF8D5E0E1}" presName="childNode" presStyleLbl="node1" presStyleIdx="2" presStyleCnt="4">
        <dgm:presLayoutVars>
          <dgm:bulletEnabled val="1"/>
        </dgm:presLayoutVars>
      </dgm:prSet>
      <dgm:spPr/>
      <dgm:t>
        <a:bodyPr/>
        <a:lstStyle/>
        <a:p>
          <a:endParaRPr lang="tr-TR"/>
        </a:p>
      </dgm:t>
    </dgm:pt>
    <dgm:pt modelId="{7148B49B-153A-4757-82D2-1A59D07B32E0}" type="pres">
      <dgm:prSet presAssocID="{931F92C6-A578-47CC-8F58-C5BEF8D5E0E1}" presName="aSpace2" presStyleCnt="0"/>
      <dgm:spPr/>
      <dgm:t>
        <a:bodyPr/>
        <a:lstStyle/>
        <a:p>
          <a:endParaRPr lang="tr-TR"/>
        </a:p>
      </dgm:t>
    </dgm:pt>
    <dgm:pt modelId="{5E20CD5E-1DC6-491B-96C8-B197CB6C1DC6}" type="pres">
      <dgm:prSet presAssocID="{937AA35E-2463-4EE7-9B91-DF8F334F0C77}" presName="childNode" presStyleLbl="node1" presStyleIdx="3" presStyleCnt="4">
        <dgm:presLayoutVars>
          <dgm:bulletEnabled val="1"/>
        </dgm:presLayoutVars>
      </dgm:prSet>
      <dgm:spPr/>
      <dgm:t>
        <a:bodyPr/>
        <a:lstStyle/>
        <a:p>
          <a:endParaRPr lang="tr-TR"/>
        </a:p>
      </dgm:t>
    </dgm:pt>
  </dgm:ptLst>
  <dgm:cxnLst>
    <dgm:cxn modelId="{2F508848-355C-4D36-8D05-42EF3D34C8B4}" type="presOf" srcId="{931F92C6-A578-47CC-8F58-C5BEF8D5E0E1}" destId="{1D297911-7B82-488C-81DA-E03F1288E19C}" srcOrd="0" destOrd="0" presId="urn:microsoft.com/office/officeart/2005/8/layout/lProcess2"/>
    <dgm:cxn modelId="{B87A5D0E-0CBD-400D-9C42-E7417EAABAFD}" type="presOf" srcId="{A15E5C3D-6588-4815-8629-5E0F950FC105}" destId="{4EC3AEC4-3FAD-4A42-BE49-8A6B3D238973}" srcOrd="1" destOrd="0" presId="urn:microsoft.com/office/officeart/2005/8/layout/lProcess2"/>
    <dgm:cxn modelId="{AB5220B0-FB6F-4381-8F30-90E98429D2DC}" srcId="{A15E5C3D-6588-4815-8629-5E0F950FC105}" destId="{5ABA49E7-BC51-422C-82B2-DAA23B89F11D}" srcOrd="0" destOrd="0" parTransId="{8D2890F9-2107-4814-9EF1-F632A228B077}" sibTransId="{B946A2C3-A431-401D-9FB2-D26B94659B16}"/>
    <dgm:cxn modelId="{6A992D9D-8B5D-49D5-87FD-505B67F6F73B}" type="presOf" srcId="{100A4282-D400-4A9E-8D91-BD4B5510C607}" destId="{4132F3C2-FD7B-4826-8F06-90DCA670F3FB}" srcOrd="0" destOrd="0" presId="urn:microsoft.com/office/officeart/2005/8/layout/lProcess2"/>
    <dgm:cxn modelId="{2262760C-4A61-415C-891E-7CDE04179F76}" type="presOf" srcId="{937AA35E-2463-4EE7-9B91-DF8F334F0C77}" destId="{5E20CD5E-1DC6-491B-96C8-B197CB6C1DC6}" srcOrd="0" destOrd="0" presId="urn:microsoft.com/office/officeart/2005/8/layout/lProcess2"/>
    <dgm:cxn modelId="{49E52638-EA48-40A7-9B80-2BFE4000ACAF}" srcId="{100A4282-D400-4A9E-8D91-BD4B5510C607}" destId="{A15E5C3D-6588-4815-8629-5E0F950FC105}" srcOrd="0" destOrd="0" parTransId="{2F29A0EE-DF4B-4442-88C1-3815F235B729}" sibTransId="{B43FA5E3-BF6E-44C2-8A11-17E4458D03A6}"/>
    <dgm:cxn modelId="{E2468B5A-3EDF-4D23-BCBB-2EF906B30181}" srcId="{A15E5C3D-6588-4815-8629-5E0F950FC105}" destId="{937AA35E-2463-4EE7-9B91-DF8F334F0C77}" srcOrd="3" destOrd="0" parTransId="{28546D16-A5E9-42A0-ACDC-7571AE1BF088}" sibTransId="{AB73CE33-845A-4620-A552-44259F6ECD26}"/>
    <dgm:cxn modelId="{724E8E1E-FA40-4A25-968B-B018738D8E83}" type="presOf" srcId="{A15E5C3D-6588-4815-8629-5E0F950FC105}" destId="{73ED19C1-D40C-4F5C-918D-CE7E973AD1AF}" srcOrd="0" destOrd="0" presId="urn:microsoft.com/office/officeart/2005/8/layout/lProcess2"/>
    <dgm:cxn modelId="{E99D3586-1AEC-4952-AE26-40F8F3B19888}" srcId="{A15E5C3D-6588-4815-8629-5E0F950FC105}" destId="{A99DDFB5-2905-49ED-BB96-D5C518C4E39D}" srcOrd="1" destOrd="0" parTransId="{EB6FDAEE-78D6-448E-8934-214483695A04}" sibTransId="{C20F4B7E-7250-4A6C-80F4-B8DBD958ACEA}"/>
    <dgm:cxn modelId="{082C9772-0C49-47E9-84E5-BD3292C9B1D8}" srcId="{A15E5C3D-6588-4815-8629-5E0F950FC105}" destId="{931F92C6-A578-47CC-8F58-C5BEF8D5E0E1}" srcOrd="2" destOrd="0" parTransId="{19518BDB-DC0B-4500-8549-372CBF08104B}" sibTransId="{3DD87F59-D753-48A9-952A-9E9FE93CA81C}"/>
    <dgm:cxn modelId="{39637DCB-E4CA-40C7-A3F9-B16ECD1B4206}" type="presOf" srcId="{A99DDFB5-2905-49ED-BB96-D5C518C4E39D}" destId="{989CA6B1-DAB8-4629-851D-6C4F7B9492AD}" srcOrd="0" destOrd="0" presId="urn:microsoft.com/office/officeart/2005/8/layout/lProcess2"/>
    <dgm:cxn modelId="{DEA71602-07FC-42B1-AA9D-9552B833AC05}" type="presOf" srcId="{5ABA49E7-BC51-422C-82B2-DAA23B89F11D}" destId="{B67F10FC-0244-42DB-9915-F930562FDD4B}" srcOrd="0" destOrd="0" presId="urn:microsoft.com/office/officeart/2005/8/layout/lProcess2"/>
    <dgm:cxn modelId="{96DD9EEA-4FDE-483B-9F39-C76577A3E842}" type="presParOf" srcId="{4132F3C2-FD7B-4826-8F06-90DCA670F3FB}" destId="{73D87258-D039-425C-AE85-FBDD84795789}" srcOrd="0" destOrd="0" presId="urn:microsoft.com/office/officeart/2005/8/layout/lProcess2"/>
    <dgm:cxn modelId="{77BDF8D1-5DD7-4BA2-A995-361C94BB3F78}" type="presParOf" srcId="{73D87258-D039-425C-AE85-FBDD84795789}" destId="{73ED19C1-D40C-4F5C-918D-CE7E973AD1AF}" srcOrd="0" destOrd="0" presId="urn:microsoft.com/office/officeart/2005/8/layout/lProcess2"/>
    <dgm:cxn modelId="{8351375C-F8E1-417A-B982-B79BA82EFC83}" type="presParOf" srcId="{73D87258-D039-425C-AE85-FBDD84795789}" destId="{4EC3AEC4-3FAD-4A42-BE49-8A6B3D238973}" srcOrd="1" destOrd="0" presId="urn:microsoft.com/office/officeart/2005/8/layout/lProcess2"/>
    <dgm:cxn modelId="{7178F969-9980-4748-A2DE-D91F089AA133}" type="presParOf" srcId="{73D87258-D039-425C-AE85-FBDD84795789}" destId="{14A9BD8F-B410-4BC6-9E55-719262840442}" srcOrd="2" destOrd="0" presId="urn:microsoft.com/office/officeart/2005/8/layout/lProcess2"/>
    <dgm:cxn modelId="{8391F741-5EF0-4822-9F3F-82DAC3464D47}" type="presParOf" srcId="{14A9BD8F-B410-4BC6-9E55-719262840442}" destId="{E5BB3AAE-7859-4343-AA08-F5E4C2BF1F0E}" srcOrd="0" destOrd="0" presId="urn:microsoft.com/office/officeart/2005/8/layout/lProcess2"/>
    <dgm:cxn modelId="{401AD1E7-EB6F-4D15-BB12-AADAFB44CB53}" type="presParOf" srcId="{E5BB3AAE-7859-4343-AA08-F5E4C2BF1F0E}" destId="{B67F10FC-0244-42DB-9915-F930562FDD4B}" srcOrd="0" destOrd="0" presId="urn:microsoft.com/office/officeart/2005/8/layout/lProcess2"/>
    <dgm:cxn modelId="{88F83AEE-58FC-4688-A4C6-5CA7AC9784FE}" type="presParOf" srcId="{E5BB3AAE-7859-4343-AA08-F5E4C2BF1F0E}" destId="{B0D0DEAE-863A-4E2E-9E60-91571FA20CBE}" srcOrd="1" destOrd="0" presId="urn:microsoft.com/office/officeart/2005/8/layout/lProcess2"/>
    <dgm:cxn modelId="{A858A337-85E8-4882-AD6B-75D36879707F}" type="presParOf" srcId="{E5BB3AAE-7859-4343-AA08-F5E4C2BF1F0E}" destId="{989CA6B1-DAB8-4629-851D-6C4F7B9492AD}" srcOrd="2" destOrd="0" presId="urn:microsoft.com/office/officeart/2005/8/layout/lProcess2"/>
    <dgm:cxn modelId="{C358294E-225E-4854-B207-36ABFA6DAE9E}" type="presParOf" srcId="{E5BB3AAE-7859-4343-AA08-F5E4C2BF1F0E}" destId="{BAFE6FF3-5209-47F2-86F0-2791FF9BD338}" srcOrd="3" destOrd="0" presId="urn:microsoft.com/office/officeart/2005/8/layout/lProcess2"/>
    <dgm:cxn modelId="{8384975F-6D61-4EED-B6A8-B404B061DC60}" type="presParOf" srcId="{E5BB3AAE-7859-4343-AA08-F5E4C2BF1F0E}" destId="{1D297911-7B82-488C-81DA-E03F1288E19C}" srcOrd="4" destOrd="0" presId="urn:microsoft.com/office/officeart/2005/8/layout/lProcess2"/>
    <dgm:cxn modelId="{2206304D-E3BF-47AB-AD49-632BDF8C241A}" type="presParOf" srcId="{E5BB3AAE-7859-4343-AA08-F5E4C2BF1F0E}" destId="{7148B49B-153A-4757-82D2-1A59D07B32E0}" srcOrd="5" destOrd="0" presId="urn:microsoft.com/office/officeart/2005/8/layout/lProcess2"/>
    <dgm:cxn modelId="{46A2F411-4984-42DE-9E1D-ACFF18AAD7DE}" type="presParOf" srcId="{E5BB3AAE-7859-4343-AA08-F5E4C2BF1F0E}" destId="{5E20CD5E-1DC6-491B-96C8-B197CB6C1DC6}"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100A4282-D400-4A9E-8D91-BD4B5510C607}" type="doc">
      <dgm:prSet loTypeId="urn:microsoft.com/office/officeart/2005/8/layout/vProcess5" loCatId="process" qsTypeId="urn:microsoft.com/office/officeart/2005/8/quickstyle/simple2" qsCatId="simple" csTypeId="urn:microsoft.com/office/officeart/2005/8/colors/accent1_2" csCatId="accent1" phldr="1"/>
      <dgm:spPr/>
      <dgm:t>
        <a:bodyPr/>
        <a:lstStyle/>
        <a:p>
          <a:endParaRPr lang="tr-TR"/>
        </a:p>
      </dgm:t>
    </dgm:pt>
    <dgm:pt modelId="{D3BFD092-8497-459B-B67E-A2D5C53ED5D5}">
      <dgm:prSet custT="1"/>
      <dgm:spPr>
        <a:solidFill>
          <a:srgbClr val="780D21"/>
        </a:solidFill>
      </dgm:spPr>
      <dgm:t>
        <a:bodyPr/>
        <a:lstStyle/>
        <a:p>
          <a:pPr rtl="0"/>
          <a:r>
            <a:rPr lang="tr-TR" sz="3600" dirty="0" smtClean="0"/>
            <a:t>Herhangi bir ülke için; HPV aşıları düşük maliyetle temin edebilebilirse, rutin aşılama programına alınmaması etik ve politik açıdan kabul edilemez</a:t>
          </a:r>
          <a:endParaRPr lang="tr-TR" sz="3600" dirty="0"/>
        </a:p>
      </dgm:t>
    </dgm:pt>
    <dgm:pt modelId="{634E4670-F1B5-4C05-A427-D0B282FABD36}" type="parTrans" cxnId="{7EB89ED9-230D-4504-A0DB-27EE6F606C7E}">
      <dgm:prSet/>
      <dgm:spPr/>
      <dgm:t>
        <a:bodyPr/>
        <a:lstStyle/>
        <a:p>
          <a:endParaRPr lang="tr-TR"/>
        </a:p>
      </dgm:t>
    </dgm:pt>
    <dgm:pt modelId="{5910DD15-E4D2-4B29-96DB-01B6372C0099}" type="sibTrans" cxnId="{7EB89ED9-230D-4504-A0DB-27EE6F606C7E}">
      <dgm:prSet/>
      <dgm:spPr/>
      <dgm:t>
        <a:bodyPr/>
        <a:lstStyle/>
        <a:p>
          <a:endParaRPr lang="tr-TR"/>
        </a:p>
      </dgm:t>
    </dgm:pt>
    <dgm:pt modelId="{BBBD8A15-0FD6-49BE-B211-279A7228421F}" type="pres">
      <dgm:prSet presAssocID="{100A4282-D400-4A9E-8D91-BD4B5510C607}" presName="outerComposite" presStyleCnt="0">
        <dgm:presLayoutVars>
          <dgm:chMax val="5"/>
          <dgm:dir/>
          <dgm:resizeHandles val="exact"/>
        </dgm:presLayoutVars>
      </dgm:prSet>
      <dgm:spPr/>
      <dgm:t>
        <a:bodyPr/>
        <a:lstStyle/>
        <a:p>
          <a:endParaRPr lang="tr-TR"/>
        </a:p>
      </dgm:t>
    </dgm:pt>
    <dgm:pt modelId="{1184DA2E-7ABB-45C4-87F6-852CF48DDDB1}" type="pres">
      <dgm:prSet presAssocID="{100A4282-D400-4A9E-8D91-BD4B5510C607}" presName="dummyMaxCanvas" presStyleCnt="0">
        <dgm:presLayoutVars/>
      </dgm:prSet>
      <dgm:spPr/>
      <dgm:t>
        <a:bodyPr/>
        <a:lstStyle/>
        <a:p>
          <a:endParaRPr lang="tr-TR"/>
        </a:p>
      </dgm:t>
    </dgm:pt>
    <dgm:pt modelId="{D6FFE7AF-0C1E-48FE-9FDB-266C784C6483}" type="pres">
      <dgm:prSet presAssocID="{100A4282-D400-4A9E-8D91-BD4B5510C607}" presName="OneNode_1" presStyleLbl="node1" presStyleIdx="0" presStyleCnt="1">
        <dgm:presLayoutVars>
          <dgm:bulletEnabled val="1"/>
        </dgm:presLayoutVars>
      </dgm:prSet>
      <dgm:spPr/>
      <dgm:t>
        <a:bodyPr/>
        <a:lstStyle/>
        <a:p>
          <a:endParaRPr lang="tr-TR"/>
        </a:p>
      </dgm:t>
    </dgm:pt>
  </dgm:ptLst>
  <dgm:cxnLst>
    <dgm:cxn modelId="{A5CADE50-4183-4FC8-9CB8-C7D2B11DDB48}" type="presOf" srcId="{D3BFD092-8497-459B-B67E-A2D5C53ED5D5}" destId="{D6FFE7AF-0C1E-48FE-9FDB-266C784C6483}" srcOrd="0" destOrd="0" presId="urn:microsoft.com/office/officeart/2005/8/layout/vProcess5"/>
    <dgm:cxn modelId="{7EB89ED9-230D-4504-A0DB-27EE6F606C7E}" srcId="{100A4282-D400-4A9E-8D91-BD4B5510C607}" destId="{D3BFD092-8497-459B-B67E-A2D5C53ED5D5}" srcOrd="0" destOrd="0" parTransId="{634E4670-F1B5-4C05-A427-D0B282FABD36}" sibTransId="{5910DD15-E4D2-4B29-96DB-01B6372C0099}"/>
    <dgm:cxn modelId="{FC636E9F-BB36-4E72-8968-865325A05F35}" type="presOf" srcId="{100A4282-D400-4A9E-8D91-BD4B5510C607}" destId="{BBBD8A15-0FD6-49BE-B211-279A7228421F}" srcOrd="0" destOrd="0" presId="urn:microsoft.com/office/officeart/2005/8/layout/vProcess5"/>
    <dgm:cxn modelId="{0E12081C-537F-4B0F-A629-4859A66DEE06}" type="presParOf" srcId="{BBBD8A15-0FD6-49BE-B211-279A7228421F}" destId="{1184DA2E-7ABB-45C4-87F6-852CF48DDDB1}" srcOrd="0" destOrd="0" presId="urn:microsoft.com/office/officeart/2005/8/layout/vProcess5"/>
    <dgm:cxn modelId="{B635606A-C72C-4837-9719-A4DF9A84979A}" type="presParOf" srcId="{BBBD8A15-0FD6-49BE-B211-279A7228421F}" destId="{D6FFE7AF-0C1E-48FE-9FDB-266C784C6483}" srcOrd="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CE4FE0-2A87-4573-B9AD-94D1906018DA}" type="doc">
      <dgm:prSet loTypeId="urn:microsoft.com/office/officeart/2005/8/layout/process4" loCatId="list" qsTypeId="urn:microsoft.com/office/officeart/2005/8/quickstyle/simple1" qsCatId="simple" csTypeId="urn:microsoft.com/office/officeart/2005/8/colors/accent0_3" csCatId="mainScheme" phldr="1"/>
      <dgm:spPr/>
      <dgm:t>
        <a:bodyPr/>
        <a:lstStyle/>
        <a:p>
          <a:endParaRPr lang="tr-TR"/>
        </a:p>
      </dgm:t>
    </dgm:pt>
    <dgm:pt modelId="{652DD374-8EC7-46C4-8193-F129207DB08B}">
      <dgm:prSet custT="1"/>
      <dgm:spPr/>
      <dgm:t>
        <a:bodyPr/>
        <a:lstStyle/>
        <a:p>
          <a:pPr rtl="0"/>
          <a:r>
            <a:rPr lang="tr-TR" sz="2000" b="0" baseline="0" dirty="0" smtClean="0"/>
            <a:t>Palyatif bakım</a:t>
          </a:r>
          <a:endParaRPr lang="en-US" sz="2000" b="0" baseline="0" dirty="0"/>
        </a:p>
      </dgm:t>
    </dgm:pt>
    <dgm:pt modelId="{D108239E-7B23-4B40-97D2-EBA7EB89ED2A}" type="parTrans" cxnId="{4BCF9A1B-E18A-435A-80CF-733A41EFD930}">
      <dgm:prSet/>
      <dgm:spPr/>
      <dgm:t>
        <a:bodyPr/>
        <a:lstStyle/>
        <a:p>
          <a:endParaRPr lang="tr-TR">
            <a:solidFill>
              <a:schemeClr val="tx1"/>
            </a:solidFill>
          </a:endParaRPr>
        </a:p>
      </dgm:t>
    </dgm:pt>
    <dgm:pt modelId="{A6BA00F4-763A-4C01-BC73-4D8D7920EA65}" type="sibTrans" cxnId="{4BCF9A1B-E18A-435A-80CF-733A41EFD930}">
      <dgm:prSet/>
      <dgm:spPr/>
      <dgm:t>
        <a:bodyPr/>
        <a:lstStyle/>
        <a:p>
          <a:endParaRPr lang="tr-TR">
            <a:solidFill>
              <a:schemeClr val="tx1"/>
            </a:solidFill>
          </a:endParaRPr>
        </a:p>
      </dgm:t>
    </dgm:pt>
    <dgm:pt modelId="{D45A3838-49C0-4B84-9341-B0A649B68C86}">
      <dgm:prSet custT="1"/>
      <dgm:spPr/>
      <dgm:t>
        <a:bodyPr/>
        <a:lstStyle/>
        <a:p>
          <a:pPr rtl="0"/>
          <a:r>
            <a:rPr lang="en-US" sz="2800" b="1" baseline="0" dirty="0" smtClean="0"/>
            <a:t>Prim</a:t>
          </a:r>
          <a:r>
            <a:rPr lang="tr-TR" sz="2800" b="1" baseline="0" dirty="0" smtClean="0"/>
            <a:t>e</a:t>
          </a:r>
          <a:r>
            <a:rPr lang="en-US" sz="2800" b="1" baseline="0" dirty="0" smtClean="0"/>
            <a:t>r </a:t>
          </a:r>
          <a:r>
            <a:rPr lang="tr-TR" sz="2800" b="1" baseline="0" dirty="0" smtClean="0"/>
            <a:t>Korunma</a:t>
          </a:r>
          <a:r>
            <a:rPr lang="en-US" sz="2800" b="1" baseline="0" dirty="0" smtClean="0"/>
            <a:t>:</a:t>
          </a:r>
          <a:r>
            <a:rPr lang="tr-TR" sz="2800" b="1" baseline="0" dirty="0" smtClean="0"/>
            <a:t> Aşılama</a:t>
          </a:r>
          <a:endParaRPr lang="en-US" sz="2800" b="1" baseline="0" dirty="0"/>
        </a:p>
      </dgm:t>
    </dgm:pt>
    <dgm:pt modelId="{348F8441-26E3-47C5-A0D9-2A1BE0CF2822}" type="parTrans" cxnId="{B18E3997-E61D-4E5D-8F81-B70CD635A606}">
      <dgm:prSet/>
      <dgm:spPr/>
      <dgm:t>
        <a:bodyPr/>
        <a:lstStyle/>
        <a:p>
          <a:endParaRPr lang="tr-TR">
            <a:solidFill>
              <a:schemeClr val="tx1"/>
            </a:solidFill>
          </a:endParaRPr>
        </a:p>
      </dgm:t>
    </dgm:pt>
    <dgm:pt modelId="{0946D377-6BBF-42C8-A836-7AE13850F3DE}" type="sibTrans" cxnId="{B18E3997-E61D-4E5D-8F81-B70CD635A606}">
      <dgm:prSet/>
      <dgm:spPr/>
      <dgm:t>
        <a:bodyPr/>
        <a:lstStyle/>
        <a:p>
          <a:endParaRPr lang="tr-TR">
            <a:solidFill>
              <a:schemeClr val="tx1"/>
            </a:solidFill>
          </a:endParaRPr>
        </a:p>
      </dgm:t>
    </dgm:pt>
    <dgm:pt modelId="{D2A4299E-0832-4772-B78F-FD0A5FA5DA67}">
      <dgm:prSet custT="1"/>
      <dgm:spPr/>
      <dgm:t>
        <a:bodyPr/>
        <a:lstStyle/>
        <a:p>
          <a:pPr rtl="0"/>
          <a:r>
            <a:rPr lang="tr-TR" sz="2000" b="0" baseline="0" dirty="0" smtClean="0"/>
            <a:t>İkincil Korunma</a:t>
          </a:r>
          <a:r>
            <a:rPr lang="en-US" sz="2000" b="0" baseline="0" dirty="0" smtClean="0"/>
            <a:t>:</a:t>
          </a:r>
          <a:r>
            <a:rPr lang="tr-TR" sz="2000" b="0" baseline="0" dirty="0" smtClean="0"/>
            <a:t> Tarama ve kanser öncülü lezyonların tedavisi</a:t>
          </a:r>
          <a:endParaRPr lang="en-US" sz="2000" b="0" baseline="0" dirty="0"/>
        </a:p>
      </dgm:t>
    </dgm:pt>
    <dgm:pt modelId="{A14A7E5D-2836-4831-B853-BE7E11BE1315}" type="parTrans" cxnId="{3BD7C531-C5FB-400F-BAD1-CB92178E4323}">
      <dgm:prSet/>
      <dgm:spPr/>
      <dgm:t>
        <a:bodyPr/>
        <a:lstStyle/>
        <a:p>
          <a:endParaRPr lang="tr-TR">
            <a:solidFill>
              <a:schemeClr val="tx1"/>
            </a:solidFill>
          </a:endParaRPr>
        </a:p>
      </dgm:t>
    </dgm:pt>
    <dgm:pt modelId="{5E139D65-C97B-4411-AFFA-22B688C80F44}" type="sibTrans" cxnId="{3BD7C531-C5FB-400F-BAD1-CB92178E4323}">
      <dgm:prSet/>
      <dgm:spPr/>
      <dgm:t>
        <a:bodyPr/>
        <a:lstStyle/>
        <a:p>
          <a:endParaRPr lang="tr-TR">
            <a:solidFill>
              <a:schemeClr val="tx1"/>
            </a:solidFill>
          </a:endParaRPr>
        </a:p>
      </dgm:t>
    </dgm:pt>
    <dgm:pt modelId="{5620F070-8FD7-436D-B0EC-C44A5CB6F5BC}">
      <dgm:prSet custT="1"/>
      <dgm:spPr/>
      <dgm:t>
        <a:bodyPr/>
        <a:lstStyle/>
        <a:p>
          <a:pPr rtl="0"/>
          <a:r>
            <a:rPr lang="tr-TR" sz="2000" b="0" baseline="0" dirty="0" smtClean="0"/>
            <a:t>Kanser Tedavisi</a:t>
          </a:r>
          <a:endParaRPr lang="en-US" sz="2000" b="0" baseline="0" dirty="0"/>
        </a:p>
      </dgm:t>
    </dgm:pt>
    <dgm:pt modelId="{75F48B52-6940-43EE-AC80-626D9D58904C}" type="parTrans" cxnId="{F6F93878-A6F9-412F-94F9-45F4BBB93F12}">
      <dgm:prSet/>
      <dgm:spPr/>
      <dgm:t>
        <a:bodyPr/>
        <a:lstStyle/>
        <a:p>
          <a:endParaRPr lang="tr-TR">
            <a:solidFill>
              <a:schemeClr val="tx1"/>
            </a:solidFill>
          </a:endParaRPr>
        </a:p>
      </dgm:t>
    </dgm:pt>
    <dgm:pt modelId="{E05C691D-94D4-404E-8BD8-08C26024923D}" type="sibTrans" cxnId="{F6F93878-A6F9-412F-94F9-45F4BBB93F12}">
      <dgm:prSet/>
      <dgm:spPr/>
      <dgm:t>
        <a:bodyPr/>
        <a:lstStyle/>
        <a:p>
          <a:endParaRPr lang="tr-TR">
            <a:solidFill>
              <a:schemeClr val="tx1"/>
            </a:solidFill>
          </a:endParaRPr>
        </a:p>
      </dgm:t>
    </dgm:pt>
    <dgm:pt modelId="{6758213D-2967-4BE9-BD3F-7A0873C05A75}" type="pres">
      <dgm:prSet presAssocID="{08CE4FE0-2A87-4573-B9AD-94D1906018DA}" presName="Name0" presStyleCnt="0">
        <dgm:presLayoutVars>
          <dgm:dir/>
          <dgm:animLvl val="lvl"/>
          <dgm:resizeHandles val="exact"/>
        </dgm:presLayoutVars>
      </dgm:prSet>
      <dgm:spPr/>
      <dgm:t>
        <a:bodyPr/>
        <a:lstStyle/>
        <a:p>
          <a:endParaRPr lang="tr-TR"/>
        </a:p>
      </dgm:t>
    </dgm:pt>
    <dgm:pt modelId="{36A29E2E-37E3-4DA1-A241-9AFA222352FC}" type="pres">
      <dgm:prSet presAssocID="{652DD374-8EC7-46C4-8193-F129207DB08B}" presName="boxAndChildren" presStyleCnt="0"/>
      <dgm:spPr/>
      <dgm:t>
        <a:bodyPr/>
        <a:lstStyle/>
        <a:p>
          <a:endParaRPr lang="tr-TR"/>
        </a:p>
      </dgm:t>
    </dgm:pt>
    <dgm:pt modelId="{0996DED2-8BED-41A2-A18D-DEBA8746CA28}" type="pres">
      <dgm:prSet presAssocID="{652DD374-8EC7-46C4-8193-F129207DB08B}" presName="parentTextBox" presStyleLbl="node1" presStyleIdx="0" presStyleCnt="4"/>
      <dgm:spPr/>
      <dgm:t>
        <a:bodyPr/>
        <a:lstStyle/>
        <a:p>
          <a:endParaRPr lang="tr-TR"/>
        </a:p>
      </dgm:t>
    </dgm:pt>
    <dgm:pt modelId="{2DC59A88-D5DB-4BEB-9A05-5C6412BA3D40}" type="pres">
      <dgm:prSet presAssocID="{E05C691D-94D4-404E-8BD8-08C26024923D}" presName="sp" presStyleCnt="0"/>
      <dgm:spPr/>
      <dgm:t>
        <a:bodyPr/>
        <a:lstStyle/>
        <a:p>
          <a:endParaRPr lang="tr-TR"/>
        </a:p>
      </dgm:t>
    </dgm:pt>
    <dgm:pt modelId="{C2B99BC1-615E-46D2-ACF1-D18D0A4A04FE}" type="pres">
      <dgm:prSet presAssocID="{5620F070-8FD7-436D-B0EC-C44A5CB6F5BC}" presName="arrowAndChildren" presStyleCnt="0"/>
      <dgm:spPr/>
      <dgm:t>
        <a:bodyPr/>
        <a:lstStyle/>
        <a:p>
          <a:endParaRPr lang="tr-TR"/>
        </a:p>
      </dgm:t>
    </dgm:pt>
    <dgm:pt modelId="{6D5C7D21-A4C6-4E12-A414-CABB38AAB360}" type="pres">
      <dgm:prSet presAssocID="{5620F070-8FD7-436D-B0EC-C44A5CB6F5BC}" presName="parentTextArrow" presStyleLbl="node1" presStyleIdx="1" presStyleCnt="4"/>
      <dgm:spPr/>
      <dgm:t>
        <a:bodyPr/>
        <a:lstStyle/>
        <a:p>
          <a:endParaRPr lang="tr-TR"/>
        </a:p>
      </dgm:t>
    </dgm:pt>
    <dgm:pt modelId="{81205536-035E-4A10-88EC-88EDBB624AB2}" type="pres">
      <dgm:prSet presAssocID="{5E139D65-C97B-4411-AFFA-22B688C80F44}" presName="sp" presStyleCnt="0"/>
      <dgm:spPr/>
      <dgm:t>
        <a:bodyPr/>
        <a:lstStyle/>
        <a:p>
          <a:endParaRPr lang="tr-TR"/>
        </a:p>
      </dgm:t>
    </dgm:pt>
    <dgm:pt modelId="{31996746-B859-481D-BA72-551157700178}" type="pres">
      <dgm:prSet presAssocID="{D2A4299E-0832-4772-B78F-FD0A5FA5DA67}" presName="arrowAndChildren" presStyleCnt="0"/>
      <dgm:spPr/>
      <dgm:t>
        <a:bodyPr/>
        <a:lstStyle/>
        <a:p>
          <a:endParaRPr lang="tr-TR"/>
        </a:p>
      </dgm:t>
    </dgm:pt>
    <dgm:pt modelId="{38A70A0C-B862-45D9-851E-4E68BDA8B0F2}" type="pres">
      <dgm:prSet presAssocID="{D2A4299E-0832-4772-B78F-FD0A5FA5DA67}" presName="parentTextArrow" presStyleLbl="node1" presStyleIdx="2" presStyleCnt="4"/>
      <dgm:spPr/>
      <dgm:t>
        <a:bodyPr/>
        <a:lstStyle/>
        <a:p>
          <a:endParaRPr lang="tr-TR"/>
        </a:p>
      </dgm:t>
    </dgm:pt>
    <dgm:pt modelId="{F6AD50E3-2459-4611-88C3-7CB5646E737B}" type="pres">
      <dgm:prSet presAssocID="{0946D377-6BBF-42C8-A836-7AE13850F3DE}" presName="sp" presStyleCnt="0"/>
      <dgm:spPr/>
      <dgm:t>
        <a:bodyPr/>
        <a:lstStyle/>
        <a:p>
          <a:endParaRPr lang="tr-TR"/>
        </a:p>
      </dgm:t>
    </dgm:pt>
    <dgm:pt modelId="{491C8024-0F42-4632-9E54-50CD96C77B9D}" type="pres">
      <dgm:prSet presAssocID="{D45A3838-49C0-4B84-9341-B0A649B68C86}" presName="arrowAndChildren" presStyleCnt="0"/>
      <dgm:spPr/>
      <dgm:t>
        <a:bodyPr/>
        <a:lstStyle/>
        <a:p>
          <a:endParaRPr lang="tr-TR"/>
        </a:p>
      </dgm:t>
    </dgm:pt>
    <dgm:pt modelId="{B7A21D5C-5E8A-4225-84AE-B77E1738F4D8}" type="pres">
      <dgm:prSet presAssocID="{D45A3838-49C0-4B84-9341-B0A649B68C86}" presName="parentTextArrow" presStyleLbl="node1" presStyleIdx="3" presStyleCnt="4"/>
      <dgm:spPr/>
      <dgm:t>
        <a:bodyPr/>
        <a:lstStyle/>
        <a:p>
          <a:endParaRPr lang="tr-TR"/>
        </a:p>
      </dgm:t>
    </dgm:pt>
  </dgm:ptLst>
  <dgm:cxnLst>
    <dgm:cxn modelId="{2198E3A8-8BF5-4CE5-A8A5-837BB87098E8}" type="presOf" srcId="{08CE4FE0-2A87-4573-B9AD-94D1906018DA}" destId="{6758213D-2967-4BE9-BD3F-7A0873C05A75}" srcOrd="0" destOrd="0" presId="urn:microsoft.com/office/officeart/2005/8/layout/process4"/>
    <dgm:cxn modelId="{75EAF294-6A67-4A3F-BA54-7EFA81A3B0A8}" type="presOf" srcId="{D2A4299E-0832-4772-B78F-FD0A5FA5DA67}" destId="{38A70A0C-B862-45D9-851E-4E68BDA8B0F2}" srcOrd="0" destOrd="0" presId="urn:microsoft.com/office/officeart/2005/8/layout/process4"/>
    <dgm:cxn modelId="{4BCF9A1B-E18A-435A-80CF-733A41EFD930}" srcId="{08CE4FE0-2A87-4573-B9AD-94D1906018DA}" destId="{652DD374-8EC7-46C4-8193-F129207DB08B}" srcOrd="3" destOrd="0" parTransId="{D108239E-7B23-4B40-97D2-EBA7EB89ED2A}" sibTransId="{A6BA00F4-763A-4C01-BC73-4D8D7920EA65}"/>
    <dgm:cxn modelId="{650A52AB-D7CF-4BCB-8B37-53AB3A8127D0}" type="presOf" srcId="{D45A3838-49C0-4B84-9341-B0A649B68C86}" destId="{B7A21D5C-5E8A-4225-84AE-B77E1738F4D8}" srcOrd="0" destOrd="0" presId="urn:microsoft.com/office/officeart/2005/8/layout/process4"/>
    <dgm:cxn modelId="{6E893DB8-6CBC-4622-AF56-706212A19B1A}" type="presOf" srcId="{5620F070-8FD7-436D-B0EC-C44A5CB6F5BC}" destId="{6D5C7D21-A4C6-4E12-A414-CABB38AAB360}" srcOrd="0" destOrd="0" presId="urn:microsoft.com/office/officeart/2005/8/layout/process4"/>
    <dgm:cxn modelId="{3BD7C531-C5FB-400F-BAD1-CB92178E4323}" srcId="{08CE4FE0-2A87-4573-B9AD-94D1906018DA}" destId="{D2A4299E-0832-4772-B78F-FD0A5FA5DA67}" srcOrd="1" destOrd="0" parTransId="{A14A7E5D-2836-4831-B853-BE7E11BE1315}" sibTransId="{5E139D65-C97B-4411-AFFA-22B688C80F44}"/>
    <dgm:cxn modelId="{B18E3997-E61D-4E5D-8F81-B70CD635A606}" srcId="{08CE4FE0-2A87-4573-B9AD-94D1906018DA}" destId="{D45A3838-49C0-4B84-9341-B0A649B68C86}" srcOrd="0" destOrd="0" parTransId="{348F8441-26E3-47C5-A0D9-2A1BE0CF2822}" sibTransId="{0946D377-6BBF-42C8-A836-7AE13850F3DE}"/>
    <dgm:cxn modelId="{F6F93878-A6F9-412F-94F9-45F4BBB93F12}" srcId="{08CE4FE0-2A87-4573-B9AD-94D1906018DA}" destId="{5620F070-8FD7-436D-B0EC-C44A5CB6F5BC}" srcOrd="2" destOrd="0" parTransId="{75F48B52-6940-43EE-AC80-626D9D58904C}" sibTransId="{E05C691D-94D4-404E-8BD8-08C26024923D}"/>
    <dgm:cxn modelId="{911A72FB-275F-4430-9DA8-ACE0A4FA69E3}" type="presOf" srcId="{652DD374-8EC7-46C4-8193-F129207DB08B}" destId="{0996DED2-8BED-41A2-A18D-DEBA8746CA28}" srcOrd="0" destOrd="0" presId="urn:microsoft.com/office/officeart/2005/8/layout/process4"/>
    <dgm:cxn modelId="{A4F8A08F-2ADB-4E8B-84EC-8E167DD7225A}" type="presParOf" srcId="{6758213D-2967-4BE9-BD3F-7A0873C05A75}" destId="{36A29E2E-37E3-4DA1-A241-9AFA222352FC}" srcOrd="0" destOrd="0" presId="urn:microsoft.com/office/officeart/2005/8/layout/process4"/>
    <dgm:cxn modelId="{67B26929-45DC-4AA2-8A4A-23C0AC5729A8}" type="presParOf" srcId="{36A29E2E-37E3-4DA1-A241-9AFA222352FC}" destId="{0996DED2-8BED-41A2-A18D-DEBA8746CA28}" srcOrd="0" destOrd="0" presId="urn:microsoft.com/office/officeart/2005/8/layout/process4"/>
    <dgm:cxn modelId="{F63F94F4-39D4-472C-8D15-43E4D12D7213}" type="presParOf" srcId="{6758213D-2967-4BE9-BD3F-7A0873C05A75}" destId="{2DC59A88-D5DB-4BEB-9A05-5C6412BA3D40}" srcOrd="1" destOrd="0" presId="urn:microsoft.com/office/officeart/2005/8/layout/process4"/>
    <dgm:cxn modelId="{6F28BA99-FB4B-4BF4-AB07-A41A82B321F4}" type="presParOf" srcId="{6758213D-2967-4BE9-BD3F-7A0873C05A75}" destId="{C2B99BC1-615E-46D2-ACF1-D18D0A4A04FE}" srcOrd="2" destOrd="0" presId="urn:microsoft.com/office/officeart/2005/8/layout/process4"/>
    <dgm:cxn modelId="{1561A2DD-2E70-4F69-9749-3928D86D0622}" type="presParOf" srcId="{C2B99BC1-615E-46D2-ACF1-D18D0A4A04FE}" destId="{6D5C7D21-A4C6-4E12-A414-CABB38AAB360}" srcOrd="0" destOrd="0" presId="urn:microsoft.com/office/officeart/2005/8/layout/process4"/>
    <dgm:cxn modelId="{5B0ED2F3-53F8-4AAF-9609-84899FA41EA1}" type="presParOf" srcId="{6758213D-2967-4BE9-BD3F-7A0873C05A75}" destId="{81205536-035E-4A10-88EC-88EDBB624AB2}" srcOrd="3" destOrd="0" presId="urn:microsoft.com/office/officeart/2005/8/layout/process4"/>
    <dgm:cxn modelId="{2BD6ED7C-8D06-4B42-A5DB-F828193A311B}" type="presParOf" srcId="{6758213D-2967-4BE9-BD3F-7A0873C05A75}" destId="{31996746-B859-481D-BA72-551157700178}" srcOrd="4" destOrd="0" presId="urn:microsoft.com/office/officeart/2005/8/layout/process4"/>
    <dgm:cxn modelId="{1DDAC929-DC3D-4F57-9746-1CC5136F1991}" type="presParOf" srcId="{31996746-B859-481D-BA72-551157700178}" destId="{38A70A0C-B862-45D9-851E-4E68BDA8B0F2}" srcOrd="0" destOrd="0" presId="urn:microsoft.com/office/officeart/2005/8/layout/process4"/>
    <dgm:cxn modelId="{D8B4F579-AC7D-4F51-99DE-50B4D4F308D9}" type="presParOf" srcId="{6758213D-2967-4BE9-BD3F-7A0873C05A75}" destId="{F6AD50E3-2459-4611-88C3-7CB5646E737B}" srcOrd="5" destOrd="0" presId="urn:microsoft.com/office/officeart/2005/8/layout/process4"/>
    <dgm:cxn modelId="{A7CDB882-B0E1-4F73-999F-ED2E4C99B637}" type="presParOf" srcId="{6758213D-2967-4BE9-BD3F-7A0873C05A75}" destId="{491C8024-0F42-4632-9E54-50CD96C77B9D}" srcOrd="6" destOrd="0" presId="urn:microsoft.com/office/officeart/2005/8/layout/process4"/>
    <dgm:cxn modelId="{89D3DE33-7DA3-46B7-BCED-F22635E1A6E0}" type="presParOf" srcId="{491C8024-0F42-4632-9E54-50CD96C77B9D}" destId="{B7A21D5C-5E8A-4225-84AE-B77E1738F4D8}"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7C1FF5-43E5-4374-83C6-E2FC927258B2}" type="doc">
      <dgm:prSet loTypeId="urn:microsoft.com/office/officeart/2005/8/layout/radial4" loCatId="relationship" qsTypeId="urn:microsoft.com/office/officeart/2005/8/quickstyle/simple2" qsCatId="simple" csTypeId="urn:microsoft.com/office/officeart/2005/8/colors/accent0_3" csCatId="mainScheme" phldr="1"/>
      <dgm:spPr/>
      <dgm:t>
        <a:bodyPr/>
        <a:lstStyle/>
        <a:p>
          <a:endParaRPr lang="tr-TR"/>
        </a:p>
      </dgm:t>
    </dgm:pt>
    <dgm:pt modelId="{8633DFAC-9AA5-4A63-99D2-428AB1C75A14}">
      <dgm:prSet/>
      <dgm:spPr/>
      <dgm:t>
        <a:bodyPr/>
        <a:lstStyle/>
        <a:p>
          <a:pPr rtl="0"/>
          <a:r>
            <a:rPr lang="tr-TR" dirty="0" smtClean="0"/>
            <a:t>Tarama programlarının etkinliğini negatif etkileyen faktörler</a:t>
          </a:r>
          <a:endParaRPr lang="tr-TR" dirty="0"/>
        </a:p>
      </dgm:t>
    </dgm:pt>
    <dgm:pt modelId="{9F2A7B72-0EC8-4F7C-8E6B-1F7E6E87BB52}" type="parTrans" cxnId="{4A539A1B-4FDB-431A-A67C-9D2F6D57E497}">
      <dgm:prSet/>
      <dgm:spPr/>
      <dgm:t>
        <a:bodyPr/>
        <a:lstStyle/>
        <a:p>
          <a:endParaRPr lang="tr-TR"/>
        </a:p>
      </dgm:t>
    </dgm:pt>
    <dgm:pt modelId="{B36993E8-0B2E-486A-96AA-7F01D3EB5256}" type="sibTrans" cxnId="{4A539A1B-4FDB-431A-A67C-9D2F6D57E497}">
      <dgm:prSet/>
      <dgm:spPr/>
      <dgm:t>
        <a:bodyPr/>
        <a:lstStyle/>
        <a:p>
          <a:endParaRPr lang="tr-TR"/>
        </a:p>
      </dgm:t>
    </dgm:pt>
    <dgm:pt modelId="{609A87A4-8468-4529-AF6F-5E46A548A89F}">
      <dgm:prSet/>
      <dgm:spPr/>
      <dgm:t>
        <a:bodyPr/>
        <a:lstStyle/>
        <a:p>
          <a:pPr rtl="0"/>
          <a:r>
            <a:rPr lang="tr-TR" dirty="0" smtClean="0"/>
            <a:t>Yalancı negatif Pap smear sonuçları</a:t>
          </a:r>
          <a:endParaRPr lang="tr-TR" dirty="0"/>
        </a:p>
      </dgm:t>
    </dgm:pt>
    <dgm:pt modelId="{4066A491-1E2C-4ED3-B26C-1182BBB3692E}" type="parTrans" cxnId="{30BC47AB-DCB7-44CE-84F5-E033A2A72CB5}">
      <dgm:prSet/>
      <dgm:spPr/>
      <dgm:t>
        <a:bodyPr/>
        <a:lstStyle/>
        <a:p>
          <a:endParaRPr lang="tr-TR"/>
        </a:p>
      </dgm:t>
    </dgm:pt>
    <dgm:pt modelId="{3678FC6A-1FDD-4049-8E75-8C85F34115EF}" type="sibTrans" cxnId="{30BC47AB-DCB7-44CE-84F5-E033A2A72CB5}">
      <dgm:prSet/>
      <dgm:spPr/>
      <dgm:t>
        <a:bodyPr/>
        <a:lstStyle/>
        <a:p>
          <a:endParaRPr lang="tr-TR"/>
        </a:p>
      </dgm:t>
    </dgm:pt>
    <dgm:pt modelId="{C8C1A06E-BD58-4D1A-8B03-02E52AAA0B11}">
      <dgm:prSet/>
      <dgm:spPr/>
      <dgm:t>
        <a:bodyPr/>
        <a:lstStyle/>
        <a:p>
          <a:pPr rtl="0"/>
          <a:r>
            <a:rPr lang="tr-TR" dirty="0" smtClean="0"/>
            <a:t>Düşük katılım </a:t>
          </a:r>
          <a:endParaRPr lang="tr-TR" dirty="0"/>
        </a:p>
      </dgm:t>
    </dgm:pt>
    <dgm:pt modelId="{92C745E3-3597-47EC-A0DC-59B854A7AD64}" type="parTrans" cxnId="{CB9165B4-02CA-43FE-B9BD-81ED4EC526C6}">
      <dgm:prSet/>
      <dgm:spPr/>
      <dgm:t>
        <a:bodyPr/>
        <a:lstStyle/>
        <a:p>
          <a:endParaRPr lang="tr-TR"/>
        </a:p>
      </dgm:t>
    </dgm:pt>
    <dgm:pt modelId="{79E83685-EFF7-4F02-9ED0-C600D7872113}" type="sibTrans" cxnId="{CB9165B4-02CA-43FE-B9BD-81ED4EC526C6}">
      <dgm:prSet/>
      <dgm:spPr/>
      <dgm:t>
        <a:bodyPr/>
        <a:lstStyle/>
        <a:p>
          <a:endParaRPr lang="tr-TR"/>
        </a:p>
      </dgm:t>
    </dgm:pt>
    <dgm:pt modelId="{9A55EEA3-CD86-456D-BC76-35E962E707D2}">
      <dgm:prSet/>
      <dgm:spPr/>
      <dgm:t>
        <a:bodyPr/>
        <a:lstStyle/>
        <a:p>
          <a:pPr rtl="0"/>
          <a:r>
            <a:rPr lang="tr-TR" dirty="0" err="1" smtClean="0"/>
            <a:t>Adenokarsinomlar</a:t>
          </a:r>
          <a:r>
            <a:rPr lang="tr-TR" dirty="0" smtClean="0"/>
            <a:t> içindeki </a:t>
          </a:r>
          <a:r>
            <a:rPr lang="tr-TR" dirty="0" err="1" smtClean="0"/>
            <a:t>atipik</a:t>
          </a:r>
          <a:r>
            <a:rPr lang="tr-TR" dirty="0" smtClean="0"/>
            <a:t> </a:t>
          </a:r>
          <a:r>
            <a:rPr lang="tr-TR" dirty="0" err="1" smtClean="0"/>
            <a:t>glandular</a:t>
          </a:r>
          <a:r>
            <a:rPr lang="tr-TR" dirty="0" smtClean="0"/>
            <a:t> hücrelerin saptanma güçlüğü </a:t>
          </a:r>
          <a:endParaRPr lang="tr-TR" dirty="0"/>
        </a:p>
      </dgm:t>
    </dgm:pt>
    <dgm:pt modelId="{D6BD029B-8B25-4442-8B59-2D7BEE1BDF8C}" type="parTrans" cxnId="{2F3A3A5F-FF0C-40ED-9307-E924A2A50409}">
      <dgm:prSet/>
      <dgm:spPr/>
      <dgm:t>
        <a:bodyPr/>
        <a:lstStyle/>
        <a:p>
          <a:endParaRPr lang="tr-TR"/>
        </a:p>
      </dgm:t>
    </dgm:pt>
    <dgm:pt modelId="{0E47FE82-33DA-435E-B42C-D3539F420A3A}" type="sibTrans" cxnId="{2F3A3A5F-FF0C-40ED-9307-E924A2A50409}">
      <dgm:prSet/>
      <dgm:spPr/>
      <dgm:t>
        <a:bodyPr/>
        <a:lstStyle/>
        <a:p>
          <a:endParaRPr lang="tr-TR"/>
        </a:p>
      </dgm:t>
    </dgm:pt>
    <dgm:pt modelId="{50D1CE2B-6083-47ED-BD2D-C33B0B91E3DE}">
      <dgm:prSet/>
      <dgm:spPr/>
      <dgm:t>
        <a:bodyPr/>
        <a:lstStyle/>
        <a:p>
          <a:pPr rtl="0"/>
          <a:r>
            <a:rPr lang="tr-TR" dirty="0" err="1" smtClean="0"/>
            <a:t>Persistan</a:t>
          </a:r>
          <a:r>
            <a:rPr lang="tr-TR" dirty="0" smtClean="0"/>
            <a:t> </a:t>
          </a:r>
          <a:r>
            <a:rPr lang="tr-TR" dirty="0" err="1" smtClean="0"/>
            <a:t>onkojenik</a:t>
          </a:r>
          <a:r>
            <a:rPr lang="tr-TR" dirty="0" smtClean="0"/>
            <a:t> HPV </a:t>
          </a:r>
          <a:r>
            <a:rPr lang="tr-TR" dirty="0" err="1" smtClean="0"/>
            <a:t>infeksiyonları</a:t>
          </a:r>
          <a:r>
            <a:rPr lang="tr-TR" dirty="0" smtClean="0"/>
            <a:t> </a:t>
          </a:r>
          <a:endParaRPr lang="tr-TR" dirty="0"/>
        </a:p>
      </dgm:t>
    </dgm:pt>
    <dgm:pt modelId="{6879DD0A-80F4-41EA-ABA7-78D15896C881}" type="parTrans" cxnId="{AB762D16-7A91-4165-8BC4-484EE5614DB0}">
      <dgm:prSet/>
      <dgm:spPr/>
      <dgm:t>
        <a:bodyPr/>
        <a:lstStyle/>
        <a:p>
          <a:endParaRPr lang="tr-TR"/>
        </a:p>
      </dgm:t>
    </dgm:pt>
    <dgm:pt modelId="{D18745E9-D70A-4ECF-9E94-2420F0CF9A8A}" type="sibTrans" cxnId="{AB762D16-7A91-4165-8BC4-484EE5614DB0}">
      <dgm:prSet/>
      <dgm:spPr/>
      <dgm:t>
        <a:bodyPr/>
        <a:lstStyle/>
        <a:p>
          <a:endParaRPr lang="tr-TR"/>
        </a:p>
      </dgm:t>
    </dgm:pt>
    <dgm:pt modelId="{D237DF57-79F3-40B0-905E-87E262122B75}">
      <dgm:prSet/>
      <dgm:spPr/>
      <dgm:t>
        <a:bodyPr/>
        <a:lstStyle/>
        <a:p>
          <a:pPr rtl="0"/>
          <a:r>
            <a:rPr lang="tr-TR" dirty="0" smtClean="0"/>
            <a:t>Tarama sonucu izlem yetersizliği</a:t>
          </a:r>
          <a:endParaRPr lang="tr-TR" dirty="0"/>
        </a:p>
      </dgm:t>
    </dgm:pt>
    <dgm:pt modelId="{1675DD78-27DB-4A6C-9F42-2974DEF0C08A}" type="parTrans" cxnId="{3E550202-950F-4A16-9D34-BEA74DDB16C5}">
      <dgm:prSet/>
      <dgm:spPr/>
      <dgm:t>
        <a:bodyPr/>
        <a:lstStyle/>
        <a:p>
          <a:endParaRPr lang="tr-TR"/>
        </a:p>
      </dgm:t>
    </dgm:pt>
    <dgm:pt modelId="{DBC71DEF-F609-463B-BBCE-0E859414A004}" type="sibTrans" cxnId="{3E550202-950F-4A16-9D34-BEA74DDB16C5}">
      <dgm:prSet/>
      <dgm:spPr/>
      <dgm:t>
        <a:bodyPr/>
        <a:lstStyle/>
        <a:p>
          <a:endParaRPr lang="tr-TR"/>
        </a:p>
      </dgm:t>
    </dgm:pt>
    <dgm:pt modelId="{C3836DCE-5D20-446E-972C-75B1707215CC}" type="pres">
      <dgm:prSet presAssocID="{7F7C1FF5-43E5-4374-83C6-E2FC927258B2}" presName="cycle" presStyleCnt="0">
        <dgm:presLayoutVars>
          <dgm:chMax val="1"/>
          <dgm:dir/>
          <dgm:animLvl val="ctr"/>
          <dgm:resizeHandles val="exact"/>
        </dgm:presLayoutVars>
      </dgm:prSet>
      <dgm:spPr/>
      <dgm:t>
        <a:bodyPr/>
        <a:lstStyle/>
        <a:p>
          <a:endParaRPr lang="tr-TR"/>
        </a:p>
      </dgm:t>
    </dgm:pt>
    <dgm:pt modelId="{E554F97F-7564-4B61-BB56-D3614A7CB53C}" type="pres">
      <dgm:prSet presAssocID="{8633DFAC-9AA5-4A63-99D2-428AB1C75A14}" presName="centerShape" presStyleLbl="node0" presStyleIdx="0" presStyleCnt="1"/>
      <dgm:spPr/>
      <dgm:t>
        <a:bodyPr/>
        <a:lstStyle/>
        <a:p>
          <a:endParaRPr lang="tr-TR"/>
        </a:p>
      </dgm:t>
    </dgm:pt>
    <dgm:pt modelId="{F10A4318-384A-412C-AA5D-C406F285F489}" type="pres">
      <dgm:prSet presAssocID="{4066A491-1E2C-4ED3-B26C-1182BBB3692E}" presName="parTrans" presStyleLbl="bgSibTrans2D1" presStyleIdx="0" presStyleCnt="5"/>
      <dgm:spPr/>
      <dgm:t>
        <a:bodyPr/>
        <a:lstStyle/>
        <a:p>
          <a:endParaRPr lang="tr-TR"/>
        </a:p>
      </dgm:t>
    </dgm:pt>
    <dgm:pt modelId="{EB0CA4F5-D723-4DBE-9C23-EB2DFE5855B0}" type="pres">
      <dgm:prSet presAssocID="{609A87A4-8468-4529-AF6F-5E46A548A89F}" presName="node" presStyleLbl="node1" presStyleIdx="0" presStyleCnt="5">
        <dgm:presLayoutVars>
          <dgm:bulletEnabled val="1"/>
        </dgm:presLayoutVars>
      </dgm:prSet>
      <dgm:spPr/>
      <dgm:t>
        <a:bodyPr/>
        <a:lstStyle/>
        <a:p>
          <a:endParaRPr lang="tr-TR"/>
        </a:p>
      </dgm:t>
    </dgm:pt>
    <dgm:pt modelId="{8CCC84AB-52BE-4E2C-B6AD-F5C3F82B7C37}" type="pres">
      <dgm:prSet presAssocID="{92C745E3-3597-47EC-A0DC-59B854A7AD64}" presName="parTrans" presStyleLbl="bgSibTrans2D1" presStyleIdx="1" presStyleCnt="5"/>
      <dgm:spPr/>
      <dgm:t>
        <a:bodyPr/>
        <a:lstStyle/>
        <a:p>
          <a:endParaRPr lang="tr-TR"/>
        </a:p>
      </dgm:t>
    </dgm:pt>
    <dgm:pt modelId="{2A5E233E-C8BE-4415-AF98-B7876316E6E3}" type="pres">
      <dgm:prSet presAssocID="{C8C1A06E-BD58-4D1A-8B03-02E52AAA0B11}" presName="node" presStyleLbl="node1" presStyleIdx="1" presStyleCnt="5">
        <dgm:presLayoutVars>
          <dgm:bulletEnabled val="1"/>
        </dgm:presLayoutVars>
      </dgm:prSet>
      <dgm:spPr/>
      <dgm:t>
        <a:bodyPr/>
        <a:lstStyle/>
        <a:p>
          <a:endParaRPr lang="tr-TR"/>
        </a:p>
      </dgm:t>
    </dgm:pt>
    <dgm:pt modelId="{5E8B40D2-97FE-42FF-8A89-9F4B6D602BB2}" type="pres">
      <dgm:prSet presAssocID="{D6BD029B-8B25-4442-8B59-2D7BEE1BDF8C}" presName="parTrans" presStyleLbl="bgSibTrans2D1" presStyleIdx="2" presStyleCnt="5"/>
      <dgm:spPr/>
      <dgm:t>
        <a:bodyPr/>
        <a:lstStyle/>
        <a:p>
          <a:endParaRPr lang="tr-TR"/>
        </a:p>
      </dgm:t>
    </dgm:pt>
    <dgm:pt modelId="{1E405FA9-A8A4-4890-B856-51A1158C1387}" type="pres">
      <dgm:prSet presAssocID="{9A55EEA3-CD86-456D-BC76-35E962E707D2}" presName="node" presStyleLbl="node1" presStyleIdx="2" presStyleCnt="5">
        <dgm:presLayoutVars>
          <dgm:bulletEnabled val="1"/>
        </dgm:presLayoutVars>
      </dgm:prSet>
      <dgm:spPr/>
      <dgm:t>
        <a:bodyPr/>
        <a:lstStyle/>
        <a:p>
          <a:endParaRPr lang="tr-TR"/>
        </a:p>
      </dgm:t>
    </dgm:pt>
    <dgm:pt modelId="{02605C13-3AF7-4481-8422-79EBBC1F1A31}" type="pres">
      <dgm:prSet presAssocID="{6879DD0A-80F4-41EA-ABA7-78D15896C881}" presName="parTrans" presStyleLbl="bgSibTrans2D1" presStyleIdx="3" presStyleCnt="5"/>
      <dgm:spPr/>
      <dgm:t>
        <a:bodyPr/>
        <a:lstStyle/>
        <a:p>
          <a:endParaRPr lang="tr-TR"/>
        </a:p>
      </dgm:t>
    </dgm:pt>
    <dgm:pt modelId="{6B4261A9-4213-4D94-831D-643596A07E5C}" type="pres">
      <dgm:prSet presAssocID="{50D1CE2B-6083-47ED-BD2D-C33B0B91E3DE}" presName="node" presStyleLbl="node1" presStyleIdx="3" presStyleCnt="5">
        <dgm:presLayoutVars>
          <dgm:bulletEnabled val="1"/>
        </dgm:presLayoutVars>
      </dgm:prSet>
      <dgm:spPr/>
      <dgm:t>
        <a:bodyPr/>
        <a:lstStyle/>
        <a:p>
          <a:endParaRPr lang="tr-TR"/>
        </a:p>
      </dgm:t>
    </dgm:pt>
    <dgm:pt modelId="{4711BC21-BFF2-4DCE-BD98-3F0261999982}" type="pres">
      <dgm:prSet presAssocID="{1675DD78-27DB-4A6C-9F42-2974DEF0C08A}" presName="parTrans" presStyleLbl="bgSibTrans2D1" presStyleIdx="4" presStyleCnt="5"/>
      <dgm:spPr/>
      <dgm:t>
        <a:bodyPr/>
        <a:lstStyle/>
        <a:p>
          <a:endParaRPr lang="tr-TR"/>
        </a:p>
      </dgm:t>
    </dgm:pt>
    <dgm:pt modelId="{EEE797E8-1F06-41DC-B55E-3882B4AE336E}" type="pres">
      <dgm:prSet presAssocID="{D237DF57-79F3-40B0-905E-87E262122B75}" presName="node" presStyleLbl="node1" presStyleIdx="4" presStyleCnt="5">
        <dgm:presLayoutVars>
          <dgm:bulletEnabled val="1"/>
        </dgm:presLayoutVars>
      </dgm:prSet>
      <dgm:spPr/>
      <dgm:t>
        <a:bodyPr/>
        <a:lstStyle/>
        <a:p>
          <a:endParaRPr lang="tr-TR"/>
        </a:p>
      </dgm:t>
    </dgm:pt>
  </dgm:ptLst>
  <dgm:cxnLst>
    <dgm:cxn modelId="{16246243-989A-4704-91D1-098BCF95E334}" type="presOf" srcId="{609A87A4-8468-4529-AF6F-5E46A548A89F}" destId="{EB0CA4F5-D723-4DBE-9C23-EB2DFE5855B0}" srcOrd="0" destOrd="0" presId="urn:microsoft.com/office/officeart/2005/8/layout/radial4"/>
    <dgm:cxn modelId="{AB762D16-7A91-4165-8BC4-484EE5614DB0}" srcId="{8633DFAC-9AA5-4A63-99D2-428AB1C75A14}" destId="{50D1CE2B-6083-47ED-BD2D-C33B0B91E3DE}" srcOrd="3" destOrd="0" parTransId="{6879DD0A-80F4-41EA-ABA7-78D15896C881}" sibTransId="{D18745E9-D70A-4ECF-9E94-2420F0CF9A8A}"/>
    <dgm:cxn modelId="{2F3A3A5F-FF0C-40ED-9307-E924A2A50409}" srcId="{8633DFAC-9AA5-4A63-99D2-428AB1C75A14}" destId="{9A55EEA3-CD86-456D-BC76-35E962E707D2}" srcOrd="2" destOrd="0" parTransId="{D6BD029B-8B25-4442-8B59-2D7BEE1BDF8C}" sibTransId="{0E47FE82-33DA-435E-B42C-D3539F420A3A}"/>
    <dgm:cxn modelId="{E23CFE76-9F12-4645-9C51-FBED1BD049ED}" type="presOf" srcId="{D237DF57-79F3-40B0-905E-87E262122B75}" destId="{EEE797E8-1F06-41DC-B55E-3882B4AE336E}" srcOrd="0" destOrd="0" presId="urn:microsoft.com/office/officeart/2005/8/layout/radial4"/>
    <dgm:cxn modelId="{30BC47AB-DCB7-44CE-84F5-E033A2A72CB5}" srcId="{8633DFAC-9AA5-4A63-99D2-428AB1C75A14}" destId="{609A87A4-8468-4529-AF6F-5E46A548A89F}" srcOrd="0" destOrd="0" parTransId="{4066A491-1E2C-4ED3-B26C-1182BBB3692E}" sibTransId="{3678FC6A-1FDD-4049-8E75-8C85F34115EF}"/>
    <dgm:cxn modelId="{733247C5-3210-4F1B-B224-0AF31BFDE79D}" type="presOf" srcId="{9A55EEA3-CD86-456D-BC76-35E962E707D2}" destId="{1E405FA9-A8A4-4890-B856-51A1158C1387}" srcOrd="0" destOrd="0" presId="urn:microsoft.com/office/officeart/2005/8/layout/radial4"/>
    <dgm:cxn modelId="{E17ACD86-9419-4EFA-BBB4-42508B73DF43}" type="presOf" srcId="{1675DD78-27DB-4A6C-9F42-2974DEF0C08A}" destId="{4711BC21-BFF2-4DCE-BD98-3F0261999982}" srcOrd="0" destOrd="0" presId="urn:microsoft.com/office/officeart/2005/8/layout/radial4"/>
    <dgm:cxn modelId="{4A539A1B-4FDB-431A-A67C-9D2F6D57E497}" srcId="{7F7C1FF5-43E5-4374-83C6-E2FC927258B2}" destId="{8633DFAC-9AA5-4A63-99D2-428AB1C75A14}" srcOrd="0" destOrd="0" parTransId="{9F2A7B72-0EC8-4F7C-8E6B-1F7E6E87BB52}" sibTransId="{B36993E8-0B2E-486A-96AA-7F01D3EB5256}"/>
    <dgm:cxn modelId="{D126F94C-6E7B-4B78-9B1A-1F01275E386C}" type="presOf" srcId="{92C745E3-3597-47EC-A0DC-59B854A7AD64}" destId="{8CCC84AB-52BE-4E2C-B6AD-F5C3F82B7C37}" srcOrd="0" destOrd="0" presId="urn:microsoft.com/office/officeart/2005/8/layout/radial4"/>
    <dgm:cxn modelId="{CB9165B4-02CA-43FE-B9BD-81ED4EC526C6}" srcId="{8633DFAC-9AA5-4A63-99D2-428AB1C75A14}" destId="{C8C1A06E-BD58-4D1A-8B03-02E52AAA0B11}" srcOrd="1" destOrd="0" parTransId="{92C745E3-3597-47EC-A0DC-59B854A7AD64}" sibTransId="{79E83685-EFF7-4F02-9ED0-C600D7872113}"/>
    <dgm:cxn modelId="{EE271C17-4F77-493C-A0C0-98F659A6286B}" type="presOf" srcId="{C8C1A06E-BD58-4D1A-8B03-02E52AAA0B11}" destId="{2A5E233E-C8BE-4415-AF98-B7876316E6E3}" srcOrd="0" destOrd="0" presId="urn:microsoft.com/office/officeart/2005/8/layout/radial4"/>
    <dgm:cxn modelId="{67397892-2467-4FE9-B500-6B7BAEF1CCB7}" type="presOf" srcId="{8633DFAC-9AA5-4A63-99D2-428AB1C75A14}" destId="{E554F97F-7564-4B61-BB56-D3614A7CB53C}" srcOrd="0" destOrd="0" presId="urn:microsoft.com/office/officeart/2005/8/layout/radial4"/>
    <dgm:cxn modelId="{3E550202-950F-4A16-9D34-BEA74DDB16C5}" srcId="{8633DFAC-9AA5-4A63-99D2-428AB1C75A14}" destId="{D237DF57-79F3-40B0-905E-87E262122B75}" srcOrd="4" destOrd="0" parTransId="{1675DD78-27DB-4A6C-9F42-2974DEF0C08A}" sibTransId="{DBC71DEF-F609-463B-BBCE-0E859414A004}"/>
    <dgm:cxn modelId="{1C3129A1-5B00-4095-B73F-D331A6B6EDAC}" type="presOf" srcId="{7F7C1FF5-43E5-4374-83C6-E2FC927258B2}" destId="{C3836DCE-5D20-446E-972C-75B1707215CC}" srcOrd="0" destOrd="0" presId="urn:microsoft.com/office/officeart/2005/8/layout/radial4"/>
    <dgm:cxn modelId="{B2A3D43B-B47E-46BB-9048-CD673FAD8BF9}" type="presOf" srcId="{50D1CE2B-6083-47ED-BD2D-C33B0B91E3DE}" destId="{6B4261A9-4213-4D94-831D-643596A07E5C}" srcOrd="0" destOrd="0" presId="urn:microsoft.com/office/officeart/2005/8/layout/radial4"/>
    <dgm:cxn modelId="{72901D95-D4F6-4E08-B4DF-E3B1E4262E68}" type="presOf" srcId="{6879DD0A-80F4-41EA-ABA7-78D15896C881}" destId="{02605C13-3AF7-4481-8422-79EBBC1F1A31}" srcOrd="0" destOrd="0" presId="urn:microsoft.com/office/officeart/2005/8/layout/radial4"/>
    <dgm:cxn modelId="{6ED1A12F-5FB3-4712-A1B6-0BAABD7781D7}" type="presOf" srcId="{4066A491-1E2C-4ED3-B26C-1182BBB3692E}" destId="{F10A4318-384A-412C-AA5D-C406F285F489}" srcOrd="0" destOrd="0" presId="urn:microsoft.com/office/officeart/2005/8/layout/radial4"/>
    <dgm:cxn modelId="{C18065A7-8C87-46D6-B4F0-2499E0F89EE4}" type="presOf" srcId="{D6BD029B-8B25-4442-8B59-2D7BEE1BDF8C}" destId="{5E8B40D2-97FE-42FF-8A89-9F4B6D602BB2}" srcOrd="0" destOrd="0" presId="urn:microsoft.com/office/officeart/2005/8/layout/radial4"/>
    <dgm:cxn modelId="{45313150-9F26-4BA1-B38C-BD1B929B028D}" type="presParOf" srcId="{C3836DCE-5D20-446E-972C-75B1707215CC}" destId="{E554F97F-7564-4B61-BB56-D3614A7CB53C}" srcOrd="0" destOrd="0" presId="urn:microsoft.com/office/officeart/2005/8/layout/radial4"/>
    <dgm:cxn modelId="{84F89493-191F-4F40-92A3-96D44848D8DA}" type="presParOf" srcId="{C3836DCE-5D20-446E-972C-75B1707215CC}" destId="{F10A4318-384A-412C-AA5D-C406F285F489}" srcOrd="1" destOrd="0" presId="urn:microsoft.com/office/officeart/2005/8/layout/radial4"/>
    <dgm:cxn modelId="{2F8C6C74-EC64-47E8-8DFF-4093A86470C1}" type="presParOf" srcId="{C3836DCE-5D20-446E-972C-75B1707215CC}" destId="{EB0CA4F5-D723-4DBE-9C23-EB2DFE5855B0}" srcOrd="2" destOrd="0" presId="urn:microsoft.com/office/officeart/2005/8/layout/radial4"/>
    <dgm:cxn modelId="{E534CE72-5312-405B-B648-FEC66C7FC926}" type="presParOf" srcId="{C3836DCE-5D20-446E-972C-75B1707215CC}" destId="{8CCC84AB-52BE-4E2C-B6AD-F5C3F82B7C37}" srcOrd="3" destOrd="0" presId="urn:microsoft.com/office/officeart/2005/8/layout/radial4"/>
    <dgm:cxn modelId="{4F5C0581-285A-4746-824B-B83A403F76A4}" type="presParOf" srcId="{C3836DCE-5D20-446E-972C-75B1707215CC}" destId="{2A5E233E-C8BE-4415-AF98-B7876316E6E3}" srcOrd="4" destOrd="0" presId="urn:microsoft.com/office/officeart/2005/8/layout/radial4"/>
    <dgm:cxn modelId="{955883AE-1D2D-4740-B5B5-830EAC476FE1}" type="presParOf" srcId="{C3836DCE-5D20-446E-972C-75B1707215CC}" destId="{5E8B40D2-97FE-42FF-8A89-9F4B6D602BB2}" srcOrd="5" destOrd="0" presId="urn:microsoft.com/office/officeart/2005/8/layout/radial4"/>
    <dgm:cxn modelId="{6EEA2E75-8EFC-4AB5-9976-1E668EA8DE24}" type="presParOf" srcId="{C3836DCE-5D20-446E-972C-75B1707215CC}" destId="{1E405FA9-A8A4-4890-B856-51A1158C1387}" srcOrd="6" destOrd="0" presId="urn:microsoft.com/office/officeart/2005/8/layout/radial4"/>
    <dgm:cxn modelId="{AFA64C11-045B-4D5A-8F6D-913B970CD711}" type="presParOf" srcId="{C3836DCE-5D20-446E-972C-75B1707215CC}" destId="{02605C13-3AF7-4481-8422-79EBBC1F1A31}" srcOrd="7" destOrd="0" presId="urn:microsoft.com/office/officeart/2005/8/layout/radial4"/>
    <dgm:cxn modelId="{92368A25-5E8F-4418-9DAC-6FC09A0FD1F3}" type="presParOf" srcId="{C3836DCE-5D20-446E-972C-75B1707215CC}" destId="{6B4261A9-4213-4D94-831D-643596A07E5C}" srcOrd="8" destOrd="0" presId="urn:microsoft.com/office/officeart/2005/8/layout/radial4"/>
    <dgm:cxn modelId="{8C65C22A-49A2-410F-A8D3-CA5154B2701F}" type="presParOf" srcId="{C3836DCE-5D20-446E-972C-75B1707215CC}" destId="{4711BC21-BFF2-4DCE-BD98-3F0261999982}" srcOrd="9" destOrd="0" presId="urn:microsoft.com/office/officeart/2005/8/layout/radial4"/>
    <dgm:cxn modelId="{FAD5018A-6DB8-4E47-9845-D39A8D4AD7BB}" type="presParOf" srcId="{C3836DCE-5D20-446E-972C-75B1707215CC}" destId="{EEE797E8-1F06-41DC-B55E-3882B4AE336E}"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4D4DE77-5393-451B-89EA-ADAE81F5DAB7}" type="doc">
      <dgm:prSet loTypeId="urn:microsoft.com/office/officeart/2005/8/layout/vList2" loCatId="list" qsTypeId="urn:microsoft.com/office/officeart/2005/8/quickstyle/3d4" qsCatId="3D" csTypeId="urn:microsoft.com/office/officeart/2005/8/colors/accent0_2" csCatId="mainScheme" phldr="1"/>
      <dgm:spPr/>
      <dgm:t>
        <a:bodyPr/>
        <a:lstStyle/>
        <a:p>
          <a:endParaRPr lang="tr-TR"/>
        </a:p>
      </dgm:t>
    </dgm:pt>
    <dgm:pt modelId="{32FF44B7-C794-4EFF-9F01-1219D2B5E83D}">
      <dgm:prSet/>
      <dgm:spPr/>
      <dgm:t>
        <a:bodyPr/>
        <a:lstStyle/>
        <a:p>
          <a:pPr rtl="0"/>
          <a:r>
            <a:rPr lang="tr-TR" dirty="0" err="1" smtClean="0"/>
            <a:t>VaIN</a:t>
          </a:r>
          <a:r>
            <a:rPr lang="tr-TR" dirty="0" smtClean="0"/>
            <a:t> için ana </a:t>
          </a:r>
          <a:r>
            <a:rPr lang="tr-TR" dirty="0" err="1" smtClean="0"/>
            <a:t>predispozan</a:t>
          </a:r>
          <a:r>
            <a:rPr lang="tr-TR" dirty="0" smtClean="0"/>
            <a:t> faktör HPV</a:t>
          </a:r>
          <a:endParaRPr lang="tr-TR" dirty="0"/>
        </a:p>
      </dgm:t>
    </dgm:pt>
    <dgm:pt modelId="{635DB316-4ECB-4B2B-9697-44AAE62DBBD8}" type="parTrans" cxnId="{47C8EC23-CC9A-4CAE-BDDA-A2E8E59C9272}">
      <dgm:prSet/>
      <dgm:spPr/>
      <dgm:t>
        <a:bodyPr/>
        <a:lstStyle/>
        <a:p>
          <a:endParaRPr lang="tr-TR"/>
        </a:p>
      </dgm:t>
    </dgm:pt>
    <dgm:pt modelId="{DEC8B658-6E66-498E-BDDB-E69022FA25D4}" type="sibTrans" cxnId="{47C8EC23-CC9A-4CAE-BDDA-A2E8E59C9272}">
      <dgm:prSet/>
      <dgm:spPr/>
      <dgm:t>
        <a:bodyPr/>
        <a:lstStyle/>
        <a:p>
          <a:endParaRPr lang="tr-TR"/>
        </a:p>
      </dgm:t>
    </dgm:pt>
    <dgm:pt modelId="{B5E04B0A-FA65-4772-B7A1-9AE649C1BD21}">
      <dgm:prSet/>
      <dgm:spPr/>
      <dgm:t>
        <a:bodyPr/>
        <a:lstStyle/>
        <a:p>
          <a:pPr rtl="0"/>
          <a:r>
            <a:rPr lang="tr-TR" dirty="0" smtClean="0"/>
            <a:t>Ortalama yaş 40-60</a:t>
          </a:r>
          <a:endParaRPr lang="tr-TR" dirty="0"/>
        </a:p>
      </dgm:t>
    </dgm:pt>
    <dgm:pt modelId="{C382BBB4-D5B1-43D7-A5B1-DEF0CCD29969}" type="parTrans" cxnId="{2A9E80F8-C014-4C91-B2DE-1F0C1C9F35FA}">
      <dgm:prSet/>
      <dgm:spPr/>
      <dgm:t>
        <a:bodyPr/>
        <a:lstStyle/>
        <a:p>
          <a:endParaRPr lang="tr-TR"/>
        </a:p>
      </dgm:t>
    </dgm:pt>
    <dgm:pt modelId="{65CD6D79-81A2-4D8A-89ED-C2E67EDF3B45}" type="sibTrans" cxnId="{2A9E80F8-C014-4C91-B2DE-1F0C1C9F35FA}">
      <dgm:prSet/>
      <dgm:spPr/>
      <dgm:t>
        <a:bodyPr/>
        <a:lstStyle/>
        <a:p>
          <a:endParaRPr lang="tr-TR"/>
        </a:p>
      </dgm:t>
    </dgm:pt>
    <dgm:pt modelId="{D143BFE1-8537-4DAF-B465-6FAE78F9DF0D}">
      <dgm:prSet/>
      <dgm:spPr/>
      <dgm:t>
        <a:bodyPr/>
        <a:lstStyle/>
        <a:p>
          <a:pPr rtl="0"/>
          <a:r>
            <a:rPr lang="tr-TR" dirty="0" smtClean="0"/>
            <a:t>Gerçek </a:t>
          </a:r>
          <a:r>
            <a:rPr lang="tr-TR" dirty="0" err="1" smtClean="0"/>
            <a:t>insidans</a:t>
          </a:r>
          <a:r>
            <a:rPr lang="tr-TR" dirty="0" smtClean="0"/>
            <a:t> bilinmemekle birlikte </a:t>
          </a:r>
          <a:r>
            <a:rPr lang="tr-TR" dirty="0" err="1" smtClean="0"/>
            <a:t>CIN’den</a:t>
          </a:r>
          <a:r>
            <a:rPr lang="tr-TR" dirty="0" smtClean="0"/>
            <a:t> azdır</a:t>
          </a:r>
          <a:endParaRPr lang="tr-TR" dirty="0"/>
        </a:p>
      </dgm:t>
    </dgm:pt>
    <dgm:pt modelId="{2C9F6F27-485D-4332-88AD-E0619442F65B}" type="parTrans" cxnId="{63EAA897-BCF4-4A91-91D8-A62994AB89E4}">
      <dgm:prSet/>
      <dgm:spPr/>
      <dgm:t>
        <a:bodyPr/>
        <a:lstStyle/>
        <a:p>
          <a:endParaRPr lang="tr-TR"/>
        </a:p>
      </dgm:t>
    </dgm:pt>
    <dgm:pt modelId="{E5F16AA6-F158-4C76-A053-B2A1D9A0A705}" type="sibTrans" cxnId="{63EAA897-BCF4-4A91-91D8-A62994AB89E4}">
      <dgm:prSet/>
      <dgm:spPr/>
      <dgm:t>
        <a:bodyPr/>
        <a:lstStyle/>
        <a:p>
          <a:endParaRPr lang="tr-TR"/>
        </a:p>
      </dgm:t>
    </dgm:pt>
    <dgm:pt modelId="{8A9E2B8C-40A8-4E44-A0EC-3353D5123FEA}">
      <dgm:prSet/>
      <dgm:spPr/>
      <dgm:t>
        <a:bodyPr/>
        <a:lstStyle/>
        <a:p>
          <a:pPr rtl="0"/>
          <a:r>
            <a:rPr lang="tr-TR" dirty="0" smtClean="0"/>
            <a:t>Genellikle </a:t>
          </a:r>
          <a:r>
            <a:rPr lang="tr-TR" dirty="0" err="1" smtClean="0"/>
            <a:t>asemptomatik</a:t>
          </a:r>
          <a:r>
            <a:rPr lang="tr-TR" dirty="0" smtClean="0"/>
            <a:t> olup tanı çok zordur</a:t>
          </a:r>
          <a:endParaRPr lang="tr-TR" dirty="0"/>
        </a:p>
      </dgm:t>
    </dgm:pt>
    <dgm:pt modelId="{C57E07CA-2C0E-47A5-A291-C5F17CC9B508}" type="parTrans" cxnId="{6DC8656F-18E5-45CE-8D2C-5CA77D2752D9}">
      <dgm:prSet/>
      <dgm:spPr/>
      <dgm:t>
        <a:bodyPr/>
        <a:lstStyle/>
        <a:p>
          <a:endParaRPr lang="tr-TR"/>
        </a:p>
      </dgm:t>
    </dgm:pt>
    <dgm:pt modelId="{2D1C0018-DD0A-4993-B186-F8E2C9CA5F0C}" type="sibTrans" cxnId="{6DC8656F-18E5-45CE-8D2C-5CA77D2752D9}">
      <dgm:prSet/>
      <dgm:spPr/>
      <dgm:t>
        <a:bodyPr/>
        <a:lstStyle/>
        <a:p>
          <a:endParaRPr lang="tr-TR"/>
        </a:p>
      </dgm:t>
    </dgm:pt>
    <dgm:pt modelId="{55F04E47-B449-4341-A482-A694021CB160}" type="pres">
      <dgm:prSet presAssocID="{D4D4DE77-5393-451B-89EA-ADAE81F5DAB7}" presName="linear" presStyleCnt="0">
        <dgm:presLayoutVars>
          <dgm:animLvl val="lvl"/>
          <dgm:resizeHandles val="exact"/>
        </dgm:presLayoutVars>
      </dgm:prSet>
      <dgm:spPr/>
      <dgm:t>
        <a:bodyPr/>
        <a:lstStyle/>
        <a:p>
          <a:endParaRPr lang="tr-TR"/>
        </a:p>
      </dgm:t>
    </dgm:pt>
    <dgm:pt modelId="{611374B5-CED8-4AED-8E38-690A41AD1687}" type="pres">
      <dgm:prSet presAssocID="{32FF44B7-C794-4EFF-9F01-1219D2B5E83D}" presName="parentText" presStyleLbl="node1" presStyleIdx="0" presStyleCnt="4">
        <dgm:presLayoutVars>
          <dgm:chMax val="0"/>
          <dgm:bulletEnabled val="1"/>
        </dgm:presLayoutVars>
      </dgm:prSet>
      <dgm:spPr/>
      <dgm:t>
        <a:bodyPr/>
        <a:lstStyle/>
        <a:p>
          <a:endParaRPr lang="tr-TR"/>
        </a:p>
      </dgm:t>
    </dgm:pt>
    <dgm:pt modelId="{3C4D8F1E-5C6F-4E90-81FC-449A524079C7}" type="pres">
      <dgm:prSet presAssocID="{DEC8B658-6E66-498E-BDDB-E69022FA25D4}" presName="spacer" presStyleCnt="0"/>
      <dgm:spPr/>
      <dgm:t>
        <a:bodyPr/>
        <a:lstStyle/>
        <a:p>
          <a:endParaRPr lang="tr-TR"/>
        </a:p>
      </dgm:t>
    </dgm:pt>
    <dgm:pt modelId="{45AE8D56-E094-4897-9BED-DAE3AAADDD2D}" type="pres">
      <dgm:prSet presAssocID="{B5E04B0A-FA65-4772-B7A1-9AE649C1BD21}" presName="parentText" presStyleLbl="node1" presStyleIdx="1" presStyleCnt="4">
        <dgm:presLayoutVars>
          <dgm:chMax val="0"/>
          <dgm:bulletEnabled val="1"/>
        </dgm:presLayoutVars>
      </dgm:prSet>
      <dgm:spPr/>
      <dgm:t>
        <a:bodyPr/>
        <a:lstStyle/>
        <a:p>
          <a:endParaRPr lang="tr-TR"/>
        </a:p>
      </dgm:t>
    </dgm:pt>
    <dgm:pt modelId="{2911C26E-930C-4576-9450-302C32269BB4}" type="pres">
      <dgm:prSet presAssocID="{65CD6D79-81A2-4D8A-89ED-C2E67EDF3B45}" presName="spacer" presStyleCnt="0"/>
      <dgm:spPr/>
      <dgm:t>
        <a:bodyPr/>
        <a:lstStyle/>
        <a:p>
          <a:endParaRPr lang="tr-TR"/>
        </a:p>
      </dgm:t>
    </dgm:pt>
    <dgm:pt modelId="{DE8A5ECB-0535-4733-89BB-16F98F3823B4}" type="pres">
      <dgm:prSet presAssocID="{D143BFE1-8537-4DAF-B465-6FAE78F9DF0D}" presName="parentText" presStyleLbl="node1" presStyleIdx="2" presStyleCnt="4">
        <dgm:presLayoutVars>
          <dgm:chMax val="0"/>
          <dgm:bulletEnabled val="1"/>
        </dgm:presLayoutVars>
      </dgm:prSet>
      <dgm:spPr/>
      <dgm:t>
        <a:bodyPr/>
        <a:lstStyle/>
        <a:p>
          <a:endParaRPr lang="tr-TR"/>
        </a:p>
      </dgm:t>
    </dgm:pt>
    <dgm:pt modelId="{C097E128-6B91-4FA9-B7A5-34857C518066}" type="pres">
      <dgm:prSet presAssocID="{E5F16AA6-F158-4C76-A053-B2A1D9A0A705}" presName="spacer" presStyleCnt="0"/>
      <dgm:spPr/>
      <dgm:t>
        <a:bodyPr/>
        <a:lstStyle/>
        <a:p>
          <a:endParaRPr lang="tr-TR"/>
        </a:p>
      </dgm:t>
    </dgm:pt>
    <dgm:pt modelId="{1BE57F27-B77F-425D-B989-C068A159E36B}" type="pres">
      <dgm:prSet presAssocID="{8A9E2B8C-40A8-4E44-A0EC-3353D5123FEA}" presName="parentText" presStyleLbl="node1" presStyleIdx="3" presStyleCnt="4">
        <dgm:presLayoutVars>
          <dgm:chMax val="0"/>
          <dgm:bulletEnabled val="1"/>
        </dgm:presLayoutVars>
      </dgm:prSet>
      <dgm:spPr/>
      <dgm:t>
        <a:bodyPr/>
        <a:lstStyle/>
        <a:p>
          <a:endParaRPr lang="tr-TR"/>
        </a:p>
      </dgm:t>
    </dgm:pt>
  </dgm:ptLst>
  <dgm:cxnLst>
    <dgm:cxn modelId="{575FADC9-D89B-4DFC-B915-222733EC1147}" type="presOf" srcId="{D4D4DE77-5393-451B-89EA-ADAE81F5DAB7}" destId="{55F04E47-B449-4341-A482-A694021CB160}" srcOrd="0" destOrd="0" presId="urn:microsoft.com/office/officeart/2005/8/layout/vList2"/>
    <dgm:cxn modelId="{6DC8656F-18E5-45CE-8D2C-5CA77D2752D9}" srcId="{D4D4DE77-5393-451B-89EA-ADAE81F5DAB7}" destId="{8A9E2B8C-40A8-4E44-A0EC-3353D5123FEA}" srcOrd="3" destOrd="0" parTransId="{C57E07CA-2C0E-47A5-A291-C5F17CC9B508}" sibTransId="{2D1C0018-DD0A-4993-B186-F8E2C9CA5F0C}"/>
    <dgm:cxn modelId="{EDE5180E-ACC5-441B-9798-8F25464E91C1}" type="presOf" srcId="{32FF44B7-C794-4EFF-9F01-1219D2B5E83D}" destId="{611374B5-CED8-4AED-8E38-690A41AD1687}" srcOrd="0" destOrd="0" presId="urn:microsoft.com/office/officeart/2005/8/layout/vList2"/>
    <dgm:cxn modelId="{63EAA897-BCF4-4A91-91D8-A62994AB89E4}" srcId="{D4D4DE77-5393-451B-89EA-ADAE81F5DAB7}" destId="{D143BFE1-8537-4DAF-B465-6FAE78F9DF0D}" srcOrd="2" destOrd="0" parTransId="{2C9F6F27-485D-4332-88AD-E0619442F65B}" sibTransId="{E5F16AA6-F158-4C76-A053-B2A1D9A0A705}"/>
    <dgm:cxn modelId="{CBEF6D08-F4CE-4F0C-B59F-B882373050CF}" type="presOf" srcId="{B5E04B0A-FA65-4772-B7A1-9AE649C1BD21}" destId="{45AE8D56-E094-4897-9BED-DAE3AAADDD2D}" srcOrd="0" destOrd="0" presId="urn:microsoft.com/office/officeart/2005/8/layout/vList2"/>
    <dgm:cxn modelId="{2A0E87FF-88C3-4005-9834-CB22CEB2E47E}" type="presOf" srcId="{8A9E2B8C-40A8-4E44-A0EC-3353D5123FEA}" destId="{1BE57F27-B77F-425D-B989-C068A159E36B}" srcOrd="0" destOrd="0" presId="urn:microsoft.com/office/officeart/2005/8/layout/vList2"/>
    <dgm:cxn modelId="{17D8E79C-5E57-4058-BF9B-EF41131E4E79}" type="presOf" srcId="{D143BFE1-8537-4DAF-B465-6FAE78F9DF0D}" destId="{DE8A5ECB-0535-4733-89BB-16F98F3823B4}" srcOrd="0" destOrd="0" presId="urn:microsoft.com/office/officeart/2005/8/layout/vList2"/>
    <dgm:cxn modelId="{2A9E80F8-C014-4C91-B2DE-1F0C1C9F35FA}" srcId="{D4D4DE77-5393-451B-89EA-ADAE81F5DAB7}" destId="{B5E04B0A-FA65-4772-B7A1-9AE649C1BD21}" srcOrd="1" destOrd="0" parTransId="{C382BBB4-D5B1-43D7-A5B1-DEF0CCD29969}" sibTransId="{65CD6D79-81A2-4D8A-89ED-C2E67EDF3B45}"/>
    <dgm:cxn modelId="{47C8EC23-CC9A-4CAE-BDDA-A2E8E59C9272}" srcId="{D4D4DE77-5393-451B-89EA-ADAE81F5DAB7}" destId="{32FF44B7-C794-4EFF-9F01-1219D2B5E83D}" srcOrd="0" destOrd="0" parTransId="{635DB316-4ECB-4B2B-9697-44AAE62DBBD8}" sibTransId="{DEC8B658-6E66-498E-BDDB-E69022FA25D4}"/>
    <dgm:cxn modelId="{88077C0F-6EF3-4020-95B4-FBDB45D1E956}" type="presParOf" srcId="{55F04E47-B449-4341-A482-A694021CB160}" destId="{611374B5-CED8-4AED-8E38-690A41AD1687}" srcOrd="0" destOrd="0" presId="urn:microsoft.com/office/officeart/2005/8/layout/vList2"/>
    <dgm:cxn modelId="{E5122DED-B5EF-47BF-9BEB-5D41F182E8A1}" type="presParOf" srcId="{55F04E47-B449-4341-A482-A694021CB160}" destId="{3C4D8F1E-5C6F-4E90-81FC-449A524079C7}" srcOrd="1" destOrd="0" presId="urn:microsoft.com/office/officeart/2005/8/layout/vList2"/>
    <dgm:cxn modelId="{DA2D7669-F33E-4D86-9048-4C207B3F6B1E}" type="presParOf" srcId="{55F04E47-B449-4341-A482-A694021CB160}" destId="{45AE8D56-E094-4897-9BED-DAE3AAADDD2D}" srcOrd="2" destOrd="0" presId="urn:microsoft.com/office/officeart/2005/8/layout/vList2"/>
    <dgm:cxn modelId="{59420672-BAF0-4571-B111-58F03ECBA44D}" type="presParOf" srcId="{55F04E47-B449-4341-A482-A694021CB160}" destId="{2911C26E-930C-4576-9450-302C32269BB4}" srcOrd="3" destOrd="0" presId="urn:microsoft.com/office/officeart/2005/8/layout/vList2"/>
    <dgm:cxn modelId="{3EFCB7FE-180E-4A33-87EE-4613C8AC40AA}" type="presParOf" srcId="{55F04E47-B449-4341-A482-A694021CB160}" destId="{DE8A5ECB-0535-4733-89BB-16F98F3823B4}" srcOrd="4" destOrd="0" presId="urn:microsoft.com/office/officeart/2005/8/layout/vList2"/>
    <dgm:cxn modelId="{2669B92F-0148-433F-92B2-88A300C9D602}" type="presParOf" srcId="{55F04E47-B449-4341-A482-A694021CB160}" destId="{C097E128-6B91-4FA9-B7A5-34857C518066}" srcOrd="5" destOrd="0" presId="urn:microsoft.com/office/officeart/2005/8/layout/vList2"/>
    <dgm:cxn modelId="{8770ACAD-3682-4230-BD14-E6AB35F7514E}" type="presParOf" srcId="{55F04E47-B449-4341-A482-A694021CB160}" destId="{1BE57F27-B77F-425D-B989-C068A159E36B}"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DF54D52-F5E0-45DC-A9B7-09B22CCAFD92}" type="doc">
      <dgm:prSet loTypeId="urn:microsoft.com/office/officeart/2008/layout/LinedList" loCatId="hierarchy" qsTypeId="urn:microsoft.com/office/officeart/2005/8/quickstyle/3d4" qsCatId="3D" csTypeId="urn:microsoft.com/office/officeart/2005/8/colors/colorful1#1" csCatId="colorful" phldr="1"/>
      <dgm:spPr/>
      <dgm:t>
        <a:bodyPr/>
        <a:lstStyle/>
        <a:p>
          <a:endParaRPr lang="tr-TR"/>
        </a:p>
      </dgm:t>
    </dgm:pt>
    <dgm:pt modelId="{37E51FED-B855-4275-A613-BE1539302B36}">
      <dgm:prSet/>
      <dgm:spPr/>
      <dgm:t>
        <a:bodyPr/>
        <a:lstStyle/>
        <a:p>
          <a:pPr rtl="0"/>
          <a:r>
            <a:rPr lang="tr-TR" dirty="0" smtClean="0"/>
            <a:t>Bu çalışma Türkiye’de siğil oranlarını gösteren basılmış iki çalışmadan birisidir</a:t>
          </a:r>
          <a:endParaRPr lang="tr-TR" dirty="0"/>
        </a:p>
      </dgm:t>
    </dgm:pt>
    <dgm:pt modelId="{9CBFBA48-8CB1-4AB5-909E-C9815A03FCD1}" type="parTrans" cxnId="{A7C7F4F5-23F3-4AE4-A6C3-EA3A4ADC6C21}">
      <dgm:prSet/>
      <dgm:spPr/>
      <dgm:t>
        <a:bodyPr/>
        <a:lstStyle/>
        <a:p>
          <a:endParaRPr lang="tr-TR"/>
        </a:p>
      </dgm:t>
    </dgm:pt>
    <dgm:pt modelId="{6183A1FC-15FF-4349-8992-2DB59594212E}" type="sibTrans" cxnId="{A7C7F4F5-23F3-4AE4-A6C3-EA3A4ADC6C21}">
      <dgm:prSet/>
      <dgm:spPr/>
      <dgm:t>
        <a:bodyPr/>
        <a:lstStyle/>
        <a:p>
          <a:endParaRPr lang="tr-TR"/>
        </a:p>
      </dgm:t>
    </dgm:pt>
    <dgm:pt modelId="{DAD68751-6B15-454A-9FE8-F8E4DC05FBCC}">
      <dgm:prSet custT="1"/>
      <dgm:spPr/>
      <dgm:t>
        <a:bodyPr/>
        <a:lstStyle/>
        <a:p>
          <a:pPr rtl="0"/>
          <a:r>
            <a:rPr lang="tr-TR" sz="4400" dirty="0" smtClean="0"/>
            <a:t>30-65 Yaş kadınlarda </a:t>
          </a:r>
          <a:r>
            <a:rPr lang="tr-TR" sz="4400" dirty="0" err="1" smtClean="0"/>
            <a:t>prevalans</a:t>
          </a:r>
          <a:r>
            <a:rPr lang="tr-TR" sz="4400" dirty="0" smtClean="0"/>
            <a:t> </a:t>
          </a:r>
          <a:r>
            <a:rPr lang="en-US" sz="4400" b="1" dirty="0" smtClean="0"/>
            <a:t>154</a:t>
          </a:r>
          <a:r>
            <a:rPr lang="tr-TR" sz="4400" b="1" dirty="0" smtClean="0"/>
            <a:t>/</a:t>
          </a:r>
          <a:r>
            <a:rPr lang="en-US" sz="4400" b="1" dirty="0" smtClean="0"/>
            <a:t>100</a:t>
          </a:r>
          <a:r>
            <a:rPr lang="tr-TR" sz="4400" b="1" dirty="0" smtClean="0"/>
            <a:t>.</a:t>
          </a:r>
          <a:r>
            <a:rPr lang="en-US" sz="4400" b="1" dirty="0" smtClean="0"/>
            <a:t>000</a:t>
          </a:r>
          <a:endParaRPr lang="tr-TR" sz="4400" dirty="0" smtClean="0"/>
        </a:p>
        <a:p>
          <a:pPr rtl="0"/>
          <a:r>
            <a:rPr lang="tr-TR" sz="4400" dirty="0" err="1" smtClean="0"/>
            <a:t>Rekürrens</a:t>
          </a:r>
          <a:r>
            <a:rPr lang="tr-TR" sz="4400" dirty="0" smtClean="0"/>
            <a:t> hızı %</a:t>
          </a:r>
          <a:r>
            <a:rPr lang="en-US" sz="4400" b="1" dirty="0" smtClean="0"/>
            <a:t>15-37</a:t>
          </a:r>
          <a:endParaRPr lang="tr-TR" sz="4400" dirty="0"/>
        </a:p>
      </dgm:t>
    </dgm:pt>
    <dgm:pt modelId="{6CABA734-5008-4DEA-ADA1-067FE9206FD2}" type="parTrans" cxnId="{891C0C85-5F48-4706-9A11-8D1D79BB2535}">
      <dgm:prSet/>
      <dgm:spPr/>
      <dgm:t>
        <a:bodyPr/>
        <a:lstStyle/>
        <a:p>
          <a:endParaRPr lang="tr-TR"/>
        </a:p>
      </dgm:t>
    </dgm:pt>
    <dgm:pt modelId="{E6A7220F-5096-4BD6-BC44-436FE561FCB0}" type="sibTrans" cxnId="{891C0C85-5F48-4706-9A11-8D1D79BB2535}">
      <dgm:prSet/>
      <dgm:spPr/>
      <dgm:t>
        <a:bodyPr/>
        <a:lstStyle/>
        <a:p>
          <a:endParaRPr lang="tr-TR"/>
        </a:p>
      </dgm:t>
    </dgm:pt>
    <dgm:pt modelId="{B75C098E-D4C0-444B-AD05-613AD27C24BC}" type="pres">
      <dgm:prSet presAssocID="{EDF54D52-F5E0-45DC-A9B7-09B22CCAFD92}" presName="vert0" presStyleCnt="0">
        <dgm:presLayoutVars>
          <dgm:dir/>
          <dgm:animOne val="branch"/>
          <dgm:animLvl val="lvl"/>
        </dgm:presLayoutVars>
      </dgm:prSet>
      <dgm:spPr/>
      <dgm:t>
        <a:bodyPr/>
        <a:lstStyle/>
        <a:p>
          <a:endParaRPr lang="tr-TR"/>
        </a:p>
      </dgm:t>
    </dgm:pt>
    <dgm:pt modelId="{9A39069B-3980-4A5D-A5E4-185EA7A5DE2C}" type="pres">
      <dgm:prSet presAssocID="{37E51FED-B855-4275-A613-BE1539302B36}" presName="thickLine" presStyleLbl="alignNode1" presStyleIdx="0" presStyleCnt="1"/>
      <dgm:spPr/>
    </dgm:pt>
    <dgm:pt modelId="{403BB9F9-AC98-470F-8C03-6629DCD55B9F}" type="pres">
      <dgm:prSet presAssocID="{37E51FED-B855-4275-A613-BE1539302B36}" presName="horz1" presStyleCnt="0"/>
      <dgm:spPr/>
    </dgm:pt>
    <dgm:pt modelId="{B5A72953-A45E-4BD0-B875-5C120051CDFF}" type="pres">
      <dgm:prSet presAssocID="{37E51FED-B855-4275-A613-BE1539302B36}" presName="tx1" presStyleLbl="revTx" presStyleIdx="0" presStyleCnt="2"/>
      <dgm:spPr/>
      <dgm:t>
        <a:bodyPr/>
        <a:lstStyle/>
        <a:p>
          <a:endParaRPr lang="tr-TR"/>
        </a:p>
      </dgm:t>
    </dgm:pt>
    <dgm:pt modelId="{654D6A00-EE70-434B-B7FC-9B5B41A7DADA}" type="pres">
      <dgm:prSet presAssocID="{37E51FED-B855-4275-A613-BE1539302B36}" presName="vert1" presStyleCnt="0"/>
      <dgm:spPr/>
    </dgm:pt>
    <dgm:pt modelId="{23DF5EE6-90B5-49B1-B0D0-74A0805F1BD2}" type="pres">
      <dgm:prSet presAssocID="{DAD68751-6B15-454A-9FE8-F8E4DC05FBCC}" presName="vertSpace2a" presStyleCnt="0"/>
      <dgm:spPr/>
    </dgm:pt>
    <dgm:pt modelId="{7ECCD969-CB8C-41B6-9D23-2196F9DCBB02}" type="pres">
      <dgm:prSet presAssocID="{DAD68751-6B15-454A-9FE8-F8E4DC05FBCC}" presName="horz2" presStyleCnt="0"/>
      <dgm:spPr/>
    </dgm:pt>
    <dgm:pt modelId="{1EE8B39E-52B2-4E41-955F-4DB15D5EE459}" type="pres">
      <dgm:prSet presAssocID="{DAD68751-6B15-454A-9FE8-F8E4DC05FBCC}" presName="horzSpace2" presStyleCnt="0"/>
      <dgm:spPr/>
    </dgm:pt>
    <dgm:pt modelId="{09CF8A08-D92C-42CF-8E99-B7F97738E78D}" type="pres">
      <dgm:prSet presAssocID="{DAD68751-6B15-454A-9FE8-F8E4DC05FBCC}" presName="tx2" presStyleLbl="revTx" presStyleIdx="1" presStyleCnt="2"/>
      <dgm:spPr/>
      <dgm:t>
        <a:bodyPr/>
        <a:lstStyle/>
        <a:p>
          <a:endParaRPr lang="tr-TR"/>
        </a:p>
      </dgm:t>
    </dgm:pt>
    <dgm:pt modelId="{D502873D-C74F-4851-A5AC-5F7B29F2EE1E}" type="pres">
      <dgm:prSet presAssocID="{DAD68751-6B15-454A-9FE8-F8E4DC05FBCC}" presName="vert2" presStyleCnt="0"/>
      <dgm:spPr/>
    </dgm:pt>
    <dgm:pt modelId="{37DB46C1-05E3-4763-A045-1EA5D9297873}" type="pres">
      <dgm:prSet presAssocID="{DAD68751-6B15-454A-9FE8-F8E4DC05FBCC}" presName="thinLine2b" presStyleLbl="callout" presStyleIdx="0" presStyleCnt="1"/>
      <dgm:spPr/>
    </dgm:pt>
    <dgm:pt modelId="{DD72B4EC-77CC-4DD6-9567-AEE65EFBE063}" type="pres">
      <dgm:prSet presAssocID="{DAD68751-6B15-454A-9FE8-F8E4DC05FBCC}" presName="vertSpace2b" presStyleCnt="0"/>
      <dgm:spPr/>
    </dgm:pt>
  </dgm:ptLst>
  <dgm:cxnLst>
    <dgm:cxn modelId="{87E9B8B7-F85D-4AD9-BC56-0453DC9E8A16}" type="presOf" srcId="{DAD68751-6B15-454A-9FE8-F8E4DC05FBCC}" destId="{09CF8A08-D92C-42CF-8E99-B7F97738E78D}" srcOrd="0" destOrd="0" presId="urn:microsoft.com/office/officeart/2008/layout/LinedList"/>
    <dgm:cxn modelId="{891C0C85-5F48-4706-9A11-8D1D79BB2535}" srcId="{37E51FED-B855-4275-A613-BE1539302B36}" destId="{DAD68751-6B15-454A-9FE8-F8E4DC05FBCC}" srcOrd="0" destOrd="0" parTransId="{6CABA734-5008-4DEA-ADA1-067FE9206FD2}" sibTransId="{E6A7220F-5096-4BD6-BC44-436FE561FCB0}"/>
    <dgm:cxn modelId="{A7C7F4F5-23F3-4AE4-A6C3-EA3A4ADC6C21}" srcId="{EDF54D52-F5E0-45DC-A9B7-09B22CCAFD92}" destId="{37E51FED-B855-4275-A613-BE1539302B36}" srcOrd="0" destOrd="0" parTransId="{9CBFBA48-8CB1-4AB5-909E-C9815A03FCD1}" sibTransId="{6183A1FC-15FF-4349-8992-2DB59594212E}"/>
    <dgm:cxn modelId="{8C34868D-3E8F-4A27-A0AA-354E217A2D9D}" type="presOf" srcId="{EDF54D52-F5E0-45DC-A9B7-09B22CCAFD92}" destId="{B75C098E-D4C0-444B-AD05-613AD27C24BC}" srcOrd="0" destOrd="0" presId="urn:microsoft.com/office/officeart/2008/layout/LinedList"/>
    <dgm:cxn modelId="{509C7FDC-0A17-4019-859C-AE46546FB52D}" type="presOf" srcId="{37E51FED-B855-4275-A613-BE1539302B36}" destId="{B5A72953-A45E-4BD0-B875-5C120051CDFF}" srcOrd="0" destOrd="0" presId="urn:microsoft.com/office/officeart/2008/layout/LinedList"/>
    <dgm:cxn modelId="{0CFE27B8-C040-48B1-B639-D2A253B205B6}" type="presParOf" srcId="{B75C098E-D4C0-444B-AD05-613AD27C24BC}" destId="{9A39069B-3980-4A5D-A5E4-185EA7A5DE2C}" srcOrd="0" destOrd="0" presId="urn:microsoft.com/office/officeart/2008/layout/LinedList"/>
    <dgm:cxn modelId="{7E03BA5A-D5CD-472E-9E7B-9BF23557E4CD}" type="presParOf" srcId="{B75C098E-D4C0-444B-AD05-613AD27C24BC}" destId="{403BB9F9-AC98-470F-8C03-6629DCD55B9F}" srcOrd="1" destOrd="0" presId="urn:microsoft.com/office/officeart/2008/layout/LinedList"/>
    <dgm:cxn modelId="{AB312018-4197-4F91-9B5D-1797BD64EBB5}" type="presParOf" srcId="{403BB9F9-AC98-470F-8C03-6629DCD55B9F}" destId="{B5A72953-A45E-4BD0-B875-5C120051CDFF}" srcOrd="0" destOrd="0" presId="urn:microsoft.com/office/officeart/2008/layout/LinedList"/>
    <dgm:cxn modelId="{E7EA6F00-393B-48DA-862B-2C8913ECF733}" type="presParOf" srcId="{403BB9F9-AC98-470F-8C03-6629DCD55B9F}" destId="{654D6A00-EE70-434B-B7FC-9B5B41A7DADA}" srcOrd="1" destOrd="0" presId="urn:microsoft.com/office/officeart/2008/layout/LinedList"/>
    <dgm:cxn modelId="{E854FB1F-2A56-4251-B09D-EF4CA2599D9D}" type="presParOf" srcId="{654D6A00-EE70-434B-B7FC-9B5B41A7DADA}" destId="{23DF5EE6-90B5-49B1-B0D0-74A0805F1BD2}" srcOrd="0" destOrd="0" presId="urn:microsoft.com/office/officeart/2008/layout/LinedList"/>
    <dgm:cxn modelId="{955019C0-DBFE-4902-99BC-3A5C637970F6}" type="presParOf" srcId="{654D6A00-EE70-434B-B7FC-9B5B41A7DADA}" destId="{7ECCD969-CB8C-41B6-9D23-2196F9DCBB02}" srcOrd="1" destOrd="0" presId="urn:microsoft.com/office/officeart/2008/layout/LinedList"/>
    <dgm:cxn modelId="{69265633-893D-40A3-ACA4-C43D94D33620}" type="presParOf" srcId="{7ECCD969-CB8C-41B6-9D23-2196F9DCBB02}" destId="{1EE8B39E-52B2-4E41-955F-4DB15D5EE459}" srcOrd="0" destOrd="0" presId="urn:microsoft.com/office/officeart/2008/layout/LinedList"/>
    <dgm:cxn modelId="{2FEF399D-B4A4-43B4-B177-3A098F40581F}" type="presParOf" srcId="{7ECCD969-CB8C-41B6-9D23-2196F9DCBB02}" destId="{09CF8A08-D92C-42CF-8E99-B7F97738E78D}" srcOrd="1" destOrd="0" presId="urn:microsoft.com/office/officeart/2008/layout/LinedList"/>
    <dgm:cxn modelId="{3E3DE2A8-42E3-4B1C-AE02-C3DAFC688D1D}" type="presParOf" srcId="{7ECCD969-CB8C-41B6-9D23-2196F9DCBB02}" destId="{D502873D-C74F-4851-A5AC-5F7B29F2EE1E}" srcOrd="2" destOrd="0" presId="urn:microsoft.com/office/officeart/2008/layout/LinedList"/>
    <dgm:cxn modelId="{CC3AF588-C77B-4B19-9F2B-BDE32A659413}" type="presParOf" srcId="{654D6A00-EE70-434B-B7FC-9B5B41A7DADA}" destId="{37DB46C1-05E3-4763-A045-1EA5D9297873}" srcOrd="2" destOrd="0" presId="urn:microsoft.com/office/officeart/2008/layout/LinedList"/>
    <dgm:cxn modelId="{390FA0D8-D500-452D-9CF7-D2326AF767DC}" type="presParOf" srcId="{654D6A00-EE70-434B-B7FC-9B5B41A7DADA}" destId="{DD72B4EC-77CC-4DD6-9567-AEE65EFBE063}" srcOrd="3"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49248F9-B554-45A2-A9B6-1791753FB28F}" type="doc">
      <dgm:prSet loTypeId="urn:microsoft.com/office/officeart/2005/8/layout/hProcess7" loCatId="list" qsTypeId="urn:microsoft.com/office/officeart/2005/8/quickstyle/simple2" qsCatId="simple" csTypeId="urn:microsoft.com/office/officeart/2005/8/colors/accent0_3" csCatId="mainScheme" phldr="1"/>
      <dgm:spPr/>
      <dgm:t>
        <a:bodyPr/>
        <a:lstStyle/>
        <a:p>
          <a:endParaRPr lang="tr-TR"/>
        </a:p>
      </dgm:t>
    </dgm:pt>
    <dgm:pt modelId="{91210F79-136D-4B97-824C-12C5D807E9D4}">
      <dgm:prSet/>
      <dgm:spPr/>
      <dgm:t>
        <a:bodyPr/>
        <a:lstStyle/>
        <a:p>
          <a:pPr rtl="0"/>
          <a:r>
            <a:rPr lang="tr-TR" dirty="0" smtClean="0">
              <a:solidFill>
                <a:srgbClr val="FFC000"/>
              </a:solidFill>
            </a:rPr>
            <a:t>9-25 Yaş kızlar ve kadınlar</a:t>
          </a:r>
          <a:endParaRPr lang="tr-TR" dirty="0">
            <a:solidFill>
              <a:srgbClr val="FFC000"/>
            </a:solidFill>
          </a:endParaRPr>
        </a:p>
      </dgm:t>
    </dgm:pt>
    <dgm:pt modelId="{E3F0349F-2E2A-4258-AB25-3FE8779F8D84}" type="parTrans" cxnId="{13AA371E-20BC-4012-9DA0-A0524E8724D5}">
      <dgm:prSet/>
      <dgm:spPr/>
      <dgm:t>
        <a:bodyPr/>
        <a:lstStyle/>
        <a:p>
          <a:endParaRPr lang="tr-TR"/>
        </a:p>
      </dgm:t>
    </dgm:pt>
    <dgm:pt modelId="{A4BEFBB3-375D-4793-AD4F-F3337B6B73F9}" type="sibTrans" cxnId="{13AA371E-20BC-4012-9DA0-A0524E8724D5}">
      <dgm:prSet/>
      <dgm:spPr/>
      <dgm:t>
        <a:bodyPr/>
        <a:lstStyle/>
        <a:p>
          <a:endParaRPr lang="tr-TR"/>
        </a:p>
      </dgm:t>
    </dgm:pt>
    <dgm:pt modelId="{0D1733BE-B2A6-4683-B87E-3A09442BFF38}">
      <dgm:prSet/>
      <dgm:spPr/>
      <dgm:t>
        <a:bodyPr/>
        <a:lstStyle/>
        <a:p>
          <a:pPr rtl="0"/>
          <a:r>
            <a:rPr lang="tr-TR" dirty="0" smtClean="0"/>
            <a:t>HPV 16 ve 18 tipleriyle oluşan</a:t>
          </a:r>
          <a:endParaRPr lang="tr-TR" dirty="0"/>
        </a:p>
      </dgm:t>
    </dgm:pt>
    <dgm:pt modelId="{BC9F05C9-00B7-40C6-A5D2-837AA62CC496}" type="parTrans" cxnId="{2207BF83-D345-4F99-BA4B-943594276DC2}">
      <dgm:prSet/>
      <dgm:spPr/>
      <dgm:t>
        <a:bodyPr/>
        <a:lstStyle/>
        <a:p>
          <a:endParaRPr lang="tr-TR"/>
        </a:p>
      </dgm:t>
    </dgm:pt>
    <dgm:pt modelId="{6A94E63D-A2B4-484E-81AF-1E295A898CCA}" type="sibTrans" cxnId="{2207BF83-D345-4F99-BA4B-943594276DC2}">
      <dgm:prSet/>
      <dgm:spPr/>
      <dgm:t>
        <a:bodyPr/>
        <a:lstStyle/>
        <a:p>
          <a:endParaRPr lang="tr-TR"/>
        </a:p>
      </dgm:t>
    </dgm:pt>
    <dgm:pt modelId="{401E4B28-F17D-4D73-8E01-BA408CCB3893}">
      <dgm:prSet/>
      <dgm:spPr/>
      <dgm:t>
        <a:bodyPr/>
        <a:lstStyle/>
        <a:p>
          <a:pPr rtl="0"/>
          <a:r>
            <a:rPr lang="tr-TR" dirty="0" err="1" smtClean="0"/>
            <a:t>Servikal</a:t>
          </a:r>
          <a:r>
            <a:rPr lang="tr-TR" dirty="0" smtClean="0"/>
            <a:t> kanser</a:t>
          </a:r>
          <a:endParaRPr lang="tr-TR" dirty="0"/>
        </a:p>
      </dgm:t>
    </dgm:pt>
    <dgm:pt modelId="{64B68FFD-64BC-44FD-981B-53D85B8D95DC}" type="parTrans" cxnId="{3635F912-37B2-4E0D-A726-87D64E6FFF2F}">
      <dgm:prSet/>
      <dgm:spPr/>
      <dgm:t>
        <a:bodyPr/>
        <a:lstStyle/>
        <a:p>
          <a:endParaRPr lang="tr-TR"/>
        </a:p>
      </dgm:t>
    </dgm:pt>
    <dgm:pt modelId="{B0A00C6F-11CC-4C53-86B5-E5E04CCD6721}" type="sibTrans" cxnId="{3635F912-37B2-4E0D-A726-87D64E6FFF2F}">
      <dgm:prSet/>
      <dgm:spPr/>
      <dgm:t>
        <a:bodyPr/>
        <a:lstStyle/>
        <a:p>
          <a:endParaRPr lang="tr-TR"/>
        </a:p>
      </dgm:t>
    </dgm:pt>
    <dgm:pt modelId="{146B6EBF-444F-49FE-BAC5-CE0E38B75BAF}">
      <dgm:prSet/>
      <dgm:spPr/>
      <dgm:t>
        <a:bodyPr/>
        <a:lstStyle/>
        <a:p>
          <a:pPr rtl="0"/>
          <a:r>
            <a:rPr lang="tr-TR" dirty="0" smtClean="0"/>
            <a:t>CIN 2+</a:t>
          </a:r>
          <a:endParaRPr lang="tr-TR" dirty="0"/>
        </a:p>
      </dgm:t>
    </dgm:pt>
    <dgm:pt modelId="{4A3F78D9-8863-421C-B746-DA858940CEC1}" type="parTrans" cxnId="{0E61C211-71C7-4041-A480-FD2CD1054957}">
      <dgm:prSet/>
      <dgm:spPr/>
      <dgm:t>
        <a:bodyPr/>
        <a:lstStyle/>
        <a:p>
          <a:endParaRPr lang="tr-TR"/>
        </a:p>
      </dgm:t>
    </dgm:pt>
    <dgm:pt modelId="{E5E8BAFF-54CA-4490-8033-417931824C11}" type="sibTrans" cxnId="{0E61C211-71C7-4041-A480-FD2CD1054957}">
      <dgm:prSet/>
      <dgm:spPr/>
      <dgm:t>
        <a:bodyPr/>
        <a:lstStyle/>
        <a:p>
          <a:endParaRPr lang="tr-TR"/>
        </a:p>
      </dgm:t>
    </dgm:pt>
    <dgm:pt modelId="{B7EDB4C0-8CB1-43B6-B54B-2FBC8F8C68DB}">
      <dgm:prSet/>
      <dgm:spPr/>
      <dgm:t>
        <a:bodyPr/>
        <a:lstStyle/>
        <a:p>
          <a:pPr rtl="0"/>
          <a:r>
            <a:rPr lang="tr-TR" dirty="0" err="1" smtClean="0"/>
            <a:t>Servikal</a:t>
          </a:r>
          <a:r>
            <a:rPr lang="tr-TR" dirty="0" smtClean="0"/>
            <a:t> AIS</a:t>
          </a:r>
          <a:endParaRPr lang="tr-TR" dirty="0"/>
        </a:p>
      </dgm:t>
    </dgm:pt>
    <dgm:pt modelId="{7BD54BE1-8AD0-4E77-BB91-26C5741E18E1}" type="parTrans" cxnId="{C0011AD0-C953-45FD-A365-1686F7B5BC57}">
      <dgm:prSet/>
      <dgm:spPr/>
      <dgm:t>
        <a:bodyPr/>
        <a:lstStyle/>
        <a:p>
          <a:endParaRPr lang="tr-TR"/>
        </a:p>
      </dgm:t>
    </dgm:pt>
    <dgm:pt modelId="{78EA2965-4F49-4FA8-B45B-0D96A7C91EFC}" type="sibTrans" cxnId="{C0011AD0-C953-45FD-A365-1686F7B5BC57}">
      <dgm:prSet/>
      <dgm:spPr/>
      <dgm:t>
        <a:bodyPr/>
        <a:lstStyle/>
        <a:p>
          <a:endParaRPr lang="tr-TR"/>
        </a:p>
      </dgm:t>
    </dgm:pt>
    <dgm:pt modelId="{AE4BF280-72E9-4021-BCDF-9E4BBFD20E44}">
      <dgm:prSet/>
      <dgm:spPr/>
      <dgm:t>
        <a:bodyPr/>
        <a:lstStyle/>
        <a:p>
          <a:pPr rtl="0"/>
          <a:r>
            <a:rPr lang="tr-TR" dirty="0" smtClean="0"/>
            <a:t>CIN 1</a:t>
          </a:r>
          <a:endParaRPr lang="tr-TR" dirty="0"/>
        </a:p>
      </dgm:t>
    </dgm:pt>
    <dgm:pt modelId="{90ECAA2B-E372-4A6C-86B8-D198459E1B84}" type="parTrans" cxnId="{5ABC8CC2-0E8D-4B87-A498-77974EC56890}">
      <dgm:prSet/>
      <dgm:spPr/>
      <dgm:t>
        <a:bodyPr/>
        <a:lstStyle/>
        <a:p>
          <a:endParaRPr lang="tr-TR"/>
        </a:p>
      </dgm:t>
    </dgm:pt>
    <dgm:pt modelId="{F3AB2650-A23A-4FC9-8DC2-44CDAE32AA75}" type="sibTrans" cxnId="{5ABC8CC2-0E8D-4B87-A498-77974EC56890}">
      <dgm:prSet/>
      <dgm:spPr/>
      <dgm:t>
        <a:bodyPr/>
        <a:lstStyle/>
        <a:p>
          <a:endParaRPr lang="tr-TR"/>
        </a:p>
      </dgm:t>
    </dgm:pt>
    <dgm:pt modelId="{37FFA7F0-E9E4-4512-A47C-F4D13547ACF7}" type="pres">
      <dgm:prSet presAssocID="{149248F9-B554-45A2-A9B6-1791753FB28F}" presName="Name0" presStyleCnt="0">
        <dgm:presLayoutVars>
          <dgm:dir/>
          <dgm:animLvl val="lvl"/>
          <dgm:resizeHandles val="exact"/>
        </dgm:presLayoutVars>
      </dgm:prSet>
      <dgm:spPr/>
      <dgm:t>
        <a:bodyPr/>
        <a:lstStyle/>
        <a:p>
          <a:endParaRPr lang="tr-TR"/>
        </a:p>
      </dgm:t>
    </dgm:pt>
    <dgm:pt modelId="{E923EDC9-112E-4E25-B7C3-5B2C393E61B3}" type="pres">
      <dgm:prSet presAssocID="{91210F79-136D-4B97-824C-12C5D807E9D4}" presName="compositeNode" presStyleCnt="0">
        <dgm:presLayoutVars>
          <dgm:bulletEnabled val="1"/>
        </dgm:presLayoutVars>
      </dgm:prSet>
      <dgm:spPr/>
    </dgm:pt>
    <dgm:pt modelId="{04BF3448-464B-45AC-BC4C-FFF607574B5C}" type="pres">
      <dgm:prSet presAssocID="{91210F79-136D-4B97-824C-12C5D807E9D4}" presName="bgRect" presStyleLbl="node1" presStyleIdx="0" presStyleCnt="1"/>
      <dgm:spPr/>
      <dgm:t>
        <a:bodyPr/>
        <a:lstStyle/>
        <a:p>
          <a:endParaRPr lang="tr-TR"/>
        </a:p>
      </dgm:t>
    </dgm:pt>
    <dgm:pt modelId="{E6E5D7C8-4D2B-4EB5-8C29-24CFCD9114B0}" type="pres">
      <dgm:prSet presAssocID="{91210F79-136D-4B97-824C-12C5D807E9D4}" presName="parentNode" presStyleLbl="node1" presStyleIdx="0" presStyleCnt="1">
        <dgm:presLayoutVars>
          <dgm:chMax val="0"/>
          <dgm:bulletEnabled val="1"/>
        </dgm:presLayoutVars>
      </dgm:prSet>
      <dgm:spPr/>
      <dgm:t>
        <a:bodyPr/>
        <a:lstStyle/>
        <a:p>
          <a:endParaRPr lang="tr-TR"/>
        </a:p>
      </dgm:t>
    </dgm:pt>
    <dgm:pt modelId="{87566A46-C15A-4AAF-8351-8A322379FDA3}" type="pres">
      <dgm:prSet presAssocID="{91210F79-136D-4B97-824C-12C5D807E9D4}" presName="childNode" presStyleLbl="node1" presStyleIdx="0" presStyleCnt="1">
        <dgm:presLayoutVars>
          <dgm:bulletEnabled val="1"/>
        </dgm:presLayoutVars>
      </dgm:prSet>
      <dgm:spPr/>
      <dgm:t>
        <a:bodyPr/>
        <a:lstStyle/>
        <a:p>
          <a:endParaRPr lang="tr-TR"/>
        </a:p>
      </dgm:t>
    </dgm:pt>
  </dgm:ptLst>
  <dgm:cxnLst>
    <dgm:cxn modelId="{C0011AD0-C953-45FD-A365-1686F7B5BC57}" srcId="{0D1733BE-B2A6-4683-B87E-3A09442BFF38}" destId="{B7EDB4C0-8CB1-43B6-B54B-2FBC8F8C68DB}" srcOrd="2" destOrd="0" parTransId="{7BD54BE1-8AD0-4E77-BB91-26C5741E18E1}" sibTransId="{78EA2965-4F49-4FA8-B45B-0D96A7C91EFC}"/>
    <dgm:cxn modelId="{A8D951A9-A2BE-45BF-91A4-EC365DD20426}" type="presOf" srcId="{146B6EBF-444F-49FE-BAC5-CE0E38B75BAF}" destId="{87566A46-C15A-4AAF-8351-8A322379FDA3}" srcOrd="0" destOrd="2" presId="urn:microsoft.com/office/officeart/2005/8/layout/hProcess7"/>
    <dgm:cxn modelId="{13AA371E-20BC-4012-9DA0-A0524E8724D5}" srcId="{149248F9-B554-45A2-A9B6-1791753FB28F}" destId="{91210F79-136D-4B97-824C-12C5D807E9D4}" srcOrd="0" destOrd="0" parTransId="{E3F0349F-2E2A-4258-AB25-3FE8779F8D84}" sibTransId="{A4BEFBB3-375D-4793-AD4F-F3337B6B73F9}"/>
    <dgm:cxn modelId="{738590B2-6D18-4D43-BACF-6610B550B70D}" type="presOf" srcId="{AE4BF280-72E9-4021-BCDF-9E4BBFD20E44}" destId="{87566A46-C15A-4AAF-8351-8A322379FDA3}" srcOrd="0" destOrd="4" presId="urn:microsoft.com/office/officeart/2005/8/layout/hProcess7"/>
    <dgm:cxn modelId="{2207BF83-D345-4F99-BA4B-943594276DC2}" srcId="{91210F79-136D-4B97-824C-12C5D807E9D4}" destId="{0D1733BE-B2A6-4683-B87E-3A09442BFF38}" srcOrd="0" destOrd="0" parTransId="{BC9F05C9-00B7-40C6-A5D2-837AA62CC496}" sibTransId="{6A94E63D-A2B4-484E-81AF-1E295A898CCA}"/>
    <dgm:cxn modelId="{64C424C3-39AD-494B-9EE8-862DD2B5EE74}" type="presOf" srcId="{91210F79-136D-4B97-824C-12C5D807E9D4}" destId="{E6E5D7C8-4D2B-4EB5-8C29-24CFCD9114B0}" srcOrd="1" destOrd="0" presId="urn:microsoft.com/office/officeart/2005/8/layout/hProcess7"/>
    <dgm:cxn modelId="{3635F912-37B2-4E0D-A726-87D64E6FFF2F}" srcId="{0D1733BE-B2A6-4683-B87E-3A09442BFF38}" destId="{401E4B28-F17D-4D73-8E01-BA408CCB3893}" srcOrd="0" destOrd="0" parTransId="{64B68FFD-64BC-44FD-981B-53D85B8D95DC}" sibTransId="{B0A00C6F-11CC-4C53-86B5-E5E04CCD6721}"/>
    <dgm:cxn modelId="{5ABC8CC2-0E8D-4B87-A498-77974EC56890}" srcId="{0D1733BE-B2A6-4683-B87E-3A09442BFF38}" destId="{AE4BF280-72E9-4021-BCDF-9E4BBFD20E44}" srcOrd="3" destOrd="0" parTransId="{90ECAA2B-E372-4A6C-86B8-D198459E1B84}" sibTransId="{F3AB2650-A23A-4FC9-8DC2-44CDAE32AA75}"/>
    <dgm:cxn modelId="{A112626F-7DBC-44D7-9D41-C1B17D33CB0F}" type="presOf" srcId="{B7EDB4C0-8CB1-43B6-B54B-2FBC8F8C68DB}" destId="{87566A46-C15A-4AAF-8351-8A322379FDA3}" srcOrd="0" destOrd="3" presId="urn:microsoft.com/office/officeart/2005/8/layout/hProcess7"/>
    <dgm:cxn modelId="{CE6D2EAF-A4D2-47E5-91D7-37910F5FCD71}" type="presOf" srcId="{91210F79-136D-4B97-824C-12C5D807E9D4}" destId="{04BF3448-464B-45AC-BC4C-FFF607574B5C}" srcOrd="0" destOrd="0" presId="urn:microsoft.com/office/officeart/2005/8/layout/hProcess7"/>
    <dgm:cxn modelId="{93FC2088-3818-42E7-96F3-5822ED2E44D2}" type="presOf" srcId="{401E4B28-F17D-4D73-8E01-BA408CCB3893}" destId="{87566A46-C15A-4AAF-8351-8A322379FDA3}" srcOrd="0" destOrd="1" presId="urn:microsoft.com/office/officeart/2005/8/layout/hProcess7"/>
    <dgm:cxn modelId="{0E61C211-71C7-4041-A480-FD2CD1054957}" srcId="{0D1733BE-B2A6-4683-B87E-3A09442BFF38}" destId="{146B6EBF-444F-49FE-BAC5-CE0E38B75BAF}" srcOrd="1" destOrd="0" parTransId="{4A3F78D9-8863-421C-B746-DA858940CEC1}" sibTransId="{E5E8BAFF-54CA-4490-8033-417931824C11}"/>
    <dgm:cxn modelId="{63B07D47-CDD6-49A9-9EA7-11FA38B7B9AF}" type="presOf" srcId="{149248F9-B554-45A2-A9B6-1791753FB28F}" destId="{37FFA7F0-E9E4-4512-A47C-F4D13547ACF7}" srcOrd="0" destOrd="0" presId="urn:microsoft.com/office/officeart/2005/8/layout/hProcess7"/>
    <dgm:cxn modelId="{D7B41C6B-116E-4911-A95D-FE30116551EF}" type="presOf" srcId="{0D1733BE-B2A6-4683-B87E-3A09442BFF38}" destId="{87566A46-C15A-4AAF-8351-8A322379FDA3}" srcOrd="0" destOrd="0" presId="urn:microsoft.com/office/officeart/2005/8/layout/hProcess7"/>
    <dgm:cxn modelId="{A2191786-64FD-4857-9FBD-101899C415D7}" type="presParOf" srcId="{37FFA7F0-E9E4-4512-A47C-F4D13547ACF7}" destId="{E923EDC9-112E-4E25-B7C3-5B2C393E61B3}" srcOrd="0" destOrd="0" presId="urn:microsoft.com/office/officeart/2005/8/layout/hProcess7"/>
    <dgm:cxn modelId="{B64C5F29-9173-47FF-9D03-57F227522558}" type="presParOf" srcId="{E923EDC9-112E-4E25-B7C3-5B2C393E61B3}" destId="{04BF3448-464B-45AC-BC4C-FFF607574B5C}" srcOrd="0" destOrd="0" presId="urn:microsoft.com/office/officeart/2005/8/layout/hProcess7"/>
    <dgm:cxn modelId="{B0046688-FC96-472F-961E-8EEA9A27F1CF}" type="presParOf" srcId="{E923EDC9-112E-4E25-B7C3-5B2C393E61B3}" destId="{E6E5D7C8-4D2B-4EB5-8C29-24CFCD9114B0}" srcOrd="1" destOrd="0" presId="urn:microsoft.com/office/officeart/2005/8/layout/hProcess7"/>
    <dgm:cxn modelId="{96072DBC-845E-48DA-93F7-B313E289F831}" type="presParOf" srcId="{E923EDC9-112E-4E25-B7C3-5B2C393E61B3}" destId="{87566A46-C15A-4AAF-8351-8A322379FDA3}"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E2E0AD0-D82C-4E79-B20D-0A3F59EAD8EC}" type="doc">
      <dgm:prSet loTypeId="urn:microsoft.com/office/officeart/2005/8/layout/target3" loCatId="relationship" qsTypeId="urn:microsoft.com/office/officeart/2005/8/quickstyle/3d2" qsCatId="3D" csTypeId="urn:microsoft.com/office/officeart/2005/8/colors/accent0_3" csCatId="mainScheme"/>
      <dgm:spPr/>
      <dgm:t>
        <a:bodyPr/>
        <a:lstStyle/>
        <a:p>
          <a:endParaRPr lang="tr-TR"/>
        </a:p>
      </dgm:t>
    </dgm:pt>
    <dgm:pt modelId="{B6A9CEC8-74E3-48A1-97E8-CB6C0EFD14D9}">
      <dgm:prSet/>
      <dgm:spPr/>
      <dgm:t>
        <a:bodyPr/>
        <a:lstStyle/>
        <a:p>
          <a:pPr rtl="0"/>
          <a:r>
            <a:rPr lang="en-US" smtClean="0"/>
            <a:t>Servikal kanser</a:t>
          </a:r>
          <a:endParaRPr lang="tr-TR"/>
        </a:p>
      </dgm:t>
    </dgm:pt>
    <dgm:pt modelId="{F3C45BB4-BEE3-4948-B7D0-2E0B0D4DFE60}" type="parTrans" cxnId="{D7E38B04-4BFA-4739-B16D-F6D587668868}">
      <dgm:prSet/>
      <dgm:spPr/>
      <dgm:t>
        <a:bodyPr/>
        <a:lstStyle/>
        <a:p>
          <a:endParaRPr lang="tr-TR"/>
        </a:p>
      </dgm:t>
    </dgm:pt>
    <dgm:pt modelId="{D719D43B-C0B1-41AC-B172-888670A4B617}" type="sibTrans" cxnId="{D7E38B04-4BFA-4739-B16D-F6D587668868}">
      <dgm:prSet/>
      <dgm:spPr/>
      <dgm:t>
        <a:bodyPr/>
        <a:lstStyle/>
        <a:p>
          <a:endParaRPr lang="tr-TR"/>
        </a:p>
      </dgm:t>
    </dgm:pt>
    <dgm:pt modelId="{B96668A3-2303-4F48-A63B-0676E88D87D7}">
      <dgm:prSet/>
      <dgm:spPr/>
      <dgm:t>
        <a:bodyPr/>
        <a:lstStyle/>
        <a:p>
          <a:pPr rtl="0"/>
          <a:r>
            <a:rPr lang="en-US" smtClean="0"/>
            <a:t>CIN</a:t>
          </a:r>
          <a:endParaRPr lang="tr-TR"/>
        </a:p>
      </dgm:t>
    </dgm:pt>
    <dgm:pt modelId="{E48950B0-9CCD-4471-9D5E-2E5358B9B509}" type="parTrans" cxnId="{555DA97C-7773-4B03-9DFD-733727ACE8EC}">
      <dgm:prSet/>
      <dgm:spPr/>
      <dgm:t>
        <a:bodyPr/>
        <a:lstStyle/>
        <a:p>
          <a:endParaRPr lang="tr-TR"/>
        </a:p>
      </dgm:t>
    </dgm:pt>
    <dgm:pt modelId="{12A75B35-EB7D-4CD7-9C32-5C97B4FCA6B1}" type="sibTrans" cxnId="{555DA97C-7773-4B03-9DFD-733727ACE8EC}">
      <dgm:prSet/>
      <dgm:spPr/>
      <dgm:t>
        <a:bodyPr/>
        <a:lstStyle/>
        <a:p>
          <a:endParaRPr lang="tr-TR"/>
        </a:p>
      </dgm:t>
    </dgm:pt>
    <dgm:pt modelId="{99A52C34-FF85-4EF1-A493-40651A60E672}">
      <dgm:prSet/>
      <dgm:spPr/>
      <dgm:t>
        <a:bodyPr/>
        <a:lstStyle/>
        <a:p>
          <a:pPr rtl="0"/>
          <a:r>
            <a:rPr lang="en-US" smtClean="0"/>
            <a:t>VIN</a:t>
          </a:r>
          <a:endParaRPr lang="tr-TR"/>
        </a:p>
      </dgm:t>
    </dgm:pt>
    <dgm:pt modelId="{3C99139E-8CAB-422F-BC1E-0F4A2B960761}" type="parTrans" cxnId="{B73AF5EC-8013-4ED8-BC52-0EF7159611CC}">
      <dgm:prSet/>
      <dgm:spPr/>
      <dgm:t>
        <a:bodyPr/>
        <a:lstStyle/>
        <a:p>
          <a:endParaRPr lang="tr-TR"/>
        </a:p>
      </dgm:t>
    </dgm:pt>
    <dgm:pt modelId="{485654DC-DD59-4B16-A996-3935915270D4}" type="sibTrans" cxnId="{B73AF5EC-8013-4ED8-BC52-0EF7159611CC}">
      <dgm:prSet/>
      <dgm:spPr/>
      <dgm:t>
        <a:bodyPr/>
        <a:lstStyle/>
        <a:p>
          <a:endParaRPr lang="tr-TR"/>
        </a:p>
      </dgm:t>
    </dgm:pt>
    <dgm:pt modelId="{EDC2EEB8-BADF-4015-9E85-F3D88E4C2CCC}">
      <dgm:prSet/>
      <dgm:spPr/>
      <dgm:t>
        <a:bodyPr/>
        <a:lstStyle/>
        <a:p>
          <a:pPr rtl="0"/>
          <a:r>
            <a:rPr lang="en-US" smtClean="0"/>
            <a:t>VaIN</a:t>
          </a:r>
          <a:endParaRPr lang="tr-TR"/>
        </a:p>
      </dgm:t>
    </dgm:pt>
    <dgm:pt modelId="{4421D4CA-F2DD-4CAA-9DCC-D70A13E84349}" type="parTrans" cxnId="{F47F03E5-6132-44D0-B5C0-FD39319DA781}">
      <dgm:prSet/>
      <dgm:spPr/>
      <dgm:t>
        <a:bodyPr/>
        <a:lstStyle/>
        <a:p>
          <a:endParaRPr lang="tr-TR"/>
        </a:p>
      </dgm:t>
    </dgm:pt>
    <dgm:pt modelId="{0CC39F71-961A-4145-B01E-E4BAB08EC383}" type="sibTrans" cxnId="{F47F03E5-6132-44D0-B5C0-FD39319DA781}">
      <dgm:prSet/>
      <dgm:spPr/>
      <dgm:t>
        <a:bodyPr/>
        <a:lstStyle/>
        <a:p>
          <a:endParaRPr lang="tr-TR"/>
        </a:p>
      </dgm:t>
    </dgm:pt>
    <dgm:pt modelId="{6D9E4AC0-F088-4DD6-B56A-71B67A68EB09}" type="pres">
      <dgm:prSet presAssocID="{3E2E0AD0-D82C-4E79-B20D-0A3F59EAD8EC}" presName="Name0" presStyleCnt="0">
        <dgm:presLayoutVars>
          <dgm:chMax val="7"/>
          <dgm:dir/>
          <dgm:animLvl val="lvl"/>
          <dgm:resizeHandles val="exact"/>
        </dgm:presLayoutVars>
      </dgm:prSet>
      <dgm:spPr/>
      <dgm:t>
        <a:bodyPr/>
        <a:lstStyle/>
        <a:p>
          <a:endParaRPr lang="tr-TR"/>
        </a:p>
      </dgm:t>
    </dgm:pt>
    <dgm:pt modelId="{CA7725C0-BE91-494B-8D5C-280AF0608AFC}" type="pres">
      <dgm:prSet presAssocID="{B6A9CEC8-74E3-48A1-97E8-CB6C0EFD14D9}" presName="circle1" presStyleLbl="node1" presStyleIdx="0" presStyleCnt="4"/>
      <dgm:spPr/>
    </dgm:pt>
    <dgm:pt modelId="{694F372D-2CFE-4D05-840C-9D7CA3982B5B}" type="pres">
      <dgm:prSet presAssocID="{B6A9CEC8-74E3-48A1-97E8-CB6C0EFD14D9}" presName="space" presStyleCnt="0"/>
      <dgm:spPr/>
    </dgm:pt>
    <dgm:pt modelId="{3A93F817-7704-407A-AADD-1C15F312B963}" type="pres">
      <dgm:prSet presAssocID="{B6A9CEC8-74E3-48A1-97E8-CB6C0EFD14D9}" presName="rect1" presStyleLbl="alignAcc1" presStyleIdx="0" presStyleCnt="4"/>
      <dgm:spPr/>
      <dgm:t>
        <a:bodyPr/>
        <a:lstStyle/>
        <a:p>
          <a:endParaRPr lang="tr-TR"/>
        </a:p>
      </dgm:t>
    </dgm:pt>
    <dgm:pt modelId="{FCD589F2-F267-4A2B-8216-0E711340206E}" type="pres">
      <dgm:prSet presAssocID="{B96668A3-2303-4F48-A63B-0676E88D87D7}" presName="vertSpace2" presStyleLbl="node1" presStyleIdx="0" presStyleCnt="4"/>
      <dgm:spPr/>
    </dgm:pt>
    <dgm:pt modelId="{FBD15CE7-98F0-4F81-A339-69F5E7E1F318}" type="pres">
      <dgm:prSet presAssocID="{B96668A3-2303-4F48-A63B-0676E88D87D7}" presName="circle2" presStyleLbl="node1" presStyleIdx="1" presStyleCnt="4"/>
      <dgm:spPr/>
    </dgm:pt>
    <dgm:pt modelId="{0ADDB41D-8BCD-4460-A972-A3BD259338CC}" type="pres">
      <dgm:prSet presAssocID="{B96668A3-2303-4F48-A63B-0676E88D87D7}" presName="rect2" presStyleLbl="alignAcc1" presStyleIdx="1" presStyleCnt="4"/>
      <dgm:spPr/>
      <dgm:t>
        <a:bodyPr/>
        <a:lstStyle/>
        <a:p>
          <a:endParaRPr lang="tr-TR"/>
        </a:p>
      </dgm:t>
    </dgm:pt>
    <dgm:pt modelId="{C1FD3C01-94C5-4C71-8D76-D0D6A9EB9824}" type="pres">
      <dgm:prSet presAssocID="{99A52C34-FF85-4EF1-A493-40651A60E672}" presName="vertSpace3" presStyleLbl="node1" presStyleIdx="1" presStyleCnt="4"/>
      <dgm:spPr/>
    </dgm:pt>
    <dgm:pt modelId="{4884332F-8C90-4427-A831-487D73300644}" type="pres">
      <dgm:prSet presAssocID="{99A52C34-FF85-4EF1-A493-40651A60E672}" presName="circle3" presStyleLbl="node1" presStyleIdx="2" presStyleCnt="4"/>
      <dgm:spPr/>
    </dgm:pt>
    <dgm:pt modelId="{D386E0B5-66AD-47F3-BE0E-1A6C33D662A8}" type="pres">
      <dgm:prSet presAssocID="{99A52C34-FF85-4EF1-A493-40651A60E672}" presName="rect3" presStyleLbl="alignAcc1" presStyleIdx="2" presStyleCnt="4"/>
      <dgm:spPr/>
      <dgm:t>
        <a:bodyPr/>
        <a:lstStyle/>
        <a:p>
          <a:endParaRPr lang="tr-TR"/>
        </a:p>
      </dgm:t>
    </dgm:pt>
    <dgm:pt modelId="{DF128D0C-CDCC-458F-B252-52E366E9CBBB}" type="pres">
      <dgm:prSet presAssocID="{EDC2EEB8-BADF-4015-9E85-F3D88E4C2CCC}" presName="vertSpace4" presStyleLbl="node1" presStyleIdx="2" presStyleCnt="4"/>
      <dgm:spPr/>
    </dgm:pt>
    <dgm:pt modelId="{6314D64D-31BF-431C-A6BF-43E03485038E}" type="pres">
      <dgm:prSet presAssocID="{EDC2EEB8-BADF-4015-9E85-F3D88E4C2CCC}" presName="circle4" presStyleLbl="node1" presStyleIdx="3" presStyleCnt="4"/>
      <dgm:spPr/>
    </dgm:pt>
    <dgm:pt modelId="{188E7C1F-4308-42A8-B080-C1D18E387537}" type="pres">
      <dgm:prSet presAssocID="{EDC2EEB8-BADF-4015-9E85-F3D88E4C2CCC}" presName="rect4" presStyleLbl="alignAcc1" presStyleIdx="3" presStyleCnt="4"/>
      <dgm:spPr/>
      <dgm:t>
        <a:bodyPr/>
        <a:lstStyle/>
        <a:p>
          <a:endParaRPr lang="tr-TR"/>
        </a:p>
      </dgm:t>
    </dgm:pt>
    <dgm:pt modelId="{5B020C6B-A785-4356-99D0-9D0993DAAA23}" type="pres">
      <dgm:prSet presAssocID="{B6A9CEC8-74E3-48A1-97E8-CB6C0EFD14D9}" presName="rect1ParTxNoCh" presStyleLbl="alignAcc1" presStyleIdx="3" presStyleCnt="4">
        <dgm:presLayoutVars>
          <dgm:chMax val="1"/>
          <dgm:bulletEnabled val="1"/>
        </dgm:presLayoutVars>
      </dgm:prSet>
      <dgm:spPr/>
      <dgm:t>
        <a:bodyPr/>
        <a:lstStyle/>
        <a:p>
          <a:endParaRPr lang="tr-TR"/>
        </a:p>
      </dgm:t>
    </dgm:pt>
    <dgm:pt modelId="{EE59F3B8-2AA2-4D24-8204-EF4456371309}" type="pres">
      <dgm:prSet presAssocID="{B96668A3-2303-4F48-A63B-0676E88D87D7}" presName="rect2ParTxNoCh" presStyleLbl="alignAcc1" presStyleIdx="3" presStyleCnt="4">
        <dgm:presLayoutVars>
          <dgm:chMax val="1"/>
          <dgm:bulletEnabled val="1"/>
        </dgm:presLayoutVars>
      </dgm:prSet>
      <dgm:spPr/>
      <dgm:t>
        <a:bodyPr/>
        <a:lstStyle/>
        <a:p>
          <a:endParaRPr lang="tr-TR"/>
        </a:p>
      </dgm:t>
    </dgm:pt>
    <dgm:pt modelId="{DA9D3AD8-3B51-4F7A-B1C4-0F47EF570B97}" type="pres">
      <dgm:prSet presAssocID="{99A52C34-FF85-4EF1-A493-40651A60E672}" presName="rect3ParTxNoCh" presStyleLbl="alignAcc1" presStyleIdx="3" presStyleCnt="4">
        <dgm:presLayoutVars>
          <dgm:chMax val="1"/>
          <dgm:bulletEnabled val="1"/>
        </dgm:presLayoutVars>
      </dgm:prSet>
      <dgm:spPr/>
      <dgm:t>
        <a:bodyPr/>
        <a:lstStyle/>
        <a:p>
          <a:endParaRPr lang="tr-TR"/>
        </a:p>
      </dgm:t>
    </dgm:pt>
    <dgm:pt modelId="{92AF02E5-56B6-4C2F-9CE5-B26D63DB9C90}" type="pres">
      <dgm:prSet presAssocID="{EDC2EEB8-BADF-4015-9E85-F3D88E4C2CCC}" presName="rect4ParTxNoCh" presStyleLbl="alignAcc1" presStyleIdx="3" presStyleCnt="4">
        <dgm:presLayoutVars>
          <dgm:chMax val="1"/>
          <dgm:bulletEnabled val="1"/>
        </dgm:presLayoutVars>
      </dgm:prSet>
      <dgm:spPr/>
      <dgm:t>
        <a:bodyPr/>
        <a:lstStyle/>
        <a:p>
          <a:endParaRPr lang="tr-TR"/>
        </a:p>
      </dgm:t>
    </dgm:pt>
  </dgm:ptLst>
  <dgm:cxnLst>
    <dgm:cxn modelId="{302DEBCB-8B7F-4512-8277-ED0D244055E4}" type="presOf" srcId="{EDC2EEB8-BADF-4015-9E85-F3D88E4C2CCC}" destId="{188E7C1F-4308-42A8-B080-C1D18E387537}" srcOrd="0" destOrd="0" presId="urn:microsoft.com/office/officeart/2005/8/layout/target3"/>
    <dgm:cxn modelId="{F99E7E42-F8D6-463F-B299-D58CD1755F0A}" type="presOf" srcId="{B6A9CEC8-74E3-48A1-97E8-CB6C0EFD14D9}" destId="{5B020C6B-A785-4356-99D0-9D0993DAAA23}" srcOrd="1" destOrd="0" presId="urn:microsoft.com/office/officeart/2005/8/layout/target3"/>
    <dgm:cxn modelId="{F6E1AA2A-96BC-44C4-A21B-F6214FFA5F40}" type="presOf" srcId="{99A52C34-FF85-4EF1-A493-40651A60E672}" destId="{D386E0B5-66AD-47F3-BE0E-1A6C33D662A8}" srcOrd="0" destOrd="0" presId="urn:microsoft.com/office/officeart/2005/8/layout/target3"/>
    <dgm:cxn modelId="{4FA47B97-7637-435E-AEE6-3CE2C78A9387}" type="presOf" srcId="{B96668A3-2303-4F48-A63B-0676E88D87D7}" destId="{0ADDB41D-8BCD-4460-A972-A3BD259338CC}" srcOrd="0" destOrd="0" presId="urn:microsoft.com/office/officeart/2005/8/layout/target3"/>
    <dgm:cxn modelId="{CF5C09A1-6A1C-494B-BEA6-526771CD8240}" type="presOf" srcId="{99A52C34-FF85-4EF1-A493-40651A60E672}" destId="{DA9D3AD8-3B51-4F7A-B1C4-0F47EF570B97}" srcOrd="1" destOrd="0" presId="urn:microsoft.com/office/officeart/2005/8/layout/target3"/>
    <dgm:cxn modelId="{B73AF5EC-8013-4ED8-BC52-0EF7159611CC}" srcId="{3E2E0AD0-D82C-4E79-B20D-0A3F59EAD8EC}" destId="{99A52C34-FF85-4EF1-A493-40651A60E672}" srcOrd="2" destOrd="0" parTransId="{3C99139E-8CAB-422F-BC1E-0F4A2B960761}" sibTransId="{485654DC-DD59-4B16-A996-3935915270D4}"/>
    <dgm:cxn modelId="{D27E291F-9056-474A-9EF3-F4DF7EC30D5D}" type="presOf" srcId="{B6A9CEC8-74E3-48A1-97E8-CB6C0EFD14D9}" destId="{3A93F817-7704-407A-AADD-1C15F312B963}" srcOrd="0" destOrd="0" presId="urn:microsoft.com/office/officeart/2005/8/layout/target3"/>
    <dgm:cxn modelId="{15259BB5-3280-4DF3-BA15-E4D50EA7C7D6}" type="presOf" srcId="{3E2E0AD0-D82C-4E79-B20D-0A3F59EAD8EC}" destId="{6D9E4AC0-F088-4DD6-B56A-71B67A68EB09}" srcOrd="0" destOrd="0" presId="urn:microsoft.com/office/officeart/2005/8/layout/target3"/>
    <dgm:cxn modelId="{623BCC4C-955D-4195-A288-5DB8267E98BF}" type="presOf" srcId="{B96668A3-2303-4F48-A63B-0676E88D87D7}" destId="{EE59F3B8-2AA2-4D24-8204-EF4456371309}" srcOrd="1" destOrd="0" presId="urn:microsoft.com/office/officeart/2005/8/layout/target3"/>
    <dgm:cxn modelId="{F47F03E5-6132-44D0-B5C0-FD39319DA781}" srcId="{3E2E0AD0-D82C-4E79-B20D-0A3F59EAD8EC}" destId="{EDC2EEB8-BADF-4015-9E85-F3D88E4C2CCC}" srcOrd="3" destOrd="0" parTransId="{4421D4CA-F2DD-4CAA-9DCC-D70A13E84349}" sibTransId="{0CC39F71-961A-4145-B01E-E4BAB08EC383}"/>
    <dgm:cxn modelId="{D7E38B04-4BFA-4739-B16D-F6D587668868}" srcId="{3E2E0AD0-D82C-4E79-B20D-0A3F59EAD8EC}" destId="{B6A9CEC8-74E3-48A1-97E8-CB6C0EFD14D9}" srcOrd="0" destOrd="0" parTransId="{F3C45BB4-BEE3-4948-B7D0-2E0B0D4DFE60}" sibTransId="{D719D43B-C0B1-41AC-B172-888670A4B617}"/>
    <dgm:cxn modelId="{C26A9783-BB8C-4132-B6C2-75F8C3839FBA}" type="presOf" srcId="{EDC2EEB8-BADF-4015-9E85-F3D88E4C2CCC}" destId="{92AF02E5-56B6-4C2F-9CE5-B26D63DB9C90}" srcOrd="1" destOrd="0" presId="urn:microsoft.com/office/officeart/2005/8/layout/target3"/>
    <dgm:cxn modelId="{555DA97C-7773-4B03-9DFD-733727ACE8EC}" srcId="{3E2E0AD0-D82C-4E79-B20D-0A3F59EAD8EC}" destId="{B96668A3-2303-4F48-A63B-0676E88D87D7}" srcOrd="1" destOrd="0" parTransId="{E48950B0-9CCD-4471-9D5E-2E5358B9B509}" sibTransId="{12A75B35-EB7D-4CD7-9C32-5C97B4FCA6B1}"/>
    <dgm:cxn modelId="{DBEC23EE-62A3-42D4-92B1-D64794B6C14B}" type="presParOf" srcId="{6D9E4AC0-F088-4DD6-B56A-71B67A68EB09}" destId="{CA7725C0-BE91-494B-8D5C-280AF0608AFC}" srcOrd="0" destOrd="0" presId="urn:microsoft.com/office/officeart/2005/8/layout/target3"/>
    <dgm:cxn modelId="{2993A612-60CE-4603-83B8-69FA8507BC6B}" type="presParOf" srcId="{6D9E4AC0-F088-4DD6-B56A-71B67A68EB09}" destId="{694F372D-2CFE-4D05-840C-9D7CA3982B5B}" srcOrd="1" destOrd="0" presId="urn:microsoft.com/office/officeart/2005/8/layout/target3"/>
    <dgm:cxn modelId="{9F8D1854-4512-4905-A4CB-2EA3E3768BE7}" type="presParOf" srcId="{6D9E4AC0-F088-4DD6-B56A-71B67A68EB09}" destId="{3A93F817-7704-407A-AADD-1C15F312B963}" srcOrd="2" destOrd="0" presId="urn:microsoft.com/office/officeart/2005/8/layout/target3"/>
    <dgm:cxn modelId="{997E93D4-01A3-45A4-873E-E9422809BC7C}" type="presParOf" srcId="{6D9E4AC0-F088-4DD6-B56A-71B67A68EB09}" destId="{FCD589F2-F267-4A2B-8216-0E711340206E}" srcOrd="3" destOrd="0" presId="urn:microsoft.com/office/officeart/2005/8/layout/target3"/>
    <dgm:cxn modelId="{BAC4EEFB-DB42-4FF0-B07B-D0A5ADDF8FCF}" type="presParOf" srcId="{6D9E4AC0-F088-4DD6-B56A-71B67A68EB09}" destId="{FBD15CE7-98F0-4F81-A339-69F5E7E1F318}" srcOrd="4" destOrd="0" presId="urn:microsoft.com/office/officeart/2005/8/layout/target3"/>
    <dgm:cxn modelId="{2F5A05C5-C0E1-4AC3-9A71-5001F0C8DCF2}" type="presParOf" srcId="{6D9E4AC0-F088-4DD6-B56A-71B67A68EB09}" destId="{0ADDB41D-8BCD-4460-A972-A3BD259338CC}" srcOrd="5" destOrd="0" presId="urn:microsoft.com/office/officeart/2005/8/layout/target3"/>
    <dgm:cxn modelId="{0E3B05E2-2B0A-499B-91EF-10BD5E6E0911}" type="presParOf" srcId="{6D9E4AC0-F088-4DD6-B56A-71B67A68EB09}" destId="{C1FD3C01-94C5-4C71-8D76-D0D6A9EB9824}" srcOrd="6" destOrd="0" presId="urn:microsoft.com/office/officeart/2005/8/layout/target3"/>
    <dgm:cxn modelId="{C8358E96-7857-4B70-B1F0-D4F80D413278}" type="presParOf" srcId="{6D9E4AC0-F088-4DD6-B56A-71B67A68EB09}" destId="{4884332F-8C90-4427-A831-487D73300644}" srcOrd="7" destOrd="0" presId="urn:microsoft.com/office/officeart/2005/8/layout/target3"/>
    <dgm:cxn modelId="{ABE84C73-D4DE-4598-89FB-F445B66BE1EB}" type="presParOf" srcId="{6D9E4AC0-F088-4DD6-B56A-71B67A68EB09}" destId="{D386E0B5-66AD-47F3-BE0E-1A6C33D662A8}" srcOrd="8" destOrd="0" presId="urn:microsoft.com/office/officeart/2005/8/layout/target3"/>
    <dgm:cxn modelId="{BBE0ADCC-3605-4A1D-988C-8D4B2B085C3B}" type="presParOf" srcId="{6D9E4AC0-F088-4DD6-B56A-71B67A68EB09}" destId="{DF128D0C-CDCC-458F-B252-52E366E9CBBB}" srcOrd="9" destOrd="0" presId="urn:microsoft.com/office/officeart/2005/8/layout/target3"/>
    <dgm:cxn modelId="{CE79123B-BEA3-4F51-AECB-5984213A63C9}" type="presParOf" srcId="{6D9E4AC0-F088-4DD6-B56A-71B67A68EB09}" destId="{6314D64D-31BF-431C-A6BF-43E03485038E}" srcOrd="10" destOrd="0" presId="urn:microsoft.com/office/officeart/2005/8/layout/target3"/>
    <dgm:cxn modelId="{81E09887-519F-4012-B33B-5E7CB70B3AD4}" type="presParOf" srcId="{6D9E4AC0-F088-4DD6-B56A-71B67A68EB09}" destId="{188E7C1F-4308-42A8-B080-C1D18E387537}" srcOrd="11" destOrd="0" presId="urn:microsoft.com/office/officeart/2005/8/layout/target3"/>
    <dgm:cxn modelId="{A11CA6FE-23D7-4FA7-9D08-E3E313258220}" type="presParOf" srcId="{6D9E4AC0-F088-4DD6-B56A-71B67A68EB09}" destId="{5B020C6B-A785-4356-99D0-9D0993DAAA23}" srcOrd="12" destOrd="0" presId="urn:microsoft.com/office/officeart/2005/8/layout/target3"/>
    <dgm:cxn modelId="{94E82F39-AABD-4416-95A7-4A10024A3498}" type="presParOf" srcId="{6D9E4AC0-F088-4DD6-B56A-71B67A68EB09}" destId="{EE59F3B8-2AA2-4D24-8204-EF4456371309}" srcOrd="13" destOrd="0" presId="urn:microsoft.com/office/officeart/2005/8/layout/target3"/>
    <dgm:cxn modelId="{35B03ACB-570F-4048-B176-02641BDCE375}" type="presParOf" srcId="{6D9E4AC0-F088-4DD6-B56A-71B67A68EB09}" destId="{DA9D3AD8-3B51-4F7A-B1C4-0F47EF570B97}" srcOrd="14" destOrd="0" presId="urn:microsoft.com/office/officeart/2005/8/layout/target3"/>
    <dgm:cxn modelId="{8676DAC3-B3B7-4AC5-8B26-BDB6FF39A9BE}" type="presParOf" srcId="{6D9E4AC0-F088-4DD6-B56A-71B67A68EB09}" destId="{92AF02E5-56B6-4C2F-9CE5-B26D63DB9C90}" srcOrd="15"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51677DB-034F-4D87-A60D-A16DACCEE082}" type="doc">
      <dgm:prSet loTypeId="urn:microsoft.com/office/officeart/2009/3/layout/PieProcess" loCatId="list" qsTypeId="urn:microsoft.com/office/officeart/2005/8/quickstyle/simple1" qsCatId="simple" csTypeId="urn:microsoft.com/office/officeart/2005/8/colors/accent5_2" csCatId="accent5" phldr="1"/>
      <dgm:spPr/>
      <dgm:t>
        <a:bodyPr/>
        <a:lstStyle/>
        <a:p>
          <a:endParaRPr lang="tr-TR"/>
        </a:p>
      </dgm:t>
    </dgm:pt>
    <dgm:pt modelId="{C2F7A75D-A396-408B-9DFB-D9F67E7B1212}">
      <dgm:prSet custT="1"/>
      <dgm:spPr/>
      <dgm:t>
        <a:bodyPr/>
        <a:lstStyle/>
        <a:p>
          <a:pPr rtl="0"/>
          <a:r>
            <a:rPr lang="tr-TR" sz="2800" baseline="0" dirty="0" smtClean="0"/>
            <a:t>Kızlar ve Kadınlar</a:t>
          </a:r>
          <a:endParaRPr lang="tr-TR" sz="2800" dirty="0"/>
        </a:p>
      </dgm:t>
    </dgm:pt>
    <dgm:pt modelId="{A78437E4-5966-436F-BEA8-07083C93CBF5}" type="parTrans" cxnId="{175E3B4B-D71A-4065-9325-83664DBC611F}">
      <dgm:prSet/>
      <dgm:spPr/>
      <dgm:t>
        <a:bodyPr/>
        <a:lstStyle/>
        <a:p>
          <a:endParaRPr lang="tr-TR"/>
        </a:p>
      </dgm:t>
    </dgm:pt>
    <dgm:pt modelId="{956CF07E-1F25-4CE3-8C02-7583F9495A22}" type="sibTrans" cxnId="{175E3B4B-D71A-4065-9325-83664DBC611F}">
      <dgm:prSet/>
      <dgm:spPr/>
      <dgm:t>
        <a:bodyPr/>
        <a:lstStyle/>
        <a:p>
          <a:endParaRPr lang="tr-TR"/>
        </a:p>
      </dgm:t>
    </dgm:pt>
    <dgm:pt modelId="{4B305352-D24D-4CA4-8AAB-48866648D08F}">
      <dgm:prSet/>
      <dgm:spPr/>
      <dgm:t>
        <a:bodyPr/>
        <a:lstStyle/>
        <a:p>
          <a:pPr rtl="0"/>
          <a:r>
            <a:rPr lang="tr-TR" baseline="0" dirty="0" smtClean="0"/>
            <a:t>Servikal, vaginal, vulvar kanser</a:t>
          </a:r>
          <a:endParaRPr lang="tr-TR" dirty="0"/>
        </a:p>
      </dgm:t>
    </dgm:pt>
    <dgm:pt modelId="{616139A2-72A3-4636-A296-A399E16808B5}" type="parTrans" cxnId="{76E5BFD2-7C46-4125-917E-13DED5EC8154}">
      <dgm:prSet/>
      <dgm:spPr/>
      <dgm:t>
        <a:bodyPr/>
        <a:lstStyle/>
        <a:p>
          <a:endParaRPr lang="tr-TR"/>
        </a:p>
      </dgm:t>
    </dgm:pt>
    <dgm:pt modelId="{75C41F01-4FBF-4A13-B78F-4FD4E9A3B032}" type="sibTrans" cxnId="{76E5BFD2-7C46-4125-917E-13DED5EC8154}">
      <dgm:prSet/>
      <dgm:spPr/>
      <dgm:t>
        <a:bodyPr/>
        <a:lstStyle/>
        <a:p>
          <a:endParaRPr lang="tr-TR"/>
        </a:p>
      </dgm:t>
    </dgm:pt>
    <dgm:pt modelId="{B0C012F8-1C93-438E-8EC2-D672FF65DCEB}">
      <dgm:prSet/>
      <dgm:spPr/>
      <dgm:t>
        <a:bodyPr/>
        <a:lstStyle/>
        <a:p>
          <a:pPr rtl="0"/>
          <a:r>
            <a:rPr lang="tr-TR" baseline="0" dirty="0" smtClean="0"/>
            <a:t>Genital siğiller</a:t>
          </a:r>
          <a:endParaRPr lang="tr-TR" dirty="0"/>
        </a:p>
      </dgm:t>
    </dgm:pt>
    <dgm:pt modelId="{C371244F-EA6F-4B4F-8C3A-DE0700587B16}" type="parTrans" cxnId="{B365B9DD-2445-47E6-BD24-F309F0D17D98}">
      <dgm:prSet/>
      <dgm:spPr/>
      <dgm:t>
        <a:bodyPr/>
        <a:lstStyle/>
        <a:p>
          <a:endParaRPr lang="tr-TR"/>
        </a:p>
      </dgm:t>
    </dgm:pt>
    <dgm:pt modelId="{852CC984-FB9B-470D-B768-4175687EF08F}" type="sibTrans" cxnId="{B365B9DD-2445-47E6-BD24-F309F0D17D98}">
      <dgm:prSet/>
      <dgm:spPr/>
      <dgm:t>
        <a:bodyPr/>
        <a:lstStyle/>
        <a:p>
          <a:endParaRPr lang="tr-TR"/>
        </a:p>
      </dgm:t>
    </dgm:pt>
    <dgm:pt modelId="{A1B88CEF-CC3C-4681-A3ED-BEE398B89076}">
      <dgm:prSet/>
      <dgm:spPr/>
      <dgm:t>
        <a:bodyPr/>
        <a:lstStyle/>
        <a:p>
          <a:pPr rtl="0"/>
          <a:r>
            <a:rPr lang="tr-TR" baseline="0" dirty="0" smtClean="0"/>
            <a:t>CIN 1, 2, 3</a:t>
          </a:r>
          <a:endParaRPr lang="tr-TR" dirty="0"/>
        </a:p>
      </dgm:t>
    </dgm:pt>
    <dgm:pt modelId="{AF4E8527-134F-436B-BCCF-734EFAE8EA14}" type="parTrans" cxnId="{451DD234-6201-4BAC-8F83-C281609B1DE9}">
      <dgm:prSet/>
      <dgm:spPr/>
      <dgm:t>
        <a:bodyPr/>
        <a:lstStyle/>
        <a:p>
          <a:endParaRPr lang="tr-TR"/>
        </a:p>
      </dgm:t>
    </dgm:pt>
    <dgm:pt modelId="{9873AD0B-B0D7-46D6-971C-248B4D070700}" type="sibTrans" cxnId="{451DD234-6201-4BAC-8F83-C281609B1DE9}">
      <dgm:prSet/>
      <dgm:spPr/>
      <dgm:t>
        <a:bodyPr/>
        <a:lstStyle/>
        <a:p>
          <a:endParaRPr lang="tr-TR"/>
        </a:p>
      </dgm:t>
    </dgm:pt>
    <dgm:pt modelId="{EC90D74A-6365-4EAD-88D9-1E87387381A2}">
      <dgm:prSet/>
      <dgm:spPr/>
      <dgm:t>
        <a:bodyPr/>
        <a:lstStyle/>
        <a:p>
          <a:pPr rtl="0"/>
          <a:r>
            <a:rPr lang="tr-TR" baseline="0" dirty="0" smtClean="0"/>
            <a:t>Servikal AIS</a:t>
          </a:r>
          <a:endParaRPr lang="tr-TR" dirty="0"/>
        </a:p>
      </dgm:t>
    </dgm:pt>
    <dgm:pt modelId="{AB312690-1D18-49ED-9640-28D8B520B4B1}" type="parTrans" cxnId="{08F0C532-CB08-49D9-9F82-BB26577D4A8D}">
      <dgm:prSet/>
      <dgm:spPr/>
      <dgm:t>
        <a:bodyPr/>
        <a:lstStyle/>
        <a:p>
          <a:endParaRPr lang="tr-TR"/>
        </a:p>
      </dgm:t>
    </dgm:pt>
    <dgm:pt modelId="{78ED892F-8ADC-4E50-972D-EEB5C523BCED}" type="sibTrans" cxnId="{08F0C532-CB08-49D9-9F82-BB26577D4A8D}">
      <dgm:prSet/>
      <dgm:spPr/>
      <dgm:t>
        <a:bodyPr/>
        <a:lstStyle/>
        <a:p>
          <a:endParaRPr lang="tr-TR"/>
        </a:p>
      </dgm:t>
    </dgm:pt>
    <dgm:pt modelId="{F35DE655-EA4F-425D-A420-2B7EE7068384}">
      <dgm:prSet/>
      <dgm:spPr/>
      <dgm:t>
        <a:bodyPr/>
        <a:lstStyle/>
        <a:p>
          <a:pPr rtl="0"/>
          <a:r>
            <a:rPr lang="tr-TR" baseline="0" dirty="0" smtClean="0"/>
            <a:t>VAIN 2, 3</a:t>
          </a:r>
          <a:endParaRPr lang="tr-TR" dirty="0"/>
        </a:p>
      </dgm:t>
    </dgm:pt>
    <dgm:pt modelId="{AF605F5E-BA0D-4FFA-BB1C-9F5291D2F3D6}" type="parTrans" cxnId="{43FA02EE-5C46-43F6-A98F-3C8BEE477422}">
      <dgm:prSet/>
      <dgm:spPr/>
      <dgm:t>
        <a:bodyPr/>
        <a:lstStyle/>
        <a:p>
          <a:endParaRPr lang="tr-TR"/>
        </a:p>
      </dgm:t>
    </dgm:pt>
    <dgm:pt modelId="{72E389EA-CCEE-4858-BFBD-EF5ABD472051}" type="sibTrans" cxnId="{43FA02EE-5C46-43F6-A98F-3C8BEE477422}">
      <dgm:prSet/>
      <dgm:spPr/>
      <dgm:t>
        <a:bodyPr/>
        <a:lstStyle/>
        <a:p>
          <a:endParaRPr lang="tr-TR"/>
        </a:p>
      </dgm:t>
    </dgm:pt>
    <dgm:pt modelId="{C8EB2458-820C-460A-8EC8-34D6E4983EF0}">
      <dgm:prSet/>
      <dgm:spPr/>
      <dgm:t>
        <a:bodyPr/>
        <a:lstStyle/>
        <a:p>
          <a:pPr rtl="0"/>
          <a:r>
            <a:rPr lang="tr-TR" baseline="0" dirty="0" smtClean="0"/>
            <a:t>Undiferansiye VIN (VIN2,3)</a:t>
          </a:r>
        </a:p>
        <a:p>
          <a:pPr rtl="0"/>
          <a:r>
            <a:rPr lang="tr-TR" baseline="0" dirty="0" smtClean="0"/>
            <a:t>AIN ve Anal kanser</a:t>
          </a:r>
        </a:p>
      </dgm:t>
    </dgm:pt>
    <dgm:pt modelId="{56DE92CA-C8C8-4A2D-8D0E-EB50796D8511}" type="parTrans" cxnId="{0C7F6532-0B6B-4E5E-B770-034F8161C026}">
      <dgm:prSet/>
      <dgm:spPr/>
      <dgm:t>
        <a:bodyPr/>
        <a:lstStyle/>
        <a:p>
          <a:endParaRPr lang="tr-TR"/>
        </a:p>
      </dgm:t>
    </dgm:pt>
    <dgm:pt modelId="{92376982-7AF5-4646-965B-446CAA738C1B}" type="sibTrans" cxnId="{0C7F6532-0B6B-4E5E-B770-034F8161C026}">
      <dgm:prSet/>
      <dgm:spPr/>
      <dgm:t>
        <a:bodyPr/>
        <a:lstStyle/>
        <a:p>
          <a:endParaRPr lang="tr-TR"/>
        </a:p>
      </dgm:t>
    </dgm:pt>
    <dgm:pt modelId="{ED87FCF4-A5C8-4ED1-AF0C-BAC0B62B9436}" type="pres">
      <dgm:prSet presAssocID="{451677DB-034F-4D87-A60D-A16DACCEE082}" presName="Name0" presStyleCnt="0">
        <dgm:presLayoutVars>
          <dgm:chMax val="7"/>
          <dgm:chPref val="7"/>
          <dgm:dir/>
          <dgm:animOne val="branch"/>
          <dgm:animLvl val="lvl"/>
        </dgm:presLayoutVars>
      </dgm:prSet>
      <dgm:spPr/>
      <dgm:t>
        <a:bodyPr/>
        <a:lstStyle/>
        <a:p>
          <a:endParaRPr lang="tr-TR"/>
        </a:p>
      </dgm:t>
    </dgm:pt>
    <dgm:pt modelId="{925C4458-B7FA-4F68-BAA5-6BEBFF8C460F}" type="pres">
      <dgm:prSet presAssocID="{C2F7A75D-A396-408B-9DFB-D9F67E7B1212}" presName="ParentComposite" presStyleCnt="0"/>
      <dgm:spPr/>
      <dgm:t>
        <a:bodyPr/>
        <a:lstStyle/>
        <a:p>
          <a:endParaRPr lang="tr-TR"/>
        </a:p>
      </dgm:t>
    </dgm:pt>
    <dgm:pt modelId="{D734ECD2-2112-421E-A4D8-EFA2EE8C4F77}" type="pres">
      <dgm:prSet presAssocID="{C2F7A75D-A396-408B-9DFB-D9F67E7B1212}" presName="Chord" presStyleLbl="bgShp" presStyleIdx="0" presStyleCnt="1"/>
      <dgm:spPr/>
      <dgm:t>
        <a:bodyPr/>
        <a:lstStyle/>
        <a:p>
          <a:endParaRPr lang="tr-TR"/>
        </a:p>
      </dgm:t>
    </dgm:pt>
    <dgm:pt modelId="{3348F294-E0F0-4487-8620-9A9485BEA090}" type="pres">
      <dgm:prSet presAssocID="{C2F7A75D-A396-408B-9DFB-D9F67E7B1212}" presName="Pie" presStyleLbl="alignNode1" presStyleIdx="0" presStyleCnt="1"/>
      <dgm:spPr/>
      <dgm:t>
        <a:bodyPr/>
        <a:lstStyle/>
        <a:p>
          <a:endParaRPr lang="tr-TR"/>
        </a:p>
      </dgm:t>
    </dgm:pt>
    <dgm:pt modelId="{66F30B51-693D-4D13-80BC-3FC073401380}" type="pres">
      <dgm:prSet presAssocID="{C2F7A75D-A396-408B-9DFB-D9F67E7B1212}" presName="Parent" presStyleLbl="revTx" presStyleIdx="0" presStyleCnt="2">
        <dgm:presLayoutVars>
          <dgm:chMax val="1"/>
          <dgm:chPref val="1"/>
          <dgm:bulletEnabled val="1"/>
        </dgm:presLayoutVars>
      </dgm:prSet>
      <dgm:spPr/>
      <dgm:t>
        <a:bodyPr/>
        <a:lstStyle/>
        <a:p>
          <a:endParaRPr lang="tr-TR"/>
        </a:p>
      </dgm:t>
    </dgm:pt>
    <dgm:pt modelId="{DB6BBFBF-C749-4137-9DD0-376A83C8A4DC}" type="pres">
      <dgm:prSet presAssocID="{75C41F01-4FBF-4A13-B78F-4FD4E9A3B032}" presName="negSibTrans" presStyleCnt="0"/>
      <dgm:spPr/>
      <dgm:t>
        <a:bodyPr/>
        <a:lstStyle/>
        <a:p>
          <a:endParaRPr lang="tr-TR"/>
        </a:p>
      </dgm:t>
    </dgm:pt>
    <dgm:pt modelId="{684F1F68-58F3-4AFE-9DC7-C27F7C1D6D8F}" type="pres">
      <dgm:prSet presAssocID="{C2F7A75D-A396-408B-9DFB-D9F67E7B1212}" presName="composite" presStyleCnt="0"/>
      <dgm:spPr/>
      <dgm:t>
        <a:bodyPr/>
        <a:lstStyle/>
        <a:p>
          <a:endParaRPr lang="tr-TR"/>
        </a:p>
      </dgm:t>
    </dgm:pt>
    <dgm:pt modelId="{ED9F573E-E7AE-48FB-AA43-D9BFA893A974}" type="pres">
      <dgm:prSet presAssocID="{C2F7A75D-A396-408B-9DFB-D9F67E7B1212}" presName="Child" presStyleLbl="revTx" presStyleIdx="1" presStyleCnt="2">
        <dgm:presLayoutVars>
          <dgm:chMax val="0"/>
          <dgm:chPref val="0"/>
          <dgm:bulletEnabled val="1"/>
        </dgm:presLayoutVars>
      </dgm:prSet>
      <dgm:spPr/>
      <dgm:t>
        <a:bodyPr/>
        <a:lstStyle/>
        <a:p>
          <a:endParaRPr lang="tr-TR"/>
        </a:p>
      </dgm:t>
    </dgm:pt>
  </dgm:ptLst>
  <dgm:cxnLst>
    <dgm:cxn modelId="{0C7F6532-0B6B-4E5E-B770-034F8161C026}" srcId="{C2F7A75D-A396-408B-9DFB-D9F67E7B1212}" destId="{C8EB2458-820C-460A-8EC8-34D6E4983EF0}" srcOrd="5" destOrd="0" parTransId="{56DE92CA-C8C8-4A2D-8D0E-EB50796D8511}" sibTransId="{92376982-7AF5-4646-965B-446CAA738C1B}"/>
    <dgm:cxn modelId="{33BAF92A-3DB1-BF40-A197-C52E6BE6462C}" type="presOf" srcId="{B0C012F8-1C93-438E-8EC2-D672FF65DCEB}" destId="{ED9F573E-E7AE-48FB-AA43-D9BFA893A974}" srcOrd="0" destOrd="1" presId="urn:microsoft.com/office/officeart/2009/3/layout/PieProcess"/>
    <dgm:cxn modelId="{43FA02EE-5C46-43F6-A98F-3C8BEE477422}" srcId="{C2F7A75D-A396-408B-9DFB-D9F67E7B1212}" destId="{F35DE655-EA4F-425D-A420-2B7EE7068384}" srcOrd="4" destOrd="0" parTransId="{AF605F5E-BA0D-4FFA-BB1C-9F5291D2F3D6}" sibTransId="{72E389EA-CCEE-4858-BFBD-EF5ABD472051}"/>
    <dgm:cxn modelId="{451DD234-6201-4BAC-8F83-C281609B1DE9}" srcId="{C2F7A75D-A396-408B-9DFB-D9F67E7B1212}" destId="{A1B88CEF-CC3C-4681-A3ED-BEE398B89076}" srcOrd="2" destOrd="0" parTransId="{AF4E8527-134F-436B-BCCF-734EFAE8EA14}" sibTransId="{9873AD0B-B0D7-46D6-971C-248B4D070700}"/>
    <dgm:cxn modelId="{76E5BFD2-7C46-4125-917E-13DED5EC8154}" srcId="{C2F7A75D-A396-408B-9DFB-D9F67E7B1212}" destId="{4B305352-D24D-4CA4-8AAB-48866648D08F}" srcOrd="0" destOrd="0" parTransId="{616139A2-72A3-4636-A296-A399E16808B5}" sibTransId="{75C41F01-4FBF-4A13-B78F-4FD4E9A3B032}"/>
    <dgm:cxn modelId="{175E3B4B-D71A-4065-9325-83664DBC611F}" srcId="{451677DB-034F-4D87-A60D-A16DACCEE082}" destId="{C2F7A75D-A396-408B-9DFB-D9F67E7B1212}" srcOrd="0" destOrd="0" parTransId="{A78437E4-5966-436F-BEA8-07083C93CBF5}" sibTransId="{956CF07E-1F25-4CE3-8C02-7583F9495A22}"/>
    <dgm:cxn modelId="{8C8F736E-5067-6746-8148-50C8CFFB9CCD}" type="presOf" srcId="{EC90D74A-6365-4EAD-88D9-1E87387381A2}" destId="{ED9F573E-E7AE-48FB-AA43-D9BFA893A974}" srcOrd="0" destOrd="3" presId="urn:microsoft.com/office/officeart/2009/3/layout/PieProcess"/>
    <dgm:cxn modelId="{B365B9DD-2445-47E6-BD24-F309F0D17D98}" srcId="{C2F7A75D-A396-408B-9DFB-D9F67E7B1212}" destId="{B0C012F8-1C93-438E-8EC2-D672FF65DCEB}" srcOrd="1" destOrd="0" parTransId="{C371244F-EA6F-4B4F-8C3A-DE0700587B16}" sibTransId="{852CC984-FB9B-470D-B768-4175687EF08F}"/>
    <dgm:cxn modelId="{A8B5326B-03E6-9048-8075-AAD125A2795D}" type="presOf" srcId="{A1B88CEF-CC3C-4681-A3ED-BEE398B89076}" destId="{ED9F573E-E7AE-48FB-AA43-D9BFA893A974}" srcOrd="0" destOrd="2" presId="urn:microsoft.com/office/officeart/2009/3/layout/PieProcess"/>
    <dgm:cxn modelId="{C10E9030-A001-BE43-ADEC-A1567BC4E630}" type="presOf" srcId="{451677DB-034F-4D87-A60D-A16DACCEE082}" destId="{ED87FCF4-A5C8-4ED1-AF0C-BAC0B62B9436}" srcOrd="0" destOrd="0" presId="urn:microsoft.com/office/officeart/2009/3/layout/PieProcess"/>
    <dgm:cxn modelId="{08F0C532-CB08-49D9-9F82-BB26577D4A8D}" srcId="{C2F7A75D-A396-408B-9DFB-D9F67E7B1212}" destId="{EC90D74A-6365-4EAD-88D9-1E87387381A2}" srcOrd="3" destOrd="0" parTransId="{AB312690-1D18-49ED-9640-28D8B520B4B1}" sibTransId="{78ED892F-8ADC-4E50-972D-EEB5C523BCED}"/>
    <dgm:cxn modelId="{40FBDD9E-30DC-704D-B02C-8DCB8427C680}" type="presOf" srcId="{4B305352-D24D-4CA4-8AAB-48866648D08F}" destId="{ED9F573E-E7AE-48FB-AA43-D9BFA893A974}" srcOrd="0" destOrd="0" presId="urn:microsoft.com/office/officeart/2009/3/layout/PieProcess"/>
    <dgm:cxn modelId="{EC393D8D-4673-3943-84EA-F51C36D5D043}" type="presOf" srcId="{C2F7A75D-A396-408B-9DFB-D9F67E7B1212}" destId="{66F30B51-693D-4D13-80BC-3FC073401380}" srcOrd="0" destOrd="0" presId="urn:microsoft.com/office/officeart/2009/3/layout/PieProcess"/>
    <dgm:cxn modelId="{D942B169-1AE1-A942-A60D-5FE4C580B45D}" type="presOf" srcId="{F35DE655-EA4F-425D-A420-2B7EE7068384}" destId="{ED9F573E-E7AE-48FB-AA43-D9BFA893A974}" srcOrd="0" destOrd="4" presId="urn:microsoft.com/office/officeart/2009/3/layout/PieProcess"/>
    <dgm:cxn modelId="{23E7391C-F7E7-5A4B-80D9-C5CFBBCD29B3}" type="presOf" srcId="{C8EB2458-820C-460A-8EC8-34D6E4983EF0}" destId="{ED9F573E-E7AE-48FB-AA43-D9BFA893A974}" srcOrd="0" destOrd="5" presId="urn:microsoft.com/office/officeart/2009/3/layout/PieProcess"/>
    <dgm:cxn modelId="{6B27869E-0F99-BA44-B0E0-F804EC356895}" type="presParOf" srcId="{ED87FCF4-A5C8-4ED1-AF0C-BAC0B62B9436}" destId="{925C4458-B7FA-4F68-BAA5-6BEBFF8C460F}" srcOrd="0" destOrd="0" presId="urn:microsoft.com/office/officeart/2009/3/layout/PieProcess"/>
    <dgm:cxn modelId="{A88A2EDF-F03D-F649-B85A-E4CBC488AB08}" type="presParOf" srcId="{925C4458-B7FA-4F68-BAA5-6BEBFF8C460F}" destId="{D734ECD2-2112-421E-A4D8-EFA2EE8C4F77}" srcOrd="0" destOrd="0" presId="urn:microsoft.com/office/officeart/2009/3/layout/PieProcess"/>
    <dgm:cxn modelId="{52394689-534C-D84B-AED4-CAB1CCF32A4F}" type="presParOf" srcId="{925C4458-B7FA-4F68-BAA5-6BEBFF8C460F}" destId="{3348F294-E0F0-4487-8620-9A9485BEA090}" srcOrd="1" destOrd="0" presId="urn:microsoft.com/office/officeart/2009/3/layout/PieProcess"/>
    <dgm:cxn modelId="{A2605A7D-0AEF-0844-AD68-B700A8671144}" type="presParOf" srcId="{925C4458-B7FA-4F68-BAA5-6BEBFF8C460F}" destId="{66F30B51-693D-4D13-80BC-3FC073401380}" srcOrd="2" destOrd="0" presId="urn:microsoft.com/office/officeart/2009/3/layout/PieProcess"/>
    <dgm:cxn modelId="{874E6F03-2CDF-1C48-BFC3-7B15F89D4C7F}" type="presParOf" srcId="{ED87FCF4-A5C8-4ED1-AF0C-BAC0B62B9436}" destId="{DB6BBFBF-C749-4137-9DD0-376A83C8A4DC}" srcOrd="1" destOrd="0" presId="urn:microsoft.com/office/officeart/2009/3/layout/PieProcess"/>
    <dgm:cxn modelId="{A6AA675F-4526-864C-B37C-54DC31992541}" type="presParOf" srcId="{ED87FCF4-A5C8-4ED1-AF0C-BAC0B62B9436}" destId="{684F1F68-58F3-4AFE-9DC7-C27F7C1D6D8F}" srcOrd="2" destOrd="0" presId="urn:microsoft.com/office/officeart/2009/3/layout/PieProcess"/>
    <dgm:cxn modelId="{EC42AE57-3EAE-A745-B3A7-CE67F7002CE2}" type="presParOf" srcId="{684F1F68-58F3-4AFE-9DC7-C27F7C1D6D8F}" destId="{ED9F573E-E7AE-48FB-AA43-D9BFA893A974}" srcOrd="0"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CAC3E-7651-684B-9F1F-30E8FDB49D84}">
      <dsp:nvSpPr>
        <dsp:cNvPr id="0" name=""/>
        <dsp:cNvSpPr/>
      </dsp:nvSpPr>
      <dsp:spPr>
        <a:xfrm>
          <a:off x="-4651809" y="-713145"/>
          <a:ext cx="5541091" cy="5541091"/>
        </a:xfrm>
        <a:prstGeom prst="blockArc">
          <a:avLst>
            <a:gd name="adj1" fmla="val 18900000"/>
            <a:gd name="adj2" fmla="val 2700000"/>
            <a:gd name="adj3" fmla="val 390"/>
          </a:avLst>
        </a:pr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70959B-C755-4343-910E-79A86A623F64}">
      <dsp:nvSpPr>
        <dsp:cNvPr id="0" name=""/>
        <dsp:cNvSpPr/>
      </dsp:nvSpPr>
      <dsp:spPr>
        <a:xfrm>
          <a:off x="465767" y="316345"/>
          <a:ext cx="7403043" cy="6330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2460" tIns="48260" rIns="48260" bIns="48260" numCol="1" spcCol="1270" anchor="ctr" anchorCtr="0">
          <a:noAutofit/>
        </a:bodyPr>
        <a:lstStyle/>
        <a:p>
          <a:pPr lvl="0" algn="l" defTabSz="844550" rtl="0">
            <a:lnSpc>
              <a:spcPct val="90000"/>
            </a:lnSpc>
            <a:spcBef>
              <a:spcPct val="0"/>
            </a:spcBef>
            <a:spcAft>
              <a:spcPct val="35000"/>
            </a:spcAft>
          </a:pPr>
          <a:r>
            <a:rPr lang="tr-TR" sz="1900" b="0" i="0" kern="1200" dirty="0" smtClean="0"/>
            <a:t>11-12 Yaş kız ve erkek çocuklar</a:t>
          </a:r>
          <a:endParaRPr lang="tr-TR" sz="1900" b="0" kern="1200" dirty="0"/>
        </a:p>
      </dsp:txBody>
      <dsp:txXfrm>
        <a:off x="465767" y="316345"/>
        <a:ext cx="7403043" cy="633020"/>
      </dsp:txXfrm>
    </dsp:sp>
    <dsp:sp modelId="{4D1DC5DB-04D9-3C48-B9F1-F41BE5821A56}">
      <dsp:nvSpPr>
        <dsp:cNvPr id="0" name=""/>
        <dsp:cNvSpPr/>
      </dsp:nvSpPr>
      <dsp:spPr>
        <a:xfrm>
          <a:off x="70129" y="237218"/>
          <a:ext cx="791276" cy="791276"/>
        </a:xfrm>
        <a:prstGeom prst="ellipse">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D37AA371-6060-7548-88EA-5C8A8CF0020D}">
      <dsp:nvSpPr>
        <dsp:cNvPr id="0" name=""/>
        <dsp:cNvSpPr/>
      </dsp:nvSpPr>
      <dsp:spPr>
        <a:xfrm>
          <a:off x="828693" y="1266041"/>
          <a:ext cx="7040118" cy="6330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2460" tIns="48260" rIns="48260" bIns="48260" numCol="1" spcCol="1270" anchor="ctr" anchorCtr="0">
          <a:noAutofit/>
        </a:bodyPr>
        <a:lstStyle/>
        <a:p>
          <a:pPr lvl="0" algn="l" defTabSz="844550" rtl="0">
            <a:lnSpc>
              <a:spcPct val="90000"/>
            </a:lnSpc>
            <a:spcBef>
              <a:spcPct val="0"/>
            </a:spcBef>
            <a:spcAft>
              <a:spcPct val="35000"/>
            </a:spcAft>
          </a:pPr>
          <a:r>
            <a:rPr lang="tr-TR" sz="1900" kern="1200" dirty="0" smtClean="0"/>
            <a:t>Tercihan </a:t>
          </a:r>
          <a:r>
            <a:rPr lang="tr-TR" sz="1900" b="0" i="0" kern="1200" dirty="0" smtClean="0"/>
            <a:t>cinsel ilişki başlamadan</a:t>
          </a:r>
          <a:endParaRPr lang="tr-TR" sz="1900" kern="1200" dirty="0"/>
        </a:p>
      </dsp:txBody>
      <dsp:txXfrm>
        <a:off x="828693" y="1266041"/>
        <a:ext cx="7040118" cy="633020"/>
      </dsp:txXfrm>
    </dsp:sp>
    <dsp:sp modelId="{2C94E05B-D4FE-AB40-A359-9C12FD11B691}">
      <dsp:nvSpPr>
        <dsp:cNvPr id="0" name=""/>
        <dsp:cNvSpPr/>
      </dsp:nvSpPr>
      <dsp:spPr>
        <a:xfrm>
          <a:off x="433055" y="1186914"/>
          <a:ext cx="791276" cy="791276"/>
        </a:xfrm>
        <a:prstGeom prst="ellipse">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510221CF-DF61-2A42-A5C5-D0FC3E2C3566}">
      <dsp:nvSpPr>
        <dsp:cNvPr id="0" name=""/>
        <dsp:cNvSpPr/>
      </dsp:nvSpPr>
      <dsp:spPr>
        <a:xfrm>
          <a:off x="828693" y="2215737"/>
          <a:ext cx="7040118" cy="6330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2460" tIns="48260" rIns="48260" bIns="48260" numCol="1" spcCol="1270" anchor="ctr" anchorCtr="0">
          <a:noAutofit/>
        </a:bodyPr>
        <a:lstStyle/>
        <a:p>
          <a:pPr lvl="0" algn="l" defTabSz="844550" rtl="0">
            <a:lnSpc>
              <a:spcPct val="90000"/>
            </a:lnSpc>
            <a:spcBef>
              <a:spcPct val="0"/>
            </a:spcBef>
            <a:spcAft>
              <a:spcPct val="35000"/>
            </a:spcAft>
          </a:pPr>
          <a:r>
            <a:rPr lang="tr-TR" sz="1900" kern="1200" dirty="0" err="1" smtClean="0"/>
            <a:t>Catch-up</a:t>
          </a:r>
          <a:r>
            <a:rPr lang="tr-TR" sz="1900" kern="1200" dirty="0" smtClean="0"/>
            <a:t> (telafi) aşılaması 13-26 kızlar ve kadınlar; özel durumlar hariç 13-21 yaş </a:t>
          </a:r>
          <a:r>
            <a:rPr lang="tr-TR" sz="1900" b="0" i="0" kern="1200" dirty="0" smtClean="0"/>
            <a:t>erkek çocuklar</a:t>
          </a:r>
          <a:endParaRPr lang="tr-TR" sz="1900" kern="1200" dirty="0"/>
        </a:p>
      </dsp:txBody>
      <dsp:txXfrm>
        <a:off x="828693" y="2215737"/>
        <a:ext cx="7040118" cy="633020"/>
      </dsp:txXfrm>
    </dsp:sp>
    <dsp:sp modelId="{DEDB7264-902C-EE40-AD51-0550F92563C2}">
      <dsp:nvSpPr>
        <dsp:cNvPr id="0" name=""/>
        <dsp:cNvSpPr/>
      </dsp:nvSpPr>
      <dsp:spPr>
        <a:xfrm>
          <a:off x="433055" y="2136609"/>
          <a:ext cx="791276" cy="791276"/>
        </a:xfrm>
        <a:prstGeom prst="ellipse">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61ADBA21-3C92-A74E-9DD4-7192184DC711}">
      <dsp:nvSpPr>
        <dsp:cNvPr id="0" name=""/>
        <dsp:cNvSpPr/>
      </dsp:nvSpPr>
      <dsp:spPr>
        <a:xfrm>
          <a:off x="465767" y="3165433"/>
          <a:ext cx="7403043" cy="633020"/>
        </a:xfrm>
        <a:prstGeom prst="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2460" tIns="48260" rIns="48260" bIns="48260" numCol="1" spcCol="1270" anchor="ctr" anchorCtr="0">
          <a:noAutofit/>
        </a:bodyPr>
        <a:lstStyle/>
        <a:p>
          <a:pPr lvl="0" algn="l" defTabSz="844550" rtl="0">
            <a:lnSpc>
              <a:spcPct val="90000"/>
            </a:lnSpc>
            <a:spcBef>
              <a:spcPct val="0"/>
            </a:spcBef>
            <a:spcAft>
              <a:spcPct val="35000"/>
            </a:spcAft>
          </a:pPr>
          <a:r>
            <a:rPr lang="tr-TR" sz="1900" kern="1200" dirty="0" smtClean="0"/>
            <a:t>25 Yaşa kadar erkeklerde </a:t>
          </a:r>
          <a:r>
            <a:rPr lang="tr-TR" sz="1900" kern="1200" dirty="0" err="1" smtClean="0"/>
            <a:t>qHPV</a:t>
          </a:r>
          <a:r>
            <a:rPr lang="tr-TR" sz="1900" kern="1200" baseline="0" dirty="0" smtClean="0"/>
            <a:t> </a:t>
          </a:r>
          <a:r>
            <a:rPr lang="tr-TR" sz="1900" kern="1200" dirty="0" smtClean="0"/>
            <a:t>yapılabilir, kadınlarda her iki </a:t>
          </a:r>
          <a:r>
            <a:rPr lang="tr-TR" sz="1900" kern="1200" dirty="0" err="1" smtClean="0"/>
            <a:t>aşınında</a:t>
          </a:r>
          <a:r>
            <a:rPr lang="tr-TR" sz="1900" kern="1200" dirty="0" smtClean="0"/>
            <a:t>  yaş üst sınırı yoktur</a:t>
          </a:r>
          <a:endParaRPr lang="tr-TR" sz="1900" kern="1200" dirty="0"/>
        </a:p>
      </dsp:txBody>
      <dsp:txXfrm>
        <a:off x="465767" y="3165433"/>
        <a:ext cx="7403043" cy="633020"/>
      </dsp:txXfrm>
    </dsp:sp>
    <dsp:sp modelId="{077601A2-6B32-994E-9ECF-F1B5DD540546}">
      <dsp:nvSpPr>
        <dsp:cNvPr id="0" name=""/>
        <dsp:cNvSpPr/>
      </dsp:nvSpPr>
      <dsp:spPr>
        <a:xfrm>
          <a:off x="70129" y="3086305"/>
          <a:ext cx="791276" cy="791276"/>
        </a:xfrm>
        <a:prstGeom prst="ellipse">
          <a:avLst/>
        </a:prstGeom>
        <a:solidFill>
          <a:schemeClr val="lt2">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764FE4-C8DB-C84C-A9E9-4999572C307A}">
      <dsp:nvSpPr>
        <dsp:cNvPr id="0" name=""/>
        <dsp:cNvSpPr/>
      </dsp:nvSpPr>
      <dsp:spPr>
        <a:xfrm>
          <a:off x="0" y="50228"/>
          <a:ext cx="7886700" cy="76752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tr-TR" sz="3200" kern="1200" baseline="0" smtClean="0"/>
            <a:t>EMA</a:t>
          </a:r>
          <a:endParaRPr lang="tr-TR" sz="3200" kern="1200"/>
        </a:p>
      </dsp:txBody>
      <dsp:txXfrm>
        <a:off x="37467" y="87695"/>
        <a:ext cx="7811766" cy="692586"/>
      </dsp:txXfrm>
    </dsp:sp>
    <dsp:sp modelId="{8AEC5F9C-CDF5-9348-861A-D2B68A656A7F}">
      <dsp:nvSpPr>
        <dsp:cNvPr id="0" name=""/>
        <dsp:cNvSpPr/>
      </dsp:nvSpPr>
      <dsp:spPr>
        <a:xfrm>
          <a:off x="0" y="817749"/>
          <a:ext cx="7886700" cy="2185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40640" rIns="227584" bIns="40640" numCol="1" spcCol="1270" anchor="t" anchorCtr="0">
          <a:noAutofit/>
        </a:bodyPr>
        <a:lstStyle/>
        <a:p>
          <a:pPr marL="228600" lvl="1" indent="-228600" algn="l" defTabSz="1111250" rtl="0">
            <a:lnSpc>
              <a:spcPct val="90000"/>
            </a:lnSpc>
            <a:spcBef>
              <a:spcPct val="0"/>
            </a:spcBef>
            <a:spcAft>
              <a:spcPct val="20000"/>
            </a:spcAft>
            <a:buChar char="••"/>
          </a:pPr>
          <a:r>
            <a:rPr lang="tr-TR" sz="2500" kern="1200" baseline="0" smtClean="0"/>
            <a:t>bHPV</a:t>
          </a:r>
          <a:endParaRPr lang="tr-TR" sz="2500" kern="1200"/>
        </a:p>
        <a:p>
          <a:pPr marL="457200" lvl="2" indent="-228600" algn="l" defTabSz="1111250" rtl="0">
            <a:lnSpc>
              <a:spcPct val="90000"/>
            </a:lnSpc>
            <a:spcBef>
              <a:spcPct val="0"/>
            </a:spcBef>
            <a:spcAft>
              <a:spcPct val="20000"/>
            </a:spcAft>
            <a:buChar char="••"/>
          </a:pPr>
          <a:r>
            <a:rPr lang="tr-TR" sz="2500" kern="1200" baseline="0" smtClean="0"/>
            <a:t>9-14 yaş kızlar iki doz (0.-6.)</a:t>
          </a:r>
          <a:endParaRPr lang="tr-TR" sz="2500" kern="1200"/>
        </a:p>
        <a:p>
          <a:pPr marL="457200" lvl="2" indent="-228600" algn="l" defTabSz="1111250" rtl="0">
            <a:lnSpc>
              <a:spcPct val="90000"/>
            </a:lnSpc>
            <a:spcBef>
              <a:spcPct val="0"/>
            </a:spcBef>
            <a:spcAft>
              <a:spcPct val="20000"/>
            </a:spcAft>
            <a:buChar char="••"/>
          </a:pPr>
          <a:r>
            <a:rPr lang="tr-TR" sz="2500" kern="1200" baseline="0" smtClean="0"/>
            <a:t>&gt;15 Yaş kızlar ve kadınlarda 3 doz</a:t>
          </a:r>
          <a:endParaRPr lang="tr-TR" sz="2500" kern="1200"/>
        </a:p>
        <a:p>
          <a:pPr marL="228600" lvl="1" indent="-228600" algn="l" defTabSz="1111250" rtl="0">
            <a:lnSpc>
              <a:spcPct val="90000"/>
            </a:lnSpc>
            <a:spcBef>
              <a:spcPct val="0"/>
            </a:spcBef>
            <a:spcAft>
              <a:spcPct val="20000"/>
            </a:spcAft>
            <a:buChar char="••"/>
          </a:pPr>
          <a:r>
            <a:rPr lang="tr-TR" sz="2500" kern="1200" baseline="0" smtClean="0"/>
            <a:t>qHPV</a:t>
          </a:r>
          <a:endParaRPr lang="tr-TR" sz="2500" kern="1200"/>
        </a:p>
        <a:p>
          <a:pPr marL="457200" lvl="2" indent="-228600" algn="l" defTabSz="1111250" rtl="0">
            <a:lnSpc>
              <a:spcPct val="90000"/>
            </a:lnSpc>
            <a:spcBef>
              <a:spcPct val="0"/>
            </a:spcBef>
            <a:spcAft>
              <a:spcPct val="20000"/>
            </a:spcAft>
            <a:buChar char="••"/>
          </a:pPr>
          <a:r>
            <a:rPr lang="tr-TR" sz="2500" kern="1200" baseline="0" smtClean="0"/>
            <a:t>9-13 yaş kız ve erkeklerde iki doz (0.-6.)</a:t>
          </a:r>
          <a:endParaRPr lang="tr-TR" sz="2500" kern="1200"/>
        </a:p>
      </dsp:txBody>
      <dsp:txXfrm>
        <a:off x="0" y="817749"/>
        <a:ext cx="7886700" cy="2185920"/>
      </dsp:txXfrm>
    </dsp:sp>
    <dsp:sp modelId="{0F753398-FFEA-3B4D-8A6E-2D3955849D7E}">
      <dsp:nvSpPr>
        <dsp:cNvPr id="0" name=""/>
        <dsp:cNvSpPr/>
      </dsp:nvSpPr>
      <dsp:spPr>
        <a:xfrm>
          <a:off x="0" y="3003669"/>
          <a:ext cx="7886700" cy="76752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tr-TR" sz="3200" kern="1200" baseline="0" smtClean="0"/>
            <a:t>WHO</a:t>
          </a:r>
          <a:endParaRPr lang="tr-TR" sz="3200" kern="1200"/>
        </a:p>
      </dsp:txBody>
      <dsp:txXfrm>
        <a:off x="37467" y="3041136"/>
        <a:ext cx="7811766" cy="692586"/>
      </dsp:txXfrm>
    </dsp:sp>
    <dsp:sp modelId="{9CB951EB-EFB6-734E-875B-B4556AA99060}">
      <dsp:nvSpPr>
        <dsp:cNvPr id="0" name=""/>
        <dsp:cNvSpPr/>
      </dsp:nvSpPr>
      <dsp:spPr>
        <a:xfrm>
          <a:off x="0" y="3771189"/>
          <a:ext cx="7886700" cy="529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40640" rIns="227584" bIns="40640" numCol="1" spcCol="1270" anchor="t" anchorCtr="0">
          <a:noAutofit/>
        </a:bodyPr>
        <a:lstStyle/>
        <a:p>
          <a:pPr marL="228600" lvl="1" indent="-228600" algn="l" defTabSz="1111250" rtl="0">
            <a:lnSpc>
              <a:spcPct val="90000"/>
            </a:lnSpc>
            <a:spcBef>
              <a:spcPct val="0"/>
            </a:spcBef>
            <a:spcAft>
              <a:spcPct val="20000"/>
            </a:spcAft>
            <a:buChar char="••"/>
          </a:pPr>
          <a:r>
            <a:rPr lang="tr-TR" sz="2500" kern="1200" baseline="0" smtClean="0"/>
            <a:t>&lt;15 Yaş grupta iki doz (0.-6.) uygun</a:t>
          </a:r>
          <a:endParaRPr lang="tr-TR" sz="2500" kern="1200"/>
        </a:p>
      </dsp:txBody>
      <dsp:txXfrm>
        <a:off x="0" y="3771189"/>
        <a:ext cx="7886700" cy="5299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FCB97-607E-4BF1-867A-25E1CEAAF9E9}">
      <dsp:nvSpPr>
        <dsp:cNvPr id="0" name=""/>
        <dsp:cNvSpPr/>
      </dsp:nvSpPr>
      <dsp:spPr>
        <a:xfrm>
          <a:off x="199082" y="1648789"/>
          <a:ext cx="2918644" cy="961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tr-TR" sz="2000" kern="1200" baseline="0" dirty="0" smtClean="0"/>
            <a:t>İmmün bellek varlığı 5. yıl sonunda gösterildiğinden</a:t>
          </a:r>
          <a:endParaRPr lang="tr-TR" sz="2000" kern="1200" dirty="0"/>
        </a:p>
      </dsp:txBody>
      <dsp:txXfrm>
        <a:off x="199082" y="1648789"/>
        <a:ext cx="2918644" cy="961825"/>
      </dsp:txXfrm>
    </dsp:sp>
    <dsp:sp modelId="{9B9A09BF-7BB1-4B39-AEDD-1481E5B457B7}">
      <dsp:nvSpPr>
        <dsp:cNvPr id="0" name=""/>
        <dsp:cNvSpPr/>
      </dsp:nvSpPr>
      <dsp:spPr>
        <a:xfrm>
          <a:off x="195765" y="1356262"/>
          <a:ext cx="232164" cy="232164"/>
        </a:xfrm>
        <a:prstGeom prst="ellipse">
          <a:avLst/>
        </a:prstGeom>
        <a:solidFill>
          <a:schemeClr val="accent1">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F2EB370-0426-49CF-9BB9-E639DCE244F1}">
      <dsp:nvSpPr>
        <dsp:cNvPr id="0" name=""/>
        <dsp:cNvSpPr/>
      </dsp:nvSpPr>
      <dsp:spPr>
        <a:xfrm>
          <a:off x="358280" y="1031231"/>
          <a:ext cx="232164" cy="232164"/>
        </a:xfrm>
        <a:prstGeom prst="ellipse">
          <a:avLst/>
        </a:prstGeom>
        <a:solidFill>
          <a:schemeClr val="accent1">
            <a:shade val="50000"/>
            <a:hueOff val="35185"/>
            <a:satOff val="943"/>
            <a:lumOff val="415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F3BE9804-6B86-402C-ACDE-176298A70E7B}">
      <dsp:nvSpPr>
        <dsp:cNvPr id="0" name=""/>
        <dsp:cNvSpPr/>
      </dsp:nvSpPr>
      <dsp:spPr>
        <a:xfrm>
          <a:off x="748317" y="1096237"/>
          <a:ext cx="364830" cy="364830"/>
        </a:xfrm>
        <a:prstGeom prst="ellipse">
          <a:avLst/>
        </a:prstGeom>
        <a:solidFill>
          <a:schemeClr val="accent1">
            <a:shade val="50000"/>
            <a:hueOff val="70370"/>
            <a:satOff val="1885"/>
            <a:lumOff val="830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3CB7450-48A2-4D5C-97AC-9459F0F77233}">
      <dsp:nvSpPr>
        <dsp:cNvPr id="0" name=""/>
        <dsp:cNvSpPr/>
      </dsp:nvSpPr>
      <dsp:spPr>
        <a:xfrm>
          <a:off x="1073348" y="738703"/>
          <a:ext cx="232164" cy="232164"/>
        </a:xfrm>
        <a:prstGeom prst="ellipse">
          <a:avLst/>
        </a:prstGeom>
        <a:solidFill>
          <a:schemeClr val="accent1">
            <a:shade val="50000"/>
            <a:hueOff val="105555"/>
            <a:satOff val="2828"/>
            <a:lumOff val="1245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AEB505D-7440-4B00-B948-545A86959B03}">
      <dsp:nvSpPr>
        <dsp:cNvPr id="0" name=""/>
        <dsp:cNvSpPr/>
      </dsp:nvSpPr>
      <dsp:spPr>
        <a:xfrm>
          <a:off x="1495888" y="608691"/>
          <a:ext cx="232164" cy="232164"/>
        </a:xfrm>
        <a:prstGeom prst="ellipse">
          <a:avLst/>
        </a:prstGeom>
        <a:solidFill>
          <a:schemeClr val="accent1">
            <a:shade val="50000"/>
            <a:hueOff val="140740"/>
            <a:satOff val="3771"/>
            <a:lumOff val="1661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860E418-127F-483A-83D5-5C9C6A1A5AC8}">
      <dsp:nvSpPr>
        <dsp:cNvPr id="0" name=""/>
        <dsp:cNvSpPr/>
      </dsp:nvSpPr>
      <dsp:spPr>
        <a:xfrm>
          <a:off x="2015938" y="836212"/>
          <a:ext cx="232164" cy="232164"/>
        </a:xfrm>
        <a:prstGeom prst="ellipse">
          <a:avLst/>
        </a:prstGeom>
        <a:solidFill>
          <a:schemeClr val="accent1">
            <a:shade val="50000"/>
            <a:hueOff val="175925"/>
            <a:satOff val="4713"/>
            <a:lumOff val="20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54CF787-8C79-4000-8DD9-64D0C6D7EE0F}">
      <dsp:nvSpPr>
        <dsp:cNvPr id="0" name=""/>
        <dsp:cNvSpPr/>
      </dsp:nvSpPr>
      <dsp:spPr>
        <a:xfrm>
          <a:off x="2340969" y="998728"/>
          <a:ext cx="364830" cy="364830"/>
        </a:xfrm>
        <a:prstGeom prst="ellipse">
          <a:avLst/>
        </a:prstGeom>
        <a:solidFill>
          <a:schemeClr val="accent1">
            <a:shade val="50000"/>
            <a:hueOff val="211110"/>
            <a:satOff val="5656"/>
            <a:lumOff val="2491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8FDE9D5-F359-4CBF-8B6B-83DBBD0B5ABF}">
      <dsp:nvSpPr>
        <dsp:cNvPr id="0" name=""/>
        <dsp:cNvSpPr/>
      </dsp:nvSpPr>
      <dsp:spPr>
        <a:xfrm>
          <a:off x="2796012" y="1356262"/>
          <a:ext cx="232164" cy="232164"/>
        </a:xfrm>
        <a:prstGeom prst="ellipse">
          <a:avLst/>
        </a:prstGeom>
        <a:solidFill>
          <a:schemeClr val="accent1">
            <a:shade val="50000"/>
            <a:hueOff val="246295"/>
            <a:satOff val="6598"/>
            <a:lumOff val="2907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540D835B-6496-4E6F-A90A-3B30D6A725AF}">
      <dsp:nvSpPr>
        <dsp:cNvPr id="0" name=""/>
        <dsp:cNvSpPr/>
      </dsp:nvSpPr>
      <dsp:spPr>
        <a:xfrm>
          <a:off x="2991030" y="1713795"/>
          <a:ext cx="232164" cy="232164"/>
        </a:xfrm>
        <a:prstGeom prst="ellipse">
          <a:avLst/>
        </a:prstGeom>
        <a:solidFill>
          <a:schemeClr val="accent1">
            <a:shade val="50000"/>
            <a:hueOff val="281481"/>
            <a:satOff val="7541"/>
            <a:lumOff val="3322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298FEBA-BD2B-4CFA-AA9F-3265480AC3DD}">
      <dsp:nvSpPr>
        <dsp:cNvPr id="0" name=""/>
        <dsp:cNvSpPr/>
      </dsp:nvSpPr>
      <dsp:spPr>
        <a:xfrm>
          <a:off x="1300870" y="1031231"/>
          <a:ext cx="596995" cy="596995"/>
        </a:xfrm>
        <a:prstGeom prst="ellipse">
          <a:avLst/>
        </a:prstGeom>
        <a:solidFill>
          <a:schemeClr val="accent1">
            <a:shade val="50000"/>
            <a:hueOff val="316666"/>
            <a:satOff val="8484"/>
            <a:lumOff val="3737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2E9FD2F-7DB9-4A6E-9971-1EEA116DC9B1}">
      <dsp:nvSpPr>
        <dsp:cNvPr id="0" name=""/>
        <dsp:cNvSpPr/>
      </dsp:nvSpPr>
      <dsp:spPr>
        <a:xfrm>
          <a:off x="33250" y="2266348"/>
          <a:ext cx="232164" cy="232164"/>
        </a:xfrm>
        <a:prstGeom prst="ellipse">
          <a:avLst/>
        </a:prstGeom>
        <a:solidFill>
          <a:schemeClr val="accent1">
            <a:shade val="50000"/>
            <a:hueOff val="316666"/>
            <a:satOff val="8484"/>
            <a:lumOff val="3737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24A319BE-5408-4A3B-BDB5-A522535529F4}">
      <dsp:nvSpPr>
        <dsp:cNvPr id="0" name=""/>
        <dsp:cNvSpPr/>
      </dsp:nvSpPr>
      <dsp:spPr>
        <a:xfrm>
          <a:off x="228268" y="2558876"/>
          <a:ext cx="364830" cy="364830"/>
        </a:xfrm>
        <a:prstGeom prst="ellipse">
          <a:avLst/>
        </a:prstGeom>
        <a:solidFill>
          <a:schemeClr val="accent1">
            <a:shade val="50000"/>
            <a:hueOff val="281481"/>
            <a:satOff val="7541"/>
            <a:lumOff val="3322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4F45E7B0-E897-4B69-9ACC-2D37A40A6F6F}">
      <dsp:nvSpPr>
        <dsp:cNvPr id="0" name=""/>
        <dsp:cNvSpPr/>
      </dsp:nvSpPr>
      <dsp:spPr>
        <a:xfrm>
          <a:off x="715814" y="2818900"/>
          <a:ext cx="530662" cy="530662"/>
        </a:xfrm>
        <a:prstGeom prst="ellipse">
          <a:avLst/>
        </a:prstGeom>
        <a:solidFill>
          <a:schemeClr val="accent1">
            <a:shade val="50000"/>
            <a:hueOff val="246295"/>
            <a:satOff val="6598"/>
            <a:lumOff val="2907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A1F8DFC0-7378-4DD1-9151-067F7FD7CEE8}">
      <dsp:nvSpPr>
        <dsp:cNvPr id="0" name=""/>
        <dsp:cNvSpPr/>
      </dsp:nvSpPr>
      <dsp:spPr>
        <a:xfrm>
          <a:off x="1398379" y="3241440"/>
          <a:ext cx="232164" cy="232164"/>
        </a:xfrm>
        <a:prstGeom prst="ellipse">
          <a:avLst/>
        </a:prstGeom>
        <a:solidFill>
          <a:schemeClr val="accent1">
            <a:shade val="50000"/>
            <a:hueOff val="211110"/>
            <a:satOff val="5656"/>
            <a:lumOff val="2491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E4B153E-FCB2-4D53-B18E-3B463E319474}">
      <dsp:nvSpPr>
        <dsp:cNvPr id="0" name=""/>
        <dsp:cNvSpPr/>
      </dsp:nvSpPr>
      <dsp:spPr>
        <a:xfrm>
          <a:off x="1528391" y="2818900"/>
          <a:ext cx="364830" cy="364830"/>
        </a:xfrm>
        <a:prstGeom prst="ellipse">
          <a:avLst/>
        </a:prstGeom>
        <a:solidFill>
          <a:schemeClr val="accent1">
            <a:shade val="50000"/>
            <a:hueOff val="175925"/>
            <a:satOff val="4713"/>
            <a:lumOff val="20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641543D-BF3D-4BDB-BE52-27B1051DD46A}">
      <dsp:nvSpPr>
        <dsp:cNvPr id="0" name=""/>
        <dsp:cNvSpPr/>
      </dsp:nvSpPr>
      <dsp:spPr>
        <a:xfrm>
          <a:off x="1853422" y="3273944"/>
          <a:ext cx="232164" cy="232164"/>
        </a:xfrm>
        <a:prstGeom prst="ellipse">
          <a:avLst/>
        </a:prstGeom>
        <a:solidFill>
          <a:schemeClr val="accent1">
            <a:shade val="50000"/>
            <a:hueOff val="140740"/>
            <a:satOff val="3771"/>
            <a:lumOff val="1661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47978A7C-F89F-4022-8E43-D0F9E1FB3D7C}">
      <dsp:nvSpPr>
        <dsp:cNvPr id="0" name=""/>
        <dsp:cNvSpPr/>
      </dsp:nvSpPr>
      <dsp:spPr>
        <a:xfrm>
          <a:off x="2145950" y="2753894"/>
          <a:ext cx="530662" cy="530662"/>
        </a:xfrm>
        <a:prstGeom prst="ellipse">
          <a:avLst/>
        </a:prstGeom>
        <a:solidFill>
          <a:schemeClr val="accent1">
            <a:shade val="50000"/>
            <a:hueOff val="105555"/>
            <a:satOff val="2828"/>
            <a:lumOff val="1245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92872D00-600C-4EA3-B8A0-015B99ED7A0F}">
      <dsp:nvSpPr>
        <dsp:cNvPr id="0" name=""/>
        <dsp:cNvSpPr/>
      </dsp:nvSpPr>
      <dsp:spPr>
        <a:xfrm>
          <a:off x="2861018" y="2623882"/>
          <a:ext cx="364830" cy="364830"/>
        </a:xfrm>
        <a:prstGeom prst="ellipse">
          <a:avLst/>
        </a:prstGeom>
        <a:solidFill>
          <a:schemeClr val="accent1">
            <a:shade val="50000"/>
            <a:hueOff val="70370"/>
            <a:satOff val="1885"/>
            <a:lumOff val="830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BDA5470-19A6-4477-8A31-60C94E599FF1}">
      <dsp:nvSpPr>
        <dsp:cNvPr id="0" name=""/>
        <dsp:cNvSpPr/>
      </dsp:nvSpPr>
      <dsp:spPr>
        <a:xfrm>
          <a:off x="3225848" y="1095696"/>
          <a:ext cx="1071455" cy="2045525"/>
        </a:xfrm>
        <a:prstGeom prst="chevron">
          <a:avLst>
            <a:gd name="adj" fmla="val 6231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913C00D4-AEEB-4390-A2C3-24661E896A3A}">
      <dsp:nvSpPr>
        <dsp:cNvPr id="0" name=""/>
        <dsp:cNvSpPr/>
      </dsp:nvSpPr>
      <dsp:spPr>
        <a:xfrm>
          <a:off x="4102494" y="1095696"/>
          <a:ext cx="1071455" cy="2045525"/>
        </a:xfrm>
        <a:prstGeom prst="chevron">
          <a:avLst>
            <a:gd name="adj" fmla="val 62310"/>
          </a:avLst>
        </a:prstGeom>
        <a:solidFill>
          <a:schemeClr val="accent1">
            <a:shade val="90000"/>
            <a:hueOff val="350915"/>
            <a:satOff val="-3215"/>
            <a:lumOff val="27754"/>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AEBC8525-4EFF-4592-AF4E-D0BAFD3C98F6}">
      <dsp:nvSpPr>
        <dsp:cNvPr id="0" name=""/>
        <dsp:cNvSpPr/>
      </dsp:nvSpPr>
      <dsp:spPr>
        <a:xfrm>
          <a:off x="5290835" y="926650"/>
          <a:ext cx="2483828" cy="2483828"/>
        </a:xfrm>
        <a:prstGeom prst="ellipse">
          <a:avLst/>
        </a:prstGeom>
        <a:solidFill>
          <a:schemeClr val="accent1">
            <a:shade val="50000"/>
            <a:hueOff val="35185"/>
            <a:satOff val="943"/>
            <a:lumOff val="415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422400" rtl="0">
            <a:lnSpc>
              <a:spcPct val="90000"/>
            </a:lnSpc>
            <a:spcBef>
              <a:spcPct val="0"/>
            </a:spcBef>
            <a:spcAft>
              <a:spcPct val="35000"/>
            </a:spcAft>
          </a:pPr>
          <a:r>
            <a:rPr lang="tr-TR" sz="3200" b="1" kern="1200" baseline="0" dirty="0" smtClean="0"/>
            <a:t>Tekrar doz gerekli değildir</a:t>
          </a:r>
          <a:endParaRPr lang="tr-TR" sz="3200" kern="1200" dirty="0"/>
        </a:p>
      </dsp:txBody>
      <dsp:txXfrm>
        <a:off x="5654583" y="1290398"/>
        <a:ext cx="1756332" cy="175633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149B34-DC08-4146-9A02-92D54374893B}">
      <dsp:nvSpPr>
        <dsp:cNvPr id="0" name=""/>
        <dsp:cNvSpPr/>
      </dsp:nvSpPr>
      <dsp:spPr>
        <a:xfrm>
          <a:off x="0" y="0"/>
          <a:ext cx="7886700" cy="4210829"/>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790" tIns="224790" rIns="224790" bIns="224790" numCol="1" spcCol="1270" anchor="ctr" anchorCtr="0">
          <a:noAutofit/>
        </a:bodyPr>
        <a:lstStyle/>
        <a:p>
          <a:pPr lvl="0" algn="l" defTabSz="2622550" rtl="0">
            <a:lnSpc>
              <a:spcPct val="90000"/>
            </a:lnSpc>
            <a:spcBef>
              <a:spcPct val="0"/>
            </a:spcBef>
            <a:spcAft>
              <a:spcPct val="35000"/>
            </a:spcAft>
          </a:pPr>
          <a:r>
            <a:rPr lang="tr-TR" sz="5900" kern="1200" baseline="0" smtClean="0"/>
            <a:t>Aşı Karşıtı </a:t>
          </a:r>
          <a:r>
            <a:rPr lang="en-US" sz="5900" kern="1200" baseline="0" smtClean="0"/>
            <a:t>The Dwoskin Family Foundation’s</a:t>
          </a:r>
          <a:r>
            <a:rPr lang="tr-TR" sz="5900" kern="1200" baseline="0" smtClean="0"/>
            <a:t> yazarlara 950.000 USD bağış yaptı</a:t>
          </a:r>
          <a:endParaRPr lang="tr-TR" sz="5900" kern="1200"/>
        </a:p>
      </dsp:txBody>
      <dsp:txXfrm>
        <a:off x="205556" y="205556"/>
        <a:ext cx="7475588" cy="379971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A6CC29-447F-492E-B2EA-E9B3F9058AE5}">
      <dsp:nvSpPr>
        <dsp:cNvPr id="0" name=""/>
        <dsp:cNvSpPr/>
      </dsp:nvSpPr>
      <dsp:spPr>
        <a:xfrm>
          <a:off x="0" y="32939"/>
          <a:ext cx="7924800" cy="914940"/>
        </a:xfrm>
        <a:prstGeom prst="round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tr-TR" sz="2300" kern="1200" baseline="0" dirty="0" smtClean="0"/>
            <a:t>Aşı canlı veya ölü virus taşımadığından virusa ait enfeksiyon veya benzeri istenmeyen etki mümkün değildir</a:t>
          </a:r>
          <a:endParaRPr lang="tr-TR" sz="2300" kern="1200" dirty="0"/>
        </a:p>
      </dsp:txBody>
      <dsp:txXfrm>
        <a:off x="44664" y="77603"/>
        <a:ext cx="7835472" cy="825612"/>
      </dsp:txXfrm>
    </dsp:sp>
    <dsp:sp modelId="{473EE4B4-2E50-474A-8E1F-81B21A24011A}">
      <dsp:nvSpPr>
        <dsp:cNvPr id="0" name=""/>
        <dsp:cNvSpPr/>
      </dsp:nvSpPr>
      <dsp:spPr>
        <a:xfrm>
          <a:off x="0" y="1014119"/>
          <a:ext cx="7924800" cy="914940"/>
        </a:xfrm>
        <a:prstGeom prst="round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tr-TR" sz="2300" kern="1200" baseline="0" dirty="0" smtClean="0"/>
            <a:t>Aşı yerinde enjeksiyona bağlı;</a:t>
          </a:r>
          <a:endParaRPr lang="tr-TR" sz="2300" kern="1200" dirty="0"/>
        </a:p>
      </dsp:txBody>
      <dsp:txXfrm>
        <a:off x="44664" y="1058783"/>
        <a:ext cx="7835472" cy="825612"/>
      </dsp:txXfrm>
    </dsp:sp>
    <dsp:sp modelId="{D60EBC3E-4718-4065-A47E-33EA5AA2FFE4}">
      <dsp:nvSpPr>
        <dsp:cNvPr id="0" name=""/>
        <dsp:cNvSpPr/>
      </dsp:nvSpPr>
      <dsp:spPr>
        <a:xfrm>
          <a:off x="0" y="1929059"/>
          <a:ext cx="7924800" cy="12378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1612" tIns="29210" rIns="163576" bIns="29210" numCol="1" spcCol="1270" anchor="t" anchorCtr="0">
          <a:noAutofit/>
        </a:bodyPr>
        <a:lstStyle/>
        <a:p>
          <a:pPr marL="171450" lvl="1" indent="-171450" algn="l" defTabSz="800100" rtl="0">
            <a:lnSpc>
              <a:spcPct val="90000"/>
            </a:lnSpc>
            <a:spcBef>
              <a:spcPct val="0"/>
            </a:spcBef>
            <a:spcAft>
              <a:spcPct val="20000"/>
            </a:spcAft>
            <a:buChar char="••"/>
          </a:pPr>
          <a:r>
            <a:rPr lang="tr-TR" sz="1800" kern="1200" baseline="0" dirty="0" smtClean="0"/>
            <a:t>Kızarıklık</a:t>
          </a:r>
          <a:endParaRPr lang="tr-TR" sz="1800" kern="1200" dirty="0"/>
        </a:p>
        <a:p>
          <a:pPr marL="171450" lvl="1" indent="-171450" algn="l" defTabSz="800100" rtl="0">
            <a:lnSpc>
              <a:spcPct val="90000"/>
            </a:lnSpc>
            <a:spcBef>
              <a:spcPct val="0"/>
            </a:spcBef>
            <a:spcAft>
              <a:spcPct val="20000"/>
            </a:spcAft>
            <a:buChar char="••"/>
          </a:pPr>
          <a:r>
            <a:rPr lang="tr-TR" sz="1800" kern="1200" baseline="0" dirty="0" smtClean="0"/>
            <a:t>Minimal ağrı</a:t>
          </a:r>
          <a:endParaRPr lang="tr-TR" sz="1800" kern="1200" dirty="0"/>
        </a:p>
        <a:p>
          <a:pPr marL="171450" lvl="1" indent="-171450" algn="l" defTabSz="800100" rtl="0">
            <a:lnSpc>
              <a:spcPct val="90000"/>
            </a:lnSpc>
            <a:spcBef>
              <a:spcPct val="0"/>
            </a:spcBef>
            <a:spcAft>
              <a:spcPct val="20000"/>
            </a:spcAft>
            <a:buChar char="••"/>
          </a:pPr>
          <a:r>
            <a:rPr lang="tr-TR" sz="1800" kern="1200" baseline="0" dirty="0" smtClean="0"/>
            <a:t>Şişlik</a:t>
          </a:r>
          <a:endParaRPr lang="tr-TR" sz="1800" kern="1200" dirty="0"/>
        </a:p>
        <a:p>
          <a:pPr marL="171450" lvl="1" indent="-171450" algn="l" defTabSz="800100" rtl="0">
            <a:lnSpc>
              <a:spcPct val="90000"/>
            </a:lnSpc>
            <a:spcBef>
              <a:spcPct val="0"/>
            </a:spcBef>
            <a:spcAft>
              <a:spcPct val="20000"/>
            </a:spcAft>
            <a:buChar char="••"/>
          </a:pPr>
          <a:r>
            <a:rPr lang="tr-TR" sz="1800" kern="1200" baseline="0" dirty="0" smtClean="0"/>
            <a:t>Hafif ateş</a:t>
          </a:r>
          <a:endParaRPr lang="tr-TR" sz="1800" kern="1200" dirty="0"/>
        </a:p>
      </dsp:txBody>
      <dsp:txXfrm>
        <a:off x="0" y="1929059"/>
        <a:ext cx="7924800" cy="1237860"/>
      </dsp:txXfrm>
    </dsp:sp>
    <dsp:sp modelId="{A6BA17B4-7AF5-414E-A1BC-600F5FF4203C}">
      <dsp:nvSpPr>
        <dsp:cNvPr id="0" name=""/>
        <dsp:cNvSpPr/>
      </dsp:nvSpPr>
      <dsp:spPr>
        <a:xfrm>
          <a:off x="0" y="3166920"/>
          <a:ext cx="7924800" cy="914940"/>
        </a:xfrm>
        <a:prstGeom prst="round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tr-TR" sz="2300" kern="1200" baseline="0" dirty="0" smtClean="0"/>
            <a:t>Bulantı, baş dönmesi, göz kararması </a:t>
          </a:r>
          <a:endParaRPr lang="tr-TR" sz="2300" kern="1200" dirty="0"/>
        </a:p>
      </dsp:txBody>
      <dsp:txXfrm>
        <a:off x="44664" y="3211584"/>
        <a:ext cx="7835472" cy="82561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800EE7-EB2D-4712-A85B-CDDBE2EE00CF}">
      <dsp:nvSpPr>
        <dsp:cNvPr id="0" name=""/>
        <dsp:cNvSpPr/>
      </dsp:nvSpPr>
      <dsp:spPr>
        <a:xfrm>
          <a:off x="0" y="4475"/>
          <a:ext cx="8534400" cy="983384"/>
        </a:xfrm>
        <a:prstGeom prst="roundRect">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rtl="0">
            <a:lnSpc>
              <a:spcPct val="90000"/>
            </a:lnSpc>
            <a:spcBef>
              <a:spcPct val="0"/>
            </a:spcBef>
            <a:spcAft>
              <a:spcPct val="35000"/>
            </a:spcAft>
          </a:pPr>
          <a:r>
            <a:rPr lang="tr-TR" sz="4100" b="1" kern="1200" dirty="0" smtClean="0"/>
            <a:t>Kesinlikle evet</a:t>
          </a:r>
          <a:endParaRPr lang="tr-TR" sz="4100" kern="1200" dirty="0"/>
        </a:p>
      </dsp:txBody>
      <dsp:txXfrm>
        <a:off x="48005" y="52480"/>
        <a:ext cx="8438390" cy="887374"/>
      </dsp:txXfrm>
    </dsp:sp>
    <dsp:sp modelId="{ACB27724-21CF-4732-B9E4-CD16ED556028}">
      <dsp:nvSpPr>
        <dsp:cNvPr id="0" name=""/>
        <dsp:cNvSpPr/>
      </dsp:nvSpPr>
      <dsp:spPr>
        <a:xfrm>
          <a:off x="0" y="987860"/>
          <a:ext cx="8534400" cy="3479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52070" rIns="291592" bIns="52070" numCol="1" spcCol="1270" anchor="t" anchorCtr="0">
          <a:noAutofit/>
        </a:bodyPr>
        <a:lstStyle/>
        <a:p>
          <a:pPr marL="285750" lvl="1" indent="-285750" algn="l" defTabSz="1422400" rtl="0">
            <a:lnSpc>
              <a:spcPct val="90000"/>
            </a:lnSpc>
            <a:spcBef>
              <a:spcPct val="0"/>
            </a:spcBef>
            <a:spcAft>
              <a:spcPct val="20000"/>
            </a:spcAft>
            <a:buChar char="••"/>
          </a:pPr>
          <a:r>
            <a:rPr lang="tr-TR" sz="3200" kern="1200" dirty="0" smtClean="0"/>
            <a:t>Aşı tüm HPV tiplerine karşı korumaz</a:t>
          </a:r>
          <a:endParaRPr lang="tr-TR" sz="3200" kern="1200" dirty="0"/>
        </a:p>
        <a:p>
          <a:pPr marL="285750" lvl="1" indent="-285750" algn="l" defTabSz="1422400" rtl="0">
            <a:lnSpc>
              <a:spcPct val="90000"/>
            </a:lnSpc>
            <a:spcBef>
              <a:spcPct val="0"/>
            </a:spcBef>
            <a:spcAft>
              <a:spcPct val="20000"/>
            </a:spcAft>
            <a:buChar char="••"/>
          </a:pPr>
          <a:r>
            <a:rPr lang="tr-TR" sz="3200" kern="1200" dirty="0" smtClean="0"/>
            <a:t>Bazı hanımlar kullanım sürelerine tam uymayabilir ve bu nedenle aşının etkinliği düşebilir</a:t>
          </a:r>
          <a:endParaRPr lang="tr-TR" sz="3200" kern="1200" dirty="0"/>
        </a:p>
        <a:p>
          <a:pPr marL="285750" lvl="1" indent="-285750" algn="l" defTabSz="1422400" rtl="0">
            <a:lnSpc>
              <a:spcPct val="90000"/>
            </a:lnSpc>
            <a:spcBef>
              <a:spcPct val="0"/>
            </a:spcBef>
            <a:spcAft>
              <a:spcPct val="20000"/>
            </a:spcAft>
            <a:buChar char="••"/>
          </a:pPr>
          <a:r>
            <a:rPr lang="tr-TR" sz="3200" kern="1200" dirty="0" smtClean="0"/>
            <a:t>Daha önce aşının etkilediği bir tip ile enfeksiyon geçirilmiş olabileceğinden o tipe karşı koruma olmayacaktır</a:t>
          </a:r>
          <a:endParaRPr lang="tr-TR" sz="3200" kern="1200" dirty="0"/>
        </a:p>
      </dsp:txBody>
      <dsp:txXfrm>
        <a:off x="0" y="987860"/>
        <a:ext cx="8534400" cy="347966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BF3448-464B-45AC-BC4C-FFF607574B5C}">
      <dsp:nvSpPr>
        <dsp:cNvPr id="0" name=""/>
        <dsp:cNvSpPr/>
      </dsp:nvSpPr>
      <dsp:spPr>
        <a:xfrm>
          <a:off x="0" y="0"/>
          <a:ext cx="7772400" cy="3424237"/>
        </a:xfrm>
        <a:prstGeom prst="roundRect">
          <a:avLst>
            <a:gd name="adj" fmla="val 5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123444" rIns="160020" bIns="0" numCol="1" spcCol="1270" anchor="t" anchorCtr="0">
          <a:noAutofit/>
        </a:bodyPr>
        <a:lstStyle/>
        <a:p>
          <a:pPr lvl="0" algn="r" defTabSz="1600200" rtl="0">
            <a:lnSpc>
              <a:spcPct val="90000"/>
            </a:lnSpc>
            <a:spcBef>
              <a:spcPct val="0"/>
            </a:spcBef>
            <a:spcAft>
              <a:spcPct val="35000"/>
            </a:spcAft>
          </a:pPr>
          <a:r>
            <a:rPr lang="tr-TR" sz="3600" kern="1200" dirty="0" smtClean="0">
              <a:solidFill>
                <a:srgbClr val="FFC000"/>
              </a:solidFill>
            </a:rPr>
            <a:t>9-25 Yaş kızlar ve kadınlar</a:t>
          </a:r>
          <a:endParaRPr lang="tr-TR" sz="3600" kern="1200" dirty="0">
            <a:solidFill>
              <a:srgbClr val="FFC000"/>
            </a:solidFill>
          </a:endParaRPr>
        </a:p>
      </dsp:txBody>
      <dsp:txXfrm rot="16200000">
        <a:off x="-626697" y="626697"/>
        <a:ext cx="2807874" cy="1554480"/>
      </dsp:txXfrm>
    </dsp:sp>
    <dsp:sp modelId="{87566A46-C15A-4AAF-8351-8A322379FDA3}">
      <dsp:nvSpPr>
        <dsp:cNvPr id="0" name=""/>
        <dsp:cNvSpPr/>
      </dsp:nvSpPr>
      <dsp:spPr>
        <a:xfrm>
          <a:off x="1554480" y="0"/>
          <a:ext cx="5790438" cy="3424237"/>
        </a:xfrm>
        <a:prstGeom prst="rect">
          <a:avLst/>
        </a:prstGeom>
        <a:noFill/>
        <a:ln w="19050" cap="flat" cmpd="sng" algn="ctr">
          <a:noFill/>
          <a:prstDash val="solid"/>
          <a:miter lim="800000"/>
        </a:ln>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137160" rIns="0" bIns="0" numCol="1" spcCol="1270" anchor="t" anchorCtr="0">
          <a:noAutofit/>
        </a:bodyPr>
        <a:lstStyle/>
        <a:p>
          <a:pPr lvl="0" algn="l" defTabSz="1778000" rtl="0">
            <a:lnSpc>
              <a:spcPct val="90000"/>
            </a:lnSpc>
            <a:spcBef>
              <a:spcPct val="0"/>
            </a:spcBef>
            <a:spcAft>
              <a:spcPct val="35000"/>
            </a:spcAft>
          </a:pPr>
          <a:r>
            <a:rPr lang="tr-TR" sz="4000" kern="1200" dirty="0" smtClean="0"/>
            <a:t>HPV 16 ve 18 tipleriyle oluşan</a:t>
          </a:r>
          <a:endParaRPr lang="tr-TR" sz="4000" kern="1200" dirty="0"/>
        </a:p>
        <a:p>
          <a:pPr marL="285750" lvl="1" indent="-285750" algn="l" defTabSz="1377950" rtl="0">
            <a:lnSpc>
              <a:spcPct val="90000"/>
            </a:lnSpc>
            <a:spcBef>
              <a:spcPct val="0"/>
            </a:spcBef>
            <a:spcAft>
              <a:spcPct val="15000"/>
            </a:spcAft>
            <a:buChar char="••"/>
          </a:pPr>
          <a:r>
            <a:rPr lang="tr-TR" sz="3100" kern="1200" dirty="0" err="1" smtClean="0"/>
            <a:t>Servikal</a:t>
          </a:r>
          <a:r>
            <a:rPr lang="tr-TR" sz="3100" kern="1200" dirty="0" smtClean="0"/>
            <a:t> kanser</a:t>
          </a:r>
          <a:endParaRPr lang="tr-TR" sz="3100" kern="1200" dirty="0"/>
        </a:p>
        <a:p>
          <a:pPr marL="285750" lvl="1" indent="-285750" algn="l" defTabSz="1377950" rtl="0">
            <a:lnSpc>
              <a:spcPct val="90000"/>
            </a:lnSpc>
            <a:spcBef>
              <a:spcPct val="0"/>
            </a:spcBef>
            <a:spcAft>
              <a:spcPct val="15000"/>
            </a:spcAft>
            <a:buChar char="••"/>
          </a:pPr>
          <a:r>
            <a:rPr lang="tr-TR" sz="3100" kern="1200" dirty="0" smtClean="0"/>
            <a:t>CIN 2+</a:t>
          </a:r>
          <a:endParaRPr lang="tr-TR" sz="3100" kern="1200" dirty="0"/>
        </a:p>
        <a:p>
          <a:pPr marL="285750" lvl="1" indent="-285750" algn="l" defTabSz="1377950" rtl="0">
            <a:lnSpc>
              <a:spcPct val="90000"/>
            </a:lnSpc>
            <a:spcBef>
              <a:spcPct val="0"/>
            </a:spcBef>
            <a:spcAft>
              <a:spcPct val="15000"/>
            </a:spcAft>
            <a:buChar char="••"/>
          </a:pPr>
          <a:r>
            <a:rPr lang="tr-TR" sz="3100" kern="1200" dirty="0" err="1" smtClean="0"/>
            <a:t>Servikal</a:t>
          </a:r>
          <a:r>
            <a:rPr lang="tr-TR" sz="3100" kern="1200" dirty="0" smtClean="0"/>
            <a:t> AIS</a:t>
          </a:r>
          <a:endParaRPr lang="tr-TR" sz="3100" kern="1200" dirty="0"/>
        </a:p>
        <a:p>
          <a:pPr marL="285750" lvl="1" indent="-285750" algn="l" defTabSz="1377950" rtl="0">
            <a:lnSpc>
              <a:spcPct val="90000"/>
            </a:lnSpc>
            <a:spcBef>
              <a:spcPct val="0"/>
            </a:spcBef>
            <a:spcAft>
              <a:spcPct val="15000"/>
            </a:spcAft>
            <a:buChar char="••"/>
          </a:pPr>
          <a:r>
            <a:rPr lang="tr-TR" sz="3100" kern="1200" dirty="0" smtClean="0"/>
            <a:t>CIN 1</a:t>
          </a:r>
          <a:endParaRPr lang="tr-TR" sz="3100" kern="1200" dirty="0"/>
        </a:p>
      </dsp:txBody>
      <dsp:txXfrm>
        <a:off x="1554480" y="0"/>
        <a:ext cx="5790438" cy="34242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7725C0-BE91-494B-8D5C-280AF0608AFC}">
      <dsp:nvSpPr>
        <dsp:cNvPr id="0" name=""/>
        <dsp:cNvSpPr/>
      </dsp:nvSpPr>
      <dsp:spPr>
        <a:xfrm>
          <a:off x="0" y="0"/>
          <a:ext cx="3424237" cy="3424237"/>
        </a:xfrm>
        <a:prstGeom prst="pie">
          <a:avLst>
            <a:gd name="adj1" fmla="val 5400000"/>
            <a:gd name="adj2" fmla="val 1620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A93F817-7704-407A-AADD-1C15F312B963}">
      <dsp:nvSpPr>
        <dsp:cNvPr id="0" name=""/>
        <dsp:cNvSpPr/>
      </dsp:nvSpPr>
      <dsp:spPr>
        <a:xfrm>
          <a:off x="1712118" y="0"/>
          <a:ext cx="6060281" cy="3424237"/>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n-US" sz="3300" kern="1200" smtClean="0"/>
            <a:t>Servikal kanser</a:t>
          </a:r>
          <a:endParaRPr lang="tr-TR" sz="3300" kern="1200"/>
        </a:p>
      </dsp:txBody>
      <dsp:txXfrm>
        <a:off x="1712118" y="0"/>
        <a:ext cx="6060281" cy="727650"/>
      </dsp:txXfrm>
    </dsp:sp>
    <dsp:sp modelId="{FBD15CE7-98F0-4F81-A339-69F5E7E1F318}">
      <dsp:nvSpPr>
        <dsp:cNvPr id="0" name=""/>
        <dsp:cNvSpPr/>
      </dsp:nvSpPr>
      <dsp:spPr>
        <a:xfrm>
          <a:off x="449431" y="727650"/>
          <a:ext cx="2525374" cy="2525374"/>
        </a:xfrm>
        <a:prstGeom prst="pie">
          <a:avLst>
            <a:gd name="adj1" fmla="val 5400000"/>
            <a:gd name="adj2" fmla="val 1620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ADDB41D-8BCD-4460-A972-A3BD259338CC}">
      <dsp:nvSpPr>
        <dsp:cNvPr id="0" name=""/>
        <dsp:cNvSpPr/>
      </dsp:nvSpPr>
      <dsp:spPr>
        <a:xfrm>
          <a:off x="1712118" y="727650"/>
          <a:ext cx="6060281" cy="2525374"/>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n-US" sz="3300" kern="1200" smtClean="0"/>
            <a:t>CIN</a:t>
          </a:r>
          <a:endParaRPr lang="tr-TR" sz="3300" kern="1200"/>
        </a:p>
      </dsp:txBody>
      <dsp:txXfrm>
        <a:off x="1712118" y="727650"/>
        <a:ext cx="6060281" cy="727650"/>
      </dsp:txXfrm>
    </dsp:sp>
    <dsp:sp modelId="{4884332F-8C90-4427-A831-487D73300644}">
      <dsp:nvSpPr>
        <dsp:cNvPr id="0" name=""/>
        <dsp:cNvSpPr/>
      </dsp:nvSpPr>
      <dsp:spPr>
        <a:xfrm>
          <a:off x="898862" y="1455300"/>
          <a:ext cx="1626512" cy="1626512"/>
        </a:xfrm>
        <a:prstGeom prst="pie">
          <a:avLst>
            <a:gd name="adj1" fmla="val 5400000"/>
            <a:gd name="adj2" fmla="val 1620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386E0B5-66AD-47F3-BE0E-1A6C33D662A8}">
      <dsp:nvSpPr>
        <dsp:cNvPr id="0" name=""/>
        <dsp:cNvSpPr/>
      </dsp:nvSpPr>
      <dsp:spPr>
        <a:xfrm>
          <a:off x="1712118" y="1455300"/>
          <a:ext cx="6060281" cy="1626512"/>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n-US" sz="3300" kern="1200" smtClean="0"/>
            <a:t>VIN</a:t>
          </a:r>
          <a:endParaRPr lang="tr-TR" sz="3300" kern="1200"/>
        </a:p>
      </dsp:txBody>
      <dsp:txXfrm>
        <a:off x="1712118" y="1455300"/>
        <a:ext cx="6060281" cy="727650"/>
      </dsp:txXfrm>
    </dsp:sp>
    <dsp:sp modelId="{6314D64D-31BF-431C-A6BF-43E03485038E}">
      <dsp:nvSpPr>
        <dsp:cNvPr id="0" name=""/>
        <dsp:cNvSpPr/>
      </dsp:nvSpPr>
      <dsp:spPr>
        <a:xfrm>
          <a:off x="1348293" y="2182951"/>
          <a:ext cx="727650" cy="727650"/>
        </a:xfrm>
        <a:prstGeom prst="pie">
          <a:avLst>
            <a:gd name="adj1" fmla="val 5400000"/>
            <a:gd name="adj2" fmla="val 1620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88E7C1F-4308-42A8-B080-C1D18E387537}">
      <dsp:nvSpPr>
        <dsp:cNvPr id="0" name=""/>
        <dsp:cNvSpPr/>
      </dsp:nvSpPr>
      <dsp:spPr>
        <a:xfrm>
          <a:off x="1712118" y="2182951"/>
          <a:ext cx="6060281" cy="727650"/>
        </a:xfrm>
        <a:prstGeom prst="rect">
          <a:avLst/>
        </a:prstGeom>
        <a:solidFill>
          <a:schemeClr val="lt2">
            <a:alpha val="9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n-US" sz="3300" kern="1200" smtClean="0"/>
            <a:t>VaIN</a:t>
          </a:r>
          <a:endParaRPr lang="tr-TR" sz="3300" kern="1200"/>
        </a:p>
      </dsp:txBody>
      <dsp:txXfrm>
        <a:off x="1712118" y="2182951"/>
        <a:ext cx="6060281" cy="7276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1E5512-2E20-49FE-8B0D-781C3F096225}" type="datetimeFigureOut">
              <a:rPr lang="tr-TR" smtClean="0"/>
              <a:t>18.03.2017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4812D1-F36E-419E-9DAF-65F3A78F9817}" type="slidenum">
              <a:rPr lang="tr-TR" smtClean="0"/>
              <a:t>‹#›</a:t>
            </a:fld>
            <a:endParaRPr lang="tr-TR"/>
          </a:p>
        </p:txBody>
      </p:sp>
    </p:spTree>
    <p:extLst>
      <p:ext uri="{BB962C8B-B14F-4D97-AF65-F5344CB8AC3E}">
        <p14:creationId xmlns:p14="http://schemas.microsoft.com/office/powerpoint/2010/main" val="464338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8C5CC4AE-A56F-45FD-A352-FE3AA1940EA2}" type="slidenum">
              <a:rPr lang="en-GB"/>
              <a:pPr/>
              <a:t>4</a:t>
            </a:fld>
            <a:endParaRPr lang="en-GB"/>
          </a:p>
        </p:txBody>
      </p:sp>
      <p:sp>
        <p:nvSpPr>
          <p:cNvPr id="70659" name="Slide Image Placeholder 1"/>
          <p:cNvSpPr>
            <a:spLocks noGrp="1" noRot="1" noChangeAspect="1" noTextEdit="1"/>
          </p:cNvSpPr>
          <p:nvPr>
            <p:ph type="sldImg"/>
          </p:nvPr>
        </p:nvSpPr>
        <p:spPr>
          <a:ln/>
        </p:spPr>
      </p:sp>
      <p:sp>
        <p:nvSpPr>
          <p:cNvPr id="70660" name="Notes Placeholder 2"/>
          <p:cNvSpPr>
            <a:spLocks noGrp="1"/>
          </p:cNvSpPr>
          <p:nvPr>
            <p:ph type="body" idx="1"/>
          </p:nvPr>
        </p:nvSpPr>
        <p:spPr>
          <a:noFill/>
          <a:ln/>
        </p:spPr>
        <p:txBody>
          <a:bodyPr lIns="91411" tIns="45706" rIns="91411" bIns="45706"/>
          <a:lstStyle/>
          <a:p>
            <a:pPr eaLnBrk="1" hangingPunct="1">
              <a:spcBef>
                <a:spcPct val="0"/>
              </a:spcBef>
            </a:pPr>
            <a:endParaRPr lang="en-GB" smtClean="0"/>
          </a:p>
        </p:txBody>
      </p:sp>
      <p:sp>
        <p:nvSpPr>
          <p:cNvPr id="7066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11" tIns="45706" rIns="91411" bIns="45706" anchor="b"/>
          <a:lstStyle/>
          <a:p>
            <a:pPr algn="r"/>
            <a:fld id="{7FE3F236-CA0B-4B42-938D-050F5E35705D}" type="slidenum">
              <a:rPr lang="en-US" sz="1200">
                <a:latin typeface="Calibri" pitchFamily="34" charset="0"/>
                <a:cs typeface="Calibri" pitchFamily="34" charset="0"/>
              </a:rPr>
              <a:pPr algn="r"/>
              <a:t>4</a:t>
            </a:fld>
            <a:endParaRPr lang="en-US" sz="1200">
              <a:latin typeface="Calibri" pitchFamily="34" charset="0"/>
              <a:cs typeface="Calibri" pitchFamily="34" charset="0"/>
            </a:endParaRPr>
          </a:p>
        </p:txBody>
      </p:sp>
    </p:spTree>
    <p:extLst>
      <p:ext uri="{BB962C8B-B14F-4D97-AF65-F5344CB8AC3E}">
        <p14:creationId xmlns:p14="http://schemas.microsoft.com/office/powerpoint/2010/main" val="1011283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D64A9B-69B3-43A3-80D8-8344B4CD4830}" type="slidenum">
              <a:rPr lang="en-US"/>
              <a:pPr/>
              <a:t>31</a:t>
            </a:fld>
            <a:endParaRPr lang="en-US"/>
          </a:p>
        </p:txBody>
      </p:sp>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p:txBody>
          <a:bodyPr/>
          <a:lstStyle/>
          <a:p>
            <a:pPr>
              <a:spcBef>
                <a:spcPct val="0"/>
              </a:spcBef>
            </a:pPr>
            <a:r>
              <a:rPr lang="en-US" dirty="0"/>
              <a:t>We are beginning to </a:t>
            </a:r>
            <a:r>
              <a:rPr lang="en-US" dirty="0" err="1"/>
              <a:t>realise</a:t>
            </a:r>
            <a:r>
              <a:rPr lang="en-US" dirty="0"/>
              <a:t> that </a:t>
            </a:r>
            <a:r>
              <a:rPr lang="en-US" dirty="0" err="1"/>
              <a:t>immunisation</a:t>
            </a:r>
            <a:r>
              <a:rPr lang="en-US" dirty="0"/>
              <a:t> is a major tool in the prevention </a:t>
            </a:r>
            <a:r>
              <a:rPr lang="en-US"/>
              <a:t>of </a:t>
            </a:r>
            <a:r>
              <a:rPr lang="en-US" smtClean="0"/>
              <a:t>cancer.</a:t>
            </a:r>
            <a:endParaRPr lang="en-US" dirty="0"/>
          </a:p>
        </p:txBody>
      </p:sp>
    </p:spTree>
    <p:extLst>
      <p:ext uri="{BB962C8B-B14F-4D97-AF65-F5344CB8AC3E}">
        <p14:creationId xmlns:p14="http://schemas.microsoft.com/office/powerpoint/2010/main" val="1971590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92259-0029-4249-BDD8-23A406BD195E}" type="slidenum">
              <a:rPr lang="en-US" smtClean="0"/>
              <a:pPr/>
              <a:t>32</a:t>
            </a:fld>
            <a:endParaRPr lang="en-US"/>
          </a:p>
        </p:txBody>
      </p:sp>
    </p:spTree>
    <p:extLst>
      <p:ext uri="{BB962C8B-B14F-4D97-AF65-F5344CB8AC3E}">
        <p14:creationId xmlns:p14="http://schemas.microsoft.com/office/powerpoint/2010/main" val="1265115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B704C6-896D-43D4-8606-421A58B5D89C}" type="slidenum">
              <a:rPr lang="en-US"/>
              <a:pPr/>
              <a:t>33</a:t>
            </a:fld>
            <a:endParaRPr lang="en-US"/>
          </a:p>
        </p:txBody>
      </p:sp>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p:txBody>
          <a:bodyPr/>
          <a:lstStyle/>
          <a:p>
            <a:pPr>
              <a:spcBef>
                <a:spcPct val="0"/>
              </a:spcBef>
            </a:pPr>
            <a:endParaRPr lang="en-US"/>
          </a:p>
        </p:txBody>
      </p:sp>
    </p:spTree>
    <p:extLst>
      <p:ext uri="{BB962C8B-B14F-4D97-AF65-F5344CB8AC3E}">
        <p14:creationId xmlns:p14="http://schemas.microsoft.com/office/powerpoint/2010/main" val="277241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29A0568B-B0EB-4AF1-8A8E-3C7B6B9D288B}" type="slidenum">
              <a:rPr lang="en-US"/>
              <a:pPr/>
              <a:t>40</a:t>
            </a:fld>
            <a:endParaRPr lang="en-US"/>
          </a:p>
        </p:txBody>
      </p:sp>
      <p:sp>
        <p:nvSpPr>
          <p:cNvPr id="55298" name="Rectangle 2"/>
          <p:cNvSpPr>
            <a:spLocks noGrp="1" noRot="1" noChangeAspect="1" noChangeArrowheads="1" noTextEdit="1"/>
          </p:cNvSpPr>
          <p:nvPr>
            <p:ph type="sldImg"/>
          </p:nvPr>
        </p:nvSpPr>
        <p:spPr>
          <a:xfrm>
            <a:off x="1143000" y="684213"/>
            <a:ext cx="4572000" cy="3429000"/>
          </a:xfrm>
          <a:ln/>
        </p:spPr>
      </p:sp>
      <p:sp>
        <p:nvSpPr>
          <p:cNvPr id="55299" name="Rectangle 3"/>
          <p:cNvSpPr>
            <a:spLocks noGrp="1" noChangeArrowheads="1"/>
          </p:cNvSpPr>
          <p:nvPr>
            <p:ph type="body" idx="1"/>
          </p:nvPr>
        </p:nvSpPr>
        <p:spPr>
          <a:xfrm>
            <a:off x="304800" y="4343400"/>
            <a:ext cx="6248400" cy="4116388"/>
          </a:xfrm>
        </p:spPr>
        <p:txBody>
          <a:bodyPr/>
          <a:lstStyle/>
          <a:p>
            <a:r>
              <a:rPr lang="it-IT" sz="1000" dirty="0"/>
              <a:t>La Vecchia C, Franceschi S, Decarli A </a:t>
            </a:r>
            <a:r>
              <a:rPr lang="it-IT" sz="1000"/>
              <a:t>et </a:t>
            </a:r>
            <a:r>
              <a:rPr lang="it-IT" sz="1000" smtClean="0"/>
              <a:t>al. </a:t>
            </a:r>
            <a:r>
              <a:rPr lang="en-US" sz="1000" dirty="0"/>
              <a:t>Sexual factors, venereal diseases, and the risk of intraepithelial and invasive </a:t>
            </a:r>
            <a:r>
              <a:rPr lang="en-US" sz="1000"/>
              <a:t>cervical </a:t>
            </a:r>
            <a:r>
              <a:rPr lang="en-US" sz="1000" smtClean="0"/>
              <a:t>neoplasia. </a:t>
            </a:r>
            <a:r>
              <a:rPr lang="en-US" sz="1000" i="1" smtClean="0"/>
              <a:t>Cancer.</a:t>
            </a:r>
            <a:r>
              <a:rPr lang="en-US" sz="1000" smtClean="0"/>
              <a:t> </a:t>
            </a:r>
            <a:r>
              <a:rPr lang="en-US" sz="1000" dirty="0"/>
              <a:t>1986;58(4</a:t>
            </a:r>
            <a:r>
              <a:rPr lang="en-US" sz="1000"/>
              <a:t>):</a:t>
            </a:r>
            <a:r>
              <a:rPr lang="en-US" sz="1000" smtClean="0"/>
              <a:t>935-941.</a:t>
            </a:r>
            <a:endParaRPr lang="en-US" sz="1000" dirty="0"/>
          </a:p>
        </p:txBody>
      </p:sp>
      <p:sp>
        <p:nvSpPr>
          <p:cNvPr id="55300" name="Text Box 4"/>
          <p:cNvSpPr txBox="1">
            <a:spLocks noChangeArrowheads="1"/>
          </p:cNvSpPr>
          <p:nvPr/>
        </p:nvSpPr>
        <p:spPr bwMode="auto">
          <a:xfrm>
            <a:off x="0" y="2070100"/>
            <a:ext cx="1012825" cy="646131"/>
          </a:xfrm>
          <a:prstGeom prst="rect">
            <a:avLst/>
          </a:prstGeom>
          <a:noFill/>
          <a:ln w="9525">
            <a:solidFill>
              <a:schemeClr val="tx1"/>
            </a:solidFill>
            <a:miter lim="800000"/>
            <a:headEnd/>
            <a:tailEnd/>
          </a:ln>
          <a:effectLst/>
        </p:spPr>
        <p:txBody>
          <a:bodyPr lIns="91246" tIns="45621" rIns="91246" bIns="45621">
            <a:spAutoFit/>
          </a:bodyPr>
          <a:lstStyle/>
          <a:p>
            <a:pPr defTabSz="911225"/>
            <a:r>
              <a:rPr lang="en-US" sz="900" smtClean="0">
                <a:latin typeface="Calibri" pitchFamily="34" charset="0"/>
                <a:cs typeface="Calibri" pitchFamily="34" charset="0"/>
              </a:rPr>
              <a:t>LaVecchia/p. </a:t>
            </a:r>
            <a:r>
              <a:rPr lang="en-US" sz="900" dirty="0">
                <a:latin typeface="Calibri" pitchFamily="34" charset="0"/>
                <a:cs typeface="Calibri" pitchFamily="34" charset="0"/>
              </a:rPr>
              <a:t>935/abstract</a:t>
            </a:r>
            <a:r>
              <a:rPr lang="en-US" sz="900">
                <a:latin typeface="Calibri" pitchFamily="34" charset="0"/>
                <a:cs typeface="Calibri" pitchFamily="34" charset="0"/>
              </a:rPr>
              <a:t>; </a:t>
            </a:r>
            <a:r>
              <a:rPr lang="en-US" sz="900" smtClean="0">
                <a:latin typeface="Calibri" pitchFamily="34" charset="0"/>
                <a:cs typeface="Calibri" pitchFamily="34" charset="0"/>
              </a:rPr>
              <a:t>p. </a:t>
            </a:r>
            <a:r>
              <a:rPr lang="en-US" sz="900" dirty="0">
                <a:latin typeface="Calibri" pitchFamily="34" charset="0"/>
                <a:cs typeface="Calibri" pitchFamily="34" charset="0"/>
              </a:rPr>
              <a:t>937/Table 1, Table 2</a:t>
            </a:r>
          </a:p>
        </p:txBody>
      </p:sp>
    </p:spTree>
    <p:extLst>
      <p:ext uri="{BB962C8B-B14F-4D97-AF65-F5344CB8AC3E}">
        <p14:creationId xmlns:p14="http://schemas.microsoft.com/office/powerpoint/2010/main" val="1068780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5C2CA6-8255-4188-9745-AD1BEA70191E}" type="slidenum">
              <a:rPr lang="en-US"/>
              <a:pPr/>
              <a:t>41</a:t>
            </a:fld>
            <a:endParaRPr lang="en-US"/>
          </a:p>
        </p:txBody>
      </p:sp>
      <p:sp>
        <p:nvSpPr>
          <p:cNvPr id="57346" name="Rectangle 2"/>
          <p:cNvSpPr>
            <a:spLocks noGrp="1" noRot="1" noChangeAspect="1" noChangeArrowheads="1" noTextEdit="1"/>
          </p:cNvSpPr>
          <p:nvPr>
            <p:ph type="sldImg"/>
          </p:nvPr>
        </p:nvSpPr>
        <p:spPr>
          <a:xfrm>
            <a:off x="1143000" y="684213"/>
            <a:ext cx="4572000" cy="3429000"/>
          </a:xfrm>
          <a:ln/>
        </p:spPr>
      </p:sp>
      <p:sp>
        <p:nvSpPr>
          <p:cNvPr id="57347" name="Rectangle 3"/>
          <p:cNvSpPr>
            <a:spLocks noGrp="1" noChangeArrowheads="1"/>
          </p:cNvSpPr>
          <p:nvPr>
            <p:ph type="body" idx="1"/>
          </p:nvPr>
        </p:nvSpPr>
        <p:spPr>
          <a:xfrm>
            <a:off x="304800" y="4343400"/>
            <a:ext cx="6248400" cy="4116388"/>
          </a:xfrm>
        </p:spPr>
        <p:txBody>
          <a:bodyPr/>
          <a:lstStyle/>
          <a:p>
            <a:r>
              <a:rPr lang="en-US" sz="1000" dirty="0" err="1"/>
              <a:t>Winer</a:t>
            </a:r>
            <a:r>
              <a:rPr lang="en-US" sz="1000" dirty="0"/>
              <a:t> RL, Lee S-K, Hughes JP, Adam DE, </a:t>
            </a:r>
            <a:r>
              <a:rPr lang="en-US" sz="1000" dirty="0" err="1"/>
              <a:t>Kiviat</a:t>
            </a:r>
            <a:r>
              <a:rPr lang="en-US" sz="1000" dirty="0"/>
              <a:t> NB, </a:t>
            </a:r>
            <a:r>
              <a:rPr lang="en-US" sz="1000" err="1"/>
              <a:t>Koutsky</a:t>
            </a:r>
            <a:r>
              <a:rPr lang="en-US" sz="1000"/>
              <a:t> </a:t>
            </a:r>
            <a:r>
              <a:rPr lang="en-US" sz="1000" smtClean="0"/>
              <a:t>LA. </a:t>
            </a:r>
            <a:r>
              <a:rPr lang="en-US" sz="1000" dirty="0"/>
              <a:t>Genital human </a:t>
            </a:r>
            <a:r>
              <a:rPr lang="en-US" sz="1000" dirty="0" err="1"/>
              <a:t>papillomavirus</a:t>
            </a:r>
            <a:r>
              <a:rPr lang="en-US" sz="1000" dirty="0"/>
              <a:t> infection: Incidence and risk factors in a cohort of female </a:t>
            </a:r>
            <a:r>
              <a:rPr lang="en-US" sz="1000"/>
              <a:t>university </a:t>
            </a:r>
            <a:r>
              <a:rPr lang="en-US" sz="1000" smtClean="0"/>
              <a:t>students. </a:t>
            </a:r>
            <a:r>
              <a:rPr lang="en-US" sz="1000" i="1" dirty="0"/>
              <a:t>Am </a:t>
            </a:r>
            <a:r>
              <a:rPr lang="en-US" sz="1000" i="1"/>
              <a:t>J </a:t>
            </a:r>
            <a:r>
              <a:rPr lang="en-US" sz="1000" i="1" smtClean="0"/>
              <a:t>Epidemiol.</a:t>
            </a:r>
            <a:r>
              <a:rPr lang="en-US" sz="1000" smtClean="0"/>
              <a:t> </a:t>
            </a:r>
            <a:r>
              <a:rPr lang="en-US" sz="1000" dirty="0"/>
              <a:t>2003;157(3</a:t>
            </a:r>
            <a:r>
              <a:rPr lang="en-US" sz="1000"/>
              <a:t>):</a:t>
            </a:r>
            <a:r>
              <a:rPr lang="en-US" sz="1000" smtClean="0"/>
              <a:t>218-226.</a:t>
            </a:r>
            <a:endParaRPr lang="en-US" sz="1000" dirty="0"/>
          </a:p>
          <a:p>
            <a:r>
              <a:rPr lang="en-US" sz="1000" dirty="0"/>
              <a:t>Richardson H, </a:t>
            </a:r>
            <a:r>
              <a:rPr lang="en-US" sz="1000" dirty="0" err="1"/>
              <a:t>Kelsall</a:t>
            </a:r>
            <a:r>
              <a:rPr lang="en-US" sz="1000" dirty="0"/>
              <a:t> G, </a:t>
            </a:r>
            <a:r>
              <a:rPr lang="en-US" sz="1000" dirty="0" err="1"/>
              <a:t>Tellier</a:t>
            </a:r>
            <a:r>
              <a:rPr lang="en-US" sz="1000" dirty="0"/>
              <a:t> P, </a:t>
            </a:r>
            <a:r>
              <a:rPr lang="en-US" sz="1000"/>
              <a:t>et </a:t>
            </a:r>
            <a:r>
              <a:rPr lang="en-US" sz="1000" smtClean="0"/>
              <a:t>al. </a:t>
            </a:r>
            <a:r>
              <a:rPr lang="en-US" sz="1000" dirty="0"/>
              <a:t>The natural history of type-specific human </a:t>
            </a:r>
            <a:r>
              <a:rPr lang="en-US" sz="1000" dirty="0" err="1"/>
              <a:t>papillomavirus</a:t>
            </a:r>
            <a:r>
              <a:rPr lang="en-US" sz="1000" dirty="0"/>
              <a:t> infections in female </a:t>
            </a:r>
            <a:r>
              <a:rPr lang="en-US" sz="1000"/>
              <a:t>university </a:t>
            </a:r>
            <a:r>
              <a:rPr lang="en-US" sz="1000" smtClean="0"/>
              <a:t>students. </a:t>
            </a:r>
            <a:r>
              <a:rPr lang="en-US" sz="1000" i="1" dirty="0"/>
              <a:t>Cancer </a:t>
            </a:r>
            <a:r>
              <a:rPr lang="en-US" sz="1000" i="1" dirty="0" err="1"/>
              <a:t>Epidemiol</a:t>
            </a:r>
            <a:r>
              <a:rPr lang="en-US" sz="1000" i="1" dirty="0"/>
              <a:t> </a:t>
            </a:r>
            <a:r>
              <a:rPr lang="en-US" sz="1000" i="1"/>
              <a:t>Biomarkers </a:t>
            </a:r>
            <a:r>
              <a:rPr lang="en-US" sz="1000" i="1" smtClean="0"/>
              <a:t>Prev.</a:t>
            </a:r>
            <a:r>
              <a:rPr lang="en-US" sz="1000" smtClean="0"/>
              <a:t> </a:t>
            </a:r>
            <a:r>
              <a:rPr lang="en-US" sz="1000" dirty="0"/>
              <a:t>2003;12(6</a:t>
            </a:r>
            <a:r>
              <a:rPr lang="en-US" sz="1000"/>
              <a:t>):</a:t>
            </a:r>
            <a:r>
              <a:rPr lang="en-US" sz="1000" smtClean="0"/>
              <a:t>485-490.</a:t>
            </a:r>
            <a:endParaRPr lang="en-US" sz="1000" dirty="0"/>
          </a:p>
          <a:p>
            <a:endParaRPr lang="en-US" sz="1000" dirty="0"/>
          </a:p>
          <a:p>
            <a:endParaRPr lang="en-US" dirty="0"/>
          </a:p>
          <a:p>
            <a:endParaRPr lang="en-US" dirty="0"/>
          </a:p>
        </p:txBody>
      </p:sp>
    </p:spTree>
    <p:extLst>
      <p:ext uri="{BB962C8B-B14F-4D97-AF65-F5344CB8AC3E}">
        <p14:creationId xmlns:p14="http://schemas.microsoft.com/office/powerpoint/2010/main" val="729827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4AE3E31-5A1E-4AF2-B9D4-C54340F3C985}" type="slidenum">
              <a:rPr lang="tr-TR" smtClean="0"/>
              <a:pPr/>
              <a:t>44</a:t>
            </a:fld>
            <a:endParaRPr lang="tr-TR" dirty="0"/>
          </a:p>
        </p:txBody>
      </p:sp>
    </p:spTree>
    <p:extLst>
      <p:ext uri="{BB962C8B-B14F-4D97-AF65-F5344CB8AC3E}">
        <p14:creationId xmlns:p14="http://schemas.microsoft.com/office/powerpoint/2010/main" val="4220171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4AE3E31-5A1E-4AF2-B9D4-C54340F3C985}" type="slidenum">
              <a:rPr lang="tr-TR" smtClean="0"/>
              <a:pPr/>
              <a:t>45</a:t>
            </a:fld>
            <a:endParaRPr lang="tr-TR" dirty="0"/>
          </a:p>
        </p:txBody>
      </p:sp>
    </p:spTree>
    <p:extLst>
      <p:ext uri="{BB962C8B-B14F-4D97-AF65-F5344CB8AC3E}">
        <p14:creationId xmlns:p14="http://schemas.microsoft.com/office/powerpoint/2010/main" val="3914017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44AE3E31-5A1E-4AF2-B9D4-C54340F3C985}" type="slidenum">
              <a:rPr lang="tr-TR" smtClean="0"/>
              <a:pPr/>
              <a:t>46</a:t>
            </a:fld>
            <a:endParaRPr lang="tr-TR" dirty="0"/>
          </a:p>
        </p:txBody>
      </p:sp>
    </p:spTree>
    <p:extLst>
      <p:ext uri="{BB962C8B-B14F-4D97-AF65-F5344CB8AC3E}">
        <p14:creationId xmlns:p14="http://schemas.microsoft.com/office/powerpoint/2010/main" val="4279279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86F2F6-4501-41C0-A6E1-CCF3B4FE9EDA}" type="slidenum">
              <a:rPr lang="en-GB"/>
              <a:pPr/>
              <a:t>47</a:t>
            </a:fld>
            <a:endParaRPr lang="en-GB"/>
          </a:p>
        </p:txBody>
      </p:sp>
      <p:sp>
        <p:nvSpPr>
          <p:cNvPr id="151554" name="Rectangle 2"/>
          <p:cNvSpPr>
            <a:spLocks noGrp="1" noRot="1" noChangeAspect="1" noChangeArrowheads="1" noTextEdit="1"/>
          </p:cNvSpPr>
          <p:nvPr>
            <p:ph type="sldImg"/>
          </p:nvPr>
        </p:nvSpPr>
        <p:spPr>
          <a:xfrm>
            <a:off x="1141413" y="684213"/>
            <a:ext cx="4575175" cy="3430587"/>
          </a:xfrm>
          <a:ln/>
        </p:spPr>
      </p:sp>
      <p:sp>
        <p:nvSpPr>
          <p:cNvPr id="151555" name="Rectangle 3"/>
          <p:cNvSpPr>
            <a:spLocks noGrp="1" noChangeArrowheads="1"/>
          </p:cNvSpPr>
          <p:nvPr>
            <p:ph type="body" idx="1"/>
          </p:nvPr>
        </p:nvSpPr>
        <p:spPr>
          <a:xfrm>
            <a:off x="1058001" y="4154397"/>
            <a:ext cx="5358110" cy="4989604"/>
          </a:xfrm>
        </p:spPr>
        <p:txBody>
          <a:bodyPr/>
          <a:lstStyle/>
          <a:p>
            <a:pPr>
              <a:lnSpc>
                <a:spcPct val="85000"/>
              </a:lnSpc>
              <a:spcBef>
                <a:spcPct val="45000"/>
              </a:spcBef>
            </a:pPr>
            <a:r>
              <a:rPr lang="en-US" altLang="ja-JP" sz="900" b="1" dirty="0"/>
              <a:t>Key Point</a:t>
            </a:r>
          </a:p>
          <a:p>
            <a:pPr>
              <a:lnSpc>
                <a:spcPct val="85000"/>
              </a:lnSpc>
              <a:spcBef>
                <a:spcPct val="45000"/>
              </a:spcBef>
            </a:pPr>
            <a:endParaRPr lang="en-US" altLang="ja-JP" sz="900" b="1" dirty="0"/>
          </a:p>
          <a:p>
            <a:pPr>
              <a:lnSpc>
                <a:spcPct val="80000"/>
              </a:lnSpc>
              <a:spcBef>
                <a:spcPct val="0"/>
              </a:spcBef>
            </a:pPr>
            <a:r>
              <a:rPr lang="en-US" altLang="ko-KR" sz="900" b="1" dirty="0">
                <a:ea typeface="Gulim" pitchFamily="34" charset="-127"/>
              </a:rPr>
              <a:t>The rate of VIN has been increasing worldwide; this increase appears to be associated with HPV infection, especially HPV 16. </a:t>
            </a:r>
          </a:p>
          <a:p>
            <a:pPr>
              <a:lnSpc>
                <a:spcPct val="80000"/>
              </a:lnSpc>
              <a:spcBef>
                <a:spcPct val="0"/>
              </a:spcBef>
            </a:pPr>
            <a:endParaRPr lang="en-US" altLang="ko-KR" sz="900" b="1" dirty="0">
              <a:ea typeface="Gulim" pitchFamily="34" charset="-127"/>
            </a:endParaRPr>
          </a:p>
          <a:p>
            <a:pPr>
              <a:lnSpc>
                <a:spcPct val="80000"/>
              </a:lnSpc>
              <a:spcBef>
                <a:spcPct val="0"/>
              </a:spcBef>
            </a:pPr>
            <a:r>
              <a:rPr lang="en-US" altLang="ja-JP" sz="800" b="1" dirty="0"/>
              <a:t>Background</a:t>
            </a:r>
          </a:p>
          <a:p>
            <a:pPr>
              <a:lnSpc>
                <a:spcPct val="85000"/>
              </a:lnSpc>
              <a:spcBef>
                <a:spcPct val="0"/>
              </a:spcBef>
            </a:pPr>
            <a:r>
              <a:rPr lang="en-US" altLang="ja-JP" sz="800" dirty="0"/>
              <a:t>The incidence of vulvar intraepithelial </a:t>
            </a:r>
            <a:r>
              <a:rPr lang="en-US" altLang="ja-JP" sz="800" dirty="0" err="1"/>
              <a:t>neoplasia</a:t>
            </a:r>
            <a:r>
              <a:rPr lang="en-US" altLang="ja-JP" sz="800" dirty="0"/>
              <a:t> (VIN) is increasing in the United States and worldwide.</a:t>
            </a:r>
            <a:r>
              <a:rPr lang="en-US" altLang="ja-JP" sz="800" baseline="30000" dirty="0"/>
              <a:t>1</a:t>
            </a:r>
            <a:r>
              <a:rPr lang="en-US" altLang="ko-KR" sz="800" dirty="0">
                <a:ea typeface="Gulim" pitchFamily="34" charset="-127"/>
              </a:rPr>
              <a:t> The rate of VIN 3 (vulvar carcinoma in situ) in the United States nearly doubled from 1973 to 1987 from 1.1 to 2.1 per 100,000 women-years, surpassing the rate of invasive vulvar cancer. The increased frequency of VIN 3 in the United States has particularly been observed in women less than 35 years of age.</a:t>
            </a:r>
            <a:r>
              <a:rPr lang="en-US" altLang="ko-KR" sz="800" baseline="30000" dirty="0">
                <a:ea typeface="Gulim" pitchFamily="34" charset="-127"/>
              </a:rPr>
              <a:t>2</a:t>
            </a:r>
            <a:r>
              <a:rPr lang="en-US" altLang="ko-KR" sz="800" dirty="0">
                <a:ea typeface="Gulim" pitchFamily="34" charset="-127"/>
              </a:rPr>
              <a:t> The rate has also been increasing worldwide; this increase appears to be associated with HPV infection, especially HPV 16.</a:t>
            </a:r>
            <a:r>
              <a:rPr lang="en-US" altLang="ko-KR" sz="800" baseline="30000" dirty="0">
                <a:ea typeface="Gulim" pitchFamily="34" charset="-127"/>
              </a:rPr>
              <a:t>1</a:t>
            </a:r>
            <a:r>
              <a:rPr lang="en-US" altLang="ko-KR" sz="800" dirty="0">
                <a:ea typeface="Gulim" pitchFamily="34" charset="-127"/>
              </a:rPr>
              <a:t> In the United States, the age of peak incidence of VIN 3 has declined over time from &gt;54 years to between 35 and 54 years.</a:t>
            </a:r>
            <a:r>
              <a:rPr lang="en-US" altLang="ko-KR" sz="800" baseline="30000" dirty="0">
                <a:ea typeface="Gulim" pitchFamily="34" charset="-127"/>
              </a:rPr>
              <a:t>2</a:t>
            </a:r>
            <a:r>
              <a:rPr lang="en-US" altLang="ko-KR" sz="800" dirty="0">
                <a:ea typeface="Gulim" pitchFamily="34" charset="-127"/>
              </a:rPr>
              <a:t> Evidence from outside the United States also suggests that the mean age of women with VIN (including high-grade VIN) is decreasing to &lt;40 years.</a:t>
            </a:r>
            <a:r>
              <a:rPr lang="en-US" altLang="ko-KR" sz="800" baseline="30000" dirty="0">
                <a:ea typeface="Gulim" pitchFamily="34" charset="-127"/>
              </a:rPr>
              <a:t>3,4</a:t>
            </a:r>
            <a:endParaRPr lang="en-US" altLang="ko-KR" sz="800" dirty="0">
              <a:ea typeface="Gulim" pitchFamily="34" charset="-127"/>
            </a:endParaRPr>
          </a:p>
          <a:p>
            <a:pPr>
              <a:lnSpc>
                <a:spcPct val="85000"/>
              </a:lnSpc>
              <a:spcBef>
                <a:spcPct val="45000"/>
              </a:spcBef>
            </a:pPr>
            <a:r>
              <a:rPr lang="en-US" altLang="ko-KR" sz="800" dirty="0">
                <a:ea typeface="Gulim" pitchFamily="34" charset="-127"/>
              </a:rPr>
              <a:t>Symptoms occur in the majority of patients with VIN, most commonly pruritus (severe itching), and may be present for a long time prior to diagnosis (median of 1 year). Other symptoms include vulvar pain or soreness, warts, swelling, discoloration, vaginal discharge, or bleeding.</a:t>
            </a:r>
            <a:r>
              <a:rPr lang="en-US" altLang="ko-KR" sz="800" baseline="30000" dirty="0">
                <a:ea typeface="Gulim" pitchFamily="34" charset="-127"/>
              </a:rPr>
              <a:t>4</a:t>
            </a:r>
            <a:endParaRPr lang="en-US" altLang="ko-KR" sz="800" u="sng" dirty="0">
              <a:ea typeface="Gulim" pitchFamily="34" charset="-127"/>
            </a:endParaRPr>
          </a:p>
          <a:p>
            <a:pPr>
              <a:lnSpc>
                <a:spcPct val="85000"/>
              </a:lnSpc>
              <a:spcBef>
                <a:spcPct val="45000"/>
              </a:spcBef>
            </a:pPr>
            <a:r>
              <a:rPr lang="en-US" altLang="ko-KR" sz="800" dirty="0">
                <a:ea typeface="Gulim" pitchFamily="34" charset="-127"/>
              </a:rPr>
              <a:t>There is no evidence of a biological continuum between histological grades of VIN; only rarely has progression from VIN 1 to VIN 3 been documented. The annual progression rate of untreated VIN 3 to invasive cancer is at least 10%.</a:t>
            </a:r>
            <a:r>
              <a:rPr lang="en-US" altLang="ko-KR" sz="800" baseline="30000" dirty="0">
                <a:ea typeface="Gulim" pitchFamily="34" charset="-127"/>
              </a:rPr>
              <a:t>5</a:t>
            </a:r>
            <a:endParaRPr lang="en-US" altLang="ko-KR" sz="800" dirty="0">
              <a:ea typeface="Gulim" pitchFamily="34" charset="-127"/>
            </a:endParaRPr>
          </a:p>
          <a:p>
            <a:pPr>
              <a:lnSpc>
                <a:spcPct val="85000"/>
              </a:lnSpc>
              <a:spcBef>
                <a:spcPct val="45000"/>
              </a:spcBef>
            </a:pPr>
            <a:r>
              <a:rPr lang="en-US" altLang="ko-KR" sz="800" dirty="0">
                <a:ea typeface="Gulim" pitchFamily="34" charset="-127"/>
              </a:rPr>
              <a:t>HPV 16 appears to be the dominant HPV type associated with high-grade VIN.</a:t>
            </a:r>
            <a:r>
              <a:rPr lang="en-US" altLang="ko-KR" sz="800" baseline="30000" dirty="0">
                <a:ea typeface="Gulim" pitchFamily="34" charset="-127"/>
              </a:rPr>
              <a:t>6</a:t>
            </a:r>
            <a:r>
              <a:rPr lang="en-US" altLang="ko-KR" sz="800" dirty="0">
                <a:ea typeface="Gulim" pitchFamily="34" charset="-127"/>
              </a:rPr>
              <a:t> An analysis of pooled results from several studies showed that the majority of VIN 1 cases are associated with HPV types 6 and 11. In this analysis, approximately 65% of the 127 VIN 1 specimens tested were positive for types 6 and 11 only.</a:t>
            </a:r>
            <a:r>
              <a:rPr lang="en-US" altLang="ko-KR" sz="800" baseline="30000" dirty="0">
                <a:ea typeface="Gulim" pitchFamily="34" charset="-127"/>
              </a:rPr>
              <a:t>7</a:t>
            </a:r>
            <a:endParaRPr lang="en-US" altLang="ko-KR" sz="800" dirty="0">
              <a:ea typeface="Gulim" pitchFamily="34" charset="-127"/>
            </a:endParaRPr>
          </a:p>
          <a:p>
            <a:pPr>
              <a:lnSpc>
                <a:spcPct val="85000"/>
              </a:lnSpc>
              <a:spcBef>
                <a:spcPct val="0"/>
              </a:spcBef>
            </a:pPr>
            <a:r>
              <a:rPr lang="en-US" altLang="ko-KR" sz="800" dirty="0">
                <a:ea typeface="Gulim" pitchFamily="34" charset="-127"/>
              </a:rPr>
              <a:t>The recommended treatment of VIN is surgical excision, including </a:t>
            </a:r>
            <a:r>
              <a:rPr lang="en-US" altLang="ko-KR" sz="800" dirty="0" err="1">
                <a:ea typeface="Gulim" pitchFamily="34" charset="-127"/>
              </a:rPr>
              <a:t>vulvectomy</a:t>
            </a:r>
            <a:r>
              <a:rPr lang="en-US" altLang="ko-KR" sz="800" dirty="0">
                <a:ea typeface="Gulim" pitchFamily="34" charset="-127"/>
              </a:rPr>
              <a:t> or wide local excision; laser ablative techniques have had variable outcomes and can be associated with painful healing.</a:t>
            </a:r>
            <a:r>
              <a:rPr lang="en-US" altLang="ko-KR" sz="800" baseline="30000" dirty="0">
                <a:ea typeface="Gulim" pitchFamily="34" charset="-127"/>
              </a:rPr>
              <a:t>4</a:t>
            </a:r>
            <a:r>
              <a:rPr lang="en-US" altLang="ko-KR" sz="800" dirty="0">
                <a:ea typeface="Gulim" pitchFamily="34" charset="-127"/>
              </a:rPr>
              <a:t> </a:t>
            </a:r>
          </a:p>
          <a:p>
            <a:pPr>
              <a:lnSpc>
                <a:spcPct val="85000"/>
              </a:lnSpc>
              <a:spcBef>
                <a:spcPct val="0"/>
              </a:spcBef>
            </a:pPr>
            <a:endParaRPr lang="en-US" altLang="ko-KR" sz="800" b="1" dirty="0">
              <a:ea typeface="Gulim" pitchFamily="34" charset="-127"/>
            </a:endParaRPr>
          </a:p>
          <a:p>
            <a:pPr>
              <a:lnSpc>
                <a:spcPct val="85000"/>
              </a:lnSpc>
              <a:spcBef>
                <a:spcPct val="0"/>
              </a:spcBef>
            </a:pPr>
            <a:r>
              <a:rPr lang="en-US" altLang="ko-KR" sz="800" b="1" dirty="0">
                <a:ea typeface="Gulim" pitchFamily="34" charset="-127"/>
              </a:rPr>
              <a:t>References</a:t>
            </a:r>
          </a:p>
          <a:p>
            <a:pPr>
              <a:lnSpc>
                <a:spcPct val="85000"/>
              </a:lnSpc>
              <a:spcBef>
                <a:spcPct val="0"/>
              </a:spcBef>
            </a:pPr>
            <a:r>
              <a:rPr lang="en-US" altLang="ko-KR" sz="800" dirty="0">
                <a:ea typeface="Gulim" pitchFamily="34" charset="-127"/>
              </a:rPr>
              <a:t>1. </a:t>
            </a:r>
            <a:r>
              <a:rPr lang="en-US" altLang="ko-KR" sz="800" dirty="0" err="1">
                <a:ea typeface="Gulim" pitchFamily="34" charset="-127"/>
              </a:rPr>
              <a:t>Joura</a:t>
            </a:r>
            <a:r>
              <a:rPr lang="en-US" altLang="ko-KR" sz="800" dirty="0">
                <a:ea typeface="Gulim" pitchFamily="34" charset="-127"/>
              </a:rPr>
              <a:t> EA. Epidemiology, diagnosis and treatment of vulvar intraepithelial </a:t>
            </a:r>
            <a:r>
              <a:rPr lang="en-US" altLang="ko-KR" sz="800" dirty="0" err="1">
                <a:ea typeface="Gulim" pitchFamily="34" charset="-127"/>
              </a:rPr>
              <a:t>neoplasia</a:t>
            </a:r>
            <a:r>
              <a:rPr lang="en-US" altLang="ko-KR" sz="800" dirty="0">
                <a:ea typeface="Gulim" pitchFamily="34" charset="-127"/>
              </a:rPr>
              <a:t>. </a:t>
            </a:r>
            <a:r>
              <a:rPr lang="en-US" altLang="ko-KR" sz="800" i="1" dirty="0" err="1">
                <a:ea typeface="Gulim" pitchFamily="34" charset="-127"/>
              </a:rPr>
              <a:t>Curr</a:t>
            </a:r>
            <a:r>
              <a:rPr lang="en-US" altLang="ko-KR" sz="800" i="1" dirty="0">
                <a:ea typeface="Gulim" pitchFamily="34" charset="-127"/>
              </a:rPr>
              <a:t> </a:t>
            </a:r>
            <a:r>
              <a:rPr lang="en-US" altLang="ko-KR" sz="800" i="1" dirty="0" err="1">
                <a:ea typeface="Gulim" pitchFamily="34" charset="-127"/>
              </a:rPr>
              <a:t>Opin</a:t>
            </a:r>
            <a:r>
              <a:rPr lang="en-US" altLang="ko-KR" sz="800" i="1" dirty="0">
                <a:ea typeface="Gulim" pitchFamily="34" charset="-127"/>
              </a:rPr>
              <a:t> </a:t>
            </a:r>
            <a:r>
              <a:rPr lang="en-US" altLang="ko-KR" sz="800" i="1" dirty="0" err="1">
                <a:ea typeface="Gulim" pitchFamily="34" charset="-127"/>
              </a:rPr>
              <a:t>Obstet</a:t>
            </a:r>
            <a:r>
              <a:rPr lang="en-US" altLang="ko-KR" sz="800" i="1" dirty="0">
                <a:ea typeface="Gulim" pitchFamily="34" charset="-127"/>
              </a:rPr>
              <a:t> Gynecol. </a:t>
            </a:r>
            <a:r>
              <a:rPr lang="en-US" altLang="ko-KR" sz="800" dirty="0">
                <a:ea typeface="Gulim" pitchFamily="34" charset="-127"/>
              </a:rPr>
              <a:t>Feb 2002;14:39–43.</a:t>
            </a:r>
          </a:p>
          <a:p>
            <a:pPr>
              <a:lnSpc>
                <a:spcPct val="85000"/>
              </a:lnSpc>
              <a:spcBef>
                <a:spcPct val="0"/>
              </a:spcBef>
            </a:pPr>
            <a:r>
              <a:rPr lang="en-US" altLang="ko-KR" sz="800" dirty="0">
                <a:ea typeface="Gulim" pitchFamily="34" charset="-127"/>
              </a:rPr>
              <a:t>2. Sturgeon SR, Brinton LA, </a:t>
            </a:r>
            <a:r>
              <a:rPr lang="en-US" altLang="ko-KR" sz="800" dirty="0" err="1">
                <a:ea typeface="Gulim" pitchFamily="34" charset="-127"/>
              </a:rPr>
              <a:t>Devesa</a:t>
            </a:r>
            <a:r>
              <a:rPr lang="en-US" altLang="ko-KR" sz="800" dirty="0">
                <a:ea typeface="Gulim" pitchFamily="34" charset="-127"/>
              </a:rPr>
              <a:t> SS, </a:t>
            </a:r>
            <a:r>
              <a:rPr lang="en-US" altLang="ko-KR" sz="800" dirty="0" err="1">
                <a:ea typeface="Gulim" pitchFamily="34" charset="-127"/>
              </a:rPr>
              <a:t>Kurman</a:t>
            </a:r>
            <a:r>
              <a:rPr lang="en-US" altLang="ko-KR" sz="800" dirty="0">
                <a:ea typeface="Gulim" pitchFamily="34" charset="-127"/>
              </a:rPr>
              <a:t> RJ. In situ and invasive vulvar cancer incidence trends (1973 to 1987). </a:t>
            </a:r>
            <a:r>
              <a:rPr lang="en-US" altLang="ko-KR" sz="800" i="1" dirty="0">
                <a:ea typeface="Gulim" pitchFamily="34" charset="-127"/>
              </a:rPr>
              <a:t>Am J </a:t>
            </a:r>
            <a:r>
              <a:rPr lang="en-US" altLang="ko-KR" sz="800" i="1" dirty="0" err="1">
                <a:ea typeface="Gulim" pitchFamily="34" charset="-127"/>
              </a:rPr>
              <a:t>Obstet</a:t>
            </a:r>
            <a:r>
              <a:rPr lang="en-US" altLang="ko-KR" sz="800" i="1" dirty="0">
                <a:ea typeface="Gulim" pitchFamily="34" charset="-127"/>
              </a:rPr>
              <a:t> Gynecol. </a:t>
            </a:r>
            <a:r>
              <a:rPr lang="en-US" altLang="ko-KR" sz="800" dirty="0">
                <a:ea typeface="Gulim" pitchFamily="34" charset="-127"/>
              </a:rPr>
              <a:t>1992;166:1482–1485.</a:t>
            </a:r>
            <a:endParaRPr lang="de-DE" altLang="ko-KR" sz="800" dirty="0">
              <a:ea typeface="Gulim" pitchFamily="34" charset="-127"/>
            </a:endParaRPr>
          </a:p>
          <a:p>
            <a:pPr>
              <a:lnSpc>
                <a:spcPct val="85000"/>
              </a:lnSpc>
              <a:spcBef>
                <a:spcPct val="0"/>
              </a:spcBef>
            </a:pPr>
            <a:r>
              <a:rPr lang="de-DE" altLang="ko-KR" sz="800" dirty="0">
                <a:ea typeface="Gulim" pitchFamily="34" charset="-127"/>
              </a:rPr>
              <a:t>3. Jones RW, Rowan DM, Stewart AW. </a:t>
            </a:r>
            <a:r>
              <a:rPr lang="en-US" altLang="ko-KR" sz="800" dirty="0">
                <a:ea typeface="Gulim" pitchFamily="34" charset="-127"/>
              </a:rPr>
              <a:t>Vulvar intraepithelial </a:t>
            </a:r>
            <a:r>
              <a:rPr lang="en-US" altLang="ko-KR" sz="800" dirty="0" err="1">
                <a:ea typeface="Gulim" pitchFamily="34" charset="-127"/>
              </a:rPr>
              <a:t>neoplasia</a:t>
            </a:r>
            <a:r>
              <a:rPr lang="en-US" altLang="ko-KR" sz="800" dirty="0">
                <a:ea typeface="Gulim" pitchFamily="34" charset="-127"/>
              </a:rPr>
              <a:t>: aspects of the natural history and outcome in 405 women. </a:t>
            </a:r>
            <a:r>
              <a:rPr lang="en-US" altLang="ko-KR" sz="800" i="1" dirty="0" err="1">
                <a:ea typeface="Gulim" pitchFamily="34" charset="-127"/>
              </a:rPr>
              <a:t>Obstet</a:t>
            </a:r>
            <a:r>
              <a:rPr lang="en-US" altLang="ko-KR" sz="800" i="1" dirty="0">
                <a:ea typeface="Gulim" pitchFamily="34" charset="-127"/>
              </a:rPr>
              <a:t> Gynecol.</a:t>
            </a:r>
            <a:r>
              <a:rPr lang="en-US" altLang="ko-KR" sz="800" dirty="0">
                <a:ea typeface="Gulim" pitchFamily="34" charset="-127"/>
              </a:rPr>
              <a:t> 2005;106:1319-1326.</a:t>
            </a:r>
          </a:p>
          <a:p>
            <a:pPr>
              <a:lnSpc>
                <a:spcPct val="85000"/>
              </a:lnSpc>
              <a:spcBef>
                <a:spcPct val="0"/>
              </a:spcBef>
            </a:pPr>
            <a:r>
              <a:rPr lang="en-US" altLang="ko-KR" sz="800" dirty="0">
                <a:ea typeface="Gulim" pitchFamily="34" charset="-127"/>
              </a:rPr>
              <a:t>4. Herod JJ, </a:t>
            </a:r>
            <a:r>
              <a:rPr lang="en-US" altLang="ko-KR" sz="800" dirty="0" err="1">
                <a:ea typeface="Gulim" pitchFamily="34" charset="-127"/>
              </a:rPr>
              <a:t>Shafi</a:t>
            </a:r>
            <a:r>
              <a:rPr lang="en-US" altLang="ko-KR" sz="800" dirty="0">
                <a:ea typeface="Gulim" pitchFamily="34" charset="-127"/>
              </a:rPr>
              <a:t> MI, </a:t>
            </a:r>
            <a:r>
              <a:rPr lang="en-US" altLang="ko-KR" sz="800" dirty="0" err="1">
                <a:ea typeface="Gulim" pitchFamily="34" charset="-127"/>
              </a:rPr>
              <a:t>Rollason</a:t>
            </a:r>
            <a:r>
              <a:rPr lang="en-US" altLang="ko-KR" sz="800" dirty="0">
                <a:ea typeface="Gulim" pitchFamily="34" charset="-127"/>
              </a:rPr>
              <a:t> TP, Jordan JA, </a:t>
            </a:r>
            <a:r>
              <a:rPr lang="en-US" altLang="ko-KR" sz="800" dirty="0" err="1">
                <a:ea typeface="Gulim" pitchFamily="34" charset="-127"/>
              </a:rPr>
              <a:t>Luesley</a:t>
            </a:r>
            <a:r>
              <a:rPr lang="en-US" altLang="ko-KR" sz="800" dirty="0">
                <a:ea typeface="Gulim" pitchFamily="34" charset="-127"/>
              </a:rPr>
              <a:t> DM. Vulvar intraepithelial </a:t>
            </a:r>
            <a:r>
              <a:rPr lang="en-US" altLang="ko-KR" sz="800" dirty="0" err="1">
                <a:ea typeface="Gulim" pitchFamily="34" charset="-127"/>
              </a:rPr>
              <a:t>neoplasia</a:t>
            </a:r>
            <a:r>
              <a:rPr lang="en-US" altLang="ko-KR" sz="800" dirty="0">
                <a:ea typeface="Gulim" pitchFamily="34" charset="-127"/>
              </a:rPr>
              <a:t>: long term follow up of RW. </a:t>
            </a:r>
            <a:r>
              <a:rPr lang="en-US" altLang="ko-KR" sz="800" dirty="0" err="1">
                <a:ea typeface="Gulim" pitchFamily="34" charset="-127"/>
              </a:rPr>
              <a:t>Vulval</a:t>
            </a:r>
            <a:r>
              <a:rPr lang="en-US" altLang="ko-KR" sz="800" dirty="0">
                <a:ea typeface="Gulim" pitchFamily="34" charset="-127"/>
              </a:rPr>
              <a:t> intraepithelial </a:t>
            </a:r>
            <a:r>
              <a:rPr lang="en-US" altLang="ko-KR" sz="800" dirty="0" err="1">
                <a:ea typeface="Gulim" pitchFamily="34" charset="-127"/>
              </a:rPr>
              <a:t>neoplasia</a:t>
            </a:r>
            <a:r>
              <a:rPr lang="en-US" altLang="ko-KR" sz="800" dirty="0">
                <a:ea typeface="Gulim" pitchFamily="34" charset="-127"/>
              </a:rPr>
              <a:t>: current perspectives. </a:t>
            </a:r>
            <a:r>
              <a:rPr lang="en-US" altLang="ko-KR" sz="800" i="1" dirty="0" err="1">
                <a:ea typeface="Gulim" pitchFamily="34" charset="-127"/>
              </a:rPr>
              <a:t>Eur</a:t>
            </a:r>
            <a:r>
              <a:rPr lang="en-US" altLang="ko-KR" sz="800" i="1" dirty="0">
                <a:ea typeface="Gulim" pitchFamily="34" charset="-127"/>
              </a:rPr>
              <a:t> J </a:t>
            </a:r>
            <a:r>
              <a:rPr lang="en-US" altLang="ko-KR" sz="800" i="1" dirty="0" err="1">
                <a:ea typeface="Gulim" pitchFamily="34" charset="-127"/>
              </a:rPr>
              <a:t>Gynaecol</a:t>
            </a:r>
            <a:r>
              <a:rPr lang="en-US" altLang="ko-KR" sz="800" i="1" dirty="0">
                <a:ea typeface="Gulim" pitchFamily="34" charset="-127"/>
              </a:rPr>
              <a:t> </a:t>
            </a:r>
            <a:r>
              <a:rPr lang="en-US" altLang="ko-KR" sz="800" i="1" dirty="0" err="1">
                <a:ea typeface="Gulim" pitchFamily="34" charset="-127"/>
              </a:rPr>
              <a:t>Oncol</a:t>
            </a:r>
            <a:r>
              <a:rPr lang="en-US" altLang="ko-KR" sz="800" i="1" dirty="0">
                <a:ea typeface="Gulim" pitchFamily="34" charset="-127"/>
              </a:rPr>
              <a:t>. </a:t>
            </a:r>
            <a:r>
              <a:rPr lang="en-US" altLang="ko-KR" sz="800" dirty="0">
                <a:ea typeface="Gulim" pitchFamily="34" charset="-127"/>
              </a:rPr>
              <a:t>2001;22:393–402.</a:t>
            </a:r>
          </a:p>
          <a:p>
            <a:pPr>
              <a:lnSpc>
                <a:spcPct val="85000"/>
              </a:lnSpc>
              <a:spcBef>
                <a:spcPct val="0"/>
              </a:spcBef>
            </a:pPr>
            <a:r>
              <a:rPr lang="en-US" altLang="ko-KR" sz="800" dirty="0">
                <a:ea typeface="Gulim" pitchFamily="34" charset="-127"/>
              </a:rPr>
              <a:t>6. treated and untreated women. </a:t>
            </a:r>
            <a:r>
              <a:rPr lang="en-US" altLang="ko-KR" sz="800" i="1" dirty="0">
                <a:ea typeface="Gulim" pitchFamily="34" charset="-127"/>
              </a:rPr>
              <a:t>Br J </a:t>
            </a:r>
            <a:r>
              <a:rPr lang="en-US" altLang="ko-KR" sz="800" i="1" dirty="0" err="1">
                <a:ea typeface="Gulim" pitchFamily="34" charset="-127"/>
              </a:rPr>
              <a:t>Obstet</a:t>
            </a:r>
            <a:r>
              <a:rPr lang="en-US" altLang="ko-KR" sz="800" i="1" dirty="0">
                <a:ea typeface="Gulim" pitchFamily="34" charset="-127"/>
              </a:rPr>
              <a:t> </a:t>
            </a:r>
            <a:r>
              <a:rPr lang="en-US" altLang="ko-KR" sz="800" i="1" dirty="0" err="1">
                <a:ea typeface="Gulim" pitchFamily="34" charset="-127"/>
              </a:rPr>
              <a:t>Gynaecol</a:t>
            </a:r>
            <a:r>
              <a:rPr lang="en-US" altLang="ko-KR" sz="800" i="1" dirty="0">
                <a:ea typeface="Gulim" pitchFamily="34" charset="-127"/>
              </a:rPr>
              <a:t>.</a:t>
            </a:r>
            <a:r>
              <a:rPr lang="en-US" altLang="ko-KR" sz="800" dirty="0">
                <a:ea typeface="Gulim" pitchFamily="34" charset="-127"/>
              </a:rPr>
              <a:t> 1996;103:446-452.</a:t>
            </a:r>
          </a:p>
          <a:p>
            <a:pPr>
              <a:lnSpc>
                <a:spcPct val="85000"/>
              </a:lnSpc>
              <a:spcBef>
                <a:spcPct val="0"/>
              </a:spcBef>
            </a:pPr>
            <a:r>
              <a:rPr lang="en-US" altLang="ko-KR" sz="800" dirty="0">
                <a:ea typeface="Gulim" pitchFamily="34" charset="-127"/>
              </a:rPr>
              <a:t>5. Jones </a:t>
            </a:r>
            <a:r>
              <a:rPr lang="en-US" altLang="ko-KR" sz="800" dirty="0" err="1">
                <a:ea typeface="Gulim" pitchFamily="34" charset="-127"/>
              </a:rPr>
              <a:t>Buscema</a:t>
            </a:r>
            <a:r>
              <a:rPr lang="en-US" altLang="ko-KR" sz="800" dirty="0">
                <a:ea typeface="Gulim" pitchFamily="34" charset="-127"/>
              </a:rPr>
              <a:t> J, </a:t>
            </a:r>
            <a:r>
              <a:rPr lang="en-US" altLang="ko-KR" sz="800" dirty="0" err="1">
                <a:ea typeface="Gulim" pitchFamily="34" charset="-127"/>
              </a:rPr>
              <a:t>Naghashfar</a:t>
            </a:r>
            <a:r>
              <a:rPr lang="en-US" altLang="ko-KR" sz="800" dirty="0">
                <a:ea typeface="Gulim" pitchFamily="34" charset="-127"/>
              </a:rPr>
              <a:t> Z, Sawada E, Daniel R, Woodruff JD, Shah K. The predominance of human papillomavirus type 16 in vulvar </a:t>
            </a:r>
            <a:r>
              <a:rPr lang="en-US" altLang="ko-KR" sz="800" dirty="0" err="1">
                <a:ea typeface="Gulim" pitchFamily="34" charset="-127"/>
              </a:rPr>
              <a:t>neoplasia</a:t>
            </a:r>
            <a:r>
              <a:rPr lang="en-US" altLang="ko-KR" sz="800" dirty="0">
                <a:ea typeface="Gulim" pitchFamily="34" charset="-127"/>
              </a:rPr>
              <a:t>. </a:t>
            </a:r>
            <a:r>
              <a:rPr lang="en-US" altLang="ko-KR" sz="800" i="1" dirty="0" err="1">
                <a:ea typeface="Gulim" pitchFamily="34" charset="-127"/>
              </a:rPr>
              <a:t>Obstet</a:t>
            </a:r>
            <a:r>
              <a:rPr lang="en-US" altLang="ko-KR" sz="800" i="1" dirty="0">
                <a:ea typeface="Gulim" pitchFamily="34" charset="-127"/>
              </a:rPr>
              <a:t> Gynecol.</a:t>
            </a:r>
            <a:r>
              <a:rPr lang="en-US" altLang="ko-KR" sz="800" dirty="0">
                <a:ea typeface="Gulim" pitchFamily="34" charset="-127"/>
              </a:rPr>
              <a:t> 1988;71:601-606.</a:t>
            </a:r>
          </a:p>
          <a:p>
            <a:pPr>
              <a:lnSpc>
                <a:spcPct val="85000"/>
              </a:lnSpc>
              <a:spcBef>
                <a:spcPct val="0"/>
              </a:spcBef>
            </a:pPr>
            <a:r>
              <a:rPr lang="en-US" altLang="ko-KR" sz="800" dirty="0">
                <a:ea typeface="Gulim" pitchFamily="34" charset="-127"/>
              </a:rPr>
              <a:t>7. </a:t>
            </a:r>
            <a:r>
              <a:rPr lang="en-US" altLang="ko-KR" sz="800" dirty="0" err="1">
                <a:ea typeface="Gulim" pitchFamily="34" charset="-127"/>
              </a:rPr>
              <a:t>Koutsky</a:t>
            </a:r>
            <a:r>
              <a:rPr lang="en-US" altLang="ko-KR" sz="800" dirty="0">
                <a:ea typeface="Gulim" pitchFamily="34" charset="-127"/>
              </a:rPr>
              <a:t> L. Epidemiology of genital human papillomavirus infection. </a:t>
            </a:r>
            <a:r>
              <a:rPr lang="en-US" altLang="ko-KR" sz="800" i="1" dirty="0">
                <a:ea typeface="Gulim" pitchFamily="34" charset="-127"/>
              </a:rPr>
              <a:t>Am J Med. </a:t>
            </a:r>
            <a:r>
              <a:rPr lang="en-US" altLang="ko-KR" sz="800" dirty="0">
                <a:ea typeface="Gulim" pitchFamily="34" charset="-127"/>
              </a:rPr>
              <a:t>1997;102:3–8.</a:t>
            </a:r>
            <a:endParaRPr lang="en-US" altLang="ko-KR" sz="800" b="1" dirty="0">
              <a:ea typeface="Gulim" pitchFamily="34" charset="-127"/>
            </a:endParaRPr>
          </a:p>
          <a:p>
            <a:pPr>
              <a:lnSpc>
                <a:spcPct val="85000"/>
              </a:lnSpc>
              <a:spcBef>
                <a:spcPct val="0"/>
              </a:spcBef>
            </a:pPr>
            <a:r>
              <a:rPr lang="en-US" altLang="ko-KR" sz="800" b="1" dirty="0">
                <a:ea typeface="Gulim" pitchFamily="34" charset="-127"/>
              </a:rPr>
              <a:t/>
            </a:r>
            <a:br>
              <a:rPr lang="en-US" altLang="ko-KR" sz="800" b="1" dirty="0">
                <a:ea typeface="Gulim" pitchFamily="34" charset="-127"/>
              </a:rPr>
            </a:br>
            <a:endParaRPr lang="en-US" sz="800" b="1" dirty="0">
              <a:ea typeface="Gulim" pitchFamily="34" charset="-127"/>
            </a:endParaRPr>
          </a:p>
        </p:txBody>
      </p:sp>
    </p:spTree>
    <p:extLst>
      <p:ext uri="{BB962C8B-B14F-4D97-AF65-F5344CB8AC3E}">
        <p14:creationId xmlns:p14="http://schemas.microsoft.com/office/powerpoint/2010/main" val="1616028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2E9B7-7F6E-4D2A-BFD8-8B2EB2D4A86F}" type="slidenum">
              <a:rPr lang="en-GB"/>
              <a:pPr/>
              <a:t>49</a:t>
            </a:fld>
            <a:endParaRPr lang="en-GB"/>
          </a:p>
        </p:txBody>
      </p:sp>
      <p:sp>
        <p:nvSpPr>
          <p:cNvPr id="155650" name="Rectangle 2"/>
          <p:cNvSpPr>
            <a:spLocks noGrp="1" noRot="1" noChangeAspect="1" noChangeArrowheads="1" noTextEdit="1"/>
          </p:cNvSpPr>
          <p:nvPr>
            <p:ph type="sldImg"/>
          </p:nvPr>
        </p:nvSpPr>
        <p:spPr>
          <a:xfrm>
            <a:off x="1141413" y="684213"/>
            <a:ext cx="4575175" cy="3430587"/>
          </a:xfrm>
          <a:ln/>
        </p:spPr>
      </p:sp>
      <p:sp>
        <p:nvSpPr>
          <p:cNvPr id="155651" name="Rectangle 3"/>
          <p:cNvSpPr>
            <a:spLocks noGrp="1" noChangeArrowheads="1"/>
          </p:cNvSpPr>
          <p:nvPr>
            <p:ph type="body" idx="1"/>
          </p:nvPr>
        </p:nvSpPr>
        <p:spPr>
          <a:xfrm>
            <a:off x="1058001" y="4191901"/>
            <a:ext cx="5163298" cy="4830929"/>
          </a:xfrm>
        </p:spPr>
        <p:txBody>
          <a:bodyPr/>
          <a:lstStyle/>
          <a:p>
            <a:pPr>
              <a:lnSpc>
                <a:spcPct val="85000"/>
              </a:lnSpc>
              <a:spcBef>
                <a:spcPct val="45000"/>
              </a:spcBef>
            </a:pPr>
            <a:r>
              <a:rPr lang="en-US" altLang="ko-KR" sz="900" b="1" dirty="0">
                <a:ea typeface="Gulim" pitchFamily="34" charset="-127"/>
              </a:rPr>
              <a:t>Key Point</a:t>
            </a:r>
          </a:p>
          <a:p>
            <a:pPr>
              <a:lnSpc>
                <a:spcPct val="85000"/>
              </a:lnSpc>
              <a:spcBef>
                <a:spcPct val="50000"/>
              </a:spcBef>
            </a:pPr>
            <a:r>
              <a:rPr lang="en-US" altLang="ko-KR" sz="900" b="1" dirty="0">
                <a:ea typeface="Gulim" pitchFamily="34" charset="-127"/>
              </a:rPr>
              <a:t>The main predisposing factor for </a:t>
            </a:r>
            <a:r>
              <a:rPr lang="en-US" altLang="ko-KR" sz="900" b="1" dirty="0" err="1">
                <a:ea typeface="Gulim" pitchFamily="34" charset="-127"/>
              </a:rPr>
              <a:t>VaIN</a:t>
            </a:r>
            <a:r>
              <a:rPr lang="en-US" altLang="ko-KR" sz="900" b="1" dirty="0">
                <a:ea typeface="Gulim" pitchFamily="34" charset="-127"/>
              </a:rPr>
              <a:t> is likely exposure to HPV. </a:t>
            </a:r>
            <a:r>
              <a:rPr lang="en-US" altLang="ko-KR" sz="900" b="1" dirty="0" err="1">
                <a:ea typeface="Gulim" pitchFamily="34" charset="-127"/>
              </a:rPr>
              <a:t>VaIN</a:t>
            </a:r>
            <a:r>
              <a:rPr lang="en-US" altLang="ko-KR" sz="900" b="1" dirty="0">
                <a:ea typeface="Gulim" pitchFamily="34" charset="-127"/>
              </a:rPr>
              <a:t> is often asymptomatic and difficult to treat. </a:t>
            </a:r>
            <a:r>
              <a:rPr lang="en-US" altLang="ko-KR" sz="900" b="1" dirty="0" err="1">
                <a:ea typeface="Gulim" pitchFamily="34" charset="-127"/>
              </a:rPr>
              <a:t>VaIN</a:t>
            </a:r>
            <a:r>
              <a:rPr lang="en-US" altLang="ko-KR" sz="900" b="1" dirty="0">
                <a:ea typeface="Gulim" pitchFamily="34" charset="-127"/>
              </a:rPr>
              <a:t> can progress to vaginal cancer.</a:t>
            </a:r>
          </a:p>
          <a:p>
            <a:pPr>
              <a:lnSpc>
                <a:spcPct val="85000"/>
              </a:lnSpc>
              <a:spcBef>
                <a:spcPct val="0"/>
              </a:spcBef>
            </a:pPr>
            <a:endParaRPr lang="en-US" altLang="ko-KR" sz="900" b="1" dirty="0">
              <a:ea typeface="Gulim" pitchFamily="34" charset="-127"/>
            </a:endParaRPr>
          </a:p>
          <a:p>
            <a:pPr>
              <a:lnSpc>
                <a:spcPct val="85000"/>
              </a:lnSpc>
              <a:spcBef>
                <a:spcPct val="0"/>
              </a:spcBef>
            </a:pPr>
            <a:r>
              <a:rPr lang="en-US" altLang="ko-KR" sz="900" b="1" dirty="0">
                <a:ea typeface="Gulim" pitchFamily="34" charset="-127"/>
              </a:rPr>
              <a:t>Background</a:t>
            </a:r>
          </a:p>
          <a:p>
            <a:pPr>
              <a:lnSpc>
                <a:spcPct val="85000"/>
              </a:lnSpc>
              <a:spcBef>
                <a:spcPct val="0"/>
              </a:spcBef>
            </a:pPr>
            <a:r>
              <a:rPr lang="en-US" altLang="ko-KR" sz="900" dirty="0">
                <a:ea typeface="Gulim" pitchFamily="34" charset="-127"/>
              </a:rPr>
              <a:t>The true incidence of vaginal intraepithelial </a:t>
            </a:r>
            <a:r>
              <a:rPr lang="en-US" altLang="ko-KR" sz="900" dirty="0" err="1">
                <a:ea typeface="Gulim" pitchFamily="34" charset="-127"/>
              </a:rPr>
              <a:t>neoplasia</a:t>
            </a:r>
            <a:r>
              <a:rPr lang="en-US" altLang="ko-KR" sz="900" dirty="0">
                <a:ea typeface="Gulim" pitchFamily="34" charset="-127"/>
              </a:rPr>
              <a:t> (</a:t>
            </a:r>
            <a:r>
              <a:rPr lang="en-US" altLang="ko-KR" sz="900" dirty="0" err="1">
                <a:ea typeface="Gulim" pitchFamily="34" charset="-127"/>
              </a:rPr>
              <a:t>VaIN</a:t>
            </a:r>
            <a:r>
              <a:rPr lang="en-US" altLang="ko-KR" sz="900" dirty="0">
                <a:ea typeface="Gulim" pitchFamily="34" charset="-127"/>
              </a:rPr>
              <a:t>) is unknown but is far lower than for CIN.</a:t>
            </a:r>
            <a:r>
              <a:rPr lang="en-US" altLang="ko-KR" sz="900" baseline="30000" dirty="0">
                <a:ea typeface="Gulim" pitchFamily="34" charset="-127"/>
              </a:rPr>
              <a:t>1</a:t>
            </a:r>
            <a:r>
              <a:rPr lang="en-US" altLang="ko-KR" sz="900" dirty="0">
                <a:ea typeface="Gulim" pitchFamily="34" charset="-127"/>
              </a:rPr>
              <a:t> The incidence of </a:t>
            </a:r>
            <a:r>
              <a:rPr lang="en-US" altLang="ko-KR" sz="900" dirty="0" err="1">
                <a:ea typeface="Gulim" pitchFamily="34" charset="-127"/>
              </a:rPr>
              <a:t>VaIN</a:t>
            </a:r>
            <a:r>
              <a:rPr lang="en-US" altLang="ko-KR" sz="900" dirty="0">
                <a:ea typeface="Gulim" pitchFamily="34" charset="-127"/>
              </a:rPr>
              <a:t> is expected to rise because of wider application of </a:t>
            </a:r>
            <a:r>
              <a:rPr lang="en-US" altLang="ko-KR" sz="900" dirty="0" err="1">
                <a:ea typeface="Gulim" pitchFamily="34" charset="-127"/>
              </a:rPr>
              <a:t>cytologic</a:t>
            </a:r>
            <a:r>
              <a:rPr lang="en-US" altLang="ko-KR" sz="900" dirty="0">
                <a:ea typeface="Gulim" pitchFamily="34" charset="-127"/>
              </a:rPr>
              <a:t> screening and colposcopy as well as increased awareness of this disease.</a:t>
            </a:r>
            <a:r>
              <a:rPr lang="en-US" altLang="ko-KR" sz="900" baseline="30000" dirty="0">
                <a:ea typeface="Gulim" pitchFamily="34" charset="-127"/>
              </a:rPr>
              <a:t>2</a:t>
            </a:r>
            <a:r>
              <a:rPr lang="en-US" altLang="ko-KR" sz="900" dirty="0">
                <a:ea typeface="Gulim" pitchFamily="34" charset="-127"/>
              </a:rPr>
              <a:t> The average age of  women with </a:t>
            </a:r>
            <a:r>
              <a:rPr lang="en-US" altLang="ko-KR" sz="900" dirty="0" err="1">
                <a:ea typeface="Gulim" pitchFamily="34" charset="-127"/>
              </a:rPr>
              <a:t>VaIN</a:t>
            </a:r>
            <a:r>
              <a:rPr lang="en-US" altLang="ko-KR" sz="900" dirty="0">
                <a:ea typeface="Gulim" pitchFamily="34" charset="-127"/>
              </a:rPr>
              <a:t> is 40–60 years, which is older than for those presenting with CIN.</a:t>
            </a:r>
            <a:r>
              <a:rPr lang="en-US" altLang="ko-KR" sz="900" baseline="30000" dirty="0">
                <a:ea typeface="Gulim" pitchFamily="34" charset="-127"/>
              </a:rPr>
              <a:t>1</a:t>
            </a:r>
            <a:endParaRPr lang="en-US" altLang="ko-KR" sz="900" b="1" dirty="0">
              <a:ea typeface="Gulim" pitchFamily="34" charset="-127"/>
            </a:endParaRPr>
          </a:p>
          <a:p>
            <a:pPr>
              <a:lnSpc>
                <a:spcPct val="85000"/>
              </a:lnSpc>
              <a:spcBef>
                <a:spcPct val="45000"/>
              </a:spcBef>
            </a:pPr>
            <a:r>
              <a:rPr lang="en-US" altLang="ko-KR" sz="900" dirty="0">
                <a:ea typeface="Gulim" pitchFamily="34" charset="-127"/>
              </a:rPr>
              <a:t>The main predisposing factor for </a:t>
            </a:r>
            <a:r>
              <a:rPr lang="en-US" altLang="ko-KR" sz="900" dirty="0" err="1">
                <a:ea typeface="Gulim" pitchFamily="34" charset="-127"/>
              </a:rPr>
              <a:t>VaIN</a:t>
            </a:r>
            <a:r>
              <a:rPr lang="en-US" altLang="ko-KR" sz="900" dirty="0">
                <a:ea typeface="Gulim" pitchFamily="34" charset="-127"/>
              </a:rPr>
              <a:t> is likely to be exposure to HPV, explaining why </a:t>
            </a:r>
            <a:r>
              <a:rPr lang="en-US" altLang="ko-KR" sz="900" dirty="0" err="1">
                <a:ea typeface="Gulim" pitchFamily="34" charset="-127"/>
              </a:rPr>
              <a:t>VaIN</a:t>
            </a:r>
            <a:r>
              <a:rPr lang="en-US" altLang="ko-KR" sz="900" dirty="0">
                <a:ea typeface="Gulim" pitchFamily="34" charset="-127"/>
              </a:rPr>
              <a:t> is often found in conjunction with CIN.</a:t>
            </a:r>
            <a:r>
              <a:rPr lang="en-US" altLang="ko-KR" sz="900" baseline="30000" dirty="0">
                <a:ea typeface="Gulim" pitchFamily="34" charset="-127"/>
              </a:rPr>
              <a:t>1</a:t>
            </a:r>
            <a:r>
              <a:rPr lang="en-US" altLang="ko-KR" sz="900" b="1" dirty="0">
                <a:ea typeface="Gulim" pitchFamily="34" charset="-127"/>
              </a:rPr>
              <a:t> </a:t>
            </a:r>
            <a:r>
              <a:rPr lang="en-US" altLang="ko-KR" sz="900" dirty="0">
                <a:ea typeface="Gulim" pitchFamily="34" charset="-127"/>
              </a:rPr>
              <a:t>In vaginal smears of 616 women with a prior hysterectomy, vaginal HPV was found 2.4 times more frequently in women with a history of CIN or cervical cancer than in all other women.</a:t>
            </a:r>
            <a:r>
              <a:rPr lang="en-US" altLang="ko-KR" sz="900" baseline="30000" dirty="0">
                <a:ea typeface="Gulim" pitchFamily="34" charset="-127"/>
              </a:rPr>
              <a:t>3</a:t>
            </a:r>
            <a:r>
              <a:rPr lang="en-US" altLang="ko-KR" sz="900" b="1" dirty="0">
                <a:ea typeface="Gulim" pitchFamily="34" charset="-127"/>
              </a:rPr>
              <a:t> </a:t>
            </a:r>
            <a:r>
              <a:rPr lang="en-US" altLang="ko-KR" sz="900" dirty="0">
                <a:ea typeface="Gulim" pitchFamily="34" charset="-127"/>
              </a:rPr>
              <a:t>In addition, of 110 HPV-positive patients, five had </a:t>
            </a:r>
            <a:r>
              <a:rPr lang="en-US" altLang="ko-KR" sz="900" dirty="0" err="1">
                <a:ea typeface="Gulim" pitchFamily="34" charset="-127"/>
              </a:rPr>
              <a:t>VaIN</a:t>
            </a:r>
            <a:r>
              <a:rPr lang="en-US" altLang="ko-KR" sz="900" dirty="0">
                <a:ea typeface="Gulim" pitchFamily="34" charset="-127"/>
              </a:rPr>
              <a:t>, whereas none of the 506 HPV-negative women had </a:t>
            </a:r>
            <a:r>
              <a:rPr lang="en-US" altLang="ko-KR" sz="900" dirty="0" err="1">
                <a:ea typeface="Gulim" pitchFamily="34" charset="-127"/>
              </a:rPr>
              <a:t>VaIN</a:t>
            </a:r>
            <a:r>
              <a:rPr lang="en-US" altLang="ko-KR" sz="900" dirty="0">
                <a:ea typeface="Gulim" pitchFamily="34" charset="-127"/>
              </a:rPr>
              <a:t>; this difference was statistically significant; all five </a:t>
            </a:r>
            <a:r>
              <a:rPr lang="en-US" altLang="ko-KR" sz="900" dirty="0" err="1">
                <a:ea typeface="Gulim" pitchFamily="34" charset="-127"/>
              </a:rPr>
              <a:t>VaIN</a:t>
            </a:r>
            <a:r>
              <a:rPr lang="en-US" altLang="ko-KR" sz="900" dirty="0">
                <a:ea typeface="Gulim" pitchFamily="34" charset="-127"/>
              </a:rPr>
              <a:t> cases were positive for HPV 16.</a:t>
            </a:r>
            <a:r>
              <a:rPr lang="en-US" altLang="ko-KR" sz="900" baseline="30000" dirty="0">
                <a:ea typeface="Gulim" pitchFamily="34" charset="-127"/>
              </a:rPr>
              <a:t>3</a:t>
            </a:r>
            <a:r>
              <a:rPr lang="en-US" altLang="ko-KR" sz="900" b="1" dirty="0">
                <a:ea typeface="Gulim" pitchFamily="34" charset="-127"/>
              </a:rPr>
              <a:t> </a:t>
            </a:r>
            <a:r>
              <a:rPr lang="en-US" altLang="ko-KR" sz="900" dirty="0">
                <a:ea typeface="Gulim" pitchFamily="34" charset="-127"/>
              </a:rPr>
              <a:t>HPV types 16 and 18 were more often identified in patients with a history of cervical carcinoma; HPV types 6 and 11 were more often seen in patients with a history of benign uterine disease.</a:t>
            </a:r>
            <a:r>
              <a:rPr lang="en-US" altLang="ko-KR" sz="900" baseline="30000" dirty="0">
                <a:ea typeface="Gulim" pitchFamily="34" charset="-127"/>
              </a:rPr>
              <a:t>3</a:t>
            </a:r>
            <a:endParaRPr lang="en-US" altLang="ko-KR" sz="900" dirty="0">
              <a:ea typeface="Gulim" pitchFamily="34" charset="-127"/>
            </a:endParaRPr>
          </a:p>
          <a:p>
            <a:pPr>
              <a:lnSpc>
                <a:spcPct val="85000"/>
              </a:lnSpc>
              <a:spcBef>
                <a:spcPct val="45000"/>
              </a:spcBef>
            </a:pPr>
            <a:r>
              <a:rPr lang="en-US" altLang="ko-KR" sz="900" dirty="0">
                <a:ea typeface="Gulim" pitchFamily="34" charset="-127"/>
              </a:rPr>
              <a:t>While untreated </a:t>
            </a:r>
            <a:r>
              <a:rPr lang="en-US" altLang="ko-KR" sz="900" dirty="0" err="1">
                <a:ea typeface="Gulim" pitchFamily="34" charset="-127"/>
              </a:rPr>
              <a:t>VaIN</a:t>
            </a:r>
            <a:r>
              <a:rPr lang="en-US" altLang="ko-KR" sz="900" dirty="0">
                <a:ea typeface="Gulim" pitchFamily="34" charset="-127"/>
              </a:rPr>
              <a:t> can spontaneously regress, there is a potential for </a:t>
            </a:r>
            <a:r>
              <a:rPr lang="en-US" altLang="ko-KR" sz="900" dirty="0" err="1">
                <a:ea typeface="Gulim" pitchFamily="34" charset="-127"/>
              </a:rPr>
              <a:t>VaIN</a:t>
            </a:r>
            <a:r>
              <a:rPr lang="en-US" altLang="ko-KR" sz="900" dirty="0">
                <a:ea typeface="Gulim" pitchFamily="34" charset="-127"/>
              </a:rPr>
              <a:t> to progress to invasive vaginal cancer.</a:t>
            </a:r>
            <a:r>
              <a:rPr lang="en-US" altLang="ko-KR" sz="900" baseline="30000" dirty="0">
                <a:ea typeface="Gulim" pitchFamily="34" charset="-127"/>
              </a:rPr>
              <a:t>2</a:t>
            </a:r>
            <a:r>
              <a:rPr lang="en-US" altLang="ko-KR" sz="900" dirty="0">
                <a:ea typeface="Gulim" pitchFamily="34" charset="-127"/>
              </a:rPr>
              <a:t> </a:t>
            </a:r>
          </a:p>
          <a:p>
            <a:pPr>
              <a:lnSpc>
                <a:spcPct val="85000"/>
              </a:lnSpc>
              <a:spcBef>
                <a:spcPct val="45000"/>
              </a:spcBef>
            </a:pPr>
            <a:r>
              <a:rPr lang="en-US" altLang="ko-KR" sz="900" dirty="0" err="1">
                <a:ea typeface="Gulim" pitchFamily="34" charset="-127"/>
              </a:rPr>
              <a:t>VaIN</a:t>
            </a:r>
            <a:r>
              <a:rPr lang="en-US" altLang="ko-KR" sz="900" dirty="0">
                <a:ea typeface="Gulim" pitchFamily="34" charset="-127"/>
              </a:rPr>
              <a:t> is often asymptomatic and difficult to diagnose. A retrospective chart review of 121 women with confirmed histologic diagnosis of </a:t>
            </a:r>
            <a:r>
              <a:rPr lang="en-US" altLang="ko-KR" sz="900" dirty="0" err="1">
                <a:ea typeface="Gulim" pitchFamily="34" charset="-127"/>
              </a:rPr>
              <a:t>VaIN</a:t>
            </a:r>
            <a:r>
              <a:rPr lang="en-US" altLang="ko-KR" sz="900" dirty="0">
                <a:ea typeface="Gulim" pitchFamily="34" charset="-127"/>
              </a:rPr>
              <a:t> showed that 94% of the patients were asymptomatic; disease was most often identified via an abnormal Pap smear, followed by colposcopy-directed biopsy.</a:t>
            </a:r>
            <a:r>
              <a:rPr lang="en-US" altLang="ko-KR" sz="900" baseline="30000" dirty="0">
                <a:ea typeface="Gulim" pitchFamily="34" charset="-127"/>
              </a:rPr>
              <a:t>2</a:t>
            </a:r>
            <a:endParaRPr lang="en-US" altLang="ko-KR" sz="900" dirty="0">
              <a:ea typeface="Gulim" pitchFamily="34" charset="-127"/>
            </a:endParaRPr>
          </a:p>
          <a:p>
            <a:pPr>
              <a:lnSpc>
                <a:spcPct val="85000"/>
              </a:lnSpc>
              <a:spcBef>
                <a:spcPct val="45000"/>
              </a:spcBef>
            </a:pPr>
            <a:endParaRPr lang="en-US" altLang="ko-KR" sz="900" dirty="0">
              <a:ea typeface="Gulim" pitchFamily="34" charset="-127"/>
            </a:endParaRPr>
          </a:p>
          <a:p>
            <a:pPr>
              <a:lnSpc>
                <a:spcPct val="85000"/>
              </a:lnSpc>
              <a:spcBef>
                <a:spcPct val="0"/>
              </a:spcBef>
            </a:pPr>
            <a:r>
              <a:rPr lang="en-US" altLang="ko-KR" sz="900" b="1" dirty="0">
                <a:ea typeface="Gulim" pitchFamily="34" charset="-127"/>
              </a:rPr>
              <a:t>References</a:t>
            </a:r>
          </a:p>
          <a:p>
            <a:pPr>
              <a:lnSpc>
                <a:spcPct val="85000"/>
              </a:lnSpc>
              <a:spcBef>
                <a:spcPct val="0"/>
              </a:spcBef>
            </a:pPr>
            <a:r>
              <a:rPr lang="en-US" altLang="ko-KR" sz="900" dirty="0">
                <a:ea typeface="Gulim" pitchFamily="34" charset="-127"/>
              </a:rPr>
              <a:t>1. Winter-Roach B, Monaghan JM, de Lopes A. Colposcopy of the vagina. In: </a:t>
            </a:r>
            <a:r>
              <a:rPr lang="en-US" altLang="ko-KR" sz="900" dirty="0" err="1">
                <a:ea typeface="Gulim" pitchFamily="34" charset="-127"/>
              </a:rPr>
              <a:t>Bosze</a:t>
            </a:r>
            <a:r>
              <a:rPr lang="en-US" altLang="ko-KR" sz="900" dirty="0">
                <a:ea typeface="Gulim" pitchFamily="34" charset="-127"/>
              </a:rPr>
              <a:t> P, </a:t>
            </a:r>
            <a:r>
              <a:rPr lang="en-US" altLang="ko-KR" sz="900" dirty="0" err="1">
                <a:ea typeface="Gulim" pitchFamily="34" charset="-127"/>
              </a:rPr>
              <a:t>Luesley</a:t>
            </a:r>
            <a:r>
              <a:rPr lang="en-US" altLang="ko-KR" sz="900" dirty="0">
                <a:ea typeface="Gulim" pitchFamily="34" charset="-127"/>
              </a:rPr>
              <a:t> D, eds. </a:t>
            </a:r>
            <a:r>
              <a:rPr lang="en-US" altLang="ko-KR" sz="900" i="1" dirty="0">
                <a:ea typeface="Gulim" pitchFamily="34" charset="-127"/>
              </a:rPr>
              <a:t>EAGC Course Book on Colposcopy</a:t>
            </a:r>
            <a:r>
              <a:rPr lang="en-US" altLang="ko-KR" sz="900" dirty="0">
                <a:ea typeface="Gulim" pitchFamily="34" charset="-127"/>
              </a:rPr>
              <a:t>. Budapest: Primed-X Press; 2004:120-123.</a:t>
            </a:r>
          </a:p>
          <a:p>
            <a:pPr>
              <a:lnSpc>
                <a:spcPct val="85000"/>
              </a:lnSpc>
              <a:spcBef>
                <a:spcPct val="0"/>
              </a:spcBef>
            </a:pPr>
            <a:r>
              <a:rPr lang="en-US" altLang="ko-KR" sz="900" dirty="0">
                <a:ea typeface="Gulim" pitchFamily="34" charset="-127"/>
              </a:rPr>
              <a:t>2. Dodge JA, </a:t>
            </a:r>
            <a:r>
              <a:rPr lang="en-US" altLang="ko-KR" sz="900" dirty="0" err="1">
                <a:ea typeface="Gulim" pitchFamily="34" charset="-127"/>
              </a:rPr>
              <a:t>Eltabbakh</a:t>
            </a:r>
            <a:r>
              <a:rPr lang="en-US" altLang="ko-KR" sz="900" dirty="0">
                <a:ea typeface="Gulim" pitchFamily="34" charset="-127"/>
              </a:rPr>
              <a:t> GH, Mount SL, Walker RP, Morgan A. Clinical features and risk of recurrence among patients with vaginal intraepithelial </a:t>
            </a:r>
            <a:r>
              <a:rPr lang="en-US" altLang="ko-KR" sz="900" dirty="0" err="1">
                <a:ea typeface="Gulim" pitchFamily="34" charset="-127"/>
              </a:rPr>
              <a:t>neoplasia</a:t>
            </a:r>
            <a:r>
              <a:rPr lang="en-US" altLang="ko-KR" sz="900" dirty="0">
                <a:ea typeface="Gulim" pitchFamily="34" charset="-127"/>
              </a:rPr>
              <a:t>. </a:t>
            </a:r>
            <a:r>
              <a:rPr lang="en-US" altLang="ko-KR" sz="900" i="1" dirty="0" err="1">
                <a:ea typeface="Gulim" pitchFamily="34" charset="-127"/>
              </a:rPr>
              <a:t>Gynecol</a:t>
            </a:r>
            <a:r>
              <a:rPr lang="en-US" altLang="ko-KR" sz="900" i="1" dirty="0">
                <a:ea typeface="Gulim" pitchFamily="34" charset="-127"/>
              </a:rPr>
              <a:t> </a:t>
            </a:r>
            <a:r>
              <a:rPr lang="en-US" altLang="ko-KR" sz="900" i="1" dirty="0" err="1">
                <a:ea typeface="Gulim" pitchFamily="34" charset="-127"/>
              </a:rPr>
              <a:t>Oncol</a:t>
            </a:r>
            <a:r>
              <a:rPr lang="en-US" altLang="ko-KR" sz="900" i="1" dirty="0">
                <a:ea typeface="Gulim" pitchFamily="34" charset="-127"/>
              </a:rPr>
              <a:t>. </a:t>
            </a:r>
            <a:r>
              <a:rPr lang="en-US" altLang="ko-KR" sz="900" dirty="0">
                <a:ea typeface="Gulim" pitchFamily="34" charset="-127"/>
              </a:rPr>
              <a:t>Nov 2001;83:   363-369.</a:t>
            </a:r>
          </a:p>
          <a:p>
            <a:pPr>
              <a:lnSpc>
                <a:spcPct val="85000"/>
              </a:lnSpc>
              <a:spcBef>
                <a:spcPct val="0"/>
              </a:spcBef>
            </a:pPr>
            <a:r>
              <a:rPr lang="en-US" altLang="ko-KR" sz="900" dirty="0">
                <a:ea typeface="Gulim" pitchFamily="34" charset="-127"/>
              </a:rPr>
              <a:t>3. Schneider A, de Villiers EM, Schneider V. Multifocal squamous </a:t>
            </a:r>
            <a:r>
              <a:rPr lang="en-US" altLang="ko-KR" sz="900" dirty="0" err="1">
                <a:ea typeface="Gulim" pitchFamily="34" charset="-127"/>
              </a:rPr>
              <a:t>neoplasia</a:t>
            </a:r>
            <a:r>
              <a:rPr lang="en-US" altLang="ko-KR" sz="900" dirty="0">
                <a:ea typeface="Gulim" pitchFamily="34" charset="-127"/>
              </a:rPr>
              <a:t> of the female genital tract: significance of human papillomavirus infection of the vagina after hysterectomy. </a:t>
            </a:r>
            <a:r>
              <a:rPr lang="en-US" altLang="ko-KR" sz="900" i="1" dirty="0" err="1">
                <a:ea typeface="Gulim" pitchFamily="34" charset="-127"/>
              </a:rPr>
              <a:t>Obstet</a:t>
            </a:r>
            <a:r>
              <a:rPr lang="en-US" altLang="ko-KR" sz="900" i="1" dirty="0">
                <a:ea typeface="Gulim" pitchFamily="34" charset="-127"/>
              </a:rPr>
              <a:t> Gynecol. </a:t>
            </a:r>
            <a:r>
              <a:rPr lang="en-US" altLang="ko-KR" sz="900" dirty="0">
                <a:ea typeface="Gulim" pitchFamily="34" charset="-127"/>
              </a:rPr>
              <a:t>Sep 1987;70:294-298.</a:t>
            </a:r>
          </a:p>
        </p:txBody>
      </p:sp>
    </p:spTree>
    <p:extLst>
      <p:ext uri="{BB962C8B-B14F-4D97-AF65-F5344CB8AC3E}">
        <p14:creationId xmlns:p14="http://schemas.microsoft.com/office/powerpoint/2010/main" val="3749492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pPr>
              <a:defRPr/>
            </a:pPr>
            <a:fld id="{841D71FD-2E71-4F93-A945-3A0E6B7544AA}" type="slidenum">
              <a:rPr lang="tr-TR" smtClean="0"/>
              <a:pPr>
                <a:defRPr/>
              </a:pPr>
              <a:t>8</a:t>
            </a:fld>
            <a:endParaRPr lang="tr-TR" dirty="0"/>
          </a:p>
        </p:txBody>
      </p:sp>
    </p:spTree>
    <p:extLst>
      <p:ext uri="{BB962C8B-B14F-4D97-AF65-F5344CB8AC3E}">
        <p14:creationId xmlns:p14="http://schemas.microsoft.com/office/powerpoint/2010/main" val="10548656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CC1F31-52DE-437F-B6C3-283F86076D2B}" type="slidenum">
              <a:rPr lang="en-GB"/>
              <a:pPr/>
              <a:t>50</a:t>
            </a:fld>
            <a:endParaRPr lang="en-GB"/>
          </a:p>
        </p:txBody>
      </p:sp>
      <p:sp>
        <p:nvSpPr>
          <p:cNvPr id="167938" name="Rectangle 2"/>
          <p:cNvSpPr>
            <a:spLocks noGrp="1" noRot="1" noChangeAspect="1" noChangeArrowheads="1" noTextEdit="1"/>
          </p:cNvSpPr>
          <p:nvPr>
            <p:ph type="sldImg"/>
          </p:nvPr>
        </p:nvSpPr>
        <p:spPr>
          <a:xfrm>
            <a:off x="1158875" y="682625"/>
            <a:ext cx="4568825" cy="3427413"/>
          </a:xfrm>
          <a:ln/>
        </p:spPr>
      </p:sp>
      <p:sp>
        <p:nvSpPr>
          <p:cNvPr id="167939" name="Rectangle 3"/>
          <p:cNvSpPr>
            <a:spLocks noGrp="1" noChangeArrowheads="1"/>
          </p:cNvSpPr>
          <p:nvPr>
            <p:ph type="body" idx="1"/>
          </p:nvPr>
        </p:nvSpPr>
        <p:spPr>
          <a:xfrm>
            <a:off x="1067504" y="4189017"/>
            <a:ext cx="5126870" cy="4705431"/>
          </a:xfrm>
          <a:noFill/>
          <a:ln/>
        </p:spPr>
        <p:txBody>
          <a:bodyPr lIns="91395" tIns="45698" rIns="91395" bIns="45698"/>
          <a:lstStyle/>
          <a:p>
            <a:pPr>
              <a:spcBef>
                <a:spcPct val="0"/>
              </a:spcBef>
            </a:pPr>
            <a:r>
              <a:rPr lang="en-US" sz="900" b="1" dirty="0"/>
              <a:t>Key Point</a:t>
            </a:r>
          </a:p>
          <a:p>
            <a:pPr>
              <a:spcBef>
                <a:spcPct val="0"/>
              </a:spcBef>
            </a:pPr>
            <a:endParaRPr lang="en-US" sz="900" b="1" dirty="0"/>
          </a:p>
          <a:p>
            <a:pPr>
              <a:spcBef>
                <a:spcPct val="0"/>
              </a:spcBef>
            </a:pPr>
            <a:r>
              <a:rPr lang="en-US" sz="900" b="1" dirty="0"/>
              <a:t>Recurrent respiratory </a:t>
            </a:r>
            <a:r>
              <a:rPr lang="en-US" sz="900" b="1" dirty="0" err="1"/>
              <a:t>papillomatosis</a:t>
            </a:r>
            <a:r>
              <a:rPr lang="en-US" sz="900" b="1" dirty="0"/>
              <a:t> (RRP) is a nonmalignant lesion of the larynx and trachea caused by HPV types 6 and 11. </a:t>
            </a:r>
          </a:p>
          <a:p>
            <a:pPr>
              <a:spcBef>
                <a:spcPct val="0"/>
              </a:spcBef>
            </a:pPr>
            <a:endParaRPr lang="en-US" sz="900" b="1" dirty="0"/>
          </a:p>
          <a:p>
            <a:pPr>
              <a:spcBef>
                <a:spcPct val="0"/>
              </a:spcBef>
            </a:pPr>
            <a:r>
              <a:rPr lang="en-US" sz="900" b="1" dirty="0"/>
              <a:t>Background</a:t>
            </a:r>
          </a:p>
          <a:p>
            <a:pPr>
              <a:spcBef>
                <a:spcPct val="0"/>
              </a:spcBef>
            </a:pPr>
            <a:r>
              <a:rPr lang="en-US" sz="900" dirty="0"/>
              <a:t>The age distribution of RRP is bimodal: the first peak in incidence occurs between 2 and 4 years of age (childhood-onset); the second occurs between ages 20 and 40 years (adult-onset).</a:t>
            </a:r>
            <a:r>
              <a:rPr lang="en-US" sz="900" baseline="30000" dirty="0"/>
              <a:t>1</a:t>
            </a:r>
            <a:endParaRPr lang="en-US" sz="900" dirty="0"/>
          </a:p>
          <a:p>
            <a:pPr>
              <a:spcBef>
                <a:spcPct val="0"/>
              </a:spcBef>
            </a:pPr>
            <a:endParaRPr lang="en-US" sz="900" dirty="0"/>
          </a:p>
          <a:p>
            <a:pPr>
              <a:spcBef>
                <a:spcPct val="0"/>
              </a:spcBef>
            </a:pPr>
            <a:r>
              <a:rPr lang="en-US" sz="900" dirty="0"/>
              <a:t>RRP is a benign lesion of the larynx and trachea caused by HPV types 6 and 11.</a:t>
            </a:r>
            <a:r>
              <a:rPr lang="en-US" sz="900" baseline="30000" dirty="0"/>
              <a:t>2,3</a:t>
            </a:r>
            <a:r>
              <a:rPr lang="en-US" sz="900" dirty="0"/>
              <a:t> Most studies indicate that RRP in children occurs after exposure of a child’s upper </a:t>
            </a:r>
            <a:r>
              <a:rPr lang="en-US" sz="900" dirty="0" err="1"/>
              <a:t>aerodigestive</a:t>
            </a:r>
            <a:r>
              <a:rPr lang="en-US" sz="900" dirty="0"/>
              <a:t> tract to the cervix and vagina of a mother with genital HPV infection at birth.</a:t>
            </a:r>
            <a:r>
              <a:rPr lang="en-US" sz="900" baseline="30000" dirty="0"/>
              <a:t>2</a:t>
            </a:r>
            <a:r>
              <a:rPr lang="en-US" sz="900" dirty="0"/>
              <a:t> </a:t>
            </a:r>
          </a:p>
          <a:p>
            <a:pPr>
              <a:spcBef>
                <a:spcPct val="0"/>
              </a:spcBef>
            </a:pPr>
            <a:endParaRPr lang="en-US" sz="900" dirty="0"/>
          </a:p>
          <a:p>
            <a:pPr>
              <a:spcBef>
                <a:spcPct val="0"/>
              </a:spcBef>
            </a:pPr>
            <a:r>
              <a:rPr lang="en-US" sz="900" dirty="0"/>
              <a:t>Although lesions histologically and pathologically seem similar in children and adults, clinically, they behave very differently. In children, RRP may be life-threatening if the </a:t>
            </a:r>
            <a:r>
              <a:rPr lang="en-US" sz="900" dirty="0" err="1"/>
              <a:t>papillomas</a:t>
            </a:r>
            <a:r>
              <a:rPr lang="en-US" sz="900" dirty="0"/>
              <a:t> obstruct the airway and can be a devastating disease, occasionally necessitating up to 150 surgeries over a child’s lifetime. In contrast, adults with RRP usually only require a few surgical excisions to eliminate the disease.</a:t>
            </a:r>
            <a:r>
              <a:rPr lang="en-US" sz="900" baseline="30000" dirty="0"/>
              <a:t>2,3</a:t>
            </a:r>
          </a:p>
          <a:p>
            <a:pPr>
              <a:spcBef>
                <a:spcPct val="0"/>
              </a:spcBef>
            </a:pPr>
            <a:endParaRPr lang="en-US" sz="900" b="1" dirty="0"/>
          </a:p>
          <a:p>
            <a:pPr>
              <a:spcBef>
                <a:spcPct val="0"/>
              </a:spcBef>
            </a:pPr>
            <a:r>
              <a:rPr lang="en-US" sz="900" b="1" dirty="0"/>
              <a:t>References</a:t>
            </a:r>
          </a:p>
          <a:p>
            <a:pPr>
              <a:spcBef>
                <a:spcPct val="0"/>
              </a:spcBef>
            </a:pPr>
            <a:r>
              <a:rPr lang="en-US" sz="900" dirty="0"/>
              <a:t>1. </a:t>
            </a:r>
            <a:r>
              <a:rPr lang="en-US" sz="900" dirty="0" err="1"/>
              <a:t>Derkay</a:t>
            </a:r>
            <a:r>
              <a:rPr lang="en-US" sz="900" dirty="0"/>
              <a:t> CS. Recurrent respiratory </a:t>
            </a:r>
            <a:r>
              <a:rPr lang="en-US" sz="900" dirty="0" err="1"/>
              <a:t>papillomatosis</a:t>
            </a:r>
            <a:r>
              <a:rPr lang="en-US" sz="900" dirty="0"/>
              <a:t>. </a:t>
            </a:r>
            <a:r>
              <a:rPr lang="en-US" sz="900" i="1" dirty="0"/>
              <a:t>Laryngoscope</a:t>
            </a:r>
            <a:r>
              <a:rPr lang="en-US" sz="900" dirty="0"/>
              <a:t>. 2001;111:57–69.</a:t>
            </a:r>
          </a:p>
          <a:p>
            <a:pPr>
              <a:spcBef>
                <a:spcPct val="0"/>
              </a:spcBef>
            </a:pPr>
            <a:r>
              <a:rPr lang="en-US" sz="900" dirty="0"/>
              <a:t>2. </a:t>
            </a:r>
            <a:r>
              <a:rPr lang="en-US" sz="900" dirty="0" err="1"/>
              <a:t>McClay</a:t>
            </a:r>
            <a:r>
              <a:rPr lang="en-US" sz="900" dirty="0"/>
              <a:t> JE. Recurrent respiratory </a:t>
            </a:r>
            <a:r>
              <a:rPr lang="en-US" sz="900" dirty="0" err="1"/>
              <a:t>papillomatosis</a:t>
            </a:r>
            <a:r>
              <a:rPr lang="en-US" sz="900" dirty="0"/>
              <a:t>. Available at: http://www.emedicine.com/ent/topic594.htm. Accessed January 26, 2005. </a:t>
            </a:r>
          </a:p>
          <a:p>
            <a:pPr>
              <a:spcBef>
                <a:spcPct val="0"/>
              </a:spcBef>
            </a:pPr>
            <a:r>
              <a:rPr lang="en-US" sz="900" dirty="0"/>
              <a:t>3. Wiley DJ, Douglas J, </a:t>
            </a:r>
            <a:r>
              <a:rPr lang="en-US" sz="900" dirty="0" err="1"/>
              <a:t>Beutner</a:t>
            </a:r>
            <a:r>
              <a:rPr lang="en-US" sz="900" dirty="0"/>
              <a:t> K, et al. External genital warts: Diagnosis, treatment, and prevention. </a:t>
            </a:r>
            <a:r>
              <a:rPr lang="en-US" sz="900" i="1" dirty="0" err="1"/>
              <a:t>Clin</a:t>
            </a:r>
            <a:r>
              <a:rPr lang="en-US" sz="900" i="1" dirty="0"/>
              <a:t> Infect Dis</a:t>
            </a:r>
            <a:r>
              <a:rPr lang="en-US" sz="900" dirty="0"/>
              <a:t>. 2002;35(</a:t>
            </a:r>
            <a:r>
              <a:rPr lang="en-US" sz="900" dirty="0" err="1"/>
              <a:t>suppl</a:t>
            </a:r>
            <a:r>
              <a:rPr lang="en-US" sz="900" dirty="0"/>
              <a:t> 2):S210–S224.</a:t>
            </a:r>
          </a:p>
        </p:txBody>
      </p:sp>
    </p:spTree>
    <p:extLst>
      <p:ext uri="{BB962C8B-B14F-4D97-AF65-F5344CB8AC3E}">
        <p14:creationId xmlns:p14="http://schemas.microsoft.com/office/powerpoint/2010/main" val="1571761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60CED5B-DCA9-4847-B431-90C209A28FD3}" type="slidenum">
              <a:rPr lang="en-GB"/>
              <a:pPr/>
              <a:t>51</a:t>
            </a:fld>
            <a:endParaRPr lang="en-GB"/>
          </a:p>
        </p:txBody>
      </p:sp>
      <p:sp>
        <p:nvSpPr>
          <p:cNvPr id="169986" name="Rectangle 2"/>
          <p:cNvSpPr>
            <a:spLocks noGrp="1" noRot="1" noChangeAspect="1" noChangeArrowheads="1" noTextEdit="1"/>
          </p:cNvSpPr>
          <p:nvPr>
            <p:ph type="sldImg"/>
          </p:nvPr>
        </p:nvSpPr>
        <p:spPr>
          <a:xfrm>
            <a:off x="1143000" y="684213"/>
            <a:ext cx="4573588" cy="3429000"/>
          </a:xfrm>
          <a:ln/>
        </p:spPr>
      </p:sp>
      <p:sp>
        <p:nvSpPr>
          <p:cNvPr id="169987" name="Rectangle 3"/>
          <p:cNvSpPr>
            <a:spLocks noGrp="1" noChangeArrowheads="1"/>
          </p:cNvSpPr>
          <p:nvPr>
            <p:ph type="body" idx="1"/>
          </p:nvPr>
        </p:nvSpPr>
        <p:spPr>
          <a:xfrm>
            <a:off x="684216" y="4343365"/>
            <a:ext cx="5489568" cy="4116891"/>
          </a:xfrm>
        </p:spPr>
        <p:txBody>
          <a:bodyPr/>
          <a:lstStyle/>
          <a:p>
            <a:r>
              <a:rPr lang="en-US" sz="900"/>
              <a:t>LEFT IMAGE: 5-year-old girl diagnosed with RRP after an episode of respiratory distress. A single laryngeal papilloma and multiple tracheal papillomas (shown) were seen during a bronchoscopy.</a:t>
            </a:r>
          </a:p>
          <a:p>
            <a:endParaRPr lang="en-US" sz="900"/>
          </a:p>
          <a:p>
            <a:r>
              <a:rPr lang="en-US" sz="900"/>
              <a:t>CENTER IMAGE: Condylomas covering the vocal cords of a young child (diagnosed with RRP) following birth.</a:t>
            </a:r>
          </a:p>
          <a:p>
            <a:endParaRPr lang="en-US" sz="900"/>
          </a:p>
          <a:p>
            <a:r>
              <a:rPr lang="en-US" sz="900"/>
              <a:t>RIGHT IMAGE: Pediatric laryngeal papillomas.</a:t>
            </a:r>
          </a:p>
        </p:txBody>
      </p:sp>
      <p:sp>
        <p:nvSpPr>
          <p:cNvPr id="169988" name="Text Box 4"/>
          <p:cNvSpPr txBox="1">
            <a:spLocks noChangeArrowheads="1"/>
          </p:cNvSpPr>
          <p:nvPr/>
        </p:nvSpPr>
        <p:spPr bwMode="auto">
          <a:xfrm>
            <a:off x="5836428" y="0"/>
            <a:ext cx="1021572" cy="3970804"/>
          </a:xfrm>
          <a:prstGeom prst="rect">
            <a:avLst/>
          </a:prstGeom>
          <a:solidFill>
            <a:srgbClr val="FB7188"/>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919" tIns="45961" rIns="91919" bIns="45961">
            <a:spAutoFit/>
          </a:bodyPr>
          <a:lstStyle>
            <a:lvl1pPr defTabSz="966788">
              <a:defRPr>
                <a:solidFill>
                  <a:schemeClr val="tx1"/>
                </a:solidFill>
                <a:latin typeface="Arial" pitchFamily="34" charset="0"/>
              </a:defRPr>
            </a:lvl1pPr>
            <a:lvl2pPr marL="487363" defTabSz="966788">
              <a:defRPr>
                <a:solidFill>
                  <a:schemeClr val="tx1"/>
                </a:solidFill>
                <a:latin typeface="Arial" pitchFamily="34" charset="0"/>
              </a:defRPr>
            </a:lvl2pPr>
            <a:lvl3pPr marL="966788" defTabSz="966788">
              <a:defRPr>
                <a:solidFill>
                  <a:schemeClr val="tx1"/>
                </a:solidFill>
                <a:latin typeface="Arial" pitchFamily="34" charset="0"/>
              </a:defRPr>
            </a:lvl3pPr>
            <a:lvl4pPr marL="1457325" defTabSz="966788">
              <a:defRPr>
                <a:solidFill>
                  <a:schemeClr val="tx1"/>
                </a:solidFill>
                <a:latin typeface="Arial" pitchFamily="34" charset="0"/>
              </a:defRPr>
            </a:lvl4pPr>
            <a:lvl5pPr marL="1949450" defTabSz="966788">
              <a:defRPr>
                <a:solidFill>
                  <a:schemeClr val="tx1"/>
                </a:solidFill>
                <a:latin typeface="Arial" pitchFamily="34" charset="0"/>
              </a:defRPr>
            </a:lvl5pPr>
            <a:lvl6pPr marL="2406650" defTabSz="966788" fontAlgn="base">
              <a:spcBef>
                <a:spcPct val="0"/>
              </a:spcBef>
              <a:spcAft>
                <a:spcPct val="0"/>
              </a:spcAft>
              <a:defRPr>
                <a:solidFill>
                  <a:schemeClr val="tx1"/>
                </a:solidFill>
                <a:latin typeface="Arial" pitchFamily="34" charset="0"/>
              </a:defRPr>
            </a:lvl6pPr>
            <a:lvl7pPr marL="2863850" defTabSz="966788" fontAlgn="base">
              <a:spcBef>
                <a:spcPct val="0"/>
              </a:spcBef>
              <a:spcAft>
                <a:spcPct val="0"/>
              </a:spcAft>
              <a:defRPr>
                <a:solidFill>
                  <a:schemeClr val="tx1"/>
                </a:solidFill>
                <a:latin typeface="Arial" pitchFamily="34" charset="0"/>
              </a:defRPr>
            </a:lvl7pPr>
            <a:lvl8pPr marL="3321050" defTabSz="966788" fontAlgn="base">
              <a:spcBef>
                <a:spcPct val="0"/>
              </a:spcBef>
              <a:spcAft>
                <a:spcPct val="0"/>
              </a:spcAft>
              <a:defRPr>
                <a:solidFill>
                  <a:schemeClr val="tx1"/>
                </a:solidFill>
                <a:latin typeface="Arial" pitchFamily="34" charset="0"/>
              </a:defRPr>
            </a:lvl8pPr>
            <a:lvl9pPr marL="3778250" defTabSz="966788" fontAlgn="base">
              <a:spcBef>
                <a:spcPct val="0"/>
              </a:spcBef>
              <a:spcAft>
                <a:spcPct val="0"/>
              </a:spcAft>
              <a:defRPr>
                <a:solidFill>
                  <a:schemeClr val="tx1"/>
                </a:solidFill>
                <a:latin typeface="Arial" pitchFamily="34" charset="0"/>
              </a:defRPr>
            </a:lvl9pPr>
          </a:lstStyle>
          <a:p>
            <a:r>
              <a:rPr lang="en-US" sz="900" dirty="0">
                <a:latin typeface="Calibri" pitchFamily="34" charset="0"/>
                <a:ea typeface="MS PGothic" pitchFamily="34" charset="-128"/>
                <a:cs typeface="Calibri" pitchFamily="34" charset="0"/>
              </a:rPr>
              <a:t>LEFT:</a:t>
            </a:r>
          </a:p>
          <a:p>
            <a:r>
              <a:rPr lang="en-US" sz="900" dirty="0">
                <a:latin typeface="Calibri" pitchFamily="34" charset="0"/>
                <a:ea typeface="MS PGothic" pitchFamily="34" charset="-128"/>
                <a:cs typeface="Calibri" pitchFamily="34" charset="0"/>
              </a:rPr>
              <a:t>From </a:t>
            </a:r>
          </a:p>
          <a:p>
            <a:r>
              <a:rPr lang="en-US" sz="900" i="1" dirty="0">
                <a:latin typeface="Calibri" pitchFamily="34" charset="0"/>
                <a:ea typeface="MS PGothic" pitchFamily="34" charset="-128"/>
                <a:cs typeface="Calibri" pitchFamily="34" charset="0"/>
              </a:rPr>
              <a:t>NEJM </a:t>
            </a:r>
            <a:r>
              <a:rPr lang="en-US" sz="900" dirty="0">
                <a:latin typeface="Calibri" pitchFamily="34" charset="0"/>
                <a:ea typeface="MS PGothic" pitchFamily="34" charset="-128"/>
                <a:cs typeface="Calibri" pitchFamily="34" charset="0"/>
              </a:rPr>
              <a:t>352;24 June 16, 2005</a:t>
            </a:r>
          </a:p>
          <a:p>
            <a:r>
              <a:rPr lang="en-US" sz="900" dirty="0">
                <a:latin typeface="Calibri" pitchFamily="34" charset="0"/>
                <a:ea typeface="MS PGothic" pitchFamily="34" charset="-128"/>
                <a:cs typeface="Calibri" pitchFamily="34" charset="0"/>
              </a:rPr>
              <a:t>Recurrent Respiratory </a:t>
            </a:r>
            <a:r>
              <a:rPr lang="en-US" sz="900" dirty="0" err="1">
                <a:latin typeface="Calibri" pitchFamily="34" charset="0"/>
                <a:ea typeface="MS PGothic" pitchFamily="34" charset="-128"/>
                <a:cs typeface="Calibri" pitchFamily="34" charset="0"/>
              </a:rPr>
              <a:t>Papillomatosis</a:t>
            </a:r>
            <a:r>
              <a:rPr lang="en-US" sz="900" dirty="0">
                <a:latin typeface="Calibri" pitchFamily="34" charset="0"/>
                <a:ea typeface="MS PGothic" pitchFamily="34" charset="-128"/>
                <a:cs typeface="Calibri" pitchFamily="34" charset="0"/>
              </a:rPr>
              <a:t> with Lung Involvement;</a:t>
            </a:r>
          </a:p>
          <a:p>
            <a:r>
              <a:rPr lang="en-US" sz="900" dirty="0" err="1">
                <a:latin typeface="Calibri" pitchFamily="34" charset="0"/>
                <a:ea typeface="MS PGothic" pitchFamily="34" charset="-128"/>
                <a:cs typeface="Calibri" pitchFamily="34" charset="0"/>
              </a:rPr>
              <a:t>Glikman</a:t>
            </a:r>
            <a:r>
              <a:rPr lang="en-US" sz="900" dirty="0">
                <a:latin typeface="Calibri" pitchFamily="34" charset="0"/>
                <a:ea typeface="MS PGothic" pitchFamily="34" charset="-128"/>
                <a:cs typeface="Calibri" pitchFamily="34" charset="0"/>
              </a:rPr>
              <a:t> and </a:t>
            </a:r>
            <a:r>
              <a:rPr lang="en-US" sz="900" dirty="0" err="1">
                <a:latin typeface="Calibri" pitchFamily="34" charset="0"/>
                <a:ea typeface="MS PGothic" pitchFamily="34" charset="-128"/>
                <a:cs typeface="Calibri" pitchFamily="34" charset="0"/>
              </a:rPr>
              <a:t>Baroody</a:t>
            </a:r>
            <a:endParaRPr lang="en-US" sz="900" dirty="0">
              <a:latin typeface="Calibri" pitchFamily="34" charset="0"/>
              <a:ea typeface="MS PGothic" pitchFamily="34" charset="-128"/>
              <a:cs typeface="Calibri" pitchFamily="34" charset="0"/>
            </a:endParaRPr>
          </a:p>
          <a:p>
            <a:endParaRPr lang="en-US" sz="900" dirty="0">
              <a:latin typeface="Calibri" pitchFamily="34" charset="0"/>
              <a:ea typeface="MS PGothic" pitchFamily="34" charset="-128"/>
              <a:cs typeface="Calibri" pitchFamily="34" charset="0"/>
            </a:endParaRPr>
          </a:p>
          <a:p>
            <a:r>
              <a:rPr lang="en-US" sz="900" dirty="0">
                <a:latin typeface="Calibri" pitchFamily="34" charset="0"/>
                <a:ea typeface="MS PGothic" pitchFamily="34" charset="-128"/>
                <a:cs typeface="Calibri" pitchFamily="34" charset="0"/>
              </a:rPr>
              <a:t>CENTER:</a:t>
            </a:r>
          </a:p>
          <a:p>
            <a:r>
              <a:rPr lang="en-US" sz="900" dirty="0">
                <a:latin typeface="Calibri" pitchFamily="34" charset="0"/>
                <a:ea typeface="MS PGothic" pitchFamily="34" charset="-128"/>
                <a:cs typeface="Calibri" pitchFamily="34" charset="0"/>
              </a:rPr>
              <a:t>From</a:t>
            </a:r>
          </a:p>
          <a:p>
            <a:r>
              <a:rPr lang="en-US" sz="900" dirty="0">
                <a:latin typeface="Calibri" pitchFamily="34" charset="0"/>
                <a:ea typeface="MS PGothic" pitchFamily="34" charset="-128"/>
                <a:cs typeface="Calibri" pitchFamily="34" charset="0"/>
              </a:rPr>
              <a:t>http://www.baylorcme.org/hpv2/presentations/ferris/images/slides/ferris_059.jpg</a:t>
            </a:r>
          </a:p>
          <a:p>
            <a:endParaRPr lang="en-US" sz="900" dirty="0">
              <a:latin typeface="Calibri" pitchFamily="34" charset="0"/>
              <a:ea typeface="MS PGothic" pitchFamily="34" charset="-128"/>
              <a:cs typeface="Calibri" pitchFamily="34" charset="0"/>
            </a:endParaRPr>
          </a:p>
          <a:p>
            <a:r>
              <a:rPr lang="en-US" sz="900" dirty="0">
                <a:latin typeface="Calibri" pitchFamily="34" charset="0"/>
                <a:ea typeface="MS PGothic" pitchFamily="34" charset="-128"/>
                <a:cs typeface="Calibri" pitchFamily="34" charset="0"/>
              </a:rPr>
              <a:t>RIGHT:</a:t>
            </a:r>
          </a:p>
          <a:p>
            <a:r>
              <a:rPr lang="en-US" sz="900" dirty="0">
                <a:latin typeface="Calibri" pitchFamily="34" charset="0"/>
                <a:ea typeface="MS PGothic" pitchFamily="34" charset="-128"/>
                <a:cs typeface="Calibri" pitchFamily="34" charset="0"/>
              </a:rPr>
              <a:t>From</a:t>
            </a:r>
          </a:p>
          <a:p>
            <a:r>
              <a:rPr lang="en-US" sz="900" dirty="0">
                <a:latin typeface="Calibri" pitchFamily="34" charset="0"/>
                <a:ea typeface="MS PGothic" pitchFamily="34" charset="-128"/>
                <a:cs typeface="Calibri" pitchFamily="34" charset="0"/>
              </a:rPr>
              <a:t>Dr. </a:t>
            </a:r>
            <a:r>
              <a:rPr lang="en-US" sz="900" dirty="0" err="1">
                <a:latin typeface="Calibri" pitchFamily="34" charset="0"/>
                <a:ea typeface="MS PGothic" pitchFamily="34" charset="-128"/>
                <a:cs typeface="Calibri" pitchFamily="34" charset="0"/>
              </a:rPr>
              <a:t>Derkay</a:t>
            </a:r>
            <a:r>
              <a:rPr lang="en-US" sz="900" dirty="0">
                <a:latin typeface="Calibri" pitchFamily="34" charset="0"/>
                <a:ea typeface="MS PGothic" pitchFamily="34" charset="-128"/>
                <a:cs typeface="Calibri" pitchFamily="34" charset="0"/>
              </a:rPr>
              <a:t>; Merck is getting him to sign a copyright agreement</a:t>
            </a:r>
            <a:r>
              <a:rPr lang="en-US" sz="900" b="1" dirty="0">
                <a:latin typeface="Calibri" pitchFamily="34" charset="0"/>
                <a:ea typeface="MS PGothic" pitchFamily="34" charset="-128"/>
                <a:cs typeface="Calibri" pitchFamily="34" charset="0"/>
              </a:rPr>
              <a:t> </a:t>
            </a:r>
            <a:endParaRPr lang="en-US" sz="900" dirty="0">
              <a:latin typeface="Calibri" pitchFamily="34" charset="0"/>
              <a:ea typeface="MS PGothic" pitchFamily="34" charset="-128"/>
              <a:cs typeface="Calibri" pitchFamily="34" charset="0"/>
            </a:endParaRPr>
          </a:p>
          <a:p>
            <a:endParaRPr lang="en-US" sz="900" dirty="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873174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60CED5B-DCA9-4847-B431-90C209A28FD3}" type="slidenum">
              <a:rPr lang="en-GB"/>
              <a:pPr/>
              <a:t>52</a:t>
            </a:fld>
            <a:endParaRPr lang="en-GB"/>
          </a:p>
        </p:txBody>
      </p:sp>
      <p:sp>
        <p:nvSpPr>
          <p:cNvPr id="169986" name="Rectangle 2"/>
          <p:cNvSpPr>
            <a:spLocks noGrp="1" noRot="1" noChangeAspect="1" noChangeArrowheads="1" noTextEdit="1"/>
          </p:cNvSpPr>
          <p:nvPr>
            <p:ph type="sldImg"/>
          </p:nvPr>
        </p:nvSpPr>
        <p:spPr>
          <a:xfrm>
            <a:off x="1143000" y="684213"/>
            <a:ext cx="4573588" cy="3429000"/>
          </a:xfrm>
          <a:ln/>
        </p:spPr>
      </p:sp>
      <p:sp>
        <p:nvSpPr>
          <p:cNvPr id="169987" name="Rectangle 3"/>
          <p:cNvSpPr>
            <a:spLocks noGrp="1" noChangeArrowheads="1"/>
          </p:cNvSpPr>
          <p:nvPr>
            <p:ph type="body" idx="1"/>
          </p:nvPr>
        </p:nvSpPr>
        <p:spPr>
          <a:xfrm>
            <a:off x="684216" y="4343365"/>
            <a:ext cx="5489568" cy="4116891"/>
          </a:xfrm>
        </p:spPr>
        <p:txBody>
          <a:bodyPr/>
          <a:lstStyle/>
          <a:p>
            <a:r>
              <a:rPr lang="en-US" sz="900"/>
              <a:t>LEFT IMAGE: 5-year-old girl diagnosed with RRP after an episode of respiratory distress. A single laryngeal papilloma and multiple tracheal papillomas (shown) were seen during a bronchoscopy.</a:t>
            </a:r>
          </a:p>
          <a:p>
            <a:endParaRPr lang="en-US" sz="900"/>
          </a:p>
          <a:p>
            <a:r>
              <a:rPr lang="en-US" sz="900"/>
              <a:t>CENTER IMAGE: Condylomas covering the vocal cords of a young child (diagnosed with RRP) following birth.</a:t>
            </a:r>
          </a:p>
          <a:p>
            <a:endParaRPr lang="en-US" sz="900"/>
          </a:p>
          <a:p>
            <a:r>
              <a:rPr lang="en-US" sz="900"/>
              <a:t>RIGHT IMAGE: Pediatric laryngeal papillomas.</a:t>
            </a:r>
          </a:p>
        </p:txBody>
      </p:sp>
      <p:sp>
        <p:nvSpPr>
          <p:cNvPr id="169988" name="Text Box 4"/>
          <p:cNvSpPr txBox="1">
            <a:spLocks noChangeArrowheads="1"/>
          </p:cNvSpPr>
          <p:nvPr/>
        </p:nvSpPr>
        <p:spPr bwMode="auto">
          <a:xfrm>
            <a:off x="5836428" y="0"/>
            <a:ext cx="1021572" cy="3970804"/>
          </a:xfrm>
          <a:prstGeom prst="rect">
            <a:avLst/>
          </a:prstGeom>
          <a:solidFill>
            <a:srgbClr val="FB7188"/>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919" tIns="45961" rIns="91919" bIns="45961">
            <a:spAutoFit/>
          </a:bodyPr>
          <a:lstStyle>
            <a:lvl1pPr defTabSz="966788">
              <a:defRPr>
                <a:solidFill>
                  <a:schemeClr val="tx1"/>
                </a:solidFill>
                <a:latin typeface="Arial" pitchFamily="34" charset="0"/>
              </a:defRPr>
            </a:lvl1pPr>
            <a:lvl2pPr marL="487363" defTabSz="966788">
              <a:defRPr>
                <a:solidFill>
                  <a:schemeClr val="tx1"/>
                </a:solidFill>
                <a:latin typeface="Arial" pitchFamily="34" charset="0"/>
              </a:defRPr>
            </a:lvl2pPr>
            <a:lvl3pPr marL="966788" defTabSz="966788">
              <a:defRPr>
                <a:solidFill>
                  <a:schemeClr val="tx1"/>
                </a:solidFill>
                <a:latin typeface="Arial" pitchFamily="34" charset="0"/>
              </a:defRPr>
            </a:lvl3pPr>
            <a:lvl4pPr marL="1457325" defTabSz="966788">
              <a:defRPr>
                <a:solidFill>
                  <a:schemeClr val="tx1"/>
                </a:solidFill>
                <a:latin typeface="Arial" pitchFamily="34" charset="0"/>
              </a:defRPr>
            </a:lvl4pPr>
            <a:lvl5pPr marL="1949450" defTabSz="966788">
              <a:defRPr>
                <a:solidFill>
                  <a:schemeClr val="tx1"/>
                </a:solidFill>
                <a:latin typeface="Arial" pitchFamily="34" charset="0"/>
              </a:defRPr>
            </a:lvl5pPr>
            <a:lvl6pPr marL="2406650" defTabSz="966788" fontAlgn="base">
              <a:spcBef>
                <a:spcPct val="0"/>
              </a:spcBef>
              <a:spcAft>
                <a:spcPct val="0"/>
              </a:spcAft>
              <a:defRPr>
                <a:solidFill>
                  <a:schemeClr val="tx1"/>
                </a:solidFill>
                <a:latin typeface="Arial" pitchFamily="34" charset="0"/>
              </a:defRPr>
            </a:lvl6pPr>
            <a:lvl7pPr marL="2863850" defTabSz="966788" fontAlgn="base">
              <a:spcBef>
                <a:spcPct val="0"/>
              </a:spcBef>
              <a:spcAft>
                <a:spcPct val="0"/>
              </a:spcAft>
              <a:defRPr>
                <a:solidFill>
                  <a:schemeClr val="tx1"/>
                </a:solidFill>
                <a:latin typeface="Arial" pitchFamily="34" charset="0"/>
              </a:defRPr>
            </a:lvl7pPr>
            <a:lvl8pPr marL="3321050" defTabSz="966788" fontAlgn="base">
              <a:spcBef>
                <a:spcPct val="0"/>
              </a:spcBef>
              <a:spcAft>
                <a:spcPct val="0"/>
              </a:spcAft>
              <a:defRPr>
                <a:solidFill>
                  <a:schemeClr val="tx1"/>
                </a:solidFill>
                <a:latin typeface="Arial" pitchFamily="34" charset="0"/>
              </a:defRPr>
            </a:lvl8pPr>
            <a:lvl9pPr marL="3778250" defTabSz="966788" fontAlgn="base">
              <a:spcBef>
                <a:spcPct val="0"/>
              </a:spcBef>
              <a:spcAft>
                <a:spcPct val="0"/>
              </a:spcAft>
              <a:defRPr>
                <a:solidFill>
                  <a:schemeClr val="tx1"/>
                </a:solidFill>
                <a:latin typeface="Arial" pitchFamily="34" charset="0"/>
              </a:defRPr>
            </a:lvl9pPr>
          </a:lstStyle>
          <a:p>
            <a:r>
              <a:rPr lang="en-US" sz="900" dirty="0">
                <a:latin typeface="Calibri" pitchFamily="34" charset="0"/>
                <a:ea typeface="MS PGothic" pitchFamily="34" charset="-128"/>
                <a:cs typeface="Calibri" pitchFamily="34" charset="0"/>
              </a:rPr>
              <a:t>LEFT:</a:t>
            </a:r>
          </a:p>
          <a:p>
            <a:r>
              <a:rPr lang="en-US" sz="900" dirty="0">
                <a:latin typeface="Calibri" pitchFamily="34" charset="0"/>
                <a:ea typeface="MS PGothic" pitchFamily="34" charset="-128"/>
                <a:cs typeface="Calibri" pitchFamily="34" charset="0"/>
              </a:rPr>
              <a:t>From </a:t>
            </a:r>
          </a:p>
          <a:p>
            <a:r>
              <a:rPr lang="en-US" sz="900" i="1" dirty="0">
                <a:latin typeface="Calibri" pitchFamily="34" charset="0"/>
                <a:ea typeface="MS PGothic" pitchFamily="34" charset="-128"/>
                <a:cs typeface="Calibri" pitchFamily="34" charset="0"/>
              </a:rPr>
              <a:t>NEJM </a:t>
            </a:r>
            <a:r>
              <a:rPr lang="en-US" sz="900" dirty="0">
                <a:latin typeface="Calibri" pitchFamily="34" charset="0"/>
                <a:ea typeface="MS PGothic" pitchFamily="34" charset="-128"/>
                <a:cs typeface="Calibri" pitchFamily="34" charset="0"/>
              </a:rPr>
              <a:t>352;24 June 16, 2005</a:t>
            </a:r>
          </a:p>
          <a:p>
            <a:r>
              <a:rPr lang="en-US" sz="900" dirty="0">
                <a:latin typeface="Calibri" pitchFamily="34" charset="0"/>
                <a:ea typeface="MS PGothic" pitchFamily="34" charset="-128"/>
                <a:cs typeface="Calibri" pitchFamily="34" charset="0"/>
              </a:rPr>
              <a:t>Recurrent Respiratory </a:t>
            </a:r>
            <a:r>
              <a:rPr lang="en-US" sz="900" dirty="0" err="1">
                <a:latin typeface="Calibri" pitchFamily="34" charset="0"/>
                <a:ea typeface="MS PGothic" pitchFamily="34" charset="-128"/>
                <a:cs typeface="Calibri" pitchFamily="34" charset="0"/>
              </a:rPr>
              <a:t>Papillomatosis</a:t>
            </a:r>
            <a:r>
              <a:rPr lang="en-US" sz="900" dirty="0">
                <a:latin typeface="Calibri" pitchFamily="34" charset="0"/>
                <a:ea typeface="MS PGothic" pitchFamily="34" charset="-128"/>
                <a:cs typeface="Calibri" pitchFamily="34" charset="0"/>
              </a:rPr>
              <a:t> with Lung Involvement;</a:t>
            </a:r>
          </a:p>
          <a:p>
            <a:r>
              <a:rPr lang="en-US" sz="900" dirty="0" err="1">
                <a:latin typeface="Calibri" pitchFamily="34" charset="0"/>
                <a:ea typeface="MS PGothic" pitchFamily="34" charset="-128"/>
                <a:cs typeface="Calibri" pitchFamily="34" charset="0"/>
              </a:rPr>
              <a:t>Glikman</a:t>
            </a:r>
            <a:r>
              <a:rPr lang="en-US" sz="900" dirty="0">
                <a:latin typeface="Calibri" pitchFamily="34" charset="0"/>
                <a:ea typeface="MS PGothic" pitchFamily="34" charset="-128"/>
                <a:cs typeface="Calibri" pitchFamily="34" charset="0"/>
              </a:rPr>
              <a:t> and </a:t>
            </a:r>
            <a:r>
              <a:rPr lang="en-US" sz="900" dirty="0" err="1">
                <a:latin typeface="Calibri" pitchFamily="34" charset="0"/>
                <a:ea typeface="MS PGothic" pitchFamily="34" charset="-128"/>
                <a:cs typeface="Calibri" pitchFamily="34" charset="0"/>
              </a:rPr>
              <a:t>Baroody</a:t>
            </a:r>
            <a:endParaRPr lang="en-US" sz="900" dirty="0">
              <a:latin typeface="Calibri" pitchFamily="34" charset="0"/>
              <a:ea typeface="MS PGothic" pitchFamily="34" charset="-128"/>
              <a:cs typeface="Calibri" pitchFamily="34" charset="0"/>
            </a:endParaRPr>
          </a:p>
          <a:p>
            <a:endParaRPr lang="en-US" sz="900" dirty="0">
              <a:latin typeface="Calibri" pitchFamily="34" charset="0"/>
              <a:ea typeface="MS PGothic" pitchFamily="34" charset="-128"/>
              <a:cs typeface="Calibri" pitchFamily="34" charset="0"/>
            </a:endParaRPr>
          </a:p>
          <a:p>
            <a:r>
              <a:rPr lang="en-US" sz="900" dirty="0">
                <a:latin typeface="Calibri" pitchFamily="34" charset="0"/>
                <a:ea typeface="MS PGothic" pitchFamily="34" charset="-128"/>
                <a:cs typeface="Calibri" pitchFamily="34" charset="0"/>
              </a:rPr>
              <a:t>CENTER:</a:t>
            </a:r>
          </a:p>
          <a:p>
            <a:r>
              <a:rPr lang="en-US" sz="900" dirty="0">
                <a:latin typeface="Calibri" pitchFamily="34" charset="0"/>
                <a:ea typeface="MS PGothic" pitchFamily="34" charset="-128"/>
                <a:cs typeface="Calibri" pitchFamily="34" charset="0"/>
              </a:rPr>
              <a:t>From</a:t>
            </a:r>
          </a:p>
          <a:p>
            <a:r>
              <a:rPr lang="en-US" sz="900" dirty="0">
                <a:latin typeface="Calibri" pitchFamily="34" charset="0"/>
                <a:ea typeface="MS PGothic" pitchFamily="34" charset="-128"/>
                <a:cs typeface="Calibri" pitchFamily="34" charset="0"/>
              </a:rPr>
              <a:t>http://www.baylorcme.org/hpv2/presentations/ferris/images/slides/ferris_059.jpg</a:t>
            </a:r>
          </a:p>
          <a:p>
            <a:endParaRPr lang="en-US" sz="900" dirty="0">
              <a:latin typeface="Calibri" pitchFamily="34" charset="0"/>
              <a:ea typeface="MS PGothic" pitchFamily="34" charset="-128"/>
              <a:cs typeface="Calibri" pitchFamily="34" charset="0"/>
            </a:endParaRPr>
          </a:p>
          <a:p>
            <a:r>
              <a:rPr lang="en-US" sz="900" dirty="0">
                <a:latin typeface="Calibri" pitchFamily="34" charset="0"/>
                <a:ea typeface="MS PGothic" pitchFamily="34" charset="-128"/>
                <a:cs typeface="Calibri" pitchFamily="34" charset="0"/>
              </a:rPr>
              <a:t>RIGHT:</a:t>
            </a:r>
          </a:p>
          <a:p>
            <a:r>
              <a:rPr lang="en-US" sz="900" dirty="0">
                <a:latin typeface="Calibri" pitchFamily="34" charset="0"/>
                <a:ea typeface="MS PGothic" pitchFamily="34" charset="-128"/>
                <a:cs typeface="Calibri" pitchFamily="34" charset="0"/>
              </a:rPr>
              <a:t>From</a:t>
            </a:r>
          </a:p>
          <a:p>
            <a:r>
              <a:rPr lang="en-US" sz="900" dirty="0">
                <a:latin typeface="Calibri" pitchFamily="34" charset="0"/>
                <a:ea typeface="MS PGothic" pitchFamily="34" charset="-128"/>
                <a:cs typeface="Calibri" pitchFamily="34" charset="0"/>
              </a:rPr>
              <a:t>Dr. </a:t>
            </a:r>
            <a:r>
              <a:rPr lang="en-US" sz="900" dirty="0" err="1">
                <a:latin typeface="Calibri" pitchFamily="34" charset="0"/>
                <a:ea typeface="MS PGothic" pitchFamily="34" charset="-128"/>
                <a:cs typeface="Calibri" pitchFamily="34" charset="0"/>
              </a:rPr>
              <a:t>Derkay</a:t>
            </a:r>
            <a:r>
              <a:rPr lang="en-US" sz="900" dirty="0">
                <a:latin typeface="Calibri" pitchFamily="34" charset="0"/>
                <a:ea typeface="MS PGothic" pitchFamily="34" charset="-128"/>
                <a:cs typeface="Calibri" pitchFamily="34" charset="0"/>
              </a:rPr>
              <a:t>; Merck is getting him to sign a copyright agreement</a:t>
            </a:r>
            <a:r>
              <a:rPr lang="en-US" sz="900" b="1" dirty="0">
                <a:latin typeface="Calibri" pitchFamily="34" charset="0"/>
                <a:ea typeface="MS PGothic" pitchFamily="34" charset="-128"/>
                <a:cs typeface="Calibri" pitchFamily="34" charset="0"/>
              </a:rPr>
              <a:t> </a:t>
            </a:r>
            <a:endParaRPr lang="en-US" sz="900" dirty="0">
              <a:latin typeface="Calibri" pitchFamily="34" charset="0"/>
              <a:ea typeface="MS PGothic" pitchFamily="34" charset="-128"/>
              <a:cs typeface="Calibri" pitchFamily="34" charset="0"/>
            </a:endParaRPr>
          </a:p>
          <a:p>
            <a:endParaRPr lang="en-US" sz="900" dirty="0">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17719003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45098CE8-15CB-481A-8296-6D86FC64D01C}" type="slidenum">
              <a:rPr lang="en-US"/>
              <a:pPr/>
              <a:t>54</a:t>
            </a:fld>
            <a:endParaRPr lang="en-US"/>
          </a:p>
        </p:txBody>
      </p:sp>
      <p:sp>
        <p:nvSpPr>
          <p:cNvPr id="74755" name="Rectangle 2"/>
          <p:cNvSpPr>
            <a:spLocks noGrp="1" noRot="1" noChangeAspect="1" noChangeArrowheads="1" noTextEdit="1"/>
          </p:cNvSpPr>
          <p:nvPr>
            <p:ph type="sldImg"/>
          </p:nvPr>
        </p:nvSpPr>
        <p:spPr>
          <a:xfrm>
            <a:off x="1177925" y="665163"/>
            <a:ext cx="4567238" cy="3425825"/>
          </a:xfrm>
          <a:ln/>
        </p:spPr>
      </p:sp>
      <p:sp>
        <p:nvSpPr>
          <p:cNvPr id="74756" name="Rectangle 3"/>
          <p:cNvSpPr>
            <a:spLocks noGrp="1" noChangeArrowheads="1"/>
          </p:cNvSpPr>
          <p:nvPr>
            <p:ph type="body" idx="1"/>
          </p:nvPr>
        </p:nvSpPr>
        <p:spPr>
          <a:xfrm>
            <a:off x="1111250" y="4133850"/>
            <a:ext cx="5284788" cy="4421188"/>
          </a:xfrm>
          <a:noFill/>
          <a:ln/>
        </p:spPr>
        <p:txBody>
          <a:bodyPr lIns="91082" tIns="45541" rIns="91082" bIns="45541"/>
          <a:lstStyle/>
          <a:p>
            <a:pPr eaLnBrk="1" hangingPunct="1">
              <a:lnSpc>
                <a:spcPct val="90000"/>
              </a:lnSpc>
              <a:spcBef>
                <a:spcPct val="0"/>
              </a:spcBef>
            </a:pPr>
            <a:endParaRPr lang="en-US" sz="900" smtClean="0"/>
          </a:p>
        </p:txBody>
      </p:sp>
    </p:spTree>
    <p:extLst>
      <p:ext uri="{BB962C8B-B14F-4D97-AF65-F5344CB8AC3E}">
        <p14:creationId xmlns:p14="http://schemas.microsoft.com/office/powerpoint/2010/main" val="961131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AE3E31-5A1E-4AF2-B9D4-C54340F3C985}" type="slidenum">
              <a:rPr lang="tr-TR" smtClean="0"/>
              <a:pPr/>
              <a:t>56</a:t>
            </a:fld>
            <a:endParaRPr lang="tr-TR" dirty="0"/>
          </a:p>
        </p:txBody>
      </p:sp>
    </p:spTree>
    <p:extLst>
      <p:ext uri="{BB962C8B-B14F-4D97-AF65-F5344CB8AC3E}">
        <p14:creationId xmlns:p14="http://schemas.microsoft.com/office/powerpoint/2010/main" val="2785514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D1B6352-A62C-4BEB-8EE4-76019DE2CE0C}" type="slidenum">
              <a:rPr lang="en-US">
                <a:solidFill>
                  <a:srgbClr val="000000"/>
                </a:solidFill>
              </a:rPr>
              <a:pPr/>
              <a:t>61</a:t>
            </a:fld>
            <a:endParaRPr lang="en-US">
              <a:solidFill>
                <a:srgbClr val="000000"/>
              </a:solidFill>
            </a:endParaRPr>
          </a:p>
        </p:txBody>
      </p:sp>
      <p:sp>
        <p:nvSpPr>
          <p:cNvPr id="352259" name="Rectangle 2"/>
          <p:cNvSpPr>
            <a:spLocks noGrp="1" noRot="1" noChangeAspect="1" noChangeArrowheads="1" noTextEdit="1"/>
          </p:cNvSpPr>
          <p:nvPr>
            <p:ph type="sldImg"/>
          </p:nvPr>
        </p:nvSpPr>
        <p:spPr bwMode="auto">
          <a:xfrm>
            <a:off x="1143000" y="677863"/>
            <a:ext cx="4572000" cy="3429000"/>
          </a:xfrm>
          <a:noFill/>
          <a:ln>
            <a:solidFill>
              <a:srgbClr val="000000"/>
            </a:solidFill>
            <a:miter lim="800000"/>
            <a:headEnd/>
            <a:tailEnd/>
          </a:ln>
        </p:spPr>
      </p:sp>
      <p:sp>
        <p:nvSpPr>
          <p:cNvPr id="3522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52261" name="Text Box 4"/>
          <p:cNvSpPr txBox="1">
            <a:spLocks noChangeArrowheads="1"/>
          </p:cNvSpPr>
          <p:nvPr/>
        </p:nvSpPr>
        <p:spPr bwMode="auto">
          <a:xfrm>
            <a:off x="0" y="3095625"/>
            <a:ext cx="1022350" cy="368300"/>
          </a:xfrm>
          <a:prstGeom prst="rect">
            <a:avLst/>
          </a:prstGeom>
          <a:noFill/>
          <a:ln w="9525">
            <a:solidFill>
              <a:schemeClr val="tx1"/>
            </a:solidFill>
            <a:miter lim="800000"/>
            <a:headEnd/>
            <a:tailEnd/>
          </a:ln>
        </p:spPr>
        <p:txBody>
          <a:bodyPr lIns="91276" tIns="45639" rIns="91276" bIns="45639">
            <a:spAutoFit/>
          </a:bodyPr>
          <a:lstStyle/>
          <a:p>
            <a:pPr defTabSz="909638"/>
            <a:r>
              <a:rPr lang="en-US" sz="900" smtClean="0">
                <a:solidFill>
                  <a:srgbClr val="000000"/>
                </a:solidFill>
                <a:latin typeface="Calibri" pitchFamily="34" charset="0"/>
                <a:cs typeface="Calibri" pitchFamily="34" charset="0"/>
              </a:rPr>
              <a:t>1/Wright/p. </a:t>
            </a:r>
            <a:r>
              <a:rPr lang="en-US" sz="900" dirty="0" smtClean="0">
                <a:solidFill>
                  <a:srgbClr val="000000"/>
                </a:solidFill>
                <a:latin typeface="Calibri" pitchFamily="34" charset="0"/>
                <a:cs typeface="Calibri" pitchFamily="34" charset="0"/>
              </a:rPr>
              <a:t>S43/Figure 2</a:t>
            </a:r>
          </a:p>
        </p:txBody>
      </p:sp>
    </p:spTree>
    <p:extLst>
      <p:ext uri="{BB962C8B-B14F-4D97-AF65-F5344CB8AC3E}">
        <p14:creationId xmlns:p14="http://schemas.microsoft.com/office/powerpoint/2010/main" val="3265658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9CF3CAA3-7196-4FEB-8C21-28AB7E0D3FAC}" type="slidenum">
              <a:rPr lang="en-US" altLang="en-US"/>
              <a:pPr algn="r" eaLnBrk="1" hangingPunct="1">
                <a:spcBef>
                  <a:spcPct val="0"/>
                </a:spcBef>
              </a:pPr>
              <a:t>62</a:t>
            </a:fld>
            <a:endParaRPr lang="en-US" altLang="en-US"/>
          </a:p>
        </p:txBody>
      </p:sp>
      <p:sp>
        <p:nvSpPr>
          <p:cNvPr id="5123" name="Rectangle 2"/>
          <p:cNvSpPr>
            <a:spLocks noGrp="1" noRot="1" noChangeAspect="1" noChangeArrowheads="1" noTextEdit="1"/>
          </p:cNvSpPr>
          <p:nvPr>
            <p:ph type="sldImg"/>
          </p:nvPr>
        </p:nvSpPr>
        <p:spPr>
          <a:xfrm>
            <a:off x="1185863" y="696913"/>
            <a:ext cx="4641850" cy="3481387"/>
          </a:xfrm>
          <a:ln/>
        </p:spPr>
      </p:sp>
      <p:sp>
        <p:nvSpPr>
          <p:cNvPr id="5124" name="Rectangle 3"/>
          <p:cNvSpPr>
            <a:spLocks noGrp="1" noChangeArrowheads="1"/>
          </p:cNvSpPr>
          <p:nvPr>
            <p:ph type="body" idx="1"/>
          </p:nvPr>
        </p:nvSpPr>
        <p:spPr>
          <a:xfrm>
            <a:off x="931863" y="4410075"/>
            <a:ext cx="5133975" cy="274638"/>
          </a:xfrm>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9051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defTabSz="930275" eaLnBrk="0" hangingPunct="0">
              <a:defRPr>
                <a:solidFill>
                  <a:schemeClr val="tx1"/>
                </a:solidFill>
                <a:latin typeface="Arial" charset="0"/>
                <a:cs typeface="Arial" charset="0"/>
              </a:defRPr>
            </a:lvl1pPr>
            <a:lvl2pPr marL="742950" indent="-285750" defTabSz="930275" eaLnBrk="0" hangingPunct="0">
              <a:defRPr>
                <a:solidFill>
                  <a:schemeClr val="tx1"/>
                </a:solidFill>
                <a:latin typeface="Arial" charset="0"/>
                <a:cs typeface="Arial" charset="0"/>
              </a:defRPr>
            </a:lvl2pPr>
            <a:lvl3pPr marL="1143000" indent="-228600" defTabSz="930275" eaLnBrk="0" hangingPunct="0">
              <a:defRPr>
                <a:solidFill>
                  <a:schemeClr val="tx1"/>
                </a:solidFill>
                <a:latin typeface="Arial" charset="0"/>
                <a:cs typeface="Arial" charset="0"/>
              </a:defRPr>
            </a:lvl3pPr>
            <a:lvl4pPr marL="1600200" indent="-228600" defTabSz="930275" eaLnBrk="0" hangingPunct="0">
              <a:defRPr>
                <a:solidFill>
                  <a:schemeClr val="tx1"/>
                </a:solidFill>
                <a:latin typeface="Arial" charset="0"/>
                <a:cs typeface="Arial" charset="0"/>
              </a:defRPr>
            </a:lvl4pPr>
            <a:lvl5pPr marL="2057400" indent="-228600" defTabSz="930275" eaLnBrk="0" hangingPunct="0">
              <a:defRPr>
                <a:solidFill>
                  <a:schemeClr val="tx1"/>
                </a:solidFill>
                <a:latin typeface="Arial" charset="0"/>
                <a:cs typeface="Arial" charset="0"/>
              </a:defRPr>
            </a:lvl5pPr>
            <a:lvl6pPr marL="2514600" indent="-228600" algn="ctr" defTabSz="930275" eaLnBrk="0" fontAlgn="base" hangingPunct="0">
              <a:spcBef>
                <a:spcPct val="0"/>
              </a:spcBef>
              <a:spcAft>
                <a:spcPct val="0"/>
              </a:spcAft>
              <a:defRPr>
                <a:solidFill>
                  <a:schemeClr val="tx1"/>
                </a:solidFill>
                <a:latin typeface="Arial" charset="0"/>
                <a:cs typeface="Arial" charset="0"/>
              </a:defRPr>
            </a:lvl6pPr>
            <a:lvl7pPr marL="2971800" indent="-228600" algn="ctr" defTabSz="930275" eaLnBrk="0" fontAlgn="base" hangingPunct="0">
              <a:spcBef>
                <a:spcPct val="0"/>
              </a:spcBef>
              <a:spcAft>
                <a:spcPct val="0"/>
              </a:spcAft>
              <a:defRPr>
                <a:solidFill>
                  <a:schemeClr val="tx1"/>
                </a:solidFill>
                <a:latin typeface="Arial" charset="0"/>
                <a:cs typeface="Arial" charset="0"/>
              </a:defRPr>
            </a:lvl7pPr>
            <a:lvl8pPr marL="3429000" indent="-228600" algn="ctr" defTabSz="930275" eaLnBrk="0" fontAlgn="base" hangingPunct="0">
              <a:spcBef>
                <a:spcPct val="0"/>
              </a:spcBef>
              <a:spcAft>
                <a:spcPct val="0"/>
              </a:spcAft>
              <a:defRPr>
                <a:solidFill>
                  <a:schemeClr val="tx1"/>
                </a:solidFill>
                <a:latin typeface="Arial" charset="0"/>
                <a:cs typeface="Arial" charset="0"/>
              </a:defRPr>
            </a:lvl8pPr>
            <a:lvl9pPr marL="3886200" indent="-228600" algn="ctr" defTabSz="930275" eaLnBrk="0" fontAlgn="base" hangingPunct="0">
              <a:spcBef>
                <a:spcPct val="0"/>
              </a:spcBef>
              <a:spcAft>
                <a:spcPct val="0"/>
              </a:spcAft>
              <a:defRPr>
                <a:solidFill>
                  <a:schemeClr val="tx1"/>
                </a:solidFill>
                <a:latin typeface="Arial" charset="0"/>
                <a:cs typeface="Arial" charset="0"/>
              </a:defRPr>
            </a:lvl9pPr>
          </a:lstStyle>
          <a:p>
            <a:pPr eaLnBrk="1" hangingPunct="1"/>
            <a:fld id="{B8E8E0A3-69F3-4CD0-809E-89889E726B97}" type="slidenum">
              <a:rPr lang="en-US" smtClean="0"/>
              <a:pPr eaLnBrk="1" hangingPunct="1"/>
              <a:t>63</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r>
              <a:rPr lang="en-US" smtClean="0"/>
              <a:t>We want to make it available everywhere</a:t>
            </a:r>
          </a:p>
          <a:p>
            <a:pPr eaLnBrk="1" hangingPunct="1"/>
            <a:endParaRPr lang="en-US" smtClean="0"/>
          </a:p>
          <a:p>
            <a:pPr eaLnBrk="1" hangingPunct="1"/>
            <a:r>
              <a:rPr lang="en-US" smtClean="0"/>
              <a:t>Approval vs. Launch * Note:  Due to importation, distribution and other regulatory requirements as well as price negotiations, a licensed vaccine may not be marketed in a given  country. </a:t>
            </a:r>
          </a:p>
          <a:p>
            <a:pPr eaLnBrk="1" hangingPunct="1"/>
            <a:r>
              <a:rPr lang="en-US" smtClean="0"/>
              <a:t>Registration pending in 26 additional GAVI-eligible countries + WHO pre-qualification submitted</a:t>
            </a:r>
          </a:p>
          <a:p>
            <a:pPr eaLnBrk="1" hangingPunct="1"/>
            <a:r>
              <a:rPr lang="en-US" smtClean="0"/>
              <a:t>Potential Q:  which GAVI countries have access to GARDASIL? Indonesia, Kenya and Nicaragua</a:t>
            </a:r>
          </a:p>
          <a:p>
            <a:pPr eaLnBrk="1" hangingPunct="1"/>
            <a:endParaRPr lang="en-US" smtClean="0"/>
          </a:p>
        </p:txBody>
      </p:sp>
    </p:spTree>
    <p:extLst>
      <p:ext uri="{BB962C8B-B14F-4D97-AF65-F5344CB8AC3E}">
        <p14:creationId xmlns:p14="http://schemas.microsoft.com/office/powerpoint/2010/main" val="2524291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l" defTabSz="930275"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9CF3CAA3-7196-4FEB-8C21-28AB7E0D3FAC}" type="slidenum">
              <a:rPr lang="en-US" altLang="en-US"/>
              <a:pPr algn="r" eaLnBrk="1" hangingPunct="1">
                <a:spcBef>
                  <a:spcPct val="0"/>
                </a:spcBef>
              </a:pPr>
              <a:t>65</a:t>
            </a:fld>
            <a:endParaRPr lang="en-US" altLang="en-US"/>
          </a:p>
        </p:txBody>
      </p:sp>
      <p:sp>
        <p:nvSpPr>
          <p:cNvPr id="5123" name="Rectangle 2"/>
          <p:cNvSpPr>
            <a:spLocks noGrp="1" noRot="1" noChangeAspect="1" noChangeArrowheads="1" noTextEdit="1"/>
          </p:cNvSpPr>
          <p:nvPr>
            <p:ph type="sldImg"/>
          </p:nvPr>
        </p:nvSpPr>
        <p:spPr>
          <a:xfrm>
            <a:off x="1185863" y="696913"/>
            <a:ext cx="4641850" cy="3481387"/>
          </a:xfrm>
          <a:ln/>
        </p:spPr>
      </p:sp>
      <p:sp>
        <p:nvSpPr>
          <p:cNvPr id="5124" name="Rectangle 3"/>
          <p:cNvSpPr>
            <a:spLocks noGrp="1" noChangeArrowheads="1"/>
          </p:cNvSpPr>
          <p:nvPr>
            <p:ph type="body" idx="1"/>
          </p:nvPr>
        </p:nvSpPr>
        <p:spPr>
          <a:xfrm>
            <a:off x="931863" y="4410075"/>
            <a:ext cx="5133975" cy="274638"/>
          </a:xfrm>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95688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p>
            <a:pPr>
              <a:defRPr/>
            </a:pPr>
            <a:fld id="{05C13A43-804E-4F84-81C9-32596C80F728}" type="slidenum">
              <a:rPr lang="en-US"/>
              <a:pPr>
                <a:defRPr/>
              </a:pPr>
              <a:t>67</a:t>
            </a:fld>
            <a:endParaRPr lang="en-US"/>
          </a:p>
        </p:txBody>
      </p:sp>
      <p:sp>
        <p:nvSpPr>
          <p:cNvPr id="216067" name="Rectangle 7"/>
          <p:cNvSpPr txBox="1">
            <a:spLocks noGrp="1" noChangeArrowheads="1"/>
          </p:cNvSpPr>
          <p:nvPr/>
        </p:nvSpPr>
        <p:spPr bwMode="auto">
          <a:xfrm>
            <a:off x="3884463" y="8684460"/>
            <a:ext cx="2972004" cy="458121"/>
          </a:xfrm>
          <a:prstGeom prst="rect">
            <a:avLst/>
          </a:prstGeom>
          <a:noFill/>
          <a:ln w="9525">
            <a:noFill/>
            <a:miter lim="800000"/>
            <a:headEnd/>
            <a:tailEnd/>
          </a:ln>
        </p:spPr>
        <p:txBody>
          <a:bodyPr lIns="85109" tIns="42554" rIns="85109" bIns="42554" anchor="b"/>
          <a:lstStyle/>
          <a:p>
            <a:pPr algn="r" defTabSz="851410"/>
            <a:fld id="{50A99FF1-C29C-421A-AC11-052F28506C35}" type="slidenum">
              <a:rPr lang="en-US" sz="1100">
                <a:latin typeface="Calibri" pitchFamily="34" charset="0"/>
                <a:cs typeface="Calibri" pitchFamily="34" charset="0"/>
              </a:rPr>
              <a:pPr algn="r" defTabSz="851410"/>
              <a:t>67</a:t>
            </a:fld>
            <a:endParaRPr lang="en-US" sz="1100" dirty="0">
              <a:latin typeface="Calibri" pitchFamily="34" charset="0"/>
              <a:cs typeface="Calibri" pitchFamily="34" charset="0"/>
            </a:endParaRPr>
          </a:p>
        </p:txBody>
      </p:sp>
      <p:sp>
        <p:nvSpPr>
          <p:cNvPr id="216068" name="Rectangle 2"/>
          <p:cNvSpPr>
            <a:spLocks noGrp="1" noRot="1" noChangeAspect="1" noChangeArrowheads="1" noTextEdit="1"/>
          </p:cNvSpPr>
          <p:nvPr>
            <p:ph type="sldImg"/>
          </p:nvPr>
        </p:nvSpPr>
        <p:spPr>
          <a:ln/>
        </p:spPr>
      </p:sp>
      <p:sp>
        <p:nvSpPr>
          <p:cNvPr id="216069" name="Rectangle 3"/>
          <p:cNvSpPr>
            <a:spLocks noGrp="1" noChangeArrowheads="1"/>
          </p:cNvSpPr>
          <p:nvPr>
            <p:ph type="body" idx="1"/>
          </p:nvPr>
        </p:nvSpPr>
        <p:spPr>
          <a:xfrm>
            <a:off x="1151690" y="4345776"/>
            <a:ext cx="4582224" cy="4111751"/>
          </a:xfrm>
          <a:noFill/>
          <a:ln/>
        </p:spPr>
        <p:txBody>
          <a:bodyPr/>
          <a:lstStyle/>
          <a:p>
            <a:pPr marL="168524" indent="-168524"/>
            <a:endParaRPr lang="en-GB" dirty="0" smtClean="0"/>
          </a:p>
        </p:txBody>
      </p:sp>
    </p:spTree>
    <p:extLst>
      <p:ext uri="{BB962C8B-B14F-4D97-AF65-F5344CB8AC3E}">
        <p14:creationId xmlns:p14="http://schemas.microsoft.com/office/powerpoint/2010/main" val="232720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endParaRPr lang="en-US" smtClean="0"/>
          </a:p>
        </p:txBody>
      </p:sp>
      <p:sp>
        <p:nvSpPr>
          <p:cNvPr id="727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11" tIns="45706" rIns="91411" bIns="45706" anchor="b"/>
          <a:lstStyle/>
          <a:p>
            <a:pPr algn="r"/>
            <a:fld id="{E163D89C-72AA-47DC-939A-68FFC9B9E1A4}" type="slidenum">
              <a:rPr lang="en-US" sz="1200">
                <a:latin typeface="Calibri" pitchFamily="34" charset="0"/>
                <a:cs typeface="Calibri" pitchFamily="34" charset="0"/>
              </a:rPr>
              <a:pPr algn="r"/>
              <a:t>18</a:t>
            </a:fld>
            <a:endParaRPr lang="en-US" sz="1200">
              <a:latin typeface="Calibri" pitchFamily="34" charset="0"/>
              <a:cs typeface="Calibri" pitchFamily="34" charset="0"/>
            </a:endParaRPr>
          </a:p>
        </p:txBody>
      </p:sp>
    </p:spTree>
    <p:extLst>
      <p:ext uri="{BB962C8B-B14F-4D97-AF65-F5344CB8AC3E}">
        <p14:creationId xmlns:p14="http://schemas.microsoft.com/office/powerpoint/2010/main" val="5561313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FFC1E9-B305-414B-BB61-BC85D82C115A}" type="slidenum">
              <a:rPr lang="en-US"/>
              <a:pPr/>
              <a:t>68</a:t>
            </a:fld>
            <a:endParaRPr lang="en-US"/>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888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p>
            <a:pPr>
              <a:defRPr/>
            </a:pPr>
            <a:fld id="{84BDB430-3BBD-473B-B98C-D4B1CD0CBBBE}" type="slidenum">
              <a:rPr lang="en-US"/>
              <a:pPr>
                <a:defRPr/>
              </a:pPr>
              <a:t>69</a:t>
            </a:fld>
            <a:endParaRPr lang="en-US"/>
          </a:p>
        </p:txBody>
      </p:sp>
      <p:sp>
        <p:nvSpPr>
          <p:cNvPr id="224259" name="Rectangle 7"/>
          <p:cNvSpPr txBox="1">
            <a:spLocks noGrp="1" noChangeArrowheads="1"/>
          </p:cNvSpPr>
          <p:nvPr/>
        </p:nvSpPr>
        <p:spPr bwMode="auto">
          <a:xfrm>
            <a:off x="3884463" y="8684460"/>
            <a:ext cx="2972004" cy="458121"/>
          </a:xfrm>
          <a:prstGeom prst="rect">
            <a:avLst/>
          </a:prstGeom>
          <a:noFill/>
          <a:ln w="9525">
            <a:noFill/>
            <a:miter lim="800000"/>
            <a:headEnd/>
            <a:tailEnd/>
          </a:ln>
        </p:spPr>
        <p:txBody>
          <a:bodyPr lIns="85109" tIns="42554" rIns="85109" bIns="42554" anchor="b"/>
          <a:lstStyle/>
          <a:p>
            <a:pPr algn="r" defTabSz="851410"/>
            <a:fld id="{058CC36E-6295-4CCB-8185-31A4AAF00E1C}" type="slidenum">
              <a:rPr lang="en-US" sz="1100">
                <a:latin typeface="Calibri" pitchFamily="34" charset="0"/>
                <a:cs typeface="Calibri" pitchFamily="34" charset="0"/>
              </a:rPr>
              <a:pPr algn="r" defTabSz="851410"/>
              <a:t>69</a:t>
            </a:fld>
            <a:endParaRPr lang="en-US" sz="1100" dirty="0">
              <a:latin typeface="Calibri" pitchFamily="34" charset="0"/>
              <a:cs typeface="Calibri" pitchFamily="34" charset="0"/>
            </a:endParaRPr>
          </a:p>
        </p:txBody>
      </p:sp>
      <p:sp>
        <p:nvSpPr>
          <p:cNvPr id="224260" name="Rectangle 2"/>
          <p:cNvSpPr>
            <a:spLocks noGrp="1" noRot="1" noChangeAspect="1" noChangeArrowheads="1" noTextEdit="1"/>
          </p:cNvSpPr>
          <p:nvPr>
            <p:ph type="sldImg"/>
          </p:nvPr>
        </p:nvSpPr>
        <p:spPr>
          <a:ln/>
        </p:spPr>
      </p:sp>
      <p:sp>
        <p:nvSpPr>
          <p:cNvPr id="224261" name="Rectangle 3"/>
          <p:cNvSpPr>
            <a:spLocks noGrp="1" noChangeArrowheads="1"/>
          </p:cNvSpPr>
          <p:nvPr>
            <p:ph type="body" idx="1"/>
          </p:nvPr>
        </p:nvSpPr>
        <p:spPr>
          <a:xfrm>
            <a:off x="1151690" y="4345776"/>
            <a:ext cx="4582224" cy="4111751"/>
          </a:xfrm>
          <a:noFill/>
          <a:ln/>
        </p:spPr>
        <p:txBody>
          <a:bodyPr/>
          <a:lstStyle/>
          <a:p>
            <a:pPr marL="167058" indent="-167058"/>
            <a:r>
              <a:rPr lang="en-GB" b="1" u="sng" dirty="0" smtClean="0"/>
              <a:t>Composition of </a:t>
            </a:r>
            <a:r>
              <a:rPr lang="en-GB" b="1" i="1" u="sng" dirty="0" err="1" smtClean="0"/>
              <a:t>Cervarix</a:t>
            </a:r>
            <a:r>
              <a:rPr lang="en-GB" b="1" u="sng" baseline="30000" dirty="0" smtClean="0"/>
              <a:t>®</a:t>
            </a:r>
            <a:r>
              <a:rPr lang="en-GB" b="1" u="sng" dirty="0" smtClean="0"/>
              <a:t> and </a:t>
            </a:r>
            <a:r>
              <a:rPr lang="en-GB" b="1" i="1" u="sng" dirty="0" err="1" smtClean="0">
                <a:solidFill>
                  <a:srgbClr val="007148"/>
                </a:solidFill>
              </a:rPr>
              <a:t>Gardasil</a:t>
            </a:r>
            <a:r>
              <a:rPr lang="en-US" b="1" u="sng" baseline="30000" dirty="0" smtClean="0">
                <a:solidFill>
                  <a:srgbClr val="007148"/>
                </a:solidFill>
              </a:rPr>
              <a:t>®</a:t>
            </a:r>
            <a:endParaRPr lang="en-GB" b="1" u="sng" baseline="30000" dirty="0" smtClean="0"/>
          </a:p>
          <a:p>
            <a:pPr marL="167058" indent="-167058"/>
            <a:r>
              <a:rPr lang="en-GB" dirty="0" smtClean="0"/>
              <a:t>Comparison of antigen/adjuvant content of the two </a:t>
            </a:r>
            <a:r>
              <a:rPr lang="en-GB" dirty="0" err="1" smtClean="0"/>
              <a:t>Aşıs</a:t>
            </a:r>
            <a:r>
              <a:rPr lang="en-GB" dirty="0" smtClean="0"/>
              <a:t>.</a:t>
            </a:r>
          </a:p>
        </p:txBody>
      </p:sp>
    </p:spTree>
    <p:extLst>
      <p:ext uri="{BB962C8B-B14F-4D97-AF65-F5344CB8AC3E}">
        <p14:creationId xmlns:p14="http://schemas.microsoft.com/office/powerpoint/2010/main" val="35411503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p>
            <a:pPr>
              <a:defRPr/>
            </a:pPr>
            <a:fld id="{84BDB430-3BBD-473B-B98C-D4B1CD0CBBBE}" type="slidenum">
              <a:rPr lang="en-US"/>
              <a:pPr>
                <a:defRPr/>
              </a:pPr>
              <a:t>70</a:t>
            </a:fld>
            <a:endParaRPr lang="en-US"/>
          </a:p>
        </p:txBody>
      </p:sp>
      <p:sp>
        <p:nvSpPr>
          <p:cNvPr id="224259" name="Rectangle 7"/>
          <p:cNvSpPr txBox="1">
            <a:spLocks noGrp="1" noChangeArrowheads="1"/>
          </p:cNvSpPr>
          <p:nvPr/>
        </p:nvSpPr>
        <p:spPr bwMode="auto">
          <a:xfrm>
            <a:off x="3884463" y="8684460"/>
            <a:ext cx="2972004" cy="458121"/>
          </a:xfrm>
          <a:prstGeom prst="rect">
            <a:avLst/>
          </a:prstGeom>
          <a:noFill/>
          <a:ln w="9525">
            <a:noFill/>
            <a:miter lim="800000"/>
            <a:headEnd/>
            <a:tailEnd/>
          </a:ln>
        </p:spPr>
        <p:txBody>
          <a:bodyPr lIns="85109" tIns="42554" rIns="85109" bIns="42554" anchor="b"/>
          <a:lstStyle/>
          <a:p>
            <a:pPr algn="r" defTabSz="851410"/>
            <a:fld id="{058CC36E-6295-4CCB-8185-31A4AAF00E1C}" type="slidenum">
              <a:rPr lang="en-US" sz="1100">
                <a:latin typeface="Calibri" pitchFamily="34" charset="0"/>
                <a:cs typeface="Calibri" pitchFamily="34" charset="0"/>
              </a:rPr>
              <a:pPr algn="r" defTabSz="851410"/>
              <a:t>70</a:t>
            </a:fld>
            <a:endParaRPr lang="en-US" sz="1100" dirty="0">
              <a:latin typeface="Calibri" pitchFamily="34" charset="0"/>
              <a:cs typeface="Calibri" pitchFamily="34" charset="0"/>
            </a:endParaRPr>
          </a:p>
        </p:txBody>
      </p:sp>
      <p:sp>
        <p:nvSpPr>
          <p:cNvPr id="224260" name="Rectangle 2"/>
          <p:cNvSpPr>
            <a:spLocks noGrp="1" noRot="1" noChangeAspect="1" noChangeArrowheads="1" noTextEdit="1"/>
          </p:cNvSpPr>
          <p:nvPr>
            <p:ph type="sldImg"/>
          </p:nvPr>
        </p:nvSpPr>
        <p:spPr>
          <a:ln/>
        </p:spPr>
      </p:sp>
      <p:sp>
        <p:nvSpPr>
          <p:cNvPr id="224261" name="Rectangle 3"/>
          <p:cNvSpPr>
            <a:spLocks noGrp="1" noChangeArrowheads="1"/>
          </p:cNvSpPr>
          <p:nvPr>
            <p:ph type="body" idx="1"/>
          </p:nvPr>
        </p:nvSpPr>
        <p:spPr>
          <a:xfrm>
            <a:off x="1151690" y="4345776"/>
            <a:ext cx="4582224" cy="4111751"/>
          </a:xfrm>
          <a:noFill/>
          <a:ln/>
        </p:spPr>
        <p:txBody>
          <a:bodyPr/>
          <a:lstStyle/>
          <a:p>
            <a:pPr marL="167058" indent="-167058"/>
            <a:r>
              <a:rPr lang="en-GB" b="1" u="sng" dirty="0" smtClean="0"/>
              <a:t>Composition of </a:t>
            </a:r>
            <a:r>
              <a:rPr lang="en-GB" b="1" i="1" u="sng" dirty="0" err="1" smtClean="0"/>
              <a:t>Cervarix</a:t>
            </a:r>
            <a:r>
              <a:rPr lang="en-GB" b="1" u="sng" baseline="30000" dirty="0" smtClean="0"/>
              <a:t>®</a:t>
            </a:r>
            <a:r>
              <a:rPr lang="en-GB" b="1" u="sng" dirty="0" smtClean="0"/>
              <a:t> and </a:t>
            </a:r>
            <a:r>
              <a:rPr lang="en-GB" b="1" i="1" u="sng" dirty="0" err="1" smtClean="0">
                <a:solidFill>
                  <a:srgbClr val="007148"/>
                </a:solidFill>
              </a:rPr>
              <a:t>Gardasil</a:t>
            </a:r>
            <a:r>
              <a:rPr lang="en-US" b="1" u="sng" baseline="30000" dirty="0" smtClean="0">
                <a:solidFill>
                  <a:srgbClr val="007148"/>
                </a:solidFill>
              </a:rPr>
              <a:t>®</a:t>
            </a:r>
            <a:endParaRPr lang="en-GB" b="1" u="sng" baseline="30000" dirty="0" smtClean="0"/>
          </a:p>
          <a:p>
            <a:pPr marL="167058" indent="-167058"/>
            <a:r>
              <a:rPr lang="en-GB" dirty="0" smtClean="0"/>
              <a:t>Comparison of antigen/adjuvant content of the two </a:t>
            </a:r>
            <a:r>
              <a:rPr lang="en-GB" dirty="0" err="1" smtClean="0"/>
              <a:t>Aşıs</a:t>
            </a:r>
            <a:r>
              <a:rPr lang="en-GB" dirty="0" smtClean="0"/>
              <a:t>.</a:t>
            </a:r>
          </a:p>
        </p:txBody>
      </p:sp>
    </p:spTree>
    <p:extLst>
      <p:ext uri="{BB962C8B-B14F-4D97-AF65-F5344CB8AC3E}">
        <p14:creationId xmlns:p14="http://schemas.microsoft.com/office/powerpoint/2010/main" val="35411503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A5784940-0D72-4B5A-8506-949840AF34B2}" type="slidenum">
              <a:rPr lang="en-US"/>
              <a:pPr>
                <a:defRPr/>
              </a:pPr>
              <a:t>72</a:t>
            </a:fld>
            <a:endParaRPr lang="en-US"/>
          </a:p>
        </p:txBody>
      </p:sp>
      <p:sp>
        <p:nvSpPr>
          <p:cNvPr id="929794" name="Rectangle 2"/>
          <p:cNvSpPr>
            <a:spLocks noGrp="1" noRot="1" noChangeAspect="1" noChangeArrowheads="1" noTextEdit="1"/>
          </p:cNvSpPr>
          <p:nvPr>
            <p:ph type="sldImg"/>
          </p:nvPr>
        </p:nvSpPr>
        <p:spPr>
          <a:ln/>
        </p:spPr>
      </p:sp>
      <p:sp>
        <p:nvSpPr>
          <p:cNvPr id="929795" name="Rectangle 3"/>
          <p:cNvSpPr>
            <a:spLocks noGrp="1" noChangeArrowheads="1"/>
          </p:cNvSpPr>
          <p:nvPr>
            <p:ph type="body" idx="1"/>
          </p:nvPr>
        </p:nvSpPr>
        <p:spPr>
          <a:xfrm>
            <a:off x="685494" y="4344357"/>
            <a:ext cx="5487013" cy="4113169"/>
          </a:xfrm>
          <a:noFill/>
          <a:ln/>
        </p:spPr>
        <p:txBody>
          <a:bodyPr/>
          <a:lstStyle/>
          <a:p>
            <a:pPr marL="167058" indent="-167058"/>
            <a:r>
              <a:rPr lang="en-GB" b="1" i="1" u="sng" dirty="0" err="1" smtClean="0"/>
              <a:t>Cervarix</a:t>
            </a:r>
            <a:r>
              <a:rPr lang="en-GB" b="1" u="sng" baseline="30000" dirty="0" smtClean="0"/>
              <a:t>®</a:t>
            </a:r>
            <a:r>
              <a:rPr lang="en-GB" b="1" u="sng" dirty="0" smtClean="0"/>
              <a:t> </a:t>
            </a:r>
            <a:r>
              <a:rPr lang="en-GB" b="1" u="sng" dirty="0" err="1" smtClean="0"/>
              <a:t>etkinlik</a:t>
            </a:r>
            <a:r>
              <a:rPr lang="en-GB" b="1" u="sng" dirty="0" smtClean="0"/>
              <a:t> against CIN3+: </a:t>
            </a:r>
            <a:r>
              <a:rPr lang="en-US" b="1" u="sng" dirty="0" smtClean="0"/>
              <a:t>final analysis of Phase III trial (34.9 </a:t>
            </a:r>
            <a:r>
              <a:rPr lang="en-US" b="1" u="sng" dirty="0" err="1" smtClean="0"/>
              <a:t>aylar</a:t>
            </a:r>
            <a:r>
              <a:rPr lang="en-US" b="1" u="sng" dirty="0" smtClean="0"/>
              <a:t>)</a:t>
            </a:r>
          </a:p>
          <a:p>
            <a:pPr marL="167058" indent="-167058">
              <a:buFontTx/>
              <a:buChar char="•"/>
            </a:pPr>
            <a:r>
              <a:rPr lang="en-GB" dirty="0" smtClean="0"/>
              <a:t>In the primary analysis, detection of HPV DNA in the tissue biopsies was regarded as associated with the CIN lesion.</a:t>
            </a:r>
            <a:r>
              <a:rPr lang="en-GB" i="1" dirty="0" smtClean="0"/>
              <a:t> </a:t>
            </a:r>
            <a:r>
              <a:rPr lang="en-GB" i="1" dirty="0" err="1" smtClean="0"/>
              <a:t>Cervarix</a:t>
            </a:r>
            <a:r>
              <a:rPr lang="en-GB" baseline="30000" dirty="0" smtClean="0"/>
              <a:t>®</a:t>
            </a:r>
            <a:r>
              <a:rPr lang="en-GB" dirty="0" smtClean="0"/>
              <a:t> </a:t>
            </a:r>
            <a:r>
              <a:rPr lang="en-GB" dirty="0" err="1" smtClean="0"/>
              <a:t>etkinlik</a:t>
            </a:r>
            <a:r>
              <a:rPr lang="en-GB" dirty="0" smtClean="0"/>
              <a:t> against CIN3+ caused by HPV 16/18 was 80.0% in this analysis (ATP-E cohort).</a:t>
            </a:r>
          </a:p>
          <a:p>
            <a:pPr marL="167058" indent="-167058">
              <a:buFontTx/>
              <a:buChar char="•"/>
            </a:pPr>
            <a:r>
              <a:rPr lang="en-GB" dirty="0" smtClean="0"/>
              <a:t>An additional analysis, using the HPV type assignment algorithm, was conducted to attribute a likely causal association between a lesion and the HPV type. If more than one HPV type was found in a lesion, causality was attributed on the basis of detection of the same HPV type in the preceding cytological sample. Following HPV type assignment analysis, </a:t>
            </a:r>
            <a:r>
              <a:rPr lang="en-GB" i="1" dirty="0" err="1" smtClean="0"/>
              <a:t>Cervarix</a:t>
            </a:r>
            <a:r>
              <a:rPr lang="en-GB" baseline="30000" dirty="0" smtClean="0"/>
              <a:t>®</a:t>
            </a:r>
            <a:r>
              <a:rPr lang="en-GB" dirty="0" smtClean="0"/>
              <a:t> </a:t>
            </a:r>
            <a:r>
              <a:rPr lang="en-GB" dirty="0" err="1" smtClean="0"/>
              <a:t>etkinlik</a:t>
            </a:r>
            <a:r>
              <a:rPr lang="en-GB" dirty="0" smtClean="0"/>
              <a:t> against CIN3+ caused by HPV 16/18 was 100.0% (ATP-E cohort).</a:t>
            </a:r>
            <a:endParaRPr lang="en-US" dirty="0" smtClean="0"/>
          </a:p>
        </p:txBody>
      </p:sp>
    </p:spTree>
    <p:extLst>
      <p:ext uri="{BB962C8B-B14F-4D97-AF65-F5344CB8AC3E}">
        <p14:creationId xmlns:p14="http://schemas.microsoft.com/office/powerpoint/2010/main" val="16595272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61ABB22E-D600-4CE0-B6D5-C49A4565BD44}" type="slidenum">
              <a:rPr lang="en-US"/>
              <a:pPr>
                <a:defRPr/>
              </a:pPr>
              <a:t>73</a:t>
            </a:fld>
            <a:endParaRPr lang="en-US"/>
          </a:p>
        </p:txBody>
      </p:sp>
      <p:sp>
        <p:nvSpPr>
          <p:cNvPr id="933890" name="Rectangle 2"/>
          <p:cNvSpPr>
            <a:spLocks noGrp="1" noRot="1" noChangeAspect="1" noChangeArrowheads="1" noTextEdit="1"/>
          </p:cNvSpPr>
          <p:nvPr>
            <p:ph type="sldImg"/>
          </p:nvPr>
        </p:nvSpPr>
        <p:spPr>
          <a:ln/>
        </p:spPr>
      </p:sp>
      <p:sp>
        <p:nvSpPr>
          <p:cNvPr id="933891" name="Rectangle 3"/>
          <p:cNvSpPr>
            <a:spLocks noGrp="1" noChangeArrowheads="1"/>
          </p:cNvSpPr>
          <p:nvPr>
            <p:ph type="body" idx="1"/>
          </p:nvPr>
        </p:nvSpPr>
        <p:spPr>
          <a:noFill/>
          <a:ln/>
        </p:spPr>
        <p:txBody>
          <a:bodyPr/>
          <a:lstStyle/>
          <a:p>
            <a:pPr marL="167058" indent="-167058"/>
            <a:r>
              <a:rPr lang="en-GB" b="1" i="1" u="sng" dirty="0" err="1" smtClean="0"/>
              <a:t>Cervarix</a:t>
            </a:r>
            <a:r>
              <a:rPr lang="en-GB" b="1" u="sng" baseline="30000" dirty="0" smtClean="0"/>
              <a:t>®</a:t>
            </a:r>
            <a:r>
              <a:rPr lang="en-GB" b="1" u="sng" dirty="0" smtClean="0"/>
              <a:t> </a:t>
            </a:r>
            <a:r>
              <a:rPr lang="en-GB" b="1" u="sng" dirty="0" err="1" smtClean="0"/>
              <a:t>etkinlik</a:t>
            </a:r>
            <a:r>
              <a:rPr lang="en-GB" b="1" u="sng" dirty="0" smtClean="0"/>
              <a:t>: </a:t>
            </a:r>
            <a:r>
              <a:rPr lang="en-US" b="1" u="sng" dirty="0" smtClean="0"/>
              <a:t>final analysis of Phase III trial (39.4 </a:t>
            </a:r>
            <a:r>
              <a:rPr lang="en-US" b="1" u="sng" dirty="0" err="1" smtClean="0"/>
              <a:t>aylar</a:t>
            </a:r>
            <a:r>
              <a:rPr lang="en-US" b="1" u="sng" dirty="0" smtClean="0"/>
              <a:t>)</a:t>
            </a:r>
            <a:endParaRPr lang="en-GB" b="1" u="sng" dirty="0" smtClean="0"/>
          </a:p>
          <a:p>
            <a:pPr marL="167058" indent="-167058">
              <a:buFontTx/>
              <a:buChar char="•"/>
            </a:pPr>
            <a:r>
              <a:rPr lang="en-GB" dirty="0" smtClean="0"/>
              <a:t>Reduction in </a:t>
            </a:r>
            <a:r>
              <a:rPr lang="en-GB" dirty="0" err="1" smtClean="0"/>
              <a:t>colposcopy</a:t>
            </a:r>
            <a:r>
              <a:rPr lang="en-GB" dirty="0" smtClean="0"/>
              <a:t> referrals and cervical excision procedures are shown on this slide from the TVC-naïve cohort and the TVC.</a:t>
            </a:r>
          </a:p>
          <a:p>
            <a:pPr marL="167058" indent="-167058">
              <a:buFontTx/>
              <a:buChar char="•"/>
            </a:pPr>
            <a:r>
              <a:rPr lang="en-GB" dirty="0" smtClean="0"/>
              <a:t>In the TVC-naïve cohort, </a:t>
            </a:r>
            <a:r>
              <a:rPr lang="en-GB" dirty="0" err="1" smtClean="0"/>
              <a:t>Aşı</a:t>
            </a:r>
            <a:r>
              <a:rPr lang="en-GB" dirty="0" smtClean="0"/>
              <a:t> </a:t>
            </a:r>
            <a:r>
              <a:rPr lang="en-GB" dirty="0" err="1" smtClean="0"/>
              <a:t>etkinlik</a:t>
            </a:r>
            <a:r>
              <a:rPr lang="en-GB" dirty="0" smtClean="0"/>
              <a:t> against reduction in </a:t>
            </a:r>
            <a:r>
              <a:rPr lang="en-GB" dirty="0" err="1" smtClean="0"/>
              <a:t>colposcopy</a:t>
            </a:r>
            <a:r>
              <a:rPr lang="en-GB" dirty="0" smtClean="0"/>
              <a:t> referrals was 26.3% and in cervical excision procedures was 68.8%.</a:t>
            </a:r>
          </a:p>
          <a:p>
            <a:pPr marL="167058" indent="-167058">
              <a:buFontTx/>
              <a:buChar char="•"/>
            </a:pPr>
            <a:r>
              <a:rPr lang="en-GB" dirty="0" smtClean="0"/>
              <a:t>In the TVC, </a:t>
            </a:r>
            <a:r>
              <a:rPr lang="en-GB" dirty="0" err="1" smtClean="0"/>
              <a:t>Aşı</a:t>
            </a:r>
            <a:r>
              <a:rPr lang="en-GB" dirty="0" smtClean="0"/>
              <a:t> </a:t>
            </a:r>
            <a:r>
              <a:rPr lang="en-GB" dirty="0" err="1" smtClean="0"/>
              <a:t>etkinlik</a:t>
            </a:r>
            <a:r>
              <a:rPr lang="en-GB" dirty="0" smtClean="0"/>
              <a:t> against reduction in </a:t>
            </a:r>
            <a:r>
              <a:rPr lang="en-GB" dirty="0" err="1" smtClean="0"/>
              <a:t>colposcopy</a:t>
            </a:r>
            <a:r>
              <a:rPr lang="en-GB" dirty="0" smtClean="0"/>
              <a:t> referrals was 10.4% and in cervical excision procedures was 24.7%.</a:t>
            </a:r>
          </a:p>
        </p:txBody>
      </p:sp>
    </p:spTree>
    <p:extLst>
      <p:ext uri="{BB962C8B-B14F-4D97-AF65-F5344CB8AC3E}">
        <p14:creationId xmlns:p14="http://schemas.microsoft.com/office/powerpoint/2010/main" val="32859519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1E00AE-B620-4A3C-894F-51D7BE09095C}" type="slidenum">
              <a:rPr lang="tr-TR" smtClean="0"/>
              <a:t>74</a:t>
            </a:fld>
            <a:endParaRPr lang="tr-TR"/>
          </a:p>
        </p:txBody>
      </p:sp>
    </p:spTree>
    <p:extLst>
      <p:ext uri="{BB962C8B-B14F-4D97-AF65-F5344CB8AC3E}">
        <p14:creationId xmlns:p14="http://schemas.microsoft.com/office/powerpoint/2010/main" val="39192466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A1C7B6B9-D735-4926-B0B9-3C1421DE5F21}" type="slidenum">
              <a:rPr lang="en-US"/>
              <a:pPr>
                <a:defRPr/>
              </a:pPr>
              <a:t>76</a:t>
            </a:fld>
            <a:endParaRPr lang="en-US"/>
          </a:p>
        </p:txBody>
      </p:sp>
      <p:sp>
        <p:nvSpPr>
          <p:cNvPr id="939010" name="Rectangle 2"/>
          <p:cNvSpPr>
            <a:spLocks noGrp="1" noRot="1" noChangeAspect="1" noChangeArrowheads="1" noTextEdit="1"/>
          </p:cNvSpPr>
          <p:nvPr>
            <p:ph type="sldImg"/>
          </p:nvPr>
        </p:nvSpPr>
        <p:spPr>
          <a:ln/>
        </p:spPr>
      </p:sp>
      <p:sp>
        <p:nvSpPr>
          <p:cNvPr id="939011" name="Rectangle 3"/>
          <p:cNvSpPr>
            <a:spLocks noGrp="1" noChangeArrowheads="1"/>
          </p:cNvSpPr>
          <p:nvPr>
            <p:ph type="body" idx="1"/>
          </p:nvPr>
        </p:nvSpPr>
        <p:spPr>
          <a:xfrm>
            <a:off x="685494" y="4344357"/>
            <a:ext cx="5487013" cy="4113169"/>
          </a:xfrm>
          <a:noFill/>
          <a:ln/>
        </p:spPr>
        <p:txBody>
          <a:bodyPr/>
          <a:lstStyle/>
          <a:p>
            <a:pPr marL="167058" indent="-167058"/>
            <a:r>
              <a:rPr lang="en-GB" b="1" i="1" u="sng" dirty="0" err="1" smtClean="0"/>
              <a:t>Gardasil</a:t>
            </a:r>
            <a:r>
              <a:rPr lang="en-GB" b="1" u="sng" baseline="30000" dirty="0" smtClean="0"/>
              <a:t>®</a:t>
            </a:r>
            <a:r>
              <a:rPr lang="en-GB" u="sng" dirty="0" smtClean="0"/>
              <a:t> </a:t>
            </a:r>
            <a:r>
              <a:rPr lang="en-GB" b="1" u="sng" dirty="0" smtClean="0"/>
              <a:t>has shown </a:t>
            </a:r>
            <a:r>
              <a:rPr lang="en-GB" b="1" u="sng" dirty="0" err="1" smtClean="0"/>
              <a:t>etkinlik</a:t>
            </a:r>
            <a:r>
              <a:rPr lang="en-GB" b="1" u="sng" dirty="0" smtClean="0"/>
              <a:t> against HPV 6/11/16/18- </a:t>
            </a:r>
            <a:r>
              <a:rPr lang="en-GB" b="1" u="sng" dirty="0" err="1" smtClean="0"/>
              <a:t>ilişkili</a:t>
            </a:r>
            <a:r>
              <a:rPr lang="en-GB" b="1" u="sng" dirty="0" smtClean="0"/>
              <a:t> CIN and AIS (Phase III)</a:t>
            </a:r>
            <a:r>
              <a:rPr lang="en-GB" dirty="0" smtClean="0"/>
              <a:t> </a:t>
            </a:r>
          </a:p>
          <a:p>
            <a:pPr marL="167058" indent="-167058"/>
            <a:r>
              <a:rPr lang="en-GB" dirty="0" smtClean="0"/>
              <a:t>The table shows </a:t>
            </a:r>
            <a:r>
              <a:rPr lang="en-GB" dirty="0" err="1" smtClean="0"/>
              <a:t>etkinlik</a:t>
            </a:r>
            <a:r>
              <a:rPr lang="en-GB" dirty="0" smtClean="0"/>
              <a:t> of </a:t>
            </a:r>
            <a:r>
              <a:rPr lang="en-GB" i="1" dirty="0" err="1" smtClean="0"/>
              <a:t>Gardasil</a:t>
            </a:r>
            <a:r>
              <a:rPr lang="en-GB" baseline="30000" dirty="0" smtClean="0"/>
              <a:t>®</a:t>
            </a:r>
            <a:r>
              <a:rPr lang="en-GB" dirty="0" smtClean="0"/>
              <a:t> against HPV 6/11/16/18-ilişkili CIN and AIS in a per-protocol population aged 16–26 years after 44 </a:t>
            </a:r>
            <a:r>
              <a:rPr lang="en-GB" dirty="0" err="1" smtClean="0"/>
              <a:t>aylar</a:t>
            </a:r>
            <a:r>
              <a:rPr lang="en-GB" dirty="0" smtClean="0"/>
              <a:t> of follow-up.</a:t>
            </a:r>
          </a:p>
          <a:p>
            <a:pPr marL="167058" indent="-167058">
              <a:buFontTx/>
              <a:buChar char="•"/>
            </a:pPr>
            <a:r>
              <a:rPr lang="en-GB" dirty="0" err="1" smtClean="0"/>
              <a:t>etkinlik</a:t>
            </a:r>
            <a:r>
              <a:rPr lang="en-GB" dirty="0" smtClean="0"/>
              <a:t> against HPV 16- or 18-ilişkili CIN and AIS is shown in the highlighted box.</a:t>
            </a:r>
          </a:p>
          <a:p>
            <a:pPr marL="167058" indent="-167058">
              <a:buFontTx/>
              <a:buChar char="•"/>
            </a:pPr>
            <a:r>
              <a:rPr lang="en-GB" dirty="0" smtClean="0"/>
              <a:t>Note: there were nine breakthrough CIN </a:t>
            </a:r>
            <a:r>
              <a:rPr lang="en-GB" dirty="0" err="1" smtClean="0"/>
              <a:t>olguları</a:t>
            </a:r>
            <a:r>
              <a:rPr lang="en-GB" dirty="0" smtClean="0"/>
              <a:t>, eight of which were HPV 16 </a:t>
            </a:r>
            <a:r>
              <a:rPr lang="en-GB" dirty="0" err="1" smtClean="0"/>
              <a:t>ilişkili</a:t>
            </a:r>
            <a:r>
              <a:rPr lang="en-GB" dirty="0" smtClean="0"/>
              <a:t> and one of which was HPV 18 </a:t>
            </a:r>
            <a:r>
              <a:rPr lang="en-GB" dirty="0" err="1" smtClean="0"/>
              <a:t>ilişkili</a:t>
            </a:r>
            <a:r>
              <a:rPr lang="en-GB" dirty="0" smtClean="0"/>
              <a:t>, two CIN2/3 </a:t>
            </a:r>
            <a:r>
              <a:rPr lang="en-GB" dirty="0" err="1" smtClean="0"/>
              <a:t>olguları</a:t>
            </a:r>
            <a:r>
              <a:rPr lang="en-GB" dirty="0" smtClean="0"/>
              <a:t> showed evidence of multiple HPV infection.</a:t>
            </a:r>
          </a:p>
          <a:p>
            <a:pPr marL="167058" indent="-167058">
              <a:buFontTx/>
              <a:buChar char="•"/>
            </a:pPr>
            <a:r>
              <a:rPr lang="en-GB" dirty="0" smtClean="0"/>
              <a:t>Overall </a:t>
            </a:r>
            <a:r>
              <a:rPr lang="en-GB" dirty="0" err="1" smtClean="0"/>
              <a:t>etkinlik</a:t>
            </a:r>
            <a:r>
              <a:rPr lang="en-GB" dirty="0" smtClean="0"/>
              <a:t> against HPV 6/11/16/18-ilişkili CIN and AIS was 92%. </a:t>
            </a:r>
          </a:p>
          <a:p>
            <a:pPr marL="167058" indent="-167058"/>
            <a:endParaRPr lang="en-GB" dirty="0" smtClean="0"/>
          </a:p>
          <a:p>
            <a:pPr marL="167058" indent="-167058"/>
            <a:endParaRPr lang="en-US" dirty="0" smtClean="0"/>
          </a:p>
        </p:txBody>
      </p:sp>
    </p:spTree>
    <p:extLst>
      <p:ext uri="{BB962C8B-B14F-4D97-AF65-F5344CB8AC3E}">
        <p14:creationId xmlns:p14="http://schemas.microsoft.com/office/powerpoint/2010/main" val="36559160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p:txBody>
          <a:bodyPr/>
          <a:lstStyle/>
          <a:p>
            <a:pPr>
              <a:defRPr/>
            </a:pPr>
            <a:fld id="{16BFFB30-ED2E-46A1-8068-E492C40E6FB0}" type="slidenum">
              <a:rPr lang="en-US"/>
              <a:pPr>
                <a:defRPr/>
              </a:pPr>
              <a:t>77</a:t>
            </a:fld>
            <a:endParaRPr lang="en-US"/>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pPr marL="167058" indent="-167058"/>
            <a:r>
              <a:rPr lang="en-US" sz="900" b="1" u="sng" dirty="0" smtClean="0"/>
              <a:t>Impact of </a:t>
            </a:r>
            <a:r>
              <a:rPr lang="en-GB" sz="900" b="1" i="1" u="sng" dirty="0" err="1" smtClean="0"/>
              <a:t>Gardasil</a:t>
            </a:r>
            <a:r>
              <a:rPr lang="en-GB" sz="900" b="1" u="sng" baseline="30000" dirty="0" smtClean="0"/>
              <a:t>®</a:t>
            </a:r>
            <a:r>
              <a:rPr lang="en-US" sz="900" u="sng" dirty="0" smtClean="0"/>
              <a:t> </a:t>
            </a:r>
            <a:r>
              <a:rPr lang="en-US" sz="900" b="1" u="sng" dirty="0" smtClean="0"/>
              <a:t>on abnormal Pap tests and procedures</a:t>
            </a:r>
          </a:p>
          <a:p>
            <a:pPr marL="167058" indent="-167058">
              <a:buFontTx/>
              <a:buChar char="•"/>
            </a:pPr>
            <a:r>
              <a:rPr lang="en-GB" sz="900" dirty="0" smtClean="0"/>
              <a:t>Reports from end-of-study data from two pivotal Phase III clinical trials of </a:t>
            </a:r>
            <a:r>
              <a:rPr lang="en-GB" sz="900" i="1" dirty="0" err="1" smtClean="0"/>
              <a:t>Gardasil</a:t>
            </a:r>
            <a:r>
              <a:rPr lang="en-GB" sz="900" baseline="30000" dirty="0" smtClean="0"/>
              <a:t>®</a:t>
            </a:r>
            <a:r>
              <a:rPr lang="en-US" sz="900" i="1" dirty="0" smtClean="0"/>
              <a:t>.</a:t>
            </a:r>
            <a:endParaRPr lang="en-GB" sz="900" i="1" dirty="0" smtClean="0"/>
          </a:p>
          <a:p>
            <a:pPr marL="167058" indent="-167058">
              <a:buFontTx/>
              <a:buChar char="•"/>
            </a:pPr>
            <a:r>
              <a:rPr lang="en-GB" sz="900" dirty="0" smtClean="0"/>
              <a:t>17,622 women were enrolled in one of two randomized, </a:t>
            </a:r>
            <a:r>
              <a:rPr lang="en-GB" sz="900" dirty="0" err="1" smtClean="0"/>
              <a:t>Plasebo-Kontrolled</a:t>
            </a:r>
            <a:r>
              <a:rPr lang="en-GB" sz="900" dirty="0" smtClean="0"/>
              <a:t> </a:t>
            </a:r>
            <a:r>
              <a:rPr lang="en-GB" sz="900" dirty="0" err="1" smtClean="0"/>
              <a:t>etkinlik</a:t>
            </a:r>
            <a:r>
              <a:rPr lang="en-GB" sz="900" dirty="0" smtClean="0"/>
              <a:t> trials.</a:t>
            </a:r>
          </a:p>
          <a:p>
            <a:pPr marL="167058" indent="-167058">
              <a:buFontTx/>
              <a:buChar char="•"/>
            </a:pPr>
            <a:r>
              <a:rPr lang="en-GB" sz="900" dirty="0" smtClean="0"/>
              <a:t>Population approximated a primary target population for HPV vaccination: sexually-naïve girls and women shortly post-sexual debut.</a:t>
            </a:r>
          </a:p>
          <a:p>
            <a:pPr marL="167058" indent="-167058">
              <a:buFontTx/>
              <a:buChar char="•"/>
            </a:pPr>
            <a:r>
              <a:rPr lang="en-GB" sz="900" dirty="0" err="1" smtClean="0"/>
              <a:t>Aşı</a:t>
            </a:r>
            <a:r>
              <a:rPr lang="en-GB" sz="900" dirty="0" smtClean="0"/>
              <a:t> or </a:t>
            </a:r>
            <a:r>
              <a:rPr lang="en-GB" sz="900" dirty="0" err="1" smtClean="0"/>
              <a:t>Plasebo</a:t>
            </a:r>
            <a:r>
              <a:rPr lang="en-GB" sz="900" dirty="0" smtClean="0"/>
              <a:t> was given at Day 1, Month 2 and Month 6.</a:t>
            </a:r>
          </a:p>
          <a:p>
            <a:pPr marL="167058" indent="-167058">
              <a:buFontTx/>
              <a:buChar char="•"/>
            </a:pPr>
            <a:r>
              <a:rPr lang="en-GB" sz="900" dirty="0" err="1" smtClean="0"/>
              <a:t>Cervicovaginal</a:t>
            </a:r>
            <a:r>
              <a:rPr lang="en-GB" sz="900" dirty="0" smtClean="0"/>
              <a:t> sampling was carried out at day 1.</a:t>
            </a:r>
          </a:p>
          <a:p>
            <a:pPr marL="167058" indent="-167058">
              <a:buFontTx/>
              <a:buChar char="•"/>
            </a:pPr>
            <a:r>
              <a:rPr lang="en-GB" sz="900" dirty="0" smtClean="0"/>
              <a:t>Pap testing occurred at Day 1 and every 6–12 </a:t>
            </a:r>
            <a:r>
              <a:rPr lang="en-GB" sz="900" dirty="0" err="1" smtClean="0"/>
              <a:t>aylar</a:t>
            </a:r>
            <a:r>
              <a:rPr lang="en-GB" sz="900" dirty="0" smtClean="0"/>
              <a:t> thereafter.</a:t>
            </a:r>
          </a:p>
          <a:p>
            <a:pPr marL="167058" indent="-167058">
              <a:buFontTx/>
              <a:buChar char="•"/>
            </a:pPr>
            <a:r>
              <a:rPr lang="en-GB" sz="900" dirty="0" smtClean="0"/>
              <a:t>Analyses were regardless of causal HPV type and performed in women who, on Day 1, had a negative Pap test, were negative to 14 common HPV types.</a:t>
            </a:r>
          </a:p>
          <a:p>
            <a:pPr marL="167058" indent="-167058">
              <a:buFontTx/>
              <a:buChar char="•"/>
            </a:pPr>
            <a:r>
              <a:rPr lang="en-GB" sz="900" dirty="0" smtClean="0"/>
              <a:t>Average follow-up was 3.6 years post-Day 1.</a:t>
            </a:r>
          </a:p>
          <a:p>
            <a:pPr marL="167058" indent="-167058">
              <a:buFontTx/>
              <a:buChar char="•"/>
            </a:pPr>
            <a:r>
              <a:rPr lang="en-GB" sz="900" dirty="0" smtClean="0"/>
              <a:t>Results showed:</a:t>
            </a:r>
          </a:p>
          <a:p>
            <a:pPr marL="580307" lvl="1" indent="-158265">
              <a:buFontTx/>
              <a:buChar char="•"/>
            </a:pPr>
            <a:r>
              <a:rPr lang="en-GB" sz="900" dirty="0" smtClean="0"/>
              <a:t>17% reduction in atypical </a:t>
            </a:r>
            <a:r>
              <a:rPr lang="en-GB" sz="900" dirty="0" err="1" smtClean="0"/>
              <a:t>squamous</a:t>
            </a:r>
            <a:r>
              <a:rPr lang="en-GB" sz="900" dirty="0" smtClean="0"/>
              <a:t> cells of undetermined significance high risk </a:t>
            </a:r>
            <a:r>
              <a:rPr lang="en-GB" sz="900" b="1" dirty="0" smtClean="0"/>
              <a:t>(ASCUS HR</a:t>
            </a:r>
            <a:r>
              <a:rPr lang="en-GB" sz="900" dirty="0" smtClean="0"/>
              <a:t>)-</a:t>
            </a:r>
            <a:r>
              <a:rPr lang="en-GB" sz="900" dirty="0" err="1" smtClean="0"/>
              <a:t>pozitif</a:t>
            </a:r>
            <a:r>
              <a:rPr lang="en-GB" sz="900" dirty="0" smtClean="0"/>
              <a:t> or worse.</a:t>
            </a:r>
          </a:p>
          <a:p>
            <a:pPr marL="580307" lvl="1" indent="-158265">
              <a:buFontTx/>
              <a:buChar char="•"/>
            </a:pPr>
            <a:r>
              <a:rPr lang="en-GB" sz="900" dirty="0" smtClean="0"/>
              <a:t>22% reduction in </a:t>
            </a:r>
            <a:r>
              <a:rPr lang="en-GB" sz="900" b="1" dirty="0" smtClean="0"/>
              <a:t>ASCUS HR-</a:t>
            </a:r>
            <a:r>
              <a:rPr lang="en-GB" sz="900" b="1" dirty="0" err="1" smtClean="0"/>
              <a:t>pozitif</a:t>
            </a:r>
            <a:r>
              <a:rPr lang="en-GB" sz="900" b="1" dirty="0" smtClean="0"/>
              <a:t>.</a:t>
            </a:r>
          </a:p>
          <a:p>
            <a:pPr marL="580307" lvl="1" indent="-158265">
              <a:buFontTx/>
              <a:buChar char="•"/>
            </a:pPr>
            <a:r>
              <a:rPr lang="en-GB" sz="900" dirty="0" smtClean="0"/>
              <a:t>17% reduction in low-grade </a:t>
            </a:r>
            <a:r>
              <a:rPr lang="en-GB" sz="900" dirty="0" err="1" smtClean="0"/>
              <a:t>squamous</a:t>
            </a:r>
            <a:r>
              <a:rPr lang="en-GB" sz="900" dirty="0" smtClean="0"/>
              <a:t> intraepithelial lesion </a:t>
            </a:r>
            <a:r>
              <a:rPr lang="en-GB" sz="900" b="1" dirty="0" smtClean="0"/>
              <a:t>(LSIL).</a:t>
            </a:r>
          </a:p>
          <a:p>
            <a:pPr marL="580307" lvl="1" indent="-158265">
              <a:buFontTx/>
              <a:buChar char="•"/>
            </a:pPr>
            <a:r>
              <a:rPr lang="en-GB" sz="900" dirty="0" smtClean="0"/>
              <a:t>36% reduction in atypical </a:t>
            </a:r>
            <a:r>
              <a:rPr lang="en-GB" sz="900" dirty="0" err="1" smtClean="0"/>
              <a:t>squamous</a:t>
            </a:r>
            <a:r>
              <a:rPr lang="en-GB" sz="900" dirty="0" smtClean="0"/>
              <a:t> cell-cannot rule-out high grade lesion </a:t>
            </a:r>
            <a:r>
              <a:rPr lang="en-GB" sz="900" b="1" dirty="0" smtClean="0"/>
              <a:t>(ASC-H).</a:t>
            </a:r>
          </a:p>
          <a:p>
            <a:pPr marL="580307" lvl="1" indent="-158265">
              <a:buFontTx/>
              <a:buChar char="•"/>
            </a:pPr>
            <a:r>
              <a:rPr lang="en-GB" sz="900" dirty="0" smtClean="0"/>
              <a:t>45% reduction in high-grade </a:t>
            </a:r>
            <a:r>
              <a:rPr lang="en-GB" sz="900" dirty="0" err="1" smtClean="0"/>
              <a:t>squamous</a:t>
            </a:r>
            <a:r>
              <a:rPr lang="en-GB" sz="900" dirty="0" smtClean="0"/>
              <a:t> intraepithelial lesion </a:t>
            </a:r>
            <a:r>
              <a:rPr lang="en-GB" sz="900" b="1" dirty="0" smtClean="0"/>
              <a:t>(HSIL).</a:t>
            </a:r>
          </a:p>
          <a:p>
            <a:pPr marL="580307" lvl="1" indent="-158265">
              <a:buFontTx/>
              <a:buChar char="•"/>
            </a:pPr>
            <a:r>
              <a:rPr lang="en-GB" sz="900" dirty="0" smtClean="0"/>
              <a:t>20% reduction in </a:t>
            </a:r>
            <a:r>
              <a:rPr lang="en-GB" sz="900" dirty="0" err="1" smtClean="0"/>
              <a:t>colposcopy</a:t>
            </a:r>
            <a:r>
              <a:rPr lang="en-GB" sz="900" dirty="0" smtClean="0"/>
              <a:t>.</a:t>
            </a:r>
          </a:p>
          <a:p>
            <a:pPr marL="580307" lvl="1" indent="-158265">
              <a:buFontTx/>
              <a:buChar char="•"/>
            </a:pPr>
            <a:r>
              <a:rPr lang="en-GB" sz="900" dirty="0" smtClean="0"/>
              <a:t>22% reduction in cervical biopsy.</a:t>
            </a:r>
          </a:p>
          <a:p>
            <a:pPr marL="580307" lvl="1" indent="-158265">
              <a:buFontTx/>
              <a:buChar char="•"/>
            </a:pPr>
            <a:r>
              <a:rPr lang="en-GB" sz="900" dirty="0" smtClean="0"/>
              <a:t>42% reduction in definitive therapy.</a:t>
            </a:r>
          </a:p>
          <a:p>
            <a:pPr marL="580307" lvl="1" indent="-158265">
              <a:buFontTx/>
              <a:buChar char="•"/>
            </a:pPr>
            <a:endParaRPr lang="en-GB" sz="900" dirty="0" smtClean="0"/>
          </a:p>
        </p:txBody>
      </p:sp>
    </p:spTree>
    <p:extLst>
      <p:ext uri="{BB962C8B-B14F-4D97-AF65-F5344CB8AC3E}">
        <p14:creationId xmlns:p14="http://schemas.microsoft.com/office/powerpoint/2010/main" val="2817780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7"/>
          <p:cNvSpPr>
            <a:spLocks noGrp="1" noChangeArrowheads="1"/>
          </p:cNvSpPr>
          <p:nvPr>
            <p:ph type="sldNum" sz="quarter" idx="5"/>
          </p:nvPr>
        </p:nvSpPr>
        <p:spPr>
          <a:ln/>
        </p:spPr>
        <p:txBody>
          <a:bodyPr/>
          <a:lstStyle/>
          <a:p>
            <a:fld id="{7D7CB899-DA91-471D-876A-41A6D9AAECD8}" type="slidenum">
              <a:rPr lang="en-US"/>
              <a:pPr/>
              <a:t>78</a:t>
            </a:fld>
            <a:endParaRPr lang="en-US"/>
          </a:p>
        </p:txBody>
      </p:sp>
      <p:sp>
        <p:nvSpPr>
          <p:cNvPr id="595970" name="Rectangle 2"/>
          <p:cNvSpPr>
            <a:spLocks noGrp="1" noRot="1" noChangeAspect="1" noChangeArrowheads="1" noTextEdit="1"/>
          </p:cNvSpPr>
          <p:nvPr>
            <p:ph type="sldImg"/>
          </p:nvPr>
        </p:nvSpPr>
        <p:spPr>
          <a:ln/>
        </p:spPr>
      </p:sp>
      <p:sp>
        <p:nvSpPr>
          <p:cNvPr id="595971" name="Rectangle 3"/>
          <p:cNvSpPr>
            <a:spLocks noGrp="1" noChangeArrowheads="1"/>
          </p:cNvSpPr>
          <p:nvPr>
            <p:ph type="body" idx="1"/>
          </p:nvPr>
        </p:nvSpPr>
        <p:spPr>
          <a:xfrm>
            <a:off x="1147763" y="4127500"/>
            <a:ext cx="5484812" cy="4848225"/>
          </a:xfrm>
          <a:noFill/>
          <a:ln/>
        </p:spPr>
        <p:txBody>
          <a:bodyPr lIns="92010" tIns="46004" rIns="92010" bIns="46004"/>
          <a:lstStyle/>
          <a:p>
            <a:pPr>
              <a:spcBef>
                <a:spcPct val="50000"/>
              </a:spcBef>
            </a:pPr>
            <a:r>
              <a:rPr lang="en-US" sz="900" b="1" dirty="0"/>
              <a:t>Key Point</a:t>
            </a:r>
          </a:p>
          <a:p>
            <a:pPr>
              <a:spcBef>
                <a:spcPct val="50000"/>
              </a:spcBef>
            </a:pPr>
            <a:r>
              <a:rPr lang="en-US" sz="900" b="1" dirty="0"/>
              <a:t>GARDASIL</a:t>
            </a:r>
            <a:r>
              <a:rPr lang="en-US" sz="900" baseline="30000" dirty="0">
                <a:cs typeface="Arial" pitchFamily="34" charset="0"/>
              </a:rPr>
              <a:t>™</a:t>
            </a:r>
            <a:r>
              <a:rPr lang="en-US" sz="900" b="1" dirty="0"/>
              <a:t> is a prophylactic </a:t>
            </a:r>
            <a:r>
              <a:rPr lang="en-US" sz="900" b="1" dirty="0" err="1" smtClean="0"/>
              <a:t>Aşı</a:t>
            </a:r>
            <a:r>
              <a:rPr lang="en-US" sz="900" b="1" dirty="0" smtClean="0"/>
              <a:t>. </a:t>
            </a:r>
            <a:r>
              <a:rPr lang="en-US" sz="900" b="1" dirty="0"/>
              <a:t>In subjects with ongoing infection with HPV Types 6, 11, 16, and/or 18 at baseline who received GARDASIL, there was no increased incidence of CIN or AIS resulting from this infection, as compared with </a:t>
            </a:r>
            <a:r>
              <a:rPr lang="en-US" sz="900" b="1" dirty="0" err="1" smtClean="0"/>
              <a:t>Plasebo</a:t>
            </a:r>
            <a:r>
              <a:rPr lang="en-US" sz="900" b="1" dirty="0" smtClean="0"/>
              <a:t>.</a:t>
            </a:r>
            <a:r>
              <a:rPr lang="en-US" sz="900" b="1" dirty="0" smtClean="0">
                <a:solidFill>
                  <a:srgbClr val="A200A2"/>
                </a:solidFill>
              </a:rPr>
              <a:t> </a:t>
            </a:r>
            <a:endParaRPr lang="en-US" sz="900" b="1" dirty="0"/>
          </a:p>
          <a:p>
            <a:pPr>
              <a:spcBef>
                <a:spcPct val="50000"/>
              </a:spcBef>
            </a:pPr>
            <a:r>
              <a:rPr lang="en-US" sz="900" b="1" dirty="0"/>
              <a:t>Background</a:t>
            </a:r>
          </a:p>
          <a:p>
            <a:pPr>
              <a:spcBef>
                <a:spcPct val="50000"/>
              </a:spcBef>
            </a:pPr>
            <a:r>
              <a:rPr lang="en-US" sz="900" dirty="0"/>
              <a:t>An analysis was conducted to determine whether, among subjects who showed evidence of infection with a </a:t>
            </a:r>
            <a:r>
              <a:rPr lang="en-US" sz="900" dirty="0" err="1" smtClean="0"/>
              <a:t>Aşı</a:t>
            </a:r>
            <a:r>
              <a:rPr lang="en-US" sz="900" dirty="0" smtClean="0"/>
              <a:t> </a:t>
            </a:r>
            <a:r>
              <a:rPr lang="en-US" sz="900" dirty="0"/>
              <a:t>HPV type at Day 1, administration of GARDASIL reduced the proportion of subjects who were found to have clinical disease due to that type, compared with </a:t>
            </a:r>
            <a:r>
              <a:rPr lang="en-US" sz="900" dirty="0" smtClean="0"/>
              <a:t>Plasebo.</a:t>
            </a:r>
            <a:r>
              <a:rPr lang="en-US" sz="900" baseline="30000" dirty="0" smtClean="0"/>
              <a:t>1</a:t>
            </a:r>
            <a:r>
              <a:rPr lang="en-US" sz="900" dirty="0" smtClean="0"/>
              <a:t> </a:t>
            </a:r>
            <a:r>
              <a:rPr lang="en-US" sz="900" dirty="0"/>
              <a:t>These results are shown in the upper-right-hand side of this slide.</a:t>
            </a:r>
          </a:p>
          <a:p>
            <a:pPr>
              <a:spcBef>
                <a:spcPct val="50000"/>
              </a:spcBef>
            </a:pPr>
            <a:r>
              <a:rPr lang="en-US" sz="900" dirty="0"/>
              <a:t>Individuals who received GARDASIL, but had ongoing HPV infection at the time of vaccination had no increased incidence of CIN (all grades) or AIS resulting from this infection, as compared with </a:t>
            </a:r>
            <a:r>
              <a:rPr lang="en-US" sz="900" dirty="0" err="1" smtClean="0"/>
              <a:t>Plasebo</a:t>
            </a:r>
            <a:r>
              <a:rPr lang="en-US" sz="900" dirty="0" smtClean="0"/>
              <a:t>. </a:t>
            </a:r>
            <a:r>
              <a:rPr lang="en-US" sz="900" dirty="0"/>
              <a:t>Ongoing infection was defined as infection with a </a:t>
            </a:r>
            <a:r>
              <a:rPr lang="en-US" sz="900" dirty="0" err="1" smtClean="0"/>
              <a:t>Aşı</a:t>
            </a:r>
            <a:r>
              <a:rPr lang="en-US" sz="900" dirty="0" smtClean="0"/>
              <a:t> </a:t>
            </a:r>
            <a:r>
              <a:rPr lang="en-US" sz="900" dirty="0"/>
              <a:t>HPV type at enrollment, but no evidence of immune response to it.</a:t>
            </a:r>
            <a:r>
              <a:rPr lang="en-US" sz="900" baseline="30000" dirty="0"/>
              <a:t>1</a:t>
            </a:r>
            <a:endParaRPr lang="en-US" sz="900" dirty="0"/>
          </a:p>
          <a:p>
            <a:pPr>
              <a:spcBef>
                <a:spcPct val="50000"/>
              </a:spcBef>
            </a:pPr>
            <a:r>
              <a:rPr lang="en-US" sz="900" dirty="0"/>
              <a:t>In individuals who had chronic (established) HPV infection at the onset of vaccination (defined as continuing infection despite evidence of an immune response to that infection), the incidence of CIN (all grades) caused by the relevant HPV type was similar in both the GARDASIL and the </a:t>
            </a:r>
            <a:r>
              <a:rPr lang="en-US" sz="900" dirty="0" err="1" smtClean="0"/>
              <a:t>Plasebo</a:t>
            </a:r>
            <a:r>
              <a:rPr lang="en-US" sz="900" dirty="0" smtClean="0"/>
              <a:t> </a:t>
            </a:r>
            <a:r>
              <a:rPr lang="en-US" sz="900" dirty="0"/>
              <a:t>recipients.</a:t>
            </a:r>
            <a:r>
              <a:rPr lang="en-US" sz="900" baseline="30000" dirty="0"/>
              <a:t>1</a:t>
            </a:r>
            <a:endParaRPr lang="en-US" sz="900" dirty="0">
              <a:solidFill>
                <a:schemeClr val="accent1"/>
              </a:solidFill>
            </a:endParaRPr>
          </a:p>
          <a:p>
            <a:pPr>
              <a:spcBef>
                <a:spcPct val="50000"/>
              </a:spcBef>
            </a:pPr>
            <a:r>
              <a:rPr lang="en-US" sz="900" dirty="0"/>
              <a:t>On the upper-left-hand side of the slide, we again note the prophylactic </a:t>
            </a:r>
            <a:r>
              <a:rPr lang="en-US" sz="900" dirty="0" err="1" smtClean="0"/>
              <a:t>etkinlik</a:t>
            </a:r>
            <a:r>
              <a:rPr lang="en-US" sz="900" dirty="0" smtClean="0"/>
              <a:t> </a:t>
            </a:r>
            <a:r>
              <a:rPr lang="en-US" sz="900" dirty="0"/>
              <a:t>of GARDASIL among HPV-naïve subjects in the per-protocol combined analysis.</a:t>
            </a:r>
            <a:r>
              <a:rPr lang="en-US" sz="900" baseline="30000" dirty="0"/>
              <a:t>2</a:t>
            </a:r>
            <a:r>
              <a:rPr lang="en-US" sz="900" dirty="0"/>
              <a:t> Also shown are </a:t>
            </a:r>
            <a:r>
              <a:rPr lang="en-US" sz="900" dirty="0" err="1" smtClean="0"/>
              <a:t>etkinlik</a:t>
            </a:r>
            <a:r>
              <a:rPr lang="en-US" sz="900" dirty="0" smtClean="0"/>
              <a:t> </a:t>
            </a:r>
            <a:r>
              <a:rPr lang="en-US" sz="900" dirty="0"/>
              <a:t>results in individuals who have evidence for having successfully cleared an infection with 1 of the 4 </a:t>
            </a:r>
            <a:r>
              <a:rPr lang="en-US" sz="900" dirty="0" err="1" smtClean="0"/>
              <a:t>Aşı</a:t>
            </a:r>
            <a:r>
              <a:rPr lang="en-US" sz="900" dirty="0" smtClean="0"/>
              <a:t> </a:t>
            </a:r>
            <a:r>
              <a:rPr lang="en-US" sz="900" dirty="0"/>
              <a:t>HPV types. In this subset, administration of GARDASIL was 100% efficacious in preventing CIN due to recurrent infection.</a:t>
            </a:r>
            <a:r>
              <a:rPr lang="en-US" sz="900" baseline="30000" dirty="0"/>
              <a:t>1</a:t>
            </a:r>
            <a:endParaRPr lang="en-US" sz="900" dirty="0"/>
          </a:p>
          <a:p>
            <a:pPr>
              <a:spcBef>
                <a:spcPct val="50000"/>
              </a:spcBef>
            </a:pPr>
            <a:r>
              <a:rPr lang="en-US" sz="900" dirty="0"/>
              <a:t>These results are in line with expectations for a prophylactic </a:t>
            </a:r>
            <a:r>
              <a:rPr lang="en-US" sz="900" dirty="0" err="1" smtClean="0"/>
              <a:t>Aşı</a:t>
            </a:r>
            <a:r>
              <a:rPr lang="en-US" sz="900" dirty="0" smtClean="0"/>
              <a:t>.</a:t>
            </a:r>
            <a:endParaRPr lang="en-US" sz="900" dirty="0"/>
          </a:p>
          <a:p>
            <a:pPr>
              <a:spcBef>
                <a:spcPct val="50000"/>
              </a:spcBef>
            </a:pPr>
            <a:r>
              <a:rPr lang="en-US" sz="900" dirty="0" err="1" smtClean="0"/>
              <a:t>olguları</a:t>
            </a:r>
            <a:r>
              <a:rPr lang="en-US" sz="900" dirty="0" smtClean="0"/>
              <a:t> </a:t>
            </a:r>
            <a:r>
              <a:rPr lang="en-US" sz="900" dirty="0"/>
              <a:t>of disease due to </a:t>
            </a:r>
            <a:r>
              <a:rPr lang="en-US" sz="900" dirty="0" smtClean="0"/>
              <a:t>non-</a:t>
            </a:r>
            <a:r>
              <a:rPr lang="en-US" sz="900" dirty="0" err="1" smtClean="0"/>
              <a:t>Aşı</a:t>
            </a:r>
            <a:r>
              <a:rPr lang="en-US" sz="900" dirty="0" smtClean="0"/>
              <a:t> </a:t>
            </a:r>
            <a:r>
              <a:rPr lang="en-US" sz="900" dirty="0"/>
              <a:t>types were observed among GARDASIL and </a:t>
            </a:r>
            <a:r>
              <a:rPr lang="en-US" sz="900" dirty="0" err="1" smtClean="0"/>
              <a:t>Plasebo</a:t>
            </a:r>
            <a:r>
              <a:rPr lang="en-US" sz="900" dirty="0" smtClean="0"/>
              <a:t> </a:t>
            </a:r>
            <a:r>
              <a:rPr lang="en-US" sz="900" dirty="0"/>
              <a:t>recipients in these studies.</a:t>
            </a:r>
            <a:r>
              <a:rPr lang="en-US" sz="900" baseline="30000" dirty="0"/>
              <a:t>2</a:t>
            </a:r>
          </a:p>
          <a:p>
            <a:pPr>
              <a:spcBef>
                <a:spcPct val="50000"/>
              </a:spcBef>
            </a:pPr>
            <a:r>
              <a:rPr lang="en-US" sz="900" dirty="0"/>
              <a:t>There was no clear evidence of protection from disease caused by HPV types for which subjects were PCR </a:t>
            </a:r>
            <a:r>
              <a:rPr lang="en-US" sz="900" dirty="0" err="1" smtClean="0"/>
              <a:t>pozitif</a:t>
            </a:r>
            <a:r>
              <a:rPr lang="en-US" sz="900" dirty="0" smtClean="0"/>
              <a:t> </a:t>
            </a:r>
            <a:r>
              <a:rPr lang="en-US" sz="900" dirty="0"/>
              <a:t>and/or </a:t>
            </a:r>
            <a:r>
              <a:rPr lang="en-US" sz="900" dirty="0" err="1" smtClean="0"/>
              <a:t>seropozitif</a:t>
            </a:r>
            <a:r>
              <a:rPr lang="en-US" sz="900" dirty="0" smtClean="0"/>
              <a:t> </a:t>
            </a:r>
            <a:r>
              <a:rPr lang="en-US" sz="900" dirty="0"/>
              <a:t>at baseline.</a:t>
            </a:r>
            <a:r>
              <a:rPr lang="en-US" sz="900" baseline="30000" dirty="0"/>
              <a:t>2</a:t>
            </a:r>
            <a:endParaRPr lang="en-US" sz="900" dirty="0"/>
          </a:p>
          <a:p>
            <a:pPr>
              <a:spcBef>
                <a:spcPct val="50000"/>
              </a:spcBef>
            </a:pPr>
            <a:r>
              <a:rPr lang="en-US" sz="900" b="1" dirty="0"/>
              <a:t>References</a:t>
            </a:r>
          </a:p>
          <a:p>
            <a:pPr>
              <a:spcBef>
                <a:spcPct val="0"/>
              </a:spcBef>
              <a:buFontTx/>
              <a:buAutoNum type="arabicPeriod"/>
            </a:pPr>
            <a:r>
              <a:rPr lang="en-US" sz="900" dirty="0"/>
              <a:t> Data on file, MSD.</a:t>
            </a:r>
          </a:p>
          <a:p>
            <a:pPr>
              <a:spcBef>
                <a:spcPct val="0"/>
              </a:spcBef>
            </a:pPr>
            <a:r>
              <a:rPr lang="en-GB" sz="900" dirty="0"/>
              <a:t>2. GARDASIL Prescribing Information. Merck &amp; Co., Inc., Whitehouse Station, NJ, USA. </a:t>
            </a:r>
            <a:endParaRPr lang="en-US" sz="900" dirty="0"/>
          </a:p>
        </p:txBody>
      </p:sp>
      <p:sp>
        <p:nvSpPr>
          <p:cNvPr id="595972" name="Text Box 4"/>
          <p:cNvSpPr txBox="1">
            <a:spLocks noChangeArrowheads="1"/>
          </p:cNvSpPr>
          <p:nvPr/>
        </p:nvSpPr>
        <p:spPr bwMode="auto">
          <a:xfrm>
            <a:off x="0" y="5145088"/>
            <a:ext cx="1104900" cy="504825"/>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1/VRBPAC final briefing document/p</a:t>
            </a:r>
            <a:r>
              <a:rPr lang="en-US" sz="900">
                <a:cs typeface="Arial" pitchFamily="34" charset="0"/>
              </a:rPr>
              <a:t>.53/¶1</a:t>
            </a:r>
          </a:p>
        </p:txBody>
      </p:sp>
      <p:sp>
        <p:nvSpPr>
          <p:cNvPr id="595973" name="Text Box 5"/>
          <p:cNvSpPr txBox="1">
            <a:spLocks noChangeArrowheads="1"/>
          </p:cNvSpPr>
          <p:nvPr/>
        </p:nvSpPr>
        <p:spPr bwMode="auto">
          <a:xfrm>
            <a:off x="0" y="4497388"/>
            <a:ext cx="1104900" cy="638175"/>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1/VRBPAC final briefing document/p. 31/</a:t>
            </a:r>
            <a:r>
              <a:rPr lang="en-US" sz="900">
                <a:cs typeface="Arial" pitchFamily="34" charset="0"/>
              </a:rPr>
              <a:t>¶ 3.</a:t>
            </a:r>
          </a:p>
        </p:txBody>
      </p:sp>
      <p:sp>
        <p:nvSpPr>
          <p:cNvPr id="595974" name="Text Box 6"/>
          <p:cNvSpPr txBox="1">
            <a:spLocks noChangeArrowheads="1"/>
          </p:cNvSpPr>
          <p:nvPr/>
        </p:nvSpPr>
        <p:spPr bwMode="auto">
          <a:xfrm>
            <a:off x="5753100" y="650875"/>
            <a:ext cx="1104900" cy="920549"/>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dirty="0"/>
              <a:t>1/Data on file/ Section 2.7.3/Summary of clinical </a:t>
            </a:r>
            <a:r>
              <a:rPr lang="en-US" sz="900" dirty="0" err="1" smtClean="0"/>
              <a:t>etkinlik</a:t>
            </a:r>
            <a:r>
              <a:rPr lang="en-US" sz="900" dirty="0" smtClean="0"/>
              <a:t>/p</a:t>
            </a:r>
            <a:r>
              <a:rPr lang="en-US" sz="900" dirty="0"/>
              <a:t>. 135/Table 2.7.3-cervixcancer: 32.</a:t>
            </a:r>
          </a:p>
        </p:txBody>
      </p:sp>
      <p:sp>
        <p:nvSpPr>
          <p:cNvPr id="595975" name="Text Box 7"/>
          <p:cNvSpPr txBox="1">
            <a:spLocks noChangeArrowheads="1"/>
          </p:cNvSpPr>
          <p:nvPr/>
        </p:nvSpPr>
        <p:spPr bwMode="auto">
          <a:xfrm>
            <a:off x="5753100" y="3168650"/>
            <a:ext cx="1104900" cy="639763"/>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1/VRBPAC final briefing document/p.54/Table 18.</a:t>
            </a:r>
            <a:endParaRPr lang="en-US" sz="900">
              <a:cs typeface="Arial" pitchFamily="34" charset="0"/>
            </a:endParaRPr>
          </a:p>
        </p:txBody>
      </p:sp>
      <p:sp>
        <p:nvSpPr>
          <p:cNvPr id="595976" name="Text Box 8"/>
          <p:cNvSpPr txBox="1">
            <a:spLocks noChangeArrowheads="1"/>
          </p:cNvSpPr>
          <p:nvPr/>
        </p:nvSpPr>
        <p:spPr bwMode="auto">
          <a:xfrm>
            <a:off x="5753100" y="1703388"/>
            <a:ext cx="1104900" cy="1474547"/>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dirty="0"/>
              <a:t>1/Data on file/ Section 2.7.3/Summary of clinical </a:t>
            </a:r>
            <a:r>
              <a:rPr lang="en-US" sz="900" dirty="0" err="1" smtClean="0"/>
              <a:t>etkinlik</a:t>
            </a:r>
            <a:r>
              <a:rPr lang="en-US" sz="900" dirty="0" smtClean="0"/>
              <a:t>/p</a:t>
            </a:r>
            <a:r>
              <a:rPr lang="en-US" sz="900" dirty="0"/>
              <a:t>. 132/ 2.7.3.1.3.2.3.1Section title; p. 133/ 2.7.3.1.3.2.3.2 Section title; p. 133/</a:t>
            </a:r>
            <a:r>
              <a:rPr lang="en-US" sz="900" dirty="0">
                <a:cs typeface="Arial" pitchFamily="34" charset="0"/>
              </a:rPr>
              <a:t>¶ 5.</a:t>
            </a:r>
          </a:p>
        </p:txBody>
      </p:sp>
      <p:sp>
        <p:nvSpPr>
          <p:cNvPr id="595977" name="Text Box 9"/>
          <p:cNvSpPr txBox="1">
            <a:spLocks noChangeArrowheads="1"/>
          </p:cNvSpPr>
          <p:nvPr/>
        </p:nvSpPr>
        <p:spPr bwMode="auto">
          <a:xfrm>
            <a:off x="0" y="7904163"/>
            <a:ext cx="1104900" cy="501650"/>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2/Prescribing information/p. 4/</a:t>
            </a:r>
            <a:r>
              <a:rPr lang="en-US" sz="900">
                <a:cs typeface="Arial" pitchFamily="34" charset="0"/>
              </a:rPr>
              <a:t>Lines 124-126.</a:t>
            </a:r>
          </a:p>
        </p:txBody>
      </p:sp>
      <p:sp>
        <p:nvSpPr>
          <p:cNvPr id="595978" name="Text Box 10"/>
          <p:cNvSpPr txBox="1">
            <a:spLocks noChangeArrowheads="1"/>
          </p:cNvSpPr>
          <p:nvPr/>
        </p:nvSpPr>
        <p:spPr bwMode="auto">
          <a:xfrm>
            <a:off x="0" y="6834188"/>
            <a:ext cx="1104900" cy="504825"/>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2/Prescribing information/p. 3/</a:t>
            </a:r>
            <a:r>
              <a:rPr lang="en-US" sz="900">
                <a:cs typeface="Arial" pitchFamily="34" charset="0"/>
              </a:rPr>
              <a:t>Table 1.</a:t>
            </a:r>
          </a:p>
        </p:txBody>
      </p:sp>
      <p:sp>
        <p:nvSpPr>
          <p:cNvPr id="595979" name="Text Box 11"/>
          <p:cNvSpPr txBox="1">
            <a:spLocks noChangeArrowheads="1"/>
          </p:cNvSpPr>
          <p:nvPr/>
        </p:nvSpPr>
        <p:spPr bwMode="auto">
          <a:xfrm>
            <a:off x="0" y="5711825"/>
            <a:ext cx="1104900" cy="504825"/>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1/VRBPAC final briefing document/p</a:t>
            </a:r>
            <a:r>
              <a:rPr lang="en-US" sz="900">
                <a:cs typeface="Arial" pitchFamily="34" charset="0"/>
              </a:rPr>
              <a:t>.52/¶3</a:t>
            </a:r>
          </a:p>
        </p:txBody>
      </p:sp>
      <p:sp>
        <p:nvSpPr>
          <p:cNvPr id="595980" name="Text Box 12"/>
          <p:cNvSpPr txBox="1">
            <a:spLocks noChangeArrowheads="1"/>
          </p:cNvSpPr>
          <p:nvPr/>
        </p:nvSpPr>
        <p:spPr bwMode="auto">
          <a:xfrm>
            <a:off x="0" y="6278563"/>
            <a:ext cx="1104900" cy="504825"/>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1/VRBPAC final briefing document/p</a:t>
            </a:r>
            <a:r>
              <a:rPr lang="en-US" sz="900">
                <a:cs typeface="Arial" pitchFamily="34" charset="0"/>
              </a:rPr>
              <a:t>.53/¶2</a:t>
            </a:r>
          </a:p>
        </p:txBody>
      </p:sp>
      <p:sp>
        <p:nvSpPr>
          <p:cNvPr id="595981" name="Text Box 13"/>
          <p:cNvSpPr txBox="1">
            <a:spLocks noChangeArrowheads="1"/>
          </p:cNvSpPr>
          <p:nvPr/>
        </p:nvSpPr>
        <p:spPr bwMode="auto">
          <a:xfrm>
            <a:off x="0" y="7373938"/>
            <a:ext cx="1104900" cy="504825"/>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1/VRBPAC final briefing document/p</a:t>
            </a:r>
            <a:r>
              <a:rPr lang="en-US" sz="900">
                <a:cs typeface="Arial" pitchFamily="34" charset="0"/>
              </a:rPr>
              <a:t>.52/¶2</a:t>
            </a:r>
          </a:p>
        </p:txBody>
      </p:sp>
      <p:sp>
        <p:nvSpPr>
          <p:cNvPr id="595982" name="Text Box 14"/>
          <p:cNvSpPr txBox="1">
            <a:spLocks noChangeArrowheads="1"/>
          </p:cNvSpPr>
          <p:nvPr/>
        </p:nvSpPr>
        <p:spPr bwMode="auto">
          <a:xfrm>
            <a:off x="5753100" y="3811588"/>
            <a:ext cx="1104900" cy="639762"/>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1/VRBPAC final briefing document/p.36/Fig 5.</a:t>
            </a:r>
            <a:endParaRPr lang="en-US" sz="900">
              <a:cs typeface="Arial" pitchFamily="34" charset="0"/>
            </a:endParaRPr>
          </a:p>
        </p:txBody>
      </p:sp>
      <p:sp>
        <p:nvSpPr>
          <p:cNvPr id="595983" name="Text Box 15"/>
          <p:cNvSpPr txBox="1">
            <a:spLocks noChangeArrowheads="1"/>
          </p:cNvSpPr>
          <p:nvPr/>
        </p:nvSpPr>
        <p:spPr bwMode="auto">
          <a:xfrm>
            <a:off x="0" y="8432800"/>
            <a:ext cx="1104900" cy="503238"/>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a:t>2/Prescribing information/p. 3/</a:t>
            </a:r>
            <a:r>
              <a:rPr lang="en-US" sz="900">
                <a:cs typeface="Arial" pitchFamily="34" charset="0"/>
              </a:rPr>
              <a:t>Lines 103-104.</a:t>
            </a:r>
          </a:p>
        </p:txBody>
      </p:sp>
      <p:sp>
        <p:nvSpPr>
          <p:cNvPr id="595984" name="Text Box 16"/>
          <p:cNvSpPr txBox="1">
            <a:spLocks noChangeArrowheads="1"/>
          </p:cNvSpPr>
          <p:nvPr/>
        </p:nvSpPr>
        <p:spPr bwMode="auto">
          <a:xfrm>
            <a:off x="0" y="287338"/>
            <a:ext cx="1104900" cy="1197548"/>
          </a:xfrm>
          <a:prstGeom prst="rect">
            <a:avLst/>
          </a:prstGeom>
          <a:noFill/>
          <a:ln w="9525">
            <a:solidFill>
              <a:schemeClr val="tx1"/>
            </a:solidFill>
            <a:miter lim="800000"/>
            <a:headEnd/>
            <a:tailEnd/>
          </a:ln>
          <a:effectLst/>
        </p:spPr>
        <p:txBody>
          <a:bodyPr lIns="88689" tIns="44343" rIns="88689" bIns="44343">
            <a:spAutoFit/>
          </a:bodyPr>
          <a:lstStyle/>
          <a:p>
            <a:pPr algn="l" defTabSz="887413" eaLnBrk="1" hangingPunct="1"/>
            <a:r>
              <a:rPr lang="en-US" sz="900" dirty="0"/>
              <a:t>1/Aug 7, 2006: Data are updated per Athens Investigator Meeting slides/D. Ferris/Filename S2-4-Therapeutic </a:t>
            </a:r>
            <a:r>
              <a:rPr lang="en-US" sz="900" dirty="0" err="1" smtClean="0"/>
              <a:t>etkinlik</a:t>
            </a:r>
            <a:endParaRPr lang="en-US" sz="900" dirty="0">
              <a:cs typeface="Arial" pitchFamily="34" charset="0"/>
            </a:endParaRPr>
          </a:p>
        </p:txBody>
      </p:sp>
      <p:sp>
        <p:nvSpPr>
          <p:cNvPr id="595985" name="Text Box 17"/>
          <p:cNvSpPr txBox="1">
            <a:spLocks noChangeArrowheads="1"/>
          </p:cNvSpPr>
          <p:nvPr/>
        </p:nvSpPr>
        <p:spPr bwMode="auto">
          <a:xfrm>
            <a:off x="0" y="1685925"/>
            <a:ext cx="1130300" cy="1182688"/>
          </a:xfrm>
          <a:prstGeom prst="rect">
            <a:avLst/>
          </a:prstGeom>
          <a:noFill/>
          <a:ln w="9525">
            <a:solidFill>
              <a:schemeClr val="tx1"/>
            </a:solidFill>
            <a:miter lim="800000"/>
            <a:headEnd/>
            <a:tailEnd/>
          </a:ln>
          <a:effectLst/>
        </p:spPr>
        <p:txBody>
          <a:bodyPr lIns="88657" tIns="44328" rIns="88657" bIns="44328">
            <a:spAutoFit/>
          </a:bodyPr>
          <a:lstStyle/>
          <a:p>
            <a:pPr algn="l" defTabSz="887413" eaLnBrk="1" hangingPunct="1"/>
            <a:r>
              <a:rPr lang="en-US" sz="800"/>
              <a:t>1/Aug 7, 2006: Seronegative, PCR- box is updated to reflect MITT-2 data (not PPE); source is DRAFT VRBPAC briefing document/p32/Table 13</a:t>
            </a:r>
          </a:p>
        </p:txBody>
      </p:sp>
      <p:sp>
        <p:nvSpPr>
          <p:cNvPr id="595986" name="Text Box 18"/>
          <p:cNvSpPr txBox="1">
            <a:spLocks noChangeArrowheads="1"/>
          </p:cNvSpPr>
          <p:nvPr/>
        </p:nvSpPr>
        <p:spPr bwMode="auto">
          <a:xfrm>
            <a:off x="0" y="2981325"/>
            <a:ext cx="1130300" cy="1320628"/>
          </a:xfrm>
          <a:prstGeom prst="rect">
            <a:avLst/>
          </a:prstGeom>
          <a:noFill/>
          <a:ln w="9525">
            <a:solidFill>
              <a:schemeClr val="tx1"/>
            </a:solidFill>
            <a:miter lim="800000"/>
            <a:headEnd/>
            <a:tailEnd/>
          </a:ln>
          <a:effectLst/>
        </p:spPr>
        <p:txBody>
          <a:bodyPr lIns="88657" tIns="44328" rIns="88657" bIns="44328">
            <a:spAutoFit/>
          </a:bodyPr>
          <a:lstStyle/>
          <a:p>
            <a:pPr algn="l" defTabSz="887413" eaLnBrk="1" hangingPunct="1"/>
            <a:r>
              <a:rPr lang="en-US" sz="800" dirty="0"/>
              <a:t>1/Aug 8, 2006: </a:t>
            </a:r>
            <a:r>
              <a:rPr lang="en-US" sz="800" dirty="0" err="1" smtClean="0"/>
              <a:t>olguları</a:t>
            </a:r>
            <a:r>
              <a:rPr lang="en-US" sz="800" dirty="0" smtClean="0"/>
              <a:t> </a:t>
            </a:r>
            <a:r>
              <a:rPr lang="en-US" sz="800" dirty="0"/>
              <a:t>updated (</a:t>
            </a:r>
            <a:r>
              <a:rPr lang="en-US" sz="800" dirty="0" err="1"/>
              <a:t>sero</a:t>
            </a:r>
            <a:r>
              <a:rPr lang="en-US" sz="800" dirty="0"/>
              <a:t>-/PCR+ and </a:t>
            </a:r>
            <a:r>
              <a:rPr lang="en-US" sz="800" dirty="0" err="1"/>
              <a:t>sero</a:t>
            </a:r>
            <a:r>
              <a:rPr lang="en-US" sz="800" dirty="0"/>
              <a:t>+/PCR-) per S. </a:t>
            </a:r>
            <a:r>
              <a:rPr lang="en-US" sz="800" dirty="0" err="1"/>
              <a:t>Stoyanov</a:t>
            </a:r>
            <a:r>
              <a:rPr lang="en-US" sz="800" dirty="0"/>
              <a:t> discussion with statistician/email direction from S. </a:t>
            </a:r>
            <a:r>
              <a:rPr lang="en-US" sz="800" dirty="0" err="1"/>
              <a:t>Stoyanov</a:t>
            </a:r>
            <a:r>
              <a:rPr lang="en-US" sz="800" dirty="0"/>
              <a:t> Aug 8 2006.</a:t>
            </a:r>
          </a:p>
        </p:txBody>
      </p:sp>
    </p:spTree>
    <p:extLst>
      <p:ext uri="{BB962C8B-B14F-4D97-AF65-F5344CB8AC3E}">
        <p14:creationId xmlns:p14="http://schemas.microsoft.com/office/powerpoint/2010/main" val="38119552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1E00AE-B620-4A3C-894F-51D7BE09095C}" type="slidenum">
              <a:rPr lang="tr-TR" smtClean="0"/>
              <a:t>83</a:t>
            </a:fld>
            <a:endParaRPr lang="tr-TR"/>
          </a:p>
        </p:txBody>
      </p:sp>
    </p:spTree>
    <p:extLst>
      <p:ext uri="{BB962C8B-B14F-4D97-AF65-F5344CB8AC3E}">
        <p14:creationId xmlns:p14="http://schemas.microsoft.com/office/powerpoint/2010/main" val="3919246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4294967295"/>
          </p:nvPr>
        </p:nvSpPr>
        <p:spPr bwMode="auto">
          <a:xfrm>
            <a:off x="3884613" y="8685213"/>
            <a:ext cx="2971800" cy="457200"/>
          </a:xfrm>
          <a:prstGeom prst="rect">
            <a:avLst/>
          </a:prstGeom>
          <a:noFill/>
          <a:ln>
            <a:miter lim="800000"/>
            <a:headEnd/>
            <a:tailEnd/>
          </a:ln>
        </p:spPr>
        <p:txBody>
          <a:bodyPr/>
          <a:lstStyle/>
          <a:p>
            <a:fld id="{852D9B5B-037C-4C35-935F-3ED0E5279BD3}" type="slidenum">
              <a:rPr lang="en-US">
                <a:latin typeface="Calibri" pitchFamily="34" charset="0"/>
              </a:rPr>
              <a:pPr/>
              <a:t>20</a:t>
            </a:fld>
            <a:endParaRPr lang="en-US">
              <a:latin typeface="Calibri" pitchFamily="34" charset="0"/>
            </a:endParaRPr>
          </a:p>
        </p:txBody>
      </p:sp>
      <p:sp>
        <p:nvSpPr>
          <p:cNvPr id="35843" name="Rectangle 2"/>
          <p:cNvSpPr>
            <a:spLocks noGrp="1" noRot="1" noChangeAspect="1" noChangeArrowheads="1" noTextEdit="1"/>
          </p:cNvSpPr>
          <p:nvPr>
            <p:ph type="sldImg"/>
          </p:nvPr>
        </p:nvSpPr>
        <p:spPr>
          <a:xfrm>
            <a:off x="1150938" y="692150"/>
            <a:ext cx="4556125" cy="3416300"/>
          </a:xfrm>
          <a:solidFill>
            <a:srgbClr val="FFFFFF"/>
          </a:solidFill>
          <a:ln/>
        </p:spPr>
      </p:sp>
      <p:sp>
        <p:nvSpPr>
          <p:cNvPr id="35844" name="Rectangle 3"/>
          <p:cNvSpPr>
            <a:spLocks noGrp="1" noChangeArrowheads="1"/>
          </p:cNvSpPr>
          <p:nvPr>
            <p:ph type="body" idx="1"/>
          </p:nvPr>
        </p:nvSpPr>
        <p:spPr>
          <a:solidFill>
            <a:srgbClr val="FFFFFF"/>
          </a:solidFill>
          <a:ln>
            <a:solidFill>
              <a:srgbClr val="000000"/>
            </a:solidFill>
          </a:ln>
        </p:spPr>
        <p:txBody>
          <a:bodyPr lIns="91423" tIns="45710" rIns="91423" bIns="45710"/>
          <a:lstStyle/>
          <a:p>
            <a:endParaRPr lang="en-GB" smtClean="0"/>
          </a:p>
        </p:txBody>
      </p:sp>
    </p:spTree>
    <p:extLst>
      <p:ext uri="{BB962C8B-B14F-4D97-AF65-F5344CB8AC3E}">
        <p14:creationId xmlns:p14="http://schemas.microsoft.com/office/powerpoint/2010/main" val="4037089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300D7A39-0905-45A2-8038-8C215E584AEE}" type="slidenum">
              <a:rPr lang="tr-TR"/>
              <a:pPr/>
              <a:t>86</a:t>
            </a:fld>
            <a:endParaRPr lang="tr-TR"/>
          </a:p>
        </p:txBody>
      </p:sp>
      <p:sp>
        <p:nvSpPr>
          <p:cNvPr id="52227" name="Rectangle 2"/>
          <p:cNvSpPr>
            <a:spLocks noGrp="1" noRot="1" noChangeAspect="1" noChangeArrowheads="1" noTextEdit="1"/>
          </p:cNvSpPr>
          <p:nvPr>
            <p:ph type="sldImg"/>
          </p:nvPr>
        </p:nvSpPr>
        <p:spPr>
          <a:xfrm>
            <a:off x="1144588" y="684213"/>
            <a:ext cx="4572000" cy="3429000"/>
          </a:xfrm>
          <a:ln/>
        </p:spPr>
      </p:sp>
      <p:sp>
        <p:nvSpPr>
          <p:cNvPr id="52228" name="Rectangle 3"/>
          <p:cNvSpPr>
            <a:spLocks noGrp="1" noChangeArrowheads="1"/>
          </p:cNvSpPr>
          <p:nvPr>
            <p:ph type="body" idx="1"/>
          </p:nvPr>
        </p:nvSpPr>
        <p:spPr>
          <a:xfrm>
            <a:off x="1038225" y="4343400"/>
            <a:ext cx="4886325" cy="4116388"/>
          </a:xfrm>
          <a:noFill/>
          <a:ln/>
        </p:spPr>
        <p:txBody>
          <a:bodyPr lIns="86486" tIns="43243" rIns="86486" bIns="43243"/>
          <a:lstStyle/>
          <a:p>
            <a:pPr eaLnBrk="1" hangingPunct="1">
              <a:lnSpc>
                <a:spcPct val="90000"/>
              </a:lnSpc>
            </a:pPr>
            <a:endParaRPr lang="en-US" dirty="0" smtClean="0"/>
          </a:p>
        </p:txBody>
      </p:sp>
      <p:sp>
        <p:nvSpPr>
          <p:cNvPr id="52229" name="Text Box 4"/>
          <p:cNvSpPr txBox="1">
            <a:spLocks noChangeArrowheads="1"/>
          </p:cNvSpPr>
          <p:nvPr/>
        </p:nvSpPr>
        <p:spPr bwMode="auto">
          <a:xfrm>
            <a:off x="6030913" y="5116513"/>
            <a:ext cx="827087" cy="1009655"/>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3/Villa/p. 277/</a:t>
            </a:r>
            <a:r>
              <a:rPr lang="en-US" sz="1500" dirty="0" err="1">
                <a:latin typeface="Calibri" pitchFamily="34" charset="0"/>
                <a:cs typeface="Calibri" pitchFamily="34" charset="0"/>
              </a:rPr>
              <a:t>col</a:t>
            </a:r>
            <a:r>
              <a:rPr lang="en-US" sz="1500" dirty="0">
                <a:latin typeface="Calibri" pitchFamily="34" charset="0"/>
                <a:cs typeface="Calibri" pitchFamily="34" charset="0"/>
              </a:rPr>
              <a:t> 1/¶ 3</a:t>
            </a:r>
          </a:p>
        </p:txBody>
      </p:sp>
      <p:sp>
        <p:nvSpPr>
          <p:cNvPr id="52230" name="Text Box 5"/>
          <p:cNvSpPr txBox="1">
            <a:spLocks noChangeArrowheads="1"/>
          </p:cNvSpPr>
          <p:nvPr/>
        </p:nvSpPr>
        <p:spPr bwMode="auto">
          <a:xfrm>
            <a:off x="6030913" y="5595938"/>
            <a:ext cx="827087" cy="1009655"/>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4/Harper/p. 1764/</a:t>
            </a:r>
            <a:r>
              <a:rPr lang="en-US" sz="1500" dirty="0" err="1">
                <a:latin typeface="Calibri" pitchFamily="34" charset="0"/>
                <a:cs typeface="Calibri" pitchFamily="34" charset="0"/>
              </a:rPr>
              <a:t>col</a:t>
            </a:r>
            <a:r>
              <a:rPr lang="en-US" sz="1500" dirty="0">
                <a:latin typeface="Calibri" pitchFamily="34" charset="0"/>
                <a:cs typeface="Calibri" pitchFamily="34" charset="0"/>
              </a:rPr>
              <a:t> 1/¶ 3</a:t>
            </a:r>
          </a:p>
        </p:txBody>
      </p:sp>
      <p:sp>
        <p:nvSpPr>
          <p:cNvPr id="52231" name="Text Box 6"/>
          <p:cNvSpPr txBox="1">
            <a:spLocks noChangeArrowheads="1"/>
          </p:cNvSpPr>
          <p:nvPr/>
        </p:nvSpPr>
        <p:spPr bwMode="auto">
          <a:xfrm>
            <a:off x="5842000" y="2036763"/>
            <a:ext cx="1016000" cy="1240487"/>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3/Baker/p. 1449/Figure 3; p. 1453/</a:t>
            </a:r>
            <a:r>
              <a:rPr lang="en-US" sz="1500" dirty="0" err="1">
                <a:latin typeface="Calibri" pitchFamily="34" charset="0"/>
                <a:cs typeface="Calibri" pitchFamily="34" charset="0"/>
              </a:rPr>
              <a:t>col</a:t>
            </a:r>
            <a:r>
              <a:rPr lang="en-US" sz="1500" dirty="0">
                <a:latin typeface="Calibri" pitchFamily="34" charset="0"/>
                <a:cs typeface="Calibri" pitchFamily="34" charset="0"/>
              </a:rPr>
              <a:t> 2/¶ 2</a:t>
            </a:r>
          </a:p>
        </p:txBody>
      </p:sp>
      <p:sp>
        <p:nvSpPr>
          <p:cNvPr id="52232" name="Text Box 7"/>
          <p:cNvSpPr txBox="1">
            <a:spLocks noChangeArrowheads="1"/>
          </p:cNvSpPr>
          <p:nvPr/>
        </p:nvSpPr>
        <p:spPr bwMode="auto">
          <a:xfrm>
            <a:off x="5842000" y="2667000"/>
            <a:ext cx="903288" cy="1009655"/>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4/Chen/p. 563/</a:t>
            </a:r>
            <a:r>
              <a:rPr lang="en-US" sz="1500" dirty="0" err="1">
                <a:latin typeface="Calibri" pitchFamily="34" charset="0"/>
                <a:cs typeface="Calibri" pitchFamily="34" charset="0"/>
              </a:rPr>
              <a:t>col</a:t>
            </a:r>
            <a:r>
              <a:rPr lang="en-US" sz="1500" dirty="0">
                <a:latin typeface="Calibri" pitchFamily="34" charset="0"/>
                <a:cs typeface="Calibri" pitchFamily="34" charset="0"/>
              </a:rPr>
              <a:t> 2/¶ 2</a:t>
            </a:r>
          </a:p>
        </p:txBody>
      </p:sp>
      <p:sp>
        <p:nvSpPr>
          <p:cNvPr id="52233" name="Text Box 8"/>
          <p:cNvSpPr txBox="1">
            <a:spLocks noChangeArrowheads="1"/>
          </p:cNvSpPr>
          <p:nvPr/>
        </p:nvSpPr>
        <p:spPr bwMode="auto">
          <a:xfrm>
            <a:off x="0" y="2055813"/>
            <a:ext cx="827088" cy="1240487"/>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1/Stanley 2005/p. 5/</a:t>
            </a:r>
            <a:r>
              <a:rPr lang="en-US" sz="1500" dirty="0" err="1">
                <a:latin typeface="Calibri" pitchFamily="34" charset="0"/>
                <a:cs typeface="Calibri" pitchFamily="34" charset="0"/>
              </a:rPr>
              <a:t>col</a:t>
            </a:r>
            <a:r>
              <a:rPr lang="en-US" sz="1500" dirty="0">
                <a:latin typeface="Calibri" pitchFamily="34" charset="0"/>
                <a:cs typeface="Calibri" pitchFamily="34" charset="0"/>
              </a:rPr>
              <a:t> 1/¶ 2</a:t>
            </a:r>
          </a:p>
        </p:txBody>
      </p:sp>
      <p:sp>
        <p:nvSpPr>
          <p:cNvPr id="52234" name="Text Box 9"/>
          <p:cNvSpPr txBox="1">
            <a:spLocks noChangeArrowheads="1"/>
          </p:cNvSpPr>
          <p:nvPr/>
        </p:nvSpPr>
        <p:spPr bwMode="auto">
          <a:xfrm>
            <a:off x="0" y="2546350"/>
            <a:ext cx="827088" cy="1009655"/>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2/</a:t>
            </a:r>
            <a:r>
              <a:rPr lang="en-US" sz="1500" dirty="0" err="1">
                <a:latin typeface="Calibri" pitchFamily="34" charset="0"/>
                <a:cs typeface="Calibri" pitchFamily="34" charset="0"/>
              </a:rPr>
              <a:t>Berzofsky</a:t>
            </a:r>
            <a:r>
              <a:rPr lang="en-US" sz="1500" dirty="0">
                <a:latin typeface="Calibri" pitchFamily="34" charset="0"/>
                <a:cs typeface="Calibri" pitchFamily="34" charset="0"/>
              </a:rPr>
              <a:t>/p. 457/Figure 3</a:t>
            </a:r>
          </a:p>
        </p:txBody>
      </p:sp>
      <p:sp>
        <p:nvSpPr>
          <p:cNvPr id="52235" name="Text Box 10"/>
          <p:cNvSpPr txBox="1">
            <a:spLocks noChangeArrowheads="1"/>
          </p:cNvSpPr>
          <p:nvPr/>
        </p:nvSpPr>
        <p:spPr bwMode="auto">
          <a:xfrm>
            <a:off x="0" y="4643438"/>
            <a:ext cx="722313" cy="1471319"/>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1/Stanley 2005/p. 5/</a:t>
            </a:r>
            <a:r>
              <a:rPr lang="en-US" sz="1500" dirty="0" err="1">
                <a:latin typeface="Calibri" pitchFamily="34" charset="0"/>
                <a:cs typeface="Calibri" pitchFamily="34" charset="0"/>
              </a:rPr>
              <a:t>col</a:t>
            </a:r>
            <a:r>
              <a:rPr lang="en-US" sz="1500" dirty="0">
                <a:latin typeface="Calibri" pitchFamily="34" charset="0"/>
                <a:cs typeface="Calibri" pitchFamily="34" charset="0"/>
              </a:rPr>
              <a:t> 1/¶ 2</a:t>
            </a:r>
          </a:p>
        </p:txBody>
      </p:sp>
      <p:sp>
        <p:nvSpPr>
          <p:cNvPr id="52236" name="Text Box 11"/>
          <p:cNvSpPr txBox="1">
            <a:spLocks noChangeArrowheads="1"/>
          </p:cNvSpPr>
          <p:nvPr/>
        </p:nvSpPr>
        <p:spPr bwMode="auto">
          <a:xfrm>
            <a:off x="0" y="5133975"/>
            <a:ext cx="722313" cy="1240487"/>
          </a:xfrm>
          <a:prstGeom prst="rect">
            <a:avLst/>
          </a:prstGeom>
          <a:noFill/>
          <a:ln w="9525">
            <a:solidFill>
              <a:schemeClr val="tx1"/>
            </a:solidFill>
            <a:miter lim="800000"/>
            <a:headEnd/>
            <a:tailEnd/>
          </a:ln>
        </p:spPr>
        <p:txBody>
          <a:bodyPr lIns="85490" tIns="42745" rIns="85490" bIns="42745">
            <a:spAutoFit/>
          </a:bodyPr>
          <a:lstStyle/>
          <a:p>
            <a:pPr defTabSz="852488"/>
            <a:r>
              <a:rPr lang="en-US" sz="1500" dirty="0">
                <a:latin typeface="Calibri" pitchFamily="34" charset="0"/>
                <a:cs typeface="Calibri" pitchFamily="34" charset="0"/>
              </a:rPr>
              <a:t>2/</a:t>
            </a:r>
            <a:r>
              <a:rPr lang="en-US" sz="1500" dirty="0" err="1">
                <a:latin typeface="Calibri" pitchFamily="34" charset="0"/>
                <a:cs typeface="Calibri" pitchFamily="34" charset="0"/>
              </a:rPr>
              <a:t>Berzofsky</a:t>
            </a:r>
            <a:r>
              <a:rPr lang="en-US" sz="1500" dirty="0">
                <a:latin typeface="Calibri" pitchFamily="34" charset="0"/>
                <a:cs typeface="Calibri" pitchFamily="34" charset="0"/>
              </a:rPr>
              <a:t>/p. 457/Figure 3</a:t>
            </a:r>
          </a:p>
        </p:txBody>
      </p:sp>
    </p:spTree>
    <p:extLst>
      <p:ext uri="{BB962C8B-B14F-4D97-AF65-F5344CB8AC3E}">
        <p14:creationId xmlns:p14="http://schemas.microsoft.com/office/powerpoint/2010/main" val="37521370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94812D1-F36E-419E-9DAF-65F3A78F9817}" type="slidenum">
              <a:rPr lang="tr-TR" smtClean="0"/>
              <a:t>87</a:t>
            </a:fld>
            <a:endParaRPr lang="tr-TR"/>
          </a:p>
        </p:txBody>
      </p:sp>
    </p:spTree>
    <p:extLst>
      <p:ext uri="{BB962C8B-B14F-4D97-AF65-F5344CB8AC3E}">
        <p14:creationId xmlns:p14="http://schemas.microsoft.com/office/powerpoint/2010/main" val="11001097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371600" y="4449288"/>
            <a:ext cx="4114800" cy="3551712"/>
          </a:xfrm>
        </p:spPr>
        <p:txBody>
          <a:bodyPr/>
          <a:lstStyle/>
          <a:p>
            <a:endParaRPr lang="en-US" dirty="0"/>
          </a:p>
        </p:txBody>
      </p:sp>
      <p:sp>
        <p:nvSpPr>
          <p:cNvPr id="4" name="Slide Number Placeholder 3"/>
          <p:cNvSpPr>
            <a:spLocks noGrp="1"/>
          </p:cNvSpPr>
          <p:nvPr>
            <p:ph type="sldNum" sz="quarter" idx="10"/>
          </p:nvPr>
        </p:nvSpPr>
        <p:spPr/>
        <p:txBody>
          <a:bodyPr/>
          <a:lstStyle/>
          <a:p>
            <a:fld id="{F2AEFF9E-B934-48BA-8E70-781209E4BF3C}" type="slidenum">
              <a:rPr lang="en-US" smtClean="0">
                <a:solidFill>
                  <a:prstClr val="black"/>
                </a:solidFill>
              </a:rPr>
              <a:pPr/>
              <a:t>88</a:t>
            </a:fld>
            <a:endParaRPr lang="en-US">
              <a:solidFill>
                <a:prstClr val="black"/>
              </a:solidFill>
            </a:endParaRPr>
          </a:p>
        </p:txBody>
      </p:sp>
      <p:sp>
        <p:nvSpPr>
          <p:cNvPr id="5" name="Rectangle 4"/>
          <p:cNvSpPr/>
          <p:nvPr/>
        </p:nvSpPr>
        <p:spPr>
          <a:xfrm>
            <a:off x="152400" y="3352800"/>
            <a:ext cx="914400" cy="6299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err="1" smtClean="0">
                <a:solidFill>
                  <a:prstClr val="black"/>
                </a:solidFill>
              </a:rPr>
              <a:t>Drolet</a:t>
            </a:r>
            <a:r>
              <a:rPr lang="en-US" sz="1000" dirty="0">
                <a:solidFill>
                  <a:prstClr val="black"/>
                </a:solidFill>
              </a:rPr>
              <a:t> </a:t>
            </a:r>
            <a:r>
              <a:rPr lang="en-US" sz="1000" dirty="0" smtClean="0">
                <a:solidFill>
                  <a:prstClr val="black"/>
                </a:solidFill>
              </a:rPr>
              <a:t>Lancet 2015: </a:t>
            </a:r>
          </a:p>
          <a:p>
            <a:r>
              <a:rPr lang="en-US" sz="1000" dirty="0" smtClean="0">
                <a:solidFill>
                  <a:prstClr val="black"/>
                </a:solidFill>
              </a:rPr>
              <a:t>p570A; p572A</a:t>
            </a:r>
            <a:endParaRPr lang="en-US" sz="1000" dirty="0">
              <a:solidFill>
                <a:prstClr val="black"/>
              </a:solidFill>
            </a:endParaRPr>
          </a:p>
        </p:txBody>
      </p:sp>
      <p:cxnSp>
        <p:nvCxnSpPr>
          <p:cNvPr id="6" name="Straight Arrow Connector 5"/>
          <p:cNvCxnSpPr>
            <a:stCxn id="5" idx="3"/>
          </p:cNvCxnSpPr>
          <p:nvPr/>
        </p:nvCxnSpPr>
        <p:spPr>
          <a:xfrm flipV="1">
            <a:off x="1066800" y="3572988"/>
            <a:ext cx="711200" cy="947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52400" y="4699874"/>
            <a:ext cx="914400" cy="6299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prstClr val="black"/>
                </a:solidFill>
              </a:rPr>
              <a:t>Footnote b:</a:t>
            </a:r>
          </a:p>
          <a:p>
            <a:r>
              <a:rPr lang="en-US" sz="1000" dirty="0" err="1" smtClean="0">
                <a:solidFill>
                  <a:prstClr val="black"/>
                </a:solidFill>
              </a:rPr>
              <a:t>Drolet</a:t>
            </a:r>
            <a:r>
              <a:rPr lang="en-US" sz="1000" dirty="0" smtClean="0">
                <a:solidFill>
                  <a:prstClr val="black"/>
                </a:solidFill>
              </a:rPr>
              <a:t> Lancet 2015: </a:t>
            </a:r>
          </a:p>
          <a:p>
            <a:r>
              <a:rPr lang="en-US" sz="1000" dirty="0" smtClean="0">
                <a:solidFill>
                  <a:prstClr val="black"/>
                </a:solidFill>
              </a:rPr>
              <a:t>p566A,B</a:t>
            </a:r>
            <a:endParaRPr lang="en-US" sz="1000" dirty="0">
              <a:solidFill>
                <a:prstClr val="black"/>
              </a:solidFill>
            </a:endParaRPr>
          </a:p>
        </p:txBody>
      </p:sp>
      <p:cxnSp>
        <p:nvCxnSpPr>
          <p:cNvPr id="8" name="Straight Arrow Connector 7"/>
          <p:cNvCxnSpPr>
            <a:stCxn id="7" idx="3"/>
          </p:cNvCxnSpPr>
          <p:nvPr/>
        </p:nvCxnSpPr>
        <p:spPr>
          <a:xfrm flipV="1">
            <a:off x="1066800" y="4123093"/>
            <a:ext cx="596900" cy="8917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52400" y="3997646"/>
            <a:ext cx="914400" cy="6299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prstClr val="black"/>
                </a:solidFill>
              </a:rPr>
              <a:t>Footnote a:</a:t>
            </a:r>
          </a:p>
          <a:p>
            <a:r>
              <a:rPr lang="en-US" sz="1000" dirty="0" err="1" smtClean="0">
                <a:solidFill>
                  <a:prstClr val="black"/>
                </a:solidFill>
              </a:rPr>
              <a:t>Drolet</a:t>
            </a:r>
            <a:r>
              <a:rPr lang="en-US" sz="1000" dirty="0" smtClean="0">
                <a:solidFill>
                  <a:prstClr val="black"/>
                </a:solidFill>
              </a:rPr>
              <a:t> Lancet 2015: </a:t>
            </a:r>
          </a:p>
          <a:p>
            <a:r>
              <a:rPr lang="en-US" sz="1000" dirty="0" smtClean="0">
                <a:solidFill>
                  <a:prstClr val="black"/>
                </a:solidFill>
              </a:rPr>
              <a:t>p566C</a:t>
            </a:r>
            <a:endParaRPr lang="en-US" sz="1000" dirty="0">
              <a:solidFill>
                <a:prstClr val="black"/>
              </a:solidFill>
            </a:endParaRPr>
          </a:p>
        </p:txBody>
      </p:sp>
      <p:cxnSp>
        <p:nvCxnSpPr>
          <p:cNvPr id="10" name="Straight Arrow Connector 9"/>
          <p:cNvCxnSpPr>
            <a:stCxn id="9" idx="3"/>
          </p:cNvCxnSpPr>
          <p:nvPr/>
        </p:nvCxnSpPr>
        <p:spPr>
          <a:xfrm flipV="1">
            <a:off x="1066800" y="4055028"/>
            <a:ext cx="596900" cy="2575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5725" y="1717992"/>
            <a:ext cx="1200150" cy="14773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900" dirty="0" err="1" smtClean="0">
                <a:solidFill>
                  <a:prstClr val="black"/>
                </a:solidFill>
              </a:rPr>
              <a:t>Drolet</a:t>
            </a:r>
            <a:r>
              <a:rPr lang="en-US" sz="900" dirty="0">
                <a:solidFill>
                  <a:prstClr val="black"/>
                </a:solidFill>
              </a:rPr>
              <a:t> </a:t>
            </a:r>
            <a:r>
              <a:rPr lang="en-US" sz="900" dirty="0" smtClean="0">
                <a:solidFill>
                  <a:prstClr val="black"/>
                </a:solidFill>
              </a:rPr>
              <a:t>Lancet 2015: p572B/Fig3A;</a:t>
            </a:r>
            <a:endParaRPr lang="en-US" sz="900" dirty="0">
              <a:solidFill>
                <a:prstClr val="black"/>
              </a:solidFill>
            </a:endParaRPr>
          </a:p>
          <a:p>
            <a:r>
              <a:rPr lang="en-US" sz="900" dirty="0" err="1" smtClean="0">
                <a:solidFill>
                  <a:prstClr val="black"/>
                </a:solidFill>
              </a:rPr>
              <a:t>Calc</a:t>
            </a:r>
            <a:r>
              <a:rPr lang="en-US" sz="900" dirty="0" smtClean="0">
                <a:solidFill>
                  <a:prstClr val="black"/>
                </a:solidFill>
              </a:rPr>
              <a:t> for reduction in risk for 2vHPV:</a:t>
            </a:r>
          </a:p>
          <a:p>
            <a:r>
              <a:rPr lang="en-US" sz="900" dirty="0" smtClean="0">
                <a:solidFill>
                  <a:prstClr val="black"/>
                </a:solidFill>
              </a:rPr>
              <a:t>16/18: </a:t>
            </a:r>
          </a:p>
          <a:p>
            <a:r>
              <a:rPr lang="en-US" sz="900" dirty="0" smtClean="0">
                <a:solidFill>
                  <a:prstClr val="black"/>
                </a:solidFill>
              </a:rPr>
              <a:t>(1-0.46)*100= </a:t>
            </a:r>
            <a:r>
              <a:rPr lang="en-US" sz="900" b="1" dirty="0" smtClean="0">
                <a:solidFill>
                  <a:prstClr val="black"/>
                </a:solidFill>
              </a:rPr>
              <a:t>54%</a:t>
            </a:r>
            <a:r>
              <a:rPr lang="en-US" sz="900" dirty="0" smtClean="0">
                <a:solidFill>
                  <a:prstClr val="black"/>
                </a:solidFill>
              </a:rPr>
              <a:t>;</a:t>
            </a:r>
          </a:p>
          <a:p>
            <a:r>
              <a:rPr lang="en-US" sz="900" dirty="0" smtClean="0">
                <a:solidFill>
                  <a:prstClr val="black"/>
                </a:solidFill>
              </a:rPr>
              <a:t>31/33/35:</a:t>
            </a:r>
          </a:p>
          <a:p>
            <a:r>
              <a:rPr lang="en-US" sz="900" dirty="0" smtClean="0">
                <a:solidFill>
                  <a:prstClr val="black"/>
                </a:solidFill>
              </a:rPr>
              <a:t>(1-0.65)*100=</a:t>
            </a:r>
            <a:r>
              <a:rPr lang="en-US" sz="900" b="1" dirty="0" smtClean="0">
                <a:solidFill>
                  <a:prstClr val="black"/>
                </a:solidFill>
              </a:rPr>
              <a:t>35%</a:t>
            </a:r>
            <a:r>
              <a:rPr lang="en-US" sz="900" dirty="0" smtClean="0">
                <a:solidFill>
                  <a:prstClr val="black"/>
                </a:solidFill>
              </a:rPr>
              <a:t>;</a:t>
            </a:r>
          </a:p>
          <a:p>
            <a:r>
              <a:rPr lang="en-US" sz="900" dirty="0" smtClean="0">
                <a:solidFill>
                  <a:prstClr val="black"/>
                </a:solidFill>
              </a:rPr>
              <a:t>31/33/45/52/58:</a:t>
            </a:r>
          </a:p>
          <a:p>
            <a:r>
              <a:rPr lang="en-US" sz="900" dirty="0" smtClean="0">
                <a:solidFill>
                  <a:prstClr val="black"/>
                </a:solidFill>
              </a:rPr>
              <a:t>(1-1.12)*100=</a:t>
            </a:r>
            <a:r>
              <a:rPr lang="en-US" sz="900" b="1" dirty="0" smtClean="0">
                <a:solidFill>
                  <a:prstClr val="black"/>
                </a:solidFill>
              </a:rPr>
              <a:t>-12%</a:t>
            </a:r>
          </a:p>
        </p:txBody>
      </p:sp>
      <p:cxnSp>
        <p:nvCxnSpPr>
          <p:cNvPr id="12" name="Straight Arrow Connector 11"/>
          <p:cNvCxnSpPr>
            <a:stCxn id="11" idx="3"/>
            <a:endCxn id="13" idx="1"/>
          </p:cNvCxnSpPr>
          <p:nvPr/>
        </p:nvCxnSpPr>
        <p:spPr>
          <a:xfrm>
            <a:off x="1285875" y="2456656"/>
            <a:ext cx="492125" cy="156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Left Brace 12"/>
          <p:cNvSpPr/>
          <p:nvPr/>
        </p:nvSpPr>
        <p:spPr>
          <a:xfrm>
            <a:off x="1778000" y="1686560"/>
            <a:ext cx="264160" cy="157146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2833013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AEFF9E-B934-48BA-8E70-781209E4BF3C}" type="slidenum">
              <a:rPr lang="en-US" smtClean="0"/>
              <a:t>89</a:t>
            </a:fld>
            <a:endParaRPr lang="en-US"/>
          </a:p>
        </p:txBody>
      </p:sp>
      <p:sp>
        <p:nvSpPr>
          <p:cNvPr id="5" name="Rectangle 4"/>
          <p:cNvSpPr/>
          <p:nvPr/>
        </p:nvSpPr>
        <p:spPr>
          <a:xfrm>
            <a:off x="89694" y="3176020"/>
            <a:ext cx="1192211" cy="40011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000" dirty="0" smtClean="0">
                <a:solidFill>
                  <a:schemeClr val="tx1"/>
                </a:solidFill>
              </a:rPr>
              <a:t>Pollock BJC 2014: p1825A; p1827A,B</a:t>
            </a:r>
          </a:p>
        </p:txBody>
      </p:sp>
      <p:cxnSp>
        <p:nvCxnSpPr>
          <p:cNvPr id="6" name="Straight Arrow Connector 5"/>
          <p:cNvCxnSpPr>
            <a:stCxn id="5" idx="3"/>
          </p:cNvCxnSpPr>
          <p:nvPr/>
        </p:nvCxnSpPr>
        <p:spPr>
          <a:xfrm>
            <a:off x="1281905" y="3376075"/>
            <a:ext cx="490539" cy="261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09536" y="1833640"/>
            <a:ext cx="1117601" cy="120032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900" dirty="0">
                <a:solidFill>
                  <a:schemeClr val="tx1"/>
                </a:solidFill>
              </a:rPr>
              <a:t>Pollock BJC 2014: </a:t>
            </a:r>
            <a:endParaRPr lang="en-US" sz="900" dirty="0" smtClean="0">
              <a:solidFill>
                <a:schemeClr val="tx1"/>
              </a:solidFill>
            </a:endParaRPr>
          </a:p>
          <a:p>
            <a:r>
              <a:rPr lang="en-US" sz="900" dirty="0" smtClean="0">
                <a:solidFill>
                  <a:schemeClr val="tx1"/>
                </a:solidFill>
              </a:rPr>
              <a:t>p1827A,B;</a:t>
            </a:r>
          </a:p>
          <a:p>
            <a:r>
              <a:rPr lang="en-US" sz="900" dirty="0" err="1" smtClean="0">
                <a:solidFill>
                  <a:schemeClr val="tx1"/>
                </a:solidFill>
              </a:rPr>
              <a:t>Calc</a:t>
            </a:r>
            <a:r>
              <a:rPr lang="en-US" sz="900" dirty="0" smtClean="0">
                <a:solidFill>
                  <a:schemeClr val="tx1"/>
                </a:solidFill>
              </a:rPr>
              <a:t>:</a:t>
            </a:r>
          </a:p>
          <a:p>
            <a:r>
              <a:rPr lang="en-US" sz="900" dirty="0" smtClean="0">
                <a:solidFill>
                  <a:schemeClr val="tx1"/>
                </a:solidFill>
              </a:rPr>
              <a:t>CIN 2:</a:t>
            </a:r>
          </a:p>
          <a:p>
            <a:r>
              <a:rPr lang="en-US" sz="900" dirty="0" smtClean="0">
                <a:solidFill>
                  <a:schemeClr val="tx1"/>
                </a:solidFill>
              </a:rPr>
              <a:t>(1-0.5)*100= </a:t>
            </a:r>
            <a:r>
              <a:rPr lang="en-US" sz="900" b="1" dirty="0" smtClean="0">
                <a:solidFill>
                  <a:schemeClr val="tx1"/>
                </a:solidFill>
              </a:rPr>
              <a:t>50%;</a:t>
            </a:r>
            <a:endParaRPr lang="en-US" sz="900" b="1" dirty="0">
              <a:solidFill>
                <a:schemeClr val="tx1"/>
              </a:solidFill>
            </a:endParaRPr>
          </a:p>
          <a:p>
            <a:endParaRPr lang="en-US" sz="900" dirty="0" smtClean="0">
              <a:solidFill>
                <a:schemeClr val="tx1"/>
              </a:solidFill>
            </a:endParaRPr>
          </a:p>
          <a:p>
            <a:r>
              <a:rPr lang="en-US" sz="900" dirty="0" smtClean="0">
                <a:solidFill>
                  <a:schemeClr val="tx1"/>
                </a:solidFill>
              </a:rPr>
              <a:t>CIN 3:</a:t>
            </a:r>
          </a:p>
          <a:p>
            <a:r>
              <a:rPr lang="en-US" sz="900" dirty="0" smtClean="0">
                <a:solidFill>
                  <a:schemeClr val="tx1"/>
                </a:solidFill>
              </a:rPr>
              <a:t>(1-0.45)*100= </a:t>
            </a:r>
            <a:r>
              <a:rPr lang="en-US" sz="900" b="1" dirty="0" smtClean="0">
                <a:solidFill>
                  <a:schemeClr val="tx1"/>
                </a:solidFill>
              </a:rPr>
              <a:t>55%</a:t>
            </a:r>
            <a:endParaRPr lang="en-US" sz="900" b="1" dirty="0">
              <a:solidFill>
                <a:schemeClr val="tx1"/>
              </a:solidFill>
            </a:endParaRPr>
          </a:p>
        </p:txBody>
      </p:sp>
      <p:cxnSp>
        <p:nvCxnSpPr>
          <p:cNvPr id="8" name="Straight Arrow Connector 7"/>
          <p:cNvCxnSpPr>
            <a:stCxn id="7" idx="3"/>
            <a:endCxn id="9" idx="1"/>
          </p:cNvCxnSpPr>
          <p:nvPr/>
        </p:nvCxnSpPr>
        <p:spPr>
          <a:xfrm>
            <a:off x="1227137" y="2433805"/>
            <a:ext cx="766763" cy="109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Left Brace 8"/>
          <p:cNvSpPr/>
          <p:nvPr/>
        </p:nvSpPr>
        <p:spPr>
          <a:xfrm>
            <a:off x="1993900" y="1727200"/>
            <a:ext cx="361950" cy="14351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ectangle 16"/>
          <p:cNvSpPr/>
          <p:nvPr/>
        </p:nvSpPr>
        <p:spPr>
          <a:xfrm>
            <a:off x="109536" y="3817557"/>
            <a:ext cx="1082675" cy="40011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1000" dirty="0" smtClean="0">
                <a:solidFill>
                  <a:schemeClr val="tx1"/>
                </a:solidFill>
              </a:rPr>
              <a:t>Pollock BJC 2014: p1827C</a:t>
            </a:r>
          </a:p>
        </p:txBody>
      </p:sp>
      <p:cxnSp>
        <p:nvCxnSpPr>
          <p:cNvPr id="18" name="Straight Arrow Connector 17"/>
          <p:cNvCxnSpPr>
            <a:stCxn id="17" idx="3"/>
          </p:cNvCxnSpPr>
          <p:nvPr/>
        </p:nvCxnSpPr>
        <p:spPr>
          <a:xfrm>
            <a:off x="1192211" y="4017612"/>
            <a:ext cx="446089" cy="62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7301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3EBCFF2B-8771-4E86-8655-CB4BB3993C39}" type="slidenum">
              <a:rPr lang="en-US" smtClean="0"/>
              <a:pPr>
                <a:defRPr/>
              </a:pPr>
              <a:t>90</a:t>
            </a:fld>
            <a:endParaRPr lang="en-US" dirty="0"/>
          </a:p>
        </p:txBody>
      </p:sp>
      <p:sp>
        <p:nvSpPr>
          <p:cNvPr id="2" name="TextBox 1"/>
          <p:cNvSpPr txBox="1"/>
          <p:nvPr/>
        </p:nvSpPr>
        <p:spPr>
          <a:xfrm>
            <a:off x="124239" y="2006497"/>
            <a:ext cx="914711" cy="646451"/>
          </a:xfrm>
          <a:prstGeom prst="rect">
            <a:avLst/>
          </a:prstGeom>
          <a:noFill/>
          <a:ln>
            <a:solidFill>
              <a:schemeClr val="tx1"/>
            </a:solidFill>
          </a:ln>
        </p:spPr>
        <p:txBody>
          <a:bodyPr lIns="91435" tIns="45718" rIns="91435" bIns="45718">
            <a:spAutoFit/>
          </a:bodyPr>
          <a:lstStyle/>
          <a:p>
            <a:pPr>
              <a:defRPr/>
            </a:pPr>
            <a:r>
              <a:rPr lang="en-US" sz="900" dirty="0">
                <a:latin typeface="+mn-lt"/>
              </a:rPr>
              <a:t>Brotherton 2011A: </a:t>
            </a:r>
          </a:p>
          <a:p>
            <a:pPr>
              <a:defRPr/>
            </a:pPr>
            <a:r>
              <a:rPr lang="en-US" sz="900" dirty="0">
                <a:latin typeface="+mn-lt"/>
              </a:rPr>
              <a:t>p 631A</a:t>
            </a:r>
          </a:p>
          <a:p>
            <a:pPr>
              <a:defRPr/>
            </a:pPr>
            <a:r>
              <a:rPr lang="en-US" sz="900" dirty="0">
                <a:latin typeface="+mn-lt"/>
              </a:rPr>
              <a:t>P 163B</a:t>
            </a:r>
          </a:p>
        </p:txBody>
      </p:sp>
    </p:spTree>
    <p:extLst>
      <p:ext uri="{BB962C8B-B14F-4D97-AF65-F5344CB8AC3E}">
        <p14:creationId xmlns:p14="http://schemas.microsoft.com/office/powerpoint/2010/main" val="23546589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3D0796C2-11F0-4B5E-9949-F86FD1836A14}" type="slidenum">
              <a:rPr lang="en-US" smtClean="0"/>
              <a:pPr>
                <a:defRPr/>
              </a:pPr>
              <a:t>91</a:t>
            </a:fld>
            <a:endParaRPr lang="en-US" dirty="0"/>
          </a:p>
        </p:txBody>
      </p:sp>
    </p:spTree>
    <p:extLst>
      <p:ext uri="{BB962C8B-B14F-4D97-AF65-F5344CB8AC3E}">
        <p14:creationId xmlns:p14="http://schemas.microsoft.com/office/powerpoint/2010/main" val="38015688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B1BE3078-E324-4C57-894C-A2AC69830A7E}" type="slidenum">
              <a:rPr lang="en-US" smtClean="0"/>
              <a:pPr>
                <a:defRPr/>
              </a:pPr>
              <a:t>92</a:t>
            </a:fld>
            <a:endParaRPr lang="en-US" dirty="0"/>
          </a:p>
        </p:txBody>
      </p:sp>
    </p:spTree>
    <p:extLst>
      <p:ext uri="{BB962C8B-B14F-4D97-AF65-F5344CB8AC3E}">
        <p14:creationId xmlns:p14="http://schemas.microsoft.com/office/powerpoint/2010/main" val="18892116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0B021A8D-1D8D-4BAF-ACDA-0D082187C788}" type="slidenum">
              <a:rPr lang="en-US" smtClean="0"/>
              <a:pPr>
                <a:defRPr/>
              </a:pPr>
              <a:t>93</a:t>
            </a:fld>
            <a:endParaRPr lang="en-US" dirty="0"/>
          </a:p>
        </p:txBody>
      </p:sp>
    </p:spTree>
    <p:extLst>
      <p:ext uri="{BB962C8B-B14F-4D97-AF65-F5344CB8AC3E}">
        <p14:creationId xmlns:p14="http://schemas.microsoft.com/office/powerpoint/2010/main" val="22480035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00AD3D85-A2B3-492F-8EF2-7F3B9EB747F2}" type="slidenum">
              <a:rPr lang="en-US" smtClean="0"/>
              <a:pPr>
                <a:defRPr/>
              </a:pPr>
              <a:t>94</a:t>
            </a:fld>
            <a:endParaRPr lang="en-US" dirty="0"/>
          </a:p>
        </p:txBody>
      </p:sp>
    </p:spTree>
    <p:extLst>
      <p:ext uri="{BB962C8B-B14F-4D97-AF65-F5344CB8AC3E}">
        <p14:creationId xmlns:p14="http://schemas.microsoft.com/office/powerpoint/2010/main" val="2595356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491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2ACDA0-5B4A-4F8F-8299-70CD207BF1CF}" type="slidenum">
              <a:rPr lang="en-US" smtClean="0">
                <a:solidFill>
                  <a:srgbClr val="FFFFFF"/>
                </a:solidFill>
                <a:cs typeface="Arial" charset="0"/>
              </a:rPr>
              <a:pPr fontAlgn="base">
                <a:spcBef>
                  <a:spcPct val="0"/>
                </a:spcBef>
                <a:spcAft>
                  <a:spcPct val="0"/>
                </a:spcAft>
                <a:defRPr/>
              </a:pPr>
              <a:t>95</a:t>
            </a:fld>
            <a:endParaRPr lang="en-US" dirty="0" smtClean="0">
              <a:solidFill>
                <a:srgbClr val="FFFFFF"/>
              </a:solidFill>
              <a:cs typeface="Arial" charset="0"/>
            </a:endParaRPr>
          </a:p>
        </p:txBody>
      </p:sp>
      <p:sp>
        <p:nvSpPr>
          <p:cNvPr id="91141" name="TextBox 4"/>
          <p:cNvSpPr txBox="1">
            <a:spLocks noChangeArrowheads="1"/>
          </p:cNvSpPr>
          <p:nvPr/>
        </p:nvSpPr>
        <p:spPr bwMode="auto">
          <a:xfrm>
            <a:off x="76098" y="2677931"/>
            <a:ext cx="914710" cy="399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59" tIns="45479" rIns="90959" bIns="45479">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000" dirty="0">
                <a:solidFill>
                  <a:srgbClr val="000000"/>
                </a:solidFill>
              </a:rPr>
              <a:t>Brotherton: p 2088A, </a:t>
            </a:r>
          </a:p>
        </p:txBody>
      </p:sp>
      <p:sp>
        <p:nvSpPr>
          <p:cNvPr id="91142" name="TextBox 4"/>
          <p:cNvSpPr txBox="1">
            <a:spLocks noChangeArrowheads="1"/>
          </p:cNvSpPr>
          <p:nvPr/>
        </p:nvSpPr>
        <p:spPr bwMode="auto">
          <a:xfrm>
            <a:off x="1554" y="899411"/>
            <a:ext cx="914710" cy="55351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959" tIns="45479" rIns="90959" bIns="45479">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000" dirty="0"/>
              <a:t>Brotherton: p 2085A, 2088A,B</a:t>
            </a:r>
          </a:p>
        </p:txBody>
      </p:sp>
      <p:cxnSp>
        <p:nvCxnSpPr>
          <p:cNvPr id="3" name="Straight Arrow Connector 2"/>
          <p:cNvCxnSpPr>
            <a:stCxn id="91142" idx="3"/>
          </p:cNvCxnSpPr>
          <p:nvPr/>
        </p:nvCxnSpPr>
        <p:spPr>
          <a:xfrm flipV="1">
            <a:off x="916264" y="1175792"/>
            <a:ext cx="456579" cy="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stCxn id="91141" idx="3"/>
          </p:cNvCxnSpPr>
          <p:nvPr/>
        </p:nvCxnSpPr>
        <p:spPr>
          <a:xfrm flipV="1">
            <a:off x="990808" y="2677931"/>
            <a:ext cx="847932" cy="1998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9006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356572-86C3-4C75-85ED-C1F7BE9CFE19}" type="slidenum">
              <a:rPr lang="en-US">
                <a:solidFill>
                  <a:prstClr val="black"/>
                </a:solidFill>
              </a:rPr>
              <a:pPr/>
              <a:t>24</a:t>
            </a:fld>
            <a:endParaRPr lang="en-US">
              <a:solidFill>
                <a:prstClr val="black"/>
              </a:solidFill>
            </a:endParaRPr>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39252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591A832B-FCB5-47B7-B76F-85A21EF4124C}" type="slidenum">
              <a:rPr lang="en-US" smtClean="0"/>
              <a:pPr>
                <a:defRPr/>
              </a:pPr>
              <a:t>96</a:t>
            </a:fld>
            <a:endParaRPr lang="en-US" dirty="0"/>
          </a:p>
        </p:txBody>
      </p:sp>
      <p:sp>
        <p:nvSpPr>
          <p:cNvPr id="7" name="TextBox 6"/>
          <p:cNvSpPr txBox="1"/>
          <p:nvPr/>
        </p:nvSpPr>
        <p:spPr>
          <a:xfrm>
            <a:off x="76098" y="1677025"/>
            <a:ext cx="914710" cy="507827"/>
          </a:xfrm>
          <a:prstGeom prst="rect">
            <a:avLst/>
          </a:prstGeom>
          <a:noFill/>
          <a:ln>
            <a:solidFill>
              <a:schemeClr val="tx1"/>
            </a:solidFill>
          </a:ln>
        </p:spPr>
        <p:txBody>
          <a:bodyPr lIns="91435" tIns="45718" rIns="91435" bIns="45718">
            <a:spAutoFit/>
          </a:bodyPr>
          <a:lstStyle/>
          <a:p>
            <a:pPr>
              <a:defRPr/>
            </a:pPr>
            <a:r>
              <a:rPr lang="en-US" sz="900" dirty="0">
                <a:latin typeface="+mn-lt"/>
              </a:rPr>
              <a:t>S Garland Data EUROGIN 2012:</a:t>
            </a:r>
          </a:p>
          <a:p>
            <a:pPr>
              <a:defRPr/>
            </a:pPr>
            <a:r>
              <a:rPr lang="en-US" sz="900" dirty="0">
                <a:latin typeface="+mn-lt"/>
              </a:rPr>
              <a:t>P 4A</a:t>
            </a:r>
          </a:p>
        </p:txBody>
      </p:sp>
    </p:spTree>
    <p:extLst>
      <p:ext uri="{BB962C8B-B14F-4D97-AF65-F5344CB8AC3E}">
        <p14:creationId xmlns:p14="http://schemas.microsoft.com/office/powerpoint/2010/main" val="6418137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Rectangle 3"/>
          <p:cNvSpPr>
            <a:spLocks noGrp="1"/>
          </p:cNvSpPr>
          <p:nvPr>
            <p:ph type="body" idx="1"/>
          </p:nvPr>
        </p:nvSpPr>
        <p:spPr bwMode="auto">
          <a:xfrm>
            <a:off x="684869" y="4304988"/>
            <a:ext cx="5488264" cy="4114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dirty="0" smtClean="0"/>
          </a:p>
        </p:txBody>
      </p:sp>
      <p:sp>
        <p:nvSpPr>
          <p:cNvPr id="4" name="TextBox 3"/>
          <p:cNvSpPr txBox="1"/>
          <p:nvPr/>
        </p:nvSpPr>
        <p:spPr>
          <a:xfrm>
            <a:off x="121133" y="1352238"/>
            <a:ext cx="913158" cy="646451"/>
          </a:xfrm>
          <a:prstGeom prst="rect">
            <a:avLst/>
          </a:prstGeom>
          <a:noFill/>
          <a:ln>
            <a:solidFill>
              <a:schemeClr val="tx1"/>
            </a:solidFill>
          </a:ln>
        </p:spPr>
        <p:txBody>
          <a:bodyPr lIns="91435" tIns="45718" rIns="91435" bIns="45718">
            <a:spAutoFit/>
          </a:bodyPr>
          <a:lstStyle/>
          <a:p>
            <a:pPr>
              <a:defRPr/>
            </a:pPr>
            <a:r>
              <a:rPr lang="en-US" sz="900" dirty="0">
                <a:latin typeface="+mn-lt"/>
              </a:rPr>
              <a:t>Oliphant 2011:</a:t>
            </a:r>
          </a:p>
          <a:p>
            <a:pPr>
              <a:defRPr/>
            </a:pPr>
            <a:r>
              <a:rPr lang="en-US" sz="900" dirty="0">
                <a:latin typeface="+mn-lt"/>
              </a:rPr>
              <a:t>P 53A</a:t>
            </a:r>
          </a:p>
          <a:p>
            <a:pPr>
              <a:defRPr/>
            </a:pPr>
            <a:r>
              <a:rPr lang="en-US" sz="900" dirty="0">
                <a:latin typeface="+mn-lt"/>
              </a:rPr>
              <a:t>P 53B</a:t>
            </a:r>
          </a:p>
          <a:p>
            <a:pPr>
              <a:defRPr/>
            </a:pPr>
            <a:r>
              <a:rPr lang="en-US" sz="900" dirty="0">
                <a:latin typeface="+mn-lt"/>
              </a:rPr>
              <a:t>P 53C</a:t>
            </a:r>
          </a:p>
        </p:txBody>
      </p:sp>
      <p:sp>
        <p:nvSpPr>
          <p:cNvPr id="7" name="TextBox 6"/>
          <p:cNvSpPr txBox="1"/>
          <p:nvPr/>
        </p:nvSpPr>
        <p:spPr>
          <a:xfrm>
            <a:off x="5739848" y="1883514"/>
            <a:ext cx="913158" cy="1061825"/>
          </a:xfrm>
          <a:prstGeom prst="rect">
            <a:avLst/>
          </a:prstGeom>
          <a:noFill/>
          <a:ln>
            <a:solidFill>
              <a:schemeClr val="tx1"/>
            </a:solidFill>
          </a:ln>
        </p:spPr>
        <p:txBody>
          <a:bodyPr lIns="91435" tIns="45718" rIns="91435" bIns="45718">
            <a:spAutoFit/>
          </a:bodyPr>
          <a:lstStyle/>
          <a:p>
            <a:pPr>
              <a:defRPr/>
            </a:pPr>
            <a:r>
              <a:rPr lang="en-US" sz="900" dirty="0">
                <a:latin typeface="+mn-lt"/>
              </a:rPr>
              <a:t>63=</a:t>
            </a:r>
          </a:p>
          <a:p>
            <a:pPr>
              <a:defRPr/>
            </a:pPr>
            <a:r>
              <a:rPr lang="en-US" sz="900" dirty="0">
                <a:latin typeface="+mn-lt"/>
              </a:rPr>
              <a:t>(13.7-5.1)/13.7</a:t>
            </a:r>
          </a:p>
          <a:p>
            <a:pPr>
              <a:defRPr/>
            </a:pPr>
            <a:endParaRPr lang="en-US" sz="900" dirty="0">
              <a:latin typeface="+mn-lt"/>
            </a:endParaRPr>
          </a:p>
          <a:p>
            <a:pPr>
              <a:defRPr/>
            </a:pPr>
            <a:r>
              <a:rPr lang="en-US" sz="900" dirty="0">
                <a:latin typeface="+mn-lt"/>
              </a:rPr>
              <a:t>All % values came from  </a:t>
            </a:r>
          </a:p>
          <a:p>
            <a:pPr>
              <a:defRPr/>
            </a:pPr>
            <a:r>
              <a:rPr lang="en-US" sz="900" dirty="0" smtClean="0">
                <a:latin typeface="+mn-lt"/>
              </a:rPr>
              <a:t>Oliphant 2011: P </a:t>
            </a:r>
            <a:r>
              <a:rPr lang="en-US" sz="900" dirty="0">
                <a:latin typeface="+mn-lt"/>
              </a:rPr>
              <a:t>53A</a:t>
            </a:r>
          </a:p>
        </p:txBody>
      </p:sp>
      <p:sp>
        <p:nvSpPr>
          <p:cNvPr id="8" name="TextBox 7"/>
          <p:cNvSpPr txBox="1"/>
          <p:nvPr/>
        </p:nvSpPr>
        <p:spPr>
          <a:xfrm>
            <a:off x="93179" y="2929662"/>
            <a:ext cx="969065" cy="1200325"/>
          </a:xfrm>
          <a:prstGeom prst="rect">
            <a:avLst/>
          </a:prstGeom>
          <a:noFill/>
          <a:ln>
            <a:solidFill>
              <a:schemeClr val="tx1"/>
            </a:solidFill>
          </a:ln>
        </p:spPr>
        <p:txBody>
          <a:bodyPr wrap="square" lIns="91435" tIns="45718" rIns="91435" bIns="45718">
            <a:spAutoFit/>
          </a:bodyPr>
          <a:lstStyle/>
          <a:p>
            <a:pPr>
              <a:defRPr/>
            </a:pPr>
            <a:r>
              <a:rPr lang="en-US" sz="900" dirty="0">
                <a:latin typeface="+mn-lt"/>
              </a:rPr>
              <a:t>Oliphant 2011:</a:t>
            </a:r>
          </a:p>
          <a:p>
            <a:pPr>
              <a:defRPr/>
            </a:pPr>
            <a:r>
              <a:rPr lang="en-US" sz="900" dirty="0">
                <a:latin typeface="+mn-lt"/>
              </a:rPr>
              <a:t>P 53D </a:t>
            </a:r>
          </a:p>
          <a:p>
            <a:pPr>
              <a:defRPr/>
            </a:pPr>
            <a:r>
              <a:rPr lang="en-US" sz="900" dirty="0" smtClean="0">
                <a:latin typeface="+mn-lt"/>
              </a:rPr>
              <a:t>P </a:t>
            </a:r>
            <a:r>
              <a:rPr lang="en-US" sz="900" dirty="0">
                <a:latin typeface="+mn-lt"/>
              </a:rPr>
              <a:t>53E  </a:t>
            </a:r>
            <a:r>
              <a:rPr lang="en-US" sz="900" dirty="0" smtClean="0">
                <a:latin typeface="+mn-lt"/>
              </a:rPr>
              <a:t>(40,793=9988+11751+12493+6561</a:t>
            </a:r>
            <a:r>
              <a:rPr lang="en-US" sz="900" dirty="0">
                <a:latin typeface="+mn-lt"/>
              </a:rPr>
              <a:t>)</a:t>
            </a:r>
          </a:p>
          <a:p>
            <a:pPr>
              <a:defRPr/>
            </a:pPr>
            <a:r>
              <a:rPr lang="en-US" sz="900" dirty="0">
                <a:latin typeface="+mn-lt"/>
              </a:rPr>
              <a:t>P 52A </a:t>
            </a:r>
            <a:endParaRPr lang="en-US" sz="900" dirty="0" smtClean="0">
              <a:latin typeface="+mn-lt"/>
            </a:endParaRPr>
          </a:p>
          <a:p>
            <a:pPr>
              <a:defRPr/>
            </a:pPr>
            <a:r>
              <a:rPr lang="en-GB" sz="900" dirty="0" smtClean="0">
                <a:latin typeface="+mn-lt"/>
              </a:rPr>
              <a:t>P 53C</a:t>
            </a:r>
            <a:endParaRPr lang="en-US" sz="900" dirty="0">
              <a:latin typeface="+mn-lt"/>
            </a:endParaRPr>
          </a:p>
        </p:txBody>
      </p:sp>
    </p:spTree>
    <p:extLst>
      <p:ext uri="{BB962C8B-B14F-4D97-AF65-F5344CB8AC3E}">
        <p14:creationId xmlns:p14="http://schemas.microsoft.com/office/powerpoint/2010/main" val="21752954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25462">
              <a:defRPr/>
            </a:pPr>
            <a:fld id="{9AFA772D-06D6-419A-B3C0-D7D481EEB3FB}" type="slidenum">
              <a:rPr lang="en-US" smtClean="0">
                <a:solidFill>
                  <a:srgbClr val="FFFFFF"/>
                </a:solidFill>
                <a:cs typeface="Arial" charset="0"/>
              </a:rPr>
              <a:pPr defTabSz="925462">
                <a:defRPr/>
              </a:pPr>
              <a:t>98</a:t>
            </a:fld>
            <a:endParaRPr lang="en-US" dirty="0" smtClean="0">
              <a:solidFill>
                <a:srgbClr val="FFFFFF"/>
              </a:solidFill>
              <a:cs typeface="Arial" charset="0"/>
            </a:endParaRPr>
          </a:p>
        </p:txBody>
      </p:sp>
      <p:sp>
        <p:nvSpPr>
          <p:cNvPr id="98307" name="Rectangle 2"/>
          <p:cNvSpPr>
            <a:spLocks noGrp="1" noRot="1" noChangeAspect="1" noChangeArrowheads="1" noTextEdit="1"/>
          </p:cNvSpPr>
          <p:nvPr>
            <p:ph type="sldImg"/>
          </p:nvPr>
        </p:nvSpPr>
        <p:spPr bwMode="auto">
          <a:xfrm>
            <a:off x="1155700" y="688975"/>
            <a:ext cx="4567238" cy="34242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8" name="Notes Placeholder 11"/>
          <p:cNvSpPr>
            <a:spLocks noGrp="1"/>
          </p:cNvSpPr>
          <p:nvPr/>
        </p:nvSpPr>
        <p:spPr bwMode="auto">
          <a:xfrm>
            <a:off x="686421" y="4344025"/>
            <a:ext cx="5485158" cy="411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endParaRPr lang="en-US" sz="1200" dirty="0">
              <a:latin typeface="Calibri" pitchFamily="34" charset="0"/>
            </a:endParaRPr>
          </a:p>
        </p:txBody>
      </p:sp>
      <p:sp>
        <p:nvSpPr>
          <p:cNvPr id="98309" name="Text Box 15"/>
          <p:cNvSpPr txBox="1">
            <a:spLocks noChangeArrowheads="1"/>
          </p:cNvSpPr>
          <p:nvPr/>
        </p:nvSpPr>
        <p:spPr bwMode="auto">
          <a:xfrm>
            <a:off x="1" y="1296025"/>
            <a:ext cx="1066904" cy="3669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411" tIns="45206" rIns="90411" bIns="45206">
            <a:spAutoFit/>
          </a:bodyPr>
          <a:lstStyle>
            <a:lvl1pPr defTabSz="903288" eaLnBrk="0" hangingPunct="0">
              <a:defRPr>
                <a:solidFill>
                  <a:schemeClr val="tx1"/>
                </a:solidFill>
                <a:latin typeface="Arial" charset="0"/>
                <a:cs typeface="Arial" charset="0"/>
              </a:defRPr>
            </a:lvl1pPr>
            <a:lvl2pPr marL="742950" indent="-285750" defTabSz="903288" eaLnBrk="0" hangingPunct="0">
              <a:defRPr>
                <a:solidFill>
                  <a:schemeClr val="tx1"/>
                </a:solidFill>
                <a:latin typeface="Arial" charset="0"/>
                <a:cs typeface="Arial" charset="0"/>
              </a:defRPr>
            </a:lvl2pPr>
            <a:lvl3pPr marL="1143000" indent="-228600" defTabSz="903288" eaLnBrk="0" hangingPunct="0">
              <a:defRPr>
                <a:solidFill>
                  <a:schemeClr val="tx1"/>
                </a:solidFill>
                <a:latin typeface="Arial" charset="0"/>
                <a:cs typeface="Arial" charset="0"/>
              </a:defRPr>
            </a:lvl3pPr>
            <a:lvl4pPr marL="1600200" indent="-228600" defTabSz="903288" eaLnBrk="0" hangingPunct="0">
              <a:defRPr>
                <a:solidFill>
                  <a:schemeClr val="tx1"/>
                </a:solidFill>
                <a:latin typeface="Arial" charset="0"/>
                <a:cs typeface="Arial" charset="0"/>
              </a:defRPr>
            </a:lvl4pPr>
            <a:lvl5pPr marL="2057400" indent="-228600" defTabSz="903288" eaLnBrk="0" hangingPunct="0">
              <a:defRPr>
                <a:solidFill>
                  <a:schemeClr val="tx1"/>
                </a:solidFill>
                <a:latin typeface="Arial" charset="0"/>
                <a:cs typeface="Arial" charset="0"/>
              </a:defRPr>
            </a:lvl5pPr>
            <a:lvl6pPr marL="2514600" indent="-228600" defTabSz="903288" eaLnBrk="0" fontAlgn="base" hangingPunct="0">
              <a:spcBef>
                <a:spcPct val="0"/>
              </a:spcBef>
              <a:spcAft>
                <a:spcPct val="0"/>
              </a:spcAft>
              <a:defRPr>
                <a:solidFill>
                  <a:schemeClr val="tx1"/>
                </a:solidFill>
                <a:latin typeface="Arial" charset="0"/>
                <a:cs typeface="Arial" charset="0"/>
              </a:defRPr>
            </a:lvl6pPr>
            <a:lvl7pPr marL="2971800" indent="-228600" defTabSz="903288" eaLnBrk="0" fontAlgn="base" hangingPunct="0">
              <a:spcBef>
                <a:spcPct val="0"/>
              </a:spcBef>
              <a:spcAft>
                <a:spcPct val="0"/>
              </a:spcAft>
              <a:defRPr>
                <a:solidFill>
                  <a:schemeClr val="tx1"/>
                </a:solidFill>
                <a:latin typeface="Arial" charset="0"/>
                <a:cs typeface="Arial" charset="0"/>
              </a:defRPr>
            </a:lvl7pPr>
            <a:lvl8pPr marL="3429000" indent="-228600" defTabSz="903288" eaLnBrk="0" fontAlgn="base" hangingPunct="0">
              <a:spcBef>
                <a:spcPct val="0"/>
              </a:spcBef>
              <a:spcAft>
                <a:spcPct val="0"/>
              </a:spcAft>
              <a:defRPr>
                <a:solidFill>
                  <a:schemeClr val="tx1"/>
                </a:solidFill>
                <a:latin typeface="Arial" charset="0"/>
                <a:cs typeface="Arial" charset="0"/>
              </a:defRPr>
            </a:lvl8pPr>
            <a:lvl9pPr marL="3886200" indent="-228600" defTabSz="903288"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latin typeface="Calibri" pitchFamily="34" charset="0"/>
              </a:rPr>
              <a:t>Bauer 2012 :</a:t>
            </a:r>
          </a:p>
          <a:p>
            <a:pPr eaLnBrk="1" hangingPunct="1"/>
            <a:r>
              <a:rPr lang="en-US" sz="900" dirty="0">
                <a:latin typeface="Calibri" pitchFamily="34" charset="0"/>
              </a:rPr>
              <a:t>p: e1I</a:t>
            </a:r>
          </a:p>
        </p:txBody>
      </p:sp>
      <p:cxnSp>
        <p:nvCxnSpPr>
          <p:cNvPr id="3" name="Straight Arrow Connector 2"/>
          <p:cNvCxnSpPr>
            <a:stCxn id="98309" idx="3"/>
          </p:cNvCxnSpPr>
          <p:nvPr/>
        </p:nvCxnSpPr>
        <p:spPr>
          <a:xfrm>
            <a:off x="1066904" y="1480279"/>
            <a:ext cx="380482" cy="1202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8311" name="Text Box 15"/>
          <p:cNvSpPr txBox="1">
            <a:spLocks noChangeArrowheads="1"/>
          </p:cNvSpPr>
          <p:nvPr/>
        </p:nvSpPr>
        <p:spPr bwMode="auto">
          <a:xfrm>
            <a:off x="1" y="1750415"/>
            <a:ext cx="1066904" cy="36850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411" tIns="45206" rIns="90411" bIns="45206">
            <a:spAutoFit/>
          </a:bodyPr>
          <a:lstStyle>
            <a:lvl1pPr defTabSz="903288" eaLnBrk="0" hangingPunct="0">
              <a:defRPr>
                <a:solidFill>
                  <a:schemeClr val="tx1"/>
                </a:solidFill>
                <a:latin typeface="Arial" charset="0"/>
                <a:cs typeface="Arial" charset="0"/>
              </a:defRPr>
            </a:lvl1pPr>
            <a:lvl2pPr marL="742950" indent="-285750" defTabSz="903288" eaLnBrk="0" hangingPunct="0">
              <a:defRPr>
                <a:solidFill>
                  <a:schemeClr val="tx1"/>
                </a:solidFill>
                <a:latin typeface="Arial" charset="0"/>
                <a:cs typeface="Arial" charset="0"/>
              </a:defRPr>
            </a:lvl2pPr>
            <a:lvl3pPr marL="1143000" indent="-228600" defTabSz="903288" eaLnBrk="0" hangingPunct="0">
              <a:defRPr>
                <a:solidFill>
                  <a:schemeClr val="tx1"/>
                </a:solidFill>
                <a:latin typeface="Arial" charset="0"/>
                <a:cs typeface="Arial" charset="0"/>
              </a:defRPr>
            </a:lvl3pPr>
            <a:lvl4pPr marL="1600200" indent="-228600" defTabSz="903288" eaLnBrk="0" hangingPunct="0">
              <a:defRPr>
                <a:solidFill>
                  <a:schemeClr val="tx1"/>
                </a:solidFill>
                <a:latin typeface="Arial" charset="0"/>
                <a:cs typeface="Arial" charset="0"/>
              </a:defRPr>
            </a:lvl4pPr>
            <a:lvl5pPr marL="2057400" indent="-228600" defTabSz="903288" eaLnBrk="0" hangingPunct="0">
              <a:defRPr>
                <a:solidFill>
                  <a:schemeClr val="tx1"/>
                </a:solidFill>
                <a:latin typeface="Arial" charset="0"/>
                <a:cs typeface="Arial" charset="0"/>
              </a:defRPr>
            </a:lvl5pPr>
            <a:lvl6pPr marL="2514600" indent="-228600" defTabSz="903288" eaLnBrk="0" fontAlgn="base" hangingPunct="0">
              <a:spcBef>
                <a:spcPct val="0"/>
              </a:spcBef>
              <a:spcAft>
                <a:spcPct val="0"/>
              </a:spcAft>
              <a:defRPr>
                <a:solidFill>
                  <a:schemeClr val="tx1"/>
                </a:solidFill>
                <a:latin typeface="Arial" charset="0"/>
                <a:cs typeface="Arial" charset="0"/>
              </a:defRPr>
            </a:lvl6pPr>
            <a:lvl7pPr marL="2971800" indent="-228600" defTabSz="903288" eaLnBrk="0" fontAlgn="base" hangingPunct="0">
              <a:spcBef>
                <a:spcPct val="0"/>
              </a:spcBef>
              <a:spcAft>
                <a:spcPct val="0"/>
              </a:spcAft>
              <a:defRPr>
                <a:solidFill>
                  <a:schemeClr val="tx1"/>
                </a:solidFill>
                <a:latin typeface="Arial" charset="0"/>
                <a:cs typeface="Arial" charset="0"/>
              </a:defRPr>
            </a:lvl7pPr>
            <a:lvl8pPr marL="3429000" indent="-228600" defTabSz="903288" eaLnBrk="0" fontAlgn="base" hangingPunct="0">
              <a:spcBef>
                <a:spcPct val="0"/>
              </a:spcBef>
              <a:spcAft>
                <a:spcPct val="0"/>
              </a:spcAft>
              <a:defRPr>
                <a:solidFill>
                  <a:schemeClr val="tx1"/>
                </a:solidFill>
                <a:latin typeface="Arial" charset="0"/>
                <a:cs typeface="Arial" charset="0"/>
              </a:defRPr>
            </a:lvl8pPr>
            <a:lvl9pPr marL="3886200" indent="-228600" defTabSz="903288"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latin typeface="Calibri" pitchFamily="34" charset="0"/>
              </a:rPr>
              <a:t>Bauer 2012 :</a:t>
            </a:r>
          </a:p>
          <a:p>
            <a:pPr eaLnBrk="1" hangingPunct="1"/>
            <a:r>
              <a:rPr lang="en-US" sz="900" dirty="0">
                <a:latin typeface="Calibri" pitchFamily="34" charset="0"/>
              </a:rPr>
              <a:t>p: e1J</a:t>
            </a:r>
          </a:p>
        </p:txBody>
      </p:sp>
      <p:cxnSp>
        <p:nvCxnSpPr>
          <p:cNvPr id="11" name="Straight Arrow Connector 10"/>
          <p:cNvCxnSpPr>
            <a:stCxn id="98311" idx="3"/>
          </p:cNvCxnSpPr>
          <p:nvPr/>
        </p:nvCxnSpPr>
        <p:spPr>
          <a:xfrm>
            <a:off x="1066904" y="1934669"/>
            <a:ext cx="380482" cy="1217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8313" name="Text Box 15"/>
          <p:cNvSpPr txBox="1">
            <a:spLocks noChangeArrowheads="1"/>
          </p:cNvSpPr>
          <p:nvPr/>
        </p:nvSpPr>
        <p:spPr bwMode="auto">
          <a:xfrm>
            <a:off x="15530" y="2362513"/>
            <a:ext cx="1066904" cy="36850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411" tIns="45206" rIns="90411" bIns="45206">
            <a:spAutoFit/>
          </a:bodyPr>
          <a:lstStyle>
            <a:lvl1pPr defTabSz="903288" eaLnBrk="0" hangingPunct="0">
              <a:defRPr>
                <a:solidFill>
                  <a:schemeClr val="tx1"/>
                </a:solidFill>
                <a:latin typeface="Arial" charset="0"/>
                <a:cs typeface="Arial" charset="0"/>
              </a:defRPr>
            </a:lvl1pPr>
            <a:lvl2pPr marL="742950" indent="-285750" defTabSz="903288" eaLnBrk="0" hangingPunct="0">
              <a:defRPr>
                <a:solidFill>
                  <a:schemeClr val="tx1"/>
                </a:solidFill>
                <a:latin typeface="Arial" charset="0"/>
                <a:cs typeface="Arial" charset="0"/>
              </a:defRPr>
            </a:lvl2pPr>
            <a:lvl3pPr marL="1143000" indent="-228600" defTabSz="903288" eaLnBrk="0" hangingPunct="0">
              <a:defRPr>
                <a:solidFill>
                  <a:schemeClr val="tx1"/>
                </a:solidFill>
                <a:latin typeface="Arial" charset="0"/>
                <a:cs typeface="Arial" charset="0"/>
              </a:defRPr>
            </a:lvl3pPr>
            <a:lvl4pPr marL="1600200" indent="-228600" defTabSz="903288" eaLnBrk="0" hangingPunct="0">
              <a:defRPr>
                <a:solidFill>
                  <a:schemeClr val="tx1"/>
                </a:solidFill>
                <a:latin typeface="Arial" charset="0"/>
                <a:cs typeface="Arial" charset="0"/>
              </a:defRPr>
            </a:lvl4pPr>
            <a:lvl5pPr marL="2057400" indent="-228600" defTabSz="903288" eaLnBrk="0" hangingPunct="0">
              <a:defRPr>
                <a:solidFill>
                  <a:schemeClr val="tx1"/>
                </a:solidFill>
                <a:latin typeface="Arial" charset="0"/>
                <a:cs typeface="Arial" charset="0"/>
              </a:defRPr>
            </a:lvl5pPr>
            <a:lvl6pPr marL="2514600" indent="-228600" defTabSz="903288" eaLnBrk="0" fontAlgn="base" hangingPunct="0">
              <a:spcBef>
                <a:spcPct val="0"/>
              </a:spcBef>
              <a:spcAft>
                <a:spcPct val="0"/>
              </a:spcAft>
              <a:defRPr>
                <a:solidFill>
                  <a:schemeClr val="tx1"/>
                </a:solidFill>
                <a:latin typeface="Arial" charset="0"/>
                <a:cs typeface="Arial" charset="0"/>
              </a:defRPr>
            </a:lvl6pPr>
            <a:lvl7pPr marL="2971800" indent="-228600" defTabSz="903288" eaLnBrk="0" fontAlgn="base" hangingPunct="0">
              <a:spcBef>
                <a:spcPct val="0"/>
              </a:spcBef>
              <a:spcAft>
                <a:spcPct val="0"/>
              </a:spcAft>
              <a:defRPr>
                <a:solidFill>
                  <a:schemeClr val="tx1"/>
                </a:solidFill>
                <a:latin typeface="Arial" charset="0"/>
                <a:cs typeface="Arial" charset="0"/>
              </a:defRPr>
            </a:lvl7pPr>
            <a:lvl8pPr marL="3429000" indent="-228600" defTabSz="903288" eaLnBrk="0" fontAlgn="base" hangingPunct="0">
              <a:spcBef>
                <a:spcPct val="0"/>
              </a:spcBef>
              <a:spcAft>
                <a:spcPct val="0"/>
              </a:spcAft>
              <a:defRPr>
                <a:solidFill>
                  <a:schemeClr val="tx1"/>
                </a:solidFill>
                <a:latin typeface="Arial" charset="0"/>
                <a:cs typeface="Arial" charset="0"/>
              </a:defRPr>
            </a:lvl8pPr>
            <a:lvl9pPr marL="3886200" indent="-228600" defTabSz="903288"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latin typeface="Calibri" pitchFamily="34" charset="0"/>
              </a:rPr>
              <a:t>Bauer 2012 :</a:t>
            </a:r>
          </a:p>
          <a:p>
            <a:pPr eaLnBrk="1" hangingPunct="1"/>
            <a:r>
              <a:rPr lang="en-US" sz="900" dirty="0">
                <a:latin typeface="Calibri" pitchFamily="34" charset="0"/>
              </a:rPr>
              <a:t>p: e1K</a:t>
            </a:r>
          </a:p>
        </p:txBody>
      </p:sp>
      <p:sp>
        <p:nvSpPr>
          <p:cNvPr id="98314" name="Text Box 15"/>
          <p:cNvSpPr txBox="1">
            <a:spLocks noChangeArrowheads="1"/>
          </p:cNvSpPr>
          <p:nvPr/>
        </p:nvSpPr>
        <p:spPr bwMode="auto">
          <a:xfrm>
            <a:off x="15530" y="2916837"/>
            <a:ext cx="1066904" cy="3669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411" tIns="45206" rIns="90411" bIns="45206">
            <a:spAutoFit/>
          </a:bodyPr>
          <a:lstStyle>
            <a:lvl1pPr defTabSz="903288" eaLnBrk="0" hangingPunct="0">
              <a:defRPr>
                <a:solidFill>
                  <a:schemeClr val="tx1"/>
                </a:solidFill>
                <a:latin typeface="Arial" charset="0"/>
                <a:cs typeface="Arial" charset="0"/>
              </a:defRPr>
            </a:lvl1pPr>
            <a:lvl2pPr marL="742950" indent="-285750" defTabSz="903288" eaLnBrk="0" hangingPunct="0">
              <a:defRPr>
                <a:solidFill>
                  <a:schemeClr val="tx1"/>
                </a:solidFill>
                <a:latin typeface="Arial" charset="0"/>
                <a:cs typeface="Arial" charset="0"/>
              </a:defRPr>
            </a:lvl2pPr>
            <a:lvl3pPr marL="1143000" indent="-228600" defTabSz="903288" eaLnBrk="0" hangingPunct="0">
              <a:defRPr>
                <a:solidFill>
                  <a:schemeClr val="tx1"/>
                </a:solidFill>
                <a:latin typeface="Arial" charset="0"/>
                <a:cs typeface="Arial" charset="0"/>
              </a:defRPr>
            </a:lvl3pPr>
            <a:lvl4pPr marL="1600200" indent="-228600" defTabSz="903288" eaLnBrk="0" hangingPunct="0">
              <a:defRPr>
                <a:solidFill>
                  <a:schemeClr val="tx1"/>
                </a:solidFill>
                <a:latin typeface="Arial" charset="0"/>
                <a:cs typeface="Arial" charset="0"/>
              </a:defRPr>
            </a:lvl4pPr>
            <a:lvl5pPr marL="2057400" indent="-228600" defTabSz="903288" eaLnBrk="0" hangingPunct="0">
              <a:defRPr>
                <a:solidFill>
                  <a:schemeClr val="tx1"/>
                </a:solidFill>
                <a:latin typeface="Arial" charset="0"/>
                <a:cs typeface="Arial" charset="0"/>
              </a:defRPr>
            </a:lvl5pPr>
            <a:lvl6pPr marL="2514600" indent="-228600" defTabSz="903288" eaLnBrk="0" fontAlgn="base" hangingPunct="0">
              <a:spcBef>
                <a:spcPct val="0"/>
              </a:spcBef>
              <a:spcAft>
                <a:spcPct val="0"/>
              </a:spcAft>
              <a:defRPr>
                <a:solidFill>
                  <a:schemeClr val="tx1"/>
                </a:solidFill>
                <a:latin typeface="Arial" charset="0"/>
                <a:cs typeface="Arial" charset="0"/>
              </a:defRPr>
            </a:lvl6pPr>
            <a:lvl7pPr marL="2971800" indent="-228600" defTabSz="903288" eaLnBrk="0" fontAlgn="base" hangingPunct="0">
              <a:spcBef>
                <a:spcPct val="0"/>
              </a:spcBef>
              <a:spcAft>
                <a:spcPct val="0"/>
              </a:spcAft>
              <a:defRPr>
                <a:solidFill>
                  <a:schemeClr val="tx1"/>
                </a:solidFill>
                <a:latin typeface="Arial" charset="0"/>
                <a:cs typeface="Arial" charset="0"/>
              </a:defRPr>
            </a:lvl7pPr>
            <a:lvl8pPr marL="3429000" indent="-228600" defTabSz="903288" eaLnBrk="0" fontAlgn="base" hangingPunct="0">
              <a:spcBef>
                <a:spcPct val="0"/>
              </a:spcBef>
              <a:spcAft>
                <a:spcPct val="0"/>
              </a:spcAft>
              <a:defRPr>
                <a:solidFill>
                  <a:schemeClr val="tx1"/>
                </a:solidFill>
                <a:latin typeface="Arial" charset="0"/>
                <a:cs typeface="Arial" charset="0"/>
              </a:defRPr>
            </a:lvl8pPr>
            <a:lvl9pPr marL="3886200" indent="-228600" defTabSz="903288"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latin typeface="Calibri" pitchFamily="34" charset="0"/>
              </a:rPr>
              <a:t>Bauer 2012 :</a:t>
            </a:r>
          </a:p>
          <a:p>
            <a:pPr eaLnBrk="1" hangingPunct="1"/>
            <a:r>
              <a:rPr lang="en-US" sz="900" dirty="0">
                <a:latin typeface="Calibri" pitchFamily="34" charset="0"/>
              </a:rPr>
              <a:t>p: e1L</a:t>
            </a:r>
          </a:p>
        </p:txBody>
      </p:sp>
      <p:cxnSp>
        <p:nvCxnSpPr>
          <p:cNvPr id="5" name="Straight Arrow Connector 4"/>
          <p:cNvCxnSpPr>
            <a:stCxn id="98313" idx="3"/>
          </p:cNvCxnSpPr>
          <p:nvPr/>
        </p:nvCxnSpPr>
        <p:spPr>
          <a:xfrm>
            <a:off x="1082434" y="2546767"/>
            <a:ext cx="364952" cy="1202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98314" idx="3"/>
          </p:cNvCxnSpPr>
          <p:nvPr/>
        </p:nvCxnSpPr>
        <p:spPr>
          <a:xfrm>
            <a:off x="1082434" y="3101090"/>
            <a:ext cx="36495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8317" name="Text Box 15"/>
          <p:cNvSpPr txBox="1">
            <a:spLocks noChangeArrowheads="1"/>
          </p:cNvSpPr>
          <p:nvPr/>
        </p:nvSpPr>
        <p:spPr bwMode="auto">
          <a:xfrm>
            <a:off x="1" y="3429000"/>
            <a:ext cx="1066904" cy="36850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411" tIns="45206" rIns="90411" bIns="45206">
            <a:spAutoFit/>
          </a:bodyPr>
          <a:lstStyle>
            <a:lvl1pPr defTabSz="903288" eaLnBrk="0" hangingPunct="0">
              <a:defRPr>
                <a:solidFill>
                  <a:schemeClr val="tx1"/>
                </a:solidFill>
                <a:latin typeface="Arial" charset="0"/>
                <a:cs typeface="Arial" charset="0"/>
              </a:defRPr>
            </a:lvl1pPr>
            <a:lvl2pPr marL="742950" indent="-285750" defTabSz="903288" eaLnBrk="0" hangingPunct="0">
              <a:defRPr>
                <a:solidFill>
                  <a:schemeClr val="tx1"/>
                </a:solidFill>
                <a:latin typeface="Arial" charset="0"/>
                <a:cs typeface="Arial" charset="0"/>
              </a:defRPr>
            </a:lvl2pPr>
            <a:lvl3pPr marL="1143000" indent="-228600" defTabSz="903288" eaLnBrk="0" hangingPunct="0">
              <a:defRPr>
                <a:solidFill>
                  <a:schemeClr val="tx1"/>
                </a:solidFill>
                <a:latin typeface="Arial" charset="0"/>
                <a:cs typeface="Arial" charset="0"/>
              </a:defRPr>
            </a:lvl3pPr>
            <a:lvl4pPr marL="1600200" indent="-228600" defTabSz="903288" eaLnBrk="0" hangingPunct="0">
              <a:defRPr>
                <a:solidFill>
                  <a:schemeClr val="tx1"/>
                </a:solidFill>
                <a:latin typeface="Arial" charset="0"/>
                <a:cs typeface="Arial" charset="0"/>
              </a:defRPr>
            </a:lvl4pPr>
            <a:lvl5pPr marL="2057400" indent="-228600" defTabSz="903288" eaLnBrk="0" hangingPunct="0">
              <a:defRPr>
                <a:solidFill>
                  <a:schemeClr val="tx1"/>
                </a:solidFill>
                <a:latin typeface="Arial" charset="0"/>
                <a:cs typeface="Arial" charset="0"/>
              </a:defRPr>
            </a:lvl5pPr>
            <a:lvl6pPr marL="2514600" indent="-228600" defTabSz="903288" eaLnBrk="0" fontAlgn="base" hangingPunct="0">
              <a:spcBef>
                <a:spcPct val="0"/>
              </a:spcBef>
              <a:spcAft>
                <a:spcPct val="0"/>
              </a:spcAft>
              <a:defRPr>
                <a:solidFill>
                  <a:schemeClr val="tx1"/>
                </a:solidFill>
                <a:latin typeface="Arial" charset="0"/>
                <a:cs typeface="Arial" charset="0"/>
              </a:defRPr>
            </a:lvl6pPr>
            <a:lvl7pPr marL="2971800" indent="-228600" defTabSz="903288" eaLnBrk="0" fontAlgn="base" hangingPunct="0">
              <a:spcBef>
                <a:spcPct val="0"/>
              </a:spcBef>
              <a:spcAft>
                <a:spcPct val="0"/>
              </a:spcAft>
              <a:defRPr>
                <a:solidFill>
                  <a:schemeClr val="tx1"/>
                </a:solidFill>
                <a:latin typeface="Arial" charset="0"/>
                <a:cs typeface="Arial" charset="0"/>
              </a:defRPr>
            </a:lvl7pPr>
            <a:lvl8pPr marL="3429000" indent="-228600" defTabSz="903288" eaLnBrk="0" fontAlgn="base" hangingPunct="0">
              <a:spcBef>
                <a:spcPct val="0"/>
              </a:spcBef>
              <a:spcAft>
                <a:spcPct val="0"/>
              </a:spcAft>
              <a:defRPr>
                <a:solidFill>
                  <a:schemeClr val="tx1"/>
                </a:solidFill>
                <a:latin typeface="Arial" charset="0"/>
                <a:cs typeface="Arial" charset="0"/>
              </a:defRPr>
            </a:lvl8pPr>
            <a:lvl9pPr marL="3886200" indent="-228600" defTabSz="903288"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latin typeface="Calibri" pitchFamily="34" charset="0"/>
              </a:rPr>
              <a:t>Bauer 2012 :</a:t>
            </a:r>
          </a:p>
          <a:p>
            <a:pPr eaLnBrk="1" hangingPunct="1"/>
            <a:r>
              <a:rPr lang="en-US" sz="900" dirty="0">
                <a:latin typeface="Calibri" pitchFamily="34" charset="0"/>
              </a:rPr>
              <a:t>p: e1M</a:t>
            </a:r>
          </a:p>
        </p:txBody>
      </p:sp>
      <p:cxnSp>
        <p:nvCxnSpPr>
          <p:cNvPr id="19" name="Straight Arrow Connector 18"/>
          <p:cNvCxnSpPr/>
          <p:nvPr/>
        </p:nvCxnSpPr>
        <p:spPr>
          <a:xfrm flipV="1">
            <a:off x="1052927" y="3505513"/>
            <a:ext cx="394459" cy="1077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82643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829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18E6C87-8D54-4683-A0C5-8A44F4CD4ABF}" type="slidenum">
              <a:rPr lang="en-US">
                <a:solidFill>
                  <a:prstClr val="black"/>
                </a:solidFill>
                <a:cs typeface="Arial" pitchFamily="34" charset="0"/>
              </a:rPr>
              <a:pPr>
                <a:defRPr/>
              </a:pPr>
              <a:t>99</a:t>
            </a:fld>
            <a:endParaRPr lang="en-US" dirty="0">
              <a:solidFill>
                <a:prstClr val="black"/>
              </a:solidFill>
              <a:cs typeface="Arial" pitchFamily="34" charset="0"/>
            </a:endParaRPr>
          </a:p>
        </p:txBody>
      </p:sp>
      <p:sp>
        <p:nvSpPr>
          <p:cNvPr id="8" name="TextBox 7"/>
          <p:cNvSpPr txBox="1"/>
          <p:nvPr/>
        </p:nvSpPr>
        <p:spPr>
          <a:xfrm>
            <a:off x="5886450" y="2438400"/>
            <a:ext cx="1143000" cy="375483"/>
          </a:xfrm>
          <a:prstGeom prst="rect">
            <a:avLst/>
          </a:prstGeom>
          <a:noFill/>
          <a:ln>
            <a:solidFill>
              <a:schemeClr val="tx1"/>
            </a:solidFill>
          </a:ln>
        </p:spPr>
        <p:txBody>
          <a:bodyPr wrap="square" lIns="93172" tIns="46587" rIns="93172" bIns="46587">
            <a:spAutoFit/>
          </a:bodyPr>
          <a:lstStyle/>
          <a:p>
            <a:pPr fontAlgn="base">
              <a:spcBef>
                <a:spcPct val="0"/>
              </a:spcBef>
              <a:spcAft>
                <a:spcPct val="0"/>
              </a:spcAft>
              <a:defRPr/>
            </a:pPr>
            <a:r>
              <a:rPr lang="en-US" sz="900" dirty="0">
                <a:solidFill>
                  <a:prstClr val="black"/>
                </a:solidFill>
              </a:rPr>
              <a:t>Markowitz IPV 2012: p1A,B</a:t>
            </a:r>
          </a:p>
        </p:txBody>
      </p:sp>
    </p:spTree>
    <p:extLst>
      <p:ext uri="{BB962C8B-B14F-4D97-AF65-F5344CB8AC3E}">
        <p14:creationId xmlns:p14="http://schemas.microsoft.com/office/powerpoint/2010/main" val="23428416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94812D1-F36E-419E-9DAF-65F3A78F9817}" type="slidenum">
              <a:rPr lang="tr-TR" smtClean="0"/>
              <a:t>102</a:t>
            </a:fld>
            <a:endParaRPr lang="tr-TR"/>
          </a:p>
        </p:txBody>
      </p:sp>
    </p:spTree>
    <p:extLst>
      <p:ext uri="{BB962C8B-B14F-4D97-AF65-F5344CB8AC3E}">
        <p14:creationId xmlns:p14="http://schemas.microsoft.com/office/powerpoint/2010/main" val="19950531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371600" y="4368800"/>
            <a:ext cx="4800600" cy="363220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F2AEFF9E-B934-48BA-8E70-781209E4BF3C}" type="slidenum">
              <a:rPr lang="en-US" smtClean="0"/>
              <a:t>103</a:t>
            </a:fld>
            <a:endParaRPr lang="en-US"/>
          </a:p>
        </p:txBody>
      </p:sp>
      <p:sp>
        <p:nvSpPr>
          <p:cNvPr id="5" name="Rectangle 4"/>
          <p:cNvSpPr/>
          <p:nvPr/>
        </p:nvSpPr>
        <p:spPr>
          <a:xfrm>
            <a:off x="38099" y="-6956"/>
            <a:ext cx="1270000" cy="32778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900" dirty="0" err="1" smtClean="0">
                <a:solidFill>
                  <a:schemeClr val="tx1"/>
                </a:solidFill>
              </a:rPr>
              <a:t>Tabrizi</a:t>
            </a:r>
            <a:r>
              <a:rPr lang="en-US" sz="900" dirty="0" smtClean="0">
                <a:solidFill>
                  <a:schemeClr val="tx1"/>
                </a:solidFill>
              </a:rPr>
              <a:t> Lancet ID 2014: p963A /Table4;</a:t>
            </a:r>
            <a:endParaRPr lang="en-US" sz="900" dirty="0">
              <a:solidFill>
                <a:schemeClr val="tx1"/>
              </a:solidFill>
            </a:endParaRPr>
          </a:p>
          <a:p>
            <a:r>
              <a:rPr lang="en-US" sz="900" dirty="0" err="1" smtClean="0">
                <a:solidFill>
                  <a:schemeClr val="tx1"/>
                </a:solidFill>
              </a:rPr>
              <a:t>Calc</a:t>
            </a:r>
            <a:r>
              <a:rPr lang="en-US" sz="900" dirty="0" smtClean="0">
                <a:solidFill>
                  <a:schemeClr val="tx1"/>
                </a:solidFill>
              </a:rPr>
              <a:t>: </a:t>
            </a:r>
          </a:p>
          <a:p>
            <a:r>
              <a:rPr lang="en-US" sz="900" dirty="0" smtClean="0">
                <a:solidFill>
                  <a:schemeClr val="tx1"/>
                </a:solidFill>
              </a:rPr>
              <a:t>16 (</a:t>
            </a:r>
            <a:r>
              <a:rPr lang="en-US" sz="900" dirty="0" err="1" smtClean="0">
                <a:solidFill>
                  <a:schemeClr val="tx1"/>
                </a:solidFill>
              </a:rPr>
              <a:t>Vac</a:t>
            </a:r>
            <a:r>
              <a:rPr lang="en-US" sz="900" dirty="0" smtClean="0">
                <a:solidFill>
                  <a:schemeClr val="tx1"/>
                </a:solidFill>
              </a:rPr>
              <a:t> vs </a:t>
            </a:r>
            <a:r>
              <a:rPr lang="en-US" sz="900" dirty="0" err="1" smtClean="0">
                <a:solidFill>
                  <a:schemeClr val="tx1"/>
                </a:solidFill>
              </a:rPr>
              <a:t>Unvac</a:t>
            </a:r>
            <a:r>
              <a:rPr lang="en-US" sz="900" dirty="0" smtClean="0">
                <a:solidFill>
                  <a:schemeClr val="tx1"/>
                </a:solidFill>
              </a:rPr>
              <a:t>): </a:t>
            </a:r>
          </a:p>
          <a:p>
            <a:r>
              <a:rPr lang="en-US" sz="900" dirty="0" smtClean="0">
                <a:solidFill>
                  <a:schemeClr val="tx1"/>
                </a:solidFill>
              </a:rPr>
              <a:t>[1-(2/12)]*100= </a:t>
            </a:r>
            <a:r>
              <a:rPr lang="en-US" sz="900" b="1" dirty="0" smtClean="0">
                <a:solidFill>
                  <a:schemeClr val="tx1"/>
                </a:solidFill>
              </a:rPr>
              <a:t>83.3%</a:t>
            </a:r>
            <a:r>
              <a:rPr lang="en-US" sz="900" dirty="0" smtClean="0">
                <a:solidFill>
                  <a:schemeClr val="tx1"/>
                </a:solidFill>
              </a:rPr>
              <a:t>;</a:t>
            </a:r>
          </a:p>
          <a:p>
            <a:endParaRPr lang="en-US" sz="900" dirty="0" smtClean="0">
              <a:solidFill>
                <a:srgbClr val="FF0000"/>
              </a:solidFill>
            </a:endParaRPr>
          </a:p>
          <a:p>
            <a:r>
              <a:rPr lang="en-US" sz="900" dirty="0" smtClean="0">
                <a:solidFill>
                  <a:schemeClr val="tx1"/>
                </a:solidFill>
              </a:rPr>
              <a:t>18 </a:t>
            </a:r>
            <a:r>
              <a:rPr lang="en-US" sz="900" dirty="0">
                <a:solidFill>
                  <a:schemeClr val="tx1"/>
                </a:solidFill>
              </a:rPr>
              <a:t>(</a:t>
            </a:r>
            <a:r>
              <a:rPr lang="en-US" sz="900" dirty="0" err="1">
                <a:solidFill>
                  <a:schemeClr val="tx1"/>
                </a:solidFill>
              </a:rPr>
              <a:t>Vac</a:t>
            </a:r>
            <a:r>
              <a:rPr lang="en-US" sz="900" dirty="0">
                <a:solidFill>
                  <a:schemeClr val="tx1"/>
                </a:solidFill>
              </a:rPr>
              <a:t> vs </a:t>
            </a:r>
            <a:r>
              <a:rPr lang="en-US" sz="900" dirty="0" err="1">
                <a:solidFill>
                  <a:schemeClr val="tx1"/>
                </a:solidFill>
              </a:rPr>
              <a:t>Unvac</a:t>
            </a:r>
            <a:r>
              <a:rPr lang="en-US" sz="900" dirty="0" smtClean="0">
                <a:solidFill>
                  <a:schemeClr val="tx1"/>
                </a:solidFill>
              </a:rPr>
              <a:t>):</a:t>
            </a:r>
          </a:p>
          <a:p>
            <a:r>
              <a:rPr lang="en-US" sz="900" dirty="0" smtClean="0">
                <a:solidFill>
                  <a:schemeClr val="tx1"/>
                </a:solidFill>
              </a:rPr>
              <a:t>Fully vaccinated reported as &lt;1%. Calculated actual value: 3/518=0.006</a:t>
            </a:r>
          </a:p>
          <a:p>
            <a:r>
              <a:rPr lang="en-US" sz="900" dirty="0" smtClean="0">
                <a:solidFill>
                  <a:schemeClr val="tx1"/>
                </a:solidFill>
              </a:rPr>
              <a:t>[1-(0.006/7)*100 =</a:t>
            </a:r>
            <a:r>
              <a:rPr lang="en-US" sz="900" b="1" dirty="0" smtClean="0">
                <a:solidFill>
                  <a:schemeClr val="tx1"/>
                </a:solidFill>
              </a:rPr>
              <a:t>99.9%</a:t>
            </a:r>
            <a:endParaRPr lang="en-US" sz="900" dirty="0" smtClean="0">
              <a:solidFill>
                <a:schemeClr val="tx1"/>
              </a:solidFill>
            </a:endParaRPr>
          </a:p>
          <a:p>
            <a:endParaRPr lang="en-US" sz="900" dirty="0" smtClean="0">
              <a:solidFill>
                <a:srgbClr val="FF0000"/>
              </a:solidFill>
            </a:endParaRPr>
          </a:p>
          <a:p>
            <a:r>
              <a:rPr lang="en-US" sz="900" dirty="0" err="1">
                <a:solidFill>
                  <a:schemeClr val="tx1"/>
                </a:solidFill>
              </a:rPr>
              <a:t>Tabrizi</a:t>
            </a:r>
            <a:r>
              <a:rPr lang="en-US" sz="900" dirty="0">
                <a:solidFill>
                  <a:schemeClr val="tx1"/>
                </a:solidFill>
              </a:rPr>
              <a:t> Lancet ID 2014</a:t>
            </a:r>
            <a:r>
              <a:rPr lang="en-US" sz="900" dirty="0" smtClean="0">
                <a:solidFill>
                  <a:schemeClr val="tx1"/>
                </a:solidFill>
              </a:rPr>
              <a:t>: p961A/Figure;</a:t>
            </a:r>
          </a:p>
          <a:p>
            <a:r>
              <a:rPr lang="en-US" sz="900" dirty="0" smtClean="0">
                <a:solidFill>
                  <a:schemeClr val="tx1"/>
                </a:solidFill>
              </a:rPr>
              <a:t>16 (era):</a:t>
            </a:r>
          </a:p>
          <a:p>
            <a:r>
              <a:rPr lang="en-US" sz="900" dirty="0" smtClean="0">
                <a:solidFill>
                  <a:schemeClr val="tx1"/>
                </a:solidFill>
              </a:rPr>
              <a:t>[1-(4.2/21.3)]*100= 80.29 round to </a:t>
            </a:r>
            <a:r>
              <a:rPr lang="en-US" sz="900" b="1" dirty="0" smtClean="0">
                <a:solidFill>
                  <a:schemeClr val="tx1"/>
                </a:solidFill>
              </a:rPr>
              <a:t>80.3%</a:t>
            </a:r>
          </a:p>
          <a:p>
            <a:endParaRPr lang="en-US" sz="900" dirty="0">
              <a:solidFill>
                <a:schemeClr val="tx1"/>
              </a:solidFill>
            </a:endParaRPr>
          </a:p>
          <a:p>
            <a:r>
              <a:rPr lang="en-US" sz="900" dirty="0" smtClean="0">
                <a:solidFill>
                  <a:schemeClr val="tx1"/>
                </a:solidFill>
              </a:rPr>
              <a:t>18 </a:t>
            </a:r>
            <a:r>
              <a:rPr lang="en-US" sz="900" dirty="0">
                <a:solidFill>
                  <a:schemeClr val="tx1"/>
                </a:solidFill>
              </a:rPr>
              <a:t>(era</a:t>
            </a:r>
            <a:r>
              <a:rPr lang="en-US" sz="900" dirty="0" smtClean="0">
                <a:solidFill>
                  <a:schemeClr val="tx1"/>
                </a:solidFill>
              </a:rPr>
              <a:t>):</a:t>
            </a:r>
            <a:endParaRPr lang="en-US" sz="900" dirty="0">
              <a:solidFill>
                <a:schemeClr val="tx1"/>
              </a:solidFill>
            </a:endParaRPr>
          </a:p>
          <a:p>
            <a:r>
              <a:rPr lang="en-US" sz="900" dirty="0" smtClean="0">
                <a:solidFill>
                  <a:schemeClr val="tx1"/>
                </a:solidFill>
              </a:rPr>
              <a:t>[1-(1.9/8.4]*100= 77.38 round to </a:t>
            </a:r>
            <a:r>
              <a:rPr lang="en-US" sz="900" b="1" dirty="0" smtClean="0">
                <a:solidFill>
                  <a:schemeClr val="tx1"/>
                </a:solidFill>
              </a:rPr>
              <a:t>77.4%</a:t>
            </a:r>
          </a:p>
        </p:txBody>
      </p:sp>
      <p:cxnSp>
        <p:nvCxnSpPr>
          <p:cNvPr id="6" name="Straight Arrow Connector 5"/>
          <p:cNvCxnSpPr>
            <a:stCxn id="5" idx="3"/>
            <a:endCxn id="7" idx="1"/>
          </p:cNvCxnSpPr>
          <p:nvPr/>
        </p:nvCxnSpPr>
        <p:spPr>
          <a:xfrm>
            <a:off x="1308099" y="1631954"/>
            <a:ext cx="114301" cy="8701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Left Brace 6"/>
          <p:cNvSpPr/>
          <p:nvPr/>
        </p:nvSpPr>
        <p:spPr>
          <a:xfrm>
            <a:off x="1422400" y="1631950"/>
            <a:ext cx="254000" cy="174037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p:cNvSpPr/>
          <p:nvPr/>
        </p:nvSpPr>
        <p:spPr>
          <a:xfrm>
            <a:off x="79375" y="3307898"/>
            <a:ext cx="914400" cy="707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1000" dirty="0" err="1" smtClean="0">
                <a:solidFill>
                  <a:schemeClr val="tx1"/>
                </a:solidFill>
              </a:rPr>
              <a:t>Tabrizi</a:t>
            </a:r>
            <a:r>
              <a:rPr lang="en-US" sz="1000" dirty="0" smtClean="0">
                <a:solidFill>
                  <a:schemeClr val="tx1"/>
                </a:solidFill>
              </a:rPr>
              <a:t> Lancet ID 2014: p959A-C; p960A</a:t>
            </a:r>
          </a:p>
        </p:txBody>
      </p:sp>
      <p:cxnSp>
        <p:nvCxnSpPr>
          <p:cNvPr id="11" name="Straight Arrow Connector 10"/>
          <p:cNvCxnSpPr>
            <a:stCxn id="10" idx="3"/>
          </p:cNvCxnSpPr>
          <p:nvPr/>
        </p:nvCxnSpPr>
        <p:spPr>
          <a:xfrm>
            <a:off x="993775" y="3661841"/>
            <a:ext cx="854075" cy="114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79375" y="4041123"/>
            <a:ext cx="914400" cy="5539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1000" dirty="0" smtClean="0">
                <a:solidFill>
                  <a:schemeClr val="tx1"/>
                </a:solidFill>
              </a:rPr>
              <a:t>Markowitz 2013: p2A,B; p3A</a:t>
            </a:r>
          </a:p>
        </p:txBody>
      </p:sp>
      <p:cxnSp>
        <p:nvCxnSpPr>
          <p:cNvPr id="14" name="Straight Arrow Connector 13"/>
          <p:cNvCxnSpPr>
            <a:stCxn id="13" idx="3"/>
          </p:cNvCxnSpPr>
          <p:nvPr/>
        </p:nvCxnSpPr>
        <p:spPr>
          <a:xfrm flipV="1">
            <a:off x="993775" y="3798216"/>
            <a:ext cx="854075" cy="5199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587999" y="4202897"/>
            <a:ext cx="914400" cy="55399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1000" dirty="0" smtClean="0">
                <a:solidFill>
                  <a:schemeClr val="tx1"/>
                </a:solidFill>
              </a:rPr>
              <a:t>Markowitz </a:t>
            </a:r>
            <a:r>
              <a:rPr lang="en-US" sz="1000" dirty="0" err="1" smtClean="0">
                <a:solidFill>
                  <a:schemeClr val="tx1"/>
                </a:solidFill>
              </a:rPr>
              <a:t>Peds</a:t>
            </a:r>
            <a:r>
              <a:rPr lang="en-US" sz="1000" dirty="0" smtClean="0">
                <a:solidFill>
                  <a:schemeClr val="tx1"/>
                </a:solidFill>
              </a:rPr>
              <a:t> 2016: p2A,B; p3A</a:t>
            </a:r>
          </a:p>
        </p:txBody>
      </p:sp>
      <p:cxnSp>
        <p:nvCxnSpPr>
          <p:cNvPr id="17" name="Straight Arrow Connector 16"/>
          <p:cNvCxnSpPr>
            <a:stCxn id="16" idx="1"/>
          </p:cNvCxnSpPr>
          <p:nvPr/>
        </p:nvCxnSpPr>
        <p:spPr>
          <a:xfrm flipH="1" flipV="1">
            <a:off x="4959349" y="3940146"/>
            <a:ext cx="628650" cy="5397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4450" y="4665287"/>
            <a:ext cx="1282700" cy="101566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1000" dirty="0" err="1" smtClean="0">
                <a:solidFill>
                  <a:schemeClr val="tx1"/>
                </a:solidFill>
              </a:rPr>
              <a:t>Tabrizi</a:t>
            </a:r>
            <a:r>
              <a:rPr lang="en-US" sz="1000" dirty="0" smtClean="0">
                <a:solidFill>
                  <a:schemeClr val="tx1"/>
                </a:solidFill>
              </a:rPr>
              <a:t> Lancet ID 2014: p963B;</a:t>
            </a:r>
          </a:p>
          <a:p>
            <a:r>
              <a:rPr lang="en-US" sz="1000" dirty="0">
                <a:solidFill>
                  <a:schemeClr val="tx1"/>
                </a:solidFill>
              </a:rPr>
              <a:t>Markowitz 2013</a:t>
            </a:r>
            <a:r>
              <a:rPr lang="en-US" sz="1000" dirty="0" smtClean="0">
                <a:solidFill>
                  <a:schemeClr val="tx1"/>
                </a:solidFill>
              </a:rPr>
              <a:t>: p3A;</a:t>
            </a:r>
          </a:p>
          <a:p>
            <a:r>
              <a:rPr lang="en-US" sz="1000" dirty="0" smtClean="0">
                <a:solidFill>
                  <a:schemeClr val="tx1"/>
                </a:solidFill>
              </a:rPr>
              <a:t>Markowitz </a:t>
            </a:r>
            <a:r>
              <a:rPr lang="en-US" sz="1000" dirty="0" err="1" smtClean="0">
                <a:solidFill>
                  <a:schemeClr val="tx1"/>
                </a:solidFill>
              </a:rPr>
              <a:t>Peds</a:t>
            </a:r>
            <a:r>
              <a:rPr lang="en-US" sz="1000" dirty="0" smtClean="0">
                <a:solidFill>
                  <a:schemeClr val="tx1"/>
                </a:solidFill>
              </a:rPr>
              <a:t> 2016 </a:t>
            </a:r>
            <a:r>
              <a:rPr lang="en-US" sz="1000" dirty="0" err="1" smtClean="0">
                <a:solidFill>
                  <a:schemeClr val="tx1"/>
                </a:solidFill>
              </a:rPr>
              <a:t>suppl</a:t>
            </a:r>
            <a:r>
              <a:rPr lang="en-US" sz="1000" dirty="0" smtClean="0">
                <a:solidFill>
                  <a:schemeClr val="tx1"/>
                </a:solidFill>
              </a:rPr>
              <a:t>: p2B</a:t>
            </a:r>
          </a:p>
        </p:txBody>
      </p:sp>
      <p:cxnSp>
        <p:nvCxnSpPr>
          <p:cNvPr id="25" name="Straight Arrow Connector 24"/>
          <p:cNvCxnSpPr>
            <a:stCxn id="24" idx="3"/>
          </p:cNvCxnSpPr>
          <p:nvPr/>
        </p:nvCxnSpPr>
        <p:spPr>
          <a:xfrm flipV="1">
            <a:off x="1327150" y="4099177"/>
            <a:ext cx="196850" cy="10739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Left Brace 29"/>
          <p:cNvSpPr/>
          <p:nvPr/>
        </p:nvSpPr>
        <p:spPr>
          <a:xfrm rot="10800000">
            <a:off x="5232400" y="1631950"/>
            <a:ext cx="146050" cy="174037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Rectangle 30"/>
          <p:cNvSpPr/>
          <p:nvPr/>
        </p:nvSpPr>
        <p:spPr>
          <a:xfrm>
            <a:off x="5549901" y="2229731"/>
            <a:ext cx="1047750" cy="175432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900" dirty="0" smtClean="0">
                <a:solidFill>
                  <a:schemeClr val="tx1"/>
                </a:solidFill>
              </a:rPr>
              <a:t>Markowitz  </a:t>
            </a:r>
            <a:r>
              <a:rPr lang="en-US" sz="900" dirty="0" err="1" smtClean="0">
                <a:solidFill>
                  <a:schemeClr val="tx1"/>
                </a:solidFill>
              </a:rPr>
              <a:t>Peds</a:t>
            </a:r>
            <a:r>
              <a:rPr lang="en-US" sz="900" dirty="0" smtClean="0">
                <a:solidFill>
                  <a:schemeClr val="tx1"/>
                </a:solidFill>
              </a:rPr>
              <a:t> 2016 </a:t>
            </a:r>
            <a:r>
              <a:rPr lang="en-US" sz="900" dirty="0" err="1" smtClean="0">
                <a:solidFill>
                  <a:schemeClr val="tx1"/>
                </a:solidFill>
              </a:rPr>
              <a:t>suppl</a:t>
            </a:r>
            <a:r>
              <a:rPr lang="en-US" sz="900" dirty="0" smtClean="0">
                <a:solidFill>
                  <a:schemeClr val="tx1"/>
                </a:solidFill>
              </a:rPr>
              <a:t>: p2A;</a:t>
            </a:r>
          </a:p>
          <a:p>
            <a:r>
              <a:rPr lang="en-US" sz="900" dirty="0" err="1" smtClean="0">
                <a:solidFill>
                  <a:schemeClr val="tx1"/>
                </a:solidFill>
              </a:rPr>
              <a:t>Calc</a:t>
            </a:r>
            <a:r>
              <a:rPr lang="en-US" sz="900" dirty="0" smtClean="0">
                <a:solidFill>
                  <a:schemeClr val="tx1"/>
                </a:solidFill>
              </a:rPr>
              <a:t>:</a:t>
            </a:r>
          </a:p>
          <a:p>
            <a:r>
              <a:rPr lang="en-US" sz="900" dirty="0" smtClean="0">
                <a:solidFill>
                  <a:schemeClr val="tx1"/>
                </a:solidFill>
              </a:rPr>
              <a:t>HPV 16:</a:t>
            </a:r>
          </a:p>
          <a:p>
            <a:r>
              <a:rPr lang="en-US" sz="900" dirty="0" smtClean="0">
                <a:solidFill>
                  <a:schemeClr val="tx1"/>
                </a:solidFill>
              </a:rPr>
              <a:t>[1-(2.3/6)]*100= 61.67 round to </a:t>
            </a:r>
            <a:r>
              <a:rPr lang="en-US" sz="900" b="1" dirty="0" smtClean="0">
                <a:solidFill>
                  <a:schemeClr val="tx1"/>
                </a:solidFill>
              </a:rPr>
              <a:t>61.7%</a:t>
            </a:r>
            <a:endParaRPr lang="en-US" sz="900" b="1" dirty="0">
              <a:solidFill>
                <a:schemeClr val="tx1"/>
              </a:solidFill>
            </a:endParaRPr>
          </a:p>
          <a:p>
            <a:endParaRPr lang="en-US" sz="900" dirty="0" smtClean="0">
              <a:solidFill>
                <a:schemeClr val="tx1"/>
              </a:solidFill>
            </a:endParaRPr>
          </a:p>
          <a:p>
            <a:r>
              <a:rPr lang="en-US" sz="900" dirty="0" smtClean="0">
                <a:solidFill>
                  <a:schemeClr val="tx1"/>
                </a:solidFill>
              </a:rPr>
              <a:t>HPV 18:</a:t>
            </a:r>
          </a:p>
          <a:p>
            <a:r>
              <a:rPr lang="en-US" sz="900" dirty="0">
                <a:solidFill>
                  <a:schemeClr val="tx1"/>
                </a:solidFill>
              </a:rPr>
              <a:t>[1-</a:t>
            </a:r>
            <a:r>
              <a:rPr lang="en-US" sz="900" dirty="0" smtClean="0">
                <a:solidFill>
                  <a:schemeClr val="tx1"/>
                </a:solidFill>
              </a:rPr>
              <a:t>(0.9/1.6)]*100= 43.75 round to </a:t>
            </a:r>
            <a:r>
              <a:rPr lang="en-US" sz="900" b="1" dirty="0" smtClean="0">
                <a:solidFill>
                  <a:schemeClr val="tx1"/>
                </a:solidFill>
              </a:rPr>
              <a:t>43.8%</a:t>
            </a:r>
          </a:p>
        </p:txBody>
      </p:sp>
      <p:cxnSp>
        <p:nvCxnSpPr>
          <p:cNvPr id="32" name="Straight Arrow Connector 31"/>
          <p:cNvCxnSpPr>
            <a:stCxn id="31" idx="1"/>
            <a:endCxn id="30" idx="1"/>
          </p:cNvCxnSpPr>
          <p:nvPr/>
        </p:nvCxnSpPr>
        <p:spPr>
          <a:xfrm flipH="1" flipV="1">
            <a:off x="5378450" y="2502139"/>
            <a:ext cx="171451" cy="604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549901" y="669452"/>
            <a:ext cx="1060451" cy="14773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900" dirty="0" smtClean="0">
                <a:solidFill>
                  <a:schemeClr val="tx1"/>
                </a:solidFill>
              </a:rPr>
              <a:t>Markowitz JID 2013 </a:t>
            </a:r>
            <a:r>
              <a:rPr lang="en-US" sz="900" dirty="0" err="1" smtClean="0">
                <a:solidFill>
                  <a:schemeClr val="tx1"/>
                </a:solidFill>
              </a:rPr>
              <a:t>suppl</a:t>
            </a:r>
            <a:r>
              <a:rPr lang="en-US" sz="900" dirty="0" smtClean="0">
                <a:solidFill>
                  <a:schemeClr val="tx1"/>
                </a:solidFill>
              </a:rPr>
              <a:t>: p1A;</a:t>
            </a:r>
          </a:p>
          <a:p>
            <a:r>
              <a:rPr lang="en-US" sz="900" dirty="0" err="1" smtClean="0">
                <a:solidFill>
                  <a:schemeClr val="tx1"/>
                </a:solidFill>
              </a:rPr>
              <a:t>Calc</a:t>
            </a:r>
            <a:r>
              <a:rPr lang="en-US" sz="900" dirty="0" smtClean="0">
                <a:solidFill>
                  <a:schemeClr val="tx1"/>
                </a:solidFill>
              </a:rPr>
              <a:t>:</a:t>
            </a:r>
          </a:p>
          <a:p>
            <a:r>
              <a:rPr lang="en-US" sz="900" dirty="0" smtClean="0">
                <a:solidFill>
                  <a:schemeClr val="tx1"/>
                </a:solidFill>
              </a:rPr>
              <a:t>HPV 16:</a:t>
            </a:r>
          </a:p>
          <a:p>
            <a:r>
              <a:rPr lang="en-US" sz="900" dirty="0" smtClean="0">
                <a:solidFill>
                  <a:schemeClr val="tx1"/>
                </a:solidFill>
              </a:rPr>
              <a:t>[1-(3/6)]*100= </a:t>
            </a:r>
            <a:r>
              <a:rPr lang="en-US" sz="900" b="1" dirty="0" smtClean="0">
                <a:solidFill>
                  <a:schemeClr val="tx1"/>
                </a:solidFill>
              </a:rPr>
              <a:t>50%</a:t>
            </a:r>
            <a:r>
              <a:rPr lang="en-US" sz="900" dirty="0" smtClean="0">
                <a:solidFill>
                  <a:schemeClr val="tx1"/>
                </a:solidFill>
              </a:rPr>
              <a:t>;</a:t>
            </a:r>
          </a:p>
          <a:p>
            <a:endParaRPr lang="en-US" sz="900" b="1" dirty="0">
              <a:solidFill>
                <a:schemeClr val="tx1"/>
              </a:solidFill>
            </a:endParaRPr>
          </a:p>
          <a:p>
            <a:r>
              <a:rPr lang="en-US" sz="900" dirty="0" smtClean="0">
                <a:solidFill>
                  <a:schemeClr val="tx1"/>
                </a:solidFill>
              </a:rPr>
              <a:t>HPV 18: </a:t>
            </a:r>
          </a:p>
          <a:p>
            <a:r>
              <a:rPr lang="en-US" sz="900" dirty="0" smtClean="0">
                <a:solidFill>
                  <a:schemeClr val="tx1"/>
                </a:solidFill>
              </a:rPr>
              <a:t>[1-(1/1.6)]*100= </a:t>
            </a:r>
            <a:r>
              <a:rPr lang="en-US" sz="900" b="1" dirty="0" smtClean="0">
                <a:solidFill>
                  <a:schemeClr val="tx1"/>
                </a:solidFill>
              </a:rPr>
              <a:t>37.5%</a:t>
            </a:r>
          </a:p>
        </p:txBody>
      </p:sp>
      <p:cxnSp>
        <p:nvCxnSpPr>
          <p:cNvPr id="37" name="Straight Arrow Connector 36"/>
          <p:cNvCxnSpPr>
            <a:stCxn id="36" idx="1"/>
            <a:endCxn id="30" idx="1"/>
          </p:cNvCxnSpPr>
          <p:nvPr/>
        </p:nvCxnSpPr>
        <p:spPr>
          <a:xfrm flipH="1">
            <a:off x="5378450" y="1408116"/>
            <a:ext cx="171451" cy="10940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6382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800" kern="1200" dirty="0" smtClean="0">
                <a:solidFill>
                  <a:schemeClr val="accent2"/>
                </a:solidFill>
                <a:latin typeface="Calibri" pitchFamily="34" charset="0"/>
                <a:ea typeface="MS PGothic" pitchFamily="34" charset="-128"/>
                <a:cs typeface="+mn-cs"/>
              </a:rPr>
              <a:t>Efficacy and Safety of Prophylactic Vaccines against Cervical HPV Infection and Diseases among WomenA Systemetic Review &amp; Meta-Analysis</a:t>
            </a:r>
          </a:p>
        </p:txBody>
      </p:sp>
      <p:sp>
        <p:nvSpPr>
          <p:cNvPr id="4" name="Slide Number Placeholder 3"/>
          <p:cNvSpPr>
            <a:spLocks noGrp="1"/>
          </p:cNvSpPr>
          <p:nvPr>
            <p:ph type="sldNum" sz="quarter" idx="10"/>
          </p:nvPr>
        </p:nvSpPr>
        <p:spPr/>
        <p:txBody>
          <a:bodyPr/>
          <a:lstStyle/>
          <a:p>
            <a:pPr>
              <a:defRPr/>
            </a:pPr>
            <a:fld id="{841D71FD-2E71-4F93-A945-3A0E6B7544AA}" type="slidenum">
              <a:rPr lang="tr-TR" smtClean="0"/>
              <a:pPr>
                <a:defRPr/>
              </a:pPr>
              <a:t>105</a:t>
            </a:fld>
            <a:endParaRPr lang="tr-TR" dirty="0"/>
          </a:p>
        </p:txBody>
      </p:sp>
    </p:spTree>
    <p:extLst>
      <p:ext uri="{BB962C8B-B14F-4D97-AF65-F5344CB8AC3E}">
        <p14:creationId xmlns:p14="http://schemas.microsoft.com/office/powerpoint/2010/main" val="10698326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94812D1-F36E-419E-9DAF-65F3A78F9817}" type="slidenum">
              <a:rPr lang="tr-TR" smtClean="0"/>
              <a:t>106</a:t>
            </a:fld>
            <a:endParaRPr lang="tr-TR"/>
          </a:p>
        </p:txBody>
      </p:sp>
    </p:spTree>
    <p:extLst>
      <p:ext uri="{BB962C8B-B14F-4D97-AF65-F5344CB8AC3E}">
        <p14:creationId xmlns:p14="http://schemas.microsoft.com/office/powerpoint/2010/main" val="35168195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4AE3E31-5A1E-4AF2-B9D4-C54340F3C985}" type="slidenum">
              <a:rPr lang="tr-TR" smtClean="0"/>
              <a:pPr/>
              <a:t>115</a:t>
            </a:fld>
            <a:endParaRPr lang="tr-TR" dirty="0"/>
          </a:p>
        </p:txBody>
      </p:sp>
    </p:spTree>
    <p:extLst>
      <p:ext uri="{BB962C8B-B14F-4D97-AF65-F5344CB8AC3E}">
        <p14:creationId xmlns:p14="http://schemas.microsoft.com/office/powerpoint/2010/main" val="36633750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44AE3E31-5A1E-4AF2-B9D4-C54340F3C985}" type="slidenum">
              <a:rPr lang="tr-TR" smtClean="0"/>
              <a:pPr/>
              <a:t>118</a:t>
            </a:fld>
            <a:endParaRPr lang="tr-TR" dirty="0"/>
          </a:p>
        </p:txBody>
      </p:sp>
    </p:spTree>
    <p:extLst>
      <p:ext uri="{BB962C8B-B14F-4D97-AF65-F5344CB8AC3E}">
        <p14:creationId xmlns:p14="http://schemas.microsoft.com/office/powerpoint/2010/main" val="3712491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p:spPr>
        <p:txBody>
          <a:bodyPr/>
          <a:lstStyle/>
          <a:p>
            <a:endParaRPr lang="en-US" dirty="0" smtClean="0"/>
          </a:p>
        </p:txBody>
      </p:sp>
      <p:sp>
        <p:nvSpPr>
          <p:cNvPr id="202756" name="Slide Number Placeholder 3"/>
          <p:cNvSpPr txBox="1">
            <a:spLocks noGrp="1"/>
          </p:cNvSpPr>
          <p:nvPr/>
        </p:nvSpPr>
        <p:spPr bwMode="auto">
          <a:xfrm>
            <a:off x="3884916" y="8685331"/>
            <a:ext cx="2971479" cy="457200"/>
          </a:xfrm>
          <a:prstGeom prst="rect">
            <a:avLst/>
          </a:prstGeom>
          <a:noFill/>
          <a:ln w="9525">
            <a:noFill/>
            <a:miter lim="800000"/>
            <a:headEnd/>
            <a:tailEnd/>
          </a:ln>
        </p:spPr>
        <p:txBody>
          <a:bodyPr lIns="91411" tIns="45706" rIns="91411" bIns="45706" anchor="b"/>
          <a:lstStyle/>
          <a:p>
            <a:pPr algn="r"/>
            <a:fld id="{148DBE20-09EF-4502-85A8-8B8421F59760}" type="slidenum">
              <a:rPr lang="en-US" sz="1200">
                <a:latin typeface="Calibri" pitchFamily="34" charset="0"/>
                <a:cs typeface="Calibri" pitchFamily="34" charset="0"/>
              </a:rPr>
              <a:pPr algn="r"/>
              <a:t>25</a:t>
            </a:fld>
            <a:endParaRPr lang="en-US" sz="1200" dirty="0">
              <a:latin typeface="Calibri" pitchFamily="34" charset="0"/>
              <a:cs typeface="Calibri" pitchFamily="34" charset="0"/>
            </a:endParaRPr>
          </a:p>
        </p:txBody>
      </p:sp>
    </p:spTree>
    <p:extLst>
      <p:ext uri="{BB962C8B-B14F-4D97-AF65-F5344CB8AC3E}">
        <p14:creationId xmlns:p14="http://schemas.microsoft.com/office/powerpoint/2010/main" val="27858353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defTabSz="930275" eaLnBrk="0" hangingPunct="0">
              <a:defRPr>
                <a:solidFill>
                  <a:schemeClr val="tx1"/>
                </a:solidFill>
                <a:latin typeface="Arial" charset="0"/>
                <a:cs typeface="Arial" charset="0"/>
              </a:defRPr>
            </a:lvl1pPr>
            <a:lvl2pPr marL="742950" indent="-285750" defTabSz="930275" eaLnBrk="0" hangingPunct="0">
              <a:defRPr>
                <a:solidFill>
                  <a:schemeClr val="tx1"/>
                </a:solidFill>
                <a:latin typeface="Arial" charset="0"/>
                <a:cs typeface="Arial" charset="0"/>
              </a:defRPr>
            </a:lvl2pPr>
            <a:lvl3pPr marL="1143000" indent="-228600" defTabSz="930275" eaLnBrk="0" hangingPunct="0">
              <a:defRPr>
                <a:solidFill>
                  <a:schemeClr val="tx1"/>
                </a:solidFill>
                <a:latin typeface="Arial" charset="0"/>
                <a:cs typeface="Arial" charset="0"/>
              </a:defRPr>
            </a:lvl3pPr>
            <a:lvl4pPr marL="1600200" indent="-228600" defTabSz="930275" eaLnBrk="0" hangingPunct="0">
              <a:defRPr>
                <a:solidFill>
                  <a:schemeClr val="tx1"/>
                </a:solidFill>
                <a:latin typeface="Arial" charset="0"/>
                <a:cs typeface="Arial" charset="0"/>
              </a:defRPr>
            </a:lvl4pPr>
            <a:lvl5pPr marL="2057400" indent="-228600" defTabSz="930275" eaLnBrk="0" hangingPunct="0">
              <a:defRPr>
                <a:solidFill>
                  <a:schemeClr val="tx1"/>
                </a:solidFill>
                <a:latin typeface="Arial" charset="0"/>
                <a:cs typeface="Arial" charset="0"/>
              </a:defRPr>
            </a:lvl5pPr>
            <a:lvl6pPr marL="2514600" indent="-228600" algn="ctr" defTabSz="930275" eaLnBrk="0" fontAlgn="base" hangingPunct="0">
              <a:spcBef>
                <a:spcPct val="0"/>
              </a:spcBef>
              <a:spcAft>
                <a:spcPct val="0"/>
              </a:spcAft>
              <a:defRPr>
                <a:solidFill>
                  <a:schemeClr val="tx1"/>
                </a:solidFill>
                <a:latin typeface="Arial" charset="0"/>
                <a:cs typeface="Arial" charset="0"/>
              </a:defRPr>
            </a:lvl6pPr>
            <a:lvl7pPr marL="2971800" indent="-228600" algn="ctr" defTabSz="930275" eaLnBrk="0" fontAlgn="base" hangingPunct="0">
              <a:spcBef>
                <a:spcPct val="0"/>
              </a:spcBef>
              <a:spcAft>
                <a:spcPct val="0"/>
              </a:spcAft>
              <a:defRPr>
                <a:solidFill>
                  <a:schemeClr val="tx1"/>
                </a:solidFill>
                <a:latin typeface="Arial" charset="0"/>
                <a:cs typeface="Arial" charset="0"/>
              </a:defRPr>
            </a:lvl7pPr>
            <a:lvl8pPr marL="3429000" indent="-228600" algn="ctr" defTabSz="930275" eaLnBrk="0" fontAlgn="base" hangingPunct="0">
              <a:spcBef>
                <a:spcPct val="0"/>
              </a:spcBef>
              <a:spcAft>
                <a:spcPct val="0"/>
              </a:spcAft>
              <a:defRPr>
                <a:solidFill>
                  <a:schemeClr val="tx1"/>
                </a:solidFill>
                <a:latin typeface="Arial" charset="0"/>
                <a:cs typeface="Arial" charset="0"/>
              </a:defRPr>
            </a:lvl8pPr>
            <a:lvl9pPr marL="3886200" indent="-228600" algn="ctr" defTabSz="930275" eaLnBrk="0" fontAlgn="base" hangingPunct="0">
              <a:spcBef>
                <a:spcPct val="0"/>
              </a:spcBef>
              <a:spcAft>
                <a:spcPct val="0"/>
              </a:spcAft>
              <a:defRPr>
                <a:solidFill>
                  <a:schemeClr val="tx1"/>
                </a:solidFill>
                <a:latin typeface="Arial" charset="0"/>
                <a:cs typeface="Arial" charset="0"/>
              </a:defRPr>
            </a:lvl9pPr>
          </a:lstStyle>
          <a:p>
            <a:pPr eaLnBrk="1" hangingPunct="1"/>
            <a:fld id="{B2D934AE-6724-46C2-BCC4-657EA15D6EAF}" type="slidenum">
              <a:rPr lang="en-US" smtClean="0"/>
              <a:pPr eaLnBrk="1" hangingPunct="1"/>
              <a:t>121</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r>
              <a:rPr lang="en-US" smtClean="0"/>
              <a:t>We want to make it available everywhere</a:t>
            </a:r>
          </a:p>
          <a:p>
            <a:pPr eaLnBrk="1" hangingPunct="1"/>
            <a:endParaRPr lang="en-US" smtClean="0"/>
          </a:p>
          <a:p>
            <a:pPr eaLnBrk="1" hangingPunct="1"/>
            <a:r>
              <a:rPr lang="en-US" smtClean="0"/>
              <a:t>Approval vs. Launch * Note:  Due to importation, distribution and other regulatory requirements as well as price negotiations, a licensed vaccine may not be marketed in a given  country. </a:t>
            </a:r>
          </a:p>
          <a:p>
            <a:pPr eaLnBrk="1" hangingPunct="1"/>
            <a:r>
              <a:rPr lang="en-US" smtClean="0"/>
              <a:t>Registration pending in 26 additional GAVI-eligible countries + WHO pre-qualification submitted</a:t>
            </a:r>
          </a:p>
          <a:p>
            <a:pPr eaLnBrk="1" hangingPunct="1"/>
            <a:r>
              <a:rPr lang="en-US" smtClean="0"/>
              <a:t>Potential Q:  which GAVI countries have access to GARDASIL? Indonesia, Kenya and Nicaragua</a:t>
            </a:r>
          </a:p>
          <a:p>
            <a:pPr eaLnBrk="1" hangingPunct="1"/>
            <a:endParaRPr lang="en-US" smtClean="0"/>
          </a:p>
        </p:txBody>
      </p:sp>
    </p:spTree>
    <p:extLst>
      <p:ext uri="{BB962C8B-B14F-4D97-AF65-F5344CB8AC3E}">
        <p14:creationId xmlns:p14="http://schemas.microsoft.com/office/powerpoint/2010/main" val="7881232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1E00AE-B620-4A3C-894F-51D7BE09095C}" type="slidenum">
              <a:rPr lang="tr-TR" smtClean="0"/>
              <a:t>122</a:t>
            </a:fld>
            <a:endParaRPr lang="tr-TR"/>
          </a:p>
        </p:txBody>
      </p:sp>
    </p:spTree>
    <p:extLst>
      <p:ext uri="{BB962C8B-B14F-4D97-AF65-F5344CB8AC3E}">
        <p14:creationId xmlns:p14="http://schemas.microsoft.com/office/powerpoint/2010/main" val="34995557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1E00AE-B620-4A3C-894F-51D7BE09095C}" type="slidenum">
              <a:rPr lang="tr-TR" smtClean="0"/>
              <a:t>123</a:t>
            </a:fld>
            <a:endParaRPr lang="tr-TR"/>
          </a:p>
        </p:txBody>
      </p:sp>
    </p:spTree>
    <p:extLst>
      <p:ext uri="{BB962C8B-B14F-4D97-AF65-F5344CB8AC3E}">
        <p14:creationId xmlns:p14="http://schemas.microsoft.com/office/powerpoint/2010/main" val="28150668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1E00AE-B620-4A3C-894F-51D7BE09095C}" type="slidenum">
              <a:rPr lang="tr-TR" smtClean="0"/>
              <a:t>124</a:t>
            </a:fld>
            <a:endParaRPr lang="tr-TR"/>
          </a:p>
        </p:txBody>
      </p:sp>
    </p:spTree>
    <p:extLst>
      <p:ext uri="{BB962C8B-B14F-4D97-AF65-F5344CB8AC3E}">
        <p14:creationId xmlns:p14="http://schemas.microsoft.com/office/powerpoint/2010/main" val="24715989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6" name="Rectangle 6"/>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1pPr>
            <a:lvl2pPr>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2pPr>
            <a:lvl3pPr>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3pPr>
            <a:lvl4pPr>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4pPr>
            <a:lvl5pPr>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400">
                <a:solidFill>
                  <a:schemeClr val="bg1"/>
                </a:solidFill>
                <a:latin typeface="arial" panose="020B0604020202020204" pitchFamily="34" charset="0"/>
                <a:ea typeface="ＭＳ Ｐゴシック" panose="020B0600070205080204" pitchFamily="34" charset="-128"/>
              </a:defRPr>
            </a:lvl9pPr>
          </a:lstStyle>
          <a:p>
            <a:fld id="{7A1A387D-4BC4-4661-9445-47D00F26855C}" type="slidenum">
              <a:rPr lang="en-US" altLang="en-US">
                <a:solidFill>
                  <a:srgbClr val="303D22"/>
                </a:solidFill>
              </a:rPr>
              <a:pPr/>
              <a:t>125</a:t>
            </a:fld>
            <a:endParaRPr lang="en-US" altLang="en-US">
              <a:solidFill>
                <a:srgbClr val="303D22"/>
              </a:solidFill>
            </a:endParaRPr>
          </a:p>
        </p:txBody>
      </p:sp>
      <p:sp>
        <p:nvSpPr>
          <p:cNvPr id="6147" name="Rectangle 1"/>
          <p:cNvSpPr txBox="1">
            <a:spLocks noGrp="1" noRot="1" noChangeAspect="1" noChangeArrowheads="1" noTextEdit="1"/>
          </p:cNvSpPr>
          <p:nvPr>
            <p:ph type="sldImg"/>
          </p:nvPr>
        </p:nvSpPr>
        <p:spPr>
          <a:xfrm>
            <a:off x="1371600" y="763588"/>
            <a:ext cx="5029200" cy="37719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8" name="Text Box 2"/>
          <p:cNvSpPr txBox="1">
            <a:spLocks noGrp="1" noChangeArrowheads="1"/>
          </p:cNvSpPr>
          <p:nvPr>
            <p:ph type="body" idx="1"/>
          </p:nvPr>
        </p:nvSpPr>
        <p:spPr>
          <a:xfrm>
            <a:off x="777875" y="4776788"/>
            <a:ext cx="6216650" cy="190182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7938"/>
          <a:lstStyle/>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r>
              <a:rPr lang="en-US" altLang="en-US" sz="900" smtClean="0">
                <a:latin typeface="arial" panose="020B0604020202020204" pitchFamily="34" charset="0"/>
                <a:ea typeface="IPAMincho" charset="0"/>
                <a:cs typeface="IPAMincho" charset="0"/>
              </a:rPr>
              <a:t>Cervical cancer burden and sociodemographic indicators in Brazil, Mexico, India and China compared to the world.</a:t>
            </a:r>
          </a:p>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endParaRPr lang="en-US" altLang="en-US" sz="2000" smtClean="0">
              <a:latin typeface="arial" panose="020B0604020202020204" pitchFamily="34" charset="0"/>
              <a:ea typeface="IPAMincho" charset="0"/>
              <a:cs typeface="IPAMincho" charset="0"/>
            </a:endParaRPr>
          </a:p>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r>
              <a:rPr lang="en-US" altLang="en-US" sz="900" smtClean="0">
                <a:latin typeface="arial" panose="020B0604020202020204" pitchFamily="34" charset="0"/>
                <a:ea typeface="IPAMincho" charset="0"/>
                <a:cs typeface="IPAMincho" charset="0"/>
              </a:rPr>
              <a:t>CCI: Cervical Cancer Incidence; CCM: Cervical Cancer Mortality; ASR: Age Standardized Rate (per 100 000 women); GDP (PPP): Gross Domestic Product per capita; *Ranking of cervical cancer incidence to other cancers among all women. Ranking is based on crude incidence rates. Ranking using ASR may differ.</a:t>
            </a:r>
          </a:p>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endParaRPr lang="en-US" altLang="en-US" sz="2000" smtClean="0">
              <a:latin typeface="arial" panose="020B0604020202020204" pitchFamily="34" charset="0"/>
              <a:ea typeface="IPAMincho" charset="0"/>
              <a:cs typeface="IPAMincho" charset="0"/>
            </a:endParaRPr>
          </a:p>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r>
              <a:rPr lang="en-US" altLang="en-US" sz="900" smtClean="0">
                <a:latin typeface="arial" panose="020B0604020202020204" pitchFamily="34" charset="0"/>
                <a:ea typeface="IPAMincho" charset="0"/>
                <a:cs typeface="IPAMincho" charset="0"/>
              </a:rPr>
              <a:t>References: [1]; [5]; [22].</a:t>
            </a:r>
          </a:p>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endParaRPr lang="en-US" altLang="en-US" sz="2000" smtClean="0">
              <a:latin typeface="arial" panose="020B0604020202020204" pitchFamily="34" charset="0"/>
              <a:ea typeface="IPAMincho" charset="0"/>
              <a:cs typeface="IPAMincho" charset="0"/>
            </a:endParaRPr>
          </a:p>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endParaRPr lang="en-US" altLang="en-US" sz="2000" smtClean="0">
              <a:latin typeface="arial" panose="020B0604020202020204" pitchFamily="34" charset="0"/>
              <a:ea typeface="IPAMincho" charset="0"/>
              <a:cs typeface="IPAMincho" charset="0"/>
            </a:endParaRPr>
          </a:p>
          <a:p>
            <a:pPr marL="215900" indent="-214313" eaLnBrk="1">
              <a:lnSpc>
                <a:spcPct val="93000"/>
              </a:lnSpc>
              <a:spcBef>
                <a:spcPct val="0"/>
              </a:spcBef>
              <a:tabLst>
                <a:tab pos="723900" algn="l"/>
                <a:tab pos="1447800" algn="l"/>
                <a:tab pos="2171700" algn="l"/>
                <a:tab pos="2895600" algn="l"/>
                <a:tab pos="3619500" algn="l"/>
                <a:tab pos="4343400" algn="l"/>
                <a:tab pos="5067300" algn="l"/>
                <a:tab pos="5791200" algn="l"/>
              </a:tabLst>
            </a:pPr>
            <a:endParaRPr lang="en-US" altLang="en-US" sz="900" smtClean="0">
              <a:latin typeface="arial" panose="020B0604020202020204" pitchFamily="34" charset="0"/>
              <a:ea typeface="IPAMincho" charset="0"/>
              <a:cs typeface="IPAMincho" charset="0"/>
            </a:endParaRPr>
          </a:p>
        </p:txBody>
      </p:sp>
    </p:spTree>
    <p:extLst>
      <p:ext uri="{BB962C8B-B14F-4D97-AF65-F5344CB8AC3E}">
        <p14:creationId xmlns:p14="http://schemas.microsoft.com/office/powerpoint/2010/main" val="22517764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1E00AE-B620-4A3C-894F-51D7BE09095C}" type="slidenum">
              <a:rPr lang="tr-TR" smtClean="0"/>
              <a:t>126</a:t>
            </a:fld>
            <a:endParaRPr lang="tr-TR"/>
          </a:p>
        </p:txBody>
      </p:sp>
    </p:spTree>
    <p:extLst>
      <p:ext uri="{BB962C8B-B14F-4D97-AF65-F5344CB8AC3E}">
        <p14:creationId xmlns:p14="http://schemas.microsoft.com/office/powerpoint/2010/main" val="39192466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p>
            <a:pPr>
              <a:defRPr/>
            </a:pPr>
            <a:fld id="{E85BDA0D-BBD6-4AFE-9D5F-283FB487CC2F}" type="slidenum">
              <a:rPr lang="en-US"/>
              <a:pPr>
                <a:defRPr/>
              </a:pPr>
              <a:t>128</a:t>
            </a:fld>
            <a:endParaRPr lang="en-US"/>
          </a:p>
        </p:txBody>
      </p:sp>
      <p:sp>
        <p:nvSpPr>
          <p:cNvPr id="274435" name="Slide Image Placeholder 1"/>
          <p:cNvSpPr>
            <a:spLocks noGrp="1" noRot="1" noChangeAspect="1" noTextEdit="1"/>
          </p:cNvSpPr>
          <p:nvPr>
            <p:ph type="sldImg"/>
          </p:nvPr>
        </p:nvSpPr>
        <p:spPr>
          <a:xfrm>
            <a:off x="1119188" y="711200"/>
            <a:ext cx="4545012" cy="3408363"/>
          </a:xfrm>
          <a:ln/>
        </p:spPr>
      </p:sp>
      <p:sp>
        <p:nvSpPr>
          <p:cNvPr id="274436" name="Notes Placeholder 2"/>
          <p:cNvSpPr>
            <a:spLocks noGrp="1"/>
          </p:cNvSpPr>
          <p:nvPr>
            <p:ph type="body" idx="1"/>
          </p:nvPr>
        </p:nvSpPr>
        <p:spPr>
          <a:xfrm>
            <a:off x="946197" y="4333011"/>
            <a:ext cx="4971743" cy="4120260"/>
          </a:xfrm>
          <a:noFill/>
          <a:ln/>
        </p:spPr>
        <p:txBody>
          <a:bodyPr lIns="84659" tIns="42330" rIns="84659" bIns="42330"/>
          <a:lstStyle/>
          <a:p>
            <a:pPr marL="167058" indent="-167058"/>
            <a:r>
              <a:rPr lang="en-US" sz="1000" b="1" i="1" u="sng" dirty="0" err="1" smtClean="0"/>
              <a:t>Cervarix</a:t>
            </a:r>
            <a:r>
              <a:rPr lang="en-US" sz="1000" b="1" u="sng" baseline="30000" dirty="0" smtClean="0"/>
              <a:t>®</a:t>
            </a:r>
            <a:r>
              <a:rPr lang="en-US" sz="1000" b="1" u="sng" dirty="0" smtClean="0"/>
              <a:t> </a:t>
            </a:r>
            <a:r>
              <a:rPr lang="en-US" b="1" u="sng" dirty="0" smtClean="0"/>
              <a:t>pooled safety analysis of 11 trials (III).</a:t>
            </a:r>
            <a:r>
              <a:rPr lang="fr-BE" b="1" u="sng" dirty="0" smtClean="0"/>
              <a:t> </a:t>
            </a:r>
            <a:r>
              <a:rPr lang="en-US" b="1" u="sng" dirty="0" smtClean="0"/>
              <a:t>Most common pregnancy outcomes (TVC)</a:t>
            </a:r>
          </a:p>
          <a:p>
            <a:pPr marL="167058" indent="-167058">
              <a:buFontTx/>
              <a:buChar char="•"/>
            </a:pPr>
            <a:r>
              <a:rPr lang="en-US" dirty="0" smtClean="0"/>
              <a:t>There were strict protocol requirements for adequate contraception during the vaccination phase of the trials, but pregnancies were allowed during the long-term follow-up periods. Overall, a fairly large number of pregnancies was reported. However, rates of specific pregnancy outcomes, such as miscarriages, abnormal infants, or premature, were very similar in the active </a:t>
            </a:r>
            <a:r>
              <a:rPr lang="en-US" dirty="0" err="1" smtClean="0"/>
              <a:t>Aşı</a:t>
            </a:r>
            <a:r>
              <a:rPr lang="en-US" dirty="0" smtClean="0"/>
              <a:t> group compared to the </a:t>
            </a:r>
            <a:r>
              <a:rPr lang="en-US" dirty="0" err="1" smtClean="0"/>
              <a:t>Kontrol</a:t>
            </a:r>
            <a:r>
              <a:rPr lang="en-US" dirty="0" smtClean="0"/>
              <a:t> groups in this pooled analysis.</a:t>
            </a:r>
            <a:r>
              <a:rPr lang="en-GB" dirty="0" smtClean="0"/>
              <a:t> </a:t>
            </a:r>
            <a:endParaRPr lang="en-US" dirty="0" smtClean="0"/>
          </a:p>
          <a:p>
            <a:pPr marL="167058" indent="-167058"/>
            <a:endParaRPr lang="en-US" dirty="0" smtClean="0"/>
          </a:p>
        </p:txBody>
      </p:sp>
      <p:sp>
        <p:nvSpPr>
          <p:cNvPr id="274437" name="Slide Number Placeholder 3"/>
          <p:cNvSpPr txBox="1">
            <a:spLocks noGrp="1"/>
          </p:cNvSpPr>
          <p:nvPr/>
        </p:nvSpPr>
        <p:spPr bwMode="auto">
          <a:xfrm>
            <a:off x="5776854" y="8664603"/>
            <a:ext cx="1087281" cy="497835"/>
          </a:xfrm>
          <a:prstGeom prst="rect">
            <a:avLst/>
          </a:prstGeom>
          <a:noFill/>
          <a:ln w="9525">
            <a:noFill/>
            <a:miter lim="800000"/>
            <a:headEnd/>
            <a:tailEnd/>
          </a:ln>
        </p:spPr>
        <p:txBody>
          <a:bodyPr lIns="84659" tIns="42330" rIns="84659" bIns="42330" anchor="b"/>
          <a:lstStyle/>
          <a:p>
            <a:pPr algn="r" defTabSz="845549" eaLnBrk="0" hangingPunct="0"/>
            <a:fld id="{97394415-BB32-4ADB-80B1-5BDA895ED9BD}" type="slidenum">
              <a:rPr lang="en-GB" sz="800">
                <a:latin typeface="Calibri" pitchFamily="34" charset="0"/>
                <a:cs typeface="Calibri" pitchFamily="34" charset="0"/>
              </a:rPr>
              <a:pPr algn="r" defTabSz="845549" eaLnBrk="0" hangingPunct="0"/>
              <a:t>128</a:t>
            </a:fld>
            <a:endParaRPr lang="en-GB" sz="800" dirty="0">
              <a:latin typeface="Calibri" pitchFamily="34" charset="0"/>
              <a:cs typeface="Calibri" pitchFamily="34" charset="0"/>
            </a:endParaRPr>
          </a:p>
        </p:txBody>
      </p:sp>
    </p:spTree>
    <p:extLst>
      <p:ext uri="{BB962C8B-B14F-4D97-AF65-F5344CB8AC3E}">
        <p14:creationId xmlns:p14="http://schemas.microsoft.com/office/powerpoint/2010/main" val="341391755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1E00AE-B620-4A3C-894F-51D7BE09095C}" type="slidenum">
              <a:rPr lang="tr-TR" smtClean="0"/>
              <a:t>134</a:t>
            </a:fld>
            <a:endParaRPr lang="tr-TR"/>
          </a:p>
        </p:txBody>
      </p:sp>
    </p:spTree>
    <p:extLst>
      <p:ext uri="{BB962C8B-B14F-4D97-AF65-F5344CB8AC3E}">
        <p14:creationId xmlns:p14="http://schemas.microsoft.com/office/powerpoint/2010/main" val="18569260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94812D1-F36E-419E-9DAF-65F3A78F9817}" type="slidenum">
              <a:rPr lang="tr-TR" smtClean="0"/>
              <a:t>138</a:t>
            </a:fld>
            <a:endParaRPr lang="tr-TR"/>
          </a:p>
        </p:txBody>
      </p:sp>
    </p:spTree>
    <p:extLst>
      <p:ext uri="{BB962C8B-B14F-4D97-AF65-F5344CB8AC3E}">
        <p14:creationId xmlns:p14="http://schemas.microsoft.com/office/powerpoint/2010/main" val="355977234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94812D1-F36E-419E-9DAF-65F3A78F9817}" type="slidenum">
              <a:rPr lang="tr-TR" smtClean="0"/>
              <a:t>139</a:t>
            </a:fld>
            <a:endParaRPr lang="tr-TR"/>
          </a:p>
        </p:txBody>
      </p:sp>
    </p:spTree>
    <p:extLst>
      <p:ext uri="{BB962C8B-B14F-4D97-AF65-F5344CB8AC3E}">
        <p14:creationId xmlns:p14="http://schemas.microsoft.com/office/powerpoint/2010/main" val="768616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p:spPr>
      </p:sp>
      <p:sp>
        <p:nvSpPr>
          <p:cNvPr id="204803" name="Notes Placeholder 2"/>
          <p:cNvSpPr>
            <a:spLocks noGrp="1"/>
          </p:cNvSpPr>
          <p:nvPr>
            <p:ph type="body" idx="1"/>
          </p:nvPr>
        </p:nvSpPr>
        <p:spPr>
          <a:noFill/>
          <a:ln/>
        </p:spPr>
        <p:txBody>
          <a:bodyPr/>
          <a:lstStyle/>
          <a:p>
            <a:endParaRPr lang="en-US" dirty="0" smtClean="0"/>
          </a:p>
        </p:txBody>
      </p:sp>
      <p:sp>
        <p:nvSpPr>
          <p:cNvPr id="204804" name="Slide Number Placeholder 3"/>
          <p:cNvSpPr txBox="1">
            <a:spLocks noGrp="1"/>
          </p:cNvSpPr>
          <p:nvPr/>
        </p:nvSpPr>
        <p:spPr bwMode="auto">
          <a:xfrm>
            <a:off x="3884916" y="8685331"/>
            <a:ext cx="2971479" cy="457200"/>
          </a:xfrm>
          <a:prstGeom prst="rect">
            <a:avLst/>
          </a:prstGeom>
          <a:noFill/>
          <a:ln w="9525">
            <a:noFill/>
            <a:miter lim="800000"/>
            <a:headEnd/>
            <a:tailEnd/>
          </a:ln>
        </p:spPr>
        <p:txBody>
          <a:bodyPr lIns="91411" tIns="45706" rIns="91411" bIns="45706" anchor="b"/>
          <a:lstStyle/>
          <a:p>
            <a:pPr algn="r"/>
            <a:fld id="{6F36500C-42C1-4E9F-9D87-C9BF3F5A1C3C}" type="slidenum">
              <a:rPr lang="en-US" sz="1200">
                <a:latin typeface="Calibri" pitchFamily="34" charset="0"/>
                <a:cs typeface="Calibri" pitchFamily="34" charset="0"/>
              </a:rPr>
              <a:pPr algn="r"/>
              <a:t>26</a:t>
            </a:fld>
            <a:endParaRPr lang="en-US" sz="1200" dirty="0">
              <a:latin typeface="Calibri" pitchFamily="34" charset="0"/>
              <a:cs typeface="Calibri" pitchFamily="34" charset="0"/>
            </a:endParaRPr>
          </a:p>
        </p:txBody>
      </p:sp>
    </p:spTree>
    <p:extLst>
      <p:ext uri="{BB962C8B-B14F-4D97-AF65-F5344CB8AC3E}">
        <p14:creationId xmlns:p14="http://schemas.microsoft.com/office/powerpoint/2010/main" val="13372585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94812D1-F36E-419E-9DAF-65F3A78F9817}" type="slidenum">
              <a:rPr lang="tr-TR" smtClean="0"/>
              <a:t>147</a:t>
            </a:fld>
            <a:endParaRPr lang="tr-TR"/>
          </a:p>
        </p:txBody>
      </p:sp>
    </p:spTree>
    <p:extLst>
      <p:ext uri="{BB962C8B-B14F-4D97-AF65-F5344CB8AC3E}">
        <p14:creationId xmlns:p14="http://schemas.microsoft.com/office/powerpoint/2010/main" val="23474157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tr-TR" sz="1200" kern="1200" dirty="0" smtClean="0">
                <a:solidFill>
                  <a:schemeClr val="accent2"/>
                </a:solidFill>
                <a:latin typeface="Calibri" pitchFamily="34" charset="0"/>
                <a:ea typeface="MS PGothic" pitchFamily="34" charset="-128"/>
                <a:cs typeface="+mn-cs"/>
              </a:rPr>
              <a:t>Efficacy and Safety of Prophylactic Vaccines against Cervical HPV Infection and Diseases among WomenA Systemetic Review &amp; Meta-Analysis</a:t>
            </a:r>
          </a:p>
        </p:txBody>
      </p:sp>
      <p:sp>
        <p:nvSpPr>
          <p:cNvPr id="4" name="Slide Number Placeholder 3"/>
          <p:cNvSpPr>
            <a:spLocks noGrp="1"/>
          </p:cNvSpPr>
          <p:nvPr>
            <p:ph type="sldNum" sz="quarter" idx="10"/>
          </p:nvPr>
        </p:nvSpPr>
        <p:spPr/>
        <p:txBody>
          <a:bodyPr/>
          <a:lstStyle/>
          <a:p>
            <a:pPr>
              <a:defRPr/>
            </a:pPr>
            <a:fld id="{841D71FD-2E71-4F93-A945-3A0E6B7544AA}" type="slidenum">
              <a:rPr lang="tr-TR" smtClean="0"/>
              <a:pPr>
                <a:defRPr/>
              </a:pPr>
              <a:t>149</a:t>
            </a:fld>
            <a:endParaRPr lang="tr-TR" dirty="0"/>
          </a:p>
        </p:txBody>
      </p:sp>
    </p:spTree>
    <p:extLst>
      <p:ext uri="{BB962C8B-B14F-4D97-AF65-F5344CB8AC3E}">
        <p14:creationId xmlns:p14="http://schemas.microsoft.com/office/powerpoint/2010/main" val="13740616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94812D1-F36E-419E-9DAF-65F3A78F9817}" type="slidenum">
              <a:rPr lang="tr-TR" smtClean="0"/>
              <a:t>150</a:t>
            </a:fld>
            <a:endParaRPr lang="tr-TR"/>
          </a:p>
        </p:txBody>
      </p:sp>
    </p:spTree>
    <p:extLst>
      <p:ext uri="{BB962C8B-B14F-4D97-AF65-F5344CB8AC3E}">
        <p14:creationId xmlns:p14="http://schemas.microsoft.com/office/powerpoint/2010/main" val="212798437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294812D1-F36E-419E-9DAF-65F3A78F9817}" type="slidenum">
              <a:rPr lang="tr-TR" smtClean="0"/>
              <a:t>151</a:t>
            </a:fld>
            <a:endParaRPr lang="tr-TR"/>
          </a:p>
        </p:txBody>
      </p:sp>
    </p:spTree>
    <p:extLst>
      <p:ext uri="{BB962C8B-B14F-4D97-AF65-F5344CB8AC3E}">
        <p14:creationId xmlns:p14="http://schemas.microsoft.com/office/powerpoint/2010/main" val="344978811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94812D1-F36E-419E-9DAF-65F3A78F9817}" type="slidenum">
              <a:rPr lang="tr-TR" smtClean="0"/>
              <a:t>152</a:t>
            </a:fld>
            <a:endParaRPr lang="tr-TR"/>
          </a:p>
        </p:txBody>
      </p:sp>
    </p:spTree>
    <p:extLst>
      <p:ext uri="{BB962C8B-B14F-4D97-AF65-F5344CB8AC3E}">
        <p14:creationId xmlns:p14="http://schemas.microsoft.com/office/powerpoint/2010/main" val="15850563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p:txBody>
          <a:bodyPr/>
          <a:lstStyle/>
          <a:p>
            <a:pPr>
              <a:defRPr/>
            </a:pPr>
            <a:fld id="{1A66C9C5-61F6-48A7-88FD-DD0CE9064EA5}" type="slidenum">
              <a:rPr lang="en-US"/>
              <a:pPr>
                <a:defRPr/>
              </a:pPr>
              <a:t>156</a:t>
            </a:fld>
            <a:endParaRPr lang="en-US"/>
          </a:p>
        </p:txBody>
      </p:sp>
      <p:sp>
        <p:nvSpPr>
          <p:cNvPr id="240643" name="Rectangle 2"/>
          <p:cNvSpPr>
            <a:spLocks noGrp="1" noRot="1" noChangeAspect="1" noChangeArrowheads="1" noTextEdit="1"/>
          </p:cNvSpPr>
          <p:nvPr>
            <p:ph type="sldImg"/>
          </p:nvPr>
        </p:nvSpPr>
        <p:spPr>
          <a:xfrm>
            <a:off x="1143000" y="685800"/>
            <a:ext cx="4573588" cy="3429000"/>
          </a:xfrm>
          <a:ln/>
        </p:spPr>
      </p:sp>
      <p:sp>
        <p:nvSpPr>
          <p:cNvPr id="240644" name="Rectangle 3"/>
          <p:cNvSpPr>
            <a:spLocks noGrp="1" noChangeArrowheads="1"/>
          </p:cNvSpPr>
          <p:nvPr>
            <p:ph type="body" idx="1"/>
          </p:nvPr>
        </p:nvSpPr>
        <p:spPr>
          <a:xfrm>
            <a:off x="685494" y="4344357"/>
            <a:ext cx="5487013" cy="4113169"/>
          </a:xfrm>
          <a:noFill/>
          <a:ln/>
        </p:spPr>
        <p:txBody>
          <a:bodyPr/>
          <a:lstStyle/>
          <a:p>
            <a:pPr marL="167058" indent="-167058"/>
            <a:r>
              <a:rPr lang="en-US" b="1" i="1" u="sng" dirty="0" err="1" smtClean="0"/>
              <a:t>Cervarix</a:t>
            </a:r>
            <a:r>
              <a:rPr lang="en-US" b="1" u="sng" baseline="30000" dirty="0" smtClean="0"/>
              <a:t>®</a:t>
            </a:r>
            <a:r>
              <a:rPr lang="en-US" b="1" u="sng" dirty="0" smtClean="0"/>
              <a:t>:</a:t>
            </a:r>
            <a:r>
              <a:rPr lang="en-US" b="1" u="sng" dirty="0" smtClean="0">
                <a:solidFill>
                  <a:srgbClr val="FF0000"/>
                </a:solidFill>
              </a:rPr>
              <a:t> </a:t>
            </a:r>
            <a:r>
              <a:rPr lang="en-US" b="1" u="sng" dirty="0" err="1" smtClean="0"/>
              <a:t>Immunigenisite</a:t>
            </a:r>
            <a:r>
              <a:rPr lang="en-US" b="1" u="sng" dirty="0" smtClean="0"/>
              <a:t> in women above the age of 25 years</a:t>
            </a:r>
            <a:endParaRPr lang="en-GB" b="1" u="sng" dirty="0" smtClean="0"/>
          </a:p>
          <a:p>
            <a:pPr marL="167058" indent="-167058">
              <a:buFontTx/>
              <a:buChar char="•"/>
            </a:pPr>
            <a:r>
              <a:rPr lang="en-GB" dirty="0" smtClean="0"/>
              <a:t>The </a:t>
            </a:r>
            <a:r>
              <a:rPr lang="en-GB" dirty="0" err="1" smtClean="0"/>
              <a:t>Immunigenisite</a:t>
            </a:r>
            <a:r>
              <a:rPr lang="en-GB" dirty="0" smtClean="0"/>
              <a:t> of </a:t>
            </a:r>
            <a:r>
              <a:rPr lang="en-US" i="1" dirty="0" err="1" smtClean="0"/>
              <a:t>Cervarix</a:t>
            </a:r>
            <a:r>
              <a:rPr lang="en-US" baseline="30000" dirty="0" smtClean="0"/>
              <a:t>®</a:t>
            </a:r>
            <a:r>
              <a:rPr lang="en-US" dirty="0" smtClean="0"/>
              <a:t> </a:t>
            </a:r>
            <a:r>
              <a:rPr lang="en-GB" dirty="0" smtClean="0"/>
              <a:t>was compared in 521 women in the following age groups up to 24 </a:t>
            </a:r>
            <a:r>
              <a:rPr lang="en-GB" dirty="0" err="1" smtClean="0"/>
              <a:t>aylar</a:t>
            </a:r>
            <a:r>
              <a:rPr lang="en-GB" dirty="0" smtClean="0"/>
              <a:t> after vaccination: 15–25 years, 26–35 years, 36–45 years and 46–55 years.</a:t>
            </a:r>
          </a:p>
          <a:p>
            <a:pPr marL="167058" indent="-167058">
              <a:buFontTx/>
              <a:buChar char="•"/>
            </a:pPr>
            <a:r>
              <a:rPr lang="en-GB" dirty="0" smtClean="0"/>
              <a:t>The data (line graphs) are overlaid onto </a:t>
            </a:r>
            <a:r>
              <a:rPr lang="en-GB" dirty="0" err="1" smtClean="0"/>
              <a:t>Immunigenisite</a:t>
            </a:r>
            <a:r>
              <a:rPr lang="en-GB" dirty="0" smtClean="0"/>
              <a:t> data (bar charts) from the 15–25-year age group of the original </a:t>
            </a:r>
            <a:r>
              <a:rPr lang="en-GB" dirty="0" err="1" smtClean="0"/>
              <a:t>etkinlik</a:t>
            </a:r>
            <a:r>
              <a:rPr lang="en-GB" dirty="0" smtClean="0"/>
              <a:t> and </a:t>
            </a:r>
            <a:r>
              <a:rPr lang="en-GB" dirty="0" err="1" smtClean="0"/>
              <a:t>Immunigenisite</a:t>
            </a:r>
            <a:r>
              <a:rPr lang="en-GB" dirty="0" smtClean="0"/>
              <a:t> study.</a:t>
            </a:r>
          </a:p>
          <a:p>
            <a:pPr marL="167058" indent="-167058">
              <a:buFontTx/>
              <a:buChar char="•"/>
            </a:pPr>
            <a:r>
              <a:rPr lang="en-GB" dirty="0" smtClean="0"/>
              <a:t>Although total </a:t>
            </a:r>
            <a:r>
              <a:rPr lang="en-GB" dirty="0" err="1" smtClean="0"/>
              <a:t>IgG</a:t>
            </a:r>
            <a:r>
              <a:rPr lang="en-GB" dirty="0" smtClean="0"/>
              <a:t> antibody titres decreased with age, they remained at least </a:t>
            </a:r>
            <a:r>
              <a:rPr lang="en-GB" dirty="0" err="1" smtClean="0"/>
              <a:t>eightkat</a:t>
            </a:r>
            <a:r>
              <a:rPr lang="en-GB" dirty="0" smtClean="0"/>
              <a:t> higher than natural infection levels for both HPV 16 and 18 at all time points up to 24 </a:t>
            </a:r>
            <a:r>
              <a:rPr lang="en-GB" dirty="0" err="1" smtClean="0"/>
              <a:t>aylar</a:t>
            </a:r>
            <a:r>
              <a:rPr lang="en-GB" dirty="0" smtClean="0"/>
              <a:t> after vaccination.</a:t>
            </a:r>
          </a:p>
          <a:p>
            <a:pPr marL="167058" indent="-167058"/>
            <a:endParaRPr lang="en-GB" dirty="0" smtClean="0"/>
          </a:p>
          <a:p>
            <a:pPr marL="167058" indent="-167058"/>
            <a:r>
              <a:rPr lang="en-GB" b="1" dirty="0" smtClean="0"/>
              <a:t>References</a:t>
            </a:r>
          </a:p>
          <a:p>
            <a:pPr marL="167058" indent="-167058"/>
            <a:r>
              <a:rPr lang="en-GB" dirty="0" smtClean="0"/>
              <a:t>Figure is adapted from</a:t>
            </a:r>
            <a:r>
              <a:rPr lang="en-GB" b="1" dirty="0" smtClean="0"/>
              <a:t> </a:t>
            </a:r>
            <a:r>
              <a:rPr lang="pt-BR" dirty="0" smtClean="0"/>
              <a:t>De Carvalho, N </a:t>
            </a:r>
            <a:r>
              <a:rPr lang="pt-BR" i="1" dirty="0" smtClean="0"/>
              <a:t>et al</a:t>
            </a:r>
            <a:r>
              <a:rPr lang="pt-BR" dirty="0" smtClean="0"/>
              <a:t>. </a:t>
            </a:r>
            <a:r>
              <a:rPr lang="pt-BR" i="1" dirty="0" smtClean="0"/>
              <a:t>IPvC</a:t>
            </a:r>
            <a:r>
              <a:rPr lang="pt-BR" dirty="0" smtClean="0"/>
              <a:t> 2009; Poster.</a:t>
            </a:r>
            <a:r>
              <a:rPr lang="da-DK" dirty="0" smtClean="0"/>
              <a:t> </a:t>
            </a:r>
            <a:endParaRPr lang="en-GB" dirty="0" smtClean="0"/>
          </a:p>
          <a:p>
            <a:pPr marL="167058" indent="-167058"/>
            <a:r>
              <a:rPr lang="da-DK" dirty="0" smtClean="0"/>
              <a:t>Harper DM, </a:t>
            </a:r>
            <a:r>
              <a:rPr lang="da-DK" i="1" dirty="0" smtClean="0"/>
              <a:t>et al. Lancet</a:t>
            </a:r>
            <a:r>
              <a:rPr lang="da-DK" dirty="0" smtClean="0"/>
              <a:t> 2006; </a:t>
            </a:r>
            <a:r>
              <a:rPr lang="da-DK" b="1" dirty="0" smtClean="0"/>
              <a:t>367:</a:t>
            </a:r>
            <a:r>
              <a:rPr lang="da-DK" dirty="0" smtClean="0"/>
              <a:t>1247–1255.</a:t>
            </a:r>
          </a:p>
          <a:p>
            <a:pPr marL="167058" indent="-167058"/>
            <a:r>
              <a:rPr lang="da-DK" dirty="0" smtClean="0"/>
              <a:t>Wheeler CM, </a:t>
            </a:r>
            <a:r>
              <a:rPr lang="da-DK" i="1" dirty="0" smtClean="0"/>
              <a:t>et al.</a:t>
            </a:r>
            <a:r>
              <a:rPr lang="da-DK" dirty="0" smtClean="0"/>
              <a:t> </a:t>
            </a:r>
            <a:r>
              <a:rPr lang="da-DK" i="1" dirty="0" smtClean="0"/>
              <a:t>ESPID</a:t>
            </a:r>
            <a:r>
              <a:rPr lang="da-DK" dirty="0" smtClean="0"/>
              <a:t> 2008; Poster.</a:t>
            </a:r>
          </a:p>
          <a:p>
            <a:pPr marL="167058" indent="-167058"/>
            <a:r>
              <a:rPr lang="en-GB" dirty="0" smtClean="0"/>
              <a:t>Schwarz TF, </a:t>
            </a:r>
            <a:r>
              <a:rPr lang="en-GB" i="1" dirty="0" smtClean="0"/>
              <a:t>et al.</a:t>
            </a:r>
            <a:r>
              <a:rPr lang="en-GB" dirty="0" smtClean="0"/>
              <a:t> </a:t>
            </a:r>
            <a:r>
              <a:rPr lang="en-GB" i="1" dirty="0" smtClean="0"/>
              <a:t>J </a:t>
            </a:r>
            <a:r>
              <a:rPr lang="en-GB" i="1" dirty="0" err="1" smtClean="0"/>
              <a:t>Clin</a:t>
            </a:r>
            <a:r>
              <a:rPr lang="en-GB" i="1" dirty="0" smtClean="0"/>
              <a:t> </a:t>
            </a:r>
            <a:r>
              <a:rPr lang="en-GB" i="1" dirty="0" err="1" smtClean="0"/>
              <a:t>Oncol</a:t>
            </a:r>
            <a:r>
              <a:rPr lang="en-GB" dirty="0" smtClean="0"/>
              <a:t> 2006; </a:t>
            </a:r>
            <a:r>
              <a:rPr lang="en-GB" b="1" dirty="0" smtClean="0"/>
              <a:t>24 </a:t>
            </a:r>
            <a:r>
              <a:rPr lang="en-GB" dirty="0" smtClean="0"/>
              <a:t>(</a:t>
            </a:r>
            <a:r>
              <a:rPr lang="en-GB" dirty="0" err="1" smtClean="0"/>
              <a:t>Suppl</a:t>
            </a:r>
            <a:r>
              <a:rPr lang="en-GB" dirty="0" smtClean="0"/>
              <a:t> 18)</a:t>
            </a:r>
            <a:r>
              <a:rPr lang="en-GB" b="1" dirty="0" smtClean="0"/>
              <a:t>:</a:t>
            </a:r>
            <a:r>
              <a:rPr lang="en-GB" dirty="0" smtClean="0"/>
              <a:t>Abstract 1008. </a:t>
            </a:r>
          </a:p>
          <a:p>
            <a:pPr marL="167058" indent="-167058"/>
            <a:r>
              <a:rPr lang="en-GB" dirty="0" smtClean="0"/>
              <a:t>Schwarz TF, </a:t>
            </a:r>
            <a:r>
              <a:rPr lang="en-GB" i="1" dirty="0" smtClean="0"/>
              <a:t>et al.</a:t>
            </a:r>
            <a:r>
              <a:rPr lang="en-GB" dirty="0" smtClean="0"/>
              <a:t> </a:t>
            </a:r>
            <a:r>
              <a:rPr lang="en-GB" i="1" dirty="0" smtClean="0"/>
              <a:t>J </a:t>
            </a:r>
            <a:r>
              <a:rPr lang="en-GB" i="1" dirty="0" err="1" smtClean="0"/>
              <a:t>Clin</a:t>
            </a:r>
            <a:r>
              <a:rPr lang="en-GB" i="1" dirty="0" smtClean="0"/>
              <a:t> </a:t>
            </a:r>
            <a:r>
              <a:rPr lang="en-GB" i="1" dirty="0" err="1" smtClean="0"/>
              <a:t>Oncol</a:t>
            </a:r>
            <a:r>
              <a:rPr lang="en-GB" dirty="0" smtClean="0"/>
              <a:t> 2007; </a:t>
            </a:r>
            <a:r>
              <a:rPr lang="en-GB" b="1" dirty="0" smtClean="0"/>
              <a:t>25 </a:t>
            </a:r>
            <a:r>
              <a:rPr lang="en-GB" dirty="0" smtClean="0"/>
              <a:t>(</a:t>
            </a:r>
            <a:r>
              <a:rPr lang="en-GB" dirty="0" err="1" smtClean="0"/>
              <a:t>Suppl</a:t>
            </a:r>
            <a:r>
              <a:rPr lang="en-GB" dirty="0" smtClean="0"/>
              <a:t> 18)</a:t>
            </a:r>
            <a:r>
              <a:rPr lang="en-GB" b="1" dirty="0" smtClean="0"/>
              <a:t>:</a:t>
            </a:r>
            <a:r>
              <a:rPr lang="en-GB" dirty="0" smtClean="0"/>
              <a:t>Abstract 3007. </a:t>
            </a:r>
          </a:p>
          <a:p>
            <a:pPr marL="167058" indent="-167058"/>
            <a:r>
              <a:rPr lang="da-DK" dirty="0" smtClean="0"/>
              <a:t>Schwarz TF, </a:t>
            </a:r>
            <a:r>
              <a:rPr lang="da-DK" i="1" dirty="0" smtClean="0"/>
              <a:t>et al.</a:t>
            </a:r>
            <a:r>
              <a:rPr lang="da-DK" dirty="0" smtClean="0"/>
              <a:t> </a:t>
            </a:r>
            <a:r>
              <a:rPr lang="da-DK" i="1" dirty="0" smtClean="0"/>
              <a:t>EUROGIN</a:t>
            </a:r>
            <a:r>
              <a:rPr lang="da-DK" dirty="0" smtClean="0"/>
              <a:t> 2007; Abstract.</a:t>
            </a:r>
          </a:p>
          <a:p>
            <a:pPr marL="167058" indent="-167058"/>
            <a:r>
              <a:rPr lang="da-DK" dirty="0" smtClean="0"/>
              <a:t>Schwartz TF, </a:t>
            </a:r>
            <a:r>
              <a:rPr lang="da-DK" i="1" dirty="0" smtClean="0"/>
              <a:t>et al. Aşı</a:t>
            </a:r>
            <a:r>
              <a:rPr lang="da-DK" dirty="0" smtClean="0"/>
              <a:t> 2009; </a:t>
            </a:r>
            <a:r>
              <a:rPr lang="da-DK" b="1" dirty="0" smtClean="0"/>
              <a:t>27:</a:t>
            </a:r>
            <a:r>
              <a:rPr lang="da-DK" dirty="0" smtClean="0"/>
              <a:t>581–587.</a:t>
            </a:r>
          </a:p>
          <a:p>
            <a:pPr marL="167058" indent="-167058"/>
            <a:endParaRPr lang="en-GB" dirty="0" smtClean="0"/>
          </a:p>
        </p:txBody>
      </p:sp>
    </p:spTree>
    <p:extLst>
      <p:ext uri="{BB962C8B-B14F-4D97-AF65-F5344CB8AC3E}">
        <p14:creationId xmlns:p14="http://schemas.microsoft.com/office/powerpoint/2010/main" val="26468691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p:txBody>
          <a:bodyPr/>
          <a:lstStyle/>
          <a:p>
            <a:pPr>
              <a:defRPr/>
            </a:pPr>
            <a:fld id="{FAF473CC-C0DF-4B5F-92FC-B951E85E8D4D}" type="slidenum">
              <a:rPr lang="en-US"/>
              <a:pPr>
                <a:defRPr/>
              </a:pPr>
              <a:t>157</a:t>
            </a:fld>
            <a:endParaRPr lang="en-US"/>
          </a:p>
        </p:txBody>
      </p:sp>
      <p:sp>
        <p:nvSpPr>
          <p:cNvPr id="241667" name="Rectangle 2"/>
          <p:cNvSpPr>
            <a:spLocks noGrp="1" noRot="1" noChangeAspect="1" noChangeArrowheads="1" noTextEdit="1"/>
          </p:cNvSpPr>
          <p:nvPr>
            <p:ph type="sldImg"/>
          </p:nvPr>
        </p:nvSpPr>
        <p:spPr>
          <a:xfrm>
            <a:off x="1143000" y="685800"/>
            <a:ext cx="4573588" cy="3429000"/>
          </a:xfrm>
          <a:ln/>
        </p:spPr>
      </p:sp>
      <p:sp>
        <p:nvSpPr>
          <p:cNvPr id="241668" name="Rectangle 3"/>
          <p:cNvSpPr>
            <a:spLocks noGrp="1" noChangeArrowheads="1"/>
          </p:cNvSpPr>
          <p:nvPr>
            <p:ph type="body" idx="1"/>
          </p:nvPr>
        </p:nvSpPr>
        <p:spPr>
          <a:xfrm>
            <a:off x="930861" y="4276278"/>
            <a:ext cx="4938005" cy="4110332"/>
          </a:xfrm>
          <a:noFill/>
          <a:ln/>
        </p:spPr>
        <p:txBody>
          <a:bodyPr/>
          <a:lstStyle/>
          <a:p>
            <a:pPr marL="169989" indent="-169989"/>
            <a:r>
              <a:rPr lang="en-US" sz="900" b="1" i="1" u="sng" dirty="0" err="1" smtClean="0"/>
              <a:t>Cervarix</a:t>
            </a:r>
            <a:r>
              <a:rPr lang="en-US" sz="900" b="1" u="sng" baseline="30000" dirty="0" smtClean="0"/>
              <a:t>®</a:t>
            </a:r>
            <a:r>
              <a:rPr lang="en-US" sz="900" b="1" u="sng" dirty="0" smtClean="0"/>
              <a:t>: </a:t>
            </a:r>
            <a:r>
              <a:rPr lang="en-US" sz="900" b="1" u="sng" dirty="0" err="1" smtClean="0"/>
              <a:t>Immunigenisite</a:t>
            </a:r>
            <a:r>
              <a:rPr lang="en-US" sz="900" b="1" u="sng" dirty="0" smtClean="0"/>
              <a:t> in women above the age of 25 years</a:t>
            </a:r>
            <a:endParaRPr lang="en-GB" sz="900" b="1" u="sng" dirty="0" smtClean="0"/>
          </a:p>
          <a:p>
            <a:pPr marL="169989" indent="-169989">
              <a:buFontTx/>
              <a:buChar char="•"/>
            </a:pPr>
            <a:r>
              <a:rPr lang="en-GB" sz="900" dirty="0" smtClean="0"/>
              <a:t>The </a:t>
            </a:r>
            <a:r>
              <a:rPr lang="en-GB" sz="900" dirty="0" err="1" smtClean="0"/>
              <a:t>Immunigenisite</a:t>
            </a:r>
            <a:r>
              <a:rPr lang="en-GB" sz="900" dirty="0" smtClean="0"/>
              <a:t> of </a:t>
            </a:r>
            <a:r>
              <a:rPr lang="en-US" sz="900" i="1" dirty="0" err="1" smtClean="0"/>
              <a:t>Cervarix</a:t>
            </a:r>
            <a:r>
              <a:rPr lang="en-US" sz="900" baseline="30000" dirty="0" smtClean="0"/>
              <a:t>®</a:t>
            </a:r>
            <a:r>
              <a:rPr lang="en-US" sz="900" dirty="0" smtClean="0"/>
              <a:t> </a:t>
            </a:r>
            <a:r>
              <a:rPr lang="en-GB" sz="900" dirty="0" smtClean="0"/>
              <a:t>was compared in 521 women in the following age groups up to 24 </a:t>
            </a:r>
            <a:r>
              <a:rPr lang="en-GB" sz="900" dirty="0" err="1" smtClean="0"/>
              <a:t>aylar</a:t>
            </a:r>
            <a:r>
              <a:rPr lang="en-GB" sz="900" dirty="0" smtClean="0"/>
              <a:t> after vaccination: 15–25 years, 26–35 years, 36–45 years and 46–55 years.</a:t>
            </a:r>
          </a:p>
          <a:p>
            <a:pPr marL="169989" indent="-169989">
              <a:buFontTx/>
              <a:buChar char="•"/>
            </a:pPr>
            <a:r>
              <a:rPr lang="en-GB" sz="900" dirty="0" smtClean="0"/>
              <a:t>The data (line graphs) are overlaid onto </a:t>
            </a:r>
            <a:r>
              <a:rPr lang="en-GB" sz="900" dirty="0" err="1" smtClean="0"/>
              <a:t>Immunigenisite</a:t>
            </a:r>
            <a:r>
              <a:rPr lang="en-GB" sz="900" dirty="0" smtClean="0"/>
              <a:t> data (bar charts) from the 15–25-year age group of the original </a:t>
            </a:r>
            <a:r>
              <a:rPr lang="en-GB" sz="900" dirty="0" err="1" smtClean="0"/>
              <a:t>etkinlik</a:t>
            </a:r>
            <a:r>
              <a:rPr lang="en-GB" sz="900" dirty="0" smtClean="0"/>
              <a:t> and </a:t>
            </a:r>
            <a:r>
              <a:rPr lang="en-GB" sz="900" dirty="0" err="1" smtClean="0"/>
              <a:t>Immunigenisite</a:t>
            </a:r>
            <a:r>
              <a:rPr lang="en-GB" sz="900" dirty="0" smtClean="0"/>
              <a:t> study.</a:t>
            </a:r>
          </a:p>
          <a:p>
            <a:pPr marL="169989" indent="-169989">
              <a:buFontTx/>
              <a:buChar char="•"/>
            </a:pPr>
            <a:r>
              <a:rPr lang="en-GB" sz="900" dirty="0" smtClean="0"/>
              <a:t>Although total </a:t>
            </a:r>
            <a:r>
              <a:rPr lang="en-GB" sz="900" dirty="0" err="1" smtClean="0"/>
              <a:t>IgG</a:t>
            </a:r>
            <a:r>
              <a:rPr lang="en-GB" sz="900" dirty="0" smtClean="0"/>
              <a:t> antibody titres decreased with age, they remained at least </a:t>
            </a:r>
            <a:r>
              <a:rPr lang="en-GB" sz="900" dirty="0" err="1" smtClean="0"/>
              <a:t>eightkat</a:t>
            </a:r>
            <a:r>
              <a:rPr lang="en-GB" sz="900" dirty="0" smtClean="0"/>
              <a:t> higher than natural infection levels for both HPV 16 and 18 at all time points up to 24 </a:t>
            </a:r>
            <a:r>
              <a:rPr lang="en-GB" sz="900" dirty="0" err="1" smtClean="0"/>
              <a:t>aylar</a:t>
            </a:r>
            <a:r>
              <a:rPr lang="en-GB" sz="900" dirty="0" smtClean="0"/>
              <a:t> after vaccination.</a:t>
            </a:r>
          </a:p>
          <a:p>
            <a:pPr marL="169989" indent="-169989"/>
            <a:endParaRPr lang="en-GB" sz="900" dirty="0" smtClean="0"/>
          </a:p>
          <a:p>
            <a:pPr marL="169989" indent="-169989"/>
            <a:r>
              <a:rPr lang="en-GB" sz="900" b="1" dirty="0" smtClean="0"/>
              <a:t>References</a:t>
            </a:r>
          </a:p>
          <a:p>
            <a:pPr marL="169989" indent="-169989"/>
            <a:r>
              <a:rPr lang="en-GB" sz="900" dirty="0" smtClean="0"/>
              <a:t>Figure is adapted from</a:t>
            </a:r>
            <a:r>
              <a:rPr lang="en-GB" sz="900" b="1" dirty="0" smtClean="0"/>
              <a:t> </a:t>
            </a:r>
            <a:r>
              <a:rPr lang="pt-BR" sz="900" dirty="0" smtClean="0"/>
              <a:t>De Carvalho, N </a:t>
            </a:r>
            <a:r>
              <a:rPr lang="pt-BR" sz="900" i="1" dirty="0" smtClean="0"/>
              <a:t>et al</a:t>
            </a:r>
            <a:r>
              <a:rPr lang="pt-BR" sz="900" dirty="0" smtClean="0"/>
              <a:t>. </a:t>
            </a:r>
            <a:r>
              <a:rPr lang="pt-BR" sz="900" i="1" dirty="0" smtClean="0"/>
              <a:t>IPvC</a:t>
            </a:r>
            <a:r>
              <a:rPr lang="pt-BR" sz="900" dirty="0" smtClean="0"/>
              <a:t> 2009; Poster.</a:t>
            </a:r>
            <a:r>
              <a:rPr lang="da-DK" sz="900" dirty="0" smtClean="0"/>
              <a:t> </a:t>
            </a:r>
            <a:endParaRPr lang="en-GB" sz="900" dirty="0" smtClean="0"/>
          </a:p>
          <a:p>
            <a:pPr marL="169989" indent="-169989"/>
            <a:r>
              <a:rPr lang="da-DK" sz="900" dirty="0" smtClean="0"/>
              <a:t>Harper DM, </a:t>
            </a:r>
            <a:r>
              <a:rPr lang="da-DK" sz="900" i="1" dirty="0" smtClean="0"/>
              <a:t>et al. Lancet</a:t>
            </a:r>
            <a:r>
              <a:rPr lang="da-DK" sz="900" dirty="0" smtClean="0"/>
              <a:t> 2006; </a:t>
            </a:r>
            <a:r>
              <a:rPr lang="da-DK" sz="900" b="1" dirty="0" smtClean="0"/>
              <a:t>367:</a:t>
            </a:r>
            <a:r>
              <a:rPr lang="da-DK" sz="900" dirty="0" smtClean="0"/>
              <a:t>1247–1255.</a:t>
            </a:r>
          </a:p>
          <a:p>
            <a:pPr marL="169989" indent="-169989"/>
            <a:r>
              <a:rPr lang="da-DK" sz="900" dirty="0" smtClean="0"/>
              <a:t>Wheeler CM, </a:t>
            </a:r>
            <a:r>
              <a:rPr lang="da-DK" sz="900" i="1" dirty="0" smtClean="0"/>
              <a:t>et al.</a:t>
            </a:r>
            <a:r>
              <a:rPr lang="da-DK" sz="900" dirty="0" smtClean="0"/>
              <a:t> </a:t>
            </a:r>
            <a:r>
              <a:rPr lang="da-DK" sz="900" i="1" dirty="0" smtClean="0"/>
              <a:t>ESPID</a:t>
            </a:r>
            <a:r>
              <a:rPr lang="da-DK" sz="900" dirty="0" smtClean="0"/>
              <a:t> 2008; Poster.</a:t>
            </a:r>
          </a:p>
          <a:p>
            <a:pPr marL="169989" indent="-169989"/>
            <a:r>
              <a:rPr lang="en-GB" sz="900" dirty="0" smtClean="0"/>
              <a:t>Schwarz TF, </a:t>
            </a:r>
            <a:r>
              <a:rPr lang="en-GB" sz="900" i="1" dirty="0" smtClean="0"/>
              <a:t>et al.</a:t>
            </a:r>
            <a:r>
              <a:rPr lang="en-GB" sz="900" dirty="0" smtClean="0"/>
              <a:t> </a:t>
            </a:r>
            <a:r>
              <a:rPr lang="en-GB" sz="900" i="1" dirty="0" smtClean="0"/>
              <a:t>J </a:t>
            </a:r>
            <a:r>
              <a:rPr lang="en-GB" sz="900" i="1" dirty="0" err="1" smtClean="0"/>
              <a:t>Clin</a:t>
            </a:r>
            <a:r>
              <a:rPr lang="en-GB" sz="900" i="1" dirty="0" smtClean="0"/>
              <a:t> </a:t>
            </a:r>
            <a:r>
              <a:rPr lang="en-GB" sz="900" i="1" dirty="0" err="1" smtClean="0"/>
              <a:t>Oncol</a:t>
            </a:r>
            <a:r>
              <a:rPr lang="en-GB" sz="900" dirty="0" smtClean="0"/>
              <a:t> 2006; </a:t>
            </a:r>
            <a:r>
              <a:rPr lang="en-GB" sz="900" b="1" dirty="0" smtClean="0"/>
              <a:t>24 </a:t>
            </a:r>
            <a:r>
              <a:rPr lang="en-GB" sz="900" dirty="0" smtClean="0"/>
              <a:t>(</a:t>
            </a:r>
            <a:r>
              <a:rPr lang="en-GB" sz="900" dirty="0" err="1" smtClean="0"/>
              <a:t>Suppl</a:t>
            </a:r>
            <a:r>
              <a:rPr lang="en-GB" sz="900" dirty="0" smtClean="0"/>
              <a:t> 18)</a:t>
            </a:r>
            <a:r>
              <a:rPr lang="en-GB" sz="900" b="1" dirty="0" smtClean="0"/>
              <a:t>:</a:t>
            </a:r>
            <a:r>
              <a:rPr lang="en-GB" sz="900" dirty="0" smtClean="0"/>
              <a:t>Abstract 1008. </a:t>
            </a:r>
          </a:p>
          <a:p>
            <a:pPr marL="169989" indent="-169989"/>
            <a:r>
              <a:rPr lang="en-GB" sz="900" dirty="0" smtClean="0"/>
              <a:t>Schwarz TF, </a:t>
            </a:r>
            <a:r>
              <a:rPr lang="en-GB" sz="900" i="1" dirty="0" smtClean="0"/>
              <a:t>et al.</a:t>
            </a:r>
            <a:r>
              <a:rPr lang="en-GB" sz="900" dirty="0" smtClean="0"/>
              <a:t> </a:t>
            </a:r>
            <a:r>
              <a:rPr lang="en-GB" sz="900" i="1" dirty="0" smtClean="0"/>
              <a:t>J </a:t>
            </a:r>
            <a:r>
              <a:rPr lang="en-GB" sz="900" i="1" dirty="0" err="1" smtClean="0"/>
              <a:t>Clin</a:t>
            </a:r>
            <a:r>
              <a:rPr lang="en-GB" sz="900" i="1" dirty="0" smtClean="0"/>
              <a:t> </a:t>
            </a:r>
            <a:r>
              <a:rPr lang="en-GB" sz="900" i="1" dirty="0" err="1" smtClean="0"/>
              <a:t>Oncol</a:t>
            </a:r>
            <a:r>
              <a:rPr lang="en-GB" sz="900" dirty="0" smtClean="0"/>
              <a:t> 2007; </a:t>
            </a:r>
            <a:r>
              <a:rPr lang="en-GB" sz="900" b="1" dirty="0" smtClean="0"/>
              <a:t>25 </a:t>
            </a:r>
            <a:r>
              <a:rPr lang="en-GB" sz="900" dirty="0" smtClean="0"/>
              <a:t>(</a:t>
            </a:r>
            <a:r>
              <a:rPr lang="en-GB" sz="900" dirty="0" err="1" smtClean="0"/>
              <a:t>Suppl</a:t>
            </a:r>
            <a:r>
              <a:rPr lang="en-GB" sz="900" dirty="0" smtClean="0"/>
              <a:t> 18)</a:t>
            </a:r>
            <a:r>
              <a:rPr lang="en-GB" sz="900" b="1" dirty="0" smtClean="0"/>
              <a:t>:</a:t>
            </a:r>
            <a:r>
              <a:rPr lang="en-GB" sz="900" dirty="0" smtClean="0"/>
              <a:t>Abstract 3007. </a:t>
            </a:r>
          </a:p>
          <a:p>
            <a:pPr marL="169989" indent="-169989"/>
            <a:r>
              <a:rPr lang="da-DK" sz="900" dirty="0" smtClean="0"/>
              <a:t>Schwarz TF, </a:t>
            </a:r>
            <a:r>
              <a:rPr lang="da-DK" sz="900" i="1" dirty="0" smtClean="0"/>
              <a:t>et al.</a:t>
            </a:r>
            <a:r>
              <a:rPr lang="da-DK" sz="900" dirty="0" smtClean="0"/>
              <a:t> </a:t>
            </a:r>
            <a:r>
              <a:rPr lang="da-DK" sz="900" i="1" dirty="0" smtClean="0"/>
              <a:t>EUROGIN</a:t>
            </a:r>
            <a:r>
              <a:rPr lang="da-DK" sz="900" dirty="0" smtClean="0"/>
              <a:t> 2007; Abstract.</a:t>
            </a:r>
          </a:p>
          <a:p>
            <a:pPr marL="169989" indent="-169989"/>
            <a:r>
              <a:rPr lang="da-DK" sz="900" dirty="0" smtClean="0"/>
              <a:t>Schwartz TF, </a:t>
            </a:r>
            <a:r>
              <a:rPr lang="da-DK" sz="900" i="1" dirty="0" smtClean="0"/>
              <a:t>et al. Aşı</a:t>
            </a:r>
            <a:r>
              <a:rPr lang="da-DK" sz="900" dirty="0" smtClean="0"/>
              <a:t> 2009; </a:t>
            </a:r>
            <a:r>
              <a:rPr lang="da-DK" sz="900" b="1" dirty="0" smtClean="0"/>
              <a:t>27:</a:t>
            </a:r>
            <a:r>
              <a:rPr lang="da-DK" sz="900" dirty="0" smtClean="0"/>
              <a:t>581–587.</a:t>
            </a:r>
          </a:p>
          <a:p>
            <a:pPr marL="169989" indent="-169989"/>
            <a:endParaRPr lang="en-GB" sz="900" dirty="0" smtClean="0"/>
          </a:p>
        </p:txBody>
      </p:sp>
    </p:spTree>
    <p:extLst>
      <p:ext uri="{BB962C8B-B14F-4D97-AF65-F5344CB8AC3E}">
        <p14:creationId xmlns:p14="http://schemas.microsoft.com/office/powerpoint/2010/main" val="19901044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42B565-95B7-480C-9CF1-8B256A994A54}" type="slidenum">
              <a:rPr lang="en-US"/>
              <a:pPr/>
              <a:t>158</a:t>
            </a:fld>
            <a:endParaRPr lang="en-US" dirty="0"/>
          </a:p>
        </p:txBody>
      </p:sp>
      <p:sp>
        <p:nvSpPr>
          <p:cNvPr id="476162" name="Rectangle 2"/>
          <p:cNvSpPr>
            <a:spLocks noGrp="1" noRot="1" noChangeAspect="1" noChangeArrowheads="1" noTextEdit="1"/>
          </p:cNvSpPr>
          <p:nvPr>
            <p:ph type="sldImg"/>
          </p:nvPr>
        </p:nvSpPr>
        <p:spPr>
          <a:ln/>
        </p:spPr>
      </p:sp>
      <p:sp>
        <p:nvSpPr>
          <p:cNvPr id="476163" name="Rectangle 3"/>
          <p:cNvSpPr>
            <a:spLocks noGrp="1" noChangeArrowheads="1"/>
          </p:cNvSpPr>
          <p:nvPr>
            <p:ph type="body" idx="1"/>
          </p:nvPr>
        </p:nvSpPr>
        <p:spPr/>
        <p:txBody>
          <a:bodyPr/>
          <a:lstStyle/>
          <a:p>
            <a:endParaRPr lang="tr-TR" dirty="0"/>
          </a:p>
        </p:txBody>
      </p:sp>
    </p:spTree>
    <p:extLst>
      <p:ext uri="{BB962C8B-B14F-4D97-AF65-F5344CB8AC3E}">
        <p14:creationId xmlns:p14="http://schemas.microsoft.com/office/powerpoint/2010/main" val="782038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pPr>
              <a:defRPr/>
            </a:pPr>
            <a:fld id="{DA5467EB-0C24-4202-909D-BBE1804777E3}" type="slidenum">
              <a:rPr lang="en-US"/>
              <a:pPr>
                <a:defRPr/>
              </a:pPr>
              <a:t>161</a:t>
            </a:fld>
            <a:endParaRPr lang="en-US"/>
          </a:p>
        </p:txBody>
      </p:sp>
      <p:sp>
        <p:nvSpPr>
          <p:cNvPr id="131074" name="Rectangle 7"/>
          <p:cNvSpPr txBox="1">
            <a:spLocks noGrp="1" noChangeArrowheads="1"/>
          </p:cNvSpPr>
          <p:nvPr/>
        </p:nvSpPr>
        <p:spPr bwMode="auto">
          <a:xfrm>
            <a:off x="3884463" y="8684460"/>
            <a:ext cx="2972004" cy="458121"/>
          </a:xfrm>
          <a:prstGeom prst="rect">
            <a:avLst/>
          </a:prstGeom>
          <a:noFill/>
          <a:ln w="9525">
            <a:noFill/>
            <a:miter lim="800000"/>
            <a:headEnd/>
            <a:tailEnd/>
          </a:ln>
        </p:spPr>
        <p:txBody>
          <a:bodyPr lIns="85109" tIns="42554" rIns="85109" bIns="42554" anchor="b"/>
          <a:lstStyle/>
          <a:p>
            <a:pPr algn="r" defTabSz="851410"/>
            <a:fld id="{7239D081-5D40-4FDB-969E-63B419CD6EEE}" type="slidenum">
              <a:rPr lang="en-US" sz="1100">
                <a:latin typeface="Calibri" pitchFamily="34" charset="0"/>
                <a:cs typeface="Calibri" pitchFamily="34" charset="0"/>
              </a:rPr>
              <a:pPr algn="r" defTabSz="851410"/>
              <a:t>161</a:t>
            </a:fld>
            <a:endParaRPr lang="en-US" sz="1100" dirty="0">
              <a:latin typeface="Calibri" pitchFamily="34" charset="0"/>
              <a:cs typeface="Calibri" pitchFamily="34"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xfrm>
            <a:off x="1151690" y="4345776"/>
            <a:ext cx="4582224" cy="4111751"/>
          </a:xfrm>
          <a:noFill/>
          <a:ln/>
        </p:spPr>
        <p:txBody>
          <a:bodyPr/>
          <a:lstStyle/>
          <a:p>
            <a:pPr marL="167058" indent="-167058"/>
            <a:r>
              <a:rPr lang="en-GB" b="1" i="1" u="sng" dirty="0" err="1" smtClean="0"/>
              <a:t>Cervarix</a:t>
            </a:r>
            <a:r>
              <a:rPr lang="en-GB" b="1" u="sng" baseline="30000" dirty="0" smtClean="0"/>
              <a:t>®</a:t>
            </a:r>
            <a:r>
              <a:rPr lang="en-GB" b="1" u="sng" dirty="0" smtClean="0"/>
              <a:t> with AS04 induced a higher frequency of memory B-cells than the same antigens </a:t>
            </a:r>
            <a:r>
              <a:rPr lang="en-GB" b="1" u="sng" dirty="0" err="1" smtClean="0"/>
              <a:t>adjuvanted</a:t>
            </a:r>
            <a:r>
              <a:rPr lang="en-GB" b="1" u="sng" dirty="0" smtClean="0"/>
              <a:t> with Al(OH)</a:t>
            </a:r>
            <a:r>
              <a:rPr lang="en-GB" b="1" u="sng" baseline="-25000" dirty="0" smtClean="0"/>
              <a:t>3 </a:t>
            </a:r>
            <a:r>
              <a:rPr lang="en-GB" b="1" u="sng" dirty="0" smtClean="0"/>
              <a:t>in humans</a:t>
            </a:r>
          </a:p>
          <a:p>
            <a:pPr marL="167058" indent="-167058">
              <a:buFontTx/>
              <a:buChar char="•"/>
            </a:pPr>
            <a:r>
              <a:rPr lang="en-GB" dirty="0" smtClean="0"/>
              <a:t>An AS04-adjuvanted HPV 16/18 </a:t>
            </a:r>
            <a:r>
              <a:rPr lang="en-GB" dirty="0" err="1" smtClean="0"/>
              <a:t>Aşı</a:t>
            </a:r>
            <a:r>
              <a:rPr lang="en-GB" dirty="0" smtClean="0"/>
              <a:t> induced memory B-cell levels that were significantly higher at all time points up to 48 </a:t>
            </a:r>
            <a:r>
              <a:rPr lang="en-GB" dirty="0" err="1" smtClean="0"/>
              <a:t>aylar</a:t>
            </a:r>
            <a:r>
              <a:rPr lang="en-GB" dirty="0" smtClean="0"/>
              <a:t> than the same antigens </a:t>
            </a:r>
            <a:r>
              <a:rPr lang="en-GB" dirty="0" err="1" smtClean="0"/>
              <a:t>adjuvanted</a:t>
            </a:r>
            <a:r>
              <a:rPr lang="en-GB" dirty="0" smtClean="0"/>
              <a:t> with Al(OH)</a:t>
            </a:r>
            <a:r>
              <a:rPr lang="en-GB" baseline="-25000" dirty="0" smtClean="0"/>
              <a:t>3</a:t>
            </a:r>
            <a:r>
              <a:rPr lang="en-GB" dirty="0" smtClean="0"/>
              <a:t>, for both HPV 16 and 18.</a:t>
            </a:r>
            <a:endParaRPr lang="en-US" dirty="0" smtClean="0"/>
          </a:p>
          <a:p>
            <a:pPr marL="167058" indent="-167058"/>
            <a:endParaRPr lang="en-US" dirty="0" smtClean="0"/>
          </a:p>
        </p:txBody>
      </p:sp>
    </p:spTree>
    <p:extLst>
      <p:ext uri="{BB962C8B-B14F-4D97-AF65-F5344CB8AC3E}">
        <p14:creationId xmlns:p14="http://schemas.microsoft.com/office/powerpoint/2010/main" val="79160167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46587D88-7857-4CBA-A864-4FB8156FDD36}" type="slidenum">
              <a:rPr lang="en-US"/>
              <a:pPr>
                <a:defRPr/>
              </a:pPr>
              <a:t>163</a:t>
            </a:fld>
            <a:endParaRPr lang="en-US"/>
          </a:p>
        </p:txBody>
      </p:sp>
      <p:sp>
        <p:nvSpPr>
          <p:cNvPr id="957442" name="Rectangle 2"/>
          <p:cNvSpPr>
            <a:spLocks noGrp="1" noRot="1" noChangeAspect="1" noChangeArrowheads="1" noTextEdit="1"/>
          </p:cNvSpPr>
          <p:nvPr>
            <p:ph type="sldImg"/>
          </p:nvPr>
        </p:nvSpPr>
        <p:spPr>
          <a:xfrm>
            <a:off x="1127125" y="711200"/>
            <a:ext cx="4545013" cy="3408363"/>
          </a:xfrm>
          <a:ln/>
        </p:spPr>
      </p:sp>
      <p:sp>
        <p:nvSpPr>
          <p:cNvPr id="957443" name="Rectangle 3"/>
          <p:cNvSpPr>
            <a:spLocks noGrp="1" noChangeArrowheads="1"/>
          </p:cNvSpPr>
          <p:nvPr>
            <p:ph type="body" idx="1"/>
          </p:nvPr>
        </p:nvSpPr>
        <p:spPr>
          <a:xfrm>
            <a:off x="946197" y="4331592"/>
            <a:ext cx="4971743" cy="4121679"/>
          </a:xfrm>
          <a:noFill/>
          <a:ln/>
        </p:spPr>
        <p:txBody>
          <a:bodyPr lIns="84408" tIns="42204" rIns="84408" bIns="42204"/>
          <a:lstStyle/>
          <a:p>
            <a:pPr marL="211021" indent="-211021"/>
            <a:r>
              <a:rPr lang="en-US" sz="900" b="1" u="sng" dirty="0" smtClean="0"/>
              <a:t>HPV 16 and 18 neutralizing antibody responses: geometric mean </a:t>
            </a:r>
            <a:r>
              <a:rPr lang="en-US" sz="900" b="1" u="sng" dirty="0" err="1" smtClean="0"/>
              <a:t>titre</a:t>
            </a:r>
            <a:r>
              <a:rPr lang="en-US" sz="900" b="1" u="sng" dirty="0" smtClean="0"/>
              <a:t>,  geometric mean </a:t>
            </a:r>
            <a:r>
              <a:rPr lang="en-US" sz="900" b="1" u="sng" dirty="0" err="1" smtClean="0"/>
              <a:t>titre</a:t>
            </a:r>
            <a:r>
              <a:rPr lang="en-US" sz="900" b="1" u="sng" dirty="0" smtClean="0"/>
              <a:t> ratio and </a:t>
            </a:r>
            <a:r>
              <a:rPr lang="en-US" sz="900" b="1" u="sng" dirty="0" err="1" smtClean="0"/>
              <a:t>seroconversion</a:t>
            </a:r>
            <a:r>
              <a:rPr lang="en-US" sz="900" b="1" u="sng" dirty="0" smtClean="0"/>
              <a:t> rate</a:t>
            </a:r>
            <a:endParaRPr lang="de-DE" sz="900" b="1" u="sng" dirty="0" smtClean="0"/>
          </a:p>
          <a:p>
            <a:pPr marL="211021" indent="-211021">
              <a:buFontTx/>
              <a:buChar char="•"/>
            </a:pPr>
            <a:r>
              <a:rPr lang="de-DE" sz="900" dirty="0" smtClean="0"/>
              <a:t>In every age group, the antibody response was higher for </a:t>
            </a:r>
            <a:r>
              <a:rPr lang="de-DE" sz="900" i="1" dirty="0" smtClean="0"/>
              <a:t>Cervarix</a:t>
            </a:r>
            <a:r>
              <a:rPr lang="de-DE" sz="900" baseline="30000" dirty="0" smtClean="0"/>
              <a:t>®</a:t>
            </a:r>
            <a:r>
              <a:rPr lang="de-DE" sz="900" dirty="0" smtClean="0"/>
              <a:t> than </a:t>
            </a:r>
            <a:r>
              <a:rPr lang="en-US" sz="900" i="1" dirty="0" err="1" smtClean="0">
                <a:solidFill>
                  <a:srgbClr val="000000"/>
                </a:solidFill>
              </a:rPr>
              <a:t>Gardasil</a:t>
            </a:r>
            <a:r>
              <a:rPr lang="en-US" sz="900" baseline="30000" dirty="0" smtClean="0">
                <a:solidFill>
                  <a:srgbClr val="000000"/>
                </a:solidFill>
              </a:rPr>
              <a:t>®</a:t>
            </a:r>
            <a:r>
              <a:rPr lang="de-DE" sz="900" dirty="0" smtClean="0"/>
              <a:t>, for both HPV 16 and 18.  </a:t>
            </a:r>
          </a:p>
          <a:p>
            <a:pPr marL="211021" indent="-211021">
              <a:buFontTx/>
              <a:buChar char="•"/>
            </a:pPr>
            <a:r>
              <a:rPr lang="de-DE" sz="900" dirty="0" smtClean="0"/>
              <a:t>In 18</a:t>
            </a:r>
            <a:r>
              <a:rPr lang="de-DE" sz="900" dirty="0" smtClean="0">
                <a:latin typeface="Arial Unicode MS" pitchFamily="34" charset="-128"/>
                <a:ea typeface="Arial Unicode MS" pitchFamily="34" charset="-128"/>
                <a:cs typeface="Arial Unicode MS" pitchFamily="34" charset="-128"/>
              </a:rPr>
              <a:t>–</a:t>
            </a:r>
            <a:r>
              <a:rPr lang="de-DE" sz="900" dirty="0" smtClean="0"/>
              <a:t>26-year-old women, the antibody response for </a:t>
            </a:r>
            <a:r>
              <a:rPr lang="de-DE" sz="900" i="1" dirty="0" smtClean="0"/>
              <a:t>Cervarix</a:t>
            </a:r>
            <a:r>
              <a:rPr lang="de-DE" sz="900" baseline="30000" dirty="0" smtClean="0"/>
              <a:t>®</a:t>
            </a:r>
            <a:r>
              <a:rPr lang="de-DE" sz="900" dirty="0" smtClean="0"/>
              <a:t> was 3.7-fold higher for HPV 16 and 7.3-fold higher for HPV 18 compared with </a:t>
            </a:r>
            <a:r>
              <a:rPr lang="en-US" sz="900" i="1" dirty="0" err="1" smtClean="0">
                <a:solidFill>
                  <a:srgbClr val="000000"/>
                </a:solidFill>
              </a:rPr>
              <a:t>Gardasil</a:t>
            </a:r>
            <a:r>
              <a:rPr lang="en-US" sz="900" baseline="30000" dirty="0" smtClean="0">
                <a:solidFill>
                  <a:srgbClr val="000000"/>
                </a:solidFill>
              </a:rPr>
              <a:t>®</a:t>
            </a:r>
            <a:r>
              <a:rPr lang="de-DE" sz="900" dirty="0" smtClean="0"/>
              <a:t>. </a:t>
            </a:r>
          </a:p>
          <a:p>
            <a:pPr marL="211021" indent="-211021">
              <a:buFontTx/>
              <a:buChar char="•"/>
            </a:pPr>
            <a:r>
              <a:rPr lang="de-DE" sz="900" dirty="0" smtClean="0"/>
              <a:t>In 27</a:t>
            </a:r>
            <a:r>
              <a:rPr lang="de-DE" sz="900" dirty="0" smtClean="0">
                <a:latin typeface="Arial Unicode MS" pitchFamily="34" charset="-128"/>
                <a:ea typeface="Arial Unicode MS" pitchFamily="34" charset="-128"/>
                <a:cs typeface="Arial Unicode MS" pitchFamily="34" charset="-128"/>
              </a:rPr>
              <a:t>–</a:t>
            </a:r>
            <a:r>
              <a:rPr lang="de-DE" sz="900" dirty="0" smtClean="0"/>
              <a:t>35-year-old women, the antibody response for </a:t>
            </a:r>
            <a:r>
              <a:rPr lang="de-DE" sz="900" i="1" dirty="0" smtClean="0"/>
              <a:t>Cervarix</a:t>
            </a:r>
            <a:r>
              <a:rPr lang="de-DE" sz="900" baseline="30000" dirty="0" smtClean="0"/>
              <a:t>®</a:t>
            </a:r>
            <a:r>
              <a:rPr lang="de-DE" sz="900" dirty="0" smtClean="0"/>
              <a:t> was 4.8-fold higher for HPV 16 and 9.1-fold higher for HPV 18 compared with </a:t>
            </a:r>
            <a:r>
              <a:rPr lang="en-US" sz="900" i="1" dirty="0" err="1" smtClean="0">
                <a:solidFill>
                  <a:srgbClr val="000000"/>
                </a:solidFill>
              </a:rPr>
              <a:t>Gardasil</a:t>
            </a:r>
            <a:r>
              <a:rPr lang="en-US" sz="900" baseline="30000" dirty="0" smtClean="0">
                <a:solidFill>
                  <a:srgbClr val="000000"/>
                </a:solidFill>
              </a:rPr>
              <a:t>®</a:t>
            </a:r>
            <a:r>
              <a:rPr lang="en-US" sz="900" dirty="0" smtClean="0">
                <a:ea typeface="Arial Unicode MS" pitchFamily="34" charset="-128"/>
                <a:cs typeface="Arial Unicode MS" pitchFamily="34" charset="-128"/>
              </a:rPr>
              <a:t>.</a:t>
            </a:r>
            <a:endParaRPr lang="de-DE" sz="900" dirty="0" smtClean="0"/>
          </a:p>
          <a:p>
            <a:pPr marL="211021" indent="-211021">
              <a:buFontTx/>
              <a:buChar char="•"/>
            </a:pPr>
            <a:r>
              <a:rPr lang="de-DE" sz="900" dirty="0" smtClean="0"/>
              <a:t>In 36</a:t>
            </a:r>
            <a:r>
              <a:rPr lang="de-DE" sz="900" dirty="0" smtClean="0">
                <a:latin typeface="Arial Unicode MS" pitchFamily="34" charset="-128"/>
                <a:ea typeface="Arial Unicode MS" pitchFamily="34" charset="-128"/>
                <a:cs typeface="Arial Unicode MS" pitchFamily="34" charset="-128"/>
              </a:rPr>
              <a:t>–</a:t>
            </a:r>
            <a:r>
              <a:rPr lang="de-DE" sz="900" dirty="0" smtClean="0"/>
              <a:t>45-year-old women, the antibody response for </a:t>
            </a:r>
            <a:r>
              <a:rPr lang="de-DE" sz="900" i="1" dirty="0" smtClean="0"/>
              <a:t>Cervarix</a:t>
            </a:r>
            <a:r>
              <a:rPr lang="de-DE" sz="900" baseline="30000" dirty="0" smtClean="0"/>
              <a:t>®</a:t>
            </a:r>
            <a:r>
              <a:rPr lang="de-DE" sz="900" dirty="0" smtClean="0"/>
              <a:t> was 2.3-fold higher for HPV 16 and 6.8-fold higher for HPV 18 compared with </a:t>
            </a:r>
            <a:r>
              <a:rPr lang="en-US" sz="900" i="1" dirty="0" err="1" smtClean="0">
                <a:solidFill>
                  <a:srgbClr val="000000"/>
                </a:solidFill>
              </a:rPr>
              <a:t>Gardasil</a:t>
            </a:r>
            <a:r>
              <a:rPr lang="en-US" sz="900" baseline="30000" dirty="0" smtClean="0">
                <a:solidFill>
                  <a:srgbClr val="000000"/>
                </a:solidFill>
              </a:rPr>
              <a:t>®</a:t>
            </a:r>
            <a:r>
              <a:rPr lang="en-US" sz="900" dirty="0" smtClean="0">
                <a:ea typeface="Arial Unicode MS" pitchFamily="34" charset="-128"/>
                <a:cs typeface="Arial Unicode MS" pitchFamily="34" charset="-128"/>
              </a:rPr>
              <a:t>.</a:t>
            </a:r>
            <a:endParaRPr lang="de-DE" sz="900" dirty="0" smtClean="0"/>
          </a:p>
          <a:p>
            <a:pPr marL="211021" indent="-211021">
              <a:buFontTx/>
              <a:buChar char="•"/>
            </a:pPr>
            <a:r>
              <a:rPr lang="de-DE" sz="900" dirty="0" smtClean="0"/>
              <a:t>Seroconversion rates were 100% for HPV 16 and 18 for both Aşıs, except for women aged 27</a:t>
            </a:r>
            <a:r>
              <a:rPr lang="de-DE" sz="900" dirty="0" smtClean="0">
                <a:latin typeface="Arial Unicode MS" pitchFamily="34" charset="-128"/>
                <a:ea typeface="Arial Unicode MS" pitchFamily="34" charset="-128"/>
                <a:cs typeface="Arial Unicode MS" pitchFamily="34" charset="-128"/>
              </a:rPr>
              <a:t>–</a:t>
            </a:r>
            <a:r>
              <a:rPr lang="de-DE" sz="900" dirty="0" smtClean="0"/>
              <a:t>35 who received </a:t>
            </a:r>
            <a:r>
              <a:rPr lang="en-US" sz="900" i="1" dirty="0" err="1" smtClean="0">
                <a:solidFill>
                  <a:srgbClr val="000000"/>
                </a:solidFill>
              </a:rPr>
              <a:t>Gardasil</a:t>
            </a:r>
            <a:r>
              <a:rPr lang="en-US" sz="900" baseline="30000" dirty="0" smtClean="0">
                <a:solidFill>
                  <a:srgbClr val="000000"/>
                </a:solidFill>
              </a:rPr>
              <a:t>®</a:t>
            </a:r>
            <a:r>
              <a:rPr lang="de-DE" sz="900" dirty="0" smtClean="0"/>
              <a:t>, where only 98% were seropozitif for HPV 18.</a:t>
            </a:r>
          </a:p>
          <a:p>
            <a:pPr marL="211021" indent="-211021">
              <a:buFontTx/>
              <a:buChar char="•"/>
            </a:pPr>
            <a:r>
              <a:rPr lang="de-DE" sz="900" dirty="0" smtClean="0"/>
              <a:t>Additional analyses in the TVC cohort to assess superiority confirmed that </a:t>
            </a:r>
            <a:r>
              <a:rPr lang="de-DE" sz="900" i="1" dirty="0" smtClean="0"/>
              <a:t>Cervarix</a:t>
            </a:r>
            <a:r>
              <a:rPr lang="de-DE" sz="900" baseline="30000" dirty="0" smtClean="0"/>
              <a:t>®</a:t>
            </a:r>
            <a:r>
              <a:rPr lang="de-DE" sz="900" dirty="0" smtClean="0"/>
              <a:t> </a:t>
            </a:r>
            <a:r>
              <a:rPr lang="fr-BE" sz="900" dirty="0" err="1" smtClean="0"/>
              <a:t>induced</a:t>
            </a:r>
            <a:r>
              <a:rPr lang="fr-BE" sz="900" dirty="0" smtClean="0"/>
              <a:t> </a:t>
            </a:r>
            <a:r>
              <a:rPr lang="fr-BE" sz="900" dirty="0" err="1" smtClean="0"/>
              <a:t>significantly</a:t>
            </a:r>
            <a:r>
              <a:rPr lang="fr-BE" sz="900" dirty="0" smtClean="0"/>
              <a:t> </a:t>
            </a:r>
            <a:r>
              <a:rPr lang="fr-BE" sz="900" dirty="0" err="1" smtClean="0"/>
              <a:t>superior</a:t>
            </a:r>
            <a:r>
              <a:rPr lang="fr-BE" sz="900" dirty="0" smtClean="0"/>
              <a:t> </a:t>
            </a:r>
            <a:r>
              <a:rPr lang="fr-BE" sz="900" dirty="0" err="1" smtClean="0"/>
              <a:t>neutralizing</a:t>
            </a:r>
            <a:r>
              <a:rPr lang="fr-BE" sz="900" dirty="0" smtClean="0"/>
              <a:t> </a:t>
            </a:r>
            <a:r>
              <a:rPr lang="fr-BE" sz="900" dirty="0" err="1" smtClean="0"/>
              <a:t>antibodies</a:t>
            </a:r>
            <a:r>
              <a:rPr lang="fr-BE" sz="900" dirty="0" smtClean="0"/>
              <a:t> </a:t>
            </a:r>
            <a:r>
              <a:rPr lang="fr-BE" sz="900" dirty="0" err="1" smtClean="0"/>
              <a:t>levels</a:t>
            </a:r>
            <a:r>
              <a:rPr lang="fr-BE" sz="900" dirty="0" smtClean="0"/>
              <a:t> </a:t>
            </a:r>
            <a:r>
              <a:rPr lang="fr-BE" sz="900" dirty="0" err="1" smtClean="0"/>
              <a:t>compared</a:t>
            </a:r>
            <a:r>
              <a:rPr lang="fr-BE" sz="900" dirty="0" smtClean="0"/>
              <a:t> </a:t>
            </a:r>
            <a:r>
              <a:rPr lang="fr-BE" sz="900" dirty="0" err="1" smtClean="0"/>
              <a:t>with</a:t>
            </a:r>
            <a:r>
              <a:rPr lang="fr-BE" sz="900" dirty="0" smtClean="0"/>
              <a:t> </a:t>
            </a:r>
            <a:r>
              <a:rPr lang="en-US" sz="900" i="1" dirty="0" err="1" smtClean="0">
                <a:solidFill>
                  <a:srgbClr val="000000"/>
                </a:solidFill>
              </a:rPr>
              <a:t>Gardasil</a:t>
            </a:r>
            <a:r>
              <a:rPr lang="en-US" sz="900" baseline="30000" dirty="0" smtClean="0">
                <a:solidFill>
                  <a:srgbClr val="000000"/>
                </a:solidFill>
              </a:rPr>
              <a:t>®</a:t>
            </a:r>
            <a:r>
              <a:rPr lang="fr-BE" sz="900" dirty="0" smtClean="0"/>
              <a:t> for HPV 16 and HPV 18 in all </a:t>
            </a:r>
            <a:r>
              <a:rPr lang="fr-BE" sz="900" dirty="0" err="1" smtClean="0"/>
              <a:t>age</a:t>
            </a:r>
            <a:r>
              <a:rPr lang="fr-BE" sz="900" dirty="0" smtClean="0"/>
              <a:t> groups.</a:t>
            </a:r>
          </a:p>
          <a:p>
            <a:pPr marL="211021" indent="-211021">
              <a:buFontTx/>
              <a:buChar char="•"/>
            </a:pPr>
            <a:endParaRPr lang="fr-BE" sz="900" dirty="0" smtClean="0"/>
          </a:p>
          <a:p>
            <a:pPr marL="211021" indent="-211021"/>
            <a:r>
              <a:rPr lang="fr-BE" sz="900" b="1" dirty="0" err="1" smtClean="0"/>
              <a:t>References</a:t>
            </a:r>
            <a:endParaRPr lang="fr-BE" sz="900" b="1" dirty="0" smtClean="0"/>
          </a:p>
          <a:p>
            <a:pPr marL="211021" indent="-211021"/>
            <a:r>
              <a:rPr lang="en-GB" sz="900" dirty="0" smtClean="0">
                <a:solidFill>
                  <a:srgbClr val="000000"/>
                </a:solidFill>
              </a:rPr>
              <a:t>Einstein MH, on behalf of the HPV-010 study group</a:t>
            </a:r>
            <a:r>
              <a:rPr lang="en-GB" sz="900" i="1" dirty="0" smtClean="0">
                <a:solidFill>
                  <a:srgbClr val="000000"/>
                </a:solidFill>
              </a:rPr>
              <a:t>.</a:t>
            </a:r>
            <a:r>
              <a:rPr lang="en-GB" sz="900" dirty="0" smtClean="0">
                <a:solidFill>
                  <a:srgbClr val="000000"/>
                </a:solidFill>
              </a:rPr>
              <a:t> </a:t>
            </a:r>
            <a:r>
              <a:rPr lang="en-US" sz="900" i="1" dirty="0" err="1" smtClean="0">
                <a:solidFill>
                  <a:srgbClr val="000000"/>
                </a:solidFill>
              </a:rPr>
              <a:t>IPvC</a:t>
            </a:r>
            <a:r>
              <a:rPr lang="en-US" sz="900" dirty="0" smtClean="0">
                <a:solidFill>
                  <a:srgbClr val="000000"/>
                </a:solidFill>
              </a:rPr>
              <a:t> 2009; Abstract O-01.02</a:t>
            </a:r>
            <a:r>
              <a:rPr lang="en-GB" sz="900" dirty="0" smtClean="0">
                <a:solidFill>
                  <a:srgbClr val="000000"/>
                </a:solidFill>
              </a:rPr>
              <a:t>.</a:t>
            </a:r>
          </a:p>
          <a:p>
            <a:pPr marL="211021" indent="-211021"/>
            <a:r>
              <a:rPr lang="en-GB" sz="900" dirty="0" smtClean="0">
                <a:solidFill>
                  <a:srgbClr val="000000"/>
                </a:solidFill>
              </a:rPr>
              <a:t>Einstein MH, et al. </a:t>
            </a:r>
            <a:r>
              <a:rPr lang="en-GB" sz="900" i="1" dirty="0" smtClean="0">
                <a:solidFill>
                  <a:srgbClr val="000000"/>
                </a:solidFill>
              </a:rPr>
              <a:t>Human </a:t>
            </a:r>
            <a:r>
              <a:rPr lang="en-GB" sz="900" i="1" dirty="0" err="1" smtClean="0">
                <a:solidFill>
                  <a:srgbClr val="000000"/>
                </a:solidFill>
              </a:rPr>
              <a:t>Aşıs</a:t>
            </a:r>
            <a:r>
              <a:rPr lang="en-GB" sz="900" dirty="0" smtClean="0">
                <a:solidFill>
                  <a:srgbClr val="000000"/>
                </a:solidFill>
              </a:rPr>
              <a:t> 2009; </a:t>
            </a:r>
            <a:r>
              <a:rPr lang="en-GB" sz="900" b="1" dirty="0" smtClean="0">
                <a:solidFill>
                  <a:srgbClr val="000000"/>
                </a:solidFill>
              </a:rPr>
              <a:t>5:</a:t>
            </a:r>
            <a:r>
              <a:rPr lang="en-GB" sz="900" dirty="0" smtClean="0">
                <a:solidFill>
                  <a:srgbClr val="000000"/>
                </a:solidFill>
              </a:rPr>
              <a:t>705–719.</a:t>
            </a:r>
          </a:p>
          <a:p>
            <a:pPr marL="211021" indent="-211021"/>
            <a:endParaRPr lang="en-GB" sz="900" dirty="0" smtClean="0">
              <a:solidFill>
                <a:srgbClr val="000000"/>
              </a:solidFill>
            </a:endParaRPr>
          </a:p>
        </p:txBody>
      </p:sp>
    </p:spTree>
    <p:extLst>
      <p:ext uri="{BB962C8B-B14F-4D97-AF65-F5344CB8AC3E}">
        <p14:creationId xmlns:p14="http://schemas.microsoft.com/office/powerpoint/2010/main" val="1342967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206851" name="Notes Placeholder 2"/>
          <p:cNvSpPr>
            <a:spLocks noGrp="1"/>
          </p:cNvSpPr>
          <p:nvPr>
            <p:ph type="body" idx="1"/>
          </p:nvPr>
        </p:nvSpPr>
        <p:spPr>
          <a:noFill/>
          <a:ln/>
        </p:spPr>
        <p:txBody>
          <a:bodyPr/>
          <a:lstStyle/>
          <a:p>
            <a:endParaRPr lang="en-US" dirty="0" smtClean="0"/>
          </a:p>
        </p:txBody>
      </p:sp>
      <p:sp>
        <p:nvSpPr>
          <p:cNvPr id="206852" name="Slide Number Placeholder 3"/>
          <p:cNvSpPr txBox="1">
            <a:spLocks noGrp="1"/>
          </p:cNvSpPr>
          <p:nvPr/>
        </p:nvSpPr>
        <p:spPr bwMode="auto">
          <a:xfrm>
            <a:off x="3884916" y="8685331"/>
            <a:ext cx="2971479" cy="457200"/>
          </a:xfrm>
          <a:prstGeom prst="rect">
            <a:avLst/>
          </a:prstGeom>
          <a:noFill/>
          <a:ln w="9525">
            <a:noFill/>
            <a:miter lim="800000"/>
            <a:headEnd/>
            <a:tailEnd/>
          </a:ln>
        </p:spPr>
        <p:txBody>
          <a:bodyPr lIns="91411" tIns="45706" rIns="91411" bIns="45706" anchor="b"/>
          <a:lstStyle/>
          <a:p>
            <a:pPr algn="r"/>
            <a:fld id="{49F9FA8F-D8C3-43FA-938B-EBB5733E980C}" type="slidenum">
              <a:rPr lang="en-US" sz="1200">
                <a:latin typeface="Calibri" pitchFamily="34" charset="0"/>
                <a:cs typeface="Calibri" pitchFamily="34" charset="0"/>
              </a:rPr>
              <a:pPr algn="r"/>
              <a:t>27</a:t>
            </a:fld>
            <a:endParaRPr lang="en-US" sz="1200" dirty="0">
              <a:latin typeface="Calibri" pitchFamily="34" charset="0"/>
              <a:cs typeface="Calibri" pitchFamily="34" charset="0"/>
            </a:endParaRPr>
          </a:p>
        </p:txBody>
      </p:sp>
    </p:spTree>
    <p:extLst>
      <p:ext uri="{BB962C8B-B14F-4D97-AF65-F5344CB8AC3E}">
        <p14:creationId xmlns:p14="http://schemas.microsoft.com/office/powerpoint/2010/main" val="95754862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p:txBody>
          <a:bodyPr/>
          <a:lstStyle/>
          <a:p>
            <a:pPr>
              <a:defRPr/>
            </a:pPr>
            <a:fld id="{4F401791-5800-41E2-9157-9A51FC50F0E0}" type="slidenum">
              <a:rPr lang="en-US"/>
              <a:pPr>
                <a:defRPr/>
              </a:pPr>
              <a:t>166</a:t>
            </a:fld>
            <a:endParaRPr lang="en-US"/>
          </a:p>
        </p:txBody>
      </p:sp>
      <p:sp>
        <p:nvSpPr>
          <p:cNvPr id="296963" name="Rectangle 2"/>
          <p:cNvSpPr>
            <a:spLocks noGrp="1" noRot="1" noChangeAspect="1" noChangeArrowheads="1" noTextEdit="1"/>
          </p:cNvSpPr>
          <p:nvPr>
            <p:ph type="sldImg"/>
          </p:nvPr>
        </p:nvSpPr>
        <p:spPr>
          <a:xfrm>
            <a:off x="1122363" y="711200"/>
            <a:ext cx="4543425" cy="3408363"/>
          </a:xfrm>
          <a:ln/>
        </p:spPr>
      </p:sp>
      <p:sp>
        <p:nvSpPr>
          <p:cNvPr id="296964" name="Rectangle 3"/>
          <p:cNvSpPr>
            <a:spLocks noGrp="1" noChangeArrowheads="1"/>
          </p:cNvSpPr>
          <p:nvPr>
            <p:ph type="body" idx="1"/>
          </p:nvPr>
        </p:nvSpPr>
        <p:spPr>
          <a:xfrm>
            <a:off x="946196" y="4330175"/>
            <a:ext cx="4973276" cy="4120260"/>
          </a:xfrm>
          <a:noFill/>
          <a:ln/>
        </p:spPr>
        <p:txBody>
          <a:bodyPr/>
          <a:lstStyle/>
          <a:p>
            <a:pPr marL="211021" indent="-211021"/>
            <a:r>
              <a:rPr lang="en-US" b="1" i="1" u="sng" dirty="0" err="1" smtClean="0"/>
              <a:t>Cervarix</a:t>
            </a:r>
            <a:r>
              <a:rPr lang="en-US" b="1" u="sng" baseline="30000" dirty="0" smtClean="0"/>
              <a:t>®</a:t>
            </a:r>
            <a:r>
              <a:rPr lang="en-US" b="1" u="sng" dirty="0" smtClean="0"/>
              <a:t> has shown </a:t>
            </a:r>
            <a:r>
              <a:rPr lang="en-US" b="1" u="sng" dirty="0" err="1" smtClean="0"/>
              <a:t>etkinlik</a:t>
            </a:r>
            <a:r>
              <a:rPr lang="en-US" b="1" u="sng" dirty="0" smtClean="0"/>
              <a:t> against CIN2+ associated with non-</a:t>
            </a:r>
            <a:r>
              <a:rPr lang="en-US" b="1" u="sng" dirty="0" err="1" smtClean="0"/>
              <a:t>Aşı</a:t>
            </a:r>
            <a:r>
              <a:rPr lang="en-US" b="1" u="sng" dirty="0" smtClean="0"/>
              <a:t> </a:t>
            </a:r>
            <a:r>
              <a:rPr lang="en-US" b="1" u="sng" dirty="0" err="1" smtClean="0"/>
              <a:t>oncogenic</a:t>
            </a:r>
            <a:r>
              <a:rPr lang="en-US" b="1" u="sng" dirty="0" smtClean="0"/>
              <a:t> HPV types</a:t>
            </a:r>
            <a:r>
              <a:rPr lang="en-GB" b="1" u="sng" dirty="0" smtClean="0"/>
              <a:t> </a:t>
            </a:r>
          </a:p>
          <a:p>
            <a:pPr marL="211021" indent="-211021"/>
            <a:r>
              <a:rPr lang="en-GB" dirty="0" smtClean="0"/>
              <a:t>An HPV </a:t>
            </a:r>
            <a:r>
              <a:rPr lang="en-GB" dirty="0" err="1" smtClean="0"/>
              <a:t>Aşı</a:t>
            </a:r>
            <a:r>
              <a:rPr lang="en-GB" dirty="0" smtClean="0"/>
              <a:t> achieving up to %100 protection against persistent infection with HPV types 16 and 18 is predicted to prevent approximately 70% of </a:t>
            </a:r>
            <a:r>
              <a:rPr lang="en-GB" dirty="0" err="1" smtClean="0"/>
              <a:t>Cx</a:t>
            </a:r>
            <a:r>
              <a:rPr lang="en-GB" dirty="0" smtClean="0"/>
              <a:t> Ca </a:t>
            </a:r>
            <a:r>
              <a:rPr lang="en-GB" dirty="0" err="1" smtClean="0"/>
              <a:t>olguları</a:t>
            </a:r>
            <a:r>
              <a:rPr lang="en-GB" dirty="0" smtClean="0"/>
              <a:t> and significantly reduce the incidence of HPV-associated HSIL or CIN grades 2/3, based on epidemiological data.</a:t>
            </a:r>
            <a:r>
              <a:rPr lang="en-GB" baseline="30000" dirty="0" smtClean="0"/>
              <a:t>1,2</a:t>
            </a:r>
            <a:r>
              <a:rPr lang="en-GB" dirty="0" smtClean="0"/>
              <a:t> The global prevalence of HPV 16/18 is estimated to be 52.3% in CIN2/3 and 70.3% in invasive </a:t>
            </a:r>
            <a:r>
              <a:rPr lang="en-GB" dirty="0" err="1" smtClean="0"/>
              <a:t>Cx</a:t>
            </a:r>
            <a:r>
              <a:rPr lang="en-GB" dirty="0" smtClean="0"/>
              <a:t> Ca (ICC).</a:t>
            </a:r>
            <a:r>
              <a:rPr lang="en-GB" baseline="30000" dirty="0" smtClean="0"/>
              <a:t>2</a:t>
            </a:r>
            <a:r>
              <a:rPr lang="en-GB" dirty="0" smtClean="0"/>
              <a:t> HPV types 31 and 45 are associated with a further 10.9% of CIN2/3 and 7.3% of ICC olguları.</a:t>
            </a:r>
            <a:r>
              <a:rPr lang="en-GB" baseline="30000" dirty="0" smtClean="0"/>
              <a:t>2</a:t>
            </a:r>
            <a:r>
              <a:rPr lang="en-GB" dirty="0" smtClean="0"/>
              <a:t> The provision of cross-protective </a:t>
            </a:r>
            <a:r>
              <a:rPr lang="en-GB" dirty="0" err="1" smtClean="0"/>
              <a:t>etkinlik</a:t>
            </a:r>
            <a:r>
              <a:rPr lang="en-GB" dirty="0" smtClean="0"/>
              <a:t> against non-</a:t>
            </a:r>
            <a:r>
              <a:rPr lang="en-GB" dirty="0" err="1" smtClean="0"/>
              <a:t>Aşı</a:t>
            </a:r>
            <a:r>
              <a:rPr lang="en-GB" dirty="0" smtClean="0"/>
              <a:t> HPV types would thus be predicted to provide significant additional clinical benefits.</a:t>
            </a:r>
          </a:p>
          <a:p>
            <a:pPr marL="211021" indent="-211021"/>
            <a:endParaRPr lang="en-GB" dirty="0" smtClean="0"/>
          </a:p>
          <a:p>
            <a:pPr marL="211021" indent="-211021"/>
            <a:r>
              <a:rPr lang="en-GB" b="1" dirty="0" smtClean="0"/>
              <a:t>References</a:t>
            </a:r>
          </a:p>
          <a:p>
            <a:pPr marL="211021" indent="-211021"/>
            <a:r>
              <a:rPr lang="fr-FR" dirty="0" smtClean="0"/>
              <a:t>1. Mu</a:t>
            </a:r>
            <a:r>
              <a:rPr lang="en-US" dirty="0" smtClean="0">
                <a:ea typeface="Arial" pitchFamily="34" charset="0"/>
              </a:rPr>
              <a:t>ñ</a:t>
            </a:r>
            <a:r>
              <a:rPr lang="fr-FR" dirty="0" smtClean="0"/>
              <a:t>oz N, </a:t>
            </a:r>
            <a:r>
              <a:rPr lang="fr-FR" i="1" dirty="0" smtClean="0"/>
              <a:t>et al</a:t>
            </a:r>
            <a:r>
              <a:rPr lang="fr-FR" dirty="0" smtClean="0"/>
              <a:t>. </a:t>
            </a:r>
            <a:r>
              <a:rPr lang="fr-FR" i="1" dirty="0" smtClean="0"/>
              <a:t>Int J Cancer</a:t>
            </a:r>
            <a:r>
              <a:rPr lang="fr-FR" dirty="0" smtClean="0"/>
              <a:t> 2004; </a:t>
            </a:r>
            <a:r>
              <a:rPr lang="fr-FR" b="1" dirty="0" smtClean="0"/>
              <a:t>111:</a:t>
            </a:r>
            <a:r>
              <a:rPr lang="fr-FR" dirty="0" smtClean="0"/>
              <a:t>278–285.</a:t>
            </a:r>
            <a:endParaRPr lang="da-DK" dirty="0" smtClean="0"/>
          </a:p>
          <a:p>
            <a:pPr marL="211021" indent="-211021"/>
            <a:r>
              <a:rPr lang="da-DK" dirty="0" smtClean="0"/>
              <a:t>2. Smith JS, </a:t>
            </a:r>
            <a:r>
              <a:rPr lang="da-DK" i="1" dirty="0" smtClean="0"/>
              <a:t>et al</a:t>
            </a:r>
            <a:r>
              <a:rPr lang="da-DK" dirty="0" smtClean="0"/>
              <a:t>. </a:t>
            </a:r>
            <a:r>
              <a:rPr lang="da-DK" i="1" dirty="0" smtClean="0"/>
              <a:t>Int J Cancer</a:t>
            </a:r>
            <a:r>
              <a:rPr lang="da-DK" dirty="0" smtClean="0"/>
              <a:t> 2007; </a:t>
            </a:r>
            <a:r>
              <a:rPr lang="da-DK" b="1" dirty="0" smtClean="0"/>
              <a:t>121:</a:t>
            </a:r>
            <a:r>
              <a:rPr lang="da-DK" dirty="0" smtClean="0"/>
              <a:t>621–632.</a:t>
            </a:r>
            <a:endParaRPr lang="en-US" dirty="0" smtClean="0"/>
          </a:p>
        </p:txBody>
      </p:sp>
    </p:spTree>
    <p:extLst>
      <p:ext uri="{BB962C8B-B14F-4D97-AF65-F5344CB8AC3E}">
        <p14:creationId xmlns:p14="http://schemas.microsoft.com/office/powerpoint/2010/main" val="266448960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pPr>
              <a:defRPr/>
            </a:pPr>
            <a:fld id="{37749F4E-3FC0-477A-B519-FBE897BF54BF}" type="slidenum">
              <a:rPr lang="en-US"/>
              <a:pPr>
                <a:defRPr/>
              </a:pPr>
              <a:t>169</a:t>
            </a:fld>
            <a:endParaRPr lang="en-US"/>
          </a:p>
        </p:txBody>
      </p:sp>
      <p:sp>
        <p:nvSpPr>
          <p:cNvPr id="893954" name="Rectangle 2"/>
          <p:cNvSpPr>
            <a:spLocks noGrp="1" noRot="1" noChangeAspect="1" noChangeArrowheads="1" noTextEdit="1"/>
          </p:cNvSpPr>
          <p:nvPr>
            <p:ph type="sldImg"/>
          </p:nvPr>
        </p:nvSpPr>
        <p:spPr>
          <a:ln/>
        </p:spPr>
      </p:sp>
      <p:sp>
        <p:nvSpPr>
          <p:cNvPr id="893955" name="Rectangle 3"/>
          <p:cNvSpPr>
            <a:spLocks noGrp="1" noChangeArrowheads="1"/>
          </p:cNvSpPr>
          <p:nvPr>
            <p:ph type="body" idx="1"/>
          </p:nvPr>
        </p:nvSpPr>
        <p:spPr>
          <a:xfrm>
            <a:off x="1151690" y="4345776"/>
            <a:ext cx="4582224" cy="4111751"/>
          </a:xfrm>
          <a:noFill/>
          <a:ln/>
        </p:spPr>
        <p:txBody>
          <a:bodyPr/>
          <a:lstStyle/>
          <a:p>
            <a:pPr marL="169989" indent="-169989"/>
            <a:r>
              <a:rPr lang="en-GB" b="1" i="1" u="sng" dirty="0" err="1" smtClean="0"/>
              <a:t>Cervarix</a:t>
            </a:r>
            <a:r>
              <a:rPr lang="en-GB" b="1" u="sng" baseline="30000" dirty="0" smtClean="0"/>
              <a:t>®</a:t>
            </a:r>
            <a:r>
              <a:rPr lang="en-GB" b="1" u="sng" dirty="0" smtClean="0"/>
              <a:t> induced antibody levels in serum which </a:t>
            </a:r>
            <a:r>
              <a:rPr lang="en-GB" b="1" u="sng" dirty="0" err="1" smtClean="0"/>
              <a:t>corilişkili</a:t>
            </a:r>
            <a:r>
              <a:rPr lang="en-GB" b="1" u="sng" dirty="0" smtClean="0"/>
              <a:t> with those in </a:t>
            </a:r>
            <a:r>
              <a:rPr lang="en-GB" b="1" u="sng" dirty="0" err="1" smtClean="0"/>
              <a:t>cervicovaginal</a:t>
            </a:r>
            <a:r>
              <a:rPr lang="en-GB" b="1" u="sng" dirty="0" smtClean="0"/>
              <a:t> secretions</a:t>
            </a:r>
          </a:p>
          <a:p>
            <a:pPr marL="169989" indent="-169989">
              <a:buFontTx/>
              <a:buChar char="•"/>
            </a:pPr>
            <a:r>
              <a:rPr lang="en-GB" dirty="0" smtClean="0"/>
              <a:t>Anti-HPV 16 and 18 </a:t>
            </a:r>
            <a:r>
              <a:rPr lang="en-GB" dirty="0" err="1" smtClean="0"/>
              <a:t>IgG</a:t>
            </a:r>
            <a:r>
              <a:rPr lang="en-GB" dirty="0" smtClean="0"/>
              <a:t> antibodies were compared in the serum and </a:t>
            </a:r>
            <a:r>
              <a:rPr lang="en-GB" dirty="0" err="1" smtClean="0"/>
              <a:t>cervicovaginal</a:t>
            </a:r>
            <a:r>
              <a:rPr lang="en-GB" dirty="0" smtClean="0"/>
              <a:t> secretions (CVS) of 250 women aged 15–55 years, 24 </a:t>
            </a:r>
            <a:r>
              <a:rPr lang="en-GB" dirty="0" err="1" smtClean="0"/>
              <a:t>aylar</a:t>
            </a:r>
            <a:r>
              <a:rPr lang="en-GB" dirty="0" smtClean="0"/>
              <a:t> after vaccination with </a:t>
            </a:r>
            <a:r>
              <a:rPr lang="en-GB" i="1" dirty="0" err="1" smtClean="0"/>
              <a:t>Cervarix</a:t>
            </a:r>
            <a:r>
              <a:rPr lang="en-GB" baseline="30000" dirty="0" smtClean="0"/>
              <a:t>®</a:t>
            </a:r>
            <a:r>
              <a:rPr lang="en-GB" dirty="0" smtClean="0"/>
              <a:t>.</a:t>
            </a:r>
          </a:p>
          <a:p>
            <a:pPr marL="169989" indent="-169989">
              <a:buFontTx/>
              <a:buChar char="•"/>
            </a:pPr>
            <a:r>
              <a:rPr lang="en-GB" dirty="0" smtClean="0"/>
              <a:t>Results are represented as the ratio of log titre HPV-specific CVS or serum antibody to total </a:t>
            </a:r>
            <a:r>
              <a:rPr lang="en-GB" dirty="0" err="1" smtClean="0"/>
              <a:t>IgG</a:t>
            </a:r>
            <a:r>
              <a:rPr lang="en-GB" dirty="0" smtClean="0"/>
              <a:t> in the sample (log titre of CVS or serum/total </a:t>
            </a:r>
            <a:r>
              <a:rPr lang="en-GB" dirty="0" err="1" smtClean="0"/>
              <a:t>IgG</a:t>
            </a:r>
            <a:r>
              <a:rPr lang="en-GB" dirty="0" smtClean="0"/>
              <a:t>).</a:t>
            </a:r>
          </a:p>
          <a:p>
            <a:pPr marL="169989" indent="-169989">
              <a:buFontTx/>
              <a:buChar char="•"/>
            </a:pPr>
            <a:r>
              <a:rPr lang="en-GB" dirty="0" smtClean="0"/>
              <a:t>There was a very high correlation between antibody levels in the serum and CVS in women aged 15–55 years following vaccination with </a:t>
            </a:r>
            <a:r>
              <a:rPr lang="en-GB" i="1" dirty="0" err="1" smtClean="0"/>
              <a:t>Cervarix</a:t>
            </a:r>
            <a:r>
              <a:rPr lang="en-GB" baseline="30000" dirty="0" smtClean="0"/>
              <a:t>®</a:t>
            </a:r>
            <a:r>
              <a:rPr lang="en-GB" dirty="0" smtClean="0"/>
              <a:t>.</a:t>
            </a:r>
          </a:p>
          <a:p>
            <a:pPr marL="169989" indent="-169989">
              <a:buFontTx/>
              <a:buChar char="•"/>
            </a:pPr>
            <a:r>
              <a:rPr lang="en-GB" i="1" dirty="0" err="1" smtClean="0"/>
              <a:t>Cervarix</a:t>
            </a:r>
            <a:r>
              <a:rPr lang="en-GB" baseline="30000" dirty="0" smtClean="0"/>
              <a:t>®</a:t>
            </a:r>
            <a:r>
              <a:rPr lang="en-GB" dirty="0" smtClean="0"/>
              <a:t> provided high levels of HPV 16- and 18-specific antibodies at the cervix – the site of potential infection.</a:t>
            </a:r>
          </a:p>
          <a:p>
            <a:pPr marL="169989" indent="-169989"/>
            <a:endParaRPr lang="en-GB" dirty="0" smtClean="0"/>
          </a:p>
          <a:p>
            <a:pPr marL="169989" indent="-169989"/>
            <a:r>
              <a:rPr lang="en-GB" b="1" dirty="0" smtClean="0"/>
              <a:t>Reference</a:t>
            </a:r>
          </a:p>
          <a:p>
            <a:pPr marL="169989" indent="-169989">
              <a:spcBef>
                <a:spcPct val="0"/>
              </a:spcBef>
            </a:pPr>
            <a:r>
              <a:rPr lang="en-GB" dirty="0" smtClean="0"/>
              <a:t>Schwarz TF, </a:t>
            </a:r>
            <a:r>
              <a:rPr lang="en-GB" i="1" dirty="0" smtClean="0"/>
              <a:t>et al</a:t>
            </a:r>
            <a:r>
              <a:rPr lang="en-GB" dirty="0" smtClean="0"/>
              <a:t>. </a:t>
            </a:r>
            <a:r>
              <a:rPr lang="en-GB" i="1" dirty="0" err="1" smtClean="0"/>
              <a:t>Aşı</a:t>
            </a:r>
            <a:r>
              <a:rPr lang="en-GB" dirty="0" smtClean="0"/>
              <a:t> 2009; </a:t>
            </a:r>
            <a:r>
              <a:rPr lang="en-GB" b="1" dirty="0" smtClean="0"/>
              <a:t>27:</a:t>
            </a:r>
            <a:r>
              <a:rPr lang="en-GB" dirty="0" smtClean="0"/>
              <a:t>581–587.</a:t>
            </a:r>
          </a:p>
        </p:txBody>
      </p:sp>
    </p:spTree>
    <p:extLst>
      <p:ext uri="{BB962C8B-B14F-4D97-AF65-F5344CB8AC3E}">
        <p14:creationId xmlns:p14="http://schemas.microsoft.com/office/powerpoint/2010/main" val="22775985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B92259-0029-4249-BDD8-23A406BD195E}" type="slidenum">
              <a:rPr lang="en-US" smtClean="0"/>
              <a:pPr/>
              <a:t>173</a:t>
            </a:fld>
            <a:endParaRPr lang="en-US"/>
          </a:p>
        </p:txBody>
      </p:sp>
    </p:spTree>
    <p:extLst>
      <p:ext uri="{BB962C8B-B14F-4D97-AF65-F5344CB8AC3E}">
        <p14:creationId xmlns:p14="http://schemas.microsoft.com/office/powerpoint/2010/main" val="18873735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AF95FA8-A91E-4816-A4E1-4BCAF6A1E0FB}" type="slidenum">
              <a:rPr lang="tr-TR" smtClean="0">
                <a:solidFill>
                  <a:srgbClr val="000000"/>
                </a:solidFill>
              </a:rPr>
              <a:pPr/>
              <a:t>176</a:t>
            </a:fld>
            <a:endParaRPr lang="tr-TR" smtClean="0">
              <a:solidFill>
                <a:srgbClr val="000000"/>
              </a:solidFill>
            </a:endParaRPr>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xfrm>
            <a:off x="685800" y="4341813"/>
            <a:ext cx="5486400" cy="4116387"/>
          </a:xfrm>
          <a:noFill/>
        </p:spPr>
        <p:txBody>
          <a:bodyPr wrap="square" numCol="1" anchor="t" anchorCtr="0" compatLnSpc="1">
            <a:prstTxWarp prst="textNoShape">
              <a:avLst/>
            </a:prstTxWarp>
          </a:bodyPr>
          <a:lstStyle/>
          <a:p>
            <a:pPr>
              <a:spcBef>
                <a:spcPct val="0"/>
              </a:spcBef>
            </a:pPr>
            <a:endParaRPr lang="es-ES_tradnl" smtClean="0">
              <a:latin typeface="Arial" charset="0"/>
            </a:endParaRPr>
          </a:p>
        </p:txBody>
      </p:sp>
    </p:spTree>
    <p:extLst>
      <p:ext uri="{BB962C8B-B14F-4D97-AF65-F5344CB8AC3E}">
        <p14:creationId xmlns:p14="http://schemas.microsoft.com/office/powerpoint/2010/main" val="25931983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37C8C9-D646-4FAA-9DC4-44E22DE508E4}" type="slidenum">
              <a:rPr lang="en-US">
                <a:solidFill>
                  <a:prstClr val="black"/>
                </a:solidFill>
              </a:rPr>
              <a:pPr/>
              <a:t>177</a:t>
            </a:fld>
            <a:endParaRPr lang="en-US">
              <a:solidFill>
                <a:prstClr val="black"/>
              </a:solidFill>
            </a:endParaRPr>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0902462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37C8C9-D646-4FAA-9DC4-44E22DE508E4}" type="slidenum">
              <a:rPr lang="en-US">
                <a:solidFill>
                  <a:prstClr val="black"/>
                </a:solidFill>
              </a:rPr>
              <a:pPr/>
              <a:t>178</a:t>
            </a:fld>
            <a:endParaRPr lang="en-US">
              <a:solidFill>
                <a:prstClr val="black"/>
              </a:solidFill>
            </a:endParaRPr>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887736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Header Placeholder 3"/>
          <p:cNvSpPr>
            <a:spLocks noGrp="1"/>
          </p:cNvSpPr>
          <p:nvPr>
            <p:ph type="hdr" sz="quarter" idx="10"/>
          </p:nvPr>
        </p:nvSpPr>
        <p:spPr/>
        <p:txBody>
          <a:bodyPr/>
          <a:lstStyle/>
          <a:p>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7E1D2BFA-165B-458E-84D4-CB6791CACBEC}" type="slidenum">
              <a:rPr lang="tr-TR" smtClean="0"/>
              <a:t>179</a:t>
            </a:fld>
            <a:endParaRPr lang="tr-TR"/>
          </a:p>
        </p:txBody>
      </p:sp>
    </p:spTree>
    <p:extLst>
      <p:ext uri="{BB962C8B-B14F-4D97-AF65-F5344CB8AC3E}">
        <p14:creationId xmlns:p14="http://schemas.microsoft.com/office/powerpoint/2010/main" val="2445167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p:spPr>
        <p:txBody>
          <a:bodyPr/>
          <a:lstStyle/>
          <a:p>
            <a:endParaRPr lang="en-US" dirty="0" smtClean="0"/>
          </a:p>
        </p:txBody>
      </p:sp>
      <p:sp>
        <p:nvSpPr>
          <p:cNvPr id="208900" name="Slide Number Placeholder 3"/>
          <p:cNvSpPr txBox="1">
            <a:spLocks noGrp="1"/>
          </p:cNvSpPr>
          <p:nvPr/>
        </p:nvSpPr>
        <p:spPr bwMode="auto">
          <a:xfrm>
            <a:off x="3884916" y="8685331"/>
            <a:ext cx="2971479" cy="457200"/>
          </a:xfrm>
          <a:prstGeom prst="rect">
            <a:avLst/>
          </a:prstGeom>
          <a:noFill/>
          <a:ln w="9525">
            <a:noFill/>
            <a:miter lim="800000"/>
            <a:headEnd/>
            <a:tailEnd/>
          </a:ln>
        </p:spPr>
        <p:txBody>
          <a:bodyPr lIns="91411" tIns="45706" rIns="91411" bIns="45706" anchor="b"/>
          <a:lstStyle/>
          <a:p>
            <a:pPr algn="r"/>
            <a:fld id="{90FB9D36-4B09-4ACD-A2C2-B4E60B352120}" type="slidenum">
              <a:rPr lang="en-US" sz="1200">
                <a:latin typeface="Calibri" pitchFamily="34" charset="0"/>
                <a:cs typeface="Calibri" pitchFamily="34" charset="0"/>
              </a:rPr>
              <a:pPr algn="r"/>
              <a:t>28</a:t>
            </a:fld>
            <a:endParaRPr lang="en-US" sz="1200" dirty="0">
              <a:latin typeface="Calibri" pitchFamily="34" charset="0"/>
              <a:cs typeface="Calibri" pitchFamily="34" charset="0"/>
            </a:endParaRPr>
          </a:p>
        </p:txBody>
      </p:sp>
    </p:spTree>
    <p:extLst>
      <p:ext uri="{BB962C8B-B14F-4D97-AF65-F5344CB8AC3E}">
        <p14:creationId xmlns:p14="http://schemas.microsoft.com/office/powerpoint/2010/main" val="2003019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143000" y="1122363"/>
            <a:ext cx="6858000" cy="2387600"/>
          </a:xfrm>
        </p:spPr>
        <p:txBody>
          <a:bodyPr anchor="b"/>
          <a:lstStyle>
            <a:lvl1pPr algn="ctr">
              <a:defRPr sz="4500" b="1" cap="none" spc="0">
                <a:ln w="22225">
                  <a:solidFill>
                    <a:schemeClr val="accent2"/>
                  </a:solidFill>
                  <a:prstDash val="solid"/>
                </a:ln>
                <a:solidFill>
                  <a:schemeClr val="accent2">
                    <a:lumMod val="40000"/>
                    <a:lumOff val="60000"/>
                  </a:schemeClr>
                </a:solidFill>
                <a:effectLst/>
              </a:defRPr>
            </a:lvl1pPr>
          </a:lstStyle>
          <a:p>
            <a:r>
              <a:rPr lang="tr-TR" smtClean="0"/>
              <a:t>Asıl başlık stili için tıklatın</a:t>
            </a:r>
            <a:endParaRPr lang="tr-TR"/>
          </a:p>
        </p:txBody>
      </p:sp>
      <p:sp>
        <p:nvSpPr>
          <p:cNvPr id="3" name="Alt Başlık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smtClean="0"/>
              <a:t>Asıl alt başlık stilini düzenlemek için tıklatın</a:t>
            </a:r>
            <a:endParaRPr lang="tr-TR"/>
          </a:p>
        </p:txBody>
      </p:sp>
      <p:sp>
        <p:nvSpPr>
          <p:cNvPr id="5" name="Altbilgi Yer Tutucusu 4"/>
          <p:cNvSpPr>
            <a:spLocks noGrp="1"/>
          </p:cNvSpPr>
          <p:nvPr>
            <p:ph type="ftr" sz="quarter" idx="11"/>
          </p:nvPr>
        </p:nvSpPr>
        <p:spPr/>
        <p:txBody>
          <a:bodyPr/>
          <a:lstStyle/>
          <a:p>
            <a:endParaRPr lang="tr-TR" dirty="0"/>
          </a:p>
        </p:txBody>
      </p:sp>
    </p:spTree>
    <p:extLst>
      <p:ext uri="{BB962C8B-B14F-4D97-AF65-F5344CB8AC3E}">
        <p14:creationId xmlns:p14="http://schemas.microsoft.com/office/powerpoint/2010/main" val="4173379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a:xfrm>
            <a:off x="628650" y="6356351"/>
            <a:ext cx="2057400" cy="365125"/>
          </a:xfrm>
          <a:prstGeom prst="rect">
            <a:avLst/>
          </a:prstGeom>
        </p:spPr>
        <p:txBody>
          <a:bodyPr/>
          <a:lstStyle/>
          <a:p>
            <a:fld id="{FA04E6F4-C6ED-4155-9F31-12FD5688E4A3}" type="datetimeFigureOut">
              <a:rPr lang="tr-TR" smtClean="0"/>
              <a:t>18.03.2017</a:t>
            </a:fld>
            <a:endParaRPr lang="tr-TR"/>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a:xfrm>
            <a:off x="6457950" y="6356351"/>
            <a:ext cx="2057400" cy="365125"/>
          </a:xfrm>
          <a:prstGeom prst="rect">
            <a:avLst/>
          </a:prstGeom>
        </p:spPr>
        <p:txBody>
          <a:bodyPr/>
          <a:lstStyle/>
          <a:p>
            <a:fld id="{2ADE969D-3B30-4DC7-B82F-21729A372E96}" type="slidenum">
              <a:rPr lang="tr-TR" smtClean="0"/>
              <a:t>‹#›</a:t>
            </a:fld>
            <a:endParaRPr lang="tr-TR"/>
          </a:p>
        </p:txBody>
      </p:sp>
    </p:spTree>
    <p:extLst>
      <p:ext uri="{BB962C8B-B14F-4D97-AF65-F5344CB8AC3E}">
        <p14:creationId xmlns:p14="http://schemas.microsoft.com/office/powerpoint/2010/main" val="1655041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43675" y="365125"/>
            <a:ext cx="1971675"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628650" y="365125"/>
            <a:ext cx="5800725"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a:xfrm>
            <a:off x="628650" y="6356351"/>
            <a:ext cx="2057400" cy="365125"/>
          </a:xfrm>
          <a:prstGeom prst="rect">
            <a:avLst/>
          </a:prstGeom>
        </p:spPr>
        <p:txBody>
          <a:bodyPr/>
          <a:lstStyle/>
          <a:p>
            <a:fld id="{FA04E6F4-C6ED-4155-9F31-12FD5688E4A3}" type="datetimeFigureOut">
              <a:rPr lang="tr-TR" smtClean="0"/>
              <a:t>18.03.2017</a:t>
            </a:fld>
            <a:endParaRPr lang="tr-TR"/>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a:xfrm>
            <a:off x="6457950" y="6356351"/>
            <a:ext cx="2057400" cy="365125"/>
          </a:xfrm>
          <a:prstGeom prst="rect">
            <a:avLst/>
          </a:prstGeom>
        </p:spPr>
        <p:txBody>
          <a:bodyPr/>
          <a:lstStyle/>
          <a:p>
            <a:fld id="{2ADE969D-3B30-4DC7-B82F-21729A372E96}" type="slidenum">
              <a:rPr lang="tr-TR" smtClean="0"/>
              <a:t>‹#›</a:t>
            </a:fld>
            <a:endParaRPr lang="tr-TR"/>
          </a:p>
        </p:txBody>
      </p:sp>
    </p:spTree>
    <p:extLst>
      <p:ext uri="{BB962C8B-B14F-4D97-AF65-F5344CB8AC3E}">
        <p14:creationId xmlns:p14="http://schemas.microsoft.com/office/powerpoint/2010/main" val="624603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4400" b="1" i="0" cap="none" spc="0" baseline="0">
                <a:ln w="18000">
                  <a:solidFill>
                    <a:schemeClr val="accent2">
                      <a:satMod val="140000"/>
                    </a:schemeClr>
                  </a:solidFill>
                  <a:prstDash val="solid"/>
                  <a:miter lim="800000"/>
                </a:ln>
                <a:noFill/>
                <a:effectLst>
                  <a:outerShdw blurRad="25500" dist="23000" dir="7020000" algn="tl">
                    <a:srgbClr val="000000">
                      <a:alpha val="50000"/>
                    </a:srgbClr>
                  </a:outerShdw>
                </a:effectLst>
              </a:defRPr>
            </a:lvl1pPr>
          </a:lstStyle>
          <a:p>
            <a:r>
              <a:rPr lang="en-US" smtClean="0"/>
              <a:t>Click to edit Master title style</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9916560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4400" b="1" i="0" cap="none" spc="0" baseline="0">
                <a:ln w="18000">
                  <a:solidFill>
                    <a:schemeClr val="accent2">
                      <a:satMod val="140000"/>
                    </a:schemeClr>
                  </a:solidFill>
                  <a:prstDash val="solid"/>
                  <a:miter lim="800000"/>
                </a:ln>
                <a:noFill/>
                <a:effectLst>
                  <a:outerShdw blurRad="25500" dist="23000" dir="7020000" algn="tl">
                    <a:srgbClr val="000000">
                      <a:alpha val="50000"/>
                    </a:srgbClr>
                  </a:outerShdw>
                </a:effectLst>
              </a:defRPr>
            </a:lvl1pPr>
          </a:lstStyle>
          <a:p>
            <a:r>
              <a:rPr lang="en-US" smtClean="0"/>
              <a:t>Click to edit Master title style</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249992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450"/>
            <a:ext cx="7772400" cy="1066800"/>
          </a:xfrm>
        </p:spPr>
        <p:txBody>
          <a:bodyPr/>
          <a:lstStyle/>
          <a:p>
            <a:r>
              <a:rPr lang="en-US" smtClean="0"/>
              <a:t>Click to edit Master title style</a:t>
            </a:r>
            <a:endParaRPr lang="tr-TR"/>
          </a:p>
        </p:txBody>
      </p:sp>
      <p:sp>
        <p:nvSpPr>
          <p:cNvPr id="3" name="Table Placeholder 2"/>
          <p:cNvSpPr>
            <a:spLocks noGrp="1"/>
          </p:cNvSpPr>
          <p:nvPr>
            <p:ph type="tbl" idx="1"/>
          </p:nvPr>
        </p:nvSpPr>
        <p:spPr>
          <a:xfrm>
            <a:off x="685800" y="1238250"/>
            <a:ext cx="7772400" cy="4495800"/>
          </a:xfrm>
        </p:spPr>
        <p:txBody>
          <a:bodyPr/>
          <a:lstStyle/>
          <a:p>
            <a:endParaRPr lang="tr-TR"/>
          </a:p>
        </p:txBody>
      </p:sp>
      <p:sp>
        <p:nvSpPr>
          <p:cNvPr id="4" name="Date Placeholder 3"/>
          <p:cNvSpPr>
            <a:spLocks noGrp="1"/>
          </p:cNvSpPr>
          <p:nvPr>
            <p:ph type="dt" sz="half" idx="10"/>
          </p:nvPr>
        </p:nvSpPr>
        <p:spPr>
          <a:xfrm>
            <a:off x="685800" y="6248400"/>
            <a:ext cx="1905000" cy="457200"/>
          </a:xfrm>
          <a:prstGeom prst="rect">
            <a:avLst/>
          </a:prstGeom>
        </p:spPr>
        <p:txBody>
          <a:bodyPr/>
          <a:lstStyle>
            <a:lvl1pPr>
              <a:defRPr>
                <a:latin typeface="Calibri" pitchFamily="34" charset="0"/>
                <a:cs typeface="Calibri" pitchFamily="34" charset="0"/>
              </a:defRPr>
            </a:lvl1pPr>
          </a:lstStyle>
          <a:p>
            <a:endParaRPr lang="en-GB" dirty="0"/>
          </a:p>
        </p:txBody>
      </p:sp>
      <p:sp>
        <p:nvSpPr>
          <p:cNvPr id="5" name="Slide Number Placeholder 4"/>
          <p:cNvSpPr>
            <a:spLocks noGrp="1"/>
          </p:cNvSpPr>
          <p:nvPr>
            <p:ph type="sldNum" sz="quarter" idx="11"/>
          </p:nvPr>
        </p:nvSpPr>
        <p:spPr>
          <a:xfrm>
            <a:off x="6553200" y="6248400"/>
            <a:ext cx="1905000" cy="457200"/>
          </a:xfrm>
          <a:prstGeom prst="rect">
            <a:avLst/>
          </a:prstGeom>
        </p:spPr>
        <p:txBody>
          <a:bodyPr/>
          <a:lstStyle>
            <a:lvl1pPr>
              <a:defRPr>
                <a:latin typeface="Calibri" pitchFamily="34" charset="0"/>
                <a:cs typeface="Calibri" pitchFamily="34" charset="0"/>
              </a:defRPr>
            </a:lvl1pPr>
          </a:lstStyle>
          <a:p>
            <a:fld id="{40978DAB-53B6-467A-9E25-C061BBB2F4D9}" type="slidenum">
              <a:rPr lang="en-GB" smtClean="0"/>
              <a:pPr/>
              <a:t>‹#›</a:t>
            </a:fld>
            <a:endParaRPr lang="en-GB" dirty="0"/>
          </a:p>
        </p:txBody>
      </p:sp>
    </p:spTree>
    <p:extLst>
      <p:ext uri="{BB962C8B-B14F-4D97-AF65-F5344CB8AC3E}">
        <p14:creationId xmlns:p14="http://schemas.microsoft.com/office/powerpoint/2010/main" val="88757883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4400" b="1" i="0" cap="none" spc="0" baseline="0">
                <a:ln w="18000">
                  <a:solidFill>
                    <a:schemeClr val="accent2">
                      <a:satMod val="140000"/>
                    </a:schemeClr>
                  </a:solidFill>
                  <a:prstDash val="solid"/>
                  <a:miter lim="800000"/>
                </a:ln>
                <a:noFill/>
                <a:effectLst>
                  <a:outerShdw blurRad="25500" dist="23000" dir="7020000" algn="tl">
                    <a:srgbClr val="000000">
                      <a:alpha val="50000"/>
                    </a:srgbClr>
                  </a:outerShdw>
                </a:effectLst>
              </a:defRPr>
            </a:lvl1pPr>
          </a:lstStyle>
          <a:p>
            <a:r>
              <a:rPr lang="en-US" smtClean="0"/>
              <a:t>Click to edit Master title style</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8162973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4400" b="1" i="0" cap="none" spc="0" baseline="0">
                <a:ln w="18000">
                  <a:solidFill>
                    <a:schemeClr val="accent2">
                      <a:satMod val="140000"/>
                    </a:schemeClr>
                  </a:solidFill>
                  <a:prstDash val="solid"/>
                  <a:miter lim="800000"/>
                </a:ln>
                <a:noFill/>
                <a:effectLst>
                  <a:outerShdw blurRad="25500" dist="23000" dir="7020000" algn="tl">
                    <a:srgbClr val="000000">
                      <a:alpha val="50000"/>
                    </a:srgbClr>
                  </a:outerShdw>
                </a:effectLst>
              </a:defRPr>
            </a:lvl1pPr>
          </a:lstStyle>
          <a:p>
            <a:r>
              <a:rPr lang="en-US" smtClean="0"/>
              <a:t>Click to edit Master title style</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2778663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4400" b="1" i="0" cap="none" spc="0" baseline="0">
                <a:ln w="18000">
                  <a:solidFill>
                    <a:schemeClr val="accent2">
                      <a:satMod val="140000"/>
                    </a:schemeClr>
                  </a:solidFill>
                  <a:prstDash val="solid"/>
                  <a:miter lim="800000"/>
                </a:ln>
                <a:noFill/>
                <a:effectLst>
                  <a:outerShdw blurRad="25500" dist="23000" dir="7020000" algn="tl">
                    <a:srgbClr val="000000">
                      <a:alpha val="50000"/>
                    </a:srgbClr>
                  </a:outerShdw>
                </a:effectLst>
              </a:defRPr>
            </a:lvl1pPr>
          </a:lstStyle>
          <a:p>
            <a:r>
              <a:rPr lang="en-US" smtClean="0"/>
              <a:t>Click to edit Master title style</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9590287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4400" b="1" i="0" cap="none" spc="0" baseline="0">
                <a:ln w="18000">
                  <a:solidFill>
                    <a:schemeClr val="accent2">
                      <a:satMod val="140000"/>
                    </a:schemeClr>
                  </a:solidFill>
                  <a:prstDash val="solid"/>
                  <a:miter lim="800000"/>
                </a:ln>
                <a:noFill/>
                <a:effectLst>
                  <a:outerShdw blurRad="25500" dist="23000" dir="7020000" algn="tl">
                    <a:srgbClr val="000000">
                      <a:alpha val="50000"/>
                    </a:srgbClr>
                  </a:outerShdw>
                </a:effectLst>
              </a:defRPr>
            </a:lvl1pPr>
          </a:lstStyle>
          <a:p>
            <a:r>
              <a:rPr lang="en-US" smtClean="0"/>
              <a:t>Click to edit Master title style</a:t>
            </a:r>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0330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Altbilgi Yer Tutucusu 4"/>
          <p:cNvSpPr>
            <a:spLocks noGrp="1"/>
          </p:cNvSpPr>
          <p:nvPr>
            <p:ph type="ftr" sz="quarter" idx="11"/>
          </p:nvPr>
        </p:nvSpPr>
        <p:spPr/>
        <p:txBody>
          <a:bodyPr/>
          <a:lstStyle/>
          <a:p>
            <a:endParaRPr lang="tr-TR" dirty="0"/>
          </a:p>
        </p:txBody>
      </p:sp>
    </p:spTree>
    <p:extLst>
      <p:ext uri="{BB962C8B-B14F-4D97-AF65-F5344CB8AC3E}">
        <p14:creationId xmlns:p14="http://schemas.microsoft.com/office/powerpoint/2010/main" val="2540182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623888" y="1709739"/>
            <a:ext cx="7886700" cy="2852737"/>
          </a:xfrm>
        </p:spPr>
        <p:txBody>
          <a:bodyPr anchor="b"/>
          <a:lstStyle>
            <a:lvl1pPr>
              <a:defRPr sz="4500" b="1" cap="none" spc="0">
                <a:ln w="22225">
                  <a:solidFill>
                    <a:schemeClr val="accent2"/>
                  </a:solidFill>
                  <a:prstDash val="solid"/>
                </a:ln>
                <a:solidFill>
                  <a:schemeClr val="accent2">
                    <a:lumMod val="40000"/>
                    <a:lumOff val="60000"/>
                  </a:schemeClr>
                </a:solidFill>
                <a:effectLst/>
              </a:defRPr>
            </a:lvl1pPr>
          </a:lstStyle>
          <a:p>
            <a:r>
              <a:rPr lang="tr-TR" smtClean="0"/>
              <a:t>Asıl başlık stili için tıklatın</a:t>
            </a:r>
            <a:endParaRPr lang="tr-TR"/>
          </a:p>
        </p:txBody>
      </p:sp>
      <p:sp>
        <p:nvSpPr>
          <p:cNvPr id="3" name="Metin Yer Tutucusu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smtClean="0"/>
              <a:t>Asıl metin stillerini düzenlemek için tıklatın</a:t>
            </a:r>
          </a:p>
        </p:txBody>
      </p:sp>
    </p:spTree>
    <p:extLst>
      <p:ext uri="{BB962C8B-B14F-4D97-AF65-F5344CB8AC3E}">
        <p14:creationId xmlns:p14="http://schemas.microsoft.com/office/powerpoint/2010/main" val="3314446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628650" y="1825625"/>
            <a:ext cx="38862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29150" y="1825625"/>
            <a:ext cx="38862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11"/>
          </p:nvPr>
        </p:nvSpPr>
        <p:spPr/>
        <p:txBody>
          <a:bodyPr/>
          <a:lstStyle/>
          <a:p>
            <a:endParaRPr lang="tr-TR" dirty="0"/>
          </a:p>
        </p:txBody>
      </p:sp>
    </p:spTree>
    <p:extLst>
      <p:ext uri="{BB962C8B-B14F-4D97-AF65-F5344CB8AC3E}">
        <p14:creationId xmlns:p14="http://schemas.microsoft.com/office/powerpoint/2010/main" val="2495889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629841" y="365126"/>
            <a:ext cx="78867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düzenlemek için tıklatın</a:t>
            </a:r>
          </a:p>
        </p:txBody>
      </p:sp>
      <p:sp>
        <p:nvSpPr>
          <p:cNvPr id="4" name="İçerik Yer Tutucusu 3"/>
          <p:cNvSpPr>
            <a:spLocks noGrp="1"/>
          </p:cNvSpPr>
          <p:nvPr>
            <p:ph sz="half" idx="2"/>
          </p:nvPr>
        </p:nvSpPr>
        <p:spPr>
          <a:xfrm>
            <a:off x="629842" y="2505075"/>
            <a:ext cx="3868340"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29150" y="2505075"/>
            <a:ext cx="3887391"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8" name="Altbilgi Yer Tutucusu 7"/>
          <p:cNvSpPr>
            <a:spLocks noGrp="1"/>
          </p:cNvSpPr>
          <p:nvPr>
            <p:ph type="ftr" sz="quarter" idx="11"/>
          </p:nvPr>
        </p:nvSpPr>
        <p:spPr/>
        <p:txBody>
          <a:bodyPr/>
          <a:lstStyle/>
          <a:p>
            <a:endParaRPr lang="tr-TR" dirty="0"/>
          </a:p>
        </p:txBody>
      </p:sp>
    </p:spTree>
    <p:extLst>
      <p:ext uri="{BB962C8B-B14F-4D97-AF65-F5344CB8AC3E}">
        <p14:creationId xmlns:p14="http://schemas.microsoft.com/office/powerpoint/2010/main" val="1636680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4" name="Altbilgi Yer Tutucusu 3"/>
          <p:cNvSpPr>
            <a:spLocks noGrp="1"/>
          </p:cNvSpPr>
          <p:nvPr>
            <p:ph type="ftr" sz="quarter" idx="11"/>
          </p:nvPr>
        </p:nvSpPr>
        <p:spPr/>
        <p:txBody>
          <a:bodyPr/>
          <a:lstStyle/>
          <a:p>
            <a:endParaRPr lang="tr-TR" dirty="0"/>
          </a:p>
        </p:txBody>
      </p:sp>
    </p:spTree>
    <p:extLst>
      <p:ext uri="{BB962C8B-B14F-4D97-AF65-F5344CB8AC3E}">
        <p14:creationId xmlns:p14="http://schemas.microsoft.com/office/powerpoint/2010/main" val="315885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3" name="Altbilgi Yer Tutucusu 2"/>
          <p:cNvSpPr>
            <a:spLocks noGrp="1"/>
          </p:cNvSpPr>
          <p:nvPr>
            <p:ph type="ftr" sz="quarter" idx="11"/>
          </p:nvPr>
        </p:nvSpPr>
        <p:spPr/>
        <p:txBody>
          <a:bodyPr/>
          <a:lstStyle/>
          <a:p>
            <a:endParaRPr lang="tr-TR" dirty="0"/>
          </a:p>
        </p:txBody>
      </p:sp>
    </p:spTree>
    <p:extLst>
      <p:ext uri="{BB962C8B-B14F-4D97-AF65-F5344CB8AC3E}">
        <p14:creationId xmlns:p14="http://schemas.microsoft.com/office/powerpoint/2010/main" val="685012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629841" y="457200"/>
            <a:ext cx="2949178" cy="1600200"/>
          </a:xfrm>
        </p:spPr>
        <p:txBody>
          <a:bodyPr anchor="b"/>
          <a:lstStyle>
            <a:lvl1pPr>
              <a:defRPr sz="2400"/>
            </a:lvl1pPr>
          </a:lstStyle>
          <a:p>
            <a:r>
              <a:rPr lang="tr-TR" smtClean="0"/>
              <a:t>Asıl başlık stili için tıklatın</a:t>
            </a:r>
            <a:endParaRPr lang="tr-TR"/>
          </a:p>
        </p:txBody>
      </p:sp>
      <p:sp>
        <p:nvSpPr>
          <p:cNvPr id="3" name="İçerik Yer Tutucusu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düzenlemek için tıklatın</a:t>
            </a:r>
          </a:p>
        </p:txBody>
      </p:sp>
      <p:sp>
        <p:nvSpPr>
          <p:cNvPr id="5" name="Veri Yer Tutucusu 4"/>
          <p:cNvSpPr>
            <a:spLocks noGrp="1"/>
          </p:cNvSpPr>
          <p:nvPr>
            <p:ph type="dt" sz="half" idx="10"/>
          </p:nvPr>
        </p:nvSpPr>
        <p:spPr>
          <a:xfrm>
            <a:off x="628650" y="6356351"/>
            <a:ext cx="2057400" cy="365125"/>
          </a:xfrm>
          <a:prstGeom prst="rect">
            <a:avLst/>
          </a:prstGeom>
        </p:spPr>
        <p:txBody>
          <a:bodyPr/>
          <a:lstStyle/>
          <a:p>
            <a:fld id="{FA04E6F4-C6ED-4155-9F31-12FD5688E4A3}" type="datetimeFigureOut">
              <a:rPr lang="tr-TR" smtClean="0"/>
              <a:t>18.03.2017</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a:xfrm>
            <a:off x="6457950" y="6356351"/>
            <a:ext cx="2057400" cy="365125"/>
          </a:xfrm>
          <a:prstGeom prst="rect">
            <a:avLst/>
          </a:prstGeom>
        </p:spPr>
        <p:txBody>
          <a:bodyPr/>
          <a:lstStyle/>
          <a:p>
            <a:fld id="{2ADE969D-3B30-4DC7-B82F-21729A372E96}" type="slidenum">
              <a:rPr lang="tr-TR" smtClean="0"/>
              <a:t>‹#›</a:t>
            </a:fld>
            <a:endParaRPr lang="tr-TR"/>
          </a:p>
        </p:txBody>
      </p:sp>
    </p:spTree>
    <p:extLst>
      <p:ext uri="{BB962C8B-B14F-4D97-AF65-F5344CB8AC3E}">
        <p14:creationId xmlns:p14="http://schemas.microsoft.com/office/powerpoint/2010/main" val="2376259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629841" y="457200"/>
            <a:ext cx="2949178" cy="1600200"/>
          </a:xfrm>
        </p:spPr>
        <p:txBody>
          <a:bodyPr anchor="b"/>
          <a:lstStyle>
            <a:lvl1pPr>
              <a:defRPr sz="2400"/>
            </a:lvl1pPr>
          </a:lstStyle>
          <a:p>
            <a:r>
              <a:rPr lang="tr-TR" smtClean="0"/>
              <a:t>Asıl başlık stili için tıklatın</a:t>
            </a:r>
            <a:endParaRPr lang="tr-TR"/>
          </a:p>
        </p:txBody>
      </p:sp>
      <p:sp>
        <p:nvSpPr>
          <p:cNvPr id="3" name="Resim Yer Tutucusu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tr-TR"/>
          </a:p>
        </p:txBody>
      </p:sp>
      <p:sp>
        <p:nvSpPr>
          <p:cNvPr id="4" name="Metin Yer Tutucus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smtClean="0"/>
              <a:t>Asıl metin stillerini düzenlemek için tıklatın</a:t>
            </a:r>
          </a:p>
        </p:txBody>
      </p:sp>
      <p:sp>
        <p:nvSpPr>
          <p:cNvPr id="5" name="Veri Yer Tutucusu 4"/>
          <p:cNvSpPr>
            <a:spLocks noGrp="1"/>
          </p:cNvSpPr>
          <p:nvPr>
            <p:ph type="dt" sz="half" idx="10"/>
          </p:nvPr>
        </p:nvSpPr>
        <p:spPr>
          <a:xfrm>
            <a:off x="628650" y="6356351"/>
            <a:ext cx="2057400" cy="365125"/>
          </a:xfrm>
          <a:prstGeom prst="rect">
            <a:avLst/>
          </a:prstGeom>
        </p:spPr>
        <p:txBody>
          <a:bodyPr/>
          <a:lstStyle/>
          <a:p>
            <a:fld id="{FA04E6F4-C6ED-4155-9F31-12FD5688E4A3}" type="datetimeFigureOut">
              <a:rPr lang="tr-TR" smtClean="0"/>
              <a:t>18.03.2017</a:t>
            </a:fld>
            <a:endParaRPr lang="tr-TR"/>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a:xfrm>
            <a:off x="6457950" y="6356351"/>
            <a:ext cx="2057400" cy="365125"/>
          </a:xfrm>
          <a:prstGeom prst="rect">
            <a:avLst/>
          </a:prstGeom>
        </p:spPr>
        <p:txBody>
          <a:bodyPr/>
          <a:lstStyle/>
          <a:p>
            <a:fld id="{2ADE969D-3B30-4DC7-B82F-21729A372E96}" type="slidenum">
              <a:rPr lang="tr-TR" smtClean="0"/>
              <a:t>‹#›</a:t>
            </a:fld>
            <a:endParaRPr lang="tr-TR"/>
          </a:p>
        </p:txBody>
      </p:sp>
    </p:spTree>
    <p:extLst>
      <p:ext uri="{BB962C8B-B14F-4D97-AF65-F5344CB8AC3E}">
        <p14:creationId xmlns:p14="http://schemas.microsoft.com/office/powerpoint/2010/main" val="3617222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ikdörtgen 6"/>
          <p:cNvSpPr/>
          <p:nvPr userDrawn="1"/>
        </p:nvSpPr>
        <p:spPr>
          <a:xfrm>
            <a:off x="0" y="6309320"/>
            <a:ext cx="9141052"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Metin Yer Tutucusu 2"/>
          <p:cNvSpPr>
            <a:spLocks noGrp="1"/>
          </p:cNvSpPr>
          <p:nvPr>
            <p:ph type="body" idx="1"/>
          </p:nvPr>
        </p:nvSpPr>
        <p:spPr>
          <a:xfrm>
            <a:off x="628650" y="1632742"/>
            <a:ext cx="7886700" cy="454422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Altbilgi Yer Tutucusu 4"/>
          <p:cNvSpPr>
            <a:spLocks noGrp="1"/>
          </p:cNvSpPr>
          <p:nvPr>
            <p:ph type="ftr" sz="quarter" idx="3"/>
          </p:nvPr>
        </p:nvSpPr>
        <p:spPr>
          <a:xfrm>
            <a:off x="628650" y="6356351"/>
            <a:ext cx="7886700" cy="365125"/>
          </a:xfrm>
          <a:prstGeom prst="rect">
            <a:avLst/>
          </a:prstGeom>
        </p:spPr>
        <p:txBody>
          <a:bodyPr vert="horz" lIns="91440" tIns="45720" rIns="91440" bIns="45720" rtlCol="0" anchor="ctr"/>
          <a:lstStyle>
            <a:lvl1pPr algn="ctr">
              <a:defRPr sz="900">
                <a:solidFill>
                  <a:schemeClr val="bg1">
                    <a:lumMod val="95000"/>
                  </a:schemeClr>
                </a:solidFill>
              </a:defRPr>
            </a:lvl1pPr>
          </a:lstStyle>
          <a:p>
            <a:endParaRPr lang="tr-TR" dirty="0"/>
          </a:p>
        </p:txBody>
      </p:sp>
      <p:sp>
        <p:nvSpPr>
          <p:cNvPr id="8" name="Dikdörtgen 6"/>
          <p:cNvSpPr/>
          <p:nvPr userDrawn="1"/>
        </p:nvSpPr>
        <p:spPr>
          <a:xfrm>
            <a:off x="0" y="-48986"/>
            <a:ext cx="9141052" cy="1480842"/>
          </a:xfrm>
          <a:prstGeom prst="rect">
            <a:avLst/>
          </a:prstGeom>
          <a:gradFill flip="none" rotWithShape="1">
            <a:gsLst>
              <a:gs pos="0">
                <a:srgbClr val="780D21">
                  <a:shade val="30000"/>
                  <a:satMod val="115000"/>
                </a:srgbClr>
              </a:gs>
              <a:gs pos="50000">
                <a:srgbClr val="780D21">
                  <a:shade val="67500"/>
                  <a:satMod val="115000"/>
                </a:srgbClr>
              </a:gs>
              <a:gs pos="100000">
                <a:srgbClr val="780D21">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userDrawn="1"/>
        </p:nvSpPr>
        <p:spPr>
          <a:xfrm>
            <a:off x="0" y="1480842"/>
            <a:ext cx="9144000" cy="75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tr-TR" dirty="0"/>
          </a:p>
        </p:txBody>
      </p:sp>
      <p:sp>
        <p:nvSpPr>
          <p:cNvPr id="10" name="Dikdörtgen 9"/>
          <p:cNvSpPr/>
          <p:nvPr userDrawn="1"/>
        </p:nvSpPr>
        <p:spPr>
          <a:xfrm>
            <a:off x="-2948" y="6233370"/>
            <a:ext cx="9146948" cy="759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tr-TR" dirty="0"/>
          </a:p>
        </p:txBody>
      </p:sp>
      <p:sp>
        <p:nvSpPr>
          <p:cNvPr id="2" name="Başlık Yer Tutucusu 1"/>
          <p:cNvSpPr>
            <a:spLocks noGrp="1"/>
          </p:cNvSpPr>
          <p:nvPr>
            <p:ph type="title"/>
          </p:nvPr>
        </p:nvSpPr>
        <p:spPr>
          <a:xfrm>
            <a:off x="628650" y="116632"/>
            <a:ext cx="78867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Tree>
    <p:extLst>
      <p:ext uri="{BB962C8B-B14F-4D97-AF65-F5344CB8AC3E}">
        <p14:creationId xmlns:p14="http://schemas.microsoft.com/office/powerpoint/2010/main" val="274038498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5" r:id="rId16"/>
    <p:sldLayoutId id="2147483736" r:id="rId17"/>
    <p:sldLayoutId id="2147483737" r:id="rId18"/>
  </p:sldLayoutIdLst>
  <p:txStyles>
    <p:titleStyle>
      <a:lvl1pPr algn="l" defTabSz="685800" rtl="0" eaLnBrk="1" latinLnBrk="0" hangingPunct="1">
        <a:lnSpc>
          <a:spcPct val="90000"/>
        </a:lnSpc>
        <a:spcBef>
          <a:spcPct val="0"/>
        </a:spcBef>
        <a:buNone/>
        <a:defRPr sz="3300" b="1" kern="1200">
          <a:solidFill>
            <a:srgbClr val="FFC000"/>
          </a:solidFill>
          <a:latin typeface="Verdana" panose="020B0604030504040204" pitchFamily="34" charset="0"/>
          <a:ea typeface="Verdana" panose="020B0604030504040204" pitchFamily="34" charset="0"/>
          <a:cs typeface="Verdana" panose="020B060403050404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tr-T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0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86.jpg"/></Relationships>
</file>

<file path=ppt/slides/_rels/slide11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3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43.xml.rels><?xml version="1.0" encoding="UTF-8" standalone="yes"?>
<Relationships xmlns="http://schemas.openxmlformats.org/package/2006/relationships"><Relationship Id="rId2" Type="http://schemas.openxmlformats.org/officeDocument/2006/relationships/image" Target="../media/image99.gif"/><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15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5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6.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178.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179.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58.jpeg"/><Relationship Id="rId5" Type="http://schemas.microsoft.com/office/2007/relationships/hdphoto" Target="../media/hdphoto1.wdp"/><Relationship Id="rId4" Type="http://schemas.openxmlformats.org/officeDocument/2006/relationships/image" Target="../media/image57.jpeg"/></Relationships>
</file>

<file path=ppt/slides/_rels/slide71.xml.rels><?xml version="1.0" encoding="UTF-8" standalone="yes"?>
<Relationships xmlns="http://schemas.openxmlformats.org/package/2006/relationships"><Relationship Id="rId3" Type="http://schemas.openxmlformats.org/officeDocument/2006/relationships/oleObject" Target="../embeddings/Microsoft_Excel_97-2003__al__ma_Sayfas_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9.emf"/></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8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8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microsoft.com/office/2007/relationships/hdphoto" Target="../media/hdphoto2.wdp"/></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8.emf"/><Relationship Id="rId4" Type="http://schemas.openxmlformats.org/officeDocument/2006/relationships/oleObject" Target="../embeddings/Microsoft_Excel_97-2003__al__ma_Sayfas_2.xls"/></Relationships>
</file>

<file path=ppt/slides/_rels/slide9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69.emf"/><Relationship Id="rId4" Type="http://schemas.openxmlformats.org/officeDocument/2006/relationships/oleObject" Target="../embeddings/Microsoft_Excel_97-2003__al__ma_Sayfas_3.xls"/></Relationships>
</file>

<file path=ppt/slides/_rels/slide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9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tr-TR" b="1" dirty="0" smtClean="0"/>
              <a:t>HPV Aşıları </a:t>
            </a:r>
            <a:r>
              <a:rPr lang="tr-TR" b="1" dirty="0" smtClean="0"/>
              <a:t>Kimlere ve Yan Etkiler</a:t>
            </a:r>
            <a:r>
              <a:rPr lang="tr-TR" b="1" dirty="0" smtClean="0"/>
              <a:t/>
            </a:r>
            <a:br>
              <a:rPr lang="tr-TR" b="1" dirty="0" smtClean="0"/>
            </a:br>
            <a:endParaRPr lang="tr-TR" b="1" dirty="0"/>
          </a:p>
        </p:txBody>
      </p:sp>
      <p:sp>
        <p:nvSpPr>
          <p:cNvPr id="2051" name="Rectangle 3"/>
          <p:cNvSpPr>
            <a:spLocks noGrp="1" noChangeArrowheads="1"/>
          </p:cNvSpPr>
          <p:nvPr>
            <p:ph type="subTitle" idx="1"/>
          </p:nvPr>
        </p:nvSpPr>
        <p:spPr/>
        <p:txBody>
          <a:bodyPr>
            <a:normAutofit lnSpcReduction="10000"/>
          </a:bodyPr>
          <a:lstStyle/>
          <a:p>
            <a:r>
              <a:rPr lang="tr-TR" sz="3800" b="1" dirty="0" smtClean="0"/>
              <a:t>Dr. M. Faruk Köse</a:t>
            </a:r>
          </a:p>
          <a:p>
            <a:r>
              <a:rPr lang="tr-TR" sz="3800" dirty="0" smtClean="0"/>
              <a:t>Acıbadem Üniversitesi Atakent Hastanesi</a:t>
            </a:r>
          </a:p>
        </p:txBody>
      </p:sp>
    </p:spTree>
    <p:extLst>
      <p:ext uri="{BB962C8B-B14F-4D97-AF65-F5344CB8AC3E}">
        <p14:creationId xmlns:p14="http://schemas.microsoft.com/office/powerpoint/2010/main" val="58861379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normAutofit/>
          </a:bodyPr>
          <a:lstStyle/>
          <a:p>
            <a:r>
              <a:rPr lang="tr-TR" dirty="0" smtClean="0"/>
              <a:t>Gelecek</a:t>
            </a:r>
            <a:endParaRPr lang="tr-TR" dirty="0"/>
          </a:p>
        </p:txBody>
      </p:sp>
      <p:sp>
        <p:nvSpPr>
          <p:cNvPr id="200708" name="Line 4"/>
          <p:cNvSpPr>
            <a:spLocks noChangeShapeType="1"/>
          </p:cNvSpPr>
          <p:nvPr/>
        </p:nvSpPr>
        <p:spPr bwMode="auto">
          <a:xfrm>
            <a:off x="873126" y="4998286"/>
            <a:ext cx="8162925" cy="0"/>
          </a:xfrm>
          <a:prstGeom prst="line">
            <a:avLst/>
          </a:prstGeom>
          <a:ln w="38100">
            <a:headEnd/>
            <a:tailEnd type="triangle" w="med" len="med"/>
          </a:ln>
        </p:spPr>
        <p:style>
          <a:lnRef idx="2">
            <a:schemeClr val="accent1"/>
          </a:lnRef>
          <a:fillRef idx="0">
            <a:schemeClr val="accent1"/>
          </a:fillRef>
          <a:effectRef idx="1">
            <a:schemeClr val="accent1"/>
          </a:effectRef>
          <a:fontRef idx="minor">
            <a:schemeClr val="tx1"/>
          </a:fontRef>
        </p:style>
        <p:txBody>
          <a:bodyPr/>
          <a:lstStyle/>
          <a:p>
            <a:endParaRPr lang="tr-TR" dirty="0">
              <a:latin typeface="Calibri" pitchFamily="34" charset="0"/>
            </a:endParaRPr>
          </a:p>
        </p:txBody>
      </p:sp>
      <p:sp>
        <p:nvSpPr>
          <p:cNvPr id="200710" name="Line 6"/>
          <p:cNvSpPr>
            <a:spLocks noChangeShapeType="1"/>
          </p:cNvSpPr>
          <p:nvPr/>
        </p:nvSpPr>
        <p:spPr bwMode="auto">
          <a:xfrm>
            <a:off x="4821692" y="4909497"/>
            <a:ext cx="0" cy="270933"/>
          </a:xfrm>
          <a:prstGeom prst="line">
            <a:avLst/>
          </a:prstGeom>
          <a:ln w="38100">
            <a:headEnd/>
            <a:tailEnd type="triangle" w="med" len="med"/>
          </a:ln>
        </p:spPr>
        <p:style>
          <a:lnRef idx="2">
            <a:schemeClr val="accent1"/>
          </a:lnRef>
          <a:fillRef idx="0">
            <a:schemeClr val="accent1"/>
          </a:fillRef>
          <a:effectRef idx="1">
            <a:schemeClr val="accent1"/>
          </a:effectRef>
          <a:fontRef idx="minor">
            <a:schemeClr val="tx1"/>
          </a:fontRef>
        </p:style>
        <p:txBody>
          <a:bodyPr/>
          <a:lstStyle/>
          <a:p>
            <a:endParaRPr lang="tr-TR" dirty="0">
              <a:latin typeface="Calibri" pitchFamily="34" charset="0"/>
            </a:endParaRPr>
          </a:p>
        </p:txBody>
      </p:sp>
      <p:sp>
        <p:nvSpPr>
          <p:cNvPr id="200711" name="Line 7"/>
          <p:cNvSpPr>
            <a:spLocks noChangeShapeType="1"/>
          </p:cNvSpPr>
          <p:nvPr/>
        </p:nvSpPr>
        <p:spPr bwMode="auto">
          <a:xfrm>
            <a:off x="6045828" y="4909497"/>
            <a:ext cx="0" cy="270933"/>
          </a:xfrm>
          <a:prstGeom prst="line">
            <a:avLst/>
          </a:prstGeom>
          <a:ln w="38100">
            <a:headEnd/>
            <a:tailEnd type="triangle" w="med" len="med"/>
          </a:ln>
        </p:spPr>
        <p:style>
          <a:lnRef idx="2">
            <a:schemeClr val="accent1"/>
          </a:lnRef>
          <a:fillRef idx="0">
            <a:schemeClr val="accent1"/>
          </a:fillRef>
          <a:effectRef idx="1">
            <a:schemeClr val="accent1"/>
          </a:effectRef>
          <a:fontRef idx="minor">
            <a:schemeClr val="tx1"/>
          </a:fontRef>
        </p:style>
        <p:txBody>
          <a:bodyPr/>
          <a:lstStyle/>
          <a:p>
            <a:endParaRPr lang="tr-TR" dirty="0">
              <a:latin typeface="Calibri" pitchFamily="34" charset="0"/>
            </a:endParaRPr>
          </a:p>
        </p:txBody>
      </p:sp>
      <p:sp>
        <p:nvSpPr>
          <p:cNvPr id="200712" name="Line 8"/>
          <p:cNvSpPr>
            <a:spLocks noChangeShapeType="1"/>
          </p:cNvSpPr>
          <p:nvPr/>
        </p:nvSpPr>
        <p:spPr bwMode="auto">
          <a:xfrm>
            <a:off x="7035927" y="4909497"/>
            <a:ext cx="0" cy="270933"/>
          </a:xfrm>
          <a:prstGeom prst="line">
            <a:avLst/>
          </a:prstGeom>
          <a:ln w="38100">
            <a:headEnd/>
            <a:tailEnd type="triangle" w="med" len="med"/>
          </a:ln>
        </p:spPr>
        <p:style>
          <a:lnRef idx="2">
            <a:schemeClr val="accent1"/>
          </a:lnRef>
          <a:fillRef idx="0">
            <a:schemeClr val="accent1"/>
          </a:fillRef>
          <a:effectRef idx="1">
            <a:schemeClr val="accent1"/>
          </a:effectRef>
          <a:fontRef idx="minor">
            <a:schemeClr val="tx1"/>
          </a:fontRef>
        </p:style>
        <p:txBody>
          <a:bodyPr/>
          <a:lstStyle/>
          <a:p>
            <a:endParaRPr lang="tr-TR" dirty="0">
              <a:latin typeface="Calibri" pitchFamily="34" charset="0"/>
            </a:endParaRPr>
          </a:p>
        </p:txBody>
      </p:sp>
      <p:sp>
        <p:nvSpPr>
          <p:cNvPr id="200713" name="Line 9"/>
          <p:cNvSpPr>
            <a:spLocks noChangeShapeType="1"/>
          </p:cNvSpPr>
          <p:nvPr/>
        </p:nvSpPr>
        <p:spPr bwMode="auto">
          <a:xfrm>
            <a:off x="8422092" y="4909497"/>
            <a:ext cx="0" cy="270933"/>
          </a:xfrm>
          <a:prstGeom prst="line">
            <a:avLst/>
          </a:prstGeom>
          <a:ln w="38100">
            <a:headEnd/>
            <a:tailEnd type="triangle" w="med" len="med"/>
          </a:ln>
        </p:spPr>
        <p:style>
          <a:lnRef idx="2">
            <a:schemeClr val="accent1"/>
          </a:lnRef>
          <a:fillRef idx="0">
            <a:schemeClr val="accent1"/>
          </a:fillRef>
          <a:effectRef idx="1">
            <a:schemeClr val="accent1"/>
          </a:effectRef>
          <a:fontRef idx="minor">
            <a:schemeClr val="tx1"/>
          </a:fontRef>
        </p:style>
        <p:txBody>
          <a:bodyPr/>
          <a:lstStyle/>
          <a:p>
            <a:endParaRPr lang="tr-TR" dirty="0">
              <a:latin typeface="Calibri" pitchFamily="34" charset="0"/>
            </a:endParaRPr>
          </a:p>
        </p:txBody>
      </p:sp>
      <p:pic>
        <p:nvPicPr>
          <p:cNvPr id="200730" name="Picture 26" descr="MCj03101940000[1]"/>
          <p:cNvPicPr>
            <a:picLocks noChangeAspect="1" noChangeArrowheads="1"/>
          </p:cNvPicPr>
          <p:nvPr/>
        </p:nvPicPr>
        <p:blipFill>
          <a:blip r:embed="rId2" cstate="print"/>
          <a:srcRect/>
          <a:stretch>
            <a:fillRect/>
          </a:stretch>
        </p:blipFill>
        <p:spPr bwMode="auto">
          <a:xfrm>
            <a:off x="160917" y="2222493"/>
            <a:ext cx="827088" cy="811389"/>
          </a:xfrm>
          <a:prstGeom prst="rect">
            <a:avLst/>
          </a:prstGeom>
          <a:noFill/>
        </p:spPr>
      </p:pic>
      <p:sp>
        <p:nvSpPr>
          <p:cNvPr id="200747" name="Text Box 43"/>
          <p:cNvSpPr txBox="1">
            <a:spLocks noChangeArrowheads="1"/>
          </p:cNvSpPr>
          <p:nvPr/>
        </p:nvSpPr>
        <p:spPr bwMode="auto">
          <a:xfrm>
            <a:off x="900632" y="5158741"/>
            <a:ext cx="494301" cy="646331"/>
          </a:xfrm>
          <a:prstGeom prst="rect">
            <a:avLst/>
          </a:prstGeom>
          <a:noFill/>
          <a:ln w="19050" algn="ctr">
            <a:noFill/>
            <a:miter lim="800000"/>
            <a:headEnd/>
            <a:tailEnd/>
          </a:ln>
          <a:effectLst/>
        </p:spPr>
        <p:txBody>
          <a:bodyPr wrap="none">
            <a:spAutoFit/>
          </a:bodyPr>
          <a:lstStyle/>
          <a:p>
            <a:r>
              <a:rPr lang="tr-TR" b="1" dirty="0" smtClean="0">
                <a:solidFill>
                  <a:srgbClr val="C00000"/>
                </a:solidFill>
                <a:latin typeface="Calibri" pitchFamily="34" charset="0"/>
                <a:cs typeface="Calibri" pitchFamily="34" charset="0"/>
              </a:rPr>
              <a:t>Yıl</a:t>
            </a:r>
          </a:p>
          <a:p>
            <a:r>
              <a:rPr lang="tr-TR" b="1" dirty="0" smtClean="0">
                <a:solidFill>
                  <a:srgbClr val="C00000"/>
                </a:solidFill>
                <a:latin typeface="Calibri" pitchFamily="34" charset="0"/>
                <a:cs typeface="Calibri" pitchFamily="34" charset="0"/>
              </a:rPr>
              <a:t>Yaş</a:t>
            </a:r>
            <a:endParaRPr lang="tr-TR" b="1" dirty="0">
              <a:solidFill>
                <a:srgbClr val="C00000"/>
              </a:solidFill>
              <a:latin typeface="Calibri" pitchFamily="34" charset="0"/>
              <a:cs typeface="Calibri" pitchFamily="34" charset="0"/>
            </a:endParaRPr>
          </a:p>
        </p:txBody>
      </p:sp>
      <p:sp>
        <p:nvSpPr>
          <p:cNvPr id="200748" name="Text Box 44"/>
          <p:cNvSpPr txBox="1">
            <a:spLocks noChangeArrowheads="1"/>
          </p:cNvSpPr>
          <p:nvPr/>
        </p:nvSpPr>
        <p:spPr bwMode="auto">
          <a:xfrm>
            <a:off x="2587907" y="5158741"/>
            <a:ext cx="652743" cy="646331"/>
          </a:xfrm>
          <a:prstGeom prst="rect">
            <a:avLst/>
          </a:prstGeom>
          <a:noFill/>
          <a:ln w="19050" algn="ctr">
            <a:noFill/>
            <a:miter lim="800000"/>
            <a:headEnd/>
            <a:tailEnd/>
          </a:ln>
          <a:effectLst/>
        </p:spPr>
        <p:txBody>
          <a:bodyPr wrap="none">
            <a:spAutoFit/>
          </a:bodyPr>
          <a:lstStyle/>
          <a:p>
            <a:r>
              <a:rPr lang="tr-TR" b="1" dirty="0" smtClean="0">
                <a:solidFill>
                  <a:srgbClr val="C00000"/>
                </a:solidFill>
                <a:latin typeface="Calibri" pitchFamily="34" charset="0"/>
                <a:cs typeface="Calibri" pitchFamily="34" charset="0"/>
              </a:rPr>
              <a:t>2017</a:t>
            </a:r>
          </a:p>
          <a:p>
            <a:r>
              <a:rPr lang="tr-TR" b="1" dirty="0" smtClean="0">
                <a:solidFill>
                  <a:srgbClr val="C00000"/>
                </a:solidFill>
                <a:latin typeface="Calibri" pitchFamily="34" charset="0"/>
                <a:cs typeface="Calibri" pitchFamily="34" charset="0"/>
              </a:rPr>
              <a:t>15</a:t>
            </a:r>
            <a:endParaRPr lang="tr-TR" b="1" dirty="0">
              <a:solidFill>
                <a:srgbClr val="C00000"/>
              </a:solidFill>
              <a:latin typeface="Calibri" pitchFamily="34" charset="0"/>
              <a:cs typeface="Calibri" pitchFamily="34" charset="0"/>
            </a:endParaRPr>
          </a:p>
        </p:txBody>
      </p:sp>
      <p:sp>
        <p:nvSpPr>
          <p:cNvPr id="200749" name="Text Box 45"/>
          <p:cNvSpPr txBox="1">
            <a:spLocks noChangeArrowheads="1"/>
          </p:cNvSpPr>
          <p:nvPr/>
        </p:nvSpPr>
        <p:spPr bwMode="auto">
          <a:xfrm>
            <a:off x="4527452" y="5158741"/>
            <a:ext cx="652743" cy="646331"/>
          </a:xfrm>
          <a:prstGeom prst="rect">
            <a:avLst/>
          </a:prstGeom>
          <a:noFill/>
          <a:ln w="19050" algn="ctr">
            <a:noFill/>
            <a:miter lim="800000"/>
            <a:headEnd/>
            <a:tailEnd/>
          </a:ln>
          <a:effectLst/>
        </p:spPr>
        <p:txBody>
          <a:bodyPr wrap="none">
            <a:spAutoFit/>
          </a:bodyPr>
          <a:lstStyle/>
          <a:p>
            <a:r>
              <a:rPr lang="tr-TR" b="1" dirty="0" smtClean="0">
                <a:solidFill>
                  <a:srgbClr val="C00000"/>
                </a:solidFill>
                <a:latin typeface="Calibri" pitchFamily="34" charset="0"/>
                <a:cs typeface="Calibri" pitchFamily="34" charset="0"/>
              </a:rPr>
              <a:t>2022</a:t>
            </a:r>
          </a:p>
          <a:p>
            <a:r>
              <a:rPr lang="tr-TR" b="1" dirty="0" smtClean="0">
                <a:solidFill>
                  <a:srgbClr val="C00000"/>
                </a:solidFill>
                <a:latin typeface="Calibri" pitchFamily="34" charset="0"/>
                <a:cs typeface="Calibri" pitchFamily="34" charset="0"/>
              </a:rPr>
              <a:t>20</a:t>
            </a:r>
            <a:endParaRPr lang="tr-TR" b="1" dirty="0">
              <a:solidFill>
                <a:srgbClr val="C00000"/>
              </a:solidFill>
              <a:latin typeface="Calibri" pitchFamily="34" charset="0"/>
              <a:cs typeface="Calibri" pitchFamily="34" charset="0"/>
            </a:endParaRPr>
          </a:p>
        </p:txBody>
      </p:sp>
      <p:sp>
        <p:nvSpPr>
          <p:cNvPr id="200750" name="Text Box 46"/>
          <p:cNvSpPr txBox="1">
            <a:spLocks noChangeArrowheads="1"/>
          </p:cNvSpPr>
          <p:nvPr/>
        </p:nvSpPr>
        <p:spPr bwMode="auto">
          <a:xfrm>
            <a:off x="5751588" y="5158741"/>
            <a:ext cx="652743" cy="646331"/>
          </a:xfrm>
          <a:prstGeom prst="rect">
            <a:avLst/>
          </a:prstGeom>
          <a:noFill/>
          <a:ln w="19050" algn="ctr">
            <a:noFill/>
            <a:miter lim="800000"/>
            <a:headEnd/>
            <a:tailEnd/>
          </a:ln>
          <a:effectLst/>
        </p:spPr>
        <p:txBody>
          <a:bodyPr wrap="none">
            <a:spAutoFit/>
          </a:bodyPr>
          <a:lstStyle/>
          <a:p>
            <a:r>
              <a:rPr lang="tr-TR" b="1" dirty="0" smtClean="0">
                <a:solidFill>
                  <a:srgbClr val="C00000"/>
                </a:solidFill>
                <a:latin typeface="Calibri" pitchFamily="34" charset="0"/>
                <a:cs typeface="Calibri" pitchFamily="34" charset="0"/>
              </a:rPr>
              <a:t>2024</a:t>
            </a:r>
          </a:p>
          <a:p>
            <a:r>
              <a:rPr lang="tr-TR" b="1" dirty="0" smtClean="0">
                <a:solidFill>
                  <a:srgbClr val="C00000"/>
                </a:solidFill>
                <a:latin typeface="Calibri" pitchFamily="34" charset="0"/>
                <a:cs typeface="Calibri" pitchFamily="34" charset="0"/>
              </a:rPr>
              <a:t>22</a:t>
            </a:r>
            <a:endParaRPr lang="tr-TR" b="1" dirty="0">
              <a:solidFill>
                <a:srgbClr val="C00000"/>
              </a:solidFill>
              <a:latin typeface="Calibri" pitchFamily="34" charset="0"/>
              <a:cs typeface="Calibri" pitchFamily="34" charset="0"/>
            </a:endParaRPr>
          </a:p>
        </p:txBody>
      </p:sp>
      <p:sp>
        <p:nvSpPr>
          <p:cNvPr id="200751" name="Text Box 47"/>
          <p:cNvSpPr txBox="1">
            <a:spLocks noChangeArrowheads="1"/>
          </p:cNvSpPr>
          <p:nvPr/>
        </p:nvSpPr>
        <p:spPr bwMode="auto">
          <a:xfrm>
            <a:off x="6741686" y="5158741"/>
            <a:ext cx="652743" cy="646331"/>
          </a:xfrm>
          <a:prstGeom prst="rect">
            <a:avLst/>
          </a:prstGeom>
          <a:noFill/>
          <a:ln w="19050" algn="ctr">
            <a:noFill/>
            <a:miter lim="800000"/>
            <a:headEnd/>
            <a:tailEnd/>
          </a:ln>
          <a:effectLst/>
        </p:spPr>
        <p:txBody>
          <a:bodyPr wrap="none">
            <a:spAutoFit/>
          </a:bodyPr>
          <a:lstStyle/>
          <a:p>
            <a:r>
              <a:rPr lang="tr-TR" b="1" dirty="0" smtClean="0">
                <a:solidFill>
                  <a:srgbClr val="C00000"/>
                </a:solidFill>
                <a:latin typeface="Calibri" pitchFamily="34" charset="0"/>
                <a:cs typeface="Calibri" pitchFamily="34" charset="0"/>
              </a:rPr>
              <a:t>2029</a:t>
            </a:r>
          </a:p>
          <a:p>
            <a:r>
              <a:rPr lang="tr-TR" b="1" dirty="0" smtClean="0">
                <a:solidFill>
                  <a:srgbClr val="C00000"/>
                </a:solidFill>
                <a:latin typeface="Calibri" pitchFamily="34" charset="0"/>
                <a:cs typeface="Calibri" pitchFamily="34" charset="0"/>
              </a:rPr>
              <a:t>27</a:t>
            </a:r>
            <a:endParaRPr lang="tr-TR" b="1" dirty="0">
              <a:solidFill>
                <a:srgbClr val="C00000"/>
              </a:solidFill>
              <a:latin typeface="Calibri" pitchFamily="34" charset="0"/>
              <a:cs typeface="Calibri" pitchFamily="34" charset="0"/>
            </a:endParaRPr>
          </a:p>
        </p:txBody>
      </p:sp>
      <p:sp>
        <p:nvSpPr>
          <p:cNvPr id="200752" name="Text Box 48"/>
          <p:cNvSpPr txBox="1">
            <a:spLocks noChangeArrowheads="1"/>
          </p:cNvSpPr>
          <p:nvPr/>
        </p:nvSpPr>
        <p:spPr bwMode="auto">
          <a:xfrm>
            <a:off x="8127852" y="5158741"/>
            <a:ext cx="652743" cy="646331"/>
          </a:xfrm>
          <a:prstGeom prst="rect">
            <a:avLst/>
          </a:prstGeom>
          <a:noFill/>
          <a:ln w="19050" algn="ctr">
            <a:noFill/>
            <a:miter lim="800000"/>
            <a:headEnd/>
            <a:tailEnd/>
          </a:ln>
          <a:effectLst/>
        </p:spPr>
        <p:txBody>
          <a:bodyPr wrap="none">
            <a:spAutoFit/>
          </a:bodyPr>
          <a:lstStyle/>
          <a:p>
            <a:r>
              <a:rPr lang="tr-TR" b="1" dirty="0" smtClean="0">
                <a:solidFill>
                  <a:srgbClr val="C00000"/>
                </a:solidFill>
                <a:latin typeface="Calibri" pitchFamily="34" charset="0"/>
                <a:cs typeface="Calibri" pitchFamily="34" charset="0"/>
              </a:rPr>
              <a:t>2044</a:t>
            </a:r>
          </a:p>
          <a:p>
            <a:r>
              <a:rPr lang="tr-TR" b="1" dirty="0" smtClean="0">
                <a:solidFill>
                  <a:srgbClr val="C00000"/>
                </a:solidFill>
                <a:latin typeface="Calibri" pitchFamily="34" charset="0"/>
                <a:cs typeface="Calibri" pitchFamily="34" charset="0"/>
              </a:rPr>
              <a:t>42</a:t>
            </a:r>
            <a:endParaRPr lang="tr-TR" b="1" dirty="0">
              <a:solidFill>
                <a:srgbClr val="C00000"/>
              </a:solidFill>
              <a:latin typeface="Calibri" pitchFamily="34" charset="0"/>
              <a:cs typeface="Calibri" pitchFamily="34" charset="0"/>
            </a:endParaRPr>
          </a:p>
        </p:txBody>
      </p:sp>
      <p:pic>
        <p:nvPicPr>
          <p:cNvPr id="48" name="Picture 2"/>
          <p:cNvPicPr>
            <a:picLocks noChangeAspect="1" noChangeArrowheads="1"/>
          </p:cNvPicPr>
          <p:nvPr/>
        </p:nvPicPr>
        <p:blipFill>
          <a:blip r:embed="rId3" cstate="print"/>
          <a:srcRect l="38807" t="44900" r="33681" b="26931"/>
          <a:stretch>
            <a:fillRect/>
          </a:stretch>
        </p:blipFill>
        <p:spPr>
          <a:xfrm flipV="1">
            <a:off x="142844" y="4090010"/>
            <a:ext cx="863234" cy="736000"/>
          </a:xfrm>
          <a:prstGeom prst="rect">
            <a:avLst/>
          </a:prstGeom>
          <a:effectLst>
            <a:outerShdw blurRad="292100" dist="139700" dir="2700000" algn="tl" rotWithShape="0">
              <a:srgbClr val="333333">
                <a:alpha val="65000"/>
              </a:srgbClr>
            </a:outerShdw>
          </a:effectLst>
        </p:spPr>
      </p:pic>
      <p:sp>
        <p:nvSpPr>
          <p:cNvPr id="200709" name="Line 5"/>
          <p:cNvSpPr>
            <a:spLocks noChangeShapeType="1"/>
          </p:cNvSpPr>
          <p:nvPr/>
        </p:nvSpPr>
        <p:spPr bwMode="auto">
          <a:xfrm>
            <a:off x="2882147" y="4909497"/>
            <a:ext cx="0" cy="270933"/>
          </a:xfrm>
          <a:prstGeom prst="line">
            <a:avLst/>
          </a:prstGeom>
          <a:ln w="38100">
            <a:headEnd/>
            <a:tailEnd type="triangle" w="med" len="med"/>
          </a:ln>
        </p:spPr>
        <p:style>
          <a:lnRef idx="2">
            <a:schemeClr val="accent1"/>
          </a:lnRef>
          <a:fillRef idx="0">
            <a:schemeClr val="accent1"/>
          </a:fillRef>
          <a:effectRef idx="1">
            <a:schemeClr val="accent1"/>
          </a:effectRef>
          <a:fontRef idx="minor">
            <a:schemeClr val="tx1"/>
          </a:fontRef>
        </p:style>
        <p:txBody>
          <a:bodyPr/>
          <a:lstStyle/>
          <a:p>
            <a:endParaRPr lang="tr-TR" dirty="0">
              <a:latin typeface="Calibri" pitchFamily="34" charset="0"/>
            </a:endParaRPr>
          </a:p>
        </p:txBody>
      </p:sp>
      <p:sp>
        <p:nvSpPr>
          <p:cNvPr id="200742" name="Text Box 38"/>
          <p:cNvSpPr txBox="1">
            <a:spLocks noChangeArrowheads="1"/>
          </p:cNvSpPr>
          <p:nvPr/>
        </p:nvSpPr>
        <p:spPr bwMode="auto">
          <a:xfrm>
            <a:off x="5981919" y="2753206"/>
            <a:ext cx="1361528" cy="420564"/>
          </a:xfrm>
          <a:prstGeom prst="rect">
            <a:avLst/>
          </a:prstGeom>
          <a:noFill/>
          <a:ln w="19050" algn="ctr">
            <a:noFill/>
            <a:miter lim="800000"/>
            <a:headEnd/>
            <a:tailEnd/>
          </a:ln>
          <a:effectLst/>
        </p:spPr>
        <p:txBody>
          <a:bodyPr wrap="none">
            <a:spAutoFit/>
          </a:bodyPr>
          <a:lstStyle/>
          <a:p>
            <a:r>
              <a:rPr lang="tr-TR" sz="2133" b="1" dirty="0">
                <a:solidFill>
                  <a:srgbClr val="C00000"/>
                </a:solidFill>
                <a:latin typeface="Calibri" pitchFamily="34" charset="0"/>
                <a:cs typeface="Calibri" pitchFamily="34" charset="0"/>
              </a:rPr>
              <a:t>Regresyon</a:t>
            </a:r>
          </a:p>
        </p:txBody>
      </p:sp>
      <p:sp>
        <p:nvSpPr>
          <p:cNvPr id="200743" name="Text Box 39"/>
          <p:cNvSpPr txBox="1">
            <a:spLocks noChangeArrowheads="1"/>
          </p:cNvSpPr>
          <p:nvPr/>
        </p:nvSpPr>
        <p:spPr bwMode="auto">
          <a:xfrm>
            <a:off x="5953192" y="3563351"/>
            <a:ext cx="580608" cy="420564"/>
          </a:xfrm>
          <a:prstGeom prst="rect">
            <a:avLst/>
          </a:prstGeom>
          <a:noFill/>
          <a:ln w="19050" algn="ctr">
            <a:noFill/>
            <a:miter lim="800000"/>
            <a:headEnd/>
            <a:tailEnd/>
          </a:ln>
          <a:effectLst/>
        </p:spPr>
        <p:txBody>
          <a:bodyPr wrap="none">
            <a:spAutoFit/>
          </a:bodyPr>
          <a:lstStyle/>
          <a:p>
            <a:r>
              <a:rPr lang="tr-TR" sz="2133" b="1" dirty="0">
                <a:solidFill>
                  <a:srgbClr val="C00000"/>
                </a:solidFill>
                <a:latin typeface="Calibri" pitchFamily="34" charset="0"/>
                <a:cs typeface="Calibri" pitchFamily="34" charset="0"/>
              </a:rPr>
              <a:t>CIN</a:t>
            </a:r>
          </a:p>
        </p:txBody>
      </p:sp>
      <p:sp>
        <p:nvSpPr>
          <p:cNvPr id="200745" name="Text Box 41"/>
          <p:cNvSpPr txBox="1">
            <a:spLocks noChangeArrowheads="1"/>
          </p:cNvSpPr>
          <p:nvPr/>
        </p:nvSpPr>
        <p:spPr bwMode="auto">
          <a:xfrm>
            <a:off x="7886944" y="3149831"/>
            <a:ext cx="795411" cy="420564"/>
          </a:xfrm>
          <a:prstGeom prst="rect">
            <a:avLst/>
          </a:prstGeom>
          <a:noFill/>
          <a:ln w="19050" algn="ctr">
            <a:noFill/>
            <a:miter lim="800000"/>
            <a:headEnd/>
            <a:tailEnd/>
          </a:ln>
          <a:effectLst/>
        </p:spPr>
        <p:txBody>
          <a:bodyPr wrap="none">
            <a:spAutoFit/>
          </a:bodyPr>
          <a:lstStyle/>
          <a:p>
            <a:r>
              <a:rPr lang="tr-TR" sz="2133" b="1" dirty="0">
                <a:solidFill>
                  <a:srgbClr val="C00000"/>
                </a:solidFill>
                <a:latin typeface="Calibri" pitchFamily="34" charset="0"/>
                <a:cs typeface="Calibri" pitchFamily="34" charset="0"/>
              </a:rPr>
              <a:t>Cx Ca</a:t>
            </a:r>
          </a:p>
        </p:txBody>
      </p:sp>
      <p:sp>
        <p:nvSpPr>
          <p:cNvPr id="29" name="TextBox 28"/>
          <p:cNvSpPr txBox="1"/>
          <p:nvPr/>
        </p:nvSpPr>
        <p:spPr>
          <a:xfrm>
            <a:off x="2857490" y="2349492"/>
            <a:ext cx="772968" cy="369332"/>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tr-TR" dirty="0" smtClean="0">
                <a:solidFill>
                  <a:schemeClr val="bg1"/>
                </a:solidFill>
                <a:latin typeface="Calibri" pitchFamily="34" charset="0"/>
                <a:cs typeface="Calibri" pitchFamily="34" charset="0"/>
              </a:rPr>
              <a:t>n=100</a:t>
            </a:r>
            <a:endParaRPr lang="tr-TR" dirty="0">
              <a:solidFill>
                <a:schemeClr val="bg1"/>
              </a:solidFill>
              <a:latin typeface="Calibri" pitchFamily="34" charset="0"/>
              <a:cs typeface="Calibri" pitchFamily="34" charset="0"/>
            </a:endParaRPr>
          </a:p>
        </p:txBody>
      </p:sp>
      <p:sp>
        <p:nvSpPr>
          <p:cNvPr id="30" name="TextBox 29"/>
          <p:cNvSpPr txBox="1"/>
          <p:nvPr/>
        </p:nvSpPr>
        <p:spPr>
          <a:xfrm>
            <a:off x="6043124" y="2349492"/>
            <a:ext cx="655949" cy="369332"/>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tr-TR" dirty="0" smtClean="0">
                <a:solidFill>
                  <a:schemeClr val="bg1"/>
                </a:solidFill>
                <a:latin typeface="Calibri" pitchFamily="34" charset="0"/>
                <a:cs typeface="Calibri" pitchFamily="34" charset="0"/>
              </a:rPr>
              <a:t>n=60</a:t>
            </a:r>
          </a:p>
        </p:txBody>
      </p:sp>
      <p:sp>
        <p:nvSpPr>
          <p:cNvPr id="31" name="TextBox 30"/>
          <p:cNvSpPr txBox="1"/>
          <p:nvPr/>
        </p:nvSpPr>
        <p:spPr>
          <a:xfrm>
            <a:off x="6043124" y="3984572"/>
            <a:ext cx="655949" cy="369332"/>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tr-TR" dirty="0" smtClean="0">
                <a:solidFill>
                  <a:schemeClr val="bg1"/>
                </a:solidFill>
                <a:latin typeface="Calibri" pitchFamily="34" charset="0"/>
                <a:cs typeface="Calibri" pitchFamily="34" charset="0"/>
              </a:rPr>
              <a:t>n=15</a:t>
            </a:r>
          </a:p>
        </p:txBody>
      </p:sp>
      <p:sp>
        <p:nvSpPr>
          <p:cNvPr id="32" name="TextBox 31"/>
          <p:cNvSpPr txBox="1"/>
          <p:nvPr/>
        </p:nvSpPr>
        <p:spPr>
          <a:xfrm>
            <a:off x="8007538" y="3984572"/>
            <a:ext cx="726481" cy="369332"/>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algn="ctr"/>
            <a:r>
              <a:rPr lang="tr-TR" dirty="0" smtClean="0">
                <a:solidFill>
                  <a:schemeClr val="bg1"/>
                </a:solidFill>
                <a:latin typeface="Calibri" pitchFamily="34" charset="0"/>
                <a:cs typeface="Calibri" pitchFamily="34" charset="0"/>
              </a:rPr>
              <a:t>n=1-3</a:t>
            </a:r>
          </a:p>
        </p:txBody>
      </p:sp>
      <p:sp>
        <p:nvSpPr>
          <p:cNvPr id="50" name="Rectangle 27"/>
          <p:cNvSpPr>
            <a:spLocks noChangeArrowheads="1"/>
          </p:cNvSpPr>
          <p:nvPr/>
        </p:nvSpPr>
        <p:spPr bwMode="auto">
          <a:xfrm>
            <a:off x="3334391" y="3204526"/>
            <a:ext cx="1768122" cy="311175"/>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p>
            <a:pPr eaLnBrk="0" hangingPunct="0"/>
            <a:r>
              <a:rPr lang="tr-TR" sz="1422" b="1" dirty="0">
                <a:solidFill>
                  <a:schemeClr val="bg1"/>
                </a:solidFill>
                <a:latin typeface="Calibri" pitchFamily="34" charset="0"/>
              </a:rPr>
              <a:t>HPV Enfeksiyonu</a:t>
            </a:r>
            <a:endParaRPr lang="en-US" sz="1422" b="1" dirty="0">
              <a:solidFill>
                <a:schemeClr val="bg1"/>
              </a:solidFill>
              <a:latin typeface="Calibri" pitchFamily="34" charset="0"/>
            </a:endParaRPr>
          </a:p>
        </p:txBody>
      </p:sp>
      <p:sp>
        <p:nvSpPr>
          <p:cNvPr id="51" name="AutoShape 28"/>
          <p:cNvSpPr>
            <a:spLocks noChangeArrowheads="1"/>
          </p:cNvSpPr>
          <p:nvPr/>
        </p:nvSpPr>
        <p:spPr bwMode="auto">
          <a:xfrm>
            <a:off x="2195736" y="3126113"/>
            <a:ext cx="1120000" cy="468000"/>
          </a:xfrm>
          <a:prstGeom prst="rightArrow">
            <a:avLst>
              <a:gd name="adj1" fmla="val 50000"/>
              <a:gd name="adj2" fmla="val 63309"/>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p>
            <a:endParaRPr lang="tr-TR" dirty="0">
              <a:latin typeface="Calibri" pitchFamily="34" charset="0"/>
            </a:endParaRPr>
          </a:p>
        </p:txBody>
      </p:sp>
      <p:sp>
        <p:nvSpPr>
          <p:cNvPr id="52" name="AutoShape 29"/>
          <p:cNvSpPr>
            <a:spLocks noChangeArrowheads="1"/>
          </p:cNvSpPr>
          <p:nvPr/>
        </p:nvSpPr>
        <p:spPr bwMode="auto">
          <a:xfrm rot="2414182">
            <a:off x="1536236" y="2729613"/>
            <a:ext cx="657578" cy="4680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ln>
            <a:headEnd/>
            <a:tailEnd/>
          </a:ln>
        </p:spPr>
        <p:style>
          <a:lnRef idx="3">
            <a:schemeClr val="lt1"/>
          </a:lnRef>
          <a:fillRef idx="1">
            <a:schemeClr val="accent2"/>
          </a:fillRef>
          <a:effectRef idx="1">
            <a:schemeClr val="accent2"/>
          </a:effectRef>
          <a:fontRef idx="minor">
            <a:schemeClr val="lt1"/>
          </a:fontRef>
        </p:style>
        <p:txBody>
          <a:bodyPr>
            <a:spAutoFit/>
          </a:bodyPr>
          <a:lstStyle/>
          <a:p>
            <a:endParaRPr lang="tr-TR" dirty="0">
              <a:latin typeface="Calibri" pitchFamily="34" charset="0"/>
            </a:endParaRPr>
          </a:p>
        </p:txBody>
      </p:sp>
      <p:sp>
        <p:nvSpPr>
          <p:cNvPr id="53" name="AutoShape 30"/>
          <p:cNvSpPr>
            <a:spLocks noChangeArrowheads="1"/>
          </p:cNvSpPr>
          <p:nvPr/>
        </p:nvSpPr>
        <p:spPr bwMode="auto">
          <a:xfrm rot="19695316">
            <a:off x="1536236" y="3391094"/>
            <a:ext cx="657578" cy="4680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ln>
            <a:headEnd/>
            <a:tailEnd/>
          </a:ln>
        </p:spPr>
        <p:style>
          <a:lnRef idx="3">
            <a:schemeClr val="lt1"/>
          </a:lnRef>
          <a:fillRef idx="1">
            <a:schemeClr val="accent2"/>
          </a:fillRef>
          <a:effectRef idx="1">
            <a:schemeClr val="accent2"/>
          </a:effectRef>
          <a:fontRef idx="minor">
            <a:schemeClr val="lt1"/>
          </a:fontRef>
        </p:style>
        <p:txBody>
          <a:bodyPr>
            <a:spAutoFit/>
          </a:bodyPr>
          <a:lstStyle/>
          <a:p>
            <a:endParaRPr lang="tr-TR" dirty="0">
              <a:latin typeface="Calibri" pitchFamily="34" charset="0"/>
            </a:endParaRPr>
          </a:p>
        </p:txBody>
      </p:sp>
      <p:sp>
        <p:nvSpPr>
          <p:cNvPr id="54" name="AutoShape 40"/>
          <p:cNvSpPr>
            <a:spLocks noChangeArrowheads="1"/>
          </p:cNvSpPr>
          <p:nvPr/>
        </p:nvSpPr>
        <p:spPr bwMode="auto">
          <a:xfrm>
            <a:off x="6766233" y="3126113"/>
            <a:ext cx="1006122" cy="468000"/>
          </a:xfrm>
          <a:prstGeom prst="rightArrow">
            <a:avLst>
              <a:gd name="adj1" fmla="val 50000"/>
              <a:gd name="adj2" fmla="val 99388"/>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p>
            <a:endParaRPr lang="tr-TR" dirty="0">
              <a:latin typeface="Calibri" pitchFamily="34" charset="0"/>
            </a:endParaRPr>
          </a:p>
        </p:txBody>
      </p:sp>
      <p:sp>
        <p:nvSpPr>
          <p:cNvPr id="56" name="AutoShape 35"/>
          <p:cNvSpPr>
            <a:spLocks noChangeArrowheads="1"/>
          </p:cNvSpPr>
          <p:nvPr/>
        </p:nvSpPr>
        <p:spPr bwMode="auto">
          <a:xfrm rot="19800000">
            <a:off x="5365122" y="2904349"/>
            <a:ext cx="656217" cy="468000"/>
          </a:xfrm>
          <a:prstGeom prst="rightArrow">
            <a:avLst>
              <a:gd name="adj1" fmla="val 50000"/>
              <a:gd name="adj2" fmla="val 66239"/>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p>
            <a:endParaRPr lang="tr-TR" dirty="0">
              <a:latin typeface="Calibri" pitchFamily="34" charset="0"/>
            </a:endParaRPr>
          </a:p>
        </p:txBody>
      </p:sp>
      <p:sp>
        <p:nvSpPr>
          <p:cNvPr id="57" name="AutoShape 35"/>
          <p:cNvSpPr>
            <a:spLocks noChangeArrowheads="1"/>
          </p:cNvSpPr>
          <p:nvPr/>
        </p:nvSpPr>
        <p:spPr bwMode="auto">
          <a:xfrm rot="1510096">
            <a:off x="5360446" y="3347733"/>
            <a:ext cx="656217" cy="468000"/>
          </a:xfrm>
          <a:prstGeom prst="rightArrow">
            <a:avLst>
              <a:gd name="adj1" fmla="val 50000"/>
              <a:gd name="adj2" fmla="val 66239"/>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p>
            <a:endParaRPr lang="tr-TR" dirty="0">
              <a:latin typeface="Calibri" pitchFamily="34" charset="0"/>
            </a:endParaRPr>
          </a:p>
        </p:txBody>
      </p:sp>
      <p:sp>
        <p:nvSpPr>
          <p:cNvPr id="58" name="AutoShape 37"/>
          <p:cNvSpPr>
            <a:spLocks noChangeArrowheads="1"/>
          </p:cNvSpPr>
          <p:nvPr/>
        </p:nvSpPr>
        <p:spPr bwMode="auto">
          <a:xfrm>
            <a:off x="5146959" y="3212976"/>
            <a:ext cx="457182" cy="324000"/>
          </a:xfrm>
          <a:prstGeom prst="homePlate">
            <a:avLst>
              <a:gd name="adj" fmla="val 69432"/>
            </a:avLst>
          </a:prstGeom>
          <a:ln>
            <a:headEnd/>
            <a:tailEnd/>
          </a:ln>
        </p:spPr>
        <p:style>
          <a:lnRef idx="3">
            <a:schemeClr val="lt1"/>
          </a:lnRef>
          <a:fillRef idx="1">
            <a:schemeClr val="accent2"/>
          </a:fillRef>
          <a:effectRef idx="1">
            <a:schemeClr val="accent2"/>
          </a:effectRef>
          <a:fontRef idx="minor">
            <a:schemeClr val="lt1"/>
          </a:fontRef>
        </p:style>
        <p:txBody>
          <a:bodyPr>
            <a:spAutoFit/>
          </a:bodyPr>
          <a:lstStyle/>
          <a:p>
            <a:endParaRPr lang="tr-TR" dirty="0">
              <a:latin typeface="Calibri" pitchFamily="34" charset="0"/>
            </a:endParaRPr>
          </a:p>
        </p:txBody>
      </p:sp>
    </p:spTree>
    <p:extLst>
      <p:ext uri="{BB962C8B-B14F-4D97-AF65-F5344CB8AC3E}">
        <p14:creationId xmlns:p14="http://schemas.microsoft.com/office/powerpoint/2010/main" val="472296586"/>
      </p:ext>
    </p:extLst>
  </p:cSld>
  <p:clrMapOvr>
    <a:masterClrMapping/>
  </p:clrMapOvr>
  <p:transition spd="slow">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err="1" smtClean="0"/>
              <a:t>qHPV</a:t>
            </a:r>
            <a:r>
              <a:rPr lang="tr-TR" dirty="0" smtClean="0"/>
              <a:t> Aşı Sonrası İsveç Datası</a:t>
            </a:r>
            <a:endParaRPr lang="tr-TR" dirty="0"/>
          </a:p>
        </p:txBody>
      </p:sp>
      <p:sp>
        <p:nvSpPr>
          <p:cNvPr id="3" name="2 İçerik Yer Tutucusu"/>
          <p:cNvSpPr>
            <a:spLocks noGrp="1"/>
          </p:cNvSpPr>
          <p:nvPr>
            <p:ph idx="1"/>
          </p:nvPr>
        </p:nvSpPr>
        <p:spPr>
          <a:xfrm>
            <a:off x="609600" y="1600200"/>
            <a:ext cx="7924800" cy="4114800"/>
          </a:xfrm>
          <a:prstGeom prst="rect">
            <a:avLst/>
          </a:prstGeom>
        </p:spPr>
        <p:txBody>
          <a:bodyPr>
            <a:normAutofit/>
          </a:bodyPr>
          <a:lstStyle/>
          <a:p>
            <a:pPr>
              <a:buNone/>
            </a:pPr>
            <a:r>
              <a:rPr lang="tr-TR" sz="3200" b="1" dirty="0" smtClean="0"/>
              <a:t>Özet</a:t>
            </a:r>
          </a:p>
          <a:p>
            <a:pPr>
              <a:spcBef>
                <a:spcPct val="25000"/>
              </a:spcBef>
              <a:defRPr/>
            </a:pPr>
            <a:r>
              <a:rPr lang="tr-TR" sz="3200" dirty="0" smtClean="0"/>
              <a:t>İsveç’teki </a:t>
            </a:r>
            <a:r>
              <a:rPr lang="tr-TR" sz="3200" dirty="0" err="1" smtClean="0"/>
              <a:t>genital</a:t>
            </a:r>
            <a:r>
              <a:rPr lang="tr-TR" sz="3200" dirty="0" smtClean="0"/>
              <a:t> siğillerle ilgili ilk basılı data </a:t>
            </a:r>
            <a:r>
              <a:rPr lang="en-US" sz="3200" dirty="0" smtClean="0"/>
              <a:t>(10–44 </a:t>
            </a:r>
            <a:r>
              <a:rPr lang="tr-TR" sz="3200" dirty="0" smtClean="0"/>
              <a:t>Y</a:t>
            </a:r>
            <a:r>
              <a:rPr lang="en-US" sz="3200" dirty="0" smtClean="0"/>
              <a:t>)</a:t>
            </a:r>
          </a:p>
          <a:p>
            <a:pPr>
              <a:spcBef>
                <a:spcPct val="25000"/>
              </a:spcBef>
              <a:defRPr/>
            </a:pPr>
            <a:r>
              <a:rPr lang="tr-TR" sz="3200" b="1" dirty="0" err="1" smtClean="0">
                <a:solidFill>
                  <a:srgbClr val="C00000"/>
                </a:solidFill>
              </a:rPr>
              <a:t>qHPV</a:t>
            </a:r>
            <a:r>
              <a:rPr lang="tr-TR" sz="3200" b="1" dirty="0" smtClean="0">
                <a:solidFill>
                  <a:srgbClr val="C00000"/>
                </a:solidFill>
              </a:rPr>
              <a:t> aşılaması sonrası genç yetişkin kadınlarda </a:t>
            </a:r>
            <a:r>
              <a:rPr lang="tr-TR" sz="3200" b="1" dirty="0" err="1" smtClean="0">
                <a:solidFill>
                  <a:srgbClr val="C00000"/>
                </a:solidFill>
              </a:rPr>
              <a:t>genital</a:t>
            </a:r>
            <a:r>
              <a:rPr lang="tr-TR" sz="3200" b="1" dirty="0" smtClean="0">
                <a:solidFill>
                  <a:srgbClr val="C00000"/>
                </a:solidFill>
              </a:rPr>
              <a:t> siğil </a:t>
            </a:r>
            <a:r>
              <a:rPr lang="tr-TR" sz="3200" b="1" dirty="0" err="1" smtClean="0">
                <a:solidFill>
                  <a:srgbClr val="C00000"/>
                </a:solidFill>
              </a:rPr>
              <a:t>insidansı</a:t>
            </a:r>
            <a:r>
              <a:rPr lang="tr-TR" sz="3200" b="1" dirty="0" smtClean="0">
                <a:solidFill>
                  <a:srgbClr val="C00000"/>
                </a:solidFill>
              </a:rPr>
              <a:t> düşmektedir</a:t>
            </a:r>
            <a:endParaRPr lang="en-US" sz="3200" b="1" dirty="0" smtClean="0">
              <a:solidFill>
                <a:srgbClr val="C00000"/>
              </a:solidFill>
            </a:endParaRPr>
          </a:p>
        </p:txBody>
      </p:sp>
      <p:sp>
        <p:nvSpPr>
          <p:cNvPr id="4" name="3 Altbilgi Yer Tutucusu"/>
          <p:cNvSpPr>
            <a:spLocks noGrp="1"/>
          </p:cNvSpPr>
          <p:nvPr>
            <p:ph type="ftr" sz="quarter" idx="11"/>
          </p:nvPr>
        </p:nvSpPr>
        <p:spPr/>
        <p:txBody>
          <a:bodyPr/>
          <a:lstStyle/>
          <a:p>
            <a:pPr>
              <a:defRPr/>
            </a:pPr>
            <a:r>
              <a:rPr lang="en-US" smtClean="0"/>
              <a:t>Leval A, J Infect Dis 2012</a:t>
            </a:r>
            <a:endParaRPr lang="en-US"/>
          </a:p>
        </p:txBody>
      </p:sp>
    </p:spTree>
    <p:extLst>
      <p:ext uri="{BB962C8B-B14F-4D97-AF65-F5344CB8AC3E}">
        <p14:creationId xmlns:p14="http://schemas.microsoft.com/office/powerpoint/2010/main" val="3933057478"/>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Almanya’da Genç Kadınlarda HPV </a:t>
            </a:r>
            <a:r>
              <a:rPr lang="tr-TR" dirty="0" err="1" smtClean="0"/>
              <a:t>Prevalansı</a:t>
            </a:r>
            <a:endParaRPr lang="tr-TR" dirty="0"/>
          </a:p>
        </p:txBody>
      </p:sp>
      <p:sp>
        <p:nvSpPr>
          <p:cNvPr id="3" name="2 İçerik Yer Tutucusu"/>
          <p:cNvSpPr>
            <a:spLocks noGrp="1"/>
          </p:cNvSpPr>
          <p:nvPr>
            <p:ph idx="1"/>
          </p:nvPr>
        </p:nvSpPr>
        <p:spPr>
          <a:xfrm>
            <a:off x="609600" y="1600200"/>
            <a:ext cx="7924800" cy="4114800"/>
          </a:xfrm>
          <a:prstGeom prst="rect">
            <a:avLst/>
          </a:prstGeom>
        </p:spPr>
        <p:txBody>
          <a:bodyPr>
            <a:normAutofit/>
          </a:bodyPr>
          <a:lstStyle/>
          <a:p>
            <a:pPr>
              <a:buNone/>
            </a:pPr>
            <a:r>
              <a:rPr lang="tr-TR" sz="2400" b="1" dirty="0" smtClean="0"/>
              <a:t>Sonuçlar</a:t>
            </a:r>
          </a:p>
          <a:p>
            <a:r>
              <a:rPr lang="tr-TR" sz="2000" dirty="0" smtClean="0"/>
              <a:t>O</a:t>
            </a:r>
            <a:r>
              <a:rPr lang="en-US" sz="2000" dirty="0" err="1" smtClean="0"/>
              <a:t>verall</a:t>
            </a:r>
            <a:r>
              <a:rPr lang="en-US" sz="2000" dirty="0" smtClean="0"/>
              <a:t> HPV </a:t>
            </a:r>
            <a:r>
              <a:rPr lang="tr-TR" sz="2000" dirty="0" err="1" smtClean="0"/>
              <a:t>prevalansı</a:t>
            </a:r>
            <a:r>
              <a:rPr lang="tr-TR" sz="2000" dirty="0" smtClean="0"/>
              <a:t> %</a:t>
            </a:r>
            <a:r>
              <a:rPr lang="en-US" sz="2000" dirty="0" smtClean="0"/>
              <a:t>26.5</a:t>
            </a:r>
            <a:r>
              <a:rPr lang="tr-TR" sz="2000" dirty="0" smtClean="0"/>
              <a:t> olup çalışma grubuyla aynı bulunmuştur </a:t>
            </a:r>
            <a:r>
              <a:rPr lang="en-US" sz="2000" dirty="0" smtClean="0"/>
              <a:t>(</a:t>
            </a:r>
            <a:r>
              <a:rPr lang="tr-TR" sz="2000" dirty="0" smtClean="0"/>
              <a:t>%</a:t>
            </a:r>
            <a:r>
              <a:rPr lang="en-US" sz="2000" dirty="0" smtClean="0"/>
              <a:t>25.5 </a:t>
            </a:r>
            <a:r>
              <a:rPr lang="en-US" sz="2000" dirty="0" err="1" smtClean="0"/>
              <a:t>vs</a:t>
            </a:r>
            <a:r>
              <a:rPr lang="en-US" sz="2000" dirty="0" smtClean="0"/>
              <a:t> </a:t>
            </a:r>
            <a:r>
              <a:rPr lang="tr-TR" sz="2000" dirty="0" smtClean="0"/>
              <a:t>%</a:t>
            </a:r>
            <a:r>
              <a:rPr lang="en-US" sz="2000" dirty="0" smtClean="0"/>
              <a:t>27.5) </a:t>
            </a:r>
          </a:p>
          <a:p>
            <a:pPr lvl="1"/>
            <a:r>
              <a:rPr lang="en-US" sz="1800" dirty="0" smtClean="0"/>
              <a:t>HPV 16 </a:t>
            </a:r>
            <a:r>
              <a:rPr lang="tr-TR" sz="1800" dirty="0" smtClean="0"/>
              <a:t>her iki </a:t>
            </a:r>
            <a:r>
              <a:rPr lang="tr-TR" sz="1800" dirty="0" err="1" smtClean="0"/>
              <a:t>populasyonda</a:t>
            </a:r>
            <a:r>
              <a:rPr lang="tr-TR" sz="1800" dirty="0" smtClean="0"/>
              <a:t> da en sık görülen</a:t>
            </a:r>
            <a:r>
              <a:rPr lang="en-US" sz="1800" dirty="0" smtClean="0"/>
              <a:t> high-risk HPV </a:t>
            </a:r>
            <a:r>
              <a:rPr lang="tr-TR" sz="1800" dirty="0" smtClean="0"/>
              <a:t>tipi (%7.4) olup takiben </a:t>
            </a:r>
            <a:r>
              <a:rPr lang="en-US" sz="1800" dirty="0" smtClean="0"/>
              <a:t>HPV </a:t>
            </a:r>
            <a:r>
              <a:rPr lang="tr-TR" sz="1800" dirty="0" smtClean="0"/>
              <a:t>tip </a:t>
            </a:r>
            <a:r>
              <a:rPr lang="en-US" sz="1800" dirty="0" smtClean="0"/>
              <a:t>51 (</a:t>
            </a:r>
            <a:r>
              <a:rPr lang="tr-TR" sz="1800" dirty="0" smtClean="0"/>
              <a:t>%</a:t>
            </a:r>
            <a:r>
              <a:rPr lang="en-US" sz="1800" dirty="0" smtClean="0"/>
              <a:t>5.9), 31, 53, 66</a:t>
            </a:r>
          </a:p>
          <a:p>
            <a:pPr lvl="1"/>
            <a:r>
              <a:rPr lang="en-US" sz="1800" dirty="0" smtClean="0"/>
              <a:t>HPV</a:t>
            </a:r>
            <a:r>
              <a:rPr lang="tr-TR" sz="1800" dirty="0" smtClean="0"/>
              <a:t> </a:t>
            </a:r>
            <a:r>
              <a:rPr lang="en-US" sz="1800" dirty="0" smtClean="0"/>
              <a:t>6 </a:t>
            </a:r>
            <a:r>
              <a:rPr lang="tr-TR" sz="1800" dirty="0" smtClean="0"/>
              <a:t>en sık görülen </a:t>
            </a:r>
            <a:r>
              <a:rPr lang="en-US" sz="1800" dirty="0" smtClean="0"/>
              <a:t>low-risk HPV </a:t>
            </a:r>
            <a:r>
              <a:rPr lang="tr-TR" sz="1800" dirty="0" smtClean="0"/>
              <a:t>tipi </a:t>
            </a:r>
            <a:r>
              <a:rPr lang="en-US" sz="1800" dirty="0" smtClean="0"/>
              <a:t>(</a:t>
            </a:r>
            <a:r>
              <a:rPr lang="tr-TR" sz="1800" dirty="0" smtClean="0"/>
              <a:t>%</a:t>
            </a:r>
            <a:r>
              <a:rPr lang="en-US" sz="1800" dirty="0" smtClean="0"/>
              <a:t>1.9) </a:t>
            </a:r>
            <a:r>
              <a:rPr lang="tr-TR" sz="1800" dirty="0" smtClean="0"/>
              <a:t>bulunmuştur</a:t>
            </a:r>
            <a:endParaRPr lang="en-US" sz="1800" dirty="0" smtClean="0"/>
          </a:p>
        </p:txBody>
      </p:sp>
      <p:sp>
        <p:nvSpPr>
          <p:cNvPr id="5" name="4 Altbilgi Yer Tutucusu"/>
          <p:cNvSpPr>
            <a:spLocks noGrp="1"/>
          </p:cNvSpPr>
          <p:nvPr>
            <p:ph type="ftr" sz="quarter" idx="11"/>
          </p:nvPr>
        </p:nvSpPr>
        <p:spPr/>
        <p:txBody>
          <a:bodyPr/>
          <a:lstStyle/>
          <a:p>
            <a:pPr>
              <a:defRPr/>
            </a:pPr>
            <a:r>
              <a:rPr lang="en-US" dirty="0" err="1" smtClean="0"/>
              <a:t>Luyten</a:t>
            </a:r>
            <a:r>
              <a:rPr lang="en-US" dirty="0" smtClean="0"/>
              <a:t> A,</a:t>
            </a:r>
            <a:r>
              <a:rPr lang="tr-TR" dirty="0" smtClean="0"/>
              <a:t> </a:t>
            </a:r>
            <a:r>
              <a:rPr lang="en-US" dirty="0" smtClean="0"/>
              <a:t>EUROGIN 2012</a:t>
            </a:r>
            <a:endParaRPr lang="en-US" dirty="0"/>
          </a:p>
        </p:txBody>
      </p:sp>
      <p:graphicFrame>
        <p:nvGraphicFramePr>
          <p:cNvPr id="4" name="Table 5"/>
          <p:cNvGraphicFramePr>
            <a:graphicFrameLocks noGrp="1"/>
          </p:cNvGraphicFramePr>
          <p:nvPr/>
        </p:nvGraphicFramePr>
        <p:xfrm>
          <a:off x="1500166" y="4143380"/>
          <a:ext cx="5791200" cy="1778000"/>
        </p:xfrm>
        <a:graphic>
          <a:graphicData uri="http://schemas.openxmlformats.org/drawingml/2006/table">
            <a:tbl>
              <a:tblPr firstRow="1" bandRow="1">
                <a:tableStyleId>{5C22544A-7EE6-4342-B048-85BDC9FD1C3A}</a:tableStyleId>
              </a:tblPr>
              <a:tblGrid>
                <a:gridCol w="4632960">
                  <a:extLst>
                    <a:ext uri="{9D8B030D-6E8A-4147-A177-3AD203B41FA5}">
                      <a16:colId xmlns="" xmlns:a16="http://schemas.microsoft.com/office/drawing/2014/main" val="3018110978"/>
                    </a:ext>
                  </a:extLst>
                </a:gridCol>
                <a:gridCol w="1158240">
                  <a:extLst>
                    <a:ext uri="{9D8B030D-6E8A-4147-A177-3AD203B41FA5}">
                      <a16:colId xmlns="" xmlns:a16="http://schemas.microsoft.com/office/drawing/2014/main" val="1291920256"/>
                    </a:ext>
                  </a:extLst>
                </a:gridCol>
              </a:tblGrid>
              <a:tr h="355600">
                <a:tc>
                  <a:txBody>
                    <a:bodyPr/>
                    <a:lstStyle/>
                    <a:p>
                      <a:r>
                        <a:rPr lang="tr-TR" sz="1700" dirty="0" smtClean="0"/>
                        <a:t>Hastalık</a:t>
                      </a:r>
                      <a:r>
                        <a:rPr lang="tr-TR" sz="1700" baseline="0" dirty="0" smtClean="0"/>
                        <a:t> tanısı</a:t>
                      </a:r>
                      <a:endParaRPr lang="en-US" sz="1700" dirty="0"/>
                    </a:p>
                  </a:txBody>
                  <a:tcPr/>
                </a:tc>
                <a:tc>
                  <a:txBody>
                    <a:bodyPr/>
                    <a:lstStyle/>
                    <a:p>
                      <a:pPr algn="ctr"/>
                      <a:r>
                        <a:rPr lang="tr-TR" sz="1700" dirty="0" smtClean="0"/>
                        <a:t>%</a:t>
                      </a:r>
                      <a:endParaRPr lang="en-US" sz="1700" dirty="0"/>
                    </a:p>
                  </a:txBody>
                  <a:tcPr/>
                </a:tc>
                <a:extLst>
                  <a:ext uri="{0D108BD9-81ED-4DB2-BD59-A6C34878D82A}">
                    <a16:rowId xmlns="" xmlns:a16="http://schemas.microsoft.com/office/drawing/2014/main" val="205959859"/>
                  </a:ext>
                </a:extLst>
              </a:tr>
              <a:tr h="355600">
                <a:tc>
                  <a:txBody>
                    <a:bodyPr/>
                    <a:lstStyle/>
                    <a:p>
                      <a:r>
                        <a:rPr lang="en-US" sz="1500" dirty="0" smtClean="0"/>
                        <a:t>Genital </a:t>
                      </a:r>
                      <a:r>
                        <a:rPr lang="tr-TR" sz="1500" dirty="0" smtClean="0"/>
                        <a:t>siğiller</a:t>
                      </a:r>
                      <a:endParaRPr lang="en-US" sz="1500" dirty="0"/>
                    </a:p>
                  </a:txBody>
                  <a:tcPr/>
                </a:tc>
                <a:tc>
                  <a:txBody>
                    <a:bodyPr/>
                    <a:lstStyle/>
                    <a:p>
                      <a:pPr algn="ctr"/>
                      <a:r>
                        <a:rPr lang="en-US" sz="1500" dirty="0" smtClean="0"/>
                        <a:t>0.63</a:t>
                      </a:r>
                      <a:endParaRPr lang="en-US" sz="1500" dirty="0"/>
                    </a:p>
                  </a:txBody>
                  <a:tcPr/>
                </a:tc>
                <a:extLst>
                  <a:ext uri="{0D108BD9-81ED-4DB2-BD59-A6C34878D82A}">
                    <a16:rowId xmlns="" xmlns:a16="http://schemas.microsoft.com/office/drawing/2014/main" val="3531090484"/>
                  </a:ext>
                </a:extLst>
              </a:tr>
              <a:tr h="355600">
                <a:tc>
                  <a:txBody>
                    <a:bodyPr/>
                    <a:lstStyle/>
                    <a:p>
                      <a:r>
                        <a:rPr lang="tr-TR" sz="1500" dirty="0" err="1" smtClean="0"/>
                        <a:t>Genital</a:t>
                      </a:r>
                      <a:r>
                        <a:rPr lang="tr-TR" sz="1500" baseline="0" dirty="0" smtClean="0"/>
                        <a:t> siğil öyküsü</a:t>
                      </a:r>
                      <a:endParaRPr lang="en-US" sz="1500" dirty="0"/>
                    </a:p>
                  </a:txBody>
                  <a:tcPr/>
                </a:tc>
                <a:tc>
                  <a:txBody>
                    <a:bodyPr/>
                    <a:lstStyle/>
                    <a:p>
                      <a:pPr algn="ctr"/>
                      <a:r>
                        <a:rPr lang="en-US" sz="1500" dirty="0" smtClean="0"/>
                        <a:t>1.7</a:t>
                      </a:r>
                      <a:endParaRPr lang="en-US" sz="1500" dirty="0"/>
                    </a:p>
                  </a:txBody>
                  <a:tcPr/>
                </a:tc>
                <a:extLst>
                  <a:ext uri="{0D108BD9-81ED-4DB2-BD59-A6C34878D82A}">
                    <a16:rowId xmlns="" xmlns:a16="http://schemas.microsoft.com/office/drawing/2014/main" val="2145600906"/>
                  </a:ext>
                </a:extLst>
              </a:tr>
              <a:tr h="355600">
                <a:tc>
                  <a:txBody>
                    <a:bodyPr/>
                    <a:lstStyle/>
                    <a:p>
                      <a:r>
                        <a:rPr lang="tr-TR" sz="1500" dirty="0" err="1" smtClean="0"/>
                        <a:t>Biopsi</a:t>
                      </a:r>
                      <a:r>
                        <a:rPr lang="tr-TR" sz="1500" dirty="0" smtClean="0"/>
                        <a:t> ile kanıtlanmış CIN2+</a:t>
                      </a:r>
                      <a:endParaRPr lang="en-US" sz="1500" dirty="0"/>
                    </a:p>
                  </a:txBody>
                  <a:tcPr/>
                </a:tc>
                <a:tc>
                  <a:txBody>
                    <a:bodyPr/>
                    <a:lstStyle/>
                    <a:p>
                      <a:pPr algn="ctr"/>
                      <a:r>
                        <a:rPr lang="en-US" sz="1500" dirty="0" smtClean="0"/>
                        <a:t>1.06</a:t>
                      </a:r>
                      <a:endParaRPr lang="en-US" sz="1500" dirty="0"/>
                    </a:p>
                  </a:txBody>
                  <a:tcPr/>
                </a:tc>
                <a:extLst>
                  <a:ext uri="{0D108BD9-81ED-4DB2-BD59-A6C34878D82A}">
                    <a16:rowId xmlns="" xmlns:a16="http://schemas.microsoft.com/office/drawing/2014/main" val="1145688920"/>
                  </a:ext>
                </a:extLst>
              </a:tr>
              <a:tr h="355600">
                <a:tc>
                  <a:txBody>
                    <a:bodyPr/>
                    <a:lstStyle/>
                    <a:p>
                      <a:r>
                        <a:rPr lang="tr-TR" sz="1500" dirty="0" smtClean="0"/>
                        <a:t>HPV ilişkili </a:t>
                      </a:r>
                      <a:r>
                        <a:rPr lang="tr-TR" sz="1500" dirty="0" err="1" smtClean="0"/>
                        <a:t>atipik</a:t>
                      </a:r>
                      <a:r>
                        <a:rPr lang="tr-TR" sz="1500" dirty="0" smtClean="0"/>
                        <a:t> </a:t>
                      </a:r>
                      <a:r>
                        <a:rPr lang="tr-TR" sz="1500" dirty="0" err="1" smtClean="0"/>
                        <a:t>Pap</a:t>
                      </a:r>
                      <a:r>
                        <a:rPr lang="tr-TR" sz="1500" dirty="0" smtClean="0"/>
                        <a:t> </a:t>
                      </a:r>
                      <a:r>
                        <a:rPr lang="tr-TR" sz="1500" dirty="0" err="1" smtClean="0"/>
                        <a:t>smear</a:t>
                      </a:r>
                      <a:endParaRPr lang="en-US" sz="1500" dirty="0"/>
                    </a:p>
                  </a:txBody>
                  <a:tcPr/>
                </a:tc>
                <a:tc>
                  <a:txBody>
                    <a:bodyPr/>
                    <a:lstStyle/>
                    <a:p>
                      <a:pPr algn="ctr"/>
                      <a:r>
                        <a:rPr lang="en-US" sz="1500" dirty="0" smtClean="0"/>
                        <a:t>3.2</a:t>
                      </a:r>
                      <a:endParaRPr lang="en-US" sz="1500" dirty="0"/>
                    </a:p>
                  </a:txBody>
                  <a:tcPr/>
                </a:tc>
                <a:extLst>
                  <a:ext uri="{0D108BD9-81ED-4DB2-BD59-A6C34878D82A}">
                    <a16:rowId xmlns="" xmlns:a16="http://schemas.microsoft.com/office/drawing/2014/main" val="2998456678"/>
                  </a:ext>
                </a:extLst>
              </a:tr>
            </a:tbl>
          </a:graphicData>
        </a:graphic>
      </p:graphicFrame>
    </p:spTree>
    <p:extLst>
      <p:ext uri="{BB962C8B-B14F-4D97-AF65-F5344CB8AC3E}">
        <p14:creationId xmlns:p14="http://schemas.microsoft.com/office/powerpoint/2010/main" val="32785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err="1"/>
              <a:t>qHPV</a:t>
            </a:r>
            <a:r>
              <a:rPr lang="tr-TR" dirty="0"/>
              <a:t> Aşılama Programını Takiben Belçika Datası</a:t>
            </a:r>
            <a:endParaRPr lang="en-US" dirty="0"/>
          </a:p>
        </p:txBody>
      </p:sp>
      <p:sp>
        <p:nvSpPr>
          <p:cNvPr id="3" name="Content Placeholder 2"/>
          <p:cNvSpPr>
            <a:spLocks noGrp="1"/>
          </p:cNvSpPr>
          <p:nvPr>
            <p:ph idx="1"/>
          </p:nvPr>
        </p:nvSpPr>
        <p:spPr/>
        <p:txBody>
          <a:bodyPr/>
          <a:lstStyle/>
          <a:p>
            <a:r>
              <a:rPr lang="en-US" dirty="0" err="1" smtClean="0"/>
              <a:t>Olgu</a:t>
            </a:r>
            <a:r>
              <a:rPr lang="en-US" dirty="0" smtClean="0"/>
              <a:t> # </a:t>
            </a:r>
            <a:r>
              <a:rPr lang="tr-TR" dirty="0" smtClean="0"/>
              <a:t>13.117’si </a:t>
            </a:r>
            <a:r>
              <a:rPr lang="tr-TR" dirty="0"/>
              <a:t>aşılanmış 16-20 Yaş </a:t>
            </a:r>
            <a:r>
              <a:rPr lang="en-US" dirty="0"/>
              <a:t>55</a:t>
            </a:r>
            <a:r>
              <a:rPr lang="tr-TR" dirty="0"/>
              <a:t>.</a:t>
            </a:r>
            <a:r>
              <a:rPr lang="en-US" dirty="0"/>
              <a:t>193</a:t>
            </a:r>
            <a:r>
              <a:rPr lang="tr-TR" dirty="0"/>
              <a:t> </a:t>
            </a:r>
            <a:r>
              <a:rPr lang="tr-TR" dirty="0" smtClean="0"/>
              <a:t>kadın</a:t>
            </a:r>
            <a:endParaRPr lang="en-US" dirty="0" smtClean="0"/>
          </a:p>
          <a:p>
            <a:r>
              <a:rPr lang="en-US" dirty="0"/>
              <a:t>435 </a:t>
            </a:r>
            <a:r>
              <a:rPr lang="tr-TR" dirty="0" err="1"/>
              <a:t>genital</a:t>
            </a:r>
            <a:r>
              <a:rPr lang="tr-TR" dirty="0"/>
              <a:t> </a:t>
            </a:r>
            <a:r>
              <a:rPr lang="tr-TR" dirty="0" smtClean="0"/>
              <a:t>si</a:t>
            </a:r>
            <a:r>
              <a:rPr lang="en-US" dirty="0" smtClean="0"/>
              <a:t>ğ</a:t>
            </a:r>
            <a:r>
              <a:rPr lang="tr-TR" dirty="0" smtClean="0"/>
              <a:t>il</a:t>
            </a:r>
            <a:r>
              <a:rPr lang="en-US" dirty="0" smtClean="0"/>
              <a:t> (GW) </a:t>
            </a:r>
            <a:r>
              <a:rPr lang="tr-TR" dirty="0" smtClean="0"/>
              <a:t>olgusu görülmüştür</a:t>
            </a:r>
            <a:endParaRPr lang="en-US" dirty="0" smtClean="0"/>
          </a:p>
          <a:p>
            <a:pPr lvl="1"/>
            <a:r>
              <a:rPr lang="tr-TR" dirty="0"/>
              <a:t>Aşılanmamış grupta </a:t>
            </a:r>
            <a:r>
              <a:rPr lang="en-US" dirty="0"/>
              <a:t>423</a:t>
            </a:r>
            <a:r>
              <a:rPr lang="tr-TR" dirty="0"/>
              <a:t> </a:t>
            </a:r>
            <a:r>
              <a:rPr lang="tr-TR" dirty="0" smtClean="0"/>
              <a:t>olgu</a:t>
            </a:r>
            <a:endParaRPr lang="en-US" dirty="0" smtClean="0"/>
          </a:p>
          <a:p>
            <a:pPr lvl="1"/>
            <a:r>
              <a:rPr lang="tr-TR" dirty="0"/>
              <a:t>Aşılanmış grupta </a:t>
            </a:r>
            <a:r>
              <a:rPr lang="en-US" dirty="0"/>
              <a:t>12 </a:t>
            </a:r>
            <a:r>
              <a:rPr lang="tr-TR" dirty="0"/>
              <a:t>olgu</a:t>
            </a:r>
            <a:endParaRPr lang="en-US" dirty="0"/>
          </a:p>
        </p:txBody>
      </p:sp>
      <p:sp>
        <p:nvSpPr>
          <p:cNvPr id="5" name="Footer Placeholder 4"/>
          <p:cNvSpPr>
            <a:spLocks noGrp="1"/>
          </p:cNvSpPr>
          <p:nvPr>
            <p:ph type="ftr" sz="quarter" idx="11"/>
          </p:nvPr>
        </p:nvSpPr>
        <p:spPr/>
        <p:txBody>
          <a:bodyPr/>
          <a:lstStyle/>
          <a:p>
            <a:r>
              <a:rPr lang="nl-NL" smtClean="0"/>
              <a:t>Van Tielen R,  EUROGIN 2012</a:t>
            </a:r>
            <a:endParaRPr lang="tr-TR"/>
          </a:p>
        </p:txBody>
      </p:sp>
      <p:graphicFrame>
        <p:nvGraphicFramePr>
          <p:cNvPr id="4" name="Table 3"/>
          <p:cNvGraphicFramePr>
            <a:graphicFrameLocks noGrp="1"/>
          </p:cNvGraphicFramePr>
          <p:nvPr>
            <p:extLst>
              <p:ext uri="{D42A27DB-BD31-4B8C-83A1-F6EECF244321}">
                <p14:modId xmlns:p14="http://schemas.microsoft.com/office/powerpoint/2010/main" val="3211009750"/>
              </p:ext>
            </p:extLst>
          </p:nvPr>
        </p:nvGraphicFramePr>
        <p:xfrm>
          <a:off x="359532" y="4437113"/>
          <a:ext cx="8424936" cy="1583787"/>
        </p:xfrm>
        <a:graphic>
          <a:graphicData uri="http://schemas.openxmlformats.org/drawingml/2006/table">
            <a:tbl>
              <a:tblPr firstRow="1" bandRow="1">
                <a:tableStyleId>{5C22544A-7EE6-4342-B048-85BDC9FD1C3A}</a:tableStyleId>
              </a:tblPr>
              <a:tblGrid>
                <a:gridCol w="3240360">
                  <a:extLst>
                    <a:ext uri="{9D8B030D-6E8A-4147-A177-3AD203B41FA5}">
                      <a16:colId xmlns="" xmlns:a16="http://schemas.microsoft.com/office/drawing/2014/main" val="3388808521"/>
                    </a:ext>
                  </a:extLst>
                </a:gridCol>
                <a:gridCol w="1296144">
                  <a:extLst>
                    <a:ext uri="{9D8B030D-6E8A-4147-A177-3AD203B41FA5}">
                      <a16:colId xmlns="" xmlns:a16="http://schemas.microsoft.com/office/drawing/2014/main" val="1034365872"/>
                    </a:ext>
                  </a:extLst>
                </a:gridCol>
                <a:gridCol w="2160240">
                  <a:extLst>
                    <a:ext uri="{9D8B030D-6E8A-4147-A177-3AD203B41FA5}">
                      <a16:colId xmlns="" xmlns:a16="http://schemas.microsoft.com/office/drawing/2014/main" val="2568769059"/>
                    </a:ext>
                  </a:extLst>
                </a:gridCol>
                <a:gridCol w="1728192">
                  <a:extLst>
                    <a:ext uri="{9D8B030D-6E8A-4147-A177-3AD203B41FA5}">
                      <a16:colId xmlns="" xmlns:a16="http://schemas.microsoft.com/office/drawing/2014/main" val="2106668934"/>
                    </a:ext>
                  </a:extLst>
                </a:gridCol>
              </a:tblGrid>
              <a:tr h="452429">
                <a:tc>
                  <a:txBody>
                    <a:bodyPr/>
                    <a:lstStyle/>
                    <a:p>
                      <a:endParaRPr lang="en-US" sz="2400" dirty="0">
                        <a:solidFill>
                          <a:schemeClr val="bg1"/>
                        </a:solidFill>
                      </a:endParaRPr>
                    </a:p>
                  </a:txBody>
                  <a:tcPr marT="45730" marB="45730"/>
                </a:tc>
                <a:tc>
                  <a:txBody>
                    <a:bodyPr/>
                    <a:lstStyle/>
                    <a:p>
                      <a:pPr algn="ctr"/>
                      <a:r>
                        <a:rPr lang="tr-TR" sz="2400" dirty="0" smtClean="0">
                          <a:solidFill>
                            <a:schemeClr val="bg1"/>
                          </a:solidFill>
                        </a:rPr>
                        <a:t>Aşılı</a:t>
                      </a:r>
                      <a:endParaRPr lang="en-US" sz="2400" dirty="0">
                        <a:solidFill>
                          <a:schemeClr val="bg1"/>
                        </a:solidFill>
                      </a:endParaRPr>
                    </a:p>
                  </a:txBody>
                  <a:tcPr marT="45730" marB="45730" anchor="ctr"/>
                </a:tc>
                <a:tc>
                  <a:txBody>
                    <a:bodyPr/>
                    <a:lstStyle/>
                    <a:p>
                      <a:pPr algn="ctr"/>
                      <a:r>
                        <a:rPr lang="tr-TR" sz="2400" dirty="0" smtClean="0">
                          <a:solidFill>
                            <a:schemeClr val="bg1"/>
                          </a:solidFill>
                        </a:rPr>
                        <a:t>Aşılanmamış</a:t>
                      </a:r>
                      <a:endParaRPr lang="en-US" sz="2400" dirty="0">
                        <a:solidFill>
                          <a:schemeClr val="bg1"/>
                        </a:solidFill>
                      </a:endParaRPr>
                    </a:p>
                  </a:txBody>
                  <a:tcPr marT="45730" marB="45730" anchor="ctr"/>
                </a:tc>
                <a:tc>
                  <a:txBody>
                    <a:bodyPr/>
                    <a:lstStyle/>
                    <a:p>
                      <a:pPr algn="ctr"/>
                      <a:r>
                        <a:rPr lang="en-US" sz="2400" i="1" dirty="0" smtClean="0">
                          <a:solidFill>
                            <a:schemeClr val="bg1"/>
                          </a:solidFill>
                        </a:rPr>
                        <a:t>P</a:t>
                      </a:r>
                      <a:endParaRPr lang="en-US" sz="2400" dirty="0">
                        <a:solidFill>
                          <a:schemeClr val="bg1"/>
                        </a:solidFill>
                      </a:endParaRPr>
                    </a:p>
                  </a:txBody>
                  <a:tcPr marT="45730" marB="45730" anchor="ctr"/>
                </a:tc>
                <a:extLst>
                  <a:ext uri="{0D108BD9-81ED-4DB2-BD59-A6C34878D82A}">
                    <a16:rowId xmlns="" xmlns:a16="http://schemas.microsoft.com/office/drawing/2014/main" val="3874923932"/>
                  </a:ext>
                </a:extLst>
              </a:tr>
              <a:tr h="390392">
                <a:tc>
                  <a:txBody>
                    <a:bodyPr/>
                    <a:lstStyle/>
                    <a:p>
                      <a:r>
                        <a:rPr lang="en-US" sz="2400" dirty="0" smtClean="0">
                          <a:solidFill>
                            <a:schemeClr val="bg1"/>
                          </a:solidFill>
                        </a:rPr>
                        <a:t>GW</a:t>
                      </a:r>
                      <a:r>
                        <a:rPr lang="tr-TR" sz="2400" dirty="0" smtClean="0">
                          <a:solidFill>
                            <a:schemeClr val="bg1"/>
                          </a:solidFill>
                        </a:rPr>
                        <a:t> kümülatif </a:t>
                      </a:r>
                      <a:r>
                        <a:rPr lang="tr-TR" sz="2400" dirty="0" err="1" smtClean="0">
                          <a:solidFill>
                            <a:schemeClr val="bg1"/>
                          </a:solidFill>
                        </a:rPr>
                        <a:t>insidansı</a:t>
                      </a:r>
                      <a:endParaRPr lang="en-US" sz="2400" dirty="0">
                        <a:solidFill>
                          <a:schemeClr val="bg1"/>
                        </a:solidFill>
                      </a:endParaRPr>
                    </a:p>
                  </a:txBody>
                  <a:tcPr marT="45730" marB="45730" anchor="ctr">
                    <a:solidFill>
                      <a:srgbClr val="C00000"/>
                    </a:solidFill>
                  </a:tcPr>
                </a:tc>
                <a:tc>
                  <a:txBody>
                    <a:bodyPr/>
                    <a:lstStyle/>
                    <a:p>
                      <a:pPr algn="ctr"/>
                      <a:r>
                        <a:rPr lang="en-US" sz="2400" dirty="0" smtClean="0">
                          <a:solidFill>
                            <a:schemeClr val="bg1"/>
                          </a:solidFill>
                        </a:rPr>
                        <a:t>0.12%</a:t>
                      </a:r>
                      <a:endParaRPr lang="en-US" sz="2400" dirty="0">
                        <a:solidFill>
                          <a:schemeClr val="bg1"/>
                        </a:solidFill>
                      </a:endParaRPr>
                    </a:p>
                  </a:txBody>
                  <a:tcPr marT="45730" marB="45730" anchor="ctr">
                    <a:solidFill>
                      <a:srgbClr val="C00000"/>
                    </a:solidFill>
                  </a:tcPr>
                </a:tc>
                <a:tc>
                  <a:txBody>
                    <a:bodyPr/>
                    <a:lstStyle/>
                    <a:p>
                      <a:pPr algn="ctr"/>
                      <a:r>
                        <a:rPr lang="en-US" sz="2400" dirty="0" smtClean="0">
                          <a:solidFill>
                            <a:schemeClr val="bg1"/>
                          </a:solidFill>
                        </a:rPr>
                        <a:t>0.93%</a:t>
                      </a:r>
                      <a:endParaRPr lang="en-US" sz="2400" dirty="0">
                        <a:solidFill>
                          <a:schemeClr val="bg1"/>
                        </a:solidFill>
                      </a:endParaRPr>
                    </a:p>
                  </a:txBody>
                  <a:tcPr marT="45730" marB="45730" anchor="ctr">
                    <a:solidFill>
                      <a:srgbClr val="C00000"/>
                    </a:solidFill>
                  </a:tcPr>
                </a:tc>
                <a:tc>
                  <a:txBody>
                    <a:bodyPr/>
                    <a:lstStyle/>
                    <a:p>
                      <a:pPr algn="ctr"/>
                      <a:r>
                        <a:rPr lang="en-US" sz="2400" dirty="0" smtClean="0">
                          <a:solidFill>
                            <a:schemeClr val="bg1"/>
                          </a:solidFill>
                        </a:rPr>
                        <a:t>&lt;0.0001</a:t>
                      </a:r>
                      <a:endParaRPr lang="en-US" sz="2400" dirty="0">
                        <a:solidFill>
                          <a:schemeClr val="bg1"/>
                        </a:solidFill>
                      </a:endParaRPr>
                    </a:p>
                  </a:txBody>
                  <a:tcPr marT="45730" marB="45730" anchor="ctr">
                    <a:solidFill>
                      <a:srgbClr val="C00000"/>
                    </a:solidFill>
                  </a:tcPr>
                </a:tc>
                <a:extLst>
                  <a:ext uri="{0D108BD9-81ED-4DB2-BD59-A6C34878D82A}">
                    <a16:rowId xmlns="" xmlns:a16="http://schemas.microsoft.com/office/drawing/2014/main" val="3755487496"/>
                  </a:ext>
                </a:extLst>
              </a:tr>
              <a:tr h="669347">
                <a:tc gridSpan="4">
                  <a:txBody>
                    <a:bodyPr/>
                    <a:lstStyle/>
                    <a:p>
                      <a:pPr algn="ctr"/>
                      <a:r>
                        <a:rPr lang="tr-TR" sz="2400" dirty="0" smtClean="0"/>
                        <a:t>Aşılanmamış grubun </a:t>
                      </a:r>
                      <a:r>
                        <a:rPr lang="tr-TR" sz="2400" dirty="0" err="1" smtClean="0"/>
                        <a:t>genital</a:t>
                      </a:r>
                      <a:r>
                        <a:rPr lang="tr-TR" sz="2400" dirty="0" smtClean="0"/>
                        <a:t> siğille yakalanma riski</a:t>
                      </a:r>
                      <a:r>
                        <a:rPr lang="tr-TR" sz="2400" baseline="0" dirty="0" smtClean="0"/>
                        <a:t> </a:t>
                      </a:r>
                      <a:r>
                        <a:rPr lang="tr-TR" sz="2400" b="1" baseline="0" dirty="0" smtClean="0"/>
                        <a:t>8 kat yüksek</a:t>
                      </a:r>
                      <a:endParaRPr lang="en-US" sz="2400" b="1" dirty="0" smtClean="0"/>
                    </a:p>
                  </a:txBody>
                  <a:tcPr marT="45730" marB="45730" anchor="ctr"/>
                </a:tc>
                <a:tc hMerge="1">
                  <a:txBody>
                    <a:bodyPr/>
                    <a:lstStyle/>
                    <a:p>
                      <a:endParaRPr lang="en-US"/>
                    </a:p>
                  </a:txBody>
                  <a:tcPr/>
                </a:tc>
                <a:tc hMerge="1">
                  <a:txBody>
                    <a:bodyPr/>
                    <a:lstStyle/>
                    <a:p>
                      <a:endParaRPr lang="en-US" dirty="0"/>
                    </a:p>
                  </a:txBody>
                  <a:tcPr/>
                </a:tc>
                <a:tc hMerge="1">
                  <a:txBody>
                    <a:bodyPr/>
                    <a:lstStyle/>
                    <a:p>
                      <a:endParaRPr lang="en-US" dirty="0"/>
                    </a:p>
                  </a:txBody>
                  <a:tcPr/>
                </a:tc>
                <a:extLst>
                  <a:ext uri="{0D108BD9-81ED-4DB2-BD59-A6C34878D82A}">
                    <a16:rowId xmlns="" xmlns:a16="http://schemas.microsoft.com/office/drawing/2014/main" val="3737626871"/>
                  </a:ext>
                </a:extLst>
              </a:tr>
            </a:tbl>
          </a:graphicData>
        </a:graphic>
      </p:graphicFrame>
    </p:spTree>
    <p:extLst>
      <p:ext uri="{BB962C8B-B14F-4D97-AF65-F5344CB8AC3E}">
        <p14:creationId xmlns:p14="http://schemas.microsoft.com/office/powerpoint/2010/main" val="6087767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Title 1"/>
          <p:cNvSpPr>
            <a:spLocks noGrp="1"/>
          </p:cNvSpPr>
          <p:nvPr>
            <p:ph type="title"/>
          </p:nvPr>
        </p:nvSpPr>
        <p:spPr>
          <a:xfrm>
            <a:off x="608400" y="273600"/>
            <a:ext cx="7923600" cy="1144800"/>
          </a:xfrm>
        </p:spPr>
        <p:txBody>
          <a:bodyPr>
            <a:noAutofit/>
          </a:bodyPr>
          <a:lstStyle/>
          <a:p>
            <a:r>
              <a:rPr lang="tr-TR" altLang="en-US" dirty="0" err="1" smtClean="0"/>
              <a:t>qHPV</a:t>
            </a:r>
            <a:r>
              <a:rPr lang="tr-TR" altLang="en-US" dirty="0" smtClean="0"/>
              <a:t> </a:t>
            </a:r>
            <a:r>
              <a:rPr lang="tr-TR" altLang="en-US" dirty="0"/>
              <a:t>Aşısı Sonrası Aşılı </a:t>
            </a:r>
            <a:r>
              <a:rPr lang="tr-TR" altLang="en-US" dirty="0" err="1"/>
              <a:t>Bölglerde</a:t>
            </a:r>
            <a:r>
              <a:rPr lang="tr-TR" altLang="en-US" dirty="0"/>
              <a:t> HPV </a:t>
            </a:r>
            <a:r>
              <a:rPr lang="tr-TR" altLang="en-US" dirty="0" err="1" smtClean="0"/>
              <a:t>Prevalansı</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75944889"/>
              </p:ext>
            </p:extLst>
          </p:nvPr>
        </p:nvGraphicFramePr>
        <p:xfrm>
          <a:off x="216049" y="2072350"/>
          <a:ext cx="8711903" cy="282109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712686957"/>
              </p:ext>
            </p:extLst>
          </p:nvPr>
        </p:nvGraphicFramePr>
        <p:xfrm>
          <a:off x="1233807" y="4941168"/>
          <a:ext cx="6676387" cy="1257219"/>
        </p:xfrm>
        <a:graphic>
          <a:graphicData uri="http://schemas.openxmlformats.org/drawingml/2006/table">
            <a:tbl>
              <a:tblPr firstRow="1" bandRow="1">
                <a:tableStyleId>{5C22544A-7EE6-4342-B048-85BDC9FD1C3A}</a:tableStyleId>
              </a:tblPr>
              <a:tblGrid>
                <a:gridCol w="1051315"/>
                <a:gridCol w="845388"/>
                <a:gridCol w="1506522"/>
                <a:gridCol w="1506522"/>
                <a:gridCol w="1766640"/>
              </a:tblGrid>
              <a:tr h="307313">
                <a:tc>
                  <a:txBody>
                    <a:bodyPr/>
                    <a:lstStyle/>
                    <a:p>
                      <a:pPr algn="ctr"/>
                      <a:r>
                        <a:rPr lang="tr-TR" sz="1600" dirty="0" smtClean="0"/>
                        <a:t>Ülke</a:t>
                      </a:r>
                      <a:endParaRPr lang="en-US" sz="1600" dirty="0"/>
                    </a:p>
                  </a:txBody>
                  <a:tcPr>
                    <a:solidFill>
                      <a:srgbClr val="244061"/>
                    </a:solidFill>
                  </a:tcPr>
                </a:tc>
                <a:tc>
                  <a:txBody>
                    <a:bodyPr/>
                    <a:lstStyle/>
                    <a:p>
                      <a:pPr algn="ctr"/>
                      <a:r>
                        <a:rPr lang="tr-TR" sz="1600" dirty="0" smtClean="0"/>
                        <a:t>Yaş</a:t>
                      </a:r>
                      <a:endParaRPr lang="en-US" sz="1600" dirty="0"/>
                    </a:p>
                  </a:txBody>
                  <a:tcPr>
                    <a:solidFill>
                      <a:srgbClr val="244061"/>
                    </a:solidFill>
                  </a:tcPr>
                </a:tc>
                <a:tc>
                  <a:txBody>
                    <a:bodyPr/>
                    <a:lstStyle/>
                    <a:p>
                      <a:pPr algn="ctr"/>
                      <a:r>
                        <a:rPr lang="tr-TR" sz="1600" dirty="0" smtClean="0"/>
                        <a:t>Aşılama Öncesi </a:t>
                      </a:r>
                      <a:endParaRPr lang="en-US" sz="1600" dirty="0"/>
                    </a:p>
                  </a:txBody>
                  <a:tcPr>
                    <a:solidFill>
                      <a:srgbClr val="244061"/>
                    </a:solidFill>
                  </a:tcPr>
                </a:tc>
                <a:tc>
                  <a:txBody>
                    <a:bodyPr/>
                    <a:lstStyle/>
                    <a:p>
                      <a:pPr algn="ctr"/>
                      <a:r>
                        <a:rPr lang="tr-TR" sz="1600" dirty="0" smtClean="0"/>
                        <a:t>Aşılma</a:t>
                      </a:r>
                      <a:endParaRPr lang="en-US" sz="1600" baseline="30000" dirty="0"/>
                    </a:p>
                  </a:txBody>
                  <a:tcPr>
                    <a:solidFill>
                      <a:srgbClr val="244061"/>
                    </a:solidFill>
                  </a:tcPr>
                </a:tc>
                <a:tc>
                  <a:txBody>
                    <a:bodyPr/>
                    <a:lstStyle/>
                    <a:p>
                      <a:pPr algn="ctr"/>
                      <a:r>
                        <a:rPr lang="tr-TR" sz="1600" baseline="0" dirty="0" smtClean="0"/>
                        <a:t>Aşı Dozları</a:t>
                      </a:r>
                      <a:endParaRPr lang="en-US" sz="1600" baseline="0" dirty="0"/>
                    </a:p>
                  </a:txBody>
                  <a:tcPr>
                    <a:solidFill>
                      <a:srgbClr val="244061"/>
                    </a:solidFill>
                  </a:tcPr>
                </a:tc>
              </a:tr>
              <a:tr h="307313">
                <a:tc>
                  <a:txBody>
                    <a:bodyPr/>
                    <a:lstStyle/>
                    <a:p>
                      <a:pPr algn="ctr"/>
                      <a:r>
                        <a:rPr lang="tr-TR" sz="1200" dirty="0" smtClean="0"/>
                        <a:t>Avustralya</a:t>
                      </a:r>
                      <a:endParaRPr lang="en-US" sz="1200" dirty="0"/>
                    </a:p>
                  </a:txBody>
                  <a:tcPr/>
                </a:tc>
                <a:tc>
                  <a:txBody>
                    <a:bodyPr/>
                    <a:lstStyle/>
                    <a:p>
                      <a:pPr algn="ctr"/>
                      <a:r>
                        <a:rPr lang="en-US" sz="1200" dirty="0" smtClean="0"/>
                        <a:t>18–24 </a:t>
                      </a:r>
                      <a:r>
                        <a:rPr lang="tr-TR" sz="1200" dirty="0" smtClean="0"/>
                        <a:t>Y</a:t>
                      </a:r>
                      <a:endParaRPr lang="en-US" sz="1200" dirty="0"/>
                    </a:p>
                  </a:txBody>
                  <a:tcPr/>
                </a:tc>
                <a:tc>
                  <a:txBody>
                    <a:bodyPr/>
                    <a:lstStyle/>
                    <a:p>
                      <a:pPr algn="ctr"/>
                      <a:r>
                        <a:rPr lang="en-US" sz="1200" dirty="0" smtClean="0"/>
                        <a:t>2005–2007</a:t>
                      </a:r>
                      <a:endParaRPr lang="en-US" sz="1200" dirty="0"/>
                    </a:p>
                  </a:txBody>
                  <a:tcPr/>
                </a:tc>
                <a:tc>
                  <a:txBody>
                    <a:bodyPr/>
                    <a:lstStyle/>
                    <a:p>
                      <a:pPr algn="ctr"/>
                      <a:r>
                        <a:rPr lang="en-US" sz="1200" dirty="0" smtClean="0"/>
                        <a:t>2010–2012</a:t>
                      </a:r>
                      <a:endParaRPr lang="en-US" sz="1200" dirty="0"/>
                    </a:p>
                  </a:txBody>
                  <a:tcPr/>
                </a:tc>
                <a:tc>
                  <a:txBody>
                    <a:bodyPr/>
                    <a:lstStyle/>
                    <a:p>
                      <a:pPr algn="ctr"/>
                      <a:r>
                        <a:rPr lang="en-US" sz="1200" dirty="0" smtClean="0"/>
                        <a:t>3 do</a:t>
                      </a:r>
                      <a:r>
                        <a:rPr lang="tr-TR" sz="1200" dirty="0" smtClean="0"/>
                        <a:t>z</a:t>
                      </a:r>
                      <a:endParaRPr lang="en-US" sz="1200" dirty="0"/>
                    </a:p>
                  </a:txBody>
                  <a:tcPr/>
                </a:tc>
              </a:tr>
              <a:tr h="307313">
                <a:tc>
                  <a:txBody>
                    <a:bodyPr/>
                    <a:lstStyle/>
                    <a:p>
                      <a:pPr algn="ctr"/>
                      <a:r>
                        <a:rPr lang="tr-TR" sz="1200" dirty="0" smtClean="0"/>
                        <a:t>ABD</a:t>
                      </a:r>
                      <a:endParaRPr lang="en-US" sz="1200" dirty="0"/>
                    </a:p>
                  </a:txBody>
                  <a:tcPr/>
                </a:tc>
                <a:tc>
                  <a:txBody>
                    <a:bodyPr/>
                    <a:lstStyle/>
                    <a:p>
                      <a:pPr algn="ctr"/>
                      <a:r>
                        <a:rPr lang="en-US" sz="1200" dirty="0" smtClean="0"/>
                        <a:t>14–19 </a:t>
                      </a:r>
                      <a:r>
                        <a:rPr lang="tr-TR" sz="1200" dirty="0" smtClean="0"/>
                        <a:t>Y</a:t>
                      </a:r>
                      <a:endParaRPr lang="en-US" sz="1200" dirty="0"/>
                    </a:p>
                  </a:txBody>
                  <a:tcPr/>
                </a:tc>
                <a:tc>
                  <a:txBody>
                    <a:bodyPr/>
                    <a:lstStyle/>
                    <a:p>
                      <a:pPr algn="ctr"/>
                      <a:r>
                        <a:rPr lang="en-US" sz="1200" dirty="0" smtClean="0"/>
                        <a:t>2003–2006</a:t>
                      </a:r>
                      <a:endParaRPr lang="en-US"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2007–2010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t>Unknown</a:t>
                      </a:r>
                    </a:p>
                  </a:txBody>
                  <a:tcPr/>
                </a:tc>
              </a:tr>
              <a:tr h="307313">
                <a:tc>
                  <a:txBody>
                    <a:bodyPr/>
                    <a:lstStyle/>
                    <a:p>
                      <a:pPr algn="ctr"/>
                      <a:r>
                        <a:rPr lang="tr-TR" sz="1200" dirty="0" smtClean="0"/>
                        <a:t>ABD</a:t>
                      </a:r>
                      <a:endParaRPr lang="en-US" sz="1200" dirty="0"/>
                    </a:p>
                  </a:txBody>
                  <a:tcPr/>
                </a:tc>
                <a:tc>
                  <a:txBody>
                    <a:bodyPr/>
                    <a:lstStyle/>
                    <a:p>
                      <a:pPr algn="ctr"/>
                      <a:r>
                        <a:rPr lang="en-US" sz="1200" dirty="0" smtClean="0"/>
                        <a:t>14–19 </a:t>
                      </a:r>
                      <a:r>
                        <a:rPr lang="tr-TR" sz="1200" dirty="0" smtClean="0"/>
                        <a:t>Y</a:t>
                      </a:r>
                      <a:endParaRPr lang="en-US" sz="1200" dirty="0"/>
                    </a:p>
                  </a:txBody>
                  <a:tcPr/>
                </a:tc>
                <a:tc>
                  <a:txBody>
                    <a:bodyPr/>
                    <a:lstStyle/>
                    <a:p>
                      <a:pPr algn="ctr"/>
                      <a:r>
                        <a:rPr lang="en-US" sz="1200" dirty="0" smtClean="0"/>
                        <a:t>2003–2006</a:t>
                      </a:r>
                      <a:endParaRPr lang="en-US" sz="1200" dirty="0"/>
                    </a:p>
                  </a:txBody>
                  <a:tcPr/>
                </a:tc>
                <a:tc>
                  <a:txBody>
                    <a:bodyPr/>
                    <a:lstStyle/>
                    <a:p>
                      <a:pPr algn="ctr"/>
                      <a:r>
                        <a:rPr lang="en-US" sz="1200" dirty="0" smtClean="0"/>
                        <a:t>2009–2012</a:t>
                      </a:r>
                      <a:endParaRPr lang="en-US" sz="1200" dirty="0"/>
                    </a:p>
                  </a:txBody>
                  <a:tcPr/>
                </a:tc>
                <a:tc>
                  <a:txBody>
                    <a:bodyPr/>
                    <a:lstStyle/>
                    <a:p>
                      <a:pPr algn="ctr"/>
                      <a:r>
                        <a:rPr lang="en-US" sz="1200" dirty="0" smtClean="0"/>
                        <a:t>Unknown</a:t>
                      </a:r>
                      <a:endParaRPr lang="en-US" sz="1200" dirty="0"/>
                    </a:p>
                  </a:txBody>
                  <a:tcPr/>
                </a:tc>
              </a:tr>
            </a:tbl>
          </a:graphicData>
        </a:graphic>
      </p:graphicFrame>
      <p:sp>
        <p:nvSpPr>
          <p:cNvPr id="3" name="TextBox 2"/>
          <p:cNvSpPr txBox="1"/>
          <p:nvPr/>
        </p:nvSpPr>
        <p:spPr>
          <a:xfrm>
            <a:off x="2186229" y="1899988"/>
            <a:ext cx="1107942" cy="276999"/>
          </a:xfrm>
          <a:prstGeom prst="rect">
            <a:avLst/>
          </a:prstGeom>
          <a:noFill/>
        </p:spPr>
        <p:txBody>
          <a:bodyPr wrap="square" rtlCol="0">
            <a:spAutoFit/>
          </a:bodyPr>
          <a:lstStyle/>
          <a:p>
            <a:pPr algn="ctr"/>
            <a:r>
              <a:rPr lang="en-US" sz="1200" dirty="0" err="1" smtClean="0">
                <a:latin typeface="+mj-lt"/>
              </a:rPr>
              <a:t>Tabrizi</a:t>
            </a:r>
            <a:r>
              <a:rPr lang="en-US" sz="1200" dirty="0" smtClean="0">
                <a:latin typeface="+mj-lt"/>
              </a:rPr>
              <a:t> 2014</a:t>
            </a:r>
            <a:endParaRPr lang="en-US" sz="1200" dirty="0">
              <a:latin typeface="+mj-lt"/>
            </a:endParaRPr>
          </a:p>
        </p:txBody>
      </p:sp>
      <p:sp>
        <p:nvSpPr>
          <p:cNvPr id="4" name="Rectangle 3"/>
          <p:cNvSpPr/>
          <p:nvPr/>
        </p:nvSpPr>
        <p:spPr>
          <a:xfrm>
            <a:off x="4833423" y="1971766"/>
            <a:ext cx="100584" cy="10058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7" name="TextBox 6"/>
          <p:cNvSpPr txBox="1"/>
          <p:nvPr/>
        </p:nvSpPr>
        <p:spPr>
          <a:xfrm>
            <a:off x="2008365" y="1628800"/>
            <a:ext cx="2204266" cy="276999"/>
          </a:xfrm>
          <a:prstGeom prst="rect">
            <a:avLst/>
          </a:prstGeom>
          <a:noFill/>
        </p:spPr>
        <p:txBody>
          <a:bodyPr wrap="square" rtlCol="0">
            <a:spAutoFit/>
          </a:bodyPr>
          <a:lstStyle/>
          <a:p>
            <a:pPr algn="ctr"/>
            <a:r>
              <a:rPr lang="en-US" sz="1200" u="sng" dirty="0" smtClean="0">
                <a:latin typeface="+mj-lt"/>
              </a:rPr>
              <a:t>Vaccinated vs unvaccinated</a:t>
            </a:r>
            <a:endParaRPr lang="en-US" sz="1200" u="sng" dirty="0">
              <a:latin typeface="+mj-lt"/>
            </a:endParaRPr>
          </a:p>
        </p:txBody>
      </p:sp>
      <p:sp>
        <p:nvSpPr>
          <p:cNvPr id="20" name="Rectangle 19"/>
          <p:cNvSpPr/>
          <p:nvPr/>
        </p:nvSpPr>
        <p:spPr>
          <a:xfrm>
            <a:off x="2132344" y="2001732"/>
            <a:ext cx="100584" cy="10058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4691185" y="1630674"/>
            <a:ext cx="2400922" cy="276999"/>
          </a:xfrm>
          <a:prstGeom prst="rect">
            <a:avLst/>
          </a:prstGeom>
          <a:noFill/>
        </p:spPr>
        <p:txBody>
          <a:bodyPr wrap="square" rtlCol="0">
            <a:spAutoFit/>
          </a:bodyPr>
          <a:lstStyle/>
          <a:p>
            <a:pPr algn="ctr"/>
            <a:r>
              <a:rPr lang="en-US" sz="1200" u="sng" dirty="0" smtClean="0">
                <a:latin typeface="+mj-lt"/>
              </a:rPr>
              <a:t>Pre-vaccine era vs vaccine era</a:t>
            </a:r>
            <a:endParaRPr lang="en-US" sz="1200" u="sng" dirty="0">
              <a:latin typeface="+mj-lt"/>
            </a:endParaRPr>
          </a:p>
        </p:txBody>
      </p:sp>
      <p:sp>
        <p:nvSpPr>
          <p:cNvPr id="24" name="Rectangle 23"/>
          <p:cNvSpPr/>
          <p:nvPr/>
        </p:nvSpPr>
        <p:spPr>
          <a:xfrm>
            <a:off x="4833423" y="2143185"/>
            <a:ext cx="100584" cy="100584"/>
          </a:xfrm>
          <a:prstGeom prst="rect">
            <a:avLst/>
          </a:prstGeom>
          <a:solidFill>
            <a:srgbClr val="4F81BD"/>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32" name="Rectangle 31"/>
          <p:cNvSpPr/>
          <p:nvPr/>
        </p:nvSpPr>
        <p:spPr>
          <a:xfrm>
            <a:off x="4833423" y="2319301"/>
            <a:ext cx="100584" cy="100584"/>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j-lt"/>
            </a:endParaRPr>
          </a:p>
        </p:txBody>
      </p:sp>
      <p:sp>
        <p:nvSpPr>
          <p:cNvPr id="28" name="TextBox 27"/>
          <p:cNvSpPr txBox="1"/>
          <p:nvPr/>
        </p:nvSpPr>
        <p:spPr>
          <a:xfrm>
            <a:off x="4966591" y="1869189"/>
            <a:ext cx="1478771" cy="646331"/>
          </a:xfrm>
          <a:prstGeom prst="rect">
            <a:avLst/>
          </a:prstGeom>
          <a:noFill/>
        </p:spPr>
        <p:txBody>
          <a:bodyPr wrap="square" rtlCol="0">
            <a:spAutoFit/>
          </a:bodyPr>
          <a:lstStyle/>
          <a:p>
            <a:pPr algn="l"/>
            <a:r>
              <a:rPr lang="en-US" sz="1200" dirty="0" err="1" smtClean="0">
                <a:latin typeface="+mj-lt"/>
              </a:rPr>
              <a:t>Tabrizi</a:t>
            </a:r>
            <a:r>
              <a:rPr lang="en-US" sz="1200" dirty="0" smtClean="0">
                <a:latin typeface="+mj-lt"/>
              </a:rPr>
              <a:t> 2014</a:t>
            </a:r>
            <a:endParaRPr lang="tr-TR" sz="1200" dirty="0">
              <a:latin typeface="+mj-lt"/>
            </a:endParaRPr>
          </a:p>
          <a:p>
            <a:pPr algn="l"/>
            <a:r>
              <a:rPr lang="en-US" sz="1200" dirty="0">
                <a:latin typeface="+mj-lt"/>
              </a:rPr>
              <a:t>Markowitz </a:t>
            </a:r>
            <a:r>
              <a:rPr lang="en-US" sz="1200" dirty="0" smtClean="0">
                <a:latin typeface="+mj-lt"/>
              </a:rPr>
              <a:t>201</a:t>
            </a:r>
            <a:r>
              <a:rPr lang="tr-TR" sz="1200" dirty="0" smtClean="0">
                <a:latin typeface="+mj-lt"/>
              </a:rPr>
              <a:t>3</a:t>
            </a:r>
            <a:endParaRPr lang="en-US" sz="1200" dirty="0">
              <a:latin typeface="+mj-lt"/>
            </a:endParaRPr>
          </a:p>
          <a:p>
            <a:pPr algn="l"/>
            <a:r>
              <a:rPr lang="en-US" sz="1200" dirty="0">
                <a:latin typeface="+mj-lt"/>
              </a:rPr>
              <a:t>Markowitz </a:t>
            </a:r>
            <a:r>
              <a:rPr lang="en-US" sz="1200" dirty="0" smtClean="0">
                <a:latin typeface="+mj-lt"/>
              </a:rPr>
              <a:t>2016</a:t>
            </a:r>
            <a:endParaRPr lang="en-US" sz="1200" dirty="0">
              <a:latin typeface="+mj-lt"/>
            </a:endParaRPr>
          </a:p>
        </p:txBody>
      </p:sp>
      <p:sp>
        <p:nvSpPr>
          <p:cNvPr id="2" name="Altbilgi Yer Tutucusu 1"/>
          <p:cNvSpPr>
            <a:spLocks noGrp="1"/>
          </p:cNvSpPr>
          <p:nvPr>
            <p:ph type="ftr" sz="quarter" idx="11"/>
          </p:nvPr>
        </p:nvSpPr>
        <p:spPr/>
        <p:txBody>
          <a:bodyPr/>
          <a:lstStyle/>
          <a:p>
            <a:r>
              <a:rPr lang="fr-FR" smtClean="0"/>
              <a:t>Tabrizi SN, Lancet Infect Dis 2014; Markowitz LE, J Infect Dis 2013; Markowitz LE, Pediatrics 2016</a:t>
            </a:r>
            <a:endParaRPr lang="tr-TR" dirty="0"/>
          </a:p>
        </p:txBody>
      </p:sp>
    </p:spTree>
    <p:extLst>
      <p:ext uri="{BB962C8B-B14F-4D97-AF65-F5344CB8AC3E}">
        <p14:creationId xmlns:p14="http://schemas.microsoft.com/office/powerpoint/2010/main" val="40964497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err="1" smtClean="0"/>
              <a:t>qHPV</a:t>
            </a:r>
            <a:r>
              <a:rPr lang="tr-TR" dirty="0" smtClean="0"/>
              <a:t> Aşısının Gerçek Dünya Etkinlik Erken Sonuçları: Özet</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799392227"/>
              </p:ext>
            </p:extLst>
          </p:nvPr>
        </p:nvGraphicFramePr>
        <p:xfrm>
          <a:off x="628650" y="1632742"/>
          <a:ext cx="7886700" cy="4544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0053573"/>
      </p:ext>
    </p:extLst>
  </p:cSld>
  <p:clrMapOvr>
    <a:masterClrMapping/>
  </p:clrMapOvr>
  <p:transition spd="slow">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0072" y="1751985"/>
            <a:ext cx="6803856" cy="4354468"/>
          </a:xfrm>
          <a:prstGeom prst="rect">
            <a:avLst/>
          </a:prstGeom>
        </p:spPr>
      </p:pic>
      <p:sp>
        <p:nvSpPr>
          <p:cNvPr id="2" name="1 Başlık"/>
          <p:cNvSpPr>
            <a:spLocks noGrp="1"/>
          </p:cNvSpPr>
          <p:nvPr>
            <p:ph type="title"/>
          </p:nvPr>
        </p:nvSpPr>
        <p:spPr/>
        <p:txBody>
          <a:bodyPr>
            <a:normAutofit fontScale="90000"/>
          </a:bodyPr>
          <a:lstStyle/>
          <a:p>
            <a:r>
              <a:rPr lang="tr-TR" dirty="0" smtClean="0"/>
              <a:t>Proflaktik Aşıların Etkinliği: Sistematik Bir Review &amp; Meta-Analysis</a:t>
            </a:r>
            <a:endParaRPr lang="tr-TR" dirty="0"/>
          </a:p>
        </p:txBody>
      </p:sp>
      <p:sp>
        <p:nvSpPr>
          <p:cNvPr id="5" name="4 Altbilgi Yer Tutucusu"/>
          <p:cNvSpPr>
            <a:spLocks noGrp="1"/>
          </p:cNvSpPr>
          <p:nvPr>
            <p:ph type="ftr" sz="quarter" idx="11"/>
          </p:nvPr>
        </p:nvSpPr>
        <p:spPr/>
        <p:txBody>
          <a:bodyPr/>
          <a:lstStyle/>
          <a:p>
            <a:pPr>
              <a:defRPr/>
            </a:pPr>
            <a:r>
              <a:rPr lang="fr-FR" dirty="0" err="1" smtClean="0"/>
              <a:t>Beibei</a:t>
            </a:r>
            <a:r>
              <a:rPr lang="fr-FR" dirty="0" smtClean="0"/>
              <a:t> Lu, BMC Infect Dis 2011</a:t>
            </a:r>
            <a:endParaRPr lang="en-US" dirty="0"/>
          </a:p>
        </p:txBody>
      </p:sp>
      <p:sp>
        <p:nvSpPr>
          <p:cNvPr id="13" name="12 Metin kutusu"/>
          <p:cNvSpPr txBox="1"/>
          <p:nvPr/>
        </p:nvSpPr>
        <p:spPr>
          <a:xfrm>
            <a:off x="-1582945" y="6428766"/>
            <a:ext cx="184731" cy="369332"/>
          </a:xfrm>
          <a:prstGeom prst="rect">
            <a:avLst/>
          </a:prstGeom>
          <a:noFill/>
        </p:spPr>
        <p:txBody>
          <a:bodyPr wrap="none" rtlCol="0">
            <a:spAutoFit/>
          </a:bodyPr>
          <a:lstStyle/>
          <a:p>
            <a:endParaRPr lang="tr-TR" dirty="0">
              <a:solidFill>
                <a:schemeClr val="accent2"/>
              </a:solidFill>
              <a:latin typeface="+mn-lt"/>
            </a:endParaRPr>
          </a:p>
        </p:txBody>
      </p:sp>
      <p:pic>
        <p:nvPicPr>
          <p:cNvPr id="6" name="Picture 5"/>
          <p:cNvPicPr>
            <a:picLocks noChangeAspect="1"/>
          </p:cNvPicPr>
          <p:nvPr/>
        </p:nvPicPr>
        <p:blipFill rotWithShape="1">
          <a:blip r:embed="rId4" cstate="print"/>
          <a:srcRect l="16794" t="15226" r="18454" b="17485"/>
          <a:stretch/>
        </p:blipFill>
        <p:spPr>
          <a:xfrm>
            <a:off x="1170072" y="1693134"/>
            <a:ext cx="6803856" cy="4472170"/>
          </a:xfrm>
          <a:prstGeom prst="rect">
            <a:avLst/>
          </a:prstGeom>
        </p:spPr>
      </p:pic>
    </p:spTree>
    <p:extLst>
      <p:ext uri="{BB962C8B-B14F-4D97-AF65-F5344CB8AC3E}">
        <p14:creationId xmlns:p14="http://schemas.microsoft.com/office/powerpoint/2010/main" val="38209929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err="1" smtClean="0"/>
              <a:t>Proflaktik</a:t>
            </a:r>
            <a:r>
              <a:rPr lang="tr-TR" dirty="0" smtClean="0"/>
              <a:t> Aşıların </a:t>
            </a:r>
            <a:r>
              <a:rPr lang="tr-TR" dirty="0"/>
              <a:t>Etkinliği: Sistematik Bir </a:t>
            </a:r>
            <a:r>
              <a:rPr lang="tr-TR" dirty="0" err="1"/>
              <a:t>Review</a:t>
            </a:r>
            <a:r>
              <a:rPr lang="tr-TR" dirty="0"/>
              <a:t> &amp; Meta-Analysis</a:t>
            </a:r>
          </a:p>
        </p:txBody>
      </p:sp>
      <p:pic>
        <p:nvPicPr>
          <p:cNvPr id="5" name="Resim 4"/>
          <p:cNvPicPr>
            <a:picLocks noChangeAspect="1"/>
          </p:cNvPicPr>
          <p:nvPr/>
        </p:nvPicPr>
        <p:blipFill rotWithShape="1">
          <a:blip r:embed="rId3"/>
          <a:srcRect l="20075" t="22000" r="18500" b="15701"/>
          <a:stretch/>
        </p:blipFill>
        <p:spPr>
          <a:xfrm>
            <a:off x="1010049" y="1628800"/>
            <a:ext cx="7123902" cy="4064278"/>
          </a:xfrm>
          <a:prstGeom prst="rect">
            <a:avLst/>
          </a:prstGeom>
        </p:spPr>
      </p:pic>
      <p:sp>
        <p:nvSpPr>
          <p:cNvPr id="3" name="Altbilgi Yer Tutucusu 2"/>
          <p:cNvSpPr>
            <a:spLocks noGrp="1"/>
          </p:cNvSpPr>
          <p:nvPr>
            <p:ph type="ftr" sz="quarter" idx="11"/>
          </p:nvPr>
        </p:nvSpPr>
        <p:spPr/>
        <p:txBody>
          <a:bodyPr/>
          <a:lstStyle/>
          <a:p>
            <a:r>
              <a:rPr lang="tr-TR" dirty="0" err="1" smtClean="0"/>
              <a:t>Setiawan</a:t>
            </a:r>
            <a:r>
              <a:rPr lang="tr-TR" dirty="0" smtClean="0"/>
              <a:t> D, </a:t>
            </a:r>
            <a:r>
              <a:rPr lang="tr-TR" dirty="0" err="1" smtClean="0"/>
              <a:t>Jpn</a:t>
            </a:r>
            <a:r>
              <a:rPr lang="tr-TR" dirty="0" smtClean="0"/>
              <a:t> J </a:t>
            </a:r>
            <a:r>
              <a:rPr lang="tr-TR" dirty="0" err="1" smtClean="0"/>
              <a:t>Clin</a:t>
            </a:r>
            <a:r>
              <a:rPr lang="tr-TR" dirty="0" smtClean="0"/>
              <a:t> </a:t>
            </a:r>
            <a:r>
              <a:rPr lang="tr-TR" dirty="0" err="1" smtClean="0"/>
              <a:t>Oncol</a:t>
            </a:r>
            <a:r>
              <a:rPr lang="tr-TR" dirty="0" smtClean="0"/>
              <a:t> 2017</a:t>
            </a:r>
            <a:endParaRPr lang="tr-TR" dirty="0"/>
          </a:p>
        </p:txBody>
      </p:sp>
      <p:pic>
        <p:nvPicPr>
          <p:cNvPr id="4" name="Resim 3"/>
          <p:cNvPicPr>
            <a:picLocks noChangeAspect="1"/>
          </p:cNvPicPr>
          <p:nvPr/>
        </p:nvPicPr>
        <p:blipFill rotWithShape="1">
          <a:blip r:embed="rId4"/>
          <a:srcRect l="20075" t="21301" r="18894" b="19900"/>
          <a:stretch/>
        </p:blipFill>
        <p:spPr>
          <a:xfrm>
            <a:off x="1009653" y="1700808"/>
            <a:ext cx="7124694" cy="3992270"/>
          </a:xfrm>
          <a:prstGeom prst="rect">
            <a:avLst/>
          </a:prstGeom>
        </p:spPr>
      </p:pic>
    </p:spTree>
    <p:extLst>
      <p:ext uri="{BB962C8B-B14F-4D97-AF65-F5344CB8AC3E}">
        <p14:creationId xmlns:p14="http://schemas.microsoft.com/office/powerpoint/2010/main" val="13073988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HGSIL Tedavisi Sonrası HPV Aşılaması</a:t>
            </a:r>
            <a:endParaRPr lang="tr-TR" dirty="0"/>
          </a:p>
        </p:txBody>
      </p:sp>
      <p:sp>
        <p:nvSpPr>
          <p:cNvPr id="3" name="2 İçerik Yer Tutucusu"/>
          <p:cNvSpPr>
            <a:spLocks noGrp="1"/>
          </p:cNvSpPr>
          <p:nvPr>
            <p:ph idx="1"/>
          </p:nvPr>
        </p:nvSpPr>
        <p:spPr>
          <a:xfrm>
            <a:off x="609600" y="1600200"/>
            <a:ext cx="7924800" cy="4114800"/>
          </a:xfrm>
          <a:prstGeom prst="rect">
            <a:avLst/>
          </a:prstGeom>
        </p:spPr>
        <p:txBody>
          <a:bodyPr>
            <a:noAutofit/>
          </a:bodyPr>
          <a:lstStyle/>
          <a:p>
            <a:r>
              <a:rPr lang="tr-TR" sz="2800" dirty="0" smtClean="0"/>
              <a:t>2007-2010 olgu # 737</a:t>
            </a:r>
          </a:p>
          <a:p>
            <a:r>
              <a:rPr lang="tr-TR" sz="2800" dirty="0" smtClean="0"/>
              <a:t>LEEP yapılıp takip edilen CIN2-3</a:t>
            </a:r>
          </a:p>
          <a:p>
            <a:pPr lvl="1"/>
            <a:r>
              <a:rPr lang="tr-TR" sz="2400" dirty="0" smtClean="0"/>
              <a:t>Aşılanan 360 olgu</a:t>
            </a:r>
          </a:p>
          <a:p>
            <a:pPr lvl="1"/>
            <a:r>
              <a:rPr lang="tr-TR" sz="2400" dirty="0" smtClean="0"/>
              <a:t>Aşılanmamış 377 olgu</a:t>
            </a:r>
          </a:p>
          <a:p>
            <a:r>
              <a:rPr lang="tr-TR" sz="2800" dirty="0" smtClean="0"/>
              <a:t>İlişkili HPV tipleriyle </a:t>
            </a:r>
            <a:r>
              <a:rPr lang="tr-TR" sz="2800" dirty="0" err="1" smtClean="0"/>
              <a:t>rekürren</a:t>
            </a:r>
            <a:r>
              <a:rPr lang="tr-TR" sz="2800" dirty="0" smtClean="0"/>
              <a:t> hastalık</a:t>
            </a:r>
          </a:p>
          <a:p>
            <a:pPr lvl="1"/>
            <a:r>
              <a:rPr lang="tr-TR" sz="2400" dirty="0" smtClean="0">
                <a:solidFill>
                  <a:srgbClr val="780D21"/>
                </a:solidFill>
              </a:rPr>
              <a:t>Aşılı grupta %2.5</a:t>
            </a:r>
          </a:p>
          <a:p>
            <a:pPr lvl="1"/>
            <a:r>
              <a:rPr lang="tr-TR" sz="2400" dirty="0" smtClean="0">
                <a:solidFill>
                  <a:srgbClr val="780D21"/>
                </a:solidFill>
              </a:rPr>
              <a:t>Aşılanmamış grupta %8.5 </a:t>
            </a:r>
            <a:r>
              <a:rPr lang="tr-TR" sz="2400" dirty="0" smtClean="0"/>
              <a:t>(HR=2.840; CI: 1.335-6.042; p&lt;0.01)</a:t>
            </a:r>
          </a:p>
        </p:txBody>
      </p:sp>
      <p:sp>
        <p:nvSpPr>
          <p:cNvPr id="5" name="4 Altbilgi Yer Tutucusu"/>
          <p:cNvSpPr>
            <a:spLocks noGrp="1"/>
          </p:cNvSpPr>
          <p:nvPr>
            <p:ph type="ftr" sz="quarter" idx="11"/>
          </p:nvPr>
        </p:nvSpPr>
        <p:spPr/>
        <p:txBody>
          <a:bodyPr/>
          <a:lstStyle/>
          <a:p>
            <a:r>
              <a:rPr lang="tr-TR" smtClean="0"/>
              <a:t>Kang WD, Gynecol Oncol, 2013</a:t>
            </a:r>
            <a:endParaRPr lang="tr-TR" dirty="0"/>
          </a:p>
        </p:txBody>
      </p:sp>
    </p:spTree>
    <p:extLst>
      <p:ext uri="{BB962C8B-B14F-4D97-AF65-F5344CB8AC3E}">
        <p14:creationId xmlns:p14="http://schemas.microsoft.com/office/powerpoint/2010/main" val="2864283706"/>
      </p:ext>
    </p:extLst>
  </p:cSld>
  <p:clrMapOvr>
    <a:masterClrMapping/>
  </p:clrMapOvr>
  <p:transition spd="slow">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en-US" dirty="0" smtClean="0"/>
              <a:t>HPV </a:t>
            </a:r>
            <a:r>
              <a:rPr lang="en-US" dirty="0" err="1" smtClean="0"/>
              <a:t>Aşılaması</a:t>
            </a:r>
            <a:r>
              <a:rPr lang="en-US" dirty="0" smtClean="0"/>
              <a:t> </a:t>
            </a:r>
            <a:r>
              <a:rPr lang="en-US" dirty="0" err="1" smtClean="0"/>
              <a:t>Sonrası</a:t>
            </a:r>
            <a:r>
              <a:rPr lang="en-US" dirty="0" smtClean="0"/>
              <a:t> </a:t>
            </a:r>
            <a:r>
              <a:rPr lang="en-US" dirty="0" err="1" smtClean="0"/>
              <a:t>Seksüel</a:t>
            </a:r>
            <a:r>
              <a:rPr lang="en-US" dirty="0" smtClean="0"/>
              <a:t> </a:t>
            </a:r>
            <a:r>
              <a:rPr lang="en-US" dirty="0" err="1" smtClean="0"/>
              <a:t>Davranış</a:t>
            </a:r>
            <a:endParaRPr lang="tr-TR" dirty="0"/>
          </a:p>
        </p:txBody>
      </p:sp>
      <p:sp>
        <p:nvSpPr>
          <p:cNvPr id="3" name="2 İçerik Yer Tutucusu"/>
          <p:cNvSpPr>
            <a:spLocks noGrp="1"/>
          </p:cNvSpPr>
          <p:nvPr>
            <p:ph idx="1"/>
          </p:nvPr>
        </p:nvSpPr>
        <p:spPr>
          <a:xfrm>
            <a:off x="609600" y="1600200"/>
            <a:ext cx="7924800" cy="4114800"/>
          </a:xfrm>
          <a:prstGeom prst="rect">
            <a:avLst/>
          </a:prstGeom>
        </p:spPr>
        <p:txBody>
          <a:bodyPr/>
          <a:lstStyle/>
          <a:p>
            <a:r>
              <a:rPr lang="en-US" dirty="0" err="1" smtClean="0"/>
              <a:t>Olgu</a:t>
            </a:r>
            <a:r>
              <a:rPr lang="en-US" dirty="0" smtClean="0"/>
              <a:t> # 339 (13-21 Y </a:t>
            </a:r>
            <a:r>
              <a:rPr lang="en-US" dirty="0" err="1" smtClean="0"/>
              <a:t>kızlar</a:t>
            </a:r>
            <a:r>
              <a:rPr lang="en-US" dirty="0" smtClean="0"/>
              <a:t>)</a:t>
            </a:r>
          </a:p>
          <a:p>
            <a:r>
              <a:rPr lang="en-US" dirty="0" err="1" smtClean="0"/>
              <a:t>Seksüel</a:t>
            </a:r>
            <a:r>
              <a:rPr lang="en-US" dirty="0" smtClean="0"/>
              <a:t> </a:t>
            </a:r>
            <a:r>
              <a:rPr lang="en-US" dirty="0" err="1" smtClean="0"/>
              <a:t>ilişkide</a:t>
            </a:r>
            <a:r>
              <a:rPr lang="en-US" dirty="0" smtClean="0"/>
              <a:t> </a:t>
            </a:r>
            <a:r>
              <a:rPr lang="en-US" dirty="0" err="1" smtClean="0"/>
              <a:t>bulunmayan</a:t>
            </a:r>
            <a:r>
              <a:rPr lang="en-US" dirty="0" smtClean="0"/>
              <a:t> %42.5 </a:t>
            </a:r>
            <a:r>
              <a:rPr lang="en-US" dirty="0" err="1" smtClean="0"/>
              <a:t>olgu</a:t>
            </a:r>
            <a:r>
              <a:rPr lang="en-US" dirty="0" smtClean="0"/>
              <a:t>, </a:t>
            </a:r>
            <a:r>
              <a:rPr lang="en-US" dirty="0" err="1" smtClean="0"/>
              <a:t>önceden</a:t>
            </a:r>
            <a:r>
              <a:rPr lang="en-US" dirty="0" smtClean="0"/>
              <a:t> </a:t>
            </a:r>
            <a:r>
              <a:rPr lang="en-US" dirty="0" err="1" smtClean="0"/>
              <a:t>seksüel</a:t>
            </a:r>
            <a:r>
              <a:rPr lang="en-US" dirty="0" smtClean="0"/>
              <a:t> </a:t>
            </a:r>
            <a:r>
              <a:rPr lang="en-US" dirty="0" err="1" smtClean="0"/>
              <a:t>ilişkide</a:t>
            </a:r>
            <a:r>
              <a:rPr lang="en-US" dirty="0" smtClean="0"/>
              <a:t> </a:t>
            </a:r>
            <a:r>
              <a:rPr lang="en-US" dirty="0" err="1" smtClean="0"/>
              <a:t>bulunmuş</a:t>
            </a:r>
            <a:r>
              <a:rPr lang="en-US" dirty="0" smtClean="0"/>
              <a:t> % 57.5 </a:t>
            </a:r>
            <a:r>
              <a:rPr lang="en-US" dirty="0" err="1" smtClean="0"/>
              <a:t>olguda</a:t>
            </a:r>
            <a:r>
              <a:rPr lang="en-US" dirty="0" smtClean="0"/>
              <a:t> STI </a:t>
            </a:r>
            <a:r>
              <a:rPr lang="en-US" dirty="0" err="1" smtClean="0"/>
              <a:t>açısından</a:t>
            </a:r>
            <a:r>
              <a:rPr lang="en-US" dirty="0" smtClean="0"/>
              <a:t> </a:t>
            </a:r>
            <a:r>
              <a:rPr lang="en-US" dirty="0" err="1" smtClean="0"/>
              <a:t>devam</a:t>
            </a:r>
            <a:r>
              <a:rPr lang="en-US" dirty="0" smtClean="0"/>
              <a:t> </a:t>
            </a:r>
            <a:r>
              <a:rPr lang="en-US" dirty="0" err="1" smtClean="0"/>
              <a:t>eden</a:t>
            </a:r>
            <a:r>
              <a:rPr lang="en-US" dirty="0" smtClean="0"/>
              <a:t> </a:t>
            </a:r>
            <a:r>
              <a:rPr lang="en-US" dirty="0" err="1" smtClean="0"/>
              <a:t>dönemde</a:t>
            </a:r>
            <a:r>
              <a:rPr lang="en-US" dirty="0" smtClean="0"/>
              <a:t> OR 0.13, 95% [CI] 0.03–0.69)</a:t>
            </a:r>
          </a:p>
          <a:p>
            <a:r>
              <a:rPr lang="en-US" dirty="0" smtClean="0"/>
              <a:t>HPV </a:t>
            </a:r>
            <a:r>
              <a:rPr lang="en-US" dirty="0" err="1" smtClean="0"/>
              <a:t>aşılamasından</a:t>
            </a:r>
            <a:r>
              <a:rPr lang="en-US" dirty="0" smtClean="0"/>
              <a:t> </a:t>
            </a:r>
            <a:r>
              <a:rPr lang="en-US" dirty="0" err="1" smtClean="0"/>
              <a:t>sonra</a:t>
            </a:r>
            <a:r>
              <a:rPr lang="en-US" dirty="0" smtClean="0"/>
              <a:t> </a:t>
            </a:r>
            <a:r>
              <a:rPr lang="en-US" dirty="0" err="1" smtClean="0"/>
              <a:t>seksüel</a:t>
            </a:r>
            <a:r>
              <a:rPr lang="en-US" dirty="0" smtClean="0"/>
              <a:t> </a:t>
            </a:r>
            <a:r>
              <a:rPr lang="en-US" dirty="0" err="1" smtClean="0"/>
              <a:t>davranış</a:t>
            </a:r>
            <a:r>
              <a:rPr lang="en-US" dirty="0" smtClean="0"/>
              <a:t> </a:t>
            </a:r>
            <a:r>
              <a:rPr lang="en-US" dirty="0" err="1" smtClean="0"/>
              <a:t>değişikliği</a:t>
            </a:r>
            <a:r>
              <a:rPr lang="en-US" dirty="0" smtClean="0"/>
              <a:t> </a:t>
            </a:r>
            <a:r>
              <a:rPr lang="en-US" dirty="0" err="1" smtClean="0"/>
              <a:t>gösterilememiştir</a:t>
            </a:r>
            <a:r>
              <a:rPr lang="en-US" dirty="0" smtClean="0"/>
              <a:t>. </a:t>
            </a:r>
            <a:endParaRPr lang="tr-TR" dirty="0"/>
          </a:p>
        </p:txBody>
      </p:sp>
      <p:sp>
        <p:nvSpPr>
          <p:cNvPr id="7" name="6 Altbilgi Yer Tutucusu"/>
          <p:cNvSpPr>
            <a:spLocks noGrp="1"/>
          </p:cNvSpPr>
          <p:nvPr>
            <p:ph type="ftr" sz="quarter" idx="11"/>
          </p:nvPr>
        </p:nvSpPr>
        <p:spPr/>
        <p:txBody>
          <a:bodyPr/>
          <a:lstStyle/>
          <a:p>
            <a:r>
              <a:rPr lang="tr-TR" dirty="0" err="1" smtClean="0"/>
              <a:t>Mayhew</a:t>
            </a:r>
            <a:r>
              <a:rPr lang="tr-TR" dirty="0" smtClean="0"/>
              <a:t> A, </a:t>
            </a:r>
            <a:r>
              <a:rPr lang="tr-TR" dirty="0" err="1" smtClean="0"/>
              <a:t>Pediatrics</a:t>
            </a:r>
            <a:r>
              <a:rPr lang="tr-TR" dirty="0" smtClean="0"/>
              <a:t> 2014</a:t>
            </a:r>
            <a:endParaRPr lang="tr-TR" dirty="0"/>
          </a:p>
        </p:txBody>
      </p:sp>
      <p:pic>
        <p:nvPicPr>
          <p:cNvPr id="193539" name="Picture 3"/>
          <p:cNvPicPr>
            <a:picLocks noChangeAspect="1" noChangeArrowheads="1"/>
          </p:cNvPicPr>
          <p:nvPr/>
        </p:nvPicPr>
        <p:blipFill>
          <a:blip r:embed="rId2" cstate="print"/>
          <a:srcRect t="14090" b="4259"/>
          <a:stretch>
            <a:fillRect/>
          </a:stretch>
        </p:blipFill>
        <p:spPr bwMode="auto">
          <a:xfrm>
            <a:off x="1057275" y="4286256"/>
            <a:ext cx="7029450" cy="1913206"/>
          </a:xfrm>
          <a:prstGeom prst="rect">
            <a:avLst/>
          </a:prstGeom>
          <a:noFill/>
          <a:ln w="9525">
            <a:noFill/>
            <a:miter lim="800000"/>
            <a:headEnd/>
            <a:tailEnd/>
          </a:ln>
          <a:effectLst/>
        </p:spPr>
      </p:pic>
    </p:spTree>
    <p:extLst>
      <p:ext uri="{BB962C8B-B14F-4D97-AF65-F5344CB8AC3E}">
        <p14:creationId xmlns:p14="http://schemas.microsoft.com/office/powerpoint/2010/main" val="249230822"/>
      </p:ext>
    </p:extLst>
  </p:cSld>
  <p:clrMapOvr>
    <a:masterClrMapping/>
  </p:clrMapOvr>
  <p:transition spd="slow">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tr-TR" dirty="0"/>
              <a:t>HPV Aşıları Kime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98554282"/>
              </p:ext>
            </p:extLst>
          </p:nvPr>
        </p:nvGraphicFramePr>
        <p:xfrm>
          <a:off x="609600" y="1600200"/>
          <a:ext cx="7924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4473599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Demografik Değişiklikler (Türkiye))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14786571"/>
              </p:ext>
            </p:extLst>
          </p:nvPr>
        </p:nvGraphicFramePr>
        <p:xfrm>
          <a:off x="682587" y="1600200"/>
          <a:ext cx="7680960" cy="1371600"/>
        </p:xfrm>
        <a:graphic>
          <a:graphicData uri="http://schemas.openxmlformats.org/drawingml/2006/table">
            <a:tbl>
              <a:tblPr firstRow="1" bandRow="1">
                <a:tableStyleId>{5C22544A-7EE6-4342-B048-85BDC9FD1C3A}</a:tableStyleId>
              </a:tblPr>
              <a:tblGrid>
                <a:gridCol w="3058691"/>
                <a:gridCol w="2385687"/>
                <a:gridCol w="2236582"/>
              </a:tblGrid>
              <a:tr h="370840">
                <a:tc>
                  <a:txBody>
                    <a:bodyPr/>
                    <a:lstStyle/>
                    <a:p>
                      <a:r>
                        <a:rPr lang="tr-TR" sz="2400" dirty="0" smtClean="0"/>
                        <a:t>Yıl</a:t>
                      </a:r>
                      <a:endParaRPr lang="en-US" sz="2400" dirty="0"/>
                    </a:p>
                  </a:txBody>
                  <a:tcPr>
                    <a:cell3D prstMaterial="dkEdge">
                      <a:bevel w="25400" h="25400" prst="angle"/>
                      <a:lightRig rig="flood" dir="t"/>
                    </a:cell3D>
                  </a:tcPr>
                </a:tc>
                <a:tc>
                  <a:txBody>
                    <a:bodyPr/>
                    <a:lstStyle/>
                    <a:p>
                      <a:pPr algn="r"/>
                      <a:r>
                        <a:rPr lang="tr-TR" sz="2400" dirty="0" smtClean="0"/>
                        <a:t>Yeni olgu #</a:t>
                      </a:r>
                      <a:endParaRPr lang="en-US" sz="2400" dirty="0"/>
                    </a:p>
                  </a:txBody>
                  <a:tcPr>
                    <a:cell3D prstMaterial="dkEdge">
                      <a:bevel w="25400" h="25400" prst="angle"/>
                      <a:lightRig rig="flood" dir="t"/>
                    </a:cell3D>
                  </a:tcPr>
                </a:tc>
                <a:tc>
                  <a:txBody>
                    <a:bodyPr/>
                    <a:lstStyle/>
                    <a:p>
                      <a:pPr algn="r"/>
                      <a:r>
                        <a:rPr lang="tr-TR" sz="2400" dirty="0" err="1" smtClean="0"/>
                        <a:t>Mortalite</a:t>
                      </a:r>
                      <a:r>
                        <a:rPr lang="tr-TR" sz="2400" dirty="0" smtClean="0"/>
                        <a:t> #</a:t>
                      </a:r>
                      <a:endParaRPr lang="en-US" sz="2400" dirty="0"/>
                    </a:p>
                  </a:txBody>
                  <a:tcPr>
                    <a:cell3D prstMaterial="dkEdge">
                      <a:bevel w="25400" h="25400" prst="angle"/>
                      <a:lightRig rig="flood" dir="t"/>
                    </a:cell3D>
                  </a:tcPr>
                </a:tc>
              </a:tr>
              <a:tr h="370840">
                <a:tc>
                  <a:txBody>
                    <a:bodyPr/>
                    <a:lstStyle/>
                    <a:p>
                      <a:r>
                        <a:rPr lang="tr-TR" sz="2400" dirty="0" smtClean="0"/>
                        <a:t>2012</a:t>
                      </a:r>
                      <a:endParaRPr lang="en-US" sz="2400" dirty="0"/>
                    </a:p>
                  </a:txBody>
                  <a:tcPr>
                    <a:cell3D prstMaterial="dkEdge">
                      <a:bevel w="25400" h="25400" prst="angle"/>
                      <a:lightRig rig="flood" dir="t"/>
                    </a:cell3D>
                  </a:tcPr>
                </a:tc>
                <a:tc>
                  <a:txBody>
                    <a:bodyPr/>
                    <a:lstStyle/>
                    <a:p>
                      <a:pPr algn="r"/>
                      <a:r>
                        <a:rPr lang="tr-TR" sz="2400" dirty="0" smtClean="0"/>
                        <a:t>1.686</a:t>
                      </a:r>
                      <a:endParaRPr lang="en-US" sz="2400" dirty="0"/>
                    </a:p>
                  </a:txBody>
                  <a:tcPr>
                    <a:cell3D prstMaterial="dkEdge">
                      <a:bevel w="25400" h="25400" prst="angle"/>
                      <a:lightRig rig="flood" dir="t"/>
                    </a:cell3D>
                  </a:tcPr>
                </a:tc>
                <a:tc>
                  <a:txBody>
                    <a:bodyPr/>
                    <a:lstStyle/>
                    <a:p>
                      <a:pPr algn="r"/>
                      <a:r>
                        <a:rPr lang="tr-TR" sz="2400" dirty="0" smtClean="0"/>
                        <a:t>663</a:t>
                      </a:r>
                      <a:endParaRPr lang="en-US" sz="2400" dirty="0"/>
                    </a:p>
                  </a:txBody>
                  <a:tcPr>
                    <a:cell3D prstMaterial="dkEdge">
                      <a:bevel w="25400" h="25400" prst="angle"/>
                      <a:lightRig rig="flood" dir="t"/>
                    </a:cell3D>
                  </a:tcPr>
                </a:tc>
              </a:tr>
              <a:tr h="370840">
                <a:tc>
                  <a:txBody>
                    <a:bodyPr/>
                    <a:lstStyle/>
                    <a:p>
                      <a:r>
                        <a:rPr lang="tr-TR" sz="2400" dirty="0" smtClean="0"/>
                        <a:t>2015</a:t>
                      </a:r>
                      <a:endParaRPr lang="en-US" sz="2400" dirty="0"/>
                    </a:p>
                  </a:txBody>
                  <a:tcPr>
                    <a:cell3D prstMaterial="dkEdge">
                      <a:bevel w="25400" h="25400" prst="angle"/>
                      <a:lightRig rig="flood" dir="t"/>
                    </a:cell3D>
                  </a:tcPr>
                </a:tc>
                <a:tc>
                  <a:txBody>
                    <a:bodyPr/>
                    <a:lstStyle/>
                    <a:p>
                      <a:pPr algn="r"/>
                      <a:r>
                        <a:rPr lang="tr-TR" sz="2400" dirty="0" smtClean="0"/>
                        <a:t>1.885</a:t>
                      </a:r>
                      <a:endParaRPr lang="en-US" sz="2400" dirty="0"/>
                    </a:p>
                  </a:txBody>
                  <a:tcPr>
                    <a:cell3D prstMaterial="dkEdge">
                      <a:bevel w="25400" h="25400" prst="angle"/>
                      <a:lightRig rig="flood" dir="t"/>
                    </a:cell3D>
                  </a:tcPr>
                </a:tc>
                <a:tc>
                  <a:txBody>
                    <a:bodyPr/>
                    <a:lstStyle/>
                    <a:p>
                      <a:pPr algn="r"/>
                      <a:r>
                        <a:rPr lang="tr-TR" sz="2400" dirty="0" smtClean="0"/>
                        <a:t>782</a:t>
                      </a:r>
                      <a:endParaRPr lang="en-US" sz="2400" dirty="0"/>
                    </a:p>
                  </a:txBody>
                  <a:tcPr>
                    <a:cell3D prstMaterial="dkEdge">
                      <a:bevel w="25400" h="25400" prst="angle"/>
                      <a:lightRig rig="flood" dir="t"/>
                    </a:cell3D>
                  </a:tcPr>
                </a:tc>
              </a:tr>
            </a:tbl>
          </a:graphicData>
        </a:graphic>
      </p:graphicFrame>
      <p:pic>
        <p:nvPicPr>
          <p:cNvPr id="17305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8738" t="64074" r="29131" b="18995"/>
          <a:stretch/>
        </p:blipFill>
        <p:spPr bwMode="auto">
          <a:xfrm>
            <a:off x="683568" y="4876800"/>
            <a:ext cx="7704856" cy="1741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306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8738" t="64074" r="29131" b="18995"/>
          <a:stretch/>
        </p:blipFill>
        <p:spPr bwMode="auto">
          <a:xfrm>
            <a:off x="683568" y="3068960"/>
            <a:ext cx="7704856" cy="1741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992609"/>
      </p:ext>
    </p:extLst>
  </p:cSld>
  <p:clrMapOvr>
    <a:masterClrMapping/>
  </p:clrMapOvr>
  <p:transition spd="slow">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US" dirty="0" smtClean="0"/>
              <a:t>ACOG </a:t>
            </a:r>
            <a:r>
              <a:rPr lang="en-US" dirty="0" err="1" smtClean="0"/>
              <a:t>Önerileri</a:t>
            </a:r>
            <a:endParaRPr lang="tr-TR" dirty="0"/>
          </a:p>
        </p:txBody>
      </p:sp>
      <p:pic>
        <p:nvPicPr>
          <p:cNvPr id="195586" name="Picture 2"/>
          <p:cNvPicPr>
            <a:picLocks noChangeAspect="1" noChangeArrowheads="1"/>
          </p:cNvPicPr>
          <p:nvPr/>
        </p:nvPicPr>
        <p:blipFill>
          <a:blip r:embed="rId2" cstate="print"/>
          <a:srcRect l="7474" t="19444" r="6296" b="10516"/>
          <a:stretch>
            <a:fillRect/>
          </a:stretch>
        </p:blipFill>
        <p:spPr bwMode="auto">
          <a:xfrm>
            <a:off x="486229" y="620688"/>
            <a:ext cx="8171543" cy="3731636"/>
          </a:xfrm>
          <a:prstGeom prst="rect">
            <a:avLst/>
          </a:prstGeom>
          <a:noFill/>
          <a:ln w="9525">
            <a:noFill/>
            <a:miter lim="800000"/>
            <a:headEnd/>
            <a:tailEnd/>
          </a:ln>
        </p:spPr>
      </p:pic>
    </p:spTree>
    <p:extLst>
      <p:ext uri="{BB962C8B-B14F-4D97-AF65-F5344CB8AC3E}">
        <p14:creationId xmlns:p14="http://schemas.microsoft.com/office/powerpoint/2010/main" val="39089766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lstStyle/>
          <a:p>
            <a:r>
              <a:rPr lang="en-US" dirty="0" smtClean="0"/>
              <a:t>ACOG </a:t>
            </a:r>
            <a:r>
              <a:rPr lang="en-US" dirty="0" err="1" smtClean="0"/>
              <a:t>Önerileri</a:t>
            </a:r>
            <a:r>
              <a:rPr lang="en-US" dirty="0" smtClean="0"/>
              <a:t> (2014)</a:t>
            </a:r>
            <a:endParaRPr lang="tr-TR" dirty="0"/>
          </a:p>
        </p:txBody>
      </p:sp>
      <p:pic>
        <p:nvPicPr>
          <p:cNvPr id="196610" name="Picture 2"/>
          <p:cNvPicPr>
            <a:picLocks noChangeAspect="1" noChangeArrowheads="1"/>
          </p:cNvPicPr>
          <p:nvPr/>
        </p:nvPicPr>
        <p:blipFill>
          <a:blip r:embed="rId2" cstate="print"/>
          <a:srcRect l="7809" t="12698" r="7077" b="10000"/>
          <a:stretch>
            <a:fillRect/>
          </a:stretch>
        </p:blipFill>
        <p:spPr bwMode="auto">
          <a:xfrm>
            <a:off x="161764" y="1628800"/>
            <a:ext cx="8820472" cy="4503875"/>
          </a:xfrm>
          <a:prstGeom prst="rect">
            <a:avLst/>
          </a:prstGeom>
          <a:noFill/>
          <a:ln w="9525">
            <a:noFill/>
            <a:miter lim="800000"/>
            <a:headEnd/>
            <a:tailEnd/>
          </a:ln>
        </p:spPr>
      </p:pic>
    </p:spTree>
    <p:extLst>
      <p:ext uri="{BB962C8B-B14F-4D97-AF65-F5344CB8AC3E}">
        <p14:creationId xmlns:p14="http://schemas.microsoft.com/office/powerpoint/2010/main" val="3464014189"/>
      </p:ext>
    </p:extLst>
  </p:cSld>
  <p:clrMapOvr>
    <a:masterClrMapping/>
  </p:clrMapOvr>
  <p:transition spd="slow">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WHO (IARC)</a:t>
            </a:r>
            <a:r>
              <a:rPr lang="en-US" dirty="0" smtClean="0"/>
              <a:t> </a:t>
            </a:r>
            <a:r>
              <a:rPr lang="en-US" dirty="0" err="1" smtClean="0"/>
              <a:t>Önerileri</a:t>
            </a:r>
            <a:endParaRPr lang="tr-TR" dirty="0"/>
          </a:p>
        </p:txBody>
      </p:sp>
      <p:grpSp>
        <p:nvGrpSpPr>
          <p:cNvPr id="3" name="Grup 2"/>
          <p:cNvGrpSpPr/>
          <p:nvPr/>
        </p:nvGrpSpPr>
        <p:grpSpPr>
          <a:xfrm>
            <a:off x="2013058" y="548680"/>
            <a:ext cx="5117885" cy="4186483"/>
            <a:chOff x="1614355" y="106613"/>
            <a:chExt cx="5822974" cy="4823366"/>
          </a:xfrm>
        </p:grpSpPr>
        <p:pic>
          <p:nvPicPr>
            <p:cNvPr id="1689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945" t="54210" r="29214" b="20000"/>
            <a:stretch/>
          </p:blipFill>
          <p:spPr bwMode="auto">
            <a:xfrm>
              <a:off x="1614355" y="2276872"/>
              <a:ext cx="5822974" cy="2653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945" t="17522" r="29214" b="61381"/>
            <a:stretch/>
          </p:blipFill>
          <p:spPr bwMode="auto">
            <a:xfrm>
              <a:off x="1614355" y="106613"/>
              <a:ext cx="5822974" cy="2170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9812459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lstStyle/>
          <a:p>
            <a:r>
              <a:rPr lang="tr-TR" dirty="0" smtClean="0"/>
              <a:t>WHO</a:t>
            </a:r>
            <a:r>
              <a:rPr lang="en-US" dirty="0" smtClean="0"/>
              <a:t> </a:t>
            </a:r>
            <a:r>
              <a:rPr lang="tr-TR" dirty="0" err="1" smtClean="0"/>
              <a:t>End-point</a:t>
            </a:r>
            <a:r>
              <a:rPr lang="tr-TR" dirty="0" smtClean="0"/>
              <a:t> Önerileri</a:t>
            </a:r>
            <a:r>
              <a:rPr lang="en-US" dirty="0" smtClean="0"/>
              <a:t> (2014)</a:t>
            </a:r>
            <a:endParaRPr lang="tr-TR" dirty="0"/>
          </a:p>
        </p:txBody>
      </p:sp>
      <p:sp>
        <p:nvSpPr>
          <p:cNvPr id="2" name="Altbilgi Yer Tutucusu 1"/>
          <p:cNvSpPr>
            <a:spLocks noGrp="1"/>
          </p:cNvSpPr>
          <p:nvPr>
            <p:ph type="ftr" sz="quarter" idx="11"/>
          </p:nvPr>
        </p:nvSpPr>
        <p:spPr/>
        <p:txBody>
          <a:bodyPr/>
          <a:lstStyle/>
          <a:p>
            <a:r>
              <a:rPr lang="en-US" dirty="0" smtClean="0"/>
              <a:t>IARC, HPV Working Group Report 21/08/2014</a:t>
            </a:r>
            <a:endParaRPr lang="tr-TR" dirty="0"/>
          </a:p>
        </p:txBody>
      </p:sp>
      <p:pic>
        <p:nvPicPr>
          <p:cNvPr id="1699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588" t="9594" r="9841" b="18307"/>
          <a:stretch/>
        </p:blipFill>
        <p:spPr bwMode="auto">
          <a:xfrm>
            <a:off x="719573" y="1468532"/>
            <a:ext cx="7704855" cy="4556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Düz Bağlayıcı 9"/>
          <p:cNvCxnSpPr/>
          <p:nvPr/>
        </p:nvCxnSpPr>
        <p:spPr>
          <a:xfrm>
            <a:off x="7380312" y="3460781"/>
            <a:ext cx="809249" cy="0"/>
          </a:xfrm>
          <a:prstGeom prst="line">
            <a:avLst/>
          </a:prstGeom>
          <a:noFill/>
          <a:ln w="3810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cxnSp>
      <p:cxnSp>
        <p:nvCxnSpPr>
          <p:cNvPr id="7" name="Düz Bağlayıcı 6"/>
          <p:cNvCxnSpPr/>
          <p:nvPr/>
        </p:nvCxnSpPr>
        <p:spPr>
          <a:xfrm>
            <a:off x="954438" y="3645024"/>
            <a:ext cx="7235123" cy="0"/>
          </a:xfrm>
          <a:prstGeom prst="line">
            <a:avLst/>
          </a:prstGeom>
          <a:noFill/>
          <a:ln w="3810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cxnSp>
      <p:cxnSp>
        <p:nvCxnSpPr>
          <p:cNvPr id="8" name="Düz Bağlayıcı 9"/>
          <p:cNvCxnSpPr/>
          <p:nvPr/>
        </p:nvCxnSpPr>
        <p:spPr>
          <a:xfrm>
            <a:off x="954438" y="4058572"/>
            <a:ext cx="1241298" cy="0"/>
          </a:xfrm>
          <a:prstGeom prst="line">
            <a:avLst/>
          </a:prstGeom>
          <a:noFill/>
          <a:ln w="3810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cxnSp>
      <p:cxnSp>
        <p:nvCxnSpPr>
          <p:cNvPr id="13" name="Düz Bağlayıcı 12"/>
          <p:cNvCxnSpPr/>
          <p:nvPr/>
        </p:nvCxnSpPr>
        <p:spPr>
          <a:xfrm>
            <a:off x="954438" y="3861048"/>
            <a:ext cx="7235123" cy="0"/>
          </a:xfrm>
          <a:prstGeom prst="line">
            <a:avLst/>
          </a:prstGeom>
          <a:noFill/>
          <a:ln w="3810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0127128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WHO</a:t>
            </a:r>
            <a:r>
              <a:rPr lang="en-US" dirty="0"/>
              <a:t> </a:t>
            </a:r>
            <a:r>
              <a:rPr lang="tr-TR" dirty="0" smtClean="0"/>
              <a:t>Hedef </a:t>
            </a:r>
            <a:r>
              <a:rPr lang="tr-TR" dirty="0"/>
              <a:t>Önerileri</a:t>
            </a:r>
            <a:r>
              <a:rPr lang="en-US" dirty="0"/>
              <a:t> (2014)</a:t>
            </a:r>
            <a:endParaRPr lang="tr-TR" dirty="0"/>
          </a:p>
        </p:txBody>
      </p:sp>
      <p:sp>
        <p:nvSpPr>
          <p:cNvPr id="13" name="Altbilgi Yer Tutucusu 12"/>
          <p:cNvSpPr>
            <a:spLocks noGrp="1"/>
          </p:cNvSpPr>
          <p:nvPr>
            <p:ph type="ftr" sz="quarter" idx="11"/>
          </p:nvPr>
        </p:nvSpPr>
        <p:spPr/>
        <p:txBody>
          <a:bodyPr/>
          <a:lstStyle/>
          <a:p>
            <a:r>
              <a:rPr lang="en-US" smtClean="0"/>
              <a:t>IARC, HPV Working Group Report 21/08/2014</a:t>
            </a:r>
            <a:endParaRPr lang="tr-TR"/>
          </a:p>
        </p:txBody>
      </p:sp>
      <p:sp>
        <p:nvSpPr>
          <p:cNvPr id="10" name="Serbest Form 9"/>
          <p:cNvSpPr/>
          <p:nvPr/>
        </p:nvSpPr>
        <p:spPr>
          <a:xfrm>
            <a:off x="457199" y="1602500"/>
            <a:ext cx="6995160" cy="2036683"/>
          </a:xfrm>
          <a:custGeom>
            <a:avLst/>
            <a:gdLst>
              <a:gd name="connsiteX0" fmla="*/ 0 w 6995160"/>
              <a:gd name="connsiteY0" fmla="*/ 203668 h 2036683"/>
              <a:gd name="connsiteX1" fmla="*/ 203668 w 6995160"/>
              <a:gd name="connsiteY1" fmla="*/ 0 h 2036683"/>
              <a:gd name="connsiteX2" fmla="*/ 6791492 w 6995160"/>
              <a:gd name="connsiteY2" fmla="*/ 0 h 2036683"/>
              <a:gd name="connsiteX3" fmla="*/ 6995160 w 6995160"/>
              <a:gd name="connsiteY3" fmla="*/ 203668 h 2036683"/>
              <a:gd name="connsiteX4" fmla="*/ 6995160 w 6995160"/>
              <a:gd name="connsiteY4" fmla="*/ 1833015 h 2036683"/>
              <a:gd name="connsiteX5" fmla="*/ 6791492 w 6995160"/>
              <a:gd name="connsiteY5" fmla="*/ 2036683 h 2036683"/>
              <a:gd name="connsiteX6" fmla="*/ 203668 w 6995160"/>
              <a:gd name="connsiteY6" fmla="*/ 2036683 h 2036683"/>
              <a:gd name="connsiteX7" fmla="*/ 0 w 6995160"/>
              <a:gd name="connsiteY7" fmla="*/ 1833015 h 2036683"/>
              <a:gd name="connsiteX8" fmla="*/ 0 w 6995160"/>
              <a:gd name="connsiteY8" fmla="*/ 203668 h 203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5160" h="2036683">
                <a:moveTo>
                  <a:pt x="0" y="203668"/>
                </a:moveTo>
                <a:cubicBezTo>
                  <a:pt x="0" y="91185"/>
                  <a:pt x="91185" y="0"/>
                  <a:pt x="203668" y="0"/>
                </a:cubicBezTo>
                <a:lnTo>
                  <a:pt x="6791492" y="0"/>
                </a:lnTo>
                <a:cubicBezTo>
                  <a:pt x="6903975" y="0"/>
                  <a:pt x="6995160" y="91185"/>
                  <a:pt x="6995160" y="203668"/>
                </a:cubicBezTo>
                <a:lnTo>
                  <a:pt x="6995160" y="1833015"/>
                </a:lnTo>
                <a:cubicBezTo>
                  <a:pt x="6995160" y="1945498"/>
                  <a:pt x="6903975" y="2036683"/>
                  <a:pt x="6791492" y="2036683"/>
                </a:cubicBezTo>
                <a:lnTo>
                  <a:pt x="203668" y="2036683"/>
                </a:lnTo>
                <a:cubicBezTo>
                  <a:pt x="91185" y="2036683"/>
                  <a:pt x="0" y="1945498"/>
                  <a:pt x="0" y="1833015"/>
                </a:cubicBezTo>
                <a:lnTo>
                  <a:pt x="0" y="203668"/>
                </a:lnTo>
                <a:close/>
              </a:path>
            </a:pathLst>
          </a:custGeom>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51092" tIns="151092" rIns="151200" bIns="151092" numCol="1" spcCol="1270" anchor="ctr" anchorCtr="0">
            <a:noAutofit/>
          </a:bodyPr>
          <a:lstStyle/>
          <a:p>
            <a:pPr lvl="0" algn="l" defTabSz="1066800" rtl="0">
              <a:lnSpc>
                <a:spcPct val="90000"/>
              </a:lnSpc>
              <a:spcBef>
                <a:spcPct val="0"/>
              </a:spcBef>
              <a:spcAft>
                <a:spcPct val="35000"/>
              </a:spcAft>
            </a:pPr>
            <a:r>
              <a:rPr lang="tr-TR" sz="4000" kern="1200" dirty="0" err="1" smtClean="0"/>
              <a:t>Servikal</a:t>
            </a:r>
            <a:r>
              <a:rPr lang="tr-TR" sz="4000" kern="1200" dirty="0" smtClean="0"/>
              <a:t> kansere karşı koruma hedef olarak kullanılamaz</a:t>
            </a:r>
            <a:endParaRPr lang="tr-TR" sz="4000" kern="1200" dirty="0"/>
          </a:p>
        </p:txBody>
      </p:sp>
      <p:sp>
        <p:nvSpPr>
          <p:cNvPr id="11" name="Serbest Form 10"/>
          <p:cNvSpPr/>
          <p:nvPr/>
        </p:nvSpPr>
        <p:spPr>
          <a:xfrm>
            <a:off x="1979712" y="4149080"/>
            <a:ext cx="6995160" cy="2036683"/>
          </a:xfrm>
          <a:custGeom>
            <a:avLst/>
            <a:gdLst>
              <a:gd name="connsiteX0" fmla="*/ 0 w 6995160"/>
              <a:gd name="connsiteY0" fmla="*/ 203668 h 2036683"/>
              <a:gd name="connsiteX1" fmla="*/ 203668 w 6995160"/>
              <a:gd name="connsiteY1" fmla="*/ 0 h 2036683"/>
              <a:gd name="connsiteX2" fmla="*/ 6791492 w 6995160"/>
              <a:gd name="connsiteY2" fmla="*/ 0 h 2036683"/>
              <a:gd name="connsiteX3" fmla="*/ 6995160 w 6995160"/>
              <a:gd name="connsiteY3" fmla="*/ 203668 h 2036683"/>
              <a:gd name="connsiteX4" fmla="*/ 6995160 w 6995160"/>
              <a:gd name="connsiteY4" fmla="*/ 1833015 h 2036683"/>
              <a:gd name="connsiteX5" fmla="*/ 6791492 w 6995160"/>
              <a:gd name="connsiteY5" fmla="*/ 2036683 h 2036683"/>
              <a:gd name="connsiteX6" fmla="*/ 203668 w 6995160"/>
              <a:gd name="connsiteY6" fmla="*/ 2036683 h 2036683"/>
              <a:gd name="connsiteX7" fmla="*/ 0 w 6995160"/>
              <a:gd name="connsiteY7" fmla="*/ 1833015 h 2036683"/>
              <a:gd name="connsiteX8" fmla="*/ 0 w 6995160"/>
              <a:gd name="connsiteY8" fmla="*/ 203668 h 203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5160" h="2036683">
                <a:moveTo>
                  <a:pt x="0" y="203668"/>
                </a:moveTo>
                <a:cubicBezTo>
                  <a:pt x="0" y="91185"/>
                  <a:pt x="91185" y="0"/>
                  <a:pt x="203668" y="0"/>
                </a:cubicBezTo>
                <a:lnTo>
                  <a:pt x="6791492" y="0"/>
                </a:lnTo>
                <a:cubicBezTo>
                  <a:pt x="6903975" y="0"/>
                  <a:pt x="6995160" y="91185"/>
                  <a:pt x="6995160" y="203668"/>
                </a:cubicBezTo>
                <a:lnTo>
                  <a:pt x="6995160" y="1833015"/>
                </a:lnTo>
                <a:cubicBezTo>
                  <a:pt x="6995160" y="1945498"/>
                  <a:pt x="6903975" y="2036683"/>
                  <a:pt x="6791492" y="2036683"/>
                </a:cubicBezTo>
                <a:lnTo>
                  <a:pt x="203668" y="2036683"/>
                </a:lnTo>
                <a:cubicBezTo>
                  <a:pt x="91185" y="2036683"/>
                  <a:pt x="0" y="1945498"/>
                  <a:pt x="0" y="1833015"/>
                </a:cubicBezTo>
                <a:lnTo>
                  <a:pt x="0" y="203668"/>
                </a:lnTo>
                <a:close/>
              </a:path>
            </a:pathLst>
          </a:custGeom>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51092" tIns="151092" rIns="151200" bIns="151092" numCol="1" spcCol="1270" anchor="ctr" anchorCtr="0">
            <a:noAutofit/>
          </a:bodyPr>
          <a:lstStyle/>
          <a:p>
            <a:pPr lvl="0" algn="l" defTabSz="1066800" rtl="0">
              <a:lnSpc>
                <a:spcPct val="90000"/>
              </a:lnSpc>
              <a:spcBef>
                <a:spcPct val="0"/>
              </a:spcBef>
              <a:spcAft>
                <a:spcPct val="35000"/>
              </a:spcAft>
            </a:pPr>
            <a:r>
              <a:rPr lang="tr-TR" sz="2800" kern="1200" dirty="0" smtClean="0"/>
              <a:t>Çünkü; "</a:t>
            </a:r>
            <a:r>
              <a:rPr lang="tr-TR" sz="2800" b="1" kern="1200" dirty="0" err="1" smtClean="0"/>
              <a:t>standard</a:t>
            </a:r>
            <a:r>
              <a:rPr lang="tr-TR" sz="2800" b="1" kern="1200" dirty="0" smtClean="0"/>
              <a:t> of </a:t>
            </a:r>
            <a:r>
              <a:rPr lang="tr-TR" sz="2800" b="1" kern="1200" dirty="0" err="1" smtClean="0"/>
              <a:t>care</a:t>
            </a:r>
            <a:r>
              <a:rPr lang="tr-TR" sz="2800" kern="1200" dirty="0" smtClean="0"/>
              <a:t>" </a:t>
            </a:r>
            <a:r>
              <a:rPr lang="tr-TR" sz="2800" kern="1200" dirty="0" err="1" smtClean="0"/>
              <a:t>invaziv</a:t>
            </a:r>
            <a:r>
              <a:rPr lang="tr-TR" sz="2800" kern="1200" dirty="0" smtClean="0"/>
              <a:t> kansere gidişteki </a:t>
            </a:r>
            <a:r>
              <a:rPr lang="tr-TR" sz="2800" kern="1200" dirty="0" err="1" smtClean="0"/>
              <a:t>nedensel</a:t>
            </a:r>
            <a:r>
              <a:rPr lang="tr-TR" sz="2800" kern="1200" dirty="0" smtClean="0"/>
              <a:t> yolakta tanımlanmış olan </a:t>
            </a:r>
            <a:r>
              <a:rPr lang="tr-TR" sz="2800" kern="1200" dirty="0" err="1" smtClean="0"/>
              <a:t>premalign</a:t>
            </a:r>
            <a:r>
              <a:rPr lang="tr-TR" sz="2800" kern="1200" dirty="0" smtClean="0"/>
              <a:t> lezyonların tedavisine ihtiyaç duymaktadır</a:t>
            </a:r>
            <a:endParaRPr lang="tr-TR" sz="2800" kern="1200" dirty="0"/>
          </a:p>
        </p:txBody>
      </p:sp>
      <p:sp>
        <p:nvSpPr>
          <p:cNvPr id="12" name="Serbest Form 11"/>
          <p:cNvSpPr/>
          <p:nvPr/>
        </p:nvSpPr>
        <p:spPr>
          <a:xfrm>
            <a:off x="6128515" y="3041260"/>
            <a:ext cx="1323844" cy="1323844"/>
          </a:xfrm>
          <a:custGeom>
            <a:avLst/>
            <a:gdLst>
              <a:gd name="connsiteX0" fmla="*/ 0 w 1323844"/>
              <a:gd name="connsiteY0" fmla="*/ 728114 h 1323844"/>
              <a:gd name="connsiteX1" fmla="*/ 297865 w 1323844"/>
              <a:gd name="connsiteY1" fmla="*/ 728114 h 1323844"/>
              <a:gd name="connsiteX2" fmla="*/ 297865 w 1323844"/>
              <a:gd name="connsiteY2" fmla="*/ 0 h 1323844"/>
              <a:gd name="connsiteX3" fmla="*/ 1025979 w 1323844"/>
              <a:gd name="connsiteY3" fmla="*/ 0 h 1323844"/>
              <a:gd name="connsiteX4" fmla="*/ 1025979 w 1323844"/>
              <a:gd name="connsiteY4" fmla="*/ 728114 h 1323844"/>
              <a:gd name="connsiteX5" fmla="*/ 1323844 w 1323844"/>
              <a:gd name="connsiteY5" fmla="*/ 728114 h 1323844"/>
              <a:gd name="connsiteX6" fmla="*/ 661922 w 1323844"/>
              <a:gd name="connsiteY6" fmla="*/ 1323844 h 1323844"/>
              <a:gd name="connsiteX7" fmla="*/ 0 w 1323844"/>
              <a:gd name="connsiteY7" fmla="*/ 728114 h 13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3844" h="1323844">
                <a:moveTo>
                  <a:pt x="0" y="728114"/>
                </a:moveTo>
                <a:lnTo>
                  <a:pt x="297865" y="728114"/>
                </a:lnTo>
                <a:lnTo>
                  <a:pt x="297865" y="0"/>
                </a:lnTo>
                <a:lnTo>
                  <a:pt x="1025979" y="0"/>
                </a:lnTo>
                <a:lnTo>
                  <a:pt x="1025979" y="728114"/>
                </a:lnTo>
                <a:lnTo>
                  <a:pt x="1323844" y="728114"/>
                </a:lnTo>
                <a:lnTo>
                  <a:pt x="661922" y="1323844"/>
                </a:lnTo>
                <a:lnTo>
                  <a:pt x="0" y="728114"/>
                </a:lnTo>
                <a:close/>
              </a:path>
            </a:pathLst>
          </a:custGeom>
          <a:solidFill>
            <a:srgbClr val="CCCFD7"/>
          </a:solidFill>
          <a:ln>
            <a:solidFill>
              <a:schemeClr val="tx2">
                <a:alpha val="90000"/>
              </a:schemeClr>
            </a:solidFill>
          </a:ln>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43585" tIns="45720" rIns="343585" bIns="373371" numCol="1" spcCol="1270" anchor="ctr" anchorCtr="0">
            <a:noAutofit/>
          </a:bodyPr>
          <a:lstStyle/>
          <a:p>
            <a:pPr lvl="0" algn="ctr" defTabSz="1600200">
              <a:lnSpc>
                <a:spcPct val="90000"/>
              </a:lnSpc>
              <a:spcBef>
                <a:spcPct val="0"/>
              </a:spcBef>
              <a:spcAft>
                <a:spcPct val="35000"/>
              </a:spcAft>
            </a:pPr>
            <a:endParaRPr lang="tr-TR" sz="3600" kern="1200"/>
          </a:p>
        </p:txBody>
      </p:sp>
    </p:spTree>
    <p:extLst>
      <p:ext uri="{BB962C8B-B14F-4D97-AF65-F5344CB8AC3E}">
        <p14:creationId xmlns:p14="http://schemas.microsoft.com/office/powerpoint/2010/main" val="20607344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tr-TR" dirty="0" smtClean="0"/>
              <a:t>CDC Adölesan Aşı Programı 2017</a:t>
            </a:r>
          </a:p>
        </p:txBody>
      </p:sp>
      <p:pic>
        <p:nvPicPr>
          <p:cNvPr id="3" name="Resim 2"/>
          <p:cNvPicPr>
            <a:picLocks noChangeAspect="1"/>
          </p:cNvPicPr>
          <p:nvPr/>
        </p:nvPicPr>
        <p:blipFill rotWithShape="1">
          <a:blip r:embed="rId3"/>
          <a:srcRect l="23619" t="8701" r="25194" b="13275"/>
          <a:stretch/>
        </p:blipFill>
        <p:spPr>
          <a:xfrm>
            <a:off x="1809477" y="1442195"/>
            <a:ext cx="5525046" cy="4737269"/>
          </a:xfrm>
          <a:prstGeom prst="rect">
            <a:avLst/>
          </a:prstGeom>
        </p:spPr>
      </p:pic>
      <p:sp>
        <p:nvSpPr>
          <p:cNvPr id="11" name="10 Serbest Form"/>
          <p:cNvSpPr/>
          <p:nvPr/>
        </p:nvSpPr>
        <p:spPr bwMode="auto">
          <a:xfrm>
            <a:off x="5436096" y="5517232"/>
            <a:ext cx="1800200" cy="504056"/>
          </a:xfrm>
          <a:custGeom>
            <a:avLst/>
            <a:gdLst>
              <a:gd name="connsiteX0" fmla="*/ 0 w 4896544"/>
              <a:gd name="connsiteY0" fmla="*/ 108014 h 648072"/>
              <a:gd name="connsiteX1" fmla="*/ 31637 w 4896544"/>
              <a:gd name="connsiteY1" fmla="*/ 31637 h 648072"/>
              <a:gd name="connsiteX2" fmla="*/ 108015 w 4896544"/>
              <a:gd name="connsiteY2" fmla="*/ 1 h 648072"/>
              <a:gd name="connsiteX3" fmla="*/ 4788530 w 4896544"/>
              <a:gd name="connsiteY3" fmla="*/ 0 h 648072"/>
              <a:gd name="connsiteX4" fmla="*/ 4864907 w 4896544"/>
              <a:gd name="connsiteY4" fmla="*/ 31637 h 648072"/>
              <a:gd name="connsiteX5" fmla="*/ 4896543 w 4896544"/>
              <a:gd name="connsiteY5" fmla="*/ 108015 h 648072"/>
              <a:gd name="connsiteX6" fmla="*/ 4896544 w 4896544"/>
              <a:gd name="connsiteY6" fmla="*/ 540058 h 648072"/>
              <a:gd name="connsiteX7" fmla="*/ 4864907 w 4896544"/>
              <a:gd name="connsiteY7" fmla="*/ 616435 h 648072"/>
              <a:gd name="connsiteX8" fmla="*/ 4788530 w 4896544"/>
              <a:gd name="connsiteY8" fmla="*/ 648072 h 648072"/>
              <a:gd name="connsiteX9" fmla="*/ 108014 w 4896544"/>
              <a:gd name="connsiteY9" fmla="*/ 648072 h 648072"/>
              <a:gd name="connsiteX10" fmla="*/ 31637 w 4896544"/>
              <a:gd name="connsiteY10" fmla="*/ 616435 h 648072"/>
              <a:gd name="connsiteX11" fmla="*/ 0 w 4896544"/>
              <a:gd name="connsiteY11" fmla="*/ 540058 h 648072"/>
              <a:gd name="connsiteX12" fmla="*/ 0 w 4896544"/>
              <a:gd name="connsiteY12" fmla="*/ 108014 h 648072"/>
              <a:gd name="connsiteX0" fmla="*/ 296483 w 5193027"/>
              <a:gd name="connsiteY0" fmla="*/ 108014 h 648072"/>
              <a:gd name="connsiteX1" fmla="*/ 328120 w 5193027"/>
              <a:gd name="connsiteY1" fmla="*/ 31637 h 648072"/>
              <a:gd name="connsiteX2" fmla="*/ 404498 w 5193027"/>
              <a:gd name="connsiteY2" fmla="*/ 1 h 648072"/>
              <a:gd name="connsiteX3" fmla="*/ 2755111 w 5193027"/>
              <a:gd name="connsiteY3" fmla="*/ 2158 h 648072"/>
              <a:gd name="connsiteX4" fmla="*/ 5085013 w 5193027"/>
              <a:gd name="connsiteY4" fmla="*/ 0 h 648072"/>
              <a:gd name="connsiteX5" fmla="*/ 5161390 w 5193027"/>
              <a:gd name="connsiteY5" fmla="*/ 31637 h 648072"/>
              <a:gd name="connsiteX6" fmla="*/ 5193026 w 5193027"/>
              <a:gd name="connsiteY6" fmla="*/ 108015 h 648072"/>
              <a:gd name="connsiteX7" fmla="*/ 5193027 w 5193027"/>
              <a:gd name="connsiteY7" fmla="*/ 540058 h 648072"/>
              <a:gd name="connsiteX8" fmla="*/ 5161390 w 5193027"/>
              <a:gd name="connsiteY8" fmla="*/ 616435 h 648072"/>
              <a:gd name="connsiteX9" fmla="*/ 5085013 w 5193027"/>
              <a:gd name="connsiteY9" fmla="*/ 648072 h 648072"/>
              <a:gd name="connsiteX10" fmla="*/ 404497 w 5193027"/>
              <a:gd name="connsiteY10" fmla="*/ 648072 h 648072"/>
              <a:gd name="connsiteX11" fmla="*/ 328120 w 5193027"/>
              <a:gd name="connsiteY11" fmla="*/ 616435 h 648072"/>
              <a:gd name="connsiteX12" fmla="*/ 296483 w 5193027"/>
              <a:gd name="connsiteY12" fmla="*/ 540058 h 648072"/>
              <a:gd name="connsiteX13" fmla="*/ 296483 w 5193027"/>
              <a:gd name="connsiteY13" fmla="*/ 108014 h 648072"/>
              <a:gd name="connsiteX0" fmla="*/ 2755111 w 5193027"/>
              <a:gd name="connsiteY0" fmla="*/ 2158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846551 w 5193027"/>
              <a:gd name="connsiteY13" fmla="*/ 93598 h 648072"/>
              <a:gd name="connsiteX0" fmla="*/ 2755111 w 5193027"/>
              <a:gd name="connsiteY0" fmla="*/ 2158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636744 w 5193027"/>
              <a:gd name="connsiteY13" fmla="*/ 0 h 648072"/>
              <a:gd name="connsiteX0" fmla="*/ 2780760 w 5193027"/>
              <a:gd name="connsiteY0" fmla="*/ 0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636744 w 5193027"/>
              <a:gd name="connsiteY13" fmla="*/ 0 h 648072"/>
              <a:gd name="connsiteX0" fmla="*/ 2780760 w 5193027"/>
              <a:gd name="connsiteY0" fmla="*/ 0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636744 w 5193027"/>
              <a:gd name="connsiteY13" fmla="*/ 0 h 648072"/>
              <a:gd name="connsiteX0" fmla="*/ 2780760 w 5193027"/>
              <a:gd name="connsiteY0" fmla="*/ 1811 h 649883"/>
              <a:gd name="connsiteX1" fmla="*/ 2822581 w 5193027"/>
              <a:gd name="connsiteY1" fmla="*/ 0 h 649883"/>
              <a:gd name="connsiteX2" fmla="*/ 5085013 w 5193027"/>
              <a:gd name="connsiteY2" fmla="*/ 1811 h 649883"/>
              <a:gd name="connsiteX3" fmla="*/ 5161390 w 5193027"/>
              <a:gd name="connsiteY3" fmla="*/ 33448 h 649883"/>
              <a:gd name="connsiteX4" fmla="*/ 5193026 w 5193027"/>
              <a:gd name="connsiteY4" fmla="*/ 109826 h 649883"/>
              <a:gd name="connsiteX5" fmla="*/ 5193027 w 5193027"/>
              <a:gd name="connsiteY5" fmla="*/ 541869 h 649883"/>
              <a:gd name="connsiteX6" fmla="*/ 5161390 w 5193027"/>
              <a:gd name="connsiteY6" fmla="*/ 618246 h 649883"/>
              <a:gd name="connsiteX7" fmla="*/ 5085013 w 5193027"/>
              <a:gd name="connsiteY7" fmla="*/ 649883 h 649883"/>
              <a:gd name="connsiteX8" fmla="*/ 404497 w 5193027"/>
              <a:gd name="connsiteY8" fmla="*/ 649883 h 649883"/>
              <a:gd name="connsiteX9" fmla="*/ 328120 w 5193027"/>
              <a:gd name="connsiteY9" fmla="*/ 618246 h 649883"/>
              <a:gd name="connsiteX10" fmla="*/ 296483 w 5193027"/>
              <a:gd name="connsiteY10" fmla="*/ 541869 h 649883"/>
              <a:gd name="connsiteX11" fmla="*/ 296483 w 5193027"/>
              <a:gd name="connsiteY11" fmla="*/ 109825 h 649883"/>
              <a:gd name="connsiteX12" fmla="*/ 328120 w 5193027"/>
              <a:gd name="connsiteY12" fmla="*/ 33448 h 649883"/>
              <a:gd name="connsiteX13" fmla="*/ 404498 w 5193027"/>
              <a:gd name="connsiteY13" fmla="*/ 1812 h 649883"/>
              <a:gd name="connsiteX14" fmla="*/ 2636744 w 5193027"/>
              <a:gd name="connsiteY14" fmla="*/ 1811 h 649883"/>
              <a:gd name="connsiteX0" fmla="*/ 2832106 w 5193027"/>
              <a:gd name="connsiteY0" fmla="*/ 0 h 652264"/>
              <a:gd name="connsiteX1" fmla="*/ 2822581 w 5193027"/>
              <a:gd name="connsiteY1" fmla="*/ 2381 h 652264"/>
              <a:gd name="connsiteX2" fmla="*/ 5085013 w 5193027"/>
              <a:gd name="connsiteY2" fmla="*/ 4192 h 652264"/>
              <a:gd name="connsiteX3" fmla="*/ 5161390 w 5193027"/>
              <a:gd name="connsiteY3" fmla="*/ 35829 h 652264"/>
              <a:gd name="connsiteX4" fmla="*/ 5193026 w 5193027"/>
              <a:gd name="connsiteY4" fmla="*/ 112207 h 652264"/>
              <a:gd name="connsiteX5" fmla="*/ 5193027 w 5193027"/>
              <a:gd name="connsiteY5" fmla="*/ 544250 h 652264"/>
              <a:gd name="connsiteX6" fmla="*/ 5161390 w 5193027"/>
              <a:gd name="connsiteY6" fmla="*/ 620627 h 652264"/>
              <a:gd name="connsiteX7" fmla="*/ 5085013 w 5193027"/>
              <a:gd name="connsiteY7" fmla="*/ 652264 h 652264"/>
              <a:gd name="connsiteX8" fmla="*/ 404497 w 5193027"/>
              <a:gd name="connsiteY8" fmla="*/ 652264 h 652264"/>
              <a:gd name="connsiteX9" fmla="*/ 328120 w 5193027"/>
              <a:gd name="connsiteY9" fmla="*/ 620627 h 652264"/>
              <a:gd name="connsiteX10" fmla="*/ 296483 w 5193027"/>
              <a:gd name="connsiteY10" fmla="*/ 544250 h 652264"/>
              <a:gd name="connsiteX11" fmla="*/ 296483 w 5193027"/>
              <a:gd name="connsiteY11" fmla="*/ 112206 h 652264"/>
              <a:gd name="connsiteX12" fmla="*/ 328120 w 5193027"/>
              <a:gd name="connsiteY12" fmla="*/ 35829 h 652264"/>
              <a:gd name="connsiteX13" fmla="*/ 404498 w 5193027"/>
              <a:gd name="connsiteY13" fmla="*/ 4193 h 652264"/>
              <a:gd name="connsiteX14" fmla="*/ 2636744 w 5193027"/>
              <a:gd name="connsiteY14" fmla="*/ 4192 h 652264"/>
              <a:gd name="connsiteX0" fmla="*/ 2832106 w 5193027"/>
              <a:gd name="connsiteY0" fmla="*/ 0 h 652264"/>
              <a:gd name="connsiteX1" fmla="*/ 2822581 w 5193027"/>
              <a:gd name="connsiteY1" fmla="*/ 2381 h 652264"/>
              <a:gd name="connsiteX2" fmla="*/ 5085013 w 5193027"/>
              <a:gd name="connsiteY2" fmla="*/ 4192 h 652264"/>
              <a:gd name="connsiteX3" fmla="*/ 5161390 w 5193027"/>
              <a:gd name="connsiteY3" fmla="*/ 35829 h 652264"/>
              <a:gd name="connsiteX4" fmla="*/ 5193026 w 5193027"/>
              <a:gd name="connsiteY4" fmla="*/ 112207 h 652264"/>
              <a:gd name="connsiteX5" fmla="*/ 5193027 w 5193027"/>
              <a:gd name="connsiteY5" fmla="*/ 544250 h 652264"/>
              <a:gd name="connsiteX6" fmla="*/ 5161390 w 5193027"/>
              <a:gd name="connsiteY6" fmla="*/ 620627 h 652264"/>
              <a:gd name="connsiteX7" fmla="*/ 5085013 w 5193027"/>
              <a:gd name="connsiteY7" fmla="*/ 652264 h 652264"/>
              <a:gd name="connsiteX8" fmla="*/ 404497 w 5193027"/>
              <a:gd name="connsiteY8" fmla="*/ 652264 h 652264"/>
              <a:gd name="connsiteX9" fmla="*/ 328120 w 5193027"/>
              <a:gd name="connsiteY9" fmla="*/ 620627 h 652264"/>
              <a:gd name="connsiteX10" fmla="*/ 296483 w 5193027"/>
              <a:gd name="connsiteY10" fmla="*/ 544250 h 652264"/>
              <a:gd name="connsiteX11" fmla="*/ 296483 w 5193027"/>
              <a:gd name="connsiteY11" fmla="*/ 112206 h 652264"/>
              <a:gd name="connsiteX12" fmla="*/ 328120 w 5193027"/>
              <a:gd name="connsiteY12" fmla="*/ 35829 h 652264"/>
              <a:gd name="connsiteX13" fmla="*/ 404498 w 5193027"/>
              <a:gd name="connsiteY13" fmla="*/ 4193 h 652264"/>
              <a:gd name="connsiteX14" fmla="*/ 2662938 w 5193027"/>
              <a:gd name="connsiteY14"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22689 w 5174110"/>
              <a:gd name="connsiteY14" fmla="*/ 2382 h 652264"/>
              <a:gd name="connsiteX15" fmla="*/ 2644021 w 5174110"/>
              <a:gd name="connsiteY15"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06020 w 5174110"/>
              <a:gd name="connsiteY14" fmla="*/ 1 h 652264"/>
              <a:gd name="connsiteX15" fmla="*/ 2644021 w 5174110"/>
              <a:gd name="connsiteY15"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06020 w 5174110"/>
              <a:gd name="connsiteY14" fmla="*/ 1 h 652264"/>
              <a:gd name="connsiteX15" fmla="*/ 2632115 w 5174110"/>
              <a:gd name="connsiteY15"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06020 w 5174110"/>
              <a:gd name="connsiteY14" fmla="*/ 1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36977 w 5174110"/>
              <a:gd name="connsiteY14" fmla="*/ 1 h 652264"/>
              <a:gd name="connsiteX0" fmla="*/ 2813189 w 5174110"/>
              <a:gd name="connsiteY0" fmla="*/ 0 h 652264"/>
              <a:gd name="connsiteX1" fmla="*/ 5066096 w 5174110"/>
              <a:gd name="connsiteY1" fmla="*/ 4192 h 652264"/>
              <a:gd name="connsiteX2" fmla="*/ 5142473 w 5174110"/>
              <a:gd name="connsiteY2" fmla="*/ 35829 h 652264"/>
              <a:gd name="connsiteX3" fmla="*/ 5174109 w 5174110"/>
              <a:gd name="connsiteY3" fmla="*/ 112207 h 652264"/>
              <a:gd name="connsiteX4" fmla="*/ 5174110 w 5174110"/>
              <a:gd name="connsiteY4" fmla="*/ 544250 h 652264"/>
              <a:gd name="connsiteX5" fmla="*/ 5142473 w 5174110"/>
              <a:gd name="connsiteY5" fmla="*/ 620627 h 652264"/>
              <a:gd name="connsiteX6" fmla="*/ 5066096 w 5174110"/>
              <a:gd name="connsiteY6" fmla="*/ 652264 h 652264"/>
              <a:gd name="connsiteX7" fmla="*/ 385580 w 5174110"/>
              <a:gd name="connsiteY7" fmla="*/ 652264 h 652264"/>
              <a:gd name="connsiteX8" fmla="*/ 309203 w 5174110"/>
              <a:gd name="connsiteY8" fmla="*/ 620627 h 652264"/>
              <a:gd name="connsiteX9" fmla="*/ 277566 w 5174110"/>
              <a:gd name="connsiteY9" fmla="*/ 544250 h 652264"/>
              <a:gd name="connsiteX10" fmla="*/ 277566 w 5174110"/>
              <a:gd name="connsiteY10" fmla="*/ 112206 h 652264"/>
              <a:gd name="connsiteX11" fmla="*/ 309203 w 5174110"/>
              <a:gd name="connsiteY11" fmla="*/ 35829 h 652264"/>
              <a:gd name="connsiteX12" fmla="*/ 385581 w 5174110"/>
              <a:gd name="connsiteY12" fmla="*/ 4193 h 652264"/>
              <a:gd name="connsiteX13" fmla="*/ 2636977 w 5174110"/>
              <a:gd name="connsiteY13" fmla="*/ 1 h 652264"/>
              <a:gd name="connsiteX0" fmla="*/ 2535623 w 4896544"/>
              <a:gd name="connsiteY0" fmla="*/ 0 h 652264"/>
              <a:gd name="connsiteX1" fmla="*/ 4788530 w 4896544"/>
              <a:gd name="connsiteY1" fmla="*/ 4192 h 652264"/>
              <a:gd name="connsiteX2" fmla="*/ 4864907 w 4896544"/>
              <a:gd name="connsiteY2" fmla="*/ 35829 h 652264"/>
              <a:gd name="connsiteX3" fmla="*/ 4896543 w 4896544"/>
              <a:gd name="connsiteY3" fmla="*/ 112207 h 652264"/>
              <a:gd name="connsiteX4" fmla="*/ 4896544 w 4896544"/>
              <a:gd name="connsiteY4" fmla="*/ 544250 h 652264"/>
              <a:gd name="connsiteX5" fmla="*/ 4864907 w 4896544"/>
              <a:gd name="connsiteY5" fmla="*/ 620627 h 652264"/>
              <a:gd name="connsiteX6" fmla="*/ 4788530 w 4896544"/>
              <a:gd name="connsiteY6" fmla="*/ 652264 h 652264"/>
              <a:gd name="connsiteX7" fmla="*/ 108014 w 4896544"/>
              <a:gd name="connsiteY7" fmla="*/ 652264 h 652264"/>
              <a:gd name="connsiteX8" fmla="*/ 31637 w 4896544"/>
              <a:gd name="connsiteY8" fmla="*/ 620627 h 652264"/>
              <a:gd name="connsiteX9" fmla="*/ 0 w 4896544"/>
              <a:gd name="connsiteY9" fmla="*/ 544250 h 652264"/>
              <a:gd name="connsiteX10" fmla="*/ 0 w 4896544"/>
              <a:gd name="connsiteY10" fmla="*/ 112206 h 652264"/>
              <a:gd name="connsiteX11" fmla="*/ 31637 w 4896544"/>
              <a:gd name="connsiteY11" fmla="*/ 35829 h 652264"/>
              <a:gd name="connsiteX12" fmla="*/ 108015 w 4896544"/>
              <a:gd name="connsiteY12" fmla="*/ 4193 h 652264"/>
              <a:gd name="connsiteX13" fmla="*/ 2359411 w 4896544"/>
              <a:gd name="connsiteY13" fmla="*/ 1 h 652264"/>
              <a:gd name="connsiteX0" fmla="*/ 2535623 w 4896544"/>
              <a:gd name="connsiteY0" fmla="*/ 0 h 652264"/>
              <a:gd name="connsiteX1" fmla="*/ 4788530 w 4896544"/>
              <a:gd name="connsiteY1" fmla="*/ 4192 h 652264"/>
              <a:gd name="connsiteX2" fmla="*/ 4864907 w 4896544"/>
              <a:gd name="connsiteY2" fmla="*/ 35829 h 652264"/>
              <a:gd name="connsiteX3" fmla="*/ 4896543 w 4896544"/>
              <a:gd name="connsiteY3" fmla="*/ 112207 h 652264"/>
              <a:gd name="connsiteX4" fmla="*/ 4896544 w 4896544"/>
              <a:gd name="connsiteY4" fmla="*/ 544250 h 652264"/>
              <a:gd name="connsiteX5" fmla="*/ 4864907 w 4896544"/>
              <a:gd name="connsiteY5" fmla="*/ 620627 h 652264"/>
              <a:gd name="connsiteX6" fmla="*/ 4788530 w 4896544"/>
              <a:gd name="connsiteY6" fmla="*/ 652264 h 652264"/>
              <a:gd name="connsiteX7" fmla="*/ 108014 w 4896544"/>
              <a:gd name="connsiteY7" fmla="*/ 652264 h 652264"/>
              <a:gd name="connsiteX8" fmla="*/ 31637 w 4896544"/>
              <a:gd name="connsiteY8" fmla="*/ 620627 h 652264"/>
              <a:gd name="connsiteX9" fmla="*/ 0 w 4896544"/>
              <a:gd name="connsiteY9" fmla="*/ 544250 h 652264"/>
              <a:gd name="connsiteX10" fmla="*/ 0 w 4896544"/>
              <a:gd name="connsiteY10" fmla="*/ 112206 h 652264"/>
              <a:gd name="connsiteX11" fmla="*/ 31637 w 4896544"/>
              <a:gd name="connsiteY11" fmla="*/ 35829 h 652264"/>
              <a:gd name="connsiteX12" fmla="*/ 108015 w 4896544"/>
              <a:gd name="connsiteY12" fmla="*/ 4193 h 652264"/>
              <a:gd name="connsiteX13" fmla="*/ 2359411 w 4896544"/>
              <a:gd name="connsiteY13" fmla="*/ 1 h 652264"/>
              <a:gd name="connsiteX0" fmla="*/ 2535623 w 4896544"/>
              <a:gd name="connsiteY0" fmla="*/ 0 h 652264"/>
              <a:gd name="connsiteX1" fmla="*/ 4788530 w 4896544"/>
              <a:gd name="connsiteY1" fmla="*/ 4192 h 652264"/>
              <a:gd name="connsiteX2" fmla="*/ 4864907 w 4896544"/>
              <a:gd name="connsiteY2" fmla="*/ 35829 h 652264"/>
              <a:gd name="connsiteX3" fmla="*/ 4896543 w 4896544"/>
              <a:gd name="connsiteY3" fmla="*/ 112207 h 652264"/>
              <a:gd name="connsiteX4" fmla="*/ 4896544 w 4896544"/>
              <a:gd name="connsiteY4" fmla="*/ 544250 h 652264"/>
              <a:gd name="connsiteX5" fmla="*/ 4864907 w 4896544"/>
              <a:gd name="connsiteY5" fmla="*/ 620627 h 652264"/>
              <a:gd name="connsiteX6" fmla="*/ 4788530 w 4896544"/>
              <a:gd name="connsiteY6" fmla="*/ 652264 h 652264"/>
              <a:gd name="connsiteX7" fmla="*/ 108014 w 4896544"/>
              <a:gd name="connsiteY7" fmla="*/ 652264 h 652264"/>
              <a:gd name="connsiteX8" fmla="*/ 31637 w 4896544"/>
              <a:gd name="connsiteY8" fmla="*/ 620627 h 652264"/>
              <a:gd name="connsiteX9" fmla="*/ 0 w 4896544"/>
              <a:gd name="connsiteY9" fmla="*/ 544250 h 652264"/>
              <a:gd name="connsiteX10" fmla="*/ 0 w 4896544"/>
              <a:gd name="connsiteY10" fmla="*/ 112206 h 652264"/>
              <a:gd name="connsiteX11" fmla="*/ 31637 w 4896544"/>
              <a:gd name="connsiteY11" fmla="*/ 35829 h 652264"/>
              <a:gd name="connsiteX12" fmla="*/ 108015 w 4896544"/>
              <a:gd name="connsiteY12" fmla="*/ 4193 h 652264"/>
              <a:gd name="connsiteX13" fmla="*/ 2359411 w 4896544"/>
              <a:gd name="connsiteY13" fmla="*/ 1 h 65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96544" h="652264">
                <a:moveTo>
                  <a:pt x="2535623" y="0"/>
                </a:moveTo>
                <a:lnTo>
                  <a:pt x="4788530" y="4192"/>
                </a:lnTo>
                <a:cubicBezTo>
                  <a:pt x="4817177" y="4192"/>
                  <a:pt x="4844651" y="15572"/>
                  <a:pt x="4864907" y="35829"/>
                </a:cubicBezTo>
                <a:cubicBezTo>
                  <a:pt x="4885164" y="56086"/>
                  <a:pt x="4896544" y="83559"/>
                  <a:pt x="4896543" y="112207"/>
                </a:cubicBezTo>
                <a:cubicBezTo>
                  <a:pt x="4896543" y="256221"/>
                  <a:pt x="4896544" y="400236"/>
                  <a:pt x="4896544" y="544250"/>
                </a:cubicBezTo>
                <a:cubicBezTo>
                  <a:pt x="4896544" y="572897"/>
                  <a:pt x="4885164" y="600371"/>
                  <a:pt x="4864907" y="620627"/>
                </a:cubicBezTo>
                <a:cubicBezTo>
                  <a:pt x="4844650" y="640884"/>
                  <a:pt x="4817177" y="652264"/>
                  <a:pt x="4788530" y="652264"/>
                </a:cubicBezTo>
                <a:lnTo>
                  <a:pt x="108014" y="652264"/>
                </a:lnTo>
                <a:cubicBezTo>
                  <a:pt x="79367" y="652264"/>
                  <a:pt x="51893" y="640884"/>
                  <a:pt x="31637" y="620627"/>
                </a:cubicBezTo>
                <a:cubicBezTo>
                  <a:pt x="11380" y="600370"/>
                  <a:pt x="0" y="572897"/>
                  <a:pt x="0" y="544250"/>
                </a:cubicBezTo>
                <a:lnTo>
                  <a:pt x="0" y="112206"/>
                </a:lnTo>
                <a:cubicBezTo>
                  <a:pt x="0" y="83559"/>
                  <a:pt x="11380" y="56085"/>
                  <a:pt x="31637" y="35829"/>
                </a:cubicBezTo>
                <a:cubicBezTo>
                  <a:pt x="51894" y="15572"/>
                  <a:pt x="59778" y="7957"/>
                  <a:pt x="108015" y="4193"/>
                </a:cubicBezTo>
                <a:lnTo>
                  <a:pt x="2359411" y="1"/>
                </a:lnTo>
              </a:path>
            </a:pathLst>
          </a:custGeom>
          <a:ln w="38100">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algn="just" eaLnBrk="0" hangingPunct="0"/>
            <a:endParaRPr lang="tr-TR" sz="2400" dirty="0">
              <a:latin typeface="Times New Roman" pitchFamily="18" charset="0"/>
              <a:cs typeface="+mn-cs"/>
            </a:endParaRPr>
          </a:p>
        </p:txBody>
      </p:sp>
    </p:spTree>
    <p:extLst>
      <p:ext uri="{BB962C8B-B14F-4D97-AF65-F5344CB8AC3E}">
        <p14:creationId xmlns:p14="http://schemas.microsoft.com/office/powerpoint/2010/main" val="15621245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tr-TR" dirty="0" smtClean="0"/>
              <a:t>CDC Erişkin Aşı Programı 2015</a:t>
            </a:r>
          </a:p>
        </p:txBody>
      </p:sp>
      <p:pic>
        <p:nvPicPr>
          <p:cNvPr id="2" name="Resim 1"/>
          <p:cNvPicPr>
            <a:picLocks noChangeAspect="1"/>
          </p:cNvPicPr>
          <p:nvPr/>
        </p:nvPicPr>
        <p:blipFill rotWithShape="1">
          <a:blip r:embed="rId2"/>
          <a:srcRect l="18894" t="12201" r="20075" b="8001"/>
          <a:stretch/>
        </p:blipFill>
        <p:spPr>
          <a:xfrm>
            <a:off x="1367644" y="1484784"/>
            <a:ext cx="6408712" cy="4713504"/>
          </a:xfrm>
          <a:prstGeom prst="rect">
            <a:avLst/>
          </a:prstGeom>
        </p:spPr>
      </p:pic>
      <p:sp>
        <p:nvSpPr>
          <p:cNvPr id="7" name="6 Beşgen"/>
          <p:cNvSpPr/>
          <p:nvPr/>
        </p:nvSpPr>
        <p:spPr>
          <a:xfrm rot="5400000">
            <a:off x="5148064" y="2708920"/>
            <a:ext cx="1080120" cy="792088"/>
          </a:xfrm>
          <a:prstGeom prst="homePlate">
            <a:avLst/>
          </a:prstGeom>
          <a:ln w="38100">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algn="just" eaLnBrk="0" hangingPunct="0"/>
            <a:endParaRPr lang="tr-TR" sz="2400">
              <a:solidFill>
                <a:schemeClr val="tx1"/>
              </a:solidFill>
              <a:latin typeface="Times New Roman" pitchFamily="18" charset="0"/>
            </a:endParaRPr>
          </a:p>
        </p:txBody>
      </p:sp>
    </p:spTree>
    <p:extLst>
      <p:ext uri="{BB962C8B-B14F-4D97-AF65-F5344CB8AC3E}">
        <p14:creationId xmlns:p14="http://schemas.microsoft.com/office/powerpoint/2010/main" val="33564469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rIns="45720" rtlCol="0" anchor="b" anchorCtr="0">
            <a:normAutofit/>
            <a:scene3d>
              <a:camera prst="orthographicFront"/>
              <a:lightRig rig="threePt" dir="t">
                <a:rot lat="0" lon="0" rev="4800000"/>
              </a:lightRig>
            </a:scene3d>
            <a:sp3d prstMaterial="matte">
              <a:bevelT w="50800" h="10160"/>
            </a:sp3d>
          </a:bodyPr>
          <a:lstStyle/>
          <a:p>
            <a:pPr>
              <a:defRPr/>
            </a:pPr>
            <a:r>
              <a:rPr lang="tr-TR" dirty="0" smtClean="0"/>
              <a:t>Ne Zaman</a:t>
            </a:r>
            <a:br>
              <a:rPr lang="tr-TR" dirty="0" smtClean="0"/>
            </a:br>
            <a:endParaRPr lang="tr-TR" dirty="0"/>
          </a:p>
        </p:txBody>
      </p:sp>
      <p:sp>
        <p:nvSpPr>
          <p:cNvPr id="4" name="Right Arrow 3"/>
          <p:cNvSpPr/>
          <p:nvPr/>
        </p:nvSpPr>
        <p:spPr>
          <a:xfrm>
            <a:off x="1034560" y="3840405"/>
            <a:ext cx="7200000" cy="285752"/>
          </a:xfrm>
          <a:prstGeom prst="rightArrow">
            <a:avLst/>
          </a:prstGeom>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latin typeface="Calibri" pitchFamily="34" charset="0"/>
            </a:endParaRPr>
          </a:p>
        </p:txBody>
      </p:sp>
      <p:pic>
        <p:nvPicPr>
          <p:cNvPr id="1026" name="Picture 2" descr="C:\Users\M. Faruk Kose\AppData\Local\Microsoft\Windows\Temporary Internet Files\Content.IE5\MRMFS4RG\MCj01993680000[1].wmf"/>
          <p:cNvPicPr>
            <a:picLocks noChangeAspect="1" noChangeArrowheads="1"/>
          </p:cNvPicPr>
          <p:nvPr/>
        </p:nvPicPr>
        <p:blipFill>
          <a:blip r:embed="rId2" cstate="print"/>
          <a:srcRect/>
          <a:stretch>
            <a:fillRect/>
          </a:stretch>
        </p:blipFill>
        <p:spPr bwMode="auto">
          <a:xfrm rot="10800000">
            <a:off x="909440" y="3106960"/>
            <a:ext cx="214314" cy="786393"/>
          </a:xfrm>
          <a:prstGeom prst="rect">
            <a:avLst/>
          </a:prstGeom>
          <a:noFill/>
        </p:spPr>
      </p:pic>
      <p:pic>
        <p:nvPicPr>
          <p:cNvPr id="6" name="Picture 2" descr="C:\Users\M. Faruk Kose\AppData\Local\Microsoft\Windows\Temporary Internet Files\Content.IE5\MRMFS4RG\MCj01993680000[1].wmf"/>
          <p:cNvPicPr>
            <a:picLocks noChangeAspect="1" noChangeArrowheads="1"/>
          </p:cNvPicPr>
          <p:nvPr/>
        </p:nvPicPr>
        <p:blipFill>
          <a:blip r:embed="rId2" cstate="print"/>
          <a:srcRect/>
          <a:stretch>
            <a:fillRect/>
          </a:stretch>
        </p:blipFill>
        <p:spPr bwMode="auto">
          <a:xfrm>
            <a:off x="1988560" y="4071367"/>
            <a:ext cx="214314" cy="786393"/>
          </a:xfrm>
          <a:prstGeom prst="rect">
            <a:avLst/>
          </a:prstGeom>
          <a:noFill/>
        </p:spPr>
      </p:pic>
      <p:pic>
        <p:nvPicPr>
          <p:cNvPr id="7" name="Picture 2" descr="C:\Users\M. Faruk Kose\AppData\Local\Microsoft\Windows\Temporary Internet Files\Content.IE5\MRMFS4RG\MCj01993680000[1].wmf"/>
          <p:cNvPicPr>
            <a:picLocks noChangeAspect="1" noChangeArrowheads="1"/>
          </p:cNvPicPr>
          <p:nvPr/>
        </p:nvPicPr>
        <p:blipFill>
          <a:blip r:embed="rId2" cstate="print"/>
          <a:srcRect/>
          <a:stretch>
            <a:fillRect/>
          </a:stretch>
        </p:blipFill>
        <p:spPr bwMode="auto">
          <a:xfrm rot="10800000">
            <a:off x="3068560" y="3106437"/>
            <a:ext cx="214314" cy="786393"/>
          </a:xfrm>
          <a:prstGeom prst="rect">
            <a:avLst/>
          </a:prstGeom>
          <a:noFill/>
        </p:spPr>
      </p:pic>
      <p:pic>
        <p:nvPicPr>
          <p:cNvPr id="8" name="Picture 2" descr="C:\Users\M. Faruk Kose\AppData\Local\Microsoft\Windows\Temporary Internet Files\Content.IE5\MRMFS4RG\MCj01993680000[1].wmf"/>
          <p:cNvPicPr>
            <a:picLocks noChangeAspect="1" noChangeArrowheads="1"/>
          </p:cNvPicPr>
          <p:nvPr/>
        </p:nvPicPr>
        <p:blipFill>
          <a:blip r:embed="rId2" cstate="print"/>
          <a:srcRect/>
          <a:stretch>
            <a:fillRect/>
          </a:stretch>
        </p:blipFill>
        <p:spPr bwMode="auto">
          <a:xfrm rot="10800000">
            <a:off x="7388560" y="3106437"/>
            <a:ext cx="214314" cy="786393"/>
          </a:xfrm>
          <a:prstGeom prst="rect">
            <a:avLst/>
          </a:prstGeom>
          <a:noFill/>
        </p:spPr>
      </p:pic>
      <p:sp>
        <p:nvSpPr>
          <p:cNvPr id="10" name="Rectangle 9"/>
          <p:cNvSpPr/>
          <p:nvPr/>
        </p:nvSpPr>
        <p:spPr>
          <a:xfrm>
            <a:off x="1034560" y="1928802"/>
            <a:ext cx="4833584" cy="707886"/>
          </a:xfrm>
          <a:prstGeom prst="rect">
            <a:avLst/>
          </a:prstGeom>
        </p:spPr>
        <p:txBody>
          <a:bodyPr wrap="square">
            <a:spAutoFit/>
          </a:bodyPr>
          <a:lstStyle/>
          <a:p>
            <a:r>
              <a:rPr lang="tr-TR" sz="4000" b="1" dirty="0" err="1" smtClean="0">
                <a:solidFill>
                  <a:srgbClr val="836AC8"/>
                </a:solidFill>
                <a:latin typeface="Calibri" pitchFamily="34" charset="0"/>
                <a:cs typeface="Calibri" pitchFamily="34" charset="0"/>
              </a:rPr>
              <a:t>Gardasil</a:t>
            </a:r>
            <a:r>
              <a:rPr lang="tr-TR" sz="4000" baseline="30000" dirty="0" smtClean="0">
                <a:solidFill>
                  <a:srgbClr val="836AC8"/>
                </a:solidFill>
                <a:latin typeface="Calibri" pitchFamily="34" charset="0"/>
                <a:cs typeface="Calibri" pitchFamily="34" charset="0"/>
              </a:rPr>
              <a:t>®</a:t>
            </a:r>
            <a:r>
              <a:rPr lang="tr-TR" sz="4000" b="1" dirty="0">
                <a:solidFill>
                  <a:srgbClr val="836AC8"/>
                </a:solidFill>
                <a:latin typeface="Calibri" pitchFamily="34" charset="0"/>
                <a:cs typeface="Calibri" pitchFamily="34" charset="0"/>
              </a:rPr>
              <a:t>,</a:t>
            </a:r>
            <a:r>
              <a:rPr lang="tr-TR" sz="4000" baseline="30000" dirty="0" smtClean="0">
                <a:solidFill>
                  <a:srgbClr val="836AC8"/>
                </a:solidFill>
                <a:latin typeface="Calibri" pitchFamily="34" charset="0"/>
                <a:cs typeface="Calibri" pitchFamily="34" charset="0"/>
              </a:rPr>
              <a:t> </a:t>
            </a:r>
            <a:r>
              <a:rPr lang="tr-TR" sz="4000" b="1" dirty="0" err="1" smtClean="0">
                <a:solidFill>
                  <a:srgbClr val="836AC8"/>
                </a:solidFill>
                <a:latin typeface="Calibri" pitchFamily="34" charset="0"/>
                <a:cs typeface="Calibri" pitchFamily="34" charset="0"/>
              </a:rPr>
              <a:t>Gardasil</a:t>
            </a:r>
            <a:r>
              <a:rPr lang="tr-TR" sz="4000" b="1" dirty="0" smtClean="0">
                <a:solidFill>
                  <a:srgbClr val="836AC8"/>
                </a:solidFill>
                <a:latin typeface="Calibri" pitchFamily="34" charset="0"/>
                <a:cs typeface="Calibri" pitchFamily="34" charset="0"/>
              </a:rPr>
              <a:t> 9</a:t>
            </a:r>
            <a:r>
              <a:rPr lang="tr-TR" sz="4000" baseline="30000" dirty="0" smtClean="0">
                <a:solidFill>
                  <a:srgbClr val="836AC8"/>
                </a:solidFill>
                <a:latin typeface="Calibri" pitchFamily="34" charset="0"/>
                <a:cs typeface="Calibri" pitchFamily="34" charset="0"/>
              </a:rPr>
              <a:t>®</a:t>
            </a:r>
            <a:endParaRPr lang="tr-TR" sz="4000" baseline="30000" dirty="0">
              <a:solidFill>
                <a:srgbClr val="836AC8"/>
              </a:solidFill>
              <a:latin typeface="Calibri" pitchFamily="34" charset="0"/>
              <a:cs typeface="Calibri" pitchFamily="34" charset="0"/>
            </a:endParaRPr>
          </a:p>
        </p:txBody>
      </p:sp>
      <p:sp>
        <p:nvSpPr>
          <p:cNvPr id="11" name="Rectangle 10"/>
          <p:cNvSpPr/>
          <p:nvPr/>
        </p:nvSpPr>
        <p:spPr>
          <a:xfrm>
            <a:off x="1034560" y="5357826"/>
            <a:ext cx="2751622" cy="707886"/>
          </a:xfrm>
          <a:prstGeom prst="rect">
            <a:avLst/>
          </a:prstGeom>
        </p:spPr>
        <p:txBody>
          <a:bodyPr wrap="square">
            <a:spAutoFit/>
          </a:bodyPr>
          <a:lstStyle/>
          <a:p>
            <a:r>
              <a:rPr lang="tr-TR" sz="4000" b="1" dirty="0" smtClean="0">
                <a:solidFill>
                  <a:schemeClr val="accent3">
                    <a:lumMod val="50000"/>
                  </a:schemeClr>
                </a:solidFill>
                <a:latin typeface="Calibri" pitchFamily="34" charset="0"/>
                <a:cs typeface="Calibri" pitchFamily="34" charset="0"/>
              </a:rPr>
              <a:t>Cervarix</a:t>
            </a:r>
            <a:r>
              <a:rPr lang="tr-TR" sz="4000" baseline="30000" dirty="0" smtClean="0">
                <a:solidFill>
                  <a:schemeClr val="accent3">
                    <a:lumMod val="50000"/>
                  </a:schemeClr>
                </a:solidFill>
                <a:latin typeface="Calibri" pitchFamily="34" charset="0"/>
                <a:cs typeface="Calibri" pitchFamily="34" charset="0"/>
              </a:rPr>
              <a:t>®</a:t>
            </a:r>
            <a:endParaRPr lang="tr-TR" dirty="0">
              <a:solidFill>
                <a:schemeClr val="accent3">
                  <a:lumMod val="50000"/>
                </a:schemeClr>
              </a:solidFill>
              <a:latin typeface="Calibri" pitchFamily="34" charset="0"/>
              <a:cs typeface="Calibri" pitchFamily="34" charset="0"/>
            </a:endParaRPr>
          </a:p>
        </p:txBody>
      </p:sp>
      <p:sp>
        <p:nvSpPr>
          <p:cNvPr id="13" name="TextBox 12"/>
          <p:cNvSpPr txBox="1"/>
          <p:nvPr/>
        </p:nvSpPr>
        <p:spPr>
          <a:xfrm>
            <a:off x="759746" y="2571744"/>
            <a:ext cx="463588" cy="523220"/>
          </a:xfrm>
          <a:prstGeom prst="rect">
            <a:avLst/>
          </a:prstGeom>
          <a:noFill/>
        </p:spPr>
        <p:txBody>
          <a:bodyPr wrap="none" rtlCol="0">
            <a:spAutoFit/>
          </a:bodyPr>
          <a:lstStyle/>
          <a:p>
            <a:pPr algn="ctr"/>
            <a:r>
              <a:rPr lang="tr-TR" sz="2800" b="1" dirty="0" smtClean="0">
                <a:latin typeface="Calibri" pitchFamily="34" charset="0"/>
                <a:cs typeface="Calibri" pitchFamily="34" charset="0"/>
              </a:rPr>
              <a:t>0.</a:t>
            </a:r>
            <a:endParaRPr lang="tr-TR" sz="2800" b="1" dirty="0">
              <a:latin typeface="Calibri" pitchFamily="34" charset="0"/>
              <a:cs typeface="Calibri" pitchFamily="34" charset="0"/>
            </a:endParaRPr>
          </a:p>
        </p:txBody>
      </p:sp>
      <p:sp>
        <p:nvSpPr>
          <p:cNvPr id="14" name="TextBox 13"/>
          <p:cNvSpPr txBox="1"/>
          <p:nvPr/>
        </p:nvSpPr>
        <p:spPr>
          <a:xfrm>
            <a:off x="1528497" y="4879571"/>
            <a:ext cx="919995" cy="523220"/>
          </a:xfrm>
          <a:prstGeom prst="rect">
            <a:avLst/>
          </a:prstGeom>
          <a:noFill/>
        </p:spPr>
        <p:txBody>
          <a:bodyPr wrap="none" rtlCol="0">
            <a:spAutoFit/>
          </a:bodyPr>
          <a:lstStyle/>
          <a:p>
            <a:pPr algn="ctr"/>
            <a:r>
              <a:rPr lang="tr-TR" sz="2800" b="1" dirty="0" smtClean="0">
                <a:latin typeface="Calibri" pitchFamily="34" charset="0"/>
                <a:cs typeface="Calibri" pitchFamily="34" charset="0"/>
              </a:rPr>
              <a:t>1. AY</a:t>
            </a:r>
          </a:p>
        </p:txBody>
      </p:sp>
      <p:sp>
        <p:nvSpPr>
          <p:cNvPr id="15" name="TextBox 14"/>
          <p:cNvSpPr txBox="1"/>
          <p:nvPr/>
        </p:nvSpPr>
        <p:spPr>
          <a:xfrm>
            <a:off x="2622400" y="2571744"/>
            <a:ext cx="919995" cy="523220"/>
          </a:xfrm>
          <a:prstGeom prst="rect">
            <a:avLst/>
          </a:prstGeom>
          <a:noFill/>
        </p:spPr>
        <p:txBody>
          <a:bodyPr wrap="none" rtlCol="0">
            <a:spAutoFit/>
          </a:bodyPr>
          <a:lstStyle/>
          <a:p>
            <a:pPr algn="ctr"/>
            <a:r>
              <a:rPr lang="tr-TR" sz="2800" b="1" dirty="0" smtClean="0">
                <a:latin typeface="Calibri" pitchFamily="34" charset="0"/>
                <a:cs typeface="Calibri" pitchFamily="34" charset="0"/>
              </a:rPr>
              <a:t>2. AY</a:t>
            </a:r>
          </a:p>
        </p:txBody>
      </p:sp>
      <p:sp>
        <p:nvSpPr>
          <p:cNvPr id="16" name="TextBox 15"/>
          <p:cNvSpPr txBox="1"/>
          <p:nvPr/>
        </p:nvSpPr>
        <p:spPr>
          <a:xfrm>
            <a:off x="6953331" y="2571744"/>
            <a:ext cx="919995" cy="523220"/>
          </a:xfrm>
          <a:prstGeom prst="rect">
            <a:avLst/>
          </a:prstGeom>
          <a:noFill/>
        </p:spPr>
        <p:txBody>
          <a:bodyPr wrap="none" rtlCol="0">
            <a:spAutoFit/>
          </a:bodyPr>
          <a:lstStyle/>
          <a:p>
            <a:pPr algn="ctr"/>
            <a:r>
              <a:rPr lang="tr-TR" sz="2800" b="1" dirty="0" smtClean="0">
                <a:latin typeface="Calibri" pitchFamily="34" charset="0"/>
                <a:cs typeface="Calibri" pitchFamily="34" charset="0"/>
              </a:rPr>
              <a:t>6. AY</a:t>
            </a:r>
          </a:p>
        </p:txBody>
      </p:sp>
      <p:pic>
        <p:nvPicPr>
          <p:cNvPr id="17" name="Picture 2" descr="C:\Users\M. Faruk Kose\AppData\Local\Microsoft\Windows\Temporary Internet Files\Content.IE5\MRMFS4RG\MCj01993680000[1].wmf"/>
          <p:cNvPicPr>
            <a:picLocks noChangeAspect="1" noChangeArrowheads="1"/>
          </p:cNvPicPr>
          <p:nvPr/>
        </p:nvPicPr>
        <p:blipFill>
          <a:blip r:embed="rId2" cstate="print"/>
          <a:srcRect/>
          <a:stretch>
            <a:fillRect/>
          </a:stretch>
        </p:blipFill>
        <p:spPr bwMode="auto">
          <a:xfrm>
            <a:off x="912019" y="4071367"/>
            <a:ext cx="214314" cy="786393"/>
          </a:xfrm>
          <a:prstGeom prst="rect">
            <a:avLst/>
          </a:prstGeom>
          <a:noFill/>
        </p:spPr>
      </p:pic>
      <p:pic>
        <p:nvPicPr>
          <p:cNvPr id="18" name="Picture 2" descr="C:\Users\M. Faruk Kose\AppData\Local\Microsoft\Windows\Temporary Internet Files\Content.IE5\MRMFS4RG\MCj01993680000[1].wmf"/>
          <p:cNvPicPr>
            <a:picLocks noChangeAspect="1" noChangeArrowheads="1"/>
          </p:cNvPicPr>
          <p:nvPr/>
        </p:nvPicPr>
        <p:blipFill>
          <a:blip r:embed="rId2" cstate="print"/>
          <a:srcRect/>
          <a:stretch>
            <a:fillRect/>
          </a:stretch>
        </p:blipFill>
        <p:spPr bwMode="auto">
          <a:xfrm>
            <a:off x="7388559" y="4071367"/>
            <a:ext cx="214314" cy="786393"/>
          </a:xfrm>
          <a:prstGeom prst="rect">
            <a:avLst/>
          </a:prstGeom>
          <a:noFill/>
        </p:spPr>
      </p:pic>
      <p:sp>
        <p:nvSpPr>
          <p:cNvPr id="19" name="TextBox 18"/>
          <p:cNvSpPr txBox="1"/>
          <p:nvPr/>
        </p:nvSpPr>
        <p:spPr>
          <a:xfrm>
            <a:off x="759746" y="4879571"/>
            <a:ext cx="463588" cy="523220"/>
          </a:xfrm>
          <a:prstGeom prst="rect">
            <a:avLst/>
          </a:prstGeom>
          <a:noFill/>
        </p:spPr>
        <p:txBody>
          <a:bodyPr wrap="none" rtlCol="0">
            <a:spAutoFit/>
          </a:bodyPr>
          <a:lstStyle/>
          <a:p>
            <a:pPr algn="ctr"/>
            <a:r>
              <a:rPr lang="tr-TR" sz="2800" b="1" dirty="0" smtClean="0">
                <a:latin typeface="Calibri" pitchFamily="34" charset="0"/>
                <a:cs typeface="Calibri" pitchFamily="34" charset="0"/>
              </a:rPr>
              <a:t>0.</a:t>
            </a:r>
            <a:endParaRPr lang="tr-TR" sz="2800" b="1" dirty="0">
              <a:latin typeface="Calibri" pitchFamily="34" charset="0"/>
              <a:cs typeface="Calibri" pitchFamily="34" charset="0"/>
            </a:endParaRPr>
          </a:p>
        </p:txBody>
      </p:sp>
      <p:sp>
        <p:nvSpPr>
          <p:cNvPr id="20" name="TextBox 19"/>
          <p:cNvSpPr txBox="1"/>
          <p:nvPr/>
        </p:nvSpPr>
        <p:spPr>
          <a:xfrm>
            <a:off x="6953331" y="4879571"/>
            <a:ext cx="919995" cy="523220"/>
          </a:xfrm>
          <a:prstGeom prst="rect">
            <a:avLst/>
          </a:prstGeom>
          <a:noFill/>
        </p:spPr>
        <p:txBody>
          <a:bodyPr wrap="none" rtlCol="0">
            <a:spAutoFit/>
          </a:bodyPr>
          <a:lstStyle/>
          <a:p>
            <a:pPr algn="ctr"/>
            <a:r>
              <a:rPr lang="tr-TR" sz="2800" b="1" dirty="0" smtClean="0">
                <a:latin typeface="Calibri" pitchFamily="34" charset="0"/>
                <a:cs typeface="Calibri" pitchFamily="34" charset="0"/>
              </a:rPr>
              <a:t>6. AY</a:t>
            </a:r>
          </a:p>
        </p:txBody>
      </p:sp>
    </p:spTree>
    <p:extLst>
      <p:ext uri="{BB962C8B-B14F-4D97-AF65-F5344CB8AC3E}">
        <p14:creationId xmlns:p14="http://schemas.microsoft.com/office/powerpoint/2010/main" val="195089333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smtClean="0"/>
              <a:t>Önceden Tam veya Kısmi Aşılanmışlarda </a:t>
            </a:r>
            <a:r>
              <a:rPr lang="tr-TR" dirty="0" err="1" smtClean="0"/>
              <a:t>Gardasil</a:t>
            </a:r>
            <a:r>
              <a:rPr lang="tr-TR" dirty="0" smtClean="0"/>
              <a:t> 9 Kullanılabilir mi?</a:t>
            </a:r>
            <a:endParaRPr lang="tr-TR" dirty="0"/>
          </a:p>
        </p:txBody>
      </p:sp>
      <p:pic>
        <p:nvPicPr>
          <p:cNvPr id="8" name="İçerik Yer Tutucusu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932040" y="1700808"/>
            <a:ext cx="3602360" cy="4041672"/>
          </a:xfrm>
        </p:spPr>
      </p:pic>
      <p:sp>
        <p:nvSpPr>
          <p:cNvPr id="10" name="Altbilgi Yer Tutucusu 9"/>
          <p:cNvSpPr>
            <a:spLocks noGrp="1"/>
          </p:cNvSpPr>
          <p:nvPr>
            <p:ph type="ftr" sz="quarter" idx="11"/>
          </p:nvPr>
        </p:nvSpPr>
        <p:spPr/>
        <p:txBody>
          <a:bodyPr/>
          <a:lstStyle/>
          <a:p>
            <a:r>
              <a:rPr lang="tr-TR" smtClean="0"/>
              <a:t>Damme PV, Vaccine 2016</a:t>
            </a:r>
            <a:endParaRPr lang="tr-TR" dirty="0"/>
          </a:p>
        </p:txBody>
      </p:sp>
      <p:pic>
        <p:nvPicPr>
          <p:cNvPr id="9" name="Resim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599" y="1700808"/>
            <a:ext cx="3957219" cy="4041672"/>
          </a:xfrm>
          <a:prstGeom prst="rect">
            <a:avLst/>
          </a:prstGeom>
        </p:spPr>
      </p:pic>
    </p:spTree>
    <p:extLst>
      <p:ext uri="{BB962C8B-B14F-4D97-AF65-F5344CB8AC3E}">
        <p14:creationId xmlns:p14="http://schemas.microsoft.com/office/powerpoint/2010/main" val="419550042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rIns="45720" rtlCol="0" anchor="b" anchorCtr="0">
            <a:normAutofit/>
            <a:scene3d>
              <a:camera prst="orthographicFront"/>
              <a:lightRig rig="threePt" dir="t">
                <a:rot lat="0" lon="0" rev="4800000"/>
              </a:lightRig>
            </a:scene3d>
            <a:sp3d prstMaterial="matte">
              <a:bevelT w="50800" h="10160"/>
            </a:sp3d>
          </a:bodyPr>
          <a:lstStyle/>
          <a:p>
            <a:pPr fontAlgn="auto">
              <a:spcAft>
                <a:spcPts val="0"/>
              </a:spcAft>
              <a:defRPr/>
            </a:pPr>
            <a:r>
              <a:rPr lang="tr-TR" dirty="0" smtClean="0"/>
              <a:t>Nasıl</a:t>
            </a:r>
            <a:br>
              <a:rPr lang="tr-TR" dirty="0" smtClean="0"/>
            </a:br>
            <a:endParaRPr lang="tr-TR" dirty="0"/>
          </a:p>
        </p:txBody>
      </p:sp>
      <p:pic>
        <p:nvPicPr>
          <p:cNvPr id="6" name="Content Placeholder 5" descr="gargar0,,5485268,00.jpg"/>
          <p:cNvPicPr>
            <a:picLocks noGrp="1" noChangeAspect="1"/>
          </p:cNvPicPr>
          <p:nvPr>
            <p:ph sz="half" idx="1"/>
          </p:nvPr>
        </p:nvPicPr>
        <p:blipFill>
          <a:blip r:embed="rId2" cstate="print"/>
          <a:stretch>
            <a:fillRect/>
          </a:stretch>
        </p:blipFill>
        <p:spPr>
          <a:xfrm>
            <a:off x="5246688" y="1785926"/>
            <a:ext cx="2857500" cy="3333750"/>
          </a:xfrm>
          <a:prstGeom prst="rect">
            <a:avLst/>
          </a:prstGeom>
        </p:spPr>
      </p:pic>
      <p:sp>
        <p:nvSpPr>
          <p:cNvPr id="14339" name="Content Placeholder 2"/>
          <p:cNvSpPr>
            <a:spLocks noGrp="1"/>
          </p:cNvSpPr>
          <p:nvPr>
            <p:ph sz="half" idx="2"/>
          </p:nvPr>
        </p:nvSpPr>
        <p:spPr>
          <a:xfrm>
            <a:off x="457200" y="1571612"/>
            <a:ext cx="4329114" cy="4826140"/>
          </a:xfrm>
          <a:prstGeom prst="rect">
            <a:avLst/>
          </a:prstGeom>
        </p:spPr>
        <p:txBody>
          <a:bodyPr>
            <a:normAutofit/>
          </a:bodyPr>
          <a:lstStyle/>
          <a:p>
            <a:r>
              <a:rPr lang="tr-TR" sz="4400" b="1" dirty="0" smtClean="0"/>
              <a:t>IM uygulama</a:t>
            </a:r>
          </a:p>
          <a:p>
            <a:pPr lvl="1"/>
            <a:r>
              <a:rPr lang="tr-TR" sz="3600" dirty="0" smtClean="0"/>
              <a:t>Koldan</a:t>
            </a:r>
          </a:p>
          <a:p>
            <a:pPr lvl="1"/>
            <a:r>
              <a:rPr lang="tr-TR" sz="4000" dirty="0" smtClean="0"/>
              <a:t>Kalçadan</a:t>
            </a:r>
          </a:p>
          <a:p>
            <a:pPr lvl="0"/>
            <a:r>
              <a:rPr lang="tr-TR" sz="4400" b="1" dirty="0" smtClean="0"/>
              <a:t>Aşılama sonrası 15’ istirahat</a:t>
            </a:r>
          </a:p>
        </p:txBody>
      </p:sp>
    </p:spTree>
    <p:extLst>
      <p:ext uri="{BB962C8B-B14F-4D97-AF65-F5344CB8AC3E}">
        <p14:creationId xmlns:p14="http://schemas.microsoft.com/office/powerpoint/2010/main" val="2284680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Title 2"/>
          <p:cNvSpPr>
            <a:spLocks noGrp="1"/>
          </p:cNvSpPr>
          <p:nvPr>
            <p:ph type="title"/>
          </p:nvPr>
        </p:nvSpPr>
        <p:spPr/>
        <p:txBody>
          <a:bodyPr>
            <a:normAutofit/>
          </a:bodyPr>
          <a:lstStyle/>
          <a:p>
            <a:pPr eaLnBrk="1" hangingPunct="1"/>
            <a:r>
              <a:rPr lang="tr-TR" dirty="0" smtClean="0"/>
              <a:t>Türkiye’de Kadın Kanserleri</a:t>
            </a:r>
          </a:p>
        </p:txBody>
      </p:sp>
      <p:sp>
        <p:nvSpPr>
          <p:cNvPr id="14" name="Text Placeholder 13"/>
          <p:cNvSpPr>
            <a:spLocks noGrp="1"/>
          </p:cNvSpPr>
          <p:nvPr>
            <p:ph type="body" idx="1"/>
          </p:nvPr>
        </p:nvSpPr>
        <p:spPr>
          <a:xfrm>
            <a:off x="293736" y="1530343"/>
            <a:ext cx="4160520" cy="755649"/>
          </a:xfrm>
          <a:solidFill>
            <a:schemeClr val="accent5">
              <a:lumMod val="75000"/>
            </a:schemeClr>
          </a:solidFill>
          <a:ln/>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rmAutofit/>
            <a:scene3d>
              <a:camera prst="orthographicFront"/>
              <a:lightRig rig="flat" dir="tl">
                <a:rot lat="0" lon="0" rev="6600000"/>
              </a:lightRig>
            </a:scene3d>
            <a:sp3d>
              <a:contourClr>
                <a:schemeClr val="accent2">
                  <a:shade val="75000"/>
                </a:schemeClr>
              </a:contourClr>
            </a:sp3d>
          </a:bodyPr>
          <a:lstStyle/>
          <a:p>
            <a:pPr algn="ctr" eaLnBrk="0" fontAlgn="base" hangingPunct="0">
              <a:spcAft>
                <a:spcPct val="0"/>
              </a:spcAft>
              <a:buClr>
                <a:schemeClr val="accent2"/>
              </a:buClr>
              <a:defRPr/>
            </a:pPr>
            <a:r>
              <a:rPr lang="tr-TR" sz="2800" b="1" dirty="0">
                <a:solidFill>
                  <a:srgbClr val="FFC000"/>
                </a:solidFill>
              </a:rPr>
              <a:t>T.C.S.B. 2002</a:t>
            </a:r>
          </a:p>
        </p:txBody>
      </p:sp>
      <p:sp>
        <p:nvSpPr>
          <p:cNvPr id="15" name="Text Placeholder 14"/>
          <p:cNvSpPr>
            <a:spLocks noGrp="1"/>
          </p:cNvSpPr>
          <p:nvPr>
            <p:ph type="body" sz="quarter" idx="3"/>
          </p:nvPr>
        </p:nvSpPr>
        <p:spPr>
          <a:xfrm>
            <a:off x="4649724" y="1535113"/>
            <a:ext cx="4160520" cy="750880"/>
          </a:xfrm>
          <a:solidFill>
            <a:schemeClr val="accent5">
              <a:lumMod val="75000"/>
            </a:schemeClr>
          </a:solidFill>
          <a:ln/>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rmAutofit/>
            <a:scene3d>
              <a:camera prst="orthographicFront"/>
              <a:lightRig rig="flat" dir="tl">
                <a:rot lat="0" lon="0" rev="6600000"/>
              </a:lightRig>
            </a:scene3d>
            <a:sp3d>
              <a:contourClr>
                <a:schemeClr val="accent2">
                  <a:shade val="75000"/>
                </a:schemeClr>
              </a:contourClr>
            </a:sp3d>
          </a:bodyPr>
          <a:lstStyle/>
          <a:p>
            <a:pPr algn="ctr" eaLnBrk="0" fontAlgn="base" hangingPunct="0">
              <a:spcAft>
                <a:spcPct val="0"/>
              </a:spcAft>
              <a:buClr>
                <a:schemeClr val="accent2"/>
              </a:buClr>
              <a:defRPr/>
            </a:pPr>
            <a:r>
              <a:rPr lang="tr-TR" sz="2800" b="1" dirty="0">
                <a:solidFill>
                  <a:srgbClr val="FFC000"/>
                </a:solidFill>
              </a:rPr>
              <a:t>T.C.S.B. 2005</a:t>
            </a:r>
          </a:p>
        </p:txBody>
      </p:sp>
      <p:graphicFrame>
        <p:nvGraphicFramePr>
          <p:cNvPr id="12" name="Group 3"/>
          <p:cNvGraphicFramePr>
            <a:graphicFrameLocks noGrp="1"/>
          </p:cNvGraphicFramePr>
          <p:nvPr>
            <p:extLst>
              <p:ext uri="{D42A27DB-BD31-4B8C-83A1-F6EECF244321}">
                <p14:modId xmlns:p14="http://schemas.microsoft.com/office/powerpoint/2010/main" val="505863638"/>
              </p:ext>
            </p:extLst>
          </p:nvPr>
        </p:nvGraphicFramePr>
        <p:xfrm>
          <a:off x="285720" y="2362661"/>
          <a:ext cx="4176552" cy="4307255"/>
        </p:xfrm>
        <a:graphic>
          <a:graphicData uri="http://schemas.openxmlformats.org/drawingml/2006/table">
            <a:tbl>
              <a:tblPr firstRow="1" firstCol="1">
                <a:tableStyleId>{5C22544A-7EE6-4342-B048-85BDC9FD1C3A}</a:tableStyleId>
              </a:tblPr>
              <a:tblGrid>
                <a:gridCol w="2333345"/>
                <a:gridCol w="1843207"/>
              </a:tblGrid>
              <a:tr h="731483">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endParaRPr kumimoji="0" lang="tr-TR" sz="1800" b="1" i="0" u="none" strike="noStrike" cap="none" normalizeH="0" baseline="0" dirty="0" smtClean="0">
                        <a:ln>
                          <a:noFill/>
                        </a:ln>
                        <a:solidFill>
                          <a:srgbClr val="006600"/>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800" u="none" strike="noStrike" cap="none" normalizeH="0" baseline="0" dirty="0" smtClean="0">
                          <a:ln>
                            <a:noFill/>
                          </a:ln>
                          <a:effectLst/>
                        </a:rPr>
                        <a:t>Olgu</a:t>
                      </a:r>
                    </a:p>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800" u="none" strike="noStrike" cap="none" normalizeH="0" baseline="0" dirty="0" smtClean="0">
                          <a:ln>
                            <a:noFill/>
                          </a:ln>
                          <a:effectLst/>
                        </a:rPr>
                        <a:t>Sayısı</a:t>
                      </a:r>
                      <a:endParaRPr kumimoji="0" lang="en-US" sz="1800" b="1" i="0" u="none" strike="noStrike" cap="none" normalizeH="0" baseline="0" dirty="0" smtClean="0">
                        <a:ln>
                          <a:noFill/>
                        </a:ln>
                        <a:solidFill>
                          <a:srgbClr val="006600"/>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b="1" u="none" strike="noStrike" kern="1200" cap="none" normalizeH="0" baseline="0" dirty="0" smtClean="0">
                          <a:ln>
                            <a:noFill/>
                          </a:ln>
                          <a:solidFill>
                            <a:schemeClr val="tx1"/>
                          </a:solidFill>
                          <a:effectLst/>
                          <a:latin typeface="+mn-lt"/>
                          <a:ea typeface="+mn-ea"/>
                          <a:cs typeface="+mn-cs"/>
                        </a:rPr>
                        <a:t>Meme</a:t>
                      </a:r>
                      <a:endParaRPr kumimoji="0" lang="en-US" sz="1600" b="1" u="none" strike="noStrike" kern="1200" cap="none" normalizeH="0" baseline="0" dirty="0" smtClean="0">
                        <a:ln>
                          <a:noFill/>
                        </a:ln>
                        <a:solidFill>
                          <a:schemeClr val="tx1"/>
                        </a:solidFill>
                        <a:effectLst/>
                        <a:latin typeface="+mn-lt"/>
                        <a:ea typeface="+mn-ea"/>
                        <a:cs typeface="+mn-cs"/>
                      </a:endParaRPr>
                    </a:p>
                  </a:txBody>
                  <a:tcPr horzOverflow="overflow">
                    <a:cell3D prstMaterial="dkEdge">
                      <a:bevel w="77470" h="12700" prst="softRound"/>
                      <a:lightRig rig="flood" dir="t"/>
                    </a:cell3D>
                    <a:solidFill>
                      <a:srgbClr val="DD3530">
                        <a:alpha val="25098"/>
                      </a:srgb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 typeface="Arial" pitchFamily="34" charset="0"/>
                        <a:buNone/>
                        <a:tabLst/>
                        <a:defRPr/>
                      </a:pPr>
                      <a:r>
                        <a:rPr lang="tr-TR" sz="1600" b="1" i="0" kern="1200" spc="30" baseline="0" dirty="0" smtClean="0">
                          <a:solidFill>
                            <a:schemeClr val="tx1"/>
                          </a:solidFill>
                          <a:latin typeface="+mn-lt"/>
                          <a:ea typeface="+mn-ea"/>
                          <a:cs typeface="+mn-cs"/>
                        </a:rPr>
                        <a:t>5.271</a:t>
                      </a:r>
                      <a:endParaRPr lang="en-US" sz="1600" b="1" i="0" kern="1200" spc="30" baseline="0" dirty="0" smtClean="0">
                        <a:solidFill>
                          <a:schemeClr val="tx1"/>
                        </a:solidFill>
                        <a:latin typeface="+mn-lt"/>
                        <a:ea typeface="+mn-ea"/>
                        <a:cs typeface="+mn-cs"/>
                      </a:endParaRPr>
                    </a:p>
                  </a:txBody>
                  <a:tcPr horzOverflow="overflow">
                    <a:cell3D prstMaterial="dkEdge">
                      <a:bevel w="77470" h="12700" prst="softRound"/>
                      <a:lightRig rig="flood" dir="t"/>
                    </a:cell3D>
                    <a:solidFill>
                      <a:srgbClr val="DD3530">
                        <a:alpha val="25098"/>
                      </a:srgbClr>
                    </a:solidFill>
                  </a:tcPr>
                </a:tc>
              </a:tr>
              <a:tr h="35438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Cilt</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1.302</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Mide</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1.113</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Endometrium</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1.108</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Over</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1.074</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Kolon</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927</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Akciğer</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855</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Hematolojik</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840</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5290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Beyin</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838</a:t>
                      </a:r>
                      <a:endParaRPr kumimoji="0" lang="en-US" sz="1600" b="1" i="0" u="none" strike="noStrike" cap="none" normalizeH="0" baseline="0" dirty="0" smtClean="0">
                        <a:ln>
                          <a:noFill/>
                        </a:ln>
                        <a:solidFill>
                          <a:srgbClr val="000066"/>
                        </a:solidFill>
                        <a:effectLst/>
                        <a:latin typeface="Calibri" pitchFamily="34" charset="0"/>
                      </a:endParaRPr>
                    </a:p>
                  </a:txBody>
                  <a:tcPr horzOverflow="overflow">
                    <a:cell3D prstMaterial="dkEdge">
                      <a:bevel w="77470" h="12700" prst="softRound"/>
                      <a:lightRig rig="flood" dir="t"/>
                    </a:cell3D>
                  </a:tcPr>
                </a:tc>
              </a:tr>
              <a:tr h="398120">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solidFill>
                            <a:schemeClr val="bg1"/>
                          </a:solidFill>
                          <a:effectLst/>
                        </a:rPr>
                        <a:t>Serviks</a:t>
                      </a:r>
                      <a:endParaRPr kumimoji="0" lang="en-US" sz="1600" b="1" i="0" u="none" strike="noStrike" cap="none" normalizeH="0" baseline="0" dirty="0" smtClean="0">
                        <a:ln>
                          <a:noFill/>
                        </a:ln>
                        <a:solidFill>
                          <a:schemeClr val="bg1"/>
                        </a:solidFill>
                        <a:effectLst/>
                        <a:latin typeface="Calibri" pitchFamily="34" charset="0"/>
                      </a:endParaRPr>
                    </a:p>
                  </a:txBody>
                  <a:tcPr horzOverflow="overflow">
                    <a:cell3D prstMaterial="dkEdge">
                      <a:bevel w="77470" h="12700" prst="softRound"/>
                      <a:lightRig rig="flood" dir="t"/>
                    </a:cell3D>
                    <a:solidFill>
                      <a:srgbClr val="DD3530">
                        <a:alpha val="25098"/>
                      </a:srgb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b="1" u="none" strike="noStrike" cap="none" normalizeH="0" baseline="0" dirty="0" smtClean="0">
                          <a:ln>
                            <a:noFill/>
                          </a:ln>
                          <a:solidFill>
                            <a:schemeClr val="bg1"/>
                          </a:solidFill>
                          <a:effectLst/>
                        </a:rPr>
                        <a:t>708</a:t>
                      </a:r>
                      <a:endParaRPr kumimoji="0" lang="en-US" sz="1600" b="1" i="0" u="none" strike="noStrike" cap="none" normalizeH="0" baseline="0" dirty="0" smtClean="0">
                        <a:ln>
                          <a:noFill/>
                        </a:ln>
                        <a:solidFill>
                          <a:schemeClr val="bg1"/>
                        </a:solidFill>
                        <a:effectLst/>
                        <a:latin typeface="Calibri" pitchFamily="34" charset="0"/>
                      </a:endParaRPr>
                    </a:p>
                  </a:txBody>
                  <a:tcPr horzOverflow="overflow">
                    <a:cell3D prstMaterial="dkEdge">
                      <a:bevel w="77470" h="12700" prst="softRound"/>
                      <a:lightRig rig="flood" dir="t"/>
                    </a:cell3D>
                    <a:solidFill>
                      <a:srgbClr val="DD3530">
                        <a:alpha val="25098"/>
                      </a:srgbClr>
                    </a:solidFill>
                  </a:tcPr>
                </a:tc>
              </a:tr>
            </a:tbl>
          </a:graphicData>
        </a:graphic>
      </p:graphicFrame>
      <p:graphicFrame>
        <p:nvGraphicFramePr>
          <p:cNvPr id="13" name="Group 81"/>
          <p:cNvGraphicFramePr>
            <a:graphicFrameLocks/>
          </p:cNvGraphicFramePr>
          <p:nvPr>
            <p:extLst>
              <p:ext uri="{D42A27DB-BD31-4B8C-83A1-F6EECF244321}">
                <p14:modId xmlns:p14="http://schemas.microsoft.com/office/powerpoint/2010/main" val="1860755923"/>
              </p:ext>
            </p:extLst>
          </p:nvPr>
        </p:nvGraphicFramePr>
        <p:xfrm>
          <a:off x="4636008" y="2373282"/>
          <a:ext cx="4187952" cy="4296078"/>
        </p:xfrm>
        <a:graphic>
          <a:graphicData uri="http://schemas.openxmlformats.org/drawingml/2006/table">
            <a:tbl>
              <a:tblPr firstRow="1" firstCol="1">
                <a:tableStyleId>{5C22544A-7EE6-4342-B048-85BDC9FD1C3A}</a:tableStyleId>
              </a:tblPr>
              <a:tblGrid>
                <a:gridCol w="2341412"/>
                <a:gridCol w="1846540"/>
              </a:tblGrid>
              <a:tr h="733756">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endParaRPr kumimoji="0" lang="tr-TR" sz="1800" b="1" i="0" u="none" strike="noStrike" cap="none" normalizeH="0" baseline="0" dirty="0" smtClean="0">
                        <a:ln>
                          <a:noFill/>
                        </a:ln>
                        <a:solidFill>
                          <a:srgbClr val="006600"/>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800" u="none" strike="noStrike" cap="none" normalizeH="0" baseline="0" dirty="0" smtClean="0">
                          <a:ln>
                            <a:noFill/>
                          </a:ln>
                          <a:effectLst/>
                        </a:rPr>
                        <a:t>Olgu</a:t>
                      </a:r>
                    </a:p>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800" u="none" strike="noStrike" cap="none" normalizeH="0" baseline="0" dirty="0" smtClean="0">
                          <a:ln>
                            <a:noFill/>
                          </a:ln>
                          <a:effectLst/>
                        </a:rPr>
                        <a:t>Sayısı</a:t>
                      </a:r>
                      <a:endParaRPr kumimoji="0" lang="en-US" sz="1800" b="1" i="0" u="none" strike="noStrike" cap="none" normalizeH="0" baseline="0" dirty="0" smtClean="0">
                        <a:ln>
                          <a:noFill/>
                        </a:ln>
                        <a:solidFill>
                          <a:srgbClr val="006600"/>
                        </a:solidFill>
                        <a:effectLst/>
                        <a:latin typeface="Calibri" pitchFamily="34" charset="0"/>
                      </a:endParaRPr>
                    </a:p>
                  </a:txBody>
                  <a:tcPr marL="90000" marR="90000" marT="46800" marB="46800" horzOverflow="overflow">
                    <a:cell3D prstMaterial="dkEdge">
                      <a:bevel w="77470" h="12700" prst="softRound"/>
                      <a:lightRig rig="flood" dir="t"/>
                    </a:cell3D>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b="1" u="none" strike="noStrike" kern="1200" cap="none" normalizeH="0" baseline="0" dirty="0" smtClean="0">
                          <a:ln>
                            <a:noFill/>
                          </a:ln>
                          <a:solidFill>
                            <a:schemeClr val="tx1"/>
                          </a:solidFill>
                          <a:effectLst/>
                          <a:latin typeface="+mn-lt"/>
                          <a:ea typeface="+mn-ea"/>
                          <a:cs typeface="+mn-cs"/>
                        </a:rPr>
                        <a:t>Meme</a:t>
                      </a:r>
                      <a:endParaRPr kumimoji="0" lang="en-US" sz="1600" b="1" u="none" strike="noStrike" kern="1200" cap="none" normalizeH="0" baseline="0" dirty="0" smtClean="0">
                        <a:ln>
                          <a:noFill/>
                        </a:ln>
                        <a:solidFill>
                          <a:schemeClr val="tx1"/>
                        </a:solidFill>
                        <a:effectLst/>
                        <a:latin typeface="+mn-lt"/>
                        <a:ea typeface="+mn-ea"/>
                        <a:cs typeface="+mn-cs"/>
                      </a:endParaRPr>
                    </a:p>
                  </a:txBody>
                  <a:tcPr marL="90000" marR="90000" marT="46800" marB="46800" horzOverflow="overflow">
                    <a:cell3D prstMaterial="dkEdge">
                      <a:bevel w="77470" h="12700" prst="softRound"/>
                      <a:lightRig rig="flood" dir="t"/>
                    </a:cell3D>
                    <a:solidFill>
                      <a:srgbClr val="DD3530">
                        <a:alpha val="25098"/>
                      </a:srgb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 typeface="Arial" pitchFamily="34" charset="0"/>
                        <a:buNone/>
                        <a:tabLst/>
                        <a:defRPr/>
                      </a:pPr>
                      <a:r>
                        <a:rPr lang="tr-TR" sz="1600" b="1" i="0" kern="1200" spc="30" baseline="0" dirty="0" smtClean="0">
                          <a:solidFill>
                            <a:schemeClr val="tx1"/>
                          </a:solidFill>
                          <a:latin typeface="+mn-lt"/>
                          <a:ea typeface="+mn-ea"/>
                          <a:cs typeface="+mn-cs"/>
                        </a:rPr>
                        <a:t>12.414</a:t>
                      </a:r>
                      <a:endParaRPr lang="en-US" sz="1600" b="1" i="0" kern="1200" spc="30" baseline="0" dirty="0" smtClean="0">
                        <a:solidFill>
                          <a:schemeClr val="tx1"/>
                        </a:solidFill>
                        <a:latin typeface="+mn-lt"/>
                        <a:ea typeface="+mn-ea"/>
                        <a:cs typeface="+mn-cs"/>
                      </a:endParaRPr>
                    </a:p>
                  </a:txBody>
                  <a:tcPr marL="90000" marR="90000" marT="46800" marB="46800" horzOverflow="overflow">
                    <a:cell3D prstMaterial="dkEdge">
                      <a:bevel w="77470" h="12700" prst="softRound"/>
                      <a:lightRig rig="flood" dir="t"/>
                    </a:cell3D>
                    <a:solidFill>
                      <a:srgbClr val="DD3530">
                        <a:alpha val="25098"/>
                      </a:srgbClr>
                    </a:solidFill>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Cilt   </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6.230</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Tiroid</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2.940</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5525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Akciğer</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2.520</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Mide</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2.380</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Kolon</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2.205</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65614">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defRPr/>
                      </a:pPr>
                      <a:r>
                        <a:rPr kumimoji="0" lang="tr-TR" sz="1600" u="none" strike="noStrike" cap="none" normalizeH="0" baseline="0" smtClean="0">
                          <a:ln>
                            <a:noFill/>
                          </a:ln>
                          <a:effectLst/>
                        </a:rPr>
                        <a:t>Over</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2.114</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Hematolojik</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2.110</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Endometrium</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effectLst/>
                        </a:rPr>
                        <a:t>1.883</a:t>
                      </a:r>
                      <a:endParaRPr kumimoji="0" lang="en-US" sz="16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r>
              <a:tr h="355182">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1600" u="none" strike="noStrike" cap="none" normalizeH="0" baseline="0" dirty="0" smtClean="0">
                          <a:ln>
                            <a:noFill/>
                          </a:ln>
                          <a:solidFill>
                            <a:schemeClr val="bg1"/>
                          </a:solidFill>
                          <a:effectLst/>
                        </a:rPr>
                        <a:t>Serviks</a:t>
                      </a:r>
                      <a:endParaRPr kumimoji="0" lang="en-US" sz="1600" b="1" i="0" u="none" strike="noStrike" cap="none" normalizeH="0" baseline="0" dirty="0" smtClean="0">
                        <a:ln>
                          <a:noFill/>
                        </a:ln>
                        <a:solidFill>
                          <a:schemeClr val="bg1"/>
                        </a:solidFill>
                        <a:effectLst/>
                        <a:latin typeface="Calibri" pitchFamily="34" charset="0"/>
                      </a:endParaRPr>
                    </a:p>
                  </a:txBody>
                  <a:tcPr marL="90000" marR="90000" marT="46800" marB="46800" horzOverflow="overflow">
                    <a:cell3D prstMaterial="dkEdge">
                      <a:bevel w="77470" h="12700" prst="softRound"/>
                      <a:lightRig rig="flood" dir="t"/>
                    </a:cell3D>
                    <a:solidFill>
                      <a:srgbClr val="DD3530">
                        <a:alpha val="25098"/>
                      </a:srgb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1600" b="1" u="none" strike="noStrike" kern="1200" cap="none" normalizeH="0" baseline="0" dirty="0" smtClean="0">
                          <a:ln>
                            <a:noFill/>
                          </a:ln>
                          <a:solidFill>
                            <a:schemeClr val="bg1"/>
                          </a:solidFill>
                          <a:effectLst/>
                          <a:latin typeface="+mn-lt"/>
                          <a:ea typeface="+mn-ea"/>
                          <a:cs typeface="+mn-cs"/>
                        </a:rPr>
                        <a:t>1.855</a:t>
                      </a:r>
                      <a:endParaRPr kumimoji="0" lang="en-US" sz="1600" b="1" u="none" strike="noStrike" kern="1200" cap="none" normalizeH="0" baseline="0" dirty="0" smtClean="0">
                        <a:ln>
                          <a:noFill/>
                        </a:ln>
                        <a:solidFill>
                          <a:schemeClr val="bg1"/>
                        </a:solidFill>
                        <a:effectLst/>
                        <a:latin typeface="+mn-lt"/>
                        <a:ea typeface="+mn-ea"/>
                        <a:cs typeface="+mn-cs"/>
                      </a:endParaRPr>
                    </a:p>
                  </a:txBody>
                  <a:tcPr marL="90000" marR="90000" marT="46800" marB="46800" horzOverflow="overflow">
                    <a:cell3D prstMaterial="dkEdge">
                      <a:bevel w="77470" h="12700" prst="softRound"/>
                      <a:lightRig rig="flood" dir="t"/>
                    </a:cell3D>
                    <a:solidFill>
                      <a:srgbClr val="DD3530">
                        <a:alpha val="25098"/>
                      </a:srgbClr>
                    </a:solidFill>
                  </a:tcPr>
                </a:tc>
              </a:tr>
            </a:tbl>
          </a:graphicData>
        </a:graphic>
      </p:graphicFrame>
    </p:spTree>
    <p:extLst>
      <p:ext uri="{BB962C8B-B14F-4D97-AF65-F5344CB8AC3E}">
        <p14:creationId xmlns:p14="http://schemas.microsoft.com/office/powerpoint/2010/main" val="3636616467"/>
      </p:ext>
    </p:extLst>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HPV Aşıları </a:t>
            </a:r>
            <a:r>
              <a:rPr lang="tr-TR" dirty="0" smtClean="0"/>
              <a:t>İki Doz (EMA ve WHO)</a:t>
            </a:r>
            <a:endParaRPr lang="tr-TR"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18174280"/>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es-ES" dirty="0" smtClean="0"/>
              <a:t>EMA: </a:t>
            </a:r>
            <a:r>
              <a:rPr lang="es-ES" dirty="0" err="1" smtClean="0"/>
              <a:t>European</a:t>
            </a:r>
            <a:r>
              <a:rPr lang="es-ES" dirty="0" smtClean="0"/>
              <a:t> Medicines Agency, 06/02/014</a:t>
            </a:r>
            <a:r>
              <a:rPr lang="tr-TR" dirty="0" smtClean="0"/>
              <a:t>; </a:t>
            </a:r>
            <a:r>
              <a:rPr lang="tr-TR" dirty="0" err="1" smtClean="0"/>
              <a:t>Sankarnarayanan</a:t>
            </a:r>
            <a:r>
              <a:rPr lang="tr-TR" dirty="0" smtClean="0"/>
              <a:t> R, </a:t>
            </a:r>
            <a:r>
              <a:rPr lang="tr-TR" dirty="0" err="1" smtClean="0"/>
              <a:t>Int</a:t>
            </a:r>
            <a:r>
              <a:rPr lang="tr-TR" dirty="0" smtClean="0"/>
              <a:t> J </a:t>
            </a:r>
            <a:r>
              <a:rPr lang="tr-TR" dirty="0" err="1" smtClean="0"/>
              <a:t>Gynaecol</a:t>
            </a:r>
            <a:r>
              <a:rPr lang="tr-TR" dirty="0" smtClean="0"/>
              <a:t> </a:t>
            </a:r>
            <a:r>
              <a:rPr lang="tr-TR" dirty="0" err="1" smtClean="0"/>
              <a:t>Obstet</a:t>
            </a:r>
            <a:r>
              <a:rPr lang="tr-TR" dirty="0" smtClean="0"/>
              <a:t> 2015</a:t>
            </a:r>
            <a:endParaRPr lang="tr-TR" dirty="0"/>
          </a:p>
        </p:txBody>
      </p:sp>
    </p:spTree>
    <p:extLst>
      <p:ext uri="{BB962C8B-B14F-4D97-AF65-F5344CB8AC3E}">
        <p14:creationId xmlns:p14="http://schemas.microsoft.com/office/powerpoint/2010/main" val="11619648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122" name="Picture 2" descr="world-map-physical"/>
          <p:cNvPicPr>
            <a:picLocks noChangeAspect="1" noChangeArrowheads="1"/>
          </p:cNvPicPr>
          <p:nvPr/>
        </p:nvPicPr>
        <p:blipFill>
          <a:blip r:embed="rId3">
            <a:lum bright="30000"/>
            <a:extLst>
              <a:ext uri="{28A0092B-C50C-407E-A947-70E740481C1C}">
                <a14:useLocalDpi xmlns:a14="http://schemas.microsoft.com/office/drawing/2010/main" val="0"/>
              </a:ext>
            </a:extLst>
          </a:blip>
          <a:srcRect/>
          <a:stretch>
            <a:fillRect/>
          </a:stretch>
        </p:blipFill>
        <p:spPr bwMode="auto">
          <a:xfrm>
            <a:off x="609600" y="2313384"/>
            <a:ext cx="7129463" cy="407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 Box 3"/>
          <p:cNvSpPr txBox="1">
            <a:spLocks noChangeArrowheads="1"/>
          </p:cNvSpPr>
          <p:nvPr/>
        </p:nvSpPr>
        <p:spPr bwMode="auto">
          <a:xfrm>
            <a:off x="5867400" y="4065984"/>
            <a:ext cx="552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smtClean="0"/>
              <a:t>1</a:t>
            </a:r>
            <a:endParaRPr lang="en-US" sz="2000" b="1" dirty="0"/>
          </a:p>
        </p:txBody>
      </p:sp>
      <p:sp>
        <p:nvSpPr>
          <p:cNvPr id="5124" name="AutoShape 4"/>
          <p:cNvSpPr>
            <a:spLocks noChangeArrowheads="1"/>
          </p:cNvSpPr>
          <p:nvPr/>
        </p:nvSpPr>
        <p:spPr bwMode="auto">
          <a:xfrm>
            <a:off x="7467600" y="4446984"/>
            <a:ext cx="1524000" cy="792163"/>
          </a:xfrm>
          <a:prstGeom prst="wedgeRectCallout">
            <a:avLst>
              <a:gd name="adj1" fmla="val -126356"/>
              <a:gd name="adj2" fmla="val -52440"/>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a:t>Asia Pacific</a:t>
            </a:r>
            <a:r>
              <a:rPr lang="en-US" sz="1000" b="1" u="sng" dirty="0" smtClean="0"/>
              <a:t>:</a:t>
            </a:r>
          </a:p>
          <a:p>
            <a:pPr marL="173038" indent="-173038" algn="l" defTabSz="1087438"/>
            <a:endParaRPr lang="en-US" sz="1000" b="1" u="sng" dirty="0"/>
          </a:p>
          <a:p>
            <a:pPr marL="173038" indent="-173038" algn="l" defTabSz="1087438"/>
            <a:r>
              <a:rPr lang="en-US" sz="1000" b="1" dirty="0" smtClean="0"/>
              <a:t>Philippines</a:t>
            </a:r>
            <a:endParaRPr lang="en-US" sz="1000" b="1" dirty="0"/>
          </a:p>
        </p:txBody>
      </p:sp>
      <p:sp>
        <p:nvSpPr>
          <p:cNvPr id="5126" name="Text Box 6"/>
          <p:cNvSpPr txBox="1">
            <a:spLocks noChangeArrowheads="1"/>
          </p:cNvSpPr>
          <p:nvPr/>
        </p:nvSpPr>
        <p:spPr bwMode="auto">
          <a:xfrm>
            <a:off x="2655571" y="5239147"/>
            <a:ext cx="374650" cy="396875"/>
          </a:xfrm>
          <a:prstGeom prst="rect">
            <a:avLst/>
          </a:prstGeom>
          <a:noFill/>
          <a:ln>
            <a:noFill/>
          </a:ln>
          <a:effectLst/>
          <a:extLst>
            <a:ext uri="{909E8E84-426E-40DD-AFC4-6F175D3DCCD1}">
              <a14:hiddenFill xmlns:a14="http://schemas.microsoft.com/office/drawing/2010/main">
                <a:solidFill>
                  <a:srgbClr val="DC701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smtClean="0"/>
              <a:t>4</a:t>
            </a:r>
            <a:endParaRPr lang="en-US" sz="2000" b="1" dirty="0"/>
          </a:p>
        </p:txBody>
      </p:sp>
      <p:sp>
        <p:nvSpPr>
          <p:cNvPr id="5127" name="AutoShape 7"/>
          <p:cNvSpPr>
            <a:spLocks noChangeArrowheads="1"/>
          </p:cNvSpPr>
          <p:nvPr/>
        </p:nvSpPr>
        <p:spPr bwMode="auto">
          <a:xfrm>
            <a:off x="60960" y="5551884"/>
            <a:ext cx="1463040" cy="1333500"/>
          </a:xfrm>
          <a:prstGeom prst="wedgeRectCallout">
            <a:avLst>
              <a:gd name="adj1" fmla="val 122102"/>
              <a:gd name="adj2" fmla="val -32214"/>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a:t>South America:</a:t>
            </a:r>
          </a:p>
          <a:p>
            <a:pPr marL="173038" indent="-173038" algn="l" defTabSz="1087438"/>
            <a:endParaRPr lang="en-US" sz="1000" b="1" dirty="0">
              <a:solidFill>
                <a:srgbClr val="FF0066"/>
              </a:solidFill>
            </a:endParaRPr>
          </a:p>
          <a:p>
            <a:pPr marL="173038" indent="-173038" algn="l" defTabSz="1087438"/>
            <a:r>
              <a:rPr lang="en-US" sz="1000" b="1" dirty="0" smtClean="0"/>
              <a:t>Chile</a:t>
            </a:r>
            <a:endParaRPr lang="en-US" sz="1000" b="1" dirty="0"/>
          </a:p>
          <a:p>
            <a:pPr marL="173038" indent="-173038" algn="l" defTabSz="1087438"/>
            <a:r>
              <a:rPr lang="en-US" sz="1000" b="1" dirty="0"/>
              <a:t>Peru</a:t>
            </a:r>
          </a:p>
          <a:p>
            <a:pPr marL="173038" indent="-173038" algn="l" defTabSz="1087438"/>
            <a:r>
              <a:rPr lang="en-US" sz="1000" b="1" dirty="0" smtClean="0"/>
              <a:t>Columbia</a:t>
            </a:r>
          </a:p>
          <a:p>
            <a:pPr marL="173038" indent="-173038" algn="l" defTabSz="1087438"/>
            <a:r>
              <a:rPr lang="en-US" sz="1000" b="1" dirty="0" smtClean="0"/>
              <a:t>Ecuador</a:t>
            </a:r>
            <a:endParaRPr lang="en-US" sz="1000" b="1" dirty="0"/>
          </a:p>
        </p:txBody>
      </p:sp>
      <p:sp>
        <p:nvSpPr>
          <p:cNvPr id="5131" name="AutoShape 11"/>
          <p:cNvSpPr>
            <a:spLocks noChangeArrowheads="1"/>
          </p:cNvSpPr>
          <p:nvPr/>
        </p:nvSpPr>
        <p:spPr bwMode="auto">
          <a:xfrm>
            <a:off x="3352800" y="5872559"/>
            <a:ext cx="1295400" cy="936625"/>
          </a:xfrm>
          <a:prstGeom prst="wedgeRectCallout">
            <a:avLst>
              <a:gd name="adj1" fmla="val 52449"/>
              <a:gd name="adj2" fmla="val -219130"/>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a:t>Middle East &amp; Africa:</a:t>
            </a:r>
          </a:p>
          <a:p>
            <a:pPr marL="173038" indent="-173038" algn="l" defTabSz="1087438"/>
            <a:endParaRPr lang="en-US" sz="1000" b="1" dirty="0" smtClean="0"/>
          </a:p>
          <a:p>
            <a:pPr marL="173038" indent="-173038" algn="l" defTabSz="1087438"/>
            <a:r>
              <a:rPr lang="en-US" sz="1000" b="1" dirty="0" smtClean="0"/>
              <a:t>South Africa</a:t>
            </a:r>
            <a:endParaRPr lang="en-US" sz="1000" b="1" dirty="0"/>
          </a:p>
          <a:p>
            <a:pPr marL="173038" indent="-173038" algn="l" defTabSz="1087438"/>
            <a:endParaRPr lang="en-US" sz="1000" b="1" dirty="0"/>
          </a:p>
        </p:txBody>
      </p:sp>
      <p:sp>
        <p:nvSpPr>
          <p:cNvPr id="5132" name="Text Box 12"/>
          <p:cNvSpPr txBox="1">
            <a:spLocks noChangeArrowheads="1"/>
          </p:cNvSpPr>
          <p:nvPr/>
        </p:nvSpPr>
        <p:spPr bwMode="auto">
          <a:xfrm>
            <a:off x="4648200" y="3837384"/>
            <a:ext cx="4572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a:t>1</a:t>
            </a:r>
          </a:p>
        </p:txBody>
      </p:sp>
      <p:sp>
        <p:nvSpPr>
          <p:cNvPr id="5133" name="AutoShape 13"/>
          <p:cNvSpPr>
            <a:spLocks noChangeArrowheads="1"/>
          </p:cNvSpPr>
          <p:nvPr/>
        </p:nvSpPr>
        <p:spPr bwMode="auto">
          <a:xfrm>
            <a:off x="5327650" y="1576784"/>
            <a:ext cx="2139950" cy="736600"/>
          </a:xfrm>
          <a:prstGeom prst="wedgeRectCallout">
            <a:avLst>
              <a:gd name="adj1" fmla="val -82426"/>
              <a:gd name="adj2" fmla="val 185851"/>
            </a:avLst>
          </a:prstGeom>
          <a:noFill/>
          <a:ln w="22225" algn="ctr">
            <a:solidFill>
              <a:schemeClr val="tx1"/>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19063" indent="-119063" defTabSz="1485900"/>
            <a:r>
              <a:rPr lang="en-US" sz="1000" b="1" u="sng" dirty="0"/>
              <a:t>Europe:</a:t>
            </a:r>
            <a:r>
              <a:rPr lang="en-US" sz="1000" b="1" u="sng" dirty="0">
                <a:solidFill>
                  <a:schemeClr val="bg1"/>
                </a:solidFill>
              </a:rPr>
              <a:t> </a:t>
            </a:r>
          </a:p>
          <a:p>
            <a:pPr marL="119063" indent="-119063" algn="l" defTabSz="1485900"/>
            <a:endParaRPr lang="en-US" sz="1000" b="1" dirty="0">
              <a:solidFill>
                <a:schemeClr val="bg1"/>
              </a:solidFill>
            </a:endParaRPr>
          </a:p>
          <a:p>
            <a:pPr marL="119063" indent="-119063" algn="l" defTabSz="1485900"/>
            <a:r>
              <a:rPr lang="en-US" sz="1000" b="1" dirty="0"/>
              <a:t>27 EU Member </a:t>
            </a:r>
            <a:r>
              <a:rPr lang="en-US" sz="1000" b="1" dirty="0" smtClean="0"/>
              <a:t>States**</a:t>
            </a:r>
            <a:r>
              <a:rPr lang="en-US" sz="1000" b="1" dirty="0"/>
              <a:t>		</a:t>
            </a:r>
          </a:p>
        </p:txBody>
      </p:sp>
      <p:sp>
        <p:nvSpPr>
          <p:cNvPr id="5134" name="Text Box 14"/>
          <p:cNvSpPr txBox="1">
            <a:spLocks noChangeArrowheads="1"/>
          </p:cNvSpPr>
          <p:nvPr/>
        </p:nvSpPr>
        <p:spPr bwMode="auto">
          <a:xfrm>
            <a:off x="4305300" y="3380184"/>
            <a:ext cx="762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smtClean="0"/>
              <a:t>27</a:t>
            </a:r>
            <a:endParaRPr lang="en-US" sz="2000" b="1" dirty="0"/>
          </a:p>
        </p:txBody>
      </p:sp>
      <p:sp>
        <p:nvSpPr>
          <p:cNvPr id="15" name="AutoShape 7"/>
          <p:cNvSpPr>
            <a:spLocks noChangeArrowheads="1"/>
          </p:cNvSpPr>
          <p:nvPr/>
        </p:nvSpPr>
        <p:spPr bwMode="auto">
          <a:xfrm>
            <a:off x="76200" y="3837385"/>
            <a:ext cx="1447800" cy="1600200"/>
          </a:xfrm>
          <a:prstGeom prst="wedgeRectCallout">
            <a:avLst>
              <a:gd name="adj1" fmla="val 108561"/>
              <a:gd name="adj2" fmla="val 10172"/>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smtClean="0"/>
              <a:t>Caribbean &amp; Central America</a:t>
            </a:r>
            <a:endParaRPr lang="en-US" sz="1000" b="1" u="sng" dirty="0"/>
          </a:p>
          <a:p>
            <a:pPr marL="173038" indent="-173038" algn="l" defTabSz="1087438"/>
            <a:endParaRPr lang="en-US" sz="1000" b="1" dirty="0"/>
          </a:p>
          <a:p>
            <a:pPr marL="173038" indent="-173038" algn="l" defTabSz="1087438"/>
            <a:r>
              <a:rPr lang="en-US" sz="1000" b="1" dirty="0" smtClean="0"/>
              <a:t>El Salvador</a:t>
            </a:r>
            <a:endParaRPr lang="en-US" sz="1000" b="1" dirty="0"/>
          </a:p>
          <a:p>
            <a:pPr marL="173038" indent="-173038" algn="l" defTabSz="1087438"/>
            <a:r>
              <a:rPr lang="en-US" sz="1000" b="1" dirty="0" smtClean="0"/>
              <a:t>Honduras</a:t>
            </a:r>
            <a:endParaRPr lang="en-US" sz="1000" b="1" dirty="0"/>
          </a:p>
          <a:p>
            <a:pPr marL="173038" indent="-173038" algn="l" defTabSz="1087438"/>
            <a:r>
              <a:rPr lang="en-US" sz="1000" b="1" dirty="0"/>
              <a:t>Dominican Rep</a:t>
            </a:r>
          </a:p>
          <a:p>
            <a:pPr marL="173038" indent="-173038" algn="l" defTabSz="1087438"/>
            <a:r>
              <a:rPr lang="en-US" sz="1000" b="1" dirty="0"/>
              <a:t>Guatemala</a:t>
            </a:r>
          </a:p>
          <a:p>
            <a:pPr marL="173038" indent="-173038" algn="l" defTabSz="1087438"/>
            <a:r>
              <a:rPr lang="en-US" sz="1000" b="1" dirty="0" smtClean="0"/>
              <a:t>Nicaragua</a:t>
            </a:r>
            <a:endParaRPr lang="en-US" sz="1000" b="1" dirty="0"/>
          </a:p>
        </p:txBody>
      </p:sp>
      <p:sp>
        <p:nvSpPr>
          <p:cNvPr id="16" name="Text Box 6"/>
          <p:cNvSpPr txBox="1">
            <a:spLocks noChangeArrowheads="1"/>
          </p:cNvSpPr>
          <p:nvPr/>
        </p:nvSpPr>
        <p:spPr bwMode="auto">
          <a:xfrm>
            <a:off x="2590800" y="4735909"/>
            <a:ext cx="374650" cy="396875"/>
          </a:xfrm>
          <a:prstGeom prst="rect">
            <a:avLst/>
          </a:prstGeom>
          <a:noFill/>
          <a:ln>
            <a:noFill/>
          </a:ln>
          <a:effectLst/>
          <a:extLst>
            <a:ext uri="{909E8E84-426E-40DD-AFC4-6F175D3DCCD1}">
              <a14:hiddenFill xmlns:a14="http://schemas.microsoft.com/office/drawing/2010/main">
                <a:solidFill>
                  <a:srgbClr val="DC701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a:t>5</a:t>
            </a:r>
          </a:p>
        </p:txBody>
      </p:sp>
      <p:sp>
        <p:nvSpPr>
          <p:cNvPr id="2" name="Title 1"/>
          <p:cNvSpPr>
            <a:spLocks noGrp="1"/>
          </p:cNvSpPr>
          <p:nvPr>
            <p:ph type="title"/>
          </p:nvPr>
        </p:nvSpPr>
        <p:spPr/>
        <p:txBody>
          <a:bodyPr>
            <a:normAutofit/>
          </a:bodyPr>
          <a:lstStyle/>
          <a:p>
            <a:r>
              <a:rPr lang="en-US" dirty="0" err="1"/>
              <a:t>qHPV</a:t>
            </a:r>
            <a:r>
              <a:rPr lang="en-US" dirty="0"/>
              <a:t> </a:t>
            </a:r>
            <a:r>
              <a:rPr lang="en-US" dirty="0" err="1"/>
              <a:t>Aşısı</a:t>
            </a:r>
            <a:r>
              <a:rPr lang="en-US" dirty="0"/>
              <a:t> 9-13 </a:t>
            </a:r>
            <a:r>
              <a:rPr lang="en-US" dirty="0" err="1"/>
              <a:t>Yaş</a:t>
            </a:r>
            <a:r>
              <a:rPr lang="en-US" dirty="0"/>
              <a:t> 2 </a:t>
            </a:r>
            <a:r>
              <a:rPr lang="en-US" dirty="0" err="1"/>
              <a:t>Doz</a:t>
            </a:r>
            <a:r>
              <a:rPr lang="en-US" dirty="0"/>
              <a:t> Kabul Eden </a:t>
            </a:r>
            <a:r>
              <a:rPr lang="en-US" dirty="0" err="1"/>
              <a:t>Ülkeler</a:t>
            </a:r>
            <a:endParaRPr lang="en-US" dirty="0"/>
          </a:p>
        </p:txBody>
      </p:sp>
      <p:sp>
        <p:nvSpPr>
          <p:cNvPr id="3" name="TextBox 2"/>
          <p:cNvSpPr txBox="1"/>
          <p:nvPr/>
        </p:nvSpPr>
        <p:spPr>
          <a:xfrm>
            <a:off x="827584" y="1844824"/>
            <a:ext cx="884153" cy="369332"/>
          </a:xfrm>
          <a:prstGeom prst="rect">
            <a:avLst/>
          </a:prstGeom>
          <a:noFill/>
        </p:spPr>
        <p:txBody>
          <a:bodyPr wrap="none" rtlCol="0">
            <a:spAutoFit/>
          </a:bodyPr>
          <a:lstStyle/>
          <a:p>
            <a:r>
              <a:rPr lang="en-US" dirty="0" smtClean="0"/>
              <a:t>38 </a:t>
            </a:r>
            <a:r>
              <a:rPr lang="en-US" dirty="0" err="1" smtClean="0"/>
              <a:t>Ülke</a:t>
            </a:r>
            <a:endParaRPr lang="en-US" dirty="0"/>
          </a:p>
        </p:txBody>
      </p:sp>
    </p:spTree>
    <p:extLst>
      <p:ext uri="{BB962C8B-B14F-4D97-AF65-F5344CB8AC3E}">
        <p14:creationId xmlns:p14="http://schemas.microsoft.com/office/powerpoint/2010/main" val="906135482"/>
      </p:ext>
    </p:extLst>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&lt;5 Yıl </a:t>
            </a:r>
            <a:r>
              <a:rPr lang="en-US" dirty="0" err="1"/>
              <a:t>Etkinlik</a:t>
            </a:r>
            <a:r>
              <a:rPr lang="en-US" dirty="0"/>
              <a:t> </a:t>
            </a:r>
            <a:r>
              <a:rPr lang="en-US" dirty="0" err="1"/>
              <a:t>Metaanalizi</a:t>
            </a:r>
            <a:endParaRPr lang="en-US" dirty="0"/>
          </a:p>
        </p:txBody>
      </p:sp>
      <p:sp>
        <p:nvSpPr>
          <p:cNvPr id="5" name="Footer Placeholder 4"/>
          <p:cNvSpPr>
            <a:spLocks noGrp="1"/>
          </p:cNvSpPr>
          <p:nvPr>
            <p:ph type="ftr" sz="quarter" idx="11"/>
          </p:nvPr>
        </p:nvSpPr>
        <p:spPr/>
        <p:txBody>
          <a:bodyPr/>
          <a:lstStyle/>
          <a:p>
            <a:r>
              <a:rPr lang="tr-TR" smtClean="0"/>
              <a:t>Delere Y, Dtsch Arztebl Int 2014</a:t>
            </a:r>
            <a:endParaRPr lang="tr-TR"/>
          </a:p>
        </p:txBody>
      </p:sp>
      <p:pic>
        <p:nvPicPr>
          <p:cNvPr id="4" name="Picture 3"/>
          <p:cNvPicPr>
            <a:picLocks noChangeAspect="1"/>
          </p:cNvPicPr>
          <p:nvPr/>
        </p:nvPicPr>
        <p:blipFill rotWithShape="1">
          <a:blip r:embed="rId3"/>
          <a:srcRect l="12792" t="17101" r="20990" b="7414"/>
          <a:stretch/>
        </p:blipFill>
        <p:spPr>
          <a:xfrm>
            <a:off x="971600" y="1548122"/>
            <a:ext cx="7200800" cy="4617182"/>
          </a:xfrm>
          <a:prstGeom prst="rect">
            <a:avLst/>
          </a:prstGeom>
        </p:spPr>
      </p:pic>
    </p:spTree>
    <p:extLst>
      <p:ext uri="{BB962C8B-B14F-4D97-AF65-F5344CB8AC3E}">
        <p14:creationId xmlns:p14="http://schemas.microsoft.com/office/powerpoint/2010/main" val="1545535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&lt;</a:t>
            </a:r>
            <a:r>
              <a:rPr lang="en-US" dirty="0" smtClean="0"/>
              <a:t>5 </a:t>
            </a:r>
            <a:r>
              <a:rPr lang="en-US" dirty="0"/>
              <a:t>Yıl </a:t>
            </a:r>
            <a:r>
              <a:rPr lang="en-US" dirty="0" err="1"/>
              <a:t>Etkinlik</a:t>
            </a:r>
            <a:r>
              <a:rPr lang="en-US" dirty="0"/>
              <a:t> </a:t>
            </a:r>
            <a:r>
              <a:rPr lang="en-US" dirty="0" err="1"/>
              <a:t>Metaanalizi</a:t>
            </a:r>
            <a:endParaRPr lang="en-US" dirty="0"/>
          </a:p>
        </p:txBody>
      </p:sp>
      <p:sp>
        <p:nvSpPr>
          <p:cNvPr id="5" name="Footer Placeholder 4"/>
          <p:cNvSpPr>
            <a:spLocks noGrp="1"/>
          </p:cNvSpPr>
          <p:nvPr>
            <p:ph type="ftr" sz="quarter" idx="11"/>
          </p:nvPr>
        </p:nvSpPr>
        <p:spPr/>
        <p:txBody>
          <a:bodyPr/>
          <a:lstStyle/>
          <a:p>
            <a:r>
              <a:rPr lang="tr-TR" smtClean="0"/>
              <a:t>Delere Y, Dtsch Arztebl Int 2014</a:t>
            </a:r>
            <a:endParaRPr lang="tr-TR"/>
          </a:p>
        </p:txBody>
      </p:sp>
      <p:pic>
        <p:nvPicPr>
          <p:cNvPr id="4" name="Picture 3"/>
          <p:cNvPicPr>
            <a:picLocks noChangeAspect="1"/>
          </p:cNvPicPr>
          <p:nvPr/>
        </p:nvPicPr>
        <p:blipFill rotWithShape="1">
          <a:blip r:embed="rId3"/>
          <a:srcRect l="13007" t="15493" r="20585" b="5901"/>
          <a:stretch/>
        </p:blipFill>
        <p:spPr>
          <a:xfrm>
            <a:off x="1115615" y="1556792"/>
            <a:ext cx="6912770" cy="4602824"/>
          </a:xfrm>
          <a:prstGeom prst="rect">
            <a:avLst/>
          </a:prstGeom>
        </p:spPr>
      </p:pic>
    </p:spTree>
    <p:extLst>
      <p:ext uri="{BB962C8B-B14F-4D97-AF65-F5344CB8AC3E}">
        <p14:creationId xmlns:p14="http://schemas.microsoft.com/office/powerpoint/2010/main" val="2303577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Yıl </a:t>
            </a:r>
            <a:r>
              <a:rPr lang="en-US" dirty="0" err="1" smtClean="0"/>
              <a:t>Etkinlik</a:t>
            </a:r>
            <a:r>
              <a:rPr lang="en-US" dirty="0" smtClean="0"/>
              <a:t> </a:t>
            </a:r>
            <a:r>
              <a:rPr lang="en-US" dirty="0" err="1" smtClean="0"/>
              <a:t>Metaanalizi</a:t>
            </a:r>
            <a:endParaRPr lang="en-US" dirty="0"/>
          </a:p>
        </p:txBody>
      </p:sp>
      <p:sp>
        <p:nvSpPr>
          <p:cNvPr id="7" name="Footer Placeholder 6"/>
          <p:cNvSpPr>
            <a:spLocks noGrp="1"/>
          </p:cNvSpPr>
          <p:nvPr>
            <p:ph type="ftr" sz="quarter" idx="11"/>
          </p:nvPr>
        </p:nvSpPr>
        <p:spPr/>
        <p:txBody>
          <a:bodyPr/>
          <a:lstStyle/>
          <a:p>
            <a:r>
              <a:rPr lang="tr-TR" dirty="0" err="1" smtClean="0"/>
              <a:t>Delere</a:t>
            </a:r>
            <a:r>
              <a:rPr lang="tr-TR" dirty="0" smtClean="0"/>
              <a:t> Y, </a:t>
            </a:r>
            <a:r>
              <a:rPr lang="tr-TR" dirty="0" err="1" smtClean="0"/>
              <a:t>Dtsch</a:t>
            </a:r>
            <a:r>
              <a:rPr lang="tr-TR" dirty="0" smtClean="0"/>
              <a:t> </a:t>
            </a:r>
            <a:r>
              <a:rPr lang="tr-TR" dirty="0" err="1" smtClean="0"/>
              <a:t>Arztebl</a:t>
            </a:r>
            <a:r>
              <a:rPr lang="tr-TR" dirty="0" smtClean="0"/>
              <a:t> </a:t>
            </a:r>
            <a:r>
              <a:rPr lang="tr-TR" dirty="0" err="1" smtClean="0"/>
              <a:t>Int</a:t>
            </a:r>
            <a:r>
              <a:rPr lang="tr-TR" dirty="0" smtClean="0"/>
              <a:t> 2014</a:t>
            </a:r>
            <a:endParaRPr lang="tr-TR" dirty="0"/>
          </a:p>
        </p:txBody>
      </p:sp>
      <p:pic>
        <p:nvPicPr>
          <p:cNvPr id="4" name="Picture 3"/>
          <p:cNvPicPr>
            <a:picLocks noChangeAspect="1"/>
          </p:cNvPicPr>
          <p:nvPr/>
        </p:nvPicPr>
        <p:blipFill rotWithShape="1">
          <a:blip r:embed="rId3"/>
          <a:srcRect l="31733" t="21295" r="19912" b="13044"/>
          <a:stretch/>
        </p:blipFill>
        <p:spPr>
          <a:xfrm>
            <a:off x="1547665" y="1556792"/>
            <a:ext cx="6048672" cy="4620154"/>
          </a:xfrm>
          <a:prstGeom prst="rect">
            <a:avLst/>
          </a:prstGeom>
        </p:spPr>
      </p:pic>
    </p:spTree>
    <p:extLst>
      <p:ext uri="{BB962C8B-B14F-4D97-AF65-F5344CB8AC3E}">
        <p14:creationId xmlns:p14="http://schemas.microsoft.com/office/powerpoint/2010/main" val="3008298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1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252" y="1616724"/>
            <a:ext cx="7115496" cy="45485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itle 2"/>
          <p:cNvSpPr>
            <a:spLocks noGrp="1"/>
          </p:cNvSpPr>
          <p:nvPr>
            <p:ph type="title"/>
          </p:nvPr>
        </p:nvSpPr>
        <p:spPr/>
        <p:txBody>
          <a:bodyPr/>
          <a:lstStyle/>
          <a:p>
            <a:r>
              <a:rPr lang="en-US" dirty="0"/>
              <a:t>9vHPV </a:t>
            </a:r>
            <a:r>
              <a:rPr lang="en-US" dirty="0" err="1"/>
              <a:t>Aşısı</a:t>
            </a:r>
            <a:endParaRPr lang="en-US" dirty="0"/>
          </a:p>
        </p:txBody>
      </p:sp>
      <p:sp>
        <p:nvSpPr>
          <p:cNvPr id="2" name="Footer Placeholder 1"/>
          <p:cNvSpPr>
            <a:spLocks noGrp="1"/>
          </p:cNvSpPr>
          <p:nvPr>
            <p:ph type="ftr" sz="quarter" idx="11"/>
          </p:nvPr>
        </p:nvSpPr>
        <p:spPr/>
        <p:txBody>
          <a:bodyPr/>
          <a:lstStyle/>
          <a:p>
            <a:r>
              <a:rPr lang="pt-BR" smtClean="0"/>
              <a:t>Serrano B, Cancer Epidemiology 2014</a:t>
            </a:r>
            <a:endParaRPr lang="en-US"/>
          </a:p>
        </p:txBody>
      </p:sp>
    </p:spTree>
    <p:extLst>
      <p:ext uri="{BB962C8B-B14F-4D97-AF65-F5344CB8AC3E}">
        <p14:creationId xmlns:p14="http://schemas.microsoft.com/office/powerpoint/2010/main" val="3133362811"/>
      </p:ext>
    </p:extLst>
  </p:cSld>
  <p:clrMapOvr>
    <a:masterClrMapping/>
  </p:clrMapOvr>
  <p:transition>
    <p:wipe dir="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9vHPV </a:t>
            </a:r>
            <a:r>
              <a:rPr lang="en-US" dirty="0" err="1" smtClean="0"/>
              <a:t>Aşısı</a:t>
            </a:r>
            <a:endParaRPr lang="en-US" dirty="0"/>
          </a:p>
        </p:txBody>
      </p:sp>
      <p:sp>
        <p:nvSpPr>
          <p:cNvPr id="3" name="Content Placeholder 2"/>
          <p:cNvSpPr>
            <a:spLocks noGrp="1"/>
          </p:cNvSpPr>
          <p:nvPr>
            <p:ph idx="1"/>
          </p:nvPr>
        </p:nvSpPr>
        <p:spPr/>
        <p:txBody>
          <a:bodyPr>
            <a:normAutofit/>
          </a:bodyPr>
          <a:lstStyle/>
          <a:p>
            <a:r>
              <a:rPr lang="en-US" dirty="0" err="1" smtClean="0"/>
              <a:t>Klinik</a:t>
            </a:r>
            <a:r>
              <a:rPr lang="en-US" dirty="0" smtClean="0"/>
              <a:t> </a:t>
            </a:r>
            <a:r>
              <a:rPr lang="en-US" dirty="0" err="1" smtClean="0"/>
              <a:t>gelişim</a:t>
            </a:r>
            <a:r>
              <a:rPr lang="en-US" dirty="0" smtClean="0"/>
              <a:t> </a:t>
            </a:r>
            <a:r>
              <a:rPr lang="en-US" dirty="0" err="1" smtClean="0"/>
              <a:t>sonuçları</a:t>
            </a:r>
            <a:r>
              <a:rPr lang="en-US" dirty="0" smtClean="0"/>
              <a:t> </a:t>
            </a:r>
            <a:r>
              <a:rPr lang="en-US" dirty="0" err="1" smtClean="0"/>
              <a:t>etkin</a:t>
            </a:r>
            <a:endParaRPr lang="en-US" dirty="0" smtClean="0"/>
          </a:p>
          <a:p>
            <a:pPr lvl="1"/>
            <a:r>
              <a:rPr lang="en-US" dirty="0" err="1" smtClean="0"/>
              <a:t>Tüm</a:t>
            </a:r>
            <a:r>
              <a:rPr lang="en-US" dirty="0" smtClean="0"/>
              <a:t> </a:t>
            </a:r>
            <a:r>
              <a:rPr lang="en-US" dirty="0" err="1" smtClean="0"/>
              <a:t>etkinlik</a:t>
            </a:r>
            <a:r>
              <a:rPr lang="en-US" dirty="0" smtClean="0"/>
              <a:t> </a:t>
            </a:r>
            <a:r>
              <a:rPr lang="en-US" dirty="0" err="1" smtClean="0"/>
              <a:t>ve</a:t>
            </a:r>
            <a:r>
              <a:rPr lang="en-US" dirty="0" smtClean="0"/>
              <a:t> </a:t>
            </a:r>
            <a:r>
              <a:rPr lang="en-US" dirty="0" err="1" smtClean="0"/>
              <a:t>immünojenisite</a:t>
            </a:r>
            <a:r>
              <a:rPr lang="en-US" dirty="0" smtClean="0"/>
              <a:t> </a:t>
            </a:r>
            <a:r>
              <a:rPr lang="en-US" dirty="0" err="1" smtClean="0"/>
              <a:t>sonuçları</a:t>
            </a:r>
            <a:r>
              <a:rPr lang="en-US" dirty="0" smtClean="0"/>
              <a:t> </a:t>
            </a:r>
            <a:r>
              <a:rPr lang="en-US" dirty="0" err="1" smtClean="0"/>
              <a:t>tamamlanmıştır</a:t>
            </a:r>
            <a:endParaRPr lang="en-US" dirty="0" smtClean="0"/>
          </a:p>
          <a:p>
            <a:pPr lvl="2"/>
            <a:r>
              <a:rPr lang="en-US" dirty="0" smtClean="0"/>
              <a:t>HPV 6, 11, 16 </a:t>
            </a:r>
            <a:r>
              <a:rPr lang="en-US" dirty="0" err="1" smtClean="0"/>
              <a:t>ve</a:t>
            </a:r>
            <a:r>
              <a:rPr lang="en-US" dirty="0" smtClean="0"/>
              <a:t> 18 </a:t>
            </a:r>
            <a:r>
              <a:rPr lang="en-US" dirty="0" err="1" smtClean="0"/>
              <a:t>tipleri</a:t>
            </a:r>
            <a:r>
              <a:rPr lang="en-US" dirty="0" smtClean="0"/>
              <a:t> </a:t>
            </a:r>
            <a:r>
              <a:rPr lang="en-US" dirty="0" err="1" smtClean="0"/>
              <a:t>için</a:t>
            </a:r>
            <a:r>
              <a:rPr lang="en-US" dirty="0" smtClean="0"/>
              <a:t> </a:t>
            </a:r>
            <a:r>
              <a:rPr lang="en-US" dirty="0" err="1" smtClean="0"/>
              <a:t>qHPV</a:t>
            </a:r>
            <a:r>
              <a:rPr lang="en-US" dirty="0" smtClean="0"/>
              <a:t> </a:t>
            </a:r>
            <a:r>
              <a:rPr lang="en-US" dirty="0" err="1" smtClean="0"/>
              <a:t>aşısıyla</a:t>
            </a:r>
            <a:r>
              <a:rPr lang="en-US" dirty="0" smtClean="0"/>
              <a:t> </a:t>
            </a:r>
            <a:r>
              <a:rPr lang="en-US" dirty="0" err="1" smtClean="0"/>
              <a:t>koruma</a:t>
            </a:r>
            <a:r>
              <a:rPr lang="en-US" dirty="0" smtClean="0"/>
              <a:t> </a:t>
            </a:r>
            <a:r>
              <a:rPr lang="en-US" dirty="0" err="1" smtClean="0"/>
              <a:t>eşit</a:t>
            </a:r>
            <a:endParaRPr lang="en-US" dirty="0" smtClean="0"/>
          </a:p>
          <a:p>
            <a:pPr lvl="2"/>
            <a:r>
              <a:rPr lang="en-US" dirty="0" smtClean="0"/>
              <a:t>HPV 31, 33, 45, 52, 58 </a:t>
            </a:r>
            <a:r>
              <a:rPr lang="en-US" dirty="0" err="1" smtClean="0"/>
              <a:t>ilintili</a:t>
            </a:r>
            <a:r>
              <a:rPr lang="en-US" dirty="0" smtClean="0"/>
              <a:t> </a:t>
            </a:r>
            <a:r>
              <a:rPr lang="en-US" dirty="0" err="1" smtClean="0"/>
              <a:t>hastalıklar</a:t>
            </a:r>
            <a:r>
              <a:rPr lang="en-US" dirty="0" smtClean="0"/>
              <a:t> </a:t>
            </a:r>
            <a:r>
              <a:rPr lang="en-US" dirty="0" err="1" smtClean="0"/>
              <a:t>için</a:t>
            </a:r>
            <a:r>
              <a:rPr lang="en-US" dirty="0" smtClean="0"/>
              <a:t> %97 </a:t>
            </a:r>
            <a:r>
              <a:rPr lang="en-US" dirty="0" err="1" smtClean="0"/>
              <a:t>koruma</a:t>
            </a:r>
            <a:endParaRPr lang="en-US" dirty="0" smtClean="0"/>
          </a:p>
          <a:p>
            <a:pPr lvl="2"/>
            <a:r>
              <a:rPr lang="en-US" dirty="0" err="1" smtClean="0"/>
              <a:t>İmminojenisite</a:t>
            </a:r>
            <a:r>
              <a:rPr lang="en-US" dirty="0" smtClean="0"/>
              <a:t> </a:t>
            </a:r>
            <a:r>
              <a:rPr lang="en-US" dirty="0" err="1" smtClean="0"/>
              <a:t>açısından</a:t>
            </a:r>
            <a:r>
              <a:rPr lang="en-US" dirty="0" smtClean="0"/>
              <a:t> </a:t>
            </a:r>
            <a:r>
              <a:rPr lang="en-US" dirty="0" err="1" smtClean="0"/>
              <a:t>adölesan</a:t>
            </a:r>
            <a:r>
              <a:rPr lang="en-US" dirty="0" smtClean="0"/>
              <a:t> vs </a:t>
            </a:r>
            <a:r>
              <a:rPr lang="en-US" dirty="0" err="1" smtClean="0"/>
              <a:t>erişkin</a:t>
            </a:r>
            <a:r>
              <a:rPr lang="en-US" dirty="0" smtClean="0"/>
              <a:t> </a:t>
            </a:r>
            <a:r>
              <a:rPr lang="en-US" dirty="0" err="1" smtClean="0"/>
              <a:t>sonuçları</a:t>
            </a:r>
            <a:r>
              <a:rPr lang="en-US" dirty="0" smtClean="0"/>
              <a:t> </a:t>
            </a:r>
            <a:r>
              <a:rPr lang="en-US" dirty="0" err="1" smtClean="0"/>
              <a:t>aynı</a:t>
            </a:r>
            <a:endParaRPr lang="en-US" dirty="0" smtClean="0"/>
          </a:p>
          <a:p>
            <a:r>
              <a:rPr lang="en-US" dirty="0" err="1" smtClean="0"/>
              <a:t>Gelecekte</a:t>
            </a:r>
            <a:r>
              <a:rPr lang="en-US" dirty="0" smtClean="0"/>
              <a:t> </a:t>
            </a:r>
            <a:r>
              <a:rPr lang="en-US" dirty="0" err="1" smtClean="0"/>
              <a:t>cevaplanması</a:t>
            </a:r>
            <a:r>
              <a:rPr lang="en-US" dirty="0" smtClean="0"/>
              <a:t> </a:t>
            </a:r>
            <a:r>
              <a:rPr lang="en-US" dirty="0" err="1" smtClean="0"/>
              <a:t>gereken</a:t>
            </a:r>
            <a:r>
              <a:rPr lang="en-US" dirty="0" smtClean="0"/>
              <a:t> </a:t>
            </a:r>
            <a:r>
              <a:rPr lang="en-US" dirty="0" err="1" smtClean="0"/>
              <a:t>ek</a:t>
            </a:r>
            <a:r>
              <a:rPr lang="en-US" dirty="0" smtClean="0"/>
              <a:t> </a:t>
            </a:r>
            <a:r>
              <a:rPr lang="en-US" dirty="0" err="1" smtClean="0"/>
              <a:t>bilgiler</a:t>
            </a:r>
            <a:endParaRPr lang="en-US" dirty="0" smtClean="0"/>
          </a:p>
          <a:p>
            <a:pPr lvl="1"/>
            <a:r>
              <a:rPr lang="en-US" dirty="0" err="1" smtClean="0"/>
              <a:t>Konkomitan</a:t>
            </a:r>
            <a:r>
              <a:rPr lang="en-US" dirty="0" smtClean="0"/>
              <a:t> </a:t>
            </a:r>
            <a:r>
              <a:rPr lang="en-US" dirty="0" err="1" smtClean="0"/>
              <a:t>kullanım</a:t>
            </a:r>
            <a:endParaRPr lang="en-US" dirty="0" smtClean="0"/>
          </a:p>
          <a:p>
            <a:pPr lvl="1"/>
            <a:r>
              <a:rPr lang="en-US" dirty="0" err="1" smtClean="0"/>
              <a:t>qHPV</a:t>
            </a:r>
            <a:r>
              <a:rPr lang="en-US" dirty="0" smtClean="0"/>
              <a:t> </a:t>
            </a:r>
            <a:r>
              <a:rPr lang="en-US" dirty="0" err="1" smtClean="0"/>
              <a:t>yapılmış</a:t>
            </a:r>
            <a:r>
              <a:rPr lang="en-US" dirty="0" smtClean="0"/>
              <a:t> </a:t>
            </a:r>
            <a:r>
              <a:rPr lang="en-US" dirty="0" err="1" smtClean="0"/>
              <a:t>olgular</a:t>
            </a:r>
            <a:endParaRPr lang="en-US" dirty="0" smtClean="0"/>
          </a:p>
          <a:p>
            <a:pPr lvl="1"/>
            <a:r>
              <a:rPr lang="en-US" dirty="0" err="1" smtClean="0"/>
              <a:t>Genç</a:t>
            </a:r>
            <a:r>
              <a:rPr lang="en-US" dirty="0" smtClean="0"/>
              <a:t> </a:t>
            </a:r>
            <a:r>
              <a:rPr lang="en-US" dirty="0" err="1" smtClean="0"/>
              <a:t>erkekler</a:t>
            </a:r>
            <a:r>
              <a:rPr lang="en-US" dirty="0" smtClean="0"/>
              <a:t> </a:t>
            </a:r>
            <a:r>
              <a:rPr lang="en-US" dirty="0" err="1" smtClean="0"/>
              <a:t>ile</a:t>
            </a:r>
            <a:r>
              <a:rPr lang="en-US" dirty="0" smtClean="0"/>
              <a:t> 16-26 </a:t>
            </a:r>
            <a:r>
              <a:rPr lang="en-US" dirty="0" err="1" smtClean="0"/>
              <a:t>yaş</a:t>
            </a:r>
            <a:r>
              <a:rPr lang="en-US" dirty="0" smtClean="0"/>
              <a:t> </a:t>
            </a:r>
            <a:r>
              <a:rPr lang="en-US" dirty="0" err="1" smtClean="0"/>
              <a:t>erkekler</a:t>
            </a:r>
            <a:endParaRPr lang="en-US" dirty="0" smtClean="0"/>
          </a:p>
          <a:p>
            <a:r>
              <a:rPr lang="en-US" dirty="0" smtClean="0"/>
              <a:t>Son durum</a:t>
            </a:r>
          </a:p>
          <a:p>
            <a:pPr lvl="1"/>
            <a:r>
              <a:rPr lang="tr-TR" b="1" dirty="0" smtClean="0">
                <a:solidFill>
                  <a:srgbClr val="780D21"/>
                </a:solidFill>
              </a:rPr>
              <a:t>FDA 10/12/2014’te onay vermiştir</a:t>
            </a:r>
            <a:endParaRPr lang="en-US" b="1" dirty="0">
              <a:solidFill>
                <a:srgbClr val="780D21"/>
              </a:solidFill>
            </a:endParaRPr>
          </a:p>
        </p:txBody>
      </p:sp>
      <p:sp>
        <p:nvSpPr>
          <p:cNvPr id="5" name="Footer Placeholder 4"/>
          <p:cNvSpPr>
            <a:spLocks noGrp="1"/>
          </p:cNvSpPr>
          <p:nvPr>
            <p:ph type="ftr" sz="quarter" idx="11"/>
          </p:nvPr>
        </p:nvSpPr>
        <p:spPr/>
        <p:txBody>
          <a:bodyPr/>
          <a:lstStyle/>
          <a:p>
            <a:r>
              <a:rPr lang="en-US" dirty="0" smtClean="0"/>
              <a:t>Luxembourg A, 9vHPV V</a:t>
            </a:r>
            <a:r>
              <a:rPr lang="tr-TR" smtClean="0"/>
              <a:t>a</a:t>
            </a:r>
            <a:r>
              <a:rPr lang="en-US" smtClean="0"/>
              <a:t>ccine</a:t>
            </a:r>
            <a:r>
              <a:rPr lang="en-US" dirty="0" smtClean="0"/>
              <a:t> Key Results, ACIP 2014</a:t>
            </a:r>
            <a:endParaRPr lang="tr-TR" dirty="0"/>
          </a:p>
        </p:txBody>
      </p:sp>
    </p:spTree>
    <p:extLst>
      <p:ext uri="{BB962C8B-B14F-4D97-AF65-F5344CB8AC3E}">
        <p14:creationId xmlns:p14="http://schemas.microsoft.com/office/powerpoint/2010/main" val="1648617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62" name="Rectangle 6"/>
          <p:cNvSpPr>
            <a:spLocks noGrp="1" noChangeArrowheads="1"/>
          </p:cNvSpPr>
          <p:nvPr>
            <p:ph type="title"/>
          </p:nvPr>
        </p:nvSpPr>
        <p:spPr/>
        <p:txBody>
          <a:bodyPr/>
          <a:lstStyle/>
          <a:p>
            <a:r>
              <a:rPr lang="tr-TR" dirty="0" smtClean="0"/>
              <a:t>Gardasil</a:t>
            </a:r>
            <a:r>
              <a:rPr lang="en-US" dirty="0" smtClean="0"/>
              <a:t>® </a:t>
            </a:r>
            <a:r>
              <a:rPr lang="tr-TR" dirty="0" smtClean="0"/>
              <a:t>Gebelik Sonuçları</a:t>
            </a:r>
            <a:endParaRPr lang="tr-TR" dirty="0"/>
          </a:p>
        </p:txBody>
      </p:sp>
      <p:pic>
        <p:nvPicPr>
          <p:cNvPr id="5" name="Content Placeholder 4" descr="Picture1.png"/>
          <p:cNvPicPr>
            <a:picLocks noGrp="1" noChangeAspect="1"/>
          </p:cNvPicPr>
          <p:nvPr>
            <p:ph idx="1"/>
          </p:nvPr>
        </p:nvPicPr>
        <p:blipFill>
          <a:blip r:embed="rId2" cstate="print"/>
          <a:stretch>
            <a:fillRect/>
          </a:stretch>
        </p:blipFill>
        <p:spPr>
          <a:xfrm>
            <a:off x="1812336" y="1825625"/>
            <a:ext cx="5519328" cy="4351338"/>
          </a:xfrm>
          <a:prstGeom prst="rect">
            <a:avLst/>
          </a:prstGeom>
        </p:spPr>
      </p:pic>
      <p:sp>
        <p:nvSpPr>
          <p:cNvPr id="6" name="Rounded Rectangle 5"/>
          <p:cNvSpPr/>
          <p:nvPr/>
        </p:nvSpPr>
        <p:spPr>
          <a:xfrm>
            <a:off x="1691679" y="5373216"/>
            <a:ext cx="5760641" cy="360040"/>
          </a:xfrm>
          <a:prstGeom prst="roundRect">
            <a:avLst/>
          </a:prstGeom>
          <a:solidFill>
            <a:srgbClr val="4F81BD">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TextBox 6"/>
          <p:cNvSpPr txBox="1"/>
          <p:nvPr/>
        </p:nvSpPr>
        <p:spPr>
          <a:xfrm>
            <a:off x="3804384" y="6158582"/>
            <a:ext cx="1535234" cy="51077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tr-TR" sz="2400" b="1" dirty="0" smtClean="0">
                <a:solidFill>
                  <a:srgbClr val="FFC000"/>
                </a:solidFill>
                <a:latin typeface="+mn-lt"/>
              </a:rPr>
              <a:t>Kategori B</a:t>
            </a:r>
            <a:endParaRPr lang="tr-TR" sz="2400" b="1" dirty="0">
              <a:solidFill>
                <a:srgbClr val="FFC000"/>
              </a:solidFill>
              <a:latin typeface="+mn-lt"/>
            </a:endParaRPr>
          </a:p>
        </p:txBody>
      </p:sp>
    </p:spTree>
    <p:extLst>
      <p:ext uri="{BB962C8B-B14F-4D97-AF65-F5344CB8AC3E}">
        <p14:creationId xmlns:p14="http://schemas.microsoft.com/office/powerpoint/2010/main" val="1955357985"/>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59275" name="Group 107"/>
          <p:cNvGraphicFramePr>
            <a:graphicFrameLocks noGrp="1"/>
          </p:cNvGraphicFramePr>
          <p:nvPr/>
        </p:nvGraphicFramePr>
        <p:xfrm>
          <a:off x="1735138" y="1412776"/>
          <a:ext cx="5641975" cy="4569914"/>
        </p:xfrm>
        <a:graphic>
          <a:graphicData uri="http://schemas.openxmlformats.org/drawingml/2006/table">
            <a:tbl>
              <a:tblPr firstRow="1" firstCol="1" bandRow="1">
                <a:tableStyleId>{74C1A8A3-306A-4EB7-A6B1-4F7E0EB9C5D6}</a:tableStyleId>
              </a:tblPr>
              <a:tblGrid>
                <a:gridCol w="2227262"/>
                <a:gridCol w="1277938"/>
                <a:gridCol w="1057275"/>
                <a:gridCol w="1079500"/>
              </a:tblGrid>
              <a:tr h="314325">
                <a:tc rowSpan="2">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tr-TR" sz="1300" u="none" strike="noStrike" cap="none" normalizeH="0" baseline="0" dirty="0" smtClean="0">
                          <a:ln>
                            <a:noFill/>
                          </a:ln>
                          <a:effectLst/>
                        </a:rPr>
                        <a:t>Güvenlik sonuçları </a:t>
                      </a:r>
                      <a:r>
                        <a:rPr kumimoji="0" lang="en-US" sz="1300" u="none" strike="noStrike" cap="none" normalizeH="0" baseline="0" dirty="0" smtClean="0">
                          <a:ln>
                            <a:noFill/>
                          </a:ln>
                          <a:effectLst/>
                        </a:rPr>
                        <a:t>(TVC)</a:t>
                      </a:r>
                      <a:endParaRPr kumimoji="0" lang="en-US" sz="13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90000" marR="90000" marT="46800" marB="46800" anchor="ctr" horzOverflow="overflow">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cell3D prstMaterial="dkEdge">
                      <a:bevel prst="cross"/>
                      <a:lightRig rig="flood" dir="t"/>
                    </a:cell3D>
                  </a:tcPr>
                </a:tc>
                <a:tc gridSpan="3">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&gt; 25 </a:t>
                      </a:r>
                      <a:r>
                        <a:rPr kumimoji="0" lang="tr-TR" sz="1300" u="none" strike="noStrike" cap="none" normalizeH="0" baseline="0" dirty="0" smtClean="0">
                          <a:ln>
                            <a:noFill/>
                          </a:ln>
                          <a:effectLst/>
                        </a:rPr>
                        <a:t>Y Kadınlar</a:t>
                      </a:r>
                      <a:endParaRPr kumimoji="0" lang="en-US" sz="13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90000" marR="90000" marT="46800" marB="46800" anchor="ctr" horzOverflow="overflow">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prst="cross"/>
                      <a:lightRig rig="flood" dir="t"/>
                    </a:cell3D>
                  </a:tcPr>
                </a:tc>
                <a:tc hMerge="1">
                  <a:txBody>
                    <a:bodyPr/>
                    <a:lstStyle/>
                    <a:p>
                      <a:endParaRPr lang="tr-TR"/>
                    </a:p>
                  </a:txBody>
                  <a:tcPr/>
                </a:tc>
                <a:tc hMerge="1">
                  <a:txBody>
                    <a:bodyPr/>
                    <a:lstStyle/>
                    <a:p>
                      <a:endParaRPr lang="tr-TR"/>
                    </a:p>
                  </a:txBody>
                  <a:tcPr/>
                </a:tc>
              </a:tr>
              <a:tr h="463550">
                <a:tc vMerge="1">
                  <a:txBody>
                    <a:bodyPr/>
                    <a:lstStyle/>
                    <a:p>
                      <a:endParaRPr lang="tr-TR"/>
                    </a:p>
                  </a:txBody>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err="1" smtClean="0">
                          <a:ln>
                            <a:noFill/>
                          </a:ln>
                          <a:effectLst/>
                        </a:rPr>
                        <a:t>Cervarix</a:t>
                      </a:r>
                      <a:r>
                        <a:rPr kumimoji="0" lang="en-US" sz="1300" u="none" strike="noStrike" cap="none" normalizeH="0" baseline="30000" dirty="0" smtClean="0">
                          <a:ln>
                            <a:noFill/>
                          </a:ln>
                          <a:effectLst/>
                        </a:rPr>
                        <a:t>®</a:t>
                      </a:r>
                      <a:endParaRPr kumimoji="0" lang="en-US" sz="1300" b="1" i="0" u="none" strike="noStrike" cap="none" normalizeH="0" baseline="30000" dirty="0" smtClean="0">
                        <a:ln>
                          <a:noFill/>
                        </a:ln>
                        <a:solidFill>
                          <a:schemeClr val="bg1"/>
                        </a:solidFill>
                        <a:effectLst/>
                        <a:latin typeface="Calibri" pitchFamily="34" charset="0"/>
                        <a:ea typeface="ＭＳ Ｐゴシック" pitchFamily="34" charset="-128"/>
                      </a:endParaRPr>
                    </a:p>
                  </a:txBody>
                  <a:tcPr marL="90000" marR="90000" marT="46800" marB="46800"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cell3D prstMaterial="dkEdge">
                      <a:bevel prst="cross"/>
                      <a:lightRig rig="flood" dir="t"/>
                    </a:cell3D>
                    <a:solidFill>
                      <a:schemeClr val="accent5"/>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HAV 720</a:t>
                      </a:r>
                      <a:endParaRPr kumimoji="0" lang="en-US" sz="1300" b="1" i="0" u="none" strike="noStrike" cap="none" normalizeH="0" baseline="-25000" dirty="0" smtClean="0">
                        <a:ln>
                          <a:noFill/>
                        </a:ln>
                        <a:solidFill>
                          <a:schemeClr val="bg1"/>
                        </a:solidFill>
                        <a:effectLst/>
                        <a:latin typeface="Calibri" pitchFamily="34" charset="0"/>
                        <a:ea typeface="ＭＳ Ｐゴシック" pitchFamily="34" charset="-128"/>
                      </a:endParaRPr>
                    </a:p>
                  </a:txBody>
                  <a:tcPr marL="90000" marR="90000" marT="46800" marB="46800" anchor="ctr" horzOverflow="overflow">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cell3D prstMaterial="dkEdge">
                      <a:bevel prst="cross"/>
                      <a:lightRig rig="flood" dir="t"/>
                    </a:cell3D>
                    <a:solidFill>
                      <a:schemeClr val="accent5"/>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Al(OH)</a:t>
                      </a:r>
                      <a:r>
                        <a:rPr kumimoji="0" lang="en-US" sz="1300" u="none" strike="noStrike" cap="none" normalizeH="0" baseline="-25000" dirty="0" smtClean="0">
                          <a:ln>
                            <a:noFill/>
                          </a:ln>
                          <a:effectLst/>
                        </a:rPr>
                        <a:t>3</a:t>
                      </a:r>
                      <a:endParaRPr kumimoji="0" lang="en-US" sz="1300" b="1" i="0" u="none" strike="noStrike" cap="none" normalizeH="0" baseline="-25000" dirty="0" smtClean="0">
                        <a:ln>
                          <a:noFill/>
                        </a:ln>
                        <a:solidFill>
                          <a:schemeClr val="bg1"/>
                        </a:solidFill>
                        <a:effectLst/>
                        <a:latin typeface="Calibri" pitchFamily="34" charset="0"/>
                        <a:ea typeface="ＭＳ Ｐゴシック" pitchFamily="34" charset="-128"/>
                      </a:endParaRPr>
                    </a:p>
                  </a:txBody>
                  <a:tcPr marL="90000" marR="90000" marT="46800" marB="46800" anchor="ctr" horzOverflow="overflow">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cell3D prstMaterial="dkEdge">
                      <a:bevel prst="cross"/>
                      <a:lightRig rig="flood" dir="t"/>
                    </a:cell3D>
                    <a:solidFill>
                      <a:schemeClr val="accent5"/>
                    </a:solidFill>
                  </a:tcPr>
                </a:tc>
              </a:tr>
              <a:tr h="327025">
                <a:tc>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tr-TR" sz="1200" u="none" strike="noStrike" cap="none" normalizeH="0" baseline="0" dirty="0" smtClean="0">
                          <a:ln>
                            <a:noFill/>
                          </a:ln>
                          <a:effectLst/>
                        </a:rPr>
                        <a:t>Gebelik #</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lnT w="38100" cap="flat" cmpd="sng" algn="ctr">
                      <a:solidFill>
                        <a:schemeClr val="tx1"/>
                      </a:solidFill>
                      <a:prstDash val="solid"/>
                      <a:round/>
                      <a:headEnd type="none" w="med" len="med"/>
                      <a:tailEnd type="none" w="med" len="med"/>
                    </a:lnT>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28</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lnT w="38100" cap="flat" cmpd="sng" algn="ctr">
                      <a:solidFill>
                        <a:schemeClr val="tx1"/>
                      </a:solidFill>
                      <a:prstDash val="solid"/>
                      <a:round/>
                      <a:headEnd type="none" w="med" len="med"/>
                      <a:tailEnd type="none" w="med" len="med"/>
                    </a:lnT>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3</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lnT w="38100" cap="flat" cmpd="sng" algn="ctr">
                      <a:solidFill>
                        <a:schemeClr val="tx1"/>
                      </a:solidFill>
                      <a:prstDash val="solid"/>
                      <a:round/>
                      <a:headEnd type="none" w="med" len="med"/>
                      <a:tailEnd type="none" w="med" len="med"/>
                    </a:lnT>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20</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lnT w="38100" cap="flat" cmpd="sng" algn="ctr">
                      <a:solidFill>
                        <a:schemeClr val="tx1"/>
                      </a:solidFill>
                      <a:prstDash val="solid"/>
                      <a:round/>
                      <a:headEnd type="none" w="med" len="med"/>
                      <a:tailEnd type="none" w="med" len="med"/>
                    </a:lnT>
                    <a:cell3D prstMaterial="dkEdge">
                      <a:bevel prst="cross"/>
                      <a:lightRig rig="flood" dir="t"/>
                    </a:cell3D>
                  </a:tcPr>
                </a:tc>
              </a:tr>
              <a:tr h="290513">
                <a:tc gridSpan="4">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tr-TR" sz="1200" u="none" strike="noStrike" cap="none" normalizeH="0" baseline="0" dirty="0" smtClean="0">
                          <a:ln>
                            <a:noFill/>
                          </a:ln>
                          <a:effectLst/>
                        </a:rPr>
                        <a:t>Gebelik sonuçları</a:t>
                      </a:r>
                      <a:r>
                        <a:rPr kumimoji="0" lang="en-GB" sz="1200" u="none" strike="noStrike" cap="none" normalizeH="0" baseline="0" dirty="0" smtClean="0">
                          <a:ln>
                            <a:noFill/>
                          </a:ln>
                          <a:effectLst/>
                        </a:rPr>
                        <a:t>, %</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hMerge="1">
                  <a:txBody>
                    <a:bodyPr/>
                    <a:lstStyle/>
                    <a:p>
                      <a:endParaRPr lang="tr-TR"/>
                    </a:p>
                  </a:txBody>
                  <a:tcPr/>
                </a:tc>
                <a:tc hMerge="1">
                  <a:txBody>
                    <a:bodyPr/>
                    <a:lstStyle/>
                    <a:p>
                      <a:endParaRPr lang="tr-TR"/>
                    </a:p>
                  </a:txBody>
                  <a:tcPr/>
                </a:tc>
                <a:tc hMerge="1">
                  <a:txBody>
                    <a:bodyPr/>
                    <a:lstStyle/>
                    <a:p>
                      <a:endParaRPr lang="tr-TR"/>
                    </a:p>
                  </a:txBody>
                  <a:tcPr/>
                </a:tc>
              </a:tr>
              <a:tr h="290513">
                <a:tc>
                  <a:txBody>
                    <a:bodyPr/>
                    <a:lstStyle/>
                    <a:p>
                      <a:pPr marL="179388" marR="0" lvl="0" indent="-92075" algn="l"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  Normal infant/</a:t>
                      </a:r>
                      <a:r>
                        <a:rPr kumimoji="0" lang="tr-TR" sz="1200" u="none" strike="noStrike" cap="none" normalizeH="0" baseline="0" dirty="0" smtClean="0">
                          <a:ln>
                            <a:noFill/>
                          </a:ln>
                          <a:effectLst/>
                        </a:rPr>
                        <a:t>devam eden gebelik</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82.1</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100</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55.0</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250825">
                <a:tc>
                  <a:txBody>
                    <a:bodyPr/>
                    <a:lstStyle/>
                    <a:p>
                      <a:pPr marL="179388" marR="0" lvl="0" indent="-92075" algn="l"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  Premature infant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306388">
                <a:tc>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  </a:t>
                      </a:r>
                      <a:r>
                        <a:rPr kumimoji="0" lang="en-US" sz="1200" u="none" strike="noStrike" cap="none" normalizeH="0" baseline="0" dirty="0" err="1" smtClean="0">
                          <a:ln>
                            <a:noFill/>
                          </a:ln>
                          <a:effectLst/>
                        </a:rPr>
                        <a:t>Ele</a:t>
                      </a:r>
                      <a:r>
                        <a:rPr kumimoji="0" lang="tr-TR" sz="1200" u="none" strike="noStrike" cap="none" normalizeH="0" baseline="0" dirty="0" smtClean="0">
                          <a:ln>
                            <a:noFill/>
                          </a:ln>
                          <a:effectLst/>
                        </a:rPr>
                        <a:t>k</a:t>
                      </a:r>
                      <a:r>
                        <a:rPr kumimoji="0" lang="en-US" sz="1200" u="none" strike="noStrike" cap="none" normalizeH="0" baseline="0" dirty="0" err="1" smtClean="0">
                          <a:ln>
                            <a:noFill/>
                          </a:ln>
                          <a:effectLst/>
                        </a:rPr>
                        <a:t>ti</a:t>
                      </a:r>
                      <a:r>
                        <a:rPr kumimoji="0" lang="tr-TR" sz="1200" u="none" strike="noStrike" cap="none" normalizeH="0" baseline="0" dirty="0" smtClean="0">
                          <a:ln>
                            <a:noFill/>
                          </a:ln>
                          <a:effectLst/>
                        </a:rPr>
                        <a:t>f</a:t>
                      </a:r>
                      <a:r>
                        <a:rPr kumimoji="0" lang="en-US" sz="1200" u="none" strike="noStrike" cap="none" normalizeH="0" baseline="0" dirty="0" smtClean="0">
                          <a:ln>
                            <a:noFill/>
                          </a:ln>
                          <a:effectLst/>
                        </a:rPr>
                        <a:t> </a:t>
                      </a:r>
                      <a:r>
                        <a:rPr kumimoji="0" lang="en-US" sz="1200" u="none" strike="noStrike" cap="none" normalizeH="0" baseline="0" dirty="0" err="1" smtClean="0">
                          <a:ln>
                            <a:noFill/>
                          </a:ln>
                          <a:effectLst/>
                        </a:rPr>
                        <a:t>termina</a:t>
                      </a:r>
                      <a:r>
                        <a:rPr kumimoji="0" lang="tr-TR" sz="1200" u="none" strike="noStrike" cap="none" normalizeH="0" baseline="0" dirty="0" smtClean="0">
                          <a:ln>
                            <a:noFill/>
                          </a:ln>
                          <a:effectLst/>
                        </a:rPr>
                        <a:t>syon</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10.7</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25.0</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250825">
                <a:tc>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  </a:t>
                      </a:r>
                      <a:r>
                        <a:rPr kumimoji="0" lang="en-US" sz="1200" u="none" strike="noStrike" cap="none" normalizeH="0" baseline="0" dirty="0" err="1" smtClean="0">
                          <a:ln>
                            <a:noFill/>
                          </a:ln>
                          <a:effectLst/>
                        </a:rPr>
                        <a:t>Spontan</a:t>
                      </a:r>
                      <a:r>
                        <a:rPr kumimoji="0" lang="en-US" sz="1200" u="none" strike="noStrike" cap="none" normalizeH="0" baseline="0" dirty="0" smtClean="0">
                          <a:ln>
                            <a:noFill/>
                          </a:ln>
                          <a:effectLst/>
                        </a:rPr>
                        <a:t> abort</a:t>
                      </a:r>
                      <a:r>
                        <a:rPr kumimoji="0" lang="tr-TR" sz="1200" u="none" strike="noStrike" cap="none" normalizeH="0" baseline="0" dirty="0" smtClean="0">
                          <a:ln>
                            <a:noFill/>
                          </a:ln>
                          <a:effectLst/>
                        </a:rPr>
                        <a:t>us</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7.1</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20.0</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203200">
                <a:tc>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tr-TR" sz="1200" u="none" strike="noStrike" cap="none" normalizeH="0" baseline="0" dirty="0" smtClean="0">
                          <a:ln>
                            <a:noFill/>
                          </a:ln>
                          <a:effectLst/>
                        </a:rPr>
                        <a:t>Aşılanan grupta gebelik #</a:t>
                      </a:r>
                      <a:r>
                        <a:rPr kumimoji="0" lang="en-US" sz="1200" u="none" strike="noStrike" cap="none" normalizeH="0" baseline="0" dirty="0" smtClean="0">
                          <a:ln>
                            <a:noFill/>
                          </a:ln>
                          <a:effectLst/>
                        </a:rPr>
                        <a:t>*</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9</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2</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17</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290513">
                <a:tc gridSpan="4">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tr-TR" sz="1200" u="none" strike="noStrike" cap="none" normalizeH="0" baseline="0" dirty="0" smtClean="0">
                          <a:ln>
                            <a:noFill/>
                          </a:ln>
                          <a:effectLst/>
                        </a:rPr>
                        <a:t>Gebelik sonuçları</a:t>
                      </a:r>
                      <a:r>
                        <a:rPr kumimoji="0" lang="en-GB" sz="1200" u="none" strike="noStrike" cap="none" normalizeH="0" baseline="0" dirty="0" smtClean="0">
                          <a:ln>
                            <a:noFill/>
                          </a:ln>
                          <a:effectLst/>
                        </a:rPr>
                        <a:t>, %</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hMerge="1">
                  <a:txBody>
                    <a:bodyPr/>
                    <a:lstStyle/>
                    <a:p>
                      <a:endParaRPr lang="tr-TR"/>
                    </a:p>
                  </a:txBody>
                  <a:tcPr/>
                </a:tc>
                <a:tc hMerge="1">
                  <a:txBody>
                    <a:bodyPr/>
                    <a:lstStyle/>
                    <a:p>
                      <a:endParaRPr lang="tr-TR"/>
                    </a:p>
                  </a:txBody>
                  <a:tcPr/>
                </a:tc>
                <a:tc hMerge="1">
                  <a:txBody>
                    <a:bodyPr/>
                    <a:lstStyle/>
                    <a:p>
                      <a:endParaRPr lang="tr-TR"/>
                    </a:p>
                  </a:txBody>
                  <a:tcPr/>
                </a:tc>
              </a:tr>
              <a:tr h="290513">
                <a:tc>
                  <a:txBody>
                    <a:bodyPr/>
                    <a:lstStyle/>
                    <a:p>
                      <a:pPr marL="179388" marR="0" lvl="0" indent="-92075" algn="l"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  Normal infant/</a:t>
                      </a:r>
                      <a:r>
                        <a:rPr kumimoji="0" lang="tr-TR" sz="1200" u="none" strike="noStrike" cap="none" normalizeH="0" baseline="0" dirty="0" smtClean="0">
                          <a:ln>
                            <a:noFill/>
                          </a:ln>
                          <a:effectLst/>
                        </a:rPr>
                        <a:t>devam eden gebelik</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77.8</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100</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52.9</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217488">
                <a:tc>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  Premature infant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250825">
                <a:tc>
                  <a:txBody>
                    <a:bodyPr/>
                    <a:lstStyle/>
                    <a:p>
                      <a:pPr marL="87313" marR="0" lvl="0" indent="0" algn="l" defTabSz="457200" rtl="0" eaLnBrk="1" fontAlgn="base" latinLnBrk="0" hangingPunct="1">
                        <a:lnSpc>
                          <a:spcPct val="100000"/>
                        </a:lnSpc>
                        <a:spcBef>
                          <a:spcPct val="0"/>
                        </a:spcBef>
                        <a:spcAft>
                          <a:spcPct val="0"/>
                        </a:spcAft>
                        <a:buClrTx/>
                        <a:buSzTx/>
                        <a:buFontTx/>
                        <a:buNone/>
                        <a:tabLst/>
                        <a:defRPr/>
                      </a:pPr>
                      <a:r>
                        <a:rPr kumimoji="0" lang="en-US" sz="1200" u="none" strike="noStrike" cap="none" normalizeH="0" baseline="0" dirty="0" smtClean="0">
                          <a:ln>
                            <a:noFill/>
                          </a:ln>
                          <a:effectLst/>
                        </a:rPr>
                        <a:t>  </a:t>
                      </a:r>
                      <a:r>
                        <a:rPr kumimoji="0" lang="en-US" sz="1200" u="none" strike="noStrike" cap="none" normalizeH="0" baseline="0" dirty="0" err="1" smtClean="0">
                          <a:ln>
                            <a:noFill/>
                          </a:ln>
                          <a:effectLst/>
                        </a:rPr>
                        <a:t>Ele</a:t>
                      </a:r>
                      <a:r>
                        <a:rPr kumimoji="0" lang="tr-TR" sz="1200" u="none" strike="noStrike" cap="none" normalizeH="0" baseline="0" dirty="0" smtClean="0">
                          <a:ln>
                            <a:noFill/>
                          </a:ln>
                          <a:effectLst/>
                        </a:rPr>
                        <a:t>k</a:t>
                      </a:r>
                      <a:r>
                        <a:rPr kumimoji="0" lang="en-US" sz="1200" u="none" strike="noStrike" cap="none" normalizeH="0" baseline="0" dirty="0" err="1" smtClean="0">
                          <a:ln>
                            <a:noFill/>
                          </a:ln>
                          <a:effectLst/>
                        </a:rPr>
                        <a:t>ti</a:t>
                      </a:r>
                      <a:r>
                        <a:rPr kumimoji="0" lang="tr-TR" sz="1200" u="none" strike="noStrike" cap="none" normalizeH="0" baseline="0" dirty="0" smtClean="0">
                          <a:ln>
                            <a:noFill/>
                          </a:ln>
                          <a:effectLst/>
                        </a:rPr>
                        <a:t>f</a:t>
                      </a:r>
                      <a:r>
                        <a:rPr kumimoji="0" lang="en-US" sz="1200" u="none" strike="noStrike" cap="none" normalizeH="0" baseline="0" dirty="0" smtClean="0">
                          <a:ln>
                            <a:noFill/>
                          </a:ln>
                          <a:effectLst/>
                        </a:rPr>
                        <a:t> </a:t>
                      </a:r>
                      <a:r>
                        <a:rPr kumimoji="0" lang="en-US" sz="1200" u="none" strike="noStrike" cap="none" normalizeH="0" baseline="0" dirty="0" err="1" smtClean="0">
                          <a:ln>
                            <a:noFill/>
                          </a:ln>
                          <a:effectLst/>
                        </a:rPr>
                        <a:t>termina</a:t>
                      </a:r>
                      <a:r>
                        <a:rPr kumimoji="0" lang="tr-TR" sz="1200" u="none" strike="noStrike" cap="none" normalizeH="0" baseline="0" dirty="0" smtClean="0">
                          <a:ln>
                            <a:noFill/>
                          </a:ln>
                          <a:effectLst/>
                        </a:rPr>
                        <a:t>syon</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11.1</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29.4</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r h="249238">
                <a:tc>
                  <a:txBody>
                    <a:bodyPr/>
                    <a:lstStyle/>
                    <a:p>
                      <a:pPr marL="87313" marR="0" lvl="0" indent="0" algn="l"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err="1" smtClean="0">
                          <a:ln>
                            <a:noFill/>
                          </a:ln>
                          <a:effectLst/>
                        </a:rPr>
                        <a:t>Spontan</a:t>
                      </a:r>
                      <a:r>
                        <a:rPr kumimoji="0" lang="en-US" sz="1200" u="none" strike="noStrike" cap="none" normalizeH="0" baseline="0" dirty="0" smtClean="0">
                          <a:ln>
                            <a:noFill/>
                          </a:ln>
                          <a:effectLst/>
                        </a:rPr>
                        <a:t> abort</a:t>
                      </a:r>
                      <a:r>
                        <a:rPr kumimoji="0" lang="tr-TR" sz="1200" u="none" strike="noStrike" cap="none" normalizeH="0" baseline="0" dirty="0" smtClean="0">
                          <a:ln>
                            <a:noFill/>
                          </a:ln>
                          <a:effectLst/>
                        </a:rPr>
                        <a:t>us</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11.1</a:t>
                      </a:r>
                      <a:endParaRPr kumimoji="0" lang="en-US" sz="12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smtClean="0">
                          <a:ln>
                            <a:noFill/>
                          </a:ln>
                          <a:effectLst/>
                        </a:rPr>
                        <a:t>17.6</a:t>
                      </a:r>
                      <a:endParaRPr kumimoji="0" lang="en-US" sz="12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90000" marR="90000" marT="46800" marB="46800" anchor="ctr" horzOverflow="overflow">
                    <a:cell3D prstMaterial="dkEdge">
                      <a:bevel prst="cross"/>
                      <a:lightRig rig="flood" dir="t"/>
                    </a:cell3D>
                  </a:tcPr>
                </a:tc>
              </a:tr>
            </a:tbl>
          </a:graphicData>
        </a:graphic>
      </p:graphicFrame>
      <p:sp>
        <p:nvSpPr>
          <p:cNvPr id="114774" name="Rectangle 86"/>
          <p:cNvSpPr>
            <a:spLocks noChangeArrowheads="1"/>
          </p:cNvSpPr>
          <p:nvPr/>
        </p:nvSpPr>
        <p:spPr bwMode="auto">
          <a:xfrm>
            <a:off x="1748372" y="4121988"/>
            <a:ext cx="5622925" cy="1883760"/>
          </a:xfrm>
          <a:prstGeom prst="rect">
            <a:avLst/>
          </a:prstGeom>
          <a:noFill/>
          <a:ln w="50800">
            <a:solidFill>
              <a:srgbClr val="C93131"/>
            </a:solidFill>
            <a:miter lim="800000"/>
            <a:headEnd/>
            <a:tailEnd/>
          </a:ln>
          <a:effectLst>
            <a:glow rad="101600">
              <a:schemeClr val="accent2">
                <a:satMod val="175000"/>
                <a:alpha val="40000"/>
              </a:schemeClr>
            </a:glow>
          </a:effectLst>
        </p:spPr>
        <p:txBody>
          <a:bodyPr wrap="none" lIns="0" tIns="0" rIns="0" bIns="0" anchor="ctr"/>
          <a:lstStyle/>
          <a:p>
            <a:endParaRPr lang="tr-TR" dirty="0">
              <a:latin typeface="Calibri" pitchFamily="34" charset="0"/>
              <a:cs typeface="Calibri" pitchFamily="34" charset="0"/>
            </a:endParaRPr>
          </a:p>
        </p:txBody>
      </p:sp>
      <p:sp>
        <p:nvSpPr>
          <p:cNvPr id="9" name="Title 8"/>
          <p:cNvSpPr>
            <a:spLocks noGrp="1"/>
          </p:cNvSpPr>
          <p:nvPr>
            <p:ph type="title"/>
          </p:nvPr>
        </p:nvSpPr>
        <p:spPr/>
        <p:txBody>
          <a:bodyPr/>
          <a:lstStyle/>
          <a:p>
            <a:r>
              <a:rPr lang="en-US" dirty="0" err="1" smtClean="0"/>
              <a:t>Cervarix</a:t>
            </a:r>
            <a:r>
              <a:rPr lang="en-US" dirty="0" smtClean="0"/>
              <a:t>® </a:t>
            </a:r>
            <a:r>
              <a:rPr lang="tr-TR" dirty="0" smtClean="0"/>
              <a:t>Gebelik Sonuçları</a:t>
            </a:r>
            <a:endParaRPr lang="tr-TR" dirty="0"/>
          </a:p>
        </p:txBody>
      </p:sp>
      <p:sp>
        <p:nvSpPr>
          <p:cNvPr id="11" name="Footer Placeholder 10"/>
          <p:cNvSpPr>
            <a:spLocks noGrp="1"/>
          </p:cNvSpPr>
          <p:nvPr>
            <p:ph type="ftr" sz="quarter" idx="11"/>
          </p:nvPr>
        </p:nvSpPr>
        <p:spPr/>
        <p:txBody>
          <a:bodyPr/>
          <a:lstStyle/>
          <a:p>
            <a:endParaRPr lang="tr-TR" dirty="0" smtClean="0"/>
          </a:p>
          <a:p>
            <a:endParaRPr lang="tr-TR" dirty="0" smtClean="0"/>
          </a:p>
          <a:p>
            <a:r>
              <a:rPr lang="tr-TR" dirty="0" smtClean="0"/>
              <a:t>Descamps D, Hum Vaccine 2009</a:t>
            </a:r>
            <a:endParaRPr lang="tr-TR" dirty="0"/>
          </a:p>
        </p:txBody>
      </p:sp>
      <p:sp>
        <p:nvSpPr>
          <p:cNvPr id="6" name="TextBox 5"/>
          <p:cNvSpPr txBox="1"/>
          <p:nvPr/>
        </p:nvSpPr>
        <p:spPr>
          <a:xfrm>
            <a:off x="3804384" y="6021288"/>
            <a:ext cx="1535234" cy="51077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tr-TR" sz="2400" b="1" dirty="0" smtClean="0">
                <a:solidFill>
                  <a:srgbClr val="FFC000"/>
                </a:solidFill>
                <a:latin typeface="+mn-lt"/>
              </a:rPr>
              <a:t>Kategori B</a:t>
            </a:r>
            <a:endParaRPr lang="tr-TR" sz="2400" b="1" dirty="0">
              <a:solidFill>
                <a:srgbClr val="FFC000"/>
              </a:solidFill>
              <a:latin typeface="+mn-lt"/>
            </a:endParaRPr>
          </a:p>
        </p:txBody>
      </p:sp>
    </p:spTree>
    <p:extLst>
      <p:ext uri="{BB962C8B-B14F-4D97-AF65-F5344CB8AC3E}">
        <p14:creationId xmlns:p14="http://schemas.microsoft.com/office/powerpoint/2010/main" val="3900130922"/>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tr-TR" dirty="0"/>
              <a:t>Gebelikte</a:t>
            </a:r>
          </a:p>
        </p:txBody>
      </p:sp>
      <p:sp>
        <p:nvSpPr>
          <p:cNvPr id="12291" name="Content Placeholder 2"/>
          <p:cNvSpPr>
            <a:spLocks noGrp="1"/>
          </p:cNvSpPr>
          <p:nvPr>
            <p:ph idx="1"/>
          </p:nvPr>
        </p:nvSpPr>
        <p:spPr>
          <a:prstGeom prst="rect">
            <a:avLst/>
          </a:prstGeom>
        </p:spPr>
        <p:txBody>
          <a:bodyPr>
            <a:normAutofit fontScale="92500" lnSpcReduction="10000"/>
          </a:bodyPr>
          <a:lstStyle/>
          <a:p>
            <a:r>
              <a:rPr lang="tr-TR" sz="3600" dirty="0" smtClean="0"/>
              <a:t>Gebelikte başlanmamalıdır</a:t>
            </a:r>
          </a:p>
          <a:p>
            <a:r>
              <a:rPr lang="tr-TR" sz="3600" dirty="0" smtClean="0"/>
              <a:t>Aşılamada ilk doz yapılıp gebe kalındıysa doğum sonrası “0” dan başlanıp 3 doz yapılmalıdır</a:t>
            </a:r>
          </a:p>
          <a:p>
            <a:r>
              <a:rPr lang="tr-TR" sz="3600" dirty="0" smtClean="0"/>
              <a:t>İki doz yapıldıysa 6. ay dozu için gebelik sonrası emzirme dönemine bırakılmalı ve bir yıl içinde yapılmalıdır</a:t>
            </a:r>
          </a:p>
          <a:p>
            <a:r>
              <a:rPr lang="tr-TR" sz="3600" dirty="0" smtClean="0"/>
              <a:t>Emzirme döneminde güvenle başlanıp yapılabilir</a:t>
            </a:r>
          </a:p>
        </p:txBody>
      </p:sp>
    </p:spTree>
    <p:extLst>
      <p:ext uri="{BB962C8B-B14F-4D97-AF65-F5344CB8AC3E}">
        <p14:creationId xmlns:p14="http://schemas.microsoft.com/office/powerpoint/2010/main" val="2788409600"/>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normAutofit/>
          </a:bodyPr>
          <a:lstStyle/>
          <a:p>
            <a:r>
              <a:rPr lang="tr-TR" dirty="0" smtClean="0"/>
              <a:t>Serviks Kanseri Risk Faktörleri</a:t>
            </a:r>
          </a:p>
        </p:txBody>
      </p:sp>
      <p:graphicFrame>
        <p:nvGraphicFramePr>
          <p:cNvPr id="2" name="İçerik Yer Tutucusu 1"/>
          <p:cNvGraphicFramePr>
            <a:graphicFrameLocks noGrp="1"/>
          </p:cNvGraphicFramePr>
          <p:nvPr>
            <p:ph idx="1"/>
            <p:extLst>
              <p:ext uri="{D42A27DB-BD31-4B8C-83A1-F6EECF244321}">
                <p14:modId xmlns:p14="http://schemas.microsoft.com/office/powerpoint/2010/main" val="4008751585"/>
              </p:ext>
            </p:extLst>
          </p:nvPr>
        </p:nvGraphicFramePr>
        <p:xfrm>
          <a:off x="540433" y="1484785"/>
          <a:ext cx="806313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4463312"/>
      </p:ext>
    </p:extLst>
  </p:cSld>
  <p:clrMapOvr>
    <a:masterClrMapping/>
  </p:clrMapOvr>
  <p:transition spd="slow">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en-US" dirty="0" smtClean="0"/>
              <a:t>HIV-1 </a:t>
            </a:r>
            <a:r>
              <a:rPr lang="en-US" dirty="0" err="1" smtClean="0"/>
              <a:t>Enfeksiyonlu</a:t>
            </a:r>
            <a:r>
              <a:rPr lang="en-US" dirty="0" smtClean="0"/>
              <a:t> </a:t>
            </a:r>
            <a:r>
              <a:rPr lang="en-US" dirty="0" err="1" smtClean="0"/>
              <a:t>Kadınlarda</a:t>
            </a:r>
            <a:r>
              <a:rPr lang="en-US" dirty="0" smtClean="0"/>
              <a:t> </a:t>
            </a:r>
            <a:r>
              <a:rPr lang="en-US" dirty="0" err="1" smtClean="0"/>
              <a:t>qHPV</a:t>
            </a:r>
            <a:r>
              <a:rPr lang="en-US" dirty="0" smtClean="0"/>
              <a:t> </a:t>
            </a:r>
            <a:r>
              <a:rPr lang="en-US" dirty="0" err="1" smtClean="0"/>
              <a:t>Aşı</a:t>
            </a:r>
            <a:r>
              <a:rPr lang="en-US" dirty="0" smtClean="0"/>
              <a:t> </a:t>
            </a:r>
            <a:r>
              <a:rPr lang="en-US" dirty="0" err="1" smtClean="0"/>
              <a:t>İmmünojenisite</a:t>
            </a:r>
            <a:r>
              <a:rPr lang="en-US" dirty="0" smtClean="0"/>
              <a:t> </a:t>
            </a:r>
            <a:r>
              <a:rPr lang="en-US" dirty="0" err="1" smtClean="0"/>
              <a:t>ve</a:t>
            </a:r>
            <a:r>
              <a:rPr lang="en-US" dirty="0" smtClean="0"/>
              <a:t> </a:t>
            </a:r>
            <a:r>
              <a:rPr lang="en-US" dirty="0" err="1" smtClean="0"/>
              <a:t>Etkinliği</a:t>
            </a:r>
            <a:endParaRPr lang="tr-TR" dirty="0"/>
          </a:p>
        </p:txBody>
      </p:sp>
      <p:sp>
        <p:nvSpPr>
          <p:cNvPr id="3" name="2 İçerik Yer Tutucusu"/>
          <p:cNvSpPr>
            <a:spLocks noGrp="1"/>
          </p:cNvSpPr>
          <p:nvPr>
            <p:ph idx="1"/>
          </p:nvPr>
        </p:nvSpPr>
        <p:spPr>
          <a:prstGeom prst="rect">
            <a:avLst/>
          </a:prstGeom>
        </p:spPr>
        <p:txBody>
          <a:bodyPr>
            <a:normAutofit/>
          </a:bodyPr>
          <a:lstStyle/>
          <a:p>
            <a:r>
              <a:rPr lang="en-US" sz="2800" dirty="0" smtClean="0"/>
              <a:t>13-45 </a:t>
            </a:r>
            <a:r>
              <a:rPr lang="en-US" sz="2800" dirty="0" err="1" smtClean="0"/>
              <a:t>yaş</a:t>
            </a:r>
            <a:r>
              <a:rPr lang="en-US" sz="2800" dirty="0" smtClean="0"/>
              <a:t> HIV (+) </a:t>
            </a:r>
            <a:r>
              <a:rPr lang="en-US" sz="2800" dirty="0" err="1" smtClean="0"/>
              <a:t>kadınlarda</a:t>
            </a:r>
            <a:r>
              <a:rPr lang="en-US" sz="2800" dirty="0" smtClean="0"/>
              <a:t> </a:t>
            </a:r>
            <a:r>
              <a:rPr lang="en-US" sz="2800" dirty="0" err="1" smtClean="0"/>
              <a:t>çok</a:t>
            </a:r>
            <a:r>
              <a:rPr lang="en-US" sz="2800" dirty="0" smtClean="0"/>
              <a:t> </a:t>
            </a:r>
            <a:r>
              <a:rPr lang="en-US" sz="2800" dirty="0" err="1" smtClean="0"/>
              <a:t>merkezli</a:t>
            </a:r>
            <a:r>
              <a:rPr lang="en-US" sz="2800" dirty="0" smtClean="0"/>
              <a:t>, </a:t>
            </a:r>
            <a:r>
              <a:rPr lang="en-US" sz="2800" dirty="0" err="1" smtClean="0"/>
              <a:t>prospektif</a:t>
            </a:r>
            <a:r>
              <a:rPr lang="en-US" sz="2800" dirty="0" smtClean="0"/>
              <a:t> </a:t>
            </a:r>
            <a:r>
              <a:rPr lang="en-US" sz="2800" dirty="0" err="1" smtClean="0"/>
              <a:t>çalışma</a:t>
            </a:r>
            <a:endParaRPr lang="en-US" sz="2800" dirty="0" smtClean="0"/>
          </a:p>
          <a:p>
            <a:r>
              <a:rPr lang="en-US" sz="2800" dirty="0" err="1" smtClean="0"/>
              <a:t>qHPV</a:t>
            </a:r>
            <a:r>
              <a:rPr lang="en-US" sz="2800" dirty="0" smtClean="0"/>
              <a:t> </a:t>
            </a:r>
            <a:r>
              <a:rPr lang="en-US" sz="2800" dirty="0" err="1" smtClean="0"/>
              <a:t>aşısının</a:t>
            </a:r>
            <a:r>
              <a:rPr lang="en-US" sz="2800" dirty="0" smtClean="0"/>
              <a:t> </a:t>
            </a:r>
            <a:r>
              <a:rPr lang="en-US" sz="2800" dirty="0" err="1" smtClean="0"/>
              <a:t>yüksek</a:t>
            </a:r>
            <a:r>
              <a:rPr lang="en-US" sz="2800" dirty="0" smtClean="0"/>
              <a:t> </a:t>
            </a:r>
            <a:r>
              <a:rPr lang="en-US" sz="2800" dirty="0" err="1" smtClean="0"/>
              <a:t>immünojenik</a:t>
            </a:r>
            <a:r>
              <a:rPr lang="en-US" sz="2800" dirty="0" smtClean="0"/>
              <a:t> </a:t>
            </a:r>
            <a:r>
              <a:rPr lang="en-US" sz="2800" dirty="0" err="1" smtClean="0"/>
              <a:t>olduğunu</a:t>
            </a:r>
            <a:r>
              <a:rPr lang="en-US" sz="2800" dirty="0" smtClean="0"/>
              <a:t> </a:t>
            </a:r>
            <a:r>
              <a:rPr lang="en-US" sz="2800" dirty="0" err="1" smtClean="0"/>
              <a:t>göstermiştir</a:t>
            </a:r>
            <a:endParaRPr lang="en-US" sz="2800" dirty="0" smtClean="0"/>
          </a:p>
          <a:p>
            <a:r>
              <a:rPr lang="en-US" sz="2800" dirty="0" smtClean="0"/>
              <a:t>CD4 </a:t>
            </a:r>
            <a:r>
              <a:rPr lang="en-US" sz="2800" dirty="0" err="1" smtClean="0"/>
              <a:t>hücre</a:t>
            </a:r>
            <a:r>
              <a:rPr lang="en-US" sz="2800" dirty="0" smtClean="0"/>
              <a:t> </a:t>
            </a:r>
            <a:r>
              <a:rPr lang="en-US" sz="2800" dirty="0" err="1" smtClean="0"/>
              <a:t>sayısı</a:t>
            </a:r>
            <a:r>
              <a:rPr lang="en-US" sz="2800" dirty="0" smtClean="0"/>
              <a:t> &lt;200/mm3 </a:t>
            </a:r>
            <a:r>
              <a:rPr lang="en-US" sz="2800" dirty="0" err="1" smtClean="0"/>
              <a:t>kadınlarda</a:t>
            </a:r>
            <a:r>
              <a:rPr lang="en-US" sz="2800" dirty="0" smtClean="0"/>
              <a:t> </a:t>
            </a:r>
            <a:r>
              <a:rPr lang="en-US" sz="2800" dirty="0" err="1" smtClean="0"/>
              <a:t>serokonversiyon</a:t>
            </a:r>
            <a:r>
              <a:rPr lang="en-US" sz="2800" dirty="0" smtClean="0"/>
              <a:t> </a:t>
            </a:r>
            <a:r>
              <a:rPr lang="en-US" sz="2800" dirty="0" err="1" smtClean="0"/>
              <a:t>oranları</a:t>
            </a:r>
            <a:r>
              <a:rPr lang="en-US" sz="2800" dirty="0" smtClean="0"/>
              <a:t> </a:t>
            </a:r>
            <a:r>
              <a:rPr lang="en-US" sz="2800" dirty="0" err="1" smtClean="0"/>
              <a:t>yüksek</a:t>
            </a:r>
            <a:r>
              <a:rPr lang="en-US" sz="2800" dirty="0" smtClean="0"/>
              <a:t> CD4 </a:t>
            </a:r>
            <a:r>
              <a:rPr lang="en-US" sz="2800" dirty="0" err="1" smtClean="0"/>
              <a:t>seviyesi</a:t>
            </a:r>
            <a:r>
              <a:rPr lang="en-US" sz="2800" dirty="0" smtClean="0"/>
              <a:t> </a:t>
            </a:r>
            <a:r>
              <a:rPr lang="en-US" sz="2800" dirty="0" err="1" smtClean="0"/>
              <a:t>olan</a:t>
            </a:r>
            <a:r>
              <a:rPr lang="en-US" sz="2800" dirty="0" smtClean="0"/>
              <a:t> </a:t>
            </a:r>
            <a:r>
              <a:rPr lang="en-US" sz="2800" dirty="0" err="1" smtClean="0"/>
              <a:t>kadınlardan</a:t>
            </a:r>
            <a:r>
              <a:rPr lang="en-US" sz="2800" dirty="0" smtClean="0"/>
              <a:t> </a:t>
            </a:r>
            <a:r>
              <a:rPr lang="en-US" sz="2800" dirty="0" err="1" smtClean="0"/>
              <a:t>daha</a:t>
            </a:r>
            <a:r>
              <a:rPr lang="en-US" sz="2800" dirty="0" smtClean="0"/>
              <a:t> </a:t>
            </a:r>
            <a:r>
              <a:rPr lang="en-US" sz="2800" dirty="0" err="1" smtClean="0"/>
              <a:t>düşüktür</a:t>
            </a:r>
            <a:endParaRPr lang="en-US" sz="2800" dirty="0" smtClean="0"/>
          </a:p>
        </p:txBody>
      </p:sp>
      <p:sp>
        <p:nvSpPr>
          <p:cNvPr id="4" name="3 Altbilgi Yer Tutucusu"/>
          <p:cNvSpPr>
            <a:spLocks noGrp="1"/>
          </p:cNvSpPr>
          <p:nvPr>
            <p:ph type="ftr" sz="quarter" idx="11"/>
          </p:nvPr>
        </p:nvSpPr>
        <p:spPr/>
        <p:txBody>
          <a:bodyPr/>
          <a:lstStyle/>
          <a:p>
            <a:r>
              <a:rPr lang="tr-TR" smtClean="0"/>
              <a:t>Kojic EM, Clin Infect Dis 2014</a:t>
            </a:r>
            <a:endParaRPr lang="tr-TR" dirty="0"/>
          </a:p>
        </p:txBody>
      </p:sp>
    </p:spTree>
    <p:extLst>
      <p:ext uri="{BB962C8B-B14F-4D97-AF65-F5344CB8AC3E}">
        <p14:creationId xmlns:p14="http://schemas.microsoft.com/office/powerpoint/2010/main" val="41952352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tr-TR" dirty="0" smtClean="0"/>
              <a:t>Immune Bellek</a:t>
            </a:r>
            <a:endParaRPr lang="tr-TR" dirty="0"/>
          </a:p>
        </p:txBody>
      </p:sp>
      <p:pic>
        <p:nvPicPr>
          <p:cNvPr id="42" name="Content Placeholder 41" descr="MCj03125160000[1]"/>
          <p:cNvPicPr>
            <a:picLocks noGrp="1" noChangeAspect="1" noChangeArrowheads="1"/>
          </p:cNvPicPr>
          <p:nvPr>
            <p:ph idx="1"/>
          </p:nvPr>
        </p:nvPicPr>
        <p:blipFill>
          <a:blip r:embed="rId2" cstate="print"/>
          <a:stretch>
            <a:fillRect/>
          </a:stretch>
        </p:blipFill>
        <p:spPr>
          <a:xfrm>
            <a:off x="3659429" y="3364414"/>
            <a:ext cx="1825142" cy="1273759"/>
          </a:xfrm>
          <a:prstGeom prst="rect">
            <a:avLst/>
          </a:prstGeom>
          <a:noFill/>
          <a:ln/>
        </p:spPr>
      </p:pic>
      <p:sp>
        <p:nvSpPr>
          <p:cNvPr id="2" name="Footer Placeholder 1"/>
          <p:cNvSpPr>
            <a:spLocks noGrp="1"/>
          </p:cNvSpPr>
          <p:nvPr>
            <p:ph type="ftr" sz="quarter" idx="11"/>
          </p:nvPr>
        </p:nvSpPr>
        <p:spPr/>
        <p:txBody>
          <a:bodyPr/>
          <a:lstStyle/>
          <a:p>
            <a:r>
              <a:rPr lang="tr-TR" dirty="0" smtClean="0"/>
              <a:t>Olsson SE, Vaccine, 2007</a:t>
            </a:r>
            <a:endParaRPr lang="tr-TR" dirty="0"/>
          </a:p>
        </p:txBody>
      </p:sp>
      <p:sp>
        <p:nvSpPr>
          <p:cNvPr id="5" name="Rectangle 3"/>
          <p:cNvSpPr>
            <a:spLocks noChangeArrowheads="1"/>
          </p:cNvSpPr>
          <p:nvPr/>
        </p:nvSpPr>
        <p:spPr bwMode="white">
          <a:xfrm>
            <a:off x="1624708" y="2284844"/>
            <a:ext cx="5737225" cy="369332"/>
          </a:xfrm>
          <a:prstGeom prst="rect">
            <a:avLst/>
          </a:prstGeom>
          <a:gradFill rotWithShape="1">
            <a:gsLst>
              <a:gs pos="0">
                <a:srgbClr val="5781D5"/>
              </a:gs>
              <a:gs pos="100000">
                <a:srgbClr val="234589"/>
              </a:gs>
            </a:gsLst>
            <a:lin ang="5400000" scaled="1"/>
          </a:gradFill>
          <a:ln w="12700">
            <a:noFill/>
            <a:miter lim="800000"/>
            <a:headEnd/>
            <a:tailEnd/>
          </a:ln>
          <a:effectLst/>
        </p:spPr>
        <p:txBody>
          <a:bodyPr anchor="ctr">
            <a:spAutoFit/>
          </a:bodyPr>
          <a:lstStyle/>
          <a:p>
            <a:endParaRPr lang="tr-TR" dirty="0">
              <a:latin typeface="Calibri" pitchFamily="34" charset="0"/>
              <a:cs typeface="Calibri" pitchFamily="34" charset="0"/>
            </a:endParaRPr>
          </a:p>
        </p:txBody>
      </p:sp>
      <p:sp>
        <p:nvSpPr>
          <p:cNvPr id="6" name="Line 4"/>
          <p:cNvSpPr>
            <a:spLocks noChangeShapeType="1"/>
          </p:cNvSpPr>
          <p:nvPr/>
        </p:nvSpPr>
        <p:spPr bwMode="auto">
          <a:xfrm>
            <a:off x="1624708" y="2307069"/>
            <a:ext cx="0" cy="2324100"/>
          </a:xfrm>
          <a:prstGeom prst="line">
            <a:avLst/>
          </a:prstGeom>
          <a:noFill/>
          <a:ln w="12700">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7" name="Line 5"/>
          <p:cNvSpPr>
            <a:spLocks noChangeShapeType="1"/>
          </p:cNvSpPr>
          <p:nvPr/>
        </p:nvSpPr>
        <p:spPr bwMode="auto">
          <a:xfrm>
            <a:off x="1577083" y="4583544"/>
            <a:ext cx="5800725"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8" name="Text Box 6"/>
          <p:cNvSpPr txBox="1">
            <a:spLocks noChangeArrowheads="1"/>
          </p:cNvSpPr>
          <p:nvPr/>
        </p:nvSpPr>
        <p:spPr bwMode="auto">
          <a:xfrm>
            <a:off x="978596" y="2176894"/>
            <a:ext cx="669925" cy="260350"/>
          </a:xfrm>
          <a:prstGeom prst="rect">
            <a:avLst/>
          </a:prstGeom>
          <a:noFill/>
          <a:ln w="9525">
            <a:noFill/>
            <a:miter lim="800000"/>
            <a:headEnd/>
            <a:tailEnd/>
          </a:ln>
          <a:effectLst/>
        </p:spPr>
        <p:txBody>
          <a:bodyPr>
            <a:spAutoFit/>
          </a:bodyPr>
          <a:lstStyle/>
          <a:p>
            <a:pPr algn="r">
              <a:spcBef>
                <a:spcPct val="50000"/>
              </a:spcBef>
            </a:pPr>
            <a:r>
              <a:rPr lang="en-US" sz="1100" dirty="0">
                <a:latin typeface="Calibri" pitchFamily="34" charset="0"/>
                <a:ea typeface="MS PGothic" pitchFamily="34" charset="-128"/>
                <a:cs typeface="Calibri" pitchFamily="34" charset="0"/>
              </a:rPr>
              <a:t>10,000</a:t>
            </a:r>
          </a:p>
        </p:txBody>
      </p:sp>
      <p:sp>
        <p:nvSpPr>
          <p:cNvPr id="9" name="Text Box 7"/>
          <p:cNvSpPr txBox="1">
            <a:spLocks noChangeArrowheads="1"/>
          </p:cNvSpPr>
          <p:nvPr/>
        </p:nvSpPr>
        <p:spPr bwMode="auto">
          <a:xfrm>
            <a:off x="978596" y="2702357"/>
            <a:ext cx="669925" cy="260350"/>
          </a:xfrm>
          <a:prstGeom prst="rect">
            <a:avLst/>
          </a:prstGeom>
          <a:noFill/>
          <a:ln w="9525">
            <a:noFill/>
            <a:miter lim="800000"/>
            <a:headEnd/>
            <a:tailEnd/>
          </a:ln>
          <a:effectLst/>
        </p:spPr>
        <p:txBody>
          <a:bodyPr>
            <a:spAutoFit/>
          </a:bodyPr>
          <a:lstStyle/>
          <a:p>
            <a:pPr algn="r">
              <a:spcBef>
                <a:spcPct val="50000"/>
              </a:spcBef>
            </a:pPr>
            <a:r>
              <a:rPr lang="en-US" sz="1100" dirty="0">
                <a:latin typeface="Calibri" pitchFamily="34" charset="0"/>
                <a:ea typeface="MS PGothic" pitchFamily="34" charset="-128"/>
                <a:cs typeface="Calibri" pitchFamily="34" charset="0"/>
              </a:rPr>
              <a:t>1,000</a:t>
            </a:r>
          </a:p>
        </p:txBody>
      </p:sp>
      <p:sp>
        <p:nvSpPr>
          <p:cNvPr id="10" name="Text Box 8"/>
          <p:cNvSpPr txBox="1">
            <a:spLocks noChangeArrowheads="1"/>
          </p:cNvSpPr>
          <p:nvPr/>
        </p:nvSpPr>
        <p:spPr bwMode="auto">
          <a:xfrm>
            <a:off x="978596" y="3289732"/>
            <a:ext cx="669925" cy="260350"/>
          </a:xfrm>
          <a:prstGeom prst="rect">
            <a:avLst/>
          </a:prstGeom>
          <a:noFill/>
          <a:ln w="9525">
            <a:noFill/>
            <a:miter lim="800000"/>
            <a:headEnd/>
            <a:tailEnd/>
          </a:ln>
          <a:effectLst/>
        </p:spPr>
        <p:txBody>
          <a:bodyPr>
            <a:spAutoFit/>
          </a:bodyPr>
          <a:lstStyle/>
          <a:p>
            <a:pPr algn="r">
              <a:spcBef>
                <a:spcPct val="50000"/>
              </a:spcBef>
            </a:pPr>
            <a:r>
              <a:rPr lang="en-US" sz="1100" dirty="0">
                <a:latin typeface="Calibri" pitchFamily="34" charset="0"/>
                <a:ea typeface="MS PGothic" pitchFamily="34" charset="-128"/>
                <a:cs typeface="Calibri" pitchFamily="34" charset="0"/>
              </a:rPr>
              <a:t>100</a:t>
            </a:r>
          </a:p>
        </p:txBody>
      </p:sp>
      <p:sp>
        <p:nvSpPr>
          <p:cNvPr id="11" name="Text Box 9"/>
          <p:cNvSpPr txBox="1">
            <a:spLocks noChangeArrowheads="1"/>
          </p:cNvSpPr>
          <p:nvPr/>
        </p:nvSpPr>
        <p:spPr bwMode="auto">
          <a:xfrm>
            <a:off x="978596" y="3891394"/>
            <a:ext cx="669925" cy="260350"/>
          </a:xfrm>
          <a:prstGeom prst="rect">
            <a:avLst/>
          </a:prstGeom>
          <a:noFill/>
          <a:ln w="9525">
            <a:noFill/>
            <a:miter lim="800000"/>
            <a:headEnd/>
            <a:tailEnd/>
          </a:ln>
          <a:effectLst/>
        </p:spPr>
        <p:txBody>
          <a:bodyPr>
            <a:spAutoFit/>
          </a:bodyPr>
          <a:lstStyle/>
          <a:p>
            <a:pPr algn="r">
              <a:spcBef>
                <a:spcPct val="50000"/>
              </a:spcBef>
            </a:pPr>
            <a:r>
              <a:rPr lang="en-US" sz="1100" dirty="0">
                <a:latin typeface="Calibri" pitchFamily="34" charset="0"/>
                <a:ea typeface="MS PGothic" pitchFamily="34" charset="-128"/>
                <a:cs typeface="Calibri" pitchFamily="34" charset="0"/>
              </a:rPr>
              <a:t>10</a:t>
            </a:r>
          </a:p>
        </p:txBody>
      </p:sp>
      <p:sp>
        <p:nvSpPr>
          <p:cNvPr id="12" name="Text Box 10"/>
          <p:cNvSpPr txBox="1">
            <a:spLocks noChangeArrowheads="1"/>
          </p:cNvSpPr>
          <p:nvPr/>
        </p:nvSpPr>
        <p:spPr bwMode="auto">
          <a:xfrm>
            <a:off x="1483421"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0</a:t>
            </a:r>
          </a:p>
        </p:txBody>
      </p:sp>
      <p:sp>
        <p:nvSpPr>
          <p:cNvPr id="13" name="Text Box 11"/>
          <p:cNvSpPr txBox="1">
            <a:spLocks noChangeArrowheads="1"/>
          </p:cNvSpPr>
          <p:nvPr/>
        </p:nvSpPr>
        <p:spPr bwMode="auto">
          <a:xfrm>
            <a:off x="1575496" y="4594657"/>
            <a:ext cx="703262"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 2  3</a:t>
            </a:r>
          </a:p>
        </p:txBody>
      </p:sp>
      <p:sp>
        <p:nvSpPr>
          <p:cNvPr id="14" name="Text Box 12"/>
          <p:cNvSpPr txBox="1">
            <a:spLocks noChangeArrowheads="1"/>
          </p:cNvSpPr>
          <p:nvPr/>
        </p:nvSpPr>
        <p:spPr bwMode="auto">
          <a:xfrm>
            <a:off x="2148583"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 7</a:t>
            </a:r>
          </a:p>
        </p:txBody>
      </p:sp>
      <p:sp>
        <p:nvSpPr>
          <p:cNvPr id="15" name="Text Box 13"/>
          <p:cNvSpPr txBox="1">
            <a:spLocks noChangeArrowheads="1"/>
          </p:cNvSpPr>
          <p:nvPr/>
        </p:nvSpPr>
        <p:spPr bwMode="auto">
          <a:xfrm>
            <a:off x="2572446"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12</a:t>
            </a:r>
          </a:p>
        </p:txBody>
      </p:sp>
      <p:sp>
        <p:nvSpPr>
          <p:cNvPr id="16" name="Text Box 14"/>
          <p:cNvSpPr txBox="1">
            <a:spLocks noChangeArrowheads="1"/>
          </p:cNvSpPr>
          <p:nvPr/>
        </p:nvSpPr>
        <p:spPr bwMode="auto">
          <a:xfrm>
            <a:off x="3134421"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18</a:t>
            </a:r>
          </a:p>
        </p:txBody>
      </p:sp>
      <p:sp>
        <p:nvSpPr>
          <p:cNvPr id="17" name="Text Box 15"/>
          <p:cNvSpPr txBox="1">
            <a:spLocks noChangeArrowheads="1"/>
          </p:cNvSpPr>
          <p:nvPr/>
        </p:nvSpPr>
        <p:spPr bwMode="auto">
          <a:xfrm>
            <a:off x="3678933"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24</a:t>
            </a:r>
          </a:p>
        </p:txBody>
      </p:sp>
      <p:sp>
        <p:nvSpPr>
          <p:cNvPr id="18" name="Text Box 16"/>
          <p:cNvSpPr txBox="1">
            <a:spLocks noChangeArrowheads="1"/>
          </p:cNvSpPr>
          <p:nvPr/>
        </p:nvSpPr>
        <p:spPr bwMode="auto">
          <a:xfrm>
            <a:off x="4248846"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30</a:t>
            </a:r>
          </a:p>
        </p:txBody>
      </p:sp>
      <p:sp>
        <p:nvSpPr>
          <p:cNvPr id="19" name="Text Box 17"/>
          <p:cNvSpPr txBox="1">
            <a:spLocks noChangeArrowheads="1"/>
          </p:cNvSpPr>
          <p:nvPr/>
        </p:nvSpPr>
        <p:spPr bwMode="auto">
          <a:xfrm>
            <a:off x="4775896"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36</a:t>
            </a:r>
          </a:p>
        </p:txBody>
      </p:sp>
      <p:sp>
        <p:nvSpPr>
          <p:cNvPr id="20" name="Text Box 18"/>
          <p:cNvSpPr txBox="1">
            <a:spLocks noChangeArrowheads="1"/>
          </p:cNvSpPr>
          <p:nvPr/>
        </p:nvSpPr>
        <p:spPr bwMode="auto">
          <a:xfrm>
            <a:off x="6414196" y="459465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54</a:t>
            </a:r>
          </a:p>
        </p:txBody>
      </p:sp>
      <p:sp>
        <p:nvSpPr>
          <p:cNvPr id="21" name="Text Box 19"/>
          <p:cNvSpPr txBox="1">
            <a:spLocks noChangeArrowheads="1"/>
          </p:cNvSpPr>
          <p:nvPr/>
        </p:nvSpPr>
        <p:spPr bwMode="auto">
          <a:xfrm>
            <a:off x="6834883" y="466450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60</a:t>
            </a:r>
          </a:p>
        </p:txBody>
      </p:sp>
      <p:sp>
        <p:nvSpPr>
          <p:cNvPr id="22" name="Text Box 20"/>
          <p:cNvSpPr txBox="1">
            <a:spLocks noChangeArrowheads="1"/>
          </p:cNvSpPr>
          <p:nvPr/>
        </p:nvSpPr>
        <p:spPr bwMode="auto">
          <a:xfrm>
            <a:off x="7177783" y="4664507"/>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61</a:t>
            </a:r>
          </a:p>
        </p:txBody>
      </p:sp>
      <p:sp>
        <p:nvSpPr>
          <p:cNvPr id="23" name="Text Box 21"/>
          <p:cNvSpPr txBox="1">
            <a:spLocks noChangeArrowheads="1"/>
          </p:cNvSpPr>
          <p:nvPr/>
        </p:nvSpPr>
        <p:spPr bwMode="auto">
          <a:xfrm>
            <a:off x="6865046" y="4928032"/>
            <a:ext cx="714375" cy="428625"/>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60+1</a:t>
            </a:r>
            <a:br>
              <a:rPr lang="en-US" sz="1100" dirty="0">
                <a:latin typeface="Calibri" pitchFamily="34" charset="0"/>
                <a:ea typeface="MS PGothic" pitchFamily="34" charset="-128"/>
                <a:cs typeface="Calibri" pitchFamily="34" charset="0"/>
              </a:rPr>
            </a:br>
            <a:r>
              <a:rPr lang="tr-TR" sz="1100" dirty="0" smtClean="0">
                <a:latin typeface="Calibri" pitchFamily="34" charset="0"/>
                <a:ea typeface="MS PGothic" pitchFamily="34" charset="-128"/>
                <a:cs typeface="Calibri" pitchFamily="34" charset="0"/>
              </a:rPr>
              <a:t>ay</a:t>
            </a:r>
            <a:endParaRPr lang="en-US" sz="1100" dirty="0">
              <a:latin typeface="Calibri" pitchFamily="34" charset="0"/>
              <a:ea typeface="MS PGothic" pitchFamily="34" charset="-128"/>
              <a:cs typeface="Calibri" pitchFamily="34" charset="0"/>
            </a:endParaRPr>
          </a:p>
        </p:txBody>
      </p:sp>
      <p:sp>
        <p:nvSpPr>
          <p:cNvPr id="24" name="Text Box 22"/>
          <p:cNvSpPr txBox="1">
            <a:spLocks noChangeArrowheads="1"/>
          </p:cNvSpPr>
          <p:nvPr/>
        </p:nvSpPr>
        <p:spPr bwMode="auto">
          <a:xfrm>
            <a:off x="4439346" y="3275444"/>
            <a:ext cx="1733550" cy="523220"/>
          </a:xfrm>
          <a:prstGeom prst="rect">
            <a:avLst/>
          </a:prstGeom>
          <a:noFill/>
          <a:ln w="9525">
            <a:noFill/>
            <a:miter lim="800000"/>
            <a:headEnd/>
            <a:tailEnd/>
          </a:ln>
          <a:effectLst/>
        </p:spPr>
        <p:txBody>
          <a:bodyPr>
            <a:spAutoFit/>
          </a:bodyPr>
          <a:lstStyle/>
          <a:p>
            <a:pPr>
              <a:spcBef>
                <a:spcPct val="50000"/>
              </a:spcBef>
            </a:pPr>
            <a:r>
              <a:rPr lang="en-US" sz="1400" dirty="0" err="1">
                <a:latin typeface="Calibri" pitchFamily="34" charset="0"/>
                <a:ea typeface="MS PGothic" pitchFamily="34" charset="-128"/>
                <a:cs typeface="Calibri" pitchFamily="34" charset="0"/>
              </a:rPr>
              <a:t>Gardasil</a:t>
            </a:r>
            <a:r>
              <a:rPr lang="en-US" sz="1400" dirty="0">
                <a:latin typeface="Calibri" pitchFamily="34" charset="0"/>
                <a:ea typeface="MS PGothic" pitchFamily="34" charset="-128"/>
                <a:cs typeface="Calibri" pitchFamily="34" charset="0"/>
              </a:rPr>
              <a:t/>
            </a:r>
            <a:br>
              <a:rPr lang="en-US" sz="1400" dirty="0">
                <a:latin typeface="Calibri" pitchFamily="34" charset="0"/>
                <a:ea typeface="MS PGothic" pitchFamily="34" charset="-128"/>
                <a:cs typeface="Calibri" pitchFamily="34" charset="0"/>
              </a:rPr>
            </a:br>
            <a:r>
              <a:rPr lang="en-US" sz="1400" dirty="0">
                <a:latin typeface="Calibri" pitchFamily="34" charset="0"/>
                <a:ea typeface="MS PGothic" pitchFamily="34" charset="-128"/>
                <a:cs typeface="Calibri" pitchFamily="34" charset="0"/>
              </a:rPr>
              <a:t>n = 78</a:t>
            </a:r>
          </a:p>
        </p:txBody>
      </p:sp>
      <p:sp>
        <p:nvSpPr>
          <p:cNvPr id="25" name="Text Box 23"/>
          <p:cNvSpPr txBox="1">
            <a:spLocks noChangeArrowheads="1"/>
          </p:cNvSpPr>
          <p:nvPr/>
        </p:nvSpPr>
        <p:spPr bwMode="auto">
          <a:xfrm>
            <a:off x="4439346" y="4015219"/>
            <a:ext cx="2865437" cy="523220"/>
          </a:xfrm>
          <a:prstGeom prst="rect">
            <a:avLst/>
          </a:prstGeom>
          <a:noFill/>
          <a:ln w="9525">
            <a:noFill/>
            <a:miter lim="800000"/>
            <a:headEnd/>
            <a:tailEnd/>
          </a:ln>
          <a:effectLst/>
        </p:spPr>
        <p:txBody>
          <a:bodyPr>
            <a:spAutoFit/>
          </a:bodyPr>
          <a:lstStyle/>
          <a:p>
            <a:r>
              <a:rPr lang="en-US" sz="1400" dirty="0" err="1" smtClean="0">
                <a:latin typeface="Calibri" pitchFamily="34" charset="0"/>
                <a:ea typeface="MS PGothic" pitchFamily="34" charset="-128"/>
                <a:cs typeface="Calibri" pitchFamily="34" charset="0"/>
              </a:rPr>
              <a:t>Plasebo</a:t>
            </a:r>
            <a:r>
              <a:rPr lang="en-US" sz="1400" dirty="0" smtClean="0">
                <a:latin typeface="Calibri" pitchFamily="34" charset="0"/>
                <a:ea typeface="MS PGothic" pitchFamily="34" charset="-128"/>
                <a:cs typeface="Calibri" pitchFamily="34" charset="0"/>
              </a:rPr>
              <a:t> </a:t>
            </a:r>
            <a:r>
              <a:rPr lang="en-US" sz="1400" dirty="0">
                <a:latin typeface="Calibri" pitchFamily="34" charset="0"/>
                <a:ea typeface="MS PGothic" pitchFamily="34" charset="-128"/>
                <a:cs typeface="Calibri" pitchFamily="34" charset="0"/>
              </a:rPr>
              <a:t>(</a:t>
            </a:r>
            <a:r>
              <a:rPr lang="en-US" sz="1400" dirty="0" err="1">
                <a:latin typeface="Calibri" pitchFamily="34" charset="0"/>
                <a:ea typeface="MS PGothic" pitchFamily="34" charset="-128"/>
                <a:cs typeface="Calibri" pitchFamily="34" charset="0"/>
              </a:rPr>
              <a:t>Sero</a:t>
            </a:r>
            <a:r>
              <a:rPr lang="en-US" sz="1400" dirty="0">
                <a:latin typeface="Calibri" pitchFamily="34" charset="0"/>
                <a:ea typeface="MS PGothic" pitchFamily="34" charset="-128"/>
                <a:cs typeface="Calibri" pitchFamily="34" charset="0"/>
              </a:rPr>
              <a:t> (-) </a:t>
            </a:r>
            <a:r>
              <a:rPr lang="tr-TR" sz="1400" dirty="0" smtClean="0">
                <a:latin typeface="Calibri" pitchFamily="34" charset="0"/>
                <a:ea typeface="MS PGothic" pitchFamily="34" charset="-128"/>
                <a:cs typeface="Calibri" pitchFamily="34" charset="0"/>
              </a:rPr>
              <a:t>ve </a:t>
            </a:r>
            <a:r>
              <a:rPr lang="en-US" sz="1400" dirty="0" smtClean="0">
                <a:latin typeface="Calibri" pitchFamily="34" charset="0"/>
                <a:ea typeface="MS PGothic" pitchFamily="34" charset="-128"/>
                <a:cs typeface="Calibri" pitchFamily="34" charset="0"/>
              </a:rPr>
              <a:t>PCR </a:t>
            </a:r>
            <a:r>
              <a:rPr lang="en-US" sz="1400" dirty="0">
                <a:latin typeface="Calibri" pitchFamily="34" charset="0"/>
                <a:ea typeface="MS PGothic" pitchFamily="34" charset="-128"/>
                <a:cs typeface="Calibri" pitchFamily="34" charset="0"/>
              </a:rPr>
              <a:t>(-)</a:t>
            </a:r>
          </a:p>
          <a:p>
            <a:r>
              <a:rPr lang="en-US" sz="1400" dirty="0">
                <a:latin typeface="Calibri" pitchFamily="34" charset="0"/>
                <a:ea typeface="MS PGothic" pitchFamily="34" charset="-128"/>
                <a:cs typeface="Calibri" pitchFamily="34" charset="0"/>
              </a:rPr>
              <a:t>n = 70 </a:t>
            </a:r>
          </a:p>
        </p:txBody>
      </p:sp>
      <p:sp>
        <p:nvSpPr>
          <p:cNvPr id="26" name="Text Box 24"/>
          <p:cNvSpPr txBox="1">
            <a:spLocks noChangeArrowheads="1"/>
          </p:cNvSpPr>
          <p:nvPr/>
        </p:nvSpPr>
        <p:spPr bwMode="auto">
          <a:xfrm rot="-5400000">
            <a:off x="-610492" y="3015095"/>
            <a:ext cx="2549525" cy="825500"/>
          </a:xfrm>
          <a:prstGeom prst="rect">
            <a:avLst/>
          </a:prstGeom>
          <a:noFill/>
          <a:ln w="9525">
            <a:noFill/>
            <a:miter lim="800000"/>
            <a:headEnd/>
            <a:tailEnd/>
          </a:ln>
          <a:effectLst/>
        </p:spPr>
        <p:txBody>
          <a:bodyPr>
            <a:spAutoFit/>
          </a:bodyPr>
          <a:lstStyle/>
          <a:p>
            <a:pPr algn="ctr">
              <a:spcBef>
                <a:spcPct val="50000"/>
              </a:spcBef>
            </a:pPr>
            <a:r>
              <a:rPr lang="en-US" sz="1600" b="1" dirty="0">
                <a:latin typeface="Calibri" pitchFamily="34" charset="0"/>
                <a:ea typeface="MS PGothic" pitchFamily="34" charset="-128"/>
                <a:cs typeface="Calibri" pitchFamily="34" charset="0"/>
              </a:rPr>
              <a:t/>
            </a:r>
            <a:br>
              <a:rPr lang="en-US" sz="1600" b="1" dirty="0">
                <a:latin typeface="Calibri" pitchFamily="34" charset="0"/>
                <a:ea typeface="MS PGothic" pitchFamily="34" charset="-128"/>
                <a:cs typeface="Calibri" pitchFamily="34" charset="0"/>
              </a:rPr>
            </a:br>
            <a:r>
              <a:rPr lang="en-US" sz="1600" b="1" dirty="0" smtClean="0">
                <a:latin typeface="Calibri" pitchFamily="34" charset="0"/>
                <a:ea typeface="MS PGothic" pitchFamily="34" charset="-128"/>
                <a:cs typeface="Calibri" pitchFamily="34" charset="0"/>
              </a:rPr>
              <a:t>GMT </a:t>
            </a:r>
            <a:r>
              <a:rPr lang="tr-TR" sz="1600" b="1" dirty="0" smtClean="0">
                <a:latin typeface="Calibri" pitchFamily="34" charset="0"/>
                <a:ea typeface="MS PGothic" pitchFamily="34" charset="-128"/>
                <a:cs typeface="Calibri" pitchFamily="34" charset="0"/>
              </a:rPr>
              <a:t> </a:t>
            </a:r>
            <a:r>
              <a:rPr lang="en-US" sz="1600" b="1" dirty="0" smtClean="0">
                <a:latin typeface="Calibri" pitchFamily="34" charset="0"/>
                <a:ea typeface="MS PGothic" pitchFamily="34" charset="-128"/>
                <a:cs typeface="Calibri" pitchFamily="34" charset="0"/>
              </a:rPr>
              <a:t>95</a:t>
            </a:r>
            <a:r>
              <a:rPr lang="en-US" sz="1600" b="1" dirty="0">
                <a:latin typeface="Calibri" pitchFamily="34" charset="0"/>
                <a:ea typeface="MS PGothic" pitchFamily="34" charset="-128"/>
                <a:cs typeface="Calibri" pitchFamily="34" charset="0"/>
              </a:rPr>
              <a:t>% CI</a:t>
            </a:r>
            <a:br>
              <a:rPr lang="en-US" sz="1600" b="1" dirty="0">
                <a:latin typeface="Calibri" pitchFamily="34" charset="0"/>
                <a:ea typeface="MS PGothic" pitchFamily="34" charset="-128"/>
                <a:cs typeface="Calibri" pitchFamily="34" charset="0"/>
              </a:rPr>
            </a:br>
            <a:r>
              <a:rPr lang="en-US" sz="1600" b="1" dirty="0">
                <a:latin typeface="Calibri" pitchFamily="34" charset="0"/>
                <a:ea typeface="MS PGothic" pitchFamily="34" charset="-128"/>
                <a:cs typeface="Calibri" pitchFamily="34" charset="0"/>
              </a:rPr>
              <a:t>[log</a:t>
            </a:r>
            <a:r>
              <a:rPr lang="en-US" sz="1600" b="1" baseline="-25000" dirty="0">
                <a:latin typeface="Calibri" pitchFamily="34" charset="0"/>
                <a:ea typeface="MS PGothic" pitchFamily="34" charset="-128"/>
                <a:cs typeface="Calibri" pitchFamily="34" charset="0"/>
              </a:rPr>
              <a:t>10</a:t>
            </a:r>
            <a:r>
              <a:rPr lang="en-US" sz="1600" b="1" dirty="0">
                <a:latin typeface="Calibri" pitchFamily="34" charset="0"/>
                <a:ea typeface="MS PGothic" pitchFamily="34" charset="-128"/>
                <a:cs typeface="Calibri" pitchFamily="34" charset="0"/>
              </a:rPr>
              <a:t> scale])</a:t>
            </a:r>
          </a:p>
        </p:txBody>
      </p:sp>
      <p:sp>
        <p:nvSpPr>
          <p:cNvPr id="27" name="Text Box 25"/>
          <p:cNvSpPr txBox="1">
            <a:spLocks noChangeArrowheads="1"/>
          </p:cNvSpPr>
          <p:nvPr/>
        </p:nvSpPr>
        <p:spPr bwMode="auto">
          <a:xfrm>
            <a:off x="1483421" y="5282044"/>
            <a:ext cx="5495925" cy="523220"/>
          </a:xfrm>
          <a:prstGeom prst="rect">
            <a:avLst/>
          </a:prstGeom>
          <a:noFill/>
          <a:ln w="9525">
            <a:noFill/>
            <a:miter lim="800000"/>
            <a:headEnd/>
            <a:tailEnd/>
          </a:ln>
          <a:effectLst/>
        </p:spPr>
        <p:txBody>
          <a:bodyPr>
            <a:spAutoFit/>
          </a:bodyPr>
          <a:lstStyle/>
          <a:p>
            <a:r>
              <a:rPr lang="tr-TR" sz="1400" b="1" dirty="0" smtClean="0">
                <a:latin typeface="Calibri" pitchFamily="34" charset="0"/>
                <a:ea typeface="MS PGothic" pitchFamily="34" charset="-128"/>
                <a:cs typeface="Calibri" pitchFamily="34" charset="0"/>
              </a:rPr>
              <a:t>Aşılama</a:t>
            </a:r>
            <a:r>
              <a:rPr lang="en-US" sz="1400" b="1" dirty="0" smtClean="0">
                <a:latin typeface="Calibri" pitchFamily="34" charset="0"/>
                <a:ea typeface="MS PGothic" pitchFamily="34" charset="-128"/>
                <a:cs typeface="Calibri" pitchFamily="34" charset="0"/>
              </a:rPr>
              <a:t> 0</a:t>
            </a:r>
            <a:r>
              <a:rPr lang="tr-TR" sz="1400" b="1" dirty="0" smtClean="0">
                <a:latin typeface="Calibri" pitchFamily="34" charset="0"/>
                <a:ea typeface="MS PGothic" pitchFamily="34" charset="-128"/>
                <a:cs typeface="Calibri" pitchFamily="34" charset="0"/>
              </a:rPr>
              <a:t>.</a:t>
            </a:r>
            <a:r>
              <a:rPr lang="en-US" sz="1400" b="1" dirty="0" smtClean="0">
                <a:latin typeface="Calibri" pitchFamily="34" charset="0"/>
                <a:ea typeface="MS PGothic" pitchFamily="34" charset="-128"/>
                <a:cs typeface="Calibri" pitchFamily="34" charset="0"/>
              </a:rPr>
              <a:t>, 2</a:t>
            </a:r>
            <a:r>
              <a:rPr lang="tr-TR" sz="1400" b="1" dirty="0" smtClean="0">
                <a:latin typeface="Calibri" pitchFamily="34" charset="0"/>
                <a:ea typeface="MS PGothic" pitchFamily="34" charset="-128"/>
                <a:cs typeface="Calibri" pitchFamily="34" charset="0"/>
              </a:rPr>
              <a:t>.</a:t>
            </a:r>
            <a:r>
              <a:rPr lang="en-US" sz="1400" b="1" dirty="0" smtClean="0">
                <a:latin typeface="Calibri" pitchFamily="34" charset="0"/>
                <a:ea typeface="MS PGothic" pitchFamily="34" charset="-128"/>
                <a:cs typeface="Calibri" pitchFamily="34" charset="0"/>
              </a:rPr>
              <a:t> </a:t>
            </a:r>
            <a:r>
              <a:rPr lang="tr-TR" sz="1400" b="1" dirty="0" smtClean="0">
                <a:latin typeface="Calibri" pitchFamily="34" charset="0"/>
                <a:ea typeface="MS PGothic" pitchFamily="34" charset="-128"/>
                <a:cs typeface="Calibri" pitchFamily="34" charset="0"/>
              </a:rPr>
              <a:t>ve </a:t>
            </a:r>
            <a:r>
              <a:rPr lang="en-US" sz="1400" b="1" dirty="0" smtClean="0">
                <a:latin typeface="Calibri" pitchFamily="34" charset="0"/>
                <a:ea typeface="MS PGothic" pitchFamily="34" charset="-128"/>
                <a:cs typeface="Calibri" pitchFamily="34" charset="0"/>
              </a:rPr>
              <a:t>6</a:t>
            </a:r>
            <a:r>
              <a:rPr lang="tr-TR" sz="1400" b="1" dirty="0" smtClean="0">
                <a:latin typeface="Calibri" pitchFamily="34" charset="0"/>
                <a:ea typeface="MS PGothic" pitchFamily="34" charset="-128"/>
                <a:cs typeface="Calibri" pitchFamily="34" charset="0"/>
              </a:rPr>
              <a:t>.</a:t>
            </a:r>
            <a:r>
              <a:rPr lang="en-US" sz="1400" b="1" dirty="0" smtClean="0">
                <a:latin typeface="Calibri" pitchFamily="34" charset="0"/>
                <a:ea typeface="MS PGothic" pitchFamily="34" charset="-128"/>
                <a:cs typeface="Calibri" pitchFamily="34" charset="0"/>
              </a:rPr>
              <a:t> </a:t>
            </a:r>
            <a:r>
              <a:rPr lang="en-US" sz="1400" b="1" dirty="0" err="1" smtClean="0">
                <a:latin typeface="Calibri" pitchFamily="34" charset="0"/>
                <a:ea typeface="MS PGothic" pitchFamily="34" charset="-128"/>
                <a:cs typeface="Calibri" pitchFamily="34" charset="0"/>
              </a:rPr>
              <a:t>aylar</a:t>
            </a:r>
            <a:endParaRPr lang="en-US" sz="1400" b="1" dirty="0">
              <a:latin typeface="Calibri" pitchFamily="34" charset="0"/>
              <a:ea typeface="MS PGothic" pitchFamily="34" charset="-128"/>
              <a:cs typeface="Calibri" pitchFamily="34" charset="0"/>
            </a:endParaRPr>
          </a:p>
          <a:p>
            <a:r>
              <a:rPr lang="en-US" sz="1400" b="1" dirty="0">
                <a:latin typeface="Calibri" pitchFamily="34" charset="0"/>
                <a:ea typeface="MS PGothic" pitchFamily="34" charset="-128"/>
                <a:cs typeface="Calibri" pitchFamily="34" charset="0"/>
              </a:rPr>
              <a:t>Immune challenge </a:t>
            </a:r>
            <a:r>
              <a:rPr lang="en-US" sz="1400" b="1" dirty="0" smtClean="0">
                <a:latin typeface="Calibri" pitchFamily="34" charset="0"/>
                <a:ea typeface="MS PGothic" pitchFamily="34" charset="-128"/>
                <a:cs typeface="Calibri" pitchFamily="34" charset="0"/>
              </a:rPr>
              <a:t>60</a:t>
            </a:r>
            <a:r>
              <a:rPr lang="tr-TR" sz="1400" b="1" dirty="0" smtClean="0">
                <a:latin typeface="Calibri" pitchFamily="34" charset="0"/>
                <a:ea typeface="MS PGothic" pitchFamily="34" charset="-128"/>
                <a:cs typeface="Calibri" pitchFamily="34" charset="0"/>
              </a:rPr>
              <a:t>.</a:t>
            </a:r>
            <a:r>
              <a:rPr lang="en-US" sz="1400" b="1" dirty="0" smtClean="0">
                <a:latin typeface="Calibri" pitchFamily="34" charset="0"/>
                <a:ea typeface="MS PGothic" pitchFamily="34" charset="-128"/>
                <a:cs typeface="Calibri" pitchFamily="34" charset="0"/>
              </a:rPr>
              <a:t> ay</a:t>
            </a:r>
            <a:endParaRPr lang="en-US" sz="1400" b="1" dirty="0">
              <a:latin typeface="Calibri" pitchFamily="34" charset="0"/>
              <a:ea typeface="MS PGothic" pitchFamily="34" charset="-128"/>
              <a:cs typeface="Calibri" pitchFamily="34" charset="0"/>
            </a:endParaRPr>
          </a:p>
        </p:txBody>
      </p:sp>
      <p:sp>
        <p:nvSpPr>
          <p:cNvPr id="28" name="Freeform 27"/>
          <p:cNvSpPr>
            <a:spLocks/>
          </p:cNvSpPr>
          <p:nvPr/>
        </p:nvSpPr>
        <p:spPr bwMode="auto">
          <a:xfrm>
            <a:off x="1691383" y="2507094"/>
            <a:ext cx="5591175" cy="1524000"/>
          </a:xfrm>
          <a:custGeom>
            <a:avLst/>
            <a:gdLst/>
            <a:ahLst/>
            <a:cxnLst>
              <a:cxn ang="0">
                <a:pos x="0" y="960"/>
              </a:cxn>
              <a:cxn ang="0">
                <a:pos x="114" y="558"/>
              </a:cxn>
              <a:cxn ang="0">
                <a:pos x="174" y="132"/>
              </a:cxn>
              <a:cxn ang="0">
                <a:pos x="354" y="216"/>
              </a:cxn>
              <a:cxn ang="0">
                <a:pos x="402" y="102"/>
              </a:cxn>
              <a:cxn ang="0">
                <a:pos x="702" y="222"/>
              </a:cxn>
              <a:cxn ang="0">
                <a:pos x="1050" y="414"/>
              </a:cxn>
              <a:cxn ang="0">
                <a:pos x="1380" y="486"/>
              </a:cxn>
              <a:cxn ang="0">
                <a:pos x="1740" y="414"/>
              </a:cxn>
              <a:cxn ang="0">
                <a:pos x="2094" y="450"/>
              </a:cxn>
              <a:cxn ang="0">
                <a:pos x="3120" y="468"/>
              </a:cxn>
              <a:cxn ang="0">
                <a:pos x="3390" y="432"/>
              </a:cxn>
              <a:cxn ang="0">
                <a:pos x="3480" y="72"/>
              </a:cxn>
              <a:cxn ang="0">
                <a:pos x="3522" y="0"/>
              </a:cxn>
            </a:cxnLst>
            <a:rect l="0" t="0" r="r" b="b"/>
            <a:pathLst>
              <a:path w="3522" h="960">
                <a:moveTo>
                  <a:pt x="0" y="960"/>
                </a:moveTo>
                <a:lnTo>
                  <a:pt x="114" y="558"/>
                </a:lnTo>
                <a:lnTo>
                  <a:pt x="174" y="132"/>
                </a:lnTo>
                <a:lnTo>
                  <a:pt x="354" y="216"/>
                </a:lnTo>
                <a:lnTo>
                  <a:pt x="402" y="102"/>
                </a:lnTo>
                <a:lnTo>
                  <a:pt x="702" y="222"/>
                </a:lnTo>
                <a:lnTo>
                  <a:pt x="1050" y="414"/>
                </a:lnTo>
                <a:lnTo>
                  <a:pt x="1380" y="486"/>
                </a:lnTo>
                <a:lnTo>
                  <a:pt x="1740" y="414"/>
                </a:lnTo>
                <a:lnTo>
                  <a:pt x="2094" y="450"/>
                </a:lnTo>
                <a:lnTo>
                  <a:pt x="3120" y="468"/>
                </a:lnTo>
                <a:lnTo>
                  <a:pt x="3390" y="432"/>
                </a:lnTo>
                <a:lnTo>
                  <a:pt x="3480" y="72"/>
                </a:lnTo>
                <a:lnTo>
                  <a:pt x="3522" y="0"/>
                </a:lnTo>
              </a:path>
            </a:pathLst>
          </a:custGeom>
          <a:noFill/>
          <a:ln w="38100" cmpd="sng">
            <a:solidFill>
              <a:schemeClr val="accent2"/>
            </a:solidFill>
            <a:round/>
            <a:headEnd/>
            <a:tailEnd/>
          </a:ln>
          <a:effectLst/>
        </p:spPr>
        <p:txBody>
          <a:bodyPr/>
          <a:lstStyle/>
          <a:p>
            <a:endParaRPr lang="tr-TR" dirty="0">
              <a:latin typeface="Calibri" pitchFamily="34" charset="0"/>
              <a:cs typeface="Calibri" pitchFamily="34" charset="0"/>
            </a:endParaRPr>
          </a:p>
        </p:txBody>
      </p:sp>
      <p:sp>
        <p:nvSpPr>
          <p:cNvPr id="29" name="Freeform 28"/>
          <p:cNvSpPr>
            <a:spLocks/>
          </p:cNvSpPr>
          <p:nvPr/>
        </p:nvSpPr>
        <p:spPr bwMode="auto">
          <a:xfrm>
            <a:off x="1681858" y="3907269"/>
            <a:ext cx="5553075" cy="114300"/>
          </a:xfrm>
          <a:custGeom>
            <a:avLst/>
            <a:gdLst/>
            <a:ahLst/>
            <a:cxnLst>
              <a:cxn ang="0">
                <a:pos x="0" y="72"/>
              </a:cxn>
              <a:cxn ang="0">
                <a:pos x="3402" y="72"/>
              </a:cxn>
              <a:cxn ang="0">
                <a:pos x="3498" y="0"/>
              </a:cxn>
            </a:cxnLst>
            <a:rect l="0" t="0" r="r" b="b"/>
            <a:pathLst>
              <a:path w="3498" h="72">
                <a:moveTo>
                  <a:pt x="0" y="72"/>
                </a:moveTo>
                <a:lnTo>
                  <a:pt x="3402" y="72"/>
                </a:lnTo>
                <a:lnTo>
                  <a:pt x="3498" y="0"/>
                </a:lnTo>
              </a:path>
            </a:pathLst>
          </a:custGeom>
          <a:noFill/>
          <a:ln w="38100" cmpd="sng">
            <a:solidFill>
              <a:schemeClr val="folHlink"/>
            </a:solidFill>
            <a:round/>
            <a:headEnd/>
            <a:tailEnd/>
          </a:ln>
          <a:effectLst/>
        </p:spPr>
        <p:txBody>
          <a:bodyPr/>
          <a:lstStyle/>
          <a:p>
            <a:endParaRPr lang="tr-TR" dirty="0">
              <a:latin typeface="Calibri" pitchFamily="34" charset="0"/>
              <a:cs typeface="Calibri" pitchFamily="34" charset="0"/>
            </a:endParaRPr>
          </a:p>
        </p:txBody>
      </p:sp>
      <p:sp>
        <p:nvSpPr>
          <p:cNvPr id="30" name="Line 29"/>
          <p:cNvSpPr>
            <a:spLocks noChangeShapeType="1"/>
          </p:cNvSpPr>
          <p:nvPr/>
        </p:nvSpPr>
        <p:spPr bwMode="auto">
          <a:xfrm>
            <a:off x="7215883" y="4583544"/>
            <a:ext cx="14288" cy="39370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31" name="Freeform 30"/>
          <p:cNvSpPr>
            <a:spLocks/>
          </p:cNvSpPr>
          <p:nvPr/>
        </p:nvSpPr>
        <p:spPr bwMode="auto">
          <a:xfrm>
            <a:off x="7111108" y="4578782"/>
            <a:ext cx="104775" cy="133350"/>
          </a:xfrm>
          <a:custGeom>
            <a:avLst/>
            <a:gdLst/>
            <a:ahLst/>
            <a:cxnLst>
              <a:cxn ang="0">
                <a:pos x="66" y="0"/>
              </a:cxn>
              <a:cxn ang="0">
                <a:pos x="36" y="60"/>
              </a:cxn>
              <a:cxn ang="0">
                <a:pos x="0" y="84"/>
              </a:cxn>
            </a:cxnLst>
            <a:rect l="0" t="0" r="r" b="b"/>
            <a:pathLst>
              <a:path w="66" h="84">
                <a:moveTo>
                  <a:pt x="66" y="0"/>
                </a:moveTo>
                <a:lnTo>
                  <a:pt x="36" y="60"/>
                </a:lnTo>
                <a:lnTo>
                  <a:pt x="0" y="84"/>
                </a:lnTo>
              </a:path>
            </a:pathLst>
          </a:cu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32" name="Freeform 31"/>
          <p:cNvSpPr>
            <a:spLocks/>
          </p:cNvSpPr>
          <p:nvPr/>
        </p:nvSpPr>
        <p:spPr bwMode="auto">
          <a:xfrm flipH="1">
            <a:off x="7220646" y="4583544"/>
            <a:ext cx="104775" cy="133350"/>
          </a:xfrm>
          <a:custGeom>
            <a:avLst/>
            <a:gdLst/>
            <a:ahLst/>
            <a:cxnLst>
              <a:cxn ang="0">
                <a:pos x="66" y="0"/>
              </a:cxn>
              <a:cxn ang="0">
                <a:pos x="36" y="60"/>
              </a:cxn>
              <a:cxn ang="0">
                <a:pos x="0" y="84"/>
              </a:cxn>
            </a:cxnLst>
            <a:rect l="0" t="0" r="r" b="b"/>
            <a:pathLst>
              <a:path w="66" h="84">
                <a:moveTo>
                  <a:pt x="66" y="0"/>
                </a:moveTo>
                <a:lnTo>
                  <a:pt x="36" y="60"/>
                </a:lnTo>
                <a:lnTo>
                  <a:pt x="0" y="84"/>
                </a:lnTo>
              </a:path>
            </a:pathLst>
          </a:cu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33" name="Text Box 32"/>
          <p:cNvSpPr txBox="1">
            <a:spLocks noChangeArrowheads="1"/>
          </p:cNvSpPr>
          <p:nvPr/>
        </p:nvSpPr>
        <p:spPr bwMode="auto">
          <a:xfrm>
            <a:off x="3793233" y="4886757"/>
            <a:ext cx="987425" cy="304800"/>
          </a:xfrm>
          <a:prstGeom prst="rect">
            <a:avLst/>
          </a:prstGeom>
          <a:noFill/>
          <a:ln w="9525">
            <a:noFill/>
            <a:miter lim="800000"/>
            <a:headEnd/>
            <a:tailEnd/>
          </a:ln>
          <a:effectLst/>
        </p:spPr>
        <p:txBody>
          <a:bodyPr>
            <a:spAutoFit/>
          </a:bodyPr>
          <a:lstStyle/>
          <a:p>
            <a:pPr>
              <a:spcBef>
                <a:spcPct val="50000"/>
              </a:spcBef>
            </a:pPr>
            <a:r>
              <a:rPr lang="tr-TR" sz="1400" b="1" dirty="0" smtClean="0">
                <a:latin typeface="Calibri" pitchFamily="34" charset="0"/>
                <a:ea typeface="MS PGothic" pitchFamily="34" charset="-128"/>
                <a:cs typeface="Calibri" pitchFamily="34" charset="0"/>
              </a:rPr>
              <a:t>A</a:t>
            </a:r>
            <a:r>
              <a:rPr lang="en-US" sz="1400" b="1" dirty="0" err="1" smtClean="0">
                <a:latin typeface="Calibri" pitchFamily="34" charset="0"/>
                <a:ea typeface="MS PGothic" pitchFamily="34" charset="-128"/>
                <a:cs typeface="Calibri" pitchFamily="34" charset="0"/>
              </a:rPr>
              <a:t>ylar</a:t>
            </a:r>
            <a:endParaRPr lang="en-US" sz="1400" b="1" dirty="0">
              <a:latin typeface="Calibri" pitchFamily="34" charset="0"/>
              <a:ea typeface="MS PGothic" pitchFamily="34" charset="-128"/>
              <a:cs typeface="Calibri" pitchFamily="34" charset="0"/>
            </a:endParaRPr>
          </a:p>
        </p:txBody>
      </p:sp>
      <p:pic>
        <p:nvPicPr>
          <p:cNvPr id="35" name="Picture 34" descr="MCj03125160000[1]"/>
          <p:cNvPicPr>
            <a:picLocks noChangeAspect="1" noChangeArrowheads="1"/>
          </p:cNvPicPr>
          <p:nvPr/>
        </p:nvPicPr>
        <p:blipFill>
          <a:blip r:embed="rId2" cstate="print"/>
          <a:srcRect/>
          <a:stretch>
            <a:fillRect/>
          </a:stretch>
        </p:blipFill>
        <p:spPr bwMode="auto">
          <a:xfrm rot="17264484" flipV="1">
            <a:off x="1358008" y="4205719"/>
            <a:ext cx="388938" cy="325438"/>
          </a:xfrm>
          <a:prstGeom prst="rect">
            <a:avLst/>
          </a:prstGeom>
          <a:noFill/>
        </p:spPr>
      </p:pic>
      <p:pic>
        <p:nvPicPr>
          <p:cNvPr id="36" name="Picture 35" descr="MCj03125160000[1]"/>
          <p:cNvPicPr>
            <a:picLocks noChangeAspect="1" noChangeArrowheads="1"/>
          </p:cNvPicPr>
          <p:nvPr/>
        </p:nvPicPr>
        <p:blipFill>
          <a:blip r:embed="rId2" cstate="print"/>
          <a:srcRect/>
          <a:stretch>
            <a:fillRect/>
          </a:stretch>
        </p:blipFill>
        <p:spPr bwMode="auto">
          <a:xfrm rot="17264484" flipV="1">
            <a:off x="1559621" y="4207307"/>
            <a:ext cx="388937" cy="325437"/>
          </a:xfrm>
          <a:prstGeom prst="rect">
            <a:avLst/>
          </a:prstGeom>
          <a:noFill/>
        </p:spPr>
      </p:pic>
      <p:pic>
        <p:nvPicPr>
          <p:cNvPr id="37" name="Picture 36" descr="MCj03125160000[1]"/>
          <p:cNvPicPr>
            <a:picLocks noChangeAspect="1" noChangeArrowheads="1"/>
          </p:cNvPicPr>
          <p:nvPr/>
        </p:nvPicPr>
        <p:blipFill>
          <a:blip r:embed="rId2" cstate="print"/>
          <a:srcRect/>
          <a:stretch>
            <a:fillRect/>
          </a:stretch>
        </p:blipFill>
        <p:spPr bwMode="auto">
          <a:xfrm rot="17264484" flipV="1">
            <a:off x="1904108" y="4194607"/>
            <a:ext cx="388937" cy="325438"/>
          </a:xfrm>
          <a:prstGeom prst="rect">
            <a:avLst/>
          </a:prstGeom>
          <a:noFill/>
        </p:spPr>
      </p:pic>
      <p:sp>
        <p:nvSpPr>
          <p:cNvPr id="38" name="Text Box 37"/>
          <p:cNvSpPr txBox="1">
            <a:spLocks noChangeArrowheads="1"/>
          </p:cNvSpPr>
          <p:nvPr/>
        </p:nvSpPr>
        <p:spPr bwMode="auto">
          <a:xfrm>
            <a:off x="2007296" y="4596244"/>
            <a:ext cx="441325" cy="260350"/>
          </a:xfrm>
          <a:prstGeom prst="rect">
            <a:avLst/>
          </a:prstGeom>
          <a:noFill/>
          <a:ln w="9525">
            <a:noFill/>
            <a:miter lim="800000"/>
            <a:headEnd/>
            <a:tailEnd/>
          </a:ln>
          <a:effectLst/>
        </p:spPr>
        <p:txBody>
          <a:bodyPr>
            <a:spAutoFit/>
          </a:bodyPr>
          <a:lstStyle/>
          <a:p>
            <a:pPr algn="ctr">
              <a:spcBef>
                <a:spcPct val="50000"/>
              </a:spcBef>
            </a:pPr>
            <a:r>
              <a:rPr lang="en-US" sz="1100" dirty="0">
                <a:latin typeface="Calibri" pitchFamily="34" charset="0"/>
                <a:ea typeface="MS PGothic" pitchFamily="34" charset="-128"/>
                <a:cs typeface="Calibri" pitchFamily="34" charset="0"/>
              </a:rPr>
              <a:t>6</a:t>
            </a:r>
          </a:p>
        </p:txBody>
      </p:sp>
      <p:sp>
        <p:nvSpPr>
          <p:cNvPr id="39" name="Text Box 38"/>
          <p:cNvSpPr txBox="1">
            <a:spLocks noChangeArrowheads="1"/>
          </p:cNvSpPr>
          <p:nvPr/>
        </p:nvSpPr>
        <p:spPr bwMode="auto">
          <a:xfrm>
            <a:off x="6839646" y="4177144"/>
            <a:ext cx="461962" cy="519113"/>
          </a:xfrm>
          <a:prstGeom prst="rect">
            <a:avLst/>
          </a:prstGeom>
          <a:noFill/>
          <a:ln w="9525">
            <a:noFill/>
            <a:miter lim="800000"/>
            <a:headEnd/>
            <a:tailEnd/>
          </a:ln>
          <a:effectLst/>
        </p:spPr>
        <p:txBody>
          <a:bodyPr>
            <a:spAutoFit/>
          </a:bodyPr>
          <a:lstStyle/>
          <a:p>
            <a:pPr>
              <a:spcBef>
                <a:spcPct val="50000"/>
              </a:spcBef>
            </a:pPr>
            <a:r>
              <a:rPr lang="en-US" sz="2800" b="1" dirty="0">
                <a:solidFill>
                  <a:srgbClr val="CC0000"/>
                </a:solidFill>
                <a:latin typeface="MS PGothic" pitchFamily="34" charset="-128"/>
                <a:ea typeface="MS PGothic" pitchFamily="34" charset="-128"/>
                <a:cs typeface="Calibri" pitchFamily="34" charset="0"/>
              </a:rPr>
              <a:t>↴</a:t>
            </a:r>
          </a:p>
        </p:txBody>
      </p:sp>
      <p:sp>
        <p:nvSpPr>
          <p:cNvPr id="40" name="Rectangle 39"/>
          <p:cNvSpPr>
            <a:spLocks noChangeArrowheads="1"/>
          </p:cNvSpPr>
          <p:nvPr/>
        </p:nvSpPr>
        <p:spPr bwMode="auto">
          <a:xfrm>
            <a:off x="6976171" y="2318182"/>
            <a:ext cx="376237" cy="1117600"/>
          </a:xfrm>
          <a:prstGeom prst="rect">
            <a:avLst/>
          </a:prstGeom>
          <a:noFill/>
          <a:ln w="38100">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sp>
        <p:nvSpPr>
          <p:cNvPr id="41" name="Text Box 40"/>
          <p:cNvSpPr txBox="1">
            <a:spLocks noChangeArrowheads="1"/>
          </p:cNvSpPr>
          <p:nvPr/>
        </p:nvSpPr>
        <p:spPr bwMode="auto">
          <a:xfrm>
            <a:off x="7306371" y="2273732"/>
            <a:ext cx="1438275" cy="523220"/>
          </a:xfrm>
          <a:prstGeom prst="rect">
            <a:avLst/>
          </a:prstGeom>
          <a:noFill/>
          <a:ln w="9525">
            <a:noFill/>
            <a:miter lim="800000"/>
            <a:headEnd/>
            <a:tailEnd/>
          </a:ln>
          <a:effectLst/>
        </p:spPr>
        <p:txBody>
          <a:bodyPr>
            <a:spAutoFit/>
          </a:bodyPr>
          <a:lstStyle/>
          <a:p>
            <a:pPr algn="ctr">
              <a:spcBef>
                <a:spcPct val="50000"/>
              </a:spcBef>
            </a:pPr>
            <a:r>
              <a:rPr lang="en-US" sz="1400" b="1" dirty="0">
                <a:solidFill>
                  <a:srgbClr val="C00000"/>
                </a:solidFill>
                <a:latin typeface="Calibri" pitchFamily="34" charset="0"/>
                <a:ea typeface="MS PGothic" pitchFamily="34" charset="-128"/>
                <a:cs typeface="Calibri" pitchFamily="34" charset="0"/>
              </a:rPr>
              <a:t>Immune </a:t>
            </a:r>
            <a:r>
              <a:rPr lang="tr-TR" sz="1400" b="1" dirty="0" smtClean="0">
                <a:solidFill>
                  <a:srgbClr val="C00000"/>
                </a:solidFill>
                <a:latin typeface="Calibri" pitchFamily="34" charset="0"/>
                <a:ea typeface="MS PGothic" pitchFamily="34" charset="-128"/>
                <a:cs typeface="Calibri" pitchFamily="34" charset="0"/>
              </a:rPr>
              <a:t>bellek gösterilmiştir</a:t>
            </a:r>
            <a:endParaRPr lang="en-US" sz="1400" b="1" dirty="0">
              <a:solidFill>
                <a:srgbClr val="C00000"/>
              </a:solidFill>
              <a:latin typeface="Calibri" pitchFamily="34" charset="0"/>
              <a:ea typeface="MS PGothic" pitchFamily="34" charset="-128"/>
              <a:cs typeface="Calibri" pitchFamily="34" charset="0"/>
            </a:endParaRPr>
          </a:p>
        </p:txBody>
      </p:sp>
    </p:spTree>
    <p:extLst>
      <p:ext uri="{BB962C8B-B14F-4D97-AF65-F5344CB8AC3E}">
        <p14:creationId xmlns:p14="http://schemas.microsoft.com/office/powerpoint/2010/main" val="24257426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a:t>Tekrar Doz (Rapel)</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758651717"/>
              </p:ext>
            </p:extLst>
          </p:nvPr>
        </p:nvGraphicFramePr>
        <p:xfrm>
          <a:off x="609600" y="1600200"/>
          <a:ext cx="7924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974787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Uzun Dönem Etki</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2967" y="1825625"/>
            <a:ext cx="5538066" cy="4351338"/>
          </a:xfrm>
          <a:prstGeom prst="rect">
            <a:avLst/>
          </a:prstGeom>
        </p:spPr>
      </p:pic>
      <p:sp>
        <p:nvSpPr>
          <p:cNvPr id="5" name="Altbilgi Yer Tutucusu 4"/>
          <p:cNvSpPr>
            <a:spLocks noGrp="1"/>
          </p:cNvSpPr>
          <p:nvPr>
            <p:ph type="ftr" sz="quarter" idx="11"/>
          </p:nvPr>
        </p:nvSpPr>
        <p:spPr/>
        <p:txBody>
          <a:bodyPr/>
          <a:lstStyle/>
          <a:p>
            <a:r>
              <a:rPr lang="tr-TR" dirty="0" err="1" smtClean="0"/>
              <a:t>Ferris</a:t>
            </a:r>
            <a:r>
              <a:rPr lang="tr-TR" dirty="0" smtClean="0"/>
              <a:t> D, </a:t>
            </a:r>
            <a:r>
              <a:rPr lang="tr-TR" dirty="0" err="1" smtClean="0"/>
              <a:t>Pediatrics</a:t>
            </a:r>
            <a:r>
              <a:rPr lang="tr-TR" dirty="0" smtClean="0"/>
              <a:t> 2014</a:t>
            </a:r>
            <a:endParaRPr lang="tr-TR" dirty="0"/>
          </a:p>
        </p:txBody>
      </p:sp>
    </p:spTree>
    <p:extLst>
      <p:ext uri="{BB962C8B-B14F-4D97-AF65-F5344CB8AC3E}">
        <p14:creationId xmlns:p14="http://schemas.microsoft.com/office/powerpoint/2010/main" val="531603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Uzun Dönem Etki</a:t>
            </a:r>
            <a:endParaRPr lang="tr-TR" dirty="0"/>
          </a:p>
        </p:txBody>
      </p:sp>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54092" y="2288789"/>
            <a:ext cx="5835816" cy="3425009"/>
          </a:xfrm>
          <a:prstGeom prst="rect">
            <a:avLst/>
          </a:prstGeom>
        </p:spPr>
      </p:pic>
      <p:sp>
        <p:nvSpPr>
          <p:cNvPr id="3" name="Footer Placeholder 2"/>
          <p:cNvSpPr>
            <a:spLocks noGrp="1"/>
          </p:cNvSpPr>
          <p:nvPr>
            <p:ph type="ftr" sz="quarter" idx="11"/>
          </p:nvPr>
        </p:nvSpPr>
        <p:spPr/>
        <p:txBody>
          <a:bodyPr/>
          <a:lstStyle/>
          <a:p>
            <a:r>
              <a:rPr lang="tr-TR" smtClean="0"/>
              <a:t>Ferris D, Pediatrics 2014</a:t>
            </a:r>
            <a:endParaRPr lang="tr-TR"/>
          </a:p>
        </p:txBody>
      </p:sp>
    </p:spTree>
    <p:extLst>
      <p:ext uri="{BB962C8B-B14F-4D97-AF65-F5344CB8AC3E}">
        <p14:creationId xmlns:p14="http://schemas.microsoft.com/office/powerpoint/2010/main" val="2410267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smtClean="0"/>
              <a:t>Yan Etkiler</a:t>
            </a:r>
            <a:endParaRPr lang="tr-TR"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32001" y="1628800"/>
            <a:ext cx="3279998" cy="32799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8665629"/>
      </p:ext>
    </p:extLst>
  </p:cSld>
  <p:clrMapOvr>
    <a:masterClrMapping/>
  </p:clrMapOvr>
  <p:transition spd="slow">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Basından</a:t>
            </a:r>
            <a:endParaRPr lang="tr-TR" dirty="0"/>
          </a:p>
        </p:txBody>
      </p:sp>
      <p:sp>
        <p:nvSpPr>
          <p:cNvPr id="3" name="Content Placeholder 2"/>
          <p:cNvSpPr>
            <a:spLocks noGrp="1"/>
          </p:cNvSpPr>
          <p:nvPr>
            <p:ph idx="1"/>
          </p:nvPr>
        </p:nvSpPr>
        <p:spPr>
          <a:xfrm>
            <a:off x="609600" y="1600200"/>
            <a:ext cx="7924800" cy="4114800"/>
          </a:xfrm>
          <a:prstGeom prst="rect">
            <a:avLst/>
          </a:prstGeom>
        </p:spPr>
        <p:txBody>
          <a:bodyPr>
            <a:normAutofit lnSpcReduction="10000"/>
          </a:bodyPr>
          <a:lstStyle/>
          <a:p>
            <a:r>
              <a:rPr lang="tr-TR" sz="3600" dirty="0" smtClean="0"/>
              <a:t>HPV aşısıyla ilgili yeni araştırma, ...</a:t>
            </a:r>
          </a:p>
          <a:p>
            <a:r>
              <a:rPr lang="tr-TR" sz="3600" dirty="0"/>
              <a:t>“</a:t>
            </a:r>
            <a:r>
              <a:rPr lang="tr-TR" sz="3600" dirty="0" smtClean="0"/>
              <a:t>... Kanada’da bulunan İngiliz Kolombiya Üniversitesi’nden iki araştırmacı</a:t>
            </a:r>
            <a:r>
              <a:rPr lang="tr-TR" sz="3600" smtClean="0"/>
              <a:t>, hükümetlerinin </a:t>
            </a:r>
            <a:r>
              <a:rPr lang="tr-TR" sz="3600" dirty="0" smtClean="0"/>
              <a:t>rahim ağzı kanseri aşısının zararsız olduğuna yönelik tavsiyelerini eleştirdiler.”</a:t>
            </a:r>
          </a:p>
        </p:txBody>
      </p:sp>
    </p:spTree>
    <p:extLst>
      <p:ext uri="{BB962C8B-B14F-4D97-AF65-F5344CB8AC3E}">
        <p14:creationId xmlns:p14="http://schemas.microsoft.com/office/powerpoint/2010/main" val="29199147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Basından</a:t>
            </a:r>
            <a:endParaRPr lang="tr-TR" dirty="0"/>
          </a:p>
        </p:txBody>
      </p:sp>
      <p:pic>
        <p:nvPicPr>
          <p:cNvPr id="7577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41" t="1923" r="1661" b="3005"/>
          <a:stretch/>
        </p:blipFill>
        <p:spPr bwMode="auto">
          <a:xfrm>
            <a:off x="347839" y="1844824"/>
            <a:ext cx="8448323" cy="381642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rot="19948257">
            <a:off x="-237610" y="3336009"/>
            <a:ext cx="9534726" cy="646986"/>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tr-TR" sz="3200" b="1" dirty="0" smtClean="0"/>
              <a:t>Tomljenovic L ve Shaw CA Tıp Doktoru Değildir!</a:t>
            </a:r>
            <a:endParaRPr lang="tr-TR" sz="3200" b="1" dirty="0"/>
          </a:p>
        </p:txBody>
      </p:sp>
    </p:spTree>
    <p:extLst>
      <p:ext uri="{BB962C8B-B14F-4D97-AF65-F5344CB8AC3E}">
        <p14:creationId xmlns:p14="http://schemas.microsoft.com/office/powerpoint/2010/main" val="1451741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Aşı Karşıtları Neden Karşı?</a:t>
            </a:r>
            <a:endParaRPr lang="tr-TR" dirty="0"/>
          </a:p>
        </p:txBody>
      </p:sp>
      <p:sp>
        <p:nvSpPr>
          <p:cNvPr id="3" name="İçerik Yer Tutucusu 2"/>
          <p:cNvSpPr>
            <a:spLocks noGrp="1"/>
          </p:cNvSpPr>
          <p:nvPr>
            <p:ph idx="1"/>
          </p:nvPr>
        </p:nvSpPr>
        <p:spPr/>
        <p:txBody>
          <a:bodyPr>
            <a:normAutofit/>
          </a:bodyPr>
          <a:lstStyle/>
          <a:p>
            <a:pPr marL="0" indent="0">
              <a:buNone/>
            </a:pPr>
            <a:r>
              <a:rPr lang="tr-TR" b="1" dirty="0" err="1" smtClean="0"/>
              <a:t>The</a:t>
            </a:r>
            <a:r>
              <a:rPr lang="tr-TR" b="1" dirty="0" smtClean="0"/>
              <a:t> </a:t>
            </a:r>
            <a:r>
              <a:rPr lang="tr-TR" b="1" dirty="0" err="1" smtClean="0"/>
              <a:t>Dwoskin</a:t>
            </a:r>
            <a:r>
              <a:rPr lang="tr-TR" b="1" dirty="0" smtClean="0"/>
              <a:t> </a:t>
            </a:r>
            <a:r>
              <a:rPr lang="tr-TR" b="1" dirty="0" err="1" smtClean="0"/>
              <a:t>Family</a:t>
            </a:r>
            <a:r>
              <a:rPr lang="tr-TR" b="1" dirty="0" smtClean="0"/>
              <a:t> Foundation; vakıf misyonu</a:t>
            </a:r>
            <a:r>
              <a:rPr lang="en-US" b="1" dirty="0" smtClean="0"/>
              <a:t>:</a:t>
            </a:r>
          </a:p>
          <a:p>
            <a:r>
              <a:rPr lang="tr-TR" dirty="0" smtClean="0"/>
              <a:t>Aşılarla indüklenen biyolojik ve genetik risk faktörleri hakkındaki bilgilerin açıklarını araştırmak </a:t>
            </a:r>
          </a:p>
          <a:p>
            <a:r>
              <a:rPr lang="tr-TR" dirty="0" err="1" smtClean="0"/>
              <a:t>Aluminyum</a:t>
            </a:r>
            <a:r>
              <a:rPr lang="tr-TR" dirty="0"/>
              <a:t> </a:t>
            </a:r>
            <a:r>
              <a:rPr lang="tr-TR" dirty="0" err="1" smtClean="0"/>
              <a:t>adjuvanlar</a:t>
            </a:r>
            <a:r>
              <a:rPr lang="tr-TR" dirty="0"/>
              <a:t> </a:t>
            </a:r>
            <a:r>
              <a:rPr lang="tr-TR" dirty="0" smtClean="0"/>
              <a:t>(</a:t>
            </a:r>
            <a:r>
              <a:rPr lang="tr-TR" dirty="0" err="1" smtClean="0"/>
              <a:t>immün</a:t>
            </a:r>
            <a:r>
              <a:rPr lang="tr-TR" dirty="0" smtClean="0"/>
              <a:t> </a:t>
            </a:r>
            <a:r>
              <a:rPr lang="tr-TR" dirty="0" err="1" smtClean="0"/>
              <a:t>stimulan</a:t>
            </a:r>
            <a:r>
              <a:rPr lang="tr-TR" dirty="0" smtClean="0"/>
              <a:t> ajanlar), </a:t>
            </a:r>
            <a:r>
              <a:rPr lang="tr-TR" dirty="0" err="1" smtClean="0"/>
              <a:t>civalı</a:t>
            </a:r>
            <a:r>
              <a:rPr lang="tr-TR" dirty="0" smtClean="0"/>
              <a:t> koruyucular ve diğer </a:t>
            </a:r>
            <a:r>
              <a:rPr lang="tr-TR" dirty="0" err="1" smtClean="0"/>
              <a:t>toksik</a:t>
            </a:r>
            <a:r>
              <a:rPr lang="tr-TR" dirty="0" smtClean="0"/>
              <a:t> karışımlar gibi aşı eklerinin biyolojik ve genetik reaksiyonlarının incelenmesi</a:t>
            </a:r>
          </a:p>
          <a:p>
            <a:r>
              <a:rPr lang="tr-TR" dirty="0" smtClean="0"/>
              <a:t>Aşı kullanımına bağlı birçok etki ve bunların kronik hastalık, özürlülük, kanser, </a:t>
            </a:r>
            <a:r>
              <a:rPr lang="tr-TR" dirty="0" err="1" smtClean="0"/>
              <a:t>fertilite</a:t>
            </a:r>
            <a:r>
              <a:rPr lang="tr-TR" dirty="0" smtClean="0"/>
              <a:t> ve </a:t>
            </a:r>
            <a:r>
              <a:rPr lang="tr-TR" dirty="0" err="1" smtClean="0"/>
              <a:t>nörodejeneratif</a:t>
            </a:r>
            <a:r>
              <a:rPr lang="tr-TR" dirty="0" smtClean="0"/>
              <a:t> hastalık geliştirme çalışmalarını araştırmak</a:t>
            </a:r>
            <a:endParaRPr lang="tr-TR" dirty="0"/>
          </a:p>
          <a:p>
            <a:r>
              <a:rPr lang="tr-TR" dirty="0" smtClean="0"/>
              <a:t>Yeni aşı ile ilintili </a:t>
            </a:r>
            <a:r>
              <a:rPr lang="tr-TR" dirty="0" err="1" smtClean="0"/>
              <a:t>otoimmün</a:t>
            </a:r>
            <a:r>
              <a:rPr lang="tr-TR" dirty="0" smtClean="0"/>
              <a:t> hastalıkların </a:t>
            </a:r>
            <a:r>
              <a:rPr lang="tr-TR" dirty="0" err="1" smtClean="0"/>
              <a:t>insidansını</a:t>
            </a:r>
            <a:r>
              <a:rPr lang="tr-TR" dirty="0" smtClean="0"/>
              <a:t> ortaya dökmek ve araştırmak</a:t>
            </a:r>
          </a:p>
        </p:txBody>
      </p:sp>
      <p:sp>
        <p:nvSpPr>
          <p:cNvPr id="4" name="Altbilgi Yer Tutucusu 3"/>
          <p:cNvSpPr>
            <a:spLocks noGrp="1"/>
          </p:cNvSpPr>
          <p:nvPr>
            <p:ph type="ftr" sz="quarter" idx="11"/>
          </p:nvPr>
        </p:nvSpPr>
        <p:spPr/>
        <p:txBody>
          <a:bodyPr/>
          <a:lstStyle/>
          <a:p>
            <a:r>
              <a:rPr lang="en-US" dirty="0" smtClean="0"/>
              <a:t>The </a:t>
            </a:r>
            <a:r>
              <a:rPr lang="en-US" dirty="0" err="1" smtClean="0"/>
              <a:t>Dwoskin</a:t>
            </a:r>
            <a:r>
              <a:rPr lang="en-US" dirty="0" smtClean="0"/>
              <a:t> Family Foundation’s Mission</a:t>
            </a:r>
            <a:endParaRPr lang="tr-TR" dirty="0"/>
          </a:p>
        </p:txBody>
      </p:sp>
    </p:spTree>
    <p:extLst>
      <p:ext uri="{BB962C8B-B14F-4D97-AF65-F5344CB8AC3E}">
        <p14:creationId xmlns:p14="http://schemas.microsoft.com/office/powerpoint/2010/main" val="59396255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Peki Niye Böyle Bir Yazıyı Kaleme Aldılar?</a:t>
            </a:r>
            <a:endParaRPr lang="tr-TR" dirty="0"/>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493975638"/>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ltbilgi Yer Tutucusu 3"/>
          <p:cNvSpPr>
            <a:spLocks noGrp="1"/>
          </p:cNvSpPr>
          <p:nvPr>
            <p:ph type="ftr" sz="quarter" idx="11"/>
          </p:nvPr>
        </p:nvSpPr>
        <p:spPr/>
        <p:txBody>
          <a:bodyPr/>
          <a:lstStyle/>
          <a:p>
            <a:r>
              <a:rPr lang="tr-TR" dirty="0" err="1" smtClean="0"/>
              <a:t>Hawkes</a:t>
            </a:r>
            <a:r>
              <a:rPr lang="tr-TR" dirty="0" smtClean="0"/>
              <a:t> D, </a:t>
            </a:r>
            <a:r>
              <a:rPr lang="tr-TR" dirty="0" err="1" smtClean="0"/>
              <a:t>Curr</a:t>
            </a:r>
            <a:r>
              <a:rPr lang="tr-TR" dirty="0" smtClean="0"/>
              <a:t> </a:t>
            </a:r>
            <a:r>
              <a:rPr lang="tr-TR" dirty="0" err="1" smtClean="0"/>
              <a:t>Opin</a:t>
            </a:r>
            <a:r>
              <a:rPr lang="tr-TR" dirty="0" smtClean="0"/>
              <a:t> </a:t>
            </a:r>
            <a:r>
              <a:rPr lang="tr-TR" dirty="0" err="1" smtClean="0"/>
              <a:t>Obstet</a:t>
            </a:r>
            <a:r>
              <a:rPr lang="tr-TR" dirty="0" smtClean="0"/>
              <a:t> </a:t>
            </a:r>
            <a:r>
              <a:rPr lang="tr-TR" dirty="0" err="1" smtClean="0"/>
              <a:t>Gynecol</a:t>
            </a:r>
            <a:r>
              <a:rPr lang="tr-TR" dirty="0" smtClean="0"/>
              <a:t> 2016</a:t>
            </a:r>
            <a:endParaRPr lang="tr-TR" dirty="0"/>
          </a:p>
        </p:txBody>
      </p:sp>
    </p:spTree>
    <p:extLst>
      <p:ext uri="{BB962C8B-B14F-4D97-AF65-F5344CB8AC3E}">
        <p14:creationId xmlns:p14="http://schemas.microsoft.com/office/powerpoint/2010/main" val="3235854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Title 2"/>
          <p:cNvSpPr>
            <a:spLocks noGrp="1"/>
          </p:cNvSpPr>
          <p:nvPr>
            <p:ph type="title"/>
          </p:nvPr>
        </p:nvSpPr>
        <p:spPr/>
        <p:txBody>
          <a:bodyPr>
            <a:normAutofit/>
          </a:bodyPr>
          <a:lstStyle/>
          <a:p>
            <a:r>
              <a:rPr lang="tr-TR" smtClean="0"/>
              <a:t>Etlik Zübeyde Hanım Hastanesi Verileri</a:t>
            </a:r>
          </a:p>
        </p:txBody>
      </p:sp>
      <p:sp>
        <p:nvSpPr>
          <p:cNvPr id="4" name="Text Placeholder 3"/>
          <p:cNvSpPr>
            <a:spLocks noGrp="1"/>
          </p:cNvSpPr>
          <p:nvPr>
            <p:ph type="body" idx="1"/>
          </p:nvPr>
        </p:nvSpPr>
        <p:spPr>
          <a:xfrm>
            <a:off x="407179" y="1571613"/>
            <a:ext cx="4040188" cy="715355"/>
          </a:xfrm>
        </p:spPr>
        <p:txBody>
          <a:bodyPr rtlCol="0">
            <a:normAutofit/>
          </a:bodyPr>
          <a:lstStyle/>
          <a:p>
            <a:pPr algn="ctr" fontAlgn="auto">
              <a:spcAft>
                <a:spcPts val="0"/>
              </a:spcAft>
              <a:defRPr/>
            </a:pPr>
            <a:r>
              <a:rPr lang="tr-TR" sz="4000" dirty="0">
                <a:solidFill>
                  <a:srgbClr val="FF0000"/>
                </a:solidFill>
              </a:rPr>
              <a:t>2001</a:t>
            </a:r>
          </a:p>
        </p:txBody>
      </p:sp>
      <p:sp>
        <p:nvSpPr>
          <p:cNvPr id="10" name="Text Placeholder 3"/>
          <p:cNvSpPr>
            <a:spLocks noGrp="1"/>
          </p:cNvSpPr>
          <p:nvPr>
            <p:ph type="body" sz="quarter" idx="3"/>
          </p:nvPr>
        </p:nvSpPr>
        <p:spPr>
          <a:xfrm>
            <a:off x="4695047" y="1571613"/>
            <a:ext cx="4041775" cy="715355"/>
          </a:xfrm>
        </p:spPr>
        <p:txBody>
          <a:bodyPr>
            <a:normAutofit/>
          </a:bodyPr>
          <a:lstStyle/>
          <a:p>
            <a:pPr algn="ctr" fontAlgn="auto">
              <a:spcAft>
                <a:spcPts val="0"/>
              </a:spcAft>
              <a:defRPr/>
            </a:pPr>
            <a:r>
              <a:rPr lang="tr-TR" sz="4000" dirty="0">
                <a:solidFill>
                  <a:srgbClr val="FF0000"/>
                </a:solidFill>
              </a:rPr>
              <a:t>2005</a:t>
            </a:r>
          </a:p>
        </p:txBody>
      </p:sp>
      <p:graphicFrame>
        <p:nvGraphicFramePr>
          <p:cNvPr id="9" name="Group 120"/>
          <p:cNvGraphicFramePr>
            <a:graphicFrameLocks noGrp="1"/>
          </p:cNvGraphicFramePr>
          <p:nvPr>
            <p:extLst>
              <p:ext uri="{D42A27DB-BD31-4B8C-83A1-F6EECF244321}">
                <p14:modId xmlns:p14="http://schemas.microsoft.com/office/powerpoint/2010/main" val="1844903501"/>
              </p:ext>
            </p:extLst>
          </p:nvPr>
        </p:nvGraphicFramePr>
        <p:xfrm>
          <a:off x="391290" y="2596678"/>
          <a:ext cx="4071966" cy="2868304"/>
        </p:xfrm>
        <a:graphic>
          <a:graphicData uri="http://schemas.openxmlformats.org/drawingml/2006/table">
            <a:tbl>
              <a:tblPr firstRow="1" firstCol="1" lastRow="1">
                <a:tableStyleId>{5C22544A-7EE6-4342-B048-85BDC9FD1C3A}</a:tableStyleId>
              </a:tblPr>
              <a:tblGrid>
                <a:gridCol w="1578862"/>
                <a:gridCol w="1246552"/>
                <a:gridCol w="1246552"/>
              </a:tblGrid>
              <a:tr h="571504">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lt1"/>
                          </a:solidFill>
                          <a:effectLst/>
                          <a:latin typeface="Calibri" pitchFamily="34" charset="0"/>
                          <a:ea typeface="+mn-ea"/>
                          <a:cs typeface="+mn-cs"/>
                        </a:rPr>
                        <a:t>Evre</a:t>
                      </a: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lt1"/>
                          </a:solidFill>
                          <a:effectLst/>
                          <a:latin typeface="Calibri" pitchFamily="34" charset="0"/>
                          <a:ea typeface="+mn-ea"/>
                          <a:cs typeface="+mn-cs"/>
                        </a:rPr>
                        <a:t>Olgu #</a:t>
                      </a: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lt1"/>
                          </a:solidFill>
                          <a:effectLst/>
                          <a:latin typeface="Calibri" pitchFamily="34" charset="0"/>
                          <a:ea typeface="+mn-ea"/>
                          <a:cs typeface="+mn-cs"/>
                        </a:rPr>
                        <a:t>%</a:t>
                      </a:r>
                      <a:endParaRPr kumimoji="0" lang="en-US" sz="2400" b="1" u="none" strike="noStrike" kern="1200" cap="none" normalizeH="0" baseline="0" dirty="0" smtClean="0">
                        <a:ln>
                          <a:noFill/>
                        </a:ln>
                        <a:solidFill>
                          <a:schemeClr val="lt1"/>
                        </a:solidFill>
                        <a:effectLst/>
                        <a:latin typeface="Calibri" pitchFamily="34" charset="0"/>
                        <a:ea typeface="+mn-ea"/>
                        <a:cs typeface="+mn-cs"/>
                      </a:endParaRPr>
                    </a:p>
                  </a:txBody>
                  <a:tcPr marL="90000" marR="90000" marT="46800" marB="46800" horzOverflow="overflow">
                    <a:cell3D prstMaterial="dkEdge">
                      <a:bevel w="77470" h="12700" prst="softRound"/>
                      <a:lightRig rig="flood" dir="t"/>
                    </a:cell3D>
                  </a:tcPr>
                </a:tc>
              </a:tr>
              <a:tr h="373063">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cap="none" normalizeH="0" baseline="0" dirty="0" smtClean="0">
                          <a:ln>
                            <a:noFill/>
                          </a:ln>
                          <a:effectLst/>
                          <a:latin typeface="Calibri" pitchFamily="34" charset="0"/>
                        </a:rPr>
                        <a:t>IA</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22</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2.3</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71475">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cap="none" normalizeH="0" baseline="0" dirty="0" smtClean="0">
                          <a:ln>
                            <a:noFill/>
                          </a:ln>
                          <a:effectLst/>
                          <a:latin typeface="Calibri" pitchFamily="34" charset="0"/>
                        </a:rPr>
                        <a:t>IB-IIA </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328</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34.8</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6988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cap="none" normalizeH="0" baseline="0" dirty="0" smtClean="0">
                          <a:ln>
                            <a:noFill/>
                          </a:ln>
                          <a:effectLst/>
                          <a:latin typeface="Calibri" pitchFamily="34" charset="0"/>
                        </a:rPr>
                        <a:t>IIB-IVA</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592</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62.5</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77825">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cap="none" normalizeH="0" baseline="0" dirty="0" smtClean="0">
                          <a:ln>
                            <a:noFill/>
                          </a:ln>
                          <a:effectLst/>
                          <a:latin typeface="Calibri" pitchFamily="34" charset="0"/>
                        </a:rPr>
                        <a:t>IVB </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4</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0.4</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68300">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cap="none" normalizeH="0" baseline="0" dirty="0" smtClean="0">
                          <a:ln>
                            <a:noFill/>
                          </a:ln>
                          <a:solidFill>
                            <a:srgbClr val="FFC000"/>
                          </a:solidFill>
                          <a:effectLst/>
                          <a:latin typeface="Calibri" pitchFamily="34" charset="0"/>
                        </a:rPr>
                        <a:t>Toplam</a:t>
                      </a:r>
                      <a:endParaRPr kumimoji="0" lang="en-US" sz="2400" b="1" i="0" u="none" strike="noStrike" cap="none" normalizeH="0" baseline="0" dirty="0" smtClean="0">
                        <a:ln>
                          <a:noFill/>
                        </a:ln>
                        <a:solidFill>
                          <a:srgbClr val="FFC000"/>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rgbClr val="FFC000"/>
                          </a:solidFill>
                          <a:effectLst/>
                          <a:latin typeface="Calibri" pitchFamily="34" charset="0"/>
                          <a:ea typeface="+mn-ea"/>
                          <a:cs typeface="+mn-cs"/>
                        </a:rPr>
                        <a:t>946</a:t>
                      </a:r>
                      <a:endParaRPr kumimoji="0" lang="en-US" sz="2400" u="none" strike="noStrike" kern="1200" cap="none" normalizeH="0" baseline="0" dirty="0" smtClean="0">
                        <a:ln>
                          <a:noFill/>
                        </a:ln>
                        <a:solidFill>
                          <a:srgbClr val="FFC000"/>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rgbClr val="FFC000"/>
                          </a:solidFill>
                          <a:effectLst/>
                          <a:latin typeface="Calibri" pitchFamily="34" charset="0"/>
                          <a:ea typeface="+mn-ea"/>
                          <a:cs typeface="+mn-cs"/>
                        </a:rPr>
                        <a:t>100</a:t>
                      </a:r>
                      <a:endParaRPr kumimoji="0" lang="en-US" sz="2400" u="none" strike="noStrike" kern="1200" cap="none" normalizeH="0" baseline="0" dirty="0" smtClean="0">
                        <a:ln>
                          <a:noFill/>
                        </a:ln>
                        <a:solidFill>
                          <a:srgbClr val="FFC000"/>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bl>
          </a:graphicData>
        </a:graphic>
      </p:graphicFrame>
      <p:graphicFrame>
        <p:nvGraphicFramePr>
          <p:cNvPr id="18" name="Group 120"/>
          <p:cNvGraphicFramePr>
            <a:graphicFrameLocks noGrp="1"/>
          </p:cNvGraphicFramePr>
          <p:nvPr>
            <p:extLst>
              <p:ext uri="{D42A27DB-BD31-4B8C-83A1-F6EECF244321}">
                <p14:modId xmlns:p14="http://schemas.microsoft.com/office/powerpoint/2010/main" val="1446785753"/>
              </p:ext>
            </p:extLst>
          </p:nvPr>
        </p:nvGraphicFramePr>
        <p:xfrm>
          <a:off x="4679950" y="2596678"/>
          <a:ext cx="4071966" cy="2868304"/>
        </p:xfrm>
        <a:graphic>
          <a:graphicData uri="http://schemas.openxmlformats.org/drawingml/2006/table">
            <a:tbl>
              <a:tblPr firstRow="1" firstCol="1" lastRow="1">
                <a:tableStyleId>{5C22544A-7EE6-4342-B048-85BDC9FD1C3A}</a:tableStyleId>
              </a:tblPr>
              <a:tblGrid>
                <a:gridCol w="1578862"/>
                <a:gridCol w="1246552"/>
                <a:gridCol w="1246552"/>
              </a:tblGrid>
              <a:tr h="571504">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lt1"/>
                          </a:solidFill>
                          <a:effectLst/>
                          <a:latin typeface="Calibri" pitchFamily="34" charset="0"/>
                          <a:ea typeface="+mn-ea"/>
                          <a:cs typeface="+mn-cs"/>
                        </a:rPr>
                        <a:t>Evre</a:t>
                      </a: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lt1"/>
                          </a:solidFill>
                          <a:effectLst/>
                          <a:latin typeface="Calibri" pitchFamily="34" charset="0"/>
                          <a:ea typeface="+mn-ea"/>
                          <a:cs typeface="+mn-cs"/>
                        </a:rPr>
                        <a:t>Olgu #</a:t>
                      </a: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lt1"/>
                          </a:solidFill>
                          <a:effectLst/>
                          <a:latin typeface="Calibri" pitchFamily="34" charset="0"/>
                          <a:ea typeface="+mn-ea"/>
                          <a:cs typeface="+mn-cs"/>
                        </a:rPr>
                        <a:t>%</a:t>
                      </a:r>
                      <a:endParaRPr kumimoji="0" lang="en-US" sz="2400" b="1" u="none" strike="noStrike" kern="1200" cap="none" normalizeH="0" baseline="0" dirty="0" smtClean="0">
                        <a:ln>
                          <a:noFill/>
                        </a:ln>
                        <a:solidFill>
                          <a:schemeClr val="lt1"/>
                        </a:solidFill>
                        <a:effectLst/>
                        <a:latin typeface="Calibri" pitchFamily="34" charset="0"/>
                        <a:ea typeface="+mn-ea"/>
                        <a:cs typeface="+mn-cs"/>
                      </a:endParaRPr>
                    </a:p>
                  </a:txBody>
                  <a:tcPr marL="90000" marR="90000" marT="46800" marB="46800" horzOverflow="overflow">
                    <a:cell3D prstMaterial="dkEdge">
                      <a:bevel w="77470" h="12700" prst="softRound"/>
                      <a:lightRig rig="flood" dir="t"/>
                    </a:cell3D>
                  </a:tcPr>
                </a:tc>
              </a:tr>
              <a:tr h="373063">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cap="none" normalizeH="0" baseline="0" dirty="0" smtClean="0">
                          <a:ln>
                            <a:noFill/>
                          </a:ln>
                          <a:effectLst/>
                          <a:latin typeface="Calibri" pitchFamily="34" charset="0"/>
                        </a:rPr>
                        <a:t>IA</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29</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2.2</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71475">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cap="none" normalizeH="0" baseline="0" dirty="0" smtClean="0">
                          <a:ln>
                            <a:noFill/>
                          </a:ln>
                          <a:effectLst/>
                          <a:latin typeface="Calibri" pitchFamily="34" charset="0"/>
                        </a:rPr>
                        <a:t>IB-IIA </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501</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37.9</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69888">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cap="none" normalizeH="0" baseline="0" dirty="0" smtClean="0">
                          <a:ln>
                            <a:noFill/>
                          </a:ln>
                          <a:effectLst/>
                          <a:latin typeface="Calibri" pitchFamily="34" charset="0"/>
                        </a:rPr>
                        <a:t>IIB-IVA</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782</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b="1" u="none" strike="noStrike" kern="1200" cap="none" normalizeH="0" baseline="0" dirty="0" smtClean="0">
                          <a:ln>
                            <a:noFill/>
                          </a:ln>
                          <a:solidFill>
                            <a:schemeClr val="dk1"/>
                          </a:solidFill>
                          <a:effectLst/>
                          <a:latin typeface="Calibri" pitchFamily="34" charset="0"/>
                          <a:ea typeface="+mn-ea"/>
                          <a:cs typeface="+mn-cs"/>
                        </a:rPr>
                        <a:t>59.3</a:t>
                      </a:r>
                      <a:endParaRPr kumimoji="0" lang="en-US" sz="2400" b="1"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77825">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cap="none" normalizeH="0" baseline="0" dirty="0" smtClean="0">
                          <a:ln>
                            <a:noFill/>
                          </a:ln>
                          <a:effectLst/>
                          <a:latin typeface="Calibri" pitchFamily="34" charset="0"/>
                        </a:rPr>
                        <a:t>IVB </a:t>
                      </a:r>
                      <a:endParaRPr kumimoji="0" lang="en-US" sz="2400" b="1" i="0" u="none" strike="noStrike" cap="none" normalizeH="0" baseline="0" dirty="0" smtClean="0">
                        <a:ln>
                          <a:noFill/>
                        </a:ln>
                        <a:solidFill>
                          <a:srgbClr val="000066"/>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8</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chemeClr val="dk1"/>
                          </a:solidFill>
                          <a:effectLst/>
                          <a:latin typeface="Calibri" pitchFamily="34" charset="0"/>
                          <a:ea typeface="+mn-ea"/>
                          <a:cs typeface="+mn-cs"/>
                        </a:rPr>
                        <a:t>0.6</a:t>
                      </a:r>
                      <a:endParaRPr kumimoji="0" lang="en-US" sz="2400" u="none" strike="noStrike" kern="1200" cap="none" normalizeH="0" baseline="0" dirty="0" smtClean="0">
                        <a:ln>
                          <a:noFill/>
                        </a:ln>
                        <a:solidFill>
                          <a:schemeClr val="dk1"/>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r h="368300">
                <a:tc>
                  <a:txBody>
                    <a:bodyPr/>
                    <a:lstStyle/>
                    <a:p>
                      <a:pPr marL="0" marR="0" lvl="0" indent="0" algn="l"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cap="none" normalizeH="0" baseline="0" dirty="0" smtClean="0">
                          <a:ln>
                            <a:noFill/>
                          </a:ln>
                          <a:solidFill>
                            <a:srgbClr val="FFC000"/>
                          </a:solidFill>
                          <a:effectLst/>
                          <a:latin typeface="Calibri" pitchFamily="34" charset="0"/>
                        </a:rPr>
                        <a:t>Toplam</a:t>
                      </a:r>
                      <a:endParaRPr kumimoji="0" lang="en-US" sz="2400" b="1" i="0" u="none" strike="noStrike" cap="none" normalizeH="0" baseline="0" dirty="0" smtClean="0">
                        <a:ln>
                          <a:noFill/>
                        </a:ln>
                        <a:solidFill>
                          <a:srgbClr val="FFC000"/>
                        </a:solidFill>
                        <a:effectLst/>
                        <a:latin typeface="Calibri" pitchFamily="34" charset="0"/>
                      </a:endParaRPr>
                    </a:p>
                  </a:txBody>
                  <a:tcPr marL="90000" marR="90000" marT="46800" marB="46800"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rgbClr val="FFC000"/>
                          </a:solidFill>
                          <a:effectLst/>
                          <a:latin typeface="Calibri" pitchFamily="34" charset="0"/>
                          <a:ea typeface="+mn-ea"/>
                          <a:cs typeface="+mn-cs"/>
                        </a:rPr>
                        <a:t>1.320</a:t>
                      </a:r>
                      <a:endParaRPr kumimoji="0" lang="en-US" sz="2400" u="none" strike="noStrike" kern="1200" cap="none" normalizeH="0" baseline="0" dirty="0" smtClean="0">
                        <a:ln>
                          <a:noFill/>
                        </a:ln>
                        <a:solidFill>
                          <a:srgbClr val="FFC000"/>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c>
                  <a:txBody>
                    <a:bodyPr/>
                    <a:lstStyle/>
                    <a:p>
                      <a:pPr marL="0" marR="0" lvl="0" indent="0" algn="ctr" defTabSz="914400" rtl="0" eaLnBrk="0" fontAlgn="base" latinLnBrk="0" hangingPunct="0">
                        <a:lnSpc>
                          <a:spcPct val="100000"/>
                        </a:lnSpc>
                        <a:spcBef>
                          <a:spcPct val="20000"/>
                        </a:spcBef>
                        <a:spcAft>
                          <a:spcPct val="0"/>
                        </a:spcAft>
                        <a:buClr>
                          <a:schemeClr val="accent2"/>
                        </a:buClr>
                        <a:buSzTx/>
                        <a:buFontTx/>
                        <a:buNone/>
                        <a:tabLst/>
                      </a:pPr>
                      <a:r>
                        <a:rPr kumimoji="0" lang="tr-TR" sz="2400" u="none" strike="noStrike" kern="1200" cap="none" normalizeH="0" baseline="0" dirty="0" smtClean="0">
                          <a:ln>
                            <a:noFill/>
                          </a:ln>
                          <a:solidFill>
                            <a:srgbClr val="FFC000"/>
                          </a:solidFill>
                          <a:effectLst/>
                          <a:latin typeface="Calibri" pitchFamily="34" charset="0"/>
                          <a:ea typeface="+mn-ea"/>
                          <a:cs typeface="+mn-cs"/>
                        </a:rPr>
                        <a:t>100</a:t>
                      </a:r>
                      <a:endParaRPr kumimoji="0" lang="en-US" sz="2400" u="none" strike="noStrike" kern="1200" cap="none" normalizeH="0" baseline="0" dirty="0" smtClean="0">
                        <a:ln>
                          <a:noFill/>
                        </a:ln>
                        <a:solidFill>
                          <a:srgbClr val="FFC000"/>
                        </a:solidFill>
                        <a:effectLst/>
                        <a:latin typeface="Calibri" pitchFamily="34" charset="0"/>
                        <a:ea typeface="+mn-ea"/>
                        <a:cs typeface="+mn-cs"/>
                      </a:endParaRPr>
                    </a:p>
                  </a:txBody>
                  <a:tcPr marL="90000" marR="90000" marT="46800" marB="46800" anchor="b" anchorCtr="1" horzOverflow="overflow">
                    <a:cell3D prstMaterial="dkEdge">
                      <a:bevel w="77470" h="12700" prst="softRound"/>
                      <a:lightRig rig="flood" dir="t"/>
                    </a:cell3D>
                  </a:tcPr>
                </a:tc>
              </a:tr>
            </a:tbl>
          </a:graphicData>
        </a:graphic>
      </p:graphicFrame>
      <p:sp>
        <p:nvSpPr>
          <p:cNvPr id="12" name="Rounded Rectangle 2"/>
          <p:cNvSpPr/>
          <p:nvPr/>
        </p:nvSpPr>
        <p:spPr bwMode="auto">
          <a:xfrm>
            <a:off x="2011717" y="4139281"/>
            <a:ext cx="2368263" cy="864096"/>
          </a:xfrm>
          <a:custGeom>
            <a:avLst/>
            <a:gdLst>
              <a:gd name="connsiteX0" fmla="*/ 0 w 5040560"/>
              <a:gd name="connsiteY0" fmla="*/ 212228 h 1273344"/>
              <a:gd name="connsiteX1" fmla="*/ 212228 w 5040560"/>
              <a:gd name="connsiteY1" fmla="*/ 0 h 1273344"/>
              <a:gd name="connsiteX2" fmla="*/ 4828332 w 5040560"/>
              <a:gd name="connsiteY2" fmla="*/ 0 h 1273344"/>
              <a:gd name="connsiteX3" fmla="*/ 5040560 w 5040560"/>
              <a:gd name="connsiteY3" fmla="*/ 212228 h 1273344"/>
              <a:gd name="connsiteX4" fmla="*/ 5040560 w 5040560"/>
              <a:gd name="connsiteY4" fmla="*/ 1061116 h 1273344"/>
              <a:gd name="connsiteX5" fmla="*/ 4828332 w 5040560"/>
              <a:gd name="connsiteY5" fmla="*/ 1273344 h 1273344"/>
              <a:gd name="connsiteX6" fmla="*/ 212228 w 5040560"/>
              <a:gd name="connsiteY6" fmla="*/ 1273344 h 1273344"/>
              <a:gd name="connsiteX7" fmla="*/ 0 w 5040560"/>
              <a:gd name="connsiteY7" fmla="*/ 1061116 h 1273344"/>
              <a:gd name="connsiteX8" fmla="*/ 0 w 5040560"/>
              <a:gd name="connsiteY8" fmla="*/ 212228 h 1273344"/>
              <a:gd name="connsiteX0" fmla="*/ 0 w 5040560"/>
              <a:gd name="connsiteY0" fmla="*/ 212873 h 1273989"/>
              <a:gd name="connsiteX1" fmla="*/ 212228 w 5040560"/>
              <a:gd name="connsiteY1" fmla="*/ 645 h 1273989"/>
              <a:gd name="connsiteX2" fmla="*/ 2338139 w 5040560"/>
              <a:gd name="connsiteY2" fmla="*/ 0 h 1273989"/>
              <a:gd name="connsiteX3" fmla="*/ 4828332 w 5040560"/>
              <a:gd name="connsiteY3" fmla="*/ 645 h 1273989"/>
              <a:gd name="connsiteX4" fmla="*/ 5040560 w 5040560"/>
              <a:gd name="connsiteY4" fmla="*/ 212873 h 1273989"/>
              <a:gd name="connsiteX5" fmla="*/ 5040560 w 5040560"/>
              <a:gd name="connsiteY5" fmla="*/ 1061761 h 1273989"/>
              <a:gd name="connsiteX6" fmla="*/ 4828332 w 5040560"/>
              <a:gd name="connsiteY6" fmla="*/ 1273989 h 1273989"/>
              <a:gd name="connsiteX7" fmla="*/ 212228 w 5040560"/>
              <a:gd name="connsiteY7" fmla="*/ 1273989 h 1273989"/>
              <a:gd name="connsiteX8" fmla="*/ 0 w 5040560"/>
              <a:gd name="connsiteY8" fmla="*/ 1061761 h 1273989"/>
              <a:gd name="connsiteX9" fmla="*/ 0 w 5040560"/>
              <a:gd name="connsiteY9" fmla="*/ 212873 h 1273989"/>
              <a:gd name="connsiteX0" fmla="*/ 0 w 5040560"/>
              <a:gd name="connsiteY0" fmla="*/ 215253 h 1276369"/>
              <a:gd name="connsiteX1" fmla="*/ 212228 w 5040560"/>
              <a:gd name="connsiteY1" fmla="*/ 3025 h 1276369"/>
              <a:gd name="connsiteX2" fmla="*/ 2338139 w 5040560"/>
              <a:gd name="connsiteY2" fmla="*/ 2380 h 1276369"/>
              <a:gd name="connsiteX3" fmla="*/ 2483395 w 5040560"/>
              <a:gd name="connsiteY3" fmla="*/ 0 h 1276369"/>
              <a:gd name="connsiteX4" fmla="*/ 4828332 w 5040560"/>
              <a:gd name="connsiteY4" fmla="*/ 3025 h 1276369"/>
              <a:gd name="connsiteX5" fmla="*/ 5040560 w 5040560"/>
              <a:gd name="connsiteY5" fmla="*/ 215253 h 1276369"/>
              <a:gd name="connsiteX6" fmla="*/ 5040560 w 5040560"/>
              <a:gd name="connsiteY6" fmla="*/ 1064141 h 1276369"/>
              <a:gd name="connsiteX7" fmla="*/ 4828332 w 5040560"/>
              <a:gd name="connsiteY7" fmla="*/ 1276369 h 1276369"/>
              <a:gd name="connsiteX8" fmla="*/ 212228 w 5040560"/>
              <a:gd name="connsiteY8" fmla="*/ 1276369 h 1276369"/>
              <a:gd name="connsiteX9" fmla="*/ 0 w 5040560"/>
              <a:gd name="connsiteY9" fmla="*/ 1064141 h 1276369"/>
              <a:gd name="connsiteX10" fmla="*/ 0 w 5040560"/>
              <a:gd name="connsiteY10" fmla="*/ 215253 h 1276369"/>
              <a:gd name="connsiteX0" fmla="*/ 2338139 w 5040560"/>
              <a:gd name="connsiteY0" fmla="*/ 2380 h 1276369"/>
              <a:gd name="connsiteX1" fmla="*/ 2483395 w 5040560"/>
              <a:gd name="connsiteY1" fmla="*/ 0 h 1276369"/>
              <a:gd name="connsiteX2" fmla="*/ 4828332 w 5040560"/>
              <a:gd name="connsiteY2" fmla="*/ 3025 h 1276369"/>
              <a:gd name="connsiteX3" fmla="*/ 5040560 w 5040560"/>
              <a:gd name="connsiteY3" fmla="*/ 215253 h 1276369"/>
              <a:gd name="connsiteX4" fmla="*/ 5040560 w 5040560"/>
              <a:gd name="connsiteY4" fmla="*/ 1064141 h 1276369"/>
              <a:gd name="connsiteX5" fmla="*/ 4828332 w 5040560"/>
              <a:gd name="connsiteY5" fmla="*/ 1276369 h 1276369"/>
              <a:gd name="connsiteX6" fmla="*/ 212228 w 5040560"/>
              <a:gd name="connsiteY6" fmla="*/ 1276369 h 1276369"/>
              <a:gd name="connsiteX7" fmla="*/ 0 w 5040560"/>
              <a:gd name="connsiteY7" fmla="*/ 1064141 h 1276369"/>
              <a:gd name="connsiteX8" fmla="*/ 0 w 5040560"/>
              <a:gd name="connsiteY8" fmla="*/ 215253 h 1276369"/>
              <a:gd name="connsiteX9" fmla="*/ 212228 w 5040560"/>
              <a:gd name="connsiteY9" fmla="*/ 3025 h 1276369"/>
              <a:gd name="connsiteX10" fmla="*/ 2429579 w 5040560"/>
              <a:gd name="connsiteY10" fmla="*/ 93820 h 1276369"/>
              <a:gd name="connsiteX0" fmla="*/ 2338139 w 5040560"/>
              <a:gd name="connsiteY0" fmla="*/ 0 h 1273989"/>
              <a:gd name="connsiteX1" fmla="*/ 4828332 w 5040560"/>
              <a:gd name="connsiteY1" fmla="*/ 645 h 1273989"/>
              <a:gd name="connsiteX2" fmla="*/ 5040560 w 5040560"/>
              <a:gd name="connsiteY2" fmla="*/ 212873 h 1273989"/>
              <a:gd name="connsiteX3" fmla="*/ 5040560 w 5040560"/>
              <a:gd name="connsiteY3" fmla="*/ 1061761 h 1273989"/>
              <a:gd name="connsiteX4" fmla="*/ 4828332 w 5040560"/>
              <a:gd name="connsiteY4" fmla="*/ 1273989 h 1273989"/>
              <a:gd name="connsiteX5" fmla="*/ 212228 w 5040560"/>
              <a:gd name="connsiteY5" fmla="*/ 1273989 h 1273989"/>
              <a:gd name="connsiteX6" fmla="*/ 0 w 5040560"/>
              <a:gd name="connsiteY6" fmla="*/ 1061761 h 1273989"/>
              <a:gd name="connsiteX7" fmla="*/ 0 w 5040560"/>
              <a:gd name="connsiteY7" fmla="*/ 212873 h 1273989"/>
              <a:gd name="connsiteX8" fmla="*/ 212228 w 5040560"/>
              <a:gd name="connsiteY8" fmla="*/ 645 h 1273989"/>
              <a:gd name="connsiteX9" fmla="*/ 2429579 w 5040560"/>
              <a:gd name="connsiteY9" fmla="*/ 91440 h 1273989"/>
              <a:gd name="connsiteX0" fmla="*/ 2476251 w 5040560"/>
              <a:gd name="connsiteY0" fmla="*/ 1737 h 1273345"/>
              <a:gd name="connsiteX1" fmla="*/ 4828332 w 5040560"/>
              <a:gd name="connsiteY1" fmla="*/ 1 h 1273345"/>
              <a:gd name="connsiteX2" fmla="*/ 5040560 w 5040560"/>
              <a:gd name="connsiteY2" fmla="*/ 212229 h 1273345"/>
              <a:gd name="connsiteX3" fmla="*/ 5040560 w 5040560"/>
              <a:gd name="connsiteY3" fmla="*/ 1061117 h 1273345"/>
              <a:gd name="connsiteX4" fmla="*/ 4828332 w 5040560"/>
              <a:gd name="connsiteY4" fmla="*/ 1273345 h 1273345"/>
              <a:gd name="connsiteX5" fmla="*/ 212228 w 5040560"/>
              <a:gd name="connsiteY5" fmla="*/ 1273345 h 1273345"/>
              <a:gd name="connsiteX6" fmla="*/ 0 w 5040560"/>
              <a:gd name="connsiteY6" fmla="*/ 1061117 h 1273345"/>
              <a:gd name="connsiteX7" fmla="*/ 0 w 5040560"/>
              <a:gd name="connsiteY7" fmla="*/ 212229 h 1273345"/>
              <a:gd name="connsiteX8" fmla="*/ 212228 w 5040560"/>
              <a:gd name="connsiteY8" fmla="*/ 1 h 1273345"/>
              <a:gd name="connsiteX9" fmla="*/ 2429579 w 5040560"/>
              <a:gd name="connsiteY9" fmla="*/ 90796 h 1273345"/>
              <a:gd name="connsiteX0" fmla="*/ 2476251 w 5040560"/>
              <a:gd name="connsiteY0" fmla="*/ 1736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381954 w 5040560"/>
              <a:gd name="connsiteY9" fmla="*/ 2688 h 127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0560" h="1273344">
                <a:moveTo>
                  <a:pt x="2557214" y="6499"/>
                </a:moveTo>
                <a:lnTo>
                  <a:pt x="4828332" y="0"/>
                </a:lnTo>
                <a:cubicBezTo>
                  <a:pt x="4945542" y="0"/>
                  <a:pt x="5040560" y="95018"/>
                  <a:pt x="5040560" y="212228"/>
                </a:cubicBezTo>
                <a:lnTo>
                  <a:pt x="5040560" y="1061116"/>
                </a:lnTo>
                <a:cubicBezTo>
                  <a:pt x="5040560" y="1178326"/>
                  <a:pt x="4945542" y="1273344"/>
                  <a:pt x="4828332" y="1273344"/>
                </a:cubicBezTo>
                <a:lnTo>
                  <a:pt x="212228" y="1273344"/>
                </a:lnTo>
                <a:cubicBezTo>
                  <a:pt x="95018" y="1273344"/>
                  <a:pt x="0" y="1178326"/>
                  <a:pt x="0" y="1061116"/>
                </a:cubicBezTo>
                <a:lnTo>
                  <a:pt x="0" y="212228"/>
                </a:lnTo>
                <a:cubicBezTo>
                  <a:pt x="0" y="95018"/>
                  <a:pt x="95018" y="0"/>
                  <a:pt x="212228" y="0"/>
                </a:cubicBezTo>
                <a:lnTo>
                  <a:pt x="2381954" y="2688"/>
                </a:lnTo>
              </a:path>
            </a:pathLst>
          </a:cu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p:txBody>
      </p:sp>
      <p:sp>
        <p:nvSpPr>
          <p:cNvPr id="13" name="Rounded Rectangle 2"/>
          <p:cNvSpPr/>
          <p:nvPr/>
        </p:nvSpPr>
        <p:spPr bwMode="auto">
          <a:xfrm>
            <a:off x="6318537" y="4139281"/>
            <a:ext cx="2368263" cy="864096"/>
          </a:xfrm>
          <a:custGeom>
            <a:avLst/>
            <a:gdLst>
              <a:gd name="connsiteX0" fmla="*/ 0 w 5040560"/>
              <a:gd name="connsiteY0" fmla="*/ 212228 h 1273344"/>
              <a:gd name="connsiteX1" fmla="*/ 212228 w 5040560"/>
              <a:gd name="connsiteY1" fmla="*/ 0 h 1273344"/>
              <a:gd name="connsiteX2" fmla="*/ 4828332 w 5040560"/>
              <a:gd name="connsiteY2" fmla="*/ 0 h 1273344"/>
              <a:gd name="connsiteX3" fmla="*/ 5040560 w 5040560"/>
              <a:gd name="connsiteY3" fmla="*/ 212228 h 1273344"/>
              <a:gd name="connsiteX4" fmla="*/ 5040560 w 5040560"/>
              <a:gd name="connsiteY4" fmla="*/ 1061116 h 1273344"/>
              <a:gd name="connsiteX5" fmla="*/ 4828332 w 5040560"/>
              <a:gd name="connsiteY5" fmla="*/ 1273344 h 1273344"/>
              <a:gd name="connsiteX6" fmla="*/ 212228 w 5040560"/>
              <a:gd name="connsiteY6" fmla="*/ 1273344 h 1273344"/>
              <a:gd name="connsiteX7" fmla="*/ 0 w 5040560"/>
              <a:gd name="connsiteY7" fmla="*/ 1061116 h 1273344"/>
              <a:gd name="connsiteX8" fmla="*/ 0 w 5040560"/>
              <a:gd name="connsiteY8" fmla="*/ 212228 h 1273344"/>
              <a:gd name="connsiteX0" fmla="*/ 0 w 5040560"/>
              <a:gd name="connsiteY0" fmla="*/ 212873 h 1273989"/>
              <a:gd name="connsiteX1" fmla="*/ 212228 w 5040560"/>
              <a:gd name="connsiteY1" fmla="*/ 645 h 1273989"/>
              <a:gd name="connsiteX2" fmla="*/ 2338139 w 5040560"/>
              <a:gd name="connsiteY2" fmla="*/ 0 h 1273989"/>
              <a:gd name="connsiteX3" fmla="*/ 4828332 w 5040560"/>
              <a:gd name="connsiteY3" fmla="*/ 645 h 1273989"/>
              <a:gd name="connsiteX4" fmla="*/ 5040560 w 5040560"/>
              <a:gd name="connsiteY4" fmla="*/ 212873 h 1273989"/>
              <a:gd name="connsiteX5" fmla="*/ 5040560 w 5040560"/>
              <a:gd name="connsiteY5" fmla="*/ 1061761 h 1273989"/>
              <a:gd name="connsiteX6" fmla="*/ 4828332 w 5040560"/>
              <a:gd name="connsiteY6" fmla="*/ 1273989 h 1273989"/>
              <a:gd name="connsiteX7" fmla="*/ 212228 w 5040560"/>
              <a:gd name="connsiteY7" fmla="*/ 1273989 h 1273989"/>
              <a:gd name="connsiteX8" fmla="*/ 0 w 5040560"/>
              <a:gd name="connsiteY8" fmla="*/ 1061761 h 1273989"/>
              <a:gd name="connsiteX9" fmla="*/ 0 w 5040560"/>
              <a:gd name="connsiteY9" fmla="*/ 212873 h 1273989"/>
              <a:gd name="connsiteX0" fmla="*/ 0 w 5040560"/>
              <a:gd name="connsiteY0" fmla="*/ 215253 h 1276369"/>
              <a:gd name="connsiteX1" fmla="*/ 212228 w 5040560"/>
              <a:gd name="connsiteY1" fmla="*/ 3025 h 1276369"/>
              <a:gd name="connsiteX2" fmla="*/ 2338139 w 5040560"/>
              <a:gd name="connsiteY2" fmla="*/ 2380 h 1276369"/>
              <a:gd name="connsiteX3" fmla="*/ 2483395 w 5040560"/>
              <a:gd name="connsiteY3" fmla="*/ 0 h 1276369"/>
              <a:gd name="connsiteX4" fmla="*/ 4828332 w 5040560"/>
              <a:gd name="connsiteY4" fmla="*/ 3025 h 1276369"/>
              <a:gd name="connsiteX5" fmla="*/ 5040560 w 5040560"/>
              <a:gd name="connsiteY5" fmla="*/ 215253 h 1276369"/>
              <a:gd name="connsiteX6" fmla="*/ 5040560 w 5040560"/>
              <a:gd name="connsiteY6" fmla="*/ 1064141 h 1276369"/>
              <a:gd name="connsiteX7" fmla="*/ 4828332 w 5040560"/>
              <a:gd name="connsiteY7" fmla="*/ 1276369 h 1276369"/>
              <a:gd name="connsiteX8" fmla="*/ 212228 w 5040560"/>
              <a:gd name="connsiteY8" fmla="*/ 1276369 h 1276369"/>
              <a:gd name="connsiteX9" fmla="*/ 0 w 5040560"/>
              <a:gd name="connsiteY9" fmla="*/ 1064141 h 1276369"/>
              <a:gd name="connsiteX10" fmla="*/ 0 w 5040560"/>
              <a:gd name="connsiteY10" fmla="*/ 215253 h 1276369"/>
              <a:gd name="connsiteX0" fmla="*/ 2338139 w 5040560"/>
              <a:gd name="connsiteY0" fmla="*/ 2380 h 1276369"/>
              <a:gd name="connsiteX1" fmla="*/ 2483395 w 5040560"/>
              <a:gd name="connsiteY1" fmla="*/ 0 h 1276369"/>
              <a:gd name="connsiteX2" fmla="*/ 4828332 w 5040560"/>
              <a:gd name="connsiteY2" fmla="*/ 3025 h 1276369"/>
              <a:gd name="connsiteX3" fmla="*/ 5040560 w 5040560"/>
              <a:gd name="connsiteY3" fmla="*/ 215253 h 1276369"/>
              <a:gd name="connsiteX4" fmla="*/ 5040560 w 5040560"/>
              <a:gd name="connsiteY4" fmla="*/ 1064141 h 1276369"/>
              <a:gd name="connsiteX5" fmla="*/ 4828332 w 5040560"/>
              <a:gd name="connsiteY5" fmla="*/ 1276369 h 1276369"/>
              <a:gd name="connsiteX6" fmla="*/ 212228 w 5040560"/>
              <a:gd name="connsiteY6" fmla="*/ 1276369 h 1276369"/>
              <a:gd name="connsiteX7" fmla="*/ 0 w 5040560"/>
              <a:gd name="connsiteY7" fmla="*/ 1064141 h 1276369"/>
              <a:gd name="connsiteX8" fmla="*/ 0 w 5040560"/>
              <a:gd name="connsiteY8" fmla="*/ 215253 h 1276369"/>
              <a:gd name="connsiteX9" fmla="*/ 212228 w 5040560"/>
              <a:gd name="connsiteY9" fmla="*/ 3025 h 1276369"/>
              <a:gd name="connsiteX10" fmla="*/ 2429579 w 5040560"/>
              <a:gd name="connsiteY10" fmla="*/ 93820 h 1276369"/>
              <a:gd name="connsiteX0" fmla="*/ 2338139 w 5040560"/>
              <a:gd name="connsiteY0" fmla="*/ 0 h 1273989"/>
              <a:gd name="connsiteX1" fmla="*/ 4828332 w 5040560"/>
              <a:gd name="connsiteY1" fmla="*/ 645 h 1273989"/>
              <a:gd name="connsiteX2" fmla="*/ 5040560 w 5040560"/>
              <a:gd name="connsiteY2" fmla="*/ 212873 h 1273989"/>
              <a:gd name="connsiteX3" fmla="*/ 5040560 w 5040560"/>
              <a:gd name="connsiteY3" fmla="*/ 1061761 h 1273989"/>
              <a:gd name="connsiteX4" fmla="*/ 4828332 w 5040560"/>
              <a:gd name="connsiteY4" fmla="*/ 1273989 h 1273989"/>
              <a:gd name="connsiteX5" fmla="*/ 212228 w 5040560"/>
              <a:gd name="connsiteY5" fmla="*/ 1273989 h 1273989"/>
              <a:gd name="connsiteX6" fmla="*/ 0 w 5040560"/>
              <a:gd name="connsiteY6" fmla="*/ 1061761 h 1273989"/>
              <a:gd name="connsiteX7" fmla="*/ 0 w 5040560"/>
              <a:gd name="connsiteY7" fmla="*/ 212873 h 1273989"/>
              <a:gd name="connsiteX8" fmla="*/ 212228 w 5040560"/>
              <a:gd name="connsiteY8" fmla="*/ 645 h 1273989"/>
              <a:gd name="connsiteX9" fmla="*/ 2429579 w 5040560"/>
              <a:gd name="connsiteY9" fmla="*/ 91440 h 1273989"/>
              <a:gd name="connsiteX0" fmla="*/ 2476251 w 5040560"/>
              <a:gd name="connsiteY0" fmla="*/ 1737 h 1273345"/>
              <a:gd name="connsiteX1" fmla="*/ 4828332 w 5040560"/>
              <a:gd name="connsiteY1" fmla="*/ 1 h 1273345"/>
              <a:gd name="connsiteX2" fmla="*/ 5040560 w 5040560"/>
              <a:gd name="connsiteY2" fmla="*/ 212229 h 1273345"/>
              <a:gd name="connsiteX3" fmla="*/ 5040560 w 5040560"/>
              <a:gd name="connsiteY3" fmla="*/ 1061117 h 1273345"/>
              <a:gd name="connsiteX4" fmla="*/ 4828332 w 5040560"/>
              <a:gd name="connsiteY4" fmla="*/ 1273345 h 1273345"/>
              <a:gd name="connsiteX5" fmla="*/ 212228 w 5040560"/>
              <a:gd name="connsiteY5" fmla="*/ 1273345 h 1273345"/>
              <a:gd name="connsiteX6" fmla="*/ 0 w 5040560"/>
              <a:gd name="connsiteY6" fmla="*/ 1061117 h 1273345"/>
              <a:gd name="connsiteX7" fmla="*/ 0 w 5040560"/>
              <a:gd name="connsiteY7" fmla="*/ 212229 h 1273345"/>
              <a:gd name="connsiteX8" fmla="*/ 212228 w 5040560"/>
              <a:gd name="connsiteY8" fmla="*/ 1 h 1273345"/>
              <a:gd name="connsiteX9" fmla="*/ 2429579 w 5040560"/>
              <a:gd name="connsiteY9" fmla="*/ 90796 h 1273345"/>
              <a:gd name="connsiteX0" fmla="*/ 2476251 w 5040560"/>
              <a:gd name="connsiteY0" fmla="*/ 1736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381954 w 5040560"/>
              <a:gd name="connsiteY9" fmla="*/ 2688 h 127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0560" h="1273344">
                <a:moveTo>
                  <a:pt x="2557214" y="6499"/>
                </a:moveTo>
                <a:lnTo>
                  <a:pt x="4828332" y="0"/>
                </a:lnTo>
                <a:cubicBezTo>
                  <a:pt x="4945542" y="0"/>
                  <a:pt x="5040560" y="95018"/>
                  <a:pt x="5040560" y="212228"/>
                </a:cubicBezTo>
                <a:lnTo>
                  <a:pt x="5040560" y="1061116"/>
                </a:lnTo>
                <a:cubicBezTo>
                  <a:pt x="5040560" y="1178326"/>
                  <a:pt x="4945542" y="1273344"/>
                  <a:pt x="4828332" y="1273344"/>
                </a:cubicBezTo>
                <a:lnTo>
                  <a:pt x="212228" y="1273344"/>
                </a:lnTo>
                <a:cubicBezTo>
                  <a:pt x="95018" y="1273344"/>
                  <a:pt x="0" y="1178326"/>
                  <a:pt x="0" y="1061116"/>
                </a:cubicBezTo>
                <a:lnTo>
                  <a:pt x="0" y="212228"/>
                </a:lnTo>
                <a:cubicBezTo>
                  <a:pt x="0" y="95018"/>
                  <a:pt x="95018" y="0"/>
                  <a:pt x="212228" y="0"/>
                </a:cubicBezTo>
                <a:lnTo>
                  <a:pt x="2381954" y="2688"/>
                </a:lnTo>
              </a:path>
            </a:pathLst>
          </a:cu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32789057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Adjuvanlar</a:t>
            </a:r>
            <a:endParaRPr lang="tr-TR" dirty="0"/>
          </a:p>
        </p:txBody>
      </p:sp>
      <p:sp>
        <p:nvSpPr>
          <p:cNvPr id="3" name="İçerik Yer Tutucusu 2"/>
          <p:cNvSpPr>
            <a:spLocks noGrp="1"/>
          </p:cNvSpPr>
          <p:nvPr>
            <p:ph idx="1"/>
          </p:nvPr>
        </p:nvSpPr>
        <p:spPr/>
        <p:txBody>
          <a:bodyPr>
            <a:normAutofit lnSpcReduction="10000"/>
          </a:bodyPr>
          <a:lstStyle/>
          <a:p>
            <a:pPr>
              <a:lnSpc>
                <a:spcPct val="114000"/>
              </a:lnSpc>
              <a:spcBef>
                <a:spcPct val="50000"/>
              </a:spcBef>
            </a:pPr>
            <a:r>
              <a:rPr lang="en-GB" sz="2400" b="1" dirty="0" err="1">
                <a:solidFill>
                  <a:schemeClr val="accent6">
                    <a:lumMod val="50000"/>
                  </a:schemeClr>
                </a:solidFill>
                <a:latin typeface="Calibri" pitchFamily="34" charset="0"/>
                <a:cs typeface="Calibri" pitchFamily="34" charset="0"/>
              </a:rPr>
              <a:t>Cervarix</a:t>
            </a:r>
            <a:r>
              <a:rPr lang="en-GB" sz="2400" b="1" baseline="30000" dirty="0">
                <a:solidFill>
                  <a:schemeClr val="accent6">
                    <a:lumMod val="50000"/>
                  </a:schemeClr>
                </a:solidFill>
                <a:latin typeface="Calibri" pitchFamily="34" charset="0"/>
                <a:cs typeface="Calibri" pitchFamily="34" charset="0"/>
              </a:rPr>
              <a:t>®</a:t>
            </a:r>
            <a:endParaRPr lang="en-US" sz="2400" b="1" dirty="0">
              <a:solidFill>
                <a:schemeClr val="accent6">
                  <a:lumMod val="50000"/>
                </a:schemeClr>
              </a:solidFill>
              <a:latin typeface="Calibri" pitchFamily="34" charset="0"/>
              <a:cs typeface="Calibri" pitchFamily="34" charset="0"/>
            </a:endParaRPr>
          </a:p>
          <a:p>
            <a:pPr lvl="1">
              <a:lnSpc>
                <a:spcPct val="114000"/>
              </a:lnSpc>
            </a:pPr>
            <a:r>
              <a:rPr lang="tr-TR" b="1" dirty="0" smtClean="0"/>
              <a:t>AS04:</a:t>
            </a:r>
            <a:r>
              <a:rPr lang="tr-TR" dirty="0" smtClean="0"/>
              <a:t> 500 </a:t>
            </a:r>
            <a:r>
              <a:rPr lang="tr-TR" dirty="0" err="1"/>
              <a:t>micrograms</a:t>
            </a:r>
            <a:r>
              <a:rPr lang="tr-TR" dirty="0"/>
              <a:t> of </a:t>
            </a:r>
            <a:r>
              <a:rPr lang="tr-TR" dirty="0" err="1"/>
              <a:t>aluminum</a:t>
            </a:r>
            <a:r>
              <a:rPr lang="tr-TR" dirty="0"/>
              <a:t> </a:t>
            </a:r>
            <a:r>
              <a:rPr lang="tr-TR" dirty="0" err="1" smtClean="0"/>
              <a:t>hydroxide</a:t>
            </a:r>
            <a:r>
              <a:rPr lang="tr-TR" dirty="0" smtClean="0"/>
              <a:t> </a:t>
            </a:r>
            <a:r>
              <a:rPr lang="en-US" dirty="0" smtClean="0"/>
              <a:t>and </a:t>
            </a:r>
            <a:r>
              <a:rPr lang="en-US" dirty="0"/>
              <a:t>50 micrograms of 3-O-desacyl-4’-</a:t>
            </a:r>
            <a:r>
              <a:rPr lang="en-US" dirty="0" smtClean="0"/>
              <a:t>monophosphoryl</a:t>
            </a:r>
            <a:r>
              <a:rPr lang="tr-TR" dirty="0" smtClean="0"/>
              <a:t> </a:t>
            </a:r>
            <a:r>
              <a:rPr lang="en-US" dirty="0" smtClean="0"/>
              <a:t>lipid </a:t>
            </a:r>
            <a:r>
              <a:rPr lang="en-US" dirty="0"/>
              <a:t>A (MPL) which is a lipopolysaccharide of </a:t>
            </a:r>
            <a:r>
              <a:rPr lang="en-US" i="1" dirty="0" smtClean="0"/>
              <a:t>Salmonella</a:t>
            </a:r>
            <a:r>
              <a:rPr lang="tr-TR" i="1" dirty="0" smtClean="0"/>
              <a:t> </a:t>
            </a:r>
            <a:r>
              <a:rPr lang="tr-TR" i="1" dirty="0" err="1" smtClean="0"/>
              <a:t>minnesota</a:t>
            </a:r>
            <a:r>
              <a:rPr lang="tr-TR" i="1" dirty="0" smtClean="0"/>
              <a:t> </a:t>
            </a:r>
            <a:r>
              <a:rPr lang="tr-TR" dirty="0" smtClean="0"/>
              <a:t>R595</a:t>
            </a:r>
          </a:p>
          <a:p>
            <a:pPr>
              <a:lnSpc>
                <a:spcPct val="114000"/>
              </a:lnSpc>
              <a:spcBef>
                <a:spcPct val="50000"/>
              </a:spcBef>
            </a:pPr>
            <a:r>
              <a:rPr lang="en-GB" sz="2400" b="1" dirty="0">
                <a:solidFill>
                  <a:srgbClr val="007148"/>
                </a:solidFill>
                <a:latin typeface="Calibri" pitchFamily="34" charset="0"/>
                <a:cs typeface="Calibri" pitchFamily="34" charset="0"/>
              </a:rPr>
              <a:t>Gardasil</a:t>
            </a:r>
            <a:r>
              <a:rPr lang="en-US" sz="2400" b="1" baseline="30000" dirty="0">
                <a:solidFill>
                  <a:srgbClr val="007148"/>
                </a:solidFill>
                <a:latin typeface="Calibri" pitchFamily="34" charset="0"/>
                <a:cs typeface="Calibri" pitchFamily="34" charset="0"/>
              </a:rPr>
              <a:t>®</a:t>
            </a:r>
          </a:p>
          <a:p>
            <a:pPr lvl="1">
              <a:lnSpc>
                <a:spcPct val="114000"/>
              </a:lnSpc>
            </a:pPr>
            <a:r>
              <a:rPr lang="tr-TR" b="1" dirty="0" smtClean="0"/>
              <a:t>AAHS:</a:t>
            </a:r>
            <a:r>
              <a:rPr lang="tr-TR" dirty="0" smtClean="0"/>
              <a:t> </a:t>
            </a:r>
            <a:r>
              <a:rPr lang="el-GR" dirty="0" smtClean="0"/>
              <a:t>225 </a:t>
            </a:r>
            <a:r>
              <a:rPr lang="el-GR" dirty="0"/>
              <a:t>μ</a:t>
            </a:r>
            <a:r>
              <a:rPr lang="tr-TR" dirty="0"/>
              <a:t>g of </a:t>
            </a:r>
            <a:r>
              <a:rPr lang="tr-TR" dirty="0" err="1" smtClean="0"/>
              <a:t>amorphous</a:t>
            </a:r>
            <a:r>
              <a:rPr lang="tr-TR" dirty="0" smtClean="0"/>
              <a:t> </a:t>
            </a:r>
            <a:r>
              <a:rPr lang="tr-TR" dirty="0" err="1" smtClean="0"/>
              <a:t>aluminum</a:t>
            </a:r>
            <a:r>
              <a:rPr lang="tr-TR" dirty="0" smtClean="0"/>
              <a:t> </a:t>
            </a:r>
            <a:r>
              <a:rPr lang="tr-TR" dirty="0" err="1" smtClean="0"/>
              <a:t>hydroxyphosphate</a:t>
            </a:r>
            <a:r>
              <a:rPr lang="tr-TR" dirty="0" smtClean="0"/>
              <a:t> </a:t>
            </a:r>
            <a:r>
              <a:rPr lang="tr-TR" dirty="0" err="1" smtClean="0"/>
              <a:t>sulfate</a:t>
            </a:r>
            <a:r>
              <a:rPr lang="tr-TR" dirty="0" smtClean="0"/>
              <a:t>, </a:t>
            </a:r>
            <a:r>
              <a:rPr lang="tr-TR" dirty="0" err="1" smtClean="0"/>
              <a:t>Yeast</a:t>
            </a:r>
            <a:r>
              <a:rPr lang="tr-TR" dirty="0" smtClean="0"/>
              <a:t> </a:t>
            </a:r>
            <a:r>
              <a:rPr lang="tr-TR" dirty="0" err="1" smtClean="0"/>
              <a:t>expression</a:t>
            </a:r>
            <a:r>
              <a:rPr lang="tr-TR" dirty="0" smtClean="0"/>
              <a:t> </a:t>
            </a:r>
            <a:r>
              <a:rPr lang="tr-TR" dirty="0" err="1" smtClean="0"/>
              <a:t>system</a:t>
            </a:r>
            <a:r>
              <a:rPr lang="tr-TR" dirty="0" smtClean="0"/>
              <a:t> in </a:t>
            </a:r>
            <a:r>
              <a:rPr lang="tr-TR" dirty="0" err="1" smtClean="0"/>
              <a:t>recombinant</a:t>
            </a:r>
            <a:r>
              <a:rPr lang="tr-TR" dirty="0" smtClean="0"/>
              <a:t> </a:t>
            </a:r>
            <a:r>
              <a:rPr lang="tr-TR" i="1" dirty="0" err="1" smtClean="0"/>
              <a:t>Saccharomyces</a:t>
            </a:r>
            <a:r>
              <a:rPr lang="tr-TR" i="1" dirty="0" smtClean="0"/>
              <a:t> </a:t>
            </a:r>
            <a:r>
              <a:rPr lang="tr-TR" i="1" dirty="0" err="1" smtClean="0"/>
              <a:t>cerevisiae</a:t>
            </a:r>
            <a:endParaRPr lang="tr-TR" dirty="0" smtClean="0"/>
          </a:p>
          <a:p>
            <a:pPr>
              <a:lnSpc>
                <a:spcPct val="114000"/>
              </a:lnSpc>
            </a:pPr>
            <a:r>
              <a:rPr lang="en-GB" sz="2400" b="1" dirty="0"/>
              <a:t>Gardasil</a:t>
            </a:r>
            <a:r>
              <a:rPr lang="en-US" sz="2400" b="1" baseline="30000" dirty="0">
                <a:ea typeface="Arial" pitchFamily="34" charset="0"/>
                <a:cs typeface="Calibri" pitchFamily="34" charset="0"/>
              </a:rPr>
              <a:t>®</a:t>
            </a:r>
            <a:r>
              <a:rPr lang="tr-TR" sz="2400" b="1" dirty="0"/>
              <a:t>9</a:t>
            </a:r>
          </a:p>
          <a:p>
            <a:pPr lvl="1">
              <a:lnSpc>
                <a:spcPct val="114000"/>
              </a:lnSpc>
            </a:pPr>
            <a:r>
              <a:rPr lang="tr-TR" b="1" dirty="0" smtClean="0"/>
              <a:t>AAHS:</a:t>
            </a:r>
            <a:r>
              <a:rPr lang="tr-TR" dirty="0" smtClean="0"/>
              <a:t> </a:t>
            </a:r>
            <a:r>
              <a:rPr lang="el-GR" dirty="0" smtClean="0"/>
              <a:t>500 </a:t>
            </a:r>
            <a:r>
              <a:rPr lang="el-GR" dirty="0"/>
              <a:t>μ</a:t>
            </a:r>
            <a:r>
              <a:rPr lang="tr-TR" dirty="0"/>
              <a:t>g of </a:t>
            </a:r>
            <a:r>
              <a:rPr lang="tr-TR" dirty="0" err="1" smtClean="0"/>
              <a:t>amorphous</a:t>
            </a:r>
            <a:r>
              <a:rPr lang="tr-TR" dirty="0" smtClean="0"/>
              <a:t> </a:t>
            </a:r>
            <a:r>
              <a:rPr lang="tr-TR" dirty="0" err="1" smtClean="0"/>
              <a:t>aluminum</a:t>
            </a:r>
            <a:r>
              <a:rPr lang="tr-TR" dirty="0" smtClean="0"/>
              <a:t> </a:t>
            </a:r>
            <a:r>
              <a:rPr lang="tr-TR" dirty="0" err="1" smtClean="0"/>
              <a:t>hydroxyphosphate</a:t>
            </a:r>
            <a:r>
              <a:rPr lang="tr-TR" dirty="0" smtClean="0"/>
              <a:t> </a:t>
            </a:r>
            <a:r>
              <a:rPr lang="tr-TR" dirty="0" err="1" smtClean="0"/>
              <a:t>sulfate</a:t>
            </a:r>
            <a:r>
              <a:rPr lang="tr-TR" dirty="0" smtClean="0"/>
              <a:t>, </a:t>
            </a:r>
            <a:r>
              <a:rPr lang="tr-TR" dirty="0" err="1"/>
              <a:t>Yeast</a:t>
            </a:r>
            <a:r>
              <a:rPr lang="tr-TR" dirty="0"/>
              <a:t> </a:t>
            </a:r>
            <a:r>
              <a:rPr lang="tr-TR" dirty="0" err="1"/>
              <a:t>expression</a:t>
            </a:r>
            <a:r>
              <a:rPr lang="tr-TR" dirty="0"/>
              <a:t> </a:t>
            </a:r>
            <a:r>
              <a:rPr lang="tr-TR" dirty="0" err="1"/>
              <a:t>system</a:t>
            </a:r>
            <a:r>
              <a:rPr lang="tr-TR" dirty="0"/>
              <a:t> in </a:t>
            </a:r>
            <a:r>
              <a:rPr lang="tr-TR" dirty="0" err="1"/>
              <a:t>recombinant</a:t>
            </a:r>
            <a:r>
              <a:rPr lang="tr-TR" dirty="0"/>
              <a:t> </a:t>
            </a:r>
            <a:r>
              <a:rPr lang="tr-TR" i="1" dirty="0" err="1"/>
              <a:t>Saccharomyces</a:t>
            </a:r>
            <a:r>
              <a:rPr lang="tr-TR" i="1" dirty="0"/>
              <a:t> </a:t>
            </a:r>
            <a:r>
              <a:rPr lang="tr-TR" i="1" dirty="0" err="1"/>
              <a:t>cerevisiae</a:t>
            </a:r>
            <a:endParaRPr lang="tr-TR" dirty="0"/>
          </a:p>
        </p:txBody>
      </p:sp>
    </p:spTree>
    <p:extLst>
      <p:ext uri="{BB962C8B-B14F-4D97-AF65-F5344CB8AC3E}">
        <p14:creationId xmlns:p14="http://schemas.microsoft.com/office/powerpoint/2010/main" val="337153817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err="1" smtClean="0"/>
              <a:t>Aluminyum</a:t>
            </a:r>
            <a:r>
              <a:rPr lang="tr-TR" dirty="0" smtClean="0"/>
              <a:t> </a:t>
            </a:r>
            <a:r>
              <a:rPr lang="tr-TR" dirty="0" err="1" smtClean="0"/>
              <a:t>Adjuvan</a:t>
            </a:r>
            <a:endParaRPr lang="en-US" dirty="0"/>
          </a:p>
        </p:txBody>
      </p:sp>
      <p:pic>
        <p:nvPicPr>
          <p:cNvPr id="5" name="Picture 4"/>
          <p:cNvPicPr>
            <a:picLocks noChangeAspect="1"/>
          </p:cNvPicPr>
          <p:nvPr/>
        </p:nvPicPr>
        <p:blipFill rotWithShape="1">
          <a:blip r:embed="rId2"/>
          <a:srcRect l="3931" t="16401" r="56694" b="39749"/>
          <a:stretch/>
        </p:blipFill>
        <p:spPr>
          <a:xfrm>
            <a:off x="0" y="1442195"/>
            <a:ext cx="5057650" cy="3168352"/>
          </a:xfrm>
          <a:prstGeom prst="rect">
            <a:avLst/>
          </a:prstGeom>
        </p:spPr>
      </p:pic>
      <p:grpSp>
        <p:nvGrpSpPr>
          <p:cNvPr id="8" name="Group 7"/>
          <p:cNvGrpSpPr/>
          <p:nvPr/>
        </p:nvGrpSpPr>
        <p:grpSpPr>
          <a:xfrm>
            <a:off x="4211960" y="3170387"/>
            <a:ext cx="4104456" cy="2880320"/>
            <a:chOff x="4716016" y="3132714"/>
            <a:chExt cx="4427984" cy="3104598"/>
          </a:xfrm>
        </p:grpSpPr>
        <p:pic>
          <p:nvPicPr>
            <p:cNvPr id="6" name="Picture 5"/>
            <p:cNvPicPr>
              <a:picLocks noChangeAspect="1"/>
            </p:cNvPicPr>
            <p:nvPr/>
          </p:nvPicPr>
          <p:blipFill rotWithShape="1">
            <a:blip r:embed="rId2"/>
            <a:srcRect l="3931" t="61248" r="69713" b="5901"/>
            <a:stretch/>
          </p:blipFill>
          <p:spPr>
            <a:xfrm>
              <a:off x="4716016" y="3132714"/>
              <a:ext cx="4427984" cy="3104598"/>
            </a:xfrm>
            <a:prstGeom prst="rect">
              <a:avLst/>
            </a:prstGeom>
          </p:spPr>
        </p:pic>
        <p:sp>
          <p:nvSpPr>
            <p:cNvPr id="7" name="Rounded Rectangle 2"/>
            <p:cNvSpPr/>
            <p:nvPr/>
          </p:nvSpPr>
          <p:spPr bwMode="auto">
            <a:xfrm>
              <a:off x="5086525" y="5796637"/>
              <a:ext cx="2466678" cy="380623"/>
            </a:xfrm>
            <a:custGeom>
              <a:avLst/>
              <a:gdLst>
                <a:gd name="connsiteX0" fmla="*/ 0 w 5040560"/>
                <a:gd name="connsiteY0" fmla="*/ 212228 h 1273344"/>
                <a:gd name="connsiteX1" fmla="*/ 212228 w 5040560"/>
                <a:gd name="connsiteY1" fmla="*/ 0 h 1273344"/>
                <a:gd name="connsiteX2" fmla="*/ 4828332 w 5040560"/>
                <a:gd name="connsiteY2" fmla="*/ 0 h 1273344"/>
                <a:gd name="connsiteX3" fmla="*/ 5040560 w 5040560"/>
                <a:gd name="connsiteY3" fmla="*/ 212228 h 1273344"/>
                <a:gd name="connsiteX4" fmla="*/ 5040560 w 5040560"/>
                <a:gd name="connsiteY4" fmla="*/ 1061116 h 1273344"/>
                <a:gd name="connsiteX5" fmla="*/ 4828332 w 5040560"/>
                <a:gd name="connsiteY5" fmla="*/ 1273344 h 1273344"/>
                <a:gd name="connsiteX6" fmla="*/ 212228 w 5040560"/>
                <a:gd name="connsiteY6" fmla="*/ 1273344 h 1273344"/>
                <a:gd name="connsiteX7" fmla="*/ 0 w 5040560"/>
                <a:gd name="connsiteY7" fmla="*/ 1061116 h 1273344"/>
                <a:gd name="connsiteX8" fmla="*/ 0 w 5040560"/>
                <a:gd name="connsiteY8" fmla="*/ 212228 h 1273344"/>
                <a:gd name="connsiteX0" fmla="*/ 0 w 5040560"/>
                <a:gd name="connsiteY0" fmla="*/ 212873 h 1273989"/>
                <a:gd name="connsiteX1" fmla="*/ 212228 w 5040560"/>
                <a:gd name="connsiteY1" fmla="*/ 645 h 1273989"/>
                <a:gd name="connsiteX2" fmla="*/ 2338139 w 5040560"/>
                <a:gd name="connsiteY2" fmla="*/ 0 h 1273989"/>
                <a:gd name="connsiteX3" fmla="*/ 4828332 w 5040560"/>
                <a:gd name="connsiteY3" fmla="*/ 645 h 1273989"/>
                <a:gd name="connsiteX4" fmla="*/ 5040560 w 5040560"/>
                <a:gd name="connsiteY4" fmla="*/ 212873 h 1273989"/>
                <a:gd name="connsiteX5" fmla="*/ 5040560 w 5040560"/>
                <a:gd name="connsiteY5" fmla="*/ 1061761 h 1273989"/>
                <a:gd name="connsiteX6" fmla="*/ 4828332 w 5040560"/>
                <a:gd name="connsiteY6" fmla="*/ 1273989 h 1273989"/>
                <a:gd name="connsiteX7" fmla="*/ 212228 w 5040560"/>
                <a:gd name="connsiteY7" fmla="*/ 1273989 h 1273989"/>
                <a:gd name="connsiteX8" fmla="*/ 0 w 5040560"/>
                <a:gd name="connsiteY8" fmla="*/ 1061761 h 1273989"/>
                <a:gd name="connsiteX9" fmla="*/ 0 w 5040560"/>
                <a:gd name="connsiteY9" fmla="*/ 212873 h 1273989"/>
                <a:gd name="connsiteX0" fmla="*/ 0 w 5040560"/>
                <a:gd name="connsiteY0" fmla="*/ 215253 h 1276369"/>
                <a:gd name="connsiteX1" fmla="*/ 212228 w 5040560"/>
                <a:gd name="connsiteY1" fmla="*/ 3025 h 1276369"/>
                <a:gd name="connsiteX2" fmla="*/ 2338139 w 5040560"/>
                <a:gd name="connsiteY2" fmla="*/ 2380 h 1276369"/>
                <a:gd name="connsiteX3" fmla="*/ 2483395 w 5040560"/>
                <a:gd name="connsiteY3" fmla="*/ 0 h 1276369"/>
                <a:gd name="connsiteX4" fmla="*/ 4828332 w 5040560"/>
                <a:gd name="connsiteY4" fmla="*/ 3025 h 1276369"/>
                <a:gd name="connsiteX5" fmla="*/ 5040560 w 5040560"/>
                <a:gd name="connsiteY5" fmla="*/ 215253 h 1276369"/>
                <a:gd name="connsiteX6" fmla="*/ 5040560 w 5040560"/>
                <a:gd name="connsiteY6" fmla="*/ 1064141 h 1276369"/>
                <a:gd name="connsiteX7" fmla="*/ 4828332 w 5040560"/>
                <a:gd name="connsiteY7" fmla="*/ 1276369 h 1276369"/>
                <a:gd name="connsiteX8" fmla="*/ 212228 w 5040560"/>
                <a:gd name="connsiteY8" fmla="*/ 1276369 h 1276369"/>
                <a:gd name="connsiteX9" fmla="*/ 0 w 5040560"/>
                <a:gd name="connsiteY9" fmla="*/ 1064141 h 1276369"/>
                <a:gd name="connsiteX10" fmla="*/ 0 w 5040560"/>
                <a:gd name="connsiteY10" fmla="*/ 215253 h 1276369"/>
                <a:gd name="connsiteX0" fmla="*/ 2338139 w 5040560"/>
                <a:gd name="connsiteY0" fmla="*/ 2380 h 1276369"/>
                <a:gd name="connsiteX1" fmla="*/ 2483395 w 5040560"/>
                <a:gd name="connsiteY1" fmla="*/ 0 h 1276369"/>
                <a:gd name="connsiteX2" fmla="*/ 4828332 w 5040560"/>
                <a:gd name="connsiteY2" fmla="*/ 3025 h 1276369"/>
                <a:gd name="connsiteX3" fmla="*/ 5040560 w 5040560"/>
                <a:gd name="connsiteY3" fmla="*/ 215253 h 1276369"/>
                <a:gd name="connsiteX4" fmla="*/ 5040560 w 5040560"/>
                <a:gd name="connsiteY4" fmla="*/ 1064141 h 1276369"/>
                <a:gd name="connsiteX5" fmla="*/ 4828332 w 5040560"/>
                <a:gd name="connsiteY5" fmla="*/ 1276369 h 1276369"/>
                <a:gd name="connsiteX6" fmla="*/ 212228 w 5040560"/>
                <a:gd name="connsiteY6" fmla="*/ 1276369 h 1276369"/>
                <a:gd name="connsiteX7" fmla="*/ 0 w 5040560"/>
                <a:gd name="connsiteY7" fmla="*/ 1064141 h 1276369"/>
                <a:gd name="connsiteX8" fmla="*/ 0 w 5040560"/>
                <a:gd name="connsiteY8" fmla="*/ 215253 h 1276369"/>
                <a:gd name="connsiteX9" fmla="*/ 212228 w 5040560"/>
                <a:gd name="connsiteY9" fmla="*/ 3025 h 1276369"/>
                <a:gd name="connsiteX10" fmla="*/ 2429579 w 5040560"/>
                <a:gd name="connsiteY10" fmla="*/ 93820 h 1276369"/>
                <a:gd name="connsiteX0" fmla="*/ 2338139 w 5040560"/>
                <a:gd name="connsiteY0" fmla="*/ 0 h 1273989"/>
                <a:gd name="connsiteX1" fmla="*/ 4828332 w 5040560"/>
                <a:gd name="connsiteY1" fmla="*/ 645 h 1273989"/>
                <a:gd name="connsiteX2" fmla="*/ 5040560 w 5040560"/>
                <a:gd name="connsiteY2" fmla="*/ 212873 h 1273989"/>
                <a:gd name="connsiteX3" fmla="*/ 5040560 w 5040560"/>
                <a:gd name="connsiteY3" fmla="*/ 1061761 h 1273989"/>
                <a:gd name="connsiteX4" fmla="*/ 4828332 w 5040560"/>
                <a:gd name="connsiteY4" fmla="*/ 1273989 h 1273989"/>
                <a:gd name="connsiteX5" fmla="*/ 212228 w 5040560"/>
                <a:gd name="connsiteY5" fmla="*/ 1273989 h 1273989"/>
                <a:gd name="connsiteX6" fmla="*/ 0 w 5040560"/>
                <a:gd name="connsiteY6" fmla="*/ 1061761 h 1273989"/>
                <a:gd name="connsiteX7" fmla="*/ 0 w 5040560"/>
                <a:gd name="connsiteY7" fmla="*/ 212873 h 1273989"/>
                <a:gd name="connsiteX8" fmla="*/ 212228 w 5040560"/>
                <a:gd name="connsiteY8" fmla="*/ 645 h 1273989"/>
                <a:gd name="connsiteX9" fmla="*/ 2429579 w 5040560"/>
                <a:gd name="connsiteY9" fmla="*/ 91440 h 1273989"/>
                <a:gd name="connsiteX0" fmla="*/ 2476251 w 5040560"/>
                <a:gd name="connsiteY0" fmla="*/ 1737 h 1273345"/>
                <a:gd name="connsiteX1" fmla="*/ 4828332 w 5040560"/>
                <a:gd name="connsiteY1" fmla="*/ 1 h 1273345"/>
                <a:gd name="connsiteX2" fmla="*/ 5040560 w 5040560"/>
                <a:gd name="connsiteY2" fmla="*/ 212229 h 1273345"/>
                <a:gd name="connsiteX3" fmla="*/ 5040560 w 5040560"/>
                <a:gd name="connsiteY3" fmla="*/ 1061117 h 1273345"/>
                <a:gd name="connsiteX4" fmla="*/ 4828332 w 5040560"/>
                <a:gd name="connsiteY4" fmla="*/ 1273345 h 1273345"/>
                <a:gd name="connsiteX5" fmla="*/ 212228 w 5040560"/>
                <a:gd name="connsiteY5" fmla="*/ 1273345 h 1273345"/>
                <a:gd name="connsiteX6" fmla="*/ 0 w 5040560"/>
                <a:gd name="connsiteY6" fmla="*/ 1061117 h 1273345"/>
                <a:gd name="connsiteX7" fmla="*/ 0 w 5040560"/>
                <a:gd name="connsiteY7" fmla="*/ 212229 h 1273345"/>
                <a:gd name="connsiteX8" fmla="*/ 212228 w 5040560"/>
                <a:gd name="connsiteY8" fmla="*/ 1 h 1273345"/>
                <a:gd name="connsiteX9" fmla="*/ 2429579 w 5040560"/>
                <a:gd name="connsiteY9" fmla="*/ 90796 h 1273345"/>
                <a:gd name="connsiteX0" fmla="*/ 2476251 w 5040560"/>
                <a:gd name="connsiteY0" fmla="*/ 1736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381954 w 5040560"/>
                <a:gd name="connsiteY9" fmla="*/ 2688 h 127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0560" h="1273344">
                  <a:moveTo>
                    <a:pt x="2557214" y="6499"/>
                  </a:moveTo>
                  <a:lnTo>
                    <a:pt x="4828332" y="0"/>
                  </a:lnTo>
                  <a:cubicBezTo>
                    <a:pt x="4945542" y="0"/>
                    <a:pt x="5040560" y="95018"/>
                    <a:pt x="5040560" y="212228"/>
                  </a:cubicBezTo>
                  <a:lnTo>
                    <a:pt x="5040560" y="1061116"/>
                  </a:lnTo>
                  <a:cubicBezTo>
                    <a:pt x="5040560" y="1178326"/>
                    <a:pt x="4945542" y="1273344"/>
                    <a:pt x="4828332" y="1273344"/>
                  </a:cubicBezTo>
                  <a:lnTo>
                    <a:pt x="212228" y="1273344"/>
                  </a:lnTo>
                  <a:cubicBezTo>
                    <a:pt x="95018" y="1273344"/>
                    <a:pt x="0" y="1178326"/>
                    <a:pt x="0" y="1061116"/>
                  </a:cubicBezTo>
                  <a:lnTo>
                    <a:pt x="0" y="212228"/>
                  </a:lnTo>
                  <a:cubicBezTo>
                    <a:pt x="0" y="95018"/>
                    <a:pt x="95018" y="0"/>
                    <a:pt x="212228" y="0"/>
                  </a:cubicBezTo>
                  <a:lnTo>
                    <a:pt x="2381954" y="2688"/>
                  </a:lnTo>
                </a:path>
              </a:pathLst>
            </a:cu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795391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tr-TR" dirty="0"/>
              <a:t>Yan Etkiler</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901306"/>
              </p:ext>
            </p:extLst>
          </p:nvPr>
        </p:nvGraphicFramePr>
        <p:xfrm>
          <a:off x="609600" y="1600200"/>
          <a:ext cx="7924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6242172"/>
      </p:ext>
    </p:extLst>
  </p:cSld>
  <p:clrMapOvr>
    <a:masterClrMapping/>
  </p:clrMapOvr>
  <p:transition spd="slow">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Yan Etkiler</a:t>
            </a:r>
            <a:endParaRPr lang="tr-TR" dirty="0"/>
          </a:p>
        </p:txBody>
      </p:sp>
      <p:pic>
        <p:nvPicPr>
          <p:cNvPr id="194562" name="Picture 2" descr="The figure shows the number of reports (serious and nonserious reports) of adverse events after administration of quadrivalent human papillomavirus vaccine in females, by year, in the United States during June 2006-March 2013. Reporting peaked in 2008 and decreased each year thereafter; the proportion of reports to the Vaccine Adverse Event Reporting System that were classified as serious reports peaked in 2009 at 12.8% and decreased thereafter to 7.4% in 2013."/>
          <p:cNvPicPr>
            <a:picLocks noChangeAspect="1" noChangeArrowheads="1"/>
          </p:cNvPicPr>
          <p:nvPr/>
        </p:nvPicPr>
        <p:blipFill>
          <a:blip r:embed="rId2" cstate="print"/>
          <a:srcRect/>
          <a:stretch>
            <a:fillRect/>
          </a:stretch>
        </p:blipFill>
        <p:spPr bwMode="auto">
          <a:xfrm>
            <a:off x="1077111" y="1714488"/>
            <a:ext cx="6989779" cy="3886210"/>
          </a:xfrm>
          <a:prstGeom prst="rect">
            <a:avLst/>
          </a:prstGeom>
          <a:noFill/>
        </p:spPr>
      </p:pic>
      <p:sp>
        <p:nvSpPr>
          <p:cNvPr id="6" name="5 Metin kutusu"/>
          <p:cNvSpPr txBox="1"/>
          <p:nvPr/>
        </p:nvSpPr>
        <p:spPr>
          <a:xfrm>
            <a:off x="708603" y="6119336"/>
            <a:ext cx="6906699" cy="738664"/>
          </a:xfrm>
          <a:prstGeom prst="rect">
            <a:avLst/>
          </a:prstGeom>
          <a:noFill/>
        </p:spPr>
        <p:txBody>
          <a:bodyPr wrap="none" rtlCol="0">
            <a:spAutoFit/>
          </a:bodyPr>
          <a:lstStyle/>
          <a:p>
            <a:pPr lvl="0" algn="l"/>
            <a:r>
              <a:rPr lang="tr-TR" sz="1400" dirty="0" smtClean="0"/>
              <a:t>Total yan etkiler (ciddi ve hafif) = 21.194/ 56 Milyon doz </a:t>
            </a:r>
          </a:p>
          <a:p>
            <a:pPr lvl="0" algn="l"/>
            <a:r>
              <a:rPr lang="tr-TR" sz="1400" dirty="0" err="1" smtClean="0"/>
              <a:t>The</a:t>
            </a:r>
            <a:r>
              <a:rPr lang="tr-TR" sz="1400" dirty="0" smtClean="0"/>
              <a:t> </a:t>
            </a:r>
            <a:r>
              <a:rPr lang="tr-TR" sz="1400" dirty="0" err="1" smtClean="0"/>
              <a:t>Vaccine</a:t>
            </a:r>
            <a:r>
              <a:rPr lang="tr-TR" sz="1400" dirty="0" smtClean="0"/>
              <a:t> </a:t>
            </a:r>
            <a:r>
              <a:rPr lang="tr-TR" sz="1400" dirty="0" err="1" smtClean="0"/>
              <a:t>Adverse</a:t>
            </a:r>
            <a:r>
              <a:rPr lang="tr-TR" sz="1400" dirty="0" smtClean="0"/>
              <a:t> </a:t>
            </a:r>
            <a:r>
              <a:rPr lang="tr-TR" sz="1400" dirty="0" err="1" smtClean="0"/>
              <a:t>Event</a:t>
            </a:r>
            <a:r>
              <a:rPr lang="tr-TR" sz="1400" dirty="0" smtClean="0"/>
              <a:t> </a:t>
            </a:r>
            <a:r>
              <a:rPr lang="tr-TR" sz="1400" dirty="0" err="1" smtClean="0"/>
              <a:t>Reporting</a:t>
            </a:r>
            <a:r>
              <a:rPr lang="tr-TR" sz="1400" dirty="0" smtClean="0"/>
              <a:t> </a:t>
            </a:r>
            <a:r>
              <a:rPr lang="tr-TR" sz="1400" dirty="0" err="1" smtClean="0"/>
              <a:t>System</a:t>
            </a:r>
            <a:r>
              <a:rPr lang="tr-TR" sz="1400" dirty="0" smtClean="0"/>
              <a:t> (</a:t>
            </a:r>
            <a:r>
              <a:rPr lang="en-US" sz="1400" b="1" dirty="0" smtClean="0">
                <a:solidFill>
                  <a:srgbClr val="C00000"/>
                </a:solidFill>
              </a:rPr>
              <a:t>VAERS</a:t>
            </a:r>
            <a:r>
              <a:rPr lang="en-US" sz="1400" dirty="0" smtClean="0"/>
              <a:t>)</a:t>
            </a:r>
            <a:r>
              <a:rPr lang="tr-TR" sz="1400" dirty="0" smtClean="0"/>
              <a:t>’e göre ciddi yan etkiler; </a:t>
            </a:r>
          </a:p>
          <a:p>
            <a:pPr lvl="0" algn="l"/>
            <a:r>
              <a:rPr lang="tr-TR" sz="1400" dirty="0" smtClean="0"/>
              <a:t>hastaneye yatış, uzamış hastaneye yatış, kalıcı sakatlık, hayatı tehdit eden hastalık veya ölüm</a:t>
            </a:r>
            <a:endParaRPr lang="tr-TR" sz="1400" dirty="0"/>
          </a:p>
        </p:txBody>
      </p:sp>
    </p:spTree>
    <p:extLst>
      <p:ext uri="{BB962C8B-B14F-4D97-AF65-F5344CB8AC3E}">
        <p14:creationId xmlns:p14="http://schemas.microsoft.com/office/powerpoint/2010/main" val="9881766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en-US"/>
          </a:p>
        </p:txBody>
      </p:sp>
      <p:grpSp>
        <p:nvGrpSpPr>
          <p:cNvPr id="4" name="Grup 3"/>
          <p:cNvGrpSpPr/>
          <p:nvPr/>
        </p:nvGrpSpPr>
        <p:grpSpPr>
          <a:xfrm>
            <a:off x="647564" y="116632"/>
            <a:ext cx="7848872" cy="6480720"/>
            <a:chOff x="-8317432" y="-1971600"/>
            <a:chExt cx="9374707" cy="1028700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450" r="18288"/>
            <a:stretch/>
          </p:blipFill>
          <p:spPr bwMode="auto">
            <a:xfrm>
              <a:off x="-8317432" y="-1971600"/>
              <a:ext cx="9374707" cy="1028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 r="68269" b="92361"/>
            <a:stretch/>
          </p:blipFill>
          <p:spPr bwMode="auto">
            <a:xfrm>
              <a:off x="-8247148" y="-1971600"/>
              <a:ext cx="5803032" cy="78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508731194"/>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Otoimmün</a:t>
            </a:r>
            <a:r>
              <a:rPr lang="tr-TR" dirty="0" smtClean="0"/>
              <a:t> Hastalıklar</a:t>
            </a:r>
            <a:endParaRPr lang="tr-TR" dirty="0"/>
          </a:p>
        </p:txBody>
      </p:sp>
      <p:pic>
        <p:nvPicPr>
          <p:cNvPr id="5" name="4 İçerik Yer Tutucusu" descr="Resim2.png"/>
          <p:cNvPicPr>
            <a:picLocks noGrp="1" noChangeAspect="1"/>
          </p:cNvPicPr>
          <p:nvPr>
            <p:ph idx="1"/>
          </p:nvPr>
        </p:nvPicPr>
        <p:blipFill>
          <a:blip r:embed="rId2" cstate="print"/>
          <a:stretch>
            <a:fillRect/>
          </a:stretch>
        </p:blipFill>
        <p:spPr>
          <a:xfrm>
            <a:off x="539552" y="1554944"/>
            <a:ext cx="8064896" cy="4538352"/>
          </a:xfrm>
          <a:prstGeom prst="rect">
            <a:avLst/>
          </a:prstGeom>
        </p:spPr>
      </p:pic>
      <p:sp>
        <p:nvSpPr>
          <p:cNvPr id="7" name="6 Serbest Form"/>
          <p:cNvSpPr/>
          <p:nvPr/>
        </p:nvSpPr>
        <p:spPr bwMode="auto">
          <a:xfrm>
            <a:off x="4139952" y="5805264"/>
            <a:ext cx="4320480" cy="216024"/>
          </a:xfrm>
          <a:custGeom>
            <a:avLst/>
            <a:gdLst>
              <a:gd name="connsiteX0" fmla="*/ 0 w 4896544"/>
              <a:gd name="connsiteY0" fmla="*/ 108014 h 648072"/>
              <a:gd name="connsiteX1" fmla="*/ 31637 w 4896544"/>
              <a:gd name="connsiteY1" fmla="*/ 31637 h 648072"/>
              <a:gd name="connsiteX2" fmla="*/ 108015 w 4896544"/>
              <a:gd name="connsiteY2" fmla="*/ 1 h 648072"/>
              <a:gd name="connsiteX3" fmla="*/ 4788530 w 4896544"/>
              <a:gd name="connsiteY3" fmla="*/ 0 h 648072"/>
              <a:gd name="connsiteX4" fmla="*/ 4864907 w 4896544"/>
              <a:gd name="connsiteY4" fmla="*/ 31637 h 648072"/>
              <a:gd name="connsiteX5" fmla="*/ 4896543 w 4896544"/>
              <a:gd name="connsiteY5" fmla="*/ 108015 h 648072"/>
              <a:gd name="connsiteX6" fmla="*/ 4896544 w 4896544"/>
              <a:gd name="connsiteY6" fmla="*/ 540058 h 648072"/>
              <a:gd name="connsiteX7" fmla="*/ 4864907 w 4896544"/>
              <a:gd name="connsiteY7" fmla="*/ 616435 h 648072"/>
              <a:gd name="connsiteX8" fmla="*/ 4788530 w 4896544"/>
              <a:gd name="connsiteY8" fmla="*/ 648072 h 648072"/>
              <a:gd name="connsiteX9" fmla="*/ 108014 w 4896544"/>
              <a:gd name="connsiteY9" fmla="*/ 648072 h 648072"/>
              <a:gd name="connsiteX10" fmla="*/ 31637 w 4896544"/>
              <a:gd name="connsiteY10" fmla="*/ 616435 h 648072"/>
              <a:gd name="connsiteX11" fmla="*/ 0 w 4896544"/>
              <a:gd name="connsiteY11" fmla="*/ 540058 h 648072"/>
              <a:gd name="connsiteX12" fmla="*/ 0 w 4896544"/>
              <a:gd name="connsiteY12" fmla="*/ 108014 h 648072"/>
              <a:gd name="connsiteX0" fmla="*/ 296483 w 5193027"/>
              <a:gd name="connsiteY0" fmla="*/ 108014 h 648072"/>
              <a:gd name="connsiteX1" fmla="*/ 328120 w 5193027"/>
              <a:gd name="connsiteY1" fmla="*/ 31637 h 648072"/>
              <a:gd name="connsiteX2" fmla="*/ 404498 w 5193027"/>
              <a:gd name="connsiteY2" fmla="*/ 1 h 648072"/>
              <a:gd name="connsiteX3" fmla="*/ 2755111 w 5193027"/>
              <a:gd name="connsiteY3" fmla="*/ 2158 h 648072"/>
              <a:gd name="connsiteX4" fmla="*/ 5085013 w 5193027"/>
              <a:gd name="connsiteY4" fmla="*/ 0 h 648072"/>
              <a:gd name="connsiteX5" fmla="*/ 5161390 w 5193027"/>
              <a:gd name="connsiteY5" fmla="*/ 31637 h 648072"/>
              <a:gd name="connsiteX6" fmla="*/ 5193026 w 5193027"/>
              <a:gd name="connsiteY6" fmla="*/ 108015 h 648072"/>
              <a:gd name="connsiteX7" fmla="*/ 5193027 w 5193027"/>
              <a:gd name="connsiteY7" fmla="*/ 540058 h 648072"/>
              <a:gd name="connsiteX8" fmla="*/ 5161390 w 5193027"/>
              <a:gd name="connsiteY8" fmla="*/ 616435 h 648072"/>
              <a:gd name="connsiteX9" fmla="*/ 5085013 w 5193027"/>
              <a:gd name="connsiteY9" fmla="*/ 648072 h 648072"/>
              <a:gd name="connsiteX10" fmla="*/ 404497 w 5193027"/>
              <a:gd name="connsiteY10" fmla="*/ 648072 h 648072"/>
              <a:gd name="connsiteX11" fmla="*/ 328120 w 5193027"/>
              <a:gd name="connsiteY11" fmla="*/ 616435 h 648072"/>
              <a:gd name="connsiteX12" fmla="*/ 296483 w 5193027"/>
              <a:gd name="connsiteY12" fmla="*/ 540058 h 648072"/>
              <a:gd name="connsiteX13" fmla="*/ 296483 w 5193027"/>
              <a:gd name="connsiteY13" fmla="*/ 108014 h 648072"/>
              <a:gd name="connsiteX0" fmla="*/ 2755111 w 5193027"/>
              <a:gd name="connsiteY0" fmla="*/ 2158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846551 w 5193027"/>
              <a:gd name="connsiteY13" fmla="*/ 93598 h 648072"/>
              <a:gd name="connsiteX0" fmla="*/ 2755111 w 5193027"/>
              <a:gd name="connsiteY0" fmla="*/ 2158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636744 w 5193027"/>
              <a:gd name="connsiteY13" fmla="*/ 0 h 648072"/>
              <a:gd name="connsiteX0" fmla="*/ 2780760 w 5193027"/>
              <a:gd name="connsiteY0" fmla="*/ 0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636744 w 5193027"/>
              <a:gd name="connsiteY13" fmla="*/ 0 h 648072"/>
              <a:gd name="connsiteX0" fmla="*/ 2780760 w 5193027"/>
              <a:gd name="connsiteY0" fmla="*/ 0 h 648072"/>
              <a:gd name="connsiteX1" fmla="*/ 5085013 w 5193027"/>
              <a:gd name="connsiteY1" fmla="*/ 0 h 648072"/>
              <a:gd name="connsiteX2" fmla="*/ 5161390 w 5193027"/>
              <a:gd name="connsiteY2" fmla="*/ 31637 h 648072"/>
              <a:gd name="connsiteX3" fmla="*/ 5193026 w 5193027"/>
              <a:gd name="connsiteY3" fmla="*/ 108015 h 648072"/>
              <a:gd name="connsiteX4" fmla="*/ 5193027 w 5193027"/>
              <a:gd name="connsiteY4" fmla="*/ 540058 h 648072"/>
              <a:gd name="connsiteX5" fmla="*/ 5161390 w 5193027"/>
              <a:gd name="connsiteY5" fmla="*/ 616435 h 648072"/>
              <a:gd name="connsiteX6" fmla="*/ 5085013 w 5193027"/>
              <a:gd name="connsiteY6" fmla="*/ 648072 h 648072"/>
              <a:gd name="connsiteX7" fmla="*/ 404497 w 5193027"/>
              <a:gd name="connsiteY7" fmla="*/ 648072 h 648072"/>
              <a:gd name="connsiteX8" fmla="*/ 328120 w 5193027"/>
              <a:gd name="connsiteY8" fmla="*/ 616435 h 648072"/>
              <a:gd name="connsiteX9" fmla="*/ 296483 w 5193027"/>
              <a:gd name="connsiteY9" fmla="*/ 540058 h 648072"/>
              <a:gd name="connsiteX10" fmla="*/ 296483 w 5193027"/>
              <a:gd name="connsiteY10" fmla="*/ 108014 h 648072"/>
              <a:gd name="connsiteX11" fmla="*/ 328120 w 5193027"/>
              <a:gd name="connsiteY11" fmla="*/ 31637 h 648072"/>
              <a:gd name="connsiteX12" fmla="*/ 404498 w 5193027"/>
              <a:gd name="connsiteY12" fmla="*/ 1 h 648072"/>
              <a:gd name="connsiteX13" fmla="*/ 2636744 w 5193027"/>
              <a:gd name="connsiteY13" fmla="*/ 0 h 648072"/>
              <a:gd name="connsiteX0" fmla="*/ 2780760 w 5193027"/>
              <a:gd name="connsiteY0" fmla="*/ 1811 h 649883"/>
              <a:gd name="connsiteX1" fmla="*/ 2822581 w 5193027"/>
              <a:gd name="connsiteY1" fmla="*/ 0 h 649883"/>
              <a:gd name="connsiteX2" fmla="*/ 5085013 w 5193027"/>
              <a:gd name="connsiteY2" fmla="*/ 1811 h 649883"/>
              <a:gd name="connsiteX3" fmla="*/ 5161390 w 5193027"/>
              <a:gd name="connsiteY3" fmla="*/ 33448 h 649883"/>
              <a:gd name="connsiteX4" fmla="*/ 5193026 w 5193027"/>
              <a:gd name="connsiteY4" fmla="*/ 109826 h 649883"/>
              <a:gd name="connsiteX5" fmla="*/ 5193027 w 5193027"/>
              <a:gd name="connsiteY5" fmla="*/ 541869 h 649883"/>
              <a:gd name="connsiteX6" fmla="*/ 5161390 w 5193027"/>
              <a:gd name="connsiteY6" fmla="*/ 618246 h 649883"/>
              <a:gd name="connsiteX7" fmla="*/ 5085013 w 5193027"/>
              <a:gd name="connsiteY7" fmla="*/ 649883 h 649883"/>
              <a:gd name="connsiteX8" fmla="*/ 404497 w 5193027"/>
              <a:gd name="connsiteY8" fmla="*/ 649883 h 649883"/>
              <a:gd name="connsiteX9" fmla="*/ 328120 w 5193027"/>
              <a:gd name="connsiteY9" fmla="*/ 618246 h 649883"/>
              <a:gd name="connsiteX10" fmla="*/ 296483 w 5193027"/>
              <a:gd name="connsiteY10" fmla="*/ 541869 h 649883"/>
              <a:gd name="connsiteX11" fmla="*/ 296483 w 5193027"/>
              <a:gd name="connsiteY11" fmla="*/ 109825 h 649883"/>
              <a:gd name="connsiteX12" fmla="*/ 328120 w 5193027"/>
              <a:gd name="connsiteY12" fmla="*/ 33448 h 649883"/>
              <a:gd name="connsiteX13" fmla="*/ 404498 w 5193027"/>
              <a:gd name="connsiteY13" fmla="*/ 1812 h 649883"/>
              <a:gd name="connsiteX14" fmla="*/ 2636744 w 5193027"/>
              <a:gd name="connsiteY14" fmla="*/ 1811 h 649883"/>
              <a:gd name="connsiteX0" fmla="*/ 2832106 w 5193027"/>
              <a:gd name="connsiteY0" fmla="*/ 0 h 652264"/>
              <a:gd name="connsiteX1" fmla="*/ 2822581 w 5193027"/>
              <a:gd name="connsiteY1" fmla="*/ 2381 h 652264"/>
              <a:gd name="connsiteX2" fmla="*/ 5085013 w 5193027"/>
              <a:gd name="connsiteY2" fmla="*/ 4192 h 652264"/>
              <a:gd name="connsiteX3" fmla="*/ 5161390 w 5193027"/>
              <a:gd name="connsiteY3" fmla="*/ 35829 h 652264"/>
              <a:gd name="connsiteX4" fmla="*/ 5193026 w 5193027"/>
              <a:gd name="connsiteY4" fmla="*/ 112207 h 652264"/>
              <a:gd name="connsiteX5" fmla="*/ 5193027 w 5193027"/>
              <a:gd name="connsiteY5" fmla="*/ 544250 h 652264"/>
              <a:gd name="connsiteX6" fmla="*/ 5161390 w 5193027"/>
              <a:gd name="connsiteY6" fmla="*/ 620627 h 652264"/>
              <a:gd name="connsiteX7" fmla="*/ 5085013 w 5193027"/>
              <a:gd name="connsiteY7" fmla="*/ 652264 h 652264"/>
              <a:gd name="connsiteX8" fmla="*/ 404497 w 5193027"/>
              <a:gd name="connsiteY8" fmla="*/ 652264 h 652264"/>
              <a:gd name="connsiteX9" fmla="*/ 328120 w 5193027"/>
              <a:gd name="connsiteY9" fmla="*/ 620627 h 652264"/>
              <a:gd name="connsiteX10" fmla="*/ 296483 w 5193027"/>
              <a:gd name="connsiteY10" fmla="*/ 544250 h 652264"/>
              <a:gd name="connsiteX11" fmla="*/ 296483 w 5193027"/>
              <a:gd name="connsiteY11" fmla="*/ 112206 h 652264"/>
              <a:gd name="connsiteX12" fmla="*/ 328120 w 5193027"/>
              <a:gd name="connsiteY12" fmla="*/ 35829 h 652264"/>
              <a:gd name="connsiteX13" fmla="*/ 404498 w 5193027"/>
              <a:gd name="connsiteY13" fmla="*/ 4193 h 652264"/>
              <a:gd name="connsiteX14" fmla="*/ 2636744 w 5193027"/>
              <a:gd name="connsiteY14" fmla="*/ 4192 h 652264"/>
              <a:gd name="connsiteX0" fmla="*/ 2832106 w 5193027"/>
              <a:gd name="connsiteY0" fmla="*/ 0 h 652264"/>
              <a:gd name="connsiteX1" fmla="*/ 2822581 w 5193027"/>
              <a:gd name="connsiteY1" fmla="*/ 2381 h 652264"/>
              <a:gd name="connsiteX2" fmla="*/ 5085013 w 5193027"/>
              <a:gd name="connsiteY2" fmla="*/ 4192 h 652264"/>
              <a:gd name="connsiteX3" fmla="*/ 5161390 w 5193027"/>
              <a:gd name="connsiteY3" fmla="*/ 35829 h 652264"/>
              <a:gd name="connsiteX4" fmla="*/ 5193026 w 5193027"/>
              <a:gd name="connsiteY4" fmla="*/ 112207 h 652264"/>
              <a:gd name="connsiteX5" fmla="*/ 5193027 w 5193027"/>
              <a:gd name="connsiteY5" fmla="*/ 544250 h 652264"/>
              <a:gd name="connsiteX6" fmla="*/ 5161390 w 5193027"/>
              <a:gd name="connsiteY6" fmla="*/ 620627 h 652264"/>
              <a:gd name="connsiteX7" fmla="*/ 5085013 w 5193027"/>
              <a:gd name="connsiteY7" fmla="*/ 652264 h 652264"/>
              <a:gd name="connsiteX8" fmla="*/ 404497 w 5193027"/>
              <a:gd name="connsiteY8" fmla="*/ 652264 h 652264"/>
              <a:gd name="connsiteX9" fmla="*/ 328120 w 5193027"/>
              <a:gd name="connsiteY9" fmla="*/ 620627 h 652264"/>
              <a:gd name="connsiteX10" fmla="*/ 296483 w 5193027"/>
              <a:gd name="connsiteY10" fmla="*/ 544250 h 652264"/>
              <a:gd name="connsiteX11" fmla="*/ 296483 w 5193027"/>
              <a:gd name="connsiteY11" fmla="*/ 112206 h 652264"/>
              <a:gd name="connsiteX12" fmla="*/ 328120 w 5193027"/>
              <a:gd name="connsiteY12" fmla="*/ 35829 h 652264"/>
              <a:gd name="connsiteX13" fmla="*/ 404498 w 5193027"/>
              <a:gd name="connsiteY13" fmla="*/ 4193 h 652264"/>
              <a:gd name="connsiteX14" fmla="*/ 2662938 w 5193027"/>
              <a:gd name="connsiteY14"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22689 w 5174110"/>
              <a:gd name="connsiteY14" fmla="*/ 2382 h 652264"/>
              <a:gd name="connsiteX15" fmla="*/ 2644021 w 5174110"/>
              <a:gd name="connsiteY15"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06020 w 5174110"/>
              <a:gd name="connsiteY14" fmla="*/ 1 h 652264"/>
              <a:gd name="connsiteX15" fmla="*/ 2644021 w 5174110"/>
              <a:gd name="connsiteY15"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06020 w 5174110"/>
              <a:gd name="connsiteY14" fmla="*/ 1 h 652264"/>
              <a:gd name="connsiteX15" fmla="*/ 2632115 w 5174110"/>
              <a:gd name="connsiteY15" fmla="*/ 4192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06020 w 5174110"/>
              <a:gd name="connsiteY14" fmla="*/ 1 h 652264"/>
              <a:gd name="connsiteX0" fmla="*/ 2813189 w 5174110"/>
              <a:gd name="connsiteY0" fmla="*/ 0 h 652264"/>
              <a:gd name="connsiteX1" fmla="*/ 2803664 w 5174110"/>
              <a:gd name="connsiteY1" fmla="*/ 2381 h 652264"/>
              <a:gd name="connsiteX2" fmla="*/ 5066096 w 5174110"/>
              <a:gd name="connsiteY2" fmla="*/ 4192 h 652264"/>
              <a:gd name="connsiteX3" fmla="*/ 5142473 w 5174110"/>
              <a:gd name="connsiteY3" fmla="*/ 35829 h 652264"/>
              <a:gd name="connsiteX4" fmla="*/ 5174109 w 5174110"/>
              <a:gd name="connsiteY4" fmla="*/ 112207 h 652264"/>
              <a:gd name="connsiteX5" fmla="*/ 5174110 w 5174110"/>
              <a:gd name="connsiteY5" fmla="*/ 544250 h 652264"/>
              <a:gd name="connsiteX6" fmla="*/ 5142473 w 5174110"/>
              <a:gd name="connsiteY6" fmla="*/ 620627 h 652264"/>
              <a:gd name="connsiteX7" fmla="*/ 5066096 w 5174110"/>
              <a:gd name="connsiteY7" fmla="*/ 652264 h 652264"/>
              <a:gd name="connsiteX8" fmla="*/ 385580 w 5174110"/>
              <a:gd name="connsiteY8" fmla="*/ 652264 h 652264"/>
              <a:gd name="connsiteX9" fmla="*/ 309203 w 5174110"/>
              <a:gd name="connsiteY9" fmla="*/ 620627 h 652264"/>
              <a:gd name="connsiteX10" fmla="*/ 277566 w 5174110"/>
              <a:gd name="connsiteY10" fmla="*/ 544250 h 652264"/>
              <a:gd name="connsiteX11" fmla="*/ 277566 w 5174110"/>
              <a:gd name="connsiteY11" fmla="*/ 112206 h 652264"/>
              <a:gd name="connsiteX12" fmla="*/ 309203 w 5174110"/>
              <a:gd name="connsiteY12" fmla="*/ 35829 h 652264"/>
              <a:gd name="connsiteX13" fmla="*/ 385581 w 5174110"/>
              <a:gd name="connsiteY13" fmla="*/ 4193 h 652264"/>
              <a:gd name="connsiteX14" fmla="*/ 2636977 w 5174110"/>
              <a:gd name="connsiteY14" fmla="*/ 1 h 652264"/>
              <a:gd name="connsiteX0" fmla="*/ 2813189 w 5174110"/>
              <a:gd name="connsiteY0" fmla="*/ 0 h 652264"/>
              <a:gd name="connsiteX1" fmla="*/ 5066096 w 5174110"/>
              <a:gd name="connsiteY1" fmla="*/ 4192 h 652264"/>
              <a:gd name="connsiteX2" fmla="*/ 5142473 w 5174110"/>
              <a:gd name="connsiteY2" fmla="*/ 35829 h 652264"/>
              <a:gd name="connsiteX3" fmla="*/ 5174109 w 5174110"/>
              <a:gd name="connsiteY3" fmla="*/ 112207 h 652264"/>
              <a:gd name="connsiteX4" fmla="*/ 5174110 w 5174110"/>
              <a:gd name="connsiteY4" fmla="*/ 544250 h 652264"/>
              <a:gd name="connsiteX5" fmla="*/ 5142473 w 5174110"/>
              <a:gd name="connsiteY5" fmla="*/ 620627 h 652264"/>
              <a:gd name="connsiteX6" fmla="*/ 5066096 w 5174110"/>
              <a:gd name="connsiteY6" fmla="*/ 652264 h 652264"/>
              <a:gd name="connsiteX7" fmla="*/ 385580 w 5174110"/>
              <a:gd name="connsiteY7" fmla="*/ 652264 h 652264"/>
              <a:gd name="connsiteX8" fmla="*/ 309203 w 5174110"/>
              <a:gd name="connsiteY8" fmla="*/ 620627 h 652264"/>
              <a:gd name="connsiteX9" fmla="*/ 277566 w 5174110"/>
              <a:gd name="connsiteY9" fmla="*/ 544250 h 652264"/>
              <a:gd name="connsiteX10" fmla="*/ 277566 w 5174110"/>
              <a:gd name="connsiteY10" fmla="*/ 112206 h 652264"/>
              <a:gd name="connsiteX11" fmla="*/ 309203 w 5174110"/>
              <a:gd name="connsiteY11" fmla="*/ 35829 h 652264"/>
              <a:gd name="connsiteX12" fmla="*/ 385581 w 5174110"/>
              <a:gd name="connsiteY12" fmla="*/ 4193 h 652264"/>
              <a:gd name="connsiteX13" fmla="*/ 2636977 w 5174110"/>
              <a:gd name="connsiteY13" fmla="*/ 1 h 652264"/>
              <a:gd name="connsiteX0" fmla="*/ 2535623 w 4896544"/>
              <a:gd name="connsiteY0" fmla="*/ 0 h 652264"/>
              <a:gd name="connsiteX1" fmla="*/ 4788530 w 4896544"/>
              <a:gd name="connsiteY1" fmla="*/ 4192 h 652264"/>
              <a:gd name="connsiteX2" fmla="*/ 4864907 w 4896544"/>
              <a:gd name="connsiteY2" fmla="*/ 35829 h 652264"/>
              <a:gd name="connsiteX3" fmla="*/ 4896543 w 4896544"/>
              <a:gd name="connsiteY3" fmla="*/ 112207 h 652264"/>
              <a:gd name="connsiteX4" fmla="*/ 4896544 w 4896544"/>
              <a:gd name="connsiteY4" fmla="*/ 544250 h 652264"/>
              <a:gd name="connsiteX5" fmla="*/ 4864907 w 4896544"/>
              <a:gd name="connsiteY5" fmla="*/ 620627 h 652264"/>
              <a:gd name="connsiteX6" fmla="*/ 4788530 w 4896544"/>
              <a:gd name="connsiteY6" fmla="*/ 652264 h 652264"/>
              <a:gd name="connsiteX7" fmla="*/ 108014 w 4896544"/>
              <a:gd name="connsiteY7" fmla="*/ 652264 h 652264"/>
              <a:gd name="connsiteX8" fmla="*/ 31637 w 4896544"/>
              <a:gd name="connsiteY8" fmla="*/ 620627 h 652264"/>
              <a:gd name="connsiteX9" fmla="*/ 0 w 4896544"/>
              <a:gd name="connsiteY9" fmla="*/ 544250 h 652264"/>
              <a:gd name="connsiteX10" fmla="*/ 0 w 4896544"/>
              <a:gd name="connsiteY10" fmla="*/ 112206 h 652264"/>
              <a:gd name="connsiteX11" fmla="*/ 31637 w 4896544"/>
              <a:gd name="connsiteY11" fmla="*/ 35829 h 652264"/>
              <a:gd name="connsiteX12" fmla="*/ 108015 w 4896544"/>
              <a:gd name="connsiteY12" fmla="*/ 4193 h 652264"/>
              <a:gd name="connsiteX13" fmla="*/ 2359411 w 4896544"/>
              <a:gd name="connsiteY13" fmla="*/ 1 h 652264"/>
              <a:gd name="connsiteX0" fmla="*/ 2535623 w 4896544"/>
              <a:gd name="connsiteY0" fmla="*/ 0 h 652264"/>
              <a:gd name="connsiteX1" fmla="*/ 4788530 w 4896544"/>
              <a:gd name="connsiteY1" fmla="*/ 4192 h 652264"/>
              <a:gd name="connsiteX2" fmla="*/ 4864907 w 4896544"/>
              <a:gd name="connsiteY2" fmla="*/ 35829 h 652264"/>
              <a:gd name="connsiteX3" fmla="*/ 4896543 w 4896544"/>
              <a:gd name="connsiteY3" fmla="*/ 112207 h 652264"/>
              <a:gd name="connsiteX4" fmla="*/ 4896544 w 4896544"/>
              <a:gd name="connsiteY4" fmla="*/ 544250 h 652264"/>
              <a:gd name="connsiteX5" fmla="*/ 4864907 w 4896544"/>
              <a:gd name="connsiteY5" fmla="*/ 620627 h 652264"/>
              <a:gd name="connsiteX6" fmla="*/ 4788530 w 4896544"/>
              <a:gd name="connsiteY6" fmla="*/ 652264 h 652264"/>
              <a:gd name="connsiteX7" fmla="*/ 108014 w 4896544"/>
              <a:gd name="connsiteY7" fmla="*/ 652264 h 652264"/>
              <a:gd name="connsiteX8" fmla="*/ 31637 w 4896544"/>
              <a:gd name="connsiteY8" fmla="*/ 620627 h 652264"/>
              <a:gd name="connsiteX9" fmla="*/ 0 w 4896544"/>
              <a:gd name="connsiteY9" fmla="*/ 544250 h 652264"/>
              <a:gd name="connsiteX10" fmla="*/ 0 w 4896544"/>
              <a:gd name="connsiteY10" fmla="*/ 112206 h 652264"/>
              <a:gd name="connsiteX11" fmla="*/ 31637 w 4896544"/>
              <a:gd name="connsiteY11" fmla="*/ 35829 h 652264"/>
              <a:gd name="connsiteX12" fmla="*/ 108015 w 4896544"/>
              <a:gd name="connsiteY12" fmla="*/ 4193 h 652264"/>
              <a:gd name="connsiteX13" fmla="*/ 2359411 w 4896544"/>
              <a:gd name="connsiteY13" fmla="*/ 1 h 652264"/>
              <a:gd name="connsiteX0" fmla="*/ 2535623 w 4896544"/>
              <a:gd name="connsiteY0" fmla="*/ 0 h 652264"/>
              <a:gd name="connsiteX1" fmla="*/ 4788530 w 4896544"/>
              <a:gd name="connsiteY1" fmla="*/ 4192 h 652264"/>
              <a:gd name="connsiteX2" fmla="*/ 4864907 w 4896544"/>
              <a:gd name="connsiteY2" fmla="*/ 35829 h 652264"/>
              <a:gd name="connsiteX3" fmla="*/ 4896543 w 4896544"/>
              <a:gd name="connsiteY3" fmla="*/ 112207 h 652264"/>
              <a:gd name="connsiteX4" fmla="*/ 4896544 w 4896544"/>
              <a:gd name="connsiteY4" fmla="*/ 544250 h 652264"/>
              <a:gd name="connsiteX5" fmla="*/ 4864907 w 4896544"/>
              <a:gd name="connsiteY5" fmla="*/ 620627 h 652264"/>
              <a:gd name="connsiteX6" fmla="*/ 4788530 w 4896544"/>
              <a:gd name="connsiteY6" fmla="*/ 652264 h 652264"/>
              <a:gd name="connsiteX7" fmla="*/ 108014 w 4896544"/>
              <a:gd name="connsiteY7" fmla="*/ 652264 h 652264"/>
              <a:gd name="connsiteX8" fmla="*/ 31637 w 4896544"/>
              <a:gd name="connsiteY8" fmla="*/ 620627 h 652264"/>
              <a:gd name="connsiteX9" fmla="*/ 0 w 4896544"/>
              <a:gd name="connsiteY9" fmla="*/ 544250 h 652264"/>
              <a:gd name="connsiteX10" fmla="*/ 0 w 4896544"/>
              <a:gd name="connsiteY10" fmla="*/ 112206 h 652264"/>
              <a:gd name="connsiteX11" fmla="*/ 31637 w 4896544"/>
              <a:gd name="connsiteY11" fmla="*/ 35829 h 652264"/>
              <a:gd name="connsiteX12" fmla="*/ 108015 w 4896544"/>
              <a:gd name="connsiteY12" fmla="*/ 4193 h 652264"/>
              <a:gd name="connsiteX13" fmla="*/ 2359411 w 4896544"/>
              <a:gd name="connsiteY13" fmla="*/ 1 h 65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96544" h="652264">
                <a:moveTo>
                  <a:pt x="2535623" y="0"/>
                </a:moveTo>
                <a:lnTo>
                  <a:pt x="4788530" y="4192"/>
                </a:lnTo>
                <a:cubicBezTo>
                  <a:pt x="4817177" y="4192"/>
                  <a:pt x="4844651" y="15572"/>
                  <a:pt x="4864907" y="35829"/>
                </a:cubicBezTo>
                <a:cubicBezTo>
                  <a:pt x="4885164" y="56086"/>
                  <a:pt x="4896544" y="83559"/>
                  <a:pt x="4896543" y="112207"/>
                </a:cubicBezTo>
                <a:cubicBezTo>
                  <a:pt x="4896543" y="256221"/>
                  <a:pt x="4896544" y="400236"/>
                  <a:pt x="4896544" y="544250"/>
                </a:cubicBezTo>
                <a:cubicBezTo>
                  <a:pt x="4896544" y="572897"/>
                  <a:pt x="4885164" y="600371"/>
                  <a:pt x="4864907" y="620627"/>
                </a:cubicBezTo>
                <a:cubicBezTo>
                  <a:pt x="4844650" y="640884"/>
                  <a:pt x="4817177" y="652264"/>
                  <a:pt x="4788530" y="652264"/>
                </a:cubicBezTo>
                <a:lnTo>
                  <a:pt x="108014" y="652264"/>
                </a:lnTo>
                <a:cubicBezTo>
                  <a:pt x="79367" y="652264"/>
                  <a:pt x="51893" y="640884"/>
                  <a:pt x="31637" y="620627"/>
                </a:cubicBezTo>
                <a:cubicBezTo>
                  <a:pt x="11380" y="600370"/>
                  <a:pt x="0" y="572897"/>
                  <a:pt x="0" y="544250"/>
                </a:cubicBezTo>
                <a:lnTo>
                  <a:pt x="0" y="112206"/>
                </a:lnTo>
                <a:cubicBezTo>
                  <a:pt x="0" y="83559"/>
                  <a:pt x="11380" y="56085"/>
                  <a:pt x="31637" y="35829"/>
                </a:cubicBezTo>
                <a:cubicBezTo>
                  <a:pt x="51894" y="15572"/>
                  <a:pt x="59778" y="7957"/>
                  <a:pt x="108015" y="4193"/>
                </a:cubicBezTo>
                <a:lnTo>
                  <a:pt x="2359411" y="1"/>
                </a:lnTo>
              </a:path>
            </a:pathLst>
          </a:custGeom>
          <a:ln w="38100">
            <a:solidFill>
              <a:srgbClr val="FFC000"/>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74059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Primer</a:t>
            </a:r>
            <a:r>
              <a:rPr lang="tr-TR" dirty="0" smtClean="0"/>
              <a:t> </a:t>
            </a:r>
            <a:r>
              <a:rPr lang="tr-TR" dirty="0" err="1" smtClean="0"/>
              <a:t>Ovaryan</a:t>
            </a:r>
            <a:r>
              <a:rPr lang="tr-TR" dirty="0" smtClean="0"/>
              <a:t> Yetmezlik</a:t>
            </a:r>
            <a:endParaRPr lang="tr-TR" dirty="0"/>
          </a:p>
        </p:txBody>
      </p:sp>
      <p:pic>
        <p:nvPicPr>
          <p:cNvPr id="4" name="İçerik Yer Tutucusu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69" b="14516"/>
          <a:stretch/>
        </p:blipFill>
        <p:spPr>
          <a:xfrm>
            <a:off x="3023829" y="1492116"/>
            <a:ext cx="3096343" cy="4709405"/>
          </a:xfrm>
        </p:spPr>
      </p:pic>
    </p:spTree>
    <p:extLst>
      <p:ext uri="{BB962C8B-B14F-4D97-AF65-F5344CB8AC3E}">
        <p14:creationId xmlns:p14="http://schemas.microsoft.com/office/powerpoint/2010/main" val="258211500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Primer</a:t>
            </a:r>
            <a:r>
              <a:rPr lang="tr-TR" dirty="0" smtClean="0"/>
              <a:t> </a:t>
            </a:r>
            <a:r>
              <a:rPr lang="tr-TR" dirty="0" err="1" smtClean="0"/>
              <a:t>Ovaryan</a:t>
            </a:r>
            <a:r>
              <a:rPr lang="tr-TR" dirty="0" smtClean="0"/>
              <a:t> Yetmezlik</a:t>
            </a:r>
            <a:endParaRPr lang="tr-TR" dirty="0"/>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4238104463"/>
              </p:ext>
            </p:extLst>
          </p:nvPr>
        </p:nvGraphicFramePr>
        <p:xfrm>
          <a:off x="628650" y="1632742"/>
          <a:ext cx="7886700" cy="4544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ltbilgi Yer Tutucusu 3"/>
          <p:cNvSpPr>
            <a:spLocks noGrp="1"/>
          </p:cNvSpPr>
          <p:nvPr>
            <p:ph type="ftr" sz="quarter" idx="11"/>
          </p:nvPr>
        </p:nvSpPr>
        <p:spPr/>
        <p:txBody>
          <a:bodyPr/>
          <a:lstStyle/>
          <a:p>
            <a:r>
              <a:rPr lang="tr-TR" dirty="0" err="1"/>
              <a:t>Little</a:t>
            </a:r>
            <a:r>
              <a:rPr lang="tr-TR" dirty="0"/>
              <a:t> DT, BMJ Case </a:t>
            </a:r>
            <a:r>
              <a:rPr lang="tr-TR" dirty="0" err="1"/>
              <a:t>Rep</a:t>
            </a:r>
            <a:r>
              <a:rPr lang="tr-TR" dirty="0"/>
              <a:t> 2012; </a:t>
            </a:r>
            <a:r>
              <a:rPr lang="tr-TR" dirty="0" err="1"/>
              <a:t>Colafrancesco</a:t>
            </a:r>
            <a:r>
              <a:rPr lang="tr-TR" dirty="0"/>
              <a:t> S, </a:t>
            </a:r>
            <a:r>
              <a:rPr lang="tr-TR" dirty="0" err="1"/>
              <a:t>Am</a:t>
            </a:r>
            <a:r>
              <a:rPr lang="tr-TR" dirty="0"/>
              <a:t> J </a:t>
            </a:r>
            <a:r>
              <a:rPr lang="tr-TR" dirty="0" err="1"/>
              <a:t>Reprod</a:t>
            </a:r>
            <a:r>
              <a:rPr lang="tr-TR" dirty="0"/>
              <a:t> </a:t>
            </a:r>
            <a:r>
              <a:rPr lang="tr-TR" dirty="0" err="1"/>
              <a:t>Immunol</a:t>
            </a:r>
            <a:r>
              <a:rPr lang="tr-TR" dirty="0"/>
              <a:t> 2013; </a:t>
            </a:r>
            <a:r>
              <a:rPr lang="tr-TR" dirty="0" err="1"/>
              <a:t>Little</a:t>
            </a:r>
            <a:r>
              <a:rPr lang="tr-TR" dirty="0"/>
              <a:t> DT, J </a:t>
            </a:r>
            <a:r>
              <a:rPr lang="tr-TR" dirty="0" err="1"/>
              <a:t>Investig</a:t>
            </a:r>
            <a:r>
              <a:rPr lang="tr-TR" dirty="0"/>
              <a:t> </a:t>
            </a:r>
            <a:r>
              <a:rPr lang="tr-TR" dirty="0" err="1"/>
              <a:t>Med</a:t>
            </a:r>
            <a:r>
              <a:rPr lang="tr-TR" dirty="0"/>
              <a:t> High </a:t>
            </a:r>
            <a:r>
              <a:rPr lang="tr-TR" dirty="0" err="1"/>
              <a:t>Impact</a:t>
            </a:r>
            <a:r>
              <a:rPr lang="tr-TR" dirty="0"/>
              <a:t> Case </a:t>
            </a:r>
            <a:r>
              <a:rPr lang="tr-TR" dirty="0" err="1"/>
              <a:t>Rep</a:t>
            </a:r>
            <a:r>
              <a:rPr lang="tr-TR" dirty="0"/>
              <a:t> </a:t>
            </a:r>
            <a:r>
              <a:rPr lang="tr-TR" dirty="0" smtClean="0"/>
              <a:t>2014; </a:t>
            </a:r>
            <a:r>
              <a:rPr lang="tr-TR" dirty="0" err="1" smtClean="0"/>
              <a:t>Hawkes</a:t>
            </a:r>
            <a:r>
              <a:rPr lang="tr-TR" dirty="0" smtClean="0"/>
              <a:t> D, </a:t>
            </a:r>
            <a:r>
              <a:rPr lang="tr-TR" dirty="0" err="1" smtClean="0"/>
              <a:t>Curr</a:t>
            </a:r>
            <a:r>
              <a:rPr lang="tr-TR" dirty="0" smtClean="0"/>
              <a:t> </a:t>
            </a:r>
            <a:r>
              <a:rPr lang="tr-TR" dirty="0" err="1" smtClean="0"/>
              <a:t>Opin</a:t>
            </a:r>
            <a:r>
              <a:rPr lang="tr-TR" dirty="0" smtClean="0"/>
              <a:t> </a:t>
            </a:r>
            <a:r>
              <a:rPr lang="tr-TR" dirty="0" err="1" smtClean="0"/>
              <a:t>Obstet</a:t>
            </a:r>
            <a:r>
              <a:rPr lang="tr-TR" dirty="0" smtClean="0"/>
              <a:t> </a:t>
            </a:r>
            <a:r>
              <a:rPr lang="tr-TR" dirty="0" err="1" smtClean="0"/>
              <a:t>Gynecol</a:t>
            </a:r>
            <a:r>
              <a:rPr lang="tr-TR" dirty="0" smtClean="0"/>
              <a:t> 2016</a:t>
            </a:r>
            <a:endParaRPr lang="tr-TR" dirty="0"/>
          </a:p>
        </p:txBody>
      </p:sp>
    </p:spTree>
    <p:extLst>
      <p:ext uri="{BB962C8B-B14F-4D97-AF65-F5344CB8AC3E}">
        <p14:creationId xmlns:p14="http://schemas.microsoft.com/office/powerpoint/2010/main" val="27564176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tr-TR" smtClean="0"/>
              <a:t>Ölümler</a:t>
            </a:r>
          </a:p>
        </p:txBody>
      </p:sp>
      <p:sp>
        <p:nvSpPr>
          <p:cNvPr id="3" name="Content Placeholder 2"/>
          <p:cNvSpPr>
            <a:spLocks noGrp="1"/>
          </p:cNvSpPr>
          <p:nvPr>
            <p:ph idx="1"/>
          </p:nvPr>
        </p:nvSpPr>
        <p:spPr/>
        <p:txBody>
          <a:bodyPr rtlCol="0">
            <a:normAutofit/>
          </a:bodyPr>
          <a:lstStyle/>
          <a:p>
            <a:pPr marL="274320" indent="-274320" fontAlgn="auto">
              <a:spcAft>
                <a:spcPts val="0"/>
              </a:spcAft>
              <a:defRPr/>
            </a:pPr>
            <a:r>
              <a:rPr lang="en-US" dirty="0" smtClean="0"/>
              <a:t>80 </a:t>
            </a:r>
            <a:r>
              <a:rPr lang="en-US" dirty="0" err="1" smtClean="0"/>
              <a:t>Milyon</a:t>
            </a:r>
            <a:r>
              <a:rPr lang="en-US" dirty="0" smtClean="0"/>
              <a:t> </a:t>
            </a:r>
            <a:r>
              <a:rPr lang="en-US" dirty="0" err="1" smtClean="0"/>
              <a:t>doz</a:t>
            </a:r>
            <a:r>
              <a:rPr lang="en-US" dirty="0" smtClean="0"/>
              <a:t> </a:t>
            </a:r>
            <a:r>
              <a:rPr lang="en-US" dirty="0" err="1" smtClean="0"/>
              <a:t>aşıda</a:t>
            </a:r>
            <a:r>
              <a:rPr lang="en-US" dirty="0" smtClean="0"/>
              <a:t> </a:t>
            </a:r>
            <a:r>
              <a:rPr lang="en-US" dirty="0" err="1" smtClean="0"/>
              <a:t>rapor</a:t>
            </a:r>
            <a:r>
              <a:rPr lang="en-US" dirty="0" smtClean="0"/>
              <a:t> </a:t>
            </a:r>
            <a:r>
              <a:rPr lang="en-US" dirty="0" err="1" smtClean="0"/>
              <a:t>edilmiş</a:t>
            </a:r>
            <a:r>
              <a:rPr lang="en-US" dirty="0" smtClean="0"/>
              <a:t> 51</a:t>
            </a:r>
            <a:r>
              <a:rPr lang="tr-TR" dirty="0" smtClean="0"/>
              <a:t> ölüm bildirilmiştir</a:t>
            </a:r>
          </a:p>
          <a:p>
            <a:pPr marL="274320" indent="-274320" fontAlgn="auto">
              <a:spcAft>
                <a:spcPts val="0"/>
              </a:spcAft>
              <a:defRPr/>
            </a:pPr>
            <a:r>
              <a:rPr lang="tr-TR" b="1" dirty="0" smtClean="0">
                <a:solidFill>
                  <a:srgbClr val="780D21"/>
                </a:solidFill>
              </a:rPr>
              <a:t>Bu ölümlerin hiçbiri aşıya bağlı değildir</a:t>
            </a:r>
          </a:p>
          <a:p>
            <a:pPr marL="274320" indent="-274320" fontAlgn="auto">
              <a:spcAft>
                <a:spcPts val="0"/>
              </a:spcAft>
              <a:defRPr/>
            </a:pPr>
            <a:r>
              <a:rPr lang="tr-TR" dirty="0" smtClean="0"/>
              <a:t>Ölüm nedenleri</a:t>
            </a:r>
          </a:p>
          <a:p>
            <a:pPr marL="548640" lvl="1" fontAlgn="auto">
              <a:spcAft>
                <a:spcPts val="0"/>
              </a:spcAft>
              <a:defRPr/>
            </a:pPr>
            <a:r>
              <a:rPr lang="tr-TR" dirty="0" smtClean="0"/>
              <a:t>Viral hastalıklar; akut myokardit, meningoensefalit, influenza B viral sepsisi</a:t>
            </a:r>
          </a:p>
          <a:p>
            <a:pPr marL="548640" lvl="1" fontAlgn="auto">
              <a:spcAft>
                <a:spcPts val="0"/>
              </a:spcAft>
              <a:defRPr/>
            </a:pPr>
            <a:r>
              <a:rPr lang="tr-TR" dirty="0" smtClean="0"/>
              <a:t>Kardiyomyopatiye bağlı kalp aritmisi</a:t>
            </a:r>
          </a:p>
          <a:p>
            <a:pPr marL="548640" lvl="1" fontAlgn="auto">
              <a:spcAft>
                <a:spcPts val="0"/>
              </a:spcAft>
              <a:defRPr/>
            </a:pPr>
            <a:r>
              <a:rPr lang="tr-TR" dirty="0" smtClean="0"/>
              <a:t>Diabetik ketoasidoz</a:t>
            </a:r>
          </a:p>
          <a:p>
            <a:pPr marL="548640" lvl="1" fontAlgn="auto">
              <a:spcAft>
                <a:spcPts val="0"/>
              </a:spcAft>
              <a:defRPr/>
            </a:pPr>
            <a:r>
              <a:rPr lang="tr-TR" dirty="0" smtClean="0"/>
              <a:t>Epilepsi tanılı hastada epilepsi krizi</a:t>
            </a:r>
          </a:p>
          <a:p>
            <a:pPr marL="548640" lvl="1" fontAlgn="auto">
              <a:spcAft>
                <a:spcPts val="0"/>
              </a:spcAft>
              <a:defRPr/>
            </a:pPr>
            <a:r>
              <a:rPr lang="tr-TR" dirty="0" smtClean="0"/>
              <a:t>Pulmoner emboli, DVT</a:t>
            </a:r>
          </a:p>
          <a:p>
            <a:pPr marL="548640" lvl="1" fontAlgn="auto">
              <a:spcAft>
                <a:spcPts val="0"/>
              </a:spcAft>
              <a:defRPr/>
            </a:pPr>
            <a:r>
              <a:rPr lang="tr-TR" dirty="0" smtClean="0"/>
              <a:t>İlaç alışkanlığı olan olgularda ilaç yüksek dozu</a:t>
            </a:r>
          </a:p>
          <a:p>
            <a:pPr marL="548640" lvl="1" fontAlgn="auto">
              <a:spcAft>
                <a:spcPts val="0"/>
              </a:spcAft>
              <a:defRPr/>
            </a:pPr>
            <a:r>
              <a:rPr lang="tr-TR" dirty="0" smtClean="0"/>
              <a:t>Trafik kazası</a:t>
            </a:r>
          </a:p>
          <a:p>
            <a:pPr marL="548640" lvl="1" fontAlgn="auto">
              <a:spcAft>
                <a:spcPts val="0"/>
              </a:spcAft>
              <a:defRPr/>
            </a:pPr>
            <a:r>
              <a:rPr lang="tr-TR" dirty="0" smtClean="0"/>
              <a:t>Diğer ilaçlar</a:t>
            </a:r>
          </a:p>
          <a:p>
            <a:pPr marL="548640" lvl="1" fontAlgn="auto">
              <a:spcAft>
                <a:spcPts val="0"/>
              </a:spcAft>
              <a:defRPr/>
            </a:pPr>
            <a:r>
              <a:rPr lang="tr-TR" dirty="0" smtClean="0"/>
              <a:t>Cinayet</a:t>
            </a:r>
          </a:p>
        </p:txBody>
      </p:sp>
      <p:sp>
        <p:nvSpPr>
          <p:cNvPr id="60420" name="Footer Placeholder 3"/>
          <p:cNvSpPr>
            <a:spLocks noGrp="1"/>
          </p:cNvSpPr>
          <p:nvPr>
            <p:ph type="ftr" sz="quarter" idx="11"/>
          </p:nvPr>
        </p:nvSpPr>
        <p:spPr bwMode="auto">
          <a:xfrm>
            <a:off x="685331" y="6309320"/>
            <a:ext cx="7772869" cy="365125"/>
          </a:xfrm>
          <a:prstGeom prst="rect">
            <a:avLst/>
          </a:prstGeom>
          <a:noFill/>
          <a:ln>
            <a:miter lim="800000"/>
            <a:headEnd/>
            <a:tailEnd/>
          </a:ln>
        </p:spPr>
        <p:txBody>
          <a:bodyPr wrap="square" numCol="1" compatLnSpc="1">
            <a:prstTxWarp prst="textNoShape">
              <a:avLst/>
            </a:prstTxWarp>
          </a:bodyPr>
          <a:lstStyle/>
          <a:p>
            <a:r>
              <a:rPr lang="en-US" sz="1400" dirty="0" smtClean="0">
                <a:latin typeface="+mn-lt"/>
              </a:rPr>
              <a:t>The Vaccine Adverse Event Reporting System (</a:t>
            </a:r>
            <a:r>
              <a:rPr lang="en-US" sz="1400" b="1" dirty="0" smtClean="0">
                <a:solidFill>
                  <a:srgbClr val="FFC000"/>
                </a:solidFill>
                <a:latin typeface="+mn-lt"/>
              </a:rPr>
              <a:t>VAERS</a:t>
            </a:r>
            <a:r>
              <a:rPr lang="en-US" sz="1400" dirty="0" smtClean="0">
                <a:latin typeface="+mn-lt"/>
              </a:rPr>
              <a:t>)</a:t>
            </a:r>
            <a:r>
              <a:rPr sz="1400" dirty="0" smtClean="0">
                <a:latin typeface="+mn-lt"/>
              </a:rPr>
              <a:t>, </a:t>
            </a:r>
            <a:r>
              <a:rPr lang="en-US" sz="1400" dirty="0" smtClean="0">
                <a:latin typeface="+mn-lt"/>
              </a:rPr>
              <a:t>The Vaccine Safety Datalink (</a:t>
            </a:r>
            <a:r>
              <a:rPr lang="en-US" sz="1400" b="1" dirty="0" smtClean="0">
                <a:solidFill>
                  <a:srgbClr val="FFC000"/>
                </a:solidFill>
                <a:latin typeface="+mn-lt"/>
              </a:rPr>
              <a:t>VSD</a:t>
            </a:r>
            <a:r>
              <a:rPr sz="1400" dirty="0" smtClean="0">
                <a:latin typeface="+mn-lt"/>
              </a:rPr>
              <a:t>),</a:t>
            </a:r>
            <a:r>
              <a:rPr lang="tr-TR" sz="1400" dirty="0" smtClean="0">
                <a:latin typeface="+mn-lt"/>
              </a:rPr>
              <a:t> </a:t>
            </a:r>
            <a:endParaRPr sz="1400" dirty="0" smtClean="0">
              <a:latin typeface="+mn-lt"/>
            </a:endParaRPr>
          </a:p>
          <a:p>
            <a:r>
              <a:rPr lang="en-US" sz="1400" dirty="0" smtClean="0">
                <a:latin typeface="+mn-lt"/>
              </a:rPr>
              <a:t>The Clinical Immunization Safety Assessment (</a:t>
            </a:r>
            <a:r>
              <a:rPr lang="en-US" sz="1400" b="1" dirty="0" smtClean="0">
                <a:solidFill>
                  <a:srgbClr val="FFC000"/>
                </a:solidFill>
                <a:latin typeface="+mn-lt"/>
              </a:rPr>
              <a:t>CISA</a:t>
            </a:r>
            <a:r>
              <a:rPr lang="en-US" sz="1400" dirty="0" smtClean="0">
                <a:latin typeface="+mn-lt"/>
              </a:rPr>
              <a:t>) </a:t>
            </a:r>
            <a:r>
              <a:rPr lang="en-US" sz="1400" dirty="0" err="1" smtClean="0">
                <a:latin typeface="+mn-lt"/>
              </a:rPr>
              <a:t>Networ</a:t>
            </a:r>
            <a:r>
              <a:rPr lang="tr-TR" sz="1400" dirty="0" smtClean="0">
                <a:latin typeface="+mn-lt"/>
              </a:rPr>
              <a:t>k</a:t>
            </a:r>
            <a:endParaRPr lang="tr-TR" dirty="0"/>
          </a:p>
        </p:txBody>
      </p:sp>
      <p:sp>
        <p:nvSpPr>
          <p:cNvPr id="2" name="Dikdörtgen 1"/>
          <p:cNvSpPr/>
          <p:nvPr/>
        </p:nvSpPr>
        <p:spPr>
          <a:xfrm>
            <a:off x="3923928" y="5938842"/>
            <a:ext cx="5162922" cy="307777"/>
          </a:xfrm>
          <a:prstGeom prst="rect">
            <a:avLst/>
          </a:prstGeom>
        </p:spPr>
        <p:txBody>
          <a:bodyPr wrap="square">
            <a:spAutoFit/>
          </a:bodyPr>
          <a:lstStyle/>
          <a:p>
            <a:r>
              <a:rPr lang="tr-TR" sz="1400" dirty="0"/>
              <a:t>http://www.cdc.gov/vaccinesafety/Vaccines/HPV/hpv_faqs.html</a:t>
            </a:r>
          </a:p>
        </p:txBody>
      </p:sp>
    </p:spTree>
    <p:extLst>
      <p:ext uri="{BB962C8B-B14F-4D97-AF65-F5344CB8AC3E}">
        <p14:creationId xmlns:p14="http://schemas.microsoft.com/office/powerpoint/2010/main" val="21593272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anim calcmode="lin" valueType="num">
                                      <p:cBhvr>
                                        <p:cTn id="3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anim calcmode="lin" valueType="num">
                                      <p:cBhvr>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anim calcmode="lin" valueType="num">
                                      <p:cBhvr>
                                        <p:cTn id="4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1000"/>
                                        <p:tgtEl>
                                          <p:spTgt spid="3">
                                            <p:txEl>
                                              <p:pRg st="8" end="8"/>
                                            </p:txEl>
                                          </p:spTgt>
                                        </p:tgtEl>
                                      </p:cBhvr>
                                    </p:animEffect>
                                    <p:anim calcmode="lin" valueType="num">
                                      <p:cBhvr>
                                        <p:cTn id="4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anim calcmode="lin" valueType="num">
                                      <p:cBhvr>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Effect transition="in" filter="fade">
                                      <p:cBhvr>
                                        <p:cTn id="54" dur="1000"/>
                                        <p:tgtEl>
                                          <p:spTgt spid="3">
                                            <p:txEl>
                                              <p:pRg st="10" end="10"/>
                                            </p:txEl>
                                          </p:spTgt>
                                        </p:tgtEl>
                                      </p:cBhvr>
                                    </p:animEffect>
                                    <p:anim calcmode="lin" valueType="num">
                                      <p:cBhvr>
                                        <p:cTn id="5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3">
                                            <p:txEl>
                                              <p:pRg st="11" end="11"/>
                                            </p:txEl>
                                          </p:spTgt>
                                        </p:tgtEl>
                                        <p:attrNameLst>
                                          <p:attrName>style.visibility</p:attrName>
                                        </p:attrNameLst>
                                      </p:cBhvr>
                                      <p:to>
                                        <p:strVal val="visible"/>
                                      </p:to>
                                    </p:set>
                                    <p:animEffect transition="in" filter="fade">
                                      <p:cBhvr>
                                        <p:cTn id="59" dur="1000"/>
                                        <p:tgtEl>
                                          <p:spTgt spid="3">
                                            <p:txEl>
                                              <p:pRg st="11" end="11"/>
                                            </p:txEl>
                                          </p:spTgt>
                                        </p:tgtEl>
                                      </p:cBhvr>
                                    </p:animEffect>
                                    <p:anim calcmode="lin" valueType="num">
                                      <p:cBhvr>
                                        <p:cTn id="6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noFill/>
          <a:ln>
            <a:noFill/>
          </a:ln>
        </p:spPr>
        <p:txBody>
          <a:bodyPr vert="horz" wrap="square" lIns="91440" tIns="45720" rIns="91440" bIns="45720" numCol="1" anchor="ctr" anchorCtr="0" compatLnSpc="1">
            <a:prstTxWarp prst="textNoShape">
              <a:avLst/>
            </a:prstTxWarp>
            <a:noAutofit/>
          </a:bodyPr>
          <a:lstStyle/>
          <a:p>
            <a:r>
              <a:rPr lang="tr-TR" sz="3200" dirty="0" smtClean="0"/>
              <a:t>Proflaktik Aşıların Güvenliği:  Sistematik </a:t>
            </a:r>
            <a:r>
              <a:rPr lang="tr-TR" sz="3200" dirty="0" err="1" smtClean="0"/>
              <a:t>Review</a:t>
            </a:r>
            <a:r>
              <a:rPr lang="tr-TR" sz="3200" dirty="0" smtClean="0"/>
              <a:t> &amp; Meta-Analysis</a:t>
            </a:r>
          </a:p>
        </p:txBody>
      </p:sp>
      <p:sp>
        <p:nvSpPr>
          <p:cNvPr id="5" name="4 Altbilgi Yer Tutucusu"/>
          <p:cNvSpPr>
            <a:spLocks noGrp="1"/>
          </p:cNvSpPr>
          <p:nvPr>
            <p:ph type="ftr" sz="quarter" idx="11"/>
          </p:nvPr>
        </p:nvSpPr>
        <p:spPr/>
        <p:txBody>
          <a:bodyPr/>
          <a:lstStyle/>
          <a:p>
            <a:pPr>
              <a:defRPr/>
            </a:pPr>
            <a:r>
              <a:rPr lang="fr-FR" dirty="0" err="1" smtClean="0"/>
              <a:t>Beibei</a:t>
            </a:r>
            <a:r>
              <a:rPr lang="fr-FR" dirty="0" smtClean="0"/>
              <a:t> Lu, BMC Infect Dis 2011</a:t>
            </a:r>
            <a:endParaRPr lang="en-US" dirty="0"/>
          </a:p>
        </p:txBody>
      </p:sp>
      <p:pic>
        <p:nvPicPr>
          <p:cNvPr id="12" name="10 İçerik Yer Tutucusu" descr="Resim4.jpg"/>
          <p:cNvPicPr>
            <a:picLocks noChangeAspect="1"/>
          </p:cNvPicPr>
          <p:nvPr/>
        </p:nvPicPr>
        <p:blipFill>
          <a:blip r:embed="rId3" cstate="print"/>
          <a:srcRect b="49802"/>
          <a:stretch>
            <a:fillRect/>
          </a:stretch>
        </p:blipFill>
        <p:spPr bwMode="auto">
          <a:xfrm>
            <a:off x="787538" y="1772816"/>
            <a:ext cx="7533536" cy="420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10 İçerik Yer Tutucusu" descr="Resim4.jpg"/>
          <p:cNvPicPr>
            <a:picLocks noGrp="1" noChangeAspect="1"/>
          </p:cNvPicPr>
          <p:nvPr>
            <p:ph idx="1"/>
          </p:nvPr>
        </p:nvPicPr>
        <p:blipFill rotWithShape="1">
          <a:blip r:embed="rId3" cstate="print"/>
          <a:srcRect t="52066"/>
          <a:stretch/>
        </p:blipFill>
        <p:spPr>
          <a:xfrm>
            <a:off x="781177" y="1751414"/>
            <a:ext cx="7546258" cy="4200327"/>
          </a:xfrm>
          <a:prstGeom prst="rect">
            <a:avLst/>
          </a:prstGeom>
        </p:spPr>
      </p:pic>
    </p:spTree>
    <p:extLst>
      <p:ext uri="{BB962C8B-B14F-4D97-AF65-F5344CB8AC3E}">
        <p14:creationId xmlns:p14="http://schemas.microsoft.com/office/powerpoint/2010/main" val="378559709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Bottom)">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Normal Sitolojili Kadınlarda HPV Prevalansı </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37499141"/>
              </p:ext>
            </p:extLst>
          </p:nvPr>
        </p:nvGraphicFramePr>
        <p:xfrm>
          <a:off x="685800" y="1700808"/>
          <a:ext cx="7772404" cy="4205065"/>
        </p:xfrm>
        <a:graphic>
          <a:graphicData uri="http://schemas.openxmlformats.org/drawingml/2006/table">
            <a:tbl>
              <a:tblPr firstRow="1" bandRow="1">
                <a:tableStyleId>{37CE84F3-28C3-443E-9E96-99CF82512B78}</a:tableStyleId>
              </a:tblPr>
              <a:tblGrid>
                <a:gridCol w="3886202"/>
                <a:gridCol w="3886202"/>
              </a:tblGrid>
              <a:tr h="841013">
                <a:tc>
                  <a:txBody>
                    <a:bodyPr/>
                    <a:lstStyle/>
                    <a:p>
                      <a:r>
                        <a:rPr lang="tr-TR" sz="4400" dirty="0" smtClean="0"/>
                        <a:t>Global</a:t>
                      </a:r>
                      <a:endParaRPr lang="tr-TR" sz="4400" dirty="0"/>
                    </a:p>
                  </a:txBody>
                  <a:tcPr marL="89681" marR="89681"/>
                </a:tc>
                <a:tc>
                  <a:txBody>
                    <a:bodyPr/>
                    <a:lstStyle/>
                    <a:p>
                      <a:pPr algn="r"/>
                      <a:r>
                        <a:rPr lang="tr-TR" sz="4400" dirty="0" smtClean="0"/>
                        <a:t>%11.7</a:t>
                      </a:r>
                      <a:endParaRPr lang="tr-TR" sz="4400" dirty="0"/>
                    </a:p>
                  </a:txBody>
                  <a:tcPr marL="89681" marR="89681"/>
                </a:tc>
              </a:tr>
              <a:tr h="841013">
                <a:tc>
                  <a:txBody>
                    <a:bodyPr/>
                    <a:lstStyle/>
                    <a:p>
                      <a:r>
                        <a:rPr lang="tr-TR" sz="4400" dirty="0" smtClean="0"/>
                        <a:t>Afrika</a:t>
                      </a:r>
                      <a:endParaRPr lang="tr-TR" sz="4400" dirty="0"/>
                    </a:p>
                  </a:txBody>
                  <a:tcPr marL="89681" marR="89681"/>
                </a:tc>
                <a:tc>
                  <a:txBody>
                    <a:bodyPr/>
                    <a:lstStyle/>
                    <a:p>
                      <a:pPr algn="r"/>
                      <a:r>
                        <a:rPr lang="tr-TR" sz="4400" dirty="0" smtClean="0"/>
                        <a:t>%21.1</a:t>
                      </a:r>
                      <a:endParaRPr lang="tr-TR" sz="4400" dirty="0"/>
                    </a:p>
                  </a:txBody>
                  <a:tcPr marL="89681" marR="89681"/>
                </a:tc>
              </a:tr>
              <a:tr h="841013">
                <a:tc>
                  <a:txBody>
                    <a:bodyPr/>
                    <a:lstStyle/>
                    <a:p>
                      <a:r>
                        <a:rPr lang="tr-TR" sz="4400" dirty="0" smtClean="0"/>
                        <a:t>Amerika</a:t>
                      </a:r>
                      <a:endParaRPr lang="tr-TR" sz="4400" dirty="0"/>
                    </a:p>
                  </a:txBody>
                  <a:tcPr marL="89681" marR="89681"/>
                </a:tc>
                <a:tc>
                  <a:txBody>
                    <a:bodyPr/>
                    <a:lstStyle/>
                    <a:p>
                      <a:pPr algn="r"/>
                      <a:r>
                        <a:rPr lang="tr-TR" sz="4400" dirty="0" smtClean="0"/>
                        <a:t>%11.5</a:t>
                      </a:r>
                      <a:endParaRPr lang="tr-TR" sz="4400" dirty="0"/>
                    </a:p>
                  </a:txBody>
                  <a:tcPr marL="89681" marR="89681"/>
                </a:tc>
              </a:tr>
              <a:tr h="841013">
                <a:tc>
                  <a:txBody>
                    <a:bodyPr/>
                    <a:lstStyle/>
                    <a:p>
                      <a:r>
                        <a:rPr lang="tr-TR" sz="4400" dirty="0" smtClean="0"/>
                        <a:t>Avrupa</a:t>
                      </a:r>
                      <a:endParaRPr lang="tr-TR" sz="4400" dirty="0"/>
                    </a:p>
                  </a:txBody>
                  <a:tcPr marL="89681" marR="89681"/>
                </a:tc>
                <a:tc>
                  <a:txBody>
                    <a:bodyPr/>
                    <a:lstStyle/>
                    <a:p>
                      <a:pPr algn="r"/>
                      <a:r>
                        <a:rPr lang="tr-TR" sz="4400" dirty="0" smtClean="0"/>
                        <a:t>%14.2</a:t>
                      </a:r>
                      <a:endParaRPr lang="tr-TR" sz="4400" dirty="0"/>
                    </a:p>
                  </a:txBody>
                  <a:tcPr marL="89681" marR="89681"/>
                </a:tc>
              </a:tr>
              <a:tr h="841013">
                <a:tc>
                  <a:txBody>
                    <a:bodyPr/>
                    <a:lstStyle/>
                    <a:p>
                      <a:r>
                        <a:rPr lang="tr-TR" sz="4400" dirty="0" smtClean="0"/>
                        <a:t>Asya</a:t>
                      </a:r>
                      <a:endParaRPr lang="tr-TR" sz="4400" dirty="0"/>
                    </a:p>
                  </a:txBody>
                  <a:tcPr marL="89681" marR="89681"/>
                </a:tc>
                <a:tc>
                  <a:txBody>
                    <a:bodyPr/>
                    <a:lstStyle/>
                    <a:p>
                      <a:pPr algn="r"/>
                      <a:r>
                        <a:rPr lang="tr-TR" sz="4400" dirty="0" smtClean="0"/>
                        <a:t>%9.4</a:t>
                      </a:r>
                      <a:endParaRPr lang="tr-TR" sz="4400" dirty="0"/>
                    </a:p>
                  </a:txBody>
                  <a:tcPr marL="89681" marR="89681"/>
                </a:tc>
              </a:tr>
            </a:tbl>
          </a:graphicData>
        </a:graphic>
      </p:graphicFrame>
      <p:sp>
        <p:nvSpPr>
          <p:cNvPr id="6" name="Footer Placeholder 5"/>
          <p:cNvSpPr>
            <a:spLocks noGrp="1"/>
          </p:cNvSpPr>
          <p:nvPr>
            <p:ph type="ftr" sz="quarter" idx="11"/>
          </p:nvPr>
        </p:nvSpPr>
        <p:spPr/>
        <p:txBody>
          <a:bodyPr/>
          <a:lstStyle/>
          <a:p>
            <a:r>
              <a:rPr lang="fr-FR" smtClean="0"/>
              <a:t>Bruni L, J Infect Dis, 2010</a:t>
            </a:r>
            <a:endParaRPr lang="tr-TR" dirty="0"/>
          </a:p>
        </p:txBody>
      </p:sp>
    </p:spTree>
    <p:extLst>
      <p:ext uri="{BB962C8B-B14F-4D97-AF65-F5344CB8AC3E}">
        <p14:creationId xmlns:p14="http://schemas.microsoft.com/office/powerpoint/2010/main" val="25666346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dirty="0" err="1"/>
              <a:t>Proflaktik</a:t>
            </a:r>
            <a:r>
              <a:rPr lang="tr-TR" sz="3600" dirty="0"/>
              <a:t> Aşıların Güvenliği:  </a:t>
            </a:r>
            <a:r>
              <a:rPr lang="tr-TR" sz="3600" dirty="0" smtClean="0"/>
              <a:t>Meta-Analysis</a:t>
            </a:r>
            <a:endParaRPr lang="tr-TR" dirty="0"/>
          </a:p>
        </p:txBody>
      </p:sp>
      <p:pic>
        <p:nvPicPr>
          <p:cNvPr id="4" name="Resim 3"/>
          <p:cNvPicPr>
            <a:picLocks noChangeAspect="1"/>
          </p:cNvPicPr>
          <p:nvPr/>
        </p:nvPicPr>
        <p:blipFill rotWithShape="1">
          <a:blip r:embed="rId3"/>
          <a:srcRect l="25982" t="14300" r="25194" b="7301"/>
          <a:stretch/>
        </p:blipFill>
        <p:spPr>
          <a:xfrm>
            <a:off x="1925437" y="1442195"/>
            <a:ext cx="5293126" cy="4780888"/>
          </a:xfrm>
          <a:prstGeom prst="rect">
            <a:avLst/>
          </a:prstGeom>
        </p:spPr>
      </p:pic>
      <p:sp>
        <p:nvSpPr>
          <p:cNvPr id="5" name="Altbilgi Yer Tutucusu 4"/>
          <p:cNvSpPr>
            <a:spLocks noGrp="1"/>
          </p:cNvSpPr>
          <p:nvPr>
            <p:ph type="ftr" sz="quarter" idx="11"/>
          </p:nvPr>
        </p:nvSpPr>
        <p:spPr/>
        <p:txBody>
          <a:bodyPr/>
          <a:lstStyle/>
          <a:p>
            <a:r>
              <a:rPr lang="tr-TR" smtClean="0"/>
              <a:t>Setiawan D, Jpn J Clin Oncol 2017</a:t>
            </a:r>
            <a:endParaRPr lang="tr-TR" dirty="0"/>
          </a:p>
        </p:txBody>
      </p:sp>
    </p:spTree>
    <p:extLst>
      <p:ext uri="{BB962C8B-B14F-4D97-AF65-F5344CB8AC3E}">
        <p14:creationId xmlns:p14="http://schemas.microsoft.com/office/powerpoint/2010/main" val="78028497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dirty="0" err="1"/>
              <a:t>Proflaktik</a:t>
            </a:r>
            <a:r>
              <a:rPr lang="tr-TR" sz="3200" dirty="0"/>
              <a:t> Aşıların Güvenliği:  Meta-Analysis</a:t>
            </a:r>
            <a:endParaRPr lang="tr-TR" dirty="0"/>
          </a:p>
        </p:txBody>
      </p:sp>
      <p:pic>
        <p:nvPicPr>
          <p:cNvPr id="4" name="Resim 3"/>
          <p:cNvPicPr>
            <a:picLocks noChangeAspect="1"/>
          </p:cNvPicPr>
          <p:nvPr/>
        </p:nvPicPr>
        <p:blipFill rotWithShape="1">
          <a:blip r:embed="rId3"/>
          <a:srcRect l="35239" t="21745" r="35714" b="7709"/>
          <a:stretch/>
        </p:blipFill>
        <p:spPr>
          <a:xfrm>
            <a:off x="2849076" y="1460901"/>
            <a:ext cx="3445849" cy="4707444"/>
          </a:xfrm>
          <a:prstGeom prst="rect">
            <a:avLst/>
          </a:prstGeom>
        </p:spPr>
      </p:pic>
      <p:sp>
        <p:nvSpPr>
          <p:cNvPr id="5" name="Altbilgi Yer Tutucusu 4"/>
          <p:cNvSpPr>
            <a:spLocks noGrp="1"/>
          </p:cNvSpPr>
          <p:nvPr>
            <p:ph type="ftr" sz="quarter" idx="11"/>
          </p:nvPr>
        </p:nvSpPr>
        <p:spPr/>
        <p:txBody>
          <a:bodyPr/>
          <a:lstStyle/>
          <a:p>
            <a:r>
              <a:rPr lang="tr-TR" smtClean="0"/>
              <a:t>Setiawan D, Jpn J Clin Oncol 2017</a:t>
            </a:r>
            <a:endParaRPr lang="tr-TR" dirty="0"/>
          </a:p>
        </p:txBody>
      </p:sp>
    </p:spTree>
    <p:extLst>
      <p:ext uri="{BB962C8B-B14F-4D97-AF65-F5344CB8AC3E}">
        <p14:creationId xmlns:p14="http://schemas.microsoft.com/office/powerpoint/2010/main" val="3609956599"/>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Maliyet Etkinlik</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786168340"/>
              </p:ext>
            </p:extLst>
          </p:nvPr>
        </p:nvGraphicFramePr>
        <p:xfrm>
          <a:off x="685800" y="2366963"/>
          <a:ext cx="7772400" cy="3424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p:cNvSpPr>
            <a:spLocks noGrp="1"/>
          </p:cNvSpPr>
          <p:nvPr>
            <p:ph type="ftr" sz="quarter" idx="11"/>
          </p:nvPr>
        </p:nvSpPr>
        <p:spPr/>
        <p:txBody>
          <a:bodyPr/>
          <a:lstStyle/>
          <a:p>
            <a:r>
              <a:rPr lang="en-US" smtClean="0"/>
              <a:t>Connelly LB, Sex Health 2015</a:t>
            </a:r>
            <a:endParaRPr lang="tr-TR"/>
          </a:p>
        </p:txBody>
      </p:sp>
    </p:spTree>
    <p:extLst>
      <p:ext uri="{BB962C8B-B14F-4D97-AF65-F5344CB8AC3E}">
        <p14:creationId xmlns:p14="http://schemas.microsoft.com/office/powerpoint/2010/main" val="269157314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Uzun Dönem Yan Etki</a:t>
            </a:r>
            <a:endParaRPr lang="tr-TR" dirty="0"/>
          </a:p>
        </p:txBody>
      </p:sp>
      <p:sp>
        <p:nvSpPr>
          <p:cNvPr id="3" name="İçerik Yer Tutucusu 2"/>
          <p:cNvSpPr>
            <a:spLocks noGrp="1"/>
          </p:cNvSpPr>
          <p:nvPr>
            <p:ph idx="1"/>
          </p:nvPr>
        </p:nvSpPr>
        <p:spPr>
          <a:prstGeom prst="rect">
            <a:avLst/>
          </a:prstGeom>
        </p:spPr>
        <p:txBody>
          <a:bodyPr/>
          <a:lstStyle/>
          <a:p>
            <a:r>
              <a:rPr lang="tr-TR" dirty="0" smtClean="0"/>
              <a:t>Önemli yeni bir ciddi yan etki gösterilememiştir.</a:t>
            </a:r>
            <a:endParaRPr lang="tr-TR" dirty="0"/>
          </a:p>
        </p:txBody>
      </p:sp>
      <p:sp>
        <p:nvSpPr>
          <p:cNvPr id="5" name="Altbilgi Yer Tutucusu 4"/>
          <p:cNvSpPr>
            <a:spLocks noGrp="1"/>
          </p:cNvSpPr>
          <p:nvPr>
            <p:ph type="ftr" sz="quarter" idx="11"/>
          </p:nvPr>
        </p:nvSpPr>
        <p:spPr/>
        <p:txBody>
          <a:bodyPr/>
          <a:lstStyle/>
          <a:p>
            <a:r>
              <a:rPr lang="tr-TR" smtClean="0"/>
              <a:t>Ferris D, Pediatrics 2014</a:t>
            </a:r>
            <a:endParaRPr lang="tr-TR" dirty="0"/>
          </a:p>
        </p:txBody>
      </p:sp>
      <p:pic>
        <p:nvPicPr>
          <p:cNvPr id="1699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556" t="10017" r="9761" b="7725"/>
          <a:stretch/>
        </p:blipFill>
        <p:spPr bwMode="auto">
          <a:xfrm>
            <a:off x="2555776" y="2276872"/>
            <a:ext cx="3767142"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Düz Bağlayıcı 9"/>
          <p:cNvCxnSpPr/>
          <p:nvPr/>
        </p:nvCxnSpPr>
        <p:spPr>
          <a:xfrm>
            <a:off x="3923928" y="4234339"/>
            <a:ext cx="2267250" cy="0"/>
          </a:xfrm>
          <a:prstGeom prst="line">
            <a:avLst/>
          </a:prstGeom>
          <a:noFill/>
          <a:ln w="3810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cxnSp>
      <p:cxnSp>
        <p:nvCxnSpPr>
          <p:cNvPr id="10" name="Düz Bağlayıcı 9"/>
          <p:cNvCxnSpPr/>
          <p:nvPr/>
        </p:nvCxnSpPr>
        <p:spPr>
          <a:xfrm>
            <a:off x="2687513" y="4544098"/>
            <a:ext cx="3503665" cy="0"/>
          </a:xfrm>
          <a:prstGeom prst="line">
            <a:avLst/>
          </a:prstGeom>
          <a:noFill/>
          <a:ln w="3810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cxnSp>
      <p:cxnSp>
        <p:nvCxnSpPr>
          <p:cNvPr id="11" name="Düz Bağlayıcı 9"/>
          <p:cNvCxnSpPr/>
          <p:nvPr/>
        </p:nvCxnSpPr>
        <p:spPr>
          <a:xfrm>
            <a:off x="2687513" y="4832130"/>
            <a:ext cx="2460551" cy="0"/>
          </a:xfrm>
          <a:prstGeom prst="line">
            <a:avLst/>
          </a:prstGeom>
          <a:noFill/>
          <a:ln w="38100">
            <a:solidFill>
              <a:srgbClr val="FF99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1158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Tarama Devam Edecek mi?</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622450"/>
              </p:ext>
            </p:extLst>
          </p:nvPr>
        </p:nvGraphicFramePr>
        <p:xfrm>
          <a:off x="304800" y="1600200"/>
          <a:ext cx="8534400" cy="4472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258420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tr-TR" dirty="0" smtClean="0"/>
              <a:t>HPV Aşılarında Tartışmalı Konular</a:t>
            </a:r>
            <a:endParaRPr lang="tr-TR"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6224" y="1628800"/>
            <a:ext cx="3171552" cy="3171552"/>
          </a:xfrm>
          <a:prstGeom prst="rect">
            <a:avLst/>
          </a:prstGeom>
          <a:ln>
            <a:noFill/>
          </a:ln>
          <a:effectLst>
            <a:softEdge rad="112500"/>
          </a:effectLst>
        </p:spPr>
      </p:pic>
    </p:spTree>
    <p:extLst>
      <p:ext uri="{BB962C8B-B14F-4D97-AF65-F5344CB8AC3E}">
        <p14:creationId xmlns:p14="http://schemas.microsoft.com/office/powerpoint/2010/main" val="2578294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85800" y="82550"/>
            <a:ext cx="7772400" cy="1066800"/>
          </a:xfrm>
        </p:spPr>
        <p:txBody>
          <a:bodyPr/>
          <a:lstStyle/>
          <a:p>
            <a:pPr eaLnBrk="1" hangingPunct="1"/>
            <a:r>
              <a:rPr lang="en-US" dirty="0" err="1" smtClean="0"/>
              <a:t>Cervarix</a:t>
            </a:r>
            <a:r>
              <a:rPr lang="en-US" baseline="30000" dirty="0" smtClean="0"/>
              <a:t>®</a:t>
            </a:r>
            <a:r>
              <a:rPr lang="en-US" dirty="0" smtClean="0"/>
              <a:t>:</a:t>
            </a:r>
            <a:r>
              <a:rPr lang="en-US" dirty="0" smtClean="0">
                <a:solidFill>
                  <a:srgbClr val="FF0000"/>
                </a:solidFill>
              </a:rPr>
              <a:t> </a:t>
            </a:r>
            <a:r>
              <a:rPr lang="en-US" dirty="0" err="1" smtClean="0"/>
              <a:t>Immunigenisite</a:t>
            </a:r>
            <a:endParaRPr lang="en-US" dirty="0" smtClean="0"/>
          </a:p>
        </p:txBody>
      </p:sp>
      <p:sp>
        <p:nvSpPr>
          <p:cNvPr id="26" name="Footer Placeholder 25"/>
          <p:cNvSpPr>
            <a:spLocks noGrp="1"/>
          </p:cNvSpPr>
          <p:nvPr>
            <p:ph type="ftr" sz="quarter" idx="11"/>
          </p:nvPr>
        </p:nvSpPr>
        <p:spPr>
          <a:xfrm>
            <a:off x="609600" y="6093296"/>
            <a:ext cx="7922840" cy="628179"/>
          </a:xfrm>
          <a:prstGeom prst="rect">
            <a:avLst/>
          </a:prstGeom>
        </p:spPr>
        <p:txBody>
          <a:bodyPr/>
          <a:lstStyle/>
          <a:p>
            <a:r>
              <a:rPr lang="tr-TR" dirty="0" smtClean="0"/>
              <a:t>Harper DM, Lancet 2006; Wheeler CM, ESPID 2008; Schwarz TF, J Clin Oncol 2006;  Schwarz TF, J Clin Oncol 2007; Schwarz TF; EUROGIN 2007; Schwartz TF, Vaccine 2009</a:t>
            </a:r>
            <a:endParaRPr lang="tr-TR" dirty="0"/>
          </a:p>
        </p:txBody>
      </p:sp>
      <p:sp>
        <p:nvSpPr>
          <p:cNvPr id="80899" name="Rectangle 3"/>
          <p:cNvSpPr>
            <a:spLocks noChangeArrowheads="1"/>
          </p:cNvSpPr>
          <p:nvPr/>
        </p:nvSpPr>
        <p:spPr bwMode="auto">
          <a:xfrm>
            <a:off x="6765925" y="2341563"/>
            <a:ext cx="179388" cy="179387"/>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00" name="Rectangle 4"/>
          <p:cNvSpPr>
            <a:spLocks noChangeArrowheads="1"/>
          </p:cNvSpPr>
          <p:nvPr/>
        </p:nvSpPr>
        <p:spPr bwMode="auto">
          <a:xfrm>
            <a:off x="6937671" y="2324100"/>
            <a:ext cx="1337675" cy="430887"/>
          </a:xfrm>
          <a:prstGeom prst="rect">
            <a:avLst/>
          </a:prstGeom>
          <a:noFill/>
          <a:ln w="9525">
            <a:noFill/>
            <a:miter lim="800000"/>
            <a:headEnd/>
            <a:tailEnd/>
          </a:ln>
        </p:spPr>
        <p:txBody>
          <a:bodyPr wrap="none" lIns="0" tIns="0" rIns="0" bIns="0">
            <a:spAutoFit/>
          </a:bodyPr>
          <a:lstStyle/>
          <a:p>
            <a:r>
              <a:rPr lang="en-US" altLang="ja-JP" sz="1400" dirty="0">
                <a:latin typeface="Calibri" pitchFamily="34" charset="0"/>
                <a:ea typeface="MS Mincho" pitchFamily="49" charset="-128"/>
                <a:cs typeface="Calibri" pitchFamily="34" charset="0"/>
              </a:rPr>
              <a:t>15–25 yrs </a:t>
            </a:r>
          </a:p>
          <a:p>
            <a:r>
              <a:rPr lang="en-US" altLang="ja-JP" sz="1400" dirty="0" smtClean="0">
                <a:latin typeface="Calibri" pitchFamily="34" charset="0"/>
                <a:ea typeface="MS Mincho" pitchFamily="49" charset="-128"/>
                <a:cs typeface="Calibri" pitchFamily="34" charset="0"/>
              </a:rPr>
              <a:t>(</a:t>
            </a:r>
            <a:r>
              <a:rPr lang="en-US" altLang="ja-JP" sz="1400" dirty="0" err="1" smtClean="0">
                <a:latin typeface="Calibri" pitchFamily="34" charset="0"/>
                <a:ea typeface="MS Mincho" pitchFamily="49" charset="-128"/>
                <a:cs typeface="Calibri" pitchFamily="34" charset="0"/>
              </a:rPr>
              <a:t>etkinlik</a:t>
            </a:r>
            <a:r>
              <a:rPr lang="en-US" altLang="ja-JP" sz="1400" dirty="0" smtClean="0">
                <a:latin typeface="Calibri" pitchFamily="34" charset="0"/>
                <a:ea typeface="MS Mincho" pitchFamily="49" charset="-128"/>
                <a:cs typeface="Calibri" pitchFamily="34" charset="0"/>
              </a:rPr>
              <a:t> </a:t>
            </a:r>
            <a:r>
              <a:rPr lang="tr-TR" altLang="ja-JP" sz="1400" dirty="0" smtClean="0">
                <a:latin typeface="Calibri" pitchFamily="34" charset="0"/>
                <a:ea typeface="MS Mincho" pitchFamily="49" charset="-128"/>
                <a:cs typeface="Calibri" pitchFamily="34" charset="0"/>
              </a:rPr>
              <a:t>çalışması</a:t>
            </a:r>
            <a:r>
              <a:rPr lang="en-US" altLang="ja-JP" sz="1400" dirty="0" smtClean="0">
                <a:latin typeface="Calibri" pitchFamily="34" charset="0"/>
                <a:ea typeface="MS Mincho" pitchFamily="49" charset="-128"/>
                <a:cs typeface="Calibri" pitchFamily="34" charset="0"/>
              </a:rPr>
              <a:t>)</a:t>
            </a:r>
            <a:endParaRPr lang="en-US" sz="1400" dirty="0">
              <a:latin typeface="Calibri" pitchFamily="34" charset="0"/>
              <a:cs typeface="Calibri" pitchFamily="34" charset="0"/>
            </a:endParaRPr>
          </a:p>
        </p:txBody>
      </p:sp>
      <p:sp>
        <p:nvSpPr>
          <p:cNvPr id="80902" name="Rectangle 6"/>
          <p:cNvSpPr>
            <a:spLocks noChangeArrowheads="1"/>
          </p:cNvSpPr>
          <p:nvPr/>
        </p:nvSpPr>
        <p:spPr bwMode="auto">
          <a:xfrm>
            <a:off x="725488" y="1309688"/>
            <a:ext cx="1035050" cy="357545"/>
          </a:xfrm>
          <a:prstGeom prst="roundRect">
            <a:avLst/>
          </a:prstGeom>
          <a:solidFill>
            <a:srgbClr val="422E7D"/>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spAutoFit/>
          </a:bodyPr>
          <a:lstStyle/>
          <a:p>
            <a:pPr algn="ctr"/>
            <a:r>
              <a:rPr lang="en-US" sz="2100" b="1" dirty="0">
                <a:solidFill>
                  <a:srgbClr val="FFC000"/>
                </a:solidFill>
                <a:latin typeface="Calibri" pitchFamily="34" charset="0"/>
                <a:cs typeface="Calibri" pitchFamily="34" charset="0"/>
              </a:rPr>
              <a:t>HPV 16</a:t>
            </a:r>
            <a:endParaRPr lang="en-US" sz="1400" dirty="0">
              <a:solidFill>
                <a:srgbClr val="FFC000"/>
              </a:solidFill>
              <a:latin typeface="Calibri" pitchFamily="34" charset="0"/>
              <a:cs typeface="Calibri" pitchFamily="34" charset="0"/>
            </a:endParaRPr>
          </a:p>
        </p:txBody>
      </p:sp>
      <p:sp>
        <p:nvSpPr>
          <p:cNvPr id="80903" name="Rectangle 7"/>
          <p:cNvSpPr>
            <a:spLocks noChangeArrowheads="1"/>
          </p:cNvSpPr>
          <p:nvPr/>
        </p:nvSpPr>
        <p:spPr bwMode="auto">
          <a:xfrm>
            <a:off x="1255781" y="4470400"/>
            <a:ext cx="157094"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a:t>
            </a:r>
            <a:endParaRPr lang="en-US" sz="1200" b="1" dirty="0">
              <a:latin typeface="Calibri" pitchFamily="34" charset="0"/>
              <a:cs typeface="Calibri" pitchFamily="34" charset="0"/>
            </a:endParaRPr>
          </a:p>
        </p:txBody>
      </p:sp>
      <p:sp>
        <p:nvSpPr>
          <p:cNvPr id="80904" name="Rectangle 8"/>
          <p:cNvSpPr>
            <a:spLocks noChangeArrowheads="1"/>
          </p:cNvSpPr>
          <p:nvPr/>
        </p:nvSpPr>
        <p:spPr bwMode="auto">
          <a:xfrm>
            <a:off x="1147072" y="3878263"/>
            <a:ext cx="235641"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100</a:t>
            </a:r>
            <a:endParaRPr lang="en-US" sz="1200" b="1" dirty="0">
              <a:latin typeface="Calibri" pitchFamily="34" charset="0"/>
              <a:cs typeface="Calibri" pitchFamily="34" charset="0"/>
            </a:endParaRPr>
          </a:p>
        </p:txBody>
      </p:sp>
      <p:sp>
        <p:nvSpPr>
          <p:cNvPr id="80905" name="Rectangle 9"/>
          <p:cNvSpPr>
            <a:spLocks noChangeArrowheads="1"/>
          </p:cNvSpPr>
          <p:nvPr/>
        </p:nvSpPr>
        <p:spPr bwMode="auto">
          <a:xfrm>
            <a:off x="1068524" y="3295650"/>
            <a:ext cx="314189"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1000</a:t>
            </a:r>
            <a:endParaRPr lang="en-US" sz="1200" b="1" dirty="0">
              <a:latin typeface="Calibri" pitchFamily="34" charset="0"/>
              <a:cs typeface="Calibri" pitchFamily="34" charset="0"/>
            </a:endParaRPr>
          </a:p>
        </p:txBody>
      </p:sp>
      <p:sp>
        <p:nvSpPr>
          <p:cNvPr id="80906" name="Rectangle 10"/>
          <p:cNvSpPr>
            <a:spLocks noChangeArrowheads="1"/>
          </p:cNvSpPr>
          <p:nvPr/>
        </p:nvSpPr>
        <p:spPr bwMode="auto">
          <a:xfrm>
            <a:off x="1020140" y="2711450"/>
            <a:ext cx="392735"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10000</a:t>
            </a:r>
            <a:endParaRPr lang="en-US" sz="1200" b="1" dirty="0">
              <a:latin typeface="Calibri" pitchFamily="34" charset="0"/>
              <a:cs typeface="Calibri" pitchFamily="34" charset="0"/>
            </a:endParaRPr>
          </a:p>
        </p:txBody>
      </p:sp>
      <p:sp>
        <p:nvSpPr>
          <p:cNvPr id="80907" name="Rectangle 11"/>
          <p:cNvSpPr>
            <a:spLocks noChangeArrowheads="1"/>
          </p:cNvSpPr>
          <p:nvPr/>
        </p:nvSpPr>
        <p:spPr bwMode="auto">
          <a:xfrm>
            <a:off x="5584825" y="5132388"/>
            <a:ext cx="430213"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63–68</a:t>
            </a:r>
            <a:endParaRPr lang="en-US" sz="900" b="1" dirty="0">
              <a:latin typeface="Calibri" pitchFamily="34" charset="0"/>
              <a:cs typeface="Calibri" pitchFamily="34" charset="0"/>
            </a:endParaRPr>
          </a:p>
        </p:txBody>
      </p:sp>
      <p:sp>
        <p:nvSpPr>
          <p:cNvPr id="80908" name="Rectangle 12"/>
          <p:cNvSpPr>
            <a:spLocks noChangeArrowheads="1"/>
          </p:cNvSpPr>
          <p:nvPr/>
        </p:nvSpPr>
        <p:spPr bwMode="auto">
          <a:xfrm>
            <a:off x="5181600" y="5132388"/>
            <a:ext cx="414338" cy="138499"/>
          </a:xfrm>
          <a:prstGeom prst="rect">
            <a:avLst/>
          </a:prstGeom>
          <a:noFill/>
          <a:ln w="9525">
            <a:noFill/>
            <a:miter lim="800000"/>
            <a:headEnd/>
            <a:tailEnd/>
          </a:ln>
        </p:spPr>
        <p:txBody>
          <a:bodyPr lIns="0" tIns="0" rIns="0" bIns="0">
            <a:spAutoFit/>
          </a:bodyPr>
          <a:lstStyle/>
          <a:p>
            <a:pPr algn="ctr">
              <a:spcBef>
                <a:spcPct val="20000"/>
              </a:spcBef>
            </a:pPr>
            <a:r>
              <a:rPr lang="nl-BE" altLang="ja-JP" sz="900" b="1" dirty="0">
                <a:latin typeface="Calibri" pitchFamily="34" charset="0"/>
                <a:ea typeface="MS Mincho" pitchFamily="49" charset="-128"/>
                <a:cs typeface="Calibri" pitchFamily="34" charset="0"/>
              </a:rPr>
              <a:t>57–62</a:t>
            </a:r>
            <a:endParaRPr lang="en-US" sz="900" b="1" dirty="0">
              <a:latin typeface="Calibri" pitchFamily="34" charset="0"/>
              <a:cs typeface="Calibri" pitchFamily="34" charset="0"/>
            </a:endParaRPr>
          </a:p>
        </p:txBody>
      </p:sp>
      <p:sp>
        <p:nvSpPr>
          <p:cNvPr id="80909" name="Rectangle 13"/>
          <p:cNvSpPr>
            <a:spLocks noChangeArrowheads="1"/>
          </p:cNvSpPr>
          <p:nvPr/>
        </p:nvSpPr>
        <p:spPr bwMode="auto">
          <a:xfrm>
            <a:off x="4775200" y="5132388"/>
            <a:ext cx="414338"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51–56</a:t>
            </a:r>
            <a:endParaRPr lang="en-US" sz="900" b="1" dirty="0">
              <a:latin typeface="Calibri" pitchFamily="34" charset="0"/>
              <a:cs typeface="Calibri" pitchFamily="34" charset="0"/>
            </a:endParaRPr>
          </a:p>
        </p:txBody>
      </p:sp>
      <p:sp>
        <p:nvSpPr>
          <p:cNvPr id="80910" name="Rectangle 14"/>
          <p:cNvSpPr>
            <a:spLocks noChangeArrowheads="1"/>
          </p:cNvSpPr>
          <p:nvPr/>
        </p:nvSpPr>
        <p:spPr bwMode="auto">
          <a:xfrm>
            <a:off x="4357688" y="5132388"/>
            <a:ext cx="422275"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45–50</a:t>
            </a:r>
            <a:endParaRPr lang="en-US" sz="900" b="1" dirty="0">
              <a:latin typeface="Calibri" pitchFamily="34" charset="0"/>
              <a:cs typeface="Calibri" pitchFamily="34" charset="0"/>
            </a:endParaRPr>
          </a:p>
        </p:txBody>
      </p:sp>
      <p:sp>
        <p:nvSpPr>
          <p:cNvPr id="80911" name="Rectangle 15"/>
          <p:cNvSpPr>
            <a:spLocks noChangeArrowheads="1"/>
          </p:cNvSpPr>
          <p:nvPr/>
        </p:nvSpPr>
        <p:spPr bwMode="auto">
          <a:xfrm>
            <a:off x="3986213" y="5132388"/>
            <a:ext cx="363537"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39–44</a:t>
            </a:r>
            <a:endParaRPr lang="en-US" sz="900" b="1" dirty="0">
              <a:latin typeface="Calibri" pitchFamily="34" charset="0"/>
              <a:cs typeface="Calibri" pitchFamily="34" charset="0"/>
            </a:endParaRPr>
          </a:p>
        </p:txBody>
      </p:sp>
      <p:sp>
        <p:nvSpPr>
          <p:cNvPr id="80912" name="Rectangle 16"/>
          <p:cNvSpPr>
            <a:spLocks noChangeArrowheads="1"/>
          </p:cNvSpPr>
          <p:nvPr/>
        </p:nvSpPr>
        <p:spPr bwMode="auto">
          <a:xfrm>
            <a:off x="3538538" y="5132388"/>
            <a:ext cx="434975"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33–38</a:t>
            </a:r>
            <a:endParaRPr lang="en-US" sz="900" b="1" dirty="0">
              <a:latin typeface="Calibri" pitchFamily="34" charset="0"/>
              <a:cs typeface="Calibri" pitchFamily="34" charset="0"/>
            </a:endParaRPr>
          </a:p>
        </p:txBody>
      </p:sp>
      <p:sp>
        <p:nvSpPr>
          <p:cNvPr id="80913" name="Rectangle 17"/>
          <p:cNvSpPr>
            <a:spLocks noChangeArrowheads="1"/>
          </p:cNvSpPr>
          <p:nvPr/>
        </p:nvSpPr>
        <p:spPr bwMode="auto">
          <a:xfrm>
            <a:off x="3151188" y="5132388"/>
            <a:ext cx="376237"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25–32</a:t>
            </a:r>
            <a:endParaRPr lang="en-US" sz="900" b="1" dirty="0">
              <a:latin typeface="Calibri" pitchFamily="34" charset="0"/>
              <a:cs typeface="Calibri" pitchFamily="34" charset="0"/>
            </a:endParaRPr>
          </a:p>
        </p:txBody>
      </p:sp>
      <p:sp>
        <p:nvSpPr>
          <p:cNvPr id="80914" name="Rectangle 18"/>
          <p:cNvSpPr>
            <a:spLocks noChangeArrowheads="1"/>
          </p:cNvSpPr>
          <p:nvPr/>
        </p:nvSpPr>
        <p:spPr bwMode="auto">
          <a:xfrm>
            <a:off x="2809875" y="5132388"/>
            <a:ext cx="242888"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18</a:t>
            </a:r>
            <a:endParaRPr lang="en-US" sz="900" b="1" dirty="0">
              <a:latin typeface="Calibri" pitchFamily="34" charset="0"/>
              <a:cs typeface="Calibri" pitchFamily="34" charset="0"/>
            </a:endParaRPr>
          </a:p>
        </p:txBody>
      </p:sp>
      <p:sp>
        <p:nvSpPr>
          <p:cNvPr id="80915" name="Rectangle 19"/>
          <p:cNvSpPr>
            <a:spLocks noChangeArrowheads="1"/>
          </p:cNvSpPr>
          <p:nvPr/>
        </p:nvSpPr>
        <p:spPr bwMode="auto">
          <a:xfrm>
            <a:off x="2395538" y="5132388"/>
            <a:ext cx="241300"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12</a:t>
            </a:r>
            <a:endParaRPr lang="en-US" sz="900" b="1" dirty="0">
              <a:latin typeface="Calibri" pitchFamily="34" charset="0"/>
              <a:cs typeface="Calibri" pitchFamily="34" charset="0"/>
            </a:endParaRPr>
          </a:p>
        </p:txBody>
      </p:sp>
      <p:sp>
        <p:nvSpPr>
          <p:cNvPr id="80916" name="Rectangle 20"/>
          <p:cNvSpPr>
            <a:spLocks noChangeArrowheads="1"/>
          </p:cNvSpPr>
          <p:nvPr/>
        </p:nvSpPr>
        <p:spPr bwMode="auto">
          <a:xfrm>
            <a:off x="1987550" y="5132388"/>
            <a:ext cx="239713"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7</a:t>
            </a:r>
            <a:endParaRPr lang="en-US" sz="900" b="1" dirty="0">
              <a:latin typeface="Calibri" pitchFamily="34" charset="0"/>
              <a:cs typeface="Calibri" pitchFamily="34" charset="0"/>
            </a:endParaRPr>
          </a:p>
        </p:txBody>
      </p:sp>
      <p:sp>
        <p:nvSpPr>
          <p:cNvPr id="80917" name="Rectangle 21"/>
          <p:cNvSpPr>
            <a:spLocks noChangeArrowheads="1"/>
          </p:cNvSpPr>
          <p:nvPr/>
        </p:nvSpPr>
        <p:spPr bwMode="auto">
          <a:xfrm>
            <a:off x="1571625" y="5132388"/>
            <a:ext cx="241300"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0</a:t>
            </a:r>
            <a:endParaRPr lang="en-US" sz="900" b="1" dirty="0">
              <a:latin typeface="Calibri" pitchFamily="34" charset="0"/>
              <a:cs typeface="Calibri" pitchFamily="34" charset="0"/>
            </a:endParaRPr>
          </a:p>
        </p:txBody>
      </p:sp>
      <p:sp>
        <p:nvSpPr>
          <p:cNvPr id="80918" name="Rectangle 22"/>
          <p:cNvSpPr>
            <a:spLocks noChangeArrowheads="1"/>
          </p:cNvSpPr>
          <p:nvPr/>
        </p:nvSpPr>
        <p:spPr bwMode="auto">
          <a:xfrm>
            <a:off x="5313363" y="3587750"/>
            <a:ext cx="182562" cy="1517650"/>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19" name="Rectangle 23"/>
          <p:cNvSpPr>
            <a:spLocks noChangeArrowheads="1"/>
          </p:cNvSpPr>
          <p:nvPr/>
        </p:nvSpPr>
        <p:spPr bwMode="auto">
          <a:xfrm>
            <a:off x="4899025" y="3486150"/>
            <a:ext cx="182563" cy="1619250"/>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0" name="Rectangle 24"/>
          <p:cNvSpPr>
            <a:spLocks noChangeArrowheads="1"/>
          </p:cNvSpPr>
          <p:nvPr/>
        </p:nvSpPr>
        <p:spPr bwMode="auto">
          <a:xfrm>
            <a:off x="4487863" y="3587750"/>
            <a:ext cx="182562" cy="1517650"/>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1" name="Rectangle 25"/>
          <p:cNvSpPr>
            <a:spLocks noChangeArrowheads="1"/>
          </p:cNvSpPr>
          <p:nvPr/>
        </p:nvSpPr>
        <p:spPr bwMode="auto">
          <a:xfrm>
            <a:off x="4071938" y="3497263"/>
            <a:ext cx="182562" cy="1608137"/>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2" name="Rectangle 26"/>
          <p:cNvSpPr>
            <a:spLocks noChangeArrowheads="1"/>
          </p:cNvSpPr>
          <p:nvPr/>
        </p:nvSpPr>
        <p:spPr bwMode="auto">
          <a:xfrm>
            <a:off x="3662363" y="3554413"/>
            <a:ext cx="182562" cy="1550987"/>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3" name="Rectangle 27"/>
          <p:cNvSpPr>
            <a:spLocks noChangeArrowheads="1"/>
          </p:cNvSpPr>
          <p:nvPr/>
        </p:nvSpPr>
        <p:spPr bwMode="auto">
          <a:xfrm>
            <a:off x="3252788" y="3452813"/>
            <a:ext cx="182562" cy="1652587"/>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4" name="Rectangle 28"/>
          <p:cNvSpPr>
            <a:spLocks noChangeArrowheads="1"/>
          </p:cNvSpPr>
          <p:nvPr/>
        </p:nvSpPr>
        <p:spPr bwMode="auto">
          <a:xfrm>
            <a:off x="2833688" y="3432175"/>
            <a:ext cx="182562" cy="1673225"/>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5" name="Rectangle 29"/>
          <p:cNvSpPr>
            <a:spLocks noChangeArrowheads="1"/>
          </p:cNvSpPr>
          <p:nvPr/>
        </p:nvSpPr>
        <p:spPr bwMode="auto">
          <a:xfrm>
            <a:off x="2417763" y="3295650"/>
            <a:ext cx="180975" cy="1809750"/>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6" name="Rectangle 30"/>
          <p:cNvSpPr>
            <a:spLocks noChangeArrowheads="1"/>
          </p:cNvSpPr>
          <p:nvPr/>
        </p:nvSpPr>
        <p:spPr bwMode="auto">
          <a:xfrm>
            <a:off x="2014538" y="2992438"/>
            <a:ext cx="182562" cy="2112962"/>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7" name="Rectangle 31"/>
          <p:cNvSpPr>
            <a:spLocks noChangeArrowheads="1"/>
          </p:cNvSpPr>
          <p:nvPr/>
        </p:nvSpPr>
        <p:spPr bwMode="auto">
          <a:xfrm>
            <a:off x="1595438" y="4735513"/>
            <a:ext cx="182562" cy="369887"/>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28" name="Rectangle 32"/>
          <p:cNvSpPr>
            <a:spLocks noChangeArrowheads="1"/>
          </p:cNvSpPr>
          <p:nvPr/>
        </p:nvSpPr>
        <p:spPr bwMode="auto">
          <a:xfrm>
            <a:off x="911430" y="2119313"/>
            <a:ext cx="471283"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100000</a:t>
            </a:r>
            <a:endParaRPr lang="en-US" sz="1200" b="1" dirty="0">
              <a:latin typeface="Calibri" pitchFamily="34" charset="0"/>
              <a:cs typeface="Calibri" pitchFamily="34" charset="0"/>
            </a:endParaRPr>
          </a:p>
        </p:txBody>
      </p:sp>
      <p:sp>
        <p:nvSpPr>
          <p:cNvPr id="80929" name="Line 33"/>
          <p:cNvSpPr>
            <a:spLocks noChangeShapeType="1"/>
          </p:cNvSpPr>
          <p:nvPr/>
        </p:nvSpPr>
        <p:spPr bwMode="auto">
          <a:xfrm rot="-5400000">
            <a:off x="-15875" y="3660775"/>
            <a:ext cx="2971800" cy="6350"/>
          </a:xfrm>
          <a:prstGeom prst="line">
            <a:avLst/>
          </a:prstGeom>
          <a:noFill/>
          <a:ln w="19050">
            <a:solidFill>
              <a:schemeClr val="tx1"/>
            </a:solidFill>
            <a:round/>
            <a:headEnd/>
            <a:tailEnd/>
          </a:ln>
        </p:spPr>
        <p:txBody>
          <a:bodyPr/>
          <a:lstStyle/>
          <a:p>
            <a:endParaRPr lang="tr-TR" dirty="0">
              <a:latin typeface="Calibri" pitchFamily="34" charset="0"/>
              <a:cs typeface="Calibri" pitchFamily="34" charset="0"/>
            </a:endParaRPr>
          </a:p>
        </p:txBody>
      </p:sp>
      <p:sp>
        <p:nvSpPr>
          <p:cNvPr id="80930" name="Line 34"/>
          <p:cNvSpPr>
            <a:spLocks noChangeShapeType="1"/>
          </p:cNvSpPr>
          <p:nvPr/>
        </p:nvSpPr>
        <p:spPr bwMode="auto">
          <a:xfrm>
            <a:off x="1425575" y="2771775"/>
            <a:ext cx="42863"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sp>
        <p:nvSpPr>
          <p:cNvPr id="80931" name="Line 35"/>
          <p:cNvSpPr>
            <a:spLocks noChangeShapeType="1"/>
          </p:cNvSpPr>
          <p:nvPr/>
        </p:nvSpPr>
        <p:spPr bwMode="auto">
          <a:xfrm>
            <a:off x="1427163" y="3354388"/>
            <a:ext cx="44450"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sp>
        <p:nvSpPr>
          <p:cNvPr id="80932" name="Line 36"/>
          <p:cNvSpPr>
            <a:spLocks noChangeShapeType="1"/>
          </p:cNvSpPr>
          <p:nvPr/>
        </p:nvSpPr>
        <p:spPr bwMode="auto">
          <a:xfrm>
            <a:off x="1425575" y="2185988"/>
            <a:ext cx="42863"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sp>
        <p:nvSpPr>
          <p:cNvPr id="80933" name="Line 37"/>
          <p:cNvSpPr>
            <a:spLocks noChangeShapeType="1"/>
          </p:cNvSpPr>
          <p:nvPr/>
        </p:nvSpPr>
        <p:spPr bwMode="auto">
          <a:xfrm>
            <a:off x="1427163" y="3937000"/>
            <a:ext cx="44450"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sp>
        <p:nvSpPr>
          <p:cNvPr id="80934" name="Line 38"/>
          <p:cNvSpPr>
            <a:spLocks noChangeShapeType="1"/>
          </p:cNvSpPr>
          <p:nvPr/>
        </p:nvSpPr>
        <p:spPr bwMode="auto">
          <a:xfrm>
            <a:off x="1427163" y="4522788"/>
            <a:ext cx="44450"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grpSp>
        <p:nvGrpSpPr>
          <p:cNvPr id="2" name="Group 39"/>
          <p:cNvGrpSpPr>
            <a:grpSpLocks/>
          </p:cNvGrpSpPr>
          <p:nvPr/>
        </p:nvGrpSpPr>
        <p:grpSpPr bwMode="auto">
          <a:xfrm>
            <a:off x="1690688" y="1365250"/>
            <a:ext cx="6319837" cy="3357563"/>
            <a:chOff x="1065" y="860"/>
            <a:chExt cx="3981" cy="2115"/>
          </a:xfrm>
        </p:grpSpPr>
        <p:sp>
          <p:nvSpPr>
            <p:cNvPr id="81016" name="Line 40"/>
            <p:cNvSpPr>
              <a:spLocks noChangeShapeType="1"/>
            </p:cNvSpPr>
            <p:nvPr/>
          </p:nvSpPr>
          <p:spPr bwMode="auto">
            <a:xfrm>
              <a:off x="4261" y="927"/>
              <a:ext cx="113" cy="0"/>
            </a:xfrm>
            <a:prstGeom prst="line">
              <a:avLst/>
            </a:prstGeom>
            <a:noFill/>
            <a:ln w="28575">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17" name="Rectangle 41"/>
            <p:cNvSpPr>
              <a:spLocks noChangeArrowheads="1"/>
            </p:cNvSpPr>
            <p:nvPr/>
          </p:nvSpPr>
          <p:spPr bwMode="auto">
            <a:xfrm>
              <a:off x="4416" y="860"/>
              <a:ext cx="630" cy="136"/>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15–25 yrs</a:t>
              </a:r>
              <a:endParaRPr lang="en-US" sz="1400" dirty="0">
                <a:latin typeface="Calibri" pitchFamily="34" charset="0"/>
                <a:cs typeface="Calibri" pitchFamily="34" charset="0"/>
              </a:endParaRPr>
            </a:p>
          </p:txBody>
        </p:sp>
        <p:grpSp>
          <p:nvGrpSpPr>
            <p:cNvPr id="3" name="Group 42"/>
            <p:cNvGrpSpPr>
              <a:grpSpLocks/>
            </p:cNvGrpSpPr>
            <p:nvPr/>
          </p:nvGrpSpPr>
          <p:grpSpPr bwMode="auto">
            <a:xfrm>
              <a:off x="1065" y="1723"/>
              <a:ext cx="1050" cy="1252"/>
              <a:chOff x="1136" y="917"/>
              <a:chExt cx="1383" cy="2132"/>
            </a:xfrm>
          </p:grpSpPr>
          <p:sp>
            <p:nvSpPr>
              <p:cNvPr id="81019" name="Freeform 43"/>
              <p:cNvSpPr>
                <a:spLocks/>
              </p:cNvSpPr>
              <p:nvPr/>
            </p:nvSpPr>
            <p:spPr bwMode="auto">
              <a:xfrm>
                <a:off x="1136" y="957"/>
                <a:ext cx="1356" cy="2092"/>
              </a:xfrm>
              <a:custGeom>
                <a:avLst/>
                <a:gdLst>
                  <a:gd name="T0" fmla="*/ 0 w 1365"/>
                  <a:gd name="T1" fmla="*/ 2092 h 2092"/>
                  <a:gd name="T2" fmla="*/ 349 w 1365"/>
                  <a:gd name="T3" fmla="*/ 0 h 2092"/>
                  <a:gd name="T4" fmla="*/ 695 w 1365"/>
                  <a:gd name="T5" fmla="*/ 260 h 2092"/>
                  <a:gd name="T6" fmla="*/ 1031 w 1365"/>
                  <a:gd name="T7" fmla="*/ 371 h 2092"/>
                  <a:gd name="T8" fmla="*/ 1356 w 1365"/>
                  <a:gd name="T9" fmla="*/ 426 h 2092"/>
                  <a:gd name="T10" fmla="*/ 0 60000 65536"/>
                  <a:gd name="T11" fmla="*/ 0 60000 65536"/>
                  <a:gd name="T12" fmla="*/ 0 60000 65536"/>
                  <a:gd name="T13" fmla="*/ 0 60000 65536"/>
                  <a:gd name="T14" fmla="*/ 0 60000 65536"/>
                  <a:gd name="T15" fmla="*/ 0 w 1365"/>
                  <a:gd name="T16" fmla="*/ 0 h 2092"/>
                  <a:gd name="T17" fmla="*/ 1365 w 1365"/>
                  <a:gd name="T18" fmla="*/ 2092 h 2092"/>
                </a:gdLst>
                <a:ahLst/>
                <a:cxnLst>
                  <a:cxn ang="T10">
                    <a:pos x="T0" y="T1"/>
                  </a:cxn>
                  <a:cxn ang="T11">
                    <a:pos x="T2" y="T3"/>
                  </a:cxn>
                  <a:cxn ang="T12">
                    <a:pos x="T4" y="T5"/>
                  </a:cxn>
                  <a:cxn ang="T13">
                    <a:pos x="T6" y="T7"/>
                  </a:cxn>
                  <a:cxn ang="T14">
                    <a:pos x="T8" y="T9"/>
                  </a:cxn>
                </a:cxnLst>
                <a:rect l="T15" t="T16" r="T17" b="T18"/>
                <a:pathLst>
                  <a:path w="1365" h="2092">
                    <a:moveTo>
                      <a:pt x="0" y="2092"/>
                    </a:moveTo>
                    <a:lnTo>
                      <a:pt x="351" y="0"/>
                    </a:lnTo>
                    <a:lnTo>
                      <a:pt x="700" y="260"/>
                    </a:lnTo>
                    <a:lnTo>
                      <a:pt x="1038" y="371"/>
                    </a:lnTo>
                    <a:lnTo>
                      <a:pt x="1365" y="426"/>
                    </a:lnTo>
                  </a:path>
                </a:pathLst>
              </a:custGeom>
              <a:noFill/>
              <a:ln w="12700" cap="flat" cmpd="sng">
                <a:solidFill>
                  <a:srgbClr val="CC0000"/>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grpSp>
            <p:nvGrpSpPr>
              <p:cNvPr id="4" name="Group 44"/>
              <p:cNvGrpSpPr>
                <a:grpSpLocks/>
              </p:cNvGrpSpPr>
              <p:nvPr/>
            </p:nvGrpSpPr>
            <p:grpSpPr bwMode="auto">
              <a:xfrm>
                <a:off x="1467" y="917"/>
                <a:ext cx="45" cy="94"/>
                <a:chOff x="1451" y="935"/>
                <a:chExt cx="46" cy="94"/>
              </a:xfrm>
            </p:grpSpPr>
            <p:sp>
              <p:nvSpPr>
                <p:cNvPr id="81033" name="Line 45"/>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34" name="Line 46"/>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35" name="Line 47"/>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nvGrpSpPr>
              <p:cNvPr id="5" name="Group 48"/>
              <p:cNvGrpSpPr>
                <a:grpSpLocks/>
              </p:cNvGrpSpPr>
              <p:nvPr/>
            </p:nvGrpSpPr>
            <p:grpSpPr bwMode="auto">
              <a:xfrm>
                <a:off x="1805" y="1176"/>
                <a:ext cx="46" cy="94"/>
                <a:chOff x="1451" y="935"/>
                <a:chExt cx="46" cy="94"/>
              </a:xfrm>
            </p:grpSpPr>
            <p:sp>
              <p:nvSpPr>
                <p:cNvPr id="81030" name="Line 49"/>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31" name="Line 50"/>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32" name="Line 51"/>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nvGrpSpPr>
              <p:cNvPr id="6" name="Group 52"/>
              <p:cNvGrpSpPr>
                <a:grpSpLocks/>
              </p:cNvGrpSpPr>
              <p:nvPr/>
            </p:nvGrpSpPr>
            <p:grpSpPr bwMode="auto">
              <a:xfrm>
                <a:off x="2142" y="1281"/>
                <a:ext cx="46" cy="94"/>
                <a:chOff x="1451" y="935"/>
                <a:chExt cx="46" cy="94"/>
              </a:xfrm>
            </p:grpSpPr>
            <p:sp>
              <p:nvSpPr>
                <p:cNvPr id="81027" name="Line 53"/>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28" name="Line 54"/>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29" name="Line 55"/>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nvGrpSpPr>
              <p:cNvPr id="7" name="Group 56"/>
              <p:cNvGrpSpPr>
                <a:grpSpLocks/>
              </p:cNvGrpSpPr>
              <p:nvPr/>
            </p:nvGrpSpPr>
            <p:grpSpPr bwMode="auto">
              <a:xfrm>
                <a:off x="2473" y="1341"/>
                <a:ext cx="46" cy="94"/>
                <a:chOff x="1451" y="935"/>
                <a:chExt cx="46" cy="94"/>
              </a:xfrm>
            </p:grpSpPr>
            <p:sp>
              <p:nvSpPr>
                <p:cNvPr id="81024" name="Line 57"/>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25" name="Line 58"/>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1026" name="Line 59"/>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grpSp>
      <p:grpSp>
        <p:nvGrpSpPr>
          <p:cNvPr id="8" name="Group 60"/>
          <p:cNvGrpSpPr>
            <a:grpSpLocks/>
          </p:cNvGrpSpPr>
          <p:nvPr/>
        </p:nvGrpSpPr>
        <p:grpSpPr bwMode="auto">
          <a:xfrm>
            <a:off x="1690688" y="1604963"/>
            <a:ext cx="6248400" cy="3117850"/>
            <a:chOff x="1065" y="1011"/>
            <a:chExt cx="3936" cy="1964"/>
          </a:xfrm>
        </p:grpSpPr>
        <p:sp>
          <p:nvSpPr>
            <p:cNvPr id="80996" name="Line 61"/>
            <p:cNvSpPr>
              <a:spLocks noChangeShapeType="1"/>
            </p:cNvSpPr>
            <p:nvPr/>
          </p:nvSpPr>
          <p:spPr bwMode="auto">
            <a:xfrm>
              <a:off x="4261" y="1094"/>
              <a:ext cx="113" cy="0"/>
            </a:xfrm>
            <a:prstGeom prst="line">
              <a:avLst/>
            </a:prstGeom>
            <a:noFill/>
            <a:ln w="28575">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0997" name="Rectangle 62"/>
            <p:cNvSpPr>
              <a:spLocks noChangeArrowheads="1"/>
            </p:cNvSpPr>
            <p:nvPr/>
          </p:nvSpPr>
          <p:spPr bwMode="auto">
            <a:xfrm>
              <a:off x="4416" y="1011"/>
              <a:ext cx="585" cy="166"/>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26–35 yrs</a:t>
              </a:r>
              <a:endParaRPr lang="en-US" sz="1400" dirty="0">
                <a:latin typeface="Calibri" pitchFamily="34" charset="0"/>
                <a:cs typeface="Calibri" pitchFamily="34" charset="0"/>
              </a:endParaRPr>
            </a:p>
          </p:txBody>
        </p:sp>
        <p:grpSp>
          <p:nvGrpSpPr>
            <p:cNvPr id="9" name="Group 63"/>
            <p:cNvGrpSpPr>
              <a:grpSpLocks/>
            </p:cNvGrpSpPr>
            <p:nvPr/>
          </p:nvGrpSpPr>
          <p:grpSpPr bwMode="auto">
            <a:xfrm>
              <a:off x="1065" y="1784"/>
              <a:ext cx="1049" cy="1191"/>
              <a:chOff x="1136" y="1019"/>
              <a:chExt cx="1382" cy="2030"/>
            </a:xfrm>
          </p:grpSpPr>
          <p:sp>
            <p:nvSpPr>
              <p:cNvPr id="80999" name="Freeform 64"/>
              <p:cNvSpPr>
                <a:spLocks/>
              </p:cNvSpPr>
              <p:nvPr/>
            </p:nvSpPr>
            <p:spPr bwMode="auto">
              <a:xfrm>
                <a:off x="1136" y="1095"/>
                <a:ext cx="1361" cy="1954"/>
              </a:xfrm>
              <a:custGeom>
                <a:avLst/>
                <a:gdLst>
                  <a:gd name="T0" fmla="*/ 0 w 1370"/>
                  <a:gd name="T1" fmla="*/ 1954 h 1954"/>
                  <a:gd name="T2" fmla="*/ 360 w 1370"/>
                  <a:gd name="T3" fmla="*/ 0 h 1954"/>
                  <a:gd name="T4" fmla="*/ 695 w 1370"/>
                  <a:gd name="T5" fmla="*/ 272 h 1954"/>
                  <a:gd name="T6" fmla="*/ 1036 w 1370"/>
                  <a:gd name="T7" fmla="*/ 377 h 1954"/>
                  <a:gd name="T8" fmla="*/ 1361 w 1370"/>
                  <a:gd name="T9" fmla="*/ 454 h 1954"/>
                  <a:gd name="T10" fmla="*/ 0 60000 65536"/>
                  <a:gd name="T11" fmla="*/ 0 60000 65536"/>
                  <a:gd name="T12" fmla="*/ 0 60000 65536"/>
                  <a:gd name="T13" fmla="*/ 0 60000 65536"/>
                  <a:gd name="T14" fmla="*/ 0 60000 65536"/>
                  <a:gd name="T15" fmla="*/ 0 w 1370"/>
                  <a:gd name="T16" fmla="*/ 0 h 1954"/>
                  <a:gd name="T17" fmla="*/ 1370 w 1370"/>
                  <a:gd name="T18" fmla="*/ 1954 h 1954"/>
                </a:gdLst>
                <a:ahLst/>
                <a:cxnLst>
                  <a:cxn ang="T10">
                    <a:pos x="T0" y="T1"/>
                  </a:cxn>
                  <a:cxn ang="T11">
                    <a:pos x="T2" y="T3"/>
                  </a:cxn>
                  <a:cxn ang="T12">
                    <a:pos x="T4" y="T5"/>
                  </a:cxn>
                  <a:cxn ang="T13">
                    <a:pos x="T6" y="T7"/>
                  </a:cxn>
                  <a:cxn ang="T14">
                    <a:pos x="T8" y="T9"/>
                  </a:cxn>
                </a:cxnLst>
                <a:rect l="T15" t="T16" r="T17" b="T18"/>
                <a:pathLst>
                  <a:path w="1370" h="1954">
                    <a:moveTo>
                      <a:pt x="0" y="1954"/>
                    </a:moveTo>
                    <a:lnTo>
                      <a:pt x="362" y="0"/>
                    </a:lnTo>
                    <a:lnTo>
                      <a:pt x="700" y="272"/>
                    </a:lnTo>
                    <a:lnTo>
                      <a:pt x="1043" y="377"/>
                    </a:lnTo>
                    <a:lnTo>
                      <a:pt x="1370" y="454"/>
                    </a:lnTo>
                  </a:path>
                </a:pathLst>
              </a:custGeom>
              <a:noFill/>
              <a:ln w="12700" cap="flat" cmpd="sng">
                <a:solidFill>
                  <a:srgbClr val="FF6600"/>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grpSp>
            <p:nvGrpSpPr>
              <p:cNvPr id="10" name="Group 65"/>
              <p:cNvGrpSpPr>
                <a:grpSpLocks/>
              </p:cNvGrpSpPr>
              <p:nvPr/>
            </p:nvGrpSpPr>
            <p:grpSpPr bwMode="auto">
              <a:xfrm>
                <a:off x="2472" y="1479"/>
                <a:ext cx="46" cy="161"/>
                <a:chOff x="1451" y="935"/>
                <a:chExt cx="46" cy="94"/>
              </a:xfrm>
            </p:grpSpPr>
            <p:sp>
              <p:nvSpPr>
                <p:cNvPr id="81013" name="Line 66"/>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14" name="Line 67"/>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15" name="Line 68"/>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nvGrpSpPr>
              <p:cNvPr id="11" name="Group 69"/>
              <p:cNvGrpSpPr>
                <a:grpSpLocks/>
              </p:cNvGrpSpPr>
              <p:nvPr/>
            </p:nvGrpSpPr>
            <p:grpSpPr bwMode="auto">
              <a:xfrm>
                <a:off x="2142" y="1400"/>
                <a:ext cx="46" cy="161"/>
                <a:chOff x="1451" y="935"/>
                <a:chExt cx="46" cy="94"/>
              </a:xfrm>
            </p:grpSpPr>
            <p:sp>
              <p:nvSpPr>
                <p:cNvPr id="81010" name="Line 70"/>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11" name="Line 71"/>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12" name="Line 72"/>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nvGrpSpPr>
              <p:cNvPr id="12" name="Group 73"/>
              <p:cNvGrpSpPr>
                <a:grpSpLocks/>
              </p:cNvGrpSpPr>
              <p:nvPr/>
            </p:nvGrpSpPr>
            <p:grpSpPr bwMode="auto">
              <a:xfrm>
                <a:off x="1805" y="1298"/>
                <a:ext cx="46" cy="161"/>
                <a:chOff x="1451" y="935"/>
                <a:chExt cx="46" cy="94"/>
              </a:xfrm>
            </p:grpSpPr>
            <p:sp>
              <p:nvSpPr>
                <p:cNvPr id="81007" name="Line 74"/>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08" name="Line 75"/>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09" name="Line 76"/>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nvGrpSpPr>
              <p:cNvPr id="13" name="Group 77"/>
              <p:cNvGrpSpPr>
                <a:grpSpLocks/>
              </p:cNvGrpSpPr>
              <p:nvPr/>
            </p:nvGrpSpPr>
            <p:grpSpPr bwMode="auto">
              <a:xfrm>
                <a:off x="1468" y="1019"/>
                <a:ext cx="45" cy="161"/>
                <a:chOff x="1451" y="935"/>
                <a:chExt cx="46" cy="94"/>
              </a:xfrm>
            </p:grpSpPr>
            <p:sp>
              <p:nvSpPr>
                <p:cNvPr id="81004" name="Line 78"/>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05" name="Line 79"/>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1006" name="Line 80"/>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grpSp>
      <p:grpSp>
        <p:nvGrpSpPr>
          <p:cNvPr id="14" name="Group 81"/>
          <p:cNvGrpSpPr>
            <a:grpSpLocks/>
          </p:cNvGrpSpPr>
          <p:nvPr/>
        </p:nvGrpSpPr>
        <p:grpSpPr bwMode="auto">
          <a:xfrm>
            <a:off x="1690688" y="1844675"/>
            <a:ext cx="6248400" cy="2878138"/>
            <a:chOff x="1065" y="1162"/>
            <a:chExt cx="3936" cy="1813"/>
          </a:xfrm>
        </p:grpSpPr>
        <p:sp>
          <p:nvSpPr>
            <p:cNvPr id="80976" name="Line 82"/>
            <p:cNvSpPr>
              <a:spLocks noChangeShapeType="1"/>
            </p:cNvSpPr>
            <p:nvPr/>
          </p:nvSpPr>
          <p:spPr bwMode="auto">
            <a:xfrm>
              <a:off x="4261" y="1237"/>
              <a:ext cx="113" cy="0"/>
            </a:xfrm>
            <a:prstGeom prst="line">
              <a:avLst/>
            </a:prstGeom>
            <a:noFill/>
            <a:ln w="28575">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77" name="Rectangle 83"/>
            <p:cNvSpPr>
              <a:spLocks noChangeArrowheads="1"/>
            </p:cNvSpPr>
            <p:nvPr/>
          </p:nvSpPr>
          <p:spPr bwMode="auto">
            <a:xfrm>
              <a:off x="4416" y="1162"/>
              <a:ext cx="585" cy="151"/>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36–45 yrs</a:t>
              </a:r>
              <a:endParaRPr lang="en-US" sz="1400" dirty="0">
                <a:latin typeface="Calibri" pitchFamily="34" charset="0"/>
                <a:cs typeface="Calibri" pitchFamily="34" charset="0"/>
              </a:endParaRPr>
            </a:p>
          </p:txBody>
        </p:sp>
        <p:grpSp>
          <p:nvGrpSpPr>
            <p:cNvPr id="15" name="Group 84"/>
            <p:cNvGrpSpPr>
              <a:grpSpLocks/>
            </p:cNvGrpSpPr>
            <p:nvPr/>
          </p:nvGrpSpPr>
          <p:grpSpPr bwMode="auto">
            <a:xfrm>
              <a:off x="1065" y="1869"/>
              <a:ext cx="1050" cy="1106"/>
              <a:chOff x="1136" y="1165"/>
              <a:chExt cx="1383" cy="1884"/>
            </a:xfrm>
          </p:grpSpPr>
          <p:sp>
            <p:nvSpPr>
              <p:cNvPr id="80979" name="Freeform 85"/>
              <p:cNvSpPr>
                <a:spLocks/>
              </p:cNvSpPr>
              <p:nvPr/>
            </p:nvSpPr>
            <p:spPr bwMode="auto">
              <a:xfrm>
                <a:off x="1136" y="1223"/>
                <a:ext cx="1361" cy="1826"/>
              </a:xfrm>
              <a:custGeom>
                <a:avLst/>
                <a:gdLst>
                  <a:gd name="T0" fmla="*/ 0 w 1370"/>
                  <a:gd name="T1" fmla="*/ 1826 h 1826"/>
                  <a:gd name="T2" fmla="*/ 360 w 1370"/>
                  <a:gd name="T3" fmla="*/ 0 h 1826"/>
                  <a:gd name="T4" fmla="*/ 690 w 1370"/>
                  <a:gd name="T5" fmla="*/ 271 h 1826"/>
                  <a:gd name="T6" fmla="*/ 1025 w 1370"/>
                  <a:gd name="T7" fmla="*/ 415 h 1826"/>
                  <a:gd name="T8" fmla="*/ 1361 w 1370"/>
                  <a:gd name="T9" fmla="*/ 454 h 1826"/>
                  <a:gd name="T10" fmla="*/ 0 60000 65536"/>
                  <a:gd name="T11" fmla="*/ 0 60000 65536"/>
                  <a:gd name="T12" fmla="*/ 0 60000 65536"/>
                  <a:gd name="T13" fmla="*/ 0 60000 65536"/>
                  <a:gd name="T14" fmla="*/ 0 60000 65536"/>
                  <a:gd name="T15" fmla="*/ 0 w 1370"/>
                  <a:gd name="T16" fmla="*/ 0 h 1826"/>
                  <a:gd name="T17" fmla="*/ 1370 w 1370"/>
                  <a:gd name="T18" fmla="*/ 1826 h 1826"/>
                </a:gdLst>
                <a:ahLst/>
                <a:cxnLst>
                  <a:cxn ang="T10">
                    <a:pos x="T0" y="T1"/>
                  </a:cxn>
                  <a:cxn ang="T11">
                    <a:pos x="T2" y="T3"/>
                  </a:cxn>
                  <a:cxn ang="T12">
                    <a:pos x="T4" y="T5"/>
                  </a:cxn>
                  <a:cxn ang="T13">
                    <a:pos x="T6" y="T7"/>
                  </a:cxn>
                  <a:cxn ang="T14">
                    <a:pos x="T8" y="T9"/>
                  </a:cxn>
                </a:cxnLst>
                <a:rect l="T15" t="T16" r="T17" b="T18"/>
                <a:pathLst>
                  <a:path w="1370" h="1826">
                    <a:moveTo>
                      <a:pt x="0" y="1826"/>
                    </a:moveTo>
                    <a:lnTo>
                      <a:pt x="362" y="0"/>
                    </a:lnTo>
                    <a:lnTo>
                      <a:pt x="695" y="271"/>
                    </a:lnTo>
                    <a:lnTo>
                      <a:pt x="1032" y="415"/>
                    </a:lnTo>
                    <a:lnTo>
                      <a:pt x="1370" y="454"/>
                    </a:lnTo>
                  </a:path>
                </a:pathLst>
              </a:custGeom>
              <a:noFill/>
              <a:ln w="12700" cap="flat" cmpd="sng">
                <a:solidFill>
                  <a:srgbClr val="00CCFF"/>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grpSp>
            <p:nvGrpSpPr>
              <p:cNvPr id="16" name="Group 86"/>
              <p:cNvGrpSpPr>
                <a:grpSpLocks/>
              </p:cNvGrpSpPr>
              <p:nvPr/>
            </p:nvGrpSpPr>
            <p:grpSpPr bwMode="auto">
              <a:xfrm>
                <a:off x="2473" y="1616"/>
                <a:ext cx="46" cy="139"/>
                <a:chOff x="1451" y="935"/>
                <a:chExt cx="46" cy="94"/>
              </a:xfrm>
            </p:grpSpPr>
            <p:sp>
              <p:nvSpPr>
                <p:cNvPr id="80993" name="Line 87"/>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94" name="Line 88"/>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95" name="Line 89"/>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nvGrpSpPr>
              <p:cNvPr id="17" name="Group 90"/>
              <p:cNvGrpSpPr>
                <a:grpSpLocks/>
              </p:cNvGrpSpPr>
              <p:nvPr/>
            </p:nvGrpSpPr>
            <p:grpSpPr bwMode="auto">
              <a:xfrm>
                <a:off x="2141" y="1574"/>
                <a:ext cx="46" cy="139"/>
                <a:chOff x="1451" y="935"/>
                <a:chExt cx="46" cy="94"/>
              </a:xfrm>
            </p:grpSpPr>
            <p:sp>
              <p:nvSpPr>
                <p:cNvPr id="80990" name="Line 91"/>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91" name="Line 92"/>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92" name="Line 93"/>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nvGrpSpPr>
              <p:cNvPr id="18" name="Group 94"/>
              <p:cNvGrpSpPr>
                <a:grpSpLocks/>
              </p:cNvGrpSpPr>
              <p:nvPr/>
            </p:nvGrpSpPr>
            <p:grpSpPr bwMode="auto">
              <a:xfrm>
                <a:off x="1805" y="1419"/>
                <a:ext cx="46" cy="139"/>
                <a:chOff x="1451" y="935"/>
                <a:chExt cx="46" cy="94"/>
              </a:xfrm>
            </p:grpSpPr>
            <p:sp>
              <p:nvSpPr>
                <p:cNvPr id="80987" name="Line 95"/>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88" name="Line 96"/>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89" name="Line 97"/>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nvGrpSpPr>
              <p:cNvPr id="19" name="Group 98"/>
              <p:cNvGrpSpPr>
                <a:grpSpLocks/>
              </p:cNvGrpSpPr>
              <p:nvPr/>
            </p:nvGrpSpPr>
            <p:grpSpPr bwMode="auto">
              <a:xfrm>
                <a:off x="1468" y="1165"/>
                <a:ext cx="45" cy="139"/>
                <a:chOff x="1451" y="935"/>
                <a:chExt cx="46" cy="94"/>
              </a:xfrm>
            </p:grpSpPr>
            <p:sp>
              <p:nvSpPr>
                <p:cNvPr id="80984" name="Line 99"/>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85" name="Line 100"/>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0986" name="Line 101"/>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grpSp>
      <p:grpSp>
        <p:nvGrpSpPr>
          <p:cNvPr id="20" name="Group 102"/>
          <p:cNvGrpSpPr>
            <a:grpSpLocks/>
          </p:cNvGrpSpPr>
          <p:nvPr/>
        </p:nvGrpSpPr>
        <p:grpSpPr bwMode="auto">
          <a:xfrm>
            <a:off x="1690688" y="2085975"/>
            <a:ext cx="6175375" cy="2640013"/>
            <a:chOff x="1065" y="1314"/>
            <a:chExt cx="3890" cy="1663"/>
          </a:xfrm>
        </p:grpSpPr>
        <p:sp>
          <p:nvSpPr>
            <p:cNvPr id="80956" name="Line 103"/>
            <p:cNvSpPr>
              <a:spLocks noChangeShapeType="1"/>
            </p:cNvSpPr>
            <p:nvPr/>
          </p:nvSpPr>
          <p:spPr bwMode="auto">
            <a:xfrm>
              <a:off x="4261" y="1381"/>
              <a:ext cx="113" cy="0"/>
            </a:xfrm>
            <a:prstGeom prst="line">
              <a:avLst/>
            </a:prstGeom>
            <a:noFill/>
            <a:ln w="28575">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57" name="Rectangle 104"/>
            <p:cNvSpPr>
              <a:spLocks noChangeArrowheads="1"/>
            </p:cNvSpPr>
            <p:nvPr/>
          </p:nvSpPr>
          <p:spPr bwMode="auto">
            <a:xfrm>
              <a:off x="4416" y="1314"/>
              <a:ext cx="539" cy="135"/>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46–55 yrs</a:t>
              </a:r>
              <a:endParaRPr lang="en-US" sz="1400" dirty="0">
                <a:latin typeface="Calibri" pitchFamily="34" charset="0"/>
                <a:cs typeface="Calibri" pitchFamily="34" charset="0"/>
              </a:endParaRPr>
            </a:p>
          </p:txBody>
        </p:sp>
        <p:grpSp>
          <p:nvGrpSpPr>
            <p:cNvPr id="21" name="Group 105"/>
            <p:cNvGrpSpPr>
              <a:grpSpLocks/>
            </p:cNvGrpSpPr>
            <p:nvPr/>
          </p:nvGrpSpPr>
          <p:grpSpPr bwMode="auto">
            <a:xfrm>
              <a:off x="1065" y="1912"/>
              <a:ext cx="1049" cy="1065"/>
              <a:chOff x="1088" y="1747"/>
              <a:chExt cx="1452" cy="1615"/>
            </a:xfrm>
          </p:grpSpPr>
          <p:sp>
            <p:nvSpPr>
              <p:cNvPr id="80959" name="Freeform 106"/>
              <p:cNvSpPr>
                <a:spLocks/>
              </p:cNvSpPr>
              <p:nvPr/>
            </p:nvSpPr>
            <p:spPr bwMode="auto">
              <a:xfrm>
                <a:off x="1088" y="1790"/>
                <a:ext cx="1430" cy="1572"/>
              </a:xfrm>
              <a:custGeom>
                <a:avLst/>
                <a:gdLst>
                  <a:gd name="T0" fmla="*/ 0 w 1370"/>
                  <a:gd name="T1" fmla="*/ 1572 h 1766"/>
                  <a:gd name="T2" fmla="*/ 373 w 1370"/>
                  <a:gd name="T3" fmla="*/ 0 h 1766"/>
                  <a:gd name="T4" fmla="*/ 731 w 1370"/>
                  <a:gd name="T5" fmla="*/ 251 h 1766"/>
                  <a:gd name="T6" fmla="*/ 1083 w 1370"/>
                  <a:gd name="T7" fmla="*/ 360 h 1766"/>
                  <a:gd name="T8" fmla="*/ 1430 w 1370"/>
                  <a:gd name="T9" fmla="*/ 400 h 1766"/>
                  <a:gd name="T10" fmla="*/ 0 60000 65536"/>
                  <a:gd name="T11" fmla="*/ 0 60000 65536"/>
                  <a:gd name="T12" fmla="*/ 0 60000 65536"/>
                  <a:gd name="T13" fmla="*/ 0 60000 65536"/>
                  <a:gd name="T14" fmla="*/ 0 60000 65536"/>
                  <a:gd name="T15" fmla="*/ 0 w 1370"/>
                  <a:gd name="T16" fmla="*/ 0 h 1766"/>
                  <a:gd name="T17" fmla="*/ 1370 w 1370"/>
                  <a:gd name="T18" fmla="*/ 1766 h 1766"/>
                </a:gdLst>
                <a:ahLst/>
                <a:cxnLst>
                  <a:cxn ang="T10">
                    <a:pos x="T0" y="T1"/>
                  </a:cxn>
                  <a:cxn ang="T11">
                    <a:pos x="T2" y="T3"/>
                  </a:cxn>
                  <a:cxn ang="T12">
                    <a:pos x="T4" y="T5"/>
                  </a:cxn>
                  <a:cxn ang="T13">
                    <a:pos x="T6" y="T7"/>
                  </a:cxn>
                  <a:cxn ang="T14">
                    <a:pos x="T8" y="T9"/>
                  </a:cxn>
                </a:cxnLst>
                <a:rect l="T15" t="T16" r="T17" b="T18"/>
                <a:pathLst>
                  <a:path w="1370" h="1766">
                    <a:moveTo>
                      <a:pt x="0" y="1766"/>
                    </a:moveTo>
                    <a:lnTo>
                      <a:pt x="357" y="0"/>
                    </a:lnTo>
                    <a:lnTo>
                      <a:pt x="700" y="282"/>
                    </a:lnTo>
                    <a:lnTo>
                      <a:pt x="1038" y="404"/>
                    </a:lnTo>
                    <a:lnTo>
                      <a:pt x="1370" y="449"/>
                    </a:lnTo>
                  </a:path>
                </a:pathLst>
              </a:custGeom>
              <a:noFill/>
              <a:ln w="12700" cap="flat" cmpd="sng">
                <a:solidFill>
                  <a:srgbClr val="FFCC00"/>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grpSp>
            <p:nvGrpSpPr>
              <p:cNvPr id="22" name="Group 107"/>
              <p:cNvGrpSpPr>
                <a:grpSpLocks/>
              </p:cNvGrpSpPr>
              <p:nvPr/>
            </p:nvGrpSpPr>
            <p:grpSpPr bwMode="auto">
              <a:xfrm>
                <a:off x="1437" y="1747"/>
                <a:ext cx="48" cy="89"/>
                <a:chOff x="1451" y="935"/>
                <a:chExt cx="46" cy="94"/>
              </a:xfrm>
            </p:grpSpPr>
            <p:sp>
              <p:nvSpPr>
                <p:cNvPr id="80973" name="Line 108"/>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74" name="Line 109"/>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75" name="Line 110"/>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nvGrpSpPr>
              <p:cNvPr id="23" name="Group 111"/>
              <p:cNvGrpSpPr>
                <a:grpSpLocks/>
              </p:cNvGrpSpPr>
              <p:nvPr/>
            </p:nvGrpSpPr>
            <p:grpSpPr bwMode="auto">
              <a:xfrm>
                <a:off x="1791" y="1998"/>
                <a:ext cx="48" cy="89"/>
                <a:chOff x="1451" y="935"/>
                <a:chExt cx="46" cy="94"/>
              </a:xfrm>
            </p:grpSpPr>
            <p:sp>
              <p:nvSpPr>
                <p:cNvPr id="80970" name="Line 112"/>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71" name="Line 113"/>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72" name="Line 114"/>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nvGrpSpPr>
              <p:cNvPr id="24" name="Group 115"/>
              <p:cNvGrpSpPr>
                <a:grpSpLocks/>
              </p:cNvGrpSpPr>
              <p:nvPr/>
            </p:nvGrpSpPr>
            <p:grpSpPr bwMode="auto">
              <a:xfrm>
                <a:off x="2145" y="2101"/>
                <a:ext cx="48" cy="89"/>
                <a:chOff x="1451" y="935"/>
                <a:chExt cx="46" cy="94"/>
              </a:xfrm>
            </p:grpSpPr>
            <p:sp>
              <p:nvSpPr>
                <p:cNvPr id="80967" name="Line 116"/>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68" name="Line 117"/>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69" name="Line 118"/>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nvGrpSpPr>
              <p:cNvPr id="25" name="Group 119"/>
              <p:cNvGrpSpPr>
                <a:grpSpLocks/>
              </p:cNvGrpSpPr>
              <p:nvPr/>
            </p:nvGrpSpPr>
            <p:grpSpPr bwMode="auto">
              <a:xfrm>
                <a:off x="2492" y="2155"/>
                <a:ext cx="48" cy="89"/>
                <a:chOff x="1451" y="935"/>
                <a:chExt cx="46" cy="94"/>
              </a:xfrm>
            </p:grpSpPr>
            <p:sp>
              <p:nvSpPr>
                <p:cNvPr id="80964" name="Line 120"/>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65" name="Line 121"/>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0966" name="Line 122"/>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grpSp>
      <p:sp>
        <p:nvSpPr>
          <p:cNvPr id="80939" name="Text Box 123"/>
          <p:cNvSpPr txBox="1">
            <a:spLocks noChangeArrowheads="1"/>
          </p:cNvSpPr>
          <p:nvPr/>
        </p:nvSpPr>
        <p:spPr bwMode="auto">
          <a:xfrm>
            <a:off x="6927850" y="4121150"/>
            <a:ext cx="941388" cy="428625"/>
          </a:xfrm>
          <a:prstGeom prst="rect">
            <a:avLst/>
          </a:prstGeom>
          <a:noFill/>
          <a:ln w="9525">
            <a:noFill/>
            <a:miter lim="800000"/>
            <a:headEnd/>
            <a:tailEnd/>
          </a:ln>
        </p:spPr>
        <p:txBody>
          <a:bodyPr>
            <a:spAutoFit/>
          </a:bodyPr>
          <a:lstStyle/>
          <a:p>
            <a:r>
              <a:rPr lang="en-GB" sz="1100" dirty="0">
                <a:solidFill>
                  <a:srgbClr val="000000"/>
                </a:solidFill>
                <a:latin typeface="Calibri" pitchFamily="34" charset="0"/>
                <a:cs typeface="Calibri" pitchFamily="34" charset="0"/>
              </a:rPr>
              <a:t>Natural infection</a:t>
            </a:r>
            <a:endParaRPr lang="en-US" sz="1100" dirty="0">
              <a:solidFill>
                <a:srgbClr val="000000"/>
              </a:solidFill>
              <a:latin typeface="Calibri" pitchFamily="34" charset="0"/>
              <a:cs typeface="Calibri" pitchFamily="34" charset="0"/>
            </a:endParaRPr>
          </a:p>
        </p:txBody>
      </p:sp>
      <p:sp>
        <p:nvSpPr>
          <p:cNvPr id="80940" name="Line 124"/>
          <p:cNvSpPr>
            <a:spLocks noChangeShapeType="1"/>
          </p:cNvSpPr>
          <p:nvPr/>
        </p:nvSpPr>
        <p:spPr bwMode="auto">
          <a:xfrm flipV="1">
            <a:off x="3490913" y="3505200"/>
            <a:ext cx="0" cy="833438"/>
          </a:xfrm>
          <a:prstGeom prst="line">
            <a:avLst/>
          </a:prstGeom>
          <a:noFill/>
          <a:ln w="38100">
            <a:solidFill>
              <a:srgbClr val="55329A"/>
            </a:solidFill>
            <a:round/>
            <a:headEnd type="triangle" w="med" len="med"/>
            <a:tailEnd type="triangle" w="med" len="med"/>
          </a:ln>
        </p:spPr>
        <p:txBody>
          <a:bodyPr/>
          <a:lstStyle/>
          <a:p>
            <a:endParaRPr lang="tr-TR" dirty="0">
              <a:latin typeface="Calibri" pitchFamily="34" charset="0"/>
              <a:cs typeface="Calibri" pitchFamily="34" charset="0"/>
            </a:endParaRPr>
          </a:p>
        </p:txBody>
      </p:sp>
      <p:sp>
        <p:nvSpPr>
          <p:cNvPr id="80941" name="Text Box 125"/>
          <p:cNvSpPr txBox="1">
            <a:spLocks noChangeArrowheads="1"/>
          </p:cNvSpPr>
          <p:nvPr/>
        </p:nvSpPr>
        <p:spPr bwMode="auto">
          <a:xfrm>
            <a:off x="1901825" y="2276475"/>
            <a:ext cx="1624013" cy="274638"/>
          </a:xfrm>
          <a:prstGeom prst="rect">
            <a:avLst/>
          </a:prstGeom>
          <a:noFill/>
          <a:ln w="9525">
            <a:noFill/>
            <a:miter lim="800000"/>
            <a:headEnd/>
            <a:tailEnd/>
          </a:ln>
        </p:spPr>
        <p:txBody>
          <a:bodyPr>
            <a:spAutoFit/>
          </a:bodyPr>
          <a:lstStyle/>
          <a:p>
            <a:pPr algn="ctr">
              <a:spcBef>
                <a:spcPct val="50000"/>
              </a:spcBef>
            </a:pPr>
            <a:r>
              <a:rPr lang="en-GB" sz="1200" dirty="0" smtClean="0">
                <a:latin typeface="Calibri" pitchFamily="34" charset="0"/>
                <a:cs typeface="Calibri" pitchFamily="34" charset="0"/>
              </a:rPr>
              <a:t>%100 </a:t>
            </a:r>
            <a:r>
              <a:rPr lang="en-GB" sz="1200" dirty="0" err="1" smtClean="0">
                <a:latin typeface="Calibri" pitchFamily="34" charset="0"/>
                <a:cs typeface="Calibri" pitchFamily="34" charset="0"/>
              </a:rPr>
              <a:t>seropozitif</a:t>
            </a:r>
            <a:r>
              <a:rPr lang="en-GB" sz="1200" dirty="0" smtClean="0">
                <a:latin typeface="Calibri" pitchFamily="34" charset="0"/>
                <a:cs typeface="Calibri" pitchFamily="34" charset="0"/>
              </a:rPr>
              <a:t>*</a:t>
            </a:r>
            <a:endParaRPr lang="en-US" sz="1200" dirty="0">
              <a:latin typeface="Calibri" pitchFamily="34" charset="0"/>
              <a:cs typeface="Calibri" pitchFamily="34" charset="0"/>
            </a:endParaRPr>
          </a:p>
        </p:txBody>
      </p:sp>
      <p:sp>
        <p:nvSpPr>
          <p:cNvPr id="80942" name="Line 126"/>
          <p:cNvSpPr>
            <a:spLocks noChangeShapeType="1"/>
          </p:cNvSpPr>
          <p:nvPr/>
        </p:nvSpPr>
        <p:spPr bwMode="auto">
          <a:xfrm>
            <a:off x="2003425" y="2654300"/>
            <a:ext cx="1352550" cy="0"/>
          </a:xfrm>
          <a:prstGeom prst="line">
            <a:avLst/>
          </a:prstGeom>
          <a:noFill/>
          <a:ln w="9525">
            <a:solidFill>
              <a:schemeClr val="tx1"/>
            </a:solidFill>
            <a:round/>
            <a:headEnd type="triangle" w="med" len="med"/>
            <a:tailEnd type="triangle" w="med" len="med"/>
          </a:ln>
        </p:spPr>
        <p:txBody>
          <a:bodyPr/>
          <a:lstStyle/>
          <a:p>
            <a:endParaRPr lang="tr-TR" dirty="0">
              <a:latin typeface="Calibri" pitchFamily="34" charset="0"/>
              <a:cs typeface="Calibri" pitchFamily="34" charset="0"/>
            </a:endParaRPr>
          </a:p>
        </p:txBody>
      </p:sp>
      <p:sp>
        <p:nvSpPr>
          <p:cNvPr id="80943" name="Line 127"/>
          <p:cNvSpPr>
            <a:spLocks noChangeShapeType="1"/>
          </p:cNvSpPr>
          <p:nvPr/>
        </p:nvSpPr>
        <p:spPr bwMode="auto">
          <a:xfrm flipV="1">
            <a:off x="3476625" y="2714625"/>
            <a:ext cx="409575" cy="1233488"/>
          </a:xfrm>
          <a:prstGeom prst="line">
            <a:avLst/>
          </a:prstGeom>
          <a:noFill/>
          <a:ln w="9525">
            <a:solidFill>
              <a:schemeClr val="tx1"/>
            </a:solidFill>
            <a:round/>
            <a:headEnd/>
            <a:tailEnd/>
          </a:ln>
        </p:spPr>
        <p:txBody>
          <a:bodyPr/>
          <a:lstStyle/>
          <a:p>
            <a:endParaRPr lang="tr-TR" dirty="0">
              <a:latin typeface="Calibri" pitchFamily="34" charset="0"/>
              <a:cs typeface="Calibri" pitchFamily="34" charset="0"/>
            </a:endParaRPr>
          </a:p>
        </p:txBody>
      </p:sp>
      <p:sp>
        <p:nvSpPr>
          <p:cNvPr id="80944" name="Text Box 128"/>
          <p:cNvSpPr txBox="1">
            <a:spLocks noChangeArrowheads="1"/>
          </p:cNvSpPr>
          <p:nvPr/>
        </p:nvSpPr>
        <p:spPr bwMode="auto">
          <a:xfrm>
            <a:off x="3852863" y="2227263"/>
            <a:ext cx="1077912" cy="707886"/>
          </a:xfrm>
          <a:prstGeom prst="rect">
            <a:avLst/>
          </a:prstGeom>
          <a:solidFill>
            <a:schemeClr val="bg1"/>
          </a:solidFill>
          <a:ln w="12700">
            <a:solidFill>
              <a:schemeClr val="tx1"/>
            </a:solidFill>
            <a:miter lim="800000"/>
            <a:headEnd/>
            <a:tailEnd/>
          </a:ln>
        </p:spPr>
        <p:txBody>
          <a:bodyPr>
            <a:spAutoFit/>
          </a:bodyPr>
          <a:lstStyle/>
          <a:p>
            <a:pPr algn="ctr">
              <a:spcBef>
                <a:spcPct val="50000"/>
              </a:spcBef>
            </a:pPr>
            <a:r>
              <a:rPr lang="tr-TR" sz="1000" b="1" dirty="0" smtClean="0">
                <a:solidFill>
                  <a:schemeClr val="accent1">
                    <a:lumMod val="40000"/>
                    <a:lumOff val="60000"/>
                  </a:schemeClr>
                </a:solidFill>
                <a:latin typeface="Calibri" pitchFamily="34" charset="0"/>
                <a:cs typeface="Calibri" pitchFamily="34" charset="0"/>
              </a:rPr>
              <a:t>Naturel enfeksiyondan en az 8 kat yüksek</a:t>
            </a:r>
            <a:endParaRPr lang="en-US" sz="1000" b="1" dirty="0">
              <a:solidFill>
                <a:schemeClr val="accent1">
                  <a:lumMod val="40000"/>
                  <a:lumOff val="60000"/>
                </a:schemeClr>
              </a:solidFill>
              <a:latin typeface="Calibri" pitchFamily="34" charset="0"/>
              <a:cs typeface="Calibri" pitchFamily="34" charset="0"/>
            </a:endParaRPr>
          </a:p>
        </p:txBody>
      </p:sp>
      <p:sp>
        <p:nvSpPr>
          <p:cNvPr id="80945" name="Rectangle 129"/>
          <p:cNvSpPr>
            <a:spLocks noChangeArrowheads="1"/>
          </p:cNvSpPr>
          <p:nvPr/>
        </p:nvSpPr>
        <p:spPr bwMode="auto">
          <a:xfrm>
            <a:off x="5716588" y="3506788"/>
            <a:ext cx="182562" cy="1598612"/>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46" name="Rectangle 130"/>
          <p:cNvSpPr>
            <a:spLocks noChangeArrowheads="1"/>
          </p:cNvSpPr>
          <p:nvPr/>
        </p:nvSpPr>
        <p:spPr bwMode="auto">
          <a:xfrm>
            <a:off x="6519863" y="3546475"/>
            <a:ext cx="182562" cy="1558925"/>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47" name="Rectangle 131"/>
          <p:cNvSpPr>
            <a:spLocks noChangeArrowheads="1"/>
          </p:cNvSpPr>
          <p:nvPr/>
        </p:nvSpPr>
        <p:spPr bwMode="auto">
          <a:xfrm>
            <a:off x="6116638" y="3600450"/>
            <a:ext cx="182562" cy="1504950"/>
          </a:xfrm>
          <a:prstGeom prst="rect">
            <a:avLst/>
          </a:prstGeom>
          <a:solidFill>
            <a:srgbClr val="422E7D"/>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0948" name="Line 132"/>
          <p:cNvSpPr>
            <a:spLocks noChangeShapeType="1"/>
          </p:cNvSpPr>
          <p:nvPr/>
        </p:nvSpPr>
        <p:spPr bwMode="auto">
          <a:xfrm flipV="1">
            <a:off x="1419225" y="5091113"/>
            <a:ext cx="5429250" cy="0"/>
          </a:xfrm>
          <a:prstGeom prst="line">
            <a:avLst/>
          </a:prstGeom>
          <a:noFill/>
          <a:ln w="19050">
            <a:solidFill>
              <a:schemeClr val="tx1"/>
            </a:solidFill>
            <a:round/>
            <a:headEnd/>
            <a:tailEnd/>
          </a:ln>
        </p:spPr>
        <p:txBody>
          <a:bodyPr/>
          <a:lstStyle/>
          <a:p>
            <a:endParaRPr lang="tr-TR" dirty="0">
              <a:latin typeface="Calibri" pitchFamily="34" charset="0"/>
              <a:cs typeface="Calibri" pitchFamily="34" charset="0"/>
            </a:endParaRPr>
          </a:p>
        </p:txBody>
      </p:sp>
      <p:sp>
        <p:nvSpPr>
          <p:cNvPr id="80949" name="Rectangle 133"/>
          <p:cNvSpPr>
            <a:spLocks noChangeArrowheads="1"/>
          </p:cNvSpPr>
          <p:nvPr/>
        </p:nvSpPr>
        <p:spPr bwMode="auto">
          <a:xfrm>
            <a:off x="5989638" y="5132388"/>
            <a:ext cx="430212"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69–74</a:t>
            </a:r>
            <a:endParaRPr lang="en-US" sz="900" b="1" dirty="0">
              <a:latin typeface="Calibri" pitchFamily="34" charset="0"/>
              <a:cs typeface="Calibri" pitchFamily="34" charset="0"/>
            </a:endParaRPr>
          </a:p>
        </p:txBody>
      </p:sp>
      <p:sp>
        <p:nvSpPr>
          <p:cNvPr id="80950" name="Rectangle 134"/>
          <p:cNvSpPr>
            <a:spLocks noChangeArrowheads="1"/>
          </p:cNvSpPr>
          <p:nvPr/>
        </p:nvSpPr>
        <p:spPr bwMode="auto">
          <a:xfrm>
            <a:off x="6419850" y="5132388"/>
            <a:ext cx="430213"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75–76</a:t>
            </a:r>
            <a:endParaRPr lang="en-US" sz="900" b="1" dirty="0">
              <a:latin typeface="Calibri" pitchFamily="34" charset="0"/>
              <a:cs typeface="Calibri" pitchFamily="34" charset="0"/>
            </a:endParaRPr>
          </a:p>
        </p:txBody>
      </p:sp>
      <p:sp>
        <p:nvSpPr>
          <p:cNvPr id="80951" name="Text Box 135"/>
          <p:cNvSpPr txBox="1">
            <a:spLocks noChangeArrowheads="1"/>
          </p:cNvSpPr>
          <p:nvPr/>
        </p:nvSpPr>
        <p:spPr bwMode="auto">
          <a:xfrm>
            <a:off x="3087688" y="5368925"/>
            <a:ext cx="2314575" cy="184150"/>
          </a:xfrm>
          <a:prstGeom prst="rect">
            <a:avLst/>
          </a:prstGeom>
          <a:noFill/>
          <a:ln w="9525" algn="ctr">
            <a:noFill/>
            <a:miter lim="800000"/>
            <a:headEnd/>
            <a:tailEnd/>
          </a:ln>
        </p:spPr>
        <p:txBody>
          <a:bodyPr lIns="0" tIns="0" rIns="0" bIns="0">
            <a:spAutoFit/>
          </a:bodyPr>
          <a:lstStyle/>
          <a:p>
            <a:pPr algn="ctr">
              <a:spcBef>
                <a:spcPct val="50000"/>
              </a:spcBef>
            </a:pPr>
            <a:r>
              <a:rPr lang="tr-TR" sz="1200" b="1" dirty="0" smtClean="0">
                <a:latin typeface="Calibri" pitchFamily="34" charset="0"/>
                <a:cs typeface="Calibri" pitchFamily="34" charset="0"/>
              </a:rPr>
              <a:t>Takip ayları</a:t>
            </a:r>
            <a:endParaRPr lang="en-US" sz="1200" b="1" dirty="0">
              <a:latin typeface="Calibri" pitchFamily="34" charset="0"/>
              <a:cs typeface="Calibri" pitchFamily="34" charset="0"/>
            </a:endParaRPr>
          </a:p>
        </p:txBody>
      </p:sp>
      <p:sp>
        <p:nvSpPr>
          <p:cNvPr id="80952" name="Line 136"/>
          <p:cNvSpPr>
            <a:spLocks noChangeShapeType="1"/>
          </p:cNvSpPr>
          <p:nvPr/>
        </p:nvSpPr>
        <p:spPr bwMode="auto">
          <a:xfrm flipV="1">
            <a:off x="1460500" y="4333875"/>
            <a:ext cx="5403850" cy="25400"/>
          </a:xfrm>
          <a:prstGeom prst="line">
            <a:avLst/>
          </a:prstGeom>
          <a:noFill/>
          <a:ln w="19050">
            <a:solidFill>
              <a:schemeClr val="tx1"/>
            </a:solidFill>
            <a:prstDash val="dash"/>
            <a:round/>
            <a:headEnd/>
            <a:tailEnd/>
          </a:ln>
        </p:spPr>
        <p:txBody>
          <a:bodyPr/>
          <a:lstStyle/>
          <a:p>
            <a:endParaRPr lang="tr-TR" dirty="0">
              <a:latin typeface="Calibri" pitchFamily="34" charset="0"/>
              <a:cs typeface="Calibri" pitchFamily="34" charset="0"/>
            </a:endParaRPr>
          </a:p>
        </p:txBody>
      </p:sp>
      <p:sp>
        <p:nvSpPr>
          <p:cNvPr id="80953" name="Rectangle 137"/>
          <p:cNvSpPr>
            <a:spLocks noChangeArrowheads="1"/>
          </p:cNvSpPr>
          <p:nvPr/>
        </p:nvSpPr>
        <p:spPr bwMode="auto">
          <a:xfrm rot="-5400000">
            <a:off x="19050" y="3310474"/>
            <a:ext cx="1335087" cy="184666"/>
          </a:xfrm>
          <a:prstGeom prst="rect">
            <a:avLst/>
          </a:prstGeom>
          <a:noFill/>
          <a:ln w="9525">
            <a:noFill/>
            <a:miter lim="800000"/>
            <a:headEnd/>
            <a:tailEnd/>
          </a:ln>
        </p:spPr>
        <p:txBody>
          <a:bodyPr lIns="0" tIns="0" rIns="0" bIns="0">
            <a:spAutoFit/>
          </a:bodyPr>
          <a:lstStyle/>
          <a:p>
            <a:pPr algn="ctr">
              <a:spcBef>
                <a:spcPct val="20000"/>
              </a:spcBef>
            </a:pPr>
            <a:r>
              <a:rPr lang="en-US" altLang="ja-JP" sz="1200" b="1" dirty="0">
                <a:latin typeface="Calibri" pitchFamily="34" charset="0"/>
                <a:ea typeface="MS Mincho" pitchFamily="49" charset="-128"/>
                <a:cs typeface="Calibri" pitchFamily="34" charset="0"/>
              </a:rPr>
              <a:t>Log</a:t>
            </a:r>
            <a:r>
              <a:rPr lang="en-US" altLang="ja-JP" sz="1200" b="1" baseline="-25000" dirty="0">
                <a:latin typeface="Calibri" pitchFamily="34" charset="0"/>
                <a:ea typeface="MS Mincho" pitchFamily="49" charset="-128"/>
                <a:cs typeface="Calibri" pitchFamily="34" charset="0"/>
              </a:rPr>
              <a:t>10</a:t>
            </a:r>
            <a:r>
              <a:rPr lang="en-US" altLang="ja-JP" sz="1200" b="1" dirty="0">
                <a:latin typeface="Calibri" pitchFamily="34" charset="0"/>
                <a:ea typeface="MS Mincho" pitchFamily="49" charset="-128"/>
                <a:cs typeface="Calibri" pitchFamily="34" charset="0"/>
              </a:rPr>
              <a:t> GMT, EU/ml</a:t>
            </a:r>
            <a:endParaRPr lang="en-US" sz="1200" b="1" dirty="0">
              <a:latin typeface="Calibri" pitchFamily="34" charset="0"/>
              <a:cs typeface="Calibri" pitchFamily="34" charset="0"/>
            </a:endParaRPr>
          </a:p>
        </p:txBody>
      </p:sp>
      <p:sp>
        <p:nvSpPr>
          <p:cNvPr id="80954" name="Rectangle 138"/>
          <p:cNvSpPr>
            <a:spLocks noChangeArrowheads="1"/>
          </p:cNvSpPr>
          <p:nvPr/>
        </p:nvSpPr>
        <p:spPr bwMode="auto">
          <a:xfrm>
            <a:off x="1305753" y="5019675"/>
            <a:ext cx="78547"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a:t>
            </a:r>
            <a:endParaRPr lang="en-US" sz="1200" b="1" dirty="0">
              <a:latin typeface="Calibri" pitchFamily="34" charset="0"/>
              <a:cs typeface="Calibri" pitchFamily="34" charset="0"/>
            </a:endParaRPr>
          </a:p>
        </p:txBody>
      </p:sp>
      <p:sp>
        <p:nvSpPr>
          <p:cNvPr id="80955" name="Text Box 80"/>
          <p:cNvSpPr txBox="1">
            <a:spLocks noChangeArrowheads="1"/>
          </p:cNvSpPr>
          <p:nvPr/>
        </p:nvSpPr>
        <p:spPr bwMode="auto">
          <a:xfrm>
            <a:off x="971600" y="5586878"/>
            <a:ext cx="2928937" cy="276999"/>
          </a:xfrm>
          <a:prstGeom prst="rect">
            <a:avLst/>
          </a:prstGeom>
          <a:noFill/>
          <a:ln w="9525">
            <a:noFill/>
            <a:miter lim="800000"/>
            <a:headEnd/>
            <a:tailEnd/>
          </a:ln>
        </p:spPr>
        <p:txBody>
          <a:bodyPr anchor="b">
            <a:spAutoFit/>
          </a:bodyPr>
          <a:lstStyle/>
          <a:p>
            <a:r>
              <a:rPr lang="en-US" sz="1200" dirty="0" smtClean="0">
                <a:latin typeface="Calibri" pitchFamily="34" charset="0"/>
                <a:cs typeface="Calibri" pitchFamily="34" charset="0"/>
              </a:rPr>
              <a:t>*</a:t>
            </a:r>
            <a:r>
              <a:rPr lang="tr-TR" sz="1200" dirty="0" smtClean="0">
                <a:latin typeface="Calibri" pitchFamily="34" charset="0"/>
                <a:cs typeface="Calibri" pitchFamily="34" charset="0"/>
              </a:rPr>
              <a:t>E</a:t>
            </a:r>
            <a:r>
              <a:rPr lang="en-US" sz="1200" dirty="0" err="1" smtClean="0">
                <a:latin typeface="Calibri" pitchFamily="34" charset="0"/>
                <a:cs typeface="Calibri" pitchFamily="34" charset="0"/>
              </a:rPr>
              <a:t>tkinlik</a:t>
            </a:r>
            <a:r>
              <a:rPr lang="en-US" sz="1200" dirty="0" smtClean="0">
                <a:latin typeface="Calibri" pitchFamily="34" charset="0"/>
                <a:cs typeface="Calibri" pitchFamily="34" charset="0"/>
              </a:rPr>
              <a:t> </a:t>
            </a:r>
            <a:r>
              <a:rPr lang="tr-TR" sz="1200" dirty="0" smtClean="0">
                <a:latin typeface="Calibri" pitchFamily="34" charset="0"/>
                <a:cs typeface="Calibri" pitchFamily="34" charset="0"/>
              </a:rPr>
              <a:t>çalışması datası hariç</a:t>
            </a:r>
            <a:endParaRPr lang="en-GB" sz="1200" dirty="0">
              <a:latin typeface="Calibri" pitchFamily="34" charset="0"/>
              <a:cs typeface="Calibri" pitchFamily="34" charset="0"/>
            </a:endParaRPr>
          </a:p>
        </p:txBody>
      </p:sp>
    </p:spTree>
    <p:extLst>
      <p:ext uri="{BB962C8B-B14F-4D97-AF65-F5344CB8AC3E}">
        <p14:creationId xmlns:p14="http://schemas.microsoft.com/office/powerpoint/2010/main" val="191142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5695950" y="3270250"/>
            <a:ext cx="180975" cy="1825625"/>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23" name="Rectangle 3"/>
          <p:cNvSpPr>
            <a:spLocks noChangeArrowheads="1"/>
          </p:cNvSpPr>
          <p:nvPr/>
        </p:nvSpPr>
        <p:spPr bwMode="auto">
          <a:xfrm>
            <a:off x="6483350" y="3308350"/>
            <a:ext cx="180975" cy="1800225"/>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24" name="Rectangle 4"/>
          <p:cNvSpPr>
            <a:spLocks noChangeArrowheads="1"/>
          </p:cNvSpPr>
          <p:nvPr/>
        </p:nvSpPr>
        <p:spPr bwMode="auto">
          <a:xfrm>
            <a:off x="6084888" y="3292475"/>
            <a:ext cx="180975" cy="1800225"/>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25" name="Rectangle 5"/>
          <p:cNvSpPr>
            <a:spLocks noGrp="1" noChangeArrowheads="1"/>
          </p:cNvSpPr>
          <p:nvPr>
            <p:ph type="title"/>
          </p:nvPr>
        </p:nvSpPr>
        <p:spPr>
          <a:xfrm>
            <a:off x="685800" y="82550"/>
            <a:ext cx="7772400" cy="1066800"/>
          </a:xfrm>
        </p:spPr>
        <p:txBody>
          <a:bodyPr/>
          <a:lstStyle/>
          <a:p>
            <a:r>
              <a:rPr lang="en-US" dirty="0" err="1" smtClean="0"/>
              <a:t>Cervarix</a:t>
            </a:r>
            <a:r>
              <a:rPr lang="en-US" baseline="30000" dirty="0" smtClean="0"/>
              <a:t>®</a:t>
            </a:r>
            <a:r>
              <a:rPr lang="en-US" dirty="0" smtClean="0"/>
              <a:t>:</a:t>
            </a:r>
            <a:r>
              <a:rPr lang="en-US" dirty="0" smtClean="0">
                <a:solidFill>
                  <a:srgbClr val="FF0000"/>
                </a:solidFill>
              </a:rPr>
              <a:t> </a:t>
            </a:r>
            <a:r>
              <a:rPr lang="en-US" dirty="0" err="1" smtClean="0"/>
              <a:t>Immunigenisite</a:t>
            </a:r>
            <a:endParaRPr lang="en-US" dirty="0" smtClean="0"/>
          </a:p>
        </p:txBody>
      </p:sp>
      <p:sp>
        <p:nvSpPr>
          <p:cNvPr id="26" name="Footer Placeholder 25"/>
          <p:cNvSpPr>
            <a:spLocks noGrp="1"/>
          </p:cNvSpPr>
          <p:nvPr>
            <p:ph type="ftr" sz="quarter" idx="11"/>
          </p:nvPr>
        </p:nvSpPr>
        <p:spPr>
          <a:xfrm>
            <a:off x="609600" y="6093296"/>
            <a:ext cx="7922840" cy="628179"/>
          </a:xfrm>
          <a:prstGeom prst="rect">
            <a:avLst/>
          </a:prstGeom>
        </p:spPr>
        <p:txBody>
          <a:bodyPr/>
          <a:lstStyle/>
          <a:p>
            <a:r>
              <a:rPr lang="tr-TR" dirty="0" smtClean="0"/>
              <a:t>Harper DM, Lancet 2006; Wheeler CM, ESPID 2008; Schwarz TF, J Clin Oncol 2006;  Schwarz TF, J Clin Oncol 2007; Schwarz TF; EUROGIN 2007; Schwartz TF, Vaccine 2009</a:t>
            </a:r>
            <a:endParaRPr lang="tr-TR" dirty="0"/>
          </a:p>
        </p:txBody>
      </p:sp>
      <p:sp>
        <p:nvSpPr>
          <p:cNvPr id="81926" name="Rectangle 6"/>
          <p:cNvSpPr>
            <a:spLocks noChangeArrowheads="1"/>
          </p:cNvSpPr>
          <p:nvPr/>
        </p:nvSpPr>
        <p:spPr bwMode="auto">
          <a:xfrm>
            <a:off x="725488" y="1309688"/>
            <a:ext cx="1035050" cy="357545"/>
          </a:xfrm>
          <a:prstGeom prst="roundRect">
            <a:avLst/>
          </a:prstGeom>
          <a:solidFill>
            <a:srgbClr val="007148"/>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5"/>
          </a:lnRef>
          <a:fillRef idx="3">
            <a:schemeClr val="accent5"/>
          </a:fillRef>
          <a:effectRef idx="3">
            <a:schemeClr val="accent5"/>
          </a:effectRef>
          <a:fontRef idx="minor">
            <a:schemeClr val="lt1"/>
          </a:fontRef>
        </p:style>
        <p:txBody>
          <a:bodyPr lIns="0" tIns="0" rIns="0" bIns="0">
            <a:spAutoFit/>
          </a:bodyPr>
          <a:lstStyle/>
          <a:p>
            <a:pPr algn="ctr"/>
            <a:r>
              <a:rPr lang="en-US" sz="2100" b="1" dirty="0">
                <a:solidFill>
                  <a:schemeClr val="bg1"/>
                </a:solidFill>
                <a:latin typeface="Calibri" pitchFamily="34" charset="0"/>
                <a:cs typeface="Calibri" pitchFamily="34" charset="0"/>
              </a:rPr>
              <a:t>HPV 18</a:t>
            </a:r>
          </a:p>
        </p:txBody>
      </p:sp>
      <p:sp>
        <p:nvSpPr>
          <p:cNvPr id="81927" name="Line 7"/>
          <p:cNvSpPr>
            <a:spLocks noChangeShapeType="1"/>
          </p:cNvSpPr>
          <p:nvPr/>
        </p:nvSpPr>
        <p:spPr bwMode="auto">
          <a:xfrm rot="-5400000">
            <a:off x="-1587" y="3668712"/>
            <a:ext cx="2954338" cy="17463"/>
          </a:xfrm>
          <a:prstGeom prst="line">
            <a:avLst/>
          </a:prstGeom>
          <a:noFill/>
          <a:ln w="19050">
            <a:solidFill>
              <a:schemeClr val="tx1"/>
            </a:solidFill>
            <a:round/>
            <a:headEnd/>
            <a:tailEnd/>
          </a:ln>
        </p:spPr>
        <p:txBody>
          <a:bodyPr/>
          <a:lstStyle/>
          <a:p>
            <a:endParaRPr lang="tr-TR" dirty="0">
              <a:latin typeface="Calibri" pitchFamily="34" charset="0"/>
              <a:cs typeface="Calibri" pitchFamily="34" charset="0"/>
            </a:endParaRPr>
          </a:p>
        </p:txBody>
      </p:sp>
      <p:sp>
        <p:nvSpPr>
          <p:cNvPr id="81928" name="Line 8"/>
          <p:cNvSpPr>
            <a:spLocks noChangeShapeType="1"/>
          </p:cNvSpPr>
          <p:nvPr/>
        </p:nvSpPr>
        <p:spPr bwMode="auto">
          <a:xfrm>
            <a:off x="1425575" y="2206625"/>
            <a:ext cx="46038" cy="0"/>
          </a:xfrm>
          <a:prstGeom prst="line">
            <a:avLst/>
          </a:prstGeom>
          <a:noFill/>
          <a:ln w="19050">
            <a:solidFill>
              <a:schemeClr val="tx1"/>
            </a:solidFill>
            <a:round/>
            <a:headEnd/>
            <a:tailEnd/>
          </a:ln>
        </p:spPr>
        <p:txBody>
          <a:bodyPr>
            <a:spAutoFit/>
          </a:bodyPr>
          <a:lstStyle/>
          <a:p>
            <a:endParaRPr lang="tr-TR" dirty="0">
              <a:latin typeface="Calibri" pitchFamily="34" charset="0"/>
              <a:cs typeface="Calibri" pitchFamily="34" charset="0"/>
            </a:endParaRPr>
          </a:p>
        </p:txBody>
      </p:sp>
      <p:sp>
        <p:nvSpPr>
          <p:cNvPr id="81929" name="Line 9"/>
          <p:cNvSpPr>
            <a:spLocks noChangeShapeType="1"/>
          </p:cNvSpPr>
          <p:nvPr/>
        </p:nvSpPr>
        <p:spPr bwMode="auto">
          <a:xfrm>
            <a:off x="1427163" y="2932113"/>
            <a:ext cx="44450"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sp>
        <p:nvSpPr>
          <p:cNvPr id="81930" name="Line 10"/>
          <p:cNvSpPr>
            <a:spLocks noChangeShapeType="1"/>
          </p:cNvSpPr>
          <p:nvPr/>
        </p:nvSpPr>
        <p:spPr bwMode="auto">
          <a:xfrm>
            <a:off x="1427163" y="3646488"/>
            <a:ext cx="44450"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sp>
        <p:nvSpPr>
          <p:cNvPr id="81931" name="Line 11"/>
          <p:cNvSpPr>
            <a:spLocks noChangeShapeType="1"/>
          </p:cNvSpPr>
          <p:nvPr/>
        </p:nvSpPr>
        <p:spPr bwMode="auto">
          <a:xfrm>
            <a:off x="1427163" y="4365625"/>
            <a:ext cx="44450" cy="0"/>
          </a:xfrm>
          <a:prstGeom prst="line">
            <a:avLst/>
          </a:prstGeom>
          <a:noFill/>
          <a:ln w="19050">
            <a:solidFill>
              <a:schemeClr val="tx1"/>
            </a:solidFill>
            <a:round/>
            <a:headEnd/>
            <a:tailEnd/>
          </a:ln>
        </p:spPr>
        <p:txBody>
          <a:bodyPr wrap="none">
            <a:spAutoFit/>
          </a:bodyPr>
          <a:lstStyle/>
          <a:p>
            <a:endParaRPr lang="tr-TR" dirty="0">
              <a:latin typeface="Calibri" pitchFamily="34" charset="0"/>
              <a:cs typeface="Calibri" pitchFamily="34" charset="0"/>
            </a:endParaRPr>
          </a:p>
        </p:txBody>
      </p:sp>
      <p:sp>
        <p:nvSpPr>
          <p:cNvPr id="81932" name="Rectangle 12"/>
          <p:cNvSpPr>
            <a:spLocks noChangeArrowheads="1"/>
          </p:cNvSpPr>
          <p:nvPr/>
        </p:nvSpPr>
        <p:spPr bwMode="auto">
          <a:xfrm>
            <a:off x="5260975" y="3317875"/>
            <a:ext cx="180975" cy="1773238"/>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33" name="Rectangle 13"/>
          <p:cNvSpPr>
            <a:spLocks noChangeArrowheads="1"/>
          </p:cNvSpPr>
          <p:nvPr/>
        </p:nvSpPr>
        <p:spPr bwMode="auto">
          <a:xfrm>
            <a:off x="4848225" y="3190875"/>
            <a:ext cx="180975" cy="1900238"/>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34" name="Rectangle 14"/>
          <p:cNvSpPr>
            <a:spLocks noChangeArrowheads="1"/>
          </p:cNvSpPr>
          <p:nvPr/>
        </p:nvSpPr>
        <p:spPr bwMode="auto">
          <a:xfrm>
            <a:off x="4437063" y="3303588"/>
            <a:ext cx="179387" cy="1787525"/>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35" name="Rectangle 15"/>
          <p:cNvSpPr>
            <a:spLocks noChangeArrowheads="1"/>
          </p:cNvSpPr>
          <p:nvPr/>
        </p:nvSpPr>
        <p:spPr bwMode="auto">
          <a:xfrm>
            <a:off x="4035425" y="3184525"/>
            <a:ext cx="180975" cy="1906588"/>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36" name="Rectangle 16"/>
          <p:cNvSpPr>
            <a:spLocks noChangeArrowheads="1"/>
          </p:cNvSpPr>
          <p:nvPr/>
        </p:nvSpPr>
        <p:spPr bwMode="auto">
          <a:xfrm>
            <a:off x="3625850" y="3225800"/>
            <a:ext cx="179388" cy="1865313"/>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37" name="Rectangle 17"/>
          <p:cNvSpPr>
            <a:spLocks noChangeArrowheads="1"/>
          </p:cNvSpPr>
          <p:nvPr/>
        </p:nvSpPr>
        <p:spPr bwMode="auto">
          <a:xfrm>
            <a:off x="3227388" y="3090863"/>
            <a:ext cx="177800" cy="2000250"/>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38" name="Rectangle 18"/>
          <p:cNvSpPr>
            <a:spLocks noChangeArrowheads="1"/>
          </p:cNvSpPr>
          <p:nvPr/>
        </p:nvSpPr>
        <p:spPr bwMode="auto">
          <a:xfrm>
            <a:off x="2813050" y="3084513"/>
            <a:ext cx="179388" cy="2006600"/>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39" name="Rectangle 19"/>
          <p:cNvSpPr>
            <a:spLocks noChangeArrowheads="1"/>
          </p:cNvSpPr>
          <p:nvPr/>
        </p:nvSpPr>
        <p:spPr bwMode="auto">
          <a:xfrm>
            <a:off x="2403475" y="2925763"/>
            <a:ext cx="179388" cy="2165350"/>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40" name="Rectangle 20"/>
          <p:cNvSpPr>
            <a:spLocks noChangeArrowheads="1"/>
          </p:cNvSpPr>
          <p:nvPr/>
        </p:nvSpPr>
        <p:spPr bwMode="auto">
          <a:xfrm>
            <a:off x="2000250" y="2544763"/>
            <a:ext cx="180975" cy="2546350"/>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41" name="Rectangle 21"/>
          <p:cNvSpPr>
            <a:spLocks noChangeArrowheads="1"/>
          </p:cNvSpPr>
          <p:nvPr/>
        </p:nvSpPr>
        <p:spPr bwMode="auto">
          <a:xfrm>
            <a:off x="1590675" y="4664075"/>
            <a:ext cx="179388" cy="427038"/>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42" name="Line 22"/>
          <p:cNvSpPr>
            <a:spLocks noChangeShapeType="1"/>
          </p:cNvSpPr>
          <p:nvPr/>
        </p:nvSpPr>
        <p:spPr bwMode="auto">
          <a:xfrm>
            <a:off x="1468438" y="4164013"/>
            <a:ext cx="5330825" cy="12700"/>
          </a:xfrm>
          <a:prstGeom prst="line">
            <a:avLst/>
          </a:prstGeom>
          <a:noFill/>
          <a:ln w="19050">
            <a:solidFill>
              <a:schemeClr val="tx1"/>
            </a:solidFill>
            <a:prstDash val="dash"/>
            <a:round/>
            <a:headEnd/>
            <a:tailEnd/>
          </a:ln>
        </p:spPr>
        <p:txBody>
          <a:bodyPr/>
          <a:lstStyle/>
          <a:p>
            <a:endParaRPr lang="tr-TR" dirty="0">
              <a:latin typeface="Calibri" pitchFamily="34" charset="0"/>
              <a:cs typeface="Calibri" pitchFamily="34" charset="0"/>
            </a:endParaRPr>
          </a:p>
        </p:txBody>
      </p:sp>
      <p:sp>
        <p:nvSpPr>
          <p:cNvPr id="81943" name="Text Box 23"/>
          <p:cNvSpPr txBox="1">
            <a:spLocks noChangeArrowheads="1"/>
          </p:cNvSpPr>
          <p:nvPr/>
        </p:nvSpPr>
        <p:spPr bwMode="auto">
          <a:xfrm>
            <a:off x="6834188" y="3975100"/>
            <a:ext cx="900112" cy="430213"/>
          </a:xfrm>
          <a:prstGeom prst="rect">
            <a:avLst/>
          </a:prstGeom>
          <a:noFill/>
          <a:ln w="9525">
            <a:noFill/>
            <a:miter lim="800000"/>
            <a:headEnd/>
            <a:tailEnd/>
          </a:ln>
        </p:spPr>
        <p:txBody>
          <a:bodyPr>
            <a:spAutoFit/>
          </a:bodyPr>
          <a:lstStyle/>
          <a:p>
            <a:r>
              <a:rPr lang="en-GB" sz="1100" dirty="0">
                <a:solidFill>
                  <a:srgbClr val="000000"/>
                </a:solidFill>
                <a:latin typeface="Calibri" pitchFamily="34" charset="0"/>
                <a:cs typeface="Calibri" pitchFamily="34" charset="0"/>
              </a:rPr>
              <a:t>Natural infection</a:t>
            </a:r>
            <a:endParaRPr lang="en-US" sz="1100" dirty="0">
              <a:solidFill>
                <a:srgbClr val="000000"/>
              </a:solidFill>
              <a:latin typeface="Calibri" pitchFamily="34" charset="0"/>
              <a:cs typeface="Calibri" pitchFamily="34" charset="0"/>
            </a:endParaRPr>
          </a:p>
        </p:txBody>
      </p:sp>
      <p:sp>
        <p:nvSpPr>
          <p:cNvPr id="81944" name="Rectangle 24"/>
          <p:cNvSpPr>
            <a:spLocks noChangeArrowheads="1"/>
          </p:cNvSpPr>
          <p:nvPr/>
        </p:nvSpPr>
        <p:spPr bwMode="auto">
          <a:xfrm>
            <a:off x="1305753" y="5019675"/>
            <a:ext cx="78547"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a:t>
            </a:r>
            <a:endParaRPr lang="en-US" sz="1200" b="1" dirty="0">
              <a:latin typeface="Calibri" pitchFamily="34" charset="0"/>
              <a:cs typeface="Calibri" pitchFamily="34" charset="0"/>
            </a:endParaRPr>
          </a:p>
        </p:txBody>
      </p:sp>
      <p:sp>
        <p:nvSpPr>
          <p:cNvPr id="81945" name="Rectangle 25"/>
          <p:cNvSpPr>
            <a:spLocks noChangeArrowheads="1"/>
          </p:cNvSpPr>
          <p:nvPr/>
        </p:nvSpPr>
        <p:spPr bwMode="auto">
          <a:xfrm>
            <a:off x="1255781" y="4295775"/>
            <a:ext cx="157094"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a:t>
            </a:r>
            <a:endParaRPr lang="en-US" sz="1200" b="1" dirty="0">
              <a:latin typeface="Calibri" pitchFamily="34" charset="0"/>
              <a:cs typeface="Calibri" pitchFamily="34" charset="0"/>
            </a:endParaRPr>
          </a:p>
        </p:txBody>
      </p:sp>
      <p:sp>
        <p:nvSpPr>
          <p:cNvPr id="81946" name="Rectangle 26"/>
          <p:cNvSpPr>
            <a:spLocks noChangeArrowheads="1"/>
          </p:cNvSpPr>
          <p:nvPr/>
        </p:nvSpPr>
        <p:spPr bwMode="auto">
          <a:xfrm>
            <a:off x="1148659" y="3573463"/>
            <a:ext cx="235641"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100</a:t>
            </a:r>
            <a:endParaRPr lang="en-US" sz="1200" b="1" dirty="0">
              <a:latin typeface="Calibri" pitchFamily="34" charset="0"/>
              <a:cs typeface="Calibri" pitchFamily="34" charset="0"/>
            </a:endParaRPr>
          </a:p>
        </p:txBody>
      </p:sp>
      <p:sp>
        <p:nvSpPr>
          <p:cNvPr id="81947" name="Rectangle 27"/>
          <p:cNvSpPr>
            <a:spLocks noChangeArrowheads="1"/>
          </p:cNvSpPr>
          <p:nvPr/>
        </p:nvSpPr>
        <p:spPr bwMode="auto">
          <a:xfrm>
            <a:off x="1070111" y="2860675"/>
            <a:ext cx="314189"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1000</a:t>
            </a:r>
            <a:endParaRPr lang="en-US" sz="1200" b="1" dirty="0">
              <a:latin typeface="Calibri" pitchFamily="34" charset="0"/>
              <a:cs typeface="Calibri" pitchFamily="34" charset="0"/>
            </a:endParaRPr>
          </a:p>
        </p:txBody>
      </p:sp>
      <p:sp>
        <p:nvSpPr>
          <p:cNvPr id="81948" name="Rectangle 28"/>
          <p:cNvSpPr>
            <a:spLocks noChangeArrowheads="1"/>
          </p:cNvSpPr>
          <p:nvPr/>
        </p:nvSpPr>
        <p:spPr bwMode="auto">
          <a:xfrm>
            <a:off x="1021728" y="2127250"/>
            <a:ext cx="392735" cy="184666"/>
          </a:xfrm>
          <a:prstGeom prst="rect">
            <a:avLst/>
          </a:prstGeom>
          <a:noFill/>
          <a:ln w="9525">
            <a:noFill/>
            <a:miter lim="800000"/>
            <a:headEnd/>
            <a:tailEnd/>
          </a:ln>
        </p:spPr>
        <p:txBody>
          <a:bodyPr wrap="none" lIns="0" tIns="0" rIns="0" bIns="0">
            <a:spAutoFit/>
          </a:bodyPr>
          <a:lstStyle/>
          <a:p>
            <a:pPr algn="r">
              <a:spcBef>
                <a:spcPct val="20000"/>
              </a:spcBef>
            </a:pPr>
            <a:r>
              <a:rPr lang="en-US" altLang="ja-JP" sz="1200" b="1" dirty="0">
                <a:latin typeface="Calibri" pitchFamily="34" charset="0"/>
                <a:ea typeface="MS Mincho" pitchFamily="49" charset="-128"/>
                <a:cs typeface="Calibri" pitchFamily="34" charset="0"/>
              </a:rPr>
              <a:t>10000</a:t>
            </a:r>
            <a:endParaRPr lang="en-US" sz="1200" b="1" dirty="0">
              <a:latin typeface="Calibri" pitchFamily="34" charset="0"/>
              <a:cs typeface="Calibri" pitchFamily="34" charset="0"/>
            </a:endParaRPr>
          </a:p>
        </p:txBody>
      </p:sp>
      <p:sp>
        <p:nvSpPr>
          <p:cNvPr id="81949" name="Line 29"/>
          <p:cNvSpPr>
            <a:spLocks noChangeShapeType="1"/>
          </p:cNvSpPr>
          <p:nvPr/>
        </p:nvSpPr>
        <p:spPr bwMode="auto">
          <a:xfrm flipV="1">
            <a:off x="3462338" y="3444875"/>
            <a:ext cx="0" cy="701675"/>
          </a:xfrm>
          <a:prstGeom prst="line">
            <a:avLst/>
          </a:prstGeom>
          <a:noFill/>
          <a:ln w="38100">
            <a:solidFill>
              <a:srgbClr val="008000"/>
            </a:solidFill>
            <a:round/>
            <a:headEnd type="triangle" w="med" len="med"/>
            <a:tailEnd type="triangle" w="med" len="med"/>
          </a:ln>
        </p:spPr>
        <p:txBody>
          <a:bodyPr/>
          <a:lstStyle/>
          <a:p>
            <a:endParaRPr lang="tr-TR" dirty="0">
              <a:latin typeface="Calibri" pitchFamily="34" charset="0"/>
              <a:cs typeface="Calibri" pitchFamily="34" charset="0"/>
            </a:endParaRPr>
          </a:p>
        </p:txBody>
      </p:sp>
      <p:sp>
        <p:nvSpPr>
          <p:cNvPr id="81950" name="Line 30"/>
          <p:cNvSpPr>
            <a:spLocks noChangeShapeType="1"/>
          </p:cNvSpPr>
          <p:nvPr/>
        </p:nvSpPr>
        <p:spPr bwMode="auto">
          <a:xfrm>
            <a:off x="1944688" y="2398713"/>
            <a:ext cx="1385887" cy="0"/>
          </a:xfrm>
          <a:prstGeom prst="line">
            <a:avLst/>
          </a:prstGeom>
          <a:noFill/>
          <a:ln w="9525">
            <a:solidFill>
              <a:schemeClr val="tx1"/>
            </a:solidFill>
            <a:round/>
            <a:headEnd type="triangle" w="med" len="med"/>
            <a:tailEnd type="triangle" w="med" len="med"/>
          </a:ln>
        </p:spPr>
        <p:txBody>
          <a:bodyPr/>
          <a:lstStyle/>
          <a:p>
            <a:endParaRPr lang="tr-TR" dirty="0">
              <a:latin typeface="Calibri" pitchFamily="34" charset="0"/>
              <a:cs typeface="Calibri" pitchFamily="34" charset="0"/>
            </a:endParaRPr>
          </a:p>
        </p:txBody>
      </p:sp>
      <p:sp>
        <p:nvSpPr>
          <p:cNvPr id="81951" name="Rectangle 31"/>
          <p:cNvSpPr>
            <a:spLocks noChangeArrowheads="1"/>
          </p:cNvSpPr>
          <p:nvPr/>
        </p:nvSpPr>
        <p:spPr bwMode="auto">
          <a:xfrm>
            <a:off x="5549900" y="5129213"/>
            <a:ext cx="427038"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63–68</a:t>
            </a:r>
            <a:endParaRPr lang="en-US" sz="900" b="1" dirty="0">
              <a:latin typeface="Calibri" pitchFamily="34" charset="0"/>
              <a:cs typeface="Calibri" pitchFamily="34" charset="0"/>
            </a:endParaRPr>
          </a:p>
        </p:txBody>
      </p:sp>
      <p:sp>
        <p:nvSpPr>
          <p:cNvPr id="81952" name="Rectangle 32"/>
          <p:cNvSpPr>
            <a:spLocks noChangeArrowheads="1"/>
          </p:cNvSpPr>
          <p:nvPr/>
        </p:nvSpPr>
        <p:spPr bwMode="auto">
          <a:xfrm>
            <a:off x="5151438" y="5129213"/>
            <a:ext cx="409575" cy="138499"/>
          </a:xfrm>
          <a:prstGeom prst="rect">
            <a:avLst/>
          </a:prstGeom>
          <a:noFill/>
          <a:ln w="9525">
            <a:noFill/>
            <a:miter lim="800000"/>
            <a:headEnd/>
            <a:tailEnd/>
          </a:ln>
        </p:spPr>
        <p:txBody>
          <a:bodyPr lIns="0" tIns="0" rIns="0" bIns="0">
            <a:spAutoFit/>
          </a:bodyPr>
          <a:lstStyle/>
          <a:p>
            <a:pPr algn="ctr">
              <a:spcBef>
                <a:spcPct val="20000"/>
              </a:spcBef>
            </a:pPr>
            <a:r>
              <a:rPr lang="nl-BE" altLang="ja-JP" sz="900" b="1" dirty="0">
                <a:latin typeface="Calibri" pitchFamily="34" charset="0"/>
                <a:ea typeface="MS Mincho" pitchFamily="49" charset="-128"/>
                <a:cs typeface="Calibri" pitchFamily="34" charset="0"/>
              </a:rPr>
              <a:t>57–62</a:t>
            </a:r>
            <a:endParaRPr lang="en-US" sz="900" b="1" dirty="0">
              <a:latin typeface="Calibri" pitchFamily="34" charset="0"/>
              <a:cs typeface="Calibri" pitchFamily="34" charset="0"/>
            </a:endParaRPr>
          </a:p>
        </p:txBody>
      </p:sp>
      <p:sp>
        <p:nvSpPr>
          <p:cNvPr id="81953" name="Rectangle 33"/>
          <p:cNvSpPr>
            <a:spLocks noChangeArrowheads="1"/>
          </p:cNvSpPr>
          <p:nvPr/>
        </p:nvSpPr>
        <p:spPr bwMode="auto">
          <a:xfrm>
            <a:off x="4748213" y="5129213"/>
            <a:ext cx="409575"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51–56</a:t>
            </a:r>
            <a:endParaRPr lang="en-US" sz="900" b="1" dirty="0">
              <a:latin typeface="Calibri" pitchFamily="34" charset="0"/>
              <a:cs typeface="Calibri" pitchFamily="34" charset="0"/>
            </a:endParaRPr>
          </a:p>
        </p:txBody>
      </p:sp>
      <p:sp>
        <p:nvSpPr>
          <p:cNvPr id="81954" name="Rectangle 34"/>
          <p:cNvSpPr>
            <a:spLocks noChangeArrowheads="1"/>
          </p:cNvSpPr>
          <p:nvPr/>
        </p:nvSpPr>
        <p:spPr bwMode="auto">
          <a:xfrm>
            <a:off x="4335463" y="5129213"/>
            <a:ext cx="419100"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45–50</a:t>
            </a:r>
            <a:endParaRPr lang="en-US" sz="900" b="1" dirty="0">
              <a:latin typeface="Calibri" pitchFamily="34" charset="0"/>
              <a:cs typeface="Calibri" pitchFamily="34" charset="0"/>
            </a:endParaRPr>
          </a:p>
        </p:txBody>
      </p:sp>
      <p:sp>
        <p:nvSpPr>
          <p:cNvPr id="81955" name="Rectangle 35"/>
          <p:cNvSpPr>
            <a:spLocks noChangeArrowheads="1"/>
          </p:cNvSpPr>
          <p:nvPr/>
        </p:nvSpPr>
        <p:spPr bwMode="auto">
          <a:xfrm>
            <a:off x="3968750" y="5129213"/>
            <a:ext cx="358775"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39–44</a:t>
            </a:r>
            <a:endParaRPr lang="en-US" sz="900" b="1" dirty="0">
              <a:latin typeface="Calibri" pitchFamily="34" charset="0"/>
              <a:cs typeface="Calibri" pitchFamily="34" charset="0"/>
            </a:endParaRPr>
          </a:p>
        </p:txBody>
      </p:sp>
      <p:sp>
        <p:nvSpPr>
          <p:cNvPr id="81956" name="Rectangle 36"/>
          <p:cNvSpPr>
            <a:spLocks noChangeArrowheads="1"/>
          </p:cNvSpPr>
          <p:nvPr/>
        </p:nvSpPr>
        <p:spPr bwMode="auto">
          <a:xfrm>
            <a:off x="3524250" y="5129213"/>
            <a:ext cx="431800"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33–38</a:t>
            </a:r>
            <a:endParaRPr lang="en-US" sz="900" b="1" dirty="0">
              <a:latin typeface="Calibri" pitchFamily="34" charset="0"/>
              <a:cs typeface="Calibri" pitchFamily="34" charset="0"/>
            </a:endParaRPr>
          </a:p>
        </p:txBody>
      </p:sp>
      <p:sp>
        <p:nvSpPr>
          <p:cNvPr id="81957" name="Rectangle 37"/>
          <p:cNvSpPr>
            <a:spLocks noChangeArrowheads="1"/>
          </p:cNvSpPr>
          <p:nvPr/>
        </p:nvSpPr>
        <p:spPr bwMode="auto">
          <a:xfrm>
            <a:off x="3140075" y="5129213"/>
            <a:ext cx="373063"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25–32</a:t>
            </a:r>
            <a:endParaRPr lang="en-US" sz="900" b="1" dirty="0">
              <a:latin typeface="Calibri" pitchFamily="34" charset="0"/>
              <a:cs typeface="Calibri" pitchFamily="34" charset="0"/>
            </a:endParaRPr>
          </a:p>
        </p:txBody>
      </p:sp>
      <p:sp>
        <p:nvSpPr>
          <p:cNvPr id="81958" name="Rectangle 38"/>
          <p:cNvSpPr>
            <a:spLocks noChangeArrowheads="1"/>
          </p:cNvSpPr>
          <p:nvPr/>
        </p:nvSpPr>
        <p:spPr bwMode="auto">
          <a:xfrm>
            <a:off x="2792413" y="5129213"/>
            <a:ext cx="239712"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18</a:t>
            </a:r>
            <a:endParaRPr lang="en-US" sz="900" b="1" dirty="0">
              <a:latin typeface="Calibri" pitchFamily="34" charset="0"/>
              <a:cs typeface="Calibri" pitchFamily="34" charset="0"/>
            </a:endParaRPr>
          </a:p>
        </p:txBody>
      </p:sp>
      <p:sp>
        <p:nvSpPr>
          <p:cNvPr id="81959" name="Rectangle 39"/>
          <p:cNvSpPr>
            <a:spLocks noChangeArrowheads="1"/>
          </p:cNvSpPr>
          <p:nvPr/>
        </p:nvSpPr>
        <p:spPr bwMode="auto">
          <a:xfrm>
            <a:off x="2371725" y="5129213"/>
            <a:ext cx="238125"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12</a:t>
            </a:r>
            <a:endParaRPr lang="en-US" sz="900" b="1" dirty="0">
              <a:latin typeface="Calibri" pitchFamily="34" charset="0"/>
              <a:cs typeface="Calibri" pitchFamily="34" charset="0"/>
            </a:endParaRPr>
          </a:p>
        </p:txBody>
      </p:sp>
      <p:sp>
        <p:nvSpPr>
          <p:cNvPr id="81960" name="Rectangle 40"/>
          <p:cNvSpPr>
            <a:spLocks noChangeArrowheads="1"/>
          </p:cNvSpPr>
          <p:nvPr/>
        </p:nvSpPr>
        <p:spPr bwMode="auto">
          <a:xfrm>
            <a:off x="1987550" y="5129213"/>
            <a:ext cx="238125"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7</a:t>
            </a:r>
            <a:endParaRPr lang="en-US" sz="900" b="1" dirty="0">
              <a:latin typeface="Calibri" pitchFamily="34" charset="0"/>
              <a:cs typeface="Calibri" pitchFamily="34" charset="0"/>
            </a:endParaRPr>
          </a:p>
        </p:txBody>
      </p:sp>
      <p:sp>
        <p:nvSpPr>
          <p:cNvPr id="81961" name="Rectangle 41"/>
          <p:cNvSpPr>
            <a:spLocks noChangeArrowheads="1"/>
          </p:cNvSpPr>
          <p:nvPr/>
        </p:nvSpPr>
        <p:spPr bwMode="auto">
          <a:xfrm>
            <a:off x="1576388" y="5129213"/>
            <a:ext cx="239712"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0</a:t>
            </a:r>
            <a:endParaRPr lang="en-US" sz="900" b="1" dirty="0">
              <a:latin typeface="Calibri" pitchFamily="34" charset="0"/>
              <a:cs typeface="Calibri" pitchFamily="34" charset="0"/>
            </a:endParaRPr>
          </a:p>
        </p:txBody>
      </p:sp>
      <p:sp>
        <p:nvSpPr>
          <p:cNvPr id="81962" name="Text Box 42"/>
          <p:cNvSpPr txBox="1">
            <a:spLocks noChangeArrowheads="1"/>
          </p:cNvSpPr>
          <p:nvPr/>
        </p:nvSpPr>
        <p:spPr bwMode="auto">
          <a:xfrm>
            <a:off x="1903413" y="2043113"/>
            <a:ext cx="1484312" cy="274637"/>
          </a:xfrm>
          <a:prstGeom prst="rect">
            <a:avLst/>
          </a:prstGeom>
          <a:noFill/>
          <a:ln w="9525">
            <a:noFill/>
            <a:miter lim="800000"/>
            <a:headEnd/>
            <a:tailEnd/>
          </a:ln>
        </p:spPr>
        <p:txBody>
          <a:bodyPr>
            <a:spAutoFit/>
          </a:bodyPr>
          <a:lstStyle/>
          <a:p>
            <a:pPr algn="ctr">
              <a:spcBef>
                <a:spcPct val="50000"/>
              </a:spcBef>
            </a:pPr>
            <a:r>
              <a:rPr lang="en-GB" sz="1200" dirty="0" smtClean="0">
                <a:latin typeface="Calibri" pitchFamily="34" charset="0"/>
                <a:cs typeface="Calibri" pitchFamily="34" charset="0"/>
              </a:rPr>
              <a:t>%100 </a:t>
            </a:r>
            <a:r>
              <a:rPr lang="en-GB" sz="1200" dirty="0" err="1" smtClean="0">
                <a:latin typeface="Calibri" pitchFamily="34" charset="0"/>
                <a:cs typeface="Calibri" pitchFamily="34" charset="0"/>
              </a:rPr>
              <a:t>seropozitif</a:t>
            </a:r>
            <a:r>
              <a:rPr lang="en-GB" sz="1200" dirty="0" smtClean="0">
                <a:latin typeface="Calibri" pitchFamily="34" charset="0"/>
                <a:cs typeface="Calibri" pitchFamily="34" charset="0"/>
              </a:rPr>
              <a:t>*</a:t>
            </a:r>
            <a:endParaRPr lang="en-US" sz="1200" dirty="0">
              <a:latin typeface="Calibri" pitchFamily="34" charset="0"/>
              <a:cs typeface="Calibri" pitchFamily="34" charset="0"/>
            </a:endParaRPr>
          </a:p>
        </p:txBody>
      </p:sp>
      <p:sp>
        <p:nvSpPr>
          <p:cNvPr id="81963" name="Line 44"/>
          <p:cNvSpPr>
            <a:spLocks noChangeShapeType="1"/>
          </p:cNvSpPr>
          <p:nvPr/>
        </p:nvSpPr>
        <p:spPr bwMode="auto">
          <a:xfrm flipV="1">
            <a:off x="3481388" y="2463800"/>
            <a:ext cx="404812" cy="1244600"/>
          </a:xfrm>
          <a:prstGeom prst="line">
            <a:avLst/>
          </a:prstGeom>
          <a:noFill/>
          <a:ln w="9525">
            <a:solidFill>
              <a:schemeClr val="tx1"/>
            </a:solidFill>
            <a:round/>
            <a:headEnd/>
            <a:tailEnd/>
          </a:ln>
        </p:spPr>
        <p:txBody>
          <a:bodyPr/>
          <a:lstStyle/>
          <a:p>
            <a:endParaRPr lang="tr-TR" dirty="0">
              <a:latin typeface="Calibri" pitchFamily="34" charset="0"/>
              <a:cs typeface="Calibri" pitchFamily="34" charset="0"/>
            </a:endParaRPr>
          </a:p>
        </p:txBody>
      </p:sp>
      <p:sp>
        <p:nvSpPr>
          <p:cNvPr id="81964" name="Text Box 45"/>
          <p:cNvSpPr txBox="1">
            <a:spLocks noChangeArrowheads="1"/>
          </p:cNvSpPr>
          <p:nvPr/>
        </p:nvSpPr>
        <p:spPr bwMode="auto">
          <a:xfrm>
            <a:off x="3852863" y="1973263"/>
            <a:ext cx="1066800" cy="707886"/>
          </a:xfrm>
          <a:prstGeom prst="rect">
            <a:avLst/>
          </a:prstGeom>
          <a:solidFill>
            <a:schemeClr val="tx2"/>
          </a:solidFill>
          <a:ln w="12700">
            <a:solidFill>
              <a:schemeClr val="tx1"/>
            </a:solidFill>
            <a:miter lim="800000"/>
            <a:headEnd/>
            <a:tailEnd/>
          </a:ln>
        </p:spPr>
        <p:txBody>
          <a:bodyPr>
            <a:spAutoFit/>
          </a:bodyPr>
          <a:lstStyle/>
          <a:p>
            <a:pPr>
              <a:spcBef>
                <a:spcPct val="50000"/>
              </a:spcBef>
            </a:pPr>
            <a:r>
              <a:rPr lang="tr-TR" sz="1000" b="1" dirty="0" smtClean="0">
                <a:solidFill>
                  <a:schemeClr val="bg1"/>
                </a:solidFill>
                <a:latin typeface="Calibri" pitchFamily="34" charset="0"/>
                <a:cs typeface="Calibri" pitchFamily="34" charset="0"/>
              </a:rPr>
              <a:t>Naturel enfeksiyondan en az 8 kat yüksek</a:t>
            </a:r>
            <a:endParaRPr lang="en-US" sz="1000" b="1" dirty="0">
              <a:solidFill>
                <a:schemeClr val="bg1"/>
              </a:solidFill>
              <a:latin typeface="Calibri" pitchFamily="34" charset="0"/>
              <a:cs typeface="Calibri" pitchFamily="34" charset="0"/>
            </a:endParaRPr>
          </a:p>
        </p:txBody>
      </p:sp>
      <p:sp>
        <p:nvSpPr>
          <p:cNvPr id="81965" name="Line 46"/>
          <p:cNvSpPr>
            <a:spLocks noChangeShapeType="1"/>
          </p:cNvSpPr>
          <p:nvPr/>
        </p:nvSpPr>
        <p:spPr bwMode="auto">
          <a:xfrm flipV="1">
            <a:off x="1420813" y="5086350"/>
            <a:ext cx="5400675" cy="12700"/>
          </a:xfrm>
          <a:prstGeom prst="line">
            <a:avLst/>
          </a:prstGeom>
          <a:noFill/>
          <a:ln w="19050">
            <a:solidFill>
              <a:schemeClr val="tx1"/>
            </a:solidFill>
            <a:round/>
            <a:headEnd/>
            <a:tailEnd/>
          </a:ln>
        </p:spPr>
        <p:txBody>
          <a:bodyPr/>
          <a:lstStyle/>
          <a:p>
            <a:endParaRPr lang="tr-TR" dirty="0">
              <a:latin typeface="Calibri" pitchFamily="34" charset="0"/>
              <a:cs typeface="Calibri" pitchFamily="34" charset="0"/>
            </a:endParaRPr>
          </a:p>
        </p:txBody>
      </p:sp>
      <p:sp>
        <p:nvSpPr>
          <p:cNvPr id="81966" name="Rectangle 47"/>
          <p:cNvSpPr>
            <a:spLocks noChangeArrowheads="1"/>
          </p:cNvSpPr>
          <p:nvPr/>
        </p:nvSpPr>
        <p:spPr bwMode="auto">
          <a:xfrm>
            <a:off x="5959475" y="5129213"/>
            <a:ext cx="425450"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69–74</a:t>
            </a:r>
            <a:endParaRPr lang="en-US" sz="900" b="1" dirty="0">
              <a:latin typeface="Calibri" pitchFamily="34" charset="0"/>
              <a:cs typeface="Calibri" pitchFamily="34" charset="0"/>
            </a:endParaRPr>
          </a:p>
        </p:txBody>
      </p:sp>
      <p:sp>
        <p:nvSpPr>
          <p:cNvPr id="81967" name="Rectangle 48"/>
          <p:cNvSpPr>
            <a:spLocks noChangeArrowheads="1"/>
          </p:cNvSpPr>
          <p:nvPr/>
        </p:nvSpPr>
        <p:spPr bwMode="auto">
          <a:xfrm>
            <a:off x="6354763" y="5129213"/>
            <a:ext cx="425450" cy="138499"/>
          </a:xfrm>
          <a:prstGeom prst="rect">
            <a:avLst/>
          </a:prstGeom>
          <a:noFill/>
          <a:ln w="9525">
            <a:noFill/>
            <a:miter lim="800000"/>
            <a:headEnd/>
            <a:tailEnd/>
          </a:ln>
        </p:spPr>
        <p:txBody>
          <a:bodyPr lIns="0" tIns="0" rIns="0" bIns="0">
            <a:spAutoFit/>
          </a:bodyPr>
          <a:lstStyle/>
          <a:p>
            <a:pPr algn="ctr">
              <a:spcBef>
                <a:spcPct val="20000"/>
              </a:spcBef>
            </a:pPr>
            <a:r>
              <a:rPr lang="en-US" altLang="ja-JP" sz="900" b="1" dirty="0">
                <a:latin typeface="Calibri" pitchFamily="34" charset="0"/>
                <a:ea typeface="MS Mincho" pitchFamily="49" charset="-128"/>
                <a:cs typeface="Calibri" pitchFamily="34" charset="0"/>
              </a:rPr>
              <a:t>75–76</a:t>
            </a:r>
            <a:endParaRPr lang="en-US" sz="900" b="1" dirty="0">
              <a:latin typeface="Calibri" pitchFamily="34" charset="0"/>
              <a:cs typeface="Calibri" pitchFamily="34" charset="0"/>
            </a:endParaRPr>
          </a:p>
        </p:txBody>
      </p:sp>
      <p:sp>
        <p:nvSpPr>
          <p:cNvPr id="81968" name="Rectangle 49"/>
          <p:cNvSpPr>
            <a:spLocks noChangeArrowheads="1"/>
          </p:cNvSpPr>
          <p:nvPr/>
        </p:nvSpPr>
        <p:spPr bwMode="auto">
          <a:xfrm>
            <a:off x="6765925" y="2349500"/>
            <a:ext cx="179388" cy="179388"/>
          </a:xfrm>
          <a:prstGeom prst="rect">
            <a:avLst/>
          </a:prstGeom>
          <a:solidFill>
            <a:srgbClr val="007148"/>
          </a:solidFill>
          <a:ln w="11176" algn="ctr">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81969" name="Rectangle 50"/>
          <p:cNvSpPr>
            <a:spLocks noChangeArrowheads="1"/>
          </p:cNvSpPr>
          <p:nvPr/>
        </p:nvSpPr>
        <p:spPr bwMode="auto">
          <a:xfrm>
            <a:off x="6937671" y="2324100"/>
            <a:ext cx="1337675" cy="430887"/>
          </a:xfrm>
          <a:prstGeom prst="rect">
            <a:avLst/>
          </a:prstGeom>
          <a:noFill/>
          <a:ln w="9525">
            <a:noFill/>
            <a:miter lim="800000"/>
            <a:headEnd/>
            <a:tailEnd/>
          </a:ln>
        </p:spPr>
        <p:txBody>
          <a:bodyPr wrap="none" lIns="0" tIns="0" rIns="0" bIns="0">
            <a:spAutoFit/>
          </a:bodyPr>
          <a:lstStyle/>
          <a:p>
            <a:r>
              <a:rPr lang="en-US" altLang="ja-JP" sz="1400" dirty="0">
                <a:latin typeface="Calibri" pitchFamily="34" charset="0"/>
                <a:ea typeface="MS Mincho" pitchFamily="49" charset="-128"/>
                <a:cs typeface="Calibri" pitchFamily="34" charset="0"/>
              </a:rPr>
              <a:t>15–25 yrs </a:t>
            </a:r>
          </a:p>
          <a:p>
            <a:r>
              <a:rPr lang="en-US" altLang="ja-JP" sz="1400" dirty="0" smtClean="0">
                <a:latin typeface="Calibri" pitchFamily="34" charset="0"/>
                <a:ea typeface="MS Mincho" pitchFamily="49" charset="-128"/>
                <a:cs typeface="Calibri" pitchFamily="34" charset="0"/>
              </a:rPr>
              <a:t>(</a:t>
            </a:r>
            <a:r>
              <a:rPr lang="en-US" altLang="ja-JP" sz="1400" dirty="0" err="1" smtClean="0">
                <a:latin typeface="Calibri" pitchFamily="34" charset="0"/>
                <a:ea typeface="MS Mincho" pitchFamily="49" charset="-128"/>
                <a:cs typeface="Calibri" pitchFamily="34" charset="0"/>
              </a:rPr>
              <a:t>etkinlik</a:t>
            </a:r>
            <a:r>
              <a:rPr lang="en-US" altLang="ja-JP" sz="1400" dirty="0" smtClean="0">
                <a:latin typeface="Calibri" pitchFamily="34" charset="0"/>
                <a:ea typeface="MS Mincho" pitchFamily="49" charset="-128"/>
                <a:cs typeface="Calibri" pitchFamily="34" charset="0"/>
              </a:rPr>
              <a:t> </a:t>
            </a:r>
            <a:r>
              <a:rPr lang="tr-TR" altLang="ja-JP" sz="1400" dirty="0" smtClean="0">
                <a:latin typeface="Calibri" pitchFamily="34" charset="0"/>
                <a:ea typeface="MS Mincho" pitchFamily="49" charset="-128"/>
                <a:cs typeface="Calibri" pitchFamily="34" charset="0"/>
              </a:rPr>
              <a:t>çalışması</a:t>
            </a:r>
            <a:r>
              <a:rPr lang="en-US" altLang="ja-JP" sz="1400" dirty="0" smtClean="0">
                <a:latin typeface="Calibri" pitchFamily="34" charset="0"/>
                <a:ea typeface="MS Mincho" pitchFamily="49" charset="-128"/>
                <a:cs typeface="Calibri" pitchFamily="34" charset="0"/>
              </a:rPr>
              <a:t>)</a:t>
            </a:r>
            <a:endParaRPr lang="en-US" sz="1400" dirty="0">
              <a:latin typeface="Calibri" pitchFamily="34" charset="0"/>
              <a:cs typeface="Calibri" pitchFamily="34" charset="0"/>
            </a:endParaRPr>
          </a:p>
        </p:txBody>
      </p:sp>
      <p:grpSp>
        <p:nvGrpSpPr>
          <p:cNvPr id="2" name="Group 51"/>
          <p:cNvGrpSpPr>
            <a:grpSpLocks/>
          </p:cNvGrpSpPr>
          <p:nvPr/>
        </p:nvGrpSpPr>
        <p:grpSpPr bwMode="auto">
          <a:xfrm>
            <a:off x="1685925" y="1365250"/>
            <a:ext cx="6324600" cy="3295650"/>
            <a:chOff x="1062" y="860"/>
            <a:chExt cx="3984" cy="2076"/>
          </a:xfrm>
        </p:grpSpPr>
        <p:grpSp>
          <p:nvGrpSpPr>
            <p:cNvPr id="3" name="Group 52"/>
            <p:cNvGrpSpPr>
              <a:grpSpLocks/>
            </p:cNvGrpSpPr>
            <p:nvPr/>
          </p:nvGrpSpPr>
          <p:grpSpPr bwMode="auto">
            <a:xfrm>
              <a:off x="1304" y="1573"/>
              <a:ext cx="34" cy="60"/>
              <a:chOff x="1451" y="935"/>
              <a:chExt cx="46" cy="94"/>
            </a:xfrm>
          </p:grpSpPr>
          <p:sp>
            <p:nvSpPr>
              <p:cNvPr id="82055" name="Line 53"/>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56" name="Line 54"/>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57" name="Line 55"/>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nvGrpSpPr>
            <p:cNvPr id="4" name="Group 56"/>
            <p:cNvGrpSpPr>
              <a:grpSpLocks/>
            </p:cNvGrpSpPr>
            <p:nvPr/>
          </p:nvGrpSpPr>
          <p:grpSpPr bwMode="auto">
            <a:xfrm>
              <a:off x="1559" y="1759"/>
              <a:ext cx="35" cy="66"/>
              <a:chOff x="1451" y="935"/>
              <a:chExt cx="46" cy="94"/>
            </a:xfrm>
          </p:grpSpPr>
          <p:sp>
            <p:nvSpPr>
              <p:cNvPr id="82052" name="Line 57"/>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53" name="Line 58"/>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54" name="Line 59"/>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nvGrpSpPr>
            <p:cNvPr id="5" name="Group 60"/>
            <p:cNvGrpSpPr>
              <a:grpSpLocks/>
            </p:cNvGrpSpPr>
            <p:nvPr/>
          </p:nvGrpSpPr>
          <p:grpSpPr bwMode="auto">
            <a:xfrm>
              <a:off x="1806" y="1852"/>
              <a:ext cx="35" cy="65"/>
              <a:chOff x="1451" y="935"/>
              <a:chExt cx="46" cy="94"/>
            </a:xfrm>
          </p:grpSpPr>
          <p:sp>
            <p:nvSpPr>
              <p:cNvPr id="82049" name="Line 61"/>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50" name="Line 62"/>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51" name="Line 63"/>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nvGrpSpPr>
            <p:cNvPr id="6" name="Group 64"/>
            <p:cNvGrpSpPr>
              <a:grpSpLocks/>
            </p:cNvGrpSpPr>
            <p:nvPr/>
          </p:nvGrpSpPr>
          <p:grpSpPr bwMode="auto">
            <a:xfrm>
              <a:off x="2071" y="1888"/>
              <a:ext cx="35" cy="65"/>
              <a:chOff x="1451" y="935"/>
              <a:chExt cx="46" cy="94"/>
            </a:xfrm>
          </p:grpSpPr>
          <p:sp>
            <p:nvSpPr>
              <p:cNvPr id="82046" name="Line 65"/>
              <p:cNvSpPr>
                <a:spLocks noChangeShapeType="1"/>
              </p:cNvSpPr>
              <p:nvPr/>
            </p:nvSpPr>
            <p:spPr bwMode="auto">
              <a:xfrm>
                <a:off x="1451" y="935"/>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47" name="Line 66"/>
              <p:cNvSpPr>
                <a:spLocks noChangeShapeType="1"/>
              </p:cNvSpPr>
              <p:nvPr/>
            </p:nvSpPr>
            <p:spPr bwMode="auto">
              <a:xfrm>
                <a:off x="1451" y="1027"/>
                <a:ext cx="46"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48" name="Line 67"/>
              <p:cNvSpPr>
                <a:spLocks noChangeShapeType="1"/>
              </p:cNvSpPr>
              <p:nvPr/>
            </p:nvSpPr>
            <p:spPr bwMode="auto">
              <a:xfrm rot="5400000">
                <a:off x="1427" y="982"/>
                <a:ext cx="94" cy="0"/>
              </a:xfrm>
              <a:prstGeom prst="line">
                <a:avLst/>
              </a:prstGeom>
              <a:noFill/>
              <a:ln w="12700">
                <a:solidFill>
                  <a:srgbClr val="CC0000"/>
                </a:solidFill>
                <a:round/>
                <a:headEnd/>
                <a:tailEnd/>
              </a:ln>
            </p:spPr>
            <p:txBody>
              <a:bodyPr wrap="none" anchor="ctr"/>
              <a:lstStyle/>
              <a:p>
                <a:endParaRPr lang="tr-TR" dirty="0">
                  <a:latin typeface="Calibri" pitchFamily="34" charset="0"/>
                  <a:cs typeface="Calibri" pitchFamily="34" charset="0"/>
                </a:endParaRPr>
              </a:p>
            </p:txBody>
          </p:sp>
        </p:grpSp>
        <p:grpSp>
          <p:nvGrpSpPr>
            <p:cNvPr id="7" name="Group 68"/>
            <p:cNvGrpSpPr>
              <a:grpSpLocks/>
            </p:cNvGrpSpPr>
            <p:nvPr/>
          </p:nvGrpSpPr>
          <p:grpSpPr bwMode="auto">
            <a:xfrm>
              <a:off x="1062" y="860"/>
              <a:ext cx="3984" cy="2076"/>
              <a:chOff x="1062" y="860"/>
              <a:chExt cx="3984" cy="2076"/>
            </a:xfrm>
          </p:grpSpPr>
          <p:sp>
            <p:nvSpPr>
              <p:cNvPr id="82043" name="Freeform 69"/>
              <p:cNvSpPr>
                <a:spLocks/>
              </p:cNvSpPr>
              <p:nvPr/>
            </p:nvSpPr>
            <p:spPr bwMode="auto">
              <a:xfrm>
                <a:off x="1062" y="1603"/>
                <a:ext cx="1022" cy="1333"/>
              </a:xfrm>
              <a:custGeom>
                <a:avLst/>
                <a:gdLst>
                  <a:gd name="T0" fmla="*/ 0 w 1437"/>
                  <a:gd name="T1" fmla="*/ 1333 h 1698"/>
                  <a:gd name="T2" fmla="*/ 257 w 1437"/>
                  <a:gd name="T3" fmla="*/ 0 h 1698"/>
                  <a:gd name="T4" fmla="*/ 511 w 1437"/>
                  <a:gd name="T5" fmla="*/ 192 h 1698"/>
                  <a:gd name="T6" fmla="*/ 766 w 1437"/>
                  <a:gd name="T7" fmla="*/ 282 h 1698"/>
                  <a:gd name="T8" fmla="*/ 1022 w 1437"/>
                  <a:gd name="T9" fmla="*/ 316 h 1698"/>
                  <a:gd name="T10" fmla="*/ 0 60000 65536"/>
                  <a:gd name="T11" fmla="*/ 0 60000 65536"/>
                  <a:gd name="T12" fmla="*/ 0 60000 65536"/>
                  <a:gd name="T13" fmla="*/ 0 60000 65536"/>
                  <a:gd name="T14" fmla="*/ 0 60000 65536"/>
                  <a:gd name="T15" fmla="*/ 0 w 1437"/>
                  <a:gd name="T16" fmla="*/ 0 h 1698"/>
                  <a:gd name="T17" fmla="*/ 1437 w 1437"/>
                  <a:gd name="T18" fmla="*/ 1698 h 1698"/>
                </a:gdLst>
                <a:ahLst/>
                <a:cxnLst>
                  <a:cxn ang="T10">
                    <a:pos x="T0" y="T1"/>
                  </a:cxn>
                  <a:cxn ang="T11">
                    <a:pos x="T2" y="T3"/>
                  </a:cxn>
                  <a:cxn ang="T12">
                    <a:pos x="T4" y="T5"/>
                  </a:cxn>
                  <a:cxn ang="T13">
                    <a:pos x="T6" y="T7"/>
                  </a:cxn>
                  <a:cxn ang="T14">
                    <a:pos x="T8" y="T9"/>
                  </a:cxn>
                </a:cxnLst>
                <a:rect l="T15" t="T16" r="T17" b="T18"/>
                <a:pathLst>
                  <a:path w="1437" h="1698">
                    <a:moveTo>
                      <a:pt x="0" y="1698"/>
                    </a:moveTo>
                    <a:lnTo>
                      <a:pt x="362" y="0"/>
                    </a:lnTo>
                    <a:lnTo>
                      <a:pt x="719" y="244"/>
                    </a:lnTo>
                    <a:lnTo>
                      <a:pt x="1077" y="359"/>
                    </a:lnTo>
                    <a:lnTo>
                      <a:pt x="1437" y="403"/>
                    </a:lnTo>
                  </a:path>
                </a:pathLst>
              </a:custGeom>
              <a:noFill/>
              <a:ln w="12700" cap="flat" cmpd="sng">
                <a:solidFill>
                  <a:srgbClr val="CC0000"/>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sp>
            <p:nvSpPr>
              <p:cNvPr id="82044" name="Line 70"/>
              <p:cNvSpPr>
                <a:spLocks noChangeShapeType="1"/>
              </p:cNvSpPr>
              <p:nvPr/>
            </p:nvSpPr>
            <p:spPr bwMode="auto">
              <a:xfrm>
                <a:off x="4261" y="928"/>
                <a:ext cx="113" cy="0"/>
              </a:xfrm>
              <a:prstGeom prst="line">
                <a:avLst/>
              </a:prstGeom>
              <a:noFill/>
              <a:ln w="28575">
                <a:solidFill>
                  <a:srgbClr val="CC0000"/>
                </a:solidFill>
                <a:round/>
                <a:headEnd/>
                <a:tailEnd/>
              </a:ln>
            </p:spPr>
            <p:txBody>
              <a:bodyPr wrap="none" anchor="ctr"/>
              <a:lstStyle/>
              <a:p>
                <a:endParaRPr lang="tr-TR" dirty="0">
                  <a:latin typeface="Calibri" pitchFamily="34" charset="0"/>
                  <a:cs typeface="Calibri" pitchFamily="34" charset="0"/>
                </a:endParaRPr>
              </a:p>
            </p:txBody>
          </p:sp>
          <p:sp>
            <p:nvSpPr>
              <p:cNvPr id="82045" name="Rectangle 71"/>
              <p:cNvSpPr>
                <a:spLocks noChangeArrowheads="1"/>
              </p:cNvSpPr>
              <p:nvPr/>
            </p:nvSpPr>
            <p:spPr bwMode="auto">
              <a:xfrm>
                <a:off x="4416" y="860"/>
                <a:ext cx="630" cy="136"/>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15–25 yrs</a:t>
                </a:r>
                <a:endParaRPr lang="en-US" sz="1400" dirty="0">
                  <a:latin typeface="Calibri" pitchFamily="34" charset="0"/>
                  <a:cs typeface="Calibri" pitchFamily="34" charset="0"/>
                </a:endParaRPr>
              </a:p>
            </p:txBody>
          </p:sp>
        </p:grpSp>
      </p:grpSp>
      <p:grpSp>
        <p:nvGrpSpPr>
          <p:cNvPr id="8" name="Group 72"/>
          <p:cNvGrpSpPr>
            <a:grpSpLocks/>
          </p:cNvGrpSpPr>
          <p:nvPr/>
        </p:nvGrpSpPr>
        <p:grpSpPr bwMode="auto">
          <a:xfrm>
            <a:off x="1687513" y="1604963"/>
            <a:ext cx="6251575" cy="3054350"/>
            <a:chOff x="1063" y="1011"/>
            <a:chExt cx="3938" cy="1924"/>
          </a:xfrm>
        </p:grpSpPr>
        <p:grpSp>
          <p:nvGrpSpPr>
            <p:cNvPr id="9" name="Group 73"/>
            <p:cNvGrpSpPr>
              <a:grpSpLocks/>
            </p:cNvGrpSpPr>
            <p:nvPr/>
          </p:nvGrpSpPr>
          <p:grpSpPr bwMode="auto">
            <a:xfrm>
              <a:off x="2069" y="1981"/>
              <a:ext cx="35" cy="104"/>
              <a:chOff x="1451" y="935"/>
              <a:chExt cx="46" cy="94"/>
            </a:xfrm>
          </p:grpSpPr>
          <p:sp>
            <p:nvSpPr>
              <p:cNvPr id="82035" name="Line 74"/>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36" name="Line 75"/>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37" name="Line 76"/>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nvGrpSpPr>
            <p:cNvPr id="10" name="Group 77"/>
            <p:cNvGrpSpPr>
              <a:grpSpLocks/>
            </p:cNvGrpSpPr>
            <p:nvPr/>
          </p:nvGrpSpPr>
          <p:grpSpPr bwMode="auto">
            <a:xfrm>
              <a:off x="1813" y="1933"/>
              <a:ext cx="36" cy="112"/>
              <a:chOff x="1451" y="935"/>
              <a:chExt cx="46" cy="94"/>
            </a:xfrm>
          </p:grpSpPr>
          <p:sp>
            <p:nvSpPr>
              <p:cNvPr id="82032" name="Line 78"/>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33" name="Line 79"/>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34" name="Line 80"/>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nvGrpSpPr>
            <p:cNvPr id="11" name="Group 81"/>
            <p:cNvGrpSpPr>
              <a:grpSpLocks/>
            </p:cNvGrpSpPr>
            <p:nvPr/>
          </p:nvGrpSpPr>
          <p:grpSpPr bwMode="auto">
            <a:xfrm>
              <a:off x="1557" y="1839"/>
              <a:ext cx="35" cy="102"/>
              <a:chOff x="1451" y="935"/>
              <a:chExt cx="46" cy="94"/>
            </a:xfrm>
          </p:grpSpPr>
          <p:sp>
            <p:nvSpPr>
              <p:cNvPr id="82029" name="Line 82"/>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30" name="Line 83"/>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31" name="Line 84"/>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nvGrpSpPr>
            <p:cNvPr id="12" name="Group 85"/>
            <p:cNvGrpSpPr>
              <a:grpSpLocks/>
            </p:cNvGrpSpPr>
            <p:nvPr/>
          </p:nvGrpSpPr>
          <p:grpSpPr bwMode="auto">
            <a:xfrm>
              <a:off x="1302" y="1648"/>
              <a:ext cx="35" cy="88"/>
              <a:chOff x="1451" y="935"/>
              <a:chExt cx="46" cy="94"/>
            </a:xfrm>
          </p:grpSpPr>
          <p:sp>
            <p:nvSpPr>
              <p:cNvPr id="82026" name="Line 86"/>
              <p:cNvSpPr>
                <a:spLocks noChangeShapeType="1"/>
              </p:cNvSpPr>
              <p:nvPr/>
            </p:nvSpPr>
            <p:spPr bwMode="auto">
              <a:xfrm>
                <a:off x="1451" y="935"/>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27" name="Line 87"/>
              <p:cNvSpPr>
                <a:spLocks noChangeShapeType="1"/>
              </p:cNvSpPr>
              <p:nvPr/>
            </p:nvSpPr>
            <p:spPr bwMode="auto">
              <a:xfrm>
                <a:off x="1451" y="1027"/>
                <a:ext cx="46"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28" name="Line 88"/>
              <p:cNvSpPr>
                <a:spLocks noChangeShapeType="1"/>
              </p:cNvSpPr>
              <p:nvPr/>
            </p:nvSpPr>
            <p:spPr bwMode="auto">
              <a:xfrm rot="5400000">
                <a:off x="1427" y="982"/>
                <a:ext cx="94" cy="0"/>
              </a:xfrm>
              <a:prstGeom prst="line">
                <a:avLst/>
              </a:prstGeom>
              <a:noFill/>
              <a:ln w="12700">
                <a:solidFill>
                  <a:srgbClr val="FF6600"/>
                </a:solidFill>
                <a:round/>
                <a:headEnd/>
                <a:tailEnd/>
              </a:ln>
            </p:spPr>
            <p:txBody>
              <a:bodyPr wrap="none" anchor="ctr"/>
              <a:lstStyle/>
              <a:p>
                <a:endParaRPr lang="tr-TR" dirty="0">
                  <a:latin typeface="Calibri" pitchFamily="34" charset="0"/>
                  <a:cs typeface="Calibri" pitchFamily="34" charset="0"/>
                </a:endParaRPr>
              </a:p>
            </p:txBody>
          </p:sp>
        </p:grpSp>
        <p:grpSp>
          <p:nvGrpSpPr>
            <p:cNvPr id="13" name="Group 89"/>
            <p:cNvGrpSpPr>
              <a:grpSpLocks/>
            </p:cNvGrpSpPr>
            <p:nvPr/>
          </p:nvGrpSpPr>
          <p:grpSpPr bwMode="auto">
            <a:xfrm>
              <a:off x="1063" y="1011"/>
              <a:ext cx="3938" cy="1924"/>
              <a:chOff x="1063" y="1011"/>
              <a:chExt cx="3938" cy="1924"/>
            </a:xfrm>
          </p:grpSpPr>
          <p:sp>
            <p:nvSpPr>
              <p:cNvPr id="82023" name="Freeform 90"/>
              <p:cNvSpPr>
                <a:spLocks/>
              </p:cNvSpPr>
              <p:nvPr/>
            </p:nvSpPr>
            <p:spPr bwMode="auto">
              <a:xfrm>
                <a:off x="1063" y="1694"/>
                <a:ext cx="1024" cy="1241"/>
              </a:xfrm>
              <a:custGeom>
                <a:avLst/>
                <a:gdLst>
                  <a:gd name="T0" fmla="*/ 0 w 1438"/>
                  <a:gd name="T1" fmla="*/ 1241 h 1578"/>
                  <a:gd name="T2" fmla="*/ 259 w 1438"/>
                  <a:gd name="T3" fmla="*/ 0 h 1578"/>
                  <a:gd name="T4" fmla="*/ 513 w 1438"/>
                  <a:gd name="T5" fmla="*/ 195 h 1578"/>
                  <a:gd name="T6" fmla="*/ 769 w 1438"/>
                  <a:gd name="T7" fmla="*/ 297 h 1578"/>
                  <a:gd name="T8" fmla="*/ 1024 w 1438"/>
                  <a:gd name="T9" fmla="*/ 337 h 1578"/>
                  <a:gd name="T10" fmla="*/ 0 60000 65536"/>
                  <a:gd name="T11" fmla="*/ 0 60000 65536"/>
                  <a:gd name="T12" fmla="*/ 0 60000 65536"/>
                  <a:gd name="T13" fmla="*/ 0 60000 65536"/>
                  <a:gd name="T14" fmla="*/ 0 60000 65536"/>
                  <a:gd name="T15" fmla="*/ 0 w 1438"/>
                  <a:gd name="T16" fmla="*/ 0 h 1578"/>
                  <a:gd name="T17" fmla="*/ 1438 w 1438"/>
                  <a:gd name="T18" fmla="*/ 1578 h 1578"/>
                </a:gdLst>
                <a:ahLst/>
                <a:cxnLst>
                  <a:cxn ang="T10">
                    <a:pos x="T0" y="T1"/>
                  </a:cxn>
                  <a:cxn ang="T11">
                    <a:pos x="T2" y="T3"/>
                  </a:cxn>
                  <a:cxn ang="T12">
                    <a:pos x="T4" y="T5"/>
                  </a:cxn>
                  <a:cxn ang="T13">
                    <a:pos x="T6" y="T7"/>
                  </a:cxn>
                  <a:cxn ang="T14">
                    <a:pos x="T8" y="T9"/>
                  </a:cxn>
                </a:cxnLst>
                <a:rect l="T15" t="T16" r="T17" b="T18"/>
                <a:pathLst>
                  <a:path w="1438" h="1578">
                    <a:moveTo>
                      <a:pt x="0" y="1578"/>
                    </a:moveTo>
                    <a:lnTo>
                      <a:pt x="364" y="0"/>
                    </a:lnTo>
                    <a:lnTo>
                      <a:pt x="720" y="248"/>
                    </a:lnTo>
                    <a:lnTo>
                      <a:pt x="1080" y="378"/>
                    </a:lnTo>
                    <a:lnTo>
                      <a:pt x="1438" y="429"/>
                    </a:lnTo>
                  </a:path>
                </a:pathLst>
              </a:custGeom>
              <a:noFill/>
              <a:ln w="12700" cap="flat" cmpd="sng">
                <a:solidFill>
                  <a:srgbClr val="FF6600"/>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sp>
            <p:nvSpPr>
              <p:cNvPr id="82024" name="Line 91"/>
              <p:cNvSpPr>
                <a:spLocks noChangeShapeType="1"/>
              </p:cNvSpPr>
              <p:nvPr/>
            </p:nvSpPr>
            <p:spPr bwMode="auto">
              <a:xfrm>
                <a:off x="4261" y="1094"/>
                <a:ext cx="113" cy="0"/>
              </a:xfrm>
              <a:prstGeom prst="line">
                <a:avLst/>
              </a:prstGeom>
              <a:noFill/>
              <a:ln w="28575">
                <a:solidFill>
                  <a:srgbClr val="FF6600"/>
                </a:solidFill>
                <a:round/>
                <a:headEnd/>
                <a:tailEnd/>
              </a:ln>
            </p:spPr>
            <p:txBody>
              <a:bodyPr wrap="none" anchor="ctr"/>
              <a:lstStyle/>
              <a:p>
                <a:endParaRPr lang="tr-TR" dirty="0">
                  <a:latin typeface="Calibri" pitchFamily="34" charset="0"/>
                  <a:cs typeface="Calibri" pitchFamily="34" charset="0"/>
                </a:endParaRPr>
              </a:p>
            </p:txBody>
          </p:sp>
          <p:sp>
            <p:nvSpPr>
              <p:cNvPr id="82025" name="Rectangle 92"/>
              <p:cNvSpPr>
                <a:spLocks noChangeArrowheads="1"/>
              </p:cNvSpPr>
              <p:nvPr/>
            </p:nvSpPr>
            <p:spPr bwMode="auto">
              <a:xfrm>
                <a:off x="4416" y="1011"/>
                <a:ext cx="585" cy="166"/>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26–35 yrs</a:t>
                </a:r>
                <a:endParaRPr lang="en-US" sz="1400" dirty="0">
                  <a:latin typeface="Calibri" pitchFamily="34" charset="0"/>
                  <a:cs typeface="Calibri" pitchFamily="34" charset="0"/>
                </a:endParaRPr>
              </a:p>
            </p:txBody>
          </p:sp>
        </p:grpSp>
      </p:grpSp>
      <p:grpSp>
        <p:nvGrpSpPr>
          <p:cNvPr id="14" name="Group 93"/>
          <p:cNvGrpSpPr>
            <a:grpSpLocks/>
          </p:cNvGrpSpPr>
          <p:nvPr/>
        </p:nvGrpSpPr>
        <p:grpSpPr bwMode="auto">
          <a:xfrm>
            <a:off x="1687513" y="1844675"/>
            <a:ext cx="6251575" cy="2813050"/>
            <a:chOff x="1063" y="1162"/>
            <a:chExt cx="3938" cy="1772"/>
          </a:xfrm>
        </p:grpSpPr>
        <p:grpSp>
          <p:nvGrpSpPr>
            <p:cNvPr id="15" name="Group 94"/>
            <p:cNvGrpSpPr>
              <a:grpSpLocks/>
            </p:cNvGrpSpPr>
            <p:nvPr/>
          </p:nvGrpSpPr>
          <p:grpSpPr bwMode="auto">
            <a:xfrm>
              <a:off x="2068" y="2094"/>
              <a:ext cx="35" cy="89"/>
              <a:chOff x="1451" y="935"/>
              <a:chExt cx="46" cy="94"/>
            </a:xfrm>
          </p:grpSpPr>
          <p:sp>
            <p:nvSpPr>
              <p:cNvPr id="82015" name="Line 95"/>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16" name="Line 96"/>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17" name="Line 97"/>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nvGrpSpPr>
            <p:cNvPr id="16" name="Group 98"/>
            <p:cNvGrpSpPr>
              <a:grpSpLocks/>
            </p:cNvGrpSpPr>
            <p:nvPr/>
          </p:nvGrpSpPr>
          <p:grpSpPr bwMode="auto">
            <a:xfrm>
              <a:off x="1814" y="2048"/>
              <a:ext cx="35" cy="106"/>
              <a:chOff x="1451" y="935"/>
              <a:chExt cx="46" cy="94"/>
            </a:xfrm>
          </p:grpSpPr>
          <p:sp>
            <p:nvSpPr>
              <p:cNvPr id="82012" name="Line 99"/>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13" name="Line 100"/>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14" name="Line 101"/>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nvGrpSpPr>
            <p:cNvPr id="17" name="Group 102"/>
            <p:cNvGrpSpPr>
              <a:grpSpLocks/>
            </p:cNvGrpSpPr>
            <p:nvPr/>
          </p:nvGrpSpPr>
          <p:grpSpPr bwMode="auto">
            <a:xfrm>
              <a:off x="1556" y="1947"/>
              <a:ext cx="35" cy="83"/>
              <a:chOff x="1451" y="935"/>
              <a:chExt cx="46" cy="94"/>
            </a:xfrm>
          </p:grpSpPr>
          <p:sp>
            <p:nvSpPr>
              <p:cNvPr id="82009" name="Line 103"/>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10" name="Line 104"/>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11" name="Line 105"/>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nvGrpSpPr>
            <p:cNvPr id="18" name="Group 106"/>
            <p:cNvGrpSpPr>
              <a:grpSpLocks/>
            </p:cNvGrpSpPr>
            <p:nvPr/>
          </p:nvGrpSpPr>
          <p:grpSpPr bwMode="auto">
            <a:xfrm>
              <a:off x="1304" y="1740"/>
              <a:ext cx="34" cy="83"/>
              <a:chOff x="1451" y="935"/>
              <a:chExt cx="46" cy="94"/>
            </a:xfrm>
          </p:grpSpPr>
          <p:sp>
            <p:nvSpPr>
              <p:cNvPr id="82006" name="Line 107"/>
              <p:cNvSpPr>
                <a:spLocks noChangeShapeType="1"/>
              </p:cNvSpPr>
              <p:nvPr/>
            </p:nvSpPr>
            <p:spPr bwMode="auto">
              <a:xfrm>
                <a:off x="1451" y="935"/>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07" name="Line 108"/>
              <p:cNvSpPr>
                <a:spLocks noChangeShapeType="1"/>
              </p:cNvSpPr>
              <p:nvPr/>
            </p:nvSpPr>
            <p:spPr bwMode="auto">
              <a:xfrm>
                <a:off x="1451" y="1027"/>
                <a:ext cx="46"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08" name="Line 109"/>
              <p:cNvSpPr>
                <a:spLocks noChangeShapeType="1"/>
              </p:cNvSpPr>
              <p:nvPr/>
            </p:nvSpPr>
            <p:spPr bwMode="auto">
              <a:xfrm rot="5400000">
                <a:off x="1427" y="982"/>
                <a:ext cx="94" cy="0"/>
              </a:xfrm>
              <a:prstGeom prst="line">
                <a:avLst/>
              </a:prstGeom>
              <a:noFill/>
              <a:ln w="12700">
                <a:solidFill>
                  <a:srgbClr val="00CCFF"/>
                </a:solidFill>
                <a:round/>
                <a:headEnd/>
                <a:tailEnd/>
              </a:ln>
            </p:spPr>
            <p:txBody>
              <a:bodyPr wrap="none" anchor="ctr"/>
              <a:lstStyle/>
              <a:p>
                <a:endParaRPr lang="tr-TR" dirty="0">
                  <a:latin typeface="Calibri" pitchFamily="34" charset="0"/>
                  <a:cs typeface="Calibri" pitchFamily="34" charset="0"/>
                </a:endParaRPr>
              </a:p>
            </p:txBody>
          </p:sp>
        </p:grpSp>
        <p:grpSp>
          <p:nvGrpSpPr>
            <p:cNvPr id="19" name="Group 110"/>
            <p:cNvGrpSpPr>
              <a:grpSpLocks/>
            </p:cNvGrpSpPr>
            <p:nvPr/>
          </p:nvGrpSpPr>
          <p:grpSpPr bwMode="auto">
            <a:xfrm>
              <a:off x="1063" y="1162"/>
              <a:ext cx="3938" cy="1772"/>
              <a:chOff x="1063" y="1162"/>
              <a:chExt cx="3938" cy="1772"/>
            </a:xfrm>
          </p:grpSpPr>
          <p:sp>
            <p:nvSpPr>
              <p:cNvPr id="82003" name="Freeform 111"/>
              <p:cNvSpPr>
                <a:spLocks/>
              </p:cNvSpPr>
              <p:nvPr/>
            </p:nvSpPr>
            <p:spPr bwMode="auto">
              <a:xfrm>
                <a:off x="1063" y="1778"/>
                <a:ext cx="1021" cy="1156"/>
              </a:xfrm>
              <a:custGeom>
                <a:avLst/>
                <a:gdLst>
                  <a:gd name="T0" fmla="*/ 0 w 1435"/>
                  <a:gd name="T1" fmla="*/ 1156 h 1470"/>
                  <a:gd name="T2" fmla="*/ 255 w 1435"/>
                  <a:gd name="T3" fmla="*/ 0 h 1470"/>
                  <a:gd name="T4" fmla="*/ 509 w 1435"/>
                  <a:gd name="T5" fmla="*/ 206 h 1470"/>
                  <a:gd name="T6" fmla="*/ 766 w 1435"/>
                  <a:gd name="T7" fmla="*/ 331 h 1470"/>
                  <a:gd name="T8" fmla="*/ 1021 w 1435"/>
                  <a:gd name="T9" fmla="*/ 360 h 1470"/>
                  <a:gd name="T10" fmla="*/ 0 60000 65536"/>
                  <a:gd name="T11" fmla="*/ 0 60000 65536"/>
                  <a:gd name="T12" fmla="*/ 0 60000 65536"/>
                  <a:gd name="T13" fmla="*/ 0 60000 65536"/>
                  <a:gd name="T14" fmla="*/ 0 60000 65536"/>
                  <a:gd name="T15" fmla="*/ 0 w 1435"/>
                  <a:gd name="T16" fmla="*/ 0 h 1470"/>
                  <a:gd name="T17" fmla="*/ 1435 w 1435"/>
                  <a:gd name="T18" fmla="*/ 1470 h 1470"/>
                </a:gdLst>
                <a:ahLst/>
                <a:cxnLst>
                  <a:cxn ang="T10">
                    <a:pos x="T0" y="T1"/>
                  </a:cxn>
                  <a:cxn ang="T11">
                    <a:pos x="T2" y="T3"/>
                  </a:cxn>
                  <a:cxn ang="T12">
                    <a:pos x="T4" y="T5"/>
                  </a:cxn>
                  <a:cxn ang="T13">
                    <a:pos x="T6" y="T7"/>
                  </a:cxn>
                  <a:cxn ang="T14">
                    <a:pos x="T8" y="T9"/>
                  </a:cxn>
                </a:cxnLst>
                <a:rect l="T15" t="T16" r="T17" b="T18"/>
                <a:pathLst>
                  <a:path w="1435" h="1470">
                    <a:moveTo>
                      <a:pt x="0" y="1470"/>
                    </a:moveTo>
                    <a:lnTo>
                      <a:pt x="358" y="0"/>
                    </a:lnTo>
                    <a:lnTo>
                      <a:pt x="716" y="262"/>
                    </a:lnTo>
                    <a:lnTo>
                      <a:pt x="1076" y="421"/>
                    </a:lnTo>
                    <a:lnTo>
                      <a:pt x="1435" y="458"/>
                    </a:lnTo>
                  </a:path>
                </a:pathLst>
              </a:custGeom>
              <a:noFill/>
              <a:ln w="12700" cap="flat" cmpd="sng">
                <a:solidFill>
                  <a:srgbClr val="00CCFF"/>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sp>
            <p:nvSpPr>
              <p:cNvPr id="82004" name="Line 112"/>
              <p:cNvSpPr>
                <a:spLocks noChangeShapeType="1"/>
              </p:cNvSpPr>
              <p:nvPr/>
            </p:nvSpPr>
            <p:spPr bwMode="auto">
              <a:xfrm>
                <a:off x="4261" y="1237"/>
                <a:ext cx="112" cy="0"/>
              </a:xfrm>
              <a:prstGeom prst="line">
                <a:avLst/>
              </a:prstGeom>
              <a:noFill/>
              <a:ln w="28575">
                <a:solidFill>
                  <a:srgbClr val="00CCFF"/>
                </a:solidFill>
                <a:round/>
                <a:headEnd/>
                <a:tailEnd/>
              </a:ln>
            </p:spPr>
            <p:txBody>
              <a:bodyPr wrap="none" anchor="ctr"/>
              <a:lstStyle/>
              <a:p>
                <a:endParaRPr lang="tr-TR" dirty="0">
                  <a:latin typeface="Calibri" pitchFamily="34" charset="0"/>
                  <a:cs typeface="Calibri" pitchFamily="34" charset="0"/>
                </a:endParaRPr>
              </a:p>
            </p:txBody>
          </p:sp>
          <p:sp>
            <p:nvSpPr>
              <p:cNvPr id="82005" name="Rectangle 113"/>
              <p:cNvSpPr>
                <a:spLocks noChangeArrowheads="1"/>
              </p:cNvSpPr>
              <p:nvPr/>
            </p:nvSpPr>
            <p:spPr bwMode="auto">
              <a:xfrm>
                <a:off x="4416" y="1162"/>
                <a:ext cx="585" cy="151"/>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36–45 yrs</a:t>
                </a:r>
                <a:endParaRPr lang="en-US" sz="1400" dirty="0">
                  <a:latin typeface="Calibri" pitchFamily="34" charset="0"/>
                  <a:cs typeface="Calibri" pitchFamily="34" charset="0"/>
                </a:endParaRPr>
              </a:p>
            </p:txBody>
          </p:sp>
        </p:grpSp>
      </p:grpSp>
      <p:grpSp>
        <p:nvGrpSpPr>
          <p:cNvPr id="20" name="Group 114"/>
          <p:cNvGrpSpPr>
            <a:grpSpLocks/>
          </p:cNvGrpSpPr>
          <p:nvPr/>
        </p:nvGrpSpPr>
        <p:grpSpPr bwMode="auto">
          <a:xfrm>
            <a:off x="1687513" y="2085975"/>
            <a:ext cx="6178550" cy="2565400"/>
            <a:chOff x="1063" y="1314"/>
            <a:chExt cx="3892" cy="1616"/>
          </a:xfrm>
        </p:grpSpPr>
        <p:grpSp>
          <p:nvGrpSpPr>
            <p:cNvPr id="21" name="Group 115"/>
            <p:cNvGrpSpPr>
              <a:grpSpLocks/>
            </p:cNvGrpSpPr>
            <p:nvPr/>
          </p:nvGrpSpPr>
          <p:grpSpPr bwMode="auto">
            <a:xfrm>
              <a:off x="1063" y="1774"/>
              <a:ext cx="1042" cy="1156"/>
              <a:chOff x="1086" y="1900"/>
              <a:chExt cx="1464" cy="1471"/>
            </a:xfrm>
          </p:grpSpPr>
          <p:sp>
            <p:nvSpPr>
              <p:cNvPr id="81981" name="Freeform 116"/>
              <p:cNvSpPr>
                <a:spLocks/>
              </p:cNvSpPr>
              <p:nvPr/>
            </p:nvSpPr>
            <p:spPr bwMode="auto">
              <a:xfrm>
                <a:off x="1086" y="1940"/>
                <a:ext cx="1437" cy="1431"/>
              </a:xfrm>
              <a:custGeom>
                <a:avLst/>
                <a:gdLst>
                  <a:gd name="T0" fmla="*/ 0 w 1344"/>
                  <a:gd name="T1" fmla="*/ 1431 h 1620"/>
                  <a:gd name="T2" fmla="*/ 361 w 1344"/>
                  <a:gd name="T3" fmla="*/ 0 h 1620"/>
                  <a:gd name="T4" fmla="*/ 721 w 1344"/>
                  <a:gd name="T5" fmla="*/ 260 h 1620"/>
                  <a:gd name="T6" fmla="*/ 1084 w 1344"/>
                  <a:gd name="T7" fmla="*/ 398 h 1620"/>
                  <a:gd name="T8" fmla="*/ 1437 w 1344"/>
                  <a:gd name="T9" fmla="*/ 465 h 1620"/>
                  <a:gd name="T10" fmla="*/ 0 60000 65536"/>
                  <a:gd name="T11" fmla="*/ 0 60000 65536"/>
                  <a:gd name="T12" fmla="*/ 0 60000 65536"/>
                  <a:gd name="T13" fmla="*/ 0 60000 65536"/>
                  <a:gd name="T14" fmla="*/ 0 60000 65536"/>
                  <a:gd name="T15" fmla="*/ 0 w 1344"/>
                  <a:gd name="T16" fmla="*/ 0 h 1620"/>
                  <a:gd name="T17" fmla="*/ 1344 w 1344"/>
                  <a:gd name="T18" fmla="*/ 1620 h 1620"/>
                </a:gdLst>
                <a:ahLst/>
                <a:cxnLst>
                  <a:cxn ang="T10">
                    <a:pos x="T0" y="T1"/>
                  </a:cxn>
                  <a:cxn ang="T11">
                    <a:pos x="T2" y="T3"/>
                  </a:cxn>
                  <a:cxn ang="T12">
                    <a:pos x="T4" y="T5"/>
                  </a:cxn>
                  <a:cxn ang="T13">
                    <a:pos x="T6" y="T7"/>
                  </a:cxn>
                  <a:cxn ang="T14">
                    <a:pos x="T8" y="T9"/>
                  </a:cxn>
                </a:cxnLst>
                <a:rect l="T15" t="T16" r="T17" b="T18"/>
                <a:pathLst>
                  <a:path w="1344" h="1620">
                    <a:moveTo>
                      <a:pt x="0" y="1620"/>
                    </a:moveTo>
                    <a:lnTo>
                      <a:pt x="338" y="0"/>
                    </a:lnTo>
                    <a:lnTo>
                      <a:pt x="674" y="294"/>
                    </a:lnTo>
                    <a:lnTo>
                      <a:pt x="1014" y="451"/>
                    </a:lnTo>
                    <a:lnTo>
                      <a:pt x="1344" y="526"/>
                    </a:lnTo>
                  </a:path>
                </a:pathLst>
              </a:custGeom>
              <a:noFill/>
              <a:ln w="12700" cap="flat" cmpd="sng">
                <a:solidFill>
                  <a:srgbClr val="FFCC00"/>
                </a:solidFill>
                <a:prstDash val="solid"/>
                <a:round/>
                <a:headEnd type="none" w="med" len="med"/>
                <a:tailEnd type="none" w="med" len="med"/>
              </a:ln>
            </p:spPr>
            <p:txBody>
              <a:bodyPr wrap="none" anchor="ctr"/>
              <a:lstStyle/>
              <a:p>
                <a:endParaRPr lang="tr-TR" dirty="0">
                  <a:latin typeface="Calibri" pitchFamily="34" charset="0"/>
                  <a:cs typeface="Calibri" pitchFamily="34" charset="0"/>
                </a:endParaRPr>
              </a:p>
            </p:txBody>
          </p:sp>
          <p:grpSp>
            <p:nvGrpSpPr>
              <p:cNvPr id="22" name="Group 117"/>
              <p:cNvGrpSpPr>
                <a:grpSpLocks/>
              </p:cNvGrpSpPr>
              <p:nvPr/>
            </p:nvGrpSpPr>
            <p:grpSpPr bwMode="auto">
              <a:xfrm>
                <a:off x="2501" y="2361"/>
                <a:ext cx="49" cy="89"/>
                <a:chOff x="1451" y="935"/>
                <a:chExt cx="46" cy="94"/>
              </a:xfrm>
            </p:grpSpPr>
            <p:sp>
              <p:nvSpPr>
                <p:cNvPr id="81995" name="Line 118"/>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96" name="Line 119"/>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97" name="Line 120"/>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nvGrpSpPr>
              <p:cNvPr id="23" name="Group 121"/>
              <p:cNvGrpSpPr>
                <a:grpSpLocks/>
              </p:cNvGrpSpPr>
              <p:nvPr/>
            </p:nvGrpSpPr>
            <p:grpSpPr bwMode="auto">
              <a:xfrm>
                <a:off x="2138" y="2288"/>
                <a:ext cx="49" cy="88"/>
                <a:chOff x="1451" y="935"/>
                <a:chExt cx="46" cy="94"/>
              </a:xfrm>
            </p:grpSpPr>
            <p:sp>
              <p:nvSpPr>
                <p:cNvPr id="81992" name="Line 122"/>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93" name="Line 123"/>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94" name="Line 124"/>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nvGrpSpPr>
              <p:cNvPr id="24" name="Group 125"/>
              <p:cNvGrpSpPr>
                <a:grpSpLocks/>
              </p:cNvGrpSpPr>
              <p:nvPr/>
            </p:nvGrpSpPr>
            <p:grpSpPr bwMode="auto">
              <a:xfrm>
                <a:off x="1783" y="2157"/>
                <a:ext cx="49" cy="88"/>
                <a:chOff x="1451" y="935"/>
                <a:chExt cx="46" cy="94"/>
              </a:xfrm>
            </p:grpSpPr>
            <p:sp>
              <p:nvSpPr>
                <p:cNvPr id="81989" name="Line 126"/>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90" name="Line 127"/>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91" name="Line 128"/>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nvGrpSpPr>
              <p:cNvPr id="25" name="Group 129"/>
              <p:cNvGrpSpPr>
                <a:grpSpLocks/>
              </p:cNvGrpSpPr>
              <p:nvPr/>
            </p:nvGrpSpPr>
            <p:grpSpPr bwMode="auto">
              <a:xfrm>
                <a:off x="1423" y="1900"/>
                <a:ext cx="48" cy="77"/>
                <a:chOff x="1451" y="935"/>
                <a:chExt cx="46" cy="94"/>
              </a:xfrm>
            </p:grpSpPr>
            <p:sp>
              <p:nvSpPr>
                <p:cNvPr id="81986" name="Line 130"/>
                <p:cNvSpPr>
                  <a:spLocks noChangeShapeType="1"/>
                </p:cNvSpPr>
                <p:nvPr/>
              </p:nvSpPr>
              <p:spPr bwMode="auto">
                <a:xfrm>
                  <a:off x="1451" y="935"/>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87" name="Line 131"/>
                <p:cNvSpPr>
                  <a:spLocks noChangeShapeType="1"/>
                </p:cNvSpPr>
                <p:nvPr/>
              </p:nvSpPr>
              <p:spPr bwMode="auto">
                <a:xfrm>
                  <a:off x="1451" y="1027"/>
                  <a:ext cx="46"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88" name="Line 132"/>
                <p:cNvSpPr>
                  <a:spLocks noChangeShapeType="1"/>
                </p:cNvSpPr>
                <p:nvPr/>
              </p:nvSpPr>
              <p:spPr bwMode="auto">
                <a:xfrm rot="5400000">
                  <a:off x="1427" y="982"/>
                  <a:ext cx="94" cy="0"/>
                </a:xfrm>
                <a:prstGeom prst="line">
                  <a:avLst/>
                </a:prstGeom>
                <a:noFill/>
                <a:ln w="12700">
                  <a:solidFill>
                    <a:srgbClr val="FFCC00"/>
                  </a:solidFill>
                  <a:round/>
                  <a:headEnd/>
                  <a:tailEnd/>
                </a:ln>
              </p:spPr>
              <p:txBody>
                <a:bodyPr wrap="none" anchor="ctr"/>
                <a:lstStyle/>
                <a:p>
                  <a:endParaRPr lang="tr-TR" dirty="0">
                    <a:latin typeface="Calibri" pitchFamily="34" charset="0"/>
                    <a:cs typeface="Calibri" pitchFamily="34" charset="0"/>
                  </a:endParaRPr>
                </a:p>
              </p:txBody>
            </p:sp>
          </p:grpSp>
        </p:grpSp>
        <p:sp>
          <p:nvSpPr>
            <p:cNvPr id="81979" name="Line 133"/>
            <p:cNvSpPr>
              <a:spLocks noChangeShapeType="1"/>
            </p:cNvSpPr>
            <p:nvPr/>
          </p:nvSpPr>
          <p:spPr bwMode="auto">
            <a:xfrm>
              <a:off x="4261" y="1381"/>
              <a:ext cx="113" cy="0"/>
            </a:xfrm>
            <a:prstGeom prst="line">
              <a:avLst/>
            </a:prstGeom>
            <a:noFill/>
            <a:ln w="28575">
              <a:solidFill>
                <a:srgbClr val="FFCC00"/>
              </a:solidFill>
              <a:round/>
              <a:headEnd/>
              <a:tailEnd/>
            </a:ln>
          </p:spPr>
          <p:txBody>
            <a:bodyPr wrap="none" anchor="ctr"/>
            <a:lstStyle/>
            <a:p>
              <a:endParaRPr lang="tr-TR" dirty="0">
                <a:latin typeface="Calibri" pitchFamily="34" charset="0"/>
                <a:cs typeface="Calibri" pitchFamily="34" charset="0"/>
              </a:endParaRPr>
            </a:p>
          </p:txBody>
        </p:sp>
        <p:sp>
          <p:nvSpPr>
            <p:cNvPr id="81980" name="Rectangle 134"/>
            <p:cNvSpPr>
              <a:spLocks noChangeArrowheads="1"/>
            </p:cNvSpPr>
            <p:nvPr/>
          </p:nvSpPr>
          <p:spPr bwMode="auto">
            <a:xfrm>
              <a:off x="4416" y="1314"/>
              <a:ext cx="539" cy="135"/>
            </a:xfrm>
            <a:prstGeom prst="rect">
              <a:avLst/>
            </a:prstGeom>
            <a:noFill/>
            <a:ln w="28575" algn="ctr">
              <a:noFill/>
              <a:miter lim="800000"/>
              <a:headEnd/>
              <a:tailEnd/>
            </a:ln>
          </p:spPr>
          <p:txBody>
            <a:bodyPr wrap="none" lIns="0" anchor="ctr"/>
            <a:lstStyle/>
            <a:p>
              <a:pPr>
                <a:spcBef>
                  <a:spcPct val="20000"/>
                </a:spcBef>
              </a:pPr>
              <a:r>
                <a:rPr lang="en-US" altLang="ja-JP" sz="1400" dirty="0">
                  <a:latin typeface="Calibri" pitchFamily="34" charset="0"/>
                  <a:ea typeface="MS Mincho" pitchFamily="49" charset="-128"/>
                  <a:cs typeface="Calibri" pitchFamily="34" charset="0"/>
                </a:rPr>
                <a:t>46–55 yrs</a:t>
              </a:r>
              <a:endParaRPr lang="en-US" sz="1400" dirty="0">
                <a:latin typeface="Calibri" pitchFamily="34" charset="0"/>
                <a:cs typeface="Calibri" pitchFamily="34" charset="0"/>
              </a:endParaRPr>
            </a:p>
          </p:txBody>
        </p:sp>
      </p:grpSp>
      <p:sp>
        <p:nvSpPr>
          <p:cNvPr id="81974" name="Text Box 135"/>
          <p:cNvSpPr txBox="1">
            <a:spLocks noChangeArrowheads="1"/>
          </p:cNvSpPr>
          <p:nvPr/>
        </p:nvSpPr>
        <p:spPr bwMode="auto">
          <a:xfrm>
            <a:off x="3087688" y="5368925"/>
            <a:ext cx="2314575" cy="184150"/>
          </a:xfrm>
          <a:prstGeom prst="rect">
            <a:avLst/>
          </a:prstGeom>
          <a:noFill/>
          <a:ln w="9525" algn="ctr">
            <a:noFill/>
            <a:miter lim="800000"/>
            <a:headEnd/>
            <a:tailEnd/>
          </a:ln>
        </p:spPr>
        <p:txBody>
          <a:bodyPr lIns="0" tIns="0" rIns="0" bIns="0">
            <a:spAutoFit/>
          </a:bodyPr>
          <a:lstStyle/>
          <a:p>
            <a:pPr algn="ctr">
              <a:spcBef>
                <a:spcPct val="50000"/>
              </a:spcBef>
            </a:pPr>
            <a:r>
              <a:rPr lang="tr-TR" sz="1200" b="1" dirty="0" smtClean="0">
                <a:latin typeface="Calibri" pitchFamily="34" charset="0"/>
                <a:cs typeface="Calibri" pitchFamily="34" charset="0"/>
              </a:rPr>
              <a:t>Takip ayları</a:t>
            </a:r>
            <a:endParaRPr lang="en-US" sz="1200" b="1" dirty="0">
              <a:latin typeface="Calibri" pitchFamily="34" charset="0"/>
              <a:cs typeface="Calibri" pitchFamily="34" charset="0"/>
            </a:endParaRPr>
          </a:p>
        </p:txBody>
      </p:sp>
      <p:sp>
        <p:nvSpPr>
          <p:cNvPr id="81975" name="Text Box 80"/>
          <p:cNvSpPr txBox="1">
            <a:spLocks noChangeArrowheads="1"/>
          </p:cNvSpPr>
          <p:nvPr/>
        </p:nvSpPr>
        <p:spPr bwMode="auto">
          <a:xfrm>
            <a:off x="1331640" y="5661248"/>
            <a:ext cx="2928937" cy="274637"/>
          </a:xfrm>
          <a:prstGeom prst="rect">
            <a:avLst/>
          </a:prstGeom>
          <a:noFill/>
          <a:ln w="9525">
            <a:noFill/>
            <a:miter lim="800000"/>
            <a:headEnd/>
            <a:tailEnd/>
          </a:ln>
        </p:spPr>
        <p:txBody>
          <a:bodyPr anchor="b">
            <a:spAutoFit/>
          </a:bodyPr>
          <a:lstStyle/>
          <a:p>
            <a:r>
              <a:rPr lang="en-US" sz="1200" dirty="0" smtClean="0">
                <a:latin typeface="Calibri" pitchFamily="34" charset="0"/>
                <a:cs typeface="Calibri" pitchFamily="34" charset="0"/>
              </a:rPr>
              <a:t>*</a:t>
            </a:r>
            <a:r>
              <a:rPr lang="tr-TR" sz="1200" dirty="0" smtClean="0">
                <a:latin typeface="Calibri" pitchFamily="34" charset="0"/>
                <a:cs typeface="Calibri" pitchFamily="34" charset="0"/>
              </a:rPr>
              <a:t>E</a:t>
            </a:r>
            <a:r>
              <a:rPr lang="en-US" sz="1200" dirty="0" err="1" smtClean="0">
                <a:latin typeface="Calibri" pitchFamily="34" charset="0"/>
                <a:cs typeface="Calibri" pitchFamily="34" charset="0"/>
              </a:rPr>
              <a:t>tkinlik</a:t>
            </a:r>
            <a:r>
              <a:rPr lang="en-US" sz="1200" dirty="0" smtClean="0">
                <a:latin typeface="Calibri" pitchFamily="34" charset="0"/>
                <a:cs typeface="Calibri" pitchFamily="34" charset="0"/>
              </a:rPr>
              <a:t> </a:t>
            </a:r>
            <a:r>
              <a:rPr lang="tr-TR" sz="1200" dirty="0" smtClean="0">
                <a:latin typeface="Calibri" pitchFamily="34" charset="0"/>
                <a:cs typeface="Calibri" pitchFamily="34" charset="0"/>
              </a:rPr>
              <a:t>çalışması datası hariç</a:t>
            </a:r>
            <a:endParaRPr lang="en-GB" sz="1200" dirty="0">
              <a:latin typeface="Calibri" pitchFamily="34" charset="0"/>
              <a:cs typeface="Calibri" pitchFamily="34" charset="0"/>
            </a:endParaRPr>
          </a:p>
        </p:txBody>
      </p:sp>
      <p:sp>
        <p:nvSpPr>
          <p:cNvPr id="81976" name="Rectangle 139"/>
          <p:cNvSpPr>
            <a:spLocks noChangeArrowheads="1"/>
          </p:cNvSpPr>
          <p:nvPr/>
        </p:nvSpPr>
        <p:spPr bwMode="auto">
          <a:xfrm rot="-5400000">
            <a:off x="19050" y="3310474"/>
            <a:ext cx="1335087" cy="184666"/>
          </a:xfrm>
          <a:prstGeom prst="rect">
            <a:avLst/>
          </a:prstGeom>
          <a:noFill/>
          <a:ln w="9525">
            <a:noFill/>
            <a:miter lim="800000"/>
            <a:headEnd/>
            <a:tailEnd/>
          </a:ln>
        </p:spPr>
        <p:txBody>
          <a:bodyPr lIns="0" tIns="0" rIns="0" bIns="0">
            <a:spAutoFit/>
          </a:bodyPr>
          <a:lstStyle/>
          <a:p>
            <a:pPr algn="ctr">
              <a:spcBef>
                <a:spcPct val="20000"/>
              </a:spcBef>
            </a:pPr>
            <a:r>
              <a:rPr lang="en-US" altLang="ja-JP" sz="1200" b="1" dirty="0">
                <a:latin typeface="Calibri" pitchFamily="34" charset="0"/>
                <a:ea typeface="MS Mincho" pitchFamily="49" charset="-128"/>
                <a:cs typeface="Calibri" pitchFamily="34" charset="0"/>
              </a:rPr>
              <a:t>Log</a:t>
            </a:r>
            <a:r>
              <a:rPr lang="en-US" altLang="ja-JP" sz="1200" b="1" baseline="-25000" dirty="0">
                <a:latin typeface="Calibri" pitchFamily="34" charset="0"/>
                <a:ea typeface="MS Mincho" pitchFamily="49" charset="-128"/>
                <a:cs typeface="Calibri" pitchFamily="34" charset="0"/>
              </a:rPr>
              <a:t>10</a:t>
            </a:r>
            <a:r>
              <a:rPr lang="en-US" altLang="ja-JP" sz="1200" b="1" dirty="0">
                <a:latin typeface="Calibri" pitchFamily="34" charset="0"/>
                <a:ea typeface="MS Mincho" pitchFamily="49" charset="-128"/>
                <a:cs typeface="Calibri" pitchFamily="34" charset="0"/>
              </a:rPr>
              <a:t> GMT, EU/ml</a:t>
            </a:r>
            <a:endParaRPr lang="en-US" sz="1200" b="1" dirty="0">
              <a:latin typeface="Calibri" pitchFamily="34" charset="0"/>
              <a:cs typeface="Calibri" pitchFamily="34" charset="0"/>
            </a:endParaRPr>
          </a:p>
        </p:txBody>
      </p:sp>
    </p:spTree>
    <p:extLst>
      <p:ext uri="{BB962C8B-B14F-4D97-AF65-F5344CB8AC3E}">
        <p14:creationId xmlns:p14="http://schemas.microsoft.com/office/powerpoint/2010/main" val="1104392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6" name="Title 435"/>
          <p:cNvSpPr>
            <a:spLocks noGrp="1"/>
          </p:cNvSpPr>
          <p:nvPr>
            <p:ph type="title"/>
          </p:nvPr>
        </p:nvSpPr>
        <p:spPr/>
        <p:txBody>
          <a:bodyPr>
            <a:normAutofit/>
          </a:bodyPr>
          <a:lstStyle/>
          <a:p>
            <a:r>
              <a:rPr lang="en-US" dirty="0" smtClean="0"/>
              <a:t>N</a:t>
            </a:r>
            <a:r>
              <a:rPr lang="tr-TR" dirty="0" smtClean="0"/>
              <a:t>ötrolizan Antikorlar</a:t>
            </a:r>
            <a:br>
              <a:rPr lang="tr-TR" dirty="0" smtClean="0"/>
            </a:br>
            <a:endParaRPr lang="tr-TR" dirty="0" smtClean="0"/>
          </a:p>
        </p:txBody>
      </p:sp>
      <p:sp>
        <p:nvSpPr>
          <p:cNvPr id="435" name="Footer Placeholder 434"/>
          <p:cNvSpPr>
            <a:spLocks noGrp="1"/>
          </p:cNvSpPr>
          <p:nvPr>
            <p:ph type="ftr" sz="quarter" idx="11"/>
          </p:nvPr>
        </p:nvSpPr>
        <p:spPr>
          <a:xfrm>
            <a:off x="609600" y="6093296"/>
            <a:ext cx="7922840" cy="628179"/>
          </a:xfrm>
          <a:prstGeom prst="rect">
            <a:avLst/>
          </a:prstGeom>
        </p:spPr>
        <p:txBody>
          <a:bodyPr/>
          <a:lstStyle/>
          <a:p>
            <a:r>
              <a:rPr lang="tr-TR" dirty="0" smtClean="0"/>
              <a:t>Gall S, AACR, 2007; Schwartz T, ASCO, 2006; </a:t>
            </a:r>
            <a:r>
              <a:rPr lang="en-GB" dirty="0" smtClean="0">
                <a:ea typeface="Arial Unicode MS" pitchFamily="34" charset="-128"/>
                <a:cs typeface="Arial Unicode MS" pitchFamily="34" charset="-128"/>
              </a:rPr>
              <a:t>Villa LL, </a:t>
            </a:r>
            <a:r>
              <a:rPr lang="en-US" dirty="0" smtClean="0"/>
              <a:t>Br J Cancer</a:t>
            </a:r>
            <a:r>
              <a:rPr dirty="0" smtClean="0"/>
              <a:t>,</a:t>
            </a:r>
            <a:r>
              <a:rPr lang="en-US" dirty="0" smtClean="0"/>
              <a:t> 2006</a:t>
            </a:r>
            <a:r>
              <a:rPr dirty="0" smtClean="0"/>
              <a:t>;</a:t>
            </a:r>
            <a:r>
              <a:rPr lang="tr-TR" dirty="0" smtClean="0"/>
              <a:t> </a:t>
            </a:r>
            <a:r>
              <a:rPr dirty="0" smtClean="0"/>
              <a:t>Villa LL, </a:t>
            </a:r>
            <a:r>
              <a:rPr lang="tr-TR" dirty="0" smtClean="0"/>
              <a:t>Vaccine</a:t>
            </a:r>
            <a:r>
              <a:rPr dirty="0" smtClean="0"/>
              <a:t>, 2006; Olsson SE, </a:t>
            </a:r>
            <a:r>
              <a:rPr lang="tr-TR" dirty="0" smtClean="0"/>
              <a:t>Vaccine</a:t>
            </a:r>
            <a:r>
              <a:rPr dirty="0" smtClean="0"/>
              <a:t>, 2007</a:t>
            </a:r>
            <a:endParaRPr lang="tr-TR" dirty="0"/>
          </a:p>
        </p:txBody>
      </p:sp>
      <p:grpSp>
        <p:nvGrpSpPr>
          <p:cNvPr id="2" name="Group 440"/>
          <p:cNvGrpSpPr/>
          <p:nvPr/>
        </p:nvGrpSpPr>
        <p:grpSpPr>
          <a:xfrm>
            <a:off x="500701" y="1052736"/>
            <a:ext cx="8103747" cy="4821251"/>
            <a:chOff x="520382" y="1224425"/>
            <a:chExt cx="8623618" cy="5097000"/>
          </a:xfrm>
        </p:grpSpPr>
        <p:sp>
          <p:nvSpPr>
            <p:cNvPr id="475139" name="Text Box 3"/>
            <p:cNvSpPr txBox="1">
              <a:spLocks noChangeArrowheads="1"/>
            </p:cNvSpPr>
            <p:nvPr/>
          </p:nvSpPr>
          <p:spPr bwMode="auto">
            <a:xfrm>
              <a:off x="5867400" y="6011883"/>
              <a:ext cx="1836738" cy="292842"/>
            </a:xfrm>
            <a:prstGeom prst="rect">
              <a:avLst/>
            </a:prstGeom>
            <a:noFill/>
            <a:ln w="9525">
              <a:noFill/>
              <a:miter lim="800000"/>
              <a:headEnd/>
              <a:tailEnd/>
            </a:ln>
            <a:effectLst/>
          </p:spPr>
          <p:txBody>
            <a:bodyPr>
              <a:spAutoFit/>
            </a:bodyPr>
            <a:lstStyle/>
            <a:p>
              <a:pPr algn="ctr">
                <a:spcBef>
                  <a:spcPct val="50000"/>
                </a:spcBef>
              </a:pPr>
              <a:r>
                <a:rPr lang="tr-TR" sz="1200" b="1" dirty="0">
                  <a:latin typeface="Calibri" pitchFamily="34" charset="0"/>
                  <a:cs typeface="Calibri" pitchFamily="34" charset="0"/>
                </a:rPr>
                <a:t>Time</a:t>
              </a:r>
              <a:r>
                <a:rPr lang="en-US" sz="1200" b="1" dirty="0">
                  <a:latin typeface="Calibri" pitchFamily="34" charset="0"/>
                  <a:cs typeface="Calibri" pitchFamily="34" charset="0"/>
                </a:rPr>
                <a:t> (</a:t>
              </a:r>
              <a:r>
                <a:rPr lang="tr-TR" altLang="ja-JP" sz="1200" b="1" dirty="0">
                  <a:latin typeface="Calibri" pitchFamily="34" charset="0"/>
                  <a:cs typeface="Calibri" pitchFamily="34" charset="0"/>
                </a:rPr>
                <a:t>mo</a:t>
              </a:r>
              <a:r>
                <a:rPr lang="en-US" sz="1200" b="1" dirty="0">
                  <a:latin typeface="Calibri" pitchFamily="34" charset="0"/>
                  <a:cs typeface="Calibri" pitchFamily="34" charset="0"/>
                </a:rPr>
                <a:t>)</a:t>
              </a:r>
            </a:p>
          </p:txBody>
        </p:sp>
        <p:sp>
          <p:nvSpPr>
            <p:cNvPr id="475140" name="Line 4"/>
            <p:cNvSpPr>
              <a:spLocks noChangeShapeType="1"/>
            </p:cNvSpPr>
            <p:nvPr/>
          </p:nvSpPr>
          <p:spPr bwMode="auto">
            <a:xfrm>
              <a:off x="5207000" y="1900238"/>
              <a:ext cx="1588" cy="1597025"/>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1" name="Line 5"/>
            <p:cNvSpPr>
              <a:spLocks noChangeShapeType="1"/>
            </p:cNvSpPr>
            <p:nvPr/>
          </p:nvSpPr>
          <p:spPr bwMode="auto">
            <a:xfrm>
              <a:off x="5207000" y="3497263"/>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2" name="Line 6"/>
            <p:cNvSpPr>
              <a:spLocks noChangeShapeType="1"/>
            </p:cNvSpPr>
            <p:nvPr/>
          </p:nvSpPr>
          <p:spPr bwMode="auto">
            <a:xfrm>
              <a:off x="5207000" y="337502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3" name="Line 7"/>
            <p:cNvSpPr>
              <a:spLocks noChangeShapeType="1"/>
            </p:cNvSpPr>
            <p:nvPr/>
          </p:nvSpPr>
          <p:spPr bwMode="auto">
            <a:xfrm>
              <a:off x="5207000" y="330517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4" name="Line 8"/>
            <p:cNvSpPr>
              <a:spLocks noChangeShapeType="1"/>
            </p:cNvSpPr>
            <p:nvPr/>
          </p:nvSpPr>
          <p:spPr bwMode="auto">
            <a:xfrm>
              <a:off x="5207000" y="325913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5" name="Line 9"/>
            <p:cNvSpPr>
              <a:spLocks noChangeShapeType="1"/>
            </p:cNvSpPr>
            <p:nvPr/>
          </p:nvSpPr>
          <p:spPr bwMode="auto">
            <a:xfrm>
              <a:off x="5207000" y="321468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6" name="Line 10"/>
            <p:cNvSpPr>
              <a:spLocks noChangeShapeType="1"/>
            </p:cNvSpPr>
            <p:nvPr/>
          </p:nvSpPr>
          <p:spPr bwMode="auto">
            <a:xfrm>
              <a:off x="5207000" y="3189288"/>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7" name="Line 11"/>
            <p:cNvSpPr>
              <a:spLocks noChangeShapeType="1"/>
            </p:cNvSpPr>
            <p:nvPr/>
          </p:nvSpPr>
          <p:spPr bwMode="auto">
            <a:xfrm>
              <a:off x="5207000" y="315753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8" name="Line 12"/>
            <p:cNvSpPr>
              <a:spLocks noChangeShapeType="1"/>
            </p:cNvSpPr>
            <p:nvPr/>
          </p:nvSpPr>
          <p:spPr bwMode="auto">
            <a:xfrm>
              <a:off x="5207000" y="3136900"/>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49" name="Line 13"/>
            <p:cNvSpPr>
              <a:spLocks noChangeShapeType="1"/>
            </p:cNvSpPr>
            <p:nvPr/>
          </p:nvSpPr>
          <p:spPr bwMode="auto">
            <a:xfrm>
              <a:off x="5207000" y="3119438"/>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0" name="Line 14"/>
            <p:cNvSpPr>
              <a:spLocks noChangeShapeType="1"/>
            </p:cNvSpPr>
            <p:nvPr/>
          </p:nvSpPr>
          <p:spPr bwMode="auto">
            <a:xfrm>
              <a:off x="5207000" y="3098800"/>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1" name="Line 15"/>
            <p:cNvSpPr>
              <a:spLocks noChangeShapeType="1"/>
            </p:cNvSpPr>
            <p:nvPr/>
          </p:nvSpPr>
          <p:spPr bwMode="auto">
            <a:xfrm>
              <a:off x="5207000" y="2978150"/>
              <a:ext cx="26988" cy="0"/>
            </a:xfrm>
            <a:prstGeom prst="line">
              <a:avLst/>
            </a:prstGeom>
            <a:noFill/>
            <a:ln w="7938">
              <a:solidFill>
                <a:srgbClr val="FBEF99"/>
              </a:solidFill>
              <a:round/>
              <a:headEnd/>
              <a:tailEnd/>
            </a:ln>
          </p:spPr>
          <p:txBody>
            <a:bodyPr/>
            <a:lstStyle/>
            <a:p>
              <a:endParaRPr lang="tr-TR" dirty="0">
                <a:latin typeface="Calibri" pitchFamily="34" charset="0"/>
                <a:cs typeface="Calibri" pitchFamily="34" charset="0"/>
              </a:endParaRPr>
            </a:p>
          </p:txBody>
        </p:sp>
        <p:sp>
          <p:nvSpPr>
            <p:cNvPr id="475152" name="Line 16"/>
            <p:cNvSpPr>
              <a:spLocks noChangeShapeType="1"/>
            </p:cNvSpPr>
            <p:nvPr/>
          </p:nvSpPr>
          <p:spPr bwMode="auto">
            <a:xfrm>
              <a:off x="5207000" y="2906713"/>
              <a:ext cx="26988" cy="1587"/>
            </a:xfrm>
            <a:prstGeom prst="line">
              <a:avLst/>
            </a:prstGeom>
            <a:noFill/>
            <a:ln w="7938">
              <a:solidFill>
                <a:srgbClr val="FFFFFF"/>
              </a:solidFill>
              <a:round/>
              <a:headEnd/>
              <a:tailEnd/>
            </a:ln>
          </p:spPr>
          <p:txBody>
            <a:bodyPr/>
            <a:lstStyle/>
            <a:p>
              <a:endParaRPr lang="tr-TR" dirty="0">
                <a:latin typeface="Calibri" pitchFamily="34" charset="0"/>
                <a:cs typeface="Calibri" pitchFamily="34" charset="0"/>
              </a:endParaRPr>
            </a:p>
          </p:txBody>
        </p:sp>
        <p:sp>
          <p:nvSpPr>
            <p:cNvPr id="475153" name="Line 17"/>
            <p:cNvSpPr>
              <a:spLocks noChangeShapeType="1"/>
            </p:cNvSpPr>
            <p:nvPr/>
          </p:nvSpPr>
          <p:spPr bwMode="auto">
            <a:xfrm>
              <a:off x="5207000" y="2855913"/>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4" name="Line 18"/>
            <p:cNvSpPr>
              <a:spLocks noChangeShapeType="1"/>
            </p:cNvSpPr>
            <p:nvPr/>
          </p:nvSpPr>
          <p:spPr bwMode="auto">
            <a:xfrm>
              <a:off x="5207000" y="281622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5" name="Line 19"/>
            <p:cNvSpPr>
              <a:spLocks noChangeShapeType="1"/>
            </p:cNvSpPr>
            <p:nvPr/>
          </p:nvSpPr>
          <p:spPr bwMode="auto">
            <a:xfrm>
              <a:off x="5207000" y="278447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6" name="Line 20"/>
            <p:cNvSpPr>
              <a:spLocks noChangeShapeType="1"/>
            </p:cNvSpPr>
            <p:nvPr/>
          </p:nvSpPr>
          <p:spPr bwMode="auto">
            <a:xfrm>
              <a:off x="5207000" y="275907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7" name="Line 21"/>
            <p:cNvSpPr>
              <a:spLocks noChangeShapeType="1"/>
            </p:cNvSpPr>
            <p:nvPr/>
          </p:nvSpPr>
          <p:spPr bwMode="auto">
            <a:xfrm>
              <a:off x="5207000" y="2716213"/>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8" name="Line 22"/>
            <p:cNvSpPr>
              <a:spLocks noChangeShapeType="1"/>
            </p:cNvSpPr>
            <p:nvPr/>
          </p:nvSpPr>
          <p:spPr bwMode="auto">
            <a:xfrm>
              <a:off x="5207000" y="269398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59" name="Line 23"/>
            <p:cNvSpPr>
              <a:spLocks noChangeShapeType="1"/>
            </p:cNvSpPr>
            <p:nvPr/>
          </p:nvSpPr>
          <p:spPr bwMode="auto">
            <a:xfrm>
              <a:off x="5207000" y="257968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0" name="Line 24"/>
            <p:cNvSpPr>
              <a:spLocks noChangeShapeType="1"/>
            </p:cNvSpPr>
            <p:nvPr/>
          </p:nvSpPr>
          <p:spPr bwMode="auto">
            <a:xfrm>
              <a:off x="5207000" y="2509838"/>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1" name="Line 25"/>
            <p:cNvSpPr>
              <a:spLocks noChangeShapeType="1"/>
            </p:cNvSpPr>
            <p:nvPr/>
          </p:nvSpPr>
          <p:spPr bwMode="auto">
            <a:xfrm>
              <a:off x="5207000" y="2457450"/>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2" name="Line 26"/>
            <p:cNvSpPr>
              <a:spLocks noChangeShapeType="1"/>
            </p:cNvSpPr>
            <p:nvPr/>
          </p:nvSpPr>
          <p:spPr bwMode="auto">
            <a:xfrm>
              <a:off x="5207000" y="2420938"/>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3" name="Line 27"/>
            <p:cNvSpPr>
              <a:spLocks noChangeShapeType="1"/>
            </p:cNvSpPr>
            <p:nvPr/>
          </p:nvSpPr>
          <p:spPr bwMode="auto">
            <a:xfrm>
              <a:off x="5207000" y="2387600"/>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4" name="Line 28"/>
            <p:cNvSpPr>
              <a:spLocks noChangeShapeType="1"/>
            </p:cNvSpPr>
            <p:nvPr/>
          </p:nvSpPr>
          <p:spPr bwMode="auto">
            <a:xfrm>
              <a:off x="5207000" y="2362200"/>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5" name="Line 29"/>
            <p:cNvSpPr>
              <a:spLocks noChangeShapeType="1"/>
            </p:cNvSpPr>
            <p:nvPr/>
          </p:nvSpPr>
          <p:spPr bwMode="auto">
            <a:xfrm>
              <a:off x="5207000" y="2336800"/>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6" name="Line 30"/>
            <p:cNvSpPr>
              <a:spLocks noChangeShapeType="1"/>
            </p:cNvSpPr>
            <p:nvPr/>
          </p:nvSpPr>
          <p:spPr bwMode="auto">
            <a:xfrm>
              <a:off x="5207000" y="2316163"/>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7" name="Line 31"/>
            <p:cNvSpPr>
              <a:spLocks noChangeShapeType="1"/>
            </p:cNvSpPr>
            <p:nvPr/>
          </p:nvSpPr>
          <p:spPr bwMode="auto">
            <a:xfrm>
              <a:off x="5207000" y="2298700"/>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8" name="Line 32"/>
            <p:cNvSpPr>
              <a:spLocks noChangeShapeType="1"/>
            </p:cNvSpPr>
            <p:nvPr/>
          </p:nvSpPr>
          <p:spPr bwMode="auto">
            <a:xfrm>
              <a:off x="5207000" y="2182813"/>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69" name="Line 33"/>
            <p:cNvSpPr>
              <a:spLocks noChangeShapeType="1"/>
            </p:cNvSpPr>
            <p:nvPr/>
          </p:nvSpPr>
          <p:spPr bwMode="auto">
            <a:xfrm>
              <a:off x="5207000" y="2112963"/>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0" name="Line 34"/>
            <p:cNvSpPr>
              <a:spLocks noChangeShapeType="1"/>
            </p:cNvSpPr>
            <p:nvPr/>
          </p:nvSpPr>
          <p:spPr bwMode="auto">
            <a:xfrm>
              <a:off x="5207000" y="206057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1" name="Line 35"/>
            <p:cNvSpPr>
              <a:spLocks noChangeShapeType="1"/>
            </p:cNvSpPr>
            <p:nvPr/>
          </p:nvSpPr>
          <p:spPr bwMode="auto">
            <a:xfrm>
              <a:off x="5207000" y="202247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2" name="Line 36"/>
            <p:cNvSpPr>
              <a:spLocks noChangeShapeType="1"/>
            </p:cNvSpPr>
            <p:nvPr/>
          </p:nvSpPr>
          <p:spPr bwMode="auto">
            <a:xfrm>
              <a:off x="5207000" y="1990725"/>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3" name="Line 37"/>
            <p:cNvSpPr>
              <a:spLocks noChangeShapeType="1"/>
            </p:cNvSpPr>
            <p:nvPr/>
          </p:nvSpPr>
          <p:spPr bwMode="auto">
            <a:xfrm>
              <a:off x="5207000" y="196373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4" name="Line 38"/>
            <p:cNvSpPr>
              <a:spLocks noChangeShapeType="1"/>
            </p:cNvSpPr>
            <p:nvPr/>
          </p:nvSpPr>
          <p:spPr bwMode="auto">
            <a:xfrm>
              <a:off x="5207000" y="193833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5" name="Line 39"/>
            <p:cNvSpPr>
              <a:spLocks noChangeShapeType="1"/>
            </p:cNvSpPr>
            <p:nvPr/>
          </p:nvSpPr>
          <p:spPr bwMode="auto">
            <a:xfrm>
              <a:off x="5207000" y="191928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6" name="Line 40"/>
            <p:cNvSpPr>
              <a:spLocks noChangeShapeType="1"/>
            </p:cNvSpPr>
            <p:nvPr/>
          </p:nvSpPr>
          <p:spPr bwMode="auto">
            <a:xfrm>
              <a:off x="5207000" y="1900238"/>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7" name="Line 41"/>
            <p:cNvSpPr>
              <a:spLocks noChangeShapeType="1"/>
            </p:cNvSpPr>
            <p:nvPr/>
          </p:nvSpPr>
          <p:spPr bwMode="auto">
            <a:xfrm>
              <a:off x="5175250" y="3497263"/>
              <a:ext cx="31750"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8" name="Line 42"/>
            <p:cNvSpPr>
              <a:spLocks noChangeShapeType="1"/>
            </p:cNvSpPr>
            <p:nvPr/>
          </p:nvSpPr>
          <p:spPr bwMode="auto">
            <a:xfrm>
              <a:off x="5175250" y="3098800"/>
              <a:ext cx="31750"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79" name="Line 43"/>
            <p:cNvSpPr>
              <a:spLocks noChangeShapeType="1"/>
            </p:cNvSpPr>
            <p:nvPr/>
          </p:nvSpPr>
          <p:spPr bwMode="auto">
            <a:xfrm>
              <a:off x="5175250" y="2298700"/>
              <a:ext cx="31750"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0" name="Line 44"/>
            <p:cNvSpPr>
              <a:spLocks noChangeShapeType="1"/>
            </p:cNvSpPr>
            <p:nvPr/>
          </p:nvSpPr>
          <p:spPr bwMode="auto">
            <a:xfrm>
              <a:off x="5175250" y="1900238"/>
              <a:ext cx="31750"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1" name="Line 45"/>
            <p:cNvSpPr>
              <a:spLocks noChangeShapeType="1"/>
            </p:cNvSpPr>
            <p:nvPr/>
          </p:nvSpPr>
          <p:spPr bwMode="auto">
            <a:xfrm>
              <a:off x="5207000" y="3497263"/>
              <a:ext cx="3060700"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2" name="Line 46"/>
            <p:cNvSpPr>
              <a:spLocks noChangeShapeType="1"/>
            </p:cNvSpPr>
            <p:nvPr/>
          </p:nvSpPr>
          <p:spPr bwMode="auto">
            <a:xfrm flipV="1">
              <a:off x="5207000" y="3463925"/>
              <a:ext cx="1588"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3" name="Line 47"/>
            <p:cNvSpPr>
              <a:spLocks noChangeShapeType="1"/>
            </p:cNvSpPr>
            <p:nvPr/>
          </p:nvSpPr>
          <p:spPr bwMode="auto">
            <a:xfrm flipV="1">
              <a:off x="5483225" y="3463925"/>
              <a:ext cx="0"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4" name="Line 48"/>
            <p:cNvSpPr>
              <a:spLocks noChangeShapeType="1"/>
            </p:cNvSpPr>
            <p:nvPr/>
          </p:nvSpPr>
          <p:spPr bwMode="auto">
            <a:xfrm flipV="1">
              <a:off x="5765800" y="3463925"/>
              <a:ext cx="3175"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5" name="Line 49"/>
            <p:cNvSpPr>
              <a:spLocks noChangeShapeType="1"/>
            </p:cNvSpPr>
            <p:nvPr/>
          </p:nvSpPr>
          <p:spPr bwMode="auto">
            <a:xfrm flipV="1">
              <a:off x="6042025" y="3463925"/>
              <a:ext cx="1588"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6" name="Line 50"/>
            <p:cNvSpPr>
              <a:spLocks noChangeShapeType="1"/>
            </p:cNvSpPr>
            <p:nvPr/>
          </p:nvSpPr>
          <p:spPr bwMode="auto">
            <a:xfrm flipV="1">
              <a:off x="6318250" y="3463925"/>
              <a:ext cx="3175"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7" name="Line 51"/>
            <p:cNvSpPr>
              <a:spLocks noChangeShapeType="1"/>
            </p:cNvSpPr>
            <p:nvPr/>
          </p:nvSpPr>
          <p:spPr bwMode="auto">
            <a:xfrm flipV="1">
              <a:off x="6599238" y="3463925"/>
              <a:ext cx="3175"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8" name="Line 52"/>
            <p:cNvSpPr>
              <a:spLocks noChangeShapeType="1"/>
            </p:cNvSpPr>
            <p:nvPr/>
          </p:nvSpPr>
          <p:spPr bwMode="auto">
            <a:xfrm flipV="1">
              <a:off x="6877050" y="3463925"/>
              <a:ext cx="0"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89" name="Line 53"/>
            <p:cNvSpPr>
              <a:spLocks noChangeShapeType="1"/>
            </p:cNvSpPr>
            <p:nvPr/>
          </p:nvSpPr>
          <p:spPr bwMode="auto">
            <a:xfrm flipV="1">
              <a:off x="7159625" y="3463925"/>
              <a:ext cx="1588"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90" name="Line 54"/>
            <p:cNvSpPr>
              <a:spLocks noChangeShapeType="1"/>
            </p:cNvSpPr>
            <p:nvPr/>
          </p:nvSpPr>
          <p:spPr bwMode="auto">
            <a:xfrm flipV="1">
              <a:off x="7434263" y="3463925"/>
              <a:ext cx="3175"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91" name="Line 55"/>
            <p:cNvSpPr>
              <a:spLocks noChangeShapeType="1"/>
            </p:cNvSpPr>
            <p:nvPr/>
          </p:nvSpPr>
          <p:spPr bwMode="auto">
            <a:xfrm flipV="1">
              <a:off x="7712075" y="3463925"/>
              <a:ext cx="0"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92" name="Line 56"/>
            <p:cNvSpPr>
              <a:spLocks noChangeShapeType="1"/>
            </p:cNvSpPr>
            <p:nvPr/>
          </p:nvSpPr>
          <p:spPr bwMode="auto">
            <a:xfrm flipV="1">
              <a:off x="7993063" y="3463925"/>
              <a:ext cx="1587"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93" name="Line 57"/>
            <p:cNvSpPr>
              <a:spLocks noChangeShapeType="1"/>
            </p:cNvSpPr>
            <p:nvPr/>
          </p:nvSpPr>
          <p:spPr bwMode="auto">
            <a:xfrm flipV="1">
              <a:off x="8267700" y="3463925"/>
              <a:ext cx="3175" cy="650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194" name="Freeform 58"/>
            <p:cNvSpPr>
              <a:spLocks/>
            </p:cNvSpPr>
            <p:nvPr/>
          </p:nvSpPr>
          <p:spPr bwMode="auto">
            <a:xfrm>
              <a:off x="5207000" y="2497138"/>
              <a:ext cx="111125" cy="485775"/>
            </a:xfrm>
            <a:custGeom>
              <a:avLst/>
              <a:gdLst/>
              <a:ahLst/>
              <a:cxnLst>
                <a:cxn ang="0">
                  <a:pos x="0" y="364"/>
                </a:cxn>
                <a:cxn ang="0">
                  <a:pos x="43" y="182"/>
                </a:cxn>
                <a:cxn ang="0">
                  <a:pos x="62" y="86"/>
                </a:cxn>
                <a:cxn ang="0">
                  <a:pos x="81" y="0"/>
                </a:cxn>
              </a:cxnLst>
              <a:rect l="0" t="0" r="r" b="b"/>
              <a:pathLst>
                <a:path w="81" h="364">
                  <a:moveTo>
                    <a:pt x="0" y="364"/>
                  </a:moveTo>
                  <a:lnTo>
                    <a:pt x="43" y="182"/>
                  </a:lnTo>
                  <a:lnTo>
                    <a:pt x="62" y="86"/>
                  </a:lnTo>
                  <a:lnTo>
                    <a:pt x="81"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195" name="Freeform 59"/>
            <p:cNvSpPr>
              <a:spLocks/>
            </p:cNvSpPr>
            <p:nvPr/>
          </p:nvSpPr>
          <p:spPr bwMode="auto">
            <a:xfrm>
              <a:off x="5318125" y="2055813"/>
              <a:ext cx="53975" cy="441325"/>
            </a:xfrm>
            <a:custGeom>
              <a:avLst/>
              <a:gdLst/>
              <a:ahLst/>
              <a:cxnLst>
                <a:cxn ang="0">
                  <a:pos x="0" y="331"/>
                </a:cxn>
                <a:cxn ang="0">
                  <a:pos x="5" y="283"/>
                </a:cxn>
                <a:cxn ang="0">
                  <a:pos x="10" y="235"/>
                </a:cxn>
                <a:cxn ang="0">
                  <a:pos x="15" y="187"/>
                </a:cxn>
                <a:cxn ang="0">
                  <a:pos x="15" y="134"/>
                </a:cxn>
                <a:cxn ang="0">
                  <a:pos x="20" y="91"/>
                </a:cxn>
                <a:cxn ang="0">
                  <a:pos x="24" y="52"/>
                </a:cxn>
                <a:cxn ang="0">
                  <a:pos x="29" y="19"/>
                </a:cxn>
                <a:cxn ang="0">
                  <a:pos x="39" y="0"/>
                </a:cxn>
              </a:cxnLst>
              <a:rect l="0" t="0" r="r" b="b"/>
              <a:pathLst>
                <a:path w="39" h="331">
                  <a:moveTo>
                    <a:pt x="0" y="331"/>
                  </a:moveTo>
                  <a:lnTo>
                    <a:pt x="5" y="283"/>
                  </a:lnTo>
                  <a:lnTo>
                    <a:pt x="10" y="235"/>
                  </a:lnTo>
                  <a:lnTo>
                    <a:pt x="15" y="187"/>
                  </a:lnTo>
                  <a:lnTo>
                    <a:pt x="15" y="134"/>
                  </a:lnTo>
                  <a:lnTo>
                    <a:pt x="20" y="91"/>
                  </a:lnTo>
                  <a:lnTo>
                    <a:pt x="24" y="52"/>
                  </a:lnTo>
                  <a:lnTo>
                    <a:pt x="29" y="19"/>
                  </a:lnTo>
                  <a:lnTo>
                    <a:pt x="39"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196" name="Freeform 60"/>
            <p:cNvSpPr>
              <a:spLocks/>
            </p:cNvSpPr>
            <p:nvPr/>
          </p:nvSpPr>
          <p:spPr bwMode="auto">
            <a:xfrm>
              <a:off x="5372099" y="2047875"/>
              <a:ext cx="169863" cy="161925"/>
            </a:xfrm>
            <a:custGeom>
              <a:avLst/>
              <a:gdLst/>
              <a:ahLst/>
              <a:cxnLst>
                <a:cxn ang="0">
                  <a:pos x="0" y="5"/>
                </a:cxn>
                <a:cxn ang="0">
                  <a:pos x="5" y="0"/>
                </a:cxn>
                <a:cxn ang="0">
                  <a:pos x="14" y="0"/>
                </a:cxn>
                <a:cxn ang="0">
                  <a:pos x="29" y="5"/>
                </a:cxn>
                <a:cxn ang="0">
                  <a:pos x="43" y="24"/>
                </a:cxn>
                <a:cxn ang="0">
                  <a:pos x="62" y="48"/>
                </a:cxn>
                <a:cxn ang="0">
                  <a:pos x="81" y="72"/>
                </a:cxn>
                <a:cxn ang="0">
                  <a:pos x="96" y="96"/>
                </a:cxn>
                <a:cxn ang="0">
                  <a:pos x="110" y="110"/>
                </a:cxn>
                <a:cxn ang="0">
                  <a:pos x="125" y="120"/>
                </a:cxn>
              </a:cxnLst>
              <a:rect l="0" t="0" r="r" b="b"/>
              <a:pathLst>
                <a:path w="125" h="120">
                  <a:moveTo>
                    <a:pt x="0" y="5"/>
                  </a:moveTo>
                  <a:lnTo>
                    <a:pt x="5" y="0"/>
                  </a:lnTo>
                  <a:lnTo>
                    <a:pt x="14" y="0"/>
                  </a:lnTo>
                  <a:lnTo>
                    <a:pt x="29" y="5"/>
                  </a:lnTo>
                  <a:lnTo>
                    <a:pt x="43" y="24"/>
                  </a:lnTo>
                  <a:lnTo>
                    <a:pt x="62" y="48"/>
                  </a:lnTo>
                  <a:lnTo>
                    <a:pt x="81" y="72"/>
                  </a:lnTo>
                  <a:lnTo>
                    <a:pt x="96" y="96"/>
                  </a:lnTo>
                  <a:lnTo>
                    <a:pt x="110" y="110"/>
                  </a:lnTo>
                  <a:lnTo>
                    <a:pt x="125" y="12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197" name="Freeform 61"/>
            <p:cNvSpPr>
              <a:spLocks/>
            </p:cNvSpPr>
            <p:nvPr/>
          </p:nvSpPr>
          <p:spPr bwMode="auto">
            <a:xfrm>
              <a:off x="5541963" y="2079625"/>
              <a:ext cx="52387" cy="130175"/>
            </a:xfrm>
            <a:custGeom>
              <a:avLst/>
              <a:gdLst/>
              <a:ahLst/>
              <a:cxnLst>
                <a:cxn ang="0">
                  <a:pos x="0" y="96"/>
                </a:cxn>
                <a:cxn ang="0">
                  <a:pos x="9" y="91"/>
                </a:cxn>
                <a:cxn ang="0">
                  <a:pos x="9" y="81"/>
                </a:cxn>
                <a:cxn ang="0">
                  <a:pos x="14" y="67"/>
                </a:cxn>
                <a:cxn ang="0">
                  <a:pos x="14" y="52"/>
                </a:cxn>
                <a:cxn ang="0">
                  <a:pos x="14" y="33"/>
                </a:cxn>
                <a:cxn ang="0">
                  <a:pos x="19" y="19"/>
                </a:cxn>
                <a:cxn ang="0">
                  <a:pos x="24" y="5"/>
                </a:cxn>
                <a:cxn ang="0">
                  <a:pos x="38" y="0"/>
                </a:cxn>
              </a:cxnLst>
              <a:rect l="0" t="0" r="r" b="b"/>
              <a:pathLst>
                <a:path w="38" h="96">
                  <a:moveTo>
                    <a:pt x="0" y="96"/>
                  </a:moveTo>
                  <a:lnTo>
                    <a:pt x="9" y="91"/>
                  </a:lnTo>
                  <a:lnTo>
                    <a:pt x="9" y="81"/>
                  </a:lnTo>
                  <a:lnTo>
                    <a:pt x="14" y="67"/>
                  </a:lnTo>
                  <a:lnTo>
                    <a:pt x="14" y="52"/>
                  </a:lnTo>
                  <a:lnTo>
                    <a:pt x="14" y="33"/>
                  </a:lnTo>
                  <a:lnTo>
                    <a:pt x="19" y="19"/>
                  </a:lnTo>
                  <a:lnTo>
                    <a:pt x="24" y="5"/>
                  </a:lnTo>
                  <a:lnTo>
                    <a:pt x="38"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198" name="Freeform 62"/>
            <p:cNvSpPr>
              <a:spLocks/>
            </p:cNvSpPr>
            <p:nvPr/>
          </p:nvSpPr>
          <p:spPr bwMode="auto">
            <a:xfrm>
              <a:off x="5594350" y="2079625"/>
              <a:ext cx="284163" cy="76200"/>
            </a:xfrm>
            <a:custGeom>
              <a:avLst/>
              <a:gdLst/>
              <a:ahLst/>
              <a:cxnLst>
                <a:cxn ang="0">
                  <a:pos x="0" y="0"/>
                </a:cxn>
                <a:cxn ang="0">
                  <a:pos x="19" y="0"/>
                </a:cxn>
                <a:cxn ang="0">
                  <a:pos x="38" y="0"/>
                </a:cxn>
                <a:cxn ang="0">
                  <a:pos x="91" y="14"/>
                </a:cxn>
                <a:cxn ang="0">
                  <a:pos x="149" y="33"/>
                </a:cxn>
                <a:cxn ang="0">
                  <a:pos x="206" y="57"/>
                </a:cxn>
              </a:cxnLst>
              <a:rect l="0" t="0" r="r" b="b"/>
              <a:pathLst>
                <a:path w="206" h="57">
                  <a:moveTo>
                    <a:pt x="0" y="0"/>
                  </a:moveTo>
                  <a:lnTo>
                    <a:pt x="19" y="0"/>
                  </a:lnTo>
                  <a:lnTo>
                    <a:pt x="38" y="0"/>
                  </a:lnTo>
                  <a:lnTo>
                    <a:pt x="91" y="14"/>
                  </a:lnTo>
                  <a:lnTo>
                    <a:pt x="149" y="33"/>
                  </a:lnTo>
                  <a:lnTo>
                    <a:pt x="206" y="57"/>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199" name="Freeform 63"/>
            <p:cNvSpPr>
              <a:spLocks/>
            </p:cNvSpPr>
            <p:nvPr/>
          </p:nvSpPr>
          <p:spPr bwMode="auto">
            <a:xfrm>
              <a:off x="5878512" y="2155825"/>
              <a:ext cx="334962" cy="168275"/>
            </a:xfrm>
            <a:custGeom>
              <a:avLst/>
              <a:gdLst/>
              <a:ahLst/>
              <a:cxnLst>
                <a:cxn ang="0">
                  <a:pos x="0" y="0"/>
                </a:cxn>
                <a:cxn ang="0">
                  <a:pos x="58" y="29"/>
                </a:cxn>
                <a:cxn ang="0">
                  <a:pos x="120" y="63"/>
                </a:cxn>
                <a:cxn ang="0">
                  <a:pos x="183" y="96"/>
                </a:cxn>
                <a:cxn ang="0">
                  <a:pos x="245" y="125"/>
                </a:cxn>
              </a:cxnLst>
              <a:rect l="0" t="0" r="r" b="b"/>
              <a:pathLst>
                <a:path w="245" h="125">
                  <a:moveTo>
                    <a:pt x="0" y="0"/>
                  </a:moveTo>
                  <a:lnTo>
                    <a:pt x="58" y="29"/>
                  </a:lnTo>
                  <a:lnTo>
                    <a:pt x="120" y="63"/>
                  </a:lnTo>
                  <a:lnTo>
                    <a:pt x="183" y="96"/>
                  </a:lnTo>
                  <a:lnTo>
                    <a:pt x="245" y="125"/>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00" name="Freeform 64"/>
            <p:cNvSpPr>
              <a:spLocks/>
            </p:cNvSpPr>
            <p:nvPr/>
          </p:nvSpPr>
          <p:spPr bwMode="auto">
            <a:xfrm>
              <a:off x="6213474" y="2324100"/>
              <a:ext cx="327025" cy="127000"/>
            </a:xfrm>
            <a:custGeom>
              <a:avLst/>
              <a:gdLst/>
              <a:ahLst/>
              <a:cxnLst>
                <a:cxn ang="0">
                  <a:pos x="0" y="0"/>
                </a:cxn>
                <a:cxn ang="0">
                  <a:pos x="62" y="29"/>
                </a:cxn>
                <a:cxn ang="0">
                  <a:pos x="120" y="62"/>
                </a:cxn>
                <a:cxn ang="0">
                  <a:pos x="149" y="77"/>
                </a:cxn>
                <a:cxn ang="0">
                  <a:pos x="177" y="86"/>
                </a:cxn>
                <a:cxn ang="0">
                  <a:pos x="211" y="96"/>
                </a:cxn>
                <a:cxn ang="0">
                  <a:pos x="240" y="96"/>
                </a:cxn>
              </a:cxnLst>
              <a:rect l="0" t="0" r="r" b="b"/>
              <a:pathLst>
                <a:path w="240" h="96">
                  <a:moveTo>
                    <a:pt x="0" y="0"/>
                  </a:moveTo>
                  <a:lnTo>
                    <a:pt x="62" y="29"/>
                  </a:lnTo>
                  <a:lnTo>
                    <a:pt x="120" y="62"/>
                  </a:lnTo>
                  <a:lnTo>
                    <a:pt x="149" y="77"/>
                  </a:lnTo>
                  <a:lnTo>
                    <a:pt x="177" y="86"/>
                  </a:lnTo>
                  <a:lnTo>
                    <a:pt x="211" y="96"/>
                  </a:lnTo>
                  <a:lnTo>
                    <a:pt x="240" y="96"/>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01" name="Freeform 65"/>
            <p:cNvSpPr>
              <a:spLocks/>
            </p:cNvSpPr>
            <p:nvPr/>
          </p:nvSpPr>
          <p:spPr bwMode="auto">
            <a:xfrm>
              <a:off x="6540500" y="2309813"/>
              <a:ext cx="336550" cy="141287"/>
            </a:xfrm>
            <a:custGeom>
              <a:avLst/>
              <a:gdLst/>
              <a:ahLst/>
              <a:cxnLst>
                <a:cxn ang="0">
                  <a:pos x="0" y="106"/>
                </a:cxn>
                <a:cxn ang="0">
                  <a:pos x="29" y="101"/>
                </a:cxn>
                <a:cxn ang="0">
                  <a:pos x="62" y="92"/>
                </a:cxn>
                <a:cxn ang="0">
                  <a:pos x="91" y="72"/>
                </a:cxn>
                <a:cxn ang="0">
                  <a:pos x="120" y="53"/>
                </a:cxn>
                <a:cxn ang="0">
                  <a:pos x="153" y="34"/>
                </a:cxn>
                <a:cxn ang="0">
                  <a:pos x="182" y="20"/>
                </a:cxn>
                <a:cxn ang="0">
                  <a:pos x="216" y="5"/>
                </a:cxn>
                <a:cxn ang="0">
                  <a:pos x="244" y="0"/>
                </a:cxn>
              </a:cxnLst>
              <a:rect l="0" t="0" r="r" b="b"/>
              <a:pathLst>
                <a:path w="244" h="106">
                  <a:moveTo>
                    <a:pt x="0" y="106"/>
                  </a:moveTo>
                  <a:lnTo>
                    <a:pt x="29" y="101"/>
                  </a:lnTo>
                  <a:lnTo>
                    <a:pt x="62" y="92"/>
                  </a:lnTo>
                  <a:lnTo>
                    <a:pt x="91" y="72"/>
                  </a:lnTo>
                  <a:lnTo>
                    <a:pt x="120" y="53"/>
                  </a:lnTo>
                  <a:lnTo>
                    <a:pt x="153" y="34"/>
                  </a:lnTo>
                  <a:lnTo>
                    <a:pt x="182" y="20"/>
                  </a:lnTo>
                  <a:lnTo>
                    <a:pt x="216" y="5"/>
                  </a:lnTo>
                  <a:lnTo>
                    <a:pt x="244"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02" name="Freeform 66"/>
            <p:cNvSpPr>
              <a:spLocks/>
            </p:cNvSpPr>
            <p:nvPr/>
          </p:nvSpPr>
          <p:spPr bwMode="auto">
            <a:xfrm>
              <a:off x="6877050" y="2309813"/>
              <a:ext cx="334963" cy="90487"/>
            </a:xfrm>
            <a:custGeom>
              <a:avLst/>
              <a:gdLst/>
              <a:ahLst/>
              <a:cxnLst>
                <a:cxn ang="0">
                  <a:pos x="0" y="0"/>
                </a:cxn>
                <a:cxn ang="0">
                  <a:pos x="24" y="0"/>
                </a:cxn>
                <a:cxn ang="0">
                  <a:pos x="48" y="10"/>
                </a:cxn>
                <a:cxn ang="0">
                  <a:pos x="72" y="20"/>
                </a:cxn>
                <a:cxn ang="0">
                  <a:pos x="101" y="29"/>
                </a:cxn>
                <a:cxn ang="0">
                  <a:pos x="130" y="44"/>
                </a:cxn>
                <a:cxn ang="0">
                  <a:pos x="163" y="53"/>
                </a:cxn>
                <a:cxn ang="0">
                  <a:pos x="202" y="63"/>
                </a:cxn>
                <a:cxn ang="0">
                  <a:pos x="245" y="68"/>
                </a:cxn>
              </a:cxnLst>
              <a:rect l="0" t="0" r="r" b="b"/>
              <a:pathLst>
                <a:path w="245" h="68">
                  <a:moveTo>
                    <a:pt x="0" y="0"/>
                  </a:moveTo>
                  <a:lnTo>
                    <a:pt x="24" y="0"/>
                  </a:lnTo>
                  <a:lnTo>
                    <a:pt x="48" y="10"/>
                  </a:lnTo>
                  <a:lnTo>
                    <a:pt x="72" y="20"/>
                  </a:lnTo>
                  <a:lnTo>
                    <a:pt x="101" y="29"/>
                  </a:lnTo>
                  <a:lnTo>
                    <a:pt x="130" y="44"/>
                  </a:lnTo>
                  <a:lnTo>
                    <a:pt x="163" y="53"/>
                  </a:lnTo>
                  <a:lnTo>
                    <a:pt x="202" y="63"/>
                  </a:lnTo>
                  <a:lnTo>
                    <a:pt x="245" y="68"/>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03" name="Freeform 67"/>
            <p:cNvSpPr>
              <a:spLocks/>
            </p:cNvSpPr>
            <p:nvPr/>
          </p:nvSpPr>
          <p:spPr bwMode="auto">
            <a:xfrm>
              <a:off x="7212013" y="2355851"/>
              <a:ext cx="1004887" cy="44450"/>
            </a:xfrm>
            <a:custGeom>
              <a:avLst/>
              <a:gdLst/>
              <a:ahLst/>
              <a:cxnLst>
                <a:cxn ang="0">
                  <a:pos x="0" y="34"/>
                </a:cxn>
                <a:cxn ang="0">
                  <a:pos x="34" y="34"/>
                </a:cxn>
                <a:cxn ang="0">
                  <a:pos x="67" y="34"/>
                </a:cxn>
                <a:cxn ang="0">
                  <a:pos x="149" y="34"/>
                </a:cxn>
                <a:cxn ang="0">
                  <a:pos x="240" y="29"/>
                </a:cxn>
                <a:cxn ang="0">
                  <a:pos x="336" y="24"/>
                </a:cxn>
                <a:cxn ang="0">
                  <a:pos x="437" y="19"/>
                </a:cxn>
                <a:cxn ang="0">
                  <a:pos x="537" y="10"/>
                </a:cxn>
                <a:cxn ang="0">
                  <a:pos x="638" y="5"/>
                </a:cxn>
                <a:cxn ang="0">
                  <a:pos x="734" y="0"/>
                </a:cxn>
              </a:cxnLst>
              <a:rect l="0" t="0" r="r" b="b"/>
              <a:pathLst>
                <a:path w="734" h="34">
                  <a:moveTo>
                    <a:pt x="0" y="34"/>
                  </a:moveTo>
                  <a:lnTo>
                    <a:pt x="34" y="34"/>
                  </a:lnTo>
                  <a:lnTo>
                    <a:pt x="67" y="34"/>
                  </a:lnTo>
                  <a:lnTo>
                    <a:pt x="149" y="34"/>
                  </a:lnTo>
                  <a:lnTo>
                    <a:pt x="240" y="29"/>
                  </a:lnTo>
                  <a:lnTo>
                    <a:pt x="336" y="24"/>
                  </a:lnTo>
                  <a:lnTo>
                    <a:pt x="437" y="19"/>
                  </a:lnTo>
                  <a:lnTo>
                    <a:pt x="537" y="10"/>
                  </a:lnTo>
                  <a:lnTo>
                    <a:pt x="638" y="5"/>
                  </a:lnTo>
                  <a:lnTo>
                    <a:pt x="734"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04" name="Line 68"/>
            <p:cNvSpPr>
              <a:spLocks noChangeShapeType="1"/>
            </p:cNvSpPr>
            <p:nvPr/>
          </p:nvSpPr>
          <p:spPr bwMode="auto">
            <a:xfrm flipV="1">
              <a:off x="5207000" y="2906713"/>
              <a:ext cx="1588" cy="76200"/>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205" name="Line 69"/>
            <p:cNvSpPr>
              <a:spLocks noChangeShapeType="1"/>
            </p:cNvSpPr>
            <p:nvPr/>
          </p:nvSpPr>
          <p:spPr bwMode="auto">
            <a:xfrm>
              <a:off x="5189538" y="2906713"/>
              <a:ext cx="44450" cy="1587"/>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206" name="Line 70"/>
            <p:cNvSpPr>
              <a:spLocks noChangeShapeType="1"/>
            </p:cNvSpPr>
            <p:nvPr/>
          </p:nvSpPr>
          <p:spPr bwMode="auto">
            <a:xfrm flipV="1">
              <a:off x="5318125" y="2393950"/>
              <a:ext cx="1588" cy="1031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07" name="Line 71"/>
            <p:cNvSpPr>
              <a:spLocks noChangeShapeType="1"/>
            </p:cNvSpPr>
            <p:nvPr/>
          </p:nvSpPr>
          <p:spPr bwMode="auto">
            <a:xfrm>
              <a:off x="5300663" y="2393950"/>
              <a:ext cx="44450"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08" name="Line 72"/>
            <p:cNvSpPr>
              <a:spLocks noChangeShapeType="1"/>
            </p:cNvSpPr>
            <p:nvPr/>
          </p:nvSpPr>
          <p:spPr bwMode="auto">
            <a:xfrm flipV="1">
              <a:off x="5372100" y="2016125"/>
              <a:ext cx="0" cy="3968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209" name="Line 73"/>
            <p:cNvSpPr>
              <a:spLocks noChangeShapeType="1"/>
            </p:cNvSpPr>
            <p:nvPr/>
          </p:nvSpPr>
          <p:spPr bwMode="auto">
            <a:xfrm>
              <a:off x="5351463" y="2016125"/>
              <a:ext cx="46037"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0" name="Line 74"/>
            <p:cNvSpPr>
              <a:spLocks noChangeShapeType="1"/>
            </p:cNvSpPr>
            <p:nvPr/>
          </p:nvSpPr>
          <p:spPr bwMode="auto">
            <a:xfrm flipV="1">
              <a:off x="5543550" y="2155825"/>
              <a:ext cx="1588" cy="5238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211" name="Line 75"/>
            <p:cNvSpPr>
              <a:spLocks noChangeShapeType="1"/>
            </p:cNvSpPr>
            <p:nvPr/>
          </p:nvSpPr>
          <p:spPr bwMode="auto">
            <a:xfrm>
              <a:off x="5522913" y="2155825"/>
              <a:ext cx="46037" cy="1588"/>
            </a:xfrm>
            <a:prstGeom prst="line">
              <a:avLst/>
            </a:prstGeom>
            <a:noFill/>
            <a:ln w="7938">
              <a:solidFill>
                <a:srgbClr val="99CC00"/>
              </a:solidFill>
              <a:round/>
              <a:headEnd/>
              <a:tailEnd/>
            </a:ln>
          </p:spPr>
          <p:txBody>
            <a:bodyPr/>
            <a:lstStyle/>
            <a:p>
              <a:endParaRPr lang="tr-TR" dirty="0">
                <a:latin typeface="Calibri" pitchFamily="34" charset="0"/>
                <a:cs typeface="Calibri" pitchFamily="34" charset="0"/>
              </a:endParaRPr>
            </a:p>
          </p:txBody>
        </p:sp>
        <p:sp>
          <p:nvSpPr>
            <p:cNvPr id="475212" name="Line 76"/>
            <p:cNvSpPr>
              <a:spLocks noChangeShapeType="1"/>
            </p:cNvSpPr>
            <p:nvPr/>
          </p:nvSpPr>
          <p:spPr bwMode="auto">
            <a:xfrm flipV="1">
              <a:off x="5595938" y="2016125"/>
              <a:ext cx="0" cy="6350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3" name="Line 77"/>
            <p:cNvSpPr>
              <a:spLocks noChangeShapeType="1"/>
            </p:cNvSpPr>
            <p:nvPr/>
          </p:nvSpPr>
          <p:spPr bwMode="auto">
            <a:xfrm>
              <a:off x="5575300" y="2016125"/>
              <a:ext cx="46038"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4" name="Line 78"/>
            <p:cNvSpPr>
              <a:spLocks noChangeShapeType="1"/>
            </p:cNvSpPr>
            <p:nvPr/>
          </p:nvSpPr>
          <p:spPr bwMode="auto">
            <a:xfrm flipV="1">
              <a:off x="5876925" y="2098675"/>
              <a:ext cx="1588" cy="571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5" name="Line 79"/>
            <p:cNvSpPr>
              <a:spLocks noChangeShapeType="1"/>
            </p:cNvSpPr>
            <p:nvPr/>
          </p:nvSpPr>
          <p:spPr bwMode="auto">
            <a:xfrm>
              <a:off x="5857875" y="2098675"/>
              <a:ext cx="46038"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6" name="Line 80"/>
            <p:cNvSpPr>
              <a:spLocks noChangeShapeType="1"/>
            </p:cNvSpPr>
            <p:nvPr/>
          </p:nvSpPr>
          <p:spPr bwMode="auto">
            <a:xfrm flipV="1">
              <a:off x="6213475" y="2246313"/>
              <a:ext cx="1588" cy="777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7" name="Line 81"/>
            <p:cNvSpPr>
              <a:spLocks noChangeShapeType="1"/>
            </p:cNvSpPr>
            <p:nvPr/>
          </p:nvSpPr>
          <p:spPr bwMode="auto">
            <a:xfrm>
              <a:off x="6192838" y="2246313"/>
              <a:ext cx="46037"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8" name="Line 82"/>
            <p:cNvSpPr>
              <a:spLocks noChangeShapeType="1"/>
            </p:cNvSpPr>
            <p:nvPr/>
          </p:nvSpPr>
          <p:spPr bwMode="auto">
            <a:xfrm flipV="1">
              <a:off x="6542088" y="2374900"/>
              <a:ext cx="1587" cy="777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19" name="Line 83"/>
            <p:cNvSpPr>
              <a:spLocks noChangeShapeType="1"/>
            </p:cNvSpPr>
            <p:nvPr/>
          </p:nvSpPr>
          <p:spPr bwMode="auto">
            <a:xfrm>
              <a:off x="6521450" y="2374900"/>
              <a:ext cx="46038"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0" name="Line 84"/>
            <p:cNvSpPr>
              <a:spLocks noChangeShapeType="1"/>
            </p:cNvSpPr>
            <p:nvPr/>
          </p:nvSpPr>
          <p:spPr bwMode="auto">
            <a:xfrm flipV="1">
              <a:off x="6875463" y="2252663"/>
              <a:ext cx="1587" cy="571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1" name="Line 85"/>
            <p:cNvSpPr>
              <a:spLocks noChangeShapeType="1"/>
            </p:cNvSpPr>
            <p:nvPr/>
          </p:nvSpPr>
          <p:spPr bwMode="auto">
            <a:xfrm>
              <a:off x="6856413" y="2252663"/>
              <a:ext cx="47625"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2" name="Line 86"/>
            <p:cNvSpPr>
              <a:spLocks noChangeShapeType="1"/>
            </p:cNvSpPr>
            <p:nvPr/>
          </p:nvSpPr>
          <p:spPr bwMode="auto">
            <a:xfrm flipV="1">
              <a:off x="7212013" y="2330450"/>
              <a:ext cx="1587" cy="7143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3" name="Line 87"/>
            <p:cNvSpPr>
              <a:spLocks noChangeShapeType="1"/>
            </p:cNvSpPr>
            <p:nvPr/>
          </p:nvSpPr>
          <p:spPr bwMode="auto">
            <a:xfrm>
              <a:off x="7192963" y="2330450"/>
              <a:ext cx="44450"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4" name="Line 88"/>
            <p:cNvSpPr>
              <a:spLocks noChangeShapeType="1"/>
            </p:cNvSpPr>
            <p:nvPr/>
          </p:nvSpPr>
          <p:spPr bwMode="auto">
            <a:xfrm flipV="1">
              <a:off x="8216900" y="2292350"/>
              <a:ext cx="1588" cy="6350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5" name="Line 89"/>
            <p:cNvSpPr>
              <a:spLocks noChangeShapeType="1"/>
            </p:cNvSpPr>
            <p:nvPr/>
          </p:nvSpPr>
          <p:spPr bwMode="auto">
            <a:xfrm>
              <a:off x="8197850" y="2292350"/>
              <a:ext cx="46038" cy="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6" name="Line 90"/>
            <p:cNvSpPr>
              <a:spLocks noChangeShapeType="1"/>
            </p:cNvSpPr>
            <p:nvPr/>
          </p:nvSpPr>
          <p:spPr bwMode="auto">
            <a:xfrm>
              <a:off x="5207000" y="2984500"/>
              <a:ext cx="1588" cy="82550"/>
            </a:xfrm>
            <a:prstGeom prst="line">
              <a:avLst/>
            </a:prstGeom>
            <a:noFill/>
            <a:ln w="7938">
              <a:solidFill>
                <a:srgbClr val="FBEF99"/>
              </a:solidFill>
              <a:round/>
              <a:headEnd/>
              <a:tailEnd/>
            </a:ln>
          </p:spPr>
          <p:txBody>
            <a:bodyPr/>
            <a:lstStyle/>
            <a:p>
              <a:endParaRPr lang="tr-TR" dirty="0">
                <a:latin typeface="Calibri" pitchFamily="34" charset="0"/>
                <a:cs typeface="Calibri" pitchFamily="34" charset="0"/>
              </a:endParaRPr>
            </a:p>
          </p:txBody>
        </p:sp>
        <p:sp>
          <p:nvSpPr>
            <p:cNvPr id="475227" name="Line 91"/>
            <p:cNvSpPr>
              <a:spLocks noChangeShapeType="1"/>
            </p:cNvSpPr>
            <p:nvPr/>
          </p:nvSpPr>
          <p:spPr bwMode="auto">
            <a:xfrm>
              <a:off x="5187950" y="3067050"/>
              <a:ext cx="46038" cy="1588"/>
            </a:xfrm>
            <a:prstGeom prst="line">
              <a:avLst/>
            </a:prstGeom>
            <a:noFill/>
            <a:ln w="7938">
              <a:solidFill>
                <a:srgbClr val="FBEF99"/>
              </a:solidFill>
              <a:round/>
              <a:headEnd/>
              <a:tailEnd/>
            </a:ln>
          </p:spPr>
          <p:txBody>
            <a:bodyPr/>
            <a:lstStyle/>
            <a:p>
              <a:endParaRPr lang="tr-TR" dirty="0">
                <a:latin typeface="Calibri" pitchFamily="34" charset="0"/>
                <a:cs typeface="Calibri" pitchFamily="34" charset="0"/>
              </a:endParaRPr>
            </a:p>
          </p:txBody>
        </p:sp>
        <p:sp>
          <p:nvSpPr>
            <p:cNvPr id="475228" name="Line 92"/>
            <p:cNvSpPr>
              <a:spLocks noChangeShapeType="1"/>
            </p:cNvSpPr>
            <p:nvPr/>
          </p:nvSpPr>
          <p:spPr bwMode="auto">
            <a:xfrm>
              <a:off x="5318125" y="2497138"/>
              <a:ext cx="1588" cy="1079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29" name="Line 93"/>
            <p:cNvSpPr>
              <a:spLocks noChangeShapeType="1"/>
            </p:cNvSpPr>
            <p:nvPr/>
          </p:nvSpPr>
          <p:spPr bwMode="auto">
            <a:xfrm>
              <a:off x="5299075" y="2605088"/>
              <a:ext cx="46038"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0" name="Line 94"/>
            <p:cNvSpPr>
              <a:spLocks noChangeShapeType="1"/>
            </p:cNvSpPr>
            <p:nvPr/>
          </p:nvSpPr>
          <p:spPr bwMode="auto">
            <a:xfrm>
              <a:off x="5372100" y="2054225"/>
              <a:ext cx="1588" cy="444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1" name="Line 95"/>
            <p:cNvSpPr>
              <a:spLocks noChangeShapeType="1"/>
            </p:cNvSpPr>
            <p:nvPr/>
          </p:nvSpPr>
          <p:spPr bwMode="auto">
            <a:xfrm>
              <a:off x="5351463" y="2098675"/>
              <a:ext cx="46037"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2" name="Line 96"/>
            <p:cNvSpPr>
              <a:spLocks noChangeShapeType="1"/>
            </p:cNvSpPr>
            <p:nvPr/>
          </p:nvSpPr>
          <p:spPr bwMode="auto">
            <a:xfrm>
              <a:off x="5543550" y="2208213"/>
              <a:ext cx="1588" cy="58737"/>
            </a:xfrm>
            <a:prstGeom prst="line">
              <a:avLst/>
            </a:prstGeom>
            <a:noFill/>
            <a:ln w="7938">
              <a:solidFill>
                <a:srgbClr val="99CC00"/>
              </a:solidFill>
              <a:round/>
              <a:headEnd/>
              <a:tailEnd/>
            </a:ln>
          </p:spPr>
          <p:txBody>
            <a:bodyPr/>
            <a:lstStyle/>
            <a:p>
              <a:endParaRPr lang="tr-TR" dirty="0">
                <a:latin typeface="Calibri" pitchFamily="34" charset="0"/>
                <a:cs typeface="Calibri" pitchFamily="34" charset="0"/>
              </a:endParaRPr>
            </a:p>
          </p:txBody>
        </p:sp>
        <p:sp>
          <p:nvSpPr>
            <p:cNvPr id="475233" name="Line 97"/>
            <p:cNvSpPr>
              <a:spLocks noChangeShapeType="1"/>
            </p:cNvSpPr>
            <p:nvPr/>
          </p:nvSpPr>
          <p:spPr bwMode="auto">
            <a:xfrm>
              <a:off x="5522913" y="2266950"/>
              <a:ext cx="46037" cy="0"/>
            </a:xfrm>
            <a:prstGeom prst="line">
              <a:avLst/>
            </a:prstGeom>
            <a:noFill/>
            <a:ln w="7938">
              <a:solidFill>
                <a:srgbClr val="99CC00"/>
              </a:solidFill>
              <a:round/>
              <a:headEnd/>
              <a:tailEnd/>
            </a:ln>
          </p:spPr>
          <p:txBody>
            <a:bodyPr/>
            <a:lstStyle/>
            <a:p>
              <a:endParaRPr lang="tr-TR" dirty="0">
                <a:latin typeface="Calibri" pitchFamily="34" charset="0"/>
                <a:cs typeface="Calibri" pitchFamily="34" charset="0"/>
              </a:endParaRPr>
            </a:p>
          </p:txBody>
        </p:sp>
        <p:sp>
          <p:nvSpPr>
            <p:cNvPr id="475234" name="Line 98"/>
            <p:cNvSpPr>
              <a:spLocks noChangeShapeType="1"/>
            </p:cNvSpPr>
            <p:nvPr/>
          </p:nvSpPr>
          <p:spPr bwMode="auto">
            <a:xfrm>
              <a:off x="5595938" y="2079625"/>
              <a:ext cx="0" cy="650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5" name="Line 99"/>
            <p:cNvSpPr>
              <a:spLocks noChangeShapeType="1"/>
            </p:cNvSpPr>
            <p:nvPr/>
          </p:nvSpPr>
          <p:spPr bwMode="auto">
            <a:xfrm>
              <a:off x="5575300" y="2144713"/>
              <a:ext cx="46038"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6" name="Line 100"/>
            <p:cNvSpPr>
              <a:spLocks noChangeShapeType="1"/>
            </p:cNvSpPr>
            <p:nvPr/>
          </p:nvSpPr>
          <p:spPr bwMode="auto">
            <a:xfrm>
              <a:off x="5876925" y="2155825"/>
              <a:ext cx="1588" cy="5873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7" name="Line 101"/>
            <p:cNvSpPr>
              <a:spLocks noChangeShapeType="1"/>
            </p:cNvSpPr>
            <p:nvPr/>
          </p:nvSpPr>
          <p:spPr bwMode="auto">
            <a:xfrm>
              <a:off x="5857875" y="2214563"/>
              <a:ext cx="46038"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8" name="Line 102"/>
            <p:cNvSpPr>
              <a:spLocks noChangeShapeType="1"/>
            </p:cNvSpPr>
            <p:nvPr/>
          </p:nvSpPr>
          <p:spPr bwMode="auto">
            <a:xfrm>
              <a:off x="6213475" y="2324100"/>
              <a:ext cx="1588" cy="698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39" name="Line 103"/>
            <p:cNvSpPr>
              <a:spLocks noChangeShapeType="1"/>
            </p:cNvSpPr>
            <p:nvPr/>
          </p:nvSpPr>
          <p:spPr bwMode="auto">
            <a:xfrm>
              <a:off x="6192838" y="2393950"/>
              <a:ext cx="46037"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0" name="Line 104"/>
            <p:cNvSpPr>
              <a:spLocks noChangeShapeType="1"/>
            </p:cNvSpPr>
            <p:nvPr/>
          </p:nvSpPr>
          <p:spPr bwMode="auto">
            <a:xfrm>
              <a:off x="6542088" y="2452688"/>
              <a:ext cx="1587" cy="698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1" name="Line 105"/>
            <p:cNvSpPr>
              <a:spLocks noChangeShapeType="1"/>
            </p:cNvSpPr>
            <p:nvPr/>
          </p:nvSpPr>
          <p:spPr bwMode="auto">
            <a:xfrm>
              <a:off x="6521450" y="2522538"/>
              <a:ext cx="46038"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2" name="Line 106"/>
            <p:cNvSpPr>
              <a:spLocks noChangeShapeType="1"/>
            </p:cNvSpPr>
            <p:nvPr/>
          </p:nvSpPr>
          <p:spPr bwMode="auto">
            <a:xfrm>
              <a:off x="6875463" y="2309813"/>
              <a:ext cx="1587" cy="5873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3" name="Line 107"/>
            <p:cNvSpPr>
              <a:spLocks noChangeShapeType="1"/>
            </p:cNvSpPr>
            <p:nvPr/>
          </p:nvSpPr>
          <p:spPr bwMode="auto">
            <a:xfrm>
              <a:off x="6856413" y="2368550"/>
              <a:ext cx="47625"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4" name="Line 108"/>
            <p:cNvSpPr>
              <a:spLocks noChangeShapeType="1"/>
            </p:cNvSpPr>
            <p:nvPr/>
          </p:nvSpPr>
          <p:spPr bwMode="auto">
            <a:xfrm>
              <a:off x="7212013" y="2401888"/>
              <a:ext cx="1587" cy="68262"/>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5" name="Line 109"/>
            <p:cNvSpPr>
              <a:spLocks noChangeShapeType="1"/>
            </p:cNvSpPr>
            <p:nvPr/>
          </p:nvSpPr>
          <p:spPr bwMode="auto">
            <a:xfrm>
              <a:off x="7192963" y="2470150"/>
              <a:ext cx="44450"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6" name="Line 110"/>
            <p:cNvSpPr>
              <a:spLocks noChangeShapeType="1"/>
            </p:cNvSpPr>
            <p:nvPr/>
          </p:nvSpPr>
          <p:spPr bwMode="auto">
            <a:xfrm>
              <a:off x="8216900" y="2355850"/>
              <a:ext cx="1588" cy="6350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7" name="Line 111"/>
            <p:cNvSpPr>
              <a:spLocks noChangeShapeType="1"/>
            </p:cNvSpPr>
            <p:nvPr/>
          </p:nvSpPr>
          <p:spPr bwMode="auto">
            <a:xfrm>
              <a:off x="8197850" y="2419350"/>
              <a:ext cx="46038"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248" name="Rectangle 112"/>
            <p:cNvSpPr>
              <a:spLocks noChangeArrowheads="1"/>
            </p:cNvSpPr>
            <p:nvPr/>
          </p:nvSpPr>
          <p:spPr bwMode="auto">
            <a:xfrm>
              <a:off x="5259388"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49" name="Rectangle 113"/>
            <p:cNvSpPr>
              <a:spLocks noChangeArrowheads="1"/>
            </p:cNvSpPr>
            <p:nvPr/>
          </p:nvSpPr>
          <p:spPr bwMode="auto">
            <a:xfrm>
              <a:off x="5405438" y="2970213"/>
              <a:ext cx="25400"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0" name="Rectangle 114"/>
            <p:cNvSpPr>
              <a:spLocks noChangeArrowheads="1"/>
            </p:cNvSpPr>
            <p:nvPr/>
          </p:nvSpPr>
          <p:spPr bwMode="auto">
            <a:xfrm>
              <a:off x="5483225"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1" name="Rectangle 115"/>
            <p:cNvSpPr>
              <a:spLocks noChangeArrowheads="1"/>
            </p:cNvSpPr>
            <p:nvPr/>
          </p:nvSpPr>
          <p:spPr bwMode="auto">
            <a:xfrm>
              <a:off x="5627688" y="2970213"/>
              <a:ext cx="269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2" name="Rectangle 116"/>
            <p:cNvSpPr>
              <a:spLocks noChangeArrowheads="1"/>
            </p:cNvSpPr>
            <p:nvPr/>
          </p:nvSpPr>
          <p:spPr bwMode="auto">
            <a:xfrm>
              <a:off x="5707063"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3" name="Rectangle 117"/>
            <p:cNvSpPr>
              <a:spLocks noChangeArrowheads="1"/>
            </p:cNvSpPr>
            <p:nvPr/>
          </p:nvSpPr>
          <p:spPr bwMode="auto">
            <a:xfrm>
              <a:off x="5851524" y="2970213"/>
              <a:ext cx="25400"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4" name="Rectangle 118"/>
            <p:cNvSpPr>
              <a:spLocks noChangeArrowheads="1"/>
            </p:cNvSpPr>
            <p:nvPr/>
          </p:nvSpPr>
          <p:spPr bwMode="auto">
            <a:xfrm>
              <a:off x="5930900"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5" name="Rectangle 119"/>
            <p:cNvSpPr>
              <a:spLocks noChangeArrowheads="1"/>
            </p:cNvSpPr>
            <p:nvPr/>
          </p:nvSpPr>
          <p:spPr bwMode="auto">
            <a:xfrm>
              <a:off x="6075362" y="2970213"/>
              <a:ext cx="25400"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6" name="Rectangle 120"/>
            <p:cNvSpPr>
              <a:spLocks noChangeArrowheads="1"/>
            </p:cNvSpPr>
            <p:nvPr/>
          </p:nvSpPr>
          <p:spPr bwMode="auto">
            <a:xfrm>
              <a:off x="6154738" y="2970213"/>
              <a:ext cx="904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7" name="Rectangle 121"/>
            <p:cNvSpPr>
              <a:spLocks noChangeArrowheads="1"/>
            </p:cNvSpPr>
            <p:nvPr/>
          </p:nvSpPr>
          <p:spPr bwMode="auto">
            <a:xfrm>
              <a:off x="6297613" y="2970213"/>
              <a:ext cx="269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8" name="Rectangle 122"/>
            <p:cNvSpPr>
              <a:spLocks noChangeArrowheads="1"/>
            </p:cNvSpPr>
            <p:nvPr/>
          </p:nvSpPr>
          <p:spPr bwMode="auto">
            <a:xfrm>
              <a:off x="6376988"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59" name="Rectangle 123"/>
            <p:cNvSpPr>
              <a:spLocks noChangeArrowheads="1"/>
            </p:cNvSpPr>
            <p:nvPr/>
          </p:nvSpPr>
          <p:spPr bwMode="auto">
            <a:xfrm>
              <a:off x="6521450" y="2970213"/>
              <a:ext cx="26988"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0" name="Rectangle 124"/>
            <p:cNvSpPr>
              <a:spLocks noChangeArrowheads="1"/>
            </p:cNvSpPr>
            <p:nvPr/>
          </p:nvSpPr>
          <p:spPr bwMode="auto">
            <a:xfrm>
              <a:off x="6600825"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1" name="Rectangle 125"/>
            <p:cNvSpPr>
              <a:spLocks noChangeArrowheads="1"/>
            </p:cNvSpPr>
            <p:nvPr/>
          </p:nvSpPr>
          <p:spPr bwMode="auto">
            <a:xfrm>
              <a:off x="6745288" y="2970213"/>
              <a:ext cx="269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2" name="Rectangle 126"/>
            <p:cNvSpPr>
              <a:spLocks noChangeArrowheads="1"/>
            </p:cNvSpPr>
            <p:nvPr/>
          </p:nvSpPr>
          <p:spPr bwMode="auto">
            <a:xfrm>
              <a:off x="6824663" y="2970213"/>
              <a:ext cx="904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3" name="Rectangle 127"/>
            <p:cNvSpPr>
              <a:spLocks noChangeArrowheads="1"/>
            </p:cNvSpPr>
            <p:nvPr/>
          </p:nvSpPr>
          <p:spPr bwMode="auto">
            <a:xfrm>
              <a:off x="6969125" y="2970213"/>
              <a:ext cx="26988"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4" name="Rectangle 128"/>
            <p:cNvSpPr>
              <a:spLocks noChangeArrowheads="1"/>
            </p:cNvSpPr>
            <p:nvPr/>
          </p:nvSpPr>
          <p:spPr bwMode="auto">
            <a:xfrm>
              <a:off x="7046913"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5" name="Rectangle 129"/>
            <p:cNvSpPr>
              <a:spLocks noChangeArrowheads="1"/>
            </p:cNvSpPr>
            <p:nvPr/>
          </p:nvSpPr>
          <p:spPr bwMode="auto">
            <a:xfrm>
              <a:off x="7192962" y="2970213"/>
              <a:ext cx="25400"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6" name="Rectangle 130"/>
            <p:cNvSpPr>
              <a:spLocks noChangeArrowheads="1"/>
            </p:cNvSpPr>
            <p:nvPr/>
          </p:nvSpPr>
          <p:spPr bwMode="auto">
            <a:xfrm>
              <a:off x="7270750"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7" name="Rectangle 131"/>
            <p:cNvSpPr>
              <a:spLocks noChangeArrowheads="1"/>
            </p:cNvSpPr>
            <p:nvPr/>
          </p:nvSpPr>
          <p:spPr bwMode="auto">
            <a:xfrm>
              <a:off x="7415213" y="2970213"/>
              <a:ext cx="269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8" name="Rectangle 132"/>
            <p:cNvSpPr>
              <a:spLocks noChangeArrowheads="1"/>
            </p:cNvSpPr>
            <p:nvPr/>
          </p:nvSpPr>
          <p:spPr bwMode="auto">
            <a:xfrm>
              <a:off x="7494588" y="2970213"/>
              <a:ext cx="904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69" name="Rectangle 133"/>
            <p:cNvSpPr>
              <a:spLocks noChangeArrowheads="1"/>
            </p:cNvSpPr>
            <p:nvPr/>
          </p:nvSpPr>
          <p:spPr bwMode="auto">
            <a:xfrm>
              <a:off x="7639050" y="2970213"/>
              <a:ext cx="26988"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70" name="Rectangle 134"/>
            <p:cNvSpPr>
              <a:spLocks noChangeArrowheads="1"/>
            </p:cNvSpPr>
            <p:nvPr/>
          </p:nvSpPr>
          <p:spPr bwMode="auto">
            <a:xfrm>
              <a:off x="7716838" y="2970213"/>
              <a:ext cx="93662"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71" name="Rectangle 135"/>
            <p:cNvSpPr>
              <a:spLocks noChangeArrowheads="1"/>
            </p:cNvSpPr>
            <p:nvPr/>
          </p:nvSpPr>
          <p:spPr bwMode="auto">
            <a:xfrm>
              <a:off x="7862888" y="2970213"/>
              <a:ext cx="25400"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72" name="Rectangle 136"/>
            <p:cNvSpPr>
              <a:spLocks noChangeArrowheads="1"/>
            </p:cNvSpPr>
            <p:nvPr/>
          </p:nvSpPr>
          <p:spPr bwMode="auto">
            <a:xfrm>
              <a:off x="7942263"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73" name="Rectangle 137"/>
            <p:cNvSpPr>
              <a:spLocks noChangeArrowheads="1"/>
            </p:cNvSpPr>
            <p:nvPr/>
          </p:nvSpPr>
          <p:spPr bwMode="auto">
            <a:xfrm>
              <a:off x="8085138" y="2970213"/>
              <a:ext cx="26987"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74" name="Rectangle 138"/>
            <p:cNvSpPr>
              <a:spLocks noChangeArrowheads="1"/>
            </p:cNvSpPr>
            <p:nvPr/>
          </p:nvSpPr>
          <p:spPr bwMode="auto">
            <a:xfrm>
              <a:off x="8164513" y="2970213"/>
              <a:ext cx="92075" cy="14287"/>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275" name="Freeform 139"/>
            <p:cNvSpPr>
              <a:spLocks/>
            </p:cNvSpPr>
            <p:nvPr/>
          </p:nvSpPr>
          <p:spPr bwMode="auto">
            <a:xfrm>
              <a:off x="5175249" y="2951163"/>
              <a:ext cx="65088" cy="65087"/>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76" name="Freeform 140"/>
            <p:cNvSpPr>
              <a:spLocks/>
            </p:cNvSpPr>
            <p:nvPr/>
          </p:nvSpPr>
          <p:spPr bwMode="auto">
            <a:xfrm>
              <a:off x="5284788" y="2465389"/>
              <a:ext cx="66676"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77" name="Freeform 141"/>
            <p:cNvSpPr>
              <a:spLocks/>
            </p:cNvSpPr>
            <p:nvPr/>
          </p:nvSpPr>
          <p:spPr bwMode="auto">
            <a:xfrm>
              <a:off x="5338763" y="2022475"/>
              <a:ext cx="66676" cy="65088"/>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78" name="Freeform 142"/>
            <p:cNvSpPr>
              <a:spLocks/>
            </p:cNvSpPr>
            <p:nvPr/>
          </p:nvSpPr>
          <p:spPr bwMode="auto">
            <a:xfrm>
              <a:off x="5510213" y="2176464"/>
              <a:ext cx="65087" cy="65087"/>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79" name="Freeform 143"/>
            <p:cNvSpPr>
              <a:spLocks/>
            </p:cNvSpPr>
            <p:nvPr/>
          </p:nvSpPr>
          <p:spPr bwMode="auto">
            <a:xfrm>
              <a:off x="5562600" y="2047875"/>
              <a:ext cx="65088" cy="65088"/>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80" name="Freeform 144"/>
            <p:cNvSpPr>
              <a:spLocks/>
            </p:cNvSpPr>
            <p:nvPr/>
          </p:nvSpPr>
          <p:spPr bwMode="auto">
            <a:xfrm>
              <a:off x="5845175" y="2124076"/>
              <a:ext cx="65088" cy="65088"/>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81" name="Freeform 145"/>
            <p:cNvSpPr>
              <a:spLocks/>
            </p:cNvSpPr>
            <p:nvPr/>
          </p:nvSpPr>
          <p:spPr bwMode="auto">
            <a:xfrm>
              <a:off x="6180138" y="2292350"/>
              <a:ext cx="65087"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82" name="Freeform 146"/>
            <p:cNvSpPr>
              <a:spLocks/>
            </p:cNvSpPr>
            <p:nvPr/>
          </p:nvSpPr>
          <p:spPr bwMode="auto">
            <a:xfrm>
              <a:off x="6508750" y="2419350"/>
              <a:ext cx="66676" cy="65088"/>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83" name="Freeform 147"/>
            <p:cNvSpPr>
              <a:spLocks/>
            </p:cNvSpPr>
            <p:nvPr/>
          </p:nvSpPr>
          <p:spPr bwMode="auto">
            <a:xfrm>
              <a:off x="6843713" y="2278063"/>
              <a:ext cx="65087" cy="65087"/>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84" name="Freeform 148"/>
            <p:cNvSpPr>
              <a:spLocks/>
            </p:cNvSpPr>
            <p:nvPr/>
          </p:nvSpPr>
          <p:spPr bwMode="auto">
            <a:xfrm>
              <a:off x="7178675" y="2368551"/>
              <a:ext cx="66676" cy="65088"/>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85" name="Freeform 149"/>
            <p:cNvSpPr>
              <a:spLocks/>
            </p:cNvSpPr>
            <p:nvPr/>
          </p:nvSpPr>
          <p:spPr bwMode="auto">
            <a:xfrm>
              <a:off x="8185150" y="2324100"/>
              <a:ext cx="65088"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7938">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286" name="Rectangle 150"/>
            <p:cNvSpPr>
              <a:spLocks noChangeArrowheads="1"/>
            </p:cNvSpPr>
            <p:nvPr/>
          </p:nvSpPr>
          <p:spPr bwMode="auto">
            <a:xfrm>
              <a:off x="5060430" y="3440113"/>
              <a:ext cx="69940"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a:t>
              </a:r>
              <a:endParaRPr lang="en-US" sz="3200" i="1" dirty="0">
                <a:latin typeface="Times New Roman" pitchFamily="18" charset="0"/>
                <a:cs typeface="Calibri" pitchFamily="34" charset="0"/>
              </a:endParaRPr>
            </a:p>
          </p:txBody>
        </p:sp>
        <p:sp>
          <p:nvSpPr>
            <p:cNvPr id="475287" name="Rectangle 151"/>
            <p:cNvSpPr>
              <a:spLocks noChangeArrowheads="1"/>
            </p:cNvSpPr>
            <p:nvPr/>
          </p:nvSpPr>
          <p:spPr bwMode="auto">
            <a:xfrm>
              <a:off x="4999584" y="3043238"/>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a:t>
              </a:r>
              <a:endParaRPr lang="en-US" sz="3200" i="1" dirty="0">
                <a:latin typeface="Times New Roman" pitchFamily="18" charset="0"/>
                <a:cs typeface="Calibri" pitchFamily="34" charset="0"/>
              </a:endParaRPr>
            </a:p>
          </p:txBody>
        </p:sp>
        <p:sp>
          <p:nvSpPr>
            <p:cNvPr id="475288" name="Rectangle 152"/>
            <p:cNvSpPr>
              <a:spLocks noChangeArrowheads="1"/>
            </p:cNvSpPr>
            <p:nvPr/>
          </p:nvSpPr>
          <p:spPr bwMode="auto">
            <a:xfrm>
              <a:off x="4938739" y="2646363"/>
              <a:ext cx="20981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100</a:t>
              </a:r>
              <a:endParaRPr lang="en-US" sz="3200" i="1" dirty="0">
                <a:latin typeface="Times New Roman" pitchFamily="18" charset="0"/>
                <a:cs typeface="Calibri" pitchFamily="34" charset="0"/>
              </a:endParaRPr>
            </a:p>
          </p:txBody>
        </p:sp>
        <p:sp>
          <p:nvSpPr>
            <p:cNvPr id="475289" name="Rectangle 153"/>
            <p:cNvSpPr>
              <a:spLocks noChangeArrowheads="1"/>
            </p:cNvSpPr>
            <p:nvPr/>
          </p:nvSpPr>
          <p:spPr bwMode="auto">
            <a:xfrm>
              <a:off x="4849877" y="2241550"/>
              <a:ext cx="313876"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1,000</a:t>
              </a:r>
              <a:endParaRPr lang="en-US" sz="3200" i="1" dirty="0">
                <a:latin typeface="Times New Roman" pitchFamily="18" charset="0"/>
                <a:cs typeface="Calibri" pitchFamily="34" charset="0"/>
              </a:endParaRPr>
            </a:p>
          </p:txBody>
        </p:sp>
        <p:sp>
          <p:nvSpPr>
            <p:cNvPr id="475290" name="Rectangle 154"/>
            <p:cNvSpPr>
              <a:spLocks noChangeArrowheads="1"/>
            </p:cNvSpPr>
            <p:nvPr/>
          </p:nvSpPr>
          <p:spPr bwMode="auto">
            <a:xfrm>
              <a:off x="4789032" y="1843088"/>
              <a:ext cx="383814"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10,000</a:t>
              </a:r>
              <a:endParaRPr lang="en-US" sz="3200" i="1" dirty="0">
                <a:latin typeface="Times New Roman" pitchFamily="18" charset="0"/>
                <a:cs typeface="Calibri" pitchFamily="34" charset="0"/>
              </a:endParaRPr>
            </a:p>
          </p:txBody>
        </p:sp>
        <p:sp>
          <p:nvSpPr>
            <p:cNvPr id="475291" name="Rectangle 155"/>
            <p:cNvSpPr>
              <a:spLocks noChangeArrowheads="1"/>
            </p:cNvSpPr>
            <p:nvPr/>
          </p:nvSpPr>
          <p:spPr bwMode="auto">
            <a:xfrm>
              <a:off x="5179491" y="3586163"/>
              <a:ext cx="69940"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0</a:t>
              </a:r>
              <a:endParaRPr lang="en-US" sz="3200" i="1" dirty="0">
                <a:latin typeface="Times New Roman" pitchFamily="18" charset="0"/>
                <a:cs typeface="Calibri" pitchFamily="34" charset="0"/>
              </a:endParaRPr>
            </a:p>
          </p:txBody>
        </p:sp>
        <p:sp>
          <p:nvSpPr>
            <p:cNvPr id="475292" name="Rectangle 156"/>
            <p:cNvSpPr>
              <a:spLocks noChangeArrowheads="1"/>
            </p:cNvSpPr>
            <p:nvPr/>
          </p:nvSpPr>
          <p:spPr bwMode="auto">
            <a:xfrm>
              <a:off x="5454130" y="3586163"/>
              <a:ext cx="69940"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5</a:t>
              </a:r>
              <a:endParaRPr lang="en-US" sz="3200" i="1" dirty="0">
                <a:latin typeface="Times New Roman" pitchFamily="18" charset="0"/>
                <a:cs typeface="Calibri" pitchFamily="34" charset="0"/>
              </a:endParaRPr>
            </a:p>
          </p:txBody>
        </p:sp>
        <p:sp>
          <p:nvSpPr>
            <p:cNvPr id="475293" name="Rectangle 157"/>
            <p:cNvSpPr>
              <a:spLocks noChangeArrowheads="1"/>
            </p:cNvSpPr>
            <p:nvPr/>
          </p:nvSpPr>
          <p:spPr bwMode="auto">
            <a:xfrm>
              <a:off x="5702847"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a:t>
              </a:r>
              <a:endParaRPr lang="en-US" sz="3200" i="1" dirty="0">
                <a:latin typeface="Times New Roman" pitchFamily="18" charset="0"/>
                <a:cs typeface="Calibri" pitchFamily="34" charset="0"/>
              </a:endParaRPr>
            </a:p>
          </p:txBody>
        </p:sp>
        <p:sp>
          <p:nvSpPr>
            <p:cNvPr id="475294" name="Rectangle 158"/>
            <p:cNvSpPr>
              <a:spLocks noChangeArrowheads="1"/>
            </p:cNvSpPr>
            <p:nvPr/>
          </p:nvSpPr>
          <p:spPr bwMode="auto">
            <a:xfrm>
              <a:off x="5979072"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15</a:t>
              </a:r>
              <a:endParaRPr lang="en-US" sz="3200" i="1" dirty="0">
                <a:latin typeface="Times New Roman" pitchFamily="18" charset="0"/>
                <a:cs typeface="Calibri" pitchFamily="34" charset="0"/>
              </a:endParaRPr>
            </a:p>
          </p:txBody>
        </p:sp>
        <p:sp>
          <p:nvSpPr>
            <p:cNvPr id="475295" name="Rectangle 159"/>
            <p:cNvSpPr>
              <a:spLocks noChangeArrowheads="1"/>
            </p:cNvSpPr>
            <p:nvPr/>
          </p:nvSpPr>
          <p:spPr bwMode="auto">
            <a:xfrm>
              <a:off x="6253709"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20</a:t>
              </a:r>
              <a:endParaRPr lang="en-US" sz="3200" i="1" dirty="0">
                <a:latin typeface="Times New Roman" pitchFamily="18" charset="0"/>
                <a:cs typeface="Calibri" pitchFamily="34" charset="0"/>
              </a:endParaRPr>
            </a:p>
          </p:txBody>
        </p:sp>
        <p:sp>
          <p:nvSpPr>
            <p:cNvPr id="475296" name="Rectangle 160"/>
            <p:cNvSpPr>
              <a:spLocks noChangeArrowheads="1"/>
            </p:cNvSpPr>
            <p:nvPr/>
          </p:nvSpPr>
          <p:spPr bwMode="auto">
            <a:xfrm>
              <a:off x="6537872"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25</a:t>
              </a:r>
              <a:endParaRPr lang="en-US" sz="3200" i="1" dirty="0">
                <a:latin typeface="Times New Roman" pitchFamily="18" charset="0"/>
                <a:cs typeface="Calibri" pitchFamily="34" charset="0"/>
              </a:endParaRPr>
            </a:p>
          </p:txBody>
        </p:sp>
        <p:sp>
          <p:nvSpPr>
            <p:cNvPr id="475297" name="Rectangle 161"/>
            <p:cNvSpPr>
              <a:spLocks noChangeArrowheads="1"/>
            </p:cNvSpPr>
            <p:nvPr/>
          </p:nvSpPr>
          <p:spPr bwMode="auto">
            <a:xfrm>
              <a:off x="6812509"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30</a:t>
              </a:r>
              <a:endParaRPr lang="en-US" sz="3200" i="1" dirty="0">
                <a:latin typeface="Times New Roman" pitchFamily="18" charset="0"/>
                <a:cs typeface="Calibri" pitchFamily="34" charset="0"/>
              </a:endParaRPr>
            </a:p>
          </p:txBody>
        </p:sp>
        <p:sp>
          <p:nvSpPr>
            <p:cNvPr id="475298" name="Rectangle 162"/>
            <p:cNvSpPr>
              <a:spLocks noChangeArrowheads="1"/>
            </p:cNvSpPr>
            <p:nvPr/>
          </p:nvSpPr>
          <p:spPr bwMode="auto">
            <a:xfrm>
              <a:off x="7095084"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35</a:t>
              </a:r>
              <a:endParaRPr lang="en-US" sz="3200" i="1" dirty="0">
                <a:latin typeface="Times New Roman" pitchFamily="18" charset="0"/>
                <a:cs typeface="Calibri" pitchFamily="34" charset="0"/>
              </a:endParaRPr>
            </a:p>
          </p:txBody>
        </p:sp>
        <p:sp>
          <p:nvSpPr>
            <p:cNvPr id="475299" name="Rectangle 163"/>
            <p:cNvSpPr>
              <a:spLocks noChangeArrowheads="1"/>
            </p:cNvSpPr>
            <p:nvPr/>
          </p:nvSpPr>
          <p:spPr bwMode="auto">
            <a:xfrm>
              <a:off x="7371309"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40</a:t>
              </a:r>
              <a:endParaRPr lang="en-US" sz="3200" i="1" dirty="0">
                <a:latin typeface="Times New Roman" pitchFamily="18" charset="0"/>
                <a:cs typeface="Calibri" pitchFamily="34" charset="0"/>
              </a:endParaRPr>
            </a:p>
          </p:txBody>
        </p:sp>
        <p:sp>
          <p:nvSpPr>
            <p:cNvPr id="475300" name="Rectangle 164"/>
            <p:cNvSpPr>
              <a:spLocks noChangeArrowheads="1"/>
            </p:cNvSpPr>
            <p:nvPr/>
          </p:nvSpPr>
          <p:spPr bwMode="auto">
            <a:xfrm>
              <a:off x="7647534"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45</a:t>
              </a:r>
              <a:endParaRPr lang="en-US" sz="3200" i="1" dirty="0">
                <a:latin typeface="Times New Roman" pitchFamily="18" charset="0"/>
                <a:cs typeface="Calibri" pitchFamily="34" charset="0"/>
              </a:endParaRPr>
            </a:p>
          </p:txBody>
        </p:sp>
        <p:sp>
          <p:nvSpPr>
            <p:cNvPr id="475301" name="Rectangle 165"/>
            <p:cNvSpPr>
              <a:spLocks noChangeArrowheads="1"/>
            </p:cNvSpPr>
            <p:nvPr/>
          </p:nvSpPr>
          <p:spPr bwMode="auto">
            <a:xfrm>
              <a:off x="7931697"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50</a:t>
              </a:r>
              <a:endParaRPr lang="en-US" sz="3200" i="1" dirty="0">
                <a:latin typeface="Times New Roman" pitchFamily="18" charset="0"/>
                <a:cs typeface="Calibri" pitchFamily="34" charset="0"/>
              </a:endParaRPr>
            </a:p>
          </p:txBody>
        </p:sp>
        <p:sp>
          <p:nvSpPr>
            <p:cNvPr id="475302" name="Rectangle 166"/>
            <p:cNvSpPr>
              <a:spLocks noChangeArrowheads="1"/>
            </p:cNvSpPr>
            <p:nvPr/>
          </p:nvSpPr>
          <p:spPr bwMode="auto">
            <a:xfrm>
              <a:off x="8206334" y="3586163"/>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55</a:t>
              </a:r>
              <a:endParaRPr lang="en-US" sz="3200" i="1" dirty="0">
                <a:latin typeface="Times New Roman" pitchFamily="18" charset="0"/>
                <a:cs typeface="Calibri" pitchFamily="34" charset="0"/>
              </a:endParaRPr>
            </a:p>
          </p:txBody>
        </p:sp>
        <p:sp>
          <p:nvSpPr>
            <p:cNvPr id="475303" name="Line 167"/>
            <p:cNvSpPr>
              <a:spLocks noChangeShapeType="1"/>
            </p:cNvSpPr>
            <p:nvPr/>
          </p:nvSpPr>
          <p:spPr bwMode="auto">
            <a:xfrm>
              <a:off x="5207000" y="4230709"/>
              <a:ext cx="1588" cy="1609725"/>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04" name="Line 168"/>
            <p:cNvSpPr>
              <a:spLocks noChangeShapeType="1"/>
            </p:cNvSpPr>
            <p:nvPr/>
          </p:nvSpPr>
          <p:spPr bwMode="auto">
            <a:xfrm>
              <a:off x="5207000" y="5840434"/>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05" name="Line 169"/>
            <p:cNvSpPr>
              <a:spLocks noChangeShapeType="1"/>
            </p:cNvSpPr>
            <p:nvPr/>
          </p:nvSpPr>
          <p:spPr bwMode="auto">
            <a:xfrm>
              <a:off x="5207000" y="571819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06" name="Line 170"/>
            <p:cNvSpPr>
              <a:spLocks noChangeShapeType="1"/>
            </p:cNvSpPr>
            <p:nvPr/>
          </p:nvSpPr>
          <p:spPr bwMode="auto">
            <a:xfrm>
              <a:off x="5207000" y="5648347"/>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07" name="Line 171"/>
            <p:cNvSpPr>
              <a:spLocks noChangeShapeType="1"/>
            </p:cNvSpPr>
            <p:nvPr/>
          </p:nvSpPr>
          <p:spPr bwMode="auto">
            <a:xfrm>
              <a:off x="5207000" y="5597547"/>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08" name="Line 172"/>
            <p:cNvSpPr>
              <a:spLocks noChangeShapeType="1"/>
            </p:cNvSpPr>
            <p:nvPr/>
          </p:nvSpPr>
          <p:spPr bwMode="auto">
            <a:xfrm>
              <a:off x="5207000" y="555785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09" name="Line 173"/>
            <p:cNvSpPr>
              <a:spLocks noChangeShapeType="1"/>
            </p:cNvSpPr>
            <p:nvPr/>
          </p:nvSpPr>
          <p:spPr bwMode="auto">
            <a:xfrm>
              <a:off x="5207000" y="552610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0" name="Line 174"/>
            <p:cNvSpPr>
              <a:spLocks noChangeShapeType="1"/>
            </p:cNvSpPr>
            <p:nvPr/>
          </p:nvSpPr>
          <p:spPr bwMode="auto">
            <a:xfrm>
              <a:off x="5207000" y="550070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1" name="Line 175"/>
            <p:cNvSpPr>
              <a:spLocks noChangeShapeType="1"/>
            </p:cNvSpPr>
            <p:nvPr/>
          </p:nvSpPr>
          <p:spPr bwMode="auto">
            <a:xfrm>
              <a:off x="5207000" y="5475309"/>
              <a:ext cx="26988" cy="1588"/>
            </a:xfrm>
            <a:prstGeom prst="line">
              <a:avLst/>
            </a:prstGeom>
            <a:noFill/>
            <a:ln w="7938">
              <a:solidFill>
                <a:srgbClr val="FFFFFF"/>
              </a:solidFill>
              <a:round/>
              <a:headEnd/>
              <a:tailEnd/>
            </a:ln>
          </p:spPr>
          <p:txBody>
            <a:bodyPr/>
            <a:lstStyle/>
            <a:p>
              <a:endParaRPr lang="tr-TR" dirty="0">
                <a:latin typeface="Calibri" pitchFamily="34" charset="0"/>
                <a:cs typeface="Calibri" pitchFamily="34" charset="0"/>
              </a:endParaRPr>
            </a:p>
          </p:txBody>
        </p:sp>
        <p:sp>
          <p:nvSpPr>
            <p:cNvPr id="475312" name="Line 176"/>
            <p:cNvSpPr>
              <a:spLocks noChangeShapeType="1"/>
            </p:cNvSpPr>
            <p:nvPr/>
          </p:nvSpPr>
          <p:spPr bwMode="auto">
            <a:xfrm>
              <a:off x="5207000" y="5454672"/>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3" name="Line 177"/>
            <p:cNvSpPr>
              <a:spLocks noChangeShapeType="1"/>
            </p:cNvSpPr>
            <p:nvPr/>
          </p:nvSpPr>
          <p:spPr bwMode="auto">
            <a:xfrm>
              <a:off x="5207000" y="5437209"/>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4" name="Line 178"/>
            <p:cNvSpPr>
              <a:spLocks noChangeShapeType="1"/>
            </p:cNvSpPr>
            <p:nvPr/>
          </p:nvSpPr>
          <p:spPr bwMode="auto">
            <a:xfrm>
              <a:off x="5207000" y="5314972"/>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5" name="Line 179"/>
            <p:cNvSpPr>
              <a:spLocks noChangeShapeType="1"/>
            </p:cNvSpPr>
            <p:nvPr/>
          </p:nvSpPr>
          <p:spPr bwMode="auto">
            <a:xfrm>
              <a:off x="5207000" y="5192734"/>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6" name="Line 180"/>
            <p:cNvSpPr>
              <a:spLocks noChangeShapeType="1"/>
            </p:cNvSpPr>
            <p:nvPr/>
          </p:nvSpPr>
          <p:spPr bwMode="auto">
            <a:xfrm>
              <a:off x="5207000" y="5154634"/>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7" name="Line 181"/>
            <p:cNvSpPr>
              <a:spLocks noChangeShapeType="1"/>
            </p:cNvSpPr>
            <p:nvPr/>
          </p:nvSpPr>
          <p:spPr bwMode="auto">
            <a:xfrm>
              <a:off x="5207000" y="5122884"/>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8" name="Line 182"/>
            <p:cNvSpPr>
              <a:spLocks noChangeShapeType="1"/>
            </p:cNvSpPr>
            <p:nvPr/>
          </p:nvSpPr>
          <p:spPr bwMode="auto">
            <a:xfrm>
              <a:off x="5207000" y="5097484"/>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19" name="Line 183"/>
            <p:cNvSpPr>
              <a:spLocks noChangeShapeType="1"/>
            </p:cNvSpPr>
            <p:nvPr/>
          </p:nvSpPr>
          <p:spPr bwMode="auto">
            <a:xfrm>
              <a:off x="5207000" y="507684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0" name="Line 184"/>
            <p:cNvSpPr>
              <a:spLocks noChangeShapeType="1"/>
            </p:cNvSpPr>
            <p:nvPr/>
          </p:nvSpPr>
          <p:spPr bwMode="auto">
            <a:xfrm>
              <a:off x="5207000" y="505144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1" name="Line 185"/>
            <p:cNvSpPr>
              <a:spLocks noChangeShapeType="1"/>
            </p:cNvSpPr>
            <p:nvPr/>
          </p:nvSpPr>
          <p:spPr bwMode="auto">
            <a:xfrm>
              <a:off x="5207000" y="503239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2" name="Line 186"/>
            <p:cNvSpPr>
              <a:spLocks noChangeShapeType="1"/>
            </p:cNvSpPr>
            <p:nvPr/>
          </p:nvSpPr>
          <p:spPr bwMode="auto">
            <a:xfrm>
              <a:off x="5207000" y="491650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3" name="Line 187"/>
            <p:cNvSpPr>
              <a:spLocks noChangeShapeType="1"/>
            </p:cNvSpPr>
            <p:nvPr/>
          </p:nvSpPr>
          <p:spPr bwMode="auto">
            <a:xfrm>
              <a:off x="5207000" y="484665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4" name="Line 188"/>
            <p:cNvSpPr>
              <a:spLocks noChangeShapeType="1"/>
            </p:cNvSpPr>
            <p:nvPr/>
          </p:nvSpPr>
          <p:spPr bwMode="auto">
            <a:xfrm>
              <a:off x="5207000" y="4794272"/>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5" name="Line 189"/>
            <p:cNvSpPr>
              <a:spLocks noChangeShapeType="1"/>
            </p:cNvSpPr>
            <p:nvPr/>
          </p:nvSpPr>
          <p:spPr bwMode="auto">
            <a:xfrm>
              <a:off x="5207000" y="4756172"/>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6" name="Line 190"/>
            <p:cNvSpPr>
              <a:spLocks noChangeShapeType="1"/>
            </p:cNvSpPr>
            <p:nvPr/>
          </p:nvSpPr>
          <p:spPr bwMode="auto">
            <a:xfrm>
              <a:off x="5207000" y="4724422"/>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7" name="Line 191"/>
            <p:cNvSpPr>
              <a:spLocks noChangeShapeType="1"/>
            </p:cNvSpPr>
            <p:nvPr/>
          </p:nvSpPr>
          <p:spPr bwMode="auto">
            <a:xfrm>
              <a:off x="5207000" y="4692672"/>
              <a:ext cx="26988"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8" name="Line 192"/>
            <p:cNvSpPr>
              <a:spLocks noChangeShapeType="1"/>
            </p:cNvSpPr>
            <p:nvPr/>
          </p:nvSpPr>
          <p:spPr bwMode="auto">
            <a:xfrm>
              <a:off x="5207000" y="4673622"/>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29" name="Line 193"/>
            <p:cNvSpPr>
              <a:spLocks noChangeShapeType="1"/>
            </p:cNvSpPr>
            <p:nvPr/>
          </p:nvSpPr>
          <p:spPr bwMode="auto">
            <a:xfrm>
              <a:off x="5207000" y="4654572"/>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0" name="Line 194"/>
            <p:cNvSpPr>
              <a:spLocks noChangeShapeType="1"/>
            </p:cNvSpPr>
            <p:nvPr/>
          </p:nvSpPr>
          <p:spPr bwMode="auto">
            <a:xfrm>
              <a:off x="5207000" y="4633934"/>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1" name="Line 195"/>
            <p:cNvSpPr>
              <a:spLocks noChangeShapeType="1"/>
            </p:cNvSpPr>
            <p:nvPr/>
          </p:nvSpPr>
          <p:spPr bwMode="auto">
            <a:xfrm>
              <a:off x="5207000" y="4513284"/>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2" name="Line 196"/>
            <p:cNvSpPr>
              <a:spLocks noChangeShapeType="1"/>
            </p:cNvSpPr>
            <p:nvPr/>
          </p:nvSpPr>
          <p:spPr bwMode="auto">
            <a:xfrm>
              <a:off x="5207000" y="444184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3" name="Line 197"/>
            <p:cNvSpPr>
              <a:spLocks noChangeShapeType="1"/>
            </p:cNvSpPr>
            <p:nvPr/>
          </p:nvSpPr>
          <p:spPr bwMode="auto">
            <a:xfrm>
              <a:off x="5207000" y="439104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4" name="Line 198"/>
            <p:cNvSpPr>
              <a:spLocks noChangeShapeType="1"/>
            </p:cNvSpPr>
            <p:nvPr/>
          </p:nvSpPr>
          <p:spPr bwMode="auto">
            <a:xfrm>
              <a:off x="5207000" y="435294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5" name="Line 199"/>
            <p:cNvSpPr>
              <a:spLocks noChangeShapeType="1"/>
            </p:cNvSpPr>
            <p:nvPr/>
          </p:nvSpPr>
          <p:spPr bwMode="auto">
            <a:xfrm>
              <a:off x="5207000" y="431960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6" name="Line 200"/>
            <p:cNvSpPr>
              <a:spLocks noChangeShapeType="1"/>
            </p:cNvSpPr>
            <p:nvPr/>
          </p:nvSpPr>
          <p:spPr bwMode="auto">
            <a:xfrm>
              <a:off x="5207000" y="429420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7" name="Line 201"/>
            <p:cNvSpPr>
              <a:spLocks noChangeShapeType="1"/>
            </p:cNvSpPr>
            <p:nvPr/>
          </p:nvSpPr>
          <p:spPr bwMode="auto">
            <a:xfrm>
              <a:off x="5207000" y="426880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8" name="Line 202"/>
            <p:cNvSpPr>
              <a:spLocks noChangeShapeType="1"/>
            </p:cNvSpPr>
            <p:nvPr/>
          </p:nvSpPr>
          <p:spPr bwMode="auto">
            <a:xfrm>
              <a:off x="5207000" y="4251347"/>
              <a:ext cx="26988"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39" name="Line 203"/>
            <p:cNvSpPr>
              <a:spLocks noChangeShapeType="1"/>
            </p:cNvSpPr>
            <p:nvPr/>
          </p:nvSpPr>
          <p:spPr bwMode="auto">
            <a:xfrm>
              <a:off x="5207000" y="4230709"/>
              <a:ext cx="269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0" name="Line 204"/>
            <p:cNvSpPr>
              <a:spLocks noChangeShapeType="1"/>
            </p:cNvSpPr>
            <p:nvPr/>
          </p:nvSpPr>
          <p:spPr bwMode="auto">
            <a:xfrm>
              <a:off x="5175250" y="5840434"/>
              <a:ext cx="31750"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1" name="Line 205"/>
            <p:cNvSpPr>
              <a:spLocks noChangeShapeType="1"/>
            </p:cNvSpPr>
            <p:nvPr/>
          </p:nvSpPr>
          <p:spPr bwMode="auto">
            <a:xfrm>
              <a:off x="5175250" y="5437209"/>
              <a:ext cx="31750"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2" name="Line 206"/>
            <p:cNvSpPr>
              <a:spLocks noChangeShapeType="1"/>
            </p:cNvSpPr>
            <p:nvPr/>
          </p:nvSpPr>
          <p:spPr bwMode="auto">
            <a:xfrm>
              <a:off x="5175250" y="5038747"/>
              <a:ext cx="31750" cy="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3" name="Line 207"/>
            <p:cNvSpPr>
              <a:spLocks noChangeShapeType="1"/>
            </p:cNvSpPr>
            <p:nvPr/>
          </p:nvSpPr>
          <p:spPr bwMode="auto">
            <a:xfrm>
              <a:off x="5175250" y="4633934"/>
              <a:ext cx="31750"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4" name="Line 208"/>
            <p:cNvSpPr>
              <a:spLocks noChangeShapeType="1"/>
            </p:cNvSpPr>
            <p:nvPr/>
          </p:nvSpPr>
          <p:spPr bwMode="auto">
            <a:xfrm>
              <a:off x="5175250" y="4230709"/>
              <a:ext cx="31750"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5" name="Line 209"/>
            <p:cNvSpPr>
              <a:spLocks noChangeShapeType="1"/>
            </p:cNvSpPr>
            <p:nvPr/>
          </p:nvSpPr>
          <p:spPr bwMode="auto">
            <a:xfrm>
              <a:off x="5207000" y="5840434"/>
              <a:ext cx="3049588" cy="15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6" name="Line 210"/>
            <p:cNvSpPr>
              <a:spLocks noChangeShapeType="1"/>
            </p:cNvSpPr>
            <p:nvPr/>
          </p:nvSpPr>
          <p:spPr bwMode="auto">
            <a:xfrm flipV="1">
              <a:off x="5207000"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7" name="Line 211"/>
            <p:cNvSpPr>
              <a:spLocks noChangeShapeType="1"/>
            </p:cNvSpPr>
            <p:nvPr/>
          </p:nvSpPr>
          <p:spPr bwMode="auto">
            <a:xfrm flipV="1">
              <a:off x="5483225"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8" name="Line 212"/>
            <p:cNvSpPr>
              <a:spLocks noChangeShapeType="1"/>
            </p:cNvSpPr>
            <p:nvPr/>
          </p:nvSpPr>
          <p:spPr bwMode="auto">
            <a:xfrm flipV="1">
              <a:off x="5759450"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49" name="Line 213"/>
            <p:cNvSpPr>
              <a:spLocks noChangeShapeType="1"/>
            </p:cNvSpPr>
            <p:nvPr/>
          </p:nvSpPr>
          <p:spPr bwMode="auto">
            <a:xfrm flipV="1">
              <a:off x="6042025"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0" name="Line 214"/>
            <p:cNvSpPr>
              <a:spLocks noChangeShapeType="1"/>
            </p:cNvSpPr>
            <p:nvPr/>
          </p:nvSpPr>
          <p:spPr bwMode="auto">
            <a:xfrm flipV="1">
              <a:off x="6318250"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1" name="Line 215"/>
            <p:cNvSpPr>
              <a:spLocks noChangeShapeType="1"/>
            </p:cNvSpPr>
            <p:nvPr/>
          </p:nvSpPr>
          <p:spPr bwMode="auto">
            <a:xfrm flipV="1">
              <a:off x="6594475"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2" name="Line 216"/>
            <p:cNvSpPr>
              <a:spLocks noChangeShapeType="1"/>
            </p:cNvSpPr>
            <p:nvPr/>
          </p:nvSpPr>
          <p:spPr bwMode="auto">
            <a:xfrm flipV="1">
              <a:off x="6870700"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3" name="Line 217"/>
            <p:cNvSpPr>
              <a:spLocks noChangeShapeType="1"/>
            </p:cNvSpPr>
            <p:nvPr/>
          </p:nvSpPr>
          <p:spPr bwMode="auto">
            <a:xfrm flipV="1">
              <a:off x="7145338" y="5808684"/>
              <a:ext cx="1587"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4" name="Line 218"/>
            <p:cNvSpPr>
              <a:spLocks noChangeShapeType="1"/>
            </p:cNvSpPr>
            <p:nvPr/>
          </p:nvSpPr>
          <p:spPr bwMode="auto">
            <a:xfrm flipV="1">
              <a:off x="7423150" y="5808684"/>
              <a:ext cx="1588"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5" name="Line 219"/>
            <p:cNvSpPr>
              <a:spLocks noChangeShapeType="1"/>
            </p:cNvSpPr>
            <p:nvPr/>
          </p:nvSpPr>
          <p:spPr bwMode="auto">
            <a:xfrm flipV="1">
              <a:off x="7705725" y="5808684"/>
              <a:ext cx="0"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6" name="Line 220"/>
            <p:cNvSpPr>
              <a:spLocks noChangeShapeType="1"/>
            </p:cNvSpPr>
            <p:nvPr/>
          </p:nvSpPr>
          <p:spPr bwMode="auto">
            <a:xfrm flipV="1">
              <a:off x="7980363" y="5808684"/>
              <a:ext cx="1587"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7" name="Line 221"/>
            <p:cNvSpPr>
              <a:spLocks noChangeShapeType="1"/>
            </p:cNvSpPr>
            <p:nvPr/>
          </p:nvSpPr>
          <p:spPr bwMode="auto">
            <a:xfrm flipV="1">
              <a:off x="8256588" y="5808684"/>
              <a:ext cx="1587" cy="63500"/>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58" name="Line 222"/>
            <p:cNvSpPr>
              <a:spLocks noChangeShapeType="1"/>
            </p:cNvSpPr>
            <p:nvPr/>
          </p:nvSpPr>
          <p:spPr bwMode="auto">
            <a:xfrm>
              <a:off x="6850063" y="5160984"/>
              <a:ext cx="46037"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59" name="Line 223"/>
            <p:cNvSpPr>
              <a:spLocks noChangeShapeType="1"/>
            </p:cNvSpPr>
            <p:nvPr/>
          </p:nvSpPr>
          <p:spPr bwMode="auto">
            <a:xfrm flipV="1">
              <a:off x="8204200" y="5114947"/>
              <a:ext cx="1588" cy="71437"/>
            </a:xfrm>
            <a:prstGeom prst="line">
              <a:avLst/>
            </a:prstGeom>
            <a:noFill/>
            <a:ln w="7938">
              <a:solidFill>
                <a:srgbClr val="FFFFFF"/>
              </a:solidFill>
              <a:round/>
              <a:headEnd/>
              <a:tailEnd/>
            </a:ln>
          </p:spPr>
          <p:txBody>
            <a:bodyPr/>
            <a:lstStyle/>
            <a:p>
              <a:endParaRPr lang="tr-TR" dirty="0">
                <a:latin typeface="Calibri" pitchFamily="34" charset="0"/>
                <a:cs typeface="Calibri" pitchFamily="34" charset="0"/>
              </a:endParaRPr>
            </a:p>
          </p:txBody>
        </p:sp>
        <p:sp>
          <p:nvSpPr>
            <p:cNvPr id="475360" name="Line 224"/>
            <p:cNvSpPr>
              <a:spLocks noChangeShapeType="1"/>
            </p:cNvSpPr>
            <p:nvPr/>
          </p:nvSpPr>
          <p:spPr bwMode="auto">
            <a:xfrm>
              <a:off x="8185150" y="5114947"/>
              <a:ext cx="46038" cy="1587"/>
            </a:xfrm>
            <a:prstGeom prst="line">
              <a:avLst/>
            </a:prstGeom>
            <a:noFill/>
            <a:ln w="7938">
              <a:solidFill>
                <a:srgbClr val="FFFFFF"/>
              </a:solidFill>
              <a:round/>
              <a:headEnd/>
              <a:tailEnd/>
            </a:ln>
          </p:spPr>
          <p:txBody>
            <a:bodyPr/>
            <a:lstStyle/>
            <a:p>
              <a:endParaRPr lang="tr-TR" dirty="0">
                <a:latin typeface="Calibri" pitchFamily="34" charset="0"/>
                <a:cs typeface="Calibri" pitchFamily="34" charset="0"/>
              </a:endParaRPr>
            </a:p>
          </p:txBody>
        </p:sp>
        <p:sp>
          <p:nvSpPr>
            <p:cNvPr id="475361" name="Line 225"/>
            <p:cNvSpPr>
              <a:spLocks noChangeShapeType="1"/>
            </p:cNvSpPr>
            <p:nvPr/>
          </p:nvSpPr>
          <p:spPr bwMode="auto">
            <a:xfrm>
              <a:off x="5207000" y="5243534"/>
              <a:ext cx="1588" cy="39688"/>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62" name="Line 226"/>
            <p:cNvSpPr>
              <a:spLocks noChangeShapeType="1"/>
            </p:cNvSpPr>
            <p:nvPr/>
          </p:nvSpPr>
          <p:spPr bwMode="auto">
            <a:xfrm>
              <a:off x="8204200" y="5186384"/>
              <a:ext cx="0" cy="63500"/>
            </a:xfrm>
            <a:prstGeom prst="line">
              <a:avLst/>
            </a:prstGeom>
            <a:noFill/>
            <a:ln w="7938">
              <a:solidFill>
                <a:srgbClr val="FFFFFF"/>
              </a:solidFill>
              <a:round/>
              <a:headEnd/>
              <a:tailEnd/>
            </a:ln>
          </p:spPr>
          <p:txBody>
            <a:bodyPr/>
            <a:lstStyle/>
            <a:p>
              <a:endParaRPr lang="tr-TR" dirty="0">
                <a:latin typeface="Calibri" pitchFamily="34" charset="0"/>
                <a:cs typeface="Calibri" pitchFamily="34" charset="0"/>
              </a:endParaRPr>
            </a:p>
          </p:txBody>
        </p:sp>
        <p:sp>
          <p:nvSpPr>
            <p:cNvPr id="475363" name="Freeform 227"/>
            <p:cNvSpPr>
              <a:spLocks/>
            </p:cNvSpPr>
            <p:nvPr/>
          </p:nvSpPr>
          <p:spPr bwMode="auto">
            <a:xfrm>
              <a:off x="5207000" y="5332435"/>
              <a:ext cx="111125" cy="141288"/>
            </a:xfrm>
            <a:custGeom>
              <a:avLst/>
              <a:gdLst/>
              <a:ahLst/>
              <a:cxnLst>
                <a:cxn ang="0">
                  <a:pos x="0" y="106"/>
                </a:cxn>
                <a:cxn ang="0">
                  <a:pos x="19" y="86"/>
                </a:cxn>
                <a:cxn ang="0">
                  <a:pos x="43" y="67"/>
                </a:cxn>
                <a:cxn ang="0">
                  <a:pos x="67" y="39"/>
                </a:cxn>
                <a:cxn ang="0">
                  <a:pos x="77" y="24"/>
                </a:cxn>
                <a:cxn ang="0">
                  <a:pos x="81" y="0"/>
                </a:cxn>
              </a:cxnLst>
              <a:rect l="0" t="0" r="r" b="b"/>
              <a:pathLst>
                <a:path w="81" h="106">
                  <a:moveTo>
                    <a:pt x="0" y="106"/>
                  </a:moveTo>
                  <a:lnTo>
                    <a:pt x="19" y="86"/>
                  </a:lnTo>
                  <a:lnTo>
                    <a:pt x="43" y="67"/>
                  </a:lnTo>
                  <a:lnTo>
                    <a:pt x="67" y="39"/>
                  </a:lnTo>
                  <a:lnTo>
                    <a:pt x="77" y="24"/>
                  </a:lnTo>
                  <a:lnTo>
                    <a:pt x="81"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64" name="Freeform 228"/>
            <p:cNvSpPr>
              <a:spLocks/>
            </p:cNvSpPr>
            <p:nvPr/>
          </p:nvSpPr>
          <p:spPr bwMode="auto">
            <a:xfrm>
              <a:off x="5318125" y="4808559"/>
              <a:ext cx="53975" cy="523875"/>
            </a:xfrm>
            <a:custGeom>
              <a:avLst/>
              <a:gdLst/>
              <a:ahLst/>
              <a:cxnLst>
                <a:cxn ang="0">
                  <a:pos x="0" y="393"/>
                </a:cxn>
                <a:cxn ang="0">
                  <a:pos x="5" y="374"/>
                </a:cxn>
                <a:cxn ang="0">
                  <a:pos x="5" y="355"/>
                </a:cxn>
                <a:cxn ang="0">
                  <a:pos x="10" y="302"/>
                </a:cxn>
                <a:cxn ang="0">
                  <a:pos x="15" y="244"/>
                </a:cxn>
                <a:cxn ang="0">
                  <a:pos x="15" y="182"/>
                </a:cxn>
                <a:cxn ang="0">
                  <a:pos x="20" y="120"/>
                </a:cxn>
                <a:cxn ang="0">
                  <a:pos x="24" y="67"/>
                </a:cxn>
                <a:cxn ang="0">
                  <a:pos x="29" y="43"/>
                </a:cxn>
                <a:cxn ang="0">
                  <a:pos x="29" y="24"/>
                </a:cxn>
                <a:cxn ang="0">
                  <a:pos x="34" y="9"/>
                </a:cxn>
                <a:cxn ang="0">
                  <a:pos x="39" y="0"/>
                </a:cxn>
              </a:cxnLst>
              <a:rect l="0" t="0" r="r" b="b"/>
              <a:pathLst>
                <a:path w="39" h="393">
                  <a:moveTo>
                    <a:pt x="0" y="393"/>
                  </a:moveTo>
                  <a:lnTo>
                    <a:pt x="5" y="374"/>
                  </a:lnTo>
                  <a:lnTo>
                    <a:pt x="5" y="355"/>
                  </a:lnTo>
                  <a:lnTo>
                    <a:pt x="10" y="302"/>
                  </a:lnTo>
                  <a:lnTo>
                    <a:pt x="15" y="244"/>
                  </a:lnTo>
                  <a:lnTo>
                    <a:pt x="15" y="182"/>
                  </a:lnTo>
                  <a:lnTo>
                    <a:pt x="20" y="120"/>
                  </a:lnTo>
                  <a:lnTo>
                    <a:pt x="24" y="67"/>
                  </a:lnTo>
                  <a:lnTo>
                    <a:pt x="29" y="43"/>
                  </a:lnTo>
                  <a:lnTo>
                    <a:pt x="29" y="24"/>
                  </a:lnTo>
                  <a:lnTo>
                    <a:pt x="34" y="9"/>
                  </a:lnTo>
                  <a:lnTo>
                    <a:pt x="39"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65" name="Freeform 229"/>
            <p:cNvSpPr>
              <a:spLocks/>
            </p:cNvSpPr>
            <p:nvPr/>
          </p:nvSpPr>
          <p:spPr bwMode="auto">
            <a:xfrm>
              <a:off x="5372099" y="4800623"/>
              <a:ext cx="169863" cy="219075"/>
            </a:xfrm>
            <a:custGeom>
              <a:avLst/>
              <a:gdLst/>
              <a:ahLst/>
              <a:cxnLst>
                <a:cxn ang="0">
                  <a:pos x="0" y="5"/>
                </a:cxn>
                <a:cxn ang="0">
                  <a:pos x="5" y="0"/>
                </a:cxn>
                <a:cxn ang="0">
                  <a:pos x="14" y="0"/>
                </a:cxn>
                <a:cxn ang="0">
                  <a:pos x="19" y="5"/>
                </a:cxn>
                <a:cxn ang="0">
                  <a:pos x="29" y="14"/>
                </a:cxn>
                <a:cxn ang="0">
                  <a:pos x="43" y="43"/>
                </a:cxn>
                <a:cxn ang="0">
                  <a:pos x="62" y="77"/>
                </a:cxn>
                <a:cxn ang="0">
                  <a:pos x="81" y="110"/>
                </a:cxn>
                <a:cxn ang="0">
                  <a:pos x="96" y="139"/>
                </a:cxn>
                <a:cxn ang="0">
                  <a:pos x="105" y="149"/>
                </a:cxn>
                <a:cxn ang="0">
                  <a:pos x="110" y="158"/>
                </a:cxn>
                <a:cxn ang="0">
                  <a:pos x="120" y="163"/>
                </a:cxn>
                <a:cxn ang="0">
                  <a:pos x="125" y="163"/>
                </a:cxn>
              </a:cxnLst>
              <a:rect l="0" t="0" r="r" b="b"/>
              <a:pathLst>
                <a:path w="125" h="163">
                  <a:moveTo>
                    <a:pt x="0" y="5"/>
                  </a:moveTo>
                  <a:lnTo>
                    <a:pt x="5" y="0"/>
                  </a:lnTo>
                  <a:lnTo>
                    <a:pt x="14" y="0"/>
                  </a:lnTo>
                  <a:lnTo>
                    <a:pt x="19" y="5"/>
                  </a:lnTo>
                  <a:lnTo>
                    <a:pt x="29" y="14"/>
                  </a:lnTo>
                  <a:lnTo>
                    <a:pt x="43" y="43"/>
                  </a:lnTo>
                  <a:lnTo>
                    <a:pt x="62" y="77"/>
                  </a:lnTo>
                  <a:lnTo>
                    <a:pt x="81" y="110"/>
                  </a:lnTo>
                  <a:lnTo>
                    <a:pt x="96" y="139"/>
                  </a:lnTo>
                  <a:lnTo>
                    <a:pt x="105" y="149"/>
                  </a:lnTo>
                  <a:lnTo>
                    <a:pt x="110" y="158"/>
                  </a:lnTo>
                  <a:lnTo>
                    <a:pt x="120" y="163"/>
                  </a:lnTo>
                  <a:lnTo>
                    <a:pt x="125" y="163"/>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66" name="Freeform 230"/>
            <p:cNvSpPr>
              <a:spLocks/>
            </p:cNvSpPr>
            <p:nvPr/>
          </p:nvSpPr>
          <p:spPr bwMode="auto">
            <a:xfrm>
              <a:off x="5541963" y="4697434"/>
              <a:ext cx="52387" cy="322263"/>
            </a:xfrm>
            <a:custGeom>
              <a:avLst/>
              <a:gdLst/>
              <a:ahLst/>
              <a:cxnLst>
                <a:cxn ang="0">
                  <a:pos x="0" y="240"/>
                </a:cxn>
                <a:cxn ang="0">
                  <a:pos x="4" y="235"/>
                </a:cxn>
                <a:cxn ang="0">
                  <a:pos x="9" y="226"/>
                </a:cxn>
                <a:cxn ang="0">
                  <a:pos x="9" y="197"/>
                </a:cxn>
                <a:cxn ang="0">
                  <a:pos x="14" y="163"/>
                </a:cxn>
                <a:cxn ang="0">
                  <a:pos x="14" y="120"/>
                </a:cxn>
                <a:cxn ang="0">
                  <a:pos x="14" y="77"/>
                </a:cxn>
                <a:cxn ang="0">
                  <a:pos x="19" y="43"/>
                </a:cxn>
                <a:cxn ang="0">
                  <a:pos x="28" y="15"/>
                </a:cxn>
                <a:cxn ang="0">
                  <a:pos x="33" y="5"/>
                </a:cxn>
                <a:cxn ang="0">
                  <a:pos x="38" y="0"/>
                </a:cxn>
              </a:cxnLst>
              <a:rect l="0" t="0" r="r" b="b"/>
              <a:pathLst>
                <a:path w="38" h="240">
                  <a:moveTo>
                    <a:pt x="0" y="240"/>
                  </a:moveTo>
                  <a:lnTo>
                    <a:pt x="4" y="235"/>
                  </a:lnTo>
                  <a:lnTo>
                    <a:pt x="9" y="226"/>
                  </a:lnTo>
                  <a:lnTo>
                    <a:pt x="9" y="197"/>
                  </a:lnTo>
                  <a:lnTo>
                    <a:pt x="14" y="163"/>
                  </a:lnTo>
                  <a:lnTo>
                    <a:pt x="14" y="120"/>
                  </a:lnTo>
                  <a:lnTo>
                    <a:pt x="14" y="77"/>
                  </a:lnTo>
                  <a:lnTo>
                    <a:pt x="19" y="43"/>
                  </a:lnTo>
                  <a:lnTo>
                    <a:pt x="28" y="15"/>
                  </a:lnTo>
                  <a:lnTo>
                    <a:pt x="33" y="5"/>
                  </a:lnTo>
                  <a:lnTo>
                    <a:pt x="38"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67" name="Freeform 231"/>
            <p:cNvSpPr>
              <a:spLocks/>
            </p:cNvSpPr>
            <p:nvPr/>
          </p:nvSpPr>
          <p:spPr bwMode="auto">
            <a:xfrm>
              <a:off x="5594350" y="4697434"/>
              <a:ext cx="276225" cy="217488"/>
            </a:xfrm>
            <a:custGeom>
              <a:avLst/>
              <a:gdLst/>
              <a:ahLst/>
              <a:cxnLst>
                <a:cxn ang="0">
                  <a:pos x="0" y="0"/>
                </a:cxn>
                <a:cxn ang="0">
                  <a:pos x="19" y="0"/>
                </a:cxn>
                <a:cxn ang="0">
                  <a:pos x="38" y="15"/>
                </a:cxn>
                <a:cxn ang="0">
                  <a:pos x="62" y="34"/>
                </a:cxn>
                <a:cxn ang="0">
                  <a:pos x="86" y="58"/>
                </a:cxn>
                <a:cxn ang="0">
                  <a:pos x="144" y="115"/>
                </a:cxn>
                <a:cxn ang="0">
                  <a:pos x="173" y="144"/>
                </a:cxn>
                <a:cxn ang="0">
                  <a:pos x="201" y="163"/>
                </a:cxn>
              </a:cxnLst>
              <a:rect l="0" t="0" r="r" b="b"/>
              <a:pathLst>
                <a:path w="201" h="163">
                  <a:moveTo>
                    <a:pt x="0" y="0"/>
                  </a:moveTo>
                  <a:lnTo>
                    <a:pt x="19" y="0"/>
                  </a:lnTo>
                  <a:lnTo>
                    <a:pt x="38" y="15"/>
                  </a:lnTo>
                  <a:lnTo>
                    <a:pt x="62" y="34"/>
                  </a:lnTo>
                  <a:lnTo>
                    <a:pt x="86" y="58"/>
                  </a:lnTo>
                  <a:lnTo>
                    <a:pt x="144" y="115"/>
                  </a:lnTo>
                  <a:lnTo>
                    <a:pt x="173" y="144"/>
                  </a:lnTo>
                  <a:lnTo>
                    <a:pt x="201" y="163"/>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68" name="Freeform 232"/>
            <p:cNvSpPr>
              <a:spLocks/>
            </p:cNvSpPr>
            <p:nvPr/>
          </p:nvSpPr>
          <p:spPr bwMode="auto">
            <a:xfrm>
              <a:off x="5870575" y="4914923"/>
              <a:ext cx="334963" cy="149225"/>
            </a:xfrm>
            <a:custGeom>
              <a:avLst/>
              <a:gdLst/>
              <a:ahLst/>
              <a:cxnLst>
                <a:cxn ang="0">
                  <a:pos x="0" y="0"/>
                </a:cxn>
                <a:cxn ang="0">
                  <a:pos x="58" y="34"/>
                </a:cxn>
                <a:cxn ang="0">
                  <a:pos x="120" y="63"/>
                </a:cxn>
                <a:cxn ang="0">
                  <a:pos x="183" y="87"/>
                </a:cxn>
                <a:cxn ang="0">
                  <a:pos x="245" y="111"/>
                </a:cxn>
              </a:cxnLst>
              <a:rect l="0" t="0" r="r" b="b"/>
              <a:pathLst>
                <a:path w="245" h="111">
                  <a:moveTo>
                    <a:pt x="0" y="0"/>
                  </a:moveTo>
                  <a:lnTo>
                    <a:pt x="58" y="34"/>
                  </a:lnTo>
                  <a:lnTo>
                    <a:pt x="120" y="63"/>
                  </a:lnTo>
                  <a:lnTo>
                    <a:pt x="183" y="87"/>
                  </a:lnTo>
                  <a:lnTo>
                    <a:pt x="245" y="111"/>
                  </a:lnTo>
                </a:path>
              </a:pathLst>
            </a:custGeom>
            <a:solidFill>
              <a:srgbClr val="006600"/>
            </a:solid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69" name="Freeform 233"/>
            <p:cNvSpPr>
              <a:spLocks/>
            </p:cNvSpPr>
            <p:nvPr/>
          </p:nvSpPr>
          <p:spPr bwMode="auto">
            <a:xfrm>
              <a:off x="6205538" y="5064148"/>
              <a:ext cx="330200" cy="63500"/>
            </a:xfrm>
            <a:custGeom>
              <a:avLst/>
              <a:gdLst/>
              <a:ahLst/>
              <a:cxnLst>
                <a:cxn ang="0">
                  <a:pos x="0" y="0"/>
                </a:cxn>
                <a:cxn ang="0">
                  <a:pos x="62" y="19"/>
                </a:cxn>
                <a:cxn ang="0">
                  <a:pos x="120" y="33"/>
                </a:cxn>
                <a:cxn ang="0">
                  <a:pos x="178" y="43"/>
                </a:cxn>
                <a:cxn ang="0">
                  <a:pos x="240" y="48"/>
                </a:cxn>
              </a:cxnLst>
              <a:rect l="0" t="0" r="r" b="b"/>
              <a:pathLst>
                <a:path w="240" h="48">
                  <a:moveTo>
                    <a:pt x="0" y="0"/>
                  </a:moveTo>
                  <a:lnTo>
                    <a:pt x="62" y="19"/>
                  </a:lnTo>
                  <a:lnTo>
                    <a:pt x="120" y="33"/>
                  </a:lnTo>
                  <a:lnTo>
                    <a:pt x="178" y="43"/>
                  </a:lnTo>
                  <a:lnTo>
                    <a:pt x="240" y="48"/>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70" name="Freeform 234"/>
            <p:cNvSpPr>
              <a:spLocks/>
            </p:cNvSpPr>
            <p:nvPr/>
          </p:nvSpPr>
          <p:spPr bwMode="auto">
            <a:xfrm>
              <a:off x="6535738" y="5102248"/>
              <a:ext cx="334962" cy="25400"/>
            </a:xfrm>
            <a:custGeom>
              <a:avLst/>
              <a:gdLst/>
              <a:ahLst/>
              <a:cxnLst>
                <a:cxn ang="0">
                  <a:pos x="0" y="20"/>
                </a:cxn>
                <a:cxn ang="0">
                  <a:pos x="62" y="20"/>
                </a:cxn>
                <a:cxn ang="0">
                  <a:pos x="120" y="10"/>
                </a:cxn>
                <a:cxn ang="0">
                  <a:pos x="182" y="5"/>
                </a:cxn>
                <a:cxn ang="0">
                  <a:pos x="245" y="0"/>
                </a:cxn>
              </a:cxnLst>
              <a:rect l="0" t="0" r="r" b="b"/>
              <a:pathLst>
                <a:path w="245" h="20">
                  <a:moveTo>
                    <a:pt x="0" y="20"/>
                  </a:moveTo>
                  <a:lnTo>
                    <a:pt x="62" y="20"/>
                  </a:lnTo>
                  <a:lnTo>
                    <a:pt x="120" y="10"/>
                  </a:lnTo>
                  <a:lnTo>
                    <a:pt x="182" y="5"/>
                  </a:lnTo>
                  <a:lnTo>
                    <a:pt x="245" y="0"/>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71" name="Freeform 235"/>
            <p:cNvSpPr>
              <a:spLocks/>
            </p:cNvSpPr>
            <p:nvPr/>
          </p:nvSpPr>
          <p:spPr bwMode="auto">
            <a:xfrm>
              <a:off x="6870700" y="5102248"/>
              <a:ext cx="333375" cy="38100"/>
            </a:xfrm>
            <a:custGeom>
              <a:avLst/>
              <a:gdLst/>
              <a:ahLst/>
              <a:cxnLst>
                <a:cxn ang="0">
                  <a:pos x="0" y="0"/>
                </a:cxn>
                <a:cxn ang="0">
                  <a:pos x="48" y="5"/>
                </a:cxn>
                <a:cxn ang="0">
                  <a:pos x="100" y="10"/>
                </a:cxn>
                <a:cxn ang="0">
                  <a:pos x="129" y="15"/>
                </a:cxn>
                <a:cxn ang="0">
                  <a:pos x="163" y="20"/>
                </a:cxn>
                <a:cxn ang="0">
                  <a:pos x="201" y="24"/>
                </a:cxn>
                <a:cxn ang="0">
                  <a:pos x="244" y="29"/>
                </a:cxn>
              </a:cxnLst>
              <a:rect l="0" t="0" r="r" b="b"/>
              <a:pathLst>
                <a:path w="244" h="29">
                  <a:moveTo>
                    <a:pt x="0" y="0"/>
                  </a:moveTo>
                  <a:lnTo>
                    <a:pt x="48" y="5"/>
                  </a:lnTo>
                  <a:lnTo>
                    <a:pt x="100" y="10"/>
                  </a:lnTo>
                  <a:lnTo>
                    <a:pt x="129" y="15"/>
                  </a:lnTo>
                  <a:lnTo>
                    <a:pt x="163" y="20"/>
                  </a:lnTo>
                  <a:lnTo>
                    <a:pt x="201" y="24"/>
                  </a:lnTo>
                  <a:lnTo>
                    <a:pt x="244" y="29"/>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72" name="Freeform 236"/>
            <p:cNvSpPr>
              <a:spLocks/>
            </p:cNvSpPr>
            <p:nvPr/>
          </p:nvSpPr>
          <p:spPr bwMode="auto">
            <a:xfrm>
              <a:off x="7204075" y="5140348"/>
              <a:ext cx="1000125" cy="52387"/>
            </a:xfrm>
            <a:custGeom>
              <a:avLst/>
              <a:gdLst/>
              <a:ahLst/>
              <a:cxnLst>
                <a:cxn ang="0">
                  <a:pos x="0" y="0"/>
                </a:cxn>
                <a:cxn ang="0">
                  <a:pos x="34" y="0"/>
                </a:cxn>
                <a:cxn ang="0">
                  <a:pos x="67" y="5"/>
                </a:cxn>
                <a:cxn ang="0">
                  <a:pos x="149" y="10"/>
                </a:cxn>
                <a:cxn ang="0">
                  <a:pos x="240" y="15"/>
                </a:cxn>
                <a:cxn ang="0">
                  <a:pos x="336" y="19"/>
                </a:cxn>
                <a:cxn ang="0">
                  <a:pos x="437" y="24"/>
                </a:cxn>
                <a:cxn ang="0">
                  <a:pos x="538" y="29"/>
                </a:cxn>
                <a:cxn ang="0">
                  <a:pos x="633" y="34"/>
                </a:cxn>
                <a:cxn ang="0">
                  <a:pos x="729" y="39"/>
                </a:cxn>
              </a:cxnLst>
              <a:rect l="0" t="0" r="r" b="b"/>
              <a:pathLst>
                <a:path w="729" h="39">
                  <a:moveTo>
                    <a:pt x="0" y="0"/>
                  </a:moveTo>
                  <a:lnTo>
                    <a:pt x="34" y="0"/>
                  </a:lnTo>
                  <a:lnTo>
                    <a:pt x="67" y="5"/>
                  </a:lnTo>
                  <a:lnTo>
                    <a:pt x="149" y="10"/>
                  </a:lnTo>
                  <a:lnTo>
                    <a:pt x="240" y="15"/>
                  </a:lnTo>
                  <a:lnTo>
                    <a:pt x="336" y="19"/>
                  </a:lnTo>
                  <a:lnTo>
                    <a:pt x="437" y="24"/>
                  </a:lnTo>
                  <a:lnTo>
                    <a:pt x="538" y="29"/>
                  </a:lnTo>
                  <a:lnTo>
                    <a:pt x="633" y="34"/>
                  </a:lnTo>
                  <a:lnTo>
                    <a:pt x="729" y="39"/>
                  </a:lnTo>
                </a:path>
              </a:pathLst>
            </a:custGeom>
            <a:noFill/>
            <a:ln w="15875">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373" name="Line 237"/>
            <p:cNvSpPr>
              <a:spLocks noChangeShapeType="1"/>
            </p:cNvSpPr>
            <p:nvPr/>
          </p:nvSpPr>
          <p:spPr bwMode="auto">
            <a:xfrm>
              <a:off x="5207000" y="5473722"/>
              <a:ext cx="1588" cy="1587"/>
            </a:xfrm>
            <a:prstGeom prst="line">
              <a:avLst/>
            </a:prstGeom>
            <a:noFill/>
            <a:ln w="7938">
              <a:solidFill>
                <a:srgbClr val="FFFF00"/>
              </a:solidFill>
              <a:round/>
              <a:headEnd/>
              <a:tailEnd/>
            </a:ln>
          </p:spPr>
          <p:txBody>
            <a:bodyPr/>
            <a:lstStyle/>
            <a:p>
              <a:endParaRPr lang="tr-TR" dirty="0">
                <a:latin typeface="Calibri" pitchFamily="34" charset="0"/>
                <a:cs typeface="Calibri" pitchFamily="34" charset="0"/>
              </a:endParaRPr>
            </a:p>
          </p:txBody>
        </p:sp>
        <p:sp>
          <p:nvSpPr>
            <p:cNvPr id="475374" name="Line 238"/>
            <p:cNvSpPr>
              <a:spLocks noChangeShapeType="1"/>
            </p:cNvSpPr>
            <p:nvPr/>
          </p:nvSpPr>
          <p:spPr bwMode="auto">
            <a:xfrm>
              <a:off x="5189538" y="5473722"/>
              <a:ext cx="44450" cy="1587"/>
            </a:xfrm>
            <a:prstGeom prst="line">
              <a:avLst/>
            </a:prstGeom>
            <a:noFill/>
            <a:ln w="7938">
              <a:solidFill>
                <a:srgbClr val="FFFF00"/>
              </a:solidFill>
              <a:round/>
              <a:headEnd/>
              <a:tailEnd/>
            </a:ln>
          </p:spPr>
          <p:txBody>
            <a:bodyPr/>
            <a:lstStyle/>
            <a:p>
              <a:endParaRPr lang="tr-TR" dirty="0">
                <a:latin typeface="Calibri" pitchFamily="34" charset="0"/>
                <a:cs typeface="Calibri" pitchFamily="34" charset="0"/>
              </a:endParaRPr>
            </a:p>
          </p:txBody>
        </p:sp>
        <p:sp>
          <p:nvSpPr>
            <p:cNvPr id="475375" name="Line 239"/>
            <p:cNvSpPr>
              <a:spLocks noChangeShapeType="1"/>
            </p:cNvSpPr>
            <p:nvPr/>
          </p:nvSpPr>
          <p:spPr bwMode="auto">
            <a:xfrm flipV="1">
              <a:off x="5372100" y="4760934"/>
              <a:ext cx="0" cy="47625"/>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76" name="Line 240"/>
            <p:cNvSpPr>
              <a:spLocks noChangeShapeType="1"/>
            </p:cNvSpPr>
            <p:nvPr/>
          </p:nvSpPr>
          <p:spPr bwMode="auto">
            <a:xfrm>
              <a:off x="5351463" y="4760934"/>
              <a:ext cx="46037"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77" name="Line 241"/>
            <p:cNvSpPr>
              <a:spLocks noChangeShapeType="1"/>
            </p:cNvSpPr>
            <p:nvPr/>
          </p:nvSpPr>
          <p:spPr bwMode="auto">
            <a:xfrm flipV="1">
              <a:off x="5541963" y="4986359"/>
              <a:ext cx="1587" cy="3333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78" name="Line 242"/>
            <p:cNvSpPr>
              <a:spLocks noChangeShapeType="1"/>
            </p:cNvSpPr>
            <p:nvPr/>
          </p:nvSpPr>
          <p:spPr bwMode="auto">
            <a:xfrm>
              <a:off x="5522913" y="4986359"/>
              <a:ext cx="46037" cy="158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79" name="Line 243"/>
            <p:cNvSpPr>
              <a:spLocks noChangeShapeType="1"/>
            </p:cNvSpPr>
            <p:nvPr/>
          </p:nvSpPr>
          <p:spPr bwMode="auto">
            <a:xfrm flipV="1">
              <a:off x="5594350" y="4667272"/>
              <a:ext cx="3175" cy="30162"/>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80" name="Line 244"/>
            <p:cNvSpPr>
              <a:spLocks noChangeShapeType="1"/>
            </p:cNvSpPr>
            <p:nvPr/>
          </p:nvSpPr>
          <p:spPr bwMode="auto">
            <a:xfrm>
              <a:off x="5575300" y="4667272"/>
              <a:ext cx="44450" cy="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81" name="Line 245"/>
            <p:cNvSpPr>
              <a:spLocks noChangeShapeType="1"/>
            </p:cNvSpPr>
            <p:nvPr/>
          </p:nvSpPr>
          <p:spPr bwMode="auto">
            <a:xfrm flipV="1">
              <a:off x="5870575" y="4865709"/>
              <a:ext cx="1588" cy="49213"/>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82" name="Line 246"/>
            <p:cNvSpPr>
              <a:spLocks noChangeShapeType="1"/>
            </p:cNvSpPr>
            <p:nvPr/>
          </p:nvSpPr>
          <p:spPr bwMode="auto">
            <a:xfrm>
              <a:off x="5849938" y="4865709"/>
              <a:ext cx="47625"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83" name="Line 247"/>
            <p:cNvSpPr>
              <a:spLocks noChangeShapeType="1"/>
            </p:cNvSpPr>
            <p:nvPr/>
          </p:nvSpPr>
          <p:spPr bwMode="auto">
            <a:xfrm flipV="1">
              <a:off x="6205538" y="5011759"/>
              <a:ext cx="1587" cy="523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84" name="Line 248"/>
            <p:cNvSpPr>
              <a:spLocks noChangeShapeType="1"/>
            </p:cNvSpPr>
            <p:nvPr/>
          </p:nvSpPr>
          <p:spPr bwMode="auto">
            <a:xfrm>
              <a:off x="6186488" y="5011759"/>
              <a:ext cx="46037"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85" name="Line 249"/>
            <p:cNvSpPr>
              <a:spLocks noChangeShapeType="1"/>
            </p:cNvSpPr>
            <p:nvPr/>
          </p:nvSpPr>
          <p:spPr bwMode="auto">
            <a:xfrm flipV="1">
              <a:off x="6535738" y="5076847"/>
              <a:ext cx="0" cy="50800"/>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86" name="Line 250"/>
            <p:cNvSpPr>
              <a:spLocks noChangeShapeType="1"/>
            </p:cNvSpPr>
            <p:nvPr/>
          </p:nvSpPr>
          <p:spPr bwMode="auto">
            <a:xfrm>
              <a:off x="6516688" y="5076847"/>
              <a:ext cx="44450" cy="1587"/>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87" name="Line 251"/>
            <p:cNvSpPr>
              <a:spLocks noChangeShapeType="1"/>
            </p:cNvSpPr>
            <p:nvPr/>
          </p:nvSpPr>
          <p:spPr bwMode="auto">
            <a:xfrm flipV="1">
              <a:off x="6870700" y="5045097"/>
              <a:ext cx="0" cy="571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88" name="Line 252"/>
            <p:cNvSpPr>
              <a:spLocks noChangeShapeType="1"/>
            </p:cNvSpPr>
            <p:nvPr/>
          </p:nvSpPr>
          <p:spPr bwMode="auto">
            <a:xfrm>
              <a:off x="6850063" y="5045097"/>
              <a:ext cx="46037" cy="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89" name="Line 253"/>
            <p:cNvSpPr>
              <a:spLocks noChangeShapeType="1"/>
            </p:cNvSpPr>
            <p:nvPr/>
          </p:nvSpPr>
          <p:spPr bwMode="auto">
            <a:xfrm flipV="1">
              <a:off x="7204075" y="5081609"/>
              <a:ext cx="3175" cy="5873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90" name="Line 254"/>
            <p:cNvSpPr>
              <a:spLocks noChangeShapeType="1"/>
            </p:cNvSpPr>
            <p:nvPr/>
          </p:nvSpPr>
          <p:spPr bwMode="auto">
            <a:xfrm>
              <a:off x="7185025" y="5081609"/>
              <a:ext cx="44450"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91" name="Line 255"/>
            <p:cNvSpPr>
              <a:spLocks noChangeShapeType="1"/>
            </p:cNvSpPr>
            <p:nvPr/>
          </p:nvSpPr>
          <p:spPr bwMode="auto">
            <a:xfrm>
              <a:off x="8185150" y="5114947"/>
              <a:ext cx="46038" cy="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92" name="Line 256"/>
            <p:cNvSpPr>
              <a:spLocks noChangeShapeType="1"/>
            </p:cNvSpPr>
            <p:nvPr/>
          </p:nvSpPr>
          <p:spPr bwMode="auto">
            <a:xfrm>
              <a:off x="5207000" y="5473722"/>
              <a:ext cx="1588" cy="1587"/>
            </a:xfrm>
            <a:prstGeom prst="line">
              <a:avLst/>
            </a:prstGeom>
            <a:noFill/>
            <a:ln w="7938">
              <a:solidFill>
                <a:srgbClr val="FFFF00"/>
              </a:solidFill>
              <a:round/>
              <a:headEnd/>
              <a:tailEnd/>
            </a:ln>
          </p:spPr>
          <p:txBody>
            <a:bodyPr/>
            <a:lstStyle/>
            <a:p>
              <a:endParaRPr lang="tr-TR" dirty="0">
                <a:latin typeface="Calibri" pitchFamily="34" charset="0"/>
                <a:cs typeface="Calibri" pitchFamily="34" charset="0"/>
              </a:endParaRPr>
            </a:p>
          </p:txBody>
        </p:sp>
        <p:sp>
          <p:nvSpPr>
            <p:cNvPr id="475393" name="Line 257"/>
            <p:cNvSpPr>
              <a:spLocks noChangeShapeType="1"/>
            </p:cNvSpPr>
            <p:nvPr/>
          </p:nvSpPr>
          <p:spPr bwMode="auto">
            <a:xfrm>
              <a:off x="5189538" y="5473722"/>
              <a:ext cx="44450" cy="1587"/>
            </a:xfrm>
            <a:prstGeom prst="line">
              <a:avLst/>
            </a:prstGeom>
            <a:noFill/>
            <a:ln w="7938">
              <a:solidFill>
                <a:schemeClr val="tx1"/>
              </a:solidFill>
              <a:round/>
              <a:headEnd/>
              <a:tailEnd/>
            </a:ln>
          </p:spPr>
          <p:txBody>
            <a:bodyPr/>
            <a:lstStyle/>
            <a:p>
              <a:endParaRPr lang="tr-TR" dirty="0">
                <a:latin typeface="Calibri" pitchFamily="34" charset="0"/>
                <a:cs typeface="Calibri" pitchFamily="34" charset="0"/>
              </a:endParaRPr>
            </a:p>
          </p:txBody>
        </p:sp>
        <p:sp>
          <p:nvSpPr>
            <p:cNvPr id="475394" name="Line 258"/>
            <p:cNvSpPr>
              <a:spLocks noChangeShapeType="1"/>
            </p:cNvSpPr>
            <p:nvPr/>
          </p:nvSpPr>
          <p:spPr bwMode="auto">
            <a:xfrm>
              <a:off x="5318125" y="5332434"/>
              <a:ext cx="1588" cy="4603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95" name="Line 259"/>
            <p:cNvSpPr>
              <a:spLocks noChangeShapeType="1"/>
            </p:cNvSpPr>
            <p:nvPr/>
          </p:nvSpPr>
          <p:spPr bwMode="auto">
            <a:xfrm>
              <a:off x="5300663" y="5378472"/>
              <a:ext cx="44450" cy="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96" name="Line 260"/>
            <p:cNvSpPr>
              <a:spLocks noChangeShapeType="1"/>
            </p:cNvSpPr>
            <p:nvPr/>
          </p:nvSpPr>
          <p:spPr bwMode="auto">
            <a:xfrm>
              <a:off x="5372100" y="4808559"/>
              <a:ext cx="0" cy="42863"/>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97" name="Line 261"/>
            <p:cNvSpPr>
              <a:spLocks noChangeShapeType="1"/>
            </p:cNvSpPr>
            <p:nvPr/>
          </p:nvSpPr>
          <p:spPr bwMode="auto">
            <a:xfrm>
              <a:off x="5351463" y="4851422"/>
              <a:ext cx="46037"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398" name="Line 262"/>
            <p:cNvSpPr>
              <a:spLocks noChangeShapeType="1"/>
            </p:cNvSpPr>
            <p:nvPr/>
          </p:nvSpPr>
          <p:spPr bwMode="auto">
            <a:xfrm>
              <a:off x="5541963" y="5019697"/>
              <a:ext cx="1587" cy="36512"/>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399" name="Line 263"/>
            <p:cNvSpPr>
              <a:spLocks noChangeShapeType="1"/>
            </p:cNvSpPr>
            <p:nvPr/>
          </p:nvSpPr>
          <p:spPr bwMode="auto">
            <a:xfrm>
              <a:off x="5522913" y="5056209"/>
              <a:ext cx="46037" cy="158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400" name="Line 264"/>
            <p:cNvSpPr>
              <a:spLocks noChangeShapeType="1"/>
            </p:cNvSpPr>
            <p:nvPr/>
          </p:nvSpPr>
          <p:spPr bwMode="auto">
            <a:xfrm>
              <a:off x="5594350" y="4697434"/>
              <a:ext cx="3175" cy="39688"/>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401" name="Line 265"/>
            <p:cNvSpPr>
              <a:spLocks noChangeShapeType="1"/>
            </p:cNvSpPr>
            <p:nvPr/>
          </p:nvSpPr>
          <p:spPr bwMode="auto">
            <a:xfrm>
              <a:off x="5575300" y="4737122"/>
              <a:ext cx="44450" cy="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02" name="Line 266"/>
            <p:cNvSpPr>
              <a:spLocks noChangeShapeType="1"/>
            </p:cNvSpPr>
            <p:nvPr/>
          </p:nvSpPr>
          <p:spPr bwMode="auto">
            <a:xfrm>
              <a:off x="5870575" y="4914922"/>
              <a:ext cx="1588" cy="523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03" name="Line 267"/>
            <p:cNvSpPr>
              <a:spLocks noChangeShapeType="1"/>
            </p:cNvSpPr>
            <p:nvPr/>
          </p:nvSpPr>
          <p:spPr bwMode="auto">
            <a:xfrm>
              <a:off x="5849938" y="4967309"/>
              <a:ext cx="47625" cy="1588"/>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04" name="Line 268"/>
            <p:cNvSpPr>
              <a:spLocks noChangeShapeType="1"/>
            </p:cNvSpPr>
            <p:nvPr/>
          </p:nvSpPr>
          <p:spPr bwMode="auto">
            <a:xfrm>
              <a:off x="6205538" y="5064147"/>
              <a:ext cx="1587" cy="571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05" name="Line 269"/>
            <p:cNvSpPr>
              <a:spLocks noChangeShapeType="1"/>
            </p:cNvSpPr>
            <p:nvPr/>
          </p:nvSpPr>
          <p:spPr bwMode="auto">
            <a:xfrm>
              <a:off x="6186488" y="5121297"/>
              <a:ext cx="46037" cy="15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06" name="Line 270"/>
            <p:cNvSpPr>
              <a:spLocks noChangeShapeType="1"/>
            </p:cNvSpPr>
            <p:nvPr/>
          </p:nvSpPr>
          <p:spPr bwMode="auto">
            <a:xfrm>
              <a:off x="6535738" y="5127647"/>
              <a:ext cx="0" cy="58737"/>
            </a:xfrm>
            <a:prstGeom prst="line">
              <a:avLst/>
            </a:prstGeom>
            <a:noFill/>
            <a:ln w="7938">
              <a:solidFill>
                <a:srgbClr val="006600"/>
              </a:solidFill>
              <a:round/>
              <a:headEnd/>
              <a:tailEnd/>
            </a:ln>
          </p:spPr>
          <p:txBody>
            <a:bodyPr/>
            <a:lstStyle/>
            <a:p>
              <a:endParaRPr lang="tr-TR" dirty="0">
                <a:latin typeface="Calibri" pitchFamily="34" charset="0"/>
                <a:cs typeface="Calibri" pitchFamily="34" charset="0"/>
              </a:endParaRPr>
            </a:p>
          </p:txBody>
        </p:sp>
        <p:sp>
          <p:nvSpPr>
            <p:cNvPr id="475407" name="Line 271"/>
            <p:cNvSpPr>
              <a:spLocks noChangeShapeType="1"/>
            </p:cNvSpPr>
            <p:nvPr/>
          </p:nvSpPr>
          <p:spPr bwMode="auto">
            <a:xfrm>
              <a:off x="6870700" y="5102247"/>
              <a:ext cx="0" cy="6350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08" name="Line 272"/>
            <p:cNvSpPr>
              <a:spLocks noChangeShapeType="1"/>
            </p:cNvSpPr>
            <p:nvPr/>
          </p:nvSpPr>
          <p:spPr bwMode="auto">
            <a:xfrm>
              <a:off x="7204075" y="5140347"/>
              <a:ext cx="3175" cy="52387"/>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09" name="Line 273"/>
            <p:cNvSpPr>
              <a:spLocks noChangeShapeType="1"/>
            </p:cNvSpPr>
            <p:nvPr/>
          </p:nvSpPr>
          <p:spPr bwMode="auto">
            <a:xfrm>
              <a:off x="8204200" y="5192734"/>
              <a:ext cx="0" cy="82550"/>
            </a:xfrm>
            <a:prstGeom prst="line">
              <a:avLst/>
            </a:prstGeom>
            <a:noFill/>
            <a:ln w="8001">
              <a:solidFill>
                <a:srgbClr val="99CC00"/>
              </a:solidFill>
              <a:round/>
              <a:headEnd/>
              <a:tailEnd/>
            </a:ln>
          </p:spPr>
          <p:txBody>
            <a:bodyPr/>
            <a:lstStyle/>
            <a:p>
              <a:endParaRPr lang="tr-TR" dirty="0">
                <a:latin typeface="Calibri" pitchFamily="34" charset="0"/>
                <a:cs typeface="Calibri" pitchFamily="34" charset="0"/>
              </a:endParaRPr>
            </a:p>
          </p:txBody>
        </p:sp>
        <p:sp>
          <p:nvSpPr>
            <p:cNvPr id="475410" name="Line 274"/>
            <p:cNvSpPr>
              <a:spLocks noChangeShapeType="1"/>
            </p:cNvSpPr>
            <p:nvPr/>
          </p:nvSpPr>
          <p:spPr bwMode="auto">
            <a:xfrm>
              <a:off x="8185150" y="5275284"/>
              <a:ext cx="46038" cy="1588"/>
            </a:xfrm>
            <a:prstGeom prst="line">
              <a:avLst/>
            </a:prstGeom>
            <a:noFill/>
            <a:ln w="7938">
              <a:solidFill>
                <a:srgbClr val="FBEF99"/>
              </a:solidFill>
              <a:round/>
              <a:headEnd/>
              <a:tailEnd/>
            </a:ln>
          </p:spPr>
          <p:txBody>
            <a:bodyPr/>
            <a:lstStyle/>
            <a:p>
              <a:endParaRPr lang="tr-TR" dirty="0">
                <a:latin typeface="Calibri" pitchFamily="34" charset="0"/>
                <a:cs typeface="Calibri" pitchFamily="34" charset="0"/>
              </a:endParaRPr>
            </a:p>
          </p:txBody>
        </p:sp>
        <p:sp>
          <p:nvSpPr>
            <p:cNvPr id="475411" name="Rectangle 275"/>
            <p:cNvSpPr>
              <a:spLocks noChangeArrowheads="1"/>
            </p:cNvSpPr>
            <p:nvPr/>
          </p:nvSpPr>
          <p:spPr bwMode="auto">
            <a:xfrm>
              <a:off x="5405438" y="5275284"/>
              <a:ext cx="25400"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2" name="Rectangle 276"/>
            <p:cNvSpPr>
              <a:spLocks noChangeArrowheads="1"/>
            </p:cNvSpPr>
            <p:nvPr/>
          </p:nvSpPr>
          <p:spPr bwMode="auto">
            <a:xfrm>
              <a:off x="5483225"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3" name="Rectangle 277"/>
            <p:cNvSpPr>
              <a:spLocks noChangeArrowheads="1"/>
            </p:cNvSpPr>
            <p:nvPr/>
          </p:nvSpPr>
          <p:spPr bwMode="auto">
            <a:xfrm>
              <a:off x="5627688" y="5275284"/>
              <a:ext cx="25400"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4" name="Rectangle 278"/>
            <p:cNvSpPr>
              <a:spLocks noChangeArrowheads="1"/>
            </p:cNvSpPr>
            <p:nvPr/>
          </p:nvSpPr>
          <p:spPr bwMode="auto">
            <a:xfrm>
              <a:off x="5708650" y="5275284"/>
              <a:ext cx="90488"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5" name="Rectangle 279"/>
            <p:cNvSpPr>
              <a:spLocks noChangeArrowheads="1"/>
            </p:cNvSpPr>
            <p:nvPr/>
          </p:nvSpPr>
          <p:spPr bwMode="auto">
            <a:xfrm>
              <a:off x="5849938" y="5275284"/>
              <a:ext cx="285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6" name="Rectangle 280"/>
            <p:cNvSpPr>
              <a:spLocks noChangeArrowheads="1"/>
            </p:cNvSpPr>
            <p:nvPr/>
          </p:nvSpPr>
          <p:spPr bwMode="auto">
            <a:xfrm>
              <a:off x="5930900"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7" name="Rectangle 281"/>
            <p:cNvSpPr>
              <a:spLocks noChangeArrowheads="1"/>
            </p:cNvSpPr>
            <p:nvPr/>
          </p:nvSpPr>
          <p:spPr bwMode="auto">
            <a:xfrm>
              <a:off x="6075362" y="5275284"/>
              <a:ext cx="25400"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8" name="Rectangle 282"/>
            <p:cNvSpPr>
              <a:spLocks noChangeArrowheads="1"/>
            </p:cNvSpPr>
            <p:nvPr/>
          </p:nvSpPr>
          <p:spPr bwMode="auto">
            <a:xfrm>
              <a:off x="6154738"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19" name="Rectangle 283"/>
            <p:cNvSpPr>
              <a:spLocks noChangeArrowheads="1"/>
            </p:cNvSpPr>
            <p:nvPr/>
          </p:nvSpPr>
          <p:spPr bwMode="auto">
            <a:xfrm>
              <a:off x="6297613" y="5275284"/>
              <a:ext cx="26987"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0" name="Rectangle 284"/>
            <p:cNvSpPr>
              <a:spLocks noChangeArrowheads="1"/>
            </p:cNvSpPr>
            <p:nvPr/>
          </p:nvSpPr>
          <p:spPr bwMode="auto">
            <a:xfrm>
              <a:off x="6376988"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1" name="Rectangle 285"/>
            <p:cNvSpPr>
              <a:spLocks noChangeArrowheads="1"/>
            </p:cNvSpPr>
            <p:nvPr/>
          </p:nvSpPr>
          <p:spPr bwMode="auto">
            <a:xfrm>
              <a:off x="6521450" y="5275284"/>
              <a:ext cx="26988"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2" name="Rectangle 286"/>
            <p:cNvSpPr>
              <a:spLocks noChangeArrowheads="1"/>
            </p:cNvSpPr>
            <p:nvPr/>
          </p:nvSpPr>
          <p:spPr bwMode="auto">
            <a:xfrm>
              <a:off x="6599238"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3" name="Rectangle 287"/>
            <p:cNvSpPr>
              <a:spLocks noChangeArrowheads="1"/>
            </p:cNvSpPr>
            <p:nvPr/>
          </p:nvSpPr>
          <p:spPr bwMode="auto">
            <a:xfrm>
              <a:off x="6743700" y="5275284"/>
              <a:ext cx="285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4" name="Rectangle 288"/>
            <p:cNvSpPr>
              <a:spLocks noChangeArrowheads="1"/>
            </p:cNvSpPr>
            <p:nvPr/>
          </p:nvSpPr>
          <p:spPr bwMode="auto">
            <a:xfrm>
              <a:off x="6824663"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5" name="Rectangle 289"/>
            <p:cNvSpPr>
              <a:spLocks noChangeArrowheads="1"/>
            </p:cNvSpPr>
            <p:nvPr/>
          </p:nvSpPr>
          <p:spPr bwMode="auto">
            <a:xfrm>
              <a:off x="6969125" y="5275284"/>
              <a:ext cx="26988"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6" name="Rectangle 290"/>
            <p:cNvSpPr>
              <a:spLocks noChangeArrowheads="1"/>
            </p:cNvSpPr>
            <p:nvPr/>
          </p:nvSpPr>
          <p:spPr bwMode="auto">
            <a:xfrm>
              <a:off x="7046913"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7" name="Rectangle 291"/>
            <p:cNvSpPr>
              <a:spLocks noChangeArrowheads="1"/>
            </p:cNvSpPr>
            <p:nvPr/>
          </p:nvSpPr>
          <p:spPr bwMode="auto">
            <a:xfrm>
              <a:off x="7192962" y="5129235"/>
              <a:ext cx="25400"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8" name="Rectangle 292"/>
            <p:cNvSpPr>
              <a:spLocks noChangeArrowheads="1"/>
            </p:cNvSpPr>
            <p:nvPr/>
          </p:nvSpPr>
          <p:spPr bwMode="auto">
            <a:xfrm>
              <a:off x="7270750"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29" name="Rectangle 293"/>
            <p:cNvSpPr>
              <a:spLocks noChangeArrowheads="1"/>
            </p:cNvSpPr>
            <p:nvPr/>
          </p:nvSpPr>
          <p:spPr bwMode="auto">
            <a:xfrm>
              <a:off x="7415213" y="5275284"/>
              <a:ext cx="25400"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0" name="Rectangle 294"/>
            <p:cNvSpPr>
              <a:spLocks noChangeArrowheads="1"/>
            </p:cNvSpPr>
            <p:nvPr/>
          </p:nvSpPr>
          <p:spPr bwMode="auto">
            <a:xfrm>
              <a:off x="7493000"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1" name="Rectangle 295"/>
            <p:cNvSpPr>
              <a:spLocks noChangeArrowheads="1"/>
            </p:cNvSpPr>
            <p:nvPr/>
          </p:nvSpPr>
          <p:spPr bwMode="auto">
            <a:xfrm>
              <a:off x="7640638" y="5275284"/>
              <a:ext cx="25400"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2" name="Rectangle 296"/>
            <p:cNvSpPr>
              <a:spLocks noChangeArrowheads="1"/>
            </p:cNvSpPr>
            <p:nvPr/>
          </p:nvSpPr>
          <p:spPr bwMode="auto">
            <a:xfrm>
              <a:off x="7718425" y="5275284"/>
              <a:ext cx="90488"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3" name="Rectangle 297"/>
            <p:cNvSpPr>
              <a:spLocks noChangeArrowheads="1"/>
            </p:cNvSpPr>
            <p:nvPr/>
          </p:nvSpPr>
          <p:spPr bwMode="auto">
            <a:xfrm>
              <a:off x="7862888" y="5275284"/>
              <a:ext cx="25400"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4" name="Rectangle 298"/>
            <p:cNvSpPr>
              <a:spLocks noChangeArrowheads="1"/>
            </p:cNvSpPr>
            <p:nvPr/>
          </p:nvSpPr>
          <p:spPr bwMode="auto">
            <a:xfrm>
              <a:off x="7942263"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5" name="Rectangle 299"/>
            <p:cNvSpPr>
              <a:spLocks noChangeArrowheads="1"/>
            </p:cNvSpPr>
            <p:nvPr/>
          </p:nvSpPr>
          <p:spPr bwMode="auto">
            <a:xfrm>
              <a:off x="8085138" y="5275284"/>
              <a:ext cx="26987"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6" name="Rectangle 300"/>
            <p:cNvSpPr>
              <a:spLocks noChangeArrowheads="1"/>
            </p:cNvSpPr>
            <p:nvPr/>
          </p:nvSpPr>
          <p:spPr bwMode="auto">
            <a:xfrm>
              <a:off x="8164513" y="5275284"/>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437" name="Freeform 301"/>
            <p:cNvSpPr>
              <a:spLocks/>
            </p:cNvSpPr>
            <p:nvPr/>
          </p:nvSpPr>
          <p:spPr bwMode="auto">
            <a:xfrm>
              <a:off x="5175249" y="5441973"/>
              <a:ext cx="65088"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38" name="Freeform 302"/>
            <p:cNvSpPr>
              <a:spLocks/>
            </p:cNvSpPr>
            <p:nvPr/>
          </p:nvSpPr>
          <p:spPr bwMode="auto">
            <a:xfrm>
              <a:off x="5286375" y="5300685"/>
              <a:ext cx="65088"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39" name="Freeform 303"/>
            <p:cNvSpPr>
              <a:spLocks/>
            </p:cNvSpPr>
            <p:nvPr/>
          </p:nvSpPr>
          <p:spPr bwMode="auto">
            <a:xfrm>
              <a:off x="5338763" y="4775223"/>
              <a:ext cx="66676" cy="65087"/>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0" name="Freeform 304"/>
            <p:cNvSpPr>
              <a:spLocks/>
            </p:cNvSpPr>
            <p:nvPr/>
          </p:nvSpPr>
          <p:spPr bwMode="auto">
            <a:xfrm>
              <a:off x="5510213" y="4986359"/>
              <a:ext cx="65087" cy="65088"/>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1" name="Freeform 305"/>
            <p:cNvSpPr>
              <a:spLocks/>
            </p:cNvSpPr>
            <p:nvPr/>
          </p:nvSpPr>
          <p:spPr bwMode="auto">
            <a:xfrm>
              <a:off x="5561013" y="4667273"/>
              <a:ext cx="66676" cy="61912"/>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2" name="Freeform 306"/>
            <p:cNvSpPr>
              <a:spLocks/>
            </p:cNvSpPr>
            <p:nvPr/>
          </p:nvSpPr>
          <p:spPr bwMode="auto">
            <a:xfrm>
              <a:off x="5837238" y="4883173"/>
              <a:ext cx="66676" cy="65087"/>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3" name="Freeform 307"/>
            <p:cNvSpPr>
              <a:spLocks/>
            </p:cNvSpPr>
            <p:nvPr/>
          </p:nvSpPr>
          <p:spPr bwMode="auto">
            <a:xfrm>
              <a:off x="6172200" y="5032398"/>
              <a:ext cx="66676"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4" name="Freeform 308"/>
            <p:cNvSpPr>
              <a:spLocks/>
            </p:cNvSpPr>
            <p:nvPr/>
          </p:nvSpPr>
          <p:spPr bwMode="auto">
            <a:xfrm>
              <a:off x="6502400" y="5095897"/>
              <a:ext cx="66676" cy="65087"/>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5" name="Freeform 309"/>
            <p:cNvSpPr>
              <a:spLocks/>
            </p:cNvSpPr>
            <p:nvPr/>
          </p:nvSpPr>
          <p:spPr bwMode="auto">
            <a:xfrm>
              <a:off x="6837363" y="5068909"/>
              <a:ext cx="66676" cy="65088"/>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6" name="Freeform 310"/>
            <p:cNvSpPr>
              <a:spLocks/>
            </p:cNvSpPr>
            <p:nvPr/>
          </p:nvSpPr>
          <p:spPr bwMode="auto">
            <a:xfrm>
              <a:off x="7172325" y="5108598"/>
              <a:ext cx="65088"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7" name="Freeform 311"/>
            <p:cNvSpPr>
              <a:spLocks/>
            </p:cNvSpPr>
            <p:nvPr/>
          </p:nvSpPr>
          <p:spPr bwMode="auto">
            <a:xfrm>
              <a:off x="8170863" y="5160985"/>
              <a:ext cx="66676"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448" name="Rectangle 312"/>
            <p:cNvSpPr>
              <a:spLocks noChangeArrowheads="1"/>
            </p:cNvSpPr>
            <p:nvPr/>
          </p:nvSpPr>
          <p:spPr bwMode="auto">
            <a:xfrm>
              <a:off x="5060430" y="5781697"/>
              <a:ext cx="69940"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a:t>
              </a:r>
              <a:endParaRPr lang="en-US" sz="3200" i="1" dirty="0">
                <a:latin typeface="Times New Roman" pitchFamily="18" charset="0"/>
                <a:cs typeface="Calibri" pitchFamily="34" charset="0"/>
              </a:endParaRPr>
            </a:p>
          </p:txBody>
        </p:sp>
        <p:sp>
          <p:nvSpPr>
            <p:cNvPr id="475449" name="Rectangle 313"/>
            <p:cNvSpPr>
              <a:spLocks noChangeArrowheads="1"/>
            </p:cNvSpPr>
            <p:nvPr/>
          </p:nvSpPr>
          <p:spPr bwMode="auto">
            <a:xfrm>
              <a:off x="4999584" y="5378472"/>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a:t>
              </a:r>
              <a:endParaRPr lang="en-US" sz="3200" i="1" dirty="0">
                <a:latin typeface="Times New Roman" pitchFamily="18" charset="0"/>
                <a:cs typeface="Calibri" pitchFamily="34" charset="0"/>
              </a:endParaRPr>
            </a:p>
          </p:txBody>
        </p:sp>
        <p:sp>
          <p:nvSpPr>
            <p:cNvPr id="475450" name="Rectangle 314"/>
            <p:cNvSpPr>
              <a:spLocks noChangeArrowheads="1"/>
            </p:cNvSpPr>
            <p:nvPr/>
          </p:nvSpPr>
          <p:spPr bwMode="auto">
            <a:xfrm>
              <a:off x="4938739" y="4980009"/>
              <a:ext cx="20981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100</a:t>
              </a:r>
              <a:endParaRPr lang="en-US" sz="3200" i="1" dirty="0">
                <a:latin typeface="Times New Roman" pitchFamily="18" charset="0"/>
                <a:cs typeface="Calibri" pitchFamily="34" charset="0"/>
              </a:endParaRPr>
            </a:p>
          </p:txBody>
        </p:sp>
        <p:sp>
          <p:nvSpPr>
            <p:cNvPr id="475451" name="Rectangle 315"/>
            <p:cNvSpPr>
              <a:spLocks noChangeArrowheads="1"/>
            </p:cNvSpPr>
            <p:nvPr/>
          </p:nvSpPr>
          <p:spPr bwMode="auto">
            <a:xfrm>
              <a:off x="4849877" y="4576785"/>
              <a:ext cx="313876"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1,000</a:t>
              </a:r>
              <a:endParaRPr lang="en-US" sz="3200" i="1" dirty="0">
                <a:latin typeface="Times New Roman" pitchFamily="18" charset="0"/>
                <a:cs typeface="Calibri" pitchFamily="34" charset="0"/>
              </a:endParaRPr>
            </a:p>
          </p:txBody>
        </p:sp>
        <p:sp>
          <p:nvSpPr>
            <p:cNvPr id="475452" name="Rectangle 316"/>
            <p:cNvSpPr>
              <a:spLocks noChangeArrowheads="1"/>
            </p:cNvSpPr>
            <p:nvPr/>
          </p:nvSpPr>
          <p:spPr bwMode="auto">
            <a:xfrm>
              <a:off x="4789032" y="4170384"/>
              <a:ext cx="383814"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10,000</a:t>
              </a:r>
              <a:endParaRPr lang="en-US" sz="3200" i="1" dirty="0">
                <a:latin typeface="Times New Roman" pitchFamily="18" charset="0"/>
                <a:cs typeface="Calibri" pitchFamily="34" charset="0"/>
              </a:endParaRPr>
            </a:p>
          </p:txBody>
        </p:sp>
        <p:sp>
          <p:nvSpPr>
            <p:cNvPr id="475453" name="Rectangle 317"/>
            <p:cNvSpPr>
              <a:spLocks noChangeArrowheads="1"/>
            </p:cNvSpPr>
            <p:nvPr/>
          </p:nvSpPr>
          <p:spPr bwMode="auto">
            <a:xfrm>
              <a:off x="5179491" y="5929334"/>
              <a:ext cx="69940"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0</a:t>
              </a:r>
              <a:endParaRPr lang="en-US" sz="3200" i="1" dirty="0">
                <a:latin typeface="Times New Roman" pitchFamily="18" charset="0"/>
                <a:cs typeface="Calibri" pitchFamily="34" charset="0"/>
              </a:endParaRPr>
            </a:p>
          </p:txBody>
        </p:sp>
        <p:sp>
          <p:nvSpPr>
            <p:cNvPr id="475454" name="Rectangle 318"/>
            <p:cNvSpPr>
              <a:spLocks noChangeArrowheads="1"/>
            </p:cNvSpPr>
            <p:nvPr/>
          </p:nvSpPr>
          <p:spPr bwMode="auto">
            <a:xfrm>
              <a:off x="5454130" y="5929334"/>
              <a:ext cx="69940"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5</a:t>
              </a:r>
              <a:endParaRPr lang="en-US" sz="3200" i="1" dirty="0">
                <a:latin typeface="Times New Roman" pitchFamily="18" charset="0"/>
                <a:cs typeface="Calibri" pitchFamily="34" charset="0"/>
              </a:endParaRPr>
            </a:p>
          </p:txBody>
        </p:sp>
        <p:sp>
          <p:nvSpPr>
            <p:cNvPr id="475455" name="Rectangle 319"/>
            <p:cNvSpPr>
              <a:spLocks noChangeArrowheads="1"/>
            </p:cNvSpPr>
            <p:nvPr/>
          </p:nvSpPr>
          <p:spPr bwMode="auto">
            <a:xfrm>
              <a:off x="5696497"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10</a:t>
              </a:r>
              <a:endParaRPr lang="en-US" sz="3200" i="1" dirty="0">
                <a:latin typeface="Times New Roman" pitchFamily="18" charset="0"/>
                <a:cs typeface="Calibri" pitchFamily="34" charset="0"/>
              </a:endParaRPr>
            </a:p>
          </p:txBody>
        </p:sp>
        <p:sp>
          <p:nvSpPr>
            <p:cNvPr id="475456" name="Rectangle 320"/>
            <p:cNvSpPr>
              <a:spLocks noChangeArrowheads="1"/>
            </p:cNvSpPr>
            <p:nvPr/>
          </p:nvSpPr>
          <p:spPr bwMode="auto">
            <a:xfrm>
              <a:off x="5979072"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15</a:t>
              </a:r>
              <a:endParaRPr lang="en-US" sz="3200" i="1" dirty="0">
                <a:latin typeface="Times New Roman" pitchFamily="18" charset="0"/>
                <a:cs typeface="Calibri" pitchFamily="34" charset="0"/>
              </a:endParaRPr>
            </a:p>
          </p:txBody>
        </p:sp>
        <p:sp>
          <p:nvSpPr>
            <p:cNvPr id="475457" name="Rectangle 321"/>
            <p:cNvSpPr>
              <a:spLocks noChangeArrowheads="1"/>
            </p:cNvSpPr>
            <p:nvPr/>
          </p:nvSpPr>
          <p:spPr bwMode="auto">
            <a:xfrm>
              <a:off x="6253709"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20</a:t>
              </a:r>
              <a:endParaRPr lang="en-US" sz="3200" i="1" dirty="0">
                <a:latin typeface="Times New Roman" pitchFamily="18" charset="0"/>
                <a:cs typeface="Calibri" pitchFamily="34" charset="0"/>
              </a:endParaRPr>
            </a:p>
          </p:txBody>
        </p:sp>
        <p:sp>
          <p:nvSpPr>
            <p:cNvPr id="475458" name="Rectangle 322"/>
            <p:cNvSpPr>
              <a:spLocks noChangeArrowheads="1"/>
            </p:cNvSpPr>
            <p:nvPr/>
          </p:nvSpPr>
          <p:spPr bwMode="auto">
            <a:xfrm>
              <a:off x="6531522"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25</a:t>
              </a:r>
              <a:endParaRPr lang="en-US" sz="3200" i="1" dirty="0">
                <a:latin typeface="Times New Roman" pitchFamily="18" charset="0"/>
                <a:cs typeface="Calibri" pitchFamily="34" charset="0"/>
              </a:endParaRPr>
            </a:p>
          </p:txBody>
        </p:sp>
        <p:sp>
          <p:nvSpPr>
            <p:cNvPr id="475459" name="Rectangle 323"/>
            <p:cNvSpPr>
              <a:spLocks noChangeArrowheads="1"/>
            </p:cNvSpPr>
            <p:nvPr/>
          </p:nvSpPr>
          <p:spPr bwMode="auto">
            <a:xfrm>
              <a:off x="6806158"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30</a:t>
              </a:r>
              <a:endParaRPr lang="en-US" sz="3200" i="1" dirty="0">
                <a:latin typeface="Times New Roman" pitchFamily="18" charset="0"/>
                <a:cs typeface="Calibri" pitchFamily="34" charset="0"/>
              </a:endParaRPr>
            </a:p>
          </p:txBody>
        </p:sp>
        <p:sp>
          <p:nvSpPr>
            <p:cNvPr id="475460" name="Rectangle 324"/>
            <p:cNvSpPr>
              <a:spLocks noChangeArrowheads="1"/>
            </p:cNvSpPr>
            <p:nvPr/>
          </p:nvSpPr>
          <p:spPr bwMode="auto">
            <a:xfrm>
              <a:off x="7083972"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35</a:t>
              </a:r>
              <a:endParaRPr lang="en-US" sz="3200" i="1" dirty="0">
                <a:latin typeface="Times New Roman" pitchFamily="18" charset="0"/>
                <a:cs typeface="Calibri" pitchFamily="34" charset="0"/>
              </a:endParaRPr>
            </a:p>
          </p:txBody>
        </p:sp>
        <p:sp>
          <p:nvSpPr>
            <p:cNvPr id="475461" name="Rectangle 325"/>
            <p:cNvSpPr>
              <a:spLocks noChangeArrowheads="1"/>
            </p:cNvSpPr>
            <p:nvPr/>
          </p:nvSpPr>
          <p:spPr bwMode="auto">
            <a:xfrm>
              <a:off x="7358610"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40</a:t>
              </a:r>
              <a:endParaRPr lang="en-US" sz="3200" i="1" dirty="0">
                <a:latin typeface="Times New Roman" pitchFamily="18" charset="0"/>
                <a:cs typeface="Calibri" pitchFamily="34" charset="0"/>
              </a:endParaRPr>
            </a:p>
          </p:txBody>
        </p:sp>
        <p:sp>
          <p:nvSpPr>
            <p:cNvPr id="475462" name="Rectangle 326"/>
            <p:cNvSpPr>
              <a:spLocks noChangeArrowheads="1"/>
            </p:cNvSpPr>
            <p:nvPr/>
          </p:nvSpPr>
          <p:spPr bwMode="auto">
            <a:xfrm>
              <a:off x="7641183"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45</a:t>
              </a:r>
              <a:endParaRPr lang="en-US" sz="3200" i="1" dirty="0">
                <a:latin typeface="Times New Roman" pitchFamily="18" charset="0"/>
                <a:cs typeface="Calibri" pitchFamily="34" charset="0"/>
              </a:endParaRPr>
            </a:p>
          </p:txBody>
        </p:sp>
        <p:sp>
          <p:nvSpPr>
            <p:cNvPr id="475463" name="Rectangle 327"/>
            <p:cNvSpPr>
              <a:spLocks noChangeArrowheads="1"/>
            </p:cNvSpPr>
            <p:nvPr/>
          </p:nvSpPr>
          <p:spPr bwMode="auto">
            <a:xfrm>
              <a:off x="7914234"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50</a:t>
              </a:r>
              <a:endParaRPr lang="en-US" sz="3200" i="1" dirty="0">
                <a:latin typeface="Times New Roman" pitchFamily="18" charset="0"/>
                <a:cs typeface="Calibri" pitchFamily="34" charset="0"/>
              </a:endParaRPr>
            </a:p>
          </p:txBody>
        </p:sp>
        <p:sp>
          <p:nvSpPr>
            <p:cNvPr id="475464" name="Rectangle 328"/>
            <p:cNvSpPr>
              <a:spLocks noChangeArrowheads="1"/>
            </p:cNvSpPr>
            <p:nvPr/>
          </p:nvSpPr>
          <p:spPr bwMode="auto">
            <a:xfrm>
              <a:off x="8193634" y="5929334"/>
              <a:ext cx="139879" cy="162690"/>
            </a:xfrm>
            <a:prstGeom prst="rect">
              <a:avLst/>
            </a:prstGeom>
            <a:noFill/>
            <a:ln w="9525">
              <a:noFill/>
              <a:miter lim="800000"/>
              <a:headEnd/>
              <a:tailEnd/>
            </a:ln>
          </p:spPr>
          <p:txBody>
            <a:bodyPr wrap="none" lIns="0" tIns="0" rIns="0" bIns="0">
              <a:spAutoFit/>
            </a:bodyPr>
            <a:lstStyle/>
            <a:p>
              <a:pPr eaLnBrk="0" hangingPunct="0"/>
              <a:r>
                <a:rPr lang="en-US" sz="1000" dirty="0">
                  <a:latin typeface="Calibri" pitchFamily="34" charset="0"/>
                  <a:cs typeface="Calibri" pitchFamily="34" charset="0"/>
                </a:rPr>
                <a:t>55</a:t>
              </a:r>
              <a:endParaRPr lang="en-US" sz="3200" i="1" dirty="0">
                <a:latin typeface="Times New Roman" pitchFamily="18" charset="0"/>
                <a:cs typeface="Calibri" pitchFamily="34" charset="0"/>
              </a:endParaRPr>
            </a:p>
          </p:txBody>
        </p:sp>
        <p:sp>
          <p:nvSpPr>
            <p:cNvPr id="475468" name="Text Box 332"/>
            <p:cNvSpPr txBox="1">
              <a:spLocks noChangeArrowheads="1"/>
            </p:cNvSpPr>
            <p:nvPr/>
          </p:nvSpPr>
          <p:spPr bwMode="auto">
            <a:xfrm>
              <a:off x="3594100" y="2770188"/>
              <a:ext cx="1031875" cy="260303"/>
            </a:xfrm>
            <a:prstGeom prst="rect">
              <a:avLst/>
            </a:prstGeom>
            <a:noFill/>
            <a:ln w="9525" algn="ctr">
              <a:noFill/>
              <a:miter lim="800000"/>
              <a:headEnd/>
              <a:tailEnd/>
            </a:ln>
            <a:effectLst/>
          </p:spPr>
          <p:txBody>
            <a:bodyPr>
              <a:spAutoFit/>
            </a:bodyPr>
            <a:lstStyle/>
            <a:p>
              <a:pPr algn="ctr">
                <a:spcBef>
                  <a:spcPct val="50000"/>
                </a:spcBef>
              </a:pPr>
              <a:r>
                <a:rPr lang="tr-TR" sz="1000" b="1" dirty="0">
                  <a:latin typeface="Calibri" pitchFamily="34" charset="0"/>
                  <a:cs typeface="Calibri" pitchFamily="34" charset="0"/>
                </a:rPr>
                <a:t>infection </a:t>
              </a:r>
              <a:endParaRPr lang="en-GB" sz="1000" b="1" dirty="0">
                <a:latin typeface="Calibri" pitchFamily="34" charset="0"/>
                <a:cs typeface="Calibri" pitchFamily="34" charset="0"/>
              </a:endParaRPr>
            </a:p>
          </p:txBody>
        </p:sp>
        <p:sp>
          <p:nvSpPr>
            <p:cNvPr id="475469" name="Text Box 333"/>
            <p:cNvSpPr txBox="1">
              <a:spLocks noChangeArrowheads="1"/>
            </p:cNvSpPr>
            <p:nvPr/>
          </p:nvSpPr>
          <p:spPr bwMode="auto">
            <a:xfrm>
              <a:off x="3594100" y="5111750"/>
              <a:ext cx="1031875" cy="390456"/>
            </a:xfrm>
            <a:prstGeom prst="rect">
              <a:avLst/>
            </a:prstGeom>
            <a:noFill/>
            <a:ln w="9525" algn="ctr">
              <a:noFill/>
              <a:miter lim="800000"/>
              <a:headEnd/>
              <a:tailEnd/>
            </a:ln>
            <a:effectLst/>
          </p:spPr>
          <p:txBody>
            <a:bodyPr>
              <a:spAutoFit/>
            </a:bodyPr>
            <a:lstStyle/>
            <a:p>
              <a:pPr algn="ctr">
                <a:spcBef>
                  <a:spcPct val="50000"/>
                </a:spcBef>
              </a:pPr>
              <a:r>
                <a:rPr lang="tr-TR" sz="1000" b="1" dirty="0">
                  <a:latin typeface="Calibri" pitchFamily="34" charset="0"/>
                  <a:cs typeface="Calibri" pitchFamily="34" charset="0"/>
                </a:rPr>
                <a:t>Infection</a:t>
              </a:r>
              <a:r>
                <a:rPr lang="tr-TR" dirty="0">
                  <a:latin typeface="Calibri" pitchFamily="34" charset="0"/>
                  <a:cs typeface="Calibri" pitchFamily="34" charset="0"/>
                </a:rPr>
                <a:t> </a:t>
              </a:r>
              <a:endParaRPr lang="en-GB" dirty="0">
                <a:latin typeface="Calibri" pitchFamily="34" charset="0"/>
                <a:cs typeface="Calibri" pitchFamily="34" charset="0"/>
              </a:endParaRPr>
            </a:p>
          </p:txBody>
        </p:sp>
        <p:sp>
          <p:nvSpPr>
            <p:cNvPr id="475470" name="Text Box 334"/>
            <p:cNvSpPr txBox="1">
              <a:spLocks noChangeArrowheads="1"/>
            </p:cNvSpPr>
            <p:nvPr/>
          </p:nvSpPr>
          <p:spPr bwMode="auto">
            <a:xfrm>
              <a:off x="1503656" y="1224425"/>
              <a:ext cx="1339458" cy="431994"/>
            </a:xfrm>
            <a:prstGeom prst="roundRect">
              <a:avLst/>
            </a:prstGeom>
            <a:solidFill>
              <a:srgbClr val="422E7D"/>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wrap="none">
              <a:spAutoFit/>
            </a:bodyPr>
            <a:lstStyle/>
            <a:p>
              <a:pPr>
                <a:spcBef>
                  <a:spcPct val="50000"/>
                </a:spcBef>
              </a:pPr>
              <a:r>
                <a:rPr lang="tr-TR" b="1" dirty="0" smtClean="0">
                  <a:solidFill>
                    <a:schemeClr val="bg1"/>
                  </a:solidFill>
                  <a:latin typeface="Calibri" pitchFamily="34" charset="0"/>
                  <a:cs typeface="Calibri" pitchFamily="34" charset="0"/>
                </a:rPr>
                <a:t>Bivalan Aşı</a:t>
              </a:r>
              <a:endParaRPr lang="en-US" b="1" baseline="30000" dirty="0">
                <a:solidFill>
                  <a:schemeClr val="bg1"/>
                </a:solidFill>
                <a:latin typeface="Calibri" pitchFamily="34" charset="0"/>
                <a:cs typeface="Calibri" pitchFamily="34" charset="0"/>
              </a:endParaRPr>
            </a:p>
          </p:txBody>
        </p:sp>
        <p:sp>
          <p:nvSpPr>
            <p:cNvPr id="475471" name="Line 335"/>
            <p:cNvSpPr>
              <a:spLocks noChangeShapeType="1"/>
            </p:cNvSpPr>
            <p:nvPr/>
          </p:nvSpPr>
          <p:spPr bwMode="auto">
            <a:xfrm flipV="1">
              <a:off x="3827463" y="3505200"/>
              <a:ext cx="0"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2" name="Line 336"/>
            <p:cNvSpPr>
              <a:spLocks noChangeShapeType="1"/>
            </p:cNvSpPr>
            <p:nvPr/>
          </p:nvSpPr>
          <p:spPr bwMode="auto">
            <a:xfrm flipV="1">
              <a:off x="1158875" y="3505200"/>
              <a:ext cx="0"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3" name="Line 337"/>
            <p:cNvSpPr>
              <a:spLocks noChangeShapeType="1"/>
            </p:cNvSpPr>
            <p:nvPr/>
          </p:nvSpPr>
          <p:spPr bwMode="auto">
            <a:xfrm flipV="1">
              <a:off x="1430338" y="3505200"/>
              <a:ext cx="0"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4" name="Line 338"/>
            <p:cNvSpPr>
              <a:spLocks noChangeShapeType="1"/>
            </p:cNvSpPr>
            <p:nvPr/>
          </p:nvSpPr>
          <p:spPr bwMode="auto">
            <a:xfrm flipV="1">
              <a:off x="1701800" y="3505200"/>
              <a:ext cx="1588"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5" name="Line 339"/>
            <p:cNvSpPr>
              <a:spLocks noChangeShapeType="1"/>
            </p:cNvSpPr>
            <p:nvPr/>
          </p:nvSpPr>
          <p:spPr bwMode="auto">
            <a:xfrm flipV="1">
              <a:off x="2246313" y="3505200"/>
              <a:ext cx="0"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6" name="Line 340"/>
            <p:cNvSpPr>
              <a:spLocks noChangeShapeType="1"/>
            </p:cNvSpPr>
            <p:nvPr/>
          </p:nvSpPr>
          <p:spPr bwMode="auto">
            <a:xfrm flipV="1">
              <a:off x="2517775" y="3505200"/>
              <a:ext cx="0"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7" name="Line 341"/>
            <p:cNvSpPr>
              <a:spLocks noChangeShapeType="1"/>
            </p:cNvSpPr>
            <p:nvPr/>
          </p:nvSpPr>
          <p:spPr bwMode="auto">
            <a:xfrm flipV="1">
              <a:off x="2789238" y="3505200"/>
              <a:ext cx="1587"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8" name="Line 342"/>
            <p:cNvSpPr>
              <a:spLocks noChangeShapeType="1"/>
            </p:cNvSpPr>
            <p:nvPr/>
          </p:nvSpPr>
          <p:spPr bwMode="auto">
            <a:xfrm flipV="1">
              <a:off x="3060700" y="3505200"/>
              <a:ext cx="1588"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79" name="Line 343"/>
            <p:cNvSpPr>
              <a:spLocks noChangeShapeType="1"/>
            </p:cNvSpPr>
            <p:nvPr/>
          </p:nvSpPr>
          <p:spPr bwMode="auto">
            <a:xfrm flipV="1">
              <a:off x="3333750" y="3505200"/>
              <a:ext cx="0"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80" name="Line 344"/>
            <p:cNvSpPr>
              <a:spLocks noChangeShapeType="1"/>
            </p:cNvSpPr>
            <p:nvPr/>
          </p:nvSpPr>
          <p:spPr bwMode="auto">
            <a:xfrm flipV="1">
              <a:off x="3605213" y="3505200"/>
              <a:ext cx="0"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81" name="Line 345"/>
            <p:cNvSpPr>
              <a:spLocks noChangeShapeType="1"/>
            </p:cNvSpPr>
            <p:nvPr/>
          </p:nvSpPr>
          <p:spPr bwMode="auto">
            <a:xfrm flipV="1">
              <a:off x="1973263" y="3505200"/>
              <a:ext cx="1587" cy="15875"/>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82" name="Line 346"/>
            <p:cNvSpPr>
              <a:spLocks noChangeShapeType="1"/>
            </p:cNvSpPr>
            <p:nvPr/>
          </p:nvSpPr>
          <p:spPr bwMode="auto">
            <a:xfrm>
              <a:off x="928688" y="3038475"/>
              <a:ext cx="14287" cy="1588"/>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83" name="Line 347"/>
            <p:cNvSpPr>
              <a:spLocks noChangeShapeType="1"/>
            </p:cNvSpPr>
            <p:nvPr/>
          </p:nvSpPr>
          <p:spPr bwMode="auto">
            <a:xfrm>
              <a:off x="928688" y="2571750"/>
              <a:ext cx="14287" cy="1588"/>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84" name="Line 348"/>
            <p:cNvSpPr>
              <a:spLocks noChangeShapeType="1"/>
            </p:cNvSpPr>
            <p:nvPr/>
          </p:nvSpPr>
          <p:spPr bwMode="auto">
            <a:xfrm>
              <a:off x="928688" y="2106613"/>
              <a:ext cx="14287" cy="1587"/>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85" name="Line 349"/>
            <p:cNvSpPr>
              <a:spLocks noChangeShapeType="1"/>
            </p:cNvSpPr>
            <p:nvPr/>
          </p:nvSpPr>
          <p:spPr bwMode="auto">
            <a:xfrm>
              <a:off x="931863" y="1643063"/>
              <a:ext cx="14287" cy="1587"/>
            </a:xfrm>
            <a:prstGeom prst="line">
              <a:avLst/>
            </a:prstGeom>
            <a:noFill/>
            <a:ln w="12700">
              <a:solidFill>
                <a:schemeClr val="bg1"/>
              </a:solidFill>
              <a:miter lim="800000"/>
              <a:headEnd/>
              <a:tailEnd/>
            </a:ln>
          </p:spPr>
          <p:txBody>
            <a:bodyPr/>
            <a:lstStyle/>
            <a:p>
              <a:endParaRPr lang="tr-TR" dirty="0">
                <a:latin typeface="Calibri" pitchFamily="34" charset="0"/>
                <a:cs typeface="Calibri" pitchFamily="34" charset="0"/>
              </a:endParaRPr>
            </a:p>
          </p:txBody>
        </p:sp>
        <p:sp>
          <p:nvSpPr>
            <p:cNvPr id="475486" name="Rectangle 350"/>
            <p:cNvSpPr>
              <a:spLocks noChangeArrowheads="1"/>
            </p:cNvSpPr>
            <p:nvPr/>
          </p:nvSpPr>
          <p:spPr bwMode="auto">
            <a:xfrm>
              <a:off x="1000125" y="3224213"/>
              <a:ext cx="57150" cy="295276"/>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87" name="Rectangle 351"/>
            <p:cNvSpPr>
              <a:spLocks noChangeArrowheads="1"/>
            </p:cNvSpPr>
            <p:nvPr/>
          </p:nvSpPr>
          <p:spPr bwMode="auto">
            <a:xfrm>
              <a:off x="1265238" y="1835151"/>
              <a:ext cx="57150" cy="1684338"/>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88" name="Rectangle 352"/>
            <p:cNvSpPr>
              <a:spLocks noChangeArrowheads="1"/>
            </p:cNvSpPr>
            <p:nvPr/>
          </p:nvSpPr>
          <p:spPr bwMode="auto">
            <a:xfrm>
              <a:off x="1544637" y="2079625"/>
              <a:ext cx="58737" cy="1439863"/>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89" name="Rectangle 353"/>
            <p:cNvSpPr>
              <a:spLocks noChangeArrowheads="1"/>
            </p:cNvSpPr>
            <p:nvPr/>
          </p:nvSpPr>
          <p:spPr bwMode="auto">
            <a:xfrm>
              <a:off x="1822449" y="2184400"/>
              <a:ext cx="57150" cy="1335088"/>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0" name="Rectangle 354"/>
            <p:cNvSpPr>
              <a:spLocks noChangeArrowheads="1"/>
            </p:cNvSpPr>
            <p:nvPr/>
          </p:nvSpPr>
          <p:spPr bwMode="auto">
            <a:xfrm>
              <a:off x="2071687" y="2205039"/>
              <a:ext cx="58737" cy="1314450"/>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1" name="Rectangle 355"/>
            <p:cNvSpPr>
              <a:spLocks noChangeArrowheads="1"/>
            </p:cNvSpPr>
            <p:nvPr/>
          </p:nvSpPr>
          <p:spPr bwMode="auto">
            <a:xfrm>
              <a:off x="2344738" y="2282825"/>
              <a:ext cx="58737" cy="1236663"/>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2" name="Rectangle 356"/>
            <p:cNvSpPr>
              <a:spLocks noChangeArrowheads="1"/>
            </p:cNvSpPr>
            <p:nvPr/>
          </p:nvSpPr>
          <p:spPr bwMode="auto">
            <a:xfrm>
              <a:off x="2632075" y="2238375"/>
              <a:ext cx="57150" cy="1281113"/>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3" name="Rectangle 357"/>
            <p:cNvSpPr>
              <a:spLocks noChangeArrowheads="1"/>
            </p:cNvSpPr>
            <p:nvPr/>
          </p:nvSpPr>
          <p:spPr bwMode="auto">
            <a:xfrm>
              <a:off x="2895600" y="2286001"/>
              <a:ext cx="57150" cy="1208088"/>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4" name="Rectangle 358"/>
            <p:cNvSpPr>
              <a:spLocks noChangeArrowheads="1"/>
            </p:cNvSpPr>
            <p:nvPr/>
          </p:nvSpPr>
          <p:spPr bwMode="auto">
            <a:xfrm>
              <a:off x="3155950" y="2232026"/>
              <a:ext cx="57150" cy="1287463"/>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5" name="Rectangle 359"/>
            <p:cNvSpPr>
              <a:spLocks noChangeArrowheads="1"/>
            </p:cNvSpPr>
            <p:nvPr/>
          </p:nvSpPr>
          <p:spPr bwMode="auto">
            <a:xfrm>
              <a:off x="3428999" y="2311400"/>
              <a:ext cx="57150" cy="1208088"/>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6" name="Rectangle 360"/>
            <p:cNvSpPr>
              <a:spLocks noChangeArrowheads="1"/>
            </p:cNvSpPr>
            <p:nvPr/>
          </p:nvSpPr>
          <p:spPr bwMode="auto">
            <a:xfrm>
              <a:off x="3706812" y="2260601"/>
              <a:ext cx="58737" cy="1258888"/>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497" name="Line 361"/>
            <p:cNvSpPr>
              <a:spLocks noChangeShapeType="1"/>
            </p:cNvSpPr>
            <p:nvPr/>
          </p:nvSpPr>
          <p:spPr bwMode="auto">
            <a:xfrm>
              <a:off x="939800" y="2941638"/>
              <a:ext cx="2884488" cy="0"/>
            </a:xfrm>
            <a:prstGeom prst="line">
              <a:avLst/>
            </a:prstGeom>
            <a:noFill/>
            <a:ln w="19050">
              <a:solidFill>
                <a:schemeClr val="tx1"/>
              </a:solidFill>
              <a:prstDash val="dash"/>
              <a:round/>
              <a:headEnd/>
              <a:tailEnd/>
            </a:ln>
            <a:effectLst/>
          </p:spPr>
          <p:txBody>
            <a:bodyPr/>
            <a:lstStyle/>
            <a:p>
              <a:endParaRPr lang="tr-TR" dirty="0">
                <a:latin typeface="Calibri" pitchFamily="34" charset="0"/>
                <a:cs typeface="Calibri" pitchFamily="34" charset="0"/>
              </a:endParaRPr>
            </a:p>
          </p:txBody>
        </p:sp>
        <p:sp>
          <p:nvSpPr>
            <p:cNvPr id="475498" name="Rectangle 362"/>
            <p:cNvSpPr>
              <a:spLocks noChangeArrowheads="1"/>
            </p:cNvSpPr>
            <p:nvPr/>
          </p:nvSpPr>
          <p:spPr bwMode="auto">
            <a:xfrm>
              <a:off x="1014413" y="3543300"/>
              <a:ext cx="57150"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0</a:t>
              </a:r>
              <a:endParaRPr lang="en-US" sz="800" dirty="0">
                <a:latin typeface="Calibri" pitchFamily="34" charset="0"/>
                <a:ea typeface="Arial Unicode MS" pitchFamily="34" charset="-128"/>
                <a:cs typeface="Arial Unicode MS" pitchFamily="34" charset="-128"/>
              </a:endParaRPr>
            </a:p>
          </p:txBody>
        </p:sp>
        <p:sp>
          <p:nvSpPr>
            <p:cNvPr id="475499" name="Rectangle 363"/>
            <p:cNvSpPr>
              <a:spLocks noChangeArrowheads="1"/>
            </p:cNvSpPr>
            <p:nvPr/>
          </p:nvSpPr>
          <p:spPr bwMode="auto">
            <a:xfrm>
              <a:off x="1228725" y="3543300"/>
              <a:ext cx="57150"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7</a:t>
              </a:r>
              <a:endParaRPr lang="en-US" sz="800" dirty="0">
                <a:latin typeface="Calibri" pitchFamily="34" charset="0"/>
                <a:ea typeface="Arial Unicode MS" pitchFamily="34" charset="-128"/>
                <a:cs typeface="Arial Unicode MS" pitchFamily="34" charset="-128"/>
              </a:endParaRPr>
            </a:p>
          </p:txBody>
        </p:sp>
        <p:sp>
          <p:nvSpPr>
            <p:cNvPr id="475500" name="Rectangle 364"/>
            <p:cNvSpPr>
              <a:spLocks noChangeArrowheads="1"/>
            </p:cNvSpPr>
            <p:nvPr/>
          </p:nvSpPr>
          <p:spPr bwMode="auto">
            <a:xfrm>
              <a:off x="1493838" y="3543300"/>
              <a:ext cx="114299"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12</a:t>
              </a:r>
              <a:endParaRPr lang="en-US" sz="800" dirty="0">
                <a:latin typeface="Calibri" pitchFamily="34" charset="0"/>
                <a:ea typeface="Arial Unicode MS" pitchFamily="34" charset="-128"/>
                <a:cs typeface="Arial Unicode MS" pitchFamily="34" charset="-128"/>
              </a:endParaRPr>
            </a:p>
          </p:txBody>
        </p:sp>
        <p:sp>
          <p:nvSpPr>
            <p:cNvPr id="475501" name="Rectangle 365"/>
            <p:cNvSpPr>
              <a:spLocks noChangeArrowheads="1"/>
            </p:cNvSpPr>
            <p:nvPr/>
          </p:nvSpPr>
          <p:spPr bwMode="auto">
            <a:xfrm>
              <a:off x="1733550" y="3543300"/>
              <a:ext cx="114299"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18</a:t>
              </a:r>
              <a:endParaRPr lang="en-US" sz="800" dirty="0">
                <a:latin typeface="Calibri" pitchFamily="34" charset="0"/>
                <a:ea typeface="Arial Unicode MS" pitchFamily="34" charset="-128"/>
                <a:cs typeface="Arial Unicode MS" pitchFamily="34" charset="-128"/>
              </a:endParaRPr>
            </a:p>
          </p:txBody>
        </p:sp>
        <p:sp>
          <p:nvSpPr>
            <p:cNvPr id="475502" name="Rectangle 366"/>
            <p:cNvSpPr>
              <a:spLocks noChangeArrowheads="1"/>
            </p:cNvSpPr>
            <p:nvPr/>
          </p:nvSpPr>
          <p:spPr bwMode="auto">
            <a:xfrm rot="5400000">
              <a:off x="1932782" y="3659981"/>
              <a:ext cx="342900" cy="122237"/>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[25</a:t>
              </a:r>
              <a:r>
                <a:rPr lang="en-US" sz="800" dirty="0">
                  <a:latin typeface="Myriad Roman"/>
                  <a:ea typeface="Arial Unicode MS" pitchFamily="34" charset="-128"/>
                  <a:cs typeface="Arial Unicode MS" pitchFamily="34" charset="-128"/>
                </a:rPr>
                <a:t>–</a:t>
              </a:r>
              <a:r>
                <a:rPr lang="en-US" sz="800" dirty="0">
                  <a:latin typeface="Myriad Roman" charset="0"/>
                  <a:ea typeface="Arial Unicode MS" pitchFamily="34" charset="-128"/>
                  <a:cs typeface="Arial Unicode MS" pitchFamily="34" charset="-128"/>
                </a:rPr>
                <a:t>32]</a:t>
              </a:r>
              <a:endParaRPr lang="en-US" sz="800" dirty="0">
                <a:latin typeface="Calibri" pitchFamily="34" charset="0"/>
                <a:ea typeface="Arial Unicode MS" pitchFamily="34" charset="-128"/>
                <a:cs typeface="Arial Unicode MS" pitchFamily="34" charset="-128"/>
              </a:endParaRPr>
            </a:p>
          </p:txBody>
        </p:sp>
        <p:sp>
          <p:nvSpPr>
            <p:cNvPr id="475503" name="Rectangle 367"/>
            <p:cNvSpPr>
              <a:spLocks noChangeArrowheads="1"/>
            </p:cNvSpPr>
            <p:nvPr/>
          </p:nvSpPr>
          <p:spPr bwMode="auto">
            <a:xfrm rot="5400000">
              <a:off x="2185107" y="3664307"/>
              <a:ext cx="346249" cy="123111"/>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[33</a:t>
              </a:r>
              <a:r>
                <a:rPr lang="en-US" sz="800" dirty="0">
                  <a:latin typeface="Myriad Roman"/>
                  <a:ea typeface="Arial Unicode MS" pitchFamily="34" charset="-128"/>
                  <a:cs typeface="Arial Unicode MS" pitchFamily="34" charset="-128"/>
                </a:rPr>
                <a:t>–</a:t>
              </a:r>
              <a:r>
                <a:rPr lang="en-US" sz="800" dirty="0">
                  <a:latin typeface="Myriad Roman" charset="0"/>
                  <a:ea typeface="Arial Unicode MS" pitchFamily="34" charset="-128"/>
                  <a:cs typeface="Arial Unicode MS" pitchFamily="34" charset="-128"/>
                </a:rPr>
                <a:t>38]</a:t>
              </a:r>
              <a:endParaRPr lang="en-US" sz="800" dirty="0">
                <a:latin typeface="Calibri" pitchFamily="34" charset="0"/>
                <a:ea typeface="Arial Unicode MS" pitchFamily="34" charset="-128"/>
                <a:cs typeface="Arial Unicode MS" pitchFamily="34" charset="-128"/>
              </a:endParaRPr>
            </a:p>
          </p:txBody>
        </p:sp>
        <p:sp>
          <p:nvSpPr>
            <p:cNvPr id="475504" name="Rectangle 368"/>
            <p:cNvSpPr>
              <a:spLocks noChangeArrowheads="1"/>
            </p:cNvSpPr>
            <p:nvPr/>
          </p:nvSpPr>
          <p:spPr bwMode="auto">
            <a:xfrm rot="5400000">
              <a:off x="2475707" y="3659981"/>
              <a:ext cx="342900" cy="122237"/>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[39–44]</a:t>
              </a:r>
            </a:p>
          </p:txBody>
        </p:sp>
        <p:sp>
          <p:nvSpPr>
            <p:cNvPr id="475505" name="Rectangle 369"/>
            <p:cNvSpPr>
              <a:spLocks noChangeArrowheads="1"/>
            </p:cNvSpPr>
            <p:nvPr/>
          </p:nvSpPr>
          <p:spPr bwMode="auto">
            <a:xfrm rot="5400000">
              <a:off x="2750344" y="3679031"/>
              <a:ext cx="342900" cy="122238"/>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[45–50]</a:t>
              </a:r>
            </a:p>
          </p:txBody>
        </p:sp>
        <p:sp>
          <p:nvSpPr>
            <p:cNvPr id="475506" name="Rectangle 370"/>
            <p:cNvSpPr>
              <a:spLocks noChangeArrowheads="1"/>
            </p:cNvSpPr>
            <p:nvPr/>
          </p:nvSpPr>
          <p:spPr bwMode="auto">
            <a:xfrm rot="5400000">
              <a:off x="3001169" y="3659981"/>
              <a:ext cx="342900" cy="122238"/>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[51–56]</a:t>
              </a:r>
            </a:p>
          </p:txBody>
        </p:sp>
        <p:sp>
          <p:nvSpPr>
            <p:cNvPr id="475507" name="Rectangle 371"/>
            <p:cNvSpPr>
              <a:spLocks noChangeArrowheads="1"/>
            </p:cNvSpPr>
            <p:nvPr/>
          </p:nvSpPr>
          <p:spPr bwMode="auto">
            <a:xfrm rot="5400000">
              <a:off x="3291682" y="3659981"/>
              <a:ext cx="342900" cy="122237"/>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[57–62]</a:t>
              </a:r>
            </a:p>
          </p:txBody>
        </p:sp>
        <p:sp>
          <p:nvSpPr>
            <p:cNvPr id="475508" name="Rectangle 372"/>
            <p:cNvSpPr>
              <a:spLocks noChangeArrowheads="1"/>
            </p:cNvSpPr>
            <p:nvPr/>
          </p:nvSpPr>
          <p:spPr bwMode="auto">
            <a:xfrm rot="5400000">
              <a:off x="3559969" y="3659981"/>
              <a:ext cx="342900" cy="122238"/>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[63–64]</a:t>
              </a:r>
            </a:p>
          </p:txBody>
        </p:sp>
        <p:sp>
          <p:nvSpPr>
            <p:cNvPr id="475509" name="Rectangle 373"/>
            <p:cNvSpPr>
              <a:spLocks noChangeArrowheads="1"/>
            </p:cNvSpPr>
            <p:nvPr/>
          </p:nvSpPr>
          <p:spPr bwMode="auto">
            <a:xfrm>
              <a:off x="599186" y="2162174"/>
              <a:ext cx="300229"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1000</a:t>
              </a:r>
              <a:endParaRPr lang="en-US" sz="1000" dirty="0">
                <a:latin typeface="Calibri" pitchFamily="34" charset="0"/>
                <a:cs typeface="Calibri" pitchFamily="34" charset="0"/>
              </a:endParaRPr>
            </a:p>
          </p:txBody>
        </p:sp>
        <p:sp>
          <p:nvSpPr>
            <p:cNvPr id="475510" name="Rectangle 374"/>
            <p:cNvSpPr>
              <a:spLocks noChangeArrowheads="1"/>
            </p:cNvSpPr>
            <p:nvPr/>
          </p:nvSpPr>
          <p:spPr bwMode="auto">
            <a:xfrm>
              <a:off x="627190" y="2543175"/>
              <a:ext cx="225170"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100</a:t>
              </a:r>
              <a:endParaRPr lang="en-US" sz="1000" dirty="0">
                <a:latin typeface="Calibri" pitchFamily="34" charset="0"/>
                <a:cs typeface="Calibri" pitchFamily="34" charset="0"/>
              </a:endParaRPr>
            </a:p>
          </p:txBody>
        </p:sp>
        <p:sp>
          <p:nvSpPr>
            <p:cNvPr id="475511" name="Rectangle 375"/>
            <p:cNvSpPr>
              <a:spLocks noChangeArrowheads="1"/>
            </p:cNvSpPr>
            <p:nvPr/>
          </p:nvSpPr>
          <p:spPr bwMode="auto">
            <a:xfrm>
              <a:off x="656781" y="2998789"/>
              <a:ext cx="150115"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a:t>
              </a:r>
              <a:endParaRPr lang="en-US" sz="1000" dirty="0">
                <a:latin typeface="Calibri" pitchFamily="34" charset="0"/>
                <a:cs typeface="Calibri" pitchFamily="34" charset="0"/>
              </a:endParaRPr>
            </a:p>
          </p:txBody>
        </p:sp>
        <p:sp>
          <p:nvSpPr>
            <p:cNvPr id="475512" name="Rectangle 376"/>
            <p:cNvSpPr>
              <a:spLocks noChangeArrowheads="1"/>
            </p:cNvSpPr>
            <p:nvPr/>
          </p:nvSpPr>
          <p:spPr bwMode="auto">
            <a:xfrm>
              <a:off x="759101" y="3452813"/>
              <a:ext cx="83587" cy="178959"/>
            </a:xfrm>
            <a:prstGeom prst="rect">
              <a:avLst/>
            </a:prstGeom>
            <a:noFill/>
            <a:ln w="9525">
              <a:noFill/>
              <a:miter lim="800000"/>
              <a:headEnd/>
              <a:tailEnd/>
            </a:ln>
          </p:spPr>
          <p:txBody>
            <a:bodyPr wrap="none" lIns="0" tIns="0" rIns="0" bIns="0">
              <a:spAutoFit/>
            </a:bodyPr>
            <a:lstStyle/>
            <a:p>
              <a:r>
                <a:rPr lang="en-US" sz="1100" dirty="0">
                  <a:latin typeface="Myriad Roman" charset="0"/>
                  <a:cs typeface="Calibri" pitchFamily="34" charset="0"/>
                </a:rPr>
                <a:t>1</a:t>
              </a:r>
              <a:endParaRPr lang="en-US" sz="1100" dirty="0">
                <a:latin typeface="Calibri" pitchFamily="34" charset="0"/>
                <a:cs typeface="Calibri" pitchFamily="34" charset="0"/>
              </a:endParaRPr>
            </a:p>
          </p:txBody>
        </p:sp>
        <p:sp>
          <p:nvSpPr>
            <p:cNvPr id="475513" name="Line 377"/>
            <p:cNvSpPr>
              <a:spLocks noChangeShapeType="1"/>
            </p:cNvSpPr>
            <p:nvPr/>
          </p:nvSpPr>
          <p:spPr bwMode="auto">
            <a:xfrm>
              <a:off x="941388" y="1630363"/>
              <a:ext cx="0" cy="1889125"/>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475514" name="Line 378"/>
            <p:cNvSpPr>
              <a:spLocks noChangeShapeType="1"/>
            </p:cNvSpPr>
            <p:nvPr/>
          </p:nvSpPr>
          <p:spPr bwMode="auto">
            <a:xfrm>
              <a:off x="915988" y="3519488"/>
              <a:ext cx="2917825"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475515" name="Line 379"/>
            <p:cNvSpPr>
              <a:spLocks noChangeShapeType="1"/>
            </p:cNvSpPr>
            <p:nvPr/>
          </p:nvSpPr>
          <p:spPr bwMode="auto">
            <a:xfrm>
              <a:off x="944563" y="3810000"/>
              <a:ext cx="0" cy="2071688"/>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475516" name="Line 380"/>
            <p:cNvSpPr>
              <a:spLocks noChangeShapeType="1"/>
            </p:cNvSpPr>
            <p:nvPr/>
          </p:nvSpPr>
          <p:spPr bwMode="auto">
            <a:xfrm>
              <a:off x="928688" y="5368925"/>
              <a:ext cx="15875" cy="0"/>
            </a:xfrm>
            <a:prstGeom prst="line">
              <a:avLst/>
            </a:prstGeom>
            <a:noFill/>
            <a:ln w="12700">
              <a:solidFill>
                <a:schemeClr val="tx1"/>
              </a:solidFill>
              <a:miter lim="800000"/>
              <a:headEnd/>
              <a:tailEnd/>
            </a:ln>
          </p:spPr>
          <p:txBody>
            <a:bodyPr/>
            <a:lstStyle/>
            <a:p>
              <a:endParaRPr lang="tr-TR" dirty="0">
                <a:latin typeface="Calibri" pitchFamily="34" charset="0"/>
                <a:cs typeface="Calibri" pitchFamily="34" charset="0"/>
              </a:endParaRPr>
            </a:p>
          </p:txBody>
        </p:sp>
        <p:sp>
          <p:nvSpPr>
            <p:cNvPr id="475517" name="Line 381"/>
            <p:cNvSpPr>
              <a:spLocks noChangeShapeType="1"/>
            </p:cNvSpPr>
            <p:nvPr/>
          </p:nvSpPr>
          <p:spPr bwMode="auto">
            <a:xfrm>
              <a:off x="928688" y="4862513"/>
              <a:ext cx="15875" cy="1587"/>
            </a:xfrm>
            <a:prstGeom prst="line">
              <a:avLst/>
            </a:prstGeom>
            <a:noFill/>
            <a:ln w="12700">
              <a:solidFill>
                <a:schemeClr val="tx1"/>
              </a:solidFill>
              <a:miter lim="800000"/>
              <a:headEnd/>
              <a:tailEnd/>
            </a:ln>
          </p:spPr>
          <p:txBody>
            <a:bodyPr/>
            <a:lstStyle/>
            <a:p>
              <a:endParaRPr lang="tr-TR" dirty="0">
                <a:latin typeface="Calibri" pitchFamily="34" charset="0"/>
                <a:cs typeface="Calibri" pitchFamily="34" charset="0"/>
              </a:endParaRPr>
            </a:p>
          </p:txBody>
        </p:sp>
        <p:sp>
          <p:nvSpPr>
            <p:cNvPr id="475518" name="Line 382"/>
            <p:cNvSpPr>
              <a:spLocks noChangeShapeType="1"/>
            </p:cNvSpPr>
            <p:nvPr/>
          </p:nvSpPr>
          <p:spPr bwMode="auto">
            <a:xfrm>
              <a:off x="928688" y="4357688"/>
              <a:ext cx="15875" cy="0"/>
            </a:xfrm>
            <a:prstGeom prst="line">
              <a:avLst/>
            </a:prstGeom>
            <a:noFill/>
            <a:ln w="12700">
              <a:solidFill>
                <a:schemeClr val="tx1"/>
              </a:solidFill>
              <a:miter lim="800000"/>
              <a:headEnd/>
              <a:tailEnd/>
            </a:ln>
          </p:spPr>
          <p:txBody>
            <a:bodyPr/>
            <a:lstStyle/>
            <a:p>
              <a:endParaRPr lang="tr-TR" dirty="0">
                <a:latin typeface="Calibri" pitchFamily="34" charset="0"/>
                <a:cs typeface="Calibri" pitchFamily="34" charset="0"/>
              </a:endParaRPr>
            </a:p>
          </p:txBody>
        </p:sp>
        <p:sp>
          <p:nvSpPr>
            <p:cNvPr id="475519" name="Line 383"/>
            <p:cNvSpPr>
              <a:spLocks noChangeShapeType="1"/>
            </p:cNvSpPr>
            <p:nvPr/>
          </p:nvSpPr>
          <p:spPr bwMode="auto">
            <a:xfrm>
              <a:off x="928688" y="3854450"/>
              <a:ext cx="15875" cy="0"/>
            </a:xfrm>
            <a:prstGeom prst="line">
              <a:avLst/>
            </a:prstGeom>
            <a:noFill/>
            <a:ln w="12700">
              <a:solidFill>
                <a:schemeClr val="tx1"/>
              </a:solidFill>
              <a:miter lim="800000"/>
              <a:headEnd/>
              <a:tailEnd/>
            </a:ln>
          </p:spPr>
          <p:txBody>
            <a:bodyPr/>
            <a:lstStyle/>
            <a:p>
              <a:endParaRPr lang="tr-TR" dirty="0">
                <a:latin typeface="Calibri" pitchFamily="34" charset="0"/>
                <a:cs typeface="Calibri" pitchFamily="34" charset="0"/>
              </a:endParaRPr>
            </a:p>
          </p:txBody>
        </p:sp>
        <p:sp>
          <p:nvSpPr>
            <p:cNvPr id="475520" name="Rectangle 384"/>
            <p:cNvSpPr>
              <a:spLocks noChangeArrowheads="1"/>
            </p:cNvSpPr>
            <p:nvPr/>
          </p:nvSpPr>
          <p:spPr bwMode="auto">
            <a:xfrm>
              <a:off x="599186" y="4321175"/>
              <a:ext cx="300229"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1000</a:t>
              </a:r>
              <a:endParaRPr lang="en-US" sz="1000" dirty="0">
                <a:latin typeface="Calibri" pitchFamily="34" charset="0"/>
                <a:cs typeface="Calibri" pitchFamily="34" charset="0"/>
              </a:endParaRPr>
            </a:p>
          </p:txBody>
        </p:sp>
        <p:sp>
          <p:nvSpPr>
            <p:cNvPr id="475521" name="Rectangle 385"/>
            <p:cNvSpPr>
              <a:spLocks noChangeArrowheads="1"/>
            </p:cNvSpPr>
            <p:nvPr/>
          </p:nvSpPr>
          <p:spPr bwMode="auto">
            <a:xfrm>
              <a:off x="628777" y="4821238"/>
              <a:ext cx="225170"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100</a:t>
              </a:r>
              <a:endParaRPr lang="en-US" sz="1000" dirty="0">
                <a:latin typeface="Calibri" pitchFamily="34" charset="0"/>
                <a:cs typeface="Calibri" pitchFamily="34" charset="0"/>
              </a:endParaRPr>
            </a:p>
          </p:txBody>
        </p:sp>
        <p:sp>
          <p:nvSpPr>
            <p:cNvPr id="475522" name="Rectangle 386"/>
            <p:cNvSpPr>
              <a:spLocks noChangeArrowheads="1"/>
            </p:cNvSpPr>
            <p:nvPr/>
          </p:nvSpPr>
          <p:spPr bwMode="auto">
            <a:xfrm>
              <a:off x="658368" y="5327650"/>
              <a:ext cx="150115"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a:t>
              </a:r>
              <a:endParaRPr lang="en-US" sz="1000" dirty="0">
                <a:latin typeface="Calibri" pitchFamily="34" charset="0"/>
                <a:cs typeface="Calibri" pitchFamily="34" charset="0"/>
              </a:endParaRPr>
            </a:p>
          </p:txBody>
        </p:sp>
        <p:sp>
          <p:nvSpPr>
            <p:cNvPr id="475523" name="Rectangle 387"/>
            <p:cNvSpPr>
              <a:spLocks noChangeArrowheads="1"/>
            </p:cNvSpPr>
            <p:nvPr/>
          </p:nvSpPr>
          <p:spPr bwMode="auto">
            <a:xfrm>
              <a:off x="968375" y="5592764"/>
              <a:ext cx="58738" cy="296862"/>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24" name="Rectangle 388"/>
            <p:cNvSpPr>
              <a:spLocks noChangeArrowheads="1"/>
            </p:cNvSpPr>
            <p:nvPr/>
          </p:nvSpPr>
          <p:spPr bwMode="auto">
            <a:xfrm>
              <a:off x="1238250" y="4098926"/>
              <a:ext cx="57150" cy="1774826"/>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25" name="Rectangle 389"/>
            <p:cNvSpPr>
              <a:spLocks noChangeArrowheads="1"/>
            </p:cNvSpPr>
            <p:nvPr/>
          </p:nvSpPr>
          <p:spPr bwMode="auto">
            <a:xfrm>
              <a:off x="1516063" y="4368801"/>
              <a:ext cx="57150" cy="1509713"/>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26" name="Rectangle 390"/>
            <p:cNvSpPr>
              <a:spLocks noChangeArrowheads="1"/>
            </p:cNvSpPr>
            <p:nvPr/>
          </p:nvSpPr>
          <p:spPr bwMode="auto">
            <a:xfrm>
              <a:off x="1785938" y="4478338"/>
              <a:ext cx="58737" cy="1400175"/>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27" name="Rectangle 391"/>
            <p:cNvSpPr>
              <a:spLocks noChangeArrowheads="1"/>
            </p:cNvSpPr>
            <p:nvPr/>
          </p:nvSpPr>
          <p:spPr bwMode="auto">
            <a:xfrm>
              <a:off x="2051049" y="4479926"/>
              <a:ext cx="57150" cy="1398588"/>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28" name="Rectangle 392"/>
            <p:cNvSpPr>
              <a:spLocks noChangeArrowheads="1"/>
            </p:cNvSpPr>
            <p:nvPr/>
          </p:nvSpPr>
          <p:spPr bwMode="auto">
            <a:xfrm>
              <a:off x="2320925" y="4575176"/>
              <a:ext cx="58738" cy="1303338"/>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29" name="Rectangle 393"/>
            <p:cNvSpPr>
              <a:spLocks noChangeArrowheads="1"/>
            </p:cNvSpPr>
            <p:nvPr/>
          </p:nvSpPr>
          <p:spPr bwMode="auto">
            <a:xfrm>
              <a:off x="2595563" y="4548189"/>
              <a:ext cx="58737" cy="1330325"/>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30" name="Rectangle 394"/>
            <p:cNvSpPr>
              <a:spLocks noChangeArrowheads="1"/>
            </p:cNvSpPr>
            <p:nvPr/>
          </p:nvSpPr>
          <p:spPr bwMode="auto">
            <a:xfrm>
              <a:off x="2863850" y="4630739"/>
              <a:ext cx="57150" cy="1247775"/>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31" name="Rectangle 395"/>
            <p:cNvSpPr>
              <a:spLocks noChangeArrowheads="1"/>
            </p:cNvSpPr>
            <p:nvPr/>
          </p:nvSpPr>
          <p:spPr bwMode="auto">
            <a:xfrm>
              <a:off x="3130550" y="4548189"/>
              <a:ext cx="57150" cy="1330325"/>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32" name="Rectangle 396"/>
            <p:cNvSpPr>
              <a:spLocks noChangeArrowheads="1"/>
            </p:cNvSpPr>
            <p:nvPr/>
          </p:nvSpPr>
          <p:spPr bwMode="auto">
            <a:xfrm>
              <a:off x="3398838" y="4643439"/>
              <a:ext cx="57150" cy="1235075"/>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33" name="Rectangle 397"/>
            <p:cNvSpPr>
              <a:spLocks noChangeArrowheads="1"/>
            </p:cNvSpPr>
            <p:nvPr/>
          </p:nvSpPr>
          <p:spPr bwMode="auto">
            <a:xfrm>
              <a:off x="3673475" y="4635501"/>
              <a:ext cx="57150" cy="1243014"/>
            </a:xfrm>
            <a:prstGeom prst="rect">
              <a:avLst/>
            </a:prstGeom>
            <a:solidFill>
              <a:srgbClr val="FF99CC"/>
            </a:solidFill>
            <a:ln w="9525" algn="ctr">
              <a:solidFill>
                <a:srgbClr val="FF00FF"/>
              </a:solidFill>
              <a:miter lim="800000"/>
              <a:headEnd/>
              <a:tailEnd/>
            </a:ln>
            <a:effectLst/>
          </p:spPr>
          <p:txBody>
            <a:bodyPr/>
            <a:lstStyle/>
            <a:p>
              <a:endParaRPr lang="tr-TR" dirty="0">
                <a:latin typeface="Calibri" pitchFamily="34" charset="0"/>
                <a:cs typeface="Calibri" pitchFamily="34" charset="0"/>
              </a:endParaRPr>
            </a:p>
          </p:txBody>
        </p:sp>
        <p:sp>
          <p:nvSpPr>
            <p:cNvPr id="475534" name="Line 398"/>
            <p:cNvSpPr>
              <a:spLocks noChangeShapeType="1"/>
            </p:cNvSpPr>
            <p:nvPr/>
          </p:nvSpPr>
          <p:spPr bwMode="auto">
            <a:xfrm>
              <a:off x="942975" y="5294313"/>
              <a:ext cx="2874963" cy="0"/>
            </a:xfrm>
            <a:prstGeom prst="line">
              <a:avLst/>
            </a:prstGeom>
            <a:noFill/>
            <a:ln w="19050">
              <a:solidFill>
                <a:schemeClr val="tx1"/>
              </a:solidFill>
              <a:prstDash val="dash"/>
              <a:round/>
              <a:headEnd/>
              <a:tailEnd/>
            </a:ln>
            <a:effectLst/>
          </p:spPr>
          <p:txBody>
            <a:bodyPr/>
            <a:lstStyle/>
            <a:p>
              <a:endParaRPr lang="tr-TR" dirty="0">
                <a:latin typeface="Calibri" pitchFamily="34" charset="0"/>
                <a:cs typeface="Calibri" pitchFamily="34" charset="0"/>
              </a:endParaRPr>
            </a:p>
          </p:txBody>
        </p:sp>
        <p:sp>
          <p:nvSpPr>
            <p:cNvPr id="475535" name="Line 399"/>
            <p:cNvSpPr>
              <a:spLocks noChangeShapeType="1"/>
            </p:cNvSpPr>
            <p:nvPr/>
          </p:nvSpPr>
          <p:spPr bwMode="auto">
            <a:xfrm>
              <a:off x="944563" y="5884863"/>
              <a:ext cx="2911475"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475536" name="Rectangle 400"/>
            <p:cNvSpPr>
              <a:spLocks noChangeArrowheads="1"/>
            </p:cNvSpPr>
            <p:nvPr/>
          </p:nvSpPr>
          <p:spPr bwMode="auto">
            <a:xfrm>
              <a:off x="759396" y="5830888"/>
              <a:ext cx="75058"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a:t>
              </a:r>
              <a:endParaRPr lang="en-US" sz="1000" dirty="0">
                <a:latin typeface="Calibri" pitchFamily="34" charset="0"/>
                <a:cs typeface="Calibri" pitchFamily="34" charset="0"/>
              </a:endParaRPr>
            </a:p>
          </p:txBody>
        </p:sp>
        <p:sp>
          <p:nvSpPr>
            <p:cNvPr id="475537" name="Rectangle 401"/>
            <p:cNvSpPr>
              <a:spLocks noChangeArrowheads="1"/>
            </p:cNvSpPr>
            <p:nvPr/>
          </p:nvSpPr>
          <p:spPr bwMode="auto">
            <a:xfrm>
              <a:off x="520382" y="1628775"/>
              <a:ext cx="375286"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10000</a:t>
              </a:r>
              <a:endParaRPr lang="en-US" sz="1000" dirty="0">
                <a:latin typeface="Calibri" pitchFamily="34" charset="0"/>
                <a:cs typeface="Calibri" pitchFamily="34" charset="0"/>
              </a:endParaRPr>
            </a:p>
          </p:txBody>
        </p:sp>
        <p:sp>
          <p:nvSpPr>
            <p:cNvPr id="475538" name="Rectangle 402"/>
            <p:cNvSpPr>
              <a:spLocks noChangeArrowheads="1"/>
            </p:cNvSpPr>
            <p:nvPr/>
          </p:nvSpPr>
          <p:spPr bwMode="auto">
            <a:xfrm>
              <a:off x="520382" y="3886200"/>
              <a:ext cx="375286" cy="162690"/>
            </a:xfrm>
            <a:prstGeom prst="rect">
              <a:avLst/>
            </a:prstGeom>
            <a:noFill/>
            <a:ln w="9525">
              <a:noFill/>
              <a:miter lim="800000"/>
              <a:headEnd/>
              <a:tailEnd/>
            </a:ln>
          </p:spPr>
          <p:txBody>
            <a:bodyPr wrap="none" lIns="0" tIns="0" rIns="0" bIns="0">
              <a:spAutoFit/>
            </a:bodyPr>
            <a:lstStyle/>
            <a:p>
              <a:r>
                <a:rPr lang="en-US" sz="1000" dirty="0">
                  <a:latin typeface="Myriad Roman" charset="0"/>
                  <a:cs typeface="Calibri" pitchFamily="34" charset="0"/>
                </a:rPr>
                <a:t>10000</a:t>
              </a:r>
              <a:endParaRPr lang="en-US" sz="1000" dirty="0">
                <a:latin typeface="Calibri" pitchFamily="34" charset="0"/>
                <a:cs typeface="Calibri" pitchFamily="34" charset="0"/>
              </a:endParaRPr>
            </a:p>
          </p:txBody>
        </p:sp>
        <p:sp>
          <p:nvSpPr>
            <p:cNvPr id="475539" name="Rectangle 403"/>
            <p:cNvSpPr>
              <a:spLocks noChangeArrowheads="1"/>
            </p:cNvSpPr>
            <p:nvPr/>
          </p:nvSpPr>
          <p:spPr bwMode="auto">
            <a:xfrm>
              <a:off x="1014413" y="5953125"/>
              <a:ext cx="57708" cy="123111"/>
            </a:xfrm>
            <a:prstGeom prst="rect">
              <a:avLst/>
            </a:prstGeom>
            <a:noFill/>
            <a:ln w="9525">
              <a:solidFill>
                <a:schemeClr val="tx1"/>
              </a:solid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0</a:t>
              </a:r>
              <a:endParaRPr lang="en-US" sz="800" dirty="0">
                <a:latin typeface="Calibri" pitchFamily="34" charset="0"/>
                <a:ea typeface="Arial Unicode MS" pitchFamily="34" charset="-128"/>
                <a:cs typeface="Arial Unicode MS" pitchFamily="34" charset="-128"/>
              </a:endParaRPr>
            </a:p>
          </p:txBody>
        </p:sp>
        <p:sp>
          <p:nvSpPr>
            <p:cNvPr id="475540" name="Rectangle 404"/>
            <p:cNvSpPr>
              <a:spLocks noChangeArrowheads="1"/>
            </p:cNvSpPr>
            <p:nvPr/>
          </p:nvSpPr>
          <p:spPr bwMode="auto">
            <a:xfrm>
              <a:off x="1228725" y="5953125"/>
              <a:ext cx="57150"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7</a:t>
              </a:r>
              <a:endParaRPr lang="en-US" sz="800" dirty="0">
                <a:latin typeface="Calibri" pitchFamily="34" charset="0"/>
                <a:ea typeface="Arial Unicode MS" pitchFamily="34" charset="-128"/>
                <a:cs typeface="Arial Unicode MS" pitchFamily="34" charset="-128"/>
              </a:endParaRPr>
            </a:p>
          </p:txBody>
        </p:sp>
        <p:sp>
          <p:nvSpPr>
            <p:cNvPr id="475541" name="Rectangle 405"/>
            <p:cNvSpPr>
              <a:spLocks noChangeArrowheads="1"/>
            </p:cNvSpPr>
            <p:nvPr/>
          </p:nvSpPr>
          <p:spPr bwMode="auto">
            <a:xfrm>
              <a:off x="1493838" y="5953125"/>
              <a:ext cx="114299"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12</a:t>
              </a:r>
              <a:endParaRPr lang="en-US" sz="800" dirty="0">
                <a:latin typeface="Calibri" pitchFamily="34" charset="0"/>
                <a:ea typeface="Arial Unicode MS" pitchFamily="34" charset="-128"/>
                <a:cs typeface="Arial Unicode MS" pitchFamily="34" charset="-128"/>
              </a:endParaRPr>
            </a:p>
          </p:txBody>
        </p:sp>
        <p:sp>
          <p:nvSpPr>
            <p:cNvPr id="475542" name="Rectangle 406"/>
            <p:cNvSpPr>
              <a:spLocks noChangeArrowheads="1"/>
            </p:cNvSpPr>
            <p:nvPr/>
          </p:nvSpPr>
          <p:spPr bwMode="auto">
            <a:xfrm>
              <a:off x="1733550" y="5953125"/>
              <a:ext cx="114299"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18</a:t>
              </a:r>
              <a:endParaRPr lang="en-US" sz="800" dirty="0">
                <a:latin typeface="Calibri" pitchFamily="34" charset="0"/>
                <a:ea typeface="Arial Unicode MS" pitchFamily="34" charset="-128"/>
                <a:cs typeface="Arial Unicode MS" pitchFamily="34" charset="-128"/>
              </a:endParaRPr>
            </a:p>
          </p:txBody>
        </p:sp>
        <p:sp>
          <p:nvSpPr>
            <p:cNvPr id="475543" name="Rectangle 407"/>
            <p:cNvSpPr>
              <a:spLocks noChangeArrowheads="1"/>
            </p:cNvSpPr>
            <p:nvPr/>
          </p:nvSpPr>
          <p:spPr bwMode="auto">
            <a:xfrm rot="5400000">
              <a:off x="1932782" y="6069806"/>
              <a:ext cx="342900" cy="122237"/>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[25</a:t>
              </a:r>
              <a:r>
                <a:rPr lang="en-US" sz="800" dirty="0">
                  <a:latin typeface="Myriad Roman"/>
                  <a:ea typeface="Arial Unicode MS" pitchFamily="34" charset="-128"/>
                  <a:cs typeface="Arial Unicode MS" pitchFamily="34" charset="-128"/>
                </a:rPr>
                <a:t>–</a:t>
              </a:r>
              <a:r>
                <a:rPr lang="en-US" sz="800" dirty="0">
                  <a:latin typeface="Myriad Roman" charset="0"/>
                  <a:ea typeface="Arial Unicode MS" pitchFamily="34" charset="-128"/>
                  <a:cs typeface="Arial Unicode MS" pitchFamily="34" charset="-128"/>
                </a:rPr>
                <a:t>32]</a:t>
              </a:r>
              <a:endParaRPr lang="en-US" sz="800" dirty="0">
                <a:latin typeface="Calibri" pitchFamily="34" charset="0"/>
                <a:ea typeface="Arial Unicode MS" pitchFamily="34" charset="-128"/>
                <a:cs typeface="Arial Unicode MS" pitchFamily="34" charset="-128"/>
              </a:endParaRPr>
            </a:p>
          </p:txBody>
        </p:sp>
        <p:sp>
          <p:nvSpPr>
            <p:cNvPr id="475544" name="Rectangle 408"/>
            <p:cNvSpPr>
              <a:spLocks noChangeArrowheads="1"/>
            </p:cNvSpPr>
            <p:nvPr/>
          </p:nvSpPr>
          <p:spPr bwMode="auto">
            <a:xfrm rot="5400000">
              <a:off x="2191544" y="6069806"/>
              <a:ext cx="342900" cy="122238"/>
            </a:xfrm>
            <a:prstGeom prst="rect">
              <a:avLst/>
            </a:prstGeom>
            <a:noFill/>
            <a:ln w="9525">
              <a:noFill/>
              <a:miter lim="800000"/>
              <a:headEnd/>
              <a:tailEnd/>
            </a:ln>
          </p:spPr>
          <p:txBody>
            <a:bodyPr wrap="none" lIns="0" tIns="0" rIns="0" bIns="0">
              <a:spAutoFit/>
            </a:bodyPr>
            <a:lstStyle/>
            <a:p>
              <a:r>
                <a:rPr lang="en-US" sz="800" dirty="0">
                  <a:latin typeface="Myriad Roman" charset="0"/>
                  <a:ea typeface="Arial Unicode MS" pitchFamily="34" charset="-128"/>
                  <a:cs typeface="Arial Unicode MS" pitchFamily="34" charset="-128"/>
                </a:rPr>
                <a:t>[33</a:t>
              </a:r>
              <a:r>
                <a:rPr lang="en-US" sz="800" dirty="0">
                  <a:latin typeface="Myriad Roman"/>
                  <a:ea typeface="Arial Unicode MS" pitchFamily="34" charset="-128"/>
                  <a:cs typeface="Arial Unicode MS" pitchFamily="34" charset="-128"/>
                </a:rPr>
                <a:t>–</a:t>
              </a:r>
              <a:r>
                <a:rPr lang="en-US" sz="800" dirty="0">
                  <a:latin typeface="Myriad Roman" charset="0"/>
                  <a:ea typeface="Arial Unicode MS" pitchFamily="34" charset="-128"/>
                  <a:cs typeface="Arial Unicode MS" pitchFamily="34" charset="-128"/>
                </a:rPr>
                <a:t>38]</a:t>
              </a:r>
              <a:endParaRPr lang="en-US" sz="800" dirty="0">
                <a:latin typeface="Calibri" pitchFamily="34" charset="0"/>
                <a:ea typeface="Arial Unicode MS" pitchFamily="34" charset="-128"/>
                <a:cs typeface="Arial Unicode MS" pitchFamily="34" charset="-128"/>
              </a:endParaRPr>
            </a:p>
          </p:txBody>
        </p:sp>
        <p:sp>
          <p:nvSpPr>
            <p:cNvPr id="475545" name="Rectangle 409"/>
            <p:cNvSpPr>
              <a:spLocks noChangeArrowheads="1"/>
            </p:cNvSpPr>
            <p:nvPr/>
          </p:nvSpPr>
          <p:spPr bwMode="auto">
            <a:xfrm rot="5400000">
              <a:off x="2475707" y="6069806"/>
              <a:ext cx="342900" cy="122237"/>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[39–44]</a:t>
              </a:r>
            </a:p>
          </p:txBody>
        </p:sp>
        <p:sp>
          <p:nvSpPr>
            <p:cNvPr id="475546" name="Rectangle 410"/>
            <p:cNvSpPr>
              <a:spLocks noChangeArrowheads="1"/>
            </p:cNvSpPr>
            <p:nvPr/>
          </p:nvSpPr>
          <p:spPr bwMode="auto">
            <a:xfrm rot="5400000">
              <a:off x="2750344" y="6088856"/>
              <a:ext cx="342900" cy="122238"/>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[45–50]</a:t>
              </a:r>
            </a:p>
          </p:txBody>
        </p:sp>
        <p:sp>
          <p:nvSpPr>
            <p:cNvPr id="475547" name="Rectangle 411"/>
            <p:cNvSpPr>
              <a:spLocks noChangeArrowheads="1"/>
            </p:cNvSpPr>
            <p:nvPr/>
          </p:nvSpPr>
          <p:spPr bwMode="auto">
            <a:xfrm rot="5400000">
              <a:off x="3001169" y="6069806"/>
              <a:ext cx="342900" cy="122238"/>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[51–56]</a:t>
              </a:r>
            </a:p>
          </p:txBody>
        </p:sp>
        <p:sp>
          <p:nvSpPr>
            <p:cNvPr id="475548" name="Rectangle 412"/>
            <p:cNvSpPr>
              <a:spLocks noChangeArrowheads="1"/>
            </p:cNvSpPr>
            <p:nvPr/>
          </p:nvSpPr>
          <p:spPr bwMode="auto">
            <a:xfrm rot="5400000">
              <a:off x="3291682" y="6069806"/>
              <a:ext cx="342900" cy="122237"/>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[57–62]</a:t>
              </a:r>
            </a:p>
          </p:txBody>
        </p:sp>
        <p:sp>
          <p:nvSpPr>
            <p:cNvPr id="475549" name="Rectangle 413"/>
            <p:cNvSpPr>
              <a:spLocks noChangeArrowheads="1"/>
            </p:cNvSpPr>
            <p:nvPr/>
          </p:nvSpPr>
          <p:spPr bwMode="auto">
            <a:xfrm rot="5400000">
              <a:off x="3559970" y="6069806"/>
              <a:ext cx="342900" cy="122238"/>
            </a:xfrm>
            <a:prstGeom prst="rect">
              <a:avLst/>
            </a:prstGeom>
            <a:noFill/>
            <a:ln w="9525">
              <a:noFill/>
              <a:miter lim="800000"/>
              <a:headEnd/>
              <a:tailEnd/>
            </a:ln>
          </p:spPr>
          <p:txBody>
            <a:bodyPr wrap="none" lIns="0" tIns="0" rIns="0" bIns="0">
              <a:spAutoFit/>
            </a:bodyPr>
            <a:lstStyle/>
            <a:p>
              <a:r>
                <a:rPr lang="en-US" sz="800">
                  <a:latin typeface="Myriad Roman" charset="0"/>
                  <a:ea typeface="Arial Unicode MS" pitchFamily="34" charset="-128"/>
                  <a:cs typeface="Arial Unicode MS" pitchFamily="34" charset="-128"/>
                </a:rPr>
                <a:t>[63–64]</a:t>
              </a:r>
            </a:p>
          </p:txBody>
        </p:sp>
        <p:sp>
          <p:nvSpPr>
            <p:cNvPr id="475550" name="Text Box 414"/>
            <p:cNvSpPr txBox="1">
              <a:spLocks noChangeArrowheads="1"/>
            </p:cNvSpPr>
            <p:nvPr/>
          </p:nvSpPr>
          <p:spPr bwMode="auto">
            <a:xfrm>
              <a:off x="8112125" y="4910159"/>
              <a:ext cx="1031875" cy="260304"/>
            </a:xfrm>
            <a:prstGeom prst="rect">
              <a:avLst/>
            </a:prstGeom>
            <a:noFill/>
            <a:ln w="9525" algn="ctr">
              <a:noFill/>
              <a:miter lim="800000"/>
              <a:headEnd/>
              <a:tailEnd/>
            </a:ln>
            <a:effectLst/>
          </p:spPr>
          <p:txBody>
            <a:bodyPr>
              <a:spAutoFit/>
            </a:bodyPr>
            <a:lstStyle/>
            <a:p>
              <a:pPr algn="ctr">
                <a:spcBef>
                  <a:spcPct val="50000"/>
                </a:spcBef>
              </a:pPr>
              <a:r>
                <a:rPr lang="tr-TR" sz="1000" b="1" dirty="0">
                  <a:latin typeface="Calibri" pitchFamily="34" charset="0"/>
                  <a:cs typeface="Calibri" pitchFamily="34" charset="0"/>
                </a:rPr>
                <a:t>Infection</a:t>
              </a:r>
              <a:r>
                <a:rPr lang="tr-TR" sz="1000" dirty="0">
                  <a:latin typeface="Calibri" pitchFamily="34" charset="0"/>
                  <a:cs typeface="Calibri" pitchFamily="34" charset="0"/>
                </a:rPr>
                <a:t> </a:t>
              </a:r>
              <a:endParaRPr lang="en-GB" sz="1000" dirty="0">
                <a:latin typeface="Calibri" pitchFamily="34" charset="0"/>
                <a:cs typeface="Calibri" pitchFamily="34" charset="0"/>
              </a:endParaRPr>
            </a:p>
          </p:txBody>
        </p:sp>
        <p:sp>
          <p:nvSpPr>
            <p:cNvPr id="475551" name="Rectangle 415"/>
            <p:cNvSpPr>
              <a:spLocks noChangeArrowheads="1"/>
            </p:cNvSpPr>
            <p:nvPr/>
          </p:nvSpPr>
          <p:spPr bwMode="auto">
            <a:xfrm>
              <a:off x="3449638" y="1581144"/>
              <a:ext cx="828000" cy="305995"/>
            </a:xfrm>
            <a:prstGeom prst="roundRect">
              <a:avLst/>
            </a:prstGeom>
            <a:ln>
              <a:headEnd/>
              <a:tailEnd/>
            </a:ln>
          </p:spPr>
          <p:style>
            <a:lnRef idx="3">
              <a:schemeClr val="lt1"/>
            </a:lnRef>
            <a:fillRef idx="1">
              <a:schemeClr val="accent2"/>
            </a:fillRef>
            <a:effectRef idx="1">
              <a:schemeClr val="accent2"/>
            </a:effectRef>
            <a:fontRef idx="minor">
              <a:schemeClr val="lt1"/>
            </a:fontRef>
          </p:style>
          <p:txBody>
            <a:bodyPr wrap="square" lIns="0" tIns="0" rIns="0" bIns="0">
              <a:spAutoFit/>
            </a:bodyPr>
            <a:lstStyle/>
            <a:p>
              <a:pPr eaLnBrk="0" hangingPunct="0"/>
              <a:r>
                <a:rPr lang="en-US" sz="1700" b="1" dirty="0">
                  <a:solidFill>
                    <a:schemeClr val="bg1"/>
                  </a:solidFill>
                  <a:latin typeface="Calibri" pitchFamily="34" charset="0"/>
                  <a:cs typeface="Calibri" pitchFamily="34" charset="0"/>
                </a:rPr>
                <a:t>HPV 16</a:t>
              </a:r>
              <a:endParaRPr lang="en-US" sz="3200" b="1" i="1" dirty="0">
                <a:solidFill>
                  <a:schemeClr val="bg1"/>
                </a:solidFill>
                <a:latin typeface="Times New Roman" pitchFamily="18" charset="0"/>
                <a:cs typeface="Calibri" pitchFamily="34" charset="0"/>
              </a:endParaRPr>
            </a:p>
          </p:txBody>
        </p:sp>
        <p:sp>
          <p:nvSpPr>
            <p:cNvPr id="475552" name="Rectangle 416"/>
            <p:cNvSpPr>
              <a:spLocks noChangeArrowheads="1"/>
            </p:cNvSpPr>
            <p:nvPr/>
          </p:nvSpPr>
          <p:spPr bwMode="auto">
            <a:xfrm>
              <a:off x="3449638" y="4068253"/>
              <a:ext cx="828000" cy="305995"/>
            </a:xfrm>
            <a:prstGeom prst="roundRect">
              <a:avLst/>
            </a:prstGeom>
            <a:ln>
              <a:headEnd/>
              <a:tailEnd/>
            </a:ln>
          </p:spPr>
          <p:style>
            <a:lnRef idx="3">
              <a:schemeClr val="lt1"/>
            </a:lnRef>
            <a:fillRef idx="1">
              <a:schemeClr val="accent2"/>
            </a:fillRef>
            <a:effectRef idx="1">
              <a:schemeClr val="accent2"/>
            </a:effectRef>
            <a:fontRef idx="minor">
              <a:schemeClr val="lt1"/>
            </a:fontRef>
          </p:style>
          <p:txBody>
            <a:bodyPr wrap="square" lIns="0" tIns="0" rIns="0" bIns="0">
              <a:spAutoFit/>
            </a:bodyPr>
            <a:lstStyle/>
            <a:p>
              <a:pPr eaLnBrk="0" hangingPunct="0"/>
              <a:r>
                <a:rPr lang="en-US" sz="1700" b="1" dirty="0">
                  <a:solidFill>
                    <a:schemeClr val="bg1"/>
                  </a:solidFill>
                  <a:latin typeface="Calibri" pitchFamily="34" charset="0"/>
                  <a:cs typeface="Calibri" pitchFamily="34" charset="0"/>
                </a:rPr>
                <a:t>HPV 18</a:t>
              </a:r>
              <a:endParaRPr lang="en-US" sz="3200" b="1" i="1" dirty="0">
                <a:solidFill>
                  <a:schemeClr val="bg1"/>
                </a:solidFill>
                <a:latin typeface="Times New Roman" pitchFamily="18" charset="0"/>
                <a:cs typeface="Calibri" pitchFamily="34" charset="0"/>
              </a:endParaRPr>
            </a:p>
          </p:txBody>
        </p:sp>
        <p:sp>
          <p:nvSpPr>
            <p:cNvPr id="475555" name="Freeform 419"/>
            <p:cNvSpPr>
              <a:spLocks/>
            </p:cNvSpPr>
            <p:nvPr/>
          </p:nvSpPr>
          <p:spPr bwMode="auto">
            <a:xfrm>
              <a:off x="7954963" y="1924050"/>
              <a:ext cx="65087" cy="63500"/>
            </a:xfrm>
            <a:custGeom>
              <a:avLst/>
              <a:gdLst/>
              <a:ahLst/>
              <a:cxnLst>
                <a:cxn ang="0">
                  <a:pos x="24" y="0"/>
                </a:cxn>
                <a:cxn ang="0">
                  <a:pos x="48" y="48"/>
                </a:cxn>
                <a:cxn ang="0">
                  <a:pos x="0" y="48"/>
                </a:cxn>
                <a:cxn ang="0">
                  <a:pos x="24" y="0"/>
                </a:cxn>
              </a:cxnLst>
              <a:rect l="0" t="0" r="r" b="b"/>
              <a:pathLst>
                <a:path w="48" h="48">
                  <a:moveTo>
                    <a:pt x="24" y="0"/>
                  </a:moveTo>
                  <a:lnTo>
                    <a:pt x="48" y="48"/>
                  </a:lnTo>
                  <a:lnTo>
                    <a:pt x="0" y="48"/>
                  </a:lnTo>
                  <a:lnTo>
                    <a:pt x="24" y="0"/>
                  </a:lnTo>
                  <a:close/>
                </a:path>
              </a:pathLst>
            </a:custGeom>
            <a:solidFill>
              <a:srgbClr val="CBD893"/>
            </a:solidFill>
            <a:ln w="8001">
              <a:solidFill>
                <a:srgbClr val="99CC00"/>
              </a:solidFill>
              <a:prstDash val="solid"/>
              <a:round/>
              <a:headEnd/>
              <a:tailEnd/>
            </a:ln>
          </p:spPr>
          <p:txBody>
            <a:bodyPr/>
            <a:lstStyle/>
            <a:p>
              <a:endParaRPr lang="tr-TR" dirty="0">
                <a:latin typeface="Calibri" pitchFamily="34" charset="0"/>
                <a:cs typeface="Calibri" pitchFamily="34" charset="0"/>
              </a:endParaRPr>
            </a:p>
          </p:txBody>
        </p:sp>
        <p:sp>
          <p:nvSpPr>
            <p:cNvPr id="475556" name="Line 420"/>
            <p:cNvSpPr>
              <a:spLocks noChangeShapeType="1"/>
            </p:cNvSpPr>
            <p:nvPr/>
          </p:nvSpPr>
          <p:spPr bwMode="auto">
            <a:xfrm>
              <a:off x="7880350" y="1962150"/>
              <a:ext cx="215900" cy="0"/>
            </a:xfrm>
            <a:prstGeom prst="line">
              <a:avLst/>
            </a:prstGeom>
            <a:noFill/>
            <a:ln w="9525">
              <a:solidFill>
                <a:srgbClr val="99CC00"/>
              </a:solidFill>
              <a:round/>
              <a:headEnd/>
              <a:tailEnd/>
            </a:ln>
            <a:effectLst/>
          </p:spPr>
          <p:txBody>
            <a:bodyPr/>
            <a:lstStyle/>
            <a:p>
              <a:endParaRPr lang="tr-TR" dirty="0">
                <a:latin typeface="Calibri" pitchFamily="34" charset="0"/>
                <a:cs typeface="Calibri" pitchFamily="34" charset="0"/>
              </a:endParaRPr>
            </a:p>
          </p:txBody>
        </p:sp>
        <p:sp>
          <p:nvSpPr>
            <p:cNvPr id="475557" name="Text Box 421"/>
            <p:cNvSpPr txBox="1">
              <a:spLocks noChangeArrowheads="1"/>
            </p:cNvSpPr>
            <p:nvPr/>
          </p:nvSpPr>
          <p:spPr bwMode="auto">
            <a:xfrm>
              <a:off x="8045450" y="1868488"/>
              <a:ext cx="549275" cy="195228"/>
            </a:xfrm>
            <a:prstGeom prst="rect">
              <a:avLst/>
            </a:prstGeom>
            <a:noFill/>
            <a:ln w="9525" algn="ctr">
              <a:noFill/>
              <a:miter lim="800000"/>
              <a:headEnd/>
              <a:tailEnd/>
            </a:ln>
            <a:effectLst/>
          </p:spPr>
          <p:txBody>
            <a:bodyPr>
              <a:spAutoFit/>
            </a:bodyPr>
            <a:lstStyle/>
            <a:p>
              <a:pPr algn="ctr">
                <a:spcBef>
                  <a:spcPct val="50000"/>
                </a:spcBef>
              </a:pPr>
              <a:r>
                <a:rPr lang="tr-TR" sz="600" b="1" dirty="0">
                  <a:solidFill>
                    <a:srgbClr val="663300"/>
                  </a:solidFill>
                  <a:effectLst>
                    <a:outerShdw blurRad="38100" dist="38100" dir="2700000" algn="tl">
                      <a:srgbClr val="000000"/>
                    </a:outerShdw>
                  </a:effectLst>
                  <a:latin typeface="Calibri" pitchFamily="34" charset="0"/>
                  <a:cs typeface="Calibri" pitchFamily="34" charset="0"/>
                </a:rPr>
                <a:t>Aşı</a:t>
              </a:r>
              <a:endParaRPr lang="en-GB" sz="600" b="1" dirty="0">
                <a:solidFill>
                  <a:srgbClr val="663300"/>
                </a:solidFill>
                <a:effectLst>
                  <a:outerShdw blurRad="38100" dist="38100" dir="2700000" algn="tl">
                    <a:srgbClr val="000000"/>
                  </a:outerShdw>
                </a:effectLst>
                <a:latin typeface="Calibri" pitchFamily="34" charset="0"/>
                <a:cs typeface="Calibri" pitchFamily="34" charset="0"/>
              </a:endParaRPr>
            </a:p>
          </p:txBody>
        </p:sp>
        <p:sp>
          <p:nvSpPr>
            <p:cNvPr id="475558" name="Text Box 422"/>
            <p:cNvSpPr txBox="1">
              <a:spLocks noChangeArrowheads="1"/>
            </p:cNvSpPr>
            <p:nvPr/>
          </p:nvSpPr>
          <p:spPr bwMode="auto">
            <a:xfrm>
              <a:off x="3813174" y="1924050"/>
              <a:ext cx="549275" cy="195228"/>
            </a:xfrm>
            <a:prstGeom prst="rect">
              <a:avLst/>
            </a:prstGeom>
            <a:noFill/>
            <a:ln w="9525" algn="ctr">
              <a:noFill/>
              <a:miter lim="800000"/>
              <a:headEnd/>
              <a:tailEnd/>
            </a:ln>
            <a:effectLst/>
          </p:spPr>
          <p:txBody>
            <a:bodyPr>
              <a:spAutoFit/>
            </a:bodyPr>
            <a:lstStyle/>
            <a:p>
              <a:pPr algn="ctr">
                <a:spcBef>
                  <a:spcPct val="50000"/>
                </a:spcBef>
              </a:pPr>
              <a:r>
                <a:rPr lang="en-GB" sz="600" b="1" dirty="0" err="1" smtClean="0">
                  <a:effectLst>
                    <a:outerShdw blurRad="38100" dist="38100" dir="2700000" algn="tl">
                      <a:srgbClr val="000000"/>
                    </a:outerShdw>
                  </a:effectLst>
                  <a:latin typeface="Calibri" pitchFamily="34" charset="0"/>
                  <a:cs typeface="Calibri" pitchFamily="34" charset="0"/>
                </a:rPr>
                <a:t>Aşı</a:t>
              </a:r>
              <a:endParaRPr lang="en-GB" sz="600" b="1" dirty="0">
                <a:effectLst>
                  <a:outerShdw blurRad="38100" dist="38100" dir="2700000" algn="tl">
                    <a:srgbClr val="000000"/>
                  </a:outerShdw>
                </a:effectLst>
                <a:latin typeface="Calibri" pitchFamily="34" charset="0"/>
                <a:cs typeface="Calibri" pitchFamily="34" charset="0"/>
              </a:endParaRPr>
            </a:p>
          </p:txBody>
        </p:sp>
        <p:sp>
          <p:nvSpPr>
            <p:cNvPr id="475559" name="Rectangle 423"/>
            <p:cNvSpPr>
              <a:spLocks noChangeArrowheads="1"/>
            </p:cNvSpPr>
            <p:nvPr/>
          </p:nvSpPr>
          <p:spPr bwMode="auto">
            <a:xfrm>
              <a:off x="3810000" y="1981200"/>
              <a:ext cx="76200" cy="76200"/>
            </a:xfrm>
            <a:prstGeom prst="rect">
              <a:avLst/>
            </a:prstGeom>
            <a:solidFill>
              <a:srgbClr val="FF99CC"/>
            </a:solidFill>
            <a:ln w="9525">
              <a:solidFill>
                <a:srgbClr val="FF00FF"/>
              </a:solidFill>
              <a:miter lim="800000"/>
              <a:headEnd/>
              <a:tailEnd/>
            </a:ln>
            <a:effectLst/>
          </p:spPr>
          <p:txBody>
            <a:bodyPr wrap="none" anchor="ctr"/>
            <a:lstStyle/>
            <a:p>
              <a:endParaRPr lang="tr-TR" dirty="0">
                <a:latin typeface="Calibri" pitchFamily="34" charset="0"/>
                <a:cs typeface="Calibri" pitchFamily="34" charset="0"/>
              </a:endParaRPr>
            </a:p>
          </p:txBody>
        </p:sp>
        <p:sp>
          <p:nvSpPr>
            <p:cNvPr id="475560" name="Text Box 424"/>
            <p:cNvSpPr txBox="1">
              <a:spLocks noChangeArrowheads="1"/>
            </p:cNvSpPr>
            <p:nvPr/>
          </p:nvSpPr>
          <p:spPr bwMode="auto">
            <a:xfrm>
              <a:off x="8382000" y="5857893"/>
              <a:ext cx="762000" cy="292842"/>
            </a:xfrm>
            <a:prstGeom prst="rect">
              <a:avLst/>
            </a:prstGeom>
            <a:noFill/>
            <a:ln w="9525">
              <a:noFill/>
              <a:miter lim="800000"/>
              <a:headEnd/>
              <a:tailEnd/>
            </a:ln>
            <a:effectLst/>
          </p:spPr>
          <p:txBody>
            <a:bodyPr>
              <a:spAutoFit/>
            </a:bodyPr>
            <a:lstStyle/>
            <a:p>
              <a:pPr>
                <a:spcBef>
                  <a:spcPct val="50000"/>
                </a:spcBef>
              </a:pPr>
              <a:r>
                <a:rPr lang="en-US" sz="1200" dirty="0" err="1">
                  <a:latin typeface="Calibri" pitchFamily="34" charset="0"/>
                  <a:cs typeface="Calibri" pitchFamily="34" charset="0"/>
                </a:rPr>
                <a:t>cLIA</a:t>
              </a:r>
              <a:endParaRPr lang="en-US" sz="1200" dirty="0">
                <a:latin typeface="Calibri" pitchFamily="34" charset="0"/>
                <a:cs typeface="Calibri" pitchFamily="34" charset="0"/>
              </a:endParaRPr>
            </a:p>
          </p:txBody>
        </p:sp>
        <p:sp>
          <p:nvSpPr>
            <p:cNvPr id="475562" name="Rectangle 426"/>
            <p:cNvSpPr>
              <a:spLocks noChangeArrowheads="1"/>
            </p:cNvSpPr>
            <p:nvPr/>
          </p:nvSpPr>
          <p:spPr bwMode="auto">
            <a:xfrm>
              <a:off x="7192962" y="5275284"/>
              <a:ext cx="26987"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563" name="Rectangle 427"/>
            <p:cNvSpPr>
              <a:spLocks noChangeArrowheads="1"/>
            </p:cNvSpPr>
            <p:nvPr/>
          </p:nvSpPr>
          <p:spPr bwMode="auto">
            <a:xfrm>
              <a:off x="5259388" y="5281635"/>
              <a:ext cx="92075" cy="14288"/>
            </a:xfrm>
            <a:prstGeom prst="rect">
              <a:avLst/>
            </a:prstGeom>
            <a:solidFill>
              <a:srgbClr val="FBEF99"/>
            </a:solidFill>
            <a:ln w="9525">
              <a:solidFill>
                <a:srgbClr val="FBEF99"/>
              </a:solidFill>
              <a:miter lim="800000"/>
              <a:headEnd/>
              <a:tailEnd/>
            </a:ln>
          </p:spPr>
          <p:txBody>
            <a:bodyPr/>
            <a:lstStyle/>
            <a:p>
              <a:endParaRPr lang="tr-TR" dirty="0">
                <a:latin typeface="Calibri" pitchFamily="34" charset="0"/>
                <a:cs typeface="Calibri" pitchFamily="34" charset="0"/>
              </a:endParaRPr>
            </a:p>
          </p:txBody>
        </p:sp>
        <p:sp>
          <p:nvSpPr>
            <p:cNvPr id="475564" name="AutoShape 428"/>
            <p:cNvSpPr>
              <a:spLocks noChangeArrowheads="1"/>
            </p:cNvSpPr>
            <p:nvPr/>
          </p:nvSpPr>
          <p:spPr bwMode="auto">
            <a:xfrm>
              <a:off x="5651500" y="4367234"/>
              <a:ext cx="1358900" cy="304800"/>
            </a:xfrm>
            <a:prstGeom prst="wedgeRectCallout">
              <a:avLst>
                <a:gd name="adj1" fmla="val 15773"/>
                <a:gd name="adj2" fmla="val 158333"/>
              </a:avLst>
            </a:prstGeom>
            <a:noFill/>
            <a:ln w="9525">
              <a:solidFill>
                <a:schemeClr val="folHlink"/>
              </a:solidFill>
              <a:miter lim="800000"/>
              <a:headEnd/>
              <a:tailEnd/>
            </a:ln>
            <a:effectLst/>
          </p:spPr>
          <p:txBody>
            <a:bodyPr/>
            <a:lstStyle/>
            <a:p>
              <a:pPr algn="ctr"/>
              <a:r>
                <a:rPr lang="tr-TR" sz="1200" dirty="0">
                  <a:latin typeface="Calibri" pitchFamily="34" charset="0"/>
                  <a:cs typeface="Calibri" pitchFamily="34" charset="0"/>
                </a:rPr>
                <a:t>24 </a:t>
              </a:r>
              <a:r>
                <a:rPr lang="tr-TR" sz="1200" dirty="0" smtClean="0">
                  <a:latin typeface="Calibri" pitchFamily="34" charset="0"/>
                  <a:cs typeface="Calibri" pitchFamily="34" charset="0"/>
                </a:rPr>
                <a:t>aylar </a:t>
              </a:r>
              <a:r>
                <a:rPr lang="en-US" sz="1200" dirty="0" smtClean="0">
                  <a:latin typeface="Calibri" pitchFamily="34" charset="0"/>
                  <a:cs typeface="Calibri" pitchFamily="34" charset="0"/>
                </a:rPr>
                <a:t>76</a:t>
              </a:r>
              <a:r>
                <a:rPr lang="tr-TR" sz="1200" dirty="0" smtClean="0">
                  <a:latin typeface="Calibri" pitchFamily="34" charset="0"/>
                  <a:cs typeface="Calibri" pitchFamily="34" charset="0"/>
                </a:rPr>
                <a:t>%</a:t>
              </a:r>
              <a:endParaRPr lang="en-US" sz="1200" dirty="0">
                <a:latin typeface="Calibri" pitchFamily="34" charset="0"/>
                <a:cs typeface="Calibri" pitchFamily="34" charset="0"/>
              </a:endParaRPr>
            </a:p>
          </p:txBody>
        </p:sp>
        <p:sp>
          <p:nvSpPr>
            <p:cNvPr id="475565" name="Text Box 429"/>
            <p:cNvSpPr txBox="1">
              <a:spLocks noChangeArrowheads="1"/>
            </p:cNvSpPr>
            <p:nvPr/>
          </p:nvSpPr>
          <p:spPr bwMode="auto">
            <a:xfrm>
              <a:off x="1371601" y="1630363"/>
              <a:ext cx="2058988" cy="292842"/>
            </a:xfrm>
            <a:prstGeom prst="rect">
              <a:avLst/>
            </a:prstGeom>
            <a:noFill/>
            <a:ln w="9525" algn="ctr">
              <a:noFill/>
              <a:miter lim="800000"/>
              <a:headEnd/>
              <a:tailEnd/>
            </a:ln>
            <a:effectLst/>
          </p:spPr>
          <p:txBody>
            <a:bodyPr>
              <a:spAutoFit/>
            </a:bodyPr>
            <a:lstStyle/>
            <a:p>
              <a:pPr algn="ctr">
                <a:spcBef>
                  <a:spcPct val="50000"/>
                </a:spcBef>
              </a:pPr>
              <a:r>
                <a:rPr lang="en-GB" sz="1200" dirty="0" err="1" smtClean="0">
                  <a:latin typeface="Calibri" pitchFamily="34" charset="0"/>
                  <a:cs typeface="Calibri" pitchFamily="34" charset="0"/>
                </a:rPr>
                <a:t>Seropozitivite</a:t>
              </a:r>
              <a:r>
                <a:rPr lang="en-GB" sz="1200" dirty="0" smtClean="0">
                  <a:latin typeface="Calibri" pitchFamily="34" charset="0"/>
                  <a:cs typeface="Calibri" pitchFamily="34" charset="0"/>
                </a:rPr>
                <a:t> ≥98</a:t>
              </a:r>
              <a:r>
                <a:rPr lang="tr-TR" sz="1200" dirty="0" smtClean="0">
                  <a:latin typeface="Calibri" pitchFamily="34" charset="0"/>
                  <a:cs typeface="Calibri" pitchFamily="34" charset="0"/>
                </a:rPr>
                <a:t>%</a:t>
              </a:r>
              <a:endParaRPr lang="en-GB" sz="1200" dirty="0">
                <a:latin typeface="Calibri" pitchFamily="34" charset="0"/>
                <a:cs typeface="Calibri" pitchFamily="34" charset="0"/>
              </a:endParaRPr>
            </a:p>
          </p:txBody>
        </p:sp>
        <p:sp>
          <p:nvSpPr>
            <p:cNvPr id="475566" name="AutoShape 430"/>
            <p:cNvSpPr>
              <a:spLocks noChangeArrowheads="1"/>
            </p:cNvSpPr>
            <p:nvPr/>
          </p:nvSpPr>
          <p:spPr bwMode="auto">
            <a:xfrm>
              <a:off x="7315199" y="4519634"/>
              <a:ext cx="1433513" cy="304800"/>
            </a:xfrm>
            <a:prstGeom prst="wedgeRectCallout">
              <a:avLst>
                <a:gd name="adj1" fmla="val -54097"/>
                <a:gd name="adj2" fmla="val 137500"/>
              </a:avLst>
            </a:prstGeom>
            <a:noFill/>
            <a:ln w="9525">
              <a:solidFill>
                <a:schemeClr val="folHlink"/>
              </a:solidFill>
              <a:miter lim="800000"/>
              <a:headEnd/>
              <a:tailEnd/>
            </a:ln>
            <a:effectLst/>
          </p:spPr>
          <p:txBody>
            <a:bodyPr/>
            <a:lstStyle/>
            <a:p>
              <a:pPr algn="ctr"/>
              <a:r>
                <a:rPr lang="tr-TR" sz="1200" dirty="0">
                  <a:latin typeface="Calibri" pitchFamily="34" charset="0"/>
                  <a:cs typeface="Calibri" pitchFamily="34" charset="0"/>
                </a:rPr>
                <a:t>36 </a:t>
              </a:r>
              <a:r>
                <a:rPr lang="tr-TR" sz="1200" dirty="0" smtClean="0">
                  <a:latin typeface="Calibri" pitchFamily="34" charset="0"/>
                  <a:cs typeface="Calibri" pitchFamily="34" charset="0"/>
                </a:rPr>
                <a:t>aylar 65%</a:t>
              </a:r>
              <a:endParaRPr lang="en-US" sz="1200" dirty="0">
                <a:latin typeface="Calibri" pitchFamily="34" charset="0"/>
                <a:cs typeface="Calibri" pitchFamily="34" charset="0"/>
              </a:endParaRPr>
            </a:p>
          </p:txBody>
        </p:sp>
        <p:sp>
          <p:nvSpPr>
            <p:cNvPr id="475567" name="Text Box 431"/>
            <p:cNvSpPr txBox="1">
              <a:spLocks noChangeArrowheads="1"/>
            </p:cNvSpPr>
            <p:nvPr/>
          </p:nvSpPr>
          <p:spPr bwMode="auto">
            <a:xfrm>
              <a:off x="1371601" y="3962401"/>
              <a:ext cx="2058988" cy="292842"/>
            </a:xfrm>
            <a:prstGeom prst="rect">
              <a:avLst/>
            </a:prstGeom>
            <a:noFill/>
            <a:ln w="9525" algn="ctr">
              <a:noFill/>
              <a:miter lim="800000"/>
              <a:headEnd/>
              <a:tailEnd/>
            </a:ln>
            <a:effectLst/>
          </p:spPr>
          <p:txBody>
            <a:bodyPr>
              <a:spAutoFit/>
            </a:bodyPr>
            <a:lstStyle/>
            <a:p>
              <a:pPr algn="ctr">
                <a:spcBef>
                  <a:spcPct val="50000"/>
                </a:spcBef>
              </a:pPr>
              <a:r>
                <a:rPr lang="en-GB" sz="1200" dirty="0" err="1" smtClean="0">
                  <a:latin typeface="Calibri" pitchFamily="34" charset="0"/>
                  <a:cs typeface="Calibri" pitchFamily="34" charset="0"/>
                </a:rPr>
                <a:t>Seropozitivite</a:t>
              </a:r>
              <a:r>
                <a:rPr lang="en-GB" sz="1200" dirty="0" smtClean="0">
                  <a:latin typeface="Calibri" pitchFamily="34" charset="0"/>
                  <a:cs typeface="Calibri" pitchFamily="34" charset="0"/>
                </a:rPr>
                <a:t> ≥98</a:t>
              </a:r>
              <a:r>
                <a:rPr lang="tr-TR" sz="1200" dirty="0" smtClean="0">
                  <a:latin typeface="Calibri" pitchFamily="34" charset="0"/>
                  <a:cs typeface="Calibri" pitchFamily="34" charset="0"/>
                </a:rPr>
                <a:t>%</a:t>
              </a:r>
              <a:endParaRPr lang="en-GB" sz="1200" dirty="0">
                <a:latin typeface="Calibri" pitchFamily="34" charset="0"/>
                <a:cs typeface="Calibri" pitchFamily="34" charset="0"/>
              </a:endParaRPr>
            </a:p>
          </p:txBody>
        </p:sp>
        <p:sp>
          <p:nvSpPr>
            <p:cNvPr id="475568" name="Text Box 432"/>
            <p:cNvSpPr txBox="1">
              <a:spLocks noChangeArrowheads="1"/>
            </p:cNvSpPr>
            <p:nvPr/>
          </p:nvSpPr>
          <p:spPr bwMode="auto">
            <a:xfrm>
              <a:off x="5715000" y="1752601"/>
              <a:ext cx="2058988" cy="292842"/>
            </a:xfrm>
            <a:prstGeom prst="rect">
              <a:avLst/>
            </a:prstGeom>
            <a:noFill/>
            <a:ln w="9525" algn="ctr">
              <a:noFill/>
              <a:miter lim="800000"/>
              <a:headEnd/>
              <a:tailEnd/>
            </a:ln>
            <a:effectLst/>
          </p:spPr>
          <p:txBody>
            <a:bodyPr>
              <a:spAutoFit/>
            </a:bodyPr>
            <a:lstStyle/>
            <a:p>
              <a:pPr algn="ctr">
                <a:spcBef>
                  <a:spcPct val="50000"/>
                </a:spcBef>
              </a:pPr>
              <a:r>
                <a:rPr lang="en-GB" sz="1200" dirty="0" err="1" smtClean="0">
                  <a:latin typeface="Calibri" pitchFamily="34" charset="0"/>
                  <a:cs typeface="Calibri" pitchFamily="34" charset="0"/>
                </a:rPr>
                <a:t>Seropozitivite</a:t>
              </a:r>
              <a:r>
                <a:rPr lang="en-GB" sz="1200" dirty="0" smtClean="0">
                  <a:latin typeface="Calibri" pitchFamily="34" charset="0"/>
                  <a:cs typeface="Calibri" pitchFamily="34" charset="0"/>
                </a:rPr>
                <a:t> ≥98</a:t>
              </a:r>
              <a:r>
                <a:rPr lang="tr-TR" sz="1200" dirty="0" smtClean="0">
                  <a:latin typeface="Calibri" pitchFamily="34" charset="0"/>
                  <a:cs typeface="Calibri" pitchFamily="34" charset="0"/>
                </a:rPr>
                <a:t>%</a:t>
              </a:r>
              <a:endParaRPr lang="en-GB" sz="1200" dirty="0">
                <a:latin typeface="Calibri" pitchFamily="34" charset="0"/>
                <a:cs typeface="Calibri" pitchFamily="34" charset="0"/>
              </a:endParaRPr>
            </a:p>
          </p:txBody>
        </p:sp>
        <p:sp>
          <p:nvSpPr>
            <p:cNvPr id="475569" name="Text Box 433"/>
            <p:cNvSpPr txBox="1">
              <a:spLocks noChangeArrowheads="1"/>
            </p:cNvSpPr>
            <p:nvPr/>
          </p:nvSpPr>
          <p:spPr bwMode="auto">
            <a:xfrm>
              <a:off x="8112125" y="2819400"/>
              <a:ext cx="1031875" cy="260304"/>
            </a:xfrm>
            <a:prstGeom prst="rect">
              <a:avLst/>
            </a:prstGeom>
            <a:noFill/>
            <a:ln w="9525" algn="ctr">
              <a:noFill/>
              <a:miter lim="800000"/>
              <a:headEnd/>
              <a:tailEnd/>
            </a:ln>
            <a:effectLst/>
          </p:spPr>
          <p:txBody>
            <a:bodyPr>
              <a:spAutoFit/>
            </a:bodyPr>
            <a:lstStyle/>
            <a:p>
              <a:pPr algn="ctr">
                <a:spcBef>
                  <a:spcPct val="50000"/>
                </a:spcBef>
              </a:pPr>
              <a:r>
                <a:rPr lang="tr-TR" sz="1000" b="1" dirty="0">
                  <a:latin typeface="Calibri" pitchFamily="34" charset="0"/>
                  <a:cs typeface="Calibri" pitchFamily="34" charset="0"/>
                </a:rPr>
                <a:t>İnfection</a:t>
              </a:r>
              <a:endParaRPr lang="en-GB" sz="1000" b="1" dirty="0">
                <a:solidFill>
                  <a:srgbClr val="663300"/>
                </a:solidFill>
                <a:latin typeface="Calibri" pitchFamily="34" charset="0"/>
                <a:cs typeface="Calibri" pitchFamily="34" charset="0"/>
              </a:endParaRPr>
            </a:p>
          </p:txBody>
        </p:sp>
        <p:sp>
          <p:nvSpPr>
            <p:cNvPr id="475570" name="Line 434"/>
            <p:cNvSpPr>
              <a:spLocks noChangeShapeType="1"/>
            </p:cNvSpPr>
            <p:nvPr/>
          </p:nvSpPr>
          <p:spPr bwMode="auto">
            <a:xfrm>
              <a:off x="5410200" y="5281634"/>
              <a:ext cx="2884488" cy="0"/>
            </a:xfrm>
            <a:prstGeom prst="line">
              <a:avLst/>
            </a:prstGeom>
            <a:noFill/>
            <a:ln w="19050">
              <a:solidFill>
                <a:schemeClr val="tx1"/>
              </a:solidFill>
              <a:prstDash val="dash"/>
              <a:round/>
              <a:headEnd/>
              <a:tailEnd/>
            </a:ln>
            <a:effectLst/>
          </p:spPr>
          <p:txBody>
            <a:bodyPr/>
            <a:lstStyle/>
            <a:p>
              <a:endParaRPr lang="tr-TR" dirty="0">
                <a:latin typeface="Calibri" pitchFamily="34" charset="0"/>
                <a:cs typeface="Calibri" pitchFamily="34" charset="0"/>
              </a:endParaRPr>
            </a:p>
          </p:txBody>
        </p:sp>
        <p:sp>
          <p:nvSpPr>
            <p:cNvPr id="475571" name="Line 435"/>
            <p:cNvSpPr>
              <a:spLocks noChangeShapeType="1"/>
            </p:cNvSpPr>
            <p:nvPr/>
          </p:nvSpPr>
          <p:spPr bwMode="auto">
            <a:xfrm>
              <a:off x="5257800" y="2971800"/>
              <a:ext cx="2884488" cy="0"/>
            </a:xfrm>
            <a:prstGeom prst="line">
              <a:avLst/>
            </a:prstGeom>
            <a:noFill/>
            <a:ln w="19050">
              <a:solidFill>
                <a:schemeClr val="tx1"/>
              </a:solidFill>
              <a:prstDash val="dash"/>
              <a:round/>
              <a:headEnd/>
              <a:tailEnd/>
            </a:ln>
            <a:effectLst/>
          </p:spPr>
          <p:txBody>
            <a:bodyPr/>
            <a:lstStyle/>
            <a:p>
              <a:endParaRPr lang="tr-TR" dirty="0">
                <a:latin typeface="Calibri" pitchFamily="34" charset="0"/>
                <a:cs typeface="Calibri" pitchFamily="34" charset="0"/>
              </a:endParaRPr>
            </a:p>
          </p:txBody>
        </p:sp>
        <p:sp>
          <p:nvSpPr>
            <p:cNvPr id="438" name="Rectangle 415"/>
            <p:cNvSpPr>
              <a:spLocks noChangeArrowheads="1"/>
            </p:cNvSpPr>
            <p:nvPr/>
          </p:nvSpPr>
          <p:spPr bwMode="auto">
            <a:xfrm>
              <a:off x="7908495" y="1581144"/>
              <a:ext cx="828000" cy="305995"/>
            </a:xfrm>
            <a:prstGeom prst="roundRect">
              <a:avLst/>
            </a:prstGeom>
            <a:ln>
              <a:headEnd/>
              <a:tailEnd/>
            </a:ln>
          </p:spPr>
          <p:style>
            <a:lnRef idx="3">
              <a:schemeClr val="lt1"/>
            </a:lnRef>
            <a:fillRef idx="1">
              <a:schemeClr val="accent2"/>
            </a:fillRef>
            <a:effectRef idx="1">
              <a:schemeClr val="accent2"/>
            </a:effectRef>
            <a:fontRef idx="minor">
              <a:schemeClr val="lt1"/>
            </a:fontRef>
          </p:style>
          <p:txBody>
            <a:bodyPr wrap="square" lIns="0" tIns="0" rIns="0" bIns="0">
              <a:spAutoFit/>
            </a:bodyPr>
            <a:lstStyle/>
            <a:p>
              <a:pPr eaLnBrk="0" hangingPunct="0"/>
              <a:r>
                <a:rPr lang="en-US" sz="1700" b="1" dirty="0">
                  <a:solidFill>
                    <a:schemeClr val="bg1"/>
                  </a:solidFill>
                  <a:latin typeface="Calibri" pitchFamily="34" charset="0"/>
                  <a:cs typeface="Calibri" pitchFamily="34" charset="0"/>
                </a:rPr>
                <a:t>HPV 16</a:t>
              </a:r>
              <a:endParaRPr lang="en-US" sz="3200" b="1" i="1" dirty="0">
                <a:solidFill>
                  <a:schemeClr val="bg1"/>
                </a:solidFill>
                <a:latin typeface="Times New Roman" pitchFamily="18" charset="0"/>
                <a:cs typeface="Calibri" pitchFamily="34" charset="0"/>
              </a:endParaRPr>
            </a:p>
          </p:txBody>
        </p:sp>
        <p:sp>
          <p:nvSpPr>
            <p:cNvPr id="439" name="Rectangle 416"/>
            <p:cNvSpPr>
              <a:spLocks noChangeArrowheads="1"/>
            </p:cNvSpPr>
            <p:nvPr/>
          </p:nvSpPr>
          <p:spPr bwMode="auto">
            <a:xfrm>
              <a:off x="7908495" y="4068253"/>
              <a:ext cx="828000" cy="305995"/>
            </a:xfrm>
            <a:prstGeom prst="roundRect">
              <a:avLst/>
            </a:prstGeom>
            <a:ln>
              <a:headEnd/>
              <a:tailEnd/>
            </a:ln>
          </p:spPr>
          <p:style>
            <a:lnRef idx="3">
              <a:schemeClr val="lt1"/>
            </a:lnRef>
            <a:fillRef idx="1">
              <a:schemeClr val="accent2"/>
            </a:fillRef>
            <a:effectRef idx="1">
              <a:schemeClr val="accent2"/>
            </a:effectRef>
            <a:fontRef idx="minor">
              <a:schemeClr val="lt1"/>
            </a:fontRef>
          </p:style>
          <p:txBody>
            <a:bodyPr wrap="square" lIns="0" tIns="0" rIns="0" bIns="0">
              <a:spAutoFit/>
            </a:bodyPr>
            <a:lstStyle/>
            <a:p>
              <a:pPr eaLnBrk="0" hangingPunct="0"/>
              <a:r>
                <a:rPr lang="en-US" sz="1700" b="1" dirty="0">
                  <a:solidFill>
                    <a:schemeClr val="bg1"/>
                  </a:solidFill>
                  <a:latin typeface="Calibri" pitchFamily="34" charset="0"/>
                  <a:cs typeface="Calibri" pitchFamily="34" charset="0"/>
                </a:rPr>
                <a:t>HPV 18</a:t>
              </a:r>
              <a:endParaRPr lang="en-US" sz="3200" b="1" i="1" dirty="0">
                <a:solidFill>
                  <a:schemeClr val="bg1"/>
                </a:solidFill>
                <a:latin typeface="Times New Roman" pitchFamily="18" charset="0"/>
                <a:cs typeface="Calibri" pitchFamily="34" charset="0"/>
              </a:endParaRPr>
            </a:p>
          </p:txBody>
        </p:sp>
        <p:sp>
          <p:nvSpPr>
            <p:cNvPr id="440" name="Text Box 334"/>
            <p:cNvSpPr txBox="1">
              <a:spLocks noChangeArrowheads="1"/>
            </p:cNvSpPr>
            <p:nvPr/>
          </p:nvSpPr>
          <p:spPr bwMode="auto">
            <a:xfrm>
              <a:off x="5646034" y="1224425"/>
              <a:ext cx="1924471" cy="431994"/>
            </a:xfrm>
            <a:prstGeom prst="roundRect">
              <a:avLst/>
            </a:prstGeom>
            <a:solidFill>
              <a:srgbClr val="007148"/>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txBody>
            <a:bodyPr wrap="none">
              <a:spAutoFit/>
            </a:bodyPr>
            <a:lstStyle/>
            <a:p>
              <a:pPr>
                <a:spcBef>
                  <a:spcPct val="50000"/>
                </a:spcBef>
              </a:pPr>
              <a:r>
                <a:rPr lang="tr-TR" b="1" dirty="0" smtClean="0">
                  <a:solidFill>
                    <a:schemeClr val="bg1"/>
                  </a:solidFill>
                  <a:latin typeface="Calibri" pitchFamily="34" charset="0"/>
                  <a:cs typeface="Calibri" pitchFamily="34" charset="0"/>
                </a:rPr>
                <a:t>Kuadrovalan Aşı</a:t>
              </a:r>
              <a:endParaRPr lang="en-US" b="1" baseline="30000" dirty="0">
                <a:solidFill>
                  <a:schemeClr val="bg1"/>
                </a:solidFill>
                <a:latin typeface="Calibri" pitchFamily="34" charset="0"/>
                <a:cs typeface="Calibri" pitchFamily="34" charset="0"/>
              </a:endParaRPr>
            </a:p>
          </p:txBody>
        </p:sp>
      </p:grpSp>
    </p:spTree>
    <p:extLst>
      <p:ext uri="{BB962C8B-B14F-4D97-AF65-F5344CB8AC3E}">
        <p14:creationId xmlns:p14="http://schemas.microsoft.com/office/powerpoint/2010/main" val="151275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a:t>
            </a:r>
            <a:r>
              <a:rPr lang="tr-TR" dirty="0" smtClean="0"/>
              <a:t>ötrolizan Antikorlar</a:t>
            </a:r>
            <a:br>
              <a:rPr lang="tr-TR" dirty="0" smtClean="0"/>
            </a:br>
            <a:endParaRPr lang="tr-TR" dirty="0"/>
          </a:p>
        </p:txBody>
      </p:sp>
      <p:sp>
        <p:nvSpPr>
          <p:cNvPr id="14" name="Footer Placeholder 13"/>
          <p:cNvSpPr>
            <a:spLocks noGrp="1"/>
          </p:cNvSpPr>
          <p:nvPr>
            <p:ph type="ftr" sz="quarter" idx="11"/>
          </p:nvPr>
        </p:nvSpPr>
        <p:spPr>
          <a:xfrm>
            <a:off x="609600" y="6093296"/>
            <a:ext cx="7922840" cy="628179"/>
          </a:xfrm>
          <a:prstGeom prst="rect">
            <a:avLst/>
          </a:prstGeom>
        </p:spPr>
        <p:txBody>
          <a:bodyPr/>
          <a:lstStyle/>
          <a:p>
            <a:endParaRPr lang="tr-TR" dirty="0" smtClean="0"/>
          </a:p>
          <a:p>
            <a:endParaRPr lang="tr-TR" dirty="0" smtClean="0"/>
          </a:p>
          <a:p>
            <a:r>
              <a:rPr lang="en-US" dirty="0" err="1" smtClean="0"/>
              <a:t>Joura</a:t>
            </a:r>
            <a:r>
              <a:rPr lang="en-US" dirty="0" smtClean="0"/>
              <a:t> EA, </a:t>
            </a:r>
            <a:r>
              <a:rPr lang="tr-TR" dirty="0" smtClean="0"/>
              <a:t>Vaccine,</a:t>
            </a:r>
            <a:r>
              <a:rPr lang="en-US" dirty="0" smtClean="0"/>
              <a:t> 2008</a:t>
            </a:r>
            <a:endParaRPr lang="tr-TR" dirty="0"/>
          </a:p>
        </p:txBody>
      </p:sp>
      <p:grpSp>
        <p:nvGrpSpPr>
          <p:cNvPr id="3" name="Group 12"/>
          <p:cNvGrpSpPr/>
          <p:nvPr/>
        </p:nvGrpSpPr>
        <p:grpSpPr>
          <a:xfrm>
            <a:off x="276056" y="1916832"/>
            <a:ext cx="8591888" cy="3590925"/>
            <a:chOff x="0" y="1916832"/>
            <a:chExt cx="8591888" cy="3590925"/>
          </a:xfrm>
        </p:grpSpPr>
        <p:pic>
          <p:nvPicPr>
            <p:cNvPr id="5" name="Picture 2"/>
            <p:cNvPicPr>
              <a:picLocks noChangeAspect="1" noChangeArrowheads="1"/>
            </p:cNvPicPr>
            <p:nvPr/>
          </p:nvPicPr>
          <p:blipFill>
            <a:blip r:embed="rId2" cstate="print"/>
            <a:srcRect l="755" r="60243"/>
            <a:stretch>
              <a:fillRect/>
            </a:stretch>
          </p:blipFill>
          <p:spPr bwMode="auto">
            <a:xfrm>
              <a:off x="0" y="1916832"/>
              <a:ext cx="4662296" cy="3590925"/>
            </a:xfrm>
            <a:prstGeom prst="rect">
              <a:avLst/>
            </a:prstGeom>
            <a:noFill/>
            <a:ln w="9525">
              <a:noFill/>
              <a:miter lim="800000"/>
              <a:headEnd/>
              <a:tailEnd/>
            </a:ln>
          </p:spPr>
        </p:pic>
        <p:grpSp>
          <p:nvGrpSpPr>
            <p:cNvPr id="4" name="Group 11"/>
            <p:cNvGrpSpPr/>
            <p:nvPr/>
          </p:nvGrpSpPr>
          <p:grpSpPr>
            <a:xfrm>
              <a:off x="4572000" y="1916832"/>
              <a:ext cx="4019888" cy="3590925"/>
              <a:chOff x="2123728" y="3717032"/>
              <a:chExt cx="4019888" cy="3590925"/>
            </a:xfrm>
          </p:grpSpPr>
          <p:pic>
            <p:nvPicPr>
              <p:cNvPr id="10" name="Picture 2"/>
              <p:cNvPicPr>
                <a:picLocks noChangeAspect="1" noChangeArrowheads="1"/>
              </p:cNvPicPr>
              <p:nvPr/>
            </p:nvPicPr>
            <p:blipFill>
              <a:blip r:embed="rId2" cstate="print"/>
              <a:srcRect l="74725" r="19079"/>
              <a:stretch>
                <a:fillRect/>
              </a:stretch>
            </p:blipFill>
            <p:spPr bwMode="auto">
              <a:xfrm>
                <a:off x="4499992" y="3717032"/>
                <a:ext cx="740664" cy="3590925"/>
              </a:xfrm>
              <a:prstGeom prst="rect">
                <a:avLst/>
              </a:prstGeom>
              <a:noFill/>
              <a:ln w="9525">
                <a:noFill/>
                <a:miter lim="800000"/>
                <a:headEnd/>
                <a:tailEnd/>
              </a:ln>
            </p:spPr>
          </p:pic>
          <p:pic>
            <p:nvPicPr>
              <p:cNvPr id="11" name="Picture 2"/>
              <p:cNvPicPr>
                <a:picLocks noChangeAspect="1" noChangeArrowheads="1"/>
              </p:cNvPicPr>
              <p:nvPr/>
            </p:nvPicPr>
            <p:blipFill>
              <a:blip r:embed="rId2" cstate="print"/>
              <a:srcRect l="91458" r="816"/>
              <a:stretch>
                <a:fillRect/>
              </a:stretch>
            </p:blipFill>
            <p:spPr bwMode="auto">
              <a:xfrm>
                <a:off x="5220072" y="3717032"/>
                <a:ext cx="923544" cy="3590925"/>
              </a:xfrm>
              <a:prstGeom prst="rect">
                <a:avLst/>
              </a:prstGeom>
              <a:noFill/>
              <a:ln w="9525">
                <a:noFill/>
                <a:miter lim="800000"/>
                <a:headEnd/>
                <a:tailEnd/>
              </a:ln>
            </p:spPr>
          </p:pic>
          <p:pic>
            <p:nvPicPr>
              <p:cNvPr id="7" name="Picture 2"/>
              <p:cNvPicPr>
                <a:picLocks noChangeAspect="1" noChangeArrowheads="1"/>
              </p:cNvPicPr>
              <p:nvPr/>
            </p:nvPicPr>
            <p:blipFill>
              <a:blip r:embed="rId2" cstate="print"/>
              <a:srcRect l="51098" r="28602"/>
              <a:stretch>
                <a:fillRect/>
              </a:stretch>
            </p:blipFill>
            <p:spPr bwMode="auto">
              <a:xfrm>
                <a:off x="2123728" y="3717032"/>
                <a:ext cx="2426576" cy="3590925"/>
              </a:xfrm>
              <a:prstGeom prst="rect">
                <a:avLst/>
              </a:prstGeom>
              <a:noFill/>
              <a:ln w="9525">
                <a:noFill/>
                <a:miter lim="800000"/>
                <a:headEnd/>
                <a:tailEnd/>
              </a:ln>
            </p:spPr>
          </p:pic>
          <p:grpSp>
            <p:nvGrpSpPr>
              <p:cNvPr id="9" name="Group 8"/>
              <p:cNvGrpSpPr/>
              <p:nvPr/>
            </p:nvGrpSpPr>
            <p:grpSpPr>
              <a:xfrm>
                <a:off x="4355976" y="3717032"/>
                <a:ext cx="889264" cy="719709"/>
                <a:chOff x="5148072" y="5805264"/>
                <a:chExt cx="889264" cy="719709"/>
              </a:xfrm>
            </p:grpSpPr>
            <p:pic>
              <p:nvPicPr>
                <p:cNvPr id="6" name="Picture 2"/>
                <p:cNvPicPr>
                  <a:picLocks noChangeAspect="1" noChangeArrowheads="1"/>
                </p:cNvPicPr>
                <p:nvPr/>
              </p:nvPicPr>
              <p:blipFill>
                <a:blip r:embed="rId2" cstate="print"/>
                <a:srcRect l="73606" r="18955" b="79958"/>
                <a:stretch>
                  <a:fillRect/>
                </a:stretch>
              </p:blipFill>
              <p:spPr bwMode="auto">
                <a:xfrm>
                  <a:off x="5148072" y="5805264"/>
                  <a:ext cx="889264" cy="719709"/>
                </a:xfrm>
                <a:prstGeom prst="rect">
                  <a:avLst/>
                </a:prstGeom>
                <a:noFill/>
                <a:ln w="9525">
                  <a:noFill/>
                  <a:miter lim="800000"/>
                  <a:headEnd/>
                  <a:tailEnd/>
                </a:ln>
              </p:spPr>
            </p:pic>
            <p:pic>
              <p:nvPicPr>
                <p:cNvPr id="8" name="Picture 2"/>
                <p:cNvPicPr>
                  <a:picLocks noChangeAspect="1" noChangeArrowheads="1"/>
                </p:cNvPicPr>
                <p:nvPr/>
              </p:nvPicPr>
              <p:blipFill>
                <a:blip r:embed="rId2" cstate="print"/>
                <a:srcRect l="80988" t="3821" r="12280" b="90143"/>
                <a:stretch>
                  <a:fillRect/>
                </a:stretch>
              </p:blipFill>
              <p:spPr bwMode="auto">
                <a:xfrm>
                  <a:off x="5232674" y="6192776"/>
                  <a:ext cx="804662" cy="216749"/>
                </a:xfrm>
                <a:prstGeom prst="rect">
                  <a:avLst/>
                </a:prstGeom>
                <a:noFill/>
                <a:ln w="9525">
                  <a:noFill/>
                  <a:miter lim="800000"/>
                  <a:headEnd/>
                  <a:tailEnd/>
                </a:ln>
              </p:spPr>
            </p:pic>
          </p:grpSp>
        </p:grpSp>
      </p:grpSp>
      <p:sp>
        <p:nvSpPr>
          <p:cNvPr id="15" name="Oval 14"/>
          <p:cNvSpPr/>
          <p:nvPr/>
        </p:nvSpPr>
        <p:spPr bwMode="auto">
          <a:xfrm>
            <a:off x="7269623" y="5215220"/>
            <a:ext cx="504056" cy="222129"/>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16" name="Oval 15"/>
          <p:cNvSpPr/>
          <p:nvPr/>
        </p:nvSpPr>
        <p:spPr bwMode="auto">
          <a:xfrm>
            <a:off x="7269623" y="4979839"/>
            <a:ext cx="504056" cy="222129"/>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19" name="TextBox 18"/>
          <p:cNvSpPr txBox="1"/>
          <p:nvPr/>
        </p:nvSpPr>
        <p:spPr>
          <a:xfrm>
            <a:off x="1304486" y="5805264"/>
            <a:ext cx="6535058" cy="408623"/>
          </a:xfrm>
          <a:prstGeom prst="round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tr-TR" dirty="0" smtClean="0">
                <a:solidFill>
                  <a:schemeClr val="bg1"/>
                </a:solidFill>
                <a:latin typeface="+mn-lt"/>
              </a:rPr>
              <a:t> Aşı grubunda 8.799 </a:t>
            </a:r>
            <a:r>
              <a:rPr lang="tr-TR" dirty="0" smtClean="0">
                <a:solidFill>
                  <a:schemeClr val="bg1"/>
                </a:solidFill>
              </a:rPr>
              <a:t>olgu, Plasebo grubunda </a:t>
            </a:r>
            <a:r>
              <a:rPr lang="tr-TR" dirty="0" smtClean="0">
                <a:solidFill>
                  <a:schemeClr val="bg1"/>
                </a:solidFill>
                <a:latin typeface="+mn-lt"/>
              </a:rPr>
              <a:t>8.800 olgu; takip 48 ay</a:t>
            </a:r>
            <a:endParaRPr lang="tr-TR" dirty="0">
              <a:solidFill>
                <a:schemeClr val="bg1"/>
              </a:solidFill>
              <a:latin typeface="+mn-lt"/>
            </a:endParaRPr>
          </a:p>
        </p:txBody>
      </p:sp>
    </p:spTree>
    <p:extLst>
      <p:ext uri="{BB962C8B-B14F-4D97-AF65-F5344CB8AC3E}">
        <p14:creationId xmlns:p14="http://schemas.microsoft.com/office/powerpoint/2010/main" val="4277446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tr-TR" dirty="0" smtClean="0"/>
              <a:t>TRSGO Çalışması: HPV Genotip Dağılımı</a:t>
            </a:r>
            <a:endParaRPr lang="tr-TR" dirty="0"/>
          </a:p>
        </p:txBody>
      </p:sp>
      <p:sp>
        <p:nvSpPr>
          <p:cNvPr id="10" name="Text Placeholder 9"/>
          <p:cNvSpPr>
            <a:spLocks noGrp="1"/>
          </p:cNvSpPr>
          <p:nvPr>
            <p:ph type="body" idx="1"/>
          </p:nvPr>
        </p:nvSpPr>
        <p:spPr>
          <a:xfrm>
            <a:off x="676656" y="1484785"/>
            <a:ext cx="3822192" cy="639762"/>
          </a:xfr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scene3d>
              <a:camera prst="orthographicFront"/>
              <a:lightRig rig="flat" dir="tl">
                <a:rot lat="0" lon="0" rev="6600000"/>
              </a:lightRig>
            </a:scene3d>
            <a:sp3d>
              <a:contourClr>
                <a:schemeClr val="accent2">
                  <a:shade val="75000"/>
                </a:schemeClr>
              </a:contourClr>
            </a:sp3d>
          </a:bodyPr>
          <a:lstStyle/>
          <a:p>
            <a:pPr algn="ctr" eaLnBrk="0" fontAlgn="base" hangingPunct="0">
              <a:spcAft>
                <a:spcPct val="0"/>
              </a:spcAft>
              <a:buClr>
                <a:schemeClr val="accent2"/>
              </a:buClr>
              <a:buSzPct val="85000"/>
              <a:defRPr/>
            </a:pPr>
            <a:r>
              <a:rPr lang="tr-TR" sz="2400" b="1" dirty="0" smtClean="0">
                <a:solidFill>
                  <a:srgbClr val="FFC000"/>
                </a:solidFill>
              </a:rPr>
              <a:t>Normal Sitolojide</a:t>
            </a:r>
            <a:endParaRPr lang="tr-TR" sz="2400" b="1" dirty="0">
              <a:solidFill>
                <a:srgbClr val="FFC000"/>
              </a:solidFill>
            </a:endParaRPr>
          </a:p>
        </p:txBody>
      </p:sp>
      <p:graphicFrame>
        <p:nvGraphicFramePr>
          <p:cNvPr id="15" name="Content Placeholder 14"/>
          <p:cNvGraphicFramePr>
            <a:graphicFrameLocks noGrp="1"/>
          </p:cNvGraphicFramePr>
          <p:nvPr>
            <p:ph sz="half" idx="2"/>
          </p:nvPr>
        </p:nvGraphicFramePr>
        <p:xfrm>
          <a:off x="4800600" y="2209800"/>
          <a:ext cx="3733800" cy="2743200"/>
        </p:xfrm>
        <a:graphic>
          <a:graphicData uri="http://schemas.openxmlformats.org/drawingml/2006/table">
            <a:tbl>
              <a:tblPr firstRow="1" bandRow="1">
                <a:tableStyleId>{5C22544A-7EE6-4342-B048-85BDC9FD1C3A}</a:tableStyleId>
              </a:tblPr>
              <a:tblGrid>
                <a:gridCol w="1866900"/>
                <a:gridCol w="1866900"/>
              </a:tblGrid>
              <a:tr h="370840">
                <a:tc>
                  <a:txBody>
                    <a:bodyPr/>
                    <a:lstStyle/>
                    <a:p>
                      <a:r>
                        <a:rPr lang="tr-TR" sz="2400" dirty="0" smtClean="0"/>
                        <a:t>HPV Tipleri</a:t>
                      </a:r>
                      <a:endParaRPr lang="tr-TR" sz="2400" dirty="0"/>
                    </a:p>
                  </a:txBody>
                  <a:tcPr/>
                </a:tc>
                <a:tc>
                  <a:txBody>
                    <a:bodyPr/>
                    <a:lstStyle/>
                    <a:p>
                      <a:pPr algn="r"/>
                      <a:r>
                        <a:rPr lang="tr-TR" sz="2400" dirty="0" smtClean="0"/>
                        <a:t>%</a:t>
                      </a:r>
                      <a:endParaRPr lang="tr-TR" sz="2400" dirty="0"/>
                    </a:p>
                  </a:txBody>
                  <a:tcPr/>
                </a:tc>
              </a:tr>
              <a:tr h="370840">
                <a:tc>
                  <a:txBody>
                    <a:bodyPr/>
                    <a:lstStyle/>
                    <a:p>
                      <a:pPr marL="0" lvl="3" algn="l" defTabSz="914400" rtl="0" eaLnBrk="1" latinLnBrk="0" hangingPunct="1"/>
                      <a:r>
                        <a:rPr lang="tr-TR" sz="2400" kern="1200" dirty="0" smtClean="0">
                          <a:solidFill>
                            <a:schemeClr val="dk1"/>
                          </a:solidFill>
                          <a:latin typeface="+mn-lt"/>
                          <a:ea typeface="+mn-ea"/>
                          <a:cs typeface="+mn-cs"/>
                        </a:rPr>
                        <a:t>16</a:t>
                      </a:r>
                      <a:endParaRPr lang="tr-TR" sz="2400" kern="1200" dirty="0">
                        <a:solidFill>
                          <a:schemeClr val="dk1"/>
                        </a:solidFill>
                        <a:latin typeface="+mn-lt"/>
                        <a:ea typeface="+mn-ea"/>
                        <a:cs typeface="+mn-cs"/>
                      </a:endParaRPr>
                    </a:p>
                  </a:txBody>
                  <a:tcPr/>
                </a:tc>
                <a:tc>
                  <a:txBody>
                    <a:bodyPr/>
                    <a:lstStyle/>
                    <a:p>
                      <a:pPr marL="0" algn="r" defTabSz="914400" rtl="0" eaLnBrk="1" latinLnBrk="0" hangingPunct="1"/>
                      <a:r>
                        <a:rPr lang="tr-TR" sz="2400" kern="1200" dirty="0" smtClean="0">
                          <a:solidFill>
                            <a:schemeClr val="dk1"/>
                          </a:solidFill>
                          <a:latin typeface="+mn-lt"/>
                          <a:ea typeface="+mn-ea"/>
                          <a:cs typeface="+mn-cs"/>
                        </a:rPr>
                        <a:t>44</a:t>
                      </a:r>
                      <a:endParaRPr lang="tr-TR" sz="2400" kern="1200" dirty="0">
                        <a:solidFill>
                          <a:schemeClr val="dk1"/>
                        </a:solidFill>
                        <a:latin typeface="+mn-lt"/>
                        <a:ea typeface="+mn-ea"/>
                        <a:cs typeface="+mn-cs"/>
                      </a:endParaRPr>
                    </a:p>
                  </a:txBody>
                  <a:tcPr/>
                </a:tc>
              </a:tr>
              <a:tr h="370840">
                <a:tc>
                  <a:txBody>
                    <a:bodyPr/>
                    <a:lstStyle/>
                    <a:p>
                      <a:pPr marL="0" lvl="3" algn="l" defTabSz="914400" rtl="0" eaLnBrk="1" latinLnBrk="0" hangingPunct="1"/>
                      <a:r>
                        <a:rPr lang="tr-TR" sz="2400" kern="1200" dirty="0" smtClean="0">
                          <a:solidFill>
                            <a:schemeClr val="dk1"/>
                          </a:solidFill>
                          <a:latin typeface="+mn-lt"/>
                          <a:ea typeface="+mn-ea"/>
                          <a:cs typeface="+mn-cs"/>
                        </a:rPr>
                        <a:t>6</a:t>
                      </a:r>
                      <a:endParaRPr lang="tr-TR" sz="2400" kern="1200" dirty="0">
                        <a:solidFill>
                          <a:schemeClr val="dk1"/>
                        </a:solidFill>
                        <a:latin typeface="+mn-lt"/>
                        <a:ea typeface="+mn-ea"/>
                        <a:cs typeface="+mn-cs"/>
                      </a:endParaRPr>
                    </a:p>
                  </a:txBody>
                  <a:tcPr/>
                </a:tc>
                <a:tc>
                  <a:txBody>
                    <a:bodyPr/>
                    <a:lstStyle/>
                    <a:p>
                      <a:pPr marL="0" algn="r" defTabSz="914400" rtl="0" eaLnBrk="1" latinLnBrk="0" hangingPunct="1"/>
                      <a:r>
                        <a:rPr lang="tr-TR" sz="2400" kern="1200" dirty="0" smtClean="0">
                          <a:solidFill>
                            <a:schemeClr val="dk1"/>
                          </a:solidFill>
                          <a:latin typeface="+mn-lt"/>
                          <a:ea typeface="+mn-ea"/>
                          <a:cs typeface="+mn-cs"/>
                        </a:rPr>
                        <a:t>8,6</a:t>
                      </a:r>
                      <a:endParaRPr lang="tr-TR" sz="2400" kern="1200" dirty="0">
                        <a:solidFill>
                          <a:schemeClr val="dk1"/>
                        </a:solidFill>
                        <a:latin typeface="+mn-lt"/>
                        <a:ea typeface="+mn-ea"/>
                        <a:cs typeface="+mn-cs"/>
                      </a:endParaRPr>
                    </a:p>
                  </a:txBody>
                  <a:tcPr/>
                </a:tc>
              </a:tr>
              <a:tr h="370840">
                <a:tc>
                  <a:txBody>
                    <a:bodyPr/>
                    <a:lstStyle/>
                    <a:p>
                      <a:pPr marL="0" lvl="3" algn="l" defTabSz="914400" rtl="0" eaLnBrk="1" latinLnBrk="0" hangingPunct="1"/>
                      <a:r>
                        <a:rPr lang="tr-TR" sz="2400" kern="1200" dirty="0" smtClean="0">
                          <a:solidFill>
                            <a:schemeClr val="dk1"/>
                          </a:solidFill>
                          <a:latin typeface="+mn-lt"/>
                          <a:ea typeface="+mn-ea"/>
                          <a:cs typeface="+mn-cs"/>
                        </a:rPr>
                        <a:t>31</a:t>
                      </a:r>
                      <a:endParaRPr lang="tr-TR" sz="2400" kern="1200" dirty="0">
                        <a:solidFill>
                          <a:schemeClr val="dk1"/>
                        </a:solidFill>
                        <a:latin typeface="+mn-lt"/>
                        <a:ea typeface="+mn-ea"/>
                        <a:cs typeface="+mn-cs"/>
                      </a:endParaRPr>
                    </a:p>
                  </a:txBody>
                  <a:tcPr/>
                </a:tc>
                <a:tc>
                  <a:txBody>
                    <a:bodyPr/>
                    <a:lstStyle/>
                    <a:p>
                      <a:pPr marL="0" algn="r" defTabSz="914400" rtl="0" eaLnBrk="1" latinLnBrk="0" hangingPunct="1"/>
                      <a:r>
                        <a:rPr lang="tr-TR" sz="2400" kern="1200" dirty="0" smtClean="0">
                          <a:solidFill>
                            <a:schemeClr val="dk1"/>
                          </a:solidFill>
                          <a:latin typeface="+mn-lt"/>
                          <a:ea typeface="+mn-ea"/>
                          <a:cs typeface="+mn-cs"/>
                        </a:rPr>
                        <a:t>7,7</a:t>
                      </a:r>
                      <a:endParaRPr lang="tr-TR" sz="2400" kern="1200" dirty="0">
                        <a:solidFill>
                          <a:schemeClr val="dk1"/>
                        </a:solidFill>
                        <a:latin typeface="+mn-lt"/>
                        <a:ea typeface="+mn-ea"/>
                        <a:cs typeface="+mn-cs"/>
                      </a:endParaRPr>
                    </a:p>
                  </a:txBody>
                  <a:tcPr/>
                </a:tc>
              </a:tr>
              <a:tr h="370840">
                <a:tc>
                  <a:txBody>
                    <a:bodyPr/>
                    <a:lstStyle/>
                    <a:p>
                      <a:pPr marL="0" lvl="3" algn="l" defTabSz="914400" rtl="0" eaLnBrk="1" latinLnBrk="0" hangingPunct="1"/>
                      <a:r>
                        <a:rPr lang="tr-TR" sz="2400" kern="1200" dirty="0" smtClean="0">
                          <a:solidFill>
                            <a:schemeClr val="dk1"/>
                          </a:solidFill>
                          <a:latin typeface="+mn-lt"/>
                          <a:ea typeface="+mn-ea"/>
                          <a:cs typeface="+mn-cs"/>
                        </a:rPr>
                        <a:t>18</a:t>
                      </a:r>
                      <a:endParaRPr lang="tr-TR" sz="2400" kern="1200" dirty="0">
                        <a:solidFill>
                          <a:schemeClr val="dk1"/>
                        </a:solidFill>
                        <a:latin typeface="+mn-lt"/>
                        <a:ea typeface="+mn-ea"/>
                        <a:cs typeface="+mn-cs"/>
                      </a:endParaRPr>
                    </a:p>
                  </a:txBody>
                  <a:tcPr/>
                </a:tc>
                <a:tc>
                  <a:txBody>
                    <a:bodyPr/>
                    <a:lstStyle/>
                    <a:p>
                      <a:pPr marL="0" algn="r" defTabSz="914400" rtl="0" eaLnBrk="1" latinLnBrk="0" hangingPunct="1"/>
                      <a:r>
                        <a:rPr lang="tr-TR" sz="2400" kern="1200" dirty="0" smtClean="0">
                          <a:solidFill>
                            <a:schemeClr val="dk1"/>
                          </a:solidFill>
                          <a:latin typeface="+mn-lt"/>
                          <a:ea typeface="+mn-ea"/>
                          <a:cs typeface="+mn-cs"/>
                        </a:rPr>
                        <a:t>7,5</a:t>
                      </a:r>
                      <a:endParaRPr lang="tr-TR" sz="2400" kern="1200" dirty="0">
                        <a:solidFill>
                          <a:schemeClr val="dk1"/>
                        </a:solidFill>
                        <a:latin typeface="+mn-lt"/>
                        <a:ea typeface="+mn-ea"/>
                        <a:cs typeface="+mn-cs"/>
                      </a:endParaRPr>
                    </a:p>
                  </a:txBody>
                  <a:tcPr/>
                </a:tc>
              </a:tr>
              <a:tr h="370840">
                <a:tc>
                  <a:txBody>
                    <a:bodyPr/>
                    <a:lstStyle/>
                    <a:p>
                      <a:pPr marL="0" lvl="3" algn="l" defTabSz="914400" rtl="0" eaLnBrk="1" latinLnBrk="0" hangingPunct="1"/>
                      <a:r>
                        <a:rPr lang="tr-TR" sz="2400" kern="1200" dirty="0" smtClean="0">
                          <a:solidFill>
                            <a:schemeClr val="dk1"/>
                          </a:solidFill>
                          <a:latin typeface="+mn-lt"/>
                          <a:ea typeface="+mn-ea"/>
                          <a:cs typeface="+mn-cs"/>
                        </a:rPr>
                        <a:t>45</a:t>
                      </a:r>
                      <a:endParaRPr lang="tr-TR" sz="2400" kern="1200" dirty="0">
                        <a:solidFill>
                          <a:schemeClr val="dk1"/>
                        </a:solidFill>
                        <a:latin typeface="+mn-lt"/>
                        <a:ea typeface="+mn-ea"/>
                        <a:cs typeface="+mn-cs"/>
                      </a:endParaRPr>
                    </a:p>
                  </a:txBody>
                  <a:tcPr/>
                </a:tc>
                <a:tc>
                  <a:txBody>
                    <a:bodyPr/>
                    <a:lstStyle/>
                    <a:p>
                      <a:pPr marL="0" algn="r" defTabSz="914400" rtl="0" eaLnBrk="1" latinLnBrk="0" hangingPunct="1"/>
                      <a:r>
                        <a:rPr lang="tr-TR" sz="2400" kern="1200" dirty="0" smtClean="0">
                          <a:solidFill>
                            <a:schemeClr val="dk1"/>
                          </a:solidFill>
                          <a:latin typeface="+mn-lt"/>
                          <a:ea typeface="+mn-ea"/>
                          <a:cs typeface="+mn-cs"/>
                        </a:rPr>
                        <a:t>3,9</a:t>
                      </a:r>
                      <a:endParaRPr lang="tr-TR" sz="2400" kern="1200" dirty="0">
                        <a:solidFill>
                          <a:schemeClr val="dk1"/>
                        </a:solidFill>
                        <a:latin typeface="+mn-lt"/>
                        <a:ea typeface="+mn-ea"/>
                        <a:cs typeface="+mn-cs"/>
                      </a:endParaRPr>
                    </a:p>
                  </a:txBody>
                  <a:tcPr/>
                </a:tc>
              </a:tr>
            </a:tbl>
          </a:graphicData>
        </a:graphic>
      </p:graphicFrame>
      <p:sp>
        <p:nvSpPr>
          <p:cNvPr id="11" name="Text Placeholder 10"/>
          <p:cNvSpPr>
            <a:spLocks noGrp="1"/>
          </p:cNvSpPr>
          <p:nvPr>
            <p:ph type="body" sz="quarter" idx="3"/>
          </p:nvPr>
        </p:nvSpPr>
        <p:spPr>
          <a:xfrm>
            <a:off x="4648200" y="1484784"/>
            <a:ext cx="3822192" cy="639762"/>
          </a:xfr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scene3d>
              <a:camera prst="orthographicFront"/>
              <a:lightRig rig="flat" dir="tl">
                <a:rot lat="0" lon="0" rev="6600000"/>
              </a:lightRig>
            </a:scene3d>
            <a:sp3d>
              <a:contourClr>
                <a:schemeClr val="accent2">
                  <a:shade val="75000"/>
                </a:schemeClr>
              </a:contourClr>
            </a:sp3d>
          </a:bodyPr>
          <a:lstStyle/>
          <a:p>
            <a:pPr algn="ctr" eaLnBrk="0" fontAlgn="base" hangingPunct="0">
              <a:spcAft>
                <a:spcPct val="0"/>
              </a:spcAft>
              <a:buClr>
                <a:schemeClr val="accent2"/>
              </a:buClr>
              <a:buSzPct val="85000"/>
              <a:defRPr/>
            </a:pPr>
            <a:r>
              <a:rPr lang="tr-TR" sz="2400" b="1" dirty="0" smtClean="0">
                <a:solidFill>
                  <a:srgbClr val="FFC000"/>
                </a:solidFill>
              </a:rPr>
              <a:t>Anormal Sitolojide</a:t>
            </a:r>
          </a:p>
        </p:txBody>
      </p:sp>
      <p:graphicFrame>
        <p:nvGraphicFramePr>
          <p:cNvPr id="14" name="Content Placeholder 13"/>
          <p:cNvGraphicFramePr>
            <a:graphicFrameLocks noGrp="1"/>
          </p:cNvGraphicFramePr>
          <p:nvPr>
            <p:ph sz="quarter" idx="4"/>
          </p:nvPr>
        </p:nvGraphicFramePr>
        <p:xfrm>
          <a:off x="609600" y="2209800"/>
          <a:ext cx="3733800" cy="2743200"/>
        </p:xfrm>
        <a:graphic>
          <a:graphicData uri="http://schemas.openxmlformats.org/drawingml/2006/table">
            <a:tbl>
              <a:tblPr firstRow="1" bandRow="1">
                <a:tableStyleId>{5C22544A-7EE6-4342-B048-85BDC9FD1C3A}</a:tableStyleId>
              </a:tblPr>
              <a:tblGrid>
                <a:gridCol w="1866900"/>
                <a:gridCol w="1866900"/>
              </a:tblGrid>
              <a:tr h="370840">
                <a:tc>
                  <a:txBody>
                    <a:bodyPr/>
                    <a:lstStyle/>
                    <a:p>
                      <a:r>
                        <a:rPr lang="tr-TR" sz="2400" dirty="0" smtClean="0"/>
                        <a:t>HPV Tipleri</a:t>
                      </a:r>
                      <a:endParaRPr lang="tr-TR" sz="2400" dirty="0"/>
                    </a:p>
                  </a:txBody>
                  <a:tcPr/>
                </a:tc>
                <a:tc>
                  <a:txBody>
                    <a:bodyPr/>
                    <a:lstStyle/>
                    <a:p>
                      <a:pPr algn="r"/>
                      <a:r>
                        <a:rPr lang="tr-TR" sz="2400" dirty="0" smtClean="0"/>
                        <a:t>%</a:t>
                      </a:r>
                      <a:endParaRPr lang="tr-TR" sz="2400" dirty="0"/>
                    </a:p>
                  </a:txBody>
                  <a:tcPr/>
                </a:tc>
              </a:tr>
              <a:tr h="370840">
                <a:tc>
                  <a:txBody>
                    <a:bodyPr/>
                    <a:lstStyle/>
                    <a:p>
                      <a:r>
                        <a:rPr lang="tr-TR" sz="2400" dirty="0" smtClean="0"/>
                        <a:t>16</a:t>
                      </a:r>
                      <a:endParaRPr lang="tr-TR" sz="2400" dirty="0"/>
                    </a:p>
                  </a:txBody>
                  <a:tcPr/>
                </a:tc>
                <a:tc>
                  <a:txBody>
                    <a:bodyPr/>
                    <a:lstStyle/>
                    <a:p>
                      <a:pPr algn="r"/>
                      <a:r>
                        <a:rPr lang="tr-TR" sz="2400" dirty="0" smtClean="0"/>
                        <a:t>26</a:t>
                      </a:r>
                      <a:endParaRPr lang="tr-TR" sz="2400" dirty="0"/>
                    </a:p>
                  </a:txBody>
                  <a:tcPr/>
                </a:tc>
              </a:tr>
              <a:tr h="370840">
                <a:tc>
                  <a:txBody>
                    <a:bodyPr/>
                    <a:lstStyle/>
                    <a:p>
                      <a:r>
                        <a:rPr lang="tr-TR" sz="2400" dirty="0" smtClean="0"/>
                        <a:t>6</a:t>
                      </a:r>
                      <a:endParaRPr lang="tr-TR" sz="2400" dirty="0"/>
                    </a:p>
                  </a:txBody>
                  <a:tcPr/>
                </a:tc>
                <a:tc>
                  <a:txBody>
                    <a:bodyPr/>
                    <a:lstStyle/>
                    <a:p>
                      <a:pPr algn="r"/>
                      <a:r>
                        <a:rPr lang="tr-TR" sz="2400" dirty="0" smtClean="0"/>
                        <a:t>22</a:t>
                      </a:r>
                      <a:endParaRPr lang="tr-TR" sz="2400" dirty="0"/>
                    </a:p>
                  </a:txBody>
                  <a:tcPr/>
                </a:tc>
              </a:tr>
              <a:tr h="370840">
                <a:tc>
                  <a:txBody>
                    <a:bodyPr/>
                    <a:lstStyle/>
                    <a:p>
                      <a:r>
                        <a:rPr lang="tr-TR" sz="2400" dirty="0" smtClean="0"/>
                        <a:t>11</a:t>
                      </a:r>
                      <a:endParaRPr lang="tr-TR" sz="2400" dirty="0"/>
                    </a:p>
                  </a:txBody>
                  <a:tcPr/>
                </a:tc>
                <a:tc>
                  <a:txBody>
                    <a:bodyPr/>
                    <a:lstStyle/>
                    <a:p>
                      <a:pPr algn="r"/>
                      <a:r>
                        <a:rPr lang="tr-TR" sz="2400" dirty="0" smtClean="0"/>
                        <a:t>11</a:t>
                      </a:r>
                      <a:endParaRPr lang="tr-TR" sz="2400" dirty="0"/>
                    </a:p>
                  </a:txBody>
                  <a:tcPr/>
                </a:tc>
              </a:tr>
              <a:tr h="370840">
                <a:tc>
                  <a:txBody>
                    <a:bodyPr/>
                    <a:lstStyle/>
                    <a:p>
                      <a:r>
                        <a:rPr lang="tr-TR" sz="2400" dirty="0" smtClean="0"/>
                        <a:t>18</a:t>
                      </a:r>
                      <a:endParaRPr lang="tr-TR" sz="2400" dirty="0"/>
                    </a:p>
                  </a:txBody>
                  <a:tcPr/>
                </a:tc>
                <a:tc>
                  <a:txBody>
                    <a:bodyPr/>
                    <a:lstStyle/>
                    <a:p>
                      <a:pPr algn="r"/>
                      <a:r>
                        <a:rPr lang="tr-TR" sz="2400" dirty="0" smtClean="0"/>
                        <a:t>7</a:t>
                      </a:r>
                      <a:endParaRPr lang="tr-TR" sz="2400" dirty="0"/>
                    </a:p>
                  </a:txBody>
                  <a:tcPr/>
                </a:tc>
              </a:tr>
              <a:tr h="370840">
                <a:tc>
                  <a:txBody>
                    <a:bodyPr/>
                    <a:lstStyle/>
                    <a:p>
                      <a:r>
                        <a:rPr lang="tr-TR" sz="2400" dirty="0" smtClean="0"/>
                        <a:t>31</a:t>
                      </a:r>
                      <a:endParaRPr lang="tr-TR" sz="2400" dirty="0"/>
                    </a:p>
                  </a:txBody>
                  <a:tcPr/>
                </a:tc>
                <a:tc>
                  <a:txBody>
                    <a:bodyPr/>
                    <a:lstStyle/>
                    <a:p>
                      <a:pPr algn="r"/>
                      <a:r>
                        <a:rPr lang="tr-TR" sz="2400" dirty="0" smtClean="0"/>
                        <a:t>6.5</a:t>
                      </a:r>
                      <a:endParaRPr lang="tr-TR" sz="2400" dirty="0"/>
                    </a:p>
                  </a:txBody>
                  <a:tcPr/>
                </a:tc>
              </a:tr>
            </a:tbl>
          </a:graphicData>
        </a:graphic>
      </p:graphicFrame>
      <p:sp>
        <p:nvSpPr>
          <p:cNvPr id="17" name="TextBox 16"/>
          <p:cNvSpPr txBox="1"/>
          <p:nvPr/>
        </p:nvSpPr>
        <p:spPr>
          <a:xfrm>
            <a:off x="323528" y="5229200"/>
            <a:ext cx="8418138" cy="369332"/>
          </a:xfrm>
          <a:prstGeom prst="rect">
            <a:avLst/>
          </a:prstGeom>
          <a:solidFill>
            <a:srgbClr val="C00000"/>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marL="342900" indent="-342900" algn="l">
              <a:lnSpc>
                <a:spcPct val="90000"/>
              </a:lnSpc>
              <a:spcBef>
                <a:spcPct val="20000"/>
              </a:spcBef>
              <a:spcAft>
                <a:spcPts val="600"/>
              </a:spcAft>
              <a:buClr>
                <a:schemeClr val="tx2"/>
              </a:buClr>
            </a:pPr>
            <a:r>
              <a:rPr lang="tr-TR" sz="2000" spc="30" dirty="0" smtClean="0">
                <a:latin typeface="+mn-lt"/>
                <a:cs typeface="+mn-cs"/>
              </a:rPr>
              <a:t>Olgu #:6.376, Normal sitolojide HPV %25 (+), Anormal sitolojide HPV %52 (+)</a:t>
            </a:r>
          </a:p>
        </p:txBody>
      </p:sp>
    </p:spTree>
    <p:extLst>
      <p:ext uri="{BB962C8B-B14F-4D97-AF65-F5344CB8AC3E}">
        <p14:creationId xmlns:p14="http://schemas.microsoft.com/office/powerpoint/2010/main" val="282413245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anim calcmode="lin" valueType="num">
                                      <p:cBhvr>
                                        <p:cTn id="10" dur="500" fill="hold"/>
                                        <p:tgtEl>
                                          <p:spTgt spid="17"/>
                                        </p:tgtEl>
                                        <p:attrNameLst>
                                          <p:attrName>ppt_x</p:attrName>
                                        </p:attrNameLst>
                                      </p:cBhvr>
                                      <p:tavLst>
                                        <p:tav tm="0">
                                          <p:val>
                                            <p:fltVal val="0.5"/>
                                          </p:val>
                                        </p:tav>
                                        <p:tav tm="100000">
                                          <p:val>
                                            <p:strVal val="#ppt_x"/>
                                          </p:val>
                                        </p:tav>
                                      </p:tavLst>
                                    </p:anim>
                                    <p:anim calcmode="lin" valueType="num">
                                      <p:cBhvr>
                                        <p:cTn id="11" dur="500" fill="hold"/>
                                        <p:tgtEl>
                                          <p:spTgt spid="17"/>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6" presetClass="emph" presetSubtype="0" fill="hold" grpId="1" nodeType="clickEffect">
                                  <p:stCondLst>
                                    <p:cond delay="0"/>
                                  </p:stCondLst>
                                  <p:childTnLst>
                                    <p:animScale>
                                      <p:cBhvr>
                                        <p:cTn id="15"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4" name="Object 3"/>
          <p:cNvGraphicFramePr>
            <a:graphicFrameLocks noChangeAspect="1"/>
          </p:cNvGraphicFramePr>
          <p:nvPr>
            <p:extLst>
              <p:ext uri="{D42A27DB-BD31-4B8C-83A1-F6EECF244321}">
                <p14:modId xmlns:p14="http://schemas.microsoft.com/office/powerpoint/2010/main" val="3406261670"/>
              </p:ext>
            </p:extLst>
          </p:nvPr>
        </p:nvGraphicFramePr>
        <p:xfrm>
          <a:off x="1030204" y="1643049"/>
          <a:ext cx="6899382" cy="4429157"/>
        </p:xfrm>
        <a:graphic>
          <a:graphicData uri="http://schemas.openxmlformats.org/drawingml/2006/chart">
            <c:chart xmlns:c="http://schemas.openxmlformats.org/drawingml/2006/chart" xmlns:r="http://schemas.openxmlformats.org/officeDocument/2006/relationships" r:id="rId2"/>
          </a:graphicData>
        </a:graphic>
      </p:graphicFrame>
      <p:sp>
        <p:nvSpPr>
          <p:cNvPr id="16" name="Title 15"/>
          <p:cNvSpPr>
            <a:spLocks noGrp="1"/>
          </p:cNvSpPr>
          <p:nvPr>
            <p:ph type="title"/>
          </p:nvPr>
        </p:nvSpPr>
        <p:spPr/>
        <p:txBody>
          <a:bodyPr>
            <a:normAutofit/>
          </a:bodyPr>
          <a:lstStyle/>
          <a:p>
            <a:r>
              <a:rPr lang="tr-TR" dirty="0" smtClean="0"/>
              <a:t>Gardasil® HPV 18 Ab Seviyeleri ve Etkinlik</a:t>
            </a:r>
            <a:endParaRPr lang="tr-TR" dirty="0"/>
          </a:p>
        </p:txBody>
      </p:sp>
      <p:sp>
        <p:nvSpPr>
          <p:cNvPr id="15" name="Footer Placeholder 14"/>
          <p:cNvSpPr>
            <a:spLocks noGrp="1"/>
          </p:cNvSpPr>
          <p:nvPr>
            <p:ph type="ftr" sz="quarter" idx="11"/>
          </p:nvPr>
        </p:nvSpPr>
        <p:spPr/>
        <p:txBody>
          <a:bodyPr/>
          <a:lstStyle/>
          <a:p>
            <a:r>
              <a:rPr lang="tr-TR" dirty="0" smtClean="0"/>
              <a:t>Ault K, EBCOG, 2008</a:t>
            </a:r>
            <a:endParaRPr lang="tr-TR" dirty="0"/>
          </a:p>
        </p:txBody>
      </p:sp>
    </p:spTree>
    <p:extLst>
      <p:ext uri="{BB962C8B-B14F-4D97-AF65-F5344CB8AC3E}">
        <p14:creationId xmlns:p14="http://schemas.microsoft.com/office/powerpoint/2010/main" val="1961702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7" name="Rectangle 43"/>
          <p:cNvSpPr>
            <a:spLocks noChangeArrowheads="1"/>
          </p:cNvSpPr>
          <p:nvPr/>
        </p:nvSpPr>
        <p:spPr bwMode="auto">
          <a:xfrm>
            <a:off x="2257000" y="1498600"/>
            <a:ext cx="918426" cy="437982"/>
          </a:xfrm>
          <a:prstGeom prst="roundRect">
            <a:avLst/>
          </a:prstGeom>
          <a:solidFill>
            <a:srgbClr val="422E7D"/>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lIns="36000" tIns="36000" rIns="36000" bIns="36000">
            <a:spAutoFit/>
          </a:bodyPr>
          <a:lstStyle/>
          <a:p>
            <a:pPr eaLnBrk="0" hangingPunct="0"/>
            <a:r>
              <a:rPr lang="en-US" sz="2100" b="1" dirty="0">
                <a:solidFill>
                  <a:schemeClr val="bg1"/>
                </a:solidFill>
                <a:latin typeface="Calibri" pitchFamily="34" charset="0"/>
                <a:cs typeface="Calibri" pitchFamily="34" charset="0"/>
              </a:rPr>
              <a:t>HPV 16</a:t>
            </a:r>
          </a:p>
        </p:txBody>
      </p:sp>
      <p:sp>
        <p:nvSpPr>
          <p:cNvPr id="641124" name="Rectangle 100"/>
          <p:cNvSpPr>
            <a:spLocks noChangeArrowheads="1"/>
          </p:cNvSpPr>
          <p:nvPr/>
        </p:nvSpPr>
        <p:spPr bwMode="auto">
          <a:xfrm>
            <a:off x="179388" y="5575300"/>
            <a:ext cx="8964612" cy="503238"/>
          </a:xfrm>
          <a:prstGeom prst="rect">
            <a:avLst/>
          </a:prstGeom>
          <a:noFill/>
          <a:ln w="9525">
            <a:noFill/>
            <a:miter lim="800000"/>
            <a:headEnd/>
            <a:tailEnd/>
          </a:ln>
          <a:effectLst/>
        </p:spPr>
        <p:txBody>
          <a:bodyPr anchor="b"/>
          <a:lstStyle/>
          <a:p>
            <a:pPr>
              <a:defRPr/>
            </a:pPr>
            <a:endParaRPr lang="en-US" sz="3200" b="1" dirty="0">
              <a:solidFill>
                <a:srgbClr val="FFFF66"/>
              </a:solidFill>
              <a:effectLst>
                <a:outerShdw blurRad="38100" dist="38100" dir="2700000" algn="tl">
                  <a:srgbClr val="000000"/>
                </a:outerShdw>
              </a:effectLst>
              <a:latin typeface="Calibri" pitchFamily="34" charset="0"/>
              <a:ea typeface="+mn-ea"/>
              <a:cs typeface="Calibri" pitchFamily="34" charset="0"/>
            </a:endParaRPr>
          </a:p>
        </p:txBody>
      </p:sp>
      <p:sp>
        <p:nvSpPr>
          <p:cNvPr id="47109" name="Rectangle 4"/>
          <p:cNvSpPr>
            <a:spLocks noChangeArrowheads="1"/>
          </p:cNvSpPr>
          <p:nvPr/>
        </p:nvSpPr>
        <p:spPr bwMode="auto">
          <a:xfrm>
            <a:off x="1284288" y="2252663"/>
            <a:ext cx="2922587" cy="2792413"/>
          </a:xfrm>
          <a:prstGeom prst="rect">
            <a:avLst/>
          </a:prstGeom>
          <a:noFill/>
          <a:ln w="9525" algn="ctr">
            <a:no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10" name="Line 5"/>
          <p:cNvSpPr>
            <a:spLocks noChangeShapeType="1"/>
          </p:cNvSpPr>
          <p:nvPr/>
        </p:nvSpPr>
        <p:spPr bwMode="auto">
          <a:xfrm>
            <a:off x="1284288" y="5045075"/>
            <a:ext cx="292258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1" name="Line 6"/>
          <p:cNvSpPr>
            <a:spLocks noChangeShapeType="1"/>
          </p:cNvSpPr>
          <p:nvPr/>
        </p:nvSpPr>
        <p:spPr bwMode="auto">
          <a:xfrm flipV="1">
            <a:off x="1284288" y="5045075"/>
            <a:ext cx="1587" cy="47625"/>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2" name="Line 7"/>
          <p:cNvSpPr>
            <a:spLocks noChangeShapeType="1"/>
          </p:cNvSpPr>
          <p:nvPr/>
        </p:nvSpPr>
        <p:spPr bwMode="auto">
          <a:xfrm flipV="1">
            <a:off x="2259013" y="5045075"/>
            <a:ext cx="0" cy="47625"/>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3" name="Line 8"/>
          <p:cNvSpPr>
            <a:spLocks noChangeShapeType="1"/>
          </p:cNvSpPr>
          <p:nvPr/>
        </p:nvSpPr>
        <p:spPr bwMode="auto">
          <a:xfrm flipV="1">
            <a:off x="3233738" y="5045075"/>
            <a:ext cx="0" cy="47625"/>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4" name="Line 9"/>
          <p:cNvSpPr>
            <a:spLocks noChangeShapeType="1"/>
          </p:cNvSpPr>
          <p:nvPr/>
        </p:nvSpPr>
        <p:spPr bwMode="auto">
          <a:xfrm flipV="1">
            <a:off x="4206875" y="5045075"/>
            <a:ext cx="1587" cy="47625"/>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5" name="Line 10"/>
          <p:cNvSpPr>
            <a:spLocks noChangeShapeType="1"/>
          </p:cNvSpPr>
          <p:nvPr/>
        </p:nvSpPr>
        <p:spPr bwMode="auto">
          <a:xfrm flipV="1">
            <a:off x="1284288" y="2252663"/>
            <a:ext cx="1587" cy="2792413"/>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6" name="Line 11"/>
          <p:cNvSpPr>
            <a:spLocks noChangeShapeType="1"/>
          </p:cNvSpPr>
          <p:nvPr/>
        </p:nvSpPr>
        <p:spPr bwMode="auto">
          <a:xfrm>
            <a:off x="1238250" y="5043488"/>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7" name="Line 12"/>
          <p:cNvSpPr>
            <a:spLocks noChangeShapeType="1"/>
          </p:cNvSpPr>
          <p:nvPr/>
        </p:nvSpPr>
        <p:spPr bwMode="auto">
          <a:xfrm>
            <a:off x="1238250" y="4346575"/>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8" name="Line 13"/>
          <p:cNvSpPr>
            <a:spLocks noChangeShapeType="1"/>
          </p:cNvSpPr>
          <p:nvPr/>
        </p:nvSpPr>
        <p:spPr bwMode="auto">
          <a:xfrm>
            <a:off x="1238250" y="3646488"/>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19" name="Line 14"/>
          <p:cNvSpPr>
            <a:spLocks noChangeShapeType="1"/>
          </p:cNvSpPr>
          <p:nvPr/>
        </p:nvSpPr>
        <p:spPr bwMode="auto">
          <a:xfrm>
            <a:off x="1238250" y="2949575"/>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20" name="Line 15"/>
          <p:cNvSpPr>
            <a:spLocks noChangeShapeType="1"/>
          </p:cNvSpPr>
          <p:nvPr/>
        </p:nvSpPr>
        <p:spPr bwMode="auto">
          <a:xfrm>
            <a:off x="1238250" y="2252663"/>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21" name="Rectangle 20"/>
          <p:cNvSpPr>
            <a:spLocks noChangeArrowheads="1"/>
          </p:cNvSpPr>
          <p:nvPr/>
        </p:nvSpPr>
        <p:spPr bwMode="auto">
          <a:xfrm>
            <a:off x="1104520" y="4965700"/>
            <a:ext cx="78548"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0</a:t>
            </a:r>
            <a:endParaRPr lang="en-US" sz="3200" dirty="0">
              <a:latin typeface="Calibri" pitchFamily="34" charset="0"/>
              <a:cs typeface="Calibri" pitchFamily="34" charset="0"/>
            </a:endParaRPr>
          </a:p>
        </p:txBody>
      </p:sp>
      <p:sp>
        <p:nvSpPr>
          <p:cNvPr id="47122" name="Rectangle 21"/>
          <p:cNvSpPr>
            <a:spLocks noChangeArrowheads="1"/>
          </p:cNvSpPr>
          <p:nvPr/>
        </p:nvSpPr>
        <p:spPr bwMode="auto">
          <a:xfrm>
            <a:off x="838269" y="4268788"/>
            <a:ext cx="314189"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4000</a:t>
            </a:r>
            <a:endParaRPr lang="en-US" sz="3200" dirty="0">
              <a:latin typeface="Calibri" pitchFamily="34" charset="0"/>
              <a:cs typeface="Calibri" pitchFamily="34" charset="0"/>
            </a:endParaRPr>
          </a:p>
        </p:txBody>
      </p:sp>
      <p:sp>
        <p:nvSpPr>
          <p:cNvPr id="47123" name="Rectangle 22"/>
          <p:cNvSpPr>
            <a:spLocks noChangeArrowheads="1"/>
          </p:cNvSpPr>
          <p:nvPr/>
        </p:nvSpPr>
        <p:spPr bwMode="auto">
          <a:xfrm>
            <a:off x="838269" y="3570288"/>
            <a:ext cx="314189"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8000</a:t>
            </a:r>
            <a:endParaRPr lang="en-US" sz="3200" dirty="0">
              <a:latin typeface="Calibri" pitchFamily="34" charset="0"/>
              <a:cs typeface="Calibri" pitchFamily="34" charset="0"/>
            </a:endParaRPr>
          </a:p>
        </p:txBody>
      </p:sp>
      <p:sp>
        <p:nvSpPr>
          <p:cNvPr id="47124" name="Rectangle 23"/>
          <p:cNvSpPr>
            <a:spLocks noChangeArrowheads="1"/>
          </p:cNvSpPr>
          <p:nvPr/>
        </p:nvSpPr>
        <p:spPr bwMode="auto">
          <a:xfrm>
            <a:off x="769626" y="2871788"/>
            <a:ext cx="392735"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12000</a:t>
            </a:r>
            <a:endParaRPr lang="en-US" sz="3200" dirty="0">
              <a:latin typeface="Calibri" pitchFamily="34" charset="0"/>
              <a:cs typeface="Calibri" pitchFamily="34" charset="0"/>
            </a:endParaRPr>
          </a:p>
        </p:txBody>
      </p:sp>
      <p:sp>
        <p:nvSpPr>
          <p:cNvPr id="47125" name="Rectangle 24"/>
          <p:cNvSpPr>
            <a:spLocks noChangeArrowheads="1"/>
          </p:cNvSpPr>
          <p:nvPr/>
        </p:nvSpPr>
        <p:spPr bwMode="auto">
          <a:xfrm>
            <a:off x="769626" y="2174875"/>
            <a:ext cx="392735"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16000</a:t>
            </a:r>
            <a:endParaRPr lang="en-US" sz="3200" dirty="0">
              <a:latin typeface="Calibri" pitchFamily="34" charset="0"/>
              <a:cs typeface="Calibri" pitchFamily="34" charset="0"/>
            </a:endParaRPr>
          </a:p>
        </p:txBody>
      </p:sp>
      <p:sp>
        <p:nvSpPr>
          <p:cNvPr id="47126" name="Rectangle 25"/>
          <p:cNvSpPr>
            <a:spLocks noChangeArrowheads="1"/>
          </p:cNvSpPr>
          <p:nvPr/>
        </p:nvSpPr>
        <p:spPr bwMode="auto">
          <a:xfrm>
            <a:off x="1462088" y="5026025"/>
            <a:ext cx="292100" cy="12700"/>
          </a:xfrm>
          <a:prstGeom prst="rect">
            <a:avLst/>
          </a:prstGeom>
          <a:solidFill>
            <a:srgbClr val="00FF00"/>
          </a:solidFill>
          <a:ln w="9525">
            <a:no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27" name="Freeform 26"/>
          <p:cNvSpPr>
            <a:spLocks/>
          </p:cNvSpPr>
          <p:nvPr/>
        </p:nvSpPr>
        <p:spPr bwMode="auto">
          <a:xfrm flipV="1">
            <a:off x="1462088" y="5026025"/>
            <a:ext cx="292100" cy="12700"/>
          </a:xfrm>
          <a:custGeom>
            <a:avLst/>
            <a:gdLst>
              <a:gd name="T0" fmla="*/ 266909678 w 377"/>
              <a:gd name="T1" fmla="*/ 0 h 16"/>
              <a:gd name="T2" fmla="*/ 266909678 w 377"/>
              <a:gd name="T3" fmla="*/ 11340304 h 16"/>
              <a:gd name="T4" fmla="*/ 0 w 377"/>
              <a:gd name="T5" fmla="*/ 11340304 h 16"/>
              <a:gd name="T6" fmla="*/ 0 w 377"/>
              <a:gd name="T7" fmla="*/ 0 h 16"/>
              <a:gd name="T8" fmla="*/ 0 60000 65536"/>
              <a:gd name="T9" fmla="*/ 0 60000 65536"/>
              <a:gd name="T10" fmla="*/ 0 60000 65536"/>
              <a:gd name="T11" fmla="*/ 0 60000 65536"/>
              <a:gd name="T12" fmla="*/ 0 w 377"/>
              <a:gd name="T13" fmla="*/ 0 h 16"/>
              <a:gd name="T14" fmla="*/ 377 w 377"/>
              <a:gd name="T15" fmla="*/ 16 h 16"/>
            </a:gdLst>
            <a:ahLst/>
            <a:cxnLst>
              <a:cxn ang="T8">
                <a:pos x="T0" y="T1"/>
              </a:cxn>
              <a:cxn ang="T9">
                <a:pos x="T2" y="T3"/>
              </a:cxn>
              <a:cxn ang="T10">
                <a:pos x="T4" y="T5"/>
              </a:cxn>
              <a:cxn ang="T11">
                <a:pos x="T6" y="T7"/>
              </a:cxn>
            </a:cxnLst>
            <a:rect l="T12" t="T13" r="T14" b="T15"/>
            <a:pathLst>
              <a:path w="377" h="16">
                <a:moveTo>
                  <a:pt x="377" y="0"/>
                </a:moveTo>
                <a:lnTo>
                  <a:pt x="377" y="16"/>
                </a:lnTo>
                <a:lnTo>
                  <a:pt x="0" y="16"/>
                </a:lnTo>
                <a:lnTo>
                  <a:pt x="0" y="0"/>
                </a:lnTo>
              </a:path>
            </a:pathLst>
          </a:custGeom>
          <a:solidFill>
            <a:srgbClr val="5F5F5F"/>
          </a:solidFill>
          <a:ln w="14351">
            <a:solidFill>
              <a:srgbClr val="000000"/>
            </a:solidFill>
            <a:round/>
            <a:headEnd/>
            <a:tailEnd/>
          </a:ln>
        </p:spPr>
        <p:txBody>
          <a:bodyPr rot="10800000"/>
          <a:lstStyle/>
          <a:p>
            <a:endParaRPr lang="tr-TR" dirty="0">
              <a:latin typeface="Calibri" pitchFamily="34" charset="0"/>
              <a:cs typeface="Calibri" pitchFamily="34" charset="0"/>
            </a:endParaRPr>
          </a:p>
        </p:txBody>
      </p:sp>
      <p:sp>
        <p:nvSpPr>
          <p:cNvPr id="47128" name="Line 27"/>
          <p:cNvSpPr>
            <a:spLocks noChangeShapeType="1"/>
          </p:cNvSpPr>
          <p:nvPr/>
        </p:nvSpPr>
        <p:spPr bwMode="auto">
          <a:xfrm>
            <a:off x="1462088" y="5043488"/>
            <a:ext cx="292100" cy="1588"/>
          </a:xfrm>
          <a:prstGeom prst="line">
            <a:avLst/>
          </a:prstGeom>
          <a:noFill/>
          <a:ln w="25400">
            <a:solidFill>
              <a:srgbClr val="CCCCFF"/>
            </a:solidFill>
            <a:round/>
            <a:headEnd/>
            <a:tailEnd/>
          </a:ln>
        </p:spPr>
        <p:txBody>
          <a:bodyPr/>
          <a:lstStyle/>
          <a:p>
            <a:endParaRPr lang="tr-TR" dirty="0">
              <a:latin typeface="Calibri" pitchFamily="34" charset="0"/>
              <a:cs typeface="Calibri" pitchFamily="34" charset="0"/>
            </a:endParaRPr>
          </a:p>
        </p:txBody>
      </p:sp>
      <p:sp>
        <p:nvSpPr>
          <p:cNvPr id="47129" name="Line 28"/>
          <p:cNvSpPr>
            <a:spLocks noChangeShapeType="1"/>
          </p:cNvSpPr>
          <p:nvPr/>
        </p:nvSpPr>
        <p:spPr bwMode="auto">
          <a:xfrm>
            <a:off x="1787525" y="5043488"/>
            <a:ext cx="292100" cy="1588"/>
          </a:xfrm>
          <a:prstGeom prst="line">
            <a:avLst/>
          </a:prstGeom>
          <a:noFill/>
          <a:ln w="25400">
            <a:solidFill>
              <a:srgbClr val="422E7D"/>
            </a:solidFill>
            <a:round/>
            <a:headEnd/>
            <a:tailEnd/>
          </a:ln>
        </p:spPr>
        <p:txBody>
          <a:bodyPr/>
          <a:lstStyle/>
          <a:p>
            <a:endParaRPr lang="tr-TR" dirty="0">
              <a:latin typeface="Calibri" pitchFamily="34" charset="0"/>
              <a:cs typeface="Calibri" pitchFamily="34" charset="0"/>
            </a:endParaRPr>
          </a:p>
        </p:txBody>
      </p:sp>
      <p:sp>
        <p:nvSpPr>
          <p:cNvPr id="47130" name="Rectangle 30"/>
          <p:cNvSpPr>
            <a:spLocks noChangeArrowheads="1"/>
          </p:cNvSpPr>
          <p:nvPr/>
        </p:nvSpPr>
        <p:spPr bwMode="auto">
          <a:xfrm>
            <a:off x="2444750" y="4943475"/>
            <a:ext cx="282575" cy="71438"/>
          </a:xfrm>
          <a:prstGeom prst="rect">
            <a:avLst/>
          </a:prstGeom>
          <a:solidFill>
            <a:srgbClr val="CCCCFF"/>
          </a:solidFill>
          <a:ln w="9525" algn="ctr">
            <a:solidFill>
              <a:srgbClr val="000000"/>
            </a:solidFill>
            <a:miter lim="800000"/>
            <a:headEnd/>
            <a:tailEnd/>
          </a:ln>
        </p:spPr>
        <p:txBody>
          <a:bodyPr wrap="none" anchor="ctr"/>
          <a:lstStyle/>
          <a:p>
            <a:pPr algn="ctr" eaLnBrk="0" hangingPunct="0"/>
            <a:endParaRPr lang="en-CA" sz="2800" dirty="0">
              <a:latin typeface="Calibri" pitchFamily="34" charset="0"/>
              <a:cs typeface="Calibri" pitchFamily="34" charset="0"/>
            </a:endParaRPr>
          </a:p>
        </p:txBody>
      </p:sp>
      <p:sp>
        <p:nvSpPr>
          <p:cNvPr id="47131" name="Line 31"/>
          <p:cNvSpPr>
            <a:spLocks noChangeShapeType="1"/>
          </p:cNvSpPr>
          <p:nvPr/>
        </p:nvSpPr>
        <p:spPr bwMode="auto">
          <a:xfrm>
            <a:off x="2436813" y="4981575"/>
            <a:ext cx="292100" cy="1588"/>
          </a:xfrm>
          <a:prstGeom prst="line">
            <a:avLst/>
          </a:prstGeom>
          <a:noFill/>
          <a:ln w="11176">
            <a:solidFill>
              <a:schemeClr val="tx1"/>
            </a:solidFill>
            <a:round/>
            <a:headEnd/>
            <a:tailEnd/>
          </a:ln>
        </p:spPr>
        <p:txBody>
          <a:bodyPr/>
          <a:lstStyle/>
          <a:p>
            <a:endParaRPr lang="tr-TR" dirty="0">
              <a:latin typeface="Calibri" pitchFamily="34" charset="0"/>
              <a:cs typeface="Calibri" pitchFamily="34" charset="0"/>
            </a:endParaRPr>
          </a:p>
        </p:txBody>
      </p:sp>
      <p:sp>
        <p:nvSpPr>
          <p:cNvPr id="47132" name="Rectangle 32"/>
          <p:cNvSpPr>
            <a:spLocks noChangeArrowheads="1"/>
          </p:cNvSpPr>
          <p:nvPr/>
        </p:nvSpPr>
        <p:spPr bwMode="auto">
          <a:xfrm>
            <a:off x="2762250" y="4773613"/>
            <a:ext cx="292100" cy="206375"/>
          </a:xfrm>
          <a:prstGeom prst="rect">
            <a:avLst/>
          </a:prstGeom>
          <a:solidFill>
            <a:srgbClr val="422E7D"/>
          </a:solidFill>
          <a:ln w="9525">
            <a:no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33" name="Rectangle 33"/>
          <p:cNvSpPr>
            <a:spLocks noChangeArrowheads="1"/>
          </p:cNvSpPr>
          <p:nvPr/>
        </p:nvSpPr>
        <p:spPr bwMode="auto">
          <a:xfrm>
            <a:off x="2767013" y="4779963"/>
            <a:ext cx="280987" cy="195263"/>
          </a:xfrm>
          <a:prstGeom prst="rect">
            <a:avLst/>
          </a:prstGeom>
          <a:noFill/>
          <a:ln w="14288">
            <a:solidFill>
              <a:srgbClr val="000000"/>
            </a:solid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34" name="Line 34"/>
          <p:cNvSpPr>
            <a:spLocks noChangeShapeType="1"/>
          </p:cNvSpPr>
          <p:nvPr/>
        </p:nvSpPr>
        <p:spPr bwMode="auto">
          <a:xfrm>
            <a:off x="2762250" y="4919663"/>
            <a:ext cx="292100" cy="1588"/>
          </a:xfrm>
          <a:prstGeom prst="line">
            <a:avLst/>
          </a:prstGeom>
          <a:noFill/>
          <a:ln w="14288">
            <a:solidFill>
              <a:schemeClr val="bg1"/>
            </a:solidFill>
            <a:round/>
            <a:headEnd/>
            <a:tailEnd/>
          </a:ln>
        </p:spPr>
        <p:txBody>
          <a:bodyPr/>
          <a:lstStyle/>
          <a:p>
            <a:endParaRPr lang="tr-TR" dirty="0">
              <a:latin typeface="Calibri" pitchFamily="34" charset="0"/>
              <a:cs typeface="Calibri" pitchFamily="34" charset="0"/>
            </a:endParaRPr>
          </a:p>
        </p:txBody>
      </p:sp>
      <p:sp>
        <p:nvSpPr>
          <p:cNvPr id="47135" name="Rectangle 35"/>
          <p:cNvSpPr>
            <a:spLocks noChangeArrowheads="1"/>
          </p:cNvSpPr>
          <p:nvPr/>
        </p:nvSpPr>
        <p:spPr bwMode="auto">
          <a:xfrm>
            <a:off x="3411538" y="4672013"/>
            <a:ext cx="292100" cy="304800"/>
          </a:xfrm>
          <a:prstGeom prst="rect">
            <a:avLst/>
          </a:prstGeom>
          <a:solidFill>
            <a:srgbClr val="CC99FF"/>
          </a:solidFill>
          <a:ln w="9525">
            <a:no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36" name="Rectangle 36"/>
          <p:cNvSpPr>
            <a:spLocks noChangeArrowheads="1"/>
          </p:cNvSpPr>
          <p:nvPr/>
        </p:nvSpPr>
        <p:spPr bwMode="auto">
          <a:xfrm>
            <a:off x="3417888" y="4676775"/>
            <a:ext cx="280987" cy="293688"/>
          </a:xfrm>
          <a:prstGeom prst="rect">
            <a:avLst/>
          </a:prstGeom>
          <a:solidFill>
            <a:srgbClr val="CCCCFF"/>
          </a:solidFill>
          <a:ln w="9525" algn="ctr">
            <a:solidFill>
              <a:srgbClr val="000000"/>
            </a:solidFill>
            <a:miter lim="800000"/>
            <a:headEnd/>
            <a:tailEnd/>
          </a:ln>
        </p:spPr>
        <p:txBody>
          <a:bodyPr wrap="none" anchor="ctr"/>
          <a:lstStyle/>
          <a:p>
            <a:pPr algn="ctr" eaLnBrk="0" hangingPunct="0"/>
            <a:endParaRPr lang="en-CA" sz="2800" dirty="0">
              <a:latin typeface="Calibri" pitchFamily="34" charset="0"/>
              <a:cs typeface="Calibri" pitchFamily="34" charset="0"/>
            </a:endParaRPr>
          </a:p>
        </p:txBody>
      </p:sp>
      <p:sp>
        <p:nvSpPr>
          <p:cNvPr id="47137" name="Line 37"/>
          <p:cNvSpPr>
            <a:spLocks noChangeShapeType="1"/>
          </p:cNvSpPr>
          <p:nvPr/>
        </p:nvSpPr>
        <p:spPr bwMode="auto">
          <a:xfrm>
            <a:off x="3411538" y="4886325"/>
            <a:ext cx="292100" cy="1588"/>
          </a:xfrm>
          <a:prstGeom prst="line">
            <a:avLst/>
          </a:prstGeom>
          <a:noFill/>
          <a:ln w="11176">
            <a:solidFill>
              <a:schemeClr val="tx1"/>
            </a:solidFill>
            <a:round/>
            <a:headEnd/>
            <a:tailEnd/>
          </a:ln>
        </p:spPr>
        <p:txBody>
          <a:bodyPr/>
          <a:lstStyle/>
          <a:p>
            <a:endParaRPr lang="tr-TR" dirty="0">
              <a:latin typeface="Calibri" pitchFamily="34" charset="0"/>
              <a:cs typeface="Calibri" pitchFamily="34" charset="0"/>
            </a:endParaRPr>
          </a:p>
        </p:txBody>
      </p:sp>
      <p:sp>
        <p:nvSpPr>
          <p:cNvPr id="47138" name="Rectangle 38"/>
          <p:cNvSpPr>
            <a:spLocks noChangeArrowheads="1"/>
          </p:cNvSpPr>
          <p:nvPr/>
        </p:nvSpPr>
        <p:spPr bwMode="auto">
          <a:xfrm>
            <a:off x="3741738" y="2546350"/>
            <a:ext cx="292100" cy="2282825"/>
          </a:xfrm>
          <a:prstGeom prst="rect">
            <a:avLst/>
          </a:prstGeom>
          <a:solidFill>
            <a:srgbClr val="422E7D"/>
          </a:solidFill>
          <a:ln w="9525">
            <a:no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39" name="Rectangle 39"/>
          <p:cNvSpPr>
            <a:spLocks noChangeArrowheads="1"/>
          </p:cNvSpPr>
          <p:nvPr/>
        </p:nvSpPr>
        <p:spPr bwMode="auto">
          <a:xfrm>
            <a:off x="3741738" y="2549525"/>
            <a:ext cx="280987" cy="2270125"/>
          </a:xfrm>
          <a:prstGeom prst="rect">
            <a:avLst/>
          </a:prstGeom>
          <a:noFill/>
          <a:ln w="14288">
            <a:solidFill>
              <a:srgbClr val="000000"/>
            </a:solid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40" name="Line 40"/>
          <p:cNvSpPr>
            <a:spLocks noChangeShapeType="1"/>
          </p:cNvSpPr>
          <p:nvPr/>
        </p:nvSpPr>
        <p:spPr bwMode="auto">
          <a:xfrm>
            <a:off x="3736975" y="4468813"/>
            <a:ext cx="292100" cy="1588"/>
          </a:xfrm>
          <a:prstGeom prst="line">
            <a:avLst/>
          </a:prstGeom>
          <a:noFill/>
          <a:ln w="14288">
            <a:solidFill>
              <a:schemeClr val="bg1"/>
            </a:solidFill>
            <a:round/>
            <a:headEnd/>
            <a:tailEnd/>
          </a:ln>
        </p:spPr>
        <p:txBody>
          <a:bodyPr/>
          <a:lstStyle/>
          <a:p>
            <a:endParaRPr lang="tr-TR" dirty="0">
              <a:latin typeface="Calibri" pitchFamily="34" charset="0"/>
              <a:cs typeface="Calibri" pitchFamily="34" charset="0"/>
            </a:endParaRPr>
          </a:p>
        </p:txBody>
      </p:sp>
      <p:sp>
        <p:nvSpPr>
          <p:cNvPr id="47141" name="Rectangle 41"/>
          <p:cNvSpPr>
            <a:spLocks noChangeArrowheads="1"/>
          </p:cNvSpPr>
          <p:nvPr/>
        </p:nvSpPr>
        <p:spPr bwMode="auto">
          <a:xfrm>
            <a:off x="2581332" y="5086350"/>
            <a:ext cx="434863"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Day 60</a:t>
            </a:r>
            <a:endParaRPr lang="en-US" sz="3200" dirty="0">
              <a:latin typeface="Calibri" pitchFamily="34" charset="0"/>
              <a:cs typeface="Calibri" pitchFamily="34" charset="0"/>
            </a:endParaRPr>
          </a:p>
        </p:txBody>
      </p:sp>
      <p:sp>
        <p:nvSpPr>
          <p:cNvPr id="47142" name="Rectangle 42"/>
          <p:cNvSpPr>
            <a:spLocks noChangeArrowheads="1"/>
          </p:cNvSpPr>
          <p:nvPr/>
        </p:nvSpPr>
        <p:spPr bwMode="auto">
          <a:xfrm>
            <a:off x="3531863" y="5086350"/>
            <a:ext cx="513410"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Day 210</a:t>
            </a:r>
            <a:endParaRPr lang="en-US" sz="3200" dirty="0">
              <a:latin typeface="Calibri" pitchFamily="34" charset="0"/>
              <a:cs typeface="Calibri" pitchFamily="34" charset="0"/>
            </a:endParaRPr>
          </a:p>
        </p:txBody>
      </p:sp>
      <p:sp>
        <p:nvSpPr>
          <p:cNvPr id="47143" name="Rectangle 44"/>
          <p:cNvSpPr>
            <a:spLocks noChangeArrowheads="1"/>
          </p:cNvSpPr>
          <p:nvPr/>
        </p:nvSpPr>
        <p:spPr bwMode="auto">
          <a:xfrm>
            <a:off x="1684967" y="5086350"/>
            <a:ext cx="211468"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Pre</a:t>
            </a:r>
            <a:endParaRPr lang="en-US" sz="3200" dirty="0">
              <a:latin typeface="Calibri" pitchFamily="34" charset="0"/>
              <a:cs typeface="Calibri" pitchFamily="34" charset="0"/>
            </a:endParaRPr>
          </a:p>
        </p:txBody>
      </p:sp>
      <p:sp>
        <p:nvSpPr>
          <p:cNvPr id="47144" name="Rectangle 85"/>
          <p:cNvSpPr>
            <a:spLocks noChangeArrowheads="1"/>
          </p:cNvSpPr>
          <p:nvPr/>
        </p:nvSpPr>
        <p:spPr bwMode="auto">
          <a:xfrm>
            <a:off x="1577975" y="3571875"/>
            <a:ext cx="122237" cy="125413"/>
          </a:xfrm>
          <a:prstGeom prst="rect">
            <a:avLst/>
          </a:prstGeom>
          <a:solidFill>
            <a:srgbClr val="422E7D"/>
          </a:solidFill>
          <a:ln w="9525">
            <a:solidFill>
              <a:srgbClr val="000000"/>
            </a:solid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45" name="Rectangle 86"/>
          <p:cNvSpPr>
            <a:spLocks noChangeArrowheads="1"/>
          </p:cNvSpPr>
          <p:nvPr/>
        </p:nvSpPr>
        <p:spPr bwMode="auto">
          <a:xfrm>
            <a:off x="1577975" y="3810000"/>
            <a:ext cx="122237" cy="127000"/>
          </a:xfrm>
          <a:prstGeom prst="rect">
            <a:avLst/>
          </a:prstGeom>
          <a:solidFill>
            <a:srgbClr val="CCCCFF"/>
          </a:solidFill>
          <a:ln w="9525" algn="ctr">
            <a:solidFill>
              <a:srgbClr val="000000"/>
            </a:solidFill>
            <a:miter lim="800000"/>
            <a:headEnd/>
            <a:tailEnd/>
          </a:ln>
        </p:spPr>
        <p:txBody>
          <a:bodyPr wrap="none" anchor="ctr"/>
          <a:lstStyle/>
          <a:p>
            <a:pPr algn="ctr" eaLnBrk="0" hangingPunct="0"/>
            <a:endParaRPr lang="en-CA" sz="2800" dirty="0">
              <a:latin typeface="Calibri" pitchFamily="34" charset="0"/>
              <a:cs typeface="Calibri" pitchFamily="34" charset="0"/>
            </a:endParaRPr>
          </a:p>
        </p:txBody>
      </p:sp>
      <p:sp>
        <p:nvSpPr>
          <p:cNvPr id="47146" name="Text Box 87"/>
          <p:cNvSpPr txBox="1">
            <a:spLocks noChangeArrowheads="1"/>
          </p:cNvSpPr>
          <p:nvPr/>
        </p:nvSpPr>
        <p:spPr bwMode="auto">
          <a:xfrm>
            <a:off x="1683786" y="3721100"/>
            <a:ext cx="737702" cy="307777"/>
          </a:xfrm>
          <a:prstGeom prst="rect">
            <a:avLst/>
          </a:prstGeom>
          <a:noFill/>
          <a:ln w="9525">
            <a:noFill/>
            <a:miter lim="800000"/>
            <a:headEnd/>
            <a:tailEnd/>
          </a:ln>
        </p:spPr>
        <p:txBody>
          <a:bodyPr wrap="none">
            <a:spAutoFit/>
          </a:bodyPr>
          <a:lstStyle/>
          <a:p>
            <a:pPr eaLnBrk="0" hangingPunct="0"/>
            <a:r>
              <a:rPr lang="en-US" sz="1400" dirty="0">
                <a:latin typeface="Calibri" pitchFamily="34" charset="0"/>
                <a:cs typeface="Calibri" pitchFamily="34" charset="0"/>
              </a:rPr>
              <a:t>Al(OH)</a:t>
            </a:r>
            <a:r>
              <a:rPr lang="en-US" sz="1400" baseline="-25000" dirty="0">
                <a:latin typeface="Calibri" pitchFamily="34" charset="0"/>
                <a:cs typeface="Calibri" pitchFamily="34" charset="0"/>
              </a:rPr>
              <a:t>3</a:t>
            </a:r>
          </a:p>
        </p:txBody>
      </p:sp>
      <p:sp>
        <p:nvSpPr>
          <p:cNvPr id="47147" name="Text Box 88"/>
          <p:cNvSpPr txBox="1">
            <a:spLocks noChangeArrowheads="1"/>
          </p:cNvSpPr>
          <p:nvPr/>
        </p:nvSpPr>
        <p:spPr bwMode="auto">
          <a:xfrm>
            <a:off x="1671638" y="3505200"/>
            <a:ext cx="798512" cy="304800"/>
          </a:xfrm>
          <a:prstGeom prst="rect">
            <a:avLst/>
          </a:prstGeom>
          <a:noFill/>
          <a:ln w="9525">
            <a:noFill/>
            <a:miter lim="800000"/>
            <a:headEnd/>
            <a:tailEnd/>
          </a:ln>
        </p:spPr>
        <p:txBody>
          <a:bodyPr>
            <a:spAutoFit/>
          </a:bodyPr>
          <a:lstStyle/>
          <a:p>
            <a:pPr eaLnBrk="0" hangingPunct="0"/>
            <a:r>
              <a:rPr lang="en-US" sz="1400" dirty="0">
                <a:latin typeface="Calibri" pitchFamily="34" charset="0"/>
                <a:cs typeface="Calibri" pitchFamily="34" charset="0"/>
              </a:rPr>
              <a:t>AS04</a:t>
            </a:r>
          </a:p>
        </p:txBody>
      </p:sp>
      <p:sp>
        <p:nvSpPr>
          <p:cNvPr id="47148" name="Text Box 89"/>
          <p:cNvSpPr txBox="1">
            <a:spLocks noChangeArrowheads="1"/>
          </p:cNvSpPr>
          <p:nvPr/>
        </p:nvSpPr>
        <p:spPr bwMode="auto">
          <a:xfrm>
            <a:off x="4023262" y="4314825"/>
            <a:ext cx="676788" cy="276999"/>
          </a:xfrm>
          <a:prstGeom prst="rect">
            <a:avLst/>
          </a:prstGeom>
          <a:noFill/>
          <a:ln w="9525">
            <a:noFill/>
            <a:miter lim="800000"/>
            <a:headEnd/>
            <a:tailEnd/>
          </a:ln>
        </p:spPr>
        <p:txBody>
          <a:bodyPr wrap="none">
            <a:spAutoFit/>
          </a:bodyPr>
          <a:lstStyle/>
          <a:p>
            <a:pPr eaLnBrk="0" hangingPunct="0"/>
            <a:r>
              <a:rPr lang="en-US" sz="1200" b="1" dirty="0">
                <a:latin typeface="Calibri" pitchFamily="34" charset="0"/>
                <a:cs typeface="Calibri" pitchFamily="34" charset="0"/>
              </a:rPr>
              <a:t>Median</a:t>
            </a:r>
          </a:p>
        </p:txBody>
      </p:sp>
      <p:sp>
        <p:nvSpPr>
          <p:cNvPr id="47149" name="Text Box 91"/>
          <p:cNvSpPr txBox="1">
            <a:spLocks noChangeArrowheads="1"/>
          </p:cNvSpPr>
          <p:nvPr/>
        </p:nvSpPr>
        <p:spPr bwMode="auto">
          <a:xfrm>
            <a:off x="4062057" y="2428875"/>
            <a:ext cx="369012" cy="276999"/>
          </a:xfrm>
          <a:prstGeom prst="rect">
            <a:avLst/>
          </a:prstGeom>
          <a:noFill/>
          <a:ln w="9525">
            <a:noFill/>
            <a:miter lim="800000"/>
            <a:headEnd/>
            <a:tailEnd/>
          </a:ln>
        </p:spPr>
        <p:txBody>
          <a:bodyPr wrap="none">
            <a:spAutoFit/>
          </a:bodyPr>
          <a:lstStyle/>
          <a:p>
            <a:pPr eaLnBrk="0" hangingPunct="0"/>
            <a:r>
              <a:rPr lang="en-US" sz="1200" b="1" dirty="0">
                <a:latin typeface="Calibri" pitchFamily="34" charset="0"/>
                <a:cs typeface="Calibri" pitchFamily="34" charset="0"/>
              </a:rPr>
              <a:t>Q3</a:t>
            </a:r>
          </a:p>
        </p:txBody>
      </p:sp>
      <p:sp>
        <p:nvSpPr>
          <p:cNvPr id="47150" name="Text Box 92"/>
          <p:cNvSpPr txBox="1">
            <a:spLocks noChangeArrowheads="1"/>
          </p:cNvSpPr>
          <p:nvPr/>
        </p:nvSpPr>
        <p:spPr bwMode="auto">
          <a:xfrm>
            <a:off x="4019194" y="4641850"/>
            <a:ext cx="369012" cy="276999"/>
          </a:xfrm>
          <a:prstGeom prst="rect">
            <a:avLst/>
          </a:prstGeom>
          <a:noFill/>
          <a:ln w="9525">
            <a:noFill/>
            <a:miter lim="800000"/>
            <a:headEnd/>
            <a:tailEnd/>
          </a:ln>
        </p:spPr>
        <p:txBody>
          <a:bodyPr wrap="none">
            <a:spAutoFit/>
          </a:bodyPr>
          <a:lstStyle/>
          <a:p>
            <a:pPr eaLnBrk="0" hangingPunct="0"/>
            <a:r>
              <a:rPr lang="en-US" sz="1200" b="1" dirty="0">
                <a:latin typeface="Calibri" pitchFamily="34" charset="0"/>
                <a:cs typeface="Calibri" pitchFamily="34" charset="0"/>
              </a:rPr>
              <a:t>Q1</a:t>
            </a:r>
          </a:p>
        </p:txBody>
      </p:sp>
      <p:sp>
        <p:nvSpPr>
          <p:cNvPr id="47151" name="Text Box 95"/>
          <p:cNvSpPr txBox="1">
            <a:spLocks noChangeArrowheads="1"/>
          </p:cNvSpPr>
          <p:nvPr/>
        </p:nvSpPr>
        <p:spPr bwMode="auto">
          <a:xfrm>
            <a:off x="3411196" y="2060575"/>
            <a:ext cx="694421" cy="369332"/>
          </a:xfrm>
          <a:prstGeom prst="rect">
            <a:avLst/>
          </a:prstGeom>
          <a:noFill/>
          <a:ln w="9525">
            <a:noFill/>
            <a:miter lim="800000"/>
            <a:headEnd/>
            <a:tailEnd/>
          </a:ln>
        </p:spPr>
        <p:txBody>
          <a:bodyPr wrap="none">
            <a:spAutoFit/>
          </a:bodyPr>
          <a:lstStyle/>
          <a:p>
            <a:pPr eaLnBrk="0" hangingPunct="0"/>
            <a:r>
              <a:rPr lang="en-US" sz="1600" dirty="0">
                <a:latin typeface="Calibri" pitchFamily="34" charset="0"/>
                <a:cs typeface="Calibri" pitchFamily="34" charset="0"/>
              </a:rPr>
              <a:t>3.6 x</a:t>
            </a:r>
            <a:r>
              <a:rPr lang="en-US" dirty="0">
                <a:latin typeface="Calibri" pitchFamily="34" charset="0"/>
                <a:cs typeface="Calibri" pitchFamily="34" charset="0"/>
              </a:rPr>
              <a:t>*</a:t>
            </a:r>
          </a:p>
        </p:txBody>
      </p:sp>
      <p:sp>
        <p:nvSpPr>
          <p:cNvPr id="47152" name="Line 96"/>
          <p:cNvSpPr>
            <a:spLocks noChangeShapeType="1"/>
          </p:cNvSpPr>
          <p:nvPr/>
        </p:nvSpPr>
        <p:spPr bwMode="auto">
          <a:xfrm>
            <a:off x="3471863" y="2420938"/>
            <a:ext cx="411162" cy="0"/>
          </a:xfrm>
          <a:prstGeom prst="line">
            <a:avLst/>
          </a:prstGeom>
          <a:noFill/>
          <a:ln w="28575">
            <a:solidFill>
              <a:schemeClr val="tx1"/>
            </a:solidFill>
            <a:round/>
            <a:headEnd/>
            <a:tailEnd/>
          </a:ln>
        </p:spPr>
        <p:txBody>
          <a:bodyPr/>
          <a:lstStyle/>
          <a:p>
            <a:endParaRPr lang="tr-TR" dirty="0">
              <a:latin typeface="Calibri" pitchFamily="34" charset="0"/>
              <a:cs typeface="Calibri" pitchFamily="34" charset="0"/>
            </a:endParaRPr>
          </a:p>
        </p:txBody>
      </p:sp>
      <p:sp>
        <p:nvSpPr>
          <p:cNvPr id="47153" name="Text Box 99"/>
          <p:cNvSpPr txBox="1">
            <a:spLocks noChangeArrowheads="1"/>
          </p:cNvSpPr>
          <p:nvPr/>
        </p:nvSpPr>
        <p:spPr bwMode="auto">
          <a:xfrm rot="16200000">
            <a:off x="-647124" y="3378528"/>
            <a:ext cx="2113399" cy="523220"/>
          </a:xfrm>
          <a:prstGeom prst="rect">
            <a:avLst/>
          </a:prstGeom>
          <a:noFill/>
          <a:ln w="9525">
            <a:noFill/>
            <a:miter lim="800000"/>
            <a:headEnd/>
            <a:tailEnd/>
          </a:ln>
        </p:spPr>
        <p:txBody>
          <a:bodyPr wrap="none">
            <a:spAutoFit/>
          </a:bodyPr>
          <a:lstStyle/>
          <a:p>
            <a:pPr algn="ctr" eaLnBrk="0" hangingPunct="0"/>
            <a:r>
              <a:rPr lang="en-US" sz="1400" b="1" dirty="0">
                <a:latin typeface="Calibri" pitchFamily="34" charset="0"/>
                <a:cs typeface="Calibri" pitchFamily="34" charset="0"/>
              </a:rPr>
              <a:t>Frequency of HPV-specific</a:t>
            </a:r>
            <a:br>
              <a:rPr lang="en-US" sz="1400" b="1" dirty="0">
                <a:latin typeface="Calibri" pitchFamily="34" charset="0"/>
                <a:cs typeface="Calibri" pitchFamily="34" charset="0"/>
              </a:rPr>
            </a:br>
            <a:r>
              <a:rPr lang="en-US" sz="1400" b="1" dirty="0">
                <a:latin typeface="Calibri" pitchFamily="34" charset="0"/>
                <a:cs typeface="Calibri" pitchFamily="34" charset="0"/>
              </a:rPr>
              <a:t>memory B-cells</a:t>
            </a:r>
          </a:p>
        </p:txBody>
      </p:sp>
      <p:sp>
        <p:nvSpPr>
          <p:cNvPr id="47154" name="Text Box 105"/>
          <p:cNvSpPr txBox="1">
            <a:spLocks noChangeArrowheads="1"/>
          </p:cNvSpPr>
          <p:nvPr/>
        </p:nvSpPr>
        <p:spPr bwMode="auto">
          <a:xfrm>
            <a:off x="2297560" y="5553075"/>
            <a:ext cx="859531" cy="338554"/>
          </a:xfrm>
          <a:prstGeom prst="rect">
            <a:avLst/>
          </a:prstGeom>
          <a:noFill/>
          <a:ln w="9525">
            <a:noFill/>
            <a:miter lim="800000"/>
            <a:headEnd/>
            <a:tailEnd/>
          </a:ln>
        </p:spPr>
        <p:txBody>
          <a:bodyPr wrap="none">
            <a:spAutoFit/>
          </a:bodyPr>
          <a:lstStyle/>
          <a:p>
            <a:r>
              <a:rPr lang="tr-TR" sz="1600" b="1" dirty="0" smtClean="0">
                <a:latin typeface="Calibri" pitchFamily="34" charset="0"/>
                <a:cs typeface="Calibri" pitchFamily="34" charset="0"/>
              </a:rPr>
              <a:t>Aşılama</a:t>
            </a:r>
            <a:endParaRPr lang="en-US" sz="1600" b="1" dirty="0">
              <a:latin typeface="Calibri" pitchFamily="34" charset="0"/>
              <a:cs typeface="Calibri" pitchFamily="34" charset="0"/>
            </a:endParaRPr>
          </a:p>
        </p:txBody>
      </p:sp>
      <p:sp>
        <p:nvSpPr>
          <p:cNvPr id="47155" name="Line 106"/>
          <p:cNvSpPr>
            <a:spLocks noChangeShapeType="1"/>
          </p:cNvSpPr>
          <p:nvPr/>
        </p:nvSpPr>
        <p:spPr bwMode="auto">
          <a:xfrm flipV="1">
            <a:off x="2005013" y="5372100"/>
            <a:ext cx="0" cy="207963"/>
          </a:xfrm>
          <a:prstGeom prst="line">
            <a:avLst/>
          </a:prstGeom>
          <a:noFill/>
          <a:ln w="38100">
            <a:solidFill>
              <a:schemeClr val="tx1"/>
            </a:solidFill>
            <a:round/>
            <a:headEnd/>
            <a:tailEnd type="triangle" w="med" len="med"/>
          </a:ln>
        </p:spPr>
        <p:txBody>
          <a:bodyPr wrap="none" anchor="ctr"/>
          <a:lstStyle/>
          <a:p>
            <a:endParaRPr lang="tr-TR" dirty="0">
              <a:latin typeface="Calibri" pitchFamily="34" charset="0"/>
              <a:cs typeface="Calibri" pitchFamily="34" charset="0"/>
            </a:endParaRPr>
          </a:p>
        </p:txBody>
      </p:sp>
      <p:sp>
        <p:nvSpPr>
          <p:cNvPr id="47156" name="Line 107"/>
          <p:cNvSpPr>
            <a:spLocks noChangeShapeType="1"/>
          </p:cNvSpPr>
          <p:nvPr/>
        </p:nvSpPr>
        <p:spPr bwMode="auto">
          <a:xfrm flipV="1">
            <a:off x="2249488" y="5372100"/>
            <a:ext cx="0" cy="207963"/>
          </a:xfrm>
          <a:prstGeom prst="line">
            <a:avLst/>
          </a:prstGeom>
          <a:noFill/>
          <a:ln w="38100">
            <a:solidFill>
              <a:schemeClr val="tx1"/>
            </a:solidFill>
            <a:round/>
            <a:headEnd/>
            <a:tailEnd type="triangle" w="med" len="med"/>
          </a:ln>
        </p:spPr>
        <p:txBody>
          <a:bodyPr wrap="none" anchor="ctr"/>
          <a:lstStyle/>
          <a:p>
            <a:endParaRPr lang="tr-TR" dirty="0">
              <a:latin typeface="Calibri" pitchFamily="34" charset="0"/>
              <a:cs typeface="Calibri" pitchFamily="34" charset="0"/>
            </a:endParaRPr>
          </a:p>
        </p:txBody>
      </p:sp>
      <p:sp>
        <p:nvSpPr>
          <p:cNvPr id="47157" name="Line 108"/>
          <p:cNvSpPr>
            <a:spLocks noChangeShapeType="1"/>
          </p:cNvSpPr>
          <p:nvPr/>
        </p:nvSpPr>
        <p:spPr bwMode="auto">
          <a:xfrm flipV="1">
            <a:off x="3225800" y="5372100"/>
            <a:ext cx="0" cy="207963"/>
          </a:xfrm>
          <a:prstGeom prst="line">
            <a:avLst/>
          </a:prstGeom>
          <a:noFill/>
          <a:ln w="38100">
            <a:solidFill>
              <a:schemeClr val="tx1"/>
            </a:solidFill>
            <a:round/>
            <a:headEnd/>
            <a:tailEnd type="triangle" w="med" len="med"/>
          </a:ln>
        </p:spPr>
        <p:txBody>
          <a:bodyPr wrap="none" anchor="ctr"/>
          <a:lstStyle/>
          <a:p>
            <a:endParaRPr lang="tr-TR" dirty="0">
              <a:latin typeface="Calibri" pitchFamily="34" charset="0"/>
              <a:cs typeface="Calibri" pitchFamily="34" charset="0"/>
            </a:endParaRPr>
          </a:p>
        </p:txBody>
      </p:sp>
      <p:sp>
        <p:nvSpPr>
          <p:cNvPr id="47158" name="Rectangle 82"/>
          <p:cNvSpPr>
            <a:spLocks noChangeArrowheads="1"/>
          </p:cNvSpPr>
          <p:nvPr/>
        </p:nvSpPr>
        <p:spPr bwMode="auto">
          <a:xfrm>
            <a:off x="6398786" y="1498600"/>
            <a:ext cx="918427" cy="437982"/>
          </a:xfrm>
          <a:prstGeom prst="roundRect">
            <a:avLst/>
          </a:prstGeom>
          <a:solidFill>
            <a:srgbClr val="007148"/>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5"/>
          </a:lnRef>
          <a:fillRef idx="3">
            <a:schemeClr val="accent5"/>
          </a:fillRef>
          <a:effectRef idx="3">
            <a:schemeClr val="accent5"/>
          </a:effectRef>
          <a:fontRef idx="minor">
            <a:schemeClr val="lt1"/>
          </a:fontRef>
        </p:style>
        <p:txBody>
          <a:bodyPr wrap="none" lIns="36000" tIns="36000" rIns="36000" bIns="36000">
            <a:spAutoFit/>
          </a:bodyPr>
          <a:lstStyle/>
          <a:p>
            <a:pPr eaLnBrk="0" hangingPunct="0"/>
            <a:r>
              <a:rPr lang="en-US" sz="2100" b="1" dirty="0">
                <a:solidFill>
                  <a:schemeClr val="bg1"/>
                </a:solidFill>
                <a:latin typeface="Calibri" pitchFamily="34" charset="0"/>
                <a:cs typeface="Calibri" pitchFamily="34" charset="0"/>
              </a:rPr>
              <a:t>HPV 18</a:t>
            </a:r>
          </a:p>
        </p:txBody>
      </p:sp>
      <p:sp>
        <p:nvSpPr>
          <p:cNvPr id="47160" name="Rectangle 46"/>
          <p:cNvSpPr>
            <a:spLocks noChangeArrowheads="1"/>
          </p:cNvSpPr>
          <p:nvPr/>
        </p:nvSpPr>
        <p:spPr bwMode="auto">
          <a:xfrm>
            <a:off x="5424488" y="2255838"/>
            <a:ext cx="2922587" cy="2794000"/>
          </a:xfrm>
          <a:prstGeom prst="rect">
            <a:avLst/>
          </a:prstGeom>
          <a:noFill/>
          <a:ln w="1588">
            <a:no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61" name="Line 47"/>
          <p:cNvSpPr>
            <a:spLocks noChangeShapeType="1"/>
          </p:cNvSpPr>
          <p:nvPr/>
        </p:nvSpPr>
        <p:spPr bwMode="auto">
          <a:xfrm>
            <a:off x="5424488" y="5049838"/>
            <a:ext cx="2922587" cy="0"/>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2" name="Line 48"/>
          <p:cNvSpPr>
            <a:spLocks noChangeShapeType="1"/>
          </p:cNvSpPr>
          <p:nvPr/>
        </p:nvSpPr>
        <p:spPr bwMode="auto">
          <a:xfrm flipV="1">
            <a:off x="5424488" y="5043488"/>
            <a:ext cx="1587" cy="523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3" name="Line 49"/>
          <p:cNvSpPr>
            <a:spLocks noChangeShapeType="1"/>
          </p:cNvSpPr>
          <p:nvPr/>
        </p:nvSpPr>
        <p:spPr bwMode="auto">
          <a:xfrm flipV="1">
            <a:off x="6399213" y="5049838"/>
            <a:ext cx="0" cy="4603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4" name="Line 50"/>
          <p:cNvSpPr>
            <a:spLocks noChangeShapeType="1"/>
          </p:cNvSpPr>
          <p:nvPr/>
        </p:nvSpPr>
        <p:spPr bwMode="auto">
          <a:xfrm flipV="1">
            <a:off x="7373938" y="5049838"/>
            <a:ext cx="1587" cy="4603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5" name="Line 51"/>
          <p:cNvSpPr>
            <a:spLocks noChangeShapeType="1"/>
          </p:cNvSpPr>
          <p:nvPr/>
        </p:nvSpPr>
        <p:spPr bwMode="auto">
          <a:xfrm flipV="1">
            <a:off x="8347075" y="5049838"/>
            <a:ext cx="1587" cy="4603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6" name="Line 52"/>
          <p:cNvSpPr>
            <a:spLocks noChangeShapeType="1"/>
          </p:cNvSpPr>
          <p:nvPr/>
        </p:nvSpPr>
        <p:spPr bwMode="auto">
          <a:xfrm flipV="1">
            <a:off x="5424488" y="2255838"/>
            <a:ext cx="1587" cy="2794000"/>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7" name="Line 53"/>
          <p:cNvSpPr>
            <a:spLocks noChangeShapeType="1"/>
          </p:cNvSpPr>
          <p:nvPr/>
        </p:nvSpPr>
        <p:spPr bwMode="auto">
          <a:xfrm>
            <a:off x="5378450" y="5048250"/>
            <a:ext cx="50800"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8" name="Line 54"/>
          <p:cNvSpPr>
            <a:spLocks noChangeShapeType="1"/>
          </p:cNvSpPr>
          <p:nvPr/>
        </p:nvSpPr>
        <p:spPr bwMode="auto">
          <a:xfrm>
            <a:off x="5378450" y="4103688"/>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69" name="Line 55"/>
          <p:cNvSpPr>
            <a:spLocks noChangeShapeType="1"/>
          </p:cNvSpPr>
          <p:nvPr/>
        </p:nvSpPr>
        <p:spPr bwMode="auto">
          <a:xfrm>
            <a:off x="5378450" y="3179763"/>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70" name="Line 56"/>
          <p:cNvSpPr>
            <a:spLocks noChangeShapeType="1"/>
          </p:cNvSpPr>
          <p:nvPr/>
        </p:nvSpPr>
        <p:spPr bwMode="auto">
          <a:xfrm>
            <a:off x="5378450" y="2255838"/>
            <a:ext cx="46037" cy="1588"/>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47171" name="Rectangle 60"/>
          <p:cNvSpPr>
            <a:spLocks noChangeArrowheads="1"/>
          </p:cNvSpPr>
          <p:nvPr/>
        </p:nvSpPr>
        <p:spPr bwMode="auto">
          <a:xfrm>
            <a:off x="5243133" y="4951413"/>
            <a:ext cx="78548"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0</a:t>
            </a:r>
            <a:endParaRPr lang="en-US" sz="3200" dirty="0">
              <a:latin typeface="Calibri" pitchFamily="34" charset="0"/>
              <a:cs typeface="Calibri" pitchFamily="34" charset="0"/>
            </a:endParaRPr>
          </a:p>
        </p:txBody>
      </p:sp>
      <p:sp>
        <p:nvSpPr>
          <p:cNvPr id="47172" name="Rectangle 61"/>
          <p:cNvSpPr>
            <a:spLocks noChangeArrowheads="1"/>
          </p:cNvSpPr>
          <p:nvPr/>
        </p:nvSpPr>
        <p:spPr bwMode="auto">
          <a:xfrm>
            <a:off x="5014981" y="4027488"/>
            <a:ext cx="314189"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1000</a:t>
            </a:r>
            <a:endParaRPr lang="en-US" sz="3200" dirty="0">
              <a:latin typeface="Calibri" pitchFamily="34" charset="0"/>
              <a:cs typeface="Calibri" pitchFamily="34" charset="0"/>
            </a:endParaRPr>
          </a:p>
        </p:txBody>
      </p:sp>
      <p:sp>
        <p:nvSpPr>
          <p:cNvPr id="47173" name="Rectangle 62"/>
          <p:cNvSpPr>
            <a:spLocks noChangeArrowheads="1"/>
          </p:cNvSpPr>
          <p:nvPr/>
        </p:nvSpPr>
        <p:spPr bwMode="auto">
          <a:xfrm>
            <a:off x="5014981" y="3101975"/>
            <a:ext cx="314189"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2000</a:t>
            </a:r>
            <a:endParaRPr lang="en-US" sz="3200" dirty="0">
              <a:latin typeface="Calibri" pitchFamily="34" charset="0"/>
              <a:cs typeface="Calibri" pitchFamily="34" charset="0"/>
            </a:endParaRPr>
          </a:p>
        </p:txBody>
      </p:sp>
      <p:sp>
        <p:nvSpPr>
          <p:cNvPr id="47174" name="Rectangle 63"/>
          <p:cNvSpPr>
            <a:spLocks noChangeArrowheads="1"/>
          </p:cNvSpPr>
          <p:nvPr/>
        </p:nvSpPr>
        <p:spPr bwMode="auto">
          <a:xfrm>
            <a:off x="5014981" y="2178050"/>
            <a:ext cx="314189"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3000</a:t>
            </a:r>
            <a:endParaRPr lang="en-US" sz="3200" dirty="0">
              <a:latin typeface="Calibri" pitchFamily="34" charset="0"/>
              <a:cs typeface="Calibri" pitchFamily="34" charset="0"/>
            </a:endParaRPr>
          </a:p>
        </p:txBody>
      </p:sp>
      <p:sp>
        <p:nvSpPr>
          <p:cNvPr id="47175" name="Rectangle 65"/>
          <p:cNvSpPr>
            <a:spLocks noChangeArrowheads="1"/>
          </p:cNvSpPr>
          <p:nvPr/>
        </p:nvSpPr>
        <p:spPr bwMode="auto">
          <a:xfrm>
            <a:off x="5608638" y="5008563"/>
            <a:ext cx="280987" cy="19050"/>
          </a:xfrm>
          <a:prstGeom prst="rect">
            <a:avLst/>
          </a:prstGeom>
          <a:solidFill>
            <a:srgbClr val="92F2A2"/>
          </a:solidFill>
          <a:ln w="14351">
            <a:solidFill>
              <a:srgbClr val="000000"/>
            </a:solid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76" name="Line 66"/>
          <p:cNvSpPr>
            <a:spLocks noChangeShapeType="1"/>
          </p:cNvSpPr>
          <p:nvPr/>
        </p:nvSpPr>
        <p:spPr bwMode="auto">
          <a:xfrm>
            <a:off x="5602288" y="5029200"/>
            <a:ext cx="292100" cy="1588"/>
          </a:xfrm>
          <a:prstGeom prst="line">
            <a:avLst/>
          </a:prstGeom>
          <a:noFill/>
          <a:ln w="25400">
            <a:solidFill>
              <a:srgbClr val="92F2A2"/>
            </a:solidFill>
            <a:round/>
            <a:headEnd/>
            <a:tailEnd/>
          </a:ln>
        </p:spPr>
        <p:txBody>
          <a:bodyPr/>
          <a:lstStyle/>
          <a:p>
            <a:endParaRPr lang="tr-TR" dirty="0">
              <a:latin typeface="Calibri" pitchFamily="34" charset="0"/>
              <a:cs typeface="Calibri" pitchFamily="34" charset="0"/>
            </a:endParaRPr>
          </a:p>
        </p:txBody>
      </p:sp>
      <p:sp>
        <p:nvSpPr>
          <p:cNvPr id="47177" name="Line 67"/>
          <p:cNvSpPr>
            <a:spLocks noChangeShapeType="1"/>
          </p:cNvSpPr>
          <p:nvPr/>
        </p:nvSpPr>
        <p:spPr bwMode="auto">
          <a:xfrm>
            <a:off x="5926138" y="5029200"/>
            <a:ext cx="292100" cy="1588"/>
          </a:xfrm>
          <a:prstGeom prst="line">
            <a:avLst/>
          </a:prstGeom>
          <a:noFill/>
          <a:ln w="25400">
            <a:solidFill>
              <a:srgbClr val="007148"/>
            </a:solidFill>
            <a:round/>
            <a:headEnd/>
            <a:tailEnd/>
          </a:ln>
        </p:spPr>
        <p:txBody>
          <a:bodyPr/>
          <a:lstStyle/>
          <a:p>
            <a:endParaRPr lang="tr-TR" dirty="0">
              <a:latin typeface="Calibri" pitchFamily="34" charset="0"/>
              <a:cs typeface="Calibri" pitchFamily="34" charset="0"/>
            </a:endParaRPr>
          </a:p>
        </p:txBody>
      </p:sp>
      <p:sp>
        <p:nvSpPr>
          <p:cNvPr id="47178" name="Rectangle 69"/>
          <p:cNvSpPr>
            <a:spLocks noChangeArrowheads="1"/>
          </p:cNvSpPr>
          <p:nvPr/>
        </p:nvSpPr>
        <p:spPr bwMode="auto">
          <a:xfrm>
            <a:off x="6586538" y="4572000"/>
            <a:ext cx="280987" cy="384175"/>
          </a:xfrm>
          <a:prstGeom prst="rect">
            <a:avLst/>
          </a:prstGeom>
          <a:solidFill>
            <a:srgbClr val="92F2A2"/>
          </a:solidFill>
          <a:ln w="9525" algn="ctr">
            <a:solidFill>
              <a:schemeClr val="tx1"/>
            </a:solidFill>
            <a:miter lim="800000"/>
            <a:headEnd/>
            <a:tailEnd/>
          </a:ln>
        </p:spPr>
        <p:txBody>
          <a:bodyPr wrap="none" anchor="ctr"/>
          <a:lstStyle/>
          <a:p>
            <a:endParaRPr lang="en-CA" sz="2400" dirty="0">
              <a:latin typeface="Calibri" pitchFamily="34" charset="0"/>
              <a:cs typeface="Lucida Sans Unicode" pitchFamily="34" charset="0"/>
            </a:endParaRPr>
          </a:p>
        </p:txBody>
      </p:sp>
      <p:sp>
        <p:nvSpPr>
          <p:cNvPr id="47179" name="Line 70"/>
          <p:cNvSpPr>
            <a:spLocks noChangeShapeType="1"/>
          </p:cNvSpPr>
          <p:nvPr/>
        </p:nvSpPr>
        <p:spPr bwMode="auto">
          <a:xfrm>
            <a:off x="6575425" y="4887913"/>
            <a:ext cx="292100" cy="0"/>
          </a:xfrm>
          <a:prstGeom prst="line">
            <a:avLst/>
          </a:prstGeom>
          <a:noFill/>
          <a:ln w="11176">
            <a:solidFill>
              <a:schemeClr val="tx1"/>
            </a:solidFill>
            <a:round/>
            <a:headEnd/>
            <a:tailEnd/>
          </a:ln>
        </p:spPr>
        <p:txBody>
          <a:bodyPr/>
          <a:lstStyle/>
          <a:p>
            <a:endParaRPr lang="tr-TR" dirty="0">
              <a:latin typeface="Calibri" pitchFamily="34" charset="0"/>
              <a:cs typeface="Calibri" pitchFamily="34" charset="0"/>
            </a:endParaRPr>
          </a:p>
        </p:txBody>
      </p:sp>
      <p:sp>
        <p:nvSpPr>
          <p:cNvPr id="47180" name="Rectangle 71"/>
          <p:cNvSpPr>
            <a:spLocks noChangeArrowheads="1"/>
          </p:cNvSpPr>
          <p:nvPr/>
        </p:nvSpPr>
        <p:spPr bwMode="auto">
          <a:xfrm>
            <a:off x="6900863" y="4362450"/>
            <a:ext cx="292100" cy="547688"/>
          </a:xfrm>
          <a:prstGeom prst="rect">
            <a:avLst/>
          </a:prstGeom>
          <a:solidFill>
            <a:srgbClr val="422E7D"/>
          </a:solidFill>
          <a:ln w="9525">
            <a:no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81" name="Rectangle 72"/>
          <p:cNvSpPr>
            <a:spLocks noChangeArrowheads="1"/>
          </p:cNvSpPr>
          <p:nvPr/>
        </p:nvSpPr>
        <p:spPr bwMode="auto">
          <a:xfrm>
            <a:off x="6907213" y="4365625"/>
            <a:ext cx="280987" cy="536575"/>
          </a:xfrm>
          <a:prstGeom prst="rect">
            <a:avLst/>
          </a:prstGeom>
          <a:solidFill>
            <a:srgbClr val="007148"/>
          </a:solidFill>
          <a:ln w="9525">
            <a:solidFill>
              <a:srgbClr val="000000"/>
            </a:solid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82" name="Line 73"/>
          <p:cNvSpPr>
            <a:spLocks noChangeShapeType="1"/>
          </p:cNvSpPr>
          <p:nvPr/>
        </p:nvSpPr>
        <p:spPr bwMode="auto">
          <a:xfrm>
            <a:off x="6900863" y="4667250"/>
            <a:ext cx="292100" cy="0"/>
          </a:xfrm>
          <a:prstGeom prst="line">
            <a:avLst/>
          </a:prstGeom>
          <a:noFill/>
          <a:ln w="14288">
            <a:solidFill>
              <a:schemeClr val="bg1"/>
            </a:solidFill>
            <a:round/>
            <a:headEnd/>
            <a:tailEnd/>
          </a:ln>
        </p:spPr>
        <p:txBody>
          <a:bodyPr/>
          <a:lstStyle/>
          <a:p>
            <a:endParaRPr lang="tr-TR" dirty="0">
              <a:latin typeface="Calibri" pitchFamily="34" charset="0"/>
              <a:cs typeface="Calibri" pitchFamily="34" charset="0"/>
            </a:endParaRPr>
          </a:p>
        </p:txBody>
      </p:sp>
      <p:sp>
        <p:nvSpPr>
          <p:cNvPr id="47183" name="Rectangle 74"/>
          <p:cNvSpPr>
            <a:spLocks noChangeArrowheads="1"/>
          </p:cNvSpPr>
          <p:nvPr/>
        </p:nvSpPr>
        <p:spPr bwMode="auto">
          <a:xfrm>
            <a:off x="7551738" y="4168775"/>
            <a:ext cx="292100" cy="687388"/>
          </a:xfrm>
          <a:prstGeom prst="rect">
            <a:avLst/>
          </a:prstGeom>
          <a:solidFill>
            <a:srgbClr val="92F2A2"/>
          </a:solidFill>
          <a:ln w="9525" algn="ctr">
            <a:solidFill>
              <a:schemeClr val="tx1"/>
            </a:solidFill>
            <a:miter lim="800000"/>
            <a:headEnd/>
            <a:tailEnd/>
          </a:ln>
        </p:spPr>
        <p:txBody>
          <a:bodyPr wrap="none" anchor="ctr"/>
          <a:lstStyle/>
          <a:p>
            <a:endParaRPr lang="en-CA" sz="2400" dirty="0">
              <a:latin typeface="Calibri" pitchFamily="34" charset="0"/>
              <a:cs typeface="Lucida Sans Unicode" pitchFamily="34" charset="0"/>
            </a:endParaRPr>
          </a:p>
        </p:txBody>
      </p:sp>
      <p:sp>
        <p:nvSpPr>
          <p:cNvPr id="47184" name="Line 76"/>
          <p:cNvSpPr>
            <a:spLocks noChangeShapeType="1"/>
          </p:cNvSpPr>
          <p:nvPr/>
        </p:nvSpPr>
        <p:spPr bwMode="auto">
          <a:xfrm>
            <a:off x="7551738" y="4602163"/>
            <a:ext cx="292100" cy="1588"/>
          </a:xfrm>
          <a:prstGeom prst="line">
            <a:avLst/>
          </a:prstGeom>
          <a:noFill/>
          <a:ln w="11176">
            <a:solidFill>
              <a:schemeClr val="tx1"/>
            </a:solidFill>
            <a:round/>
            <a:headEnd/>
            <a:tailEnd/>
          </a:ln>
        </p:spPr>
        <p:txBody>
          <a:bodyPr/>
          <a:lstStyle/>
          <a:p>
            <a:endParaRPr lang="tr-TR" dirty="0">
              <a:latin typeface="Calibri" pitchFamily="34" charset="0"/>
              <a:cs typeface="Calibri" pitchFamily="34" charset="0"/>
            </a:endParaRPr>
          </a:p>
        </p:txBody>
      </p:sp>
      <p:sp>
        <p:nvSpPr>
          <p:cNvPr id="47185" name="Rectangle 77"/>
          <p:cNvSpPr>
            <a:spLocks noChangeArrowheads="1"/>
          </p:cNvSpPr>
          <p:nvPr/>
        </p:nvSpPr>
        <p:spPr bwMode="auto">
          <a:xfrm>
            <a:off x="7875588" y="2897188"/>
            <a:ext cx="292100" cy="1909763"/>
          </a:xfrm>
          <a:prstGeom prst="rect">
            <a:avLst/>
          </a:prstGeom>
          <a:solidFill>
            <a:srgbClr val="007148"/>
          </a:solidFill>
          <a:ln w="9525">
            <a:solidFill>
              <a:schemeClr val="tx1"/>
            </a:solid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186" name="Line 79"/>
          <p:cNvSpPr>
            <a:spLocks noChangeShapeType="1"/>
          </p:cNvSpPr>
          <p:nvPr/>
        </p:nvSpPr>
        <p:spPr bwMode="auto">
          <a:xfrm>
            <a:off x="7875588" y="4048125"/>
            <a:ext cx="292100" cy="1588"/>
          </a:xfrm>
          <a:prstGeom prst="line">
            <a:avLst/>
          </a:prstGeom>
          <a:noFill/>
          <a:ln w="14288">
            <a:solidFill>
              <a:schemeClr val="bg1"/>
            </a:solidFill>
            <a:round/>
            <a:headEnd/>
            <a:tailEnd/>
          </a:ln>
        </p:spPr>
        <p:txBody>
          <a:bodyPr/>
          <a:lstStyle/>
          <a:p>
            <a:endParaRPr lang="tr-TR" dirty="0">
              <a:latin typeface="Calibri" pitchFamily="34" charset="0"/>
              <a:cs typeface="Calibri" pitchFamily="34" charset="0"/>
            </a:endParaRPr>
          </a:p>
        </p:txBody>
      </p:sp>
      <p:sp>
        <p:nvSpPr>
          <p:cNvPr id="47187" name="Rectangle 80"/>
          <p:cNvSpPr>
            <a:spLocks noChangeArrowheads="1"/>
          </p:cNvSpPr>
          <p:nvPr/>
        </p:nvSpPr>
        <p:spPr bwMode="auto">
          <a:xfrm>
            <a:off x="6721532" y="5080000"/>
            <a:ext cx="434863"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Day 60</a:t>
            </a:r>
            <a:endParaRPr lang="en-US" sz="3200" dirty="0">
              <a:latin typeface="Calibri" pitchFamily="34" charset="0"/>
              <a:cs typeface="Calibri" pitchFamily="34" charset="0"/>
            </a:endParaRPr>
          </a:p>
        </p:txBody>
      </p:sp>
      <p:sp>
        <p:nvSpPr>
          <p:cNvPr id="47188" name="Rectangle 81"/>
          <p:cNvSpPr>
            <a:spLocks noChangeArrowheads="1"/>
          </p:cNvSpPr>
          <p:nvPr/>
        </p:nvSpPr>
        <p:spPr bwMode="auto">
          <a:xfrm>
            <a:off x="7678413" y="5080000"/>
            <a:ext cx="513410"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Day 210</a:t>
            </a:r>
            <a:endParaRPr lang="en-US" sz="3200" dirty="0">
              <a:latin typeface="Calibri" pitchFamily="34" charset="0"/>
              <a:cs typeface="Calibri" pitchFamily="34" charset="0"/>
            </a:endParaRPr>
          </a:p>
        </p:txBody>
      </p:sp>
      <p:sp>
        <p:nvSpPr>
          <p:cNvPr id="47189" name="Rectangle 83"/>
          <p:cNvSpPr>
            <a:spLocks noChangeArrowheads="1"/>
          </p:cNvSpPr>
          <p:nvPr/>
        </p:nvSpPr>
        <p:spPr bwMode="auto">
          <a:xfrm>
            <a:off x="5802942" y="5080000"/>
            <a:ext cx="211468" cy="184666"/>
          </a:xfrm>
          <a:prstGeom prst="rect">
            <a:avLst/>
          </a:prstGeom>
          <a:noFill/>
          <a:ln w="9525">
            <a:noFill/>
            <a:miter lim="800000"/>
            <a:headEnd/>
            <a:tailEnd/>
          </a:ln>
        </p:spPr>
        <p:txBody>
          <a:bodyPr wrap="none" lIns="0" tIns="0" rIns="0" bIns="0">
            <a:spAutoFit/>
          </a:bodyPr>
          <a:lstStyle/>
          <a:p>
            <a:pPr eaLnBrk="0" hangingPunct="0"/>
            <a:r>
              <a:rPr lang="en-US" sz="1200" b="1" dirty="0">
                <a:latin typeface="Calibri" pitchFamily="34" charset="0"/>
                <a:cs typeface="Calibri" pitchFamily="34" charset="0"/>
              </a:rPr>
              <a:t>Pre</a:t>
            </a:r>
            <a:endParaRPr lang="en-US" sz="3200" dirty="0">
              <a:latin typeface="Calibri" pitchFamily="34" charset="0"/>
              <a:cs typeface="Calibri" pitchFamily="34" charset="0"/>
            </a:endParaRPr>
          </a:p>
        </p:txBody>
      </p:sp>
      <p:sp>
        <p:nvSpPr>
          <p:cNvPr id="47190" name="Text Box 90"/>
          <p:cNvSpPr txBox="1">
            <a:spLocks noChangeArrowheads="1"/>
          </p:cNvSpPr>
          <p:nvPr/>
        </p:nvSpPr>
        <p:spPr bwMode="auto">
          <a:xfrm>
            <a:off x="8211087" y="3940175"/>
            <a:ext cx="676788" cy="276999"/>
          </a:xfrm>
          <a:prstGeom prst="rect">
            <a:avLst/>
          </a:prstGeom>
          <a:noFill/>
          <a:ln w="9525">
            <a:noFill/>
            <a:miter lim="800000"/>
            <a:headEnd/>
            <a:tailEnd/>
          </a:ln>
        </p:spPr>
        <p:txBody>
          <a:bodyPr wrap="none">
            <a:spAutoFit/>
          </a:bodyPr>
          <a:lstStyle/>
          <a:p>
            <a:pPr eaLnBrk="0" hangingPunct="0"/>
            <a:r>
              <a:rPr lang="en-US" sz="1200" b="1" dirty="0">
                <a:latin typeface="Calibri" pitchFamily="34" charset="0"/>
                <a:cs typeface="Calibri" pitchFamily="34" charset="0"/>
              </a:rPr>
              <a:t>Median</a:t>
            </a:r>
          </a:p>
        </p:txBody>
      </p:sp>
      <p:sp>
        <p:nvSpPr>
          <p:cNvPr id="47191" name="Text Box 93"/>
          <p:cNvSpPr txBox="1">
            <a:spLocks noChangeArrowheads="1"/>
          </p:cNvSpPr>
          <p:nvPr/>
        </p:nvSpPr>
        <p:spPr bwMode="auto">
          <a:xfrm>
            <a:off x="8156219" y="2782888"/>
            <a:ext cx="369012" cy="276999"/>
          </a:xfrm>
          <a:prstGeom prst="rect">
            <a:avLst/>
          </a:prstGeom>
          <a:noFill/>
          <a:ln w="9525">
            <a:noFill/>
            <a:miter lim="800000"/>
            <a:headEnd/>
            <a:tailEnd/>
          </a:ln>
        </p:spPr>
        <p:txBody>
          <a:bodyPr wrap="none">
            <a:spAutoFit/>
          </a:bodyPr>
          <a:lstStyle/>
          <a:p>
            <a:pPr eaLnBrk="0" hangingPunct="0"/>
            <a:r>
              <a:rPr lang="en-US" sz="1200" b="1" dirty="0">
                <a:latin typeface="Calibri" pitchFamily="34" charset="0"/>
                <a:cs typeface="Calibri" pitchFamily="34" charset="0"/>
              </a:rPr>
              <a:t>Q3</a:t>
            </a:r>
          </a:p>
        </p:txBody>
      </p:sp>
      <p:sp>
        <p:nvSpPr>
          <p:cNvPr id="47192" name="Text Box 94"/>
          <p:cNvSpPr txBox="1">
            <a:spLocks noChangeArrowheads="1"/>
          </p:cNvSpPr>
          <p:nvPr/>
        </p:nvSpPr>
        <p:spPr bwMode="auto">
          <a:xfrm>
            <a:off x="8156219" y="4694238"/>
            <a:ext cx="369012" cy="276999"/>
          </a:xfrm>
          <a:prstGeom prst="rect">
            <a:avLst/>
          </a:prstGeom>
          <a:noFill/>
          <a:ln w="9525">
            <a:noFill/>
            <a:miter lim="800000"/>
            <a:headEnd/>
            <a:tailEnd/>
          </a:ln>
        </p:spPr>
        <p:txBody>
          <a:bodyPr wrap="none">
            <a:spAutoFit/>
          </a:bodyPr>
          <a:lstStyle/>
          <a:p>
            <a:pPr eaLnBrk="0" hangingPunct="0"/>
            <a:r>
              <a:rPr lang="en-US" sz="1200" b="1" dirty="0">
                <a:latin typeface="Calibri" pitchFamily="34" charset="0"/>
                <a:cs typeface="Calibri" pitchFamily="34" charset="0"/>
              </a:rPr>
              <a:t>Q1</a:t>
            </a:r>
          </a:p>
        </p:txBody>
      </p:sp>
      <p:sp>
        <p:nvSpPr>
          <p:cNvPr id="47193" name="Text Box 97"/>
          <p:cNvSpPr txBox="1">
            <a:spLocks noChangeArrowheads="1"/>
          </p:cNvSpPr>
          <p:nvPr/>
        </p:nvSpPr>
        <p:spPr bwMode="auto">
          <a:xfrm>
            <a:off x="7577130" y="2438400"/>
            <a:ext cx="625491" cy="338554"/>
          </a:xfrm>
          <a:prstGeom prst="rect">
            <a:avLst/>
          </a:prstGeom>
          <a:noFill/>
          <a:ln w="9525">
            <a:noFill/>
            <a:miter lim="800000"/>
            <a:headEnd/>
            <a:tailEnd/>
          </a:ln>
        </p:spPr>
        <p:txBody>
          <a:bodyPr wrap="none">
            <a:spAutoFit/>
          </a:bodyPr>
          <a:lstStyle/>
          <a:p>
            <a:pPr eaLnBrk="0" hangingPunct="0"/>
            <a:r>
              <a:rPr lang="en-US" sz="1600" dirty="0">
                <a:latin typeface="Calibri" pitchFamily="34" charset="0"/>
                <a:cs typeface="Calibri" pitchFamily="34" charset="0"/>
              </a:rPr>
              <a:t>2.2 x </a:t>
            </a:r>
            <a:endParaRPr lang="en-US" dirty="0">
              <a:latin typeface="Calibri" pitchFamily="34" charset="0"/>
              <a:cs typeface="Calibri" pitchFamily="34" charset="0"/>
            </a:endParaRPr>
          </a:p>
        </p:txBody>
      </p:sp>
      <p:sp>
        <p:nvSpPr>
          <p:cNvPr id="47194" name="Line 98"/>
          <p:cNvSpPr>
            <a:spLocks noChangeShapeType="1"/>
          </p:cNvSpPr>
          <p:nvPr/>
        </p:nvSpPr>
        <p:spPr bwMode="auto">
          <a:xfrm>
            <a:off x="7627938" y="2787650"/>
            <a:ext cx="412750" cy="0"/>
          </a:xfrm>
          <a:prstGeom prst="line">
            <a:avLst/>
          </a:prstGeom>
          <a:noFill/>
          <a:ln w="28575">
            <a:solidFill>
              <a:schemeClr val="tx1"/>
            </a:solidFill>
            <a:round/>
            <a:headEnd/>
            <a:tailEnd/>
          </a:ln>
        </p:spPr>
        <p:txBody>
          <a:bodyPr/>
          <a:lstStyle/>
          <a:p>
            <a:endParaRPr lang="tr-TR" dirty="0">
              <a:latin typeface="Calibri" pitchFamily="34" charset="0"/>
              <a:cs typeface="Calibri" pitchFamily="34" charset="0"/>
            </a:endParaRPr>
          </a:p>
        </p:txBody>
      </p:sp>
      <p:sp>
        <p:nvSpPr>
          <p:cNvPr id="47195" name="Text Box 109"/>
          <p:cNvSpPr txBox="1">
            <a:spLocks noChangeArrowheads="1"/>
          </p:cNvSpPr>
          <p:nvPr/>
        </p:nvSpPr>
        <p:spPr bwMode="auto">
          <a:xfrm>
            <a:off x="6516340" y="5556250"/>
            <a:ext cx="859531" cy="338554"/>
          </a:xfrm>
          <a:prstGeom prst="rect">
            <a:avLst/>
          </a:prstGeom>
          <a:noFill/>
          <a:ln w="9525">
            <a:noFill/>
            <a:miter lim="800000"/>
            <a:headEnd/>
            <a:tailEnd/>
          </a:ln>
        </p:spPr>
        <p:txBody>
          <a:bodyPr wrap="none">
            <a:spAutoFit/>
          </a:bodyPr>
          <a:lstStyle/>
          <a:p>
            <a:r>
              <a:rPr lang="tr-TR" sz="1600" b="1" dirty="0" smtClean="0">
                <a:latin typeface="Calibri" pitchFamily="34" charset="0"/>
                <a:cs typeface="Calibri" pitchFamily="34" charset="0"/>
              </a:rPr>
              <a:t>Aşılama</a:t>
            </a:r>
            <a:endParaRPr lang="en-US" sz="1600" b="1" dirty="0">
              <a:latin typeface="Calibri" pitchFamily="34" charset="0"/>
              <a:cs typeface="Calibri" pitchFamily="34" charset="0"/>
            </a:endParaRPr>
          </a:p>
        </p:txBody>
      </p:sp>
      <p:sp>
        <p:nvSpPr>
          <p:cNvPr id="47196" name="Line 110"/>
          <p:cNvSpPr>
            <a:spLocks noChangeShapeType="1"/>
          </p:cNvSpPr>
          <p:nvPr/>
        </p:nvSpPr>
        <p:spPr bwMode="auto">
          <a:xfrm flipV="1">
            <a:off x="6223000" y="5375275"/>
            <a:ext cx="0" cy="209550"/>
          </a:xfrm>
          <a:prstGeom prst="line">
            <a:avLst/>
          </a:prstGeom>
          <a:noFill/>
          <a:ln w="38100">
            <a:solidFill>
              <a:schemeClr val="tx1"/>
            </a:solidFill>
            <a:round/>
            <a:headEnd/>
            <a:tailEnd type="triangle" w="med" len="med"/>
          </a:ln>
        </p:spPr>
        <p:txBody>
          <a:bodyPr wrap="none" anchor="ctr"/>
          <a:lstStyle/>
          <a:p>
            <a:endParaRPr lang="tr-TR" dirty="0">
              <a:latin typeface="Calibri" pitchFamily="34" charset="0"/>
              <a:cs typeface="Calibri" pitchFamily="34" charset="0"/>
            </a:endParaRPr>
          </a:p>
        </p:txBody>
      </p:sp>
      <p:sp>
        <p:nvSpPr>
          <p:cNvPr id="47197" name="Line 111"/>
          <p:cNvSpPr>
            <a:spLocks noChangeShapeType="1"/>
          </p:cNvSpPr>
          <p:nvPr/>
        </p:nvSpPr>
        <p:spPr bwMode="auto">
          <a:xfrm flipV="1">
            <a:off x="6469063" y="5375275"/>
            <a:ext cx="0" cy="209550"/>
          </a:xfrm>
          <a:prstGeom prst="line">
            <a:avLst/>
          </a:prstGeom>
          <a:noFill/>
          <a:ln w="38100">
            <a:solidFill>
              <a:schemeClr val="tx1"/>
            </a:solidFill>
            <a:round/>
            <a:headEnd/>
            <a:tailEnd type="triangle" w="med" len="med"/>
          </a:ln>
        </p:spPr>
        <p:txBody>
          <a:bodyPr wrap="none" anchor="ctr"/>
          <a:lstStyle/>
          <a:p>
            <a:endParaRPr lang="tr-TR" dirty="0">
              <a:latin typeface="Calibri" pitchFamily="34" charset="0"/>
              <a:cs typeface="Calibri" pitchFamily="34" charset="0"/>
            </a:endParaRPr>
          </a:p>
        </p:txBody>
      </p:sp>
      <p:sp>
        <p:nvSpPr>
          <p:cNvPr id="47198" name="Line 112"/>
          <p:cNvSpPr>
            <a:spLocks noChangeShapeType="1"/>
          </p:cNvSpPr>
          <p:nvPr/>
        </p:nvSpPr>
        <p:spPr bwMode="auto">
          <a:xfrm flipV="1">
            <a:off x="7443788" y="5375275"/>
            <a:ext cx="0" cy="209550"/>
          </a:xfrm>
          <a:prstGeom prst="line">
            <a:avLst/>
          </a:prstGeom>
          <a:noFill/>
          <a:ln w="38100">
            <a:solidFill>
              <a:schemeClr val="tx1"/>
            </a:solidFill>
            <a:round/>
            <a:headEnd/>
            <a:tailEnd type="triangle" w="med" len="med"/>
          </a:ln>
        </p:spPr>
        <p:txBody>
          <a:bodyPr wrap="none" anchor="ctr"/>
          <a:lstStyle/>
          <a:p>
            <a:endParaRPr lang="tr-TR" dirty="0">
              <a:latin typeface="Calibri" pitchFamily="34" charset="0"/>
              <a:cs typeface="Calibri" pitchFamily="34" charset="0"/>
            </a:endParaRPr>
          </a:p>
        </p:txBody>
      </p:sp>
      <p:sp>
        <p:nvSpPr>
          <p:cNvPr id="47199" name="Rectangle 85"/>
          <p:cNvSpPr>
            <a:spLocks noChangeArrowheads="1"/>
          </p:cNvSpPr>
          <p:nvPr/>
        </p:nvSpPr>
        <p:spPr bwMode="auto">
          <a:xfrm>
            <a:off x="5721350" y="3565525"/>
            <a:ext cx="122237" cy="125413"/>
          </a:xfrm>
          <a:prstGeom prst="rect">
            <a:avLst/>
          </a:prstGeom>
          <a:solidFill>
            <a:srgbClr val="007148"/>
          </a:solidFill>
          <a:ln w="9525">
            <a:solidFill>
              <a:srgbClr val="000000"/>
            </a:solidFill>
            <a:miter lim="800000"/>
            <a:headEnd/>
            <a:tailEnd/>
          </a:ln>
        </p:spPr>
        <p:txBody>
          <a:bodyPr/>
          <a:lstStyle/>
          <a:p>
            <a:pPr algn="ctr" eaLnBrk="0" hangingPunct="0"/>
            <a:endParaRPr lang="en-CA" sz="2800" dirty="0">
              <a:latin typeface="Calibri" pitchFamily="34" charset="0"/>
              <a:cs typeface="Calibri" pitchFamily="34" charset="0"/>
            </a:endParaRPr>
          </a:p>
        </p:txBody>
      </p:sp>
      <p:sp>
        <p:nvSpPr>
          <p:cNvPr id="47200" name="Rectangle 86"/>
          <p:cNvSpPr>
            <a:spLocks noChangeArrowheads="1"/>
          </p:cNvSpPr>
          <p:nvPr/>
        </p:nvSpPr>
        <p:spPr bwMode="auto">
          <a:xfrm>
            <a:off x="5721350" y="3790950"/>
            <a:ext cx="122237" cy="127000"/>
          </a:xfrm>
          <a:prstGeom prst="rect">
            <a:avLst/>
          </a:prstGeom>
          <a:solidFill>
            <a:srgbClr val="92F2A2"/>
          </a:solidFill>
          <a:ln w="9525" algn="ctr">
            <a:solidFill>
              <a:schemeClr val="tx1"/>
            </a:solidFill>
            <a:miter lim="800000"/>
            <a:headEnd/>
            <a:tailEnd/>
          </a:ln>
        </p:spPr>
        <p:txBody>
          <a:bodyPr wrap="none" anchor="ctr"/>
          <a:lstStyle/>
          <a:p>
            <a:endParaRPr lang="en-CA" sz="2400" dirty="0">
              <a:latin typeface="Calibri" pitchFamily="34" charset="0"/>
              <a:cs typeface="Lucida Sans Unicode" pitchFamily="34" charset="0"/>
            </a:endParaRPr>
          </a:p>
        </p:txBody>
      </p:sp>
      <p:sp>
        <p:nvSpPr>
          <p:cNvPr id="47201" name="Text Box 87"/>
          <p:cNvSpPr txBox="1">
            <a:spLocks noChangeArrowheads="1"/>
          </p:cNvSpPr>
          <p:nvPr/>
        </p:nvSpPr>
        <p:spPr bwMode="auto">
          <a:xfrm>
            <a:off x="5828749" y="3713163"/>
            <a:ext cx="737702" cy="307777"/>
          </a:xfrm>
          <a:prstGeom prst="rect">
            <a:avLst/>
          </a:prstGeom>
          <a:noFill/>
          <a:ln w="9525">
            <a:noFill/>
            <a:miter lim="800000"/>
            <a:headEnd/>
            <a:tailEnd/>
          </a:ln>
        </p:spPr>
        <p:txBody>
          <a:bodyPr wrap="none">
            <a:spAutoFit/>
          </a:bodyPr>
          <a:lstStyle/>
          <a:p>
            <a:pPr eaLnBrk="0" hangingPunct="0"/>
            <a:r>
              <a:rPr lang="en-US" sz="1400" dirty="0">
                <a:latin typeface="Calibri" pitchFamily="34" charset="0"/>
                <a:cs typeface="Calibri" pitchFamily="34" charset="0"/>
              </a:rPr>
              <a:t>Al(OH)</a:t>
            </a:r>
            <a:r>
              <a:rPr lang="en-US" sz="1400" baseline="-25000" dirty="0">
                <a:latin typeface="Calibri" pitchFamily="34" charset="0"/>
                <a:cs typeface="Calibri" pitchFamily="34" charset="0"/>
              </a:rPr>
              <a:t>3</a:t>
            </a:r>
          </a:p>
        </p:txBody>
      </p:sp>
      <p:sp>
        <p:nvSpPr>
          <p:cNvPr id="47202" name="Text Box 88"/>
          <p:cNvSpPr txBox="1">
            <a:spLocks noChangeArrowheads="1"/>
          </p:cNvSpPr>
          <p:nvPr/>
        </p:nvSpPr>
        <p:spPr bwMode="auto">
          <a:xfrm>
            <a:off x="5847897" y="3467100"/>
            <a:ext cx="553357" cy="307777"/>
          </a:xfrm>
          <a:prstGeom prst="rect">
            <a:avLst/>
          </a:prstGeom>
          <a:noFill/>
          <a:ln w="9525">
            <a:noFill/>
            <a:miter lim="800000"/>
            <a:headEnd/>
            <a:tailEnd/>
          </a:ln>
        </p:spPr>
        <p:txBody>
          <a:bodyPr wrap="none">
            <a:spAutoFit/>
          </a:bodyPr>
          <a:lstStyle/>
          <a:p>
            <a:pPr eaLnBrk="0" hangingPunct="0"/>
            <a:r>
              <a:rPr lang="en-US" sz="1400" dirty="0">
                <a:latin typeface="Calibri" pitchFamily="34" charset="0"/>
                <a:cs typeface="Calibri" pitchFamily="34" charset="0"/>
              </a:rPr>
              <a:t>AS04</a:t>
            </a:r>
          </a:p>
        </p:txBody>
      </p:sp>
      <p:sp>
        <p:nvSpPr>
          <p:cNvPr id="47205" name="Rectangle 108"/>
          <p:cNvSpPr>
            <a:spLocks noGrp="1" noChangeArrowheads="1"/>
          </p:cNvSpPr>
          <p:nvPr>
            <p:ph type="title"/>
          </p:nvPr>
        </p:nvSpPr>
        <p:spPr>
          <a:noFill/>
        </p:spPr>
        <p:txBody>
          <a:bodyPr/>
          <a:lstStyle/>
          <a:p>
            <a:pPr>
              <a:lnSpc>
                <a:spcPct val="80000"/>
              </a:lnSpc>
            </a:pPr>
            <a:r>
              <a:rPr lang="en-GB" sz="3200" dirty="0" smtClean="0"/>
              <a:t>AS04 </a:t>
            </a:r>
            <a:r>
              <a:rPr lang="tr-TR" sz="3200" dirty="0" smtClean="0"/>
              <a:t>A</a:t>
            </a:r>
            <a:r>
              <a:rPr lang="en-GB" sz="3200" dirty="0" err="1" smtClean="0"/>
              <a:t>djuvant</a:t>
            </a:r>
            <a:r>
              <a:rPr lang="tr-TR" sz="3200" dirty="0" smtClean="0"/>
              <a:t>lı </a:t>
            </a:r>
            <a:r>
              <a:rPr lang="en-GB" sz="3200" dirty="0" err="1" smtClean="0"/>
              <a:t>Cervarix</a:t>
            </a:r>
            <a:r>
              <a:rPr lang="en-GB" sz="3200" baseline="30000" dirty="0" smtClean="0"/>
              <a:t>®</a:t>
            </a:r>
            <a:endParaRPr lang="en-US" sz="3200" dirty="0"/>
          </a:p>
        </p:txBody>
      </p:sp>
      <p:sp>
        <p:nvSpPr>
          <p:cNvPr id="101" name="Footer Placeholder 100"/>
          <p:cNvSpPr>
            <a:spLocks noGrp="1"/>
          </p:cNvSpPr>
          <p:nvPr>
            <p:ph type="ftr" sz="quarter" idx="11"/>
          </p:nvPr>
        </p:nvSpPr>
        <p:spPr>
          <a:xfrm>
            <a:off x="609600" y="6093296"/>
            <a:ext cx="7922840" cy="628179"/>
          </a:xfrm>
          <a:prstGeom prst="rect">
            <a:avLst/>
          </a:prstGeom>
        </p:spPr>
        <p:txBody>
          <a:bodyPr/>
          <a:lstStyle/>
          <a:p>
            <a:r>
              <a:rPr lang="tr-TR" dirty="0" smtClean="0"/>
              <a:t>Giannini SL, Vaccine, 2006</a:t>
            </a:r>
            <a:endParaRPr lang="tr-TR" dirty="0"/>
          </a:p>
        </p:txBody>
      </p:sp>
      <p:sp>
        <p:nvSpPr>
          <p:cNvPr id="47207" name="Text Box 80"/>
          <p:cNvSpPr txBox="1">
            <a:spLocks noChangeArrowheads="1"/>
          </p:cNvSpPr>
          <p:nvPr/>
        </p:nvSpPr>
        <p:spPr bwMode="auto">
          <a:xfrm>
            <a:off x="1152227" y="5962675"/>
            <a:ext cx="6588125" cy="274637"/>
          </a:xfrm>
          <a:prstGeom prst="rect">
            <a:avLst/>
          </a:prstGeom>
          <a:noFill/>
          <a:ln w="9525">
            <a:noFill/>
            <a:miter lim="800000"/>
            <a:headEnd/>
            <a:tailEnd/>
          </a:ln>
        </p:spPr>
        <p:txBody>
          <a:bodyPr>
            <a:spAutoFit/>
          </a:bodyPr>
          <a:lstStyle/>
          <a:p>
            <a:pPr marL="342900" indent="-342900"/>
            <a:r>
              <a:rPr lang="da-DK" sz="1200" dirty="0">
                <a:latin typeface="Calibri" pitchFamily="34" charset="0"/>
                <a:cs typeface="Calibri" pitchFamily="34" charset="0"/>
              </a:rPr>
              <a:t>* Wilcoxon’s non-parametric test (</a:t>
            </a:r>
            <a:r>
              <a:rPr lang="da-DK" sz="1200" i="1" dirty="0">
                <a:latin typeface="Calibri" pitchFamily="34" charset="0"/>
                <a:cs typeface="Calibri" pitchFamily="34" charset="0"/>
              </a:rPr>
              <a:t>p </a:t>
            </a:r>
            <a:r>
              <a:rPr lang="da-DK" sz="1200" dirty="0">
                <a:latin typeface="Calibri" pitchFamily="34" charset="0"/>
                <a:cs typeface="Calibri" pitchFamily="34" charset="0"/>
              </a:rPr>
              <a:t>&lt; 0.05).</a:t>
            </a:r>
            <a:endParaRPr lang="en-GB" sz="1200" dirty="0">
              <a:latin typeface="Calibri" pitchFamily="34" charset="0"/>
              <a:cs typeface="Calibri" pitchFamily="34" charset="0"/>
            </a:endParaRPr>
          </a:p>
        </p:txBody>
      </p:sp>
    </p:spTree>
    <p:extLst>
      <p:ext uri="{BB962C8B-B14F-4D97-AF65-F5344CB8AC3E}">
        <p14:creationId xmlns:p14="http://schemas.microsoft.com/office/powerpoint/2010/main" val="1527963200"/>
      </p:ext>
    </p:extLst>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GMT (</a:t>
            </a:r>
            <a:r>
              <a:rPr lang="tr-TR" u="sng" dirty="0" smtClean="0"/>
              <a:t>G</a:t>
            </a:r>
            <a:r>
              <a:rPr lang="tr-TR" b="0" dirty="0" smtClean="0"/>
              <a:t>eometric</a:t>
            </a:r>
            <a:r>
              <a:rPr lang="tr-TR" dirty="0" smtClean="0"/>
              <a:t> </a:t>
            </a:r>
            <a:r>
              <a:rPr lang="tr-TR" u="sng" dirty="0" smtClean="0"/>
              <a:t>M</a:t>
            </a:r>
            <a:r>
              <a:rPr lang="tr-TR" b="0" dirty="0" smtClean="0"/>
              <a:t>ean</a:t>
            </a:r>
            <a:r>
              <a:rPr lang="tr-TR" dirty="0" smtClean="0"/>
              <a:t> </a:t>
            </a:r>
            <a:r>
              <a:rPr lang="tr-TR" u="sng" dirty="0" smtClean="0"/>
              <a:t>T</a:t>
            </a:r>
            <a:r>
              <a:rPr lang="tr-TR" b="0" dirty="0" smtClean="0"/>
              <a:t>iters</a:t>
            </a:r>
            <a:r>
              <a:rPr lang="tr-TR" dirty="0" smtClean="0"/>
              <a:t>) Antikor Titreleri Ölçüm Metodları</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21927591"/>
              </p:ext>
            </p:extLst>
          </p:nvPr>
        </p:nvGraphicFramePr>
        <p:xfrm>
          <a:off x="431032" y="1600200"/>
          <a:ext cx="8712968"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Footer Placeholder 8"/>
          <p:cNvSpPr>
            <a:spLocks noGrp="1"/>
          </p:cNvSpPr>
          <p:nvPr>
            <p:ph type="ftr" sz="quarter" idx="11"/>
          </p:nvPr>
        </p:nvSpPr>
        <p:spPr/>
        <p:txBody>
          <a:bodyPr/>
          <a:lstStyle/>
          <a:p>
            <a:endParaRPr lang="tr-TR" dirty="0" smtClean="0"/>
          </a:p>
          <a:p>
            <a:r>
              <a:rPr lang="tr-TR" dirty="0" smtClean="0"/>
              <a:t>Schiller JT, JID, 2009</a:t>
            </a:r>
            <a:endParaRPr lang="tr-TR" dirty="0"/>
          </a:p>
        </p:txBody>
      </p:sp>
      <p:sp>
        <p:nvSpPr>
          <p:cNvPr id="5" name="TextBox 4"/>
          <p:cNvSpPr txBox="1"/>
          <p:nvPr/>
        </p:nvSpPr>
        <p:spPr>
          <a:xfrm>
            <a:off x="1174125" y="5517232"/>
            <a:ext cx="567784" cy="369332"/>
          </a:xfrm>
          <a:prstGeom prst="rect">
            <a:avLst/>
          </a:prstGeom>
          <a:noFill/>
        </p:spPr>
        <p:txBody>
          <a:bodyPr wrap="none" rtlCol="0">
            <a:spAutoFit/>
          </a:bodyPr>
          <a:lstStyle/>
          <a:p>
            <a:r>
              <a:rPr lang="tr-TR" b="1" dirty="0" smtClean="0">
                <a:latin typeface="Calibri" pitchFamily="34" charset="0"/>
                <a:cs typeface="Calibri" pitchFamily="34" charset="0"/>
              </a:rPr>
              <a:t>GSK</a:t>
            </a:r>
            <a:endParaRPr lang="tr-TR" b="1" dirty="0">
              <a:latin typeface="Calibri" pitchFamily="34" charset="0"/>
              <a:cs typeface="Calibri" pitchFamily="34" charset="0"/>
            </a:endParaRPr>
          </a:p>
        </p:txBody>
      </p:sp>
      <p:sp>
        <p:nvSpPr>
          <p:cNvPr id="6" name="TextBox 5"/>
          <p:cNvSpPr txBox="1"/>
          <p:nvPr/>
        </p:nvSpPr>
        <p:spPr>
          <a:xfrm>
            <a:off x="6904309" y="5517232"/>
            <a:ext cx="641521" cy="369332"/>
          </a:xfrm>
          <a:prstGeom prst="rect">
            <a:avLst/>
          </a:prstGeom>
          <a:noFill/>
        </p:spPr>
        <p:txBody>
          <a:bodyPr wrap="none" rtlCol="0">
            <a:spAutoFit/>
          </a:bodyPr>
          <a:lstStyle/>
          <a:p>
            <a:r>
              <a:rPr lang="tr-TR" b="1" dirty="0" smtClean="0">
                <a:latin typeface="Calibri" pitchFamily="34" charset="0"/>
                <a:cs typeface="Calibri" pitchFamily="34" charset="0"/>
              </a:rPr>
              <a:t>MSD</a:t>
            </a:r>
            <a:endParaRPr lang="tr-TR" b="1" dirty="0">
              <a:latin typeface="Calibri" pitchFamily="34" charset="0"/>
              <a:cs typeface="Calibri" pitchFamily="34" charset="0"/>
            </a:endParaRPr>
          </a:p>
        </p:txBody>
      </p:sp>
      <p:sp>
        <p:nvSpPr>
          <p:cNvPr id="7" name="TextBox 6"/>
          <p:cNvSpPr txBox="1"/>
          <p:nvPr/>
        </p:nvSpPr>
        <p:spPr>
          <a:xfrm>
            <a:off x="4454433" y="5517232"/>
            <a:ext cx="696024" cy="369332"/>
          </a:xfrm>
          <a:prstGeom prst="rect">
            <a:avLst/>
          </a:prstGeom>
          <a:noFill/>
        </p:spPr>
        <p:txBody>
          <a:bodyPr wrap="none" rtlCol="0">
            <a:spAutoFit/>
          </a:bodyPr>
          <a:lstStyle/>
          <a:p>
            <a:r>
              <a:rPr lang="tr-TR" b="1" dirty="0" smtClean="0">
                <a:latin typeface="Calibri" pitchFamily="34" charset="0"/>
                <a:cs typeface="Calibri" pitchFamily="34" charset="0"/>
              </a:rPr>
              <a:t>WHO</a:t>
            </a:r>
            <a:endParaRPr lang="tr-TR" b="1" dirty="0">
              <a:latin typeface="Calibri" pitchFamily="34" charset="0"/>
              <a:cs typeface="Calibri" pitchFamily="34" charset="0"/>
            </a:endParaRPr>
          </a:p>
        </p:txBody>
      </p:sp>
      <p:sp>
        <p:nvSpPr>
          <p:cNvPr id="8" name="Rectangle 7"/>
          <p:cNvSpPr/>
          <p:nvPr/>
        </p:nvSpPr>
        <p:spPr>
          <a:xfrm>
            <a:off x="1043608" y="5949280"/>
            <a:ext cx="7128792" cy="369332"/>
          </a:xfrm>
          <a:prstGeom prst="rect">
            <a:avLst/>
          </a:prstGeom>
        </p:spPr>
        <p:txBody>
          <a:bodyPr wrap="square">
            <a:spAutoFit/>
          </a:bodyPr>
          <a:lstStyle/>
          <a:p>
            <a:r>
              <a:rPr lang="tr-TR" dirty="0" smtClean="0"/>
              <a:t>*</a:t>
            </a:r>
            <a:r>
              <a:rPr lang="en-US" b="1" dirty="0" smtClean="0"/>
              <a:t>SEAP-NA</a:t>
            </a:r>
            <a:r>
              <a:rPr lang="tr-TR" b="1" dirty="0" smtClean="0"/>
              <a:t>: </a:t>
            </a:r>
            <a:r>
              <a:rPr lang="tr-TR" b="1" u="sng" dirty="0" smtClean="0"/>
              <a:t>S</a:t>
            </a:r>
            <a:r>
              <a:rPr lang="en-US" dirty="0" err="1" smtClean="0"/>
              <a:t>ecreted</a:t>
            </a:r>
            <a:r>
              <a:rPr lang="en-US" dirty="0" smtClean="0"/>
              <a:t> </a:t>
            </a:r>
            <a:r>
              <a:rPr lang="tr-TR" b="1" u="sng" dirty="0" smtClean="0"/>
              <a:t>A</a:t>
            </a:r>
            <a:r>
              <a:rPr lang="en-US" dirty="0" err="1" smtClean="0"/>
              <a:t>lkaline</a:t>
            </a:r>
            <a:r>
              <a:rPr lang="en-US" dirty="0" smtClean="0"/>
              <a:t> </a:t>
            </a:r>
            <a:r>
              <a:rPr lang="tr-TR" b="1" u="sng" dirty="0" smtClean="0"/>
              <a:t>P</a:t>
            </a:r>
            <a:r>
              <a:rPr lang="en-US" dirty="0" err="1" smtClean="0"/>
              <a:t>hosphatase</a:t>
            </a:r>
            <a:r>
              <a:rPr lang="en-US" dirty="0" smtClean="0"/>
              <a:t> </a:t>
            </a:r>
            <a:r>
              <a:rPr lang="tr-TR" b="1" u="sng" dirty="0" smtClean="0"/>
              <a:t>N</a:t>
            </a:r>
            <a:r>
              <a:rPr lang="en-US" dirty="0" err="1" smtClean="0"/>
              <a:t>eutralization</a:t>
            </a:r>
            <a:r>
              <a:rPr lang="en-US" dirty="0" smtClean="0"/>
              <a:t> </a:t>
            </a:r>
            <a:r>
              <a:rPr lang="tr-TR" b="1" u="sng" dirty="0" smtClean="0"/>
              <a:t>A</a:t>
            </a:r>
            <a:r>
              <a:rPr lang="en-US" dirty="0" err="1" smtClean="0"/>
              <a:t>ssay</a:t>
            </a:r>
            <a:endParaRPr lang="tr-TR" dirty="0"/>
          </a:p>
        </p:txBody>
      </p:sp>
    </p:spTree>
    <p:extLst>
      <p:ext uri="{BB962C8B-B14F-4D97-AF65-F5344CB8AC3E}">
        <p14:creationId xmlns:p14="http://schemas.microsoft.com/office/powerpoint/2010/main" val="2645989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56419" name="Rectangle 3"/>
          <p:cNvSpPr>
            <a:spLocks noGrp="1" noChangeArrowheads="1"/>
          </p:cNvSpPr>
          <p:nvPr>
            <p:ph type="title"/>
          </p:nvPr>
        </p:nvSpPr>
        <p:spPr>
          <a:xfrm>
            <a:off x="685800" y="125413"/>
            <a:ext cx="7772400" cy="1066800"/>
          </a:xfrm>
        </p:spPr>
        <p:txBody>
          <a:bodyPr/>
          <a:lstStyle/>
          <a:p>
            <a:pPr>
              <a:lnSpc>
                <a:spcPct val="80000"/>
              </a:lnSpc>
            </a:pPr>
            <a:r>
              <a:rPr lang="en-US" sz="2400" dirty="0"/>
              <a:t>HPV 16 </a:t>
            </a:r>
            <a:r>
              <a:rPr lang="tr-TR" sz="2400" dirty="0" smtClean="0"/>
              <a:t>ve </a:t>
            </a:r>
            <a:r>
              <a:rPr lang="en-US" sz="2400" dirty="0" smtClean="0"/>
              <a:t>18 N</a:t>
            </a:r>
            <a:r>
              <a:rPr lang="tr-TR" sz="2400" dirty="0" smtClean="0"/>
              <a:t>ö</a:t>
            </a:r>
            <a:r>
              <a:rPr lang="en-US" sz="2400" dirty="0" err="1" smtClean="0"/>
              <a:t>traliz</a:t>
            </a:r>
            <a:r>
              <a:rPr lang="tr-TR" sz="2400" dirty="0" smtClean="0"/>
              <a:t>an</a:t>
            </a:r>
            <a:r>
              <a:rPr lang="en-US" sz="2400" dirty="0" smtClean="0"/>
              <a:t> Anti</a:t>
            </a:r>
            <a:r>
              <a:rPr lang="tr-TR" sz="2400" dirty="0" smtClean="0"/>
              <a:t>kor</a:t>
            </a:r>
            <a:r>
              <a:rPr lang="en-US" sz="2400" dirty="0" smtClean="0"/>
              <a:t> </a:t>
            </a:r>
            <a:r>
              <a:rPr lang="tr-TR" sz="2400" dirty="0" smtClean="0"/>
              <a:t>Cevapları</a:t>
            </a:r>
            <a:endParaRPr lang="en-US" sz="2400" dirty="0"/>
          </a:p>
        </p:txBody>
      </p:sp>
      <p:sp>
        <p:nvSpPr>
          <p:cNvPr id="351" name="Footer Placeholder 350"/>
          <p:cNvSpPr>
            <a:spLocks noGrp="1"/>
          </p:cNvSpPr>
          <p:nvPr>
            <p:ph type="ftr" sz="quarter" idx="11"/>
          </p:nvPr>
        </p:nvSpPr>
        <p:spPr/>
        <p:txBody>
          <a:bodyPr/>
          <a:lstStyle/>
          <a:p>
            <a:r>
              <a:rPr lang="tr-TR" dirty="0" smtClean="0"/>
              <a:t>Einstein MH, Human Vaccine 2009</a:t>
            </a:r>
            <a:endParaRPr lang="tr-TR" dirty="0"/>
          </a:p>
        </p:txBody>
      </p:sp>
      <p:grpSp>
        <p:nvGrpSpPr>
          <p:cNvPr id="4" name="Group 343"/>
          <p:cNvGrpSpPr/>
          <p:nvPr/>
        </p:nvGrpSpPr>
        <p:grpSpPr>
          <a:xfrm>
            <a:off x="1182386" y="1314450"/>
            <a:ext cx="2152544" cy="616335"/>
            <a:chOff x="1182386" y="1314450"/>
            <a:chExt cx="2152544" cy="616335"/>
          </a:xfrm>
        </p:grpSpPr>
        <p:sp>
          <p:nvSpPr>
            <p:cNvPr id="956753" name="TextBox 24"/>
            <p:cNvSpPr txBox="1">
              <a:spLocks noChangeAspect="1" noChangeArrowheads="1"/>
            </p:cNvSpPr>
            <p:nvPr/>
          </p:nvSpPr>
          <p:spPr bwMode="auto">
            <a:xfrm>
              <a:off x="1182386" y="1454150"/>
              <a:ext cx="988027" cy="323165"/>
            </a:xfrm>
            <a:prstGeom prst="rect">
              <a:avLst/>
            </a:prstGeom>
            <a:solidFill>
              <a:srgbClr val="422E7D"/>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spAutoFit/>
            </a:bodyPr>
            <a:lstStyle/>
            <a:p>
              <a:pPr algn="ctr"/>
              <a:r>
                <a:rPr lang="en-US" sz="2100" b="1" dirty="0">
                  <a:solidFill>
                    <a:schemeClr val="bg1"/>
                  </a:solidFill>
                  <a:latin typeface="Calibri" pitchFamily="34" charset="0"/>
                  <a:cs typeface="Calibri" pitchFamily="34" charset="0"/>
                </a:rPr>
                <a:t>HPV 16</a:t>
              </a:r>
            </a:p>
          </p:txBody>
        </p:sp>
        <p:sp>
          <p:nvSpPr>
            <p:cNvPr id="956754" name="TextBox 18"/>
            <p:cNvSpPr txBox="1">
              <a:spLocks noChangeArrowheads="1"/>
            </p:cNvSpPr>
            <p:nvPr/>
          </p:nvSpPr>
          <p:spPr bwMode="auto">
            <a:xfrm>
              <a:off x="2490788" y="1314450"/>
              <a:ext cx="844142" cy="350865"/>
            </a:xfrm>
            <a:prstGeom prst="rect">
              <a:avLst/>
            </a:prstGeom>
            <a:noFill/>
            <a:ln w="9525">
              <a:noFill/>
              <a:miter lim="800000"/>
              <a:headEnd/>
              <a:tailEnd/>
            </a:ln>
          </p:spPr>
          <p:txBody>
            <a:bodyPr wrap="none">
              <a:spAutoFit/>
            </a:bodyPr>
            <a:lstStyle/>
            <a:p>
              <a:pPr algn="l">
                <a:lnSpc>
                  <a:spcPct val="120000"/>
                </a:lnSpc>
              </a:pPr>
              <a:r>
                <a:rPr lang="en-US" sz="1400" dirty="0" err="1">
                  <a:latin typeface="Calibri" pitchFamily="34" charset="0"/>
                  <a:cs typeface="Calibri" pitchFamily="34" charset="0"/>
                </a:rPr>
                <a:t>Cervarix</a:t>
              </a:r>
              <a:r>
                <a:rPr lang="en-US" sz="1400" baseline="30000" dirty="0">
                  <a:latin typeface="Calibri" pitchFamily="34" charset="0"/>
                  <a:cs typeface="Calibri" pitchFamily="34" charset="0"/>
                </a:rPr>
                <a:t>®</a:t>
              </a:r>
            </a:p>
          </p:txBody>
        </p:sp>
        <p:sp>
          <p:nvSpPr>
            <p:cNvPr id="2" name="Rectangle 22"/>
            <p:cNvSpPr>
              <a:spLocks noChangeAspect="1" noChangeArrowheads="1"/>
            </p:cNvSpPr>
            <p:nvPr/>
          </p:nvSpPr>
          <p:spPr bwMode="auto">
            <a:xfrm>
              <a:off x="2251075" y="1404938"/>
              <a:ext cx="168275" cy="168275"/>
            </a:xfrm>
            <a:prstGeom prst="rect">
              <a:avLst/>
            </a:prstGeom>
            <a:solidFill>
              <a:srgbClr val="422A7D"/>
            </a:solidFill>
            <a:ln w="9525">
              <a:noFill/>
              <a:miter lim="800000"/>
              <a:headEnd/>
              <a:tailEnd/>
            </a:ln>
          </p:spPr>
          <p:txBody>
            <a:bodyPr anchor="ctr"/>
            <a:lstStyle/>
            <a:p>
              <a:pPr algn="ctr"/>
              <a:endParaRPr lang="en-GB" dirty="0">
                <a:solidFill>
                  <a:srgbClr val="FFFFFF"/>
                </a:solidFill>
                <a:latin typeface="Verdana" pitchFamily="34" charset="0"/>
                <a:cs typeface="Calibri" pitchFamily="34" charset="0"/>
              </a:endParaRPr>
            </a:p>
          </p:txBody>
        </p:sp>
        <p:sp>
          <p:nvSpPr>
            <p:cNvPr id="3" name="Rectangle 23"/>
            <p:cNvSpPr>
              <a:spLocks noChangeAspect="1" noChangeArrowheads="1"/>
            </p:cNvSpPr>
            <p:nvPr/>
          </p:nvSpPr>
          <p:spPr bwMode="auto">
            <a:xfrm>
              <a:off x="2251075" y="1700213"/>
              <a:ext cx="168275" cy="168275"/>
            </a:xfrm>
            <a:prstGeom prst="rect">
              <a:avLst/>
            </a:prstGeom>
            <a:solidFill>
              <a:srgbClr val="CCCCFF"/>
            </a:solidFill>
            <a:ln w="9525" algn="ctr">
              <a:solidFill>
                <a:schemeClr val="tx1"/>
              </a:solidFill>
              <a:miter lim="800000"/>
              <a:headEnd/>
              <a:tailEnd/>
            </a:ln>
            <a:effectLst/>
          </p:spPr>
          <p:txBody>
            <a:bodyPr wrap="none" anchor="ctr"/>
            <a:lstStyle/>
            <a:p>
              <a:pPr algn="ctr"/>
              <a:endParaRPr lang="en-GB" dirty="0">
                <a:solidFill>
                  <a:srgbClr val="FFFFFF"/>
                </a:solidFill>
                <a:latin typeface="Verdana" pitchFamily="34" charset="0"/>
                <a:cs typeface="Calibri" pitchFamily="34" charset="0"/>
              </a:endParaRPr>
            </a:p>
          </p:txBody>
        </p:sp>
        <p:sp>
          <p:nvSpPr>
            <p:cNvPr id="956757" name="Rectangle 341"/>
            <p:cNvSpPr>
              <a:spLocks noChangeArrowheads="1"/>
            </p:cNvSpPr>
            <p:nvPr/>
          </p:nvSpPr>
          <p:spPr bwMode="auto">
            <a:xfrm>
              <a:off x="2490788" y="1641475"/>
              <a:ext cx="822597" cy="289310"/>
            </a:xfrm>
            <a:prstGeom prst="rect">
              <a:avLst/>
            </a:prstGeom>
            <a:noFill/>
            <a:ln w="25400">
              <a:noFill/>
              <a:miter lim="800000"/>
              <a:headEnd/>
              <a:tailEnd/>
            </a:ln>
            <a:effectLst/>
          </p:spPr>
          <p:txBody>
            <a:bodyPr wrap="none" lIns="82296" tIns="36576" rIns="82296" bIns="36576">
              <a:spAutoFit/>
            </a:bodyPr>
            <a:lstStyle/>
            <a:p>
              <a:pPr algn="l"/>
              <a:r>
                <a:rPr lang="en-US" sz="1400" dirty="0" err="1">
                  <a:latin typeface="Calibri" pitchFamily="34" charset="0"/>
                  <a:cs typeface="Calibri" pitchFamily="34" charset="0"/>
                </a:rPr>
                <a:t>Gardasil</a:t>
              </a:r>
              <a:r>
                <a:rPr lang="en-US" sz="1400" baseline="30000" dirty="0">
                  <a:latin typeface="Calibri" pitchFamily="34" charset="0"/>
                  <a:cs typeface="Calibri" pitchFamily="34" charset="0"/>
                </a:rPr>
                <a:t>®</a:t>
              </a:r>
            </a:p>
          </p:txBody>
        </p:sp>
      </p:grpSp>
      <p:grpSp>
        <p:nvGrpSpPr>
          <p:cNvPr id="5" name="Group 351"/>
          <p:cNvGrpSpPr/>
          <p:nvPr/>
        </p:nvGrpSpPr>
        <p:grpSpPr>
          <a:xfrm>
            <a:off x="103188" y="2165350"/>
            <a:ext cx="9226550" cy="3428544"/>
            <a:chOff x="103188" y="2165350"/>
            <a:chExt cx="9226550" cy="3428544"/>
          </a:xfrm>
        </p:grpSpPr>
        <p:sp>
          <p:nvSpPr>
            <p:cNvPr id="956420" name="Text Box 27"/>
            <p:cNvSpPr txBox="1">
              <a:spLocks noChangeArrowheads="1"/>
            </p:cNvSpPr>
            <p:nvPr/>
          </p:nvSpPr>
          <p:spPr bwMode="auto">
            <a:xfrm>
              <a:off x="628650" y="2711450"/>
              <a:ext cx="2465388" cy="215444"/>
            </a:xfrm>
            <a:prstGeom prst="rect">
              <a:avLst/>
            </a:prstGeom>
            <a:noFill/>
            <a:ln w="25400">
              <a:noFill/>
              <a:miter lim="800000"/>
              <a:headEnd/>
              <a:tailEnd/>
            </a:ln>
          </p:spPr>
          <p:txBody>
            <a:bodyPr lIns="0" tIns="0" rIns="0" bIns="0">
              <a:spAutoFit/>
            </a:bodyPr>
            <a:lstStyle/>
            <a:p>
              <a:pPr algn="ctr" eaLnBrk="0" hangingPunct="0"/>
              <a:r>
                <a:rPr lang="fr-BE" sz="1400" b="1" dirty="0" err="1">
                  <a:latin typeface="Calibri" pitchFamily="34" charset="0"/>
                  <a:cs typeface="Calibri" pitchFamily="34" charset="0"/>
                </a:rPr>
                <a:t>Women</a:t>
              </a:r>
              <a:r>
                <a:rPr lang="fr-BE" sz="1400" b="1" dirty="0">
                  <a:latin typeface="Calibri" pitchFamily="34" charset="0"/>
                  <a:cs typeface="Calibri" pitchFamily="34" charset="0"/>
                </a:rPr>
                <a:t> 18–26 </a:t>
              </a:r>
              <a:r>
                <a:rPr lang="fr-BE" sz="1400" b="1" dirty="0" err="1">
                  <a:latin typeface="Calibri" pitchFamily="34" charset="0"/>
                  <a:cs typeface="Calibri" pitchFamily="34" charset="0"/>
                </a:rPr>
                <a:t>years</a:t>
              </a:r>
              <a:endParaRPr lang="en-US" sz="1400" dirty="0">
                <a:latin typeface="Calibri" pitchFamily="34" charset="0"/>
                <a:cs typeface="Calibri" pitchFamily="34" charset="0"/>
              </a:endParaRPr>
            </a:p>
          </p:txBody>
        </p:sp>
        <p:sp>
          <p:nvSpPr>
            <p:cNvPr id="956421" name="Text Box 27"/>
            <p:cNvSpPr txBox="1">
              <a:spLocks noChangeArrowheads="1"/>
            </p:cNvSpPr>
            <p:nvPr/>
          </p:nvSpPr>
          <p:spPr bwMode="auto">
            <a:xfrm>
              <a:off x="6397625" y="2711450"/>
              <a:ext cx="2363788" cy="215444"/>
            </a:xfrm>
            <a:prstGeom prst="rect">
              <a:avLst/>
            </a:prstGeom>
            <a:noFill/>
            <a:ln w="25400">
              <a:noFill/>
              <a:miter lim="800000"/>
              <a:headEnd/>
              <a:tailEnd/>
            </a:ln>
          </p:spPr>
          <p:txBody>
            <a:bodyPr lIns="0" tIns="0" rIns="0" bIns="0">
              <a:spAutoFit/>
            </a:bodyPr>
            <a:lstStyle/>
            <a:p>
              <a:pPr algn="ctr" eaLnBrk="0" hangingPunct="0"/>
              <a:r>
                <a:rPr lang="fr-BE" sz="1400" b="1" dirty="0" err="1">
                  <a:latin typeface="Calibri" pitchFamily="34" charset="0"/>
                  <a:cs typeface="Calibri" pitchFamily="34" charset="0"/>
                </a:rPr>
                <a:t>Women</a:t>
              </a:r>
              <a:r>
                <a:rPr lang="fr-BE" sz="1400" b="1" dirty="0">
                  <a:latin typeface="Calibri" pitchFamily="34" charset="0"/>
                  <a:cs typeface="Calibri" pitchFamily="34" charset="0"/>
                </a:rPr>
                <a:t> 36–45 </a:t>
              </a:r>
              <a:r>
                <a:rPr lang="fr-BE" sz="1400" b="1" dirty="0" err="1">
                  <a:latin typeface="Calibri" pitchFamily="34" charset="0"/>
                  <a:cs typeface="Calibri" pitchFamily="34" charset="0"/>
                </a:rPr>
                <a:t>years</a:t>
              </a:r>
              <a:r>
                <a:rPr lang="fr-BE" sz="1400" b="1" dirty="0">
                  <a:latin typeface="Calibri" pitchFamily="34" charset="0"/>
                  <a:cs typeface="Calibri" pitchFamily="34" charset="0"/>
                </a:rPr>
                <a:t> </a:t>
              </a:r>
              <a:endParaRPr lang="en-US" sz="1400" b="1" dirty="0">
                <a:latin typeface="Calibri" pitchFamily="34" charset="0"/>
                <a:cs typeface="Calibri" pitchFamily="34" charset="0"/>
              </a:endParaRPr>
            </a:p>
          </p:txBody>
        </p:sp>
        <p:sp>
          <p:nvSpPr>
            <p:cNvPr id="956422" name="Text Box 27"/>
            <p:cNvSpPr txBox="1">
              <a:spLocks noChangeArrowheads="1"/>
            </p:cNvSpPr>
            <p:nvPr/>
          </p:nvSpPr>
          <p:spPr bwMode="auto">
            <a:xfrm>
              <a:off x="3390900" y="2711450"/>
              <a:ext cx="2624138" cy="215444"/>
            </a:xfrm>
            <a:prstGeom prst="rect">
              <a:avLst/>
            </a:prstGeom>
            <a:noFill/>
            <a:ln w="25400">
              <a:noFill/>
              <a:miter lim="800000"/>
              <a:headEnd/>
              <a:tailEnd/>
            </a:ln>
          </p:spPr>
          <p:txBody>
            <a:bodyPr lIns="0" tIns="0" rIns="0" bIns="0">
              <a:spAutoFit/>
            </a:bodyPr>
            <a:lstStyle/>
            <a:p>
              <a:pPr algn="ctr" eaLnBrk="0" hangingPunct="0"/>
              <a:r>
                <a:rPr lang="fr-BE" sz="1400" b="1" dirty="0" err="1">
                  <a:latin typeface="Calibri" pitchFamily="34" charset="0"/>
                  <a:cs typeface="Calibri" pitchFamily="34" charset="0"/>
                </a:rPr>
                <a:t>Women</a:t>
              </a:r>
              <a:r>
                <a:rPr lang="fr-BE" sz="1400" b="1" dirty="0">
                  <a:latin typeface="Calibri" pitchFamily="34" charset="0"/>
                  <a:cs typeface="Calibri" pitchFamily="34" charset="0"/>
                </a:rPr>
                <a:t> 27–35 </a:t>
              </a:r>
              <a:r>
                <a:rPr lang="fr-BE" sz="1400" b="1" dirty="0" err="1">
                  <a:latin typeface="Calibri" pitchFamily="34" charset="0"/>
                  <a:cs typeface="Calibri" pitchFamily="34" charset="0"/>
                </a:rPr>
                <a:t>years</a:t>
              </a:r>
              <a:r>
                <a:rPr lang="fr-BE" sz="1400" b="1" dirty="0">
                  <a:latin typeface="Calibri" pitchFamily="34" charset="0"/>
                  <a:cs typeface="Calibri" pitchFamily="34" charset="0"/>
                </a:rPr>
                <a:t> </a:t>
              </a:r>
              <a:endParaRPr lang="en-US" sz="1400" b="1" dirty="0">
                <a:latin typeface="Calibri" pitchFamily="34" charset="0"/>
                <a:cs typeface="Calibri" pitchFamily="34" charset="0"/>
              </a:endParaRPr>
            </a:p>
          </p:txBody>
        </p:sp>
        <p:sp>
          <p:nvSpPr>
            <p:cNvPr id="956423" name="Text Box 7"/>
            <p:cNvSpPr txBox="1">
              <a:spLocks noChangeArrowheads="1"/>
            </p:cNvSpPr>
            <p:nvPr/>
          </p:nvSpPr>
          <p:spPr bwMode="auto">
            <a:xfrm>
              <a:off x="3951288" y="5378450"/>
              <a:ext cx="1973262" cy="215444"/>
            </a:xfrm>
            <a:prstGeom prst="rect">
              <a:avLst/>
            </a:prstGeom>
            <a:noFill/>
            <a:ln w="25400">
              <a:noFill/>
              <a:miter lim="800000"/>
              <a:headEnd/>
              <a:tailEnd/>
            </a:ln>
          </p:spPr>
          <p:txBody>
            <a:bodyPr lIns="0" tIns="0" rIns="0" bIns="0">
              <a:spAutoFit/>
            </a:bodyPr>
            <a:lstStyle/>
            <a:p>
              <a:pPr eaLnBrk="0" hangingPunct="0">
                <a:spcBef>
                  <a:spcPct val="50000"/>
                </a:spcBef>
              </a:pPr>
              <a:r>
                <a:rPr lang="fr-BE" sz="1400" b="1" dirty="0" err="1">
                  <a:latin typeface="Calibri" pitchFamily="34" charset="0"/>
                  <a:cs typeface="Calibri" pitchFamily="34" charset="0"/>
                </a:rPr>
                <a:t>Seroconversion</a:t>
              </a:r>
              <a:r>
                <a:rPr lang="fr-BE" sz="1400" b="1" dirty="0">
                  <a:latin typeface="Calibri" pitchFamily="34" charset="0"/>
                  <a:cs typeface="Calibri" pitchFamily="34" charset="0"/>
                </a:rPr>
                <a:t> rate</a:t>
              </a:r>
              <a:endParaRPr lang="en-US" sz="1400" b="1" dirty="0">
                <a:latin typeface="Calibri" pitchFamily="34" charset="0"/>
                <a:cs typeface="Calibri" pitchFamily="34" charset="0"/>
              </a:endParaRPr>
            </a:p>
          </p:txBody>
        </p:sp>
        <p:sp>
          <p:nvSpPr>
            <p:cNvPr id="956424" name="Text Box 8"/>
            <p:cNvSpPr txBox="1">
              <a:spLocks noChangeArrowheads="1"/>
            </p:cNvSpPr>
            <p:nvPr/>
          </p:nvSpPr>
          <p:spPr bwMode="auto">
            <a:xfrm>
              <a:off x="401638" y="5124450"/>
              <a:ext cx="998537"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25" name="Text Box 9"/>
            <p:cNvSpPr txBox="1">
              <a:spLocks noChangeArrowheads="1"/>
            </p:cNvSpPr>
            <p:nvPr/>
          </p:nvSpPr>
          <p:spPr bwMode="auto">
            <a:xfrm>
              <a:off x="976313" y="5124450"/>
              <a:ext cx="998537"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26" name="Text Box 10"/>
            <p:cNvSpPr txBox="1">
              <a:spLocks noChangeArrowheads="1"/>
            </p:cNvSpPr>
            <p:nvPr/>
          </p:nvSpPr>
          <p:spPr bwMode="auto">
            <a:xfrm>
              <a:off x="1751013" y="5124450"/>
              <a:ext cx="989012"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27" name="Text Box 11"/>
            <p:cNvSpPr txBox="1">
              <a:spLocks noChangeArrowheads="1"/>
            </p:cNvSpPr>
            <p:nvPr/>
          </p:nvSpPr>
          <p:spPr bwMode="auto">
            <a:xfrm>
              <a:off x="2309813" y="5124450"/>
              <a:ext cx="998537"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28" name="Text Box 11"/>
            <p:cNvSpPr txBox="1">
              <a:spLocks noChangeArrowheads="1"/>
            </p:cNvSpPr>
            <p:nvPr/>
          </p:nvSpPr>
          <p:spPr bwMode="auto">
            <a:xfrm>
              <a:off x="3457575" y="5124450"/>
              <a:ext cx="9985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29" name="Text Box 11"/>
            <p:cNvSpPr txBox="1">
              <a:spLocks noChangeArrowheads="1"/>
            </p:cNvSpPr>
            <p:nvPr/>
          </p:nvSpPr>
          <p:spPr bwMode="auto">
            <a:xfrm>
              <a:off x="3978275" y="5124450"/>
              <a:ext cx="9985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30" name="Text Box 11"/>
            <p:cNvSpPr txBox="1">
              <a:spLocks noChangeArrowheads="1"/>
            </p:cNvSpPr>
            <p:nvPr/>
          </p:nvSpPr>
          <p:spPr bwMode="auto">
            <a:xfrm>
              <a:off x="4805363" y="5124450"/>
              <a:ext cx="998537"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31" name="Text Box 11"/>
            <p:cNvSpPr txBox="1">
              <a:spLocks noChangeArrowheads="1"/>
            </p:cNvSpPr>
            <p:nvPr/>
          </p:nvSpPr>
          <p:spPr bwMode="auto">
            <a:xfrm>
              <a:off x="5327650" y="5124450"/>
              <a:ext cx="9985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98%</a:t>
              </a:r>
              <a:endParaRPr lang="en-US" sz="1400" b="1" dirty="0">
                <a:latin typeface="Calibri" pitchFamily="34" charset="0"/>
                <a:cs typeface="Calibri" pitchFamily="34" charset="0"/>
              </a:endParaRPr>
            </a:p>
          </p:txBody>
        </p:sp>
        <p:sp>
          <p:nvSpPr>
            <p:cNvPr id="956432" name="Text Box 11"/>
            <p:cNvSpPr txBox="1">
              <a:spLocks noChangeArrowheads="1"/>
            </p:cNvSpPr>
            <p:nvPr/>
          </p:nvSpPr>
          <p:spPr bwMode="auto">
            <a:xfrm>
              <a:off x="6443663" y="5124450"/>
              <a:ext cx="998537"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33" name="Text Box 11"/>
            <p:cNvSpPr txBox="1">
              <a:spLocks noChangeArrowheads="1"/>
            </p:cNvSpPr>
            <p:nvPr/>
          </p:nvSpPr>
          <p:spPr bwMode="auto">
            <a:xfrm>
              <a:off x="6981825" y="5124450"/>
              <a:ext cx="9985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34" name="Text Box 11"/>
            <p:cNvSpPr txBox="1">
              <a:spLocks noChangeArrowheads="1"/>
            </p:cNvSpPr>
            <p:nvPr/>
          </p:nvSpPr>
          <p:spPr bwMode="auto">
            <a:xfrm>
              <a:off x="7791450" y="5124450"/>
              <a:ext cx="9985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35" name="Text Box 11"/>
            <p:cNvSpPr txBox="1">
              <a:spLocks noChangeArrowheads="1"/>
            </p:cNvSpPr>
            <p:nvPr/>
          </p:nvSpPr>
          <p:spPr bwMode="auto">
            <a:xfrm>
              <a:off x="8331200" y="5124450"/>
              <a:ext cx="9985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100%</a:t>
              </a:r>
              <a:endParaRPr lang="en-US" sz="1400" b="1" dirty="0">
                <a:latin typeface="Calibri" pitchFamily="34" charset="0"/>
                <a:cs typeface="Calibri" pitchFamily="34" charset="0"/>
              </a:endParaRPr>
            </a:p>
          </p:txBody>
        </p:sp>
        <p:sp>
          <p:nvSpPr>
            <p:cNvPr id="956437" name="TextBox 17"/>
            <p:cNvSpPr txBox="1">
              <a:spLocks noChangeAspect="1" noChangeArrowheads="1"/>
            </p:cNvSpPr>
            <p:nvPr/>
          </p:nvSpPr>
          <p:spPr bwMode="auto">
            <a:xfrm rot="16200000">
              <a:off x="-605631" y="3972818"/>
              <a:ext cx="1692275" cy="274638"/>
            </a:xfrm>
            <a:prstGeom prst="rect">
              <a:avLst/>
            </a:prstGeom>
            <a:noFill/>
            <a:ln w="9525">
              <a:noFill/>
              <a:miter lim="800000"/>
              <a:headEnd/>
              <a:tailEnd/>
            </a:ln>
          </p:spPr>
          <p:txBody>
            <a:bodyPr>
              <a:spAutoFit/>
            </a:bodyPr>
            <a:lstStyle/>
            <a:p>
              <a:pPr algn="ctr"/>
              <a:r>
                <a:rPr lang="en-US" sz="1200" b="1" dirty="0">
                  <a:latin typeface="Calibri" pitchFamily="34" charset="0"/>
                  <a:cs typeface="Calibri" pitchFamily="34" charset="0"/>
                </a:rPr>
                <a:t>GMT (ED</a:t>
              </a:r>
              <a:r>
                <a:rPr lang="en-US" sz="1200" b="1" baseline="-25000" dirty="0">
                  <a:latin typeface="Calibri" pitchFamily="34" charset="0"/>
                  <a:cs typeface="Calibri" pitchFamily="34" charset="0"/>
                </a:rPr>
                <a:t>50</a:t>
              </a:r>
              <a:r>
                <a:rPr lang="en-US" sz="1200" b="1" dirty="0">
                  <a:latin typeface="Calibri" pitchFamily="34" charset="0"/>
                  <a:cs typeface="Calibri" pitchFamily="34" charset="0"/>
                </a:rPr>
                <a:t>)</a:t>
              </a:r>
            </a:p>
          </p:txBody>
        </p:sp>
        <p:sp>
          <p:nvSpPr>
            <p:cNvPr id="956439" name="Text Box 12"/>
            <p:cNvSpPr txBox="1">
              <a:spLocks noChangeAspect="1" noChangeArrowheads="1"/>
            </p:cNvSpPr>
            <p:nvPr/>
          </p:nvSpPr>
          <p:spPr bwMode="auto">
            <a:xfrm>
              <a:off x="769144" y="3140968"/>
              <a:ext cx="99218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3.7-</a:t>
              </a:r>
              <a:r>
                <a:rPr lang="fr-BE" sz="1400" b="1" dirty="0" err="1">
                  <a:latin typeface="Calibri" pitchFamily="34" charset="0"/>
                  <a:cs typeface="Calibri" pitchFamily="34" charset="0"/>
                </a:rPr>
                <a:t>fold</a:t>
              </a:r>
              <a:endParaRPr lang="en-US" sz="1400" b="1" dirty="0">
                <a:latin typeface="Calibri" pitchFamily="34" charset="0"/>
                <a:cs typeface="Calibri" pitchFamily="34" charset="0"/>
              </a:endParaRPr>
            </a:p>
          </p:txBody>
        </p:sp>
        <p:grpSp>
          <p:nvGrpSpPr>
            <p:cNvPr id="6" name="Group 25"/>
            <p:cNvGrpSpPr>
              <a:grpSpLocks noChangeAspect="1"/>
            </p:cNvGrpSpPr>
            <p:nvPr/>
          </p:nvGrpSpPr>
          <p:grpSpPr bwMode="auto">
            <a:xfrm>
              <a:off x="769144" y="3463231"/>
              <a:ext cx="15875" cy="1343025"/>
              <a:chOff x="1362" y="1534"/>
              <a:chExt cx="26" cy="2114"/>
            </a:xfrm>
          </p:grpSpPr>
          <p:sp>
            <p:nvSpPr>
              <p:cNvPr id="956442" name="Line 26"/>
              <p:cNvSpPr>
                <a:spLocks noChangeAspect="1" noChangeShapeType="1"/>
              </p:cNvSpPr>
              <p:nvPr/>
            </p:nvSpPr>
            <p:spPr bwMode="auto">
              <a:xfrm>
                <a:off x="1388" y="1534"/>
                <a:ext cx="0" cy="2114"/>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43" name="Line 27"/>
              <p:cNvSpPr>
                <a:spLocks noChangeAspect="1" noChangeShapeType="1"/>
              </p:cNvSpPr>
              <p:nvPr/>
            </p:nvSpPr>
            <p:spPr bwMode="auto">
              <a:xfrm flipH="1">
                <a:off x="1362" y="153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44" name="Line 28"/>
              <p:cNvSpPr>
                <a:spLocks noChangeAspect="1" noChangeShapeType="1"/>
              </p:cNvSpPr>
              <p:nvPr/>
            </p:nvSpPr>
            <p:spPr bwMode="auto">
              <a:xfrm flipH="1">
                <a:off x="1362" y="156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45" name="Line 29"/>
              <p:cNvSpPr>
                <a:spLocks noChangeAspect="1" noChangeShapeType="1"/>
              </p:cNvSpPr>
              <p:nvPr/>
            </p:nvSpPr>
            <p:spPr bwMode="auto">
              <a:xfrm flipH="1">
                <a:off x="1362" y="16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46" name="Line 30"/>
              <p:cNvSpPr>
                <a:spLocks noChangeAspect="1" noChangeShapeType="1"/>
              </p:cNvSpPr>
              <p:nvPr/>
            </p:nvSpPr>
            <p:spPr bwMode="auto">
              <a:xfrm flipH="1">
                <a:off x="1362" y="164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47" name="Line 31"/>
              <p:cNvSpPr>
                <a:spLocks noChangeAspect="1" noChangeShapeType="1"/>
              </p:cNvSpPr>
              <p:nvPr/>
            </p:nvSpPr>
            <p:spPr bwMode="auto">
              <a:xfrm flipH="1">
                <a:off x="1362" y="168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48" name="Line 32"/>
              <p:cNvSpPr>
                <a:spLocks noChangeAspect="1" noChangeShapeType="1"/>
              </p:cNvSpPr>
              <p:nvPr/>
            </p:nvSpPr>
            <p:spPr bwMode="auto">
              <a:xfrm flipH="1">
                <a:off x="1362" y="17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49" name="Line 33"/>
              <p:cNvSpPr>
                <a:spLocks noChangeAspect="1" noChangeShapeType="1"/>
              </p:cNvSpPr>
              <p:nvPr/>
            </p:nvSpPr>
            <p:spPr bwMode="auto">
              <a:xfrm flipH="1">
                <a:off x="1362" y="1813"/>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0" name="Line 34"/>
              <p:cNvSpPr>
                <a:spLocks noChangeAspect="1" noChangeShapeType="1"/>
              </p:cNvSpPr>
              <p:nvPr/>
            </p:nvSpPr>
            <p:spPr bwMode="auto">
              <a:xfrm flipH="1">
                <a:off x="1362" y="19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1" name="Line 35"/>
              <p:cNvSpPr>
                <a:spLocks noChangeAspect="1" noChangeShapeType="1"/>
              </p:cNvSpPr>
              <p:nvPr/>
            </p:nvSpPr>
            <p:spPr bwMode="auto">
              <a:xfrm flipH="1">
                <a:off x="1362" y="2025"/>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2" name="Line 36"/>
              <p:cNvSpPr>
                <a:spLocks noChangeAspect="1" noChangeShapeType="1"/>
              </p:cNvSpPr>
              <p:nvPr/>
            </p:nvSpPr>
            <p:spPr bwMode="auto">
              <a:xfrm flipH="1">
                <a:off x="1362" y="22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3" name="Line 37"/>
              <p:cNvSpPr>
                <a:spLocks noChangeAspect="1" noChangeShapeType="1"/>
              </p:cNvSpPr>
              <p:nvPr/>
            </p:nvSpPr>
            <p:spPr bwMode="auto">
              <a:xfrm flipH="1">
                <a:off x="1362" y="226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4" name="Line 38"/>
              <p:cNvSpPr>
                <a:spLocks noChangeAspect="1" noChangeShapeType="1"/>
              </p:cNvSpPr>
              <p:nvPr/>
            </p:nvSpPr>
            <p:spPr bwMode="auto">
              <a:xfrm flipH="1">
                <a:off x="1362" y="230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5" name="Line 39"/>
              <p:cNvSpPr>
                <a:spLocks noChangeAspect="1" noChangeShapeType="1"/>
              </p:cNvSpPr>
              <p:nvPr/>
            </p:nvSpPr>
            <p:spPr bwMode="auto">
              <a:xfrm flipH="1">
                <a:off x="1362" y="23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6" name="Line 40"/>
              <p:cNvSpPr>
                <a:spLocks noChangeAspect="1" noChangeShapeType="1"/>
              </p:cNvSpPr>
              <p:nvPr/>
            </p:nvSpPr>
            <p:spPr bwMode="auto">
              <a:xfrm flipH="1">
                <a:off x="1362" y="239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7" name="Line 41"/>
              <p:cNvSpPr>
                <a:spLocks noChangeAspect="1" noChangeShapeType="1"/>
              </p:cNvSpPr>
              <p:nvPr/>
            </p:nvSpPr>
            <p:spPr bwMode="auto">
              <a:xfrm flipH="1">
                <a:off x="1362" y="245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8" name="Line 42"/>
              <p:cNvSpPr>
                <a:spLocks noChangeAspect="1" noChangeShapeType="1"/>
              </p:cNvSpPr>
              <p:nvPr/>
            </p:nvSpPr>
            <p:spPr bwMode="auto">
              <a:xfrm flipH="1">
                <a:off x="1362" y="251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59" name="Line 43"/>
              <p:cNvSpPr>
                <a:spLocks noChangeAspect="1" noChangeShapeType="1"/>
              </p:cNvSpPr>
              <p:nvPr/>
            </p:nvSpPr>
            <p:spPr bwMode="auto">
              <a:xfrm flipH="1">
                <a:off x="1362" y="260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0" name="Line 44"/>
              <p:cNvSpPr>
                <a:spLocks noChangeAspect="1" noChangeShapeType="1"/>
              </p:cNvSpPr>
              <p:nvPr/>
            </p:nvSpPr>
            <p:spPr bwMode="auto">
              <a:xfrm flipH="1">
                <a:off x="1362" y="273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1" name="Line 45"/>
              <p:cNvSpPr>
                <a:spLocks noChangeAspect="1" noChangeShapeType="1"/>
              </p:cNvSpPr>
              <p:nvPr/>
            </p:nvSpPr>
            <p:spPr bwMode="auto">
              <a:xfrm flipH="1">
                <a:off x="1362" y="29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2" name="Line 46"/>
              <p:cNvSpPr>
                <a:spLocks noChangeAspect="1" noChangeShapeType="1"/>
              </p:cNvSpPr>
              <p:nvPr/>
            </p:nvSpPr>
            <p:spPr bwMode="auto">
              <a:xfrm flipH="1">
                <a:off x="1362" y="2976"/>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3" name="Line 47"/>
              <p:cNvSpPr>
                <a:spLocks noChangeAspect="1" noChangeShapeType="1"/>
              </p:cNvSpPr>
              <p:nvPr/>
            </p:nvSpPr>
            <p:spPr bwMode="auto">
              <a:xfrm flipH="1">
                <a:off x="1362" y="301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4" name="Line 48"/>
              <p:cNvSpPr>
                <a:spLocks noChangeAspect="1" noChangeShapeType="1"/>
              </p:cNvSpPr>
              <p:nvPr/>
            </p:nvSpPr>
            <p:spPr bwMode="auto">
              <a:xfrm flipH="1">
                <a:off x="1362" y="305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5" name="Line 49"/>
              <p:cNvSpPr>
                <a:spLocks noChangeAspect="1" noChangeShapeType="1"/>
              </p:cNvSpPr>
              <p:nvPr/>
            </p:nvSpPr>
            <p:spPr bwMode="auto">
              <a:xfrm flipH="1">
                <a:off x="1362" y="31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6" name="Line 50"/>
              <p:cNvSpPr>
                <a:spLocks noChangeAspect="1" noChangeShapeType="1"/>
              </p:cNvSpPr>
              <p:nvPr/>
            </p:nvSpPr>
            <p:spPr bwMode="auto">
              <a:xfrm flipH="1">
                <a:off x="1362" y="315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7" name="Line 51"/>
              <p:cNvSpPr>
                <a:spLocks noChangeAspect="1" noChangeShapeType="1"/>
              </p:cNvSpPr>
              <p:nvPr/>
            </p:nvSpPr>
            <p:spPr bwMode="auto">
              <a:xfrm flipH="1">
                <a:off x="1362" y="322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8" name="Line 52"/>
              <p:cNvSpPr>
                <a:spLocks noChangeAspect="1" noChangeShapeType="1"/>
              </p:cNvSpPr>
              <p:nvPr/>
            </p:nvSpPr>
            <p:spPr bwMode="auto">
              <a:xfrm flipH="1">
                <a:off x="1362" y="3312"/>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69" name="Line 53"/>
              <p:cNvSpPr>
                <a:spLocks noChangeAspect="1" noChangeShapeType="1"/>
              </p:cNvSpPr>
              <p:nvPr/>
            </p:nvSpPr>
            <p:spPr bwMode="auto">
              <a:xfrm flipH="1">
                <a:off x="1362" y="34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70" name="Line 54"/>
              <p:cNvSpPr>
                <a:spLocks noChangeAspect="1" noChangeShapeType="1"/>
              </p:cNvSpPr>
              <p:nvPr/>
            </p:nvSpPr>
            <p:spPr bwMode="auto">
              <a:xfrm flipH="1">
                <a:off x="1362" y="36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grpSp>
        <p:grpSp>
          <p:nvGrpSpPr>
            <p:cNvPr id="7" name="Group 55"/>
            <p:cNvGrpSpPr>
              <a:grpSpLocks noChangeAspect="1"/>
            </p:cNvGrpSpPr>
            <p:nvPr/>
          </p:nvGrpSpPr>
          <p:grpSpPr bwMode="auto">
            <a:xfrm>
              <a:off x="1461294" y="3866456"/>
              <a:ext cx="14288" cy="84138"/>
              <a:chOff x="1688" y="1767"/>
              <a:chExt cx="24" cy="141"/>
            </a:xfrm>
          </p:grpSpPr>
          <p:sp>
            <p:nvSpPr>
              <p:cNvPr id="956472" name="Line 56"/>
              <p:cNvSpPr>
                <a:spLocks noChangeAspect="1" noChangeShapeType="1"/>
              </p:cNvSpPr>
              <p:nvPr/>
            </p:nvSpPr>
            <p:spPr bwMode="auto">
              <a:xfrm flipH="1">
                <a:off x="1688" y="1767"/>
                <a:ext cx="24" cy="0"/>
              </a:xfrm>
              <a:prstGeom prst="line">
                <a:avLst/>
              </a:prstGeom>
              <a:noFill/>
              <a:ln w="9525">
                <a:solidFill>
                  <a:srgbClr val="000000"/>
                </a:solidFill>
                <a:round/>
                <a:headEnd/>
                <a:tailEnd/>
              </a:ln>
              <a:effectLst/>
            </p:spPr>
            <p:txBody>
              <a:bodyPr wrap="none" anchor="ctr"/>
              <a:lstStyle/>
              <a:p>
                <a:endParaRPr lang="tr-TR" dirty="0">
                  <a:latin typeface="Calibri" pitchFamily="34" charset="0"/>
                  <a:cs typeface="Calibri" pitchFamily="34" charset="0"/>
                </a:endParaRPr>
              </a:p>
            </p:txBody>
          </p:sp>
          <p:sp>
            <p:nvSpPr>
              <p:cNvPr id="956473" name="Line 57"/>
              <p:cNvSpPr>
                <a:spLocks noChangeAspect="1" noChangeShapeType="1"/>
              </p:cNvSpPr>
              <p:nvPr/>
            </p:nvSpPr>
            <p:spPr bwMode="auto">
              <a:xfrm flipH="1">
                <a:off x="1688" y="1908"/>
                <a:ext cx="24" cy="0"/>
              </a:xfrm>
              <a:prstGeom prst="line">
                <a:avLst/>
              </a:prstGeom>
              <a:noFill/>
              <a:ln w="9525">
                <a:solidFill>
                  <a:srgbClr val="000000"/>
                </a:solidFill>
                <a:round/>
                <a:headEnd/>
                <a:tailEnd/>
              </a:ln>
              <a:effectLst/>
            </p:spPr>
            <p:txBody>
              <a:bodyPr wrap="none" anchor="ctr"/>
              <a:lstStyle/>
              <a:p>
                <a:endParaRPr lang="tr-TR" dirty="0">
                  <a:latin typeface="Calibri" pitchFamily="34" charset="0"/>
                  <a:cs typeface="Calibri" pitchFamily="34" charset="0"/>
                </a:endParaRPr>
              </a:p>
            </p:txBody>
          </p:sp>
          <p:sp>
            <p:nvSpPr>
              <p:cNvPr id="956474" name="Line 58"/>
              <p:cNvSpPr>
                <a:spLocks noChangeAspect="1" noChangeShapeType="1"/>
              </p:cNvSpPr>
              <p:nvPr/>
            </p:nvSpPr>
            <p:spPr bwMode="auto">
              <a:xfrm>
                <a:off x="1702" y="1769"/>
                <a:ext cx="0" cy="139"/>
              </a:xfrm>
              <a:prstGeom prst="line">
                <a:avLst/>
              </a:prstGeom>
              <a:noFill/>
              <a:ln w="9525">
                <a:solidFill>
                  <a:srgbClr val="000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475" name="Rectangle 59"/>
            <p:cNvSpPr>
              <a:spLocks noChangeAspect="1" noChangeArrowheads="1"/>
            </p:cNvSpPr>
            <p:nvPr/>
          </p:nvSpPr>
          <p:spPr bwMode="auto">
            <a:xfrm>
              <a:off x="886619" y="3653731"/>
              <a:ext cx="260350" cy="1152525"/>
            </a:xfrm>
            <a:prstGeom prst="rect">
              <a:avLst/>
            </a:prstGeom>
            <a:solidFill>
              <a:srgbClr val="422A7D"/>
            </a:solidFill>
            <a:ln w="9525">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8" name="Group 60"/>
            <p:cNvGrpSpPr>
              <a:grpSpLocks noChangeAspect="1"/>
            </p:cNvGrpSpPr>
            <p:nvPr/>
          </p:nvGrpSpPr>
          <p:grpSpPr bwMode="auto">
            <a:xfrm>
              <a:off x="1004094" y="3610868"/>
              <a:ext cx="15875" cy="88900"/>
              <a:chOff x="1688" y="1767"/>
              <a:chExt cx="24" cy="141"/>
            </a:xfrm>
          </p:grpSpPr>
          <p:sp>
            <p:nvSpPr>
              <p:cNvPr id="956477" name="Line 61"/>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478" name="Line 62"/>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479" name="Line 63"/>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480" name="TextBox 24"/>
            <p:cNvSpPr txBox="1">
              <a:spLocks noChangeAspect="1" noChangeArrowheads="1"/>
            </p:cNvSpPr>
            <p:nvPr/>
          </p:nvSpPr>
          <p:spPr bwMode="auto">
            <a:xfrm>
              <a:off x="232785" y="3404493"/>
              <a:ext cx="579005" cy="246221"/>
            </a:xfrm>
            <a:prstGeom prst="rect">
              <a:avLst/>
            </a:prstGeom>
            <a:noFill/>
            <a:ln w="9525">
              <a:noFill/>
              <a:miter lim="800000"/>
              <a:headEnd/>
              <a:tailEnd/>
            </a:ln>
          </p:spPr>
          <p:txBody>
            <a:bodyPr wrap="none">
              <a:spAutoFit/>
            </a:bodyPr>
            <a:lstStyle/>
            <a:p>
              <a:pPr algn="ctr"/>
              <a:r>
                <a:rPr lang="en-US" sz="1000" dirty="0">
                  <a:latin typeface="Calibri" pitchFamily="34" charset="0"/>
                  <a:cs typeface="Calibri" pitchFamily="34" charset="0"/>
                </a:rPr>
                <a:t>100000</a:t>
              </a:r>
            </a:p>
          </p:txBody>
        </p:sp>
        <p:sp>
          <p:nvSpPr>
            <p:cNvPr id="956481" name="TextBox 24"/>
            <p:cNvSpPr txBox="1">
              <a:spLocks noChangeAspect="1" noChangeArrowheads="1"/>
            </p:cNvSpPr>
            <p:nvPr/>
          </p:nvSpPr>
          <p:spPr bwMode="auto">
            <a:xfrm>
              <a:off x="284957" y="3853756"/>
              <a:ext cx="533400" cy="244475"/>
            </a:xfrm>
            <a:prstGeom prst="rect">
              <a:avLst/>
            </a:prstGeom>
            <a:noFill/>
            <a:ln w="9525">
              <a:noFill/>
              <a:miter lim="800000"/>
              <a:headEnd/>
              <a:tailEnd/>
            </a:ln>
          </p:spPr>
          <p:txBody>
            <a:bodyPr wrap="none">
              <a:spAutoFit/>
            </a:bodyPr>
            <a:lstStyle/>
            <a:p>
              <a:pPr algn="ctr"/>
              <a:r>
                <a:rPr lang="en-US" sz="1000" dirty="0">
                  <a:latin typeface="Calibri" pitchFamily="34" charset="0"/>
                  <a:cs typeface="Calibri" pitchFamily="34" charset="0"/>
                </a:rPr>
                <a:t>10000</a:t>
              </a:r>
            </a:p>
          </p:txBody>
        </p:sp>
        <p:sp>
          <p:nvSpPr>
            <p:cNvPr id="956482" name="TextBox 24"/>
            <p:cNvSpPr txBox="1">
              <a:spLocks noChangeAspect="1" noChangeArrowheads="1"/>
            </p:cNvSpPr>
            <p:nvPr/>
          </p:nvSpPr>
          <p:spPr bwMode="auto">
            <a:xfrm>
              <a:off x="345282" y="4303018"/>
              <a:ext cx="463550" cy="244475"/>
            </a:xfrm>
            <a:prstGeom prst="rect">
              <a:avLst/>
            </a:prstGeom>
            <a:noFill/>
            <a:ln w="9525">
              <a:noFill/>
              <a:miter lim="800000"/>
              <a:headEnd/>
              <a:tailEnd/>
            </a:ln>
          </p:spPr>
          <p:txBody>
            <a:bodyPr wrap="none">
              <a:spAutoFit/>
            </a:bodyPr>
            <a:lstStyle/>
            <a:p>
              <a:pPr algn="ctr"/>
              <a:r>
                <a:rPr lang="en-US" sz="1000" dirty="0">
                  <a:latin typeface="Calibri" pitchFamily="34" charset="0"/>
                  <a:cs typeface="Calibri" pitchFamily="34" charset="0"/>
                </a:rPr>
                <a:t>1000</a:t>
              </a:r>
            </a:p>
          </p:txBody>
        </p:sp>
        <p:sp>
          <p:nvSpPr>
            <p:cNvPr id="956483" name="TextBox 24"/>
            <p:cNvSpPr txBox="1">
              <a:spLocks noChangeAspect="1" noChangeArrowheads="1"/>
            </p:cNvSpPr>
            <p:nvPr/>
          </p:nvSpPr>
          <p:spPr bwMode="auto">
            <a:xfrm>
              <a:off x="408782" y="4698306"/>
              <a:ext cx="393700" cy="244475"/>
            </a:xfrm>
            <a:prstGeom prst="rect">
              <a:avLst/>
            </a:prstGeom>
            <a:noFill/>
            <a:ln w="9525">
              <a:noFill/>
              <a:miter lim="800000"/>
              <a:headEnd/>
              <a:tailEnd/>
            </a:ln>
          </p:spPr>
          <p:txBody>
            <a:bodyPr wrap="none">
              <a:spAutoFit/>
            </a:bodyPr>
            <a:lstStyle/>
            <a:p>
              <a:pPr algn="ctr"/>
              <a:r>
                <a:rPr lang="en-US" sz="1000" dirty="0">
                  <a:latin typeface="Calibri" pitchFamily="34" charset="0"/>
                  <a:cs typeface="Calibri" pitchFamily="34" charset="0"/>
                </a:rPr>
                <a:t>100</a:t>
              </a:r>
            </a:p>
          </p:txBody>
        </p:sp>
        <p:sp>
          <p:nvSpPr>
            <p:cNvPr id="956484" name="Line 68"/>
            <p:cNvSpPr>
              <a:spLocks noChangeAspect="1" noChangeShapeType="1"/>
            </p:cNvSpPr>
            <p:nvPr/>
          </p:nvSpPr>
          <p:spPr bwMode="auto">
            <a:xfrm>
              <a:off x="785019" y="4806256"/>
              <a:ext cx="915988"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85" name="Rectangle 69"/>
            <p:cNvSpPr>
              <a:spLocks noChangeAspect="1" noChangeArrowheads="1"/>
            </p:cNvSpPr>
            <p:nvPr/>
          </p:nvSpPr>
          <p:spPr bwMode="auto">
            <a:xfrm>
              <a:off x="1340644" y="3909318"/>
              <a:ext cx="260350" cy="895350"/>
            </a:xfrm>
            <a:prstGeom prst="rect">
              <a:avLst/>
            </a:prstGeom>
            <a:solidFill>
              <a:schemeClr val="bg1"/>
            </a:solidFill>
            <a:ln w="9525">
              <a:noFill/>
              <a:miter lim="800000"/>
              <a:headEnd/>
              <a:tailEnd/>
            </a:ln>
            <a:effectLst/>
          </p:spPr>
          <p:txBody>
            <a:bodyPr wrap="none" anchor="ctr"/>
            <a:lstStyle/>
            <a:p>
              <a:endParaRPr lang="tr-TR" dirty="0">
                <a:latin typeface="Calibri" pitchFamily="34" charset="0"/>
                <a:cs typeface="Calibri" pitchFamily="34" charset="0"/>
              </a:endParaRPr>
            </a:p>
          </p:txBody>
        </p:sp>
        <p:sp>
          <p:nvSpPr>
            <p:cNvPr id="956486" name="Rectangle 70"/>
            <p:cNvSpPr>
              <a:spLocks noChangeAspect="1" noChangeArrowheads="1"/>
            </p:cNvSpPr>
            <p:nvPr/>
          </p:nvSpPr>
          <p:spPr bwMode="auto">
            <a:xfrm>
              <a:off x="1335882" y="3901381"/>
              <a:ext cx="260350" cy="904875"/>
            </a:xfrm>
            <a:prstGeom prst="rect">
              <a:avLst/>
            </a:prstGeom>
            <a:solidFill>
              <a:srgbClr val="CCCCFF"/>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9" name="Group 71"/>
            <p:cNvGrpSpPr>
              <a:grpSpLocks noChangeAspect="1"/>
            </p:cNvGrpSpPr>
            <p:nvPr/>
          </p:nvGrpSpPr>
          <p:grpSpPr bwMode="auto">
            <a:xfrm>
              <a:off x="1461294" y="3866456"/>
              <a:ext cx="14288" cy="88900"/>
              <a:chOff x="1688" y="1767"/>
              <a:chExt cx="24" cy="141"/>
            </a:xfrm>
          </p:grpSpPr>
          <p:sp>
            <p:nvSpPr>
              <p:cNvPr id="956488" name="Line 72"/>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489" name="Line 73"/>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490" name="Line 74"/>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grpSp>
          <p:nvGrpSpPr>
            <p:cNvPr id="10" name="Group 75"/>
            <p:cNvGrpSpPr>
              <a:grpSpLocks noChangeAspect="1"/>
            </p:cNvGrpSpPr>
            <p:nvPr/>
          </p:nvGrpSpPr>
          <p:grpSpPr bwMode="auto">
            <a:xfrm>
              <a:off x="1015207" y="3509268"/>
              <a:ext cx="461963" cy="317500"/>
              <a:chOff x="1433" y="1616"/>
              <a:chExt cx="729" cy="499"/>
            </a:xfrm>
          </p:grpSpPr>
          <p:sp>
            <p:nvSpPr>
              <p:cNvPr id="956492" name="Line 76"/>
              <p:cNvSpPr>
                <a:spLocks noChangeAspect="1" noChangeShapeType="1"/>
              </p:cNvSpPr>
              <p:nvPr/>
            </p:nvSpPr>
            <p:spPr bwMode="auto">
              <a:xfrm>
                <a:off x="1436" y="1616"/>
                <a:ext cx="726"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493" name="Line 77"/>
              <p:cNvSpPr>
                <a:spLocks noChangeAspect="1" noChangeShapeType="1"/>
              </p:cNvSpPr>
              <p:nvPr/>
            </p:nvSpPr>
            <p:spPr bwMode="auto">
              <a:xfrm>
                <a:off x="1433" y="1616"/>
                <a:ext cx="0" cy="136"/>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494" name="Line 78"/>
              <p:cNvSpPr>
                <a:spLocks noChangeAspect="1" noChangeShapeType="1"/>
              </p:cNvSpPr>
              <p:nvPr/>
            </p:nvSpPr>
            <p:spPr bwMode="auto">
              <a:xfrm>
                <a:off x="2162" y="1616"/>
                <a:ext cx="0" cy="499"/>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grpSp>
        <p:sp>
          <p:nvSpPr>
            <p:cNvPr id="956495" name="Text Box 14"/>
            <p:cNvSpPr txBox="1">
              <a:spLocks noChangeAspect="1" noChangeArrowheads="1"/>
            </p:cNvSpPr>
            <p:nvPr/>
          </p:nvSpPr>
          <p:spPr bwMode="auto">
            <a:xfrm>
              <a:off x="2228057" y="3140968"/>
              <a:ext cx="7064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7.3-</a:t>
              </a:r>
              <a:r>
                <a:rPr lang="fr-BE" sz="1400" b="1" dirty="0" err="1">
                  <a:latin typeface="Calibri" pitchFamily="34" charset="0"/>
                  <a:cs typeface="Calibri" pitchFamily="34" charset="0"/>
                </a:rPr>
                <a:t>fold</a:t>
              </a:r>
              <a:endParaRPr lang="en-US" sz="1400" b="1" dirty="0">
                <a:latin typeface="Calibri" pitchFamily="34" charset="0"/>
                <a:cs typeface="Calibri" pitchFamily="34" charset="0"/>
              </a:endParaRPr>
            </a:p>
          </p:txBody>
        </p:sp>
        <p:grpSp>
          <p:nvGrpSpPr>
            <p:cNvPr id="11" name="Group 81"/>
            <p:cNvGrpSpPr>
              <a:grpSpLocks noChangeAspect="1"/>
            </p:cNvGrpSpPr>
            <p:nvPr/>
          </p:nvGrpSpPr>
          <p:grpSpPr bwMode="auto">
            <a:xfrm>
              <a:off x="2086769" y="3472756"/>
              <a:ext cx="15875" cy="1341438"/>
              <a:chOff x="1362" y="1534"/>
              <a:chExt cx="26" cy="2114"/>
            </a:xfrm>
          </p:grpSpPr>
          <p:sp>
            <p:nvSpPr>
              <p:cNvPr id="956498" name="Line 82"/>
              <p:cNvSpPr>
                <a:spLocks noChangeAspect="1" noChangeShapeType="1"/>
              </p:cNvSpPr>
              <p:nvPr/>
            </p:nvSpPr>
            <p:spPr bwMode="auto">
              <a:xfrm>
                <a:off x="1388" y="1534"/>
                <a:ext cx="0" cy="2114"/>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499" name="Line 83"/>
              <p:cNvSpPr>
                <a:spLocks noChangeAspect="1" noChangeShapeType="1"/>
              </p:cNvSpPr>
              <p:nvPr/>
            </p:nvSpPr>
            <p:spPr bwMode="auto">
              <a:xfrm flipH="1">
                <a:off x="1362" y="153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0" name="Line 84"/>
              <p:cNvSpPr>
                <a:spLocks noChangeAspect="1" noChangeShapeType="1"/>
              </p:cNvSpPr>
              <p:nvPr/>
            </p:nvSpPr>
            <p:spPr bwMode="auto">
              <a:xfrm flipH="1">
                <a:off x="1362" y="156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1" name="Line 85"/>
              <p:cNvSpPr>
                <a:spLocks noChangeAspect="1" noChangeShapeType="1"/>
              </p:cNvSpPr>
              <p:nvPr/>
            </p:nvSpPr>
            <p:spPr bwMode="auto">
              <a:xfrm flipH="1">
                <a:off x="1362" y="16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2" name="Line 86"/>
              <p:cNvSpPr>
                <a:spLocks noChangeAspect="1" noChangeShapeType="1"/>
              </p:cNvSpPr>
              <p:nvPr/>
            </p:nvSpPr>
            <p:spPr bwMode="auto">
              <a:xfrm flipH="1">
                <a:off x="1362" y="164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3" name="Line 87"/>
              <p:cNvSpPr>
                <a:spLocks noChangeAspect="1" noChangeShapeType="1"/>
              </p:cNvSpPr>
              <p:nvPr/>
            </p:nvSpPr>
            <p:spPr bwMode="auto">
              <a:xfrm flipH="1">
                <a:off x="1362" y="168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4" name="Line 88"/>
              <p:cNvSpPr>
                <a:spLocks noChangeAspect="1" noChangeShapeType="1"/>
              </p:cNvSpPr>
              <p:nvPr/>
            </p:nvSpPr>
            <p:spPr bwMode="auto">
              <a:xfrm flipH="1">
                <a:off x="1362" y="17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5" name="Line 89"/>
              <p:cNvSpPr>
                <a:spLocks noChangeAspect="1" noChangeShapeType="1"/>
              </p:cNvSpPr>
              <p:nvPr/>
            </p:nvSpPr>
            <p:spPr bwMode="auto">
              <a:xfrm flipH="1">
                <a:off x="1362" y="1813"/>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6" name="Line 90"/>
              <p:cNvSpPr>
                <a:spLocks noChangeAspect="1" noChangeShapeType="1"/>
              </p:cNvSpPr>
              <p:nvPr/>
            </p:nvSpPr>
            <p:spPr bwMode="auto">
              <a:xfrm flipH="1">
                <a:off x="1362" y="19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7" name="Line 91"/>
              <p:cNvSpPr>
                <a:spLocks noChangeAspect="1" noChangeShapeType="1"/>
              </p:cNvSpPr>
              <p:nvPr/>
            </p:nvSpPr>
            <p:spPr bwMode="auto">
              <a:xfrm flipH="1">
                <a:off x="1362" y="2025"/>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8" name="Line 92"/>
              <p:cNvSpPr>
                <a:spLocks noChangeAspect="1" noChangeShapeType="1"/>
              </p:cNvSpPr>
              <p:nvPr/>
            </p:nvSpPr>
            <p:spPr bwMode="auto">
              <a:xfrm flipH="1">
                <a:off x="1362" y="22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09" name="Line 93"/>
              <p:cNvSpPr>
                <a:spLocks noChangeAspect="1" noChangeShapeType="1"/>
              </p:cNvSpPr>
              <p:nvPr/>
            </p:nvSpPr>
            <p:spPr bwMode="auto">
              <a:xfrm flipH="1">
                <a:off x="1362" y="226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0" name="Line 94"/>
              <p:cNvSpPr>
                <a:spLocks noChangeAspect="1" noChangeShapeType="1"/>
              </p:cNvSpPr>
              <p:nvPr/>
            </p:nvSpPr>
            <p:spPr bwMode="auto">
              <a:xfrm flipH="1">
                <a:off x="1362" y="230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1" name="Line 95"/>
              <p:cNvSpPr>
                <a:spLocks noChangeAspect="1" noChangeShapeType="1"/>
              </p:cNvSpPr>
              <p:nvPr/>
            </p:nvSpPr>
            <p:spPr bwMode="auto">
              <a:xfrm flipH="1">
                <a:off x="1362" y="23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2" name="Line 96"/>
              <p:cNvSpPr>
                <a:spLocks noChangeAspect="1" noChangeShapeType="1"/>
              </p:cNvSpPr>
              <p:nvPr/>
            </p:nvSpPr>
            <p:spPr bwMode="auto">
              <a:xfrm flipH="1">
                <a:off x="1362" y="239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3" name="Line 97"/>
              <p:cNvSpPr>
                <a:spLocks noChangeAspect="1" noChangeShapeType="1"/>
              </p:cNvSpPr>
              <p:nvPr/>
            </p:nvSpPr>
            <p:spPr bwMode="auto">
              <a:xfrm flipH="1">
                <a:off x="1362" y="245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4" name="Line 98"/>
              <p:cNvSpPr>
                <a:spLocks noChangeAspect="1" noChangeShapeType="1"/>
              </p:cNvSpPr>
              <p:nvPr/>
            </p:nvSpPr>
            <p:spPr bwMode="auto">
              <a:xfrm flipH="1">
                <a:off x="1362" y="251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5" name="Line 99"/>
              <p:cNvSpPr>
                <a:spLocks noChangeAspect="1" noChangeShapeType="1"/>
              </p:cNvSpPr>
              <p:nvPr/>
            </p:nvSpPr>
            <p:spPr bwMode="auto">
              <a:xfrm flipH="1">
                <a:off x="1362" y="260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6" name="Line 100"/>
              <p:cNvSpPr>
                <a:spLocks noChangeAspect="1" noChangeShapeType="1"/>
              </p:cNvSpPr>
              <p:nvPr/>
            </p:nvSpPr>
            <p:spPr bwMode="auto">
              <a:xfrm flipH="1">
                <a:off x="1362" y="273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7" name="Line 101"/>
              <p:cNvSpPr>
                <a:spLocks noChangeAspect="1" noChangeShapeType="1"/>
              </p:cNvSpPr>
              <p:nvPr/>
            </p:nvSpPr>
            <p:spPr bwMode="auto">
              <a:xfrm flipH="1">
                <a:off x="1362" y="29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8" name="Line 102"/>
              <p:cNvSpPr>
                <a:spLocks noChangeAspect="1" noChangeShapeType="1"/>
              </p:cNvSpPr>
              <p:nvPr/>
            </p:nvSpPr>
            <p:spPr bwMode="auto">
              <a:xfrm flipH="1">
                <a:off x="1362" y="2976"/>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19" name="Line 103"/>
              <p:cNvSpPr>
                <a:spLocks noChangeAspect="1" noChangeShapeType="1"/>
              </p:cNvSpPr>
              <p:nvPr/>
            </p:nvSpPr>
            <p:spPr bwMode="auto">
              <a:xfrm flipH="1">
                <a:off x="1362" y="301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20" name="Line 104"/>
              <p:cNvSpPr>
                <a:spLocks noChangeAspect="1" noChangeShapeType="1"/>
              </p:cNvSpPr>
              <p:nvPr/>
            </p:nvSpPr>
            <p:spPr bwMode="auto">
              <a:xfrm flipH="1">
                <a:off x="1362" y="305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21" name="Line 105"/>
              <p:cNvSpPr>
                <a:spLocks noChangeAspect="1" noChangeShapeType="1"/>
              </p:cNvSpPr>
              <p:nvPr/>
            </p:nvSpPr>
            <p:spPr bwMode="auto">
              <a:xfrm flipH="1">
                <a:off x="1362" y="31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22" name="Line 106"/>
              <p:cNvSpPr>
                <a:spLocks noChangeAspect="1" noChangeShapeType="1"/>
              </p:cNvSpPr>
              <p:nvPr/>
            </p:nvSpPr>
            <p:spPr bwMode="auto">
              <a:xfrm flipH="1">
                <a:off x="1362" y="315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23" name="Line 107"/>
              <p:cNvSpPr>
                <a:spLocks noChangeAspect="1" noChangeShapeType="1"/>
              </p:cNvSpPr>
              <p:nvPr/>
            </p:nvSpPr>
            <p:spPr bwMode="auto">
              <a:xfrm flipH="1">
                <a:off x="1362" y="322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24" name="Line 108"/>
              <p:cNvSpPr>
                <a:spLocks noChangeAspect="1" noChangeShapeType="1"/>
              </p:cNvSpPr>
              <p:nvPr/>
            </p:nvSpPr>
            <p:spPr bwMode="auto">
              <a:xfrm flipH="1">
                <a:off x="1362" y="3312"/>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25" name="Line 109"/>
              <p:cNvSpPr>
                <a:spLocks noChangeAspect="1" noChangeShapeType="1"/>
              </p:cNvSpPr>
              <p:nvPr/>
            </p:nvSpPr>
            <p:spPr bwMode="auto">
              <a:xfrm flipH="1">
                <a:off x="1362" y="34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26" name="Line 110"/>
              <p:cNvSpPr>
                <a:spLocks noChangeAspect="1" noChangeShapeType="1"/>
              </p:cNvSpPr>
              <p:nvPr/>
            </p:nvSpPr>
            <p:spPr bwMode="auto">
              <a:xfrm flipH="1">
                <a:off x="1362" y="36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527" name="Rectangle 111"/>
            <p:cNvSpPr>
              <a:spLocks noChangeAspect="1" noChangeArrowheads="1"/>
            </p:cNvSpPr>
            <p:nvPr/>
          </p:nvSpPr>
          <p:spPr bwMode="auto">
            <a:xfrm>
              <a:off x="2207419" y="3815656"/>
              <a:ext cx="258763" cy="998538"/>
            </a:xfrm>
            <a:prstGeom prst="rect">
              <a:avLst/>
            </a:prstGeom>
            <a:solidFill>
              <a:srgbClr val="007148"/>
            </a:solidFill>
            <a:ln w="9525">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12" name="Group 112"/>
            <p:cNvGrpSpPr>
              <a:grpSpLocks noChangeAspect="1"/>
            </p:cNvGrpSpPr>
            <p:nvPr/>
          </p:nvGrpSpPr>
          <p:grpSpPr bwMode="auto">
            <a:xfrm>
              <a:off x="2320132" y="3777556"/>
              <a:ext cx="15875" cy="88900"/>
              <a:chOff x="1688" y="1767"/>
              <a:chExt cx="24" cy="141"/>
            </a:xfrm>
          </p:grpSpPr>
          <p:sp>
            <p:nvSpPr>
              <p:cNvPr id="956529" name="Line 113"/>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30" name="Line 114"/>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31" name="Line 115"/>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532" name="TextBox 24"/>
            <p:cNvSpPr txBox="1">
              <a:spLocks noChangeAspect="1" noChangeArrowheads="1"/>
            </p:cNvSpPr>
            <p:nvPr/>
          </p:nvSpPr>
          <p:spPr bwMode="auto">
            <a:xfrm>
              <a:off x="1568089" y="3414018"/>
              <a:ext cx="579005" cy="246221"/>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100000</a:t>
              </a:r>
            </a:p>
          </p:txBody>
        </p:sp>
        <p:sp>
          <p:nvSpPr>
            <p:cNvPr id="956533" name="TextBox 24"/>
            <p:cNvSpPr txBox="1">
              <a:spLocks noChangeAspect="1" noChangeArrowheads="1"/>
            </p:cNvSpPr>
            <p:nvPr/>
          </p:nvSpPr>
          <p:spPr bwMode="auto">
            <a:xfrm>
              <a:off x="1613694" y="3863281"/>
              <a:ext cx="5334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a:t>
              </a:r>
            </a:p>
          </p:txBody>
        </p:sp>
        <p:sp>
          <p:nvSpPr>
            <p:cNvPr id="956534" name="TextBox 24"/>
            <p:cNvSpPr txBox="1">
              <a:spLocks noChangeAspect="1" noChangeArrowheads="1"/>
            </p:cNvSpPr>
            <p:nvPr/>
          </p:nvSpPr>
          <p:spPr bwMode="auto">
            <a:xfrm>
              <a:off x="1683544" y="4310956"/>
              <a:ext cx="46355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a:t>
              </a:r>
            </a:p>
          </p:txBody>
        </p:sp>
        <p:sp>
          <p:nvSpPr>
            <p:cNvPr id="956535" name="Line 119"/>
            <p:cNvSpPr>
              <a:spLocks noChangeAspect="1" noChangeShapeType="1"/>
            </p:cNvSpPr>
            <p:nvPr/>
          </p:nvSpPr>
          <p:spPr bwMode="auto">
            <a:xfrm>
              <a:off x="2102644" y="4814193"/>
              <a:ext cx="914400"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36" name="Rectangle 120"/>
            <p:cNvSpPr>
              <a:spLocks noChangeAspect="1" noChangeArrowheads="1"/>
            </p:cNvSpPr>
            <p:nvPr/>
          </p:nvSpPr>
          <p:spPr bwMode="auto">
            <a:xfrm>
              <a:off x="2656682" y="4206181"/>
              <a:ext cx="265113" cy="608013"/>
            </a:xfrm>
            <a:prstGeom prst="rect">
              <a:avLst/>
            </a:prstGeom>
            <a:solidFill>
              <a:schemeClr val="bg1"/>
            </a:solidFill>
            <a:ln w="9525">
              <a:noFill/>
              <a:miter lim="800000"/>
              <a:headEnd/>
              <a:tailEnd/>
            </a:ln>
            <a:effectLst/>
          </p:spPr>
          <p:txBody>
            <a:bodyPr wrap="none" anchor="ctr"/>
            <a:lstStyle/>
            <a:p>
              <a:endParaRPr lang="tr-TR" dirty="0">
                <a:latin typeface="Calibri" pitchFamily="34" charset="0"/>
                <a:cs typeface="Calibri" pitchFamily="34" charset="0"/>
              </a:endParaRPr>
            </a:p>
          </p:txBody>
        </p:sp>
        <p:sp>
          <p:nvSpPr>
            <p:cNvPr id="956537" name="Rectangle 121"/>
            <p:cNvSpPr>
              <a:spLocks noChangeAspect="1" noChangeArrowheads="1"/>
            </p:cNvSpPr>
            <p:nvPr/>
          </p:nvSpPr>
          <p:spPr bwMode="auto">
            <a:xfrm>
              <a:off x="2656682" y="4206181"/>
              <a:ext cx="260350" cy="608013"/>
            </a:xfrm>
            <a:prstGeom prst="rect">
              <a:avLst/>
            </a:prstGeom>
            <a:solidFill>
              <a:srgbClr val="92F2A2"/>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13" name="Group 122"/>
            <p:cNvGrpSpPr>
              <a:grpSpLocks noChangeAspect="1"/>
            </p:cNvGrpSpPr>
            <p:nvPr/>
          </p:nvGrpSpPr>
          <p:grpSpPr bwMode="auto">
            <a:xfrm>
              <a:off x="2778919" y="4156968"/>
              <a:ext cx="14288" cy="88900"/>
              <a:chOff x="1688" y="1767"/>
              <a:chExt cx="24" cy="141"/>
            </a:xfrm>
          </p:grpSpPr>
          <p:sp>
            <p:nvSpPr>
              <p:cNvPr id="956539" name="Line 123"/>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40" name="Line 124"/>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41" name="Line 125"/>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542" name="TextBox 24"/>
            <p:cNvSpPr txBox="1">
              <a:spLocks noChangeAspect="1" noChangeArrowheads="1"/>
            </p:cNvSpPr>
            <p:nvPr/>
          </p:nvSpPr>
          <p:spPr bwMode="auto">
            <a:xfrm>
              <a:off x="1753394" y="4712593"/>
              <a:ext cx="3937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a:t>
              </a:r>
            </a:p>
          </p:txBody>
        </p:sp>
        <p:grpSp>
          <p:nvGrpSpPr>
            <p:cNvPr id="14" name="Group 127"/>
            <p:cNvGrpSpPr>
              <a:grpSpLocks noChangeAspect="1"/>
            </p:cNvGrpSpPr>
            <p:nvPr/>
          </p:nvGrpSpPr>
          <p:grpSpPr bwMode="auto">
            <a:xfrm>
              <a:off x="2326482" y="3547368"/>
              <a:ext cx="461963" cy="547688"/>
              <a:chOff x="3787" y="1661"/>
              <a:chExt cx="729" cy="862"/>
            </a:xfrm>
          </p:grpSpPr>
          <p:sp>
            <p:nvSpPr>
              <p:cNvPr id="956544" name="Line 128"/>
              <p:cNvSpPr>
                <a:spLocks noChangeAspect="1" noChangeShapeType="1"/>
              </p:cNvSpPr>
              <p:nvPr/>
            </p:nvSpPr>
            <p:spPr bwMode="auto">
              <a:xfrm>
                <a:off x="3790" y="1661"/>
                <a:ext cx="726"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545" name="Line 129"/>
              <p:cNvSpPr>
                <a:spLocks noChangeAspect="1" noChangeShapeType="1"/>
              </p:cNvSpPr>
              <p:nvPr/>
            </p:nvSpPr>
            <p:spPr bwMode="auto">
              <a:xfrm>
                <a:off x="4513" y="1661"/>
                <a:ext cx="0" cy="862"/>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546" name="Line 130"/>
              <p:cNvSpPr>
                <a:spLocks noChangeAspect="1" noChangeShapeType="1"/>
              </p:cNvSpPr>
              <p:nvPr/>
            </p:nvSpPr>
            <p:spPr bwMode="auto">
              <a:xfrm>
                <a:off x="3787" y="1661"/>
                <a:ext cx="0" cy="318"/>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grpSp>
        <p:sp>
          <p:nvSpPr>
            <p:cNvPr id="956547" name="Text Box 11"/>
            <p:cNvSpPr txBox="1">
              <a:spLocks noChangeAspect="1" noChangeArrowheads="1"/>
            </p:cNvSpPr>
            <p:nvPr/>
          </p:nvSpPr>
          <p:spPr bwMode="auto">
            <a:xfrm>
              <a:off x="3904457" y="3140968"/>
              <a:ext cx="690563"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4.8-</a:t>
              </a:r>
              <a:r>
                <a:rPr lang="fr-BE" sz="1400" b="1" dirty="0" err="1">
                  <a:latin typeface="Calibri" pitchFamily="34" charset="0"/>
                  <a:cs typeface="Calibri" pitchFamily="34" charset="0"/>
                </a:rPr>
                <a:t>fold</a:t>
              </a:r>
              <a:endParaRPr lang="en-US" sz="1400" b="1" dirty="0">
                <a:latin typeface="Calibri" pitchFamily="34" charset="0"/>
                <a:cs typeface="Calibri" pitchFamily="34" charset="0"/>
              </a:endParaRPr>
            </a:p>
          </p:txBody>
        </p:sp>
        <p:sp>
          <p:nvSpPr>
            <p:cNvPr id="956549" name="Line 133"/>
            <p:cNvSpPr>
              <a:spLocks noChangeAspect="1" noChangeShapeType="1"/>
            </p:cNvSpPr>
            <p:nvPr/>
          </p:nvSpPr>
          <p:spPr bwMode="auto">
            <a:xfrm>
              <a:off x="3820319" y="4820544"/>
              <a:ext cx="912813"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grpSp>
          <p:nvGrpSpPr>
            <p:cNvPr id="15" name="Group 134"/>
            <p:cNvGrpSpPr>
              <a:grpSpLocks noChangeAspect="1"/>
            </p:cNvGrpSpPr>
            <p:nvPr/>
          </p:nvGrpSpPr>
          <p:grpSpPr bwMode="auto">
            <a:xfrm>
              <a:off x="3788569" y="3480694"/>
              <a:ext cx="17463" cy="1339850"/>
              <a:chOff x="1362" y="1534"/>
              <a:chExt cx="26" cy="2114"/>
            </a:xfrm>
          </p:grpSpPr>
          <p:sp>
            <p:nvSpPr>
              <p:cNvPr id="956551" name="Line 135"/>
              <p:cNvSpPr>
                <a:spLocks noChangeAspect="1" noChangeShapeType="1"/>
              </p:cNvSpPr>
              <p:nvPr/>
            </p:nvSpPr>
            <p:spPr bwMode="auto">
              <a:xfrm>
                <a:off x="1388" y="1534"/>
                <a:ext cx="0" cy="2114"/>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2" name="Line 136"/>
              <p:cNvSpPr>
                <a:spLocks noChangeAspect="1" noChangeShapeType="1"/>
              </p:cNvSpPr>
              <p:nvPr/>
            </p:nvSpPr>
            <p:spPr bwMode="auto">
              <a:xfrm flipH="1">
                <a:off x="1362" y="153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3" name="Line 137"/>
              <p:cNvSpPr>
                <a:spLocks noChangeAspect="1" noChangeShapeType="1"/>
              </p:cNvSpPr>
              <p:nvPr/>
            </p:nvSpPr>
            <p:spPr bwMode="auto">
              <a:xfrm flipH="1">
                <a:off x="1362" y="156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4" name="Line 138"/>
              <p:cNvSpPr>
                <a:spLocks noChangeAspect="1" noChangeShapeType="1"/>
              </p:cNvSpPr>
              <p:nvPr/>
            </p:nvSpPr>
            <p:spPr bwMode="auto">
              <a:xfrm flipH="1">
                <a:off x="1362" y="16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5" name="Line 139"/>
              <p:cNvSpPr>
                <a:spLocks noChangeAspect="1" noChangeShapeType="1"/>
              </p:cNvSpPr>
              <p:nvPr/>
            </p:nvSpPr>
            <p:spPr bwMode="auto">
              <a:xfrm flipH="1">
                <a:off x="1362" y="164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6" name="Line 140"/>
              <p:cNvSpPr>
                <a:spLocks noChangeAspect="1" noChangeShapeType="1"/>
              </p:cNvSpPr>
              <p:nvPr/>
            </p:nvSpPr>
            <p:spPr bwMode="auto">
              <a:xfrm flipH="1">
                <a:off x="1362" y="168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7" name="Line 141"/>
              <p:cNvSpPr>
                <a:spLocks noChangeAspect="1" noChangeShapeType="1"/>
              </p:cNvSpPr>
              <p:nvPr/>
            </p:nvSpPr>
            <p:spPr bwMode="auto">
              <a:xfrm flipH="1">
                <a:off x="1362" y="17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8" name="Line 142"/>
              <p:cNvSpPr>
                <a:spLocks noChangeAspect="1" noChangeShapeType="1"/>
              </p:cNvSpPr>
              <p:nvPr/>
            </p:nvSpPr>
            <p:spPr bwMode="auto">
              <a:xfrm flipH="1">
                <a:off x="1362" y="1813"/>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59" name="Line 143"/>
              <p:cNvSpPr>
                <a:spLocks noChangeAspect="1" noChangeShapeType="1"/>
              </p:cNvSpPr>
              <p:nvPr/>
            </p:nvSpPr>
            <p:spPr bwMode="auto">
              <a:xfrm flipH="1">
                <a:off x="1362" y="19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0" name="Line 144"/>
              <p:cNvSpPr>
                <a:spLocks noChangeAspect="1" noChangeShapeType="1"/>
              </p:cNvSpPr>
              <p:nvPr/>
            </p:nvSpPr>
            <p:spPr bwMode="auto">
              <a:xfrm flipH="1">
                <a:off x="1362" y="2025"/>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1" name="Line 145"/>
              <p:cNvSpPr>
                <a:spLocks noChangeAspect="1" noChangeShapeType="1"/>
              </p:cNvSpPr>
              <p:nvPr/>
            </p:nvSpPr>
            <p:spPr bwMode="auto">
              <a:xfrm flipH="1">
                <a:off x="1362" y="22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2" name="Line 146"/>
              <p:cNvSpPr>
                <a:spLocks noChangeAspect="1" noChangeShapeType="1"/>
              </p:cNvSpPr>
              <p:nvPr/>
            </p:nvSpPr>
            <p:spPr bwMode="auto">
              <a:xfrm flipH="1">
                <a:off x="1362" y="226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3" name="Line 147"/>
              <p:cNvSpPr>
                <a:spLocks noChangeAspect="1" noChangeShapeType="1"/>
              </p:cNvSpPr>
              <p:nvPr/>
            </p:nvSpPr>
            <p:spPr bwMode="auto">
              <a:xfrm flipH="1">
                <a:off x="1362" y="230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4" name="Line 148"/>
              <p:cNvSpPr>
                <a:spLocks noChangeAspect="1" noChangeShapeType="1"/>
              </p:cNvSpPr>
              <p:nvPr/>
            </p:nvSpPr>
            <p:spPr bwMode="auto">
              <a:xfrm flipH="1">
                <a:off x="1362" y="23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5" name="Line 149"/>
              <p:cNvSpPr>
                <a:spLocks noChangeAspect="1" noChangeShapeType="1"/>
              </p:cNvSpPr>
              <p:nvPr/>
            </p:nvSpPr>
            <p:spPr bwMode="auto">
              <a:xfrm flipH="1">
                <a:off x="1362" y="239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6" name="Line 150"/>
              <p:cNvSpPr>
                <a:spLocks noChangeAspect="1" noChangeShapeType="1"/>
              </p:cNvSpPr>
              <p:nvPr/>
            </p:nvSpPr>
            <p:spPr bwMode="auto">
              <a:xfrm flipH="1">
                <a:off x="1362" y="245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7" name="Line 151"/>
              <p:cNvSpPr>
                <a:spLocks noChangeAspect="1" noChangeShapeType="1"/>
              </p:cNvSpPr>
              <p:nvPr/>
            </p:nvSpPr>
            <p:spPr bwMode="auto">
              <a:xfrm flipH="1">
                <a:off x="1362" y="251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8" name="Line 152"/>
              <p:cNvSpPr>
                <a:spLocks noChangeAspect="1" noChangeShapeType="1"/>
              </p:cNvSpPr>
              <p:nvPr/>
            </p:nvSpPr>
            <p:spPr bwMode="auto">
              <a:xfrm flipH="1">
                <a:off x="1362" y="260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69" name="Line 153"/>
              <p:cNvSpPr>
                <a:spLocks noChangeAspect="1" noChangeShapeType="1"/>
              </p:cNvSpPr>
              <p:nvPr/>
            </p:nvSpPr>
            <p:spPr bwMode="auto">
              <a:xfrm flipH="1">
                <a:off x="1362" y="273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0" name="Line 154"/>
              <p:cNvSpPr>
                <a:spLocks noChangeAspect="1" noChangeShapeType="1"/>
              </p:cNvSpPr>
              <p:nvPr/>
            </p:nvSpPr>
            <p:spPr bwMode="auto">
              <a:xfrm flipH="1">
                <a:off x="1362" y="29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1" name="Line 155"/>
              <p:cNvSpPr>
                <a:spLocks noChangeAspect="1" noChangeShapeType="1"/>
              </p:cNvSpPr>
              <p:nvPr/>
            </p:nvSpPr>
            <p:spPr bwMode="auto">
              <a:xfrm flipH="1">
                <a:off x="1362" y="2976"/>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2" name="Line 156"/>
              <p:cNvSpPr>
                <a:spLocks noChangeAspect="1" noChangeShapeType="1"/>
              </p:cNvSpPr>
              <p:nvPr/>
            </p:nvSpPr>
            <p:spPr bwMode="auto">
              <a:xfrm flipH="1">
                <a:off x="1362" y="301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3" name="Line 157"/>
              <p:cNvSpPr>
                <a:spLocks noChangeAspect="1" noChangeShapeType="1"/>
              </p:cNvSpPr>
              <p:nvPr/>
            </p:nvSpPr>
            <p:spPr bwMode="auto">
              <a:xfrm flipH="1">
                <a:off x="1362" y="305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4" name="Line 158"/>
              <p:cNvSpPr>
                <a:spLocks noChangeAspect="1" noChangeShapeType="1"/>
              </p:cNvSpPr>
              <p:nvPr/>
            </p:nvSpPr>
            <p:spPr bwMode="auto">
              <a:xfrm flipH="1">
                <a:off x="1362" y="31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5" name="Line 159"/>
              <p:cNvSpPr>
                <a:spLocks noChangeAspect="1" noChangeShapeType="1"/>
              </p:cNvSpPr>
              <p:nvPr/>
            </p:nvSpPr>
            <p:spPr bwMode="auto">
              <a:xfrm flipH="1">
                <a:off x="1362" y="315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6" name="Line 160"/>
              <p:cNvSpPr>
                <a:spLocks noChangeAspect="1" noChangeShapeType="1"/>
              </p:cNvSpPr>
              <p:nvPr/>
            </p:nvSpPr>
            <p:spPr bwMode="auto">
              <a:xfrm flipH="1">
                <a:off x="1362" y="322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7" name="Line 161"/>
              <p:cNvSpPr>
                <a:spLocks noChangeAspect="1" noChangeShapeType="1"/>
              </p:cNvSpPr>
              <p:nvPr/>
            </p:nvSpPr>
            <p:spPr bwMode="auto">
              <a:xfrm flipH="1">
                <a:off x="1362" y="3312"/>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8" name="Line 162"/>
              <p:cNvSpPr>
                <a:spLocks noChangeAspect="1" noChangeShapeType="1"/>
              </p:cNvSpPr>
              <p:nvPr/>
            </p:nvSpPr>
            <p:spPr bwMode="auto">
              <a:xfrm flipH="1">
                <a:off x="1362" y="34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579" name="Line 163"/>
              <p:cNvSpPr>
                <a:spLocks noChangeAspect="1" noChangeShapeType="1"/>
              </p:cNvSpPr>
              <p:nvPr/>
            </p:nvSpPr>
            <p:spPr bwMode="auto">
              <a:xfrm flipH="1">
                <a:off x="1362" y="36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580" name="Rectangle 164"/>
            <p:cNvSpPr>
              <a:spLocks noChangeAspect="1" noChangeArrowheads="1"/>
            </p:cNvSpPr>
            <p:nvPr/>
          </p:nvSpPr>
          <p:spPr bwMode="auto">
            <a:xfrm>
              <a:off x="3906044" y="3755331"/>
              <a:ext cx="258763" cy="1065213"/>
            </a:xfrm>
            <a:prstGeom prst="rect">
              <a:avLst/>
            </a:prstGeom>
            <a:solidFill>
              <a:srgbClr val="422A7D"/>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16" name="Group 165"/>
            <p:cNvGrpSpPr>
              <a:grpSpLocks noChangeAspect="1"/>
            </p:cNvGrpSpPr>
            <p:nvPr/>
          </p:nvGrpSpPr>
          <p:grpSpPr bwMode="auto">
            <a:xfrm>
              <a:off x="4025107" y="3715644"/>
              <a:ext cx="14288" cy="88900"/>
              <a:chOff x="1688" y="1767"/>
              <a:chExt cx="24" cy="141"/>
            </a:xfrm>
          </p:grpSpPr>
          <p:sp>
            <p:nvSpPr>
              <p:cNvPr id="956582" name="Line 166"/>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83" name="Line 167"/>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84" name="Line 168"/>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585" name="Rectangle 169"/>
            <p:cNvSpPr>
              <a:spLocks noChangeAspect="1" noChangeArrowheads="1"/>
            </p:cNvSpPr>
            <p:nvPr/>
          </p:nvSpPr>
          <p:spPr bwMode="auto">
            <a:xfrm>
              <a:off x="4360069" y="4055369"/>
              <a:ext cx="265113" cy="755650"/>
            </a:xfrm>
            <a:prstGeom prst="rect">
              <a:avLst/>
            </a:prstGeom>
            <a:solidFill>
              <a:schemeClr val="bg1"/>
            </a:solidFill>
            <a:ln w="9525">
              <a:noFill/>
              <a:miter lim="800000"/>
              <a:headEnd/>
              <a:tailEnd/>
            </a:ln>
            <a:effectLst/>
          </p:spPr>
          <p:txBody>
            <a:bodyPr wrap="none" anchor="ctr"/>
            <a:lstStyle/>
            <a:p>
              <a:endParaRPr lang="tr-TR" dirty="0">
                <a:latin typeface="Calibri" pitchFamily="34" charset="0"/>
                <a:cs typeface="Calibri" pitchFamily="34" charset="0"/>
              </a:endParaRPr>
            </a:p>
          </p:txBody>
        </p:sp>
        <p:sp>
          <p:nvSpPr>
            <p:cNvPr id="956586" name="Rectangle 170"/>
            <p:cNvSpPr>
              <a:spLocks noChangeAspect="1" noChangeArrowheads="1"/>
            </p:cNvSpPr>
            <p:nvPr/>
          </p:nvSpPr>
          <p:spPr bwMode="auto">
            <a:xfrm>
              <a:off x="4360069" y="4060131"/>
              <a:ext cx="260350" cy="757238"/>
            </a:xfrm>
            <a:prstGeom prst="rect">
              <a:avLst/>
            </a:prstGeom>
            <a:solidFill>
              <a:srgbClr val="CCCCFF"/>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17" name="Group 171"/>
            <p:cNvGrpSpPr>
              <a:grpSpLocks noChangeAspect="1"/>
            </p:cNvGrpSpPr>
            <p:nvPr/>
          </p:nvGrpSpPr>
          <p:grpSpPr bwMode="auto">
            <a:xfrm>
              <a:off x="4480719" y="4014094"/>
              <a:ext cx="14288" cy="88900"/>
              <a:chOff x="1688" y="1767"/>
              <a:chExt cx="24" cy="141"/>
            </a:xfrm>
          </p:grpSpPr>
          <p:sp>
            <p:nvSpPr>
              <p:cNvPr id="956588" name="Line 172"/>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89" name="Line 173"/>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590" name="Line 174"/>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591" name="TextBox 24"/>
            <p:cNvSpPr txBox="1">
              <a:spLocks noChangeAspect="1" noChangeArrowheads="1"/>
            </p:cNvSpPr>
            <p:nvPr/>
          </p:nvSpPr>
          <p:spPr bwMode="auto">
            <a:xfrm>
              <a:off x="3257189" y="3421956"/>
              <a:ext cx="579005" cy="246221"/>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100000</a:t>
              </a:r>
            </a:p>
          </p:txBody>
        </p:sp>
        <p:sp>
          <p:nvSpPr>
            <p:cNvPr id="956592" name="TextBox 24"/>
            <p:cNvSpPr txBox="1">
              <a:spLocks noChangeAspect="1" noChangeArrowheads="1"/>
            </p:cNvSpPr>
            <p:nvPr/>
          </p:nvSpPr>
          <p:spPr bwMode="auto">
            <a:xfrm>
              <a:off x="3302794" y="3871219"/>
              <a:ext cx="5334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a:t>
              </a:r>
            </a:p>
          </p:txBody>
        </p:sp>
        <p:sp>
          <p:nvSpPr>
            <p:cNvPr id="956593" name="TextBox 24"/>
            <p:cNvSpPr txBox="1">
              <a:spLocks noChangeAspect="1" noChangeArrowheads="1"/>
            </p:cNvSpPr>
            <p:nvPr/>
          </p:nvSpPr>
          <p:spPr bwMode="auto">
            <a:xfrm>
              <a:off x="3372644" y="4317306"/>
              <a:ext cx="46355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a:t>
              </a:r>
            </a:p>
          </p:txBody>
        </p:sp>
        <p:sp>
          <p:nvSpPr>
            <p:cNvPr id="956594" name="TextBox 24"/>
            <p:cNvSpPr txBox="1">
              <a:spLocks noChangeAspect="1" noChangeArrowheads="1"/>
            </p:cNvSpPr>
            <p:nvPr/>
          </p:nvSpPr>
          <p:spPr bwMode="auto">
            <a:xfrm>
              <a:off x="3442494" y="4712594"/>
              <a:ext cx="3937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a:t>
              </a:r>
            </a:p>
          </p:txBody>
        </p:sp>
        <p:grpSp>
          <p:nvGrpSpPr>
            <p:cNvPr id="18" name="Group 179"/>
            <p:cNvGrpSpPr>
              <a:grpSpLocks noChangeAspect="1"/>
            </p:cNvGrpSpPr>
            <p:nvPr/>
          </p:nvGrpSpPr>
          <p:grpSpPr bwMode="auto">
            <a:xfrm>
              <a:off x="4034632" y="3588644"/>
              <a:ext cx="461963" cy="317500"/>
              <a:chOff x="1433" y="1616"/>
              <a:chExt cx="729" cy="499"/>
            </a:xfrm>
          </p:grpSpPr>
          <p:sp>
            <p:nvSpPr>
              <p:cNvPr id="956596" name="Line 180"/>
              <p:cNvSpPr>
                <a:spLocks noChangeAspect="1" noChangeShapeType="1"/>
              </p:cNvSpPr>
              <p:nvPr/>
            </p:nvSpPr>
            <p:spPr bwMode="auto">
              <a:xfrm>
                <a:off x="1436" y="1616"/>
                <a:ext cx="726"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597" name="Line 181"/>
              <p:cNvSpPr>
                <a:spLocks noChangeAspect="1" noChangeShapeType="1"/>
              </p:cNvSpPr>
              <p:nvPr/>
            </p:nvSpPr>
            <p:spPr bwMode="auto">
              <a:xfrm>
                <a:off x="1433" y="1616"/>
                <a:ext cx="0" cy="136"/>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598" name="Line 182"/>
              <p:cNvSpPr>
                <a:spLocks noChangeAspect="1" noChangeShapeType="1"/>
              </p:cNvSpPr>
              <p:nvPr/>
            </p:nvSpPr>
            <p:spPr bwMode="auto">
              <a:xfrm>
                <a:off x="2162" y="1616"/>
                <a:ext cx="0" cy="499"/>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grpSp>
        <p:sp>
          <p:nvSpPr>
            <p:cNvPr id="956599" name="Text Box 14"/>
            <p:cNvSpPr txBox="1">
              <a:spLocks noChangeAspect="1" noChangeArrowheads="1"/>
            </p:cNvSpPr>
            <p:nvPr/>
          </p:nvSpPr>
          <p:spPr bwMode="auto">
            <a:xfrm>
              <a:off x="5272882" y="3140968"/>
              <a:ext cx="735013"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9.1-</a:t>
              </a:r>
              <a:r>
                <a:rPr lang="fr-BE" sz="1400" b="1" dirty="0" err="1">
                  <a:latin typeface="Calibri" pitchFamily="34" charset="0"/>
                  <a:cs typeface="Calibri" pitchFamily="34" charset="0"/>
                </a:rPr>
                <a:t>fold</a:t>
              </a:r>
              <a:endParaRPr lang="en-US" sz="1400" b="1" dirty="0">
                <a:latin typeface="Calibri" pitchFamily="34" charset="0"/>
                <a:cs typeface="Calibri" pitchFamily="34" charset="0"/>
              </a:endParaRPr>
            </a:p>
          </p:txBody>
        </p:sp>
        <p:grpSp>
          <p:nvGrpSpPr>
            <p:cNvPr id="19" name="Group 185"/>
            <p:cNvGrpSpPr>
              <a:grpSpLocks noChangeAspect="1"/>
            </p:cNvGrpSpPr>
            <p:nvPr/>
          </p:nvGrpSpPr>
          <p:grpSpPr bwMode="auto">
            <a:xfrm>
              <a:off x="5152232" y="3480694"/>
              <a:ext cx="15875" cy="1341438"/>
              <a:chOff x="1362" y="1534"/>
              <a:chExt cx="26" cy="2114"/>
            </a:xfrm>
          </p:grpSpPr>
          <p:sp>
            <p:nvSpPr>
              <p:cNvPr id="956602" name="Line 186"/>
              <p:cNvSpPr>
                <a:spLocks noChangeAspect="1" noChangeShapeType="1"/>
              </p:cNvSpPr>
              <p:nvPr/>
            </p:nvSpPr>
            <p:spPr bwMode="auto">
              <a:xfrm>
                <a:off x="1388" y="1534"/>
                <a:ext cx="0" cy="2114"/>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03" name="Line 187"/>
              <p:cNvSpPr>
                <a:spLocks noChangeAspect="1" noChangeShapeType="1"/>
              </p:cNvSpPr>
              <p:nvPr/>
            </p:nvSpPr>
            <p:spPr bwMode="auto">
              <a:xfrm flipH="1">
                <a:off x="1362" y="153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04" name="Line 188"/>
              <p:cNvSpPr>
                <a:spLocks noChangeAspect="1" noChangeShapeType="1"/>
              </p:cNvSpPr>
              <p:nvPr/>
            </p:nvSpPr>
            <p:spPr bwMode="auto">
              <a:xfrm flipH="1">
                <a:off x="1362" y="156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05" name="Line 189"/>
              <p:cNvSpPr>
                <a:spLocks noChangeAspect="1" noChangeShapeType="1"/>
              </p:cNvSpPr>
              <p:nvPr/>
            </p:nvSpPr>
            <p:spPr bwMode="auto">
              <a:xfrm flipH="1">
                <a:off x="1362" y="16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06" name="Line 190"/>
              <p:cNvSpPr>
                <a:spLocks noChangeAspect="1" noChangeShapeType="1"/>
              </p:cNvSpPr>
              <p:nvPr/>
            </p:nvSpPr>
            <p:spPr bwMode="auto">
              <a:xfrm flipH="1">
                <a:off x="1362" y="164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07" name="Line 191"/>
              <p:cNvSpPr>
                <a:spLocks noChangeAspect="1" noChangeShapeType="1"/>
              </p:cNvSpPr>
              <p:nvPr/>
            </p:nvSpPr>
            <p:spPr bwMode="auto">
              <a:xfrm flipH="1">
                <a:off x="1362" y="168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08" name="Line 192"/>
              <p:cNvSpPr>
                <a:spLocks noChangeAspect="1" noChangeShapeType="1"/>
              </p:cNvSpPr>
              <p:nvPr/>
            </p:nvSpPr>
            <p:spPr bwMode="auto">
              <a:xfrm flipH="1">
                <a:off x="1362" y="17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09" name="Line 193"/>
              <p:cNvSpPr>
                <a:spLocks noChangeAspect="1" noChangeShapeType="1"/>
              </p:cNvSpPr>
              <p:nvPr/>
            </p:nvSpPr>
            <p:spPr bwMode="auto">
              <a:xfrm flipH="1">
                <a:off x="1362" y="1813"/>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0" name="Line 194"/>
              <p:cNvSpPr>
                <a:spLocks noChangeAspect="1" noChangeShapeType="1"/>
              </p:cNvSpPr>
              <p:nvPr/>
            </p:nvSpPr>
            <p:spPr bwMode="auto">
              <a:xfrm flipH="1">
                <a:off x="1362" y="19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1" name="Line 195"/>
              <p:cNvSpPr>
                <a:spLocks noChangeAspect="1" noChangeShapeType="1"/>
              </p:cNvSpPr>
              <p:nvPr/>
            </p:nvSpPr>
            <p:spPr bwMode="auto">
              <a:xfrm flipH="1">
                <a:off x="1362" y="2025"/>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2" name="Line 196"/>
              <p:cNvSpPr>
                <a:spLocks noChangeAspect="1" noChangeShapeType="1"/>
              </p:cNvSpPr>
              <p:nvPr/>
            </p:nvSpPr>
            <p:spPr bwMode="auto">
              <a:xfrm flipH="1">
                <a:off x="1362" y="22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3" name="Line 197"/>
              <p:cNvSpPr>
                <a:spLocks noChangeAspect="1" noChangeShapeType="1"/>
              </p:cNvSpPr>
              <p:nvPr/>
            </p:nvSpPr>
            <p:spPr bwMode="auto">
              <a:xfrm flipH="1">
                <a:off x="1362" y="226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4" name="Line 198"/>
              <p:cNvSpPr>
                <a:spLocks noChangeAspect="1" noChangeShapeType="1"/>
              </p:cNvSpPr>
              <p:nvPr/>
            </p:nvSpPr>
            <p:spPr bwMode="auto">
              <a:xfrm flipH="1">
                <a:off x="1362" y="230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5" name="Line 199"/>
              <p:cNvSpPr>
                <a:spLocks noChangeAspect="1" noChangeShapeType="1"/>
              </p:cNvSpPr>
              <p:nvPr/>
            </p:nvSpPr>
            <p:spPr bwMode="auto">
              <a:xfrm flipH="1">
                <a:off x="1362" y="23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6" name="Line 200"/>
              <p:cNvSpPr>
                <a:spLocks noChangeAspect="1" noChangeShapeType="1"/>
              </p:cNvSpPr>
              <p:nvPr/>
            </p:nvSpPr>
            <p:spPr bwMode="auto">
              <a:xfrm flipH="1">
                <a:off x="1362" y="239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7" name="Line 201"/>
              <p:cNvSpPr>
                <a:spLocks noChangeAspect="1" noChangeShapeType="1"/>
              </p:cNvSpPr>
              <p:nvPr/>
            </p:nvSpPr>
            <p:spPr bwMode="auto">
              <a:xfrm flipH="1">
                <a:off x="1362" y="245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8" name="Line 202"/>
              <p:cNvSpPr>
                <a:spLocks noChangeAspect="1" noChangeShapeType="1"/>
              </p:cNvSpPr>
              <p:nvPr/>
            </p:nvSpPr>
            <p:spPr bwMode="auto">
              <a:xfrm flipH="1">
                <a:off x="1362" y="251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19" name="Line 203"/>
              <p:cNvSpPr>
                <a:spLocks noChangeAspect="1" noChangeShapeType="1"/>
              </p:cNvSpPr>
              <p:nvPr/>
            </p:nvSpPr>
            <p:spPr bwMode="auto">
              <a:xfrm flipH="1">
                <a:off x="1362" y="260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0" name="Line 204"/>
              <p:cNvSpPr>
                <a:spLocks noChangeAspect="1" noChangeShapeType="1"/>
              </p:cNvSpPr>
              <p:nvPr/>
            </p:nvSpPr>
            <p:spPr bwMode="auto">
              <a:xfrm flipH="1">
                <a:off x="1362" y="273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1" name="Line 205"/>
              <p:cNvSpPr>
                <a:spLocks noChangeAspect="1" noChangeShapeType="1"/>
              </p:cNvSpPr>
              <p:nvPr/>
            </p:nvSpPr>
            <p:spPr bwMode="auto">
              <a:xfrm flipH="1">
                <a:off x="1362" y="29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2" name="Line 206"/>
              <p:cNvSpPr>
                <a:spLocks noChangeAspect="1" noChangeShapeType="1"/>
              </p:cNvSpPr>
              <p:nvPr/>
            </p:nvSpPr>
            <p:spPr bwMode="auto">
              <a:xfrm flipH="1">
                <a:off x="1362" y="2976"/>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3" name="Line 207"/>
              <p:cNvSpPr>
                <a:spLocks noChangeAspect="1" noChangeShapeType="1"/>
              </p:cNvSpPr>
              <p:nvPr/>
            </p:nvSpPr>
            <p:spPr bwMode="auto">
              <a:xfrm flipH="1">
                <a:off x="1362" y="301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4" name="Line 208"/>
              <p:cNvSpPr>
                <a:spLocks noChangeAspect="1" noChangeShapeType="1"/>
              </p:cNvSpPr>
              <p:nvPr/>
            </p:nvSpPr>
            <p:spPr bwMode="auto">
              <a:xfrm flipH="1">
                <a:off x="1362" y="305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5" name="Line 209"/>
              <p:cNvSpPr>
                <a:spLocks noChangeAspect="1" noChangeShapeType="1"/>
              </p:cNvSpPr>
              <p:nvPr/>
            </p:nvSpPr>
            <p:spPr bwMode="auto">
              <a:xfrm flipH="1">
                <a:off x="1362" y="31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6" name="Line 210"/>
              <p:cNvSpPr>
                <a:spLocks noChangeAspect="1" noChangeShapeType="1"/>
              </p:cNvSpPr>
              <p:nvPr/>
            </p:nvSpPr>
            <p:spPr bwMode="auto">
              <a:xfrm flipH="1">
                <a:off x="1362" y="315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7" name="Line 211"/>
              <p:cNvSpPr>
                <a:spLocks noChangeAspect="1" noChangeShapeType="1"/>
              </p:cNvSpPr>
              <p:nvPr/>
            </p:nvSpPr>
            <p:spPr bwMode="auto">
              <a:xfrm flipH="1">
                <a:off x="1362" y="322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8" name="Line 212"/>
              <p:cNvSpPr>
                <a:spLocks noChangeAspect="1" noChangeShapeType="1"/>
              </p:cNvSpPr>
              <p:nvPr/>
            </p:nvSpPr>
            <p:spPr bwMode="auto">
              <a:xfrm flipH="1">
                <a:off x="1362" y="3312"/>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29" name="Line 213"/>
              <p:cNvSpPr>
                <a:spLocks noChangeAspect="1" noChangeShapeType="1"/>
              </p:cNvSpPr>
              <p:nvPr/>
            </p:nvSpPr>
            <p:spPr bwMode="auto">
              <a:xfrm flipH="1">
                <a:off x="1362" y="34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30" name="Line 214"/>
              <p:cNvSpPr>
                <a:spLocks noChangeAspect="1" noChangeShapeType="1"/>
              </p:cNvSpPr>
              <p:nvPr/>
            </p:nvSpPr>
            <p:spPr bwMode="auto">
              <a:xfrm flipH="1">
                <a:off x="1362" y="36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631" name="Rectangle 215"/>
            <p:cNvSpPr>
              <a:spLocks noChangeAspect="1" noChangeArrowheads="1"/>
            </p:cNvSpPr>
            <p:nvPr/>
          </p:nvSpPr>
          <p:spPr bwMode="auto">
            <a:xfrm>
              <a:off x="5271295" y="3936306"/>
              <a:ext cx="260350" cy="884238"/>
            </a:xfrm>
            <a:prstGeom prst="rect">
              <a:avLst/>
            </a:prstGeom>
            <a:solidFill>
              <a:srgbClr val="007148"/>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20" name="Group 216"/>
            <p:cNvGrpSpPr>
              <a:grpSpLocks noChangeAspect="1"/>
            </p:cNvGrpSpPr>
            <p:nvPr/>
          </p:nvGrpSpPr>
          <p:grpSpPr bwMode="auto">
            <a:xfrm>
              <a:off x="5385595" y="3890269"/>
              <a:ext cx="15875" cy="90488"/>
              <a:chOff x="1688" y="1767"/>
              <a:chExt cx="24" cy="141"/>
            </a:xfrm>
          </p:grpSpPr>
          <p:sp>
            <p:nvSpPr>
              <p:cNvPr id="956633" name="Line 217"/>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34" name="Line 218"/>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35" name="Line 219"/>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636" name="Line 220"/>
            <p:cNvSpPr>
              <a:spLocks noChangeAspect="1" noChangeShapeType="1"/>
            </p:cNvSpPr>
            <p:nvPr/>
          </p:nvSpPr>
          <p:spPr bwMode="auto">
            <a:xfrm>
              <a:off x="5168107" y="4822131"/>
              <a:ext cx="914400"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37" name="Rectangle 221"/>
            <p:cNvSpPr>
              <a:spLocks noChangeAspect="1" noChangeArrowheads="1"/>
            </p:cNvSpPr>
            <p:nvPr/>
          </p:nvSpPr>
          <p:spPr bwMode="auto">
            <a:xfrm>
              <a:off x="5722145" y="4368106"/>
              <a:ext cx="260350" cy="452438"/>
            </a:xfrm>
            <a:prstGeom prst="rect">
              <a:avLst/>
            </a:prstGeom>
            <a:solidFill>
              <a:srgbClr val="92F2A2"/>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21" name="Group 222"/>
            <p:cNvGrpSpPr>
              <a:grpSpLocks noChangeAspect="1"/>
            </p:cNvGrpSpPr>
            <p:nvPr/>
          </p:nvGrpSpPr>
          <p:grpSpPr bwMode="auto">
            <a:xfrm>
              <a:off x="5844382" y="4312544"/>
              <a:ext cx="14288" cy="88900"/>
              <a:chOff x="1688" y="1767"/>
              <a:chExt cx="24" cy="141"/>
            </a:xfrm>
          </p:grpSpPr>
          <p:sp>
            <p:nvSpPr>
              <p:cNvPr id="956639" name="Line 223"/>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40" name="Line 224"/>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41" name="Line 225"/>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642" name="TextBox 24"/>
            <p:cNvSpPr txBox="1">
              <a:spLocks noChangeAspect="1" noChangeArrowheads="1"/>
            </p:cNvSpPr>
            <p:nvPr/>
          </p:nvSpPr>
          <p:spPr bwMode="auto">
            <a:xfrm>
              <a:off x="4663282" y="3871219"/>
              <a:ext cx="5334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a:t>
              </a:r>
            </a:p>
          </p:txBody>
        </p:sp>
        <p:sp>
          <p:nvSpPr>
            <p:cNvPr id="956643" name="TextBox 24"/>
            <p:cNvSpPr txBox="1">
              <a:spLocks noChangeAspect="1" noChangeArrowheads="1"/>
            </p:cNvSpPr>
            <p:nvPr/>
          </p:nvSpPr>
          <p:spPr bwMode="auto">
            <a:xfrm>
              <a:off x="4733132" y="4320481"/>
              <a:ext cx="46355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a:t>
              </a:r>
            </a:p>
          </p:txBody>
        </p:sp>
        <p:sp>
          <p:nvSpPr>
            <p:cNvPr id="956644" name="TextBox 24"/>
            <p:cNvSpPr txBox="1">
              <a:spLocks noChangeAspect="1" noChangeArrowheads="1"/>
            </p:cNvSpPr>
            <p:nvPr/>
          </p:nvSpPr>
          <p:spPr bwMode="auto">
            <a:xfrm>
              <a:off x="4802982" y="4731644"/>
              <a:ext cx="3937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a:t>
              </a:r>
            </a:p>
          </p:txBody>
        </p:sp>
        <p:sp>
          <p:nvSpPr>
            <p:cNvPr id="956645" name="Line 229"/>
            <p:cNvSpPr>
              <a:spLocks noChangeAspect="1" noChangeShapeType="1"/>
            </p:cNvSpPr>
            <p:nvPr/>
          </p:nvSpPr>
          <p:spPr bwMode="auto">
            <a:xfrm>
              <a:off x="5391945" y="3590231"/>
              <a:ext cx="461963"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646" name="Line 230"/>
            <p:cNvSpPr>
              <a:spLocks noChangeAspect="1" noChangeShapeType="1"/>
            </p:cNvSpPr>
            <p:nvPr/>
          </p:nvSpPr>
          <p:spPr bwMode="auto">
            <a:xfrm>
              <a:off x="5391945" y="3590231"/>
              <a:ext cx="0" cy="258763"/>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647" name="Line 231"/>
            <p:cNvSpPr>
              <a:spLocks noChangeAspect="1" noChangeShapeType="1"/>
            </p:cNvSpPr>
            <p:nvPr/>
          </p:nvSpPr>
          <p:spPr bwMode="auto">
            <a:xfrm>
              <a:off x="5853907" y="3590231"/>
              <a:ext cx="0" cy="661988"/>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648" name="TextBox 24"/>
            <p:cNvSpPr txBox="1">
              <a:spLocks noChangeAspect="1" noChangeArrowheads="1"/>
            </p:cNvSpPr>
            <p:nvPr/>
          </p:nvSpPr>
          <p:spPr bwMode="auto">
            <a:xfrm>
              <a:off x="4617677" y="3418781"/>
              <a:ext cx="579005" cy="246221"/>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100000</a:t>
              </a:r>
            </a:p>
          </p:txBody>
        </p:sp>
        <p:sp>
          <p:nvSpPr>
            <p:cNvPr id="956649" name="Text Box 11"/>
            <p:cNvSpPr txBox="1">
              <a:spLocks noChangeAspect="1" noChangeArrowheads="1"/>
            </p:cNvSpPr>
            <p:nvPr/>
          </p:nvSpPr>
          <p:spPr bwMode="auto">
            <a:xfrm>
              <a:off x="6739732" y="3140968"/>
              <a:ext cx="922338"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2.3-</a:t>
              </a:r>
              <a:r>
                <a:rPr lang="fr-BE" sz="1400" b="1" dirty="0" err="1">
                  <a:latin typeface="Calibri" pitchFamily="34" charset="0"/>
                  <a:cs typeface="Calibri" pitchFamily="34" charset="0"/>
                </a:rPr>
                <a:t>fold</a:t>
              </a:r>
              <a:endParaRPr lang="en-US" sz="1400" b="1" dirty="0">
                <a:latin typeface="Calibri" pitchFamily="34" charset="0"/>
                <a:cs typeface="Calibri" pitchFamily="34" charset="0"/>
              </a:endParaRPr>
            </a:p>
          </p:txBody>
        </p:sp>
        <p:grpSp>
          <p:nvGrpSpPr>
            <p:cNvPr id="22" name="Group 235"/>
            <p:cNvGrpSpPr>
              <a:grpSpLocks noChangeAspect="1"/>
            </p:cNvGrpSpPr>
            <p:nvPr/>
          </p:nvGrpSpPr>
          <p:grpSpPr bwMode="auto">
            <a:xfrm>
              <a:off x="6758782" y="3474344"/>
              <a:ext cx="15875" cy="1339850"/>
              <a:chOff x="1362" y="1534"/>
              <a:chExt cx="26" cy="2114"/>
            </a:xfrm>
          </p:grpSpPr>
          <p:sp>
            <p:nvSpPr>
              <p:cNvPr id="956652" name="Line 236"/>
              <p:cNvSpPr>
                <a:spLocks noChangeAspect="1" noChangeShapeType="1"/>
              </p:cNvSpPr>
              <p:nvPr/>
            </p:nvSpPr>
            <p:spPr bwMode="auto">
              <a:xfrm>
                <a:off x="1388" y="1534"/>
                <a:ext cx="0" cy="2114"/>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53" name="Line 237"/>
              <p:cNvSpPr>
                <a:spLocks noChangeAspect="1" noChangeShapeType="1"/>
              </p:cNvSpPr>
              <p:nvPr/>
            </p:nvSpPr>
            <p:spPr bwMode="auto">
              <a:xfrm flipH="1">
                <a:off x="1362" y="153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54" name="Line 238"/>
              <p:cNvSpPr>
                <a:spLocks noChangeAspect="1" noChangeShapeType="1"/>
              </p:cNvSpPr>
              <p:nvPr/>
            </p:nvSpPr>
            <p:spPr bwMode="auto">
              <a:xfrm flipH="1">
                <a:off x="1362" y="156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55" name="Line 239"/>
              <p:cNvSpPr>
                <a:spLocks noChangeAspect="1" noChangeShapeType="1"/>
              </p:cNvSpPr>
              <p:nvPr/>
            </p:nvSpPr>
            <p:spPr bwMode="auto">
              <a:xfrm flipH="1">
                <a:off x="1362" y="16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56" name="Line 240"/>
              <p:cNvSpPr>
                <a:spLocks noChangeAspect="1" noChangeShapeType="1"/>
              </p:cNvSpPr>
              <p:nvPr/>
            </p:nvSpPr>
            <p:spPr bwMode="auto">
              <a:xfrm flipH="1">
                <a:off x="1362" y="164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57" name="Line 241"/>
              <p:cNvSpPr>
                <a:spLocks noChangeAspect="1" noChangeShapeType="1"/>
              </p:cNvSpPr>
              <p:nvPr/>
            </p:nvSpPr>
            <p:spPr bwMode="auto">
              <a:xfrm flipH="1">
                <a:off x="1362" y="168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58" name="Line 242"/>
              <p:cNvSpPr>
                <a:spLocks noChangeAspect="1" noChangeShapeType="1"/>
              </p:cNvSpPr>
              <p:nvPr/>
            </p:nvSpPr>
            <p:spPr bwMode="auto">
              <a:xfrm flipH="1">
                <a:off x="1362" y="17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59" name="Line 243"/>
              <p:cNvSpPr>
                <a:spLocks noChangeAspect="1" noChangeShapeType="1"/>
              </p:cNvSpPr>
              <p:nvPr/>
            </p:nvSpPr>
            <p:spPr bwMode="auto">
              <a:xfrm flipH="1">
                <a:off x="1362" y="1813"/>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0" name="Line 244"/>
              <p:cNvSpPr>
                <a:spLocks noChangeAspect="1" noChangeShapeType="1"/>
              </p:cNvSpPr>
              <p:nvPr/>
            </p:nvSpPr>
            <p:spPr bwMode="auto">
              <a:xfrm flipH="1">
                <a:off x="1362" y="19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1" name="Line 245"/>
              <p:cNvSpPr>
                <a:spLocks noChangeAspect="1" noChangeShapeType="1"/>
              </p:cNvSpPr>
              <p:nvPr/>
            </p:nvSpPr>
            <p:spPr bwMode="auto">
              <a:xfrm flipH="1">
                <a:off x="1362" y="2025"/>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2" name="Line 246"/>
              <p:cNvSpPr>
                <a:spLocks noChangeAspect="1" noChangeShapeType="1"/>
              </p:cNvSpPr>
              <p:nvPr/>
            </p:nvSpPr>
            <p:spPr bwMode="auto">
              <a:xfrm flipH="1">
                <a:off x="1362" y="22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3" name="Line 247"/>
              <p:cNvSpPr>
                <a:spLocks noChangeAspect="1" noChangeShapeType="1"/>
              </p:cNvSpPr>
              <p:nvPr/>
            </p:nvSpPr>
            <p:spPr bwMode="auto">
              <a:xfrm flipH="1">
                <a:off x="1362" y="226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4" name="Line 248"/>
              <p:cNvSpPr>
                <a:spLocks noChangeAspect="1" noChangeShapeType="1"/>
              </p:cNvSpPr>
              <p:nvPr/>
            </p:nvSpPr>
            <p:spPr bwMode="auto">
              <a:xfrm flipH="1">
                <a:off x="1362" y="230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5" name="Line 249"/>
              <p:cNvSpPr>
                <a:spLocks noChangeAspect="1" noChangeShapeType="1"/>
              </p:cNvSpPr>
              <p:nvPr/>
            </p:nvSpPr>
            <p:spPr bwMode="auto">
              <a:xfrm flipH="1">
                <a:off x="1362" y="23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6" name="Line 250"/>
              <p:cNvSpPr>
                <a:spLocks noChangeAspect="1" noChangeShapeType="1"/>
              </p:cNvSpPr>
              <p:nvPr/>
            </p:nvSpPr>
            <p:spPr bwMode="auto">
              <a:xfrm flipH="1">
                <a:off x="1362" y="239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7" name="Line 251"/>
              <p:cNvSpPr>
                <a:spLocks noChangeAspect="1" noChangeShapeType="1"/>
              </p:cNvSpPr>
              <p:nvPr/>
            </p:nvSpPr>
            <p:spPr bwMode="auto">
              <a:xfrm flipH="1">
                <a:off x="1362" y="245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8" name="Line 252"/>
              <p:cNvSpPr>
                <a:spLocks noChangeAspect="1" noChangeShapeType="1"/>
              </p:cNvSpPr>
              <p:nvPr/>
            </p:nvSpPr>
            <p:spPr bwMode="auto">
              <a:xfrm flipH="1">
                <a:off x="1362" y="251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69" name="Line 253"/>
              <p:cNvSpPr>
                <a:spLocks noChangeAspect="1" noChangeShapeType="1"/>
              </p:cNvSpPr>
              <p:nvPr/>
            </p:nvSpPr>
            <p:spPr bwMode="auto">
              <a:xfrm flipH="1">
                <a:off x="1362" y="260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0" name="Line 254"/>
              <p:cNvSpPr>
                <a:spLocks noChangeAspect="1" noChangeShapeType="1"/>
              </p:cNvSpPr>
              <p:nvPr/>
            </p:nvSpPr>
            <p:spPr bwMode="auto">
              <a:xfrm flipH="1">
                <a:off x="1362" y="273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1" name="Line 255"/>
              <p:cNvSpPr>
                <a:spLocks noChangeAspect="1" noChangeShapeType="1"/>
              </p:cNvSpPr>
              <p:nvPr/>
            </p:nvSpPr>
            <p:spPr bwMode="auto">
              <a:xfrm flipH="1">
                <a:off x="1362" y="29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2" name="Line 256"/>
              <p:cNvSpPr>
                <a:spLocks noChangeAspect="1" noChangeShapeType="1"/>
              </p:cNvSpPr>
              <p:nvPr/>
            </p:nvSpPr>
            <p:spPr bwMode="auto">
              <a:xfrm flipH="1">
                <a:off x="1362" y="2976"/>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3" name="Line 257"/>
              <p:cNvSpPr>
                <a:spLocks noChangeAspect="1" noChangeShapeType="1"/>
              </p:cNvSpPr>
              <p:nvPr/>
            </p:nvSpPr>
            <p:spPr bwMode="auto">
              <a:xfrm flipH="1">
                <a:off x="1362" y="301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4" name="Line 258"/>
              <p:cNvSpPr>
                <a:spLocks noChangeAspect="1" noChangeShapeType="1"/>
              </p:cNvSpPr>
              <p:nvPr/>
            </p:nvSpPr>
            <p:spPr bwMode="auto">
              <a:xfrm flipH="1">
                <a:off x="1362" y="305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5" name="Line 259"/>
              <p:cNvSpPr>
                <a:spLocks noChangeAspect="1" noChangeShapeType="1"/>
              </p:cNvSpPr>
              <p:nvPr/>
            </p:nvSpPr>
            <p:spPr bwMode="auto">
              <a:xfrm flipH="1">
                <a:off x="1362" y="31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6" name="Line 260"/>
              <p:cNvSpPr>
                <a:spLocks noChangeAspect="1" noChangeShapeType="1"/>
              </p:cNvSpPr>
              <p:nvPr/>
            </p:nvSpPr>
            <p:spPr bwMode="auto">
              <a:xfrm flipH="1">
                <a:off x="1362" y="315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7" name="Line 261"/>
              <p:cNvSpPr>
                <a:spLocks noChangeAspect="1" noChangeShapeType="1"/>
              </p:cNvSpPr>
              <p:nvPr/>
            </p:nvSpPr>
            <p:spPr bwMode="auto">
              <a:xfrm flipH="1">
                <a:off x="1362" y="322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8" name="Line 262"/>
              <p:cNvSpPr>
                <a:spLocks noChangeAspect="1" noChangeShapeType="1"/>
              </p:cNvSpPr>
              <p:nvPr/>
            </p:nvSpPr>
            <p:spPr bwMode="auto">
              <a:xfrm flipH="1">
                <a:off x="1362" y="3312"/>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79" name="Line 263"/>
              <p:cNvSpPr>
                <a:spLocks noChangeAspect="1" noChangeShapeType="1"/>
              </p:cNvSpPr>
              <p:nvPr/>
            </p:nvSpPr>
            <p:spPr bwMode="auto">
              <a:xfrm flipH="1">
                <a:off x="1362" y="34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80" name="Line 264"/>
              <p:cNvSpPr>
                <a:spLocks noChangeAspect="1" noChangeShapeType="1"/>
              </p:cNvSpPr>
              <p:nvPr/>
            </p:nvSpPr>
            <p:spPr bwMode="auto">
              <a:xfrm flipH="1">
                <a:off x="1362" y="36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681" name="Rectangle 265"/>
            <p:cNvSpPr>
              <a:spLocks noChangeAspect="1" noChangeArrowheads="1"/>
            </p:cNvSpPr>
            <p:nvPr/>
          </p:nvSpPr>
          <p:spPr bwMode="auto">
            <a:xfrm>
              <a:off x="6874670" y="3804544"/>
              <a:ext cx="258763" cy="1009650"/>
            </a:xfrm>
            <a:prstGeom prst="rect">
              <a:avLst/>
            </a:prstGeom>
            <a:solidFill>
              <a:srgbClr val="422A7D"/>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25" name="Group 266"/>
            <p:cNvGrpSpPr>
              <a:grpSpLocks noChangeAspect="1"/>
            </p:cNvGrpSpPr>
            <p:nvPr/>
          </p:nvGrpSpPr>
          <p:grpSpPr bwMode="auto">
            <a:xfrm>
              <a:off x="6992145" y="3763269"/>
              <a:ext cx="15875" cy="90488"/>
              <a:chOff x="1688" y="1767"/>
              <a:chExt cx="24" cy="141"/>
            </a:xfrm>
          </p:grpSpPr>
          <p:sp>
            <p:nvSpPr>
              <p:cNvPr id="956683" name="Line 267"/>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84" name="Line 268"/>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85" name="Line 269"/>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686" name="Line 270"/>
            <p:cNvSpPr>
              <a:spLocks noChangeAspect="1" noChangeShapeType="1"/>
            </p:cNvSpPr>
            <p:nvPr/>
          </p:nvSpPr>
          <p:spPr bwMode="auto">
            <a:xfrm>
              <a:off x="6774657" y="4814194"/>
              <a:ext cx="911225"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687" name="Rectangle 271"/>
            <p:cNvSpPr>
              <a:spLocks noChangeAspect="1" noChangeArrowheads="1"/>
            </p:cNvSpPr>
            <p:nvPr/>
          </p:nvSpPr>
          <p:spPr bwMode="auto">
            <a:xfrm>
              <a:off x="7327107" y="4061719"/>
              <a:ext cx="265113" cy="755650"/>
            </a:xfrm>
            <a:prstGeom prst="rect">
              <a:avLst/>
            </a:prstGeom>
            <a:solidFill>
              <a:schemeClr val="bg1"/>
            </a:solidFill>
            <a:ln w="9525">
              <a:noFill/>
              <a:miter lim="800000"/>
              <a:headEnd/>
              <a:tailEnd/>
            </a:ln>
            <a:effectLst/>
          </p:spPr>
          <p:txBody>
            <a:bodyPr wrap="none" anchor="ctr"/>
            <a:lstStyle/>
            <a:p>
              <a:endParaRPr lang="tr-TR" dirty="0">
                <a:latin typeface="Calibri" pitchFamily="34" charset="0"/>
                <a:cs typeface="Calibri" pitchFamily="34" charset="0"/>
              </a:endParaRPr>
            </a:p>
          </p:txBody>
        </p:sp>
        <p:sp>
          <p:nvSpPr>
            <p:cNvPr id="956688" name="Rectangle 272"/>
            <p:cNvSpPr>
              <a:spLocks noChangeAspect="1" noChangeArrowheads="1"/>
            </p:cNvSpPr>
            <p:nvPr/>
          </p:nvSpPr>
          <p:spPr bwMode="auto">
            <a:xfrm>
              <a:off x="7327107" y="3972819"/>
              <a:ext cx="258763" cy="838200"/>
            </a:xfrm>
            <a:prstGeom prst="rect">
              <a:avLst/>
            </a:prstGeom>
            <a:solidFill>
              <a:srgbClr val="CCCCFF"/>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sp>
          <p:nvSpPr>
            <p:cNvPr id="956689" name="TextBox 24"/>
            <p:cNvSpPr txBox="1">
              <a:spLocks noChangeAspect="1" noChangeArrowheads="1"/>
            </p:cNvSpPr>
            <p:nvPr/>
          </p:nvSpPr>
          <p:spPr bwMode="auto">
            <a:xfrm>
              <a:off x="6240102" y="3415606"/>
              <a:ext cx="579005" cy="246221"/>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100000</a:t>
              </a:r>
            </a:p>
          </p:txBody>
        </p:sp>
        <p:sp>
          <p:nvSpPr>
            <p:cNvPr id="956690" name="TextBox 24"/>
            <p:cNvSpPr txBox="1">
              <a:spLocks noChangeAspect="1" noChangeArrowheads="1"/>
            </p:cNvSpPr>
            <p:nvPr/>
          </p:nvSpPr>
          <p:spPr bwMode="auto">
            <a:xfrm>
              <a:off x="6285707" y="3864869"/>
              <a:ext cx="5334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a:t>
              </a:r>
            </a:p>
          </p:txBody>
        </p:sp>
        <p:sp>
          <p:nvSpPr>
            <p:cNvPr id="956691" name="TextBox 24"/>
            <p:cNvSpPr txBox="1">
              <a:spLocks noChangeAspect="1" noChangeArrowheads="1"/>
            </p:cNvSpPr>
            <p:nvPr/>
          </p:nvSpPr>
          <p:spPr bwMode="auto">
            <a:xfrm>
              <a:off x="6355557" y="4310956"/>
              <a:ext cx="46355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a:t>
              </a:r>
            </a:p>
          </p:txBody>
        </p:sp>
        <p:sp>
          <p:nvSpPr>
            <p:cNvPr id="956692" name="TextBox 24"/>
            <p:cNvSpPr txBox="1">
              <a:spLocks noChangeAspect="1" noChangeArrowheads="1"/>
            </p:cNvSpPr>
            <p:nvPr/>
          </p:nvSpPr>
          <p:spPr bwMode="auto">
            <a:xfrm>
              <a:off x="6425407" y="4717356"/>
              <a:ext cx="3937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a:t>
              </a:r>
            </a:p>
          </p:txBody>
        </p:sp>
        <p:grpSp>
          <p:nvGrpSpPr>
            <p:cNvPr id="26" name="Group 277"/>
            <p:cNvGrpSpPr>
              <a:grpSpLocks noChangeAspect="1"/>
            </p:cNvGrpSpPr>
            <p:nvPr/>
          </p:nvGrpSpPr>
          <p:grpSpPr bwMode="auto">
            <a:xfrm>
              <a:off x="7438232" y="3922019"/>
              <a:ext cx="30163" cy="96838"/>
              <a:chOff x="1688" y="1767"/>
              <a:chExt cx="24" cy="141"/>
            </a:xfrm>
          </p:grpSpPr>
          <p:sp>
            <p:nvSpPr>
              <p:cNvPr id="956694" name="Line 278"/>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95" name="Line 279"/>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696" name="Line 280"/>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grpSp>
          <p:nvGrpSpPr>
            <p:cNvPr id="27" name="Group 281"/>
            <p:cNvGrpSpPr>
              <a:grpSpLocks noChangeAspect="1"/>
            </p:cNvGrpSpPr>
            <p:nvPr/>
          </p:nvGrpSpPr>
          <p:grpSpPr bwMode="auto">
            <a:xfrm>
              <a:off x="6998495" y="3612456"/>
              <a:ext cx="461963" cy="258763"/>
              <a:chOff x="1429" y="1752"/>
              <a:chExt cx="729" cy="408"/>
            </a:xfrm>
          </p:grpSpPr>
          <p:sp>
            <p:nvSpPr>
              <p:cNvPr id="956698" name="Line 282"/>
              <p:cNvSpPr>
                <a:spLocks noChangeAspect="1" noChangeShapeType="1"/>
              </p:cNvSpPr>
              <p:nvPr/>
            </p:nvSpPr>
            <p:spPr bwMode="auto">
              <a:xfrm>
                <a:off x="1432" y="1752"/>
                <a:ext cx="726"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699" name="Line 283"/>
              <p:cNvSpPr>
                <a:spLocks noChangeAspect="1" noChangeShapeType="1"/>
              </p:cNvSpPr>
              <p:nvPr/>
            </p:nvSpPr>
            <p:spPr bwMode="auto">
              <a:xfrm>
                <a:off x="1429" y="1752"/>
                <a:ext cx="0" cy="136"/>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700" name="Line 284"/>
              <p:cNvSpPr>
                <a:spLocks noChangeAspect="1" noChangeShapeType="1"/>
              </p:cNvSpPr>
              <p:nvPr/>
            </p:nvSpPr>
            <p:spPr bwMode="auto">
              <a:xfrm>
                <a:off x="2158" y="1752"/>
                <a:ext cx="0" cy="408"/>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grpSp>
        <p:sp>
          <p:nvSpPr>
            <p:cNvPr id="956701" name="Text Box 14"/>
            <p:cNvSpPr txBox="1">
              <a:spLocks noChangeAspect="1" noChangeArrowheads="1"/>
            </p:cNvSpPr>
            <p:nvPr/>
          </p:nvSpPr>
          <p:spPr bwMode="auto">
            <a:xfrm>
              <a:off x="8185944" y="3140968"/>
              <a:ext cx="855663" cy="215444"/>
            </a:xfrm>
            <a:prstGeom prst="rect">
              <a:avLst/>
            </a:prstGeom>
            <a:noFill/>
            <a:ln w="25400">
              <a:noFill/>
              <a:miter lim="800000"/>
              <a:headEnd/>
              <a:tailEnd/>
            </a:ln>
          </p:spPr>
          <p:txBody>
            <a:bodyPr lIns="0" tIns="0" rIns="0" bIns="0">
              <a:spAutoFit/>
            </a:bodyPr>
            <a:lstStyle/>
            <a:p>
              <a:pPr algn="ctr" eaLnBrk="0" hangingPunct="0">
                <a:spcBef>
                  <a:spcPct val="50000"/>
                </a:spcBef>
              </a:pPr>
              <a:r>
                <a:rPr lang="fr-BE" sz="1400" b="1" dirty="0">
                  <a:latin typeface="Calibri" pitchFamily="34" charset="0"/>
                  <a:cs typeface="Calibri" pitchFamily="34" charset="0"/>
                </a:rPr>
                <a:t>6.8-</a:t>
              </a:r>
              <a:r>
                <a:rPr lang="fr-BE" sz="1400" b="1" dirty="0" err="1">
                  <a:latin typeface="Calibri" pitchFamily="34" charset="0"/>
                  <a:cs typeface="Calibri" pitchFamily="34" charset="0"/>
                </a:rPr>
                <a:t>fold</a:t>
              </a:r>
              <a:endParaRPr lang="en-US" sz="1400" b="1" dirty="0">
                <a:latin typeface="Calibri" pitchFamily="34" charset="0"/>
                <a:cs typeface="Calibri" pitchFamily="34" charset="0"/>
              </a:endParaRPr>
            </a:p>
          </p:txBody>
        </p:sp>
        <p:grpSp>
          <p:nvGrpSpPr>
            <p:cNvPr id="28" name="Group 287"/>
            <p:cNvGrpSpPr>
              <a:grpSpLocks noChangeAspect="1"/>
            </p:cNvGrpSpPr>
            <p:nvPr/>
          </p:nvGrpSpPr>
          <p:grpSpPr bwMode="auto">
            <a:xfrm>
              <a:off x="8108157" y="3477519"/>
              <a:ext cx="15875" cy="1346200"/>
              <a:chOff x="1362" y="1534"/>
              <a:chExt cx="26" cy="2114"/>
            </a:xfrm>
          </p:grpSpPr>
          <p:sp>
            <p:nvSpPr>
              <p:cNvPr id="956704" name="Line 288"/>
              <p:cNvSpPr>
                <a:spLocks noChangeAspect="1" noChangeShapeType="1"/>
              </p:cNvSpPr>
              <p:nvPr/>
            </p:nvSpPr>
            <p:spPr bwMode="auto">
              <a:xfrm>
                <a:off x="1388" y="1534"/>
                <a:ext cx="0" cy="2114"/>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05" name="Line 289"/>
              <p:cNvSpPr>
                <a:spLocks noChangeAspect="1" noChangeShapeType="1"/>
              </p:cNvSpPr>
              <p:nvPr/>
            </p:nvSpPr>
            <p:spPr bwMode="auto">
              <a:xfrm flipH="1">
                <a:off x="1362" y="153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06" name="Line 290"/>
              <p:cNvSpPr>
                <a:spLocks noChangeAspect="1" noChangeShapeType="1"/>
              </p:cNvSpPr>
              <p:nvPr/>
            </p:nvSpPr>
            <p:spPr bwMode="auto">
              <a:xfrm flipH="1">
                <a:off x="1362" y="156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07" name="Line 291"/>
              <p:cNvSpPr>
                <a:spLocks noChangeAspect="1" noChangeShapeType="1"/>
              </p:cNvSpPr>
              <p:nvPr/>
            </p:nvSpPr>
            <p:spPr bwMode="auto">
              <a:xfrm flipH="1">
                <a:off x="1362" y="16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08" name="Line 292"/>
              <p:cNvSpPr>
                <a:spLocks noChangeAspect="1" noChangeShapeType="1"/>
              </p:cNvSpPr>
              <p:nvPr/>
            </p:nvSpPr>
            <p:spPr bwMode="auto">
              <a:xfrm flipH="1">
                <a:off x="1362" y="164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09" name="Line 293"/>
              <p:cNvSpPr>
                <a:spLocks noChangeAspect="1" noChangeShapeType="1"/>
              </p:cNvSpPr>
              <p:nvPr/>
            </p:nvSpPr>
            <p:spPr bwMode="auto">
              <a:xfrm flipH="1">
                <a:off x="1362" y="168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0" name="Line 294"/>
              <p:cNvSpPr>
                <a:spLocks noChangeAspect="1" noChangeShapeType="1"/>
              </p:cNvSpPr>
              <p:nvPr/>
            </p:nvSpPr>
            <p:spPr bwMode="auto">
              <a:xfrm flipH="1">
                <a:off x="1362" y="17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1" name="Line 295"/>
              <p:cNvSpPr>
                <a:spLocks noChangeAspect="1" noChangeShapeType="1"/>
              </p:cNvSpPr>
              <p:nvPr/>
            </p:nvSpPr>
            <p:spPr bwMode="auto">
              <a:xfrm flipH="1">
                <a:off x="1362" y="1813"/>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2" name="Line 296"/>
              <p:cNvSpPr>
                <a:spLocks noChangeAspect="1" noChangeShapeType="1"/>
              </p:cNvSpPr>
              <p:nvPr/>
            </p:nvSpPr>
            <p:spPr bwMode="auto">
              <a:xfrm flipH="1">
                <a:off x="1362" y="19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3" name="Line 297"/>
              <p:cNvSpPr>
                <a:spLocks noChangeAspect="1" noChangeShapeType="1"/>
              </p:cNvSpPr>
              <p:nvPr/>
            </p:nvSpPr>
            <p:spPr bwMode="auto">
              <a:xfrm flipH="1">
                <a:off x="1362" y="2025"/>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4" name="Line 298"/>
              <p:cNvSpPr>
                <a:spLocks noChangeAspect="1" noChangeShapeType="1"/>
              </p:cNvSpPr>
              <p:nvPr/>
            </p:nvSpPr>
            <p:spPr bwMode="auto">
              <a:xfrm flipH="1">
                <a:off x="1362" y="22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5" name="Line 299"/>
              <p:cNvSpPr>
                <a:spLocks noChangeAspect="1" noChangeShapeType="1"/>
              </p:cNvSpPr>
              <p:nvPr/>
            </p:nvSpPr>
            <p:spPr bwMode="auto">
              <a:xfrm flipH="1">
                <a:off x="1362" y="226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6" name="Line 300"/>
              <p:cNvSpPr>
                <a:spLocks noChangeAspect="1" noChangeShapeType="1"/>
              </p:cNvSpPr>
              <p:nvPr/>
            </p:nvSpPr>
            <p:spPr bwMode="auto">
              <a:xfrm flipH="1">
                <a:off x="1362" y="230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7" name="Line 301"/>
              <p:cNvSpPr>
                <a:spLocks noChangeAspect="1" noChangeShapeType="1"/>
              </p:cNvSpPr>
              <p:nvPr/>
            </p:nvSpPr>
            <p:spPr bwMode="auto">
              <a:xfrm flipH="1">
                <a:off x="1362" y="23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8" name="Line 302"/>
              <p:cNvSpPr>
                <a:spLocks noChangeAspect="1" noChangeShapeType="1"/>
              </p:cNvSpPr>
              <p:nvPr/>
            </p:nvSpPr>
            <p:spPr bwMode="auto">
              <a:xfrm flipH="1">
                <a:off x="1362" y="239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19" name="Line 303"/>
              <p:cNvSpPr>
                <a:spLocks noChangeAspect="1" noChangeShapeType="1"/>
              </p:cNvSpPr>
              <p:nvPr/>
            </p:nvSpPr>
            <p:spPr bwMode="auto">
              <a:xfrm flipH="1">
                <a:off x="1362" y="245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0" name="Line 304"/>
              <p:cNvSpPr>
                <a:spLocks noChangeAspect="1" noChangeShapeType="1"/>
              </p:cNvSpPr>
              <p:nvPr/>
            </p:nvSpPr>
            <p:spPr bwMode="auto">
              <a:xfrm flipH="1">
                <a:off x="1362" y="251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1" name="Line 305"/>
              <p:cNvSpPr>
                <a:spLocks noChangeAspect="1" noChangeShapeType="1"/>
              </p:cNvSpPr>
              <p:nvPr/>
            </p:nvSpPr>
            <p:spPr bwMode="auto">
              <a:xfrm flipH="1">
                <a:off x="1362" y="260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2" name="Line 306"/>
              <p:cNvSpPr>
                <a:spLocks noChangeAspect="1" noChangeShapeType="1"/>
              </p:cNvSpPr>
              <p:nvPr/>
            </p:nvSpPr>
            <p:spPr bwMode="auto">
              <a:xfrm flipH="1">
                <a:off x="1362" y="273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3" name="Line 307"/>
              <p:cNvSpPr>
                <a:spLocks noChangeAspect="1" noChangeShapeType="1"/>
              </p:cNvSpPr>
              <p:nvPr/>
            </p:nvSpPr>
            <p:spPr bwMode="auto">
              <a:xfrm flipH="1">
                <a:off x="1362" y="294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4" name="Line 308"/>
              <p:cNvSpPr>
                <a:spLocks noChangeAspect="1" noChangeShapeType="1"/>
              </p:cNvSpPr>
              <p:nvPr/>
            </p:nvSpPr>
            <p:spPr bwMode="auto">
              <a:xfrm flipH="1">
                <a:off x="1362" y="2976"/>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5" name="Line 309"/>
              <p:cNvSpPr>
                <a:spLocks noChangeAspect="1" noChangeShapeType="1"/>
              </p:cNvSpPr>
              <p:nvPr/>
            </p:nvSpPr>
            <p:spPr bwMode="auto">
              <a:xfrm flipH="1">
                <a:off x="1362" y="301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6" name="Line 310"/>
              <p:cNvSpPr>
                <a:spLocks noChangeAspect="1" noChangeShapeType="1"/>
              </p:cNvSpPr>
              <p:nvPr/>
            </p:nvSpPr>
            <p:spPr bwMode="auto">
              <a:xfrm flipH="1">
                <a:off x="1362" y="305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7" name="Line 311"/>
              <p:cNvSpPr>
                <a:spLocks noChangeAspect="1" noChangeShapeType="1"/>
              </p:cNvSpPr>
              <p:nvPr/>
            </p:nvSpPr>
            <p:spPr bwMode="auto">
              <a:xfrm flipH="1">
                <a:off x="1362" y="3100"/>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8" name="Line 312"/>
              <p:cNvSpPr>
                <a:spLocks noChangeAspect="1" noChangeShapeType="1"/>
              </p:cNvSpPr>
              <p:nvPr/>
            </p:nvSpPr>
            <p:spPr bwMode="auto">
              <a:xfrm flipH="1">
                <a:off x="1362" y="315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29" name="Line 313"/>
              <p:cNvSpPr>
                <a:spLocks noChangeAspect="1" noChangeShapeType="1"/>
              </p:cNvSpPr>
              <p:nvPr/>
            </p:nvSpPr>
            <p:spPr bwMode="auto">
              <a:xfrm flipH="1">
                <a:off x="1362" y="3224"/>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30" name="Line 314"/>
              <p:cNvSpPr>
                <a:spLocks noChangeAspect="1" noChangeShapeType="1"/>
              </p:cNvSpPr>
              <p:nvPr/>
            </p:nvSpPr>
            <p:spPr bwMode="auto">
              <a:xfrm flipH="1">
                <a:off x="1362" y="3312"/>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31" name="Line 315"/>
              <p:cNvSpPr>
                <a:spLocks noChangeAspect="1" noChangeShapeType="1"/>
              </p:cNvSpPr>
              <p:nvPr/>
            </p:nvSpPr>
            <p:spPr bwMode="auto">
              <a:xfrm flipH="1">
                <a:off x="1362" y="343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32" name="Line 316"/>
              <p:cNvSpPr>
                <a:spLocks noChangeAspect="1" noChangeShapeType="1"/>
              </p:cNvSpPr>
              <p:nvPr/>
            </p:nvSpPr>
            <p:spPr bwMode="auto">
              <a:xfrm flipH="1">
                <a:off x="1362" y="3648"/>
                <a:ext cx="24"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733" name="Rectangle 317"/>
            <p:cNvSpPr>
              <a:spLocks noChangeAspect="1" noChangeArrowheads="1"/>
            </p:cNvSpPr>
            <p:nvPr/>
          </p:nvSpPr>
          <p:spPr bwMode="auto">
            <a:xfrm>
              <a:off x="8228807" y="3931544"/>
              <a:ext cx="260350" cy="895350"/>
            </a:xfrm>
            <a:prstGeom prst="rect">
              <a:avLst/>
            </a:prstGeom>
            <a:solidFill>
              <a:srgbClr val="007148"/>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29" name="Group 318"/>
            <p:cNvGrpSpPr>
              <a:grpSpLocks noChangeAspect="1"/>
            </p:cNvGrpSpPr>
            <p:nvPr/>
          </p:nvGrpSpPr>
          <p:grpSpPr bwMode="auto">
            <a:xfrm>
              <a:off x="8343107" y="3888681"/>
              <a:ext cx="15875" cy="90488"/>
              <a:chOff x="1688" y="1767"/>
              <a:chExt cx="24" cy="141"/>
            </a:xfrm>
          </p:grpSpPr>
          <p:sp>
            <p:nvSpPr>
              <p:cNvPr id="956735" name="Line 319"/>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736" name="Line 320"/>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737" name="Line 321"/>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738" name="Line 322"/>
            <p:cNvSpPr>
              <a:spLocks noChangeAspect="1" noChangeShapeType="1"/>
            </p:cNvSpPr>
            <p:nvPr/>
          </p:nvSpPr>
          <p:spPr bwMode="auto">
            <a:xfrm>
              <a:off x="8124032" y="4823719"/>
              <a:ext cx="917575" cy="0"/>
            </a:xfrm>
            <a:prstGeom prst="line">
              <a:avLst/>
            </a:prstGeom>
            <a:noFill/>
            <a:ln w="9525">
              <a:solidFill>
                <a:schemeClr val="tx1"/>
              </a:solidFill>
              <a:round/>
              <a:headEnd/>
              <a:tailEnd/>
            </a:ln>
            <a:effectLst/>
          </p:spPr>
          <p:txBody>
            <a:bodyPr wrap="none" anchor="ctr"/>
            <a:lstStyle/>
            <a:p>
              <a:endParaRPr lang="tr-TR" dirty="0">
                <a:latin typeface="Calibri" pitchFamily="34" charset="0"/>
                <a:cs typeface="Calibri" pitchFamily="34" charset="0"/>
              </a:endParaRPr>
            </a:p>
          </p:txBody>
        </p:sp>
        <p:sp>
          <p:nvSpPr>
            <p:cNvPr id="956739" name="Rectangle 323"/>
            <p:cNvSpPr>
              <a:spLocks noChangeAspect="1" noChangeArrowheads="1"/>
            </p:cNvSpPr>
            <p:nvPr/>
          </p:nvSpPr>
          <p:spPr bwMode="auto">
            <a:xfrm>
              <a:off x="8674894" y="4333181"/>
              <a:ext cx="266700" cy="487363"/>
            </a:xfrm>
            <a:prstGeom prst="rect">
              <a:avLst/>
            </a:prstGeom>
            <a:solidFill>
              <a:schemeClr val="bg1"/>
            </a:solidFill>
            <a:ln w="9525">
              <a:noFill/>
              <a:miter lim="800000"/>
              <a:headEnd/>
              <a:tailEnd/>
            </a:ln>
            <a:effectLst/>
          </p:spPr>
          <p:txBody>
            <a:bodyPr wrap="none" anchor="ctr"/>
            <a:lstStyle/>
            <a:p>
              <a:endParaRPr lang="tr-TR" dirty="0">
                <a:latin typeface="Calibri" pitchFamily="34" charset="0"/>
                <a:cs typeface="Calibri" pitchFamily="34" charset="0"/>
              </a:endParaRPr>
            </a:p>
          </p:txBody>
        </p:sp>
        <p:sp>
          <p:nvSpPr>
            <p:cNvPr id="956740" name="Rectangle 324"/>
            <p:cNvSpPr>
              <a:spLocks noChangeAspect="1" noChangeArrowheads="1"/>
            </p:cNvSpPr>
            <p:nvPr/>
          </p:nvSpPr>
          <p:spPr bwMode="auto">
            <a:xfrm>
              <a:off x="8679657" y="4309369"/>
              <a:ext cx="261938" cy="511175"/>
            </a:xfrm>
            <a:prstGeom prst="rect">
              <a:avLst/>
            </a:prstGeom>
            <a:solidFill>
              <a:srgbClr val="92F2A2"/>
            </a:solidFill>
            <a:ln w="9525" algn="ctr">
              <a:solidFill>
                <a:schemeClr val="tx1"/>
              </a:solidFill>
              <a:miter lim="800000"/>
              <a:headEnd/>
              <a:tailEnd/>
            </a:ln>
            <a:effectLst/>
          </p:spPr>
          <p:txBody>
            <a:bodyPr wrap="none" anchor="ctr"/>
            <a:lstStyle/>
            <a:p>
              <a:endParaRPr lang="tr-TR" dirty="0">
                <a:latin typeface="Calibri" pitchFamily="34" charset="0"/>
                <a:cs typeface="Calibri" pitchFamily="34" charset="0"/>
              </a:endParaRPr>
            </a:p>
          </p:txBody>
        </p:sp>
        <p:grpSp>
          <p:nvGrpSpPr>
            <p:cNvPr id="30" name="Group 325"/>
            <p:cNvGrpSpPr>
              <a:grpSpLocks noChangeAspect="1"/>
            </p:cNvGrpSpPr>
            <p:nvPr/>
          </p:nvGrpSpPr>
          <p:grpSpPr bwMode="auto">
            <a:xfrm>
              <a:off x="8803482" y="4249044"/>
              <a:ext cx="28575" cy="109538"/>
              <a:chOff x="1688" y="1767"/>
              <a:chExt cx="24" cy="141"/>
            </a:xfrm>
          </p:grpSpPr>
          <p:sp>
            <p:nvSpPr>
              <p:cNvPr id="956742" name="Line 326"/>
              <p:cNvSpPr>
                <a:spLocks noChangeAspect="1" noChangeShapeType="1"/>
              </p:cNvSpPr>
              <p:nvPr/>
            </p:nvSpPr>
            <p:spPr bwMode="auto">
              <a:xfrm flipH="1">
                <a:off x="1688" y="1767"/>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743" name="Line 327"/>
              <p:cNvSpPr>
                <a:spLocks noChangeAspect="1" noChangeShapeType="1"/>
              </p:cNvSpPr>
              <p:nvPr/>
            </p:nvSpPr>
            <p:spPr bwMode="auto">
              <a:xfrm flipH="1">
                <a:off x="1688" y="1908"/>
                <a:ext cx="24" cy="0"/>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sp>
            <p:nvSpPr>
              <p:cNvPr id="956744" name="Line 328"/>
              <p:cNvSpPr>
                <a:spLocks noChangeAspect="1" noChangeShapeType="1"/>
              </p:cNvSpPr>
              <p:nvPr/>
            </p:nvSpPr>
            <p:spPr bwMode="auto">
              <a:xfrm>
                <a:off x="1702" y="1769"/>
                <a:ext cx="0" cy="139"/>
              </a:xfrm>
              <a:prstGeom prst="line">
                <a:avLst/>
              </a:prstGeom>
              <a:noFill/>
              <a:ln w="9525">
                <a:solidFill>
                  <a:srgbClr val="FFC000"/>
                </a:solidFill>
                <a:round/>
                <a:headEnd/>
                <a:tailEnd/>
              </a:ln>
              <a:effectLst/>
            </p:spPr>
            <p:txBody>
              <a:bodyPr wrap="none" anchor="ctr"/>
              <a:lstStyle/>
              <a:p>
                <a:endParaRPr lang="tr-TR" dirty="0">
                  <a:latin typeface="Calibri" pitchFamily="34" charset="0"/>
                  <a:cs typeface="Calibri" pitchFamily="34" charset="0"/>
                </a:endParaRPr>
              </a:p>
            </p:txBody>
          </p:sp>
        </p:grpSp>
        <p:sp>
          <p:nvSpPr>
            <p:cNvPr id="956745" name="TextBox 24"/>
            <p:cNvSpPr txBox="1">
              <a:spLocks noChangeAspect="1" noChangeArrowheads="1"/>
            </p:cNvSpPr>
            <p:nvPr/>
          </p:nvSpPr>
          <p:spPr bwMode="auto">
            <a:xfrm>
              <a:off x="7568839" y="3418781"/>
              <a:ext cx="579005" cy="246221"/>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100000</a:t>
              </a:r>
            </a:p>
          </p:txBody>
        </p:sp>
        <p:sp>
          <p:nvSpPr>
            <p:cNvPr id="956746" name="TextBox 24"/>
            <p:cNvSpPr txBox="1">
              <a:spLocks noChangeAspect="1" noChangeArrowheads="1"/>
            </p:cNvSpPr>
            <p:nvPr/>
          </p:nvSpPr>
          <p:spPr bwMode="auto">
            <a:xfrm>
              <a:off x="7614444" y="3869631"/>
              <a:ext cx="5334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10000</a:t>
              </a:r>
            </a:p>
          </p:txBody>
        </p:sp>
        <p:sp>
          <p:nvSpPr>
            <p:cNvPr id="956747" name="TextBox 24"/>
            <p:cNvSpPr txBox="1">
              <a:spLocks noChangeAspect="1" noChangeArrowheads="1"/>
            </p:cNvSpPr>
            <p:nvPr/>
          </p:nvSpPr>
          <p:spPr bwMode="auto">
            <a:xfrm>
              <a:off x="7684294" y="4317306"/>
              <a:ext cx="46355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1000</a:t>
              </a:r>
            </a:p>
          </p:txBody>
        </p:sp>
        <p:sp>
          <p:nvSpPr>
            <p:cNvPr id="956748" name="TextBox 24"/>
            <p:cNvSpPr txBox="1">
              <a:spLocks noChangeAspect="1" noChangeArrowheads="1"/>
            </p:cNvSpPr>
            <p:nvPr/>
          </p:nvSpPr>
          <p:spPr bwMode="auto">
            <a:xfrm>
              <a:off x="7754144" y="4707831"/>
              <a:ext cx="393700" cy="244475"/>
            </a:xfrm>
            <a:prstGeom prst="rect">
              <a:avLst/>
            </a:prstGeom>
            <a:noFill/>
            <a:ln w="9525">
              <a:noFill/>
              <a:miter lim="800000"/>
              <a:headEnd/>
              <a:tailEnd/>
            </a:ln>
          </p:spPr>
          <p:txBody>
            <a:bodyPr wrap="none">
              <a:spAutoFit/>
            </a:bodyPr>
            <a:lstStyle/>
            <a:p>
              <a:pPr algn="r"/>
              <a:r>
                <a:rPr lang="en-US" sz="1000" dirty="0">
                  <a:latin typeface="Calibri" pitchFamily="34" charset="0"/>
                  <a:cs typeface="Calibri" pitchFamily="34" charset="0"/>
                </a:rPr>
                <a:t>100</a:t>
              </a:r>
            </a:p>
          </p:txBody>
        </p:sp>
        <p:grpSp>
          <p:nvGrpSpPr>
            <p:cNvPr id="31" name="Group 333"/>
            <p:cNvGrpSpPr>
              <a:grpSpLocks noChangeAspect="1"/>
            </p:cNvGrpSpPr>
            <p:nvPr/>
          </p:nvGrpSpPr>
          <p:grpSpPr bwMode="auto">
            <a:xfrm>
              <a:off x="8352632" y="3644206"/>
              <a:ext cx="465138" cy="549275"/>
              <a:chOff x="3787" y="1661"/>
              <a:chExt cx="729" cy="862"/>
            </a:xfrm>
          </p:grpSpPr>
          <p:sp>
            <p:nvSpPr>
              <p:cNvPr id="956750" name="Line 334"/>
              <p:cNvSpPr>
                <a:spLocks noChangeAspect="1" noChangeShapeType="1"/>
              </p:cNvSpPr>
              <p:nvPr/>
            </p:nvSpPr>
            <p:spPr bwMode="auto">
              <a:xfrm>
                <a:off x="3790" y="1661"/>
                <a:ext cx="726" cy="0"/>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751" name="Line 335"/>
              <p:cNvSpPr>
                <a:spLocks noChangeAspect="1" noChangeShapeType="1"/>
              </p:cNvSpPr>
              <p:nvPr/>
            </p:nvSpPr>
            <p:spPr bwMode="auto">
              <a:xfrm>
                <a:off x="4513" y="1661"/>
                <a:ext cx="0" cy="862"/>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sp>
            <p:nvSpPr>
              <p:cNvPr id="956752" name="Line 336"/>
              <p:cNvSpPr>
                <a:spLocks noChangeAspect="1" noChangeShapeType="1"/>
              </p:cNvSpPr>
              <p:nvPr/>
            </p:nvSpPr>
            <p:spPr bwMode="auto">
              <a:xfrm>
                <a:off x="3787" y="1661"/>
                <a:ext cx="0" cy="318"/>
              </a:xfrm>
              <a:prstGeom prst="line">
                <a:avLst/>
              </a:prstGeom>
              <a:noFill/>
              <a:ln w="9525">
                <a:solidFill>
                  <a:schemeClr val="tx1"/>
                </a:solidFill>
                <a:round/>
                <a:headEnd/>
                <a:tailEnd/>
              </a:ln>
              <a:effectLst/>
            </p:spPr>
            <p:txBody>
              <a:bodyPr/>
              <a:lstStyle/>
              <a:p>
                <a:endParaRPr lang="tr-TR" dirty="0">
                  <a:latin typeface="Calibri" pitchFamily="34" charset="0"/>
                  <a:cs typeface="Calibri" pitchFamily="34" charset="0"/>
                </a:endParaRPr>
              </a:p>
            </p:txBody>
          </p:sp>
        </p:grpSp>
        <p:sp>
          <p:nvSpPr>
            <p:cNvPr id="956763" name="Text Box 27"/>
            <p:cNvSpPr txBox="1">
              <a:spLocks noChangeArrowheads="1"/>
            </p:cNvSpPr>
            <p:nvPr/>
          </p:nvSpPr>
          <p:spPr bwMode="auto">
            <a:xfrm>
              <a:off x="3416300" y="2165350"/>
              <a:ext cx="2624138" cy="244475"/>
            </a:xfrm>
            <a:prstGeom prst="rect">
              <a:avLst/>
            </a:prstGeom>
            <a:noFill/>
            <a:ln w="25400">
              <a:noFill/>
              <a:miter lim="800000"/>
              <a:headEnd/>
              <a:tailEnd/>
            </a:ln>
          </p:spPr>
          <p:txBody>
            <a:bodyPr lIns="0" tIns="0" rIns="0" bIns="0">
              <a:spAutoFit/>
            </a:bodyPr>
            <a:lstStyle/>
            <a:p>
              <a:pPr algn="ctr" eaLnBrk="0" hangingPunct="0"/>
              <a:r>
                <a:rPr lang="fr-BE" sz="1600" b="1" dirty="0">
                  <a:latin typeface="Calibri" pitchFamily="34" charset="0"/>
                  <a:cs typeface="Calibri" pitchFamily="34" charset="0"/>
                </a:rPr>
                <a:t>ATP </a:t>
              </a:r>
              <a:r>
                <a:rPr lang="fr-BE" sz="1600" b="1" dirty="0" err="1">
                  <a:latin typeface="Calibri" pitchFamily="34" charset="0"/>
                  <a:cs typeface="Calibri" pitchFamily="34" charset="0"/>
                </a:rPr>
                <a:t>cohorts</a:t>
              </a:r>
              <a:r>
                <a:rPr lang="fr-BE" sz="1600" b="1" dirty="0">
                  <a:latin typeface="Calibri" pitchFamily="34" charset="0"/>
                  <a:cs typeface="Calibri" pitchFamily="34" charset="0"/>
                </a:rPr>
                <a:t> </a:t>
              </a:r>
              <a:endParaRPr lang="en-US" sz="1600" b="1" dirty="0">
                <a:latin typeface="Calibri" pitchFamily="34" charset="0"/>
                <a:cs typeface="Calibri" pitchFamily="34" charset="0"/>
              </a:endParaRPr>
            </a:p>
          </p:txBody>
        </p:sp>
      </p:grpSp>
      <p:grpSp>
        <p:nvGrpSpPr>
          <p:cNvPr id="320" name="Group 344"/>
          <p:cNvGrpSpPr/>
          <p:nvPr/>
        </p:nvGrpSpPr>
        <p:grpSpPr>
          <a:xfrm>
            <a:off x="4909836" y="1316038"/>
            <a:ext cx="2133494" cy="616335"/>
            <a:chOff x="4909836" y="1316038"/>
            <a:chExt cx="2133494" cy="616335"/>
          </a:xfrm>
        </p:grpSpPr>
        <p:sp>
          <p:nvSpPr>
            <p:cNvPr id="956758" name="TextBox 24"/>
            <p:cNvSpPr txBox="1">
              <a:spLocks noChangeAspect="1" noChangeArrowheads="1"/>
            </p:cNvSpPr>
            <p:nvPr/>
          </p:nvSpPr>
          <p:spPr bwMode="auto">
            <a:xfrm>
              <a:off x="4909836" y="1454150"/>
              <a:ext cx="988027" cy="323165"/>
            </a:xfrm>
            <a:prstGeom prst="rect">
              <a:avLst/>
            </a:prstGeom>
            <a:solidFill>
              <a:srgbClr val="007148"/>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5"/>
            </a:lnRef>
            <a:fillRef idx="3">
              <a:schemeClr val="accent5"/>
            </a:fillRef>
            <a:effectRef idx="3">
              <a:schemeClr val="accent5"/>
            </a:effectRef>
            <a:fontRef idx="minor">
              <a:schemeClr val="lt1"/>
            </a:fontRef>
          </p:style>
          <p:txBody>
            <a:bodyPr lIns="0" tIns="0" rIns="0" bIns="0">
              <a:spAutoFit/>
            </a:bodyPr>
            <a:lstStyle/>
            <a:p>
              <a:pPr algn="ctr"/>
              <a:r>
                <a:rPr lang="en-US" sz="2100" b="1" dirty="0">
                  <a:latin typeface="Calibri" pitchFamily="34" charset="0"/>
                  <a:cs typeface="Calibri" pitchFamily="34" charset="0"/>
                </a:rPr>
                <a:t>HPV 18</a:t>
              </a:r>
            </a:p>
          </p:txBody>
        </p:sp>
        <p:sp>
          <p:nvSpPr>
            <p:cNvPr id="23" name="Rectangle 22"/>
            <p:cNvSpPr>
              <a:spLocks noChangeAspect="1" noChangeArrowheads="1"/>
            </p:cNvSpPr>
            <p:nvPr/>
          </p:nvSpPr>
          <p:spPr bwMode="auto">
            <a:xfrm>
              <a:off x="5978525" y="1404938"/>
              <a:ext cx="168275" cy="168275"/>
            </a:xfrm>
            <a:prstGeom prst="rect">
              <a:avLst/>
            </a:prstGeom>
            <a:solidFill>
              <a:srgbClr val="007148"/>
            </a:solidFill>
            <a:ln w="9525" algn="ctr">
              <a:noFill/>
              <a:miter lim="800000"/>
              <a:headEnd/>
              <a:tailEnd/>
            </a:ln>
            <a:effectLst/>
          </p:spPr>
          <p:txBody>
            <a:bodyPr anchor="ctr"/>
            <a:lstStyle/>
            <a:p>
              <a:pPr algn="ctr"/>
              <a:endParaRPr lang="en-GB" dirty="0">
                <a:solidFill>
                  <a:srgbClr val="FFFFFF"/>
                </a:solidFill>
                <a:latin typeface="Verdana" pitchFamily="34" charset="0"/>
                <a:cs typeface="Calibri" pitchFamily="34" charset="0"/>
              </a:endParaRPr>
            </a:p>
          </p:txBody>
        </p:sp>
        <p:sp>
          <p:nvSpPr>
            <p:cNvPr id="24" name="Rectangle 23"/>
            <p:cNvSpPr>
              <a:spLocks noChangeAspect="1" noChangeArrowheads="1"/>
            </p:cNvSpPr>
            <p:nvPr/>
          </p:nvSpPr>
          <p:spPr bwMode="auto">
            <a:xfrm>
              <a:off x="5978525" y="1700213"/>
              <a:ext cx="168275" cy="168275"/>
            </a:xfrm>
            <a:prstGeom prst="rect">
              <a:avLst/>
            </a:prstGeom>
            <a:solidFill>
              <a:srgbClr val="92F2A2"/>
            </a:solidFill>
            <a:ln w="9525" algn="ctr">
              <a:solidFill>
                <a:schemeClr val="tx1"/>
              </a:solidFill>
              <a:miter lim="800000"/>
              <a:headEnd/>
              <a:tailEnd/>
            </a:ln>
            <a:effectLst/>
          </p:spPr>
          <p:txBody>
            <a:bodyPr wrap="none" anchor="ctr"/>
            <a:lstStyle/>
            <a:p>
              <a:pPr algn="ctr"/>
              <a:endParaRPr lang="en-GB" dirty="0">
                <a:solidFill>
                  <a:srgbClr val="FFFFFF"/>
                </a:solidFill>
                <a:latin typeface="Verdana" pitchFamily="34" charset="0"/>
                <a:cs typeface="Calibri" pitchFamily="34" charset="0"/>
              </a:endParaRPr>
            </a:p>
          </p:txBody>
        </p:sp>
        <p:sp>
          <p:nvSpPr>
            <p:cNvPr id="956769" name="TextBox 18"/>
            <p:cNvSpPr txBox="1">
              <a:spLocks noChangeArrowheads="1"/>
            </p:cNvSpPr>
            <p:nvPr/>
          </p:nvSpPr>
          <p:spPr bwMode="auto">
            <a:xfrm>
              <a:off x="6199188" y="1316038"/>
              <a:ext cx="844142" cy="333617"/>
            </a:xfrm>
            <a:prstGeom prst="rect">
              <a:avLst/>
            </a:prstGeom>
            <a:noFill/>
            <a:ln w="9525">
              <a:noFill/>
              <a:miter lim="800000"/>
              <a:headEnd/>
              <a:tailEnd/>
            </a:ln>
          </p:spPr>
          <p:txBody>
            <a:bodyPr wrap="none">
              <a:spAutoFit/>
            </a:bodyPr>
            <a:lstStyle/>
            <a:p>
              <a:pPr algn="l">
                <a:lnSpc>
                  <a:spcPct val="120000"/>
                </a:lnSpc>
              </a:pPr>
              <a:r>
                <a:rPr lang="en-US" sz="1400" dirty="0" err="1">
                  <a:latin typeface="Calibri" pitchFamily="34" charset="0"/>
                  <a:cs typeface="Calibri" pitchFamily="34" charset="0"/>
                </a:rPr>
                <a:t>Cervarix</a:t>
              </a:r>
              <a:r>
                <a:rPr lang="en-US" sz="1400" baseline="30000" dirty="0">
                  <a:latin typeface="Calibri" pitchFamily="34" charset="0"/>
                  <a:cs typeface="Calibri" pitchFamily="34" charset="0"/>
                </a:rPr>
                <a:t>®</a:t>
              </a:r>
              <a:endParaRPr lang="en-US" sz="1400" dirty="0">
                <a:latin typeface="Calibri" pitchFamily="34" charset="0"/>
                <a:cs typeface="Calibri" pitchFamily="34" charset="0"/>
              </a:endParaRPr>
            </a:p>
          </p:txBody>
        </p:sp>
        <p:sp>
          <p:nvSpPr>
            <p:cNvPr id="956770" name="Rectangle 354"/>
            <p:cNvSpPr>
              <a:spLocks noChangeArrowheads="1"/>
            </p:cNvSpPr>
            <p:nvPr/>
          </p:nvSpPr>
          <p:spPr bwMode="auto">
            <a:xfrm>
              <a:off x="6199188" y="1643063"/>
              <a:ext cx="822597" cy="289310"/>
            </a:xfrm>
            <a:prstGeom prst="rect">
              <a:avLst/>
            </a:prstGeom>
            <a:noFill/>
            <a:ln w="25400">
              <a:noFill/>
              <a:miter lim="800000"/>
              <a:headEnd/>
              <a:tailEnd/>
            </a:ln>
            <a:effectLst/>
          </p:spPr>
          <p:txBody>
            <a:bodyPr wrap="none" lIns="82296" tIns="36576" rIns="82296" bIns="36576">
              <a:spAutoFit/>
            </a:bodyPr>
            <a:lstStyle/>
            <a:p>
              <a:pPr algn="l"/>
              <a:r>
                <a:rPr lang="en-US" sz="1400" dirty="0" err="1">
                  <a:latin typeface="Calibri" pitchFamily="34" charset="0"/>
                  <a:cs typeface="Calibri" pitchFamily="34" charset="0"/>
                </a:rPr>
                <a:t>Gardasil</a:t>
              </a:r>
              <a:r>
                <a:rPr lang="en-US" sz="1400" baseline="30000" dirty="0">
                  <a:latin typeface="Calibri" pitchFamily="34" charset="0"/>
                  <a:cs typeface="Calibri" pitchFamily="34" charset="0"/>
                </a:rPr>
                <a:t>®</a:t>
              </a:r>
            </a:p>
          </p:txBody>
        </p:sp>
      </p:grpSp>
    </p:spTree>
    <p:extLst>
      <p:ext uri="{BB962C8B-B14F-4D97-AF65-F5344CB8AC3E}">
        <p14:creationId xmlns:p14="http://schemas.microsoft.com/office/powerpoint/2010/main" val="3294811646"/>
      </p:ext>
    </p:extLst>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İki Aşının Immunogenisite ve Güvenlik Karşılaştırılması Çalışması</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2303060"/>
              </p:ext>
            </p:extLst>
          </p:nvPr>
        </p:nvGraphicFramePr>
        <p:xfrm>
          <a:off x="609600" y="1600200"/>
          <a:ext cx="79248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tr-TR" dirty="0" smtClean="0"/>
              <a:t>Einstein MH, Human Vaccine, 2009</a:t>
            </a:r>
            <a:endParaRPr lang="tr-TR" dirty="0"/>
          </a:p>
        </p:txBody>
      </p:sp>
    </p:spTree>
    <p:extLst>
      <p:ext uri="{BB962C8B-B14F-4D97-AF65-F5344CB8AC3E}">
        <p14:creationId xmlns:p14="http://schemas.microsoft.com/office/powerpoint/2010/main" val="2106483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ATP ve PP CIN2+ Etkinlikleri</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4703552"/>
              </p:ext>
            </p:extLst>
          </p:nvPr>
        </p:nvGraphicFramePr>
        <p:xfrm>
          <a:off x="540668" y="1556792"/>
          <a:ext cx="8062664" cy="4522196"/>
        </p:xfrm>
        <a:graphic>
          <a:graphicData uri="http://schemas.openxmlformats.org/drawingml/2006/table">
            <a:tbl>
              <a:tblPr firstRow="1" bandRow="1">
                <a:tableStyleId>{21E4AEA4-8DFA-4A89-87EB-49C32662AFE0}</a:tableStyleId>
              </a:tblPr>
              <a:tblGrid>
                <a:gridCol w="1612533"/>
                <a:gridCol w="1373637"/>
                <a:gridCol w="1269123"/>
                <a:gridCol w="1567741"/>
                <a:gridCol w="2239630"/>
              </a:tblGrid>
              <a:tr h="1029806">
                <a:tc>
                  <a:txBody>
                    <a:bodyPr/>
                    <a:lstStyle/>
                    <a:p>
                      <a:r>
                        <a:rPr lang="tr-TR" sz="2000" dirty="0" smtClean="0"/>
                        <a:t>Aşı</a:t>
                      </a:r>
                      <a:endParaRPr lang="en-US" sz="2000" dirty="0"/>
                    </a:p>
                  </a:txBody>
                  <a:tcPr marL="86361" marR="86361"/>
                </a:tc>
                <a:tc>
                  <a:txBody>
                    <a:bodyPr/>
                    <a:lstStyle/>
                    <a:p>
                      <a:r>
                        <a:rPr lang="tr-TR" sz="2000" dirty="0" smtClean="0"/>
                        <a:t>HPV Tip</a:t>
                      </a:r>
                      <a:endParaRPr lang="en-US" sz="2000" dirty="0"/>
                    </a:p>
                  </a:txBody>
                  <a:tcPr marL="86361" marR="86361"/>
                </a:tc>
                <a:tc>
                  <a:txBody>
                    <a:bodyPr/>
                    <a:lstStyle/>
                    <a:p>
                      <a:pPr algn="just"/>
                      <a:r>
                        <a:rPr lang="tr-TR" sz="1800" dirty="0" smtClean="0"/>
                        <a:t>Aşılma</a:t>
                      </a:r>
                      <a:endParaRPr lang="tr-TR" sz="2000" dirty="0" smtClean="0"/>
                    </a:p>
                    <a:p>
                      <a:pPr algn="just"/>
                      <a:r>
                        <a:rPr lang="tr-TR" sz="2000" dirty="0" smtClean="0"/>
                        <a:t>n	#</a:t>
                      </a:r>
                      <a:endParaRPr lang="en-US" sz="2000" dirty="0"/>
                    </a:p>
                  </a:txBody>
                  <a:tcPr marL="86361" marR="86361"/>
                </a:tc>
                <a:tc>
                  <a:txBody>
                    <a:bodyPr/>
                    <a:lstStyle/>
                    <a:p>
                      <a:pPr algn="just"/>
                      <a:r>
                        <a:rPr lang="tr-TR" sz="2000" dirty="0" smtClean="0"/>
                        <a:t>Plasebo</a:t>
                      </a:r>
                    </a:p>
                    <a:p>
                      <a:pPr algn="just"/>
                      <a:r>
                        <a:rPr lang="tr-TR" sz="2000" dirty="0" smtClean="0"/>
                        <a:t>n	#</a:t>
                      </a:r>
                      <a:endParaRPr lang="en-US" sz="2000" dirty="0" smtClean="0"/>
                    </a:p>
                  </a:txBody>
                  <a:tcPr marL="86361" marR="86361"/>
                </a:tc>
                <a:tc>
                  <a:txBody>
                    <a:bodyPr/>
                    <a:lstStyle/>
                    <a:p>
                      <a:pPr algn="just"/>
                      <a:r>
                        <a:rPr lang="tr-TR" sz="2000" dirty="0" smtClean="0"/>
                        <a:t>Etkinlik</a:t>
                      </a:r>
                    </a:p>
                    <a:p>
                      <a:pPr algn="just"/>
                      <a:r>
                        <a:rPr lang="tr-TR" sz="2000" dirty="0" smtClean="0"/>
                        <a:t>%	CI</a:t>
                      </a:r>
                      <a:endParaRPr lang="en-US" sz="2000" dirty="0"/>
                    </a:p>
                  </a:txBody>
                  <a:tcPr marL="86361" marR="86361"/>
                </a:tc>
              </a:tr>
              <a:tr h="582065">
                <a:tc rowSpan="3">
                  <a:txBody>
                    <a:bodyPr/>
                    <a:lstStyle/>
                    <a:p>
                      <a:r>
                        <a:rPr lang="tr-TR" sz="2000" kern="1200" dirty="0" smtClean="0">
                          <a:solidFill>
                            <a:schemeClr val="dk1"/>
                          </a:solidFill>
                          <a:latin typeface="+mn-lt"/>
                          <a:ea typeface="+mn-ea"/>
                          <a:cs typeface="+mn-cs"/>
                        </a:rPr>
                        <a:t>Bivalan</a:t>
                      </a:r>
                      <a:endParaRPr lang="en-US" sz="2000" kern="1200" dirty="0">
                        <a:solidFill>
                          <a:schemeClr val="dk1"/>
                        </a:solidFill>
                        <a:latin typeface="+mn-lt"/>
                        <a:ea typeface="+mn-ea"/>
                        <a:cs typeface="+mn-cs"/>
                      </a:endParaRPr>
                    </a:p>
                  </a:txBody>
                  <a:tcPr marL="86361" marR="86361"/>
                </a:tc>
                <a:tc>
                  <a:txBody>
                    <a:bodyPr/>
                    <a:lstStyle/>
                    <a:p>
                      <a:r>
                        <a:rPr lang="tr-TR" sz="2000" dirty="0" smtClean="0"/>
                        <a:t>16/18</a:t>
                      </a:r>
                      <a:endParaRPr lang="en-US" sz="2000" dirty="0"/>
                    </a:p>
                  </a:txBody>
                  <a:tcPr marL="86361" marR="86361"/>
                </a:tc>
                <a:tc>
                  <a:txBody>
                    <a:bodyPr/>
                    <a:lstStyle/>
                    <a:p>
                      <a:pPr marL="342900" indent="-342900" algn="just">
                        <a:buAutoNum type="arabicPlain" startAt="7344"/>
                      </a:pPr>
                      <a:r>
                        <a:rPr lang="tr-TR" sz="2000" dirty="0" smtClean="0"/>
                        <a:t>	4</a:t>
                      </a:r>
                      <a:endParaRPr lang="en-US" sz="2000" dirty="0"/>
                    </a:p>
                  </a:txBody>
                  <a:tcPr marL="86361" marR="86361"/>
                </a:tc>
                <a:tc>
                  <a:txBody>
                    <a:bodyPr/>
                    <a:lstStyle/>
                    <a:p>
                      <a:pPr algn="just"/>
                      <a:r>
                        <a:rPr lang="tr-TR" sz="2000" dirty="0" smtClean="0"/>
                        <a:t>7312	56</a:t>
                      </a:r>
                      <a:endParaRPr lang="en-US" sz="2000" dirty="0"/>
                    </a:p>
                  </a:txBody>
                  <a:tcPr marL="86361" marR="86361"/>
                </a:tc>
                <a:tc>
                  <a:txBody>
                    <a:bodyPr/>
                    <a:lstStyle/>
                    <a:p>
                      <a:pPr algn="just"/>
                      <a:r>
                        <a:rPr lang="tr-TR" sz="2400" dirty="0" smtClean="0"/>
                        <a:t>93	(80,98)</a:t>
                      </a:r>
                      <a:endParaRPr lang="en-US" sz="2400" dirty="0"/>
                    </a:p>
                  </a:txBody>
                  <a:tcPr marL="86361" marR="86361"/>
                </a:tc>
              </a:tr>
              <a:tr h="582065">
                <a:tc vMerge="1">
                  <a:txBody>
                    <a:bodyPr/>
                    <a:lstStyle/>
                    <a:p>
                      <a:endParaRPr lang="en-US" sz="2000"/>
                    </a:p>
                  </a:txBody>
                  <a:tcPr/>
                </a:tc>
                <a:tc>
                  <a:txBody>
                    <a:bodyPr/>
                    <a:lstStyle/>
                    <a:p>
                      <a:r>
                        <a:rPr lang="tr-TR" sz="2000" dirty="0" smtClean="0"/>
                        <a:t>16</a:t>
                      </a:r>
                      <a:endParaRPr lang="en-US" sz="2000" dirty="0"/>
                    </a:p>
                  </a:txBody>
                  <a:tcPr marL="86361" marR="86361"/>
                </a:tc>
                <a:tc>
                  <a:txBody>
                    <a:bodyPr/>
                    <a:lstStyle/>
                    <a:p>
                      <a:pPr algn="just"/>
                      <a:r>
                        <a:rPr lang="tr-TR" sz="2000" dirty="0" smtClean="0"/>
                        <a:t>6303	2</a:t>
                      </a:r>
                      <a:endParaRPr lang="en-US" sz="2000" dirty="0"/>
                    </a:p>
                  </a:txBody>
                  <a:tcPr marL="86361" marR="86361"/>
                </a:tc>
                <a:tc>
                  <a:txBody>
                    <a:bodyPr/>
                    <a:lstStyle/>
                    <a:p>
                      <a:pPr algn="just"/>
                      <a:r>
                        <a:rPr lang="tr-TR" sz="2000" dirty="0" smtClean="0"/>
                        <a:t>6165	46</a:t>
                      </a:r>
                      <a:endParaRPr lang="en-US" sz="2000" dirty="0"/>
                    </a:p>
                  </a:txBody>
                  <a:tcPr marL="86361" marR="86361"/>
                </a:tc>
                <a:tc>
                  <a:txBody>
                    <a:bodyPr/>
                    <a:lstStyle/>
                    <a:p>
                      <a:pPr algn="just"/>
                      <a:r>
                        <a:rPr lang="tr-TR" sz="2400" dirty="0" smtClean="0"/>
                        <a:t>96	(83,100)</a:t>
                      </a:r>
                      <a:endParaRPr lang="en-US" sz="2400" dirty="0"/>
                    </a:p>
                  </a:txBody>
                  <a:tcPr marL="86361" marR="86361"/>
                </a:tc>
              </a:tr>
              <a:tr h="582065">
                <a:tc vMerge="1">
                  <a:txBody>
                    <a:bodyPr/>
                    <a:lstStyle/>
                    <a:p>
                      <a:endParaRPr lang="en-US" sz="2000"/>
                    </a:p>
                  </a:txBody>
                  <a:tcPr/>
                </a:tc>
                <a:tc>
                  <a:txBody>
                    <a:bodyPr/>
                    <a:lstStyle/>
                    <a:p>
                      <a:r>
                        <a:rPr lang="tr-TR" sz="2000" dirty="0" smtClean="0"/>
                        <a:t>18</a:t>
                      </a:r>
                      <a:endParaRPr lang="en-US" sz="2000" dirty="0"/>
                    </a:p>
                  </a:txBody>
                  <a:tcPr marL="86361" marR="86361"/>
                </a:tc>
                <a:tc>
                  <a:txBody>
                    <a:bodyPr/>
                    <a:lstStyle/>
                    <a:p>
                      <a:pPr algn="just"/>
                      <a:r>
                        <a:rPr lang="tr-TR" sz="2000" dirty="0" smtClean="0"/>
                        <a:t>6794	2</a:t>
                      </a:r>
                      <a:endParaRPr lang="en-US" sz="2000" dirty="0"/>
                    </a:p>
                  </a:txBody>
                  <a:tcPr marL="86361" marR="86361"/>
                </a:tc>
                <a:tc>
                  <a:txBody>
                    <a:bodyPr/>
                    <a:lstStyle/>
                    <a:p>
                      <a:pPr algn="just"/>
                      <a:r>
                        <a:rPr lang="tr-TR" sz="2000" dirty="0" smtClean="0"/>
                        <a:t>6746	15</a:t>
                      </a:r>
                      <a:endParaRPr lang="en-US" sz="2000" dirty="0"/>
                    </a:p>
                  </a:txBody>
                  <a:tcPr marL="86361" marR="86361"/>
                </a:tc>
                <a:tc>
                  <a:txBody>
                    <a:bodyPr/>
                    <a:lstStyle/>
                    <a:p>
                      <a:pPr algn="just"/>
                      <a:r>
                        <a:rPr lang="tr-TR" sz="2400" dirty="0" smtClean="0"/>
                        <a:t>87	(40,99)</a:t>
                      </a:r>
                      <a:endParaRPr lang="en-US" sz="2400" dirty="0"/>
                    </a:p>
                  </a:txBody>
                  <a:tcPr marL="86361" marR="86361"/>
                </a:tc>
              </a:tr>
              <a:tr h="582065">
                <a:tc rowSpan="3">
                  <a:txBody>
                    <a:bodyPr/>
                    <a:lstStyle/>
                    <a:p>
                      <a:r>
                        <a:rPr lang="tr-TR" sz="2000" kern="1200" dirty="0" smtClean="0">
                          <a:solidFill>
                            <a:schemeClr val="dk1"/>
                          </a:solidFill>
                          <a:latin typeface="+mn-lt"/>
                          <a:ea typeface="+mn-ea"/>
                          <a:cs typeface="+mn-cs"/>
                        </a:rPr>
                        <a:t>Kuadrovalan </a:t>
                      </a:r>
                      <a:endParaRPr lang="en-US" sz="2000" kern="1200" dirty="0">
                        <a:solidFill>
                          <a:schemeClr val="dk1"/>
                        </a:solidFill>
                        <a:latin typeface="+mn-lt"/>
                        <a:ea typeface="+mn-ea"/>
                        <a:cs typeface="+mn-cs"/>
                      </a:endParaRPr>
                    </a:p>
                  </a:txBody>
                  <a:tcPr marL="86361" marR="86361"/>
                </a:tc>
                <a:tc>
                  <a:txBody>
                    <a:bodyPr/>
                    <a:lstStyle/>
                    <a:p>
                      <a:r>
                        <a:rPr lang="tr-TR" sz="2000" dirty="0" smtClean="0"/>
                        <a:t>16/18</a:t>
                      </a:r>
                      <a:endParaRPr lang="en-US" sz="2000" dirty="0"/>
                    </a:p>
                  </a:txBody>
                  <a:tcPr marL="86361" marR="86361"/>
                </a:tc>
                <a:tc>
                  <a:txBody>
                    <a:bodyPr/>
                    <a:lstStyle/>
                    <a:p>
                      <a:pPr algn="just"/>
                      <a:r>
                        <a:rPr lang="tr-TR" sz="2000" dirty="0" smtClean="0"/>
                        <a:t>7738	2</a:t>
                      </a:r>
                      <a:endParaRPr lang="en-US" sz="2000" dirty="0"/>
                    </a:p>
                  </a:txBody>
                  <a:tcPr marL="86361" marR="86361"/>
                </a:tc>
                <a:tc>
                  <a:txBody>
                    <a:bodyPr/>
                    <a:lstStyle/>
                    <a:p>
                      <a:pPr algn="just"/>
                      <a:r>
                        <a:rPr lang="tr-TR" sz="2000" dirty="0" smtClean="0"/>
                        <a:t>7714	100</a:t>
                      </a:r>
                      <a:endParaRPr lang="en-US" sz="2000" dirty="0"/>
                    </a:p>
                  </a:txBody>
                  <a:tcPr marL="86361" marR="86361"/>
                </a:tc>
                <a:tc>
                  <a:txBody>
                    <a:bodyPr/>
                    <a:lstStyle/>
                    <a:p>
                      <a:pPr algn="just"/>
                      <a:r>
                        <a:rPr lang="tr-TR" sz="2400" dirty="0" smtClean="0"/>
                        <a:t>98	(93,100)</a:t>
                      </a:r>
                      <a:endParaRPr lang="en-US" sz="2400" dirty="0"/>
                    </a:p>
                  </a:txBody>
                  <a:tcPr marL="86361" marR="86361"/>
                </a:tc>
              </a:tr>
              <a:tr h="582065">
                <a:tc vMerge="1">
                  <a:txBody>
                    <a:bodyPr/>
                    <a:lstStyle/>
                    <a:p>
                      <a:endParaRPr lang="en-US" sz="2000"/>
                    </a:p>
                  </a:txBody>
                  <a:tcPr/>
                </a:tc>
                <a:tc>
                  <a:txBody>
                    <a:bodyPr/>
                    <a:lstStyle/>
                    <a:p>
                      <a:r>
                        <a:rPr lang="tr-TR" sz="2000" dirty="0" smtClean="0"/>
                        <a:t>16</a:t>
                      </a:r>
                      <a:endParaRPr lang="en-US" sz="2000" dirty="0"/>
                    </a:p>
                  </a:txBody>
                  <a:tcPr marL="86361" marR="86361"/>
                </a:tc>
                <a:tc>
                  <a:txBody>
                    <a:bodyPr/>
                    <a:lstStyle/>
                    <a:p>
                      <a:pPr algn="just"/>
                      <a:r>
                        <a:rPr lang="tr-TR" sz="2000" dirty="0" smtClean="0"/>
                        <a:t>6647	2</a:t>
                      </a:r>
                      <a:endParaRPr lang="en-US" sz="2000" dirty="0"/>
                    </a:p>
                  </a:txBody>
                  <a:tcPr marL="86361" marR="86361"/>
                </a:tc>
                <a:tc>
                  <a:txBody>
                    <a:bodyPr/>
                    <a:lstStyle/>
                    <a:p>
                      <a:pPr algn="just"/>
                      <a:r>
                        <a:rPr lang="tr-TR" sz="2000" dirty="0" smtClean="0"/>
                        <a:t>6455	81</a:t>
                      </a:r>
                      <a:endParaRPr lang="en-US" sz="2000" dirty="0"/>
                    </a:p>
                  </a:txBody>
                  <a:tcPr marL="86361" marR="86361"/>
                </a:tc>
                <a:tc>
                  <a:txBody>
                    <a:bodyPr/>
                    <a:lstStyle/>
                    <a:p>
                      <a:pPr algn="just"/>
                      <a:r>
                        <a:rPr lang="tr-TR" sz="2400" dirty="0" smtClean="0"/>
                        <a:t>98	(91,100)</a:t>
                      </a:r>
                      <a:endParaRPr lang="en-US" sz="2400" dirty="0"/>
                    </a:p>
                  </a:txBody>
                  <a:tcPr marL="86361" marR="86361"/>
                </a:tc>
              </a:tr>
              <a:tr h="582065">
                <a:tc vMerge="1">
                  <a:txBody>
                    <a:bodyPr/>
                    <a:lstStyle/>
                    <a:p>
                      <a:endParaRPr lang="en-US" sz="2000"/>
                    </a:p>
                  </a:txBody>
                  <a:tcPr/>
                </a:tc>
                <a:tc>
                  <a:txBody>
                    <a:bodyPr/>
                    <a:lstStyle/>
                    <a:p>
                      <a:r>
                        <a:rPr lang="tr-TR" sz="2000" dirty="0" smtClean="0"/>
                        <a:t>18</a:t>
                      </a:r>
                      <a:endParaRPr lang="en-US" sz="2000" dirty="0"/>
                    </a:p>
                  </a:txBody>
                  <a:tcPr marL="86361" marR="86361"/>
                </a:tc>
                <a:tc>
                  <a:txBody>
                    <a:bodyPr/>
                    <a:lstStyle/>
                    <a:p>
                      <a:pPr algn="just"/>
                      <a:r>
                        <a:rPr lang="tr-TR" sz="2000" dirty="0" smtClean="0"/>
                        <a:t>7382	0</a:t>
                      </a:r>
                      <a:endParaRPr lang="en-US" sz="2000" dirty="0"/>
                    </a:p>
                  </a:txBody>
                  <a:tcPr marL="86361" marR="86361"/>
                </a:tc>
                <a:tc>
                  <a:txBody>
                    <a:bodyPr/>
                    <a:lstStyle/>
                    <a:p>
                      <a:pPr algn="just"/>
                      <a:r>
                        <a:rPr lang="tr-TR" sz="2000" dirty="0" smtClean="0"/>
                        <a:t>7316	29</a:t>
                      </a:r>
                      <a:endParaRPr lang="en-US" sz="2000" dirty="0"/>
                    </a:p>
                  </a:txBody>
                  <a:tcPr marL="86361" marR="86361"/>
                </a:tc>
                <a:tc>
                  <a:txBody>
                    <a:bodyPr/>
                    <a:lstStyle/>
                    <a:p>
                      <a:pPr algn="just"/>
                      <a:r>
                        <a:rPr lang="tr-TR" sz="2400" dirty="0" smtClean="0"/>
                        <a:t>100	(87,100)</a:t>
                      </a:r>
                      <a:endParaRPr lang="en-US" sz="2400" dirty="0"/>
                    </a:p>
                  </a:txBody>
                  <a:tcPr marL="86361" marR="86361"/>
                </a:tc>
              </a:tr>
            </a:tbl>
          </a:graphicData>
        </a:graphic>
      </p:graphicFrame>
      <p:sp>
        <p:nvSpPr>
          <p:cNvPr id="5" name="Footer Placeholder 4"/>
          <p:cNvSpPr>
            <a:spLocks noGrp="1"/>
          </p:cNvSpPr>
          <p:nvPr>
            <p:ph type="ftr" sz="quarter" idx="11"/>
          </p:nvPr>
        </p:nvSpPr>
        <p:spPr/>
        <p:txBody>
          <a:bodyPr/>
          <a:lstStyle/>
          <a:p>
            <a:r>
              <a:rPr lang="tr-TR" smtClean="0"/>
              <a:t>Einstein MH, ASCCP, 2010</a:t>
            </a:r>
            <a:endParaRPr lang="tr-TR"/>
          </a:p>
        </p:txBody>
      </p:sp>
      <p:sp>
        <p:nvSpPr>
          <p:cNvPr id="6" name="Rounded Rectangle 5"/>
          <p:cNvSpPr/>
          <p:nvPr/>
        </p:nvSpPr>
        <p:spPr>
          <a:xfrm>
            <a:off x="6343018" y="2590542"/>
            <a:ext cx="685800" cy="3384376"/>
          </a:xfrm>
          <a:prstGeom prst="roundRect">
            <a:avLst/>
          </a:prstGeom>
          <a:noFill/>
          <a:ln w="12700">
            <a:solidFill>
              <a:srgbClr val="FFC000"/>
            </a:solidFill>
          </a:ln>
          <a:effectLst>
            <a:glow rad="127000">
              <a:srgbClr val="FF0000"/>
            </a:glow>
            <a:outerShdw blurRad="107950" dist="12700" dir="5400000" algn="ctr">
              <a:srgbClr val="FFC000"/>
            </a:outerShdw>
          </a:effectLst>
          <a:scene3d>
            <a:camera prst="orthographicFront">
              <a:rot lat="0" lon="0" rev="0"/>
            </a:camera>
            <a:lightRig rig="soft" dir="t">
              <a:rot lat="0" lon="0" rev="0"/>
            </a:lightRig>
          </a:scene3d>
          <a:sp3d contourW="44450" prstMaterial="matte">
            <a:bevelT/>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4902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454168" name="Group 88"/>
          <p:cNvGraphicFramePr>
            <a:graphicFrameLocks noGrp="1"/>
          </p:cNvGraphicFramePr>
          <p:nvPr>
            <p:extLst>
              <p:ext uri="{D42A27DB-BD31-4B8C-83A1-F6EECF244321}">
                <p14:modId xmlns:p14="http://schemas.microsoft.com/office/powerpoint/2010/main" val="1096546328"/>
              </p:ext>
            </p:extLst>
          </p:nvPr>
        </p:nvGraphicFramePr>
        <p:xfrm>
          <a:off x="493713" y="1484784"/>
          <a:ext cx="8193087" cy="3570290"/>
        </p:xfrm>
        <a:graphic>
          <a:graphicData uri="http://schemas.openxmlformats.org/drawingml/2006/table">
            <a:tbl>
              <a:tblPr firstRow="1" firstCol="1">
                <a:tableStyleId>{21E4AEA4-8DFA-4A89-87EB-49C32662AFE0}</a:tableStyleId>
              </a:tblPr>
              <a:tblGrid>
                <a:gridCol w="1582737"/>
                <a:gridCol w="1079500"/>
                <a:gridCol w="1135063"/>
                <a:gridCol w="1146175"/>
                <a:gridCol w="1084262"/>
                <a:gridCol w="1082675"/>
                <a:gridCol w="1082675"/>
              </a:tblGrid>
              <a:tr h="627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HPV </a:t>
                      </a:r>
                      <a:r>
                        <a:rPr kumimoji="0" lang="tr-TR" sz="1600" u="none" strike="noStrike" cap="none" normalizeH="0" baseline="0" dirty="0" smtClean="0">
                          <a:ln>
                            <a:noFill/>
                          </a:ln>
                          <a:effectLst/>
                        </a:rPr>
                        <a:t>tip</a:t>
                      </a:r>
                      <a:endParaRPr kumimoji="0" lang="en-GB" sz="1600" b="1" i="0" u="none" strike="noStrike" cap="none" normalizeH="0" baseline="0" dirty="0" smtClean="0">
                        <a:ln>
                          <a:noFill/>
                        </a:ln>
                        <a:solidFill>
                          <a:schemeClr val="bg1"/>
                        </a:solidFill>
                        <a:effectLst/>
                        <a:latin typeface="Calibri" pitchFamily="34" charset="0"/>
                        <a:ea typeface="Times New Roman" pitchFamily="18" charset="0"/>
                        <a:cs typeface="Arial Narrow" pitchFamily="34" charset="0"/>
                      </a:endParaRPr>
                    </a:p>
                  </a:txBody>
                  <a:tcPr marL="90000" marR="90000" marT="46800" marB="4680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rPr>
                        <a:t>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err="1" smtClean="0">
                          <a:ln>
                            <a:noFill/>
                          </a:ln>
                          <a:effectLst/>
                        </a:rPr>
                        <a:t>Aşı</a:t>
                      </a:r>
                      <a:endParaRPr kumimoji="0" lang="en-GB" sz="1600" b="1" i="0" u="none" strike="noStrike" cap="none" normalizeH="0" baseline="0" dirty="0" smtClean="0">
                        <a:ln>
                          <a:noFill/>
                        </a:ln>
                        <a:solidFill>
                          <a:schemeClr val="bg1"/>
                        </a:solidFill>
                        <a:effectLst/>
                        <a:latin typeface="Calibri" pitchFamily="34" charset="0"/>
                        <a:ea typeface="Times New Roman" pitchFamily="18" charset="0"/>
                        <a:cs typeface="Arial Narrow" pitchFamily="34" charset="0"/>
                      </a:endParaRPr>
                    </a:p>
                  </a:txBody>
                  <a:tcPr marL="90000" marR="90000" marT="46800" marB="4680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rPr>
                        <a:t>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sz="1600" u="none" strike="noStrike" cap="none" normalizeH="0" baseline="0" dirty="0" smtClean="0">
                          <a:ln>
                            <a:noFill/>
                          </a:ln>
                          <a:effectLst/>
                        </a:rPr>
                        <a:t>K</a:t>
                      </a:r>
                      <a:r>
                        <a:rPr kumimoji="0" lang="en-US" sz="1600" u="none" strike="noStrike" cap="none" normalizeH="0" baseline="0" dirty="0" err="1" smtClean="0">
                          <a:ln>
                            <a:noFill/>
                          </a:ln>
                          <a:effectLst/>
                        </a:rPr>
                        <a:t>ontrol</a:t>
                      </a:r>
                      <a:endParaRPr kumimoji="0" lang="en-GB" sz="1600" b="1" i="0" u="none" strike="noStrike" cap="none" normalizeH="0" baseline="0" dirty="0" smtClean="0">
                        <a:ln>
                          <a:noFill/>
                        </a:ln>
                        <a:solidFill>
                          <a:schemeClr val="bg1"/>
                        </a:solidFill>
                        <a:effectLst/>
                        <a:latin typeface="Calibri" pitchFamily="34" charset="0"/>
                        <a:ea typeface="Times New Roman" pitchFamily="18" charset="0"/>
                        <a:cs typeface="Arial Narrow" pitchFamily="34" charset="0"/>
                      </a:endParaRPr>
                    </a:p>
                  </a:txBody>
                  <a:tcPr marL="90000" marR="90000" marT="46800" marB="4680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a:t>
                      </a:r>
                      <a:endParaRPr kumimoji="0" lang="en-GB" sz="1600" b="1" i="0" u="none" strike="noStrike" cap="none" normalizeH="0" baseline="0" dirty="0" smtClean="0">
                        <a:ln>
                          <a:noFill/>
                        </a:ln>
                        <a:solidFill>
                          <a:schemeClr val="bg1"/>
                        </a:solidFill>
                        <a:effectLst/>
                        <a:latin typeface="Calibri" pitchFamily="34" charset="0"/>
                        <a:ea typeface="Times New Roman" pitchFamily="18" charset="0"/>
                        <a:cs typeface="Arial Narrow" pitchFamily="34" charset="0"/>
                      </a:endParaRPr>
                    </a:p>
                  </a:txBody>
                  <a:tcPr marL="90000" marR="90000" marT="46800" marB="4680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LL</a:t>
                      </a:r>
                      <a:endParaRPr kumimoji="0" lang="en-GB" sz="1600" b="1" i="0" u="none" strike="noStrike" cap="none" normalizeH="0" baseline="0" dirty="0" smtClean="0">
                        <a:ln>
                          <a:noFill/>
                        </a:ln>
                        <a:solidFill>
                          <a:schemeClr val="bg1"/>
                        </a:solidFill>
                        <a:effectLst/>
                        <a:latin typeface="Calibri" pitchFamily="34" charset="0"/>
                        <a:ea typeface="Times New Roman" pitchFamily="18" charset="0"/>
                        <a:cs typeface="Arial Narrow" pitchFamily="34" charset="0"/>
                      </a:endParaRPr>
                    </a:p>
                  </a:txBody>
                  <a:tcPr marL="90000" marR="90000" marT="46800" marB="4680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UL</a:t>
                      </a:r>
                      <a:endParaRPr kumimoji="0" lang="en-GB" sz="1600" b="1" i="0" u="none" strike="noStrike" cap="none" normalizeH="0" baseline="0" dirty="0" smtClean="0">
                        <a:ln>
                          <a:noFill/>
                        </a:ln>
                        <a:solidFill>
                          <a:schemeClr val="bg1"/>
                        </a:solidFill>
                        <a:effectLst/>
                        <a:latin typeface="Calibri" pitchFamily="34" charset="0"/>
                        <a:ea typeface="Times New Roman" pitchFamily="18" charset="0"/>
                        <a:cs typeface="Arial Narrow" pitchFamily="34" charset="0"/>
                      </a:endParaRPr>
                    </a:p>
                  </a:txBody>
                  <a:tcPr marL="90000" marR="90000" marT="46800" marB="4680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p</a:t>
                      </a:r>
                      <a:endParaRPr kumimoji="0" lang="en-GB" sz="1600" b="1" i="0" u="none" strike="noStrike" cap="none" normalizeH="0" baseline="0" dirty="0" smtClean="0">
                        <a:ln>
                          <a:noFill/>
                        </a:ln>
                        <a:solidFill>
                          <a:schemeClr val="bg1"/>
                        </a:solidFill>
                        <a:effectLst/>
                        <a:latin typeface="Calibri" pitchFamily="34" charset="0"/>
                        <a:ea typeface="Times New Roman" pitchFamily="18" charset="0"/>
                        <a:cs typeface="Arial Narrow" pitchFamily="34" charset="0"/>
                      </a:endParaRPr>
                    </a:p>
                  </a:txBody>
                  <a:tcPr marL="90000" marR="90000" marT="46800" marB="46800" anchor="ctr" horzOverflow="overflow">
                    <a:cell3D prstMaterial="dkEdge">
                      <a:bevel prst="cross"/>
                      <a:lightRig rig="flood" dir="t"/>
                    </a:cell3D>
                  </a:tcPr>
                </a:tc>
              </a:tr>
              <a:tr h="481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HPV 31</a:t>
                      </a:r>
                      <a:endParaRPr kumimoji="0" lang="en-GB" sz="1600" b="1"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11</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35</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68.4</a:t>
                      </a:r>
                      <a:endParaRPr kumimoji="0" lang="en-GB"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34.2</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86.1</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0.0005</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r>
              <a:tr h="482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HPV 33</a:t>
                      </a:r>
                      <a:endParaRPr kumimoji="0" lang="en-GB" sz="1600" b="1"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17</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43</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49.8</a:t>
                      </a:r>
                      <a:endParaRPr kumimoji="0" lang="en-GB"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4.8</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74.6</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0.0239</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r>
              <a:tr h="484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HPV 45</a:t>
                      </a:r>
                      <a:endParaRPr kumimoji="0" lang="en-GB" sz="1600" b="1"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0</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6</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100</a:t>
                      </a:r>
                      <a:endParaRPr kumimoji="0" lang="en-GB"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7.0</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100</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0.0312</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HPV 52</a:t>
                      </a:r>
                      <a:endParaRPr kumimoji="0" lang="en-GB" sz="1600" b="1"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18</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18</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–0.4</a:t>
                      </a:r>
                      <a:endParaRPr kumimoji="0" lang="en-GB"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–111.9</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52.5</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1.0000</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solidFill>
                      <a:schemeClr val="accent5"/>
                    </a:solidFill>
                  </a:tcPr>
                </a:tc>
              </a:tr>
              <a:tr h="5000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HPV 58</a:t>
                      </a:r>
                      <a:endParaRPr kumimoji="0" lang="en-GB" sz="1600" b="1"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10</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20</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49·6</a:t>
                      </a:r>
                      <a:endParaRPr kumimoji="0" lang="en-GB"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–17·1</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79·9</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solidFill>
                      <a:schemeClr val="accent5"/>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0.0985</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solidFill>
                      <a:schemeClr val="accent5"/>
                    </a:solidFill>
                  </a:tcPr>
                </a:tc>
              </a:tr>
              <a:tr h="500063">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HPV 31/33/45/52/58</a:t>
                      </a:r>
                      <a:endParaRPr kumimoji="0" lang="en-GB" sz="1600" b="1"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51</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88</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41.9</a:t>
                      </a:r>
                      <a:endParaRPr kumimoji="0" lang="en-GB"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15.5</a:t>
                      </a:r>
                      <a:endParaRPr kumimoji="0" lang="en-GB" sz="1600" b="0" i="0" u="none" strike="noStrike" cap="none" normalizeH="0" baseline="0" dirty="0" smtClean="0">
                        <a:ln>
                          <a:noFill/>
                        </a:ln>
                        <a:solidFill>
                          <a:schemeClr val="tx1"/>
                        </a:solidFill>
                        <a:effectLst/>
                        <a:latin typeface="Calibri" pitchFamily="34" charset="0"/>
                        <a:ea typeface="Times New Roman" pitchFamily="18" charset="0"/>
                        <a:cs typeface="Arial Narrow" pitchFamily="34" charset="0"/>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u="none" strike="noStrike" cap="none" normalizeH="0" baseline="0" dirty="0" smtClean="0">
                          <a:ln>
                            <a:noFill/>
                          </a:ln>
                          <a:effectLst/>
                        </a:rPr>
                        <a:t>60.4</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0·0021</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800" marR="82800" marT="0" marB="0" anchor="ctr" horzOverflow="overflow">
                    <a:cell3D prstMaterial="dkEdge">
                      <a:bevel prst="cross"/>
                      <a:lightRig rig="flood" dir="t"/>
                    </a:cell3D>
                  </a:tcPr>
                </a:tc>
              </a:tr>
            </a:tbl>
          </a:graphicData>
        </a:graphic>
      </p:graphicFrame>
      <p:sp>
        <p:nvSpPr>
          <p:cNvPr id="1454155" name="Text Box 75"/>
          <p:cNvSpPr txBox="1">
            <a:spLocks noChangeArrowheads="1"/>
          </p:cNvSpPr>
          <p:nvPr/>
        </p:nvSpPr>
        <p:spPr bwMode="auto">
          <a:xfrm>
            <a:off x="444500" y="5085184"/>
            <a:ext cx="3883025" cy="258532"/>
          </a:xfrm>
          <a:prstGeom prst="rect">
            <a:avLst/>
          </a:prstGeom>
          <a:noFill/>
          <a:ln w="76200" algn="ctr">
            <a:noFill/>
            <a:miter lim="800000"/>
            <a:headEnd/>
            <a:tailEnd/>
          </a:ln>
        </p:spPr>
        <p:txBody>
          <a:bodyPr lIns="82296" tIns="36576" rIns="82296" bIns="36576">
            <a:spAutoFit/>
          </a:bodyPr>
          <a:lstStyle/>
          <a:p>
            <a:pPr eaLnBrk="0" hangingPunct="0"/>
            <a:r>
              <a:rPr lang="en-GB" sz="1200" dirty="0">
                <a:latin typeface="Calibri" pitchFamily="34" charset="0"/>
                <a:cs typeface="Calibri" pitchFamily="34" charset="0"/>
              </a:rPr>
              <a:t>TVC</a:t>
            </a:r>
          </a:p>
        </p:txBody>
      </p:sp>
      <p:sp>
        <p:nvSpPr>
          <p:cNvPr id="137292" name="Rectangle 76"/>
          <p:cNvSpPr>
            <a:spLocks noGrp="1" noChangeArrowheads="1"/>
          </p:cNvSpPr>
          <p:nvPr>
            <p:ph type="title"/>
          </p:nvPr>
        </p:nvSpPr>
        <p:spPr>
          <a:xfrm>
            <a:off x="685800" y="130175"/>
            <a:ext cx="7772400" cy="1066800"/>
          </a:xfrm>
          <a:noFill/>
        </p:spPr>
        <p:txBody>
          <a:bodyPr/>
          <a:lstStyle/>
          <a:p>
            <a:pPr eaLnBrk="1" hangingPunct="1"/>
            <a:r>
              <a:rPr lang="en-US" sz="3200" dirty="0" err="1" smtClean="0"/>
              <a:t>Cervarix</a:t>
            </a:r>
            <a:r>
              <a:rPr lang="en-US" sz="3200" baseline="30000" dirty="0" smtClean="0"/>
              <a:t>®</a:t>
            </a:r>
            <a:r>
              <a:rPr lang="en-US" sz="3200" dirty="0" smtClean="0"/>
              <a:t> </a:t>
            </a:r>
            <a:r>
              <a:rPr lang="tr-TR" sz="3200" dirty="0" smtClean="0"/>
              <a:t>Cross-protection (Çapraz Koruma)</a:t>
            </a:r>
            <a:endParaRPr lang="en-GB" sz="3200" dirty="0" smtClean="0"/>
          </a:p>
        </p:txBody>
      </p:sp>
      <p:sp>
        <p:nvSpPr>
          <p:cNvPr id="10" name="Footer Placeholder 9"/>
          <p:cNvSpPr>
            <a:spLocks noGrp="1"/>
          </p:cNvSpPr>
          <p:nvPr>
            <p:ph type="ftr" sz="quarter" idx="11"/>
          </p:nvPr>
        </p:nvSpPr>
        <p:spPr>
          <a:xfrm>
            <a:off x="609600" y="6093296"/>
            <a:ext cx="7922840" cy="628179"/>
          </a:xfrm>
          <a:prstGeom prst="rect">
            <a:avLst/>
          </a:prstGeom>
        </p:spPr>
        <p:txBody>
          <a:bodyPr/>
          <a:lstStyle/>
          <a:p>
            <a:r>
              <a:rPr lang="tr-TR" smtClean="0"/>
              <a:t>Paavonen J, Lancet, 2009</a:t>
            </a:r>
            <a:endParaRPr lang="tr-TR" dirty="0"/>
          </a:p>
        </p:txBody>
      </p:sp>
      <p:grpSp>
        <p:nvGrpSpPr>
          <p:cNvPr id="2" name="Group 82"/>
          <p:cNvGrpSpPr>
            <a:grpSpLocks/>
          </p:cNvGrpSpPr>
          <p:nvPr/>
        </p:nvGrpSpPr>
        <p:grpSpPr bwMode="auto">
          <a:xfrm>
            <a:off x="498475" y="5516575"/>
            <a:ext cx="3056561" cy="258763"/>
            <a:chOff x="183" y="3891"/>
            <a:chExt cx="885" cy="163"/>
          </a:xfrm>
        </p:grpSpPr>
        <p:sp>
          <p:nvSpPr>
            <p:cNvPr id="137295" name="Text Box 83"/>
            <p:cNvSpPr txBox="1">
              <a:spLocks noChangeArrowheads="1"/>
            </p:cNvSpPr>
            <p:nvPr/>
          </p:nvSpPr>
          <p:spPr bwMode="auto">
            <a:xfrm>
              <a:off x="481" y="3891"/>
              <a:ext cx="587" cy="163"/>
            </a:xfrm>
            <a:prstGeom prst="rect">
              <a:avLst/>
            </a:prstGeom>
            <a:noFill/>
            <a:ln w="76200" algn="ctr">
              <a:noFill/>
              <a:miter lim="800000"/>
              <a:headEnd/>
              <a:tailEnd/>
            </a:ln>
          </p:spPr>
          <p:txBody>
            <a:bodyPr wrap="none" lIns="82296" tIns="36576" rIns="82296" bIns="36576">
              <a:spAutoFit/>
            </a:bodyPr>
            <a:lstStyle/>
            <a:p>
              <a:pPr eaLnBrk="0" hangingPunct="0"/>
              <a:r>
                <a:rPr lang="en-GB" sz="1200" b="1" dirty="0" smtClean="0">
                  <a:latin typeface="Calibri" pitchFamily="34" charset="0"/>
                  <a:cs typeface="Calibri" pitchFamily="34" charset="0"/>
                </a:rPr>
                <a:t>LLCI </a:t>
              </a:r>
              <a:r>
                <a:rPr lang="en-GB" sz="1200" b="1" dirty="0">
                  <a:latin typeface="Calibri" pitchFamily="34" charset="0"/>
                  <a:cs typeface="Calibri" pitchFamily="34" charset="0"/>
                </a:rPr>
                <a:t>&gt; 0 </a:t>
              </a:r>
              <a:r>
                <a:rPr lang="en-GB" sz="1200" b="1" dirty="0" smtClean="0">
                  <a:latin typeface="Calibri" pitchFamily="34" charset="0"/>
                  <a:cs typeface="Calibri" pitchFamily="34" charset="0"/>
                </a:rPr>
                <a:t> </a:t>
              </a:r>
              <a:r>
                <a:rPr lang="tr-TR" sz="1200" b="1" dirty="0" smtClean="0">
                  <a:latin typeface="Calibri" pitchFamily="34" charset="0"/>
                  <a:cs typeface="Calibri" pitchFamily="34" charset="0"/>
                </a:rPr>
                <a:t> istatistiksel anlamlı</a:t>
              </a:r>
              <a:endParaRPr lang="en-GB" sz="1200" b="1" dirty="0">
                <a:latin typeface="Calibri" pitchFamily="34" charset="0"/>
                <a:cs typeface="Calibri" pitchFamily="34" charset="0"/>
              </a:endParaRPr>
            </a:p>
          </p:txBody>
        </p:sp>
        <p:sp>
          <p:nvSpPr>
            <p:cNvPr id="137296" name="Rectangle 84"/>
            <p:cNvSpPr>
              <a:spLocks noChangeArrowheads="1"/>
            </p:cNvSpPr>
            <p:nvPr/>
          </p:nvSpPr>
          <p:spPr bwMode="auto">
            <a:xfrm>
              <a:off x="183" y="3900"/>
              <a:ext cx="107" cy="137"/>
            </a:xfrm>
            <a:prstGeom prst="rect">
              <a:avLst/>
            </a:prstGeom>
            <a:solidFill>
              <a:srgbClr val="F6EEEA"/>
            </a:solidFill>
            <a:ln w="22225" algn="ctr">
              <a:solidFill>
                <a:srgbClr val="000000"/>
              </a:solidFill>
              <a:miter lim="800000"/>
              <a:headEnd/>
              <a:tailEnd/>
            </a:ln>
          </p:spPr>
          <p:txBody>
            <a:bodyPr wrap="none" lIns="82296" tIns="36576" rIns="82296" bIns="36576" anchor="ctr"/>
            <a:lstStyle/>
            <a:p>
              <a:endParaRPr lang="tr-TR" dirty="0">
                <a:latin typeface="Calibri" pitchFamily="34" charset="0"/>
                <a:cs typeface="Calibri" pitchFamily="34" charset="0"/>
              </a:endParaRPr>
            </a:p>
          </p:txBody>
        </p:sp>
      </p:grpSp>
    </p:spTree>
    <p:extLst>
      <p:ext uri="{BB962C8B-B14F-4D97-AF65-F5344CB8AC3E}">
        <p14:creationId xmlns:p14="http://schemas.microsoft.com/office/powerpoint/2010/main" val="3502907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54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5" grpId="0"/>
    </p:bldLst>
  </p:timing>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Cervarix</a:t>
            </a:r>
            <a:r>
              <a:rPr lang="en-US" sz="2800" baseline="30000" dirty="0" smtClean="0"/>
              <a:t>®</a:t>
            </a:r>
            <a:r>
              <a:rPr lang="tr-TR" sz="2800" baseline="30000" dirty="0" smtClean="0"/>
              <a:t> </a:t>
            </a:r>
            <a:r>
              <a:rPr lang="tr-TR" dirty="0" smtClean="0"/>
              <a:t>Nonvaccine Tiplere Karşı 8 Yıllık Etkinlik</a:t>
            </a:r>
            <a:endParaRPr lang="tr-TR" dirty="0"/>
          </a:p>
        </p:txBody>
      </p:sp>
      <p:sp>
        <p:nvSpPr>
          <p:cNvPr id="13" name="Footer Placeholder 12"/>
          <p:cNvSpPr>
            <a:spLocks noGrp="1"/>
          </p:cNvSpPr>
          <p:nvPr>
            <p:ph type="ftr" sz="quarter" idx="11"/>
          </p:nvPr>
        </p:nvSpPr>
        <p:spPr>
          <a:xfrm>
            <a:off x="609600" y="6093296"/>
            <a:ext cx="7922840" cy="628179"/>
          </a:xfrm>
          <a:prstGeom prst="rect">
            <a:avLst/>
          </a:prstGeom>
        </p:spPr>
        <p:txBody>
          <a:bodyPr/>
          <a:lstStyle/>
          <a:p>
            <a:r>
              <a:rPr lang="tr-TR" dirty="0" smtClean="0"/>
              <a:t>Romanowski B, the International Papillomavirus Conference,2010; GlaxoSmithKline clinical study register. http://www.gsk-clinicalstudyregister.com/files/pdf/20401.pdf. Accessed July 2011, </a:t>
            </a:r>
            <a:r>
              <a:rPr lang="en-US" dirty="0" smtClean="0"/>
              <a:t> </a:t>
            </a:r>
            <a:r>
              <a:rPr lang="en-US" dirty="0"/>
              <a:t>http://download.gsk-clinicalstudyregister.com/files/20207.pdf. Accessed </a:t>
            </a:r>
            <a:r>
              <a:rPr lang="tr-TR" dirty="0" smtClean="0"/>
              <a:t>August</a:t>
            </a:r>
            <a:r>
              <a:rPr lang="en-US" dirty="0" smtClean="0"/>
              <a:t> </a:t>
            </a:r>
            <a:r>
              <a:rPr lang="en-US" dirty="0"/>
              <a:t>2011.</a:t>
            </a:r>
            <a:endParaRPr lang="tr-TR" dirty="0"/>
          </a:p>
        </p:txBody>
      </p:sp>
      <p:graphicFrame>
        <p:nvGraphicFramePr>
          <p:cNvPr id="3" name="Group 5"/>
          <p:cNvGraphicFramePr>
            <a:graphicFrameLocks noGrp="1"/>
          </p:cNvGraphicFramePr>
          <p:nvPr>
            <p:extLst>
              <p:ext uri="{D42A27DB-BD31-4B8C-83A1-F6EECF244321}">
                <p14:modId xmlns:p14="http://schemas.microsoft.com/office/powerpoint/2010/main" val="3001569681"/>
              </p:ext>
            </p:extLst>
          </p:nvPr>
        </p:nvGraphicFramePr>
        <p:xfrm>
          <a:off x="280988" y="1916832"/>
          <a:ext cx="8534400" cy="2619820"/>
        </p:xfrm>
        <a:graphic>
          <a:graphicData uri="http://schemas.openxmlformats.org/drawingml/2006/table">
            <a:tbl>
              <a:tblPr firstRow="1" firstCol="1">
                <a:tableStyleId>{85BE263C-DBD7-4A20-BB59-AAB30ACAA65A}</a:tableStyleId>
              </a:tblPr>
              <a:tblGrid>
                <a:gridCol w="774700"/>
                <a:gridCol w="749300"/>
                <a:gridCol w="685800"/>
                <a:gridCol w="1143000"/>
                <a:gridCol w="685800"/>
                <a:gridCol w="685800"/>
                <a:gridCol w="1219200"/>
                <a:gridCol w="685800"/>
                <a:gridCol w="685800"/>
                <a:gridCol w="1219200"/>
              </a:tblGrid>
              <a:tr h="712788">
                <a:tc rowSpan="2">
                  <a:txBody>
                    <a:bodyPr/>
                    <a:lstStyle/>
                    <a:p>
                      <a:pPr marL="0" marR="0" lvl="0" indent="0" algn="l"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kern="1200" cap="none" normalizeH="0" baseline="0" dirty="0" smtClean="0">
                          <a:ln>
                            <a:noFill/>
                          </a:ln>
                          <a:solidFill>
                            <a:schemeClr val="tx1"/>
                          </a:solidFill>
                          <a:effectLst/>
                          <a:latin typeface="Calibri" pitchFamily="34" charset="0"/>
                          <a:ea typeface="+mn-ea"/>
                          <a:cs typeface="Calibri" pitchFamily="34" charset="0"/>
                        </a:rPr>
                        <a:t>HPV T</a:t>
                      </a:r>
                      <a:r>
                        <a:rPr kumimoji="0" lang="tr-TR" sz="1300" b="1" i="0" u="none" strike="noStrike" kern="1200" cap="none" normalizeH="0" baseline="0" dirty="0" smtClean="0">
                          <a:ln>
                            <a:noFill/>
                          </a:ln>
                          <a:solidFill>
                            <a:schemeClr val="tx1"/>
                          </a:solidFill>
                          <a:effectLst/>
                          <a:latin typeface="Calibri" pitchFamily="34" charset="0"/>
                          <a:ea typeface="+mn-ea"/>
                          <a:cs typeface="Calibri" pitchFamily="34" charset="0"/>
                        </a:rPr>
                        <a:t>i</a:t>
                      </a:r>
                      <a:r>
                        <a:rPr kumimoji="0" lang="en-US" sz="1300" b="1" i="0" u="none" strike="noStrike" kern="1200" cap="none" normalizeH="0" baseline="0" dirty="0" smtClean="0">
                          <a:ln>
                            <a:noFill/>
                          </a:ln>
                          <a:solidFill>
                            <a:schemeClr val="tx1"/>
                          </a:solidFill>
                          <a:effectLst/>
                          <a:latin typeface="Calibri" pitchFamily="34" charset="0"/>
                          <a:ea typeface="+mn-ea"/>
                          <a:cs typeface="Calibri" pitchFamily="34" charset="0"/>
                        </a:rPr>
                        <a:t>p</a:t>
                      </a:r>
                    </a:p>
                  </a:txBody>
                  <a:tcPr anchor="ctr" horzOverflow="overflow">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cell3D prstMaterial="dkEdge">
                      <a:bevel w="50800" prst="hardEdge"/>
                      <a:lightRig rig="flood" dir="t"/>
                    </a:cell3D>
                  </a:tcPr>
                </a:tc>
                <a:tc gridSpan="3">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Phase III (Study 008)</a:t>
                      </a:r>
                      <a:r>
                        <a:rPr kumimoji="0" lang="en-US" sz="1400" u="none" strike="noStrike" cap="none" normalizeH="0" baseline="30000" dirty="0" smtClean="0">
                          <a:ln>
                            <a:noFill/>
                          </a:ln>
                          <a:effectLst/>
                        </a:rPr>
                        <a:t>1</a:t>
                      </a:r>
                      <a:r>
                        <a:rPr kumimoji="0" lang="en-US" sz="1400" u="none" strike="noStrike" cap="none" normalizeH="0" baseline="0" dirty="0" smtClean="0">
                          <a:ln>
                            <a:noFill/>
                          </a:ln>
                          <a:effectLst/>
                        </a:rPr>
                        <a:t> </a:t>
                      </a: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48 </a:t>
                      </a:r>
                      <a:r>
                        <a:rPr kumimoji="0" lang="tr-TR" sz="1400" u="none" strike="noStrike" cap="none" normalizeH="0" baseline="0" dirty="0" smtClean="0">
                          <a:ln>
                            <a:noFill/>
                          </a:ln>
                          <a:effectLst/>
                        </a:rPr>
                        <a:t>Ay Takip</a:t>
                      </a:r>
                      <a:endParaRPr kumimoji="0" lang="en-US" sz="1400" u="none" strike="noStrike" cap="none" normalizeH="0" baseline="0" dirty="0" smtClean="0">
                        <a:ln>
                          <a:noFill/>
                        </a:ln>
                        <a:effectLst/>
                      </a:endParaRP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TVC-N*</a:t>
                      </a:r>
                      <a:endParaRPr kumimoji="0" lang="en-US" sz="1400" b="1"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cell3D prstMaterial="dkEdge">
                      <a:bevel w="50800" prst="hardEdge"/>
                      <a:lightRig rig="flood" dir="t"/>
                    </a:cell3D>
                  </a:tcPr>
                </a:tc>
                <a:tc hMerge="1">
                  <a:txBody>
                    <a:bodyPr/>
                    <a:lstStyle/>
                    <a:p>
                      <a:endParaRPr lang="tr-TR"/>
                    </a:p>
                  </a:txBody>
                  <a:tcPr/>
                </a:tc>
                <a:tc hMerge="1">
                  <a:txBody>
                    <a:bodyPr/>
                    <a:lstStyle/>
                    <a:p>
                      <a:endParaRPr lang="tr-TR"/>
                    </a:p>
                  </a:txBody>
                  <a:tcPr/>
                </a:tc>
                <a:tc gridSpan="3">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Phase II (Study 007)</a:t>
                      </a:r>
                      <a:r>
                        <a:rPr kumimoji="0" lang="en-US" sz="1400" u="none" strike="noStrike" cap="none" normalizeH="0" baseline="30000" dirty="0" smtClean="0">
                          <a:ln>
                            <a:noFill/>
                          </a:ln>
                          <a:effectLst/>
                        </a:rPr>
                        <a:t>2</a:t>
                      </a: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6.4 </a:t>
                      </a:r>
                      <a:r>
                        <a:rPr kumimoji="0" lang="tr-TR" sz="1400" u="none" strike="noStrike" cap="none" normalizeH="0" baseline="0" dirty="0" smtClean="0">
                          <a:ln>
                            <a:noFill/>
                          </a:ln>
                          <a:effectLst/>
                        </a:rPr>
                        <a:t>Y’a kadar takip</a:t>
                      </a:r>
                      <a:endParaRPr kumimoji="0" lang="en-US" sz="1400" u="none" strike="noStrike" cap="none" normalizeH="0" baseline="0" dirty="0" smtClean="0">
                        <a:ln>
                          <a:noFill/>
                        </a:ln>
                        <a:effectLst/>
                      </a:endParaRP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ATP-E**</a:t>
                      </a:r>
                      <a:endParaRPr kumimoji="0" lang="en-US" sz="1400" b="1"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lnB w="12700" cap="flat" cmpd="sng" algn="ctr">
                      <a:solidFill>
                        <a:schemeClr val="tx1"/>
                      </a:solidFill>
                      <a:prstDash val="solid"/>
                      <a:round/>
                      <a:headEnd type="none" w="med" len="med"/>
                      <a:tailEnd type="none" w="med" len="med"/>
                    </a:lnB>
                    <a:cell3D prstMaterial="dkEdge">
                      <a:bevel w="50800" prst="hardEdge"/>
                      <a:lightRig rig="flood" dir="t"/>
                    </a:cell3D>
                  </a:tcPr>
                </a:tc>
                <a:tc hMerge="1">
                  <a:txBody>
                    <a:bodyPr/>
                    <a:lstStyle/>
                    <a:p>
                      <a:endParaRPr lang="tr-TR"/>
                    </a:p>
                  </a:txBody>
                  <a:tcPr/>
                </a:tc>
                <a:tc hMerge="1">
                  <a:txBody>
                    <a:bodyPr/>
                    <a:lstStyle/>
                    <a:p>
                      <a:endParaRPr lang="tr-TR"/>
                    </a:p>
                  </a:txBody>
                  <a:tcPr/>
                </a:tc>
                <a:tc gridSpan="3">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Phase II (Study 023)</a:t>
                      </a:r>
                      <a:r>
                        <a:rPr kumimoji="0" lang="en-US" sz="1400" u="none" strike="noStrike" cap="none" normalizeH="0" baseline="30000" dirty="0" smtClean="0">
                          <a:ln>
                            <a:noFill/>
                          </a:ln>
                          <a:effectLst/>
                        </a:rPr>
                        <a:t>3</a:t>
                      </a: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8 Y</a:t>
                      </a:r>
                      <a:r>
                        <a:rPr kumimoji="0" lang="tr-TR" sz="1400" u="none" strike="noStrike" cap="none" normalizeH="0" baseline="0" dirty="0" smtClean="0">
                          <a:ln>
                            <a:noFill/>
                          </a:ln>
                          <a:effectLst/>
                        </a:rPr>
                        <a:t>’a kadar takip</a:t>
                      </a: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effectLst/>
                        </a:rPr>
                        <a:t>ATP-E**</a:t>
                      </a:r>
                      <a:endParaRPr kumimoji="0" lang="en-US" sz="1400" b="1"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lnB w="12700" cap="flat" cmpd="sng" algn="ctr">
                      <a:solidFill>
                        <a:schemeClr val="tx1"/>
                      </a:solidFill>
                      <a:prstDash val="solid"/>
                      <a:round/>
                      <a:headEnd type="none" w="med" len="med"/>
                      <a:tailEnd type="none" w="med" len="med"/>
                    </a:lnB>
                    <a:cell3D prstMaterial="dkEdge">
                      <a:bevel w="50800" prst="hardEdge"/>
                      <a:lightRig rig="flood" dir="t"/>
                    </a:cell3D>
                  </a:tcPr>
                </a:tc>
                <a:tc hMerge="1">
                  <a:txBody>
                    <a:bodyPr/>
                    <a:lstStyle/>
                    <a:p>
                      <a:endParaRPr lang="tr-TR"/>
                    </a:p>
                  </a:txBody>
                  <a:tcPr/>
                </a:tc>
                <a:tc hMerge="1">
                  <a:txBody>
                    <a:bodyPr/>
                    <a:lstStyle/>
                    <a:p>
                      <a:endParaRPr lang="tr-TR"/>
                    </a:p>
                  </a:txBody>
                  <a:tcPr/>
                </a:tc>
              </a:tr>
              <a:tr h="363538">
                <a:tc vMerge="1">
                  <a:txBody>
                    <a:bodyPr/>
                    <a:lstStyle/>
                    <a:p>
                      <a:endParaRPr lang="tr-TR"/>
                    </a:p>
                  </a:txBody>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tr-TR" sz="1400" u="none" strike="noStrike" cap="none" normalizeH="0" baseline="0" dirty="0" smtClean="0">
                          <a:ln>
                            <a:noFill/>
                          </a:ln>
                          <a:solidFill>
                            <a:schemeClr val="tx1"/>
                          </a:solidFill>
                          <a:effectLst/>
                        </a:rPr>
                        <a:t>Aşılı grup</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tr-TR" sz="1400" u="none" strike="noStrike" cap="none" normalizeH="0" baseline="0" dirty="0" smtClean="0">
                          <a:ln>
                            <a:noFill/>
                          </a:ln>
                          <a:solidFill>
                            <a:schemeClr val="tx1"/>
                          </a:solidFill>
                          <a:effectLst/>
                        </a:rPr>
                        <a:t>K</a:t>
                      </a:r>
                      <a:r>
                        <a:rPr kumimoji="0" lang="en-US" sz="1400" u="none" strike="noStrike" cap="none" normalizeH="0" baseline="0" dirty="0" err="1" smtClean="0">
                          <a:ln>
                            <a:noFill/>
                          </a:ln>
                          <a:solidFill>
                            <a:schemeClr val="tx1"/>
                          </a:solidFill>
                          <a:effectLst/>
                        </a:rPr>
                        <a:t>ontr</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solidFill>
                            <a:schemeClr val="tx1"/>
                          </a:solidFill>
                          <a:effectLst/>
                        </a:rPr>
                        <a:t>VE %</a:t>
                      </a: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solidFill>
                            <a:schemeClr val="tx1"/>
                          </a:solidFill>
                          <a:effectLst/>
                        </a:rPr>
                        <a:t>(95% CI)</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tr-TR" sz="1400" u="none" strike="noStrike" cap="none" normalizeH="0" baseline="0" dirty="0" smtClean="0">
                          <a:ln>
                            <a:noFill/>
                          </a:ln>
                          <a:solidFill>
                            <a:schemeClr val="tx1"/>
                          </a:solidFill>
                          <a:effectLst/>
                        </a:rPr>
                        <a:t>Aşılı grup</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tr-TR" sz="1400" u="none" strike="noStrike" cap="none" normalizeH="0" baseline="0" dirty="0" smtClean="0">
                          <a:ln>
                            <a:noFill/>
                          </a:ln>
                          <a:solidFill>
                            <a:schemeClr val="tx1"/>
                          </a:solidFill>
                          <a:effectLst/>
                        </a:rPr>
                        <a:t>K</a:t>
                      </a:r>
                      <a:r>
                        <a:rPr kumimoji="0" lang="en-US" sz="1400" u="none" strike="noStrike" cap="none" normalizeH="0" baseline="0" dirty="0" err="1" smtClean="0">
                          <a:ln>
                            <a:noFill/>
                          </a:ln>
                          <a:solidFill>
                            <a:schemeClr val="tx1"/>
                          </a:solidFill>
                          <a:effectLst/>
                        </a:rPr>
                        <a:t>ontr</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solidFill>
                            <a:schemeClr val="tx1"/>
                          </a:solidFill>
                          <a:effectLst/>
                        </a:rPr>
                        <a:t>VE %</a:t>
                      </a: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solidFill>
                            <a:schemeClr val="tx1"/>
                          </a:solidFill>
                          <a:effectLst/>
                        </a:rPr>
                        <a:t>(95% CI)</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tr-TR" sz="1400" u="none" strike="noStrike" cap="none" normalizeH="0" baseline="0" dirty="0" smtClean="0">
                          <a:ln>
                            <a:noFill/>
                          </a:ln>
                          <a:solidFill>
                            <a:schemeClr val="tx1"/>
                          </a:solidFill>
                          <a:effectLst/>
                        </a:rPr>
                        <a:t>Aşılı grup</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tr-TR" sz="1400" u="none" strike="noStrike" cap="none" normalizeH="0" baseline="0" dirty="0" smtClean="0">
                          <a:ln>
                            <a:noFill/>
                          </a:ln>
                          <a:solidFill>
                            <a:schemeClr val="tx1"/>
                          </a:solidFill>
                          <a:effectLst/>
                        </a:rPr>
                        <a:t>K</a:t>
                      </a:r>
                      <a:r>
                        <a:rPr kumimoji="0" lang="en-US" sz="1400" u="none" strike="noStrike" cap="none" normalizeH="0" baseline="0" dirty="0" err="1" smtClean="0">
                          <a:ln>
                            <a:noFill/>
                          </a:ln>
                          <a:solidFill>
                            <a:schemeClr val="tx1"/>
                          </a:solidFill>
                          <a:effectLst/>
                        </a:rPr>
                        <a:t>ontr</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solidFill>
                            <a:schemeClr val="tx1"/>
                          </a:solidFill>
                          <a:effectLst/>
                        </a:rPr>
                        <a:t>VE %</a:t>
                      </a:r>
                    </a:p>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400" u="none" strike="noStrike" cap="none" normalizeH="0" baseline="0" dirty="0" smtClean="0">
                          <a:ln>
                            <a:noFill/>
                          </a:ln>
                          <a:solidFill>
                            <a:schemeClr val="tx1"/>
                          </a:solidFill>
                          <a:effectLst/>
                        </a:rPr>
                        <a:t>(95% CI)</a:t>
                      </a:r>
                      <a:endParaRPr kumimoji="0" lang="en-US" sz="14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T w="12700" cap="flat" cmpd="sng" algn="ctr">
                      <a:solidFill>
                        <a:schemeClr val="tx1"/>
                      </a:solidFill>
                      <a:prstDash val="solid"/>
                      <a:round/>
                      <a:headEnd type="none" w="med" len="med"/>
                      <a:tailEnd type="none" w="med" len="med"/>
                    </a:lnT>
                    <a:cell3D prstMaterial="dkEdge">
                      <a:bevel w="50800" prst="hardEdge"/>
                      <a:lightRig rig="flood" dir="t"/>
                    </a:cell3D>
                    <a:solidFill>
                      <a:schemeClr val="accent2"/>
                    </a:solidFill>
                  </a:tcPr>
                </a:tc>
              </a:tr>
              <a:tr h="393700">
                <a:tc>
                  <a:txBody>
                    <a:bodyPr/>
                    <a:lstStyle/>
                    <a:p>
                      <a:pPr marL="0" marR="0" lvl="0" indent="0" algn="l"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kern="1200" cap="none" normalizeH="0" baseline="0" dirty="0" smtClean="0">
                          <a:ln>
                            <a:noFill/>
                          </a:ln>
                          <a:solidFill>
                            <a:schemeClr val="tx1"/>
                          </a:solidFill>
                          <a:effectLst/>
                          <a:latin typeface="Calibri" pitchFamily="34" charset="0"/>
                          <a:ea typeface="+mn-ea"/>
                          <a:cs typeface="Calibri" pitchFamily="34" charset="0"/>
                        </a:rPr>
                        <a:t>HPV 16/18</a:t>
                      </a:r>
                    </a:p>
                  </a:txBody>
                  <a:tcPr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5</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lnL w="12700" cap="flat" cmpd="sng" algn="ctr">
                      <a:solidFill>
                        <a:schemeClr val="tx1"/>
                      </a:solidFill>
                      <a:prstDash val="solid"/>
                      <a:round/>
                      <a:headEnd type="none" w="med" len="med"/>
                      <a:tailEnd type="none" w="med" len="med"/>
                    </a:lnL>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97</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95 (88, 98)</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34</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100 (90, 100)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17</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100 (80, 100)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r>
              <a:tr h="382588">
                <a:tc>
                  <a:txBody>
                    <a:bodyPr/>
                    <a:lstStyle/>
                    <a:p>
                      <a:pPr marL="0" marR="0" lvl="0" indent="0" algn="l"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kern="1200" cap="none" normalizeH="0" baseline="0" dirty="0" smtClean="0">
                          <a:ln>
                            <a:noFill/>
                          </a:ln>
                          <a:solidFill>
                            <a:schemeClr val="tx1"/>
                          </a:solidFill>
                          <a:effectLst/>
                          <a:latin typeface="Calibri" pitchFamily="34" charset="0"/>
                          <a:ea typeface="+mn-ea"/>
                          <a:cs typeface="Calibri" pitchFamily="34" charset="0"/>
                        </a:rPr>
                        <a:t>HPV 16</a:t>
                      </a: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2</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81</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98 (91, 100)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27</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100 (87, 100)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12 </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100 (69, 100)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r>
              <a:tr h="381000">
                <a:tc>
                  <a:txBody>
                    <a:bodyPr/>
                    <a:lstStyle/>
                    <a:p>
                      <a:pPr marL="0" marR="0" lvl="0" indent="0" algn="l"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kern="1200" cap="none" normalizeH="0" baseline="0" dirty="0" smtClean="0">
                          <a:ln>
                            <a:noFill/>
                          </a:ln>
                          <a:solidFill>
                            <a:schemeClr val="tx1"/>
                          </a:solidFill>
                          <a:effectLst/>
                          <a:latin typeface="Calibri" pitchFamily="34" charset="0"/>
                          <a:ea typeface="+mn-ea"/>
                          <a:cs typeface="Calibri" pitchFamily="34" charset="0"/>
                        </a:rPr>
                        <a:t>HPV 18</a:t>
                      </a: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3</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23</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87 (57, 98)</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100 (60, 100)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8</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effectLst/>
                        </a:rPr>
                        <a:t>100 (50, 100)</a:t>
                      </a:r>
                      <a:endParaRPr kumimoji="0" lang="en-US" sz="1300" b="0" i="0" u="none" strike="noStrike" cap="none" normalizeH="0" baseline="0" dirty="0" smtClean="0">
                        <a:ln>
                          <a:noFill/>
                        </a:ln>
                        <a:solidFill>
                          <a:srgbClr val="5A0A05"/>
                        </a:solidFill>
                        <a:effectLst/>
                        <a:latin typeface="Calibri" pitchFamily="34" charset="0"/>
                        <a:cs typeface="Calibri" pitchFamily="34" charset="0"/>
                      </a:endParaRPr>
                    </a:p>
                  </a:txBody>
                  <a:tcPr anchor="ctr" horzOverflow="overflow">
                    <a:cell3D prstMaterial="dkEdge">
                      <a:bevel w="50800" prst="hardEdge"/>
                      <a:lightRig rig="flood" dir="t"/>
                    </a:cell3D>
                  </a:tcPr>
                </a:tc>
              </a:tr>
            </a:tbl>
          </a:graphicData>
        </a:graphic>
      </p:graphicFrame>
      <p:graphicFrame>
        <p:nvGraphicFramePr>
          <p:cNvPr id="4" name="Group 242"/>
          <p:cNvGraphicFramePr>
            <a:graphicFrameLocks noGrp="1"/>
          </p:cNvGraphicFramePr>
          <p:nvPr>
            <p:extLst>
              <p:ext uri="{D42A27DB-BD31-4B8C-83A1-F6EECF244321}">
                <p14:modId xmlns:p14="http://schemas.microsoft.com/office/powerpoint/2010/main" val="4218892086"/>
              </p:ext>
            </p:extLst>
          </p:nvPr>
        </p:nvGraphicFramePr>
        <p:xfrm>
          <a:off x="280988" y="4537794"/>
          <a:ext cx="3352800" cy="393700"/>
        </p:xfrm>
        <a:graphic>
          <a:graphicData uri="http://schemas.openxmlformats.org/drawingml/2006/table">
            <a:tbl>
              <a:tblPr firstCol="1">
                <a:tableStyleId>{37CE84F3-28C3-443E-9E96-99CF82512B78}</a:tableStyleId>
              </a:tblPr>
              <a:tblGrid>
                <a:gridCol w="774700"/>
                <a:gridCol w="749300"/>
                <a:gridCol w="685800"/>
                <a:gridCol w="1143000"/>
              </a:tblGrid>
              <a:tr h="393700">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kern="1200" cap="none" normalizeH="0" baseline="0" dirty="0" smtClean="0">
                          <a:ln>
                            <a:noFill/>
                          </a:ln>
                          <a:solidFill>
                            <a:schemeClr val="tx1"/>
                          </a:solidFill>
                          <a:effectLst/>
                          <a:latin typeface="Calibri" pitchFamily="34" charset="0"/>
                          <a:ea typeface="+mn-ea"/>
                          <a:cs typeface="Calibri" pitchFamily="34" charset="0"/>
                        </a:rPr>
                        <a:t>HPV 31</a:t>
                      </a:r>
                    </a:p>
                  </a:txBody>
                  <a:tcPr anchor="ctr" horzOverflow="overflow">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solidFill>
                            <a:srgbClr val="C00000"/>
                          </a:solidFill>
                          <a:effectLst/>
                        </a:rPr>
                        <a:t>38</a:t>
                      </a:r>
                      <a:endParaRPr kumimoji="0" lang="en-US" sz="1300" b="0" i="0" u="none" strike="noStrike" cap="none" normalizeH="0" baseline="0" dirty="0" smtClean="0">
                        <a:ln>
                          <a:noFill/>
                        </a:ln>
                        <a:solidFill>
                          <a:srgbClr val="C00000"/>
                        </a:solidFill>
                        <a:effectLst/>
                        <a:latin typeface="Calibri" pitchFamily="34" charset="0"/>
                        <a:cs typeface="Calibri" pitchFamily="34" charset="0"/>
                      </a:endParaRPr>
                    </a:p>
                  </a:txBody>
                  <a:tcPr anchor="ctr" horzOverflow="overflow">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solidFill>
                            <a:srgbClr val="C00000"/>
                          </a:solidFill>
                          <a:effectLst/>
                        </a:rPr>
                        <a:t>163</a:t>
                      </a:r>
                      <a:endParaRPr kumimoji="0" lang="en-US" sz="1300" b="0" i="0" u="none" strike="noStrike" cap="none" normalizeH="0" baseline="0" dirty="0" smtClean="0">
                        <a:ln>
                          <a:noFill/>
                        </a:ln>
                        <a:solidFill>
                          <a:srgbClr val="C00000"/>
                        </a:solidFill>
                        <a:effectLst/>
                        <a:latin typeface="Calibri" pitchFamily="34" charset="0"/>
                        <a:cs typeface="Calibri" pitchFamily="34" charset="0"/>
                      </a:endParaRPr>
                    </a:p>
                  </a:txBody>
                  <a:tcPr anchor="ctr" horzOverflow="overflow">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u="none" strike="noStrike" cap="none" normalizeH="0" baseline="0" dirty="0" smtClean="0">
                          <a:ln>
                            <a:noFill/>
                          </a:ln>
                          <a:solidFill>
                            <a:srgbClr val="C00000"/>
                          </a:solidFill>
                          <a:effectLst/>
                        </a:rPr>
                        <a:t>77 (67, 84)</a:t>
                      </a:r>
                      <a:endParaRPr kumimoji="0" lang="en-US" sz="1300" b="0" i="0" u="none" strike="noStrike" cap="none" normalizeH="0" baseline="0" dirty="0" smtClean="0">
                        <a:ln>
                          <a:noFill/>
                        </a:ln>
                        <a:solidFill>
                          <a:srgbClr val="C00000"/>
                        </a:solidFill>
                        <a:effectLst/>
                        <a:latin typeface="Calibri" pitchFamily="34" charset="0"/>
                        <a:cs typeface="Calibri" pitchFamily="34" charset="0"/>
                      </a:endParaRPr>
                    </a:p>
                  </a:txBody>
                  <a:tcPr anchor="ctr" horzOverflow="overflow">
                    <a:cell3D prstMaterial="dkEdge">
                      <a:bevel w="50800" prst="hardEdge"/>
                      <a:lightRig rig="flood" dir="t"/>
                    </a:cell3D>
                    <a:solidFill>
                      <a:srgbClr val="FFFFFF"/>
                    </a:solidFill>
                  </a:tcPr>
                </a:tc>
              </a:tr>
            </a:tbl>
          </a:graphicData>
        </a:graphic>
      </p:graphicFrame>
      <p:graphicFrame>
        <p:nvGraphicFramePr>
          <p:cNvPr id="5" name="Group 258"/>
          <p:cNvGraphicFramePr>
            <a:graphicFrameLocks noGrp="1"/>
          </p:cNvGraphicFramePr>
          <p:nvPr>
            <p:extLst>
              <p:ext uri="{D42A27DB-BD31-4B8C-83A1-F6EECF244321}">
                <p14:modId xmlns:p14="http://schemas.microsoft.com/office/powerpoint/2010/main" val="2034798821"/>
              </p:ext>
            </p:extLst>
          </p:nvPr>
        </p:nvGraphicFramePr>
        <p:xfrm>
          <a:off x="3633788" y="4537794"/>
          <a:ext cx="2590800" cy="393700"/>
        </p:xfrm>
        <a:graphic>
          <a:graphicData uri="http://schemas.openxmlformats.org/drawingml/2006/table">
            <a:tbl>
              <a:tblPr/>
              <a:tblGrid>
                <a:gridCol w="685800"/>
                <a:gridCol w="685800"/>
                <a:gridCol w="1219200"/>
              </a:tblGrid>
              <a:tr h="393700">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48 </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(&lt;0, 86)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graphicFrame>
        <p:nvGraphicFramePr>
          <p:cNvPr id="6" name="Group 274"/>
          <p:cNvGraphicFramePr>
            <a:graphicFrameLocks noGrp="1"/>
          </p:cNvGraphicFramePr>
          <p:nvPr>
            <p:extLst>
              <p:ext uri="{D42A27DB-BD31-4B8C-83A1-F6EECF244321}">
                <p14:modId xmlns:p14="http://schemas.microsoft.com/office/powerpoint/2010/main" val="2751439172"/>
              </p:ext>
            </p:extLst>
          </p:nvPr>
        </p:nvGraphicFramePr>
        <p:xfrm>
          <a:off x="6224588" y="4537794"/>
          <a:ext cx="2590800" cy="393700"/>
        </p:xfrm>
        <a:graphic>
          <a:graphicData uri="http://schemas.openxmlformats.org/drawingml/2006/table">
            <a:tbl>
              <a:tblPr/>
              <a:tblGrid>
                <a:gridCol w="685800"/>
                <a:gridCol w="685800"/>
                <a:gridCol w="1219200"/>
              </a:tblGrid>
              <a:tr h="393700">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10 </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(&lt;0, 76)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graphicFrame>
        <p:nvGraphicFramePr>
          <p:cNvPr id="7" name="Group 98"/>
          <p:cNvGraphicFramePr>
            <a:graphicFrameLocks noGrp="1"/>
          </p:cNvGraphicFramePr>
          <p:nvPr>
            <p:extLst>
              <p:ext uri="{D42A27DB-BD31-4B8C-83A1-F6EECF244321}">
                <p14:modId xmlns:p14="http://schemas.microsoft.com/office/powerpoint/2010/main" val="2677067637"/>
              </p:ext>
            </p:extLst>
          </p:nvPr>
        </p:nvGraphicFramePr>
        <p:xfrm>
          <a:off x="280988" y="4933082"/>
          <a:ext cx="3352800" cy="382588"/>
        </p:xfrm>
        <a:graphic>
          <a:graphicData uri="http://schemas.openxmlformats.org/drawingml/2006/table">
            <a:tbl>
              <a:tblPr/>
              <a:tblGrid>
                <a:gridCol w="774700"/>
                <a:gridCol w="749300"/>
                <a:gridCol w="685800"/>
                <a:gridCol w="1143000"/>
              </a:tblGrid>
              <a:tr h="382588">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chemeClr val="tx1"/>
                          </a:solidFill>
                          <a:effectLst/>
                          <a:latin typeface="Calibri" pitchFamily="34" charset="0"/>
                          <a:cs typeface="Calibri" pitchFamily="34" charset="0"/>
                        </a:rPr>
                        <a:t>HPV 33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53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92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43</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 (19, 60)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graphicFrame>
        <p:nvGraphicFramePr>
          <p:cNvPr id="8" name="Group 310"/>
          <p:cNvGraphicFramePr>
            <a:graphicFrameLocks noGrp="1"/>
          </p:cNvGraphicFramePr>
          <p:nvPr>
            <p:extLst>
              <p:ext uri="{D42A27DB-BD31-4B8C-83A1-F6EECF244321}">
                <p14:modId xmlns:p14="http://schemas.microsoft.com/office/powerpoint/2010/main" val="418891020"/>
              </p:ext>
            </p:extLst>
          </p:nvPr>
        </p:nvGraphicFramePr>
        <p:xfrm>
          <a:off x="3633788" y="4921969"/>
          <a:ext cx="2590800" cy="393700"/>
        </p:xfrm>
        <a:graphic>
          <a:graphicData uri="http://schemas.openxmlformats.org/drawingml/2006/table">
            <a:tbl>
              <a:tblPr/>
              <a:tblGrid>
                <a:gridCol w="685800"/>
                <a:gridCol w="685800"/>
                <a:gridCol w="1219200"/>
              </a:tblGrid>
              <a:tr h="393700">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-16 </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(&lt;0, 71)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graphicFrame>
        <p:nvGraphicFramePr>
          <p:cNvPr id="9" name="Group 326"/>
          <p:cNvGraphicFramePr>
            <a:graphicFrameLocks noGrp="1"/>
          </p:cNvGraphicFramePr>
          <p:nvPr>
            <p:extLst>
              <p:ext uri="{D42A27DB-BD31-4B8C-83A1-F6EECF244321}">
                <p14:modId xmlns:p14="http://schemas.microsoft.com/office/powerpoint/2010/main" val="3158483664"/>
              </p:ext>
            </p:extLst>
          </p:nvPr>
        </p:nvGraphicFramePr>
        <p:xfrm>
          <a:off x="6224588" y="4921969"/>
          <a:ext cx="2590800" cy="393700"/>
        </p:xfrm>
        <a:graphic>
          <a:graphicData uri="http://schemas.openxmlformats.org/drawingml/2006/table">
            <a:tbl>
              <a:tblPr/>
              <a:tblGrid>
                <a:gridCol w="685800"/>
                <a:gridCol w="685800"/>
                <a:gridCol w="1219200"/>
              </a:tblGrid>
              <a:tr h="393700">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-37 </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(&lt;0, 68)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graphicFrame>
        <p:nvGraphicFramePr>
          <p:cNvPr id="10" name="Group 347"/>
          <p:cNvGraphicFramePr>
            <a:graphicFrameLocks noGrp="1"/>
          </p:cNvGraphicFramePr>
          <p:nvPr>
            <p:extLst>
              <p:ext uri="{D42A27DB-BD31-4B8C-83A1-F6EECF244321}">
                <p14:modId xmlns:p14="http://schemas.microsoft.com/office/powerpoint/2010/main" val="70734243"/>
              </p:ext>
            </p:extLst>
          </p:nvPr>
        </p:nvGraphicFramePr>
        <p:xfrm>
          <a:off x="280988" y="5310907"/>
          <a:ext cx="3352800" cy="373063"/>
        </p:xfrm>
        <a:graphic>
          <a:graphicData uri="http://schemas.openxmlformats.org/drawingml/2006/table">
            <a:tbl>
              <a:tblPr/>
              <a:tblGrid>
                <a:gridCol w="774700"/>
                <a:gridCol w="749300"/>
                <a:gridCol w="685800"/>
                <a:gridCol w="1143000"/>
              </a:tblGrid>
              <a:tr h="373063">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kern="1200" cap="none" normalizeH="0" baseline="0" dirty="0" smtClean="0">
                          <a:ln>
                            <a:noFill/>
                          </a:ln>
                          <a:solidFill>
                            <a:schemeClr val="tx1"/>
                          </a:solidFill>
                          <a:effectLst/>
                          <a:latin typeface="Calibri" pitchFamily="34" charset="0"/>
                          <a:ea typeface="+mn-ea"/>
                          <a:cs typeface="Calibri" pitchFamily="34" charset="0"/>
                        </a:rPr>
                        <a:t>HPV 45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chemeClr val="accent2"/>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61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79 </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(61, 89)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graphicFrame>
        <p:nvGraphicFramePr>
          <p:cNvPr id="11" name="Group 363"/>
          <p:cNvGraphicFramePr>
            <a:graphicFrameLocks noGrp="1"/>
          </p:cNvGraphicFramePr>
          <p:nvPr>
            <p:extLst>
              <p:ext uri="{D42A27DB-BD31-4B8C-83A1-F6EECF244321}">
                <p14:modId xmlns:p14="http://schemas.microsoft.com/office/powerpoint/2010/main" val="2542449598"/>
              </p:ext>
            </p:extLst>
          </p:nvPr>
        </p:nvGraphicFramePr>
        <p:xfrm>
          <a:off x="3633788" y="5310907"/>
          <a:ext cx="2590800" cy="373063"/>
        </p:xfrm>
        <a:graphic>
          <a:graphicData uri="http://schemas.openxmlformats.org/drawingml/2006/table">
            <a:tbl>
              <a:tblPr/>
              <a:tblGrid>
                <a:gridCol w="685800"/>
                <a:gridCol w="685800"/>
                <a:gridCol w="1219200"/>
              </a:tblGrid>
              <a:tr h="373063">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52 </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(&lt;0, 96)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graphicFrame>
        <p:nvGraphicFramePr>
          <p:cNvPr id="12" name="Group 379"/>
          <p:cNvGraphicFramePr>
            <a:graphicFrameLocks noGrp="1"/>
          </p:cNvGraphicFramePr>
          <p:nvPr>
            <p:extLst>
              <p:ext uri="{D42A27DB-BD31-4B8C-83A1-F6EECF244321}">
                <p14:modId xmlns:p14="http://schemas.microsoft.com/office/powerpoint/2010/main" val="1055821088"/>
              </p:ext>
            </p:extLst>
          </p:nvPr>
        </p:nvGraphicFramePr>
        <p:xfrm>
          <a:off x="6224588" y="5310907"/>
          <a:ext cx="2590800" cy="373063"/>
        </p:xfrm>
        <a:graphic>
          <a:graphicData uri="http://schemas.openxmlformats.org/drawingml/2006/table">
            <a:tbl>
              <a:tblPr/>
              <a:tblGrid>
                <a:gridCol w="685800"/>
                <a:gridCol w="685800"/>
                <a:gridCol w="1219200"/>
              </a:tblGrid>
              <a:tr h="373063">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c>
                  <a:txBody>
                    <a:bodyPr/>
                    <a:lstStyle/>
                    <a:p>
                      <a:pPr marL="0" marR="0" lvl="0" indent="0" algn="ctr" defTabSz="914400" rtl="0" eaLnBrk="1" fontAlgn="base" latinLnBrk="0" hangingPunct="1">
                        <a:lnSpc>
                          <a:spcPct val="95000"/>
                        </a:lnSpc>
                        <a:spcBef>
                          <a:spcPct val="30000"/>
                        </a:spcBef>
                        <a:spcAft>
                          <a:spcPct val="0"/>
                        </a:spcAft>
                        <a:buClr>
                          <a:srgbClr val="99CCFF"/>
                        </a:buClr>
                        <a:buSzTx/>
                        <a:buFont typeface="Wingdings 2" pitchFamily="18" charset="2"/>
                        <a:buNone/>
                        <a:tabLst/>
                      </a:pPr>
                      <a:r>
                        <a:rPr kumimoji="0" lang="en-US" sz="1300" b="1" i="0" u="none" strike="noStrike" cap="none" normalizeH="0" baseline="0" dirty="0" smtClean="0">
                          <a:ln>
                            <a:noFill/>
                          </a:ln>
                          <a:solidFill>
                            <a:sysClr val="windowText" lastClr="000000"/>
                          </a:solidFill>
                          <a:effectLst/>
                          <a:latin typeface="Calibri" pitchFamily="34" charset="0"/>
                          <a:cs typeface="Calibri" pitchFamily="34" charset="0"/>
                        </a:rPr>
                        <a:t>-52 </a:t>
                      </a:r>
                      <a:r>
                        <a:rPr kumimoji="0" lang="en-US" sz="1300" b="0" i="0" u="none" strike="noStrike" cap="none" normalizeH="0" baseline="0" dirty="0" smtClean="0">
                          <a:ln>
                            <a:noFill/>
                          </a:ln>
                          <a:solidFill>
                            <a:sysClr val="windowText" lastClr="000000"/>
                          </a:solidFill>
                          <a:effectLst/>
                          <a:latin typeface="Calibri" pitchFamily="34" charset="0"/>
                          <a:cs typeface="Calibri" pitchFamily="34" charset="0"/>
                        </a:rPr>
                        <a:t>(&lt;0, 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cell3D prstMaterial="dkEdge">
                      <a:bevel w="50800" prst="hardEdge"/>
                      <a:lightRig rig="flood" dir="t"/>
                    </a:cell3D>
                    <a:solidFill>
                      <a:srgbClr val="FFFFFF"/>
                    </a:solidFill>
                  </a:tcPr>
                </a:tc>
              </a:tr>
            </a:tbl>
          </a:graphicData>
        </a:graphic>
      </p:graphicFrame>
    </p:spTree>
    <p:extLst>
      <p:ext uri="{BB962C8B-B14F-4D97-AF65-F5344CB8AC3E}">
        <p14:creationId xmlns:p14="http://schemas.microsoft.com/office/powerpoint/2010/main" val="3354351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a:t>Cervarix</a:t>
            </a:r>
            <a:r>
              <a:rPr lang="en-US" sz="2800" baseline="30000" dirty="0"/>
              <a:t>®</a:t>
            </a:r>
            <a:r>
              <a:rPr lang="en-US" sz="2800" dirty="0"/>
              <a:t> </a:t>
            </a:r>
            <a:r>
              <a:rPr lang="tr-TR" sz="2800" dirty="0"/>
              <a:t>Cross-protection</a:t>
            </a:r>
            <a:endParaRPr lang="tr-TR" dirty="0"/>
          </a:p>
        </p:txBody>
      </p:sp>
      <p:sp>
        <p:nvSpPr>
          <p:cNvPr id="5" name="Footer Placeholder 4"/>
          <p:cNvSpPr>
            <a:spLocks noGrp="1"/>
          </p:cNvSpPr>
          <p:nvPr>
            <p:ph type="ftr" sz="quarter" idx="11"/>
          </p:nvPr>
        </p:nvSpPr>
        <p:spPr>
          <a:xfrm>
            <a:off x="609600" y="6093296"/>
            <a:ext cx="7922840" cy="628179"/>
          </a:xfrm>
          <a:prstGeom prst="rect">
            <a:avLst/>
          </a:prstGeom>
        </p:spPr>
        <p:txBody>
          <a:bodyPr/>
          <a:lstStyle/>
          <a:p>
            <a:r>
              <a:rPr lang="tr-TR" smtClean="0"/>
              <a:t>Romanowski B, Human Vaccines,2011</a:t>
            </a:r>
            <a:endParaRPr lang="tr-TR" dirty="0"/>
          </a:p>
        </p:txBody>
      </p:sp>
      <p:graphicFrame>
        <p:nvGraphicFramePr>
          <p:cNvPr id="4" name="Table 3"/>
          <p:cNvGraphicFramePr>
            <a:graphicFrameLocks noGrp="1"/>
          </p:cNvGraphicFramePr>
          <p:nvPr>
            <p:extLst>
              <p:ext uri="{D42A27DB-BD31-4B8C-83A1-F6EECF244321}">
                <p14:modId xmlns:p14="http://schemas.microsoft.com/office/powerpoint/2010/main" val="2932229238"/>
              </p:ext>
            </p:extLst>
          </p:nvPr>
        </p:nvGraphicFramePr>
        <p:xfrm>
          <a:off x="323528" y="1616079"/>
          <a:ext cx="8496944" cy="3901152"/>
        </p:xfrm>
        <a:graphic>
          <a:graphicData uri="http://schemas.openxmlformats.org/drawingml/2006/table">
            <a:tbl>
              <a:tblPr firstRow="1" bandRow="1">
                <a:tableStyleId>{21E4AEA4-8DFA-4A89-87EB-49C32662AFE0}</a:tableStyleId>
              </a:tblPr>
              <a:tblGrid>
                <a:gridCol w="2592288"/>
                <a:gridCol w="1872208"/>
                <a:gridCol w="1908212"/>
                <a:gridCol w="2124236"/>
              </a:tblGrid>
              <a:tr h="487644">
                <a:tc>
                  <a:txBody>
                    <a:bodyPr/>
                    <a:lstStyle/>
                    <a:p>
                      <a:endParaRPr lang="tr-TR" dirty="0"/>
                    </a:p>
                  </a:txBody>
                  <a:tcPr>
                    <a:cell3D prstMaterial="dkEdge">
                      <a:bevel w="50800" prst="hardEdge"/>
                      <a:lightRig rig="flood" dir="t"/>
                    </a:cell3D>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dirty="0" smtClean="0"/>
                        <a:t>Aşı Etkinliği (VE), % (96.1% CI)</a:t>
                      </a:r>
                      <a:endParaRPr lang="tr-TR" b="1" dirty="0" smtClean="0"/>
                    </a:p>
                  </a:txBody>
                  <a:tcPr>
                    <a:cell3D prstMaterial="dkEdge">
                      <a:bevel w="50800" prst="hardEdge"/>
                      <a:lightRig rig="flood" dir="t"/>
                    </a:cell3D>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b="1" dirty="0" smtClean="0"/>
                    </a:p>
                  </a:txBody>
                  <a:tcPr/>
                </a:tc>
                <a:tc hMerge="1">
                  <a:txBody>
                    <a:bodyPr/>
                    <a:lstStyle/>
                    <a:p>
                      <a:endParaRPr lang="tr-TR"/>
                    </a:p>
                  </a:txBody>
                  <a:tcPr/>
                </a:tc>
              </a:tr>
              <a:tr h="4876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CIN2+</a:t>
                      </a:r>
                      <a:endParaRPr lang="tr-TR" b="1" dirty="0" smtClean="0"/>
                    </a:p>
                  </a:txBody>
                  <a:tcPr>
                    <a:cell3D prstMaterial="dkEdge">
                      <a:bevel w="50800" prst="hardEdge"/>
                      <a:lightRig rig="flood" dir="t"/>
                    </a:cell3D>
                  </a:tcPr>
                </a:tc>
                <a:tc>
                  <a:txBody>
                    <a:bodyPr/>
                    <a:lstStyle/>
                    <a:p>
                      <a:pPr algn="ctr"/>
                      <a:r>
                        <a:rPr lang="tr-TR" dirty="0" smtClean="0"/>
                        <a:t>ATP-E</a:t>
                      </a:r>
                      <a:endParaRPr lang="tr-TR" dirty="0"/>
                    </a:p>
                  </a:txBody>
                  <a:tcPr>
                    <a:cell3D prstMaterial="dkEdge">
                      <a:bevel w="50800" prst="hardEdge"/>
                      <a:lightRig rig="flood" dir="t"/>
                    </a:cell3D>
                  </a:tcPr>
                </a:tc>
                <a:tc>
                  <a:txBody>
                    <a:bodyPr/>
                    <a:lstStyle/>
                    <a:p>
                      <a:pPr algn="ctr"/>
                      <a:r>
                        <a:rPr lang="tr-TR" dirty="0" smtClean="0"/>
                        <a:t>TVC </a:t>
                      </a:r>
                      <a:endParaRPr lang="tr-TR" dirty="0"/>
                    </a:p>
                  </a:txBody>
                  <a:tcPr>
                    <a:cell3D prstMaterial="dkEdge">
                      <a:bevel w="50800" prst="hardEdge"/>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dirty="0" smtClean="0"/>
                        <a:t>TVC-naive</a:t>
                      </a:r>
                      <a:endParaRPr lang="tr-TR" b="1" dirty="0" smtClean="0"/>
                    </a:p>
                  </a:txBody>
                  <a:tcPr>
                    <a:cell3D prstMaterial="dkEdge">
                      <a:bevel w="50800" prst="hardEdge"/>
                      <a:lightRig rig="flood" dir="t"/>
                    </a:cell3D>
                  </a:tcPr>
                </a:tc>
              </a:tr>
              <a:tr h="487644">
                <a:tc>
                  <a:txBody>
                    <a:bodyPr/>
                    <a:lstStyle/>
                    <a:p>
                      <a:r>
                        <a:rPr lang="en-US" dirty="0" smtClean="0"/>
                        <a:t>HPV-16/18 </a:t>
                      </a:r>
                      <a:r>
                        <a:rPr lang="tr-TR" dirty="0" smtClean="0"/>
                        <a:t> ilişkili</a:t>
                      </a:r>
                      <a:endParaRPr lang="tr-TR" dirty="0"/>
                    </a:p>
                  </a:txBody>
                  <a:tcPr>
                    <a:cell3D prstMaterial="dkEdge">
                      <a:bevel w="50800" prst="hardEdge"/>
                      <a:lightRig rig="flood" dir="t"/>
                    </a:cell3D>
                  </a:tcPr>
                </a:tc>
                <a:tc>
                  <a:txBody>
                    <a:bodyPr/>
                    <a:lstStyle/>
                    <a:p>
                      <a:pPr algn="ctr"/>
                      <a:r>
                        <a:rPr lang="en-US" dirty="0" smtClean="0"/>
                        <a:t>92.9 (79.9, 98.3) </a:t>
                      </a:r>
                      <a:endParaRPr lang="tr-TR" dirty="0"/>
                    </a:p>
                  </a:txBody>
                  <a:tcPr>
                    <a:cell3D prstMaterial="dkEdge">
                      <a:bevel w="50800" prst="hardEdge"/>
                      <a:lightRig rig="flood" dir="t"/>
                    </a:cell3D>
                  </a:tcPr>
                </a:tc>
                <a:tc>
                  <a:txBody>
                    <a:bodyPr/>
                    <a:lstStyle/>
                    <a:p>
                      <a:pPr algn="ctr"/>
                      <a:r>
                        <a:rPr lang="en-US" dirty="0" smtClean="0"/>
                        <a:t>52.8 (37.5, 64.7) </a:t>
                      </a:r>
                      <a:endParaRPr lang="tr-TR" dirty="0"/>
                    </a:p>
                  </a:txBody>
                  <a:tcPr>
                    <a:cell3D prstMaterial="dkEdge">
                      <a:bevel w="50800" prst="hardEdge"/>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98.4 (90.4, 100)</a:t>
                      </a:r>
                    </a:p>
                  </a:txBody>
                  <a:tcPr>
                    <a:cell3D prstMaterial="dkEdge">
                      <a:bevel w="50800" prst="hardEdge"/>
                      <a:lightRig rig="flood" dir="t"/>
                    </a:cell3D>
                  </a:tcPr>
                </a:tc>
              </a:tr>
              <a:tr h="487644">
                <a:tc>
                  <a:txBody>
                    <a:bodyPr/>
                    <a:lstStyle/>
                    <a:p>
                      <a:r>
                        <a:rPr lang="en-US" dirty="0" smtClean="0"/>
                        <a:t>Irrespective of HPV</a:t>
                      </a:r>
                      <a:endParaRPr lang="tr-TR" dirty="0"/>
                    </a:p>
                  </a:txBody>
                  <a:tcPr>
                    <a:cell3D prstMaterial="dkEdge">
                      <a:bevel w="50800" prst="hardEdge"/>
                      <a:lightRig rig="flood" dir="t"/>
                    </a:cell3D>
                  </a:tcPr>
                </a:tc>
                <a:tc>
                  <a:txBody>
                    <a:bodyPr/>
                    <a:lstStyle/>
                    <a:p>
                      <a:pPr algn="ctr"/>
                      <a:r>
                        <a:rPr lang="en-US" dirty="0" smtClean="0"/>
                        <a:t>NA </a:t>
                      </a:r>
                      <a:endParaRPr lang="tr-TR" dirty="0"/>
                    </a:p>
                  </a:txBody>
                  <a:tcPr>
                    <a:cell3D prstMaterial="dkEdge">
                      <a:bevel w="50800" prst="hardEdge"/>
                      <a:lightRig rig="flood" dir="t"/>
                    </a:cell3D>
                  </a:tcPr>
                </a:tc>
                <a:tc>
                  <a:txBody>
                    <a:bodyPr/>
                    <a:lstStyle/>
                    <a:p>
                      <a:pPr algn="ctr"/>
                      <a:r>
                        <a:rPr lang="en-US" dirty="0" smtClean="0"/>
                        <a:t>30.4 (16.4, 42.1) </a:t>
                      </a:r>
                      <a:endParaRPr lang="tr-TR" dirty="0"/>
                    </a:p>
                  </a:txBody>
                  <a:tcPr>
                    <a:cell3D prstMaterial="dkEdge">
                      <a:bevel w="50800" prst="hardEdge"/>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70.2 (54.7, 80.9)</a:t>
                      </a:r>
                    </a:p>
                  </a:txBody>
                  <a:tcPr>
                    <a:cell3D prstMaterial="dkEdge">
                      <a:bevel w="50800" prst="hardEdge"/>
                      <a:lightRig rig="flood" dir="t"/>
                    </a:cell3D>
                  </a:tcPr>
                </a:tc>
              </a:tr>
              <a:tr h="487644">
                <a:tc>
                  <a:txBody>
                    <a:bodyPr/>
                    <a:lstStyle/>
                    <a:p>
                      <a:r>
                        <a:rPr lang="en-US" dirty="0" smtClean="0"/>
                        <a:t>HPV-31</a:t>
                      </a:r>
                      <a:r>
                        <a:rPr lang="tr-TR" dirty="0" smtClean="0"/>
                        <a:t> ilişkili</a:t>
                      </a:r>
                      <a:endParaRPr lang="tr-TR" dirty="0"/>
                    </a:p>
                  </a:txBody>
                  <a:tcPr>
                    <a:cell3D prstMaterial="dkEdge">
                      <a:bevel w="50800" prst="hardEdge"/>
                      <a:lightRig rig="flood" dir="t"/>
                    </a:cell3D>
                  </a:tcPr>
                </a:tc>
                <a:tc>
                  <a:txBody>
                    <a:bodyPr/>
                    <a:lstStyle/>
                    <a:p>
                      <a:pPr algn="ctr"/>
                      <a:r>
                        <a:rPr lang="en-US" dirty="0" smtClean="0"/>
                        <a:t>92.0 (66.0, 99.2) </a:t>
                      </a:r>
                      <a:endParaRPr lang="tr-TR" dirty="0"/>
                    </a:p>
                  </a:txBody>
                  <a:tcPr>
                    <a:cell3D prstMaterial="dkEdge">
                      <a:bevel w="50800" prst="hardEdge"/>
                      <a:lightRig rig="flood" dir="t"/>
                    </a:cell3D>
                  </a:tcPr>
                </a:tc>
                <a:tc>
                  <a:txBody>
                    <a:bodyPr/>
                    <a:lstStyle/>
                    <a:p>
                      <a:pPr algn="ctr"/>
                      <a:r>
                        <a:rPr lang="en-US" dirty="0" smtClean="0"/>
                        <a:t>NA </a:t>
                      </a:r>
                      <a:endParaRPr lang="tr-TR" dirty="0"/>
                    </a:p>
                  </a:txBody>
                  <a:tcPr>
                    <a:cell3D prstMaterial="dkEdge">
                      <a:bevel w="50800" prst="hardEdge"/>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100 (78.3, 100)1</a:t>
                      </a:r>
                    </a:p>
                  </a:txBody>
                  <a:tcPr>
                    <a:cell3D prstMaterial="dkEdge">
                      <a:bevel w="50800" prst="hardEdge"/>
                      <a:lightRig rig="flood" dir="t"/>
                    </a:cell3D>
                  </a:tcPr>
                </a:tc>
              </a:tr>
              <a:tr h="487644">
                <a:tc>
                  <a:txBody>
                    <a:bodyPr/>
                    <a:lstStyle/>
                    <a:p>
                      <a:r>
                        <a:rPr lang="en-US" dirty="0" smtClean="0"/>
                        <a:t>HPV-33</a:t>
                      </a:r>
                      <a:r>
                        <a:rPr lang="tr-TR" dirty="0" smtClean="0"/>
                        <a:t> ilişkili</a:t>
                      </a:r>
                      <a:endParaRPr lang="tr-TR" dirty="0"/>
                    </a:p>
                  </a:txBody>
                  <a:tcPr>
                    <a:cell3D prstMaterial="dkEdge">
                      <a:bevel w="50800" prst="hardEdge"/>
                      <a:lightRig rig="flood" dir="t"/>
                    </a:cell3D>
                  </a:tcPr>
                </a:tc>
                <a:tc>
                  <a:txBody>
                    <a:bodyPr/>
                    <a:lstStyle/>
                    <a:p>
                      <a:pPr algn="ctr"/>
                      <a:r>
                        <a:rPr lang="en-US" dirty="0" smtClean="0"/>
                        <a:t>51.9 (-2.9, 78.9) </a:t>
                      </a:r>
                      <a:endParaRPr lang="tr-TR" dirty="0"/>
                    </a:p>
                  </a:txBody>
                  <a:tcPr>
                    <a:cell3D prstMaterial="dkEdge">
                      <a:bevel w="50800" prst="hardEdge"/>
                      <a:lightRig rig="flood" dir="t"/>
                    </a:cell3D>
                  </a:tcPr>
                </a:tc>
                <a:tc>
                  <a:txBody>
                    <a:bodyPr/>
                    <a:lstStyle/>
                    <a:p>
                      <a:pPr algn="ctr"/>
                      <a:r>
                        <a:rPr lang="en-US" dirty="0" smtClean="0"/>
                        <a:t>NA </a:t>
                      </a:r>
                      <a:endParaRPr lang="tr-TR" dirty="0"/>
                    </a:p>
                  </a:txBody>
                  <a:tcPr>
                    <a:cell3D prstMaterial="dkEdge">
                      <a:bevel w="50800" prst="hardEdge"/>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72.3 (19.1, 92.5)1</a:t>
                      </a:r>
                    </a:p>
                  </a:txBody>
                  <a:tcPr>
                    <a:cell3D prstMaterial="dkEdge">
                      <a:bevel w="50800" prst="hardEdge"/>
                      <a:lightRig rig="flood" dir="t"/>
                    </a:cell3D>
                  </a:tcPr>
                </a:tc>
              </a:tr>
              <a:tr h="487644">
                <a:tc>
                  <a:txBody>
                    <a:bodyPr/>
                    <a:lstStyle/>
                    <a:p>
                      <a:r>
                        <a:rPr lang="en-US" dirty="0" smtClean="0"/>
                        <a:t>HPV-45</a:t>
                      </a:r>
                      <a:r>
                        <a:rPr lang="tr-TR" dirty="0" smtClean="0"/>
                        <a:t> ilişkili</a:t>
                      </a:r>
                      <a:endParaRPr lang="tr-TR" dirty="0"/>
                    </a:p>
                  </a:txBody>
                  <a:tcPr>
                    <a:cell3D prstMaterial="dkEdge">
                      <a:bevel w="50800" prst="hardEdge"/>
                      <a:lightRig rig="flood" dir="t"/>
                    </a:cell3D>
                  </a:tcPr>
                </a:tc>
                <a:tc>
                  <a:txBody>
                    <a:bodyPr/>
                    <a:lstStyle/>
                    <a:p>
                      <a:pPr algn="ctr"/>
                      <a:r>
                        <a:rPr lang="en-US" dirty="0" smtClean="0"/>
                        <a:t>100 (-67.8, 100)† </a:t>
                      </a:r>
                      <a:endParaRPr lang="tr-TR" dirty="0"/>
                    </a:p>
                  </a:txBody>
                  <a:tcPr>
                    <a:cell3D prstMaterial="dkEdge">
                      <a:bevel w="50800" prst="hardEdge"/>
                      <a:lightRig rig="flood" dir="t"/>
                    </a:cell3D>
                  </a:tcPr>
                </a:tc>
                <a:tc>
                  <a:txBody>
                    <a:bodyPr/>
                    <a:lstStyle/>
                    <a:p>
                      <a:pPr algn="ctr"/>
                      <a:r>
                        <a:rPr lang="en-US" dirty="0" smtClean="0"/>
                        <a:t>NA </a:t>
                      </a:r>
                      <a:endParaRPr lang="tr-TR" dirty="0"/>
                    </a:p>
                  </a:txBody>
                  <a:tcPr>
                    <a:cell3D prstMaterial="dkEdge">
                      <a:bevel w="50800" prst="hardEdge"/>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100 (-19.5, 100)1</a:t>
                      </a:r>
                    </a:p>
                  </a:txBody>
                  <a:tcPr>
                    <a:cell3D prstMaterial="dkEdge">
                      <a:bevel w="50800" prst="hardEdge"/>
                      <a:lightRig rig="flood" dir="t"/>
                    </a:cell3D>
                  </a:tcPr>
                </a:tc>
              </a:tr>
              <a:tr h="487644">
                <a:tc>
                  <a:txBody>
                    <a:bodyPr/>
                    <a:lstStyle/>
                    <a:p>
                      <a:r>
                        <a:rPr lang="en-US" dirty="0" smtClean="0"/>
                        <a:t>HPV-31/33/45/52/58</a:t>
                      </a:r>
                      <a:endParaRPr lang="tr-TR" dirty="0"/>
                    </a:p>
                  </a:txBody>
                  <a:tcPr>
                    <a:cell3D prstMaterial="dkEdge">
                      <a:bevel w="50800" prst="hardEdge"/>
                      <a:lightRig rig="flood" dir="t"/>
                    </a:cell3D>
                  </a:tcPr>
                </a:tc>
                <a:tc>
                  <a:txBody>
                    <a:bodyPr/>
                    <a:lstStyle/>
                    <a:p>
                      <a:pPr algn="ctr"/>
                      <a:r>
                        <a:rPr lang="en-US" dirty="0" smtClean="0"/>
                        <a:t>53.0 (24.7, 71.3) </a:t>
                      </a:r>
                      <a:endParaRPr lang="tr-TR" dirty="0"/>
                    </a:p>
                  </a:txBody>
                  <a:tcPr>
                    <a:cell3D prstMaterial="dkEdge">
                      <a:bevel w="50800" prst="hardEdge"/>
                      <a:lightRig rig="flood" dir="t"/>
                    </a:cell3D>
                  </a:tcPr>
                </a:tc>
                <a:tc>
                  <a:txBody>
                    <a:bodyPr/>
                    <a:lstStyle/>
                    <a:p>
                      <a:pPr algn="ctr"/>
                      <a:r>
                        <a:rPr lang="en-US" dirty="0" smtClean="0"/>
                        <a:t>31.5 (9.1, 48.5)</a:t>
                      </a:r>
                      <a:endParaRPr lang="tr-TR" dirty="0"/>
                    </a:p>
                  </a:txBody>
                  <a:tcPr>
                    <a:cell3D prstMaterial="dkEdge">
                      <a:bevel w="50800" prst="hardEdge"/>
                      <a:lightRig rig="flood" dir="t"/>
                    </a:cell3D>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68.2 (40.5, 84.1)</a:t>
                      </a:r>
                      <a:endParaRPr lang="tr-TR" dirty="0" smtClean="0"/>
                    </a:p>
                  </a:txBody>
                  <a:tcPr>
                    <a:cell3D prstMaterial="dkEdge">
                      <a:bevel w="50800" prst="hardEdge"/>
                      <a:lightRig rig="flood" dir="t"/>
                    </a:cell3D>
                  </a:tcPr>
                </a:tc>
              </a:tr>
            </a:tbl>
          </a:graphicData>
        </a:graphic>
      </p:graphicFrame>
    </p:spTree>
    <p:extLst>
      <p:ext uri="{BB962C8B-B14F-4D97-AF65-F5344CB8AC3E}">
        <p14:creationId xmlns:p14="http://schemas.microsoft.com/office/powerpoint/2010/main" val="3911228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2934" name="Text Box 47"/>
          <p:cNvSpPr txBox="1">
            <a:spLocks noChangeArrowheads="1"/>
          </p:cNvSpPr>
          <p:nvPr/>
        </p:nvSpPr>
        <p:spPr bwMode="auto">
          <a:xfrm>
            <a:off x="519113" y="5108476"/>
            <a:ext cx="2684462" cy="457200"/>
          </a:xfrm>
          <a:prstGeom prst="rect">
            <a:avLst/>
          </a:prstGeom>
          <a:noFill/>
          <a:ln w="9525">
            <a:noFill/>
            <a:miter lim="800000"/>
            <a:headEnd/>
            <a:tailEnd/>
          </a:ln>
        </p:spPr>
        <p:txBody>
          <a:bodyPr>
            <a:spAutoFit/>
          </a:bodyPr>
          <a:lstStyle/>
          <a:p>
            <a:pPr eaLnBrk="0" hangingPunct="0"/>
            <a:endParaRPr lang="en-GB" sz="2400" dirty="0">
              <a:latin typeface="Calibri" pitchFamily="34" charset="0"/>
              <a:cs typeface="Lucida Sans Unicode" pitchFamily="34" charset="0"/>
            </a:endParaRPr>
          </a:p>
        </p:txBody>
      </p:sp>
      <p:sp>
        <p:nvSpPr>
          <p:cNvPr id="892935" name="Text Box 55"/>
          <p:cNvSpPr txBox="1">
            <a:spLocks noChangeArrowheads="1"/>
          </p:cNvSpPr>
          <p:nvPr/>
        </p:nvSpPr>
        <p:spPr bwMode="auto">
          <a:xfrm>
            <a:off x="449966" y="5278338"/>
            <a:ext cx="2014719" cy="461665"/>
          </a:xfrm>
          <a:prstGeom prst="rect">
            <a:avLst/>
          </a:prstGeom>
          <a:noFill/>
          <a:ln w="9525">
            <a:noFill/>
            <a:miter lim="800000"/>
            <a:headEnd/>
            <a:tailEnd/>
          </a:ln>
        </p:spPr>
        <p:txBody>
          <a:bodyPr wrap="none">
            <a:spAutoFit/>
          </a:bodyPr>
          <a:lstStyle/>
          <a:p>
            <a:pPr eaLnBrk="0" hangingPunct="0"/>
            <a:r>
              <a:rPr lang="en-GB" sz="1200" dirty="0">
                <a:latin typeface="Calibri" pitchFamily="34" charset="0"/>
                <a:cs typeface="Lucida Sans Unicode" pitchFamily="34" charset="0"/>
              </a:rPr>
              <a:t>* Log titre of CVS/total </a:t>
            </a:r>
            <a:r>
              <a:rPr lang="en-GB" sz="1200" dirty="0" err="1">
                <a:latin typeface="Calibri" pitchFamily="34" charset="0"/>
                <a:cs typeface="Lucida Sans Unicode" pitchFamily="34" charset="0"/>
              </a:rPr>
              <a:t>IgG</a:t>
            </a:r>
            <a:r>
              <a:rPr lang="en-GB" sz="1200" dirty="0">
                <a:latin typeface="Calibri" pitchFamily="34" charset="0"/>
                <a:cs typeface="Lucida Sans Unicode" pitchFamily="34" charset="0"/>
              </a:rPr>
              <a:t>.</a:t>
            </a:r>
          </a:p>
          <a:p>
            <a:pPr eaLnBrk="0" hangingPunct="0"/>
            <a:r>
              <a:rPr lang="en-GB" sz="1200" baseline="30000" dirty="0">
                <a:latin typeface="Calibri" pitchFamily="34" charset="0"/>
                <a:cs typeface="Calibri" pitchFamily="34" charset="0"/>
              </a:rPr>
              <a:t>†</a:t>
            </a:r>
            <a:r>
              <a:rPr lang="en-GB" sz="1200" dirty="0">
                <a:latin typeface="Calibri" pitchFamily="34" charset="0"/>
                <a:ea typeface="Arial Unicode MS" pitchFamily="34" charset="-128"/>
                <a:cs typeface="Arial Unicode MS" pitchFamily="34" charset="-128"/>
              </a:rPr>
              <a:t> </a:t>
            </a:r>
            <a:r>
              <a:rPr lang="en-GB" sz="1200" dirty="0">
                <a:latin typeface="Calibri" pitchFamily="34" charset="0"/>
                <a:cs typeface="Calibri" pitchFamily="34" charset="0"/>
              </a:rPr>
              <a:t>Log titre of serum/total </a:t>
            </a:r>
            <a:r>
              <a:rPr lang="en-GB" sz="1200" dirty="0" err="1">
                <a:latin typeface="Calibri" pitchFamily="34" charset="0"/>
                <a:cs typeface="Calibri" pitchFamily="34" charset="0"/>
              </a:rPr>
              <a:t>IgG</a:t>
            </a:r>
            <a:r>
              <a:rPr lang="en-GB" sz="1200" dirty="0">
                <a:latin typeface="Calibri" pitchFamily="34" charset="0"/>
                <a:cs typeface="Calibri" pitchFamily="34" charset="0"/>
              </a:rPr>
              <a:t>.</a:t>
            </a:r>
          </a:p>
        </p:txBody>
      </p:sp>
      <p:sp>
        <p:nvSpPr>
          <p:cNvPr id="892936" name="Rectangle 8"/>
          <p:cNvSpPr>
            <a:spLocks noChangeArrowheads="1"/>
          </p:cNvSpPr>
          <p:nvPr/>
        </p:nvSpPr>
        <p:spPr bwMode="auto">
          <a:xfrm>
            <a:off x="753237" y="1838226"/>
            <a:ext cx="64" cy="430887"/>
          </a:xfrm>
          <a:prstGeom prst="rect">
            <a:avLst/>
          </a:prstGeom>
          <a:solidFill>
            <a:schemeClr val="bg1"/>
          </a:solidFill>
          <a:ln w="9525">
            <a:noFill/>
            <a:miter lim="800000"/>
            <a:headEnd/>
            <a:tailEnd/>
          </a:ln>
        </p:spPr>
        <p:txBody>
          <a:bodyPr wrap="none" lIns="0" tIns="0" rIns="0" bIns="0">
            <a:spAutoFit/>
          </a:bodyPr>
          <a:lstStyle/>
          <a:p>
            <a:endParaRPr lang="en-GB" sz="2800" i="1" dirty="0">
              <a:latin typeface="Calibri" pitchFamily="34" charset="0"/>
              <a:cs typeface="Calibri" pitchFamily="34" charset="0"/>
            </a:endParaRPr>
          </a:p>
        </p:txBody>
      </p:sp>
      <p:sp>
        <p:nvSpPr>
          <p:cNvPr id="892930" name="Oval 26"/>
          <p:cNvSpPr>
            <a:spLocks noChangeArrowheads="1"/>
          </p:cNvSpPr>
          <p:nvPr/>
        </p:nvSpPr>
        <p:spPr bwMode="auto">
          <a:xfrm>
            <a:off x="6578600" y="3532088"/>
            <a:ext cx="30163"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2931" name="Freeform 108"/>
          <p:cNvSpPr>
            <a:spLocks/>
          </p:cNvSpPr>
          <p:nvPr/>
        </p:nvSpPr>
        <p:spPr bwMode="auto">
          <a:xfrm>
            <a:off x="6577013" y="3520976"/>
            <a:ext cx="30162" cy="42862"/>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8" y="0"/>
                </a:moveTo>
                <a:lnTo>
                  <a:pt x="57" y="57"/>
                </a:lnTo>
                <a:lnTo>
                  <a:pt x="0" y="57"/>
                </a:lnTo>
                <a:lnTo>
                  <a:pt x="28" y="0"/>
                </a:lnTo>
                <a:close/>
              </a:path>
            </a:pathLst>
          </a:custGeom>
          <a:solidFill>
            <a:srgbClr val="00CC66"/>
          </a:solidFill>
          <a:ln w="6985" algn="ctr">
            <a:solidFill>
              <a:srgbClr val="00CC66"/>
            </a:solidFill>
            <a:round/>
            <a:headEnd/>
            <a:tailEnd/>
          </a:ln>
          <a:effectLst/>
        </p:spPr>
        <p:txBody>
          <a:bodyPr/>
          <a:lstStyle/>
          <a:p>
            <a:pPr eaLnBrk="0" hangingPunct="0"/>
            <a:endParaRPr lang="en-GB" sz="900" b="1" dirty="0">
              <a:solidFill>
                <a:schemeClr val="bg1"/>
              </a:solidFill>
              <a:latin typeface="Calibri" pitchFamily="34" charset="0"/>
              <a:cs typeface="Calibri" pitchFamily="34" charset="0"/>
            </a:endParaRPr>
          </a:p>
        </p:txBody>
      </p:sp>
      <p:sp>
        <p:nvSpPr>
          <p:cNvPr id="892932" name="Rectangle 89"/>
          <p:cNvSpPr>
            <a:spLocks noChangeArrowheads="1"/>
          </p:cNvSpPr>
          <p:nvPr/>
        </p:nvSpPr>
        <p:spPr bwMode="auto">
          <a:xfrm>
            <a:off x="6610350" y="3714651"/>
            <a:ext cx="31750"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2933" name="Rectangle 81"/>
          <p:cNvSpPr>
            <a:spLocks noChangeArrowheads="1"/>
          </p:cNvSpPr>
          <p:nvPr/>
        </p:nvSpPr>
        <p:spPr bwMode="auto">
          <a:xfrm>
            <a:off x="6508750" y="3698776"/>
            <a:ext cx="30163" cy="42862"/>
          </a:xfrm>
          <a:prstGeom prst="rect">
            <a:avLst/>
          </a:prstGeom>
          <a:solidFill>
            <a:srgbClr val="339966"/>
          </a:solidFill>
          <a:ln w="6985" algn="ctr">
            <a:solidFill>
              <a:srgbClr val="339966"/>
            </a:solidFill>
            <a:miter lim="800000"/>
            <a:headEnd/>
            <a:tailEnd/>
          </a:ln>
          <a:effectLst/>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2937" name="Text Box 9"/>
          <p:cNvSpPr txBox="1">
            <a:spLocks noChangeArrowheads="1"/>
          </p:cNvSpPr>
          <p:nvPr/>
        </p:nvSpPr>
        <p:spPr bwMode="auto">
          <a:xfrm>
            <a:off x="1854880" y="1412776"/>
            <a:ext cx="1533754" cy="357545"/>
          </a:xfrm>
          <a:prstGeom prst="roundRect">
            <a:avLst/>
          </a:prstGeom>
          <a:solidFill>
            <a:srgbClr val="422E7D"/>
          </a:solid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spAutoFit/>
          </a:bodyPr>
          <a:lstStyle/>
          <a:p>
            <a:pPr algn="ctr" eaLnBrk="0" hangingPunct="0"/>
            <a:r>
              <a:rPr lang="en-GB" sz="2100" b="1" dirty="0" smtClean="0">
                <a:solidFill>
                  <a:schemeClr val="bg1"/>
                </a:solidFill>
                <a:latin typeface="Calibri" pitchFamily="34" charset="0"/>
                <a:cs typeface="Calibri" pitchFamily="34" charset="0"/>
              </a:rPr>
              <a:t>Anti-HPV 16</a:t>
            </a:r>
          </a:p>
        </p:txBody>
      </p:sp>
      <p:sp>
        <p:nvSpPr>
          <p:cNvPr id="892938" name="Text Box 140"/>
          <p:cNvSpPr txBox="1">
            <a:spLocks noChangeArrowheads="1"/>
          </p:cNvSpPr>
          <p:nvPr/>
        </p:nvSpPr>
        <p:spPr bwMode="auto">
          <a:xfrm rot="-5400000">
            <a:off x="-1062038" y="3109814"/>
            <a:ext cx="2790825" cy="304800"/>
          </a:xfrm>
          <a:prstGeom prst="rect">
            <a:avLst/>
          </a:prstGeom>
          <a:noFill/>
          <a:ln w="9525">
            <a:noFill/>
            <a:miter lim="800000"/>
            <a:headEnd/>
            <a:tailEnd/>
          </a:ln>
        </p:spPr>
        <p:txBody>
          <a:bodyPr>
            <a:spAutoFit/>
          </a:bodyPr>
          <a:lstStyle/>
          <a:p>
            <a:pPr algn="ctr" eaLnBrk="0" hangingPunct="0"/>
            <a:r>
              <a:rPr lang="en-GB" sz="1400" b="1" dirty="0">
                <a:latin typeface="Calibri" pitchFamily="34" charset="0"/>
                <a:cs typeface="Lucida Sans Unicode" pitchFamily="34" charset="0"/>
              </a:rPr>
              <a:t>Antibody levels in CVS*</a:t>
            </a:r>
          </a:p>
        </p:txBody>
      </p:sp>
      <p:sp>
        <p:nvSpPr>
          <p:cNvPr id="892939" name="Text Box 142"/>
          <p:cNvSpPr txBox="1">
            <a:spLocks noChangeArrowheads="1"/>
          </p:cNvSpPr>
          <p:nvPr/>
        </p:nvSpPr>
        <p:spPr bwMode="auto">
          <a:xfrm>
            <a:off x="757238" y="4925913"/>
            <a:ext cx="3686175" cy="304800"/>
          </a:xfrm>
          <a:prstGeom prst="rect">
            <a:avLst/>
          </a:prstGeom>
          <a:noFill/>
          <a:ln w="9525">
            <a:noFill/>
            <a:miter lim="800000"/>
            <a:headEnd/>
            <a:tailEnd/>
          </a:ln>
        </p:spPr>
        <p:txBody>
          <a:bodyPr>
            <a:spAutoFit/>
          </a:bodyPr>
          <a:lstStyle/>
          <a:p>
            <a:pPr algn="ctr" eaLnBrk="0" hangingPunct="0"/>
            <a:r>
              <a:rPr lang="en-GB" sz="1400" b="1" dirty="0">
                <a:latin typeface="Calibri" pitchFamily="34" charset="0"/>
                <a:cs typeface="Lucida Sans Unicode" pitchFamily="34" charset="0"/>
              </a:rPr>
              <a:t>Antibody levels in serum</a:t>
            </a:r>
            <a:r>
              <a:rPr lang="en-GB" sz="1400" b="1" baseline="30000" dirty="0">
                <a:latin typeface="Calibri" pitchFamily="34" charset="0"/>
                <a:cs typeface="Calibri" pitchFamily="34" charset="0"/>
              </a:rPr>
              <a:t>†</a:t>
            </a:r>
          </a:p>
        </p:txBody>
      </p:sp>
      <p:sp>
        <p:nvSpPr>
          <p:cNvPr id="892940" name="Freeform 12"/>
          <p:cNvSpPr>
            <a:spLocks/>
          </p:cNvSpPr>
          <p:nvPr/>
        </p:nvSpPr>
        <p:spPr bwMode="auto">
          <a:xfrm>
            <a:off x="1941513" y="3014563"/>
            <a:ext cx="31750" cy="42863"/>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41" name="Freeform 13"/>
          <p:cNvSpPr>
            <a:spLocks/>
          </p:cNvSpPr>
          <p:nvPr/>
        </p:nvSpPr>
        <p:spPr bwMode="auto">
          <a:xfrm>
            <a:off x="1941513" y="3014563"/>
            <a:ext cx="31750" cy="42863"/>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42" name="Freeform 14"/>
          <p:cNvSpPr>
            <a:spLocks/>
          </p:cNvSpPr>
          <p:nvPr/>
        </p:nvSpPr>
        <p:spPr bwMode="auto">
          <a:xfrm>
            <a:off x="3378200" y="2689126"/>
            <a:ext cx="31750" cy="41275"/>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43" name="Freeform 15"/>
          <p:cNvSpPr>
            <a:spLocks/>
          </p:cNvSpPr>
          <p:nvPr/>
        </p:nvSpPr>
        <p:spPr bwMode="auto">
          <a:xfrm>
            <a:off x="3378200" y="2689126"/>
            <a:ext cx="31750" cy="41275"/>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44" name="Freeform 16"/>
          <p:cNvSpPr>
            <a:spLocks/>
          </p:cNvSpPr>
          <p:nvPr/>
        </p:nvSpPr>
        <p:spPr bwMode="auto">
          <a:xfrm>
            <a:off x="2260600" y="3289201"/>
            <a:ext cx="30163" cy="42862"/>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45" name="Freeform 17"/>
          <p:cNvSpPr>
            <a:spLocks/>
          </p:cNvSpPr>
          <p:nvPr/>
        </p:nvSpPr>
        <p:spPr bwMode="auto">
          <a:xfrm>
            <a:off x="2260600" y="3289201"/>
            <a:ext cx="30163" cy="42862"/>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46" name="Freeform 18"/>
          <p:cNvSpPr>
            <a:spLocks/>
          </p:cNvSpPr>
          <p:nvPr/>
        </p:nvSpPr>
        <p:spPr bwMode="auto">
          <a:xfrm>
            <a:off x="2833688" y="3193951"/>
            <a:ext cx="33337" cy="42862"/>
          </a:xfrm>
          <a:custGeom>
            <a:avLst/>
            <a:gdLst/>
            <a:ahLst/>
            <a:cxnLst>
              <a:cxn ang="0">
                <a:pos x="21" y="0"/>
              </a:cxn>
              <a:cxn ang="0">
                <a:pos x="41" y="27"/>
              </a:cxn>
              <a:cxn ang="0">
                <a:pos x="0" y="27"/>
              </a:cxn>
              <a:cxn ang="0">
                <a:pos x="21" y="0"/>
              </a:cxn>
            </a:cxnLst>
            <a:rect l="0" t="0" r="r" b="b"/>
            <a:pathLst>
              <a:path w="41" h="27">
                <a:moveTo>
                  <a:pt x="21" y="0"/>
                </a:moveTo>
                <a:lnTo>
                  <a:pt x="41" y="27"/>
                </a:lnTo>
                <a:lnTo>
                  <a:pt x="0" y="27"/>
                </a:lnTo>
                <a:lnTo>
                  <a:pt x="21"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47" name="Freeform 19"/>
          <p:cNvSpPr>
            <a:spLocks/>
          </p:cNvSpPr>
          <p:nvPr/>
        </p:nvSpPr>
        <p:spPr bwMode="auto">
          <a:xfrm>
            <a:off x="2833688" y="3193951"/>
            <a:ext cx="33337" cy="42862"/>
          </a:xfrm>
          <a:custGeom>
            <a:avLst/>
            <a:gdLst/>
            <a:ahLst/>
            <a:cxnLst>
              <a:cxn ang="0">
                <a:pos x="21" y="0"/>
              </a:cxn>
              <a:cxn ang="0">
                <a:pos x="41" y="27"/>
              </a:cxn>
              <a:cxn ang="0">
                <a:pos x="0" y="27"/>
              </a:cxn>
              <a:cxn ang="0">
                <a:pos x="21" y="0"/>
              </a:cxn>
            </a:cxnLst>
            <a:rect l="0" t="0" r="r" b="b"/>
            <a:pathLst>
              <a:path w="41" h="27">
                <a:moveTo>
                  <a:pt x="21" y="0"/>
                </a:moveTo>
                <a:lnTo>
                  <a:pt x="41" y="27"/>
                </a:lnTo>
                <a:lnTo>
                  <a:pt x="0" y="27"/>
                </a:lnTo>
                <a:lnTo>
                  <a:pt x="21"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48" name="Freeform 20"/>
          <p:cNvSpPr>
            <a:spLocks/>
          </p:cNvSpPr>
          <p:nvPr/>
        </p:nvSpPr>
        <p:spPr bwMode="auto">
          <a:xfrm>
            <a:off x="2944813" y="2587526"/>
            <a:ext cx="30162" cy="41275"/>
          </a:xfrm>
          <a:custGeom>
            <a:avLst/>
            <a:gdLst/>
            <a:ahLst/>
            <a:cxnLst>
              <a:cxn ang="0">
                <a:pos x="20" y="0"/>
              </a:cxn>
              <a:cxn ang="0">
                <a:pos x="39" y="26"/>
              </a:cxn>
              <a:cxn ang="0">
                <a:pos x="0" y="26"/>
              </a:cxn>
              <a:cxn ang="0">
                <a:pos x="20" y="0"/>
              </a:cxn>
            </a:cxnLst>
            <a:rect l="0" t="0" r="r" b="b"/>
            <a:pathLst>
              <a:path w="39" h="26">
                <a:moveTo>
                  <a:pt x="20" y="0"/>
                </a:moveTo>
                <a:lnTo>
                  <a:pt x="39" y="26"/>
                </a:lnTo>
                <a:lnTo>
                  <a:pt x="0" y="26"/>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49" name="Freeform 21"/>
          <p:cNvSpPr>
            <a:spLocks/>
          </p:cNvSpPr>
          <p:nvPr/>
        </p:nvSpPr>
        <p:spPr bwMode="auto">
          <a:xfrm>
            <a:off x="2944813" y="2587526"/>
            <a:ext cx="30162" cy="41275"/>
          </a:xfrm>
          <a:custGeom>
            <a:avLst/>
            <a:gdLst/>
            <a:ahLst/>
            <a:cxnLst>
              <a:cxn ang="0">
                <a:pos x="20" y="0"/>
              </a:cxn>
              <a:cxn ang="0">
                <a:pos x="39" y="26"/>
              </a:cxn>
              <a:cxn ang="0">
                <a:pos x="0" y="26"/>
              </a:cxn>
              <a:cxn ang="0">
                <a:pos x="20" y="0"/>
              </a:cxn>
            </a:cxnLst>
            <a:rect l="0" t="0" r="r" b="b"/>
            <a:pathLst>
              <a:path w="39" h="26">
                <a:moveTo>
                  <a:pt x="20" y="0"/>
                </a:moveTo>
                <a:lnTo>
                  <a:pt x="39" y="26"/>
                </a:lnTo>
                <a:lnTo>
                  <a:pt x="0" y="26"/>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50" name="Freeform 22"/>
          <p:cNvSpPr>
            <a:spLocks/>
          </p:cNvSpPr>
          <p:nvPr/>
        </p:nvSpPr>
        <p:spPr bwMode="auto">
          <a:xfrm>
            <a:off x="2751138" y="2689126"/>
            <a:ext cx="30162" cy="41275"/>
          </a:xfrm>
          <a:custGeom>
            <a:avLst/>
            <a:gdLst/>
            <a:ahLst/>
            <a:cxnLst>
              <a:cxn ang="0">
                <a:pos x="19" y="0"/>
              </a:cxn>
              <a:cxn ang="0">
                <a:pos x="39" y="27"/>
              </a:cxn>
              <a:cxn ang="0">
                <a:pos x="0" y="27"/>
              </a:cxn>
              <a:cxn ang="0">
                <a:pos x="19" y="0"/>
              </a:cxn>
            </a:cxnLst>
            <a:rect l="0" t="0" r="r" b="b"/>
            <a:pathLst>
              <a:path w="39" h="27">
                <a:moveTo>
                  <a:pt x="19" y="0"/>
                </a:moveTo>
                <a:lnTo>
                  <a:pt x="39" y="27"/>
                </a:lnTo>
                <a:lnTo>
                  <a:pt x="0" y="27"/>
                </a:lnTo>
                <a:lnTo>
                  <a:pt x="19"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51" name="Freeform 23"/>
          <p:cNvSpPr>
            <a:spLocks/>
          </p:cNvSpPr>
          <p:nvPr/>
        </p:nvSpPr>
        <p:spPr bwMode="auto">
          <a:xfrm>
            <a:off x="2751138" y="2689126"/>
            <a:ext cx="30162" cy="41275"/>
          </a:xfrm>
          <a:custGeom>
            <a:avLst/>
            <a:gdLst/>
            <a:ahLst/>
            <a:cxnLst>
              <a:cxn ang="0">
                <a:pos x="19" y="0"/>
              </a:cxn>
              <a:cxn ang="0">
                <a:pos x="39" y="27"/>
              </a:cxn>
              <a:cxn ang="0">
                <a:pos x="0" y="27"/>
              </a:cxn>
              <a:cxn ang="0">
                <a:pos x="19" y="0"/>
              </a:cxn>
            </a:cxnLst>
            <a:rect l="0" t="0" r="r" b="b"/>
            <a:pathLst>
              <a:path w="39" h="27">
                <a:moveTo>
                  <a:pt x="19" y="0"/>
                </a:moveTo>
                <a:lnTo>
                  <a:pt x="39" y="27"/>
                </a:lnTo>
                <a:lnTo>
                  <a:pt x="0" y="27"/>
                </a:lnTo>
                <a:lnTo>
                  <a:pt x="19"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52" name="Freeform 24"/>
          <p:cNvSpPr>
            <a:spLocks/>
          </p:cNvSpPr>
          <p:nvPr/>
        </p:nvSpPr>
        <p:spPr bwMode="auto">
          <a:xfrm>
            <a:off x="1287463" y="4078188"/>
            <a:ext cx="33337" cy="42863"/>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53" name="Freeform 25"/>
          <p:cNvSpPr>
            <a:spLocks/>
          </p:cNvSpPr>
          <p:nvPr/>
        </p:nvSpPr>
        <p:spPr bwMode="auto">
          <a:xfrm>
            <a:off x="1287463" y="4078188"/>
            <a:ext cx="33337" cy="42863"/>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54" name="Freeform 26"/>
          <p:cNvSpPr>
            <a:spLocks/>
          </p:cNvSpPr>
          <p:nvPr/>
        </p:nvSpPr>
        <p:spPr bwMode="auto">
          <a:xfrm>
            <a:off x="2671763" y="3544788"/>
            <a:ext cx="33337" cy="44450"/>
          </a:xfrm>
          <a:custGeom>
            <a:avLst/>
            <a:gdLst/>
            <a:ahLst/>
            <a:cxnLst>
              <a:cxn ang="0">
                <a:pos x="19" y="0"/>
              </a:cxn>
              <a:cxn ang="0">
                <a:pos x="39" y="28"/>
              </a:cxn>
              <a:cxn ang="0">
                <a:pos x="0" y="28"/>
              </a:cxn>
              <a:cxn ang="0">
                <a:pos x="19" y="0"/>
              </a:cxn>
            </a:cxnLst>
            <a:rect l="0" t="0" r="r" b="b"/>
            <a:pathLst>
              <a:path w="39" h="28">
                <a:moveTo>
                  <a:pt x="19" y="0"/>
                </a:moveTo>
                <a:lnTo>
                  <a:pt x="39" y="28"/>
                </a:lnTo>
                <a:lnTo>
                  <a:pt x="0" y="28"/>
                </a:lnTo>
                <a:lnTo>
                  <a:pt x="19"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55" name="Freeform 27"/>
          <p:cNvSpPr>
            <a:spLocks/>
          </p:cNvSpPr>
          <p:nvPr/>
        </p:nvSpPr>
        <p:spPr bwMode="auto">
          <a:xfrm>
            <a:off x="2671763" y="3544788"/>
            <a:ext cx="33337" cy="44450"/>
          </a:xfrm>
          <a:custGeom>
            <a:avLst/>
            <a:gdLst/>
            <a:ahLst/>
            <a:cxnLst>
              <a:cxn ang="0">
                <a:pos x="19" y="0"/>
              </a:cxn>
              <a:cxn ang="0">
                <a:pos x="39" y="28"/>
              </a:cxn>
              <a:cxn ang="0">
                <a:pos x="0" y="28"/>
              </a:cxn>
              <a:cxn ang="0">
                <a:pos x="19" y="0"/>
              </a:cxn>
            </a:cxnLst>
            <a:rect l="0" t="0" r="r" b="b"/>
            <a:pathLst>
              <a:path w="39" h="28">
                <a:moveTo>
                  <a:pt x="19" y="0"/>
                </a:moveTo>
                <a:lnTo>
                  <a:pt x="39" y="28"/>
                </a:lnTo>
                <a:lnTo>
                  <a:pt x="0" y="28"/>
                </a:lnTo>
                <a:lnTo>
                  <a:pt x="19"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56" name="Freeform 28"/>
          <p:cNvSpPr>
            <a:spLocks/>
          </p:cNvSpPr>
          <p:nvPr/>
        </p:nvSpPr>
        <p:spPr bwMode="auto">
          <a:xfrm>
            <a:off x="2609850" y="2897088"/>
            <a:ext cx="30163" cy="44450"/>
          </a:xfrm>
          <a:custGeom>
            <a:avLst/>
            <a:gdLst/>
            <a:ahLst/>
            <a:cxnLst>
              <a:cxn ang="0">
                <a:pos x="20" y="0"/>
              </a:cxn>
              <a:cxn ang="0">
                <a:pos x="38" y="28"/>
              </a:cxn>
              <a:cxn ang="0">
                <a:pos x="0" y="28"/>
              </a:cxn>
              <a:cxn ang="0">
                <a:pos x="20" y="0"/>
              </a:cxn>
            </a:cxnLst>
            <a:rect l="0" t="0" r="r" b="b"/>
            <a:pathLst>
              <a:path w="38" h="28">
                <a:moveTo>
                  <a:pt x="20" y="0"/>
                </a:moveTo>
                <a:lnTo>
                  <a:pt x="38"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57" name="Freeform 29"/>
          <p:cNvSpPr>
            <a:spLocks/>
          </p:cNvSpPr>
          <p:nvPr/>
        </p:nvSpPr>
        <p:spPr bwMode="auto">
          <a:xfrm>
            <a:off x="2609850" y="2897088"/>
            <a:ext cx="30163" cy="44450"/>
          </a:xfrm>
          <a:custGeom>
            <a:avLst/>
            <a:gdLst/>
            <a:ahLst/>
            <a:cxnLst>
              <a:cxn ang="0">
                <a:pos x="20" y="0"/>
              </a:cxn>
              <a:cxn ang="0">
                <a:pos x="38" y="28"/>
              </a:cxn>
              <a:cxn ang="0">
                <a:pos x="0" y="28"/>
              </a:cxn>
              <a:cxn ang="0">
                <a:pos x="20" y="0"/>
              </a:cxn>
            </a:cxnLst>
            <a:rect l="0" t="0" r="r" b="b"/>
            <a:pathLst>
              <a:path w="38" h="28">
                <a:moveTo>
                  <a:pt x="20" y="0"/>
                </a:moveTo>
                <a:lnTo>
                  <a:pt x="38"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58" name="Freeform 30"/>
          <p:cNvSpPr>
            <a:spLocks/>
          </p:cNvSpPr>
          <p:nvPr/>
        </p:nvSpPr>
        <p:spPr bwMode="auto">
          <a:xfrm>
            <a:off x="3738563" y="2330351"/>
            <a:ext cx="28575" cy="44450"/>
          </a:xfrm>
          <a:custGeom>
            <a:avLst/>
            <a:gdLst/>
            <a:ahLst/>
            <a:cxnLst>
              <a:cxn ang="0">
                <a:pos x="20" y="0"/>
              </a:cxn>
              <a:cxn ang="0">
                <a:pos x="40" y="28"/>
              </a:cxn>
              <a:cxn ang="0">
                <a:pos x="0" y="28"/>
              </a:cxn>
              <a:cxn ang="0">
                <a:pos x="20" y="0"/>
              </a:cxn>
            </a:cxnLst>
            <a:rect l="0" t="0" r="r" b="b"/>
            <a:pathLst>
              <a:path w="40" h="28">
                <a:moveTo>
                  <a:pt x="20" y="0"/>
                </a:moveTo>
                <a:lnTo>
                  <a:pt x="40"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59" name="Freeform 31"/>
          <p:cNvSpPr>
            <a:spLocks/>
          </p:cNvSpPr>
          <p:nvPr/>
        </p:nvSpPr>
        <p:spPr bwMode="auto">
          <a:xfrm>
            <a:off x="3738563" y="2330351"/>
            <a:ext cx="28575" cy="44450"/>
          </a:xfrm>
          <a:custGeom>
            <a:avLst/>
            <a:gdLst/>
            <a:ahLst/>
            <a:cxnLst>
              <a:cxn ang="0">
                <a:pos x="20" y="0"/>
              </a:cxn>
              <a:cxn ang="0">
                <a:pos x="40" y="28"/>
              </a:cxn>
              <a:cxn ang="0">
                <a:pos x="0" y="28"/>
              </a:cxn>
              <a:cxn ang="0">
                <a:pos x="20" y="0"/>
              </a:cxn>
            </a:cxnLst>
            <a:rect l="0" t="0" r="r" b="b"/>
            <a:pathLst>
              <a:path w="40" h="28">
                <a:moveTo>
                  <a:pt x="20" y="0"/>
                </a:moveTo>
                <a:lnTo>
                  <a:pt x="40"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60" name="Freeform 32"/>
          <p:cNvSpPr>
            <a:spLocks/>
          </p:cNvSpPr>
          <p:nvPr/>
        </p:nvSpPr>
        <p:spPr bwMode="auto">
          <a:xfrm>
            <a:off x="2967038" y="2862163"/>
            <a:ext cx="31750" cy="44450"/>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61" name="Freeform 33"/>
          <p:cNvSpPr>
            <a:spLocks/>
          </p:cNvSpPr>
          <p:nvPr/>
        </p:nvSpPr>
        <p:spPr bwMode="auto">
          <a:xfrm>
            <a:off x="2967038" y="2862163"/>
            <a:ext cx="31750" cy="44450"/>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62" name="Freeform 34"/>
          <p:cNvSpPr>
            <a:spLocks/>
          </p:cNvSpPr>
          <p:nvPr/>
        </p:nvSpPr>
        <p:spPr bwMode="auto">
          <a:xfrm>
            <a:off x="3144838" y="2819301"/>
            <a:ext cx="33337" cy="42862"/>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63" name="Freeform 35"/>
          <p:cNvSpPr>
            <a:spLocks/>
          </p:cNvSpPr>
          <p:nvPr/>
        </p:nvSpPr>
        <p:spPr bwMode="auto">
          <a:xfrm>
            <a:off x="3144838" y="2819301"/>
            <a:ext cx="33337" cy="42862"/>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64" name="Freeform 36"/>
          <p:cNvSpPr>
            <a:spLocks/>
          </p:cNvSpPr>
          <p:nvPr/>
        </p:nvSpPr>
        <p:spPr bwMode="auto">
          <a:xfrm>
            <a:off x="2303463" y="3082826"/>
            <a:ext cx="31750" cy="44450"/>
          </a:xfrm>
          <a:custGeom>
            <a:avLst/>
            <a:gdLst/>
            <a:ahLst/>
            <a:cxnLst>
              <a:cxn ang="0">
                <a:pos x="20" y="0"/>
              </a:cxn>
              <a:cxn ang="0">
                <a:pos x="38" y="28"/>
              </a:cxn>
              <a:cxn ang="0">
                <a:pos x="0" y="28"/>
              </a:cxn>
              <a:cxn ang="0">
                <a:pos x="20" y="0"/>
              </a:cxn>
            </a:cxnLst>
            <a:rect l="0" t="0" r="r" b="b"/>
            <a:pathLst>
              <a:path w="38" h="28">
                <a:moveTo>
                  <a:pt x="20" y="0"/>
                </a:moveTo>
                <a:lnTo>
                  <a:pt x="38"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65" name="Freeform 37"/>
          <p:cNvSpPr>
            <a:spLocks/>
          </p:cNvSpPr>
          <p:nvPr/>
        </p:nvSpPr>
        <p:spPr bwMode="auto">
          <a:xfrm>
            <a:off x="2303463" y="3082826"/>
            <a:ext cx="31750" cy="44450"/>
          </a:xfrm>
          <a:custGeom>
            <a:avLst/>
            <a:gdLst/>
            <a:ahLst/>
            <a:cxnLst>
              <a:cxn ang="0">
                <a:pos x="20" y="0"/>
              </a:cxn>
              <a:cxn ang="0">
                <a:pos x="38" y="28"/>
              </a:cxn>
              <a:cxn ang="0">
                <a:pos x="0" y="28"/>
              </a:cxn>
              <a:cxn ang="0">
                <a:pos x="20" y="0"/>
              </a:cxn>
            </a:cxnLst>
            <a:rect l="0" t="0" r="r" b="b"/>
            <a:pathLst>
              <a:path w="38" h="28">
                <a:moveTo>
                  <a:pt x="20" y="0"/>
                </a:moveTo>
                <a:lnTo>
                  <a:pt x="38"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66" name="Freeform 38"/>
          <p:cNvSpPr>
            <a:spLocks/>
          </p:cNvSpPr>
          <p:nvPr/>
        </p:nvSpPr>
        <p:spPr bwMode="auto">
          <a:xfrm>
            <a:off x="2171700" y="3646388"/>
            <a:ext cx="33338" cy="42863"/>
          </a:xfrm>
          <a:custGeom>
            <a:avLst/>
            <a:gdLst/>
            <a:ahLst/>
            <a:cxnLst>
              <a:cxn ang="0">
                <a:pos x="22" y="0"/>
              </a:cxn>
              <a:cxn ang="0">
                <a:pos x="41" y="27"/>
              </a:cxn>
              <a:cxn ang="0">
                <a:pos x="0" y="27"/>
              </a:cxn>
              <a:cxn ang="0">
                <a:pos x="22" y="0"/>
              </a:cxn>
            </a:cxnLst>
            <a:rect l="0" t="0" r="r" b="b"/>
            <a:pathLst>
              <a:path w="41" h="27">
                <a:moveTo>
                  <a:pt x="22" y="0"/>
                </a:moveTo>
                <a:lnTo>
                  <a:pt x="41" y="27"/>
                </a:lnTo>
                <a:lnTo>
                  <a:pt x="0" y="27"/>
                </a:lnTo>
                <a:lnTo>
                  <a:pt x="22"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67" name="Freeform 39"/>
          <p:cNvSpPr>
            <a:spLocks/>
          </p:cNvSpPr>
          <p:nvPr/>
        </p:nvSpPr>
        <p:spPr bwMode="auto">
          <a:xfrm>
            <a:off x="2171700" y="3646388"/>
            <a:ext cx="33338" cy="42863"/>
          </a:xfrm>
          <a:custGeom>
            <a:avLst/>
            <a:gdLst/>
            <a:ahLst/>
            <a:cxnLst>
              <a:cxn ang="0">
                <a:pos x="22" y="0"/>
              </a:cxn>
              <a:cxn ang="0">
                <a:pos x="41" y="27"/>
              </a:cxn>
              <a:cxn ang="0">
                <a:pos x="0" y="27"/>
              </a:cxn>
              <a:cxn ang="0">
                <a:pos x="22" y="0"/>
              </a:cxn>
            </a:cxnLst>
            <a:rect l="0" t="0" r="r" b="b"/>
            <a:pathLst>
              <a:path w="41" h="27">
                <a:moveTo>
                  <a:pt x="22" y="0"/>
                </a:moveTo>
                <a:lnTo>
                  <a:pt x="41" y="27"/>
                </a:lnTo>
                <a:lnTo>
                  <a:pt x="0" y="27"/>
                </a:lnTo>
                <a:lnTo>
                  <a:pt x="22"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68" name="Freeform 40"/>
          <p:cNvSpPr>
            <a:spLocks/>
          </p:cNvSpPr>
          <p:nvPr/>
        </p:nvSpPr>
        <p:spPr bwMode="auto">
          <a:xfrm>
            <a:off x="2682875" y="2954238"/>
            <a:ext cx="31750" cy="44450"/>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69" name="Freeform 41"/>
          <p:cNvSpPr>
            <a:spLocks/>
          </p:cNvSpPr>
          <p:nvPr/>
        </p:nvSpPr>
        <p:spPr bwMode="auto">
          <a:xfrm>
            <a:off x="2682875" y="2954238"/>
            <a:ext cx="31750" cy="44450"/>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70" name="Freeform 42"/>
          <p:cNvSpPr>
            <a:spLocks/>
          </p:cNvSpPr>
          <p:nvPr/>
        </p:nvSpPr>
        <p:spPr bwMode="auto">
          <a:xfrm>
            <a:off x="1889125" y="3440013"/>
            <a:ext cx="28575" cy="44450"/>
          </a:xfrm>
          <a:custGeom>
            <a:avLst/>
            <a:gdLst/>
            <a:ahLst/>
            <a:cxnLst>
              <a:cxn ang="0">
                <a:pos x="18" y="0"/>
              </a:cxn>
              <a:cxn ang="0">
                <a:pos x="38" y="28"/>
              </a:cxn>
              <a:cxn ang="0">
                <a:pos x="0" y="28"/>
              </a:cxn>
              <a:cxn ang="0">
                <a:pos x="18" y="0"/>
              </a:cxn>
            </a:cxnLst>
            <a:rect l="0" t="0" r="r" b="b"/>
            <a:pathLst>
              <a:path w="38" h="28">
                <a:moveTo>
                  <a:pt x="18" y="0"/>
                </a:moveTo>
                <a:lnTo>
                  <a:pt x="38" y="28"/>
                </a:lnTo>
                <a:lnTo>
                  <a:pt x="0" y="28"/>
                </a:lnTo>
                <a:lnTo>
                  <a:pt x="18"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71" name="Freeform 43"/>
          <p:cNvSpPr>
            <a:spLocks/>
          </p:cNvSpPr>
          <p:nvPr/>
        </p:nvSpPr>
        <p:spPr bwMode="auto">
          <a:xfrm>
            <a:off x="1889125" y="3440013"/>
            <a:ext cx="28575" cy="44450"/>
          </a:xfrm>
          <a:custGeom>
            <a:avLst/>
            <a:gdLst/>
            <a:ahLst/>
            <a:cxnLst>
              <a:cxn ang="0">
                <a:pos x="18" y="0"/>
              </a:cxn>
              <a:cxn ang="0">
                <a:pos x="38" y="28"/>
              </a:cxn>
              <a:cxn ang="0">
                <a:pos x="0" y="28"/>
              </a:cxn>
              <a:cxn ang="0">
                <a:pos x="18" y="0"/>
              </a:cxn>
            </a:cxnLst>
            <a:rect l="0" t="0" r="r" b="b"/>
            <a:pathLst>
              <a:path w="38" h="28">
                <a:moveTo>
                  <a:pt x="18" y="0"/>
                </a:moveTo>
                <a:lnTo>
                  <a:pt x="38" y="28"/>
                </a:lnTo>
                <a:lnTo>
                  <a:pt x="0" y="28"/>
                </a:lnTo>
                <a:lnTo>
                  <a:pt x="18"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72" name="Freeform 44"/>
          <p:cNvSpPr>
            <a:spLocks/>
          </p:cNvSpPr>
          <p:nvPr/>
        </p:nvSpPr>
        <p:spPr bwMode="auto">
          <a:xfrm>
            <a:off x="2786063" y="2692301"/>
            <a:ext cx="30162" cy="44450"/>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73" name="Freeform 45"/>
          <p:cNvSpPr>
            <a:spLocks/>
          </p:cNvSpPr>
          <p:nvPr/>
        </p:nvSpPr>
        <p:spPr bwMode="auto">
          <a:xfrm>
            <a:off x="2786063" y="2692301"/>
            <a:ext cx="30162" cy="44450"/>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74" name="Freeform 46"/>
          <p:cNvSpPr>
            <a:spLocks/>
          </p:cNvSpPr>
          <p:nvPr/>
        </p:nvSpPr>
        <p:spPr bwMode="auto">
          <a:xfrm>
            <a:off x="3741738" y="2362101"/>
            <a:ext cx="33337" cy="41275"/>
          </a:xfrm>
          <a:custGeom>
            <a:avLst/>
            <a:gdLst/>
            <a:ahLst/>
            <a:cxnLst>
              <a:cxn ang="0">
                <a:pos x="20" y="0"/>
              </a:cxn>
              <a:cxn ang="0">
                <a:pos x="39" y="26"/>
              </a:cxn>
              <a:cxn ang="0">
                <a:pos x="0" y="26"/>
              </a:cxn>
              <a:cxn ang="0">
                <a:pos x="20" y="0"/>
              </a:cxn>
            </a:cxnLst>
            <a:rect l="0" t="0" r="r" b="b"/>
            <a:pathLst>
              <a:path w="39" h="26">
                <a:moveTo>
                  <a:pt x="20" y="0"/>
                </a:moveTo>
                <a:lnTo>
                  <a:pt x="39" y="26"/>
                </a:lnTo>
                <a:lnTo>
                  <a:pt x="0" y="26"/>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75" name="Freeform 47"/>
          <p:cNvSpPr>
            <a:spLocks/>
          </p:cNvSpPr>
          <p:nvPr/>
        </p:nvSpPr>
        <p:spPr bwMode="auto">
          <a:xfrm>
            <a:off x="3741738" y="2362101"/>
            <a:ext cx="33337" cy="41275"/>
          </a:xfrm>
          <a:custGeom>
            <a:avLst/>
            <a:gdLst/>
            <a:ahLst/>
            <a:cxnLst>
              <a:cxn ang="0">
                <a:pos x="20" y="0"/>
              </a:cxn>
              <a:cxn ang="0">
                <a:pos x="39" y="26"/>
              </a:cxn>
              <a:cxn ang="0">
                <a:pos x="0" y="26"/>
              </a:cxn>
              <a:cxn ang="0">
                <a:pos x="20" y="0"/>
              </a:cxn>
            </a:cxnLst>
            <a:rect l="0" t="0" r="r" b="b"/>
            <a:pathLst>
              <a:path w="39" h="26">
                <a:moveTo>
                  <a:pt x="20" y="0"/>
                </a:moveTo>
                <a:lnTo>
                  <a:pt x="39" y="26"/>
                </a:lnTo>
                <a:lnTo>
                  <a:pt x="0" y="26"/>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76" name="Freeform 48"/>
          <p:cNvSpPr>
            <a:spLocks/>
          </p:cNvSpPr>
          <p:nvPr/>
        </p:nvSpPr>
        <p:spPr bwMode="auto">
          <a:xfrm>
            <a:off x="2944813" y="2843113"/>
            <a:ext cx="30162" cy="42863"/>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77" name="Freeform 49"/>
          <p:cNvSpPr>
            <a:spLocks/>
          </p:cNvSpPr>
          <p:nvPr/>
        </p:nvSpPr>
        <p:spPr bwMode="auto">
          <a:xfrm>
            <a:off x="2944813" y="2843113"/>
            <a:ext cx="30162" cy="42863"/>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78" name="Freeform 50"/>
          <p:cNvSpPr>
            <a:spLocks/>
          </p:cNvSpPr>
          <p:nvPr/>
        </p:nvSpPr>
        <p:spPr bwMode="auto">
          <a:xfrm>
            <a:off x="2109788" y="3100288"/>
            <a:ext cx="31750" cy="44450"/>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79" name="Freeform 51"/>
          <p:cNvSpPr>
            <a:spLocks/>
          </p:cNvSpPr>
          <p:nvPr/>
        </p:nvSpPr>
        <p:spPr bwMode="auto">
          <a:xfrm>
            <a:off x="2109788" y="3100288"/>
            <a:ext cx="31750" cy="44450"/>
          </a:xfrm>
          <a:custGeom>
            <a:avLst/>
            <a:gdLst/>
            <a:ahLst/>
            <a:cxnLst>
              <a:cxn ang="0">
                <a:pos x="20" y="0"/>
              </a:cxn>
              <a:cxn ang="0">
                <a:pos x="39" y="28"/>
              </a:cxn>
              <a:cxn ang="0">
                <a:pos x="0" y="28"/>
              </a:cxn>
              <a:cxn ang="0">
                <a:pos x="20" y="0"/>
              </a:cxn>
            </a:cxnLst>
            <a:rect l="0" t="0" r="r" b="b"/>
            <a:pathLst>
              <a:path w="39" h="28">
                <a:moveTo>
                  <a:pt x="20" y="0"/>
                </a:moveTo>
                <a:lnTo>
                  <a:pt x="39"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80" name="Freeform 52"/>
          <p:cNvSpPr>
            <a:spLocks/>
          </p:cNvSpPr>
          <p:nvPr/>
        </p:nvSpPr>
        <p:spPr bwMode="auto">
          <a:xfrm>
            <a:off x="2998788" y="2566888"/>
            <a:ext cx="30162" cy="46038"/>
          </a:xfrm>
          <a:custGeom>
            <a:avLst/>
            <a:gdLst/>
            <a:ahLst/>
            <a:cxnLst>
              <a:cxn ang="0">
                <a:pos x="20" y="0"/>
              </a:cxn>
              <a:cxn ang="0">
                <a:pos x="40" y="28"/>
              </a:cxn>
              <a:cxn ang="0">
                <a:pos x="0" y="28"/>
              </a:cxn>
              <a:cxn ang="0">
                <a:pos x="20" y="0"/>
              </a:cxn>
            </a:cxnLst>
            <a:rect l="0" t="0" r="r" b="b"/>
            <a:pathLst>
              <a:path w="40" h="28">
                <a:moveTo>
                  <a:pt x="20" y="0"/>
                </a:moveTo>
                <a:lnTo>
                  <a:pt x="40" y="28"/>
                </a:lnTo>
                <a:lnTo>
                  <a:pt x="0" y="28"/>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81" name="Freeform 53"/>
          <p:cNvSpPr>
            <a:spLocks/>
          </p:cNvSpPr>
          <p:nvPr/>
        </p:nvSpPr>
        <p:spPr bwMode="auto">
          <a:xfrm>
            <a:off x="2998788" y="2566888"/>
            <a:ext cx="30162" cy="46038"/>
          </a:xfrm>
          <a:custGeom>
            <a:avLst/>
            <a:gdLst/>
            <a:ahLst/>
            <a:cxnLst>
              <a:cxn ang="0">
                <a:pos x="20" y="0"/>
              </a:cxn>
              <a:cxn ang="0">
                <a:pos x="40" y="28"/>
              </a:cxn>
              <a:cxn ang="0">
                <a:pos x="0" y="28"/>
              </a:cxn>
              <a:cxn ang="0">
                <a:pos x="20" y="0"/>
              </a:cxn>
            </a:cxnLst>
            <a:rect l="0" t="0" r="r" b="b"/>
            <a:pathLst>
              <a:path w="40" h="28">
                <a:moveTo>
                  <a:pt x="20" y="0"/>
                </a:moveTo>
                <a:lnTo>
                  <a:pt x="40" y="28"/>
                </a:lnTo>
                <a:lnTo>
                  <a:pt x="0" y="28"/>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82" name="Freeform 54"/>
          <p:cNvSpPr>
            <a:spLocks/>
          </p:cNvSpPr>
          <p:nvPr/>
        </p:nvSpPr>
        <p:spPr bwMode="auto">
          <a:xfrm>
            <a:off x="3644900" y="2257326"/>
            <a:ext cx="30163" cy="42862"/>
          </a:xfrm>
          <a:custGeom>
            <a:avLst/>
            <a:gdLst/>
            <a:ahLst/>
            <a:cxnLst>
              <a:cxn ang="0">
                <a:pos x="18" y="0"/>
              </a:cxn>
              <a:cxn ang="0">
                <a:pos x="39" y="27"/>
              </a:cxn>
              <a:cxn ang="0">
                <a:pos x="0" y="27"/>
              </a:cxn>
              <a:cxn ang="0">
                <a:pos x="18" y="0"/>
              </a:cxn>
            </a:cxnLst>
            <a:rect l="0" t="0" r="r" b="b"/>
            <a:pathLst>
              <a:path w="39" h="27">
                <a:moveTo>
                  <a:pt x="18" y="0"/>
                </a:moveTo>
                <a:lnTo>
                  <a:pt x="39" y="27"/>
                </a:lnTo>
                <a:lnTo>
                  <a:pt x="0" y="27"/>
                </a:lnTo>
                <a:lnTo>
                  <a:pt x="18"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83" name="Freeform 55"/>
          <p:cNvSpPr>
            <a:spLocks/>
          </p:cNvSpPr>
          <p:nvPr/>
        </p:nvSpPr>
        <p:spPr bwMode="auto">
          <a:xfrm>
            <a:off x="3644900" y="2257326"/>
            <a:ext cx="30163" cy="42862"/>
          </a:xfrm>
          <a:custGeom>
            <a:avLst/>
            <a:gdLst/>
            <a:ahLst/>
            <a:cxnLst>
              <a:cxn ang="0">
                <a:pos x="18" y="0"/>
              </a:cxn>
              <a:cxn ang="0">
                <a:pos x="39" y="27"/>
              </a:cxn>
              <a:cxn ang="0">
                <a:pos x="0" y="27"/>
              </a:cxn>
              <a:cxn ang="0">
                <a:pos x="18" y="0"/>
              </a:cxn>
            </a:cxnLst>
            <a:rect l="0" t="0" r="r" b="b"/>
            <a:pathLst>
              <a:path w="39" h="27">
                <a:moveTo>
                  <a:pt x="18" y="0"/>
                </a:moveTo>
                <a:lnTo>
                  <a:pt x="39" y="27"/>
                </a:lnTo>
                <a:lnTo>
                  <a:pt x="0" y="27"/>
                </a:lnTo>
                <a:lnTo>
                  <a:pt x="18"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84" name="Freeform 56"/>
          <p:cNvSpPr>
            <a:spLocks/>
          </p:cNvSpPr>
          <p:nvPr/>
        </p:nvSpPr>
        <p:spPr bwMode="auto">
          <a:xfrm>
            <a:off x="1339850" y="3882926"/>
            <a:ext cx="31750" cy="42862"/>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2985" name="Freeform 57"/>
          <p:cNvSpPr>
            <a:spLocks/>
          </p:cNvSpPr>
          <p:nvPr/>
        </p:nvSpPr>
        <p:spPr bwMode="auto">
          <a:xfrm>
            <a:off x="1339850" y="3882926"/>
            <a:ext cx="31750" cy="42862"/>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2986" name="Line 58"/>
          <p:cNvSpPr>
            <a:spLocks noChangeShapeType="1"/>
          </p:cNvSpPr>
          <p:nvPr/>
        </p:nvSpPr>
        <p:spPr bwMode="auto">
          <a:xfrm flipV="1">
            <a:off x="1084263" y="2530376"/>
            <a:ext cx="2276475" cy="1546225"/>
          </a:xfrm>
          <a:prstGeom prst="line">
            <a:avLst/>
          </a:prstGeom>
          <a:noFill/>
          <a:ln w="9525">
            <a:solidFill>
              <a:schemeClr val="accent2"/>
            </a:solidFill>
            <a:round/>
            <a:headEnd/>
            <a:tailEnd/>
          </a:ln>
          <a:effectLst/>
        </p:spPr>
        <p:txBody>
          <a:bodyPr/>
          <a:lstStyle/>
          <a:p>
            <a:endParaRPr lang="tr-TR" dirty="0">
              <a:latin typeface="Calibri" pitchFamily="34" charset="0"/>
              <a:cs typeface="Calibri" pitchFamily="34" charset="0"/>
            </a:endParaRPr>
          </a:p>
        </p:txBody>
      </p:sp>
      <p:sp>
        <p:nvSpPr>
          <p:cNvPr id="892987" name="Line 59"/>
          <p:cNvSpPr>
            <a:spLocks noChangeShapeType="1"/>
          </p:cNvSpPr>
          <p:nvPr/>
        </p:nvSpPr>
        <p:spPr bwMode="auto">
          <a:xfrm flipV="1">
            <a:off x="1579563" y="2477988"/>
            <a:ext cx="2190750" cy="1220788"/>
          </a:xfrm>
          <a:prstGeom prst="line">
            <a:avLst/>
          </a:prstGeom>
          <a:noFill/>
          <a:ln w="6350">
            <a:solidFill>
              <a:srgbClr val="0000FF"/>
            </a:solidFill>
            <a:round/>
            <a:headEnd/>
            <a:tailEnd/>
          </a:ln>
          <a:effectLst/>
        </p:spPr>
        <p:txBody>
          <a:bodyPr/>
          <a:lstStyle/>
          <a:p>
            <a:endParaRPr lang="tr-TR" dirty="0">
              <a:latin typeface="Calibri" pitchFamily="34" charset="0"/>
              <a:cs typeface="Calibri" pitchFamily="34" charset="0"/>
            </a:endParaRPr>
          </a:p>
        </p:txBody>
      </p:sp>
      <p:sp>
        <p:nvSpPr>
          <p:cNvPr id="892988" name="Line 60"/>
          <p:cNvSpPr>
            <a:spLocks noChangeShapeType="1"/>
          </p:cNvSpPr>
          <p:nvPr/>
        </p:nvSpPr>
        <p:spPr bwMode="auto">
          <a:xfrm flipV="1">
            <a:off x="1304925" y="2049363"/>
            <a:ext cx="2938463" cy="1839913"/>
          </a:xfrm>
          <a:prstGeom prst="line">
            <a:avLst/>
          </a:prstGeom>
          <a:noFill/>
          <a:ln w="6350">
            <a:solidFill>
              <a:srgbClr val="3366FF"/>
            </a:solidFill>
            <a:round/>
            <a:headEnd/>
            <a:tailEnd/>
          </a:ln>
          <a:effectLst/>
        </p:spPr>
        <p:txBody>
          <a:bodyPr/>
          <a:lstStyle/>
          <a:p>
            <a:endParaRPr lang="tr-TR" dirty="0">
              <a:latin typeface="Calibri" pitchFamily="34" charset="0"/>
              <a:cs typeface="Calibri" pitchFamily="34" charset="0"/>
            </a:endParaRPr>
          </a:p>
        </p:txBody>
      </p:sp>
      <p:sp>
        <p:nvSpPr>
          <p:cNvPr id="892989" name="Rectangle 61"/>
          <p:cNvSpPr>
            <a:spLocks noChangeArrowheads="1"/>
          </p:cNvSpPr>
          <p:nvPr/>
        </p:nvSpPr>
        <p:spPr bwMode="auto">
          <a:xfrm>
            <a:off x="1950509" y="2079526"/>
            <a:ext cx="437620" cy="123111"/>
          </a:xfrm>
          <a:prstGeom prst="rect">
            <a:avLst/>
          </a:prstGeom>
          <a:noFill/>
          <a:ln w="9525">
            <a:noFill/>
            <a:miter lim="800000"/>
            <a:headEnd/>
            <a:tailEnd/>
          </a:ln>
        </p:spPr>
        <p:txBody>
          <a:bodyPr wrap="none" lIns="0" tIns="0" rIns="0" bIns="0">
            <a:spAutoFit/>
          </a:bodyPr>
          <a:lstStyle/>
          <a:p>
            <a:r>
              <a:rPr lang="en-GB" sz="800" b="1" dirty="0">
                <a:latin typeface="Calibri" pitchFamily="34" charset="0"/>
                <a:cs typeface="Calibri" pitchFamily="34" charset="0"/>
              </a:rPr>
              <a:t>R = 0.9031</a:t>
            </a:r>
            <a:endParaRPr lang="en-GB" sz="2800" i="1" dirty="0">
              <a:latin typeface="Calibri" pitchFamily="34" charset="0"/>
              <a:cs typeface="Calibri" pitchFamily="34" charset="0"/>
            </a:endParaRPr>
          </a:p>
        </p:txBody>
      </p:sp>
      <p:sp>
        <p:nvSpPr>
          <p:cNvPr id="892990" name="Rectangle 62"/>
          <p:cNvSpPr>
            <a:spLocks noChangeArrowheads="1"/>
          </p:cNvSpPr>
          <p:nvPr/>
        </p:nvSpPr>
        <p:spPr bwMode="auto">
          <a:xfrm>
            <a:off x="2014259" y="2001738"/>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2991" name="Rectangle 63"/>
          <p:cNvSpPr>
            <a:spLocks noChangeArrowheads="1"/>
          </p:cNvSpPr>
          <p:nvPr/>
        </p:nvSpPr>
        <p:spPr bwMode="auto">
          <a:xfrm>
            <a:off x="1953684" y="2241451"/>
            <a:ext cx="437620" cy="123111"/>
          </a:xfrm>
          <a:prstGeom prst="rect">
            <a:avLst/>
          </a:prstGeom>
          <a:noFill/>
          <a:ln w="9525">
            <a:noFill/>
            <a:miter lim="800000"/>
            <a:headEnd/>
            <a:tailEnd/>
          </a:ln>
        </p:spPr>
        <p:txBody>
          <a:bodyPr wrap="none" lIns="0" tIns="0" rIns="0" bIns="0">
            <a:spAutoFit/>
          </a:bodyPr>
          <a:lstStyle/>
          <a:p>
            <a:r>
              <a:rPr lang="en-GB" sz="800" b="1" dirty="0">
                <a:latin typeface="Calibri" pitchFamily="34" charset="0"/>
                <a:cs typeface="Calibri" pitchFamily="34" charset="0"/>
              </a:rPr>
              <a:t>R = 0.7280</a:t>
            </a:r>
            <a:endParaRPr lang="en-GB" sz="2800" i="1" dirty="0">
              <a:latin typeface="Calibri" pitchFamily="34" charset="0"/>
              <a:cs typeface="Calibri" pitchFamily="34" charset="0"/>
            </a:endParaRPr>
          </a:p>
        </p:txBody>
      </p:sp>
      <p:sp>
        <p:nvSpPr>
          <p:cNvPr id="892992" name="Rectangle 64"/>
          <p:cNvSpPr>
            <a:spLocks noChangeArrowheads="1"/>
          </p:cNvSpPr>
          <p:nvPr/>
        </p:nvSpPr>
        <p:spPr bwMode="auto">
          <a:xfrm>
            <a:off x="2015846" y="2160488"/>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2993" name="Rectangle 65"/>
          <p:cNvSpPr>
            <a:spLocks noChangeArrowheads="1"/>
          </p:cNvSpPr>
          <p:nvPr/>
        </p:nvSpPr>
        <p:spPr bwMode="auto">
          <a:xfrm>
            <a:off x="1927740" y="2431951"/>
            <a:ext cx="57708" cy="123111"/>
          </a:xfrm>
          <a:prstGeom prst="rect">
            <a:avLst/>
          </a:prstGeom>
          <a:noFill/>
          <a:ln w="9525">
            <a:noFill/>
            <a:miter lim="800000"/>
            <a:headEnd/>
            <a:tailEnd/>
          </a:ln>
        </p:spPr>
        <p:txBody>
          <a:bodyPr wrap="none" lIns="0" tIns="0" rIns="0" bIns="0">
            <a:spAutoFit/>
          </a:bodyPr>
          <a:lstStyle/>
          <a:p>
            <a:r>
              <a:rPr lang="en-GB" sz="800" b="1" dirty="0">
                <a:latin typeface="Calibri" pitchFamily="34" charset="0"/>
                <a:cs typeface="Calibri" pitchFamily="34" charset="0"/>
              </a:rPr>
              <a:t>R</a:t>
            </a:r>
            <a:endParaRPr lang="en-GB" sz="2800" i="1" dirty="0">
              <a:latin typeface="Calibri" pitchFamily="34" charset="0"/>
              <a:cs typeface="Calibri" pitchFamily="34" charset="0"/>
            </a:endParaRPr>
          </a:p>
        </p:txBody>
      </p:sp>
      <p:sp>
        <p:nvSpPr>
          <p:cNvPr id="892994" name="Rectangle 66"/>
          <p:cNvSpPr>
            <a:spLocks noChangeArrowheads="1"/>
          </p:cNvSpPr>
          <p:nvPr/>
        </p:nvSpPr>
        <p:spPr bwMode="auto">
          <a:xfrm>
            <a:off x="1998413" y="2431951"/>
            <a:ext cx="379912" cy="123111"/>
          </a:xfrm>
          <a:prstGeom prst="rect">
            <a:avLst/>
          </a:prstGeom>
          <a:noFill/>
          <a:ln w="9525">
            <a:noFill/>
            <a:miter lim="800000"/>
            <a:headEnd/>
            <a:tailEnd/>
          </a:ln>
        </p:spPr>
        <p:txBody>
          <a:bodyPr wrap="none" lIns="0" tIns="0" rIns="0" bIns="0">
            <a:spAutoFit/>
          </a:bodyPr>
          <a:lstStyle/>
          <a:p>
            <a:r>
              <a:rPr lang="en-GB" sz="800" b="1" dirty="0">
                <a:latin typeface="Calibri" pitchFamily="34" charset="0"/>
                <a:cs typeface="Calibri" pitchFamily="34" charset="0"/>
              </a:rPr>
              <a:t> = 0.8753</a:t>
            </a:r>
            <a:endParaRPr lang="en-GB" sz="2800" i="1" dirty="0">
              <a:latin typeface="Calibri" pitchFamily="34" charset="0"/>
              <a:cs typeface="Calibri" pitchFamily="34" charset="0"/>
            </a:endParaRPr>
          </a:p>
        </p:txBody>
      </p:sp>
      <p:sp>
        <p:nvSpPr>
          <p:cNvPr id="892995" name="Rectangle 67"/>
          <p:cNvSpPr>
            <a:spLocks noChangeArrowheads="1"/>
          </p:cNvSpPr>
          <p:nvPr/>
        </p:nvSpPr>
        <p:spPr bwMode="auto">
          <a:xfrm>
            <a:off x="591270" y="4683026"/>
            <a:ext cx="179536"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-1.0</a:t>
            </a:r>
            <a:endParaRPr lang="en-GB" sz="3200" i="1" dirty="0">
              <a:latin typeface="Calibri" pitchFamily="34" charset="0"/>
              <a:cs typeface="Calibri" pitchFamily="34" charset="0"/>
            </a:endParaRPr>
          </a:p>
        </p:txBody>
      </p:sp>
      <p:sp>
        <p:nvSpPr>
          <p:cNvPr id="892996" name="Rectangle 68"/>
          <p:cNvSpPr>
            <a:spLocks noChangeArrowheads="1"/>
          </p:cNvSpPr>
          <p:nvPr/>
        </p:nvSpPr>
        <p:spPr bwMode="auto">
          <a:xfrm>
            <a:off x="553867" y="4238526"/>
            <a:ext cx="35266"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a:t>
            </a:r>
            <a:endParaRPr lang="en-GB" sz="3200" i="1" dirty="0">
              <a:latin typeface="Calibri" pitchFamily="34" charset="0"/>
              <a:cs typeface="Calibri" pitchFamily="34" charset="0"/>
            </a:endParaRPr>
          </a:p>
        </p:txBody>
      </p:sp>
      <p:sp>
        <p:nvSpPr>
          <p:cNvPr id="892997" name="Rectangle 69"/>
          <p:cNvSpPr>
            <a:spLocks noChangeArrowheads="1"/>
          </p:cNvSpPr>
          <p:nvPr/>
        </p:nvSpPr>
        <p:spPr bwMode="auto">
          <a:xfrm>
            <a:off x="617634" y="4235351"/>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0.5</a:t>
            </a:r>
            <a:endParaRPr lang="en-GB" sz="3200" i="1" dirty="0">
              <a:latin typeface="Calibri" pitchFamily="34" charset="0"/>
              <a:cs typeface="Calibri" pitchFamily="34" charset="0"/>
            </a:endParaRPr>
          </a:p>
        </p:txBody>
      </p:sp>
      <p:sp>
        <p:nvSpPr>
          <p:cNvPr id="892998" name="Rectangle 70"/>
          <p:cNvSpPr>
            <a:spLocks noChangeArrowheads="1"/>
          </p:cNvSpPr>
          <p:nvPr/>
        </p:nvSpPr>
        <p:spPr bwMode="auto">
          <a:xfrm>
            <a:off x="733146" y="4178201"/>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2999" name="Rectangle 71"/>
          <p:cNvSpPr>
            <a:spLocks noChangeArrowheads="1"/>
          </p:cNvSpPr>
          <p:nvPr/>
        </p:nvSpPr>
        <p:spPr bwMode="auto">
          <a:xfrm>
            <a:off x="706952" y="3808313"/>
            <a:ext cx="57708"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0</a:t>
            </a:r>
            <a:endParaRPr lang="en-GB" sz="3200" i="1" dirty="0">
              <a:latin typeface="Calibri" pitchFamily="34" charset="0"/>
              <a:cs typeface="Calibri" pitchFamily="34" charset="0"/>
            </a:endParaRPr>
          </a:p>
        </p:txBody>
      </p:sp>
      <p:sp>
        <p:nvSpPr>
          <p:cNvPr id="893000" name="Rectangle 72"/>
          <p:cNvSpPr>
            <a:spLocks noChangeArrowheads="1"/>
          </p:cNvSpPr>
          <p:nvPr/>
        </p:nvSpPr>
        <p:spPr bwMode="auto">
          <a:xfrm>
            <a:off x="729178" y="3735288"/>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01" name="Rectangle 73"/>
          <p:cNvSpPr>
            <a:spLocks noChangeArrowheads="1"/>
          </p:cNvSpPr>
          <p:nvPr/>
        </p:nvSpPr>
        <p:spPr bwMode="auto">
          <a:xfrm>
            <a:off x="616840" y="3411438"/>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0.5</a:t>
            </a:r>
            <a:endParaRPr lang="en-GB" sz="3200" i="1" dirty="0">
              <a:latin typeface="Calibri" pitchFamily="34" charset="0"/>
              <a:cs typeface="Calibri" pitchFamily="34" charset="0"/>
            </a:endParaRPr>
          </a:p>
        </p:txBody>
      </p:sp>
      <p:sp>
        <p:nvSpPr>
          <p:cNvPr id="893002" name="Rectangle 74"/>
          <p:cNvSpPr>
            <a:spLocks noChangeArrowheads="1"/>
          </p:cNvSpPr>
          <p:nvPr/>
        </p:nvSpPr>
        <p:spPr bwMode="auto">
          <a:xfrm>
            <a:off x="733146" y="3336826"/>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03" name="Rectangle 75"/>
          <p:cNvSpPr>
            <a:spLocks noChangeArrowheads="1"/>
          </p:cNvSpPr>
          <p:nvPr/>
        </p:nvSpPr>
        <p:spPr bwMode="auto">
          <a:xfrm>
            <a:off x="616840" y="2957413"/>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1.0</a:t>
            </a:r>
            <a:endParaRPr lang="en-GB" sz="3200" i="1" dirty="0">
              <a:latin typeface="Calibri" pitchFamily="34" charset="0"/>
              <a:cs typeface="Calibri" pitchFamily="34" charset="0"/>
            </a:endParaRPr>
          </a:p>
        </p:txBody>
      </p:sp>
      <p:sp>
        <p:nvSpPr>
          <p:cNvPr id="893004" name="Rectangle 76"/>
          <p:cNvSpPr>
            <a:spLocks noChangeArrowheads="1"/>
          </p:cNvSpPr>
          <p:nvPr/>
        </p:nvSpPr>
        <p:spPr bwMode="auto">
          <a:xfrm>
            <a:off x="729178" y="2914551"/>
            <a:ext cx="57708" cy="492443"/>
          </a:xfrm>
          <a:prstGeom prst="rect">
            <a:avLst/>
          </a:prstGeom>
          <a:noFill/>
          <a:ln w="9525">
            <a:noFill/>
            <a:miter lim="800000"/>
            <a:headEnd/>
            <a:tailEnd/>
          </a:ln>
        </p:spPr>
        <p:txBody>
          <a:bodyPr wrap="none" lIns="0" tIns="0" rIns="0" bIns="0">
            <a:spAutoFit/>
          </a:bodyPr>
          <a:lstStyle/>
          <a:p>
            <a:r>
              <a:rPr lang="en-GB" dirty="0">
                <a:latin typeface="Times New Roman" pitchFamily="18" charset="0"/>
                <a:cs typeface="Calibri" pitchFamily="34" charset="0"/>
              </a:rPr>
              <a:t> </a:t>
            </a:r>
            <a:endParaRPr lang="en-GB" sz="3200" i="1" dirty="0">
              <a:latin typeface="Calibri" pitchFamily="34" charset="0"/>
              <a:cs typeface="Calibri" pitchFamily="34" charset="0"/>
            </a:endParaRPr>
          </a:p>
        </p:txBody>
      </p:sp>
      <p:sp>
        <p:nvSpPr>
          <p:cNvPr id="893005" name="Rectangle 77"/>
          <p:cNvSpPr>
            <a:spLocks noChangeArrowheads="1"/>
          </p:cNvSpPr>
          <p:nvPr/>
        </p:nvSpPr>
        <p:spPr bwMode="auto">
          <a:xfrm>
            <a:off x="599284" y="2538313"/>
            <a:ext cx="163506" cy="153888"/>
          </a:xfrm>
          <a:prstGeom prst="rect">
            <a:avLst/>
          </a:prstGeom>
          <a:noFill/>
          <a:ln w="9525">
            <a:noFill/>
            <a:miter lim="800000"/>
            <a:headEnd/>
            <a:tailEnd/>
          </a:ln>
        </p:spPr>
        <p:txBody>
          <a:bodyPr wrap="none" lIns="0" tIns="0" rIns="0" bIns="0">
            <a:spAutoFit/>
          </a:bodyPr>
          <a:lstStyle/>
          <a:p>
            <a:r>
              <a:rPr lang="en-GB" sz="1000" dirty="0">
                <a:latin typeface="Calibri" pitchFamily="34" charset="0"/>
                <a:cs typeface="Calibri" pitchFamily="34" charset="0"/>
              </a:rPr>
              <a:t>1.5</a:t>
            </a:r>
            <a:endParaRPr lang="en-GB" sz="3600" i="1" dirty="0">
              <a:latin typeface="Calibri" pitchFamily="34" charset="0"/>
              <a:cs typeface="Calibri" pitchFamily="34" charset="0"/>
            </a:endParaRPr>
          </a:p>
        </p:txBody>
      </p:sp>
      <p:sp>
        <p:nvSpPr>
          <p:cNvPr id="893006" name="Rectangle 78"/>
          <p:cNvSpPr>
            <a:spLocks noChangeArrowheads="1"/>
          </p:cNvSpPr>
          <p:nvPr/>
        </p:nvSpPr>
        <p:spPr bwMode="auto">
          <a:xfrm>
            <a:off x="733146" y="2493863"/>
            <a:ext cx="57708" cy="492443"/>
          </a:xfrm>
          <a:prstGeom prst="rect">
            <a:avLst/>
          </a:prstGeom>
          <a:noFill/>
          <a:ln w="9525">
            <a:noFill/>
            <a:miter lim="800000"/>
            <a:headEnd/>
            <a:tailEnd/>
          </a:ln>
        </p:spPr>
        <p:txBody>
          <a:bodyPr wrap="none" lIns="0" tIns="0" rIns="0" bIns="0">
            <a:spAutoFit/>
          </a:bodyPr>
          <a:lstStyle/>
          <a:p>
            <a:r>
              <a:rPr lang="en-GB" dirty="0">
                <a:latin typeface="Times New Roman" pitchFamily="18" charset="0"/>
                <a:cs typeface="Calibri" pitchFamily="34" charset="0"/>
              </a:rPr>
              <a:t> </a:t>
            </a:r>
            <a:endParaRPr lang="en-GB" sz="3200" i="1" dirty="0">
              <a:latin typeface="Calibri" pitchFamily="34" charset="0"/>
              <a:cs typeface="Calibri" pitchFamily="34" charset="0"/>
            </a:endParaRPr>
          </a:p>
        </p:txBody>
      </p:sp>
      <p:sp>
        <p:nvSpPr>
          <p:cNvPr id="893007" name="Rectangle 79"/>
          <p:cNvSpPr>
            <a:spLocks noChangeArrowheads="1"/>
          </p:cNvSpPr>
          <p:nvPr/>
        </p:nvSpPr>
        <p:spPr bwMode="auto">
          <a:xfrm>
            <a:off x="599284" y="2112863"/>
            <a:ext cx="163506" cy="153888"/>
          </a:xfrm>
          <a:prstGeom prst="rect">
            <a:avLst/>
          </a:prstGeom>
          <a:noFill/>
          <a:ln w="9525">
            <a:noFill/>
            <a:miter lim="800000"/>
            <a:headEnd/>
            <a:tailEnd/>
          </a:ln>
        </p:spPr>
        <p:txBody>
          <a:bodyPr wrap="none" lIns="0" tIns="0" rIns="0" bIns="0">
            <a:spAutoFit/>
          </a:bodyPr>
          <a:lstStyle/>
          <a:p>
            <a:r>
              <a:rPr lang="en-GB" sz="1000" dirty="0">
                <a:latin typeface="Calibri" pitchFamily="34" charset="0"/>
                <a:cs typeface="Calibri" pitchFamily="34" charset="0"/>
              </a:rPr>
              <a:t>2.0</a:t>
            </a:r>
            <a:endParaRPr lang="en-GB" sz="3600" i="1" dirty="0">
              <a:latin typeface="Calibri" pitchFamily="34" charset="0"/>
              <a:cs typeface="Calibri" pitchFamily="34" charset="0"/>
            </a:endParaRPr>
          </a:p>
        </p:txBody>
      </p:sp>
      <p:sp>
        <p:nvSpPr>
          <p:cNvPr id="893008" name="Rectangle 80"/>
          <p:cNvSpPr>
            <a:spLocks noChangeArrowheads="1"/>
          </p:cNvSpPr>
          <p:nvPr/>
        </p:nvSpPr>
        <p:spPr bwMode="auto">
          <a:xfrm>
            <a:off x="730250" y="2068413"/>
            <a:ext cx="63500" cy="304800"/>
          </a:xfrm>
          <a:prstGeom prst="rect">
            <a:avLst/>
          </a:prstGeom>
          <a:noFill/>
          <a:ln w="9525">
            <a:noFill/>
            <a:miter lim="800000"/>
            <a:headEnd/>
            <a:tailEnd/>
          </a:ln>
        </p:spPr>
        <p:txBody>
          <a:bodyPr wrap="none" lIns="0" tIns="0" rIns="0" bIns="0">
            <a:spAutoFit/>
          </a:bodyPr>
          <a:lstStyle/>
          <a:p>
            <a:r>
              <a:rPr lang="en-GB" sz="2000" dirty="0">
                <a:latin typeface="Times New Roman" pitchFamily="18" charset="0"/>
                <a:cs typeface="Calibri" pitchFamily="34" charset="0"/>
              </a:rPr>
              <a:t> </a:t>
            </a:r>
            <a:endParaRPr lang="en-GB" sz="3600" i="1" dirty="0">
              <a:latin typeface="Calibri" pitchFamily="34" charset="0"/>
              <a:cs typeface="Calibri" pitchFamily="34" charset="0"/>
            </a:endParaRPr>
          </a:p>
        </p:txBody>
      </p:sp>
      <p:sp>
        <p:nvSpPr>
          <p:cNvPr id="893009" name="Rectangle 81"/>
          <p:cNvSpPr>
            <a:spLocks noChangeArrowheads="1"/>
          </p:cNvSpPr>
          <p:nvPr/>
        </p:nvSpPr>
        <p:spPr bwMode="auto">
          <a:xfrm>
            <a:off x="599284" y="1709638"/>
            <a:ext cx="163506" cy="153888"/>
          </a:xfrm>
          <a:prstGeom prst="rect">
            <a:avLst/>
          </a:prstGeom>
          <a:noFill/>
          <a:ln w="9525">
            <a:noFill/>
            <a:miter lim="800000"/>
            <a:headEnd/>
            <a:tailEnd/>
          </a:ln>
        </p:spPr>
        <p:txBody>
          <a:bodyPr wrap="none" lIns="0" tIns="0" rIns="0" bIns="0">
            <a:spAutoFit/>
          </a:bodyPr>
          <a:lstStyle/>
          <a:p>
            <a:r>
              <a:rPr lang="en-GB" sz="1000" dirty="0">
                <a:latin typeface="Calibri" pitchFamily="34" charset="0"/>
                <a:cs typeface="Calibri" pitchFamily="34" charset="0"/>
              </a:rPr>
              <a:t>2.5</a:t>
            </a:r>
            <a:endParaRPr lang="en-GB" sz="3600" i="1" dirty="0">
              <a:latin typeface="Calibri" pitchFamily="34" charset="0"/>
              <a:cs typeface="Calibri" pitchFamily="34" charset="0"/>
            </a:endParaRPr>
          </a:p>
        </p:txBody>
      </p:sp>
      <p:sp>
        <p:nvSpPr>
          <p:cNvPr id="893010" name="Rectangle 82"/>
          <p:cNvSpPr>
            <a:spLocks noChangeArrowheads="1"/>
          </p:cNvSpPr>
          <p:nvPr/>
        </p:nvSpPr>
        <p:spPr bwMode="auto">
          <a:xfrm>
            <a:off x="733425" y="1650901"/>
            <a:ext cx="63500" cy="304800"/>
          </a:xfrm>
          <a:prstGeom prst="rect">
            <a:avLst/>
          </a:prstGeom>
          <a:noFill/>
          <a:ln w="9525">
            <a:noFill/>
            <a:miter lim="800000"/>
            <a:headEnd/>
            <a:tailEnd/>
          </a:ln>
        </p:spPr>
        <p:txBody>
          <a:bodyPr wrap="none" lIns="0" tIns="0" rIns="0" bIns="0">
            <a:spAutoFit/>
          </a:bodyPr>
          <a:lstStyle/>
          <a:p>
            <a:r>
              <a:rPr lang="en-GB" sz="2000" dirty="0">
                <a:solidFill>
                  <a:schemeClr val="bg1"/>
                </a:solidFill>
                <a:latin typeface="Times New Roman" pitchFamily="18" charset="0"/>
                <a:cs typeface="Calibri" pitchFamily="34" charset="0"/>
              </a:rPr>
              <a:t> </a:t>
            </a:r>
            <a:endParaRPr lang="en-GB" sz="3600" i="1" dirty="0">
              <a:solidFill>
                <a:schemeClr val="bg1"/>
              </a:solidFill>
              <a:latin typeface="Calibri" pitchFamily="34" charset="0"/>
              <a:cs typeface="Calibri" pitchFamily="34" charset="0"/>
            </a:endParaRPr>
          </a:p>
        </p:txBody>
      </p:sp>
      <p:sp>
        <p:nvSpPr>
          <p:cNvPr id="893011" name="Rectangle 83"/>
          <p:cNvSpPr>
            <a:spLocks noChangeArrowheads="1"/>
          </p:cNvSpPr>
          <p:nvPr/>
        </p:nvSpPr>
        <p:spPr bwMode="auto">
          <a:xfrm>
            <a:off x="720555" y="4803676"/>
            <a:ext cx="35266"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a:t>
            </a:r>
            <a:endParaRPr lang="en-GB" sz="3200" i="1" dirty="0">
              <a:latin typeface="Calibri" pitchFamily="34" charset="0"/>
              <a:cs typeface="Calibri" pitchFamily="34" charset="0"/>
            </a:endParaRPr>
          </a:p>
        </p:txBody>
      </p:sp>
      <p:sp>
        <p:nvSpPr>
          <p:cNvPr id="893012" name="Rectangle 84"/>
          <p:cNvSpPr>
            <a:spLocks noChangeArrowheads="1"/>
          </p:cNvSpPr>
          <p:nvPr/>
        </p:nvSpPr>
        <p:spPr bwMode="auto">
          <a:xfrm>
            <a:off x="750984" y="4803676"/>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0.5</a:t>
            </a:r>
            <a:endParaRPr lang="en-GB" sz="3200" i="1" dirty="0">
              <a:latin typeface="Calibri" pitchFamily="34" charset="0"/>
              <a:cs typeface="Calibri" pitchFamily="34" charset="0"/>
            </a:endParaRPr>
          </a:p>
        </p:txBody>
      </p:sp>
      <p:sp>
        <p:nvSpPr>
          <p:cNvPr id="893013" name="Rectangle 85"/>
          <p:cNvSpPr>
            <a:spLocks noChangeArrowheads="1"/>
          </p:cNvSpPr>
          <p:nvPr/>
        </p:nvSpPr>
        <p:spPr bwMode="auto">
          <a:xfrm>
            <a:off x="832365" y="4722713"/>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14" name="Rectangle 86"/>
          <p:cNvSpPr>
            <a:spLocks noChangeArrowheads="1"/>
          </p:cNvSpPr>
          <p:nvPr/>
        </p:nvSpPr>
        <p:spPr bwMode="auto">
          <a:xfrm>
            <a:off x="1409421" y="4802088"/>
            <a:ext cx="57708"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0</a:t>
            </a:r>
            <a:endParaRPr lang="en-GB" sz="3200" i="1" dirty="0">
              <a:latin typeface="Calibri" pitchFamily="34" charset="0"/>
              <a:cs typeface="Calibri" pitchFamily="34" charset="0"/>
            </a:endParaRPr>
          </a:p>
        </p:txBody>
      </p:sp>
      <p:sp>
        <p:nvSpPr>
          <p:cNvPr id="893015" name="Rectangle 87"/>
          <p:cNvSpPr>
            <a:spLocks noChangeArrowheads="1"/>
          </p:cNvSpPr>
          <p:nvPr/>
        </p:nvSpPr>
        <p:spPr bwMode="auto">
          <a:xfrm>
            <a:off x="1461015" y="4721126"/>
            <a:ext cx="57709" cy="492443"/>
          </a:xfrm>
          <a:prstGeom prst="rect">
            <a:avLst/>
          </a:prstGeom>
          <a:noFill/>
          <a:ln w="9525">
            <a:noFill/>
            <a:miter lim="800000"/>
            <a:headEnd/>
            <a:tailEnd/>
          </a:ln>
        </p:spPr>
        <p:txBody>
          <a:bodyPr wrap="none" lIns="0" tIns="0" rIns="0" bIns="0">
            <a:spAutoFit/>
          </a:bodyPr>
          <a:lstStyle/>
          <a:p>
            <a:r>
              <a:rPr lang="en-GB" dirty="0">
                <a:latin typeface="Times New Roman" pitchFamily="18" charset="0"/>
                <a:cs typeface="Calibri" pitchFamily="34" charset="0"/>
              </a:rPr>
              <a:t> </a:t>
            </a:r>
            <a:endParaRPr lang="en-GB" sz="3200" i="1" dirty="0">
              <a:latin typeface="Calibri" pitchFamily="34" charset="0"/>
              <a:cs typeface="Calibri" pitchFamily="34" charset="0"/>
            </a:endParaRPr>
          </a:p>
        </p:txBody>
      </p:sp>
      <p:sp>
        <p:nvSpPr>
          <p:cNvPr id="893016" name="Rectangle 88"/>
          <p:cNvSpPr>
            <a:spLocks noChangeArrowheads="1"/>
          </p:cNvSpPr>
          <p:nvPr/>
        </p:nvSpPr>
        <p:spPr bwMode="auto">
          <a:xfrm>
            <a:off x="1986853" y="4803676"/>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0.5</a:t>
            </a:r>
            <a:endParaRPr lang="en-GB" sz="3200" i="1" dirty="0">
              <a:latin typeface="Calibri" pitchFamily="34" charset="0"/>
              <a:cs typeface="Calibri" pitchFamily="34" charset="0"/>
            </a:endParaRPr>
          </a:p>
        </p:txBody>
      </p:sp>
      <p:sp>
        <p:nvSpPr>
          <p:cNvPr id="893017" name="Rectangle 89"/>
          <p:cNvSpPr>
            <a:spLocks noChangeArrowheads="1"/>
          </p:cNvSpPr>
          <p:nvPr/>
        </p:nvSpPr>
        <p:spPr bwMode="auto">
          <a:xfrm>
            <a:off x="2088871" y="4722713"/>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18" name="Rectangle 90"/>
          <p:cNvSpPr>
            <a:spLocks noChangeArrowheads="1"/>
          </p:cNvSpPr>
          <p:nvPr/>
        </p:nvSpPr>
        <p:spPr bwMode="auto">
          <a:xfrm>
            <a:off x="2544065" y="4802088"/>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1.0</a:t>
            </a:r>
            <a:endParaRPr lang="en-GB" sz="3200" i="1" dirty="0">
              <a:latin typeface="Calibri" pitchFamily="34" charset="0"/>
              <a:cs typeface="Calibri" pitchFamily="34" charset="0"/>
            </a:endParaRPr>
          </a:p>
        </p:txBody>
      </p:sp>
      <p:sp>
        <p:nvSpPr>
          <p:cNvPr id="893019" name="Rectangle 91"/>
          <p:cNvSpPr>
            <a:spLocks noChangeArrowheads="1"/>
          </p:cNvSpPr>
          <p:nvPr/>
        </p:nvSpPr>
        <p:spPr bwMode="auto">
          <a:xfrm>
            <a:off x="2659578" y="4721126"/>
            <a:ext cx="57708" cy="492443"/>
          </a:xfrm>
          <a:prstGeom prst="rect">
            <a:avLst/>
          </a:prstGeom>
          <a:noFill/>
          <a:ln w="9525">
            <a:noFill/>
            <a:miter lim="800000"/>
            <a:headEnd/>
            <a:tailEnd/>
          </a:ln>
        </p:spPr>
        <p:txBody>
          <a:bodyPr wrap="none" lIns="0" tIns="0" rIns="0" bIns="0">
            <a:spAutoFit/>
          </a:bodyPr>
          <a:lstStyle/>
          <a:p>
            <a:r>
              <a:rPr lang="en-GB" dirty="0">
                <a:latin typeface="Times New Roman" pitchFamily="18" charset="0"/>
                <a:cs typeface="Calibri" pitchFamily="34" charset="0"/>
              </a:rPr>
              <a:t> </a:t>
            </a:r>
            <a:endParaRPr lang="en-GB" sz="3200" i="1" dirty="0">
              <a:latin typeface="Calibri" pitchFamily="34" charset="0"/>
              <a:cs typeface="Calibri" pitchFamily="34" charset="0"/>
            </a:endParaRPr>
          </a:p>
        </p:txBody>
      </p:sp>
      <p:sp>
        <p:nvSpPr>
          <p:cNvPr id="893020" name="Rectangle 92"/>
          <p:cNvSpPr>
            <a:spLocks noChangeArrowheads="1"/>
          </p:cNvSpPr>
          <p:nvPr/>
        </p:nvSpPr>
        <p:spPr bwMode="auto">
          <a:xfrm>
            <a:off x="3185415" y="4803676"/>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1.5</a:t>
            </a:r>
            <a:endParaRPr lang="en-GB" sz="3200" i="1" dirty="0">
              <a:latin typeface="Calibri" pitchFamily="34" charset="0"/>
              <a:cs typeface="Calibri" pitchFamily="34" charset="0"/>
            </a:endParaRPr>
          </a:p>
        </p:txBody>
      </p:sp>
      <p:sp>
        <p:nvSpPr>
          <p:cNvPr id="893021" name="Rectangle 93"/>
          <p:cNvSpPr>
            <a:spLocks noChangeArrowheads="1"/>
          </p:cNvSpPr>
          <p:nvPr/>
        </p:nvSpPr>
        <p:spPr bwMode="auto">
          <a:xfrm>
            <a:off x="3291402" y="4722713"/>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22" name="Rectangle 94"/>
          <p:cNvSpPr>
            <a:spLocks noChangeArrowheads="1"/>
          </p:cNvSpPr>
          <p:nvPr/>
        </p:nvSpPr>
        <p:spPr bwMode="auto">
          <a:xfrm>
            <a:off x="3768028" y="4802088"/>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2.0</a:t>
            </a:r>
            <a:endParaRPr lang="en-GB" sz="3200" i="1" dirty="0">
              <a:latin typeface="Calibri" pitchFamily="34" charset="0"/>
              <a:cs typeface="Calibri" pitchFamily="34" charset="0"/>
            </a:endParaRPr>
          </a:p>
        </p:txBody>
      </p:sp>
      <p:sp>
        <p:nvSpPr>
          <p:cNvPr id="893023" name="Rectangle 95"/>
          <p:cNvSpPr>
            <a:spLocks noChangeArrowheads="1"/>
          </p:cNvSpPr>
          <p:nvPr/>
        </p:nvSpPr>
        <p:spPr bwMode="auto">
          <a:xfrm>
            <a:off x="3861315" y="4721126"/>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24" name="Rectangle 96"/>
          <p:cNvSpPr>
            <a:spLocks noChangeArrowheads="1"/>
          </p:cNvSpPr>
          <p:nvPr/>
        </p:nvSpPr>
        <p:spPr bwMode="auto">
          <a:xfrm>
            <a:off x="4388740" y="4803676"/>
            <a:ext cx="144270"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2.5</a:t>
            </a:r>
            <a:endParaRPr lang="en-GB" sz="3200" i="1" dirty="0">
              <a:latin typeface="Calibri" pitchFamily="34" charset="0"/>
              <a:cs typeface="Calibri" pitchFamily="34" charset="0"/>
            </a:endParaRPr>
          </a:p>
        </p:txBody>
      </p:sp>
      <p:sp>
        <p:nvSpPr>
          <p:cNvPr id="893025" name="Rectangle 97"/>
          <p:cNvSpPr>
            <a:spLocks noChangeArrowheads="1"/>
          </p:cNvSpPr>
          <p:nvPr/>
        </p:nvSpPr>
        <p:spPr bwMode="auto">
          <a:xfrm>
            <a:off x="4487584" y="4722713"/>
            <a:ext cx="57708" cy="492443"/>
          </a:xfrm>
          <a:prstGeom prst="rect">
            <a:avLst/>
          </a:prstGeom>
          <a:noFill/>
          <a:ln w="9525">
            <a:noFill/>
            <a:miter lim="800000"/>
            <a:headEnd/>
            <a:tailEnd/>
          </a:ln>
        </p:spPr>
        <p:txBody>
          <a:bodyPr wrap="none" lIns="0" tIns="0" rIns="0" bIns="0">
            <a:spAutoFit/>
          </a:bodyPr>
          <a:lstStyle/>
          <a:p>
            <a:r>
              <a:rPr lang="en-GB" dirty="0">
                <a:solidFill>
                  <a:srgbClr val="000000"/>
                </a:solidFill>
                <a:latin typeface="Times New Roman" pitchFamily="18" charset="0"/>
                <a:cs typeface="Calibri" pitchFamily="34" charset="0"/>
              </a:rPr>
              <a:t> </a:t>
            </a:r>
            <a:endParaRPr lang="en-GB" sz="3200" i="1" dirty="0">
              <a:latin typeface="Calibri" pitchFamily="34" charset="0"/>
              <a:cs typeface="Calibri" pitchFamily="34" charset="0"/>
            </a:endParaRPr>
          </a:p>
        </p:txBody>
      </p:sp>
      <p:sp>
        <p:nvSpPr>
          <p:cNvPr id="893026" name="Freeform 98"/>
          <p:cNvSpPr>
            <a:spLocks/>
          </p:cNvSpPr>
          <p:nvPr/>
        </p:nvSpPr>
        <p:spPr bwMode="auto">
          <a:xfrm>
            <a:off x="1098550" y="2098576"/>
            <a:ext cx="28575" cy="39687"/>
          </a:xfrm>
          <a:custGeom>
            <a:avLst/>
            <a:gdLst/>
            <a:ahLst/>
            <a:cxnLst>
              <a:cxn ang="0">
                <a:pos x="20" y="0"/>
              </a:cxn>
              <a:cxn ang="0">
                <a:pos x="15" y="0"/>
              </a:cxn>
              <a:cxn ang="0">
                <a:pos x="12" y="1"/>
              </a:cxn>
              <a:cxn ang="0">
                <a:pos x="8" y="2"/>
              </a:cxn>
              <a:cxn ang="0">
                <a:pos x="7" y="3"/>
              </a:cxn>
              <a:cxn ang="0">
                <a:pos x="3" y="6"/>
              </a:cxn>
              <a:cxn ang="0">
                <a:pos x="2" y="8"/>
              </a:cxn>
              <a:cxn ang="0">
                <a:pos x="2" y="10"/>
              </a:cxn>
              <a:cxn ang="0">
                <a:pos x="0" y="14"/>
              </a:cxn>
              <a:cxn ang="0">
                <a:pos x="2" y="16"/>
              </a:cxn>
              <a:cxn ang="0">
                <a:pos x="2" y="18"/>
              </a:cxn>
              <a:cxn ang="0">
                <a:pos x="3" y="21"/>
              </a:cxn>
              <a:cxn ang="0">
                <a:pos x="7" y="23"/>
              </a:cxn>
              <a:cxn ang="0">
                <a:pos x="8" y="24"/>
              </a:cxn>
              <a:cxn ang="0">
                <a:pos x="12" y="25"/>
              </a:cxn>
              <a:cxn ang="0">
                <a:pos x="15" y="26"/>
              </a:cxn>
              <a:cxn ang="0">
                <a:pos x="20" y="26"/>
              </a:cxn>
              <a:cxn ang="0">
                <a:pos x="23" y="26"/>
              </a:cxn>
              <a:cxn ang="0">
                <a:pos x="26" y="25"/>
              </a:cxn>
              <a:cxn ang="0">
                <a:pos x="30" y="24"/>
              </a:cxn>
              <a:cxn ang="0">
                <a:pos x="33" y="23"/>
              </a:cxn>
              <a:cxn ang="0">
                <a:pos x="35" y="21"/>
              </a:cxn>
              <a:cxn ang="0">
                <a:pos x="36" y="18"/>
              </a:cxn>
              <a:cxn ang="0">
                <a:pos x="38" y="16"/>
              </a:cxn>
              <a:cxn ang="0">
                <a:pos x="38" y="14"/>
              </a:cxn>
              <a:cxn ang="0">
                <a:pos x="38" y="10"/>
              </a:cxn>
              <a:cxn ang="0">
                <a:pos x="36" y="8"/>
              </a:cxn>
              <a:cxn ang="0">
                <a:pos x="35" y="6"/>
              </a:cxn>
              <a:cxn ang="0">
                <a:pos x="33" y="3"/>
              </a:cxn>
              <a:cxn ang="0">
                <a:pos x="30" y="2"/>
              </a:cxn>
              <a:cxn ang="0">
                <a:pos x="26" y="1"/>
              </a:cxn>
              <a:cxn ang="0">
                <a:pos x="23" y="0"/>
              </a:cxn>
              <a:cxn ang="0">
                <a:pos x="20" y="0"/>
              </a:cxn>
            </a:cxnLst>
            <a:rect l="0" t="0" r="r" b="b"/>
            <a:pathLst>
              <a:path w="38" h="26">
                <a:moveTo>
                  <a:pt x="20" y="0"/>
                </a:moveTo>
                <a:lnTo>
                  <a:pt x="15" y="0"/>
                </a:lnTo>
                <a:lnTo>
                  <a:pt x="12" y="1"/>
                </a:lnTo>
                <a:lnTo>
                  <a:pt x="8" y="2"/>
                </a:lnTo>
                <a:lnTo>
                  <a:pt x="7" y="3"/>
                </a:lnTo>
                <a:lnTo>
                  <a:pt x="3" y="6"/>
                </a:lnTo>
                <a:lnTo>
                  <a:pt x="2" y="8"/>
                </a:lnTo>
                <a:lnTo>
                  <a:pt x="2" y="10"/>
                </a:lnTo>
                <a:lnTo>
                  <a:pt x="0" y="14"/>
                </a:lnTo>
                <a:lnTo>
                  <a:pt x="2" y="16"/>
                </a:lnTo>
                <a:lnTo>
                  <a:pt x="2" y="18"/>
                </a:lnTo>
                <a:lnTo>
                  <a:pt x="3" y="21"/>
                </a:lnTo>
                <a:lnTo>
                  <a:pt x="7" y="23"/>
                </a:lnTo>
                <a:lnTo>
                  <a:pt x="8" y="24"/>
                </a:lnTo>
                <a:lnTo>
                  <a:pt x="12" y="25"/>
                </a:lnTo>
                <a:lnTo>
                  <a:pt x="15" y="26"/>
                </a:lnTo>
                <a:lnTo>
                  <a:pt x="20" y="26"/>
                </a:lnTo>
                <a:lnTo>
                  <a:pt x="23" y="26"/>
                </a:lnTo>
                <a:lnTo>
                  <a:pt x="26" y="25"/>
                </a:lnTo>
                <a:lnTo>
                  <a:pt x="30" y="24"/>
                </a:lnTo>
                <a:lnTo>
                  <a:pt x="33" y="23"/>
                </a:lnTo>
                <a:lnTo>
                  <a:pt x="35" y="21"/>
                </a:lnTo>
                <a:lnTo>
                  <a:pt x="36" y="18"/>
                </a:lnTo>
                <a:lnTo>
                  <a:pt x="38" y="16"/>
                </a:lnTo>
                <a:lnTo>
                  <a:pt x="38" y="14"/>
                </a:lnTo>
                <a:lnTo>
                  <a:pt x="38" y="10"/>
                </a:lnTo>
                <a:lnTo>
                  <a:pt x="36" y="8"/>
                </a:lnTo>
                <a:lnTo>
                  <a:pt x="35" y="6"/>
                </a:lnTo>
                <a:lnTo>
                  <a:pt x="33" y="3"/>
                </a:lnTo>
                <a:lnTo>
                  <a:pt x="30" y="2"/>
                </a:lnTo>
                <a:lnTo>
                  <a:pt x="26" y="1"/>
                </a:lnTo>
                <a:lnTo>
                  <a:pt x="23" y="0"/>
                </a:lnTo>
                <a:lnTo>
                  <a:pt x="20" y="0"/>
                </a:lnTo>
                <a:close/>
              </a:path>
            </a:pathLst>
          </a:custGeom>
          <a:solidFill>
            <a:srgbClr val="FF0000"/>
          </a:solidFill>
          <a:ln w="9525">
            <a:noFill/>
            <a:round/>
            <a:headEnd/>
            <a:tailEnd/>
          </a:ln>
        </p:spPr>
        <p:txBody>
          <a:bodyPr/>
          <a:lstStyle/>
          <a:p>
            <a:endParaRPr lang="tr-TR" dirty="0">
              <a:latin typeface="Calibri" pitchFamily="34" charset="0"/>
              <a:cs typeface="Calibri" pitchFamily="34" charset="0"/>
            </a:endParaRPr>
          </a:p>
        </p:txBody>
      </p:sp>
      <p:sp>
        <p:nvSpPr>
          <p:cNvPr id="893027" name="Freeform 99"/>
          <p:cNvSpPr>
            <a:spLocks/>
          </p:cNvSpPr>
          <p:nvPr/>
        </p:nvSpPr>
        <p:spPr bwMode="auto">
          <a:xfrm>
            <a:off x="1098550" y="2098576"/>
            <a:ext cx="28575" cy="39687"/>
          </a:xfrm>
          <a:custGeom>
            <a:avLst/>
            <a:gdLst/>
            <a:ahLst/>
            <a:cxnLst>
              <a:cxn ang="0">
                <a:pos x="20" y="0"/>
              </a:cxn>
              <a:cxn ang="0">
                <a:pos x="15" y="0"/>
              </a:cxn>
              <a:cxn ang="0">
                <a:pos x="12" y="1"/>
              </a:cxn>
              <a:cxn ang="0">
                <a:pos x="8" y="2"/>
              </a:cxn>
              <a:cxn ang="0">
                <a:pos x="7" y="3"/>
              </a:cxn>
              <a:cxn ang="0">
                <a:pos x="3" y="6"/>
              </a:cxn>
              <a:cxn ang="0">
                <a:pos x="2" y="8"/>
              </a:cxn>
              <a:cxn ang="0">
                <a:pos x="2" y="10"/>
              </a:cxn>
              <a:cxn ang="0">
                <a:pos x="0" y="14"/>
              </a:cxn>
              <a:cxn ang="0">
                <a:pos x="2" y="16"/>
              </a:cxn>
              <a:cxn ang="0">
                <a:pos x="2" y="18"/>
              </a:cxn>
              <a:cxn ang="0">
                <a:pos x="3" y="21"/>
              </a:cxn>
              <a:cxn ang="0">
                <a:pos x="7" y="23"/>
              </a:cxn>
              <a:cxn ang="0">
                <a:pos x="8" y="24"/>
              </a:cxn>
              <a:cxn ang="0">
                <a:pos x="12" y="25"/>
              </a:cxn>
              <a:cxn ang="0">
                <a:pos x="15" y="26"/>
              </a:cxn>
              <a:cxn ang="0">
                <a:pos x="20" y="26"/>
              </a:cxn>
              <a:cxn ang="0">
                <a:pos x="23" y="26"/>
              </a:cxn>
              <a:cxn ang="0">
                <a:pos x="26" y="25"/>
              </a:cxn>
              <a:cxn ang="0">
                <a:pos x="30" y="24"/>
              </a:cxn>
              <a:cxn ang="0">
                <a:pos x="33" y="23"/>
              </a:cxn>
              <a:cxn ang="0">
                <a:pos x="35" y="21"/>
              </a:cxn>
              <a:cxn ang="0">
                <a:pos x="36" y="18"/>
              </a:cxn>
              <a:cxn ang="0">
                <a:pos x="38" y="16"/>
              </a:cxn>
              <a:cxn ang="0">
                <a:pos x="38" y="14"/>
              </a:cxn>
              <a:cxn ang="0">
                <a:pos x="38" y="10"/>
              </a:cxn>
              <a:cxn ang="0">
                <a:pos x="36" y="8"/>
              </a:cxn>
              <a:cxn ang="0">
                <a:pos x="35" y="6"/>
              </a:cxn>
              <a:cxn ang="0">
                <a:pos x="33" y="3"/>
              </a:cxn>
              <a:cxn ang="0">
                <a:pos x="30" y="2"/>
              </a:cxn>
              <a:cxn ang="0">
                <a:pos x="26" y="1"/>
              </a:cxn>
              <a:cxn ang="0">
                <a:pos x="23" y="0"/>
              </a:cxn>
              <a:cxn ang="0">
                <a:pos x="20" y="0"/>
              </a:cxn>
            </a:cxnLst>
            <a:rect l="0" t="0" r="r" b="b"/>
            <a:pathLst>
              <a:path w="38" h="26">
                <a:moveTo>
                  <a:pt x="20" y="0"/>
                </a:moveTo>
                <a:lnTo>
                  <a:pt x="15" y="0"/>
                </a:lnTo>
                <a:lnTo>
                  <a:pt x="12" y="1"/>
                </a:lnTo>
                <a:lnTo>
                  <a:pt x="8" y="2"/>
                </a:lnTo>
                <a:lnTo>
                  <a:pt x="7" y="3"/>
                </a:lnTo>
                <a:lnTo>
                  <a:pt x="3" y="6"/>
                </a:lnTo>
                <a:lnTo>
                  <a:pt x="2" y="8"/>
                </a:lnTo>
                <a:lnTo>
                  <a:pt x="2" y="10"/>
                </a:lnTo>
                <a:lnTo>
                  <a:pt x="0" y="14"/>
                </a:lnTo>
                <a:lnTo>
                  <a:pt x="2" y="16"/>
                </a:lnTo>
                <a:lnTo>
                  <a:pt x="2" y="18"/>
                </a:lnTo>
                <a:lnTo>
                  <a:pt x="3" y="21"/>
                </a:lnTo>
                <a:lnTo>
                  <a:pt x="7" y="23"/>
                </a:lnTo>
                <a:lnTo>
                  <a:pt x="8" y="24"/>
                </a:lnTo>
                <a:lnTo>
                  <a:pt x="12" y="25"/>
                </a:lnTo>
                <a:lnTo>
                  <a:pt x="15" y="26"/>
                </a:lnTo>
                <a:lnTo>
                  <a:pt x="20" y="26"/>
                </a:lnTo>
                <a:lnTo>
                  <a:pt x="23" y="26"/>
                </a:lnTo>
                <a:lnTo>
                  <a:pt x="26" y="25"/>
                </a:lnTo>
                <a:lnTo>
                  <a:pt x="30" y="24"/>
                </a:lnTo>
                <a:lnTo>
                  <a:pt x="33" y="23"/>
                </a:lnTo>
                <a:lnTo>
                  <a:pt x="35" y="21"/>
                </a:lnTo>
                <a:lnTo>
                  <a:pt x="36" y="18"/>
                </a:lnTo>
                <a:lnTo>
                  <a:pt x="38" y="16"/>
                </a:lnTo>
                <a:lnTo>
                  <a:pt x="38" y="14"/>
                </a:lnTo>
                <a:lnTo>
                  <a:pt x="38" y="10"/>
                </a:lnTo>
                <a:lnTo>
                  <a:pt x="36" y="8"/>
                </a:lnTo>
                <a:lnTo>
                  <a:pt x="35" y="6"/>
                </a:lnTo>
                <a:lnTo>
                  <a:pt x="33" y="3"/>
                </a:lnTo>
                <a:lnTo>
                  <a:pt x="30" y="2"/>
                </a:lnTo>
                <a:lnTo>
                  <a:pt x="26" y="1"/>
                </a:lnTo>
                <a:lnTo>
                  <a:pt x="23" y="0"/>
                </a:lnTo>
                <a:lnTo>
                  <a:pt x="20" y="0"/>
                </a:lnTo>
              </a:path>
            </a:pathLst>
          </a:custGeom>
          <a:solidFill>
            <a:schemeClr val="accent2"/>
          </a:solidFill>
          <a:ln w="9525" cap="flat" cmpd="sng">
            <a:solidFill>
              <a:schemeClr val="accent2"/>
            </a:solidFill>
            <a:prstDash val="solid"/>
            <a:round/>
            <a:headEnd/>
            <a:tailEnd/>
          </a:ln>
          <a:effectLst/>
        </p:spPr>
        <p:txBody>
          <a:bodyPr/>
          <a:lstStyle/>
          <a:p>
            <a:endParaRPr lang="tr-TR" dirty="0">
              <a:latin typeface="Calibri" pitchFamily="34" charset="0"/>
              <a:cs typeface="Calibri" pitchFamily="34" charset="0"/>
            </a:endParaRPr>
          </a:p>
        </p:txBody>
      </p:sp>
      <p:sp>
        <p:nvSpPr>
          <p:cNvPr id="893028" name="Rectangle 100"/>
          <p:cNvSpPr>
            <a:spLocks noChangeArrowheads="1"/>
          </p:cNvSpPr>
          <p:nvPr/>
        </p:nvSpPr>
        <p:spPr bwMode="auto">
          <a:xfrm>
            <a:off x="1270718" y="2079526"/>
            <a:ext cx="508152" cy="123111"/>
          </a:xfrm>
          <a:prstGeom prst="rect">
            <a:avLst/>
          </a:prstGeom>
          <a:noFill/>
          <a:ln w="9525">
            <a:noFill/>
            <a:miter lim="800000"/>
            <a:headEnd/>
            <a:tailEnd/>
          </a:ln>
        </p:spPr>
        <p:txBody>
          <a:bodyPr wrap="none" lIns="0" tIns="0" rIns="0" bIns="0">
            <a:spAutoFit/>
          </a:bodyPr>
          <a:lstStyle/>
          <a:p>
            <a:r>
              <a:rPr lang="en-US" altLang="ja-JP" sz="800" b="1" dirty="0">
                <a:latin typeface="Calibri" pitchFamily="34" charset="0"/>
                <a:ea typeface="MS Mincho" pitchFamily="49" charset="-128"/>
                <a:cs typeface="Calibri" pitchFamily="34" charset="0"/>
              </a:rPr>
              <a:t>15–25 years</a:t>
            </a:r>
            <a:endParaRPr lang="en-GB" sz="800" b="1" dirty="0">
              <a:latin typeface="Calibri" pitchFamily="34" charset="0"/>
              <a:ea typeface="MS Mincho" pitchFamily="49" charset="-128"/>
              <a:cs typeface="Calibri" pitchFamily="34" charset="0"/>
            </a:endParaRPr>
          </a:p>
        </p:txBody>
      </p:sp>
      <p:sp>
        <p:nvSpPr>
          <p:cNvPr id="893029" name="Rectangle 101"/>
          <p:cNvSpPr>
            <a:spLocks noChangeArrowheads="1"/>
          </p:cNvSpPr>
          <p:nvPr/>
        </p:nvSpPr>
        <p:spPr bwMode="auto">
          <a:xfrm>
            <a:off x="1538009" y="1979513"/>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30" name="Rectangle 102"/>
          <p:cNvSpPr>
            <a:spLocks noChangeArrowheads="1"/>
          </p:cNvSpPr>
          <p:nvPr/>
        </p:nvSpPr>
        <p:spPr bwMode="auto">
          <a:xfrm>
            <a:off x="1098550" y="2276376"/>
            <a:ext cx="28575" cy="41275"/>
          </a:xfrm>
          <a:prstGeom prst="rect">
            <a:avLst/>
          </a:prstGeom>
          <a:solidFill>
            <a:schemeClr val="accent2"/>
          </a:solidFill>
          <a:ln w="9525">
            <a:solidFill>
              <a:schemeClr val="accent2"/>
            </a:solidFill>
            <a:miter lim="800000"/>
            <a:headEnd/>
            <a:tailEnd/>
          </a:ln>
        </p:spPr>
        <p:txBody>
          <a:bodyPr/>
          <a:lstStyle/>
          <a:p>
            <a:endParaRPr lang="tr-TR" dirty="0">
              <a:latin typeface="Calibri" pitchFamily="34" charset="0"/>
              <a:cs typeface="Calibri" pitchFamily="34" charset="0"/>
            </a:endParaRPr>
          </a:p>
        </p:txBody>
      </p:sp>
      <p:sp>
        <p:nvSpPr>
          <p:cNvPr id="893031" name="Rectangle 103"/>
          <p:cNvSpPr>
            <a:spLocks noChangeArrowheads="1"/>
          </p:cNvSpPr>
          <p:nvPr/>
        </p:nvSpPr>
        <p:spPr bwMode="auto">
          <a:xfrm>
            <a:off x="1098550" y="2276376"/>
            <a:ext cx="28575" cy="41275"/>
          </a:xfrm>
          <a:prstGeom prst="rect">
            <a:avLst/>
          </a:prstGeom>
          <a:solidFill>
            <a:srgbClr val="3333FF"/>
          </a:solidFill>
          <a:ln w="6350">
            <a:solidFill>
              <a:srgbClr val="0000FF"/>
            </a:solidFill>
            <a:miter lim="800000"/>
            <a:headEnd/>
            <a:tailEnd/>
          </a:ln>
        </p:spPr>
        <p:txBody>
          <a:bodyPr/>
          <a:lstStyle/>
          <a:p>
            <a:endParaRPr lang="tr-TR" dirty="0">
              <a:latin typeface="Calibri" pitchFamily="34" charset="0"/>
              <a:cs typeface="Calibri" pitchFamily="34" charset="0"/>
            </a:endParaRPr>
          </a:p>
        </p:txBody>
      </p:sp>
      <p:sp>
        <p:nvSpPr>
          <p:cNvPr id="893032" name="Rectangle 104"/>
          <p:cNvSpPr>
            <a:spLocks noChangeArrowheads="1"/>
          </p:cNvSpPr>
          <p:nvPr/>
        </p:nvSpPr>
        <p:spPr bwMode="auto">
          <a:xfrm>
            <a:off x="1270718" y="2257326"/>
            <a:ext cx="508152" cy="123111"/>
          </a:xfrm>
          <a:prstGeom prst="rect">
            <a:avLst/>
          </a:prstGeom>
          <a:noFill/>
          <a:ln w="9525">
            <a:noFill/>
            <a:miter lim="800000"/>
            <a:headEnd/>
            <a:tailEnd/>
          </a:ln>
        </p:spPr>
        <p:txBody>
          <a:bodyPr wrap="none" lIns="0" tIns="0" rIns="0" bIns="0">
            <a:spAutoFit/>
          </a:bodyPr>
          <a:lstStyle/>
          <a:p>
            <a:r>
              <a:rPr lang="en-US" altLang="ja-JP" sz="800" b="1" dirty="0">
                <a:latin typeface="Calibri" pitchFamily="34" charset="0"/>
                <a:ea typeface="MS Mincho" pitchFamily="49" charset="-128"/>
                <a:cs typeface="Calibri" pitchFamily="34" charset="0"/>
              </a:rPr>
              <a:t>26–45 years</a:t>
            </a:r>
            <a:endParaRPr lang="en-GB" sz="800" b="1" dirty="0">
              <a:latin typeface="Calibri" pitchFamily="34" charset="0"/>
              <a:ea typeface="MS Mincho" pitchFamily="49" charset="-128"/>
              <a:cs typeface="Calibri" pitchFamily="34" charset="0"/>
            </a:endParaRPr>
          </a:p>
        </p:txBody>
      </p:sp>
      <p:sp>
        <p:nvSpPr>
          <p:cNvPr id="893033" name="Rectangle 105"/>
          <p:cNvSpPr>
            <a:spLocks noChangeArrowheads="1"/>
          </p:cNvSpPr>
          <p:nvPr/>
        </p:nvSpPr>
        <p:spPr bwMode="auto">
          <a:xfrm>
            <a:off x="1538009" y="2155726"/>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34" name="Freeform 106"/>
          <p:cNvSpPr>
            <a:spLocks/>
          </p:cNvSpPr>
          <p:nvPr/>
        </p:nvSpPr>
        <p:spPr bwMode="auto">
          <a:xfrm>
            <a:off x="1098550" y="2455763"/>
            <a:ext cx="30163" cy="42863"/>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00FF00"/>
          </a:solidFill>
          <a:ln w="9525">
            <a:noFill/>
            <a:round/>
            <a:headEnd/>
            <a:tailEnd/>
          </a:ln>
        </p:spPr>
        <p:txBody>
          <a:bodyPr/>
          <a:lstStyle/>
          <a:p>
            <a:endParaRPr lang="tr-TR" dirty="0">
              <a:latin typeface="Calibri" pitchFamily="34" charset="0"/>
              <a:cs typeface="Calibri" pitchFamily="34" charset="0"/>
            </a:endParaRPr>
          </a:p>
        </p:txBody>
      </p:sp>
      <p:sp>
        <p:nvSpPr>
          <p:cNvPr id="893035" name="Freeform 107"/>
          <p:cNvSpPr>
            <a:spLocks/>
          </p:cNvSpPr>
          <p:nvPr/>
        </p:nvSpPr>
        <p:spPr bwMode="auto">
          <a:xfrm>
            <a:off x="1098550" y="2455763"/>
            <a:ext cx="30163" cy="42863"/>
          </a:xfrm>
          <a:custGeom>
            <a:avLst/>
            <a:gdLst/>
            <a:ahLst/>
            <a:cxnLst>
              <a:cxn ang="0">
                <a:pos x="20" y="0"/>
              </a:cxn>
              <a:cxn ang="0">
                <a:pos x="40" y="27"/>
              </a:cxn>
              <a:cxn ang="0">
                <a:pos x="0" y="27"/>
              </a:cxn>
              <a:cxn ang="0">
                <a:pos x="20" y="0"/>
              </a:cxn>
            </a:cxnLst>
            <a:rect l="0" t="0" r="r" b="b"/>
            <a:pathLst>
              <a:path w="40" h="27">
                <a:moveTo>
                  <a:pt x="20" y="0"/>
                </a:moveTo>
                <a:lnTo>
                  <a:pt x="40" y="27"/>
                </a:lnTo>
                <a:lnTo>
                  <a:pt x="0" y="27"/>
                </a:lnTo>
                <a:lnTo>
                  <a:pt x="20" y="0"/>
                </a:lnTo>
                <a:close/>
              </a:path>
            </a:pathLst>
          </a:custGeom>
          <a:solidFill>
            <a:srgbClr val="3366FF"/>
          </a:solidFill>
          <a:ln w="6350">
            <a:solidFill>
              <a:srgbClr val="3366FF"/>
            </a:solidFill>
            <a:prstDash val="solid"/>
            <a:round/>
            <a:headEnd/>
            <a:tailEnd/>
          </a:ln>
        </p:spPr>
        <p:txBody>
          <a:bodyPr/>
          <a:lstStyle/>
          <a:p>
            <a:endParaRPr lang="tr-TR" dirty="0">
              <a:latin typeface="Calibri" pitchFamily="34" charset="0"/>
              <a:cs typeface="Calibri" pitchFamily="34" charset="0"/>
            </a:endParaRPr>
          </a:p>
        </p:txBody>
      </p:sp>
      <p:sp>
        <p:nvSpPr>
          <p:cNvPr id="893036" name="Rectangle 108"/>
          <p:cNvSpPr>
            <a:spLocks noChangeArrowheads="1"/>
          </p:cNvSpPr>
          <p:nvPr/>
        </p:nvSpPr>
        <p:spPr bwMode="auto">
          <a:xfrm>
            <a:off x="1270718" y="2433538"/>
            <a:ext cx="508152" cy="123111"/>
          </a:xfrm>
          <a:prstGeom prst="rect">
            <a:avLst/>
          </a:prstGeom>
          <a:noFill/>
          <a:ln w="9525">
            <a:noFill/>
            <a:miter lim="800000"/>
            <a:headEnd/>
            <a:tailEnd/>
          </a:ln>
        </p:spPr>
        <p:txBody>
          <a:bodyPr wrap="none" lIns="0" tIns="0" rIns="0" bIns="0">
            <a:spAutoFit/>
          </a:bodyPr>
          <a:lstStyle/>
          <a:p>
            <a:r>
              <a:rPr lang="en-US" altLang="ja-JP" sz="800" b="1" dirty="0">
                <a:latin typeface="Calibri" pitchFamily="34" charset="0"/>
                <a:ea typeface="MS Mincho" pitchFamily="49" charset="-128"/>
                <a:cs typeface="Calibri" pitchFamily="34" charset="0"/>
              </a:rPr>
              <a:t>46–55 years</a:t>
            </a:r>
            <a:endParaRPr lang="en-GB" sz="800" b="1" dirty="0">
              <a:latin typeface="Calibri" pitchFamily="34" charset="0"/>
              <a:ea typeface="MS Mincho" pitchFamily="49" charset="-128"/>
              <a:cs typeface="Calibri" pitchFamily="34" charset="0"/>
            </a:endParaRPr>
          </a:p>
        </p:txBody>
      </p:sp>
      <p:sp>
        <p:nvSpPr>
          <p:cNvPr id="893037" name="Rectangle 109"/>
          <p:cNvSpPr>
            <a:spLocks noChangeArrowheads="1"/>
          </p:cNvSpPr>
          <p:nvPr/>
        </p:nvSpPr>
        <p:spPr bwMode="auto">
          <a:xfrm>
            <a:off x="1538009" y="2330351"/>
            <a:ext cx="57708" cy="492443"/>
          </a:xfrm>
          <a:prstGeom prst="rect">
            <a:avLst/>
          </a:prstGeom>
          <a:noFill/>
          <a:ln w="9525">
            <a:noFill/>
            <a:miter lim="800000"/>
            <a:headEnd/>
            <a:tailEnd/>
          </a:ln>
        </p:spPr>
        <p:txBody>
          <a:bodyPr wrap="none" lIns="0" tIns="0" rIns="0" bIns="0">
            <a:spAutoFit/>
          </a:bodyPr>
          <a:lstStyle/>
          <a:p>
            <a:r>
              <a:rPr lang="en-GB" dirty="0">
                <a:solidFill>
                  <a:schemeClr val="bg1"/>
                </a:solidFill>
                <a:latin typeface="Times New Roman" pitchFamily="18" charset="0"/>
                <a:cs typeface="Calibri" pitchFamily="34" charset="0"/>
              </a:rPr>
              <a:t> </a:t>
            </a:r>
            <a:endParaRPr lang="en-GB" sz="3200" i="1" dirty="0">
              <a:solidFill>
                <a:schemeClr val="bg1"/>
              </a:solidFill>
              <a:latin typeface="Calibri" pitchFamily="34" charset="0"/>
              <a:cs typeface="Calibri" pitchFamily="34" charset="0"/>
            </a:endParaRPr>
          </a:p>
        </p:txBody>
      </p:sp>
      <p:sp>
        <p:nvSpPr>
          <p:cNvPr id="893038" name="Line 110"/>
          <p:cNvSpPr>
            <a:spLocks noChangeShapeType="1"/>
          </p:cNvSpPr>
          <p:nvPr/>
        </p:nvSpPr>
        <p:spPr bwMode="auto">
          <a:xfrm>
            <a:off x="841375" y="1779488"/>
            <a:ext cx="1588" cy="2946400"/>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893039" name="Line 111"/>
          <p:cNvSpPr>
            <a:spLocks noChangeShapeType="1"/>
          </p:cNvSpPr>
          <p:nvPr/>
        </p:nvSpPr>
        <p:spPr bwMode="auto">
          <a:xfrm>
            <a:off x="822325" y="4725888"/>
            <a:ext cx="19050" cy="31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0" name="Line 112"/>
          <p:cNvSpPr>
            <a:spLocks noChangeShapeType="1"/>
          </p:cNvSpPr>
          <p:nvPr/>
        </p:nvSpPr>
        <p:spPr bwMode="auto">
          <a:xfrm>
            <a:off x="822325" y="4306788"/>
            <a:ext cx="19050" cy="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1" name="Line 113"/>
          <p:cNvSpPr>
            <a:spLocks noChangeShapeType="1"/>
          </p:cNvSpPr>
          <p:nvPr/>
        </p:nvSpPr>
        <p:spPr bwMode="auto">
          <a:xfrm>
            <a:off x="822325" y="3886101"/>
            <a:ext cx="19050" cy="1587"/>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2" name="Line 114"/>
          <p:cNvSpPr>
            <a:spLocks noChangeShapeType="1"/>
          </p:cNvSpPr>
          <p:nvPr/>
        </p:nvSpPr>
        <p:spPr bwMode="auto">
          <a:xfrm>
            <a:off x="822325" y="3463826"/>
            <a:ext cx="19050" cy="1587"/>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3" name="Line 115"/>
          <p:cNvSpPr>
            <a:spLocks noChangeShapeType="1"/>
          </p:cNvSpPr>
          <p:nvPr/>
        </p:nvSpPr>
        <p:spPr bwMode="auto">
          <a:xfrm>
            <a:off x="822325" y="3041551"/>
            <a:ext cx="19050" cy="31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4" name="Line 116"/>
          <p:cNvSpPr>
            <a:spLocks noChangeShapeType="1"/>
          </p:cNvSpPr>
          <p:nvPr/>
        </p:nvSpPr>
        <p:spPr bwMode="auto">
          <a:xfrm>
            <a:off x="822325" y="2622451"/>
            <a:ext cx="19050" cy="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5" name="Line 117"/>
          <p:cNvSpPr>
            <a:spLocks noChangeShapeType="1"/>
          </p:cNvSpPr>
          <p:nvPr/>
        </p:nvSpPr>
        <p:spPr bwMode="auto">
          <a:xfrm>
            <a:off x="822325" y="2198588"/>
            <a:ext cx="19050" cy="4763"/>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6" name="Line 118"/>
          <p:cNvSpPr>
            <a:spLocks noChangeShapeType="1"/>
          </p:cNvSpPr>
          <p:nvPr/>
        </p:nvSpPr>
        <p:spPr bwMode="auto">
          <a:xfrm>
            <a:off x="822325" y="1779488"/>
            <a:ext cx="19050" cy="1588"/>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7" name="Line 119"/>
          <p:cNvSpPr>
            <a:spLocks noChangeShapeType="1"/>
          </p:cNvSpPr>
          <p:nvPr/>
        </p:nvSpPr>
        <p:spPr bwMode="auto">
          <a:xfrm>
            <a:off x="841375" y="4725888"/>
            <a:ext cx="3597275" cy="3175"/>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893048" name="Line 120"/>
          <p:cNvSpPr>
            <a:spLocks noChangeShapeType="1"/>
          </p:cNvSpPr>
          <p:nvPr/>
        </p:nvSpPr>
        <p:spPr bwMode="auto">
          <a:xfrm flipV="1">
            <a:off x="841375" y="4725888"/>
            <a:ext cx="1588" cy="285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49" name="Line 121"/>
          <p:cNvSpPr>
            <a:spLocks noChangeShapeType="1"/>
          </p:cNvSpPr>
          <p:nvPr/>
        </p:nvSpPr>
        <p:spPr bwMode="auto">
          <a:xfrm flipV="1">
            <a:off x="1441450" y="4725888"/>
            <a:ext cx="1588" cy="285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50" name="Line 122"/>
          <p:cNvSpPr>
            <a:spLocks noChangeShapeType="1"/>
          </p:cNvSpPr>
          <p:nvPr/>
        </p:nvSpPr>
        <p:spPr bwMode="auto">
          <a:xfrm flipV="1">
            <a:off x="2041525" y="4725888"/>
            <a:ext cx="1588" cy="285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51" name="Line 123"/>
          <p:cNvSpPr>
            <a:spLocks noChangeShapeType="1"/>
          </p:cNvSpPr>
          <p:nvPr/>
        </p:nvSpPr>
        <p:spPr bwMode="auto">
          <a:xfrm flipV="1">
            <a:off x="2640013" y="4725888"/>
            <a:ext cx="1587" cy="285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52" name="Line 124"/>
          <p:cNvSpPr>
            <a:spLocks noChangeShapeType="1"/>
          </p:cNvSpPr>
          <p:nvPr/>
        </p:nvSpPr>
        <p:spPr bwMode="auto">
          <a:xfrm flipV="1">
            <a:off x="3240088" y="4725888"/>
            <a:ext cx="1587" cy="285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53" name="Line 125"/>
          <p:cNvSpPr>
            <a:spLocks noChangeShapeType="1"/>
          </p:cNvSpPr>
          <p:nvPr/>
        </p:nvSpPr>
        <p:spPr bwMode="auto">
          <a:xfrm flipV="1">
            <a:off x="3840163" y="4725888"/>
            <a:ext cx="0" cy="285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54" name="Line 126"/>
          <p:cNvSpPr>
            <a:spLocks noChangeShapeType="1"/>
          </p:cNvSpPr>
          <p:nvPr/>
        </p:nvSpPr>
        <p:spPr bwMode="auto">
          <a:xfrm flipV="1">
            <a:off x="4438650" y="4725888"/>
            <a:ext cx="4763" cy="28575"/>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055" name="Freeform 127"/>
          <p:cNvSpPr>
            <a:spLocks/>
          </p:cNvSpPr>
          <p:nvPr/>
        </p:nvSpPr>
        <p:spPr bwMode="auto">
          <a:xfrm>
            <a:off x="1628775" y="3752751"/>
            <a:ext cx="30163" cy="42862"/>
          </a:xfrm>
          <a:custGeom>
            <a:avLst/>
            <a:gdLst/>
            <a:ahLst/>
            <a:cxnLst>
              <a:cxn ang="0">
                <a:pos x="18" y="0"/>
              </a:cxn>
              <a:cxn ang="0">
                <a:pos x="15" y="0"/>
              </a:cxn>
              <a:cxn ang="0">
                <a:pos x="12" y="1"/>
              </a:cxn>
              <a:cxn ang="0">
                <a:pos x="9" y="2"/>
              </a:cxn>
              <a:cxn ang="0">
                <a:pos x="5" y="3"/>
              </a:cxn>
              <a:cxn ang="0">
                <a:pos x="4" y="5"/>
              </a:cxn>
              <a:cxn ang="0">
                <a:pos x="2" y="8"/>
              </a:cxn>
              <a:cxn ang="0">
                <a:pos x="0" y="10"/>
              </a:cxn>
              <a:cxn ang="0">
                <a:pos x="0" y="12"/>
              </a:cxn>
              <a:cxn ang="0">
                <a:pos x="0" y="16"/>
              </a:cxn>
              <a:cxn ang="0">
                <a:pos x="2" y="18"/>
              </a:cxn>
              <a:cxn ang="0">
                <a:pos x="4" y="20"/>
              </a:cxn>
              <a:cxn ang="0">
                <a:pos x="5" y="23"/>
              </a:cxn>
              <a:cxn ang="0">
                <a:pos x="9" y="24"/>
              </a:cxn>
              <a:cxn ang="0">
                <a:pos x="12" y="25"/>
              </a:cxn>
              <a:cxn ang="0">
                <a:pos x="15" y="26"/>
              </a:cxn>
              <a:cxn ang="0">
                <a:pos x="18" y="26"/>
              </a:cxn>
              <a:cxn ang="0">
                <a:pos x="23" y="26"/>
              </a:cxn>
              <a:cxn ang="0">
                <a:pos x="27" y="25"/>
              </a:cxn>
              <a:cxn ang="0">
                <a:pos x="30" y="24"/>
              </a:cxn>
              <a:cxn ang="0">
                <a:pos x="33" y="23"/>
              </a:cxn>
              <a:cxn ang="0">
                <a:pos x="35" y="20"/>
              </a:cxn>
              <a:cxn ang="0">
                <a:pos x="36" y="18"/>
              </a:cxn>
              <a:cxn ang="0">
                <a:pos x="38" y="16"/>
              </a:cxn>
              <a:cxn ang="0">
                <a:pos x="38" y="12"/>
              </a:cxn>
              <a:cxn ang="0">
                <a:pos x="38" y="10"/>
              </a:cxn>
              <a:cxn ang="0">
                <a:pos x="36" y="8"/>
              </a:cxn>
              <a:cxn ang="0">
                <a:pos x="35" y="5"/>
              </a:cxn>
              <a:cxn ang="0">
                <a:pos x="33" y="3"/>
              </a:cxn>
              <a:cxn ang="0">
                <a:pos x="30" y="2"/>
              </a:cxn>
              <a:cxn ang="0">
                <a:pos x="27" y="1"/>
              </a:cxn>
              <a:cxn ang="0">
                <a:pos x="23" y="0"/>
              </a:cxn>
              <a:cxn ang="0">
                <a:pos x="18" y="0"/>
              </a:cxn>
            </a:cxnLst>
            <a:rect l="0" t="0" r="r" b="b"/>
            <a:pathLst>
              <a:path w="38" h="26">
                <a:moveTo>
                  <a:pt x="18" y="0"/>
                </a:moveTo>
                <a:lnTo>
                  <a:pt x="15" y="0"/>
                </a:lnTo>
                <a:lnTo>
                  <a:pt x="12" y="1"/>
                </a:lnTo>
                <a:lnTo>
                  <a:pt x="9" y="2"/>
                </a:lnTo>
                <a:lnTo>
                  <a:pt x="5" y="3"/>
                </a:lnTo>
                <a:lnTo>
                  <a:pt x="4" y="5"/>
                </a:lnTo>
                <a:lnTo>
                  <a:pt x="2" y="8"/>
                </a:lnTo>
                <a:lnTo>
                  <a:pt x="0" y="10"/>
                </a:lnTo>
                <a:lnTo>
                  <a:pt x="0" y="12"/>
                </a:lnTo>
                <a:lnTo>
                  <a:pt x="0" y="16"/>
                </a:lnTo>
                <a:lnTo>
                  <a:pt x="2" y="18"/>
                </a:lnTo>
                <a:lnTo>
                  <a:pt x="4" y="20"/>
                </a:lnTo>
                <a:lnTo>
                  <a:pt x="5" y="23"/>
                </a:lnTo>
                <a:lnTo>
                  <a:pt x="9" y="24"/>
                </a:lnTo>
                <a:lnTo>
                  <a:pt x="12" y="25"/>
                </a:lnTo>
                <a:lnTo>
                  <a:pt x="15" y="26"/>
                </a:lnTo>
                <a:lnTo>
                  <a:pt x="18" y="26"/>
                </a:lnTo>
                <a:lnTo>
                  <a:pt x="23" y="26"/>
                </a:lnTo>
                <a:lnTo>
                  <a:pt x="27" y="25"/>
                </a:lnTo>
                <a:lnTo>
                  <a:pt x="30" y="24"/>
                </a:lnTo>
                <a:lnTo>
                  <a:pt x="33" y="23"/>
                </a:lnTo>
                <a:lnTo>
                  <a:pt x="35" y="20"/>
                </a:lnTo>
                <a:lnTo>
                  <a:pt x="36" y="18"/>
                </a:lnTo>
                <a:lnTo>
                  <a:pt x="38" y="16"/>
                </a:lnTo>
                <a:lnTo>
                  <a:pt x="38" y="12"/>
                </a:lnTo>
                <a:lnTo>
                  <a:pt x="38" y="10"/>
                </a:lnTo>
                <a:lnTo>
                  <a:pt x="36" y="8"/>
                </a:lnTo>
                <a:lnTo>
                  <a:pt x="35" y="5"/>
                </a:lnTo>
                <a:lnTo>
                  <a:pt x="33" y="3"/>
                </a:lnTo>
                <a:lnTo>
                  <a:pt x="30" y="2"/>
                </a:lnTo>
                <a:lnTo>
                  <a:pt x="27"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56" name="Freeform 128"/>
          <p:cNvSpPr>
            <a:spLocks/>
          </p:cNvSpPr>
          <p:nvPr/>
        </p:nvSpPr>
        <p:spPr bwMode="auto">
          <a:xfrm>
            <a:off x="1628775" y="3752751"/>
            <a:ext cx="30163" cy="42862"/>
          </a:xfrm>
          <a:custGeom>
            <a:avLst/>
            <a:gdLst/>
            <a:ahLst/>
            <a:cxnLst>
              <a:cxn ang="0">
                <a:pos x="18" y="0"/>
              </a:cxn>
              <a:cxn ang="0">
                <a:pos x="15" y="0"/>
              </a:cxn>
              <a:cxn ang="0">
                <a:pos x="12" y="1"/>
              </a:cxn>
              <a:cxn ang="0">
                <a:pos x="9" y="2"/>
              </a:cxn>
              <a:cxn ang="0">
                <a:pos x="5" y="3"/>
              </a:cxn>
              <a:cxn ang="0">
                <a:pos x="4" y="5"/>
              </a:cxn>
              <a:cxn ang="0">
                <a:pos x="2" y="8"/>
              </a:cxn>
              <a:cxn ang="0">
                <a:pos x="0" y="10"/>
              </a:cxn>
              <a:cxn ang="0">
                <a:pos x="0" y="12"/>
              </a:cxn>
              <a:cxn ang="0">
                <a:pos x="0" y="16"/>
              </a:cxn>
              <a:cxn ang="0">
                <a:pos x="2" y="18"/>
              </a:cxn>
              <a:cxn ang="0">
                <a:pos x="4" y="20"/>
              </a:cxn>
              <a:cxn ang="0">
                <a:pos x="5" y="23"/>
              </a:cxn>
              <a:cxn ang="0">
                <a:pos x="9" y="24"/>
              </a:cxn>
              <a:cxn ang="0">
                <a:pos x="12" y="25"/>
              </a:cxn>
              <a:cxn ang="0">
                <a:pos x="15" y="26"/>
              </a:cxn>
              <a:cxn ang="0">
                <a:pos x="18" y="26"/>
              </a:cxn>
              <a:cxn ang="0">
                <a:pos x="23" y="26"/>
              </a:cxn>
              <a:cxn ang="0">
                <a:pos x="27" y="25"/>
              </a:cxn>
              <a:cxn ang="0">
                <a:pos x="30" y="24"/>
              </a:cxn>
              <a:cxn ang="0">
                <a:pos x="33" y="23"/>
              </a:cxn>
              <a:cxn ang="0">
                <a:pos x="35" y="20"/>
              </a:cxn>
              <a:cxn ang="0">
                <a:pos x="36" y="18"/>
              </a:cxn>
              <a:cxn ang="0">
                <a:pos x="38" y="16"/>
              </a:cxn>
              <a:cxn ang="0">
                <a:pos x="38" y="12"/>
              </a:cxn>
              <a:cxn ang="0">
                <a:pos x="38" y="10"/>
              </a:cxn>
              <a:cxn ang="0">
                <a:pos x="36" y="8"/>
              </a:cxn>
              <a:cxn ang="0">
                <a:pos x="35" y="5"/>
              </a:cxn>
              <a:cxn ang="0">
                <a:pos x="33" y="3"/>
              </a:cxn>
              <a:cxn ang="0">
                <a:pos x="30" y="2"/>
              </a:cxn>
              <a:cxn ang="0">
                <a:pos x="27" y="1"/>
              </a:cxn>
              <a:cxn ang="0">
                <a:pos x="23" y="0"/>
              </a:cxn>
              <a:cxn ang="0">
                <a:pos x="18" y="0"/>
              </a:cxn>
            </a:cxnLst>
            <a:rect l="0" t="0" r="r" b="b"/>
            <a:pathLst>
              <a:path w="38" h="26">
                <a:moveTo>
                  <a:pt x="18" y="0"/>
                </a:moveTo>
                <a:lnTo>
                  <a:pt x="15" y="0"/>
                </a:lnTo>
                <a:lnTo>
                  <a:pt x="12" y="1"/>
                </a:lnTo>
                <a:lnTo>
                  <a:pt x="9" y="2"/>
                </a:lnTo>
                <a:lnTo>
                  <a:pt x="5" y="3"/>
                </a:lnTo>
                <a:lnTo>
                  <a:pt x="4" y="5"/>
                </a:lnTo>
                <a:lnTo>
                  <a:pt x="2" y="8"/>
                </a:lnTo>
                <a:lnTo>
                  <a:pt x="0" y="10"/>
                </a:lnTo>
                <a:lnTo>
                  <a:pt x="0" y="12"/>
                </a:lnTo>
                <a:lnTo>
                  <a:pt x="0" y="16"/>
                </a:lnTo>
                <a:lnTo>
                  <a:pt x="2" y="18"/>
                </a:lnTo>
                <a:lnTo>
                  <a:pt x="4" y="20"/>
                </a:lnTo>
                <a:lnTo>
                  <a:pt x="5" y="23"/>
                </a:lnTo>
                <a:lnTo>
                  <a:pt x="9" y="24"/>
                </a:lnTo>
                <a:lnTo>
                  <a:pt x="12" y="25"/>
                </a:lnTo>
                <a:lnTo>
                  <a:pt x="15" y="26"/>
                </a:lnTo>
                <a:lnTo>
                  <a:pt x="18" y="26"/>
                </a:lnTo>
                <a:lnTo>
                  <a:pt x="23" y="26"/>
                </a:lnTo>
                <a:lnTo>
                  <a:pt x="27" y="25"/>
                </a:lnTo>
                <a:lnTo>
                  <a:pt x="30" y="24"/>
                </a:lnTo>
                <a:lnTo>
                  <a:pt x="33" y="23"/>
                </a:lnTo>
                <a:lnTo>
                  <a:pt x="35" y="20"/>
                </a:lnTo>
                <a:lnTo>
                  <a:pt x="36" y="18"/>
                </a:lnTo>
                <a:lnTo>
                  <a:pt x="38" y="16"/>
                </a:lnTo>
                <a:lnTo>
                  <a:pt x="38" y="12"/>
                </a:lnTo>
                <a:lnTo>
                  <a:pt x="38" y="10"/>
                </a:lnTo>
                <a:lnTo>
                  <a:pt x="36" y="8"/>
                </a:lnTo>
                <a:lnTo>
                  <a:pt x="35" y="5"/>
                </a:lnTo>
                <a:lnTo>
                  <a:pt x="33" y="3"/>
                </a:lnTo>
                <a:lnTo>
                  <a:pt x="30" y="2"/>
                </a:lnTo>
                <a:lnTo>
                  <a:pt x="27"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57" name="Freeform 129"/>
          <p:cNvSpPr>
            <a:spLocks/>
          </p:cNvSpPr>
          <p:nvPr/>
        </p:nvSpPr>
        <p:spPr bwMode="auto">
          <a:xfrm>
            <a:off x="2832100" y="2755801"/>
            <a:ext cx="31750" cy="42862"/>
          </a:xfrm>
          <a:custGeom>
            <a:avLst/>
            <a:gdLst/>
            <a:ahLst/>
            <a:cxnLst>
              <a:cxn ang="0">
                <a:pos x="19" y="0"/>
              </a:cxn>
              <a:cxn ang="0">
                <a:pos x="16" y="0"/>
              </a:cxn>
              <a:cxn ang="0">
                <a:pos x="11" y="1"/>
              </a:cxn>
              <a:cxn ang="0">
                <a:pos x="9" y="2"/>
              </a:cxn>
              <a:cxn ang="0">
                <a:pos x="6" y="3"/>
              </a:cxn>
              <a:cxn ang="0">
                <a:pos x="3" y="6"/>
              </a:cxn>
              <a:cxn ang="0">
                <a:pos x="1" y="8"/>
              </a:cxn>
              <a:cxn ang="0">
                <a:pos x="1" y="10"/>
              </a:cxn>
              <a:cxn ang="0">
                <a:pos x="0" y="13"/>
              </a:cxn>
              <a:cxn ang="0">
                <a:pos x="1" y="15"/>
              </a:cxn>
              <a:cxn ang="0">
                <a:pos x="1" y="18"/>
              </a:cxn>
              <a:cxn ang="0">
                <a:pos x="3" y="20"/>
              </a:cxn>
              <a:cxn ang="0">
                <a:pos x="6" y="22"/>
              </a:cxn>
              <a:cxn ang="0">
                <a:pos x="9" y="24"/>
              </a:cxn>
              <a:cxn ang="0">
                <a:pos x="11" y="25"/>
              </a:cxn>
              <a:cxn ang="0">
                <a:pos x="16" y="25"/>
              </a:cxn>
              <a:cxn ang="0">
                <a:pos x="19" y="27"/>
              </a:cxn>
              <a:cxn ang="0">
                <a:pos x="23" y="25"/>
              </a:cxn>
              <a:cxn ang="0">
                <a:pos x="27" y="25"/>
              </a:cxn>
              <a:cxn ang="0">
                <a:pos x="31" y="24"/>
              </a:cxn>
              <a:cxn ang="0">
                <a:pos x="32" y="22"/>
              </a:cxn>
              <a:cxn ang="0">
                <a:pos x="36" y="20"/>
              </a:cxn>
              <a:cxn ang="0">
                <a:pos x="37" y="18"/>
              </a:cxn>
              <a:cxn ang="0">
                <a:pos x="37" y="15"/>
              </a:cxn>
              <a:cxn ang="0">
                <a:pos x="39" y="13"/>
              </a:cxn>
              <a:cxn ang="0">
                <a:pos x="37" y="10"/>
              </a:cxn>
              <a:cxn ang="0">
                <a:pos x="37" y="8"/>
              </a:cxn>
              <a:cxn ang="0">
                <a:pos x="36" y="6"/>
              </a:cxn>
              <a:cxn ang="0">
                <a:pos x="32" y="3"/>
              </a:cxn>
              <a:cxn ang="0">
                <a:pos x="31" y="2"/>
              </a:cxn>
              <a:cxn ang="0">
                <a:pos x="27" y="1"/>
              </a:cxn>
              <a:cxn ang="0">
                <a:pos x="23" y="0"/>
              </a:cxn>
              <a:cxn ang="0">
                <a:pos x="19" y="0"/>
              </a:cxn>
            </a:cxnLst>
            <a:rect l="0" t="0" r="r" b="b"/>
            <a:pathLst>
              <a:path w="39" h="27">
                <a:moveTo>
                  <a:pt x="19" y="0"/>
                </a:moveTo>
                <a:lnTo>
                  <a:pt x="16" y="0"/>
                </a:lnTo>
                <a:lnTo>
                  <a:pt x="11" y="1"/>
                </a:lnTo>
                <a:lnTo>
                  <a:pt x="9" y="2"/>
                </a:lnTo>
                <a:lnTo>
                  <a:pt x="6" y="3"/>
                </a:lnTo>
                <a:lnTo>
                  <a:pt x="3" y="6"/>
                </a:lnTo>
                <a:lnTo>
                  <a:pt x="1" y="8"/>
                </a:lnTo>
                <a:lnTo>
                  <a:pt x="1" y="10"/>
                </a:lnTo>
                <a:lnTo>
                  <a:pt x="0" y="13"/>
                </a:lnTo>
                <a:lnTo>
                  <a:pt x="1" y="15"/>
                </a:lnTo>
                <a:lnTo>
                  <a:pt x="1" y="18"/>
                </a:lnTo>
                <a:lnTo>
                  <a:pt x="3" y="20"/>
                </a:lnTo>
                <a:lnTo>
                  <a:pt x="6" y="22"/>
                </a:lnTo>
                <a:lnTo>
                  <a:pt x="9" y="24"/>
                </a:lnTo>
                <a:lnTo>
                  <a:pt x="11" y="25"/>
                </a:lnTo>
                <a:lnTo>
                  <a:pt x="16" y="25"/>
                </a:lnTo>
                <a:lnTo>
                  <a:pt x="19" y="27"/>
                </a:lnTo>
                <a:lnTo>
                  <a:pt x="23" y="25"/>
                </a:lnTo>
                <a:lnTo>
                  <a:pt x="27" y="25"/>
                </a:lnTo>
                <a:lnTo>
                  <a:pt x="31" y="24"/>
                </a:lnTo>
                <a:lnTo>
                  <a:pt x="32" y="22"/>
                </a:lnTo>
                <a:lnTo>
                  <a:pt x="36" y="20"/>
                </a:lnTo>
                <a:lnTo>
                  <a:pt x="37" y="18"/>
                </a:lnTo>
                <a:lnTo>
                  <a:pt x="37" y="15"/>
                </a:lnTo>
                <a:lnTo>
                  <a:pt x="39" y="13"/>
                </a:lnTo>
                <a:lnTo>
                  <a:pt x="37" y="10"/>
                </a:lnTo>
                <a:lnTo>
                  <a:pt x="37" y="8"/>
                </a:lnTo>
                <a:lnTo>
                  <a:pt x="36" y="6"/>
                </a:lnTo>
                <a:lnTo>
                  <a:pt x="32" y="3"/>
                </a:lnTo>
                <a:lnTo>
                  <a:pt x="31" y="2"/>
                </a:lnTo>
                <a:lnTo>
                  <a:pt x="27"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58" name="Freeform 130"/>
          <p:cNvSpPr>
            <a:spLocks/>
          </p:cNvSpPr>
          <p:nvPr/>
        </p:nvSpPr>
        <p:spPr bwMode="auto">
          <a:xfrm>
            <a:off x="2832100" y="2755801"/>
            <a:ext cx="31750" cy="42862"/>
          </a:xfrm>
          <a:custGeom>
            <a:avLst/>
            <a:gdLst/>
            <a:ahLst/>
            <a:cxnLst>
              <a:cxn ang="0">
                <a:pos x="19" y="0"/>
              </a:cxn>
              <a:cxn ang="0">
                <a:pos x="16" y="0"/>
              </a:cxn>
              <a:cxn ang="0">
                <a:pos x="11" y="1"/>
              </a:cxn>
              <a:cxn ang="0">
                <a:pos x="9" y="2"/>
              </a:cxn>
              <a:cxn ang="0">
                <a:pos x="6" y="3"/>
              </a:cxn>
              <a:cxn ang="0">
                <a:pos x="3" y="6"/>
              </a:cxn>
              <a:cxn ang="0">
                <a:pos x="1" y="8"/>
              </a:cxn>
              <a:cxn ang="0">
                <a:pos x="1" y="10"/>
              </a:cxn>
              <a:cxn ang="0">
                <a:pos x="0" y="13"/>
              </a:cxn>
              <a:cxn ang="0">
                <a:pos x="1" y="15"/>
              </a:cxn>
              <a:cxn ang="0">
                <a:pos x="1" y="18"/>
              </a:cxn>
              <a:cxn ang="0">
                <a:pos x="3" y="20"/>
              </a:cxn>
              <a:cxn ang="0">
                <a:pos x="6" y="22"/>
              </a:cxn>
              <a:cxn ang="0">
                <a:pos x="9" y="24"/>
              </a:cxn>
              <a:cxn ang="0">
                <a:pos x="11" y="25"/>
              </a:cxn>
              <a:cxn ang="0">
                <a:pos x="16" y="25"/>
              </a:cxn>
              <a:cxn ang="0">
                <a:pos x="19" y="27"/>
              </a:cxn>
              <a:cxn ang="0">
                <a:pos x="23" y="25"/>
              </a:cxn>
              <a:cxn ang="0">
                <a:pos x="27" y="25"/>
              </a:cxn>
              <a:cxn ang="0">
                <a:pos x="31" y="24"/>
              </a:cxn>
              <a:cxn ang="0">
                <a:pos x="32" y="22"/>
              </a:cxn>
              <a:cxn ang="0">
                <a:pos x="36" y="20"/>
              </a:cxn>
              <a:cxn ang="0">
                <a:pos x="37" y="18"/>
              </a:cxn>
              <a:cxn ang="0">
                <a:pos x="37" y="15"/>
              </a:cxn>
              <a:cxn ang="0">
                <a:pos x="39" y="13"/>
              </a:cxn>
              <a:cxn ang="0">
                <a:pos x="37" y="10"/>
              </a:cxn>
              <a:cxn ang="0">
                <a:pos x="37" y="8"/>
              </a:cxn>
              <a:cxn ang="0">
                <a:pos x="36" y="6"/>
              </a:cxn>
              <a:cxn ang="0">
                <a:pos x="32" y="3"/>
              </a:cxn>
              <a:cxn ang="0">
                <a:pos x="31" y="2"/>
              </a:cxn>
              <a:cxn ang="0">
                <a:pos x="27" y="1"/>
              </a:cxn>
              <a:cxn ang="0">
                <a:pos x="23" y="0"/>
              </a:cxn>
              <a:cxn ang="0">
                <a:pos x="19" y="0"/>
              </a:cxn>
            </a:cxnLst>
            <a:rect l="0" t="0" r="r" b="b"/>
            <a:pathLst>
              <a:path w="39" h="27">
                <a:moveTo>
                  <a:pt x="19" y="0"/>
                </a:moveTo>
                <a:lnTo>
                  <a:pt x="16" y="0"/>
                </a:lnTo>
                <a:lnTo>
                  <a:pt x="11" y="1"/>
                </a:lnTo>
                <a:lnTo>
                  <a:pt x="9" y="2"/>
                </a:lnTo>
                <a:lnTo>
                  <a:pt x="6" y="3"/>
                </a:lnTo>
                <a:lnTo>
                  <a:pt x="3" y="6"/>
                </a:lnTo>
                <a:lnTo>
                  <a:pt x="1" y="8"/>
                </a:lnTo>
                <a:lnTo>
                  <a:pt x="1" y="10"/>
                </a:lnTo>
                <a:lnTo>
                  <a:pt x="0" y="13"/>
                </a:lnTo>
                <a:lnTo>
                  <a:pt x="1" y="15"/>
                </a:lnTo>
                <a:lnTo>
                  <a:pt x="1" y="18"/>
                </a:lnTo>
                <a:lnTo>
                  <a:pt x="3" y="20"/>
                </a:lnTo>
                <a:lnTo>
                  <a:pt x="6" y="22"/>
                </a:lnTo>
                <a:lnTo>
                  <a:pt x="9" y="24"/>
                </a:lnTo>
                <a:lnTo>
                  <a:pt x="11" y="25"/>
                </a:lnTo>
                <a:lnTo>
                  <a:pt x="16" y="25"/>
                </a:lnTo>
                <a:lnTo>
                  <a:pt x="19" y="27"/>
                </a:lnTo>
                <a:lnTo>
                  <a:pt x="23" y="25"/>
                </a:lnTo>
                <a:lnTo>
                  <a:pt x="27" y="25"/>
                </a:lnTo>
                <a:lnTo>
                  <a:pt x="31" y="24"/>
                </a:lnTo>
                <a:lnTo>
                  <a:pt x="32" y="22"/>
                </a:lnTo>
                <a:lnTo>
                  <a:pt x="36" y="20"/>
                </a:lnTo>
                <a:lnTo>
                  <a:pt x="37" y="18"/>
                </a:lnTo>
                <a:lnTo>
                  <a:pt x="37" y="15"/>
                </a:lnTo>
                <a:lnTo>
                  <a:pt x="39" y="13"/>
                </a:lnTo>
                <a:lnTo>
                  <a:pt x="37" y="10"/>
                </a:lnTo>
                <a:lnTo>
                  <a:pt x="37" y="8"/>
                </a:lnTo>
                <a:lnTo>
                  <a:pt x="36" y="6"/>
                </a:lnTo>
                <a:lnTo>
                  <a:pt x="32" y="3"/>
                </a:lnTo>
                <a:lnTo>
                  <a:pt x="31" y="2"/>
                </a:lnTo>
                <a:lnTo>
                  <a:pt x="27"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59" name="Freeform 131"/>
          <p:cNvSpPr>
            <a:spLocks/>
          </p:cNvSpPr>
          <p:nvPr/>
        </p:nvSpPr>
        <p:spPr bwMode="auto">
          <a:xfrm>
            <a:off x="2390775" y="3324126"/>
            <a:ext cx="30163" cy="41275"/>
          </a:xfrm>
          <a:custGeom>
            <a:avLst/>
            <a:gdLst/>
            <a:ahLst/>
            <a:cxnLst>
              <a:cxn ang="0">
                <a:pos x="20" y="0"/>
              </a:cxn>
              <a:cxn ang="0">
                <a:pos x="17" y="0"/>
              </a:cxn>
              <a:cxn ang="0">
                <a:pos x="12" y="1"/>
              </a:cxn>
              <a:cxn ang="0">
                <a:pos x="9" y="2"/>
              </a:cxn>
              <a:cxn ang="0">
                <a:pos x="7" y="3"/>
              </a:cxn>
              <a:cxn ang="0">
                <a:pos x="4" y="5"/>
              </a:cxn>
              <a:cxn ang="0">
                <a:pos x="2" y="8"/>
              </a:cxn>
              <a:cxn ang="0">
                <a:pos x="2" y="10"/>
              </a:cxn>
              <a:cxn ang="0">
                <a:pos x="0" y="12"/>
              </a:cxn>
              <a:cxn ang="0">
                <a:pos x="2" y="15"/>
              </a:cxn>
              <a:cxn ang="0">
                <a:pos x="2" y="18"/>
              </a:cxn>
              <a:cxn ang="0">
                <a:pos x="4" y="20"/>
              </a:cxn>
              <a:cxn ang="0">
                <a:pos x="7" y="21"/>
              </a:cxn>
              <a:cxn ang="0">
                <a:pos x="9" y="24"/>
              </a:cxn>
              <a:cxn ang="0">
                <a:pos x="12" y="25"/>
              </a:cxn>
              <a:cxn ang="0">
                <a:pos x="17" y="25"/>
              </a:cxn>
              <a:cxn ang="0">
                <a:pos x="20" y="26"/>
              </a:cxn>
              <a:cxn ang="0">
                <a:pos x="23" y="25"/>
              </a:cxn>
              <a:cxn ang="0">
                <a:pos x="27" y="25"/>
              </a:cxn>
              <a:cxn ang="0">
                <a:pos x="30" y="24"/>
              </a:cxn>
              <a:cxn ang="0">
                <a:pos x="33" y="21"/>
              </a:cxn>
              <a:cxn ang="0">
                <a:pos x="35" y="20"/>
              </a:cxn>
              <a:cxn ang="0">
                <a:pos x="37" y="18"/>
              </a:cxn>
              <a:cxn ang="0">
                <a:pos x="38" y="15"/>
              </a:cxn>
              <a:cxn ang="0">
                <a:pos x="38" y="12"/>
              </a:cxn>
              <a:cxn ang="0">
                <a:pos x="38" y="10"/>
              </a:cxn>
              <a:cxn ang="0">
                <a:pos x="37" y="8"/>
              </a:cxn>
              <a:cxn ang="0">
                <a:pos x="35" y="5"/>
              </a:cxn>
              <a:cxn ang="0">
                <a:pos x="33" y="3"/>
              </a:cxn>
              <a:cxn ang="0">
                <a:pos x="30" y="2"/>
              </a:cxn>
              <a:cxn ang="0">
                <a:pos x="27" y="1"/>
              </a:cxn>
              <a:cxn ang="0">
                <a:pos x="23" y="0"/>
              </a:cxn>
              <a:cxn ang="0">
                <a:pos x="20" y="0"/>
              </a:cxn>
            </a:cxnLst>
            <a:rect l="0" t="0" r="r" b="b"/>
            <a:pathLst>
              <a:path w="38" h="26">
                <a:moveTo>
                  <a:pt x="20" y="0"/>
                </a:moveTo>
                <a:lnTo>
                  <a:pt x="17" y="0"/>
                </a:lnTo>
                <a:lnTo>
                  <a:pt x="12" y="1"/>
                </a:lnTo>
                <a:lnTo>
                  <a:pt x="9" y="2"/>
                </a:lnTo>
                <a:lnTo>
                  <a:pt x="7" y="3"/>
                </a:lnTo>
                <a:lnTo>
                  <a:pt x="4" y="5"/>
                </a:lnTo>
                <a:lnTo>
                  <a:pt x="2" y="8"/>
                </a:lnTo>
                <a:lnTo>
                  <a:pt x="2" y="10"/>
                </a:lnTo>
                <a:lnTo>
                  <a:pt x="0" y="12"/>
                </a:lnTo>
                <a:lnTo>
                  <a:pt x="2" y="15"/>
                </a:lnTo>
                <a:lnTo>
                  <a:pt x="2" y="18"/>
                </a:lnTo>
                <a:lnTo>
                  <a:pt x="4" y="20"/>
                </a:lnTo>
                <a:lnTo>
                  <a:pt x="7" y="21"/>
                </a:lnTo>
                <a:lnTo>
                  <a:pt x="9" y="24"/>
                </a:lnTo>
                <a:lnTo>
                  <a:pt x="12" y="25"/>
                </a:lnTo>
                <a:lnTo>
                  <a:pt x="17" y="25"/>
                </a:lnTo>
                <a:lnTo>
                  <a:pt x="20" y="26"/>
                </a:lnTo>
                <a:lnTo>
                  <a:pt x="23" y="25"/>
                </a:lnTo>
                <a:lnTo>
                  <a:pt x="27" y="25"/>
                </a:lnTo>
                <a:lnTo>
                  <a:pt x="30" y="24"/>
                </a:lnTo>
                <a:lnTo>
                  <a:pt x="33" y="21"/>
                </a:lnTo>
                <a:lnTo>
                  <a:pt x="35" y="20"/>
                </a:lnTo>
                <a:lnTo>
                  <a:pt x="37" y="18"/>
                </a:lnTo>
                <a:lnTo>
                  <a:pt x="38" y="15"/>
                </a:lnTo>
                <a:lnTo>
                  <a:pt x="38" y="12"/>
                </a:lnTo>
                <a:lnTo>
                  <a:pt x="38" y="10"/>
                </a:lnTo>
                <a:lnTo>
                  <a:pt x="37" y="8"/>
                </a:lnTo>
                <a:lnTo>
                  <a:pt x="35" y="5"/>
                </a:lnTo>
                <a:lnTo>
                  <a:pt x="33" y="3"/>
                </a:lnTo>
                <a:lnTo>
                  <a:pt x="30" y="2"/>
                </a:lnTo>
                <a:lnTo>
                  <a:pt x="27" y="1"/>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60" name="Freeform 132"/>
          <p:cNvSpPr>
            <a:spLocks/>
          </p:cNvSpPr>
          <p:nvPr/>
        </p:nvSpPr>
        <p:spPr bwMode="auto">
          <a:xfrm>
            <a:off x="2390775" y="3324126"/>
            <a:ext cx="30163" cy="41275"/>
          </a:xfrm>
          <a:custGeom>
            <a:avLst/>
            <a:gdLst/>
            <a:ahLst/>
            <a:cxnLst>
              <a:cxn ang="0">
                <a:pos x="20" y="0"/>
              </a:cxn>
              <a:cxn ang="0">
                <a:pos x="17" y="0"/>
              </a:cxn>
              <a:cxn ang="0">
                <a:pos x="12" y="1"/>
              </a:cxn>
              <a:cxn ang="0">
                <a:pos x="9" y="2"/>
              </a:cxn>
              <a:cxn ang="0">
                <a:pos x="7" y="3"/>
              </a:cxn>
              <a:cxn ang="0">
                <a:pos x="4" y="5"/>
              </a:cxn>
              <a:cxn ang="0">
                <a:pos x="2" y="8"/>
              </a:cxn>
              <a:cxn ang="0">
                <a:pos x="2" y="10"/>
              </a:cxn>
              <a:cxn ang="0">
                <a:pos x="0" y="12"/>
              </a:cxn>
              <a:cxn ang="0">
                <a:pos x="2" y="15"/>
              </a:cxn>
              <a:cxn ang="0">
                <a:pos x="2" y="18"/>
              </a:cxn>
              <a:cxn ang="0">
                <a:pos x="4" y="20"/>
              </a:cxn>
              <a:cxn ang="0">
                <a:pos x="7" y="21"/>
              </a:cxn>
              <a:cxn ang="0">
                <a:pos x="9" y="24"/>
              </a:cxn>
              <a:cxn ang="0">
                <a:pos x="12" y="25"/>
              </a:cxn>
              <a:cxn ang="0">
                <a:pos x="17" y="25"/>
              </a:cxn>
              <a:cxn ang="0">
                <a:pos x="20" y="26"/>
              </a:cxn>
              <a:cxn ang="0">
                <a:pos x="23" y="25"/>
              </a:cxn>
              <a:cxn ang="0">
                <a:pos x="27" y="25"/>
              </a:cxn>
              <a:cxn ang="0">
                <a:pos x="30" y="24"/>
              </a:cxn>
              <a:cxn ang="0">
                <a:pos x="33" y="21"/>
              </a:cxn>
              <a:cxn ang="0">
                <a:pos x="35" y="20"/>
              </a:cxn>
              <a:cxn ang="0">
                <a:pos x="37" y="18"/>
              </a:cxn>
              <a:cxn ang="0">
                <a:pos x="38" y="15"/>
              </a:cxn>
              <a:cxn ang="0">
                <a:pos x="38" y="12"/>
              </a:cxn>
              <a:cxn ang="0">
                <a:pos x="38" y="10"/>
              </a:cxn>
              <a:cxn ang="0">
                <a:pos x="37" y="8"/>
              </a:cxn>
              <a:cxn ang="0">
                <a:pos x="35" y="5"/>
              </a:cxn>
              <a:cxn ang="0">
                <a:pos x="33" y="3"/>
              </a:cxn>
              <a:cxn ang="0">
                <a:pos x="30" y="2"/>
              </a:cxn>
              <a:cxn ang="0">
                <a:pos x="27" y="1"/>
              </a:cxn>
              <a:cxn ang="0">
                <a:pos x="23" y="0"/>
              </a:cxn>
              <a:cxn ang="0">
                <a:pos x="20" y="0"/>
              </a:cxn>
            </a:cxnLst>
            <a:rect l="0" t="0" r="r" b="b"/>
            <a:pathLst>
              <a:path w="38" h="26">
                <a:moveTo>
                  <a:pt x="20" y="0"/>
                </a:moveTo>
                <a:lnTo>
                  <a:pt x="17" y="0"/>
                </a:lnTo>
                <a:lnTo>
                  <a:pt x="12" y="1"/>
                </a:lnTo>
                <a:lnTo>
                  <a:pt x="9" y="2"/>
                </a:lnTo>
                <a:lnTo>
                  <a:pt x="7" y="3"/>
                </a:lnTo>
                <a:lnTo>
                  <a:pt x="4" y="5"/>
                </a:lnTo>
                <a:lnTo>
                  <a:pt x="2" y="8"/>
                </a:lnTo>
                <a:lnTo>
                  <a:pt x="2" y="10"/>
                </a:lnTo>
                <a:lnTo>
                  <a:pt x="0" y="12"/>
                </a:lnTo>
                <a:lnTo>
                  <a:pt x="2" y="15"/>
                </a:lnTo>
                <a:lnTo>
                  <a:pt x="2" y="18"/>
                </a:lnTo>
                <a:lnTo>
                  <a:pt x="4" y="20"/>
                </a:lnTo>
                <a:lnTo>
                  <a:pt x="7" y="21"/>
                </a:lnTo>
                <a:lnTo>
                  <a:pt x="9" y="24"/>
                </a:lnTo>
                <a:lnTo>
                  <a:pt x="12" y="25"/>
                </a:lnTo>
                <a:lnTo>
                  <a:pt x="17" y="25"/>
                </a:lnTo>
                <a:lnTo>
                  <a:pt x="20" y="26"/>
                </a:lnTo>
                <a:lnTo>
                  <a:pt x="23" y="25"/>
                </a:lnTo>
                <a:lnTo>
                  <a:pt x="27" y="25"/>
                </a:lnTo>
                <a:lnTo>
                  <a:pt x="30" y="24"/>
                </a:lnTo>
                <a:lnTo>
                  <a:pt x="33" y="21"/>
                </a:lnTo>
                <a:lnTo>
                  <a:pt x="35" y="20"/>
                </a:lnTo>
                <a:lnTo>
                  <a:pt x="37" y="18"/>
                </a:lnTo>
                <a:lnTo>
                  <a:pt x="38" y="15"/>
                </a:lnTo>
                <a:lnTo>
                  <a:pt x="38" y="12"/>
                </a:lnTo>
                <a:lnTo>
                  <a:pt x="38" y="10"/>
                </a:lnTo>
                <a:lnTo>
                  <a:pt x="37" y="8"/>
                </a:lnTo>
                <a:lnTo>
                  <a:pt x="35" y="5"/>
                </a:lnTo>
                <a:lnTo>
                  <a:pt x="33" y="3"/>
                </a:lnTo>
                <a:lnTo>
                  <a:pt x="30" y="2"/>
                </a:lnTo>
                <a:lnTo>
                  <a:pt x="27" y="1"/>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61" name="Freeform 133"/>
          <p:cNvSpPr>
            <a:spLocks/>
          </p:cNvSpPr>
          <p:nvPr/>
        </p:nvSpPr>
        <p:spPr bwMode="auto">
          <a:xfrm>
            <a:off x="2344738" y="3235226"/>
            <a:ext cx="28575" cy="42862"/>
          </a:xfrm>
          <a:custGeom>
            <a:avLst/>
            <a:gdLst/>
            <a:ahLst/>
            <a:cxnLst>
              <a:cxn ang="0">
                <a:pos x="20" y="0"/>
              </a:cxn>
              <a:cxn ang="0">
                <a:pos x="15" y="0"/>
              </a:cxn>
              <a:cxn ang="0">
                <a:pos x="12" y="1"/>
              </a:cxn>
              <a:cxn ang="0">
                <a:pos x="8" y="3"/>
              </a:cxn>
              <a:cxn ang="0">
                <a:pos x="5" y="4"/>
              </a:cxn>
              <a:cxn ang="0">
                <a:pos x="3" y="6"/>
              </a:cxn>
              <a:cxn ang="0">
                <a:pos x="2" y="8"/>
              </a:cxn>
              <a:cxn ang="0">
                <a:pos x="0" y="11"/>
              </a:cxn>
              <a:cxn ang="0">
                <a:pos x="0" y="13"/>
              </a:cxn>
              <a:cxn ang="0">
                <a:pos x="0" y="16"/>
              </a:cxn>
              <a:cxn ang="0">
                <a:pos x="2" y="19"/>
              </a:cxn>
              <a:cxn ang="0">
                <a:pos x="3" y="21"/>
              </a:cxn>
              <a:cxn ang="0">
                <a:pos x="5" y="23"/>
              </a:cxn>
              <a:cxn ang="0">
                <a:pos x="8" y="24"/>
              </a:cxn>
              <a:cxn ang="0">
                <a:pos x="12" y="26"/>
              </a:cxn>
              <a:cxn ang="0">
                <a:pos x="15" y="27"/>
              </a:cxn>
              <a:cxn ang="0">
                <a:pos x="20" y="27"/>
              </a:cxn>
              <a:cxn ang="0">
                <a:pos x="23" y="27"/>
              </a:cxn>
              <a:cxn ang="0">
                <a:pos x="26" y="26"/>
              </a:cxn>
              <a:cxn ang="0">
                <a:pos x="30" y="24"/>
              </a:cxn>
              <a:cxn ang="0">
                <a:pos x="33" y="23"/>
              </a:cxn>
              <a:cxn ang="0">
                <a:pos x="35" y="21"/>
              </a:cxn>
              <a:cxn ang="0">
                <a:pos x="36" y="19"/>
              </a:cxn>
              <a:cxn ang="0">
                <a:pos x="38" y="16"/>
              </a:cxn>
              <a:cxn ang="0">
                <a:pos x="38" y="13"/>
              </a:cxn>
              <a:cxn ang="0">
                <a:pos x="38" y="11"/>
              </a:cxn>
              <a:cxn ang="0">
                <a:pos x="36" y="8"/>
              </a:cxn>
              <a:cxn ang="0">
                <a:pos x="35" y="6"/>
              </a:cxn>
              <a:cxn ang="0">
                <a:pos x="33" y="4"/>
              </a:cxn>
              <a:cxn ang="0">
                <a:pos x="30" y="3"/>
              </a:cxn>
              <a:cxn ang="0">
                <a:pos x="26" y="1"/>
              </a:cxn>
              <a:cxn ang="0">
                <a:pos x="23" y="0"/>
              </a:cxn>
              <a:cxn ang="0">
                <a:pos x="20" y="0"/>
              </a:cxn>
            </a:cxnLst>
            <a:rect l="0" t="0" r="r" b="b"/>
            <a:pathLst>
              <a:path w="38" h="27">
                <a:moveTo>
                  <a:pt x="20" y="0"/>
                </a:moveTo>
                <a:lnTo>
                  <a:pt x="15" y="0"/>
                </a:lnTo>
                <a:lnTo>
                  <a:pt x="12" y="1"/>
                </a:lnTo>
                <a:lnTo>
                  <a:pt x="8" y="3"/>
                </a:lnTo>
                <a:lnTo>
                  <a:pt x="5" y="4"/>
                </a:lnTo>
                <a:lnTo>
                  <a:pt x="3" y="6"/>
                </a:lnTo>
                <a:lnTo>
                  <a:pt x="2" y="8"/>
                </a:lnTo>
                <a:lnTo>
                  <a:pt x="0" y="11"/>
                </a:lnTo>
                <a:lnTo>
                  <a:pt x="0" y="13"/>
                </a:lnTo>
                <a:lnTo>
                  <a:pt x="0" y="16"/>
                </a:lnTo>
                <a:lnTo>
                  <a:pt x="2" y="19"/>
                </a:lnTo>
                <a:lnTo>
                  <a:pt x="3" y="21"/>
                </a:lnTo>
                <a:lnTo>
                  <a:pt x="5" y="23"/>
                </a:lnTo>
                <a:lnTo>
                  <a:pt x="8" y="24"/>
                </a:lnTo>
                <a:lnTo>
                  <a:pt x="12" y="26"/>
                </a:lnTo>
                <a:lnTo>
                  <a:pt x="15" y="27"/>
                </a:lnTo>
                <a:lnTo>
                  <a:pt x="20" y="27"/>
                </a:lnTo>
                <a:lnTo>
                  <a:pt x="23" y="27"/>
                </a:lnTo>
                <a:lnTo>
                  <a:pt x="26" y="26"/>
                </a:lnTo>
                <a:lnTo>
                  <a:pt x="30" y="24"/>
                </a:lnTo>
                <a:lnTo>
                  <a:pt x="33" y="23"/>
                </a:lnTo>
                <a:lnTo>
                  <a:pt x="35" y="21"/>
                </a:lnTo>
                <a:lnTo>
                  <a:pt x="36" y="19"/>
                </a:lnTo>
                <a:lnTo>
                  <a:pt x="38" y="16"/>
                </a:lnTo>
                <a:lnTo>
                  <a:pt x="38" y="13"/>
                </a:lnTo>
                <a:lnTo>
                  <a:pt x="38" y="11"/>
                </a:lnTo>
                <a:lnTo>
                  <a:pt x="36" y="8"/>
                </a:lnTo>
                <a:lnTo>
                  <a:pt x="35" y="6"/>
                </a:lnTo>
                <a:lnTo>
                  <a:pt x="33" y="4"/>
                </a:lnTo>
                <a:lnTo>
                  <a:pt x="30" y="3"/>
                </a:lnTo>
                <a:lnTo>
                  <a:pt x="26" y="1"/>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62" name="Freeform 134"/>
          <p:cNvSpPr>
            <a:spLocks/>
          </p:cNvSpPr>
          <p:nvPr/>
        </p:nvSpPr>
        <p:spPr bwMode="auto">
          <a:xfrm>
            <a:off x="2344738" y="3235226"/>
            <a:ext cx="28575" cy="42862"/>
          </a:xfrm>
          <a:custGeom>
            <a:avLst/>
            <a:gdLst/>
            <a:ahLst/>
            <a:cxnLst>
              <a:cxn ang="0">
                <a:pos x="20" y="0"/>
              </a:cxn>
              <a:cxn ang="0">
                <a:pos x="15" y="0"/>
              </a:cxn>
              <a:cxn ang="0">
                <a:pos x="12" y="1"/>
              </a:cxn>
              <a:cxn ang="0">
                <a:pos x="8" y="3"/>
              </a:cxn>
              <a:cxn ang="0">
                <a:pos x="5" y="4"/>
              </a:cxn>
              <a:cxn ang="0">
                <a:pos x="3" y="6"/>
              </a:cxn>
              <a:cxn ang="0">
                <a:pos x="2" y="8"/>
              </a:cxn>
              <a:cxn ang="0">
                <a:pos x="0" y="11"/>
              </a:cxn>
              <a:cxn ang="0">
                <a:pos x="0" y="13"/>
              </a:cxn>
              <a:cxn ang="0">
                <a:pos x="0" y="16"/>
              </a:cxn>
              <a:cxn ang="0">
                <a:pos x="2" y="19"/>
              </a:cxn>
              <a:cxn ang="0">
                <a:pos x="3" y="21"/>
              </a:cxn>
              <a:cxn ang="0">
                <a:pos x="5" y="23"/>
              </a:cxn>
              <a:cxn ang="0">
                <a:pos x="8" y="24"/>
              </a:cxn>
              <a:cxn ang="0">
                <a:pos x="12" y="26"/>
              </a:cxn>
              <a:cxn ang="0">
                <a:pos x="15" y="27"/>
              </a:cxn>
              <a:cxn ang="0">
                <a:pos x="20" y="27"/>
              </a:cxn>
              <a:cxn ang="0">
                <a:pos x="23" y="27"/>
              </a:cxn>
              <a:cxn ang="0">
                <a:pos x="26" y="26"/>
              </a:cxn>
              <a:cxn ang="0">
                <a:pos x="30" y="24"/>
              </a:cxn>
              <a:cxn ang="0">
                <a:pos x="33" y="23"/>
              </a:cxn>
              <a:cxn ang="0">
                <a:pos x="35" y="21"/>
              </a:cxn>
              <a:cxn ang="0">
                <a:pos x="36" y="19"/>
              </a:cxn>
              <a:cxn ang="0">
                <a:pos x="38" y="16"/>
              </a:cxn>
              <a:cxn ang="0">
                <a:pos x="38" y="13"/>
              </a:cxn>
              <a:cxn ang="0">
                <a:pos x="38" y="11"/>
              </a:cxn>
              <a:cxn ang="0">
                <a:pos x="36" y="8"/>
              </a:cxn>
              <a:cxn ang="0">
                <a:pos x="35" y="6"/>
              </a:cxn>
              <a:cxn ang="0">
                <a:pos x="33" y="4"/>
              </a:cxn>
              <a:cxn ang="0">
                <a:pos x="30" y="3"/>
              </a:cxn>
              <a:cxn ang="0">
                <a:pos x="26" y="1"/>
              </a:cxn>
              <a:cxn ang="0">
                <a:pos x="23" y="0"/>
              </a:cxn>
              <a:cxn ang="0">
                <a:pos x="20" y="0"/>
              </a:cxn>
            </a:cxnLst>
            <a:rect l="0" t="0" r="r" b="b"/>
            <a:pathLst>
              <a:path w="38" h="27">
                <a:moveTo>
                  <a:pt x="20" y="0"/>
                </a:moveTo>
                <a:lnTo>
                  <a:pt x="15" y="0"/>
                </a:lnTo>
                <a:lnTo>
                  <a:pt x="12" y="1"/>
                </a:lnTo>
                <a:lnTo>
                  <a:pt x="8" y="3"/>
                </a:lnTo>
                <a:lnTo>
                  <a:pt x="5" y="4"/>
                </a:lnTo>
                <a:lnTo>
                  <a:pt x="3" y="6"/>
                </a:lnTo>
                <a:lnTo>
                  <a:pt x="2" y="8"/>
                </a:lnTo>
                <a:lnTo>
                  <a:pt x="0" y="11"/>
                </a:lnTo>
                <a:lnTo>
                  <a:pt x="0" y="13"/>
                </a:lnTo>
                <a:lnTo>
                  <a:pt x="0" y="16"/>
                </a:lnTo>
                <a:lnTo>
                  <a:pt x="2" y="19"/>
                </a:lnTo>
                <a:lnTo>
                  <a:pt x="3" y="21"/>
                </a:lnTo>
                <a:lnTo>
                  <a:pt x="5" y="23"/>
                </a:lnTo>
                <a:lnTo>
                  <a:pt x="8" y="24"/>
                </a:lnTo>
                <a:lnTo>
                  <a:pt x="12" y="26"/>
                </a:lnTo>
                <a:lnTo>
                  <a:pt x="15" y="27"/>
                </a:lnTo>
                <a:lnTo>
                  <a:pt x="20" y="27"/>
                </a:lnTo>
                <a:lnTo>
                  <a:pt x="23" y="27"/>
                </a:lnTo>
                <a:lnTo>
                  <a:pt x="26" y="26"/>
                </a:lnTo>
                <a:lnTo>
                  <a:pt x="30" y="24"/>
                </a:lnTo>
                <a:lnTo>
                  <a:pt x="33" y="23"/>
                </a:lnTo>
                <a:lnTo>
                  <a:pt x="35" y="21"/>
                </a:lnTo>
                <a:lnTo>
                  <a:pt x="36" y="19"/>
                </a:lnTo>
                <a:lnTo>
                  <a:pt x="38" y="16"/>
                </a:lnTo>
                <a:lnTo>
                  <a:pt x="38" y="13"/>
                </a:lnTo>
                <a:lnTo>
                  <a:pt x="38" y="11"/>
                </a:lnTo>
                <a:lnTo>
                  <a:pt x="36" y="8"/>
                </a:lnTo>
                <a:lnTo>
                  <a:pt x="35" y="6"/>
                </a:lnTo>
                <a:lnTo>
                  <a:pt x="33" y="4"/>
                </a:lnTo>
                <a:lnTo>
                  <a:pt x="30" y="3"/>
                </a:lnTo>
                <a:lnTo>
                  <a:pt x="26" y="1"/>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63" name="Freeform 135"/>
          <p:cNvSpPr>
            <a:spLocks/>
          </p:cNvSpPr>
          <p:nvPr/>
        </p:nvSpPr>
        <p:spPr bwMode="auto">
          <a:xfrm>
            <a:off x="1858963" y="3681313"/>
            <a:ext cx="30162" cy="41275"/>
          </a:xfrm>
          <a:custGeom>
            <a:avLst/>
            <a:gdLst/>
            <a:ahLst/>
            <a:cxnLst>
              <a:cxn ang="0">
                <a:pos x="20" y="0"/>
              </a:cxn>
              <a:cxn ang="0">
                <a:pos x="15" y="0"/>
              </a:cxn>
              <a:cxn ang="0">
                <a:pos x="11" y="1"/>
              </a:cxn>
              <a:cxn ang="0">
                <a:pos x="8" y="2"/>
              </a:cxn>
              <a:cxn ang="0">
                <a:pos x="5" y="3"/>
              </a:cxn>
              <a:cxn ang="0">
                <a:pos x="3" y="5"/>
              </a:cxn>
              <a:cxn ang="0">
                <a:pos x="2" y="8"/>
              </a:cxn>
              <a:cxn ang="0">
                <a:pos x="0" y="10"/>
              </a:cxn>
              <a:cxn ang="0">
                <a:pos x="0" y="12"/>
              </a:cxn>
              <a:cxn ang="0">
                <a:pos x="0" y="16"/>
              </a:cxn>
              <a:cxn ang="0">
                <a:pos x="2" y="18"/>
              </a:cxn>
              <a:cxn ang="0">
                <a:pos x="3" y="20"/>
              </a:cxn>
              <a:cxn ang="0">
                <a:pos x="5" y="22"/>
              </a:cxn>
              <a:cxn ang="0">
                <a:pos x="8" y="24"/>
              </a:cxn>
              <a:cxn ang="0">
                <a:pos x="11" y="25"/>
              </a:cxn>
              <a:cxn ang="0">
                <a:pos x="15" y="25"/>
              </a:cxn>
              <a:cxn ang="0">
                <a:pos x="20" y="26"/>
              </a:cxn>
              <a:cxn ang="0">
                <a:pos x="23" y="25"/>
              </a:cxn>
              <a:cxn ang="0">
                <a:pos x="26" y="25"/>
              </a:cxn>
              <a:cxn ang="0">
                <a:pos x="29" y="24"/>
              </a:cxn>
              <a:cxn ang="0">
                <a:pos x="33" y="22"/>
              </a:cxn>
              <a:cxn ang="0">
                <a:pos x="34" y="20"/>
              </a:cxn>
              <a:cxn ang="0">
                <a:pos x="36" y="18"/>
              </a:cxn>
              <a:cxn ang="0">
                <a:pos x="38" y="16"/>
              </a:cxn>
              <a:cxn ang="0">
                <a:pos x="38" y="12"/>
              </a:cxn>
              <a:cxn ang="0">
                <a:pos x="38" y="10"/>
              </a:cxn>
              <a:cxn ang="0">
                <a:pos x="36" y="8"/>
              </a:cxn>
              <a:cxn ang="0">
                <a:pos x="34" y="5"/>
              </a:cxn>
              <a:cxn ang="0">
                <a:pos x="33" y="3"/>
              </a:cxn>
              <a:cxn ang="0">
                <a:pos x="29" y="2"/>
              </a:cxn>
              <a:cxn ang="0">
                <a:pos x="26" y="1"/>
              </a:cxn>
              <a:cxn ang="0">
                <a:pos x="23" y="0"/>
              </a:cxn>
              <a:cxn ang="0">
                <a:pos x="20" y="0"/>
              </a:cxn>
            </a:cxnLst>
            <a:rect l="0" t="0" r="r" b="b"/>
            <a:pathLst>
              <a:path w="38" h="26">
                <a:moveTo>
                  <a:pt x="20" y="0"/>
                </a:moveTo>
                <a:lnTo>
                  <a:pt x="15" y="0"/>
                </a:lnTo>
                <a:lnTo>
                  <a:pt x="11" y="1"/>
                </a:lnTo>
                <a:lnTo>
                  <a:pt x="8" y="2"/>
                </a:lnTo>
                <a:lnTo>
                  <a:pt x="5" y="3"/>
                </a:lnTo>
                <a:lnTo>
                  <a:pt x="3" y="5"/>
                </a:lnTo>
                <a:lnTo>
                  <a:pt x="2" y="8"/>
                </a:lnTo>
                <a:lnTo>
                  <a:pt x="0" y="10"/>
                </a:lnTo>
                <a:lnTo>
                  <a:pt x="0" y="12"/>
                </a:lnTo>
                <a:lnTo>
                  <a:pt x="0" y="16"/>
                </a:lnTo>
                <a:lnTo>
                  <a:pt x="2" y="18"/>
                </a:lnTo>
                <a:lnTo>
                  <a:pt x="3" y="20"/>
                </a:lnTo>
                <a:lnTo>
                  <a:pt x="5" y="22"/>
                </a:lnTo>
                <a:lnTo>
                  <a:pt x="8" y="24"/>
                </a:lnTo>
                <a:lnTo>
                  <a:pt x="11" y="25"/>
                </a:lnTo>
                <a:lnTo>
                  <a:pt x="15" y="25"/>
                </a:lnTo>
                <a:lnTo>
                  <a:pt x="20" y="26"/>
                </a:lnTo>
                <a:lnTo>
                  <a:pt x="23" y="25"/>
                </a:lnTo>
                <a:lnTo>
                  <a:pt x="26" y="25"/>
                </a:lnTo>
                <a:lnTo>
                  <a:pt x="29" y="24"/>
                </a:lnTo>
                <a:lnTo>
                  <a:pt x="33" y="22"/>
                </a:lnTo>
                <a:lnTo>
                  <a:pt x="34" y="20"/>
                </a:lnTo>
                <a:lnTo>
                  <a:pt x="36" y="18"/>
                </a:lnTo>
                <a:lnTo>
                  <a:pt x="38" y="16"/>
                </a:lnTo>
                <a:lnTo>
                  <a:pt x="38" y="12"/>
                </a:lnTo>
                <a:lnTo>
                  <a:pt x="38" y="10"/>
                </a:lnTo>
                <a:lnTo>
                  <a:pt x="36" y="8"/>
                </a:lnTo>
                <a:lnTo>
                  <a:pt x="34" y="5"/>
                </a:lnTo>
                <a:lnTo>
                  <a:pt x="33" y="3"/>
                </a:lnTo>
                <a:lnTo>
                  <a:pt x="29" y="2"/>
                </a:lnTo>
                <a:lnTo>
                  <a:pt x="26" y="1"/>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64" name="Freeform 136"/>
          <p:cNvSpPr>
            <a:spLocks/>
          </p:cNvSpPr>
          <p:nvPr/>
        </p:nvSpPr>
        <p:spPr bwMode="auto">
          <a:xfrm>
            <a:off x="1858963" y="3681313"/>
            <a:ext cx="30162" cy="41275"/>
          </a:xfrm>
          <a:custGeom>
            <a:avLst/>
            <a:gdLst/>
            <a:ahLst/>
            <a:cxnLst>
              <a:cxn ang="0">
                <a:pos x="20" y="0"/>
              </a:cxn>
              <a:cxn ang="0">
                <a:pos x="15" y="0"/>
              </a:cxn>
              <a:cxn ang="0">
                <a:pos x="11" y="1"/>
              </a:cxn>
              <a:cxn ang="0">
                <a:pos x="8" y="2"/>
              </a:cxn>
              <a:cxn ang="0">
                <a:pos x="5" y="3"/>
              </a:cxn>
              <a:cxn ang="0">
                <a:pos x="3" y="5"/>
              </a:cxn>
              <a:cxn ang="0">
                <a:pos x="2" y="8"/>
              </a:cxn>
              <a:cxn ang="0">
                <a:pos x="0" y="10"/>
              </a:cxn>
              <a:cxn ang="0">
                <a:pos x="0" y="12"/>
              </a:cxn>
              <a:cxn ang="0">
                <a:pos x="0" y="16"/>
              </a:cxn>
              <a:cxn ang="0">
                <a:pos x="2" y="18"/>
              </a:cxn>
              <a:cxn ang="0">
                <a:pos x="3" y="20"/>
              </a:cxn>
              <a:cxn ang="0">
                <a:pos x="5" y="22"/>
              </a:cxn>
              <a:cxn ang="0">
                <a:pos x="8" y="24"/>
              </a:cxn>
              <a:cxn ang="0">
                <a:pos x="11" y="25"/>
              </a:cxn>
              <a:cxn ang="0">
                <a:pos x="15" y="25"/>
              </a:cxn>
              <a:cxn ang="0">
                <a:pos x="20" y="26"/>
              </a:cxn>
              <a:cxn ang="0">
                <a:pos x="23" y="25"/>
              </a:cxn>
              <a:cxn ang="0">
                <a:pos x="26" y="25"/>
              </a:cxn>
              <a:cxn ang="0">
                <a:pos x="29" y="24"/>
              </a:cxn>
              <a:cxn ang="0">
                <a:pos x="33" y="22"/>
              </a:cxn>
              <a:cxn ang="0">
                <a:pos x="34" y="20"/>
              </a:cxn>
              <a:cxn ang="0">
                <a:pos x="36" y="18"/>
              </a:cxn>
              <a:cxn ang="0">
                <a:pos x="38" y="16"/>
              </a:cxn>
              <a:cxn ang="0">
                <a:pos x="38" y="12"/>
              </a:cxn>
              <a:cxn ang="0">
                <a:pos x="38" y="10"/>
              </a:cxn>
              <a:cxn ang="0">
                <a:pos x="36" y="8"/>
              </a:cxn>
              <a:cxn ang="0">
                <a:pos x="34" y="5"/>
              </a:cxn>
              <a:cxn ang="0">
                <a:pos x="33" y="3"/>
              </a:cxn>
              <a:cxn ang="0">
                <a:pos x="29" y="2"/>
              </a:cxn>
              <a:cxn ang="0">
                <a:pos x="26" y="1"/>
              </a:cxn>
              <a:cxn ang="0">
                <a:pos x="23" y="0"/>
              </a:cxn>
              <a:cxn ang="0">
                <a:pos x="20" y="0"/>
              </a:cxn>
            </a:cxnLst>
            <a:rect l="0" t="0" r="r" b="b"/>
            <a:pathLst>
              <a:path w="38" h="26">
                <a:moveTo>
                  <a:pt x="20" y="0"/>
                </a:moveTo>
                <a:lnTo>
                  <a:pt x="15" y="0"/>
                </a:lnTo>
                <a:lnTo>
                  <a:pt x="11" y="1"/>
                </a:lnTo>
                <a:lnTo>
                  <a:pt x="8" y="2"/>
                </a:lnTo>
                <a:lnTo>
                  <a:pt x="5" y="3"/>
                </a:lnTo>
                <a:lnTo>
                  <a:pt x="3" y="5"/>
                </a:lnTo>
                <a:lnTo>
                  <a:pt x="2" y="8"/>
                </a:lnTo>
                <a:lnTo>
                  <a:pt x="0" y="10"/>
                </a:lnTo>
                <a:lnTo>
                  <a:pt x="0" y="12"/>
                </a:lnTo>
                <a:lnTo>
                  <a:pt x="0" y="16"/>
                </a:lnTo>
                <a:lnTo>
                  <a:pt x="2" y="18"/>
                </a:lnTo>
                <a:lnTo>
                  <a:pt x="3" y="20"/>
                </a:lnTo>
                <a:lnTo>
                  <a:pt x="5" y="22"/>
                </a:lnTo>
                <a:lnTo>
                  <a:pt x="8" y="24"/>
                </a:lnTo>
                <a:lnTo>
                  <a:pt x="11" y="25"/>
                </a:lnTo>
                <a:lnTo>
                  <a:pt x="15" y="25"/>
                </a:lnTo>
                <a:lnTo>
                  <a:pt x="20" y="26"/>
                </a:lnTo>
                <a:lnTo>
                  <a:pt x="23" y="25"/>
                </a:lnTo>
                <a:lnTo>
                  <a:pt x="26" y="25"/>
                </a:lnTo>
                <a:lnTo>
                  <a:pt x="29" y="24"/>
                </a:lnTo>
                <a:lnTo>
                  <a:pt x="33" y="22"/>
                </a:lnTo>
                <a:lnTo>
                  <a:pt x="34" y="20"/>
                </a:lnTo>
                <a:lnTo>
                  <a:pt x="36" y="18"/>
                </a:lnTo>
                <a:lnTo>
                  <a:pt x="38" y="16"/>
                </a:lnTo>
                <a:lnTo>
                  <a:pt x="38" y="12"/>
                </a:lnTo>
                <a:lnTo>
                  <a:pt x="38" y="10"/>
                </a:lnTo>
                <a:lnTo>
                  <a:pt x="36" y="8"/>
                </a:lnTo>
                <a:lnTo>
                  <a:pt x="34" y="5"/>
                </a:lnTo>
                <a:lnTo>
                  <a:pt x="33" y="3"/>
                </a:lnTo>
                <a:lnTo>
                  <a:pt x="29" y="2"/>
                </a:lnTo>
                <a:lnTo>
                  <a:pt x="26" y="1"/>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65" name="Freeform 137"/>
          <p:cNvSpPr>
            <a:spLocks/>
          </p:cNvSpPr>
          <p:nvPr/>
        </p:nvSpPr>
        <p:spPr bwMode="auto">
          <a:xfrm>
            <a:off x="2322513" y="3319363"/>
            <a:ext cx="30162" cy="44450"/>
          </a:xfrm>
          <a:custGeom>
            <a:avLst/>
            <a:gdLst/>
            <a:ahLst/>
            <a:cxnLst>
              <a:cxn ang="0">
                <a:pos x="20" y="0"/>
              </a:cxn>
              <a:cxn ang="0">
                <a:pos x="15" y="1"/>
              </a:cxn>
              <a:cxn ang="0">
                <a:pos x="12" y="1"/>
              </a:cxn>
              <a:cxn ang="0">
                <a:pos x="8" y="3"/>
              </a:cxn>
              <a:cxn ang="0">
                <a:pos x="7" y="5"/>
              </a:cxn>
              <a:cxn ang="0">
                <a:pos x="4" y="7"/>
              </a:cxn>
              <a:cxn ang="0">
                <a:pos x="2" y="10"/>
              </a:cxn>
              <a:cxn ang="0">
                <a:pos x="2" y="12"/>
              </a:cxn>
              <a:cxn ang="0">
                <a:pos x="0" y="14"/>
              </a:cxn>
              <a:cxn ang="0">
                <a:pos x="2" y="16"/>
              </a:cxn>
              <a:cxn ang="0">
                <a:pos x="2" y="20"/>
              </a:cxn>
              <a:cxn ang="0">
                <a:pos x="4" y="22"/>
              </a:cxn>
              <a:cxn ang="0">
                <a:pos x="7" y="23"/>
              </a:cxn>
              <a:cxn ang="0">
                <a:pos x="8" y="26"/>
              </a:cxn>
              <a:cxn ang="0">
                <a:pos x="12" y="27"/>
              </a:cxn>
              <a:cxn ang="0">
                <a:pos x="15" y="28"/>
              </a:cxn>
              <a:cxn ang="0">
                <a:pos x="20" y="28"/>
              </a:cxn>
              <a:cxn ang="0">
                <a:pos x="23" y="28"/>
              </a:cxn>
              <a:cxn ang="0">
                <a:pos x="27" y="27"/>
              </a:cxn>
              <a:cxn ang="0">
                <a:pos x="30" y="26"/>
              </a:cxn>
              <a:cxn ang="0">
                <a:pos x="33" y="23"/>
              </a:cxn>
              <a:cxn ang="0">
                <a:pos x="35" y="22"/>
              </a:cxn>
              <a:cxn ang="0">
                <a:pos x="36" y="20"/>
              </a:cxn>
              <a:cxn ang="0">
                <a:pos x="38" y="16"/>
              </a:cxn>
              <a:cxn ang="0">
                <a:pos x="38" y="14"/>
              </a:cxn>
              <a:cxn ang="0">
                <a:pos x="38" y="12"/>
              </a:cxn>
              <a:cxn ang="0">
                <a:pos x="36" y="10"/>
              </a:cxn>
              <a:cxn ang="0">
                <a:pos x="35" y="7"/>
              </a:cxn>
              <a:cxn ang="0">
                <a:pos x="33" y="5"/>
              </a:cxn>
              <a:cxn ang="0">
                <a:pos x="30" y="3"/>
              </a:cxn>
              <a:cxn ang="0">
                <a:pos x="27" y="1"/>
              </a:cxn>
              <a:cxn ang="0">
                <a:pos x="23" y="1"/>
              </a:cxn>
              <a:cxn ang="0">
                <a:pos x="20" y="0"/>
              </a:cxn>
            </a:cxnLst>
            <a:rect l="0" t="0" r="r" b="b"/>
            <a:pathLst>
              <a:path w="38" h="28">
                <a:moveTo>
                  <a:pt x="20" y="0"/>
                </a:moveTo>
                <a:lnTo>
                  <a:pt x="15" y="1"/>
                </a:lnTo>
                <a:lnTo>
                  <a:pt x="12" y="1"/>
                </a:lnTo>
                <a:lnTo>
                  <a:pt x="8" y="3"/>
                </a:lnTo>
                <a:lnTo>
                  <a:pt x="7" y="5"/>
                </a:lnTo>
                <a:lnTo>
                  <a:pt x="4" y="7"/>
                </a:lnTo>
                <a:lnTo>
                  <a:pt x="2" y="10"/>
                </a:lnTo>
                <a:lnTo>
                  <a:pt x="2" y="12"/>
                </a:lnTo>
                <a:lnTo>
                  <a:pt x="0" y="14"/>
                </a:lnTo>
                <a:lnTo>
                  <a:pt x="2" y="16"/>
                </a:lnTo>
                <a:lnTo>
                  <a:pt x="2" y="20"/>
                </a:lnTo>
                <a:lnTo>
                  <a:pt x="4" y="22"/>
                </a:lnTo>
                <a:lnTo>
                  <a:pt x="7" y="23"/>
                </a:lnTo>
                <a:lnTo>
                  <a:pt x="8" y="26"/>
                </a:lnTo>
                <a:lnTo>
                  <a:pt x="12" y="27"/>
                </a:lnTo>
                <a:lnTo>
                  <a:pt x="15" y="28"/>
                </a:lnTo>
                <a:lnTo>
                  <a:pt x="20" y="28"/>
                </a:lnTo>
                <a:lnTo>
                  <a:pt x="23" y="28"/>
                </a:lnTo>
                <a:lnTo>
                  <a:pt x="27" y="27"/>
                </a:lnTo>
                <a:lnTo>
                  <a:pt x="30" y="26"/>
                </a:lnTo>
                <a:lnTo>
                  <a:pt x="33" y="23"/>
                </a:lnTo>
                <a:lnTo>
                  <a:pt x="35" y="22"/>
                </a:lnTo>
                <a:lnTo>
                  <a:pt x="36" y="20"/>
                </a:lnTo>
                <a:lnTo>
                  <a:pt x="38" y="16"/>
                </a:lnTo>
                <a:lnTo>
                  <a:pt x="38" y="14"/>
                </a:lnTo>
                <a:lnTo>
                  <a:pt x="38" y="12"/>
                </a:lnTo>
                <a:lnTo>
                  <a:pt x="36" y="10"/>
                </a:lnTo>
                <a:lnTo>
                  <a:pt x="35" y="7"/>
                </a:lnTo>
                <a:lnTo>
                  <a:pt x="33" y="5"/>
                </a:lnTo>
                <a:lnTo>
                  <a:pt x="30" y="3"/>
                </a:lnTo>
                <a:lnTo>
                  <a:pt x="27" y="1"/>
                </a:lnTo>
                <a:lnTo>
                  <a:pt x="23" y="1"/>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66" name="Freeform 138"/>
          <p:cNvSpPr>
            <a:spLocks/>
          </p:cNvSpPr>
          <p:nvPr/>
        </p:nvSpPr>
        <p:spPr bwMode="auto">
          <a:xfrm>
            <a:off x="2322513" y="3319363"/>
            <a:ext cx="30162" cy="44450"/>
          </a:xfrm>
          <a:custGeom>
            <a:avLst/>
            <a:gdLst/>
            <a:ahLst/>
            <a:cxnLst>
              <a:cxn ang="0">
                <a:pos x="20" y="0"/>
              </a:cxn>
              <a:cxn ang="0">
                <a:pos x="15" y="1"/>
              </a:cxn>
              <a:cxn ang="0">
                <a:pos x="12" y="1"/>
              </a:cxn>
              <a:cxn ang="0">
                <a:pos x="8" y="3"/>
              </a:cxn>
              <a:cxn ang="0">
                <a:pos x="7" y="5"/>
              </a:cxn>
              <a:cxn ang="0">
                <a:pos x="4" y="7"/>
              </a:cxn>
              <a:cxn ang="0">
                <a:pos x="2" y="10"/>
              </a:cxn>
              <a:cxn ang="0">
                <a:pos x="2" y="12"/>
              </a:cxn>
              <a:cxn ang="0">
                <a:pos x="0" y="14"/>
              </a:cxn>
              <a:cxn ang="0">
                <a:pos x="2" y="16"/>
              </a:cxn>
              <a:cxn ang="0">
                <a:pos x="2" y="20"/>
              </a:cxn>
              <a:cxn ang="0">
                <a:pos x="4" y="22"/>
              </a:cxn>
              <a:cxn ang="0">
                <a:pos x="7" y="23"/>
              </a:cxn>
              <a:cxn ang="0">
                <a:pos x="8" y="26"/>
              </a:cxn>
              <a:cxn ang="0">
                <a:pos x="12" y="27"/>
              </a:cxn>
              <a:cxn ang="0">
                <a:pos x="15" y="28"/>
              </a:cxn>
              <a:cxn ang="0">
                <a:pos x="20" y="28"/>
              </a:cxn>
              <a:cxn ang="0">
                <a:pos x="23" y="28"/>
              </a:cxn>
              <a:cxn ang="0">
                <a:pos x="27" y="27"/>
              </a:cxn>
              <a:cxn ang="0">
                <a:pos x="30" y="26"/>
              </a:cxn>
              <a:cxn ang="0">
                <a:pos x="33" y="23"/>
              </a:cxn>
              <a:cxn ang="0">
                <a:pos x="35" y="22"/>
              </a:cxn>
              <a:cxn ang="0">
                <a:pos x="36" y="20"/>
              </a:cxn>
              <a:cxn ang="0">
                <a:pos x="38" y="16"/>
              </a:cxn>
              <a:cxn ang="0">
                <a:pos x="38" y="14"/>
              </a:cxn>
              <a:cxn ang="0">
                <a:pos x="38" y="12"/>
              </a:cxn>
              <a:cxn ang="0">
                <a:pos x="36" y="10"/>
              </a:cxn>
              <a:cxn ang="0">
                <a:pos x="35" y="7"/>
              </a:cxn>
              <a:cxn ang="0">
                <a:pos x="33" y="5"/>
              </a:cxn>
              <a:cxn ang="0">
                <a:pos x="30" y="3"/>
              </a:cxn>
              <a:cxn ang="0">
                <a:pos x="27" y="1"/>
              </a:cxn>
              <a:cxn ang="0">
                <a:pos x="23" y="1"/>
              </a:cxn>
              <a:cxn ang="0">
                <a:pos x="20" y="0"/>
              </a:cxn>
            </a:cxnLst>
            <a:rect l="0" t="0" r="r" b="b"/>
            <a:pathLst>
              <a:path w="38" h="28">
                <a:moveTo>
                  <a:pt x="20" y="0"/>
                </a:moveTo>
                <a:lnTo>
                  <a:pt x="15" y="1"/>
                </a:lnTo>
                <a:lnTo>
                  <a:pt x="12" y="1"/>
                </a:lnTo>
                <a:lnTo>
                  <a:pt x="8" y="3"/>
                </a:lnTo>
                <a:lnTo>
                  <a:pt x="7" y="5"/>
                </a:lnTo>
                <a:lnTo>
                  <a:pt x="4" y="7"/>
                </a:lnTo>
                <a:lnTo>
                  <a:pt x="2" y="10"/>
                </a:lnTo>
                <a:lnTo>
                  <a:pt x="2" y="12"/>
                </a:lnTo>
                <a:lnTo>
                  <a:pt x="0" y="14"/>
                </a:lnTo>
                <a:lnTo>
                  <a:pt x="2" y="16"/>
                </a:lnTo>
                <a:lnTo>
                  <a:pt x="2" y="20"/>
                </a:lnTo>
                <a:lnTo>
                  <a:pt x="4" y="22"/>
                </a:lnTo>
                <a:lnTo>
                  <a:pt x="7" y="23"/>
                </a:lnTo>
                <a:lnTo>
                  <a:pt x="8" y="26"/>
                </a:lnTo>
                <a:lnTo>
                  <a:pt x="12" y="27"/>
                </a:lnTo>
                <a:lnTo>
                  <a:pt x="15" y="28"/>
                </a:lnTo>
                <a:lnTo>
                  <a:pt x="20" y="28"/>
                </a:lnTo>
                <a:lnTo>
                  <a:pt x="23" y="28"/>
                </a:lnTo>
                <a:lnTo>
                  <a:pt x="27" y="27"/>
                </a:lnTo>
                <a:lnTo>
                  <a:pt x="30" y="26"/>
                </a:lnTo>
                <a:lnTo>
                  <a:pt x="33" y="23"/>
                </a:lnTo>
                <a:lnTo>
                  <a:pt x="35" y="22"/>
                </a:lnTo>
                <a:lnTo>
                  <a:pt x="36" y="20"/>
                </a:lnTo>
                <a:lnTo>
                  <a:pt x="38" y="16"/>
                </a:lnTo>
                <a:lnTo>
                  <a:pt x="38" y="14"/>
                </a:lnTo>
                <a:lnTo>
                  <a:pt x="38" y="12"/>
                </a:lnTo>
                <a:lnTo>
                  <a:pt x="36" y="10"/>
                </a:lnTo>
                <a:lnTo>
                  <a:pt x="35" y="7"/>
                </a:lnTo>
                <a:lnTo>
                  <a:pt x="33" y="5"/>
                </a:lnTo>
                <a:lnTo>
                  <a:pt x="30" y="3"/>
                </a:lnTo>
                <a:lnTo>
                  <a:pt x="27" y="1"/>
                </a:lnTo>
                <a:lnTo>
                  <a:pt x="23" y="1"/>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67" name="Freeform 139"/>
          <p:cNvSpPr>
            <a:spLocks/>
          </p:cNvSpPr>
          <p:nvPr/>
        </p:nvSpPr>
        <p:spPr bwMode="auto">
          <a:xfrm>
            <a:off x="2619375" y="3159026"/>
            <a:ext cx="30163" cy="41275"/>
          </a:xfrm>
          <a:custGeom>
            <a:avLst/>
            <a:gdLst/>
            <a:ahLst/>
            <a:cxnLst>
              <a:cxn ang="0">
                <a:pos x="18" y="0"/>
              </a:cxn>
              <a:cxn ang="0">
                <a:pos x="15" y="0"/>
              </a:cxn>
              <a:cxn ang="0">
                <a:pos x="11" y="1"/>
              </a:cxn>
              <a:cxn ang="0">
                <a:pos x="8" y="2"/>
              </a:cxn>
              <a:cxn ang="0">
                <a:pos x="5" y="4"/>
              </a:cxn>
              <a:cxn ang="0">
                <a:pos x="3" y="6"/>
              </a:cxn>
              <a:cxn ang="0">
                <a:pos x="2" y="8"/>
              </a:cxn>
              <a:cxn ang="0">
                <a:pos x="0" y="10"/>
              </a:cxn>
              <a:cxn ang="0">
                <a:pos x="0" y="14"/>
              </a:cxn>
              <a:cxn ang="0">
                <a:pos x="0" y="16"/>
              </a:cxn>
              <a:cxn ang="0">
                <a:pos x="2" y="18"/>
              </a:cxn>
              <a:cxn ang="0">
                <a:pos x="3" y="21"/>
              </a:cxn>
              <a:cxn ang="0">
                <a:pos x="5" y="23"/>
              </a:cxn>
              <a:cxn ang="0">
                <a:pos x="8" y="24"/>
              </a:cxn>
              <a:cxn ang="0">
                <a:pos x="11" y="26"/>
              </a:cxn>
              <a:cxn ang="0">
                <a:pos x="15" y="26"/>
              </a:cxn>
              <a:cxn ang="0">
                <a:pos x="18" y="26"/>
              </a:cxn>
              <a:cxn ang="0">
                <a:pos x="23" y="26"/>
              </a:cxn>
              <a:cxn ang="0">
                <a:pos x="26" y="26"/>
              </a:cxn>
              <a:cxn ang="0">
                <a:pos x="29" y="24"/>
              </a:cxn>
              <a:cxn ang="0">
                <a:pos x="31" y="23"/>
              </a:cxn>
              <a:cxn ang="0">
                <a:pos x="34" y="21"/>
              </a:cxn>
              <a:cxn ang="0">
                <a:pos x="36" y="18"/>
              </a:cxn>
              <a:cxn ang="0">
                <a:pos x="36" y="16"/>
              </a:cxn>
              <a:cxn ang="0">
                <a:pos x="38" y="14"/>
              </a:cxn>
              <a:cxn ang="0">
                <a:pos x="36" y="10"/>
              </a:cxn>
              <a:cxn ang="0">
                <a:pos x="36" y="8"/>
              </a:cxn>
              <a:cxn ang="0">
                <a:pos x="34" y="6"/>
              </a:cxn>
              <a:cxn ang="0">
                <a:pos x="31" y="4"/>
              </a:cxn>
              <a:cxn ang="0">
                <a:pos x="29" y="2"/>
              </a:cxn>
              <a:cxn ang="0">
                <a:pos x="26" y="1"/>
              </a:cxn>
              <a:cxn ang="0">
                <a:pos x="23" y="0"/>
              </a:cxn>
              <a:cxn ang="0">
                <a:pos x="18" y="0"/>
              </a:cxn>
            </a:cxnLst>
            <a:rect l="0" t="0" r="r" b="b"/>
            <a:pathLst>
              <a:path w="38" h="26">
                <a:moveTo>
                  <a:pt x="18" y="0"/>
                </a:moveTo>
                <a:lnTo>
                  <a:pt x="15" y="0"/>
                </a:lnTo>
                <a:lnTo>
                  <a:pt x="11" y="1"/>
                </a:lnTo>
                <a:lnTo>
                  <a:pt x="8" y="2"/>
                </a:lnTo>
                <a:lnTo>
                  <a:pt x="5" y="4"/>
                </a:lnTo>
                <a:lnTo>
                  <a:pt x="3" y="6"/>
                </a:lnTo>
                <a:lnTo>
                  <a:pt x="2" y="8"/>
                </a:lnTo>
                <a:lnTo>
                  <a:pt x="0" y="10"/>
                </a:lnTo>
                <a:lnTo>
                  <a:pt x="0" y="14"/>
                </a:lnTo>
                <a:lnTo>
                  <a:pt x="0" y="16"/>
                </a:lnTo>
                <a:lnTo>
                  <a:pt x="2" y="18"/>
                </a:lnTo>
                <a:lnTo>
                  <a:pt x="3" y="21"/>
                </a:lnTo>
                <a:lnTo>
                  <a:pt x="5" y="23"/>
                </a:lnTo>
                <a:lnTo>
                  <a:pt x="8" y="24"/>
                </a:lnTo>
                <a:lnTo>
                  <a:pt x="11" y="26"/>
                </a:lnTo>
                <a:lnTo>
                  <a:pt x="15" y="26"/>
                </a:lnTo>
                <a:lnTo>
                  <a:pt x="18" y="26"/>
                </a:lnTo>
                <a:lnTo>
                  <a:pt x="23" y="26"/>
                </a:lnTo>
                <a:lnTo>
                  <a:pt x="26" y="26"/>
                </a:lnTo>
                <a:lnTo>
                  <a:pt x="29" y="24"/>
                </a:lnTo>
                <a:lnTo>
                  <a:pt x="31" y="23"/>
                </a:lnTo>
                <a:lnTo>
                  <a:pt x="34" y="21"/>
                </a:lnTo>
                <a:lnTo>
                  <a:pt x="36" y="18"/>
                </a:lnTo>
                <a:lnTo>
                  <a:pt x="36" y="16"/>
                </a:lnTo>
                <a:lnTo>
                  <a:pt x="38" y="14"/>
                </a:lnTo>
                <a:lnTo>
                  <a:pt x="36" y="10"/>
                </a:lnTo>
                <a:lnTo>
                  <a:pt x="36" y="8"/>
                </a:lnTo>
                <a:lnTo>
                  <a:pt x="34" y="6"/>
                </a:lnTo>
                <a:lnTo>
                  <a:pt x="31" y="4"/>
                </a:lnTo>
                <a:lnTo>
                  <a:pt x="29" y="2"/>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68" name="Freeform 140"/>
          <p:cNvSpPr>
            <a:spLocks/>
          </p:cNvSpPr>
          <p:nvPr/>
        </p:nvSpPr>
        <p:spPr bwMode="auto">
          <a:xfrm>
            <a:off x="2619375" y="3159026"/>
            <a:ext cx="30163" cy="41275"/>
          </a:xfrm>
          <a:custGeom>
            <a:avLst/>
            <a:gdLst/>
            <a:ahLst/>
            <a:cxnLst>
              <a:cxn ang="0">
                <a:pos x="18" y="0"/>
              </a:cxn>
              <a:cxn ang="0">
                <a:pos x="15" y="0"/>
              </a:cxn>
              <a:cxn ang="0">
                <a:pos x="11" y="1"/>
              </a:cxn>
              <a:cxn ang="0">
                <a:pos x="8" y="2"/>
              </a:cxn>
              <a:cxn ang="0">
                <a:pos x="5" y="4"/>
              </a:cxn>
              <a:cxn ang="0">
                <a:pos x="3" y="6"/>
              </a:cxn>
              <a:cxn ang="0">
                <a:pos x="2" y="8"/>
              </a:cxn>
              <a:cxn ang="0">
                <a:pos x="0" y="10"/>
              </a:cxn>
              <a:cxn ang="0">
                <a:pos x="0" y="14"/>
              </a:cxn>
              <a:cxn ang="0">
                <a:pos x="0" y="16"/>
              </a:cxn>
              <a:cxn ang="0">
                <a:pos x="2" y="18"/>
              </a:cxn>
              <a:cxn ang="0">
                <a:pos x="3" y="21"/>
              </a:cxn>
              <a:cxn ang="0">
                <a:pos x="5" y="23"/>
              </a:cxn>
              <a:cxn ang="0">
                <a:pos x="8" y="24"/>
              </a:cxn>
              <a:cxn ang="0">
                <a:pos x="11" y="26"/>
              </a:cxn>
              <a:cxn ang="0">
                <a:pos x="15" y="26"/>
              </a:cxn>
              <a:cxn ang="0">
                <a:pos x="18" y="26"/>
              </a:cxn>
              <a:cxn ang="0">
                <a:pos x="23" y="26"/>
              </a:cxn>
              <a:cxn ang="0">
                <a:pos x="26" y="26"/>
              </a:cxn>
              <a:cxn ang="0">
                <a:pos x="29" y="24"/>
              </a:cxn>
              <a:cxn ang="0">
                <a:pos x="31" y="23"/>
              </a:cxn>
              <a:cxn ang="0">
                <a:pos x="34" y="21"/>
              </a:cxn>
              <a:cxn ang="0">
                <a:pos x="36" y="18"/>
              </a:cxn>
              <a:cxn ang="0">
                <a:pos x="36" y="16"/>
              </a:cxn>
              <a:cxn ang="0">
                <a:pos x="38" y="14"/>
              </a:cxn>
              <a:cxn ang="0">
                <a:pos x="36" y="10"/>
              </a:cxn>
              <a:cxn ang="0">
                <a:pos x="36" y="8"/>
              </a:cxn>
              <a:cxn ang="0">
                <a:pos x="34" y="6"/>
              </a:cxn>
              <a:cxn ang="0">
                <a:pos x="31" y="4"/>
              </a:cxn>
              <a:cxn ang="0">
                <a:pos x="29" y="2"/>
              </a:cxn>
              <a:cxn ang="0">
                <a:pos x="26" y="1"/>
              </a:cxn>
              <a:cxn ang="0">
                <a:pos x="23" y="0"/>
              </a:cxn>
              <a:cxn ang="0">
                <a:pos x="18" y="0"/>
              </a:cxn>
            </a:cxnLst>
            <a:rect l="0" t="0" r="r" b="b"/>
            <a:pathLst>
              <a:path w="38" h="26">
                <a:moveTo>
                  <a:pt x="18" y="0"/>
                </a:moveTo>
                <a:lnTo>
                  <a:pt x="15" y="0"/>
                </a:lnTo>
                <a:lnTo>
                  <a:pt x="11" y="1"/>
                </a:lnTo>
                <a:lnTo>
                  <a:pt x="8" y="2"/>
                </a:lnTo>
                <a:lnTo>
                  <a:pt x="5" y="4"/>
                </a:lnTo>
                <a:lnTo>
                  <a:pt x="3" y="6"/>
                </a:lnTo>
                <a:lnTo>
                  <a:pt x="2" y="8"/>
                </a:lnTo>
                <a:lnTo>
                  <a:pt x="0" y="10"/>
                </a:lnTo>
                <a:lnTo>
                  <a:pt x="0" y="14"/>
                </a:lnTo>
                <a:lnTo>
                  <a:pt x="0" y="16"/>
                </a:lnTo>
                <a:lnTo>
                  <a:pt x="2" y="18"/>
                </a:lnTo>
                <a:lnTo>
                  <a:pt x="3" y="21"/>
                </a:lnTo>
                <a:lnTo>
                  <a:pt x="5" y="23"/>
                </a:lnTo>
                <a:lnTo>
                  <a:pt x="8" y="24"/>
                </a:lnTo>
                <a:lnTo>
                  <a:pt x="11" y="26"/>
                </a:lnTo>
                <a:lnTo>
                  <a:pt x="15" y="26"/>
                </a:lnTo>
                <a:lnTo>
                  <a:pt x="18" y="26"/>
                </a:lnTo>
                <a:lnTo>
                  <a:pt x="23" y="26"/>
                </a:lnTo>
                <a:lnTo>
                  <a:pt x="26" y="26"/>
                </a:lnTo>
                <a:lnTo>
                  <a:pt x="29" y="24"/>
                </a:lnTo>
                <a:lnTo>
                  <a:pt x="31" y="23"/>
                </a:lnTo>
                <a:lnTo>
                  <a:pt x="34" y="21"/>
                </a:lnTo>
                <a:lnTo>
                  <a:pt x="36" y="18"/>
                </a:lnTo>
                <a:lnTo>
                  <a:pt x="36" y="16"/>
                </a:lnTo>
                <a:lnTo>
                  <a:pt x="38" y="14"/>
                </a:lnTo>
                <a:lnTo>
                  <a:pt x="36" y="10"/>
                </a:lnTo>
                <a:lnTo>
                  <a:pt x="36" y="8"/>
                </a:lnTo>
                <a:lnTo>
                  <a:pt x="34" y="6"/>
                </a:lnTo>
                <a:lnTo>
                  <a:pt x="31" y="4"/>
                </a:lnTo>
                <a:lnTo>
                  <a:pt x="29" y="2"/>
                </a:lnTo>
                <a:lnTo>
                  <a:pt x="26"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69" name="Freeform 141"/>
          <p:cNvSpPr>
            <a:spLocks/>
          </p:cNvSpPr>
          <p:nvPr/>
        </p:nvSpPr>
        <p:spPr bwMode="auto">
          <a:xfrm>
            <a:off x="1684338" y="3546376"/>
            <a:ext cx="30162" cy="44450"/>
          </a:xfrm>
          <a:custGeom>
            <a:avLst/>
            <a:gdLst/>
            <a:ahLst/>
            <a:cxnLst>
              <a:cxn ang="0">
                <a:pos x="20" y="0"/>
              </a:cxn>
              <a:cxn ang="0">
                <a:pos x="17" y="1"/>
              </a:cxn>
              <a:cxn ang="0">
                <a:pos x="12" y="1"/>
              </a:cxn>
              <a:cxn ang="0">
                <a:pos x="9" y="3"/>
              </a:cxn>
              <a:cxn ang="0">
                <a:pos x="7" y="5"/>
              </a:cxn>
              <a:cxn ang="0">
                <a:pos x="4" y="7"/>
              </a:cxn>
              <a:cxn ang="0">
                <a:pos x="2" y="10"/>
              </a:cxn>
              <a:cxn ang="0">
                <a:pos x="2" y="12"/>
              </a:cxn>
              <a:cxn ang="0">
                <a:pos x="0" y="14"/>
              </a:cxn>
              <a:cxn ang="0">
                <a:pos x="2" y="16"/>
              </a:cxn>
              <a:cxn ang="0">
                <a:pos x="2" y="20"/>
              </a:cxn>
              <a:cxn ang="0">
                <a:pos x="4" y="22"/>
              </a:cxn>
              <a:cxn ang="0">
                <a:pos x="7" y="23"/>
              </a:cxn>
              <a:cxn ang="0">
                <a:pos x="9" y="26"/>
              </a:cxn>
              <a:cxn ang="0">
                <a:pos x="12" y="27"/>
              </a:cxn>
              <a:cxn ang="0">
                <a:pos x="17" y="28"/>
              </a:cxn>
              <a:cxn ang="0">
                <a:pos x="20" y="28"/>
              </a:cxn>
              <a:cxn ang="0">
                <a:pos x="23" y="28"/>
              </a:cxn>
              <a:cxn ang="0">
                <a:pos x="28" y="27"/>
              </a:cxn>
              <a:cxn ang="0">
                <a:pos x="30" y="26"/>
              </a:cxn>
              <a:cxn ang="0">
                <a:pos x="33" y="23"/>
              </a:cxn>
              <a:cxn ang="0">
                <a:pos x="36" y="22"/>
              </a:cxn>
              <a:cxn ang="0">
                <a:pos x="38" y="20"/>
              </a:cxn>
              <a:cxn ang="0">
                <a:pos x="38" y="16"/>
              </a:cxn>
              <a:cxn ang="0">
                <a:pos x="40" y="14"/>
              </a:cxn>
              <a:cxn ang="0">
                <a:pos x="38" y="12"/>
              </a:cxn>
              <a:cxn ang="0">
                <a:pos x="38" y="10"/>
              </a:cxn>
              <a:cxn ang="0">
                <a:pos x="36" y="7"/>
              </a:cxn>
              <a:cxn ang="0">
                <a:pos x="33" y="5"/>
              </a:cxn>
              <a:cxn ang="0">
                <a:pos x="30" y="3"/>
              </a:cxn>
              <a:cxn ang="0">
                <a:pos x="28" y="1"/>
              </a:cxn>
              <a:cxn ang="0">
                <a:pos x="23" y="1"/>
              </a:cxn>
              <a:cxn ang="0">
                <a:pos x="20" y="0"/>
              </a:cxn>
            </a:cxnLst>
            <a:rect l="0" t="0" r="r" b="b"/>
            <a:pathLst>
              <a:path w="40" h="28">
                <a:moveTo>
                  <a:pt x="20" y="0"/>
                </a:moveTo>
                <a:lnTo>
                  <a:pt x="17" y="1"/>
                </a:lnTo>
                <a:lnTo>
                  <a:pt x="12" y="1"/>
                </a:lnTo>
                <a:lnTo>
                  <a:pt x="9" y="3"/>
                </a:lnTo>
                <a:lnTo>
                  <a:pt x="7" y="5"/>
                </a:lnTo>
                <a:lnTo>
                  <a:pt x="4" y="7"/>
                </a:lnTo>
                <a:lnTo>
                  <a:pt x="2" y="10"/>
                </a:lnTo>
                <a:lnTo>
                  <a:pt x="2" y="12"/>
                </a:lnTo>
                <a:lnTo>
                  <a:pt x="0" y="14"/>
                </a:lnTo>
                <a:lnTo>
                  <a:pt x="2" y="16"/>
                </a:lnTo>
                <a:lnTo>
                  <a:pt x="2" y="20"/>
                </a:lnTo>
                <a:lnTo>
                  <a:pt x="4" y="22"/>
                </a:lnTo>
                <a:lnTo>
                  <a:pt x="7" y="23"/>
                </a:lnTo>
                <a:lnTo>
                  <a:pt x="9" y="26"/>
                </a:lnTo>
                <a:lnTo>
                  <a:pt x="12" y="27"/>
                </a:lnTo>
                <a:lnTo>
                  <a:pt x="17" y="28"/>
                </a:lnTo>
                <a:lnTo>
                  <a:pt x="20" y="28"/>
                </a:lnTo>
                <a:lnTo>
                  <a:pt x="23" y="28"/>
                </a:lnTo>
                <a:lnTo>
                  <a:pt x="28" y="27"/>
                </a:lnTo>
                <a:lnTo>
                  <a:pt x="30" y="26"/>
                </a:lnTo>
                <a:lnTo>
                  <a:pt x="33" y="23"/>
                </a:lnTo>
                <a:lnTo>
                  <a:pt x="36" y="22"/>
                </a:lnTo>
                <a:lnTo>
                  <a:pt x="38" y="20"/>
                </a:lnTo>
                <a:lnTo>
                  <a:pt x="38" y="16"/>
                </a:lnTo>
                <a:lnTo>
                  <a:pt x="40" y="14"/>
                </a:lnTo>
                <a:lnTo>
                  <a:pt x="38" y="12"/>
                </a:lnTo>
                <a:lnTo>
                  <a:pt x="38" y="10"/>
                </a:lnTo>
                <a:lnTo>
                  <a:pt x="36" y="7"/>
                </a:lnTo>
                <a:lnTo>
                  <a:pt x="33" y="5"/>
                </a:lnTo>
                <a:lnTo>
                  <a:pt x="30" y="3"/>
                </a:lnTo>
                <a:lnTo>
                  <a:pt x="28" y="1"/>
                </a:lnTo>
                <a:lnTo>
                  <a:pt x="23" y="1"/>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70" name="Freeform 142"/>
          <p:cNvSpPr>
            <a:spLocks/>
          </p:cNvSpPr>
          <p:nvPr/>
        </p:nvSpPr>
        <p:spPr bwMode="auto">
          <a:xfrm>
            <a:off x="1684338" y="3546376"/>
            <a:ext cx="30162" cy="44450"/>
          </a:xfrm>
          <a:custGeom>
            <a:avLst/>
            <a:gdLst/>
            <a:ahLst/>
            <a:cxnLst>
              <a:cxn ang="0">
                <a:pos x="20" y="0"/>
              </a:cxn>
              <a:cxn ang="0">
                <a:pos x="17" y="1"/>
              </a:cxn>
              <a:cxn ang="0">
                <a:pos x="12" y="1"/>
              </a:cxn>
              <a:cxn ang="0">
                <a:pos x="9" y="3"/>
              </a:cxn>
              <a:cxn ang="0">
                <a:pos x="7" y="5"/>
              </a:cxn>
              <a:cxn ang="0">
                <a:pos x="4" y="7"/>
              </a:cxn>
              <a:cxn ang="0">
                <a:pos x="2" y="10"/>
              </a:cxn>
              <a:cxn ang="0">
                <a:pos x="2" y="12"/>
              </a:cxn>
              <a:cxn ang="0">
                <a:pos x="0" y="14"/>
              </a:cxn>
              <a:cxn ang="0">
                <a:pos x="2" y="16"/>
              </a:cxn>
              <a:cxn ang="0">
                <a:pos x="2" y="20"/>
              </a:cxn>
              <a:cxn ang="0">
                <a:pos x="4" y="22"/>
              </a:cxn>
              <a:cxn ang="0">
                <a:pos x="7" y="23"/>
              </a:cxn>
              <a:cxn ang="0">
                <a:pos x="9" y="26"/>
              </a:cxn>
              <a:cxn ang="0">
                <a:pos x="12" y="27"/>
              </a:cxn>
              <a:cxn ang="0">
                <a:pos x="17" y="28"/>
              </a:cxn>
              <a:cxn ang="0">
                <a:pos x="20" y="28"/>
              </a:cxn>
              <a:cxn ang="0">
                <a:pos x="23" y="28"/>
              </a:cxn>
              <a:cxn ang="0">
                <a:pos x="28" y="27"/>
              </a:cxn>
              <a:cxn ang="0">
                <a:pos x="30" y="26"/>
              </a:cxn>
              <a:cxn ang="0">
                <a:pos x="33" y="23"/>
              </a:cxn>
              <a:cxn ang="0">
                <a:pos x="36" y="22"/>
              </a:cxn>
              <a:cxn ang="0">
                <a:pos x="38" y="20"/>
              </a:cxn>
              <a:cxn ang="0">
                <a:pos x="38" y="16"/>
              </a:cxn>
              <a:cxn ang="0">
                <a:pos x="40" y="14"/>
              </a:cxn>
              <a:cxn ang="0">
                <a:pos x="38" y="12"/>
              </a:cxn>
              <a:cxn ang="0">
                <a:pos x="38" y="10"/>
              </a:cxn>
              <a:cxn ang="0">
                <a:pos x="36" y="7"/>
              </a:cxn>
              <a:cxn ang="0">
                <a:pos x="33" y="5"/>
              </a:cxn>
              <a:cxn ang="0">
                <a:pos x="30" y="3"/>
              </a:cxn>
              <a:cxn ang="0">
                <a:pos x="28" y="1"/>
              </a:cxn>
              <a:cxn ang="0">
                <a:pos x="23" y="1"/>
              </a:cxn>
              <a:cxn ang="0">
                <a:pos x="20" y="0"/>
              </a:cxn>
            </a:cxnLst>
            <a:rect l="0" t="0" r="r" b="b"/>
            <a:pathLst>
              <a:path w="40" h="28">
                <a:moveTo>
                  <a:pt x="20" y="0"/>
                </a:moveTo>
                <a:lnTo>
                  <a:pt x="17" y="1"/>
                </a:lnTo>
                <a:lnTo>
                  <a:pt x="12" y="1"/>
                </a:lnTo>
                <a:lnTo>
                  <a:pt x="9" y="3"/>
                </a:lnTo>
                <a:lnTo>
                  <a:pt x="7" y="5"/>
                </a:lnTo>
                <a:lnTo>
                  <a:pt x="4" y="7"/>
                </a:lnTo>
                <a:lnTo>
                  <a:pt x="2" y="10"/>
                </a:lnTo>
                <a:lnTo>
                  <a:pt x="2" y="12"/>
                </a:lnTo>
                <a:lnTo>
                  <a:pt x="0" y="14"/>
                </a:lnTo>
                <a:lnTo>
                  <a:pt x="2" y="16"/>
                </a:lnTo>
                <a:lnTo>
                  <a:pt x="2" y="20"/>
                </a:lnTo>
                <a:lnTo>
                  <a:pt x="4" y="22"/>
                </a:lnTo>
                <a:lnTo>
                  <a:pt x="7" y="23"/>
                </a:lnTo>
                <a:lnTo>
                  <a:pt x="9" y="26"/>
                </a:lnTo>
                <a:lnTo>
                  <a:pt x="12" y="27"/>
                </a:lnTo>
                <a:lnTo>
                  <a:pt x="17" y="28"/>
                </a:lnTo>
                <a:lnTo>
                  <a:pt x="20" y="28"/>
                </a:lnTo>
                <a:lnTo>
                  <a:pt x="23" y="28"/>
                </a:lnTo>
                <a:lnTo>
                  <a:pt x="28" y="27"/>
                </a:lnTo>
                <a:lnTo>
                  <a:pt x="30" y="26"/>
                </a:lnTo>
                <a:lnTo>
                  <a:pt x="33" y="23"/>
                </a:lnTo>
                <a:lnTo>
                  <a:pt x="36" y="22"/>
                </a:lnTo>
                <a:lnTo>
                  <a:pt x="38" y="20"/>
                </a:lnTo>
                <a:lnTo>
                  <a:pt x="38" y="16"/>
                </a:lnTo>
                <a:lnTo>
                  <a:pt x="40" y="14"/>
                </a:lnTo>
                <a:lnTo>
                  <a:pt x="38" y="12"/>
                </a:lnTo>
                <a:lnTo>
                  <a:pt x="38" y="10"/>
                </a:lnTo>
                <a:lnTo>
                  <a:pt x="36" y="7"/>
                </a:lnTo>
                <a:lnTo>
                  <a:pt x="33" y="5"/>
                </a:lnTo>
                <a:lnTo>
                  <a:pt x="30" y="3"/>
                </a:lnTo>
                <a:lnTo>
                  <a:pt x="28" y="1"/>
                </a:lnTo>
                <a:lnTo>
                  <a:pt x="23" y="1"/>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71" name="Freeform 143"/>
          <p:cNvSpPr>
            <a:spLocks/>
          </p:cNvSpPr>
          <p:nvPr/>
        </p:nvSpPr>
        <p:spPr bwMode="auto">
          <a:xfrm>
            <a:off x="2224088" y="3165376"/>
            <a:ext cx="30162" cy="44450"/>
          </a:xfrm>
          <a:custGeom>
            <a:avLst/>
            <a:gdLst/>
            <a:ahLst/>
            <a:cxnLst>
              <a:cxn ang="0">
                <a:pos x="20" y="0"/>
              </a:cxn>
              <a:cxn ang="0">
                <a:pos x="17" y="1"/>
              </a:cxn>
              <a:cxn ang="0">
                <a:pos x="12" y="1"/>
              </a:cxn>
              <a:cxn ang="0">
                <a:pos x="8" y="3"/>
              </a:cxn>
              <a:cxn ang="0">
                <a:pos x="7" y="5"/>
              </a:cxn>
              <a:cxn ang="0">
                <a:pos x="3" y="7"/>
              </a:cxn>
              <a:cxn ang="0">
                <a:pos x="2" y="10"/>
              </a:cxn>
              <a:cxn ang="0">
                <a:pos x="0" y="12"/>
              </a:cxn>
              <a:cxn ang="0">
                <a:pos x="0" y="14"/>
              </a:cxn>
              <a:cxn ang="0">
                <a:pos x="0" y="16"/>
              </a:cxn>
              <a:cxn ang="0">
                <a:pos x="2" y="20"/>
              </a:cxn>
              <a:cxn ang="0">
                <a:pos x="3" y="22"/>
              </a:cxn>
              <a:cxn ang="0">
                <a:pos x="7" y="23"/>
              </a:cxn>
              <a:cxn ang="0">
                <a:pos x="8" y="26"/>
              </a:cxn>
              <a:cxn ang="0">
                <a:pos x="12" y="27"/>
              </a:cxn>
              <a:cxn ang="0">
                <a:pos x="17" y="28"/>
              </a:cxn>
              <a:cxn ang="0">
                <a:pos x="20" y="28"/>
              </a:cxn>
              <a:cxn ang="0">
                <a:pos x="23" y="28"/>
              </a:cxn>
              <a:cxn ang="0">
                <a:pos x="26" y="27"/>
              </a:cxn>
              <a:cxn ang="0">
                <a:pos x="30" y="26"/>
              </a:cxn>
              <a:cxn ang="0">
                <a:pos x="33" y="23"/>
              </a:cxn>
              <a:cxn ang="0">
                <a:pos x="36" y="22"/>
              </a:cxn>
              <a:cxn ang="0">
                <a:pos x="38" y="20"/>
              </a:cxn>
              <a:cxn ang="0">
                <a:pos x="38" y="16"/>
              </a:cxn>
              <a:cxn ang="0">
                <a:pos x="39" y="14"/>
              </a:cxn>
              <a:cxn ang="0">
                <a:pos x="38" y="12"/>
              </a:cxn>
              <a:cxn ang="0">
                <a:pos x="38" y="10"/>
              </a:cxn>
              <a:cxn ang="0">
                <a:pos x="36" y="7"/>
              </a:cxn>
              <a:cxn ang="0">
                <a:pos x="33" y="5"/>
              </a:cxn>
              <a:cxn ang="0">
                <a:pos x="30" y="3"/>
              </a:cxn>
              <a:cxn ang="0">
                <a:pos x="26" y="1"/>
              </a:cxn>
              <a:cxn ang="0">
                <a:pos x="23" y="1"/>
              </a:cxn>
              <a:cxn ang="0">
                <a:pos x="20" y="0"/>
              </a:cxn>
            </a:cxnLst>
            <a:rect l="0" t="0" r="r" b="b"/>
            <a:pathLst>
              <a:path w="39" h="28">
                <a:moveTo>
                  <a:pt x="20" y="0"/>
                </a:moveTo>
                <a:lnTo>
                  <a:pt x="17" y="1"/>
                </a:lnTo>
                <a:lnTo>
                  <a:pt x="12" y="1"/>
                </a:lnTo>
                <a:lnTo>
                  <a:pt x="8" y="3"/>
                </a:lnTo>
                <a:lnTo>
                  <a:pt x="7" y="5"/>
                </a:lnTo>
                <a:lnTo>
                  <a:pt x="3" y="7"/>
                </a:lnTo>
                <a:lnTo>
                  <a:pt x="2" y="10"/>
                </a:lnTo>
                <a:lnTo>
                  <a:pt x="0" y="12"/>
                </a:lnTo>
                <a:lnTo>
                  <a:pt x="0" y="14"/>
                </a:lnTo>
                <a:lnTo>
                  <a:pt x="0" y="16"/>
                </a:lnTo>
                <a:lnTo>
                  <a:pt x="2" y="20"/>
                </a:lnTo>
                <a:lnTo>
                  <a:pt x="3" y="22"/>
                </a:lnTo>
                <a:lnTo>
                  <a:pt x="7" y="23"/>
                </a:lnTo>
                <a:lnTo>
                  <a:pt x="8" y="26"/>
                </a:lnTo>
                <a:lnTo>
                  <a:pt x="12" y="27"/>
                </a:lnTo>
                <a:lnTo>
                  <a:pt x="17" y="28"/>
                </a:lnTo>
                <a:lnTo>
                  <a:pt x="20" y="28"/>
                </a:lnTo>
                <a:lnTo>
                  <a:pt x="23" y="28"/>
                </a:lnTo>
                <a:lnTo>
                  <a:pt x="26" y="27"/>
                </a:lnTo>
                <a:lnTo>
                  <a:pt x="30" y="26"/>
                </a:lnTo>
                <a:lnTo>
                  <a:pt x="33" y="23"/>
                </a:lnTo>
                <a:lnTo>
                  <a:pt x="36" y="22"/>
                </a:lnTo>
                <a:lnTo>
                  <a:pt x="38" y="20"/>
                </a:lnTo>
                <a:lnTo>
                  <a:pt x="38" y="16"/>
                </a:lnTo>
                <a:lnTo>
                  <a:pt x="39" y="14"/>
                </a:lnTo>
                <a:lnTo>
                  <a:pt x="38" y="12"/>
                </a:lnTo>
                <a:lnTo>
                  <a:pt x="38" y="10"/>
                </a:lnTo>
                <a:lnTo>
                  <a:pt x="36" y="7"/>
                </a:lnTo>
                <a:lnTo>
                  <a:pt x="33" y="5"/>
                </a:lnTo>
                <a:lnTo>
                  <a:pt x="30" y="3"/>
                </a:lnTo>
                <a:lnTo>
                  <a:pt x="26" y="1"/>
                </a:lnTo>
                <a:lnTo>
                  <a:pt x="23" y="1"/>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72" name="Freeform 144"/>
          <p:cNvSpPr>
            <a:spLocks/>
          </p:cNvSpPr>
          <p:nvPr/>
        </p:nvSpPr>
        <p:spPr bwMode="auto">
          <a:xfrm>
            <a:off x="2224088" y="3165376"/>
            <a:ext cx="30162" cy="44450"/>
          </a:xfrm>
          <a:custGeom>
            <a:avLst/>
            <a:gdLst/>
            <a:ahLst/>
            <a:cxnLst>
              <a:cxn ang="0">
                <a:pos x="20" y="0"/>
              </a:cxn>
              <a:cxn ang="0">
                <a:pos x="17" y="1"/>
              </a:cxn>
              <a:cxn ang="0">
                <a:pos x="12" y="1"/>
              </a:cxn>
              <a:cxn ang="0">
                <a:pos x="8" y="3"/>
              </a:cxn>
              <a:cxn ang="0">
                <a:pos x="7" y="5"/>
              </a:cxn>
              <a:cxn ang="0">
                <a:pos x="3" y="7"/>
              </a:cxn>
              <a:cxn ang="0">
                <a:pos x="2" y="10"/>
              </a:cxn>
              <a:cxn ang="0">
                <a:pos x="0" y="12"/>
              </a:cxn>
              <a:cxn ang="0">
                <a:pos x="0" y="14"/>
              </a:cxn>
              <a:cxn ang="0">
                <a:pos x="0" y="16"/>
              </a:cxn>
              <a:cxn ang="0">
                <a:pos x="2" y="20"/>
              </a:cxn>
              <a:cxn ang="0">
                <a:pos x="3" y="22"/>
              </a:cxn>
              <a:cxn ang="0">
                <a:pos x="7" y="23"/>
              </a:cxn>
              <a:cxn ang="0">
                <a:pos x="8" y="26"/>
              </a:cxn>
              <a:cxn ang="0">
                <a:pos x="12" y="27"/>
              </a:cxn>
              <a:cxn ang="0">
                <a:pos x="17" y="28"/>
              </a:cxn>
              <a:cxn ang="0">
                <a:pos x="20" y="28"/>
              </a:cxn>
              <a:cxn ang="0">
                <a:pos x="23" y="28"/>
              </a:cxn>
              <a:cxn ang="0">
                <a:pos x="26" y="27"/>
              </a:cxn>
              <a:cxn ang="0">
                <a:pos x="30" y="26"/>
              </a:cxn>
              <a:cxn ang="0">
                <a:pos x="33" y="23"/>
              </a:cxn>
              <a:cxn ang="0">
                <a:pos x="36" y="22"/>
              </a:cxn>
              <a:cxn ang="0">
                <a:pos x="38" y="20"/>
              </a:cxn>
              <a:cxn ang="0">
                <a:pos x="38" y="16"/>
              </a:cxn>
              <a:cxn ang="0">
                <a:pos x="39" y="14"/>
              </a:cxn>
              <a:cxn ang="0">
                <a:pos x="38" y="12"/>
              </a:cxn>
              <a:cxn ang="0">
                <a:pos x="38" y="10"/>
              </a:cxn>
              <a:cxn ang="0">
                <a:pos x="36" y="7"/>
              </a:cxn>
              <a:cxn ang="0">
                <a:pos x="33" y="5"/>
              </a:cxn>
              <a:cxn ang="0">
                <a:pos x="30" y="3"/>
              </a:cxn>
              <a:cxn ang="0">
                <a:pos x="26" y="1"/>
              </a:cxn>
              <a:cxn ang="0">
                <a:pos x="23" y="1"/>
              </a:cxn>
              <a:cxn ang="0">
                <a:pos x="20" y="0"/>
              </a:cxn>
            </a:cxnLst>
            <a:rect l="0" t="0" r="r" b="b"/>
            <a:pathLst>
              <a:path w="39" h="28">
                <a:moveTo>
                  <a:pt x="20" y="0"/>
                </a:moveTo>
                <a:lnTo>
                  <a:pt x="17" y="1"/>
                </a:lnTo>
                <a:lnTo>
                  <a:pt x="12" y="1"/>
                </a:lnTo>
                <a:lnTo>
                  <a:pt x="8" y="3"/>
                </a:lnTo>
                <a:lnTo>
                  <a:pt x="7" y="5"/>
                </a:lnTo>
                <a:lnTo>
                  <a:pt x="3" y="7"/>
                </a:lnTo>
                <a:lnTo>
                  <a:pt x="2" y="10"/>
                </a:lnTo>
                <a:lnTo>
                  <a:pt x="0" y="12"/>
                </a:lnTo>
                <a:lnTo>
                  <a:pt x="0" y="14"/>
                </a:lnTo>
                <a:lnTo>
                  <a:pt x="0" y="16"/>
                </a:lnTo>
                <a:lnTo>
                  <a:pt x="2" y="20"/>
                </a:lnTo>
                <a:lnTo>
                  <a:pt x="3" y="22"/>
                </a:lnTo>
                <a:lnTo>
                  <a:pt x="7" y="23"/>
                </a:lnTo>
                <a:lnTo>
                  <a:pt x="8" y="26"/>
                </a:lnTo>
                <a:lnTo>
                  <a:pt x="12" y="27"/>
                </a:lnTo>
                <a:lnTo>
                  <a:pt x="17" y="28"/>
                </a:lnTo>
                <a:lnTo>
                  <a:pt x="20" y="28"/>
                </a:lnTo>
                <a:lnTo>
                  <a:pt x="23" y="28"/>
                </a:lnTo>
                <a:lnTo>
                  <a:pt x="26" y="27"/>
                </a:lnTo>
                <a:lnTo>
                  <a:pt x="30" y="26"/>
                </a:lnTo>
                <a:lnTo>
                  <a:pt x="33" y="23"/>
                </a:lnTo>
                <a:lnTo>
                  <a:pt x="36" y="22"/>
                </a:lnTo>
                <a:lnTo>
                  <a:pt x="38" y="20"/>
                </a:lnTo>
                <a:lnTo>
                  <a:pt x="38" y="16"/>
                </a:lnTo>
                <a:lnTo>
                  <a:pt x="39" y="14"/>
                </a:lnTo>
                <a:lnTo>
                  <a:pt x="38" y="12"/>
                </a:lnTo>
                <a:lnTo>
                  <a:pt x="38" y="10"/>
                </a:lnTo>
                <a:lnTo>
                  <a:pt x="36" y="7"/>
                </a:lnTo>
                <a:lnTo>
                  <a:pt x="33" y="5"/>
                </a:lnTo>
                <a:lnTo>
                  <a:pt x="30" y="3"/>
                </a:lnTo>
                <a:lnTo>
                  <a:pt x="26" y="1"/>
                </a:lnTo>
                <a:lnTo>
                  <a:pt x="23" y="1"/>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73" name="Freeform 145"/>
          <p:cNvSpPr>
            <a:spLocks/>
          </p:cNvSpPr>
          <p:nvPr/>
        </p:nvSpPr>
        <p:spPr bwMode="auto">
          <a:xfrm>
            <a:off x="2368550" y="3143151"/>
            <a:ext cx="30163" cy="42862"/>
          </a:xfrm>
          <a:custGeom>
            <a:avLst/>
            <a:gdLst/>
            <a:ahLst/>
            <a:cxnLst>
              <a:cxn ang="0">
                <a:pos x="19" y="0"/>
              </a:cxn>
              <a:cxn ang="0">
                <a:pos x="16" y="0"/>
              </a:cxn>
              <a:cxn ang="0">
                <a:pos x="11" y="2"/>
              </a:cxn>
              <a:cxn ang="0">
                <a:pos x="8" y="3"/>
              </a:cxn>
              <a:cxn ang="0">
                <a:pos x="6" y="4"/>
              </a:cxn>
              <a:cxn ang="0">
                <a:pos x="3" y="6"/>
              </a:cxn>
              <a:cxn ang="0">
                <a:pos x="1" y="9"/>
              </a:cxn>
              <a:cxn ang="0">
                <a:pos x="1" y="11"/>
              </a:cxn>
              <a:cxn ang="0">
                <a:pos x="0" y="14"/>
              </a:cxn>
              <a:cxn ang="0">
                <a:pos x="1" y="17"/>
              </a:cxn>
              <a:cxn ang="0">
                <a:pos x="1" y="19"/>
              </a:cxn>
              <a:cxn ang="0">
                <a:pos x="3" y="21"/>
              </a:cxn>
              <a:cxn ang="0">
                <a:pos x="6" y="24"/>
              </a:cxn>
              <a:cxn ang="0">
                <a:pos x="8" y="25"/>
              </a:cxn>
              <a:cxn ang="0">
                <a:pos x="11" y="26"/>
              </a:cxn>
              <a:cxn ang="0">
                <a:pos x="16" y="27"/>
              </a:cxn>
              <a:cxn ang="0">
                <a:pos x="19" y="27"/>
              </a:cxn>
              <a:cxn ang="0">
                <a:pos x="23" y="27"/>
              </a:cxn>
              <a:cxn ang="0">
                <a:pos x="27" y="26"/>
              </a:cxn>
              <a:cxn ang="0">
                <a:pos x="29" y="25"/>
              </a:cxn>
              <a:cxn ang="0">
                <a:pos x="32" y="24"/>
              </a:cxn>
              <a:cxn ang="0">
                <a:pos x="36" y="21"/>
              </a:cxn>
              <a:cxn ang="0">
                <a:pos x="37" y="19"/>
              </a:cxn>
              <a:cxn ang="0">
                <a:pos x="37" y="17"/>
              </a:cxn>
              <a:cxn ang="0">
                <a:pos x="39" y="14"/>
              </a:cxn>
              <a:cxn ang="0">
                <a:pos x="37" y="11"/>
              </a:cxn>
              <a:cxn ang="0">
                <a:pos x="37" y="9"/>
              </a:cxn>
              <a:cxn ang="0">
                <a:pos x="36" y="6"/>
              </a:cxn>
              <a:cxn ang="0">
                <a:pos x="32" y="4"/>
              </a:cxn>
              <a:cxn ang="0">
                <a:pos x="29" y="3"/>
              </a:cxn>
              <a:cxn ang="0">
                <a:pos x="27" y="2"/>
              </a:cxn>
              <a:cxn ang="0">
                <a:pos x="23" y="0"/>
              </a:cxn>
              <a:cxn ang="0">
                <a:pos x="19" y="0"/>
              </a:cxn>
            </a:cxnLst>
            <a:rect l="0" t="0" r="r" b="b"/>
            <a:pathLst>
              <a:path w="39" h="27">
                <a:moveTo>
                  <a:pt x="19" y="0"/>
                </a:moveTo>
                <a:lnTo>
                  <a:pt x="16" y="0"/>
                </a:lnTo>
                <a:lnTo>
                  <a:pt x="11" y="2"/>
                </a:lnTo>
                <a:lnTo>
                  <a:pt x="8" y="3"/>
                </a:lnTo>
                <a:lnTo>
                  <a:pt x="6" y="4"/>
                </a:lnTo>
                <a:lnTo>
                  <a:pt x="3" y="6"/>
                </a:lnTo>
                <a:lnTo>
                  <a:pt x="1" y="9"/>
                </a:lnTo>
                <a:lnTo>
                  <a:pt x="1" y="11"/>
                </a:lnTo>
                <a:lnTo>
                  <a:pt x="0" y="14"/>
                </a:lnTo>
                <a:lnTo>
                  <a:pt x="1" y="17"/>
                </a:lnTo>
                <a:lnTo>
                  <a:pt x="1" y="19"/>
                </a:lnTo>
                <a:lnTo>
                  <a:pt x="3" y="21"/>
                </a:lnTo>
                <a:lnTo>
                  <a:pt x="6" y="24"/>
                </a:lnTo>
                <a:lnTo>
                  <a:pt x="8" y="25"/>
                </a:lnTo>
                <a:lnTo>
                  <a:pt x="11" y="26"/>
                </a:lnTo>
                <a:lnTo>
                  <a:pt x="16" y="27"/>
                </a:lnTo>
                <a:lnTo>
                  <a:pt x="19" y="27"/>
                </a:lnTo>
                <a:lnTo>
                  <a:pt x="23" y="27"/>
                </a:lnTo>
                <a:lnTo>
                  <a:pt x="27" y="26"/>
                </a:lnTo>
                <a:lnTo>
                  <a:pt x="29" y="25"/>
                </a:lnTo>
                <a:lnTo>
                  <a:pt x="32" y="24"/>
                </a:lnTo>
                <a:lnTo>
                  <a:pt x="36" y="21"/>
                </a:lnTo>
                <a:lnTo>
                  <a:pt x="37" y="19"/>
                </a:lnTo>
                <a:lnTo>
                  <a:pt x="37" y="17"/>
                </a:lnTo>
                <a:lnTo>
                  <a:pt x="39" y="14"/>
                </a:lnTo>
                <a:lnTo>
                  <a:pt x="37" y="11"/>
                </a:lnTo>
                <a:lnTo>
                  <a:pt x="37" y="9"/>
                </a:lnTo>
                <a:lnTo>
                  <a:pt x="36" y="6"/>
                </a:lnTo>
                <a:lnTo>
                  <a:pt x="32" y="4"/>
                </a:lnTo>
                <a:lnTo>
                  <a:pt x="29" y="3"/>
                </a:lnTo>
                <a:lnTo>
                  <a:pt x="27" y="2"/>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74" name="Freeform 146"/>
          <p:cNvSpPr>
            <a:spLocks/>
          </p:cNvSpPr>
          <p:nvPr/>
        </p:nvSpPr>
        <p:spPr bwMode="auto">
          <a:xfrm>
            <a:off x="2368550" y="3143151"/>
            <a:ext cx="30163" cy="42862"/>
          </a:xfrm>
          <a:custGeom>
            <a:avLst/>
            <a:gdLst/>
            <a:ahLst/>
            <a:cxnLst>
              <a:cxn ang="0">
                <a:pos x="19" y="0"/>
              </a:cxn>
              <a:cxn ang="0">
                <a:pos x="16" y="0"/>
              </a:cxn>
              <a:cxn ang="0">
                <a:pos x="11" y="2"/>
              </a:cxn>
              <a:cxn ang="0">
                <a:pos x="8" y="3"/>
              </a:cxn>
              <a:cxn ang="0">
                <a:pos x="6" y="4"/>
              </a:cxn>
              <a:cxn ang="0">
                <a:pos x="3" y="6"/>
              </a:cxn>
              <a:cxn ang="0">
                <a:pos x="1" y="9"/>
              </a:cxn>
              <a:cxn ang="0">
                <a:pos x="1" y="11"/>
              </a:cxn>
              <a:cxn ang="0">
                <a:pos x="0" y="14"/>
              </a:cxn>
              <a:cxn ang="0">
                <a:pos x="1" y="17"/>
              </a:cxn>
              <a:cxn ang="0">
                <a:pos x="1" y="19"/>
              </a:cxn>
              <a:cxn ang="0">
                <a:pos x="3" y="21"/>
              </a:cxn>
              <a:cxn ang="0">
                <a:pos x="6" y="24"/>
              </a:cxn>
              <a:cxn ang="0">
                <a:pos x="8" y="25"/>
              </a:cxn>
              <a:cxn ang="0">
                <a:pos x="11" y="26"/>
              </a:cxn>
              <a:cxn ang="0">
                <a:pos x="16" y="27"/>
              </a:cxn>
              <a:cxn ang="0">
                <a:pos x="19" y="27"/>
              </a:cxn>
              <a:cxn ang="0">
                <a:pos x="23" y="27"/>
              </a:cxn>
              <a:cxn ang="0">
                <a:pos x="27" y="26"/>
              </a:cxn>
              <a:cxn ang="0">
                <a:pos x="29" y="25"/>
              </a:cxn>
              <a:cxn ang="0">
                <a:pos x="32" y="24"/>
              </a:cxn>
              <a:cxn ang="0">
                <a:pos x="36" y="21"/>
              </a:cxn>
              <a:cxn ang="0">
                <a:pos x="37" y="19"/>
              </a:cxn>
              <a:cxn ang="0">
                <a:pos x="37" y="17"/>
              </a:cxn>
              <a:cxn ang="0">
                <a:pos x="39" y="14"/>
              </a:cxn>
              <a:cxn ang="0">
                <a:pos x="37" y="11"/>
              </a:cxn>
              <a:cxn ang="0">
                <a:pos x="37" y="9"/>
              </a:cxn>
              <a:cxn ang="0">
                <a:pos x="36" y="6"/>
              </a:cxn>
              <a:cxn ang="0">
                <a:pos x="32" y="4"/>
              </a:cxn>
              <a:cxn ang="0">
                <a:pos x="29" y="3"/>
              </a:cxn>
              <a:cxn ang="0">
                <a:pos x="27" y="2"/>
              </a:cxn>
              <a:cxn ang="0">
                <a:pos x="23" y="0"/>
              </a:cxn>
              <a:cxn ang="0">
                <a:pos x="19" y="0"/>
              </a:cxn>
            </a:cxnLst>
            <a:rect l="0" t="0" r="r" b="b"/>
            <a:pathLst>
              <a:path w="39" h="27">
                <a:moveTo>
                  <a:pt x="19" y="0"/>
                </a:moveTo>
                <a:lnTo>
                  <a:pt x="16" y="0"/>
                </a:lnTo>
                <a:lnTo>
                  <a:pt x="11" y="2"/>
                </a:lnTo>
                <a:lnTo>
                  <a:pt x="8" y="3"/>
                </a:lnTo>
                <a:lnTo>
                  <a:pt x="6" y="4"/>
                </a:lnTo>
                <a:lnTo>
                  <a:pt x="3" y="6"/>
                </a:lnTo>
                <a:lnTo>
                  <a:pt x="1" y="9"/>
                </a:lnTo>
                <a:lnTo>
                  <a:pt x="1" y="11"/>
                </a:lnTo>
                <a:lnTo>
                  <a:pt x="0" y="14"/>
                </a:lnTo>
                <a:lnTo>
                  <a:pt x="1" y="17"/>
                </a:lnTo>
                <a:lnTo>
                  <a:pt x="1" y="19"/>
                </a:lnTo>
                <a:lnTo>
                  <a:pt x="3" y="21"/>
                </a:lnTo>
                <a:lnTo>
                  <a:pt x="6" y="24"/>
                </a:lnTo>
                <a:lnTo>
                  <a:pt x="8" y="25"/>
                </a:lnTo>
                <a:lnTo>
                  <a:pt x="11" y="26"/>
                </a:lnTo>
                <a:lnTo>
                  <a:pt x="16" y="27"/>
                </a:lnTo>
                <a:lnTo>
                  <a:pt x="19" y="27"/>
                </a:lnTo>
                <a:lnTo>
                  <a:pt x="23" y="27"/>
                </a:lnTo>
                <a:lnTo>
                  <a:pt x="27" y="26"/>
                </a:lnTo>
                <a:lnTo>
                  <a:pt x="29" y="25"/>
                </a:lnTo>
                <a:lnTo>
                  <a:pt x="32" y="24"/>
                </a:lnTo>
                <a:lnTo>
                  <a:pt x="36" y="21"/>
                </a:lnTo>
                <a:lnTo>
                  <a:pt x="37" y="19"/>
                </a:lnTo>
                <a:lnTo>
                  <a:pt x="37" y="17"/>
                </a:lnTo>
                <a:lnTo>
                  <a:pt x="39" y="14"/>
                </a:lnTo>
                <a:lnTo>
                  <a:pt x="37" y="11"/>
                </a:lnTo>
                <a:lnTo>
                  <a:pt x="37" y="9"/>
                </a:lnTo>
                <a:lnTo>
                  <a:pt x="36" y="6"/>
                </a:lnTo>
                <a:lnTo>
                  <a:pt x="32" y="4"/>
                </a:lnTo>
                <a:lnTo>
                  <a:pt x="29" y="3"/>
                </a:lnTo>
                <a:lnTo>
                  <a:pt x="27" y="2"/>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75" name="Freeform 147"/>
          <p:cNvSpPr>
            <a:spLocks/>
          </p:cNvSpPr>
          <p:nvPr/>
        </p:nvSpPr>
        <p:spPr bwMode="auto">
          <a:xfrm>
            <a:off x="1884363" y="3427313"/>
            <a:ext cx="33337" cy="44450"/>
          </a:xfrm>
          <a:custGeom>
            <a:avLst/>
            <a:gdLst/>
            <a:ahLst/>
            <a:cxnLst>
              <a:cxn ang="0">
                <a:pos x="19" y="0"/>
              </a:cxn>
              <a:cxn ang="0">
                <a:pos x="16" y="0"/>
              </a:cxn>
              <a:cxn ang="0">
                <a:pos x="13" y="2"/>
              </a:cxn>
              <a:cxn ang="0">
                <a:pos x="10" y="3"/>
              </a:cxn>
              <a:cxn ang="0">
                <a:pos x="6" y="4"/>
              </a:cxn>
              <a:cxn ang="0">
                <a:pos x="3" y="6"/>
              </a:cxn>
              <a:cxn ang="0">
                <a:pos x="1" y="8"/>
              </a:cxn>
              <a:cxn ang="0">
                <a:pos x="1" y="11"/>
              </a:cxn>
              <a:cxn ang="0">
                <a:pos x="0" y="14"/>
              </a:cxn>
              <a:cxn ang="0">
                <a:pos x="1" y="17"/>
              </a:cxn>
              <a:cxn ang="0">
                <a:pos x="1" y="19"/>
              </a:cxn>
              <a:cxn ang="0">
                <a:pos x="3" y="21"/>
              </a:cxn>
              <a:cxn ang="0">
                <a:pos x="6" y="23"/>
              </a:cxn>
              <a:cxn ang="0">
                <a:pos x="10" y="25"/>
              </a:cxn>
              <a:cxn ang="0">
                <a:pos x="13" y="26"/>
              </a:cxn>
              <a:cxn ang="0">
                <a:pos x="16" y="27"/>
              </a:cxn>
              <a:cxn ang="0">
                <a:pos x="19" y="27"/>
              </a:cxn>
              <a:cxn ang="0">
                <a:pos x="23" y="27"/>
              </a:cxn>
              <a:cxn ang="0">
                <a:pos x="28" y="26"/>
              </a:cxn>
              <a:cxn ang="0">
                <a:pos x="31" y="25"/>
              </a:cxn>
              <a:cxn ang="0">
                <a:pos x="33" y="23"/>
              </a:cxn>
              <a:cxn ang="0">
                <a:pos x="36" y="21"/>
              </a:cxn>
              <a:cxn ang="0">
                <a:pos x="37" y="19"/>
              </a:cxn>
              <a:cxn ang="0">
                <a:pos x="39" y="17"/>
              </a:cxn>
              <a:cxn ang="0">
                <a:pos x="39" y="14"/>
              </a:cxn>
              <a:cxn ang="0">
                <a:pos x="39" y="11"/>
              </a:cxn>
              <a:cxn ang="0">
                <a:pos x="37" y="8"/>
              </a:cxn>
              <a:cxn ang="0">
                <a:pos x="36" y="6"/>
              </a:cxn>
              <a:cxn ang="0">
                <a:pos x="33" y="4"/>
              </a:cxn>
              <a:cxn ang="0">
                <a:pos x="31" y="3"/>
              </a:cxn>
              <a:cxn ang="0">
                <a:pos x="28" y="2"/>
              </a:cxn>
              <a:cxn ang="0">
                <a:pos x="23" y="0"/>
              </a:cxn>
              <a:cxn ang="0">
                <a:pos x="19" y="0"/>
              </a:cxn>
            </a:cxnLst>
            <a:rect l="0" t="0" r="r" b="b"/>
            <a:pathLst>
              <a:path w="39" h="27">
                <a:moveTo>
                  <a:pt x="19" y="0"/>
                </a:moveTo>
                <a:lnTo>
                  <a:pt x="16" y="0"/>
                </a:lnTo>
                <a:lnTo>
                  <a:pt x="13" y="2"/>
                </a:lnTo>
                <a:lnTo>
                  <a:pt x="10" y="3"/>
                </a:lnTo>
                <a:lnTo>
                  <a:pt x="6" y="4"/>
                </a:lnTo>
                <a:lnTo>
                  <a:pt x="3" y="6"/>
                </a:lnTo>
                <a:lnTo>
                  <a:pt x="1" y="8"/>
                </a:lnTo>
                <a:lnTo>
                  <a:pt x="1" y="11"/>
                </a:lnTo>
                <a:lnTo>
                  <a:pt x="0" y="14"/>
                </a:lnTo>
                <a:lnTo>
                  <a:pt x="1" y="17"/>
                </a:lnTo>
                <a:lnTo>
                  <a:pt x="1" y="19"/>
                </a:lnTo>
                <a:lnTo>
                  <a:pt x="3" y="21"/>
                </a:lnTo>
                <a:lnTo>
                  <a:pt x="6" y="23"/>
                </a:lnTo>
                <a:lnTo>
                  <a:pt x="10" y="25"/>
                </a:lnTo>
                <a:lnTo>
                  <a:pt x="13" y="26"/>
                </a:lnTo>
                <a:lnTo>
                  <a:pt x="16" y="27"/>
                </a:lnTo>
                <a:lnTo>
                  <a:pt x="19" y="27"/>
                </a:lnTo>
                <a:lnTo>
                  <a:pt x="23" y="27"/>
                </a:lnTo>
                <a:lnTo>
                  <a:pt x="28" y="26"/>
                </a:lnTo>
                <a:lnTo>
                  <a:pt x="31" y="25"/>
                </a:lnTo>
                <a:lnTo>
                  <a:pt x="33" y="23"/>
                </a:lnTo>
                <a:lnTo>
                  <a:pt x="36" y="21"/>
                </a:lnTo>
                <a:lnTo>
                  <a:pt x="37" y="19"/>
                </a:lnTo>
                <a:lnTo>
                  <a:pt x="39" y="17"/>
                </a:lnTo>
                <a:lnTo>
                  <a:pt x="39" y="14"/>
                </a:lnTo>
                <a:lnTo>
                  <a:pt x="39" y="11"/>
                </a:lnTo>
                <a:lnTo>
                  <a:pt x="37" y="8"/>
                </a:lnTo>
                <a:lnTo>
                  <a:pt x="36" y="6"/>
                </a:lnTo>
                <a:lnTo>
                  <a:pt x="33" y="4"/>
                </a:lnTo>
                <a:lnTo>
                  <a:pt x="31" y="3"/>
                </a:lnTo>
                <a:lnTo>
                  <a:pt x="28" y="2"/>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76" name="Freeform 148"/>
          <p:cNvSpPr>
            <a:spLocks/>
          </p:cNvSpPr>
          <p:nvPr/>
        </p:nvSpPr>
        <p:spPr bwMode="auto">
          <a:xfrm>
            <a:off x="1884363" y="3427313"/>
            <a:ext cx="33337" cy="44450"/>
          </a:xfrm>
          <a:custGeom>
            <a:avLst/>
            <a:gdLst/>
            <a:ahLst/>
            <a:cxnLst>
              <a:cxn ang="0">
                <a:pos x="19" y="0"/>
              </a:cxn>
              <a:cxn ang="0">
                <a:pos x="16" y="0"/>
              </a:cxn>
              <a:cxn ang="0">
                <a:pos x="13" y="2"/>
              </a:cxn>
              <a:cxn ang="0">
                <a:pos x="10" y="3"/>
              </a:cxn>
              <a:cxn ang="0">
                <a:pos x="6" y="4"/>
              </a:cxn>
              <a:cxn ang="0">
                <a:pos x="3" y="6"/>
              </a:cxn>
              <a:cxn ang="0">
                <a:pos x="1" y="8"/>
              </a:cxn>
              <a:cxn ang="0">
                <a:pos x="1" y="11"/>
              </a:cxn>
              <a:cxn ang="0">
                <a:pos x="0" y="14"/>
              </a:cxn>
              <a:cxn ang="0">
                <a:pos x="1" y="17"/>
              </a:cxn>
              <a:cxn ang="0">
                <a:pos x="1" y="19"/>
              </a:cxn>
              <a:cxn ang="0">
                <a:pos x="3" y="21"/>
              </a:cxn>
              <a:cxn ang="0">
                <a:pos x="6" y="23"/>
              </a:cxn>
              <a:cxn ang="0">
                <a:pos x="10" y="25"/>
              </a:cxn>
              <a:cxn ang="0">
                <a:pos x="13" y="26"/>
              </a:cxn>
              <a:cxn ang="0">
                <a:pos x="16" y="27"/>
              </a:cxn>
              <a:cxn ang="0">
                <a:pos x="19" y="27"/>
              </a:cxn>
              <a:cxn ang="0">
                <a:pos x="23" y="27"/>
              </a:cxn>
              <a:cxn ang="0">
                <a:pos x="28" y="26"/>
              </a:cxn>
              <a:cxn ang="0">
                <a:pos x="31" y="25"/>
              </a:cxn>
              <a:cxn ang="0">
                <a:pos x="33" y="23"/>
              </a:cxn>
              <a:cxn ang="0">
                <a:pos x="36" y="21"/>
              </a:cxn>
              <a:cxn ang="0">
                <a:pos x="37" y="19"/>
              </a:cxn>
              <a:cxn ang="0">
                <a:pos x="39" y="17"/>
              </a:cxn>
              <a:cxn ang="0">
                <a:pos x="39" y="14"/>
              </a:cxn>
              <a:cxn ang="0">
                <a:pos x="39" y="11"/>
              </a:cxn>
              <a:cxn ang="0">
                <a:pos x="37" y="8"/>
              </a:cxn>
              <a:cxn ang="0">
                <a:pos x="36" y="6"/>
              </a:cxn>
              <a:cxn ang="0">
                <a:pos x="33" y="4"/>
              </a:cxn>
              <a:cxn ang="0">
                <a:pos x="31" y="3"/>
              </a:cxn>
              <a:cxn ang="0">
                <a:pos x="28" y="2"/>
              </a:cxn>
              <a:cxn ang="0">
                <a:pos x="23" y="0"/>
              </a:cxn>
              <a:cxn ang="0">
                <a:pos x="19" y="0"/>
              </a:cxn>
            </a:cxnLst>
            <a:rect l="0" t="0" r="r" b="b"/>
            <a:pathLst>
              <a:path w="39" h="27">
                <a:moveTo>
                  <a:pt x="19" y="0"/>
                </a:moveTo>
                <a:lnTo>
                  <a:pt x="16" y="0"/>
                </a:lnTo>
                <a:lnTo>
                  <a:pt x="13" y="2"/>
                </a:lnTo>
                <a:lnTo>
                  <a:pt x="10" y="3"/>
                </a:lnTo>
                <a:lnTo>
                  <a:pt x="6" y="4"/>
                </a:lnTo>
                <a:lnTo>
                  <a:pt x="3" y="6"/>
                </a:lnTo>
                <a:lnTo>
                  <a:pt x="1" y="8"/>
                </a:lnTo>
                <a:lnTo>
                  <a:pt x="1" y="11"/>
                </a:lnTo>
                <a:lnTo>
                  <a:pt x="0" y="14"/>
                </a:lnTo>
                <a:lnTo>
                  <a:pt x="1" y="17"/>
                </a:lnTo>
                <a:lnTo>
                  <a:pt x="1" y="19"/>
                </a:lnTo>
                <a:lnTo>
                  <a:pt x="3" y="21"/>
                </a:lnTo>
                <a:lnTo>
                  <a:pt x="6" y="23"/>
                </a:lnTo>
                <a:lnTo>
                  <a:pt x="10" y="25"/>
                </a:lnTo>
                <a:lnTo>
                  <a:pt x="13" y="26"/>
                </a:lnTo>
                <a:lnTo>
                  <a:pt x="16" y="27"/>
                </a:lnTo>
                <a:lnTo>
                  <a:pt x="19" y="27"/>
                </a:lnTo>
                <a:lnTo>
                  <a:pt x="23" y="27"/>
                </a:lnTo>
                <a:lnTo>
                  <a:pt x="28" y="26"/>
                </a:lnTo>
                <a:lnTo>
                  <a:pt x="31" y="25"/>
                </a:lnTo>
                <a:lnTo>
                  <a:pt x="33" y="23"/>
                </a:lnTo>
                <a:lnTo>
                  <a:pt x="36" y="21"/>
                </a:lnTo>
                <a:lnTo>
                  <a:pt x="37" y="19"/>
                </a:lnTo>
                <a:lnTo>
                  <a:pt x="39" y="17"/>
                </a:lnTo>
                <a:lnTo>
                  <a:pt x="39" y="14"/>
                </a:lnTo>
                <a:lnTo>
                  <a:pt x="39" y="11"/>
                </a:lnTo>
                <a:lnTo>
                  <a:pt x="37" y="8"/>
                </a:lnTo>
                <a:lnTo>
                  <a:pt x="36" y="6"/>
                </a:lnTo>
                <a:lnTo>
                  <a:pt x="33" y="4"/>
                </a:lnTo>
                <a:lnTo>
                  <a:pt x="31" y="3"/>
                </a:lnTo>
                <a:lnTo>
                  <a:pt x="28" y="2"/>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77" name="Freeform 149"/>
          <p:cNvSpPr>
            <a:spLocks/>
          </p:cNvSpPr>
          <p:nvPr/>
        </p:nvSpPr>
        <p:spPr bwMode="auto">
          <a:xfrm>
            <a:off x="2332038" y="2941538"/>
            <a:ext cx="28575" cy="42863"/>
          </a:xfrm>
          <a:custGeom>
            <a:avLst/>
            <a:gdLst/>
            <a:ahLst/>
            <a:cxnLst>
              <a:cxn ang="0">
                <a:pos x="19" y="0"/>
              </a:cxn>
              <a:cxn ang="0">
                <a:pos x="15" y="0"/>
              </a:cxn>
              <a:cxn ang="0">
                <a:pos x="11" y="1"/>
              </a:cxn>
              <a:cxn ang="0">
                <a:pos x="8" y="2"/>
              </a:cxn>
              <a:cxn ang="0">
                <a:pos x="5" y="4"/>
              </a:cxn>
              <a:cxn ang="0">
                <a:pos x="3" y="5"/>
              </a:cxn>
              <a:cxn ang="0">
                <a:pos x="1" y="8"/>
              </a:cxn>
              <a:cxn ang="0">
                <a:pos x="0" y="10"/>
              </a:cxn>
              <a:cxn ang="0">
                <a:pos x="0" y="13"/>
              </a:cxn>
              <a:cxn ang="0">
                <a:pos x="0" y="16"/>
              </a:cxn>
              <a:cxn ang="0">
                <a:pos x="1" y="18"/>
              </a:cxn>
              <a:cxn ang="0">
                <a:pos x="3" y="20"/>
              </a:cxn>
              <a:cxn ang="0">
                <a:pos x="5" y="23"/>
              </a:cxn>
              <a:cxn ang="0">
                <a:pos x="8" y="24"/>
              </a:cxn>
              <a:cxn ang="0">
                <a:pos x="11" y="25"/>
              </a:cxn>
              <a:cxn ang="0">
                <a:pos x="15" y="26"/>
              </a:cxn>
              <a:cxn ang="0">
                <a:pos x="19" y="26"/>
              </a:cxn>
              <a:cxn ang="0">
                <a:pos x="23" y="26"/>
              </a:cxn>
              <a:cxn ang="0">
                <a:pos x="26" y="25"/>
              </a:cxn>
              <a:cxn ang="0">
                <a:pos x="29" y="24"/>
              </a:cxn>
              <a:cxn ang="0">
                <a:pos x="33" y="23"/>
              </a:cxn>
              <a:cxn ang="0">
                <a:pos x="34" y="20"/>
              </a:cxn>
              <a:cxn ang="0">
                <a:pos x="36" y="18"/>
              </a:cxn>
              <a:cxn ang="0">
                <a:pos x="37" y="16"/>
              </a:cxn>
              <a:cxn ang="0">
                <a:pos x="37" y="13"/>
              </a:cxn>
              <a:cxn ang="0">
                <a:pos x="37" y="10"/>
              </a:cxn>
              <a:cxn ang="0">
                <a:pos x="36" y="8"/>
              </a:cxn>
              <a:cxn ang="0">
                <a:pos x="34" y="5"/>
              </a:cxn>
              <a:cxn ang="0">
                <a:pos x="33" y="4"/>
              </a:cxn>
              <a:cxn ang="0">
                <a:pos x="29" y="2"/>
              </a:cxn>
              <a:cxn ang="0">
                <a:pos x="26" y="1"/>
              </a:cxn>
              <a:cxn ang="0">
                <a:pos x="23" y="0"/>
              </a:cxn>
              <a:cxn ang="0">
                <a:pos x="19" y="0"/>
              </a:cxn>
            </a:cxnLst>
            <a:rect l="0" t="0" r="r" b="b"/>
            <a:pathLst>
              <a:path w="37" h="26">
                <a:moveTo>
                  <a:pt x="19" y="0"/>
                </a:moveTo>
                <a:lnTo>
                  <a:pt x="15" y="0"/>
                </a:lnTo>
                <a:lnTo>
                  <a:pt x="11" y="1"/>
                </a:lnTo>
                <a:lnTo>
                  <a:pt x="8" y="2"/>
                </a:lnTo>
                <a:lnTo>
                  <a:pt x="5" y="4"/>
                </a:lnTo>
                <a:lnTo>
                  <a:pt x="3" y="5"/>
                </a:lnTo>
                <a:lnTo>
                  <a:pt x="1" y="8"/>
                </a:lnTo>
                <a:lnTo>
                  <a:pt x="0" y="10"/>
                </a:lnTo>
                <a:lnTo>
                  <a:pt x="0" y="13"/>
                </a:lnTo>
                <a:lnTo>
                  <a:pt x="0" y="16"/>
                </a:lnTo>
                <a:lnTo>
                  <a:pt x="1" y="18"/>
                </a:lnTo>
                <a:lnTo>
                  <a:pt x="3" y="20"/>
                </a:lnTo>
                <a:lnTo>
                  <a:pt x="5" y="23"/>
                </a:lnTo>
                <a:lnTo>
                  <a:pt x="8" y="24"/>
                </a:lnTo>
                <a:lnTo>
                  <a:pt x="11" y="25"/>
                </a:lnTo>
                <a:lnTo>
                  <a:pt x="15" y="26"/>
                </a:lnTo>
                <a:lnTo>
                  <a:pt x="19" y="26"/>
                </a:lnTo>
                <a:lnTo>
                  <a:pt x="23" y="26"/>
                </a:lnTo>
                <a:lnTo>
                  <a:pt x="26" y="25"/>
                </a:lnTo>
                <a:lnTo>
                  <a:pt x="29" y="24"/>
                </a:lnTo>
                <a:lnTo>
                  <a:pt x="33" y="23"/>
                </a:lnTo>
                <a:lnTo>
                  <a:pt x="34" y="20"/>
                </a:lnTo>
                <a:lnTo>
                  <a:pt x="36" y="18"/>
                </a:lnTo>
                <a:lnTo>
                  <a:pt x="37" y="16"/>
                </a:lnTo>
                <a:lnTo>
                  <a:pt x="37" y="13"/>
                </a:lnTo>
                <a:lnTo>
                  <a:pt x="37" y="10"/>
                </a:lnTo>
                <a:lnTo>
                  <a:pt x="36" y="8"/>
                </a:lnTo>
                <a:lnTo>
                  <a:pt x="34" y="5"/>
                </a:lnTo>
                <a:lnTo>
                  <a:pt x="33" y="4"/>
                </a:lnTo>
                <a:lnTo>
                  <a:pt x="29" y="2"/>
                </a:lnTo>
                <a:lnTo>
                  <a:pt x="26"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78" name="Freeform 150"/>
          <p:cNvSpPr>
            <a:spLocks/>
          </p:cNvSpPr>
          <p:nvPr/>
        </p:nvSpPr>
        <p:spPr bwMode="auto">
          <a:xfrm>
            <a:off x="2332038" y="2941538"/>
            <a:ext cx="28575" cy="42863"/>
          </a:xfrm>
          <a:custGeom>
            <a:avLst/>
            <a:gdLst/>
            <a:ahLst/>
            <a:cxnLst>
              <a:cxn ang="0">
                <a:pos x="19" y="0"/>
              </a:cxn>
              <a:cxn ang="0">
                <a:pos x="15" y="0"/>
              </a:cxn>
              <a:cxn ang="0">
                <a:pos x="11" y="1"/>
              </a:cxn>
              <a:cxn ang="0">
                <a:pos x="8" y="2"/>
              </a:cxn>
              <a:cxn ang="0">
                <a:pos x="5" y="4"/>
              </a:cxn>
              <a:cxn ang="0">
                <a:pos x="3" y="5"/>
              </a:cxn>
              <a:cxn ang="0">
                <a:pos x="1" y="8"/>
              </a:cxn>
              <a:cxn ang="0">
                <a:pos x="0" y="10"/>
              </a:cxn>
              <a:cxn ang="0">
                <a:pos x="0" y="13"/>
              </a:cxn>
              <a:cxn ang="0">
                <a:pos x="0" y="16"/>
              </a:cxn>
              <a:cxn ang="0">
                <a:pos x="1" y="18"/>
              </a:cxn>
              <a:cxn ang="0">
                <a:pos x="3" y="20"/>
              </a:cxn>
              <a:cxn ang="0">
                <a:pos x="5" y="23"/>
              </a:cxn>
              <a:cxn ang="0">
                <a:pos x="8" y="24"/>
              </a:cxn>
              <a:cxn ang="0">
                <a:pos x="11" y="25"/>
              </a:cxn>
              <a:cxn ang="0">
                <a:pos x="15" y="26"/>
              </a:cxn>
              <a:cxn ang="0">
                <a:pos x="19" y="26"/>
              </a:cxn>
              <a:cxn ang="0">
                <a:pos x="23" y="26"/>
              </a:cxn>
              <a:cxn ang="0">
                <a:pos x="26" y="25"/>
              </a:cxn>
              <a:cxn ang="0">
                <a:pos x="29" y="24"/>
              </a:cxn>
              <a:cxn ang="0">
                <a:pos x="33" y="23"/>
              </a:cxn>
              <a:cxn ang="0">
                <a:pos x="34" y="20"/>
              </a:cxn>
              <a:cxn ang="0">
                <a:pos x="36" y="18"/>
              </a:cxn>
              <a:cxn ang="0">
                <a:pos x="37" y="16"/>
              </a:cxn>
              <a:cxn ang="0">
                <a:pos x="37" y="13"/>
              </a:cxn>
              <a:cxn ang="0">
                <a:pos x="37" y="10"/>
              </a:cxn>
              <a:cxn ang="0">
                <a:pos x="36" y="8"/>
              </a:cxn>
              <a:cxn ang="0">
                <a:pos x="34" y="5"/>
              </a:cxn>
              <a:cxn ang="0">
                <a:pos x="33" y="4"/>
              </a:cxn>
              <a:cxn ang="0">
                <a:pos x="29" y="2"/>
              </a:cxn>
              <a:cxn ang="0">
                <a:pos x="26" y="1"/>
              </a:cxn>
              <a:cxn ang="0">
                <a:pos x="23" y="0"/>
              </a:cxn>
              <a:cxn ang="0">
                <a:pos x="19" y="0"/>
              </a:cxn>
            </a:cxnLst>
            <a:rect l="0" t="0" r="r" b="b"/>
            <a:pathLst>
              <a:path w="37" h="26">
                <a:moveTo>
                  <a:pt x="19" y="0"/>
                </a:moveTo>
                <a:lnTo>
                  <a:pt x="15" y="0"/>
                </a:lnTo>
                <a:lnTo>
                  <a:pt x="11" y="1"/>
                </a:lnTo>
                <a:lnTo>
                  <a:pt x="8" y="2"/>
                </a:lnTo>
                <a:lnTo>
                  <a:pt x="5" y="4"/>
                </a:lnTo>
                <a:lnTo>
                  <a:pt x="3" y="5"/>
                </a:lnTo>
                <a:lnTo>
                  <a:pt x="1" y="8"/>
                </a:lnTo>
                <a:lnTo>
                  <a:pt x="0" y="10"/>
                </a:lnTo>
                <a:lnTo>
                  <a:pt x="0" y="13"/>
                </a:lnTo>
                <a:lnTo>
                  <a:pt x="0" y="16"/>
                </a:lnTo>
                <a:lnTo>
                  <a:pt x="1" y="18"/>
                </a:lnTo>
                <a:lnTo>
                  <a:pt x="3" y="20"/>
                </a:lnTo>
                <a:lnTo>
                  <a:pt x="5" y="23"/>
                </a:lnTo>
                <a:lnTo>
                  <a:pt x="8" y="24"/>
                </a:lnTo>
                <a:lnTo>
                  <a:pt x="11" y="25"/>
                </a:lnTo>
                <a:lnTo>
                  <a:pt x="15" y="26"/>
                </a:lnTo>
                <a:lnTo>
                  <a:pt x="19" y="26"/>
                </a:lnTo>
                <a:lnTo>
                  <a:pt x="23" y="26"/>
                </a:lnTo>
                <a:lnTo>
                  <a:pt x="26" y="25"/>
                </a:lnTo>
                <a:lnTo>
                  <a:pt x="29" y="24"/>
                </a:lnTo>
                <a:lnTo>
                  <a:pt x="33" y="23"/>
                </a:lnTo>
                <a:lnTo>
                  <a:pt x="34" y="20"/>
                </a:lnTo>
                <a:lnTo>
                  <a:pt x="36" y="18"/>
                </a:lnTo>
                <a:lnTo>
                  <a:pt x="37" y="16"/>
                </a:lnTo>
                <a:lnTo>
                  <a:pt x="37" y="13"/>
                </a:lnTo>
                <a:lnTo>
                  <a:pt x="37" y="10"/>
                </a:lnTo>
                <a:lnTo>
                  <a:pt x="36" y="8"/>
                </a:lnTo>
                <a:lnTo>
                  <a:pt x="34" y="5"/>
                </a:lnTo>
                <a:lnTo>
                  <a:pt x="33" y="4"/>
                </a:lnTo>
                <a:lnTo>
                  <a:pt x="29" y="2"/>
                </a:lnTo>
                <a:lnTo>
                  <a:pt x="26"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79" name="Freeform 151"/>
          <p:cNvSpPr>
            <a:spLocks/>
          </p:cNvSpPr>
          <p:nvPr/>
        </p:nvSpPr>
        <p:spPr bwMode="auto">
          <a:xfrm>
            <a:off x="1066800" y="4186138"/>
            <a:ext cx="30163" cy="41275"/>
          </a:xfrm>
          <a:custGeom>
            <a:avLst/>
            <a:gdLst/>
            <a:ahLst/>
            <a:cxnLst>
              <a:cxn ang="0">
                <a:pos x="19" y="0"/>
              </a:cxn>
              <a:cxn ang="0">
                <a:pos x="15" y="0"/>
              </a:cxn>
              <a:cxn ang="0">
                <a:pos x="11" y="1"/>
              </a:cxn>
              <a:cxn ang="0">
                <a:pos x="8" y="2"/>
              </a:cxn>
              <a:cxn ang="0">
                <a:pos x="6" y="3"/>
              </a:cxn>
              <a:cxn ang="0">
                <a:pos x="3" y="6"/>
              </a:cxn>
              <a:cxn ang="0">
                <a:pos x="1" y="8"/>
              </a:cxn>
              <a:cxn ang="0">
                <a:pos x="0" y="10"/>
              </a:cxn>
              <a:cxn ang="0">
                <a:pos x="0" y="13"/>
              </a:cxn>
              <a:cxn ang="0">
                <a:pos x="0" y="16"/>
              </a:cxn>
              <a:cxn ang="0">
                <a:pos x="1" y="18"/>
              </a:cxn>
              <a:cxn ang="0">
                <a:pos x="3" y="21"/>
              </a:cxn>
              <a:cxn ang="0">
                <a:pos x="6" y="23"/>
              </a:cxn>
              <a:cxn ang="0">
                <a:pos x="8" y="24"/>
              </a:cxn>
              <a:cxn ang="0">
                <a:pos x="11" y="25"/>
              </a:cxn>
              <a:cxn ang="0">
                <a:pos x="15" y="26"/>
              </a:cxn>
              <a:cxn ang="0">
                <a:pos x="19" y="26"/>
              </a:cxn>
              <a:cxn ang="0">
                <a:pos x="23" y="26"/>
              </a:cxn>
              <a:cxn ang="0">
                <a:pos x="26" y="25"/>
              </a:cxn>
              <a:cxn ang="0">
                <a:pos x="29" y="24"/>
              </a:cxn>
              <a:cxn ang="0">
                <a:pos x="33" y="23"/>
              </a:cxn>
              <a:cxn ang="0">
                <a:pos x="34" y="21"/>
              </a:cxn>
              <a:cxn ang="0">
                <a:pos x="37" y="18"/>
              </a:cxn>
              <a:cxn ang="0">
                <a:pos x="37" y="16"/>
              </a:cxn>
              <a:cxn ang="0">
                <a:pos x="37" y="13"/>
              </a:cxn>
              <a:cxn ang="0">
                <a:pos x="37" y="10"/>
              </a:cxn>
              <a:cxn ang="0">
                <a:pos x="37" y="8"/>
              </a:cxn>
              <a:cxn ang="0">
                <a:pos x="34" y="6"/>
              </a:cxn>
              <a:cxn ang="0">
                <a:pos x="33" y="3"/>
              </a:cxn>
              <a:cxn ang="0">
                <a:pos x="29" y="2"/>
              </a:cxn>
              <a:cxn ang="0">
                <a:pos x="26" y="1"/>
              </a:cxn>
              <a:cxn ang="0">
                <a:pos x="23" y="0"/>
              </a:cxn>
              <a:cxn ang="0">
                <a:pos x="19" y="0"/>
              </a:cxn>
            </a:cxnLst>
            <a:rect l="0" t="0" r="r" b="b"/>
            <a:pathLst>
              <a:path w="37" h="26">
                <a:moveTo>
                  <a:pt x="19" y="0"/>
                </a:moveTo>
                <a:lnTo>
                  <a:pt x="15" y="0"/>
                </a:lnTo>
                <a:lnTo>
                  <a:pt x="11" y="1"/>
                </a:lnTo>
                <a:lnTo>
                  <a:pt x="8" y="2"/>
                </a:lnTo>
                <a:lnTo>
                  <a:pt x="6" y="3"/>
                </a:lnTo>
                <a:lnTo>
                  <a:pt x="3" y="6"/>
                </a:lnTo>
                <a:lnTo>
                  <a:pt x="1" y="8"/>
                </a:lnTo>
                <a:lnTo>
                  <a:pt x="0" y="10"/>
                </a:lnTo>
                <a:lnTo>
                  <a:pt x="0" y="13"/>
                </a:lnTo>
                <a:lnTo>
                  <a:pt x="0" y="16"/>
                </a:lnTo>
                <a:lnTo>
                  <a:pt x="1" y="18"/>
                </a:lnTo>
                <a:lnTo>
                  <a:pt x="3" y="21"/>
                </a:lnTo>
                <a:lnTo>
                  <a:pt x="6" y="23"/>
                </a:lnTo>
                <a:lnTo>
                  <a:pt x="8" y="24"/>
                </a:lnTo>
                <a:lnTo>
                  <a:pt x="11" y="25"/>
                </a:lnTo>
                <a:lnTo>
                  <a:pt x="15" y="26"/>
                </a:lnTo>
                <a:lnTo>
                  <a:pt x="19" y="26"/>
                </a:lnTo>
                <a:lnTo>
                  <a:pt x="23" y="26"/>
                </a:lnTo>
                <a:lnTo>
                  <a:pt x="26" y="25"/>
                </a:lnTo>
                <a:lnTo>
                  <a:pt x="29" y="24"/>
                </a:lnTo>
                <a:lnTo>
                  <a:pt x="33" y="23"/>
                </a:lnTo>
                <a:lnTo>
                  <a:pt x="34" y="21"/>
                </a:lnTo>
                <a:lnTo>
                  <a:pt x="37" y="18"/>
                </a:lnTo>
                <a:lnTo>
                  <a:pt x="37" y="16"/>
                </a:lnTo>
                <a:lnTo>
                  <a:pt x="37" y="13"/>
                </a:lnTo>
                <a:lnTo>
                  <a:pt x="37" y="10"/>
                </a:lnTo>
                <a:lnTo>
                  <a:pt x="37" y="8"/>
                </a:lnTo>
                <a:lnTo>
                  <a:pt x="34" y="6"/>
                </a:lnTo>
                <a:lnTo>
                  <a:pt x="33" y="3"/>
                </a:lnTo>
                <a:lnTo>
                  <a:pt x="29" y="2"/>
                </a:lnTo>
                <a:lnTo>
                  <a:pt x="26"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80" name="Freeform 152"/>
          <p:cNvSpPr>
            <a:spLocks/>
          </p:cNvSpPr>
          <p:nvPr/>
        </p:nvSpPr>
        <p:spPr bwMode="auto">
          <a:xfrm>
            <a:off x="1066800" y="4186138"/>
            <a:ext cx="30163" cy="41275"/>
          </a:xfrm>
          <a:custGeom>
            <a:avLst/>
            <a:gdLst/>
            <a:ahLst/>
            <a:cxnLst>
              <a:cxn ang="0">
                <a:pos x="19" y="0"/>
              </a:cxn>
              <a:cxn ang="0">
                <a:pos x="15" y="0"/>
              </a:cxn>
              <a:cxn ang="0">
                <a:pos x="11" y="1"/>
              </a:cxn>
              <a:cxn ang="0">
                <a:pos x="8" y="2"/>
              </a:cxn>
              <a:cxn ang="0">
                <a:pos x="6" y="3"/>
              </a:cxn>
              <a:cxn ang="0">
                <a:pos x="3" y="6"/>
              </a:cxn>
              <a:cxn ang="0">
                <a:pos x="1" y="8"/>
              </a:cxn>
              <a:cxn ang="0">
                <a:pos x="0" y="10"/>
              </a:cxn>
              <a:cxn ang="0">
                <a:pos x="0" y="13"/>
              </a:cxn>
              <a:cxn ang="0">
                <a:pos x="0" y="16"/>
              </a:cxn>
              <a:cxn ang="0">
                <a:pos x="1" y="18"/>
              </a:cxn>
              <a:cxn ang="0">
                <a:pos x="3" y="21"/>
              </a:cxn>
              <a:cxn ang="0">
                <a:pos x="6" y="23"/>
              </a:cxn>
              <a:cxn ang="0">
                <a:pos x="8" y="24"/>
              </a:cxn>
              <a:cxn ang="0">
                <a:pos x="11" y="25"/>
              </a:cxn>
              <a:cxn ang="0">
                <a:pos x="15" y="26"/>
              </a:cxn>
              <a:cxn ang="0">
                <a:pos x="19" y="26"/>
              </a:cxn>
              <a:cxn ang="0">
                <a:pos x="23" y="26"/>
              </a:cxn>
              <a:cxn ang="0">
                <a:pos x="26" y="25"/>
              </a:cxn>
              <a:cxn ang="0">
                <a:pos x="29" y="24"/>
              </a:cxn>
              <a:cxn ang="0">
                <a:pos x="33" y="23"/>
              </a:cxn>
              <a:cxn ang="0">
                <a:pos x="34" y="21"/>
              </a:cxn>
              <a:cxn ang="0">
                <a:pos x="37" y="18"/>
              </a:cxn>
              <a:cxn ang="0">
                <a:pos x="37" y="16"/>
              </a:cxn>
              <a:cxn ang="0">
                <a:pos x="37" y="13"/>
              </a:cxn>
              <a:cxn ang="0">
                <a:pos x="37" y="10"/>
              </a:cxn>
              <a:cxn ang="0">
                <a:pos x="37" y="8"/>
              </a:cxn>
              <a:cxn ang="0">
                <a:pos x="34" y="6"/>
              </a:cxn>
              <a:cxn ang="0">
                <a:pos x="33" y="3"/>
              </a:cxn>
              <a:cxn ang="0">
                <a:pos x="29" y="2"/>
              </a:cxn>
              <a:cxn ang="0">
                <a:pos x="26" y="1"/>
              </a:cxn>
              <a:cxn ang="0">
                <a:pos x="23" y="0"/>
              </a:cxn>
              <a:cxn ang="0">
                <a:pos x="19" y="0"/>
              </a:cxn>
            </a:cxnLst>
            <a:rect l="0" t="0" r="r" b="b"/>
            <a:pathLst>
              <a:path w="37" h="26">
                <a:moveTo>
                  <a:pt x="19" y="0"/>
                </a:moveTo>
                <a:lnTo>
                  <a:pt x="15" y="0"/>
                </a:lnTo>
                <a:lnTo>
                  <a:pt x="11" y="1"/>
                </a:lnTo>
                <a:lnTo>
                  <a:pt x="8" y="2"/>
                </a:lnTo>
                <a:lnTo>
                  <a:pt x="6" y="3"/>
                </a:lnTo>
                <a:lnTo>
                  <a:pt x="3" y="6"/>
                </a:lnTo>
                <a:lnTo>
                  <a:pt x="1" y="8"/>
                </a:lnTo>
                <a:lnTo>
                  <a:pt x="0" y="10"/>
                </a:lnTo>
                <a:lnTo>
                  <a:pt x="0" y="13"/>
                </a:lnTo>
                <a:lnTo>
                  <a:pt x="0" y="16"/>
                </a:lnTo>
                <a:lnTo>
                  <a:pt x="1" y="18"/>
                </a:lnTo>
                <a:lnTo>
                  <a:pt x="3" y="21"/>
                </a:lnTo>
                <a:lnTo>
                  <a:pt x="6" y="23"/>
                </a:lnTo>
                <a:lnTo>
                  <a:pt x="8" y="24"/>
                </a:lnTo>
                <a:lnTo>
                  <a:pt x="11" y="25"/>
                </a:lnTo>
                <a:lnTo>
                  <a:pt x="15" y="26"/>
                </a:lnTo>
                <a:lnTo>
                  <a:pt x="19" y="26"/>
                </a:lnTo>
                <a:lnTo>
                  <a:pt x="23" y="26"/>
                </a:lnTo>
                <a:lnTo>
                  <a:pt x="26" y="25"/>
                </a:lnTo>
                <a:lnTo>
                  <a:pt x="29" y="24"/>
                </a:lnTo>
                <a:lnTo>
                  <a:pt x="33" y="23"/>
                </a:lnTo>
                <a:lnTo>
                  <a:pt x="34" y="21"/>
                </a:lnTo>
                <a:lnTo>
                  <a:pt x="37" y="18"/>
                </a:lnTo>
                <a:lnTo>
                  <a:pt x="37" y="16"/>
                </a:lnTo>
                <a:lnTo>
                  <a:pt x="37" y="13"/>
                </a:lnTo>
                <a:lnTo>
                  <a:pt x="37" y="10"/>
                </a:lnTo>
                <a:lnTo>
                  <a:pt x="37" y="8"/>
                </a:lnTo>
                <a:lnTo>
                  <a:pt x="34" y="6"/>
                </a:lnTo>
                <a:lnTo>
                  <a:pt x="33" y="3"/>
                </a:lnTo>
                <a:lnTo>
                  <a:pt x="29" y="2"/>
                </a:lnTo>
                <a:lnTo>
                  <a:pt x="26"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81" name="Freeform 153"/>
          <p:cNvSpPr>
            <a:spLocks/>
          </p:cNvSpPr>
          <p:nvPr/>
        </p:nvSpPr>
        <p:spPr bwMode="auto">
          <a:xfrm>
            <a:off x="3049588" y="2676426"/>
            <a:ext cx="30162" cy="42862"/>
          </a:xfrm>
          <a:custGeom>
            <a:avLst/>
            <a:gdLst/>
            <a:ahLst/>
            <a:cxnLst>
              <a:cxn ang="0">
                <a:pos x="18" y="0"/>
              </a:cxn>
              <a:cxn ang="0">
                <a:pos x="15" y="1"/>
              </a:cxn>
              <a:cxn ang="0">
                <a:pos x="12" y="1"/>
              </a:cxn>
              <a:cxn ang="0">
                <a:pos x="8" y="3"/>
              </a:cxn>
              <a:cxn ang="0">
                <a:pos x="5" y="5"/>
              </a:cxn>
              <a:cxn ang="0">
                <a:pos x="3" y="6"/>
              </a:cxn>
              <a:cxn ang="0">
                <a:pos x="2" y="8"/>
              </a:cxn>
              <a:cxn ang="0">
                <a:pos x="0" y="12"/>
              </a:cxn>
              <a:cxn ang="0">
                <a:pos x="0" y="14"/>
              </a:cxn>
              <a:cxn ang="0">
                <a:pos x="0" y="16"/>
              </a:cxn>
              <a:cxn ang="0">
                <a:pos x="2" y="20"/>
              </a:cxn>
              <a:cxn ang="0">
                <a:pos x="3" y="21"/>
              </a:cxn>
              <a:cxn ang="0">
                <a:pos x="5" y="23"/>
              </a:cxn>
              <a:cxn ang="0">
                <a:pos x="8" y="26"/>
              </a:cxn>
              <a:cxn ang="0">
                <a:pos x="12" y="27"/>
              </a:cxn>
              <a:cxn ang="0">
                <a:pos x="15" y="27"/>
              </a:cxn>
              <a:cxn ang="0">
                <a:pos x="18" y="28"/>
              </a:cxn>
              <a:cxn ang="0">
                <a:pos x="23" y="27"/>
              </a:cxn>
              <a:cxn ang="0">
                <a:pos x="26" y="27"/>
              </a:cxn>
              <a:cxn ang="0">
                <a:pos x="30" y="26"/>
              </a:cxn>
              <a:cxn ang="0">
                <a:pos x="33" y="23"/>
              </a:cxn>
              <a:cxn ang="0">
                <a:pos x="35" y="21"/>
              </a:cxn>
              <a:cxn ang="0">
                <a:pos x="36" y="20"/>
              </a:cxn>
              <a:cxn ang="0">
                <a:pos x="38" y="16"/>
              </a:cxn>
              <a:cxn ang="0">
                <a:pos x="38" y="14"/>
              </a:cxn>
              <a:cxn ang="0">
                <a:pos x="38" y="12"/>
              </a:cxn>
              <a:cxn ang="0">
                <a:pos x="36" y="8"/>
              </a:cxn>
              <a:cxn ang="0">
                <a:pos x="35" y="6"/>
              </a:cxn>
              <a:cxn ang="0">
                <a:pos x="33" y="5"/>
              </a:cxn>
              <a:cxn ang="0">
                <a:pos x="30" y="3"/>
              </a:cxn>
              <a:cxn ang="0">
                <a:pos x="26" y="1"/>
              </a:cxn>
              <a:cxn ang="0">
                <a:pos x="23" y="1"/>
              </a:cxn>
              <a:cxn ang="0">
                <a:pos x="18" y="0"/>
              </a:cxn>
            </a:cxnLst>
            <a:rect l="0" t="0" r="r" b="b"/>
            <a:pathLst>
              <a:path w="38" h="28">
                <a:moveTo>
                  <a:pt x="18" y="0"/>
                </a:moveTo>
                <a:lnTo>
                  <a:pt x="15" y="1"/>
                </a:lnTo>
                <a:lnTo>
                  <a:pt x="12" y="1"/>
                </a:lnTo>
                <a:lnTo>
                  <a:pt x="8" y="3"/>
                </a:lnTo>
                <a:lnTo>
                  <a:pt x="5" y="5"/>
                </a:lnTo>
                <a:lnTo>
                  <a:pt x="3" y="6"/>
                </a:lnTo>
                <a:lnTo>
                  <a:pt x="2" y="8"/>
                </a:lnTo>
                <a:lnTo>
                  <a:pt x="0" y="12"/>
                </a:lnTo>
                <a:lnTo>
                  <a:pt x="0" y="14"/>
                </a:lnTo>
                <a:lnTo>
                  <a:pt x="0" y="16"/>
                </a:lnTo>
                <a:lnTo>
                  <a:pt x="2" y="20"/>
                </a:lnTo>
                <a:lnTo>
                  <a:pt x="3" y="21"/>
                </a:lnTo>
                <a:lnTo>
                  <a:pt x="5" y="23"/>
                </a:lnTo>
                <a:lnTo>
                  <a:pt x="8" y="26"/>
                </a:lnTo>
                <a:lnTo>
                  <a:pt x="12" y="27"/>
                </a:lnTo>
                <a:lnTo>
                  <a:pt x="15" y="27"/>
                </a:lnTo>
                <a:lnTo>
                  <a:pt x="18" y="28"/>
                </a:lnTo>
                <a:lnTo>
                  <a:pt x="23" y="27"/>
                </a:lnTo>
                <a:lnTo>
                  <a:pt x="26" y="27"/>
                </a:lnTo>
                <a:lnTo>
                  <a:pt x="30" y="26"/>
                </a:lnTo>
                <a:lnTo>
                  <a:pt x="33" y="23"/>
                </a:lnTo>
                <a:lnTo>
                  <a:pt x="35" y="21"/>
                </a:lnTo>
                <a:lnTo>
                  <a:pt x="36" y="20"/>
                </a:lnTo>
                <a:lnTo>
                  <a:pt x="38" y="16"/>
                </a:lnTo>
                <a:lnTo>
                  <a:pt x="38" y="14"/>
                </a:lnTo>
                <a:lnTo>
                  <a:pt x="38" y="12"/>
                </a:lnTo>
                <a:lnTo>
                  <a:pt x="36" y="8"/>
                </a:lnTo>
                <a:lnTo>
                  <a:pt x="35" y="6"/>
                </a:lnTo>
                <a:lnTo>
                  <a:pt x="33" y="5"/>
                </a:lnTo>
                <a:lnTo>
                  <a:pt x="30" y="3"/>
                </a:lnTo>
                <a:lnTo>
                  <a:pt x="26" y="1"/>
                </a:lnTo>
                <a:lnTo>
                  <a:pt x="23" y="1"/>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82" name="Freeform 154"/>
          <p:cNvSpPr>
            <a:spLocks/>
          </p:cNvSpPr>
          <p:nvPr/>
        </p:nvSpPr>
        <p:spPr bwMode="auto">
          <a:xfrm>
            <a:off x="3049588" y="2676426"/>
            <a:ext cx="30162" cy="42862"/>
          </a:xfrm>
          <a:custGeom>
            <a:avLst/>
            <a:gdLst/>
            <a:ahLst/>
            <a:cxnLst>
              <a:cxn ang="0">
                <a:pos x="18" y="0"/>
              </a:cxn>
              <a:cxn ang="0">
                <a:pos x="15" y="1"/>
              </a:cxn>
              <a:cxn ang="0">
                <a:pos x="12" y="1"/>
              </a:cxn>
              <a:cxn ang="0">
                <a:pos x="8" y="3"/>
              </a:cxn>
              <a:cxn ang="0">
                <a:pos x="5" y="5"/>
              </a:cxn>
              <a:cxn ang="0">
                <a:pos x="3" y="6"/>
              </a:cxn>
              <a:cxn ang="0">
                <a:pos x="2" y="8"/>
              </a:cxn>
              <a:cxn ang="0">
                <a:pos x="0" y="12"/>
              </a:cxn>
              <a:cxn ang="0">
                <a:pos x="0" y="14"/>
              </a:cxn>
              <a:cxn ang="0">
                <a:pos x="0" y="16"/>
              </a:cxn>
              <a:cxn ang="0">
                <a:pos x="2" y="20"/>
              </a:cxn>
              <a:cxn ang="0">
                <a:pos x="3" y="21"/>
              </a:cxn>
              <a:cxn ang="0">
                <a:pos x="5" y="23"/>
              </a:cxn>
              <a:cxn ang="0">
                <a:pos x="8" y="26"/>
              </a:cxn>
              <a:cxn ang="0">
                <a:pos x="12" y="27"/>
              </a:cxn>
              <a:cxn ang="0">
                <a:pos x="15" y="27"/>
              </a:cxn>
              <a:cxn ang="0">
                <a:pos x="18" y="28"/>
              </a:cxn>
              <a:cxn ang="0">
                <a:pos x="23" y="27"/>
              </a:cxn>
              <a:cxn ang="0">
                <a:pos x="26" y="27"/>
              </a:cxn>
              <a:cxn ang="0">
                <a:pos x="30" y="26"/>
              </a:cxn>
              <a:cxn ang="0">
                <a:pos x="33" y="23"/>
              </a:cxn>
              <a:cxn ang="0">
                <a:pos x="35" y="21"/>
              </a:cxn>
              <a:cxn ang="0">
                <a:pos x="36" y="20"/>
              </a:cxn>
              <a:cxn ang="0">
                <a:pos x="38" y="16"/>
              </a:cxn>
              <a:cxn ang="0">
                <a:pos x="38" y="14"/>
              </a:cxn>
              <a:cxn ang="0">
                <a:pos x="38" y="12"/>
              </a:cxn>
              <a:cxn ang="0">
                <a:pos x="36" y="8"/>
              </a:cxn>
              <a:cxn ang="0">
                <a:pos x="35" y="6"/>
              </a:cxn>
              <a:cxn ang="0">
                <a:pos x="33" y="5"/>
              </a:cxn>
              <a:cxn ang="0">
                <a:pos x="30" y="3"/>
              </a:cxn>
              <a:cxn ang="0">
                <a:pos x="26" y="1"/>
              </a:cxn>
              <a:cxn ang="0">
                <a:pos x="23" y="1"/>
              </a:cxn>
              <a:cxn ang="0">
                <a:pos x="18" y="0"/>
              </a:cxn>
            </a:cxnLst>
            <a:rect l="0" t="0" r="r" b="b"/>
            <a:pathLst>
              <a:path w="38" h="28">
                <a:moveTo>
                  <a:pt x="18" y="0"/>
                </a:moveTo>
                <a:lnTo>
                  <a:pt x="15" y="1"/>
                </a:lnTo>
                <a:lnTo>
                  <a:pt x="12" y="1"/>
                </a:lnTo>
                <a:lnTo>
                  <a:pt x="8" y="3"/>
                </a:lnTo>
                <a:lnTo>
                  <a:pt x="5" y="5"/>
                </a:lnTo>
                <a:lnTo>
                  <a:pt x="3" y="6"/>
                </a:lnTo>
                <a:lnTo>
                  <a:pt x="2" y="8"/>
                </a:lnTo>
                <a:lnTo>
                  <a:pt x="0" y="12"/>
                </a:lnTo>
                <a:lnTo>
                  <a:pt x="0" y="14"/>
                </a:lnTo>
                <a:lnTo>
                  <a:pt x="0" y="16"/>
                </a:lnTo>
                <a:lnTo>
                  <a:pt x="2" y="20"/>
                </a:lnTo>
                <a:lnTo>
                  <a:pt x="3" y="21"/>
                </a:lnTo>
                <a:lnTo>
                  <a:pt x="5" y="23"/>
                </a:lnTo>
                <a:lnTo>
                  <a:pt x="8" y="26"/>
                </a:lnTo>
                <a:lnTo>
                  <a:pt x="12" y="27"/>
                </a:lnTo>
                <a:lnTo>
                  <a:pt x="15" y="27"/>
                </a:lnTo>
                <a:lnTo>
                  <a:pt x="18" y="28"/>
                </a:lnTo>
                <a:lnTo>
                  <a:pt x="23" y="27"/>
                </a:lnTo>
                <a:lnTo>
                  <a:pt x="26" y="27"/>
                </a:lnTo>
                <a:lnTo>
                  <a:pt x="30" y="26"/>
                </a:lnTo>
                <a:lnTo>
                  <a:pt x="33" y="23"/>
                </a:lnTo>
                <a:lnTo>
                  <a:pt x="35" y="21"/>
                </a:lnTo>
                <a:lnTo>
                  <a:pt x="36" y="20"/>
                </a:lnTo>
                <a:lnTo>
                  <a:pt x="38" y="16"/>
                </a:lnTo>
                <a:lnTo>
                  <a:pt x="38" y="14"/>
                </a:lnTo>
                <a:lnTo>
                  <a:pt x="38" y="12"/>
                </a:lnTo>
                <a:lnTo>
                  <a:pt x="36" y="8"/>
                </a:lnTo>
                <a:lnTo>
                  <a:pt x="35" y="6"/>
                </a:lnTo>
                <a:lnTo>
                  <a:pt x="33" y="5"/>
                </a:lnTo>
                <a:lnTo>
                  <a:pt x="30" y="3"/>
                </a:lnTo>
                <a:lnTo>
                  <a:pt x="26" y="1"/>
                </a:lnTo>
                <a:lnTo>
                  <a:pt x="23" y="1"/>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83" name="Freeform 155"/>
          <p:cNvSpPr>
            <a:spLocks/>
          </p:cNvSpPr>
          <p:nvPr/>
        </p:nvSpPr>
        <p:spPr bwMode="auto">
          <a:xfrm>
            <a:off x="2185988" y="3392388"/>
            <a:ext cx="30162" cy="42863"/>
          </a:xfrm>
          <a:custGeom>
            <a:avLst/>
            <a:gdLst/>
            <a:ahLst/>
            <a:cxnLst>
              <a:cxn ang="0">
                <a:pos x="20" y="0"/>
              </a:cxn>
              <a:cxn ang="0">
                <a:pos x="17" y="0"/>
              </a:cxn>
              <a:cxn ang="0">
                <a:pos x="12" y="2"/>
              </a:cxn>
              <a:cxn ang="0">
                <a:pos x="8" y="3"/>
              </a:cxn>
              <a:cxn ang="0">
                <a:pos x="7" y="4"/>
              </a:cxn>
              <a:cxn ang="0">
                <a:pos x="4" y="6"/>
              </a:cxn>
              <a:cxn ang="0">
                <a:pos x="2" y="8"/>
              </a:cxn>
              <a:cxn ang="0">
                <a:pos x="2" y="11"/>
              </a:cxn>
              <a:cxn ang="0">
                <a:pos x="0" y="13"/>
              </a:cxn>
              <a:cxn ang="0">
                <a:pos x="2" y="15"/>
              </a:cxn>
              <a:cxn ang="0">
                <a:pos x="2" y="19"/>
              </a:cxn>
              <a:cxn ang="0">
                <a:pos x="4" y="20"/>
              </a:cxn>
              <a:cxn ang="0">
                <a:pos x="7" y="22"/>
              </a:cxn>
              <a:cxn ang="0">
                <a:pos x="8" y="25"/>
              </a:cxn>
              <a:cxn ang="0">
                <a:pos x="12" y="26"/>
              </a:cxn>
              <a:cxn ang="0">
                <a:pos x="17" y="26"/>
              </a:cxn>
              <a:cxn ang="0">
                <a:pos x="20" y="27"/>
              </a:cxn>
              <a:cxn ang="0">
                <a:pos x="23" y="26"/>
              </a:cxn>
              <a:cxn ang="0">
                <a:pos x="28" y="26"/>
              </a:cxn>
              <a:cxn ang="0">
                <a:pos x="30" y="25"/>
              </a:cxn>
              <a:cxn ang="0">
                <a:pos x="33" y="22"/>
              </a:cxn>
              <a:cxn ang="0">
                <a:pos x="36" y="20"/>
              </a:cxn>
              <a:cxn ang="0">
                <a:pos x="38" y="19"/>
              </a:cxn>
              <a:cxn ang="0">
                <a:pos x="38" y="15"/>
              </a:cxn>
              <a:cxn ang="0">
                <a:pos x="40" y="13"/>
              </a:cxn>
              <a:cxn ang="0">
                <a:pos x="38" y="11"/>
              </a:cxn>
              <a:cxn ang="0">
                <a:pos x="38" y="8"/>
              </a:cxn>
              <a:cxn ang="0">
                <a:pos x="36" y="6"/>
              </a:cxn>
              <a:cxn ang="0">
                <a:pos x="33" y="4"/>
              </a:cxn>
              <a:cxn ang="0">
                <a:pos x="30" y="3"/>
              </a:cxn>
              <a:cxn ang="0">
                <a:pos x="28" y="2"/>
              </a:cxn>
              <a:cxn ang="0">
                <a:pos x="23" y="0"/>
              </a:cxn>
              <a:cxn ang="0">
                <a:pos x="20" y="0"/>
              </a:cxn>
            </a:cxnLst>
            <a:rect l="0" t="0" r="r" b="b"/>
            <a:pathLst>
              <a:path w="40" h="27">
                <a:moveTo>
                  <a:pt x="20" y="0"/>
                </a:moveTo>
                <a:lnTo>
                  <a:pt x="17" y="0"/>
                </a:lnTo>
                <a:lnTo>
                  <a:pt x="12" y="2"/>
                </a:lnTo>
                <a:lnTo>
                  <a:pt x="8" y="3"/>
                </a:lnTo>
                <a:lnTo>
                  <a:pt x="7" y="4"/>
                </a:lnTo>
                <a:lnTo>
                  <a:pt x="4" y="6"/>
                </a:lnTo>
                <a:lnTo>
                  <a:pt x="2" y="8"/>
                </a:lnTo>
                <a:lnTo>
                  <a:pt x="2" y="11"/>
                </a:lnTo>
                <a:lnTo>
                  <a:pt x="0" y="13"/>
                </a:lnTo>
                <a:lnTo>
                  <a:pt x="2" y="15"/>
                </a:lnTo>
                <a:lnTo>
                  <a:pt x="2" y="19"/>
                </a:lnTo>
                <a:lnTo>
                  <a:pt x="4" y="20"/>
                </a:lnTo>
                <a:lnTo>
                  <a:pt x="7" y="22"/>
                </a:lnTo>
                <a:lnTo>
                  <a:pt x="8" y="25"/>
                </a:lnTo>
                <a:lnTo>
                  <a:pt x="12" y="26"/>
                </a:lnTo>
                <a:lnTo>
                  <a:pt x="17" y="26"/>
                </a:lnTo>
                <a:lnTo>
                  <a:pt x="20" y="27"/>
                </a:lnTo>
                <a:lnTo>
                  <a:pt x="23" y="26"/>
                </a:lnTo>
                <a:lnTo>
                  <a:pt x="28" y="26"/>
                </a:lnTo>
                <a:lnTo>
                  <a:pt x="30" y="25"/>
                </a:lnTo>
                <a:lnTo>
                  <a:pt x="33" y="22"/>
                </a:lnTo>
                <a:lnTo>
                  <a:pt x="36" y="20"/>
                </a:lnTo>
                <a:lnTo>
                  <a:pt x="38" y="19"/>
                </a:lnTo>
                <a:lnTo>
                  <a:pt x="38" y="15"/>
                </a:lnTo>
                <a:lnTo>
                  <a:pt x="40" y="13"/>
                </a:lnTo>
                <a:lnTo>
                  <a:pt x="38" y="11"/>
                </a:lnTo>
                <a:lnTo>
                  <a:pt x="38" y="8"/>
                </a:lnTo>
                <a:lnTo>
                  <a:pt x="36" y="6"/>
                </a:lnTo>
                <a:lnTo>
                  <a:pt x="33" y="4"/>
                </a:lnTo>
                <a:lnTo>
                  <a:pt x="30" y="3"/>
                </a:lnTo>
                <a:lnTo>
                  <a:pt x="28" y="2"/>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84" name="Freeform 156"/>
          <p:cNvSpPr>
            <a:spLocks/>
          </p:cNvSpPr>
          <p:nvPr/>
        </p:nvSpPr>
        <p:spPr bwMode="auto">
          <a:xfrm>
            <a:off x="2185988" y="3392388"/>
            <a:ext cx="30162" cy="42863"/>
          </a:xfrm>
          <a:custGeom>
            <a:avLst/>
            <a:gdLst/>
            <a:ahLst/>
            <a:cxnLst>
              <a:cxn ang="0">
                <a:pos x="20" y="0"/>
              </a:cxn>
              <a:cxn ang="0">
                <a:pos x="17" y="0"/>
              </a:cxn>
              <a:cxn ang="0">
                <a:pos x="12" y="2"/>
              </a:cxn>
              <a:cxn ang="0">
                <a:pos x="8" y="3"/>
              </a:cxn>
              <a:cxn ang="0">
                <a:pos x="7" y="4"/>
              </a:cxn>
              <a:cxn ang="0">
                <a:pos x="4" y="6"/>
              </a:cxn>
              <a:cxn ang="0">
                <a:pos x="2" y="8"/>
              </a:cxn>
              <a:cxn ang="0">
                <a:pos x="2" y="11"/>
              </a:cxn>
              <a:cxn ang="0">
                <a:pos x="0" y="13"/>
              </a:cxn>
              <a:cxn ang="0">
                <a:pos x="2" y="15"/>
              </a:cxn>
              <a:cxn ang="0">
                <a:pos x="2" y="19"/>
              </a:cxn>
              <a:cxn ang="0">
                <a:pos x="4" y="20"/>
              </a:cxn>
              <a:cxn ang="0">
                <a:pos x="7" y="22"/>
              </a:cxn>
              <a:cxn ang="0">
                <a:pos x="8" y="25"/>
              </a:cxn>
              <a:cxn ang="0">
                <a:pos x="12" y="26"/>
              </a:cxn>
              <a:cxn ang="0">
                <a:pos x="17" y="26"/>
              </a:cxn>
              <a:cxn ang="0">
                <a:pos x="20" y="27"/>
              </a:cxn>
              <a:cxn ang="0">
                <a:pos x="23" y="26"/>
              </a:cxn>
              <a:cxn ang="0">
                <a:pos x="28" y="26"/>
              </a:cxn>
              <a:cxn ang="0">
                <a:pos x="30" y="25"/>
              </a:cxn>
              <a:cxn ang="0">
                <a:pos x="33" y="22"/>
              </a:cxn>
              <a:cxn ang="0">
                <a:pos x="36" y="20"/>
              </a:cxn>
              <a:cxn ang="0">
                <a:pos x="38" y="19"/>
              </a:cxn>
              <a:cxn ang="0">
                <a:pos x="38" y="15"/>
              </a:cxn>
              <a:cxn ang="0">
                <a:pos x="40" y="13"/>
              </a:cxn>
              <a:cxn ang="0">
                <a:pos x="38" y="11"/>
              </a:cxn>
              <a:cxn ang="0">
                <a:pos x="38" y="8"/>
              </a:cxn>
              <a:cxn ang="0">
                <a:pos x="36" y="6"/>
              </a:cxn>
              <a:cxn ang="0">
                <a:pos x="33" y="4"/>
              </a:cxn>
              <a:cxn ang="0">
                <a:pos x="30" y="3"/>
              </a:cxn>
              <a:cxn ang="0">
                <a:pos x="28" y="2"/>
              </a:cxn>
              <a:cxn ang="0">
                <a:pos x="23" y="0"/>
              </a:cxn>
              <a:cxn ang="0">
                <a:pos x="20" y="0"/>
              </a:cxn>
            </a:cxnLst>
            <a:rect l="0" t="0" r="r" b="b"/>
            <a:pathLst>
              <a:path w="40" h="27">
                <a:moveTo>
                  <a:pt x="20" y="0"/>
                </a:moveTo>
                <a:lnTo>
                  <a:pt x="17" y="0"/>
                </a:lnTo>
                <a:lnTo>
                  <a:pt x="12" y="2"/>
                </a:lnTo>
                <a:lnTo>
                  <a:pt x="8" y="3"/>
                </a:lnTo>
                <a:lnTo>
                  <a:pt x="7" y="4"/>
                </a:lnTo>
                <a:lnTo>
                  <a:pt x="4" y="6"/>
                </a:lnTo>
                <a:lnTo>
                  <a:pt x="2" y="8"/>
                </a:lnTo>
                <a:lnTo>
                  <a:pt x="2" y="11"/>
                </a:lnTo>
                <a:lnTo>
                  <a:pt x="0" y="13"/>
                </a:lnTo>
                <a:lnTo>
                  <a:pt x="2" y="15"/>
                </a:lnTo>
                <a:lnTo>
                  <a:pt x="2" y="19"/>
                </a:lnTo>
                <a:lnTo>
                  <a:pt x="4" y="20"/>
                </a:lnTo>
                <a:lnTo>
                  <a:pt x="7" y="22"/>
                </a:lnTo>
                <a:lnTo>
                  <a:pt x="8" y="25"/>
                </a:lnTo>
                <a:lnTo>
                  <a:pt x="12" y="26"/>
                </a:lnTo>
                <a:lnTo>
                  <a:pt x="17" y="26"/>
                </a:lnTo>
                <a:lnTo>
                  <a:pt x="20" y="27"/>
                </a:lnTo>
                <a:lnTo>
                  <a:pt x="23" y="26"/>
                </a:lnTo>
                <a:lnTo>
                  <a:pt x="28" y="26"/>
                </a:lnTo>
                <a:lnTo>
                  <a:pt x="30" y="25"/>
                </a:lnTo>
                <a:lnTo>
                  <a:pt x="33" y="22"/>
                </a:lnTo>
                <a:lnTo>
                  <a:pt x="36" y="20"/>
                </a:lnTo>
                <a:lnTo>
                  <a:pt x="38" y="19"/>
                </a:lnTo>
                <a:lnTo>
                  <a:pt x="38" y="15"/>
                </a:lnTo>
                <a:lnTo>
                  <a:pt x="40" y="13"/>
                </a:lnTo>
                <a:lnTo>
                  <a:pt x="38" y="11"/>
                </a:lnTo>
                <a:lnTo>
                  <a:pt x="38" y="8"/>
                </a:lnTo>
                <a:lnTo>
                  <a:pt x="36" y="6"/>
                </a:lnTo>
                <a:lnTo>
                  <a:pt x="33" y="4"/>
                </a:lnTo>
                <a:lnTo>
                  <a:pt x="30" y="3"/>
                </a:lnTo>
                <a:lnTo>
                  <a:pt x="28" y="2"/>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85" name="Freeform 157"/>
          <p:cNvSpPr>
            <a:spLocks/>
          </p:cNvSpPr>
          <p:nvPr/>
        </p:nvSpPr>
        <p:spPr bwMode="auto">
          <a:xfrm>
            <a:off x="1944688" y="3413026"/>
            <a:ext cx="30162" cy="42862"/>
          </a:xfrm>
          <a:custGeom>
            <a:avLst/>
            <a:gdLst/>
            <a:ahLst/>
            <a:cxnLst>
              <a:cxn ang="0">
                <a:pos x="19" y="0"/>
              </a:cxn>
              <a:cxn ang="0">
                <a:pos x="15" y="1"/>
              </a:cxn>
              <a:cxn ang="0">
                <a:pos x="12" y="1"/>
              </a:cxn>
              <a:cxn ang="0">
                <a:pos x="9" y="2"/>
              </a:cxn>
              <a:cxn ang="0">
                <a:pos x="5" y="5"/>
              </a:cxn>
              <a:cxn ang="0">
                <a:pos x="4" y="6"/>
              </a:cxn>
              <a:cxn ang="0">
                <a:pos x="2" y="8"/>
              </a:cxn>
              <a:cxn ang="0">
                <a:pos x="0" y="12"/>
              </a:cxn>
              <a:cxn ang="0">
                <a:pos x="0" y="14"/>
              </a:cxn>
              <a:cxn ang="0">
                <a:pos x="0" y="16"/>
              </a:cxn>
              <a:cxn ang="0">
                <a:pos x="2" y="20"/>
              </a:cxn>
              <a:cxn ang="0">
                <a:pos x="4" y="21"/>
              </a:cxn>
              <a:cxn ang="0">
                <a:pos x="5" y="23"/>
              </a:cxn>
              <a:cxn ang="0">
                <a:pos x="9" y="25"/>
              </a:cxn>
              <a:cxn ang="0">
                <a:pos x="12" y="27"/>
              </a:cxn>
              <a:cxn ang="0">
                <a:pos x="15" y="27"/>
              </a:cxn>
              <a:cxn ang="0">
                <a:pos x="19" y="28"/>
              </a:cxn>
              <a:cxn ang="0">
                <a:pos x="23" y="27"/>
              </a:cxn>
              <a:cxn ang="0">
                <a:pos x="27" y="27"/>
              </a:cxn>
              <a:cxn ang="0">
                <a:pos x="30" y="25"/>
              </a:cxn>
              <a:cxn ang="0">
                <a:pos x="33" y="23"/>
              </a:cxn>
              <a:cxn ang="0">
                <a:pos x="35" y="21"/>
              </a:cxn>
              <a:cxn ang="0">
                <a:pos x="37" y="20"/>
              </a:cxn>
              <a:cxn ang="0">
                <a:pos x="38" y="16"/>
              </a:cxn>
              <a:cxn ang="0">
                <a:pos x="38" y="14"/>
              </a:cxn>
              <a:cxn ang="0">
                <a:pos x="38" y="12"/>
              </a:cxn>
              <a:cxn ang="0">
                <a:pos x="37" y="8"/>
              </a:cxn>
              <a:cxn ang="0">
                <a:pos x="35" y="6"/>
              </a:cxn>
              <a:cxn ang="0">
                <a:pos x="33" y="5"/>
              </a:cxn>
              <a:cxn ang="0">
                <a:pos x="30" y="2"/>
              </a:cxn>
              <a:cxn ang="0">
                <a:pos x="27" y="1"/>
              </a:cxn>
              <a:cxn ang="0">
                <a:pos x="23" y="1"/>
              </a:cxn>
              <a:cxn ang="0">
                <a:pos x="19" y="0"/>
              </a:cxn>
            </a:cxnLst>
            <a:rect l="0" t="0" r="r" b="b"/>
            <a:pathLst>
              <a:path w="38" h="28">
                <a:moveTo>
                  <a:pt x="19" y="0"/>
                </a:moveTo>
                <a:lnTo>
                  <a:pt x="15" y="1"/>
                </a:lnTo>
                <a:lnTo>
                  <a:pt x="12" y="1"/>
                </a:lnTo>
                <a:lnTo>
                  <a:pt x="9" y="2"/>
                </a:lnTo>
                <a:lnTo>
                  <a:pt x="5" y="5"/>
                </a:lnTo>
                <a:lnTo>
                  <a:pt x="4" y="6"/>
                </a:lnTo>
                <a:lnTo>
                  <a:pt x="2" y="8"/>
                </a:lnTo>
                <a:lnTo>
                  <a:pt x="0" y="12"/>
                </a:lnTo>
                <a:lnTo>
                  <a:pt x="0" y="14"/>
                </a:lnTo>
                <a:lnTo>
                  <a:pt x="0" y="16"/>
                </a:lnTo>
                <a:lnTo>
                  <a:pt x="2" y="20"/>
                </a:lnTo>
                <a:lnTo>
                  <a:pt x="4" y="21"/>
                </a:lnTo>
                <a:lnTo>
                  <a:pt x="5" y="23"/>
                </a:lnTo>
                <a:lnTo>
                  <a:pt x="9" y="25"/>
                </a:lnTo>
                <a:lnTo>
                  <a:pt x="12" y="27"/>
                </a:lnTo>
                <a:lnTo>
                  <a:pt x="15" y="27"/>
                </a:lnTo>
                <a:lnTo>
                  <a:pt x="19" y="28"/>
                </a:lnTo>
                <a:lnTo>
                  <a:pt x="23" y="27"/>
                </a:lnTo>
                <a:lnTo>
                  <a:pt x="27" y="27"/>
                </a:lnTo>
                <a:lnTo>
                  <a:pt x="30" y="25"/>
                </a:lnTo>
                <a:lnTo>
                  <a:pt x="33" y="23"/>
                </a:lnTo>
                <a:lnTo>
                  <a:pt x="35" y="21"/>
                </a:lnTo>
                <a:lnTo>
                  <a:pt x="37" y="20"/>
                </a:lnTo>
                <a:lnTo>
                  <a:pt x="38" y="16"/>
                </a:lnTo>
                <a:lnTo>
                  <a:pt x="38" y="14"/>
                </a:lnTo>
                <a:lnTo>
                  <a:pt x="38" y="12"/>
                </a:lnTo>
                <a:lnTo>
                  <a:pt x="37" y="8"/>
                </a:lnTo>
                <a:lnTo>
                  <a:pt x="35" y="6"/>
                </a:lnTo>
                <a:lnTo>
                  <a:pt x="33" y="5"/>
                </a:lnTo>
                <a:lnTo>
                  <a:pt x="30" y="2"/>
                </a:lnTo>
                <a:lnTo>
                  <a:pt x="27" y="1"/>
                </a:lnTo>
                <a:lnTo>
                  <a:pt x="23" y="1"/>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86" name="Freeform 158"/>
          <p:cNvSpPr>
            <a:spLocks/>
          </p:cNvSpPr>
          <p:nvPr/>
        </p:nvSpPr>
        <p:spPr bwMode="auto">
          <a:xfrm>
            <a:off x="1944688" y="3413026"/>
            <a:ext cx="30162" cy="42862"/>
          </a:xfrm>
          <a:custGeom>
            <a:avLst/>
            <a:gdLst/>
            <a:ahLst/>
            <a:cxnLst>
              <a:cxn ang="0">
                <a:pos x="19" y="0"/>
              </a:cxn>
              <a:cxn ang="0">
                <a:pos x="15" y="1"/>
              </a:cxn>
              <a:cxn ang="0">
                <a:pos x="12" y="1"/>
              </a:cxn>
              <a:cxn ang="0">
                <a:pos x="9" y="2"/>
              </a:cxn>
              <a:cxn ang="0">
                <a:pos x="5" y="5"/>
              </a:cxn>
              <a:cxn ang="0">
                <a:pos x="4" y="6"/>
              </a:cxn>
              <a:cxn ang="0">
                <a:pos x="2" y="8"/>
              </a:cxn>
              <a:cxn ang="0">
                <a:pos x="0" y="12"/>
              </a:cxn>
              <a:cxn ang="0">
                <a:pos x="0" y="14"/>
              </a:cxn>
              <a:cxn ang="0">
                <a:pos x="0" y="16"/>
              </a:cxn>
              <a:cxn ang="0">
                <a:pos x="2" y="20"/>
              </a:cxn>
              <a:cxn ang="0">
                <a:pos x="4" y="21"/>
              </a:cxn>
              <a:cxn ang="0">
                <a:pos x="5" y="23"/>
              </a:cxn>
              <a:cxn ang="0">
                <a:pos x="9" y="25"/>
              </a:cxn>
              <a:cxn ang="0">
                <a:pos x="12" y="27"/>
              </a:cxn>
              <a:cxn ang="0">
                <a:pos x="15" y="27"/>
              </a:cxn>
              <a:cxn ang="0">
                <a:pos x="19" y="28"/>
              </a:cxn>
              <a:cxn ang="0">
                <a:pos x="23" y="27"/>
              </a:cxn>
              <a:cxn ang="0">
                <a:pos x="27" y="27"/>
              </a:cxn>
              <a:cxn ang="0">
                <a:pos x="30" y="25"/>
              </a:cxn>
              <a:cxn ang="0">
                <a:pos x="33" y="23"/>
              </a:cxn>
              <a:cxn ang="0">
                <a:pos x="35" y="21"/>
              </a:cxn>
              <a:cxn ang="0">
                <a:pos x="37" y="20"/>
              </a:cxn>
              <a:cxn ang="0">
                <a:pos x="38" y="16"/>
              </a:cxn>
              <a:cxn ang="0">
                <a:pos x="38" y="14"/>
              </a:cxn>
              <a:cxn ang="0">
                <a:pos x="38" y="12"/>
              </a:cxn>
              <a:cxn ang="0">
                <a:pos x="37" y="8"/>
              </a:cxn>
              <a:cxn ang="0">
                <a:pos x="35" y="6"/>
              </a:cxn>
              <a:cxn ang="0">
                <a:pos x="33" y="5"/>
              </a:cxn>
              <a:cxn ang="0">
                <a:pos x="30" y="2"/>
              </a:cxn>
              <a:cxn ang="0">
                <a:pos x="27" y="1"/>
              </a:cxn>
              <a:cxn ang="0">
                <a:pos x="23" y="1"/>
              </a:cxn>
              <a:cxn ang="0">
                <a:pos x="19" y="0"/>
              </a:cxn>
            </a:cxnLst>
            <a:rect l="0" t="0" r="r" b="b"/>
            <a:pathLst>
              <a:path w="38" h="28">
                <a:moveTo>
                  <a:pt x="19" y="0"/>
                </a:moveTo>
                <a:lnTo>
                  <a:pt x="15" y="1"/>
                </a:lnTo>
                <a:lnTo>
                  <a:pt x="12" y="1"/>
                </a:lnTo>
                <a:lnTo>
                  <a:pt x="9" y="2"/>
                </a:lnTo>
                <a:lnTo>
                  <a:pt x="5" y="5"/>
                </a:lnTo>
                <a:lnTo>
                  <a:pt x="4" y="6"/>
                </a:lnTo>
                <a:lnTo>
                  <a:pt x="2" y="8"/>
                </a:lnTo>
                <a:lnTo>
                  <a:pt x="0" y="12"/>
                </a:lnTo>
                <a:lnTo>
                  <a:pt x="0" y="14"/>
                </a:lnTo>
                <a:lnTo>
                  <a:pt x="0" y="16"/>
                </a:lnTo>
                <a:lnTo>
                  <a:pt x="2" y="20"/>
                </a:lnTo>
                <a:lnTo>
                  <a:pt x="4" y="21"/>
                </a:lnTo>
                <a:lnTo>
                  <a:pt x="5" y="23"/>
                </a:lnTo>
                <a:lnTo>
                  <a:pt x="9" y="25"/>
                </a:lnTo>
                <a:lnTo>
                  <a:pt x="12" y="27"/>
                </a:lnTo>
                <a:lnTo>
                  <a:pt x="15" y="27"/>
                </a:lnTo>
                <a:lnTo>
                  <a:pt x="19" y="28"/>
                </a:lnTo>
                <a:lnTo>
                  <a:pt x="23" y="27"/>
                </a:lnTo>
                <a:lnTo>
                  <a:pt x="27" y="27"/>
                </a:lnTo>
                <a:lnTo>
                  <a:pt x="30" y="25"/>
                </a:lnTo>
                <a:lnTo>
                  <a:pt x="33" y="23"/>
                </a:lnTo>
                <a:lnTo>
                  <a:pt x="35" y="21"/>
                </a:lnTo>
                <a:lnTo>
                  <a:pt x="37" y="20"/>
                </a:lnTo>
                <a:lnTo>
                  <a:pt x="38" y="16"/>
                </a:lnTo>
                <a:lnTo>
                  <a:pt x="38" y="14"/>
                </a:lnTo>
                <a:lnTo>
                  <a:pt x="38" y="12"/>
                </a:lnTo>
                <a:lnTo>
                  <a:pt x="37" y="8"/>
                </a:lnTo>
                <a:lnTo>
                  <a:pt x="35" y="6"/>
                </a:lnTo>
                <a:lnTo>
                  <a:pt x="33" y="5"/>
                </a:lnTo>
                <a:lnTo>
                  <a:pt x="30" y="2"/>
                </a:lnTo>
                <a:lnTo>
                  <a:pt x="27" y="1"/>
                </a:lnTo>
                <a:lnTo>
                  <a:pt x="23" y="1"/>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87" name="Freeform 159"/>
          <p:cNvSpPr>
            <a:spLocks/>
          </p:cNvSpPr>
          <p:nvPr/>
        </p:nvSpPr>
        <p:spPr bwMode="auto">
          <a:xfrm>
            <a:off x="2230438" y="3354288"/>
            <a:ext cx="28575" cy="42863"/>
          </a:xfrm>
          <a:custGeom>
            <a:avLst/>
            <a:gdLst/>
            <a:ahLst/>
            <a:cxnLst>
              <a:cxn ang="0">
                <a:pos x="18" y="0"/>
              </a:cxn>
              <a:cxn ang="0">
                <a:pos x="15" y="0"/>
              </a:cxn>
              <a:cxn ang="0">
                <a:pos x="11" y="1"/>
              </a:cxn>
              <a:cxn ang="0">
                <a:pos x="8" y="2"/>
              </a:cxn>
              <a:cxn ang="0">
                <a:pos x="5" y="5"/>
              </a:cxn>
              <a:cxn ang="0">
                <a:pos x="3" y="6"/>
              </a:cxn>
              <a:cxn ang="0">
                <a:pos x="2" y="8"/>
              </a:cxn>
              <a:cxn ang="0">
                <a:pos x="0" y="12"/>
              </a:cxn>
              <a:cxn ang="0">
                <a:pos x="0" y="14"/>
              </a:cxn>
              <a:cxn ang="0">
                <a:pos x="0" y="16"/>
              </a:cxn>
              <a:cxn ang="0">
                <a:pos x="2" y="19"/>
              </a:cxn>
              <a:cxn ang="0">
                <a:pos x="3" y="21"/>
              </a:cxn>
              <a:cxn ang="0">
                <a:pos x="5" y="23"/>
              </a:cxn>
              <a:cxn ang="0">
                <a:pos x="8" y="26"/>
              </a:cxn>
              <a:cxn ang="0">
                <a:pos x="11" y="27"/>
              </a:cxn>
              <a:cxn ang="0">
                <a:pos x="15" y="27"/>
              </a:cxn>
              <a:cxn ang="0">
                <a:pos x="18" y="28"/>
              </a:cxn>
              <a:cxn ang="0">
                <a:pos x="23" y="27"/>
              </a:cxn>
              <a:cxn ang="0">
                <a:pos x="26" y="27"/>
              </a:cxn>
              <a:cxn ang="0">
                <a:pos x="29" y="26"/>
              </a:cxn>
              <a:cxn ang="0">
                <a:pos x="33" y="23"/>
              </a:cxn>
              <a:cxn ang="0">
                <a:pos x="34" y="21"/>
              </a:cxn>
              <a:cxn ang="0">
                <a:pos x="36" y="19"/>
              </a:cxn>
              <a:cxn ang="0">
                <a:pos x="38" y="16"/>
              </a:cxn>
              <a:cxn ang="0">
                <a:pos x="38" y="14"/>
              </a:cxn>
              <a:cxn ang="0">
                <a:pos x="38" y="12"/>
              </a:cxn>
              <a:cxn ang="0">
                <a:pos x="36" y="8"/>
              </a:cxn>
              <a:cxn ang="0">
                <a:pos x="34" y="6"/>
              </a:cxn>
              <a:cxn ang="0">
                <a:pos x="33" y="5"/>
              </a:cxn>
              <a:cxn ang="0">
                <a:pos x="29" y="2"/>
              </a:cxn>
              <a:cxn ang="0">
                <a:pos x="26" y="1"/>
              </a:cxn>
              <a:cxn ang="0">
                <a:pos x="23" y="0"/>
              </a:cxn>
              <a:cxn ang="0">
                <a:pos x="18" y="0"/>
              </a:cxn>
            </a:cxnLst>
            <a:rect l="0" t="0" r="r" b="b"/>
            <a:pathLst>
              <a:path w="38" h="28">
                <a:moveTo>
                  <a:pt x="18" y="0"/>
                </a:moveTo>
                <a:lnTo>
                  <a:pt x="15" y="0"/>
                </a:lnTo>
                <a:lnTo>
                  <a:pt x="11" y="1"/>
                </a:lnTo>
                <a:lnTo>
                  <a:pt x="8" y="2"/>
                </a:lnTo>
                <a:lnTo>
                  <a:pt x="5" y="5"/>
                </a:lnTo>
                <a:lnTo>
                  <a:pt x="3" y="6"/>
                </a:lnTo>
                <a:lnTo>
                  <a:pt x="2" y="8"/>
                </a:lnTo>
                <a:lnTo>
                  <a:pt x="0" y="12"/>
                </a:lnTo>
                <a:lnTo>
                  <a:pt x="0" y="14"/>
                </a:lnTo>
                <a:lnTo>
                  <a:pt x="0" y="16"/>
                </a:lnTo>
                <a:lnTo>
                  <a:pt x="2" y="19"/>
                </a:lnTo>
                <a:lnTo>
                  <a:pt x="3" y="21"/>
                </a:lnTo>
                <a:lnTo>
                  <a:pt x="5" y="23"/>
                </a:lnTo>
                <a:lnTo>
                  <a:pt x="8" y="26"/>
                </a:lnTo>
                <a:lnTo>
                  <a:pt x="11" y="27"/>
                </a:lnTo>
                <a:lnTo>
                  <a:pt x="15" y="27"/>
                </a:lnTo>
                <a:lnTo>
                  <a:pt x="18" y="28"/>
                </a:lnTo>
                <a:lnTo>
                  <a:pt x="23" y="27"/>
                </a:lnTo>
                <a:lnTo>
                  <a:pt x="26" y="27"/>
                </a:lnTo>
                <a:lnTo>
                  <a:pt x="29" y="26"/>
                </a:lnTo>
                <a:lnTo>
                  <a:pt x="33" y="23"/>
                </a:lnTo>
                <a:lnTo>
                  <a:pt x="34" y="21"/>
                </a:lnTo>
                <a:lnTo>
                  <a:pt x="36" y="19"/>
                </a:lnTo>
                <a:lnTo>
                  <a:pt x="38" y="16"/>
                </a:lnTo>
                <a:lnTo>
                  <a:pt x="38" y="14"/>
                </a:lnTo>
                <a:lnTo>
                  <a:pt x="38" y="12"/>
                </a:lnTo>
                <a:lnTo>
                  <a:pt x="36" y="8"/>
                </a:lnTo>
                <a:lnTo>
                  <a:pt x="34" y="6"/>
                </a:lnTo>
                <a:lnTo>
                  <a:pt x="33" y="5"/>
                </a:lnTo>
                <a:lnTo>
                  <a:pt x="29" y="2"/>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88" name="Freeform 160"/>
          <p:cNvSpPr>
            <a:spLocks/>
          </p:cNvSpPr>
          <p:nvPr/>
        </p:nvSpPr>
        <p:spPr bwMode="auto">
          <a:xfrm>
            <a:off x="2230438" y="3354288"/>
            <a:ext cx="28575" cy="42863"/>
          </a:xfrm>
          <a:custGeom>
            <a:avLst/>
            <a:gdLst/>
            <a:ahLst/>
            <a:cxnLst>
              <a:cxn ang="0">
                <a:pos x="18" y="0"/>
              </a:cxn>
              <a:cxn ang="0">
                <a:pos x="15" y="0"/>
              </a:cxn>
              <a:cxn ang="0">
                <a:pos x="11" y="1"/>
              </a:cxn>
              <a:cxn ang="0">
                <a:pos x="8" y="2"/>
              </a:cxn>
              <a:cxn ang="0">
                <a:pos x="5" y="5"/>
              </a:cxn>
              <a:cxn ang="0">
                <a:pos x="3" y="6"/>
              </a:cxn>
              <a:cxn ang="0">
                <a:pos x="2" y="8"/>
              </a:cxn>
              <a:cxn ang="0">
                <a:pos x="0" y="12"/>
              </a:cxn>
              <a:cxn ang="0">
                <a:pos x="0" y="14"/>
              </a:cxn>
              <a:cxn ang="0">
                <a:pos x="0" y="16"/>
              </a:cxn>
              <a:cxn ang="0">
                <a:pos x="2" y="19"/>
              </a:cxn>
              <a:cxn ang="0">
                <a:pos x="3" y="21"/>
              </a:cxn>
              <a:cxn ang="0">
                <a:pos x="5" y="23"/>
              </a:cxn>
              <a:cxn ang="0">
                <a:pos x="8" y="26"/>
              </a:cxn>
              <a:cxn ang="0">
                <a:pos x="11" y="27"/>
              </a:cxn>
              <a:cxn ang="0">
                <a:pos x="15" y="27"/>
              </a:cxn>
              <a:cxn ang="0">
                <a:pos x="18" y="28"/>
              </a:cxn>
              <a:cxn ang="0">
                <a:pos x="23" y="27"/>
              </a:cxn>
              <a:cxn ang="0">
                <a:pos x="26" y="27"/>
              </a:cxn>
              <a:cxn ang="0">
                <a:pos x="29" y="26"/>
              </a:cxn>
              <a:cxn ang="0">
                <a:pos x="33" y="23"/>
              </a:cxn>
              <a:cxn ang="0">
                <a:pos x="34" y="21"/>
              </a:cxn>
              <a:cxn ang="0">
                <a:pos x="36" y="19"/>
              </a:cxn>
              <a:cxn ang="0">
                <a:pos x="38" y="16"/>
              </a:cxn>
              <a:cxn ang="0">
                <a:pos x="38" y="14"/>
              </a:cxn>
              <a:cxn ang="0">
                <a:pos x="38" y="12"/>
              </a:cxn>
              <a:cxn ang="0">
                <a:pos x="36" y="8"/>
              </a:cxn>
              <a:cxn ang="0">
                <a:pos x="34" y="6"/>
              </a:cxn>
              <a:cxn ang="0">
                <a:pos x="33" y="5"/>
              </a:cxn>
              <a:cxn ang="0">
                <a:pos x="29" y="2"/>
              </a:cxn>
              <a:cxn ang="0">
                <a:pos x="26" y="1"/>
              </a:cxn>
              <a:cxn ang="0">
                <a:pos x="23" y="0"/>
              </a:cxn>
              <a:cxn ang="0">
                <a:pos x="18" y="0"/>
              </a:cxn>
            </a:cxnLst>
            <a:rect l="0" t="0" r="r" b="b"/>
            <a:pathLst>
              <a:path w="38" h="28">
                <a:moveTo>
                  <a:pt x="18" y="0"/>
                </a:moveTo>
                <a:lnTo>
                  <a:pt x="15" y="0"/>
                </a:lnTo>
                <a:lnTo>
                  <a:pt x="11" y="1"/>
                </a:lnTo>
                <a:lnTo>
                  <a:pt x="8" y="2"/>
                </a:lnTo>
                <a:lnTo>
                  <a:pt x="5" y="5"/>
                </a:lnTo>
                <a:lnTo>
                  <a:pt x="3" y="6"/>
                </a:lnTo>
                <a:lnTo>
                  <a:pt x="2" y="8"/>
                </a:lnTo>
                <a:lnTo>
                  <a:pt x="0" y="12"/>
                </a:lnTo>
                <a:lnTo>
                  <a:pt x="0" y="14"/>
                </a:lnTo>
                <a:lnTo>
                  <a:pt x="0" y="16"/>
                </a:lnTo>
                <a:lnTo>
                  <a:pt x="2" y="19"/>
                </a:lnTo>
                <a:lnTo>
                  <a:pt x="3" y="21"/>
                </a:lnTo>
                <a:lnTo>
                  <a:pt x="5" y="23"/>
                </a:lnTo>
                <a:lnTo>
                  <a:pt x="8" y="26"/>
                </a:lnTo>
                <a:lnTo>
                  <a:pt x="11" y="27"/>
                </a:lnTo>
                <a:lnTo>
                  <a:pt x="15" y="27"/>
                </a:lnTo>
                <a:lnTo>
                  <a:pt x="18" y="28"/>
                </a:lnTo>
                <a:lnTo>
                  <a:pt x="23" y="27"/>
                </a:lnTo>
                <a:lnTo>
                  <a:pt x="26" y="27"/>
                </a:lnTo>
                <a:lnTo>
                  <a:pt x="29" y="26"/>
                </a:lnTo>
                <a:lnTo>
                  <a:pt x="33" y="23"/>
                </a:lnTo>
                <a:lnTo>
                  <a:pt x="34" y="21"/>
                </a:lnTo>
                <a:lnTo>
                  <a:pt x="36" y="19"/>
                </a:lnTo>
                <a:lnTo>
                  <a:pt x="38" y="16"/>
                </a:lnTo>
                <a:lnTo>
                  <a:pt x="38" y="14"/>
                </a:lnTo>
                <a:lnTo>
                  <a:pt x="38" y="12"/>
                </a:lnTo>
                <a:lnTo>
                  <a:pt x="36" y="8"/>
                </a:lnTo>
                <a:lnTo>
                  <a:pt x="34" y="6"/>
                </a:lnTo>
                <a:lnTo>
                  <a:pt x="33" y="5"/>
                </a:lnTo>
                <a:lnTo>
                  <a:pt x="29" y="2"/>
                </a:lnTo>
                <a:lnTo>
                  <a:pt x="26"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89" name="Freeform 161"/>
          <p:cNvSpPr>
            <a:spLocks/>
          </p:cNvSpPr>
          <p:nvPr/>
        </p:nvSpPr>
        <p:spPr bwMode="auto">
          <a:xfrm>
            <a:off x="1746250" y="3728938"/>
            <a:ext cx="30163" cy="41275"/>
          </a:xfrm>
          <a:custGeom>
            <a:avLst/>
            <a:gdLst/>
            <a:ahLst/>
            <a:cxnLst>
              <a:cxn ang="0">
                <a:pos x="20" y="0"/>
              </a:cxn>
              <a:cxn ang="0">
                <a:pos x="15" y="1"/>
              </a:cxn>
              <a:cxn ang="0">
                <a:pos x="12" y="1"/>
              </a:cxn>
              <a:cxn ang="0">
                <a:pos x="9" y="2"/>
              </a:cxn>
              <a:cxn ang="0">
                <a:pos x="5" y="4"/>
              </a:cxn>
              <a:cxn ang="0">
                <a:pos x="4" y="6"/>
              </a:cxn>
              <a:cxn ang="0">
                <a:pos x="2" y="8"/>
              </a:cxn>
              <a:cxn ang="0">
                <a:pos x="0" y="11"/>
              </a:cxn>
              <a:cxn ang="0">
                <a:pos x="0" y="13"/>
              </a:cxn>
              <a:cxn ang="0">
                <a:pos x="0" y="16"/>
              </a:cxn>
              <a:cxn ang="0">
                <a:pos x="2" y="18"/>
              </a:cxn>
              <a:cxn ang="0">
                <a:pos x="4" y="20"/>
              </a:cxn>
              <a:cxn ang="0">
                <a:pos x="5" y="23"/>
              </a:cxn>
              <a:cxn ang="0">
                <a:pos x="9" y="24"/>
              </a:cxn>
              <a:cxn ang="0">
                <a:pos x="12" y="25"/>
              </a:cxn>
              <a:cxn ang="0">
                <a:pos x="15" y="26"/>
              </a:cxn>
              <a:cxn ang="0">
                <a:pos x="20" y="26"/>
              </a:cxn>
              <a:cxn ang="0">
                <a:pos x="23" y="26"/>
              </a:cxn>
              <a:cxn ang="0">
                <a:pos x="27" y="25"/>
              </a:cxn>
              <a:cxn ang="0">
                <a:pos x="30" y="24"/>
              </a:cxn>
              <a:cxn ang="0">
                <a:pos x="33" y="23"/>
              </a:cxn>
              <a:cxn ang="0">
                <a:pos x="35" y="20"/>
              </a:cxn>
              <a:cxn ang="0">
                <a:pos x="36" y="18"/>
              </a:cxn>
              <a:cxn ang="0">
                <a:pos x="38" y="16"/>
              </a:cxn>
              <a:cxn ang="0">
                <a:pos x="38" y="13"/>
              </a:cxn>
              <a:cxn ang="0">
                <a:pos x="38" y="11"/>
              </a:cxn>
              <a:cxn ang="0">
                <a:pos x="36" y="8"/>
              </a:cxn>
              <a:cxn ang="0">
                <a:pos x="35" y="6"/>
              </a:cxn>
              <a:cxn ang="0">
                <a:pos x="33" y="4"/>
              </a:cxn>
              <a:cxn ang="0">
                <a:pos x="30" y="2"/>
              </a:cxn>
              <a:cxn ang="0">
                <a:pos x="27" y="1"/>
              </a:cxn>
              <a:cxn ang="0">
                <a:pos x="23" y="1"/>
              </a:cxn>
              <a:cxn ang="0">
                <a:pos x="20" y="0"/>
              </a:cxn>
            </a:cxnLst>
            <a:rect l="0" t="0" r="r" b="b"/>
            <a:pathLst>
              <a:path w="38" h="26">
                <a:moveTo>
                  <a:pt x="20" y="0"/>
                </a:moveTo>
                <a:lnTo>
                  <a:pt x="15" y="1"/>
                </a:lnTo>
                <a:lnTo>
                  <a:pt x="12" y="1"/>
                </a:lnTo>
                <a:lnTo>
                  <a:pt x="9" y="2"/>
                </a:lnTo>
                <a:lnTo>
                  <a:pt x="5" y="4"/>
                </a:lnTo>
                <a:lnTo>
                  <a:pt x="4" y="6"/>
                </a:lnTo>
                <a:lnTo>
                  <a:pt x="2" y="8"/>
                </a:lnTo>
                <a:lnTo>
                  <a:pt x="0" y="11"/>
                </a:lnTo>
                <a:lnTo>
                  <a:pt x="0" y="13"/>
                </a:lnTo>
                <a:lnTo>
                  <a:pt x="0" y="16"/>
                </a:lnTo>
                <a:lnTo>
                  <a:pt x="2" y="18"/>
                </a:lnTo>
                <a:lnTo>
                  <a:pt x="4" y="20"/>
                </a:lnTo>
                <a:lnTo>
                  <a:pt x="5" y="23"/>
                </a:lnTo>
                <a:lnTo>
                  <a:pt x="9" y="24"/>
                </a:lnTo>
                <a:lnTo>
                  <a:pt x="12" y="25"/>
                </a:lnTo>
                <a:lnTo>
                  <a:pt x="15" y="26"/>
                </a:lnTo>
                <a:lnTo>
                  <a:pt x="20" y="26"/>
                </a:lnTo>
                <a:lnTo>
                  <a:pt x="23" y="26"/>
                </a:lnTo>
                <a:lnTo>
                  <a:pt x="27" y="25"/>
                </a:lnTo>
                <a:lnTo>
                  <a:pt x="30" y="24"/>
                </a:lnTo>
                <a:lnTo>
                  <a:pt x="33" y="23"/>
                </a:lnTo>
                <a:lnTo>
                  <a:pt x="35" y="20"/>
                </a:lnTo>
                <a:lnTo>
                  <a:pt x="36" y="18"/>
                </a:lnTo>
                <a:lnTo>
                  <a:pt x="38" y="16"/>
                </a:lnTo>
                <a:lnTo>
                  <a:pt x="38" y="13"/>
                </a:lnTo>
                <a:lnTo>
                  <a:pt x="38" y="11"/>
                </a:lnTo>
                <a:lnTo>
                  <a:pt x="36" y="8"/>
                </a:lnTo>
                <a:lnTo>
                  <a:pt x="35" y="6"/>
                </a:lnTo>
                <a:lnTo>
                  <a:pt x="33" y="4"/>
                </a:lnTo>
                <a:lnTo>
                  <a:pt x="30" y="2"/>
                </a:lnTo>
                <a:lnTo>
                  <a:pt x="27" y="1"/>
                </a:lnTo>
                <a:lnTo>
                  <a:pt x="23" y="1"/>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90" name="Freeform 162"/>
          <p:cNvSpPr>
            <a:spLocks/>
          </p:cNvSpPr>
          <p:nvPr/>
        </p:nvSpPr>
        <p:spPr bwMode="auto">
          <a:xfrm>
            <a:off x="1746250" y="3728938"/>
            <a:ext cx="30163" cy="41275"/>
          </a:xfrm>
          <a:custGeom>
            <a:avLst/>
            <a:gdLst/>
            <a:ahLst/>
            <a:cxnLst>
              <a:cxn ang="0">
                <a:pos x="20" y="0"/>
              </a:cxn>
              <a:cxn ang="0">
                <a:pos x="15" y="1"/>
              </a:cxn>
              <a:cxn ang="0">
                <a:pos x="12" y="1"/>
              </a:cxn>
              <a:cxn ang="0">
                <a:pos x="9" y="2"/>
              </a:cxn>
              <a:cxn ang="0">
                <a:pos x="5" y="4"/>
              </a:cxn>
              <a:cxn ang="0">
                <a:pos x="4" y="6"/>
              </a:cxn>
              <a:cxn ang="0">
                <a:pos x="2" y="8"/>
              </a:cxn>
              <a:cxn ang="0">
                <a:pos x="0" y="11"/>
              </a:cxn>
              <a:cxn ang="0">
                <a:pos x="0" y="13"/>
              </a:cxn>
              <a:cxn ang="0">
                <a:pos x="0" y="16"/>
              </a:cxn>
              <a:cxn ang="0">
                <a:pos x="2" y="18"/>
              </a:cxn>
              <a:cxn ang="0">
                <a:pos x="4" y="20"/>
              </a:cxn>
              <a:cxn ang="0">
                <a:pos x="5" y="23"/>
              </a:cxn>
              <a:cxn ang="0">
                <a:pos x="9" y="24"/>
              </a:cxn>
              <a:cxn ang="0">
                <a:pos x="12" y="25"/>
              </a:cxn>
              <a:cxn ang="0">
                <a:pos x="15" y="26"/>
              </a:cxn>
              <a:cxn ang="0">
                <a:pos x="20" y="26"/>
              </a:cxn>
              <a:cxn ang="0">
                <a:pos x="23" y="26"/>
              </a:cxn>
              <a:cxn ang="0">
                <a:pos x="27" y="25"/>
              </a:cxn>
              <a:cxn ang="0">
                <a:pos x="30" y="24"/>
              </a:cxn>
              <a:cxn ang="0">
                <a:pos x="33" y="23"/>
              </a:cxn>
              <a:cxn ang="0">
                <a:pos x="35" y="20"/>
              </a:cxn>
              <a:cxn ang="0">
                <a:pos x="36" y="18"/>
              </a:cxn>
              <a:cxn ang="0">
                <a:pos x="38" y="16"/>
              </a:cxn>
              <a:cxn ang="0">
                <a:pos x="38" y="13"/>
              </a:cxn>
              <a:cxn ang="0">
                <a:pos x="38" y="11"/>
              </a:cxn>
              <a:cxn ang="0">
                <a:pos x="36" y="8"/>
              </a:cxn>
              <a:cxn ang="0">
                <a:pos x="35" y="6"/>
              </a:cxn>
              <a:cxn ang="0">
                <a:pos x="33" y="4"/>
              </a:cxn>
              <a:cxn ang="0">
                <a:pos x="30" y="2"/>
              </a:cxn>
              <a:cxn ang="0">
                <a:pos x="27" y="1"/>
              </a:cxn>
              <a:cxn ang="0">
                <a:pos x="23" y="1"/>
              </a:cxn>
              <a:cxn ang="0">
                <a:pos x="20" y="0"/>
              </a:cxn>
            </a:cxnLst>
            <a:rect l="0" t="0" r="r" b="b"/>
            <a:pathLst>
              <a:path w="38" h="26">
                <a:moveTo>
                  <a:pt x="20" y="0"/>
                </a:moveTo>
                <a:lnTo>
                  <a:pt x="15" y="1"/>
                </a:lnTo>
                <a:lnTo>
                  <a:pt x="12" y="1"/>
                </a:lnTo>
                <a:lnTo>
                  <a:pt x="9" y="2"/>
                </a:lnTo>
                <a:lnTo>
                  <a:pt x="5" y="4"/>
                </a:lnTo>
                <a:lnTo>
                  <a:pt x="4" y="6"/>
                </a:lnTo>
                <a:lnTo>
                  <a:pt x="2" y="8"/>
                </a:lnTo>
                <a:lnTo>
                  <a:pt x="0" y="11"/>
                </a:lnTo>
                <a:lnTo>
                  <a:pt x="0" y="13"/>
                </a:lnTo>
                <a:lnTo>
                  <a:pt x="0" y="16"/>
                </a:lnTo>
                <a:lnTo>
                  <a:pt x="2" y="18"/>
                </a:lnTo>
                <a:lnTo>
                  <a:pt x="4" y="20"/>
                </a:lnTo>
                <a:lnTo>
                  <a:pt x="5" y="23"/>
                </a:lnTo>
                <a:lnTo>
                  <a:pt x="9" y="24"/>
                </a:lnTo>
                <a:lnTo>
                  <a:pt x="12" y="25"/>
                </a:lnTo>
                <a:lnTo>
                  <a:pt x="15" y="26"/>
                </a:lnTo>
                <a:lnTo>
                  <a:pt x="20" y="26"/>
                </a:lnTo>
                <a:lnTo>
                  <a:pt x="23" y="26"/>
                </a:lnTo>
                <a:lnTo>
                  <a:pt x="27" y="25"/>
                </a:lnTo>
                <a:lnTo>
                  <a:pt x="30" y="24"/>
                </a:lnTo>
                <a:lnTo>
                  <a:pt x="33" y="23"/>
                </a:lnTo>
                <a:lnTo>
                  <a:pt x="35" y="20"/>
                </a:lnTo>
                <a:lnTo>
                  <a:pt x="36" y="18"/>
                </a:lnTo>
                <a:lnTo>
                  <a:pt x="38" y="16"/>
                </a:lnTo>
                <a:lnTo>
                  <a:pt x="38" y="13"/>
                </a:lnTo>
                <a:lnTo>
                  <a:pt x="38" y="11"/>
                </a:lnTo>
                <a:lnTo>
                  <a:pt x="36" y="8"/>
                </a:lnTo>
                <a:lnTo>
                  <a:pt x="35" y="6"/>
                </a:lnTo>
                <a:lnTo>
                  <a:pt x="33" y="4"/>
                </a:lnTo>
                <a:lnTo>
                  <a:pt x="30" y="2"/>
                </a:lnTo>
                <a:lnTo>
                  <a:pt x="27" y="1"/>
                </a:lnTo>
                <a:lnTo>
                  <a:pt x="23" y="1"/>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91" name="Freeform 163"/>
          <p:cNvSpPr>
            <a:spLocks/>
          </p:cNvSpPr>
          <p:nvPr/>
        </p:nvSpPr>
        <p:spPr bwMode="auto">
          <a:xfrm>
            <a:off x="1671638" y="3614638"/>
            <a:ext cx="28575" cy="39688"/>
          </a:xfrm>
          <a:custGeom>
            <a:avLst/>
            <a:gdLst/>
            <a:ahLst/>
            <a:cxnLst>
              <a:cxn ang="0">
                <a:pos x="18" y="0"/>
              </a:cxn>
              <a:cxn ang="0">
                <a:pos x="15" y="0"/>
              </a:cxn>
              <a:cxn ang="0">
                <a:pos x="11" y="1"/>
              </a:cxn>
              <a:cxn ang="0">
                <a:pos x="8" y="2"/>
              </a:cxn>
              <a:cxn ang="0">
                <a:pos x="5" y="3"/>
              </a:cxn>
              <a:cxn ang="0">
                <a:pos x="3" y="6"/>
              </a:cxn>
              <a:cxn ang="0">
                <a:pos x="2" y="8"/>
              </a:cxn>
              <a:cxn ang="0">
                <a:pos x="0" y="10"/>
              </a:cxn>
              <a:cxn ang="0">
                <a:pos x="0" y="13"/>
              </a:cxn>
              <a:cxn ang="0">
                <a:pos x="0" y="16"/>
              </a:cxn>
              <a:cxn ang="0">
                <a:pos x="2" y="18"/>
              </a:cxn>
              <a:cxn ang="0">
                <a:pos x="3" y="21"/>
              </a:cxn>
              <a:cxn ang="0">
                <a:pos x="5" y="23"/>
              </a:cxn>
              <a:cxn ang="0">
                <a:pos x="8" y="24"/>
              </a:cxn>
              <a:cxn ang="0">
                <a:pos x="11" y="25"/>
              </a:cxn>
              <a:cxn ang="0">
                <a:pos x="15" y="26"/>
              </a:cxn>
              <a:cxn ang="0">
                <a:pos x="18" y="26"/>
              </a:cxn>
              <a:cxn ang="0">
                <a:pos x="23" y="26"/>
              </a:cxn>
              <a:cxn ang="0">
                <a:pos x="26" y="25"/>
              </a:cxn>
              <a:cxn ang="0">
                <a:pos x="30" y="24"/>
              </a:cxn>
              <a:cxn ang="0">
                <a:pos x="31" y="23"/>
              </a:cxn>
              <a:cxn ang="0">
                <a:pos x="34" y="21"/>
              </a:cxn>
              <a:cxn ang="0">
                <a:pos x="36" y="18"/>
              </a:cxn>
              <a:cxn ang="0">
                <a:pos x="38" y="16"/>
              </a:cxn>
              <a:cxn ang="0">
                <a:pos x="38" y="13"/>
              </a:cxn>
              <a:cxn ang="0">
                <a:pos x="38" y="10"/>
              </a:cxn>
              <a:cxn ang="0">
                <a:pos x="36" y="8"/>
              </a:cxn>
              <a:cxn ang="0">
                <a:pos x="34" y="6"/>
              </a:cxn>
              <a:cxn ang="0">
                <a:pos x="31" y="3"/>
              </a:cxn>
              <a:cxn ang="0">
                <a:pos x="30" y="2"/>
              </a:cxn>
              <a:cxn ang="0">
                <a:pos x="26" y="1"/>
              </a:cxn>
              <a:cxn ang="0">
                <a:pos x="23" y="0"/>
              </a:cxn>
              <a:cxn ang="0">
                <a:pos x="18" y="0"/>
              </a:cxn>
            </a:cxnLst>
            <a:rect l="0" t="0" r="r" b="b"/>
            <a:pathLst>
              <a:path w="38" h="26">
                <a:moveTo>
                  <a:pt x="18" y="0"/>
                </a:moveTo>
                <a:lnTo>
                  <a:pt x="15" y="0"/>
                </a:lnTo>
                <a:lnTo>
                  <a:pt x="11" y="1"/>
                </a:lnTo>
                <a:lnTo>
                  <a:pt x="8" y="2"/>
                </a:lnTo>
                <a:lnTo>
                  <a:pt x="5" y="3"/>
                </a:lnTo>
                <a:lnTo>
                  <a:pt x="3" y="6"/>
                </a:lnTo>
                <a:lnTo>
                  <a:pt x="2" y="8"/>
                </a:lnTo>
                <a:lnTo>
                  <a:pt x="0" y="10"/>
                </a:lnTo>
                <a:lnTo>
                  <a:pt x="0" y="13"/>
                </a:lnTo>
                <a:lnTo>
                  <a:pt x="0" y="16"/>
                </a:lnTo>
                <a:lnTo>
                  <a:pt x="2" y="18"/>
                </a:lnTo>
                <a:lnTo>
                  <a:pt x="3" y="21"/>
                </a:lnTo>
                <a:lnTo>
                  <a:pt x="5" y="23"/>
                </a:lnTo>
                <a:lnTo>
                  <a:pt x="8" y="24"/>
                </a:lnTo>
                <a:lnTo>
                  <a:pt x="11" y="25"/>
                </a:lnTo>
                <a:lnTo>
                  <a:pt x="15" y="26"/>
                </a:lnTo>
                <a:lnTo>
                  <a:pt x="18" y="26"/>
                </a:lnTo>
                <a:lnTo>
                  <a:pt x="23" y="26"/>
                </a:lnTo>
                <a:lnTo>
                  <a:pt x="26" y="25"/>
                </a:lnTo>
                <a:lnTo>
                  <a:pt x="30" y="24"/>
                </a:lnTo>
                <a:lnTo>
                  <a:pt x="31" y="23"/>
                </a:lnTo>
                <a:lnTo>
                  <a:pt x="34" y="21"/>
                </a:lnTo>
                <a:lnTo>
                  <a:pt x="36" y="18"/>
                </a:lnTo>
                <a:lnTo>
                  <a:pt x="38" y="16"/>
                </a:lnTo>
                <a:lnTo>
                  <a:pt x="38" y="13"/>
                </a:lnTo>
                <a:lnTo>
                  <a:pt x="38" y="10"/>
                </a:lnTo>
                <a:lnTo>
                  <a:pt x="36" y="8"/>
                </a:lnTo>
                <a:lnTo>
                  <a:pt x="34" y="6"/>
                </a:lnTo>
                <a:lnTo>
                  <a:pt x="31" y="3"/>
                </a:lnTo>
                <a:lnTo>
                  <a:pt x="30" y="2"/>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92" name="Freeform 164"/>
          <p:cNvSpPr>
            <a:spLocks/>
          </p:cNvSpPr>
          <p:nvPr/>
        </p:nvSpPr>
        <p:spPr bwMode="auto">
          <a:xfrm>
            <a:off x="1671638" y="3614638"/>
            <a:ext cx="28575" cy="39688"/>
          </a:xfrm>
          <a:custGeom>
            <a:avLst/>
            <a:gdLst/>
            <a:ahLst/>
            <a:cxnLst>
              <a:cxn ang="0">
                <a:pos x="18" y="0"/>
              </a:cxn>
              <a:cxn ang="0">
                <a:pos x="15" y="0"/>
              </a:cxn>
              <a:cxn ang="0">
                <a:pos x="11" y="1"/>
              </a:cxn>
              <a:cxn ang="0">
                <a:pos x="8" y="2"/>
              </a:cxn>
              <a:cxn ang="0">
                <a:pos x="5" y="3"/>
              </a:cxn>
              <a:cxn ang="0">
                <a:pos x="3" y="6"/>
              </a:cxn>
              <a:cxn ang="0">
                <a:pos x="2" y="8"/>
              </a:cxn>
              <a:cxn ang="0">
                <a:pos x="0" y="10"/>
              </a:cxn>
              <a:cxn ang="0">
                <a:pos x="0" y="13"/>
              </a:cxn>
              <a:cxn ang="0">
                <a:pos x="0" y="16"/>
              </a:cxn>
              <a:cxn ang="0">
                <a:pos x="2" y="18"/>
              </a:cxn>
              <a:cxn ang="0">
                <a:pos x="3" y="21"/>
              </a:cxn>
              <a:cxn ang="0">
                <a:pos x="5" y="23"/>
              </a:cxn>
              <a:cxn ang="0">
                <a:pos x="8" y="24"/>
              </a:cxn>
              <a:cxn ang="0">
                <a:pos x="11" y="25"/>
              </a:cxn>
              <a:cxn ang="0">
                <a:pos x="15" y="26"/>
              </a:cxn>
              <a:cxn ang="0">
                <a:pos x="18" y="26"/>
              </a:cxn>
              <a:cxn ang="0">
                <a:pos x="23" y="26"/>
              </a:cxn>
              <a:cxn ang="0">
                <a:pos x="26" y="25"/>
              </a:cxn>
              <a:cxn ang="0">
                <a:pos x="30" y="24"/>
              </a:cxn>
              <a:cxn ang="0">
                <a:pos x="31" y="23"/>
              </a:cxn>
              <a:cxn ang="0">
                <a:pos x="34" y="21"/>
              </a:cxn>
              <a:cxn ang="0">
                <a:pos x="36" y="18"/>
              </a:cxn>
              <a:cxn ang="0">
                <a:pos x="38" y="16"/>
              </a:cxn>
              <a:cxn ang="0">
                <a:pos x="38" y="13"/>
              </a:cxn>
              <a:cxn ang="0">
                <a:pos x="38" y="10"/>
              </a:cxn>
              <a:cxn ang="0">
                <a:pos x="36" y="8"/>
              </a:cxn>
              <a:cxn ang="0">
                <a:pos x="34" y="6"/>
              </a:cxn>
              <a:cxn ang="0">
                <a:pos x="31" y="3"/>
              </a:cxn>
              <a:cxn ang="0">
                <a:pos x="30" y="2"/>
              </a:cxn>
              <a:cxn ang="0">
                <a:pos x="26" y="1"/>
              </a:cxn>
              <a:cxn ang="0">
                <a:pos x="23" y="0"/>
              </a:cxn>
              <a:cxn ang="0">
                <a:pos x="18" y="0"/>
              </a:cxn>
            </a:cxnLst>
            <a:rect l="0" t="0" r="r" b="b"/>
            <a:pathLst>
              <a:path w="38" h="26">
                <a:moveTo>
                  <a:pt x="18" y="0"/>
                </a:moveTo>
                <a:lnTo>
                  <a:pt x="15" y="0"/>
                </a:lnTo>
                <a:lnTo>
                  <a:pt x="11" y="1"/>
                </a:lnTo>
                <a:lnTo>
                  <a:pt x="8" y="2"/>
                </a:lnTo>
                <a:lnTo>
                  <a:pt x="5" y="3"/>
                </a:lnTo>
                <a:lnTo>
                  <a:pt x="3" y="6"/>
                </a:lnTo>
                <a:lnTo>
                  <a:pt x="2" y="8"/>
                </a:lnTo>
                <a:lnTo>
                  <a:pt x="0" y="10"/>
                </a:lnTo>
                <a:lnTo>
                  <a:pt x="0" y="13"/>
                </a:lnTo>
                <a:lnTo>
                  <a:pt x="0" y="16"/>
                </a:lnTo>
                <a:lnTo>
                  <a:pt x="2" y="18"/>
                </a:lnTo>
                <a:lnTo>
                  <a:pt x="3" y="21"/>
                </a:lnTo>
                <a:lnTo>
                  <a:pt x="5" y="23"/>
                </a:lnTo>
                <a:lnTo>
                  <a:pt x="8" y="24"/>
                </a:lnTo>
                <a:lnTo>
                  <a:pt x="11" y="25"/>
                </a:lnTo>
                <a:lnTo>
                  <a:pt x="15" y="26"/>
                </a:lnTo>
                <a:lnTo>
                  <a:pt x="18" y="26"/>
                </a:lnTo>
                <a:lnTo>
                  <a:pt x="23" y="26"/>
                </a:lnTo>
                <a:lnTo>
                  <a:pt x="26" y="25"/>
                </a:lnTo>
                <a:lnTo>
                  <a:pt x="30" y="24"/>
                </a:lnTo>
                <a:lnTo>
                  <a:pt x="31" y="23"/>
                </a:lnTo>
                <a:lnTo>
                  <a:pt x="34" y="21"/>
                </a:lnTo>
                <a:lnTo>
                  <a:pt x="36" y="18"/>
                </a:lnTo>
                <a:lnTo>
                  <a:pt x="38" y="16"/>
                </a:lnTo>
                <a:lnTo>
                  <a:pt x="38" y="13"/>
                </a:lnTo>
                <a:lnTo>
                  <a:pt x="38" y="10"/>
                </a:lnTo>
                <a:lnTo>
                  <a:pt x="36" y="8"/>
                </a:lnTo>
                <a:lnTo>
                  <a:pt x="34" y="6"/>
                </a:lnTo>
                <a:lnTo>
                  <a:pt x="31" y="3"/>
                </a:lnTo>
                <a:lnTo>
                  <a:pt x="30" y="2"/>
                </a:lnTo>
                <a:lnTo>
                  <a:pt x="26"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93" name="Freeform 165"/>
          <p:cNvSpPr>
            <a:spLocks/>
          </p:cNvSpPr>
          <p:nvPr/>
        </p:nvSpPr>
        <p:spPr bwMode="auto">
          <a:xfrm>
            <a:off x="2306638" y="3216176"/>
            <a:ext cx="31750" cy="41275"/>
          </a:xfrm>
          <a:custGeom>
            <a:avLst/>
            <a:gdLst/>
            <a:ahLst/>
            <a:cxnLst>
              <a:cxn ang="0">
                <a:pos x="20" y="0"/>
              </a:cxn>
              <a:cxn ang="0">
                <a:pos x="17" y="1"/>
              </a:cxn>
              <a:cxn ang="0">
                <a:pos x="12" y="1"/>
              </a:cxn>
              <a:cxn ang="0">
                <a:pos x="10" y="2"/>
              </a:cxn>
              <a:cxn ang="0">
                <a:pos x="7" y="4"/>
              </a:cxn>
              <a:cxn ang="0">
                <a:pos x="4" y="5"/>
              </a:cxn>
              <a:cxn ang="0">
                <a:pos x="2" y="8"/>
              </a:cxn>
              <a:cxn ang="0">
                <a:pos x="2" y="11"/>
              </a:cxn>
              <a:cxn ang="0">
                <a:pos x="0" y="13"/>
              </a:cxn>
              <a:cxn ang="0">
                <a:pos x="2" y="16"/>
              </a:cxn>
              <a:cxn ang="0">
                <a:pos x="2" y="18"/>
              </a:cxn>
              <a:cxn ang="0">
                <a:pos x="4" y="20"/>
              </a:cxn>
              <a:cxn ang="0">
                <a:pos x="7" y="23"/>
              </a:cxn>
              <a:cxn ang="0">
                <a:pos x="10" y="24"/>
              </a:cxn>
              <a:cxn ang="0">
                <a:pos x="12" y="25"/>
              </a:cxn>
              <a:cxn ang="0">
                <a:pos x="17" y="26"/>
              </a:cxn>
              <a:cxn ang="0">
                <a:pos x="20" y="26"/>
              </a:cxn>
              <a:cxn ang="0">
                <a:pos x="23" y="26"/>
              </a:cxn>
              <a:cxn ang="0">
                <a:pos x="26" y="25"/>
              </a:cxn>
              <a:cxn ang="0">
                <a:pos x="30" y="24"/>
              </a:cxn>
              <a:cxn ang="0">
                <a:pos x="33" y="23"/>
              </a:cxn>
              <a:cxn ang="0">
                <a:pos x="35" y="20"/>
              </a:cxn>
              <a:cxn ang="0">
                <a:pos x="36" y="18"/>
              </a:cxn>
              <a:cxn ang="0">
                <a:pos x="38" y="16"/>
              </a:cxn>
              <a:cxn ang="0">
                <a:pos x="38" y="13"/>
              </a:cxn>
              <a:cxn ang="0">
                <a:pos x="38" y="11"/>
              </a:cxn>
              <a:cxn ang="0">
                <a:pos x="36" y="8"/>
              </a:cxn>
              <a:cxn ang="0">
                <a:pos x="35" y="5"/>
              </a:cxn>
              <a:cxn ang="0">
                <a:pos x="33" y="4"/>
              </a:cxn>
              <a:cxn ang="0">
                <a:pos x="30" y="2"/>
              </a:cxn>
              <a:cxn ang="0">
                <a:pos x="26" y="1"/>
              </a:cxn>
              <a:cxn ang="0">
                <a:pos x="23" y="1"/>
              </a:cxn>
              <a:cxn ang="0">
                <a:pos x="20" y="0"/>
              </a:cxn>
            </a:cxnLst>
            <a:rect l="0" t="0" r="r" b="b"/>
            <a:pathLst>
              <a:path w="38" h="26">
                <a:moveTo>
                  <a:pt x="20" y="0"/>
                </a:moveTo>
                <a:lnTo>
                  <a:pt x="17" y="1"/>
                </a:lnTo>
                <a:lnTo>
                  <a:pt x="12" y="1"/>
                </a:lnTo>
                <a:lnTo>
                  <a:pt x="10" y="2"/>
                </a:lnTo>
                <a:lnTo>
                  <a:pt x="7" y="4"/>
                </a:lnTo>
                <a:lnTo>
                  <a:pt x="4" y="5"/>
                </a:lnTo>
                <a:lnTo>
                  <a:pt x="2" y="8"/>
                </a:lnTo>
                <a:lnTo>
                  <a:pt x="2" y="11"/>
                </a:lnTo>
                <a:lnTo>
                  <a:pt x="0" y="13"/>
                </a:lnTo>
                <a:lnTo>
                  <a:pt x="2" y="16"/>
                </a:lnTo>
                <a:lnTo>
                  <a:pt x="2" y="18"/>
                </a:lnTo>
                <a:lnTo>
                  <a:pt x="4" y="20"/>
                </a:lnTo>
                <a:lnTo>
                  <a:pt x="7" y="23"/>
                </a:lnTo>
                <a:lnTo>
                  <a:pt x="10" y="24"/>
                </a:lnTo>
                <a:lnTo>
                  <a:pt x="12" y="25"/>
                </a:lnTo>
                <a:lnTo>
                  <a:pt x="17" y="26"/>
                </a:lnTo>
                <a:lnTo>
                  <a:pt x="20" y="26"/>
                </a:lnTo>
                <a:lnTo>
                  <a:pt x="23" y="26"/>
                </a:lnTo>
                <a:lnTo>
                  <a:pt x="26" y="25"/>
                </a:lnTo>
                <a:lnTo>
                  <a:pt x="30" y="24"/>
                </a:lnTo>
                <a:lnTo>
                  <a:pt x="33" y="23"/>
                </a:lnTo>
                <a:lnTo>
                  <a:pt x="35" y="20"/>
                </a:lnTo>
                <a:lnTo>
                  <a:pt x="36" y="18"/>
                </a:lnTo>
                <a:lnTo>
                  <a:pt x="38" y="16"/>
                </a:lnTo>
                <a:lnTo>
                  <a:pt x="38" y="13"/>
                </a:lnTo>
                <a:lnTo>
                  <a:pt x="38" y="11"/>
                </a:lnTo>
                <a:lnTo>
                  <a:pt x="36" y="8"/>
                </a:lnTo>
                <a:lnTo>
                  <a:pt x="35" y="5"/>
                </a:lnTo>
                <a:lnTo>
                  <a:pt x="33" y="4"/>
                </a:lnTo>
                <a:lnTo>
                  <a:pt x="30" y="2"/>
                </a:lnTo>
                <a:lnTo>
                  <a:pt x="26" y="1"/>
                </a:lnTo>
                <a:lnTo>
                  <a:pt x="23" y="1"/>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94" name="Freeform 166"/>
          <p:cNvSpPr>
            <a:spLocks/>
          </p:cNvSpPr>
          <p:nvPr/>
        </p:nvSpPr>
        <p:spPr bwMode="auto">
          <a:xfrm>
            <a:off x="2306638" y="3216176"/>
            <a:ext cx="31750" cy="41275"/>
          </a:xfrm>
          <a:custGeom>
            <a:avLst/>
            <a:gdLst/>
            <a:ahLst/>
            <a:cxnLst>
              <a:cxn ang="0">
                <a:pos x="20" y="0"/>
              </a:cxn>
              <a:cxn ang="0">
                <a:pos x="17" y="1"/>
              </a:cxn>
              <a:cxn ang="0">
                <a:pos x="12" y="1"/>
              </a:cxn>
              <a:cxn ang="0">
                <a:pos x="10" y="2"/>
              </a:cxn>
              <a:cxn ang="0">
                <a:pos x="7" y="4"/>
              </a:cxn>
              <a:cxn ang="0">
                <a:pos x="4" y="5"/>
              </a:cxn>
              <a:cxn ang="0">
                <a:pos x="2" y="8"/>
              </a:cxn>
              <a:cxn ang="0">
                <a:pos x="2" y="11"/>
              </a:cxn>
              <a:cxn ang="0">
                <a:pos x="0" y="13"/>
              </a:cxn>
              <a:cxn ang="0">
                <a:pos x="2" y="16"/>
              </a:cxn>
              <a:cxn ang="0">
                <a:pos x="2" y="18"/>
              </a:cxn>
              <a:cxn ang="0">
                <a:pos x="4" y="20"/>
              </a:cxn>
              <a:cxn ang="0">
                <a:pos x="7" y="23"/>
              </a:cxn>
              <a:cxn ang="0">
                <a:pos x="10" y="24"/>
              </a:cxn>
              <a:cxn ang="0">
                <a:pos x="12" y="25"/>
              </a:cxn>
              <a:cxn ang="0">
                <a:pos x="17" y="26"/>
              </a:cxn>
              <a:cxn ang="0">
                <a:pos x="20" y="26"/>
              </a:cxn>
              <a:cxn ang="0">
                <a:pos x="23" y="26"/>
              </a:cxn>
              <a:cxn ang="0">
                <a:pos x="26" y="25"/>
              </a:cxn>
              <a:cxn ang="0">
                <a:pos x="30" y="24"/>
              </a:cxn>
              <a:cxn ang="0">
                <a:pos x="33" y="23"/>
              </a:cxn>
              <a:cxn ang="0">
                <a:pos x="35" y="20"/>
              </a:cxn>
              <a:cxn ang="0">
                <a:pos x="36" y="18"/>
              </a:cxn>
              <a:cxn ang="0">
                <a:pos x="38" y="16"/>
              </a:cxn>
              <a:cxn ang="0">
                <a:pos x="38" y="13"/>
              </a:cxn>
              <a:cxn ang="0">
                <a:pos x="38" y="11"/>
              </a:cxn>
              <a:cxn ang="0">
                <a:pos x="36" y="8"/>
              </a:cxn>
              <a:cxn ang="0">
                <a:pos x="35" y="5"/>
              </a:cxn>
              <a:cxn ang="0">
                <a:pos x="33" y="4"/>
              </a:cxn>
              <a:cxn ang="0">
                <a:pos x="30" y="2"/>
              </a:cxn>
              <a:cxn ang="0">
                <a:pos x="26" y="1"/>
              </a:cxn>
              <a:cxn ang="0">
                <a:pos x="23" y="1"/>
              </a:cxn>
              <a:cxn ang="0">
                <a:pos x="20" y="0"/>
              </a:cxn>
            </a:cxnLst>
            <a:rect l="0" t="0" r="r" b="b"/>
            <a:pathLst>
              <a:path w="38" h="26">
                <a:moveTo>
                  <a:pt x="20" y="0"/>
                </a:moveTo>
                <a:lnTo>
                  <a:pt x="17" y="1"/>
                </a:lnTo>
                <a:lnTo>
                  <a:pt x="12" y="1"/>
                </a:lnTo>
                <a:lnTo>
                  <a:pt x="10" y="2"/>
                </a:lnTo>
                <a:lnTo>
                  <a:pt x="7" y="4"/>
                </a:lnTo>
                <a:lnTo>
                  <a:pt x="4" y="5"/>
                </a:lnTo>
                <a:lnTo>
                  <a:pt x="2" y="8"/>
                </a:lnTo>
                <a:lnTo>
                  <a:pt x="2" y="11"/>
                </a:lnTo>
                <a:lnTo>
                  <a:pt x="0" y="13"/>
                </a:lnTo>
                <a:lnTo>
                  <a:pt x="2" y="16"/>
                </a:lnTo>
                <a:lnTo>
                  <a:pt x="2" y="18"/>
                </a:lnTo>
                <a:lnTo>
                  <a:pt x="4" y="20"/>
                </a:lnTo>
                <a:lnTo>
                  <a:pt x="7" y="23"/>
                </a:lnTo>
                <a:lnTo>
                  <a:pt x="10" y="24"/>
                </a:lnTo>
                <a:lnTo>
                  <a:pt x="12" y="25"/>
                </a:lnTo>
                <a:lnTo>
                  <a:pt x="17" y="26"/>
                </a:lnTo>
                <a:lnTo>
                  <a:pt x="20" y="26"/>
                </a:lnTo>
                <a:lnTo>
                  <a:pt x="23" y="26"/>
                </a:lnTo>
                <a:lnTo>
                  <a:pt x="26" y="25"/>
                </a:lnTo>
                <a:lnTo>
                  <a:pt x="30" y="24"/>
                </a:lnTo>
                <a:lnTo>
                  <a:pt x="33" y="23"/>
                </a:lnTo>
                <a:lnTo>
                  <a:pt x="35" y="20"/>
                </a:lnTo>
                <a:lnTo>
                  <a:pt x="36" y="18"/>
                </a:lnTo>
                <a:lnTo>
                  <a:pt x="38" y="16"/>
                </a:lnTo>
                <a:lnTo>
                  <a:pt x="38" y="13"/>
                </a:lnTo>
                <a:lnTo>
                  <a:pt x="38" y="11"/>
                </a:lnTo>
                <a:lnTo>
                  <a:pt x="36" y="8"/>
                </a:lnTo>
                <a:lnTo>
                  <a:pt x="35" y="5"/>
                </a:lnTo>
                <a:lnTo>
                  <a:pt x="33" y="4"/>
                </a:lnTo>
                <a:lnTo>
                  <a:pt x="30" y="2"/>
                </a:lnTo>
                <a:lnTo>
                  <a:pt x="26" y="1"/>
                </a:lnTo>
                <a:lnTo>
                  <a:pt x="23" y="1"/>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95" name="Freeform 167"/>
          <p:cNvSpPr>
            <a:spLocks/>
          </p:cNvSpPr>
          <p:nvPr/>
        </p:nvSpPr>
        <p:spPr bwMode="auto">
          <a:xfrm>
            <a:off x="2730500" y="2979638"/>
            <a:ext cx="30163" cy="42863"/>
          </a:xfrm>
          <a:custGeom>
            <a:avLst/>
            <a:gdLst/>
            <a:ahLst/>
            <a:cxnLst>
              <a:cxn ang="0">
                <a:pos x="18" y="0"/>
              </a:cxn>
              <a:cxn ang="0">
                <a:pos x="15" y="1"/>
              </a:cxn>
              <a:cxn ang="0">
                <a:pos x="11" y="1"/>
              </a:cxn>
              <a:cxn ang="0">
                <a:pos x="8" y="2"/>
              </a:cxn>
              <a:cxn ang="0">
                <a:pos x="5" y="4"/>
              </a:cxn>
              <a:cxn ang="0">
                <a:pos x="3" y="7"/>
              </a:cxn>
              <a:cxn ang="0">
                <a:pos x="1" y="8"/>
              </a:cxn>
              <a:cxn ang="0">
                <a:pos x="0" y="11"/>
              </a:cxn>
              <a:cxn ang="0">
                <a:pos x="0" y="14"/>
              </a:cxn>
              <a:cxn ang="0">
                <a:pos x="0" y="16"/>
              </a:cxn>
              <a:cxn ang="0">
                <a:pos x="1" y="19"/>
              </a:cxn>
              <a:cxn ang="0">
                <a:pos x="3" y="22"/>
              </a:cxn>
              <a:cxn ang="0">
                <a:pos x="5" y="23"/>
              </a:cxn>
              <a:cxn ang="0">
                <a:pos x="8" y="25"/>
              </a:cxn>
              <a:cxn ang="0">
                <a:pos x="11" y="26"/>
              </a:cxn>
              <a:cxn ang="0">
                <a:pos x="15" y="26"/>
              </a:cxn>
              <a:cxn ang="0">
                <a:pos x="18" y="27"/>
              </a:cxn>
              <a:cxn ang="0">
                <a:pos x="23" y="26"/>
              </a:cxn>
              <a:cxn ang="0">
                <a:pos x="26" y="26"/>
              </a:cxn>
              <a:cxn ang="0">
                <a:pos x="29" y="25"/>
              </a:cxn>
              <a:cxn ang="0">
                <a:pos x="33" y="23"/>
              </a:cxn>
              <a:cxn ang="0">
                <a:pos x="34" y="22"/>
              </a:cxn>
              <a:cxn ang="0">
                <a:pos x="36" y="19"/>
              </a:cxn>
              <a:cxn ang="0">
                <a:pos x="37" y="16"/>
              </a:cxn>
              <a:cxn ang="0">
                <a:pos x="37" y="14"/>
              </a:cxn>
              <a:cxn ang="0">
                <a:pos x="37" y="11"/>
              </a:cxn>
              <a:cxn ang="0">
                <a:pos x="36" y="8"/>
              </a:cxn>
              <a:cxn ang="0">
                <a:pos x="34" y="7"/>
              </a:cxn>
              <a:cxn ang="0">
                <a:pos x="33" y="4"/>
              </a:cxn>
              <a:cxn ang="0">
                <a:pos x="29" y="2"/>
              </a:cxn>
              <a:cxn ang="0">
                <a:pos x="26" y="1"/>
              </a:cxn>
              <a:cxn ang="0">
                <a:pos x="23" y="1"/>
              </a:cxn>
              <a:cxn ang="0">
                <a:pos x="18" y="0"/>
              </a:cxn>
            </a:cxnLst>
            <a:rect l="0" t="0" r="r" b="b"/>
            <a:pathLst>
              <a:path w="37" h="27">
                <a:moveTo>
                  <a:pt x="18" y="0"/>
                </a:moveTo>
                <a:lnTo>
                  <a:pt x="15" y="1"/>
                </a:lnTo>
                <a:lnTo>
                  <a:pt x="11" y="1"/>
                </a:lnTo>
                <a:lnTo>
                  <a:pt x="8" y="2"/>
                </a:lnTo>
                <a:lnTo>
                  <a:pt x="5" y="4"/>
                </a:lnTo>
                <a:lnTo>
                  <a:pt x="3" y="7"/>
                </a:lnTo>
                <a:lnTo>
                  <a:pt x="1" y="8"/>
                </a:lnTo>
                <a:lnTo>
                  <a:pt x="0" y="11"/>
                </a:lnTo>
                <a:lnTo>
                  <a:pt x="0" y="14"/>
                </a:lnTo>
                <a:lnTo>
                  <a:pt x="0" y="16"/>
                </a:lnTo>
                <a:lnTo>
                  <a:pt x="1" y="19"/>
                </a:lnTo>
                <a:lnTo>
                  <a:pt x="3" y="22"/>
                </a:lnTo>
                <a:lnTo>
                  <a:pt x="5" y="23"/>
                </a:lnTo>
                <a:lnTo>
                  <a:pt x="8" y="25"/>
                </a:lnTo>
                <a:lnTo>
                  <a:pt x="11" y="26"/>
                </a:lnTo>
                <a:lnTo>
                  <a:pt x="15" y="26"/>
                </a:lnTo>
                <a:lnTo>
                  <a:pt x="18" y="27"/>
                </a:lnTo>
                <a:lnTo>
                  <a:pt x="23" y="26"/>
                </a:lnTo>
                <a:lnTo>
                  <a:pt x="26" y="26"/>
                </a:lnTo>
                <a:lnTo>
                  <a:pt x="29" y="25"/>
                </a:lnTo>
                <a:lnTo>
                  <a:pt x="33" y="23"/>
                </a:lnTo>
                <a:lnTo>
                  <a:pt x="34" y="22"/>
                </a:lnTo>
                <a:lnTo>
                  <a:pt x="36" y="19"/>
                </a:lnTo>
                <a:lnTo>
                  <a:pt x="37" y="16"/>
                </a:lnTo>
                <a:lnTo>
                  <a:pt x="37" y="14"/>
                </a:lnTo>
                <a:lnTo>
                  <a:pt x="37" y="11"/>
                </a:lnTo>
                <a:lnTo>
                  <a:pt x="36" y="8"/>
                </a:lnTo>
                <a:lnTo>
                  <a:pt x="34" y="7"/>
                </a:lnTo>
                <a:lnTo>
                  <a:pt x="33" y="4"/>
                </a:lnTo>
                <a:lnTo>
                  <a:pt x="29" y="2"/>
                </a:lnTo>
                <a:lnTo>
                  <a:pt x="26" y="1"/>
                </a:lnTo>
                <a:lnTo>
                  <a:pt x="23" y="1"/>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96" name="Freeform 168"/>
          <p:cNvSpPr>
            <a:spLocks/>
          </p:cNvSpPr>
          <p:nvPr/>
        </p:nvSpPr>
        <p:spPr bwMode="auto">
          <a:xfrm>
            <a:off x="2730500" y="2979638"/>
            <a:ext cx="30163" cy="42863"/>
          </a:xfrm>
          <a:custGeom>
            <a:avLst/>
            <a:gdLst/>
            <a:ahLst/>
            <a:cxnLst>
              <a:cxn ang="0">
                <a:pos x="18" y="0"/>
              </a:cxn>
              <a:cxn ang="0">
                <a:pos x="15" y="1"/>
              </a:cxn>
              <a:cxn ang="0">
                <a:pos x="11" y="1"/>
              </a:cxn>
              <a:cxn ang="0">
                <a:pos x="8" y="2"/>
              </a:cxn>
              <a:cxn ang="0">
                <a:pos x="5" y="4"/>
              </a:cxn>
              <a:cxn ang="0">
                <a:pos x="3" y="7"/>
              </a:cxn>
              <a:cxn ang="0">
                <a:pos x="1" y="8"/>
              </a:cxn>
              <a:cxn ang="0">
                <a:pos x="0" y="11"/>
              </a:cxn>
              <a:cxn ang="0">
                <a:pos x="0" y="14"/>
              </a:cxn>
              <a:cxn ang="0">
                <a:pos x="0" y="16"/>
              </a:cxn>
              <a:cxn ang="0">
                <a:pos x="1" y="19"/>
              </a:cxn>
              <a:cxn ang="0">
                <a:pos x="3" y="22"/>
              </a:cxn>
              <a:cxn ang="0">
                <a:pos x="5" y="23"/>
              </a:cxn>
              <a:cxn ang="0">
                <a:pos x="8" y="25"/>
              </a:cxn>
              <a:cxn ang="0">
                <a:pos x="11" y="26"/>
              </a:cxn>
              <a:cxn ang="0">
                <a:pos x="15" y="26"/>
              </a:cxn>
              <a:cxn ang="0">
                <a:pos x="18" y="27"/>
              </a:cxn>
              <a:cxn ang="0">
                <a:pos x="23" y="26"/>
              </a:cxn>
              <a:cxn ang="0">
                <a:pos x="26" y="26"/>
              </a:cxn>
              <a:cxn ang="0">
                <a:pos x="29" y="25"/>
              </a:cxn>
              <a:cxn ang="0">
                <a:pos x="33" y="23"/>
              </a:cxn>
              <a:cxn ang="0">
                <a:pos x="34" y="22"/>
              </a:cxn>
              <a:cxn ang="0">
                <a:pos x="36" y="19"/>
              </a:cxn>
              <a:cxn ang="0">
                <a:pos x="37" y="16"/>
              </a:cxn>
              <a:cxn ang="0">
                <a:pos x="37" y="14"/>
              </a:cxn>
              <a:cxn ang="0">
                <a:pos x="37" y="11"/>
              </a:cxn>
              <a:cxn ang="0">
                <a:pos x="36" y="8"/>
              </a:cxn>
              <a:cxn ang="0">
                <a:pos x="34" y="7"/>
              </a:cxn>
              <a:cxn ang="0">
                <a:pos x="33" y="4"/>
              </a:cxn>
              <a:cxn ang="0">
                <a:pos x="29" y="2"/>
              </a:cxn>
              <a:cxn ang="0">
                <a:pos x="26" y="1"/>
              </a:cxn>
              <a:cxn ang="0">
                <a:pos x="23" y="1"/>
              </a:cxn>
              <a:cxn ang="0">
                <a:pos x="18" y="0"/>
              </a:cxn>
            </a:cxnLst>
            <a:rect l="0" t="0" r="r" b="b"/>
            <a:pathLst>
              <a:path w="37" h="27">
                <a:moveTo>
                  <a:pt x="18" y="0"/>
                </a:moveTo>
                <a:lnTo>
                  <a:pt x="15" y="1"/>
                </a:lnTo>
                <a:lnTo>
                  <a:pt x="11" y="1"/>
                </a:lnTo>
                <a:lnTo>
                  <a:pt x="8" y="2"/>
                </a:lnTo>
                <a:lnTo>
                  <a:pt x="5" y="4"/>
                </a:lnTo>
                <a:lnTo>
                  <a:pt x="3" y="7"/>
                </a:lnTo>
                <a:lnTo>
                  <a:pt x="1" y="8"/>
                </a:lnTo>
                <a:lnTo>
                  <a:pt x="0" y="11"/>
                </a:lnTo>
                <a:lnTo>
                  <a:pt x="0" y="14"/>
                </a:lnTo>
                <a:lnTo>
                  <a:pt x="0" y="16"/>
                </a:lnTo>
                <a:lnTo>
                  <a:pt x="1" y="19"/>
                </a:lnTo>
                <a:lnTo>
                  <a:pt x="3" y="22"/>
                </a:lnTo>
                <a:lnTo>
                  <a:pt x="5" y="23"/>
                </a:lnTo>
                <a:lnTo>
                  <a:pt x="8" y="25"/>
                </a:lnTo>
                <a:lnTo>
                  <a:pt x="11" y="26"/>
                </a:lnTo>
                <a:lnTo>
                  <a:pt x="15" y="26"/>
                </a:lnTo>
                <a:lnTo>
                  <a:pt x="18" y="27"/>
                </a:lnTo>
                <a:lnTo>
                  <a:pt x="23" y="26"/>
                </a:lnTo>
                <a:lnTo>
                  <a:pt x="26" y="26"/>
                </a:lnTo>
                <a:lnTo>
                  <a:pt x="29" y="25"/>
                </a:lnTo>
                <a:lnTo>
                  <a:pt x="33" y="23"/>
                </a:lnTo>
                <a:lnTo>
                  <a:pt x="34" y="22"/>
                </a:lnTo>
                <a:lnTo>
                  <a:pt x="36" y="19"/>
                </a:lnTo>
                <a:lnTo>
                  <a:pt x="37" y="16"/>
                </a:lnTo>
                <a:lnTo>
                  <a:pt x="37" y="14"/>
                </a:lnTo>
                <a:lnTo>
                  <a:pt x="37" y="11"/>
                </a:lnTo>
                <a:lnTo>
                  <a:pt x="36" y="8"/>
                </a:lnTo>
                <a:lnTo>
                  <a:pt x="34" y="7"/>
                </a:lnTo>
                <a:lnTo>
                  <a:pt x="33" y="4"/>
                </a:lnTo>
                <a:lnTo>
                  <a:pt x="29" y="2"/>
                </a:lnTo>
                <a:lnTo>
                  <a:pt x="26" y="1"/>
                </a:lnTo>
                <a:lnTo>
                  <a:pt x="23" y="1"/>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97" name="Freeform 169"/>
          <p:cNvSpPr>
            <a:spLocks/>
          </p:cNvSpPr>
          <p:nvPr/>
        </p:nvSpPr>
        <p:spPr bwMode="auto">
          <a:xfrm>
            <a:off x="2455863" y="2892326"/>
            <a:ext cx="31750" cy="41275"/>
          </a:xfrm>
          <a:custGeom>
            <a:avLst/>
            <a:gdLst/>
            <a:ahLst/>
            <a:cxnLst>
              <a:cxn ang="0">
                <a:pos x="20" y="0"/>
              </a:cxn>
              <a:cxn ang="0">
                <a:pos x="17" y="0"/>
              </a:cxn>
              <a:cxn ang="0">
                <a:pos x="12" y="2"/>
              </a:cxn>
              <a:cxn ang="0">
                <a:pos x="10" y="3"/>
              </a:cxn>
              <a:cxn ang="0">
                <a:pos x="7" y="4"/>
              </a:cxn>
              <a:cxn ang="0">
                <a:pos x="4" y="6"/>
              </a:cxn>
              <a:cxn ang="0">
                <a:pos x="2" y="9"/>
              </a:cxn>
              <a:cxn ang="0">
                <a:pos x="2" y="11"/>
              </a:cxn>
              <a:cxn ang="0">
                <a:pos x="0" y="13"/>
              </a:cxn>
              <a:cxn ang="0">
                <a:pos x="2" y="17"/>
              </a:cxn>
              <a:cxn ang="0">
                <a:pos x="2" y="19"/>
              </a:cxn>
              <a:cxn ang="0">
                <a:pos x="4" y="21"/>
              </a:cxn>
              <a:cxn ang="0">
                <a:pos x="7" y="24"/>
              </a:cxn>
              <a:cxn ang="0">
                <a:pos x="10" y="25"/>
              </a:cxn>
              <a:cxn ang="0">
                <a:pos x="12" y="26"/>
              </a:cxn>
              <a:cxn ang="0">
                <a:pos x="17" y="27"/>
              </a:cxn>
              <a:cxn ang="0">
                <a:pos x="20" y="27"/>
              </a:cxn>
              <a:cxn ang="0">
                <a:pos x="23" y="27"/>
              </a:cxn>
              <a:cxn ang="0">
                <a:pos x="28" y="26"/>
              </a:cxn>
              <a:cxn ang="0">
                <a:pos x="32" y="25"/>
              </a:cxn>
              <a:cxn ang="0">
                <a:pos x="33" y="24"/>
              </a:cxn>
              <a:cxn ang="0">
                <a:pos x="36" y="21"/>
              </a:cxn>
              <a:cxn ang="0">
                <a:pos x="38" y="19"/>
              </a:cxn>
              <a:cxn ang="0">
                <a:pos x="38" y="17"/>
              </a:cxn>
              <a:cxn ang="0">
                <a:pos x="40" y="13"/>
              </a:cxn>
              <a:cxn ang="0">
                <a:pos x="38" y="11"/>
              </a:cxn>
              <a:cxn ang="0">
                <a:pos x="38" y="9"/>
              </a:cxn>
              <a:cxn ang="0">
                <a:pos x="36" y="6"/>
              </a:cxn>
              <a:cxn ang="0">
                <a:pos x="33" y="4"/>
              </a:cxn>
              <a:cxn ang="0">
                <a:pos x="32" y="3"/>
              </a:cxn>
              <a:cxn ang="0">
                <a:pos x="28" y="2"/>
              </a:cxn>
              <a:cxn ang="0">
                <a:pos x="23" y="0"/>
              </a:cxn>
              <a:cxn ang="0">
                <a:pos x="20" y="0"/>
              </a:cxn>
            </a:cxnLst>
            <a:rect l="0" t="0" r="r" b="b"/>
            <a:pathLst>
              <a:path w="40" h="27">
                <a:moveTo>
                  <a:pt x="20" y="0"/>
                </a:moveTo>
                <a:lnTo>
                  <a:pt x="17" y="0"/>
                </a:lnTo>
                <a:lnTo>
                  <a:pt x="12" y="2"/>
                </a:lnTo>
                <a:lnTo>
                  <a:pt x="10" y="3"/>
                </a:lnTo>
                <a:lnTo>
                  <a:pt x="7" y="4"/>
                </a:lnTo>
                <a:lnTo>
                  <a:pt x="4" y="6"/>
                </a:lnTo>
                <a:lnTo>
                  <a:pt x="2" y="9"/>
                </a:lnTo>
                <a:lnTo>
                  <a:pt x="2" y="11"/>
                </a:lnTo>
                <a:lnTo>
                  <a:pt x="0" y="13"/>
                </a:lnTo>
                <a:lnTo>
                  <a:pt x="2" y="17"/>
                </a:lnTo>
                <a:lnTo>
                  <a:pt x="2" y="19"/>
                </a:lnTo>
                <a:lnTo>
                  <a:pt x="4" y="21"/>
                </a:lnTo>
                <a:lnTo>
                  <a:pt x="7" y="24"/>
                </a:lnTo>
                <a:lnTo>
                  <a:pt x="10" y="25"/>
                </a:lnTo>
                <a:lnTo>
                  <a:pt x="12" y="26"/>
                </a:lnTo>
                <a:lnTo>
                  <a:pt x="17" y="27"/>
                </a:lnTo>
                <a:lnTo>
                  <a:pt x="20" y="27"/>
                </a:lnTo>
                <a:lnTo>
                  <a:pt x="23" y="27"/>
                </a:lnTo>
                <a:lnTo>
                  <a:pt x="28" y="26"/>
                </a:lnTo>
                <a:lnTo>
                  <a:pt x="32" y="25"/>
                </a:lnTo>
                <a:lnTo>
                  <a:pt x="33" y="24"/>
                </a:lnTo>
                <a:lnTo>
                  <a:pt x="36" y="21"/>
                </a:lnTo>
                <a:lnTo>
                  <a:pt x="38" y="19"/>
                </a:lnTo>
                <a:lnTo>
                  <a:pt x="38" y="17"/>
                </a:lnTo>
                <a:lnTo>
                  <a:pt x="40" y="13"/>
                </a:lnTo>
                <a:lnTo>
                  <a:pt x="38" y="11"/>
                </a:lnTo>
                <a:lnTo>
                  <a:pt x="38" y="9"/>
                </a:lnTo>
                <a:lnTo>
                  <a:pt x="36" y="6"/>
                </a:lnTo>
                <a:lnTo>
                  <a:pt x="33" y="4"/>
                </a:lnTo>
                <a:lnTo>
                  <a:pt x="32" y="3"/>
                </a:lnTo>
                <a:lnTo>
                  <a:pt x="28" y="2"/>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098" name="Freeform 170"/>
          <p:cNvSpPr>
            <a:spLocks/>
          </p:cNvSpPr>
          <p:nvPr/>
        </p:nvSpPr>
        <p:spPr bwMode="auto">
          <a:xfrm>
            <a:off x="2455863" y="2892326"/>
            <a:ext cx="31750" cy="41275"/>
          </a:xfrm>
          <a:custGeom>
            <a:avLst/>
            <a:gdLst/>
            <a:ahLst/>
            <a:cxnLst>
              <a:cxn ang="0">
                <a:pos x="20" y="0"/>
              </a:cxn>
              <a:cxn ang="0">
                <a:pos x="17" y="0"/>
              </a:cxn>
              <a:cxn ang="0">
                <a:pos x="12" y="2"/>
              </a:cxn>
              <a:cxn ang="0">
                <a:pos x="10" y="3"/>
              </a:cxn>
              <a:cxn ang="0">
                <a:pos x="7" y="4"/>
              </a:cxn>
              <a:cxn ang="0">
                <a:pos x="4" y="6"/>
              </a:cxn>
              <a:cxn ang="0">
                <a:pos x="2" y="9"/>
              </a:cxn>
              <a:cxn ang="0">
                <a:pos x="2" y="11"/>
              </a:cxn>
              <a:cxn ang="0">
                <a:pos x="0" y="13"/>
              </a:cxn>
              <a:cxn ang="0">
                <a:pos x="2" y="17"/>
              </a:cxn>
              <a:cxn ang="0">
                <a:pos x="2" y="19"/>
              </a:cxn>
              <a:cxn ang="0">
                <a:pos x="4" y="21"/>
              </a:cxn>
              <a:cxn ang="0">
                <a:pos x="7" y="24"/>
              </a:cxn>
              <a:cxn ang="0">
                <a:pos x="10" y="25"/>
              </a:cxn>
              <a:cxn ang="0">
                <a:pos x="12" y="26"/>
              </a:cxn>
              <a:cxn ang="0">
                <a:pos x="17" y="27"/>
              </a:cxn>
              <a:cxn ang="0">
                <a:pos x="20" y="27"/>
              </a:cxn>
              <a:cxn ang="0">
                <a:pos x="23" y="27"/>
              </a:cxn>
              <a:cxn ang="0">
                <a:pos x="28" y="26"/>
              </a:cxn>
              <a:cxn ang="0">
                <a:pos x="32" y="25"/>
              </a:cxn>
              <a:cxn ang="0">
                <a:pos x="33" y="24"/>
              </a:cxn>
              <a:cxn ang="0">
                <a:pos x="36" y="21"/>
              </a:cxn>
              <a:cxn ang="0">
                <a:pos x="38" y="19"/>
              </a:cxn>
              <a:cxn ang="0">
                <a:pos x="38" y="17"/>
              </a:cxn>
              <a:cxn ang="0">
                <a:pos x="40" y="13"/>
              </a:cxn>
              <a:cxn ang="0">
                <a:pos x="38" y="11"/>
              </a:cxn>
              <a:cxn ang="0">
                <a:pos x="38" y="9"/>
              </a:cxn>
              <a:cxn ang="0">
                <a:pos x="36" y="6"/>
              </a:cxn>
              <a:cxn ang="0">
                <a:pos x="33" y="4"/>
              </a:cxn>
              <a:cxn ang="0">
                <a:pos x="32" y="3"/>
              </a:cxn>
              <a:cxn ang="0">
                <a:pos x="28" y="2"/>
              </a:cxn>
              <a:cxn ang="0">
                <a:pos x="23" y="0"/>
              </a:cxn>
              <a:cxn ang="0">
                <a:pos x="20" y="0"/>
              </a:cxn>
            </a:cxnLst>
            <a:rect l="0" t="0" r="r" b="b"/>
            <a:pathLst>
              <a:path w="40" h="27">
                <a:moveTo>
                  <a:pt x="20" y="0"/>
                </a:moveTo>
                <a:lnTo>
                  <a:pt x="17" y="0"/>
                </a:lnTo>
                <a:lnTo>
                  <a:pt x="12" y="2"/>
                </a:lnTo>
                <a:lnTo>
                  <a:pt x="10" y="3"/>
                </a:lnTo>
                <a:lnTo>
                  <a:pt x="7" y="4"/>
                </a:lnTo>
                <a:lnTo>
                  <a:pt x="4" y="6"/>
                </a:lnTo>
                <a:lnTo>
                  <a:pt x="2" y="9"/>
                </a:lnTo>
                <a:lnTo>
                  <a:pt x="2" y="11"/>
                </a:lnTo>
                <a:lnTo>
                  <a:pt x="0" y="13"/>
                </a:lnTo>
                <a:lnTo>
                  <a:pt x="2" y="17"/>
                </a:lnTo>
                <a:lnTo>
                  <a:pt x="2" y="19"/>
                </a:lnTo>
                <a:lnTo>
                  <a:pt x="4" y="21"/>
                </a:lnTo>
                <a:lnTo>
                  <a:pt x="7" y="24"/>
                </a:lnTo>
                <a:lnTo>
                  <a:pt x="10" y="25"/>
                </a:lnTo>
                <a:lnTo>
                  <a:pt x="12" y="26"/>
                </a:lnTo>
                <a:lnTo>
                  <a:pt x="17" y="27"/>
                </a:lnTo>
                <a:lnTo>
                  <a:pt x="20" y="27"/>
                </a:lnTo>
                <a:lnTo>
                  <a:pt x="23" y="27"/>
                </a:lnTo>
                <a:lnTo>
                  <a:pt x="28" y="26"/>
                </a:lnTo>
                <a:lnTo>
                  <a:pt x="32" y="25"/>
                </a:lnTo>
                <a:lnTo>
                  <a:pt x="33" y="24"/>
                </a:lnTo>
                <a:lnTo>
                  <a:pt x="36" y="21"/>
                </a:lnTo>
                <a:lnTo>
                  <a:pt x="38" y="19"/>
                </a:lnTo>
                <a:lnTo>
                  <a:pt x="38" y="17"/>
                </a:lnTo>
                <a:lnTo>
                  <a:pt x="40" y="13"/>
                </a:lnTo>
                <a:lnTo>
                  <a:pt x="38" y="11"/>
                </a:lnTo>
                <a:lnTo>
                  <a:pt x="38" y="9"/>
                </a:lnTo>
                <a:lnTo>
                  <a:pt x="36" y="6"/>
                </a:lnTo>
                <a:lnTo>
                  <a:pt x="33" y="4"/>
                </a:lnTo>
                <a:lnTo>
                  <a:pt x="32" y="3"/>
                </a:lnTo>
                <a:lnTo>
                  <a:pt x="28" y="2"/>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099" name="Freeform 171"/>
          <p:cNvSpPr>
            <a:spLocks/>
          </p:cNvSpPr>
          <p:nvPr/>
        </p:nvSpPr>
        <p:spPr bwMode="auto">
          <a:xfrm>
            <a:off x="2079625" y="3195538"/>
            <a:ext cx="30163" cy="41275"/>
          </a:xfrm>
          <a:custGeom>
            <a:avLst/>
            <a:gdLst/>
            <a:ahLst/>
            <a:cxnLst>
              <a:cxn ang="0">
                <a:pos x="20" y="0"/>
              </a:cxn>
              <a:cxn ang="0">
                <a:pos x="16" y="0"/>
              </a:cxn>
              <a:cxn ang="0">
                <a:pos x="11" y="1"/>
              </a:cxn>
              <a:cxn ang="0">
                <a:pos x="8" y="2"/>
              </a:cxn>
              <a:cxn ang="0">
                <a:pos x="6" y="3"/>
              </a:cxn>
              <a:cxn ang="0">
                <a:pos x="3" y="6"/>
              </a:cxn>
              <a:cxn ang="0">
                <a:pos x="2" y="8"/>
              </a:cxn>
              <a:cxn ang="0">
                <a:pos x="0" y="10"/>
              </a:cxn>
              <a:cxn ang="0">
                <a:pos x="0" y="13"/>
              </a:cxn>
              <a:cxn ang="0">
                <a:pos x="0" y="16"/>
              </a:cxn>
              <a:cxn ang="0">
                <a:pos x="2" y="18"/>
              </a:cxn>
              <a:cxn ang="0">
                <a:pos x="3" y="21"/>
              </a:cxn>
              <a:cxn ang="0">
                <a:pos x="6" y="23"/>
              </a:cxn>
              <a:cxn ang="0">
                <a:pos x="8" y="24"/>
              </a:cxn>
              <a:cxn ang="0">
                <a:pos x="11" y="25"/>
              </a:cxn>
              <a:cxn ang="0">
                <a:pos x="16" y="26"/>
              </a:cxn>
              <a:cxn ang="0">
                <a:pos x="20" y="26"/>
              </a:cxn>
              <a:cxn ang="0">
                <a:pos x="23" y="26"/>
              </a:cxn>
              <a:cxn ang="0">
                <a:pos x="26" y="25"/>
              </a:cxn>
              <a:cxn ang="0">
                <a:pos x="29" y="24"/>
              </a:cxn>
              <a:cxn ang="0">
                <a:pos x="33" y="23"/>
              </a:cxn>
              <a:cxn ang="0">
                <a:pos x="36" y="21"/>
              </a:cxn>
              <a:cxn ang="0">
                <a:pos x="38" y="18"/>
              </a:cxn>
              <a:cxn ang="0">
                <a:pos x="38" y="16"/>
              </a:cxn>
              <a:cxn ang="0">
                <a:pos x="39" y="13"/>
              </a:cxn>
              <a:cxn ang="0">
                <a:pos x="38" y="10"/>
              </a:cxn>
              <a:cxn ang="0">
                <a:pos x="38" y="8"/>
              </a:cxn>
              <a:cxn ang="0">
                <a:pos x="36" y="6"/>
              </a:cxn>
              <a:cxn ang="0">
                <a:pos x="33" y="3"/>
              </a:cxn>
              <a:cxn ang="0">
                <a:pos x="29" y="2"/>
              </a:cxn>
              <a:cxn ang="0">
                <a:pos x="26" y="1"/>
              </a:cxn>
              <a:cxn ang="0">
                <a:pos x="23" y="0"/>
              </a:cxn>
              <a:cxn ang="0">
                <a:pos x="20" y="0"/>
              </a:cxn>
            </a:cxnLst>
            <a:rect l="0" t="0" r="r" b="b"/>
            <a:pathLst>
              <a:path w="39" h="26">
                <a:moveTo>
                  <a:pt x="20" y="0"/>
                </a:moveTo>
                <a:lnTo>
                  <a:pt x="16" y="0"/>
                </a:lnTo>
                <a:lnTo>
                  <a:pt x="11" y="1"/>
                </a:lnTo>
                <a:lnTo>
                  <a:pt x="8" y="2"/>
                </a:lnTo>
                <a:lnTo>
                  <a:pt x="6" y="3"/>
                </a:lnTo>
                <a:lnTo>
                  <a:pt x="3" y="6"/>
                </a:lnTo>
                <a:lnTo>
                  <a:pt x="2" y="8"/>
                </a:lnTo>
                <a:lnTo>
                  <a:pt x="0" y="10"/>
                </a:lnTo>
                <a:lnTo>
                  <a:pt x="0" y="13"/>
                </a:lnTo>
                <a:lnTo>
                  <a:pt x="0" y="16"/>
                </a:lnTo>
                <a:lnTo>
                  <a:pt x="2" y="18"/>
                </a:lnTo>
                <a:lnTo>
                  <a:pt x="3" y="21"/>
                </a:lnTo>
                <a:lnTo>
                  <a:pt x="6" y="23"/>
                </a:lnTo>
                <a:lnTo>
                  <a:pt x="8" y="24"/>
                </a:lnTo>
                <a:lnTo>
                  <a:pt x="11" y="25"/>
                </a:lnTo>
                <a:lnTo>
                  <a:pt x="16" y="26"/>
                </a:lnTo>
                <a:lnTo>
                  <a:pt x="20" y="26"/>
                </a:lnTo>
                <a:lnTo>
                  <a:pt x="23" y="26"/>
                </a:lnTo>
                <a:lnTo>
                  <a:pt x="26" y="25"/>
                </a:lnTo>
                <a:lnTo>
                  <a:pt x="29" y="24"/>
                </a:lnTo>
                <a:lnTo>
                  <a:pt x="33" y="23"/>
                </a:lnTo>
                <a:lnTo>
                  <a:pt x="36" y="21"/>
                </a:lnTo>
                <a:lnTo>
                  <a:pt x="38" y="18"/>
                </a:lnTo>
                <a:lnTo>
                  <a:pt x="38" y="16"/>
                </a:lnTo>
                <a:lnTo>
                  <a:pt x="39" y="13"/>
                </a:lnTo>
                <a:lnTo>
                  <a:pt x="38" y="10"/>
                </a:lnTo>
                <a:lnTo>
                  <a:pt x="38" y="8"/>
                </a:lnTo>
                <a:lnTo>
                  <a:pt x="36" y="6"/>
                </a:lnTo>
                <a:lnTo>
                  <a:pt x="33" y="3"/>
                </a:lnTo>
                <a:lnTo>
                  <a:pt x="29" y="2"/>
                </a:lnTo>
                <a:lnTo>
                  <a:pt x="26" y="1"/>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00" name="Freeform 172"/>
          <p:cNvSpPr>
            <a:spLocks/>
          </p:cNvSpPr>
          <p:nvPr/>
        </p:nvSpPr>
        <p:spPr bwMode="auto">
          <a:xfrm>
            <a:off x="2079625" y="3195538"/>
            <a:ext cx="30163" cy="41275"/>
          </a:xfrm>
          <a:custGeom>
            <a:avLst/>
            <a:gdLst/>
            <a:ahLst/>
            <a:cxnLst>
              <a:cxn ang="0">
                <a:pos x="20" y="0"/>
              </a:cxn>
              <a:cxn ang="0">
                <a:pos x="16" y="0"/>
              </a:cxn>
              <a:cxn ang="0">
                <a:pos x="11" y="1"/>
              </a:cxn>
              <a:cxn ang="0">
                <a:pos x="8" y="2"/>
              </a:cxn>
              <a:cxn ang="0">
                <a:pos x="6" y="3"/>
              </a:cxn>
              <a:cxn ang="0">
                <a:pos x="3" y="6"/>
              </a:cxn>
              <a:cxn ang="0">
                <a:pos x="2" y="8"/>
              </a:cxn>
              <a:cxn ang="0">
                <a:pos x="0" y="10"/>
              </a:cxn>
              <a:cxn ang="0">
                <a:pos x="0" y="13"/>
              </a:cxn>
              <a:cxn ang="0">
                <a:pos x="0" y="16"/>
              </a:cxn>
              <a:cxn ang="0">
                <a:pos x="2" y="18"/>
              </a:cxn>
              <a:cxn ang="0">
                <a:pos x="3" y="21"/>
              </a:cxn>
              <a:cxn ang="0">
                <a:pos x="6" y="23"/>
              </a:cxn>
              <a:cxn ang="0">
                <a:pos x="8" y="24"/>
              </a:cxn>
              <a:cxn ang="0">
                <a:pos x="11" y="25"/>
              </a:cxn>
              <a:cxn ang="0">
                <a:pos x="16" y="26"/>
              </a:cxn>
              <a:cxn ang="0">
                <a:pos x="20" y="26"/>
              </a:cxn>
              <a:cxn ang="0">
                <a:pos x="23" y="26"/>
              </a:cxn>
              <a:cxn ang="0">
                <a:pos x="26" y="25"/>
              </a:cxn>
              <a:cxn ang="0">
                <a:pos x="29" y="24"/>
              </a:cxn>
              <a:cxn ang="0">
                <a:pos x="33" y="23"/>
              </a:cxn>
              <a:cxn ang="0">
                <a:pos x="36" y="21"/>
              </a:cxn>
              <a:cxn ang="0">
                <a:pos x="38" y="18"/>
              </a:cxn>
              <a:cxn ang="0">
                <a:pos x="38" y="16"/>
              </a:cxn>
              <a:cxn ang="0">
                <a:pos x="39" y="13"/>
              </a:cxn>
              <a:cxn ang="0">
                <a:pos x="38" y="10"/>
              </a:cxn>
              <a:cxn ang="0">
                <a:pos x="38" y="8"/>
              </a:cxn>
              <a:cxn ang="0">
                <a:pos x="36" y="6"/>
              </a:cxn>
              <a:cxn ang="0">
                <a:pos x="33" y="3"/>
              </a:cxn>
              <a:cxn ang="0">
                <a:pos x="29" y="2"/>
              </a:cxn>
              <a:cxn ang="0">
                <a:pos x="26" y="1"/>
              </a:cxn>
              <a:cxn ang="0">
                <a:pos x="23" y="0"/>
              </a:cxn>
              <a:cxn ang="0">
                <a:pos x="20" y="0"/>
              </a:cxn>
            </a:cxnLst>
            <a:rect l="0" t="0" r="r" b="b"/>
            <a:pathLst>
              <a:path w="39" h="26">
                <a:moveTo>
                  <a:pt x="20" y="0"/>
                </a:moveTo>
                <a:lnTo>
                  <a:pt x="16" y="0"/>
                </a:lnTo>
                <a:lnTo>
                  <a:pt x="11" y="1"/>
                </a:lnTo>
                <a:lnTo>
                  <a:pt x="8" y="2"/>
                </a:lnTo>
                <a:lnTo>
                  <a:pt x="6" y="3"/>
                </a:lnTo>
                <a:lnTo>
                  <a:pt x="3" y="6"/>
                </a:lnTo>
                <a:lnTo>
                  <a:pt x="2" y="8"/>
                </a:lnTo>
                <a:lnTo>
                  <a:pt x="0" y="10"/>
                </a:lnTo>
                <a:lnTo>
                  <a:pt x="0" y="13"/>
                </a:lnTo>
                <a:lnTo>
                  <a:pt x="0" y="16"/>
                </a:lnTo>
                <a:lnTo>
                  <a:pt x="2" y="18"/>
                </a:lnTo>
                <a:lnTo>
                  <a:pt x="3" y="21"/>
                </a:lnTo>
                <a:lnTo>
                  <a:pt x="6" y="23"/>
                </a:lnTo>
                <a:lnTo>
                  <a:pt x="8" y="24"/>
                </a:lnTo>
                <a:lnTo>
                  <a:pt x="11" y="25"/>
                </a:lnTo>
                <a:lnTo>
                  <a:pt x="16" y="26"/>
                </a:lnTo>
                <a:lnTo>
                  <a:pt x="20" y="26"/>
                </a:lnTo>
                <a:lnTo>
                  <a:pt x="23" y="26"/>
                </a:lnTo>
                <a:lnTo>
                  <a:pt x="26" y="25"/>
                </a:lnTo>
                <a:lnTo>
                  <a:pt x="29" y="24"/>
                </a:lnTo>
                <a:lnTo>
                  <a:pt x="33" y="23"/>
                </a:lnTo>
                <a:lnTo>
                  <a:pt x="36" y="21"/>
                </a:lnTo>
                <a:lnTo>
                  <a:pt x="38" y="18"/>
                </a:lnTo>
                <a:lnTo>
                  <a:pt x="38" y="16"/>
                </a:lnTo>
                <a:lnTo>
                  <a:pt x="39" y="13"/>
                </a:lnTo>
                <a:lnTo>
                  <a:pt x="38" y="10"/>
                </a:lnTo>
                <a:lnTo>
                  <a:pt x="38" y="8"/>
                </a:lnTo>
                <a:lnTo>
                  <a:pt x="36" y="6"/>
                </a:lnTo>
                <a:lnTo>
                  <a:pt x="33" y="3"/>
                </a:lnTo>
                <a:lnTo>
                  <a:pt x="29" y="2"/>
                </a:lnTo>
                <a:lnTo>
                  <a:pt x="26" y="1"/>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01" name="Freeform 173"/>
          <p:cNvSpPr>
            <a:spLocks/>
          </p:cNvSpPr>
          <p:nvPr/>
        </p:nvSpPr>
        <p:spPr bwMode="auto">
          <a:xfrm>
            <a:off x="1631950" y="3770213"/>
            <a:ext cx="33338" cy="39688"/>
          </a:xfrm>
          <a:custGeom>
            <a:avLst/>
            <a:gdLst/>
            <a:ahLst/>
            <a:cxnLst>
              <a:cxn ang="0">
                <a:pos x="20" y="0"/>
              </a:cxn>
              <a:cxn ang="0">
                <a:pos x="16" y="0"/>
              </a:cxn>
              <a:cxn ang="0">
                <a:pos x="11" y="0"/>
              </a:cxn>
              <a:cxn ang="0">
                <a:pos x="8" y="2"/>
              </a:cxn>
              <a:cxn ang="0">
                <a:pos x="6" y="4"/>
              </a:cxn>
              <a:cxn ang="0">
                <a:pos x="3" y="6"/>
              </a:cxn>
              <a:cxn ang="0">
                <a:pos x="2" y="8"/>
              </a:cxn>
              <a:cxn ang="0">
                <a:pos x="2" y="10"/>
              </a:cxn>
              <a:cxn ang="0">
                <a:pos x="0" y="13"/>
              </a:cxn>
              <a:cxn ang="0">
                <a:pos x="2" y="15"/>
              </a:cxn>
              <a:cxn ang="0">
                <a:pos x="2" y="17"/>
              </a:cxn>
              <a:cxn ang="0">
                <a:pos x="3" y="20"/>
              </a:cxn>
              <a:cxn ang="0">
                <a:pos x="6" y="22"/>
              </a:cxn>
              <a:cxn ang="0">
                <a:pos x="8" y="24"/>
              </a:cxn>
              <a:cxn ang="0">
                <a:pos x="11" y="25"/>
              </a:cxn>
              <a:cxn ang="0">
                <a:pos x="16" y="25"/>
              </a:cxn>
              <a:cxn ang="0">
                <a:pos x="20" y="25"/>
              </a:cxn>
              <a:cxn ang="0">
                <a:pos x="23" y="25"/>
              </a:cxn>
              <a:cxn ang="0">
                <a:pos x="28" y="25"/>
              </a:cxn>
              <a:cxn ang="0">
                <a:pos x="29" y="24"/>
              </a:cxn>
              <a:cxn ang="0">
                <a:pos x="33" y="22"/>
              </a:cxn>
              <a:cxn ang="0">
                <a:pos x="36" y="20"/>
              </a:cxn>
              <a:cxn ang="0">
                <a:pos x="38" y="17"/>
              </a:cxn>
              <a:cxn ang="0">
                <a:pos x="38" y="15"/>
              </a:cxn>
              <a:cxn ang="0">
                <a:pos x="39" y="13"/>
              </a:cxn>
              <a:cxn ang="0">
                <a:pos x="38" y="10"/>
              </a:cxn>
              <a:cxn ang="0">
                <a:pos x="38" y="8"/>
              </a:cxn>
              <a:cxn ang="0">
                <a:pos x="36" y="6"/>
              </a:cxn>
              <a:cxn ang="0">
                <a:pos x="33" y="4"/>
              </a:cxn>
              <a:cxn ang="0">
                <a:pos x="29" y="2"/>
              </a:cxn>
              <a:cxn ang="0">
                <a:pos x="28" y="0"/>
              </a:cxn>
              <a:cxn ang="0">
                <a:pos x="23" y="0"/>
              </a:cxn>
              <a:cxn ang="0">
                <a:pos x="20" y="0"/>
              </a:cxn>
            </a:cxnLst>
            <a:rect l="0" t="0" r="r" b="b"/>
            <a:pathLst>
              <a:path w="39" h="25">
                <a:moveTo>
                  <a:pt x="20" y="0"/>
                </a:moveTo>
                <a:lnTo>
                  <a:pt x="16" y="0"/>
                </a:lnTo>
                <a:lnTo>
                  <a:pt x="11" y="0"/>
                </a:lnTo>
                <a:lnTo>
                  <a:pt x="8" y="2"/>
                </a:lnTo>
                <a:lnTo>
                  <a:pt x="6" y="4"/>
                </a:lnTo>
                <a:lnTo>
                  <a:pt x="3" y="6"/>
                </a:lnTo>
                <a:lnTo>
                  <a:pt x="2" y="8"/>
                </a:lnTo>
                <a:lnTo>
                  <a:pt x="2" y="10"/>
                </a:lnTo>
                <a:lnTo>
                  <a:pt x="0" y="13"/>
                </a:lnTo>
                <a:lnTo>
                  <a:pt x="2" y="15"/>
                </a:lnTo>
                <a:lnTo>
                  <a:pt x="2" y="17"/>
                </a:lnTo>
                <a:lnTo>
                  <a:pt x="3" y="20"/>
                </a:lnTo>
                <a:lnTo>
                  <a:pt x="6" y="22"/>
                </a:lnTo>
                <a:lnTo>
                  <a:pt x="8" y="24"/>
                </a:lnTo>
                <a:lnTo>
                  <a:pt x="11" y="25"/>
                </a:lnTo>
                <a:lnTo>
                  <a:pt x="16" y="25"/>
                </a:lnTo>
                <a:lnTo>
                  <a:pt x="20" y="25"/>
                </a:lnTo>
                <a:lnTo>
                  <a:pt x="23" y="25"/>
                </a:lnTo>
                <a:lnTo>
                  <a:pt x="28" y="25"/>
                </a:lnTo>
                <a:lnTo>
                  <a:pt x="29" y="24"/>
                </a:lnTo>
                <a:lnTo>
                  <a:pt x="33" y="22"/>
                </a:lnTo>
                <a:lnTo>
                  <a:pt x="36" y="20"/>
                </a:lnTo>
                <a:lnTo>
                  <a:pt x="38" y="17"/>
                </a:lnTo>
                <a:lnTo>
                  <a:pt x="38" y="15"/>
                </a:lnTo>
                <a:lnTo>
                  <a:pt x="39" y="13"/>
                </a:lnTo>
                <a:lnTo>
                  <a:pt x="38" y="10"/>
                </a:lnTo>
                <a:lnTo>
                  <a:pt x="38" y="8"/>
                </a:lnTo>
                <a:lnTo>
                  <a:pt x="36" y="6"/>
                </a:lnTo>
                <a:lnTo>
                  <a:pt x="33" y="4"/>
                </a:lnTo>
                <a:lnTo>
                  <a:pt x="29" y="2"/>
                </a:lnTo>
                <a:lnTo>
                  <a:pt x="28" y="0"/>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02" name="Freeform 174"/>
          <p:cNvSpPr>
            <a:spLocks/>
          </p:cNvSpPr>
          <p:nvPr/>
        </p:nvSpPr>
        <p:spPr bwMode="auto">
          <a:xfrm>
            <a:off x="1631950" y="3770213"/>
            <a:ext cx="33338" cy="39688"/>
          </a:xfrm>
          <a:custGeom>
            <a:avLst/>
            <a:gdLst/>
            <a:ahLst/>
            <a:cxnLst>
              <a:cxn ang="0">
                <a:pos x="20" y="0"/>
              </a:cxn>
              <a:cxn ang="0">
                <a:pos x="16" y="0"/>
              </a:cxn>
              <a:cxn ang="0">
                <a:pos x="11" y="0"/>
              </a:cxn>
              <a:cxn ang="0">
                <a:pos x="8" y="2"/>
              </a:cxn>
              <a:cxn ang="0">
                <a:pos x="6" y="4"/>
              </a:cxn>
              <a:cxn ang="0">
                <a:pos x="3" y="6"/>
              </a:cxn>
              <a:cxn ang="0">
                <a:pos x="2" y="8"/>
              </a:cxn>
              <a:cxn ang="0">
                <a:pos x="2" y="10"/>
              </a:cxn>
              <a:cxn ang="0">
                <a:pos x="0" y="13"/>
              </a:cxn>
              <a:cxn ang="0">
                <a:pos x="2" y="15"/>
              </a:cxn>
              <a:cxn ang="0">
                <a:pos x="2" y="17"/>
              </a:cxn>
              <a:cxn ang="0">
                <a:pos x="3" y="20"/>
              </a:cxn>
              <a:cxn ang="0">
                <a:pos x="6" y="22"/>
              </a:cxn>
              <a:cxn ang="0">
                <a:pos x="8" y="24"/>
              </a:cxn>
              <a:cxn ang="0">
                <a:pos x="11" y="25"/>
              </a:cxn>
              <a:cxn ang="0">
                <a:pos x="16" y="25"/>
              </a:cxn>
              <a:cxn ang="0">
                <a:pos x="20" y="25"/>
              </a:cxn>
              <a:cxn ang="0">
                <a:pos x="23" y="25"/>
              </a:cxn>
              <a:cxn ang="0">
                <a:pos x="28" y="25"/>
              </a:cxn>
              <a:cxn ang="0">
                <a:pos x="29" y="24"/>
              </a:cxn>
              <a:cxn ang="0">
                <a:pos x="33" y="22"/>
              </a:cxn>
              <a:cxn ang="0">
                <a:pos x="36" y="20"/>
              </a:cxn>
              <a:cxn ang="0">
                <a:pos x="38" y="17"/>
              </a:cxn>
              <a:cxn ang="0">
                <a:pos x="38" y="15"/>
              </a:cxn>
              <a:cxn ang="0">
                <a:pos x="39" y="13"/>
              </a:cxn>
              <a:cxn ang="0">
                <a:pos x="38" y="10"/>
              </a:cxn>
              <a:cxn ang="0">
                <a:pos x="38" y="8"/>
              </a:cxn>
              <a:cxn ang="0">
                <a:pos x="36" y="6"/>
              </a:cxn>
              <a:cxn ang="0">
                <a:pos x="33" y="4"/>
              </a:cxn>
              <a:cxn ang="0">
                <a:pos x="29" y="2"/>
              </a:cxn>
              <a:cxn ang="0">
                <a:pos x="28" y="0"/>
              </a:cxn>
              <a:cxn ang="0">
                <a:pos x="23" y="0"/>
              </a:cxn>
              <a:cxn ang="0">
                <a:pos x="20" y="0"/>
              </a:cxn>
            </a:cxnLst>
            <a:rect l="0" t="0" r="r" b="b"/>
            <a:pathLst>
              <a:path w="39" h="25">
                <a:moveTo>
                  <a:pt x="20" y="0"/>
                </a:moveTo>
                <a:lnTo>
                  <a:pt x="16" y="0"/>
                </a:lnTo>
                <a:lnTo>
                  <a:pt x="11" y="0"/>
                </a:lnTo>
                <a:lnTo>
                  <a:pt x="8" y="2"/>
                </a:lnTo>
                <a:lnTo>
                  <a:pt x="6" y="4"/>
                </a:lnTo>
                <a:lnTo>
                  <a:pt x="3" y="6"/>
                </a:lnTo>
                <a:lnTo>
                  <a:pt x="2" y="8"/>
                </a:lnTo>
                <a:lnTo>
                  <a:pt x="2" y="10"/>
                </a:lnTo>
                <a:lnTo>
                  <a:pt x="0" y="13"/>
                </a:lnTo>
                <a:lnTo>
                  <a:pt x="2" y="15"/>
                </a:lnTo>
                <a:lnTo>
                  <a:pt x="2" y="17"/>
                </a:lnTo>
                <a:lnTo>
                  <a:pt x="3" y="20"/>
                </a:lnTo>
                <a:lnTo>
                  <a:pt x="6" y="22"/>
                </a:lnTo>
                <a:lnTo>
                  <a:pt x="8" y="24"/>
                </a:lnTo>
                <a:lnTo>
                  <a:pt x="11" y="25"/>
                </a:lnTo>
                <a:lnTo>
                  <a:pt x="16" y="25"/>
                </a:lnTo>
                <a:lnTo>
                  <a:pt x="20" y="25"/>
                </a:lnTo>
                <a:lnTo>
                  <a:pt x="23" y="25"/>
                </a:lnTo>
                <a:lnTo>
                  <a:pt x="28" y="25"/>
                </a:lnTo>
                <a:lnTo>
                  <a:pt x="29" y="24"/>
                </a:lnTo>
                <a:lnTo>
                  <a:pt x="33" y="22"/>
                </a:lnTo>
                <a:lnTo>
                  <a:pt x="36" y="20"/>
                </a:lnTo>
                <a:lnTo>
                  <a:pt x="38" y="17"/>
                </a:lnTo>
                <a:lnTo>
                  <a:pt x="38" y="15"/>
                </a:lnTo>
                <a:lnTo>
                  <a:pt x="39" y="13"/>
                </a:lnTo>
                <a:lnTo>
                  <a:pt x="38" y="10"/>
                </a:lnTo>
                <a:lnTo>
                  <a:pt x="38" y="8"/>
                </a:lnTo>
                <a:lnTo>
                  <a:pt x="36" y="6"/>
                </a:lnTo>
                <a:lnTo>
                  <a:pt x="33" y="4"/>
                </a:lnTo>
                <a:lnTo>
                  <a:pt x="29" y="2"/>
                </a:lnTo>
                <a:lnTo>
                  <a:pt x="28" y="0"/>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03" name="Freeform 175"/>
          <p:cNvSpPr>
            <a:spLocks/>
          </p:cNvSpPr>
          <p:nvPr/>
        </p:nvSpPr>
        <p:spPr bwMode="auto">
          <a:xfrm>
            <a:off x="1490663" y="3959126"/>
            <a:ext cx="30162" cy="41275"/>
          </a:xfrm>
          <a:custGeom>
            <a:avLst/>
            <a:gdLst/>
            <a:ahLst/>
            <a:cxnLst>
              <a:cxn ang="0">
                <a:pos x="18" y="0"/>
              </a:cxn>
              <a:cxn ang="0">
                <a:pos x="15" y="0"/>
              </a:cxn>
              <a:cxn ang="0">
                <a:pos x="11" y="1"/>
              </a:cxn>
              <a:cxn ang="0">
                <a:pos x="8" y="2"/>
              </a:cxn>
              <a:cxn ang="0">
                <a:pos x="5" y="3"/>
              </a:cxn>
              <a:cxn ang="0">
                <a:pos x="3" y="6"/>
              </a:cxn>
              <a:cxn ang="0">
                <a:pos x="0" y="8"/>
              </a:cxn>
              <a:cxn ang="0">
                <a:pos x="0" y="10"/>
              </a:cxn>
              <a:cxn ang="0">
                <a:pos x="0" y="13"/>
              </a:cxn>
              <a:cxn ang="0">
                <a:pos x="0" y="15"/>
              </a:cxn>
              <a:cxn ang="0">
                <a:pos x="0" y="18"/>
              </a:cxn>
              <a:cxn ang="0">
                <a:pos x="3" y="21"/>
              </a:cxn>
              <a:cxn ang="0">
                <a:pos x="5" y="22"/>
              </a:cxn>
              <a:cxn ang="0">
                <a:pos x="8" y="24"/>
              </a:cxn>
              <a:cxn ang="0">
                <a:pos x="11" y="25"/>
              </a:cxn>
              <a:cxn ang="0">
                <a:pos x="15" y="25"/>
              </a:cxn>
              <a:cxn ang="0">
                <a:pos x="18" y="26"/>
              </a:cxn>
              <a:cxn ang="0">
                <a:pos x="23" y="25"/>
              </a:cxn>
              <a:cxn ang="0">
                <a:pos x="26" y="25"/>
              </a:cxn>
              <a:cxn ang="0">
                <a:pos x="29" y="24"/>
              </a:cxn>
              <a:cxn ang="0">
                <a:pos x="31" y="22"/>
              </a:cxn>
              <a:cxn ang="0">
                <a:pos x="34" y="21"/>
              </a:cxn>
              <a:cxn ang="0">
                <a:pos x="36" y="18"/>
              </a:cxn>
              <a:cxn ang="0">
                <a:pos x="38" y="15"/>
              </a:cxn>
              <a:cxn ang="0">
                <a:pos x="38" y="13"/>
              </a:cxn>
              <a:cxn ang="0">
                <a:pos x="38" y="10"/>
              </a:cxn>
              <a:cxn ang="0">
                <a:pos x="36" y="8"/>
              </a:cxn>
              <a:cxn ang="0">
                <a:pos x="34" y="6"/>
              </a:cxn>
              <a:cxn ang="0">
                <a:pos x="31" y="3"/>
              </a:cxn>
              <a:cxn ang="0">
                <a:pos x="29" y="2"/>
              </a:cxn>
              <a:cxn ang="0">
                <a:pos x="26" y="1"/>
              </a:cxn>
              <a:cxn ang="0">
                <a:pos x="23" y="0"/>
              </a:cxn>
              <a:cxn ang="0">
                <a:pos x="18" y="0"/>
              </a:cxn>
            </a:cxnLst>
            <a:rect l="0" t="0" r="r" b="b"/>
            <a:pathLst>
              <a:path w="38" h="26">
                <a:moveTo>
                  <a:pt x="18" y="0"/>
                </a:moveTo>
                <a:lnTo>
                  <a:pt x="15" y="0"/>
                </a:lnTo>
                <a:lnTo>
                  <a:pt x="11" y="1"/>
                </a:lnTo>
                <a:lnTo>
                  <a:pt x="8" y="2"/>
                </a:lnTo>
                <a:lnTo>
                  <a:pt x="5" y="3"/>
                </a:lnTo>
                <a:lnTo>
                  <a:pt x="3" y="6"/>
                </a:lnTo>
                <a:lnTo>
                  <a:pt x="0" y="8"/>
                </a:lnTo>
                <a:lnTo>
                  <a:pt x="0" y="10"/>
                </a:lnTo>
                <a:lnTo>
                  <a:pt x="0" y="13"/>
                </a:lnTo>
                <a:lnTo>
                  <a:pt x="0" y="15"/>
                </a:lnTo>
                <a:lnTo>
                  <a:pt x="0" y="18"/>
                </a:lnTo>
                <a:lnTo>
                  <a:pt x="3" y="21"/>
                </a:lnTo>
                <a:lnTo>
                  <a:pt x="5" y="22"/>
                </a:lnTo>
                <a:lnTo>
                  <a:pt x="8" y="24"/>
                </a:lnTo>
                <a:lnTo>
                  <a:pt x="11" y="25"/>
                </a:lnTo>
                <a:lnTo>
                  <a:pt x="15" y="25"/>
                </a:lnTo>
                <a:lnTo>
                  <a:pt x="18" y="26"/>
                </a:lnTo>
                <a:lnTo>
                  <a:pt x="23" y="25"/>
                </a:lnTo>
                <a:lnTo>
                  <a:pt x="26" y="25"/>
                </a:lnTo>
                <a:lnTo>
                  <a:pt x="29" y="24"/>
                </a:lnTo>
                <a:lnTo>
                  <a:pt x="31" y="22"/>
                </a:lnTo>
                <a:lnTo>
                  <a:pt x="34" y="21"/>
                </a:lnTo>
                <a:lnTo>
                  <a:pt x="36" y="18"/>
                </a:lnTo>
                <a:lnTo>
                  <a:pt x="38" y="15"/>
                </a:lnTo>
                <a:lnTo>
                  <a:pt x="38" y="13"/>
                </a:lnTo>
                <a:lnTo>
                  <a:pt x="38" y="10"/>
                </a:lnTo>
                <a:lnTo>
                  <a:pt x="36" y="8"/>
                </a:lnTo>
                <a:lnTo>
                  <a:pt x="34" y="6"/>
                </a:lnTo>
                <a:lnTo>
                  <a:pt x="31" y="3"/>
                </a:lnTo>
                <a:lnTo>
                  <a:pt x="29" y="2"/>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04" name="Freeform 176"/>
          <p:cNvSpPr>
            <a:spLocks/>
          </p:cNvSpPr>
          <p:nvPr/>
        </p:nvSpPr>
        <p:spPr bwMode="auto">
          <a:xfrm>
            <a:off x="1490663" y="3959126"/>
            <a:ext cx="30162" cy="41275"/>
          </a:xfrm>
          <a:custGeom>
            <a:avLst/>
            <a:gdLst/>
            <a:ahLst/>
            <a:cxnLst>
              <a:cxn ang="0">
                <a:pos x="18" y="0"/>
              </a:cxn>
              <a:cxn ang="0">
                <a:pos x="15" y="0"/>
              </a:cxn>
              <a:cxn ang="0">
                <a:pos x="11" y="1"/>
              </a:cxn>
              <a:cxn ang="0">
                <a:pos x="8" y="2"/>
              </a:cxn>
              <a:cxn ang="0">
                <a:pos x="5" y="3"/>
              </a:cxn>
              <a:cxn ang="0">
                <a:pos x="3" y="6"/>
              </a:cxn>
              <a:cxn ang="0">
                <a:pos x="0" y="8"/>
              </a:cxn>
              <a:cxn ang="0">
                <a:pos x="0" y="10"/>
              </a:cxn>
              <a:cxn ang="0">
                <a:pos x="0" y="13"/>
              </a:cxn>
              <a:cxn ang="0">
                <a:pos x="0" y="15"/>
              </a:cxn>
              <a:cxn ang="0">
                <a:pos x="0" y="18"/>
              </a:cxn>
              <a:cxn ang="0">
                <a:pos x="3" y="21"/>
              </a:cxn>
              <a:cxn ang="0">
                <a:pos x="5" y="22"/>
              </a:cxn>
              <a:cxn ang="0">
                <a:pos x="8" y="24"/>
              </a:cxn>
              <a:cxn ang="0">
                <a:pos x="11" y="25"/>
              </a:cxn>
              <a:cxn ang="0">
                <a:pos x="15" y="25"/>
              </a:cxn>
              <a:cxn ang="0">
                <a:pos x="18" y="26"/>
              </a:cxn>
              <a:cxn ang="0">
                <a:pos x="23" y="25"/>
              </a:cxn>
              <a:cxn ang="0">
                <a:pos x="26" y="25"/>
              </a:cxn>
              <a:cxn ang="0">
                <a:pos x="29" y="24"/>
              </a:cxn>
              <a:cxn ang="0">
                <a:pos x="31" y="22"/>
              </a:cxn>
              <a:cxn ang="0">
                <a:pos x="34" y="21"/>
              </a:cxn>
              <a:cxn ang="0">
                <a:pos x="36" y="18"/>
              </a:cxn>
              <a:cxn ang="0">
                <a:pos x="38" y="15"/>
              </a:cxn>
              <a:cxn ang="0">
                <a:pos x="38" y="13"/>
              </a:cxn>
              <a:cxn ang="0">
                <a:pos x="38" y="10"/>
              </a:cxn>
              <a:cxn ang="0">
                <a:pos x="36" y="8"/>
              </a:cxn>
              <a:cxn ang="0">
                <a:pos x="34" y="6"/>
              </a:cxn>
              <a:cxn ang="0">
                <a:pos x="31" y="3"/>
              </a:cxn>
              <a:cxn ang="0">
                <a:pos x="29" y="2"/>
              </a:cxn>
              <a:cxn ang="0">
                <a:pos x="26" y="1"/>
              </a:cxn>
              <a:cxn ang="0">
                <a:pos x="23" y="0"/>
              </a:cxn>
              <a:cxn ang="0">
                <a:pos x="18" y="0"/>
              </a:cxn>
            </a:cxnLst>
            <a:rect l="0" t="0" r="r" b="b"/>
            <a:pathLst>
              <a:path w="38" h="26">
                <a:moveTo>
                  <a:pt x="18" y="0"/>
                </a:moveTo>
                <a:lnTo>
                  <a:pt x="15" y="0"/>
                </a:lnTo>
                <a:lnTo>
                  <a:pt x="11" y="1"/>
                </a:lnTo>
                <a:lnTo>
                  <a:pt x="8" y="2"/>
                </a:lnTo>
                <a:lnTo>
                  <a:pt x="5" y="3"/>
                </a:lnTo>
                <a:lnTo>
                  <a:pt x="3" y="6"/>
                </a:lnTo>
                <a:lnTo>
                  <a:pt x="0" y="8"/>
                </a:lnTo>
                <a:lnTo>
                  <a:pt x="0" y="10"/>
                </a:lnTo>
                <a:lnTo>
                  <a:pt x="0" y="13"/>
                </a:lnTo>
                <a:lnTo>
                  <a:pt x="0" y="15"/>
                </a:lnTo>
                <a:lnTo>
                  <a:pt x="0" y="18"/>
                </a:lnTo>
                <a:lnTo>
                  <a:pt x="3" y="21"/>
                </a:lnTo>
                <a:lnTo>
                  <a:pt x="5" y="22"/>
                </a:lnTo>
                <a:lnTo>
                  <a:pt x="8" y="24"/>
                </a:lnTo>
                <a:lnTo>
                  <a:pt x="11" y="25"/>
                </a:lnTo>
                <a:lnTo>
                  <a:pt x="15" y="25"/>
                </a:lnTo>
                <a:lnTo>
                  <a:pt x="18" y="26"/>
                </a:lnTo>
                <a:lnTo>
                  <a:pt x="23" y="25"/>
                </a:lnTo>
                <a:lnTo>
                  <a:pt x="26" y="25"/>
                </a:lnTo>
                <a:lnTo>
                  <a:pt x="29" y="24"/>
                </a:lnTo>
                <a:lnTo>
                  <a:pt x="31" y="22"/>
                </a:lnTo>
                <a:lnTo>
                  <a:pt x="34" y="21"/>
                </a:lnTo>
                <a:lnTo>
                  <a:pt x="36" y="18"/>
                </a:lnTo>
                <a:lnTo>
                  <a:pt x="38" y="15"/>
                </a:lnTo>
                <a:lnTo>
                  <a:pt x="38" y="13"/>
                </a:lnTo>
                <a:lnTo>
                  <a:pt x="38" y="10"/>
                </a:lnTo>
                <a:lnTo>
                  <a:pt x="36" y="8"/>
                </a:lnTo>
                <a:lnTo>
                  <a:pt x="34" y="6"/>
                </a:lnTo>
                <a:lnTo>
                  <a:pt x="31" y="3"/>
                </a:lnTo>
                <a:lnTo>
                  <a:pt x="29" y="2"/>
                </a:lnTo>
                <a:lnTo>
                  <a:pt x="26"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05" name="Freeform 177"/>
          <p:cNvSpPr>
            <a:spLocks/>
          </p:cNvSpPr>
          <p:nvPr/>
        </p:nvSpPr>
        <p:spPr bwMode="auto">
          <a:xfrm>
            <a:off x="2565400" y="3081238"/>
            <a:ext cx="30163" cy="41275"/>
          </a:xfrm>
          <a:custGeom>
            <a:avLst/>
            <a:gdLst/>
            <a:ahLst/>
            <a:cxnLst>
              <a:cxn ang="0">
                <a:pos x="19" y="0"/>
              </a:cxn>
              <a:cxn ang="0">
                <a:pos x="14" y="0"/>
              </a:cxn>
              <a:cxn ang="0">
                <a:pos x="11" y="1"/>
              </a:cxn>
              <a:cxn ang="0">
                <a:pos x="8" y="3"/>
              </a:cxn>
              <a:cxn ang="0">
                <a:pos x="5" y="5"/>
              </a:cxn>
              <a:cxn ang="0">
                <a:pos x="3" y="6"/>
              </a:cxn>
              <a:cxn ang="0">
                <a:pos x="1" y="8"/>
              </a:cxn>
              <a:cxn ang="0">
                <a:pos x="0" y="11"/>
              </a:cxn>
              <a:cxn ang="0">
                <a:pos x="0" y="14"/>
              </a:cxn>
              <a:cxn ang="0">
                <a:pos x="0" y="16"/>
              </a:cxn>
              <a:cxn ang="0">
                <a:pos x="1" y="19"/>
              </a:cxn>
              <a:cxn ang="0">
                <a:pos x="3" y="21"/>
              </a:cxn>
              <a:cxn ang="0">
                <a:pos x="5" y="23"/>
              </a:cxn>
              <a:cxn ang="0">
                <a:pos x="8" y="25"/>
              </a:cxn>
              <a:cxn ang="0">
                <a:pos x="11" y="26"/>
              </a:cxn>
              <a:cxn ang="0">
                <a:pos x="14" y="27"/>
              </a:cxn>
              <a:cxn ang="0">
                <a:pos x="19" y="27"/>
              </a:cxn>
              <a:cxn ang="0">
                <a:pos x="23" y="27"/>
              </a:cxn>
              <a:cxn ang="0">
                <a:pos x="26" y="26"/>
              </a:cxn>
              <a:cxn ang="0">
                <a:pos x="29" y="25"/>
              </a:cxn>
              <a:cxn ang="0">
                <a:pos x="32" y="23"/>
              </a:cxn>
              <a:cxn ang="0">
                <a:pos x="34" y="21"/>
              </a:cxn>
              <a:cxn ang="0">
                <a:pos x="36" y="19"/>
              </a:cxn>
              <a:cxn ang="0">
                <a:pos x="37" y="16"/>
              </a:cxn>
              <a:cxn ang="0">
                <a:pos x="37" y="14"/>
              </a:cxn>
              <a:cxn ang="0">
                <a:pos x="37" y="11"/>
              </a:cxn>
              <a:cxn ang="0">
                <a:pos x="36" y="8"/>
              </a:cxn>
              <a:cxn ang="0">
                <a:pos x="34" y="6"/>
              </a:cxn>
              <a:cxn ang="0">
                <a:pos x="32" y="5"/>
              </a:cxn>
              <a:cxn ang="0">
                <a:pos x="29" y="3"/>
              </a:cxn>
              <a:cxn ang="0">
                <a:pos x="26" y="1"/>
              </a:cxn>
              <a:cxn ang="0">
                <a:pos x="23" y="0"/>
              </a:cxn>
              <a:cxn ang="0">
                <a:pos x="19" y="0"/>
              </a:cxn>
            </a:cxnLst>
            <a:rect l="0" t="0" r="r" b="b"/>
            <a:pathLst>
              <a:path w="37" h="27">
                <a:moveTo>
                  <a:pt x="19" y="0"/>
                </a:moveTo>
                <a:lnTo>
                  <a:pt x="14" y="0"/>
                </a:lnTo>
                <a:lnTo>
                  <a:pt x="11" y="1"/>
                </a:lnTo>
                <a:lnTo>
                  <a:pt x="8" y="3"/>
                </a:lnTo>
                <a:lnTo>
                  <a:pt x="5" y="5"/>
                </a:lnTo>
                <a:lnTo>
                  <a:pt x="3" y="6"/>
                </a:lnTo>
                <a:lnTo>
                  <a:pt x="1" y="8"/>
                </a:lnTo>
                <a:lnTo>
                  <a:pt x="0" y="11"/>
                </a:lnTo>
                <a:lnTo>
                  <a:pt x="0" y="14"/>
                </a:lnTo>
                <a:lnTo>
                  <a:pt x="0" y="16"/>
                </a:lnTo>
                <a:lnTo>
                  <a:pt x="1" y="19"/>
                </a:lnTo>
                <a:lnTo>
                  <a:pt x="3" y="21"/>
                </a:lnTo>
                <a:lnTo>
                  <a:pt x="5" y="23"/>
                </a:lnTo>
                <a:lnTo>
                  <a:pt x="8" y="25"/>
                </a:lnTo>
                <a:lnTo>
                  <a:pt x="11" y="26"/>
                </a:lnTo>
                <a:lnTo>
                  <a:pt x="14" y="27"/>
                </a:lnTo>
                <a:lnTo>
                  <a:pt x="19" y="27"/>
                </a:lnTo>
                <a:lnTo>
                  <a:pt x="23" y="27"/>
                </a:lnTo>
                <a:lnTo>
                  <a:pt x="26" y="26"/>
                </a:lnTo>
                <a:lnTo>
                  <a:pt x="29" y="25"/>
                </a:lnTo>
                <a:lnTo>
                  <a:pt x="32" y="23"/>
                </a:lnTo>
                <a:lnTo>
                  <a:pt x="34" y="21"/>
                </a:lnTo>
                <a:lnTo>
                  <a:pt x="36" y="19"/>
                </a:lnTo>
                <a:lnTo>
                  <a:pt x="37" y="16"/>
                </a:lnTo>
                <a:lnTo>
                  <a:pt x="37" y="14"/>
                </a:lnTo>
                <a:lnTo>
                  <a:pt x="37" y="11"/>
                </a:lnTo>
                <a:lnTo>
                  <a:pt x="36" y="8"/>
                </a:lnTo>
                <a:lnTo>
                  <a:pt x="34" y="6"/>
                </a:lnTo>
                <a:lnTo>
                  <a:pt x="32" y="5"/>
                </a:lnTo>
                <a:lnTo>
                  <a:pt x="29" y="3"/>
                </a:lnTo>
                <a:lnTo>
                  <a:pt x="26"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06" name="Freeform 178"/>
          <p:cNvSpPr>
            <a:spLocks/>
          </p:cNvSpPr>
          <p:nvPr/>
        </p:nvSpPr>
        <p:spPr bwMode="auto">
          <a:xfrm>
            <a:off x="2578100" y="3117751"/>
            <a:ext cx="31750" cy="41275"/>
          </a:xfrm>
          <a:custGeom>
            <a:avLst/>
            <a:gdLst/>
            <a:ahLst/>
            <a:cxnLst>
              <a:cxn ang="0">
                <a:pos x="19" y="0"/>
              </a:cxn>
              <a:cxn ang="0">
                <a:pos x="14" y="0"/>
              </a:cxn>
              <a:cxn ang="0">
                <a:pos x="11" y="1"/>
              </a:cxn>
              <a:cxn ang="0">
                <a:pos x="8" y="3"/>
              </a:cxn>
              <a:cxn ang="0">
                <a:pos x="5" y="5"/>
              </a:cxn>
              <a:cxn ang="0">
                <a:pos x="3" y="6"/>
              </a:cxn>
              <a:cxn ang="0">
                <a:pos x="1" y="8"/>
              </a:cxn>
              <a:cxn ang="0">
                <a:pos x="0" y="11"/>
              </a:cxn>
              <a:cxn ang="0">
                <a:pos x="0" y="14"/>
              </a:cxn>
              <a:cxn ang="0">
                <a:pos x="0" y="16"/>
              </a:cxn>
              <a:cxn ang="0">
                <a:pos x="1" y="19"/>
              </a:cxn>
              <a:cxn ang="0">
                <a:pos x="3" y="21"/>
              </a:cxn>
              <a:cxn ang="0">
                <a:pos x="5" y="23"/>
              </a:cxn>
              <a:cxn ang="0">
                <a:pos x="8" y="25"/>
              </a:cxn>
              <a:cxn ang="0">
                <a:pos x="11" y="26"/>
              </a:cxn>
              <a:cxn ang="0">
                <a:pos x="14" y="27"/>
              </a:cxn>
              <a:cxn ang="0">
                <a:pos x="19" y="27"/>
              </a:cxn>
              <a:cxn ang="0">
                <a:pos x="23" y="27"/>
              </a:cxn>
              <a:cxn ang="0">
                <a:pos x="26" y="26"/>
              </a:cxn>
              <a:cxn ang="0">
                <a:pos x="29" y="25"/>
              </a:cxn>
              <a:cxn ang="0">
                <a:pos x="32" y="23"/>
              </a:cxn>
              <a:cxn ang="0">
                <a:pos x="34" y="21"/>
              </a:cxn>
              <a:cxn ang="0">
                <a:pos x="36" y="19"/>
              </a:cxn>
              <a:cxn ang="0">
                <a:pos x="37" y="16"/>
              </a:cxn>
              <a:cxn ang="0">
                <a:pos x="37" y="14"/>
              </a:cxn>
              <a:cxn ang="0">
                <a:pos x="37" y="11"/>
              </a:cxn>
              <a:cxn ang="0">
                <a:pos x="36" y="8"/>
              </a:cxn>
              <a:cxn ang="0">
                <a:pos x="34" y="6"/>
              </a:cxn>
              <a:cxn ang="0">
                <a:pos x="32" y="5"/>
              </a:cxn>
              <a:cxn ang="0">
                <a:pos x="29" y="3"/>
              </a:cxn>
              <a:cxn ang="0">
                <a:pos x="26" y="1"/>
              </a:cxn>
              <a:cxn ang="0">
                <a:pos x="23" y="0"/>
              </a:cxn>
              <a:cxn ang="0">
                <a:pos x="19" y="0"/>
              </a:cxn>
            </a:cxnLst>
            <a:rect l="0" t="0" r="r" b="b"/>
            <a:pathLst>
              <a:path w="37" h="27">
                <a:moveTo>
                  <a:pt x="19" y="0"/>
                </a:moveTo>
                <a:lnTo>
                  <a:pt x="14" y="0"/>
                </a:lnTo>
                <a:lnTo>
                  <a:pt x="11" y="1"/>
                </a:lnTo>
                <a:lnTo>
                  <a:pt x="8" y="3"/>
                </a:lnTo>
                <a:lnTo>
                  <a:pt x="5" y="5"/>
                </a:lnTo>
                <a:lnTo>
                  <a:pt x="3" y="6"/>
                </a:lnTo>
                <a:lnTo>
                  <a:pt x="1" y="8"/>
                </a:lnTo>
                <a:lnTo>
                  <a:pt x="0" y="11"/>
                </a:lnTo>
                <a:lnTo>
                  <a:pt x="0" y="14"/>
                </a:lnTo>
                <a:lnTo>
                  <a:pt x="0" y="16"/>
                </a:lnTo>
                <a:lnTo>
                  <a:pt x="1" y="19"/>
                </a:lnTo>
                <a:lnTo>
                  <a:pt x="3" y="21"/>
                </a:lnTo>
                <a:lnTo>
                  <a:pt x="5" y="23"/>
                </a:lnTo>
                <a:lnTo>
                  <a:pt x="8" y="25"/>
                </a:lnTo>
                <a:lnTo>
                  <a:pt x="11" y="26"/>
                </a:lnTo>
                <a:lnTo>
                  <a:pt x="14" y="27"/>
                </a:lnTo>
                <a:lnTo>
                  <a:pt x="19" y="27"/>
                </a:lnTo>
                <a:lnTo>
                  <a:pt x="23" y="27"/>
                </a:lnTo>
                <a:lnTo>
                  <a:pt x="26" y="26"/>
                </a:lnTo>
                <a:lnTo>
                  <a:pt x="29" y="25"/>
                </a:lnTo>
                <a:lnTo>
                  <a:pt x="32" y="23"/>
                </a:lnTo>
                <a:lnTo>
                  <a:pt x="34" y="21"/>
                </a:lnTo>
                <a:lnTo>
                  <a:pt x="36" y="19"/>
                </a:lnTo>
                <a:lnTo>
                  <a:pt x="37" y="16"/>
                </a:lnTo>
                <a:lnTo>
                  <a:pt x="37" y="14"/>
                </a:lnTo>
                <a:lnTo>
                  <a:pt x="37" y="11"/>
                </a:lnTo>
                <a:lnTo>
                  <a:pt x="36" y="8"/>
                </a:lnTo>
                <a:lnTo>
                  <a:pt x="34" y="6"/>
                </a:lnTo>
                <a:lnTo>
                  <a:pt x="32" y="5"/>
                </a:lnTo>
                <a:lnTo>
                  <a:pt x="29" y="3"/>
                </a:lnTo>
                <a:lnTo>
                  <a:pt x="26"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07" name="Freeform 179"/>
          <p:cNvSpPr>
            <a:spLocks/>
          </p:cNvSpPr>
          <p:nvPr/>
        </p:nvSpPr>
        <p:spPr bwMode="auto">
          <a:xfrm>
            <a:off x="1860550" y="3376513"/>
            <a:ext cx="31750" cy="41275"/>
          </a:xfrm>
          <a:custGeom>
            <a:avLst/>
            <a:gdLst/>
            <a:ahLst/>
            <a:cxnLst>
              <a:cxn ang="0">
                <a:pos x="19" y="0"/>
              </a:cxn>
              <a:cxn ang="0">
                <a:pos x="16" y="0"/>
              </a:cxn>
              <a:cxn ang="0">
                <a:pos x="11" y="1"/>
              </a:cxn>
              <a:cxn ang="0">
                <a:pos x="8" y="2"/>
              </a:cxn>
              <a:cxn ang="0">
                <a:pos x="6" y="3"/>
              </a:cxn>
              <a:cxn ang="0">
                <a:pos x="3" y="6"/>
              </a:cxn>
              <a:cxn ang="0">
                <a:pos x="1" y="8"/>
              </a:cxn>
              <a:cxn ang="0">
                <a:pos x="1" y="10"/>
              </a:cxn>
              <a:cxn ang="0">
                <a:pos x="0" y="14"/>
              </a:cxn>
              <a:cxn ang="0">
                <a:pos x="1" y="16"/>
              </a:cxn>
              <a:cxn ang="0">
                <a:pos x="1" y="18"/>
              </a:cxn>
              <a:cxn ang="0">
                <a:pos x="3" y="21"/>
              </a:cxn>
              <a:cxn ang="0">
                <a:pos x="6" y="23"/>
              </a:cxn>
              <a:cxn ang="0">
                <a:pos x="8" y="24"/>
              </a:cxn>
              <a:cxn ang="0">
                <a:pos x="11" y="25"/>
              </a:cxn>
              <a:cxn ang="0">
                <a:pos x="16" y="27"/>
              </a:cxn>
              <a:cxn ang="0">
                <a:pos x="19" y="27"/>
              </a:cxn>
              <a:cxn ang="0">
                <a:pos x="23" y="27"/>
              </a:cxn>
              <a:cxn ang="0">
                <a:pos x="27" y="25"/>
              </a:cxn>
              <a:cxn ang="0">
                <a:pos x="29" y="24"/>
              </a:cxn>
              <a:cxn ang="0">
                <a:pos x="32" y="23"/>
              </a:cxn>
              <a:cxn ang="0">
                <a:pos x="36" y="21"/>
              </a:cxn>
              <a:cxn ang="0">
                <a:pos x="37" y="18"/>
              </a:cxn>
              <a:cxn ang="0">
                <a:pos x="37" y="16"/>
              </a:cxn>
              <a:cxn ang="0">
                <a:pos x="39" y="14"/>
              </a:cxn>
              <a:cxn ang="0">
                <a:pos x="37" y="10"/>
              </a:cxn>
              <a:cxn ang="0">
                <a:pos x="37" y="8"/>
              </a:cxn>
              <a:cxn ang="0">
                <a:pos x="36" y="6"/>
              </a:cxn>
              <a:cxn ang="0">
                <a:pos x="32" y="3"/>
              </a:cxn>
              <a:cxn ang="0">
                <a:pos x="29" y="2"/>
              </a:cxn>
              <a:cxn ang="0">
                <a:pos x="27" y="1"/>
              </a:cxn>
              <a:cxn ang="0">
                <a:pos x="23" y="0"/>
              </a:cxn>
              <a:cxn ang="0">
                <a:pos x="19" y="0"/>
              </a:cxn>
            </a:cxnLst>
            <a:rect l="0" t="0" r="r" b="b"/>
            <a:pathLst>
              <a:path w="39" h="27">
                <a:moveTo>
                  <a:pt x="19" y="0"/>
                </a:moveTo>
                <a:lnTo>
                  <a:pt x="16" y="0"/>
                </a:lnTo>
                <a:lnTo>
                  <a:pt x="11" y="1"/>
                </a:lnTo>
                <a:lnTo>
                  <a:pt x="8" y="2"/>
                </a:lnTo>
                <a:lnTo>
                  <a:pt x="6" y="3"/>
                </a:lnTo>
                <a:lnTo>
                  <a:pt x="3" y="6"/>
                </a:lnTo>
                <a:lnTo>
                  <a:pt x="1" y="8"/>
                </a:lnTo>
                <a:lnTo>
                  <a:pt x="1" y="10"/>
                </a:lnTo>
                <a:lnTo>
                  <a:pt x="0" y="14"/>
                </a:lnTo>
                <a:lnTo>
                  <a:pt x="1" y="16"/>
                </a:lnTo>
                <a:lnTo>
                  <a:pt x="1" y="18"/>
                </a:lnTo>
                <a:lnTo>
                  <a:pt x="3" y="21"/>
                </a:lnTo>
                <a:lnTo>
                  <a:pt x="6" y="23"/>
                </a:lnTo>
                <a:lnTo>
                  <a:pt x="8" y="24"/>
                </a:lnTo>
                <a:lnTo>
                  <a:pt x="11" y="25"/>
                </a:lnTo>
                <a:lnTo>
                  <a:pt x="16" y="27"/>
                </a:lnTo>
                <a:lnTo>
                  <a:pt x="19" y="27"/>
                </a:lnTo>
                <a:lnTo>
                  <a:pt x="23" y="27"/>
                </a:lnTo>
                <a:lnTo>
                  <a:pt x="27" y="25"/>
                </a:lnTo>
                <a:lnTo>
                  <a:pt x="29" y="24"/>
                </a:lnTo>
                <a:lnTo>
                  <a:pt x="32" y="23"/>
                </a:lnTo>
                <a:lnTo>
                  <a:pt x="36" y="21"/>
                </a:lnTo>
                <a:lnTo>
                  <a:pt x="37" y="18"/>
                </a:lnTo>
                <a:lnTo>
                  <a:pt x="37" y="16"/>
                </a:lnTo>
                <a:lnTo>
                  <a:pt x="39" y="14"/>
                </a:lnTo>
                <a:lnTo>
                  <a:pt x="37" y="10"/>
                </a:lnTo>
                <a:lnTo>
                  <a:pt x="37" y="8"/>
                </a:lnTo>
                <a:lnTo>
                  <a:pt x="36" y="6"/>
                </a:lnTo>
                <a:lnTo>
                  <a:pt x="32" y="3"/>
                </a:lnTo>
                <a:lnTo>
                  <a:pt x="29" y="2"/>
                </a:lnTo>
                <a:lnTo>
                  <a:pt x="27"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08" name="Freeform 180"/>
          <p:cNvSpPr>
            <a:spLocks/>
          </p:cNvSpPr>
          <p:nvPr/>
        </p:nvSpPr>
        <p:spPr bwMode="auto">
          <a:xfrm>
            <a:off x="1860550" y="3376513"/>
            <a:ext cx="31750" cy="41275"/>
          </a:xfrm>
          <a:custGeom>
            <a:avLst/>
            <a:gdLst/>
            <a:ahLst/>
            <a:cxnLst>
              <a:cxn ang="0">
                <a:pos x="19" y="0"/>
              </a:cxn>
              <a:cxn ang="0">
                <a:pos x="16" y="0"/>
              </a:cxn>
              <a:cxn ang="0">
                <a:pos x="11" y="1"/>
              </a:cxn>
              <a:cxn ang="0">
                <a:pos x="8" y="2"/>
              </a:cxn>
              <a:cxn ang="0">
                <a:pos x="6" y="3"/>
              </a:cxn>
              <a:cxn ang="0">
                <a:pos x="3" y="6"/>
              </a:cxn>
              <a:cxn ang="0">
                <a:pos x="1" y="8"/>
              </a:cxn>
              <a:cxn ang="0">
                <a:pos x="1" y="10"/>
              </a:cxn>
              <a:cxn ang="0">
                <a:pos x="0" y="14"/>
              </a:cxn>
              <a:cxn ang="0">
                <a:pos x="1" y="16"/>
              </a:cxn>
              <a:cxn ang="0">
                <a:pos x="1" y="18"/>
              </a:cxn>
              <a:cxn ang="0">
                <a:pos x="3" y="21"/>
              </a:cxn>
              <a:cxn ang="0">
                <a:pos x="6" y="23"/>
              </a:cxn>
              <a:cxn ang="0">
                <a:pos x="8" y="24"/>
              </a:cxn>
              <a:cxn ang="0">
                <a:pos x="11" y="25"/>
              </a:cxn>
              <a:cxn ang="0">
                <a:pos x="16" y="27"/>
              </a:cxn>
              <a:cxn ang="0">
                <a:pos x="19" y="27"/>
              </a:cxn>
              <a:cxn ang="0">
                <a:pos x="23" y="27"/>
              </a:cxn>
              <a:cxn ang="0">
                <a:pos x="27" y="25"/>
              </a:cxn>
              <a:cxn ang="0">
                <a:pos x="29" y="24"/>
              </a:cxn>
              <a:cxn ang="0">
                <a:pos x="32" y="23"/>
              </a:cxn>
              <a:cxn ang="0">
                <a:pos x="36" y="21"/>
              </a:cxn>
              <a:cxn ang="0">
                <a:pos x="37" y="18"/>
              </a:cxn>
              <a:cxn ang="0">
                <a:pos x="37" y="16"/>
              </a:cxn>
              <a:cxn ang="0">
                <a:pos x="39" y="14"/>
              </a:cxn>
              <a:cxn ang="0">
                <a:pos x="37" y="10"/>
              </a:cxn>
              <a:cxn ang="0">
                <a:pos x="37" y="8"/>
              </a:cxn>
              <a:cxn ang="0">
                <a:pos x="36" y="6"/>
              </a:cxn>
              <a:cxn ang="0">
                <a:pos x="32" y="3"/>
              </a:cxn>
              <a:cxn ang="0">
                <a:pos x="29" y="2"/>
              </a:cxn>
              <a:cxn ang="0">
                <a:pos x="27" y="1"/>
              </a:cxn>
              <a:cxn ang="0">
                <a:pos x="23" y="0"/>
              </a:cxn>
              <a:cxn ang="0">
                <a:pos x="19" y="0"/>
              </a:cxn>
            </a:cxnLst>
            <a:rect l="0" t="0" r="r" b="b"/>
            <a:pathLst>
              <a:path w="39" h="27">
                <a:moveTo>
                  <a:pt x="19" y="0"/>
                </a:moveTo>
                <a:lnTo>
                  <a:pt x="16" y="0"/>
                </a:lnTo>
                <a:lnTo>
                  <a:pt x="11" y="1"/>
                </a:lnTo>
                <a:lnTo>
                  <a:pt x="8" y="2"/>
                </a:lnTo>
                <a:lnTo>
                  <a:pt x="6" y="3"/>
                </a:lnTo>
                <a:lnTo>
                  <a:pt x="3" y="6"/>
                </a:lnTo>
                <a:lnTo>
                  <a:pt x="1" y="8"/>
                </a:lnTo>
                <a:lnTo>
                  <a:pt x="1" y="10"/>
                </a:lnTo>
                <a:lnTo>
                  <a:pt x="0" y="14"/>
                </a:lnTo>
                <a:lnTo>
                  <a:pt x="1" y="16"/>
                </a:lnTo>
                <a:lnTo>
                  <a:pt x="1" y="18"/>
                </a:lnTo>
                <a:lnTo>
                  <a:pt x="3" y="21"/>
                </a:lnTo>
                <a:lnTo>
                  <a:pt x="6" y="23"/>
                </a:lnTo>
                <a:lnTo>
                  <a:pt x="8" y="24"/>
                </a:lnTo>
                <a:lnTo>
                  <a:pt x="11" y="25"/>
                </a:lnTo>
                <a:lnTo>
                  <a:pt x="16" y="27"/>
                </a:lnTo>
                <a:lnTo>
                  <a:pt x="19" y="27"/>
                </a:lnTo>
                <a:lnTo>
                  <a:pt x="23" y="27"/>
                </a:lnTo>
                <a:lnTo>
                  <a:pt x="27" y="25"/>
                </a:lnTo>
                <a:lnTo>
                  <a:pt x="29" y="24"/>
                </a:lnTo>
                <a:lnTo>
                  <a:pt x="32" y="23"/>
                </a:lnTo>
                <a:lnTo>
                  <a:pt x="36" y="21"/>
                </a:lnTo>
                <a:lnTo>
                  <a:pt x="37" y="18"/>
                </a:lnTo>
                <a:lnTo>
                  <a:pt x="37" y="16"/>
                </a:lnTo>
                <a:lnTo>
                  <a:pt x="39" y="14"/>
                </a:lnTo>
                <a:lnTo>
                  <a:pt x="37" y="10"/>
                </a:lnTo>
                <a:lnTo>
                  <a:pt x="37" y="8"/>
                </a:lnTo>
                <a:lnTo>
                  <a:pt x="36" y="6"/>
                </a:lnTo>
                <a:lnTo>
                  <a:pt x="32" y="3"/>
                </a:lnTo>
                <a:lnTo>
                  <a:pt x="29" y="2"/>
                </a:lnTo>
                <a:lnTo>
                  <a:pt x="27"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09" name="Freeform 181"/>
          <p:cNvSpPr>
            <a:spLocks/>
          </p:cNvSpPr>
          <p:nvPr/>
        </p:nvSpPr>
        <p:spPr bwMode="auto">
          <a:xfrm>
            <a:off x="1749425" y="3673376"/>
            <a:ext cx="30163" cy="42862"/>
          </a:xfrm>
          <a:custGeom>
            <a:avLst/>
            <a:gdLst/>
            <a:ahLst/>
            <a:cxnLst>
              <a:cxn ang="0">
                <a:pos x="20" y="0"/>
              </a:cxn>
              <a:cxn ang="0">
                <a:pos x="17" y="0"/>
              </a:cxn>
              <a:cxn ang="0">
                <a:pos x="12" y="1"/>
              </a:cxn>
              <a:cxn ang="0">
                <a:pos x="9" y="2"/>
              </a:cxn>
              <a:cxn ang="0">
                <a:pos x="7" y="4"/>
              </a:cxn>
              <a:cxn ang="0">
                <a:pos x="4" y="6"/>
              </a:cxn>
              <a:cxn ang="0">
                <a:pos x="2" y="8"/>
              </a:cxn>
              <a:cxn ang="0">
                <a:pos x="2" y="11"/>
              </a:cxn>
              <a:cxn ang="0">
                <a:pos x="0" y="14"/>
              </a:cxn>
              <a:cxn ang="0">
                <a:pos x="2" y="16"/>
              </a:cxn>
              <a:cxn ang="0">
                <a:pos x="2" y="18"/>
              </a:cxn>
              <a:cxn ang="0">
                <a:pos x="4" y="21"/>
              </a:cxn>
              <a:cxn ang="0">
                <a:pos x="7" y="23"/>
              </a:cxn>
              <a:cxn ang="0">
                <a:pos x="9" y="25"/>
              </a:cxn>
              <a:cxn ang="0">
                <a:pos x="12" y="26"/>
              </a:cxn>
              <a:cxn ang="0">
                <a:pos x="17" y="26"/>
              </a:cxn>
              <a:cxn ang="0">
                <a:pos x="20" y="28"/>
              </a:cxn>
              <a:cxn ang="0">
                <a:pos x="23" y="26"/>
              </a:cxn>
              <a:cxn ang="0">
                <a:pos x="28" y="26"/>
              </a:cxn>
              <a:cxn ang="0">
                <a:pos x="30" y="25"/>
              </a:cxn>
              <a:cxn ang="0">
                <a:pos x="33" y="23"/>
              </a:cxn>
              <a:cxn ang="0">
                <a:pos x="36" y="21"/>
              </a:cxn>
              <a:cxn ang="0">
                <a:pos x="38" y="18"/>
              </a:cxn>
              <a:cxn ang="0">
                <a:pos x="38" y="16"/>
              </a:cxn>
              <a:cxn ang="0">
                <a:pos x="40" y="14"/>
              </a:cxn>
              <a:cxn ang="0">
                <a:pos x="38" y="11"/>
              </a:cxn>
              <a:cxn ang="0">
                <a:pos x="38" y="8"/>
              </a:cxn>
              <a:cxn ang="0">
                <a:pos x="36" y="6"/>
              </a:cxn>
              <a:cxn ang="0">
                <a:pos x="33" y="4"/>
              </a:cxn>
              <a:cxn ang="0">
                <a:pos x="30" y="2"/>
              </a:cxn>
              <a:cxn ang="0">
                <a:pos x="28" y="1"/>
              </a:cxn>
              <a:cxn ang="0">
                <a:pos x="23" y="0"/>
              </a:cxn>
              <a:cxn ang="0">
                <a:pos x="20" y="0"/>
              </a:cxn>
            </a:cxnLst>
            <a:rect l="0" t="0" r="r" b="b"/>
            <a:pathLst>
              <a:path w="40" h="28">
                <a:moveTo>
                  <a:pt x="20" y="0"/>
                </a:moveTo>
                <a:lnTo>
                  <a:pt x="17" y="0"/>
                </a:lnTo>
                <a:lnTo>
                  <a:pt x="12" y="1"/>
                </a:lnTo>
                <a:lnTo>
                  <a:pt x="9" y="2"/>
                </a:lnTo>
                <a:lnTo>
                  <a:pt x="7" y="4"/>
                </a:lnTo>
                <a:lnTo>
                  <a:pt x="4" y="6"/>
                </a:lnTo>
                <a:lnTo>
                  <a:pt x="2" y="8"/>
                </a:lnTo>
                <a:lnTo>
                  <a:pt x="2" y="11"/>
                </a:lnTo>
                <a:lnTo>
                  <a:pt x="0" y="14"/>
                </a:lnTo>
                <a:lnTo>
                  <a:pt x="2" y="16"/>
                </a:lnTo>
                <a:lnTo>
                  <a:pt x="2" y="18"/>
                </a:lnTo>
                <a:lnTo>
                  <a:pt x="4" y="21"/>
                </a:lnTo>
                <a:lnTo>
                  <a:pt x="7" y="23"/>
                </a:lnTo>
                <a:lnTo>
                  <a:pt x="9" y="25"/>
                </a:lnTo>
                <a:lnTo>
                  <a:pt x="12" y="26"/>
                </a:lnTo>
                <a:lnTo>
                  <a:pt x="17" y="26"/>
                </a:lnTo>
                <a:lnTo>
                  <a:pt x="20" y="28"/>
                </a:lnTo>
                <a:lnTo>
                  <a:pt x="23" y="26"/>
                </a:lnTo>
                <a:lnTo>
                  <a:pt x="28" y="26"/>
                </a:lnTo>
                <a:lnTo>
                  <a:pt x="30" y="25"/>
                </a:lnTo>
                <a:lnTo>
                  <a:pt x="33" y="23"/>
                </a:lnTo>
                <a:lnTo>
                  <a:pt x="36" y="21"/>
                </a:lnTo>
                <a:lnTo>
                  <a:pt x="38" y="18"/>
                </a:lnTo>
                <a:lnTo>
                  <a:pt x="38" y="16"/>
                </a:lnTo>
                <a:lnTo>
                  <a:pt x="40" y="14"/>
                </a:lnTo>
                <a:lnTo>
                  <a:pt x="38" y="11"/>
                </a:lnTo>
                <a:lnTo>
                  <a:pt x="38" y="8"/>
                </a:lnTo>
                <a:lnTo>
                  <a:pt x="36" y="6"/>
                </a:lnTo>
                <a:lnTo>
                  <a:pt x="33" y="4"/>
                </a:lnTo>
                <a:lnTo>
                  <a:pt x="30" y="2"/>
                </a:lnTo>
                <a:lnTo>
                  <a:pt x="28" y="1"/>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10" name="Freeform 182"/>
          <p:cNvSpPr>
            <a:spLocks/>
          </p:cNvSpPr>
          <p:nvPr/>
        </p:nvSpPr>
        <p:spPr bwMode="auto">
          <a:xfrm>
            <a:off x="1749425" y="3673376"/>
            <a:ext cx="30163" cy="42862"/>
          </a:xfrm>
          <a:custGeom>
            <a:avLst/>
            <a:gdLst/>
            <a:ahLst/>
            <a:cxnLst>
              <a:cxn ang="0">
                <a:pos x="20" y="0"/>
              </a:cxn>
              <a:cxn ang="0">
                <a:pos x="17" y="0"/>
              </a:cxn>
              <a:cxn ang="0">
                <a:pos x="12" y="1"/>
              </a:cxn>
              <a:cxn ang="0">
                <a:pos x="9" y="2"/>
              </a:cxn>
              <a:cxn ang="0">
                <a:pos x="7" y="4"/>
              </a:cxn>
              <a:cxn ang="0">
                <a:pos x="4" y="6"/>
              </a:cxn>
              <a:cxn ang="0">
                <a:pos x="2" y="8"/>
              </a:cxn>
              <a:cxn ang="0">
                <a:pos x="2" y="11"/>
              </a:cxn>
              <a:cxn ang="0">
                <a:pos x="0" y="14"/>
              </a:cxn>
              <a:cxn ang="0">
                <a:pos x="2" y="16"/>
              </a:cxn>
              <a:cxn ang="0">
                <a:pos x="2" y="18"/>
              </a:cxn>
              <a:cxn ang="0">
                <a:pos x="4" y="21"/>
              </a:cxn>
              <a:cxn ang="0">
                <a:pos x="7" y="23"/>
              </a:cxn>
              <a:cxn ang="0">
                <a:pos x="9" y="25"/>
              </a:cxn>
              <a:cxn ang="0">
                <a:pos x="12" y="26"/>
              </a:cxn>
              <a:cxn ang="0">
                <a:pos x="17" y="26"/>
              </a:cxn>
              <a:cxn ang="0">
                <a:pos x="20" y="28"/>
              </a:cxn>
              <a:cxn ang="0">
                <a:pos x="23" y="26"/>
              </a:cxn>
              <a:cxn ang="0">
                <a:pos x="28" y="26"/>
              </a:cxn>
              <a:cxn ang="0">
                <a:pos x="30" y="25"/>
              </a:cxn>
              <a:cxn ang="0">
                <a:pos x="33" y="23"/>
              </a:cxn>
              <a:cxn ang="0">
                <a:pos x="36" y="21"/>
              </a:cxn>
              <a:cxn ang="0">
                <a:pos x="38" y="18"/>
              </a:cxn>
              <a:cxn ang="0">
                <a:pos x="38" y="16"/>
              </a:cxn>
              <a:cxn ang="0">
                <a:pos x="40" y="14"/>
              </a:cxn>
              <a:cxn ang="0">
                <a:pos x="38" y="11"/>
              </a:cxn>
              <a:cxn ang="0">
                <a:pos x="38" y="8"/>
              </a:cxn>
              <a:cxn ang="0">
                <a:pos x="36" y="6"/>
              </a:cxn>
              <a:cxn ang="0">
                <a:pos x="33" y="4"/>
              </a:cxn>
              <a:cxn ang="0">
                <a:pos x="30" y="2"/>
              </a:cxn>
              <a:cxn ang="0">
                <a:pos x="28" y="1"/>
              </a:cxn>
              <a:cxn ang="0">
                <a:pos x="23" y="0"/>
              </a:cxn>
              <a:cxn ang="0">
                <a:pos x="20" y="0"/>
              </a:cxn>
            </a:cxnLst>
            <a:rect l="0" t="0" r="r" b="b"/>
            <a:pathLst>
              <a:path w="40" h="28">
                <a:moveTo>
                  <a:pt x="20" y="0"/>
                </a:moveTo>
                <a:lnTo>
                  <a:pt x="17" y="0"/>
                </a:lnTo>
                <a:lnTo>
                  <a:pt x="12" y="1"/>
                </a:lnTo>
                <a:lnTo>
                  <a:pt x="9" y="2"/>
                </a:lnTo>
                <a:lnTo>
                  <a:pt x="7" y="4"/>
                </a:lnTo>
                <a:lnTo>
                  <a:pt x="4" y="6"/>
                </a:lnTo>
                <a:lnTo>
                  <a:pt x="2" y="8"/>
                </a:lnTo>
                <a:lnTo>
                  <a:pt x="2" y="11"/>
                </a:lnTo>
                <a:lnTo>
                  <a:pt x="0" y="14"/>
                </a:lnTo>
                <a:lnTo>
                  <a:pt x="2" y="16"/>
                </a:lnTo>
                <a:lnTo>
                  <a:pt x="2" y="18"/>
                </a:lnTo>
                <a:lnTo>
                  <a:pt x="4" y="21"/>
                </a:lnTo>
                <a:lnTo>
                  <a:pt x="7" y="23"/>
                </a:lnTo>
                <a:lnTo>
                  <a:pt x="9" y="25"/>
                </a:lnTo>
                <a:lnTo>
                  <a:pt x="12" y="26"/>
                </a:lnTo>
                <a:lnTo>
                  <a:pt x="17" y="26"/>
                </a:lnTo>
                <a:lnTo>
                  <a:pt x="20" y="28"/>
                </a:lnTo>
                <a:lnTo>
                  <a:pt x="23" y="26"/>
                </a:lnTo>
                <a:lnTo>
                  <a:pt x="28" y="26"/>
                </a:lnTo>
                <a:lnTo>
                  <a:pt x="30" y="25"/>
                </a:lnTo>
                <a:lnTo>
                  <a:pt x="33" y="23"/>
                </a:lnTo>
                <a:lnTo>
                  <a:pt x="36" y="21"/>
                </a:lnTo>
                <a:lnTo>
                  <a:pt x="38" y="18"/>
                </a:lnTo>
                <a:lnTo>
                  <a:pt x="38" y="16"/>
                </a:lnTo>
                <a:lnTo>
                  <a:pt x="40" y="14"/>
                </a:lnTo>
                <a:lnTo>
                  <a:pt x="38" y="11"/>
                </a:lnTo>
                <a:lnTo>
                  <a:pt x="38" y="8"/>
                </a:lnTo>
                <a:lnTo>
                  <a:pt x="36" y="6"/>
                </a:lnTo>
                <a:lnTo>
                  <a:pt x="33" y="4"/>
                </a:lnTo>
                <a:lnTo>
                  <a:pt x="30" y="2"/>
                </a:lnTo>
                <a:lnTo>
                  <a:pt x="28" y="1"/>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11" name="Freeform 183"/>
          <p:cNvSpPr>
            <a:spLocks/>
          </p:cNvSpPr>
          <p:nvPr/>
        </p:nvSpPr>
        <p:spPr bwMode="auto">
          <a:xfrm>
            <a:off x="2190750" y="3168551"/>
            <a:ext cx="30163" cy="42862"/>
          </a:xfrm>
          <a:custGeom>
            <a:avLst/>
            <a:gdLst/>
            <a:ahLst/>
            <a:cxnLst>
              <a:cxn ang="0">
                <a:pos x="18" y="0"/>
              </a:cxn>
              <a:cxn ang="0">
                <a:pos x="15" y="0"/>
              </a:cxn>
              <a:cxn ang="0">
                <a:pos x="11" y="1"/>
              </a:cxn>
              <a:cxn ang="0">
                <a:pos x="8" y="2"/>
              </a:cxn>
              <a:cxn ang="0">
                <a:pos x="5" y="4"/>
              </a:cxn>
              <a:cxn ang="0">
                <a:pos x="3" y="5"/>
              </a:cxn>
              <a:cxn ang="0">
                <a:pos x="1" y="8"/>
              </a:cxn>
              <a:cxn ang="0">
                <a:pos x="0" y="10"/>
              </a:cxn>
              <a:cxn ang="0">
                <a:pos x="0" y="13"/>
              </a:cxn>
              <a:cxn ang="0">
                <a:pos x="0" y="16"/>
              </a:cxn>
              <a:cxn ang="0">
                <a:pos x="1" y="18"/>
              </a:cxn>
              <a:cxn ang="0">
                <a:pos x="3" y="20"/>
              </a:cxn>
              <a:cxn ang="0">
                <a:pos x="5" y="23"/>
              </a:cxn>
              <a:cxn ang="0">
                <a:pos x="8" y="24"/>
              </a:cxn>
              <a:cxn ang="0">
                <a:pos x="11" y="26"/>
              </a:cxn>
              <a:cxn ang="0">
                <a:pos x="15" y="26"/>
              </a:cxn>
              <a:cxn ang="0">
                <a:pos x="18" y="26"/>
              </a:cxn>
              <a:cxn ang="0">
                <a:pos x="23" y="26"/>
              </a:cxn>
              <a:cxn ang="0">
                <a:pos x="26" y="26"/>
              </a:cxn>
              <a:cxn ang="0">
                <a:pos x="29" y="24"/>
              </a:cxn>
              <a:cxn ang="0">
                <a:pos x="33" y="23"/>
              </a:cxn>
              <a:cxn ang="0">
                <a:pos x="34" y="20"/>
              </a:cxn>
              <a:cxn ang="0">
                <a:pos x="36" y="18"/>
              </a:cxn>
              <a:cxn ang="0">
                <a:pos x="37" y="16"/>
              </a:cxn>
              <a:cxn ang="0">
                <a:pos x="37" y="13"/>
              </a:cxn>
              <a:cxn ang="0">
                <a:pos x="37" y="10"/>
              </a:cxn>
              <a:cxn ang="0">
                <a:pos x="36" y="8"/>
              </a:cxn>
              <a:cxn ang="0">
                <a:pos x="34" y="5"/>
              </a:cxn>
              <a:cxn ang="0">
                <a:pos x="33" y="4"/>
              </a:cxn>
              <a:cxn ang="0">
                <a:pos x="29" y="2"/>
              </a:cxn>
              <a:cxn ang="0">
                <a:pos x="26" y="1"/>
              </a:cxn>
              <a:cxn ang="0">
                <a:pos x="23" y="0"/>
              </a:cxn>
              <a:cxn ang="0">
                <a:pos x="18" y="0"/>
              </a:cxn>
            </a:cxnLst>
            <a:rect l="0" t="0" r="r" b="b"/>
            <a:pathLst>
              <a:path w="37" h="26">
                <a:moveTo>
                  <a:pt x="18" y="0"/>
                </a:moveTo>
                <a:lnTo>
                  <a:pt x="15" y="0"/>
                </a:lnTo>
                <a:lnTo>
                  <a:pt x="11" y="1"/>
                </a:lnTo>
                <a:lnTo>
                  <a:pt x="8" y="2"/>
                </a:lnTo>
                <a:lnTo>
                  <a:pt x="5" y="4"/>
                </a:lnTo>
                <a:lnTo>
                  <a:pt x="3" y="5"/>
                </a:lnTo>
                <a:lnTo>
                  <a:pt x="1" y="8"/>
                </a:lnTo>
                <a:lnTo>
                  <a:pt x="0" y="10"/>
                </a:lnTo>
                <a:lnTo>
                  <a:pt x="0" y="13"/>
                </a:lnTo>
                <a:lnTo>
                  <a:pt x="0" y="16"/>
                </a:lnTo>
                <a:lnTo>
                  <a:pt x="1" y="18"/>
                </a:lnTo>
                <a:lnTo>
                  <a:pt x="3" y="20"/>
                </a:lnTo>
                <a:lnTo>
                  <a:pt x="5" y="23"/>
                </a:lnTo>
                <a:lnTo>
                  <a:pt x="8" y="24"/>
                </a:lnTo>
                <a:lnTo>
                  <a:pt x="11" y="26"/>
                </a:lnTo>
                <a:lnTo>
                  <a:pt x="15" y="26"/>
                </a:lnTo>
                <a:lnTo>
                  <a:pt x="18" y="26"/>
                </a:lnTo>
                <a:lnTo>
                  <a:pt x="23" y="26"/>
                </a:lnTo>
                <a:lnTo>
                  <a:pt x="26" y="26"/>
                </a:lnTo>
                <a:lnTo>
                  <a:pt x="29" y="24"/>
                </a:lnTo>
                <a:lnTo>
                  <a:pt x="33" y="23"/>
                </a:lnTo>
                <a:lnTo>
                  <a:pt x="34" y="20"/>
                </a:lnTo>
                <a:lnTo>
                  <a:pt x="36" y="18"/>
                </a:lnTo>
                <a:lnTo>
                  <a:pt x="37" y="16"/>
                </a:lnTo>
                <a:lnTo>
                  <a:pt x="37" y="13"/>
                </a:lnTo>
                <a:lnTo>
                  <a:pt x="37" y="10"/>
                </a:lnTo>
                <a:lnTo>
                  <a:pt x="36" y="8"/>
                </a:lnTo>
                <a:lnTo>
                  <a:pt x="34" y="5"/>
                </a:lnTo>
                <a:lnTo>
                  <a:pt x="33" y="4"/>
                </a:lnTo>
                <a:lnTo>
                  <a:pt x="29" y="2"/>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12" name="Freeform 184"/>
          <p:cNvSpPr>
            <a:spLocks/>
          </p:cNvSpPr>
          <p:nvPr/>
        </p:nvSpPr>
        <p:spPr bwMode="auto">
          <a:xfrm>
            <a:off x="2190750" y="3168551"/>
            <a:ext cx="30163" cy="42862"/>
          </a:xfrm>
          <a:custGeom>
            <a:avLst/>
            <a:gdLst/>
            <a:ahLst/>
            <a:cxnLst>
              <a:cxn ang="0">
                <a:pos x="18" y="0"/>
              </a:cxn>
              <a:cxn ang="0">
                <a:pos x="15" y="0"/>
              </a:cxn>
              <a:cxn ang="0">
                <a:pos x="11" y="1"/>
              </a:cxn>
              <a:cxn ang="0">
                <a:pos x="8" y="2"/>
              </a:cxn>
              <a:cxn ang="0">
                <a:pos x="5" y="4"/>
              </a:cxn>
              <a:cxn ang="0">
                <a:pos x="3" y="5"/>
              </a:cxn>
              <a:cxn ang="0">
                <a:pos x="1" y="8"/>
              </a:cxn>
              <a:cxn ang="0">
                <a:pos x="0" y="10"/>
              </a:cxn>
              <a:cxn ang="0">
                <a:pos x="0" y="13"/>
              </a:cxn>
              <a:cxn ang="0">
                <a:pos x="0" y="16"/>
              </a:cxn>
              <a:cxn ang="0">
                <a:pos x="1" y="18"/>
              </a:cxn>
              <a:cxn ang="0">
                <a:pos x="3" y="20"/>
              </a:cxn>
              <a:cxn ang="0">
                <a:pos x="5" y="23"/>
              </a:cxn>
              <a:cxn ang="0">
                <a:pos x="8" y="24"/>
              </a:cxn>
              <a:cxn ang="0">
                <a:pos x="11" y="26"/>
              </a:cxn>
              <a:cxn ang="0">
                <a:pos x="15" y="26"/>
              </a:cxn>
              <a:cxn ang="0">
                <a:pos x="18" y="26"/>
              </a:cxn>
              <a:cxn ang="0">
                <a:pos x="23" y="26"/>
              </a:cxn>
              <a:cxn ang="0">
                <a:pos x="26" y="26"/>
              </a:cxn>
              <a:cxn ang="0">
                <a:pos x="29" y="24"/>
              </a:cxn>
              <a:cxn ang="0">
                <a:pos x="33" y="23"/>
              </a:cxn>
              <a:cxn ang="0">
                <a:pos x="34" y="20"/>
              </a:cxn>
              <a:cxn ang="0">
                <a:pos x="36" y="18"/>
              </a:cxn>
              <a:cxn ang="0">
                <a:pos x="37" y="16"/>
              </a:cxn>
              <a:cxn ang="0">
                <a:pos x="37" y="13"/>
              </a:cxn>
              <a:cxn ang="0">
                <a:pos x="37" y="10"/>
              </a:cxn>
              <a:cxn ang="0">
                <a:pos x="36" y="8"/>
              </a:cxn>
              <a:cxn ang="0">
                <a:pos x="34" y="5"/>
              </a:cxn>
              <a:cxn ang="0">
                <a:pos x="33" y="4"/>
              </a:cxn>
              <a:cxn ang="0">
                <a:pos x="29" y="2"/>
              </a:cxn>
              <a:cxn ang="0">
                <a:pos x="26" y="1"/>
              </a:cxn>
              <a:cxn ang="0">
                <a:pos x="23" y="0"/>
              </a:cxn>
              <a:cxn ang="0">
                <a:pos x="18" y="0"/>
              </a:cxn>
            </a:cxnLst>
            <a:rect l="0" t="0" r="r" b="b"/>
            <a:pathLst>
              <a:path w="37" h="26">
                <a:moveTo>
                  <a:pt x="18" y="0"/>
                </a:moveTo>
                <a:lnTo>
                  <a:pt x="15" y="0"/>
                </a:lnTo>
                <a:lnTo>
                  <a:pt x="11" y="1"/>
                </a:lnTo>
                <a:lnTo>
                  <a:pt x="8" y="2"/>
                </a:lnTo>
                <a:lnTo>
                  <a:pt x="5" y="4"/>
                </a:lnTo>
                <a:lnTo>
                  <a:pt x="3" y="5"/>
                </a:lnTo>
                <a:lnTo>
                  <a:pt x="1" y="8"/>
                </a:lnTo>
                <a:lnTo>
                  <a:pt x="0" y="10"/>
                </a:lnTo>
                <a:lnTo>
                  <a:pt x="0" y="13"/>
                </a:lnTo>
                <a:lnTo>
                  <a:pt x="0" y="16"/>
                </a:lnTo>
                <a:lnTo>
                  <a:pt x="1" y="18"/>
                </a:lnTo>
                <a:lnTo>
                  <a:pt x="3" y="20"/>
                </a:lnTo>
                <a:lnTo>
                  <a:pt x="5" y="23"/>
                </a:lnTo>
                <a:lnTo>
                  <a:pt x="8" y="24"/>
                </a:lnTo>
                <a:lnTo>
                  <a:pt x="11" y="26"/>
                </a:lnTo>
                <a:lnTo>
                  <a:pt x="15" y="26"/>
                </a:lnTo>
                <a:lnTo>
                  <a:pt x="18" y="26"/>
                </a:lnTo>
                <a:lnTo>
                  <a:pt x="23" y="26"/>
                </a:lnTo>
                <a:lnTo>
                  <a:pt x="26" y="26"/>
                </a:lnTo>
                <a:lnTo>
                  <a:pt x="29" y="24"/>
                </a:lnTo>
                <a:lnTo>
                  <a:pt x="33" y="23"/>
                </a:lnTo>
                <a:lnTo>
                  <a:pt x="34" y="20"/>
                </a:lnTo>
                <a:lnTo>
                  <a:pt x="36" y="18"/>
                </a:lnTo>
                <a:lnTo>
                  <a:pt x="37" y="16"/>
                </a:lnTo>
                <a:lnTo>
                  <a:pt x="37" y="13"/>
                </a:lnTo>
                <a:lnTo>
                  <a:pt x="37" y="10"/>
                </a:lnTo>
                <a:lnTo>
                  <a:pt x="36" y="8"/>
                </a:lnTo>
                <a:lnTo>
                  <a:pt x="34" y="5"/>
                </a:lnTo>
                <a:lnTo>
                  <a:pt x="33" y="4"/>
                </a:lnTo>
                <a:lnTo>
                  <a:pt x="29" y="2"/>
                </a:lnTo>
                <a:lnTo>
                  <a:pt x="26"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13" name="Freeform 185"/>
          <p:cNvSpPr>
            <a:spLocks/>
          </p:cNvSpPr>
          <p:nvPr/>
        </p:nvSpPr>
        <p:spPr bwMode="auto">
          <a:xfrm>
            <a:off x="2117725" y="3440013"/>
            <a:ext cx="28575" cy="42863"/>
          </a:xfrm>
          <a:custGeom>
            <a:avLst/>
            <a:gdLst/>
            <a:ahLst/>
            <a:cxnLst>
              <a:cxn ang="0">
                <a:pos x="18" y="0"/>
              </a:cxn>
              <a:cxn ang="0">
                <a:pos x="15" y="0"/>
              </a:cxn>
              <a:cxn ang="0">
                <a:pos x="12" y="2"/>
              </a:cxn>
              <a:cxn ang="0">
                <a:pos x="9" y="3"/>
              </a:cxn>
              <a:cxn ang="0">
                <a:pos x="5" y="5"/>
              </a:cxn>
              <a:cxn ang="0">
                <a:pos x="4" y="6"/>
              </a:cxn>
              <a:cxn ang="0">
                <a:pos x="0" y="9"/>
              </a:cxn>
              <a:cxn ang="0">
                <a:pos x="0" y="11"/>
              </a:cxn>
              <a:cxn ang="0">
                <a:pos x="0" y="14"/>
              </a:cxn>
              <a:cxn ang="0">
                <a:pos x="0" y="17"/>
              </a:cxn>
              <a:cxn ang="0">
                <a:pos x="0" y="19"/>
              </a:cxn>
              <a:cxn ang="0">
                <a:pos x="4" y="21"/>
              </a:cxn>
              <a:cxn ang="0">
                <a:pos x="5" y="24"/>
              </a:cxn>
              <a:cxn ang="0">
                <a:pos x="9" y="25"/>
              </a:cxn>
              <a:cxn ang="0">
                <a:pos x="12" y="27"/>
              </a:cxn>
              <a:cxn ang="0">
                <a:pos x="15" y="27"/>
              </a:cxn>
              <a:cxn ang="0">
                <a:pos x="18" y="27"/>
              </a:cxn>
              <a:cxn ang="0">
                <a:pos x="23" y="27"/>
              </a:cxn>
              <a:cxn ang="0">
                <a:pos x="27" y="27"/>
              </a:cxn>
              <a:cxn ang="0">
                <a:pos x="30" y="25"/>
              </a:cxn>
              <a:cxn ang="0">
                <a:pos x="32" y="24"/>
              </a:cxn>
              <a:cxn ang="0">
                <a:pos x="35" y="21"/>
              </a:cxn>
              <a:cxn ang="0">
                <a:pos x="36" y="19"/>
              </a:cxn>
              <a:cxn ang="0">
                <a:pos x="38" y="17"/>
              </a:cxn>
              <a:cxn ang="0">
                <a:pos x="38" y="14"/>
              </a:cxn>
              <a:cxn ang="0">
                <a:pos x="38" y="11"/>
              </a:cxn>
              <a:cxn ang="0">
                <a:pos x="36" y="9"/>
              </a:cxn>
              <a:cxn ang="0">
                <a:pos x="35" y="6"/>
              </a:cxn>
              <a:cxn ang="0">
                <a:pos x="32" y="5"/>
              </a:cxn>
              <a:cxn ang="0">
                <a:pos x="30" y="3"/>
              </a:cxn>
              <a:cxn ang="0">
                <a:pos x="27" y="2"/>
              </a:cxn>
              <a:cxn ang="0">
                <a:pos x="23" y="0"/>
              </a:cxn>
              <a:cxn ang="0">
                <a:pos x="18" y="0"/>
              </a:cxn>
            </a:cxnLst>
            <a:rect l="0" t="0" r="r" b="b"/>
            <a:pathLst>
              <a:path w="38" h="27">
                <a:moveTo>
                  <a:pt x="18" y="0"/>
                </a:moveTo>
                <a:lnTo>
                  <a:pt x="15" y="0"/>
                </a:lnTo>
                <a:lnTo>
                  <a:pt x="12" y="2"/>
                </a:lnTo>
                <a:lnTo>
                  <a:pt x="9" y="3"/>
                </a:lnTo>
                <a:lnTo>
                  <a:pt x="5" y="5"/>
                </a:lnTo>
                <a:lnTo>
                  <a:pt x="4" y="6"/>
                </a:lnTo>
                <a:lnTo>
                  <a:pt x="0" y="9"/>
                </a:lnTo>
                <a:lnTo>
                  <a:pt x="0" y="11"/>
                </a:lnTo>
                <a:lnTo>
                  <a:pt x="0" y="14"/>
                </a:lnTo>
                <a:lnTo>
                  <a:pt x="0" y="17"/>
                </a:lnTo>
                <a:lnTo>
                  <a:pt x="0" y="19"/>
                </a:lnTo>
                <a:lnTo>
                  <a:pt x="4" y="21"/>
                </a:lnTo>
                <a:lnTo>
                  <a:pt x="5" y="24"/>
                </a:lnTo>
                <a:lnTo>
                  <a:pt x="9" y="25"/>
                </a:lnTo>
                <a:lnTo>
                  <a:pt x="12" y="27"/>
                </a:lnTo>
                <a:lnTo>
                  <a:pt x="15" y="27"/>
                </a:lnTo>
                <a:lnTo>
                  <a:pt x="18" y="27"/>
                </a:lnTo>
                <a:lnTo>
                  <a:pt x="23" y="27"/>
                </a:lnTo>
                <a:lnTo>
                  <a:pt x="27" y="27"/>
                </a:lnTo>
                <a:lnTo>
                  <a:pt x="30" y="25"/>
                </a:lnTo>
                <a:lnTo>
                  <a:pt x="32" y="24"/>
                </a:lnTo>
                <a:lnTo>
                  <a:pt x="35" y="21"/>
                </a:lnTo>
                <a:lnTo>
                  <a:pt x="36" y="19"/>
                </a:lnTo>
                <a:lnTo>
                  <a:pt x="38" y="17"/>
                </a:lnTo>
                <a:lnTo>
                  <a:pt x="38" y="14"/>
                </a:lnTo>
                <a:lnTo>
                  <a:pt x="38" y="11"/>
                </a:lnTo>
                <a:lnTo>
                  <a:pt x="36" y="9"/>
                </a:lnTo>
                <a:lnTo>
                  <a:pt x="35" y="6"/>
                </a:lnTo>
                <a:lnTo>
                  <a:pt x="32" y="5"/>
                </a:lnTo>
                <a:lnTo>
                  <a:pt x="30" y="3"/>
                </a:lnTo>
                <a:lnTo>
                  <a:pt x="27" y="2"/>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14" name="Freeform 186"/>
          <p:cNvSpPr>
            <a:spLocks/>
          </p:cNvSpPr>
          <p:nvPr/>
        </p:nvSpPr>
        <p:spPr bwMode="auto">
          <a:xfrm>
            <a:off x="2117725" y="3440013"/>
            <a:ext cx="28575" cy="42863"/>
          </a:xfrm>
          <a:custGeom>
            <a:avLst/>
            <a:gdLst/>
            <a:ahLst/>
            <a:cxnLst>
              <a:cxn ang="0">
                <a:pos x="18" y="0"/>
              </a:cxn>
              <a:cxn ang="0">
                <a:pos x="15" y="0"/>
              </a:cxn>
              <a:cxn ang="0">
                <a:pos x="12" y="2"/>
              </a:cxn>
              <a:cxn ang="0">
                <a:pos x="9" y="3"/>
              </a:cxn>
              <a:cxn ang="0">
                <a:pos x="5" y="5"/>
              </a:cxn>
              <a:cxn ang="0">
                <a:pos x="4" y="6"/>
              </a:cxn>
              <a:cxn ang="0">
                <a:pos x="0" y="9"/>
              </a:cxn>
              <a:cxn ang="0">
                <a:pos x="0" y="11"/>
              </a:cxn>
              <a:cxn ang="0">
                <a:pos x="0" y="14"/>
              </a:cxn>
              <a:cxn ang="0">
                <a:pos x="0" y="17"/>
              </a:cxn>
              <a:cxn ang="0">
                <a:pos x="0" y="19"/>
              </a:cxn>
              <a:cxn ang="0">
                <a:pos x="4" y="21"/>
              </a:cxn>
              <a:cxn ang="0">
                <a:pos x="5" y="24"/>
              </a:cxn>
              <a:cxn ang="0">
                <a:pos x="9" y="25"/>
              </a:cxn>
              <a:cxn ang="0">
                <a:pos x="12" y="27"/>
              </a:cxn>
              <a:cxn ang="0">
                <a:pos x="15" y="27"/>
              </a:cxn>
              <a:cxn ang="0">
                <a:pos x="18" y="27"/>
              </a:cxn>
              <a:cxn ang="0">
                <a:pos x="23" y="27"/>
              </a:cxn>
              <a:cxn ang="0">
                <a:pos x="27" y="27"/>
              </a:cxn>
              <a:cxn ang="0">
                <a:pos x="30" y="25"/>
              </a:cxn>
              <a:cxn ang="0">
                <a:pos x="32" y="24"/>
              </a:cxn>
              <a:cxn ang="0">
                <a:pos x="35" y="21"/>
              </a:cxn>
              <a:cxn ang="0">
                <a:pos x="36" y="19"/>
              </a:cxn>
              <a:cxn ang="0">
                <a:pos x="38" y="17"/>
              </a:cxn>
              <a:cxn ang="0">
                <a:pos x="38" y="14"/>
              </a:cxn>
              <a:cxn ang="0">
                <a:pos x="38" y="11"/>
              </a:cxn>
              <a:cxn ang="0">
                <a:pos x="36" y="9"/>
              </a:cxn>
              <a:cxn ang="0">
                <a:pos x="35" y="6"/>
              </a:cxn>
              <a:cxn ang="0">
                <a:pos x="32" y="5"/>
              </a:cxn>
              <a:cxn ang="0">
                <a:pos x="30" y="3"/>
              </a:cxn>
              <a:cxn ang="0">
                <a:pos x="27" y="2"/>
              </a:cxn>
              <a:cxn ang="0">
                <a:pos x="23" y="0"/>
              </a:cxn>
              <a:cxn ang="0">
                <a:pos x="18" y="0"/>
              </a:cxn>
            </a:cxnLst>
            <a:rect l="0" t="0" r="r" b="b"/>
            <a:pathLst>
              <a:path w="38" h="27">
                <a:moveTo>
                  <a:pt x="18" y="0"/>
                </a:moveTo>
                <a:lnTo>
                  <a:pt x="15" y="0"/>
                </a:lnTo>
                <a:lnTo>
                  <a:pt x="12" y="2"/>
                </a:lnTo>
                <a:lnTo>
                  <a:pt x="9" y="3"/>
                </a:lnTo>
                <a:lnTo>
                  <a:pt x="5" y="5"/>
                </a:lnTo>
                <a:lnTo>
                  <a:pt x="4" y="6"/>
                </a:lnTo>
                <a:lnTo>
                  <a:pt x="0" y="9"/>
                </a:lnTo>
                <a:lnTo>
                  <a:pt x="0" y="11"/>
                </a:lnTo>
                <a:lnTo>
                  <a:pt x="0" y="14"/>
                </a:lnTo>
                <a:lnTo>
                  <a:pt x="0" y="17"/>
                </a:lnTo>
                <a:lnTo>
                  <a:pt x="0" y="19"/>
                </a:lnTo>
                <a:lnTo>
                  <a:pt x="4" y="21"/>
                </a:lnTo>
                <a:lnTo>
                  <a:pt x="5" y="24"/>
                </a:lnTo>
                <a:lnTo>
                  <a:pt x="9" y="25"/>
                </a:lnTo>
                <a:lnTo>
                  <a:pt x="12" y="27"/>
                </a:lnTo>
                <a:lnTo>
                  <a:pt x="15" y="27"/>
                </a:lnTo>
                <a:lnTo>
                  <a:pt x="18" y="27"/>
                </a:lnTo>
                <a:lnTo>
                  <a:pt x="23" y="27"/>
                </a:lnTo>
                <a:lnTo>
                  <a:pt x="27" y="27"/>
                </a:lnTo>
                <a:lnTo>
                  <a:pt x="30" y="25"/>
                </a:lnTo>
                <a:lnTo>
                  <a:pt x="32" y="24"/>
                </a:lnTo>
                <a:lnTo>
                  <a:pt x="35" y="21"/>
                </a:lnTo>
                <a:lnTo>
                  <a:pt x="36" y="19"/>
                </a:lnTo>
                <a:lnTo>
                  <a:pt x="38" y="17"/>
                </a:lnTo>
                <a:lnTo>
                  <a:pt x="38" y="14"/>
                </a:lnTo>
                <a:lnTo>
                  <a:pt x="38" y="11"/>
                </a:lnTo>
                <a:lnTo>
                  <a:pt x="36" y="9"/>
                </a:lnTo>
                <a:lnTo>
                  <a:pt x="35" y="6"/>
                </a:lnTo>
                <a:lnTo>
                  <a:pt x="32" y="5"/>
                </a:lnTo>
                <a:lnTo>
                  <a:pt x="30" y="3"/>
                </a:lnTo>
                <a:lnTo>
                  <a:pt x="27" y="2"/>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15" name="Freeform 187"/>
          <p:cNvSpPr>
            <a:spLocks/>
          </p:cNvSpPr>
          <p:nvPr/>
        </p:nvSpPr>
        <p:spPr bwMode="auto">
          <a:xfrm>
            <a:off x="1665288" y="3265388"/>
            <a:ext cx="30162" cy="42863"/>
          </a:xfrm>
          <a:custGeom>
            <a:avLst/>
            <a:gdLst/>
            <a:ahLst/>
            <a:cxnLst>
              <a:cxn ang="0">
                <a:pos x="19" y="0"/>
              </a:cxn>
              <a:cxn ang="0">
                <a:pos x="16" y="1"/>
              </a:cxn>
              <a:cxn ang="0">
                <a:pos x="11" y="1"/>
              </a:cxn>
              <a:cxn ang="0">
                <a:pos x="8" y="2"/>
              </a:cxn>
              <a:cxn ang="0">
                <a:pos x="6" y="4"/>
              </a:cxn>
              <a:cxn ang="0">
                <a:pos x="3" y="7"/>
              </a:cxn>
              <a:cxn ang="0">
                <a:pos x="1" y="9"/>
              </a:cxn>
              <a:cxn ang="0">
                <a:pos x="1" y="11"/>
              </a:cxn>
              <a:cxn ang="0">
                <a:pos x="0" y="14"/>
              </a:cxn>
              <a:cxn ang="0">
                <a:pos x="1" y="16"/>
              </a:cxn>
              <a:cxn ang="0">
                <a:pos x="1" y="19"/>
              </a:cxn>
              <a:cxn ang="0">
                <a:pos x="3" y="22"/>
              </a:cxn>
              <a:cxn ang="0">
                <a:pos x="6" y="23"/>
              </a:cxn>
              <a:cxn ang="0">
                <a:pos x="8" y="25"/>
              </a:cxn>
              <a:cxn ang="0">
                <a:pos x="11" y="26"/>
              </a:cxn>
              <a:cxn ang="0">
                <a:pos x="16" y="27"/>
              </a:cxn>
              <a:cxn ang="0">
                <a:pos x="19" y="27"/>
              </a:cxn>
              <a:cxn ang="0">
                <a:pos x="23" y="27"/>
              </a:cxn>
              <a:cxn ang="0">
                <a:pos x="28" y="26"/>
              </a:cxn>
              <a:cxn ang="0">
                <a:pos x="29" y="25"/>
              </a:cxn>
              <a:cxn ang="0">
                <a:pos x="33" y="23"/>
              </a:cxn>
              <a:cxn ang="0">
                <a:pos x="36" y="22"/>
              </a:cxn>
              <a:cxn ang="0">
                <a:pos x="38" y="19"/>
              </a:cxn>
              <a:cxn ang="0">
                <a:pos x="38" y="16"/>
              </a:cxn>
              <a:cxn ang="0">
                <a:pos x="39" y="14"/>
              </a:cxn>
              <a:cxn ang="0">
                <a:pos x="38" y="11"/>
              </a:cxn>
              <a:cxn ang="0">
                <a:pos x="38" y="9"/>
              </a:cxn>
              <a:cxn ang="0">
                <a:pos x="36" y="7"/>
              </a:cxn>
              <a:cxn ang="0">
                <a:pos x="33" y="4"/>
              </a:cxn>
              <a:cxn ang="0">
                <a:pos x="29" y="2"/>
              </a:cxn>
              <a:cxn ang="0">
                <a:pos x="28" y="1"/>
              </a:cxn>
              <a:cxn ang="0">
                <a:pos x="23" y="1"/>
              </a:cxn>
              <a:cxn ang="0">
                <a:pos x="19" y="0"/>
              </a:cxn>
            </a:cxnLst>
            <a:rect l="0" t="0" r="r" b="b"/>
            <a:pathLst>
              <a:path w="39" h="27">
                <a:moveTo>
                  <a:pt x="19" y="0"/>
                </a:moveTo>
                <a:lnTo>
                  <a:pt x="16" y="1"/>
                </a:lnTo>
                <a:lnTo>
                  <a:pt x="11" y="1"/>
                </a:lnTo>
                <a:lnTo>
                  <a:pt x="8" y="2"/>
                </a:lnTo>
                <a:lnTo>
                  <a:pt x="6" y="4"/>
                </a:lnTo>
                <a:lnTo>
                  <a:pt x="3" y="7"/>
                </a:lnTo>
                <a:lnTo>
                  <a:pt x="1" y="9"/>
                </a:lnTo>
                <a:lnTo>
                  <a:pt x="1" y="11"/>
                </a:lnTo>
                <a:lnTo>
                  <a:pt x="0" y="14"/>
                </a:lnTo>
                <a:lnTo>
                  <a:pt x="1" y="16"/>
                </a:lnTo>
                <a:lnTo>
                  <a:pt x="1" y="19"/>
                </a:lnTo>
                <a:lnTo>
                  <a:pt x="3" y="22"/>
                </a:lnTo>
                <a:lnTo>
                  <a:pt x="6" y="23"/>
                </a:lnTo>
                <a:lnTo>
                  <a:pt x="8" y="25"/>
                </a:lnTo>
                <a:lnTo>
                  <a:pt x="11" y="26"/>
                </a:lnTo>
                <a:lnTo>
                  <a:pt x="16" y="27"/>
                </a:lnTo>
                <a:lnTo>
                  <a:pt x="19" y="27"/>
                </a:lnTo>
                <a:lnTo>
                  <a:pt x="23" y="27"/>
                </a:lnTo>
                <a:lnTo>
                  <a:pt x="28" y="26"/>
                </a:lnTo>
                <a:lnTo>
                  <a:pt x="29" y="25"/>
                </a:lnTo>
                <a:lnTo>
                  <a:pt x="33" y="23"/>
                </a:lnTo>
                <a:lnTo>
                  <a:pt x="36" y="22"/>
                </a:lnTo>
                <a:lnTo>
                  <a:pt x="38" y="19"/>
                </a:lnTo>
                <a:lnTo>
                  <a:pt x="38" y="16"/>
                </a:lnTo>
                <a:lnTo>
                  <a:pt x="39" y="14"/>
                </a:lnTo>
                <a:lnTo>
                  <a:pt x="38" y="11"/>
                </a:lnTo>
                <a:lnTo>
                  <a:pt x="38" y="9"/>
                </a:lnTo>
                <a:lnTo>
                  <a:pt x="36" y="7"/>
                </a:lnTo>
                <a:lnTo>
                  <a:pt x="33" y="4"/>
                </a:lnTo>
                <a:lnTo>
                  <a:pt x="29" y="2"/>
                </a:lnTo>
                <a:lnTo>
                  <a:pt x="28" y="1"/>
                </a:lnTo>
                <a:lnTo>
                  <a:pt x="23" y="1"/>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16" name="Freeform 188"/>
          <p:cNvSpPr>
            <a:spLocks/>
          </p:cNvSpPr>
          <p:nvPr/>
        </p:nvSpPr>
        <p:spPr bwMode="auto">
          <a:xfrm>
            <a:off x="1665288" y="3265388"/>
            <a:ext cx="30162" cy="42863"/>
          </a:xfrm>
          <a:custGeom>
            <a:avLst/>
            <a:gdLst/>
            <a:ahLst/>
            <a:cxnLst>
              <a:cxn ang="0">
                <a:pos x="19" y="0"/>
              </a:cxn>
              <a:cxn ang="0">
                <a:pos x="16" y="1"/>
              </a:cxn>
              <a:cxn ang="0">
                <a:pos x="11" y="1"/>
              </a:cxn>
              <a:cxn ang="0">
                <a:pos x="8" y="2"/>
              </a:cxn>
              <a:cxn ang="0">
                <a:pos x="6" y="4"/>
              </a:cxn>
              <a:cxn ang="0">
                <a:pos x="3" y="7"/>
              </a:cxn>
              <a:cxn ang="0">
                <a:pos x="1" y="9"/>
              </a:cxn>
              <a:cxn ang="0">
                <a:pos x="1" y="11"/>
              </a:cxn>
              <a:cxn ang="0">
                <a:pos x="0" y="14"/>
              </a:cxn>
              <a:cxn ang="0">
                <a:pos x="1" y="16"/>
              </a:cxn>
              <a:cxn ang="0">
                <a:pos x="1" y="19"/>
              </a:cxn>
              <a:cxn ang="0">
                <a:pos x="3" y="22"/>
              </a:cxn>
              <a:cxn ang="0">
                <a:pos x="6" y="23"/>
              </a:cxn>
              <a:cxn ang="0">
                <a:pos x="8" y="25"/>
              </a:cxn>
              <a:cxn ang="0">
                <a:pos x="11" y="26"/>
              </a:cxn>
              <a:cxn ang="0">
                <a:pos x="16" y="27"/>
              </a:cxn>
              <a:cxn ang="0">
                <a:pos x="19" y="27"/>
              </a:cxn>
              <a:cxn ang="0">
                <a:pos x="23" y="27"/>
              </a:cxn>
              <a:cxn ang="0">
                <a:pos x="28" y="26"/>
              </a:cxn>
              <a:cxn ang="0">
                <a:pos x="29" y="25"/>
              </a:cxn>
              <a:cxn ang="0">
                <a:pos x="33" y="23"/>
              </a:cxn>
              <a:cxn ang="0">
                <a:pos x="36" y="22"/>
              </a:cxn>
              <a:cxn ang="0">
                <a:pos x="38" y="19"/>
              </a:cxn>
              <a:cxn ang="0">
                <a:pos x="38" y="16"/>
              </a:cxn>
              <a:cxn ang="0">
                <a:pos x="39" y="14"/>
              </a:cxn>
              <a:cxn ang="0">
                <a:pos x="38" y="11"/>
              </a:cxn>
              <a:cxn ang="0">
                <a:pos x="38" y="9"/>
              </a:cxn>
              <a:cxn ang="0">
                <a:pos x="36" y="7"/>
              </a:cxn>
              <a:cxn ang="0">
                <a:pos x="33" y="4"/>
              </a:cxn>
              <a:cxn ang="0">
                <a:pos x="29" y="2"/>
              </a:cxn>
              <a:cxn ang="0">
                <a:pos x="28" y="1"/>
              </a:cxn>
              <a:cxn ang="0">
                <a:pos x="23" y="1"/>
              </a:cxn>
              <a:cxn ang="0">
                <a:pos x="19" y="0"/>
              </a:cxn>
            </a:cxnLst>
            <a:rect l="0" t="0" r="r" b="b"/>
            <a:pathLst>
              <a:path w="39" h="27">
                <a:moveTo>
                  <a:pt x="19" y="0"/>
                </a:moveTo>
                <a:lnTo>
                  <a:pt x="16" y="1"/>
                </a:lnTo>
                <a:lnTo>
                  <a:pt x="11" y="1"/>
                </a:lnTo>
                <a:lnTo>
                  <a:pt x="8" y="2"/>
                </a:lnTo>
                <a:lnTo>
                  <a:pt x="6" y="4"/>
                </a:lnTo>
                <a:lnTo>
                  <a:pt x="3" y="7"/>
                </a:lnTo>
                <a:lnTo>
                  <a:pt x="1" y="9"/>
                </a:lnTo>
                <a:lnTo>
                  <a:pt x="1" y="11"/>
                </a:lnTo>
                <a:lnTo>
                  <a:pt x="0" y="14"/>
                </a:lnTo>
                <a:lnTo>
                  <a:pt x="1" y="16"/>
                </a:lnTo>
                <a:lnTo>
                  <a:pt x="1" y="19"/>
                </a:lnTo>
                <a:lnTo>
                  <a:pt x="3" y="22"/>
                </a:lnTo>
                <a:lnTo>
                  <a:pt x="6" y="23"/>
                </a:lnTo>
                <a:lnTo>
                  <a:pt x="8" y="25"/>
                </a:lnTo>
                <a:lnTo>
                  <a:pt x="11" y="26"/>
                </a:lnTo>
                <a:lnTo>
                  <a:pt x="16" y="27"/>
                </a:lnTo>
                <a:lnTo>
                  <a:pt x="19" y="27"/>
                </a:lnTo>
                <a:lnTo>
                  <a:pt x="23" y="27"/>
                </a:lnTo>
                <a:lnTo>
                  <a:pt x="28" y="26"/>
                </a:lnTo>
                <a:lnTo>
                  <a:pt x="29" y="25"/>
                </a:lnTo>
                <a:lnTo>
                  <a:pt x="33" y="23"/>
                </a:lnTo>
                <a:lnTo>
                  <a:pt x="36" y="22"/>
                </a:lnTo>
                <a:lnTo>
                  <a:pt x="38" y="19"/>
                </a:lnTo>
                <a:lnTo>
                  <a:pt x="38" y="16"/>
                </a:lnTo>
                <a:lnTo>
                  <a:pt x="39" y="14"/>
                </a:lnTo>
                <a:lnTo>
                  <a:pt x="38" y="11"/>
                </a:lnTo>
                <a:lnTo>
                  <a:pt x="38" y="9"/>
                </a:lnTo>
                <a:lnTo>
                  <a:pt x="36" y="7"/>
                </a:lnTo>
                <a:lnTo>
                  <a:pt x="33" y="4"/>
                </a:lnTo>
                <a:lnTo>
                  <a:pt x="29" y="2"/>
                </a:lnTo>
                <a:lnTo>
                  <a:pt x="28" y="1"/>
                </a:lnTo>
                <a:lnTo>
                  <a:pt x="23" y="1"/>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17" name="Freeform 189"/>
          <p:cNvSpPr>
            <a:spLocks/>
          </p:cNvSpPr>
          <p:nvPr/>
        </p:nvSpPr>
        <p:spPr bwMode="auto">
          <a:xfrm>
            <a:off x="1477963" y="3736876"/>
            <a:ext cx="30162" cy="44450"/>
          </a:xfrm>
          <a:custGeom>
            <a:avLst/>
            <a:gdLst/>
            <a:ahLst/>
            <a:cxnLst>
              <a:cxn ang="0">
                <a:pos x="18" y="0"/>
              </a:cxn>
              <a:cxn ang="0">
                <a:pos x="14" y="1"/>
              </a:cxn>
              <a:cxn ang="0">
                <a:pos x="11" y="1"/>
              </a:cxn>
              <a:cxn ang="0">
                <a:pos x="8" y="3"/>
              </a:cxn>
              <a:cxn ang="0">
                <a:pos x="4" y="5"/>
              </a:cxn>
              <a:cxn ang="0">
                <a:pos x="3" y="7"/>
              </a:cxn>
              <a:cxn ang="0">
                <a:pos x="0" y="10"/>
              </a:cxn>
              <a:cxn ang="0">
                <a:pos x="0" y="12"/>
              </a:cxn>
              <a:cxn ang="0">
                <a:pos x="0" y="14"/>
              </a:cxn>
              <a:cxn ang="0">
                <a:pos x="0" y="16"/>
              </a:cxn>
              <a:cxn ang="0">
                <a:pos x="0" y="20"/>
              </a:cxn>
              <a:cxn ang="0">
                <a:pos x="3" y="22"/>
              </a:cxn>
              <a:cxn ang="0">
                <a:pos x="4" y="23"/>
              </a:cxn>
              <a:cxn ang="0">
                <a:pos x="8" y="26"/>
              </a:cxn>
              <a:cxn ang="0">
                <a:pos x="11" y="27"/>
              </a:cxn>
              <a:cxn ang="0">
                <a:pos x="14" y="28"/>
              </a:cxn>
              <a:cxn ang="0">
                <a:pos x="18" y="28"/>
              </a:cxn>
              <a:cxn ang="0">
                <a:pos x="21" y="28"/>
              </a:cxn>
              <a:cxn ang="0">
                <a:pos x="24" y="27"/>
              </a:cxn>
              <a:cxn ang="0">
                <a:pos x="27" y="26"/>
              </a:cxn>
              <a:cxn ang="0">
                <a:pos x="31" y="23"/>
              </a:cxn>
              <a:cxn ang="0">
                <a:pos x="34" y="22"/>
              </a:cxn>
              <a:cxn ang="0">
                <a:pos x="36" y="20"/>
              </a:cxn>
              <a:cxn ang="0">
                <a:pos x="36" y="16"/>
              </a:cxn>
              <a:cxn ang="0">
                <a:pos x="36" y="14"/>
              </a:cxn>
              <a:cxn ang="0">
                <a:pos x="36" y="12"/>
              </a:cxn>
              <a:cxn ang="0">
                <a:pos x="36" y="10"/>
              </a:cxn>
              <a:cxn ang="0">
                <a:pos x="34" y="7"/>
              </a:cxn>
              <a:cxn ang="0">
                <a:pos x="31" y="5"/>
              </a:cxn>
              <a:cxn ang="0">
                <a:pos x="27" y="3"/>
              </a:cxn>
              <a:cxn ang="0">
                <a:pos x="24" y="1"/>
              </a:cxn>
              <a:cxn ang="0">
                <a:pos x="21" y="1"/>
              </a:cxn>
              <a:cxn ang="0">
                <a:pos x="18" y="0"/>
              </a:cxn>
            </a:cxnLst>
            <a:rect l="0" t="0" r="r" b="b"/>
            <a:pathLst>
              <a:path w="36" h="28">
                <a:moveTo>
                  <a:pt x="18" y="0"/>
                </a:moveTo>
                <a:lnTo>
                  <a:pt x="14" y="1"/>
                </a:lnTo>
                <a:lnTo>
                  <a:pt x="11" y="1"/>
                </a:lnTo>
                <a:lnTo>
                  <a:pt x="8" y="3"/>
                </a:lnTo>
                <a:lnTo>
                  <a:pt x="4" y="5"/>
                </a:lnTo>
                <a:lnTo>
                  <a:pt x="3" y="7"/>
                </a:lnTo>
                <a:lnTo>
                  <a:pt x="0" y="10"/>
                </a:lnTo>
                <a:lnTo>
                  <a:pt x="0" y="12"/>
                </a:lnTo>
                <a:lnTo>
                  <a:pt x="0" y="14"/>
                </a:lnTo>
                <a:lnTo>
                  <a:pt x="0" y="16"/>
                </a:lnTo>
                <a:lnTo>
                  <a:pt x="0" y="20"/>
                </a:lnTo>
                <a:lnTo>
                  <a:pt x="3" y="22"/>
                </a:lnTo>
                <a:lnTo>
                  <a:pt x="4" y="23"/>
                </a:lnTo>
                <a:lnTo>
                  <a:pt x="8" y="26"/>
                </a:lnTo>
                <a:lnTo>
                  <a:pt x="11" y="27"/>
                </a:lnTo>
                <a:lnTo>
                  <a:pt x="14" y="28"/>
                </a:lnTo>
                <a:lnTo>
                  <a:pt x="18" y="28"/>
                </a:lnTo>
                <a:lnTo>
                  <a:pt x="21" y="28"/>
                </a:lnTo>
                <a:lnTo>
                  <a:pt x="24" y="27"/>
                </a:lnTo>
                <a:lnTo>
                  <a:pt x="27" y="26"/>
                </a:lnTo>
                <a:lnTo>
                  <a:pt x="31" y="23"/>
                </a:lnTo>
                <a:lnTo>
                  <a:pt x="34" y="22"/>
                </a:lnTo>
                <a:lnTo>
                  <a:pt x="36" y="20"/>
                </a:lnTo>
                <a:lnTo>
                  <a:pt x="36" y="16"/>
                </a:lnTo>
                <a:lnTo>
                  <a:pt x="36" y="14"/>
                </a:lnTo>
                <a:lnTo>
                  <a:pt x="36" y="12"/>
                </a:lnTo>
                <a:lnTo>
                  <a:pt x="36" y="10"/>
                </a:lnTo>
                <a:lnTo>
                  <a:pt x="34" y="7"/>
                </a:lnTo>
                <a:lnTo>
                  <a:pt x="31" y="5"/>
                </a:lnTo>
                <a:lnTo>
                  <a:pt x="27" y="3"/>
                </a:lnTo>
                <a:lnTo>
                  <a:pt x="24" y="1"/>
                </a:lnTo>
                <a:lnTo>
                  <a:pt x="21" y="1"/>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18" name="Freeform 190"/>
          <p:cNvSpPr>
            <a:spLocks/>
          </p:cNvSpPr>
          <p:nvPr/>
        </p:nvSpPr>
        <p:spPr bwMode="auto">
          <a:xfrm>
            <a:off x="1477963" y="3736876"/>
            <a:ext cx="30162" cy="44450"/>
          </a:xfrm>
          <a:custGeom>
            <a:avLst/>
            <a:gdLst/>
            <a:ahLst/>
            <a:cxnLst>
              <a:cxn ang="0">
                <a:pos x="18" y="0"/>
              </a:cxn>
              <a:cxn ang="0">
                <a:pos x="14" y="1"/>
              </a:cxn>
              <a:cxn ang="0">
                <a:pos x="11" y="1"/>
              </a:cxn>
              <a:cxn ang="0">
                <a:pos x="8" y="3"/>
              </a:cxn>
              <a:cxn ang="0">
                <a:pos x="4" y="5"/>
              </a:cxn>
              <a:cxn ang="0">
                <a:pos x="3" y="7"/>
              </a:cxn>
              <a:cxn ang="0">
                <a:pos x="0" y="10"/>
              </a:cxn>
              <a:cxn ang="0">
                <a:pos x="0" y="12"/>
              </a:cxn>
              <a:cxn ang="0">
                <a:pos x="0" y="14"/>
              </a:cxn>
              <a:cxn ang="0">
                <a:pos x="0" y="16"/>
              </a:cxn>
              <a:cxn ang="0">
                <a:pos x="0" y="20"/>
              </a:cxn>
              <a:cxn ang="0">
                <a:pos x="3" y="22"/>
              </a:cxn>
              <a:cxn ang="0">
                <a:pos x="4" y="23"/>
              </a:cxn>
              <a:cxn ang="0">
                <a:pos x="8" y="26"/>
              </a:cxn>
              <a:cxn ang="0">
                <a:pos x="11" y="27"/>
              </a:cxn>
              <a:cxn ang="0">
                <a:pos x="14" y="28"/>
              </a:cxn>
              <a:cxn ang="0">
                <a:pos x="18" y="28"/>
              </a:cxn>
              <a:cxn ang="0">
                <a:pos x="21" y="28"/>
              </a:cxn>
              <a:cxn ang="0">
                <a:pos x="24" y="27"/>
              </a:cxn>
              <a:cxn ang="0">
                <a:pos x="27" y="26"/>
              </a:cxn>
              <a:cxn ang="0">
                <a:pos x="31" y="23"/>
              </a:cxn>
              <a:cxn ang="0">
                <a:pos x="34" y="22"/>
              </a:cxn>
              <a:cxn ang="0">
                <a:pos x="36" y="20"/>
              </a:cxn>
              <a:cxn ang="0">
                <a:pos x="36" y="16"/>
              </a:cxn>
              <a:cxn ang="0">
                <a:pos x="36" y="14"/>
              </a:cxn>
              <a:cxn ang="0">
                <a:pos x="36" y="12"/>
              </a:cxn>
              <a:cxn ang="0">
                <a:pos x="36" y="10"/>
              </a:cxn>
              <a:cxn ang="0">
                <a:pos x="34" y="7"/>
              </a:cxn>
              <a:cxn ang="0">
                <a:pos x="31" y="5"/>
              </a:cxn>
              <a:cxn ang="0">
                <a:pos x="27" y="3"/>
              </a:cxn>
              <a:cxn ang="0">
                <a:pos x="24" y="1"/>
              </a:cxn>
              <a:cxn ang="0">
                <a:pos x="21" y="1"/>
              </a:cxn>
              <a:cxn ang="0">
                <a:pos x="18" y="0"/>
              </a:cxn>
            </a:cxnLst>
            <a:rect l="0" t="0" r="r" b="b"/>
            <a:pathLst>
              <a:path w="36" h="28">
                <a:moveTo>
                  <a:pt x="18" y="0"/>
                </a:moveTo>
                <a:lnTo>
                  <a:pt x="14" y="1"/>
                </a:lnTo>
                <a:lnTo>
                  <a:pt x="11" y="1"/>
                </a:lnTo>
                <a:lnTo>
                  <a:pt x="8" y="3"/>
                </a:lnTo>
                <a:lnTo>
                  <a:pt x="4" y="5"/>
                </a:lnTo>
                <a:lnTo>
                  <a:pt x="3" y="7"/>
                </a:lnTo>
                <a:lnTo>
                  <a:pt x="0" y="10"/>
                </a:lnTo>
                <a:lnTo>
                  <a:pt x="0" y="12"/>
                </a:lnTo>
                <a:lnTo>
                  <a:pt x="0" y="14"/>
                </a:lnTo>
                <a:lnTo>
                  <a:pt x="0" y="16"/>
                </a:lnTo>
                <a:lnTo>
                  <a:pt x="0" y="20"/>
                </a:lnTo>
                <a:lnTo>
                  <a:pt x="3" y="22"/>
                </a:lnTo>
                <a:lnTo>
                  <a:pt x="4" y="23"/>
                </a:lnTo>
                <a:lnTo>
                  <a:pt x="8" y="26"/>
                </a:lnTo>
                <a:lnTo>
                  <a:pt x="11" y="27"/>
                </a:lnTo>
                <a:lnTo>
                  <a:pt x="14" y="28"/>
                </a:lnTo>
                <a:lnTo>
                  <a:pt x="18" y="28"/>
                </a:lnTo>
                <a:lnTo>
                  <a:pt x="21" y="28"/>
                </a:lnTo>
                <a:lnTo>
                  <a:pt x="24" y="27"/>
                </a:lnTo>
                <a:lnTo>
                  <a:pt x="27" y="26"/>
                </a:lnTo>
                <a:lnTo>
                  <a:pt x="31" y="23"/>
                </a:lnTo>
                <a:lnTo>
                  <a:pt x="34" y="22"/>
                </a:lnTo>
                <a:lnTo>
                  <a:pt x="36" y="20"/>
                </a:lnTo>
                <a:lnTo>
                  <a:pt x="36" y="16"/>
                </a:lnTo>
                <a:lnTo>
                  <a:pt x="36" y="14"/>
                </a:lnTo>
                <a:lnTo>
                  <a:pt x="36" y="12"/>
                </a:lnTo>
                <a:lnTo>
                  <a:pt x="36" y="10"/>
                </a:lnTo>
                <a:lnTo>
                  <a:pt x="34" y="7"/>
                </a:lnTo>
                <a:lnTo>
                  <a:pt x="31" y="5"/>
                </a:lnTo>
                <a:lnTo>
                  <a:pt x="27" y="3"/>
                </a:lnTo>
                <a:lnTo>
                  <a:pt x="24" y="1"/>
                </a:lnTo>
                <a:lnTo>
                  <a:pt x="21" y="1"/>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19" name="Freeform 191"/>
          <p:cNvSpPr>
            <a:spLocks/>
          </p:cNvSpPr>
          <p:nvPr/>
        </p:nvSpPr>
        <p:spPr bwMode="auto">
          <a:xfrm>
            <a:off x="2060575" y="3063776"/>
            <a:ext cx="30163" cy="42862"/>
          </a:xfrm>
          <a:custGeom>
            <a:avLst/>
            <a:gdLst/>
            <a:ahLst/>
            <a:cxnLst>
              <a:cxn ang="0">
                <a:pos x="18" y="0"/>
              </a:cxn>
              <a:cxn ang="0">
                <a:pos x="15" y="0"/>
              </a:cxn>
              <a:cxn ang="0">
                <a:pos x="11" y="1"/>
              </a:cxn>
              <a:cxn ang="0">
                <a:pos x="8" y="2"/>
              </a:cxn>
              <a:cxn ang="0">
                <a:pos x="5" y="3"/>
              </a:cxn>
              <a:cxn ang="0">
                <a:pos x="3" y="6"/>
              </a:cxn>
              <a:cxn ang="0">
                <a:pos x="2" y="8"/>
              </a:cxn>
              <a:cxn ang="0">
                <a:pos x="0" y="10"/>
              </a:cxn>
              <a:cxn ang="0">
                <a:pos x="0" y="14"/>
              </a:cxn>
              <a:cxn ang="0">
                <a:pos x="0" y="16"/>
              </a:cxn>
              <a:cxn ang="0">
                <a:pos x="2" y="18"/>
              </a:cxn>
              <a:cxn ang="0">
                <a:pos x="3" y="21"/>
              </a:cxn>
              <a:cxn ang="0">
                <a:pos x="5" y="23"/>
              </a:cxn>
              <a:cxn ang="0">
                <a:pos x="8" y="24"/>
              </a:cxn>
              <a:cxn ang="0">
                <a:pos x="11" y="25"/>
              </a:cxn>
              <a:cxn ang="0">
                <a:pos x="15" y="26"/>
              </a:cxn>
              <a:cxn ang="0">
                <a:pos x="18" y="26"/>
              </a:cxn>
              <a:cxn ang="0">
                <a:pos x="23" y="26"/>
              </a:cxn>
              <a:cxn ang="0">
                <a:pos x="26" y="25"/>
              </a:cxn>
              <a:cxn ang="0">
                <a:pos x="29" y="24"/>
              </a:cxn>
              <a:cxn ang="0">
                <a:pos x="33" y="23"/>
              </a:cxn>
              <a:cxn ang="0">
                <a:pos x="34" y="21"/>
              </a:cxn>
              <a:cxn ang="0">
                <a:pos x="36" y="18"/>
              </a:cxn>
              <a:cxn ang="0">
                <a:pos x="38" y="16"/>
              </a:cxn>
              <a:cxn ang="0">
                <a:pos x="38" y="14"/>
              </a:cxn>
              <a:cxn ang="0">
                <a:pos x="38" y="10"/>
              </a:cxn>
              <a:cxn ang="0">
                <a:pos x="36" y="8"/>
              </a:cxn>
              <a:cxn ang="0">
                <a:pos x="34" y="6"/>
              </a:cxn>
              <a:cxn ang="0">
                <a:pos x="33" y="3"/>
              </a:cxn>
              <a:cxn ang="0">
                <a:pos x="29" y="2"/>
              </a:cxn>
              <a:cxn ang="0">
                <a:pos x="26" y="1"/>
              </a:cxn>
              <a:cxn ang="0">
                <a:pos x="23" y="0"/>
              </a:cxn>
              <a:cxn ang="0">
                <a:pos x="18" y="0"/>
              </a:cxn>
            </a:cxnLst>
            <a:rect l="0" t="0" r="r" b="b"/>
            <a:pathLst>
              <a:path w="38" h="26">
                <a:moveTo>
                  <a:pt x="18" y="0"/>
                </a:moveTo>
                <a:lnTo>
                  <a:pt x="15" y="0"/>
                </a:lnTo>
                <a:lnTo>
                  <a:pt x="11" y="1"/>
                </a:lnTo>
                <a:lnTo>
                  <a:pt x="8" y="2"/>
                </a:lnTo>
                <a:lnTo>
                  <a:pt x="5" y="3"/>
                </a:lnTo>
                <a:lnTo>
                  <a:pt x="3" y="6"/>
                </a:lnTo>
                <a:lnTo>
                  <a:pt x="2" y="8"/>
                </a:lnTo>
                <a:lnTo>
                  <a:pt x="0" y="10"/>
                </a:lnTo>
                <a:lnTo>
                  <a:pt x="0" y="14"/>
                </a:lnTo>
                <a:lnTo>
                  <a:pt x="0" y="16"/>
                </a:lnTo>
                <a:lnTo>
                  <a:pt x="2" y="18"/>
                </a:lnTo>
                <a:lnTo>
                  <a:pt x="3" y="21"/>
                </a:lnTo>
                <a:lnTo>
                  <a:pt x="5" y="23"/>
                </a:lnTo>
                <a:lnTo>
                  <a:pt x="8" y="24"/>
                </a:lnTo>
                <a:lnTo>
                  <a:pt x="11" y="25"/>
                </a:lnTo>
                <a:lnTo>
                  <a:pt x="15" y="26"/>
                </a:lnTo>
                <a:lnTo>
                  <a:pt x="18" y="26"/>
                </a:lnTo>
                <a:lnTo>
                  <a:pt x="23" y="26"/>
                </a:lnTo>
                <a:lnTo>
                  <a:pt x="26" y="25"/>
                </a:lnTo>
                <a:lnTo>
                  <a:pt x="29" y="24"/>
                </a:lnTo>
                <a:lnTo>
                  <a:pt x="33" y="23"/>
                </a:lnTo>
                <a:lnTo>
                  <a:pt x="34" y="21"/>
                </a:lnTo>
                <a:lnTo>
                  <a:pt x="36" y="18"/>
                </a:lnTo>
                <a:lnTo>
                  <a:pt x="38" y="16"/>
                </a:lnTo>
                <a:lnTo>
                  <a:pt x="38" y="14"/>
                </a:lnTo>
                <a:lnTo>
                  <a:pt x="38" y="10"/>
                </a:lnTo>
                <a:lnTo>
                  <a:pt x="36" y="8"/>
                </a:lnTo>
                <a:lnTo>
                  <a:pt x="34" y="6"/>
                </a:lnTo>
                <a:lnTo>
                  <a:pt x="33" y="3"/>
                </a:lnTo>
                <a:lnTo>
                  <a:pt x="29" y="2"/>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20" name="Freeform 192"/>
          <p:cNvSpPr>
            <a:spLocks/>
          </p:cNvSpPr>
          <p:nvPr/>
        </p:nvSpPr>
        <p:spPr bwMode="auto">
          <a:xfrm>
            <a:off x="2060575" y="3063776"/>
            <a:ext cx="30163" cy="42862"/>
          </a:xfrm>
          <a:custGeom>
            <a:avLst/>
            <a:gdLst/>
            <a:ahLst/>
            <a:cxnLst>
              <a:cxn ang="0">
                <a:pos x="18" y="0"/>
              </a:cxn>
              <a:cxn ang="0">
                <a:pos x="15" y="0"/>
              </a:cxn>
              <a:cxn ang="0">
                <a:pos x="11" y="1"/>
              </a:cxn>
              <a:cxn ang="0">
                <a:pos x="8" y="2"/>
              </a:cxn>
              <a:cxn ang="0">
                <a:pos x="5" y="3"/>
              </a:cxn>
              <a:cxn ang="0">
                <a:pos x="3" y="6"/>
              </a:cxn>
              <a:cxn ang="0">
                <a:pos x="2" y="8"/>
              </a:cxn>
              <a:cxn ang="0">
                <a:pos x="0" y="10"/>
              </a:cxn>
              <a:cxn ang="0">
                <a:pos x="0" y="14"/>
              </a:cxn>
              <a:cxn ang="0">
                <a:pos x="0" y="16"/>
              </a:cxn>
              <a:cxn ang="0">
                <a:pos x="2" y="18"/>
              </a:cxn>
              <a:cxn ang="0">
                <a:pos x="3" y="21"/>
              </a:cxn>
              <a:cxn ang="0">
                <a:pos x="5" y="23"/>
              </a:cxn>
              <a:cxn ang="0">
                <a:pos x="8" y="24"/>
              </a:cxn>
              <a:cxn ang="0">
                <a:pos x="11" y="25"/>
              </a:cxn>
              <a:cxn ang="0">
                <a:pos x="15" y="26"/>
              </a:cxn>
              <a:cxn ang="0">
                <a:pos x="18" y="26"/>
              </a:cxn>
              <a:cxn ang="0">
                <a:pos x="23" y="26"/>
              </a:cxn>
              <a:cxn ang="0">
                <a:pos x="26" y="25"/>
              </a:cxn>
              <a:cxn ang="0">
                <a:pos x="29" y="24"/>
              </a:cxn>
              <a:cxn ang="0">
                <a:pos x="33" y="23"/>
              </a:cxn>
              <a:cxn ang="0">
                <a:pos x="34" y="21"/>
              </a:cxn>
              <a:cxn ang="0">
                <a:pos x="36" y="18"/>
              </a:cxn>
              <a:cxn ang="0">
                <a:pos x="38" y="16"/>
              </a:cxn>
              <a:cxn ang="0">
                <a:pos x="38" y="14"/>
              </a:cxn>
              <a:cxn ang="0">
                <a:pos x="38" y="10"/>
              </a:cxn>
              <a:cxn ang="0">
                <a:pos x="36" y="8"/>
              </a:cxn>
              <a:cxn ang="0">
                <a:pos x="34" y="6"/>
              </a:cxn>
              <a:cxn ang="0">
                <a:pos x="33" y="3"/>
              </a:cxn>
              <a:cxn ang="0">
                <a:pos x="29" y="2"/>
              </a:cxn>
              <a:cxn ang="0">
                <a:pos x="26" y="1"/>
              </a:cxn>
              <a:cxn ang="0">
                <a:pos x="23" y="0"/>
              </a:cxn>
              <a:cxn ang="0">
                <a:pos x="18" y="0"/>
              </a:cxn>
            </a:cxnLst>
            <a:rect l="0" t="0" r="r" b="b"/>
            <a:pathLst>
              <a:path w="38" h="26">
                <a:moveTo>
                  <a:pt x="18" y="0"/>
                </a:moveTo>
                <a:lnTo>
                  <a:pt x="15" y="0"/>
                </a:lnTo>
                <a:lnTo>
                  <a:pt x="11" y="1"/>
                </a:lnTo>
                <a:lnTo>
                  <a:pt x="8" y="2"/>
                </a:lnTo>
                <a:lnTo>
                  <a:pt x="5" y="3"/>
                </a:lnTo>
                <a:lnTo>
                  <a:pt x="3" y="6"/>
                </a:lnTo>
                <a:lnTo>
                  <a:pt x="2" y="8"/>
                </a:lnTo>
                <a:lnTo>
                  <a:pt x="0" y="10"/>
                </a:lnTo>
                <a:lnTo>
                  <a:pt x="0" y="14"/>
                </a:lnTo>
                <a:lnTo>
                  <a:pt x="0" y="16"/>
                </a:lnTo>
                <a:lnTo>
                  <a:pt x="2" y="18"/>
                </a:lnTo>
                <a:lnTo>
                  <a:pt x="3" y="21"/>
                </a:lnTo>
                <a:lnTo>
                  <a:pt x="5" y="23"/>
                </a:lnTo>
                <a:lnTo>
                  <a:pt x="8" y="24"/>
                </a:lnTo>
                <a:lnTo>
                  <a:pt x="11" y="25"/>
                </a:lnTo>
                <a:lnTo>
                  <a:pt x="15" y="26"/>
                </a:lnTo>
                <a:lnTo>
                  <a:pt x="18" y="26"/>
                </a:lnTo>
                <a:lnTo>
                  <a:pt x="23" y="26"/>
                </a:lnTo>
                <a:lnTo>
                  <a:pt x="26" y="25"/>
                </a:lnTo>
                <a:lnTo>
                  <a:pt x="29" y="24"/>
                </a:lnTo>
                <a:lnTo>
                  <a:pt x="33" y="23"/>
                </a:lnTo>
                <a:lnTo>
                  <a:pt x="34" y="21"/>
                </a:lnTo>
                <a:lnTo>
                  <a:pt x="36" y="18"/>
                </a:lnTo>
                <a:lnTo>
                  <a:pt x="38" y="16"/>
                </a:lnTo>
                <a:lnTo>
                  <a:pt x="38" y="14"/>
                </a:lnTo>
                <a:lnTo>
                  <a:pt x="38" y="10"/>
                </a:lnTo>
                <a:lnTo>
                  <a:pt x="36" y="8"/>
                </a:lnTo>
                <a:lnTo>
                  <a:pt x="34" y="6"/>
                </a:lnTo>
                <a:lnTo>
                  <a:pt x="33" y="3"/>
                </a:lnTo>
                <a:lnTo>
                  <a:pt x="29" y="2"/>
                </a:lnTo>
                <a:lnTo>
                  <a:pt x="26"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21" name="Freeform 193"/>
          <p:cNvSpPr>
            <a:spLocks/>
          </p:cNvSpPr>
          <p:nvPr/>
        </p:nvSpPr>
        <p:spPr bwMode="auto">
          <a:xfrm>
            <a:off x="2239963" y="3366988"/>
            <a:ext cx="28575" cy="44450"/>
          </a:xfrm>
          <a:custGeom>
            <a:avLst/>
            <a:gdLst/>
            <a:ahLst/>
            <a:cxnLst>
              <a:cxn ang="0">
                <a:pos x="20" y="0"/>
              </a:cxn>
              <a:cxn ang="0">
                <a:pos x="15" y="1"/>
              </a:cxn>
              <a:cxn ang="0">
                <a:pos x="12" y="1"/>
              </a:cxn>
              <a:cxn ang="0">
                <a:pos x="9" y="3"/>
              </a:cxn>
              <a:cxn ang="0">
                <a:pos x="7" y="5"/>
              </a:cxn>
              <a:cxn ang="0">
                <a:pos x="4" y="6"/>
              </a:cxn>
              <a:cxn ang="0">
                <a:pos x="2" y="8"/>
              </a:cxn>
              <a:cxn ang="0">
                <a:pos x="0" y="12"/>
              </a:cxn>
              <a:cxn ang="0">
                <a:pos x="0" y="14"/>
              </a:cxn>
              <a:cxn ang="0">
                <a:pos x="0" y="16"/>
              </a:cxn>
              <a:cxn ang="0">
                <a:pos x="2" y="20"/>
              </a:cxn>
              <a:cxn ang="0">
                <a:pos x="4" y="21"/>
              </a:cxn>
              <a:cxn ang="0">
                <a:pos x="7" y="23"/>
              </a:cxn>
              <a:cxn ang="0">
                <a:pos x="9" y="26"/>
              </a:cxn>
              <a:cxn ang="0">
                <a:pos x="12" y="27"/>
              </a:cxn>
              <a:cxn ang="0">
                <a:pos x="15" y="27"/>
              </a:cxn>
              <a:cxn ang="0">
                <a:pos x="20" y="28"/>
              </a:cxn>
              <a:cxn ang="0">
                <a:pos x="23" y="27"/>
              </a:cxn>
              <a:cxn ang="0">
                <a:pos x="27" y="27"/>
              </a:cxn>
              <a:cxn ang="0">
                <a:pos x="30" y="26"/>
              </a:cxn>
              <a:cxn ang="0">
                <a:pos x="33" y="23"/>
              </a:cxn>
              <a:cxn ang="0">
                <a:pos x="35" y="21"/>
              </a:cxn>
              <a:cxn ang="0">
                <a:pos x="38" y="20"/>
              </a:cxn>
              <a:cxn ang="0">
                <a:pos x="38" y="16"/>
              </a:cxn>
              <a:cxn ang="0">
                <a:pos x="38" y="14"/>
              </a:cxn>
              <a:cxn ang="0">
                <a:pos x="38" y="12"/>
              </a:cxn>
              <a:cxn ang="0">
                <a:pos x="38" y="8"/>
              </a:cxn>
              <a:cxn ang="0">
                <a:pos x="35" y="6"/>
              </a:cxn>
              <a:cxn ang="0">
                <a:pos x="33" y="5"/>
              </a:cxn>
              <a:cxn ang="0">
                <a:pos x="30" y="3"/>
              </a:cxn>
              <a:cxn ang="0">
                <a:pos x="27" y="1"/>
              </a:cxn>
              <a:cxn ang="0">
                <a:pos x="23" y="1"/>
              </a:cxn>
              <a:cxn ang="0">
                <a:pos x="20" y="0"/>
              </a:cxn>
            </a:cxnLst>
            <a:rect l="0" t="0" r="r" b="b"/>
            <a:pathLst>
              <a:path w="38" h="28">
                <a:moveTo>
                  <a:pt x="20" y="0"/>
                </a:moveTo>
                <a:lnTo>
                  <a:pt x="15" y="1"/>
                </a:lnTo>
                <a:lnTo>
                  <a:pt x="12" y="1"/>
                </a:lnTo>
                <a:lnTo>
                  <a:pt x="9" y="3"/>
                </a:lnTo>
                <a:lnTo>
                  <a:pt x="7" y="5"/>
                </a:lnTo>
                <a:lnTo>
                  <a:pt x="4" y="6"/>
                </a:lnTo>
                <a:lnTo>
                  <a:pt x="2" y="8"/>
                </a:lnTo>
                <a:lnTo>
                  <a:pt x="0" y="12"/>
                </a:lnTo>
                <a:lnTo>
                  <a:pt x="0" y="14"/>
                </a:lnTo>
                <a:lnTo>
                  <a:pt x="0" y="16"/>
                </a:lnTo>
                <a:lnTo>
                  <a:pt x="2" y="20"/>
                </a:lnTo>
                <a:lnTo>
                  <a:pt x="4" y="21"/>
                </a:lnTo>
                <a:lnTo>
                  <a:pt x="7" y="23"/>
                </a:lnTo>
                <a:lnTo>
                  <a:pt x="9" y="26"/>
                </a:lnTo>
                <a:lnTo>
                  <a:pt x="12" y="27"/>
                </a:lnTo>
                <a:lnTo>
                  <a:pt x="15" y="27"/>
                </a:lnTo>
                <a:lnTo>
                  <a:pt x="20" y="28"/>
                </a:lnTo>
                <a:lnTo>
                  <a:pt x="23" y="27"/>
                </a:lnTo>
                <a:lnTo>
                  <a:pt x="27" y="27"/>
                </a:lnTo>
                <a:lnTo>
                  <a:pt x="30" y="26"/>
                </a:lnTo>
                <a:lnTo>
                  <a:pt x="33" y="23"/>
                </a:lnTo>
                <a:lnTo>
                  <a:pt x="35" y="21"/>
                </a:lnTo>
                <a:lnTo>
                  <a:pt x="38" y="20"/>
                </a:lnTo>
                <a:lnTo>
                  <a:pt x="38" y="16"/>
                </a:lnTo>
                <a:lnTo>
                  <a:pt x="38" y="14"/>
                </a:lnTo>
                <a:lnTo>
                  <a:pt x="38" y="12"/>
                </a:lnTo>
                <a:lnTo>
                  <a:pt x="38" y="8"/>
                </a:lnTo>
                <a:lnTo>
                  <a:pt x="35" y="6"/>
                </a:lnTo>
                <a:lnTo>
                  <a:pt x="33" y="5"/>
                </a:lnTo>
                <a:lnTo>
                  <a:pt x="30" y="3"/>
                </a:lnTo>
                <a:lnTo>
                  <a:pt x="27" y="1"/>
                </a:lnTo>
                <a:lnTo>
                  <a:pt x="23" y="1"/>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22" name="Freeform 194"/>
          <p:cNvSpPr>
            <a:spLocks/>
          </p:cNvSpPr>
          <p:nvPr/>
        </p:nvSpPr>
        <p:spPr bwMode="auto">
          <a:xfrm>
            <a:off x="2239963" y="3366988"/>
            <a:ext cx="28575" cy="44450"/>
          </a:xfrm>
          <a:custGeom>
            <a:avLst/>
            <a:gdLst/>
            <a:ahLst/>
            <a:cxnLst>
              <a:cxn ang="0">
                <a:pos x="20" y="0"/>
              </a:cxn>
              <a:cxn ang="0">
                <a:pos x="15" y="1"/>
              </a:cxn>
              <a:cxn ang="0">
                <a:pos x="12" y="1"/>
              </a:cxn>
              <a:cxn ang="0">
                <a:pos x="9" y="3"/>
              </a:cxn>
              <a:cxn ang="0">
                <a:pos x="7" y="5"/>
              </a:cxn>
              <a:cxn ang="0">
                <a:pos x="4" y="6"/>
              </a:cxn>
              <a:cxn ang="0">
                <a:pos x="2" y="8"/>
              </a:cxn>
              <a:cxn ang="0">
                <a:pos x="0" y="12"/>
              </a:cxn>
              <a:cxn ang="0">
                <a:pos x="0" y="14"/>
              </a:cxn>
              <a:cxn ang="0">
                <a:pos x="0" y="16"/>
              </a:cxn>
              <a:cxn ang="0">
                <a:pos x="2" y="20"/>
              </a:cxn>
              <a:cxn ang="0">
                <a:pos x="4" y="21"/>
              </a:cxn>
              <a:cxn ang="0">
                <a:pos x="7" y="23"/>
              </a:cxn>
              <a:cxn ang="0">
                <a:pos x="9" y="26"/>
              </a:cxn>
              <a:cxn ang="0">
                <a:pos x="12" y="27"/>
              </a:cxn>
              <a:cxn ang="0">
                <a:pos x="15" y="27"/>
              </a:cxn>
              <a:cxn ang="0">
                <a:pos x="20" y="28"/>
              </a:cxn>
              <a:cxn ang="0">
                <a:pos x="23" y="27"/>
              </a:cxn>
              <a:cxn ang="0">
                <a:pos x="27" y="27"/>
              </a:cxn>
              <a:cxn ang="0">
                <a:pos x="30" y="26"/>
              </a:cxn>
              <a:cxn ang="0">
                <a:pos x="33" y="23"/>
              </a:cxn>
              <a:cxn ang="0">
                <a:pos x="35" y="21"/>
              </a:cxn>
              <a:cxn ang="0">
                <a:pos x="38" y="20"/>
              </a:cxn>
              <a:cxn ang="0">
                <a:pos x="38" y="16"/>
              </a:cxn>
              <a:cxn ang="0">
                <a:pos x="38" y="14"/>
              </a:cxn>
              <a:cxn ang="0">
                <a:pos x="38" y="12"/>
              </a:cxn>
              <a:cxn ang="0">
                <a:pos x="38" y="8"/>
              </a:cxn>
              <a:cxn ang="0">
                <a:pos x="35" y="6"/>
              </a:cxn>
              <a:cxn ang="0">
                <a:pos x="33" y="5"/>
              </a:cxn>
              <a:cxn ang="0">
                <a:pos x="30" y="3"/>
              </a:cxn>
              <a:cxn ang="0">
                <a:pos x="27" y="1"/>
              </a:cxn>
              <a:cxn ang="0">
                <a:pos x="23" y="1"/>
              </a:cxn>
              <a:cxn ang="0">
                <a:pos x="20" y="0"/>
              </a:cxn>
            </a:cxnLst>
            <a:rect l="0" t="0" r="r" b="b"/>
            <a:pathLst>
              <a:path w="38" h="28">
                <a:moveTo>
                  <a:pt x="20" y="0"/>
                </a:moveTo>
                <a:lnTo>
                  <a:pt x="15" y="1"/>
                </a:lnTo>
                <a:lnTo>
                  <a:pt x="12" y="1"/>
                </a:lnTo>
                <a:lnTo>
                  <a:pt x="9" y="3"/>
                </a:lnTo>
                <a:lnTo>
                  <a:pt x="7" y="5"/>
                </a:lnTo>
                <a:lnTo>
                  <a:pt x="4" y="6"/>
                </a:lnTo>
                <a:lnTo>
                  <a:pt x="2" y="8"/>
                </a:lnTo>
                <a:lnTo>
                  <a:pt x="0" y="12"/>
                </a:lnTo>
                <a:lnTo>
                  <a:pt x="0" y="14"/>
                </a:lnTo>
                <a:lnTo>
                  <a:pt x="0" y="16"/>
                </a:lnTo>
                <a:lnTo>
                  <a:pt x="2" y="20"/>
                </a:lnTo>
                <a:lnTo>
                  <a:pt x="4" y="21"/>
                </a:lnTo>
                <a:lnTo>
                  <a:pt x="7" y="23"/>
                </a:lnTo>
                <a:lnTo>
                  <a:pt x="9" y="26"/>
                </a:lnTo>
                <a:lnTo>
                  <a:pt x="12" y="27"/>
                </a:lnTo>
                <a:lnTo>
                  <a:pt x="15" y="27"/>
                </a:lnTo>
                <a:lnTo>
                  <a:pt x="20" y="28"/>
                </a:lnTo>
                <a:lnTo>
                  <a:pt x="23" y="27"/>
                </a:lnTo>
                <a:lnTo>
                  <a:pt x="27" y="27"/>
                </a:lnTo>
                <a:lnTo>
                  <a:pt x="30" y="26"/>
                </a:lnTo>
                <a:lnTo>
                  <a:pt x="33" y="23"/>
                </a:lnTo>
                <a:lnTo>
                  <a:pt x="35" y="21"/>
                </a:lnTo>
                <a:lnTo>
                  <a:pt x="38" y="20"/>
                </a:lnTo>
                <a:lnTo>
                  <a:pt x="38" y="16"/>
                </a:lnTo>
                <a:lnTo>
                  <a:pt x="38" y="14"/>
                </a:lnTo>
                <a:lnTo>
                  <a:pt x="38" y="12"/>
                </a:lnTo>
                <a:lnTo>
                  <a:pt x="38" y="8"/>
                </a:lnTo>
                <a:lnTo>
                  <a:pt x="35" y="6"/>
                </a:lnTo>
                <a:lnTo>
                  <a:pt x="33" y="5"/>
                </a:lnTo>
                <a:lnTo>
                  <a:pt x="30" y="3"/>
                </a:lnTo>
                <a:lnTo>
                  <a:pt x="27" y="1"/>
                </a:lnTo>
                <a:lnTo>
                  <a:pt x="23" y="1"/>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23" name="Freeform 195"/>
          <p:cNvSpPr>
            <a:spLocks/>
          </p:cNvSpPr>
          <p:nvPr/>
        </p:nvSpPr>
        <p:spPr bwMode="auto">
          <a:xfrm>
            <a:off x="2201863" y="3392388"/>
            <a:ext cx="31750" cy="44450"/>
          </a:xfrm>
          <a:custGeom>
            <a:avLst/>
            <a:gdLst/>
            <a:ahLst/>
            <a:cxnLst>
              <a:cxn ang="0">
                <a:pos x="20" y="0"/>
              </a:cxn>
              <a:cxn ang="0">
                <a:pos x="16" y="2"/>
              </a:cxn>
              <a:cxn ang="0">
                <a:pos x="11" y="2"/>
              </a:cxn>
              <a:cxn ang="0">
                <a:pos x="10" y="3"/>
              </a:cxn>
              <a:cxn ang="0">
                <a:pos x="6" y="5"/>
              </a:cxn>
              <a:cxn ang="0">
                <a:pos x="3" y="7"/>
              </a:cxn>
              <a:cxn ang="0">
                <a:pos x="2" y="10"/>
              </a:cxn>
              <a:cxn ang="0">
                <a:pos x="2" y="12"/>
              </a:cxn>
              <a:cxn ang="0">
                <a:pos x="0" y="14"/>
              </a:cxn>
              <a:cxn ang="0">
                <a:pos x="2" y="17"/>
              </a:cxn>
              <a:cxn ang="0">
                <a:pos x="2" y="20"/>
              </a:cxn>
              <a:cxn ang="0">
                <a:pos x="3" y="22"/>
              </a:cxn>
              <a:cxn ang="0">
                <a:pos x="6" y="23"/>
              </a:cxn>
              <a:cxn ang="0">
                <a:pos x="10" y="26"/>
              </a:cxn>
              <a:cxn ang="0">
                <a:pos x="11" y="27"/>
              </a:cxn>
              <a:cxn ang="0">
                <a:pos x="16" y="28"/>
              </a:cxn>
              <a:cxn ang="0">
                <a:pos x="20" y="28"/>
              </a:cxn>
              <a:cxn ang="0">
                <a:pos x="23" y="28"/>
              </a:cxn>
              <a:cxn ang="0">
                <a:pos x="28" y="27"/>
              </a:cxn>
              <a:cxn ang="0">
                <a:pos x="31" y="26"/>
              </a:cxn>
              <a:cxn ang="0">
                <a:pos x="33" y="23"/>
              </a:cxn>
              <a:cxn ang="0">
                <a:pos x="36" y="22"/>
              </a:cxn>
              <a:cxn ang="0">
                <a:pos x="38" y="20"/>
              </a:cxn>
              <a:cxn ang="0">
                <a:pos x="38" y="17"/>
              </a:cxn>
              <a:cxn ang="0">
                <a:pos x="39" y="14"/>
              </a:cxn>
              <a:cxn ang="0">
                <a:pos x="38" y="12"/>
              </a:cxn>
              <a:cxn ang="0">
                <a:pos x="38" y="10"/>
              </a:cxn>
              <a:cxn ang="0">
                <a:pos x="36" y="7"/>
              </a:cxn>
              <a:cxn ang="0">
                <a:pos x="33" y="5"/>
              </a:cxn>
              <a:cxn ang="0">
                <a:pos x="31" y="3"/>
              </a:cxn>
              <a:cxn ang="0">
                <a:pos x="28" y="2"/>
              </a:cxn>
              <a:cxn ang="0">
                <a:pos x="23" y="2"/>
              </a:cxn>
              <a:cxn ang="0">
                <a:pos x="20" y="0"/>
              </a:cxn>
            </a:cxnLst>
            <a:rect l="0" t="0" r="r" b="b"/>
            <a:pathLst>
              <a:path w="39" h="28">
                <a:moveTo>
                  <a:pt x="20" y="0"/>
                </a:moveTo>
                <a:lnTo>
                  <a:pt x="16" y="2"/>
                </a:lnTo>
                <a:lnTo>
                  <a:pt x="11" y="2"/>
                </a:lnTo>
                <a:lnTo>
                  <a:pt x="10" y="3"/>
                </a:lnTo>
                <a:lnTo>
                  <a:pt x="6" y="5"/>
                </a:lnTo>
                <a:lnTo>
                  <a:pt x="3" y="7"/>
                </a:lnTo>
                <a:lnTo>
                  <a:pt x="2" y="10"/>
                </a:lnTo>
                <a:lnTo>
                  <a:pt x="2" y="12"/>
                </a:lnTo>
                <a:lnTo>
                  <a:pt x="0" y="14"/>
                </a:lnTo>
                <a:lnTo>
                  <a:pt x="2" y="17"/>
                </a:lnTo>
                <a:lnTo>
                  <a:pt x="2" y="20"/>
                </a:lnTo>
                <a:lnTo>
                  <a:pt x="3" y="22"/>
                </a:lnTo>
                <a:lnTo>
                  <a:pt x="6" y="23"/>
                </a:lnTo>
                <a:lnTo>
                  <a:pt x="10" y="26"/>
                </a:lnTo>
                <a:lnTo>
                  <a:pt x="11" y="27"/>
                </a:lnTo>
                <a:lnTo>
                  <a:pt x="16" y="28"/>
                </a:lnTo>
                <a:lnTo>
                  <a:pt x="20" y="28"/>
                </a:lnTo>
                <a:lnTo>
                  <a:pt x="23" y="28"/>
                </a:lnTo>
                <a:lnTo>
                  <a:pt x="28" y="27"/>
                </a:lnTo>
                <a:lnTo>
                  <a:pt x="31" y="26"/>
                </a:lnTo>
                <a:lnTo>
                  <a:pt x="33" y="23"/>
                </a:lnTo>
                <a:lnTo>
                  <a:pt x="36" y="22"/>
                </a:lnTo>
                <a:lnTo>
                  <a:pt x="38" y="20"/>
                </a:lnTo>
                <a:lnTo>
                  <a:pt x="38" y="17"/>
                </a:lnTo>
                <a:lnTo>
                  <a:pt x="39" y="14"/>
                </a:lnTo>
                <a:lnTo>
                  <a:pt x="38" y="12"/>
                </a:lnTo>
                <a:lnTo>
                  <a:pt x="38" y="10"/>
                </a:lnTo>
                <a:lnTo>
                  <a:pt x="36" y="7"/>
                </a:lnTo>
                <a:lnTo>
                  <a:pt x="33" y="5"/>
                </a:lnTo>
                <a:lnTo>
                  <a:pt x="31" y="3"/>
                </a:lnTo>
                <a:lnTo>
                  <a:pt x="28" y="2"/>
                </a:lnTo>
                <a:lnTo>
                  <a:pt x="23" y="2"/>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24" name="Freeform 196"/>
          <p:cNvSpPr>
            <a:spLocks/>
          </p:cNvSpPr>
          <p:nvPr/>
        </p:nvSpPr>
        <p:spPr bwMode="auto">
          <a:xfrm>
            <a:off x="2201863" y="3392388"/>
            <a:ext cx="31750" cy="44450"/>
          </a:xfrm>
          <a:custGeom>
            <a:avLst/>
            <a:gdLst/>
            <a:ahLst/>
            <a:cxnLst>
              <a:cxn ang="0">
                <a:pos x="20" y="0"/>
              </a:cxn>
              <a:cxn ang="0">
                <a:pos x="16" y="2"/>
              </a:cxn>
              <a:cxn ang="0">
                <a:pos x="11" y="2"/>
              </a:cxn>
              <a:cxn ang="0">
                <a:pos x="10" y="3"/>
              </a:cxn>
              <a:cxn ang="0">
                <a:pos x="6" y="5"/>
              </a:cxn>
              <a:cxn ang="0">
                <a:pos x="3" y="7"/>
              </a:cxn>
              <a:cxn ang="0">
                <a:pos x="2" y="10"/>
              </a:cxn>
              <a:cxn ang="0">
                <a:pos x="2" y="12"/>
              </a:cxn>
              <a:cxn ang="0">
                <a:pos x="0" y="14"/>
              </a:cxn>
              <a:cxn ang="0">
                <a:pos x="2" y="17"/>
              </a:cxn>
              <a:cxn ang="0">
                <a:pos x="2" y="20"/>
              </a:cxn>
              <a:cxn ang="0">
                <a:pos x="3" y="22"/>
              </a:cxn>
              <a:cxn ang="0">
                <a:pos x="6" y="23"/>
              </a:cxn>
              <a:cxn ang="0">
                <a:pos x="10" y="26"/>
              </a:cxn>
              <a:cxn ang="0">
                <a:pos x="11" y="27"/>
              </a:cxn>
              <a:cxn ang="0">
                <a:pos x="16" y="28"/>
              </a:cxn>
              <a:cxn ang="0">
                <a:pos x="20" y="28"/>
              </a:cxn>
              <a:cxn ang="0">
                <a:pos x="23" y="28"/>
              </a:cxn>
              <a:cxn ang="0">
                <a:pos x="28" y="27"/>
              </a:cxn>
              <a:cxn ang="0">
                <a:pos x="31" y="26"/>
              </a:cxn>
              <a:cxn ang="0">
                <a:pos x="33" y="23"/>
              </a:cxn>
              <a:cxn ang="0">
                <a:pos x="36" y="22"/>
              </a:cxn>
              <a:cxn ang="0">
                <a:pos x="38" y="20"/>
              </a:cxn>
              <a:cxn ang="0">
                <a:pos x="38" y="17"/>
              </a:cxn>
              <a:cxn ang="0">
                <a:pos x="39" y="14"/>
              </a:cxn>
              <a:cxn ang="0">
                <a:pos x="38" y="12"/>
              </a:cxn>
              <a:cxn ang="0">
                <a:pos x="38" y="10"/>
              </a:cxn>
              <a:cxn ang="0">
                <a:pos x="36" y="7"/>
              </a:cxn>
              <a:cxn ang="0">
                <a:pos x="33" y="5"/>
              </a:cxn>
              <a:cxn ang="0">
                <a:pos x="31" y="3"/>
              </a:cxn>
              <a:cxn ang="0">
                <a:pos x="28" y="2"/>
              </a:cxn>
              <a:cxn ang="0">
                <a:pos x="23" y="2"/>
              </a:cxn>
              <a:cxn ang="0">
                <a:pos x="20" y="0"/>
              </a:cxn>
            </a:cxnLst>
            <a:rect l="0" t="0" r="r" b="b"/>
            <a:pathLst>
              <a:path w="39" h="28">
                <a:moveTo>
                  <a:pt x="20" y="0"/>
                </a:moveTo>
                <a:lnTo>
                  <a:pt x="16" y="2"/>
                </a:lnTo>
                <a:lnTo>
                  <a:pt x="11" y="2"/>
                </a:lnTo>
                <a:lnTo>
                  <a:pt x="10" y="3"/>
                </a:lnTo>
                <a:lnTo>
                  <a:pt x="6" y="5"/>
                </a:lnTo>
                <a:lnTo>
                  <a:pt x="3" y="7"/>
                </a:lnTo>
                <a:lnTo>
                  <a:pt x="2" y="10"/>
                </a:lnTo>
                <a:lnTo>
                  <a:pt x="2" y="12"/>
                </a:lnTo>
                <a:lnTo>
                  <a:pt x="0" y="14"/>
                </a:lnTo>
                <a:lnTo>
                  <a:pt x="2" y="17"/>
                </a:lnTo>
                <a:lnTo>
                  <a:pt x="2" y="20"/>
                </a:lnTo>
                <a:lnTo>
                  <a:pt x="3" y="22"/>
                </a:lnTo>
                <a:lnTo>
                  <a:pt x="6" y="23"/>
                </a:lnTo>
                <a:lnTo>
                  <a:pt x="10" y="26"/>
                </a:lnTo>
                <a:lnTo>
                  <a:pt x="11" y="27"/>
                </a:lnTo>
                <a:lnTo>
                  <a:pt x="16" y="28"/>
                </a:lnTo>
                <a:lnTo>
                  <a:pt x="20" y="28"/>
                </a:lnTo>
                <a:lnTo>
                  <a:pt x="23" y="28"/>
                </a:lnTo>
                <a:lnTo>
                  <a:pt x="28" y="27"/>
                </a:lnTo>
                <a:lnTo>
                  <a:pt x="31" y="26"/>
                </a:lnTo>
                <a:lnTo>
                  <a:pt x="33" y="23"/>
                </a:lnTo>
                <a:lnTo>
                  <a:pt x="36" y="22"/>
                </a:lnTo>
                <a:lnTo>
                  <a:pt x="38" y="20"/>
                </a:lnTo>
                <a:lnTo>
                  <a:pt x="38" y="17"/>
                </a:lnTo>
                <a:lnTo>
                  <a:pt x="39" y="14"/>
                </a:lnTo>
                <a:lnTo>
                  <a:pt x="38" y="12"/>
                </a:lnTo>
                <a:lnTo>
                  <a:pt x="38" y="10"/>
                </a:lnTo>
                <a:lnTo>
                  <a:pt x="36" y="7"/>
                </a:lnTo>
                <a:lnTo>
                  <a:pt x="33" y="5"/>
                </a:lnTo>
                <a:lnTo>
                  <a:pt x="31" y="3"/>
                </a:lnTo>
                <a:lnTo>
                  <a:pt x="28" y="2"/>
                </a:lnTo>
                <a:lnTo>
                  <a:pt x="23" y="2"/>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25" name="Freeform 197"/>
          <p:cNvSpPr>
            <a:spLocks/>
          </p:cNvSpPr>
          <p:nvPr/>
        </p:nvSpPr>
        <p:spPr bwMode="auto">
          <a:xfrm>
            <a:off x="2700338" y="2954238"/>
            <a:ext cx="28575" cy="42863"/>
          </a:xfrm>
          <a:custGeom>
            <a:avLst/>
            <a:gdLst/>
            <a:ahLst/>
            <a:cxnLst>
              <a:cxn ang="0">
                <a:pos x="18" y="0"/>
              </a:cxn>
              <a:cxn ang="0">
                <a:pos x="15" y="0"/>
              </a:cxn>
              <a:cxn ang="0">
                <a:pos x="11" y="1"/>
              </a:cxn>
              <a:cxn ang="0">
                <a:pos x="8" y="2"/>
              </a:cxn>
              <a:cxn ang="0">
                <a:pos x="5" y="4"/>
              </a:cxn>
              <a:cxn ang="0">
                <a:pos x="3" y="5"/>
              </a:cxn>
              <a:cxn ang="0">
                <a:pos x="1" y="8"/>
              </a:cxn>
              <a:cxn ang="0">
                <a:pos x="0" y="11"/>
              </a:cxn>
              <a:cxn ang="0">
                <a:pos x="0" y="13"/>
              </a:cxn>
              <a:cxn ang="0">
                <a:pos x="0" y="16"/>
              </a:cxn>
              <a:cxn ang="0">
                <a:pos x="1" y="18"/>
              </a:cxn>
              <a:cxn ang="0">
                <a:pos x="3" y="20"/>
              </a:cxn>
              <a:cxn ang="0">
                <a:pos x="5" y="23"/>
              </a:cxn>
              <a:cxn ang="0">
                <a:pos x="8" y="25"/>
              </a:cxn>
              <a:cxn ang="0">
                <a:pos x="11" y="26"/>
              </a:cxn>
              <a:cxn ang="0">
                <a:pos x="15" y="26"/>
              </a:cxn>
              <a:cxn ang="0">
                <a:pos x="18" y="27"/>
              </a:cxn>
              <a:cxn ang="0">
                <a:pos x="23" y="26"/>
              </a:cxn>
              <a:cxn ang="0">
                <a:pos x="26" y="26"/>
              </a:cxn>
              <a:cxn ang="0">
                <a:pos x="29" y="25"/>
              </a:cxn>
              <a:cxn ang="0">
                <a:pos x="33" y="23"/>
              </a:cxn>
              <a:cxn ang="0">
                <a:pos x="34" y="20"/>
              </a:cxn>
              <a:cxn ang="0">
                <a:pos x="36" y="18"/>
              </a:cxn>
              <a:cxn ang="0">
                <a:pos x="38" y="16"/>
              </a:cxn>
              <a:cxn ang="0">
                <a:pos x="38" y="13"/>
              </a:cxn>
              <a:cxn ang="0">
                <a:pos x="38" y="11"/>
              </a:cxn>
              <a:cxn ang="0">
                <a:pos x="36" y="8"/>
              </a:cxn>
              <a:cxn ang="0">
                <a:pos x="34" y="5"/>
              </a:cxn>
              <a:cxn ang="0">
                <a:pos x="33" y="4"/>
              </a:cxn>
              <a:cxn ang="0">
                <a:pos x="29" y="2"/>
              </a:cxn>
              <a:cxn ang="0">
                <a:pos x="26" y="1"/>
              </a:cxn>
              <a:cxn ang="0">
                <a:pos x="23" y="0"/>
              </a:cxn>
              <a:cxn ang="0">
                <a:pos x="18" y="0"/>
              </a:cxn>
            </a:cxnLst>
            <a:rect l="0" t="0" r="r" b="b"/>
            <a:pathLst>
              <a:path w="38" h="27">
                <a:moveTo>
                  <a:pt x="18" y="0"/>
                </a:moveTo>
                <a:lnTo>
                  <a:pt x="15" y="0"/>
                </a:lnTo>
                <a:lnTo>
                  <a:pt x="11" y="1"/>
                </a:lnTo>
                <a:lnTo>
                  <a:pt x="8" y="2"/>
                </a:lnTo>
                <a:lnTo>
                  <a:pt x="5" y="4"/>
                </a:lnTo>
                <a:lnTo>
                  <a:pt x="3" y="5"/>
                </a:lnTo>
                <a:lnTo>
                  <a:pt x="1" y="8"/>
                </a:lnTo>
                <a:lnTo>
                  <a:pt x="0" y="11"/>
                </a:lnTo>
                <a:lnTo>
                  <a:pt x="0" y="13"/>
                </a:lnTo>
                <a:lnTo>
                  <a:pt x="0" y="16"/>
                </a:lnTo>
                <a:lnTo>
                  <a:pt x="1" y="18"/>
                </a:lnTo>
                <a:lnTo>
                  <a:pt x="3" y="20"/>
                </a:lnTo>
                <a:lnTo>
                  <a:pt x="5" y="23"/>
                </a:lnTo>
                <a:lnTo>
                  <a:pt x="8" y="25"/>
                </a:lnTo>
                <a:lnTo>
                  <a:pt x="11" y="26"/>
                </a:lnTo>
                <a:lnTo>
                  <a:pt x="15" y="26"/>
                </a:lnTo>
                <a:lnTo>
                  <a:pt x="18" y="27"/>
                </a:lnTo>
                <a:lnTo>
                  <a:pt x="23" y="26"/>
                </a:lnTo>
                <a:lnTo>
                  <a:pt x="26" y="26"/>
                </a:lnTo>
                <a:lnTo>
                  <a:pt x="29" y="25"/>
                </a:lnTo>
                <a:lnTo>
                  <a:pt x="33" y="23"/>
                </a:lnTo>
                <a:lnTo>
                  <a:pt x="34" y="20"/>
                </a:lnTo>
                <a:lnTo>
                  <a:pt x="36" y="18"/>
                </a:lnTo>
                <a:lnTo>
                  <a:pt x="38" y="16"/>
                </a:lnTo>
                <a:lnTo>
                  <a:pt x="38" y="13"/>
                </a:lnTo>
                <a:lnTo>
                  <a:pt x="38" y="11"/>
                </a:lnTo>
                <a:lnTo>
                  <a:pt x="36" y="8"/>
                </a:lnTo>
                <a:lnTo>
                  <a:pt x="34" y="5"/>
                </a:lnTo>
                <a:lnTo>
                  <a:pt x="33" y="4"/>
                </a:lnTo>
                <a:lnTo>
                  <a:pt x="29" y="2"/>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26" name="Freeform 198"/>
          <p:cNvSpPr>
            <a:spLocks/>
          </p:cNvSpPr>
          <p:nvPr/>
        </p:nvSpPr>
        <p:spPr bwMode="auto">
          <a:xfrm>
            <a:off x="2700338" y="2954238"/>
            <a:ext cx="28575" cy="42863"/>
          </a:xfrm>
          <a:custGeom>
            <a:avLst/>
            <a:gdLst/>
            <a:ahLst/>
            <a:cxnLst>
              <a:cxn ang="0">
                <a:pos x="18" y="0"/>
              </a:cxn>
              <a:cxn ang="0">
                <a:pos x="15" y="0"/>
              </a:cxn>
              <a:cxn ang="0">
                <a:pos x="11" y="1"/>
              </a:cxn>
              <a:cxn ang="0">
                <a:pos x="8" y="2"/>
              </a:cxn>
              <a:cxn ang="0">
                <a:pos x="5" y="4"/>
              </a:cxn>
              <a:cxn ang="0">
                <a:pos x="3" y="5"/>
              </a:cxn>
              <a:cxn ang="0">
                <a:pos x="1" y="8"/>
              </a:cxn>
              <a:cxn ang="0">
                <a:pos x="0" y="11"/>
              </a:cxn>
              <a:cxn ang="0">
                <a:pos x="0" y="13"/>
              </a:cxn>
              <a:cxn ang="0">
                <a:pos x="0" y="16"/>
              </a:cxn>
              <a:cxn ang="0">
                <a:pos x="1" y="18"/>
              </a:cxn>
              <a:cxn ang="0">
                <a:pos x="3" y="20"/>
              </a:cxn>
              <a:cxn ang="0">
                <a:pos x="5" y="23"/>
              </a:cxn>
              <a:cxn ang="0">
                <a:pos x="8" y="25"/>
              </a:cxn>
              <a:cxn ang="0">
                <a:pos x="11" y="26"/>
              </a:cxn>
              <a:cxn ang="0">
                <a:pos x="15" y="26"/>
              </a:cxn>
              <a:cxn ang="0">
                <a:pos x="18" y="27"/>
              </a:cxn>
              <a:cxn ang="0">
                <a:pos x="23" y="26"/>
              </a:cxn>
              <a:cxn ang="0">
                <a:pos x="26" y="26"/>
              </a:cxn>
              <a:cxn ang="0">
                <a:pos x="29" y="25"/>
              </a:cxn>
              <a:cxn ang="0">
                <a:pos x="33" y="23"/>
              </a:cxn>
              <a:cxn ang="0">
                <a:pos x="34" y="20"/>
              </a:cxn>
              <a:cxn ang="0">
                <a:pos x="36" y="18"/>
              </a:cxn>
              <a:cxn ang="0">
                <a:pos x="38" y="16"/>
              </a:cxn>
              <a:cxn ang="0">
                <a:pos x="38" y="13"/>
              </a:cxn>
              <a:cxn ang="0">
                <a:pos x="38" y="11"/>
              </a:cxn>
              <a:cxn ang="0">
                <a:pos x="36" y="8"/>
              </a:cxn>
              <a:cxn ang="0">
                <a:pos x="34" y="5"/>
              </a:cxn>
              <a:cxn ang="0">
                <a:pos x="33" y="4"/>
              </a:cxn>
              <a:cxn ang="0">
                <a:pos x="29" y="2"/>
              </a:cxn>
              <a:cxn ang="0">
                <a:pos x="26" y="1"/>
              </a:cxn>
              <a:cxn ang="0">
                <a:pos x="23" y="0"/>
              </a:cxn>
              <a:cxn ang="0">
                <a:pos x="18" y="0"/>
              </a:cxn>
            </a:cxnLst>
            <a:rect l="0" t="0" r="r" b="b"/>
            <a:pathLst>
              <a:path w="38" h="27">
                <a:moveTo>
                  <a:pt x="18" y="0"/>
                </a:moveTo>
                <a:lnTo>
                  <a:pt x="15" y="0"/>
                </a:lnTo>
                <a:lnTo>
                  <a:pt x="11" y="1"/>
                </a:lnTo>
                <a:lnTo>
                  <a:pt x="8" y="2"/>
                </a:lnTo>
                <a:lnTo>
                  <a:pt x="5" y="4"/>
                </a:lnTo>
                <a:lnTo>
                  <a:pt x="3" y="5"/>
                </a:lnTo>
                <a:lnTo>
                  <a:pt x="1" y="8"/>
                </a:lnTo>
                <a:lnTo>
                  <a:pt x="0" y="11"/>
                </a:lnTo>
                <a:lnTo>
                  <a:pt x="0" y="13"/>
                </a:lnTo>
                <a:lnTo>
                  <a:pt x="0" y="16"/>
                </a:lnTo>
                <a:lnTo>
                  <a:pt x="1" y="18"/>
                </a:lnTo>
                <a:lnTo>
                  <a:pt x="3" y="20"/>
                </a:lnTo>
                <a:lnTo>
                  <a:pt x="5" y="23"/>
                </a:lnTo>
                <a:lnTo>
                  <a:pt x="8" y="25"/>
                </a:lnTo>
                <a:lnTo>
                  <a:pt x="11" y="26"/>
                </a:lnTo>
                <a:lnTo>
                  <a:pt x="15" y="26"/>
                </a:lnTo>
                <a:lnTo>
                  <a:pt x="18" y="27"/>
                </a:lnTo>
                <a:lnTo>
                  <a:pt x="23" y="26"/>
                </a:lnTo>
                <a:lnTo>
                  <a:pt x="26" y="26"/>
                </a:lnTo>
                <a:lnTo>
                  <a:pt x="29" y="25"/>
                </a:lnTo>
                <a:lnTo>
                  <a:pt x="33" y="23"/>
                </a:lnTo>
                <a:lnTo>
                  <a:pt x="34" y="20"/>
                </a:lnTo>
                <a:lnTo>
                  <a:pt x="36" y="18"/>
                </a:lnTo>
                <a:lnTo>
                  <a:pt x="38" y="16"/>
                </a:lnTo>
                <a:lnTo>
                  <a:pt x="38" y="13"/>
                </a:lnTo>
                <a:lnTo>
                  <a:pt x="38" y="11"/>
                </a:lnTo>
                <a:lnTo>
                  <a:pt x="36" y="8"/>
                </a:lnTo>
                <a:lnTo>
                  <a:pt x="34" y="5"/>
                </a:lnTo>
                <a:lnTo>
                  <a:pt x="33" y="4"/>
                </a:lnTo>
                <a:lnTo>
                  <a:pt x="29" y="2"/>
                </a:lnTo>
                <a:lnTo>
                  <a:pt x="26" y="1"/>
                </a:lnTo>
                <a:lnTo>
                  <a:pt x="23"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27" name="Freeform 199"/>
          <p:cNvSpPr>
            <a:spLocks/>
          </p:cNvSpPr>
          <p:nvPr/>
        </p:nvSpPr>
        <p:spPr bwMode="auto">
          <a:xfrm>
            <a:off x="2546350" y="3016151"/>
            <a:ext cx="28575" cy="42862"/>
          </a:xfrm>
          <a:custGeom>
            <a:avLst/>
            <a:gdLst/>
            <a:ahLst/>
            <a:cxnLst>
              <a:cxn ang="0">
                <a:pos x="18" y="0"/>
              </a:cxn>
              <a:cxn ang="0">
                <a:pos x="15" y="1"/>
              </a:cxn>
              <a:cxn ang="0">
                <a:pos x="12" y="1"/>
              </a:cxn>
              <a:cxn ang="0">
                <a:pos x="8" y="2"/>
              </a:cxn>
              <a:cxn ang="0">
                <a:pos x="5" y="4"/>
              </a:cxn>
              <a:cxn ang="0">
                <a:pos x="3" y="7"/>
              </a:cxn>
              <a:cxn ang="0">
                <a:pos x="0" y="8"/>
              </a:cxn>
              <a:cxn ang="0">
                <a:pos x="0" y="11"/>
              </a:cxn>
              <a:cxn ang="0">
                <a:pos x="0" y="14"/>
              </a:cxn>
              <a:cxn ang="0">
                <a:pos x="0" y="16"/>
              </a:cxn>
              <a:cxn ang="0">
                <a:pos x="0" y="19"/>
              </a:cxn>
              <a:cxn ang="0">
                <a:pos x="3" y="22"/>
              </a:cxn>
              <a:cxn ang="0">
                <a:pos x="5" y="23"/>
              </a:cxn>
              <a:cxn ang="0">
                <a:pos x="8" y="25"/>
              </a:cxn>
              <a:cxn ang="0">
                <a:pos x="12" y="26"/>
              </a:cxn>
              <a:cxn ang="0">
                <a:pos x="15" y="26"/>
              </a:cxn>
              <a:cxn ang="0">
                <a:pos x="18" y="27"/>
              </a:cxn>
              <a:cxn ang="0">
                <a:pos x="23" y="26"/>
              </a:cxn>
              <a:cxn ang="0">
                <a:pos x="26" y="26"/>
              </a:cxn>
              <a:cxn ang="0">
                <a:pos x="30" y="25"/>
              </a:cxn>
              <a:cxn ang="0">
                <a:pos x="31" y="23"/>
              </a:cxn>
              <a:cxn ang="0">
                <a:pos x="35" y="22"/>
              </a:cxn>
              <a:cxn ang="0">
                <a:pos x="36" y="19"/>
              </a:cxn>
              <a:cxn ang="0">
                <a:pos x="38" y="16"/>
              </a:cxn>
              <a:cxn ang="0">
                <a:pos x="38" y="14"/>
              </a:cxn>
              <a:cxn ang="0">
                <a:pos x="38" y="11"/>
              </a:cxn>
              <a:cxn ang="0">
                <a:pos x="36" y="8"/>
              </a:cxn>
              <a:cxn ang="0">
                <a:pos x="35" y="7"/>
              </a:cxn>
              <a:cxn ang="0">
                <a:pos x="31" y="4"/>
              </a:cxn>
              <a:cxn ang="0">
                <a:pos x="30" y="2"/>
              </a:cxn>
              <a:cxn ang="0">
                <a:pos x="26" y="1"/>
              </a:cxn>
              <a:cxn ang="0">
                <a:pos x="23" y="1"/>
              </a:cxn>
              <a:cxn ang="0">
                <a:pos x="18" y="0"/>
              </a:cxn>
            </a:cxnLst>
            <a:rect l="0" t="0" r="r" b="b"/>
            <a:pathLst>
              <a:path w="38" h="27">
                <a:moveTo>
                  <a:pt x="18" y="0"/>
                </a:moveTo>
                <a:lnTo>
                  <a:pt x="15" y="1"/>
                </a:lnTo>
                <a:lnTo>
                  <a:pt x="12" y="1"/>
                </a:lnTo>
                <a:lnTo>
                  <a:pt x="8" y="2"/>
                </a:lnTo>
                <a:lnTo>
                  <a:pt x="5" y="4"/>
                </a:lnTo>
                <a:lnTo>
                  <a:pt x="3" y="7"/>
                </a:lnTo>
                <a:lnTo>
                  <a:pt x="0" y="8"/>
                </a:lnTo>
                <a:lnTo>
                  <a:pt x="0" y="11"/>
                </a:lnTo>
                <a:lnTo>
                  <a:pt x="0" y="14"/>
                </a:lnTo>
                <a:lnTo>
                  <a:pt x="0" y="16"/>
                </a:lnTo>
                <a:lnTo>
                  <a:pt x="0" y="19"/>
                </a:lnTo>
                <a:lnTo>
                  <a:pt x="3" y="22"/>
                </a:lnTo>
                <a:lnTo>
                  <a:pt x="5" y="23"/>
                </a:lnTo>
                <a:lnTo>
                  <a:pt x="8" y="25"/>
                </a:lnTo>
                <a:lnTo>
                  <a:pt x="12" y="26"/>
                </a:lnTo>
                <a:lnTo>
                  <a:pt x="15" y="26"/>
                </a:lnTo>
                <a:lnTo>
                  <a:pt x="18" y="27"/>
                </a:lnTo>
                <a:lnTo>
                  <a:pt x="23" y="26"/>
                </a:lnTo>
                <a:lnTo>
                  <a:pt x="26" y="26"/>
                </a:lnTo>
                <a:lnTo>
                  <a:pt x="30" y="25"/>
                </a:lnTo>
                <a:lnTo>
                  <a:pt x="31" y="23"/>
                </a:lnTo>
                <a:lnTo>
                  <a:pt x="35" y="22"/>
                </a:lnTo>
                <a:lnTo>
                  <a:pt x="36" y="19"/>
                </a:lnTo>
                <a:lnTo>
                  <a:pt x="38" y="16"/>
                </a:lnTo>
                <a:lnTo>
                  <a:pt x="38" y="14"/>
                </a:lnTo>
                <a:lnTo>
                  <a:pt x="38" y="11"/>
                </a:lnTo>
                <a:lnTo>
                  <a:pt x="36" y="8"/>
                </a:lnTo>
                <a:lnTo>
                  <a:pt x="35" y="7"/>
                </a:lnTo>
                <a:lnTo>
                  <a:pt x="31" y="4"/>
                </a:lnTo>
                <a:lnTo>
                  <a:pt x="30" y="2"/>
                </a:lnTo>
                <a:lnTo>
                  <a:pt x="26" y="1"/>
                </a:lnTo>
                <a:lnTo>
                  <a:pt x="23" y="1"/>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28" name="Freeform 200"/>
          <p:cNvSpPr>
            <a:spLocks/>
          </p:cNvSpPr>
          <p:nvPr/>
        </p:nvSpPr>
        <p:spPr bwMode="auto">
          <a:xfrm>
            <a:off x="2546350" y="3016151"/>
            <a:ext cx="28575" cy="42862"/>
          </a:xfrm>
          <a:custGeom>
            <a:avLst/>
            <a:gdLst/>
            <a:ahLst/>
            <a:cxnLst>
              <a:cxn ang="0">
                <a:pos x="18" y="0"/>
              </a:cxn>
              <a:cxn ang="0">
                <a:pos x="15" y="1"/>
              </a:cxn>
              <a:cxn ang="0">
                <a:pos x="12" y="1"/>
              </a:cxn>
              <a:cxn ang="0">
                <a:pos x="8" y="2"/>
              </a:cxn>
              <a:cxn ang="0">
                <a:pos x="5" y="4"/>
              </a:cxn>
              <a:cxn ang="0">
                <a:pos x="3" y="7"/>
              </a:cxn>
              <a:cxn ang="0">
                <a:pos x="0" y="8"/>
              </a:cxn>
              <a:cxn ang="0">
                <a:pos x="0" y="11"/>
              </a:cxn>
              <a:cxn ang="0">
                <a:pos x="0" y="14"/>
              </a:cxn>
              <a:cxn ang="0">
                <a:pos x="0" y="16"/>
              </a:cxn>
              <a:cxn ang="0">
                <a:pos x="0" y="19"/>
              </a:cxn>
              <a:cxn ang="0">
                <a:pos x="3" y="22"/>
              </a:cxn>
              <a:cxn ang="0">
                <a:pos x="5" y="23"/>
              </a:cxn>
              <a:cxn ang="0">
                <a:pos x="8" y="25"/>
              </a:cxn>
              <a:cxn ang="0">
                <a:pos x="12" y="26"/>
              </a:cxn>
              <a:cxn ang="0">
                <a:pos x="15" y="26"/>
              </a:cxn>
              <a:cxn ang="0">
                <a:pos x="18" y="27"/>
              </a:cxn>
              <a:cxn ang="0">
                <a:pos x="23" y="26"/>
              </a:cxn>
              <a:cxn ang="0">
                <a:pos x="26" y="26"/>
              </a:cxn>
              <a:cxn ang="0">
                <a:pos x="30" y="25"/>
              </a:cxn>
              <a:cxn ang="0">
                <a:pos x="31" y="23"/>
              </a:cxn>
              <a:cxn ang="0">
                <a:pos x="35" y="22"/>
              </a:cxn>
              <a:cxn ang="0">
                <a:pos x="36" y="19"/>
              </a:cxn>
              <a:cxn ang="0">
                <a:pos x="38" y="16"/>
              </a:cxn>
              <a:cxn ang="0">
                <a:pos x="38" y="14"/>
              </a:cxn>
              <a:cxn ang="0">
                <a:pos x="38" y="11"/>
              </a:cxn>
              <a:cxn ang="0">
                <a:pos x="36" y="8"/>
              </a:cxn>
              <a:cxn ang="0">
                <a:pos x="35" y="7"/>
              </a:cxn>
              <a:cxn ang="0">
                <a:pos x="31" y="4"/>
              </a:cxn>
              <a:cxn ang="0">
                <a:pos x="30" y="2"/>
              </a:cxn>
              <a:cxn ang="0">
                <a:pos x="26" y="1"/>
              </a:cxn>
              <a:cxn ang="0">
                <a:pos x="23" y="1"/>
              </a:cxn>
              <a:cxn ang="0">
                <a:pos x="18" y="0"/>
              </a:cxn>
            </a:cxnLst>
            <a:rect l="0" t="0" r="r" b="b"/>
            <a:pathLst>
              <a:path w="38" h="27">
                <a:moveTo>
                  <a:pt x="18" y="0"/>
                </a:moveTo>
                <a:lnTo>
                  <a:pt x="15" y="1"/>
                </a:lnTo>
                <a:lnTo>
                  <a:pt x="12" y="1"/>
                </a:lnTo>
                <a:lnTo>
                  <a:pt x="8" y="2"/>
                </a:lnTo>
                <a:lnTo>
                  <a:pt x="5" y="4"/>
                </a:lnTo>
                <a:lnTo>
                  <a:pt x="3" y="7"/>
                </a:lnTo>
                <a:lnTo>
                  <a:pt x="0" y="8"/>
                </a:lnTo>
                <a:lnTo>
                  <a:pt x="0" y="11"/>
                </a:lnTo>
                <a:lnTo>
                  <a:pt x="0" y="14"/>
                </a:lnTo>
                <a:lnTo>
                  <a:pt x="0" y="16"/>
                </a:lnTo>
                <a:lnTo>
                  <a:pt x="0" y="19"/>
                </a:lnTo>
                <a:lnTo>
                  <a:pt x="3" y="22"/>
                </a:lnTo>
                <a:lnTo>
                  <a:pt x="5" y="23"/>
                </a:lnTo>
                <a:lnTo>
                  <a:pt x="8" y="25"/>
                </a:lnTo>
                <a:lnTo>
                  <a:pt x="12" y="26"/>
                </a:lnTo>
                <a:lnTo>
                  <a:pt x="15" y="26"/>
                </a:lnTo>
                <a:lnTo>
                  <a:pt x="18" y="27"/>
                </a:lnTo>
                <a:lnTo>
                  <a:pt x="23" y="26"/>
                </a:lnTo>
                <a:lnTo>
                  <a:pt x="26" y="26"/>
                </a:lnTo>
                <a:lnTo>
                  <a:pt x="30" y="25"/>
                </a:lnTo>
                <a:lnTo>
                  <a:pt x="31" y="23"/>
                </a:lnTo>
                <a:lnTo>
                  <a:pt x="35" y="22"/>
                </a:lnTo>
                <a:lnTo>
                  <a:pt x="36" y="19"/>
                </a:lnTo>
                <a:lnTo>
                  <a:pt x="38" y="16"/>
                </a:lnTo>
                <a:lnTo>
                  <a:pt x="38" y="14"/>
                </a:lnTo>
                <a:lnTo>
                  <a:pt x="38" y="11"/>
                </a:lnTo>
                <a:lnTo>
                  <a:pt x="36" y="8"/>
                </a:lnTo>
                <a:lnTo>
                  <a:pt x="35" y="7"/>
                </a:lnTo>
                <a:lnTo>
                  <a:pt x="31" y="4"/>
                </a:lnTo>
                <a:lnTo>
                  <a:pt x="30" y="2"/>
                </a:lnTo>
                <a:lnTo>
                  <a:pt x="26" y="1"/>
                </a:lnTo>
                <a:lnTo>
                  <a:pt x="23" y="1"/>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29" name="Freeform 201"/>
          <p:cNvSpPr>
            <a:spLocks/>
          </p:cNvSpPr>
          <p:nvPr/>
        </p:nvSpPr>
        <p:spPr bwMode="auto">
          <a:xfrm>
            <a:off x="2867025" y="3052663"/>
            <a:ext cx="30163" cy="41275"/>
          </a:xfrm>
          <a:custGeom>
            <a:avLst/>
            <a:gdLst/>
            <a:ahLst/>
            <a:cxnLst>
              <a:cxn ang="0">
                <a:pos x="19" y="0"/>
              </a:cxn>
              <a:cxn ang="0">
                <a:pos x="16" y="0"/>
              </a:cxn>
              <a:cxn ang="0">
                <a:pos x="11" y="0"/>
              </a:cxn>
              <a:cxn ang="0">
                <a:pos x="9" y="2"/>
              </a:cxn>
              <a:cxn ang="0">
                <a:pos x="6" y="3"/>
              </a:cxn>
              <a:cxn ang="0">
                <a:pos x="3" y="6"/>
              </a:cxn>
              <a:cxn ang="0">
                <a:pos x="1" y="8"/>
              </a:cxn>
              <a:cxn ang="0">
                <a:pos x="1" y="10"/>
              </a:cxn>
              <a:cxn ang="0">
                <a:pos x="0" y="13"/>
              </a:cxn>
              <a:cxn ang="0">
                <a:pos x="1" y="16"/>
              </a:cxn>
              <a:cxn ang="0">
                <a:pos x="1" y="18"/>
              </a:cxn>
              <a:cxn ang="0">
                <a:pos x="3" y="21"/>
              </a:cxn>
              <a:cxn ang="0">
                <a:pos x="6" y="22"/>
              </a:cxn>
              <a:cxn ang="0">
                <a:pos x="9" y="24"/>
              </a:cxn>
              <a:cxn ang="0">
                <a:pos x="11" y="25"/>
              </a:cxn>
              <a:cxn ang="0">
                <a:pos x="16" y="26"/>
              </a:cxn>
              <a:cxn ang="0">
                <a:pos x="19" y="26"/>
              </a:cxn>
              <a:cxn ang="0">
                <a:pos x="22" y="26"/>
              </a:cxn>
              <a:cxn ang="0">
                <a:pos x="27" y="25"/>
              </a:cxn>
              <a:cxn ang="0">
                <a:pos x="31" y="24"/>
              </a:cxn>
              <a:cxn ang="0">
                <a:pos x="32" y="22"/>
              </a:cxn>
              <a:cxn ang="0">
                <a:pos x="36" y="21"/>
              </a:cxn>
              <a:cxn ang="0">
                <a:pos x="37" y="18"/>
              </a:cxn>
              <a:cxn ang="0">
                <a:pos x="37" y="16"/>
              </a:cxn>
              <a:cxn ang="0">
                <a:pos x="39" y="13"/>
              </a:cxn>
              <a:cxn ang="0">
                <a:pos x="37" y="10"/>
              </a:cxn>
              <a:cxn ang="0">
                <a:pos x="37" y="8"/>
              </a:cxn>
              <a:cxn ang="0">
                <a:pos x="36" y="6"/>
              </a:cxn>
              <a:cxn ang="0">
                <a:pos x="32" y="3"/>
              </a:cxn>
              <a:cxn ang="0">
                <a:pos x="31" y="2"/>
              </a:cxn>
              <a:cxn ang="0">
                <a:pos x="27" y="0"/>
              </a:cxn>
              <a:cxn ang="0">
                <a:pos x="22" y="0"/>
              </a:cxn>
              <a:cxn ang="0">
                <a:pos x="19" y="0"/>
              </a:cxn>
            </a:cxnLst>
            <a:rect l="0" t="0" r="r" b="b"/>
            <a:pathLst>
              <a:path w="39" h="26">
                <a:moveTo>
                  <a:pt x="19" y="0"/>
                </a:moveTo>
                <a:lnTo>
                  <a:pt x="16" y="0"/>
                </a:lnTo>
                <a:lnTo>
                  <a:pt x="11" y="0"/>
                </a:lnTo>
                <a:lnTo>
                  <a:pt x="9" y="2"/>
                </a:lnTo>
                <a:lnTo>
                  <a:pt x="6" y="3"/>
                </a:lnTo>
                <a:lnTo>
                  <a:pt x="3" y="6"/>
                </a:lnTo>
                <a:lnTo>
                  <a:pt x="1" y="8"/>
                </a:lnTo>
                <a:lnTo>
                  <a:pt x="1" y="10"/>
                </a:lnTo>
                <a:lnTo>
                  <a:pt x="0" y="13"/>
                </a:lnTo>
                <a:lnTo>
                  <a:pt x="1" y="16"/>
                </a:lnTo>
                <a:lnTo>
                  <a:pt x="1" y="18"/>
                </a:lnTo>
                <a:lnTo>
                  <a:pt x="3" y="21"/>
                </a:lnTo>
                <a:lnTo>
                  <a:pt x="6" y="22"/>
                </a:lnTo>
                <a:lnTo>
                  <a:pt x="9" y="24"/>
                </a:lnTo>
                <a:lnTo>
                  <a:pt x="11" y="25"/>
                </a:lnTo>
                <a:lnTo>
                  <a:pt x="16" y="26"/>
                </a:lnTo>
                <a:lnTo>
                  <a:pt x="19" y="26"/>
                </a:lnTo>
                <a:lnTo>
                  <a:pt x="22" y="26"/>
                </a:lnTo>
                <a:lnTo>
                  <a:pt x="27" y="25"/>
                </a:lnTo>
                <a:lnTo>
                  <a:pt x="31" y="24"/>
                </a:lnTo>
                <a:lnTo>
                  <a:pt x="32" y="22"/>
                </a:lnTo>
                <a:lnTo>
                  <a:pt x="36" y="21"/>
                </a:lnTo>
                <a:lnTo>
                  <a:pt x="37" y="18"/>
                </a:lnTo>
                <a:lnTo>
                  <a:pt x="37" y="16"/>
                </a:lnTo>
                <a:lnTo>
                  <a:pt x="39" y="13"/>
                </a:lnTo>
                <a:lnTo>
                  <a:pt x="37" y="10"/>
                </a:lnTo>
                <a:lnTo>
                  <a:pt x="37" y="8"/>
                </a:lnTo>
                <a:lnTo>
                  <a:pt x="36" y="6"/>
                </a:lnTo>
                <a:lnTo>
                  <a:pt x="32" y="3"/>
                </a:lnTo>
                <a:lnTo>
                  <a:pt x="31" y="2"/>
                </a:lnTo>
                <a:lnTo>
                  <a:pt x="27" y="0"/>
                </a:lnTo>
                <a:lnTo>
                  <a:pt x="22"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30" name="Freeform 202"/>
          <p:cNvSpPr>
            <a:spLocks/>
          </p:cNvSpPr>
          <p:nvPr/>
        </p:nvSpPr>
        <p:spPr bwMode="auto">
          <a:xfrm>
            <a:off x="2867025" y="3052663"/>
            <a:ext cx="30163" cy="41275"/>
          </a:xfrm>
          <a:custGeom>
            <a:avLst/>
            <a:gdLst/>
            <a:ahLst/>
            <a:cxnLst>
              <a:cxn ang="0">
                <a:pos x="19" y="0"/>
              </a:cxn>
              <a:cxn ang="0">
                <a:pos x="16" y="0"/>
              </a:cxn>
              <a:cxn ang="0">
                <a:pos x="11" y="0"/>
              </a:cxn>
              <a:cxn ang="0">
                <a:pos x="9" y="2"/>
              </a:cxn>
              <a:cxn ang="0">
                <a:pos x="6" y="3"/>
              </a:cxn>
              <a:cxn ang="0">
                <a:pos x="3" y="6"/>
              </a:cxn>
              <a:cxn ang="0">
                <a:pos x="1" y="8"/>
              </a:cxn>
              <a:cxn ang="0">
                <a:pos x="1" y="10"/>
              </a:cxn>
              <a:cxn ang="0">
                <a:pos x="0" y="13"/>
              </a:cxn>
              <a:cxn ang="0">
                <a:pos x="1" y="16"/>
              </a:cxn>
              <a:cxn ang="0">
                <a:pos x="1" y="18"/>
              </a:cxn>
              <a:cxn ang="0">
                <a:pos x="3" y="21"/>
              </a:cxn>
              <a:cxn ang="0">
                <a:pos x="6" y="22"/>
              </a:cxn>
              <a:cxn ang="0">
                <a:pos x="9" y="24"/>
              </a:cxn>
              <a:cxn ang="0">
                <a:pos x="11" y="25"/>
              </a:cxn>
              <a:cxn ang="0">
                <a:pos x="16" y="26"/>
              </a:cxn>
              <a:cxn ang="0">
                <a:pos x="19" y="26"/>
              </a:cxn>
              <a:cxn ang="0">
                <a:pos x="22" y="26"/>
              </a:cxn>
              <a:cxn ang="0">
                <a:pos x="27" y="25"/>
              </a:cxn>
              <a:cxn ang="0">
                <a:pos x="31" y="24"/>
              </a:cxn>
              <a:cxn ang="0">
                <a:pos x="32" y="22"/>
              </a:cxn>
              <a:cxn ang="0">
                <a:pos x="36" y="21"/>
              </a:cxn>
              <a:cxn ang="0">
                <a:pos x="37" y="18"/>
              </a:cxn>
              <a:cxn ang="0">
                <a:pos x="37" y="16"/>
              </a:cxn>
              <a:cxn ang="0">
                <a:pos x="39" y="13"/>
              </a:cxn>
              <a:cxn ang="0">
                <a:pos x="37" y="10"/>
              </a:cxn>
              <a:cxn ang="0">
                <a:pos x="37" y="8"/>
              </a:cxn>
              <a:cxn ang="0">
                <a:pos x="36" y="6"/>
              </a:cxn>
              <a:cxn ang="0">
                <a:pos x="32" y="3"/>
              </a:cxn>
              <a:cxn ang="0">
                <a:pos x="31" y="2"/>
              </a:cxn>
              <a:cxn ang="0">
                <a:pos x="27" y="0"/>
              </a:cxn>
              <a:cxn ang="0">
                <a:pos x="22" y="0"/>
              </a:cxn>
              <a:cxn ang="0">
                <a:pos x="19" y="0"/>
              </a:cxn>
            </a:cxnLst>
            <a:rect l="0" t="0" r="r" b="b"/>
            <a:pathLst>
              <a:path w="39" h="26">
                <a:moveTo>
                  <a:pt x="19" y="0"/>
                </a:moveTo>
                <a:lnTo>
                  <a:pt x="16" y="0"/>
                </a:lnTo>
                <a:lnTo>
                  <a:pt x="11" y="0"/>
                </a:lnTo>
                <a:lnTo>
                  <a:pt x="9" y="2"/>
                </a:lnTo>
                <a:lnTo>
                  <a:pt x="6" y="3"/>
                </a:lnTo>
                <a:lnTo>
                  <a:pt x="3" y="6"/>
                </a:lnTo>
                <a:lnTo>
                  <a:pt x="1" y="8"/>
                </a:lnTo>
                <a:lnTo>
                  <a:pt x="1" y="10"/>
                </a:lnTo>
                <a:lnTo>
                  <a:pt x="0" y="13"/>
                </a:lnTo>
                <a:lnTo>
                  <a:pt x="1" y="16"/>
                </a:lnTo>
                <a:lnTo>
                  <a:pt x="1" y="18"/>
                </a:lnTo>
                <a:lnTo>
                  <a:pt x="3" y="21"/>
                </a:lnTo>
                <a:lnTo>
                  <a:pt x="6" y="22"/>
                </a:lnTo>
                <a:lnTo>
                  <a:pt x="9" y="24"/>
                </a:lnTo>
                <a:lnTo>
                  <a:pt x="11" y="25"/>
                </a:lnTo>
                <a:lnTo>
                  <a:pt x="16" y="26"/>
                </a:lnTo>
                <a:lnTo>
                  <a:pt x="19" y="26"/>
                </a:lnTo>
                <a:lnTo>
                  <a:pt x="22" y="26"/>
                </a:lnTo>
                <a:lnTo>
                  <a:pt x="27" y="25"/>
                </a:lnTo>
                <a:lnTo>
                  <a:pt x="31" y="24"/>
                </a:lnTo>
                <a:lnTo>
                  <a:pt x="32" y="22"/>
                </a:lnTo>
                <a:lnTo>
                  <a:pt x="36" y="21"/>
                </a:lnTo>
                <a:lnTo>
                  <a:pt x="37" y="18"/>
                </a:lnTo>
                <a:lnTo>
                  <a:pt x="37" y="16"/>
                </a:lnTo>
                <a:lnTo>
                  <a:pt x="39" y="13"/>
                </a:lnTo>
                <a:lnTo>
                  <a:pt x="37" y="10"/>
                </a:lnTo>
                <a:lnTo>
                  <a:pt x="37" y="8"/>
                </a:lnTo>
                <a:lnTo>
                  <a:pt x="36" y="6"/>
                </a:lnTo>
                <a:lnTo>
                  <a:pt x="32" y="3"/>
                </a:lnTo>
                <a:lnTo>
                  <a:pt x="31" y="2"/>
                </a:lnTo>
                <a:lnTo>
                  <a:pt x="27" y="0"/>
                </a:lnTo>
                <a:lnTo>
                  <a:pt x="22"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31" name="Freeform 203"/>
          <p:cNvSpPr>
            <a:spLocks/>
          </p:cNvSpPr>
          <p:nvPr/>
        </p:nvSpPr>
        <p:spPr bwMode="auto">
          <a:xfrm>
            <a:off x="3044825" y="2584351"/>
            <a:ext cx="30163" cy="39687"/>
          </a:xfrm>
          <a:custGeom>
            <a:avLst/>
            <a:gdLst/>
            <a:ahLst/>
            <a:cxnLst>
              <a:cxn ang="0">
                <a:pos x="19" y="0"/>
              </a:cxn>
              <a:cxn ang="0">
                <a:pos x="14" y="0"/>
              </a:cxn>
              <a:cxn ang="0">
                <a:pos x="11" y="1"/>
              </a:cxn>
              <a:cxn ang="0">
                <a:pos x="8" y="2"/>
              </a:cxn>
              <a:cxn ang="0">
                <a:pos x="5" y="3"/>
              </a:cxn>
              <a:cxn ang="0">
                <a:pos x="3" y="5"/>
              </a:cxn>
              <a:cxn ang="0">
                <a:pos x="1" y="8"/>
              </a:cxn>
              <a:cxn ang="0">
                <a:pos x="0" y="10"/>
              </a:cxn>
              <a:cxn ang="0">
                <a:pos x="0" y="13"/>
              </a:cxn>
              <a:cxn ang="0">
                <a:pos x="0" y="16"/>
              </a:cxn>
              <a:cxn ang="0">
                <a:pos x="1" y="18"/>
              </a:cxn>
              <a:cxn ang="0">
                <a:pos x="3" y="20"/>
              </a:cxn>
              <a:cxn ang="0">
                <a:pos x="5" y="23"/>
              </a:cxn>
              <a:cxn ang="0">
                <a:pos x="8" y="24"/>
              </a:cxn>
              <a:cxn ang="0">
                <a:pos x="11" y="25"/>
              </a:cxn>
              <a:cxn ang="0">
                <a:pos x="14" y="26"/>
              </a:cxn>
              <a:cxn ang="0">
                <a:pos x="19" y="26"/>
              </a:cxn>
              <a:cxn ang="0">
                <a:pos x="23" y="26"/>
              </a:cxn>
              <a:cxn ang="0">
                <a:pos x="26" y="25"/>
              </a:cxn>
              <a:cxn ang="0">
                <a:pos x="29" y="24"/>
              </a:cxn>
              <a:cxn ang="0">
                <a:pos x="32" y="23"/>
              </a:cxn>
              <a:cxn ang="0">
                <a:pos x="34" y="20"/>
              </a:cxn>
              <a:cxn ang="0">
                <a:pos x="36" y="18"/>
              </a:cxn>
              <a:cxn ang="0">
                <a:pos x="37" y="16"/>
              </a:cxn>
              <a:cxn ang="0">
                <a:pos x="37" y="13"/>
              </a:cxn>
              <a:cxn ang="0">
                <a:pos x="37" y="10"/>
              </a:cxn>
              <a:cxn ang="0">
                <a:pos x="36" y="8"/>
              </a:cxn>
              <a:cxn ang="0">
                <a:pos x="34" y="5"/>
              </a:cxn>
              <a:cxn ang="0">
                <a:pos x="32" y="3"/>
              </a:cxn>
              <a:cxn ang="0">
                <a:pos x="29" y="2"/>
              </a:cxn>
              <a:cxn ang="0">
                <a:pos x="26" y="1"/>
              </a:cxn>
              <a:cxn ang="0">
                <a:pos x="23" y="0"/>
              </a:cxn>
              <a:cxn ang="0">
                <a:pos x="19" y="0"/>
              </a:cxn>
            </a:cxnLst>
            <a:rect l="0" t="0" r="r" b="b"/>
            <a:pathLst>
              <a:path w="37" h="26">
                <a:moveTo>
                  <a:pt x="19" y="0"/>
                </a:moveTo>
                <a:lnTo>
                  <a:pt x="14" y="0"/>
                </a:lnTo>
                <a:lnTo>
                  <a:pt x="11" y="1"/>
                </a:lnTo>
                <a:lnTo>
                  <a:pt x="8" y="2"/>
                </a:lnTo>
                <a:lnTo>
                  <a:pt x="5" y="3"/>
                </a:lnTo>
                <a:lnTo>
                  <a:pt x="3" y="5"/>
                </a:lnTo>
                <a:lnTo>
                  <a:pt x="1" y="8"/>
                </a:lnTo>
                <a:lnTo>
                  <a:pt x="0" y="10"/>
                </a:lnTo>
                <a:lnTo>
                  <a:pt x="0" y="13"/>
                </a:lnTo>
                <a:lnTo>
                  <a:pt x="0" y="16"/>
                </a:lnTo>
                <a:lnTo>
                  <a:pt x="1" y="18"/>
                </a:lnTo>
                <a:lnTo>
                  <a:pt x="3" y="20"/>
                </a:lnTo>
                <a:lnTo>
                  <a:pt x="5" y="23"/>
                </a:lnTo>
                <a:lnTo>
                  <a:pt x="8" y="24"/>
                </a:lnTo>
                <a:lnTo>
                  <a:pt x="11" y="25"/>
                </a:lnTo>
                <a:lnTo>
                  <a:pt x="14" y="26"/>
                </a:lnTo>
                <a:lnTo>
                  <a:pt x="19" y="26"/>
                </a:lnTo>
                <a:lnTo>
                  <a:pt x="23" y="26"/>
                </a:lnTo>
                <a:lnTo>
                  <a:pt x="26" y="25"/>
                </a:lnTo>
                <a:lnTo>
                  <a:pt x="29" y="24"/>
                </a:lnTo>
                <a:lnTo>
                  <a:pt x="32" y="23"/>
                </a:lnTo>
                <a:lnTo>
                  <a:pt x="34" y="20"/>
                </a:lnTo>
                <a:lnTo>
                  <a:pt x="36" y="18"/>
                </a:lnTo>
                <a:lnTo>
                  <a:pt x="37" y="16"/>
                </a:lnTo>
                <a:lnTo>
                  <a:pt x="37" y="13"/>
                </a:lnTo>
                <a:lnTo>
                  <a:pt x="37" y="10"/>
                </a:lnTo>
                <a:lnTo>
                  <a:pt x="36" y="8"/>
                </a:lnTo>
                <a:lnTo>
                  <a:pt x="34" y="5"/>
                </a:lnTo>
                <a:lnTo>
                  <a:pt x="32" y="3"/>
                </a:lnTo>
                <a:lnTo>
                  <a:pt x="29" y="2"/>
                </a:lnTo>
                <a:lnTo>
                  <a:pt x="26"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32" name="Freeform 204"/>
          <p:cNvSpPr>
            <a:spLocks/>
          </p:cNvSpPr>
          <p:nvPr/>
        </p:nvSpPr>
        <p:spPr bwMode="auto">
          <a:xfrm>
            <a:off x="3044825" y="2584351"/>
            <a:ext cx="30163" cy="39687"/>
          </a:xfrm>
          <a:custGeom>
            <a:avLst/>
            <a:gdLst/>
            <a:ahLst/>
            <a:cxnLst>
              <a:cxn ang="0">
                <a:pos x="19" y="0"/>
              </a:cxn>
              <a:cxn ang="0">
                <a:pos x="14" y="0"/>
              </a:cxn>
              <a:cxn ang="0">
                <a:pos x="11" y="1"/>
              </a:cxn>
              <a:cxn ang="0">
                <a:pos x="8" y="2"/>
              </a:cxn>
              <a:cxn ang="0">
                <a:pos x="5" y="3"/>
              </a:cxn>
              <a:cxn ang="0">
                <a:pos x="3" y="5"/>
              </a:cxn>
              <a:cxn ang="0">
                <a:pos x="1" y="8"/>
              </a:cxn>
              <a:cxn ang="0">
                <a:pos x="0" y="10"/>
              </a:cxn>
              <a:cxn ang="0">
                <a:pos x="0" y="13"/>
              </a:cxn>
              <a:cxn ang="0">
                <a:pos x="0" y="16"/>
              </a:cxn>
              <a:cxn ang="0">
                <a:pos x="1" y="18"/>
              </a:cxn>
              <a:cxn ang="0">
                <a:pos x="3" y="20"/>
              </a:cxn>
              <a:cxn ang="0">
                <a:pos x="5" y="23"/>
              </a:cxn>
              <a:cxn ang="0">
                <a:pos x="8" y="24"/>
              </a:cxn>
              <a:cxn ang="0">
                <a:pos x="11" y="25"/>
              </a:cxn>
              <a:cxn ang="0">
                <a:pos x="14" y="26"/>
              </a:cxn>
              <a:cxn ang="0">
                <a:pos x="19" y="26"/>
              </a:cxn>
              <a:cxn ang="0">
                <a:pos x="23" y="26"/>
              </a:cxn>
              <a:cxn ang="0">
                <a:pos x="26" y="25"/>
              </a:cxn>
              <a:cxn ang="0">
                <a:pos x="29" y="24"/>
              </a:cxn>
              <a:cxn ang="0">
                <a:pos x="32" y="23"/>
              </a:cxn>
              <a:cxn ang="0">
                <a:pos x="34" y="20"/>
              </a:cxn>
              <a:cxn ang="0">
                <a:pos x="36" y="18"/>
              </a:cxn>
              <a:cxn ang="0">
                <a:pos x="37" y="16"/>
              </a:cxn>
              <a:cxn ang="0">
                <a:pos x="37" y="13"/>
              </a:cxn>
              <a:cxn ang="0">
                <a:pos x="37" y="10"/>
              </a:cxn>
              <a:cxn ang="0">
                <a:pos x="36" y="8"/>
              </a:cxn>
              <a:cxn ang="0">
                <a:pos x="34" y="5"/>
              </a:cxn>
              <a:cxn ang="0">
                <a:pos x="32" y="3"/>
              </a:cxn>
              <a:cxn ang="0">
                <a:pos x="29" y="2"/>
              </a:cxn>
              <a:cxn ang="0">
                <a:pos x="26" y="1"/>
              </a:cxn>
              <a:cxn ang="0">
                <a:pos x="23" y="0"/>
              </a:cxn>
              <a:cxn ang="0">
                <a:pos x="19" y="0"/>
              </a:cxn>
            </a:cxnLst>
            <a:rect l="0" t="0" r="r" b="b"/>
            <a:pathLst>
              <a:path w="37" h="26">
                <a:moveTo>
                  <a:pt x="19" y="0"/>
                </a:moveTo>
                <a:lnTo>
                  <a:pt x="14" y="0"/>
                </a:lnTo>
                <a:lnTo>
                  <a:pt x="11" y="1"/>
                </a:lnTo>
                <a:lnTo>
                  <a:pt x="8" y="2"/>
                </a:lnTo>
                <a:lnTo>
                  <a:pt x="5" y="3"/>
                </a:lnTo>
                <a:lnTo>
                  <a:pt x="3" y="5"/>
                </a:lnTo>
                <a:lnTo>
                  <a:pt x="1" y="8"/>
                </a:lnTo>
                <a:lnTo>
                  <a:pt x="0" y="10"/>
                </a:lnTo>
                <a:lnTo>
                  <a:pt x="0" y="13"/>
                </a:lnTo>
                <a:lnTo>
                  <a:pt x="0" y="16"/>
                </a:lnTo>
                <a:lnTo>
                  <a:pt x="1" y="18"/>
                </a:lnTo>
                <a:lnTo>
                  <a:pt x="3" y="20"/>
                </a:lnTo>
                <a:lnTo>
                  <a:pt x="5" y="23"/>
                </a:lnTo>
                <a:lnTo>
                  <a:pt x="8" y="24"/>
                </a:lnTo>
                <a:lnTo>
                  <a:pt x="11" y="25"/>
                </a:lnTo>
                <a:lnTo>
                  <a:pt x="14" y="26"/>
                </a:lnTo>
                <a:lnTo>
                  <a:pt x="19" y="26"/>
                </a:lnTo>
                <a:lnTo>
                  <a:pt x="23" y="26"/>
                </a:lnTo>
                <a:lnTo>
                  <a:pt x="26" y="25"/>
                </a:lnTo>
                <a:lnTo>
                  <a:pt x="29" y="24"/>
                </a:lnTo>
                <a:lnTo>
                  <a:pt x="32" y="23"/>
                </a:lnTo>
                <a:lnTo>
                  <a:pt x="34" y="20"/>
                </a:lnTo>
                <a:lnTo>
                  <a:pt x="36" y="18"/>
                </a:lnTo>
                <a:lnTo>
                  <a:pt x="37" y="16"/>
                </a:lnTo>
                <a:lnTo>
                  <a:pt x="37" y="13"/>
                </a:lnTo>
                <a:lnTo>
                  <a:pt x="37" y="10"/>
                </a:lnTo>
                <a:lnTo>
                  <a:pt x="36" y="8"/>
                </a:lnTo>
                <a:lnTo>
                  <a:pt x="34" y="5"/>
                </a:lnTo>
                <a:lnTo>
                  <a:pt x="32" y="3"/>
                </a:lnTo>
                <a:lnTo>
                  <a:pt x="29" y="2"/>
                </a:lnTo>
                <a:lnTo>
                  <a:pt x="26"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33" name="Freeform 205"/>
          <p:cNvSpPr>
            <a:spLocks/>
          </p:cNvSpPr>
          <p:nvPr/>
        </p:nvSpPr>
        <p:spPr bwMode="auto">
          <a:xfrm>
            <a:off x="2459038" y="3063776"/>
            <a:ext cx="31750" cy="41275"/>
          </a:xfrm>
          <a:custGeom>
            <a:avLst/>
            <a:gdLst/>
            <a:ahLst/>
            <a:cxnLst>
              <a:cxn ang="0">
                <a:pos x="20" y="0"/>
              </a:cxn>
              <a:cxn ang="0">
                <a:pos x="15" y="0"/>
              </a:cxn>
              <a:cxn ang="0">
                <a:pos x="11" y="1"/>
              </a:cxn>
              <a:cxn ang="0">
                <a:pos x="8" y="2"/>
              </a:cxn>
              <a:cxn ang="0">
                <a:pos x="7" y="3"/>
              </a:cxn>
              <a:cxn ang="0">
                <a:pos x="3" y="6"/>
              </a:cxn>
              <a:cxn ang="0">
                <a:pos x="2" y="8"/>
              </a:cxn>
              <a:cxn ang="0">
                <a:pos x="0" y="10"/>
              </a:cxn>
              <a:cxn ang="0">
                <a:pos x="0" y="12"/>
              </a:cxn>
              <a:cxn ang="0">
                <a:pos x="0" y="16"/>
              </a:cxn>
              <a:cxn ang="0">
                <a:pos x="2" y="18"/>
              </a:cxn>
              <a:cxn ang="0">
                <a:pos x="3" y="21"/>
              </a:cxn>
              <a:cxn ang="0">
                <a:pos x="7" y="23"/>
              </a:cxn>
              <a:cxn ang="0">
                <a:pos x="8" y="24"/>
              </a:cxn>
              <a:cxn ang="0">
                <a:pos x="11" y="25"/>
              </a:cxn>
              <a:cxn ang="0">
                <a:pos x="15" y="26"/>
              </a:cxn>
              <a:cxn ang="0">
                <a:pos x="20" y="26"/>
              </a:cxn>
              <a:cxn ang="0">
                <a:pos x="23" y="26"/>
              </a:cxn>
              <a:cxn ang="0">
                <a:pos x="26" y="25"/>
              </a:cxn>
              <a:cxn ang="0">
                <a:pos x="29" y="24"/>
              </a:cxn>
              <a:cxn ang="0">
                <a:pos x="33" y="23"/>
              </a:cxn>
              <a:cxn ang="0">
                <a:pos x="34" y="21"/>
              </a:cxn>
              <a:cxn ang="0">
                <a:pos x="36" y="18"/>
              </a:cxn>
              <a:cxn ang="0">
                <a:pos x="38" y="16"/>
              </a:cxn>
              <a:cxn ang="0">
                <a:pos x="38" y="12"/>
              </a:cxn>
              <a:cxn ang="0">
                <a:pos x="38" y="10"/>
              </a:cxn>
              <a:cxn ang="0">
                <a:pos x="36" y="8"/>
              </a:cxn>
              <a:cxn ang="0">
                <a:pos x="34" y="6"/>
              </a:cxn>
              <a:cxn ang="0">
                <a:pos x="33" y="3"/>
              </a:cxn>
              <a:cxn ang="0">
                <a:pos x="29" y="2"/>
              </a:cxn>
              <a:cxn ang="0">
                <a:pos x="26" y="1"/>
              </a:cxn>
              <a:cxn ang="0">
                <a:pos x="23" y="0"/>
              </a:cxn>
              <a:cxn ang="0">
                <a:pos x="20" y="0"/>
              </a:cxn>
            </a:cxnLst>
            <a:rect l="0" t="0" r="r" b="b"/>
            <a:pathLst>
              <a:path w="38" h="26">
                <a:moveTo>
                  <a:pt x="20" y="0"/>
                </a:moveTo>
                <a:lnTo>
                  <a:pt x="15" y="0"/>
                </a:lnTo>
                <a:lnTo>
                  <a:pt x="11" y="1"/>
                </a:lnTo>
                <a:lnTo>
                  <a:pt x="8" y="2"/>
                </a:lnTo>
                <a:lnTo>
                  <a:pt x="7" y="3"/>
                </a:lnTo>
                <a:lnTo>
                  <a:pt x="3" y="6"/>
                </a:lnTo>
                <a:lnTo>
                  <a:pt x="2" y="8"/>
                </a:lnTo>
                <a:lnTo>
                  <a:pt x="0" y="10"/>
                </a:lnTo>
                <a:lnTo>
                  <a:pt x="0" y="12"/>
                </a:lnTo>
                <a:lnTo>
                  <a:pt x="0" y="16"/>
                </a:lnTo>
                <a:lnTo>
                  <a:pt x="2" y="18"/>
                </a:lnTo>
                <a:lnTo>
                  <a:pt x="3" y="21"/>
                </a:lnTo>
                <a:lnTo>
                  <a:pt x="7" y="23"/>
                </a:lnTo>
                <a:lnTo>
                  <a:pt x="8" y="24"/>
                </a:lnTo>
                <a:lnTo>
                  <a:pt x="11" y="25"/>
                </a:lnTo>
                <a:lnTo>
                  <a:pt x="15" y="26"/>
                </a:lnTo>
                <a:lnTo>
                  <a:pt x="20" y="26"/>
                </a:lnTo>
                <a:lnTo>
                  <a:pt x="23" y="26"/>
                </a:lnTo>
                <a:lnTo>
                  <a:pt x="26" y="25"/>
                </a:lnTo>
                <a:lnTo>
                  <a:pt x="29" y="24"/>
                </a:lnTo>
                <a:lnTo>
                  <a:pt x="33" y="23"/>
                </a:lnTo>
                <a:lnTo>
                  <a:pt x="34" y="21"/>
                </a:lnTo>
                <a:lnTo>
                  <a:pt x="36" y="18"/>
                </a:lnTo>
                <a:lnTo>
                  <a:pt x="38" y="16"/>
                </a:lnTo>
                <a:lnTo>
                  <a:pt x="38" y="12"/>
                </a:lnTo>
                <a:lnTo>
                  <a:pt x="38" y="10"/>
                </a:lnTo>
                <a:lnTo>
                  <a:pt x="36" y="8"/>
                </a:lnTo>
                <a:lnTo>
                  <a:pt x="34" y="6"/>
                </a:lnTo>
                <a:lnTo>
                  <a:pt x="33" y="3"/>
                </a:lnTo>
                <a:lnTo>
                  <a:pt x="29" y="2"/>
                </a:lnTo>
                <a:lnTo>
                  <a:pt x="26" y="1"/>
                </a:lnTo>
                <a:lnTo>
                  <a:pt x="23" y="0"/>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34" name="Freeform 206"/>
          <p:cNvSpPr>
            <a:spLocks/>
          </p:cNvSpPr>
          <p:nvPr/>
        </p:nvSpPr>
        <p:spPr bwMode="auto">
          <a:xfrm>
            <a:off x="2459038" y="3063776"/>
            <a:ext cx="31750" cy="41275"/>
          </a:xfrm>
          <a:custGeom>
            <a:avLst/>
            <a:gdLst/>
            <a:ahLst/>
            <a:cxnLst>
              <a:cxn ang="0">
                <a:pos x="20" y="0"/>
              </a:cxn>
              <a:cxn ang="0">
                <a:pos x="15" y="0"/>
              </a:cxn>
              <a:cxn ang="0">
                <a:pos x="11" y="1"/>
              </a:cxn>
              <a:cxn ang="0">
                <a:pos x="8" y="2"/>
              </a:cxn>
              <a:cxn ang="0">
                <a:pos x="7" y="3"/>
              </a:cxn>
              <a:cxn ang="0">
                <a:pos x="3" y="6"/>
              </a:cxn>
              <a:cxn ang="0">
                <a:pos x="2" y="8"/>
              </a:cxn>
              <a:cxn ang="0">
                <a:pos x="0" y="10"/>
              </a:cxn>
              <a:cxn ang="0">
                <a:pos x="0" y="12"/>
              </a:cxn>
              <a:cxn ang="0">
                <a:pos x="0" y="16"/>
              </a:cxn>
              <a:cxn ang="0">
                <a:pos x="2" y="18"/>
              </a:cxn>
              <a:cxn ang="0">
                <a:pos x="3" y="21"/>
              </a:cxn>
              <a:cxn ang="0">
                <a:pos x="7" y="23"/>
              </a:cxn>
              <a:cxn ang="0">
                <a:pos x="8" y="24"/>
              </a:cxn>
              <a:cxn ang="0">
                <a:pos x="11" y="25"/>
              </a:cxn>
              <a:cxn ang="0">
                <a:pos x="15" y="26"/>
              </a:cxn>
              <a:cxn ang="0">
                <a:pos x="20" y="26"/>
              </a:cxn>
              <a:cxn ang="0">
                <a:pos x="23" y="26"/>
              </a:cxn>
              <a:cxn ang="0">
                <a:pos x="26" y="25"/>
              </a:cxn>
              <a:cxn ang="0">
                <a:pos x="29" y="24"/>
              </a:cxn>
              <a:cxn ang="0">
                <a:pos x="33" y="23"/>
              </a:cxn>
              <a:cxn ang="0">
                <a:pos x="34" y="21"/>
              </a:cxn>
              <a:cxn ang="0">
                <a:pos x="36" y="18"/>
              </a:cxn>
              <a:cxn ang="0">
                <a:pos x="38" y="16"/>
              </a:cxn>
              <a:cxn ang="0">
                <a:pos x="38" y="12"/>
              </a:cxn>
              <a:cxn ang="0">
                <a:pos x="38" y="10"/>
              </a:cxn>
              <a:cxn ang="0">
                <a:pos x="36" y="8"/>
              </a:cxn>
              <a:cxn ang="0">
                <a:pos x="34" y="6"/>
              </a:cxn>
              <a:cxn ang="0">
                <a:pos x="33" y="3"/>
              </a:cxn>
              <a:cxn ang="0">
                <a:pos x="29" y="2"/>
              </a:cxn>
              <a:cxn ang="0">
                <a:pos x="26" y="1"/>
              </a:cxn>
              <a:cxn ang="0">
                <a:pos x="23" y="0"/>
              </a:cxn>
              <a:cxn ang="0">
                <a:pos x="20" y="0"/>
              </a:cxn>
            </a:cxnLst>
            <a:rect l="0" t="0" r="r" b="b"/>
            <a:pathLst>
              <a:path w="38" h="26">
                <a:moveTo>
                  <a:pt x="20" y="0"/>
                </a:moveTo>
                <a:lnTo>
                  <a:pt x="15" y="0"/>
                </a:lnTo>
                <a:lnTo>
                  <a:pt x="11" y="1"/>
                </a:lnTo>
                <a:lnTo>
                  <a:pt x="8" y="2"/>
                </a:lnTo>
                <a:lnTo>
                  <a:pt x="7" y="3"/>
                </a:lnTo>
                <a:lnTo>
                  <a:pt x="3" y="6"/>
                </a:lnTo>
                <a:lnTo>
                  <a:pt x="2" y="8"/>
                </a:lnTo>
                <a:lnTo>
                  <a:pt x="0" y="10"/>
                </a:lnTo>
                <a:lnTo>
                  <a:pt x="0" y="12"/>
                </a:lnTo>
                <a:lnTo>
                  <a:pt x="0" y="16"/>
                </a:lnTo>
                <a:lnTo>
                  <a:pt x="2" y="18"/>
                </a:lnTo>
                <a:lnTo>
                  <a:pt x="3" y="21"/>
                </a:lnTo>
                <a:lnTo>
                  <a:pt x="7" y="23"/>
                </a:lnTo>
                <a:lnTo>
                  <a:pt x="8" y="24"/>
                </a:lnTo>
                <a:lnTo>
                  <a:pt x="11" y="25"/>
                </a:lnTo>
                <a:lnTo>
                  <a:pt x="15" y="26"/>
                </a:lnTo>
                <a:lnTo>
                  <a:pt x="20" y="26"/>
                </a:lnTo>
                <a:lnTo>
                  <a:pt x="23" y="26"/>
                </a:lnTo>
                <a:lnTo>
                  <a:pt x="26" y="25"/>
                </a:lnTo>
                <a:lnTo>
                  <a:pt x="29" y="24"/>
                </a:lnTo>
                <a:lnTo>
                  <a:pt x="33" y="23"/>
                </a:lnTo>
                <a:lnTo>
                  <a:pt x="34" y="21"/>
                </a:lnTo>
                <a:lnTo>
                  <a:pt x="36" y="18"/>
                </a:lnTo>
                <a:lnTo>
                  <a:pt x="38" y="16"/>
                </a:lnTo>
                <a:lnTo>
                  <a:pt x="38" y="12"/>
                </a:lnTo>
                <a:lnTo>
                  <a:pt x="38" y="10"/>
                </a:lnTo>
                <a:lnTo>
                  <a:pt x="36" y="8"/>
                </a:lnTo>
                <a:lnTo>
                  <a:pt x="34" y="6"/>
                </a:lnTo>
                <a:lnTo>
                  <a:pt x="33" y="3"/>
                </a:lnTo>
                <a:lnTo>
                  <a:pt x="29" y="2"/>
                </a:lnTo>
                <a:lnTo>
                  <a:pt x="26" y="1"/>
                </a:lnTo>
                <a:lnTo>
                  <a:pt x="23" y="0"/>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35" name="Freeform 207"/>
          <p:cNvSpPr>
            <a:spLocks/>
          </p:cNvSpPr>
          <p:nvPr/>
        </p:nvSpPr>
        <p:spPr bwMode="auto">
          <a:xfrm>
            <a:off x="2878138" y="2939951"/>
            <a:ext cx="31750" cy="44450"/>
          </a:xfrm>
          <a:custGeom>
            <a:avLst/>
            <a:gdLst/>
            <a:ahLst/>
            <a:cxnLst>
              <a:cxn ang="0">
                <a:pos x="20" y="0"/>
              </a:cxn>
              <a:cxn ang="0">
                <a:pos x="16" y="2"/>
              </a:cxn>
              <a:cxn ang="0">
                <a:pos x="11" y="2"/>
              </a:cxn>
              <a:cxn ang="0">
                <a:pos x="10" y="3"/>
              </a:cxn>
              <a:cxn ang="0">
                <a:pos x="6" y="5"/>
              </a:cxn>
              <a:cxn ang="0">
                <a:pos x="3" y="6"/>
              </a:cxn>
              <a:cxn ang="0">
                <a:pos x="2" y="8"/>
              </a:cxn>
              <a:cxn ang="0">
                <a:pos x="2" y="12"/>
              </a:cxn>
              <a:cxn ang="0">
                <a:pos x="0" y="14"/>
              </a:cxn>
              <a:cxn ang="0">
                <a:pos x="2" y="17"/>
              </a:cxn>
              <a:cxn ang="0">
                <a:pos x="2" y="20"/>
              </a:cxn>
              <a:cxn ang="0">
                <a:pos x="3" y="21"/>
              </a:cxn>
              <a:cxn ang="0">
                <a:pos x="6" y="23"/>
              </a:cxn>
              <a:cxn ang="0">
                <a:pos x="10" y="26"/>
              </a:cxn>
              <a:cxn ang="0">
                <a:pos x="11" y="27"/>
              </a:cxn>
              <a:cxn ang="0">
                <a:pos x="16" y="27"/>
              </a:cxn>
              <a:cxn ang="0">
                <a:pos x="20" y="28"/>
              </a:cxn>
              <a:cxn ang="0">
                <a:pos x="23" y="27"/>
              </a:cxn>
              <a:cxn ang="0">
                <a:pos x="28" y="27"/>
              </a:cxn>
              <a:cxn ang="0">
                <a:pos x="31" y="26"/>
              </a:cxn>
              <a:cxn ang="0">
                <a:pos x="33" y="23"/>
              </a:cxn>
              <a:cxn ang="0">
                <a:pos x="36" y="21"/>
              </a:cxn>
              <a:cxn ang="0">
                <a:pos x="38" y="20"/>
              </a:cxn>
              <a:cxn ang="0">
                <a:pos x="38" y="17"/>
              </a:cxn>
              <a:cxn ang="0">
                <a:pos x="39" y="14"/>
              </a:cxn>
              <a:cxn ang="0">
                <a:pos x="38" y="12"/>
              </a:cxn>
              <a:cxn ang="0">
                <a:pos x="38" y="8"/>
              </a:cxn>
              <a:cxn ang="0">
                <a:pos x="36" y="6"/>
              </a:cxn>
              <a:cxn ang="0">
                <a:pos x="33" y="5"/>
              </a:cxn>
              <a:cxn ang="0">
                <a:pos x="31" y="3"/>
              </a:cxn>
              <a:cxn ang="0">
                <a:pos x="28" y="2"/>
              </a:cxn>
              <a:cxn ang="0">
                <a:pos x="23" y="2"/>
              </a:cxn>
              <a:cxn ang="0">
                <a:pos x="20" y="0"/>
              </a:cxn>
            </a:cxnLst>
            <a:rect l="0" t="0" r="r" b="b"/>
            <a:pathLst>
              <a:path w="39" h="28">
                <a:moveTo>
                  <a:pt x="20" y="0"/>
                </a:moveTo>
                <a:lnTo>
                  <a:pt x="16" y="2"/>
                </a:lnTo>
                <a:lnTo>
                  <a:pt x="11" y="2"/>
                </a:lnTo>
                <a:lnTo>
                  <a:pt x="10" y="3"/>
                </a:lnTo>
                <a:lnTo>
                  <a:pt x="6" y="5"/>
                </a:lnTo>
                <a:lnTo>
                  <a:pt x="3" y="6"/>
                </a:lnTo>
                <a:lnTo>
                  <a:pt x="2" y="8"/>
                </a:lnTo>
                <a:lnTo>
                  <a:pt x="2" y="12"/>
                </a:lnTo>
                <a:lnTo>
                  <a:pt x="0" y="14"/>
                </a:lnTo>
                <a:lnTo>
                  <a:pt x="2" y="17"/>
                </a:lnTo>
                <a:lnTo>
                  <a:pt x="2" y="20"/>
                </a:lnTo>
                <a:lnTo>
                  <a:pt x="3" y="21"/>
                </a:lnTo>
                <a:lnTo>
                  <a:pt x="6" y="23"/>
                </a:lnTo>
                <a:lnTo>
                  <a:pt x="10" y="26"/>
                </a:lnTo>
                <a:lnTo>
                  <a:pt x="11" y="27"/>
                </a:lnTo>
                <a:lnTo>
                  <a:pt x="16" y="27"/>
                </a:lnTo>
                <a:lnTo>
                  <a:pt x="20" y="28"/>
                </a:lnTo>
                <a:lnTo>
                  <a:pt x="23" y="27"/>
                </a:lnTo>
                <a:lnTo>
                  <a:pt x="28" y="27"/>
                </a:lnTo>
                <a:lnTo>
                  <a:pt x="31" y="26"/>
                </a:lnTo>
                <a:lnTo>
                  <a:pt x="33" y="23"/>
                </a:lnTo>
                <a:lnTo>
                  <a:pt x="36" y="21"/>
                </a:lnTo>
                <a:lnTo>
                  <a:pt x="38" y="20"/>
                </a:lnTo>
                <a:lnTo>
                  <a:pt x="38" y="17"/>
                </a:lnTo>
                <a:lnTo>
                  <a:pt x="39" y="14"/>
                </a:lnTo>
                <a:lnTo>
                  <a:pt x="38" y="12"/>
                </a:lnTo>
                <a:lnTo>
                  <a:pt x="38" y="8"/>
                </a:lnTo>
                <a:lnTo>
                  <a:pt x="36" y="6"/>
                </a:lnTo>
                <a:lnTo>
                  <a:pt x="33" y="5"/>
                </a:lnTo>
                <a:lnTo>
                  <a:pt x="31" y="3"/>
                </a:lnTo>
                <a:lnTo>
                  <a:pt x="28" y="2"/>
                </a:lnTo>
                <a:lnTo>
                  <a:pt x="23" y="2"/>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36" name="Freeform 208"/>
          <p:cNvSpPr>
            <a:spLocks/>
          </p:cNvSpPr>
          <p:nvPr/>
        </p:nvSpPr>
        <p:spPr bwMode="auto">
          <a:xfrm>
            <a:off x="2878138" y="2939951"/>
            <a:ext cx="31750" cy="44450"/>
          </a:xfrm>
          <a:custGeom>
            <a:avLst/>
            <a:gdLst/>
            <a:ahLst/>
            <a:cxnLst>
              <a:cxn ang="0">
                <a:pos x="20" y="0"/>
              </a:cxn>
              <a:cxn ang="0">
                <a:pos x="16" y="2"/>
              </a:cxn>
              <a:cxn ang="0">
                <a:pos x="11" y="2"/>
              </a:cxn>
              <a:cxn ang="0">
                <a:pos x="10" y="3"/>
              </a:cxn>
              <a:cxn ang="0">
                <a:pos x="6" y="5"/>
              </a:cxn>
              <a:cxn ang="0">
                <a:pos x="3" y="6"/>
              </a:cxn>
              <a:cxn ang="0">
                <a:pos x="2" y="8"/>
              </a:cxn>
              <a:cxn ang="0">
                <a:pos x="2" y="12"/>
              </a:cxn>
              <a:cxn ang="0">
                <a:pos x="0" y="14"/>
              </a:cxn>
              <a:cxn ang="0">
                <a:pos x="2" y="17"/>
              </a:cxn>
              <a:cxn ang="0">
                <a:pos x="2" y="20"/>
              </a:cxn>
              <a:cxn ang="0">
                <a:pos x="3" y="21"/>
              </a:cxn>
              <a:cxn ang="0">
                <a:pos x="6" y="23"/>
              </a:cxn>
              <a:cxn ang="0">
                <a:pos x="10" y="26"/>
              </a:cxn>
              <a:cxn ang="0">
                <a:pos x="11" y="27"/>
              </a:cxn>
              <a:cxn ang="0">
                <a:pos x="16" y="27"/>
              </a:cxn>
              <a:cxn ang="0">
                <a:pos x="20" y="28"/>
              </a:cxn>
              <a:cxn ang="0">
                <a:pos x="23" y="27"/>
              </a:cxn>
              <a:cxn ang="0">
                <a:pos x="28" y="27"/>
              </a:cxn>
              <a:cxn ang="0">
                <a:pos x="31" y="26"/>
              </a:cxn>
              <a:cxn ang="0">
                <a:pos x="33" y="23"/>
              </a:cxn>
              <a:cxn ang="0">
                <a:pos x="36" y="21"/>
              </a:cxn>
              <a:cxn ang="0">
                <a:pos x="38" y="20"/>
              </a:cxn>
              <a:cxn ang="0">
                <a:pos x="38" y="17"/>
              </a:cxn>
              <a:cxn ang="0">
                <a:pos x="39" y="14"/>
              </a:cxn>
              <a:cxn ang="0">
                <a:pos x="38" y="12"/>
              </a:cxn>
              <a:cxn ang="0">
                <a:pos x="38" y="8"/>
              </a:cxn>
              <a:cxn ang="0">
                <a:pos x="36" y="6"/>
              </a:cxn>
              <a:cxn ang="0">
                <a:pos x="33" y="5"/>
              </a:cxn>
              <a:cxn ang="0">
                <a:pos x="31" y="3"/>
              </a:cxn>
              <a:cxn ang="0">
                <a:pos x="28" y="2"/>
              </a:cxn>
              <a:cxn ang="0">
                <a:pos x="23" y="2"/>
              </a:cxn>
              <a:cxn ang="0">
                <a:pos x="20" y="0"/>
              </a:cxn>
            </a:cxnLst>
            <a:rect l="0" t="0" r="r" b="b"/>
            <a:pathLst>
              <a:path w="39" h="28">
                <a:moveTo>
                  <a:pt x="20" y="0"/>
                </a:moveTo>
                <a:lnTo>
                  <a:pt x="16" y="2"/>
                </a:lnTo>
                <a:lnTo>
                  <a:pt x="11" y="2"/>
                </a:lnTo>
                <a:lnTo>
                  <a:pt x="10" y="3"/>
                </a:lnTo>
                <a:lnTo>
                  <a:pt x="6" y="5"/>
                </a:lnTo>
                <a:lnTo>
                  <a:pt x="3" y="6"/>
                </a:lnTo>
                <a:lnTo>
                  <a:pt x="2" y="8"/>
                </a:lnTo>
                <a:lnTo>
                  <a:pt x="2" y="12"/>
                </a:lnTo>
                <a:lnTo>
                  <a:pt x="0" y="14"/>
                </a:lnTo>
                <a:lnTo>
                  <a:pt x="2" y="17"/>
                </a:lnTo>
                <a:lnTo>
                  <a:pt x="2" y="20"/>
                </a:lnTo>
                <a:lnTo>
                  <a:pt x="3" y="21"/>
                </a:lnTo>
                <a:lnTo>
                  <a:pt x="6" y="23"/>
                </a:lnTo>
                <a:lnTo>
                  <a:pt x="10" y="26"/>
                </a:lnTo>
                <a:lnTo>
                  <a:pt x="11" y="27"/>
                </a:lnTo>
                <a:lnTo>
                  <a:pt x="16" y="27"/>
                </a:lnTo>
                <a:lnTo>
                  <a:pt x="20" y="28"/>
                </a:lnTo>
                <a:lnTo>
                  <a:pt x="23" y="27"/>
                </a:lnTo>
                <a:lnTo>
                  <a:pt x="28" y="27"/>
                </a:lnTo>
                <a:lnTo>
                  <a:pt x="31" y="26"/>
                </a:lnTo>
                <a:lnTo>
                  <a:pt x="33" y="23"/>
                </a:lnTo>
                <a:lnTo>
                  <a:pt x="36" y="21"/>
                </a:lnTo>
                <a:lnTo>
                  <a:pt x="38" y="20"/>
                </a:lnTo>
                <a:lnTo>
                  <a:pt x="38" y="17"/>
                </a:lnTo>
                <a:lnTo>
                  <a:pt x="39" y="14"/>
                </a:lnTo>
                <a:lnTo>
                  <a:pt x="38" y="12"/>
                </a:lnTo>
                <a:lnTo>
                  <a:pt x="38" y="8"/>
                </a:lnTo>
                <a:lnTo>
                  <a:pt x="36" y="6"/>
                </a:lnTo>
                <a:lnTo>
                  <a:pt x="33" y="5"/>
                </a:lnTo>
                <a:lnTo>
                  <a:pt x="31" y="3"/>
                </a:lnTo>
                <a:lnTo>
                  <a:pt x="28" y="2"/>
                </a:lnTo>
                <a:lnTo>
                  <a:pt x="23" y="2"/>
                </a:lnTo>
                <a:lnTo>
                  <a:pt x="20"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37" name="Freeform 209"/>
          <p:cNvSpPr>
            <a:spLocks/>
          </p:cNvSpPr>
          <p:nvPr/>
        </p:nvSpPr>
        <p:spPr bwMode="auto">
          <a:xfrm>
            <a:off x="2325688" y="3222526"/>
            <a:ext cx="30162" cy="42862"/>
          </a:xfrm>
          <a:custGeom>
            <a:avLst/>
            <a:gdLst/>
            <a:ahLst/>
            <a:cxnLst>
              <a:cxn ang="0">
                <a:pos x="19" y="0"/>
              </a:cxn>
              <a:cxn ang="0">
                <a:pos x="16" y="0"/>
              </a:cxn>
              <a:cxn ang="0">
                <a:pos x="11" y="1"/>
              </a:cxn>
              <a:cxn ang="0">
                <a:pos x="9" y="3"/>
              </a:cxn>
              <a:cxn ang="0">
                <a:pos x="6" y="5"/>
              </a:cxn>
              <a:cxn ang="0">
                <a:pos x="3" y="6"/>
              </a:cxn>
              <a:cxn ang="0">
                <a:pos x="1" y="8"/>
              </a:cxn>
              <a:cxn ang="0">
                <a:pos x="1" y="11"/>
              </a:cxn>
              <a:cxn ang="0">
                <a:pos x="0" y="14"/>
              </a:cxn>
              <a:cxn ang="0">
                <a:pos x="1" y="16"/>
              </a:cxn>
              <a:cxn ang="0">
                <a:pos x="1" y="19"/>
              </a:cxn>
              <a:cxn ang="0">
                <a:pos x="3" y="21"/>
              </a:cxn>
              <a:cxn ang="0">
                <a:pos x="6" y="23"/>
              </a:cxn>
              <a:cxn ang="0">
                <a:pos x="9" y="24"/>
              </a:cxn>
              <a:cxn ang="0">
                <a:pos x="11" y="27"/>
              </a:cxn>
              <a:cxn ang="0">
                <a:pos x="16" y="27"/>
              </a:cxn>
              <a:cxn ang="0">
                <a:pos x="19" y="27"/>
              </a:cxn>
              <a:cxn ang="0">
                <a:pos x="23" y="27"/>
              </a:cxn>
              <a:cxn ang="0">
                <a:pos x="27" y="27"/>
              </a:cxn>
              <a:cxn ang="0">
                <a:pos x="31" y="24"/>
              </a:cxn>
              <a:cxn ang="0">
                <a:pos x="32" y="23"/>
              </a:cxn>
              <a:cxn ang="0">
                <a:pos x="36" y="21"/>
              </a:cxn>
              <a:cxn ang="0">
                <a:pos x="37" y="19"/>
              </a:cxn>
              <a:cxn ang="0">
                <a:pos x="37" y="16"/>
              </a:cxn>
              <a:cxn ang="0">
                <a:pos x="39" y="14"/>
              </a:cxn>
              <a:cxn ang="0">
                <a:pos x="37" y="11"/>
              </a:cxn>
              <a:cxn ang="0">
                <a:pos x="37" y="8"/>
              </a:cxn>
              <a:cxn ang="0">
                <a:pos x="36" y="6"/>
              </a:cxn>
              <a:cxn ang="0">
                <a:pos x="32" y="5"/>
              </a:cxn>
              <a:cxn ang="0">
                <a:pos x="31" y="3"/>
              </a:cxn>
              <a:cxn ang="0">
                <a:pos x="27" y="1"/>
              </a:cxn>
              <a:cxn ang="0">
                <a:pos x="23" y="0"/>
              </a:cxn>
              <a:cxn ang="0">
                <a:pos x="19" y="0"/>
              </a:cxn>
            </a:cxnLst>
            <a:rect l="0" t="0" r="r" b="b"/>
            <a:pathLst>
              <a:path w="39" h="27">
                <a:moveTo>
                  <a:pt x="19" y="0"/>
                </a:moveTo>
                <a:lnTo>
                  <a:pt x="16" y="0"/>
                </a:lnTo>
                <a:lnTo>
                  <a:pt x="11" y="1"/>
                </a:lnTo>
                <a:lnTo>
                  <a:pt x="9" y="3"/>
                </a:lnTo>
                <a:lnTo>
                  <a:pt x="6" y="5"/>
                </a:lnTo>
                <a:lnTo>
                  <a:pt x="3" y="6"/>
                </a:lnTo>
                <a:lnTo>
                  <a:pt x="1" y="8"/>
                </a:lnTo>
                <a:lnTo>
                  <a:pt x="1" y="11"/>
                </a:lnTo>
                <a:lnTo>
                  <a:pt x="0" y="14"/>
                </a:lnTo>
                <a:lnTo>
                  <a:pt x="1" y="16"/>
                </a:lnTo>
                <a:lnTo>
                  <a:pt x="1" y="19"/>
                </a:lnTo>
                <a:lnTo>
                  <a:pt x="3" y="21"/>
                </a:lnTo>
                <a:lnTo>
                  <a:pt x="6" y="23"/>
                </a:lnTo>
                <a:lnTo>
                  <a:pt x="9" y="24"/>
                </a:lnTo>
                <a:lnTo>
                  <a:pt x="11" y="27"/>
                </a:lnTo>
                <a:lnTo>
                  <a:pt x="16" y="27"/>
                </a:lnTo>
                <a:lnTo>
                  <a:pt x="19" y="27"/>
                </a:lnTo>
                <a:lnTo>
                  <a:pt x="23" y="27"/>
                </a:lnTo>
                <a:lnTo>
                  <a:pt x="27" y="27"/>
                </a:lnTo>
                <a:lnTo>
                  <a:pt x="31" y="24"/>
                </a:lnTo>
                <a:lnTo>
                  <a:pt x="32" y="23"/>
                </a:lnTo>
                <a:lnTo>
                  <a:pt x="36" y="21"/>
                </a:lnTo>
                <a:lnTo>
                  <a:pt x="37" y="19"/>
                </a:lnTo>
                <a:lnTo>
                  <a:pt x="37" y="16"/>
                </a:lnTo>
                <a:lnTo>
                  <a:pt x="39" y="14"/>
                </a:lnTo>
                <a:lnTo>
                  <a:pt x="37" y="11"/>
                </a:lnTo>
                <a:lnTo>
                  <a:pt x="37" y="8"/>
                </a:lnTo>
                <a:lnTo>
                  <a:pt x="36" y="6"/>
                </a:lnTo>
                <a:lnTo>
                  <a:pt x="32" y="5"/>
                </a:lnTo>
                <a:lnTo>
                  <a:pt x="31" y="3"/>
                </a:lnTo>
                <a:lnTo>
                  <a:pt x="27"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38" name="Freeform 210"/>
          <p:cNvSpPr>
            <a:spLocks/>
          </p:cNvSpPr>
          <p:nvPr/>
        </p:nvSpPr>
        <p:spPr bwMode="auto">
          <a:xfrm>
            <a:off x="2325688" y="3222526"/>
            <a:ext cx="30162" cy="42862"/>
          </a:xfrm>
          <a:custGeom>
            <a:avLst/>
            <a:gdLst/>
            <a:ahLst/>
            <a:cxnLst>
              <a:cxn ang="0">
                <a:pos x="19" y="0"/>
              </a:cxn>
              <a:cxn ang="0">
                <a:pos x="16" y="0"/>
              </a:cxn>
              <a:cxn ang="0">
                <a:pos x="11" y="1"/>
              </a:cxn>
              <a:cxn ang="0">
                <a:pos x="9" y="3"/>
              </a:cxn>
              <a:cxn ang="0">
                <a:pos x="6" y="5"/>
              </a:cxn>
              <a:cxn ang="0">
                <a:pos x="3" y="6"/>
              </a:cxn>
              <a:cxn ang="0">
                <a:pos x="1" y="8"/>
              </a:cxn>
              <a:cxn ang="0">
                <a:pos x="1" y="11"/>
              </a:cxn>
              <a:cxn ang="0">
                <a:pos x="0" y="14"/>
              </a:cxn>
              <a:cxn ang="0">
                <a:pos x="1" y="16"/>
              </a:cxn>
              <a:cxn ang="0">
                <a:pos x="1" y="19"/>
              </a:cxn>
              <a:cxn ang="0">
                <a:pos x="3" y="21"/>
              </a:cxn>
              <a:cxn ang="0">
                <a:pos x="6" y="23"/>
              </a:cxn>
              <a:cxn ang="0">
                <a:pos x="9" y="24"/>
              </a:cxn>
              <a:cxn ang="0">
                <a:pos x="11" y="27"/>
              </a:cxn>
              <a:cxn ang="0">
                <a:pos x="16" y="27"/>
              </a:cxn>
              <a:cxn ang="0">
                <a:pos x="19" y="27"/>
              </a:cxn>
              <a:cxn ang="0">
                <a:pos x="23" y="27"/>
              </a:cxn>
              <a:cxn ang="0">
                <a:pos x="27" y="27"/>
              </a:cxn>
              <a:cxn ang="0">
                <a:pos x="31" y="24"/>
              </a:cxn>
              <a:cxn ang="0">
                <a:pos x="32" y="23"/>
              </a:cxn>
              <a:cxn ang="0">
                <a:pos x="36" y="21"/>
              </a:cxn>
              <a:cxn ang="0">
                <a:pos x="37" y="19"/>
              </a:cxn>
              <a:cxn ang="0">
                <a:pos x="37" y="16"/>
              </a:cxn>
              <a:cxn ang="0">
                <a:pos x="39" y="14"/>
              </a:cxn>
              <a:cxn ang="0">
                <a:pos x="37" y="11"/>
              </a:cxn>
              <a:cxn ang="0">
                <a:pos x="37" y="8"/>
              </a:cxn>
              <a:cxn ang="0">
                <a:pos x="36" y="6"/>
              </a:cxn>
              <a:cxn ang="0">
                <a:pos x="32" y="5"/>
              </a:cxn>
              <a:cxn ang="0">
                <a:pos x="31" y="3"/>
              </a:cxn>
              <a:cxn ang="0">
                <a:pos x="27" y="1"/>
              </a:cxn>
              <a:cxn ang="0">
                <a:pos x="23" y="0"/>
              </a:cxn>
              <a:cxn ang="0">
                <a:pos x="19" y="0"/>
              </a:cxn>
            </a:cxnLst>
            <a:rect l="0" t="0" r="r" b="b"/>
            <a:pathLst>
              <a:path w="39" h="27">
                <a:moveTo>
                  <a:pt x="19" y="0"/>
                </a:moveTo>
                <a:lnTo>
                  <a:pt x="16" y="0"/>
                </a:lnTo>
                <a:lnTo>
                  <a:pt x="11" y="1"/>
                </a:lnTo>
                <a:lnTo>
                  <a:pt x="9" y="3"/>
                </a:lnTo>
                <a:lnTo>
                  <a:pt x="6" y="5"/>
                </a:lnTo>
                <a:lnTo>
                  <a:pt x="3" y="6"/>
                </a:lnTo>
                <a:lnTo>
                  <a:pt x="1" y="8"/>
                </a:lnTo>
                <a:lnTo>
                  <a:pt x="1" y="11"/>
                </a:lnTo>
                <a:lnTo>
                  <a:pt x="0" y="14"/>
                </a:lnTo>
                <a:lnTo>
                  <a:pt x="1" y="16"/>
                </a:lnTo>
                <a:lnTo>
                  <a:pt x="1" y="19"/>
                </a:lnTo>
                <a:lnTo>
                  <a:pt x="3" y="21"/>
                </a:lnTo>
                <a:lnTo>
                  <a:pt x="6" y="23"/>
                </a:lnTo>
                <a:lnTo>
                  <a:pt x="9" y="24"/>
                </a:lnTo>
                <a:lnTo>
                  <a:pt x="11" y="27"/>
                </a:lnTo>
                <a:lnTo>
                  <a:pt x="16" y="27"/>
                </a:lnTo>
                <a:lnTo>
                  <a:pt x="19" y="27"/>
                </a:lnTo>
                <a:lnTo>
                  <a:pt x="23" y="27"/>
                </a:lnTo>
                <a:lnTo>
                  <a:pt x="27" y="27"/>
                </a:lnTo>
                <a:lnTo>
                  <a:pt x="31" y="24"/>
                </a:lnTo>
                <a:lnTo>
                  <a:pt x="32" y="23"/>
                </a:lnTo>
                <a:lnTo>
                  <a:pt x="36" y="21"/>
                </a:lnTo>
                <a:lnTo>
                  <a:pt x="37" y="19"/>
                </a:lnTo>
                <a:lnTo>
                  <a:pt x="37" y="16"/>
                </a:lnTo>
                <a:lnTo>
                  <a:pt x="39" y="14"/>
                </a:lnTo>
                <a:lnTo>
                  <a:pt x="37" y="11"/>
                </a:lnTo>
                <a:lnTo>
                  <a:pt x="37" y="8"/>
                </a:lnTo>
                <a:lnTo>
                  <a:pt x="36" y="6"/>
                </a:lnTo>
                <a:lnTo>
                  <a:pt x="32" y="5"/>
                </a:lnTo>
                <a:lnTo>
                  <a:pt x="31" y="3"/>
                </a:lnTo>
                <a:lnTo>
                  <a:pt x="27"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39" name="Freeform 211"/>
          <p:cNvSpPr>
            <a:spLocks/>
          </p:cNvSpPr>
          <p:nvPr/>
        </p:nvSpPr>
        <p:spPr bwMode="auto">
          <a:xfrm>
            <a:off x="2362200" y="3189188"/>
            <a:ext cx="30163" cy="41275"/>
          </a:xfrm>
          <a:custGeom>
            <a:avLst/>
            <a:gdLst/>
            <a:ahLst/>
            <a:cxnLst>
              <a:cxn ang="0">
                <a:pos x="18" y="0"/>
              </a:cxn>
              <a:cxn ang="0">
                <a:pos x="15" y="0"/>
              </a:cxn>
              <a:cxn ang="0">
                <a:pos x="12" y="1"/>
              </a:cxn>
              <a:cxn ang="0">
                <a:pos x="8" y="3"/>
              </a:cxn>
              <a:cxn ang="0">
                <a:pos x="5" y="4"/>
              </a:cxn>
              <a:cxn ang="0">
                <a:pos x="3" y="6"/>
              </a:cxn>
              <a:cxn ang="0">
                <a:pos x="2" y="8"/>
              </a:cxn>
              <a:cxn ang="0">
                <a:pos x="0" y="11"/>
              </a:cxn>
              <a:cxn ang="0">
                <a:pos x="0" y="14"/>
              </a:cxn>
              <a:cxn ang="0">
                <a:pos x="0" y="16"/>
              </a:cxn>
              <a:cxn ang="0">
                <a:pos x="2" y="19"/>
              </a:cxn>
              <a:cxn ang="0">
                <a:pos x="3" y="21"/>
              </a:cxn>
              <a:cxn ang="0">
                <a:pos x="5" y="23"/>
              </a:cxn>
              <a:cxn ang="0">
                <a:pos x="8" y="25"/>
              </a:cxn>
              <a:cxn ang="0">
                <a:pos x="12" y="26"/>
              </a:cxn>
              <a:cxn ang="0">
                <a:pos x="15" y="27"/>
              </a:cxn>
              <a:cxn ang="0">
                <a:pos x="18" y="27"/>
              </a:cxn>
              <a:cxn ang="0">
                <a:pos x="23" y="27"/>
              </a:cxn>
              <a:cxn ang="0">
                <a:pos x="26" y="26"/>
              </a:cxn>
              <a:cxn ang="0">
                <a:pos x="30" y="25"/>
              </a:cxn>
              <a:cxn ang="0">
                <a:pos x="33" y="23"/>
              </a:cxn>
              <a:cxn ang="0">
                <a:pos x="34" y="21"/>
              </a:cxn>
              <a:cxn ang="0">
                <a:pos x="36" y="19"/>
              </a:cxn>
              <a:cxn ang="0">
                <a:pos x="38" y="16"/>
              </a:cxn>
              <a:cxn ang="0">
                <a:pos x="38" y="14"/>
              </a:cxn>
              <a:cxn ang="0">
                <a:pos x="38" y="11"/>
              </a:cxn>
              <a:cxn ang="0">
                <a:pos x="36" y="8"/>
              </a:cxn>
              <a:cxn ang="0">
                <a:pos x="34" y="6"/>
              </a:cxn>
              <a:cxn ang="0">
                <a:pos x="33" y="4"/>
              </a:cxn>
              <a:cxn ang="0">
                <a:pos x="30" y="3"/>
              </a:cxn>
              <a:cxn ang="0">
                <a:pos x="26" y="1"/>
              </a:cxn>
              <a:cxn ang="0">
                <a:pos x="23" y="0"/>
              </a:cxn>
              <a:cxn ang="0">
                <a:pos x="18" y="0"/>
              </a:cxn>
            </a:cxnLst>
            <a:rect l="0" t="0" r="r" b="b"/>
            <a:pathLst>
              <a:path w="38" h="27">
                <a:moveTo>
                  <a:pt x="18" y="0"/>
                </a:moveTo>
                <a:lnTo>
                  <a:pt x="15" y="0"/>
                </a:lnTo>
                <a:lnTo>
                  <a:pt x="12" y="1"/>
                </a:lnTo>
                <a:lnTo>
                  <a:pt x="8" y="3"/>
                </a:lnTo>
                <a:lnTo>
                  <a:pt x="5" y="4"/>
                </a:lnTo>
                <a:lnTo>
                  <a:pt x="3" y="6"/>
                </a:lnTo>
                <a:lnTo>
                  <a:pt x="2" y="8"/>
                </a:lnTo>
                <a:lnTo>
                  <a:pt x="0" y="11"/>
                </a:lnTo>
                <a:lnTo>
                  <a:pt x="0" y="14"/>
                </a:lnTo>
                <a:lnTo>
                  <a:pt x="0" y="16"/>
                </a:lnTo>
                <a:lnTo>
                  <a:pt x="2" y="19"/>
                </a:lnTo>
                <a:lnTo>
                  <a:pt x="3" y="21"/>
                </a:lnTo>
                <a:lnTo>
                  <a:pt x="5" y="23"/>
                </a:lnTo>
                <a:lnTo>
                  <a:pt x="8" y="25"/>
                </a:lnTo>
                <a:lnTo>
                  <a:pt x="12" y="26"/>
                </a:lnTo>
                <a:lnTo>
                  <a:pt x="15" y="27"/>
                </a:lnTo>
                <a:lnTo>
                  <a:pt x="18" y="27"/>
                </a:lnTo>
                <a:lnTo>
                  <a:pt x="23" y="27"/>
                </a:lnTo>
                <a:lnTo>
                  <a:pt x="26" y="26"/>
                </a:lnTo>
                <a:lnTo>
                  <a:pt x="30" y="25"/>
                </a:lnTo>
                <a:lnTo>
                  <a:pt x="33" y="23"/>
                </a:lnTo>
                <a:lnTo>
                  <a:pt x="34" y="21"/>
                </a:lnTo>
                <a:lnTo>
                  <a:pt x="36" y="19"/>
                </a:lnTo>
                <a:lnTo>
                  <a:pt x="38" y="16"/>
                </a:lnTo>
                <a:lnTo>
                  <a:pt x="38" y="14"/>
                </a:lnTo>
                <a:lnTo>
                  <a:pt x="38" y="11"/>
                </a:lnTo>
                <a:lnTo>
                  <a:pt x="36" y="8"/>
                </a:lnTo>
                <a:lnTo>
                  <a:pt x="34" y="6"/>
                </a:lnTo>
                <a:lnTo>
                  <a:pt x="33" y="4"/>
                </a:lnTo>
                <a:lnTo>
                  <a:pt x="30" y="3"/>
                </a:lnTo>
                <a:lnTo>
                  <a:pt x="26" y="1"/>
                </a:lnTo>
                <a:lnTo>
                  <a:pt x="23"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40" name="Freeform 212"/>
          <p:cNvSpPr>
            <a:spLocks/>
          </p:cNvSpPr>
          <p:nvPr/>
        </p:nvSpPr>
        <p:spPr bwMode="auto">
          <a:xfrm>
            <a:off x="2362200" y="3189188"/>
            <a:ext cx="30163" cy="41275"/>
          </a:xfrm>
          <a:custGeom>
            <a:avLst/>
            <a:gdLst/>
            <a:ahLst/>
            <a:cxnLst>
              <a:cxn ang="0">
                <a:pos x="18" y="0"/>
              </a:cxn>
              <a:cxn ang="0">
                <a:pos x="15" y="0"/>
              </a:cxn>
              <a:cxn ang="0">
                <a:pos x="12" y="1"/>
              </a:cxn>
              <a:cxn ang="0">
                <a:pos x="8" y="3"/>
              </a:cxn>
              <a:cxn ang="0">
                <a:pos x="5" y="4"/>
              </a:cxn>
              <a:cxn ang="0">
                <a:pos x="3" y="6"/>
              </a:cxn>
              <a:cxn ang="0">
                <a:pos x="2" y="8"/>
              </a:cxn>
              <a:cxn ang="0">
                <a:pos x="0" y="11"/>
              </a:cxn>
              <a:cxn ang="0">
                <a:pos x="0" y="14"/>
              </a:cxn>
              <a:cxn ang="0">
                <a:pos x="0" y="16"/>
              </a:cxn>
              <a:cxn ang="0">
                <a:pos x="2" y="19"/>
              </a:cxn>
              <a:cxn ang="0">
                <a:pos x="3" y="21"/>
              </a:cxn>
              <a:cxn ang="0">
                <a:pos x="5" y="23"/>
              </a:cxn>
              <a:cxn ang="0">
                <a:pos x="8" y="25"/>
              </a:cxn>
              <a:cxn ang="0">
                <a:pos x="12" y="26"/>
              </a:cxn>
              <a:cxn ang="0">
                <a:pos x="15" y="27"/>
              </a:cxn>
              <a:cxn ang="0">
                <a:pos x="18" y="27"/>
              </a:cxn>
              <a:cxn ang="0">
                <a:pos x="23" y="27"/>
              </a:cxn>
              <a:cxn ang="0">
                <a:pos x="26" y="26"/>
              </a:cxn>
              <a:cxn ang="0">
                <a:pos x="30" y="25"/>
              </a:cxn>
              <a:cxn ang="0">
                <a:pos x="33" y="23"/>
              </a:cxn>
              <a:cxn ang="0">
                <a:pos x="34" y="21"/>
              </a:cxn>
              <a:cxn ang="0">
                <a:pos x="36" y="19"/>
              </a:cxn>
              <a:cxn ang="0">
                <a:pos x="38" y="16"/>
              </a:cxn>
              <a:cxn ang="0">
                <a:pos x="38" y="14"/>
              </a:cxn>
              <a:cxn ang="0">
                <a:pos x="38" y="11"/>
              </a:cxn>
              <a:cxn ang="0">
                <a:pos x="36" y="8"/>
              </a:cxn>
              <a:cxn ang="0">
                <a:pos x="34" y="6"/>
              </a:cxn>
              <a:cxn ang="0">
                <a:pos x="33" y="4"/>
              </a:cxn>
              <a:cxn ang="0">
                <a:pos x="30" y="3"/>
              </a:cxn>
              <a:cxn ang="0">
                <a:pos x="26" y="1"/>
              </a:cxn>
              <a:cxn ang="0">
                <a:pos x="23" y="0"/>
              </a:cxn>
              <a:cxn ang="0">
                <a:pos x="18" y="0"/>
              </a:cxn>
            </a:cxnLst>
            <a:rect l="0" t="0" r="r" b="b"/>
            <a:pathLst>
              <a:path w="38" h="27">
                <a:moveTo>
                  <a:pt x="18" y="0"/>
                </a:moveTo>
                <a:lnTo>
                  <a:pt x="15" y="0"/>
                </a:lnTo>
                <a:lnTo>
                  <a:pt x="12" y="1"/>
                </a:lnTo>
                <a:lnTo>
                  <a:pt x="8" y="3"/>
                </a:lnTo>
                <a:lnTo>
                  <a:pt x="5" y="4"/>
                </a:lnTo>
                <a:lnTo>
                  <a:pt x="3" y="6"/>
                </a:lnTo>
                <a:lnTo>
                  <a:pt x="2" y="8"/>
                </a:lnTo>
                <a:lnTo>
                  <a:pt x="0" y="11"/>
                </a:lnTo>
                <a:lnTo>
                  <a:pt x="0" y="14"/>
                </a:lnTo>
                <a:lnTo>
                  <a:pt x="0" y="16"/>
                </a:lnTo>
                <a:lnTo>
                  <a:pt x="2" y="19"/>
                </a:lnTo>
                <a:lnTo>
                  <a:pt x="3" y="21"/>
                </a:lnTo>
                <a:lnTo>
                  <a:pt x="5" y="23"/>
                </a:lnTo>
                <a:lnTo>
                  <a:pt x="8" y="25"/>
                </a:lnTo>
                <a:lnTo>
                  <a:pt x="12" y="26"/>
                </a:lnTo>
                <a:lnTo>
                  <a:pt x="15" y="27"/>
                </a:lnTo>
                <a:lnTo>
                  <a:pt x="18" y="27"/>
                </a:lnTo>
                <a:lnTo>
                  <a:pt x="23" y="27"/>
                </a:lnTo>
                <a:lnTo>
                  <a:pt x="26" y="26"/>
                </a:lnTo>
                <a:lnTo>
                  <a:pt x="30" y="25"/>
                </a:lnTo>
                <a:lnTo>
                  <a:pt x="33" y="23"/>
                </a:lnTo>
                <a:lnTo>
                  <a:pt x="34" y="21"/>
                </a:lnTo>
                <a:lnTo>
                  <a:pt x="36" y="19"/>
                </a:lnTo>
                <a:lnTo>
                  <a:pt x="38" y="16"/>
                </a:lnTo>
                <a:lnTo>
                  <a:pt x="38" y="14"/>
                </a:lnTo>
                <a:lnTo>
                  <a:pt x="38" y="11"/>
                </a:lnTo>
                <a:lnTo>
                  <a:pt x="36" y="8"/>
                </a:lnTo>
                <a:lnTo>
                  <a:pt x="34" y="6"/>
                </a:lnTo>
                <a:lnTo>
                  <a:pt x="33" y="4"/>
                </a:lnTo>
                <a:lnTo>
                  <a:pt x="30" y="3"/>
                </a:lnTo>
                <a:lnTo>
                  <a:pt x="26" y="1"/>
                </a:lnTo>
                <a:lnTo>
                  <a:pt x="23" y="0"/>
                </a:lnTo>
                <a:lnTo>
                  <a:pt x="18" y="0"/>
                </a:lnTo>
              </a:path>
            </a:pathLst>
          </a:custGeom>
          <a:solidFill>
            <a:schemeClr val="accent2"/>
          </a:solidFill>
          <a:ln w="6350" cap="flat" cmpd="sng">
            <a:solidFill>
              <a:schemeClr val="accent2"/>
            </a:solidFill>
            <a:prstDash val="solid"/>
            <a:round/>
            <a:headEnd/>
            <a:tailEnd/>
          </a:ln>
          <a:effectLst/>
        </p:spPr>
        <p:txBody>
          <a:bodyPr/>
          <a:lstStyle/>
          <a:p>
            <a:endParaRPr lang="tr-TR" dirty="0">
              <a:latin typeface="Calibri" pitchFamily="34" charset="0"/>
              <a:cs typeface="Calibri" pitchFamily="34" charset="0"/>
            </a:endParaRPr>
          </a:p>
        </p:txBody>
      </p:sp>
      <p:sp>
        <p:nvSpPr>
          <p:cNvPr id="893141" name="Freeform 213"/>
          <p:cNvSpPr>
            <a:spLocks/>
          </p:cNvSpPr>
          <p:nvPr/>
        </p:nvSpPr>
        <p:spPr bwMode="auto">
          <a:xfrm>
            <a:off x="2332038" y="3341588"/>
            <a:ext cx="28575" cy="41275"/>
          </a:xfrm>
          <a:custGeom>
            <a:avLst/>
            <a:gdLst/>
            <a:ahLst/>
            <a:cxnLst>
              <a:cxn ang="0">
                <a:pos x="19" y="0"/>
              </a:cxn>
              <a:cxn ang="0">
                <a:pos x="15" y="0"/>
              </a:cxn>
              <a:cxn ang="0">
                <a:pos x="11" y="1"/>
              </a:cxn>
              <a:cxn ang="0">
                <a:pos x="8" y="2"/>
              </a:cxn>
              <a:cxn ang="0">
                <a:pos x="5" y="5"/>
              </a:cxn>
              <a:cxn ang="0">
                <a:pos x="3" y="6"/>
              </a:cxn>
              <a:cxn ang="0">
                <a:pos x="1" y="8"/>
              </a:cxn>
              <a:cxn ang="0">
                <a:pos x="0" y="10"/>
              </a:cxn>
              <a:cxn ang="0">
                <a:pos x="0" y="14"/>
              </a:cxn>
              <a:cxn ang="0">
                <a:pos x="0" y="16"/>
              </a:cxn>
              <a:cxn ang="0">
                <a:pos x="1" y="19"/>
              </a:cxn>
              <a:cxn ang="0">
                <a:pos x="3" y="21"/>
              </a:cxn>
              <a:cxn ang="0">
                <a:pos x="5" y="23"/>
              </a:cxn>
              <a:cxn ang="0">
                <a:pos x="8" y="24"/>
              </a:cxn>
              <a:cxn ang="0">
                <a:pos x="11" y="27"/>
              </a:cxn>
              <a:cxn ang="0">
                <a:pos x="15" y="27"/>
              </a:cxn>
              <a:cxn ang="0">
                <a:pos x="19" y="27"/>
              </a:cxn>
              <a:cxn ang="0">
                <a:pos x="23" y="27"/>
              </a:cxn>
              <a:cxn ang="0">
                <a:pos x="26" y="27"/>
              </a:cxn>
              <a:cxn ang="0">
                <a:pos x="29" y="24"/>
              </a:cxn>
              <a:cxn ang="0">
                <a:pos x="33" y="23"/>
              </a:cxn>
              <a:cxn ang="0">
                <a:pos x="34" y="21"/>
              </a:cxn>
              <a:cxn ang="0">
                <a:pos x="36" y="19"/>
              </a:cxn>
              <a:cxn ang="0">
                <a:pos x="37" y="16"/>
              </a:cxn>
              <a:cxn ang="0">
                <a:pos x="37" y="14"/>
              </a:cxn>
              <a:cxn ang="0">
                <a:pos x="37" y="10"/>
              </a:cxn>
              <a:cxn ang="0">
                <a:pos x="36" y="8"/>
              </a:cxn>
              <a:cxn ang="0">
                <a:pos x="34" y="6"/>
              </a:cxn>
              <a:cxn ang="0">
                <a:pos x="33" y="5"/>
              </a:cxn>
              <a:cxn ang="0">
                <a:pos x="29" y="2"/>
              </a:cxn>
              <a:cxn ang="0">
                <a:pos x="26" y="1"/>
              </a:cxn>
              <a:cxn ang="0">
                <a:pos x="23" y="0"/>
              </a:cxn>
              <a:cxn ang="0">
                <a:pos x="19" y="0"/>
              </a:cxn>
            </a:cxnLst>
            <a:rect l="0" t="0" r="r" b="b"/>
            <a:pathLst>
              <a:path w="37" h="27">
                <a:moveTo>
                  <a:pt x="19" y="0"/>
                </a:moveTo>
                <a:lnTo>
                  <a:pt x="15" y="0"/>
                </a:lnTo>
                <a:lnTo>
                  <a:pt x="11" y="1"/>
                </a:lnTo>
                <a:lnTo>
                  <a:pt x="8" y="2"/>
                </a:lnTo>
                <a:lnTo>
                  <a:pt x="5" y="5"/>
                </a:lnTo>
                <a:lnTo>
                  <a:pt x="3" y="6"/>
                </a:lnTo>
                <a:lnTo>
                  <a:pt x="1" y="8"/>
                </a:lnTo>
                <a:lnTo>
                  <a:pt x="0" y="10"/>
                </a:lnTo>
                <a:lnTo>
                  <a:pt x="0" y="14"/>
                </a:lnTo>
                <a:lnTo>
                  <a:pt x="0" y="16"/>
                </a:lnTo>
                <a:lnTo>
                  <a:pt x="1" y="19"/>
                </a:lnTo>
                <a:lnTo>
                  <a:pt x="3" y="21"/>
                </a:lnTo>
                <a:lnTo>
                  <a:pt x="5" y="23"/>
                </a:lnTo>
                <a:lnTo>
                  <a:pt x="8" y="24"/>
                </a:lnTo>
                <a:lnTo>
                  <a:pt x="11" y="27"/>
                </a:lnTo>
                <a:lnTo>
                  <a:pt x="15" y="27"/>
                </a:lnTo>
                <a:lnTo>
                  <a:pt x="19" y="27"/>
                </a:lnTo>
                <a:lnTo>
                  <a:pt x="23" y="27"/>
                </a:lnTo>
                <a:lnTo>
                  <a:pt x="26" y="27"/>
                </a:lnTo>
                <a:lnTo>
                  <a:pt x="29" y="24"/>
                </a:lnTo>
                <a:lnTo>
                  <a:pt x="33" y="23"/>
                </a:lnTo>
                <a:lnTo>
                  <a:pt x="34" y="21"/>
                </a:lnTo>
                <a:lnTo>
                  <a:pt x="36" y="19"/>
                </a:lnTo>
                <a:lnTo>
                  <a:pt x="37" y="16"/>
                </a:lnTo>
                <a:lnTo>
                  <a:pt x="37" y="14"/>
                </a:lnTo>
                <a:lnTo>
                  <a:pt x="37" y="10"/>
                </a:lnTo>
                <a:lnTo>
                  <a:pt x="36" y="8"/>
                </a:lnTo>
                <a:lnTo>
                  <a:pt x="34" y="6"/>
                </a:lnTo>
                <a:lnTo>
                  <a:pt x="33" y="5"/>
                </a:lnTo>
                <a:lnTo>
                  <a:pt x="29" y="2"/>
                </a:lnTo>
                <a:lnTo>
                  <a:pt x="26"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42" name="Freeform 214"/>
          <p:cNvSpPr>
            <a:spLocks/>
          </p:cNvSpPr>
          <p:nvPr/>
        </p:nvSpPr>
        <p:spPr bwMode="auto">
          <a:xfrm>
            <a:off x="2332038" y="3341588"/>
            <a:ext cx="28575" cy="41275"/>
          </a:xfrm>
          <a:custGeom>
            <a:avLst/>
            <a:gdLst/>
            <a:ahLst/>
            <a:cxnLst>
              <a:cxn ang="0">
                <a:pos x="19" y="0"/>
              </a:cxn>
              <a:cxn ang="0">
                <a:pos x="15" y="0"/>
              </a:cxn>
              <a:cxn ang="0">
                <a:pos x="11" y="1"/>
              </a:cxn>
              <a:cxn ang="0">
                <a:pos x="8" y="2"/>
              </a:cxn>
              <a:cxn ang="0">
                <a:pos x="5" y="5"/>
              </a:cxn>
              <a:cxn ang="0">
                <a:pos x="3" y="6"/>
              </a:cxn>
              <a:cxn ang="0">
                <a:pos x="1" y="8"/>
              </a:cxn>
              <a:cxn ang="0">
                <a:pos x="0" y="10"/>
              </a:cxn>
              <a:cxn ang="0">
                <a:pos x="0" y="14"/>
              </a:cxn>
              <a:cxn ang="0">
                <a:pos x="0" y="16"/>
              </a:cxn>
              <a:cxn ang="0">
                <a:pos x="1" y="19"/>
              </a:cxn>
              <a:cxn ang="0">
                <a:pos x="3" y="21"/>
              </a:cxn>
              <a:cxn ang="0">
                <a:pos x="5" y="23"/>
              </a:cxn>
              <a:cxn ang="0">
                <a:pos x="8" y="24"/>
              </a:cxn>
              <a:cxn ang="0">
                <a:pos x="11" y="27"/>
              </a:cxn>
              <a:cxn ang="0">
                <a:pos x="15" y="27"/>
              </a:cxn>
              <a:cxn ang="0">
                <a:pos x="19" y="27"/>
              </a:cxn>
              <a:cxn ang="0">
                <a:pos x="23" y="27"/>
              </a:cxn>
              <a:cxn ang="0">
                <a:pos x="26" y="27"/>
              </a:cxn>
              <a:cxn ang="0">
                <a:pos x="29" y="24"/>
              </a:cxn>
              <a:cxn ang="0">
                <a:pos x="33" y="23"/>
              </a:cxn>
              <a:cxn ang="0">
                <a:pos x="34" y="21"/>
              </a:cxn>
              <a:cxn ang="0">
                <a:pos x="36" y="19"/>
              </a:cxn>
              <a:cxn ang="0">
                <a:pos x="37" y="16"/>
              </a:cxn>
              <a:cxn ang="0">
                <a:pos x="37" y="14"/>
              </a:cxn>
              <a:cxn ang="0">
                <a:pos x="37" y="10"/>
              </a:cxn>
              <a:cxn ang="0">
                <a:pos x="36" y="8"/>
              </a:cxn>
              <a:cxn ang="0">
                <a:pos x="34" y="6"/>
              </a:cxn>
              <a:cxn ang="0">
                <a:pos x="33" y="5"/>
              </a:cxn>
              <a:cxn ang="0">
                <a:pos x="29" y="2"/>
              </a:cxn>
              <a:cxn ang="0">
                <a:pos x="26" y="1"/>
              </a:cxn>
              <a:cxn ang="0">
                <a:pos x="23" y="0"/>
              </a:cxn>
              <a:cxn ang="0">
                <a:pos x="19" y="0"/>
              </a:cxn>
            </a:cxnLst>
            <a:rect l="0" t="0" r="r" b="b"/>
            <a:pathLst>
              <a:path w="37" h="27">
                <a:moveTo>
                  <a:pt x="19" y="0"/>
                </a:moveTo>
                <a:lnTo>
                  <a:pt x="15" y="0"/>
                </a:lnTo>
                <a:lnTo>
                  <a:pt x="11" y="1"/>
                </a:lnTo>
                <a:lnTo>
                  <a:pt x="8" y="2"/>
                </a:lnTo>
                <a:lnTo>
                  <a:pt x="5" y="5"/>
                </a:lnTo>
                <a:lnTo>
                  <a:pt x="3" y="6"/>
                </a:lnTo>
                <a:lnTo>
                  <a:pt x="1" y="8"/>
                </a:lnTo>
                <a:lnTo>
                  <a:pt x="0" y="10"/>
                </a:lnTo>
                <a:lnTo>
                  <a:pt x="0" y="14"/>
                </a:lnTo>
                <a:lnTo>
                  <a:pt x="0" y="16"/>
                </a:lnTo>
                <a:lnTo>
                  <a:pt x="1" y="19"/>
                </a:lnTo>
                <a:lnTo>
                  <a:pt x="3" y="21"/>
                </a:lnTo>
                <a:lnTo>
                  <a:pt x="5" y="23"/>
                </a:lnTo>
                <a:lnTo>
                  <a:pt x="8" y="24"/>
                </a:lnTo>
                <a:lnTo>
                  <a:pt x="11" y="27"/>
                </a:lnTo>
                <a:lnTo>
                  <a:pt x="15" y="27"/>
                </a:lnTo>
                <a:lnTo>
                  <a:pt x="19" y="27"/>
                </a:lnTo>
                <a:lnTo>
                  <a:pt x="23" y="27"/>
                </a:lnTo>
                <a:lnTo>
                  <a:pt x="26" y="27"/>
                </a:lnTo>
                <a:lnTo>
                  <a:pt x="29" y="24"/>
                </a:lnTo>
                <a:lnTo>
                  <a:pt x="33" y="23"/>
                </a:lnTo>
                <a:lnTo>
                  <a:pt x="34" y="21"/>
                </a:lnTo>
                <a:lnTo>
                  <a:pt x="36" y="19"/>
                </a:lnTo>
                <a:lnTo>
                  <a:pt x="37" y="16"/>
                </a:lnTo>
                <a:lnTo>
                  <a:pt x="37" y="14"/>
                </a:lnTo>
                <a:lnTo>
                  <a:pt x="37" y="10"/>
                </a:lnTo>
                <a:lnTo>
                  <a:pt x="36" y="8"/>
                </a:lnTo>
                <a:lnTo>
                  <a:pt x="34" y="6"/>
                </a:lnTo>
                <a:lnTo>
                  <a:pt x="33" y="5"/>
                </a:lnTo>
                <a:lnTo>
                  <a:pt x="29" y="2"/>
                </a:lnTo>
                <a:lnTo>
                  <a:pt x="26"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43" name="Freeform 215"/>
          <p:cNvSpPr>
            <a:spLocks/>
          </p:cNvSpPr>
          <p:nvPr/>
        </p:nvSpPr>
        <p:spPr bwMode="auto">
          <a:xfrm>
            <a:off x="2640013" y="3122513"/>
            <a:ext cx="28575" cy="42863"/>
          </a:xfrm>
          <a:custGeom>
            <a:avLst/>
            <a:gdLst/>
            <a:ahLst/>
            <a:cxnLst>
              <a:cxn ang="0">
                <a:pos x="18" y="0"/>
              </a:cxn>
              <a:cxn ang="0">
                <a:pos x="15" y="0"/>
              </a:cxn>
              <a:cxn ang="0">
                <a:pos x="12" y="1"/>
              </a:cxn>
              <a:cxn ang="0">
                <a:pos x="8" y="2"/>
              </a:cxn>
              <a:cxn ang="0">
                <a:pos x="5" y="3"/>
              </a:cxn>
              <a:cxn ang="0">
                <a:pos x="3" y="6"/>
              </a:cxn>
              <a:cxn ang="0">
                <a:pos x="2" y="8"/>
              </a:cxn>
              <a:cxn ang="0">
                <a:pos x="0" y="10"/>
              </a:cxn>
              <a:cxn ang="0">
                <a:pos x="0" y="12"/>
              </a:cxn>
              <a:cxn ang="0">
                <a:pos x="0" y="16"/>
              </a:cxn>
              <a:cxn ang="0">
                <a:pos x="2" y="18"/>
              </a:cxn>
              <a:cxn ang="0">
                <a:pos x="3" y="21"/>
              </a:cxn>
              <a:cxn ang="0">
                <a:pos x="5" y="23"/>
              </a:cxn>
              <a:cxn ang="0">
                <a:pos x="8" y="24"/>
              </a:cxn>
              <a:cxn ang="0">
                <a:pos x="12" y="25"/>
              </a:cxn>
              <a:cxn ang="0">
                <a:pos x="15" y="26"/>
              </a:cxn>
              <a:cxn ang="0">
                <a:pos x="18" y="26"/>
              </a:cxn>
              <a:cxn ang="0">
                <a:pos x="21" y="26"/>
              </a:cxn>
              <a:cxn ang="0">
                <a:pos x="26" y="25"/>
              </a:cxn>
              <a:cxn ang="0">
                <a:pos x="28" y="24"/>
              </a:cxn>
              <a:cxn ang="0">
                <a:pos x="31" y="23"/>
              </a:cxn>
              <a:cxn ang="0">
                <a:pos x="34" y="21"/>
              </a:cxn>
              <a:cxn ang="0">
                <a:pos x="36" y="18"/>
              </a:cxn>
              <a:cxn ang="0">
                <a:pos x="36" y="16"/>
              </a:cxn>
              <a:cxn ang="0">
                <a:pos x="38" y="12"/>
              </a:cxn>
              <a:cxn ang="0">
                <a:pos x="36" y="10"/>
              </a:cxn>
              <a:cxn ang="0">
                <a:pos x="36" y="8"/>
              </a:cxn>
              <a:cxn ang="0">
                <a:pos x="34" y="6"/>
              </a:cxn>
              <a:cxn ang="0">
                <a:pos x="31" y="3"/>
              </a:cxn>
              <a:cxn ang="0">
                <a:pos x="28" y="2"/>
              </a:cxn>
              <a:cxn ang="0">
                <a:pos x="26" y="1"/>
              </a:cxn>
              <a:cxn ang="0">
                <a:pos x="21" y="0"/>
              </a:cxn>
              <a:cxn ang="0">
                <a:pos x="18" y="0"/>
              </a:cxn>
            </a:cxnLst>
            <a:rect l="0" t="0" r="r" b="b"/>
            <a:pathLst>
              <a:path w="38" h="26">
                <a:moveTo>
                  <a:pt x="18" y="0"/>
                </a:moveTo>
                <a:lnTo>
                  <a:pt x="15" y="0"/>
                </a:lnTo>
                <a:lnTo>
                  <a:pt x="12" y="1"/>
                </a:lnTo>
                <a:lnTo>
                  <a:pt x="8" y="2"/>
                </a:lnTo>
                <a:lnTo>
                  <a:pt x="5" y="3"/>
                </a:lnTo>
                <a:lnTo>
                  <a:pt x="3" y="6"/>
                </a:lnTo>
                <a:lnTo>
                  <a:pt x="2" y="8"/>
                </a:lnTo>
                <a:lnTo>
                  <a:pt x="0" y="10"/>
                </a:lnTo>
                <a:lnTo>
                  <a:pt x="0" y="12"/>
                </a:lnTo>
                <a:lnTo>
                  <a:pt x="0" y="16"/>
                </a:lnTo>
                <a:lnTo>
                  <a:pt x="2" y="18"/>
                </a:lnTo>
                <a:lnTo>
                  <a:pt x="3" y="21"/>
                </a:lnTo>
                <a:lnTo>
                  <a:pt x="5" y="23"/>
                </a:lnTo>
                <a:lnTo>
                  <a:pt x="8" y="24"/>
                </a:lnTo>
                <a:lnTo>
                  <a:pt x="12" y="25"/>
                </a:lnTo>
                <a:lnTo>
                  <a:pt x="15" y="26"/>
                </a:lnTo>
                <a:lnTo>
                  <a:pt x="18" y="26"/>
                </a:lnTo>
                <a:lnTo>
                  <a:pt x="21" y="26"/>
                </a:lnTo>
                <a:lnTo>
                  <a:pt x="26" y="25"/>
                </a:lnTo>
                <a:lnTo>
                  <a:pt x="28" y="24"/>
                </a:lnTo>
                <a:lnTo>
                  <a:pt x="31" y="23"/>
                </a:lnTo>
                <a:lnTo>
                  <a:pt x="34" y="21"/>
                </a:lnTo>
                <a:lnTo>
                  <a:pt x="36" y="18"/>
                </a:lnTo>
                <a:lnTo>
                  <a:pt x="36" y="16"/>
                </a:lnTo>
                <a:lnTo>
                  <a:pt x="38" y="12"/>
                </a:lnTo>
                <a:lnTo>
                  <a:pt x="36" y="10"/>
                </a:lnTo>
                <a:lnTo>
                  <a:pt x="36" y="8"/>
                </a:lnTo>
                <a:lnTo>
                  <a:pt x="34" y="6"/>
                </a:lnTo>
                <a:lnTo>
                  <a:pt x="31" y="3"/>
                </a:lnTo>
                <a:lnTo>
                  <a:pt x="28" y="2"/>
                </a:lnTo>
                <a:lnTo>
                  <a:pt x="26" y="1"/>
                </a:lnTo>
                <a:lnTo>
                  <a:pt x="21"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44" name="Freeform 216"/>
          <p:cNvSpPr>
            <a:spLocks/>
          </p:cNvSpPr>
          <p:nvPr/>
        </p:nvSpPr>
        <p:spPr bwMode="auto">
          <a:xfrm>
            <a:off x="2640013" y="3122513"/>
            <a:ext cx="28575" cy="42863"/>
          </a:xfrm>
          <a:custGeom>
            <a:avLst/>
            <a:gdLst/>
            <a:ahLst/>
            <a:cxnLst>
              <a:cxn ang="0">
                <a:pos x="18" y="0"/>
              </a:cxn>
              <a:cxn ang="0">
                <a:pos x="15" y="0"/>
              </a:cxn>
              <a:cxn ang="0">
                <a:pos x="12" y="1"/>
              </a:cxn>
              <a:cxn ang="0">
                <a:pos x="8" y="2"/>
              </a:cxn>
              <a:cxn ang="0">
                <a:pos x="5" y="3"/>
              </a:cxn>
              <a:cxn ang="0">
                <a:pos x="3" y="6"/>
              </a:cxn>
              <a:cxn ang="0">
                <a:pos x="2" y="8"/>
              </a:cxn>
              <a:cxn ang="0">
                <a:pos x="0" y="10"/>
              </a:cxn>
              <a:cxn ang="0">
                <a:pos x="0" y="12"/>
              </a:cxn>
              <a:cxn ang="0">
                <a:pos x="0" y="16"/>
              </a:cxn>
              <a:cxn ang="0">
                <a:pos x="2" y="18"/>
              </a:cxn>
              <a:cxn ang="0">
                <a:pos x="3" y="21"/>
              </a:cxn>
              <a:cxn ang="0">
                <a:pos x="5" y="23"/>
              </a:cxn>
              <a:cxn ang="0">
                <a:pos x="8" y="24"/>
              </a:cxn>
              <a:cxn ang="0">
                <a:pos x="12" y="25"/>
              </a:cxn>
              <a:cxn ang="0">
                <a:pos x="15" y="26"/>
              </a:cxn>
              <a:cxn ang="0">
                <a:pos x="18" y="26"/>
              </a:cxn>
              <a:cxn ang="0">
                <a:pos x="21" y="26"/>
              </a:cxn>
              <a:cxn ang="0">
                <a:pos x="26" y="25"/>
              </a:cxn>
              <a:cxn ang="0">
                <a:pos x="28" y="24"/>
              </a:cxn>
              <a:cxn ang="0">
                <a:pos x="31" y="23"/>
              </a:cxn>
              <a:cxn ang="0">
                <a:pos x="34" y="21"/>
              </a:cxn>
              <a:cxn ang="0">
                <a:pos x="36" y="18"/>
              </a:cxn>
              <a:cxn ang="0">
                <a:pos x="36" y="16"/>
              </a:cxn>
              <a:cxn ang="0">
                <a:pos x="38" y="12"/>
              </a:cxn>
              <a:cxn ang="0">
                <a:pos x="36" y="10"/>
              </a:cxn>
              <a:cxn ang="0">
                <a:pos x="36" y="8"/>
              </a:cxn>
              <a:cxn ang="0">
                <a:pos x="34" y="6"/>
              </a:cxn>
              <a:cxn ang="0">
                <a:pos x="31" y="3"/>
              </a:cxn>
              <a:cxn ang="0">
                <a:pos x="28" y="2"/>
              </a:cxn>
              <a:cxn ang="0">
                <a:pos x="26" y="1"/>
              </a:cxn>
              <a:cxn ang="0">
                <a:pos x="21" y="0"/>
              </a:cxn>
              <a:cxn ang="0">
                <a:pos x="18" y="0"/>
              </a:cxn>
            </a:cxnLst>
            <a:rect l="0" t="0" r="r" b="b"/>
            <a:pathLst>
              <a:path w="38" h="26">
                <a:moveTo>
                  <a:pt x="18" y="0"/>
                </a:moveTo>
                <a:lnTo>
                  <a:pt x="15" y="0"/>
                </a:lnTo>
                <a:lnTo>
                  <a:pt x="12" y="1"/>
                </a:lnTo>
                <a:lnTo>
                  <a:pt x="8" y="2"/>
                </a:lnTo>
                <a:lnTo>
                  <a:pt x="5" y="3"/>
                </a:lnTo>
                <a:lnTo>
                  <a:pt x="3" y="6"/>
                </a:lnTo>
                <a:lnTo>
                  <a:pt x="2" y="8"/>
                </a:lnTo>
                <a:lnTo>
                  <a:pt x="0" y="10"/>
                </a:lnTo>
                <a:lnTo>
                  <a:pt x="0" y="12"/>
                </a:lnTo>
                <a:lnTo>
                  <a:pt x="0" y="16"/>
                </a:lnTo>
                <a:lnTo>
                  <a:pt x="2" y="18"/>
                </a:lnTo>
                <a:lnTo>
                  <a:pt x="3" y="21"/>
                </a:lnTo>
                <a:lnTo>
                  <a:pt x="5" y="23"/>
                </a:lnTo>
                <a:lnTo>
                  <a:pt x="8" y="24"/>
                </a:lnTo>
                <a:lnTo>
                  <a:pt x="12" y="25"/>
                </a:lnTo>
                <a:lnTo>
                  <a:pt x="15" y="26"/>
                </a:lnTo>
                <a:lnTo>
                  <a:pt x="18" y="26"/>
                </a:lnTo>
                <a:lnTo>
                  <a:pt x="21" y="26"/>
                </a:lnTo>
                <a:lnTo>
                  <a:pt x="26" y="25"/>
                </a:lnTo>
                <a:lnTo>
                  <a:pt x="28" y="24"/>
                </a:lnTo>
                <a:lnTo>
                  <a:pt x="31" y="23"/>
                </a:lnTo>
                <a:lnTo>
                  <a:pt x="34" y="21"/>
                </a:lnTo>
                <a:lnTo>
                  <a:pt x="36" y="18"/>
                </a:lnTo>
                <a:lnTo>
                  <a:pt x="36" y="16"/>
                </a:lnTo>
                <a:lnTo>
                  <a:pt x="38" y="12"/>
                </a:lnTo>
                <a:lnTo>
                  <a:pt x="36" y="10"/>
                </a:lnTo>
                <a:lnTo>
                  <a:pt x="36" y="8"/>
                </a:lnTo>
                <a:lnTo>
                  <a:pt x="34" y="6"/>
                </a:lnTo>
                <a:lnTo>
                  <a:pt x="31" y="3"/>
                </a:lnTo>
                <a:lnTo>
                  <a:pt x="28" y="2"/>
                </a:lnTo>
                <a:lnTo>
                  <a:pt x="26" y="1"/>
                </a:lnTo>
                <a:lnTo>
                  <a:pt x="21"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45" name="Freeform 217"/>
          <p:cNvSpPr>
            <a:spLocks/>
          </p:cNvSpPr>
          <p:nvPr/>
        </p:nvSpPr>
        <p:spPr bwMode="auto">
          <a:xfrm>
            <a:off x="2846388" y="2951063"/>
            <a:ext cx="28575" cy="41275"/>
          </a:xfrm>
          <a:custGeom>
            <a:avLst/>
            <a:gdLst/>
            <a:ahLst/>
            <a:cxnLst>
              <a:cxn ang="0">
                <a:pos x="18" y="0"/>
              </a:cxn>
              <a:cxn ang="0">
                <a:pos x="15" y="0"/>
              </a:cxn>
              <a:cxn ang="0">
                <a:pos x="11" y="1"/>
              </a:cxn>
              <a:cxn ang="0">
                <a:pos x="8" y="3"/>
              </a:cxn>
              <a:cxn ang="0">
                <a:pos x="5" y="4"/>
              </a:cxn>
              <a:cxn ang="0">
                <a:pos x="3" y="6"/>
              </a:cxn>
              <a:cxn ang="0">
                <a:pos x="0" y="8"/>
              </a:cxn>
              <a:cxn ang="0">
                <a:pos x="0" y="11"/>
              </a:cxn>
              <a:cxn ang="0">
                <a:pos x="0" y="13"/>
              </a:cxn>
              <a:cxn ang="0">
                <a:pos x="0" y="15"/>
              </a:cxn>
              <a:cxn ang="0">
                <a:pos x="0" y="19"/>
              </a:cxn>
              <a:cxn ang="0">
                <a:pos x="3" y="21"/>
              </a:cxn>
              <a:cxn ang="0">
                <a:pos x="5" y="22"/>
              </a:cxn>
              <a:cxn ang="0">
                <a:pos x="8" y="25"/>
              </a:cxn>
              <a:cxn ang="0">
                <a:pos x="11" y="26"/>
              </a:cxn>
              <a:cxn ang="0">
                <a:pos x="15" y="26"/>
              </a:cxn>
              <a:cxn ang="0">
                <a:pos x="18" y="27"/>
              </a:cxn>
              <a:cxn ang="0">
                <a:pos x="21" y="26"/>
              </a:cxn>
              <a:cxn ang="0">
                <a:pos x="25" y="26"/>
              </a:cxn>
              <a:cxn ang="0">
                <a:pos x="28" y="25"/>
              </a:cxn>
              <a:cxn ang="0">
                <a:pos x="31" y="22"/>
              </a:cxn>
              <a:cxn ang="0">
                <a:pos x="34" y="21"/>
              </a:cxn>
              <a:cxn ang="0">
                <a:pos x="36" y="19"/>
              </a:cxn>
              <a:cxn ang="0">
                <a:pos x="36" y="15"/>
              </a:cxn>
              <a:cxn ang="0">
                <a:pos x="36" y="13"/>
              </a:cxn>
              <a:cxn ang="0">
                <a:pos x="36" y="11"/>
              </a:cxn>
              <a:cxn ang="0">
                <a:pos x="36" y="8"/>
              </a:cxn>
              <a:cxn ang="0">
                <a:pos x="34" y="6"/>
              </a:cxn>
              <a:cxn ang="0">
                <a:pos x="31" y="4"/>
              </a:cxn>
              <a:cxn ang="0">
                <a:pos x="28" y="3"/>
              </a:cxn>
              <a:cxn ang="0">
                <a:pos x="25" y="1"/>
              </a:cxn>
              <a:cxn ang="0">
                <a:pos x="21" y="0"/>
              </a:cxn>
              <a:cxn ang="0">
                <a:pos x="18" y="0"/>
              </a:cxn>
            </a:cxnLst>
            <a:rect l="0" t="0" r="r" b="b"/>
            <a:pathLst>
              <a:path w="36" h="27">
                <a:moveTo>
                  <a:pt x="18" y="0"/>
                </a:moveTo>
                <a:lnTo>
                  <a:pt x="15" y="0"/>
                </a:lnTo>
                <a:lnTo>
                  <a:pt x="11" y="1"/>
                </a:lnTo>
                <a:lnTo>
                  <a:pt x="8" y="3"/>
                </a:lnTo>
                <a:lnTo>
                  <a:pt x="5" y="4"/>
                </a:lnTo>
                <a:lnTo>
                  <a:pt x="3" y="6"/>
                </a:lnTo>
                <a:lnTo>
                  <a:pt x="0" y="8"/>
                </a:lnTo>
                <a:lnTo>
                  <a:pt x="0" y="11"/>
                </a:lnTo>
                <a:lnTo>
                  <a:pt x="0" y="13"/>
                </a:lnTo>
                <a:lnTo>
                  <a:pt x="0" y="15"/>
                </a:lnTo>
                <a:lnTo>
                  <a:pt x="0" y="19"/>
                </a:lnTo>
                <a:lnTo>
                  <a:pt x="3" y="21"/>
                </a:lnTo>
                <a:lnTo>
                  <a:pt x="5" y="22"/>
                </a:lnTo>
                <a:lnTo>
                  <a:pt x="8" y="25"/>
                </a:lnTo>
                <a:lnTo>
                  <a:pt x="11" y="26"/>
                </a:lnTo>
                <a:lnTo>
                  <a:pt x="15" y="26"/>
                </a:lnTo>
                <a:lnTo>
                  <a:pt x="18" y="27"/>
                </a:lnTo>
                <a:lnTo>
                  <a:pt x="21" y="26"/>
                </a:lnTo>
                <a:lnTo>
                  <a:pt x="25" y="26"/>
                </a:lnTo>
                <a:lnTo>
                  <a:pt x="28" y="25"/>
                </a:lnTo>
                <a:lnTo>
                  <a:pt x="31" y="22"/>
                </a:lnTo>
                <a:lnTo>
                  <a:pt x="34" y="21"/>
                </a:lnTo>
                <a:lnTo>
                  <a:pt x="36" y="19"/>
                </a:lnTo>
                <a:lnTo>
                  <a:pt x="36" y="15"/>
                </a:lnTo>
                <a:lnTo>
                  <a:pt x="36" y="13"/>
                </a:lnTo>
                <a:lnTo>
                  <a:pt x="36" y="11"/>
                </a:lnTo>
                <a:lnTo>
                  <a:pt x="36" y="8"/>
                </a:lnTo>
                <a:lnTo>
                  <a:pt x="34" y="6"/>
                </a:lnTo>
                <a:lnTo>
                  <a:pt x="31" y="4"/>
                </a:lnTo>
                <a:lnTo>
                  <a:pt x="28" y="3"/>
                </a:lnTo>
                <a:lnTo>
                  <a:pt x="25" y="1"/>
                </a:lnTo>
                <a:lnTo>
                  <a:pt x="21" y="0"/>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46" name="Freeform 218"/>
          <p:cNvSpPr>
            <a:spLocks/>
          </p:cNvSpPr>
          <p:nvPr/>
        </p:nvSpPr>
        <p:spPr bwMode="auto">
          <a:xfrm>
            <a:off x="2846388" y="2951063"/>
            <a:ext cx="28575" cy="41275"/>
          </a:xfrm>
          <a:custGeom>
            <a:avLst/>
            <a:gdLst/>
            <a:ahLst/>
            <a:cxnLst>
              <a:cxn ang="0">
                <a:pos x="18" y="0"/>
              </a:cxn>
              <a:cxn ang="0">
                <a:pos x="15" y="0"/>
              </a:cxn>
              <a:cxn ang="0">
                <a:pos x="11" y="1"/>
              </a:cxn>
              <a:cxn ang="0">
                <a:pos x="8" y="3"/>
              </a:cxn>
              <a:cxn ang="0">
                <a:pos x="5" y="4"/>
              </a:cxn>
              <a:cxn ang="0">
                <a:pos x="3" y="6"/>
              </a:cxn>
              <a:cxn ang="0">
                <a:pos x="0" y="8"/>
              </a:cxn>
              <a:cxn ang="0">
                <a:pos x="0" y="11"/>
              </a:cxn>
              <a:cxn ang="0">
                <a:pos x="0" y="13"/>
              </a:cxn>
              <a:cxn ang="0">
                <a:pos x="0" y="15"/>
              </a:cxn>
              <a:cxn ang="0">
                <a:pos x="0" y="19"/>
              </a:cxn>
              <a:cxn ang="0">
                <a:pos x="3" y="21"/>
              </a:cxn>
              <a:cxn ang="0">
                <a:pos x="5" y="22"/>
              </a:cxn>
              <a:cxn ang="0">
                <a:pos x="8" y="25"/>
              </a:cxn>
              <a:cxn ang="0">
                <a:pos x="11" y="26"/>
              </a:cxn>
              <a:cxn ang="0">
                <a:pos x="15" y="26"/>
              </a:cxn>
              <a:cxn ang="0">
                <a:pos x="18" y="27"/>
              </a:cxn>
              <a:cxn ang="0">
                <a:pos x="21" y="26"/>
              </a:cxn>
              <a:cxn ang="0">
                <a:pos x="25" y="26"/>
              </a:cxn>
              <a:cxn ang="0">
                <a:pos x="28" y="25"/>
              </a:cxn>
              <a:cxn ang="0">
                <a:pos x="31" y="22"/>
              </a:cxn>
              <a:cxn ang="0">
                <a:pos x="34" y="21"/>
              </a:cxn>
              <a:cxn ang="0">
                <a:pos x="36" y="19"/>
              </a:cxn>
              <a:cxn ang="0">
                <a:pos x="36" y="15"/>
              </a:cxn>
              <a:cxn ang="0">
                <a:pos x="36" y="13"/>
              </a:cxn>
              <a:cxn ang="0">
                <a:pos x="36" y="11"/>
              </a:cxn>
              <a:cxn ang="0">
                <a:pos x="36" y="8"/>
              </a:cxn>
              <a:cxn ang="0">
                <a:pos x="34" y="6"/>
              </a:cxn>
              <a:cxn ang="0">
                <a:pos x="31" y="4"/>
              </a:cxn>
              <a:cxn ang="0">
                <a:pos x="28" y="3"/>
              </a:cxn>
              <a:cxn ang="0">
                <a:pos x="25" y="1"/>
              </a:cxn>
              <a:cxn ang="0">
                <a:pos x="21" y="0"/>
              </a:cxn>
              <a:cxn ang="0">
                <a:pos x="18" y="0"/>
              </a:cxn>
            </a:cxnLst>
            <a:rect l="0" t="0" r="r" b="b"/>
            <a:pathLst>
              <a:path w="36" h="27">
                <a:moveTo>
                  <a:pt x="18" y="0"/>
                </a:moveTo>
                <a:lnTo>
                  <a:pt x="15" y="0"/>
                </a:lnTo>
                <a:lnTo>
                  <a:pt x="11" y="1"/>
                </a:lnTo>
                <a:lnTo>
                  <a:pt x="8" y="3"/>
                </a:lnTo>
                <a:lnTo>
                  <a:pt x="5" y="4"/>
                </a:lnTo>
                <a:lnTo>
                  <a:pt x="3" y="6"/>
                </a:lnTo>
                <a:lnTo>
                  <a:pt x="0" y="8"/>
                </a:lnTo>
                <a:lnTo>
                  <a:pt x="0" y="11"/>
                </a:lnTo>
                <a:lnTo>
                  <a:pt x="0" y="13"/>
                </a:lnTo>
                <a:lnTo>
                  <a:pt x="0" y="15"/>
                </a:lnTo>
                <a:lnTo>
                  <a:pt x="0" y="19"/>
                </a:lnTo>
                <a:lnTo>
                  <a:pt x="3" y="21"/>
                </a:lnTo>
                <a:lnTo>
                  <a:pt x="5" y="22"/>
                </a:lnTo>
                <a:lnTo>
                  <a:pt x="8" y="25"/>
                </a:lnTo>
                <a:lnTo>
                  <a:pt x="11" y="26"/>
                </a:lnTo>
                <a:lnTo>
                  <a:pt x="15" y="26"/>
                </a:lnTo>
                <a:lnTo>
                  <a:pt x="18" y="27"/>
                </a:lnTo>
                <a:lnTo>
                  <a:pt x="21" y="26"/>
                </a:lnTo>
                <a:lnTo>
                  <a:pt x="25" y="26"/>
                </a:lnTo>
                <a:lnTo>
                  <a:pt x="28" y="25"/>
                </a:lnTo>
                <a:lnTo>
                  <a:pt x="31" y="22"/>
                </a:lnTo>
                <a:lnTo>
                  <a:pt x="34" y="21"/>
                </a:lnTo>
                <a:lnTo>
                  <a:pt x="36" y="19"/>
                </a:lnTo>
                <a:lnTo>
                  <a:pt x="36" y="15"/>
                </a:lnTo>
                <a:lnTo>
                  <a:pt x="36" y="13"/>
                </a:lnTo>
                <a:lnTo>
                  <a:pt x="36" y="11"/>
                </a:lnTo>
                <a:lnTo>
                  <a:pt x="36" y="8"/>
                </a:lnTo>
                <a:lnTo>
                  <a:pt x="34" y="6"/>
                </a:lnTo>
                <a:lnTo>
                  <a:pt x="31" y="4"/>
                </a:lnTo>
                <a:lnTo>
                  <a:pt x="28" y="3"/>
                </a:lnTo>
                <a:lnTo>
                  <a:pt x="25" y="1"/>
                </a:lnTo>
                <a:lnTo>
                  <a:pt x="21" y="0"/>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47" name="Freeform 219"/>
          <p:cNvSpPr>
            <a:spLocks/>
          </p:cNvSpPr>
          <p:nvPr/>
        </p:nvSpPr>
        <p:spPr bwMode="auto">
          <a:xfrm>
            <a:off x="2551113" y="3082826"/>
            <a:ext cx="31750" cy="41275"/>
          </a:xfrm>
          <a:custGeom>
            <a:avLst/>
            <a:gdLst/>
            <a:ahLst/>
            <a:cxnLst>
              <a:cxn ang="0">
                <a:pos x="19" y="0"/>
              </a:cxn>
              <a:cxn ang="0">
                <a:pos x="14" y="0"/>
              </a:cxn>
              <a:cxn ang="0">
                <a:pos x="11" y="2"/>
              </a:cxn>
              <a:cxn ang="0">
                <a:pos x="8" y="3"/>
              </a:cxn>
              <a:cxn ang="0">
                <a:pos x="6" y="4"/>
              </a:cxn>
              <a:cxn ang="0">
                <a:pos x="3" y="6"/>
              </a:cxn>
              <a:cxn ang="0">
                <a:pos x="1" y="9"/>
              </a:cxn>
              <a:cxn ang="0">
                <a:pos x="0" y="11"/>
              </a:cxn>
              <a:cxn ang="0">
                <a:pos x="0" y="14"/>
              </a:cxn>
              <a:cxn ang="0">
                <a:pos x="0" y="17"/>
              </a:cxn>
              <a:cxn ang="0">
                <a:pos x="1" y="19"/>
              </a:cxn>
              <a:cxn ang="0">
                <a:pos x="3" y="21"/>
              </a:cxn>
              <a:cxn ang="0">
                <a:pos x="6" y="24"/>
              </a:cxn>
              <a:cxn ang="0">
                <a:pos x="8" y="25"/>
              </a:cxn>
              <a:cxn ang="0">
                <a:pos x="11" y="26"/>
              </a:cxn>
              <a:cxn ang="0">
                <a:pos x="14" y="27"/>
              </a:cxn>
              <a:cxn ang="0">
                <a:pos x="19" y="27"/>
              </a:cxn>
              <a:cxn ang="0">
                <a:pos x="23" y="27"/>
              </a:cxn>
              <a:cxn ang="0">
                <a:pos x="26" y="26"/>
              </a:cxn>
              <a:cxn ang="0">
                <a:pos x="29" y="25"/>
              </a:cxn>
              <a:cxn ang="0">
                <a:pos x="32" y="24"/>
              </a:cxn>
              <a:cxn ang="0">
                <a:pos x="34" y="21"/>
              </a:cxn>
              <a:cxn ang="0">
                <a:pos x="37" y="19"/>
              </a:cxn>
              <a:cxn ang="0">
                <a:pos x="37" y="17"/>
              </a:cxn>
              <a:cxn ang="0">
                <a:pos x="37" y="14"/>
              </a:cxn>
              <a:cxn ang="0">
                <a:pos x="37" y="11"/>
              </a:cxn>
              <a:cxn ang="0">
                <a:pos x="37" y="9"/>
              </a:cxn>
              <a:cxn ang="0">
                <a:pos x="34" y="6"/>
              </a:cxn>
              <a:cxn ang="0">
                <a:pos x="32" y="4"/>
              </a:cxn>
              <a:cxn ang="0">
                <a:pos x="29" y="3"/>
              </a:cxn>
              <a:cxn ang="0">
                <a:pos x="26" y="2"/>
              </a:cxn>
              <a:cxn ang="0">
                <a:pos x="23" y="0"/>
              </a:cxn>
              <a:cxn ang="0">
                <a:pos x="19" y="0"/>
              </a:cxn>
            </a:cxnLst>
            <a:rect l="0" t="0" r="r" b="b"/>
            <a:pathLst>
              <a:path w="37" h="27">
                <a:moveTo>
                  <a:pt x="19" y="0"/>
                </a:moveTo>
                <a:lnTo>
                  <a:pt x="14" y="0"/>
                </a:lnTo>
                <a:lnTo>
                  <a:pt x="11" y="2"/>
                </a:lnTo>
                <a:lnTo>
                  <a:pt x="8" y="3"/>
                </a:lnTo>
                <a:lnTo>
                  <a:pt x="6" y="4"/>
                </a:lnTo>
                <a:lnTo>
                  <a:pt x="3" y="6"/>
                </a:lnTo>
                <a:lnTo>
                  <a:pt x="1" y="9"/>
                </a:lnTo>
                <a:lnTo>
                  <a:pt x="0" y="11"/>
                </a:lnTo>
                <a:lnTo>
                  <a:pt x="0" y="14"/>
                </a:lnTo>
                <a:lnTo>
                  <a:pt x="0" y="17"/>
                </a:lnTo>
                <a:lnTo>
                  <a:pt x="1" y="19"/>
                </a:lnTo>
                <a:lnTo>
                  <a:pt x="3" y="21"/>
                </a:lnTo>
                <a:lnTo>
                  <a:pt x="6" y="24"/>
                </a:lnTo>
                <a:lnTo>
                  <a:pt x="8" y="25"/>
                </a:lnTo>
                <a:lnTo>
                  <a:pt x="11" y="26"/>
                </a:lnTo>
                <a:lnTo>
                  <a:pt x="14" y="27"/>
                </a:lnTo>
                <a:lnTo>
                  <a:pt x="19" y="27"/>
                </a:lnTo>
                <a:lnTo>
                  <a:pt x="23" y="27"/>
                </a:lnTo>
                <a:lnTo>
                  <a:pt x="26" y="26"/>
                </a:lnTo>
                <a:lnTo>
                  <a:pt x="29" y="25"/>
                </a:lnTo>
                <a:lnTo>
                  <a:pt x="32" y="24"/>
                </a:lnTo>
                <a:lnTo>
                  <a:pt x="34" y="21"/>
                </a:lnTo>
                <a:lnTo>
                  <a:pt x="37" y="19"/>
                </a:lnTo>
                <a:lnTo>
                  <a:pt x="37" y="17"/>
                </a:lnTo>
                <a:lnTo>
                  <a:pt x="37" y="14"/>
                </a:lnTo>
                <a:lnTo>
                  <a:pt x="37" y="11"/>
                </a:lnTo>
                <a:lnTo>
                  <a:pt x="37" y="9"/>
                </a:lnTo>
                <a:lnTo>
                  <a:pt x="34" y="6"/>
                </a:lnTo>
                <a:lnTo>
                  <a:pt x="32" y="4"/>
                </a:lnTo>
                <a:lnTo>
                  <a:pt x="29" y="3"/>
                </a:lnTo>
                <a:lnTo>
                  <a:pt x="26" y="2"/>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48" name="Freeform 220"/>
          <p:cNvSpPr>
            <a:spLocks/>
          </p:cNvSpPr>
          <p:nvPr/>
        </p:nvSpPr>
        <p:spPr bwMode="auto">
          <a:xfrm>
            <a:off x="2551113" y="3082826"/>
            <a:ext cx="31750" cy="41275"/>
          </a:xfrm>
          <a:custGeom>
            <a:avLst/>
            <a:gdLst/>
            <a:ahLst/>
            <a:cxnLst>
              <a:cxn ang="0">
                <a:pos x="19" y="0"/>
              </a:cxn>
              <a:cxn ang="0">
                <a:pos x="14" y="0"/>
              </a:cxn>
              <a:cxn ang="0">
                <a:pos x="11" y="2"/>
              </a:cxn>
              <a:cxn ang="0">
                <a:pos x="8" y="3"/>
              </a:cxn>
              <a:cxn ang="0">
                <a:pos x="6" y="4"/>
              </a:cxn>
              <a:cxn ang="0">
                <a:pos x="3" y="6"/>
              </a:cxn>
              <a:cxn ang="0">
                <a:pos x="1" y="9"/>
              </a:cxn>
              <a:cxn ang="0">
                <a:pos x="0" y="11"/>
              </a:cxn>
              <a:cxn ang="0">
                <a:pos x="0" y="14"/>
              </a:cxn>
              <a:cxn ang="0">
                <a:pos x="0" y="17"/>
              </a:cxn>
              <a:cxn ang="0">
                <a:pos x="1" y="19"/>
              </a:cxn>
              <a:cxn ang="0">
                <a:pos x="3" y="21"/>
              </a:cxn>
              <a:cxn ang="0">
                <a:pos x="6" y="24"/>
              </a:cxn>
              <a:cxn ang="0">
                <a:pos x="8" y="25"/>
              </a:cxn>
              <a:cxn ang="0">
                <a:pos x="11" y="26"/>
              </a:cxn>
              <a:cxn ang="0">
                <a:pos x="14" y="27"/>
              </a:cxn>
              <a:cxn ang="0">
                <a:pos x="19" y="27"/>
              </a:cxn>
              <a:cxn ang="0">
                <a:pos x="23" y="27"/>
              </a:cxn>
              <a:cxn ang="0">
                <a:pos x="26" y="26"/>
              </a:cxn>
              <a:cxn ang="0">
                <a:pos x="29" y="25"/>
              </a:cxn>
              <a:cxn ang="0">
                <a:pos x="32" y="24"/>
              </a:cxn>
              <a:cxn ang="0">
                <a:pos x="34" y="21"/>
              </a:cxn>
              <a:cxn ang="0">
                <a:pos x="37" y="19"/>
              </a:cxn>
              <a:cxn ang="0">
                <a:pos x="37" y="17"/>
              </a:cxn>
              <a:cxn ang="0">
                <a:pos x="37" y="14"/>
              </a:cxn>
              <a:cxn ang="0">
                <a:pos x="37" y="11"/>
              </a:cxn>
              <a:cxn ang="0">
                <a:pos x="37" y="9"/>
              </a:cxn>
              <a:cxn ang="0">
                <a:pos x="34" y="6"/>
              </a:cxn>
              <a:cxn ang="0">
                <a:pos x="32" y="4"/>
              </a:cxn>
              <a:cxn ang="0">
                <a:pos x="29" y="3"/>
              </a:cxn>
              <a:cxn ang="0">
                <a:pos x="26" y="2"/>
              </a:cxn>
              <a:cxn ang="0">
                <a:pos x="23" y="0"/>
              </a:cxn>
              <a:cxn ang="0">
                <a:pos x="19" y="0"/>
              </a:cxn>
            </a:cxnLst>
            <a:rect l="0" t="0" r="r" b="b"/>
            <a:pathLst>
              <a:path w="37" h="27">
                <a:moveTo>
                  <a:pt x="19" y="0"/>
                </a:moveTo>
                <a:lnTo>
                  <a:pt x="14" y="0"/>
                </a:lnTo>
                <a:lnTo>
                  <a:pt x="11" y="2"/>
                </a:lnTo>
                <a:lnTo>
                  <a:pt x="8" y="3"/>
                </a:lnTo>
                <a:lnTo>
                  <a:pt x="6" y="4"/>
                </a:lnTo>
                <a:lnTo>
                  <a:pt x="3" y="6"/>
                </a:lnTo>
                <a:lnTo>
                  <a:pt x="1" y="9"/>
                </a:lnTo>
                <a:lnTo>
                  <a:pt x="0" y="11"/>
                </a:lnTo>
                <a:lnTo>
                  <a:pt x="0" y="14"/>
                </a:lnTo>
                <a:lnTo>
                  <a:pt x="0" y="17"/>
                </a:lnTo>
                <a:lnTo>
                  <a:pt x="1" y="19"/>
                </a:lnTo>
                <a:lnTo>
                  <a:pt x="3" y="21"/>
                </a:lnTo>
                <a:lnTo>
                  <a:pt x="6" y="24"/>
                </a:lnTo>
                <a:lnTo>
                  <a:pt x="8" y="25"/>
                </a:lnTo>
                <a:lnTo>
                  <a:pt x="11" y="26"/>
                </a:lnTo>
                <a:lnTo>
                  <a:pt x="14" y="27"/>
                </a:lnTo>
                <a:lnTo>
                  <a:pt x="19" y="27"/>
                </a:lnTo>
                <a:lnTo>
                  <a:pt x="23" y="27"/>
                </a:lnTo>
                <a:lnTo>
                  <a:pt x="26" y="26"/>
                </a:lnTo>
                <a:lnTo>
                  <a:pt x="29" y="25"/>
                </a:lnTo>
                <a:lnTo>
                  <a:pt x="32" y="24"/>
                </a:lnTo>
                <a:lnTo>
                  <a:pt x="34" y="21"/>
                </a:lnTo>
                <a:lnTo>
                  <a:pt x="37" y="19"/>
                </a:lnTo>
                <a:lnTo>
                  <a:pt x="37" y="17"/>
                </a:lnTo>
                <a:lnTo>
                  <a:pt x="37" y="14"/>
                </a:lnTo>
                <a:lnTo>
                  <a:pt x="37" y="11"/>
                </a:lnTo>
                <a:lnTo>
                  <a:pt x="37" y="9"/>
                </a:lnTo>
                <a:lnTo>
                  <a:pt x="34" y="6"/>
                </a:lnTo>
                <a:lnTo>
                  <a:pt x="32" y="4"/>
                </a:lnTo>
                <a:lnTo>
                  <a:pt x="29" y="3"/>
                </a:lnTo>
                <a:lnTo>
                  <a:pt x="26" y="2"/>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49" name="Freeform 221"/>
          <p:cNvSpPr>
            <a:spLocks/>
          </p:cNvSpPr>
          <p:nvPr/>
        </p:nvSpPr>
        <p:spPr bwMode="auto">
          <a:xfrm>
            <a:off x="2163763" y="3257451"/>
            <a:ext cx="30162" cy="44450"/>
          </a:xfrm>
          <a:custGeom>
            <a:avLst/>
            <a:gdLst/>
            <a:ahLst/>
            <a:cxnLst>
              <a:cxn ang="0">
                <a:pos x="18" y="0"/>
              </a:cxn>
              <a:cxn ang="0">
                <a:pos x="15" y="1"/>
              </a:cxn>
              <a:cxn ang="0">
                <a:pos x="11" y="1"/>
              </a:cxn>
              <a:cxn ang="0">
                <a:pos x="8" y="2"/>
              </a:cxn>
              <a:cxn ang="0">
                <a:pos x="5" y="5"/>
              </a:cxn>
              <a:cxn ang="0">
                <a:pos x="3" y="6"/>
              </a:cxn>
              <a:cxn ang="0">
                <a:pos x="2" y="8"/>
              </a:cxn>
              <a:cxn ang="0">
                <a:pos x="0" y="12"/>
              </a:cxn>
              <a:cxn ang="0">
                <a:pos x="0" y="14"/>
              </a:cxn>
              <a:cxn ang="0">
                <a:pos x="0" y="16"/>
              </a:cxn>
              <a:cxn ang="0">
                <a:pos x="2" y="20"/>
              </a:cxn>
              <a:cxn ang="0">
                <a:pos x="3" y="21"/>
              </a:cxn>
              <a:cxn ang="0">
                <a:pos x="5" y="23"/>
              </a:cxn>
              <a:cxn ang="0">
                <a:pos x="8" y="25"/>
              </a:cxn>
              <a:cxn ang="0">
                <a:pos x="11" y="27"/>
              </a:cxn>
              <a:cxn ang="0">
                <a:pos x="15" y="27"/>
              </a:cxn>
              <a:cxn ang="0">
                <a:pos x="18" y="28"/>
              </a:cxn>
              <a:cxn ang="0">
                <a:pos x="21" y="27"/>
              </a:cxn>
              <a:cxn ang="0">
                <a:pos x="26" y="27"/>
              </a:cxn>
              <a:cxn ang="0">
                <a:pos x="28" y="25"/>
              </a:cxn>
              <a:cxn ang="0">
                <a:pos x="31" y="23"/>
              </a:cxn>
              <a:cxn ang="0">
                <a:pos x="34" y="21"/>
              </a:cxn>
              <a:cxn ang="0">
                <a:pos x="36" y="20"/>
              </a:cxn>
              <a:cxn ang="0">
                <a:pos x="36" y="16"/>
              </a:cxn>
              <a:cxn ang="0">
                <a:pos x="38" y="14"/>
              </a:cxn>
              <a:cxn ang="0">
                <a:pos x="36" y="12"/>
              </a:cxn>
              <a:cxn ang="0">
                <a:pos x="36" y="8"/>
              </a:cxn>
              <a:cxn ang="0">
                <a:pos x="34" y="6"/>
              </a:cxn>
              <a:cxn ang="0">
                <a:pos x="31" y="5"/>
              </a:cxn>
              <a:cxn ang="0">
                <a:pos x="28" y="2"/>
              </a:cxn>
              <a:cxn ang="0">
                <a:pos x="26" y="1"/>
              </a:cxn>
              <a:cxn ang="0">
                <a:pos x="21" y="1"/>
              </a:cxn>
              <a:cxn ang="0">
                <a:pos x="18" y="0"/>
              </a:cxn>
            </a:cxnLst>
            <a:rect l="0" t="0" r="r" b="b"/>
            <a:pathLst>
              <a:path w="38" h="28">
                <a:moveTo>
                  <a:pt x="18" y="0"/>
                </a:moveTo>
                <a:lnTo>
                  <a:pt x="15" y="1"/>
                </a:lnTo>
                <a:lnTo>
                  <a:pt x="11" y="1"/>
                </a:lnTo>
                <a:lnTo>
                  <a:pt x="8" y="2"/>
                </a:lnTo>
                <a:lnTo>
                  <a:pt x="5" y="5"/>
                </a:lnTo>
                <a:lnTo>
                  <a:pt x="3" y="6"/>
                </a:lnTo>
                <a:lnTo>
                  <a:pt x="2" y="8"/>
                </a:lnTo>
                <a:lnTo>
                  <a:pt x="0" y="12"/>
                </a:lnTo>
                <a:lnTo>
                  <a:pt x="0" y="14"/>
                </a:lnTo>
                <a:lnTo>
                  <a:pt x="0" y="16"/>
                </a:lnTo>
                <a:lnTo>
                  <a:pt x="2" y="20"/>
                </a:lnTo>
                <a:lnTo>
                  <a:pt x="3" y="21"/>
                </a:lnTo>
                <a:lnTo>
                  <a:pt x="5" y="23"/>
                </a:lnTo>
                <a:lnTo>
                  <a:pt x="8" y="25"/>
                </a:lnTo>
                <a:lnTo>
                  <a:pt x="11" y="27"/>
                </a:lnTo>
                <a:lnTo>
                  <a:pt x="15" y="27"/>
                </a:lnTo>
                <a:lnTo>
                  <a:pt x="18" y="28"/>
                </a:lnTo>
                <a:lnTo>
                  <a:pt x="21" y="27"/>
                </a:lnTo>
                <a:lnTo>
                  <a:pt x="26" y="27"/>
                </a:lnTo>
                <a:lnTo>
                  <a:pt x="28" y="25"/>
                </a:lnTo>
                <a:lnTo>
                  <a:pt x="31" y="23"/>
                </a:lnTo>
                <a:lnTo>
                  <a:pt x="34" y="21"/>
                </a:lnTo>
                <a:lnTo>
                  <a:pt x="36" y="20"/>
                </a:lnTo>
                <a:lnTo>
                  <a:pt x="36" y="16"/>
                </a:lnTo>
                <a:lnTo>
                  <a:pt x="38" y="14"/>
                </a:lnTo>
                <a:lnTo>
                  <a:pt x="36" y="12"/>
                </a:lnTo>
                <a:lnTo>
                  <a:pt x="36" y="8"/>
                </a:lnTo>
                <a:lnTo>
                  <a:pt x="34" y="6"/>
                </a:lnTo>
                <a:lnTo>
                  <a:pt x="31" y="5"/>
                </a:lnTo>
                <a:lnTo>
                  <a:pt x="28" y="2"/>
                </a:lnTo>
                <a:lnTo>
                  <a:pt x="26" y="1"/>
                </a:lnTo>
                <a:lnTo>
                  <a:pt x="21" y="1"/>
                </a:lnTo>
                <a:lnTo>
                  <a:pt x="18"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50" name="Freeform 222"/>
          <p:cNvSpPr>
            <a:spLocks/>
          </p:cNvSpPr>
          <p:nvPr/>
        </p:nvSpPr>
        <p:spPr bwMode="auto">
          <a:xfrm>
            <a:off x="2163763" y="3257451"/>
            <a:ext cx="30162" cy="44450"/>
          </a:xfrm>
          <a:custGeom>
            <a:avLst/>
            <a:gdLst/>
            <a:ahLst/>
            <a:cxnLst>
              <a:cxn ang="0">
                <a:pos x="18" y="0"/>
              </a:cxn>
              <a:cxn ang="0">
                <a:pos x="15" y="1"/>
              </a:cxn>
              <a:cxn ang="0">
                <a:pos x="11" y="1"/>
              </a:cxn>
              <a:cxn ang="0">
                <a:pos x="8" y="2"/>
              </a:cxn>
              <a:cxn ang="0">
                <a:pos x="5" y="5"/>
              </a:cxn>
              <a:cxn ang="0">
                <a:pos x="3" y="6"/>
              </a:cxn>
              <a:cxn ang="0">
                <a:pos x="2" y="8"/>
              </a:cxn>
              <a:cxn ang="0">
                <a:pos x="0" y="12"/>
              </a:cxn>
              <a:cxn ang="0">
                <a:pos x="0" y="14"/>
              </a:cxn>
              <a:cxn ang="0">
                <a:pos x="0" y="16"/>
              </a:cxn>
              <a:cxn ang="0">
                <a:pos x="2" y="20"/>
              </a:cxn>
              <a:cxn ang="0">
                <a:pos x="3" y="21"/>
              </a:cxn>
              <a:cxn ang="0">
                <a:pos x="5" y="23"/>
              </a:cxn>
              <a:cxn ang="0">
                <a:pos x="8" y="25"/>
              </a:cxn>
              <a:cxn ang="0">
                <a:pos x="11" y="27"/>
              </a:cxn>
              <a:cxn ang="0">
                <a:pos x="15" y="27"/>
              </a:cxn>
              <a:cxn ang="0">
                <a:pos x="18" y="28"/>
              </a:cxn>
              <a:cxn ang="0">
                <a:pos x="21" y="27"/>
              </a:cxn>
              <a:cxn ang="0">
                <a:pos x="26" y="27"/>
              </a:cxn>
              <a:cxn ang="0">
                <a:pos x="28" y="25"/>
              </a:cxn>
              <a:cxn ang="0">
                <a:pos x="31" y="23"/>
              </a:cxn>
              <a:cxn ang="0">
                <a:pos x="34" y="21"/>
              </a:cxn>
              <a:cxn ang="0">
                <a:pos x="36" y="20"/>
              </a:cxn>
              <a:cxn ang="0">
                <a:pos x="36" y="16"/>
              </a:cxn>
              <a:cxn ang="0">
                <a:pos x="38" y="14"/>
              </a:cxn>
              <a:cxn ang="0">
                <a:pos x="36" y="12"/>
              </a:cxn>
              <a:cxn ang="0">
                <a:pos x="36" y="8"/>
              </a:cxn>
              <a:cxn ang="0">
                <a:pos x="34" y="6"/>
              </a:cxn>
              <a:cxn ang="0">
                <a:pos x="31" y="5"/>
              </a:cxn>
              <a:cxn ang="0">
                <a:pos x="28" y="2"/>
              </a:cxn>
              <a:cxn ang="0">
                <a:pos x="26" y="1"/>
              </a:cxn>
              <a:cxn ang="0">
                <a:pos x="21" y="1"/>
              </a:cxn>
              <a:cxn ang="0">
                <a:pos x="18" y="0"/>
              </a:cxn>
            </a:cxnLst>
            <a:rect l="0" t="0" r="r" b="b"/>
            <a:pathLst>
              <a:path w="38" h="28">
                <a:moveTo>
                  <a:pt x="18" y="0"/>
                </a:moveTo>
                <a:lnTo>
                  <a:pt x="15" y="1"/>
                </a:lnTo>
                <a:lnTo>
                  <a:pt x="11" y="1"/>
                </a:lnTo>
                <a:lnTo>
                  <a:pt x="8" y="2"/>
                </a:lnTo>
                <a:lnTo>
                  <a:pt x="5" y="5"/>
                </a:lnTo>
                <a:lnTo>
                  <a:pt x="3" y="6"/>
                </a:lnTo>
                <a:lnTo>
                  <a:pt x="2" y="8"/>
                </a:lnTo>
                <a:lnTo>
                  <a:pt x="0" y="12"/>
                </a:lnTo>
                <a:lnTo>
                  <a:pt x="0" y="14"/>
                </a:lnTo>
                <a:lnTo>
                  <a:pt x="0" y="16"/>
                </a:lnTo>
                <a:lnTo>
                  <a:pt x="2" y="20"/>
                </a:lnTo>
                <a:lnTo>
                  <a:pt x="3" y="21"/>
                </a:lnTo>
                <a:lnTo>
                  <a:pt x="5" y="23"/>
                </a:lnTo>
                <a:lnTo>
                  <a:pt x="8" y="25"/>
                </a:lnTo>
                <a:lnTo>
                  <a:pt x="11" y="27"/>
                </a:lnTo>
                <a:lnTo>
                  <a:pt x="15" y="27"/>
                </a:lnTo>
                <a:lnTo>
                  <a:pt x="18" y="28"/>
                </a:lnTo>
                <a:lnTo>
                  <a:pt x="21" y="27"/>
                </a:lnTo>
                <a:lnTo>
                  <a:pt x="26" y="27"/>
                </a:lnTo>
                <a:lnTo>
                  <a:pt x="28" y="25"/>
                </a:lnTo>
                <a:lnTo>
                  <a:pt x="31" y="23"/>
                </a:lnTo>
                <a:lnTo>
                  <a:pt x="34" y="21"/>
                </a:lnTo>
                <a:lnTo>
                  <a:pt x="36" y="20"/>
                </a:lnTo>
                <a:lnTo>
                  <a:pt x="36" y="16"/>
                </a:lnTo>
                <a:lnTo>
                  <a:pt x="38" y="14"/>
                </a:lnTo>
                <a:lnTo>
                  <a:pt x="36" y="12"/>
                </a:lnTo>
                <a:lnTo>
                  <a:pt x="36" y="8"/>
                </a:lnTo>
                <a:lnTo>
                  <a:pt x="34" y="6"/>
                </a:lnTo>
                <a:lnTo>
                  <a:pt x="31" y="5"/>
                </a:lnTo>
                <a:lnTo>
                  <a:pt x="28" y="2"/>
                </a:lnTo>
                <a:lnTo>
                  <a:pt x="26" y="1"/>
                </a:lnTo>
                <a:lnTo>
                  <a:pt x="21" y="1"/>
                </a:lnTo>
                <a:lnTo>
                  <a:pt x="18"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51" name="Freeform 223"/>
          <p:cNvSpPr>
            <a:spLocks/>
          </p:cNvSpPr>
          <p:nvPr/>
        </p:nvSpPr>
        <p:spPr bwMode="auto">
          <a:xfrm>
            <a:off x="2060575" y="3411438"/>
            <a:ext cx="31750" cy="39688"/>
          </a:xfrm>
          <a:custGeom>
            <a:avLst/>
            <a:gdLst/>
            <a:ahLst/>
            <a:cxnLst>
              <a:cxn ang="0">
                <a:pos x="19" y="0"/>
              </a:cxn>
              <a:cxn ang="0">
                <a:pos x="16" y="0"/>
              </a:cxn>
              <a:cxn ang="0">
                <a:pos x="11" y="1"/>
              </a:cxn>
              <a:cxn ang="0">
                <a:pos x="8" y="2"/>
              </a:cxn>
              <a:cxn ang="0">
                <a:pos x="6" y="3"/>
              </a:cxn>
              <a:cxn ang="0">
                <a:pos x="3" y="6"/>
              </a:cxn>
              <a:cxn ang="0">
                <a:pos x="1" y="8"/>
              </a:cxn>
              <a:cxn ang="0">
                <a:pos x="1" y="10"/>
              </a:cxn>
              <a:cxn ang="0">
                <a:pos x="0" y="13"/>
              </a:cxn>
              <a:cxn ang="0">
                <a:pos x="1" y="16"/>
              </a:cxn>
              <a:cxn ang="0">
                <a:pos x="1" y="18"/>
              </a:cxn>
              <a:cxn ang="0">
                <a:pos x="3" y="21"/>
              </a:cxn>
              <a:cxn ang="0">
                <a:pos x="6" y="23"/>
              </a:cxn>
              <a:cxn ang="0">
                <a:pos x="8" y="24"/>
              </a:cxn>
              <a:cxn ang="0">
                <a:pos x="11" y="25"/>
              </a:cxn>
              <a:cxn ang="0">
                <a:pos x="16" y="26"/>
              </a:cxn>
              <a:cxn ang="0">
                <a:pos x="19" y="26"/>
              </a:cxn>
              <a:cxn ang="0">
                <a:pos x="23" y="26"/>
              </a:cxn>
              <a:cxn ang="0">
                <a:pos x="27" y="25"/>
              </a:cxn>
              <a:cxn ang="0">
                <a:pos x="29" y="24"/>
              </a:cxn>
              <a:cxn ang="0">
                <a:pos x="32" y="23"/>
              </a:cxn>
              <a:cxn ang="0">
                <a:pos x="36" y="21"/>
              </a:cxn>
              <a:cxn ang="0">
                <a:pos x="37" y="18"/>
              </a:cxn>
              <a:cxn ang="0">
                <a:pos x="37" y="16"/>
              </a:cxn>
              <a:cxn ang="0">
                <a:pos x="39" y="13"/>
              </a:cxn>
              <a:cxn ang="0">
                <a:pos x="37" y="10"/>
              </a:cxn>
              <a:cxn ang="0">
                <a:pos x="37" y="8"/>
              </a:cxn>
              <a:cxn ang="0">
                <a:pos x="36" y="6"/>
              </a:cxn>
              <a:cxn ang="0">
                <a:pos x="32" y="3"/>
              </a:cxn>
              <a:cxn ang="0">
                <a:pos x="29" y="2"/>
              </a:cxn>
              <a:cxn ang="0">
                <a:pos x="27" y="1"/>
              </a:cxn>
              <a:cxn ang="0">
                <a:pos x="23" y="0"/>
              </a:cxn>
              <a:cxn ang="0">
                <a:pos x="19" y="0"/>
              </a:cxn>
            </a:cxnLst>
            <a:rect l="0" t="0" r="r" b="b"/>
            <a:pathLst>
              <a:path w="39" h="26">
                <a:moveTo>
                  <a:pt x="19" y="0"/>
                </a:moveTo>
                <a:lnTo>
                  <a:pt x="16" y="0"/>
                </a:lnTo>
                <a:lnTo>
                  <a:pt x="11" y="1"/>
                </a:lnTo>
                <a:lnTo>
                  <a:pt x="8" y="2"/>
                </a:lnTo>
                <a:lnTo>
                  <a:pt x="6" y="3"/>
                </a:lnTo>
                <a:lnTo>
                  <a:pt x="3" y="6"/>
                </a:lnTo>
                <a:lnTo>
                  <a:pt x="1" y="8"/>
                </a:lnTo>
                <a:lnTo>
                  <a:pt x="1" y="10"/>
                </a:lnTo>
                <a:lnTo>
                  <a:pt x="0" y="13"/>
                </a:lnTo>
                <a:lnTo>
                  <a:pt x="1" y="16"/>
                </a:lnTo>
                <a:lnTo>
                  <a:pt x="1" y="18"/>
                </a:lnTo>
                <a:lnTo>
                  <a:pt x="3" y="21"/>
                </a:lnTo>
                <a:lnTo>
                  <a:pt x="6" y="23"/>
                </a:lnTo>
                <a:lnTo>
                  <a:pt x="8" y="24"/>
                </a:lnTo>
                <a:lnTo>
                  <a:pt x="11" y="25"/>
                </a:lnTo>
                <a:lnTo>
                  <a:pt x="16" y="26"/>
                </a:lnTo>
                <a:lnTo>
                  <a:pt x="19" y="26"/>
                </a:lnTo>
                <a:lnTo>
                  <a:pt x="23" y="26"/>
                </a:lnTo>
                <a:lnTo>
                  <a:pt x="27" y="25"/>
                </a:lnTo>
                <a:lnTo>
                  <a:pt x="29" y="24"/>
                </a:lnTo>
                <a:lnTo>
                  <a:pt x="32" y="23"/>
                </a:lnTo>
                <a:lnTo>
                  <a:pt x="36" y="21"/>
                </a:lnTo>
                <a:lnTo>
                  <a:pt x="37" y="18"/>
                </a:lnTo>
                <a:lnTo>
                  <a:pt x="37" y="16"/>
                </a:lnTo>
                <a:lnTo>
                  <a:pt x="39" y="13"/>
                </a:lnTo>
                <a:lnTo>
                  <a:pt x="37" y="10"/>
                </a:lnTo>
                <a:lnTo>
                  <a:pt x="37" y="8"/>
                </a:lnTo>
                <a:lnTo>
                  <a:pt x="36" y="6"/>
                </a:lnTo>
                <a:lnTo>
                  <a:pt x="32" y="3"/>
                </a:lnTo>
                <a:lnTo>
                  <a:pt x="29" y="2"/>
                </a:lnTo>
                <a:lnTo>
                  <a:pt x="27" y="1"/>
                </a:lnTo>
                <a:lnTo>
                  <a:pt x="23" y="0"/>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52" name="Freeform 224"/>
          <p:cNvSpPr>
            <a:spLocks/>
          </p:cNvSpPr>
          <p:nvPr/>
        </p:nvSpPr>
        <p:spPr bwMode="auto">
          <a:xfrm>
            <a:off x="2060575" y="3411438"/>
            <a:ext cx="31750" cy="39688"/>
          </a:xfrm>
          <a:custGeom>
            <a:avLst/>
            <a:gdLst/>
            <a:ahLst/>
            <a:cxnLst>
              <a:cxn ang="0">
                <a:pos x="19" y="0"/>
              </a:cxn>
              <a:cxn ang="0">
                <a:pos x="16" y="0"/>
              </a:cxn>
              <a:cxn ang="0">
                <a:pos x="11" y="1"/>
              </a:cxn>
              <a:cxn ang="0">
                <a:pos x="8" y="2"/>
              </a:cxn>
              <a:cxn ang="0">
                <a:pos x="6" y="3"/>
              </a:cxn>
              <a:cxn ang="0">
                <a:pos x="3" y="6"/>
              </a:cxn>
              <a:cxn ang="0">
                <a:pos x="1" y="8"/>
              </a:cxn>
              <a:cxn ang="0">
                <a:pos x="1" y="10"/>
              </a:cxn>
              <a:cxn ang="0">
                <a:pos x="0" y="13"/>
              </a:cxn>
              <a:cxn ang="0">
                <a:pos x="1" y="16"/>
              </a:cxn>
              <a:cxn ang="0">
                <a:pos x="1" y="18"/>
              </a:cxn>
              <a:cxn ang="0">
                <a:pos x="3" y="21"/>
              </a:cxn>
              <a:cxn ang="0">
                <a:pos x="6" y="23"/>
              </a:cxn>
              <a:cxn ang="0">
                <a:pos x="8" y="24"/>
              </a:cxn>
              <a:cxn ang="0">
                <a:pos x="11" y="25"/>
              </a:cxn>
              <a:cxn ang="0">
                <a:pos x="16" y="26"/>
              </a:cxn>
              <a:cxn ang="0">
                <a:pos x="19" y="26"/>
              </a:cxn>
              <a:cxn ang="0">
                <a:pos x="23" y="26"/>
              </a:cxn>
              <a:cxn ang="0">
                <a:pos x="27" y="25"/>
              </a:cxn>
              <a:cxn ang="0">
                <a:pos x="29" y="24"/>
              </a:cxn>
              <a:cxn ang="0">
                <a:pos x="32" y="23"/>
              </a:cxn>
              <a:cxn ang="0">
                <a:pos x="36" y="21"/>
              </a:cxn>
              <a:cxn ang="0">
                <a:pos x="37" y="18"/>
              </a:cxn>
              <a:cxn ang="0">
                <a:pos x="37" y="16"/>
              </a:cxn>
              <a:cxn ang="0">
                <a:pos x="39" y="13"/>
              </a:cxn>
              <a:cxn ang="0">
                <a:pos x="37" y="10"/>
              </a:cxn>
              <a:cxn ang="0">
                <a:pos x="37" y="8"/>
              </a:cxn>
              <a:cxn ang="0">
                <a:pos x="36" y="6"/>
              </a:cxn>
              <a:cxn ang="0">
                <a:pos x="32" y="3"/>
              </a:cxn>
              <a:cxn ang="0">
                <a:pos x="29" y="2"/>
              </a:cxn>
              <a:cxn ang="0">
                <a:pos x="27" y="1"/>
              </a:cxn>
              <a:cxn ang="0">
                <a:pos x="23" y="0"/>
              </a:cxn>
              <a:cxn ang="0">
                <a:pos x="19" y="0"/>
              </a:cxn>
            </a:cxnLst>
            <a:rect l="0" t="0" r="r" b="b"/>
            <a:pathLst>
              <a:path w="39" h="26">
                <a:moveTo>
                  <a:pt x="19" y="0"/>
                </a:moveTo>
                <a:lnTo>
                  <a:pt x="16" y="0"/>
                </a:lnTo>
                <a:lnTo>
                  <a:pt x="11" y="1"/>
                </a:lnTo>
                <a:lnTo>
                  <a:pt x="8" y="2"/>
                </a:lnTo>
                <a:lnTo>
                  <a:pt x="6" y="3"/>
                </a:lnTo>
                <a:lnTo>
                  <a:pt x="3" y="6"/>
                </a:lnTo>
                <a:lnTo>
                  <a:pt x="1" y="8"/>
                </a:lnTo>
                <a:lnTo>
                  <a:pt x="1" y="10"/>
                </a:lnTo>
                <a:lnTo>
                  <a:pt x="0" y="13"/>
                </a:lnTo>
                <a:lnTo>
                  <a:pt x="1" y="16"/>
                </a:lnTo>
                <a:lnTo>
                  <a:pt x="1" y="18"/>
                </a:lnTo>
                <a:lnTo>
                  <a:pt x="3" y="21"/>
                </a:lnTo>
                <a:lnTo>
                  <a:pt x="6" y="23"/>
                </a:lnTo>
                <a:lnTo>
                  <a:pt x="8" y="24"/>
                </a:lnTo>
                <a:lnTo>
                  <a:pt x="11" y="25"/>
                </a:lnTo>
                <a:lnTo>
                  <a:pt x="16" y="26"/>
                </a:lnTo>
                <a:lnTo>
                  <a:pt x="19" y="26"/>
                </a:lnTo>
                <a:lnTo>
                  <a:pt x="23" y="26"/>
                </a:lnTo>
                <a:lnTo>
                  <a:pt x="27" y="25"/>
                </a:lnTo>
                <a:lnTo>
                  <a:pt x="29" y="24"/>
                </a:lnTo>
                <a:lnTo>
                  <a:pt x="32" y="23"/>
                </a:lnTo>
                <a:lnTo>
                  <a:pt x="36" y="21"/>
                </a:lnTo>
                <a:lnTo>
                  <a:pt x="37" y="18"/>
                </a:lnTo>
                <a:lnTo>
                  <a:pt x="37" y="16"/>
                </a:lnTo>
                <a:lnTo>
                  <a:pt x="39" y="13"/>
                </a:lnTo>
                <a:lnTo>
                  <a:pt x="37" y="10"/>
                </a:lnTo>
                <a:lnTo>
                  <a:pt x="37" y="8"/>
                </a:lnTo>
                <a:lnTo>
                  <a:pt x="36" y="6"/>
                </a:lnTo>
                <a:lnTo>
                  <a:pt x="32" y="3"/>
                </a:lnTo>
                <a:lnTo>
                  <a:pt x="29" y="2"/>
                </a:lnTo>
                <a:lnTo>
                  <a:pt x="27" y="1"/>
                </a:lnTo>
                <a:lnTo>
                  <a:pt x="23" y="0"/>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53" name="Freeform 225"/>
          <p:cNvSpPr>
            <a:spLocks/>
          </p:cNvSpPr>
          <p:nvPr/>
        </p:nvSpPr>
        <p:spPr bwMode="auto">
          <a:xfrm>
            <a:off x="2520950" y="2693888"/>
            <a:ext cx="33338" cy="42863"/>
          </a:xfrm>
          <a:custGeom>
            <a:avLst/>
            <a:gdLst/>
            <a:ahLst/>
            <a:cxnLst>
              <a:cxn ang="0">
                <a:pos x="19" y="0"/>
              </a:cxn>
              <a:cxn ang="0">
                <a:pos x="16" y="1"/>
              </a:cxn>
              <a:cxn ang="0">
                <a:pos x="13" y="1"/>
              </a:cxn>
              <a:cxn ang="0">
                <a:pos x="9" y="2"/>
              </a:cxn>
              <a:cxn ang="0">
                <a:pos x="6" y="4"/>
              </a:cxn>
              <a:cxn ang="0">
                <a:pos x="3" y="6"/>
              </a:cxn>
              <a:cxn ang="0">
                <a:pos x="1" y="8"/>
              </a:cxn>
              <a:cxn ang="0">
                <a:pos x="1" y="10"/>
              </a:cxn>
              <a:cxn ang="0">
                <a:pos x="0" y="14"/>
              </a:cxn>
              <a:cxn ang="0">
                <a:pos x="1" y="16"/>
              </a:cxn>
              <a:cxn ang="0">
                <a:pos x="1" y="18"/>
              </a:cxn>
              <a:cxn ang="0">
                <a:pos x="3" y="21"/>
              </a:cxn>
              <a:cxn ang="0">
                <a:pos x="6" y="23"/>
              </a:cxn>
              <a:cxn ang="0">
                <a:pos x="9" y="24"/>
              </a:cxn>
              <a:cxn ang="0">
                <a:pos x="13" y="25"/>
              </a:cxn>
              <a:cxn ang="0">
                <a:pos x="16" y="26"/>
              </a:cxn>
              <a:cxn ang="0">
                <a:pos x="19" y="26"/>
              </a:cxn>
              <a:cxn ang="0">
                <a:pos x="23" y="26"/>
              </a:cxn>
              <a:cxn ang="0">
                <a:pos x="27" y="25"/>
              </a:cxn>
              <a:cxn ang="0">
                <a:pos x="31" y="24"/>
              </a:cxn>
              <a:cxn ang="0">
                <a:pos x="32" y="23"/>
              </a:cxn>
              <a:cxn ang="0">
                <a:pos x="36" y="21"/>
              </a:cxn>
              <a:cxn ang="0">
                <a:pos x="37" y="18"/>
              </a:cxn>
              <a:cxn ang="0">
                <a:pos x="39" y="16"/>
              </a:cxn>
              <a:cxn ang="0">
                <a:pos x="39" y="14"/>
              </a:cxn>
              <a:cxn ang="0">
                <a:pos x="39" y="10"/>
              </a:cxn>
              <a:cxn ang="0">
                <a:pos x="37" y="8"/>
              </a:cxn>
              <a:cxn ang="0">
                <a:pos x="36" y="6"/>
              </a:cxn>
              <a:cxn ang="0">
                <a:pos x="32" y="4"/>
              </a:cxn>
              <a:cxn ang="0">
                <a:pos x="31" y="2"/>
              </a:cxn>
              <a:cxn ang="0">
                <a:pos x="27" y="1"/>
              </a:cxn>
              <a:cxn ang="0">
                <a:pos x="23" y="1"/>
              </a:cxn>
              <a:cxn ang="0">
                <a:pos x="19" y="0"/>
              </a:cxn>
            </a:cxnLst>
            <a:rect l="0" t="0" r="r" b="b"/>
            <a:pathLst>
              <a:path w="39" h="26">
                <a:moveTo>
                  <a:pt x="19" y="0"/>
                </a:moveTo>
                <a:lnTo>
                  <a:pt x="16" y="1"/>
                </a:lnTo>
                <a:lnTo>
                  <a:pt x="13" y="1"/>
                </a:lnTo>
                <a:lnTo>
                  <a:pt x="9" y="2"/>
                </a:lnTo>
                <a:lnTo>
                  <a:pt x="6" y="4"/>
                </a:lnTo>
                <a:lnTo>
                  <a:pt x="3" y="6"/>
                </a:lnTo>
                <a:lnTo>
                  <a:pt x="1" y="8"/>
                </a:lnTo>
                <a:lnTo>
                  <a:pt x="1" y="10"/>
                </a:lnTo>
                <a:lnTo>
                  <a:pt x="0" y="14"/>
                </a:lnTo>
                <a:lnTo>
                  <a:pt x="1" y="16"/>
                </a:lnTo>
                <a:lnTo>
                  <a:pt x="1" y="18"/>
                </a:lnTo>
                <a:lnTo>
                  <a:pt x="3" y="21"/>
                </a:lnTo>
                <a:lnTo>
                  <a:pt x="6" y="23"/>
                </a:lnTo>
                <a:lnTo>
                  <a:pt x="9" y="24"/>
                </a:lnTo>
                <a:lnTo>
                  <a:pt x="13" y="25"/>
                </a:lnTo>
                <a:lnTo>
                  <a:pt x="16" y="26"/>
                </a:lnTo>
                <a:lnTo>
                  <a:pt x="19" y="26"/>
                </a:lnTo>
                <a:lnTo>
                  <a:pt x="23" y="26"/>
                </a:lnTo>
                <a:lnTo>
                  <a:pt x="27" y="25"/>
                </a:lnTo>
                <a:lnTo>
                  <a:pt x="31" y="24"/>
                </a:lnTo>
                <a:lnTo>
                  <a:pt x="32" y="23"/>
                </a:lnTo>
                <a:lnTo>
                  <a:pt x="36" y="21"/>
                </a:lnTo>
                <a:lnTo>
                  <a:pt x="37" y="18"/>
                </a:lnTo>
                <a:lnTo>
                  <a:pt x="39" y="16"/>
                </a:lnTo>
                <a:lnTo>
                  <a:pt x="39" y="14"/>
                </a:lnTo>
                <a:lnTo>
                  <a:pt x="39" y="10"/>
                </a:lnTo>
                <a:lnTo>
                  <a:pt x="37" y="8"/>
                </a:lnTo>
                <a:lnTo>
                  <a:pt x="36" y="6"/>
                </a:lnTo>
                <a:lnTo>
                  <a:pt x="32" y="4"/>
                </a:lnTo>
                <a:lnTo>
                  <a:pt x="31" y="2"/>
                </a:lnTo>
                <a:lnTo>
                  <a:pt x="27" y="1"/>
                </a:lnTo>
                <a:lnTo>
                  <a:pt x="23" y="1"/>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154" name="Freeform 226"/>
          <p:cNvSpPr>
            <a:spLocks/>
          </p:cNvSpPr>
          <p:nvPr/>
        </p:nvSpPr>
        <p:spPr bwMode="auto">
          <a:xfrm>
            <a:off x="2520950" y="2693888"/>
            <a:ext cx="33338" cy="42863"/>
          </a:xfrm>
          <a:custGeom>
            <a:avLst/>
            <a:gdLst/>
            <a:ahLst/>
            <a:cxnLst>
              <a:cxn ang="0">
                <a:pos x="19" y="0"/>
              </a:cxn>
              <a:cxn ang="0">
                <a:pos x="16" y="1"/>
              </a:cxn>
              <a:cxn ang="0">
                <a:pos x="13" y="1"/>
              </a:cxn>
              <a:cxn ang="0">
                <a:pos x="9" y="2"/>
              </a:cxn>
              <a:cxn ang="0">
                <a:pos x="6" y="4"/>
              </a:cxn>
              <a:cxn ang="0">
                <a:pos x="3" y="6"/>
              </a:cxn>
              <a:cxn ang="0">
                <a:pos x="1" y="8"/>
              </a:cxn>
              <a:cxn ang="0">
                <a:pos x="1" y="10"/>
              </a:cxn>
              <a:cxn ang="0">
                <a:pos x="0" y="14"/>
              </a:cxn>
              <a:cxn ang="0">
                <a:pos x="1" y="16"/>
              </a:cxn>
              <a:cxn ang="0">
                <a:pos x="1" y="18"/>
              </a:cxn>
              <a:cxn ang="0">
                <a:pos x="3" y="21"/>
              </a:cxn>
              <a:cxn ang="0">
                <a:pos x="6" y="23"/>
              </a:cxn>
              <a:cxn ang="0">
                <a:pos x="9" y="24"/>
              </a:cxn>
              <a:cxn ang="0">
                <a:pos x="13" y="25"/>
              </a:cxn>
              <a:cxn ang="0">
                <a:pos x="16" y="26"/>
              </a:cxn>
              <a:cxn ang="0">
                <a:pos x="19" y="26"/>
              </a:cxn>
              <a:cxn ang="0">
                <a:pos x="23" y="26"/>
              </a:cxn>
              <a:cxn ang="0">
                <a:pos x="27" y="25"/>
              </a:cxn>
              <a:cxn ang="0">
                <a:pos x="31" y="24"/>
              </a:cxn>
              <a:cxn ang="0">
                <a:pos x="32" y="23"/>
              </a:cxn>
              <a:cxn ang="0">
                <a:pos x="36" y="21"/>
              </a:cxn>
              <a:cxn ang="0">
                <a:pos x="37" y="18"/>
              </a:cxn>
              <a:cxn ang="0">
                <a:pos x="39" y="16"/>
              </a:cxn>
              <a:cxn ang="0">
                <a:pos x="39" y="14"/>
              </a:cxn>
              <a:cxn ang="0">
                <a:pos x="39" y="10"/>
              </a:cxn>
              <a:cxn ang="0">
                <a:pos x="37" y="8"/>
              </a:cxn>
              <a:cxn ang="0">
                <a:pos x="36" y="6"/>
              </a:cxn>
              <a:cxn ang="0">
                <a:pos x="32" y="4"/>
              </a:cxn>
              <a:cxn ang="0">
                <a:pos x="31" y="2"/>
              </a:cxn>
              <a:cxn ang="0">
                <a:pos x="27" y="1"/>
              </a:cxn>
              <a:cxn ang="0">
                <a:pos x="23" y="1"/>
              </a:cxn>
              <a:cxn ang="0">
                <a:pos x="19" y="0"/>
              </a:cxn>
            </a:cxnLst>
            <a:rect l="0" t="0" r="r" b="b"/>
            <a:pathLst>
              <a:path w="39" h="26">
                <a:moveTo>
                  <a:pt x="19" y="0"/>
                </a:moveTo>
                <a:lnTo>
                  <a:pt x="16" y="1"/>
                </a:lnTo>
                <a:lnTo>
                  <a:pt x="13" y="1"/>
                </a:lnTo>
                <a:lnTo>
                  <a:pt x="9" y="2"/>
                </a:lnTo>
                <a:lnTo>
                  <a:pt x="6" y="4"/>
                </a:lnTo>
                <a:lnTo>
                  <a:pt x="3" y="6"/>
                </a:lnTo>
                <a:lnTo>
                  <a:pt x="1" y="8"/>
                </a:lnTo>
                <a:lnTo>
                  <a:pt x="1" y="10"/>
                </a:lnTo>
                <a:lnTo>
                  <a:pt x="0" y="14"/>
                </a:lnTo>
                <a:lnTo>
                  <a:pt x="1" y="16"/>
                </a:lnTo>
                <a:lnTo>
                  <a:pt x="1" y="18"/>
                </a:lnTo>
                <a:lnTo>
                  <a:pt x="3" y="21"/>
                </a:lnTo>
                <a:lnTo>
                  <a:pt x="6" y="23"/>
                </a:lnTo>
                <a:lnTo>
                  <a:pt x="9" y="24"/>
                </a:lnTo>
                <a:lnTo>
                  <a:pt x="13" y="25"/>
                </a:lnTo>
                <a:lnTo>
                  <a:pt x="16" y="26"/>
                </a:lnTo>
                <a:lnTo>
                  <a:pt x="19" y="26"/>
                </a:lnTo>
                <a:lnTo>
                  <a:pt x="23" y="26"/>
                </a:lnTo>
                <a:lnTo>
                  <a:pt x="27" y="25"/>
                </a:lnTo>
                <a:lnTo>
                  <a:pt x="31" y="24"/>
                </a:lnTo>
                <a:lnTo>
                  <a:pt x="32" y="23"/>
                </a:lnTo>
                <a:lnTo>
                  <a:pt x="36" y="21"/>
                </a:lnTo>
                <a:lnTo>
                  <a:pt x="37" y="18"/>
                </a:lnTo>
                <a:lnTo>
                  <a:pt x="39" y="16"/>
                </a:lnTo>
                <a:lnTo>
                  <a:pt x="39" y="14"/>
                </a:lnTo>
                <a:lnTo>
                  <a:pt x="39" y="10"/>
                </a:lnTo>
                <a:lnTo>
                  <a:pt x="37" y="8"/>
                </a:lnTo>
                <a:lnTo>
                  <a:pt x="36" y="6"/>
                </a:lnTo>
                <a:lnTo>
                  <a:pt x="32" y="4"/>
                </a:lnTo>
                <a:lnTo>
                  <a:pt x="31" y="2"/>
                </a:lnTo>
                <a:lnTo>
                  <a:pt x="27" y="1"/>
                </a:lnTo>
                <a:lnTo>
                  <a:pt x="23" y="1"/>
                </a:lnTo>
                <a:lnTo>
                  <a:pt x="19" y="0"/>
                </a:lnTo>
              </a:path>
            </a:pathLst>
          </a:custGeom>
          <a:solidFill>
            <a:schemeClr val="accent2"/>
          </a:solidFill>
          <a:ln w="9525" cap="flat" cmpd="sng">
            <a:solidFill>
              <a:schemeClr val="accent2"/>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155" name="Rectangle 227"/>
          <p:cNvSpPr>
            <a:spLocks noChangeArrowheads="1"/>
          </p:cNvSpPr>
          <p:nvPr/>
        </p:nvSpPr>
        <p:spPr bwMode="auto">
          <a:xfrm>
            <a:off x="3132138" y="2635151"/>
            <a:ext cx="31750"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56" name="Rectangle 228"/>
          <p:cNvSpPr>
            <a:spLocks noChangeArrowheads="1"/>
          </p:cNvSpPr>
          <p:nvPr/>
        </p:nvSpPr>
        <p:spPr bwMode="auto">
          <a:xfrm>
            <a:off x="3132138" y="2635151"/>
            <a:ext cx="31750"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57" name="Rectangle 229"/>
          <p:cNvSpPr>
            <a:spLocks noChangeArrowheads="1"/>
          </p:cNvSpPr>
          <p:nvPr/>
        </p:nvSpPr>
        <p:spPr bwMode="auto">
          <a:xfrm>
            <a:off x="2544763" y="3052663"/>
            <a:ext cx="28575" cy="46038"/>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58" name="Rectangle 230"/>
          <p:cNvSpPr>
            <a:spLocks noChangeArrowheads="1"/>
          </p:cNvSpPr>
          <p:nvPr/>
        </p:nvSpPr>
        <p:spPr bwMode="auto">
          <a:xfrm>
            <a:off x="2544763" y="3052663"/>
            <a:ext cx="28575" cy="46038"/>
          </a:xfrm>
          <a:prstGeom prst="rect">
            <a:avLst/>
          </a:prstGeom>
          <a:solidFill>
            <a:schemeClr val="accent2"/>
          </a:solidFill>
          <a:ln w="6350" algn="ctr">
            <a:solidFill>
              <a:schemeClr val="accent2"/>
            </a:solidFill>
            <a:miter lim="800000"/>
            <a:headEnd/>
            <a:tailEnd/>
          </a:ln>
          <a:effectLst/>
        </p:spPr>
        <p:txBody>
          <a:bodyPr/>
          <a:lstStyle/>
          <a:p>
            <a:endParaRPr lang="tr-TR" dirty="0">
              <a:latin typeface="Calibri" pitchFamily="34" charset="0"/>
              <a:cs typeface="Calibri" pitchFamily="34" charset="0"/>
            </a:endParaRPr>
          </a:p>
        </p:txBody>
      </p:sp>
      <p:sp>
        <p:nvSpPr>
          <p:cNvPr id="893159" name="Rectangle 231"/>
          <p:cNvSpPr>
            <a:spLocks noChangeArrowheads="1"/>
          </p:cNvSpPr>
          <p:nvPr/>
        </p:nvSpPr>
        <p:spPr bwMode="auto">
          <a:xfrm>
            <a:off x="2833688" y="2901851"/>
            <a:ext cx="34925" cy="42862"/>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60" name="Rectangle 232"/>
          <p:cNvSpPr>
            <a:spLocks noChangeArrowheads="1"/>
          </p:cNvSpPr>
          <p:nvPr/>
        </p:nvSpPr>
        <p:spPr bwMode="auto">
          <a:xfrm>
            <a:off x="2833688" y="2901851"/>
            <a:ext cx="34925" cy="42862"/>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61" name="Rectangle 233"/>
          <p:cNvSpPr>
            <a:spLocks noChangeArrowheads="1"/>
          </p:cNvSpPr>
          <p:nvPr/>
        </p:nvSpPr>
        <p:spPr bwMode="auto">
          <a:xfrm>
            <a:off x="2105025" y="3455888"/>
            <a:ext cx="30163"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62" name="Rectangle 234"/>
          <p:cNvSpPr>
            <a:spLocks noChangeArrowheads="1"/>
          </p:cNvSpPr>
          <p:nvPr/>
        </p:nvSpPr>
        <p:spPr bwMode="auto">
          <a:xfrm>
            <a:off x="2105025" y="3455888"/>
            <a:ext cx="30163"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63" name="Rectangle 235"/>
          <p:cNvSpPr>
            <a:spLocks noChangeArrowheads="1"/>
          </p:cNvSpPr>
          <p:nvPr/>
        </p:nvSpPr>
        <p:spPr bwMode="auto">
          <a:xfrm>
            <a:off x="1895475" y="3601938"/>
            <a:ext cx="28575" cy="39688"/>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64" name="Rectangle 236"/>
          <p:cNvSpPr>
            <a:spLocks noChangeArrowheads="1"/>
          </p:cNvSpPr>
          <p:nvPr/>
        </p:nvSpPr>
        <p:spPr bwMode="auto">
          <a:xfrm>
            <a:off x="1895475" y="3601938"/>
            <a:ext cx="28575" cy="39688"/>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65" name="Rectangle 237"/>
          <p:cNvSpPr>
            <a:spLocks noChangeArrowheads="1"/>
          </p:cNvSpPr>
          <p:nvPr/>
        </p:nvSpPr>
        <p:spPr bwMode="auto">
          <a:xfrm>
            <a:off x="2386013" y="3344763"/>
            <a:ext cx="30162" cy="42863"/>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66" name="Rectangle 238"/>
          <p:cNvSpPr>
            <a:spLocks noChangeArrowheads="1"/>
          </p:cNvSpPr>
          <p:nvPr/>
        </p:nvSpPr>
        <p:spPr bwMode="auto">
          <a:xfrm>
            <a:off x="2386013" y="3344763"/>
            <a:ext cx="30162" cy="42863"/>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67" name="Rectangle 239"/>
          <p:cNvSpPr>
            <a:spLocks noChangeArrowheads="1"/>
          </p:cNvSpPr>
          <p:nvPr/>
        </p:nvSpPr>
        <p:spPr bwMode="auto">
          <a:xfrm>
            <a:off x="3048000" y="2970113"/>
            <a:ext cx="28575" cy="44450"/>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68" name="Rectangle 240"/>
          <p:cNvSpPr>
            <a:spLocks noChangeArrowheads="1"/>
          </p:cNvSpPr>
          <p:nvPr/>
        </p:nvSpPr>
        <p:spPr bwMode="auto">
          <a:xfrm>
            <a:off x="3048000" y="2970113"/>
            <a:ext cx="28575" cy="44450"/>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69" name="Rectangle 241"/>
          <p:cNvSpPr>
            <a:spLocks noChangeArrowheads="1"/>
          </p:cNvSpPr>
          <p:nvPr/>
        </p:nvSpPr>
        <p:spPr bwMode="auto">
          <a:xfrm>
            <a:off x="2900363" y="3182838"/>
            <a:ext cx="30162"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70" name="Rectangle 242"/>
          <p:cNvSpPr>
            <a:spLocks noChangeArrowheads="1"/>
          </p:cNvSpPr>
          <p:nvPr/>
        </p:nvSpPr>
        <p:spPr bwMode="auto">
          <a:xfrm>
            <a:off x="2900363" y="3182838"/>
            <a:ext cx="30162"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71" name="Rectangle 243"/>
          <p:cNvSpPr>
            <a:spLocks noChangeArrowheads="1"/>
          </p:cNvSpPr>
          <p:nvPr/>
        </p:nvSpPr>
        <p:spPr bwMode="auto">
          <a:xfrm>
            <a:off x="2501900" y="3222526"/>
            <a:ext cx="31750" cy="42862"/>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72" name="Rectangle 244"/>
          <p:cNvSpPr>
            <a:spLocks noChangeArrowheads="1"/>
          </p:cNvSpPr>
          <p:nvPr/>
        </p:nvSpPr>
        <p:spPr bwMode="auto">
          <a:xfrm>
            <a:off x="2501900" y="3222526"/>
            <a:ext cx="31750" cy="42862"/>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73" name="Rectangle 245"/>
          <p:cNvSpPr>
            <a:spLocks noChangeArrowheads="1"/>
          </p:cNvSpPr>
          <p:nvPr/>
        </p:nvSpPr>
        <p:spPr bwMode="auto">
          <a:xfrm>
            <a:off x="2846388" y="3052663"/>
            <a:ext cx="28575" cy="44450"/>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74" name="Rectangle 246"/>
          <p:cNvSpPr>
            <a:spLocks noChangeArrowheads="1"/>
          </p:cNvSpPr>
          <p:nvPr/>
        </p:nvSpPr>
        <p:spPr bwMode="auto">
          <a:xfrm>
            <a:off x="2846388" y="3052663"/>
            <a:ext cx="28575" cy="44450"/>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75" name="Rectangle 247"/>
          <p:cNvSpPr>
            <a:spLocks noChangeArrowheads="1"/>
          </p:cNvSpPr>
          <p:nvPr/>
        </p:nvSpPr>
        <p:spPr bwMode="auto">
          <a:xfrm>
            <a:off x="2457450" y="3217763"/>
            <a:ext cx="31750"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76" name="Rectangle 248"/>
          <p:cNvSpPr>
            <a:spLocks noChangeArrowheads="1"/>
          </p:cNvSpPr>
          <p:nvPr/>
        </p:nvSpPr>
        <p:spPr bwMode="auto">
          <a:xfrm>
            <a:off x="2457450" y="3217763"/>
            <a:ext cx="31750"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77" name="Rectangle 249"/>
          <p:cNvSpPr>
            <a:spLocks noChangeArrowheads="1"/>
          </p:cNvSpPr>
          <p:nvPr/>
        </p:nvSpPr>
        <p:spPr bwMode="auto">
          <a:xfrm>
            <a:off x="1662113" y="3776563"/>
            <a:ext cx="30162"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78" name="Rectangle 250"/>
          <p:cNvSpPr>
            <a:spLocks noChangeArrowheads="1"/>
          </p:cNvSpPr>
          <p:nvPr/>
        </p:nvSpPr>
        <p:spPr bwMode="auto">
          <a:xfrm>
            <a:off x="1662113" y="3776563"/>
            <a:ext cx="30162"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79" name="Rectangle 251"/>
          <p:cNvSpPr>
            <a:spLocks noChangeArrowheads="1"/>
          </p:cNvSpPr>
          <p:nvPr/>
        </p:nvSpPr>
        <p:spPr bwMode="auto">
          <a:xfrm>
            <a:off x="1960563" y="3492401"/>
            <a:ext cx="30162"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80" name="Rectangle 252"/>
          <p:cNvSpPr>
            <a:spLocks noChangeArrowheads="1"/>
          </p:cNvSpPr>
          <p:nvPr/>
        </p:nvSpPr>
        <p:spPr bwMode="auto">
          <a:xfrm>
            <a:off x="1960563" y="3492401"/>
            <a:ext cx="30162"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81" name="Rectangle 253"/>
          <p:cNvSpPr>
            <a:spLocks noChangeArrowheads="1"/>
          </p:cNvSpPr>
          <p:nvPr/>
        </p:nvSpPr>
        <p:spPr bwMode="auto">
          <a:xfrm>
            <a:off x="2255838" y="3209826"/>
            <a:ext cx="28575" cy="39687"/>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82" name="Rectangle 254"/>
          <p:cNvSpPr>
            <a:spLocks noChangeArrowheads="1"/>
          </p:cNvSpPr>
          <p:nvPr/>
        </p:nvSpPr>
        <p:spPr bwMode="auto">
          <a:xfrm>
            <a:off x="2255838" y="3209826"/>
            <a:ext cx="28575" cy="39687"/>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83" name="Rectangle 255"/>
          <p:cNvSpPr>
            <a:spLocks noChangeArrowheads="1"/>
          </p:cNvSpPr>
          <p:nvPr/>
        </p:nvSpPr>
        <p:spPr bwMode="auto">
          <a:xfrm>
            <a:off x="2005013" y="3301901"/>
            <a:ext cx="31750"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84" name="Rectangle 256"/>
          <p:cNvSpPr>
            <a:spLocks noChangeArrowheads="1"/>
          </p:cNvSpPr>
          <p:nvPr/>
        </p:nvSpPr>
        <p:spPr bwMode="auto">
          <a:xfrm>
            <a:off x="2005013" y="3301901"/>
            <a:ext cx="31750"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85" name="Rectangle 257"/>
          <p:cNvSpPr>
            <a:spLocks noChangeArrowheads="1"/>
          </p:cNvSpPr>
          <p:nvPr/>
        </p:nvSpPr>
        <p:spPr bwMode="auto">
          <a:xfrm>
            <a:off x="2414588" y="2984401"/>
            <a:ext cx="30162"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86" name="Rectangle 258"/>
          <p:cNvSpPr>
            <a:spLocks noChangeArrowheads="1"/>
          </p:cNvSpPr>
          <p:nvPr/>
        </p:nvSpPr>
        <p:spPr bwMode="auto">
          <a:xfrm>
            <a:off x="2414588" y="2984401"/>
            <a:ext cx="30162"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87" name="Rectangle 259"/>
          <p:cNvSpPr>
            <a:spLocks noChangeArrowheads="1"/>
          </p:cNvSpPr>
          <p:nvPr/>
        </p:nvSpPr>
        <p:spPr bwMode="auto">
          <a:xfrm>
            <a:off x="2386013" y="3174901"/>
            <a:ext cx="30162"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88" name="Rectangle 260"/>
          <p:cNvSpPr>
            <a:spLocks noChangeArrowheads="1"/>
          </p:cNvSpPr>
          <p:nvPr/>
        </p:nvSpPr>
        <p:spPr bwMode="auto">
          <a:xfrm>
            <a:off x="2386013" y="3174901"/>
            <a:ext cx="30162" cy="41275"/>
          </a:xfrm>
          <a:prstGeom prst="rect">
            <a:avLst/>
          </a:prstGeom>
          <a:solidFill>
            <a:schemeClr val="accent2"/>
          </a:solidFill>
          <a:ln w="6350" algn="ctr">
            <a:solidFill>
              <a:schemeClr val="accent2"/>
            </a:solidFill>
            <a:miter lim="800000"/>
            <a:headEnd/>
            <a:tailEnd/>
          </a:ln>
          <a:effectLst/>
        </p:spPr>
        <p:txBody>
          <a:bodyPr/>
          <a:lstStyle/>
          <a:p>
            <a:endParaRPr lang="tr-TR" dirty="0">
              <a:latin typeface="Calibri" pitchFamily="34" charset="0"/>
              <a:cs typeface="Calibri" pitchFamily="34" charset="0"/>
            </a:endParaRPr>
          </a:p>
        </p:txBody>
      </p:sp>
      <p:sp>
        <p:nvSpPr>
          <p:cNvPr id="893189" name="Rectangle 261"/>
          <p:cNvSpPr>
            <a:spLocks noChangeArrowheads="1"/>
          </p:cNvSpPr>
          <p:nvPr/>
        </p:nvSpPr>
        <p:spPr bwMode="auto">
          <a:xfrm>
            <a:off x="1666875" y="3535263"/>
            <a:ext cx="31750" cy="44450"/>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90" name="Rectangle 262"/>
          <p:cNvSpPr>
            <a:spLocks noChangeArrowheads="1"/>
          </p:cNvSpPr>
          <p:nvPr/>
        </p:nvSpPr>
        <p:spPr bwMode="auto">
          <a:xfrm>
            <a:off x="1666875" y="3535263"/>
            <a:ext cx="31750" cy="44450"/>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91" name="Rectangle 263"/>
          <p:cNvSpPr>
            <a:spLocks noChangeArrowheads="1"/>
          </p:cNvSpPr>
          <p:nvPr/>
        </p:nvSpPr>
        <p:spPr bwMode="auto">
          <a:xfrm>
            <a:off x="2141538" y="3413026"/>
            <a:ext cx="30162" cy="42862"/>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92" name="Rectangle 264"/>
          <p:cNvSpPr>
            <a:spLocks noChangeArrowheads="1"/>
          </p:cNvSpPr>
          <p:nvPr/>
        </p:nvSpPr>
        <p:spPr bwMode="auto">
          <a:xfrm>
            <a:off x="2141538" y="3413026"/>
            <a:ext cx="30162" cy="42862"/>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93" name="Rectangle 265"/>
          <p:cNvSpPr>
            <a:spLocks noChangeArrowheads="1"/>
          </p:cNvSpPr>
          <p:nvPr/>
        </p:nvSpPr>
        <p:spPr bwMode="auto">
          <a:xfrm>
            <a:off x="2430463" y="3189188"/>
            <a:ext cx="28575" cy="44450"/>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94" name="Rectangle 266"/>
          <p:cNvSpPr>
            <a:spLocks noChangeArrowheads="1"/>
          </p:cNvSpPr>
          <p:nvPr/>
        </p:nvSpPr>
        <p:spPr bwMode="auto">
          <a:xfrm>
            <a:off x="2430463" y="3189188"/>
            <a:ext cx="28575" cy="44450"/>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95" name="Rectangle 267"/>
          <p:cNvSpPr>
            <a:spLocks noChangeArrowheads="1"/>
          </p:cNvSpPr>
          <p:nvPr/>
        </p:nvSpPr>
        <p:spPr bwMode="auto">
          <a:xfrm>
            <a:off x="2117725" y="3087588"/>
            <a:ext cx="28575"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96" name="Rectangle 268"/>
          <p:cNvSpPr>
            <a:spLocks noChangeArrowheads="1"/>
          </p:cNvSpPr>
          <p:nvPr/>
        </p:nvSpPr>
        <p:spPr bwMode="auto">
          <a:xfrm>
            <a:off x="2117725" y="3087588"/>
            <a:ext cx="28575"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97" name="Rectangle 269"/>
          <p:cNvSpPr>
            <a:spLocks noChangeArrowheads="1"/>
          </p:cNvSpPr>
          <p:nvPr/>
        </p:nvSpPr>
        <p:spPr bwMode="auto">
          <a:xfrm>
            <a:off x="2608263" y="2379563"/>
            <a:ext cx="30162" cy="42863"/>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198" name="Rectangle 270"/>
          <p:cNvSpPr>
            <a:spLocks noChangeArrowheads="1"/>
          </p:cNvSpPr>
          <p:nvPr/>
        </p:nvSpPr>
        <p:spPr bwMode="auto">
          <a:xfrm>
            <a:off x="2608263" y="2379563"/>
            <a:ext cx="30162" cy="42863"/>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199" name="Rectangle 271"/>
          <p:cNvSpPr>
            <a:spLocks noChangeArrowheads="1"/>
          </p:cNvSpPr>
          <p:nvPr/>
        </p:nvSpPr>
        <p:spPr bwMode="auto">
          <a:xfrm>
            <a:off x="2762250" y="2835176"/>
            <a:ext cx="30163" cy="39687"/>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00" name="Rectangle 272"/>
          <p:cNvSpPr>
            <a:spLocks noChangeArrowheads="1"/>
          </p:cNvSpPr>
          <p:nvPr/>
        </p:nvSpPr>
        <p:spPr bwMode="auto">
          <a:xfrm>
            <a:off x="2762250" y="2835176"/>
            <a:ext cx="30163" cy="39687"/>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01" name="Rectangle 273"/>
          <p:cNvSpPr>
            <a:spLocks noChangeArrowheads="1"/>
          </p:cNvSpPr>
          <p:nvPr/>
        </p:nvSpPr>
        <p:spPr bwMode="auto">
          <a:xfrm>
            <a:off x="2471738" y="3249513"/>
            <a:ext cx="30162"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02" name="Rectangle 274"/>
          <p:cNvSpPr>
            <a:spLocks noChangeArrowheads="1"/>
          </p:cNvSpPr>
          <p:nvPr/>
        </p:nvSpPr>
        <p:spPr bwMode="auto">
          <a:xfrm>
            <a:off x="2471738" y="3249513"/>
            <a:ext cx="30162"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03" name="Rectangle 275"/>
          <p:cNvSpPr>
            <a:spLocks noChangeArrowheads="1"/>
          </p:cNvSpPr>
          <p:nvPr/>
        </p:nvSpPr>
        <p:spPr bwMode="auto">
          <a:xfrm>
            <a:off x="2238375" y="3246338"/>
            <a:ext cx="28575" cy="42863"/>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04" name="Rectangle 276"/>
          <p:cNvSpPr>
            <a:spLocks noChangeArrowheads="1"/>
          </p:cNvSpPr>
          <p:nvPr/>
        </p:nvSpPr>
        <p:spPr bwMode="auto">
          <a:xfrm>
            <a:off x="2238375" y="3246338"/>
            <a:ext cx="28575" cy="42863"/>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05" name="Rectangle 277"/>
          <p:cNvSpPr>
            <a:spLocks noChangeArrowheads="1"/>
          </p:cNvSpPr>
          <p:nvPr/>
        </p:nvSpPr>
        <p:spPr bwMode="auto">
          <a:xfrm>
            <a:off x="3140075" y="3984526"/>
            <a:ext cx="30163"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06" name="Rectangle 278"/>
          <p:cNvSpPr>
            <a:spLocks noChangeArrowheads="1"/>
          </p:cNvSpPr>
          <p:nvPr/>
        </p:nvSpPr>
        <p:spPr bwMode="auto">
          <a:xfrm>
            <a:off x="3140075" y="3984526"/>
            <a:ext cx="30163"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07" name="Rectangle 279"/>
          <p:cNvSpPr>
            <a:spLocks noChangeArrowheads="1"/>
          </p:cNvSpPr>
          <p:nvPr/>
        </p:nvSpPr>
        <p:spPr bwMode="auto">
          <a:xfrm>
            <a:off x="3113088" y="2562126"/>
            <a:ext cx="30162" cy="39687"/>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08" name="Rectangle 280"/>
          <p:cNvSpPr>
            <a:spLocks noChangeArrowheads="1"/>
          </p:cNvSpPr>
          <p:nvPr/>
        </p:nvSpPr>
        <p:spPr bwMode="auto">
          <a:xfrm>
            <a:off x="3113088" y="2562126"/>
            <a:ext cx="30162" cy="39687"/>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09" name="Rectangle 281"/>
          <p:cNvSpPr>
            <a:spLocks noChangeArrowheads="1"/>
          </p:cNvSpPr>
          <p:nvPr/>
        </p:nvSpPr>
        <p:spPr bwMode="auto">
          <a:xfrm>
            <a:off x="2909888" y="2966938"/>
            <a:ext cx="26987"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10" name="Rectangle 282"/>
          <p:cNvSpPr>
            <a:spLocks noChangeArrowheads="1"/>
          </p:cNvSpPr>
          <p:nvPr/>
        </p:nvSpPr>
        <p:spPr bwMode="auto">
          <a:xfrm>
            <a:off x="2909888" y="2966938"/>
            <a:ext cx="26987"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11" name="Rectangle 283"/>
          <p:cNvSpPr>
            <a:spLocks noChangeArrowheads="1"/>
          </p:cNvSpPr>
          <p:nvPr/>
        </p:nvSpPr>
        <p:spPr bwMode="auto">
          <a:xfrm>
            <a:off x="1890713" y="3673376"/>
            <a:ext cx="30162" cy="42862"/>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12" name="Rectangle 284"/>
          <p:cNvSpPr>
            <a:spLocks noChangeArrowheads="1"/>
          </p:cNvSpPr>
          <p:nvPr/>
        </p:nvSpPr>
        <p:spPr bwMode="auto">
          <a:xfrm>
            <a:off x="1890713" y="3673376"/>
            <a:ext cx="30162" cy="42862"/>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13" name="Rectangle 285"/>
          <p:cNvSpPr>
            <a:spLocks noChangeArrowheads="1"/>
          </p:cNvSpPr>
          <p:nvPr/>
        </p:nvSpPr>
        <p:spPr bwMode="auto">
          <a:xfrm>
            <a:off x="2119313" y="3343176"/>
            <a:ext cx="31750"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14" name="Rectangle 286"/>
          <p:cNvSpPr>
            <a:spLocks noChangeArrowheads="1"/>
          </p:cNvSpPr>
          <p:nvPr/>
        </p:nvSpPr>
        <p:spPr bwMode="auto">
          <a:xfrm>
            <a:off x="2119313" y="3343176"/>
            <a:ext cx="31750"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15" name="Rectangle 287"/>
          <p:cNvSpPr>
            <a:spLocks noChangeArrowheads="1"/>
          </p:cNvSpPr>
          <p:nvPr/>
        </p:nvSpPr>
        <p:spPr bwMode="auto">
          <a:xfrm>
            <a:off x="1751013" y="3628926"/>
            <a:ext cx="30162" cy="46037"/>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16" name="Rectangle 288"/>
          <p:cNvSpPr>
            <a:spLocks noChangeArrowheads="1"/>
          </p:cNvSpPr>
          <p:nvPr/>
        </p:nvSpPr>
        <p:spPr bwMode="auto">
          <a:xfrm>
            <a:off x="1751013" y="3628926"/>
            <a:ext cx="30162" cy="46037"/>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17" name="Rectangle 289"/>
          <p:cNvSpPr>
            <a:spLocks noChangeArrowheads="1"/>
          </p:cNvSpPr>
          <p:nvPr/>
        </p:nvSpPr>
        <p:spPr bwMode="auto">
          <a:xfrm>
            <a:off x="1654175" y="3803551"/>
            <a:ext cx="28575"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18" name="Rectangle 290"/>
          <p:cNvSpPr>
            <a:spLocks noChangeArrowheads="1"/>
          </p:cNvSpPr>
          <p:nvPr/>
        </p:nvSpPr>
        <p:spPr bwMode="auto">
          <a:xfrm>
            <a:off x="1654175" y="3803551"/>
            <a:ext cx="28575"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19" name="Rectangle 291"/>
          <p:cNvSpPr>
            <a:spLocks noChangeArrowheads="1"/>
          </p:cNvSpPr>
          <p:nvPr/>
        </p:nvSpPr>
        <p:spPr bwMode="auto">
          <a:xfrm>
            <a:off x="2671763" y="3133626"/>
            <a:ext cx="31750"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20" name="Rectangle 292"/>
          <p:cNvSpPr>
            <a:spLocks noChangeArrowheads="1"/>
          </p:cNvSpPr>
          <p:nvPr/>
        </p:nvSpPr>
        <p:spPr bwMode="auto">
          <a:xfrm>
            <a:off x="2671763" y="3133626"/>
            <a:ext cx="31750"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21" name="Rectangle 293"/>
          <p:cNvSpPr>
            <a:spLocks noChangeArrowheads="1"/>
          </p:cNvSpPr>
          <p:nvPr/>
        </p:nvSpPr>
        <p:spPr bwMode="auto">
          <a:xfrm>
            <a:off x="1565275" y="3609876"/>
            <a:ext cx="30163" cy="42862"/>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22" name="Rectangle 294"/>
          <p:cNvSpPr>
            <a:spLocks noChangeArrowheads="1"/>
          </p:cNvSpPr>
          <p:nvPr/>
        </p:nvSpPr>
        <p:spPr bwMode="auto">
          <a:xfrm>
            <a:off x="1565275" y="3609876"/>
            <a:ext cx="30163" cy="42862"/>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23" name="Rectangle 295"/>
          <p:cNvSpPr>
            <a:spLocks noChangeArrowheads="1"/>
          </p:cNvSpPr>
          <p:nvPr/>
        </p:nvSpPr>
        <p:spPr bwMode="auto">
          <a:xfrm>
            <a:off x="3082925" y="2849463"/>
            <a:ext cx="30163"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24" name="Rectangle 296"/>
          <p:cNvSpPr>
            <a:spLocks noChangeArrowheads="1"/>
          </p:cNvSpPr>
          <p:nvPr/>
        </p:nvSpPr>
        <p:spPr bwMode="auto">
          <a:xfrm>
            <a:off x="3082925" y="2849463"/>
            <a:ext cx="30163"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25" name="Rectangle 297"/>
          <p:cNvSpPr>
            <a:spLocks noChangeArrowheads="1"/>
          </p:cNvSpPr>
          <p:nvPr/>
        </p:nvSpPr>
        <p:spPr bwMode="auto">
          <a:xfrm>
            <a:off x="2693988" y="3059013"/>
            <a:ext cx="26987"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26" name="Rectangle 298"/>
          <p:cNvSpPr>
            <a:spLocks noChangeArrowheads="1"/>
          </p:cNvSpPr>
          <p:nvPr/>
        </p:nvSpPr>
        <p:spPr bwMode="auto">
          <a:xfrm>
            <a:off x="2693988" y="3059013"/>
            <a:ext cx="26987"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27" name="Rectangle 299"/>
          <p:cNvSpPr>
            <a:spLocks noChangeArrowheads="1"/>
          </p:cNvSpPr>
          <p:nvPr/>
        </p:nvSpPr>
        <p:spPr bwMode="auto">
          <a:xfrm>
            <a:off x="3186113" y="2590701"/>
            <a:ext cx="30162" cy="44450"/>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28" name="Rectangle 300"/>
          <p:cNvSpPr>
            <a:spLocks noChangeArrowheads="1"/>
          </p:cNvSpPr>
          <p:nvPr/>
        </p:nvSpPr>
        <p:spPr bwMode="auto">
          <a:xfrm>
            <a:off x="3186113" y="2590701"/>
            <a:ext cx="30162" cy="44450"/>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29" name="Rectangle 301"/>
          <p:cNvSpPr>
            <a:spLocks noChangeArrowheads="1"/>
          </p:cNvSpPr>
          <p:nvPr/>
        </p:nvSpPr>
        <p:spPr bwMode="auto">
          <a:xfrm>
            <a:off x="2147888" y="3308251"/>
            <a:ext cx="31750"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30" name="Rectangle 302"/>
          <p:cNvSpPr>
            <a:spLocks noChangeArrowheads="1"/>
          </p:cNvSpPr>
          <p:nvPr/>
        </p:nvSpPr>
        <p:spPr bwMode="auto">
          <a:xfrm>
            <a:off x="2147888" y="3308251"/>
            <a:ext cx="31750"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31" name="Rectangle 303"/>
          <p:cNvSpPr>
            <a:spLocks noChangeArrowheads="1"/>
          </p:cNvSpPr>
          <p:nvPr/>
        </p:nvSpPr>
        <p:spPr bwMode="auto">
          <a:xfrm>
            <a:off x="3395663" y="2358926"/>
            <a:ext cx="33337" cy="41275"/>
          </a:xfrm>
          <a:prstGeom prst="rect">
            <a:avLst/>
          </a:prstGeom>
          <a:solidFill>
            <a:schemeClr val="bg1"/>
          </a:solidFill>
          <a:ln w="9525">
            <a:noFill/>
            <a:miter lim="800000"/>
            <a:headEnd/>
            <a:tailEnd/>
          </a:ln>
        </p:spPr>
        <p:txBody>
          <a:bodyPr/>
          <a:lstStyle/>
          <a:p>
            <a:endParaRPr lang="tr-TR" dirty="0">
              <a:latin typeface="Calibri" pitchFamily="34" charset="0"/>
              <a:cs typeface="Calibri" pitchFamily="34" charset="0"/>
            </a:endParaRPr>
          </a:p>
        </p:txBody>
      </p:sp>
      <p:sp>
        <p:nvSpPr>
          <p:cNvPr id="893232" name="Rectangle 304"/>
          <p:cNvSpPr>
            <a:spLocks noChangeArrowheads="1"/>
          </p:cNvSpPr>
          <p:nvPr/>
        </p:nvSpPr>
        <p:spPr bwMode="auto">
          <a:xfrm>
            <a:off x="3395663" y="2358926"/>
            <a:ext cx="33337" cy="41275"/>
          </a:xfrm>
          <a:prstGeom prst="rect">
            <a:avLst/>
          </a:prstGeom>
          <a:solidFill>
            <a:srgbClr val="3333FF"/>
          </a:solidFill>
          <a:ln w="6350" algn="ctr">
            <a:solidFill>
              <a:srgbClr val="0000FF"/>
            </a:solidFill>
            <a:miter lim="800000"/>
            <a:headEnd/>
            <a:tailEnd/>
          </a:ln>
          <a:effectLst/>
        </p:spPr>
        <p:txBody>
          <a:bodyPr/>
          <a:lstStyle/>
          <a:p>
            <a:endParaRPr lang="tr-TR" dirty="0">
              <a:latin typeface="Calibri" pitchFamily="34" charset="0"/>
              <a:cs typeface="Calibri" pitchFamily="34" charset="0"/>
            </a:endParaRPr>
          </a:p>
        </p:txBody>
      </p:sp>
      <p:sp>
        <p:nvSpPr>
          <p:cNvPr id="893233" name="Freeform 305"/>
          <p:cNvSpPr>
            <a:spLocks/>
          </p:cNvSpPr>
          <p:nvPr/>
        </p:nvSpPr>
        <p:spPr bwMode="auto">
          <a:xfrm>
            <a:off x="2925763" y="3017738"/>
            <a:ext cx="30162" cy="44450"/>
          </a:xfrm>
          <a:custGeom>
            <a:avLst/>
            <a:gdLst/>
            <a:ahLst/>
            <a:cxnLst>
              <a:cxn ang="0">
                <a:pos x="19" y="0"/>
              </a:cxn>
              <a:cxn ang="0">
                <a:pos x="37" y="27"/>
              </a:cxn>
              <a:cxn ang="0">
                <a:pos x="0" y="27"/>
              </a:cxn>
              <a:cxn ang="0">
                <a:pos x="19" y="0"/>
              </a:cxn>
            </a:cxnLst>
            <a:rect l="0" t="0" r="r" b="b"/>
            <a:pathLst>
              <a:path w="37" h="27">
                <a:moveTo>
                  <a:pt x="19" y="0"/>
                </a:moveTo>
                <a:lnTo>
                  <a:pt x="37" y="27"/>
                </a:lnTo>
                <a:lnTo>
                  <a:pt x="0" y="27"/>
                </a:lnTo>
                <a:lnTo>
                  <a:pt x="19"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234" name="Freeform 306"/>
          <p:cNvSpPr>
            <a:spLocks/>
          </p:cNvSpPr>
          <p:nvPr/>
        </p:nvSpPr>
        <p:spPr bwMode="auto">
          <a:xfrm>
            <a:off x="2925763" y="3017738"/>
            <a:ext cx="30162" cy="44450"/>
          </a:xfrm>
          <a:custGeom>
            <a:avLst/>
            <a:gdLst/>
            <a:ahLst/>
            <a:cxnLst>
              <a:cxn ang="0">
                <a:pos x="19" y="0"/>
              </a:cxn>
              <a:cxn ang="0">
                <a:pos x="37" y="27"/>
              </a:cxn>
              <a:cxn ang="0">
                <a:pos x="0" y="27"/>
              </a:cxn>
              <a:cxn ang="0">
                <a:pos x="19" y="0"/>
              </a:cxn>
            </a:cxnLst>
            <a:rect l="0" t="0" r="r" b="b"/>
            <a:pathLst>
              <a:path w="37" h="27">
                <a:moveTo>
                  <a:pt x="19" y="0"/>
                </a:moveTo>
                <a:lnTo>
                  <a:pt x="37" y="27"/>
                </a:lnTo>
                <a:lnTo>
                  <a:pt x="0" y="27"/>
                </a:lnTo>
                <a:lnTo>
                  <a:pt x="19"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235" name="Freeform 307"/>
          <p:cNvSpPr>
            <a:spLocks/>
          </p:cNvSpPr>
          <p:nvPr/>
        </p:nvSpPr>
        <p:spPr bwMode="auto">
          <a:xfrm>
            <a:off x="2665413" y="3205063"/>
            <a:ext cx="31750" cy="42863"/>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chemeClr val="bg1"/>
          </a:solidFill>
          <a:ln w="9525">
            <a:noFill/>
            <a:round/>
            <a:headEnd/>
            <a:tailEnd/>
          </a:ln>
        </p:spPr>
        <p:txBody>
          <a:bodyPr/>
          <a:lstStyle/>
          <a:p>
            <a:endParaRPr lang="tr-TR" dirty="0">
              <a:latin typeface="Calibri" pitchFamily="34" charset="0"/>
              <a:cs typeface="Calibri" pitchFamily="34" charset="0"/>
            </a:endParaRPr>
          </a:p>
        </p:txBody>
      </p:sp>
      <p:sp>
        <p:nvSpPr>
          <p:cNvPr id="893236" name="Freeform 308"/>
          <p:cNvSpPr>
            <a:spLocks/>
          </p:cNvSpPr>
          <p:nvPr/>
        </p:nvSpPr>
        <p:spPr bwMode="auto">
          <a:xfrm>
            <a:off x="2665413" y="3205063"/>
            <a:ext cx="31750" cy="42863"/>
          </a:xfrm>
          <a:custGeom>
            <a:avLst/>
            <a:gdLst/>
            <a:ahLst/>
            <a:cxnLst>
              <a:cxn ang="0">
                <a:pos x="20" y="0"/>
              </a:cxn>
              <a:cxn ang="0">
                <a:pos x="39" y="27"/>
              </a:cxn>
              <a:cxn ang="0">
                <a:pos x="0" y="27"/>
              </a:cxn>
              <a:cxn ang="0">
                <a:pos x="20" y="0"/>
              </a:cxn>
            </a:cxnLst>
            <a:rect l="0" t="0" r="r" b="b"/>
            <a:pathLst>
              <a:path w="39" h="27">
                <a:moveTo>
                  <a:pt x="20" y="0"/>
                </a:moveTo>
                <a:lnTo>
                  <a:pt x="39" y="27"/>
                </a:lnTo>
                <a:lnTo>
                  <a:pt x="0" y="27"/>
                </a:lnTo>
                <a:lnTo>
                  <a:pt x="20" y="0"/>
                </a:lnTo>
                <a:close/>
              </a:path>
            </a:pathLst>
          </a:custGeom>
          <a:solidFill>
            <a:srgbClr val="3366FF"/>
          </a:solidFill>
          <a:ln w="6350" cap="flat" cmpd="sng">
            <a:solidFill>
              <a:srgbClr val="3366FF"/>
            </a:solidFill>
            <a:prstDash val="solid"/>
            <a:round/>
            <a:headEnd type="none" w="med" len="med"/>
            <a:tailEnd type="none" w="med" len="med"/>
          </a:ln>
          <a:effectLst/>
        </p:spPr>
        <p:txBody>
          <a:bodyPr/>
          <a:lstStyle/>
          <a:p>
            <a:endParaRPr lang="tr-TR" dirty="0">
              <a:latin typeface="Calibri" pitchFamily="34" charset="0"/>
              <a:cs typeface="Calibri" pitchFamily="34" charset="0"/>
            </a:endParaRPr>
          </a:p>
        </p:txBody>
      </p:sp>
      <p:sp>
        <p:nvSpPr>
          <p:cNvPr id="893237" name="Rectangle 5"/>
          <p:cNvSpPr>
            <a:spLocks noChangeArrowheads="1"/>
          </p:cNvSpPr>
          <p:nvPr/>
        </p:nvSpPr>
        <p:spPr bwMode="auto">
          <a:xfrm>
            <a:off x="5265738" y="1774726"/>
            <a:ext cx="3663950" cy="2930525"/>
          </a:xfrm>
          <a:prstGeom prst="rect">
            <a:avLst/>
          </a:prstGeom>
          <a:noFill/>
          <a:ln w="9525">
            <a:no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38" name="Line 6"/>
          <p:cNvSpPr>
            <a:spLocks noChangeShapeType="1"/>
          </p:cNvSpPr>
          <p:nvPr/>
        </p:nvSpPr>
        <p:spPr bwMode="auto">
          <a:xfrm>
            <a:off x="5265738" y="1774726"/>
            <a:ext cx="0" cy="2930525"/>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893239" name="Line 7"/>
          <p:cNvSpPr>
            <a:spLocks noChangeShapeType="1"/>
          </p:cNvSpPr>
          <p:nvPr/>
        </p:nvSpPr>
        <p:spPr bwMode="auto">
          <a:xfrm>
            <a:off x="5241925" y="4705251"/>
            <a:ext cx="17463" cy="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0" name="Line 8"/>
          <p:cNvSpPr>
            <a:spLocks noChangeShapeType="1"/>
          </p:cNvSpPr>
          <p:nvPr/>
        </p:nvSpPr>
        <p:spPr bwMode="auto">
          <a:xfrm>
            <a:off x="5241925" y="4216301"/>
            <a:ext cx="17463" cy="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1" name="Line 9"/>
          <p:cNvSpPr>
            <a:spLocks noChangeShapeType="1"/>
          </p:cNvSpPr>
          <p:nvPr/>
        </p:nvSpPr>
        <p:spPr bwMode="auto">
          <a:xfrm>
            <a:off x="5241925" y="3728938"/>
            <a:ext cx="17463" cy="1588"/>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2" name="Line 10"/>
          <p:cNvSpPr>
            <a:spLocks noChangeShapeType="1"/>
          </p:cNvSpPr>
          <p:nvPr/>
        </p:nvSpPr>
        <p:spPr bwMode="auto">
          <a:xfrm>
            <a:off x="5241925" y="3241576"/>
            <a:ext cx="17463" cy="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3" name="Line 11"/>
          <p:cNvSpPr>
            <a:spLocks noChangeShapeType="1"/>
          </p:cNvSpPr>
          <p:nvPr/>
        </p:nvSpPr>
        <p:spPr bwMode="auto">
          <a:xfrm>
            <a:off x="5241925" y="2751038"/>
            <a:ext cx="17463" cy="1588"/>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4" name="Line 12"/>
          <p:cNvSpPr>
            <a:spLocks noChangeShapeType="1"/>
          </p:cNvSpPr>
          <p:nvPr/>
        </p:nvSpPr>
        <p:spPr bwMode="auto">
          <a:xfrm>
            <a:off x="5237163" y="2257326"/>
            <a:ext cx="19050" cy="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5" name="Line 13"/>
          <p:cNvSpPr>
            <a:spLocks noChangeShapeType="1"/>
          </p:cNvSpPr>
          <p:nvPr/>
        </p:nvSpPr>
        <p:spPr bwMode="auto">
          <a:xfrm>
            <a:off x="5237163" y="1777901"/>
            <a:ext cx="19050" cy="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6" name="Line 14"/>
          <p:cNvSpPr>
            <a:spLocks noChangeShapeType="1"/>
          </p:cNvSpPr>
          <p:nvPr/>
        </p:nvSpPr>
        <p:spPr bwMode="auto">
          <a:xfrm>
            <a:off x="5265738" y="4705251"/>
            <a:ext cx="3663950" cy="0"/>
          </a:xfrm>
          <a:prstGeom prst="line">
            <a:avLst/>
          </a:prstGeom>
          <a:noFill/>
          <a:ln w="12700">
            <a:solidFill>
              <a:schemeClr val="tx1"/>
            </a:solidFill>
            <a:round/>
            <a:headEnd/>
            <a:tailEnd/>
          </a:ln>
        </p:spPr>
        <p:txBody>
          <a:bodyPr/>
          <a:lstStyle/>
          <a:p>
            <a:endParaRPr lang="tr-TR" dirty="0">
              <a:latin typeface="Calibri" pitchFamily="34" charset="0"/>
              <a:cs typeface="Calibri" pitchFamily="34" charset="0"/>
            </a:endParaRPr>
          </a:p>
        </p:txBody>
      </p:sp>
      <p:sp>
        <p:nvSpPr>
          <p:cNvPr id="893247" name="Line 15"/>
          <p:cNvSpPr>
            <a:spLocks noChangeShapeType="1"/>
          </p:cNvSpPr>
          <p:nvPr/>
        </p:nvSpPr>
        <p:spPr bwMode="auto">
          <a:xfrm flipV="1">
            <a:off x="5264150" y="4705251"/>
            <a:ext cx="0" cy="2540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8" name="Line 16"/>
          <p:cNvSpPr>
            <a:spLocks noChangeShapeType="1"/>
          </p:cNvSpPr>
          <p:nvPr/>
        </p:nvSpPr>
        <p:spPr bwMode="auto">
          <a:xfrm flipV="1">
            <a:off x="5878513" y="4705251"/>
            <a:ext cx="0" cy="2540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49" name="Line 17"/>
          <p:cNvSpPr>
            <a:spLocks noChangeShapeType="1"/>
          </p:cNvSpPr>
          <p:nvPr/>
        </p:nvSpPr>
        <p:spPr bwMode="auto">
          <a:xfrm flipV="1">
            <a:off x="6486525" y="4705251"/>
            <a:ext cx="1588" cy="2540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50" name="Line 18"/>
          <p:cNvSpPr>
            <a:spLocks noChangeShapeType="1"/>
          </p:cNvSpPr>
          <p:nvPr/>
        </p:nvSpPr>
        <p:spPr bwMode="auto">
          <a:xfrm flipV="1">
            <a:off x="7096125" y="4705251"/>
            <a:ext cx="1588" cy="2540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51" name="Line 19"/>
          <p:cNvSpPr>
            <a:spLocks noChangeShapeType="1"/>
          </p:cNvSpPr>
          <p:nvPr/>
        </p:nvSpPr>
        <p:spPr bwMode="auto">
          <a:xfrm flipV="1">
            <a:off x="7705725" y="4705251"/>
            <a:ext cx="1588" cy="2540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52" name="Line 20"/>
          <p:cNvSpPr>
            <a:spLocks noChangeShapeType="1"/>
          </p:cNvSpPr>
          <p:nvPr/>
        </p:nvSpPr>
        <p:spPr bwMode="auto">
          <a:xfrm flipV="1">
            <a:off x="8316913" y="4705251"/>
            <a:ext cx="0" cy="2540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53" name="Line 21"/>
          <p:cNvSpPr>
            <a:spLocks noChangeShapeType="1"/>
          </p:cNvSpPr>
          <p:nvPr/>
        </p:nvSpPr>
        <p:spPr bwMode="auto">
          <a:xfrm flipV="1">
            <a:off x="8929688" y="4705251"/>
            <a:ext cx="0" cy="25400"/>
          </a:xfrm>
          <a:prstGeom prst="line">
            <a:avLst/>
          </a:prstGeom>
          <a:noFill/>
          <a:ln w="12700">
            <a:solidFill>
              <a:srgbClr val="000000"/>
            </a:solidFill>
            <a:round/>
            <a:headEnd/>
            <a:tailEnd/>
          </a:ln>
        </p:spPr>
        <p:txBody>
          <a:bodyPr/>
          <a:lstStyle/>
          <a:p>
            <a:endParaRPr lang="tr-TR" dirty="0">
              <a:latin typeface="Calibri" pitchFamily="34" charset="0"/>
              <a:cs typeface="Calibri" pitchFamily="34" charset="0"/>
            </a:endParaRPr>
          </a:p>
        </p:txBody>
      </p:sp>
      <p:sp>
        <p:nvSpPr>
          <p:cNvPr id="893254" name="Oval 22"/>
          <p:cNvSpPr>
            <a:spLocks noChangeArrowheads="1"/>
          </p:cNvSpPr>
          <p:nvPr/>
        </p:nvSpPr>
        <p:spPr bwMode="auto">
          <a:xfrm>
            <a:off x="6557963" y="3862288"/>
            <a:ext cx="30162"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55" name="Oval 23"/>
          <p:cNvSpPr>
            <a:spLocks noChangeArrowheads="1"/>
          </p:cNvSpPr>
          <p:nvPr/>
        </p:nvSpPr>
        <p:spPr bwMode="auto">
          <a:xfrm>
            <a:off x="6729413" y="3533676"/>
            <a:ext cx="33337" cy="42862"/>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56" name="Oval 24"/>
          <p:cNvSpPr>
            <a:spLocks noChangeArrowheads="1"/>
          </p:cNvSpPr>
          <p:nvPr/>
        </p:nvSpPr>
        <p:spPr bwMode="auto">
          <a:xfrm>
            <a:off x="7032625" y="3395563"/>
            <a:ext cx="30163" cy="42863"/>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57" name="Oval 25"/>
          <p:cNvSpPr>
            <a:spLocks noChangeArrowheads="1"/>
          </p:cNvSpPr>
          <p:nvPr/>
        </p:nvSpPr>
        <p:spPr bwMode="auto">
          <a:xfrm>
            <a:off x="6577013" y="3709888"/>
            <a:ext cx="30162" cy="42863"/>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58" name="Oval 27"/>
          <p:cNvSpPr>
            <a:spLocks noChangeArrowheads="1"/>
          </p:cNvSpPr>
          <p:nvPr/>
        </p:nvSpPr>
        <p:spPr bwMode="auto">
          <a:xfrm>
            <a:off x="6967538" y="3430488"/>
            <a:ext cx="31750" cy="42863"/>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59" name="Oval 28"/>
          <p:cNvSpPr>
            <a:spLocks noChangeArrowheads="1"/>
          </p:cNvSpPr>
          <p:nvPr/>
        </p:nvSpPr>
        <p:spPr bwMode="auto">
          <a:xfrm>
            <a:off x="6343650" y="3944838"/>
            <a:ext cx="33338"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60" name="Oval 29"/>
          <p:cNvSpPr>
            <a:spLocks noChangeArrowheads="1"/>
          </p:cNvSpPr>
          <p:nvPr/>
        </p:nvSpPr>
        <p:spPr bwMode="auto">
          <a:xfrm>
            <a:off x="6535738" y="3605113"/>
            <a:ext cx="31750" cy="42863"/>
          </a:xfrm>
          <a:prstGeom prst="ellipse">
            <a:avLst/>
          </a:prstGeom>
          <a:solidFill>
            <a:srgbClr val="007148"/>
          </a:solidFill>
          <a:ln w="6985">
            <a:solidFill>
              <a:srgbClr val="007148"/>
            </a:solidFill>
            <a:round/>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261" name="Oval 30"/>
          <p:cNvSpPr>
            <a:spLocks noChangeArrowheads="1"/>
          </p:cNvSpPr>
          <p:nvPr/>
        </p:nvSpPr>
        <p:spPr bwMode="auto">
          <a:xfrm>
            <a:off x="5684838" y="4232176"/>
            <a:ext cx="30162" cy="41275"/>
          </a:xfrm>
          <a:prstGeom prst="ellipse">
            <a:avLst/>
          </a:prstGeom>
          <a:solidFill>
            <a:srgbClr val="007148"/>
          </a:solidFill>
          <a:ln w="6985" algn="ctr">
            <a:solidFill>
              <a:srgbClr val="007148"/>
            </a:solidFill>
            <a:round/>
            <a:headEnd/>
            <a:tailEnd/>
          </a:ln>
          <a:effectLst/>
        </p:spPr>
        <p:txBody>
          <a:bodyPr/>
          <a:lstStyle/>
          <a:p>
            <a:pPr eaLnBrk="0" hangingPunct="0"/>
            <a:endParaRPr lang="en-GB" sz="2400" b="1" dirty="0">
              <a:solidFill>
                <a:schemeClr val="bg1"/>
              </a:solidFill>
              <a:latin typeface="Calibri" pitchFamily="34" charset="0"/>
              <a:cs typeface="Lucida Sans Unicode" pitchFamily="34" charset="0"/>
            </a:endParaRPr>
          </a:p>
        </p:txBody>
      </p:sp>
      <p:sp>
        <p:nvSpPr>
          <p:cNvPr id="893262" name="Oval 31"/>
          <p:cNvSpPr>
            <a:spLocks noChangeArrowheads="1"/>
          </p:cNvSpPr>
          <p:nvPr/>
        </p:nvSpPr>
        <p:spPr bwMode="auto">
          <a:xfrm>
            <a:off x="6161088" y="3803551"/>
            <a:ext cx="30162" cy="39687"/>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63" name="Oval 32"/>
          <p:cNvSpPr>
            <a:spLocks noChangeArrowheads="1"/>
          </p:cNvSpPr>
          <p:nvPr/>
        </p:nvSpPr>
        <p:spPr bwMode="auto">
          <a:xfrm>
            <a:off x="6880225" y="3259038"/>
            <a:ext cx="30163" cy="42863"/>
          </a:xfrm>
          <a:prstGeom prst="ellipse">
            <a:avLst/>
          </a:prstGeom>
          <a:solidFill>
            <a:srgbClr val="007148"/>
          </a:solidFill>
          <a:ln w="6985" algn="ctr">
            <a:solidFill>
              <a:srgbClr val="007148"/>
            </a:solidFill>
            <a:round/>
            <a:headEnd/>
            <a:tailEnd/>
          </a:ln>
          <a:effectLst/>
        </p:spPr>
        <p:txBody>
          <a:bodyPr/>
          <a:lstStyle/>
          <a:p>
            <a:pPr eaLnBrk="0" hangingPunct="0"/>
            <a:endParaRPr lang="en-GB" sz="2400" b="1" dirty="0">
              <a:solidFill>
                <a:schemeClr val="bg1"/>
              </a:solidFill>
              <a:latin typeface="Calibri" pitchFamily="34" charset="0"/>
              <a:cs typeface="Lucida Sans Unicode" pitchFamily="34" charset="0"/>
            </a:endParaRPr>
          </a:p>
        </p:txBody>
      </p:sp>
      <p:sp>
        <p:nvSpPr>
          <p:cNvPr id="893264" name="Oval 33"/>
          <p:cNvSpPr>
            <a:spLocks noChangeArrowheads="1"/>
          </p:cNvSpPr>
          <p:nvPr/>
        </p:nvSpPr>
        <p:spPr bwMode="auto">
          <a:xfrm>
            <a:off x="6269038" y="3679726"/>
            <a:ext cx="30162"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65" name="Oval 34"/>
          <p:cNvSpPr>
            <a:spLocks noChangeArrowheads="1"/>
          </p:cNvSpPr>
          <p:nvPr/>
        </p:nvSpPr>
        <p:spPr bwMode="auto">
          <a:xfrm>
            <a:off x="6516688" y="3457476"/>
            <a:ext cx="30162" cy="42862"/>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66" name="Oval 35"/>
          <p:cNvSpPr>
            <a:spLocks noChangeArrowheads="1"/>
          </p:cNvSpPr>
          <p:nvPr/>
        </p:nvSpPr>
        <p:spPr bwMode="auto">
          <a:xfrm>
            <a:off x="5519738" y="4416326"/>
            <a:ext cx="30162" cy="42862"/>
          </a:xfrm>
          <a:prstGeom prst="ellipse">
            <a:avLst/>
          </a:prstGeom>
          <a:solidFill>
            <a:srgbClr val="007148"/>
          </a:solidFill>
          <a:ln w="6985" algn="ctr">
            <a:solidFill>
              <a:srgbClr val="007148"/>
            </a:solidFill>
            <a:round/>
            <a:headEnd/>
            <a:tailEnd/>
          </a:ln>
          <a:effectLst/>
        </p:spPr>
        <p:txBody>
          <a:bodyPr/>
          <a:lstStyle/>
          <a:p>
            <a:pPr eaLnBrk="0" hangingPunct="0"/>
            <a:endParaRPr lang="en-GB" sz="2400" b="1" dirty="0">
              <a:solidFill>
                <a:schemeClr val="bg1"/>
              </a:solidFill>
              <a:latin typeface="Calibri" pitchFamily="34" charset="0"/>
              <a:cs typeface="Lucida Sans Unicode" pitchFamily="34" charset="0"/>
            </a:endParaRPr>
          </a:p>
        </p:txBody>
      </p:sp>
      <p:sp>
        <p:nvSpPr>
          <p:cNvPr id="893267" name="Oval 36"/>
          <p:cNvSpPr>
            <a:spLocks noChangeArrowheads="1"/>
          </p:cNvSpPr>
          <p:nvPr/>
        </p:nvSpPr>
        <p:spPr bwMode="auto">
          <a:xfrm>
            <a:off x="6478588" y="3778151"/>
            <a:ext cx="30162" cy="42862"/>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68" name="Oval 37"/>
          <p:cNvSpPr>
            <a:spLocks noChangeArrowheads="1"/>
          </p:cNvSpPr>
          <p:nvPr/>
        </p:nvSpPr>
        <p:spPr bwMode="auto">
          <a:xfrm>
            <a:off x="6121400" y="3797201"/>
            <a:ext cx="28575" cy="42862"/>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69" name="Oval 38"/>
          <p:cNvSpPr>
            <a:spLocks noChangeArrowheads="1"/>
          </p:cNvSpPr>
          <p:nvPr/>
        </p:nvSpPr>
        <p:spPr bwMode="auto">
          <a:xfrm>
            <a:off x="6340475" y="3763863"/>
            <a:ext cx="30163" cy="42863"/>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70" name="Oval 39"/>
          <p:cNvSpPr>
            <a:spLocks noChangeArrowheads="1"/>
          </p:cNvSpPr>
          <p:nvPr/>
        </p:nvSpPr>
        <p:spPr bwMode="auto">
          <a:xfrm>
            <a:off x="5843588" y="4144863"/>
            <a:ext cx="33337"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71" name="Oval 40"/>
          <p:cNvSpPr>
            <a:spLocks noChangeArrowheads="1"/>
          </p:cNvSpPr>
          <p:nvPr/>
        </p:nvSpPr>
        <p:spPr bwMode="auto">
          <a:xfrm>
            <a:off x="5753100" y="3995638"/>
            <a:ext cx="31750" cy="41275"/>
          </a:xfrm>
          <a:prstGeom prst="ellipse">
            <a:avLst/>
          </a:prstGeom>
          <a:solidFill>
            <a:srgbClr val="007148"/>
          </a:solidFill>
          <a:ln w="9525" algn="ctr">
            <a:solidFill>
              <a:srgbClr val="007148"/>
            </a:solid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72" name="Oval 41"/>
          <p:cNvSpPr>
            <a:spLocks noChangeArrowheads="1"/>
          </p:cNvSpPr>
          <p:nvPr/>
        </p:nvSpPr>
        <p:spPr bwMode="auto">
          <a:xfrm>
            <a:off x="6370638" y="3828951"/>
            <a:ext cx="31750"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73" name="Oval 42"/>
          <p:cNvSpPr>
            <a:spLocks noChangeArrowheads="1"/>
          </p:cNvSpPr>
          <p:nvPr/>
        </p:nvSpPr>
        <p:spPr bwMode="auto">
          <a:xfrm>
            <a:off x="7310438" y="3038376"/>
            <a:ext cx="28575" cy="44450"/>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74" name="Oval 43"/>
          <p:cNvSpPr>
            <a:spLocks noChangeArrowheads="1"/>
          </p:cNvSpPr>
          <p:nvPr/>
        </p:nvSpPr>
        <p:spPr bwMode="auto">
          <a:xfrm>
            <a:off x="5686425" y="3967063"/>
            <a:ext cx="30163" cy="41275"/>
          </a:xfrm>
          <a:prstGeom prst="ellipse">
            <a:avLst/>
          </a:prstGeom>
          <a:solidFill>
            <a:srgbClr val="007148"/>
          </a:solidFill>
          <a:ln w="6985" algn="ctr">
            <a:solidFill>
              <a:srgbClr val="007148"/>
            </a:solidFill>
            <a:round/>
            <a:headEnd/>
            <a:tailEnd/>
          </a:ln>
          <a:effectLst/>
        </p:spPr>
        <p:txBody>
          <a:bodyPr/>
          <a:lstStyle/>
          <a:p>
            <a:pPr eaLnBrk="0" hangingPunct="0"/>
            <a:endParaRPr lang="en-GB" sz="2400" b="1" dirty="0">
              <a:solidFill>
                <a:schemeClr val="bg1"/>
              </a:solidFill>
              <a:latin typeface="Calibri" pitchFamily="34" charset="0"/>
              <a:cs typeface="Lucida Sans Unicode" pitchFamily="34" charset="0"/>
            </a:endParaRPr>
          </a:p>
        </p:txBody>
      </p:sp>
      <p:sp>
        <p:nvSpPr>
          <p:cNvPr id="893275" name="Oval 44"/>
          <p:cNvSpPr>
            <a:spLocks noChangeArrowheads="1"/>
          </p:cNvSpPr>
          <p:nvPr/>
        </p:nvSpPr>
        <p:spPr bwMode="auto">
          <a:xfrm>
            <a:off x="6713538" y="3154263"/>
            <a:ext cx="30162" cy="41275"/>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76" name="Oval 45"/>
          <p:cNvSpPr>
            <a:spLocks noChangeArrowheads="1"/>
          </p:cNvSpPr>
          <p:nvPr/>
        </p:nvSpPr>
        <p:spPr bwMode="auto">
          <a:xfrm>
            <a:off x="6718300" y="3579713"/>
            <a:ext cx="28575" cy="44450"/>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77" name="Oval 46"/>
          <p:cNvSpPr>
            <a:spLocks noChangeArrowheads="1"/>
          </p:cNvSpPr>
          <p:nvPr/>
        </p:nvSpPr>
        <p:spPr bwMode="auto">
          <a:xfrm>
            <a:off x="5889625" y="4216301"/>
            <a:ext cx="28575" cy="44450"/>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78" name="Oval 47"/>
          <p:cNvSpPr>
            <a:spLocks noChangeArrowheads="1"/>
          </p:cNvSpPr>
          <p:nvPr/>
        </p:nvSpPr>
        <p:spPr bwMode="auto">
          <a:xfrm>
            <a:off x="7119938" y="3219351"/>
            <a:ext cx="30162"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79" name="Oval 48"/>
          <p:cNvSpPr>
            <a:spLocks noChangeArrowheads="1"/>
          </p:cNvSpPr>
          <p:nvPr/>
        </p:nvSpPr>
        <p:spPr bwMode="auto">
          <a:xfrm>
            <a:off x="6030913" y="3776563"/>
            <a:ext cx="30162" cy="42863"/>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80" name="Oval 49"/>
          <p:cNvSpPr>
            <a:spLocks noChangeArrowheads="1"/>
          </p:cNvSpPr>
          <p:nvPr/>
        </p:nvSpPr>
        <p:spPr bwMode="auto">
          <a:xfrm>
            <a:off x="6186488" y="3936901"/>
            <a:ext cx="30162" cy="44450"/>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81" name="Oval 50"/>
          <p:cNvSpPr>
            <a:spLocks noChangeArrowheads="1"/>
          </p:cNvSpPr>
          <p:nvPr/>
        </p:nvSpPr>
        <p:spPr bwMode="auto">
          <a:xfrm>
            <a:off x="6607175" y="3454301"/>
            <a:ext cx="28575" cy="41275"/>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82" name="Oval 51"/>
          <p:cNvSpPr>
            <a:spLocks noChangeArrowheads="1"/>
          </p:cNvSpPr>
          <p:nvPr/>
        </p:nvSpPr>
        <p:spPr bwMode="auto">
          <a:xfrm>
            <a:off x="6934200" y="3379688"/>
            <a:ext cx="31750"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83" name="Oval 52"/>
          <p:cNvSpPr>
            <a:spLocks noChangeArrowheads="1"/>
          </p:cNvSpPr>
          <p:nvPr/>
        </p:nvSpPr>
        <p:spPr bwMode="auto">
          <a:xfrm>
            <a:off x="6137275" y="3403501"/>
            <a:ext cx="31750" cy="41275"/>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84" name="Oval 53"/>
          <p:cNvSpPr>
            <a:spLocks noChangeArrowheads="1"/>
          </p:cNvSpPr>
          <p:nvPr/>
        </p:nvSpPr>
        <p:spPr bwMode="auto">
          <a:xfrm>
            <a:off x="5865813" y="3903563"/>
            <a:ext cx="30162" cy="44450"/>
          </a:xfrm>
          <a:prstGeom prst="ellipse">
            <a:avLst/>
          </a:prstGeom>
          <a:solidFill>
            <a:srgbClr val="007148"/>
          </a:solidFill>
          <a:ln w="6985" algn="ctr">
            <a:solidFill>
              <a:srgbClr val="007148"/>
            </a:solidFill>
            <a:round/>
            <a:headEnd/>
            <a:tailEnd/>
          </a:ln>
          <a:effectLst/>
        </p:spPr>
        <p:txBody>
          <a:bodyPr/>
          <a:lstStyle/>
          <a:p>
            <a:pPr eaLnBrk="0" hangingPunct="0"/>
            <a:endParaRPr lang="en-GB" sz="2400" b="1" dirty="0">
              <a:solidFill>
                <a:schemeClr val="bg1"/>
              </a:solidFill>
              <a:latin typeface="Calibri" pitchFamily="34" charset="0"/>
              <a:cs typeface="Lucida Sans Unicode" pitchFamily="34" charset="0"/>
            </a:endParaRPr>
          </a:p>
        </p:txBody>
      </p:sp>
      <p:sp>
        <p:nvSpPr>
          <p:cNvPr id="893285" name="Oval 54"/>
          <p:cNvSpPr>
            <a:spLocks noChangeArrowheads="1"/>
          </p:cNvSpPr>
          <p:nvPr/>
        </p:nvSpPr>
        <p:spPr bwMode="auto">
          <a:xfrm>
            <a:off x="6408738" y="3413026"/>
            <a:ext cx="30162" cy="41275"/>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86" name="Oval 55"/>
          <p:cNvSpPr>
            <a:spLocks noChangeArrowheads="1"/>
          </p:cNvSpPr>
          <p:nvPr/>
        </p:nvSpPr>
        <p:spPr bwMode="auto">
          <a:xfrm>
            <a:off x="6604000" y="3690838"/>
            <a:ext cx="28575" cy="42863"/>
          </a:xfrm>
          <a:prstGeom prst="ellipse">
            <a:avLst/>
          </a:prstGeom>
          <a:solidFill>
            <a:srgbClr val="007148"/>
          </a:solidFill>
          <a:ln w="6985">
            <a:solidFill>
              <a:srgbClr val="007148"/>
            </a:solidFill>
            <a:round/>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287" name="Oval 56"/>
          <p:cNvSpPr>
            <a:spLocks noChangeArrowheads="1"/>
          </p:cNvSpPr>
          <p:nvPr/>
        </p:nvSpPr>
        <p:spPr bwMode="auto">
          <a:xfrm>
            <a:off x="6521450" y="3717826"/>
            <a:ext cx="31750" cy="39687"/>
          </a:xfrm>
          <a:prstGeom prst="ellipse">
            <a:avLst/>
          </a:prstGeom>
          <a:solidFill>
            <a:srgbClr val="007148"/>
          </a:solidFill>
          <a:ln w="6985">
            <a:solidFill>
              <a:srgbClr val="007148"/>
            </a:solidFill>
            <a:round/>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288" name="Oval 57"/>
          <p:cNvSpPr>
            <a:spLocks noChangeArrowheads="1"/>
          </p:cNvSpPr>
          <p:nvPr/>
        </p:nvSpPr>
        <p:spPr bwMode="auto">
          <a:xfrm>
            <a:off x="6864350" y="3336826"/>
            <a:ext cx="30163" cy="41275"/>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89" name="Oval 58"/>
          <p:cNvSpPr>
            <a:spLocks noChangeArrowheads="1"/>
          </p:cNvSpPr>
          <p:nvPr/>
        </p:nvSpPr>
        <p:spPr bwMode="auto">
          <a:xfrm>
            <a:off x="6380163" y="3752751"/>
            <a:ext cx="30162"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90" name="Oval 59"/>
          <p:cNvSpPr>
            <a:spLocks noChangeArrowheads="1"/>
          </p:cNvSpPr>
          <p:nvPr/>
        </p:nvSpPr>
        <p:spPr bwMode="auto">
          <a:xfrm>
            <a:off x="6992938" y="3447951"/>
            <a:ext cx="31750" cy="41275"/>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91" name="Oval 60"/>
          <p:cNvSpPr>
            <a:spLocks noChangeArrowheads="1"/>
          </p:cNvSpPr>
          <p:nvPr/>
        </p:nvSpPr>
        <p:spPr bwMode="auto">
          <a:xfrm>
            <a:off x="8102600" y="2212876"/>
            <a:ext cx="33338" cy="41275"/>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92" name="Oval 61"/>
          <p:cNvSpPr>
            <a:spLocks noChangeArrowheads="1"/>
          </p:cNvSpPr>
          <p:nvPr/>
        </p:nvSpPr>
        <p:spPr bwMode="auto">
          <a:xfrm>
            <a:off x="6940550" y="3395563"/>
            <a:ext cx="33338" cy="41275"/>
          </a:xfrm>
          <a:prstGeom prst="ellipse">
            <a:avLst/>
          </a:prstGeom>
          <a:solidFill>
            <a:srgbClr val="007148"/>
          </a:solidFill>
          <a:ln w="6985">
            <a:noFill/>
            <a:round/>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293" name="Oval 62"/>
          <p:cNvSpPr>
            <a:spLocks noChangeArrowheads="1"/>
          </p:cNvSpPr>
          <p:nvPr/>
        </p:nvSpPr>
        <p:spPr bwMode="auto">
          <a:xfrm>
            <a:off x="6511925" y="3730526"/>
            <a:ext cx="31750" cy="41275"/>
          </a:xfrm>
          <a:prstGeom prst="ellipse">
            <a:avLst/>
          </a:prstGeom>
          <a:solidFill>
            <a:srgbClr val="007148"/>
          </a:solidFill>
          <a:ln w="6985">
            <a:solidFill>
              <a:srgbClr val="007148"/>
            </a:solidFill>
            <a:round/>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294" name="Oval 63"/>
          <p:cNvSpPr>
            <a:spLocks noChangeArrowheads="1"/>
          </p:cNvSpPr>
          <p:nvPr/>
        </p:nvSpPr>
        <p:spPr bwMode="auto">
          <a:xfrm>
            <a:off x="6608763" y="3635276"/>
            <a:ext cx="30162" cy="41275"/>
          </a:xfrm>
          <a:prstGeom prst="ellipse">
            <a:avLst/>
          </a:prstGeom>
          <a:solidFill>
            <a:srgbClr val="007148"/>
          </a:solidFill>
          <a:ln w="6985">
            <a:solidFill>
              <a:srgbClr val="007148"/>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95" name="Oval 64"/>
          <p:cNvSpPr>
            <a:spLocks noChangeArrowheads="1"/>
          </p:cNvSpPr>
          <p:nvPr/>
        </p:nvSpPr>
        <p:spPr bwMode="auto">
          <a:xfrm>
            <a:off x="7064375" y="3228876"/>
            <a:ext cx="31750" cy="41275"/>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96" name="Oval 65"/>
          <p:cNvSpPr>
            <a:spLocks noChangeArrowheads="1"/>
          </p:cNvSpPr>
          <p:nvPr/>
        </p:nvSpPr>
        <p:spPr bwMode="auto">
          <a:xfrm>
            <a:off x="6778625" y="3392388"/>
            <a:ext cx="31750" cy="41275"/>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97" name="Oval 66"/>
          <p:cNvSpPr>
            <a:spLocks noChangeArrowheads="1"/>
          </p:cNvSpPr>
          <p:nvPr/>
        </p:nvSpPr>
        <p:spPr bwMode="auto">
          <a:xfrm>
            <a:off x="6707188" y="3463826"/>
            <a:ext cx="31750" cy="41275"/>
          </a:xfrm>
          <a:prstGeom prst="ellipse">
            <a:avLst/>
          </a:prstGeom>
          <a:solidFill>
            <a:srgbClr val="007148"/>
          </a:solidFill>
          <a:ln w="6985">
            <a:no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298" name="Oval 67"/>
          <p:cNvSpPr>
            <a:spLocks noChangeArrowheads="1"/>
          </p:cNvSpPr>
          <p:nvPr/>
        </p:nvSpPr>
        <p:spPr bwMode="auto">
          <a:xfrm>
            <a:off x="6521450" y="3446363"/>
            <a:ext cx="31750" cy="41275"/>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299" name="Oval 68"/>
          <p:cNvSpPr>
            <a:spLocks noChangeArrowheads="1"/>
          </p:cNvSpPr>
          <p:nvPr/>
        </p:nvSpPr>
        <p:spPr bwMode="auto">
          <a:xfrm>
            <a:off x="7439025" y="2841526"/>
            <a:ext cx="31750" cy="44450"/>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300" name="Oval 69"/>
          <p:cNvSpPr>
            <a:spLocks noChangeArrowheads="1"/>
          </p:cNvSpPr>
          <p:nvPr/>
        </p:nvSpPr>
        <p:spPr bwMode="auto">
          <a:xfrm>
            <a:off x="7061200" y="2911376"/>
            <a:ext cx="31750" cy="42862"/>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301" name="Rectangle 70"/>
          <p:cNvSpPr>
            <a:spLocks noChangeArrowheads="1"/>
          </p:cNvSpPr>
          <p:nvPr/>
        </p:nvSpPr>
        <p:spPr bwMode="auto">
          <a:xfrm>
            <a:off x="7277100" y="3213001"/>
            <a:ext cx="30163" cy="42862"/>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02" name="Rectangle 71"/>
          <p:cNvSpPr>
            <a:spLocks noChangeArrowheads="1"/>
          </p:cNvSpPr>
          <p:nvPr/>
        </p:nvSpPr>
        <p:spPr bwMode="auto">
          <a:xfrm>
            <a:off x="7226300" y="3149501"/>
            <a:ext cx="33338" cy="42862"/>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03" name="Rectangle 72"/>
          <p:cNvSpPr>
            <a:spLocks noChangeArrowheads="1"/>
          </p:cNvSpPr>
          <p:nvPr/>
        </p:nvSpPr>
        <p:spPr bwMode="auto">
          <a:xfrm>
            <a:off x="6527800" y="3687663"/>
            <a:ext cx="30163" cy="42863"/>
          </a:xfrm>
          <a:prstGeom prst="rect">
            <a:avLst/>
          </a:prstGeom>
          <a:solidFill>
            <a:srgbClr val="339966"/>
          </a:solidFill>
          <a:ln w="6985">
            <a:solidFill>
              <a:srgbClr val="339966"/>
            </a:solidFill>
            <a:miter lim="800000"/>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04" name="Rectangle 73"/>
          <p:cNvSpPr>
            <a:spLocks noChangeArrowheads="1"/>
          </p:cNvSpPr>
          <p:nvPr/>
        </p:nvSpPr>
        <p:spPr bwMode="auto">
          <a:xfrm>
            <a:off x="7356475" y="3222526"/>
            <a:ext cx="31750" cy="42862"/>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05" name="Rectangle 74"/>
          <p:cNvSpPr>
            <a:spLocks noChangeArrowheads="1"/>
          </p:cNvSpPr>
          <p:nvPr/>
        </p:nvSpPr>
        <p:spPr bwMode="auto">
          <a:xfrm>
            <a:off x="6526213" y="3676551"/>
            <a:ext cx="31750" cy="42862"/>
          </a:xfrm>
          <a:prstGeom prst="rect">
            <a:avLst/>
          </a:prstGeom>
          <a:solidFill>
            <a:srgbClr val="339966"/>
          </a:solidFill>
          <a:ln w="6985">
            <a:solidFill>
              <a:srgbClr val="339966"/>
            </a:solidFill>
            <a:miter lim="800000"/>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06" name="Rectangle 75"/>
          <p:cNvSpPr>
            <a:spLocks noChangeArrowheads="1"/>
          </p:cNvSpPr>
          <p:nvPr/>
        </p:nvSpPr>
        <p:spPr bwMode="auto">
          <a:xfrm>
            <a:off x="6916738" y="3425726"/>
            <a:ext cx="33337"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07" name="Rectangle 76"/>
          <p:cNvSpPr>
            <a:spLocks noChangeArrowheads="1"/>
          </p:cNvSpPr>
          <p:nvPr/>
        </p:nvSpPr>
        <p:spPr bwMode="auto">
          <a:xfrm>
            <a:off x="6097588" y="4105176"/>
            <a:ext cx="28575"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08" name="Rectangle 77"/>
          <p:cNvSpPr>
            <a:spLocks noChangeArrowheads="1"/>
          </p:cNvSpPr>
          <p:nvPr/>
        </p:nvSpPr>
        <p:spPr bwMode="auto">
          <a:xfrm>
            <a:off x="6246813" y="3679726"/>
            <a:ext cx="31750"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09" name="Rectangle 78"/>
          <p:cNvSpPr>
            <a:spLocks noChangeArrowheads="1"/>
          </p:cNvSpPr>
          <p:nvPr/>
        </p:nvSpPr>
        <p:spPr bwMode="auto">
          <a:xfrm>
            <a:off x="6835775" y="3319363"/>
            <a:ext cx="30163"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0" name="Rectangle 79"/>
          <p:cNvSpPr>
            <a:spLocks noChangeArrowheads="1"/>
          </p:cNvSpPr>
          <p:nvPr/>
        </p:nvSpPr>
        <p:spPr bwMode="auto">
          <a:xfrm>
            <a:off x="6105525" y="3852763"/>
            <a:ext cx="28575" cy="42863"/>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1" name="Rectangle 80"/>
          <p:cNvSpPr>
            <a:spLocks noChangeArrowheads="1"/>
          </p:cNvSpPr>
          <p:nvPr/>
        </p:nvSpPr>
        <p:spPr bwMode="auto">
          <a:xfrm>
            <a:off x="6472238" y="3744813"/>
            <a:ext cx="30162"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2" name="Rectangle 82"/>
          <p:cNvSpPr>
            <a:spLocks noChangeArrowheads="1"/>
          </p:cNvSpPr>
          <p:nvPr/>
        </p:nvSpPr>
        <p:spPr bwMode="auto">
          <a:xfrm>
            <a:off x="6600825" y="3373338"/>
            <a:ext cx="28575" cy="46038"/>
          </a:xfrm>
          <a:prstGeom prst="rect">
            <a:avLst/>
          </a:prstGeom>
          <a:solidFill>
            <a:srgbClr val="339966"/>
          </a:solidFill>
          <a:ln w="6985">
            <a:solidFill>
              <a:srgbClr val="339966"/>
            </a:solidFill>
            <a:miter lim="800000"/>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13" name="Rectangle 83"/>
          <p:cNvSpPr>
            <a:spLocks noChangeArrowheads="1"/>
          </p:cNvSpPr>
          <p:nvPr/>
        </p:nvSpPr>
        <p:spPr bwMode="auto">
          <a:xfrm>
            <a:off x="7177088" y="3070126"/>
            <a:ext cx="31750"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4" name="Rectangle 84"/>
          <p:cNvSpPr>
            <a:spLocks noChangeArrowheads="1"/>
          </p:cNvSpPr>
          <p:nvPr/>
        </p:nvSpPr>
        <p:spPr bwMode="auto">
          <a:xfrm>
            <a:off x="6305550" y="3774976"/>
            <a:ext cx="30163" cy="42862"/>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5" name="Rectangle 85"/>
          <p:cNvSpPr>
            <a:spLocks noChangeArrowheads="1"/>
          </p:cNvSpPr>
          <p:nvPr/>
        </p:nvSpPr>
        <p:spPr bwMode="auto">
          <a:xfrm>
            <a:off x="6242050" y="3914676"/>
            <a:ext cx="30163" cy="42862"/>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6" name="Rectangle 86"/>
          <p:cNvSpPr>
            <a:spLocks noChangeArrowheads="1"/>
          </p:cNvSpPr>
          <p:nvPr/>
        </p:nvSpPr>
        <p:spPr bwMode="auto">
          <a:xfrm>
            <a:off x="6884988" y="4363938"/>
            <a:ext cx="30162" cy="42863"/>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7" name="Rectangle 87"/>
          <p:cNvSpPr>
            <a:spLocks noChangeArrowheads="1"/>
          </p:cNvSpPr>
          <p:nvPr/>
        </p:nvSpPr>
        <p:spPr bwMode="auto">
          <a:xfrm>
            <a:off x="7508875" y="2731988"/>
            <a:ext cx="31750"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8" name="Rectangle 88"/>
          <p:cNvSpPr>
            <a:spLocks noChangeArrowheads="1"/>
          </p:cNvSpPr>
          <p:nvPr/>
        </p:nvSpPr>
        <p:spPr bwMode="auto">
          <a:xfrm>
            <a:off x="7175500" y="3298726"/>
            <a:ext cx="30163" cy="41275"/>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19" name="Rectangle 90"/>
          <p:cNvSpPr>
            <a:spLocks noChangeArrowheads="1"/>
          </p:cNvSpPr>
          <p:nvPr/>
        </p:nvSpPr>
        <p:spPr bwMode="auto">
          <a:xfrm>
            <a:off x="5946775" y="4202013"/>
            <a:ext cx="30163" cy="42863"/>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20" name="Rectangle 91"/>
          <p:cNvSpPr>
            <a:spLocks noChangeArrowheads="1"/>
          </p:cNvSpPr>
          <p:nvPr/>
        </p:nvSpPr>
        <p:spPr bwMode="auto">
          <a:xfrm>
            <a:off x="6175375" y="3824188"/>
            <a:ext cx="28575" cy="42863"/>
          </a:xfrm>
          <a:prstGeom prst="rect">
            <a:avLst/>
          </a:prstGeom>
          <a:solidFill>
            <a:srgbClr val="339966"/>
          </a:solidFill>
          <a:ln w="6985">
            <a:solidFill>
              <a:srgbClr val="339966"/>
            </a:solidFill>
            <a:miter lim="800000"/>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21" name="Rectangle 92"/>
          <p:cNvSpPr>
            <a:spLocks noChangeArrowheads="1"/>
          </p:cNvSpPr>
          <p:nvPr/>
        </p:nvSpPr>
        <p:spPr bwMode="auto">
          <a:xfrm>
            <a:off x="6630988" y="3681313"/>
            <a:ext cx="31750" cy="41275"/>
          </a:xfrm>
          <a:prstGeom prst="rect">
            <a:avLst/>
          </a:prstGeom>
          <a:solidFill>
            <a:srgbClr val="339966"/>
          </a:solidFill>
          <a:ln w="6985">
            <a:solidFill>
              <a:srgbClr val="339966"/>
            </a:solidFill>
            <a:miter lim="800000"/>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22" name="Rectangle 93"/>
          <p:cNvSpPr>
            <a:spLocks noChangeArrowheads="1"/>
          </p:cNvSpPr>
          <p:nvPr/>
        </p:nvSpPr>
        <p:spPr bwMode="auto">
          <a:xfrm>
            <a:off x="7412038" y="2855813"/>
            <a:ext cx="30162" cy="42863"/>
          </a:xfrm>
          <a:prstGeom prst="rect">
            <a:avLst/>
          </a:prstGeom>
          <a:solidFill>
            <a:srgbClr val="339966"/>
          </a:solidFill>
          <a:ln w="6985">
            <a:solidFill>
              <a:srgbClr val="339966"/>
            </a:solidFill>
            <a:miter lim="800000"/>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23" name="Freeform 94"/>
          <p:cNvSpPr>
            <a:spLocks/>
          </p:cNvSpPr>
          <p:nvPr/>
        </p:nvSpPr>
        <p:spPr bwMode="auto">
          <a:xfrm>
            <a:off x="8037513" y="2773263"/>
            <a:ext cx="33337" cy="42863"/>
          </a:xfrm>
          <a:custGeom>
            <a:avLst/>
            <a:gdLst>
              <a:gd name="T0" fmla="*/ 2147483647 w 58"/>
              <a:gd name="T1" fmla="*/ 0 h 57"/>
              <a:gd name="T2" fmla="*/ 2147483647 w 58"/>
              <a:gd name="T3" fmla="*/ 2147483647 h 57"/>
              <a:gd name="T4" fmla="*/ 0 w 58"/>
              <a:gd name="T5" fmla="*/ 2147483647 h 57"/>
              <a:gd name="T6" fmla="*/ 2147483647 w 58"/>
              <a:gd name="T7" fmla="*/ 0 h 57"/>
              <a:gd name="T8" fmla="*/ 0 60000 65536"/>
              <a:gd name="T9" fmla="*/ 0 60000 65536"/>
              <a:gd name="T10" fmla="*/ 0 60000 65536"/>
              <a:gd name="T11" fmla="*/ 0 60000 65536"/>
              <a:gd name="T12" fmla="*/ 0 w 58"/>
              <a:gd name="T13" fmla="*/ 0 h 57"/>
              <a:gd name="T14" fmla="*/ 58 w 58"/>
              <a:gd name="T15" fmla="*/ 57 h 57"/>
            </a:gdLst>
            <a:ahLst/>
            <a:cxnLst>
              <a:cxn ang="T8">
                <a:pos x="T0" y="T1"/>
              </a:cxn>
              <a:cxn ang="T9">
                <a:pos x="T2" y="T3"/>
              </a:cxn>
              <a:cxn ang="T10">
                <a:pos x="T4" y="T5"/>
              </a:cxn>
              <a:cxn ang="T11">
                <a:pos x="T6" y="T7"/>
              </a:cxn>
            </a:cxnLst>
            <a:rect l="T12" t="T13" r="T14" b="T15"/>
            <a:pathLst>
              <a:path w="58" h="57">
                <a:moveTo>
                  <a:pt x="29" y="0"/>
                </a:moveTo>
                <a:lnTo>
                  <a:pt x="58"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24" name="Freeform 95"/>
          <p:cNvSpPr>
            <a:spLocks/>
          </p:cNvSpPr>
          <p:nvPr/>
        </p:nvSpPr>
        <p:spPr bwMode="auto">
          <a:xfrm>
            <a:off x="7181850" y="3378101"/>
            <a:ext cx="31750" cy="42862"/>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solidFill>
              <a:srgbClr val="00CC66"/>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25" name="Freeform 96"/>
          <p:cNvSpPr>
            <a:spLocks/>
          </p:cNvSpPr>
          <p:nvPr/>
        </p:nvSpPr>
        <p:spPr bwMode="auto">
          <a:xfrm>
            <a:off x="7161213" y="3298726"/>
            <a:ext cx="33337" cy="41275"/>
          </a:xfrm>
          <a:custGeom>
            <a:avLst/>
            <a:gdLst>
              <a:gd name="T0" fmla="*/ 2147483647 w 58"/>
              <a:gd name="T1" fmla="*/ 0 h 57"/>
              <a:gd name="T2" fmla="*/ 2147483647 w 58"/>
              <a:gd name="T3" fmla="*/ 2147483647 h 57"/>
              <a:gd name="T4" fmla="*/ 0 w 58"/>
              <a:gd name="T5" fmla="*/ 2147483647 h 57"/>
              <a:gd name="T6" fmla="*/ 2147483647 w 58"/>
              <a:gd name="T7" fmla="*/ 0 h 57"/>
              <a:gd name="T8" fmla="*/ 0 60000 65536"/>
              <a:gd name="T9" fmla="*/ 0 60000 65536"/>
              <a:gd name="T10" fmla="*/ 0 60000 65536"/>
              <a:gd name="T11" fmla="*/ 0 60000 65536"/>
              <a:gd name="T12" fmla="*/ 0 w 58"/>
              <a:gd name="T13" fmla="*/ 0 h 57"/>
              <a:gd name="T14" fmla="*/ 58 w 58"/>
              <a:gd name="T15" fmla="*/ 57 h 57"/>
            </a:gdLst>
            <a:ahLst/>
            <a:cxnLst>
              <a:cxn ang="T8">
                <a:pos x="T0" y="T1"/>
              </a:cxn>
              <a:cxn ang="T9">
                <a:pos x="T2" y="T3"/>
              </a:cxn>
              <a:cxn ang="T10">
                <a:pos x="T4" y="T5"/>
              </a:cxn>
              <a:cxn ang="T11">
                <a:pos x="T6" y="T7"/>
              </a:cxn>
            </a:cxnLst>
            <a:rect l="T12" t="T13" r="T14" b="T15"/>
            <a:pathLst>
              <a:path w="58" h="57">
                <a:moveTo>
                  <a:pt x="29" y="0"/>
                </a:moveTo>
                <a:lnTo>
                  <a:pt x="58" y="57"/>
                </a:lnTo>
                <a:lnTo>
                  <a:pt x="0" y="57"/>
                </a:lnTo>
                <a:lnTo>
                  <a:pt x="29" y="0"/>
                </a:lnTo>
                <a:close/>
              </a:path>
            </a:pathLst>
          </a:custGeom>
          <a:solidFill>
            <a:srgbClr val="00CC66"/>
          </a:solidFill>
          <a:ln w="6985">
            <a:solidFill>
              <a:srgbClr val="00CC66"/>
            </a:solidFill>
            <a:round/>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26" name="Freeform 97"/>
          <p:cNvSpPr>
            <a:spLocks/>
          </p:cNvSpPr>
          <p:nvPr/>
        </p:nvSpPr>
        <p:spPr bwMode="auto">
          <a:xfrm>
            <a:off x="6284913" y="3809901"/>
            <a:ext cx="30162" cy="42862"/>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339966"/>
          </a:solidFill>
          <a:ln w="6985">
            <a:solidFill>
              <a:srgbClr val="339966"/>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27" name="Freeform 98"/>
          <p:cNvSpPr>
            <a:spLocks/>
          </p:cNvSpPr>
          <p:nvPr/>
        </p:nvSpPr>
        <p:spPr bwMode="auto">
          <a:xfrm>
            <a:off x="5794375" y="4105176"/>
            <a:ext cx="30163" cy="42862"/>
          </a:xfrm>
          <a:custGeom>
            <a:avLst/>
            <a:gdLst>
              <a:gd name="T0" fmla="*/ 2147483647 w 58"/>
              <a:gd name="T1" fmla="*/ 0 h 57"/>
              <a:gd name="T2" fmla="*/ 2147483647 w 58"/>
              <a:gd name="T3" fmla="*/ 2147483647 h 57"/>
              <a:gd name="T4" fmla="*/ 0 w 58"/>
              <a:gd name="T5" fmla="*/ 2147483647 h 57"/>
              <a:gd name="T6" fmla="*/ 2147483647 w 58"/>
              <a:gd name="T7" fmla="*/ 0 h 57"/>
              <a:gd name="T8" fmla="*/ 0 60000 65536"/>
              <a:gd name="T9" fmla="*/ 0 60000 65536"/>
              <a:gd name="T10" fmla="*/ 0 60000 65536"/>
              <a:gd name="T11" fmla="*/ 0 60000 65536"/>
              <a:gd name="T12" fmla="*/ 0 w 58"/>
              <a:gd name="T13" fmla="*/ 0 h 57"/>
              <a:gd name="T14" fmla="*/ 58 w 58"/>
              <a:gd name="T15" fmla="*/ 57 h 57"/>
            </a:gdLst>
            <a:ahLst/>
            <a:cxnLst>
              <a:cxn ang="T8">
                <a:pos x="T0" y="T1"/>
              </a:cxn>
              <a:cxn ang="T9">
                <a:pos x="T2" y="T3"/>
              </a:cxn>
              <a:cxn ang="T10">
                <a:pos x="T4" y="T5"/>
              </a:cxn>
              <a:cxn ang="T11">
                <a:pos x="T6" y="T7"/>
              </a:cxn>
            </a:cxnLst>
            <a:rect l="T12" t="T13" r="T14" b="T15"/>
            <a:pathLst>
              <a:path w="58" h="57">
                <a:moveTo>
                  <a:pt x="29" y="0"/>
                </a:moveTo>
                <a:lnTo>
                  <a:pt x="58"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28" name="Freeform 99"/>
          <p:cNvSpPr>
            <a:spLocks/>
          </p:cNvSpPr>
          <p:nvPr/>
        </p:nvSpPr>
        <p:spPr bwMode="auto">
          <a:xfrm>
            <a:off x="6653213" y="3516213"/>
            <a:ext cx="30162" cy="41275"/>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solidFill>
              <a:srgbClr val="00CC66"/>
            </a:solidFill>
            <a:round/>
            <a:headEnd/>
            <a:tailEnd/>
          </a:ln>
        </p:spPr>
        <p:txBody>
          <a:bodyPr/>
          <a:lstStyle/>
          <a:p>
            <a:pPr eaLnBrk="0" hangingPunct="0"/>
            <a:endParaRPr lang="en-GB" sz="2400" b="1" dirty="0">
              <a:solidFill>
                <a:schemeClr val="bg1"/>
              </a:solidFill>
              <a:latin typeface="Calibri" pitchFamily="34" charset="0"/>
              <a:cs typeface="Calibri" pitchFamily="34" charset="0"/>
            </a:endParaRPr>
          </a:p>
        </p:txBody>
      </p:sp>
      <p:sp>
        <p:nvSpPr>
          <p:cNvPr id="893329" name="Freeform 100"/>
          <p:cNvSpPr>
            <a:spLocks/>
          </p:cNvSpPr>
          <p:nvPr/>
        </p:nvSpPr>
        <p:spPr bwMode="auto">
          <a:xfrm>
            <a:off x="7867650" y="2717701"/>
            <a:ext cx="30163" cy="44450"/>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30" name="Freeform 101"/>
          <p:cNvSpPr>
            <a:spLocks/>
          </p:cNvSpPr>
          <p:nvPr/>
        </p:nvSpPr>
        <p:spPr bwMode="auto">
          <a:xfrm>
            <a:off x="6278563" y="3733701"/>
            <a:ext cx="31750" cy="41275"/>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8" y="0"/>
                </a:moveTo>
                <a:lnTo>
                  <a:pt x="57" y="57"/>
                </a:lnTo>
                <a:lnTo>
                  <a:pt x="0" y="57"/>
                </a:lnTo>
                <a:lnTo>
                  <a:pt x="28" y="0"/>
                </a:lnTo>
                <a:close/>
              </a:path>
            </a:pathLst>
          </a:custGeom>
          <a:solidFill>
            <a:srgbClr val="00CC66"/>
          </a:solidFill>
          <a:ln w="6985" algn="ctr">
            <a:solidFill>
              <a:srgbClr val="00CC66"/>
            </a:solidFill>
            <a:round/>
            <a:headEnd/>
            <a:tailEnd/>
          </a:ln>
          <a:effectLst/>
        </p:spPr>
        <p:txBody>
          <a:bodyPr/>
          <a:lstStyle/>
          <a:p>
            <a:pPr eaLnBrk="0" hangingPunct="0"/>
            <a:endParaRPr lang="en-GB" sz="900" b="1" dirty="0">
              <a:solidFill>
                <a:schemeClr val="bg1"/>
              </a:solidFill>
              <a:latin typeface="Calibri" pitchFamily="34" charset="0"/>
              <a:cs typeface="Calibri" pitchFamily="34" charset="0"/>
            </a:endParaRPr>
          </a:p>
        </p:txBody>
      </p:sp>
      <p:sp>
        <p:nvSpPr>
          <p:cNvPr id="893331" name="Freeform 102"/>
          <p:cNvSpPr>
            <a:spLocks/>
          </p:cNvSpPr>
          <p:nvPr/>
        </p:nvSpPr>
        <p:spPr bwMode="auto">
          <a:xfrm>
            <a:off x="6049963" y="3973413"/>
            <a:ext cx="31750" cy="44450"/>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8" y="0"/>
                </a:moveTo>
                <a:lnTo>
                  <a:pt x="57" y="57"/>
                </a:lnTo>
                <a:lnTo>
                  <a:pt x="0" y="57"/>
                </a:lnTo>
                <a:lnTo>
                  <a:pt x="28"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32" name="Freeform 103"/>
          <p:cNvSpPr>
            <a:spLocks/>
          </p:cNvSpPr>
          <p:nvPr/>
        </p:nvSpPr>
        <p:spPr bwMode="auto">
          <a:xfrm>
            <a:off x="7088188" y="3005038"/>
            <a:ext cx="31750" cy="42863"/>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33" name="Freeform 104"/>
          <p:cNvSpPr>
            <a:spLocks/>
          </p:cNvSpPr>
          <p:nvPr/>
        </p:nvSpPr>
        <p:spPr bwMode="auto">
          <a:xfrm>
            <a:off x="6845300" y="4060726"/>
            <a:ext cx="33338" cy="42862"/>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34" name="Freeform 105"/>
          <p:cNvSpPr>
            <a:spLocks/>
          </p:cNvSpPr>
          <p:nvPr/>
        </p:nvSpPr>
        <p:spPr bwMode="auto">
          <a:xfrm>
            <a:off x="7051675" y="3093938"/>
            <a:ext cx="30163" cy="41275"/>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900" b="1" dirty="0">
              <a:solidFill>
                <a:schemeClr val="bg1"/>
              </a:solidFill>
              <a:latin typeface="Calibri" pitchFamily="34" charset="0"/>
              <a:cs typeface="Calibri" pitchFamily="34" charset="0"/>
            </a:endParaRPr>
          </a:p>
        </p:txBody>
      </p:sp>
      <p:sp>
        <p:nvSpPr>
          <p:cNvPr id="893335" name="Freeform 106"/>
          <p:cNvSpPr>
            <a:spLocks/>
          </p:cNvSpPr>
          <p:nvPr/>
        </p:nvSpPr>
        <p:spPr bwMode="auto">
          <a:xfrm>
            <a:off x="6032500" y="3992463"/>
            <a:ext cx="33338" cy="44450"/>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8" y="0"/>
                </a:moveTo>
                <a:lnTo>
                  <a:pt x="57" y="57"/>
                </a:lnTo>
                <a:lnTo>
                  <a:pt x="0" y="57"/>
                </a:lnTo>
                <a:lnTo>
                  <a:pt x="28"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36" name="Freeform 107"/>
          <p:cNvSpPr>
            <a:spLocks/>
          </p:cNvSpPr>
          <p:nvPr/>
        </p:nvSpPr>
        <p:spPr bwMode="auto">
          <a:xfrm>
            <a:off x="7675563" y="2838351"/>
            <a:ext cx="30162" cy="42862"/>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8" y="0"/>
                </a:moveTo>
                <a:lnTo>
                  <a:pt x="57" y="57"/>
                </a:lnTo>
                <a:lnTo>
                  <a:pt x="0" y="57"/>
                </a:lnTo>
                <a:lnTo>
                  <a:pt x="28"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37" name="Freeform 109"/>
          <p:cNvSpPr>
            <a:spLocks/>
          </p:cNvSpPr>
          <p:nvPr/>
        </p:nvSpPr>
        <p:spPr bwMode="auto">
          <a:xfrm>
            <a:off x="7070725" y="3208238"/>
            <a:ext cx="30163" cy="42863"/>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38" name="Freeform 110"/>
          <p:cNvSpPr>
            <a:spLocks/>
          </p:cNvSpPr>
          <p:nvPr/>
        </p:nvSpPr>
        <p:spPr bwMode="auto">
          <a:xfrm>
            <a:off x="7716838" y="2468463"/>
            <a:ext cx="31750" cy="42863"/>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39" name="Freeform 111"/>
          <p:cNvSpPr>
            <a:spLocks/>
          </p:cNvSpPr>
          <p:nvPr/>
        </p:nvSpPr>
        <p:spPr bwMode="auto">
          <a:xfrm>
            <a:off x="8431213" y="2079526"/>
            <a:ext cx="30162" cy="42862"/>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9" y="0"/>
                </a:moveTo>
                <a:lnTo>
                  <a:pt x="57" y="57"/>
                </a:lnTo>
                <a:lnTo>
                  <a:pt x="0" y="57"/>
                </a:lnTo>
                <a:lnTo>
                  <a:pt x="29"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40" name="Freeform 112"/>
          <p:cNvSpPr>
            <a:spLocks/>
          </p:cNvSpPr>
          <p:nvPr/>
        </p:nvSpPr>
        <p:spPr bwMode="auto">
          <a:xfrm>
            <a:off x="6791325" y="3382863"/>
            <a:ext cx="30163" cy="42863"/>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8" y="0"/>
                </a:moveTo>
                <a:lnTo>
                  <a:pt x="57" y="57"/>
                </a:lnTo>
                <a:lnTo>
                  <a:pt x="0" y="57"/>
                </a:lnTo>
                <a:lnTo>
                  <a:pt x="28" y="0"/>
                </a:lnTo>
                <a:close/>
              </a:path>
            </a:pathLst>
          </a:custGeom>
          <a:solidFill>
            <a:srgbClr val="00CC66"/>
          </a:solidFill>
          <a:ln w="6985" algn="ctr">
            <a:solidFill>
              <a:srgbClr val="00CC66"/>
            </a:solidFill>
            <a:round/>
            <a:headEnd/>
            <a:tailEnd/>
          </a:ln>
          <a:effectLst/>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41" name="Line 113"/>
          <p:cNvSpPr>
            <a:spLocks noChangeShapeType="1"/>
          </p:cNvSpPr>
          <p:nvPr/>
        </p:nvSpPr>
        <p:spPr bwMode="auto">
          <a:xfrm flipV="1">
            <a:off x="5534025" y="2493863"/>
            <a:ext cx="2584450" cy="1831975"/>
          </a:xfrm>
          <a:prstGeom prst="line">
            <a:avLst/>
          </a:prstGeom>
          <a:noFill/>
          <a:ln w="13970">
            <a:solidFill>
              <a:srgbClr val="007148"/>
            </a:solidFill>
            <a:round/>
            <a:headEnd/>
            <a:tailEnd/>
          </a:ln>
          <a:effectLst/>
        </p:spPr>
        <p:txBody>
          <a:bodyPr wrap="none" anchor="ctr"/>
          <a:lstStyle/>
          <a:p>
            <a:endParaRPr lang="tr-TR" dirty="0">
              <a:latin typeface="Calibri" pitchFamily="34" charset="0"/>
              <a:cs typeface="Calibri" pitchFamily="34" charset="0"/>
            </a:endParaRPr>
          </a:p>
        </p:txBody>
      </p:sp>
      <p:sp>
        <p:nvSpPr>
          <p:cNvPr id="893342" name="Line 114"/>
          <p:cNvSpPr>
            <a:spLocks noChangeShapeType="1"/>
          </p:cNvSpPr>
          <p:nvPr/>
        </p:nvSpPr>
        <p:spPr bwMode="auto">
          <a:xfrm flipV="1">
            <a:off x="5962650" y="2535138"/>
            <a:ext cx="2216150" cy="1592263"/>
          </a:xfrm>
          <a:prstGeom prst="line">
            <a:avLst/>
          </a:prstGeom>
          <a:noFill/>
          <a:ln w="13970">
            <a:solidFill>
              <a:srgbClr val="339966"/>
            </a:solidFill>
            <a:round/>
            <a:headEnd/>
            <a:tailEnd/>
          </a:ln>
        </p:spPr>
        <p:txBody>
          <a:bodyPr/>
          <a:lstStyle/>
          <a:p>
            <a:endParaRPr lang="tr-TR" dirty="0">
              <a:latin typeface="Calibri" pitchFamily="34" charset="0"/>
              <a:cs typeface="Calibri" pitchFamily="34" charset="0"/>
            </a:endParaRPr>
          </a:p>
        </p:txBody>
      </p:sp>
      <p:sp>
        <p:nvSpPr>
          <p:cNvPr id="893343" name="Line 115"/>
          <p:cNvSpPr>
            <a:spLocks noChangeShapeType="1"/>
          </p:cNvSpPr>
          <p:nvPr/>
        </p:nvSpPr>
        <p:spPr bwMode="auto">
          <a:xfrm flipV="1">
            <a:off x="5810250" y="2108101"/>
            <a:ext cx="2862263" cy="2090737"/>
          </a:xfrm>
          <a:prstGeom prst="line">
            <a:avLst/>
          </a:prstGeom>
          <a:noFill/>
          <a:ln w="13970">
            <a:solidFill>
              <a:srgbClr val="00CC66"/>
            </a:solidFill>
            <a:round/>
            <a:headEnd/>
            <a:tailEnd/>
          </a:ln>
          <a:effectLst/>
        </p:spPr>
        <p:txBody>
          <a:bodyPr/>
          <a:lstStyle/>
          <a:p>
            <a:endParaRPr lang="tr-TR" dirty="0">
              <a:latin typeface="Calibri" pitchFamily="34" charset="0"/>
              <a:cs typeface="Calibri" pitchFamily="34" charset="0"/>
            </a:endParaRPr>
          </a:p>
        </p:txBody>
      </p:sp>
      <p:sp>
        <p:nvSpPr>
          <p:cNvPr id="893344" name="Rectangle 117"/>
          <p:cNvSpPr>
            <a:spLocks noChangeArrowheads="1"/>
          </p:cNvSpPr>
          <p:nvPr/>
        </p:nvSpPr>
        <p:spPr bwMode="auto">
          <a:xfrm>
            <a:off x="6317722" y="2014438"/>
            <a:ext cx="437619" cy="123111"/>
          </a:xfrm>
          <a:prstGeom prst="rect">
            <a:avLst/>
          </a:prstGeom>
          <a:noFill/>
          <a:ln w="9525">
            <a:noFill/>
            <a:miter lim="800000"/>
            <a:headEnd/>
            <a:tailEnd/>
          </a:ln>
        </p:spPr>
        <p:txBody>
          <a:bodyPr wrap="none" lIns="0" tIns="0" rIns="0" bIns="0">
            <a:spAutoFit/>
          </a:bodyPr>
          <a:lstStyle/>
          <a:p>
            <a:pPr eaLnBrk="0" hangingPunct="0"/>
            <a:r>
              <a:rPr lang="en-US" altLang="ja-JP" sz="800" b="1" dirty="0">
                <a:latin typeface="Calibri" pitchFamily="34" charset="0"/>
                <a:ea typeface="MS Mincho" pitchFamily="49" charset="-128"/>
                <a:cs typeface="Calibri" pitchFamily="34" charset="0"/>
              </a:rPr>
              <a:t>R = 0.9114</a:t>
            </a:r>
            <a:endParaRPr lang="en-US" sz="2800" dirty="0">
              <a:latin typeface="Calibri" pitchFamily="34" charset="0"/>
              <a:cs typeface="Calibri" pitchFamily="34" charset="0"/>
            </a:endParaRPr>
          </a:p>
        </p:txBody>
      </p:sp>
      <p:sp>
        <p:nvSpPr>
          <p:cNvPr id="893345" name="Rectangle 118"/>
          <p:cNvSpPr>
            <a:spLocks noChangeArrowheads="1"/>
          </p:cNvSpPr>
          <p:nvPr/>
        </p:nvSpPr>
        <p:spPr bwMode="auto">
          <a:xfrm>
            <a:off x="6317722" y="2179538"/>
            <a:ext cx="437619" cy="123111"/>
          </a:xfrm>
          <a:prstGeom prst="rect">
            <a:avLst/>
          </a:prstGeom>
          <a:noFill/>
          <a:ln w="9525">
            <a:noFill/>
            <a:miter lim="800000"/>
            <a:headEnd/>
            <a:tailEnd/>
          </a:ln>
        </p:spPr>
        <p:txBody>
          <a:bodyPr wrap="none" lIns="0" tIns="0" rIns="0" bIns="0">
            <a:spAutoFit/>
          </a:bodyPr>
          <a:lstStyle/>
          <a:p>
            <a:pPr eaLnBrk="0" hangingPunct="0"/>
            <a:r>
              <a:rPr lang="en-US" altLang="ja-JP" sz="800" b="1" dirty="0">
                <a:latin typeface="Calibri" pitchFamily="34" charset="0"/>
                <a:ea typeface="MS Mincho" pitchFamily="49" charset="-128"/>
                <a:cs typeface="Calibri" pitchFamily="34" charset="0"/>
              </a:rPr>
              <a:t>R = 0.8235</a:t>
            </a:r>
            <a:endParaRPr lang="en-US" sz="2800" dirty="0">
              <a:latin typeface="Calibri" pitchFamily="34" charset="0"/>
              <a:cs typeface="Calibri" pitchFamily="34" charset="0"/>
            </a:endParaRPr>
          </a:p>
        </p:txBody>
      </p:sp>
      <p:sp>
        <p:nvSpPr>
          <p:cNvPr id="893346" name="Rectangle 119"/>
          <p:cNvSpPr>
            <a:spLocks noChangeArrowheads="1"/>
          </p:cNvSpPr>
          <p:nvPr/>
        </p:nvSpPr>
        <p:spPr bwMode="auto">
          <a:xfrm>
            <a:off x="6317722" y="2368451"/>
            <a:ext cx="437619" cy="123111"/>
          </a:xfrm>
          <a:prstGeom prst="rect">
            <a:avLst/>
          </a:prstGeom>
          <a:noFill/>
          <a:ln w="9525">
            <a:noFill/>
            <a:miter lim="800000"/>
            <a:headEnd/>
            <a:tailEnd/>
          </a:ln>
        </p:spPr>
        <p:txBody>
          <a:bodyPr wrap="none" lIns="0" tIns="0" rIns="0" bIns="0">
            <a:spAutoFit/>
          </a:bodyPr>
          <a:lstStyle/>
          <a:p>
            <a:pPr eaLnBrk="0" hangingPunct="0"/>
            <a:r>
              <a:rPr lang="en-US" altLang="ja-JP" sz="800" b="1" dirty="0">
                <a:latin typeface="Calibri" pitchFamily="34" charset="0"/>
                <a:ea typeface="MS Mincho" pitchFamily="49" charset="-128"/>
                <a:cs typeface="Calibri" pitchFamily="34" charset="0"/>
              </a:rPr>
              <a:t>R = 0.9328</a:t>
            </a:r>
            <a:endParaRPr lang="en-US" sz="2800" dirty="0">
              <a:latin typeface="Calibri" pitchFamily="34" charset="0"/>
              <a:cs typeface="Calibri" pitchFamily="34" charset="0"/>
            </a:endParaRPr>
          </a:p>
        </p:txBody>
      </p:sp>
      <p:sp>
        <p:nvSpPr>
          <p:cNvPr id="893347" name="Rectangle 120"/>
          <p:cNvSpPr>
            <a:spLocks noChangeArrowheads="1"/>
          </p:cNvSpPr>
          <p:nvPr/>
        </p:nvSpPr>
        <p:spPr bwMode="auto">
          <a:xfrm>
            <a:off x="5134521" y="4652863"/>
            <a:ext cx="51296" cy="123111"/>
          </a:xfrm>
          <a:prstGeom prst="rect">
            <a:avLst/>
          </a:prstGeom>
          <a:noFill/>
          <a:ln w="9525">
            <a:noFill/>
            <a:miter lim="800000"/>
            <a:headEnd/>
            <a:tailEnd/>
          </a:ln>
        </p:spPr>
        <p:txBody>
          <a:bodyPr wrap="none" lIns="0" tIns="0" rIns="0" bIns="0">
            <a:spAutoFit/>
          </a:bodyPr>
          <a:lstStyle/>
          <a:p>
            <a:pPr eaLnBrk="0" hangingPunct="0"/>
            <a:r>
              <a:rPr lang="en-US" altLang="ja-JP" sz="800" dirty="0">
                <a:solidFill>
                  <a:schemeClr val="bg1"/>
                </a:solidFill>
                <a:latin typeface="Calibri" pitchFamily="34" charset="0"/>
                <a:ea typeface="MS Mincho" pitchFamily="49" charset="-128"/>
                <a:cs typeface="Calibri" pitchFamily="34" charset="0"/>
              </a:rPr>
              <a:t>0</a:t>
            </a:r>
            <a:endParaRPr lang="en-US" sz="2800" dirty="0">
              <a:solidFill>
                <a:schemeClr val="bg1"/>
              </a:solidFill>
              <a:latin typeface="Calibri" pitchFamily="34" charset="0"/>
              <a:cs typeface="Calibri" pitchFamily="34" charset="0"/>
            </a:endParaRPr>
          </a:p>
        </p:txBody>
      </p:sp>
      <p:sp>
        <p:nvSpPr>
          <p:cNvPr id="893348" name="Rectangle 121"/>
          <p:cNvSpPr>
            <a:spLocks noChangeArrowheads="1"/>
          </p:cNvSpPr>
          <p:nvPr/>
        </p:nvSpPr>
        <p:spPr bwMode="auto">
          <a:xfrm>
            <a:off x="5050728" y="4167088"/>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0.5</a:t>
            </a:r>
            <a:endParaRPr lang="en-US" sz="900" dirty="0">
              <a:latin typeface="Calibri" pitchFamily="34" charset="0"/>
              <a:cs typeface="Calibri" pitchFamily="34" charset="0"/>
            </a:endParaRPr>
          </a:p>
        </p:txBody>
      </p:sp>
      <p:sp>
        <p:nvSpPr>
          <p:cNvPr id="893349" name="Rectangle 122"/>
          <p:cNvSpPr>
            <a:spLocks noChangeArrowheads="1"/>
          </p:cNvSpPr>
          <p:nvPr/>
        </p:nvSpPr>
        <p:spPr bwMode="auto">
          <a:xfrm>
            <a:off x="5050728" y="3678138"/>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1.0</a:t>
            </a:r>
            <a:endParaRPr lang="en-US" sz="900" dirty="0">
              <a:latin typeface="Calibri" pitchFamily="34" charset="0"/>
              <a:cs typeface="Calibri" pitchFamily="34" charset="0"/>
            </a:endParaRPr>
          </a:p>
        </p:txBody>
      </p:sp>
      <p:sp>
        <p:nvSpPr>
          <p:cNvPr id="893350" name="Rectangle 123"/>
          <p:cNvSpPr>
            <a:spLocks noChangeArrowheads="1"/>
          </p:cNvSpPr>
          <p:nvPr/>
        </p:nvSpPr>
        <p:spPr bwMode="auto">
          <a:xfrm>
            <a:off x="5050728" y="3163788"/>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1.5</a:t>
            </a:r>
            <a:endParaRPr lang="en-US" sz="900" dirty="0">
              <a:latin typeface="Calibri" pitchFamily="34" charset="0"/>
              <a:cs typeface="Calibri" pitchFamily="34" charset="0"/>
            </a:endParaRPr>
          </a:p>
        </p:txBody>
      </p:sp>
      <p:sp>
        <p:nvSpPr>
          <p:cNvPr id="893351" name="Rectangle 124"/>
          <p:cNvSpPr>
            <a:spLocks noChangeArrowheads="1"/>
          </p:cNvSpPr>
          <p:nvPr/>
        </p:nvSpPr>
        <p:spPr bwMode="auto">
          <a:xfrm>
            <a:off x="5050728" y="2701826"/>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2.0</a:t>
            </a:r>
            <a:endParaRPr lang="en-US" sz="900" dirty="0">
              <a:latin typeface="Calibri" pitchFamily="34" charset="0"/>
              <a:cs typeface="Calibri" pitchFamily="34" charset="0"/>
            </a:endParaRPr>
          </a:p>
        </p:txBody>
      </p:sp>
      <p:sp>
        <p:nvSpPr>
          <p:cNvPr id="893352" name="Rectangle 125"/>
          <p:cNvSpPr>
            <a:spLocks noChangeArrowheads="1"/>
          </p:cNvSpPr>
          <p:nvPr/>
        </p:nvSpPr>
        <p:spPr bwMode="auto">
          <a:xfrm>
            <a:off x="5050728" y="2185888"/>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2.5</a:t>
            </a:r>
            <a:endParaRPr lang="en-US" sz="3200" dirty="0">
              <a:latin typeface="Calibri" pitchFamily="34" charset="0"/>
              <a:cs typeface="Calibri" pitchFamily="34" charset="0"/>
            </a:endParaRPr>
          </a:p>
        </p:txBody>
      </p:sp>
      <p:sp>
        <p:nvSpPr>
          <p:cNvPr id="893353" name="Rectangle 126"/>
          <p:cNvSpPr>
            <a:spLocks noChangeArrowheads="1"/>
          </p:cNvSpPr>
          <p:nvPr/>
        </p:nvSpPr>
        <p:spPr bwMode="auto">
          <a:xfrm>
            <a:off x="5050728" y="1727101"/>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3.0</a:t>
            </a:r>
            <a:endParaRPr lang="en-US" sz="3200" dirty="0">
              <a:latin typeface="Calibri" pitchFamily="34" charset="0"/>
              <a:cs typeface="Calibri" pitchFamily="34" charset="0"/>
            </a:endParaRPr>
          </a:p>
        </p:txBody>
      </p:sp>
      <p:sp>
        <p:nvSpPr>
          <p:cNvPr id="893354" name="Rectangle 127"/>
          <p:cNvSpPr>
            <a:spLocks noChangeArrowheads="1"/>
          </p:cNvSpPr>
          <p:nvPr/>
        </p:nvSpPr>
        <p:spPr bwMode="auto">
          <a:xfrm>
            <a:off x="5225771" y="4778276"/>
            <a:ext cx="57708"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0</a:t>
            </a:r>
            <a:endParaRPr lang="en-US" sz="900" dirty="0">
              <a:latin typeface="Calibri" pitchFamily="34" charset="0"/>
              <a:cs typeface="Calibri" pitchFamily="34" charset="0"/>
            </a:endParaRPr>
          </a:p>
        </p:txBody>
      </p:sp>
      <p:sp>
        <p:nvSpPr>
          <p:cNvPr id="893355" name="Rectangle 128"/>
          <p:cNvSpPr>
            <a:spLocks noChangeArrowheads="1"/>
          </p:cNvSpPr>
          <p:nvPr/>
        </p:nvSpPr>
        <p:spPr bwMode="auto">
          <a:xfrm>
            <a:off x="5803203" y="4778276"/>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0.5</a:t>
            </a:r>
            <a:endParaRPr lang="en-US" sz="900" dirty="0">
              <a:latin typeface="Calibri" pitchFamily="34" charset="0"/>
              <a:cs typeface="Calibri" pitchFamily="34" charset="0"/>
            </a:endParaRPr>
          </a:p>
        </p:txBody>
      </p:sp>
      <p:sp>
        <p:nvSpPr>
          <p:cNvPr id="893356" name="Rectangle 129"/>
          <p:cNvSpPr>
            <a:spLocks noChangeArrowheads="1"/>
          </p:cNvSpPr>
          <p:nvPr/>
        </p:nvSpPr>
        <p:spPr bwMode="auto">
          <a:xfrm>
            <a:off x="6412803" y="4778276"/>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1.0</a:t>
            </a:r>
            <a:endParaRPr lang="en-US" sz="900" dirty="0">
              <a:latin typeface="Calibri" pitchFamily="34" charset="0"/>
              <a:cs typeface="Calibri" pitchFamily="34" charset="0"/>
            </a:endParaRPr>
          </a:p>
        </p:txBody>
      </p:sp>
      <p:sp>
        <p:nvSpPr>
          <p:cNvPr id="893357" name="Rectangle 130"/>
          <p:cNvSpPr>
            <a:spLocks noChangeArrowheads="1"/>
          </p:cNvSpPr>
          <p:nvPr/>
        </p:nvSpPr>
        <p:spPr bwMode="auto">
          <a:xfrm>
            <a:off x="7023990" y="4778276"/>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1.5</a:t>
            </a:r>
            <a:endParaRPr lang="en-US" sz="900" dirty="0">
              <a:latin typeface="Calibri" pitchFamily="34" charset="0"/>
              <a:cs typeface="Calibri" pitchFamily="34" charset="0"/>
            </a:endParaRPr>
          </a:p>
        </p:txBody>
      </p:sp>
      <p:sp>
        <p:nvSpPr>
          <p:cNvPr id="893358" name="Rectangle 131"/>
          <p:cNvSpPr>
            <a:spLocks noChangeArrowheads="1"/>
          </p:cNvSpPr>
          <p:nvPr/>
        </p:nvSpPr>
        <p:spPr bwMode="auto">
          <a:xfrm>
            <a:off x="7636765" y="4778276"/>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2.0</a:t>
            </a:r>
            <a:endParaRPr lang="en-US" sz="900" dirty="0">
              <a:latin typeface="Calibri" pitchFamily="34" charset="0"/>
              <a:cs typeface="Calibri" pitchFamily="34" charset="0"/>
            </a:endParaRPr>
          </a:p>
        </p:txBody>
      </p:sp>
      <p:sp>
        <p:nvSpPr>
          <p:cNvPr id="893359" name="Rectangle 132"/>
          <p:cNvSpPr>
            <a:spLocks noChangeArrowheads="1"/>
          </p:cNvSpPr>
          <p:nvPr/>
        </p:nvSpPr>
        <p:spPr bwMode="auto">
          <a:xfrm>
            <a:off x="8244778" y="4778276"/>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2.5</a:t>
            </a:r>
            <a:endParaRPr lang="en-US" sz="900" dirty="0">
              <a:latin typeface="Calibri" pitchFamily="34" charset="0"/>
              <a:cs typeface="Calibri" pitchFamily="34" charset="0"/>
            </a:endParaRPr>
          </a:p>
        </p:txBody>
      </p:sp>
      <p:sp>
        <p:nvSpPr>
          <p:cNvPr id="893360" name="Rectangle 133"/>
          <p:cNvSpPr>
            <a:spLocks noChangeArrowheads="1"/>
          </p:cNvSpPr>
          <p:nvPr/>
        </p:nvSpPr>
        <p:spPr bwMode="auto">
          <a:xfrm>
            <a:off x="8862315" y="4778276"/>
            <a:ext cx="144270" cy="138499"/>
          </a:xfrm>
          <a:prstGeom prst="rect">
            <a:avLst/>
          </a:prstGeom>
          <a:noFill/>
          <a:ln w="9525">
            <a:noFill/>
            <a:miter lim="800000"/>
            <a:headEnd/>
            <a:tailEnd/>
          </a:ln>
        </p:spPr>
        <p:txBody>
          <a:bodyPr wrap="none" lIns="0" tIns="0" rIns="0" bIns="0">
            <a:spAutoFit/>
          </a:bodyPr>
          <a:lstStyle/>
          <a:p>
            <a:pPr eaLnBrk="0" hangingPunct="0"/>
            <a:r>
              <a:rPr lang="en-US" altLang="ja-JP" sz="900" dirty="0">
                <a:latin typeface="Calibri" pitchFamily="34" charset="0"/>
                <a:ea typeface="MS Mincho" pitchFamily="49" charset="-128"/>
                <a:cs typeface="Calibri" pitchFamily="34" charset="0"/>
              </a:rPr>
              <a:t>3.0</a:t>
            </a:r>
            <a:endParaRPr lang="en-US" sz="900" dirty="0">
              <a:latin typeface="Calibri" pitchFamily="34" charset="0"/>
              <a:cs typeface="Calibri" pitchFamily="34" charset="0"/>
            </a:endParaRPr>
          </a:p>
        </p:txBody>
      </p:sp>
      <p:sp>
        <p:nvSpPr>
          <p:cNvPr id="893361" name="Oval 134"/>
          <p:cNvSpPr>
            <a:spLocks noChangeArrowheads="1"/>
          </p:cNvSpPr>
          <p:nvPr/>
        </p:nvSpPr>
        <p:spPr bwMode="auto">
          <a:xfrm>
            <a:off x="5551488" y="2036663"/>
            <a:ext cx="31750" cy="42863"/>
          </a:xfrm>
          <a:prstGeom prst="ellipse">
            <a:avLst/>
          </a:prstGeom>
          <a:solidFill>
            <a:srgbClr val="007148"/>
          </a:solidFill>
          <a:ln w="19050" algn="ctr">
            <a:noFill/>
            <a:round/>
            <a:headEnd/>
            <a:tailEnd/>
          </a:ln>
          <a:effectLst/>
        </p:spPr>
        <p:txBody>
          <a:bodyPr wrap="none" anchor="ctr"/>
          <a:lstStyle/>
          <a:p>
            <a:endParaRPr lang="en-GB" sz="2400" dirty="0">
              <a:latin typeface="Calibri" pitchFamily="34" charset="0"/>
              <a:cs typeface="Lucida Sans Unicode" pitchFamily="34" charset="0"/>
            </a:endParaRPr>
          </a:p>
        </p:txBody>
      </p:sp>
      <p:sp>
        <p:nvSpPr>
          <p:cNvPr id="893362" name="Rectangle 135"/>
          <p:cNvSpPr>
            <a:spLocks noChangeArrowheads="1"/>
          </p:cNvSpPr>
          <p:nvPr/>
        </p:nvSpPr>
        <p:spPr bwMode="auto">
          <a:xfrm>
            <a:off x="5674443" y="2009676"/>
            <a:ext cx="508152" cy="123111"/>
          </a:xfrm>
          <a:prstGeom prst="rect">
            <a:avLst/>
          </a:prstGeom>
          <a:noFill/>
          <a:ln w="9525">
            <a:noFill/>
            <a:miter lim="800000"/>
            <a:headEnd/>
            <a:tailEnd/>
          </a:ln>
        </p:spPr>
        <p:txBody>
          <a:bodyPr wrap="none" lIns="0" tIns="0" rIns="0" bIns="0">
            <a:spAutoFit/>
          </a:bodyPr>
          <a:lstStyle/>
          <a:p>
            <a:pPr eaLnBrk="0" hangingPunct="0"/>
            <a:r>
              <a:rPr lang="en-US" altLang="ja-JP" sz="800" b="1" dirty="0">
                <a:latin typeface="Calibri" pitchFamily="34" charset="0"/>
                <a:ea typeface="MS Mincho" pitchFamily="49" charset="-128"/>
                <a:cs typeface="Calibri" pitchFamily="34" charset="0"/>
              </a:rPr>
              <a:t>15–25 years</a:t>
            </a:r>
            <a:endParaRPr lang="en-US" sz="2800" dirty="0">
              <a:latin typeface="Calibri" pitchFamily="34" charset="0"/>
              <a:cs typeface="Calibri" pitchFamily="34" charset="0"/>
            </a:endParaRPr>
          </a:p>
        </p:txBody>
      </p:sp>
      <p:sp>
        <p:nvSpPr>
          <p:cNvPr id="893363" name="Rectangle 136"/>
          <p:cNvSpPr>
            <a:spLocks noChangeArrowheads="1"/>
          </p:cNvSpPr>
          <p:nvPr/>
        </p:nvSpPr>
        <p:spPr bwMode="auto">
          <a:xfrm>
            <a:off x="5551488" y="2211288"/>
            <a:ext cx="31750" cy="42863"/>
          </a:xfrm>
          <a:prstGeom prst="rect">
            <a:avLst/>
          </a:prstGeom>
          <a:solidFill>
            <a:srgbClr val="339966"/>
          </a:solidFill>
          <a:ln w="6985">
            <a:solidFill>
              <a:srgbClr val="339966"/>
            </a:solidFill>
            <a:miter lim="800000"/>
            <a:headEnd/>
            <a:tailEnd/>
          </a:ln>
        </p:spPr>
        <p:txBody>
          <a:bodyPr/>
          <a:lstStyle/>
          <a:p>
            <a:pPr eaLnBrk="0" hangingPunct="0"/>
            <a:endParaRPr lang="en-GB" sz="800" b="1" dirty="0">
              <a:solidFill>
                <a:schemeClr val="bg1"/>
              </a:solidFill>
              <a:latin typeface="Calibri" pitchFamily="34" charset="0"/>
              <a:cs typeface="Calibri" pitchFamily="34" charset="0"/>
            </a:endParaRPr>
          </a:p>
        </p:txBody>
      </p:sp>
      <p:sp>
        <p:nvSpPr>
          <p:cNvPr id="893364" name="Rectangle 137"/>
          <p:cNvSpPr>
            <a:spLocks noChangeArrowheads="1"/>
          </p:cNvSpPr>
          <p:nvPr/>
        </p:nvSpPr>
        <p:spPr bwMode="auto">
          <a:xfrm>
            <a:off x="5674443" y="2184301"/>
            <a:ext cx="508152" cy="123111"/>
          </a:xfrm>
          <a:prstGeom prst="rect">
            <a:avLst/>
          </a:prstGeom>
          <a:noFill/>
          <a:ln w="9525">
            <a:noFill/>
            <a:miter lim="800000"/>
            <a:headEnd/>
            <a:tailEnd/>
          </a:ln>
        </p:spPr>
        <p:txBody>
          <a:bodyPr wrap="none" lIns="0" tIns="0" rIns="0" bIns="0">
            <a:spAutoFit/>
          </a:bodyPr>
          <a:lstStyle/>
          <a:p>
            <a:pPr eaLnBrk="0" hangingPunct="0"/>
            <a:r>
              <a:rPr lang="en-US" altLang="ja-JP" sz="800" b="1" dirty="0">
                <a:latin typeface="Calibri" pitchFamily="34" charset="0"/>
                <a:ea typeface="MS Mincho" pitchFamily="49" charset="-128"/>
                <a:cs typeface="Calibri" pitchFamily="34" charset="0"/>
              </a:rPr>
              <a:t>26–45 years</a:t>
            </a:r>
            <a:endParaRPr lang="en-US" sz="2800" dirty="0">
              <a:latin typeface="Calibri" pitchFamily="34" charset="0"/>
              <a:cs typeface="Calibri" pitchFamily="34" charset="0"/>
            </a:endParaRPr>
          </a:p>
        </p:txBody>
      </p:sp>
      <p:sp>
        <p:nvSpPr>
          <p:cNvPr id="893365" name="Freeform 138"/>
          <p:cNvSpPr>
            <a:spLocks/>
          </p:cNvSpPr>
          <p:nvPr/>
        </p:nvSpPr>
        <p:spPr bwMode="auto">
          <a:xfrm>
            <a:off x="5551488" y="2389088"/>
            <a:ext cx="31750" cy="41275"/>
          </a:xfrm>
          <a:custGeom>
            <a:avLst/>
            <a:gdLst>
              <a:gd name="T0" fmla="*/ 2147483647 w 57"/>
              <a:gd name="T1" fmla="*/ 0 h 57"/>
              <a:gd name="T2" fmla="*/ 2147483647 w 57"/>
              <a:gd name="T3" fmla="*/ 2147483647 h 57"/>
              <a:gd name="T4" fmla="*/ 0 w 57"/>
              <a:gd name="T5" fmla="*/ 2147483647 h 57"/>
              <a:gd name="T6" fmla="*/ 2147483647 w 57"/>
              <a:gd name="T7" fmla="*/ 0 h 57"/>
              <a:gd name="T8" fmla="*/ 0 60000 65536"/>
              <a:gd name="T9" fmla="*/ 0 60000 65536"/>
              <a:gd name="T10" fmla="*/ 0 60000 65536"/>
              <a:gd name="T11" fmla="*/ 0 60000 65536"/>
              <a:gd name="T12" fmla="*/ 0 w 57"/>
              <a:gd name="T13" fmla="*/ 0 h 57"/>
              <a:gd name="T14" fmla="*/ 57 w 57"/>
              <a:gd name="T15" fmla="*/ 57 h 57"/>
            </a:gdLst>
            <a:ahLst/>
            <a:cxnLst>
              <a:cxn ang="T8">
                <a:pos x="T0" y="T1"/>
              </a:cxn>
              <a:cxn ang="T9">
                <a:pos x="T2" y="T3"/>
              </a:cxn>
              <a:cxn ang="T10">
                <a:pos x="T4" y="T5"/>
              </a:cxn>
              <a:cxn ang="T11">
                <a:pos x="T6" y="T7"/>
              </a:cxn>
            </a:cxnLst>
            <a:rect l="T12" t="T13" r="T14" b="T15"/>
            <a:pathLst>
              <a:path w="57" h="57">
                <a:moveTo>
                  <a:pt x="28" y="0"/>
                </a:moveTo>
                <a:lnTo>
                  <a:pt x="57" y="57"/>
                </a:lnTo>
                <a:lnTo>
                  <a:pt x="0" y="57"/>
                </a:lnTo>
                <a:lnTo>
                  <a:pt x="28" y="0"/>
                </a:lnTo>
                <a:close/>
              </a:path>
            </a:pathLst>
          </a:custGeom>
          <a:solidFill>
            <a:srgbClr val="00CC66"/>
          </a:solidFill>
          <a:ln w="6985">
            <a:solidFill>
              <a:srgbClr val="00CC66"/>
            </a:solidFill>
            <a:round/>
            <a:headEnd/>
            <a:tailEnd/>
          </a:ln>
        </p:spPr>
        <p:txBody>
          <a:bodyPr/>
          <a:lstStyle/>
          <a:p>
            <a:pPr eaLnBrk="0" hangingPunct="0"/>
            <a:endParaRPr lang="en-GB" sz="2800" b="1" dirty="0">
              <a:solidFill>
                <a:schemeClr val="bg1"/>
              </a:solidFill>
              <a:latin typeface="Calibri" pitchFamily="34" charset="0"/>
              <a:cs typeface="Calibri" pitchFamily="34" charset="0"/>
            </a:endParaRPr>
          </a:p>
        </p:txBody>
      </p:sp>
      <p:sp>
        <p:nvSpPr>
          <p:cNvPr id="893366" name="Rectangle 139"/>
          <p:cNvSpPr>
            <a:spLocks noChangeArrowheads="1"/>
          </p:cNvSpPr>
          <p:nvPr/>
        </p:nvSpPr>
        <p:spPr bwMode="auto">
          <a:xfrm>
            <a:off x="5674443" y="2358926"/>
            <a:ext cx="508152" cy="123111"/>
          </a:xfrm>
          <a:prstGeom prst="rect">
            <a:avLst/>
          </a:prstGeom>
          <a:noFill/>
          <a:ln w="9525">
            <a:noFill/>
            <a:miter lim="800000"/>
            <a:headEnd/>
            <a:tailEnd/>
          </a:ln>
        </p:spPr>
        <p:txBody>
          <a:bodyPr wrap="none" lIns="0" tIns="0" rIns="0" bIns="0">
            <a:spAutoFit/>
          </a:bodyPr>
          <a:lstStyle/>
          <a:p>
            <a:pPr eaLnBrk="0" hangingPunct="0"/>
            <a:r>
              <a:rPr lang="en-US" altLang="ja-JP" sz="800" b="1" dirty="0">
                <a:latin typeface="Calibri" pitchFamily="34" charset="0"/>
                <a:ea typeface="MS Mincho" pitchFamily="49" charset="-128"/>
                <a:cs typeface="Calibri" pitchFamily="34" charset="0"/>
              </a:rPr>
              <a:t>46–55 years</a:t>
            </a:r>
            <a:endParaRPr lang="en-US" sz="2800" dirty="0">
              <a:latin typeface="Calibri" pitchFamily="34" charset="0"/>
              <a:cs typeface="Calibri" pitchFamily="34" charset="0"/>
            </a:endParaRPr>
          </a:p>
        </p:txBody>
      </p:sp>
      <p:sp>
        <p:nvSpPr>
          <p:cNvPr id="893367" name="Text Box 141"/>
          <p:cNvSpPr txBox="1">
            <a:spLocks noChangeArrowheads="1"/>
          </p:cNvSpPr>
          <p:nvPr/>
        </p:nvSpPr>
        <p:spPr bwMode="auto">
          <a:xfrm rot="-5400000">
            <a:off x="3272631" y="3099495"/>
            <a:ext cx="2913063" cy="304800"/>
          </a:xfrm>
          <a:prstGeom prst="rect">
            <a:avLst/>
          </a:prstGeom>
          <a:noFill/>
          <a:ln w="9525">
            <a:noFill/>
            <a:miter lim="800000"/>
            <a:headEnd/>
            <a:tailEnd/>
          </a:ln>
        </p:spPr>
        <p:txBody>
          <a:bodyPr>
            <a:spAutoFit/>
          </a:bodyPr>
          <a:lstStyle/>
          <a:p>
            <a:pPr algn="ctr" eaLnBrk="0" hangingPunct="0"/>
            <a:r>
              <a:rPr lang="en-GB" sz="1400" b="1" dirty="0">
                <a:latin typeface="Calibri" pitchFamily="34" charset="0"/>
                <a:cs typeface="Lucida Sans Unicode" pitchFamily="34" charset="0"/>
              </a:rPr>
              <a:t>Antibody levels in CVS*</a:t>
            </a:r>
          </a:p>
        </p:txBody>
      </p:sp>
      <p:sp>
        <p:nvSpPr>
          <p:cNvPr id="893368" name="Text Box 143"/>
          <p:cNvSpPr txBox="1">
            <a:spLocks noChangeArrowheads="1"/>
          </p:cNvSpPr>
          <p:nvPr/>
        </p:nvSpPr>
        <p:spPr bwMode="auto">
          <a:xfrm>
            <a:off x="5334000" y="4919563"/>
            <a:ext cx="3575050" cy="304800"/>
          </a:xfrm>
          <a:prstGeom prst="rect">
            <a:avLst/>
          </a:prstGeom>
          <a:noFill/>
          <a:ln w="9525">
            <a:noFill/>
            <a:miter lim="800000"/>
            <a:headEnd/>
            <a:tailEnd/>
          </a:ln>
        </p:spPr>
        <p:txBody>
          <a:bodyPr>
            <a:spAutoFit/>
          </a:bodyPr>
          <a:lstStyle/>
          <a:p>
            <a:pPr algn="ctr" eaLnBrk="0" hangingPunct="0"/>
            <a:r>
              <a:rPr lang="en-GB" sz="1400" b="1" dirty="0">
                <a:latin typeface="Calibri" pitchFamily="34" charset="0"/>
                <a:cs typeface="Lucida Sans Unicode" pitchFamily="34" charset="0"/>
              </a:rPr>
              <a:t>Antibody levels in serum</a:t>
            </a:r>
            <a:r>
              <a:rPr lang="en-GB" sz="1400" b="1" baseline="30000" dirty="0">
                <a:latin typeface="Calibri" pitchFamily="34" charset="0"/>
                <a:cs typeface="Lucida Sans Unicode" pitchFamily="34" charset="0"/>
              </a:rPr>
              <a:t>†</a:t>
            </a:r>
          </a:p>
        </p:txBody>
      </p:sp>
      <p:sp>
        <p:nvSpPr>
          <p:cNvPr id="893369" name="Text Box 441"/>
          <p:cNvSpPr txBox="1">
            <a:spLocks noChangeArrowheads="1"/>
          </p:cNvSpPr>
          <p:nvPr/>
        </p:nvSpPr>
        <p:spPr bwMode="auto">
          <a:xfrm>
            <a:off x="6017305" y="1414363"/>
            <a:ext cx="1533754" cy="357545"/>
          </a:xfrm>
          <a:prstGeom prst="roundRect">
            <a:avLst/>
          </a:prstGeom>
          <a:solidFill>
            <a:srgbClr val="007148"/>
          </a:solidFill>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5"/>
          </a:lnRef>
          <a:fillRef idx="3">
            <a:schemeClr val="accent5"/>
          </a:fillRef>
          <a:effectRef idx="3">
            <a:schemeClr val="accent5"/>
          </a:effectRef>
          <a:fontRef idx="minor">
            <a:schemeClr val="lt1"/>
          </a:fontRef>
        </p:style>
        <p:txBody>
          <a:bodyPr lIns="0" tIns="0" rIns="0" bIns="0">
            <a:spAutoFit/>
          </a:bodyPr>
          <a:lstStyle/>
          <a:p>
            <a:pPr algn="ctr" eaLnBrk="0" hangingPunct="0"/>
            <a:r>
              <a:rPr lang="en-GB" sz="2100" b="1" dirty="0" smtClean="0">
                <a:solidFill>
                  <a:schemeClr val="bg1"/>
                </a:solidFill>
                <a:latin typeface="Calibri" pitchFamily="34" charset="0"/>
                <a:cs typeface="Calibri" pitchFamily="34" charset="0"/>
              </a:rPr>
              <a:t>Anti-HPV 18</a:t>
            </a:r>
          </a:p>
        </p:txBody>
      </p:sp>
      <p:sp>
        <p:nvSpPr>
          <p:cNvPr id="893370" name="Rectangle 442"/>
          <p:cNvSpPr>
            <a:spLocks noGrp="1" noChangeArrowheads="1"/>
          </p:cNvSpPr>
          <p:nvPr>
            <p:ph type="title"/>
          </p:nvPr>
        </p:nvSpPr>
        <p:spPr>
          <a:xfrm>
            <a:off x="685800" y="133350"/>
            <a:ext cx="7772400" cy="1066800"/>
          </a:xfrm>
        </p:spPr>
        <p:txBody>
          <a:bodyPr>
            <a:normAutofit fontScale="90000"/>
          </a:bodyPr>
          <a:lstStyle/>
          <a:p>
            <a:r>
              <a:rPr lang="en-GB" sz="2400" dirty="0" err="1"/>
              <a:t>Cervarix</a:t>
            </a:r>
            <a:r>
              <a:rPr lang="en-GB" sz="2400" baseline="30000" dirty="0"/>
              <a:t>®</a:t>
            </a:r>
            <a:r>
              <a:rPr lang="en-GB" sz="2400" dirty="0"/>
              <a:t> </a:t>
            </a:r>
            <a:r>
              <a:rPr lang="tr-TR" sz="2400" dirty="0" smtClean="0"/>
              <a:t>S</a:t>
            </a:r>
            <a:r>
              <a:rPr lang="en-GB" sz="2400" dirty="0" err="1" smtClean="0"/>
              <a:t>ervi</a:t>
            </a:r>
            <a:r>
              <a:rPr lang="tr-TR" sz="2400" dirty="0" smtClean="0"/>
              <a:t>k</a:t>
            </a:r>
            <a:r>
              <a:rPr lang="en-GB" sz="2400" dirty="0" err="1" smtClean="0"/>
              <a:t>ovaginal</a:t>
            </a:r>
            <a:r>
              <a:rPr lang="en-GB" sz="2400" dirty="0" smtClean="0"/>
              <a:t> </a:t>
            </a:r>
            <a:r>
              <a:rPr lang="tr-TR" sz="2400" dirty="0" smtClean="0"/>
              <a:t>Sekresyondaki </a:t>
            </a:r>
            <a:r>
              <a:rPr lang="en-GB" sz="2400" dirty="0" smtClean="0"/>
              <a:t>Anti</a:t>
            </a:r>
            <a:r>
              <a:rPr lang="tr-TR" sz="2400" dirty="0" smtClean="0"/>
              <a:t>kor Seviyeleri</a:t>
            </a:r>
            <a:br>
              <a:rPr lang="tr-TR" sz="2400" dirty="0" smtClean="0"/>
            </a:br>
            <a:endParaRPr lang="en-US" sz="2400" dirty="0"/>
          </a:p>
        </p:txBody>
      </p:sp>
      <p:sp>
        <p:nvSpPr>
          <p:cNvPr id="447" name="Footer Placeholder 446"/>
          <p:cNvSpPr>
            <a:spLocks noGrp="1"/>
          </p:cNvSpPr>
          <p:nvPr>
            <p:ph type="ftr" sz="quarter" idx="11"/>
          </p:nvPr>
        </p:nvSpPr>
        <p:spPr/>
        <p:txBody>
          <a:bodyPr/>
          <a:lstStyle/>
          <a:p>
            <a:r>
              <a:rPr lang="tr-TR" dirty="0" smtClean="0"/>
              <a:t>Schwarz TF, Vaccine 2009</a:t>
            </a:r>
            <a:endParaRPr lang="tr-TR" dirty="0"/>
          </a:p>
        </p:txBody>
      </p:sp>
      <p:sp>
        <p:nvSpPr>
          <p:cNvPr id="893374" name="Rectangle 446"/>
          <p:cNvSpPr>
            <a:spLocks noChangeArrowheads="1"/>
          </p:cNvSpPr>
          <p:nvPr/>
        </p:nvSpPr>
        <p:spPr bwMode="auto">
          <a:xfrm>
            <a:off x="5028332" y="4643338"/>
            <a:ext cx="179536" cy="138499"/>
          </a:xfrm>
          <a:prstGeom prst="rect">
            <a:avLst/>
          </a:prstGeom>
          <a:noFill/>
          <a:ln w="9525">
            <a:noFill/>
            <a:miter lim="800000"/>
            <a:headEnd/>
            <a:tailEnd/>
          </a:ln>
        </p:spPr>
        <p:txBody>
          <a:bodyPr wrap="none" lIns="0" tIns="0" rIns="0" bIns="0">
            <a:spAutoFit/>
          </a:bodyPr>
          <a:lstStyle/>
          <a:p>
            <a:r>
              <a:rPr lang="en-GB" sz="900" dirty="0">
                <a:latin typeface="Calibri" pitchFamily="34" charset="0"/>
                <a:cs typeface="Calibri" pitchFamily="34" charset="0"/>
              </a:rPr>
              <a:t>-1.0</a:t>
            </a:r>
            <a:endParaRPr lang="en-GB" sz="3200" i="1" dirty="0">
              <a:latin typeface="Calibri" pitchFamily="34" charset="0"/>
              <a:cs typeface="Calibri" pitchFamily="34" charset="0"/>
            </a:endParaRPr>
          </a:p>
        </p:txBody>
      </p:sp>
      <p:sp>
        <p:nvSpPr>
          <p:cNvPr id="446" name="TextBox 445"/>
          <p:cNvSpPr txBox="1"/>
          <p:nvPr/>
        </p:nvSpPr>
        <p:spPr>
          <a:xfrm>
            <a:off x="2847675" y="5373216"/>
            <a:ext cx="5928457" cy="715089"/>
          </a:xfrm>
          <a:prstGeom prst="roundRect">
            <a:avLst/>
          </a:prstGeom>
          <a:solidFill>
            <a:schemeClr val="tx2">
              <a:lumMod val="5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wrap="none" rtlCol="0">
            <a:spAutoFit/>
          </a:bodyPr>
          <a:lstStyle/>
          <a:p>
            <a:pPr eaLnBrk="0" hangingPunct="0"/>
            <a:r>
              <a:rPr lang="tr-TR" dirty="0" smtClean="0">
                <a:solidFill>
                  <a:schemeClr val="bg1"/>
                </a:solidFill>
              </a:rPr>
              <a:t>Naturel enfeksiyonda a</a:t>
            </a:r>
            <a:r>
              <a:rPr lang="en-US" dirty="0" smtClean="0">
                <a:solidFill>
                  <a:schemeClr val="bg1"/>
                </a:solidFill>
              </a:rPr>
              <a:t>nti-HPV-16 </a:t>
            </a:r>
            <a:r>
              <a:rPr lang="tr-TR" dirty="0" smtClean="0">
                <a:solidFill>
                  <a:schemeClr val="bg1"/>
                </a:solidFill>
              </a:rPr>
              <a:t>ve</a:t>
            </a:r>
            <a:r>
              <a:rPr lang="en-US" dirty="0" smtClean="0">
                <a:solidFill>
                  <a:schemeClr val="bg1"/>
                </a:solidFill>
              </a:rPr>
              <a:t> anti-HPV-18 </a:t>
            </a:r>
            <a:r>
              <a:rPr lang="tr-TR" dirty="0" smtClean="0">
                <a:solidFill>
                  <a:schemeClr val="bg1"/>
                </a:solidFill>
              </a:rPr>
              <a:t> antikorları</a:t>
            </a:r>
          </a:p>
          <a:p>
            <a:pPr eaLnBrk="0" hangingPunct="0"/>
            <a:r>
              <a:rPr lang="tr-TR" dirty="0" smtClean="0">
                <a:solidFill>
                  <a:schemeClr val="bg1"/>
                </a:solidFill>
              </a:rPr>
              <a:t>servikal sekresyonda gösterilememiştir </a:t>
            </a:r>
            <a:r>
              <a:rPr lang="en-US" dirty="0" smtClean="0">
                <a:solidFill>
                  <a:schemeClr val="bg1"/>
                </a:solidFill>
              </a:rPr>
              <a:t>(n=20)</a:t>
            </a:r>
            <a:endParaRPr lang="tr-TR" dirty="0" smtClean="0">
              <a:solidFill>
                <a:schemeClr val="bg1"/>
              </a:solidFill>
            </a:endParaRPr>
          </a:p>
        </p:txBody>
      </p:sp>
    </p:spTree>
    <p:extLst>
      <p:ext uri="{BB962C8B-B14F-4D97-AF65-F5344CB8AC3E}">
        <p14:creationId xmlns:p14="http://schemas.microsoft.com/office/powerpoint/2010/main" val="2548412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tr-TR" dirty="0" smtClean="0"/>
              <a:t>Türkiye’de En Sık HPV Tipleri</a:t>
            </a:r>
            <a:endParaRPr lang="tr-TR" dirty="0"/>
          </a:p>
        </p:txBody>
      </p:sp>
      <p:sp>
        <p:nvSpPr>
          <p:cNvPr id="8" name="Text Placeholder 7"/>
          <p:cNvSpPr>
            <a:spLocks noGrp="1"/>
          </p:cNvSpPr>
          <p:nvPr>
            <p:ph type="body" idx="1"/>
          </p:nvPr>
        </p:nvSpPr>
        <p:spPr>
          <a:xfrm>
            <a:off x="609180" y="1628800"/>
            <a:ext cx="3655106" cy="679994"/>
          </a:xfr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scene3d>
              <a:camera prst="orthographicFront"/>
              <a:lightRig rig="flat" dir="tl">
                <a:rot lat="0" lon="0" rev="6600000"/>
              </a:lightRig>
            </a:scene3d>
            <a:sp3d>
              <a:contourClr>
                <a:schemeClr val="accent2">
                  <a:shade val="75000"/>
                </a:schemeClr>
              </a:contourClr>
            </a:sp3d>
          </a:bodyPr>
          <a:lstStyle/>
          <a:p>
            <a:pPr algn="ctr" eaLnBrk="0" fontAlgn="base" hangingPunct="0">
              <a:spcAft>
                <a:spcPct val="0"/>
              </a:spcAft>
              <a:buClr>
                <a:schemeClr val="accent2"/>
              </a:buClr>
              <a:buSzPct val="85000"/>
              <a:defRPr/>
            </a:pPr>
            <a:r>
              <a:rPr lang="tr-TR" sz="2400" b="1" dirty="0" smtClean="0">
                <a:solidFill>
                  <a:srgbClr val="FFC000"/>
                </a:solidFill>
              </a:rPr>
              <a:t>Sitolojik</a:t>
            </a:r>
          </a:p>
        </p:txBody>
      </p:sp>
      <p:graphicFrame>
        <p:nvGraphicFramePr>
          <p:cNvPr id="13" name="Content Placeholder 12"/>
          <p:cNvGraphicFramePr>
            <a:graphicFrameLocks noGrp="1"/>
          </p:cNvGraphicFramePr>
          <p:nvPr>
            <p:ph sz="half" idx="2"/>
            <p:extLst>
              <p:ext uri="{D42A27DB-BD31-4B8C-83A1-F6EECF244321}">
                <p14:modId xmlns:p14="http://schemas.microsoft.com/office/powerpoint/2010/main" val="1488218020"/>
              </p:ext>
            </p:extLst>
          </p:nvPr>
        </p:nvGraphicFramePr>
        <p:xfrm>
          <a:off x="495300" y="2492896"/>
          <a:ext cx="3829050" cy="3474720"/>
        </p:xfrm>
        <a:graphic>
          <a:graphicData uri="http://schemas.openxmlformats.org/drawingml/2006/table">
            <a:tbl>
              <a:tblPr firstRow="1" bandRow="1">
                <a:tableStyleId>{5C22544A-7EE6-4342-B048-85BDC9FD1C3A}</a:tableStyleId>
              </a:tblPr>
              <a:tblGrid>
                <a:gridCol w="1914525"/>
                <a:gridCol w="1914525"/>
              </a:tblGrid>
              <a:tr h="370840">
                <a:tc>
                  <a:txBody>
                    <a:bodyPr/>
                    <a:lstStyle/>
                    <a:p>
                      <a:pPr marL="0" algn="l" defTabSz="914400" rtl="0" eaLnBrk="1" latinLnBrk="0" hangingPunct="1"/>
                      <a:r>
                        <a:rPr lang="tr-TR" sz="3200" b="1" kern="1200" dirty="0" smtClean="0">
                          <a:solidFill>
                            <a:schemeClr val="lt1"/>
                          </a:solidFill>
                          <a:latin typeface="+mn-lt"/>
                          <a:ea typeface="+mn-ea"/>
                          <a:cs typeface="+mn-cs"/>
                        </a:rPr>
                        <a:t>HPV Tipi</a:t>
                      </a:r>
                      <a:endParaRPr lang="tr-TR" sz="3200" b="1" kern="1200" dirty="0">
                        <a:solidFill>
                          <a:schemeClr val="lt1"/>
                        </a:solidFill>
                        <a:latin typeface="+mn-lt"/>
                        <a:ea typeface="+mn-ea"/>
                        <a:cs typeface="+mn-cs"/>
                      </a:endParaRPr>
                    </a:p>
                  </a:txBody>
                  <a:tcPr marL="93772" marR="93772"/>
                </a:tc>
                <a:tc>
                  <a:txBody>
                    <a:bodyPr/>
                    <a:lstStyle/>
                    <a:p>
                      <a:pPr marL="0" algn="r" defTabSz="914400" rtl="0" eaLnBrk="1" latinLnBrk="0" hangingPunct="1"/>
                      <a:r>
                        <a:rPr lang="tr-TR" sz="3200" b="1" kern="1200" dirty="0" smtClean="0">
                          <a:solidFill>
                            <a:schemeClr val="lt1"/>
                          </a:solidFill>
                          <a:latin typeface="+mn-lt"/>
                          <a:ea typeface="+mn-ea"/>
                          <a:cs typeface="+mn-cs"/>
                        </a:rPr>
                        <a:t>%</a:t>
                      </a:r>
                      <a:endParaRPr lang="tr-TR" sz="3200" b="1" kern="1200" dirty="0">
                        <a:solidFill>
                          <a:schemeClr val="lt1"/>
                        </a:solidFill>
                        <a:latin typeface="+mn-lt"/>
                        <a:ea typeface="+mn-ea"/>
                        <a:cs typeface="+mn-cs"/>
                      </a:endParaRPr>
                    </a:p>
                  </a:txBody>
                  <a:tcPr marL="93772" marR="93772"/>
                </a:tc>
              </a:tr>
              <a:tr h="370840">
                <a:tc>
                  <a:txBody>
                    <a:bodyPr/>
                    <a:lstStyle/>
                    <a:p>
                      <a:pPr marL="0" algn="l" defTabSz="914400" rtl="0" eaLnBrk="1" latinLnBrk="0" hangingPunct="1"/>
                      <a:r>
                        <a:rPr lang="tr-TR" sz="3200" kern="1200" dirty="0" smtClean="0">
                          <a:solidFill>
                            <a:schemeClr val="dk1"/>
                          </a:solidFill>
                          <a:latin typeface="+mn-lt"/>
                          <a:ea typeface="+mn-ea"/>
                          <a:cs typeface="+mn-cs"/>
                        </a:rPr>
                        <a:t>16</a:t>
                      </a:r>
                      <a:endParaRPr lang="tr-TR" sz="3200" kern="1200" dirty="0">
                        <a:solidFill>
                          <a:schemeClr val="dk1"/>
                        </a:solidFill>
                        <a:latin typeface="+mn-lt"/>
                        <a:ea typeface="+mn-ea"/>
                        <a:cs typeface="+mn-cs"/>
                      </a:endParaRPr>
                    </a:p>
                  </a:txBody>
                  <a:tcPr marL="93772" marR="93772"/>
                </a:tc>
                <a:tc>
                  <a:txBody>
                    <a:bodyPr/>
                    <a:lstStyle/>
                    <a:p>
                      <a:pPr marL="0" algn="r" defTabSz="914400" rtl="0" eaLnBrk="1" latinLnBrk="0" hangingPunct="1"/>
                      <a:r>
                        <a:rPr lang="tr-TR" sz="3200" kern="1200" dirty="0" smtClean="0">
                          <a:solidFill>
                            <a:schemeClr val="dk1"/>
                          </a:solidFill>
                          <a:latin typeface="+mn-lt"/>
                          <a:ea typeface="+mn-ea"/>
                          <a:cs typeface="+mn-cs"/>
                        </a:rPr>
                        <a:t>64.7</a:t>
                      </a:r>
                      <a:endParaRPr lang="tr-TR" sz="3200" kern="1200" dirty="0">
                        <a:solidFill>
                          <a:schemeClr val="dk1"/>
                        </a:solidFill>
                        <a:latin typeface="+mn-lt"/>
                        <a:ea typeface="+mn-ea"/>
                        <a:cs typeface="+mn-cs"/>
                      </a:endParaRPr>
                    </a:p>
                  </a:txBody>
                  <a:tcPr marL="93772" marR="93772"/>
                </a:tc>
              </a:tr>
              <a:tr h="370840">
                <a:tc>
                  <a:txBody>
                    <a:bodyPr/>
                    <a:lstStyle/>
                    <a:p>
                      <a:pPr marL="0" algn="l" defTabSz="914400" rtl="0" eaLnBrk="1" latinLnBrk="0" hangingPunct="1"/>
                      <a:r>
                        <a:rPr lang="tr-TR" sz="3200" kern="1200" dirty="0" smtClean="0">
                          <a:solidFill>
                            <a:schemeClr val="dk1"/>
                          </a:solidFill>
                          <a:latin typeface="+mn-lt"/>
                          <a:ea typeface="+mn-ea"/>
                          <a:cs typeface="+mn-cs"/>
                        </a:rPr>
                        <a:t>18</a:t>
                      </a:r>
                      <a:endParaRPr lang="tr-TR" sz="3200" kern="1200" dirty="0">
                        <a:solidFill>
                          <a:schemeClr val="dk1"/>
                        </a:solidFill>
                        <a:latin typeface="+mn-lt"/>
                        <a:ea typeface="+mn-ea"/>
                        <a:cs typeface="+mn-cs"/>
                      </a:endParaRPr>
                    </a:p>
                  </a:txBody>
                  <a:tcPr marL="93772" marR="93772"/>
                </a:tc>
                <a:tc>
                  <a:txBody>
                    <a:bodyPr/>
                    <a:lstStyle/>
                    <a:p>
                      <a:pPr marL="0" algn="r" defTabSz="914400" rtl="0" eaLnBrk="1" latinLnBrk="0" hangingPunct="1"/>
                      <a:r>
                        <a:rPr lang="tr-TR" sz="3200" kern="1200" dirty="0" smtClean="0">
                          <a:solidFill>
                            <a:schemeClr val="dk1"/>
                          </a:solidFill>
                          <a:latin typeface="+mn-lt"/>
                          <a:ea typeface="+mn-ea"/>
                          <a:cs typeface="+mn-cs"/>
                        </a:rPr>
                        <a:t>9.9</a:t>
                      </a:r>
                      <a:endParaRPr lang="tr-TR" sz="3200" kern="1200" dirty="0">
                        <a:solidFill>
                          <a:schemeClr val="dk1"/>
                        </a:solidFill>
                        <a:latin typeface="+mn-lt"/>
                        <a:ea typeface="+mn-ea"/>
                        <a:cs typeface="+mn-cs"/>
                      </a:endParaRPr>
                    </a:p>
                  </a:txBody>
                  <a:tcPr marL="93772" marR="93772"/>
                </a:tc>
              </a:tr>
              <a:tr h="370840">
                <a:tc>
                  <a:txBody>
                    <a:bodyPr/>
                    <a:lstStyle/>
                    <a:p>
                      <a:pPr marL="0" algn="l" defTabSz="914400" rtl="0" eaLnBrk="1" latinLnBrk="0" hangingPunct="1"/>
                      <a:r>
                        <a:rPr lang="tr-TR" sz="3200" kern="1200" dirty="0" smtClean="0">
                          <a:solidFill>
                            <a:schemeClr val="dk1"/>
                          </a:solidFill>
                          <a:latin typeface="+mn-lt"/>
                          <a:ea typeface="+mn-ea"/>
                          <a:cs typeface="+mn-cs"/>
                        </a:rPr>
                        <a:t>45</a:t>
                      </a:r>
                      <a:endParaRPr lang="tr-TR" sz="3200" kern="1200" dirty="0">
                        <a:solidFill>
                          <a:schemeClr val="dk1"/>
                        </a:solidFill>
                        <a:latin typeface="+mn-lt"/>
                        <a:ea typeface="+mn-ea"/>
                        <a:cs typeface="+mn-cs"/>
                      </a:endParaRPr>
                    </a:p>
                  </a:txBody>
                  <a:tcPr marL="93772" marR="93772"/>
                </a:tc>
                <a:tc>
                  <a:txBody>
                    <a:bodyPr/>
                    <a:lstStyle/>
                    <a:p>
                      <a:pPr marL="0" algn="r" defTabSz="914400" rtl="0" eaLnBrk="1" latinLnBrk="0" hangingPunct="1"/>
                      <a:r>
                        <a:rPr lang="tr-TR" sz="3200" kern="1200" dirty="0" smtClean="0">
                          <a:solidFill>
                            <a:schemeClr val="dk1"/>
                          </a:solidFill>
                          <a:latin typeface="+mn-lt"/>
                          <a:ea typeface="+mn-ea"/>
                          <a:cs typeface="+mn-cs"/>
                        </a:rPr>
                        <a:t>9.9</a:t>
                      </a:r>
                      <a:endParaRPr lang="tr-TR" sz="3200" kern="1200" dirty="0">
                        <a:solidFill>
                          <a:schemeClr val="dk1"/>
                        </a:solidFill>
                        <a:latin typeface="+mn-lt"/>
                        <a:ea typeface="+mn-ea"/>
                        <a:cs typeface="+mn-cs"/>
                      </a:endParaRPr>
                    </a:p>
                  </a:txBody>
                  <a:tcPr marL="93772" marR="93772"/>
                </a:tc>
              </a:tr>
              <a:tr h="370840">
                <a:tc>
                  <a:txBody>
                    <a:bodyPr/>
                    <a:lstStyle/>
                    <a:p>
                      <a:pPr marL="0" algn="l" defTabSz="914400" rtl="0" eaLnBrk="1" latinLnBrk="0" hangingPunct="1"/>
                      <a:r>
                        <a:rPr lang="tr-TR" sz="3200" kern="1200" dirty="0" smtClean="0">
                          <a:solidFill>
                            <a:schemeClr val="dk1"/>
                          </a:solidFill>
                          <a:latin typeface="+mn-lt"/>
                          <a:ea typeface="+mn-ea"/>
                          <a:cs typeface="+mn-cs"/>
                        </a:rPr>
                        <a:t>31</a:t>
                      </a:r>
                      <a:endParaRPr lang="tr-TR" sz="3200" kern="1200" dirty="0">
                        <a:solidFill>
                          <a:schemeClr val="dk1"/>
                        </a:solidFill>
                        <a:latin typeface="+mn-lt"/>
                        <a:ea typeface="+mn-ea"/>
                        <a:cs typeface="+mn-cs"/>
                      </a:endParaRPr>
                    </a:p>
                  </a:txBody>
                  <a:tcPr marL="93772" marR="93772"/>
                </a:tc>
                <a:tc>
                  <a:txBody>
                    <a:bodyPr/>
                    <a:lstStyle/>
                    <a:p>
                      <a:pPr marL="0" algn="r" defTabSz="914400" rtl="0" eaLnBrk="1" latinLnBrk="0" hangingPunct="1"/>
                      <a:r>
                        <a:rPr lang="tr-TR" sz="3200" kern="1200" dirty="0" smtClean="0">
                          <a:solidFill>
                            <a:schemeClr val="dk1"/>
                          </a:solidFill>
                          <a:latin typeface="+mn-lt"/>
                          <a:ea typeface="+mn-ea"/>
                          <a:cs typeface="+mn-cs"/>
                        </a:rPr>
                        <a:t>3.0</a:t>
                      </a:r>
                      <a:endParaRPr lang="tr-TR" sz="3200" kern="1200" dirty="0">
                        <a:solidFill>
                          <a:schemeClr val="dk1"/>
                        </a:solidFill>
                        <a:latin typeface="+mn-lt"/>
                        <a:ea typeface="+mn-ea"/>
                        <a:cs typeface="+mn-cs"/>
                      </a:endParaRPr>
                    </a:p>
                  </a:txBody>
                  <a:tcPr marL="93772" marR="93772"/>
                </a:tc>
              </a:tr>
              <a:tr h="370840">
                <a:tc>
                  <a:txBody>
                    <a:bodyPr/>
                    <a:lstStyle/>
                    <a:p>
                      <a:pPr marL="0" algn="l" defTabSz="914400" rtl="0" eaLnBrk="1" latinLnBrk="0" hangingPunct="1"/>
                      <a:r>
                        <a:rPr lang="tr-TR" sz="3200" kern="1200" dirty="0" smtClean="0">
                          <a:solidFill>
                            <a:schemeClr val="dk1"/>
                          </a:solidFill>
                          <a:latin typeface="+mn-lt"/>
                          <a:ea typeface="+mn-ea"/>
                          <a:cs typeface="+mn-cs"/>
                        </a:rPr>
                        <a:t>33</a:t>
                      </a:r>
                      <a:endParaRPr lang="tr-TR" sz="3200" kern="1200" dirty="0">
                        <a:solidFill>
                          <a:schemeClr val="dk1"/>
                        </a:solidFill>
                        <a:latin typeface="+mn-lt"/>
                        <a:ea typeface="+mn-ea"/>
                        <a:cs typeface="+mn-cs"/>
                      </a:endParaRPr>
                    </a:p>
                  </a:txBody>
                  <a:tcPr marL="93772" marR="93772"/>
                </a:tc>
                <a:tc>
                  <a:txBody>
                    <a:bodyPr/>
                    <a:lstStyle/>
                    <a:p>
                      <a:pPr marL="0" algn="r" defTabSz="914400" rtl="0" eaLnBrk="1" latinLnBrk="0" hangingPunct="1"/>
                      <a:r>
                        <a:rPr lang="tr-TR" sz="3200" kern="1200" dirty="0" smtClean="0">
                          <a:solidFill>
                            <a:schemeClr val="dk1"/>
                          </a:solidFill>
                          <a:latin typeface="+mn-lt"/>
                          <a:ea typeface="+mn-ea"/>
                          <a:cs typeface="+mn-cs"/>
                        </a:rPr>
                        <a:t>2.2</a:t>
                      </a:r>
                      <a:endParaRPr lang="tr-TR" sz="3200" kern="1200" dirty="0">
                        <a:solidFill>
                          <a:schemeClr val="dk1"/>
                        </a:solidFill>
                        <a:latin typeface="+mn-lt"/>
                        <a:ea typeface="+mn-ea"/>
                        <a:cs typeface="+mn-cs"/>
                      </a:endParaRPr>
                    </a:p>
                  </a:txBody>
                  <a:tcPr marL="93772" marR="93772"/>
                </a:tc>
              </a:tr>
            </a:tbl>
          </a:graphicData>
        </a:graphic>
      </p:graphicFrame>
      <p:sp>
        <p:nvSpPr>
          <p:cNvPr id="9" name="Text Placeholder 8"/>
          <p:cNvSpPr>
            <a:spLocks noGrp="1"/>
          </p:cNvSpPr>
          <p:nvPr>
            <p:ph type="body" sz="quarter" idx="3"/>
          </p:nvPr>
        </p:nvSpPr>
        <p:spPr>
          <a:xfrm>
            <a:off x="4873466" y="1628800"/>
            <a:ext cx="3661353" cy="679994"/>
          </a:xfr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rmAutofit/>
            <a:scene3d>
              <a:camera prst="orthographicFront"/>
              <a:lightRig rig="flat" dir="tl">
                <a:rot lat="0" lon="0" rev="6600000"/>
              </a:lightRig>
            </a:scene3d>
            <a:sp3d>
              <a:contourClr>
                <a:schemeClr val="accent2">
                  <a:shade val="75000"/>
                </a:schemeClr>
              </a:contourClr>
            </a:sp3d>
          </a:bodyPr>
          <a:lstStyle/>
          <a:p>
            <a:pPr algn="ctr" eaLnBrk="0" fontAlgn="base" hangingPunct="0">
              <a:spcAft>
                <a:spcPct val="0"/>
              </a:spcAft>
              <a:buClr>
                <a:schemeClr val="accent2"/>
              </a:buClr>
              <a:buSzPct val="85000"/>
              <a:defRPr/>
            </a:pPr>
            <a:r>
              <a:rPr lang="tr-TR" sz="2400" b="1" dirty="0" smtClean="0">
                <a:solidFill>
                  <a:srgbClr val="FFC000"/>
                </a:solidFill>
              </a:rPr>
              <a:t>Histopatolojik</a:t>
            </a:r>
          </a:p>
        </p:txBody>
      </p:sp>
      <p:graphicFrame>
        <p:nvGraphicFramePr>
          <p:cNvPr id="12" name="Content Placeholder 11"/>
          <p:cNvGraphicFramePr>
            <a:graphicFrameLocks noGrp="1"/>
          </p:cNvGraphicFramePr>
          <p:nvPr>
            <p:ph sz="quarter" idx="4"/>
            <p:extLst>
              <p:ext uri="{D42A27DB-BD31-4B8C-83A1-F6EECF244321}">
                <p14:modId xmlns:p14="http://schemas.microsoft.com/office/powerpoint/2010/main" val="738225531"/>
              </p:ext>
            </p:extLst>
          </p:nvPr>
        </p:nvGraphicFramePr>
        <p:xfrm>
          <a:off x="4819650" y="2492896"/>
          <a:ext cx="3829050" cy="3474720"/>
        </p:xfrm>
        <a:graphic>
          <a:graphicData uri="http://schemas.openxmlformats.org/drawingml/2006/table">
            <a:tbl>
              <a:tblPr firstRow="1" bandRow="1">
                <a:tableStyleId>{5C22544A-7EE6-4342-B048-85BDC9FD1C3A}</a:tableStyleId>
              </a:tblPr>
              <a:tblGrid>
                <a:gridCol w="1914525"/>
                <a:gridCol w="1914525"/>
              </a:tblGrid>
              <a:tr h="370840">
                <a:tc>
                  <a:txBody>
                    <a:bodyPr/>
                    <a:lstStyle/>
                    <a:p>
                      <a:r>
                        <a:rPr lang="tr-TR" sz="3200" dirty="0" smtClean="0"/>
                        <a:t>HPV Tipi</a:t>
                      </a:r>
                      <a:endParaRPr lang="tr-TR" sz="3200" dirty="0"/>
                    </a:p>
                  </a:txBody>
                  <a:tcPr marL="93772" marR="93772"/>
                </a:tc>
                <a:tc>
                  <a:txBody>
                    <a:bodyPr/>
                    <a:lstStyle/>
                    <a:p>
                      <a:pPr algn="r"/>
                      <a:r>
                        <a:rPr lang="tr-TR" sz="3200" dirty="0" smtClean="0"/>
                        <a:t>%</a:t>
                      </a:r>
                      <a:endParaRPr lang="tr-TR" sz="3200" dirty="0"/>
                    </a:p>
                  </a:txBody>
                  <a:tcPr marL="93772" marR="93772"/>
                </a:tc>
              </a:tr>
              <a:tr h="370840">
                <a:tc>
                  <a:txBody>
                    <a:bodyPr/>
                    <a:lstStyle/>
                    <a:p>
                      <a:r>
                        <a:rPr lang="tr-TR" sz="3200" dirty="0" smtClean="0"/>
                        <a:t>16</a:t>
                      </a:r>
                      <a:endParaRPr lang="tr-TR" sz="3200" dirty="0"/>
                    </a:p>
                  </a:txBody>
                  <a:tcPr marL="93772" marR="93772"/>
                </a:tc>
                <a:tc>
                  <a:txBody>
                    <a:bodyPr/>
                    <a:lstStyle/>
                    <a:p>
                      <a:pPr algn="r"/>
                      <a:r>
                        <a:rPr lang="tr-TR" sz="3200" dirty="0" smtClean="0"/>
                        <a:t>44.0</a:t>
                      </a:r>
                      <a:endParaRPr lang="tr-TR" sz="3200" dirty="0"/>
                    </a:p>
                  </a:txBody>
                  <a:tcPr marL="93772" marR="93772"/>
                </a:tc>
              </a:tr>
              <a:tr h="370840">
                <a:tc>
                  <a:txBody>
                    <a:bodyPr/>
                    <a:lstStyle/>
                    <a:p>
                      <a:r>
                        <a:rPr lang="tr-TR" sz="3200" dirty="0" smtClean="0"/>
                        <a:t>31</a:t>
                      </a:r>
                      <a:endParaRPr lang="tr-TR" sz="3200" dirty="0"/>
                    </a:p>
                  </a:txBody>
                  <a:tcPr marL="93772" marR="93772"/>
                </a:tc>
                <a:tc>
                  <a:txBody>
                    <a:bodyPr/>
                    <a:lstStyle/>
                    <a:p>
                      <a:pPr algn="r"/>
                      <a:r>
                        <a:rPr lang="tr-TR" sz="3200" dirty="0" smtClean="0"/>
                        <a:t>7.7</a:t>
                      </a:r>
                      <a:endParaRPr lang="tr-TR" sz="3200" dirty="0"/>
                    </a:p>
                  </a:txBody>
                  <a:tcPr marL="93772" marR="93772"/>
                </a:tc>
              </a:tr>
              <a:tr h="370840">
                <a:tc>
                  <a:txBody>
                    <a:bodyPr/>
                    <a:lstStyle/>
                    <a:p>
                      <a:r>
                        <a:rPr lang="tr-TR" sz="3200" dirty="0" smtClean="0"/>
                        <a:t>18</a:t>
                      </a:r>
                      <a:endParaRPr lang="tr-TR" sz="3200" dirty="0"/>
                    </a:p>
                  </a:txBody>
                  <a:tcPr marL="93772" marR="93772"/>
                </a:tc>
                <a:tc>
                  <a:txBody>
                    <a:bodyPr/>
                    <a:lstStyle/>
                    <a:p>
                      <a:pPr algn="r"/>
                      <a:r>
                        <a:rPr lang="tr-TR" sz="3200" dirty="0" smtClean="0"/>
                        <a:t>7.5</a:t>
                      </a:r>
                      <a:endParaRPr lang="tr-TR" sz="3200" dirty="0"/>
                    </a:p>
                  </a:txBody>
                  <a:tcPr marL="93772" marR="93772"/>
                </a:tc>
              </a:tr>
              <a:tr h="370840">
                <a:tc>
                  <a:txBody>
                    <a:bodyPr/>
                    <a:lstStyle/>
                    <a:p>
                      <a:r>
                        <a:rPr lang="tr-TR" sz="3200" dirty="0" smtClean="0"/>
                        <a:t>45</a:t>
                      </a:r>
                      <a:endParaRPr lang="tr-TR" sz="3200" dirty="0"/>
                    </a:p>
                  </a:txBody>
                  <a:tcPr marL="93772" marR="93772"/>
                </a:tc>
                <a:tc>
                  <a:txBody>
                    <a:bodyPr/>
                    <a:lstStyle/>
                    <a:p>
                      <a:pPr algn="r"/>
                      <a:r>
                        <a:rPr lang="tr-TR" sz="3200" dirty="0" smtClean="0"/>
                        <a:t>3.9</a:t>
                      </a:r>
                      <a:endParaRPr lang="tr-TR" sz="3200" dirty="0"/>
                    </a:p>
                  </a:txBody>
                  <a:tcPr marL="93772" marR="93772"/>
                </a:tc>
              </a:tr>
              <a:tr h="370840">
                <a:tc>
                  <a:txBody>
                    <a:bodyPr/>
                    <a:lstStyle/>
                    <a:p>
                      <a:r>
                        <a:rPr lang="tr-TR" sz="3200" dirty="0" smtClean="0"/>
                        <a:t>33</a:t>
                      </a:r>
                      <a:endParaRPr lang="tr-TR" sz="3200" dirty="0"/>
                    </a:p>
                  </a:txBody>
                  <a:tcPr marL="93772" marR="93772"/>
                </a:tc>
                <a:tc>
                  <a:txBody>
                    <a:bodyPr/>
                    <a:lstStyle/>
                    <a:p>
                      <a:pPr algn="r"/>
                      <a:r>
                        <a:rPr lang="tr-TR" sz="3200" dirty="0" smtClean="0"/>
                        <a:t>3.5</a:t>
                      </a:r>
                      <a:endParaRPr lang="tr-TR" sz="3200" dirty="0"/>
                    </a:p>
                  </a:txBody>
                  <a:tcPr marL="93772" marR="93772"/>
                </a:tc>
              </a:tr>
            </a:tbl>
          </a:graphicData>
        </a:graphic>
      </p:graphicFrame>
      <p:sp>
        <p:nvSpPr>
          <p:cNvPr id="15" name="Footer Placeholder 14"/>
          <p:cNvSpPr>
            <a:spLocks noGrp="1"/>
          </p:cNvSpPr>
          <p:nvPr>
            <p:ph type="ftr" sz="quarter" idx="11"/>
          </p:nvPr>
        </p:nvSpPr>
        <p:spPr>
          <a:prstGeom prst="rect">
            <a:avLst/>
          </a:prstGeom>
        </p:spPr>
        <p:txBody>
          <a:bodyPr/>
          <a:lstStyle/>
          <a:p>
            <a:r>
              <a:rPr lang="da-DK" dirty="0" smtClean="0"/>
              <a:t>Usubutun</a:t>
            </a:r>
            <a:r>
              <a:rPr lang="tr-TR" dirty="0" smtClean="0"/>
              <a:t> A,</a:t>
            </a:r>
            <a:r>
              <a:rPr lang="da-DK" dirty="0" smtClean="0"/>
              <a:t> Int J Gynecol Pathol</a:t>
            </a:r>
            <a:r>
              <a:rPr lang="tr-TR" dirty="0" smtClean="0"/>
              <a:t>,</a:t>
            </a:r>
            <a:r>
              <a:rPr lang="da-DK" dirty="0" smtClean="0"/>
              <a:t> 2009</a:t>
            </a:r>
            <a:endParaRPr lang="tr-TR" dirty="0"/>
          </a:p>
        </p:txBody>
      </p:sp>
    </p:spTree>
    <p:extLst>
      <p:ext uri="{BB962C8B-B14F-4D97-AF65-F5344CB8AC3E}">
        <p14:creationId xmlns:p14="http://schemas.microsoft.com/office/powerpoint/2010/main" val="2663647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rmAutofit/>
          </a:bodyPr>
          <a:lstStyle/>
          <a:p>
            <a:r>
              <a:rPr lang="tr-TR" sz="3600" dirty="0" smtClean="0"/>
              <a:t>Çapraz Koruma Aşı Etkinliği</a:t>
            </a:r>
            <a:r>
              <a:rPr lang="tr-TR" dirty="0" smtClean="0"/>
              <a:t/>
            </a:r>
            <a:br>
              <a:rPr lang="tr-TR" dirty="0" smtClean="0"/>
            </a:br>
            <a:r>
              <a:rPr lang="tr-TR" sz="3600" dirty="0" smtClean="0"/>
              <a:t>(</a:t>
            </a:r>
            <a:r>
              <a:rPr lang="tr-TR" sz="3300" dirty="0" err="1" smtClean="0"/>
              <a:t>Costa</a:t>
            </a:r>
            <a:r>
              <a:rPr lang="tr-TR" sz="3300" dirty="0" smtClean="0"/>
              <a:t> Rica Çalışması Sonuçları</a:t>
            </a:r>
            <a:r>
              <a:rPr lang="tr-TR" sz="3600" dirty="0" smtClean="0"/>
              <a:t>)</a:t>
            </a:r>
            <a:endParaRPr lang="tr-TR" sz="3600" dirty="0"/>
          </a:p>
        </p:txBody>
      </p:sp>
      <p:sp>
        <p:nvSpPr>
          <p:cNvPr id="4" name="3 İçerik Yer Tutucusu"/>
          <p:cNvSpPr>
            <a:spLocks noGrp="1"/>
          </p:cNvSpPr>
          <p:nvPr>
            <p:ph idx="1"/>
          </p:nvPr>
        </p:nvSpPr>
        <p:spPr>
          <a:xfrm>
            <a:off x="609600" y="1600200"/>
            <a:ext cx="7924800" cy="4114800"/>
          </a:xfrm>
          <a:prstGeom prst="rect">
            <a:avLst/>
          </a:prstGeom>
        </p:spPr>
        <p:txBody>
          <a:bodyPr>
            <a:normAutofit/>
          </a:bodyPr>
          <a:lstStyle/>
          <a:p>
            <a:r>
              <a:rPr lang="tr-TR" dirty="0" smtClean="0"/>
              <a:t>HPV tip 31, 33 ve 45’e karşı kısmi etkinlik gözlenmişken aşılamadan sonraki 4. yılın sonunda düşüş görülmüştür</a:t>
            </a:r>
          </a:p>
          <a:p>
            <a:r>
              <a:rPr lang="tr-TR" dirty="0" smtClean="0"/>
              <a:t>HPV 31 için üç </a:t>
            </a:r>
            <a:r>
              <a:rPr lang="tr-TR" dirty="0" err="1" smtClean="0"/>
              <a:t>marker’la</a:t>
            </a:r>
            <a:r>
              <a:rPr lang="tr-TR" dirty="0" smtClean="0"/>
              <a:t> (HPV 16 Ab seviyeleri, HPV 31 nötralizasyon potansiyeli ve HPV 16 </a:t>
            </a:r>
            <a:r>
              <a:rPr lang="tr-TR" dirty="0" err="1" smtClean="0"/>
              <a:t>aviditesi</a:t>
            </a:r>
            <a:r>
              <a:rPr lang="tr-TR" dirty="0" smtClean="0"/>
              <a:t>) </a:t>
            </a:r>
            <a:r>
              <a:rPr lang="tr-TR" dirty="0" err="1" smtClean="0"/>
              <a:t>multivaryan</a:t>
            </a:r>
            <a:r>
              <a:rPr lang="tr-TR" dirty="0" smtClean="0"/>
              <a:t> OR 0.51 (CI 95%: 0.33-0.80)</a:t>
            </a:r>
          </a:p>
          <a:p>
            <a:r>
              <a:rPr lang="tr-TR" dirty="0" err="1" smtClean="0"/>
              <a:t>Marker’lardan</a:t>
            </a:r>
            <a:r>
              <a:rPr lang="tr-TR" dirty="0" smtClean="0"/>
              <a:t> hiçbiri HPV 45 ve herhangi bir diğer HPV ile belirgin koruma ilişkisi gösterememiştir</a:t>
            </a:r>
          </a:p>
        </p:txBody>
      </p:sp>
      <p:sp>
        <p:nvSpPr>
          <p:cNvPr id="5" name="4 Altbilgi Yer Tutucusu"/>
          <p:cNvSpPr>
            <a:spLocks noGrp="1"/>
          </p:cNvSpPr>
          <p:nvPr>
            <p:ph type="ftr" sz="quarter" idx="11"/>
          </p:nvPr>
        </p:nvSpPr>
        <p:spPr/>
        <p:txBody>
          <a:bodyPr/>
          <a:lstStyle/>
          <a:p>
            <a:pPr>
              <a:defRPr/>
            </a:pPr>
            <a:r>
              <a:rPr lang="en-US" dirty="0" err="1" smtClean="0"/>
              <a:t>Safaeian</a:t>
            </a:r>
            <a:r>
              <a:rPr lang="en-US" dirty="0" smtClean="0"/>
              <a:t> M, Hum </a:t>
            </a:r>
            <a:r>
              <a:rPr lang="en-US" dirty="0" err="1" smtClean="0"/>
              <a:t>Vaccin</a:t>
            </a:r>
            <a:r>
              <a:rPr lang="en-US" dirty="0" smtClean="0"/>
              <a:t> </a:t>
            </a:r>
            <a:r>
              <a:rPr lang="en-US" dirty="0" err="1" smtClean="0"/>
              <a:t>Immunother</a:t>
            </a:r>
            <a:r>
              <a:rPr lang="en-US" dirty="0" smtClean="0"/>
              <a:t> 2013</a:t>
            </a:r>
            <a:endParaRPr lang="en-US" dirty="0"/>
          </a:p>
        </p:txBody>
      </p:sp>
    </p:spTree>
    <p:extLst>
      <p:ext uri="{BB962C8B-B14F-4D97-AF65-F5344CB8AC3E}">
        <p14:creationId xmlns:p14="http://schemas.microsoft.com/office/powerpoint/2010/main" val="1546228189"/>
      </p:ext>
    </p:extLst>
  </p:cSld>
  <p:clrMapOvr>
    <a:masterClrMapping/>
  </p:clrMapOvr>
  <p:transition spd="slow">
    <p:fade/>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000" dirty="0" err="1" smtClean="0"/>
              <a:t>bHPV</a:t>
            </a:r>
            <a:r>
              <a:rPr lang="tr-TR" sz="4000" dirty="0" smtClean="0"/>
              <a:t> vs </a:t>
            </a:r>
            <a:r>
              <a:rPr lang="tr-TR" sz="4000" dirty="0" err="1" smtClean="0"/>
              <a:t>qHPV</a:t>
            </a:r>
            <a:r>
              <a:rPr lang="tr-TR" sz="4000" dirty="0" smtClean="0"/>
              <a:t> Aşıları </a:t>
            </a:r>
            <a:r>
              <a:rPr lang="tr-TR" sz="4000" dirty="0" err="1" smtClean="0"/>
              <a:t>İmmünojenisite</a:t>
            </a:r>
            <a:r>
              <a:rPr lang="tr-TR" sz="4000" dirty="0" smtClean="0"/>
              <a:t> Çalışması</a:t>
            </a:r>
            <a:endParaRPr lang="tr-TR" sz="4000" dirty="0"/>
          </a:p>
        </p:txBody>
      </p:sp>
      <p:sp>
        <p:nvSpPr>
          <p:cNvPr id="3" name="2 İçerik Yer Tutucusu"/>
          <p:cNvSpPr>
            <a:spLocks noGrp="1"/>
          </p:cNvSpPr>
          <p:nvPr>
            <p:ph idx="1"/>
          </p:nvPr>
        </p:nvSpPr>
        <p:spPr>
          <a:xfrm>
            <a:off x="609600" y="1600200"/>
            <a:ext cx="7924800" cy="4114800"/>
          </a:xfrm>
          <a:prstGeom prst="rect">
            <a:avLst/>
          </a:prstGeom>
        </p:spPr>
        <p:txBody>
          <a:bodyPr>
            <a:normAutofit/>
          </a:bodyPr>
          <a:lstStyle/>
          <a:p>
            <a:r>
              <a:rPr lang="tr-TR" dirty="0" smtClean="0"/>
              <a:t>12-15 Yaş kızlarda C</a:t>
            </a:r>
            <a:r>
              <a:rPr lang="en-US" dirty="0" err="1" smtClean="0"/>
              <a:t>ervarix</a:t>
            </a:r>
            <a:r>
              <a:rPr lang="en-US" dirty="0" smtClean="0"/>
              <a:t>® </a:t>
            </a:r>
            <a:r>
              <a:rPr lang="tr-TR" dirty="0" smtClean="0"/>
              <a:t> ve G</a:t>
            </a:r>
            <a:r>
              <a:rPr lang="en-US" dirty="0" err="1" smtClean="0"/>
              <a:t>ardasil</a:t>
            </a:r>
            <a:r>
              <a:rPr lang="en-US" dirty="0" smtClean="0"/>
              <a:t>®</a:t>
            </a:r>
            <a:r>
              <a:rPr lang="tr-TR" dirty="0" smtClean="0"/>
              <a:t> </a:t>
            </a:r>
            <a:r>
              <a:rPr lang="tr-TR" dirty="0" err="1" smtClean="0"/>
              <a:t>randomize</a:t>
            </a:r>
            <a:r>
              <a:rPr lang="tr-TR" dirty="0" smtClean="0"/>
              <a:t> gözlemcili-kör </a:t>
            </a:r>
            <a:r>
              <a:rPr lang="tr-TR" dirty="0" err="1" smtClean="0"/>
              <a:t>immünojenisite</a:t>
            </a:r>
            <a:r>
              <a:rPr lang="tr-TR" dirty="0" smtClean="0"/>
              <a:t> çalışması</a:t>
            </a:r>
          </a:p>
          <a:p>
            <a:r>
              <a:rPr lang="tr-TR" dirty="0" smtClean="0"/>
              <a:t>Olgu # 93 vs 94</a:t>
            </a:r>
          </a:p>
          <a:p>
            <a:r>
              <a:rPr lang="tr-TR" dirty="0" smtClean="0"/>
              <a:t>Bu data ilk kez </a:t>
            </a:r>
            <a:r>
              <a:rPr lang="tr-TR" dirty="0" err="1" smtClean="0"/>
              <a:t>genital</a:t>
            </a:r>
            <a:r>
              <a:rPr lang="tr-TR" dirty="0" smtClean="0"/>
              <a:t> bölgede </a:t>
            </a:r>
            <a:r>
              <a:rPr lang="tr-TR" dirty="0" err="1" smtClean="0"/>
              <a:t>cross</a:t>
            </a:r>
            <a:r>
              <a:rPr lang="tr-TR" dirty="0" smtClean="0"/>
              <a:t>-</a:t>
            </a:r>
            <a:r>
              <a:rPr lang="tr-TR" dirty="0" err="1" smtClean="0"/>
              <a:t>neutralizing</a:t>
            </a:r>
            <a:r>
              <a:rPr lang="tr-TR" dirty="0" smtClean="0"/>
              <a:t> antikorlar </a:t>
            </a:r>
            <a:r>
              <a:rPr lang="tr-TR" dirty="0" err="1" smtClean="0"/>
              <a:t>tesbit</a:t>
            </a:r>
            <a:r>
              <a:rPr lang="tr-TR" dirty="0" smtClean="0"/>
              <a:t> edildiğini göstermiştir</a:t>
            </a:r>
          </a:p>
          <a:p>
            <a:r>
              <a:rPr lang="tr-TR" dirty="0" err="1" smtClean="0"/>
              <a:t>Cross</a:t>
            </a:r>
            <a:r>
              <a:rPr lang="tr-TR" dirty="0" smtClean="0"/>
              <a:t>-</a:t>
            </a:r>
            <a:r>
              <a:rPr lang="tr-TR" dirty="0" err="1" smtClean="0"/>
              <a:t>neutralizing</a:t>
            </a:r>
            <a:r>
              <a:rPr lang="tr-TR" dirty="0" smtClean="0"/>
              <a:t> antikorların HPV enfeksiyonuna karşı korumada rol alabileceğini desteklemektedir</a:t>
            </a:r>
          </a:p>
          <a:p>
            <a:r>
              <a:rPr lang="tr-TR" dirty="0" smtClean="0"/>
              <a:t>Ancak </a:t>
            </a:r>
            <a:r>
              <a:rPr lang="tr-TR" dirty="0" err="1" smtClean="0"/>
              <a:t>nonvaccine</a:t>
            </a:r>
            <a:r>
              <a:rPr lang="tr-TR" dirty="0" smtClean="0"/>
              <a:t> tiplere karşı çapraz koruma datası yoktur</a:t>
            </a:r>
          </a:p>
        </p:txBody>
      </p:sp>
      <p:sp>
        <p:nvSpPr>
          <p:cNvPr id="4" name="3 Altbilgi Yer Tutucusu"/>
          <p:cNvSpPr>
            <a:spLocks noGrp="1"/>
          </p:cNvSpPr>
          <p:nvPr>
            <p:ph type="ftr" sz="quarter" idx="11"/>
          </p:nvPr>
        </p:nvSpPr>
        <p:spPr/>
        <p:txBody>
          <a:bodyPr/>
          <a:lstStyle/>
          <a:p>
            <a:pPr>
              <a:defRPr/>
            </a:pPr>
            <a:r>
              <a:rPr lang="tr-TR" dirty="0" err="1" smtClean="0"/>
              <a:t>Draper</a:t>
            </a:r>
            <a:r>
              <a:rPr lang="tr-TR" dirty="0" smtClean="0"/>
              <a:t> E, </a:t>
            </a:r>
            <a:r>
              <a:rPr lang="tr-TR" dirty="0" err="1" smtClean="0"/>
              <a:t>PLoS</a:t>
            </a:r>
            <a:r>
              <a:rPr lang="tr-TR" dirty="0" smtClean="0"/>
              <a:t> </a:t>
            </a:r>
            <a:r>
              <a:rPr lang="tr-TR" dirty="0" err="1" smtClean="0"/>
              <a:t>One</a:t>
            </a:r>
            <a:r>
              <a:rPr lang="tr-TR" dirty="0" smtClean="0"/>
              <a:t> 2013</a:t>
            </a:r>
            <a:endParaRPr lang="en-US" dirty="0"/>
          </a:p>
        </p:txBody>
      </p:sp>
    </p:spTree>
    <p:extLst>
      <p:ext uri="{BB962C8B-B14F-4D97-AF65-F5344CB8AC3E}">
        <p14:creationId xmlns:p14="http://schemas.microsoft.com/office/powerpoint/2010/main" val="1112462999"/>
      </p:ext>
    </p:extLst>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Yeni Bir Aşının Ulusal Aşılama Programına Uygulanması</a:t>
            </a:r>
            <a:endParaRPr lang="tr-TR" dirty="0"/>
          </a:p>
        </p:txBody>
      </p:sp>
      <p:sp>
        <p:nvSpPr>
          <p:cNvPr id="3" name="Content Placeholder 2"/>
          <p:cNvSpPr>
            <a:spLocks noGrp="1"/>
          </p:cNvSpPr>
          <p:nvPr>
            <p:ph idx="1"/>
          </p:nvPr>
        </p:nvSpPr>
        <p:spPr>
          <a:xfrm>
            <a:off x="609600" y="1600200"/>
            <a:ext cx="7924800" cy="4114800"/>
          </a:xfrm>
          <a:prstGeom prst="rect">
            <a:avLst/>
          </a:prstGeom>
        </p:spPr>
        <p:txBody>
          <a:bodyPr>
            <a:normAutofit/>
          </a:bodyPr>
          <a:lstStyle/>
          <a:p>
            <a:r>
              <a:rPr lang="tr-TR" dirty="0" smtClean="0"/>
              <a:t>Hastalık bir halk sağlığı sorunu mudur? </a:t>
            </a:r>
          </a:p>
          <a:p>
            <a:r>
              <a:rPr lang="tr-TR" dirty="0" smtClean="0"/>
              <a:t>Hastalığın kontrolünde aşılama en iyi metod mudur?</a:t>
            </a:r>
          </a:p>
          <a:p>
            <a:r>
              <a:rPr lang="tr-TR" dirty="0" smtClean="0"/>
              <a:t>Aşılama programı yeni bir aşı uygulaması için uygun mudur? </a:t>
            </a:r>
          </a:p>
          <a:p>
            <a:r>
              <a:rPr lang="tr-TR" dirty="0" smtClean="0"/>
              <a:t>Aşının gücü ve etkinliği nedir?</a:t>
            </a:r>
          </a:p>
          <a:p>
            <a:r>
              <a:rPr lang="tr-TR" dirty="0" smtClean="0"/>
              <a:t>Aşı maliyet-etkin midir? </a:t>
            </a:r>
          </a:p>
          <a:p>
            <a:r>
              <a:rPr lang="tr-TR" dirty="0" smtClean="0"/>
              <a:t>Aşı nasıl finanse edilecektir?</a:t>
            </a:r>
          </a:p>
        </p:txBody>
      </p:sp>
    </p:spTree>
    <p:extLst>
      <p:ext uri="{BB962C8B-B14F-4D97-AF65-F5344CB8AC3E}">
        <p14:creationId xmlns:p14="http://schemas.microsoft.com/office/powerpoint/2010/main" val="2835633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tr-TR" dirty="0" smtClean="0"/>
              <a:t>Türkiye Gerçekleri</a:t>
            </a:r>
            <a:endParaRPr lang="en-US" dirty="0"/>
          </a:p>
        </p:txBody>
      </p:sp>
      <p:sp>
        <p:nvSpPr>
          <p:cNvPr id="3" name="Content Placeholder 2"/>
          <p:cNvSpPr>
            <a:spLocks noGrp="1"/>
          </p:cNvSpPr>
          <p:nvPr>
            <p:ph idx="1"/>
          </p:nvPr>
        </p:nvSpPr>
        <p:spPr>
          <a:xfrm>
            <a:off x="609600" y="1600200"/>
            <a:ext cx="7924800" cy="4114800"/>
          </a:xfrm>
          <a:prstGeom prst="rect">
            <a:avLst/>
          </a:prstGeom>
        </p:spPr>
        <p:txBody>
          <a:bodyPr>
            <a:normAutofit lnSpcReduction="10000"/>
          </a:bodyPr>
          <a:lstStyle/>
          <a:p>
            <a:r>
              <a:rPr lang="tr-TR" sz="2800" dirty="0" smtClean="0">
                <a:solidFill>
                  <a:schemeClr val="tx1"/>
                </a:solidFill>
              </a:rPr>
              <a:t>Hastalık yükü en az ülkeler arasında olmasına rağmen en çok ölüm olan ülkeler arasındadır</a:t>
            </a:r>
          </a:p>
          <a:p>
            <a:r>
              <a:rPr lang="tr-TR" sz="2800" dirty="0" smtClean="0"/>
              <a:t>İnsidansın azlığı aşılamanın etkinliğini artıracaktır</a:t>
            </a:r>
          </a:p>
          <a:p>
            <a:r>
              <a:rPr lang="tr-TR" sz="2800" dirty="0" smtClean="0"/>
              <a:t>Tarama programımız KETEM’lerin başarılı çalışmalarına rağmen toplumun sadece %15’ini kapsayabilmektedir</a:t>
            </a:r>
          </a:p>
          <a:p>
            <a:r>
              <a:rPr lang="tr-TR" sz="2800" dirty="0" smtClean="0"/>
              <a:t>Hedef kitlenin taranmasında ciddi insan gücü problemi vardır</a:t>
            </a:r>
          </a:p>
        </p:txBody>
      </p:sp>
    </p:spTree>
    <p:extLst>
      <p:ext uri="{BB962C8B-B14F-4D97-AF65-F5344CB8AC3E}">
        <p14:creationId xmlns:p14="http://schemas.microsoft.com/office/powerpoint/2010/main" val="3519421659"/>
      </p:ext>
    </p:extLst>
  </p:cSld>
  <p:clrMapOvr>
    <a:masterClrMapping/>
  </p:clrMapOvr>
  <p:transition spd="slow">
    <p:fade/>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1" name="Rectangle 2"/>
          <p:cNvSpPr>
            <a:spLocks noGrp="1"/>
          </p:cNvSpPr>
          <p:nvPr>
            <p:ph type="title"/>
          </p:nvPr>
        </p:nvSpPr>
        <p:spPr/>
        <p:txBody>
          <a:bodyPr/>
          <a:lstStyle/>
          <a:p>
            <a:pPr eaLnBrk="1" hangingPunct="1"/>
            <a:r>
              <a:rPr lang="tr-TR" smtClean="0"/>
              <a:t>Primer Taramada HPV</a:t>
            </a:r>
          </a:p>
        </p:txBody>
      </p:sp>
      <p:sp>
        <p:nvSpPr>
          <p:cNvPr id="29" name="Footer Placeholder 28"/>
          <p:cNvSpPr>
            <a:spLocks noGrp="1"/>
          </p:cNvSpPr>
          <p:nvPr>
            <p:ph type="ftr" sz="quarter" idx="11"/>
          </p:nvPr>
        </p:nvSpPr>
        <p:spPr>
          <a:xfrm>
            <a:off x="457200" y="6356350"/>
            <a:ext cx="8229600" cy="365125"/>
          </a:xfrm>
          <a:prstGeom prst="rect">
            <a:avLst/>
          </a:prstGeom>
        </p:spPr>
        <p:txBody>
          <a:bodyPr/>
          <a:lstStyle/>
          <a:p>
            <a:pPr>
              <a:defRPr/>
            </a:pPr>
            <a:endParaRPr lang="tr-TR" dirty="0" smtClean="0"/>
          </a:p>
          <a:p>
            <a:pPr>
              <a:defRPr/>
            </a:pPr>
            <a:r>
              <a:rPr lang="en-US" dirty="0" smtClean="0"/>
              <a:t>Wright TC </a:t>
            </a:r>
            <a:r>
              <a:rPr lang="en-US" dirty="0" err="1" smtClean="0"/>
              <a:t>Jr</a:t>
            </a:r>
            <a:r>
              <a:rPr lang="en-US" dirty="0" smtClean="0"/>
              <a:t>, EUROGIN, 2003 Paris</a:t>
            </a:r>
            <a:endParaRPr lang="tr-TR" dirty="0"/>
          </a:p>
        </p:txBody>
      </p:sp>
      <p:sp>
        <p:nvSpPr>
          <p:cNvPr id="5" name="Text Box 4"/>
          <p:cNvSpPr txBox="1">
            <a:spLocks noChangeArrowheads="1"/>
          </p:cNvSpPr>
          <p:nvPr/>
        </p:nvSpPr>
        <p:spPr bwMode="auto">
          <a:xfrm>
            <a:off x="3643313" y="3270250"/>
            <a:ext cx="2714625" cy="307975"/>
          </a:xfrm>
          <a:prstGeom prst="rect">
            <a:avLst/>
          </a:prstGeom>
          <a:noFill/>
          <a:ln w="28575" algn="ctr">
            <a:noFill/>
            <a:miter lim="800000"/>
            <a:headEnd/>
            <a:tailEnd/>
          </a:ln>
          <a:effectLst/>
        </p:spPr>
        <p:txBody>
          <a:bodyPr>
            <a:spAutoFit/>
          </a:bodyPr>
          <a:lstStyle/>
          <a:p>
            <a:pPr algn="ctr">
              <a:spcBef>
                <a:spcPct val="50000"/>
              </a:spcBef>
              <a:defRPr/>
            </a:pPr>
            <a:r>
              <a:rPr lang="tr-TR" sz="1400" b="1" dirty="0">
                <a:latin typeface="+mn-lt"/>
              </a:rPr>
              <a:t>Normal veya Borderline %6</a:t>
            </a:r>
          </a:p>
        </p:txBody>
      </p:sp>
      <p:sp>
        <p:nvSpPr>
          <p:cNvPr id="6" name="Text Box 5"/>
          <p:cNvSpPr txBox="1">
            <a:spLocks noChangeArrowheads="1"/>
          </p:cNvSpPr>
          <p:nvPr/>
        </p:nvSpPr>
        <p:spPr bwMode="auto">
          <a:xfrm>
            <a:off x="7150100" y="3270250"/>
            <a:ext cx="1074738" cy="307975"/>
          </a:xfrm>
          <a:prstGeom prst="rect">
            <a:avLst/>
          </a:prstGeom>
          <a:noFill/>
          <a:ln w="28575" algn="ctr">
            <a:noFill/>
            <a:miter lim="800000"/>
            <a:headEnd/>
            <a:tailEnd/>
          </a:ln>
          <a:effectLst/>
        </p:spPr>
        <p:txBody>
          <a:bodyPr wrap="none">
            <a:spAutoFit/>
          </a:bodyPr>
          <a:lstStyle/>
          <a:p>
            <a:pPr algn="ctr">
              <a:spcBef>
                <a:spcPct val="50000"/>
              </a:spcBef>
              <a:defRPr/>
            </a:pPr>
            <a:r>
              <a:rPr lang="tr-TR" sz="1400" b="1" dirty="0">
                <a:latin typeface="+mn-lt"/>
              </a:rPr>
              <a:t>≥ Hafif %1.6</a:t>
            </a:r>
          </a:p>
        </p:txBody>
      </p:sp>
      <p:sp>
        <p:nvSpPr>
          <p:cNvPr id="7" name="Rectangle 6"/>
          <p:cNvSpPr>
            <a:spLocks noChangeArrowheads="1"/>
          </p:cNvSpPr>
          <p:nvPr/>
        </p:nvSpPr>
        <p:spPr bwMode="auto">
          <a:xfrm>
            <a:off x="4343400" y="4572000"/>
            <a:ext cx="1928813" cy="554038"/>
          </a:xfrm>
          <a:prstGeom prst="rect">
            <a:avLst/>
          </a:prstGeom>
          <a:noFill/>
          <a:ln w="28575" algn="ctr">
            <a:noFill/>
            <a:miter lim="800000"/>
            <a:headEnd/>
            <a:tailEnd/>
          </a:ln>
          <a:effectLst/>
        </p:spPr>
        <p:txBody>
          <a:bodyPr wrap="none">
            <a:spAutoFit/>
          </a:bodyPr>
          <a:lstStyle/>
          <a:p>
            <a:pPr>
              <a:spcBef>
                <a:spcPct val="50000"/>
              </a:spcBef>
              <a:defRPr/>
            </a:pPr>
            <a:r>
              <a:rPr lang="tr-TR" b="1" dirty="0">
                <a:latin typeface="+mn-lt"/>
              </a:rPr>
              <a:t>HPV (+)   Sitoloji &lt; Hafif</a:t>
            </a:r>
          </a:p>
          <a:p>
            <a:pPr>
              <a:spcBef>
                <a:spcPct val="50000"/>
              </a:spcBef>
              <a:defRPr/>
            </a:pPr>
            <a:r>
              <a:rPr lang="tr-TR" b="1" dirty="0">
                <a:latin typeface="+mn-lt"/>
              </a:rPr>
              <a:t>HPV (-)    Sitoloji Borderline</a:t>
            </a:r>
          </a:p>
        </p:txBody>
      </p:sp>
      <p:sp>
        <p:nvSpPr>
          <p:cNvPr id="8" name="Rectangle 7"/>
          <p:cNvSpPr>
            <a:spLocks noChangeArrowheads="1"/>
          </p:cNvSpPr>
          <p:nvPr/>
        </p:nvSpPr>
        <p:spPr bwMode="auto">
          <a:xfrm>
            <a:off x="1500188" y="4578350"/>
            <a:ext cx="1227137" cy="523875"/>
          </a:xfrm>
          <a:prstGeom prst="rect">
            <a:avLst/>
          </a:prstGeom>
          <a:noFill/>
          <a:ln w="28575" algn="ctr">
            <a:noFill/>
            <a:miter lim="800000"/>
            <a:headEnd/>
            <a:tailEnd/>
          </a:ln>
          <a:effectLst/>
        </p:spPr>
        <p:txBody>
          <a:bodyPr>
            <a:spAutoFit/>
          </a:bodyPr>
          <a:lstStyle/>
          <a:p>
            <a:pPr algn="ctr">
              <a:spcBef>
                <a:spcPct val="50000"/>
              </a:spcBef>
              <a:defRPr/>
            </a:pPr>
            <a:r>
              <a:rPr lang="tr-TR" sz="1400" b="1" dirty="0">
                <a:latin typeface="+mn-lt"/>
              </a:rPr>
              <a:t>Sitoloji (-)  HPV (-)</a:t>
            </a:r>
          </a:p>
        </p:txBody>
      </p:sp>
      <p:sp>
        <p:nvSpPr>
          <p:cNvPr id="9" name="Text Box 8"/>
          <p:cNvSpPr txBox="1">
            <a:spLocks noChangeArrowheads="1"/>
          </p:cNvSpPr>
          <p:nvPr/>
        </p:nvSpPr>
        <p:spPr bwMode="auto">
          <a:xfrm>
            <a:off x="7143750" y="4578350"/>
            <a:ext cx="1084263" cy="523875"/>
          </a:xfrm>
          <a:prstGeom prst="rect">
            <a:avLst/>
          </a:prstGeom>
          <a:noFill/>
          <a:ln w="28575" algn="ctr">
            <a:noFill/>
            <a:miter lim="800000"/>
            <a:headEnd/>
            <a:tailEnd/>
          </a:ln>
          <a:effectLst/>
        </p:spPr>
        <p:txBody>
          <a:bodyPr>
            <a:spAutoFit/>
          </a:bodyPr>
          <a:lstStyle/>
          <a:p>
            <a:pPr algn="ctr">
              <a:spcBef>
                <a:spcPct val="50000"/>
              </a:spcBef>
              <a:defRPr/>
            </a:pPr>
            <a:r>
              <a:rPr lang="tr-TR" sz="1400" b="1" dirty="0">
                <a:latin typeface="+mn-lt"/>
              </a:rPr>
              <a:t>Sitoloji   ≥ Hafif</a:t>
            </a:r>
          </a:p>
        </p:txBody>
      </p:sp>
      <p:sp>
        <p:nvSpPr>
          <p:cNvPr id="15" name="Rectangle 14"/>
          <p:cNvSpPr>
            <a:spLocks noChangeArrowheads="1"/>
          </p:cNvSpPr>
          <p:nvPr/>
        </p:nvSpPr>
        <p:spPr bwMode="auto">
          <a:xfrm>
            <a:off x="1176338" y="1549400"/>
            <a:ext cx="6816725" cy="307975"/>
          </a:xfrm>
          <a:prstGeom prst="rect">
            <a:avLst/>
          </a:prstGeom>
          <a:noFill/>
          <a:ln w="9525">
            <a:noFill/>
            <a:miter lim="800000"/>
            <a:headEnd/>
            <a:tailEnd/>
          </a:ln>
        </p:spPr>
        <p:txBody>
          <a:bodyPr wrap="none">
            <a:spAutoFit/>
          </a:bodyPr>
          <a:lstStyle/>
          <a:p>
            <a:pPr algn="ctr">
              <a:defRPr/>
            </a:pPr>
            <a:r>
              <a:rPr lang="tr-TR" sz="1400" b="1" dirty="0">
                <a:latin typeface="+mn-lt"/>
              </a:rPr>
              <a:t>“Proposed New Screening Algoritm - Percentages Based on HART Population Aged 30-60”</a:t>
            </a:r>
          </a:p>
        </p:txBody>
      </p:sp>
      <p:sp>
        <p:nvSpPr>
          <p:cNvPr id="21" name="Text Box 20"/>
          <p:cNvSpPr txBox="1">
            <a:spLocks noChangeArrowheads="1"/>
          </p:cNvSpPr>
          <p:nvPr/>
        </p:nvSpPr>
        <p:spPr bwMode="auto">
          <a:xfrm>
            <a:off x="4540250" y="6232525"/>
            <a:ext cx="844550" cy="368300"/>
          </a:xfrm>
          <a:prstGeom prst="rect">
            <a:avLst/>
          </a:prstGeom>
          <a:noFill/>
          <a:ln w="28575" algn="ctr">
            <a:noFill/>
            <a:miter lim="800000"/>
            <a:headEnd/>
            <a:tailEnd/>
          </a:ln>
          <a:effectLst/>
        </p:spPr>
        <p:txBody>
          <a:bodyPr>
            <a:spAutoFit/>
          </a:bodyPr>
          <a:lstStyle/>
          <a:p>
            <a:pPr algn="ctr">
              <a:spcBef>
                <a:spcPct val="50000"/>
              </a:spcBef>
              <a:defRPr/>
            </a:pPr>
            <a:r>
              <a:rPr lang="tr-TR" b="1" dirty="0">
                <a:latin typeface="+mn-lt"/>
              </a:rPr>
              <a:t>%2.5</a:t>
            </a:r>
            <a:endParaRPr lang="en-US" b="1" dirty="0">
              <a:latin typeface="+mn-lt"/>
            </a:endParaRPr>
          </a:p>
        </p:txBody>
      </p:sp>
      <p:sp>
        <p:nvSpPr>
          <p:cNvPr id="22" name="Text Box 21"/>
          <p:cNvSpPr txBox="1">
            <a:spLocks noChangeArrowheads="1"/>
          </p:cNvSpPr>
          <p:nvPr/>
        </p:nvSpPr>
        <p:spPr bwMode="auto">
          <a:xfrm>
            <a:off x="7073900" y="6007100"/>
            <a:ext cx="869950" cy="369888"/>
          </a:xfrm>
          <a:prstGeom prst="rect">
            <a:avLst/>
          </a:prstGeom>
          <a:noFill/>
          <a:ln w="28575" algn="ctr">
            <a:noFill/>
            <a:miter lim="800000"/>
            <a:headEnd/>
            <a:tailEnd/>
          </a:ln>
          <a:effectLst/>
        </p:spPr>
        <p:txBody>
          <a:bodyPr>
            <a:spAutoFit/>
          </a:bodyPr>
          <a:lstStyle/>
          <a:p>
            <a:pPr algn="ctr">
              <a:spcBef>
                <a:spcPct val="50000"/>
              </a:spcBef>
              <a:defRPr/>
            </a:pPr>
            <a:r>
              <a:rPr lang="tr-TR" b="1" dirty="0">
                <a:latin typeface="+mn-lt"/>
              </a:rPr>
              <a:t>%0.6</a:t>
            </a:r>
            <a:endParaRPr lang="en-US" b="1" dirty="0">
              <a:latin typeface="+mn-lt"/>
            </a:endParaRPr>
          </a:p>
        </p:txBody>
      </p:sp>
      <p:sp>
        <p:nvSpPr>
          <p:cNvPr id="23" name="Text Box 22"/>
          <p:cNvSpPr txBox="1">
            <a:spLocks noChangeArrowheads="1"/>
          </p:cNvSpPr>
          <p:nvPr/>
        </p:nvSpPr>
        <p:spPr bwMode="auto">
          <a:xfrm>
            <a:off x="1646238" y="6292850"/>
            <a:ext cx="947737" cy="369888"/>
          </a:xfrm>
          <a:prstGeom prst="rect">
            <a:avLst/>
          </a:prstGeom>
          <a:noFill/>
          <a:ln w="28575" algn="ctr">
            <a:noFill/>
            <a:miter lim="800000"/>
            <a:headEnd/>
            <a:tailEnd/>
          </a:ln>
          <a:effectLst/>
        </p:spPr>
        <p:txBody>
          <a:bodyPr>
            <a:spAutoFit/>
          </a:bodyPr>
          <a:lstStyle/>
          <a:p>
            <a:pPr algn="ctr">
              <a:spcBef>
                <a:spcPct val="50000"/>
              </a:spcBef>
              <a:defRPr/>
            </a:pPr>
            <a:r>
              <a:rPr lang="tr-TR" b="1" dirty="0">
                <a:latin typeface="+mn-lt"/>
              </a:rPr>
              <a:t>%2.9</a:t>
            </a:r>
            <a:endParaRPr lang="en-US" b="1" dirty="0">
              <a:latin typeface="+mn-lt"/>
            </a:endParaRPr>
          </a:p>
        </p:txBody>
      </p:sp>
      <p:cxnSp>
        <p:nvCxnSpPr>
          <p:cNvPr id="37" name="Straight Arrow Connector 36"/>
          <p:cNvCxnSpPr/>
          <p:nvPr/>
        </p:nvCxnSpPr>
        <p:spPr bwMode="auto">
          <a:xfrm rot="5400000">
            <a:off x="6195219" y="2701132"/>
            <a:ext cx="231775" cy="1587"/>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Elbow Connector 38"/>
          <p:cNvCxnSpPr/>
          <p:nvPr/>
        </p:nvCxnSpPr>
        <p:spPr bwMode="auto">
          <a:xfrm rot="5400000">
            <a:off x="5213350" y="2916238"/>
            <a:ext cx="846137" cy="1347788"/>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bwMode="auto">
          <a:xfrm rot="16200000" flipH="1">
            <a:off x="6577807" y="2899569"/>
            <a:ext cx="846137" cy="1381125"/>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Elbow Connector 44"/>
          <p:cNvCxnSpPr/>
          <p:nvPr/>
        </p:nvCxnSpPr>
        <p:spPr bwMode="auto">
          <a:xfrm rot="16200000" flipH="1">
            <a:off x="5769769" y="3728244"/>
            <a:ext cx="1114425" cy="2728913"/>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bwMode="auto">
          <a:xfrm rot="5400000">
            <a:off x="4404519" y="5093494"/>
            <a:ext cx="1114425" cy="1587"/>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1" name="Elbow Connector 50"/>
          <p:cNvCxnSpPr/>
          <p:nvPr/>
        </p:nvCxnSpPr>
        <p:spPr bwMode="auto">
          <a:xfrm rot="5400000">
            <a:off x="2983706" y="3671095"/>
            <a:ext cx="1114425" cy="2843212"/>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bwMode="auto">
          <a:xfrm rot="16200000" flipH="1">
            <a:off x="1943894" y="2759869"/>
            <a:ext cx="350838" cy="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8" name="Snip Single Corner Rectangle 47"/>
          <p:cNvSpPr/>
          <p:nvPr/>
        </p:nvSpPr>
        <p:spPr>
          <a:xfrm>
            <a:off x="1024779" y="2935569"/>
            <a:ext cx="2189899" cy="635675"/>
          </a:xfrm>
          <a:prstGeom prst="snip1Rect">
            <a:avLst/>
          </a:prstGeom>
          <a:solidFill>
            <a:schemeClr val="accent5">
              <a:lumMod val="50000"/>
            </a:schemeClr>
          </a:solidFill>
          <a:scene3d>
            <a:camera prst="orthographicFront"/>
            <a:lightRig rig="threePt" dir="t"/>
          </a:scene3d>
          <a:sp3d>
            <a:bevelT w="152400" h="50800" prst="softRound"/>
          </a:sp3d>
        </p:spPr>
        <p:style>
          <a:lnRef idx="3">
            <a:schemeClr val="lt1"/>
          </a:lnRef>
          <a:fillRef idx="1">
            <a:schemeClr val="accent4"/>
          </a:fillRef>
          <a:effectRef idx="1">
            <a:schemeClr val="accent4"/>
          </a:effectRef>
          <a:fontRef idx="minor">
            <a:schemeClr val="lt1"/>
          </a:fontRef>
        </p:style>
        <p:txBody>
          <a:bodyPr anchor="ctr">
            <a:spAutoFit/>
          </a:bodyPr>
          <a:lstStyle/>
          <a:p>
            <a:pPr algn="ctr">
              <a:defRPr/>
            </a:pPr>
            <a:r>
              <a:rPr lang="tr-TR" sz="1600" b="1" dirty="0"/>
              <a:t>Normal</a:t>
            </a:r>
          </a:p>
          <a:p>
            <a:pPr algn="ctr">
              <a:defRPr/>
            </a:pPr>
            <a:r>
              <a:rPr lang="tr-TR" sz="1600" b="1" dirty="0"/>
              <a:t>Beş yılda bir tekrar</a:t>
            </a:r>
          </a:p>
        </p:txBody>
      </p:sp>
      <p:sp>
        <p:nvSpPr>
          <p:cNvPr id="26" name="Text Box 25"/>
          <p:cNvSpPr txBox="1">
            <a:spLocks noChangeArrowheads="1"/>
          </p:cNvSpPr>
          <p:nvPr/>
        </p:nvSpPr>
        <p:spPr bwMode="gray">
          <a:xfrm>
            <a:off x="1167228" y="2000240"/>
            <a:ext cx="1905000" cy="584775"/>
          </a:xfrm>
          <a:prstGeom prst="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defRPr/>
            </a:pPr>
            <a:r>
              <a:rPr lang="tr-TR" sz="1600" b="1" dirty="0">
                <a:solidFill>
                  <a:schemeClr val="bg1"/>
                </a:solidFill>
              </a:rPr>
              <a:t>HPV (-)</a:t>
            </a:r>
          </a:p>
          <a:p>
            <a:pPr algn="ctr">
              <a:defRPr/>
            </a:pPr>
            <a:r>
              <a:rPr lang="tr-TR" sz="1600" b="1" dirty="0">
                <a:solidFill>
                  <a:schemeClr val="bg1"/>
                </a:solidFill>
              </a:rPr>
              <a:t>%92.4</a:t>
            </a:r>
          </a:p>
        </p:txBody>
      </p:sp>
      <p:sp>
        <p:nvSpPr>
          <p:cNvPr id="27" name="Text Box 26"/>
          <p:cNvSpPr txBox="1">
            <a:spLocks noChangeArrowheads="1"/>
          </p:cNvSpPr>
          <p:nvPr/>
        </p:nvSpPr>
        <p:spPr bwMode="gray">
          <a:xfrm>
            <a:off x="5357818" y="2000240"/>
            <a:ext cx="1905000" cy="584775"/>
          </a:xfrm>
          <a:prstGeom prst="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defRPr/>
            </a:pPr>
            <a:r>
              <a:rPr lang="tr-TR" sz="1600" b="1" dirty="0">
                <a:solidFill>
                  <a:schemeClr val="bg1"/>
                </a:solidFill>
              </a:rPr>
              <a:t>HPV (+)</a:t>
            </a:r>
          </a:p>
          <a:p>
            <a:pPr algn="ctr">
              <a:defRPr/>
            </a:pPr>
            <a:r>
              <a:rPr lang="tr-TR" sz="1600" b="1" dirty="0">
                <a:solidFill>
                  <a:schemeClr val="bg1"/>
                </a:solidFill>
              </a:rPr>
              <a:t>%7.76</a:t>
            </a:r>
          </a:p>
        </p:txBody>
      </p:sp>
      <p:sp>
        <p:nvSpPr>
          <p:cNvPr id="19" name="Text Box 18"/>
          <p:cNvSpPr txBox="1">
            <a:spLocks noChangeArrowheads="1"/>
          </p:cNvSpPr>
          <p:nvPr/>
        </p:nvSpPr>
        <p:spPr bwMode="gray">
          <a:xfrm>
            <a:off x="5357818" y="2817345"/>
            <a:ext cx="1905000" cy="349250"/>
          </a:xfrm>
          <a:prstGeom prst="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defRPr/>
            </a:pPr>
            <a:r>
              <a:rPr lang="tr-TR" sz="1600" b="1" dirty="0">
                <a:solidFill>
                  <a:schemeClr val="bg1"/>
                </a:solidFill>
              </a:rPr>
              <a:t>Sitoloji</a:t>
            </a:r>
          </a:p>
        </p:txBody>
      </p:sp>
      <p:sp>
        <p:nvSpPr>
          <p:cNvPr id="16" name="Text Box 15"/>
          <p:cNvSpPr txBox="1">
            <a:spLocks noChangeArrowheads="1"/>
          </p:cNvSpPr>
          <p:nvPr/>
        </p:nvSpPr>
        <p:spPr bwMode="gray">
          <a:xfrm>
            <a:off x="3929058" y="4012733"/>
            <a:ext cx="2066925" cy="523220"/>
          </a:xfrm>
          <a:prstGeom prst="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defRPr/>
            </a:pPr>
            <a:r>
              <a:rPr lang="tr-TR" sz="1400" b="1" dirty="0">
                <a:solidFill>
                  <a:schemeClr val="bg1"/>
                </a:solidFill>
              </a:rPr>
              <a:t>HPV Testi ve Sitoloji</a:t>
            </a:r>
          </a:p>
          <a:p>
            <a:pPr algn="ctr">
              <a:defRPr/>
            </a:pPr>
            <a:r>
              <a:rPr lang="tr-TR" sz="1400" b="1" dirty="0">
                <a:solidFill>
                  <a:schemeClr val="bg1"/>
                </a:solidFill>
              </a:rPr>
              <a:t>6. ve 12. aylarda</a:t>
            </a:r>
          </a:p>
        </p:txBody>
      </p:sp>
      <p:sp>
        <p:nvSpPr>
          <p:cNvPr id="20" name="Text Box 19"/>
          <p:cNvSpPr txBox="1">
            <a:spLocks noChangeArrowheads="1"/>
          </p:cNvSpPr>
          <p:nvPr/>
        </p:nvSpPr>
        <p:spPr bwMode="gray">
          <a:xfrm>
            <a:off x="6738966" y="4012733"/>
            <a:ext cx="1905000" cy="286232"/>
          </a:xfrm>
          <a:prstGeom prst="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lnSpc>
                <a:spcPct val="90000"/>
              </a:lnSpc>
              <a:defRPr/>
            </a:pPr>
            <a:r>
              <a:rPr lang="tr-TR" sz="1400" b="1" dirty="0">
                <a:solidFill>
                  <a:schemeClr val="bg1"/>
                </a:solidFill>
              </a:rPr>
              <a:t>Kolposkopi</a:t>
            </a:r>
          </a:p>
        </p:txBody>
      </p:sp>
      <p:sp>
        <p:nvSpPr>
          <p:cNvPr id="25" name="Text Box 24"/>
          <p:cNvSpPr txBox="1">
            <a:spLocks noChangeArrowheads="1"/>
          </p:cNvSpPr>
          <p:nvPr/>
        </p:nvSpPr>
        <p:spPr bwMode="gray">
          <a:xfrm>
            <a:off x="6738966" y="5650213"/>
            <a:ext cx="1905000" cy="286232"/>
          </a:xfrm>
          <a:prstGeom prst="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lnSpc>
                <a:spcPct val="90000"/>
              </a:lnSpc>
              <a:defRPr/>
            </a:pPr>
            <a:r>
              <a:rPr lang="tr-TR" sz="1400" b="1" dirty="0">
                <a:solidFill>
                  <a:schemeClr val="bg1"/>
                </a:solidFill>
              </a:rPr>
              <a:t>Kolposkopi</a:t>
            </a:r>
          </a:p>
        </p:txBody>
      </p:sp>
      <p:sp>
        <p:nvSpPr>
          <p:cNvPr id="17" name="Text Box 16"/>
          <p:cNvSpPr txBox="1">
            <a:spLocks noChangeArrowheads="1"/>
          </p:cNvSpPr>
          <p:nvPr/>
        </p:nvSpPr>
        <p:spPr bwMode="gray">
          <a:xfrm>
            <a:off x="3929058" y="5650213"/>
            <a:ext cx="2066925" cy="480131"/>
          </a:xfrm>
          <a:prstGeom prst="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a:lnSpc>
                <a:spcPct val="90000"/>
              </a:lnSpc>
              <a:defRPr/>
            </a:pPr>
            <a:r>
              <a:rPr lang="tr-TR" sz="1400" b="1" dirty="0">
                <a:solidFill>
                  <a:schemeClr val="bg1"/>
                </a:solidFill>
              </a:rPr>
              <a:t>HPV Testi ve Sitoloji</a:t>
            </a:r>
          </a:p>
          <a:p>
            <a:pPr algn="ctr">
              <a:lnSpc>
                <a:spcPct val="90000"/>
              </a:lnSpc>
              <a:defRPr/>
            </a:pPr>
            <a:r>
              <a:rPr lang="tr-TR" sz="1400" b="1" dirty="0">
                <a:solidFill>
                  <a:schemeClr val="bg1"/>
                </a:solidFill>
              </a:rPr>
              <a:t>6. ve 12. aylarda</a:t>
            </a:r>
          </a:p>
        </p:txBody>
      </p:sp>
      <p:sp>
        <p:nvSpPr>
          <p:cNvPr id="49" name="Snip Single Corner Rectangle 48"/>
          <p:cNvSpPr/>
          <p:nvPr/>
        </p:nvSpPr>
        <p:spPr>
          <a:xfrm>
            <a:off x="1024779" y="5650213"/>
            <a:ext cx="2189899" cy="635675"/>
          </a:xfrm>
          <a:prstGeom prst="snip1Rect">
            <a:avLst/>
          </a:prstGeom>
          <a:solidFill>
            <a:schemeClr val="accent5">
              <a:lumMod val="50000"/>
            </a:schemeClr>
          </a:solidFill>
          <a:scene3d>
            <a:camera prst="orthographicFront"/>
            <a:lightRig rig="threePt" dir="t"/>
          </a:scene3d>
          <a:sp3d>
            <a:bevelT w="152400" h="50800" prst="softRound"/>
          </a:sp3d>
        </p:spPr>
        <p:style>
          <a:lnRef idx="3">
            <a:schemeClr val="lt1"/>
          </a:lnRef>
          <a:fillRef idx="1">
            <a:schemeClr val="accent4"/>
          </a:fillRef>
          <a:effectRef idx="1">
            <a:schemeClr val="accent4"/>
          </a:effectRef>
          <a:fontRef idx="minor">
            <a:schemeClr val="lt1"/>
          </a:fontRef>
        </p:style>
        <p:txBody>
          <a:bodyPr anchor="ctr">
            <a:spAutoFit/>
          </a:bodyPr>
          <a:lstStyle/>
          <a:p>
            <a:pPr algn="ctr">
              <a:defRPr/>
            </a:pPr>
            <a:r>
              <a:rPr lang="tr-TR" sz="1600" b="1" dirty="0"/>
              <a:t>Normal</a:t>
            </a:r>
          </a:p>
          <a:p>
            <a:pPr algn="ctr">
              <a:defRPr/>
            </a:pPr>
            <a:r>
              <a:rPr lang="tr-TR" sz="1600" b="1" dirty="0"/>
              <a:t>Beş yılda bir tekrar</a:t>
            </a:r>
          </a:p>
        </p:txBody>
      </p:sp>
    </p:spTree>
    <p:extLst>
      <p:ext uri="{BB962C8B-B14F-4D97-AF65-F5344CB8AC3E}">
        <p14:creationId xmlns:p14="http://schemas.microsoft.com/office/powerpoint/2010/main" val="216961044"/>
      </p:ext>
    </p:extLst>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4" name="Rectangle 2"/>
          <p:cNvSpPr>
            <a:spLocks noGrp="1"/>
          </p:cNvSpPr>
          <p:nvPr>
            <p:ph type="title"/>
          </p:nvPr>
        </p:nvSpPr>
        <p:spPr/>
        <p:txBody>
          <a:bodyPr/>
          <a:lstStyle/>
          <a:p>
            <a:pPr eaLnBrk="1" hangingPunct="1">
              <a:defRPr/>
            </a:pPr>
            <a:r>
              <a:rPr lang="tr-TR" sz="3600" dirty="0" smtClean="0"/>
              <a:t>Sitolojiye Ek HPV ile Tarama (&gt;30 Y)</a:t>
            </a:r>
          </a:p>
        </p:txBody>
      </p:sp>
      <p:sp>
        <p:nvSpPr>
          <p:cNvPr id="28" name="Footer Placeholder 27"/>
          <p:cNvSpPr>
            <a:spLocks noGrp="1"/>
          </p:cNvSpPr>
          <p:nvPr>
            <p:ph type="ftr" sz="quarter" idx="11"/>
          </p:nvPr>
        </p:nvSpPr>
        <p:spPr>
          <a:xfrm>
            <a:off x="457200" y="6416675"/>
            <a:ext cx="8229600" cy="365125"/>
          </a:xfrm>
          <a:prstGeom prst="rect">
            <a:avLst/>
          </a:prstGeom>
        </p:spPr>
        <p:txBody>
          <a:bodyPr/>
          <a:lstStyle/>
          <a:p>
            <a:pPr>
              <a:defRPr/>
            </a:pPr>
            <a:r>
              <a:rPr lang="tr-TR" smtClean="0"/>
              <a:t>Wright TC, Am J Obstet Gynecol, 2007</a:t>
            </a:r>
            <a:endParaRPr lang="tr-TR"/>
          </a:p>
        </p:txBody>
      </p:sp>
      <p:sp>
        <p:nvSpPr>
          <p:cNvPr id="33796" name="TextBox 6"/>
          <p:cNvSpPr txBox="1">
            <a:spLocks noChangeArrowheads="1"/>
          </p:cNvSpPr>
          <p:nvPr/>
        </p:nvSpPr>
        <p:spPr bwMode="auto">
          <a:xfrm>
            <a:off x="735013" y="2857500"/>
            <a:ext cx="868362" cy="338138"/>
          </a:xfrm>
          <a:prstGeom prst="rect">
            <a:avLst/>
          </a:prstGeom>
          <a:noFill/>
          <a:ln w="9525">
            <a:noFill/>
            <a:miter lim="800000"/>
            <a:headEnd/>
            <a:tailEnd/>
          </a:ln>
        </p:spPr>
        <p:txBody>
          <a:bodyPr wrap="none">
            <a:spAutoFit/>
          </a:bodyPr>
          <a:lstStyle/>
          <a:p>
            <a:pPr algn="ctr"/>
            <a:r>
              <a:rPr lang="tr-TR" sz="1600" b="1">
                <a:latin typeface="Calibri" pitchFamily="34" charset="0"/>
                <a:cs typeface="Calibri" pitchFamily="34" charset="0"/>
              </a:rPr>
              <a:t>HPV (-)</a:t>
            </a:r>
          </a:p>
        </p:txBody>
      </p:sp>
      <p:sp>
        <p:nvSpPr>
          <p:cNvPr id="33797" name="TextBox 7"/>
          <p:cNvSpPr txBox="1">
            <a:spLocks noChangeArrowheads="1"/>
          </p:cNvSpPr>
          <p:nvPr/>
        </p:nvSpPr>
        <p:spPr bwMode="auto">
          <a:xfrm>
            <a:off x="3073400" y="2857500"/>
            <a:ext cx="920750" cy="338138"/>
          </a:xfrm>
          <a:prstGeom prst="rect">
            <a:avLst/>
          </a:prstGeom>
          <a:noFill/>
          <a:ln w="9525">
            <a:noFill/>
            <a:miter lim="800000"/>
            <a:headEnd/>
            <a:tailEnd/>
          </a:ln>
        </p:spPr>
        <p:txBody>
          <a:bodyPr wrap="none">
            <a:spAutoFit/>
          </a:bodyPr>
          <a:lstStyle/>
          <a:p>
            <a:pPr algn="ctr"/>
            <a:r>
              <a:rPr lang="tr-TR" sz="1600" b="1">
                <a:latin typeface="Calibri" pitchFamily="34" charset="0"/>
                <a:cs typeface="Calibri" pitchFamily="34" charset="0"/>
              </a:rPr>
              <a:t>HPV (+)</a:t>
            </a:r>
          </a:p>
        </p:txBody>
      </p:sp>
      <p:sp>
        <p:nvSpPr>
          <p:cNvPr id="54278" name="TextBox 8"/>
          <p:cNvSpPr txBox="1">
            <a:spLocks noChangeArrowheads="1"/>
          </p:cNvSpPr>
          <p:nvPr/>
        </p:nvSpPr>
        <p:spPr bwMode="auto">
          <a:xfrm>
            <a:off x="512763" y="3500438"/>
            <a:ext cx="1312862" cy="554037"/>
          </a:xfrm>
          <a:prstGeom prst="rect">
            <a:avLst/>
          </a:prstGeom>
          <a:noFill/>
          <a:ln w="9525">
            <a:noFill/>
            <a:miter lim="800000"/>
            <a:headEnd/>
            <a:tailEnd/>
          </a:ln>
        </p:spPr>
        <p:txBody>
          <a:bodyPr wrap="none">
            <a:spAutoFit/>
          </a:bodyPr>
          <a:lstStyle/>
          <a:p>
            <a:pPr algn="ctr">
              <a:defRPr/>
            </a:pPr>
            <a:r>
              <a:rPr lang="tr-TR" sz="1600" b="1" dirty="0">
                <a:latin typeface="+mn-lt"/>
              </a:rPr>
              <a:t>Rutin Tarama</a:t>
            </a:r>
          </a:p>
          <a:p>
            <a:pPr algn="ctr">
              <a:defRPr/>
            </a:pPr>
            <a:r>
              <a:rPr lang="tr-TR" sz="1400" dirty="0">
                <a:latin typeface="+mn-lt"/>
              </a:rPr>
              <a:t>&gt;3 Yıl Aralarla</a:t>
            </a:r>
          </a:p>
        </p:txBody>
      </p:sp>
      <p:sp>
        <p:nvSpPr>
          <p:cNvPr id="54279" name="TextBox 9"/>
          <p:cNvSpPr txBox="1">
            <a:spLocks noChangeArrowheads="1"/>
          </p:cNvSpPr>
          <p:nvPr/>
        </p:nvSpPr>
        <p:spPr bwMode="auto">
          <a:xfrm>
            <a:off x="2660650" y="3500438"/>
            <a:ext cx="1746250" cy="554037"/>
          </a:xfrm>
          <a:prstGeom prst="rect">
            <a:avLst/>
          </a:prstGeom>
          <a:noFill/>
          <a:ln w="9525">
            <a:noFill/>
            <a:miter lim="800000"/>
            <a:headEnd/>
            <a:tailEnd/>
          </a:ln>
        </p:spPr>
        <p:txBody>
          <a:bodyPr wrap="none">
            <a:spAutoFit/>
          </a:bodyPr>
          <a:lstStyle/>
          <a:p>
            <a:pPr algn="ctr">
              <a:defRPr/>
            </a:pPr>
            <a:r>
              <a:rPr lang="tr-TR" sz="1600" b="1" dirty="0">
                <a:latin typeface="+mn-lt"/>
              </a:rPr>
              <a:t>Her İki Test Tekrarı</a:t>
            </a:r>
          </a:p>
          <a:p>
            <a:pPr algn="ctr">
              <a:defRPr/>
            </a:pPr>
            <a:r>
              <a:rPr lang="tr-TR" sz="1400" dirty="0">
                <a:latin typeface="+mn-lt"/>
              </a:rPr>
              <a:t>@ 12 ay</a:t>
            </a:r>
          </a:p>
        </p:txBody>
      </p:sp>
      <p:sp>
        <p:nvSpPr>
          <p:cNvPr id="54280" name="TextBox 10"/>
          <p:cNvSpPr txBox="1">
            <a:spLocks noChangeArrowheads="1"/>
          </p:cNvSpPr>
          <p:nvPr/>
        </p:nvSpPr>
        <p:spPr bwMode="auto">
          <a:xfrm>
            <a:off x="949325" y="4572000"/>
            <a:ext cx="1357313" cy="338138"/>
          </a:xfrm>
          <a:prstGeom prst="rect">
            <a:avLst/>
          </a:prstGeom>
          <a:noFill/>
          <a:ln w="9525">
            <a:noFill/>
            <a:miter lim="800000"/>
            <a:headEnd/>
            <a:tailEnd/>
          </a:ln>
        </p:spPr>
        <p:txBody>
          <a:bodyPr wrap="none">
            <a:spAutoFit/>
          </a:bodyPr>
          <a:lstStyle/>
          <a:p>
            <a:pPr algn="ctr">
              <a:defRPr/>
            </a:pPr>
            <a:r>
              <a:rPr lang="tr-TR" sz="1600" b="1" dirty="0">
                <a:latin typeface="+mn-lt"/>
              </a:rPr>
              <a:t>Her İki Test (-)</a:t>
            </a:r>
          </a:p>
        </p:txBody>
      </p:sp>
      <p:sp>
        <p:nvSpPr>
          <p:cNvPr id="54281" name="TextBox 11"/>
          <p:cNvSpPr txBox="1">
            <a:spLocks noChangeArrowheads="1"/>
          </p:cNvSpPr>
          <p:nvPr/>
        </p:nvSpPr>
        <p:spPr bwMode="auto">
          <a:xfrm>
            <a:off x="2967038" y="4572000"/>
            <a:ext cx="1135062" cy="584200"/>
          </a:xfrm>
          <a:prstGeom prst="rect">
            <a:avLst/>
          </a:prstGeom>
          <a:noFill/>
          <a:ln w="9525">
            <a:noFill/>
            <a:miter lim="800000"/>
            <a:headEnd/>
            <a:tailEnd/>
          </a:ln>
        </p:spPr>
        <p:txBody>
          <a:bodyPr wrap="none">
            <a:spAutoFit/>
          </a:bodyPr>
          <a:lstStyle/>
          <a:p>
            <a:pPr algn="ctr">
              <a:defRPr/>
            </a:pPr>
            <a:r>
              <a:rPr lang="tr-TR" sz="1600" b="1" dirty="0">
                <a:latin typeface="+mn-lt"/>
                <a:cs typeface="Calibri" pitchFamily="34" charset="0"/>
              </a:rPr>
              <a:t>Sitoloji (-)</a:t>
            </a:r>
          </a:p>
          <a:p>
            <a:pPr algn="ctr">
              <a:defRPr/>
            </a:pPr>
            <a:r>
              <a:rPr lang="tr-TR" sz="1600" b="1" dirty="0">
                <a:latin typeface="+mn-lt"/>
                <a:cs typeface="Calibri" pitchFamily="34" charset="0"/>
              </a:rPr>
              <a:t>HPV (+)</a:t>
            </a:r>
          </a:p>
        </p:txBody>
      </p:sp>
      <p:sp>
        <p:nvSpPr>
          <p:cNvPr id="54282" name="TextBox 12"/>
          <p:cNvSpPr txBox="1">
            <a:spLocks noChangeArrowheads="1"/>
          </p:cNvSpPr>
          <p:nvPr/>
        </p:nvSpPr>
        <p:spPr bwMode="auto">
          <a:xfrm>
            <a:off x="4429125" y="4572000"/>
            <a:ext cx="1752600" cy="584200"/>
          </a:xfrm>
          <a:prstGeom prst="rect">
            <a:avLst/>
          </a:prstGeom>
          <a:noFill/>
          <a:ln w="9525">
            <a:noFill/>
            <a:miter lim="800000"/>
            <a:headEnd/>
            <a:tailEnd/>
          </a:ln>
        </p:spPr>
        <p:txBody>
          <a:bodyPr wrap="none">
            <a:spAutoFit/>
          </a:bodyPr>
          <a:lstStyle/>
          <a:p>
            <a:pPr algn="ctr">
              <a:defRPr/>
            </a:pPr>
            <a:r>
              <a:rPr lang="tr-TR" sz="1600" b="1" dirty="0">
                <a:latin typeface="+mn-lt"/>
              </a:rPr>
              <a:t>Sitoloji Anormal</a:t>
            </a:r>
          </a:p>
          <a:p>
            <a:pPr algn="ctr">
              <a:defRPr/>
            </a:pPr>
            <a:r>
              <a:rPr lang="tr-TR" sz="1600" b="1" dirty="0">
                <a:latin typeface="+mn-lt"/>
              </a:rPr>
              <a:t>HPV (+/-)</a:t>
            </a:r>
          </a:p>
        </p:txBody>
      </p:sp>
      <p:sp>
        <p:nvSpPr>
          <p:cNvPr id="54283" name="TextBox 13"/>
          <p:cNvSpPr txBox="1">
            <a:spLocks noChangeArrowheads="1"/>
          </p:cNvSpPr>
          <p:nvPr/>
        </p:nvSpPr>
        <p:spPr bwMode="auto">
          <a:xfrm>
            <a:off x="971550" y="5500688"/>
            <a:ext cx="1312863" cy="554037"/>
          </a:xfrm>
          <a:prstGeom prst="rect">
            <a:avLst/>
          </a:prstGeom>
          <a:noFill/>
          <a:ln w="9525">
            <a:noFill/>
            <a:miter lim="800000"/>
            <a:headEnd/>
            <a:tailEnd/>
          </a:ln>
        </p:spPr>
        <p:txBody>
          <a:bodyPr wrap="none">
            <a:spAutoFit/>
          </a:bodyPr>
          <a:lstStyle/>
          <a:p>
            <a:pPr algn="ctr">
              <a:defRPr/>
            </a:pPr>
            <a:r>
              <a:rPr lang="tr-TR" sz="1600" b="1" dirty="0">
                <a:latin typeface="+mn-lt"/>
              </a:rPr>
              <a:t>Rutin Tarama</a:t>
            </a:r>
          </a:p>
          <a:p>
            <a:pPr algn="ctr">
              <a:defRPr/>
            </a:pPr>
            <a:r>
              <a:rPr lang="tr-TR" sz="1400" dirty="0">
                <a:latin typeface="+mn-lt"/>
              </a:rPr>
              <a:t>@ 3 Yıl Aralarla</a:t>
            </a:r>
          </a:p>
        </p:txBody>
      </p:sp>
      <p:cxnSp>
        <p:nvCxnSpPr>
          <p:cNvPr id="17" name="Straight Arrow Connector 16"/>
          <p:cNvCxnSpPr>
            <a:stCxn id="33796" idx="2"/>
            <a:endCxn id="54278" idx="0"/>
          </p:cNvCxnSpPr>
          <p:nvPr/>
        </p:nvCxnSpPr>
        <p:spPr bwMode="auto">
          <a:xfrm rot="5400000">
            <a:off x="1016794" y="3348831"/>
            <a:ext cx="304800" cy="1588"/>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33797" idx="2"/>
            <a:endCxn id="54279" idx="0"/>
          </p:cNvCxnSpPr>
          <p:nvPr/>
        </p:nvCxnSpPr>
        <p:spPr bwMode="auto">
          <a:xfrm rot="5400000">
            <a:off x="3381376" y="3348037"/>
            <a:ext cx="304800" cy="3175"/>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54279" idx="2"/>
            <a:endCxn id="54281" idx="0"/>
          </p:cNvCxnSpPr>
          <p:nvPr/>
        </p:nvCxnSpPr>
        <p:spPr bwMode="auto">
          <a:xfrm rot="16200000" flipH="1">
            <a:off x="3275806" y="4312444"/>
            <a:ext cx="517525" cy="1588"/>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54281" idx="2"/>
          </p:cNvCxnSpPr>
          <p:nvPr/>
        </p:nvCxnSpPr>
        <p:spPr bwMode="auto">
          <a:xfrm rot="5400000">
            <a:off x="3362325" y="5329238"/>
            <a:ext cx="344487" cy="1588"/>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4280" idx="2"/>
            <a:endCxn id="54283" idx="0"/>
          </p:cNvCxnSpPr>
          <p:nvPr/>
        </p:nvCxnSpPr>
        <p:spPr bwMode="auto">
          <a:xfrm rot="16200000" flipH="1">
            <a:off x="1331913" y="5205413"/>
            <a:ext cx="590550" cy="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bwMode="auto">
          <a:xfrm rot="5400000">
            <a:off x="6514307" y="3483769"/>
            <a:ext cx="2260600" cy="1587"/>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54282" idx="3"/>
          </p:cNvCxnSpPr>
          <p:nvPr/>
        </p:nvCxnSpPr>
        <p:spPr bwMode="auto">
          <a:xfrm flipV="1">
            <a:off x="6181725" y="4864100"/>
            <a:ext cx="604838" cy="0"/>
          </a:xfrm>
          <a:prstGeom prst="straightConnector1">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Elbow Connector 30"/>
          <p:cNvCxnSpPr>
            <a:endCxn id="33796" idx="0"/>
          </p:cNvCxnSpPr>
          <p:nvPr/>
        </p:nvCxnSpPr>
        <p:spPr bwMode="auto">
          <a:xfrm rot="5400000">
            <a:off x="1510506" y="2010569"/>
            <a:ext cx="504825" cy="1189038"/>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Elbow Connector 32"/>
          <p:cNvCxnSpPr>
            <a:endCxn id="33797" idx="0"/>
          </p:cNvCxnSpPr>
          <p:nvPr/>
        </p:nvCxnSpPr>
        <p:spPr bwMode="auto">
          <a:xfrm rot="16200000" flipH="1">
            <a:off x="2693194" y="2016919"/>
            <a:ext cx="504825" cy="1176337"/>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54279" idx="2"/>
            <a:endCxn id="54280" idx="0"/>
          </p:cNvCxnSpPr>
          <p:nvPr/>
        </p:nvCxnSpPr>
        <p:spPr bwMode="auto">
          <a:xfrm rot="5400000">
            <a:off x="2321719" y="3359944"/>
            <a:ext cx="517525" cy="1906587"/>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54279" idx="2"/>
            <a:endCxn id="54282" idx="0"/>
          </p:cNvCxnSpPr>
          <p:nvPr/>
        </p:nvCxnSpPr>
        <p:spPr bwMode="auto">
          <a:xfrm rot="16200000" flipH="1">
            <a:off x="4160837" y="3427413"/>
            <a:ext cx="517525" cy="1771650"/>
          </a:xfrm>
          <a:prstGeom prst="bentConnector3">
            <a:avLst>
              <a:gd name="adj1" fmla="val 50000"/>
            </a:avLst>
          </a:prstGeom>
          <a:ln w="381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Snip Single Corner Rectangle 4"/>
          <p:cNvSpPr/>
          <p:nvPr/>
        </p:nvSpPr>
        <p:spPr>
          <a:xfrm>
            <a:off x="6786578" y="4613471"/>
            <a:ext cx="1714512" cy="501848"/>
          </a:xfrm>
          <a:prstGeom prst="snip1Rect">
            <a:avLst/>
          </a:prstGeom>
          <a:solidFill>
            <a:schemeClr val="accent5">
              <a:lumMod val="50000"/>
            </a:schemeClr>
          </a:solidFill>
          <a:scene3d>
            <a:camera prst="orthographicFront"/>
            <a:lightRig rig="threePt" dir="t"/>
          </a:scene3d>
          <a:sp3d>
            <a:bevelT w="152400" h="50800" prst="softRound"/>
          </a:sp3d>
        </p:spPr>
        <p:style>
          <a:lnRef idx="3">
            <a:schemeClr val="lt1"/>
          </a:lnRef>
          <a:fillRef idx="1">
            <a:schemeClr val="accent4"/>
          </a:fillRef>
          <a:effectRef idx="1">
            <a:schemeClr val="accent4"/>
          </a:effectRef>
          <a:fontRef idx="minor">
            <a:schemeClr val="lt1"/>
          </a:fontRef>
        </p:style>
        <p:txBody>
          <a:bodyPr anchor="ctr">
            <a:normAutofit fontScale="85000" lnSpcReduction="20000"/>
          </a:bodyPr>
          <a:lstStyle/>
          <a:p>
            <a:pPr algn="ctr" fontAlgn="auto">
              <a:spcBef>
                <a:spcPts val="0"/>
              </a:spcBef>
              <a:spcAft>
                <a:spcPts val="0"/>
              </a:spcAft>
              <a:defRPr/>
            </a:pPr>
            <a:r>
              <a:rPr lang="tr-TR" b="1" dirty="0"/>
              <a:t>ASCCP Önerilerine Göre Yönet</a:t>
            </a:r>
          </a:p>
        </p:txBody>
      </p:sp>
      <p:sp>
        <p:nvSpPr>
          <p:cNvPr id="15" name="Round Diagonal Corner Rectangle 14"/>
          <p:cNvSpPr/>
          <p:nvPr/>
        </p:nvSpPr>
        <p:spPr>
          <a:xfrm>
            <a:off x="2605582" y="5500702"/>
            <a:ext cx="1857388" cy="579600"/>
          </a:xfrm>
          <a:prstGeom prst="round2Diag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spcBef>
                <a:spcPts val="0"/>
              </a:spcBef>
              <a:spcAft>
                <a:spcPts val="0"/>
              </a:spcAft>
              <a:defRPr/>
            </a:pPr>
            <a:r>
              <a:rPr lang="tr-TR" sz="1600" b="1" dirty="0">
                <a:solidFill>
                  <a:schemeClr val="bg1"/>
                </a:solidFill>
              </a:rPr>
              <a:t>Kolposkopi</a:t>
            </a:r>
          </a:p>
        </p:txBody>
      </p:sp>
      <p:sp>
        <p:nvSpPr>
          <p:cNvPr id="3" name="Round Diagonal Corner Rectangle 2"/>
          <p:cNvSpPr/>
          <p:nvPr/>
        </p:nvSpPr>
        <p:spPr>
          <a:xfrm>
            <a:off x="1214414" y="1785926"/>
            <a:ext cx="2286016" cy="567342"/>
          </a:xfrm>
          <a:prstGeom prst="round2Diag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spcBef>
                <a:spcPts val="0"/>
              </a:spcBef>
              <a:spcAft>
                <a:spcPts val="0"/>
              </a:spcAft>
              <a:defRPr/>
            </a:pPr>
            <a:r>
              <a:rPr lang="tr-TR" sz="1600" b="1" dirty="0">
                <a:solidFill>
                  <a:schemeClr val="bg1"/>
                </a:solidFill>
              </a:rPr>
              <a:t>Sitoloji Negatif</a:t>
            </a:r>
            <a:endParaRPr lang="tr-TR" b="1" i="1" dirty="0">
              <a:solidFill>
                <a:schemeClr val="bg1"/>
              </a:solidFill>
            </a:endParaRPr>
          </a:p>
        </p:txBody>
      </p:sp>
      <p:sp>
        <p:nvSpPr>
          <p:cNvPr id="4" name="Round Diagonal Corner Rectangle 3"/>
          <p:cNvSpPr/>
          <p:nvPr/>
        </p:nvSpPr>
        <p:spPr>
          <a:xfrm>
            <a:off x="6500826" y="1785926"/>
            <a:ext cx="2286016" cy="567342"/>
          </a:xfrm>
          <a:prstGeom prst="round2DiagRect">
            <a:avLst/>
          </a:prstGeom>
          <a:solidFill>
            <a:schemeClr val="tx2"/>
          </a:solidFill>
          <a:ln>
            <a:solidFill>
              <a:schemeClr val="tx1">
                <a:lumMod val="95000"/>
                <a:lumOff val="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tr-TR" sz="1600" b="1">
                <a:solidFill>
                  <a:schemeClr val="bg1"/>
                </a:solidFill>
              </a:rPr>
              <a:t>Sitoloji ≥ASC-US</a:t>
            </a:r>
          </a:p>
        </p:txBody>
      </p:sp>
    </p:spTree>
    <p:extLst>
      <p:ext uri="{BB962C8B-B14F-4D97-AF65-F5344CB8AC3E}">
        <p14:creationId xmlns:p14="http://schemas.microsoft.com/office/powerpoint/2010/main" val="2357003915"/>
      </p:ext>
    </p:extLst>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065213" y="1412776"/>
            <a:ext cx="7788275" cy="3098800"/>
          </a:xfrm>
          <a:prstGeom prst="rect">
            <a:avLst/>
          </a:prstGeom>
          <a:solidFill>
            <a:srgbClr val="244061"/>
          </a:solidFill>
          <a:ln w="9525" algn="ctr">
            <a:noFill/>
            <a:miter lim="800000"/>
            <a:headEnd/>
            <a:tailEnd/>
          </a:ln>
        </p:spPr>
        <p:txBody>
          <a:bodyPr wrap="none" lIns="0" tIns="0" rIns="0" bIns="0" anchor="ctr"/>
          <a:lstStyle/>
          <a:p>
            <a:endParaRPr lang="tr-TR">
              <a:solidFill>
                <a:srgbClr val="000000"/>
              </a:solidFill>
            </a:endParaRPr>
          </a:p>
        </p:txBody>
      </p:sp>
      <p:sp>
        <p:nvSpPr>
          <p:cNvPr id="41987" name="Rectangle 3"/>
          <p:cNvSpPr>
            <a:spLocks noGrp="1" noChangeArrowheads="1"/>
          </p:cNvSpPr>
          <p:nvPr>
            <p:ph type="title"/>
          </p:nvPr>
        </p:nvSpPr>
        <p:spPr>
          <a:xfrm>
            <a:off x="1000125" y="228600"/>
            <a:ext cx="7762875" cy="990600"/>
          </a:xfrm>
        </p:spPr>
        <p:txBody>
          <a:bodyPr>
            <a:normAutofit/>
          </a:bodyPr>
          <a:lstStyle/>
          <a:p>
            <a:pPr eaLnBrk="1" hangingPunct="1"/>
            <a:r>
              <a:rPr lang="tr-TR" sz="3200" dirty="0" smtClean="0">
                <a:latin typeface="+mn-lt"/>
                <a:cs typeface="Arial" charset="0"/>
              </a:rPr>
              <a:t>Servikal Kanser Taramalarında</a:t>
            </a:r>
            <a:br>
              <a:rPr lang="tr-TR" sz="3200" dirty="0" smtClean="0">
                <a:latin typeface="+mn-lt"/>
                <a:cs typeface="Arial" charset="0"/>
              </a:rPr>
            </a:br>
            <a:r>
              <a:rPr lang="tr-TR" sz="3200" dirty="0" smtClean="0">
                <a:latin typeface="+mn-lt"/>
                <a:cs typeface="Arial" charset="0"/>
              </a:rPr>
              <a:t>Uygulanan ve Gelecekteki Stratejiler</a:t>
            </a:r>
            <a:endParaRPr lang="es-ES" sz="3200" dirty="0" smtClean="0">
              <a:latin typeface="+mn-lt"/>
              <a:cs typeface="Arial" charset="0"/>
            </a:endParaRPr>
          </a:p>
        </p:txBody>
      </p:sp>
      <p:sp>
        <p:nvSpPr>
          <p:cNvPr id="41988" name="Line 4"/>
          <p:cNvSpPr>
            <a:spLocks noChangeShapeType="1"/>
          </p:cNvSpPr>
          <p:nvPr/>
        </p:nvSpPr>
        <p:spPr bwMode="auto">
          <a:xfrm>
            <a:off x="1846263" y="1427064"/>
            <a:ext cx="0" cy="3089275"/>
          </a:xfrm>
          <a:prstGeom prst="line">
            <a:avLst/>
          </a:prstGeom>
          <a:noFill/>
          <a:ln w="19050">
            <a:solidFill>
              <a:schemeClr val="tx1"/>
            </a:solidFill>
            <a:round/>
            <a:headEnd/>
            <a:tailEnd/>
          </a:ln>
        </p:spPr>
        <p:txBody>
          <a:bodyPr/>
          <a:lstStyle/>
          <a:p>
            <a:endParaRPr lang="tr-TR"/>
          </a:p>
        </p:txBody>
      </p:sp>
      <p:sp>
        <p:nvSpPr>
          <p:cNvPr id="41989" name="Line 5"/>
          <p:cNvSpPr>
            <a:spLocks noChangeShapeType="1"/>
          </p:cNvSpPr>
          <p:nvPr/>
        </p:nvSpPr>
        <p:spPr bwMode="auto">
          <a:xfrm>
            <a:off x="1076325" y="4516339"/>
            <a:ext cx="7775575" cy="0"/>
          </a:xfrm>
          <a:prstGeom prst="line">
            <a:avLst/>
          </a:prstGeom>
          <a:noFill/>
          <a:ln w="19050">
            <a:solidFill>
              <a:schemeClr val="tx1"/>
            </a:solidFill>
            <a:round/>
            <a:headEnd/>
            <a:tailEnd/>
          </a:ln>
        </p:spPr>
        <p:txBody>
          <a:bodyPr/>
          <a:lstStyle/>
          <a:p>
            <a:endParaRPr lang="tr-TR"/>
          </a:p>
        </p:txBody>
      </p:sp>
      <p:sp>
        <p:nvSpPr>
          <p:cNvPr id="278534" name="Freeform 6"/>
          <p:cNvSpPr>
            <a:spLocks/>
          </p:cNvSpPr>
          <p:nvPr/>
        </p:nvSpPr>
        <p:spPr bwMode="auto">
          <a:xfrm>
            <a:off x="1943100" y="1430239"/>
            <a:ext cx="5665788" cy="2851150"/>
          </a:xfrm>
          <a:custGeom>
            <a:avLst/>
            <a:gdLst>
              <a:gd name="T0" fmla="*/ 0 w 2832"/>
              <a:gd name="T1" fmla="*/ 2147483647 h 1168"/>
              <a:gd name="T2" fmla="*/ 2147483647 w 2832"/>
              <a:gd name="T3" fmla="*/ 2147483647 h 1168"/>
              <a:gd name="T4" fmla="*/ 2147483647 w 2832"/>
              <a:gd name="T5" fmla="*/ 2147483647 h 1168"/>
              <a:gd name="T6" fmla="*/ 2147483647 w 2832"/>
              <a:gd name="T7" fmla="*/ 2147483647 h 1168"/>
              <a:gd name="T8" fmla="*/ 0 60000 65536"/>
              <a:gd name="T9" fmla="*/ 0 60000 65536"/>
              <a:gd name="T10" fmla="*/ 0 60000 65536"/>
              <a:gd name="T11" fmla="*/ 0 60000 65536"/>
              <a:gd name="T12" fmla="*/ 0 w 2832"/>
              <a:gd name="T13" fmla="*/ 0 h 1168"/>
              <a:gd name="T14" fmla="*/ 2832 w 2832"/>
              <a:gd name="T15" fmla="*/ 1168 h 1168"/>
            </a:gdLst>
            <a:ahLst/>
            <a:cxnLst>
              <a:cxn ang="T8">
                <a:pos x="T0" y="T1"/>
              </a:cxn>
              <a:cxn ang="T9">
                <a:pos x="T2" y="T3"/>
              </a:cxn>
              <a:cxn ang="T10">
                <a:pos x="T4" y="T5"/>
              </a:cxn>
              <a:cxn ang="T11">
                <a:pos x="T6" y="T7"/>
              </a:cxn>
            </a:cxnLst>
            <a:rect l="T12" t="T13" r="T14" b="T15"/>
            <a:pathLst>
              <a:path w="2832" h="1168">
                <a:moveTo>
                  <a:pt x="0" y="1168"/>
                </a:moveTo>
                <a:cubicBezTo>
                  <a:pt x="20" y="648"/>
                  <a:pt x="40" y="128"/>
                  <a:pt x="192" y="64"/>
                </a:cubicBezTo>
                <a:cubicBezTo>
                  <a:pt x="344" y="0"/>
                  <a:pt x="472" y="640"/>
                  <a:pt x="912" y="784"/>
                </a:cubicBezTo>
                <a:cubicBezTo>
                  <a:pt x="1352" y="928"/>
                  <a:pt x="2092" y="928"/>
                  <a:pt x="2832" y="928"/>
                </a:cubicBezTo>
              </a:path>
            </a:pathLst>
          </a:custGeom>
          <a:noFill/>
          <a:ln w="57150">
            <a:solidFill>
              <a:srgbClr val="FF9900"/>
            </a:solidFill>
            <a:round/>
            <a:headEnd/>
            <a:tailEnd/>
          </a:ln>
        </p:spPr>
        <p:txBody>
          <a:bodyPr/>
          <a:lstStyle/>
          <a:p>
            <a:endParaRPr lang="tr-TR">
              <a:solidFill>
                <a:srgbClr val="000000"/>
              </a:solidFill>
            </a:endParaRPr>
          </a:p>
        </p:txBody>
      </p:sp>
      <p:sp>
        <p:nvSpPr>
          <p:cNvPr id="278535" name="Freeform 7"/>
          <p:cNvSpPr>
            <a:spLocks/>
          </p:cNvSpPr>
          <p:nvPr/>
        </p:nvSpPr>
        <p:spPr bwMode="auto">
          <a:xfrm>
            <a:off x="3521075" y="3954364"/>
            <a:ext cx="4806950" cy="504825"/>
          </a:xfrm>
          <a:custGeom>
            <a:avLst/>
            <a:gdLst>
              <a:gd name="T0" fmla="*/ 0 w 3521"/>
              <a:gd name="T1" fmla="*/ 2147483647 h 345"/>
              <a:gd name="T2" fmla="*/ 2147483647 w 3521"/>
              <a:gd name="T3" fmla="*/ 2147483647 h 345"/>
              <a:gd name="T4" fmla="*/ 2147483647 w 3521"/>
              <a:gd name="T5" fmla="*/ 2147483647 h 345"/>
              <a:gd name="T6" fmla="*/ 2147483647 w 3521"/>
              <a:gd name="T7" fmla="*/ 2147483647 h 345"/>
              <a:gd name="T8" fmla="*/ 2147483647 w 3521"/>
              <a:gd name="T9" fmla="*/ 2147483647 h 345"/>
              <a:gd name="T10" fmla="*/ 0 60000 65536"/>
              <a:gd name="T11" fmla="*/ 0 60000 65536"/>
              <a:gd name="T12" fmla="*/ 0 60000 65536"/>
              <a:gd name="T13" fmla="*/ 0 60000 65536"/>
              <a:gd name="T14" fmla="*/ 0 60000 65536"/>
              <a:gd name="T15" fmla="*/ 0 w 3521"/>
              <a:gd name="T16" fmla="*/ 0 h 345"/>
              <a:gd name="T17" fmla="*/ 3521 w 3521"/>
              <a:gd name="T18" fmla="*/ 345 h 345"/>
            </a:gdLst>
            <a:ahLst/>
            <a:cxnLst>
              <a:cxn ang="T10">
                <a:pos x="T0" y="T1"/>
              </a:cxn>
              <a:cxn ang="T11">
                <a:pos x="T2" y="T3"/>
              </a:cxn>
              <a:cxn ang="T12">
                <a:pos x="T4" y="T5"/>
              </a:cxn>
              <a:cxn ang="T13">
                <a:pos x="T6" y="T7"/>
              </a:cxn>
              <a:cxn ang="T14">
                <a:pos x="T8" y="T9"/>
              </a:cxn>
            </a:cxnLst>
            <a:rect l="T15" t="T16" r="T17" b="T18"/>
            <a:pathLst>
              <a:path w="3521" h="345">
                <a:moveTo>
                  <a:pt x="0" y="326"/>
                </a:moveTo>
                <a:cubicBezTo>
                  <a:pt x="138" y="313"/>
                  <a:pt x="276" y="299"/>
                  <a:pt x="414" y="246"/>
                </a:cubicBezTo>
                <a:cubicBezTo>
                  <a:pt x="552" y="193"/>
                  <a:pt x="594" y="12"/>
                  <a:pt x="829" y="6"/>
                </a:cubicBezTo>
                <a:cubicBezTo>
                  <a:pt x="1064" y="0"/>
                  <a:pt x="1375" y="151"/>
                  <a:pt x="1824" y="207"/>
                </a:cubicBezTo>
                <a:cubicBezTo>
                  <a:pt x="2273" y="263"/>
                  <a:pt x="3168" y="316"/>
                  <a:pt x="3521" y="345"/>
                </a:cubicBezTo>
              </a:path>
            </a:pathLst>
          </a:custGeom>
          <a:noFill/>
          <a:ln w="57150">
            <a:solidFill>
              <a:srgbClr val="FFFF00"/>
            </a:solidFill>
            <a:round/>
            <a:headEnd/>
            <a:tailEnd/>
          </a:ln>
        </p:spPr>
        <p:txBody>
          <a:bodyPr/>
          <a:lstStyle/>
          <a:p>
            <a:endParaRPr lang="tr-TR">
              <a:solidFill>
                <a:srgbClr val="000000"/>
              </a:solidFill>
            </a:endParaRPr>
          </a:p>
        </p:txBody>
      </p:sp>
      <p:sp>
        <p:nvSpPr>
          <p:cNvPr id="278536" name="Freeform 8"/>
          <p:cNvSpPr>
            <a:spLocks/>
          </p:cNvSpPr>
          <p:nvPr/>
        </p:nvSpPr>
        <p:spPr bwMode="auto">
          <a:xfrm>
            <a:off x="4440238" y="4235351"/>
            <a:ext cx="4321175" cy="234950"/>
          </a:xfrm>
          <a:custGeom>
            <a:avLst/>
            <a:gdLst>
              <a:gd name="T0" fmla="*/ 0 w 2160"/>
              <a:gd name="T1" fmla="*/ 2147483647 h 96"/>
              <a:gd name="T2" fmla="*/ 2147483647 w 2160"/>
              <a:gd name="T3" fmla="*/ 2147483647 h 96"/>
              <a:gd name="T4" fmla="*/ 2147483647 w 2160"/>
              <a:gd name="T5" fmla="*/ 0 h 96"/>
              <a:gd name="T6" fmla="*/ 2147483647 w 2160"/>
              <a:gd name="T7" fmla="*/ 2147483647 h 96"/>
              <a:gd name="T8" fmla="*/ 0 60000 65536"/>
              <a:gd name="T9" fmla="*/ 0 60000 65536"/>
              <a:gd name="T10" fmla="*/ 0 60000 65536"/>
              <a:gd name="T11" fmla="*/ 0 60000 65536"/>
              <a:gd name="T12" fmla="*/ 0 w 2160"/>
              <a:gd name="T13" fmla="*/ 0 h 96"/>
              <a:gd name="T14" fmla="*/ 2160 w 2160"/>
              <a:gd name="T15" fmla="*/ 96 h 96"/>
            </a:gdLst>
            <a:ahLst/>
            <a:cxnLst>
              <a:cxn ang="T8">
                <a:pos x="T0" y="T1"/>
              </a:cxn>
              <a:cxn ang="T9">
                <a:pos x="T2" y="T3"/>
              </a:cxn>
              <a:cxn ang="T10">
                <a:pos x="T4" y="T5"/>
              </a:cxn>
              <a:cxn ang="T11">
                <a:pos x="T6" y="T7"/>
              </a:cxn>
            </a:cxnLst>
            <a:rect l="T12" t="T13" r="T14" b="T15"/>
            <a:pathLst>
              <a:path w="2160" h="96">
                <a:moveTo>
                  <a:pt x="0" y="96"/>
                </a:moveTo>
                <a:cubicBezTo>
                  <a:pt x="184" y="80"/>
                  <a:pt x="368" y="64"/>
                  <a:pt x="528" y="48"/>
                </a:cubicBezTo>
                <a:cubicBezTo>
                  <a:pt x="688" y="32"/>
                  <a:pt x="688" y="0"/>
                  <a:pt x="960" y="0"/>
                </a:cubicBezTo>
                <a:cubicBezTo>
                  <a:pt x="1232" y="0"/>
                  <a:pt x="1960" y="40"/>
                  <a:pt x="2160" y="48"/>
                </a:cubicBezTo>
              </a:path>
            </a:pathLst>
          </a:custGeom>
          <a:noFill/>
          <a:ln w="57150">
            <a:solidFill>
              <a:srgbClr val="CCCCFF"/>
            </a:solidFill>
            <a:prstDash val="sysDot"/>
            <a:round/>
            <a:headEnd/>
            <a:tailEnd/>
          </a:ln>
        </p:spPr>
        <p:txBody>
          <a:bodyPr/>
          <a:lstStyle/>
          <a:p>
            <a:endParaRPr lang="tr-TR">
              <a:solidFill>
                <a:srgbClr val="000000"/>
              </a:solidFill>
            </a:endParaRPr>
          </a:p>
        </p:txBody>
      </p:sp>
      <p:sp>
        <p:nvSpPr>
          <p:cNvPr id="41993" name="Text Box 9"/>
          <p:cNvSpPr txBox="1">
            <a:spLocks noChangeArrowheads="1"/>
          </p:cNvSpPr>
          <p:nvPr/>
        </p:nvSpPr>
        <p:spPr bwMode="auto">
          <a:xfrm>
            <a:off x="1546612" y="4514751"/>
            <a:ext cx="591829" cy="369332"/>
          </a:xfrm>
          <a:prstGeom prst="rect">
            <a:avLst/>
          </a:prstGeom>
          <a:noFill/>
          <a:ln w="9525">
            <a:noFill/>
            <a:miter lim="800000"/>
            <a:headEnd/>
            <a:tailEnd/>
          </a:ln>
        </p:spPr>
        <p:txBody>
          <a:bodyPr wrap="none">
            <a:spAutoFit/>
          </a:bodyPr>
          <a:lstStyle/>
          <a:p>
            <a:r>
              <a:rPr lang="en-US" b="1" dirty="0">
                <a:latin typeface="Calibri" pitchFamily="34" charset="0"/>
              </a:rPr>
              <a:t>15 </a:t>
            </a:r>
            <a:r>
              <a:rPr lang="tr-TR" b="1" dirty="0" smtClean="0">
                <a:latin typeface="Calibri" pitchFamily="34" charset="0"/>
              </a:rPr>
              <a:t>Y</a:t>
            </a:r>
            <a:endParaRPr lang="en-US" b="1" dirty="0">
              <a:latin typeface="Calibri" pitchFamily="34" charset="0"/>
            </a:endParaRPr>
          </a:p>
        </p:txBody>
      </p:sp>
      <p:sp>
        <p:nvSpPr>
          <p:cNvPr id="41994" name="Text Box 10"/>
          <p:cNvSpPr txBox="1">
            <a:spLocks noChangeArrowheads="1"/>
          </p:cNvSpPr>
          <p:nvPr/>
        </p:nvSpPr>
        <p:spPr bwMode="auto">
          <a:xfrm>
            <a:off x="3483080" y="4514751"/>
            <a:ext cx="591829" cy="369332"/>
          </a:xfrm>
          <a:prstGeom prst="rect">
            <a:avLst/>
          </a:prstGeom>
          <a:noFill/>
          <a:ln w="9525">
            <a:noFill/>
            <a:miter lim="800000"/>
            <a:headEnd/>
            <a:tailEnd/>
          </a:ln>
        </p:spPr>
        <p:txBody>
          <a:bodyPr wrap="none">
            <a:spAutoFit/>
          </a:bodyPr>
          <a:lstStyle/>
          <a:p>
            <a:r>
              <a:rPr lang="en-US" b="1" dirty="0">
                <a:latin typeface="Calibri" pitchFamily="34" charset="0"/>
              </a:rPr>
              <a:t>30 </a:t>
            </a:r>
            <a:r>
              <a:rPr lang="tr-TR" b="1" dirty="0" smtClean="0">
                <a:latin typeface="Calibri" pitchFamily="34" charset="0"/>
              </a:rPr>
              <a:t>Y</a:t>
            </a:r>
            <a:endParaRPr lang="en-US" b="1" dirty="0">
              <a:latin typeface="Calibri" pitchFamily="34" charset="0"/>
            </a:endParaRPr>
          </a:p>
        </p:txBody>
      </p:sp>
      <p:sp>
        <p:nvSpPr>
          <p:cNvPr id="41995" name="Text Box 11"/>
          <p:cNvSpPr txBox="1">
            <a:spLocks noChangeArrowheads="1"/>
          </p:cNvSpPr>
          <p:nvPr/>
        </p:nvSpPr>
        <p:spPr bwMode="auto">
          <a:xfrm>
            <a:off x="5364088" y="4514751"/>
            <a:ext cx="591829" cy="369332"/>
          </a:xfrm>
          <a:prstGeom prst="rect">
            <a:avLst/>
          </a:prstGeom>
          <a:noFill/>
          <a:ln w="9525">
            <a:noFill/>
            <a:miter lim="800000"/>
            <a:headEnd/>
            <a:tailEnd/>
          </a:ln>
        </p:spPr>
        <p:txBody>
          <a:bodyPr wrap="none">
            <a:spAutoFit/>
          </a:bodyPr>
          <a:lstStyle/>
          <a:p>
            <a:r>
              <a:rPr lang="en-US" b="1" dirty="0">
                <a:latin typeface="Calibri" pitchFamily="34" charset="0"/>
              </a:rPr>
              <a:t>45 </a:t>
            </a:r>
            <a:r>
              <a:rPr lang="tr-TR" b="1" dirty="0" smtClean="0">
                <a:latin typeface="Calibri" pitchFamily="34" charset="0"/>
              </a:rPr>
              <a:t>Y</a:t>
            </a:r>
            <a:endParaRPr lang="en-US" b="1" dirty="0">
              <a:latin typeface="Calibri" pitchFamily="34" charset="0"/>
            </a:endParaRPr>
          </a:p>
        </p:txBody>
      </p:sp>
      <p:sp>
        <p:nvSpPr>
          <p:cNvPr id="278540" name="Text Box 12"/>
          <p:cNvSpPr txBox="1">
            <a:spLocks noChangeArrowheads="1"/>
          </p:cNvSpPr>
          <p:nvPr/>
        </p:nvSpPr>
        <p:spPr bwMode="auto">
          <a:xfrm>
            <a:off x="3233738" y="2358926"/>
            <a:ext cx="633828" cy="400110"/>
          </a:xfrm>
          <a:prstGeom prst="rect">
            <a:avLst/>
          </a:prstGeom>
          <a:noFill/>
          <a:ln w="9525">
            <a:noFill/>
            <a:miter lim="800000"/>
            <a:headEnd/>
            <a:tailEnd/>
          </a:ln>
        </p:spPr>
        <p:txBody>
          <a:bodyPr wrap="none">
            <a:spAutoFit/>
          </a:bodyPr>
          <a:lstStyle/>
          <a:p>
            <a:r>
              <a:rPr lang="en-US" sz="2000" b="1" dirty="0">
                <a:solidFill>
                  <a:srgbClr val="FFC000"/>
                </a:solidFill>
                <a:effectLst>
                  <a:outerShdw blurRad="38100" dist="38100" dir="2700000" algn="tl">
                    <a:srgbClr val="000000">
                      <a:alpha val="43137"/>
                    </a:srgbClr>
                  </a:outerShdw>
                </a:effectLst>
                <a:latin typeface="Calibri" pitchFamily="34" charset="0"/>
              </a:rPr>
              <a:t>HPV</a:t>
            </a:r>
          </a:p>
        </p:txBody>
      </p:sp>
      <p:sp>
        <p:nvSpPr>
          <p:cNvPr id="278541" name="Text Box 13"/>
          <p:cNvSpPr txBox="1">
            <a:spLocks noChangeArrowheads="1"/>
          </p:cNvSpPr>
          <p:nvPr/>
        </p:nvSpPr>
        <p:spPr bwMode="auto">
          <a:xfrm>
            <a:off x="2682875" y="3811489"/>
            <a:ext cx="1470274" cy="400110"/>
          </a:xfrm>
          <a:prstGeom prst="rect">
            <a:avLst/>
          </a:prstGeom>
          <a:noFill/>
          <a:ln w="9525">
            <a:noFill/>
            <a:miter lim="800000"/>
            <a:headEnd/>
            <a:tailEnd/>
          </a:ln>
          <a:effectLst/>
        </p:spPr>
        <p:txBody>
          <a:bodyPr wrap="none">
            <a:spAutoFit/>
          </a:bodyPr>
          <a:lstStyle/>
          <a:p>
            <a:pPr>
              <a:defRPr/>
            </a:pPr>
            <a:r>
              <a:rPr lang="en-US" sz="2000" b="1" dirty="0">
                <a:solidFill>
                  <a:srgbClr val="FFFF00"/>
                </a:solidFill>
                <a:latin typeface="Calibri" pitchFamily="34" charset="0"/>
              </a:rPr>
              <a:t>PRE</a:t>
            </a:r>
            <a:r>
              <a:rPr lang="tr-TR" sz="2000" b="1" dirty="0">
                <a:solidFill>
                  <a:srgbClr val="FFFF00"/>
                </a:solidFill>
                <a:latin typeface="Calibri" pitchFamily="34" charset="0"/>
              </a:rPr>
              <a:t>K</a:t>
            </a:r>
            <a:r>
              <a:rPr lang="en-US" sz="2000" b="1" dirty="0">
                <a:solidFill>
                  <a:srgbClr val="FFFF00"/>
                </a:solidFill>
                <a:latin typeface="Calibri" pitchFamily="34" charset="0"/>
              </a:rPr>
              <a:t>AN</a:t>
            </a:r>
            <a:r>
              <a:rPr lang="tr-TR" sz="2000" b="1" dirty="0">
                <a:solidFill>
                  <a:srgbClr val="FFFF00"/>
                </a:solidFill>
                <a:latin typeface="Calibri" pitchFamily="34" charset="0"/>
              </a:rPr>
              <a:t>S</a:t>
            </a:r>
            <a:r>
              <a:rPr lang="en-US" sz="2000" b="1" dirty="0">
                <a:solidFill>
                  <a:srgbClr val="FFFF00"/>
                </a:solidFill>
                <a:latin typeface="Calibri" pitchFamily="34" charset="0"/>
              </a:rPr>
              <a:t>ER</a:t>
            </a:r>
          </a:p>
        </p:txBody>
      </p:sp>
      <p:sp>
        <p:nvSpPr>
          <p:cNvPr id="278542" name="Text Box 14"/>
          <p:cNvSpPr txBox="1">
            <a:spLocks noChangeArrowheads="1"/>
          </p:cNvSpPr>
          <p:nvPr/>
        </p:nvSpPr>
        <p:spPr bwMode="auto">
          <a:xfrm>
            <a:off x="7339013" y="3908326"/>
            <a:ext cx="1064715" cy="400110"/>
          </a:xfrm>
          <a:prstGeom prst="rect">
            <a:avLst/>
          </a:prstGeom>
          <a:noFill/>
          <a:ln w="9525">
            <a:noFill/>
            <a:miter lim="800000"/>
            <a:headEnd/>
            <a:tailEnd/>
          </a:ln>
          <a:effectLst/>
        </p:spPr>
        <p:txBody>
          <a:bodyPr wrap="none">
            <a:spAutoFit/>
          </a:bodyPr>
          <a:lstStyle/>
          <a:p>
            <a:pPr>
              <a:defRPr/>
            </a:pPr>
            <a:r>
              <a:rPr lang="tr-TR" sz="2000" b="1" dirty="0">
                <a:latin typeface="Calibri" pitchFamily="34" charset="0"/>
              </a:rPr>
              <a:t>K</a:t>
            </a:r>
            <a:r>
              <a:rPr lang="en-US" sz="2000" b="1" dirty="0">
                <a:latin typeface="Calibri" pitchFamily="34" charset="0"/>
              </a:rPr>
              <a:t>AN</a:t>
            </a:r>
            <a:r>
              <a:rPr lang="tr-TR" sz="2000" b="1" dirty="0">
                <a:latin typeface="Calibri" pitchFamily="34" charset="0"/>
              </a:rPr>
              <a:t>S</a:t>
            </a:r>
            <a:r>
              <a:rPr lang="en-US" sz="2000" b="1" dirty="0">
                <a:latin typeface="Calibri" pitchFamily="34" charset="0"/>
              </a:rPr>
              <a:t>ER</a:t>
            </a:r>
          </a:p>
        </p:txBody>
      </p:sp>
      <p:sp>
        <p:nvSpPr>
          <p:cNvPr id="42000" name="Text Box 34"/>
          <p:cNvSpPr txBox="1">
            <a:spLocks noChangeArrowheads="1"/>
          </p:cNvSpPr>
          <p:nvPr/>
        </p:nvSpPr>
        <p:spPr bwMode="auto">
          <a:xfrm>
            <a:off x="7220531" y="4523244"/>
            <a:ext cx="591829" cy="369332"/>
          </a:xfrm>
          <a:prstGeom prst="rect">
            <a:avLst/>
          </a:prstGeom>
          <a:noFill/>
          <a:ln w="9525">
            <a:noFill/>
            <a:miter lim="800000"/>
            <a:headEnd/>
            <a:tailEnd/>
          </a:ln>
        </p:spPr>
        <p:txBody>
          <a:bodyPr wrap="none">
            <a:spAutoFit/>
          </a:bodyPr>
          <a:lstStyle/>
          <a:p>
            <a:r>
              <a:rPr lang="en-US" b="1" dirty="0">
                <a:latin typeface="Calibri" pitchFamily="34" charset="0"/>
              </a:rPr>
              <a:t>60 </a:t>
            </a:r>
            <a:r>
              <a:rPr lang="tr-TR" b="1" dirty="0" smtClean="0">
                <a:latin typeface="Calibri" pitchFamily="34" charset="0"/>
              </a:rPr>
              <a:t>Y</a:t>
            </a:r>
            <a:endParaRPr lang="en-US" b="1" dirty="0">
              <a:latin typeface="Calibri" pitchFamily="34" charset="0"/>
            </a:endParaRPr>
          </a:p>
        </p:txBody>
      </p:sp>
      <p:grpSp>
        <p:nvGrpSpPr>
          <p:cNvPr id="46" name="Group 45"/>
          <p:cNvGrpSpPr/>
          <p:nvPr/>
        </p:nvGrpSpPr>
        <p:grpSpPr>
          <a:xfrm>
            <a:off x="179512" y="4142869"/>
            <a:ext cx="8675563" cy="2488408"/>
            <a:chOff x="179512" y="4265612"/>
            <a:chExt cx="8675563" cy="2488408"/>
          </a:xfrm>
        </p:grpSpPr>
        <p:sp>
          <p:nvSpPr>
            <p:cNvPr id="42003" name="Text Box 36"/>
            <p:cNvSpPr txBox="1">
              <a:spLocks noChangeArrowheads="1"/>
            </p:cNvSpPr>
            <p:nvPr/>
          </p:nvSpPr>
          <p:spPr bwMode="auto">
            <a:xfrm>
              <a:off x="179512" y="6078538"/>
              <a:ext cx="846138" cy="307975"/>
            </a:xfrm>
            <a:prstGeom prst="rect">
              <a:avLst/>
            </a:prstGeom>
            <a:noFill/>
            <a:ln w="9525">
              <a:noFill/>
              <a:miter lim="800000"/>
              <a:headEnd/>
              <a:tailEnd/>
            </a:ln>
          </p:spPr>
          <p:txBody>
            <a:bodyPr wrap="none" lIns="0" tIns="0" rIns="0" bIns="0">
              <a:spAutoFit/>
            </a:bodyPr>
            <a:lstStyle/>
            <a:p>
              <a:pPr eaLnBrk="0" hangingPunct="0"/>
              <a:r>
                <a:rPr lang="tr-TR" sz="2000" b="1" dirty="0">
                  <a:latin typeface="Calibri" pitchFamily="34" charset="0"/>
                </a:rPr>
                <a:t>Gelecek</a:t>
              </a:r>
              <a:endParaRPr lang="en-US" sz="2000" b="1" dirty="0">
                <a:latin typeface="Calibri" pitchFamily="34" charset="0"/>
              </a:endParaRPr>
            </a:p>
          </p:txBody>
        </p:sp>
        <p:sp>
          <p:nvSpPr>
            <p:cNvPr id="42010" name="Text Box 39"/>
            <p:cNvSpPr txBox="1">
              <a:spLocks noChangeArrowheads="1"/>
            </p:cNvSpPr>
            <p:nvPr/>
          </p:nvSpPr>
          <p:spPr bwMode="auto">
            <a:xfrm>
              <a:off x="2987824" y="6001469"/>
              <a:ext cx="881063" cy="523875"/>
            </a:xfrm>
            <a:prstGeom prst="rect">
              <a:avLst/>
            </a:prstGeom>
            <a:solidFill>
              <a:srgbClr val="244061"/>
            </a:solidFill>
            <a:ln w="9525">
              <a:noFill/>
              <a:miter lim="800000"/>
              <a:headEnd/>
              <a:tailEnd/>
            </a:ln>
          </p:spPr>
          <p:txBody>
            <a:bodyPr wrap="none">
              <a:spAutoFit/>
            </a:bodyPr>
            <a:lstStyle/>
            <a:p>
              <a:pPr algn="ctr"/>
              <a:r>
                <a:rPr lang="en-US" sz="1400" b="1" dirty="0">
                  <a:solidFill>
                    <a:srgbClr val="FFC000"/>
                  </a:solidFill>
                  <a:latin typeface="Calibri" pitchFamily="34" charset="0"/>
                </a:rPr>
                <a:t>HPV DNA</a:t>
              </a:r>
            </a:p>
            <a:p>
              <a:pPr algn="ctr"/>
              <a:r>
                <a:rPr lang="en-US" sz="1400" b="1" dirty="0">
                  <a:solidFill>
                    <a:srgbClr val="FFC000"/>
                  </a:solidFill>
                  <a:latin typeface="Calibri" pitchFamily="34" charset="0"/>
                </a:rPr>
                <a:t>Test 1</a:t>
              </a:r>
            </a:p>
          </p:txBody>
        </p:sp>
        <p:sp>
          <p:nvSpPr>
            <p:cNvPr id="42011" name="Line 40"/>
            <p:cNvSpPr>
              <a:spLocks noChangeShapeType="1"/>
            </p:cNvSpPr>
            <p:nvPr/>
          </p:nvSpPr>
          <p:spPr bwMode="auto">
            <a:xfrm flipH="1" flipV="1">
              <a:off x="3711111" y="5513294"/>
              <a:ext cx="10553" cy="487457"/>
            </a:xfrm>
            <a:prstGeom prst="line">
              <a:avLst/>
            </a:prstGeom>
            <a:noFill/>
            <a:ln w="57150">
              <a:solidFill>
                <a:schemeClr val="tx2"/>
              </a:solidFill>
              <a:round/>
              <a:headEnd/>
              <a:tailEnd type="triangle" w="med" len="med"/>
            </a:ln>
            <a:effectLst/>
          </p:spPr>
          <p:txBody>
            <a:bodyPr/>
            <a:lstStyle/>
            <a:p>
              <a:endParaRPr lang="tr-TR">
                <a:latin typeface="Arial" charset="0"/>
                <a:cs typeface="Arial" charset="0"/>
              </a:endParaRPr>
            </a:p>
          </p:txBody>
        </p:sp>
        <p:sp>
          <p:nvSpPr>
            <p:cNvPr id="42008" name="Text Box 42"/>
            <p:cNvSpPr txBox="1">
              <a:spLocks noChangeArrowheads="1"/>
            </p:cNvSpPr>
            <p:nvPr/>
          </p:nvSpPr>
          <p:spPr bwMode="auto">
            <a:xfrm>
              <a:off x="4211960" y="6001469"/>
              <a:ext cx="881063" cy="523875"/>
            </a:xfrm>
            <a:prstGeom prst="rect">
              <a:avLst/>
            </a:prstGeom>
            <a:solidFill>
              <a:srgbClr val="244061"/>
            </a:solidFill>
            <a:ln w="9525">
              <a:noFill/>
              <a:miter lim="800000"/>
              <a:headEnd/>
              <a:tailEnd/>
            </a:ln>
          </p:spPr>
          <p:txBody>
            <a:bodyPr wrap="none">
              <a:spAutoFit/>
            </a:bodyPr>
            <a:lstStyle/>
            <a:p>
              <a:pPr algn="ctr"/>
              <a:r>
                <a:rPr lang="en-US" sz="1400" b="1" dirty="0">
                  <a:solidFill>
                    <a:srgbClr val="FFC000"/>
                  </a:solidFill>
                  <a:latin typeface="Calibri" pitchFamily="34" charset="0"/>
                </a:rPr>
                <a:t>HPV DNA</a:t>
              </a:r>
            </a:p>
            <a:p>
              <a:pPr algn="ctr"/>
              <a:r>
                <a:rPr lang="en-US" sz="1400" b="1" dirty="0">
                  <a:solidFill>
                    <a:srgbClr val="FFC000"/>
                  </a:solidFill>
                  <a:latin typeface="Calibri" pitchFamily="34" charset="0"/>
                </a:rPr>
                <a:t>Test 2</a:t>
              </a:r>
              <a:endParaRPr lang="en-US" sz="1400" dirty="0">
                <a:solidFill>
                  <a:srgbClr val="FFC000"/>
                </a:solidFill>
                <a:latin typeface="Calibri" pitchFamily="34" charset="0"/>
              </a:endParaRPr>
            </a:p>
          </p:txBody>
        </p:sp>
        <p:sp>
          <p:nvSpPr>
            <p:cNvPr id="42009" name="Line 43"/>
            <p:cNvSpPr>
              <a:spLocks noChangeShapeType="1"/>
            </p:cNvSpPr>
            <p:nvPr/>
          </p:nvSpPr>
          <p:spPr bwMode="auto">
            <a:xfrm flipH="1" flipV="1">
              <a:off x="4355976" y="5517232"/>
              <a:ext cx="11064" cy="483519"/>
            </a:xfrm>
            <a:prstGeom prst="line">
              <a:avLst/>
            </a:prstGeom>
            <a:noFill/>
            <a:ln w="57150">
              <a:solidFill>
                <a:schemeClr val="tx2"/>
              </a:solidFill>
              <a:round/>
              <a:headEnd/>
              <a:tailEnd type="triangle" w="med" len="med"/>
            </a:ln>
            <a:effectLst/>
          </p:spPr>
          <p:txBody>
            <a:bodyPr/>
            <a:lstStyle/>
            <a:p>
              <a:endParaRPr lang="tr-TR">
                <a:latin typeface="Arial" charset="0"/>
                <a:cs typeface="Arial" charset="0"/>
              </a:endParaRPr>
            </a:p>
          </p:txBody>
        </p:sp>
        <p:sp>
          <p:nvSpPr>
            <p:cNvPr id="278573" name="Text Box 45"/>
            <p:cNvSpPr txBox="1">
              <a:spLocks noChangeArrowheads="1"/>
            </p:cNvSpPr>
            <p:nvPr/>
          </p:nvSpPr>
          <p:spPr bwMode="auto">
            <a:xfrm>
              <a:off x="6172033" y="6103938"/>
              <a:ext cx="2683042" cy="292388"/>
            </a:xfrm>
            <a:prstGeom prst="rect">
              <a:avLst/>
            </a:prstGeom>
            <a:noFill/>
            <a:ln w="9525">
              <a:noFill/>
              <a:miter lim="800000"/>
              <a:headEnd/>
              <a:tailEnd/>
            </a:ln>
          </p:spPr>
          <p:txBody>
            <a:bodyPr wrap="none" bIns="0">
              <a:spAutoFit/>
            </a:bodyPr>
            <a:lstStyle/>
            <a:p>
              <a:pPr algn="r" eaLnBrk="0" hangingPunct="0"/>
              <a:r>
                <a:rPr lang="tr-TR" sz="1600" b="1" dirty="0" smtClean="0">
                  <a:latin typeface="Calibri" pitchFamily="34" charset="0"/>
                </a:rPr>
                <a:t>HPV (+) ise taramaya</a:t>
              </a:r>
              <a:r>
                <a:rPr lang="en-US" sz="1600" b="1" dirty="0" smtClean="0">
                  <a:latin typeface="Calibri" pitchFamily="34" charset="0"/>
                </a:rPr>
                <a:t> </a:t>
              </a:r>
              <a:r>
                <a:rPr lang="tr-TR" sz="1600" b="1" dirty="0" smtClean="0">
                  <a:latin typeface="Calibri" pitchFamily="34" charset="0"/>
                </a:rPr>
                <a:t>devam</a:t>
              </a:r>
              <a:r>
                <a:rPr lang="en-US" sz="1600" b="1" dirty="0" smtClean="0">
                  <a:latin typeface="Calibri" pitchFamily="34" charset="0"/>
                </a:rPr>
                <a:t>!</a:t>
              </a:r>
              <a:endParaRPr lang="en-US" sz="1600" b="1" dirty="0">
                <a:latin typeface="Calibri" pitchFamily="34" charset="0"/>
              </a:endParaRPr>
            </a:p>
          </p:txBody>
        </p:sp>
        <p:sp>
          <p:nvSpPr>
            <p:cNvPr id="42007" name="Line 44"/>
            <p:cNvSpPr>
              <a:spLocks noChangeShapeType="1"/>
            </p:cNvSpPr>
            <p:nvPr/>
          </p:nvSpPr>
          <p:spPr bwMode="auto">
            <a:xfrm flipV="1">
              <a:off x="1495566" y="4265612"/>
              <a:ext cx="0" cy="2488408"/>
            </a:xfrm>
            <a:prstGeom prst="line">
              <a:avLst/>
            </a:prstGeom>
            <a:ln w="76200">
              <a:solidFill>
                <a:schemeClr val="accent6"/>
              </a:solidFill>
              <a:headEnd/>
              <a:tailEnd type="triangle" w="med" len="med"/>
            </a:ln>
          </p:spPr>
          <p:style>
            <a:lnRef idx="2">
              <a:schemeClr val="accent1"/>
            </a:lnRef>
            <a:fillRef idx="0">
              <a:schemeClr val="accent1"/>
            </a:fillRef>
            <a:effectRef idx="1">
              <a:schemeClr val="accent1"/>
            </a:effectRef>
            <a:fontRef idx="minor">
              <a:schemeClr val="tx1"/>
            </a:fontRef>
          </p:style>
          <p:txBody>
            <a:bodyPr/>
            <a:lstStyle/>
            <a:p>
              <a:endParaRPr lang="tr-TR"/>
            </a:p>
          </p:txBody>
        </p:sp>
        <p:sp>
          <p:nvSpPr>
            <p:cNvPr id="42004" name="Text Box 37"/>
            <p:cNvSpPr txBox="1">
              <a:spLocks noChangeArrowheads="1"/>
            </p:cNvSpPr>
            <p:nvPr/>
          </p:nvSpPr>
          <p:spPr bwMode="auto">
            <a:xfrm>
              <a:off x="1454104" y="5917407"/>
              <a:ext cx="1486742" cy="836613"/>
            </a:xfrm>
            <a:prstGeom prst="rect">
              <a:avLst/>
            </a:prstGeom>
            <a:solidFill>
              <a:srgbClr val="244061"/>
            </a:solidFill>
            <a:ln>
              <a:solidFill>
                <a:srgbClr val="244061"/>
              </a:solidFill>
              <a:headEnd/>
              <a:tailEnd/>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eaLnBrk="0" hangingPunct="0"/>
              <a:endParaRPr lang="en-US" sz="400" b="1" dirty="0">
                <a:solidFill>
                  <a:srgbClr val="FFC000"/>
                </a:solidFill>
                <a:latin typeface="Calibri" pitchFamily="34" charset="0"/>
              </a:endParaRPr>
            </a:p>
            <a:p>
              <a:pPr algn="ctr" eaLnBrk="0" hangingPunct="0"/>
              <a:r>
                <a:rPr lang="en-US" sz="1600" b="1" dirty="0">
                  <a:solidFill>
                    <a:srgbClr val="FFC000"/>
                  </a:solidFill>
                  <a:latin typeface="Calibri" pitchFamily="34" charset="0"/>
                </a:rPr>
                <a:t>HPV</a:t>
              </a:r>
            </a:p>
            <a:p>
              <a:pPr algn="ctr" eaLnBrk="0" hangingPunct="0"/>
              <a:r>
                <a:rPr lang="tr-TR" sz="1600" b="1" dirty="0">
                  <a:solidFill>
                    <a:srgbClr val="FFC000"/>
                  </a:solidFill>
                  <a:latin typeface="Calibri" pitchFamily="34" charset="0"/>
                </a:rPr>
                <a:t>Aşılaması </a:t>
              </a:r>
              <a:endParaRPr lang="en-US" sz="1600" b="1" dirty="0">
                <a:solidFill>
                  <a:srgbClr val="FFC000"/>
                </a:solidFill>
                <a:latin typeface="Calibri" pitchFamily="34" charset="0"/>
              </a:endParaRPr>
            </a:p>
          </p:txBody>
        </p:sp>
      </p:grpSp>
      <p:grpSp>
        <p:nvGrpSpPr>
          <p:cNvPr id="42" name="Group 15"/>
          <p:cNvGrpSpPr>
            <a:grpSpLocks/>
          </p:cNvGrpSpPr>
          <p:nvPr/>
        </p:nvGrpSpPr>
        <p:grpSpPr bwMode="auto">
          <a:xfrm>
            <a:off x="107504" y="4817562"/>
            <a:ext cx="8856944" cy="592138"/>
            <a:chOff x="230" y="3060"/>
            <a:chExt cx="5577" cy="373"/>
          </a:xfrm>
        </p:grpSpPr>
        <p:sp>
          <p:nvSpPr>
            <p:cNvPr id="43" name="AutoShape 16"/>
            <p:cNvSpPr>
              <a:spLocks noChangeArrowheads="1"/>
            </p:cNvSpPr>
            <p:nvPr/>
          </p:nvSpPr>
          <p:spPr bwMode="auto">
            <a:xfrm>
              <a:off x="1421" y="3060"/>
              <a:ext cx="4386" cy="364"/>
            </a:xfrm>
            <a:prstGeom prst="rightArrow">
              <a:avLst>
                <a:gd name="adj1" fmla="val 50000"/>
                <a:gd name="adj2" fmla="val 135920"/>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endParaRPr lang="en-GB" dirty="0">
                <a:solidFill>
                  <a:srgbClr val="000000"/>
                </a:solidFill>
                <a:latin typeface="Calibri" pitchFamily="34" charset="0"/>
              </a:endParaRPr>
            </a:p>
          </p:txBody>
        </p:sp>
        <p:sp>
          <p:nvSpPr>
            <p:cNvPr id="44" name="Line 26"/>
            <p:cNvSpPr>
              <a:spLocks noChangeShapeType="1"/>
            </p:cNvSpPr>
            <p:nvPr/>
          </p:nvSpPr>
          <p:spPr bwMode="auto">
            <a:xfrm>
              <a:off x="3315" y="3151"/>
              <a:ext cx="0" cy="177"/>
            </a:xfrm>
            <a:prstGeom prst="line">
              <a:avLst/>
            </a:prstGeom>
            <a:noFill/>
            <a:ln w="38100">
              <a:solidFill>
                <a:schemeClr val="bg1"/>
              </a:solidFill>
              <a:round/>
              <a:headEnd type="stealth" w="sm" len="sm"/>
              <a:tailEnd/>
            </a:ln>
          </p:spPr>
          <p:txBody>
            <a:bodyPr/>
            <a:lstStyle/>
            <a:p>
              <a:endParaRPr lang="tr-TR"/>
            </a:p>
          </p:txBody>
        </p:sp>
        <p:sp>
          <p:nvSpPr>
            <p:cNvPr id="45" name="Line 28"/>
            <p:cNvSpPr>
              <a:spLocks noChangeShapeType="1"/>
            </p:cNvSpPr>
            <p:nvPr/>
          </p:nvSpPr>
          <p:spPr bwMode="auto">
            <a:xfrm>
              <a:off x="3723" y="3151"/>
              <a:ext cx="0" cy="177"/>
            </a:xfrm>
            <a:prstGeom prst="line">
              <a:avLst/>
            </a:prstGeom>
            <a:noFill/>
            <a:ln w="38100">
              <a:solidFill>
                <a:schemeClr val="bg1"/>
              </a:solidFill>
              <a:round/>
              <a:headEnd type="stealth" w="sm" len="sm"/>
              <a:tailEnd/>
            </a:ln>
          </p:spPr>
          <p:txBody>
            <a:bodyPr/>
            <a:lstStyle/>
            <a:p>
              <a:endParaRPr lang="tr-TR"/>
            </a:p>
          </p:txBody>
        </p:sp>
        <p:sp>
          <p:nvSpPr>
            <p:cNvPr id="47" name="Line 30"/>
            <p:cNvSpPr>
              <a:spLocks noChangeShapeType="1"/>
            </p:cNvSpPr>
            <p:nvPr/>
          </p:nvSpPr>
          <p:spPr bwMode="auto">
            <a:xfrm>
              <a:off x="4129" y="3151"/>
              <a:ext cx="0" cy="177"/>
            </a:xfrm>
            <a:prstGeom prst="line">
              <a:avLst/>
            </a:prstGeom>
            <a:noFill/>
            <a:ln w="38100">
              <a:solidFill>
                <a:schemeClr val="bg1"/>
              </a:solidFill>
              <a:round/>
              <a:headEnd type="stealth" w="sm" len="sm"/>
              <a:tailEnd/>
            </a:ln>
          </p:spPr>
          <p:txBody>
            <a:bodyPr/>
            <a:lstStyle/>
            <a:p>
              <a:endParaRPr lang="tr-TR"/>
            </a:p>
          </p:txBody>
        </p:sp>
        <p:sp>
          <p:nvSpPr>
            <p:cNvPr id="48" name="Text Box 31"/>
            <p:cNvSpPr txBox="1">
              <a:spLocks noChangeArrowheads="1"/>
            </p:cNvSpPr>
            <p:nvPr/>
          </p:nvSpPr>
          <p:spPr bwMode="auto">
            <a:xfrm>
              <a:off x="1421" y="3123"/>
              <a:ext cx="1116" cy="218"/>
            </a:xfrm>
            <a:prstGeom prst="rect">
              <a:avLst/>
            </a:prstGeom>
            <a:noFill/>
            <a:ln w="9525">
              <a:noFill/>
              <a:miter lim="800000"/>
              <a:headEnd/>
              <a:tailEnd/>
            </a:ln>
          </p:spPr>
          <p:txBody>
            <a:bodyPr wrap="square">
              <a:spAutoFit/>
            </a:bodyPr>
            <a:lstStyle/>
            <a:p>
              <a:r>
                <a:rPr lang="tr-TR" sz="1600" b="1" dirty="0" smtClean="0">
                  <a:solidFill>
                    <a:schemeClr val="bg1"/>
                  </a:solidFill>
                  <a:latin typeface="Calibri" pitchFamily="34" charset="0"/>
                </a:rPr>
                <a:t>Pap smear</a:t>
              </a:r>
              <a:endParaRPr lang="en-US" sz="1600" b="1" dirty="0">
                <a:solidFill>
                  <a:schemeClr val="bg1"/>
                </a:solidFill>
                <a:latin typeface="Calibri" pitchFamily="34" charset="0"/>
              </a:endParaRPr>
            </a:p>
          </p:txBody>
        </p:sp>
        <p:sp>
          <p:nvSpPr>
            <p:cNvPr id="49" name="Line 32"/>
            <p:cNvSpPr>
              <a:spLocks noChangeShapeType="1"/>
            </p:cNvSpPr>
            <p:nvPr/>
          </p:nvSpPr>
          <p:spPr bwMode="auto">
            <a:xfrm>
              <a:off x="2499" y="3151"/>
              <a:ext cx="0" cy="177"/>
            </a:xfrm>
            <a:prstGeom prst="line">
              <a:avLst/>
            </a:prstGeom>
            <a:noFill/>
            <a:ln w="38100">
              <a:solidFill>
                <a:schemeClr val="bg1"/>
              </a:solidFill>
              <a:round/>
              <a:headEnd type="stealth" w="sm" len="sm"/>
              <a:tailEnd/>
            </a:ln>
          </p:spPr>
          <p:txBody>
            <a:bodyPr/>
            <a:lstStyle/>
            <a:p>
              <a:endParaRPr lang="tr-TR"/>
            </a:p>
          </p:txBody>
        </p:sp>
        <p:sp>
          <p:nvSpPr>
            <p:cNvPr id="50" name="Text Box 33"/>
            <p:cNvSpPr txBox="1">
              <a:spLocks noChangeArrowheads="1"/>
            </p:cNvSpPr>
            <p:nvPr/>
          </p:nvSpPr>
          <p:spPr bwMode="auto">
            <a:xfrm>
              <a:off x="230" y="3065"/>
              <a:ext cx="605" cy="368"/>
            </a:xfrm>
            <a:prstGeom prst="rect">
              <a:avLst/>
            </a:prstGeom>
            <a:noFill/>
            <a:ln w="9525">
              <a:noFill/>
              <a:miter lim="800000"/>
              <a:headEnd/>
              <a:tailEnd/>
            </a:ln>
          </p:spPr>
          <p:txBody>
            <a:bodyPr wrap="none">
              <a:spAutoFit/>
            </a:bodyPr>
            <a:lstStyle/>
            <a:p>
              <a:pPr algn="l" eaLnBrk="0" hangingPunct="0"/>
              <a:r>
                <a:rPr lang="tr-TR" sz="1600" b="1" dirty="0" smtClean="0">
                  <a:latin typeface="Calibri" pitchFamily="34" charset="0"/>
                </a:rPr>
                <a:t>Tarama</a:t>
              </a:r>
            </a:p>
            <a:p>
              <a:pPr algn="l" eaLnBrk="0" hangingPunct="0"/>
              <a:r>
                <a:rPr lang="tr-TR" sz="1600" b="1" dirty="0" smtClean="0">
                  <a:latin typeface="Calibri" pitchFamily="34" charset="0"/>
                </a:rPr>
                <a:t>programı</a:t>
              </a:r>
              <a:endParaRPr lang="en-US" sz="1600" b="1" dirty="0">
                <a:latin typeface="Calibri" pitchFamily="34" charset="0"/>
              </a:endParaRPr>
            </a:p>
          </p:txBody>
        </p:sp>
        <p:sp>
          <p:nvSpPr>
            <p:cNvPr id="51" name="Line 26"/>
            <p:cNvSpPr>
              <a:spLocks noChangeShapeType="1"/>
            </p:cNvSpPr>
            <p:nvPr/>
          </p:nvSpPr>
          <p:spPr bwMode="auto">
            <a:xfrm>
              <a:off x="2907" y="3151"/>
              <a:ext cx="0" cy="177"/>
            </a:xfrm>
            <a:prstGeom prst="line">
              <a:avLst/>
            </a:prstGeom>
            <a:noFill/>
            <a:ln w="38100">
              <a:solidFill>
                <a:schemeClr val="bg1"/>
              </a:solidFill>
              <a:round/>
              <a:headEnd type="stealth" w="sm" len="sm"/>
              <a:tailEnd/>
            </a:ln>
          </p:spPr>
          <p:txBody>
            <a:bodyPr/>
            <a:lstStyle/>
            <a:p>
              <a:endParaRPr lang="tr-TR"/>
            </a:p>
          </p:txBody>
        </p:sp>
        <p:sp>
          <p:nvSpPr>
            <p:cNvPr id="52" name="Line 30"/>
            <p:cNvSpPr>
              <a:spLocks noChangeShapeType="1"/>
            </p:cNvSpPr>
            <p:nvPr/>
          </p:nvSpPr>
          <p:spPr bwMode="auto">
            <a:xfrm>
              <a:off x="4539" y="3151"/>
              <a:ext cx="0" cy="177"/>
            </a:xfrm>
            <a:prstGeom prst="line">
              <a:avLst/>
            </a:prstGeom>
            <a:noFill/>
            <a:ln w="38100">
              <a:solidFill>
                <a:schemeClr val="bg1"/>
              </a:solidFill>
              <a:round/>
              <a:headEnd type="stealth" w="sm" len="sm"/>
              <a:tailEnd/>
            </a:ln>
          </p:spPr>
          <p:txBody>
            <a:bodyPr/>
            <a:lstStyle/>
            <a:p>
              <a:endParaRPr lang="tr-TR"/>
            </a:p>
          </p:txBody>
        </p:sp>
        <p:sp>
          <p:nvSpPr>
            <p:cNvPr id="53" name="Line 30"/>
            <p:cNvSpPr>
              <a:spLocks noChangeShapeType="1"/>
            </p:cNvSpPr>
            <p:nvPr/>
          </p:nvSpPr>
          <p:spPr bwMode="auto">
            <a:xfrm>
              <a:off x="4947" y="3153"/>
              <a:ext cx="0" cy="177"/>
            </a:xfrm>
            <a:prstGeom prst="line">
              <a:avLst/>
            </a:prstGeom>
            <a:noFill/>
            <a:ln w="38100">
              <a:solidFill>
                <a:schemeClr val="bg1"/>
              </a:solidFill>
              <a:round/>
              <a:headEnd type="stealth" w="sm" len="sm"/>
              <a:tailEnd/>
            </a:ln>
          </p:spPr>
          <p:txBody>
            <a:bodyPr/>
            <a:lstStyle/>
            <a:p>
              <a:endParaRPr lang="tr-TR"/>
            </a:p>
          </p:txBody>
        </p:sp>
      </p:grpSp>
      <p:sp>
        <p:nvSpPr>
          <p:cNvPr id="54" name="Text Box 34"/>
          <p:cNvSpPr txBox="1">
            <a:spLocks noChangeArrowheads="1"/>
          </p:cNvSpPr>
          <p:nvPr/>
        </p:nvSpPr>
        <p:spPr bwMode="auto">
          <a:xfrm>
            <a:off x="7884368" y="4523244"/>
            <a:ext cx="591829" cy="369332"/>
          </a:xfrm>
          <a:prstGeom prst="rect">
            <a:avLst/>
          </a:prstGeom>
          <a:noFill/>
          <a:ln w="9525">
            <a:noFill/>
            <a:miter lim="800000"/>
            <a:headEnd/>
            <a:tailEnd/>
          </a:ln>
        </p:spPr>
        <p:txBody>
          <a:bodyPr wrap="none">
            <a:spAutoFit/>
          </a:bodyPr>
          <a:lstStyle/>
          <a:p>
            <a:r>
              <a:rPr lang="tr-TR" b="1" dirty="0" smtClean="0">
                <a:latin typeface="Calibri" pitchFamily="34" charset="0"/>
              </a:rPr>
              <a:t>65</a:t>
            </a:r>
            <a:r>
              <a:rPr lang="en-US" b="1" dirty="0" smtClean="0">
                <a:latin typeface="Calibri" pitchFamily="34" charset="0"/>
              </a:rPr>
              <a:t> </a:t>
            </a:r>
            <a:r>
              <a:rPr lang="tr-TR" b="1" dirty="0" smtClean="0">
                <a:latin typeface="Calibri" pitchFamily="34" charset="0"/>
              </a:rPr>
              <a:t>Y</a:t>
            </a:r>
            <a:endParaRPr lang="en-US" b="1" dirty="0">
              <a:latin typeface="Calibri" pitchFamily="34" charset="0"/>
            </a:endParaRPr>
          </a:p>
        </p:txBody>
      </p:sp>
      <p:sp>
        <p:nvSpPr>
          <p:cNvPr id="37" name="Line 30"/>
          <p:cNvSpPr>
            <a:spLocks noChangeShapeType="1"/>
          </p:cNvSpPr>
          <p:nvPr/>
        </p:nvSpPr>
        <p:spPr bwMode="auto">
          <a:xfrm>
            <a:off x="8172400" y="4962441"/>
            <a:ext cx="0" cy="280988"/>
          </a:xfrm>
          <a:prstGeom prst="line">
            <a:avLst/>
          </a:prstGeom>
          <a:noFill/>
          <a:ln w="38100">
            <a:solidFill>
              <a:schemeClr val="bg1"/>
            </a:solidFill>
            <a:round/>
            <a:headEnd type="stealth" w="sm" len="sm"/>
            <a:tailEnd/>
          </a:ln>
        </p:spPr>
        <p:txBody>
          <a:bodyPr/>
          <a:lstStyle/>
          <a:p>
            <a:endParaRPr lang="tr-TR"/>
          </a:p>
        </p:txBody>
      </p:sp>
    </p:spTree>
    <p:extLst>
      <p:ext uri="{BB962C8B-B14F-4D97-AF65-F5344CB8AC3E}">
        <p14:creationId xmlns:p14="http://schemas.microsoft.com/office/powerpoint/2010/main" val="4285375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8534"/>
                                        </p:tgtEl>
                                        <p:attrNameLst>
                                          <p:attrName>style.visibility</p:attrName>
                                        </p:attrNameLst>
                                      </p:cBhvr>
                                      <p:to>
                                        <p:strVal val="visible"/>
                                      </p:to>
                                    </p:set>
                                    <p:animEffect transition="in" filter="wipe(left)">
                                      <p:cBhvr>
                                        <p:cTn id="7" dur="500"/>
                                        <p:tgtEl>
                                          <p:spTgt spid="27853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2785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78535"/>
                                        </p:tgtEl>
                                        <p:attrNameLst>
                                          <p:attrName>style.visibility</p:attrName>
                                        </p:attrNameLst>
                                      </p:cBhvr>
                                      <p:to>
                                        <p:strVal val="visible"/>
                                      </p:to>
                                    </p:set>
                                    <p:animEffect transition="in" filter="wipe(left)">
                                      <p:cBhvr>
                                        <p:cTn id="15" dur="500"/>
                                        <p:tgtEl>
                                          <p:spTgt spid="278535"/>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2785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78536"/>
                                        </p:tgtEl>
                                        <p:attrNameLst>
                                          <p:attrName>style.visibility</p:attrName>
                                        </p:attrNameLst>
                                      </p:cBhvr>
                                      <p:to>
                                        <p:strVal val="visible"/>
                                      </p:to>
                                    </p:set>
                                    <p:animEffect transition="in" filter="wipe(left)">
                                      <p:cBhvr>
                                        <p:cTn id="23" dur="500"/>
                                        <p:tgtEl>
                                          <p:spTgt spid="278536"/>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2785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1000" fill="hold"/>
                                        <p:tgtEl>
                                          <p:spTgt spid="46"/>
                                        </p:tgtEl>
                                        <p:attrNameLst>
                                          <p:attrName>ppt_x</p:attrName>
                                        </p:attrNameLst>
                                      </p:cBhvr>
                                      <p:tavLst>
                                        <p:tav tm="0">
                                          <p:val>
                                            <p:strVal val="0-#ppt_w/2"/>
                                          </p:val>
                                        </p:tav>
                                        <p:tav tm="100000">
                                          <p:val>
                                            <p:strVal val="#ppt_x"/>
                                          </p:val>
                                        </p:tav>
                                      </p:tavLst>
                                    </p:anim>
                                    <p:anim calcmode="lin" valueType="num">
                                      <p:cBhvr additive="base">
                                        <p:cTn id="37"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4" grpId="0" animBg="1"/>
      <p:bldP spid="278535" grpId="0" animBg="1"/>
      <p:bldP spid="278536" grpId="0" animBg="1"/>
      <p:bldP spid="278540" grpId="0"/>
      <p:bldP spid="278541" grpId="0"/>
      <p:bldP spid="278542" grpId="0"/>
    </p:bld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defRPr/>
            </a:pPr>
            <a:r>
              <a:rPr lang="tr-TR" dirty="0" smtClean="0"/>
              <a:t>Eve Götürülecek Mesaj</a:t>
            </a:r>
            <a:endParaRPr lang="en-US" dirty="0"/>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8056745"/>
              </p:ext>
            </p:extLst>
          </p:nvPr>
        </p:nvGraphicFramePr>
        <p:xfrm>
          <a:off x="609600" y="1600200"/>
          <a:ext cx="79248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2654053"/>
      </p:ext>
    </p:extLst>
  </p:cSld>
  <p:clrMapOvr>
    <a:masterClrMapping/>
  </p:clrMapOvr>
  <p:transition spd="slow">
    <p:fad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defRPr/>
            </a:pPr>
            <a:r>
              <a:rPr lang="tr-TR" dirty="0" smtClean="0"/>
              <a:t>Eve Götürülecek Mesaj</a:t>
            </a:r>
            <a:endParaRPr lang="en-US" dirty="0"/>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275849244"/>
              </p:ext>
            </p:extLst>
          </p:nvPr>
        </p:nvGraphicFramePr>
        <p:xfrm>
          <a:off x="609600" y="1600200"/>
          <a:ext cx="79248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2433505"/>
      </p:ext>
    </p:extLst>
  </p:cSld>
  <p:clrMapOvr>
    <a:masterClrMapping/>
  </p:clrMapOvr>
  <p:transition spd="slow">
    <p:fad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Dikkatiniz </a:t>
            </a:r>
            <a:r>
              <a:rPr lang="tr-TR" dirty="0"/>
              <a:t>İ</a:t>
            </a:r>
            <a:r>
              <a:rPr lang="tr-TR" dirty="0" smtClean="0"/>
              <a:t>çin Teşekkürler!</a:t>
            </a:r>
            <a:endParaRPr lang="tr-TR" dirty="0"/>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388" y="1556792"/>
            <a:ext cx="4897224" cy="4183365"/>
          </a:xfrm>
          <a:prstGeom prst="rect">
            <a:avLst/>
          </a:prstGeom>
          <a:ln>
            <a:noFill/>
          </a:ln>
          <a:effectLst>
            <a:softEdge rad="112500"/>
          </a:effectLst>
        </p:spPr>
      </p:pic>
    </p:spTree>
    <p:extLst>
      <p:ext uri="{BB962C8B-B14F-4D97-AF65-F5344CB8AC3E}">
        <p14:creationId xmlns:p14="http://schemas.microsoft.com/office/powerpoint/2010/main" val="1967678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tr-TR" smtClean="0"/>
              <a:t>HPV Tipleri ve Taşıdıkları Riskler</a:t>
            </a:r>
            <a:endParaRPr lang="tr-TR" baseline="30000" smtClean="0"/>
          </a:p>
        </p:txBody>
      </p:sp>
      <p:sp>
        <p:nvSpPr>
          <p:cNvPr id="22545" name="Footer Placeholder 16"/>
          <p:cNvSpPr>
            <a:spLocks noGrp="1"/>
          </p:cNvSpPr>
          <p:nvPr>
            <p:ph type="ftr" sz="quarter" idx="11"/>
          </p:nvPr>
        </p:nvSpPr>
        <p:spPr bwMode="auto">
          <a:prstGeom prst="rect">
            <a:avLst/>
          </a:prstGeom>
          <a:noFill/>
          <a:ln>
            <a:miter lim="800000"/>
            <a:headEnd/>
            <a:tailEnd/>
          </a:ln>
        </p:spPr>
        <p:txBody>
          <a:bodyPr wrap="square" numCol="1" compatLnSpc="1">
            <a:prstTxWarp prst="textNoShape">
              <a:avLst/>
            </a:prstTxWarp>
          </a:bodyPr>
          <a:lstStyle/>
          <a:p>
            <a:r>
              <a:rPr lang="pt-BR" dirty="0" smtClean="0"/>
              <a:t>Muñoz N, N Engl J Med, 2003</a:t>
            </a:r>
            <a:endParaRPr dirty="0" smtClean="0"/>
          </a:p>
        </p:txBody>
      </p:sp>
      <p:graphicFrame>
        <p:nvGraphicFramePr>
          <p:cNvPr id="32787" name="Group 19"/>
          <p:cNvGraphicFramePr>
            <a:graphicFrameLocks noGrp="1"/>
          </p:cNvGraphicFramePr>
          <p:nvPr>
            <p:extLst>
              <p:ext uri="{D42A27DB-BD31-4B8C-83A1-F6EECF244321}">
                <p14:modId xmlns:p14="http://schemas.microsoft.com/office/powerpoint/2010/main" val="4153890368"/>
              </p:ext>
            </p:extLst>
          </p:nvPr>
        </p:nvGraphicFramePr>
        <p:xfrm>
          <a:off x="676276" y="4214813"/>
          <a:ext cx="8181975" cy="1428760"/>
        </p:xfrm>
        <a:graphic>
          <a:graphicData uri="http://schemas.openxmlformats.org/drawingml/2006/table">
            <a:tbl>
              <a:tblPr/>
              <a:tblGrid>
                <a:gridCol w="2038350"/>
                <a:gridCol w="6143625"/>
              </a:tblGrid>
              <a:tr h="428628">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Tx/>
                        <a:buNone/>
                        <a:tabLst/>
                      </a:pPr>
                      <a:r>
                        <a:rPr kumimoji="0" lang="tr-TR" sz="2000" b="1" i="0" u="none" strike="noStrike" cap="none" normalizeH="0" baseline="0" dirty="0" smtClean="0">
                          <a:ln>
                            <a:noFill/>
                          </a:ln>
                          <a:solidFill>
                            <a:schemeClr val="tx1"/>
                          </a:solidFill>
                          <a:effectLst/>
                          <a:latin typeface="Calibri" pitchFamily="34" charset="0"/>
                        </a:rPr>
                        <a:t>Yüksek risk</a:t>
                      </a:r>
                      <a:endParaRPr kumimoji="0" lang="en-US" sz="2000" b="1" i="0" u="none" strike="noStrike" cap="none" normalizeH="0" baseline="0" dirty="0" smtClean="0">
                        <a:ln>
                          <a:noFill/>
                        </a:ln>
                        <a:solidFill>
                          <a:schemeClr val="tx1"/>
                        </a:solidFill>
                        <a:effectLst/>
                        <a:latin typeface="Calibri" pitchFamily="34" charset="0"/>
                      </a:endParaRPr>
                    </a:p>
                  </a:txBody>
                  <a:tcPr anchor="ctr" horzOverflow="overflow">
                    <a:lnL>
                      <a:noFill/>
                    </a:lnL>
                    <a:lnR w="38100" cap="flat" cmpd="sng" algn="ctr">
                      <a:solidFill>
                        <a:srgbClr val="002A7E"/>
                      </a:solidFill>
                      <a:prstDash val="solid"/>
                      <a:round/>
                      <a:headEnd type="none" w="med" len="med"/>
                      <a:tailEnd type="none" w="med" len="med"/>
                    </a:lnR>
                    <a:lnT w="38100" cap="flat" cmpd="sng" algn="ctr">
                      <a:solidFill>
                        <a:srgbClr val="002A7E"/>
                      </a:solidFill>
                      <a:prstDash val="solid"/>
                      <a:round/>
                      <a:headEnd type="none" w="med" len="med"/>
                      <a:tailEnd type="none" w="med" len="med"/>
                    </a:lnT>
                    <a:lnB w="38100" cap="flat" cmpd="sng" algn="ctr">
                      <a:solidFill>
                        <a:srgbClr val="002A7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Tx/>
                        <a:buNone/>
                        <a:tabLst/>
                      </a:pPr>
                      <a:r>
                        <a:rPr kumimoji="0" lang="tr-TR" sz="2000" b="1" i="0" u="none" strike="noStrike" kern="1200" cap="none" normalizeH="0" baseline="0" dirty="0" smtClean="0">
                          <a:ln>
                            <a:noFill/>
                          </a:ln>
                          <a:solidFill>
                            <a:srgbClr val="FF0000"/>
                          </a:solidFill>
                          <a:effectLst>
                            <a:outerShdw blurRad="38100" dist="38100" dir="2700000" algn="tl">
                              <a:srgbClr val="000000">
                                <a:alpha val="43137"/>
                              </a:srgbClr>
                            </a:outerShdw>
                          </a:effectLst>
                          <a:latin typeface="Calibri" pitchFamily="34" charset="0"/>
                          <a:ea typeface="+mn-ea"/>
                          <a:cs typeface="Calibri" pitchFamily="34" charset="0"/>
                        </a:rPr>
                        <a:t>16, 18</a:t>
                      </a:r>
                      <a:r>
                        <a:rPr kumimoji="0" lang="tr-TR" sz="2000" b="1" i="0" u="none" strike="noStrike" kern="1200" cap="none" normalizeH="0" baseline="0" dirty="0" smtClean="0">
                          <a:ln>
                            <a:noFill/>
                          </a:ln>
                          <a:solidFill>
                            <a:srgbClr val="FF0000"/>
                          </a:solidFill>
                          <a:effectLst/>
                          <a:latin typeface="Calibri" pitchFamily="34" charset="0"/>
                          <a:ea typeface="+mn-ea"/>
                          <a:cs typeface="Calibri" pitchFamily="34" charset="0"/>
                        </a:rPr>
                        <a:t>,</a:t>
                      </a:r>
                      <a:r>
                        <a:rPr kumimoji="0" lang="tr-TR" sz="2000" b="1" i="0" u="none" strike="noStrike" kern="1200" cap="none" normalizeH="0" baseline="0" dirty="0" smtClean="0">
                          <a:ln>
                            <a:noFill/>
                          </a:ln>
                          <a:solidFill>
                            <a:schemeClr val="tx1"/>
                          </a:solidFill>
                          <a:effectLst/>
                          <a:latin typeface="Calibri" pitchFamily="34" charset="0"/>
                          <a:ea typeface="+mn-ea"/>
                          <a:cs typeface="Calibri" pitchFamily="34" charset="0"/>
                        </a:rPr>
                        <a:t> </a:t>
                      </a:r>
                      <a:r>
                        <a:rPr kumimoji="0" lang="tr-TR" sz="2000" b="1" i="0" u="none" strike="noStrike" kern="1200" cap="none" normalizeH="0" baseline="0" dirty="0" smtClean="0">
                          <a:ln>
                            <a:noFill/>
                          </a:ln>
                          <a:solidFill>
                            <a:srgbClr val="FF0000"/>
                          </a:solidFill>
                          <a:effectLst/>
                          <a:latin typeface="Calibri" pitchFamily="34" charset="0"/>
                          <a:ea typeface="+mn-ea"/>
                          <a:cs typeface="Calibri" pitchFamily="34" charset="0"/>
                        </a:rPr>
                        <a:t>45, 31, </a:t>
                      </a:r>
                      <a:r>
                        <a:rPr kumimoji="0" lang="tr-TR" sz="2000" b="1" i="0" u="none" strike="noStrike" cap="none" normalizeH="0" baseline="0" dirty="0" smtClean="0">
                          <a:ln>
                            <a:noFill/>
                          </a:ln>
                          <a:solidFill>
                            <a:srgbClr val="FF0000"/>
                          </a:solidFill>
                          <a:effectLst/>
                          <a:latin typeface="Calibri" pitchFamily="34" charset="0"/>
                          <a:cs typeface="Calibri" pitchFamily="34" charset="0"/>
                        </a:rPr>
                        <a:t>33, 52, 58,</a:t>
                      </a:r>
                      <a:r>
                        <a:rPr kumimoji="0" lang="tr-TR" sz="2000" b="1" i="0" u="none" strike="noStrike" cap="none" normalizeH="0" baseline="0" dirty="0" smtClean="0">
                          <a:ln>
                            <a:noFill/>
                          </a:ln>
                          <a:solidFill>
                            <a:schemeClr val="tx1"/>
                          </a:solidFill>
                          <a:effectLst/>
                          <a:latin typeface="Calibri" pitchFamily="34" charset="0"/>
                          <a:cs typeface="Calibri" pitchFamily="34" charset="0"/>
                        </a:rPr>
                        <a:t> </a:t>
                      </a:r>
                      <a:r>
                        <a:rPr kumimoji="0" lang="tr-TR" sz="2000" b="0" i="0" u="none" strike="noStrike" cap="none" normalizeH="0" baseline="0" dirty="0" smtClean="0">
                          <a:ln>
                            <a:noFill/>
                          </a:ln>
                          <a:solidFill>
                            <a:schemeClr val="tx1"/>
                          </a:solidFill>
                          <a:effectLst/>
                          <a:latin typeface="Calibri" pitchFamily="34" charset="0"/>
                          <a:cs typeface="Calibri" pitchFamily="34" charset="0"/>
                        </a:rPr>
                        <a:t>35, 59, 56, 51, 39, 68, 73, 82</a:t>
                      </a:r>
                      <a:endParaRPr kumimoji="0" lang="en-US" sz="2000" b="0" i="0" u="none" strike="noStrike" cap="none" normalizeH="0" baseline="0" dirty="0" smtClean="0">
                        <a:ln>
                          <a:noFill/>
                        </a:ln>
                        <a:solidFill>
                          <a:schemeClr val="tx1"/>
                        </a:solidFill>
                        <a:effectLst/>
                        <a:latin typeface="Calibri" pitchFamily="34" charset="0"/>
                        <a:cs typeface="Calibri" pitchFamily="34" charset="0"/>
                      </a:endParaRPr>
                    </a:p>
                  </a:txBody>
                  <a:tcPr horzOverflow="overflow">
                    <a:lnL w="38100" cap="flat" cmpd="sng" algn="ctr">
                      <a:solidFill>
                        <a:srgbClr val="002A7E"/>
                      </a:solidFill>
                      <a:prstDash val="solid"/>
                      <a:round/>
                      <a:headEnd type="none" w="med" len="med"/>
                      <a:tailEnd type="none" w="med" len="med"/>
                    </a:lnL>
                    <a:lnR>
                      <a:noFill/>
                    </a:lnR>
                    <a:lnT w="38100" cap="flat" cmpd="sng" algn="ctr">
                      <a:solidFill>
                        <a:srgbClr val="002A7E"/>
                      </a:solidFill>
                      <a:prstDash val="solid"/>
                      <a:round/>
                      <a:headEnd type="none" w="med" len="med"/>
                      <a:tailEnd type="none" w="med" len="med"/>
                    </a:lnT>
                    <a:lnB w="38100" cap="flat" cmpd="sng" algn="ctr">
                      <a:solidFill>
                        <a:srgbClr val="002A7E"/>
                      </a:solidFill>
                      <a:prstDash val="solid"/>
                      <a:round/>
                      <a:headEnd type="none" w="med" len="med"/>
                      <a:tailEnd type="none" w="med" len="med"/>
                    </a:lnB>
                    <a:lnTlToBr>
                      <a:noFill/>
                    </a:lnTlToBr>
                    <a:lnBlToTr>
                      <a:noFill/>
                    </a:lnBlToTr>
                    <a:solidFill>
                      <a:schemeClr val="bg1"/>
                    </a:solidFill>
                  </a:tcPr>
                </a:tc>
              </a:tr>
              <a:tr h="528638">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Tx/>
                        <a:buNone/>
                        <a:tabLst/>
                      </a:pPr>
                      <a:r>
                        <a:rPr kumimoji="0" lang="tr-TR" sz="2000" b="1" i="0" u="none" strike="noStrike" cap="none" normalizeH="0" baseline="0" dirty="0" smtClean="0">
                          <a:ln>
                            <a:noFill/>
                          </a:ln>
                          <a:solidFill>
                            <a:schemeClr val="tx1"/>
                          </a:solidFill>
                          <a:effectLst/>
                          <a:latin typeface="Calibri" pitchFamily="34" charset="0"/>
                        </a:rPr>
                        <a:t>Orta risk</a:t>
                      </a:r>
                      <a:endParaRPr kumimoji="0" lang="en-US" sz="2000" b="1" i="0" u="none" strike="noStrike" cap="none" normalizeH="0" baseline="0" dirty="0" smtClean="0">
                        <a:ln>
                          <a:noFill/>
                        </a:ln>
                        <a:solidFill>
                          <a:schemeClr val="tx1"/>
                        </a:solidFill>
                        <a:effectLst/>
                        <a:latin typeface="Calibri" pitchFamily="34" charset="0"/>
                      </a:endParaRPr>
                    </a:p>
                  </a:txBody>
                  <a:tcPr anchor="ctr" horzOverflow="overflow">
                    <a:lnL>
                      <a:noFill/>
                    </a:lnL>
                    <a:lnR w="38100" cap="flat" cmpd="sng" algn="ctr">
                      <a:solidFill>
                        <a:srgbClr val="002A7E"/>
                      </a:solidFill>
                      <a:prstDash val="solid"/>
                      <a:round/>
                      <a:headEnd type="none" w="med" len="med"/>
                      <a:tailEnd type="none" w="med" len="med"/>
                    </a:lnR>
                    <a:lnT w="38100" cap="flat" cmpd="sng" algn="ctr">
                      <a:solidFill>
                        <a:srgbClr val="002A7E"/>
                      </a:solidFill>
                      <a:prstDash val="solid"/>
                      <a:round/>
                      <a:headEnd type="none" w="med" len="med"/>
                      <a:tailEnd type="none" w="med" len="med"/>
                    </a:lnT>
                    <a:lnB w="38100" cap="flat" cmpd="sng" algn="ctr">
                      <a:solidFill>
                        <a:srgbClr val="002A7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Tx/>
                        <a:buNone/>
                        <a:tabLst/>
                      </a:pPr>
                      <a:r>
                        <a:rPr kumimoji="0" lang="tr-TR" sz="2000" b="0" i="0" u="none" strike="noStrike" cap="none" normalizeH="0" baseline="0" dirty="0" smtClean="0">
                          <a:ln>
                            <a:noFill/>
                          </a:ln>
                          <a:solidFill>
                            <a:schemeClr val="tx1"/>
                          </a:solidFill>
                          <a:effectLst/>
                          <a:latin typeface="Calibri" pitchFamily="34" charset="0"/>
                          <a:cs typeface="Calibri" pitchFamily="34" charset="0"/>
                        </a:rPr>
                        <a:t>26, 53, 66</a:t>
                      </a:r>
                      <a:endParaRPr kumimoji="0" lang="en-US" sz="2000" b="0" i="0" u="none" strike="noStrike" cap="none" normalizeH="0" baseline="0" dirty="0" smtClean="0">
                        <a:ln>
                          <a:noFill/>
                        </a:ln>
                        <a:solidFill>
                          <a:schemeClr val="tx1"/>
                        </a:solidFill>
                        <a:effectLst/>
                        <a:latin typeface="Calibri" pitchFamily="34" charset="0"/>
                        <a:cs typeface="Calibri" pitchFamily="34" charset="0"/>
                      </a:endParaRPr>
                    </a:p>
                  </a:txBody>
                  <a:tcPr horzOverflow="overflow">
                    <a:lnL w="38100" cap="flat" cmpd="sng" algn="ctr">
                      <a:solidFill>
                        <a:srgbClr val="002A7E"/>
                      </a:solidFill>
                      <a:prstDash val="solid"/>
                      <a:round/>
                      <a:headEnd type="none" w="med" len="med"/>
                      <a:tailEnd type="none" w="med" len="med"/>
                    </a:lnL>
                    <a:lnR>
                      <a:noFill/>
                    </a:lnR>
                    <a:lnT w="38100" cap="flat" cmpd="sng" algn="ctr">
                      <a:solidFill>
                        <a:srgbClr val="002A7E"/>
                      </a:solidFill>
                      <a:prstDash val="solid"/>
                      <a:round/>
                      <a:headEnd type="none" w="med" len="med"/>
                      <a:tailEnd type="none" w="med" len="med"/>
                    </a:lnT>
                    <a:lnB w="38100" cap="flat" cmpd="sng" algn="ctr">
                      <a:solidFill>
                        <a:srgbClr val="002A7E"/>
                      </a:solidFill>
                      <a:prstDash val="solid"/>
                      <a:round/>
                      <a:headEnd type="none" w="med" len="med"/>
                      <a:tailEnd type="none" w="med" len="med"/>
                    </a:lnB>
                    <a:lnTlToBr>
                      <a:noFill/>
                    </a:lnTlToBr>
                    <a:lnBlToTr>
                      <a:noFill/>
                    </a:lnBlToTr>
                    <a:solidFill>
                      <a:schemeClr val="bg1"/>
                    </a:solidFill>
                  </a:tcPr>
                </a:tc>
              </a:tr>
              <a:tr h="471494">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Tx/>
                        <a:buNone/>
                        <a:tabLst/>
                      </a:pPr>
                      <a:r>
                        <a:rPr kumimoji="0" lang="tr-TR" sz="2000" b="1" i="0" u="none" strike="noStrike" cap="none" normalizeH="0" baseline="0" dirty="0" smtClean="0">
                          <a:ln>
                            <a:noFill/>
                          </a:ln>
                          <a:solidFill>
                            <a:schemeClr val="tx1"/>
                          </a:solidFill>
                          <a:effectLst/>
                          <a:latin typeface="Calibri" pitchFamily="34" charset="0"/>
                        </a:rPr>
                        <a:t>Düşük risk</a:t>
                      </a:r>
                      <a:endParaRPr kumimoji="0" lang="en-US" sz="2000" b="1" i="0" u="none" strike="noStrike" cap="none" normalizeH="0" baseline="0" dirty="0" smtClean="0">
                        <a:ln>
                          <a:noFill/>
                        </a:ln>
                        <a:solidFill>
                          <a:schemeClr val="tx1"/>
                        </a:solidFill>
                        <a:effectLst/>
                        <a:latin typeface="Calibri" pitchFamily="34" charset="0"/>
                      </a:endParaRPr>
                    </a:p>
                  </a:txBody>
                  <a:tcPr anchor="ctr" horzOverflow="overflow">
                    <a:lnL>
                      <a:noFill/>
                    </a:lnL>
                    <a:lnR w="38100" cap="flat" cmpd="sng" algn="ctr">
                      <a:solidFill>
                        <a:srgbClr val="002A7E"/>
                      </a:solidFill>
                      <a:prstDash val="solid"/>
                      <a:round/>
                      <a:headEnd type="none" w="med" len="med"/>
                      <a:tailEnd type="none" w="med" len="med"/>
                    </a:lnR>
                    <a:lnT w="38100" cap="flat" cmpd="sng" algn="ctr">
                      <a:solidFill>
                        <a:srgbClr val="002A7E"/>
                      </a:solidFill>
                      <a:prstDash val="solid"/>
                      <a:round/>
                      <a:headEnd type="none" w="med" len="med"/>
                      <a:tailEnd type="none" w="med" len="med"/>
                    </a:lnT>
                    <a:lnB w="38100" cap="flat" cmpd="sng" algn="ctr">
                      <a:solidFill>
                        <a:srgbClr val="002A7E"/>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Tx/>
                        <a:buNone/>
                        <a:tabLst/>
                      </a:pPr>
                      <a:r>
                        <a:rPr kumimoji="0" lang="tr-TR" sz="2000" b="1" i="0" u="none" strike="noStrike" kern="1200" cap="none" normalizeH="0" baseline="0" dirty="0" smtClean="0">
                          <a:ln>
                            <a:noFill/>
                          </a:ln>
                          <a:solidFill>
                            <a:srgbClr val="FFC000"/>
                          </a:solidFill>
                          <a:effectLst>
                            <a:outerShdw blurRad="38100" dist="38100" dir="2700000" algn="tl">
                              <a:srgbClr val="000000">
                                <a:alpha val="43137"/>
                              </a:srgbClr>
                            </a:outerShdw>
                          </a:effectLst>
                          <a:latin typeface="Calibri" pitchFamily="34" charset="0"/>
                          <a:ea typeface="+mn-ea"/>
                          <a:cs typeface="Calibri" pitchFamily="34" charset="0"/>
                        </a:rPr>
                        <a:t>6, 11</a:t>
                      </a:r>
                      <a:r>
                        <a:rPr kumimoji="0" lang="tr-TR" sz="2000" b="1" i="0" u="none" strike="noStrike" kern="1200" cap="none" normalizeH="0" baseline="0" dirty="0" smtClean="0">
                          <a:ln>
                            <a:noFill/>
                          </a:ln>
                          <a:solidFill>
                            <a:srgbClr val="FFC000"/>
                          </a:solidFill>
                          <a:effectLst/>
                          <a:latin typeface="Calibri" pitchFamily="34" charset="0"/>
                          <a:ea typeface="+mn-ea"/>
                          <a:cs typeface="Calibri" pitchFamily="34" charset="0"/>
                        </a:rPr>
                        <a:t>,</a:t>
                      </a:r>
                      <a:r>
                        <a:rPr kumimoji="0" lang="tr-TR" sz="2000" b="1" i="0" u="none" strike="noStrike" kern="1200" cap="none" normalizeH="0" baseline="0" dirty="0" smtClean="0">
                          <a:ln>
                            <a:noFill/>
                          </a:ln>
                          <a:solidFill>
                            <a:schemeClr val="tx1"/>
                          </a:solidFill>
                          <a:effectLst/>
                          <a:latin typeface="Calibri" pitchFamily="34" charset="0"/>
                          <a:ea typeface="+mn-ea"/>
                          <a:cs typeface="Calibri" pitchFamily="34" charset="0"/>
                        </a:rPr>
                        <a:t> </a:t>
                      </a:r>
                      <a:r>
                        <a:rPr kumimoji="0" lang="tr-TR" sz="2000" b="0" i="0" u="none" strike="noStrike" cap="none" normalizeH="0" baseline="0" dirty="0" smtClean="0">
                          <a:ln>
                            <a:noFill/>
                          </a:ln>
                          <a:solidFill>
                            <a:schemeClr val="tx1"/>
                          </a:solidFill>
                          <a:effectLst/>
                          <a:latin typeface="Calibri" pitchFamily="34" charset="0"/>
                          <a:cs typeface="Calibri" pitchFamily="34" charset="0"/>
                        </a:rPr>
                        <a:t>40, 42, 43, 44, 54, 61, 70, 72, 81, CP6108</a:t>
                      </a:r>
                      <a:endParaRPr kumimoji="0" lang="en-US" sz="2000" b="0" i="0" u="none" strike="noStrike" cap="none" normalizeH="0" baseline="0" dirty="0" smtClean="0">
                        <a:ln>
                          <a:noFill/>
                        </a:ln>
                        <a:solidFill>
                          <a:schemeClr val="tx1"/>
                        </a:solidFill>
                        <a:effectLst/>
                        <a:latin typeface="Calibri" pitchFamily="34" charset="0"/>
                        <a:cs typeface="Calibri" pitchFamily="34" charset="0"/>
                      </a:endParaRPr>
                    </a:p>
                  </a:txBody>
                  <a:tcPr horzOverflow="overflow">
                    <a:lnL w="38100" cap="flat" cmpd="sng" algn="ctr">
                      <a:solidFill>
                        <a:srgbClr val="002A7E"/>
                      </a:solidFill>
                      <a:prstDash val="solid"/>
                      <a:round/>
                      <a:headEnd type="none" w="med" len="med"/>
                      <a:tailEnd type="none" w="med" len="med"/>
                    </a:lnL>
                    <a:lnR>
                      <a:noFill/>
                    </a:lnR>
                    <a:lnT w="38100" cap="flat" cmpd="sng" algn="ctr">
                      <a:solidFill>
                        <a:srgbClr val="002A7E"/>
                      </a:solidFill>
                      <a:prstDash val="solid"/>
                      <a:round/>
                      <a:headEnd type="none" w="med" len="med"/>
                      <a:tailEnd type="none" w="med" len="med"/>
                    </a:lnT>
                    <a:lnB w="38100" cap="flat" cmpd="sng" algn="ctr">
                      <a:solidFill>
                        <a:srgbClr val="002A7E"/>
                      </a:solidFill>
                      <a:prstDash val="solid"/>
                      <a:round/>
                      <a:headEnd type="none" w="med" len="med"/>
                      <a:tailEnd type="none" w="med" len="med"/>
                    </a:lnB>
                    <a:lnTlToBr>
                      <a:noFill/>
                    </a:lnTlToBr>
                    <a:lnBlToTr>
                      <a:noFill/>
                    </a:lnBlToTr>
                    <a:solidFill>
                      <a:schemeClr val="bg1"/>
                    </a:solidFill>
                  </a:tcPr>
                </a:tc>
              </a:tr>
            </a:tbl>
          </a:graphicData>
        </a:graphic>
      </p:graphicFrame>
      <p:sp>
        <p:nvSpPr>
          <p:cNvPr id="22550" name="TextBox 12"/>
          <p:cNvSpPr txBox="1">
            <a:spLocks noChangeArrowheads="1"/>
          </p:cNvSpPr>
          <p:nvPr/>
        </p:nvSpPr>
        <p:spPr bwMode="auto">
          <a:xfrm>
            <a:off x="2594152" y="2739573"/>
            <a:ext cx="3955698" cy="369332"/>
          </a:xfrm>
          <a:prstGeom prst="rect">
            <a:avLst/>
          </a:prstGeom>
          <a:noFill/>
          <a:ln w="9525">
            <a:noFill/>
            <a:miter lim="800000"/>
            <a:headEnd/>
            <a:tailEnd/>
          </a:ln>
        </p:spPr>
        <p:txBody>
          <a:bodyPr wrap="none">
            <a:spAutoFit/>
          </a:bodyPr>
          <a:lstStyle/>
          <a:p>
            <a:pPr algn="ctr"/>
            <a:r>
              <a:rPr lang="tr-TR" b="1" dirty="0" smtClean="0">
                <a:latin typeface="Calibri" pitchFamily="34" charset="0"/>
                <a:cs typeface="Calibri" pitchFamily="34" charset="0"/>
              </a:rPr>
              <a:t>Serviks </a:t>
            </a:r>
            <a:r>
              <a:rPr lang="tr-TR" b="1" dirty="0">
                <a:latin typeface="Calibri" pitchFamily="34" charset="0"/>
                <a:cs typeface="Calibri" pitchFamily="34" charset="0"/>
              </a:rPr>
              <a:t>kanserinde HPV varlığı (n=1918)</a:t>
            </a:r>
            <a:endParaRPr lang="en-US" b="1" dirty="0">
              <a:latin typeface="Calibri" pitchFamily="34" charset="0"/>
              <a:cs typeface="Calibri" pitchFamily="34" charset="0"/>
            </a:endParaRPr>
          </a:p>
        </p:txBody>
      </p:sp>
      <p:grpSp>
        <p:nvGrpSpPr>
          <p:cNvPr id="12" name="11 Grup"/>
          <p:cNvGrpSpPr/>
          <p:nvPr/>
        </p:nvGrpSpPr>
        <p:grpSpPr>
          <a:xfrm>
            <a:off x="2821782" y="1870076"/>
            <a:ext cx="3500438" cy="785813"/>
            <a:chOff x="2821782" y="1870076"/>
            <a:chExt cx="3500438" cy="785813"/>
          </a:xfrm>
        </p:grpSpPr>
        <p:sp>
          <p:nvSpPr>
            <p:cNvPr id="7" name="Rectangle 6"/>
            <p:cNvSpPr/>
            <p:nvPr/>
          </p:nvSpPr>
          <p:spPr bwMode="auto">
            <a:xfrm>
              <a:off x="2821782" y="1870076"/>
              <a:ext cx="3500438" cy="78581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10" name="Rectangle 9"/>
            <p:cNvSpPr/>
            <p:nvPr/>
          </p:nvSpPr>
          <p:spPr bwMode="auto">
            <a:xfrm>
              <a:off x="2821782" y="1870076"/>
              <a:ext cx="3214688" cy="785813"/>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dirty="0">
                  <a:solidFill>
                    <a:schemeClr val="bg1"/>
                  </a:solidFill>
                </a:rPr>
                <a:t>% </a:t>
              </a:r>
              <a:r>
                <a:rPr lang="tr-TR" sz="2800" b="1" dirty="0" smtClean="0">
                  <a:solidFill>
                    <a:schemeClr val="bg1"/>
                  </a:solidFill>
                </a:rPr>
                <a:t>96.6</a:t>
              </a:r>
              <a:endParaRPr lang="en-US" sz="2800" b="1" dirty="0">
                <a:solidFill>
                  <a:schemeClr val="bg1"/>
                </a:solidFill>
              </a:endParaRPr>
            </a:p>
          </p:txBody>
        </p:sp>
      </p:grpSp>
      <p:pic>
        <p:nvPicPr>
          <p:cNvPr id="16" name="Picture 10" descr="01_p03_HPV_v3 copy"/>
          <p:cNvPicPr>
            <a:picLocks noChangeAspect="1" noChangeArrowheads="1"/>
          </p:cNvPicPr>
          <p:nvPr/>
        </p:nvPicPr>
        <p:blipFill>
          <a:blip r:embed="rId3" cstate="print">
            <a:lum contrast="24000"/>
          </a:blip>
          <a:srcRect l="3406" t="15547" r="50808" b="5394"/>
          <a:stretch>
            <a:fillRect/>
          </a:stretch>
        </p:blipFill>
        <p:spPr bwMode="ltGray">
          <a:xfrm>
            <a:off x="7643834" y="5357826"/>
            <a:ext cx="1272536" cy="12199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2587985" y="3015556"/>
            <a:ext cx="1923925" cy="923330"/>
          </a:xfrm>
          <a:prstGeom prst="rect">
            <a:avLst/>
          </a:prstGeom>
          <a:noFill/>
        </p:spPr>
        <p:txBody>
          <a:bodyPr wrap="none" rtlCol="0">
            <a:spAutoFit/>
          </a:bodyPr>
          <a:lstStyle/>
          <a:p>
            <a:r>
              <a:rPr lang="tr-TR" sz="5400" b="1" dirty="0" smtClean="0">
                <a:ln w="0"/>
                <a:solidFill>
                  <a:srgbClr val="C00000"/>
                </a:solidFill>
                <a:effectLst>
                  <a:innerShdw blurRad="63500" dist="50800">
                    <a:schemeClr val="tx1">
                      <a:alpha val="50000"/>
                    </a:schemeClr>
                  </a:innerShdw>
                  <a:reflection blurRad="6350" stA="53000" endA="300" endPos="35500" dir="5400000" sy="-90000" algn="bl" rotWithShape="0"/>
                </a:effectLst>
                <a:latin typeface="+mn-lt"/>
              </a:rPr>
              <a:t>16, 18</a:t>
            </a:r>
            <a:endParaRPr lang="tr-TR" sz="5400" b="1" dirty="0">
              <a:ln w="0"/>
              <a:solidFill>
                <a:srgbClr val="C00000"/>
              </a:solidFill>
              <a:effectLst>
                <a:innerShdw blurRad="63500" dist="50800">
                  <a:schemeClr val="tx1">
                    <a:alpha val="50000"/>
                  </a:schemeClr>
                </a:innerShdw>
                <a:reflection blurRad="6350" stA="53000" endA="300" endPos="35500" dir="5400000" sy="-90000" algn="bl" rotWithShape="0"/>
              </a:effectLst>
              <a:latin typeface="+mn-lt"/>
            </a:endParaRPr>
          </a:p>
        </p:txBody>
      </p:sp>
      <p:sp>
        <p:nvSpPr>
          <p:cNvPr id="14" name="TextBox 13"/>
          <p:cNvSpPr txBox="1"/>
          <p:nvPr/>
        </p:nvSpPr>
        <p:spPr>
          <a:xfrm>
            <a:off x="4511302" y="3015556"/>
            <a:ext cx="1337226" cy="923330"/>
          </a:xfrm>
          <a:prstGeom prst="rect">
            <a:avLst/>
          </a:prstGeom>
          <a:noFill/>
        </p:spPr>
        <p:txBody>
          <a:bodyPr wrap="none" rtlCol="0">
            <a:spAutoFit/>
          </a:bodyPr>
          <a:lstStyle/>
          <a:p>
            <a:r>
              <a:rPr lang="tr-TR" sz="5400" b="1" dirty="0" smtClean="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mn-lt"/>
              </a:rPr>
              <a:t>6, 11</a:t>
            </a:r>
            <a:endParaRPr lang="tr-TR" sz="5400" b="1" dirty="0">
              <a:ln w="0"/>
              <a:solidFill>
                <a:srgbClr val="FFC000"/>
              </a:solidFill>
              <a:effectLst>
                <a:outerShdw blurRad="38100" dist="38100" dir="2700000" algn="tl">
                  <a:srgbClr val="000000">
                    <a:alpha val="43137"/>
                  </a:srgbClr>
                </a:outerShdw>
                <a:reflection blurRad="6350" stA="53000" endA="300" endPos="35500" dir="5400000" sy="-90000" algn="bl" rotWithShape="0"/>
              </a:effectLst>
              <a:latin typeface="+mn-lt"/>
            </a:endParaRPr>
          </a:p>
        </p:txBody>
      </p:sp>
    </p:spTree>
    <p:extLst>
      <p:ext uri="{BB962C8B-B14F-4D97-AF65-F5344CB8AC3E}">
        <p14:creationId xmlns:p14="http://schemas.microsoft.com/office/powerpoint/2010/main" val="387087852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2787"/>
                                        </p:tgtEl>
                                        <p:attrNameLst>
                                          <p:attrName>style.visibility</p:attrName>
                                        </p:attrNameLst>
                                      </p:cBhvr>
                                      <p:to>
                                        <p:strVal val="visible"/>
                                      </p:to>
                                    </p:set>
                                    <p:animEffect transition="in" filter="slide(fromBottom)">
                                      <p:cBhvr>
                                        <p:cTn id="7" dur="2000"/>
                                        <p:tgtEl>
                                          <p:spTgt spid="3278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Terapötik</a:t>
            </a:r>
            <a:r>
              <a:rPr lang="en-US" dirty="0" smtClean="0"/>
              <a:t> HPV </a:t>
            </a:r>
            <a:r>
              <a:rPr lang="en-US" dirty="0" err="1"/>
              <a:t>A</a:t>
            </a:r>
            <a:r>
              <a:rPr lang="en-US" dirty="0" err="1" smtClean="0"/>
              <a:t>şıları</a:t>
            </a:r>
            <a:endParaRPr lang="en-US" dirty="0"/>
          </a:p>
        </p:txBody>
      </p:sp>
      <p:sp>
        <p:nvSpPr>
          <p:cNvPr id="3" name="Content Placeholder 2"/>
          <p:cNvSpPr>
            <a:spLocks noGrp="1"/>
          </p:cNvSpPr>
          <p:nvPr>
            <p:ph idx="1"/>
          </p:nvPr>
        </p:nvSpPr>
        <p:spPr>
          <a:prstGeom prst="rect">
            <a:avLst/>
          </a:prstGeom>
        </p:spPr>
        <p:txBody>
          <a:bodyPr/>
          <a:lstStyle/>
          <a:p>
            <a:r>
              <a:rPr lang="en-US" dirty="0" err="1" smtClean="0"/>
              <a:t>Hedef</a:t>
            </a:r>
            <a:r>
              <a:rPr lang="en-US" dirty="0" smtClean="0"/>
              <a:t> HPV </a:t>
            </a:r>
            <a:r>
              <a:rPr lang="en-US" dirty="0" err="1"/>
              <a:t>tarafından</a:t>
            </a:r>
            <a:r>
              <a:rPr lang="en-US" dirty="0"/>
              <a:t> </a:t>
            </a:r>
            <a:r>
              <a:rPr lang="en-US" dirty="0" err="1"/>
              <a:t>kodlanan</a:t>
            </a:r>
            <a:r>
              <a:rPr lang="en-US" dirty="0"/>
              <a:t> </a:t>
            </a:r>
            <a:r>
              <a:rPr lang="en-US" dirty="0" smtClean="0"/>
              <a:t>E </a:t>
            </a:r>
            <a:r>
              <a:rPr lang="en-US" dirty="0" err="1" smtClean="0"/>
              <a:t>proteinleridir</a:t>
            </a:r>
            <a:endParaRPr lang="en-US" dirty="0"/>
          </a:p>
          <a:p>
            <a:pPr marL="228600" lvl="1">
              <a:spcBef>
                <a:spcPts val="1000"/>
              </a:spcBef>
            </a:pPr>
            <a:r>
              <a:rPr lang="en-US" dirty="0" smtClean="0"/>
              <a:t>HPV E6 ve E7 ideal </a:t>
            </a:r>
            <a:r>
              <a:rPr lang="en-US" dirty="0" err="1" smtClean="0"/>
              <a:t>hedeflerdir</a:t>
            </a:r>
            <a:endParaRPr lang="en-US" dirty="0" smtClean="0"/>
          </a:p>
          <a:p>
            <a:pPr marL="685800" lvl="3">
              <a:spcBef>
                <a:spcPts val="1000"/>
              </a:spcBef>
            </a:pPr>
            <a:r>
              <a:rPr lang="en-US" sz="1800" dirty="0" err="1" smtClean="0"/>
              <a:t>Sadece</a:t>
            </a:r>
            <a:r>
              <a:rPr lang="en-US" sz="1800" dirty="0" smtClean="0"/>
              <a:t> </a:t>
            </a:r>
            <a:r>
              <a:rPr lang="en-US" sz="1800" dirty="0" err="1"/>
              <a:t>infekte</a:t>
            </a:r>
            <a:r>
              <a:rPr lang="en-US" sz="1800" dirty="0"/>
              <a:t> ve malign </a:t>
            </a:r>
            <a:r>
              <a:rPr lang="en-US" sz="1800" dirty="0" err="1"/>
              <a:t>hücrelerde</a:t>
            </a:r>
            <a:r>
              <a:rPr lang="en-US" sz="1800" dirty="0"/>
              <a:t> </a:t>
            </a:r>
            <a:r>
              <a:rPr lang="en-US" sz="1800" dirty="0" err="1"/>
              <a:t>eksprese</a:t>
            </a:r>
            <a:r>
              <a:rPr lang="en-US" sz="1800" dirty="0"/>
              <a:t> </a:t>
            </a:r>
            <a:r>
              <a:rPr lang="en-US" sz="1800" dirty="0" err="1"/>
              <a:t>edilirler</a:t>
            </a:r>
            <a:endParaRPr lang="en-US" sz="1800" dirty="0"/>
          </a:p>
          <a:p>
            <a:pPr marL="685800" lvl="3">
              <a:spcBef>
                <a:spcPts val="1000"/>
              </a:spcBef>
            </a:pPr>
            <a:r>
              <a:rPr lang="en-US" sz="1800" dirty="0" err="1"/>
              <a:t>Yabancı</a:t>
            </a:r>
            <a:r>
              <a:rPr lang="en-US" sz="1800" dirty="0"/>
              <a:t> </a:t>
            </a:r>
            <a:r>
              <a:rPr lang="en-US" sz="1800" dirty="0" err="1"/>
              <a:t>onkoprotein</a:t>
            </a:r>
            <a:r>
              <a:rPr lang="en-US" sz="1800" dirty="0"/>
              <a:t> </a:t>
            </a:r>
            <a:r>
              <a:rPr lang="en-US" sz="1800" dirty="0" err="1"/>
              <a:t>olmaları</a:t>
            </a:r>
            <a:r>
              <a:rPr lang="en-US" sz="1800" dirty="0"/>
              <a:t> </a:t>
            </a:r>
            <a:r>
              <a:rPr lang="en-US" sz="1800" dirty="0" err="1"/>
              <a:t>nedeniyle</a:t>
            </a:r>
            <a:r>
              <a:rPr lang="en-US" sz="1800" dirty="0"/>
              <a:t> </a:t>
            </a:r>
            <a:r>
              <a:rPr lang="en-US" sz="1800" dirty="0" err="1"/>
              <a:t>immün</a:t>
            </a:r>
            <a:r>
              <a:rPr lang="en-US" sz="1800" dirty="0"/>
              <a:t> </a:t>
            </a:r>
            <a:r>
              <a:rPr lang="en-US" sz="1800" dirty="0" err="1"/>
              <a:t>tolerans</a:t>
            </a:r>
            <a:r>
              <a:rPr lang="en-US" sz="1800" dirty="0"/>
              <a:t> </a:t>
            </a:r>
            <a:r>
              <a:rPr lang="en-US" sz="1800" dirty="0" err="1"/>
              <a:t>sorunu</a:t>
            </a:r>
            <a:r>
              <a:rPr lang="en-US" sz="1800" dirty="0"/>
              <a:t> </a:t>
            </a:r>
            <a:r>
              <a:rPr lang="en-US" sz="1800" dirty="0" err="1" smtClean="0"/>
              <a:t>minimaldir</a:t>
            </a:r>
            <a:endParaRPr lang="en-US" sz="1800" dirty="0"/>
          </a:p>
        </p:txBody>
      </p:sp>
      <p:sp>
        <p:nvSpPr>
          <p:cNvPr id="4" name="Altbilgi Yer Tutucusu 3"/>
          <p:cNvSpPr>
            <a:spLocks noGrp="1"/>
          </p:cNvSpPr>
          <p:nvPr>
            <p:ph type="ftr" sz="quarter" idx="11"/>
          </p:nvPr>
        </p:nvSpPr>
        <p:spPr/>
        <p:txBody>
          <a:bodyPr/>
          <a:lstStyle/>
          <a:p>
            <a:r>
              <a:rPr lang="tr-TR" smtClean="0"/>
              <a:t>Ma B,  Emerging Drugs 2012</a:t>
            </a:r>
            <a:endParaRPr lang="tr-TR" dirty="0"/>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662" t="32340" r="16041" b="28711"/>
          <a:stretch/>
        </p:blipFill>
        <p:spPr bwMode="auto">
          <a:xfrm>
            <a:off x="5285884" y="4062184"/>
            <a:ext cx="300447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00" t="23889" r="63509" b="40598"/>
          <a:stretch/>
        </p:blipFill>
        <p:spPr bwMode="auto">
          <a:xfrm>
            <a:off x="853645" y="4062184"/>
            <a:ext cx="3578594"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7925441"/>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t>Terapötik</a:t>
            </a:r>
            <a:r>
              <a:rPr lang="en-US" dirty="0"/>
              <a:t> HPV </a:t>
            </a:r>
            <a:r>
              <a:rPr lang="en-US" dirty="0" err="1"/>
              <a:t>Aşıları</a:t>
            </a:r>
            <a:endParaRPr lang="en-US" dirty="0"/>
          </a:p>
        </p:txBody>
      </p:sp>
      <p:sp>
        <p:nvSpPr>
          <p:cNvPr id="3" name="İçerik Yer Tutucusu 2"/>
          <p:cNvSpPr>
            <a:spLocks noGrp="1"/>
          </p:cNvSpPr>
          <p:nvPr>
            <p:ph idx="1"/>
          </p:nvPr>
        </p:nvSpPr>
        <p:spPr/>
        <p:txBody>
          <a:bodyPr/>
          <a:lstStyle/>
          <a:p>
            <a:r>
              <a:rPr lang="en-US" dirty="0" err="1" smtClean="0"/>
              <a:t>Canlı</a:t>
            </a:r>
            <a:r>
              <a:rPr lang="en-US" dirty="0" smtClean="0"/>
              <a:t> </a:t>
            </a:r>
            <a:r>
              <a:rPr lang="en-US" dirty="0" err="1" smtClean="0"/>
              <a:t>vektör</a:t>
            </a:r>
            <a:r>
              <a:rPr lang="en-US" dirty="0" smtClean="0"/>
              <a:t> </a:t>
            </a:r>
            <a:r>
              <a:rPr lang="en-US" dirty="0" err="1" smtClean="0"/>
              <a:t>tabanlı</a:t>
            </a:r>
            <a:endParaRPr lang="en-US" dirty="0" smtClean="0"/>
          </a:p>
          <a:p>
            <a:pPr lvl="1"/>
            <a:r>
              <a:rPr lang="en-US" dirty="0" err="1" smtClean="0"/>
              <a:t>Bakteriyel</a:t>
            </a:r>
            <a:endParaRPr lang="en-US" dirty="0" smtClean="0"/>
          </a:p>
          <a:p>
            <a:pPr lvl="1"/>
            <a:r>
              <a:rPr lang="en-US" dirty="0" smtClean="0"/>
              <a:t>Viral</a:t>
            </a:r>
          </a:p>
          <a:p>
            <a:r>
              <a:rPr lang="en-US" dirty="0" err="1"/>
              <a:t>Peptid</a:t>
            </a:r>
            <a:r>
              <a:rPr lang="en-US" dirty="0"/>
              <a:t> </a:t>
            </a:r>
            <a:r>
              <a:rPr lang="en-US" dirty="0" err="1" smtClean="0"/>
              <a:t>tabanlı</a:t>
            </a:r>
            <a:endParaRPr lang="en-US" dirty="0" smtClean="0"/>
          </a:p>
          <a:p>
            <a:r>
              <a:rPr lang="en-US" dirty="0" smtClean="0"/>
              <a:t>Protein </a:t>
            </a:r>
            <a:r>
              <a:rPr lang="en-US" dirty="0" err="1" smtClean="0"/>
              <a:t>tabanlı</a:t>
            </a:r>
            <a:endParaRPr lang="en-US" dirty="0" smtClean="0"/>
          </a:p>
          <a:p>
            <a:r>
              <a:rPr lang="en-US" dirty="0" smtClean="0"/>
              <a:t>DNA </a:t>
            </a:r>
            <a:r>
              <a:rPr lang="en-US" dirty="0" err="1" smtClean="0"/>
              <a:t>aşıları</a:t>
            </a:r>
            <a:endParaRPr lang="en-US" dirty="0" smtClean="0"/>
          </a:p>
          <a:p>
            <a:r>
              <a:rPr lang="en-US" dirty="0" err="1" smtClean="0"/>
              <a:t>Dendritik</a:t>
            </a:r>
            <a:r>
              <a:rPr lang="en-US" dirty="0" smtClean="0"/>
              <a:t> </a:t>
            </a:r>
            <a:r>
              <a:rPr lang="en-US" dirty="0" err="1" smtClean="0"/>
              <a:t>hücre</a:t>
            </a:r>
            <a:r>
              <a:rPr lang="en-US" dirty="0" smtClean="0"/>
              <a:t> </a:t>
            </a:r>
            <a:r>
              <a:rPr lang="en-US" dirty="0" err="1" smtClean="0"/>
              <a:t>tabanlı</a:t>
            </a:r>
            <a:endParaRPr lang="en-US" dirty="0" smtClean="0"/>
          </a:p>
          <a:p>
            <a:r>
              <a:rPr lang="en-US" dirty="0" err="1" smtClean="0"/>
              <a:t>Kombine</a:t>
            </a:r>
            <a:r>
              <a:rPr lang="en-US" dirty="0" smtClean="0"/>
              <a:t> </a:t>
            </a:r>
            <a:r>
              <a:rPr lang="en-US" dirty="0" err="1" smtClean="0"/>
              <a:t>stratejiler</a:t>
            </a:r>
            <a:endParaRPr lang="en-US"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662" t="32340" r="16041" b="28711"/>
          <a:stretch/>
        </p:blipFill>
        <p:spPr bwMode="auto">
          <a:xfrm>
            <a:off x="3491880" y="1909632"/>
            <a:ext cx="5565213" cy="3895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6620969"/>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Canlı</a:t>
            </a:r>
            <a:r>
              <a:rPr lang="en-US" dirty="0" smtClean="0"/>
              <a:t> </a:t>
            </a:r>
            <a:r>
              <a:rPr lang="en-US" dirty="0" err="1" smtClean="0"/>
              <a:t>Vektör</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rmAutofit/>
          </a:bodyPr>
          <a:lstStyle/>
          <a:p>
            <a:r>
              <a:rPr lang="en-US" sz="2000" u="sng" dirty="0" err="1" smtClean="0"/>
              <a:t>Olumlu</a:t>
            </a:r>
            <a:r>
              <a:rPr lang="en-US" sz="2000" dirty="0" smtClean="0"/>
              <a:t>;</a:t>
            </a:r>
          </a:p>
          <a:p>
            <a:pPr lvl="1"/>
            <a:r>
              <a:rPr lang="en-US" sz="2000" dirty="0" err="1" smtClean="0"/>
              <a:t>Vücutta</a:t>
            </a:r>
            <a:r>
              <a:rPr lang="en-US" sz="2000" dirty="0" smtClean="0"/>
              <a:t> </a:t>
            </a:r>
            <a:r>
              <a:rPr lang="en-US" sz="2000" dirty="0" err="1" smtClean="0"/>
              <a:t>replike</a:t>
            </a:r>
            <a:r>
              <a:rPr lang="en-US" sz="2000" dirty="0" smtClean="0"/>
              <a:t> </a:t>
            </a:r>
            <a:r>
              <a:rPr lang="en-US" sz="2000" dirty="0" err="1" smtClean="0"/>
              <a:t>olarak</a:t>
            </a:r>
            <a:r>
              <a:rPr lang="en-US" sz="2000" dirty="0" smtClean="0"/>
              <a:t> </a:t>
            </a:r>
            <a:r>
              <a:rPr lang="en-US" sz="2000" dirty="0" err="1" smtClean="0"/>
              <a:t>antijen</a:t>
            </a:r>
            <a:r>
              <a:rPr lang="en-US" sz="2000" dirty="0" smtClean="0"/>
              <a:t> </a:t>
            </a:r>
            <a:r>
              <a:rPr lang="en-US" sz="2000" dirty="0" err="1" smtClean="0"/>
              <a:t>yayılımını</a:t>
            </a:r>
            <a:r>
              <a:rPr lang="en-US" sz="2000" dirty="0" smtClean="0"/>
              <a:t> </a:t>
            </a:r>
            <a:r>
              <a:rPr lang="en-US" sz="2000" dirty="0" err="1" smtClean="0"/>
              <a:t>kolaylaştıran</a:t>
            </a:r>
            <a:r>
              <a:rPr lang="en-US" sz="2000" dirty="0" smtClean="0"/>
              <a:t> </a:t>
            </a:r>
            <a:r>
              <a:rPr lang="en-US" sz="2000" dirty="0" err="1" smtClean="0"/>
              <a:t>bakteriyal</a:t>
            </a:r>
            <a:r>
              <a:rPr lang="en-US" sz="2000" dirty="0" smtClean="0"/>
              <a:t> </a:t>
            </a:r>
            <a:r>
              <a:rPr lang="en-US" sz="2000" dirty="0" err="1" smtClean="0"/>
              <a:t>veya</a:t>
            </a:r>
            <a:r>
              <a:rPr lang="en-US" sz="2000" dirty="0" smtClean="0"/>
              <a:t> viral </a:t>
            </a:r>
            <a:r>
              <a:rPr lang="en-US" sz="2000" dirty="0" err="1" smtClean="0"/>
              <a:t>vektörler</a:t>
            </a:r>
            <a:endParaRPr lang="en-US" sz="2000" dirty="0" smtClean="0"/>
          </a:p>
          <a:p>
            <a:pPr lvl="2"/>
            <a:r>
              <a:rPr lang="en-US" sz="2000" dirty="0" smtClean="0"/>
              <a:t>E6 </a:t>
            </a:r>
            <a:r>
              <a:rPr lang="en-US" sz="2000" dirty="0" err="1" smtClean="0"/>
              <a:t>ve</a:t>
            </a:r>
            <a:r>
              <a:rPr lang="en-US" sz="2000" dirty="0" smtClean="0"/>
              <a:t> E7 </a:t>
            </a:r>
            <a:r>
              <a:rPr lang="en-US" sz="2000" dirty="0" err="1" smtClean="0"/>
              <a:t>antijenleri</a:t>
            </a:r>
            <a:r>
              <a:rPr lang="en-US" sz="2000" dirty="0" smtClean="0"/>
              <a:t> </a:t>
            </a:r>
            <a:r>
              <a:rPr lang="en-US" sz="2000" dirty="0" err="1" smtClean="0"/>
              <a:t>antijen</a:t>
            </a:r>
            <a:r>
              <a:rPr lang="en-US" sz="2000" dirty="0" smtClean="0"/>
              <a:t> </a:t>
            </a:r>
            <a:r>
              <a:rPr lang="en-US" sz="2000" dirty="0" err="1" smtClean="0"/>
              <a:t>prezente</a:t>
            </a:r>
            <a:r>
              <a:rPr lang="en-US" sz="2000" dirty="0" smtClean="0"/>
              <a:t> </a:t>
            </a:r>
            <a:r>
              <a:rPr lang="en-US" sz="2000" dirty="0" err="1" smtClean="0"/>
              <a:t>eden</a:t>
            </a:r>
            <a:r>
              <a:rPr lang="en-US" sz="2000" dirty="0" smtClean="0"/>
              <a:t> </a:t>
            </a:r>
            <a:r>
              <a:rPr lang="en-US" sz="2000" dirty="0" err="1" smtClean="0"/>
              <a:t>hücrelere</a:t>
            </a:r>
            <a:r>
              <a:rPr lang="en-US" sz="2000" dirty="0" smtClean="0"/>
              <a:t> </a:t>
            </a:r>
            <a:r>
              <a:rPr lang="en-US" sz="2000" dirty="0" err="1" smtClean="0"/>
              <a:t>sunularak</a:t>
            </a:r>
            <a:r>
              <a:rPr lang="en-US" sz="2000" dirty="0" smtClean="0"/>
              <a:t> </a:t>
            </a:r>
            <a:r>
              <a:rPr lang="en-US" sz="2000" dirty="0" smtClean="0">
                <a:solidFill>
                  <a:srgbClr val="FF0000"/>
                </a:solidFill>
              </a:rPr>
              <a:t>MHC class-I </a:t>
            </a:r>
            <a:r>
              <a:rPr lang="en-US" sz="2000" dirty="0" err="1" smtClean="0">
                <a:solidFill>
                  <a:srgbClr val="FF0000"/>
                </a:solidFill>
              </a:rPr>
              <a:t>aracılığıyla</a:t>
            </a:r>
            <a:r>
              <a:rPr lang="en-US" sz="2000" dirty="0" smtClean="0">
                <a:solidFill>
                  <a:srgbClr val="FF0000"/>
                </a:solidFill>
              </a:rPr>
              <a:t> CD8+ </a:t>
            </a:r>
            <a:r>
              <a:rPr lang="en-US" sz="2000" dirty="0" err="1" smtClean="0">
                <a:solidFill>
                  <a:srgbClr val="FF0000"/>
                </a:solidFill>
              </a:rPr>
              <a:t>sitotoksik</a:t>
            </a:r>
            <a:r>
              <a:rPr lang="en-US" sz="2000" dirty="0" smtClean="0">
                <a:solidFill>
                  <a:srgbClr val="FF0000"/>
                </a:solidFill>
              </a:rPr>
              <a:t> T-</a:t>
            </a:r>
            <a:r>
              <a:rPr lang="en-US" sz="2000" dirty="0" err="1" smtClean="0">
                <a:solidFill>
                  <a:srgbClr val="FF0000"/>
                </a:solidFill>
              </a:rPr>
              <a:t>hücrelerine</a:t>
            </a:r>
            <a:r>
              <a:rPr lang="en-US" sz="2000" dirty="0" smtClean="0">
                <a:solidFill>
                  <a:srgbClr val="FF0000"/>
                </a:solidFill>
              </a:rPr>
              <a:t> </a:t>
            </a:r>
            <a:r>
              <a:rPr lang="en-US" sz="2000" dirty="0" err="1" smtClean="0">
                <a:solidFill>
                  <a:srgbClr val="FF0000"/>
                </a:solidFill>
              </a:rPr>
              <a:t>ve</a:t>
            </a:r>
            <a:r>
              <a:rPr lang="en-US" sz="2000" dirty="0" smtClean="0">
                <a:solidFill>
                  <a:srgbClr val="FF0000"/>
                </a:solidFill>
              </a:rPr>
              <a:t> MHC class-II </a:t>
            </a:r>
            <a:r>
              <a:rPr lang="en-US" sz="2000" dirty="0" err="1" smtClean="0">
                <a:solidFill>
                  <a:srgbClr val="FF0000"/>
                </a:solidFill>
              </a:rPr>
              <a:t>aracılığıyla</a:t>
            </a:r>
            <a:r>
              <a:rPr lang="en-US" sz="2000" dirty="0" smtClean="0">
                <a:solidFill>
                  <a:srgbClr val="FF0000"/>
                </a:solidFill>
              </a:rPr>
              <a:t> CD4+ T-helper </a:t>
            </a:r>
            <a:r>
              <a:rPr lang="en-US" sz="2000" dirty="0" err="1" smtClean="0">
                <a:solidFill>
                  <a:srgbClr val="FF0000"/>
                </a:solidFill>
              </a:rPr>
              <a:t>hücrelerine</a:t>
            </a:r>
            <a:r>
              <a:rPr lang="en-US" sz="2000" dirty="0" smtClean="0">
                <a:solidFill>
                  <a:srgbClr val="FF0000"/>
                </a:solidFill>
              </a:rPr>
              <a:t> </a:t>
            </a:r>
            <a:r>
              <a:rPr lang="en-US" sz="2000" dirty="0" err="1" smtClean="0"/>
              <a:t>antijen</a:t>
            </a:r>
            <a:r>
              <a:rPr lang="en-US" sz="2000" dirty="0" smtClean="0"/>
              <a:t> </a:t>
            </a:r>
            <a:r>
              <a:rPr lang="en-US" sz="2000" dirty="0" err="1" smtClean="0"/>
              <a:t>prezentasyonunun</a:t>
            </a:r>
            <a:r>
              <a:rPr lang="en-US" sz="2000" dirty="0" smtClean="0"/>
              <a:t> </a:t>
            </a:r>
            <a:r>
              <a:rPr lang="en-US" sz="2000" dirty="0" err="1" smtClean="0"/>
              <a:t>stimule</a:t>
            </a:r>
            <a:r>
              <a:rPr lang="en-US" sz="2000" dirty="0" smtClean="0"/>
              <a:t> </a:t>
            </a:r>
            <a:r>
              <a:rPr lang="en-US" sz="2000" dirty="0" err="1" smtClean="0"/>
              <a:t>edilmesini</a:t>
            </a:r>
            <a:r>
              <a:rPr lang="en-US" sz="2000" dirty="0" smtClean="0"/>
              <a:t> </a:t>
            </a:r>
            <a:r>
              <a:rPr lang="en-US" sz="2000" dirty="0" err="1" smtClean="0"/>
              <a:t>sağlar</a:t>
            </a:r>
            <a:r>
              <a:rPr lang="en-US" sz="2000" dirty="0" smtClean="0"/>
              <a:t> </a:t>
            </a:r>
          </a:p>
          <a:p>
            <a:r>
              <a:rPr lang="en-US" sz="2000" u="sng" dirty="0" err="1" smtClean="0"/>
              <a:t>Olumsuz</a:t>
            </a:r>
            <a:r>
              <a:rPr lang="en-US" sz="2000" u="sng" dirty="0" smtClean="0"/>
              <a:t>;</a:t>
            </a:r>
          </a:p>
          <a:p>
            <a:pPr lvl="1"/>
            <a:r>
              <a:rPr lang="en-US" sz="2000" dirty="0" err="1" smtClean="0"/>
              <a:t>Özellikle</a:t>
            </a:r>
            <a:r>
              <a:rPr lang="en-US" sz="2000" dirty="0" smtClean="0"/>
              <a:t> </a:t>
            </a:r>
            <a:r>
              <a:rPr lang="en-US" sz="2000" dirty="0" err="1" smtClean="0"/>
              <a:t>immünite</a:t>
            </a:r>
            <a:r>
              <a:rPr lang="en-US" sz="2000" dirty="0" smtClean="0"/>
              <a:t> </a:t>
            </a:r>
            <a:r>
              <a:rPr lang="en-US" sz="2000" dirty="0" err="1" smtClean="0"/>
              <a:t>bozukluğu</a:t>
            </a:r>
            <a:r>
              <a:rPr lang="en-US" sz="2000" dirty="0" smtClean="0"/>
              <a:t> </a:t>
            </a:r>
            <a:r>
              <a:rPr lang="en-US" sz="2000" dirty="0" err="1" smtClean="0"/>
              <a:t>olanlarda</a:t>
            </a:r>
            <a:r>
              <a:rPr lang="en-US" sz="2000" dirty="0" smtClean="0"/>
              <a:t> </a:t>
            </a:r>
            <a:r>
              <a:rPr lang="en-US" sz="2000" dirty="0" err="1" smtClean="0"/>
              <a:t>güvenlik</a:t>
            </a:r>
            <a:r>
              <a:rPr lang="en-US" sz="2000" dirty="0" smtClean="0"/>
              <a:t> </a:t>
            </a:r>
            <a:r>
              <a:rPr lang="en-US" sz="2000" dirty="0" err="1" smtClean="0"/>
              <a:t>riski</a:t>
            </a:r>
            <a:endParaRPr lang="en-US" sz="2000" dirty="0" smtClean="0"/>
          </a:p>
          <a:p>
            <a:pPr lvl="1"/>
            <a:r>
              <a:rPr lang="en-US" sz="2000" dirty="0" err="1" smtClean="0"/>
              <a:t>Uygulama</a:t>
            </a:r>
            <a:r>
              <a:rPr lang="en-US" sz="2000" dirty="0" smtClean="0"/>
              <a:t> </a:t>
            </a:r>
            <a:r>
              <a:rPr lang="en-US" sz="2000" dirty="0" err="1" smtClean="0"/>
              <a:t>tekrarlanmasında</a:t>
            </a:r>
            <a:r>
              <a:rPr lang="en-US" sz="2000" dirty="0" smtClean="0"/>
              <a:t> </a:t>
            </a:r>
            <a:r>
              <a:rPr lang="en-US" sz="2000" dirty="0" err="1" smtClean="0"/>
              <a:t>limitasyon</a:t>
            </a:r>
            <a:r>
              <a:rPr lang="en-US" sz="2000" dirty="0" smtClean="0"/>
              <a:t>	</a:t>
            </a:r>
          </a:p>
          <a:p>
            <a:pPr lvl="2"/>
            <a:r>
              <a:rPr lang="en-US" sz="2000" dirty="0" err="1" smtClean="0"/>
              <a:t>Vektör</a:t>
            </a:r>
            <a:r>
              <a:rPr lang="en-US" sz="2000" dirty="0" smtClean="0"/>
              <a:t> </a:t>
            </a:r>
            <a:r>
              <a:rPr lang="en-US" sz="2000" dirty="0" err="1" smtClean="0"/>
              <a:t>spesifik</a:t>
            </a:r>
            <a:r>
              <a:rPr lang="en-US" sz="2000" dirty="0" smtClean="0"/>
              <a:t> </a:t>
            </a:r>
            <a:r>
              <a:rPr lang="en-US" sz="2000" dirty="0" err="1" smtClean="0"/>
              <a:t>nötralizan</a:t>
            </a:r>
            <a:r>
              <a:rPr lang="en-US" sz="2000" dirty="0" smtClean="0"/>
              <a:t> </a:t>
            </a:r>
            <a:r>
              <a:rPr lang="en-US" sz="2000" dirty="0" err="1" smtClean="0"/>
              <a:t>antikorların</a:t>
            </a:r>
            <a:r>
              <a:rPr lang="en-US" sz="2000" dirty="0" smtClean="0"/>
              <a:t> </a:t>
            </a:r>
            <a:r>
              <a:rPr lang="en-US" sz="2000" dirty="0" err="1" smtClean="0"/>
              <a:t>indüklenmesi</a:t>
            </a:r>
            <a:endParaRPr lang="en-US" sz="2000" dirty="0" smtClean="0"/>
          </a:p>
          <a:p>
            <a:pPr lvl="2"/>
            <a:r>
              <a:rPr lang="en-US" sz="2000" dirty="0" err="1" smtClean="0"/>
              <a:t>Önceden</a:t>
            </a:r>
            <a:r>
              <a:rPr lang="en-US" sz="2000" dirty="0" smtClean="0"/>
              <a:t> </a:t>
            </a:r>
            <a:r>
              <a:rPr lang="en-US" sz="2000" dirty="0" err="1" smtClean="0"/>
              <a:t>var</a:t>
            </a:r>
            <a:r>
              <a:rPr lang="en-US" sz="2000" dirty="0" smtClean="0"/>
              <a:t> </a:t>
            </a:r>
            <a:r>
              <a:rPr lang="en-US" sz="2000" dirty="0" err="1" smtClean="0"/>
              <a:t>olan</a:t>
            </a:r>
            <a:r>
              <a:rPr lang="en-US" sz="2000" dirty="0" smtClean="0"/>
              <a:t> </a:t>
            </a:r>
            <a:r>
              <a:rPr lang="en-US" sz="2000" dirty="0" err="1" smtClean="0"/>
              <a:t>vektör-spesifik</a:t>
            </a:r>
            <a:r>
              <a:rPr lang="en-US" sz="2000" dirty="0" smtClean="0"/>
              <a:t> </a:t>
            </a:r>
            <a:r>
              <a:rPr lang="en-US" sz="2000" dirty="0" err="1" smtClean="0"/>
              <a:t>immünite</a:t>
            </a:r>
            <a:endParaRPr lang="en-US" sz="2000" dirty="0"/>
          </a:p>
        </p:txBody>
      </p:sp>
    </p:spTree>
    <p:extLst>
      <p:ext uri="{BB962C8B-B14F-4D97-AF65-F5344CB8AC3E}">
        <p14:creationId xmlns:p14="http://schemas.microsoft.com/office/powerpoint/2010/main" val="941883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Bakteriyal</a:t>
            </a:r>
            <a:r>
              <a:rPr lang="en-US" b="1" dirty="0" smtClean="0"/>
              <a:t> </a:t>
            </a:r>
            <a:r>
              <a:rPr lang="en-US" b="1" dirty="0" err="1" smtClean="0"/>
              <a:t>Vektör</a:t>
            </a:r>
            <a:r>
              <a:rPr lang="en-US" b="1" dirty="0" smtClean="0"/>
              <a:t> </a:t>
            </a:r>
            <a:r>
              <a:rPr lang="en-US" b="1" dirty="0" err="1" smtClean="0"/>
              <a:t>Tabanlı</a:t>
            </a:r>
            <a:r>
              <a:rPr lang="en-US" b="1" dirty="0" smtClean="0"/>
              <a:t> </a:t>
            </a:r>
            <a:r>
              <a:rPr lang="en-US" b="1" dirty="0" err="1" smtClean="0"/>
              <a:t>Aşılar</a:t>
            </a:r>
            <a:endParaRPr lang="en-US" b="1" dirty="0"/>
          </a:p>
        </p:txBody>
      </p:sp>
      <p:sp>
        <p:nvSpPr>
          <p:cNvPr id="3" name="Content Placeholder 2"/>
          <p:cNvSpPr>
            <a:spLocks noGrp="1"/>
          </p:cNvSpPr>
          <p:nvPr>
            <p:ph idx="1"/>
          </p:nvPr>
        </p:nvSpPr>
        <p:spPr>
          <a:prstGeom prst="rect">
            <a:avLst/>
          </a:prstGeom>
        </p:spPr>
        <p:txBody>
          <a:bodyPr/>
          <a:lstStyle/>
          <a:p>
            <a:r>
              <a:rPr lang="en-US" sz="2000" dirty="0" smtClean="0"/>
              <a:t>Listeria </a:t>
            </a:r>
            <a:r>
              <a:rPr lang="en-US" sz="2000" dirty="0" err="1" smtClean="0"/>
              <a:t>monocytogenes</a:t>
            </a:r>
            <a:r>
              <a:rPr lang="en-US" sz="2000" dirty="0" smtClean="0"/>
              <a:t>, Lactobacillus </a:t>
            </a:r>
            <a:r>
              <a:rPr lang="en-US" sz="2000" dirty="0" err="1" smtClean="0"/>
              <a:t>casei</a:t>
            </a:r>
            <a:r>
              <a:rPr lang="en-US" sz="2000" dirty="0" smtClean="0"/>
              <a:t>, </a:t>
            </a:r>
            <a:r>
              <a:rPr lang="en-US" sz="2000" dirty="0" err="1" smtClean="0"/>
              <a:t>Lactococcus</a:t>
            </a:r>
            <a:r>
              <a:rPr lang="en-US" sz="2000" dirty="0" smtClean="0"/>
              <a:t> </a:t>
            </a:r>
            <a:r>
              <a:rPr lang="en-US" sz="2000" dirty="0" err="1" smtClean="0"/>
              <a:t>lactis</a:t>
            </a:r>
            <a:endParaRPr lang="en-US" sz="2000" dirty="0" smtClean="0"/>
          </a:p>
          <a:p>
            <a:r>
              <a:rPr lang="en-US" sz="2000" dirty="0" err="1" smtClean="0"/>
              <a:t>Faz</a:t>
            </a:r>
            <a:r>
              <a:rPr lang="en-US" sz="2000" dirty="0" smtClean="0"/>
              <a:t> II </a:t>
            </a:r>
            <a:r>
              <a:rPr lang="en-US" sz="2000" dirty="0" err="1" smtClean="0"/>
              <a:t>çalışma</a:t>
            </a:r>
            <a:r>
              <a:rPr lang="en-US" sz="2000" dirty="0" smtClean="0"/>
              <a:t> </a:t>
            </a:r>
            <a:r>
              <a:rPr lang="en-US" sz="2000" dirty="0" err="1" smtClean="0"/>
              <a:t>aşamasında</a:t>
            </a:r>
            <a:endParaRPr lang="en-US" sz="2000" dirty="0" smtClean="0"/>
          </a:p>
          <a:p>
            <a:endParaRPr lang="en-US" dirty="0" smtClean="0"/>
          </a:p>
          <a:p>
            <a:endParaRPr lang="en-US" dirty="0"/>
          </a:p>
        </p:txBody>
      </p:sp>
      <p:pic>
        <p:nvPicPr>
          <p:cNvPr id="4" name="Picture 3"/>
          <p:cNvPicPr>
            <a:picLocks noChangeAspect="1"/>
          </p:cNvPicPr>
          <p:nvPr/>
        </p:nvPicPr>
        <p:blipFill>
          <a:blip r:embed="rId2"/>
          <a:stretch>
            <a:fillRect/>
          </a:stretch>
        </p:blipFill>
        <p:spPr>
          <a:xfrm>
            <a:off x="2015716" y="2924944"/>
            <a:ext cx="5112568" cy="3725113"/>
          </a:xfrm>
          <a:prstGeom prst="rect">
            <a:avLst/>
          </a:prstGeom>
        </p:spPr>
      </p:pic>
    </p:spTree>
    <p:extLst>
      <p:ext uri="{BB962C8B-B14F-4D97-AF65-F5344CB8AC3E}">
        <p14:creationId xmlns:p14="http://schemas.microsoft.com/office/powerpoint/2010/main" val="3625113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Viral </a:t>
            </a:r>
            <a:r>
              <a:rPr lang="en-US" dirty="0" err="1" smtClean="0"/>
              <a:t>Vektör</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Autofit/>
          </a:bodyPr>
          <a:lstStyle/>
          <a:p>
            <a:r>
              <a:rPr lang="en-US" sz="2000" dirty="0" err="1" smtClean="0"/>
              <a:t>Adenoviruslar</a:t>
            </a:r>
            <a:r>
              <a:rPr lang="en-US" sz="2000" dirty="0" smtClean="0"/>
              <a:t>, </a:t>
            </a:r>
            <a:r>
              <a:rPr lang="en-US" sz="2000" dirty="0" err="1" smtClean="0"/>
              <a:t>Alphavirüsler</a:t>
            </a:r>
            <a:r>
              <a:rPr lang="en-US" sz="2000" dirty="0" smtClean="0"/>
              <a:t>, </a:t>
            </a:r>
            <a:r>
              <a:rPr lang="en-US" sz="2000" dirty="0" err="1" smtClean="0"/>
              <a:t>Vaccinia</a:t>
            </a:r>
            <a:r>
              <a:rPr lang="en-US" sz="2000" dirty="0" smtClean="0"/>
              <a:t> virus</a:t>
            </a:r>
          </a:p>
          <a:p>
            <a:r>
              <a:rPr lang="en-US" sz="2000" dirty="0" err="1" smtClean="0"/>
              <a:t>Vaccinia</a:t>
            </a:r>
            <a:r>
              <a:rPr lang="en-US" sz="2000" dirty="0" smtClean="0"/>
              <a:t> </a:t>
            </a:r>
            <a:r>
              <a:rPr lang="en-US" sz="2000" dirty="0" err="1" smtClean="0"/>
              <a:t>virusu</a:t>
            </a:r>
            <a:endParaRPr lang="en-US" sz="2000" dirty="0" smtClean="0"/>
          </a:p>
          <a:p>
            <a:pPr lvl="1"/>
            <a:r>
              <a:rPr lang="en-US" sz="2000" dirty="0" err="1" smtClean="0"/>
              <a:t>Büyük</a:t>
            </a:r>
            <a:r>
              <a:rPr lang="en-US" sz="2000" dirty="0" smtClean="0"/>
              <a:t> </a:t>
            </a:r>
            <a:r>
              <a:rPr lang="en-US" sz="2000" dirty="0" err="1" smtClean="0"/>
              <a:t>genom</a:t>
            </a:r>
            <a:r>
              <a:rPr lang="en-US" sz="2000" dirty="0" smtClean="0"/>
              <a:t> </a:t>
            </a:r>
            <a:r>
              <a:rPr lang="en-US" sz="2000" dirty="0" err="1" smtClean="0"/>
              <a:t>ve</a:t>
            </a:r>
            <a:r>
              <a:rPr lang="en-US" sz="2000" dirty="0" smtClean="0"/>
              <a:t> </a:t>
            </a:r>
            <a:r>
              <a:rPr lang="en-US" sz="2000" dirty="0" err="1" smtClean="0"/>
              <a:t>yüksek</a:t>
            </a:r>
            <a:r>
              <a:rPr lang="en-US" sz="2000" dirty="0" smtClean="0"/>
              <a:t> </a:t>
            </a:r>
            <a:r>
              <a:rPr lang="en-US" sz="2000" dirty="0" err="1" smtClean="0"/>
              <a:t>infektivite</a:t>
            </a:r>
            <a:endParaRPr lang="en-US" sz="2000" dirty="0" smtClean="0"/>
          </a:p>
          <a:p>
            <a:pPr lvl="1"/>
            <a:r>
              <a:rPr lang="en-US" sz="2000" dirty="0" err="1" smtClean="0"/>
              <a:t>Calreticulin</a:t>
            </a:r>
            <a:r>
              <a:rPr lang="en-US" sz="2000" dirty="0" smtClean="0"/>
              <a:t> </a:t>
            </a:r>
            <a:r>
              <a:rPr lang="en-US" sz="2000" dirty="0" err="1" smtClean="0"/>
              <a:t>ile</a:t>
            </a:r>
            <a:r>
              <a:rPr lang="en-US" sz="2000" dirty="0" smtClean="0"/>
              <a:t> </a:t>
            </a:r>
            <a:r>
              <a:rPr lang="en-US" sz="2000" dirty="0" err="1" smtClean="0"/>
              <a:t>füzyon</a:t>
            </a:r>
            <a:r>
              <a:rPr lang="en-US" sz="2000" dirty="0" smtClean="0"/>
              <a:t> </a:t>
            </a:r>
            <a:r>
              <a:rPr lang="en-US" sz="2000" dirty="0" err="1" smtClean="0"/>
              <a:t>halinde</a:t>
            </a:r>
            <a:r>
              <a:rPr lang="en-US" sz="2000" dirty="0" smtClean="0"/>
              <a:t> </a:t>
            </a:r>
            <a:r>
              <a:rPr lang="en-US" sz="2000" dirty="0" err="1" smtClean="0"/>
              <a:t>kodlanmış</a:t>
            </a:r>
            <a:r>
              <a:rPr lang="en-US" sz="2000" dirty="0"/>
              <a:t> </a:t>
            </a:r>
            <a:r>
              <a:rPr lang="en-US" sz="2000" dirty="0" smtClean="0"/>
              <a:t>E7</a:t>
            </a:r>
          </a:p>
          <a:p>
            <a:pPr lvl="1"/>
            <a:r>
              <a:rPr lang="en-US" sz="2000" dirty="0" err="1" smtClean="0"/>
              <a:t>Listerolysin</a:t>
            </a:r>
            <a:r>
              <a:rPr lang="en-US" sz="2000" dirty="0" smtClean="0"/>
              <a:t> </a:t>
            </a:r>
            <a:r>
              <a:rPr lang="en-US" sz="2000" dirty="0" err="1"/>
              <a:t>ile</a:t>
            </a:r>
            <a:r>
              <a:rPr lang="en-US" sz="2000" dirty="0"/>
              <a:t> </a:t>
            </a:r>
            <a:r>
              <a:rPr lang="en-US" sz="2000" dirty="0" err="1"/>
              <a:t>füzyon</a:t>
            </a:r>
            <a:r>
              <a:rPr lang="en-US" sz="2000" dirty="0"/>
              <a:t> </a:t>
            </a:r>
            <a:r>
              <a:rPr lang="en-US" sz="2000" dirty="0" err="1"/>
              <a:t>halinde</a:t>
            </a:r>
            <a:r>
              <a:rPr lang="en-US" sz="2000" dirty="0"/>
              <a:t> </a:t>
            </a:r>
            <a:r>
              <a:rPr lang="en-US" sz="2000" dirty="0" err="1"/>
              <a:t>kodlanmış</a:t>
            </a:r>
            <a:r>
              <a:rPr lang="en-US" sz="2000" dirty="0"/>
              <a:t> E7</a:t>
            </a:r>
          </a:p>
          <a:p>
            <a:pPr lvl="1"/>
            <a:r>
              <a:rPr lang="en-US" sz="2000" dirty="0" err="1" smtClean="0"/>
              <a:t>Lizozom</a:t>
            </a:r>
            <a:r>
              <a:rPr lang="en-US" sz="2000" dirty="0" smtClean="0"/>
              <a:t> </a:t>
            </a:r>
            <a:r>
              <a:rPr lang="en-US" sz="2000" dirty="0" err="1" smtClean="0"/>
              <a:t>ilişkili</a:t>
            </a:r>
            <a:r>
              <a:rPr lang="en-US" sz="2000" dirty="0" smtClean="0"/>
              <a:t> </a:t>
            </a:r>
            <a:r>
              <a:rPr lang="en-US" sz="2000" dirty="0" err="1" smtClean="0"/>
              <a:t>membran</a:t>
            </a:r>
            <a:r>
              <a:rPr lang="en-US" sz="2000" dirty="0" smtClean="0"/>
              <a:t> </a:t>
            </a:r>
            <a:r>
              <a:rPr lang="en-US" sz="2000" dirty="0" err="1" smtClean="0"/>
              <a:t>proteini</a:t>
            </a:r>
            <a:r>
              <a:rPr lang="en-US" sz="2000" dirty="0" smtClean="0"/>
              <a:t> (SigE7LAMP-1) </a:t>
            </a:r>
            <a:r>
              <a:rPr lang="en-US" sz="2000" dirty="0" err="1" smtClean="0"/>
              <a:t>ile</a:t>
            </a:r>
            <a:r>
              <a:rPr lang="en-US" sz="2000" dirty="0" smtClean="0"/>
              <a:t> </a:t>
            </a:r>
            <a:r>
              <a:rPr lang="en-US" sz="2000" dirty="0" err="1" smtClean="0"/>
              <a:t>bağlı</a:t>
            </a:r>
            <a:r>
              <a:rPr lang="en-US" sz="2000" dirty="0" smtClean="0"/>
              <a:t> E7</a:t>
            </a:r>
          </a:p>
          <a:p>
            <a:pPr lvl="1"/>
            <a:r>
              <a:rPr lang="en-US" sz="2000" dirty="0" err="1" smtClean="0"/>
              <a:t>Bovin</a:t>
            </a:r>
            <a:r>
              <a:rPr lang="en-US" sz="2000" dirty="0" smtClean="0"/>
              <a:t> Papillomavirus E2 </a:t>
            </a:r>
            <a:r>
              <a:rPr lang="en-US" sz="2000" dirty="0" err="1" smtClean="0"/>
              <a:t>kodlayan</a:t>
            </a:r>
            <a:r>
              <a:rPr lang="en-US" sz="2000" dirty="0" smtClean="0"/>
              <a:t> </a:t>
            </a:r>
            <a:r>
              <a:rPr lang="en-US" sz="2000" dirty="0" err="1" smtClean="0"/>
              <a:t>rekombinant</a:t>
            </a:r>
            <a:r>
              <a:rPr lang="en-US" sz="2000" dirty="0" smtClean="0"/>
              <a:t> </a:t>
            </a:r>
            <a:r>
              <a:rPr lang="en-US" sz="2000" dirty="0" err="1" smtClean="0"/>
              <a:t>modifiye</a:t>
            </a:r>
            <a:r>
              <a:rPr lang="en-US" sz="2000" dirty="0" smtClean="0"/>
              <a:t> </a:t>
            </a:r>
            <a:r>
              <a:rPr lang="en-US" sz="2000" dirty="0" err="1" smtClean="0"/>
              <a:t>Vaccinia</a:t>
            </a:r>
            <a:r>
              <a:rPr lang="en-US" sz="2000" dirty="0" smtClean="0"/>
              <a:t> Ankara </a:t>
            </a:r>
            <a:r>
              <a:rPr lang="en-US" sz="2000" dirty="0" err="1" smtClean="0"/>
              <a:t>vektör</a:t>
            </a:r>
            <a:endParaRPr lang="en-US" sz="2000" dirty="0" smtClean="0"/>
          </a:p>
          <a:p>
            <a:pPr lvl="2"/>
            <a:r>
              <a:rPr lang="en-US" sz="2000" dirty="0" smtClean="0"/>
              <a:t>E2 </a:t>
            </a:r>
            <a:r>
              <a:rPr lang="en-US" sz="2000" dirty="0" err="1" smtClean="0"/>
              <a:t>ekspresyonunun</a:t>
            </a:r>
            <a:r>
              <a:rPr lang="en-US" sz="2000" dirty="0" smtClean="0"/>
              <a:t> </a:t>
            </a:r>
            <a:r>
              <a:rPr lang="en-US" sz="2000" dirty="0" err="1" smtClean="0"/>
              <a:t>terapötik</a:t>
            </a:r>
            <a:r>
              <a:rPr lang="en-US" sz="2000" dirty="0" smtClean="0"/>
              <a:t> </a:t>
            </a:r>
            <a:r>
              <a:rPr lang="en-US" sz="2000" dirty="0" err="1" smtClean="0"/>
              <a:t>etkiye</a:t>
            </a:r>
            <a:r>
              <a:rPr lang="en-US" sz="2000" dirty="0" smtClean="0"/>
              <a:t> </a:t>
            </a:r>
            <a:r>
              <a:rPr lang="en-US" sz="2000" dirty="0" err="1" smtClean="0"/>
              <a:t>katkısını</a:t>
            </a:r>
            <a:r>
              <a:rPr lang="en-US" sz="2000" dirty="0" smtClean="0"/>
              <a:t> </a:t>
            </a:r>
            <a:r>
              <a:rPr lang="en-US" sz="2000" dirty="0" err="1" smtClean="0"/>
              <a:t>gösterir</a:t>
            </a:r>
            <a:r>
              <a:rPr lang="en-US" sz="2000" dirty="0" smtClean="0"/>
              <a:t> </a:t>
            </a:r>
            <a:r>
              <a:rPr lang="en-US" sz="2000" dirty="0" err="1" smtClean="0"/>
              <a:t>kanıt</a:t>
            </a:r>
            <a:r>
              <a:rPr lang="en-US" sz="2000" dirty="0" smtClean="0"/>
              <a:t> </a:t>
            </a:r>
            <a:r>
              <a:rPr lang="en-US" sz="2000" dirty="0" err="1" smtClean="0"/>
              <a:t>yok</a:t>
            </a:r>
            <a:endParaRPr lang="en-US" sz="2000" dirty="0" smtClean="0"/>
          </a:p>
          <a:p>
            <a:pPr lvl="2"/>
            <a:r>
              <a:rPr lang="en-US" sz="2000" dirty="0" err="1" smtClean="0"/>
              <a:t>Proinflamatuar</a:t>
            </a:r>
            <a:r>
              <a:rPr lang="en-US" sz="2000" dirty="0" smtClean="0"/>
              <a:t> </a:t>
            </a:r>
            <a:r>
              <a:rPr lang="en-US" sz="2000" dirty="0" err="1" smtClean="0"/>
              <a:t>ortam</a:t>
            </a:r>
            <a:r>
              <a:rPr lang="en-US" sz="2000" dirty="0" smtClean="0"/>
              <a:t> </a:t>
            </a:r>
            <a:r>
              <a:rPr lang="en-US" sz="2000" dirty="0" err="1" smtClean="0"/>
              <a:t>oluşumunun</a:t>
            </a:r>
            <a:r>
              <a:rPr lang="en-US" sz="2000" dirty="0" smtClean="0"/>
              <a:t> </a:t>
            </a:r>
            <a:r>
              <a:rPr lang="en-US" sz="2000" dirty="0" err="1" smtClean="0"/>
              <a:t>potansiyel</a:t>
            </a:r>
            <a:r>
              <a:rPr lang="en-US" sz="2000" dirty="0" smtClean="0"/>
              <a:t> </a:t>
            </a:r>
            <a:r>
              <a:rPr lang="en-US" sz="2000" dirty="0" err="1" smtClean="0"/>
              <a:t>etkisi</a:t>
            </a:r>
            <a:r>
              <a:rPr lang="en-US" sz="2000" dirty="0" smtClean="0"/>
              <a:t> </a:t>
            </a:r>
          </a:p>
        </p:txBody>
      </p:sp>
    </p:spTree>
    <p:extLst>
      <p:ext uri="{BB962C8B-B14F-4D97-AF65-F5344CB8AC3E}">
        <p14:creationId xmlns:p14="http://schemas.microsoft.com/office/powerpoint/2010/main" val="263515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Viral </a:t>
            </a:r>
            <a:r>
              <a:rPr lang="en-US" dirty="0" err="1" smtClean="0"/>
              <a:t>Vektör</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rmAutofit/>
          </a:bodyPr>
          <a:lstStyle/>
          <a:p>
            <a:pPr lvl="1"/>
            <a:r>
              <a:rPr lang="en-US" sz="3200" dirty="0"/>
              <a:t>HPV16 E6 </a:t>
            </a:r>
            <a:r>
              <a:rPr lang="en-US" sz="3200" dirty="0" err="1"/>
              <a:t>ve</a:t>
            </a:r>
            <a:r>
              <a:rPr lang="en-US" sz="3200" dirty="0"/>
              <a:t> E7 </a:t>
            </a:r>
            <a:r>
              <a:rPr lang="en-US" sz="3200" dirty="0" err="1"/>
              <a:t>eksprese</a:t>
            </a:r>
            <a:r>
              <a:rPr lang="en-US" sz="3200" dirty="0"/>
              <a:t> </a:t>
            </a:r>
            <a:r>
              <a:rPr lang="en-US" sz="3200" dirty="0" err="1"/>
              <a:t>eden</a:t>
            </a:r>
            <a:r>
              <a:rPr lang="en-US" sz="3200" dirty="0"/>
              <a:t> </a:t>
            </a:r>
            <a:r>
              <a:rPr lang="en-US" sz="3200" dirty="0" err="1"/>
              <a:t>m</a:t>
            </a:r>
            <a:r>
              <a:rPr lang="en-US" sz="3200" dirty="0" err="1" smtClean="0"/>
              <a:t>odifiye</a:t>
            </a:r>
            <a:r>
              <a:rPr lang="en-US" sz="3200" dirty="0" smtClean="0"/>
              <a:t> </a:t>
            </a:r>
            <a:r>
              <a:rPr lang="en-US" sz="3200" dirty="0"/>
              <a:t>Ankara </a:t>
            </a:r>
            <a:r>
              <a:rPr lang="en-US" sz="3200" dirty="0" err="1"/>
              <a:t>vektörü</a:t>
            </a:r>
            <a:r>
              <a:rPr lang="en-US" sz="3200" dirty="0"/>
              <a:t> </a:t>
            </a:r>
            <a:r>
              <a:rPr lang="en-US" sz="3200" dirty="0" err="1"/>
              <a:t>ve</a:t>
            </a:r>
            <a:r>
              <a:rPr lang="en-US" sz="3200" dirty="0"/>
              <a:t> IL-2 </a:t>
            </a:r>
            <a:r>
              <a:rPr lang="en-US" sz="3200" dirty="0" err="1"/>
              <a:t>adjuvanı</a:t>
            </a:r>
            <a:r>
              <a:rPr lang="en-US" sz="3200" dirty="0"/>
              <a:t>  </a:t>
            </a:r>
            <a:r>
              <a:rPr lang="en-US" sz="3200" dirty="0" smtClean="0"/>
              <a:t>(TG4001/R3484)</a:t>
            </a:r>
          </a:p>
          <a:p>
            <a:pPr lvl="2"/>
            <a:r>
              <a:rPr lang="en-US" sz="3200" dirty="0" smtClean="0">
                <a:solidFill>
                  <a:srgbClr val="FF0000"/>
                </a:solidFill>
              </a:rPr>
              <a:t>21 CIN2,3 </a:t>
            </a:r>
            <a:r>
              <a:rPr lang="en-US" sz="3200" dirty="0" err="1" smtClean="0">
                <a:solidFill>
                  <a:srgbClr val="FF0000"/>
                </a:solidFill>
              </a:rPr>
              <a:t>olgusunun</a:t>
            </a:r>
            <a:r>
              <a:rPr lang="en-US" sz="3200" dirty="0" smtClean="0">
                <a:solidFill>
                  <a:srgbClr val="FF0000"/>
                </a:solidFill>
              </a:rPr>
              <a:t> 10’unda </a:t>
            </a:r>
            <a:r>
              <a:rPr lang="en-US" sz="3200" dirty="0" err="1" smtClean="0">
                <a:solidFill>
                  <a:srgbClr val="FF0000"/>
                </a:solidFill>
              </a:rPr>
              <a:t>aşılama</a:t>
            </a:r>
            <a:r>
              <a:rPr lang="en-US" sz="3200" dirty="0" smtClean="0">
                <a:solidFill>
                  <a:srgbClr val="FF0000"/>
                </a:solidFill>
              </a:rPr>
              <a:t> </a:t>
            </a:r>
            <a:r>
              <a:rPr lang="en-US" sz="3200" dirty="0" err="1" smtClean="0">
                <a:solidFill>
                  <a:srgbClr val="FF0000"/>
                </a:solidFill>
              </a:rPr>
              <a:t>sonrası</a:t>
            </a:r>
            <a:r>
              <a:rPr lang="en-US" sz="3200" dirty="0" smtClean="0">
                <a:solidFill>
                  <a:srgbClr val="FF0000"/>
                </a:solidFill>
              </a:rPr>
              <a:t> 6. </a:t>
            </a:r>
            <a:r>
              <a:rPr lang="en-US" sz="3200" dirty="0" err="1" smtClean="0">
                <a:solidFill>
                  <a:srgbClr val="FF0000"/>
                </a:solidFill>
              </a:rPr>
              <a:t>ayda</a:t>
            </a:r>
            <a:r>
              <a:rPr lang="en-US" sz="3200" dirty="0" smtClean="0">
                <a:solidFill>
                  <a:srgbClr val="FF0000"/>
                </a:solidFill>
              </a:rPr>
              <a:t> </a:t>
            </a:r>
            <a:r>
              <a:rPr lang="en-US" sz="3200" dirty="0" err="1" smtClean="0">
                <a:solidFill>
                  <a:srgbClr val="FF0000"/>
                </a:solidFill>
              </a:rPr>
              <a:t>saptanabilir</a:t>
            </a:r>
            <a:r>
              <a:rPr lang="en-US" sz="3200" dirty="0" smtClean="0">
                <a:solidFill>
                  <a:srgbClr val="FF0000"/>
                </a:solidFill>
              </a:rPr>
              <a:t> </a:t>
            </a:r>
            <a:r>
              <a:rPr lang="en-US" sz="3200" dirty="0" err="1" smtClean="0">
                <a:solidFill>
                  <a:srgbClr val="FF0000"/>
                </a:solidFill>
              </a:rPr>
              <a:t>lezyon</a:t>
            </a:r>
            <a:r>
              <a:rPr lang="en-US" sz="3200" dirty="0" smtClean="0">
                <a:solidFill>
                  <a:srgbClr val="FF0000"/>
                </a:solidFill>
              </a:rPr>
              <a:t> </a:t>
            </a:r>
            <a:r>
              <a:rPr lang="en-US" sz="3200" dirty="0" err="1" smtClean="0">
                <a:solidFill>
                  <a:srgbClr val="FF0000"/>
                </a:solidFill>
              </a:rPr>
              <a:t>yok</a:t>
            </a:r>
            <a:r>
              <a:rPr lang="en-US" sz="3200" dirty="0" smtClean="0">
                <a:solidFill>
                  <a:srgbClr val="FF0000"/>
                </a:solidFill>
              </a:rPr>
              <a:t>, 12. </a:t>
            </a:r>
            <a:r>
              <a:rPr lang="en-US" sz="3200" dirty="0" err="1" smtClean="0">
                <a:solidFill>
                  <a:srgbClr val="FF0000"/>
                </a:solidFill>
              </a:rPr>
              <a:t>ayda</a:t>
            </a:r>
            <a:r>
              <a:rPr lang="en-US" sz="3200" dirty="0" smtClean="0">
                <a:solidFill>
                  <a:srgbClr val="FF0000"/>
                </a:solidFill>
              </a:rPr>
              <a:t> </a:t>
            </a:r>
            <a:r>
              <a:rPr lang="en-US" sz="3200" dirty="0" err="1" smtClean="0">
                <a:solidFill>
                  <a:srgbClr val="FF0000"/>
                </a:solidFill>
              </a:rPr>
              <a:t>relaps</a:t>
            </a:r>
            <a:r>
              <a:rPr lang="en-US" sz="3200" dirty="0" smtClean="0">
                <a:solidFill>
                  <a:srgbClr val="FF0000"/>
                </a:solidFill>
              </a:rPr>
              <a:t> </a:t>
            </a:r>
            <a:r>
              <a:rPr lang="en-US" sz="3200" dirty="0" err="1" smtClean="0">
                <a:solidFill>
                  <a:srgbClr val="FF0000"/>
                </a:solidFill>
              </a:rPr>
              <a:t>yok</a:t>
            </a:r>
            <a:endParaRPr lang="en-US" sz="3200" dirty="0" smtClean="0">
              <a:solidFill>
                <a:srgbClr val="FF0000"/>
              </a:solidFill>
            </a:endParaRPr>
          </a:p>
        </p:txBody>
      </p:sp>
      <p:sp>
        <p:nvSpPr>
          <p:cNvPr id="4" name="Altbilgi Yer Tutucusu 3"/>
          <p:cNvSpPr>
            <a:spLocks noGrp="1"/>
          </p:cNvSpPr>
          <p:nvPr>
            <p:ph type="ftr" sz="quarter" idx="11"/>
          </p:nvPr>
        </p:nvSpPr>
        <p:spPr/>
        <p:txBody>
          <a:bodyPr/>
          <a:lstStyle/>
          <a:p>
            <a:r>
              <a:rPr lang="tr-TR" smtClean="0"/>
              <a:t>Brun JL, Obstet Gynecol 2011</a:t>
            </a:r>
            <a:endParaRPr lang="tr-TR" dirty="0"/>
          </a:p>
        </p:txBody>
      </p:sp>
    </p:spTree>
    <p:extLst>
      <p:ext uri="{BB962C8B-B14F-4D97-AF65-F5344CB8AC3E}">
        <p14:creationId xmlns:p14="http://schemas.microsoft.com/office/powerpoint/2010/main" val="2305448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Peptid</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Autofit/>
          </a:bodyPr>
          <a:lstStyle/>
          <a:p>
            <a:r>
              <a:rPr lang="en-US" sz="2000" dirty="0" err="1" smtClean="0"/>
              <a:t>Doğrudan</a:t>
            </a:r>
            <a:r>
              <a:rPr lang="en-US" sz="2000" dirty="0" smtClean="0"/>
              <a:t> </a:t>
            </a:r>
            <a:r>
              <a:rPr lang="en-US" sz="2000" dirty="0" err="1" smtClean="0"/>
              <a:t>uygulanan</a:t>
            </a:r>
            <a:r>
              <a:rPr lang="en-US" sz="2000" dirty="0" smtClean="0"/>
              <a:t> HPV </a:t>
            </a:r>
            <a:r>
              <a:rPr lang="en-US" sz="2000" dirty="0" err="1" smtClean="0"/>
              <a:t>antijenlerinden</a:t>
            </a:r>
            <a:r>
              <a:rPr lang="en-US" sz="2000" dirty="0" smtClean="0"/>
              <a:t> </a:t>
            </a:r>
            <a:r>
              <a:rPr lang="en-US" sz="2000" dirty="0" err="1" smtClean="0"/>
              <a:t>türetilmiş</a:t>
            </a:r>
            <a:r>
              <a:rPr lang="en-US" sz="2000" dirty="0" smtClean="0"/>
              <a:t> </a:t>
            </a:r>
            <a:r>
              <a:rPr lang="en-US" sz="2000" dirty="0" err="1" smtClean="0"/>
              <a:t>peptidler</a:t>
            </a:r>
            <a:r>
              <a:rPr lang="en-US" sz="2000" dirty="0" smtClean="0"/>
              <a:t>, </a:t>
            </a:r>
            <a:r>
              <a:rPr lang="en-US" sz="2000" dirty="0" err="1" smtClean="0"/>
              <a:t>işlenmek</a:t>
            </a:r>
            <a:r>
              <a:rPr lang="en-US" sz="2000" dirty="0" smtClean="0"/>
              <a:t> </a:t>
            </a:r>
            <a:r>
              <a:rPr lang="en-US" sz="2000" dirty="0" err="1" smtClean="0"/>
              <a:t>ve</a:t>
            </a:r>
            <a:r>
              <a:rPr lang="en-US" sz="2000" dirty="0" smtClean="0"/>
              <a:t> </a:t>
            </a:r>
            <a:r>
              <a:rPr lang="en-US" sz="2000" dirty="0" err="1" smtClean="0"/>
              <a:t>sunulmak</a:t>
            </a:r>
            <a:r>
              <a:rPr lang="en-US" sz="2000" dirty="0" smtClean="0"/>
              <a:t> </a:t>
            </a:r>
            <a:r>
              <a:rPr lang="en-US" sz="2000" dirty="0" err="1" smtClean="0"/>
              <a:t>üzere</a:t>
            </a:r>
            <a:r>
              <a:rPr lang="en-US" sz="2000" dirty="0" smtClean="0"/>
              <a:t> </a:t>
            </a:r>
            <a:r>
              <a:rPr lang="en-US" sz="2000" dirty="0" err="1" smtClean="0"/>
              <a:t>dendritik</a:t>
            </a:r>
            <a:r>
              <a:rPr lang="en-US" sz="2000" dirty="0" smtClean="0"/>
              <a:t> </a:t>
            </a:r>
            <a:r>
              <a:rPr lang="en-US" sz="2000" dirty="0" err="1" smtClean="0"/>
              <a:t>hücreler</a:t>
            </a:r>
            <a:r>
              <a:rPr lang="en-US" sz="2000" dirty="0" smtClean="0"/>
              <a:t> </a:t>
            </a:r>
            <a:r>
              <a:rPr lang="en-US" sz="2000" dirty="0" err="1" smtClean="0"/>
              <a:t>tarafından</a:t>
            </a:r>
            <a:r>
              <a:rPr lang="en-US" sz="2000" dirty="0" smtClean="0"/>
              <a:t> </a:t>
            </a:r>
            <a:r>
              <a:rPr lang="en-US" sz="2000" dirty="0" err="1" smtClean="0"/>
              <a:t>alınarak</a:t>
            </a:r>
            <a:r>
              <a:rPr lang="en-US" sz="2000" dirty="0" smtClean="0"/>
              <a:t> </a:t>
            </a:r>
            <a:r>
              <a:rPr lang="en-US" sz="2000" dirty="0" err="1" smtClean="0"/>
              <a:t>antijen-spesifik</a:t>
            </a:r>
            <a:r>
              <a:rPr lang="en-US" sz="2000" dirty="0" smtClean="0"/>
              <a:t> T-</a:t>
            </a:r>
            <a:r>
              <a:rPr lang="en-US" sz="2000" dirty="0" err="1" smtClean="0"/>
              <a:t>hücrelerin</a:t>
            </a:r>
            <a:r>
              <a:rPr lang="en-US" sz="2000" dirty="0" smtClean="0"/>
              <a:t> </a:t>
            </a:r>
            <a:r>
              <a:rPr lang="en-US" sz="2000" dirty="0" err="1" smtClean="0"/>
              <a:t>aktivasyonu</a:t>
            </a:r>
            <a:r>
              <a:rPr lang="en-US" sz="2000" dirty="0" smtClean="0"/>
              <a:t> </a:t>
            </a:r>
            <a:r>
              <a:rPr lang="en-US" sz="2000" dirty="0" err="1" smtClean="0"/>
              <a:t>sağlanabilir</a:t>
            </a:r>
            <a:r>
              <a:rPr lang="en-US" sz="2000" dirty="0" smtClean="0"/>
              <a:t>.</a:t>
            </a:r>
          </a:p>
          <a:p>
            <a:r>
              <a:rPr lang="en-US" sz="2000" u="sng" dirty="0" err="1" smtClean="0"/>
              <a:t>Olumlu</a:t>
            </a:r>
            <a:r>
              <a:rPr lang="en-US" sz="2000" dirty="0" smtClean="0"/>
              <a:t>;</a:t>
            </a:r>
          </a:p>
          <a:p>
            <a:pPr lvl="1"/>
            <a:r>
              <a:rPr lang="en-US" sz="2000" dirty="0" err="1" smtClean="0"/>
              <a:t>Kararlı</a:t>
            </a:r>
            <a:r>
              <a:rPr lang="en-US" sz="2000" dirty="0" smtClean="0"/>
              <a:t>, </a:t>
            </a:r>
            <a:r>
              <a:rPr lang="en-US" sz="2000" dirty="0" err="1" smtClean="0"/>
              <a:t>üretimi</a:t>
            </a:r>
            <a:r>
              <a:rPr lang="en-US" sz="2000" dirty="0"/>
              <a:t> </a:t>
            </a:r>
            <a:r>
              <a:rPr lang="en-US" sz="2000" dirty="0" err="1" smtClean="0"/>
              <a:t>basit</a:t>
            </a:r>
            <a:r>
              <a:rPr lang="en-US" sz="2000" dirty="0" smtClean="0"/>
              <a:t>, </a:t>
            </a:r>
            <a:r>
              <a:rPr lang="en-US" sz="2000" dirty="0" err="1" smtClean="0"/>
              <a:t>oldukça</a:t>
            </a:r>
            <a:r>
              <a:rPr lang="en-US" sz="2000" dirty="0" smtClean="0"/>
              <a:t> </a:t>
            </a:r>
            <a:r>
              <a:rPr lang="en-US" sz="2000" dirty="0" err="1" smtClean="0"/>
              <a:t>güvenli</a:t>
            </a:r>
            <a:endParaRPr lang="en-US" sz="2000" dirty="0" smtClean="0"/>
          </a:p>
          <a:p>
            <a:pPr lvl="1"/>
            <a:r>
              <a:rPr lang="en-US" sz="2000" dirty="0" smtClean="0"/>
              <a:t>CTL </a:t>
            </a:r>
            <a:r>
              <a:rPr lang="en-US" sz="2000" dirty="0" err="1" smtClean="0"/>
              <a:t>ve</a:t>
            </a:r>
            <a:r>
              <a:rPr lang="en-US" sz="2000" dirty="0" smtClean="0"/>
              <a:t> CD4 T-helper </a:t>
            </a:r>
            <a:r>
              <a:rPr lang="en-US" sz="2000" dirty="0" err="1" smtClean="0"/>
              <a:t>epitopları</a:t>
            </a:r>
            <a:r>
              <a:rPr lang="en-US" sz="2000" dirty="0" smtClean="0"/>
              <a:t> </a:t>
            </a:r>
            <a:r>
              <a:rPr lang="en-US" sz="2000" dirty="0" err="1" smtClean="0"/>
              <a:t>ile</a:t>
            </a:r>
            <a:r>
              <a:rPr lang="en-US" sz="2000" dirty="0" smtClean="0"/>
              <a:t> potent CD8+ </a:t>
            </a:r>
            <a:r>
              <a:rPr lang="en-US" sz="2000" dirty="0" err="1" smtClean="0"/>
              <a:t>ve</a:t>
            </a:r>
            <a:r>
              <a:rPr lang="en-US" sz="2000" dirty="0" smtClean="0"/>
              <a:t> CD4+ T-</a:t>
            </a:r>
            <a:r>
              <a:rPr lang="en-US" sz="2000" dirty="0" err="1" smtClean="0"/>
              <a:t>hc</a:t>
            </a:r>
            <a:r>
              <a:rPr lang="en-US" sz="2000" dirty="0" smtClean="0"/>
              <a:t> </a:t>
            </a:r>
            <a:r>
              <a:rPr lang="en-US" sz="2000" dirty="0" err="1" smtClean="0"/>
              <a:t>immün</a:t>
            </a:r>
            <a:r>
              <a:rPr lang="en-US" sz="2000" dirty="0" smtClean="0"/>
              <a:t> </a:t>
            </a:r>
            <a:r>
              <a:rPr lang="en-US" sz="2000" dirty="0" err="1" smtClean="0"/>
              <a:t>yanıt</a:t>
            </a:r>
            <a:endParaRPr lang="en-US" sz="2000" dirty="0" smtClean="0"/>
          </a:p>
          <a:p>
            <a:r>
              <a:rPr lang="en-US" sz="2000" u="sng" dirty="0" err="1" smtClean="0"/>
              <a:t>Olumsuz</a:t>
            </a:r>
            <a:r>
              <a:rPr lang="en-US" sz="2000" dirty="0" smtClean="0"/>
              <a:t>;</a:t>
            </a:r>
          </a:p>
          <a:p>
            <a:pPr lvl="1"/>
            <a:r>
              <a:rPr lang="en-US" sz="2000" dirty="0" err="1" smtClean="0"/>
              <a:t>Düşük</a:t>
            </a:r>
            <a:r>
              <a:rPr lang="en-US" sz="2000" dirty="0" smtClean="0"/>
              <a:t> </a:t>
            </a:r>
            <a:r>
              <a:rPr lang="en-US" sz="2000" dirty="0" err="1" smtClean="0"/>
              <a:t>immünojenisite</a:t>
            </a:r>
            <a:endParaRPr lang="en-US" sz="2000" dirty="0"/>
          </a:p>
          <a:p>
            <a:pPr lvl="1"/>
            <a:r>
              <a:rPr lang="en-US" sz="2000" dirty="0" smtClean="0"/>
              <a:t>MHC </a:t>
            </a:r>
            <a:r>
              <a:rPr lang="en-US" sz="2000" dirty="0" err="1" smtClean="0"/>
              <a:t>kısıtlaması</a:t>
            </a:r>
            <a:endParaRPr lang="en-US" sz="2000" dirty="0" smtClean="0"/>
          </a:p>
        </p:txBody>
      </p:sp>
    </p:spTree>
    <p:extLst>
      <p:ext uri="{BB962C8B-B14F-4D97-AF65-F5344CB8AC3E}">
        <p14:creationId xmlns:p14="http://schemas.microsoft.com/office/powerpoint/2010/main" val="2083359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Peptid</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rmAutofit/>
          </a:bodyPr>
          <a:lstStyle/>
          <a:p>
            <a:r>
              <a:rPr lang="en-US" sz="2800" dirty="0" err="1" smtClean="0"/>
              <a:t>Adjuvan</a:t>
            </a:r>
            <a:endParaRPr lang="en-US" sz="2800" dirty="0" smtClean="0"/>
          </a:p>
          <a:p>
            <a:pPr lvl="1"/>
            <a:r>
              <a:rPr lang="en-US" sz="2800" dirty="0" err="1" smtClean="0"/>
              <a:t>IgG</a:t>
            </a:r>
            <a:r>
              <a:rPr lang="en-US" sz="2800" dirty="0" smtClean="0"/>
              <a:t> </a:t>
            </a:r>
            <a:r>
              <a:rPr lang="en-US" sz="2800" dirty="0" err="1" smtClean="0"/>
              <a:t>fragmanı</a:t>
            </a:r>
            <a:endParaRPr lang="en-US" sz="2800" dirty="0" smtClean="0"/>
          </a:p>
          <a:p>
            <a:pPr lvl="1"/>
            <a:r>
              <a:rPr lang="en-US" sz="2800" dirty="0" err="1" smtClean="0"/>
              <a:t>Murin</a:t>
            </a:r>
            <a:r>
              <a:rPr lang="en-US" sz="2800" dirty="0" smtClean="0"/>
              <a:t> </a:t>
            </a:r>
            <a:r>
              <a:rPr lang="en-US" sz="2800" dirty="0" err="1" smtClean="0"/>
              <a:t>ekstrasellüler</a:t>
            </a:r>
            <a:r>
              <a:rPr lang="en-US" sz="2800" dirty="0" smtClean="0"/>
              <a:t> 4-1BBL domain </a:t>
            </a:r>
            <a:r>
              <a:rPr lang="en-US" sz="2800" dirty="0" err="1" smtClean="0"/>
              <a:t>ile</a:t>
            </a:r>
            <a:r>
              <a:rPr lang="en-US" sz="2800" dirty="0" smtClean="0"/>
              <a:t> </a:t>
            </a:r>
            <a:r>
              <a:rPr lang="en-US" sz="2800" dirty="0" err="1" smtClean="0"/>
              <a:t>füzyona</a:t>
            </a:r>
            <a:r>
              <a:rPr lang="en-US" sz="2800" dirty="0" smtClean="0"/>
              <a:t> </a:t>
            </a:r>
            <a:r>
              <a:rPr lang="en-US" sz="2800" dirty="0" err="1" smtClean="0"/>
              <a:t>uğramış</a:t>
            </a:r>
            <a:r>
              <a:rPr lang="en-US" sz="2800" dirty="0" smtClean="0"/>
              <a:t> streptavidin </a:t>
            </a:r>
            <a:r>
              <a:rPr lang="en-US" sz="2800" dirty="0" err="1" smtClean="0"/>
              <a:t>içeren</a:t>
            </a:r>
            <a:r>
              <a:rPr lang="en-US" sz="2800" dirty="0" smtClean="0"/>
              <a:t> </a:t>
            </a:r>
            <a:r>
              <a:rPr lang="en-US" sz="2800" dirty="0" err="1" smtClean="0"/>
              <a:t>immünomodülatuar</a:t>
            </a:r>
            <a:r>
              <a:rPr lang="en-US" sz="2800" dirty="0" smtClean="0"/>
              <a:t> element</a:t>
            </a:r>
          </a:p>
          <a:p>
            <a:pPr lvl="1"/>
            <a:r>
              <a:rPr lang="en-US" sz="2800" dirty="0" err="1" smtClean="0"/>
              <a:t>Dendritik</a:t>
            </a:r>
            <a:r>
              <a:rPr lang="en-US" sz="2800" dirty="0" smtClean="0"/>
              <a:t> </a:t>
            </a:r>
            <a:r>
              <a:rPr lang="en-US" sz="2800" dirty="0" err="1" smtClean="0"/>
              <a:t>hc</a:t>
            </a:r>
            <a:r>
              <a:rPr lang="en-US" sz="2800" dirty="0" smtClean="0"/>
              <a:t> </a:t>
            </a:r>
            <a:r>
              <a:rPr lang="en-US" sz="2800" dirty="0" err="1" smtClean="0"/>
              <a:t>stimulatör</a:t>
            </a:r>
            <a:r>
              <a:rPr lang="en-US" sz="2800" dirty="0" smtClean="0"/>
              <a:t> </a:t>
            </a:r>
            <a:r>
              <a:rPr lang="en-US" sz="2800" dirty="0" err="1" smtClean="0"/>
              <a:t>sitokin</a:t>
            </a:r>
            <a:r>
              <a:rPr lang="en-US" sz="2800" dirty="0" smtClean="0"/>
              <a:t> </a:t>
            </a:r>
            <a:r>
              <a:rPr lang="en-US" sz="2800" dirty="0" err="1" smtClean="0"/>
              <a:t>Bryostatin</a:t>
            </a:r>
            <a:endParaRPr lang="en-US" sz="2800" dirty="0" smtClean="0"/>
          </a:p>
          <a:p>
            <a:pPr lvl="1"/>
            <a:r>
              <a:rPr lang="en-US" sz="2800" dirty="0" smtClean="0"/>
              <a:t>TLR </a:t>
            </a:r>
            <a:r>
              <a:rPr lang="en-US" sz="2800" dirty="0" err="1" smtClean="0"/>
              <a:t>agonistleri</a:t>
            </a:r>
            <a:endParaRPr lang="en-US" sz="2800" dirty="0" smtClean="0"/>
          </a:p>
        </p:txBody>
      </p:sp>
      <p:sp>
        <p:nvSpPr>
          <p:cNvPr id="4" name="Altbilgi Yer Tutucusu 3"/>
          <p:cNvSpPr>
            <a:spLocks noGrp="1"/>
          </p:cNvSpPr>
          <p:nvPr>
            <p:ph type="ftr" sz="quarter" idx="11"/>
          </p:nvPr>
        </p:nvSpPr>
        <p:spPr/>
        <p:txBody>
          <a:bodyPr/>
          <a:lstStyle/>
          <a:p>
            <a:r>
              <a:rPr lang="tr-TR" smtClean="0"/>
              <a:t>Qin Y, Gynecol Oncol 2005; Sharma RK, Cancer Res 2009; Yan W, Cytokine 2010</a:t>
            </a:r>
            <a:endParaRPr lang="tr-TR" dirty="0"/>
          </a:p>
        </p:txBody>
      </p:sp>
    </p:spTree>
    <p:extLst>
      <p:ext uri="{BB962C8B-B14F-4D97-AF65-F5344CB8AC3E}">
        <p14:creationId xmlns:p14="http://schemas.microsoft.com/office/powerpoint/2010/main" val="3272737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Peptid</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lstStyle/>
          <a:p>
            <a:r>
              <a:rPr lang="en-US" sz="2000" dirty="0" err="1" smtClean="0"/>
              <a:t>Peptid</a:t>
            </a:r>
            <a:r>
              <a:rPr lang="en-US" sz="2000" dirty="0" smtClean="0"/>
              <a:t> </a:t>
            </a:r>
            <a:r>
              <a:rPr lang="en-US" sz="2000" dirty="0" err="1" smtClean="0"/>
              <a:t>tabanlı</a:t>
            </a:r>
            <a:r>
              <a:rPr lang="en-US" sz="2000" dirty="0" smtClean="0"/>
              <a:t> </a:t>
            </a:r>
            <a:r>
              <a:rPr lang="en-US" sz="2000" dirty="0" err="1" smtClean="0"/>
              <a:t>aşılar</a:t>
            </a:r>
            <a:r>
              <a:rPr lang="en-US" sz="2000" dirty="0" smtClean="0"/>
              <a:t>, HLA-A*0201 </a:t>
            </a:r>
            <a:r>
              <a:rPr lang="en-US" sz="2000" dirty="0" err="1" smtClean="0"/>
              <a:t>ile</a:t>
            </a:r>
            <a:r>
              <a:rPr lang="en-US" sz="2000" dirty="0" smtClean="0"/>
              <a:t> </a:t>
            </a:r>
            <a:r>
              <a:rPr lang="en-US" sz="2000" dirty="0" err="1" smtClean="0"/>
              <a:t>prezente</a:t>
            </a:r>
            <a:r>
              <a:rPr lang="en-US" sz="2000" dirty="0" smtClean="0"/>
              <a:t> </a:t>
            </a:r>
            <a:r>
              <a:rPr lang="en-US" sz="2000" dirty="0" err="1" smtClean="0"/>
              <a:t>olan</a:t>
            </a:r>
            <a:r>
              <a:rPr lang="en-US" sz="2000" dirty="0" smtClean="0"/>
              <a:t> HPV16 E7 </a:t>
            </a:r>
            <a:r>
              <a:rPr lang="en-US" sz="2000" dirty="0" err="1" smtClean="0"/>
              <a:t>kodlayan</a:t>
            </a:r>
            <a:r>
              <a:rPr lang="en-US" sz="2000" dirty="0" smtClean="0"/>
              <a:t> </a:t>
            </a:r>
            <a:r>
              <a:rPr lang="en-US" sz="2000" dirty="0" err="1" smtClean="0"/>
              <a:t>insan</a:t>
            </a:r>
            <a:r>
              <a:rPr lang="en-US" sz="2000" dirty="0" smtClean="0"/>
              <a:t> CTL </a:t>
            </a:r>
            <a:r>
              <a:rPr lang="en-US" sz="2000" dirty="0" err="1" smtClean="0"/>
              <a:t>epitopları</a:t>
            </a:r>
            <a:r>
              <a:rPr lang="en-US" sz="2000" dirty="0" smtClean="0"/>
              <a:t> </a:t>
            </a:r>
            <a:r>
              <a:rPr lang="en-US" sz="2000" dirty="0" err="1" smtClean="0"/>
              <a:t>üzerine</a:t>
            </a:r>
            <a:r>
              <a:rPr lang="en-US" sz="2000" dirty="0" smtClean="0"/>
              <a:t> </a:t>
            </a:r>
            <a:r>
              <a:rPr lang="en-US" sz="2000" dirty="0" err="1" smtClean="0"/>
              <a:t>daha</a:t>
            </a:r>
            <a:r>
              <a:rPr lang="en-US" sz="2000" dirty="0" smtClean="0"/>
              <a:t> </a:t>
            </a:r>
            <a:r>
              <a:rPr lang="en-US" sz="2000" dirty="0" err="1" smtClean="0"/>
              <a:t>çok</a:t>
            </a:r>
            <a:r>
              <a:rPr lang="en-US" sz="2000" dirty="0" smtClean="0"/>
              <a:t> </a:t>
            </a:r>
            <a:r>
              <a:rPr lang="en-US" sz="2000" dirty="0" err="1" smtClean="0"/>
              <a:t>odaklanmıştır</a:t>
            </a:r>
            <a:endParaRPr lang="en-US" sz="2000" dirty="0" smtClean="0"/>
          </a:p>
          <a:p>
            <a:pPr lvl="1"/>
            <a:r>
              <a:rPr lang="en-US" sz="2000" dirty="0"/>
              <a:t>HLA-A*</a:t>
            </a:r>
            <a:r>
              <a:rPr lang="en-US" sz="2000" dirty="0" smtClean="0"/>
              <a:t>0201, </a:t>
            </a:r>
            <a:r>
              <a:rPr lang="en-US" sz="2000" dirty="0" err="1" smtClean="0"/>
              <a:t>genel</a:t>
            </a:r>
            <a:r>
              <a:rPr lang="en-US" sz="2000" dirty="0" smtClean="0"/>
              <a:t> </a:t>
            </a:r>
            <a:r>
              <a:rPr lang="en-US" sz="2000" dirty="0" err="1" smtClean="0"/>
              <a:t>populasyonun</a:t>
            </a:r>
            <a:r>
              <a:rPr lang="en-US" sz="2000" dirty="0" smtClean="0"/>
              <a:t> %50’sinden </a:t>
            </a:r>
            <a:r>
              <a:rPr lang="en-US" sz="2000" dirty="0" err="1" smtClean="0"/>
              <a:t>fazlasında</a:t>
            </a:r>
            <a:r>
              <a:rPr lang="en-US" sz="2000" dirty="0" smtClean="0"/>
              <a:t> </a:t>
            </a:r>
            <a:r>
              <a:rPr lang="en-US" sz="2000" dirty="0" err="1" smtClean="0"/>
              <a:t>bulunan</a:t>
            </a:r>
            <a:r>
              <a:rPr lang="en-US" sz="2000" dirty="0" smtClean="0"/>
              <a:t> MHC class-I </a:t>
            </a:r>
            <a:r>
              <a:rPr lang="en-US" sz="2000" dirty="0" err="1" smtClean="0"/>
              <a:t>molekülü</a:t>
            </a:r>
            <a:endParaRPr lang="en-US" sz="2000" dirty="0" smtClean="0"/>
          </a:p>
          <a:p>
            <a:r>
              <a:rPr lang="en-US" sz="2000" dirty="0" smtClean="0"/>
              <a:t>HPV16 E7 </a:t>
            </a:r>
            <a:r>
              <a:rPr lang="en-US" sz="2000" dirty="0" err="1" smtClean="0"/>
              <a:t>peptid</a:t>
            </a:r>
            <a:r>
              <a:rPr lang="en-US" sz="2000" dirty="0"/>
              <a:t> </a:t>
            </a:r>
            <a:r>
              <a:rPr lang="en-US" sz="2000" dirty="0" smtClean="0"/>
              <a:t>(aa12-20), HPV E7 </a:t>
            </a:r>
            <a:r>
              <a:rPr lang="en-US" sz="2000" dirty="0" err="1" smtClean="0"/>
              <a:t>lipopeptid</a:t>
            </a:r>
            <a:r>
              <a:rPr lang="en-US" sz="2000" dirty="0" smtClean="0"/>
              <a:t> (</a:t>
            </a:r>
            <a:r>
              <a:rPr lang="en-US" sz="2000" dirty="0" err="1" smtClean="0"/>
              <a:t>aa</a:t>
            </a:r>
            <a:r>
              <a:rPr lang="en-US" sz="2000" dirty="0" smtClean="0"/>
              <a:t> 86-93), PADRE universal T-helper </a:t>
            </a:r>
            <a:r>
              <a:rPr lang="en-US" sz="2000" dirty="0" err="1" smtClean="0"/>
              <a:t>peptid</a:t>
            </a:r>
            <a:r>
              <a:rPr lang="en-US" sz="2000" dirty="0" smtClean="0"/>
              <a:t> </a:t>
            </a:r>
            <a:r>
              <a:rPr lang="en-US" sz="2000" dirty="0" err="1" smtClean="0"/>
              <a:t>ve</a:t>
            </a:r>
            <a:r>
              <a:rPr lang="en-US" sz="2000" dirty="0"/>
              <a:t> </a:t>
            </a:r>
            <a:r>
              <a:rPr lang="en-US" sz="2000" dirty="0" err="1" smtClean="0"/>
              <a:t>inkomplet</a:t>
            </a:r>
            <a:r>
              <a:rPr lang="en-US" sz="2000" dirty="0" smtClean="0"/>
              <a:t> </a:t>
            </a:r>
            <a:r>
              <a:rPr lang="en-US" sz="2000" dirty="0"/>
              <a:t>Freund ‘s </a:t>
            </a:r>
            <a:r>
              <a:rPr lang="en-US" sz="2000" dirty="0" smtClean="0"/>
              <a:t>adjuvant</a:t>
            </a:r>
          </a:p>
          <a:p>
            <a:pPr lvl="1"/>
            <a:r>
              <a:rPr lang="en-US" sz="2000" dirty="0" smtClean="0">
                <a:solidFill>
                  <a:srgbClr val="FF0000"/>
                </a:solidFill>
              </a:rPr>
              <a:t>17 CIN2,3 </a:t>
            </a:r>
            <a:r>
              <a:rPr lang="en-US" sz="2000" dirty="0" err="1" smtClean="0">
                <a:solidFill>
                  <a:srgbClr val="FF0000"/>
                </a:solidFill>
              </a:rPr>
              <a:t>olgusundan</a:t>
            </a:r>
            <a:r>
              <a:rPr lang="en-US" sz="2000" dirty="0" smtClean="0">
                <a:solidFill>
                  <a:srgbClr val="FF0000"/>
                </a:solidFill>
              </a:rPr>
              <a:t> 3’ünde </a:t>
            </a:r>
            <a:r>
              <a:rPr lang="en-US" sz="2000" dirty="0" err="1" smtClean="0">
                <a:solidFill>
                  <a:srgbClr val="FF0000"/>
                </a:solidFill>
              </a:rPr>
              <a:t>komplet</a:t>
            </a:r>
            <a:r>
              <a:rPr lang="en-US" sz="2000" dirty="0" smtClean="0">
                <a:solidFill>
                  <a:srgbClr val="FF0000"/>
                </a:solidFill>
              </a:rPr>
              <a:t> </a:t>
            </a:r>
            <a:r>
              <a:rPr lang="en-US" sz="2000" dirty="0" err="1" smtClean="0">
                <a:solidFill>
                  <a:srgbClr val="FF0000"/>
                </a:solidFill>
              </a:rPr>
              <a:t>regresyon</a:t>
            </a:r>
            <a:endParaRPr lang="en-US" sz="2000" dirty="0" smtClean="0">
              <a:solidFill>
                <a:srgbClr val="FF0000"/>
              </a:solidFill>
            </a:endParaRPr>
          </a:p>
          <a:p>
            <a:pPr lvl="1"/>
            <a:r>
              <a:rPr lang="en-US" sz="2000" dirty="0" err="1" smtClean="0">
                <a:solidFill>
                  <a:srgbClr val="FF0000"/>
                </a:solidFill>
              </a:rPr>
              <a:t>Epitoplar</a:t>
            </a:r>
            <a:r>
              <a:rPr lang="en-US" sz="2000" dirty="0">
                <a:solidFill>
                  <a:srgbClr val="FF0000"/>
                </a:solidFill>
              </a:rPr>
              <a:t> HLA-A*0201 </a:t>
            </a:r>
            <a:r>
              <a:rPr lang="en-US" sz="2000" dirty="0" err="1" smtClean="0">
                <a:solidFill>
                  <a:srgbClr val="FF0000"/>
                </a:solidFill>
              </a:rPr>
              <a:t>sınırlı</a:t>
            </a:r>
            <a:r>
              <a:rPr lang="en-US" sz="2000" dirty="0" smtClean="0">
                <a:solidFill>
                  <a:srgbClr val="FF0000"/>
                </a:solidFill>
              </a:rPr>
              <a:t> </a:t>
            </a:r>
            <a:r>
              <a:rPr lang="en-US" sz="2000" dirty="0" err="1" smtClean="0">
                <a:solidFill>
                  <a:srgbClr val="FF0000"/>
                </a:solidFill>
              </a:rPr>
              <a:t>olduğundan</a:t>
            </a:r>
            <a:r>
              <a:rPr lang="en-US" sz="2000" dirty="0" smtClean="0">
                <a:solidFill>
                  <a:srgbClr val="FF0000"/>
                </a:solidFill>
              </a:rPr>
              <a:t> </a:t>
            </a:r>
            <a:r>
              <a:rPr lang="en-US" sz="2000" dirty="0" err="1" smtClean="0">
                <a:solidFill>
                  <a:srgbClr val="FF0000"/>
                </a:solidFill>
              </a:rPr>
              <a:t>sadece</a:t>
            </a:r>
            <a:r>
              <a:rPr lang="en-US" sz="2000" dirty="0" smtClean="0">
                <a:solidFill>
                  <a:srgbClr val="FF0000"/>
                </a:solidFill>
              </a:rPr>
              <a:t> </a:t>
            </a:r>
            <a:r>
              <a:rPr lang="en-US" sz="2000" dirty="0" err="1" smtClean="0">
                <a:solidFill>
                  <a:srgbClr val="FF0000"/>
                </a:solidFill>
              </a:rPr>
              <a:t>bu</a:t>
            </a:r>
            <a:r>
              <a:rPr lang="en-US" sz="2000" dirty="0" smtClean="0">
                <a:solidFill>
                  <a:srgbClr val="FF0000"/>
                </a:solidFill>
              </a:rPr>
              <a:t> tip MHC class-I </a:t>
            </a:r>
            <a:r>
              <a:rPr lang="en-US" sz="2000" dirty="0" err="1" smtClean="0">
                <a:solidFill>
                  <a:srgbClr val="FF0000"/>
                </a:solidFill>
              </a:rPr>
              <a:t>için</a:t>
            </a:r>
            <a:r>
              <a:rPr lang="en-US" sz="2000" dirty="0" smtClean="0">
                <a:solidFill>
                  <a:srgbClr val="FF0000"/>
                </a:solidFill>
              </a:rPr>
              <a:t> (+) </a:t>
            </a:r>
            <a:r>
              <a:rPr lang="en-US" sz="2000" dirty="0" err="1" smtClean="0">
                <a:solidFill>
                  <a:srgbClr val="FF0000"/>
                </a:solidFill>
              </a:rPr>
              <a:t>olan</a:t>
            </a:r>
            <a:r>
              <a:rPr lang="en-US" sz="2000" dirty="0" smtClean="0">
                <a:solidFill>
                  <a:srgbClr val="FF0000"/>
                </a:solidFill>
              </a:rPr>
              <a:t> </a:t>
            </a:r>
            <a:r>
              <a:rPr lang="en-US" sz="2000" dirty="0" err="1" smtClean="0">
                <a:solidFill>
                  <a:srgbClr val="FF0000"/>
                </a:solidFill>
              </a:rPr>
              <a:t>olgularda</a:t>
            </a:r>
            <a:r>
              <a:rPr lang="en-US" sz="2000" dirty="0" smtClean="0">
                <a:solidFill>
                  <a:srgbClr val="FF0000"/>
                </a:solidFill>
              </a:rPr>
              <a:t> </a:t>
            </a:r>
            <a:r>
              <a:rPr lang="en-US" sz="2000" dirty="0" err="1" smtClean="0">
                <a:solidFill>
                  <a:srgbClr val="FF0000"/>
                </a:solidFill>
              </a:rPr>
              <a:t>kullanılabilir</a:t>
            </a:r>
            <a:endParaRPr lang="en-US" sz="2000" dirty="0" smtClean="0">
              <a:solidFill>
                <a:srgbClr val="FF0000"/>
              </a:solidFill>
            </a:endParaRPr>
          </a:p>
        </p:txBody>
      </p:sp>
      <p:sp>
        <p:nvSpPr>
          <p:cNvPr id="4" name="Altbilgi Yer Tutucusu 3"/>
          <p:cNvSpPr>
            <a:spLocks noGrp="1"/>
          </p:cNvSpPr>
          <p:nvPr>
            <p:ph type="ftr" sz="quarter" idx="11"/>
          </p:nvPr>
        </p:nvSpPr>
        <p:spPr/>
        <p:txBody>
          <a:bodyPr/>
          <a:lstStyle/>
          <a:p>
            <a:r>
              <a:rPr lang="tr-TR" smtClean="0"/>
              <a:t>Muderspach L, Clin Cancer Res 2000</a:t>
            </a:r>
            <a:endParaRPr lang="tr-TR" dirty="0"/>
          </a:p>
        </p:txBody>
      </p:sp>
    </p:spTree>
    <p:extLst>
      <p:ext uri="{BB962C8B-B14F-4D97-AF65-F5344CB8AC3E}">
        <p14:creationId xmlns:p14="http://schemas.microsoft.com/office/powerpoint/2010/main" val="2852586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Peptid</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rmAutofit/>
          </a:bodyPr>
          <a:lstStyle/>
          <a:p>
            <a:r>
              <a:rPr lang="en-US" sz="2400" dirty="0" smtClean="0"/>
              <a:t>MHC-</a:t>
            </a:r>
            <a:r>
              <a:rPr lang="en-US" sz="2400" dirty="0" err="1" smtClean="0"/>
              <a:t>sınırlılığının</a:t>
            </a:r>
            <a:r>
              <a:rPr lang="en-US" sz="2400" dirty="0" smtClean="0"/>
              <a:t> </a:t>
            </a:r>
            <a:r>
              <a:rPr lang="en-US" sz="2400" dirty="0" err="1" smtClean="0"/>
              <a:t>aşılması</a:t>
            </a:r>
            <a:r>
              <a:rPr lang="en-US" sz="2400" dirty="0" smtClean="0"/>
              <a:t> </a:t>
            </a:r>
            <a:r>
              <a:rPr lang="en-US" sz="2400" dirty="0" err="1" smtClean="0"/>
              <a:t>için</a:t>
            </a:r>
            <a:r>
              <a:rPr lang="en-US" sz="2400" dirty="0" smtClean="0"/>
              <a:t> </a:t>
            </a:r>
            <a:r>
              <a:rPr lang="en-US" sz="2400" dirty="0" err="1" smtClean="0"/>
              <a:t>populasyondaki</a:t>
            </a:r>
            <a:r>
              <a:rPr lang="en-US" sz="2400" dirty="0" smtClean="0"/>
              <a:t> </a:t>
            </a:r>
            <a:r>
              <a:rPr lang="en-US" sz="2400" dirty="0" err="1" smtClean="0"/>
              <a:t>polimorfik</a:t>
            </a:r>
            <a:r>
              <a:rPr lang="en-US" sz="2400" dirty="0" smtClean="0"/>
              <a:t> MHC </a:t>
            </a:r>
            <a:r>
              <a:rPr lang="en-US" sz="2400" dirty="0" err="1" smtClean="0"/>
              <a:t>moleküllerine</a:t>
            </a:r>
            <a:r>
              <a:rPr lang="en-US" sz="2400" dirty="0" smtClean="0"/>
              <a:t> </a:t>
            </a:r>
            <a:r>
              <a:rPr lang="en-US" sz="2400" dirty="0" err="1" smtClean="0"/>
              <a:t>karşılık</a:t>
            </a:r>
            <a:r>
              <a:rPr lang="en-US" sz="2400" dirty="0" smtClean="0"/>
              <a:t> </a:t>
            </a:r>
            <a:r>
              <a:rPr lang="en-US" sz="2400" dirty="0" err="1" smtClean="0"/>
              <a:t>gelen</a:t>
            </a:r>
            <a:r>
              <a:rPr lang="en-US" sz="2400" dirty="0" smtClean="0"/>
              <a:t> </a:t>
            </a:r>
            <a:r>
              <a:rPr lang="en-US" sz="2400" dirty="0" err="1" smtClean="0"/>
              <a:t>immünojenik</a:t>
            </a:r>
            <a:r>
              <a:rPr lang="en-US" sz="2400" dirty="0" smtClean="0"/>
              <a:t> </a:t>
            </a:r>
            <a:r>
              <a:rPr lang="en-US" sz="2400" dirty="0" err="1" smtClean="0"/>
              <a:t>epitopların</a:t>
            </a:r>
            <a:r>
              <a:rPr lang="en-US" sz="2400" dirty="0" smtClean="0"/>
              <a:t> </a:t>
            </a:r>
            <a:r>
              <a:rPr lang="en-US" sz="2400" dirty="0" err="1" smtClean="0"/>
              <a:t>tanımlanması</a:t>
            </a:r>
            <a:endParaRPr lang="en-US" sz="2400" dirty="0" smtClean="0"/>
          </a:p>
          <a:p>
            <a:r>
              <a:rPr lang="en-US" sz="2400" dirty="0" smtClean="0"/>
              <a:t>HPV E6 </a:t>
            </a:r>
            <a:r>
              <a:rPr lang="en-US" sz="2400" dirty="0" err="1" smtClean="0"/>
              <a:t>ve</a:t>
            </a:r>
            <a:r>
              <a:rPr lang="en-US" sz="2400" dirty="0" smtClean="0"/>
              <a:t> E7 </a:t>
            </a:r>
            <a:r>
              <a:rPr lang="en-US" sz="2400" dirty="0" err="1" smtClean="0"/>
              <a:t>proteinlerinin</a:t>
            </a:r>
            <a:r>
              <a:rPr lang="en-US" sz="2400" dirty="0" smtClean="0"/>
              <a:t> </a:t>
            </a:r>
            <a:r>
              <a:rPr lang="en-US" sz="2400" dirty="0" err="1" smtClean="0"/>
              <a:t>antijenik</a:t>
            </a:r>
            <a:r>
              <a:rPr lang="en-US" sz="2400" dirty="0" smtClean="0"/>
              <a:t> </a:t>
            </a:r>
            <a:r>
              <a:rPr lang="en-US" sz="2400" dirty="0" err="1" smtClean="0"/>
              <a:t>epitop</a:t>
            </a:r>
            <a:r>
              <a:rPr lang="en-US" sz="2400" dirty="0" smtClean="0"/>
              <a:t> </a:t>
            </a:r>
            <a:r>
              <a:rPr lang="en-US" sz="2400" dirty="0" err="1" smtClean="0"/>
              <a:t>dizilerini</a:t>
            </a:r>
            <a:r>
              <a:rPr lang="en-US" sz="2400" dirty="0" smtClean="0"/>
              <a:t> </a:t>
            </a:r>
            <a:r>
              <a:rPr lang="en-US" sz="2400" dirty="0" err="1" smtClean="0"/>
              <a:t>içeren</a:t>
            </a:r>
            <a:r>
              <a:rPr lang="en-US" sz="2400" dirty="0" smtClean="0"/>
              <a:t>, </a:t>
            </a:r>
            <a:r>
              <a:rPr lang="en-US" sz="2400" dirty="0" err="1"/>
              <a:t>ö</a:t>
            </a:r>
            <a:r>
              <a:rPr lang="en-US" sz="2400" dirty="0" err="1" smtClean="0"/>
              <a:t>rtüşen</a:t>
            </a:r>
            <a:r>
              <a:rPr lang="en-US" sz="2400" dirty="0" smtClean="0"/>
              <a:t> </a:t>
            </a:r>
            <a:r>
              <a:rPr lang="en-US" sz="2400" dirty="0" err="1" smtClean="0"/>
              <a:t>uzun</a:t>
            </a:r>
            <a:r>
              <a:rPr lang="en-US" sz="2400" dirty="0" smtClean="0"/>
              <a:t> </a:t>
            </a:r>
            <a:r>
              <a:rPr lang="en-US" sz="2400" dirty="0" err="1" smtClean="0"/>
              <a:t>peptidler</a:t>
            </a:r>
            <a:endParaRPr lang="en-US" sz="2400" dirty="0" smtClean="0"/>
          </a:p>
          <a:p>
            <a:pPr lvl="1"/>
            <a:r>
              <a:rPr lang="en-US" sz="2400" dirty="0" smtClean="0">
                <a:solidFill>
                  <a:srgbClr val="FF0000"/>
                </a:solidFill>
              </a:rPr>
              <a:t>HPV16 E6 ve E7 </a:t>
            </a:r>
            <a:r>
              <a:rPr lang="en-US" sz="2400" dirty="0" err="1" smtClean="0">
                <a:solidFill>
                  <a:srgbClr val="FF0000"/>
                </a:solidFill>
              </a:rPr>
              <a:t>antijen</a:t>
            </a:r>
            <a:r>
              <a:rPr lang="en-US" sz="2400" dirty="0" smtClean="0">
                <a:solidFill>
                  <a:srgbClr val="FF0000"/>
                </a:solidFill>
              </a:rPr>
              <a:t> </a:t>
            </a:r>
            <a:r>
              <a:rPr lang="en-US" sz="2400" dirty="0" err="1" smtClean="0">
                <a:solidFill>
                  <a:srgbClr val="FF0000"/>
                </a:solidFill>
              </a:rPr>
              <a:t>epitoplarını</a:t>
            </a:r>
            <a:r>
              <a:rPr lang="en-US" sz="2400" dirty="0" smtClean="0">
                <a:solidFill>
                  <a:srgbClr val="FF0000"/>
                </a:solidFill>
              </a:rPr>
              <a:t> </a:t>
            </a:r>
            <a:r>
              <a:rPr lang="en-US" sz="2400" dirty="0" err="1" smtClean="0">
                <a:solidFill>
                  <a:srgbClr val="FF0000"/>
                </a:solidFill>
              </a:rPr>
              <a:t>içeren</a:t>
            </a:r>
            <a:r>
              <a:rPr lang="en-US" sz="2400" dirty="0" smtClean="0">
                <a:solidFill>
                  <a:srgbClr val="FF0000"/>
                </a:solidFill>
              </a:rPr>
              <a:t> 13 </a:t>
            </a:r>
            <a:r>
              <a:rPr lang="en-US" sz="2400" dirty="0" err="1" smtClean="0">
                <a:solidFill>
                  <a:srgbClr val="FF0000"/>
                </a:solidFill>
              </a:rPr>
              <a:t>peptid</a:t>
            </a:r>
            <a:r>
              <a:rPr lang="en-US" sz="2400" dirty="0" smtClean="0">
                <a:solidFill>
                  <a:srgbClr val="FF0000"/>
                </a:solidFill>
              </a:rPr>
              <a:t> ve </a:t>
            </a:r>
            <a:r>
              <a:rPr lang="en-US" sz="2400" dirty="0" err="1" smtClean="0">
                <a:solidFill>
                  <a:srgbClr val="FF0000"/>
                </a:solidFill>
              </a:rPr>
              <a:t>Montanide</a:t>
            </a:r>
            <a:r>
              <a:rPr lang="en-US" sz="2400" dirty="0" smtClean="0">
                <a:solidFill>
                  <a:srgbClr val="FF0000"/>
                </a:solidFill>
              </a:rPr>
              <a:t> ISA51 adjuvan16 VIN2,3 </a:t>
            </a:r>
            <a:r>
              <a:rPr lang="en-US" sz="2400" dirty="0" err="1" smtClean="0">
                <a:solidFill>
                  <a:srgbClr val="FF0000"/>
                </a:solidFill>
              </a:rPr>
              <a:t>olgusunun</a:t>
            </a:r>
            <a:r>
              <a:rPr lang="en-US" sz="2400" dirty="0" smtClean="0">
                <a:solidFill>
                  <a:srgbClr val="FF0000"/>
                </a:solidFill>
              </a:rPr>
              <a:t> %50’sinde </a:t>
            </a:r>
            <a:r>
              <a:rPr lang="en-US" sz="2400" dirty="0" err="1" smtClean="0">
                <a:solidFill>
                  <a:srgbClr val="FF0000"/>
                </a:solidFill>
              </a:rPr>
              <a:t>komplet</a:t>
            </a:r>
            <a:r>
              <a:rPr lang="en-US" sz="2400" dirty="0" smtClean="0">
                <a:solidFill>
                  <a:srgbClr val="FF0000"/>
                </a:solidFill>
              </a:rPr>
              <a:t> </a:t>
            </a:r>
            <a:r>
              <a:rPr lang="en-US" sz="2400" dirty="0" err="1" smtClean="0">
                <a:solidFill>
                  <a:srgbClr val="FF0000"/>
                </a:solidFill>
              </a:rPr>
              <a:t>regresyon</a:t>
            </a:r>
            <a:endParaRPr lang="en-US" sz="2400" dirty="0" smtClean="0">
              <a:solidFill>
                <a:srgbClr val="FF0000"/>
              </a:solidFill>
            </a:endParaRPr>
          </a:p>
        </p:txBody>
      </p:sp>
      <p:sp>
        <p:nvSpPr>
          <p:cNvPr id="4" name="Altbilgi Yer Tutucusu 3"/>
          <p:cNvSpPr>
            <a:spLocks noGrp="1"/>
          </p:cNvSpPr>
          <p:nvPr>
            <p:ph type="ftr" sz="quarter" idx="11"/>
          </p:nvPr>
        </p:nvSpPr>
        <p:spPr/>
        <p:txBody>
          <a:bodyPr/>
          <a:lstStyle/>
          <a:p>
            <a:r>
              <a:rPr lang="tr-TR" smtClean="0"/>
              <a:t>Kenter GG, N Engl J Med 2009</a:t>
            </a:r>
            <a:endParaRPr lang="tr-TR" dirty="0"/>
          </a:p>
        </p:txBody>
      </p:sp>
    </p:spTree>
    <p:extLst>
      <p:ext uri="{BB962C8B-B14F-4D97-AF65-F5344CB8AC3E}">
        <p14:creationId xmlns:p14="http://schemas.microsoft.com/office/powerpoint/2010/main" val="3303724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tr-TR" sz="3200" dirty="0" smtClean="0"/>
              <a:t>Serviks Kanserinde HPV Tipleri</a:t>
            </a:r>
          </a:p>
        </p:txBody>
      </p:sp>
      <p:sp>
        <p:nvSpPr>
          <p:cNvPr id="23557" name="Footer Placeholder 86"/>
          <p:cNvSpPr>
            <a:spLocks noGrp="1"/>
          </p:cNvSpPr>
          <p:nvPr>
            <p:ph type="ftr" sz="quarter" idx="11"/>
          </p:nvPr>
        </p:nvSpPr>
        <p:spPr bwMode="auto">
          <a:prstGeom prst="rect">
            <a:avLst/>
          </a:prstGeom>
          <a:noFill/>
          <a:ln>
            <a:miter lim="800000"/>
            <a:headEnd/>
            <a:tailEnd/>
          </a:ln>
        </p:spPr>
        <p:txBody>
          <a:bodyPr wrap="square" numCol="1" compatLnSpc="1">
            <a:prstTxWarp prst="textNoShape">
              <a:avLst/>
            </a:prstTxWarp>
          </a:bodyPr>
          <a:lstStyle/>
          <a:p>
            <a:r>
              <a:rPr lang="en-US" dirty="0" smtClean="0"/>
              <a:t>Modified from Munoz N, </a:t>
            </a:r>
            <a:r>
              <a:rPr lang="en-US" dirty="0" err="1" smtClean="0"/>
              <a:t>Int</a:t>
            </a:r>
            <a:r>
              <a:rPr lang="en-US" dirty="0" smtClean="0"/>
              <a:t> J Cancer, 2004</a:t>
            </a:r>
            <a:endParaRPr dirty="0" smtClean="0"/>
          </a:p>
        </p:txBody>
      </p:sp>
      <p:grpSp>
        <p:nvGrpSpPr>
          <p:cNvPr id="2" name="Group 112"/>
          <p:cNvGrpSpPr>
            <a:grpSpLocks/>
          </p:cNvGrpSpPr>
          <p:nvPr/>
        </p:nvGrpSpPr>
        <p:grpSpPr bwMode="auto">
          <a:xfrm>
            <a:off x="1812868" y="1412776"/>
            <a:ext cx="6789159" cy="4966208"/>
            <a:chOff x="932" y="618"/>
            <a:chExt cx="4612" cy="3402"/>
          </a:xfrm>
        </p:grpSpPr>
        <p:sp>
          <p:nvSpPr>
            <p:cNvPr id="23561" name="Line 6"/>
            <p:cNvSpPr>
              <a:spLocks noChangeShapeType="1"/>
            </p:cNvSpPr>
            <p:nvPr/>
          </p:nvSpPr>
          <p:spPr bwMode="auto">
            <a:xfrm>
              <a:off x="1567" y="3732"/>
              <a:ext cx="3079" cy="0"/>
            </a:xfrm>
            <a:prstGeom prst="line">
              <a:avLst/>
            </a:prstGeom>
            <a:noFill/>
            <a:ln w="28575">
              <a:solidFill>
                <a:schemeClr val="tx2"/>
              </a:solidFill>
              <a:round/>
              <a:headEnd/>
              <a:tailEnd/>
            </a:ln>
          </p:spPr>
          <p:txBody>
            <a:bodyPr/>
            <a:lstStyle/>
            <a:p>
              <a:endParaRPr lang="tr-TR" dirty="0">
                <a:latin typeface="Calibri" pitchFamily="34" charset="0"/>
                <a:cs typeface="Calibri" pitchFamily="34" charset="0"/>
              </a:endParaRPr>
            </a:p>
          </p:txBody>
        </p:sp>
        <p:sp>
          <p:nvSpPr>
            <p:cNvPr id="23562" name="Rectangle 7"/>
            <p:cNvSpPr>
              <a:spLocks noChangeArrowheads="1"/>
            </p:cNvSpPr>
            <p:nvPr/>
          </p:nvSpPr>
          <p:spPr bwMode="auto">
            <a:xfrm>
              <a:off x="1568" y="647"/>
              <a:ext cx="1648"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63" name="Rectangle 26"/>
            <p:cNvSpPr>
              <a:spLocks noChangeArrowheads="1"/>
            </p:cNvSpPr>
            <p:nvPr/>
          </p:nvSpPr>
          <p:spPr bwMode="auto">
            <a:xfrm>
              <a:off x="1568" y="829"/>
              <a:ext cx="1648"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64" name="Rectangle 27"/>
            <p:cNvSpPr>
              <a:spLocks noChangeArrowheads="1"/>
            </p:cNvSpPr>
            <p:nvPr/>
          </p:nvSpPr>
          <p:spPr bwMode="auto">
            <a:xfrm>
              <a:off x="1568" y="1010"/>
              <a:ext cx="2178"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65" name="Rectangle 28"/>
            <p:cNvSpPr>
              <a:spLocks noChangeArrowheads="1"/>
            </p:cNvSpPr>
            <p:nvPr/>
          </p:nvSpPr>
          <p:spPr bwMode="auto">
            <a:xfrm>
              <a:off x="1568" y="1191"/>
              <a:ext cx="2384"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66" name="Rectangle 29"/>
            <p:cNvSpPr>
              <a:spLocks noChangeArrowheads="1"/>
            </p:cNvSpPr>
            <p:nvPr/>
          </p:nvSpPr>
          <p:spPr bwMode="auto">
            <a:xfrm>
              <a:off x="1568" y="1372"/>
              <a:ext cx="2472"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67" name="Rectangle 30"/>
            <p:cNvSpPr>
              <a:spLocks noChangeArrowheads="1"/>
            </p:cNvSpPr>
            <p:nvPr/>
          </p:nvSpPr>
          <p:spPr bwMode="auto">
            <a:xfrm>
              <a:off x="1568" y="1553"/>
              <a:ext cx="2553"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68" name="Rectangle 31"/>
            <p:cNvSpPr>
              <a:spLocks noChangeArrowheads="1"/>
            </p:cNvSpPr>
            <p:nvPr/>
          </p:nvSpPr>
          <p:spPr bwMode="auto">
            <a:xfrm>
              <a:off x="1568" y="1734"/>
              <a:ext cx="2623"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69" name="Rectangle 32"/>
            <p:cNvSpPr>
              <a:spLocks noChangeArrowheads="1"/>
            </p:cNvSpPr>
            <p:nvPr/>
          </p:nvSpPr>
          <p:spPr bwMode="auto">
            <a:xfrm>
              <a:off x="1568" y="1915"/>
              <a:ext cx="2691"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0" name="Rectangle 33"/>
            <p:cNvSpPr>
              <a:spLocks noChangeArrowheads="1"/>
            </p:cNvSpPr>
            <p:nvPr/>
          </p:nvSpPr>
          <p:spPr bwMode="auto">
            <a:xfrm>
              <a:off x="1568" y="2096"/>
              <a:ext cx="2735"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1" name="Rectangle 34"/>
            <p:cNvSpPr>
              <a:spLocks noChangeArrowheads="1"/>
            </p:cNvSpPr>
            <p:nvPr/>
          </p:nvSpPr>
          <p:spPr bwMode="auto">
            <a:xfrm>
              <a:off x="1568" y="2277"/>
              <a:ext cx="2775"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2" name="Rectangle 35"/>
            <p:cNvSpPr>
              <a:spLocks noChangeArrowheads="1"/>
            </p:cNvSpPr>
            <p:nvPr/>
          </p:nvSpPr>
          <p:spPr bwMode="auto">
            <a:xfrm>
              <a:off x="1568" y="2458"/>
              <a:ext cx="2812"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3" name="Rectangle 36"/>
            <p:cNvSpPr>
              <a:spLocks noChangeArrowheads="1"/>
            </p:cNvSpPr>
            <p:nvPr/>
          </p:nvSpPr>
          <p:spPr bwMode="auto">
            <a:xfrm>
              <a:off x="1568" y="2639"/>
              <a:ext cx="2842"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4" name="Rectangle 37"/>
            <p:cNvSpPr>
              <a:spLocks noChangeArrowheads="1"/>
            </p:cNvSpPr>
            <p:nvPr/>
          </p:nvSpPr>
          <p:spPr bwMode="auto">
            <a:xfrm>
              <a:off x="1568" y="2820"/>
              <a:ext cx="2864"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5" name="Rectangle 38"/>
            <p:cNvSpPr>
              <a:spLocks noChangeArrowheads="1"/>
            </p:cNvSpPr>
            <p:nvPr/>
          </p:nvSpPr>
          <p:spPr bwMode="auto">
            <a:xfrm>
              <a:off x="1568" y="3001"/>
              <a:ext cx="2883"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6" name="Rectangle 39"/>
            <p:cNvSpPr>
              <a:spLocks noChangeArrowheads="1"/>
            </p:cNvSpPr>
            <p:nvPr/>
          </p:nvSpPr>
          <p:spPr bwMode="auto">
            <a:xfrm>
              <a:off x="1568" y="3182"/>
              <a:ext cx="2898"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7" name="Rectangle 40"/>
            <p:cNvSpPr>
              <a:spLocks noChangeArrowheads="1"/>
            </p:cNvSpPr>
            <p:nvPr/>
          </p:nvSpPr>
          <p:spPr bwMode="auto">
            <a:xfrm>
              <a:off x="1568" y="3363"/>
              <a:ext cx="2907"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8" name="Rectangle 41"/>
            <p:cNvSpPr>
              <a:spLocks noChangeArrowheads="1"/>
            </p:cNvSpPr>
            <p:nvPr/>
          </p:nvSpPr>
          <p:spPr bwMode="auto">
            <a:xfrm>
              <a:off x="1568" y="3544"/>
              <a:ext cx="2944" cy="136"/>
            </a:xfrm>
            <a:prstGeom prst="rect">
              <a:avLst/>
            </a:prstGeom>
            <a:solidFill>
              <a:srgbClr val="DFAB87"/>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79" name="Rectangle 42"/>
            <p:cNvSpPr>
              <a:spLocks noChangeArrowheads="1"/>
            </p:cNvSpPr>
            <p:nvPr/>
          </p:nvSpPr>
          <p:spPr bwMode="auto">
            <a:xfrm>
              <a:off x="3216" y="829"/>
              <a:ext cx="530"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0" name="Rectangle 43"/>
            <p:cNvSpPr>
              <a:spLocks noChangeArrowheads="1"/>
            </p:cNvSpPr>
            <p:nvPr/>
          </p:nvSpPr>
          <p:spPr bwMode="auto">
            <a:xfrm>
              <a:off x="3746" y="1010"/>
              <a:ext cx="206"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1" name="Rectangle 44"/>
            <p:cNvSpPr>
              <a:spLocks noChangeArrowheads="1"/>
            </p:cNvSpPr>
            <p:nvPr/>
          </p:nvSpPr>
          <p:spPr bwMode="auto">
            <a:xfrm>
              <a:off x="3951" y="1192"/>
              <a:ext cx="89"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2" name="Rectangle 45"/>
            <p:cNvSpPr>
              <a:spLocks noChangeArrowheads="1"/>
            </p:cNvSpPr>
            <p:nvPr/>
          </p:nvSpPr>
          <p:spPr bwMode="auto">
            <a:xfrm>
              <a:off x="4038" y="1373"/>
              <a:ext cx="80"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3" name="Rectangle 46"/>
            <p:cNvSpPr>
              <a:spLocks noChangeArrowheads="1"/>
            </p:cNvSpPr>
            <p:nvPr/>
          </p:nvSpPr>
          <p:spPr bwMode="auto">
            <a:xfrm>
              <a:off x="4121" y="1553"/>
              <a:ext cx="70"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4" name="Rectangle 47"/>
            <p:cNvSpPr>
              <a:spLocks noChangeArrowheads="1"/>
            </p:cNvSpPr>
            <p:nvPr/>
          </p:nvSpPr>
          <p:spPr bwMode="auto">
            <a:xfrm>
              <a:off x="4190" y="1734"/>
              <a:ext cx="68"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5" name="Rectangle 48"/>
            <p:cNvSpPr>
              <a:spLocks noChangeArrowheads="1"/>
            </p:cNvSpPr>
            <p:nvPr/>
          </p:nvSpPr>
          <p:spPr bwMode="auto">
            <a:xfrm>
              <a:off x="4259" y="1915"/>
              <a:ext cx="44"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6" name="Rectangle 50"/>
            <p:cNvSpPr>
              <a:spLocks noChangeArrowheads="1"/>
            </p:cNvSpPr>
            <p:nvPr/>
          </p:nvSpPr>
          <p:spPr bwMode="auto">
            <a:xfrm>
              <a:off x="4303" y="2094"/>
              <a:ext cx="39"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7" name="Rectangle 51"/>
            <p:cNvSpPr>
              <a:spLocks noChangeArrowheads="1"/>
            </p:cNvSpPr>
            <p:nvPr/>
          </p:nvSpPr>
          <p:spPr bwMode="auto">
            <a:xfrm>
              <a:off x="4342" y="2276"/>
              <a:ext cx="37"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8" name="Rectangle 52"/>
            <p:cNvSpPr>
              <a:spLocks noChangeArrowheads="1"/>
            </p:cNvSpPr>
            <p:nvPr/>
          </p:nvSpPr>
          <p:spPr bwMode="auto">
            <a:xfrm>
              <a:off x="4380" y="2457"/>
              <a:ext cx="31"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89" name="Rectangle 53"/>
            <p:cNvSpPr>
              <a:spLocks noChangeArrowheads="1"/>
            </p:cNvSpPr>
            <p:nvPr/>
          </p:nvSpPr>
          <p:spPr bwMode="auto">
            <a:xfrm>
              <a:off x="4409" y="2639"/>
              <a:ext cx="21"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90" name="Rectangle 54"/>
            <p:cNvSpPr>
              <a:spLocks noChangeArrowheads="1"/>
            </p:cNvSpPr>
            <p:nvPr/>
          </p:nvSpPr>
          <p:spPr bwMode="auto">
            <a:xfrm>
              <a:off x="4428" y="2820"/>
              <a:ext cx="19"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91" name="Rectangle 55"/>
            <p:cNvSpPr>
              <a:spLocks noChangeArrowheads="1"/>
            </p:cNvSpPr>
            <p:nvPr/>
          </p:nvSpPr>
          <p:spPr bwMode="auto">
            <a:xfrm>
              <a:off x="4449" y="3001"/>
              <a:ext cx="15"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92" name="Rectangle 56"/>
            <p:cNvSpPr>
              <a:spLocks noChangeArrowheads="1"/>
            </p:cNvSpPr>
            <p:nvPr/>
          </p:nvSpPr>
          <p:spPr bwMode="auto">
            <a:xfrm>
              <a:off x="4465" y="3182"/>
              <a:ext cx="10"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93" name="Rectangle 57"/>
            <p:cNvSpPr>
              <a:spLocks noChangeArrowheads="1"/>
            </p:cNvSpPr>
            <p:nvPr/>
          </p:nvSpPr>
          <p:spPr bwMode="auto">
            <a:xfrm>
              <a:off x="4475" y="3362"/>
              <a:ext cx="37"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94" name="Rectangle 58"/>
            <p:cNvSpPr>
              <a:spLocks noChangeArrowheads="1"/>
            </p:cNvSpPr>
            <p:nvPr/>
          </p:nvSpPr>
          <p:spPr bwMode="auto">
            <a:xfrm>
              <a:off x="4510" y="3543"/>
              <a:ext cx="136" cy="136"/>
            </a:xfrm>
            <a:prstGeom prst="rect">
              <a:avLst/>
            </a:prstGeom>
            <a:solidFill>
              <a:schemeClr val="tx2"/>
            </a:solidFill>
            <a:ln w="12700" algn="ctr">
              <a:noFill/>
              <a:miter lim="800000"/>
              <a:headEnd/>
              <a:tailEnd/>
            </a:ln>
          </p:spPr>
          <p:txBody>
            <a:bodyPr wrap="none" anchor="ctr"/>
            <a:lstStyle/>
            <a:p>
              <a:pPr algn="ctr"/>
              <a:endParaRPr lang="en-GB">
                <a:latin typeface="Calibri" pitchFamily="34" charset="0"/>
                <a:cs typeface="Calibri" pitchFamily="34" charset="0"/>
              </a:endParaRPr>
            </a:p>
          </p:txBody>
        </p:sp>
        <p:sp>
          <p:nvSpPr>
            <p:cNvPr id="23595" name="Text Box 61"/>
            <p:cNvSpPr txBox="1">
              <a:spLocks noChangeArrowheads="1"/>
            </p:cNvSpPr>
            <p:nvPr/>
          </p:nvSpPr>
          <p:spPr bwMode="auto">
            <a:xfrm>
              <a:off x="944" y="621"/>
              <a:ext cx="491" cy="211"/>
            </a:xfrm>
            <a:prstGeom prst="rect">
              <a:avLst/>
            </a:prstGeom>
            <a:noFill/>
            <a:ln w="63500" algn="ctr">
              <a:noFill/>
              <a:miter lim="800000"/>
              <a:headEnd/>
              <a:tailEnd/>
            </a:ln>
          </p:spPr>
          <p:txBody>
            <a:bodyPr wrap="none">
              <a:spAutoFit/>
            </a:bodyPr>
            <a:lstStyle/>
            <a:p>
              <a:pPr algn="ctr"/>
              <a:r>
                <a:rPr lang="tr-TR" sz="1400" b="1">
                  <a:latin typeface="Calibri" pitchFamily="34" charset="0"/>
                  <a:cs typeface="Calibri" pitchFamily="34" charset="0"/>
                </a:rPr>
                <a:t>HPV 16</a:t>
              </a:r>
            </a:p>
          </p:txBody>
        </p:sp>
        <p:sp>
          <p:nvSpPr>
            <p:cNvPr id="23596" name="Text Box 62"/>
            <p:cNvSpPr txBox="1">
              <a:spLocks noChangeArrowheads="1"/>
            </p:cNvSpPr>
            <p:nvPr/>
          </p:nvSpPr>
          <p:spPr bwMode="auto">
            <a:xfrm>
              <a:off x="942" y="803"/>
              <a:ext cx="491" cy="211"/>
            </a:xfrm>
            <a:prstGeom prst="rect">
              <a:avLst/>
            </a:prstGeom>
            <a:noFill/>
            <a:ln w="63500" algn="ctr">
              <a:noFill/>
              <a:miter lim="800000"/>
              <a:headEnd/>
              <a:tailEnd/>
            </a:ln>
          </p:spPr>
          <p:txBody>
            <a:bodyPr wrap="none">
              <a:spAutoFit/>
            </a:bodyPr>
            <a:lstStyle/>
            <a:p>
              <a:pPr algn="ctr"/>
              <a:r>
                <a:rPr lang="tr-TR" sz="1400" b="1">
                  <a:latin typeface="Calibri" pitchFamily="34" charset="0"/>
                  <a:cs typeface="Calibri" pitchFamily="34" charset="0"/>
                </a:rPr>
                <a:t>HPV 18</a:t>
              </a:r>
            </a:p>
          </p:txBody>
        </p:sp>
        <p:sp>
          <p:nvSpPr>
            <p:cNvPr id="23597" name="Text Box 63"/>
            <p:cNvSpPr txBox="1">
              <a:spLocks noChangeArrowheads="1"/>
            </p:cNvSpPr>
            <p:nvPr/>
          </p:nvSpPr>
          <p:spPr bwMode="auto">
            <a:xfrm>
              <a:off x="932" y="979"/>
              <a:ext cx="491" cy="211"/>
            </a:xfrm>
            <a:prstGeom prst="rect">
              <a:avLst/>
            </a:prstGeom>
            <a:noFill/>
            <a:ln w="63500" algn="ctr">
              <a:noFill/>
              <a:miter lim="800000"/>
              <a:headEnd/>
              <a:tailEnd/>
            </a:ln>
          </p:spPr>
          <p:txBody>
            <a:bodyPr wrap="none">
              <a:spAutoFit/>
            </a:bodyPr>
            <a:lstStyle/>
            <a:p>
              <a:pPr algn="ctr"/>
              <a:r>
                <a:rPr lang="tr-TR" sz="1400" b="1">
                  <a:latin typeface="Calibri" pitchFamily="34" charset="0"/>
                  <a:cs typeface="Calibri" pitchFamily="34" charset="0"/>
                </a:rPr>
                <a:t>HPV 45</a:t>
              </a:r>
            </a:p>
          </p:txBody>
        </p:sp>
        <p:sp>
          <p:nvSpPr>
            <p:cNvPr id="23598" name="Text Box 64"/>
            <p:cNvSpPr txBox="1">
              <a:spLocks noChangeArrowheads="1"/>
            </p:cNvSpPr>
            <p:nvPr/>
          </p:nvSpPr>
          <p:spPr bwMode="auto">
            <a:xfrm>
              <a:off x="946" y="1156"/>
              <a:ext cx="491" cy="211"/>
            </a:xfrm>
            <a:prstGeom prst="rect">
              <a:avLst/>
            </a:prstGeom>
            <a:noFill/>
            <a:ln w="63500" algn="ctr">
              <a:noFill/>
              <a:miter lim="800000"/>
              <a:headEnd/>
              <a:tailEnd/>
            </a:ln>
          </p:spPr>
          <p:txBody>
            <a:bodyPr wrap="none">
              <a:spAutoFit/>
            </a:bodyPr>
            <a:lstStyle/>
            <a:p>
              <a:pPr algn="ctr"/>
              <a:r>
                <a:rPr lang="tr-TR" sz="1400" b="1">
                  <a:latin typeface="Calibri" pitchFamily="34" charset="0"/>
                  <a:cs typeface="Calibri" pitchFamily="34" charset="0"/>
                </a:rPr>
                <a:t>HPV 31</a:t>
              </a:r>
            </a:p>
          </p:txBody>
        </p:sp>
        <p:sp>
          <p:nvSpPr>
            <p:cNvPr id="23599" name="Text Box 65"/>
            <p:cNvSpPr txBox="1">
              <a:spLocks noChangeArrowheads="1"/>
            </p:cNvSpPr>
            <p:nvPr/>
          </p:nvSpPr>
          <p:spPr bwMode="auto">
            <a:xfrm>
              <a:off x="939" y="1331"/>
              <a:ext cx="491" cy="211"/>
            </a:xfrm>
            <a:prstGeom prst="rect">
              <a:avLst/>
            </a:prstGeom>
            <a:noFill/>
            <a:ln w="63500" algn="ctr">
              <a:noFill/>
              <a:miter lim="800000"/>
              <a:headEnd/>
              <a:tailEnd/>
            </a:ln>
          </p:spPr>
          <p:txBody>
            <a:bodyPr wrap="none">
              <a:spAutoFit/>
            </a:bodyPr>
            <a:lstStyle/>
            <a:p>
              <a:pPr algn="ctr"/>
              <a:r>
                <a:rPr lang="tr-TR" sz="1400" b="1" dirty="0">
                  <a:latin typeface="Calibri" pitchFamily="34" charset="0"/>
                  <a:cs typeface="Calibri" pitchFamily="34" charset="0"/>
                </a:rPr>
                <a:t>HPV 33</a:t>
              </a:r>
            </a:p>
          </p:txBody>
        </p:sp>
        <p:sp>
          <p:nvSpPr>
            <p:cNvPr id="23600" name="Text Box 66"/>
            <p:cNvSpPr txBox="1">
              <a:spLocks noChangeArrowheads="1"/>
            </p:cNvSpPr>
            <p:nvPr/>
          </p:nvSpPr>
          <p:spPr bwMode="auto">
            <a:xfrm>
              <a:off x="932" y="1526"/>
              <a:ext cx="491" cy="211"/>
            </a:xfrm>
            <a:prstGeom prst="rect">
              <a:avLst/>
            </a:prstGeom>
            <a:noFill/>
            <a:ln w="63500" algn="ctr">
              <a:noFill/>
              <a:miter lim="800000"/>
              <a:headEnd/>
              <a:tailEnd/>
            </a:ln>
          </p:spPr>
          <p:txBody>
            <a:bodyPr wrap="none">
              <a:spAutoFit/>
            </a:bodyPr>
            <a:lstStyle/>
            <a:p>
              <a:pPr algn="ctr"/>
              <a:r>
                <a:rPr lang="tr-TR" sz="1400" b="1" dirty="0">
                  <a:latin typeface="Calibri" pitchFamily="34" charset="0"/>
                  <a:cs typeface="Calibri" pitchFamily="34" charset="0"/>
                </a:rPr>
                <a:t>HPV 52</a:t>
              </a:r>
            </a:p>
          </p:txBody>
        </p:sp>
        <p:sp>
          <p:nvSpPr>
            <p:cNvPr id="23601" name="Text Box 67"/>
            <p:cNvSpPr txBox="1">
              <a:spLocks noChangeArrowheads="1"/>
            </p:cNvSpPr>
            <p:nvPr/>
          </p:nvSpPr>
          <p:spPr bwMode="auto">
            <a:xfrm>
              <a:off x="943" y="1705"/>
              <a:ext cx="491" cy="211"/>
            </a:xfrm>
            <a:prstGeom prst="rect">
              <a:avLst/>
            </a:prstGeom>
            <a:noFill/>
            <a:ln w="63500" algn="ctr">
              <a:noFill/>
              <a:miter lim="800000"/>
              <a:headEnd/>
              <a:tailEnd/>
            </a:ln>
          </p:spPr>
          <p:txBody>
            <a:bodyPr wrap="none">
              <a:spAutoFit/>
            </a:bodyPr>
            <a:lstStyle/>
            <a:p>
              <a:pPr algn="ctr"/>
              <a:r>
                <a:rPr lang="tr-TR" sz="1400" b="1">
                  <a:latin typeface="Calibri" pitchFamily="34" charset="0"/>
                  <a:cs typeface="Calibri" pitchFamily="34" charset="0"/>
                </a:rPr>
                <a:t>HPV 58</a:t>
              </a:r>
            </a:p>
          </p:txBody>
        </p:sp>
        <p:sp>
          <p:nvSpPr>
            <p:cNvPr id="23602" name="Text Box 68"/>
            <p:cNvSpPr txBox="1">
              <a:spLocks noChangeArrowheads="1"/>
            </p:cNvSpPr>
            <p:nvPr/>
          </p:nvSpPr>
          <p:spPr bwMode="auto">
            <a:xfrm>
              <a:off x="946" y="1884"/>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35</a:t>
              </a:r>
            </a:p>
          </p:txBody>
        </p:sp>
        <p:sp>
          <p:nvSpPr>
            <p:cNvPr id="23603" name="Text Box 69"/>
            <p:cNvSpPr txBox="1">
              <a:spLocks noChangeArrowheads="1"/>
            </p:cNvSpPr>
            <p:nvPr/>
          </p:nvSpPr>
          <p:spPr bwMode="auto">
            <a:xfrm>
              <a:off x="946" y="2063"/>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59</a:t>
              </a:r>
            </a:p>
          </p:txBody>
        </p:sp>
        <p:sp>
          <p:nvSpPr>
            <p:cNvPr id="23604" name="Text Box 70"/>
            <p:cNvSpPr txBox="1">
              <a:spLocks noChangeArrowheads="1"/>
            </p:cNvSpPr>
            <p:nvPr/>
          </p:nvSpPr>
          <p:spPr bwMode="auto">
            <a:xfrm>
              <a:off x="946" y="2251"/>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56</a:t>
              </a:r>
            </a:p>
          </p:txBody>
        </p:sp>
        <p:sp>
          <p:nvSpPr>
            <p:cNvPr id="23605" name="Text Box 71"/>
            <p:cNvSpPr txBox="1">
              <a:spLocks noChangeArrowheads="1"/>
            </p:cNvSpPr>
            <p:nvPr/>
          </p:nvSpPr>
          <p:spPr bwMode="auto">
            <a:xfrm>
              <a:off x="946" y="2429"/>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51</a:t>
              </a:r>
            </a:p>
          </p:txBody>
        </p:sp>
        <p:sp>
          <p:nvSpPr>
            <p:cNvPr id="23606" name="Text Box 72"/>
            <p:cNvSpPr txBox="1">
              <a:spLocks noChangeArrowheads="1"/>
            </p:cNvSpPr>
            <p:nvPr/>
          </p:nvSpPr>
          <p:spPr bwMode="auto">
            <a:xfrm>
              <a:off x="946" y="2613"/>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39</a:t>
              </a:r>
            </a:p>
          </p:txBody>
        </p:sp>
        <p:sp>
          <p:nvSpPr>
            <p:cNvPr id="23607" name="Text Box 73"/>
            <p:cNvSpPr txBox="1">
              <a:spLocks noChangeArrowheads="1"/>
            </p:cNvSpPr>
            <p:nvPr/>
          </p:nvSpPr>
          <p:spPr bwMode="auto">
            <a:xfrm>
              <a:off x="946" y="2797"/>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68</a:t>
              </a:r>
            </a:p>
          </p:txBody>
        </p:sp>
        <p:sp>
          <p:nvSpPr>
            <p:cNvPr id="23608" name="Text Box 74"/>
            <p:cNvSpPr txBox="1">
              <a:spLocks noChangeArrowheads="1"/>
            </p:cNvSpPr>
            <p:nvPr/>
          </p:nvSpPr>
          <p:spPr bwMode="auto">
            <a:xfrm>
              <a:off x="946" y="2973"/>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73</a:t>
              </a:r>
            </a:p>
          </p:txBody>
        </p:sp>
        <p:sp>
          <p:nvSpPr>
            <p:cNvPr id="23609" name="Text Box 75"/>
            <p:cNvSpPr txBox="1">
              <a:spLocks noChangeArrowheads="1"/>
            </p:cNvSpPr>
            <p:nvPr/>
          </p:nvSpPr>
          <p:spPr bwMode="auto">
            <a:xfrm>
              <a:off x="942" y="3155"/>
              <a:ext cx="48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82</a:t>
              </a:r>
            </a:p>
          </p:txBody>
        </p:sp>
        <p:sp>
          <p:nvSpPr>
            <p:cNvPr id="23610" name="Text Box 76"/>
            <p:cNvSpPr txBox="1">
              <a:spLocks noChangeArrowheads="1"/>
            </p:cNvSpPr>
            <p:nvPr/>
          </p:nvSpPr>
          <p:spPr bwMode="auto">
            <a:xfrm>
              <a:off x="996" y="3337"/>
              <a:ext cx="415"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Other</a:t>
              </a:r>
            </a:p>
          </p:txBody>
        </p:sp>
        <p:sp>
          <p:nvSpPr>
            <p:cNvPr id="23611" name="Text Box 77"/>
            <p:cNvSpPr txBox="1">
              <a:spLocks noChangeArrowheads="1"/>
            </p:cNvSpPr>
            <p:nvPr/>
          </p:nvSpPr>
          <p:spPr bwMode="auto">
            <a:xfrm>
              <a:off x="958" y="3519"/>
              <a:ext cx="424"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HPV X</a:t>
              </a:r>
            </a:p>
          </p:txBody>
        </p:sp>
        <p:sp>
          <p:nvSpPr>
            <p:cNvPr id="23612" name="Text Box 78"/>
            <p:cNvSpPr txBox="1">
              <a:spLocks noChangeArrowheads="1"/>
            </p:cNvSpPr>
            <p:nvPr/>
          </p:nvSpPr>
          <p:spPr bwMode="auto">
            <a:xfrm>
              <a:off x="3253" y="618"/>
              <a:ext cx="342"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53.5</a:t>
              </a:r>
            </a:p>
          </p:txBody>
        </p:sp>
        <p:sp>
          <p:nvSpPr>
            <p:cNvPr id="23613" name="Text Box 79"/>
            <p:cNvSpPr txBox="1">
              <a:spLocks noChangeArrowheads="1"/>
            </p:cNvSpPr>
            <p:nvPr/>
          </p:nvSpPr>
          <p:spPr bwMode="auto">
            <a:xfrm>
              <a:off x="3769" y="799"/>
              <a:ext cx="662"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17.2 (</a:t>
              </a:r>
              <a:r>
                <a:rPr lang="tr-TR" sz="1400" b="1">
                  <a:latin typeface="Calibri" pitchFamily="34" charset="0"/>
                  <a:cs typeface="Calibri" pitchFamily="34" charset="0"/>
                </a:rPr>
                <a:t>70.7</a:t>
              </a:r>
              <a:r>
                <a:rPr lang="tr-TR" sz="1400">
                  <a:latin typeface="Calibri" pitchFamily="34" charset="0"/>
                  <a:cs typeface="Calibri" pitchFamily="34" charset="0"/>
                </a:rPr>
                <a:t>)</a:t>
              </a:r>
            </a:p>
          </p:txBody>
        </p:sp>
        <p:sp>
          <p:nvSpPr>
            <p:cNvPr id="23614" name="Text Box 80"/>
            <p:cNvSpPr txBox="1">
              <a:spLocks noChangeArrowheads="1"/>
            </p:cNvSpPr>
            <p:nvPr/>
          </p:nvSpPr>
          <p:spPr bwMode="auto">
            <a:xfrm>
              <a:off x="4009" y="982"/>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6.7 (</a:t>
              </a:r>
              <a:r>
                <a:rPr lang="tr-TR" sz="1400" b="1">
                  <a:latin typeface="Calibri" pitchFamily="34" charset="0"/>
                  <a:cs typeface="Calibri" pitchFamily="34" charset="0"/>
                </a:rPr>
                <a:t>77.4</a:t>
              </a:r>
              <a:r>
                <a:rPr lang="tr-TR" sz="1400">
                  <a:latin typeface="Calibri" pitchFamily="34" charset="0"/>
                  <a:cs typeface="Calibri" pitchFamily="34" charset="0"/>
                </a:rPr>
                <a:t>)</a:t>
              </a:r>
            </a:p>
          </p:txBody>
        </p:sp>
        <p:sp>
          <p:nvSpPr>
            <p:cNvPr id="23615" name="Text Box 81"/>
            <p:cNvSpPr txBox="1">
              <a:spLocks noChangeArrowheads="1"/>
            </p:cNvSpPr>
            <p:nvPr/>
          </p:nvSpPr>
          <p:spPr bwMode="auto">
            <a:xfrm>
              <a:off x="4098" y="1165"/>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2.9 (</a:t>
              </a:r>
              <a:r>
                <a:rPr lang="tr-TR" sz="1400" b="1">
                  <a:latin typeface="Calibri" pitchFamily="34" charset="0"/>
                  <a:cs typeface="Calibri" pitchFamily="34" charset="0"/>
                </a:rPr>
                <a:t>80.3</a:t>
              </a:r>
              <a:r>
                <a:rPr lang="tr-TR" sz="1400">
                  <a:latin typeface="Calibri" pitchFamily="34" charset="0"/>
                  <a:cs typeface="Calibri" pitchFamily="34" charset="0"/>
                </a:rPr>
                <a:t>)</a:t>
              </a:r>
            </a:p>
          </p:txBody>
        </p:sp>
        <p:sp>
          <p:nvSpPr>
            <p:cNvPr id="23616" name="Text Box 82"/>
            <p:cNvSpPr txBox="1">
              <a:spLocks noChangeArrowheads="1"/>
            </p:cNvSpPr>
            <p:nvPr/>
          </p:nvSpPr>
          <p:spPr bwMode="auto">
            <a:xfrm>
              <a:off x="4187" y="1348"/>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2.6 (</a:t>
              </a:r>
              <a:r>
                <a:rPr lang="tr-TR" sz="1400" b="1">
                  <a:latin typeface="Calibri" pitchFamily="34" charset="0"/>
                  <a:cs typeface="Calibri" pitchFamily="34" charset="0"/>
                </a:rPr>
                <a:t>82.9</a:t>
              </a:r>
              <a:r>
                <a:rPr lang="tr-TR" sz="1400">
                  <a:latin typeface="Calibri" pitchFamily="34" charset="0"/>
                  <a:cs typeface="Calibri" pitchFamily="34" charset="0"/>
                </a:rPr>
                <a:t>)</a:t>
              </a:r>
            </a:p>
          </p:txBody>
        </p:sp>
        <p:sp>
          <p:nvSpPr>
            <p:cNvPr id="23617" name="Text Box 83"/>
            <p:cNvSpPr txBox="1">
              <a:spLocks noChangeArrowheads="1"/>
            </p:cNvSpPr>
            <p:nvPr/>
          </p:nvSpPr>
          <p:spPr bwMode="auto">
            <a:xfrm>
              <a:off x="4249" y="1524"/>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2.3 (</a:t>
              </a:r>
              <a:r>
                <a:rPr lang="tr-TR" sz="1400" b="1">
                  <a:latin typeface="Calibri" pitchFamily="34" charset="0"/>
                  <a:cs typeface="Calibri" pitchFamily="34" charset="0"/>
                </a:rPr>
                <a:t>85.2</a:t>
              </a:r>
              <a:r>
                <a:rPr lang="tr-TR" sz="1400">
                  <a:latin typeface="Calibri" pitchFamily="34" charset="0"/>
                  <a:cs typeface="Calibri" pitchFamily="34" charset="0"/>
                </a:rPr>
                <a:t>)</a:t>
              </a:r>
            </a:p>
          </p:txBody>
        </p:sp>
        <p:sp>
          <p:nvSpPr>
            <p:cNvPr id="23618" name="Text Box 84"/>
            <p:cNvSpPr txBox="1">
              <a:spLocks noChangeArrowheads="1"/>
            </p:cNvSpPr>
            <p:nvPr/>
          </p:nvSpPr>
          <p:spPr bwMode="auto">
            <a:xfrm>
              <a:off x="4313" y="1700"/>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2.2 (</a:t>
              </a:r>
              <a:r>
                <a:rPr lang="tr-TR" sz="1400" b="1">
                  <a:latin typeface="Calibri" pitchFamily="34" charset="0"/>
                  <a:cs typeface="Calibri" pitchFamily="34" charset="0"/>
                </a:rPr>
                <a:t>87.4</a:t>
              </a:r>
              <a:r>
                <a:rPr lang="tr-TR" sz="1400">
                  <a:latin typeface="Calibri" pitchFamily="34" charset="0"/>
                  <a:cs typeface="Calibri" pitchFamily="34" charset="0"/>
                </a:rPr>
                <a:t>)</a:t>
              </a:r>
            </a:p>
          </p:txBody>
        </p:sp>
        <p:sp>
          <p:nvSpPr>
            <p:cNvPr id="23619" name="Text Box 85"/>
            <p:cNvSpPr txBox="1">
              <a:spLocks noChangeArrowheads="1"/>
            </p:cNvSpPr>
            <p:nvPr/>
          </p:nvSpPr>
          <p:spPr bwMode="auto">
            <a:xfrm>
              <a:off x="4365" y="1883"/>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1.4 (</a:t>
              </a:r>
              <a:r>
                <a:rPr lang="tr-TR" sz="1400" b="1">
                  <a:latin typeface="Calibri" pitchFamily="34" charset="0"/>
                  <a:cs typeface="Calibri" pitchFamily="34" charset="0"/>
                </a:rPr>
                <a:t>88.8</a:t>
              </a:r>
              <a:r>
                <a:rPr lang="tr-TR" sz="1400">
                  <a:latin typeface="Calibri" pitchFamily="34" charset="0"/>
                  <a:cs typeface="Calibri" pitchFamily="34" charset="0"/>
                </a:rPr>
                <a:t>)</a:t>
              </a:r>
            </a:p>
          </p:txBody>
        </p:sp>
        <p:sp>
          <p:nvSpPr>
            <p:cNvPr id="23620" name="Text Box 86"/>
            <p:cNvSpPr txBox="1">
              <a:spLocks noChangeArrowheads="1"/>
            </p:cNvSpPr>
            <p:nvPr/>
          </p:nvSpPr>
          <p:spPr bwMode="auto">
            <a:xfrm>
              <a:off x="4396" y="2063"/>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1.3 (</a:t>
              </a:r>
              <a:r>
                <a:rPr lang="tr-TR" sz="1400" b="1">
                  <a:latin typeface="Calibri" pitchFamily="34" charset="0"/>
                  <a:cs typeface="Calibri" pitchFamily="34" charset="0"/>
                </a:rPr>
                <a:t>90.1</a:t>
              </a:r>
              <a:r>
                <a:rPr lang="tr-TR" sz="1400">
                  <a:latin typeface="Calibri" pitchFamily="34" charset="0"/>
                  <a:cs typeface="Calibri" pitchFamily="34" charset="0"/>
                </a:rPr>
                <a:t>)</a:t>
              </a:r>
            </a:p>
          </p:txBody>
        </p:sp>
        <p:sp>
          <p:nvSpPr>
            <p:cNvPr id="23621" name="Text Box 87"/>
            <p:cNvSpPr txBox="1">
              <a:spLocks noChangeArrowheads="1"/>
            </p:cNvSpPr>
            <p:nvPr/>
          </p:nvSpPr>
          <p:spPr bwMode="auto">
            <a:xfrm>
              <a:off x="4435" y="2243"/>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1.2 (</a:t>
              </a:r>
              <a:r>
                <a:rPr lang="tr-TR" sz="1400" b="1">
                  <a:latin typeface="Calibri" pitchFamily="34" charset="0"/>
                  <a:cs typeface="Calibri" pitchFamily="34" charset="0"/>
                </a:rPr>
                <a:t>91.3</a:t>
              </a:r>
              <a:r>
                <a:rPr lang="tr-TR" sz="1400">
                  <a:latin typeface="Calibri" pitchFamily="34" charset="0"/>
                  <a:cs typeface="Calibri" pitchFamily="34" charset="0"/>
                </a:rPr>
                <a:t>)</a:t>
              </a:r>
            </a:p>
          </p:txBody>
        </p:sp>
        <p:sp>
          <p:nvSpPr>
            <p:cNvPr id="23622" name="Text Box 88"/>
            <p:cNvSpPr txBox="1">
              <a:spLocks noChangeArrowheads="1"/>
            </p:cNvSpPr>
            <p:nvPr/>
          </p:nvSpPr>
          <p:spPr bwMode="auto">
            <a:xfrm>
              <a:off x="4473" y="2423"/>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1.0 (</a:t>
              </a:r>
              <a:r>
                <a:rPr lang="tr-TR" sz="1400" b="1">
                  <a:latin typeface="Calibri" pitchFamily="34" charset="0"/>
                  <a:cs typeface="Calibri" pitchFamily="34" charset="0"/>
                </a:rPr>
                <a:t>92.3</a:t>
              </a:r>
              <a:r>
                <a:rPr lang="tr-TR" sz="1400">
                  <a:latin typeface="Calibri" pitchFamily="34" charset="0"/>
                  <a:cs typeface="Calibri" pitchFamily="34" charset="0"/>
                </a:rPr>
                <a:t>)</a:t>
              </a:r>
            </a:p>
          </p:txBody>
        </p:sp>
        <p:sp>
          <p:nvSpPr>
            <p:cNvPr id="23623" name="Text Box 89"/>
            <p:cNvSpPr txBox="1">
              <a:spLocks noChangeArrowheads="1"/>
            </p:cNvSpPr>
            <p:nvPr/>
          </p:nvSpPr>
          <p:spPr bwMode="auto">
            <a:xfrm>
              <a:off x="4497" y="2606"/>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0.7 (</a:t>
              </a:r>
              <a:r>
                <a:rPr lang="tr-TR" sz="1400" b="1">
                  <a:latin typeface="Calibri" pitchFamily="34" charset="0"/>
                  <a:cs typeface="Calibri" pitchFamily="34" charset="0"/>
                </a:rPr>
                <a:t>93.0</a:t>
              </a:r>
              <a:r>
                <a:rPr lang="tr-TR" sz="1400">
                  <a:latin typeface="Calibri" pitchFamily="34" charset="0"/>
                  <a:cs typeface="Calibri" pitchFamily="34" charset="0"/>
                </a:rPr>
                <a:t>)</a:t>
              </a:r>
            </a:p>
          </p:txBody>
        </p:sp>
        <p:sp>
          <p:nvSpPr>
            <p:cNvPr id="23624" name="Text Box 90"/>
            <p:cNvSpPr txBox="1">
              <a:spLocks noChangeArrowheads="1"/>
            </p:cNvSpPr>
            <p:nvPr/>
          </p:nvSpPr>
          <p:spPr bwMode="auto">
            <a:xfrm>
              <a:off x="4502" y="2790"/>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0.6 (</a:t>
              </a:r>
              <a:r>
                <a:rPr lang="tr-TR" sz="1400" b="1">
                  <a:latin typeface="Calibri" pitchFamily="34" charset="0"/>
                  <a:cs typeface="Calibri" pitchFamily="34" charset="0"/>
                </a:rPr>
                <a:t>93.6</a:t>
              </a:r>
              <a:r>
                <a:rPr lang="tr-TR" sz="1400">
                  <a:latin typeface="Calibri" pitchFamily="34" charset="0"/>
                  <a:cs typeface="Calibri" pitchFamily="34" charset="0"/>
                </a:rPr>
                <a:t>)</a:t>
              </a:r>
            </a:p>
          </p:txBody>
        </p:sp>
        <p:sp>
          <p:nvSpPr>
            <p:cNvPr id="23625" name="Text Box 91"/>
            <p:cNvSpPr txBox="1">
              <a:spLocks noChangeArrowheads="1"/>
            </p:cNvSpPr>
            <p:nvPr/>
          </p:nvSpPr>
          <p:spPr bwMode="auto">
            <a:xfrm>
              <a:off x="4525" y="2973"/>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0.5 (</a:t>
              </a:r>
              <a:r>
                <a:rPr lang="tr-TR" sz="1400" b="1">
                  <a:latin typeface="Calibri" pitchFamily="34" charset="0"/>
                  <a:cs typeface="Calibri" pitchFamily="34" charset="0"/>
                </a:rPr>
                <a:t>94.1</a:t>
              </a:r>
              <a:r>
                <a:rPr lang="tr-TR" sz="1400">
                  <a:latin typeface="Calibri" pitchFamily="34" charset="0"/>
                  <a:cs typeface="Calibri" pitchFamily="34" charset="0"/>
                </a:rPr>
                <a:t>)</a:t>
              </a:r>
            </a:p>
          </p:txBody>
        </p:sp>
        <p:sp>
          <p:nvSpPr>
            <p:cNvPr id="23626" name="Text Box 92"/>
            <p:cNvSpPr txBox="1">
              <a:spLocks noChangeArrowheads="1"/>
            </p:cNvSpPr>
            <p:nvPr/>
          </p:nvSpPr>
          <p:spPr bwMode="auto">
            <a:xfrm>
              <a:off x="4539" y="3153"/>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0.3 (</a:t>
              </a:r>
              <a:r>
                <a:rPr lang="tr-TR" sz="1400" b="1">
                  <a:latin typeface="Calibri" pitchFamily="34" charset="0"/>
                  <a:cs typeface="Calibri" pitchFamily="34" charset="0"/>
                </a:rPr>
                <a:t>94.4</a:t>
              </a:r>
              <a:r>
                <a:rPr lang="tr-TR" sz="1400">
                  <a:latin typeface="Calibri" pitchFamily="34" charset="0"/>
                  <a:cs typeface="Calibri" pitchFamily="34" charset="0"/>
                </a:rPr>
                <a:t>)</a:t>
              </a:r>
            </a:p>
          </p:txBody>
        </p:sp>
        <p:sp>
          <p:nvSpPr>
            <p:cNvPr id="23627" name="Text Box 93"/>
            <p:cNvSpPr txBox="1">
              <a:spLocks noChangeArrowheads="1"/>
            </p:cNvSpPr>
            <p:nvPr/>
          </p:nvSpPr>
          <p:spPr bwMode="auto">
            <a:xfrm>
              <a:off x="4567" y="3330"/>
              <a:ext cx="60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1.2 (</a:t>
              </a:r>
              <a:r>
                <a:rPr lang="tr-TR" sz="1400" b="1">
                  <a:latin typeface="Calibri" pitchFamily="34" charset="0"/>
                  <a:cs typeface="Calibri" pitchFamily="34" charset="0"/>
                </a:rPr>
                <a:t>95.6</a:t>
              </a:r>
              <a:r>
                <a:rPr lang="tr-TR" sz="1400">
                  <a:latin typeface="Calibri" pitchFamily="34" charset="0"/>
                  <a:cs typeface="Calibri" pitchFamily="34" charset="0"/>
                </a:rPr>
                <a:t>)</a:t>
              </a:r>
            </a:p>
          </p:txBody>
        </p:sp>
        <p:sp>
          <p:nvSpPr>
            <p:cNvPr id="23628" name="Text Box 94"/>
            <p:cNvSpPr txBox="1">
              <a:spLocks noChangeArrowheads="1"/>
            </p:cNvSpPr>
            <p:nvPr/>
          </p:nvSpPr>
          <p:spPr bwMode="auto">
            <a:xfrm>
              <a:off x="4701" y="3513"/>
              <a:ext cx="568"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4.4 (</a:t>
              </a:r>
              <a:r>
                <a:rPr lang="tr-TR" sz="1400" b="1">
                  <a:latin typeface="Calibri" pitchFamily="34" charset="0"/>
                  <a:cs typeface="Calibri" pitchFamily="34" charset="0"/>
                </a:rPr>
                <a:t>100</a:t>
              </a:r>
              <a:r>
                <a:rPr lang="tr-TR" sz="1400">
                  <a:latin typeface="Calibri" pitchFamily="34" charset="0"/>
                  <a:cs typeface="Calibri" pitchFamily="34" charset="0"/>
                </a:rPr>
                <a:t>)</a:t>
              </a:r>
            </a:p>
          </p:txBody>
        </p:sp>
        <p:sp>
          <p:nvSpPr>
            <p:cNvPr id="23629" name="Line 96"/>
            <p:cNvSpPr>
              <a:spLocks noChangeShapeType="1"/>
            </p:cNvSpPr>
            <p:nvPr/>
          </p:nvSpPr>
          <p:spPr bwMode="auto">
            <a:xfrm>
              <a:off x="1577" y="3734"/>
              <a:ext cx="0" cy="68"/>
            </a:xfrm>
            <a:prstGeom prst="line">
              <a:avLst/>
            </a:prstGeom>
            <a:noFill/>
            <a:ln w="28575">
              <a:solidFill>
                <a:schemeClr val="tx2"/>
              </a:solidFill>
              <a:round/>
              <a:headEnd/>
              <a:tailEnd/>
            </a:ln>
          </p:spPr>
          <p:txBody>
            <a:bodyPr/>
            <a:lstStyle/>
            <a:p>
              <a:endParaRPr lang="tr-TR" dirty="0">
                <a:latin typeface="Calibri" pitchFamily="34" charset="0"/>
                <a:cs typeface="Calibri" pitchFamily="34" charset="0"/>
              </a:endParaRPr>
            </a:p>
          </p:txBody>
        </p:sp>
        <p:sp>
          <p:nvSpPr>
            <p:cNvPr id="23630" name="Line 97"/>
            <p:cNvSpPr>
              <a:spLocks noChangeShapeType="1"/>
            </p:cNvSpPr>
            <p:nvPr/>
          </p:nvSpPr>
          <p:spPr bwMode="auto">
            <a:xfrm>
              <a:off x="2193" y="3732"/>
              <a:ext cx="0" cy="68"/>
            </a:xfrm>
            <a:prstGeom prst="line">
              <a:avLst/>
            </a:prstGeom>
            <a:noFill/>
            <a:ln w="28575">
              <a:solidFill>
                <a:schemeClr val="tx2"/>
              </a:solidFill>
              <a:round/>
              <a:headEnd/>
              <a:tailEnd/>
            </a:ln>
          </p:spPr>
          <p:txBody>
            <a:bodyPr/>
            <a:lstStyle/>
            <a:p>
              <a:endParaRPr lang="tr-TR" dirty="0">
                <a:latin typeface="Calibri" pitchFamily="34" charset="0"/>
                <a:cs typeface="Calibri" pitchFamily="34" charset="0"/>
              </a:endParaRPr>
            </a:p>
          </p:txBody>
        </p:sp>
        <p:sp>
          <p:nvSpPr>
            <p:cNvPr id="23631" name="Line 98"/>
            <p:cNvSpPr>
              <a:spLocks noChangeShapeType="1"/>
            </p:cNvSpPr>
            <p:nvPr/>
          </p:nvSpPr>
          <p:spPr bwMode="auto">
            <a:xfrm>
              <a:off x="2808" y="3730"/>
              <a:ext cx="0" cy="68"/>
            </a:xfrm>
            <a:prstGeom prst="line">
              <a:avLst/>
            </a:prstGeom>
            <a:noFill/>
            <a:ln w="28575">
              <a:solidFill>
                <a:schemeClr val="tx2"/>
              </a:solidFill>
              <a:round/>
              <a:headEnd/>
              <a:tailEnd/>
            </a:ln>
          </p:spPr>
          <p:txBody>
            <a:bodyPr/>
            <a:lstStyle/>
            <a:p>
              <a:endParaRPr lang="tr-TR" dirty="0">
                <a:latin typeface="Calibri" pitchFamily="34" charset="0"/>
                <a:cs typeface="Calibri" pitchFamily="34" charset="0"/>
              </a:endParaRPr>
            </a:p>
          </p:txBody>
        </p:sp>
        <p:sp>
          <p:nvSpPr>
            <p:cNvPr id="23632" name="Line 99"/>
            <p:cNvSpPr>
              <a:spLocks noChangeShapeType="1"/>
            </p:cNvSpPr>
            <p:nvPr/>
          </p:nvSpPr>
          <p:spPr bwMode="auto">
            <a:xfrm>
              <a:off x="3425" y="3728"/>
              <a:ext cx="0" cy="68"/>
            </a:xfrm>
            <a:prstGeom prst="line">
              <a:avLst/>
            </a:prstGeom>
            <a:noFill/>
            <a:ln w="28575">
              <a:solidFill>
                <a:schemeClr val="tx2"/>
              </a:solidFill>
              <a:round/>
              <a:headEnd/>
              <a:tailEnd/>
            </a:ln>
          </p:spPr>
          <p:txBody>
            <a:bodyPr/>
            <a:lstStyle/>
            <a:p>
              <a:endParaRPr lang="tr-TR" dirty="0">
                <a:latin typeface="Calibri" pitchFamily="34" charset="0"/>
                <a:cs typeface="Calibri" pitchFamily="34" charset="0"/>
              </a:endParaRPr>
            </a:p>
          </p:txBody>
        </p:sp>
        <p:sp>
          <p:nvSpPr>
            <p:cNvPr id="23633" name="Line 100"/>
            <p:cNvSpPr>
              <a:spLocks noChangeShapeType="1"/>
            </p:cNvSpPr>
            <p:nvPr/>
          </p:nvSpPr>
          <p:spPr bwMode="auto">
            <a:xfrm>
              <a:off x="4040" y="3726"/>
              <a:ext cx="0" cy="68"/>
            </a:xfrm>
            <a:prstGeom prst="line">
              <a:avLst/>
            </a:prstGeom>
            <a:noFill/>
            <a:ln w="28575">
              <a:solidFill>
                <a:schemeClr val="tx2"/>
              </a:solidFill>
              <a:round/>
              <a:headEnd/>
              <a:tailEnd/>
            </a:ln>
          </p:spPr>
          <p:txBody>
            <a:bodyPr/>
            <a:lstStyle/>
            <a:p>
              <a:endParaRPr lang="tr-TR" dirty="0">
                <a:latin typeface="Calibri" pitchFamily="34" charset="0"/>
                <a:cs typeface="Calibri" pitchFamily="34" charset="0"/>
              </a:endParaRPr>
            </a:p>
          </p:txBody>
        </p:sp>
        <p:sp>
          <p:nvSpPr>
            <p:cNvPr id="23634" name="Line 101"/>
            <p:cNvSpPr>
              <a:spLocks noChangeShapeType="1"/>
            </p:cNvSpPr>
            <p:nvPr/>
          </p:nvSpPr>
          <p:spPr bwMode="auto">
            <a:xfrm>
              <a:off x="4653" y="3724"/>
              <a:ext cx="0" cy="68"/>
            </a:xfrm>
            <a:prstGeom prst="line">
              <a:avLst/>
            </a:prstGeom>
            <a:noFill/>
            <a:ln w="28575">
              <a:solidFill>
                <a:schemeClr val="tx2"/>
              </a:solidFill>
              <a:round/>
              <a:headEnd/>
              <a:tailEnd/>
            </a:ln>
          </p:spPr>
          <p:txBody>
            <a:bodyPr/>
            <a:lstStyle/>
            <a:p>
              <a:endParaRPr lang="tr-TR" dirty="0">
                <a:latin typeface="Calibri" pitchFamily="34" charset="0"/>
                <a:cs typeface="Calibri" pitchFamily="34" charset="0"/>
              </a:endParaRPr>
            </a:p>
          </p:txBody>
        </p:sp>
        <p:sp>
          <p:nvSpPr>
            <p:cNvPr id="23635" name="Text Box 102"/>
            <p:cNvSpPr txBox="1">
              <a:spLocks noChangeArrowheads="1"/>
            </p:cNvSpPr>
            <p:nvPr/>
          </p:nvSpPr>
          <p:spPr bwMode="auto">
            <a:xfrm>
              <a:off x="1478" y="3809"/>
              <a:ext cx="188"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0</a:t>
              </a:r>
            </a:p>
          </p:txBody>
        </p:sp>
        <p:sp>
          <p:nvSpPr>
            <p:cNvPr id="23636" name="Text Box 103"/>
            <p:cNvSpPr txBox="1">
              <a:spLocks noChangeArrowheads="1"/>
            </p:cNvSpPr>
            <p:nvPr/>
          </p:nvSpPr>
          <p:spPr bwMode="auto">
            <a:xfrm>
              <a:off x="2057" y="3804"/>
              <a:ext cx="25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20</a:t>
              </a:r>
            </a:p>
          </p:txBody>
        </p:sp>
        <p:sp>
          <p:nvSpPr>
            <p:cNvPr id="23637" name="Text Box 104"/>
            <p:cNvSpPr txBox="1">
              <a:spLocks noChangeArrowheads="1"/>
            </p:cNvSpPr>
            <p:nvPr/>
          </p:nvSpPr>
          <p:spPr bwMode="auto">
            <a:xfrm>
              <a:off x="2672" y="3803"/>
              <a:ext cx="25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40</a:t>
              </a:r>
            </a:p>
          </p:txBody>
        </p:sp>
        <p:sp>
          <p:nvSpPr>
            <p:cNvPr id="23638" name="Text Box 105"/>
            <p:cNvSpPr txBox="1">
              <a:spLocks noChangeArrowheads="1"/>
            </p:cNvSpPr>
            <p:nvPr/>
          </p:nvSpPr>
          <p:spPr bwMode="auto">
            <a:xfrm>
              <a:off x="3287" y="3802"/>
              <a:ext cx="25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60</a:t>
              </a:r>
            </a:p>
          </p:txBody>
        </p:sp>
        <p:sp>
          <p:nvSpPr>
            <p:cNvPr id="23639" name="Text Box 106"/>
            <p:cNvSpPr txBox="1">
              <a:spLocks noChangeArrowheads="1"/>
            </p:cNvSpPr>
            <p:nvPr/>
          </p:nvSpPr>
          <p:spPr bwMode="auto">
            <a:xfrm>
              <a:off x="3906" y="3801"/>
              <a:ext cx="250"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80</a:t>
              </a:r>
            </a:p>
          </p:txBody>
        </p:sp>
        <p:sp>
          <p:nvSpPr>
            <p:cNvPr id="23640" name="Text Box 107"/>
            <p:cNvSpPr txBox="1">
              <a:spLocks noChangeArrowheads="1"/>
            </p:cNvSpPr>
            <p:nvPr/>
          </p:nvSpPr>
          <p:spPr bwMode="auto">
            <a:xfrm>
              <a:off x="4487" y="3800"/>
              <a:ext cx="312" cy="211"/>
            </a:xfrm>
            <a:prstGeom prst="rect">
              <a:avLst/>
            </a:prstGeom>
            <a:noFill/>
            <a:ln w="63500" algn="ctr">
              <a:noFill/>
              <a:miter lim="800000"/>
              <a:headEnd/>
              <a:tailEnd/>
            </a:ln>
          </p:spPr>
          <p:txBody>
            <a:bodyPr wrap="none">
              <a:spAutoFit/>
            </a:bodyPr>
            <a:lstStyle/>
            <a:p>
              <a:pPr algn="ctr"/>
              <a:r>
                <a:rPr lang="tr-TR" sz="1400">
                  <a:latin typeface="Calibri" pitchFamily="34" charset="0"/>
                  <a:cs typeface="Calibri" pitchFamily="34" charset="0"/>
                </a:rPr>
                <a:t>100</a:t>
              </a:r>
            </a:p>
          </p:txBody>
        </p:sp>
        <p:sp>
          <p:nvSpPr>
            <p:cNvPr id="23641" name="Text Box 109"/>
            <p:cNvSpPr txBox="1">
              <a:spLocks noChangeArrowheads="1"/>
            </p:cNvSpPr>
            <p:nvPr/>
          </p:nvSpPr>
          <p:spPr bwMode="auto">
            <a:xfrm>
              <a:off x="4348" y="800"/>
              <a:ext cx="1196" cy="211"/>
            </a:xfrm>
            <a:prstGeom prst="rect">
              <a:avLst/>
            </a:prstGeom>
            <a:noFill/>
            <a:ln w="63500" algn="ctr">
              <a:noFill/>
              <a:miter lim="800000"/>
              <a:headEnd/>
              <a:tailEnd/>
            </a:ln>
          </p:spPr>
          <p:txBody>
            <a:bodyPr wrap="none">
              <a:spAutoFit/>
            </a:bodyPr>
            <a:lstStyle/>
            <a:p>
              <a:pPr algn="ctr"/>
              <a:r>
                <a:rPr lang="tr-TR" sz="1400" dirty="0">
                  <a:latin typeface="Calibri" pitchFamily="34" charset="0"/>
                  <a:cs typeface="Calibri" pitchFamily="34" charset="0"/>
                </a:rPr>
                <a:t>Tipe ait % (</a:t>
              </a:r>
              <a:r>
                <a:rPr lang="tr-TR" sz="1400" b="1" dirty="0">
                  <a:latin typeface="Calibri" pitchFamily="34" charset="0"/>
                  <a:cs typeface="Calibri" pitchFamily="34" charset="0"/>
                </a:rPr>
                <a:t>Toplam %</a:t>
              </a:r>
              <a:r>
                <a:rPr lang="tr-TR" sz="1400" dirty="0">
                  <a:latin typeface="Calibri" pitchFamily="34" charset="0"/>
                  <a:cs typeface="Calibri" pitchFamily="34" charset="0"/>
                </a:rPr>
                <a:t>)</a:t>
              </a:r>
            </a:p>
          </p:txBody>
        </p:sp>
      </p:grpSp>
      <p:sp>
        <p:nvSpPr>
          <p:cNvPr id="23556" name="Text Box 195"/>
          <p:cNvSpPr txBox="1">
            <a:spLocks noChangeArrowheads="1"/>
          </p:cNvSpPr>
          <p:nvPr/>
        </p:nvSpPr>
        <p:spPr bwMode="auto">
          <a:xfrm>
            <a:off x="285750" y="3345273"/>
            <a:ext cx="1327150" cy="954088"/>
          </a:xfrm>
          <a:prstGeom prst="rect">
            <a:avLst/>
          </a:prstGeom>
          <a:noFill/>
          <a:ln w="63500" algn="ctr">
            <a:noFill/>
            <a:miter lim="800000"/>
            <a:headEnd/>
            <a:tailEnd/>
          </a:ln>
        </p:spPr>
        <p:txBody>
          <a:bodyPr>
            <a:spAutoFit/>
          </a:bodyPr>
          <a:lstStyle/>
          <a:p>
            <a:pPr algn="r"/>
            <a:r>
              <a:rPr lang="tr-TR" sz="1400" b="1">
                <a:solidFill>
                  <a:schemeClr val="tx2"/>
                </a:solidFill>
                <a:latin typeface="Calibri" pitchFamily="34" charset="0"/>
                <a:cs typeface="Calibri" pitchFamily="34" charset="0"/>
              </a:rPr>
              <a:t>Kadın # </a:t>
            </a:r>
          </a:p>
          <a:p>
            <a:pPr algn="r"/>
            <a:r>
              <a:rPr lang="tr-TR" sz="1400" b="1">
                <a:solidFill>
                  <a:schemeClr val="tx2"/>
                </a:solidFill>
                <a:latin typeface="Calibri" pitchFamily="34" charset="0"/>
                <a:cs typeface="Calibri" pitchFamily="34" charset="0"/>
              </a:rPr>
              <a:t>2.013.133.000</a:t>
            </a:r>
          </a:p>
          <a:p>
            <a:pPr algn="r"/>
            <a:r>
              <a:rPr lang="tr-TR" sz="1400" b="1">
                <a:solidFill>
                  <a:schemeClr val="tx2"/>
                </a:solidFill>
                <a:latin typeface="Calibri" pitchFamily="34" charset="0"/>
                <a:cs typeface="Calibri" pitchFamily="34" charset="0"/>
              </a:rPr>
              <a:t>Olgu # </a:t>
            </a:r>
          </a:p>
          <a:p>
            <a:pPr algn="r"/>
            <a:r>
              <a:rPr lang="tr-TR" sz="1400" b="1">
                <a:solidFill>
                  <a:schemeClr val="tx2"/>
                </a:solidFill>
                <a:latin typeface="Calibri" pitchFamily="34" charset="0"/>
                <a:cs typeface="Calibri" pitchFamily="34" charset="0"/>
              </a:rPr>
              <a:t>469.723</a:t>
            </a:r>
          </a:p>
        </p:txBody>
      </p:sp>
      <p:sp>
        <p:nvSpPr>
          <p:cNvPr id="91" name="Rectangle 90"/>
          <p:cNvSpPr/>
          <p:nvPr/>
        </p:nvSpPr>
        <p:spPr>
          <a:xfrm>
            <a:off x="1835696" y="1429954"/>
            <a:ext cx="5072128" cy="521494"/>
          </a:xfrm>
          <a:prstGeom prst="rect">
            <a:avLst/>
          </a:prstGeom>
          <a:noFill/>
          <a:ln w="28575">
            <a:solidFill>
              <a:srgbClr val="FF0000"/>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sp>
        <p:nvSpPr>
          <p:cNvPr id="88" name="Rectangle 87"/>
          <p:cNvSpPr/>
          <p:nvPr/>
        </p:nvSpPr>
        <p:spPr>
          <a:xfrm>
            <a:off x="1835695" y="1412776"/>
            <a:ext cx="6766332" cy="1875832"/>
          </a:xfrm>
          <a:prstGeom prst="rect">
            <a:avLst/>
          </a:prstGeom>
          <a:noFill/>
          <a:ln w="28575">
            <a:solidFill>
              <a:srgbClr val="FF0000"/>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dirty="0"/>
          </a:p>
        </p:txBody>
      </p:sp>
    </p:spTree>
    <p:extLst>
      <p:ext uri="{BB962C8B-B14F-4D97-AF65-F5344CB8AC3E}">
        <p14:creationId xmlns:p14="http://schemas.microsoft.com/office/powerpoint/2010/main" val="269757544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heel(1)">
                                      <p:cBhvr>
                                        <p:cTn id="7" dur="20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wheel(1)">
                                      <p:cBhvr>
                                        <p:cTn id="12" dur="2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88" grpId="0" animBg="1"/>
    </p:bldLst>
  </p:timing>
</p:sld>
</file>

<file path=ppt/slides/slide1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Protein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rmAutofit/>
          </a:bodyPr>
          <a:lstStyle/>
          <a:p>
            <a:r>
              <a:rPr lang="en-US" sz="2000" u="sng" dirty="0" err="1" smtClean="0"/>
              <a:t>Olumlu</a:t>
            </a:r>
            <a:r>
              <a:rPr lang="en-US" sz="2000" dirty="0" smtClean="0"/>
              <a:t>;</a:t>
            </a:r>
          </a:p>
          <a:p>
            <a:pPr lvl="1"/>
            <a:r>
              <a:rPr lang="en-US" sz="2000" dirty="0" err="1" smtClean="0"/>
              <a:t>Güvenli</a:t>
            </a:r>
            <a:endParaRPr lang="en-US" sz="2000" dirty="0"/>
          </a:p>
          <a:p>
            <a:pPr lvl="1"/>
            <a:r>
              <a:rPr lang="en-US" sz="2000" dirty="0" smtClean="0">
                <a:solidFill>
                  <a:srgbClr val="FF0000"/>
                </a:solidFill>
              </a:rPr>
              <a:t>MHC class-I </a:t>
            </a:r>
            <a:r>
              <a:rPr lang="en-US" sz="2000" dirty="0" err="1" smtClean="0">
                <a:solidFill>
                  <a:srgbClr val="FF0000"/>
                </a:solidFill>
              </a:rPr>
              <a:t>ve</a:t>
            </a:r>
            <a:r>
              <a:rPr lang="en-US" sz="2000" dirty="0" smtClean="0">
                <a:solidFill>
                  <a:srgbClr val="FF0000"/>
                </a:solidFill>
              </a:rPr>
              <a:t> class-II </a:t>
            </a:r>
            <a:r>
              <a:rPr lang="en-US" sz="2000" dirty="0" err="1" smtClean="0">
                <a:solidFill>
                  <a:srgbClr val="FF0000"/>
                </a:solidFill>
              </a:rPr>
              <a:t>moleküllerinin</a:t>
            </a:r>
            <a:r>
              <a:rPr lang="en-US" sz="2000" dirty="0" smtClean="0">
                <a:solidFill>
                  <a:srgbClr val="FF0000"/>
                </a:solidFill>
              </a:rPr>
              <a:t> </a:t>
            </a:r>
            <a:r>
              <a:rPr lang="en-US" sz="2000" dirty="0" err="1" smtClean="0">
                <a:solidFill>
                  <a:srgbClr val="FF0000"/>
                </a:solidFill>
              </a:rPr>
              <a:t>tüm</a:t>
            </a:r>
            <a:r>
              <a:rPr lang="en-US" sz="2000" dirty="0" smtClean="0">
                <a:solidFill>
                  <a:srgbClr val="FF0000"/>
                </a:solidFill>
              </a:rPr>
              <a:t> </a:t>
            </a:r>
            <a:r>
              <a:rPr lang="en-US" sz="2000" dirty="0" err="1" smtClean="0">
                <a:solidFill>
                  <a:srgbClr val="FF0000"/>
                </a:solidFill>
              </a:rPr>
              <a:t>haplotiplerine</a:t>
            </a:r>
            <a:r>
              <a:rPr lang="en-US" sz="2000" dirty="0" smtClean="0">
                <a:solidFill>
                  <a:srgbClr val="FF0000"/>
                </a:solidFill>
              </a:rPr>
              <a:t> </a:t>
            </a:r>
            <a:r>
              <a:rPr lang="en-US" sz="2000" dirty="0" err="1" smtClean="0">
                <a:solidFill>
                  <a:srgbClr val="FF0000"/>
                </a:solidFill>
              </a:rPr>
              <a:t>bağlanan</a:t>
            </a:r>
            <a:r>
              <a:rPr lang="en-US" sz="2000" dirty="0" smtClean="0">
                <a:solidFill>
                  <a:srgbClr val="FF0000"/>
                </a:solidFill>
              </a:rPr>
              <a:t> </a:t>
            </a:r>
            <a:r>
              <a:rPr lang="en-US" sz="2000" dirty="0" err="1" smtClean="0">
                <a:solidFill>
                  <a:srgbClr val="FF0000"/>
                </a:solidFill>
              </a:rPr>
              <a:t>tüm</a:t>
            </a:r>
            <a:r>
              <a:rPr lang="en-US" sz="2000" dirty="0" smtClean="0">
                <a:solidFill>
                  <a:srgbClr val="FF0000"/>
                </a:solidFill>
              </a:rPr>
              <a:t> </a:t>
            </a:r>
            <a:r>
              <a:rPr lang="en-US" sz="2000" dirty="0" err="1" smtClean="0">
                <a:solidFill>
                  <a:srgbClr val="FF0000"/>
                </a:solidFill>
              </a:rPr>
              <a:t>epitopların</a:t>
            </a:r>
            <a:r>
              <a:rPr lang="en-US" sz="2000" dirty="0" smtClean="0">
                <a:solidFill>
                  <a:srgbClr val="FF0000"/>
                </a:solidFill>
              </a:rPr>
              <a:t> </a:t>
            </a:r>
            <a:r>
              <a:rPr lang="en-US" sz="2000" dirty="0" err="1" smtClean="0">
                <a:solidFill>
                  <a:srgbClr val="FF0000"/>
                </a:solidFill>
              </a:rPr>
              <a:t>içerilmesi</a:t>
            </a:r>
            <a:endParaRPr lang="en-US" sz="2000" dirty="0" smtClean="0">
              <a:solidFill>
                <a:srgbClr val="FF0000"/>
              </a:solidFill>
            </a:endParaRPr>
          </a:p>
          <a:p>
            <a:pPr lvl="2"/>
            <a:r>
              <a:rPr lang="en-US" sz="2000" dirty="0" smtClean="0">
                <a:solidFill>
                  <a:srgbClr val="FF0000"/>
                </a:solidFill>
              </a:rPr>
              <a:t>MHC-</a:t>
            </a:r>
            <a:r>
              <a:rPr lang="en-US" sz="2000" dirty="0" err="1" smtClean="0">
                <a:solidFill>
                  <a:srgbClr val="FF0000"/>
                </a:solidFill>
              </a:rPr>
              <a:t>sınırlamasının</a:t>
            </a:r>
            <a:r>
              <a:rPr lang="en-US" sz="2000" dirty="0" smtClean="0">
                <a:solidFill>
                  <a:srgbClr val="FF0000"/>
                </a:solidFill>
              </a:rPr>
              <a:t> </a:t>
            </a:r>
            <a:r>
              <a:rPr lang="en-US" sz="2000" dirty="0" err="1" smtClean="0">
                <a:solidFill>
                  <a:srgbClr val="FF0000"/>
                </a:solidFill>
              </a:rPr>
              <a:t>aşılması</a:t>
            </a:r>
            <a:endParaRPr lang="en-US" sz="2000" dirty="0" smtClean="0">
              <a:solidFill>
                <a:srgbClr val="FF0000"/>
              </a:solidFill>
            </a:endParaRPr>
          </a:p>
          <a:p>
            <a:r>
              <a:rPr lang="en-US" sz="2000" u="sng" dirty="0" err="1" smtClean="0"/>
              <a:t>Olumsuz</a:t>
            </a:r>
            <a:r>
              <a:rPr lang="en-US" sz="2000" dirty="0" smtClean="0"/>
              <a:t>;</a:t>
            </a:r>
          </a:p>
          <a:p>
            <a:pPr lvl="1"/>
            <a:r>
              <a:rPr lang="en-US" sz="2000" dirty="0" err="1" smtClean="0"/>
              <a:t>Zayıf</a:t>
            </a:r>
            <a:r>
              <a:rPr lang="en-US" sz="2000" dirty="0" smtClean="0"/>
              <a:t> </a:t>
            </a:r>
            <a:r>
              <a:rPr lang="en-US" sz="2000" dirty="0" err="1" smtClean="0"/>
              <a:t>immünojenisite</a:t>
            </a:r>
            <a:endParaRPr lang="en-US" sz="2000" dirty="0" smtClean="0"/>
          </a:p>
          <a:p>
            <a:pPr lvl="1"/>
            <a:r>
              <a:rPr lang="en-US" sz="2000" dirty="0" err="1" smtClean="0"/>
              <a:t>Endocytic</a:t>
            </a:r>
            <a:r>
              <a:rPr lang="en-US" sz="2000" dirty="0" smtClean="0"/>
              <a:t> </a:t>
            </a:r>
            <a:r>
              <a:rPr lang="en-US" sz="2000" dirty="0" err="1" smtClean="0"/>
              <a:t>yolak</a:t>
            </a:r>
            <a:r>
              <a:rPr lang="en-US" sz="2000" dirty="0" smtClean="0"/>
              <a:t> </a:t>
            </a:r>
            <a:r>
              <a:rPr lang="en-US" sz="2000" dirty="0" err="1" smtClean="0"/>
              <a:t>aracılığıyla</a:t>
            </a:r>
            <a:r>
              <a:rPr lang="en-US" sz="2000" dirty="0" smtClean="0"/>
              <a:t> </a:t>
            </a:r>
            <a:r>
              <a:rPr lang="en-US" sz="2000" dirty="0" err="1" smtClean="0"/>
              <a:t>işlenir</a:t>
            </a:r>
            <a:r>
              <a:rPr lang="en-US" sz="2000" dirty="0" smtClean="0"/>
              <a:t> </a:t>
            </a:r>
            <a:r>
              <a:rPr lang="en-US" sz="2000" dirty="0" err="1" smtClean="0"/>
              <a:t>ve</a:t>
            </a:r>
            <a:r>
              <a:rPr lang="en-US" sz="2000" dirty="0" smtClean="0"/>
              <a:t> MHC class-II </a:t>
            </a:r>
            <a:r>
              <a:rPr lang="en-US" sz="2000" dirty="0" err="1" smtClean="0"/>
              <a:t>yolağıyla</a:t>
            </a:r>
            <a:r>
              <a:rPr lang="en-US" sz="2000" dirty="0" smtClean="0"/>
              <a:t> </a:t>
            </a:r>
            <a:r>
              <a:rPr lang="en-US" sz="2000" dirty="0" err="1" smtClean="0"/>
              <a:t>prezente</a:t>
            </a:r>
            <a:r>
              <a:rPr lang="en-US" sz="2000" dirty="0" smtClean="0"/>
              <a:t> </a:t>
            </a:r>
            <a:r>
              <a:rPr lang="en-US" sz="2000" dirty="0" err="1" smtClean="0"/>
              <a:t>edilirler</a:t>
            </a:r>
            <a:endParaRPr lang="en-US" sz="2000" dirty="0" smtClean="0"/>
          </a:p>
          <a:p>
            <a:pPr lvl="2"/>
            <a:r>
              <a:rPr lang="en-US" sz="2000" dirty="0" err="1" smtClean="0"/>
              <a:t>Ağırlıklı</a:t>
            </a:r>
            <a:r>
              <a:rPr lang="en-US" sz="2000" dirty="0" smtClean="0"/>
              <a:t> </a:t>
            </a:r>
            <a:r>
              <a:rPr lang="en-US" sz="2000" dirty="0" err="1" smtClean="0"/>
              <a:t>olarak</a:t>
            </a:r>
            <a:r>
              <a:rPr lang="en-US" sz="2000" dirty="0" smtClean="0"/>
              <a:t> CTL </a:t>
            </a:r>
            <a:r>
              <a:rPr lang="en-US" sz="2000" dirty="0" err="1" smtClean="0"/>
              <a:t>yerine</a:t>
            </a:r>
            <a:r>
              <a:rPr lang="en-US" sz="2000" dirty="0" smtClean="0"/>
              <a:t> </a:t>
            </a:r>
            <a:r>
              <a:rPr lang="en-US" sz="2000" dirty="0" err="1" smtClean="0"/>
              <a:t>antikor</a:t>
            </a:r>
            <a:r>
              <a:rPr lang="en-US" sz="2000" dirty="0" smtClean="0"/>
              <a:t> </a:t>
            </a:r>
            <a:r>
              <a:rPr lang="en-US" sz="2000" dirty="0" err="1" smtClean="0"/>
              <a:t>yanıtını</a:t>
            </a:r>
            <a:r>
              <a:rPr lang="en-US" sz="2000" dirty="0" smtClean="0"/>
              <a:t> </a:t>
            </a:r>
            <a:r>
              <a:rPr lang="en-US" sz="2000" dirty="0" err="1" smtClean="0"/>
              <a:t>uyarırlar</a:t>
            </a:r>
            <a:endParaRPr lang="en-US" sz="2000" dirty="0" smtClean="0"/>
          </a:p>
          <a:p>
            <a:pPr lvl="1"/>
            <a:endParaRPr lang="en-US" dirty="0" smtClean="0"/>
          </a:p>
        </p:txBody>
      </p:sp>
    </p:spTree>
    <p:extLst>
      <p:ext uri="{BB962C8B-B14F-4D97-AF65-F5344CB8AC3E}">
        <p14:creationId xmlns:p14="http://schemas.microsoft.com/office/powerpoint/2010/main" val="1238061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t>Protein </a:t>
            </a:r>
            <a:r>
              <a:rPr lang="en-US" dirty="0" err="1"/>
              <a:t>Tabanlı</a:t>
            </a:r>
            <a:r>
              <a:rPr lang="en-US" dirty="0"/>
              <a:t> </a:t>
            </a:r>
            <a:r>
              <a:rPr lang="en-US" dirty="0" err="1"/>
              <a:t>Aşılar</a:t>
            </a:r>
            <a:endParaRPr lang="en-US" dirty="0"/>
          </a:p>
        </p:txBody>
      </p:sp>
      <p:sp>
        <p:nvSpPr>
          <p:cNvPr id="3" name="İçerik Yer Tutucusu 2"/>
          <p:cNvSpPr>
            <a:spLocks noGrp="1"/>
          </p:cNvSpPr>
          <p:nvPr>
            <p:ph idx="1"/>
          </p:nvPr>
        </p:nvSpPr>
        <p:spPr/>
        <p:txBody>
          <a:bodyPr>
            <a:normAutofit/>
          </a:bodyPr>
          <a:lstStyle/>
          <a:p>
            <a:r>
              <a:rPr lang="en-US" dirty="0" smtClean="0"/>
              <a:t>Liposome-</a:t>
            </a:r>
            <a:r>
              <a:rPr lang="en-US" dirty="0" err="1" smtClean="0"/>
              <a:t>polycation</a:t>
            </a:r>
            <a:r>
              <a:rPr lang="en-US" dirty="0" smtClean="0"/>
              <a:t>-DNA </a:t>
            </a:r>
            <a:r>
              <a:rPr lang="en-US" dirty="0"/>
              <a:t>(LPD) </a:t>
            </a:r>
            <a:r>
              <a:rPr lang="en-US" dirty="0" err="1" smtClean="0"/>
              <a:t>adjuvan</a:t>
            </a:r>
            <a:endParaRPr lang="en-US" dirty="0" smtClean="0"/>
          </a:p>
          <a:p>
            <a:r>
              <a:rPr lang="en-US" dirty="0" err="1"/>
              <a:t>Saponin</a:t>
            </a:r>
            <a:r>
              <a:rPr lang="en-US" dirty="0"/>
              <a:t> </a:t>
            </a:r>
            <a:r>
              <a:rPr lang="en-US" dirty="0" err="1"/>
              <a:t>tabanlı</a:t>
            </a:r>
            <a:r>
              <a:rPr lang="en-US" dirty="0"/>
              <a:t> </a:t>
            </a:r>
            <a:r>
              <a:rPr lang="en-US" dirty="0" smtClean="0"/>
              <a:t>ISCOMATRIX</a:t>
            </a:r>
          </a:p>
          <a:p>
            <a:r>
              <a:rPr lang="en-US" dirty="0"/>
              <a:t>TLR </a:t>
            </a:r>
            <a:r>
              <a:rPr lang="en-US" dirty="0" err="1" smtClean="0"/>
              <a:t>agonistleri</a:t>
            </a:r>
            <a:endParaRPr lang="en-US" dirty="0" smtClean="0"/>
          </a:p>
          <a:p>
            <a:r>
              <a:rPr lang="en-US" dirty="0" err="1"/>
              <a:t>Bordetella</a:t>
            </a:r>
            <a:r>
              <a:rPr lang="en-US" dirty="0"/>
              <a:t> </a:t>
            </a:r>
            <a:r>
              <a:rPr lang="en-US" dirty="0" err="1"/>
              <a:t>pertusis</a:t>
            </a:r>
            <a:r>
              <a:rPr lang="en-US" dirty="0"/>
              <a:t> </a:t>
            </a:r>
            <a:r>
              <a:rPr lang="en-US" dirty="0" err="1"/>
              <a:t>adenylate</a:t>
            </a:r>
            <a:r>
              <a:rPr lang="en-US" dirty="0"/>
              <a:t> </a:t>
            </a:r>
            <a:r>
              <a:rPr lang="en-US" dirty="0" err="1"/>
              <a:t>cyclase</a:t>
            </a:r>
            <a:r>
              <a:rPr lang="en-US" dirty="0"/>
              <a:t> </a:t>
            </a:r>
            <a:r>
              <a:rPr lang="en-US" dirty="0" err="1"/>
              <a:t>ile</a:t>
            </a:r>
            <a:r>
              <a:rPr lang="en-US" dirty="0"/>
              <a:t> </a:t>
            </a:r>
            <a:r>
              <a:rPr lang="en-US" dirty="0" err="1"/>
              <a:t>füzyona</a:t>
            </a:r>
            <a:r>
              <a:rPr lang="en-US" dirty="0"/>
              <a:t> </a:t>
            </a:r>
            <a:r>
              <a:rPr lang="en-US" dirty="0" err="1"/>
              <a:t>uğramış</a:t>
            </a:r>
            <a:r>
              <a:rPr lang="en-US" dirty="0"/>
              <a:t> HPV E7 </a:t>
            </a:r>
            <a:r>
              <a:rPr lang="en-US" dirty="0" err="1" smtClean="0"/>
              <a:t>epitopu</a:t>
            </a:r>
            <a:endParaRPr lang="en-US" dirty="0" smtClean="0"/>
          </a:p>
          <a:p>
            <a:r>
              <a:rPr lang="en-US" dirty="0"/>
              <a:t>Mycobacteria-derived heat shock </a:t>
            </a:r>
            <a:r>
              <a:rPr lang="en-US" dirty="0" err="1"/>
              <a:t>proteinler</a:t>
            </a:r>
            <a:r>
              <a:rPr lang="en-US" dirty="0"/>
              <a:t> </a:t>
            </a:r>
            <a:r>
              <a:rPr lang="en-US" dirty="0" err="1"/>
              <a:t>ile</a:t>
            </a:r>
            <a:r>
              <a:rPr lang="en-US" dirty="0"/>
              <a:t> </a:t>
            </a:r>
            <a:r>
              <a:rPr lang="en-US" dirty="0" err="1"/>
              <a:t>füzyona</a:t>
            </a:r>
            <a:r>
              <a:rPr lang="en-US" dirty="0"/>
              <a:t> </a:t>
            </a:r>
            <a:r>
              <a:rPr lang="en-US" dirty="0" err="1"/>
              <a:t>uğramış</a:t>
            </a:r>
            <a:r>
              <a:rPr lang="en-US" dirty="0"/>
              <a:t> HPV E7 </a:t>
            </a:r>
            <a:r>
              <a:rPr lang="en-US" dirty="0" err="1" smtClean="0"/>
              <a:t>epitopu</a:t>
            </a:r>
            <a:endParaRPr lang="en-US" dirty="0" smtClean="0"/>
          </a:p>
          <a:p>
            <a:r>
              <a:rPr lang="en-US" dirty="0" err="1"/>
              <a:t>Kırpılmış</a:t>
            </a:r>
            <a:r>
              <a:rPr lang="en-US" dirty="0"/>
              <a:t> Pseudomonas </a:t>
            </a:r>
            <a:r>
              <a:rPr lang="en-US" dirty="0" err="1"/>
              <a:t>aeruginosa</a:t>
            </a:r>
            <a:r>
              <a:rPr lang="en-US" dirty="0"/>
              <a:t> exotoxin A </a:t>
            </a:r>
            <a:r>
              <a:rPr lang="en-US" dirty="0" err="1"/>
              <a:t>ile</a:t>
            </a:r>
            <a:r>
              <a:rPr lang="en-US" dirty="0"/>
              <a:t> </a:t>
            </a:r>
            <a:r>
              <a:rPr lang="en-US" dirty="0" err="1"/>
              <a:t>füzyona</a:t>
            </a:r>
            <a:r>
              <a:rPr lang="en-US" dirty="0"/>
              <a:t> </a:t>
            </a:r>
            <a:r>
              <a:rPr lang="en-US" dirty="0" err="1"/>
              <a:t>uğramış</a:t>
            </a:r>
            <a:r>
              <a:rPr lang="en-US" dirty="0"/>
              <a:t> HPV E7 </a:t>
            </a:r>
            <a:r>
              <a:rPr lang="en-US" dirty="0" err="1" smtClean="0"/>
              <a:t>epitopu</a:t>
            </a:r>
            <a:endParaRPr lang="en-US" dirty="0" smtClean="0"/>
          </a:p>
          <a:p>
            <a:endParaRPr lang="en-US" dirty="0" smtClean="0"/>
          </a:p>
          <a:p>
            <a:pPr lvl="1"/>
            <a:endParaRPr lang="en-US" sz="2400" dirty="0"/>
          </a:p>
          <a:p>
            <a:pPr lvl="8"/>
            <a:endParaRPr lang="en-US" b="1" dirty="0"/>
          </a:p>
        </p:txBody>
      </p:sp>
      <p:sp>
        <p:nvSpPr>
          <p:cNvPr id="4" name="Altbilgi Yer Tutucusu 3"/>
          <p:cNvSpPr>
            <a:spLocks noGrp="1"/>
          </p:cNvSpPr>
          <p:nvPr>
            <p:ph type="ftr" sz="quarter" idx="11"/>
          </p:nvPr>
        </p:nvSpPr>
        <p:spPr/>
        <p:txBody>
          <a:bodyPr/>
          <a:lstStyle/>
          <a:p>
            <a:r>
              <a:rPr lang="tr-TR" smtClean="0"/>
              <a:t>Cui Z, Cancer Immunol Immunother 2005; Stewart TJ, Vaccine 2004; Kang TH, Vaccine 2011; Preville X, Cancer Res 2005; Chu NR, Clin Exp Immunol 2000; Liu H, Clin Vaccine Immunol 2007</a:t>
            </a:r>
            <a:endParaRPr lang="tr-TR" dirty="0"/>
          </a:p>
        </p:txBody>
      </p:sp>
    </p:spTree>
    <p:extLst>
      <p:ext uri="{BB962C8B-B14F-4D97-AF65-F5344CB8AC3E}">
        <p14:creationId xmlns:p14="http://schemas.microsoft.com/office/powerpoint/2010/main" val="2075195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Başlık 5"/>
          <p:cNvSpPr>
            <a:spLocks noGrp="1"/>
          </p:cNvSpPr>
          <p:nvPr>
            <p:ph type="title"/>
          </p:nvPr>
        </p:nvSpPr>
        <p:spPr/>
        <p:txBody>
          <a:bodyPr/>
          <a:lstStyle/>
          <a:p>
            <a:r>
              <a:rPr lang="en-US" dirty="0" smtClean="0"/>
              <a:t>Protein </a:t>
            </a:r>
            <a:r>
              <a:rPr lang="en-US" dirty="0" err="1" smtClean="0"/>
              <a:t>Tabanlı</a:t>
            </a:r>
            <a:r>
              <a:rPr lang="en-US" dirty="0" smtClean="0"/>
              <a:t> </a:t>
            </a:r>
            <a:r>
              <a:rPr lang="en-US" dirty="0" err="1" smtClean="0"/>
              <a:t>Aşılar</a:t>
            </a:r>
            <a:endParaRPr lang="en-US" dirty="0"/>
          </a:p>
        </p:txBody>
      </p:sp>
      <p:sp>
        <p:nvSpPr>
          <p:cNvPr id="3" name="İçerik Yer Tutucusu 2"/>
          <p:cNvSpPr>
            <a:spLocks noGrp="1"/>
          </p:cNvSpPr>
          <p:nvPr>
            <p:ph idx="1"/>
          </p:nvPr>
        </p:nvSpPr>
        <p:spPr/>
        <p:txBody>
          <a:bodyPr>
            <a:normAutofit/>
          </a:bodyPr>
          <a:lstStyle/>
          <a:p>
            <a:r>
              <a:rPr lang="en-US" sz="2800" dirty="0" smtClean="0"/>
              <a:t>Electroporation</a:t>
            </a:r>
          </a:p>
          <a:p>
            <a:r>
              <a:rPr lang="en-US" sz="2800" dirty="0"/>
              <a:t>Cell-penetrating peptide Limulus </a:t>
            </a:r>
            <a:r>
              <a:rPr lang="en-US" sz="2800" dirty="0" err="1"/>
              <a:t>polyphemus</a:t>
            </a:r>
            <a:r>
              <a:rPr lang="en-US" sz="2800" dirty="0"/>
              <a:t> protein </a:t>
            </a:r>
            <a:r>
              <a:rPr lang="en-US" sz="2800" dirty="0" err="1"/>
              <a:t>ile</a:t>
            </a:r>
            <a:r>
              <a:rPr lang="en-US" sz="2800" dirty="0"/>
              <a:t> </a:t>
            </a:r>
            <a:r>
              <a:rPr lang="en-US" sz="2800" dirty="0" err="1"/>
              <a:t>füzyona</a:t>
            </a:r>
            <a:r>
              <a:rPr lang="en-US" sz="2800" dirty="0"/>
              <a:t> </a:t>
            </a:r>
            <a:r>
              <a:rPr lang="en-US" sz="2800" dirty="0" err="1"/>
              <a:t>uğramış</a:t>
            </a:r>
            <a:r>
              <a:rPr lang="en-US" sz="2800" dirty="0"/>
              <a:t> HPV16 E7 </a:t>
            </a:r>
            <a:r>
              <a:rPr lang="en-US" sz="2800" dirty="0" err="1" smtClean="0"/>
              <a:t>epitopu</a:t>
            </a:r>
            <a:endParaRPr lang="en-US" sz="2800" dirty="0" smtClean="0"/>
          </a:p>
          <a:p>
            <a:r>
              <a:rPr lang="en-US" sz="2800" dirty="0" err="1"/>
              <a:t>Faz</a:t>
            </a:r>
            <a:r>
              <a:rPr lang="en-US" sz="2800" dirty="0"/>
              <a:t>-II </a:t>
            </a:r>
            <a:r>
              <a:rPr lang="en-US" sz="2800" dirty="0" err="1"/>
              <a:t>klinik</a:t>
            </a:r>
            <a:r>
              <a:rPr lang="en-US" sz="2800" dirty="0"/>
              <a:t> </a:t>
            </a:r>
            <a:r>
              <a:rPr lang="en-US" sz="2800" dirty="0" err="1"/>
              <a:t>çalışmada</a:t>
            </a:r>
            <a:r>
              <a:rPr lang="en-US" sz="2800" dirty="0"/>
              <a:t> CIN2,3 ve AIN 2,3 </a:t>
            </a:r>
            <a:r>
              <a:rPr lang="en-US" sz="2800" dirty="0" err="1"/>
              <a:t>lezyonlarda</a:t>
            </a:r>
            <a:r>
              <a:rPr lang="en-US" sz="2800" dirty="0"/>
              <a:t> </a:t>
            </a:r>
            <a:r>
              <a:rPr lang="en-US" sz="2800" dirty="0" err="1"/>
              <a:t>regresyon</a:t>
            </a:r>
            <a:endParaRPr lang="en-US" sz="2800" dirty="0"/>
          </a:p>
        </p:txBody>
      </p:sp>
      <p:sp>
        <p:nvSpPr>
          <p:cNvPr id="4" name="Altbilgi Yer Tutucusu 3"/>
          <p:cNvSpPr>
            <a:spLocks noGrp="1"/>
          </p:cNvSpPr>
          <p:nvPr>
            <p:ph type="ftr" sz="quarter" idx="11"/>
          </p:nvPr>
        </p:nvSpPr>
        <p:spPr/>
        <p:txBody>
          <a:bodyPr/>
          <a:lstStyle/>
          <a:p>
            <a:r>
              <a:rPr lang="tr-TR" smtClean="0"/>
              <a:t>Kang TH, Vaccine 2011; Granadillo M ve ark. Vaccine 2011; Van Doorslaer K ve ark. Gynecol Oncol2010; Einstein MH ve ark, Gynecol Oncol 2007</a:t>
            </a:r>
            <a:endParaRPr lang="tr-TR" dirty="0"/>
          </a:p>
        </p:txBody>
      </p:sp>
    </p:spTree>
    <p:extLst>
      <p:ext uri="{BB962C8B-B14F-4D97-AF65-F5344CB8AC3E}">
        <p14:creationId xmlns:p14="http://schemas.microsoft.com/office/powerpoint/2010/main" val="129098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a:t>
            </a:r>
            <a:r>
              <a:rPr lang="en-US" dirty="0" err="1" smtClean="0"/>
              <a:t>Aşıları</a:t>
            </a:r>
            <a:endParaRPr lang="en-US" dirty="0"/>
          </a:p>
        </p:txBody>
      </p:sp>
      <p:sp>
        <p:nvSpPr>
          <p:cNvPr id="3" name="Content Placeholder 2"/>
          <p:cNvSpPr>
            <a:spLocks noGrp="1"/>
          </p:cNvSpPr>
          <p:nvPr>
            <p:ph idx="1"/>
          </p:nvPr>
        </p:nvSpPr>
        <p:spPr>
          <a:prstGeom prst="rect">
            <a:avLst/>
          </a:prstGeom>
        </p:spPr>
        <p:txBody>
          <a:bodyPr>
            <a:normAutofit/>
          </a:bodyPr>
          <a:lstStyle/>
          <a:p>
            <a:r>
              <a:rPr lang="en-US" sz="2800" dirty="0" err="1" smtClean="0"/>
              <a:t>Antijeni</a:t>
            </a:r>
            <a:r>
              <a:rPr lang="en-US" sz="2800" dirty="0" smtClean="0"/>
              <a:t> </a:t>
            </a:r>
            <a:r>
              <a:rPr lang="en-US" sz="2800" dirty="0" err="1" smtClean="0"/>
              <a:t>kodlayan</a:t>
            </a:r>
            <a:r>
              <a:rPr lang="en-US" sz="2800" dirty="0" smtClean="0"/>
              <a:t> DNA </a:t>
            </a:r>
            <a:r>
              <a:rPr lang="en-US" sz="2800" dirty="0" err="1" smtClean="0"/>
              <a:t>içeren</a:t>
            </a:r>
            <a:r>
              <a:rPr lang="en-US" sz="2800" dirty="0" smtClean="0"/>
              <a:t> </a:t>
            </a:r>
            <a:r>
              <a:rPr lang="en-US" sz="2800" dirty="0" err="1" smtClean="0"/>
              <a:t>plazmidin</a:t>
            </a:r>
            <a:r>
              <a:rPr lang="en-US" sz="2800" dirty="0" smtClean="0"/>
              <a:t> </a:t>
            </a:r>
            <a:r>
              <a:rPr lang="en-US" sz="2800" dirty="0" err="1" smtClean="0"/>
              <a:t>konakçı</a:t>
            </a:r>
            <a:r>
              <a:rPr lang="en-US" sz="2800" dirty="0" smtClean="0"/>
              <a:t> </a:t>
            </a:r>
            <a:r>
              <a:rPr lang="en-US" sz="2800" dirty="0" err="1" smtClean="0"/>
              <a:t>hücre</a:t>
            </a:r>
            <a:r>
              <a:rPr lang="en-US" sz="2800" dirty="0" smtClean="0"/>
              <a:t> </a:t>
            </a:r>
            <a:r>
              <a:rPr lang="en-US" sz="2800" dirty="0" err="1" smtClean="0"/>
              <a:t>içine</a:t>
            </a:r>
            <a:r>
              <a:rPr lang="en-US" sz="2800" dirty="0" smtClean="0"/>
              <a:t> </a:t>
            </a:r>
            <a:r>
              <a:rPr lang="en-US" sz="2800" dirty="0" err="1" smtClean="0"/>
              <a:t>doğrudan</a:t>
            </a:r>
            <a:r>
              <a:rPr lang="en-US" sz="2800" dirty="0" smtClean="0"/>
              <a:t> </a:t>
            </a:r>
            <a:r>
              <a:rPr lang="en-US" sz="2800" dirty="0" err="1" smtClean="0"/>
              <a:t>injeksiyonu</a:t>
            </a:r>
            <a:endParaRPr lang="en-US" sz="2800" dirty="0" smtClean="0"/>
          </a:p>
          <a:p>
            <a:pPr lvl="1"/>
            <a:r>
              <a:rPr lang="en-US" sz="2800" dirty="0" err="1" smtClean="0"/>
              <a:t>Kodlanmış</a:t>
            </a:r>
            <a:r>
              <a:rPr lang="en-US" sz="2800" dirty="0" smtClean="0"/>
              <a:t> </a:t>
            </a:r>
            <a:r>
              <a:rPr lang="en-US" sz="2800" dirty="0" err="1" smtClean="0"/>
              <a:t>antijenin</a:t>
            </a:r>
            <a:r>
              <a:rPr lang="en-US" sz="2800" dirty="0" smtClean="0"/>
              <a:t>, </a:t>
            </a:r>
            <a:r>
              <a:rPr lang="en-US" sz="2800" dirty="0" err="1"/>
              <a:t>t</a:t>
            </a:r>
            <a:r>
              <a:rPr lang="en-US" sz="2800" dirty="0" err="1" smtClean="0"/>
              <a:t>ransfekte</a:t>
            </a:r>
            <a:r>
              <a:rPr lang="en-US" sz="2800" dirty="0" smtClean="0"/>
              <a:t> </a:t>
            </a:r>
            <a:r>
              <a:rPr lang="en-US" sz="2800" dirty="0" err="1" smtClean="0"/>
              <a:t>hücreler</a:t>
            </a:r>
            <a:r>
              <a:rPr lang="en-US" sz="2800" dirty="0" smtClean="0"/>
              <a:t> </a:t>
            </a:r>
            <a:r>
              <a:rPr lang="en-US" sz="2800" dirty="0" err="1" smtClean="0"/>
              <a:t>tarafından</a:t>
            </a:r>
            <a:r>
              <a:rPr lang="en-US" sz="2800" dirty="0" smtClean="0"/>
              <a:t> </a:t>
            </a:r>
            <a:r>
              <a:rPr lang="en-US" sz="2800" dirty="0" err="1" smtClean="0"/>
              <a:t>ekspresyon</a:t>
            </a:r>
            <a:r>
              <a:rPr lang="en-US" sz="2800" dirty="0" smtClean="0"/>
              <a:t> </a:t>
            </a:r>
            <a:r>
              <a:rPr lang="en-US" sz="2800" dirty="0" err="1" smtClean="0"/>
              <a:t>ve</a:t>
            </a:r>
            <a:r>
              <a:rPr lang="en-US" sz="2800" dirty="0" smtClean="0"/>
              <a:t> </a:t>
            </a:r>
            <a:r>
              <a:rPr lang="en-US" sz="2800" dirty="0" err="1" smtClean="0"/>
              <a:t>prezentasyon</a:t>
            </a:r>
            <a:r>
              <a:rPr lang="en-US" sz="2800" dirty="0" smtClean="0"/>
              <a:t> </a:t>
            </a:r>
            <a:r>
              <a:rPr lang="en-US" sz="2800" dirty="0" err="1" smtClean="0"/>
              <a:t>seviyesini</a:t>
            </a:r>
            <a:r>
              <a:rPr lang="en-US" sz="2800" dirty="0" smtClean="0"/>
              <a:t> </a:t>
            </a:r>
            <a:r>
              <a:rPr lang="en-US" sz="2800" dirty="0" err="1" smtClean="0"/>
              <a:t>yükseltir</a:t>
            </a:r>
            <a:endParaRPr lang="en-US" sz="2800" dirty="0" smtClean="0"/>
          </a:p>
          <a:p>
            <a:pPr lvl="1"/>
            <a:r>
              <a:rPr lang="en-US" sz="2800" dirty="0" err="1" smtClean="0"/>
              <a:t>Hücresel</a:t>
            </a:r>
            <a:r>
              <a:rPr lang="en-US" sz="2800" dirty="0" smtClean="0"/>
              <a:t> </a:t>
            </a:r>
            <a:r>
              <a:rPr lang="en-US" sz="2800" dirty="0" err="1" smtClean="0"/>
              <a:t>ve</a:t>
            </a:r>
            <a:r>
              <a:rPr lang="en-US" sz="2800" dirty="0" smtClean="0"/>
              <a:t>/</a:t>
            </a:r>
            <a:r>
              <a:rPr lang="en-US" sz="2800" dirty="0" err="1" smtClean="0"/>
              <a:t>veya</a:t>
            </a:r>
            <a:r>
              <a:rPr lang="en-US" sz="2800" dirty="0" smtClean="0"/>
              <a:t> </a:t>
            </a:r>
            <a:r>
              <a:rPr lang="en-US" sz="2800" dirty="0" err="1" smtClean="0"/>
              <a:t>humoral</a:t>
            </a:r>
            <a:r>
              <a:rPr lang="en-US" sz="2800" dirty="0" smtClean="0"/>
              <a:t> </a:t>
            </a:r>
            <a:r>
              <a:rPr lang="en-US" sz="2800" dirty="0" err="1" smtClean="0"/>
              <a:t>immün</a:t>
            </a:r>
            <a:r>
              <a:rPr lang="en-US" sz="2800" dirty="0" smtClean="0"/>
              <a:t> </a:t>
            </a:r>
            <a:r>
              <a:rPr lang="en-US" sz="2800" dirty="0" err="1" smtClean="0"/>
              <a:t>yanıtı</a:t>
            </a:r>
            <a:r>
              <a:rPr lang="en-US" sz="2800" dirty="0" smtClean="0"/>
              <a:t> </a:t>
            </a:r>
            <a:r>
              <a:rPr lang="en-US" sz="2800" dirty="0" err="1" smtClean="0"/>
              <a:t>uyarır</a:t>
            </a:r>
            <a:endParaRPr lang="en-US" sz="2800" dirty="0"/>
          </a:p>
          <a:p>
            <a:endParaRPr lang="en-US" sz="2800" dirty="0" smtClean="0"/>
          </a:p>
        </p:txBody>
      </p:sp>
    </p:spTree>
    <p:extLst>
      <p:ext uri="{BB962C8B-B14F-4D97-AF65-F5344CB8AC3E}">
        <p14:creationId xmlns:p14="http://schemas.microsoft.com/office/powerpoint/2010/main" val="3421383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DNA </a:t>
            </a:r>
            <a:r>
              <a:rPr lang="en-US" dirty="0" err="1" smtClean="0"/>
              <a:t>Aşıları</a:t>
            </a:r>
            <a:endParaRPr lang="en-US" dirty="0"/>
          </a:p>
        </p:txBody>
      </p:sp>
      <p:sp>
        <p:nvSpPr>
          <p:cNvPr id="3" name="Content Placeholder 2"/>
          <p:cNvSpPr>
            <a:spLocks noGrp="1"/>
          </p:cNvSpPr>
          <p:nvPr>
            <p:ph idx="1"/>
          </p:nvPr>
        </p:nvSpPr>
        <p:spPr>
          <a:prstGeom prst="rect">
            <a:avLst/>
          </a:prstGeom>
        </p:spPr>
        <p:txBody>
          <a:bodyPr>
            <a:normAutofit/>
          </a:bodyPr>
          <a:lstStyle/>
          <a:p>
            <a:r>
              <a:rPr lang="en-US" sz="2800" u="sng" dirty="0" err="1" smtClean="0"/>
              <a:t>Olumlu</a:t>
            </a:r>
            <a:r>
              <a:rPr lang="en-US" sz="2800" dirty="0" smtClean="0"/>
              <a:t>;</a:t>
            </a:r>
            <a:endParaRPr lang="en-US" sz="2800" dirty="0"/>
          </a:p>
          <a:p>
            <a:pPr lvl="1"/>
            <a:r>
              <a:rPr lang="en-US" sz="2800" dirty="0" err="1"/>
              <a:t>Güvenli</a:t>
            </a:r>
            <a:r>
              <a:rPr lang="en-US" sz="2800" dirty="0"/>
              <a:t>, </a:t>
            </a:r>
            <a:r>
              <a:rPr lang="en-US" sz="2800" dirty="0" err="1"/>
              <a:t>kararlı</a:t>
            </a:r>
            <a:r>
              <a:rPr lang="en-US" sz="2800" dirty="0"/>
              <a:t>, </a:t>
            </a:r>
            <a:r>
              <a:rPr lang="en-US" sz="2800" dirty="0" err="1"/>
              <a:t>üretimi</a:t>
            </a:r>
            <a:r>
              <a:rPr lang="en-US" sz="2800" dirty="0"/>
              <a:t> </a:t>
            </a:r>
            <a:r>
              <a:rPr lang="en-US" sz="2800" dirty="0" err="1"/>
              <a:t>kolay</a:t>
            </a:r>
            <a:endParaRPr lang="en-US" sz="2800" dirty="0"/>
          </a:p>
          <a:p>
            <a:pPr lvl="1"/>
            <a:r>
              <a:rPr lang="en-US" sz="2800" dirty="0" err="1"/>
              <a:t>Nötralizan</a:t>
            </a:r>
            <a:r>
              <a:rPr lang="en-US" sz="2800" dirty="0"/>
              <a:t> </a:t>
            </a:r>
            <a:r>
              <a:rPr lang="en-US" sz="2800" dirty="0" err="1"/>
              <a:t>antikor</a:t>
            </a:r>
            <a:r>
              <a:rPr lang="en-US" sz="2800" dirty="0"/>
              <a:t> </a:t>
            </a:r>
            <a:r>
              <a:rPr lang="en-US" sz="2800" dirty="0" err="1"/>
              <a:t>oluşumuna</a:t>
            </a:r>
            <a:r>
              <a:rPr lang="en-US" sz="2800" dirty="0"/>
              <a:t> </a:t>
            </a:r>
            <a:r>
              <a:rPr lang="en-US" sz="2800" dirty="0" err="1"/>
              <a:t>yol</a:t>
            </a:r>
            <a:r>
              <a:rPr lang="en-US" sz="2800" dirty="0"/>
              <a:t> </a:t>
            </a:r>
            <a:r>
              <a:rPr lang="en-US" sz="2800" dirty="0" err="1"/>
              <a:t>açmaz</a:t>
            </a:r>
            <a:r>
              <a:rPr lang="en-US" sz="2800" dirty="0"/>
              <a:t>, </a:t>
            </a:r>
            <a:r>
              <a:rPr lang="en-US" sz="2800" dirty="0" err="1"/>
              <a:t>tekrarlayan</a:t>
            </a:r>
            <a:r>
              <a:rPr lang="en-US" sz="2800" dirty="0"/>
              <a:t> </a:t>
            </a:r>
            <a:r>
              <a:rPr lang="en-US" sz="2800" dirty="0" err="1"/>
              <a:t>dozlar</a:t>
            </a:r>
            <a:r>
              <a:rPr lang="en-US" sz="2800" dirty="0"/>
              <a:t> </a:t>
            </a:r>
            <a:r>
              <a:rPr lang="en-US" sz="2800" dirty="0" err="1" smtClean="0"/>
              <a:t>uygulanabilir</a:t>
            </a:r>
            <a:endParaRPr lang="en-US" sz="2800" dirty="0" smtClean="0"/>
          </a:p>
          <a:p>
            <a:r>
              <a:rPr lang="en-US" sz="2800" u="sng" dirty="0" err="1" smtClean="0"/>
              <a:t>Olumsuz</a:t>
            </a:r>
            <a:r>
              <a:rPr lang="en-US" sz="2800" dirty="0" smtClean="0"/>
              <a:t>;</a:t>
            </a:r>
          </a:p>
          <a:p>
            <a:pPr lvl="1"/>
            <a:r>
              <a:rPr lang="en-US" sz="2800" dirty="0" err="1" smtClean="0"/>
              <a:t>Zayıf</a:t>
            </a:r>
            <a:r>
              <a:rPr lang="en-US" sz="2800" dirty="0" smtClean="0"/>
              <a:t> </a:t>
            </a:r>
            <a:r>
              <a:rPr lang="en-US" sz="2800" dirty="0" err="1" smtClean="0"/>
              <a:t>immünojenisite</a:t>
            </a:r>
            <a:endParaRPr lang="en-US" sz="2800" dirty="0"/>
          </a:p>
        </p:txBody>
      </p:sp>
    </p:spTree>
    <p:extLst>
      <p:ext uri="{BB962C8B-B14F-4D97-AF65-F5344CB8AC3E}">
        <p14:creationId xmlns:p14="http://schemas.microsoft.com/office/powerpoint/2010/main" val="3666260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a:t>
            </a:r>
            <a:r>
              <a:rPr lang="en-US" dirty="0" err="1" smtClean="0"/>
              <a:t>Aşıları</a:t>
            </a:r>
            <a:endParaRPr lang="en-US" dirty="0"/>
          </a:p>
        </p:txBody>
      </p:sp>
      <p:sp>
        <p:nvSpPr>
          <p:cNvPr id="3" name="Content Placeholder 2"/>
          <p:cNvSpPr>
            <a:spLocks noGrp="1"/>
          </p:cNvSpPr>
          <p:nvPr>
            <p:ph idx="1"/>
          </p:nvPr>
        </p:nvSpPr>
        <p:spPr>
          <a:prstGeom prst="rect">
            <a:avLst/>
          </a:prstGeom>
        </p:spPr>
        <p:txBody>
          <a:bodyPr>
            <a:normAutofit/>
          </a:bodyPr>
          <a:lstStyle/>
          <a:p>
            <a:r>
              <a:rPr lang="en-US" sz="2000" dirty="0" err="1" smtClean="0"/>
              <a:t>Stratejiler</a:t>
            </a:r>
            <a:r>
              <a:rPr lang="en-US" sz="2000" dirty="0" smtClean="0"/>
              <a:t>;</a:t>
            </a:r>
          </a:p>
          <a:p>
            <a:pPr lvl="1"/>
            <a:r>
              <a:rPr lang="en-US" sz="2000" dirty="0" err="1" smtClean="0"/>
              <a:t>Antijen</a:t>
            </a:r>
            <a:r>
              <a:rPr lang="en-US" sz="2000" dirty="0" smtClean="0"/>
              <a:t> </a:t>
            </a:r>
            <a:r>
              <a:rPr lang="en-US" sz="2000" dirty="0" err="1" smtClean="0"/>
              <a:t>eksprese</a:t>
            </a:r>
            <a:r>
              <a:rPr lang="en-US" sz="2000" dirty="0" smtClean="0"/>
              <a:t> </a:t>
            </a:r>
            <a:r>
              <a:rPr lang="en-US" sz="2000" dirty="0" err="1" smtClean="0"/>
              <a:t>eden</a:t>
            </a:r>
            <a:r>
              <a:rPr lang="en-US" sz="2000" dirty="0" smtClean="0"/>
              <a:t>/</a:t>
            </a:r>
            <a:r>
              <a:rPr lang="en-US" sz="2000" dirty="0" err="1" smtClean="0"/>
              <a:t>antijen</a:t>
            </a:r>
            <a:r>
              <a:rPr lang="en-US" sz="2000" dirty="0" smtClean="0"/>
              <a:t> </a:t>
            </a:r>
            <a:r>
              <a:rPr lang="en-US" sz="2000" dirty="0" err="1" smtClean="0"/>
              <a:t>yüklü</a:t>
            </a:r>
            <a:r>
              <a:rPr lang="en-US" sz="2000" dirty="0" smtClean="0"/>
              <a:t> DC </a:t>
            </a:r>
            <a:r>
              <a:rPr lang="en-US" sz="2000" dirty="0" err="1" smtClean="0"/>
              <a:t>sayısının</a:t>
            </a:r>
            <a:r>
              <a:rPr lang="en-US" sz="2000" dirty="0" smtClean="0"/>
              <a:t> </a:t>
            </a:r>
            <a:r>
              <a:rPr lang="en-US" sz="2000" dirty="0" err="1" smtClean="0"/>
              <a:t>artırılması</a:t>
            </a:r>
            <a:endParaRPr lang="en-US" sz="2000" dirty="0" smtClean="0"/>
          </a:p>
          <a:p>
            <a:pPr lvl="2"/>
            <a:r>
              <a:rPr lang="en-US" sz="2000" dirty="0" smtClean="0"/>
              <a:t>Gen </a:t>
            </a:r>
            <a:r>
              <a:rPr lang="en-US" sz="2000" dirty="0" err="1" smtClean="0"/>
              <a:t>tabancası</a:t>
            </a:r>
            <a:r>
              <a:rPr lang="en-US" sz="2000" dirty="0" smtClean="0"/>
              <a:t>, </a:t>
            </a:r>
            <a:r>
              <a:rPr lang="en-US" sz="2000" dirty="0" err="1" smtClean="0"/>
              <a:t>mikroenkapsülasyon</a:t>
            </a:r>
            <a:r>
              <a:rPr lang="en-US" sz="2000" dirty="0" smtClean="0"/>
              <a:t>, </a:t>
            </a:r>
            <a:r>
              <a:rPr lang="en-US" sz="2000" dirty="0" err="1" smtClean="0"/>
              <a:t>elektroporasyon</a:t>
            </a:r>
            <a:endParaRPr lang="en-US" sz="2000" dirty="0" smtClean="0"/>
          </a:p>
          <a:p>
            <a:pPr lvl="1"/>
            <a:r>
              <a:rPr lang="en-US" sz="2000" dirty="0" err="1" smtClean="0"/>
              <a:t>Dendritik</a:t>
            </a:r>
            <a:r>
              <a:rPr lang="en-US" sz="2000" dirty="0" smtClean="0"/>
              <a:t> </a:t>
            </a:r>
            <a:r>
              <a:rPr lang="en-US" sz="2000" dirty="0" err="1" smtClean="0"/>
              <a:t>hücrede</a:t>
            </a:r>
            <a:r>
              <a:rPr lang="en-US" sz="2000" dirty="0" smtClean="0"/>
              <a:t> HPV </a:t>
            </a:r>
            <a:r>
              <a:rPr lang="en-US" sz="2000" dirty="0" err="1" smtClean="0"/>
              <a:t>antijen</a:t>
            </a:r>
            <a:r>
              <a:rPr lang="en-US" sz="2000" dirty="0" smtClean="0"/>
              <a:t> </a:t>
            </a:r>
            <a:r>
              <a:rPr lang="en-US" sz="2000" dirty="0" err="1" smtClean="0"/>
              <a:t>ekspresyonu</a:t>
            </a:r>
            <a:r>
              <a:rPr lang="en-US" sz="2000" dirty="0" smtClean="0"/>
              <a:t>, </a:t>
            </a:r>
            <a:r>
              <a:rPr lang="en-US" sz="2000" dirty="0" err="1" smtClean="0"/>
              <a:t>işlenmesi</a:t>
            </a:r>
            <a:r>
              <a:rPr lang="en-US" sz="2000" dirty="0" smtClean="0"/>
              <a:t> </a:t>
            </a:r>
            <a:r>
              <a:rPr lang="en-US" sz="2000" dirty="0" err="1" smtClean="0"/>
              <a:t>ve</a:t>
            </a:r>
            <a:r>
              <a:rPr lang="en-US" sz="2000" dirty="0" smtClean="0"/>
              <a:t> </a:t>
            </a:r>
            <a:r>
              <a:rPr lang="en-US" sz="2000" dirty="0" err="1" smtClean="0"/>
              <a:t>prezentasyonunun</a:t>
            </a:r>
            <a:r>
              <a:rPr lang="en-US" sz="2000" dirty="0" smtClean="0"/>
              <a:t> </a:t>
            </a:r>
            <a:r>
              <a:rPr lang="en-US" sz="2000" dirty="0" err="1" smtClean="0"/>
              <a:t>iyileştirilmesi</a:t>
            </a:r>
            <a:endParaRPr lang="en-US" sz="2000" dirty="0" smtClean="0"/>
          </a:p>
          <a:p>
            <a:pPr lvl="1"/>
            <a:r>
              <a:rPr lang="en-US" sz="2000" dirty="0" smtClean="0"/>
              <a:t>DC </a:t>
            </a:r>
            <a:r>
              <a:rPr lang="en-US" sz="2000" dirty="0" err="1" smtClean="0"/>
              <a:t>ve</a:t>
            </a:r>
            <a:r>
              <a:rPr lang="en-US" sz="2000" dirty="0" smtClean="0"/>
              <a:t> T-</a:t>
            </a:r>
            <a:r>
              <a:rPr lang="en-US" sz="2000" dirty="0" err="1" smtClean="0"/>
              <a:t>hc</a:t>
            </a:r>
            <a:r>
              <a:rPr lang="en-US" sz="2000" dirty="0" smtClean="0"/>
              <a:t> </a:t>
            </a:r>
            <a:r>
              <a:rPr lang="en-US" sz="2000" dirty="0" err="1" smtClean="0"/>
              <a:t>etkileşiminin</a:t>
            </a:r>
            <a:r>
              <a:rPr lang="en-US" sz="2000" dirty="0" smtClean="0"/>
              <a:t> </a:t>
            </a:r>
            <a:r>
              <a:rPr lang="en-US" sz="2000" dirty="0" err="1" smtClean="0"/>
              <a:t>geliştirilmesi</a:t>
            </a:r>
            <a:endParaRPr lang="en-US" sz="2000" dirty="0"/>
          </a:p>
        </p:txBody>
      </p:sp>
      <p:pic>
        <p:nvPicPr>
          <p:cNvPr id="4" name="Picture 3"/>
          <p:cNvPicPr>
            <a:picLocks noChangeAspect="1"/>
          </p:cNvPicPr>
          <p:nvPr/>
        </p:nvPicPr>
        <p:blipFill>
          <a:blip r:embed="rId2"/>
          <a:stretch>
            <a:fillRect/>
          </a:stretch>
        </p:blipFill>
        <p:spPr>
          <a:xfrm>
            <a:off x="6444208" y="3645024"/>
            <a:ext cx="2541163" cy="3053631"/>
          </a:xfrm>
          <a:prstGeom prst="rect">
            <a:avLst/>
          </a:prstGeom>
        </p:spPr>
      </p:pic>
    </p:spTree>
    <p:extLst>
      <p:ext uri="{BB962C8B-B14F-4D97-AF65-F5344CB8AC3E}">
        <p14:creationId xmlns:p14="http://schemas.microsoft.com/office/powerpoint/2010/main" val="963970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a:t>
            </a:r>
            <a:r>
              <a:rPr lang="en-US" dirty="0" err="1" smtClean="0"/>
              <a:t>Aşıları</a:t>
            </a:r>
            <a:endParaRPr lang="en-US" dirty="0"/>
          </a:p>
        </p:txBody>
      </p:sp>
      <p:sp>
        <p:nvSpPr>
          <p:cNvPr id="3" name="Content Placeholder 2"/>
          <p:cNvSpPr>
            <a:spLocks noGrp="1"/>
          </p:cNvSpPr>
          <p:nvPr>
            <p:ph idx="1"/>
          </p:nvPr>
        </p:nvSpPr>
        <p:spPr>
          <a:prstGeom prst="rect">
            <a:avLst/>
          </a:prstGeom>
        </p:spPr>
        <p:txBody>
          <a:bodyPr>
            <a:normAutofit fontScale="92500" lnSpcReduction="10000"/>
          </a:bodyPr>
          <a:lstStyle/>
          <a:p>
            <a:r>
              <a:rPr lang="en-US" sz="2200" dirty="0" smtClean="0"/>
              <a:t>Poly-</a:t>
            </a:r>
            <a:r>
              <a:rPr lang="en-US" sz="2200" dirty="0" err="1" smtClean="0"/>
              <a:t>lactide</a:t>
            </a:r>
            <a:r>
              <a:rPr lang="en-US" sz="2200" dirty="0" smtClean="0"/>
              <a:t> co-</a:t>
            </a:r>
            <a:r>
              <a:rPr lang="en-US" sz="2200" dirty="0" err="1" smtClean="0"/>
              <a:t>glycolide</a:t>
            </a:r>
            <a:r>
              <a:rPr lang="en-US" sz="2200" dirty="0"/>
              <a:t> </a:t>
            </a:r>
            <a:r>
              <a:rPr lang="en-US" sz="2200" dirty="0" err="1" smtClean="0"/>
              <a:t>ile</a:t>
            </a:r>
            <a:r>
              <a:rPr lang="en-US" sz="2200" dirty="0" smtClean="0"/>
              <a:t> </a:t>
            </a:r>
            <a:r>
              <a:rPr lang="en-US" sz="2200" dirty="0" err="1" smtClean="0"/>
              <a:t>oluşan</a:t>
            </a:r>
            <a:r>
              <a:rPr lang="en-US" sz="2200" dirty="0" smtClean="0"/>
              <a:t> 1-2 </a:t>
            </a:r>
            <a:r>
              <a:rPr lang="en-US" sz="2200" dirty="0" smtClean="0">
                <a:latin typeface="Symbol" charset="2"/>
                <a:cs typeface="Symbol" charset="2"/>
              </a:rPr>
              <a:t>m</a:t>
            </a:r>
            <a:r>
              <a:rPr lang="en-US" sz="2200" dirty="0" smtClean="0"/>
              <a:t>m biopolymer </a:t>
            </a:r>
            <a:r>
              <a:rPr lang="en-US" sz="2200" dirty="0" err="1" smtClean="0"/>
              <a:t>mikropartikül</a:t>
            </a:r>
            <a:r>
              <a:rPr lang="en-US" sz="2200" dirty="0" smtClean="0"/>
              <a:t> </a:t>
            </a:r>
            <a:r>
              <a:rPr lang="en-US" sz="2200" dirty="0" err="1" smtClean="0"/>
              <a:t>ile</a:t>
            </a:r>
            <a:r>
              <a:rPr lang="en-US" sz="2200" dirty="0" smtClean="0"/>
              <a:t> </a:t>
            </a:r>
            <a:r>
              <a:rPr lang="en-US" sz="2200" dirty="0" err="1"/>
              <a:t>m</a:t>
            </a:r>
            <a:r>
              <a:rPr lang="en-US" sz="2200" dirty="0" err="1" smtClean="0"/>
              <a:t>ikroenkapsüle</a:t>
            </a:r>
            <a:r>
              <a:rPr lang="en-US" sz="2200" dirty="0" smtClean="0"/>
              <a:t> HPV16 E7 HLA-A2-kısıtlı </a:t>
            </a:r>
            <a:r>
              <a:rPr lang="en-US" sz="2200" dirty="0" err="1" smtClean="0"/>
              <a:t>peptid</a:t>
            </a:r>
            <a:r>
              <a:rPr lang="en-US" sz="2200" dirty="0" smtClean="0"/>
              <a:t> (ZYC101)</a:t>
            </a:r>
          </a:p>
          <a:p>
            <a:pPr lvl="1"/>
            <a:r>
              <a:rPr lang="en-US" sz="2200" dirty="0" err="1" smtClean="0">
                <a:solidFill>
                  <a:srgbClr val="FF0000"/>
                </a:solidFill>
              </a:rPr>
              <a:t>Faz</a:t>
            </a:r>
            <a:r>
              <a:rPr lang="en-US" sz="2200" dirty="0" smtClean="0">
                <a:solidFill>
                  <a:srgbClr val="FF0000"/>
                </a:solidFill>
              </a:rPr>
              <a:t>-I  12 AIN </a:t>
            </a:r>
            <a:r>
              <a:rPr lang="en-US" sz="2200" dirty="0" err="1" smtClean="0">
                <a:solidFill>
                  <a:srgbClr val="FF0000"/>
                </a:solidFill>
              </a:rPr>
              <a:t>olgusunun</a:t>
            </a:r>
            <a:r>
              <a:rPr lang="en-US" sz="2200" dirty="0" smtClean="0">
                <a:solidFill>
                  <a:srgbClr val="FF0000"/>
                </a:solidFill>
              </a:rPr>
              <a:t> 10’undaE7 </a:t>
            </a:r>
            <a:r>
              <a:rPr lang="en-US" sz="2200" dirty="0" err="1" smtClean="0">
                <a:solidFill>
                  <a:srgbClr val="FF0000"/>
                </a:solidFill>
              </a:rPr>
              <a:t>spesifik</a:t>
            </a:r>
            <a:r>
              <a:rPr lang="en-US" sz="2200" dirty="0" smtClean="0">
                <a:solidFill>
                  <a:srgbClr val="FF0000"/>
                </a:solidFill>
              </a:rPr>
              <a:t> </a:t>
            </a:r>
            <a:r>
              <a:rPr lang="en-US" sz="2200" dirty="0" err="1" smtClean="0">
                <a:solidFill>
                  <a:srgbClr val="FF0000"/>
                </a:solidFill>
              </a:rPr>
              <a:t>immün</a:t>
            </a:r>
            <a:r>
              <a:rPr lang="en-US" sz="2200" dirty="0" smtClean="0">
                <a:solidFill>
                  <a:srgbClr val="FF0000"/>
                </a:solidFill>
              </a:rPr>
              <a:t> </a:t>
            </a:r>
            <a:r>
              <a:rPr lang="en-US" sz="2200" dirty="0" err="1" smtClean="0">
                <a:solidFill>
                  <a:srgbClr val="FF0000"/>
                </a:solidFill>
              </a:rPr>
              <a:t>yanıt</a:t>
            </a:r>
            <a:r>
              <a:rPr lang="en-US" sz="2200" dirty="0" smtClean="0">
                <a:solidFill>
                  <a:srgbClr val="FF0000"/>
                </a:solidFill>
              </a:rPr>
              <a:t>, 3’ünde </a:t>
            </a:r>
            <a:r>
              <a:rPr lang="en-US" sz="2200" dirty="0" err="1" smtClean="0">
                <a:solidFill>
                  <a:srgbClr val="FF0000"/>
                </a:solidFill>
              </a:rPr>
              <a:t>histolojik</a:t>
            </a:r>
            <a:r>
              <a:rPr lang="en-US" sz="2200" dirty="0" smtClean="0">
                <a:solidFill>
                  <a:srgbClr val="FF0000"/>
                </a:solidFill>
              </a:rPr>
              <a:t> </a:t>
            </a:r>
            <a:r>
              <a:rPr lang="en-US" sz="2200" dirty="0" err="1" smtClean="0">
                <a:solidFill>
                  <a:srgbClr val="FF0000"/>
                </a:solidFill>
              </a:rPr>
              <a:t>iyileşme</a:t>
            </a:r>
            <a:endParaRPr lang="en-US" sz="2200" dirty="0" smtClean="0">
              <a:solidFill>
                <a:srgbClr val="FF0000"/>
              </a:solidFill>
            </a:endParaRPr>
          </a:p>
          <a:p>
            <a:pPr lvl="1"/>
            <a:r>
              <a:rPr lang="en-US" sz="2200" dirty="0" err="1" smtClean="0">
                <a:solidFill>
                  <a:srgbClr val="FF0000"/>
                </a:solidFill>
              </a:rPr>
              <a:t>Faz</a:t>
            </a:r>
            <a:r>
              <a:rPr lang="en-US" sz="2200" dirty="0" smtClean="0">
                <a:solidFill>
                  <a:srgbClr val="FF0000"/>
                </a:solidFill>
              </a:rPr>
              <a:t>-I  15 CIN2,3 </a:t>
            </a:r>
            <a:r>
              <a:rPr lang="en-US" sz="2200" dirty="0" err="1" smtClean="0">
                <a:solidFill>
                  <a:srgbClr val="FF0000"/>
                </a:solidFill>
              </a:rPr>
              <a:t>olgusunun</a:t>
            </a:r>
            <a:r>
              <a:rPr lang="en-US" sz="2200" dirty="0" smtClean="0">
                <a:solidFill>
                  <a:srgbClr val="FF0000"/>
                </a:solidFill>
              </a:rPr>
              <a:t> 5’inde tam </a:t>
            </a:r>
            <a:r>
              <a:rPr lang="en-US" sz="2200" dirty="0" err="1" smtClean="0">
                <a:solidFill>
                  <a:srgbClr val="FF0000"/>
                </a:solidFill>
              </a:rPr>
              <a:t>regresyon</a:t>
            </a:r>
            <a:r>
              <a:rPr lang="en-US" sz="2200" dirty="0" smtClean="0">
                <a:solidFill>
                  <a:srgbClr val="FF0000"/>
                </a:solidFill>
              </a:rPr>
              <a:t>, 11 </a:t>
            </a:r>
            <a:r>
              <a:rPr lang="en-US" sz="2200" dirty="0" err="1" smtClean="0">
                <a:solidFill>
                  <a:srgbClr val="FF0000"/>
                </a:solidFill>
              </a:rPr>
              <a:t>olguda</a:t>
            </a:r>
            <a:r>
              <a:rPr lang="en-US" sz="2200" dirty="0" smtClean="0">
                <a:solidFill>
                  <a:srgbClr val="FF0000"/>
                </a:solidFill>
              </a:rPr>
              <a:t> </a:t>
            </a:r>
            <a:r>
              <a:rPr lang="en-US" sz="2200" dirty="0" err="1" smtClean="0">
                <a:solidFill>
                  <a:srgbClr val="FF0000"/>
                </a:solidFill>
              </a:rPr>
              <a:t>anlamlı</a:t>
            </a:r>
            <a:r>
              <a:rPr lang="en-US" sz="2200" dirty="0" smtClean="0">
                <a:solidFill>
                  <a:srgbClr val="FF0000"/>
                </a:solidFill>
              </a:rPr>
              <a:t> </a:t>
            </a:r>
            <a:r>
              <a:rPr lang="en-US" sz="2200" dirty="0" err="1" smtClean="0">
                <a:solidFill>
                  <a:srgbClr val="FF0000"/>
                </a:solidFill>
              </a:rPr>
              <a:t>düzeyde</a:t>
            </a:r>
            <a:r>
              <a:rPr lang="en-US" sz="2200" dirty="0" smtClean="0">
                <a:solidFill>
                  <a:srgbClr val="FF0000"/>
                </a:solidFill>
              </a:rPr>
              <a:t> HPV </a:t>
            </a:r>
            <a:r>
              <a:rPr lang="en-US" sz="2200" dirty="0" err="1" smtClean="0">
                <a:solidFill>
                  <a:srgbClr val="FF0000"/>
                </a:solidFill>
              </a:rPr>
              <a:t>spesifik</a:t>
            </a:r>
            <a:r>
              <a:rPr lang="en-US" sz="2200" dirty="0" smtClean="0">
                <a:solidFill>
                  <a:srgbClr val="FF0000"/>
                </a:solidFill>
              </a:rPr>
              <a:t> T-</a:t>
            </a:r>
            <a:r>
              <a:rPr lang="en-US" sz="2200" dirty="0" err="1" smtClean="0">
                <a:solidFill>
                  <a:srgbClr val="FF0000"/>
                </a:solidFill>
              </a:rPr>
              <a:t>hc</a:t>
            </a:r>
            <a:r>
              <a:rPr lang="en-US" sz="2200" dirty="0" smtClean="0">
                <a:solidFill>
                  <a:srgbClr val="FF0000"/>
                </a:solidFill>
              </a:rPr>
              <a:t> </a:t>
            </a:r>
            <a:r>
              <a:rPr lang="en-US" sz="2200" dirty="0" err="1" smtClean="0">
                <a:solidFill>
                  <a:srgbClr val="FF0000"/>
                </a:solidFill>
              </a:rPr>
              <a:t>yanıtı</a:t>
            </a:r>
            <a:endParaRPr lang="en-US" sz="2200" dirty="0" smtClean="0">
              <a:solidFill>
                <a:srgbClr val="FF0000"/>
              </a:solidFill>
            </a:endParaRPr>
          </a:p>
          <a:p>
            <a:r>
              <a:rPr lang="en-US" sz="2400" dirty="0" smtClean="0"/>
              <a:t>HPV16 ve 18 E6 ve E7 </a:t>
            </a:r>
            <a:r>
              <a:rPr lang="en-US" sz="2400" dirty="0" err="1" smtClean="0"/>
              <a:t>kodlayan</a:t>
            </a:r>
            <a:r>
              <a:rPr lang="en-US" sz="2400" dirty="0" smtClean="0"/>
              <a:t> </a:t>
            </a:r>
            <a:r>
              <a:rPr lang="en-US" sz="2400" dirty="0" err="1"/>
              <a:t>amolimogene</a:t>
            </a:r>
            <a:r>
              <a:rPr lang="en-US" sz="2400" dirty="0"/>
              <a:t> </a:t>
            </a:r>
            <a:r>
              <a:rPr lang="en-US" sz="2400" dirty="0" err="1" smtClean="0"/>
              <a:t>bepiplasmid</a:t>
            </a:r>
            <a:r>
              <a:rPr lang="en-US" sz="2400" dirty="0" smtClean="0"/>
              <a:t>(ZYC101a),</a:t>
            </a:r>
          </a:p>
          <a:p>
            <a:pPr lvl="1"/>
            <a:r>
              <a:rPr lang="en-US" sz="2400" dirty="0" err="1" smtClean="0">
                <a:solidFill>
                  <a:srgbClr val="FF0000"/>
                </a:solidFill>
              </a:rPr>
              <a:t>Faz</a:t>
            </a:r>
            <a:r>
              <a:rPr lang="en-US" sz="2400" dirty="0" smtClean="0">
                <a:solidFill>
                  <a:srgbClr val="FF0000"/>
                </a:solidFill>
              </a:rPr>
              <a:t>-II  127 CIN2,3 </a:t>
            </a:r>
            <a:r>
              <a:rPr lang="en-US" sz="2400" dirty="0" err="1" smtClean="0">
                <a:solidFill>
                  <a:srgbClr val="FF0000"/>
                </a:solidFill>
              </a:rPr>
              <a:t>olgusu</a:t>
            </a:r>
            <a:r>
              <a:rPr lang="en-US" sz="2400" dirty="0" smtClean="0">
                <a:solidFill>
                  <a:srgbClr val="FF0000"/>
                </a:solidFill>
              </a:rPr>
              <a:t>, 25 </a:t>
            </a:r>
            <a:r>
              <a:rPr lang="en-US" sz="2400" dirty="0" err="1" smtClean="0">
                <a:solidFill>
                  <a:srgbClr val="FF0000"/>
                </a:solidFill>
              </a:rPr>
              <a:t>yaş</a:t>
            </a:r>
            <a:r>
              <a:rPr lang="en-US" sz="2400" dirty="0" smtClean="0">
                <a:solidFill>
                  <a:srgbClr val="FF0000"/>
                </a:solidFill>
              </a:rPr>
              <a:t> </a:t>
            </a:r>
            <a:r>
              <a:rPr lang="en-US" sz="2400" dirty="0" err="1" smtClean="0">
                <a:solidFill>
                  <a:srgbClr val="FF0000"/>
                </a:solidFill>
              </a:rPr>
              <a:t>altı</a:t>
            </a:r>
            <a:r>
              <a:rPr lang="en-US" sz="2400" dirty="0" smtClean="0">
                <a:solidFill>
                  <a:srgbClr val="FF0000"/>
                </a:solidFill>
              </a:rPr>
              <a:t> </a:t>
            </a:r>
            <a:r>
              <a:rPr lang="en-US" sz="2400" dirty="0" err="1" smtClean="0">
                <a:solidFill>
                  <a:srgbClr val="FF0000"/>
                </a:solidFill>
              </a:rPr>
              <a:t>olgularda</a:t>
            </a:r>
            <a:r>
              <a:rPr lang="en-US" sz="2400" dirty="0" smtClean="0">
                <a:solidFill>
                  <a:srgbClr val="FF0000"/>
                </a:solidFill>
              </a:rPr>
              <a:t> </a:t>
            </a:r>
            <a:r>
              <a:rPr lang="en-US" sz="2400" dirty="0" err="1" smtClean="0">
                <a:solidFill>
                  <a:srgbClr val="FF0000"/>
                </a:solidFill>
              </a:rPr>
              <a:t>plasebo</a:t>
            </a:r>
            <a:r>
              <a:rPr lang="en-US" sz="2400" dirty="0" smtClean="0">
                <a:solidFill>
                  <a:srgbClr val="FF0000"/>
                </a:solidFill>
              </a:rPr>
              <a:t> </a:t>
            </a:r>
            <a:r>
              <a:rPr lang="en-US" sz="2400" dirty="0" err="1" smtClean="0">
                <a:solidFill>
                  <a:srgbClr val="FF0000"/>
                </a:solidFill>
              </a:rPr>
              <a:t>grubunda</a:t>
            </a:r>
            <a:r>
              <a:rPr lang="en-US" sz="2400" dirty="0" smtClean="0">
                <a:solidFill>
                  <a:srgbClr val="FF0000"/>
                </a:solidFill>
              </a:rPr>
              <a:t> %23, </a:t>
            </a:r>
            <a:r>
              <a:rPr lang="en-US" sz="2400" dirty="0" err="1" smtClean="0">
                <a:solidFill>
                  <a:srgbClr val="FF0000"/>
                </a:solidFill>
              </a:rPr>
              <a:t>çalışma</a:t>
            </a:r>
            <a:r>
              <a:rPr lang="en-US" sz="2400" dirty="0" smtClean="0">
                <a:solidFill>
                  <a:srgbClr val="FF0000"/>
                </a:solidFill>
              </a:rPr>
              <a:t> </a:t>
            </a:r>
            <a:r>
              <a:rPr lang="en-US" sz="2400" dirty="0" err="1" smtClean="0">
                <a:solidFill>
                  <a:srgbClr val="FF0000"/>
                </a:solidFill>
              </a:rPr>
              <a:t>grubunda</a:t>
            </a:r>
            <a:r>
              <a:rPr lang="en-US" sz="2400" dirty="0" smtClean="0">
                <a:solidFill>
                  <a:srgbClr val="FF0000"/>
                </a:solidFill>
              </a:rPr>
              <a:t> %70 </a:t>
            </a:r>
            <a:r>
              <a:rPr lang="en-US" sz="2400" dirty="0" err="1" smtClean="0">
                <a:solidFill>
                  <a:srgbClr val="FF0000"/>
                </a:solidFill>
              </a:rPr>
              <a:t>lezyonda</a:t>
            </a:r>
            <a:r>
              <a:rPr lang="en-US" sz="2400" dirty="0" smtClean="0">
                <a:solidFill>
                  <a:srgbClr val="FF0000"/>
                </a:solidFill>
              </a:rPr>
              <a:t> </a:t>
            </a:r>
            <a:r>
              <a:rPr lang="en-US" sz="2400" dirty="0" err="1" smtClean="0">
                <a:solidFill>
                  <a:srgbClr val="FF0000"/>
                </a:solidFill>
              </a:rPr>
              <a:t>gerileme</a:t>
            </a:r>
            <a:endParaRPr lang="en-US" sz="2400" dirty="0">
              <a:solidFill>
                <a:srgbClr val="FF0000"/>
              </a:solidFill>
            </a:endParaRPr>
          </a:p>
          <a:p>
            <a:pPr lvl="1"/>
            <a:r>
              <a:rPr lang="en-US" sz="2600" dirty="0" err="1" smtClean="0">
                <a:solidFill>
                  <a:srgbClr val="FF0000"/>
                </a:solidFill>
              </a:rPr>
              <a:t>Faz</a:t>
            </a:r>
            <a:r>
              <a:rPr lang="en-US" sz="2600" dirty="0" smtClean="0">
                <a:solidFill>
                  <a:srgbClr val="FF0000"/>
                </a:solidFill>
              </a:rPr>
              <a:t> II/III   21 CIN2,3 </a:t>
            </a:r>
            <a:r>
              <a:rPr lang="en-US" sz="2600" dirty="0" err="1" smtClean="0">
                <a:solidFill>
                  <a:srgbClr val="FF0000"/>
                </a:solidFill>
              </a:rPr>
              <a:t>olgusunun</a:t>
            </a:r>
            <a:r>
              <a:rPr lang="en-US" sz="2600" dirty="0" smtClean="0">
                <a:solidFill>
                  <a:srgbClr val="FF0000"/>
                </a:solidFill>
              </a:rPr>
              <a:t> 11’inde </a:t>
            </a:r>
            <a:r>
              <a:rPr lang="en-US" sz="2600" dirty="0" err="1" smtClean="0">
                <a:solidFill>
                  <a:srgbClr val="FF0000"/>
                </a:solidFill>
              </a:rPr>
              <a:t>artmış</a:t>
            </a:r>
            <a:r>
              <a:rPr lang="en-US" sz="2600" dirty="0" smtClean="0">
                <a:solidFill>
                  <a:srgbClr val="FF0000"/>
                </a:solidFill>
              </a:rPr>
              <a:t> T-</a:t>
            </a:r>
            <a:r>
              <a:rPr lang="en-US" sz="2600" dirty="0" err="1" smtClean="0">
                <a:solidFill>
                  <a:srgbClr val="FF0000"/>
                </a:solidFill>
              </a:rPr>
              <a:t>hc</a:t>
            </a:r>
            <a:r>
              <a:rPr lang="en-US" sz="2600" dirty="0" smtClean="0">
                <a:solidFill>
                  <a:srgbClr val="FF0000"/>
                </a:solidFill>
              </a:rPr>
              <a:t> </a:t>
            </a:r>
            <a:r>
              <a:rPr lang="en-US" sz="2600" dirty="0" err="1" smtClean="0">
                <a:solidFill>
                  <a:srgbClr val="FF0000"/>
                </a:solidFill>
              </a:rPr>
              <a:t>yanıtı</a:t>
            </a:r>
            <a:r>
              <a:rPr lang="en-US" sz="2600" dirty="0" smtClean="0">
                <a:solidFill>
                  <a:srgbClr val="FF0000"/>
                </a:solidFill>
              </a:rPr>
              <a:t> ve 6 </a:t>
            </a:r>
            <a:r>
              <a:rPr lang="en-US" sz="2600" dirty="0" err="1" smtClean="0">
                <a:solidFill>
                  <a:srgbClr val="FF0000"/>
                </a:solidFill>
              </a:rPr>
              <a:t>olguda</a:t>
            </a:r>
            <a:r>
              <a:rPr lang="en-US" sz="2600" dirty="0" smtClean="0">
                <a:solidFill>
                  <a:srgbClr val="FF0000"/>
                </a:solidFill>
              </a:rPr>
              <a:t> </a:t>
            </a:r>
            <a:r>
              <a:rPr lang="en-US" sz="2600" dirty="0" err="1" smtClean="0">
                <a:solidFill>
                  <a:srgbClr val="FF0000"/>
                </a:solidFill>
              </a:rPr>
              <a:t>lezyonda</a:t>
            </a:r>
            <a:r>
              <a:rPr lang="en-US" sz="2600" dirty="0" smtClean="0">
                <a:solidFill>
                  <a:srgbClr val="FF0000"/>
                </a:solidFill>
              </a:rPr>
              <a:t> </a:t>
            </a:r>
            <a:r>
              <a:rPr lang="en-US" sz="2600" dirty="0" err="1" smtClean="0">
                <a:solidFill>
                  <a:srgbClr val="FF0000"/>
                </a:solidFill>
              </a:rPr>
              <a:t>gerileme</a:t>
            </a:r>
            <a:endParaRPr lang="en-US" sz="2600" dirty="0" smtClean="0">
              <a:solidFill>
                <a:srgbClr val="FF0000"/>
              </a:solidFill>
            </a:endParaRPr>
          </a:p>
        </p:txBody>
      </p:sp>
      <p:sp>
        <p:nvSpPr>
          <p:cNvPr id="4" name="Altbilgi Yer Tutucusu 3"/>
          <p:cNvSpPr>
            <a:spLocks noGrp="1"/>
          </p:cNvSpPr>
          <p:nvPr>
            <p:ph type="ftr" sz="quarter" idx="11"/>
          </p:nvPr>
        </p:nvSpPr>
        <p:spPr/>
        <p:txBody>
          <a:bodyPr/>
          <a:lstStyle/>
          <a:p>
            <a:r>
              <a:rPr lang="tr-TR" smtClean="0"/>
              <a:t>Garcia F. Obstet Gynecol 2004; Alvarez-Salas LM, Curr Opin Mol Ther 2008; Matijevic, Cell Immunol 2011</a:t>
            </a:r>
            <a:endParaRPr lang="tr-TR" dirty="0"/>
          </a:p>
        </p:txBody>
      </p:sp>
    </p:spTree>
    <p:extLst>
      <p:ext uri="{BB962C8B-B14F-4D97-AF65-F5344CB8AC3E}">
        <p14:creationId xmlns:p14="http://schemas.microsoft.com/office/powerpoint/2010/main" val="3455476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a:t>
            </a:r>
            <a:r>
              <a:rPr lang="en-US" dirty="0" err="1" smtClean="0"/>
              <a:t>Aşıları</a:t>
            </a:r>
            <a:endParaRPr lang="en-US" dirty="0"/>
          </a:p>
        </p:txBody>
      </p:sp>
      <p:sp>
        <p:nvSpPr>
          <p:cNvPr id="3" name="Content Placeholder 2"/>
          <p:cNvSpPr>
            <a:spLocks noGrp="1"/>
          </p:cNvSpPr>
          <p:nvPr>
            <p:ph idx="1"/>
          </p:nvPr>
        </p:nvSpPr>
        <p:spPr>
          <a:prstGeom prst="rect">
            <a:avLst/>
          </a:prstGeom>
        </p:spPr>
        <p:txBody>
          <a:bodyPr>
            <a:normAutofit/>
          </a:bodyPr>
          <a:lstStyle/>
          <a:p>
            <a:r>
              <a:rPr lang="en-US" sz="2000" dirty="0" smtClean="0"/>
              <a:t>HPV16L2-E6-E7 </a:t>
            </a:r>
            <a:r>
              <a:rPr lang="en-US" sz="2000" dirty="0" err="1" smtClean="0"/>
              <a:t>konjuge</a:t>
            </a:r>
            <a:r>
              <a:rPr lang="en-US" sz="2000" dirty="0" smtClean="0"/>
              <a:t> </a:t>
            </a:r>
            <a:r>
              <a:rPr lang="en-US" sz="2000" dirty="0" err="1" smtClean="0"/>
              <a:t>proteinleri</a:t>
            </a:r>
            <a:r>
              <a:rPr lang="en-US" sz="2000" dirty="0" smtClean="0"/>
              <a:t> </a:t>
            </a:r>
            <a:r>
              <a:rPr lang="en-US" sz="2000" dirty="0" err="1" smtClean="0"/>
              <a:t>içeren</a:t>
            </a:r>
            <a:r>
              <a:rPr lang="en-US" sz="2000" dirty="0" smtClean="0"/>
              <a:t> </a:t>
            </a:r>
            <a:r>
              <a:rPr lang="en-US" sz="2000" dirty="0" err="1" smtClean="0"/>
              <a:t>füzyon</a:t>
            </a:r>
            <a:r>
              <a:rPr lang="en-US" sz="2000" dirty="0" smtClean="0"/>
              <a:t> </a:t>
            </a:r>
            <a:r>
              <a:rPr lang="en-US" sz="2000" dirty="0" err="1" smtClean="0"/>
              <a:t>proteini</a:t>
            </a:r>
            <a:r>
              <a:rPr lang="en-US" sz="2000" dirty="0" smtClean="0"/>
              <a:t> </a:t>
            </a:r>
            <a:r>
              <a:rPr lang="en-US" sz="2000" dirty="0" err="1" smtClean="0"/>
              <a:t>tabanlı</a:t>
            </a:r>
            <a:r>
              <a:rPr lang="en-US" sz="2000" dirty="0" smtClean="0"/>
              <a:t> </a:t>
            </a:r>
            <a:r>
              <a:rPr lang="en-US" sz="2000" dirty="0" err="1" smtClean="0"/>
              <a:t>aşı</a:t>
            </a:r>
            <a:r>
              <a:rPr lang="en-US" sz="2000" dirty="0" smtClean="0"/>
              <a:t> (TA-CIN)</a:t>
            </a:r>
          </a:p>
          <a:p>
            <a:pPr lvl="1"/>
            <a:r>
              <a:rPr lang="en-US" sz="2000" dirty="0" smtClean="0"/>
              <a:t>VIN2,3</a:t>
            </a:r>
          </a:p>
          <a:p>
            <a:pPr lvl="1"/>
            <a:r>
              <a:rPr lang="en-US" sz="2000" dirty="0" err="1" smtClean="0"/>
              <a:t>i.m</a:t>
            </a:r>
            <a:r>
              <a:rPr lang="en-US" sz="2000" dirty="0" smtClean="0"/>
              <a:t>. TA-CIN </a:t>
            </a:r>
            <a:r>
              <a:rPr lang="en-US" sz="2000" dirty="0" err="1" smtClean="0"/>
              <a:t>ve</a:t>
            </a:r>
            <a:r>
              <a:rPr lang="en-US" sz="2000" dirty="0" smtClean="0"/>
              <a:t> </a:t>
            </a:r>
            <a:r>
              <a:rPr lang="en-US" sz="2000" dirty="0" err="1" smtClean="0"/>
              <a:t>topikal</a:t>
            </a:r>
            <a:r>
              <a:rPr lang="en-US" sz="2000" dirty="0" smtClean="0"/>
              <a:t> </a:t>
            </a:r>
            <a:r>
              <a:rPr lang="en-US" sz="2000" dirty="0" err="1" smtClean="0"/>
              <a:t>imiquimod</a:t>
            </a:r>
            <a:endParaRPr lang="en-US" sz="2000" dirty="0" smtClean="0"/>
          </a:p>
          <a:p>
            <a:pPr lvl="1"/>
            <a:r>
              <a:rPr lang="en-US" sz="2000" dirty="0" err="1" smtClean="0"/>
              <a:t>Lokal</a:t>
            </a:r>
            <a:r>
              <a:rPr lang="en-US" sz="2000" dirty="0" smtClean="0"/>
              <a:t> </a:t>
            </a:r>
            <a:r>
              <a:rPr lang="en-US" sz="2000" dirty="0" err="1" smtClean="0"/>
              <a:t>ve</a:t>
            </a:r>
            <a:r>
              <a:rPr lang="en-US" sz="2000" dirty="0" smtClean="0"/>
              <a:t> </a:t>
            </a:r>
            <a:r>
              <a:rPr lang="en-US" sz="2000" dirty="0" err="1" smtClean="0"/>
              <a:t>intralezyonel</a:t>
            </a:r>
            <a:r>
              <a:rPr lang="en-US" sz="2000" dirty="0" smtClean="0"/>
              <a:t> CD8+ v3 CD4+ T-</a:t>
            </a:r>
            <a:r>
              <a:rPr lang="en-US" sz="2000" dirty="0" err="1" smtClean="0"/>
              <a:t>hc</a:t>
            </a:r>
            <a:r>
              <a:rPr lang="en-US" sz="2000" dirty="0" smtClean="0"/>
              <a:t> </a:t>
            </a:r>
            <a:r>
              <a:rPr lang="en-US" sz="2000" dirty="0" err="1" smtClean="0"/>
              <a:t>artışı</a:t>
            </a:r>
            <a:endParaRPr lang="en-US" sz="2000" dirty="0" smtClean="0"/>
          </a:p>
          <a:p>
            <a:pPr lvl="1"/>
            <a:r>
              <a:rPr lang="en-US" sz="2000" dirty="0" err="1" smtClean="0"/>
              <a:t>Tedaviden</a:t>
            </a:r>
            <a:r>
              <a:rPr lang="en-US" sz="2000" dirty="0" smtClean="0"/>
              <a:t> 1 </a:t>
            </a:r>
            <a:r>
              <a:rPr lang="en-US" sz="2000" dirty="0" err="1" smtClean="0"/>
              <a:t>yıl</a:t>
            </a:r>
            <a:r>
              <a:rPr lang="en-US" sz="2000" dirty="0" smtClean="0"/>
              <a:t> </a:t>
            </a:r>
            <a:r>
              <a:rPr lang="en-US" sz="2000" dirty="0" err="1" smtClean="0"/>
              <a:t>sonra</a:t>
            </a:r>
            <a:endParaRPr lang="en-US" sz="2000" dirty="0"/>
          </a:p>
          <a:p>
            <a:pPr lvl="2"/>
            <a:r>
              <a:rPr lang="en-US" sz="2000" dirty="0" smtClean="0">
                <a:solidFill>
                  <a:srgbClr val="FF0000"/>
                </a:solidFill>
              </a:rPr>
              <a:t>%63 tam </a:t>
            </a:r>
            <a:r>
              <a:rPr lang="en-US" sz="2000" dirty="0" err="1" smtClean="0">
                <a:solidFill>
                  <a:srgbClr val="FF0000"/>
                </a:solidFill>
              </a:rPr>
              <a:t>regresyon</a:t>
            </a:r>
            <a:endParaRPr lang="en-US" sz="2000" dirty="0">
              <a:solidFill>
                <a:srgbClr val="FF0000"/>
              </a:solidFill>
            </a:endParaRPr>
          </a:p>
          <a:p>
            <a:pPr lvl="2"/>
            <a:r>
              <a:rPr lang="en-US" sz="2000" dirty="0" smtClean="0">
                <a:solidFill>
                  <a:srgbClr val="FF0000"/>
                </a:solidFill>
              </a:rPr>
              <a:t>%36 HPV </a:t>
            </a:r>
            <a:r>
              <a:rPr lang="en-US" sz="2000" dirty="0" err="1" smtClean="0">
                <a:solidFill>
                  <a:srgbClr val="FF0000"/>
                </a:solidFill>
              </a:rPr>
              <a:t>klerens</a:t>
            </a:r>
            <a:endParaRPr lang="en-US" sz="2000" dirty="0">
              <a:solidFill>
                <a:srgbClr val="FF0000"/>
              </a:solidFill>
            </a:endParaRPr>
          </a:p>
          <a:p>
            <a:pPr lvl="2"/>
            <a:r>
              <a:rPr lang="en-US" sz="2000" dirty="0" smtClean="0">
                <a:solidFill>
                  <a:srgbClr val="FF0000"/>
                </a:solidFill>
              </a:rPr>
              <a:t>%79 </a:t>
            </a:r>
            <a:r>
              <a:rPr lang="en-US" sz="2000" dirty="0" err="1" smtClean="0">
                <a:solidFill>
                  <a:srgbClr val="FF0000"/>
                </a:solidFill>
              </a:rPr>
              <a:t>semptom</a:t>
            </a:r>
            <a:r>
              <a:rPr lang="en-US" sz="2000" dirty="0" smtClean="0">
                <a:solidFill>
                  <a:srgbClr val="FF0000"/>
                </a:solidFill>
              </a:rPr>
              <a:t> </a:t>
            </a:r>
            <a:r>
              <a:rPr lang="en-US" sz="2000" dirty="0" err="1" smtClean="0">
                <a:solidFill>
                  <a:srgbClr val="FF0000"/>
                </a:solidFill>
              </a:rPr>
              <a:t>yok</a:t>
            </a:r>
            <a:endParaRPr lang="en-US" sz="2000" dirty="0" smtClean="0">
              <a:solidFill>
                <a:srgbClr val="FF0000"/>
              </a:solidFill>
            </a:endParaRPr>
          </a:p>
          <a:p>
            <a:r>
              <a:rPr lang="en-US" sz="2000" dirty="0" err="1" smtClean="0"/>
              <a:t>Aşıya</a:t>
            </a:r>
            <a:r>
              <a:rPr lang="en-US" sz="2000" dirty="0" smtClean="0"/>
              <a:t> </a:t>
            </a:r>
            <a:r>
              <a:rPr lang="en-US" sz="2000" dirty="0" err="1" smtClean="0"/>
              <a:t>yanıt</a:t>
            </a:r>
            <a:r>
              <a:rPr lang="en-US" sz="2000" dirty="0" smtClean="0"/>
              <a:t> </a:t>
            </a:r>
            <a:r>
              <a:rPr lang="en-US" sz="2000" dirty="0" err="1" smtClean="0"/>
              <a:t>verenler</a:t>
            </a:r>
            <a:r>
              <a:rPr lang="en-US" sz="2000" dirty="0" smtClean="0"/>
              <a:t> ve </a:t>
            </a:r>
            <a:r>
              <a:rPr lang="en-US" sz="2000" dirty="0" err="1" smtClean="0"/>
              <a:t>vermeyenler</a:t>
            </a:r>
            <a:r>
              <a:rPr lang="en-US" sz="2000" dirty="0" smtClean="0"/>
              <a:t> </a:t>
            </a:r>
            <a:r>
              <a:rPr lang="en-US" sz="2000" dirty="0" err="1" smtClean="0"/>
              <a:t>arasında</a:t>
            </a:r>
            <a:r>
              <a:rPr lang="en-US" sz="2000" dirty="0" smtClean="0"/>
              <a:t> </a:t>
            </a:r>
            <a:r>
              <a:rPr lang="en-US" sz="2000" dirty="0" err="1" smtClean="0"/>
              <a:t>antikor</a:t>
            </a:r>
            <a:r>
              <a:rPr lang="en-US" sz="2000" dirty="0" smtClean="0"/>
              <a:t> </a:t>
            </a:r>
            <a:r>
              <a:rPr lang="en-US" sz="2000" dirty="0" err="1" smtClean="0"/>
              <a:t>seviyeleri</a:t>
            </a:r>
            <a:r>
              <a:rPr lang="en-US" sz="2000" dirty="0" smtClean="0"/>
              <a:t> </a:t>
            </a:r>
            <a:r>
              <a:rPr lang="en-US" sz="2000" dirty="0" err="1" smtClean="0"/>
              <a:t>açısından</a:t>
            </a:r>
            <a:r>
              <a:rPr lang="en-US" sz="2000" dirty="0" smtClean="0"/>
              <a:t> </a:t>
            </a:r>
            <a:r>
              <a:rPr lang="en-US" sz="2000" dirty="0" err="1" smtClean="0"/>
              <a:t>fark</a:t>
            </a:r>
            <a:r>
              <a:rPr lang="en-US" sz="2000" dirty="0" smtClean="0"/>
              <a:t> </a:t>
            </a:r>
            <a:r>
              <a:rPr lang="en-US" sz="2000" dirty="0" err="1" smtClean="0"/>
              <a:t>yok</a:t>
            </a:r>
            <a:endParaRPr lang="en-US" sz="2000" dirty="0" smtClean="0"/>
          </a:p>
        </p:txBody>
      </p:sp>
      <p:sp>
        <p:nvSpPr>
          <p:cNvPr id="4" name="Altbilgi Yer Tutucusu 3"/>
          <p:cNvSpPr>
            <a:spLocks noGrp="1"/>
          </p:cNvSpPr>
          <p:nvPr>
            <p:ph type="ftr" sz="quarter" idx="11"/>
          </p:nvPr>
        </p:nvSpPr>
        <p:spPr/>
        <p:txBody>
          <a:bodyPr/>
          <a:lstStyle/>
          <a:p>
            <a:r>
              <a:rPr lang="pt-BR" smtClean="0"/>
              <a:t>Daayana S, Br.J Cancer 2010 </a:t>
            </a:r>
            <a:endParaRPr lang="tr-TR" dirty="0"/>
          </a:p>
        </p:txBody>
      </p:sp>
    </p:spTree>
    <p:extLst>
      <p:ext uri="{BB962C8B-B14F-4D97-AF65-F5344CB8AC3E}">
        <p14:creationId xmlns:p14="http://schemas.microsoft.com/office/powerpoint/2010/main" val="2409236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Dendritik</a:t>
            </a:r>
            <a:r>
              <a:rPr lang="en-US" dirty="0" smtClean="0"/>
              <a:t> </a:t>
            </a:r>
            <a:r>
              <a:rPr lang="en-US" dirty="0" err="1" smtClean="0"/>
              <a:t>Hücre</a:t>
            </a:r>
            <a:r>
              <a:rPr lang="en-US" dirty="0" smtClean="0"/>
              <a:t> </a:t>
            </a:r>
            <a:r>
              <a:rPr lang="en-US" dirty="0" err="1" smtClean="0"/>
              <a:t>Tabanlı</a:t>
            </a:r>
            <a:r>
              <a:rPr lang="en-US" dirty="0" smtClean="0"/>
              <a:t> </a:t>
            </a:r>
            <a:r>
              <a:rPr lang="en-US" dirty="0" err="1" smtClean="0"/>
              <a:t>Aşılar</a:t>
            </a:r>
            <a:endParaRPr lang="en-US" dirty="0"/>
          </a:p>
        </p:txBody>
      </p:sp>
      <p:sp>
        <p:nvSpPr>
          <p:cNvPr id="3" name="Content Placeholder 2"/>
          <p:cNvSpPr>
            <a:spLocks noGrp="1"/>
          </p:cNvSpPr>
          <p:nvPr>
            <p:ph idx="1"/>
          </p:nvPr>
        </p:nvSpPr>
        <p:spPr>
          <a:prstGeom prst="rect">
            <a:avLst/>
          </a:prstGeom>
        </p:spPr>
        <p:txBody>
          <a:bodyPr>
            <a:normAutofit/>
          </a:bodyPr>
          <a:lstStyle/>
          <a:p>
            <a:r>
              <a:rPr lang="en-US" sz="2000" b="1" dirty="0" smtClean="0"/>
              <a:t>Ex vivo </a:t>
            </a:r>
            <a:r>
              <a:rPr lang="en-US" sz="2000" b="1" dirty="0" err="1" smtClean="0"/>
              <a:t>ortamda</a:t>
            </a:r>
            <a:r>
              <a:rPr lang="en-US" sz="2000" b="1" dirty="0" smtClean="0"/>
              <a:t> </a:t>
            </a:r>
            <a:r>
              <a:rPr lang="en-US" sz="2000" b="1" dirty="0" err="1" smtClean="0"/>
              <a:t>dendritik</a:t>
            </a:r>
            <a:r>
              <a:rPr lang="en-US" sz="2000" b="1" dirty="0" smtClean="0"/>
              <a:t> </a:t>
            </a:r>
            <a:r>
              <a:rPr lang="en-US" sz="2000" b="1" dirty="0" err="1" smtClean="0"/>
              <a:t>hücrelerin</a:t>
            </a:r>
            <a:r>
              <a:rPr lang="en-US" sz="2000" b="1" dirty="0" smtClean="0"/>
              <a:t> HPV </a:t>
            </a:r>
            <a:r>
              <a:rPr lang="en-US" sz="2000" b="1" dirty="0" err="1" smtClean="0"/>
              <a:t>antijenik</a:t>
            </a:r>
            <a:r>
              <a:rPr lang="en-US" sz="2000" b="1" dirty="0" smtClean="0"/>
              <a:t> </a:t>
            </a:r>
            <a:r>
              <a:rPr lang="en-US" sz="2000" b="1" dirty="0" err="1" smtClean="0"/>
              <a:t>peptidler</a:t>
            </a:r>
            <a:r>
              <a:rPr lang="en-US" sz="2000" b="1" dirty="0" smtClean="0"/>
              <a:t>, </a:t>
            </a:r>
            <a:r>
              <a:rPr lang="en-US" sz="2000" b="1" dirty="0" err="1" smtClean="0"/>
              <a:t>proteinler</a:t>
            </a:r>
            <a:r>
              <a:rPr lang="en-US" sz="2000" b="1" dirty="0" smtClean="0"/>
              <a:t> </a:t>
            </a:r>
            <a:r>
              <a:rPr lang="en-US" sz="2000" b="1" dirty="0" err="1" smtClean="0"/>
              <a:t>veya</a:t>
            </a:r>
            <a:r>
              <a:rPr lang="en-US" sz="2000" b="1" dirty="0" smtClean="0"/>
              <a:t> DNA </a:t>
            </a:r>
            <a:r>
              <a:rPr lang="en-US" sz="2000" b="1" dirty="0" err="1" smtClean="0"/>
              <a:t>kodlayan</a:t>
            </a:r>
            <a:r>
              <a:rPr lang="en-US" sz="2000" b="1" dirty="0" smtClean="0"/>
              <a:t> </a:t>
            </a:r>
            <a:r>
              <a:rPr lang="en-US" sz="2000" b="1" dirty="0" err="1" smtClean="0"/>
              <a:t>antijenlerle</a:t>
            </a:r>
            <a:r>
              <a:rPr lang="en-US" sz="2000" b="1" dirty="0"/>
              <a:t> </a:t>
            </a:r>
            <a:r>
              <a:rPr lang="en-US" sz="2000" b="1" dirty="0" err="1" smtClean="0"/>
              <a:t>karşılaştırılması</a:t>
            </a:r>
            <a:r>
              <a:rPr lang="en-US" sz="2000" b="1" dirty="0" smtClean="0"/>
              <a:t> </a:t>
            </a:r>
            <a:r>
              <a:rPr lang="en-US" sz="2000" b="1" dirty="0" err="1" smtClean="0"/>
              <a:t>ve</a:t>
            </a:r>
            <a:endParaRPr lang="en-US" sz="2000" b="1" dirty="0" smtClean="0"/>
          </a:p>
          <a:p>
            <a:r>
              <a:rPr lang="en-US" sz="2000" b="1" dirty="0" smtClean="0"/>
              <a:t>MHC class-I </a:t>
            </a:r>
            <a:r>
              <a:rPr lang="en-US" sz="2000" b="1" dirty="0" err="1" smtClean="0"/>
              <a:t>ve</a:t>
            </a:r>
            <a:r>
              <a:rPr lang="en-US" sz="2000" b="1" dirty="0" smtClean="0"/>
              <a:t> class-II </a:t>
            </a:r>
            <a:r>
              <a:rPr lang="en-US" sz="2000" b="1" dirty="0" err="1" smtClean="0"/>
              <a:t>moleküllerinin</a:t>
            </a:r>
            <a:r>
              <a:rPr lang="en-US" sz="2000" b="1" dirty="0" smtClean="0"/>
              <a:t> HPV </a:t>
            </a:r>
            <a:r>
              <a:rPr lang="en-US" sz="2000" b="1" dirty="0" err="1" smtClean="0"/>
              <a:t>epitopları</a:t>
            </a:r>
            <a:r>
              <a:rPr lang="en-US" sz="2000" b="1" dirty="0" smtClean="0"/>
              <a:t> </a:t>
            </a:r>
            <a:r>
              <a:rPr lang="en-US" sz="2000" b="1" dirty="0" err="1" smtClean="0"/>
              <a:t>ile</a:t>
            </a:r>
            <a:r>
              <a:rPr lang="en-US" sz="2000" b="1" dirty="0" smtClean="0"/>
              <a:t> </a:t>
            </a:r>
            <a:r>
              <a:rPr lang="en-US" sz="2000" b="1" dirty="0" err="1" smtClean="0"/>
              <a:t>yüklenmesi</a:t>
            </a:r>
            <a:r>
              <a:rPr lang="en-US" sz="2000" b="1" dirty="0" smtClean="0"/>
              <a:t> </a:t>
            </a:r>
            <a:r>
              <a:rPr lang="en-US" sz="2000" b="1" dirty="0" err="1" smtClean="0"/>
              <a:t>sonucunda</a:t>
            </a:r>
            <a:endParaRPr lang="en-US" sz="2000" b="1" dirty="0" smtClean="0"/>
          </a:p>
          <a:p>
            <a:r>
              <a:rPr lang="en-US" sz="2000" b="1" dirty="0" err="1"/>
              <a:t>M</a:t>
            </a:r>
            <a:r>
              <a:rPr lang="en-US" sz="2000" b="1" dirty="0" err="1" smtClean="0"/>
              <a:t>atüre</a:t>
            </a:r>
            <a:r>
              <a:rPr lang="en-US" sz="2000" b="1" dirty="0" smtClean="0"/>
              <a:t> </a:t>
            </a:r>
            <a:r>
              <a:rPr lang="en-US" sz="2000" b="1" dirty="0" err="1" smtClean="0"/>
              <a:t>olan</a:t>
            </a:r>
            <a:r>
              <a:rPr lang="en-US" sz="2000" b="1" dirty="0" smtClean="0"/>
              <a:t> </a:t>
            </a:r>
            <a:r>
              <a:rPr lang="en-US" sz="2000" b="1" dirty="0" err="1" smtClean="0"/>
              <a:t>DC’in</a:t>
            </a:r>
            <a:r>
              <a:rPr lang="en-US" sz="2000" b="1" dirty="0" smtClean="0"/>
              <a:t> </a:t>
            </a:r>
            <a:r>
              <a:rPr lang="en-US" sz="2000" b="1" dirty="0" err="1" smtClean="0"/>
              <a:t>tekrar</a:t>
            </a:r>
            <a:r>
              <a:rPr lang="en-US" sz="2000" b="1" dirty="0" smtClean="0"/>
              <a:t> </a:t>
            </a:r>
            <a:r>
              <a:rPr lang="en-US" sz="2000" b="1" dirty="0" err="1" smtClean="0"/>
              <a:t>vücuda</a:t>
            </a:r>
            <a:r>
              <a:rPr lang="en-US" sz="2000" b="1" dirty="0" smtClean="0"/>
              <a:t> </a:t>
            </a:r>
            <a:r>
              <a:rPr lang="en-US" sz="2000" b="1" dirty="0" err="1" smtClean="0"/>
              <a:t>verilmesi</a:t>
            </a:r>
            <a:endParaRPr lang="en-US" sz="2000" b="1" dirty="0" smtClean="0"/>
          </a:p>
          <a:p>
            <a:endParaRPr lang="en-US" sz="2000" b="1" dirty="0" smtClean="0"/>
          </a:p>
          <a:p>
            <a:r>
              <a:rPr lang="en-US" sz="2000" b="1" u="sng" dirty="0" err="1" smtClean="0"/>
              <a:t>Olumsuz</a:t>
            </a:r>
            <a:r>
              <a:rPr lang="en-US" sz="2000" b="1" dirty="0" smtClean="0"/>
              <a:t>;</a:t>
            </a:r>
          </a:p>
          <a:p>
            <a:pPr lvl="1"/>
            <a:r>
              <a:rPr lang="en-US" sz="2000" b="1" dirty="0" err="1" smtClean="0"/>
              <a:t>Üretim</a:t>
            </a:r>
            <a:r>
              <a:rPr lang="en-US" sz="2000" b="1" dirty="0" smtClean="0"/>
              <a:t> </a:t>
            </a:r>
            <a:r>
              <a:rPr lang="en-US" sz="2000" b="1" dirty="0" err="1" smtClean="0"/>
              <a:t>güçlüğü</a:t>
            </a:r>
            <a:endParaRPr lang="en-US" sz="2000" b="1" dirty="0" smtClean="0"/>
          </a:p>
          <a:p>
            <a:pPr lvl="1"/>
            <a:r>
              <a:rPr lang="en-US" sz="2000" b="1" dirty="0" err="1" smtClean="0"/>
              <a:t>Yüksek</a:t>
            </a:r>
            <a:r>
              <a:rPr lang="en-US" sz="2000" b="1" dirty="0" smtClean="0"/>
              <a:t> </a:t>
            </a:r>
            <a:r>
              <a:rPr lang="en-US" sz="2000" b="1" dirty="0" err="1" smtClean="0"/>
              <a:t>maliyet</a:t>
            </a:r>
            <a:endParaRPr lang="en-US" sz="2000" b="1" dirty="0"/>
          </a:p>
        </p:txBody>
      </p:sp>
    </p:spTree>
    <p:extLst>
      <p:ext uri="{BB962C8B-B14F-4D97-AF65-F5344CB8AC3E}">
        <p14:creationId xmlns:p14="http://schemas.microsoft.com/office/powerpoint/2010/main" val="306946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Kombine</a:t>
            </a:r>
            <a:r>
              <a:rPr lang="en-US" dirty="0" smtClean="0"/>
              <a:t> </a:t>
            </a:r>
            <a:r>
              <a:rPr lang="en-US" dirty="0" err="1" smtClean="0"/>
              <a:t>Stratejiler</a:t>
            </a:r>
            <a:endParaRPr lang="en-US" dirty="0"/>
          </a:p>
        </p:txBody>
      </p:sp>
      <p:sp>
        <p:nvSpPr>
          <p:cNvPr id="3" name="Content Placeholder 2"/>
          <p:cNvSpPr>
            <a:spLocks noGrp="1"/>
          </p:cNvSpPr>
          <p:nvPr>
            <p:ph idx="1"/>
          </p:nvPr>
        </p:nvSpPr>
        <p:spPr>
          <a:prstGeom prst="rect">
            <a:avLst/>
          </a:prstGeom>
        </p:spPr>
        <p:txBody>
          <a:bodyPr/>
          <a:lstStyle/>
          <a:p>
            <a:r>
              <a:rPr lang="en-US" sz="2000" dirty="0" smtClean="0"/>
              <a:t>HPV16 E7 </a:t>
            </a:r>
            <a:r>
              <a:rPr lang="en-US" sz="2000" dirty="0" err="1"/>
              <a:t>f</a:t>
            </a:r>
            <a:r>
              <a:rPr lang="en-US" sz="2000" dirty="0" err="1" smtClean="0"/>
              <a:t>üzyon</a:t>
            </a:r>
            <a:r>
              <a:rPr lang="en-US" sz="2000" dirty="0" smtClean="0"/>
              <a:t> protein </a:t>
            </a:r>
            <a:r>
              <a:rPr lang="en-US" sz="2000" dirty="0" err="1" smtClean="0"/>
              <a:t>antijeni</a:t>
            </a:r>
            <a:r>
              <a:rPr lang="en-US" sz="2000" dirty="0" smtClean="0"/>
              <a:t> </a:t>
            </a:r>
            <a:r>
              <a:rPr lang="en-US" sz="2000" dirty="0" err="1" smtClean="0"/>
              <a:t>aşısı</a:t>
            </a:r>
            <a:r>
              <a:rPr lang="en-US" sz="2000" dirty="0" smtClean="0"/>
              <a:t> + </a:t>
            </a:r>
            <a:r>
              <a:rPr lang="en-US" sz="2000" dirty="0" err="1" smtClean="0"/>
              <a:t>Düşük</a:t>
            </a:r>
            <a:r>
              <a:rPr lang="en-US" sz="2000" dirty="0" smtClean="0"/>
              <a:t> </a:t>
            </a:r>
            <a:r>
              <a:rPr lang="en-US" sz="2000" dirty="0" err="1" smtClean="0"/>
              <a:t>doz</a:t>
            </a:r>
            <a:r>
              <a:rPr lang="en-US" sz="2000" dirty="0" smtClean="0"/>
              <a:t> RT</a:t>
            </a:r>
          </a:p>
          <a:p>
            <a:r>
              <a:rPr lang="en-US" sz="2000" dirty="0" smtClean="0"/>
              <a:t>HPV16 E7 </a:t>
            </a:r>
            <a:r>
              <a:rPr lang="en-US" sz="2000" dirty="0" err="1" smtClean="0"/>
              <a:t>ve</a:t>
            </a:r>
            <a:r>
              <a:rPr lang="en-US" sz="2000" dirty="0" smtClean="0"/>
              <a:t> heat-shock protein DNA </a:t>
            </a:r>
            <a:r>
              <a:rPr lang="en-US" sz="2000" dirty="0" err="1" smtClean="0"/>
              <a:t>aşısı</a:t>
            </a:r>
            <a:r>
              <a:rPr lang="en-US" sz="2000" dirty="0" smtClean="0"/>
              <a:t> + </a:t>
            </a:r>
            <a:r>
              <a:rPr lang="en-US" sz="2000" dirty="0" err="1" smtClean="0"/>
              <a:t>Apigenin</a:t>
            </a:r>
            <a:r>
              <a:rPr lang="en-US" sz="2000" dirty="0" smtClean="0"/>
              <a:t> KT</a:t>
            </a:r>
          </a:p>
          <a:p>
            <a:pPr lvl="1"/>
            <a:r>
              <a:rPr lang="en-US" sz="2000" dirty="0" err="1" smtClean="0"/>
              <a:t>Preklinik</a:t>
            </a:r>
            <a:r>
              <a:rPr lang="en-US" sz="2000" dirty="0" smtClean="0"/>
              <a:t> </a:t>
            </a:r>
            <a:r>
              <a:rPr lang="en-US" sz="2000" dirty="0" err="1" smtClean="0"/>
              <a:t>çalışmalar</a:t>
            </a:r>
            <a:endParaRPr lang="en-US" sz="2000" dirty="0" smtClean="0"/>
          </a:p>
          <a:p>
            <a:pPr lvl="1"/>
            <a:r>
              <a:rPr lang="en-US" sz="2000" dirty="0" smtClean="0"/>
              <a:t>CD8+T-hc </a:t>
            </a:r>
            <a:r>
              <a:rPr lang="en-US" sz="2000" dirty="0" err="1" smtClean="0"/>
              <a:t>ve</a:t>
            </a:r>
            <a:r>
              <a:rPr lang="en-US" sz="2000" dirty="0" smtClean="0"/>
              <a:t> </a:t>
            </a:r>
            <a:r>
              <a:rPr lang="en-US" sz="2000" dirty="0" err="1" smtClean="0"/>
              <a:t>hafıza</a:t>
            </a:r>
            <a:r>
              <a:rPr lang="en-US" sz="2000" dirty="0" smtClean="0"/>
              <a:t> CD8+ T-</a:t>
            </a:r>
            <a:r>
              <a:rPr lang="en-US" sz="2000" dirty="0" err="1" smtClean="0"/>
              <a:t>hc</a:t>
            </a:r>
            <a:r>
              <a:rPr lang="en-US" sz="2000" dirty="0" smtClean="0"/>
              <a:t> </a:t>
            </a:r>
            <a:r>
              <a:rPr lang="en-US" sz="2000" dirty="0" err="1" smtClean="0"/>
              <a:t>artışı</a:t>
            </a:r>
            <a:endParaRPr lang="en-US" sz="2000" dirty="0" smtClean="0"/>
          </a:p>
          <a:p>
            <a:pPr lvl="1"/>
            <a:r>
              <a:rPr lang="en-US" sz="2000" dirty="0" err="1" smtClean="0"/>
              <a:t>Tümör</a:t>
            </a:r>
            <a:r>
              <a:rPr lang="en-US" sz="2000" dirty="0" smtClean="0"/>
              <a:t> </a:t>
            </a:r>
            <a:r>
              <a:rPr lang="en-US" sz="2000" dirty="0" err="1" smtClean="0"/>
              <a:t>hc</a:t>
            </a:r>
            <a:r>
              <a:rPr lang="en-US" sz="2000" dirty="0" smtClean="0"/>
              <a:t> apoptosis </a:t>
            </a:r>
            <a:r>
              <a:rPr lang="en-US" sz="2000" dirty="0" err="1" smtClean="0"/>
              <a:t>artışı</a:t>
            </a:r>
            <a:endParaRPr lang="en-US" sz="2000" dirty="0" smtClean="0"/>
          </a:p>
        </p:txBody>
      </p:sp>
      <p:sp>
        <p:nvSpPr>
          <p:cNvPr id="4" name="Altbilgi Yer Tutucusu 3"/>
          <p:cNvSpPr>
            <a:spLocks noGrp="1"/>
          </p:cNvSpPr>
          <p:nvPr>
            <p:ph type="ftr" sz="quarter" idx="11"/>
          </p:nvPr>
        </p:nvSpPr>
        <p:spPr/>
        <p:txBody>
          <a:bodyPr/>
          <a:lstStyle/>
          <a:p>
            <a:r>
              <a:rPr lang="tr-TR" smtClean="0"/>
              <a:t>Tseng CW, Cancer Immunol Immunother 2009; ChuangCM J Biomed Sci 2009</a:t>
            </a:r>
            <a:endParaRPr lang="tr-TR" dirty="0"/>
          </a:p>
        </p:txBody>
      </p:sp>
    </p:spTree>
    <p:extLst>
      <p:ext uri="{BB962C8B-B14F-4D97-AF65-F5344CB8AC3E}">
        <p14:creationId xmlns:p14="http://schemas.microsoft.com/office/powerpoint/2010/main" val="1233917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Serviks Kanseri İnsidans ve Mortalitesi</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09046665"/>
              </p:ext>
            </p:extLst>
          </p:nvPr>
        </p:nvGraphicFramePr>
        <p:xfrm>
          <a:off x="609600" y="1600200"/>
          <a:ext cx="7924800" cy="4114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7716415"/>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31"/>
          <p:cNvSpPr>
            <a:spLocks noGrp="1" noChangeArrowheads="1"/>
          </p:cNvSpPr>
          <p:nvPr>
            <p:ph type="title"/>
          </p:nvPr>
        </p:nvSpPr>
        <p:spPr/>
        <p:txBody>
          <a:bodyPr/>
          <a:lstStyle/>
          <a:p>
            <a:pPr eaLnBrk="1" hangingPunct="1"/>
            <a:r>
              <a:rPr lang="tr-TR" smtClean="0"/>
              <a:t>HPV Tip Prevalansı</a:t>
            </a:r>
            <a:endParaRPr lang="en-US" smtClean="0"/>
          </a:p>
        </p:txBody>
      </p:sp>
      <p:sp>
        <p:nvSpPr>
          <p:cNvPr id="82" name="Footer Placeholder 81"/>
          <p:cNvSpPr>
            <a:spLocks noGrp="1"/>
          </p:cNvSpPr>
          <p:nvPr>
            <p:ph type="ftr" sz="quarter" idx="11"/>
          </p:nvPr>
        </p:nvSpPr>
        <p:spPr/>
        <p:txBody>
          <a:bodyPr/>
          <a:lstStyle/>
          <a:p>
            <a:endParaRPr smtClean="0"/>
          </a:p>
          <a:p>
            <a:r>
              <a:rPr lang="pt-BR" dirty="0" smtClean="0"/>
              <a:t>Munoz N, Int J Cancer, 2004</a:t>
            </a:r>
            <a:endParaRPr lang="tr-TR" dirty="0"/>
          </a:p>
        </p:txBody>
      </p:sp>
      <p:grpSp>
        <p:nvGrpSpPr>
          <p:cNvPr id="2" name="Group 81"/>
          <p:cNvGrpSpPr>
            <a:grpSpLocks/>
          </p:cNvGrpSpPr>
          <p:nvPr/>
        </p:nvGrpSpPr>
        <p:grpSpPr bwMode="auto">
          <a:xfrm>
            <a:off x="701341" y="1607293"/>
            <a:ext cx="7741318" cy="4430429"/>
            <a:chOff x="214313" y="1567759"/>
            <a:chExt cx="8488253" cy="5199753"/>
          </a:xfrm>
        </p:grpSpPr>
        <p:pic>
          <p:nvPicPr>
            <p:cNvPr id="19461" name="Picture 3"/>
            <p:cNvPicPr>
              <a:picLocks noChangeAspect="1" noChangeArrowheads="1"/>
            </p:cNvPicPr>
            <p:nvPr/>
          </p:nvPicPr>
          <p:blipFill>
            <a:blip r:embed="rId3" cstate="print"/>
            <a:srcRect/>
            <a:stretch>
              <a:fillRect/>
            </a:stretch>
          </p:blipFill>
          <p:spPr bwMode="auto">
            <a:xfrm>
              <a:off x="214313" y="1693862"/>
              <a:ext cx="7566025" cy="5073650"/>
            </a:xfrm>
            <a:prstGeom prst="rect">
              <a:avLst/>
            </a:prstGeom>
            <a:ln>
              <a:noFill/>
            </a:ln>
            <a:effectLst>
              <a:outerShdw blurRad="292100" dist="139700" dir="2700000" algn="tl" rotWithShape="0">
                <a:srgbClr val="333333">
                  <a:alpha val="65000"/>
                </a:srgbClr>
              </a:outerShdw>
            </a:effectLst>
          </p:spPr>
        </p:pic>
        <p:sp>
          <p:nvSpPr>
            <p:cNvPr id="405508" name="Text Box 4"/>
            <p:cNvSpPr txBox="1">
              <a:spLocks noChangeArrowheads="1"/>
            </p:cNvSpPr>
            <p:nvPr/>
          </p:nvSpPr>
          <p:spPr bwMode="auto">
            <a:xfrm>
              <a:off x="971278" y="6179901"/>
              <a:ext cx="1920419" cy="476147"/>
            </a:xfrm>
            <a:prstGeom prst="roundRect">
              <a:avLst/>
            </a:prstGeom>
            <a:ln>
              <a:headEnd/>
              <a:tailEnd/>
            </a:ln>
          </p:spPr>
          <p:style>
            <a:lnRef idx="3">
              <a:schemeClr val="lt1"/>
            </a:lnRef>
            <a:fillRef idx="1">
              <a:schemeClr val="accent3"/>
            </a:fillRef>
            <a:effectRef idx="1">
              <a:schemeClr val="accent3"/>
            </a:effectRef>
            <a:fontRef idx="minor">
              <a:schemeClr val="lt1"/>
            </a:fontRef>
          </p:style>
          <p:txBody>
            <a:bodyPr lIns="0" rIns="0" anchor="ctr">
              <a:normAutofit/>
            </a:bodyPr>
            <a:lstStyle/>
            <a:p>
              <a:pPr algn="ctr" eaLnBrk="0" hangingPunct="0">
                <a:lnSpc>
                  <a:spcPct val="80000"/>
                </a:lnSpc>
                <a:buClr>
                  <a:srgbClr val="3399FF"/>
                </a:buClr>
                <a:buSzPct val="110000"/>
                <a:defRPr/>
              </a:pPr>
              <a:r>
                <a:rPr lang="tr-TR" sz="1400" b="1" dirty="0" smtClean="0">
                  <a:latin typeface="Calibri" pitchFamily="34" charset="0"/>
                </a:rPr>
                <a:t>Güney Amerika</a:t>
              </a:r>
              <a:endParaRPr lang="en-US" sz="1400" b="1" dirty="0">
                <a:latin typeface="Calibri" pitchFamily="34" charset="0"/>
              </a:endParaRPr>
            </a:p>
          </p:txBody>
        </p:sp>
        <p:sp>
          <p:nvSpPr>
            <p:cNvPr id="405509" name="Text Box 5"/>
            <p:cNvSpPr txBox="1">
              <a:spLocks noChangeArrowheads="1"/>
            </p:cNvSpPr>
            <p:nvPr/>
          </p:nvSpPr>
          <p:spPr bwMode="auto">
            <a:xfrm>
              <a:off x="3519034" y="5237458"/>
              <a:ext cx="1600350" cy="339870"/>
            </a:xfrm>
            <a:prstGeom prst="roundRect">
              <a:avLst/>
            </a:prstGeom>
            <a:ln>
              <a:headEnd/>
              <a:tailEnd/>
            </a:ln>
          </p:spPr>
          <p:style>
            <a:lnRef idx="3">
              <a:schemeClr val="lt1"/>
            </a:lnRef>
            <a:fillRef idx="1">
              <a:schemeClr val="accent3"/>
            </a:fillRef>
            <a:effectRef idx="1">
              <a:schemeClr val="accent3"/>
            </a:effectRef>
            <a:fontRef idx="minor">
              <a:schemeClr val="lt1"/>
            </a:fontRef>
          </p:style>
          <p:txBody>
            <a:bodyPr lIns="0" rIns="0" anchor="ctr">
              <a:normAutofit lnSpcReduction="10000"/>
            </a:bodyPr>
            <a:lstStyle/>
            <a:p>
              <a:pPr algn="ctr" eaLnBrk="0" hangingPunct="0">
                <a:lnSpc>
                  <a:spcPct val="80000"/>
                </a:lnSpc>
                <a:buClr>
                  <a:srgbClr val="3399FF"/>
                </a:buClr>
                <a:buSzPct val="110000"/>
                <a:defRPr/>
              </a:pPr>
              <a:r>
                <a:rPr lang="tr-TR" sz="1400" b="1" dirty="0" smtClean="0">
                  <a:latin typeface="Calibri" pitchFamily="34" charset="0"/>
                </a:rPr>
                <a:t>Kuzey Afrika</a:t>
              </a:r>
              <a:endParaRPr lang="en-US" sz="1400" b="1" dirty="0">
                <a:latin typeface="Calibri" pitchFamily="34" charset="0"/>
              </a:endParaRPr>
            </a:p>
          </p:txBody>
        </p:sp>
        <p:sp>
          <p:nvSpPr>
            <p:cNvPr id="405510" name="Text Box 6"/>
            <p:cNvSpPr txBox="1">
              <a:spLocks noChangeArrowheads="1"/>
            </p:cNvSpPr>
            <p:nvPr/>
          </p:nvSpPr>
          <p:spPr bwMode="auto">
            <a:xfrm>
              <a:off x="1765051" y="3590645"/>
              <a:ext cx="1773187" cy="463012"/>
            </a:xfrm>
            <a:prstGeom prst="roundRect">
              <a:avLst/>
            </a:prstGeom>
            <a:ln>
              <a:headEnd/>
              <a:tailEnd/>
            </a:ln>
          </p:spPr>
          <p:style>
            <a:lnRef idx="3">
              <a:schemeClr val="lt1"/>
            </a:lnRef>
            <a:fillRef idx="1">
              <a:schemeClr val="accent3"/>
            </a:fillRef>
            <a:effectRef idx="1">
              <a:schemeClr val="accent3"/>
            </a:effectRef>
            <a:fontRef idx="minor">
              <a:schemeClr val="lt1"/>
            </a:fontRef>
          </p:style>
          <p:txBody>
            <a:bodyPr lIns="0" rIns="0" anchor="ctr">
              <a:normAutofit fontScale="77500" lnSpcReduction="20000"/>
            </a:bodyPr>
            <a:lstStyle/>
            <a:p>
              <a:pPr algn="ctr" eaLnBrk="0" hangingPunct="0">
                <a:lnSpc>
                  <a:spcPct val="90000"/>
                </a:lnSpc>
                <a:buClr>
                  <a:srgbClr val="3399FF"/>
                </a:buClr>
                <a:buSzPct val="110000"/>
                <a:buFont typeface="Wingdings" pitchFamily="2" charset="2"/>
                <a:buNone/>
                <a:defRPr/>
              </a:pPr>
              <a:r>
                <a:rPr lang="tr-TR" sz="1700" b="1" dirty="0" smtClean="0">
                  <a:latin typeface="Calibri" pitchFamily="34" charset="0"/>
                  <a:cs typeface="Calibri" pitchFamily="34" charset="0"/>
                </a:rPr>
                <a:t>Kuzey Amerika Avrupa</a:t>
              </a:r>
              <a:endParaRPr lang="en-US" sz="1700" b="1" dirty="0">
                <a:latin typeface="Calibri" pitchFamily="34" charset="0"/>
                <a:cs typeface="Calibri" pitchFamily="34" charset="0"/>
              </a:endParaRPr>
            </a:p>
          </p:txBody>
        </p:sp>
        <p:sp>
          <p:nvSpPr>
            <p:cNvPr id="405511" name="Text Box 7"/>
            <p:cNvSpPr txBox="1">
              <a:spLocks noChangeArrowheads="1"/>
            </p:cNvSpPr>
            <p:nvPr/>
          </p:nvSpPr>
          <p:spPr bwMode="auto">
            <a:xfrm>
              <a:off x="5650700" y="4554433"/>
              <a:ext cx="1264276" cy="392410"/>
            </a:xfrm>
            <a:prstGeom prst="roundRect">
              <a:avLst/>
            </a:prstGeom>
            <a:ln>
              <a:headEnd/>
              <a:tailEnd/>
            </a:ln>
          </p:spPr>
          <p:style>
            <a:lnRef idx="3">
              <a:schemeClr val="lt1"/>
            </a:lnRef>
            <a:fillRef idx="1">
              <a:schemeClr val="accent3"/>
            </a:fillRef>
            <a:effectRef idx="1">
              <a:schemeClr val="accent3"/>
            </a:effectRef>
            <a:fontRef idx="minor">
              <a:schemeClr val="lt1"/>
            </a:fontRef>
          </p:style>
          <p:txBody>
            <a:bodyPr lIns="0" rIns="0" anchor="ctr">
              <a:normAutofit/>
            </a:bodyPr>
            <a:lstStyle/>
            <a:p>
              <a:pPr algn="ctr" eaLnBrk="0" hangingPunct="0">
                <a:lnSpc>
                  <a:spcPct val="80000"/>
                </a:lnSpc>
                <a:buClr>
                  <a:srgbClr val="3399FF"/>
                </a:buClr>
                <a:buSzPct val="110000"/>
                <a:buFont typeface="Wingdings" pitchFamily="2" charset="2"/>
                <a:buNone/>
                <a:defRPr/>
              </a:pPr>
              <a:r>
                <a:rPr lang="tr-TR" sz="1400" b="1" dirty="0" smtClean="0">
                  <a:latin typeface="Calibri" pitchFamily="34" charset="0"/>
                </a:rPr>
                <a:t>Güney Asya</a:t>
              </a:r>
              <a:endParaRPr lang="en-US" sz="1400" b="1" dirty="0">
                <a:latin typeface="Calibri" pitchFamily="34" charset="0"/>
              </a:endParaRPr>
            </a:p>
          </p:txBody>
        </p:sp>
        <p:grpSp>
          <p:nvGrpSpPr>
            <p:cNvPr id="3" name="Group 8"/>
            <p:cNvGrpSpPr>
              <a:grpSpLocks/>
            </p:cNvGrpSpPr>
            <p:nvPr/>
          </p:nvGrpSpPr>
          <p:grpSpPr bwMode="auto">
            <a:xfrm>
              <a:off x="7456498" y="2638422"/>
              <a:ext cx="806451" cy="506411"/>
              <a:chOff x="4786" y="1049"/>
              <a:chExt cx="508" cy="319"/>
            </a:xfrm>
          </p:grpSpPr>
          <p:sp>
            <p:nvSpPr>
              <p:cNvPr id="405513" name="Rectangle 9"/>
              <p:cNvSpPr>
                <a:spLocks noChangeArrowheads="1"/>
              </p:cNvSpPr>
              <p:nvPr/>
            </p:nvSpPr>
            <p:spPr bwMode="auto">
              <a:xfrm>
                <a:off x="4786" y="1129"/>
                <a:ext cx="171" cy="135"/>
              </a:xfrm>
              <a:prstGeom prst="rect">
                <a:avLst/>
              </a:prstGeom>
              <a:solidFill>
                <a:srgbClr val="FFFF99"/>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14" name="Text Box 10"/>
              <p:cNvSpPr txBox="1">
                <a:spLocks noChangeArrowheads="1"/>
              </p:cNvSpPr>
              <p:nvPr/>
            </p:nvSpPr>
            <p:spPr bwMode="auto">
              <a:xfrm>
                <a:off x="5042" y="1049"/>
                <a:ext cx="252" cy="319"/>
              </a:xfrm>
              <a:prstGeom prst="rect">
                <a:avLst/>
              </a:prstGeom>
              <a:noFill/>
              <a:ln w="9525">
                <a:noFill/>
                <a:miter lim="800000"/>
                <a:headEnd/>
                <a:tailEnd/>
              </a:ln>
            </p:spPr>
            <p:txBody>
              <a:bodyPr wrap="none" lIns="0" tIns="0" rIns="0" bIns="0" anchor="ctr" anchorCtr="1">
                <a:spAutoFit/>
              </a:bodyPr>
              <a:lstStyle/>
              <a:p>
                <a:pPr algn="ctr">
                  <a:defRPr/>
                </a:pPr>
                <a:r>
                  <a:rPr lang="en-US" sz="2800" b="1" dirty="0">
                    <a:solidFill>
                      <a:schemeClr val="tx2"/>
                    </a:solidFill>
                    <a:effectLst>
                      <a:outerShdw blurRad="38100" dist="38100" dir="2700000" algn="tl">
                        <a:srgbClr val="000000"/>
                      </a:outerShdw>
                    </a:effectLst>
                    <a:latin typeface="Calibri" pitchFamily="34" charset="0"/>
                    <a:cs typeface="Calibri" pitchFamily="34" charset="0"/>
                  </a:rPr>
                  <a:t>16</a:t>
                </a:r>
              </a:p>
            </p:txBody>
          </p:sp>
        </p:grpSp>
        <p:grpSp>
          <p:nvGrpSpPr>
            <p:cNvPr id="4" name="Group 11"/>
            <p:cNvGrpSpPr>
              <a:grpSpLocks/>
            </p:cNvGrpSpPr>
            <p:nvPr/>
          </p:nvGrpSpPr>
          <p:grpSpPr bwMode="auto">
            <a:xfrm>
              <a:off x="7454915" y="3095631"/>
              <a:ext cx="808039" cy="506414"/>
              <a:chOff x="4785" y="1421"/>
              <a:chExt cx="509" cy="319"/>
            </a:xfrm>
          </p:grpSpPr>
          <p:sp>
            <p:nvSpPr>
              <p:cNvPr id="405516" name="Rectangle 12"/>
              <p:cNvSpPr>
                <a:spLocks noChangeArrowheads="1"/>
              </p:cNvSpPr>
              <p:nvPr/>
            </p:nvSpPr>
            <p:spPr bwMode="auto">
              <a:xfrm>
                <a:off x="4785" y="1506"/>
                <a:ext cx="171" cy="134"/>
              </a:xfrm>
              <a:prstGeom prst="rect">
                <a:avLst/>
              </a:prstGeom>
              <a:solidFill>
                <a:srgbClr val="FF3300"/>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17" name="Text Box 13"/>
              <p:cNvSpPr txBox="1">
                <a:spLocks noChangeArrowheads="1"/>
              </p:cNvSpPr>
              <p:nvPr/>
            </p:nvSpPr>
            <p:spPr bwMode="auto">
              <a:xfrm>
                <a:off x="5042" y="1421"/>
                <a:ext cx="252" cy="319"/>
              </a:xfrm>
              <a:prstGeom prst="rect">
                <a:avLst/>
              </a:prstGeom>
              <a:noFill/>
              <a:ln w="9525">
                <a:noFill/>
                <a:miter lim="800000"/>
                <a:headEnd/>
                <a:tailEnd/>
              </a:ln>
            </p:spPr>
            <p:txBody>
              <a:bodyPr wrap="none" lIns="0" tIns="0" rIns="0" bIns="0" anchor="ctr" anchorCtr="1">
                <a:spAutoFit/>
              </a:bodyPr>
              <a:lstStyle/>
              <a:p>
                <a:pPr algn="ctr">
                  <a:defRPr/>
                </a:pPr>
                <a:r>
                  <a:rPr lang="en-US" sz="2800" b="1" dirty="0">
                    <a:solidFill>
                      <a:schemeClr val="tx2"/>
                    </a:solidFill>
                    <a:effectLst>
                      <a:outerShdw blurRad="38100" dist="38100" dir="2700000" algn="tl">
                        <a:srgbClr val="000000"/>
                      </a:outerShdw>
                    </a:effectLst>
                    <a:latin typeface="Calibri" pitchFamily="34" charset="0"/>
                    <a:cs typeface="Calibri" pitchFamily="34" charset="0"/>
                  </a:rPr>
                  <a:t>18</a:t>
                </a:r>
              </a:p>
            </p:txBody>
          </p:sp>
        </p:grpSp>
        <p:grpSp>
          <p:nvGrpSpPr>
            <p:cNvPr id="5" name="Group 14"/>
            <p:cNvGrpSpPr>
              <a:grpSpLocks/>
            </p:cNvGrpSpPr>
            <p:nvPr/>
          </p:nvGrpSpPr>
          <p:grpSpPr bwMode="auto">
            <a:xfrm>
              <a:off x="7454916" y="3487745"/>
              <a:ext cx="808039" cy="506414"/>
              <a:chOff x="4785" y="1752"/>
              <a:chExt cx="509" cy="319"/>
            </a:xfrm>
          </p:grpSpPr>
          <p:sp>
            <p:nvSpPr>
              <p:cNvPr id="405519" name="Rectangle 15"/>
              <p:cNvSpPr>
                <a:spLocks noChangeArrowheads="1"/>
              </p:cNvSpPr>
              <p:nvPr/>
            </p:nvSpPr>
            <p:spPr bwMode="auto">
              <a:xfrm>
                <a:off x="4785" y="1837"/>
                <a:ext cx="171" cy="135"/>
              </a:xfrm>
              <a:prstGeom prst="rect">
                <a:avLst/>
              </a:prstGeom>
              <a:solidFill>
                <a:srgbClr val="FF9900"/>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20" name="Text Box 16"/>
              <p:cNvSpPr txBox="1">
                <a:spLocks noChangeArrowheads="1"/>
              </p:cNvSpPr>
              <p:nvPr/>
            </p:nvSpPr>
            <p:spPr bwMode="auto">
              <a:xfrm>
                <a:off x="5042" y="1752"/>
                <a:ext cx="252" cy="319"/>
              </a:xfrm>
              <a:prstGeom prst="rect">
                <a:avLst/>
              </a:prstGeom>
              <a:noFill/>
              <a:ln w="9525">
                <a:noFill/>
                <a:miter lim="800000"/>
                <a:headEnd/>
                <a:tailEnd/>
              </a:ln>
            </p:spPr>
            <p:txBody>
              <a:bodyPr wrap="none" lIns="0" tIns="0" rIns="0" bIns="0" anchor="ctr" anchorCtr="1">
                <a:spAutoFit/>
              </a:bodyPr>
              <a:lstStyle/>
              <a:p>
                <a:pPr algn="ctr">
                  <a:defRPr/>
                </a:pPr>
                <a:r>
                  <a:rPr lang="en-US" sz="2800" b="1" dirty="0">
                    <a:solidFill>
                      <a:schemeClr val="tx2"/>
                    </a:solidFill>
                    <a:effectLst>
                      <a:outerShdw blurRad="38100" dist="38100" dir="2700000" algn="tl">
                        <a:srgbClr val="000000"/>
                      </a:outerShdw>
                    </a:effectLst>
                    <a:latin typeface="Calibri" pitchFamily="34" charset="0"/>
                    <a:cs typeface="Calibri" pitchFamily="34" charset="0"/>
                  </a:rPr>
                  <a:t>45</a:t>
                </a:r>
              </a:p>
            </p:txBody>
          </p:sp>
        </p:grpSp>
        <p:grpSp>
          <p:nvGrpSpPr>
            <p:cNvPr id="6" name="Group 17"/>
            <p:cNvGrpSpPr>
              <a:grpSpLocks/>
            </p:cNvGrpSpPr>
            <p:nvPr/>
          </p:nvGrpSpPr>
          <p:grpSpPr bwMode="auto">
            <a:xfrm>
              <a:off x="7454901" y="3881451"/>
              <a:ext cx="808038" cy="506414"/>
              <a:chOff x="4641" y="2888"/>
              <a:chExt cx="509" cy="319"/>
            </a:xfrm>
          </p:grpSpPr>
          <p:sp>
            <p:nvSpPr>
              <p:cNvPr id="405522" name="Rectangle 18"/>
              <p:cNvSpPr>
                <a:spLocks noChangeArrowheads="1"/>
              </p:cNvSpPr>
              <p:nvPr/>
            </p:nvSpPr>
            <p:spPr bwMode="auto">
              <a:xfrm>
                <a:off x="4641" y="2973"/>
                <a:ext cx="171" cy="134"/>
              </a:xfrm>
              <a:prstGeom prst="rect">
                <a:avLst/>
              </a:prstGeom>
              <a:solidFill>
                <a:schemeClr val="folHlink"/>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23" name="Text Box 19"/>
              <p:cNvSpPr txBox="1">
                <a:spLocks noChangeArrowheads="1"/>
              </p:cNvSpPr>
              <p:nvPr/>
            </p:nvSpPr>
            <p:spPr bwMode="auto">
              <a:xfrm>
                <a:off x="4898" y="2888"/>
                <a:ext cx="252" cy="319"/>
              </a:xfrm>
              <a:prstGeom prst="rect">
                <a:avLst/>
              </a:prstGeom>
              <a:noFill/>
              <a:ln w="9525">
                <a:noFill/>
                <a:miter lim="800000"/>
                <a:headEnd/>
                <a:tailEnd/>
              </a:ln>
            </p:spPr>
            <p:txBody>
              <a:bodyPr wrap="none" lIns="0" tIns="0" rIns="0" bIns="0" anchor="ctr" anchorCtr="1">
                <a:spAutoFit/>
              </a:bodyPr>
              <a:lstStyle/>
              <a:p>
                <a:pPr algn="ctr">
                  <a:defRPr/>
                </a:pPr>
                <a:r>
                  <a:rPr lang="en-US" sz="2800" b="1" dirty="0">
                    <a:solidFill>
                      <a:schemeClr val="tx2"/>
                    </a:solidFill>
                    <a:effectLst>
                      <a:outerShdw blurRad="38100" dist="38100" dir="2700000" algn="tl">
                        <a:srgbClr val="000000"/>
                      </a:outerShdw>
                    </a:effectLst>
                    <a:latin typeface="Calibri" pitchFamily="34" charset="0"/>
                    <a:cs typeface="Calibri" pitchFamily="34" charset="0"/>
                  </a:rPr>
                  <a:t>31</a:t>
                </a:r>
              </a:p>
            </p:txBody>
          </p:sp>
        </p:grpSp>
        <p:grpSp>
          <p:nvGrpSpPr>
            <p:cNvPr id="7" name="Group 20"/>
            <p:cNvGrpSpPr>
              <a:grpSpLocks/>
            </p:cNvGrpSpPr>
            <p:nvPr/>
          </p:nvGrpSpPr>
          <p:grpSpPr bwMode="auto">
            <a:xfrm>
              <a:off x="7456493" y="4281496"/>
              <a:ext cx="806451" cy="506414"/>
              <a:chOff x="4642" y="3140"/>
              <a:chExt cx="508" cy="319"/>
            </a:xfrm>
          </p:grpSpPr>
          <p:sp>
            <p:nvSpPr>
              <p:cNvPr id="405525" name="Rectangle 21"/>
              <p:cNvSpPr>
                <a:spLocks noChangeArrowheads="1"/>
              </p:cNvSpPr>
              <p:nvPr/>
            </p:nvSpPr>
            <p:spPr bwMode="auto">
              <a:xfrm>
                <a:off x="4642" y="3221"/>
                <a:ext cx="171" cy="134"/>
              </a:xfrm>
              <a:prstGeom prst="rect">
                <a:avLst/>
              </a:prstGeom>
              <a:solidFill>
                <a:srgbClr val="CCCCFF"/>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26" name="Text Box 22"/>
              <p:cNvSpPr txBox="1">
                <a:spLocks noChangeArrowheads="1"/>
              </p:cNvSpPr>
              <p:nvPr/>
            </p:nvSpPr>
            <p:spPr bwMode="auto">
              <a:xfrm>
                <a:off x="4898" y="3140"/>
                <a:ext cx="252" cy="319"/>
              </a:xfrm>
              <a:prstGeom prst="rect">
                <a:avLst/>
              </a:prstGeom>
              <a:noFill/>
              <a:ln w="9525">
                <a:noFill/>
                <a:miter lim="800000"/>
                <a:headEnd/>
                <a:tailEnd/>
              </a:ln>
            </p:spPr>
            <p:txBody>
              <a:bodyPr wrap="none" lIns="0" tIns="0" rIns="0" bIns="0" anchor="ctr" anchorCtr="1">
                <a:spAutoFit/>
              </a:bodyPr>
              <a:lstStyle/>
              <a:p>
                <a:pPr>
                  <a:defRPr/>
                </a:pPr>
                <a:r>
                  <a:rPr lang="en-US" sz="2800" b="1" dirty="0">
                    <a:solidFill>
                      <a:schemeClr val="tx2"/>
                    </a:solidFill>
                    <a:effectLst>
                      <a:outerShdw blurRad="38100" dist="38100" dir="2700000" algn="tl">
                        <a:srgbClr val="000000"/>
                      </a:outerShdw>
                    </a:effectLst>
                    <a:latin typeface="Calibri" pitchFamily="34" charset="0"/>
                    <a:cs typeface="Calibri" pitchFamily="34" charset="0"/>
                  </a:rPr>
                  <a:t>33</a:t>
                </a:r>
              </a:p>
            </p:txBody>
          </p:sp>
        </p:grpSp>
        <p:sp>
          <p:nvSpPr>
            <p:cNvPr id="405527" name="Text Box 23"/>
            <p:cNvSpPr txBox="1">
              <a:spLocks noChangeArrowheads="1"/>
            </p:cNvSpPr>
            <p:nvPr/>
          </p:nvSpPr>
          <p:spPr bwMode="auto">
            <a:xfrm>
              <a:off x="7022199" y="1567759"/>
              <a:ext cx="1680367" cy="1155906"/>
            </a:xfrm>
            <a:prstGeom prst="rect">
              <a:avLst/>
            </a:prstGeom>
            <a:noFill/>
            <a:ln w="9525">
              <a:noFill/>
              <a:miter lim="800000"/>
              <a:headEnd/>
              <a:tailEnd/>
            </a:ln>
          </p:spPr>
          <p:txBody>
            <a:bodyPr lIns="0" tIns="0" rIns="0" bIns="0" anchor="ctr" anchorCtr="1">
              <a:spAutoFit/>
            </a:bodyPr>
            <a:lstStyle/>
            <a:p>
              <a:pPr algn="ctr">
                <a:defRPr/>
              </a:pPr>
              <a:r>
                <a:rPr lang="en-US" sz="3200" b="1" dirty="0">
                  <a:solidFill>
                    <a:schemeClr val="tx2"/>
                  </a:solidFill>
                  <a:effectLst>
                    <a:outerShdw blurRad="38100" dist="38100" dir="2700000" algn="tl">
                      <a:srgbClr val="000000"/>
                    </a:outerShdw>
                  </a:effectLst>
                  <a:latin typeface="Calibri" pitchFamily="34" charset="0"/>
                  <a:cs typeface="Calibri" pitchFamily="34" charset="0"/>
                </a:rPr>
                <a:t>HPV </a:t>
              </a:r>
              <a:r>
                <a:rPr lang="tr-TR" sz="3200" b="1" dirty="0" smtClean="0">
                  <a:solidFill>
                    <a:schemeClr val="tx2"/>
                  </a:solidFill>
                  <a:effectLst>
                    <a:outerShdw blurRad="38100" dist="38100" dir="2700000" algn="tl">
                      <a:srgbClr val="000000"/>
                    </a:outerShdw>
                  </a:effectLst>
                  <a:latin typeface="Calibri" pitchFamily="34" charset="0"/>
                  <a:cs typeface="Calibri" pitchFamily="34" charset="0"/>
                </a:rPr>
                <a:t>tipleri</a:t>
              </a:r>
              <a:endParaRPr lang="en-US" sz="3200" b="1" dirty="0">
                <a:solidFill>
                  <a:schemeClr val="tx2"/>
                </a:solidFill>
                <a:effectLst>
                  <a:outerShdw blurRad="38100" dist="38100" dir="2700000" algn="tl">
                    <a:srgbClr val="000000"/>
                  </a:outerShdw>
                </a:effectLst>
                <a:latin typeface="Calibri" pitchFamily="34" charset="0"/>
                <a:cs typeface="Calibri" pitchFamily="34" charset="0"/>
              </a:endParaRPr>
            </a:p>
          </p:txBody>
        </p:sp>
        <p:grpSp>
          <p:nvGrpSpPr>
            <p:cNvPr id="8" name="Group 24"/>
            <p:cNvGrpSpPr>
              <a:grpSpLocks/>
            </p:cNvGrpSpPr>
            <p:nvPr/>
          </p:nvGrpSpPr>
          <p:grpSpPr bwMode="auto">
            <a:xfrm>
              <a:off x="7454914" y="4672004"/>
              <a:ext cx="808039" cy="506411"/>
              <a:chOff x="4641" y="3386"/>
              <a:chExt cx="509" cy="319"/>
            </a:xfrm>
          </p:grpSpPr>
          <p:sp>
            <p:nvSpPr>
              <p:cNvPr id="405529" name="Rectangle 25"/>
              <p:cNvSpPr>
                <a:spLocks noChangeArrowheads="1"/>
              </p:cNvSpPr>
              <p:nvPr/>
            </p:nvSpPr>
            <p:spPr bwMode="auto">
              <a:xfrm>
                <a:off x="4641" y="3466"/>
                <a:ext cx="171" cy="135"/>
              </a:xfrm>
              <a:prstGeom prst="rect">
                <a:avLst/>
              </a:prstGeom>
              <a:solidFill>
                <a:srgbClr val="CC99FF"/>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30" name="Text Box 26"/>
              <p:cNvSpPr txBox="1">
                <a:spLocks noChangeArrowheads="1"/>
              </p:cNvSpPr>
              <p:nvPr/>
            </p:nvSpPr>
            <p:spPr bwMode="auto">
              <a:xfrm>
                <a:off x="4898" y="3386"/>
                <a:ext cx="252" cy="319"/>
              </a:xfrm>
              <a:prstGeom prst="rect">
                <a:avLst/>
              </a:prstGeom>
              <a:noFill/>
              <a:ln w="9525">
                <a:noFill/>
                <a:miter lim="800000"/>
                <a:headEnd/>
                <a:tailEnd/>
              </a:ln>
            </p:spPr>
            <p:txBody>
              <a:bodyPr wrap="none" lIns="0" tIns="0" rIns="0" bIns="0" anchor="ctr" anchorCtr="1">
                <a:spAutoFit/>
              </a:bodyPr>
              <a:lstStyle/>
              <a:p>
                <a:pPr>
                  <a:defRPr/>
                </a:pPr>
                <a:r>
                  <a:rPr lang="en-US" sz="2800" b="1" dirty="0">
                    <a:solidFill>
                      <a:schemeClr val="tx2"/>
                    </a:solidFill>
                    <a:effectLst>
                      <a:outerShdw blurRad="38100" dist="38100" dir="2700000" algn="tl">
                        <a:srgbClr val="000000"/>
                      </a:outerShdw>
                    </a:effectLst>
                    <a:latin typeface="Calibri" pitchFamily="34" charset="0"/>
                    <a:cs typeface="Calibri" pitchFamily="34" charset="0"/>
                  </a:rPr>
                  <a:t>52</a:t>
                </a:r>
              </a:p>
            </p:txBody>
          </p:sp>
        </p:grpSp>
        <p:grpSp>
          <p:nvGrpSpPr>
            <p:cNvPr id="9" name="Group 27"/>
            <p:cNvGrpSpPr>
              <a:grpSpLocks/>
            </p:cNvGrpSpPr>
            <p:nvPr/>
          </p:nvGrpSpPr>
          <p:grpSpPr bwMode="auto">
            <a:xfrm>
              <a:off x="7454910" y="5473709"/>
              <a:ext cx="957264" cy="325438"/>
              <a:chOff x="4641" y="3621"/>
              <a:chExt cx="603" cy="205"/>
            </a:xfrm>
          </p:grpSpPr>
          <p:sp>
            <p:nvSpPr>
              <p:cNvPr id="405532" name="Rectangle 28"/>
              <p:cNvSpPr>
                <a:spLocks noChangeArrowheads="1"/>
              </p:cNvSpPr>
              <p:nvPr/>
            </p:nvSpPr>
            <p:spPr bwMode="auto">
              <a:xfrm>
                <a:off x="4641" y="3652"/>
                <a:ext cx="171" cy="134"/>
              </a:xfrm>
              <a:prstGeom prst="rect">
                <a:avLst/>
              </a:prstGeom>
              <a:solidFill>
                <a:srgbClr val="FF99CC"/>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33" name="Text Box 29"/>
              <p:cNvSpPr txBox="1">
                <a:spLocks noChangeArrowheads="1"/>
              </p:cNvSpPr>
              <p:nvPr/>
            </p:nvSpPr>
            <p:spPr bwMode="auto">
              <a:xfrm>
                <a:off x="4895" y="3621"/>
                <a:ext cx="349" cy="205"/>
              </a:xfrm>
              <a:prstGeom prst="rect">
                <a:avLst/>
              </a:prstGeom>
              <a:noFill/>
              <a:ln w="9525">
                <a:noFill/>
                <a:miter lim="800000"/>
                <a:headEnd/>
                <a:tailEnd/>
              </a:ln>
            </p:spPr>
            <p:txBody>
              <a:bodyPr wrap="none" lIns="0" tIns="0" rIns="0" bIns="0" anchor="ctr" anchorCtr="1">
                <a:spAutoFit/>
              </a:bodyPr>
              <a:lstStyle/>
              <a:p>
                <a:pPr>
                  <a:defRPr/>
                </a:pPr>
                <a:r>
                  <a:rPr lang="tr-TR" b="1" dirty="0" smtClean="0">
                    <a:solidFill>
                      <a:schemeClr val="tx2"/>
                    </a:solidFill>
                    <a:effectLst>
                      <a:outerShdw blurRad="38100" dist="38100" dir="2700000" algn="tl">
                        <a:srgbClr val="000000"/>
                      </a:outerShdw>
                    </a:effectLst>
                    <a:latin typeface="Calibri" pitchFamily="34" charset="0"/>
                    <a:cs typeface="Calibri" pitchFamily="34" charset="0"/>
                  </a:rPr>
                  <a:t>Diğer</a:t>
                </a:r>
                <a:endParaRPr lang="en-US" b="1" dirty="0">
                  <a:solidFill>
                    <a:schemeClr val="tx2"/>
                  </a:solidFill>
                  <a:effectLst>
                    <a:outerShdw blurRad="38100" dist="38100" dir="2700000" algn="tl">
                      <a:srgbClr val="000000"/>
                    </a:outerShdw>
                  </a:effectLst>
                  <a:latin typeface="Calibri" pitchFamily="34" charset="0"/>
                  <a:cs typeface="Calibri" pitchFamily="34" charset="0"/>
                </a:endParaRPr>
              </a:p>
            </p:txBody>
          </p:sp>
        </p:grpSp>
        <p:grpSp>
          <p:nvGrpSpPr>
            <p:cNvPr id="10" name="Group 32"/>
            <p:cNvGrpSpPr>
              <a:grpSpLocks/>
            </p:cNvGrpSpPr>
            <p:nvPr/>
          </p:nvGrpSpPr>
          <p:grpSpPr bwMode="auto">
            <a:xfrm>
              <a:off x="7454906" y="5043486"/>
              <a:ext cx="808038" cy="506413"/>
              <a:chOff x="4636" y="3387"/>
              <a:chExt cx="509" cy="319"/>
            </a:xfrm>
          </p:grpSpPr>
          <p:sp>
            <p:nvSpPr>
              <p:cNvPr id="405537" name="Rectangle 33"/>
              <p:cNvSpPr>
                <a:spLocks noChangeArrowheads="1"/>
              </p:cNvSpPr>
              <p:nvPr/>
            </p:nvSpPr>
            <p:spPr bwMode="auto">
              <a:xfrm>
                <a:off x="4636" y="3467"/>
                <a:ext cx="171" cy="134"/>
              </a:xfrm>
              <a:prstGeom prst="rect">
                <a:avLst/>
              </a:prstGeom>
              <a:solidFill>
                <a:srgbClr val="CCFFCC"/>
              </a:solidFill>
              <a:ln w="9525">
                <a:solidFill>
                  <a:schemeClr val="tx2"/>
                </a:solidFill>
                <a:miter lim="800000"/>
                <a:headEnd/>
                <a:tailEnd/>
              </a:ln>
            </p:spPr>
            <p:txBody>
              <a:bodyPr wrap="none" anchor="ctr"/>
              <a:lstStyle/>
              <a:p>
                <a:pPr>
                  <a:defRPr/>
                </a:pPr>
                <a:endParaRPr lang="en-GB" sz="3600" dirty="0">
                  <a:solidFill>
                    <a:schemeClr val="bg1"/>
                  </a:solidFill>
                  <a:effectLst>
                    <a:outerShdw blurRad="38100" dist="38100" dir="2700000" algn="tl">
                      <a:srgbClr val="000000"/>
                    </a:outerShdw>
                  </a:effectLst>
                  <a:latin typeface="Calibri" pitchFamily="34" charset="0"/>
                  <a:cs typeface="Calibri" pitchFamily="34" charset="0"/>
                </a:endParaRPr>
              </a:p>
            </p:txBody>
          </p:sp>
          <p:sp>
            <p:nvSpPr>
              <p:cNvPr id="405538" name="Text Box 34"/>
              <p:cNvSpPr txBox="1">
                <a:spLocks noChangeArrowheads="1"/>
              </p:cNvSpPr>
              <p:nvPr/>
            </p:nvSpPr>
            <p:spPr bwMode="auto">
              <a:xfrm>
                <a:off x="4893" y="3387"/>
                <a:ext cx="252" cy="319"/>
              </a:xfrm>
              <a:prstGeom prst="rect">
                <a:avLst/>
              </a:prstGeom>
              <a:noFill/>
              <a:ln w="9525">
                <a:noFill/>
                <a:miter lim="800000"/>
                <a:headEnd/>
                <a:tailEnd/>
              </a:ln>
            </p:spPr>
            <p:txBody>
              <a:bodyPr wrap="none" lIns="0" tIns="0" rIns="0" bIns="0" anchor="ctr" anchorCtr="1">
                <a:spAutoFit/>
              </a:bodyPr>
              <a:lstStyle/>
              <a:p>
                <a:pPr>
                  <a:defRPr/>
                </a:pPr>
                <a:r>
                  <a:rPr lang="en-US" sz="2800" b="1" dirty="0">
                    <a:solidFill>
                      <a:schemeClr val="tx2"/>
                    </a:solidFill>
                    <a:effectLst>
                      <a:outerShdw blurRad="38100" dist="38100" dir="2700000" algn="tl">
                        <a:srgbClr val="000000"/>
                      </a:outerShdw>
                    </a:effectLst>
                    <a:latin typeface="Calibri" pitchFamily="34" charset="0"/>
                    <a:cs typeface="Calibri" pitchFamily="34" charset="0"/>
                  </a:rPr>
                  <a:t>58</a:t>
                </a:r>
              </a:p>
            </p:txBody>
          </p:sp>
        </p:grpSp>
        <p:grpSp>
          <p:nvGrpSpPr>
            <p:cNvPr id="11" name="Group 35"/>
            <p:cNvGrpSpPr>
              <a:grpSpLocks noChangeAspect="1"/>
            </p:cNvGrpSpPr>
            <p:nvPr/>
          </p:nvGrpSpPr>
          <p:grpSpPr bwMode="auto">
            <a:xfrm>
              <a:off x="819151" y="4160837"/>
              <a:ext cx="2209800" cy="2209800"/>
              <a:chOff x="651" y="2364"/>
              <a:chExt cx="1392" cy="1392"/>
            </a:xfrm>
          </p:grpSpPr>
          <p:sp>
            <p:nvSpPr>
              <p:cNvPr id="19511" name="AutoShape 36"/>
              <p:cNvSpPr>
                <a:spLocks noChangeAspect="1" noChangeArrowheads="1" noTextEdit="1"/>
              </p:cNvSpPr>
              <p:nvPr/>
            </p:nvSpPr>
            <p:spPr bwMode="auto">
              <a:xfrm>
                <a:off x="651" y="2364"/>
                <a:ext cx="1392" cy="1392"/>
              </a:xfrm>
              <a:prstGeom prst="rect">
                <a:avLst/>
              </a:prstGeom>
              <a:noFill/>
              <a:ln w="9525">
                <a:noFill/>
                <a:miter lim="800000"/>
                <a:headEnd/>
                <a:tailEnd/>
              </a:ln>
            </p:spPr>
            <p:txBody>
              <a:bodyPr/>
              <a:lstStyle/>
              <a:p>
                <a:endParaRPr lang="tr-TR" dirty="0">
                  <a:latin typeface="Calibri" pitchFamily="34" charset="0"/>
                  <a:cs typeface="Calibri" pitchFamily="34" charset="0"/>
                </a:endParaRPr>
              </a:p>
            </p:txBody>
          </p:sp>
          <p:sp>
            <p:nvSpPr>
              <p:cNvPr id="19512" name="Rectangle 37"/>
              <p:cNvSpPr>
                <a:spLocks noChangeArrowheads="1"/>
              </p:cNvSpPr>
              <p:nvPr/>
            </p:nvSpPr>
            <p:spPr bwMode="auto">
              <a:xfrm>
                <a:off x="1089" y="3002"/>
                <a:ext cx="516" cy="637"/>
              </a:xfrm>
              <a:prstGeom prst="rect">
                <a:avLst/>
              </a:prstGeom>
              <a:solidFill>
                <a:srgbClr val="FFFF99"/>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13" name="Rectangle 38"/>
              <p:cNvSpPr>
                <a:spLocks noChangeArrowheads="1"/>
              </p:cNvSpPr>
              <p:nvPr/>
            </p:nvSpPr>
            <p:spPr bwMode="auto">
              <a:xfrm>
                <a:off x="1089" y="2860"/>
                <a:ext cx="516" cy="142"/>
              </a:xfrm>
              <a:prstGeom prst="rect">
                <a:avLst/>
              </a:prstGeom>
              <a:solidFill>
                <a:srgbClr val="FF3300"/>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14" name="Rectangle 39"/>
              <p:cNvSpPr>
                <a:spLocks noChangeArrowheads="1"/>
              </p:cNvSpPr>
              <p:nvPr/>
            </p:nvSpPr>
            <p:spPr bwMode="auto">
              <a:xfrm>
                <a:off x="1089" y="2786"/>
                <a:ext cx="516" cy="74"/>
              </a:xfrm>
              <a:prstGeom prst="rect">
                <a:avLst/>
              </a:prstGeom>
              <a:solidFill>
                <a:srgbClr val="FF9900"/>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15" name="Rectangle 40"/>
              <p:cNvSpPr>
                <a:spLocks noChangeArrowheads="1"/>
              </p:cNvSpPr>
              <p:nvPr/>
            </p:nvSpPr>
            <p:spPr bwMode="auto">
              <a:xfrm>
                <a:off x="1089" y="2700"/>
                <a:ext cx="516" cy="86"/>
              </a:xfrm>
              <a:prstGeom prst="rect">
                <a:avLst/>
              </a:prstGeom>
              <a:solidFill>
                <a:srgbClr val="83C1BB"/>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16" name="Rectangle 41"/>
              <p:cNvSpPr>
                <a:spLocks noChangeArrowheads="1"/>
              </p:cNvSpPr>
              <p:nvPr/>
            </p:nvSpPr>
            <p:spPr bwMode="auto">
              <a:xfrm>
                <a:off x="1089" y="2654"/>
                <a:ext cx="516" cy="46"/>
              </a:xfrm>
              <a:prstGeom prst="rect">
                <a:avLst/>
              </a:prstGeom>
              <a:solidFill>
                <a:srgbClr val="CCCCFF"/>
              </a:solidFill>
              <a:ln w="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17" name="Rectangle 42"/>
              <p:cNvSpPr>
                <a:spLocks noChangeArrowheads="1"/>
              </p:cNvSpPr>
              <p:nvPr/>
            </p:nvSpPr>
            <p:spPr bwMode="auto">
              <a:xfrm>
                <a:off x="1089" y="2612"/>
                <a:ext cx="516" cy="42"/>
              </a:xfrm>
              <a:prstGeom prst="rect">
                <a:avLst/>
              </a:prstGeom>
              <a:solidFill>
                <a:srgbClr val="CC99FF"/>
              </a:solidFill>
              <a:ln w="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18" name="Rectangle 43"/>
              <p:cNvSpPr>
                <a:spLocks noChangeArrowheads="1"/>
              </p:cNvSpPr>
              <p:nvPr/>
            </p:nvSpPr>
            <p:spPr bwMode="auto">
              <a:xfrm>
                <a:off x="1089" y="2580"/>
                <a:ext cx="516" cy="32"/>
              </a:xfrm>
              <a:prstGeom prst="rect">
                <a:avLst/>
              </a:prstGeom>
              <a:solidFill>
                <a:srgbClr val="CCFFCC"/>
              </a:solidFill>
              <a:ln w="4826">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19" name="Rectangle 44"/>
              <p:cNvSpPr>
                <a:spLocks noChangeArrowheads="1"/>
              </p:cNvSpPr>
              <p:nvPr/>
            </p:nvSpPr>
            <p:spPr bwMode="auto">
              <a:xfrm>
                <a:off x="1089" y="2417"/>
                <a:ext cx="516" cy="163"/>
              </a:xfrm>
              <a:prstGeom prst="rect">
                <a:avLst/>
              </a:prstGeom>
              <a:solidFill>
                <a:srgbClr val="FF99CC"/>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20" name="Rectangle 45"/>
              <p:cNvSpPr>
                <a:spLocks noChangeArrowheads="1"/>
              </p:cNvSpPr>
              <p:nvPr/>
            </p:nvSpPr>
            <p:spPr bwMode="auto">
              <a:xfrm>
                <a:off x="1288" y="3264"/>
                <a:ext cx="117" cy="148"/>
              </a:xfrm>
              <a:prstGeom prst="rect">
                <a:avLst/>
              </a:prstGeom>
              <a:noFill/>
              <a:ln w="9525">
                <a:noFill/>
                <a:miter lim="800000"/>
                <a:headEnd/>
                <a:tailEnd/>
              </a:ln>
            </p:spPr>
            <p:txBody>
              <a:bodyPr wrap="none" lIns="0" tIns="0" rIns="0" bIns="0">
                <a:spAutoFit/>
              </a:bodyPr>
              <a:lstStyle/>
              <a:p>
                <a:r>
                  <a:rPr lang="it-IT" sz="1300" b="1" dirty="0">
                    <a:solidFill>
                      <a:srgbClr val="000000"/>
                    </a:solidFill>
                    <a:latin typeface="Calibri" pitchFamily="34" charset="0"/>
                    <a:cs typeface="Calibri" pitchFamily="34" charset="0"/>
                  </a:rPr>
                  <a:t>57</a:t>
                </a:r>
                <a:endParaRPr lang="it-IT" sz="900" b="1" dirty="0">
                  <a:latin typeface="Calibri" pitchFamily="34" charset="0"/>
                  <a:cs typeface="Calibri" pitchFamily="34" charset="0"/>
                </a:endParaRPr>
              </a:p>
            </p:txBody>
          </p:sp>
          <p:sp>
            <p:nvSpPr>
              <p:cNvPr id="19521" name="Rectangle 46"/>
              <p:cNvSpPr>
                <a:spLocks noChangeArrowheads="1"/>
              </p:cNvSpPr>
              <p:nvPr/>
            </p:nvSpPr>
            <p:spPr bwMode="auto">
              <a:xfrm>
                <a:off x="1244" y="2874"/>
                <a:ext cx="207" cy="148"/>
              </a:xfrm>
              <a:prstGeom prst="rect">
                <a:avLst/>
              </a:prstGeom>
              <a:noFill/>
              <a:ln w="9525">
                <a:noFill/>
                <a:miter lim="800000"/>
                <a:headEnd/>
                <a:tailEnd/>
              </a:ln>
            </p:spPr>
            <p:txBody>
              <a:bodyPr wrap="none" lIns="0" tIns="0" rIns="0" bIns="0">
                <a:spAutoFit/>
              </a:bodyPr>
              <a:lstStyle/>
              <a:p>
                <a:r>
                  <a:rPr lang="it-IT" sz="1300" b="1" dirty="0">
                    <a:latin typeface="Calibri" pitchFamily="34" charset="0"/>
                    <a:cs typeface="Calibri" pitchFamily="34" charset="0"/>
                  </a:rPr>
                  <a:t>12.6</a:t>
                </a:r>
                <a:endParaRPr lang="it-IT" sz="900" b="1" dirty="0">
                  <a:latin typeface="Calibri" pitchFamily="34" charset="0"/>
                  <a:cs typeface="Calibri" pitchFamily="34" charset="0"/>
                </a:endParaRPr>
              </a:p>
            </p:txBody>
          </p:sp>
        </p:grpSp>
        <p:grpSp>
          <p:nvGrpSpPr>
            <p:cNvPr id="12" name="Group 47"/>
            <p:cNvGrpSpPr>
              <a:grpSpLocks noChangeAspect="1"/>
            </p:cNvGrpSpPr>
            <p:nvPr/>
          </p:nvGrpSpPr>
          <p:grpSpPr bwMode="auto">
            <a:xfrm>
              <a:off x="1704976" y="1609725"/>
              <a:ext cx="2079625" cy="2114550"/>
              <a:chOff x="1209" y="757"/>
              <a:chExt cx="1310" cy="1332"/>
            </a:xfrm>
          </p:grpSpPr>
          <p:sp>
            <p:nvSpPr>
              <p:cNvPr id="19502" name="AutoShape 48"/>
              <p:cNvSpPr>
                <a:spLocks noChangeAspect="1" noChangeArrowheads="1" noTextEdit="1"/>
              </p:cNvSpPr>
              <p:nvPr/>
            </p:nvSpPr>
            <p:spPr bwMode="auto">
              <a:xfrm>
                <a:off x="1209" y="757"/>
                <a:ext cx="1310" cy="1332"/>
              </a:xfrm>
              <a:prstGeom prst="rect">
                <a:avLst/>
              </a:prstGeom>
              <a:noFill/>
              <a:ln w="9525">
                <a:noFill/>
                <a:miter lim="800000"/>
                <a:headEnd/>
                <a:tailEnd/>
              </a:ln>
            </p:spPr>
            <p:txBody>
              <a:bodyPr/>
              <a:lstStyle/>
              <a:p>
                <a:endParaRPr lang="tr-TR" dirty="0">
                  <a:latin typeface="Calibri" pitchFamily="34" charset="0"/>
                  <a:cs typeface="Calibri" pitchFamily="34" charset="0"/>
                </a:endParaRPr>
              </a:p>
            </p:txBody>
          </p:sp>
          <p:sp>
            <p:nvSpPr>
              <p:cNvPr id="19503" name="Rectangle 49"/>
              <p:cNvSpPr>
                <a:spLocks noChangeArrowheads="1"/>
              </p:cNvSpPr>
              <p:nvPr/>
            </p:nvSpPr>
            <p:spPr bwMode="auto">
              <a:xfrm>
                <a:off x="1620" y="1206"/>
                <a:ext cx="488" cy="786"/>
              </a:xfrm>
              <a:prstGeom prst="rect">
                <a:avLst/>
              </a:prstGeom>
              <a:solidFill>
                <a:srgbClr val="FFFF99"/>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04" name="Rectangle 50"/>
              <p:cNvSpPr>
                <a:spLocks noChangeArrowheads="1"/>
              </p:cNvSpPr>
              <p:nvPr/>
            </p:nvSpPr>
            <p:spPr bwMode="auto">
              <a:xfrm>
                <a:off x="1620" y="1042"/>
                <a:ext cx="488" cy="164"/>
              </a:xfrm>
              <a:prstGeom prst="rect">
                <a:avLst/>
              </a:prstGeom>
              <a:solidFill>
                <a:srgbClr val="FF3300"/>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05" name="Rectangle 51"/>
              <p:cNvSpPr>
                <a:spLocks noChangeArrowheads="1"/>
              </p:cNvSpPr>
              <p:nvPr/>
            </p:nvSpPr>
            <p:spPr bwMode="auto">
              <a:xfrm>
                <a:off x="1620" y="939"/>
                <a:ext cx="488" cy="103"/>
              </a:xfrm>
              <a:prstGeom prst="rect">
                <a:avLst/>
              </a:prstGeom>
              <a:solidFill>
                <a:srgbClr val="FF9900"/>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06" name="Rectangle 52"/>
              <p:cNvSpPr>
                <a:spLocks noChangeArrowheads="1"/>
              </p:cNvSpPr>
              <p:nvPr/>
            </p:nvSpPr>
            <p:spPr bwMode="auto">
              <a:xfrm>
                <a:off x="1620" y="889"/>
                <a:ext cx="488" cy="50"/>
              </a:xfrm>
              <a:prstGeom prst="rect">
                <a:avLst/>
              </a:prstGeom>
              <a:solidFill>
                <a:srgbClr val="83C1BB"/>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07" name="Rectangle 53"/>
              <p:cNvSpPr>
                <a:spLocks noChangeArrowheads="1"/>
              </p:cNvSpPr>
              <p:nvPr/>
            </p:nvSpPr>
            <p:spPr bwMode="auto">
              <a:xfrm>
                <a:off x="1620" y="874"/>
                <a:ext cx="488" cy="15"/>
              </a:xfrm>
              <a:prstGeom prst="rect">
                <a:avLst/>
              </a:prstGeom>
              <a:solidFill>
                <a:srgbClr val="CC99FF"/>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08" name="Rectangle 54"/>
              <p:cNvSpPr>
                <a:spLocks noChangeArrowheads="1"/>
              </p:cNvSpPr>
              <p:nvPr/>
            </p:nvSpPr>
            <p:spPr bwMode="auto">
              <a:xfrm>
                <a:off x="1620" y="801"/>
                <a:ext cx="488" cy="73"/>
              </a:xfrm>
              <a:prstGeom prst="rect">
                <a:avLst/>
              </a:prstGeom>
              <a:solidFill>
                <a:srgbClr val="FF99CC"/>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09" name="Rectangle 55"/>
              <p:cNvSpPr>
                <a:spLocks noChangeArrowheads="1"/>
              </p:cNvSpPr>
              <p:nvPr/>
            </p:nvSpPr>
            <p:spPr bwMode="auto">
              <a:xfrm>
                <a:off x="1758" y="1543"/>
                <a:ext cx="207" cy="148"/>
              </a:xfrm>
              <a:prstGeom prst="rect">
                <a:avLst/>
              </a:prstGeom>
              <a:noFill/>
              <a:ln w="9525">
                <a:noFill/>
                <a:miter lim="800000"/>
                <a:headEnd/>
                <a:tailEnd/>
              </a:ln>
            </p:spPr>
            <p:txBody>
              <a:bodyPr wrap="none" lIns="0" tIns="0" rIns="0" bIns="0">
                <a:spAutoFit/>
              </a:bodyPr>
              <a:lstStyle/>
              <a:p>
                <a:r>
                  <a:rPr lang="it-IT" sz="1300" b="1" dirty="0">
                    <a:solidFill>
                      <a:srgbClr val="000000"/>
                    </a:solidFill>
                    <a:latin typeface="Calibri" pitchFamily="34" charset="0"/>
                    <a:cs typeface="Calibri" pitchFamily="34" charset="0"/>
                  </a:rPr>
                  <a:t>69.7</a:t>
                </a:r>
                <a:endParaRPr lang="it-IT" sz="900" b="1" dirty="0">
                  <a:latin typeface="Calibri" pitchFamily="34" charset="0"/>
                  <a:cs typeface="Calibri" pitchFamily="34" charset="0"/>
                </a:endParaRPr>
              </a:p>
            </p:txBody>
          </p:sp>
          <p:sp>
            <p:nvSpPr>
              <p:cNvPr id="19510" name="Rectangle 56"/>
              <p:cNvSpPr>
                <a:spLocks noChangeArrowheads="1"/>
              </p:cNvSpPr>
              <p:nvPr/>
            </p:nvSpPr>
            <p:spPr bwMode="auto">
              <a:xfrm>
                <a:off x="1758" y="1068"/>
                <a:ext cx="207" cy="148"/>
              </a:xfrm>
              <a:prstGeom prst="rect">
                <a:avLst/>
              </a:prstGeom>
              <a:noFill/>
              <a:ln w="9525">
                <a:noFill/>
                <a:miter lim="800000"/>
                <a:headEnd/>
                <a:tailEnd/>
              </a:ln>
            </p:spPr>
            <p:txBody>
              <a:bodyPr wrap="none" lIns="0" tIns="0" rIns="0" bIns="0">
                <a:spAutoFit/>
              </a:bodyPr>
              <a:lstStyle/>
              <a:p>
                <a:r>
                  <a:rPr lang="it-IT" sz="1300" b="1" dirty="0">
                    <a:latin typeface="Calibri" pitchFamily="34" charset="0"/>
                    <a:cs typeface="Calibri" pitchFamily="34" charset="0"/>
                  </a:rPr>
                  <a:t>14.6</a:t>
                </a:r>
                <a:endParaRPr lang="it-IT" sz="900" b="1" dirty="0">
                  <a:latin typeface="Calibri" pitchFamily="34" charset="0"/>
                  <a:cs typeface="Calibri" pitchFamily="34" charset="0"/>
                </a:endParaRPr>
              </a:p>
            </p:txBody>
          </p:sp>
        </p:grpSp>
        <p:grpSp>
          <p:nvGrpSpPr>
            <p:cNvPr id="13" name="Group 57"/>
            <p:cNvGrpSpPr>
              <a:grpSpLocks noChangeAspect="1"/>
            </p:cNvGrpSpPr>
            <p:nvPr/>
          </p:nvGrpSpPr>
          <p:grpSpPr bwMode="auto">
            <a:xfrm>
              <a:off x="3214688" y="3270250"/>
              <a:ext cx="2133600" cy="2133600"/>
              <a:chOff x="2160" y="1803"/>
              <a:chExt cx="1344" cy="1344"/>
            </a:xfrm>
          </p:grpSpPr>
          <p:sp>
            <p:nvSpPr>
              <p:cNvPr id="19491" name="AutoShape 58"/>
              <p:cNvSpPr>
                <a:spLocks noChangeAspect="1" noChangeArrowheads="1" noTextEdit="1"/>
              </p:cNvSpPr>
              <p:nvPr/>
            </p:nvSpPr>
            <p:spPr bwMode="auto">
              <a:xfrm>
                <a:off x="2160" y="1803"/>
                <a:ext cx="1344" cy="1344"/>
              </a:xfrm>
              <a:prstGeom prst="rect">
                <a:avLst/>
              </a:prstGeom>
              <a:noFill/>
              <a:ln w="9525">
                <a:noFill/>
                <a:miter lim="800000"/>
                <a:headEnd/>
                <a:tailEnd/>
              </a:ln>
            </p:spPr>
            <p:txBody>
              <a:bodyPr/>
              <a:lstStyle/>
              <a:p>
                <a:endParaRPr lang="tr-TR" dirty="0">
                  <a:latin typeface="Calibri" pitchFamily="34" charset="0"/>
                  <a:cs typeface="Calibri" pitchFamily="34" charset="0"/>
                </a:endParaRPr>
              </a:p>
            </p:txBody>
          </p:sp>
          <p:sp>
            <p:nvSpPr>
              <p:cNvPr id="19492" name="Rectangle 59"/>
              <p:cNvSpPr>
                <a:spLocks noChangeArrowheads="1"/>
              </p:cNvSpPr>
              <p:nvPr/>
            </p:nvSpPr>
            <p:spPr bwMode="auto">
              <a:xfrm>
                <a:off x="2583" y="2327"/>
                <a:ext cx="498" cy="718"/>
              </a:xfrm>
              <a:prstGeom prst="rect">
                <a:avLst/>
              </a:prstGeom>
              <a:solidFill>
                <a:srgbClr val="FFFF99"/>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93" name="Rectangle 60"/>
              <p:cNvSpPr>
                <a:spLocks noChangeArrowheads="1"/>
              </p:cNvSpPr>
              <p:nvPr/>
            </p:nvSpPr>
            <p:spPr bwMode="auto">
              <a:xfrm>
                <a:off x="2583" y="2147"/>
                <a:ext cx="498" cy="180"/>
              </a:xfrm>
              <a:prstGeom prst="rect">
                <a:avLst/>
              </a:prstGeom>
              <a:solidFill>
                <a:srgbClr val="FF3300"/>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94" name="Rectangle 61"/>
              <p:cNvSpPr>
                <a:spLocks noChangeArrowheads="1"/>
              </p:cNvSpPr>
              <p:nvPr/>
            </p:nvSpPr>
            <p:spPr bwMode="auto">
              <a:xfrm>
                <a:off x="2583" y="2085"/>
                <a:ext cx="498" cy="62"/>
              </a:xfrm>
              <a:prstGeom prst="rect">
                <a:avLst/>
              </a:prstGeom>
              <a:solidFill>
                <a:srgbClr val="FF9900"/>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95" name="Rectangle 62"/>
              <p:cNvSpPr>
                <a:spLocks noChangeArrowheads="1"/>
              </p:cNvSpPr>
              <p:nvPr/>
            </p:nvSpPr>
            <p:spPr bwMode="auto">
              <a:xfrm>
                <a:off x="2583" y="2049"/>
                <a:ext cx="498" cy="36"/>
              </a:xfrm>
              <a:prstGeom prst="rect">
                <a:avLst/>
              </a:prstGeom>
              <a:solidFill>
                <a:srgbClr val="83C1BB"/>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96" name="Rectangle 63"/>
              <p:cNvSpPr>
                <a:spLocks noChangeArrowheads="1"/>
              </p:cNvSpPr>
              <p:nvPr/>
            </p:nvSpPr>
            <p:spPr bwMode="auto">
              <a:xfrm>
                <a:off x="2583" y="2006"/>
                <a:ext cx="498" cy="43"/>
              </a:xfrm>
              <a:prstGeom prst="rect">
                <a:avLst/>
              </a:prstGeom>
              <a:solidFill>
                <a:srgbClr val="CCCCFF"/>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97" name="Rectangle 64"/>
              <p:cNvSpPr>
                <a:spLocks noChangeArrowheads="1"/>
              </p:cNvSpPr>
              <p:nvPr/>
            </p:nvSpPr>
            <p:spPr bwMode="auto">
              <a:xfrm>
                <a:off x="2583" y="1993"/>
                <a:ext cx="498" cy="13"/>
              </a:xfrm>
              <a:prstGeom prst="rect">
                <a:avLst/>
              </a:prstGeom>
              <a:solidFill>
                <a:srgbClr val="CC99FF"/>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98" name="Rectangle 65"/>
              <p:cNvSpPr>
                <a:spLocks noChangeArrowheads="1"/>
              </p:cNvSpPr>
              <p:nvPr/>
            </p:nvSpPr>
            <p:spPr bwMode="auto">
              <a:xfrm>
                <a:off x="2583" y="1990"/>
                <a:ext cx="498" cy="3"/>
              </a:xfrm>
              <a:prstGeom prst="rect">
                <a:avLst/>
              </a:prstGeom>
              <a:solidFill>
                <a:srgbClr val="CCFFCC"/>
              </a:solidFill>
              <a:ln w="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99" name="Rectangle 66"/>
              <p:cNvSpPr>
                <a:spLocks noChangeArrowheads="1"/>
              </p:cNvSpPr>
              <p:nvPr/>
            </p:nvSpPr>
            <p:spPr bwMode="auto">
              <a:xfrm>
                <a:off x="2583" y="1852"/>
                <a:ext cx="498" cy="138"/>
              </a:xfrm>
              <a:prstGeom prst="rect">
                <a:avLst/>
              </a:prstGeom>
              <a:solidFill>
                <a:srgbClr val="FF99CC"/>
              </a:solidFill>
              <a:ln w="4763">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500" name="Rectangle 67"/>
              <p:cNvSpPr>
                <a:spLocks noChangeArrowheads="1"/>
              </p:cNvSpPr>
              <p:nvPr/>
            </p:nvSpPr>
            <p:spPr bwMode="auto">
              <a:xfrm>
                <a:off x="2716" y="2626"/>
                <a:ext cx="207" cy="148"/>
              </a:xfrm>
              <a:prstGeom prst="rect">
                <a:avLst/>
              </a:prstGeom>
              <a:noFill/>
              <a:ln w="9525">
                <a:noFill/>
                <a:miter lim="800000"/>
                <a:headEnd/>
                <a:tailEnd/>
              </a:ln>
            </p:spPr>
            <p:txBody>
              <a:bodyPr wrap="none" lIns="0" tIns="0" rIns="0" bIns="0">
                <a:spAutoFit/>
              </a:bodyPr>
              <a:lstStyle/>
              <a:p>
                <a:r>
                  <a:rPr lang="it-IT" sz="1300" b="1" dirty="0">
                    <a:solidFill>
                      <a:srgbClr val="000000"/>
                    </a:solidFill>
                    <a:latin typeface="Calibri" pitchFamily="34" charset="0"/>
                    <a:cs typeface="Calibri" pitchFamily="34" charset="0"/>
                  </a:rPr>
                  <a:t>67.6</a:t>
                </a:r>
                <a:endParaRPr lang="it-IT" sz="900" b="1" dirty="0">
                  <a:latin typeface="Calibri" pitchFamily="34" charset="0"/>
                  <a:cs typeface="Calibri" pitchFamily="34" charset="0"/>
                </a:endParaRPr>
              </a:p>
            </p:txBody>
          </p:sp>
          <p:sp>
            <p:nvSpPr>
              <p:cNvPr id="19501" name="Rectangle 68"/>
              <p:cNvSpPr>
                <a:spLocks noChangeArrowheads="1"/>
              </p:cNvSpPr>
              <p:nvPr/>
            </p:nvSpPr>
            <p:spPr bwMode="auto">
              <a:xfrm>
                <a:off x="2764" y="2177"/>
                <a:ext cx="117" cy="148"/>
              </a:xfrm>
              <a:prstGeom prst="rect">
                <a:avLst/>
              </a:prstGeom>
              <a:noFill/>
              <a:ln w="9525">
                <a:noFill/>
                <a:miter lim="800000"/>
                <a:headEnd/>
                <a:tailEnd/>
              </a:ln>
            </p:spPr>
            <p:txBody>
              <a:bodyPr wrap="none" lIns="0" tIns="0" rIns="0" bIns="0">
                <a:spAutoFit/>
              </a:bodyPr>
              <a:lstStyle/>
              <a:p>
                <a:r>
                  <a:rPr lang="it-IT" sz="1300" b="1" dirty="0">
                    <a:latin typeface="Calibri" pitchFamily="34" charset="0"/>
                    <a:cs typeface="Calibri" pitchFamily="34" charset="0"/>
                  </a:rPr>
                  <a:t>17</a:t>
                </a:r>
                <a:endParaRPr lang="it-IT" sz="900" b="1" dirty="0">
                  <a:latin typeface="Calibri" pitchFamily="34" charset="0"/>
                  <a:cs typeface="Calibri" pitchFamily="34" charset="0"/>
                </a:endParaRPr>
              </a:p>
            </p:txBody>
          </p:sp>
        </p:grpSp>
        <p:grpSp>
          <p:nvGrpSpPr>
            <p:cNvPr id="14" name="Group 69"/>
            <p:cNvGrpSpPr>
              <a:grpSpLocks noChangeAspect="1"/>
            </p:cNvGrpSpPr>
            <p:nvPr/>
          </p:nvGrpSpPr>
          <p:grpSpPr bwMode="auto">
            <a:xfrm>
              <a:off x="5200651" y="2579687"/>
              <a:ext cx="2200275" cy="2143125"/>
              <a:chOff x="3411" y="1368"/>
              <a:chExt cx="1386" cy="1350"/>
            </a:xfrm>
          </p:grpSpPr>
          <p:sp>
            <p:nvSpPr>
              <p:cNvPr id="19480" name="AutoShape 70"/>
              <p:cNvSpPr>
                <a:spLocks noChangeAspect="1" noChangeArrowheads="1" noTextEdit="1"/>
              </p:cNvSpPr>
              <p:nvPr/>
            </p:nvSpPr>
            <p:spPr bwMode="auto">
              <a:xfrm>
                <a:off x="3411" y="1368"/>
                <a:ext cx="1386" cy="1350"/>
              </a:xfrm>
              <a:prstGeom prst="rect">
                <a:avLst/>
              </a:prstGeom>
              <a:noFill/>
              <a:ln w="9525">
                <a:noFill/>
                <a:miter lim="800000"/>
                <a:headEnd/>
                <a:tailEnd/>
              </a:ln>
            </p:spPr>
            <p:txBody>
              <a:bodyPr/>
              <a:lstStyle/>
              <a:p>
                <a:endParaRPr lang="tr-TR" dirty="0">
                  <a:latin typeface="Calibri" pitchFamily="34" charset="0"/>
                  <a:cs typeface="Calibri" pitchFamily="34" charset="0"/>
                </a:endParaRPr>
              </a:p>
            </p:txBody>
          </p:sp>
          <p:sp>
            <p:nvSpPr>
              <p:cNvPr id="19481" name="Rectangle 71"/>
              <p:cNvSpPr>
                <a:spLocks noChangeArrowheads="1"/>
              </p:cNvSpPr>
              <p:nvPr/>
            </p:nvSpPr>
            <p:spPr bwMode="auto">
              <a:xfrm>
                <a:off x="3846" y="2043"/>
                <a:ext cx="512" cy="567"/>
              </a:xfrm>
              <a:prstGeom prst="rect">
                <a:avLst/>
              </a:prstGeom>
              <a:solidFill>
                <a:srgbClr val="FFFF99"/>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2" name="Rectangle 72"/>
              <p:cNvSpPr>
                <a:spLocks noChangeArrowheads="1"/>
              </p:cNvSpPr>
              <p:nvPr/>
            </p:nvSpPr>
            <p:spPr bwMode="auto">
              <a:xfrm>
                <a:off x="3846" y="1763"/>
                <a:ext cx="512" cy="280"/>
              </a:xfrm>
              <a:prstGeom prst="rect">
                <a:avLst/>
              </a:prstGeom>
              <a:solidFill>
                <a:srgbClr val="FF3300"/>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3" name="Rectangle 73"/>
              <p:cNvSpPr>
                <a:spLocks noChangeArrowheads="1"/>
              </p:cNvSpPr>
              <p:nvPr/>
            </p:nvSpPr>
            <p:spPr bwMode="auto">
              <a:xfrm>
                <a:off x="3846" y="1679"/>
                <a:ext cx="512" cy="84"/>
              </a:xfrm>
              <a:prstGeom prst="rect">
                <a:avLst/>
              </a:prstGeom>
              <a:solidFill>
                <a:srgbClr val="FF9900"/>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4" name="Rectangle 74"/>
              <p:cNvSpPr>
                <a:spLocks noChangeArrowheads="1"/>
              </p:cNvSpPr>
              <p:nvPr/>
            </p:nvSpPr>
            <p:spPr bwMode="auto">
              <a:xfrm>
                <a:off x="3846" y="1662"/>
                <a:ext cx="512" cy="17"/>
              </a:xfrm>
              <a:prstGeom prst="rect">
                <a:avLst/>
              </a:prstGeom>
              <a:solidFill>
                <a:srgbClr val="83C1BB"/>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5" name="Rectangle 75"/>
              <p:cNvSpPr>
                <a:spLocks noChangeArrowheads="1"/>
              </p:cNvSpPr>
              <p:nvPr/>
            </p:nvSpPr>
            <p:spPr bwMode="auto">
              <a:xfrm>
                <a:off x="3846" y="1637"/>
                <a:ext cx="512" cy="25"/>
              </a:xfrm>
              <a:prstGeom prst="rect">
                <a:avLst/>
              </a:prstGeom>
              <a:solidFill>
                <a:srgbClr val="CCCCFF"/>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6" name="Rectangle 76"/>
              <p:cNvSpPr>
                <a:spLocks noChangeArrowheads="1"/>
              </p:cNvSpPr>
              <p:nvPr/>
            </p:nvSpPr>
            <p:spPr bwMode="auto">
              <a:xfrm>
                <a:off x="3846" y="1602"/>
                <a:ext cx="512" cy="35"/>
              </a:xfrm>
              <a:prstGeom prst="rect">
                <a:avLst/>
              </a:prstGeom>
              <a:solidFill>
                <a:srgbClr val="CC99FF"/>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7" name="Rectangle 77"/>
              <p:cNvSpPr>
                <a:spLocks noChangeArrowheads="1"/>
              </p:cNvSpPr>
              <p:nvPr/>
            </p:nvSpPr>
            <p:spPr bwMode="auto">
              <a:xfrm>
                <a:off x="3846" y="1571"/>
                <a:ext cx="512" cy="31"/>
              </a:xfrm>
              <a:prstGeom prst="rect">
                <a:avLst/>
              </a:prstGeom>
              <a:solidFill>
                <a:srgbClr val="CCFFCC"/>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8" name="Rectangle 78"/>
              <p:cNvSpPr>
                <a:spLocks noChangeArrowheads="1"/>
              </p:cNvSpPr>
              <p:nvPr/>
            </p:nvSpPr>
            <p:spPr bwMode="auto">
              <a:xfrm>
                <a:off x="3846" y="1420"/>
                <a:ext cx="512" cy="151"/>
              </a:xfrm>
              <a:prstGeom prst="rect">
                <a:avLst/>
              </a:prstGeom>
              <a:solidFill>
                <a:srgbClr val="FF99CC"/>
              </a:solidFill>
              <a:ln w="6350">
                <a:solidFill>
                  <a:srgbClr val="FFFFFF"/>
                </a:solidFill>
                <a:miter lim="800000"/>
                <a:headEnd/>
                <a:tailEnd/>
              </a:ln>
            </p:spPr>
            <p:txBody>
              <a:bodyPr/>
              <a:lstStyle/>
              <a:p>
                <a:endParaRPr lang="en-GB" sz="4000" dirty="0">
                  <a:latin typeface="Calibri" pitchFamily="34" charset="0"/>
                  <a:cs typeface="Calibri" pitchFamily="34" charset="0"/>
                </a:endParaRPr>
              </a:p>
            </p:txBody>
          </p:sp>
          <p:sp>
            <p:nvSpPr>
              <p:cNvPr id="19489" name="Rectangle 79"/>
              <p:cNvSpPr>
                <a:spLocks noChangeArrowheads="1"/>
              </p:cNvSpPr>
              <p:nvPr/>
            </p:nvSpPr>
            <p:spPr bwMode="auto">
              <a:xfrm>
                <a:off x="3995" y="2270"/>
                <a:ext cx="207" cy="148"/>
              </a:xfrm>
              <a:prstGeom prst="rect">
                <a:avLst/>
              </a:prstGeom>
              <a:noFill/>
              <a:ln w="9525">
                <a:noFill/>
                <a:miter lim="800000"/>
                <a:headEnd/>
                <a:tailEnd/>
              </a:ln>
            </p:spPr>
            <p:txBody>
              <a:bodyPr wrap="none" lIns="0" tIns="0" rIns="0" bIns="0">
                <a:spAutoFit/>
              </a:bodyPr>
              <a:lstStyle/>
              <a:p>
                <a:r>
                  <a:rPr lang="it-IT" sz="1300" b="1" dirty="0">
                    <a:solidFill>
                      <a:srgbClr val="000000"/>
                    </a:solidFill>
                    <a:latin typeface="Calibri" pitchFamily="34" charset="0"/>
                    <a:cs typeface="Calibri" pitchFamily="34" charset="0"/>
                  </a:rPr>
                  <a:t>52.5</a:t>
                </a:r>
                <a:endParaRPr lang="it-IT" sz="900" b="1" dirty="0">
                  <a:latin typeface="Calibri" pitchFamily="34" charset="0"/>
                  <a:cs typeface="Calibri" pitchFamily="34" charset="0"/>
                </a:endParaRPr>
              </a:p>
            </p:txBody>
          </p:sp>
          <p:sp>
            <p:nvSpPr>
              <p:cNvPr id="19490" name="Rectangle 80"/>
              <p:cNvSpPr>
                <a:spLocks noChangeArrowheads="1"/>
              </p:cNvSpPr>
              <p:nvPr/>
            </p:nvSpPr>
            <p:spPr bwMode="auto">
              <a:xfrm>
                <a:off x="3995" y="1847"/>
                <a:ext cx="207" cy="148"/>
              </a:xfrm>
              <a:prstGeom prst="rect">
                <a:avLst/>
              </a:prstGeom>
              <a:noFill/>
              <a:ln w="9525">
                <a:noFill/>
                <a:miter lim="800000"/>
                <a:headEnd/>
                <a:tailEnd/>
              </a:ln>
            </p:spPr>
            <p:txBody>
              <a:bodyPr wrap="none" lIns="0" tIns="0" rIns="0" bIns="0">
                <a:spAutoFit/>
              </a:bodyPr>
              <a:lstStyle/>
              <a:p>
                <a:r>
                  <a:rPr lang="it-IT" sz="1300" b="1" dirty="0">
                    <a:latin typeface="Calibri" pitchFamily="34" charset="0"/>
                    <a:cs typeface="Calibri" pitchFamily="34" charset="0"/>
                  </a:rPr>
                  <a:t>25.7</a:t>
                </a:r>
                <a:endParaRPr lang="it-IT" sz="900" b="1" dirty="0">
                  <a:latin typeface="Calibri" pitchFamily="34" charset="0"/>
                  <a:cs typeface="Calibri" pitchFamily="34" charset="0"/>
                </a:endParaRPr>
              </a:p>
            </p:txBody>
          </p:sp>
        </p:grpSp>
      </p:grpSp>
    </p:spTree>
    <p:extLst>
      <p:ext uri="{BB962C8B-B14F-4D97-AF65-F5344CB8AC3E}">
        <p14:creationId xmlns:p14="http://schemas.microsoft.com/office/powerpoint/2010/main" val="83130922"/>
      </p:ext>
    </p:extLst>
  </p:cSld>
  <p:clrMapOvr>
    <a:masterClrMapping/>
  </p:clrMapOvr>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Sonuç</a:t>
            </a:r>
            <a:endParaRPr lang="en-US" dirty="0"/>
          </a:p>
        </p:txBody>
      </p:sp>
      <p:sp>
        <p:nvSpPr>
          <p:cNvPr id="3" name="Content Placeholder 2"/>
          <p:cNvSpPr>
            <a:spLocks noGrp="1"/>
          </p:cNvSpPr>
          <p:nvPr>
            <p:ph idx="1"/>
          </p:nvPr>
        </p:nvSpPr>
        <p:spPr>
          <a:prstGeom prst="rect">
            <a:avLst/>
          </a:prstGeom>
        </p:spPr>
        <p:txBody>
          <a:bodyPr>
            <a:normAutofit/>
          </a:bodyPr>
          <a:lstStyle/>
          <a:p>
            <a:r>
              <a:rPr lang="en-US" sz="2400" dirty="0" smtClean="0"/>
              <a:t>T </a:t>
            </a:r>
            <a:r>
              <a:rPr lang="en-US" sz="2400" dirty="0" err="1" smtClean="0"/>
              <a:t>hücre</a:t>
            </a:r>
            <a:r>
              <a:rPr lang="en-US" sz="2400" dirty="0" smtClean="0"/>
              <a:t> </a:t>
            </a:r>
            <a:r>
              <a:rPr lang="en-US" sz="2400" dirty="0" err="1" smtClean="0"/>
              <a:t>yanıtı</a:t>
            </a:r>
            <a:r>
              <a:rPr lang="en-US" sz="2400" dirty="0" smtClean="0"/>
              <a:t> </a:t>
            </a:r>
            <a:r>
              <a:rPr lang="en-US" sz="2400" dirty="0" err="1" smtClean="0"/>
              <a:t>ve</a:t>
            </a:r>
            <a:r>
              <a:rPr lang="en-US" sz="2400" dirty="0" smtClean="0"/>
              <a:t> </a:t>
            </a:r>
            <a:r>
              <a:rPr lang="en-US" sz="2400" dirty="0" err="1" smtClean="0"/>
              <a:t>klinik</a:t>
            </a:r>
            <a:r>
              <a:rPr lang="en-US" sz="2400" dirty="0" smtClean="0"/>
              <a:t> </a:t>
            </a:r>
            <a:r>
              <a:rPr lang="en-US" sz="2400" dirty="0" err="1" smtClean="0"/>
              <a:t>yanıtı</a:t>
            </a:r>
            <a:r>
              <a:rPr lang="en-US" sz="2400" dirty="0" smtClean="0"/>
              <a:t> </a:t>
            </a:r>
            <a:r>
              <a:rPr lang="en-US" sz="2400" dirty="0" err="1" smtClean="0"/>
              <a:t>birlikte</a:t>
            </a:r>
            <a:r>
              <a:rPr lang="en-US" sz="2400" dirty="0" smtClean="0"/>
              <a:t> </a:t>
            </a:r>
            <a:r>
              <a:rPr lang="en-US" sz="2400" dirty="0" err="1" smtClean="0"/>
              <a:t>irdeleyen</a:t>
            </a:r>
            <a:r>
              <a:rPr lang="en-US" sz="2400" dirty="0" smtClean="0"/>
              <a:t> </a:t>
            </a:r>
            <a:r>
              <a:rPr lang="en-US" sz="2400" dirty="0" err="1" smtClean="0"/>
              <a:t>sadece</a:t>
            </a:r>
            <a:r>
              <a:rPr lang="en-US" sz="2400" dirty="0" smtClean="0"/>
              <a:t> 2 </a:t>
            </a:r>
            <a:r>
              <a:rPr lang="en-US" sz="2400" dirty="0" err="1" smtClean="0"/>
              <a:t>faz</a:t>
            </a:r>
            <a:r>
              <a:rPr lang="en-US" sz="2400" dirty="0" smtClean="0"/>
              <a:t> II </a:t>
            </a:r>
            <a:r>
              <a:rPr lang="en-US" sz="2400" dirty="0" err="1" smtClean="0"/>
              <a:t>klinik</a:t>
            </a:r>
            <a:r>
              <a:rPr lang="en-US" sz="2400" dirty="0" smtClean="0"/>
              <a:t> </a:t>
            </a:r>
            <a:r>
              <a:rPr lang="en-US" sz="2400" dirty="0" err="1" smtClean="0"/>
              <a:t>çalışma</a:t>
            </a:r>
            <a:endParaRPr lang="en-US" sz="2400" dirty="0" smtClean="0"/>
          </a:p>
          <a:p>
            <a:r>
              <a:rPr lang="en-US" sz="2400" dirty="0" smtClean="0"/>
              <a:t>VIN </a:t>
            </a:r>
            <a:r>
              <a:rPr lang="en-US" sz="2400" dirty="0" err="1" smtClean="0"/>
              <a:t>olgularını</a:t>
            </a:r>
            <a:r>
              <a:rPr lang="en-US" sz="2400" dirty="0" smtClean="0"/>
              <a:t> </a:t>
            </a:r>
            <a:r>
              <a:rPr lang="en-US" sz="2400" dirty="0" err="1" smtClean="0"/>
              <a:t>içeren</a:t>
            </a:r>
            <a:r>
              <a:rPr lang="en-US" sz="2400" dirty="0" smtClean="0"/>
              <a:t> </a:t>
            </a:r>
            <a:r>
              <a:rPr lang="en-US" sz="2400" dirty="0" err="1" smtClean="0"/>
              <a:t>iki</a:t>
            </a:r>
            <a:r>
              <a:rPr lang="en-US" sz="2400" dirty="0" smtClean="0"/>
              <a:t> </a:t>
            </a:r>
            <a:r>
              <a:rPr lang="en-US" sz="2400" dirty="0" err="1" smtClean="0"/>
              <a:t>terapötik</a:t>
            </a:r>
            <a:r>
              <a:rPr lang="en-US" sz="2400" dirty="0" smtClean="0"/>
              <a:t> </a:t>
            </a:r>
            <a:r>
              <a:rPr lang="en-US" sz="2400" dirty="0" err="1" smtClean="0"/>
              <a:t>aşı</a:t>
            </a:r>
            <a:r>
              <a:rPr lang="en-US" sz="2400" dirty="0" smtClean="0"/>
              <a:t> </a:t>
            </a:r>
            <a:r>
              <a:rPr lang="en-US" sz="2400" dirty="0" err="1" smtClean="0"/>
              <a:t>çalışmasında</a:t>
            </a:r>
            <a:r>
              <a:rPr lang="en-US" sz="2400" dirty="0" smtClean="0"/>
              <a:t>, </a:t>
            </a:r>
            <a:r>
              <a:rPr lang="en-US" sz="2400" dirty="0" err="1" smtClean="0"/>
              <a:t>müdahale</a:t>
            </a:r>
            <a:r>
              <a:rPr lang="en-US" sz="2400" dirty="0" smtClean="0"/>
              <a:t> </a:t>
            </a:r>
            <a:r>
              <a:rPr lang="en-US" sz="2400" dirty="0" err="1" smtClean="0"/>
              <a:t>edilmeyen</a:t>
            </a:r>
            <a:r>
              <a:rPr lang="en-US" sz="2400" dirty="0" smtClean="0"/>
              <a:t> </a:t>
            </a:r>
            <a:r>
              <a:rPr lang="en-US" sz="2400" dirty="0" err="1" smtClean="0"/>
              <a:t>olgularda</a:t>
            </a:r>
            <a:r>
              <a:rPr lang="en-US" sz="2400" dirty="0" smtClean="0"/>
              <a:t> </a:t>
            </a:r>
            <a:r>
              <a:rPr lang="en-US" sz="2400" dirty="0" err="1" smtClean="0"/>
              <a:t>beklenenden</a:t>
            </a:r>
            <a:r>
              <a:rPr lang="en-US" sz="2400" dirty="0" smtClean="0"/>
              <a:t> 10 </a:t>
            </a:r>
            <a:r>
              <a:rPr lang="en-US" sz="2400" dirty="0" err="1" smtClean="0"/>
              <a:t>kat</a:t>
            </a:r>
            <a:r>
              <a:rPr lang="en-US" sz="2400" dirty="0" smtClean="0"/>
              <a:t> </a:t>
            </a:r>
            <a:r>
              <a:rPr lang="en-US" sz="2400" dirty="0" err="1" smtClean="0"/>
              <a:t>daha</a:t>
            </a:r>
            <a:r>
              <a:rPr lang="en-US" sz="2400" dirty="0" smtClean="0"/>
              <a:t> </a:t>
            </a:r>
            <a:r>
              <a:rPr lang="en-US" sz="2400" dirty="0" err="1" smtClean="0"/>
              <a:t>yüksek</a:t>
            </a:r>
            <a:r>
              <a:rPr lang="en-US" sz="2400" dirty="0" smtClean="0"/>
              <a:t> </a:t>
            </a:r>
            <a:r>
              <a:rPr lang="en-US" sz="2400" dirty="0" err="1" smtClean="0"/>
              <a:t>oranda</a:t>
            </a:r>
            <a:r>
              <a:rPr lang="en-US" sz="2400" dirty="0" smtClean="0"/>
              <a:t> tam </a:t>
            </a:r>
            <a:r>
              <a:rPr lang="en-US" sz="2400" dirty="0" err="1" smtClean="0"/>
              <a:t>regresyon</a:t>
            </a:r>
            <a:r>
              <a:rPr lang="en-US" sz="2400" dirty="0" smtClean="0"/>
              <a:t> </a:t>
            </a:r>
          </a:p>
          <a:p>
            <a:r>
              <a:rPr lang="en-US" sz="2400" dirty="0" smtClean="0"/>
              <a:t>VIN </a:t>
            </a:r>
            <a:r>
              <a:rPr lang="en-US" sz="2400" dirty="0" err="1" smtClean="0"/>
              <a:t>olgularında</a:t>
            </a:r>
            <a:r>
              <a:rPr lang="en-US" sz="2400" dirty="0" smtClean="0"/>
              <a:t> </a:t>
            </a:r>
            <a:r>
              <a:rPr lang="en-US" sz="2400" dirty="0" err="1" smtClean="0"/>
              <a:t>müdahalesiz</a:t>
            </a:r>
            <a:r>
              <a:rPr lang="en-US" sz="2400" dirty="0" smtClean="0"/>
              <a:t> </a:t>
            </a:r>
            <a:r>
              <a:rPr lang="en-US" sz="2400" dirty="0" err="1" smtClean="0"/>
              <a:t>spontan</a:t>
            </a:r>
            <a:r>
              <a:rPr lang="en-US" sz="2400" dirty="0" smtClean="0"/>
              <a:t> </a:t>
            </a:r>
            <a:r>
              <a:rPr lang="en-US" sz="2400" dirty="0" err="1" smtClean="0"/>
              <a:t>regresyon</a:t>
            </a:r>
            <a:r>
              <a:rPr lang="en-US" sz="2400" dirty="0" smtClean="0"/>
              <a:t> %1,5-5</a:t>
            </a:r>
          </a:p>
        </p:txBody>
      </p:sp>
      <p:sp>
        <p:nvSpPr>
          <p:cNvPr id="4" name="Altbilgi Yer Tutucusu 3"/>
          <p:cNvSpPr>
            <a:spLocks noGrp="1"/>
          </p:cNvSpPr>
          <p:nvPr>
            <p:ph type="ftr" sz="quarter" idx="11"/>
          </p:nvPr>
        </p:nvSpPr>
        <p:spPr/>
        <p:txBody>
          <a:bodyPr/>
          <a:lstStyle/>
          <a:p>
            <a:r>
              <a:rPr lang="tr-TR" smtClean="0"/>
              <a:t>Kenter GG, N Engl J Med 2009; Daayana S, Br.J Cancer 2010; Van Seters M, Gynecol Oncol 2005</a:t>
            </a:r>
            <a:endParaRPr lang="tr-TR" dirty="0"/>
          </a:p>
        </p:txBody>
      </p:sp>
    </p:spTree>
    <p:extLst>
      <p:ext uri="{BB962C8B-B14F-4D97-AF65-F5344CB8AC3E}">
        <p14:creationId xmlns:p14="http://schemas.microsoft.com/office/powerpoint/2010/main" val="1808205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t>Terapötik</a:t>
            </a:r>
            <a:r>
              <a:rPr lang="en-US" dirty="0" smtClean="0"/>
              <a:t> </a:t>
            </a:r>
            <a:r>
              <a:rPr lang="en-US" dirty="0" err="1" smtClean="0"/>
              <a:t>Aşılarda</a:t>
            </a:r>
            <a:r>
              <a:rPr lang="en-US" dirty="0" smtClean="0"/>
              <a:t> </a:t>
            </a:r>
            <a:r>
              <a:rPr lang="en-US" dirty="0" err="1" smtClean="0"/>
              <a:t>Sonuç</a:t>
            </a:r>
            <a:endParaRPr lang="en-US" dirty="0"/>
          </a:p>
        </p:txBody>
      </p:sp>
      <p:sp>
        <p:nvSpPr>
          <p:cNvPr id="3" name="İçerik Yer Tutucusu 2"/>
          <p:cNvSpPr>
            <a:spLocks noGrp="1"/>
          </p:cNvSpPr>
          <p:nvPr>
            <p:ph idx="1"/>
          </p:nvPr>
        </p:nvSpPr>
        <p:spPr/>
        <p:txBody>
          <a:bodyPr>
            <a:normAutofit/>
          </a:bodyPr>
          <a:lstStyle/>
          <a:p>
            <a:r>
              <a:rPr lang="en-US" sz="2800" dirty="0" smtClean="0"/>
              <a:t>Halen </a:t>
            </a:r>
            <a:r>
              <a:rPr lang="en-US" sz="2800" dirty="0" err="1" smtClean="0"/>
              <a:t>kullanıma</a:t>
            </a:r>
            <a:r>
              <a:rPr lang="en-US" sz="2800" dirty="0" smtClean="0"/>
              <a:t> </a:t>
            </a:r>
            <a:r>
              <a:rPr lang="en-US" sz="2800" dirty="0" err="1" smtClean="0"/>
              <a:t>sunulacak</a:t>
            </a:r>
            <a:r>
              <a:rPr lang="en-US" sz="2800" dirty="0" smtClean="0"/>
              <a:t> </a:t>
            </a:r>
            <a:r>
              <a:rPr lang="en-US" sz="2800" dirty="0" err="1" smtClean="0"/>
              <a:t>terapötik</a:t>
            </a:r>
            <a:r>
              <a:rPr lang="en-US" sz="2800" dirty="0" smtClean="0"/>
              <a:t> </a:t>
            </a:r>
            <a:r>
              <a:rPr lang="en-US" sz="2800" dirty="0" err="1" smtClean="0"/>
              <a:t>aşı</a:t>
            </a:r>
            <a:r>
              <a:rPr lang="en-US" sz="2800" dirty="0" smtClean="0"/>
              <a:t> </a:t>
            </a:r>
            <a:r>
              <a:rPr lang="en-US" sz="2800" dirty="0" err="1" smtClean="0"/>
              <a:t>yoktur</a:t>
            </a:r>
            <a:endParaRPr lang="en-US" sz="2800" dirty="0" smtClean="0"/>
          </a:p>
          <a:p>
            <a:r>
              <a:rPr lang="en-US" sz="2800" dirty="0" err="1" smtClean="0"/>
              <a:t>Çalışmalar</a:t>
            </a:r>
            <a:r>
              <a:rPr lang="en-US" sz="2800" dirty="0" smtClean="0"/>
              <a:t> </a:t>
            </a:r>
            <a:r>
              <a:rPr lang="en-US" sz="2800" dirty="0" err="1" smtClean="0"/>
              <a:t>ümit</a:t>
            </a:r>
            <a:r>
              <a:rPr lang="en-US" sz="2800" dirty="0" smtClean="0"/>
              <a:t> </a:t>
            </a:r>
            <a:r>
              <a:rPr lang="en-US" sz="2800" dirty="0" err="1" smtClean="0"/>
              <a:t>verecek</a:t>
            </a:r>
            <a:r>
              <a:rPr lang="en-US" sz="2800" dirty="0" smtClean="0"/>
              <a:t> </a:t>
            </a:r>
            <a:r>
              <a:rPr lang="en-US" sz="2800" dirty="0" err="1" smtClean="0"/>
              <a:t>seviyede</a:t>
            </a:r>
            <a:r>
              <a:rPr lang="en-US" sz="2800" dirty="0" smtClean="0"/>
              <a:t> </a:t>
            </a:r>
            <a:r>
              <a:rPr lang="en-US" sz="2800" dirty="0" err="1" smtClean="0"/>
              <a:t>olmasına</a:t>
            </a:r>
            <a:r>
              <a:rPr lang="en-US" sz="2800" dirty="0" smtClean="0"/>
              <a:t> </a:t>
            </a:r>
            <a:r>
              <a:rPr lang="en-US" sz="2800" dirty="0" err="1" smtClean="0"/>
              <a:t>rağmen</a:t>
            </a:r>
            <a:r>
              <a:rPr lang="en-US" sz="2800" dirty="0" smtClean="0"/>
              <a:t> </a:t>
            </a:r>
            <a:r>
              <a:rPr lang="en-US" sz="2800" dirty="0" err="1" smtClean="0"/>
              <a:t>etik</a:t>
            </a:r>
            <a:r>
              <a:rPr lang="en-US" sz="2800" dirty="0" smtClean="0"/>
              <a:t> </a:t>
            </a:r>
            <a:r>
              <a:rPr lang="en-US" sz="2800" dirty="0" err="1" smtClean="0"/>
              <a:t>nedenlerle</a:t>
            </a:r>
            <a:r>
              <a:rPr lang="en-US" sz="2800" dirty="0" smtClean="0"/>
              <a:t> </a:t>
            </a:r>
            <a:r>
              <a:rPr lang="en-US" sz="2800" dirty="0" err="1" smtClean="0"/>
              <a:t>erken</a:t>
            </a:r>
            <a:r>
              <a:rPr lang="en-US" sz="2800" dirty="0" smtClean="0"/>
              <a:t> </a:t>
            </a:r>
            <a:r>
              <a:rPr lang="en-US" sz="2800" dirty="0" err="1" smtClean="0"/>
              <a:t>evre</a:t>
            </a:r>
            <a:r>
              <a:rPr lang="en-US" sz="2800" dirty="0" smtClean="0"/>
              <a:t> </a:t>
            </a:r>
            <a:r>
              <a:rPr lang="en-US" sz="2800" dirty="0" err="1" smtClean="0"/>
              <a:t>olgularda</a:t>
            </a:r>
            <a:r>
              <a:rPr lang="en-US" sz="2800" dirty="0" smtClean="0"/>
              <a:t> </a:t>
            </a:r>
            <a:r>
              <a:rPr lang="en-US" sz="2800" dirty="0" err="1" smtClean="0"/>
              <a:t>denenememektedir</a:t>
            </a:r>
            <a:endParaRPr lang="en-US" sz="2800" dirty="0" smtClean="0"/>
          </a:p>
          <a:p>
            <a:r>
              <a:rPr lang="en-US" sz="2800" dirty="0" smtClean="0"/>
              <a:t>Bu </a:t>
            </a:r>
            <a:r>
              <a:rPr lang="en-US" sz="2800" dirty="0" err="1" smtClean="0"/>
              <a:t>nedenle</a:t>
            </a:r>
            <a:r>
              <a:rPr lang="en-US" sz="2800" dirty="0" smtClean="0"/>
              <a:t> </a:t>
            </a:r>
            <a:r>
              <a:rPr lang="en-US" sz="2800" dirty="0" err="1" smtClean="0"/>
              <a:t>Faz</a:t>
            </a:r>
            <a:r>
              <a:rPr lang="en-US" sz="2800" dirty="0" smtClean="0"/>
              <a:t> II </a:t>
            </a:r>
            <a:r>
              <a:rPr lang="en-US" sz="2800" dirty="0" err="1" smtClean="0"/>
              <a:t>çalışma</a:t>
            </a:r>
            <a:r>
              <a:rPr lang="en-US" sz="2800" dirty="0" smtClean="0"/>
              <a:t> </a:t>
            </a:r>
            <a:r>
              <a:rPr lang="en-US" sz="2800" dirty="0" err="1" smtClean="0"/>
              <a:t>düzeyinin</a:t>
            </a:r>
            <a:r>
              <a:rPr lang="en-US" sz="2800" dirty="0" smtClean="0"/>
              <a:t> </a:t>
            </a:r>
            <a:r>
              <a:rPr lang="en-US" sz="2800" dirty="0" err="1" smtClean="0"/>
              <a:t>üzerine</a:t>
            </a:r>
            <a:r>
              <a:rPr lang="en-US" sz="2800" dirty="0" smtClean="0"/>
              <a:t> </a:t>
            </a:r>
            <a:r>
              <a:rPr lang="en-US" sz="2800" dirty="0" err="1" smtClean="0"/>
              <a:t>geçememiştir</a:t>
            </a:r>
            <a:endParaRPr lang="en-US" sz="2800" dirty="0"/>
          </a:p>
        </p:txBody>
      </p:sp>
    </p:spTree>
    <p:extLst>
      <p:ext uri="{BB962C8B-B14F-4D97-AF65-F5344CB8AC3E}">
        <p14:creationId xmlns:p14="http://schemas.microsoft.com/office/powerpoint/2010/main" val="3172620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Dikkatiniz </a:t>
            </a:r>
            <a:r>
              <a:rPr lang="tr-TR" smtClean="0"/>
              <a:t>İçin Teşekkürler</a:t>
            </a:r>
            <a:r>
              <a:rPr lang="tr-TR" dirty="0" smtClean="0"/>
              <a:t>!</a:t>
            </a:r>
            <a:endParaRPr lang="tr-TR" dirty="0"/>
          </a:p>
        </p:txBody>
      </p:sp>
      <p:pic>
        <p:nvPicPr>
          <p:cNvPr id="5"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481137" y="1853406"/>
            <a:ext cx="6181725" cy="4295775"/>
          </a:xfrm>
          <a:prstGeom prst="rect">
            <a:avLst/>
          </a:prstGeom>
        </p:spPr>
      </p:pic>
    </p:spTree>
    <p:extLst>
      <p:ext uri="{BB962C8B-B14F-4D97-AF65-F5344CB8AC3E}">
        <p14:creationId xmlns:p14="http://schemas.microsoft.com/office/powerpoint/2010/main" val="3019757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Basından</a:t>
            </a:r>
            <a:endParaRPr lang="tr-TR" dirty="0"/>
          </a:p>
        </p:txBody>
      </p:sp>
      <p:sp>
        <p:nvSpPr>
          <p:cNvPr id="3" name="Content Placeholder 2"/>
          <p:cNvSpPr>
            <a:spLocks noGrp="1"/>
          </p:cNvSpPr>
          <p:nvPr>
            <p:ph idx="1"/>
          </p:nvPr>
        </p:nvSpPr>
        <p:spPr>
          <a:prstGeom prst="rect">
            <a:avLst/>
          </a:prstGeom>
        </p:spPr>
        <p:txBody>
          <a:bodyPr>
            <a:normAutofit/>
          </a:bodyPr>
          <a:lstStyle/>
          <a:p>
            <a:r>
              <a:rPr lang="tr-TR" sz="4000" dirty="0" smtClean="0">
                <a:solidFill>
                  <a:srgbClr val="C00000"/>
                </a:solidFill>
              </a:rPr>
              <a:t>Son </a:t>
            </a:r>
            <a:r>
              <a:rPr lang="tr-TR" sz="4000" dirty="0">
                <a:solidFill>
                  <a:srgbClr val="C00000"/>
                </a:solidFill>
              </a:rPr>
              <a:t>söz</a:t>
            </a:r>
            <a:r>
              <a:rPr lang="tr-TR" sz="4000" b="1" dirty="0">
                <a:solidFill>
                  <a:srgbClr val="C00000"/>
                </a:solidFill>
              </a:rPr>
              <a:t> Prof. Dr. </a:t>
            </a:r>
            <a:r>
              <a:rPr lang="tr-TR" sz="4000" b="1" dirty="0" smtClean="0">
                <a:solidFill>
                  <a:srgbClr val="C00000"/>
                </a:solidFill>
              </a:rPr>
              <a:t>…’ </a:t>
            </a:r>
            <a:r>
              <a:rPr lang="tr-TR" sz="4000" dirty="0" smtClean="0">
                <a:solidFill>
                  <a:srgbClr val="C00000"/>
                </a:solidFill>
              </a:rPr>
              <a:t>da (2012):</a:t>
            </a:r>
            <a:endParaRPr lang="tr-TR" sz="4000" dirty="0">
              <a:solidFill>
                <a:srgbClr val="C00000"/>
              </a:solidFill>
            </a:endParaRPr>
          </a:p>
          <a:p>
            <a:r>
              <a:rPr lang="tr-TR" sz="4000" dirty="0" smtClean="0"/>
              <a:t>Türkiye’deki HPV tipleri bilinmiyor. Ülkemizde de aynı oranda etkili olacağı şüpheli…</a:t>
            </a:r>
          </a:p>
        </p:txBody>
      </p:sp>
    </p:spTree>
    <p:extLst>
      <p:ext uri="{BB962C8B-B14F-4D97-AF65-F5344CB8AC3E}">
        <p14:creationId xmlns:p14="http://schemas.microsoft.com/office/powerpoint/2010/main" val="277360212"/>
      </p:ext>
    </p:extLst>
  </p:cSld>
  <p:clrMapOvr>
    <a:masterClrMapping/>
  </p:clrMapOvr>
  <p:transition spd="slow">
    <p:wheel spokes="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5"/>
          <p:cNvGrpSpPr>
            <a:grpSpLocks/>
          </p:cNvGrpSpPr>
          <p:nvPr/>
        </p:nvGrpSpPr>
        <p:grpSpPr bwMode="auto">
          <a:xfrm>
            <a:off x="984839" y="1524000"/>
            <a:ext cx="7687677" cy="4425950"/>
            <a:chOff x="697" y="960"/>
            <a:chExt cx="5449" cy="2788"/>
          </a:xfrm>
        </p:grpSpPr>
        <p:grpSp>
          <p:nvGrpSpPr>
            <p:cNvPr id="3" name="Group 6"/>
            <p:cNvGrpSpPr>
              <a:grpSpLocks/>
            </p:cNvGrpSpPr>
            <p:nvPr/>
          </p:nvGrpSpPr>
          <p:grpSpPr bwMode="auto">
            <a:xfrm>
              <a:off x="697" y="1020"/>
              <a:ext cx="5315" cy="2728"/>
              <a:chOff x="742" y="912"/>
              <a:chExt cx="5315" cy="2728"/>
            </a:xfrm>
          </p:grpSpPr>
          <p:sp>
            <p:nvSpPr>
              <p:cNvPr id="1651718" name="Line 7"/>
              <p:cNvSpPr>
                <a:spLocks noChangeShapeType="1"/>
              </p:cNvSpPr>
              <p:nvPr/>
            </p:nvSpPr>
            <p:spPr bwMode="auto">
              <a:xfrm>
                <a:off x="2131" y="912"/>
                <a:ext cx="1" cy="2552"/>
              </a:xfrm>
              <a:prstGeom prst="line">
                <a:avLst/>
              </a:prstGeom>
              <a:noFill/>
              <a:ln w="0">
                <a:solidFill>
                  <a:srgbClr val="000000"/>
                </a:solidFill>
                <a:prstDash val="sysDot"/>
                <a:round/>
                <a:headEnd/>
                <a:tailEnd/>
              </a:ln>
            </p:spPr>
            <p:txBody>
              <a:bodyPr/>
              <a:lstStyle/>
              <a:p>
                <a:endParaRPr lang="tr-TR"/>
              </a:p>
            </p:txBody>
          </p:sp>
          <p:sp>
            <p:nvSpPr>
              <p:cNvPr id="1651719" name="Line 8"/>
              <p:cNvSpPr>
                <a:spLocks noChangeShapeType="1"/>
              </p:cNvSpPr>
              <p:nvPr/>
            </p:nvSpPr>
            <p:spPr bwMode="auto">
              <a:xfrm>
                <a:off x="2670" y="912"/>
                <a:ext cx="1" cy="2552"/>
              </a:xfrm>
              <a:prstGeom prst="line">
                <a:avLst/>
              </a:prstGeom>
              <a:noFill/>
              <a:ln w="0">
                <a:solidFill>
                  <a:schemeClr val="tx1"/>
                </a:solidFill>
                <a:prstDash val="sysDot"/>
                <a:round/>
                <a:headEnd/>
                <a:tailEnd/>
              </a:ln>
            </p:spPr>
            <p:txBody>
              <a:bodyPr/>
              <a:lstStyle/>
              <a:p>
                <a:endParaRPr lang="tr-TR"/>
              </a:p>
            </p:txBody>
          </p:sp>
          <p:sp>
            <p:nvSpPr>
              <p:cNvPr id="1651720" name="Line 9"/>
              <p:cNvSpPr>
                <a:spLocks noChangeShapeType="1"/>
              </p:cNvSpPr>
              <p:nvPr/>
            </p:nvSpPr>
            <p:spPr bwMode="auto">
              <a:xfrm>
                <a:off x="3210" y="912"/>
                <a:ext cx="1" cy="2552"/>
              </a:xfrm>
              <a:prstGeom prst="line">
                <a:avLst/>
              </a:prstGeom>
              <a:noFill/>
              <a:ln w="0">
                <a:solidFill>
                  <a:schemeClr val="tx1"/>
                </a:solidFill>
                <a:prstDash val="sysDot"/>
                <a:round/>
                <a:headEnd/>
                <a:tailEnd/>
              </a:ln>
            </p:spPr>
            <p:txBody>
              <a:bodyPr/>
              <a:lstStyle/>
              <a:p>
                <a:endParaRPr lang="tr-TR"/>
              </a:p>
            </p:txBody>
          </p:sp>
          <p:sp>
            <p:nvSpPr>
              <p:cNvPr id="1651721" name="Line 10"/>
              <p:cNvSpPr>
                <a:spLocks noChangeShapeType="1"/>
              </p:cNvSpPr>
              <p:nvPr/>
            </p:nvSpPr>
            <p:spPr bwMode="auto">
              <a:xfrm>
                <a:off x="3758" y="912"/>
                <a:ext cx="1" cy="2552"/>
              </a:xfrm>
              <a:prstGeom prst="line">
                <a:avLst/>
              </a:prstGeom>
              <a:noFill/>
              <a:ln w="0">
                <a:solidFill>
                  <a:schemeClr val="tx1"/>
                </a:solidFill>
                <a:prstDash val="sysDot"/>
                <a:round/>
                <a:headEnd/>
                <a:tailEnd/>
              </a:ln>
            </p:spPr>
            <p:txBody>
              <a:bodyPr/>
              <a:lstStyle/>
              <a:p>
                <a:endParaRPr lang="tr-TR"/>
              </a:p>
            </p:txBody>
          </p:sp>
          <p:sp>
            <p:nvSpPr>
              <p:cNvPr id="1651722" name="Line 11"/>
              <p:cNvSpPr>
                <a:spLocks noChangeShapeType="1"/>
              </p:cNvSpPr>
              <p:nvPr/>
            </p:nvSpPr>
            <p:spPr bwMode="auto">
              <a:xfrm>
                <a:off x="4298" y="912"/>
                <a:ext cx="1" cy="2552"/>
              </a:xfrm>
              <a:prstGeom prst="line">
                <a:avLst/>
              </a:prstGeom>
              <a:noFill/>
              <a:ln w="0">
                <a:solidFill>
                  <a:schemeClr val="tx1"/>
                </a:solidFill>
                <a:prstDash val="sysDot"/>
                <a:round/>
                <a:headEnd/>
                <a:tailEnd/>
              </a:ln>
            </p:spPr>
            <p:txBody>
              <a:bodyPr/>
              <a:lstStyle/>
              <a:p>
                <a:endParaRPr lang="tr-TR"/>
              </a:p>
            </p:txBody>
          </p:sp>
          <p:sp>
            <p:nvSpPr>
              <p:cNvPr id="1651723" name="Line 12"/>
              <p:cNvSpPr>
                <a:spLocks noChangeShapeType="1"/>
              </p:cNvSpPr>
              <p:nvPr/>
            </p:nvSpPr>
            <p:spPr bwMode="auto">
              <a:xfrm>
                <a:off x="4838" y="912"/>
                <a:ext cx="1" cy="2552"/>
              </a:xfrm>
              <a:prstGeom prst="line">
                <a:avLst/>
              </a:prstGeom>
              <a:noFill/>
              <a:ln w="0">
                <a:solidFill>
                  <a:schemeClr val="tx1"/>
                </a:solidFill>
                <a:prstDash val="sysDot"/>
                <a:round/>
                <a:headEnd/>
                <a:tailEnd/>
              </a:ln>
            </p:spPr>
            <p:txBody>
              <a:bodyPr/>
              <a:lstStyle/>
              <a:p>
                <a:endParaRPr lang="tr-TR"/>
              </a:p>
            </p:txBody>
          </p:sp>
          <p:sp>
            <p:nvSpPr>
              <p:cNvPr id="1651724" name="Line 13"/>
              <p:cNvSpPr>
                <a:spLocks noChangeShapeType="1"/>
              </p:cNvSpPr>
              <p:nvPr/>
            </p:nvSpPr>
            <p:spPr bwMode="auto">
              <a:xfrm>
                <a:off x="5377" y="912"/>
                <a:ext cx="1" cy="2552"/>
              </a:xfrm>
              <a:prstGeom prst="line">
                <a:avLst/>
              </a:prstGeom>
              <a:noFill/>
              <a:ln w="0">
                <a:solidFill>
                  <a:schemeClr val="tx1"/>
                </a:solidFill>
                <a:prstDash val="sysDot"/>
                <a:round/>
                <a:headEnd/>
                <a:tailEnd/>
              </a:ln>
            </p:spPr>
            <p:txBody>
              <a:bodyPr/>
              <a:lstStyle/>
              <a:p>
                <a:endParaRPr lang="tr-TR"/>
              </a:p>
            </p:txBody>
          </p:sp>
          <p:sp>
            <p:nvSpPr>
              <p:cNvPr id="1651725" name="Line 14"/>
              <p:cNvSpPr>
                <a:spLocks noChangeShapeType="1"/>
              </p:cNvSpPr>
              <p:nvPr/>
            </p:nvSpPr>
            <p:spPr bwMode="auto">
              <a:xfrm>
                <a:off x="5917" y="912"/>
                <a:ext cx="1" cy="2552"/>
              </a:xfrm>
              <a:prstGeom prst="line">
                <a:avLst/>
              </a:prstGeom>
              <a:noFill/>
              <a:ln w="0">
                <a:solidFill>
                  <a:schemeClr val="tx1"/>
                </a:solidFill>
                <a:prstDash val="sysDot"/>
                <a:round/>
                <a:headEnd/>
                <a:tailEnd/>
              </a:ln>
            </p:spPr>
            <p:txBody>
              <a:bodyPr/>
              <a:lstStyle/>
              <a:p>
                <a:endParaRPr lang="tr-TR"/>
              </a:p>
            </p:txBody>
          </p:sp>
          <p:sp>
            <p:nvSpPr>
              <p:cNvPr id="1651726" name="Rectangle 15"/>
              <p:cNvSpPr>
                <a:spLocks noChangeArrowheads="1"/>
              </p:cNvSpPr>
              <p:nvPr/>
            </p:nvSpPr>
            <p:spPr bwMode="auto">
              <a:xfrm>
                <a:off x="1591" y="3336"/>
                <a:ext cx="28" cy="118"/>
              </a:xfrm>
              <a:prstGeom prst="rect">
                <a:avLst/>
              </a:prstGeom>
              <a:solidFill>
                <a:srgbClr val="FF9900"/>
              </a:solidFill>
              <a:ln w="14351">
                <a:noFill/>
                <a:miter lim="800000"/>
                <a:headEnd/>
                <a:tailEnd/>
              </a:ln>
            </p:spPr>
            <p:txBody>
              <a:bodyPr/>
              <a:lstStyle/>
              <a:p>
                <a:endParaRPr lang="tr-TR" sz="1800" b="1"/>
              </a:p>
            </p:txBody>
          </p:sp>
          <p:sp>
            <p:nvSpPr>
              <p:cNvPr id="1651727" name="Rectangle 16"/>
              <p:cNvSpPr>
                <a:spLocks noChangeArrowheads="1"/>
              </p:cNvSpPr>
              <p:nvPr/>
            </p:nvSpPr>
            <p:spPr bwMode="auto">
              <a:xfrm>
                <a:off x="1591" y="3135"/>
                <a:ext cx="46" cy="118"/>
              </a:xfrm>
              <a:prstGeom prst="rect">
                <a:avLst/>
              </a:prstGeom>
              <a:solidFill>
                <a:srgbClr val="FF9900"/>
              </a:solidFill>
              <a:ln w="14351">
                <a:noFill/>
                <a:miter lim="800000"/>
                <a:headEnd/>
                <a:tailEnd/>
              </a:ln>
            </p:spPr>
            <p:txBody>
              <a:bodyPr/>
              <a:lstStyle/>
              <a:p>
                <a:endParaRPr lang="tr-TR" sz="1800" b="1"/>
              </a:p>
            </p:txBody>
          </p:sp>
          <p:sp>
            <p:nvSpPr>
              <p:cNvPr id="1651728" name="Rectangle 17"/>
              <p:cNvSpPr>
                <a:spLocks noChangeArrowheads="1"/>
              </p:cNvSpPr>
              <p:nvPr/>
            </p:nvSpPr>
            <p:spPr bwMode="auto">
              <a:xfrm>
                <a:off x="1591" y="2943"/>
                <a:ext cx="46" cy="118"/>
              </a:xfrm>
              <a:prstGeom prst="rect">
                <a:avLst/>
              </a:prstGeom>
              <a:solidFill>
                <a:srgbClr val="FF9900"/>
              </a:solidFill>
              <a:ln w="14351">
                <a:noFill/>
                <a:miter lim="800000"/>
                <a:headEnd/>
                <a:tailEnd/>
              </a:ln>
            </p:spPr>
            <p:txBody>
              <a:bodyPr/>
              <a:lstStyle/>
              <a:p>
                <a:endParaRPr lang="tr-TR" sz="1800" b="1"/>
              </a:p>
            </p:txBody>
          </p:sp>
          <p:sp>
            <p:nvSpPr>
              <p:cNvPr id="1651729" name="Rectangle 18"/>
              <p:cNvSpPr>
                <a:spLocks noChangeArrowheads="1"/>
              </p:cNvSpPr>
              <p:nvPr/>
            </p:nvSpPr>
            <p:spPr bwMode="auto">
              <a:xfrm>
                <a:off x="1591" y="2741"/>
                <a:ext cx="46" cy="118"/>
              </a:xfrm>
              <a:prstGeom prst="rect">
                <a:avLst/>
              </a:prstGeom>
              <a:solidFill>
                <a:srgbClr val="FF9900"/>
              </a:solidFill>
              <a:ln w="14351">
                <a:noFill/>
                <a:miter lim="800000"/>
                <a:headEnd/>
                <a:tailEnd/>
              </a:ln>
            </p:spPr>
            <p:txBody>
              <a:bodyPr/>
              <a:lstStyle/>
              <a:p>
                <a:endParaRPr lang="tr-TR" sz="1800" b="1"/>
              </a:p>
            </p:txBody>
          </p:sp>
          <p:sp>
            <p:nvSpPr>
              <p:cNvPr id="1651730" name="Rectangle 19"/>
              <p:cNvSpPr>
                <a:spLocks noChangeArrowheads="1"/>
              </p:cNvSpPr>
              <p:nvPr/>
            </p:nvSpPr>
            <p:spPr bwMode="auto">
              <a:xfrm>
                <a:off x="1591" y="2549"/>
                <a:ext cx="46" cy="118"/>
              </a:xfrm>
              <a:prstGeom prst="rect">
                <a:avLst/>
              </a:prstGeom>
              <a:solidFill>
                <a:srgbClr val="FF9900"/>
              </a:solidFill>
              <a:ln w="14351">
                <a:noFill/>
                <a:miter lim="800000"/>
                <a:headEnd/>
                <a:tailEnd/>
              </a:ln>
            </p:spPr>
            <p:txBody>
              <a:bodyPr/>
              <a:lstStyle/>
              <a:p>
                <a:endParaRPr lang="tr-TR" sz="1800" b="1"/>
              </a:p>
            </p:txBody>
          </p:sp>
          <p:sp>
            <p:nvSpPr>
              <p:cNvPr id="1651731" name="Rectangle 20"/>
              <p:cNvSpPr>
                <a:spLocks noChangeArrowheads="1"/>
              </p:cNvSpPr>
              <p:nvPr/>
            </p:nvSpPr>
            <p:spPr bwMode="auto">
              <a:xfrm>
                <a:off x="1591" y="2348"/>
                <a:ext cx="92" cy="118"/>
              </a:xfrm>
              <a:prstGeom prst="rect">
                <a:avLst/>
              </a:prstGeom>
              <a:solidFill>
                <a:srgbClr val="FF9900"/>
              </a:solidFill>
              <a:ln w="14351" algn="ctr">
                <a:noFill/>
                <a:miter lim="800000"/>
                <a:headEnd/>
                <a:tailEnd/>
              </a:ln>
            </p:spPr>
            <p:txBody>
              <a:bodyPr/>
              <a:lstStyle/>
              <a:p>
                <a:endParaRPr lang="tr-TR" sz="1800" b="1"/>
              </a:p>
            </p:txBody>
          </p:sp>
          <p:sp>
            <p:nvSpPr>
              <p:cNvPr id="1651732" name="Rectangle 21"/>
              <p:cNvSpPr>
                <a:spLocks noChangeArrowheads="1"/>
              </p:cNvSpPr>
              <p:nvPr/>
            </p:nvSpPr>
            <p:spPr bwMode="auto">
              <a:xfrm>
                <a:off x="1591" y="2156"/>
                <a:ext cx="119" cy="118"/>
              </a:xfrm>
              <a:prstGeom prst="rect">
                <a:avLst/>
              </a:prstGeom>
              <a:solidFill>
                <a:srgbClr val="FF9900"/>
              </a:solidFill>
              <a:ln w="14351" algn="ctr">
                <a:noFill/>
                <a:miter lim="800000"/>
                <a:headEnd/>
                <a:tailEnd/>
              </a:ln>
            </p:spPr>
            <p:txBody>
              <a:bodyPr/>
              <a:lstStyle/>
              <a:p>
                <a:endParaRPr lang="tr-TR" sz="1800" b="1"/>
              </a:p>
            </p:txBody>
          </p:sp>
          <p:sp>
            <p:nvSpPr>
              <p:cNvPr id="1651733" name="Rectangle 22"/>
              <p:cNvSpPr>
                <a:spLocks noChangeArrowheads="1"/>
              </p:cNvSpPr>
              <p:nvPr/>
            </p:nvSpPr>
            <p:spPr bwMode="auto">
              <a:xfrm>
                <a:off x="1591" y="1955"/>
                <a:ext cx="137" cy="118"/>
              </a:xfrm>
              <a:prstGeom prst="rect">
                <a:avLst/>
              </a:prstGeom>
              <a:solidFill>
                <a:srgbClr val="FF9900"/>
              </a:solidFill>
              <a:ln w="14351" algn="ctr">
                <a:noFill/>
                <a:miter lim="800000"/>
                <a:headEnd/>
                <a:tailEnd/>
              </a:ln>
            </p:spPr>
            <p:txBody>
              <a:bodyPr/>
              <a:lstStyle/>
              <a:p>
                <a:endParaRPr lang="tr-TR" sz="1800" b="1"/>
              </a:p>
            </p:txBody>
          </p:sp>
          <p:sp>
            <p:nvSpPr>
              <p:cNvPr id="1651734" name="Rectangle 23"/>
              <p:cNvSpPr>
                <a:spLocks noChangeArrowheads="1"/>
              </p:cNvSpPr>
              <p:nvPr/>
            </p:nvSpPr>
            <p:spPr bwMode="auto">
              <a:xfrm>
                <a:off x="1591" y="1763"/>
                <a:ext cx="165" cy="118"/>
              </a:xfrm>
              <a:prstGeom prst="rect">
                <a:avLst/>
              </a:prstGeom>
              <a:solidFill>
                <a:srgbClr val="FF9900"/>
              </a:solidFill>
              <a:ln w="14351" algn="ctr">
                <a:noFill/>
                <a:miter lim="800000"/>
                <a:headEnd/>
                <a:tailEnd/>
              </a:ln>
            </p:spPr>
            <p:txBody>
              <a:bodyPr/>
              <a:lstStyle/>
              <a:p>
                <a:endParaRPr lang="tr-TR" sz="1800" b="1"/>
              </a:p>
            </p:txBody>
          </p:sp>
          <p:sp>
            <p:nvSpPr>
              <p:cNvPr id="1651735" name="Rectangle 24"/>
              <p:cNvSpPr>
                <a:spLocks noChangeArrowheads="1"/>
              </p:cNvSpPr>
              <p:nvPr/>
            </p:nvSpPr>
            <p:spPr bwMode="auto">
              <a:xfrm>
                <a:off x="1591" y="1562"/>
                <a:ext cx="530" cy="118"/>
              </a:xfrm>
              <a:prstGeom prst="rect">
                <a:avLst/>
              </a:prstGeom>
              <a:solidFill>
                <a:srgbClr val="FF9900"/>
              </a:solidFill>
              <a:ln w="14351" algn="ctr">
                <a:noFill/>
                <a:miter lim="800000"/>
                <a:headEnd/>
                <a:tailEnd/>
              </a:ln>
            </p:spPr>
            <p:txBody>
              <a:bodyPr/>
              <a:lstStyle/>
              <a:p>
                <a:endParaRPr lang="tr-TR" sz="1800" b="1"/>
              </a:p>
            </p:txBody>
          </p:sp>
          <p:sp>
            <p:nvSpPr>
              <p:cNvPr id="1651736" name="Rectangle 25"/>
              <p:cNvSpPr>
                <a:spLocks noChangeArrowheads="1"/>
              </p:cNvSpPr>
              <p:nvPr/>
            </p:nvSpPr>
            <p:spPr bwMode="auto">
              <a:xfrm>
                <a:off x="1591" y="1369"/>
                <a:ext cx="558" cy="118"/>
              </a:xfrm>
              <a:prstGeom prst="rect">
                <a:avLst/>
              </a:prstGeom>
              <a:solidFill>
                <a:srgbClr val="FF9900"/>
              </a:solidFill>
              <a:ln w="14351" algn="ctr">
                <a:noFill/>
                <a:miter lim="800000"/>
                <a:headEnd/>
                <a:tailEnd/>
              </a:ln>
            </p:spPr>
            <p:txBody>
              <a:bodyPr/>
              <a:lstStyle/>
              <a:p>
                <a:endParaRPr lang="tr-TR" sz="1800" b="1"/>
              </a:p>
            </p:txBody>
          </p:sp>
          <p:sp>
            <p:nvSpPr>
              <p:cNvPr id="1651737" name="Rectangle 26"/>
              <p:cNvSpPr>
                <a:spLocks noChangeArrowheads="1"/>
              </p:cNvSpPr>
              <p:nvPr/>
            </p:nvSpPr>
            <p:spPr bwMode="auto">
              <a:xfrm>
                <a:off x="1591" y="1168"/>
                <a:ext cx="3484" cy="118"/>
              </a:xfrm>
              <a:prstGeom prst="rect">
                <a:avLst/>
              </a:prstGeom>
              <a:solidFill>
                <a:srgbClr val="FF9900"/>
              </a:solidFill>
              <a:ln w="14351">
                <a:noFill/>
                <a:miter lim="800000"/>
                <a:headEnd/>
                <a:tailEnd/>
              </a:ln>
            </p:spPr>
            <p:txBody>
              <a:bodyPr/>
              <a:lstStyle/>
              <a:p>
                <a:endParaRPr lang="tr-TR" sz="1800" b="1"/>
              </a:p>
            </p:txBody>
          </p:sp>
          <p:sp>
            <p:nvSpPr>
              <p:cNvPr id="1651738" name="Rectangle 27"/>
              <p:cNvSpPr>
                <a:spLocks noChangeArrowheads="1"/>
              </p:cNvSpPr>
              <p:nvPr/>
            </p:nvSpPr>
            <p:spPr bwMode="auto">
              <a:xfrm>
                <a:off x="1591" y="976"/>
                <a:ext cx="4106" cy="118"/>
              </a:xfrm>
              <a:prstGeom prst="rect">
                <a:avLst/>
              </a:prstGeom>
              <a:solidFill>
                <a:srgbClr val="FF0000"/>
              </a:solidFill>
              <a:ln w="14351">
                <a:noFill/>
                <a:miter lim="800000"/>
                <a:headEnd/>
                <a:tailEnd/>
              </a:ln>
            </p:spPr>
            <p:txBody>
              <a:bodyPr/>
              <a:lstStyle/>
              <a:p>
                <a:endParaRPr lang="tr-TR" sz="1800" b="1"/>
              </a:p>
            </p:txBody>
          </p:sp>
          <p:sp>
            <p:nvSpPr>
              <p:cNvPr id="1651739" name="Line 28"/>
              <p:cNvSpPr>
                <a:spLocks noChangeShapeType="1"/>
              </p:cNvSpPr>
              <p:nvPr/>
            </p:nvSpPr>
            <p:spPr bwMode="auto">
              <a:xfrm>
                <a:off x="1591" y="3464"/>
                <a:ext cx="4326" cy="1"/>
              </a:xfrm>
              <a:prstGeom prst="line">
                <a:avLst/>
              </a:prstGeom>
              <a:noFill/>
              <a:ln w="0">
                <a:solidFill>
                  <a:schemeClr val="tx1"/>
                </a:solidFill>
                <a:round/>
                <a:headEnd/>
                <a:tailEnd/>
              </a:ln>
            </p:spPr>
            <p:txBody>
              <a:bodyPr/>
              <a:lstStyle/>
              <a:p>
                <a:endParaRPr lang="tr-TR"/>
              </a:p>
            </p:txBody>
          </p:sp>
          <p:sp>
            <p:nvSpPr>
              <p:cNvPr id="1651740" name="Line 29"/>
              <p:cNvSpPr>
                <a:spLocks noChangeShapeType="1"/>
              </p:cNvSpPr>
              <p:nvPr/>
            </p:nvSpPr>
            <p:spPr bwMode="auto">
              <a:xfrm flipV="1">
                <a:off x="1591" y="3464"/>
                <a:ext cx="1" cy="27"/>
              </a:xfrm>
              <a:prstGeom prst="line">
                <a:avLst/>
              </a:prstGeom>
              <a:noFill/>
              <a:ln w="0">
                <a:solidFill>
                  <a:srgbClr val="000000"/>
                </a:solidFill>
                <a:round/>
                <a:headEnd/>
                <a:tailEnd/>
              </a:ln>
            </p:spPr>
            <p:txBody>
              <a:bodyPr/>
              <a:lstStyle/>
              <a:p>
                <a:endParaRPr lang="tr-TR"/>
              </a:p>
            </p:txBody>
          </p:sp>
          <p:sp>
            <p:nvSpPr>
              <p:cNvPr id="1651741" name="Line 30"/>
              <p:cNvSpPr>
                <a:spLocks noChangeShapeType="1"/>
              </p:cNvSpPr>
              <p:nvPr/>
            </p:nvSpPr>
            <p:spPr bwMode="auto">
              <a:xfrm flipV="1">
                <a:off x="2131" y="3464"/>
                <a:ext cx="1" cy="27"/>
              </a:xfrm>
              <a:prstGeom prst="line">
                <a:avLst/>
              </a:prstGeom>
              <a:noFill/>
              <a:ln w="0">
                <a:solidFill>
                  <a:srgbClr val="000000"/>
                </a:solidFill>
                <a:round/>
                <a:headEnd/>
                <a:tailEnd/>
              </a:ln>
            </p:spPr>
            <p:txBody>
              <a:bodyPr/>
              <a:lstStyle/>
              <a:p>
                <a:endParaRPr lang="tr-TR"/>
              </a:p>
            </p:txBody>
          </p:sp>
          <p:sp>
            <p:nvSpPr>
              <p:cNvPr id="1651742" name="Line 31"/>
              <p:cNvSpPr>
                <a:spLocks noChangeShapeType="1"/>
              </p:cNvSpPr>
              <p:nvPr/>
            </p:nvSpPr>
            <p:spPr bwMode="auto">
              <a:xfrm flipV="1">
                <a:off x="2670" y="3464"/>
                <a:ext cx="1" cy="27"/>
              </a:xfrm>
              <a:prstGeom prst="line">
                <a:avLst/>
              </a:prstGeom>
              <a:noFill/>
              <a:ln w="0">
                <a:solidFill>
                  <a:srgbClr val="000000"/>
                </a:solidFill>
                <a:round/>
                <a:headEnd/>
                <a:tailEnd/>
              </a:ln>
            </p:spPr>
            <p:txBody>
              <a:bodyPr/>
              <a:lstStyle/>
              <a:p>
                <a:endParaRPr lang="tr-TR"/>
              </a:p>
            </p:txBody>
          </p:sp>
          <p:sp>
            <p:nvSpPr>
              <p:cNvPr id="1651743" name="Line 32"/>
              <p:cNvSpPr>
                <a:spLocks noChangeShapeType="1"/>
              </p:cNvSpPr>
              <p:nvPr/>
            </p:nvSpPr>
            <p:spPr bwMode="auto">
              <a:xfrm flipV="1">
                <a:off x="3210" y="3464"/>
                <a:ext cx="1" cy="27"/>
              </a:xfrm>
              <a:prstGeom prst="line">
                <a:avLst/>
              </a:prstGeom>
              <a:noFill/>
              <a:ln w="0">
                <a:solidFill>
                  <a:srgbClr val="000000"/>
                </a:solidFill>
                <a:round/>
                <a:headEnd/>
                <a:tailEnd/>
              </a:ln>
            </p:spPr>
            <p:txBody>
              <a:bodyPr/>
              <a:lstStyle/>
              <a:p>
                <a:endParaRPr lang="tr-TR"/>
              </a:p>
            </p:txBody>
          </p:sp>
          <p:sp>
            <p:nvSpPr>
              <p:cNvPr id="1651744" name="Line 33"/>
              <p:cNvSpPr>
                <a:spLocks noChangeShapeType="1"/>
              </p:cNvSpPr>
              <p:nvPr/>
            </p:nvSpPr>
            <p:spPr bwMode="auto">
              <a:xfrm flipV="1">
                <a:off x="3758" y="3464"/>
                <a:ext cx="1" cy="27"/>
              </a:xfrm>
              <a:prstGeom prst="line">
                <a:avLst/>
              </a:prstGeom>
              <a:noFill/>
              <a:ln w="0">
                <a:solidFill>
                  <a:srgbClr val="000000"/>
                </a:solidFill>
                <a:round/>
                <a:headEnd/>
                <a:tailEnd/>
              </a:ln>
            </p:spPr>
            <p:txBody>
              <a:bodyPr/>
              <a:lstStyle/>
              <a:p>
                <a:endParaRPr lang="tr-TR"/>
              </a:p>
            </p:txBody>
          </p:sp>
          <p:sp>
            <p:nvSpPr>
              <p:cNvPr id="1651745" name="Line 34"/>
              <p:cNvSpPr>
                <a:spLocks noChangeShapeType="1"/>
              </p:cNvSpPr>
              <p:nvPr/>
            </p:nvSpPr>
            <p:spPr bwMode="auto">
              <a:xfrm flipV="1">
                <a:off x="4298" y="3464"/>
                <a:ext cx="1" cy="27"/>
              </a:xfrm>
              <a:prstGeom prst="line">
                <a:avLst/>
              </a:prstGeom>
              <a:noFill/>
              <a:ln w="0">
                <a:solidFill>
                  <a:srgbClr val="000000"/>
                </a:solidFill>
                <a:round/>
                <a:headEnd/>
                <a:tailEnd/>
              </a:ln>
            </p:spPr>
            <p:txBody>
              <a:bodyPr/>
              <a:lstStyle/>
              <a:p>
                <a:endParaRPr lang="tr-TR"/>
              </a:p>
            </p:txBody>
          </p:sp>
          <p:sp>
            <p:nvSpPr>
              <p:cNvPr id="1651746" name="Line 35"/>
              <p:cNvSpPr>
                <a:spLocks noChangeShapeType="1"/>
              </p:cNvSpPr>
              <p:nvPr/>
            </p:nvSpPr>
            <p:spPr bwMode="auto">
              <a:xfrm flipV="1">
                <a:off x="4838" y="3464"/>
                <a:ext cx="1" cy="27"/>
              </a:xfrm>
              <a:prstGeom prst="line">
                <a:avLst/>
              </a:prstGeom>
              <a:noFill/>
              <a:ln w="0">
                <a:solidFill>
                  <a:srgbClr val="000000"/>
                </a:solidFill>
                <a:round/>
                <a:headEnd/>
                <a:tailEnd/>
              </a:ln>
            </p:spPr>
            <p:txBody>
              <a:bodyPr/>
              <a:lstStyle/>
              <a:p>
                <a:endParaRPr lang="tr-TR"/>
              </a:p>
            </p:txBody>
          </p:sp>
          <p:sp>
            <p:nvSpPr>
              <p:cNvPr id="1651747" name="Line 36"/>
              <p:cNvSpPr>
                <a:spLocks noChangeShapeType="1"/>
              </p:cNvSpPr>
              <p:nvPr/>
            </p:nvSpPr>
            <p:spPr bwMode="auto">
              <a:xfrm flipV="1">
                <a:off x="5377" y="3464"/>
                <a:ext cx="1" cy="27"/>
              </a:xfrm>
              <a:prstGeom prst="line">
                <a:avLst/>
              </a:prstGeom>
              <a:noFill/>
              <a:ln w="0">
                <a:solidFill>
                  <a:srgbClr val="000000"/>
                </a:solidFill>
                <a:round/>
                <a:headEnd/>
                <a:tailEnd/>
              </a:ln>
            </p:spPr>
            <p:txBody>
              <a:bodyPr/>
              <a:lstStyle/>
              <a:p>
                <a:endParaRPr lang="tr-TR"/>
              </a:p>
            </p:txBody>
          </p:sp>
          <p:sp>
            <p:nvSpPr>
              <p:cNvPr id="1651748" name="Line 37"/>
              <p:cNvSpPr>
                <a:spLocks noChangeShapeType="1"/>
              </p:cNvSpPr>
              <p:nvPr/>
            </p:nvSpPr>
            <p:spPr bwMode="auto">
              <a:xfrm flipV="1">
                <a:off x="5917" y="3464"/>
                <a:ext cx="1" cy="27"/>
              </a:xfrm>
              <a:prstGeom prst="line">
                <a:avLst/>
              </a:prstGeom>
              <a:noFill/>
              <a:ln w="0">
                <a:solidFill>
                  <a:srgbClr val="000000"/>
                </a:solidFill>
                <a:round/>
                <a:headEnd/>
                <a:tailEnd/>
              </a:ln>
            </p:spPr>
            <p:txBody>
              <a:bodyPr/>
              <a:lstStyle/>
              <a:p>
                <a:endParaRPr lang="tr-TR"/>
              </a:p>
            </p:txBody>
          </p:sp>
          <p:sp>
            <p:nvSpPr>
              <p:cNvPr id="1651749" name="Line 38"/>
              <p:cNvSpPr>
                <a:spLocks noChangeShapeType="1"/>
              </p:cNvSpPr>
              <p:nvPr/>
            </p:nvSpPr>
            <p:spPr bwMode="auto">
              <a:xfrm>
                <a:off x="1588" y="912"/>
                <a:ext cx="1" cy="2552"/>
              </a:xfrm>
              <a:prstGeom prst="line">
                <a:avLst/>
              </a:prstGeom>
              <a:noFill/>
              <a:ln w="0">
                <a:solidFill>
                  <a:schemeClr val="tx1"/>
                </a:solidFill>
                <a:round/>
                <a:headEnd/>
                <a:tailEnd/>
              </a:ln>
            </p:spPr>
            <p:txBody>
              <a:bodyPr/>
              <a:lstStyle/>
              <a:p>
                <a:endParaRPr lang="tr-TR"/>
              </a:p>
            </p:txBody>
          </p:sp>
          <p:sp>
            <p:nvSpPr>
              <p:cNvPr id="1651750" name="Line 39"/>
              <p:cNvSpPr>
                <a:spLocks noChangeShapeType="1"/>
              </p:cNvSpPr>
              <p:nvPr/>
            </p:nvSpPr>
            <p:spPr bwMode="auto">
              <a:xfrm>
                <a:off x="1564" y="3464"/>
                <a:ext cx="27" cy="1"/>
              </a:xfrm>
              <a:prstGeom prst="line">
                <a:avLst/>
              </a:prstGeom>
              <a:noFill/>
              <a:ln w="0">
                <a:solidFill>
                  <a:srgbClr val="000000"/>
                </a:solidFill>
                <a:round/>
                <a:headEnd/>
                <a:tailEnd/>
              </a:ln>
            </p:spPr>
            <p:txBody>
              <a:bodyPr/>
              <a:lstStyle/>
              <a:p>
                <a:endParaRPr lang="tr-TR"/>
              </a:p>
            </p:txBody>
          </p:sp>
          <p:sp>
            <p:nvSpPr>
              <p:cNvPr id="1651751" name="Line 40"/>
              <p:cNvSpPr>
                <a:spLocks noChangeShapeType="1"/>
              </p:cNvSpPr>
              <p:nvPr/>
            </p:nvSpPr>
            <p:spPr bwMode="auto">
              <a:xfrm>
                <a:off x="1564" y="3272"/>
                <a:ext cx="27" cy="1"/>
              </a:xfrm>
              <a:prstGeom prst="line">
                <a:avLst/>
              </a:prstGeom>
              <a:noFill/>
              <a:ln w="0">
                <a:solidFill>
                  <a:srgbClr val="000000"/>
                </a:solidFill>
                <a:round/>
                <a:headEnd/>
                <a:tailEnd/>
              </a:ln>
            </p:spPr>
            <p:txBody>
              <a:bodyPr/>
              <a:lstStyle/>
              <a:p>
                <a:endParaRPr lang="tr-TR"/>
              </a:p>
            </p:txBody>
          </p:sp>
          <p:sp>
            <p:nvSpPr>
              <p:cNvPr id="1651752" name="Line 41"/>
              <p:cNvSpPr>
                <a:spLocks noChangeShapeType="1"/>
              </p:cNvSpPr>
              <p:nvPr/>
            </p:nvSpPr>
            <p:spPr bwMode="auto">
              <a:xfrm>
                <a:off x="1564" y="3071"/>
                <a:ext cx="27" cy="1"/>
              </a:xfrm>
              <a:prstGeom prst="line">
                <a:avLst/>
              </a:prstGeom>
              <a:noFill/>
              <a:ln w="0">
                <a:solidFill>
                  <a:srgbClr val="000000"/>
                </a:solidFill>
                <a:round/>
                <a:headEnd/>
                <a:tailEnd/>
              </a:ln>
            </p:spPr>
            <p:txBody>
              <a:bodyPr/>
              <a:lstStyle/>
              <a:p>
                <a:endParaRPr lang="tr-TR"/>
              </a:p>
            </p:txBody>
          </p:sp>
          <p:sp>
            <p:nvSpPr>
              <p:cNvPr id="1651753" name="Line 42"/>
              <p:cNvSpPr>
                <a:spLocks noChangeShapeType="1"/>
              </p:cNvSpPr>
              <p:nvPr/>
            </p:nvSpPr>
            <p:spPr bwMode="auto">
              <a:xfrm>
                <a:off x="1564" y="2879"/>
                <a:ext cx="27" cy="1"/>
              </a:xfrm>
              <a:prstGeom prst="line">
                <a:avLst/>
              </a:prstGeom>
              <a:noFill/>
              <a:ln w="0">
                <a:solidFill>
                  <a:srgbClr val="000000"/>
                </a:solidFill>
                <a:round/>
                <a:headEnd/>
                <a:tailEnd/>
              </a:ln>
            </p:spPr>
            <p:txBody>
              <a:bodyPr/>
              <a:lstStyle/>
              <a:p>
                <a:endParaRPr lang="tr-TR"/>
              </a:p>
            </p:txBody>
          </p:sp>
          <p:sp>
            <p:nvSpPr>
              <p:cNvPr id="1651754" name="Line 43"/>
              <p:cNvSpPr>
                <a:spLocks noChangeShapeType="1"/>
              </p:cNvSpPr>
              <p:nvPr/>
            </p:nvSpPr>
            <p:spPr bwMode="auto">
              <a:xfrm>
                <a:off x="1564" y="2677"/>
                <a:ext cx="27" cy="1"/>
              </a:xfrm>
              <a:prstGeom prst="line">
                <a:avLst/>
              </a:prstGeom>
              <a:noFill/>
              <a:ln w="0">
                <a:solidFill>
                  <a:srgbClr val="000000"/>
                </a:solidFill>
                <a:round/>
                <a:headEnd/>
                <a:tailEnd/>
              </a:ln>
            </p:spPr>
            <p:txBody>
              <a:bodyPr/>
              <a:lstStyle/>
              <a:p>
                <a:endParaRPr lang="tr-TR"/>
              </a:p>
            </p:txBody>
          </p:sp>
          <p:sp>
            <p:nvSpPr>
              <p:cNvPr id="1651755" name="Line 44"/>
              <p:cNvSpPr>
                <a:spLocks noChangeShapeType="1"/>
              </p:cNvSpPr>
              <p:nvPr/>
            </p:nvSpPr>
            <p:spPr bwMode="auto">
              <a:xfrm>
                <a:off x="1564" y="2485"/>
                <a:ext cx="27" cy="1"/>
              </a:xfrm>
              <a:prstGeom prst="line">
                <a:avLst/>
              </a:prstGeom>
              <a:noFill/>
              <a:ln w="0">
                <a:solidFill>
                  <a:srgbClr val="000000"/>
                </a:solidFill>
                <a:round/>
                <a:headEnd/>
                <a:tailEnd/>
              </a:ln>
            </p:spPr>
            <p:txBody>
              <a:bodyPr/>
              <a:lstStyle/>
              <a:p>
                <a:endParaRPr lang="tr-TR"/>
              </a:p>
            </p:txBody>
          </p:sp>
          <p:sp>
            <p:nvSpPr>
              <p:cNvPr id="1651756" name="Line 45"/>
              <p:cNvSpPr>
                <a:spLocks noChangeShapeType="1"/>
              </p:cNvSpPr>
              <p:nvPr/>
            </p:nvSpPr>
            <p:spPr bwMode="auto">
              <a:xfrm>
                <a:off x="1564" y="2284"/>
                <a:ext cx="27" cy="1"/>
              </a:xfrm>
              <a:prstGeom prst="line">
                <a:avLst/>
              </a:prstGeom>
              <a:noFill/>
              <a:ln w="0">
                <a:solidFill>
                  <a:srgbClr val="000000"/>
                </a:solidFill>
                <a:round/>
                <a:headEnd/>
                <a:tailEnd/>
              </a:ln>
            </p:spPr>
            <p:txBody>
              <a:bodyPr/>
              <a:lstStyle/>
              <a:p>
                <a:endParaRPr lang="tr-TR"/>
              </a:p>
            </p:txBody>
          </p:sp>
          <p:sp>
            <p:nvSpPr>
              <p:cNvPr id="1651757" name="Line 46"/>
              <p:cNvSpPr>
                <a:spLocks noChangeShapeType="1"/>
              </p:cNvSpPr>
              <p:nvPr/>
            </p:nvSpPr>
            <p:spPr bwMode="auto">
              <a:xfrm>
                <a:off x="1564" y="2092"/>
                <a:ext cx="27" cy="1"/>
              </a:xfrm>
              <a:prstGeom prst="line">
                <a:avLst/>
              </a:prstGeom>
              <a:noFill/>
              <a:ln w="0">
                <a:solidFill>
                  <a:srgbClr val="000000"/>
                </a:solidFill>
                <a:round/>
                <a:headEnd/>
                <a:tailEnd/>
              </a:ln>
            </p:spPr>
            <p:txBody>
              <a:bodyPr/>
              <a:lstStyle/>
              <a:p>
                <a:endParaRPr lang="tr-TR"/>
              </a:p>
            </p:txBody>
          </p:sp>
          <p:sp>
            <p:nvSpPr>
              <p:cNvPr id="1651758" name="Line 47"/>
              <p:cNvSpPr>
                <a:spLocks noChangeShapeType="1"/>
              </p:cNvSpPr>
              <p:nvPr/>
            </p:nvSpPr>
            <p:spPr bwMode="auto">
              <a:xfrm>
                <a:off x="1564" y="1891"/>
                <a:ext cx="27" cy="1"/>
              </a:xfrm>
              <a:prstGeom prst="line">
                <a:avLst/>
              </a:prstGeom>
              <a:noFill/>
              <a:ln w="0">
                <a:solidFill>
                  <a:srgbClr val="000000"/>
                </a:solidFill>
                <a:round/>
                <a:headEnd/>
                <a:tailEnd/>
              </a:ln>
            </p:spPr>
            <p:txBody>
              <a:bodyPr/>
              <a:lstStyle/>
              <a:p>
                <a:endParaRPr lang="tr-TR"/>
              </a:p>
            </p:txBody>
          </p:sp>
          <p:sp>
            <p:nvSpPr>
              <p:cNvPr id="1651759" name="Line 48"/>
              <p:cNvSpPr>
                <a:spLocks noChangeShapeType="1"/>
              </p:cNvSpPr>
              <p:nvPr/>
            </p:nvSpPr>
            <p:spPr bwMode="auto">
              <a:xfrm>
                <a:off x="1564" y="1699"/>
                <a:ext cx="27" cy="1"/>
              </a:xfrm>
              <a:prstGeom prst="line">
                <a:avLst/>
              </a:prstGeom>
              <a:noFill/>
              <a:ln w="0">
                <a:solidFill>
                  <a:srgbClr val="000000"/>
                </a:solidFill>
                <a:round/>
                <a:headEnd/>
                <a:tailEnd/>
              </a:ln>
            </p:spPr>
            <p:txBody>
              <a:bodyPr/>
              <a:lstStyle/>
              <a:p>
                <a:endParaRPr lang="tr-TR"/>
              </a:p>
            </p:txBody>
          </p:sp>
          <p:sp>
            <p:nvSpPr>
              <p:cNvPr id="1651760" name="Line 49"/>
              <p:cNvSpPr>
                <a:spLocks noChangeShapeType="1"/>
              </p:cNvSpPr>
              <p:nvPr/>
            </p:nvSpPr>
            <p:spPr bwMode="auto">
              <a:xfrm>
                <a:off x="1564" y="1498"/>
                <a:ext cx="27" cy="1"/>
              </a:xfrm>
              <a:prstGeom prst="line">
                <a:avLst/>
              </a:prstGeom>
              <a:noFill/>
              <a:ln w="0">
                <a:solidFill>
                  <a:srgbClr val="000000"/>
                </a:solidFill>
                <a:round/>
                <a:headEnd/>
                <a:tailEnd/>
              </a:ln>
            </p:spPr>
            <p:txBody>
              <a:bodyPr/>
              <a:lstStyle/>
              <a:p>
                <a:endParaRPr lang="tr-TR"/>
              </a:p>
            </p:txBody>
          </p:sp>
          <p:sp>
            <p:nvSpPr>
              <p:cNvPr id="1651761" name="Line 50"/>
              <p:cNvSpPr>
                <a:spLocks noChangeShapeType="1"/>
              </p:cNvSpPr>
              <p:nvPr/>
            </p:nvSpPr>
            <p:spPr bwMode="auto">
              <a:xfrm>
                <a:off x="1564" y="1305"/>
                <a:ext cx="27" cy="1"/>
              </a:xfrm>
              <a:prstGeom prst="line">
                <a:avLst/>
              </a:prstGeom>
              <a:noFill/>
              <a:ln w="0">
                <a:solidFill>
                  <a:srgbClr val="000000"/>
                </a:solidFill>
                <a:round/>
                <a:headEnd/>
                <a:tailEnd/>
              </a:ln>
            </p:spPr>
            <p:txBody>
              <a:bodyPr/>
              <a:lstStyle/>
              <a:p>
                <a:endParaRPr lang="tr-TR"/>
              </a:p>
            </p:txBody>
          </p:sp>
          <p:sp>
            <p:nvSpPr>
              <p:cNvPr id="1651762" name="Line 51"/>
              <p:cNvSpPr>
                <a:spLocks noChangeShapeType="1"/>
              </p:cNvSpPr>
              <p:nvPr/>
            </p:nvSpPr>
            <p:spPr bwMode="auto">
              <a:xfrm>
                <a:off x="1564" y="1104"/>
                <a:ext cx="27" cy="1"/>
              </a:xfrm>
              <a:prstGeom prst="line">
                <a:avLst/>
              </a:prstGeom>
              <a:noFill/>
              <a:ln w="0">
                <a:solidFill>
                  <a:srgbClr val="000000"/>
                </a:solidFill>
                <a:round/>
                <a:headEnd/>
                <a:tailEnd/>
              </a:ln>
            </p:spPr>
            <p:txBody>
              <a:bodyPr/>
              <a:lstStyle/>
              <a:p>
                <a:endParaRPr lang="tr-TR"/>
              </a:p>
            </p:txBody>
          </p:sp>
          <p:sp>
            <p:nvSpPr>
              <p:cNvPr id="1651763" name="Line 52"/>
              <p:cNvSpPr>
                <a:spLocks noChangeShapeType="1"/>
              </p:cNvSpPr>
              <p:nvPr/>
            </p:nvSpPr>
            <p:spPr bwMode="auto">
              <a:xfrm>
                <a:off x="1564" y="912"/>
                <a:ext cx="27" cy="1"/>
              </a:xfrm>
              <a:prstGeom prst="line">
                <a:avLst/>
              </a:prstGeom>
              <a:noFill/>
              <a:ln w="0">
                <a:solidFill>
                  <a:srgbClr val="000000"/>
                </a:solidFill>
                <a:round/>
                <a:headEnd/>
                <a:tailEnd/>
              </a:ln>
            </p:spPr>
            <p:txBody>
              <a:bodyPr/>
              <a:lstStyle/>
              <a:p>
                <a:endParaRPr lang="tr-TR"/>
              </a:p>
            </p:txBody>
          </p:sp>
          <p:sp>
            <p:nvSpPr>
              <p:cNvPr id="1651764" name="Rectangle 53"/>
              <p:cNvSpPr>
                <a:spLocks noChangeArrowheads="1"/>
              </p:cNvSpPr>
              <p:nvPr/>
            </p:nvSpPr>
            <p:spPr bwMode="auto">
              <a:xfrm>
                <a:off x="1529" y="3465"/>
                <a:ext cx="170"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0</a:t>
                </a:r>
                <a:endParaRPr lang="es-ES" sz="1800" b="1" dirty="0"/>
              </a:p>
            </p:txBody>
          </p:sp>
          <p:sp>
            <p:nvSpPr>
              <p:cNvPr id="1651765" name="Rectangle 54"/>
              <p:cNvSpPr>
                <a:spLocks noChangeArrowheads="1"/>
              </p:cNvSpPr>
              <p:nvPr/>
            </p:nvSpPr>
            <p:spPr bwMode="auto">
              <a:xfrm>
                <a:off x="2035"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10</a:t>
                </a:r>
                <a:endParaRPr lang="es-ES" sz="1800" b="1" dirty="0"/>
              </a:p>
            </p:txBody>
          </p:sp>
          <p:sp>
            <p:nvSpPr>
              <p:cNvPr id="1651766" name="Rectangle 55"/>
              <p:cNvSpPr>
                <a:spLocks noChangeArrowheads="1"/>
              </p:cNvSpPr>
              <p:nvPr/>
            </p:nvSpPr>
            <p:spPr bwMode="auto">
              <a:xfrm>
                <a:off x="2575"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20</a:t>
                </a:r>
                <a:endParaRPr lang="es-ES" sz="1800" b="1" dirty="0"/>
              </a:p>
            </p:txBody>
          </p:sp>
          <p:sp>
            <p:nvSpPr>
              <p:cNvPr id="1651767" name="Rectangle 56"/>
              <p:cNvSpPr>
                <a:spLocks noChangeArrowheads="1"/>
              </p:cNvSpPr>
              <p:nvPr/>
            </p:nvSpPr>
            <p:spPr bwMode="auto">
              <a:xfrm>
                <a:off x="3114"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30</a:t>
                </a:r>
                <a:endParaRPr lang="es-ES" sz="1800" b="1" dirty="0"/>
              </a:p>
            </p:txBody>
          </p:sp>
          <p:sp>
            <p:nvSpPr>
              <p:cNvPr id="1651768" name="Rectangle 57"/>
              <p:cNvSpPr>
                <a:spLocks noChangeArrowheads="1"/>
              </p:cNvSpPr>
              <p:nvPr/>
            </p:nvSpPr>
            <p:spPr bwMode="auto">
              <a:xfrm>
                <a:off x="3663"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40</a:t>
                </a:r>
                <a:endParaRPr lang="es-ES" sz="1800" b="1" dirty="0"/>
              </a:p>
            </p:txBody>
          </p:sp>
          <p:sp>
            <p:nvSpPr>
              <p:cNvPr id="1651769" name="Rectangle 58"/>
              <p:cNvSpPr>
                <a:spLocks noChangeArrowheads="1"/>
              </p:cNvSpPr>
              <p:nvPr/>
            </p:nvSpPr>
            <p:spPr bwMode="auto">
              <a:xfrm>
                <a:off x="4202"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50</a:t>
                </a:r>
                <a:endParaRPr lang="es-ES" sz="1800" b="1" dirty="0"/>
              </a:p>
            </p:txBody>
          </p:sp>
          <p:sp>
            <p:nvSpPr>
              <p:cNvPr id="1651770" name="Rectangle 59"/>
              <p:cNvSpPr>
                <a:spLocks noChangeArrowheads="1"/>
              </p:cNvSpPr>
              <p:nvPr/>
            </p:nvSpPr>
            <p:spPr bwMode="auto">
              <a:xfrm>
                <a:off x="4742"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60</a:t>
                </a:r>
                <a:endParaRPr lang="es-ES" sz="1800" b="1" dirty="0"/>
              </a:p>
            </p:txBody>
          </p:sp>
          <p:sp>
            <p:nvSpPr>
              <p:cNvPr id="1651771" name="Rectangle 60"/>
              <p:cNvSpPr>
                <a:spLocks noChangeArrowheads="1"/>
              </p:cNvSpPr>
              <p:nvPr/>
            </p:nvSpPr>
            <p:spPr bwMode="auto">
              <a:xfrm>
                <a:off x="5282"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70</a:t>
                </a:r>
                <a:endParaRPr lang="es-ES" sz="1800" b="1" dirty="0"/>
              </a:p>
            </p:txBody>
          </p:sp>
          <p:sp>
            <p:nvSpPr>
              <p:cNvPr id="1651772" name="Rectangle 61"/>
              <p:cNvSpPr>
                <a:spLocks noChangeArrowheads="1"/>
              </p:cNvSpPr>
              <p:nvPr/>
            </p:nvSpPr>
            <p:spPr bwMode="auto">
              <a:xfrm>
                <a:off x="5821" y="3465"/>
                <a:ext cx="236"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tr-TR" sz="1300" b="1" dirty="0" smtClean="0"/>
                  <a:t>%</a:t>
                </a:r>
                <a:r>
                  <a:rPr lang="es-ES" sz="1300" b="1" dirty="0" smtClean="0"/>
                  <a:t>80</a:t>
                </a:r>
                <a:endParaRPr lang="es-ES" sz="1800" b="1" dirty="0"/>
              </a:p>
            </p:txBody>
          </p:sp>
          <p:sp>
            <p:nvSpPr>
              <p:cNvPr id="1651773" name="Rectangle 62"/>
              <p:cNvSpPr>
                <a:spLocks noChangeArrowheads="1"/>
              </p:cNvSpPr>
              <p:nvPr/>
            </p:nvSpPr>
            <p:spPr bwMode="auto">
              <a:xfrm>
                <a:off x="1101" y="3227"/>
                <a:ext cx="407"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59</a:t>
                </a:r>
                <a:endParaRPr lang="es-ES" sz="1800" b="1"/>
              </a:p>
            </p:txBody>
          </p:sp>
          <p:sp>
            <p:nvSpPr>
              <p:cNvPr id="1651774" name="Rectangle 63"/>
              <p:cNvSpPr>
                <a:spLocks noChangeArrowheads="1"/>
              </p:cNvSpPr>
              <p:nvPr/>
            </p:nvSpPr>
            <p:spPr bwMode="auto">
              <a:xfrm>
                <a:off x="1101" y="3035"/>
                <a:ext cx="407" cy="175"/>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52</a:t>
                </a:r>
                <a:endParaRPr lang="es-ES" sz="1800" b="1"/>
              </a:p>
            </p:txBody>
          </p:sp>
          <p:sp>
            <p:nvSpPr>
              <p:cNvPr id="1651775" name="Rectangle 64"/>
              <p:cNvSpPr>
                <a:spLocks noChangeArrowheads="1"/>
              </p:cNvSpPr>
              <p:nvPr/>
            </p:nvSpPr>
            <p:spPr bwMode="auto">
              <a:xfrm>
                <a:off x="1101" y="2834"/>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51</a:t>
                </a:r>
                <a:endParaRPr lang="es-ES" sz="1800" b="1"/>
              </a:p>
            </p:txBody>
          </p:sp>
          <p:sp>
            <p:nvSpPr>
              <p:cNvPr id="1651776" name="Rectangle 65"/>
              <p:cNvSpPr>
                <a:spLocks noChangeArrowheads="1"/>
              </p:cNvSpPr>
              <p:nvPr/>
            </p:nvSpPr>
            <p:spPr bwMode="auto">
              <a:xfrm>
                <a:off x="1101" y="2642"/>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35</a:t>
                </a:r>
                <a:endParaRPr lang="es-ES" sz="1800" b="1"/>
              </a:p>
            </p:txBody>
          </p:sp>
          <p:sp>
            <p:nvSpPr>
              <p:cNvPr id="1651777" name="Rectangle 66"/>
              <p:cNvSpPr>
                <a:spLocks noChangeArrowheads="1"/>
              </p:cNvSpPr>
              <p:nvPr/>
            </p:nvSpPr>
            <p:spPr bwMode="auto">
              <a:xfrm>
                <a:off x="742" y="2441"/>
                <a:ext cx="868"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dirty="0"/>
                  <a:t>HPV 68 </a:t>
                </a:r>
                <a:r>
                  <a:rPr lang="tr-TR" sz="1300" b="1" dirty="0" smtClean="0"/>
                  <a:t>veya</a:t>
                </a:r>
                <a:r>
                  <a:rPr lang="es-ES" sz="1300" b="1" dirty="0" smtClean="0"/>
                  <a:t> </a:t>
                </a:r>
                <a:r>
                  <a:rPr lang="es-ES" sz="1300" b="1" dirty="0"/>
                  <a:t>73</a:t>
                </a:r>
                <a:endParaRPr lang="es-ES" sz="1800" b="1" dirty="0"/>
              </a:p>
            </p:txBody>
          </p:sp>
          <p:sp>
            <p:nvSpPr>
              <p:cNvPr id="1651778" name="Rectangle 67"/>
              <p:cNvSpPr>
                <a:spLocks noChangeArrowheads="1"/>
              </p:cNvSpPr>
              <p:nvPr/>
            </p:nvSpPr>
            <p:spPr bwMode="auto">
              <a:xfrm>
                <a:off x="1101" y="2249"/>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39</a:t>
                </a:r>
                <a:endParaRPr lang="es-ES" sz="1800" b="1"/>
              </a:p>
            </p:txBody>
          </p:sp>
          <p:sp>
            <p:nvSpPr>
              <p:cNvPr id="1651779" name="Rectangle 68"/>
              <p:cNvSpPr>
                <a:spLocks noChangeArrowheads="1"/>
              </p:cNvSpPr>
              <p:nvPr/>
            </p:nvSpPr>
            <p:spPr bwMode="auto">
              <a:xfrm>
                <a:off x="1101" y="2047"/>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33</a:t>
                </a:r>
                <a:endParaRPr lang="es-ES" sz="1800" b="1"/>
              </a:p>
            </p:txBody>
          </p:sp>
          <p:sp>
            <p:nvSpPr>
              <p:cNvPr id="1651780" name="Rectangle 69"/>
              <p:cNvSpPr>
                <a:spLocks noChangeArrowheads="1"/>
              </p:cNvSpPr>
              <p:nvPr/>
            </p:nvSpPr>
            <p:spPr bwMode="auto">
              <a:xfrm>
                <a:off x="1150" y="1855"/>
                <a:ext cx="353"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X</a:t>
                </a:r>
                <a:endParaRPr lang="es-ES" sz="1800" b="1"/>
              </a:p>
            </p:txBody>
          </p:sp>
          <p:sp>
            <p:nvSpPr>
              <p:cNvPr id="1651781" name="Rectangle 70"/>
              <p:cNvSpPr>
                <a:spLocks noChangeArrowheads="1"/>
              </p:cNvSpPr>
              <p:nvPr/>
            </p:nvSpPr>
            <p:spPr bwMode="auto">
              <a:xfrm>
                <a:off x="1101" y="1663"/>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31</a:t>
                </a:r>
                <a:endParaRPr lang="es-ES" sz="1800" b="1"/>
              </a:p>
            </p:txBody>
          </p:sp>
          <p:sp>
            <p:nvSpPr>
              <p:cNvPr id="1651782" name="Rectangle 71"/>
              <p:cNvSpPr>
                <a:spLocks noChangeArrowheads="1"/>
              </p:cNvSpPr>
              <p:nvPr/>
            </p:nvSpPr>
            <p:spPr bwMode="auto">
              <a:xfrm>
                <a:off x="1101" y="1462"/>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18</a:t>
                </a:r>
                <a:endParaRPr lang="es-ES" sz="1800" b="1"/>
              </a:p>
            </p:txBody>
          </p:sp>
          <p:sp>
            <p:nvSpPr>
              <p:cNvPr id="1651783" name="Rectangle 72"/>
              <p:cNvSpPr>
                <a:spLocks noChangeArrowheads="1"/>
              </p:cNvSpPr>
              <p:nvPr/>
            </p:nvSpPr>
            <p:spPr bwMode="auto">
              <a:xfrm>
                <a:off x="1101" y="1270"/>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45</a:t>
                </a:r>
                <a:endParaRPr lang="es-ES" sz="1800" b="1"/>
              </a:p>
            </p:txBody>
          </p:sp>
          <p:sp>
            <p:nvSpPr>
              <p:cNvPr id="1651784" name="Rectangle 73"/>
              <p:cNvSpPr>
                <a:spLocks noChangeArrowheads="1"/>
              </p:cNvSpPr>
              <p:nvPr/>
            </p:nvSpPr>
            <p:spPr bwMode="auto">
              <a:xfrm>
                <a:off x="1101" y="1069"/>
                <a:ext cx="407"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a:t>HPV 16</a:t>
                </a:r>
                <a:endParaRPr lang="es-ES" sz="1800" b="1"/>
              </a:p>
            </p:txBody>
          </p:sp>
          <p:sp>
            <p:nvSpPr>
              <p:cNvPr id="1651785" name="Rectangle 74"/>
              <p:cNvSpPr>
                <a:spLocks noChangeArrowheads="1"/>
              </p:cNvSpPr>
              <p:nvPr/>
            </p:nvSpPr>
            <p:spPr bwMode="auto">
              <a:xfrm>
                <a:off x="937" y="918"/>
                <a:ext cx="604" cy="202"/>
              </a:xfrm>
              <a:prstGeom prst="rect">
                <a:avLst/>
              </a:prstGeom>
              <a:noFill/>
              <a:ln w="9525">
                <a:noFill/>
                <a:miter lim="800000"/>
                <a:headEnd/>
                <a:tailEnd/>
              </a:ln>
            </p:spPr>
            <p:txBody>
              <a:bodyPr wrap="none" lIns="0" tIns="0" rIns="0" bIns="0">
                <a:spAutoFit/>
              </a:bodyPr>
              <a:lstStyle/>
              <a:p>
                <a:pPr algn="ctr" eaLnBrk="0" hangingPunct="0">
                  <a:lnSpc>
                    <a:spcPct val="160000"/>
                  </a:lnSpc>
                </a:pPr>
                <a:r>
                  <a:rPr lang="es-ES" sz="1300" b="1" dirty="0"/>
                  <a:t>HPV 16/18 </a:t>
                </a:r>
                <a:endParaRPr lang="es-ES" sz="1800" b="1" dirty="0"/>
              </a:p>
            </p:txBody>
          </p:sp>
        </p:grpSp>
        <p:sp>
          <p:nvSpPr>
            <p:cNvPr id="1651786" name="Text Box 75"/>
            <p:cNvSpPr txBox="1">
              <a:spLocks noChangeArrowheads="1"/>
            </p:cNvSpPr>
            <p:nvPr/>
          </p:nvSpPr>
          <p:spPr bwMode="auto">
            <a:xfrm>
              <a:off x="5544" y="960"/>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76</a:t>
              </a:r>
              <a:endParaRPr lang="es-ES" sz="1600" b="1" dirty="0"/>
            </a:p>
          </p:txBody>
        </p:sp>
        <p:sp>
          <p:nvSpPr>
            <p:cNvPr id="1651787" name="Text Box 76"/>
            <p:cNvSpPr txBox="1">
              <a:spLocks noChangeArrowheads="1"/>
            </p:cNvSpPr>
            <p:nvPr/>
          </p:nvSpPr>
          <p:spPr bwMode="auto">
            <a:xfrm>
              <a:off x="4958" y="1161"/>
              <a:ext cx="602" cy="306"/>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64.</a:t>
              </a:r>
              <a:r>
                <a:rPr lang="tr-TR" sz="1600" b="1" dirty="0" smtClean="0"/>
                <a:t>7</a:t>
              </a:r>
              <a:endParaRPr lang="es-ES" sz="1600" b="1" dirty="0"/>
            </a:p>
          </p:txBody>
        </p:sp>
        <p:sp>
          <p:nvSpPr>
            <p:cNvPr id="1651788" name="Text Box 77"/>
            <p:cNvSpPr txBox="1">
              <a:spLocks noChangeArrowheads="1"/>
            </p:cNvSpPr>
            <p:nvPr/>
          </p:nvSpPr>
          <p:spPr bwMode="auto">
            <a:xfrm>
              <a:off x="2036" y="1353"/>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%9.9</a:t>
              </a:r>
              <a:endParaRPr lang="es-ES" sz="1600" b="1" dirty="0"/>
            </a:p>
          </p:txBody>
        </p:sp>
        <p:sp>
          <p:nvSpPr>
            <p:cNvPr id="1651789" name="Text Box 78"/>
            <p:cNvSpPr txBox="1">
              <a:spLocks noChangeArrowheads="1"/>
            </p:cNvSpPr>
            <p:nvPr/>
          </p:nvSpPr>
          <p:spPr bwMode="auto">
            <a:xfrm>
              <a:off x="2036" y="1570"/>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9.9</a:t>
              </a:r>
              <a:endParaRPr lang="es-ES" sz="1600" b="1" dirty="0"/>
            </a:p>
          </p:txBody>
        </p:sp>
        <p:sp>
          <p:nvSpPr>
            <p:cNvPr id="1651790" name="Text Box 79"/>
            <p:cNvSpPr txBox="1">
              <a:spLocks noChangeArrowheads="1"/>
            </p:cNvSpPr>
            <p:nvPr/>
          </p:nvSpPr>
          <p:spPr bwMode="auto">
            <a:xfrm>
              <a:off x="1625" y="1733"/>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3.0</a:t>
              </a:r>
              <a:endParaRPr lang="es-ES" sz="1600" b="1" dirty="0"/>
            </a:p>
          </p:txBody>
        </p:sp>
        <p:sp>
          <p:nvSpPr>
            <p:cNvPr id="1651791" name="Text Box 80"/>
            <p:cNvSpPr txBox="1">
              <a:spLocks noChangeArrowheads="1"/>
            </p:cNvSpPr>
            <p:nvPr/>
          </p:nvSpPr>
          <p:spPr bwMode="auto">
            <a:xfrm>
              <a:off x="1625" y="1923"/>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2.6</a:t>
              </a:r>
              <a:endParaRPr lang="es-ES" sz="1600" b="1" dirty="0"/>
            </a:p>
          </p:txBody>
        </p:sp>
        <p:sp>
          <p:nvSpPr>
            <p:cNvPr id="1651792" name="Text Box 81"/>
            <p:cNvSpPr txBox="1">
              <a:spLocks noChangeArrowheads="1"/>
            </p:cNvSpPr>
            <p:nvPr/>
          </p:nvSpPr>
          <p:spPr bwMode="auto">
            <a:xfrm>
              <a:off x="1625" y="2140"/>
              <a:ext cx="602" cy="306"/>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2.</a:t>
              </a:r>
              <a:r>
                <a:rPr lang="tr-TR" sz="1600" b="1" dirty="0" smtClean="0"/>
                <a:t>2</a:t>
              </a:r>
              <a:endParaRPr lang="es-ES" sz="1600" b="1" dirty="0"/>
            </a:p>
          </p:txBody>
        </p:sp>
        <p:sp>
          <p:nvSpPr>
            <p:cNvPr id="1651793" name="Text Box 82"/>
            <p:cNvSpPr txBox="1">
              <a:spLocks noChangeArrowheads="1"/>
            </p:cNvSpPr>
            <p:nvPr/>
          </p:nvSpPr>
          <p:spPr bwMode="auto">
            <a:xfrm>
              <a:off x="1625" y="2330"/>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1.7</a:t>
              </a:r>
              <a:endParaRPr lang="es-ES" sz="1600" b="1" dirty="0"/>
            </a:p>
          </p:txBody>
        </p:sp>
        <p:sp>
          <p:nvSpPr>
            <p:cNvPr id="1651794" name="Text Box 83"/>
            <p:cNvSpPr txBox="1">
              <a:spLocks noChangeArrowheads="1"/>
            </p:cNvSpPr>
            <p:nvPr/>
          </p:nvSpPr>
          <p:spPr bwMode="auto">
            <a:xfrm>
              <a:off x="1625" y="2538"/>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0.9</a:t>
              </a:r>
              <a:endParaRPr lang="es-ES" sz="1600" b="1" dirty="0"/>
            </a:p>
          </p:txBody>
        </p:sp>
        <p:sp>
          <p:nvSpPr>
            <p:cNvPr id="1651795" name="Text Box 84"/>
            <p:cNvSpPr txBox="1">
              <a:spLocks noChangeArrowheads="1"/>
            </p:cNvSpPr>
            <p:nvPr/>
          </p:nvSpPr>
          <p:spPr bwMode="auto">
            <a:xfrm>
              <a:off x="1625" y="2719"/>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0.9</a:t>
              </a:r>
              <a:endParaRPr lang="es-ES" sz="1600" b="1" dirty="0"/>
            </a:p>
          </p:txBody>
        </p:sp>
        <p:sp>
          <p:nvSpPr>
            <p:cNvPr id="1651796" name="Text Box 85"/>
            <p:cNvSpPr txBox="1">
              <a:spLocks noChangeArrowheads="1"/>
            </p:cNvSpPr>
            <p:nvPr/>
          </p:nvSpPr>
          <p:spPr bwMode="auto">
            <a:xfrm>
              <a:off x="1625" y="2918"/>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0.9</a:t>
              </a:r>
              <a:endParaRPr lang="es-ES" sz="1600" b="1" dirty="0"/>
            </a:p>
          </p:txBody>
        </p:sp>
        <p:sp>
          <p:nvSpPr>
            <p:cNvPr id="1651797" name="Text Box 86"/>
            <p:cNvSpPr txBox="1">
              <a:spLocks noChangeArrowheads="1"/>
            </p:cNvSpPr>
            <p:nvPr/>
          </p:nvSpPr>
          <p:spPr bwMode="auto">
            <a:xfrm>
              <a:off x="1625" y="3099"/>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0.9</a:t>
              </a:r>
              <a:endParaRPr lang="es-ES" sz="1600" b="1" dirty="0"/>
            </a:p>
          </p:txBody>
        </p:sp>
        <p:sp>
          <p:nvSpPr>
            <p:cNvPr id="1651798" name="Text Box 87"/>
            <p:cNvSpPr txBox="1">
              <a:spLocks noChangeArrowheads="1"/>
            </p:cNvSpPr>
            <p:nvPr/>
          </p:nvSpPr>
          <p:spPr bwMode="auto">
            <a:xfrm>
              <a:off x="1625" y="3289"/>
              <a:ext cx="602" cy="274"/>
            </a:xfrm>
            <a:prstGeom prst="rect">
              <a:avLst/>
            </a:prstGeom>
            <a:noFill/>
            <a:ln w="9525" cap="rnd" algn="ctr">
              <a:noFill/>
              <a:miter lim="800000"/>
              <a:headEnd/>
              <a:tailEnd/>
            </a:ln>
          </p:spPr>
          <p:txBody>
            <a:bodyPr>
              <a:spAutoFit/>
            </a:bodyPr>
            <a:lstStyle/>
            <a:p>
              <a:pPr algn="ctr" eaLnBrk="0" hangingPunct="0">
                <a:lnSpc>
                  <a:spcPct val="160000"/>
                </a:lnSpc>
                <a:spcBef>
                  <a:spcPct val="50000"/>
                </a:spcBef>
              </a:pPr>
              <a:r>
                <a:rPr lang="tr-TR" sz="1600" b="1" dirty="0" smtClean="0"/>
                <a:t>%</a:t>
              </a:r>
              <a:r>
                <a:rPr lang="es-ES" sz="1600" b="1" dirty="0" smtClean="0"/>
                <a:t>0.4</a:t>
              </a:r>
              <a:endParaRPr lang="es-ES" sz="1600" b="1" dirty="0"/>
            </a:p>
          </p:txBody>
        </p:sp>
      </p:grpSp>
      <p:sp>
        <p:nvSpPr>
          <p:cNvPr id="89" name="Title 88"/>
          <p:cNvSpPr>
            <a:spLocks noGrp="1"/>
          </p:cNvSpPr>
          <p:nvPr>
            <p:ph type="title"/>
          </p:nvPr>
        </p:nvSpPr>
        <p:spPr/>
        <p:txBody>
          <a:bodyPr/>
          <a:lstStyle/>
          <a:p>
            <a:r>
              <a:rPr lang="tr-TR" dirty="0" smtClean="0"/>
              <a:t>Cx Ca’da HPV Dağılımı</a:t>
            </a:r>
            <a:endParaRPr lang="tr-TR" dirty="0"/>
          </a:p>
        </p:txBody>
      </p:sp>
      <p:sp>
        <p:nvSpPr>
          <p:cNvPr id="88" name="Footer Placeholder 87"/>
          <p:cNvSpPr>
            <a:spLocks noGrp="1"/>
          </p:cNvSpPr>
          <p:nvPr>
            <p:ph type="ftr" sz="quarter" idx="11"/>
          </p:nvPr>
        </p:nvSpPr>
        <p:spPr>
          <a:prstGeom prst="rect">
            <a:avLst/>
          </a:prstGeom>
        </p:spPr>
        <p:txBody>
          <a:bodyPr/>
          <a:lstStyle/>
          <a:p>
            <a:r>
              <a:rPr lang="en-US" dirty="0" err="1" smtClean="0"/>
              <a:t>Usubutun</a:t>
            </a:r>
            <a:r>
              <a:rPr lang="en-US" dirty="0" smtClean="0"/>
              <a:t> A, </a:t>
            </a:r>
            <a:r>
              <a:rPr lang="en-US" dirty="0" err="1" smtClean="0"/>
              <a:t>Int</a:t>
            </a:r>
            <a:r>
              <a:rPr lang="en-US" dirty="0" smtClean="0"/>
              <a:t> J </a:t>
            </a:r>
            <a:r>
              <a:rPr lang="en-US" dirty="0" err="1" smtClean="0"/>
              <a:t>Gynecol</a:t>
            </a:r>
            <a:r>
              <a:rPr lang="en-US" dirty="0" smtClean="0"/>
              <a:t> </a:t>
            </a:r>
            <a:r>
              <a:rPr lang="en-US" dirty="0" err="1" smtClean="0"/>
              <a:t>Pathol</a:t>
            </a:r>
            <a:r>
              <a:rPr lang="en-US" dirty="0" smtClean="0"/>
              <a:t>, 2009</a:t>
            </a:r>
            <a:endParaRPr lang="tr-TR" dirty="0"/>
          </a:p>
        </p:txBody>
      </p:sp>
      <p:sp>
        <p:nvSpPr>
          <p:cNvPr id="87" name="Metin kutusu 3"/>
          <p:cNvSpPr txBox="1"/>
          <p:nvPr/>
        </p:nvSpPr>
        <p:spPr>
          <a:xfrm>
            <a:off x="4279233" y="3562995"/>
            <a:ext cx="3609130" cy="523220"/>
          </a:xfrm>
          <a:prstGeom prst="rect">
            <a:avLst/>
          </a:prstGeom>
          <a:solidFill>
            <a:srgbClr val="C00000"/>
          </a:solidFill>
        </p:spPr>
        <p:style>
          <a:lnRef idx="0">
            <a:schemeClr val="accent6"/>
          </a:lnRef>
          <a:fillRef idx="3">
            <a:schemeClr val="accent6"/>
          </a:fillRef>
          <a:effectRef idx="3">
            <a:schemeClr val="accent6"/>
          </a:effectRef>
          <a:fontRef idx="minor">
            <a:schemeClr val="lt1"/>
          </a:fontRef>
        </p:style>
        <p:txBody>
          <a:bodyPr wrap="none" rtlCol="0" anchor="ctr">
            <a:spAutoFit/>
          </a:bodyPr>
          <a:lstStyle/>
          <a:p>
            <a:r>
              <a:rPr lang="en-US" dirty="0" smtClean="0"/>
              <a:t>HPV 16, 18, 45, 31, 33, 52=</a:t>
            </a:r>
            <a:r>
              <a:rPr lang="en-US" sz="2800" b="1" dirty="0" smtClean="0"/>
              <a:t>90.6</a:t>
            </a:r>
            <a:r>
              <a:rPr lang="tr-TR" sz="2800" b="1" dirty="0" smtClean="0"/>
              <a:t>%</a:t>
            </a:r>
            <a:endParaRPr lang="en-US" b="1" dirty="0"/>
          </a:p>
        </p:txBody>
      </p:sp>
    </p:spTree>
    <p:extLst>
      <p:ext uri="{BB962C8B-B14F-4D97-AF65-F5344CB8AC3E}">
        <p14:creationId xmlns:p14="http://schemas.microsoft.com/office/powerpoint/2010/main" val="3979257398"/>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tr-TR" dirty="0" smtClean="0"/>
              <a:t>Servikal Kanser Korunma ve Kontrol</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2045348"/>
              </p:ext>
            </p:extLst>
          </p:nvPr>
        </p:nvGraphicFramePr>
        <p:xfrm>
          <a:off x="685800" y="2366963"/>
          <a:ext cx="7772400" cy="3424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tr-TR" smtClean="0"/>
              <a:t>World Health Organization 2006</a:t>
            </a:r>
            <a:endParaRPr lang="tr-TR" dirty="0"/>
          </a:p>
        </p:txBody>
      </p:sp>
    </p:spTree>
    <p:extLst>
      <p:ext uri="{BB962C8B-B14F-4D97-AF65-F5344CB8AC3E}">
        <p14:creationId xmlns:p14="http://schemas.microsoft.com/office/powerpoint/2010/main" val="333359171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defRPr/>
            </a:pPr>
            <a:r>
              <a:rPr lang="tr-TR" dirty="0" smtClean="0"/>
              <a:t>Tarama ve Aşılama</a:t>
            </a:r>
            <a:endParaRPr lang="en-US" dirty="0"/>
          </a:p>
        </p:txBody>
      </p:sp>
      <p:sp>
        <p:nvSpPr>
          <p:cNvPr id="4" name="Content Placeholder 3"/>
          <p:cNvSpPr>
            <a:spLocks noGrp="1"/>
          </p:cNvSpPr>
          <p:nvPr>
            <p:ph idx="1"/>
          </p:nvPr>
        </p:nvSpPr>
        <p:spPr>
          <a:prstGeom prst="rect">
            <a:avLst/>
          </a:prstGeom>
        </p:spPr>
        <p:txBody>
          <a:bodyPr>
            <a:normAutofit/>
          </a:bodyPr>
          <a:lstStyle/>
          <a:p>
            <a:r>
              <a:rPr lang="tr-TR" sz="2800" dirty="0" smtClean="0"/>
              <a:t>Bu bölgedeki kadınların çoğunda kanser taraması uygulanmamaktadır ve kansere yakalandıklarında yeterli tedavi uygulanmamaktadır</a:t>
            </a:r>
          </a:p>
          <a:p>
            <a:r>
              <a:rPr lang="en-US" sz="2800" dirty="0" smtClean="0"/>
              <a:t>“</a:t>
            </a:r>
            <a:r>
              <a:rPr lang="tr-TR" sz="2800" dirty="0" smtClean="0"/>
              <a:t>Fırsatçı</a:t>
            </a:r>
            <a:r>
              <a:rPr lang="en-US" sz="2800" dirty="0" smtClean="0"/>
              <a:t>” </a:t>
            </a:r>
            <a:r>
              <a:rPr lang="tr-TR" sz="2800" dirty="0" smtClean="0"/>
              <a:t>tarama</a:t>
            </a:r>
            <a:r>
              <a:rPr lang="en-US" sz="2800" dirty="0" smtClean="0"/>
              <a:t> </a:t>
            </a:r>
            <a:r>
              <a:rPr lang="tr-TR" sz="2800" dirty="0" smtClean="0"/>
              <a:t>ve</a:t>
            </a:r>
            <a:r>
              <a:rPr lang="en-US" sz="2800" dirty="0" smtClean="0"/>
              <a:t> </a:t>
            </a:r>
            <a:r>
              <a:rPr lang="tr-TR" sz="2800" dirty="0" smtClean="0"/>
              <a:t>aşılama</a:t>
            </a:r>
            <a:r>
              <a:rPr lang="en-US" sz="2800" dirty="0" smtClean="0"/>
              <a:t> </a:t>
            </a:r>
            <a:r>
              <a:rPr lang="tr-TR" sz="2800" dirty="0" smtClean="0"/>
              <a:t>bireyleri kanserden koruyacaktır</a:t>
            </a:r>
            <a:r>
              <a:rPr lang="en-US" sz="2800" dirty="0" smtClean="0"/>
              <a:t>, </a:t>
            </a:r>
            <a:r>
              <a:rPr lang="tr-TR" sz="2800" dirty="0" smtClean="0"/>
              <a:t>ancak servikal kanser sıklığı üzerindeki etki, adölesan dönemden önceki kızlarda  aşı ulusal aşılama programının rutin bir parçası olduğunda </a:t>
            </a:r>
            <a:r>
              <a:rPr lang="tr-TR" sz="2800" smtClean="0"/>
              <a:t>ortaya çıkacaktır</a:t>
            </a:r>
            <a:endParaRPr lang="tr-TR" sz="2800" dirty="0" smtClean="0"/>
          </a:p>
        </p:txBody>
      </p:sp>
    </p:spTree>
    <p:extLst>
      <p:ext uri="{BB962C8B-B14F-4D97-AF65-F5344CB8AC3E}">
        <p14:creationId xmlns:p14="http://schemas.microsoft.com/office/powerpoint/2010/main" val="16905778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01730" name="Rectangle 4"/>
          <p:cNvSpPr>
            <a:spLocks noGrp="1" noChangeArrowheads="1"/>
          </p:cNvSpPr>
          <p:nvPr>
            <p:ph type="title"/>
          </p:nvPr>
        </p:nvSpPr>
        <p:spPr/>
        <p:txBody>
          <a:bodyPr>
            <a:normAutofit/>
          </a:bodyPr>
          <a:lstStyle/>
          <a:p>
            <a:pPr eaLnBrk="1" hangingPunct="1"/>
            <a:r>
              <a:rPr lang="tr-TR" dirty="0" smtClean="0"/>
              <a:t>Türkiye’de Tarama Sorunları</a:t>
            </a:r>
            <a:endParaRPr lang="en-US" dirty="0" smtClean="0">
              <a:latin typeface="Calibri" pitchFamily="34" charset="0"/>
            </a:endParaRPr>
          </a:p>
        </p:txBody>
      </p:sp>
      <p:grpSp>
        <p:nvGrpSpPr>
          <p:cNvPr id="2" name="Group 4"/>
          <p:cNvGrpSpPr/>
          <p:nvPr/>
        </p:nvGrpSpPr>
        <p:grpSpPr>
          <a:xfrm>
            <a:off x="2250266" y="1526011"/>
            <a:ext cx="2028170" cy="1230733"/>
            <a:chOff x="2000264" y="1803"/>
            <a:chExt cx="2028170" cy="1230733"/>
          </a:xfrm>
          <a:solidFill>
            <a:schemeClr val="accent2">
              <a:lumMod val="50000"/>
            </a:schemeClr>
          </a:solidFill>
          <a:scene3d>
            <a:camera prst="orthographicFront">
              <a:rot lat="0" lon="0" rev="0"/>
            </a:camera>
            <a:lightRig rig="contrasting" dir="t">
              <a:rot lat="0" lon="0" rev="1200000"/>
            </a:lightRig>
          </a:scene3d>
        </p:grpSpPr>
        <p:sp>
          <p:nvSpPr>
            <p:cNvPr id="25" name="Oval 24"/>
            <p:cNvSpPr/>
            <p:nvPr/>
          </p:nvSpPr>
          <p:spPr>
            <a:xfrm>
              <a:off x="2000264" y="1803"/>
              <a:ext cx="2028170" cy="1230733"/>
            </a:xfrm>
            <a:prstGeom prst="ellipse">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6" name="Oval 4"/>
            <p:cNvSpPr/>
            <p:nvPr/>
          </p:nvSpPr>
          <p:spPr>
            <a:xfrm>
              <a:off x="2297283" y="182040"/>
              <a:ext cx="1434132" cy="870259"/>
            </a:xfrm>
            <a:prstGeom prst="rect">
              <a:avLst/>
            </a:prstGeom>
            <a:grpFill/>
            <a:sp3d/>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algn="ctr" defTabSz="622300">
                <a:lnSpc>
                  <a:spcPct val="90000"/>
                </a:lnSpc>
                <a:spcAft>
                  <a:spcPct val="35000"/>
                </a:spcAft>
                <a:defRPr/>
              </a:pPr>
              <a:r>
                <a:rPr lang="tr-TR" sz="1400" b="1" dirty="0">
                  <a:latin typeface="Calibri" pitchFamily="34" charset="0"/>
                </a:rPr>
                <a:t>Devlet Hastaneleri </a:t>
              </a:r>
              <a:r>
                <a:rPr lang="tr-TR" sz="1400" b="1" dirty="0" smtClean="0">
                  <a:latin typeface="Calibri" pitchFamily="34" charset="0"/>
                </a:rPr>
                <a:t>702</a:t>
              </a:r>
              <a:endParaRPr lang="tr-TR" sz="1400" b="1" dirty="0">
                <a:latin typeface="Calibri" pitchFamily="34" charset="0"/>
              </a:endParaRPr>
            </a:p>
          </p:txBody>
        </p:sp>
      </p:grpSp>
      <p:grpSp>
        <p:nvGrpSpPr>
          <p:cNvPr id="3" name="Group 26"/>
          <p:cNvGrpSpPr>
            <a:grpSpLocks/>
          </p:cNvGrpSpPr>
          <p:nvPr/>
        </p:nvGrpSpPr>
        <p:grpSpPr bwMode="auto">
          <a:xfrm>
            <a:off x="2249488" y="2825753"/>
            <a:ext cx="2028825" cy="1716088"/>
            <a:chOff x="2250266" y="3088553"/>
            <a:chExt cx="2028170" cy="1716144"/>
          </a:xfrm>
          <a:solidFill>
            <a:schemeClr val="accent2">
              <a:lumMod val="50000"/>
            </a:schemeClr>
          </a:solidFill>
        </p:grpSpPr>
        <p:grpSp>
          <p:nvGrpSpPr>
            <p:cNvPr id="4" name="Group 5"/>
            <p:cNvGrpSpPr/>
            <p:nvPr/>
          </p:nvGrpSpPr>
          <p:grpSpPr>
            <a:xfrm>
              <a:off x="3020469" y="3088553"/>
              <a:ext cx="487765" cy="487765"/>
              <a:chOff x="2770467" y="1300823"/>
              <a:chExt cx="487765" cy="487765"/>
            </a:xfrm>
            <a:grpFill/>
            <a:scene3d>
              <a:camera prst="orthographicFront">
                <a:rot lat="0" lon="0" rev="0"/>
              </a:camera>
              <a:lightRig rig="contrasting" dir="t">
                <a:rot lat="0" lon="0" rev="1200000"/>
              </a:lightRig>
            </a:scene3d>
          </p:grpSpPr>
          <p:sp>
            <p:nvSpPr>
              <p:cNvPr id="23" name="Plus 22"/>
              <p:cNvSpPr/>
              <p:nvPr/>
            </p:nvSpPr>
            <p:spPr>
              <a:xfrm>
                <a:off x="2770467" y="1300823"/>
                <a:ext cx="487765" cy="487765"/>
              </a:xfrm>
              <a:prstGeom prst="mathPlus">
                <a:avLst/>
              </a:prstGeom>
              <a:grpFill/>
              <a:sp3d z="-182000" contourW="19050" prstMaterial="metal">
                <a:bevelT w="88900" h="203200"/>
                <a:bevelB w="165100" h="254000"/>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4" name="Plus 6"/>
              <p:cNvSpPr/>
              <p:nvPr/>
            </p:nvSpPr>
            <p:spPr>
              <a:xfrm>
                <a:off x="2835120" y="1487344"/>
                <a:ext cx="358459" cy="114723"/>
              </a:xfrm>
              <a:prstGeom prst="rect">
                <a:avLst/>
              </a:prstGeom>
              <a:grpFill/>
              <a:sp3d z="-182000"/>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355600">
                  <a:lnSpc>
                    <a:spcPct val="90000"/>
                  </a:lnSpc>
                  <a:spcAft>
                    <a:spcPct val="35000"/>
                  </a:spcAft>
                  <a:defRPr/>
                </a:pPr>
                <a:endParaRPr lang="tr-TR" sz="800">
                  <a:latin typeface="Calibri" pitchFamily="34" charset="0"/>
                </a:endParaRPr>
              </a:p>
            </p:txBody>
          </p:sp>
        </p:grpSp>
        <p:grpSp>
          <p:nvGrpSpPr>
            <p:cNvPr id="5" name="Group 6"/>
            <p:cNvGrpSpPr/>
            <p:nvPr/>
          </p:nvGrpSpPr>
          <p:grpSpPr>
            <a:xfrm>
              <a:off x="2250266" y="3644606"/>
              <a:ext cx="2028170" cy="1160091"/>
              <a:chOff x="2000264" y="1856876"/>
              <a:chExt cx="2028170" cy="1160091"/>
            </a:xfrm>
            <a:grpFill/>
            <a:scene3d>
              <a:camera prst="orthographicFront">
                <a:rot lat="0" lon="0" rev="0"/>
              </a:camera>
              <a:lightRig rig="contrasting" dir="t">
                <a:rot lat="0" lon="0" rev="1200000"/>
              </a:lightRig>
            </a:scene3d>
          </p:grpSpPr>
          <p:sp>
            <p:nvSpPr>
              <p:cNvPr id="21" name="Oval 20"/>
              <p:cNvSpPr/>
              <p:nvPr/>
            </p:nvSpPr>
            <p:spPr>
              <a:xfrm>
                <a:off x="2000264" y="1856876"/>
                <a:ext cx="2028170" cy="1160091"/>
              </a:xfrm>
              <a:prstGeom prst="ellipse">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2" name="Oval 8"/>
              <p:cNvSpPr/>
              <p:nvPr/>
            </p:nvSpPr>
            <p:spPr>
              <a:xfrm>
                <a:off x="2297283" y="2026767"/>
                <a:ext cx="1434132" cy="820309"/>
              </a:xfrm>
              <a:prstGeom prst="rect">
                <a:avLst/>
              </a:prstGeom>
              <a:grpFill/>
              <a:sp3d/>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algn="ctr" defTabSz="622300">
                  <a:lnSpc>
                    <a:spcPct val="90000"/>
                  </a:lnSpc>
                  <a:spcAft>
                    <a:spcPct val="35000"/>
                  </a:spcAft>
                  <a:defRPr/>
                </a:pPr>
                <a:r>
                  <a:rPr lang="tr-TR" sz="1400" b="1" dirty="0">
                    <a:latin typeface="Calibri" pitchFamily="34" charset="0"/>
                  </a:rPr>
                  <a:t>Üniversite Hastaneleri </a:t>
                </a:r>
                <a:r>
                  <a:rPr lang="tr-TR" sz="1400" b="1" dirty="0" smtClean="0">
                    <a:latin typeface="Calibri" pitchFamily="34" charset="0"/>
                  </a:rPr>
                  <a:t>316</a:t>
                </a:r>
                <a:endParaRPr lang="tr-TR" sz="1400" b="1" dirty="0">
                  <a:latin typeface="Calibri" pitchFamily="34" charset="0"/>
                </a:endParaRPr>
              </a:p>
            </p:txBody>
          </p:sp>
        </p:grpSp>
      </p:grpSp>
      <p:grpSp>
        <p:nvGrpSpPr>
          <p:cNvPr id="6" name="Group 8"/>
          <p:cNvGrpSpPr/>
          <p:nvPr/>
        </p:nvGrpSpPr>
        <p:grpSpPr>
          <a:xfrm>
            <a:off x="3020469" y="4609462"/>
            <a:ext cx="487765" cy="487765"/>
            <a:chOff x="2770467" y="3085254"/>
            <a:chExt cx="487765" cy="487765"/>
          </a:xfrm>
          <a:solidFill>
            <a:schemeClr val="accent2">
              <a:lumMod val="50000"/>
            </a:schemeClr>
          </a:solidFill>
          <a:scene3d>
            <a:camera prst="orthographicFront">
              <a:rot lat="0" lon="0" rev="0"/>
            </a:camera>
            <a:lightRig rig="contrasting" dir="t">
              <a:rot lat="0" lon="0" rev="1200000"/>
            </a:lightRig>
          </a:scene3d>
        </p:grpSpPr>
        <p:sp>
          <p:nvSpPr>
            <p:cNvPr id="19" name="Plus 18"/>
            <p:cNvSpPr/>
            <p:nvPr/>
          </p:nvSpPr>
          <p:spPr>
            <a:xfrm>
              <a:off x="2770467" y="3085254"/>
              <a:ext cx="487765" cy="487765"/>
            </a:xfrm>
            <a:prstGeom prst="mathPlus">
              <a:avLst/>
            </a:prstGeom>
            <a:grpFill/>
            <a:sp3d z="-182000" contourW="19050" prstMaterial="metal">
              <a:bevelT w="88900" h="203200"/>
              <a:bevelB w="165100" h="254000"/>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0" name="Plus 10"/>
            <p:cNvSpPr/>
            <p:nvPr/>
          </p:nvSpPr>
          <p:spPr>
            <a:xfrm>
              <a:off x="2835120" y="3271775"/>
              <a:ext cx="358459" cy="114723"/>
            </a:xfrm>
            <a:prstGeom prst="rect">
              <a:avLst/>
            </a:prstGeom>
            <a:grpFill/>
            <a:sp3d z="-182000"/>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355600">
                <a:lnSpc>
                  <a:spcPct val="90000"/>
                </a:lnSpc>
                <a:spcAft>
                  <a:spcPct val="35000"/>
                </a:spcAft>
                <a:defRPr/>
              </a:pPr>
              <a:endParaRPr lang="tr-TR" sz="800">
                <a:latin typeface="Calibri" pitchFamily="34" charset="0"/>
              </a:endParaRPr>
            </a:p>
          </p:txBody>
        </p:sp>
      </p:grpSp>
      <p:grpSp>
        <p:nvGrpSpPr>
          <p:cNvPr id="7" name="Group 9"/>
          <p:cNvGrpSpPr/>
          <p:nvPr/>
        </p:nvGrpSpPr>
        <p:grpSpPr>
          <a:xfrm>
            <a:off x="2250266" y="5165515"/>
            <a:ext cx="2028170" cy="1071797"/>
            <a:chOff x="2000264" y="3641307"/>
            <a:chExt cx="2028170" cy="1071797"/>
          </a:xfrm>
          <a:solidFill>
            <a:schemeClr val="accent2">
              <a:lumMod val="50000"/>
            </a:schemeClr>
          </a:solidFill>
          <a:scene3d>
            <a:camera prst="orthographicFront">
              <a:rot lat="0" lon="0" rev="0"/>
            </a:camera>
            <a:lightRig rig="contrasting" dir="t">
              <a:rot lat="0" lon="0" rev="1200000"/>
            </a:lightRig>
          </a:scene3d>
        </p:grpSpPr>
        <p:sp>
          <p:nvSpPr>
            <p:cNvPr id="17" name="Oval 16"/>
            <p:cNvSpPr/>
            <p:nvPr/>
          </p:nvSpPr>
          <p:spPr>
            <a:xfrm>
              <a:off x="2000264" y="3641307"/>
              <a:ext cx="2028170" cy="1071797"/>
            </a:xfrm>
            <a:prstGeom prst="ellipse">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Oval 12"/>
            <p:cNvSpPr/>
            <p:nvPr/>
          </p:nvSpPr>
          <p:spPr>
            <a:xfrm>
              <a:off x="2297283" y="3798268"/>
              <a:ext cx="1434132" cy="757875"/>
            </a:xfrm>
            <a:prstGeom prst="rect">
              <a:avLst/>
            </a:prstGeom>
            <a:grpFill/>
            <a:sp3d/>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algn="ctr" defTabSz="622300">
                <a:lnSpc>
                  <a:spcPct val="90000"/>
                </a:lnSpc>
                <a:spcAft>
                  <a:spcPct val="35000"/>
                </a:spcAft>
                <a:defRPr/>
              </a:pPr>
              <a:r>
                <a:rPr lang="tr-TR" sz="1400" b="1" dirty="0">
                  <a:latin typeface="Calibri" pitchFamily="34" charset="0"/>
                </a:rPr>
                <a:t>Özel </a:t>
              </a:r>
              <a:r>
                <a:rPr lang="tr-TR" sz="1400" b="1" dirty="0" smtClean="0">
                  <a:latin typeface="Calibri" pitchFamily="34" charset="0"/>
                </a:rPr>
                <a:t>122</a:t>
              </a:r>
              <a:endParaRPr lang="tr-TR" sz="1400" b="1" dirty="0">
                <a:latin typeface="Calibri" pitchFamily="34" charset="0"/>
              </a:endParaRPr>
            </a:p>
          </p:txBody>
        </p:sp>
      </p:grpSp>
      <p:grpSp>
        <p:nvGrpSpPr>
          <p:cNvPr id="8" name="Group 27"/>
          <p:cNvGrpSpPr>
            <a:grpSpLocks/>
          </p:cNvGrpSpPr>
          <p:nvPr/>
        </p:nvGrpSpPr>
        <p:grpSpPr bwMode="auto">
          <a:xfrm>
            <a:off x="4405313" y="2852741"/>
            <a:ext cx="2489200" cy="2057400"/>
            <a:chOff x="4404583" y="3116217"/>
            <a:chExt cx="2489151" cy="2057932"/>
          </a:xfrm>
          <a:solidFill>
            <a:schemeClr val="accent2">
              <a:lumMod val="50000"/>
            </a:schemeClr>
          </a:solidFill>
        </p:grpSpPr>
        <p:grpSp>
          <p:nvGrpSpPr>
            <p:cNvPr id="9" name="Group 10"/>
            <p:cNvGrpSpPr/>
            <p:nvPr/>
          </p:nvGrpSpPr>
          <p:grpSpPr>
            <a:xfrm>
              <a:off x="4404583" y="3988762"/>
              <a:ext cx="267430" cy="312842"/>
              <a:chOff x="4154581" y="2201032"/>
              <a:chExt cx="267430" cy="312842"/>
            </a:xfrm>
            <a:grpFill/>
            <a:scene3d>
              <a:camera prst="orthographicFront">
                <a:rot lat="0" lon="0" rev="0"/>
              </a:camera>
              <a:lightRig rig="contrasting" dir="t">
                <a:rot lat="0" lon="0" rev="1200000"/>
              </a:lightRig>
            </a:scene3d>
          </p:grpSpPr>
          <p:sp>
            <p:nvSpPr>
              <p:cNvPr id="15" name="Right Arrow 14"/>
              <p:cNvSpPr/>
              <p:nvPr/>
            </p:nvSpPr>
            <p:spPr>
              <a:xfrm>
                <a:off x="4154581" y="2201032"/>
                <a:ext cx="267430" cy="312842"/>
              </a:xfrm>
              <a:prstGeom prst="rightArrow">
                <a:avLst>
                  <a:gd name="adj1" fmla="val 60000"/>
                  <a:gd name="adj2" fmla="val 50000"/>
                </a:avLst>
              </a:prstGeom>
              <a:grpFill/>
              <a:sp3d z="-182000" contourW="19050" prstMaterial="metal">
                <a:bevelT w="88900" h="203200"/>
                <a:bevelB w="165100" h="254000"/>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6" name="Right Arrow 14"/>
              <p:cNvSpPr/>
              <p:nvPr/>
            </p:nvSpPr>
            <p:spPr>
              <a:xfrm>
                <a:off x="4154581" y="2263600"/>
                <a:ext cx="187201" cy="187706"/>
              </a:xfrm>
              <a:prstGeom prst="rect">
                <a:avLst/>
              </a:prstGeom>
              <a:grpFill/>
              <a:sp3d z="-182000"/>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a:lnSpc>
                    <a:spcPct val="90000"/>
                  </a:lnSpc>
                  <a:spcAft>
                    <a:spcPct val="35000"/>
                  </a:spcAft>
                  <a:defRPr/>
                </a:pPr>
                <a:endParaRPr lang="tr-TR" sz="1300">
                  <a:latin typeface="Calibri" pitchFamily="34" charset="0"/>
                </a:endParaRPr>
              </a:p>
            </p:txBody>
          </p:sp>
        </p:grpSp>
        <p:grpSp>
          <p:nvGrpSpPr>
            <p:cNvPr id="10" name="Group 11"/>
            <p:cNvGrpSpPr/>
            <p:nvPr/>
          </p:nvGrpSpPr>
          <p:grpSpPr>
            <a:xfrm>
              <a:off x="4783022" y="3116217"/>
              <a:ext cx="2110712" cy="2057932"/>
              <a:chOff x="4533020" y="1328487"/>
              <a:chExt cx="2110712" cy="2057932"/>
            </a:xfrm>
            <a:grpFill/>
            <a:scene3d>
              <a:camera prst="orthographicFront">
                <a:rot lat="0" lon="0" rev="0"/>
              </a:camera>
              <a:lightRig rig="contrasting" dir="t">
                <a:rot lat="0" lon="0" rev="1200000"/>
              </a:lightRig>
            </a:scene3d>
          </p:grpSpPr>
          <p:sp>
            <p:nvSpPr>
              <p:cNvPr id="13" name="Oval 12"/>
              <p:cNvSpPr/>
              <p:nvPr/>
            </p:nvSpPr>
            <p:spPr>
              <a:xfrm>
                <a:off x="4533020" y="1328487"/>
                <a:ext cx="2110712" cy="2057932"/>
              </a:xfrm>
              <a:prstGeom prst="ellipse">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Oval 16"/>
              <p:cNvSpPr/>
              <p:nvPr/>
            </p:nvSpPr>
            <p:spPr>
              <a:xfrm>
                <a:off x="4842127" y="1629864"/>
                <a:ext cx="1492498" cy="1455178"/>
              </a:xfrm>
              <a:prstGeom prst="rect">
                <a:avLst/>
              </a:prstGeom>
              <a:grpFill/>
              <a:sp3d/>
            </p:spPr>
            <p:style>
              <a:lnRef idx="0">
                <a:scrgbClr r="0" g="0" b="0"/>
              </a:lnRef>
              <a:fillRef idx="0">
                <a:scrgbClr r="0" g="0" b="0"/>
              </a:fillRef>
              <a:effectRef idx="0">
                <a:scrgbClr r="0" g="0" b="0"/>
              </a:effectRef>
              <a:fontRef idx="minor">
                <a:schemeClr val="lt1"/>
              </a:fontRef>
            </p:style>
            <p:txBody>
              <a:bodyPr lIns="35560" tIns="35560" rIns="35560" bIns="35560" spcCol="1270" anchor="ctr"/>
              <a:lstStyle/>
              <a:p>
                <a:pPr algn="ctr" defTabSz="1244600">
                  <a:lnSpc>
                    <a:spcPct val="90000"/>
                  </a:lnSpc>
                  <a:spcAft>
                    <a:spcPct val="35000"/>
                  </a:spcAft>
                  <a:defRPr/>
                </a:pPr>
                <a:r>
                  <a:rPr lang="tr-TR" b="1" dirty="0">
                    <a:latin typeface="Calibri" pitchFamily="34" charset="0"/>
                  </a:rPr>
                  <a:t>Tahmini Patolog Sayısı</a:t>
                </a:r>
                <a:r>
                  <a:rPr lang="tr-TR" sz="2800" b="1" dirty="0">
                    <a:latin typeface="Calibri" pitchFamily="34" charset="0"/>
                  </a:rPr>
                  <a:t> Toplam </a:t>
                </a:r>
                <a:r>
                  <a:rPr lang="tr-TR" sz="2800" b="1" dirty="0" smtClean="0">
                    <a:latin typeface="Calibri" pitchFamily="34" charset="0"/>
                  </a:rPr>
                  <a:t>1140</a:t>
                </a:r>
                <a:endParaRPr lang="tr-TR" sz="2800" b="1" dirty="0">
                  <a:latin typeface="Calibri" pitchFamily="34" charset="0"/>
                </a:endParaRPr>
              </a:p>
            </p:txBody>
          </p:sp>
        </p:grpSp>
      </p:grpSp>
    </p:spTree>
    <p:extLst>
      <p:ext uri="{BB962C8B-B14F-4D97-AF65-F5344CB8AC3E}">
        <p14:creationId xmlns:p14="http://schemas.microsoft.com/office/powerpoint/2010/main" val="25355259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par>
                                <p:cTn id="18" presetID="18" presetClass="entr" presetSubtype="1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down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lide(from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tr-TR" dirty="0" smtClean="0"/>
              <a:t>Türkiye’de Tarama Sorunları</a:t>
            </a:r>
            <a:endParaRPr lang="tr-TR" dirty="0"/>
          </a:p>
        </p:txBody>
      </p:sp>
      <p:grpSp>
        <p:nvGrpSpPr>
          <p:cNvPr id="2" name="Group 11"/>
          <p:cNvGrpSpPr/>
          <p:nvPr/>
        </p:nvGrpSpPr>
        <p:grpSpPr>
          <a:xfrm>
            <a:off x="3643306" y="2562485"/>
            <a:ext cx="1928826" cy="1848458"/>
            <a:chOff x="6400815" y="-827788"/>
            <a:chExt cx="2062772" cy="2062772"/>
          </a:xfrm>
          <a:solidFill>
            <a:schemeClr val="accent2">
              <a:lumMod val="50000"/>
            </a:schemeClr>
          </a:solidFill>
          <a:scene3d>
            <a:camera prst="orthographicFront">
              <a:rot lat="0" lon="0" rev="0"/>
            </a:camera>
            <a:lightRig rig="contrasting" dir="t">
              <a:rot lat="0" lon="0" rev="1200000"/>
            </a:lightRig>
          </a:scene3d>
        </p:grpSpPr>
        <p:sp>
          <p:nvSpPr>
            <p:cNvPr id="14" name="Oval 13"/>
            <p:cNvSpPr/>
            <p:nvPr/>
          </p:nvSpPr>
          <p:spPr>
            <a:xfrm>
              <a:off x="6400815" y="-827788"/>
              <a:ext cx="2062772" cy="2062772"/>
            </a:xfrm>
            <a:prstGeom prst="ellipse">
              <a:avLst/>
            </a:prstGeom>
            <a:grpFill/>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5" name="Oval 7"/>
            <p:cNvSpPr/>
            <p:nvPr/>
          </p:nvSpPr>
          <p:spPr>
            <a:xfrm>
              <a:off x="6702901" y="-525702"/>
              <a:ext cx="1458600" cy="1458600"/>
            </a:xfrm>
            <a:prstGeom prst="rect">
              <a:avLst/>
            </a:prstGeom>
            <a:grpFill/>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a:lnSpc>
                  <a:spcPct val="90000"/>
                </a:lnSpc>
                <a:spcAft>
                  <a:spcPct val="35000"/>
                </a:spcAft>
                <a:defRPr/>
              </a:pPr>
              <a:r>
                <a:rPr lang="tr-TR" sz="2400" dirty="0">
                  <a:latin typeface="Calibri" pitchFamily="34" charset="0"/>
                </a:rPr>
                <a:t>Ağırlıklı olarak smear bakarsa </a:t>
              </a:r>
            </a:p>
          </p:txBody>
        </p:sp>
      </p:grpSp>
      <p:sp>
        <p:nvSpPr>
          <p:cNvPr id="203780" name="TextBox 7"/>
          <p:cNvSpPr txBox="1">
            <a:spLocks noChangeArrowheads="1"/>
          </p:cNvSpPr>
          <p:nvPr/>
        </p:nvSpPr>
        <p:spPr bwMode="auto">
          <a:xfrm>
            <a:off x="2992401" y="1758214"/>
            <a:ext cx="3159198" cy="369332"/>
          </a:xfrm>
          <a:prstGeom prst="rect">
            <a:avLst/>
          </a:prstGeom>
          <a:noFill/>
          <a:ln w="9525">
            <a:noFill/>
            <a:miter lim="800000"/>
            <a:headEnd/>
            <a:tailEnd/>
          </a:ln>
        </p:spPr>
        <p:txBody>
          <a:bodyPr wrap="none">
            <a:spAutoFit/>
          </a:bodyPr>
          <a:lstStyle/>
          <a:p>
            <a:r>
              <a:rPr lang="tr-TR" b="1" dirty="0">
                <a:solidFill>
                  <a:schemeClr val="tx2"/>
                </a:solidFill>
                <a:latin typeface="Calibri" pitchFamily="34" charset="0"/>
                <a:cs typeface="Calibri" pitchFamily="34" charset="0"/>
              </a:rPr>
              <a:t>Günlük Tahmini Smear/Patolog</a:t>
            </a:r>
            <a:endParaRPr lang="en-US" b="1" dirty="0">
              <a:solidFill>
                <a:schemeClr val="tx2"/>
              </a:solidFill>
              <a:latin typeface="Calibri" pitchFamily="34" charset="0"/>
              <a:cs typeface="Calibri" pitchFamily="34" charset="0"/>
            </a:endParaRPr>
          </a:p>
        </p:txBody>
      </p:sp>
      <p:grpSp>
        <p:nvGrpSpPr>
          <p:cNvPr id="3" name="Group 17"/>
          <p:cNvGrpSpPr>
            <a:grpSpLocks/>
          </p:cNvGrpSpPr>
          <p:nvPr/>
        </p:nvGrpSpPr>
        <p:grpSpPr bwMode="auto">
          <a:xfrm>
            <a:off x="2803525" y="5695330"/>
            <a:ext cx="3536950" cy="1162670"/>
            <a:chOff x="2803910" y="5180659"/>
            <a:chExt cx="3536181" cy="1261238"/>
          </a:xfrm>
        </p:grpSpPr>
        <p:sp>
          <p:nvSpPr>
            <p:cNvPr id="10" name="Down Arrow 9"/>
            <p:cNvSpPr/>
            <p:nvPr/>
          </p:nvSpPr>
          <p:spPr>
            <a:xfrm>
              <a:off x="4203648" y="5180659"/>
              <a:ext cx="736704" cy="471490"/>
            </a:xfrm>
            <a:prstGeom prst="downArrow">
              <a:avLst/>
            </a:prstGeom>
            <a:solidFill>
              <a:schemeClr val="accent2">
                <a:lumMod val="50000"/>
              </a:schemeClr>
            </a:solidFill>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nvGrpSpPr>
            <p:cNvPr id="4" name="Group 10"/>
            <p:cNvGrpSpPr>
              <a:grpSpLocks/>
            </p:cNvGrpSpPr>
            <p:nvPr/>
          </p:nvGrpSpPr>
          <p:grpSpPr bwMode="auto">
            <a:xfrm>
              <a:off x="2803910" y="5558238"/>
              <a:ext cx="3536181" cy="883659"/>
              <a:chOff x="2346709" y="3801780"/>
              <a:chExt cx="3536181" cy="883659"/>
            </a:xfrm>
          </p:grpSpPr>
          <p:sp>
            <p:nvSpPr>
              <p:cNvPr id="16" name="Rectangle 15"/>
              <p:cNvSpPr/>
              <p:nvPr/>
            </p:nvSpPr>
            <p:spPr>
              <a:xfrm>
                <a:off x="2346709" y="3801780"/>
                <a:ext cx="3536181" cy="883659"/>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Rectangle 16"/>
              <p:cNvSpPr/>
              <p:nvPr/>
            </p:nvSpPr>
            <p:spPr>
              <a:xfrm>
                <a:off x="2346709" y="4012131"/>
                <a:ext cx="3536181" cy="67330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312928" tIns="312928" rIns="312928" bIns="312928" anchor="ctr"/>
              <a:lstStyle/>
              <a:p>
                <a:pPr algn="ctr" defTabSz="1955800">
                  <a:lnSpc>
                    <a:spcPct val="90000"/>
                  </a:lnSpc>
                  <a:spcAft>
                    <a:spcPct val="35000"/>
                  </a:spcAft>
                </a:pPr>
                <a:r>
                  <a:rPr lang="tr-TR" sz="3200" b="1" dirty="0">
                    <a:solidFill>
                      <a:schemeClr val="bg1"/>
                    </a:solidFill>
                    <a:latin typeface="Calibri" pitchFamily="34" charset="0"/>
                  </a:rPr>
                  <a:t>20-25 smear</a:t>
                </a:r>
                <a:endParaRPr lang="tr-TR" sz="3200" dirty="0">
                  <a:solidFill>
                    <a:schemeClr val="bg1"/>
                  </a:solidFill>
                  <a:latin typeface="Calibri" pitchFamily="34" charset="0"/>
                </a:endParaRPr>
              </a:p>
            </p:txBody>
          </p:sp>
        </p:grpSp>
      </p:grpSp>
      <p:sp>
        <p:nvSpPr>
          <p:cNvPr id="13" name=" 8"/>
          <p:cNvSpPr/>
          <p:nvPr/>
        </p:nvSpPr>
        <p:spPr>
          <a:xfrm>
            <a:off x="2509228" y="2339241"/>
            <a:ext cx="4125544" cy="3300435"/>
          </a:xfrm>
          <a:prstGeom prst="funnel">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sp>
      <p:sp>
        <p:nvSpPr>
          <p:cNvPr id="203792" name="Text Box 16"/>
          <p:cNvSpPr txBox="1">
            <a:spLocks noChangeArrowheads="1"/>
          </p:cNvSpPr>
          <p:nvPr/>
        </p:nvSpPr>
        <p:spPr bwMode="auto">
          <a:xfrm>
            <a:off x="2967038" y="6367463"/>
            <a:ext cx="364202" cy="646331"/>
          </a:xfrm>
          <a:prstGeom prst="rect">
            <a:avLst/>
          </a:prstGeom>
          <a:noFill/>
          <a:ln w="9525">
            <a:noFill/>
            <a:miter lim="800000"/>
            <a:headEnd/>
            <a:tailEnd/>
          </a:ln>
          <a:effectLst/>
        </p:spPr>
        <p:txBody>
          <a:bodyPr wrap="none">
            <a:spAutoFit/>
          </a:bodyPr>
          <a:lstStyle/>
          <a:p>
            <a:endParaRPr lang="tr-TR" sz="900" dirty="0">
              <a:latin typeface="Calibri" pitchFamily="34" charset="0"/>
              <a:cs typeface="Calibri" pitchFamily="34" charset="0"/>
            </a:endParaRPr>
          </a:p>
          <a:p>
            <a:r>
              <a:rPr lang="tr-TR" sz="900" dirty="0">
                <a:latin typeface="Calibri" pitchFamily="34" charset="0"/>
                <a:cs typeface="Calibri" pitchFamily="34" charset="0"/>
              </a:rPr>
              <a:t>       </a:t>
            </a:r>
          </a:p>
          <a:p>
            <a:endParaRPr lang="tr-TR" dirty="0">
              <a:latin typeface="Calibri" pitchFamily="34" charset="0"/>
              <a:cs typeface="Calibri" pitchFamily="34" charset="0"/>
            </a:endParaRPr>
          </a:p>
        </p:txBody>
      </p:sp>
    </p:spTree>
    <p:extLst>
      <p:ext uri="{BB962C8B-B14F-4D97-AF65-F5344CB8AC3E}">
        <p14:creationId xmlns:p14="http://schemas.microsoft.com/office/powerpoint/2010/main" val="711374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path" presetSubtype="0" accel="50000" decel="50000" fill="hold" nodeType="afterEffect">
                                  <p:stCondLst>
                                    <p:cond delay="0"/>
                                  </p:stCondLst>
                                  <p:childTnLst>
                                    <p:animMotion origin="layout" path="M 2.5E-6 2.96296E-6 L 2.5E-6 0.18634 " pathEditMode="relative" rAng="0" ptsTypes="AA">
                                      <p:cBhvr>
                                        <p:cTn id="12" dur="2000" fill="hold"/>
                                        <p:tgtEl>
                                          <p:spTgt spid="2"/>
                                        </p:tgtEl>
                                        <p:attrNameLst>
                                          <p:attrName>ppt_x</p:attrName>
                                          <p:attrName>ppt_y</p:attrName>
                                        </p:attrNameLst>
                                      </p:cBhvr>
                                      <p:rCtr x="0" y="93"/>
                                    </p:animMotion>
                                  </p:childTnLst>
                                </p:cTn>
                              </p:par>
                            </p:childTnLst>
                          </p:cTn>
                        </p:par>
                        <p:par>
                          <p:cTn id="13" fill="hold">
                            <p:stCondLst>
                              <p:cond delay="3000"/>
                            </p:stCondLst>
                            <p:childTnLst>
                              <p:par>
                                <p:cTn id="14" presetID="1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lide(fromTop)">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28"/>
          <p:cNvGrpSpPr>
            <a:grpSpLocks/>
          </p:cNvGrpSpPr>
          <p:nvPr/>
        </p:nvGrpSpPr>
        <p:grpSpPr bwMode="auto">
          <a:xfrm>
            <a:off x="6005513" y="2570163"/>
            <a:ext cx="2681287" cy="3216275"/>
            <a:chOff x="6005932" y="2570160"/>
            <a:chExt cx="2680245" cy="3216294"/>
          </a:xfrm>
          <a:solidFill>
            <a:schemeClr val="accent2">
              <a:lumMod val="50000"/>
            </a:schemeClr>
          </a:solidFill>
          <a:scene3d>
            <a:camera prst="orthographicFront">
              <a:rot lat="0" lon="0" rev="0"/>
            </a:camera>
            <a:lightRig rig="balanced" dir="t">
              <a:rot lat="0" lon="0" rev="8700000"/>
            </a:lightRig>
          </a:scene3d>
        </p:grpSpPr>
        <p:grpSp>
          <p:nvGrpSpPr>
            <p:cNvPr id="3" name="Group 11"/>
            <p:cNvGrpSpPr/>
            <p:nvPr/>
          </p:nvGrpSpPr>
          <p:grpSpPr>
            <a:xfrm>
              <a:off x="6005932" y="2570160"/>
              <a:ext cx="2680245" cy="3216294"/>
              <a:chOff x="5548731" y="749306"/>
              <a:chExt cx="2680245" cy="3216294"/>
            </a:xfrm>
            <a:grpFill/>
          </p:grpSpPr>
          <p:sp>
            <p:nvSpPr>
              <p:cNvPr id="17" name="Rounded Rectangle 16"/>
              <p:cNvSpPr/>
              <p:nvPr/>
            </p:nvSpPr>
            <p:spPr>
              <a:xfrm>
                <a:off x="5548731" y="749306"/>
                <a:ext cx="2680245" cy="3216294"/>
              </a:xfrm>
              <a:prstGeom prst="roundRect">
                <a:avLst>
                  <a:gd name="adj" fmla="val 5000"/>
                </a:avLst>
              </a:prstGeom>
              <a:grpFill/>
              <a:ln>
                <a:no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Rounded Rectangle 13"/>
              <p:cNvSpPr/>
              <p:nvPr/>
            </p:nvSpPr>
            <p:spPr>
              <a:xfrm rot="16200000">
                <a:off x="4498075" y="1799962"/>
                <a:ext cx="2637361" cy="536049"/>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lIns="0" tIns="61722" rIns="80010" bIns="0" spcCol="1270"/>
              <a:lstStyle/>
              <a:p>
                <a:pPr algn="r" defTabSz="800100">
                  <a:lnSpc>
                    <a:spcPct val="90000"/>
                  </a:lnSpc>
                  <a:spcAft>
                    <a:spcPct val="35000"/>
                  </a:spcAft>
                  <a:defRPr/>
                </a:pPr>
                <a:r>
                  <a:rPr lang="tr-TR" dirty="0">
                    <a:latin typeface="Calibri" pitchFamily="34" charset="0"/>
                  </a:rPr>
                  <a:t>Taranması gereken sayı</a:t>
                </a:r>
              </a:p>
            </p:txBody>
          </p:sp>
        </p:grpSp>
        <p:grpSp>
          <p:nvGrpSpPr>
            <p:cNvPr id="4" name="Group 13"/>
            <p:cNvGrpSpPr/>
            <p:nvPr/>
          </p:nvGrpSpPr>
          <p:grpSpPr>
            <a:xfrm>
              <a:off x="6541981" y="2570160"/>
              <a:ext cx="1996783" cy="3216294"/>
              <a:chOff x="6084780" y="749306"/>
              <a:chExt cx="1996783" cy="3216294"/>
            </a:xfrm>
            <a:grpFill/>
          </p:grpSpPr>
          <p:sp>
            <p:nvSpPr>
              <p:cNvPr id="15" name="Rectangle 14"/>
              <p:cNvSpPr/>
              <p:nvPr/>
            </p:nvSpPr>
            <p:spPr>
              <a:xfrm>
                <a:off x="6084780" y="749306"/>
                <a:ext cx="1996783" cy="3216294"/>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1">
                <a:scrgbClr r="0" g="0" b="0"/>
              </a:fillRef>
              <a:effectRef idx="2">
                <a:schemeClr val="accent1">
                  <a:hueOff val="0"/>
                  <a:satOff val="0"/>
                  <a:lumOff val="0"/>
                  <a:alphaOff val="0"/>
                </a:schemeClr>
              </a:effectRef>
              <a:fontRef idx="minor">
                <a:schemeClr val="lt1"/>
              </a:fontRef>
            </p:style>
          </p:sp>
          <p:sp>
            <p:nvSpPr>
              <p:cNvPr id="16" name="Rectangle 15"/>
              <p:cNvSpPr/>
              <p:nvPr/>
            </p:nvSpPr>
            <p:spPr>
              <a:xfrm>
                <a:off x="6084780" y="749306"/>
                <a:ext cx="1996783" cy="3216294"/>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vert="wordArtVert" lIns="0" tIns="394335" rIns="0" bIns="0" spcCol="1270" anchor="ctr"/>
              <a:lstStyle/>
              <a:p>
                <a:pPr defTabSz="5111750">
                  <a:lnSpc>
                    <a:spcPct val="90000"/>
                  </a:lnSpc>
                  <a:spcAft>
                    <a:spcPct val="35000"/>
                  </a:spcAft>
                  <a:defRPr/>
                </a:pPr>
                <a:r>
                  <a:rPr lang="tr-TR" sz="11500" b="1" dirty="0">
                    <a:latin typeface="Calibri" pitchFamily="34" charset="0"/>
                  </a:rPr>
                  <a:t>?</a:t>
                </a:r>
              </a:p>
            </p:txBody>
          </p:sp>
        </p:grpSp>
      </p:grpSp>
      <p:sp>
        <p:nvSpPr>
          <p:cNvPr id="205830" name="TextBox 5"/>
          <p:cNvSpPr txBox="1">
            <a:spLocks noChangeArrowheads="1"/>
          </p:cNvSpPr>
          <p:nvPr/>
        </p:nvSpPr>
        <p:spPr bwMode="auto">
          <a:xfrm>
            <a:off x="2330457" y="1562089"/>
            <a:ext cx="4483087" cy="369332"/>
          </a:xfrm>
          <a:prstGeom prst="rect">
            <a:avLst/>
          </a:prstGeom>
          <a:noFill/>
          <a:ln w="9525">
            <a:noFill/>
            <a:miter lim="800000"/>
            <a:headEnd/>
            <a:tailEnd/>
          </a:ln>
        </p:spPr>
        <p:txBody>
          <a:bodyPr wrap="none">
            <a:spAutoFit/>
          </a:bodyPr>
          <a:lstStyle/>
          <a:p>
            <a:r>
              <a:rPr lang="tr-TR" b="1" dirty="0">
                <a:solidFill>
                  <a:schemeClr val="tx2"/>
                </a:solidFill>
                <a:latin typeface="Calibri" pitchFamily="34" charset="0"/>
                <a:cs typeface="Calibri" pitchFamily="34" charset="0"/>
              </a:rPr>
              <a:t>   Bir Yılda Bakılabilecek Tahmini Smear Sayısı</a:t>
            </a:r>
            <a:endParaRPr lang="en-US" b="1" dirty="0">
              <a:solidFill>
                <a:schemeClr val="tx2"/>
              </a:solidFill>
              <a:latin typeface="Calibri" pitchFamily="34" charset="0"/>
              <a:cs typeface="Calibri" pitchFamily="34" charset="0"/>
            </a:endParaRPr>
          </a:p>
        </p:txBody>
      </p:sp>
      <p:grpSp>
        <p:nvGrpSpPr>
          <p:cNvPr id="5" name="Group 29"/>
          <p:cNvGrpSpPr/>
          <p:nvPr/>
        </p:nvGrpSpPr>
        <p:grpSpPr>
          <a:xfrm>
            <a:off x="3231877" y="2570160"/>
            <a:ext cx="2988474" cy="3216294"/>
            <a:chOff x="3231877" y="2570160"/>
            <a:chExt cx="2988474" cy="3216294"/>
          </a:xfrm>
          <a:solidFill>
            <a:schemeClr val="accent2">
              <a:lumMod val="50000"/>
            </a:schemeClr>
          </a:solidFill>
          <a:scene3d>
            <a:camera prst="orthographicFront">
              <a:rot lat="0" lon="0" rev="0"/>
            </a:camera>
            <a:lightRig rig="balanced" dir="t">
              <a:rot lat="0" lon="0" rev="8700000"/>
            </a:lightRig>
          </a:scene3d>
        </p:grpSpPr>
        <p:grpSp>
          <p:nvGrpSpPr>
            <p:cNvPr id="6" name="Group 27"/>
            <p:cNvGrpSpPr/>
            <p:nvPr/>
          </p:nvGrpSpPr>
          <p:grpSpPr>
            <a:xfrm>
              <a:off x="3231877" y="2570160"/>
              <a:ext cx="2680246" cy="3216294"/>
              <a:chOff x="3231877" y="2570160"/>
              <a:chExt cx="2680246" cy="3216294"/>
            </a:xfrm>
            <a:grpFill/>
          </p:grpSpPr>
          <p:grpSp>
            <p:nvGrpSpPr>
              <p:cNvPr id="7" name="Group 8"/>
              <p:cNvGrpSpPr/>
              <p:nvPr/>
            </p:nvGrpSpPr>
            <p:grpSpPr>
              <a:xfrm>
                <a:off x="3231877" y="2570160"/>
                <a:ext cx="2680246" cy="3216294"/>
                <a:chOff x="2774676" y="749306"/>
                <a:chExt cx="2680246" cy="3216294"/>
              </a:xfrm>
              <a:grpFill/>
            </p:grpSpPr>
            <p:sp>
              <p:nvSpPr>
                <p:cNvPr id="21" name="Rounded Rectangle 20"/>
                <p:cNvSpPr/>
                <p:nvPr/>
              </p:nvSpPr>
              <p:spPr>
                <a:xfrm>
                  <a:off x="2774677" y="749306"/>
                  <a:ext cx="2680245" cy="3216294"/>
                </a:xfrm>
                <a:prstGeom prst="roundRect">
                  <a:avLst>
                    <a:gd name="adj" fmla="val 5000"/>
                  </a:avLst>
                </a:prstGeom>
                <a:grpFill/>
                <a:ln>
                  <a:no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2" name="Rounded Rectangle 8"/>
                <p:cNvSpPr/>
                <p:nvPr/>
              </p:nvSpPr>
              <p:spPr>
                <a:xfrm rot="16200000">
                  <a:off x="1724020" y="1799962"/>
                  <a:ext cx="2637361" cy="536049"/>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lIns="0" tIns="61722" rIns="80010" bIns="0" spcCol="1270"/>
                <a:lstStyle/>
                <a:p>
                  <a:pPr algn="r" defTabSz="800100">
                    <a:lnSpc>
                      <a:spcPct val="90000"/>
                    </a:lnSpc>
                    <a:spcAft>
                      <a:spcPct val="35000"/>
                    </a:spcAft>
                    <a:defRPr/>
                  </a:pPr>
                  <a:r>
                    <a:rPr lang="tr-TR" dirty="0">
                      <a:latin typeface="Calibri" pitchFamily="34" charset="0"/>
                    </a:rPr>
                    <a:t>Patolog sayısı 958</a:t>
                  </a:r>
                </a:p>
              </p:txBody>
            </p:sp>
          </p:grpSp>
          <p:grpSp>
            <p:nvGrpSpPr>
              <p:cNvPr id="8" name="Group 10"/>
              <p:cNvGrpSpPr/>
              <p:nvPr/>
            </p:nvGrpSpPr>
            <p:grpSpPr>
              <a:xfrm>
                <a:off x="3767927" y="2570160"/>
                <a:ext cx="1996783" cy="3216294"/>
                <a:chOff x="3310726" y="749306"/>
                <a:chExt cx="1996783" cy="3216294"/>
              </a:xfrm>
              <a:grpFill/>
            </p:grpSpPr>
            <p:sp>
              <p:nvSpPr>
                <p:cNvPr id="19" name="Rectangle 18"/>
                <p:cNvSpPr/>
                <p:nvPr/>
              </p:nvSpPr>
              <p:spPr>
                <a:xfrm>
                  <a:off x="3310726" y="749306"/>
                  <a:ext cx="1996783" cy="3216294"/>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1">
                  <a:scrgbClr r="0" g="0" b="0"/>
                </a:fillRef>
                <a:effectRef idx="2">
                  <a:schemeClr val="accent1">
                    <a:hueOff val="0"/>
                    <a:satOff val="0"/>
                    <a:lumOff val="0"/>
                    <a:alphaOff val="0"/>
                  </a:schemeClr>
                </a:effectRef>
                <a:fontRef idx="minor">
                  <a:schemeClr val="lt1"/>
                </a:fontRef>
              </p:style>
            </p:sp>
            <p:sp>
              <p:nvSpPr>
                <p:cNvPr id="20" name="Rectangle 19"/>
                <p:cNvSpPr/>
                <p:nvPr/>
              </p:nvSpPr>
              <p:spPr>
                <a:xfrm>
                  <a:off x="3310726" y="749306"/>
                  <a:ext cx="1996783" cy="3216294"/>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lIns="0" tIns="120015" rIns="0" bIns="0" spcCol="1270"/>
                <a:lstStyle/>
                <a:p>
                  <a:pPr defTabSz="1555750">
                    <a:lnSpc>
                      <a:spcPct val="90000"/>
                    </a:lnSpc>
                    <a:spcAft>
                      <a:spcPct val="35000"/>
                    </a:spcAft>
                    <a:defRPr/>
                  </a:pPr>
                  <a:r>
                    <a:rPr lang="tr-TR" sz="3500" dirty="0">
                      <a:latin typeface="Calibri" pitchFamily="34" charset="0"/>
                    </a:rPr>
                    <a:t>5.500 x </a:t>
                  </a:r>
                  <a:r>
                    <a:rPr lang="tr-TR" sz="3500" dirty="0" smtClean="0">
                      <a:latin typeface="Calibri" pitchFamily="34" charset="0"/>
                    </a:rPr>
                    <a:t>1.124= </a:t>
                  </a:r>
                  <a:r>
                    <a:rPr lang="tr-TR" sz="3500" b="1" dirty="0" smtClean="0">
                      <a:latin typeface="Calibri" pitchFamily="34" charset="0"/>
                    </a:rPr>
                    <a:t>6.270.000</a:t>
                  </a:r>
                  <a:endParaRPr lang="tr-TR" sz="3500" dirty="0">
                    <a:latin typeface="Calibri" pitchFamily="34" charset="0"/>
                  </a:endParaRPr>
                </a:p>
              </p:txBody>
            </p:sp>
          </p:grpSp>
        </p:grpSp>
        <p:sp>
          <p:nvSpPr>
            <p:cNvPr id="13" name="Flowchart: Extract 12"/>
            <p:cNvSpPr/>
            <p:nvPr/>
          </p:nvSpPr>
          <p:spPr>
            <a:xfrm rot="5400000">
              <a:off x="5783088" y="5125338"/>
              <a:ext cx="472490" cy="402036"/>
            </a:xfrm>
            <a:prstGeom prst="flowChartExtract">
              <a:avLst/>
            </a:prstGeom>
            <a:solidFill>
              <a:schemeClr val="bg1"/>
            </a:solidFill>
            <a:ln>
              <a:noFill/>
            </a:ln>
            <a:effectLst>
              <a:outerShdw blurRad="44450" dist="27940" dir="5400000" algn="ctr">
                <a:srgbClr val="000000">
                  <a:alpha val="32000"/>
                </a:srgbClr>
              </a:outerShdw>
            </a:effectLst>
            <a:sp3d z="300000">
              <a:bevelT w="190500" h="38100"/>
            </a:sp3d>
          </p:spPr>
          <p:style>
            <a:lnRef idx="0">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grpSp>
        <p:nvGrpSpPr>
          <p:cNvPr id="9" name="Group 26"/>
          <p:cNvGrpSpPr/>
          <p:nvPr/>
        </p:nvGrpSpPr>
        <p:grpSpPr>
          <a:xfrm>
            <a:off x="457823" y="2570160"/>
            <a:ext cx="2988473" cy="3216294"/>
            <a:chOff x="457823" y="2570160"/>
            <a:chExt cx="2988473" cy="3216294"/>
          </a:xfrm>
          <a:solidFill>
            <a:schemeClr val="accent2">
              <a:lumMod val="50000"/>
            </a:schemeClr>
          </a:solidFill>
          <a:scene3d>
            <a:camera prst="orthographicFront">
              <a:rot lat="0" lon="0" rev="0"/>
            </a:camera>
            <a:lightRig rig="balanced" dir="t">
              <a:rot lat="0" lon="0" rev="8700000"/>
            </a:lightRig>
          </a:scene3d>
        </p:grpSpPr>
        <p:grpSp>
          <p:nvGrpSpPr>
            <p:cNvPr id="11" name="Group 6"/>
            <p:cNvGrpSpPr/>
            <p:nvPr/>
          </p:nvGrpSpPr>
          <p:grpSpPr>
            <a:xfrm>
              <a:off x="457823" y="2570160"/>
              <a:ext cx="2680245" cy="3216294"/>
              <a:chOff x="622" y="749306"/>
              <a:chExt cx="2680245" cy="3216294"/>
            </a:xfrm>
            <a:grpFill/>
          </p:grpSpPr>
          <p:sp>
            <p:nvSpPr>
              <p:cNvPr id="25" name="Rounded Rectangle 24"/>
              <p:cNvSpPr/>
              <p:nvPr/>
            </p:nvSpPr>
            <p:spPr>
              <a:xfrm>
                <a:off x="622" y="749306"/>
                <a:ext cx="2680245" cy="3216294"/>
              </a:xfrm>
              <a:prstGeom prst="roundRect">
                <a:avLst>
                  <a:gd name="adj" fmla="val 5000"/>
                </a:avLst>
              </a:prstGeom>
              <a:grpFill/>
              <a:ln>
                <a:noFill/>
              </a:ln>
              <a:effectLst>
                <a:outerShdw blurRad="44450" dist="27940" dir="5400000" algn="ctr">
                  <a:srgbClr val="000000">
                    <a:alpha val="32000"/>
                  </a:srgbClr>
                </a:outerShdw>
              </a:effectLst>
              <a:sp3d>
                <a:bevelT w="190500" h="381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6" name="Rounded Rectangle 4"/>
              <p:cNvSpPr/>
              <p:nvPr/>
            </p:nvSpPr>
            <p:spPr>
              <a:xfrm rot="16200000">
                <a:off x="-1050033" y="1799962"/>
                <a:ext cx="2637361" cy="536049"/>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lIns="0" tIns="61722" rIns="80010" bIns="0" spcCol="1270"/>
              <a:lstStyle/>
              <a:p>
                <a:pPr algn="r" defTabSz="800100">
                  <a:lnSpc>
                    <a:spcPct val="90000"/>
                  </a:lnSpc>
                  <a:spcAft>
                    <a:spcPct val="35000"/>
                  </a:spcAft>
                  <a:defRPr/>
                </a:pPr>
                <a:r>
                  <a:rPr lang="tr-TR" dirty="0">
                    <a:latin typeface="Calibri" pitchFamily="34" charset="0"/>
                  </a:rPr>
                  <a:t>İş günü yılda 220 gün</a:t>
                </a:r>
              </a:p>
            </p:txBody>
          </p:sp>
        </p:grpSp>
        <p:grpSp>
          <p:nvGrpSpPr>
            <p:cNvPr id="12" name="Group 7"/>
            <p:cNvGrpSpPr/>
            <p:nvPr/>
          </p:nvGrpSpPr>
          <p:grpSpPr>
            <a:xfrm>
              <a:off x="993872" y="2570160"/>
              <a:ext cx="1996783" cy="3216294"/>
              <a:chOff x="536671" y="749306"/>
              <a:chExt cx="1996783" cy="3216294"/>
            </a:xfrm>
            <a:grpFill/>
          </p:grpSpPr>
          <p:sp>
            <p:nvSpPr>
              <p:cNvPr id="23" name="Rectangle 22"/>
              <p:cNvSpPr/>
              <p:nvPr/>
            </p:nvSpPr>
            <p:spPr>
              <a:xfrm>
                <a:off x="536671" y="749306"/>
                <a:ext cx="1996783" cy="3216294"/>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1">
                <a:scrgbClr r="0" g="0" b="0"/>
              </a:fillRef>
              <a:effectRef idx="2">
                <a:schemeClr val="accent1">
                  <a:hueOff val="0"/>
                  <a:satOff val="0"/>
                  <a:lumOff val="0"/>
                  <a:alphaOff val="0"/>
                </a:schemeClr>
              </a:effectRef>
              <a:fontRef idx="minor">
                <a:schemeClr val="lt1"/>
              </a:fontRef>
            </p:style>
          </p:sp>
          <p:sp>
            <p:nvSpPr>
              <p:cNvPr id="24" name="Rectangle 23"/>
              <p:cNvSpPr/>
              <p:nvPr/>
            </p:nvSpPr>
            <p:spPr>
              <a:xfrm>
                <a:off x="536671" y="749306"/>
                <a:ext cx="1996783" cy="3216294"/>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lIns="0" tIns="120015" rIns="0" bIns="0" spcCol="1270"/>
              <a:lstStyle/>
              <a:p>
                <a:pPr defTabSz="1555750">
                  <a:lnSpc>
                    <a:spcPct val="90000"/>
                  </a:lnSpc>
                  <a:spcAft>
                    <a:spcPct val="35000"/>
                  </a:spcAft>
                  <a:defRPr/>
                </a:pPr>
                <a:r>
                  <a:rPr lang="tr-TR" sz="3500" dirty="0">
                    <a:latin typeface="Calibri" pitchFamily="34" charset="0"/>
                  </a:rPr>
                  <a:t>220 x 25= </a:t>
                </a:r>
                <a:r>
                  <a:rPr lang="tr-TR" sz="3500" b="1" dirty="0">
                    <a:latin typeface="Calibri" pitchFamily="34" charset="0"/>
                  </a:rPr>
                  <a:t>5.500</a:t>
                </a:r>
                <a:endParaRPr lang="tr-TR" sz="3500" dirty="0">
                  <a:latin typeface="Calibri" pitchFamily="34" charset="0"/>
                </a:endParaRPr>
              </a:p>
            </p:txBody>
          </p:sp>
        </p:grpSp>
        <p:sp>
          <p:nvSpPr>
            <p:cNvPr id="10" name="Flowchart: Extract 9"/>
            <p:cNvSpPr/>
            <p:nvPr/>
          </p:nvSpPr>
          <p:spPr>
            <a:xfrm rot="5400000">
              <a:off x="3009033" y="5125338"/>
              <a:ext cx="472490" cy="402036"/>
            </a:xfrm>
            <a:prstGeom prst="flowChartExtract">
              <a:avLst/>
            </a:prstGeom>
            <a:solidFill>
              <a:schemeClr val="bg1"/>
            </a:solidFill>
            <a:ln>
              <a:noFill/>
            </a:ln>
            <a:effectLst>
              <a:outerShdw blurRad="44450" dist="27940" dir="5400000" algn="ctr">
                <a:srgbClr val="000000">
                  <a:alpha val="32000"/>
                </a:srgbClr>
              </a:outerShdw>
            </a:effectLst>
            <a:sp3d z="300000">
              <a:bevelT w="190500" h="38100"/>
            </a:sp3d>
          </p:spPr>
          <p:style>
            <a:lnRef idx="0">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
        <p:nvSpPr>
          <p:cNvPr id="205833" name="Text Box 9"/>
          <p:cNvSpPr txBox="1">
            <a:spLocks noChangeArrowheads="1"/>
          </p:cNvSpPr>
          <p:nvPr/>
        </p:nvSpPr>
        <p:spPr bwMode="auto">
          <a:xfrm>
            <a:off x="3255963" y="6380163"/>
            <a:ext cx="184150" cy="336550"/>
          </a:xfrm>
          <a:prstGeom prst="rect">
            <a:avLst/>
          </a:prstGeom>
          <a:noFill/>
          <a:ln w="9525">
            <a:noFill/>
            <a:miter lim="800000"/>
            <a:headEnd/>
            <a:tailEnd/>
          </a:ln>
          <a:effectLst/>
        </p:spPr>
        <p:txBody>
          <a:bodyPr wrap="none">
            <a:spAutoFit/>
          </a:bodyPr>
          <a:lstStyle/>
          <a:p>
            <a:endParaRPr lang="tr-TR" sz="800" dirty="0">
              <a:latin typeface="Calibri" pitchFamily="34" charset="0"/>
              <a:cs typeface="Calibri" pitchFamily="34" charset="0"/>
            </a:endParaRPr>
          </a:p>
          <a:p>
            <a:endParaRPr lang="tr-TR" sz="800" dirty="0">
              <a:latin typeface="Calibri" pitchFamily="34" charset="0"/>
              <a:cs typeface="Calibri" pitchFamily="34" charset="0"/>
            </a:endParaRPr>
          </a:p>
        </p:txBody>
      </p:sp>
      <p:sp>
        <p:nvSpPr>
          <p:cNvPr id="29" name="Title 28"/>
          <p:cNvSpPr>
            <a:spLocks noGrp="1"/>
          </p:cNvSpPr>
          <p:nvPr>
            <p:ph type="title"/>
          </p:nvPr>
        </p:nvSpPr>
        <p:spPr/>
        <p:txBody>
          <a:bodyPr>
            <a:normAutofit/>
          </a:bodyPr>
          <a:lstStyle/>
          <a:p>
            <a:r>
              <a:rPr lang="tr-TR" dirty="0" smtClean="0"/>
              <a:t>Türkiye’de Tarama Sorunları</a:t>
            </a:r>
            <a:endParaRPr lang="tr-TR" dirty="0"/>
          </a:p>
        </p:txBody>
      </p:sp>
    </p:spTree>
    <p:extLst>
      <p:ext uri="{BB962C8B-B14F-4D97-AF65-F5344CB8AC3E}">
        <p14:creationId xmlns:p14="http://schemas.microsoft.com/office/powerpoint/2010/main" val="1065078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7875" name="TextBox 5"/>
          <p:cNvSpPr txBox="1">
            <a:spLocks noChangeArrowheads="1"/>
          </p:cNvSpPr>
          <p:nvPr/>
        </p:nvSpPr>
        <p:spPr bwMode="auto">
          <a:xfrm>
            <a:off x="179512" y="1716940"/>
            <a:ext cx="3974999" cy="369332"/>
          </a:xfrm>
          <a:prstGeom prst="rect">
            <a:avLst/>
          </a:prstGeom>
          <a:noFill/>
          <a:ln w="9525">
            <a:noFill/>
            <a:miter lim="800000"/>
            <a:headEnd/>
            <a:tailEnd/>
          </a:ln>
        </p:spPr>
        <p:txBody>
          <a:bodyPr wrap="none" anchor="ctr">
            <a:spAutoFit/>
          </a:bodyPr>
          <a:lstStyle/>
          <a:p>
            <a:r>
              <a:rPr lang="tr-TR" b="1" dirty="0">
                <a:solidFill>
                  <a:schemeClr val="tx2"/>
                </a:solidFill>
                <a:latin typeface="Calibri" pitchFamily="34" charset="0"/>
                <a:cs typeface="Calibri" pitchFamily="34" charset="0"/>
              </a:rPr>
              <a:t>Taranması Gereken Tahmini Popülasyon</a:t>
            </a:r>
            <a:endParaRPr lang="en-US" b="1" dirty="0">
              <a:solidFill>
                <a:schemeClr val="tx2"/>
              </a:solidFill>
              <a:latin typeface="Calibri" pitchFamily="34" charset="0"/>
              <a:cs typeface="Calibri" pitchFamily="34" charset="0"/>
            </a:endParaRPr>
          </a:p>
        </p:txBody>
      </p:sp>
      <p:sp>
        <p:nvSpPr>
          <p:cNvPr id="7" name="Oval 6"/>
          <p:cNvSpPr/>
          <p:nvPr/>
        </p:nvSpPr>
        <p:spPr>
          <a:xfrm>
            <a:off x="1625182" y="2618946"/>
            <a:ext cx="3536181" cy="3536181"/>
          </a:xfrm>
          <a:prstGeom prst="ellipse">
            <a:avLst/>
          </a:prstGeom>
          <a:solidFill>
            <a:srgbClr val="00206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8" name="Oval 7"/>
          <p:cNvSpPr/>
          <p:nvPr/>
        </p:nvSpPr>
        <p:spPr>
          <a:xfrm>
            <a:off x="2017993" y="3011757"/>
            <a:ext cx="2750559" cy="2750559"/>
          </a:xfrm>
          <a:prstGeom prst="ellipse">
            <a:avLst/>
          </a:prstGeom>
          <a:solidFill>
            <a:srgbClr val="00206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9" name="Oval 8"/>
          <p:cNvSpPr/>
          <p:nvPr/>
        </p:nvSpPr>
        <p:spPr>
          <a:xfrm>
            <a:off x="2410804" y="3404567"/>
            <a:ext cx="1964937" cy="1964937"/>
          </a:xfrm>
          <a:prstGeom prst="ellipse">
            <a:avLst/>
          </a:prstGeom>
          <a:solidFill>
            <a:schemeClr val="accent2"/>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10" name="Oval 9"/>
          <p:cNvSpPr/>
          <p:nvPr/>
        </p:nvSpPr>
        <p:spPr>
          <a:xfrm>
            <a:off x="2803909" y="3797673"/>
            <a:ext cx="1178726" cy="1178726"/>
          </a:xfrm>
          <a:prstGeom prst="ellipse">
            <a:avLst/>
          </a:prstGeom>
          <a:solidFill>
            <a:srgbClr val="00206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11" name="Oval 10"/>
          <p:cNvSpPr/>
          <p:nvPr/>
        </p:nvSpPr>
        <p:spPr>
          <a:xfrm>
            <a:off x="3196720" y="4190484"/>
            <a:ext cx="393105" cy="393105"/>
          </a:xfrm>
          <a:prstGeom prst="ellipse">
            <a:avLst/>
          </a:prstGeom>
          <a:solidFill>
            <a:srgbClr val="00206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grpSp>
        <p:nvGrpSpPr>
          <p:cNvPr id="2" name="Group 11"/>
          <p:cNvGrpSpPr>
            <a:grpSpLocks/>
          </p:cNvGrpSpPr>
          <p:nvPr/>
        </p:nvGrpSpPr>
        <p:grpSpPr bwMode="auto">
          <a:xfrm>
            <a:off x="5751513" y="1741041"/>
            <a:ext cx="1766887" cy="623887"/>
            <a:chOff x="5293527" y="150405"/>
            <a:chExt cx="1768090" cy="624253"/>
          </a:xfrm>
        </p:grpSpPr>
        <p:sp>
          <p:nvSpPr>
            <p:cNvPr id="35" name="Rectangle 34"/>
            <p:cNvSpPr/>
            <p:nvPr/>
          </p:nvSpPr>
          <p:spPr>
            <a:xfrm>
              <a:off x="5293527" y="150405"/>
              <a:ext cx="1768090" cy="624253"/>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Rectangle 35"/>
            <p:cNvSpPr/>
            <p:nvPr/>
          </p:nvSpPr>
          <p:spPr>
            <a:xfrm>
              <a:off x="5293527" y="150405"/>
              <a:ext cx="1768090" cy="62425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42240" tIns="25400" rIns="25400" bIns="25400" spcCol="1270" anchor="ctr"/>
            <a:lstStyle/>
            <a:p>
              <a:pPr algn="r" defTabSz="889000">
                <a:lnSpc>
                  <a:spcPct val="90000"/>
                </a:lnSpc>
                <a:spcAft>
                  <a:spcPct val="35000"/>
                </a:spcAft>
                <a:defRPr/>
              </a:pPr>
              <a:r>
                <a:rPr lang="tr-TR" sz="2000" dirty="0">
                  <a:latin typeface="Calibri" pitchFamily="34" charset="0"/>
                </a:rPr>
                <a:t>Sadece 35 Y </a:t>
              </a:r>
              <a:r>
                <a:rPr lang="tr-TR" sz="2000" b="1" dirty="0">
                  <a:latin typeface="Calibri" pitchFamily="34" charset="0"/>
                </a:rPr>
                <a:t>628.000</a:t>
              </a:r>
              <a:endParaRPr lang="tr-TR" sz="2000" dirty="0">
                <a:latin typeface="Calibri" pitchFamily="34" charset="0"/>
              </a:endParaRPr>
            </a:p>
          </p:txBody>
        </p:sp>
      </p:grpSp>
      <p:sp>
        <p:nvSpPr>
          <p:cNvPr id="13" name="Straight Connector 12"/>
          <p:cNvSpPr/>
          <p:nvPr/>
        </p:nvSpPr>
        <p:spPr>
          <a:xfrm>
            <a:off x="5308704" y="2049016"/>
            <a:ext cx="442022" cy="0"/>
          </a:xfrm>
          <a:prstGeom prst="line">
            <a:avLst/>
          </a:prstGeom>
          <a:ln w="34925"/>
        </p:spPr>
        <p:style>
          <a:lnRef idx="3">
            <a:schemeClr val="accent3"/>
          </a:lnRef>
          <a:fillRef idx="0">
            <a:schemeClr val="accent3"/>
          </a:fillRef>
          <a:effectRef idx="2">
            <a:schemeClr val="accent3"/>
          </a:effectRef>
          <a:fontRef idx="minor">
            <a:schemeClr val="tx1"/>
          </a:fontRef>
        </p:style>
      </p:sp>
      <p:sp>
        <p:nvSpPr>
          <p:cNvPr id="14" name="Straight Connector 13"/>
          <p:cNvSpPr/>
          <p:nvPr/>
        </p:nvSpPr>
        <p:spPr>
          <a:xfrm rot="5400000">
            <a:off x="3182575" y="2263854"/>
            <a:ext cx="2333879" cy="1912484"/>
          </a:xfrm>
          <a:prstGeom prst="line">
            <a:avLst/>
          </a:prstGeom>
          <a:ln w="34925"/>
        </p:spPr>
        <p:style>
          <a:lnRef idx="3">
            <a:schemeClr val="accent3"/>
          </a:lnRef>
          <a:fillRef idx="0">
            <a:schemeClr val="accent3"/>
          </a:fillRef>
          <a:effectRef idx="2">
            <a:schemeClr val="accent3"/>
          </a:effectRef>
          <a:fontRef idx="minor">
            <a:schemeClr val="tx1"/>
          </a:fontRef>
        </p:style>
      </p:sp>
      <p:grpSp>
        <p:nvGrpSpPr>
          <p:cNvPr id="3" name="Group 14"/>
          <p:cNvGrpSpPr>
            <a:grpSpLocks/>
          </p:cNvGrpSpPr>
          <p:nvPr/>
        </p:nvGrpSpPr>
        <p:grpSpPr bwMode="auto">
          <a:xfrm>
            <a:off x="5751513" y="2401441"/>
            <a:ext cx="1766887" cy="623887"/>
            <a:chOff x="5293527" y="810492"/>
            <a:chExt cx="1768090" cy="624253"/>
          </a:xfrm>
        </p:grpSpPr>
        <p:sp>
          <p:nvSpPr>
            <p:cNvPr id="33" name="Rectangle 32"/>
            <p:cNvSpPr/>
            <p:nvPr/>
          </p:nvSpPr>
          <p:spPr>
            <a:xfrm>
              <a:off x="5293527" y="810492"/>
              <a:ext cx="1768090" cy="624253"/>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4" name="Rectangle 33"/>
            <p:cNvSpPr/>
            <p:nvPr/>
          </p:nvSpPr>
          <p:spPr>
            <a:xfrm>
              <a:off x="5293527" y="810492"/>
              <a:ext cx="1768090" cy="62425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42240" tIns="25400" rIns="25400" bIns="25400" spcCol="1270" anchor="ctr"/>
            <a:lstStyle/>
            <a:p>
              <a:pPr algn="r" defTabSz="889000">
                <a:lnSpc>
                  <a:spcPct val="90000"/>
                </a:lnSpc>
                <a:spcAft>
                  <a:spcPct val="35000"/>
                </a:spcAft>
                <a:defRPr/>
              </a:pPr>
              <a:r>
                <a:rPr lang="tr-TR" sz="2000" dirty="0" smtClean="0">
                  <a:latin typeface="Calibri" pitchFamily="34" charset="0"/>
                </a:rPr>
                <a:t>35-65 </a:t>
              </a:r>
              <a:r>
                <a:rPr lang="tr-TR" sz="2000" dirty="0">
                  <a:latin typeface="Calibri" pitchFamily="34" charset="0"/>
                </a:rPr>
                <a:t>Y </a:t>
              </a:r>
              <a:r>
                <a:rPr lang="tr-TR" sz="2000" dirty="0" smtClean="0">
                  <a:latin typeface="Calibri" pitchFamily="34" charset="0"/>
                </a:rPr>
                <a:t>11</a:t>
              </a:r>
              <a:r>
                <a:rPr lang="tr-TR" sz="2000" b="1" dirty="0" smtClean="0">
                  <a:latin typeface="Calibri" pitchFamily="34" charset="0"/>
                </a:rPr>
                <a:t>.549.122</a:t>
              </a:r>
              <a:endParaRPr lang="tr-TR" sz="2000" dirty="0">
                <a:latin typeface="Calibri" pitchFamily="34" charset="0"/>
              </a:endParaRPr>
            </a:p>
          </p:txBody>
        </p:sp>
      </p:grpSp>
      <p:sp>
        <p:nvSpPr>
          <p:cNvPr id="16" name="Straight Connector 15"/>
          <p:cNvSpPr/>
          <p:nvPr/>
        </p:nvSpPr>
        <p:spPr>
          <a:xfrm>
            <a:off x="5308704" y="2707828"/>
            <a:ext cx="442022" cy="0"/>
          </a:xfrm>
          <a:prstGeom prst="line">
            <a:avLst/>
          </a:prstGeom>
          <a:ln w="34925"/>
        </p:spPr>
        <p:style>
          <a:lnRef idx="3">
            <a:schemeClr val="accent3"/>
          </a:lnRef>
          <a:fillRef idx="0">
            <a:schemeClr val="accent3"/>
          </a:fillRef>
          <a:effectRef idx="2">
            <a:schemeClr val="accent3"/>
          </a:effectRef>
          <a:fontRef idx="minor">
            <a:schemeClr val="tx1"/>
          </a:fontRef>
        </p:style>
      </p:sp>
      <p:sp>
        <p:nvSpPr>
          <p:cNvPr id="17" name="Straight Connector 16"/>
          <p:cNvSpPr/>
          <p:nvPr/>
        </p:nvSpPr>
        <p:spPr>
          <a:xfrm rot="5400000">
            <a:off x="3525526" y="2873787"/>
            <a:ext cx="1943249" cy="1620749"/>
          </a:xfrm>
          <a:prstGeom prst="line">
            <a:avLst/>
          </a:prstGeom>
          <a:ln w="34925"/>
        </p:spPr>
        <p:style>
          <a:lnRef idx="3">
            <a:schemeClr val="accent3"/>
          </a:lnRef>
          <a:fillRef idx="0">
            <a:schemeClr val="accent3"/>
          </a:fillRef>
          <a:effectRef idx="2">
            <a:schemeClr val="accent3"/>
          </a:effectRef>
          <a:fontRef idx="minor">
            <a:schemeClr val="tx1"/>
          </a:fontRef>
        </p:style>
      </p:sp>
      <p:grpSp>
        <p:nvGrpSpPr>
          <p:cNvPr id="4" name="Group 17"/>
          <p:cNvGrpSpPr>
            <a:grpSpLocks/>
          </p:cNvGrpSpPr>
          <p:nvPr/>
        </p:nvGrpSpPr>
        <p:grpSpPr bwMode="auto">
          <a:xfrm>
            <a:off x="5751513" y="3061841"/>
            <a:ext cx="1766887" cy="623887"/>
            <a:chOff x="5293527" y="1470579"/>
            <a:chExt cx="1768090" cy="624253"/>
          </a:xfrm>
        </p:grpSpPr>
        <p:sp>
          <p:nvSpPr>
            <p:cNvPr id="31" name="Rectangle 30"/>
            <p:cNvSpPr/>
            <p:nvPr/>
          </p:nvSpPr>
          <p:spPr>
            <a:xfrm>
              <a:off x="5293527" y="1470579"/>
              <a:ext cx="1768090" cy="624253"/>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2" name="Rectangle 31"/>
            <p:cNvSpPr/>
            <p:nvPr/>
          </p:nvSpPr>
          <p:spPr>
            <a:xfrm>
              <a:off x="5293527" y="1470579"/>
              <a:ext cx="1768090" cy="62425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42240" tIns="25400" rIns="25400" bIns="25400" spcCol="1270" anchor="ctr"/>
            <a:lstStyle/>
            <a:p>
              <a:pPr algn="r" defTabSz="889000">
                <a:lnSpc>
                  <a:spcPct val="90000"/>
                </a:lnSpc>
                <a:spcAft>
                  <a:spcPct val="35000"/>
                </a:spcAft>
                <a:defRPr/>
              </a:pPr>
              <a:r>
                <a:rPr lang="tr-TR" sz="2000" b="1" dirty="0" smtClean="0">
                  <a:solidFill>
                    <a:srgbClr val="C00000"/>
                  </a:solidFill>
                  <a:latin typeface="Calibri" pitchFamily="34" charset="0"/>
                </a:rPr>
                <a:t>30-65 </a:t>
              </a:r>
              <a:r>
                <a:rPr lang="tr-TR" sz="2000" b="1" dirty="0">
                  <a:solidFill>
                    <a:srgbClr val="C00000"/>
                  </a:solidFill>
                  <a:latin typeface="Calibri" pitchFamily="34" charset="0"/>
                </a:rPr>
                <a:t>Y </a:t>
              </a:r>
              <a:r>
                <a:rPr lang="tr-TR" sz="2000" b="1" dirty="0" smtClean="0">
                  <a:solidFill>
                    <a:srgbClr val="C00000"/>
                  </a:solidFill>
                  <a:latin typeface="Calibri" pitchFamily="34" charset="0"/>
                </a:rPr>
                <a:t>14.419.711</a:t>
              </a:r>
              <a:endParaRPr lang="tr-TR" sz="2000" b="1" dirty="0">
                <a:solidFill>
                  <a:srgbClr val="C00000"/>
                </a:solidFill>
                <a:latin typeface="Calibri" pitchFamily="34" charset="0"/>
              </a:endParaRPr>
            </a:p>
          </p:txBody>
        </p:sp>
      </p:grpSp>
      <p:sp>
        <p:nvSpPr>
          <p:cNvPr id="20" name="Straight Connector 19"/>
          <p:cNvSpPr/>
          <p:nvPr/>
        </p:nvSpPr>
        <p:spPr>
          <a:xfrm rot="5400000">
            <a:off x="3865562" y="3442002"/>
            <a:ext cx="1545385" cy="1381964"/>
          </a:xfrm>
          <a:prstGeom prst="line">
            <a:avLst/>
          </a:prstGeom>
          <a:ln w="57150">
            <a:solidFill>
              <a:srgbClr val="C00000"/>
            </a:solidFill>
          </a:ln>
        </p:spPr>
        <p:style>
          <a:lnRef idx="3">
            <a:schemeClr val="accent6"/>
          </a:lnRef>
          <a:fillRef idx="0">
            <a:schemeClr val="accent6"/>
          </a:fillRef>
          <a:effectRef idx="2">
            <a:schemeClr val="accent6"/>
          </a:effectRef>
          <a:fontRef idx="minor">
            <a:schemeClr val="tx1"/>
          </a:fontRef>
        </p:style>
      </p:sp>
      <p:grpSp>
        <p:nvGrpSpPr>
          <p:cNvPr id="5" name="Group 20"/>
          <p:cNvGrpSpPr>
            <a:grpSpLocks/>
          </p:cNvGrpSpPr>
          <p:nvPr/>
        </p:nvGrpSpPr>
        <p:grpSpPr bwMode="auto">
          <a:xfrm>
            <a:off x="5751513" y="3706366"/>
            <a:ext cx="1766887" cy="625475"/>
            <a:chOff x="5293527" y="2116522"/>
            <a:chExt cx="1768090" cy="624253"/>
          </a:xfrm>
        </p:grpSpPr>
        <p:sp>
          <p:nvSpPr>
            <p:cNvPr id="29" name="Rectangle 28"/>
            <p:cNvSpPr/>
            <p:nvPr/>
          </p:nvSpPr>
          <p:spPr>
            <a:xfrm>
              <a:off x="5293527" y="2116522"/>
              <a:ext cx="1768090" cy="624253"/>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0" name="Rectangle 29"/>
            <p:cNvSpPr/>
            <p:nvPr/>
          </p:nvSpPr>
          <p:spPr>
            <a:xfrm>
              <a:off x="5293527" y="2116522"/>
              <a:ext cx="1768090" cy="62425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42240" tIns="25400" rIns="25400" bIns="25400" spcCol="1270" anchor="ctr"/>
            <a:lstStyle/>
            <a:p>
              <a:pPr algn="r" defTabSz="889000">
                <a:lnSpc>
                  <a:spcPct val="90000"/>
                </a:lnSpc>
                <a:spcAft>
                  <a:spcPct val="35000"/>
                </a:spcAft>
                <a:defRPr/>
              </a:pPr>
              <a:r>
                <a:rPr lang="tr-TR" sz="2000" dirty="0">
                  <a:latin typeface="Calibri" pitchFamily="34" charset="0"/>
                </a:rPr>
                <a:t>20-65 Y </a:t>
              </a:r>
              <a:r>
                <a:rPr lang="tr-TR" sz="2000" b="1" dirty="0">
                  <a:latin typeface="Calibri" pitchFamily="34" charset="0"/>
                </a:rPr>
                <a:t>21.715.000</a:t>
              </a:r>
              <a:endParaRPr lang="tr-TR" sz="2000" dirty="0">
                <a:latin typeface="Calibri" pitchFamily="34" charset="0"/>
              </a:endParaRPr>
            </a:p>
          </p:txBody>
        </p:sp>
      </p:grpSp>
      <p:sp>
        <p:nvSpPr>
          <p:cNvPr id="22" name="Straight Connector 21"/>
          <p:cNvSpPr/>
          <p:nvPr/>
        </p:nvSpPr>
        <p:spPr>
          <a:xfrm>
            <a:off x="5308704" y="4012753"/>
            <a:ext cx="442022" cy="0"/>
          </a:xfrm>
          <a:prstGeom prst="line">
            <a:avLst/>
          </a:prstGeom>
          <a:ln w="34925"/>
        </p:spPr>
        <p:style>
          <a:lnRef idx="3">
            <a:schemeClr val="accent3"/>
          </a:lnRef>
          <a:fillRef idx="0">
            <a:schemeClr val="accent3"/>
          </a:fillRef>
          <a:effectRef idx="2">
            <a:schemeClr val="accent3"/>
          </a:effectRef>
          <a:fontRef idx="minor">
            <a:schemeClr val="tx1"/>
          </a:fontRef>
        </p:style>
      </p:sp>
      <p:sp>
        <p:nvSpPr>
          <p:cNvPr id="23" name="Straight Connector 22"/>
          <p:cNvSpPr/>
          <p:nvPr/>
        </p:nvSpPr>
        <p:spPr>
          <a:xfrm rot="5400000">
            <a:off x="4196575" y="4076442"/>
            <a:ext cx="1169297" cy="1054960"/>
          </a:xfrm>
          <a:prstGeom prst="line">
            <a:avLst/>
          </a:prstGeom>
          <a:ln w="34925"/>
        </p:spPr>
        <p:style>
          <a:lnRef idx="3">
            <a:schemeClr val="accent3"/>
          </a:lnRef>
          <a:fillRef idx="0">
            <a:schemeClr val="accent3"/>
          </a:fillRef>
          <a:effectRef idx="2">
            <a:schemeClr val="accent3"/>
          </a:effectRef>
          <a:fontRef idx="minor">
            <a:schemeClr val="tx1"/>
          </a:fontRef>
        </p:style>
      </p:sp>
      <p:grpSp>
        <p:nvGrpSpPr>
          <p:cNvPr id="6" name="Group 23"/>
          <p:cNvGrpSpPr>
            <a:grpSpLocks/>
          </p:cNvGrpSpPr>
          <p:nvPr/>
        </p:nvGrpSpPr>
        <p:grpSpPr bwMode="auto">
          <a:xfrm>
            <a:off x="5751513" y="4335016"/>
            <a:ext cx="1766887" cy="623887"/>
            <a:chOff x="5293527" y="2743604"/>
            <a:chExt cx="1768090" cy="624253"/>
          </a:xfrm>
        </p:grpSpPr>
        <p:sp>
          <p:nvSpPr>
            <p:cNvPr id="27" name="Rectangle 26"/>
            <p:cNvSpPr/>
            <p:nvPr/>
          </p:nvSpPr>
          <p:spPr>
            <a:xfrm>
              <a:off x="5293527" y="2743604"/>
              <a:ext cx="1768090" cy="624253"/>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8" name="Rectangle 27"/>
            <p:cNvSpPr/>
            <p:nvPr/>
          </p:nvSpPr>
          <p:spPr>
            <a:xfrm>
              <a:off x="5293527" y="2743604"/>
              <a:ext cx="1768090" cy="62425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42240" tIns="25400" rIns="25400" bIns="25400" spcCol="1270" anchor="ctr"/>
            <a:lstStyle/>
            <a:p>
              <a:pPr algn="r" defTabSz="889000">
                <a:lnSpc>
                  <a:spcPct val="90000"/>
                </a:lnSpc>
                <a:spcAft>
                  <a:spcPct val="35000"/>
                </a:spcAft>
                <a:defRPr/>
              </a:pPr>
              <a:r>
                <a:rPr lang="tr-TR" sz="2000" dirty="0">
                  <a:latin typeface="Calibri" pitchFamily="34" charset="0"/>
                </a:rPr>
                <a:t>20-70 Y </a:t>
              </a:r>
              <a:r>
                <a:rPr lang="tr-TR" sz="2000" b="1" dirty="0">
                  <a:latin typeface="Calibri" pitchFamily="34" charset="0"/>
                </a:rPr>
                <a:t>22.642.000</a:t>
              </a:r>
              <a:endParaRPr lang="tr-TR" sz="2000" dirty="0">
                <a:latin typeface="Calibri" pitchFamily="34" charset="0"/>
              </a:endParaRPr>
            </a:p>
          </p:txBody>
        </p:sp>
      </p:grpSp>
      <p:sp>
        <p:nvSpPr>
          <p:cNvPr id="25" name="Straight Connector 24"/>
          <p:cNvSpPr/>
          <p:nvPr/>
        </p:nvSpPr>
        <p:spPr>
          <a:xfrm>
            <a:off x="5308704" y="4639816"/>
            <a:ext cx="442022" cy="0"/>
          </a:xfrm>
          <a:prstGeom prst="line">
            <a:avLst/>
          </a:prstGeom>
          <a:ln w="34925"/>
        </p:spPr>
        <p:style>
          <a:lnRef idx="3">
            <a:schemeClr val="accent3"/>
          </a:lnRef>
          <a:fillRef idx="0">
            <a:schemeClr val="accent3"/>
          </a:fillRef>
          <a:effectRef idx="2">
            <a:schemeClr val="accent3"/>
          </a:effectRef>
          <a:fontRef idx="minor">
            <a:schemeClr val="tx1"/>
          </a:fontRef>
        </p:style>
      </p:sp>
      <p:sp>
        <p:nvSpPr>
          <p:cNvPr id="26" name="Straight Connector 25"/>
          <p:cNvSpPr/>
          <p:nvPr/>
        </p:nvSpPr>
        <p:spPr>
          <a:xfrm rot="5400000">
            <a:off x="4513063" y="4675825"/>
            <a:ext cx="825108" cy="766172"/>
          </a:xfrm>
          <a:prstGeom prst="line">
            <a:avLst/>
          </a:prstGeom>
          <a:ln w="34925"/>
        </p:spPr>
        <p:style>
          <a:lnRef idx="3">
            <a:schemeClr val="accent3"/>
          </a:lnRef>
          <a:fillRef idx="0">
            <a:schemeClr val="accent3"/>
          </a:fillRef>
          <a:effectRef idx="2">
            <a:schemeClr val="accent3"/>
          </a:effectRef>
          <a:fontRef idx="minor">
            <a:schemeClr val="tx1"/>
          </a:fontRef>
        </p:style>
      </p:sp>
      <p:sp>
        <p:nvSpPr>
          <p:cNvPr id="37" name="Title 36"/>
          <p:cNvSpPr>
            <a:spLocks noGrp="1"/>
          </p:cNvSpPr>
          <p:nvPr>
            <p:ph type="title"/>
          </p:nvPr>
        </p:nvSpPr>
        <p:spPr/>
        <p:txBody>
          <a:bodyPr>
            <a:normAutofit/>
          </a:bodyPr>
          <a:lstStyle/>
          <a:p>
            <a:r>
              <a:rPr lang="tr-TR" dirty="0" smtClean="0"/>
              <a:t>Türkiye’de Tarama Sorunları</a:t>
            </a:r>
            <a:endParaRPr lang="tr-TR" dirty="0"/>
          </a:p>
        </p:txBody>
      </p:sp>
      <p:sp>
        <p:nvSpPr>
          <p:cNvPr id="19" name="Straight Connector 18"/>
          <p:cNvSpPr/>
          <p:nvPr/>
        </p:nvSpPr>
        <p:spPr>
          <a:xfrm>
            <a:off x="5308704" y="3366641"/>
            <a:ext cx="442022" cy="0"/>
          </a:xfrm>
          <a:prstGeom prst="line">
            <a:avLst/>
          </a:prstGeom>
          <a:ln w="57150">
            <a:solidFill>
              <a:srgbClr val="C00000"/>
            </a:solidFill>
            <a:headEnd type="none" w="med" len="med"/>
            <a:tailEnd type="triangle" w="med" len="med"/>
          </a:ln>
        </p:spPr>
        <p:style>
          <a:lnRef idx="3">
            <a:schemeClr val="accent6"/>
          </a:lnRef>
          <a:fillRef idx="0">
            <a:schemeClr val="accent6"/>
          </a:fillRef>
          <a:effectRef idx="2">
            <a:schemeClr val="accent6"/>
          </a:effectRef>
          <a:fontRef idx="minor">
            <a:schemeClr val="tx1"/>
          </a:fontRef>
        </p:style>
      </p:sp>
    </p:spTree>
    <p:extLst>
      <p:ext uri="{BB962C8B-B14F-4D97-AF65-F5344CB8AC3E}">
        <p14:creationId xmlns:p14="http://schemas.microsoft.com/office/powerpoint/2010/main" val="31674883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par>
                                <p:cTn id="12" presetID="8" presetClass="emph" presetSubtype="0" fill="hold" nodeType="withEffect">
                                  <p:stCondLst>
                                    <p:cond delay="0"/>
                                  </p:stCondLst>
                                  <p:childTnLst>
                                    <p:animRot by="21600000">
                                      <p:cBhvr>
                                        <p:cTn id="13" dur="2000" fill="hold"/>
                                        <p:tgtEl>
                                          <p:spTgt spid="9"/>
                                        </p:tgtEl>
                                        <p:attrNameLst>
                                          <p:attrName>r</p:attrName>
                                        </p:attrNameLst>
                                      </p:cBhvr>
                                    </p:animRot>
                                  </p:childTnLst>
                                </p:cTn>
                              </p:par>
                              <p:par>
                                <p:cTn id="14" presetID="6" presetClass="emph" presetSubtype="0" fill="hold" nodeType="withEffect">
                                  <p:stCondLst>
                                    <p:cond delay="0"/>
                                  </p:stCondLst>
                                  <p:childTnLst>
                                    <p:animScale>
                                      <p:cBhvr>
                                        <p:cTn id="15"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Basından</a:t>
            </a:r>
            <a:endParaRPr lang="tr-TR" dirty="0"/>
          </a:p>
        </p:txBody>
      </p:sp>
      <p:sp>
        <p:nvSpPr>
          <p:cNvPr id="3" name="Content Placeholder 2"/>
          <p:cNvSpPr>
            <a:spLocks noGrp="1"/>
          </p:cNvSpPr>
          <p:nvPr>
            <p:ph idx="1"/>
          </p:nvPr>
        </p:nvSpPr>
        <p:spPr>
          <a:xfrm>
            <a:off x="609600" y="1600200"/>
            <a:ext cx="7924800" cy="4114800"/>
          </a:xfrm>
          <a:prstGeom prst="rect">
            <a:avLst/>
          </a:prstGeom>
        </p:spPr>
        <p:txBody>
          <a:bodyPr>
            <a:normAutofit/>
          </a:bodyPr>
          <a:lstStyle/>
          <a:p>
            <a:r>
              <a:rPr lang="tr-TR" sz="2800" b="1" dirty="0" smtClean="0">
                <a:solidFill>
                  <a:srgbClr val="C00000"/>
                </a:solidFill>
              </a:rPr>
              <a:t>Prof. Dr. … </a:t>
            </a:r>
            <a:r>
              <a:rPr lang="tr-TR" sz="2800" dirty="0" smtClean="0">
                <a:solidFill>
                  <a:srgbClr val="C00000"/>
                </a:solidFill>
              </a:rPr>
              <a:t>(Kadın Hastalıkları ve Doğum Uzmanı) [2012]</a:t>
            </a:r>
          </a:p>
          <a:p>
            <a:r>
              <a:rPr lang="tr-TR" sz="3200" dirty="0" smtClean="0"/>
              <a:t>“Yılda iki kez simir testi yaptıran kadınların bu virus nedeniyle kanser olma riski yoktur.”</a:t>
            </a:r>
            <a:endParaRPr lang="tr-TR" sz="2800" dirty="0"/>
          </a:p>
        </p:txBody>
      </p:sp>
      <p:graphicFrame>
        <p:nvGraphicFramePr>
          <p:cNvPr id="4" name="3 Tablo"/>
          <p:cNvGraphicFramePr>
            <a:graphicFrameLocks noGrp="1"/>
          </p:cNvGraphicFramePr>
          <p:nvPr>
            <p:extLst>
              <p:ext uri="{D42A27DB-BD31-4B8C-83A1-F6EECF244321}">
                <p14:modId xmlns:p14="http://schemas.microsoft.com/office/powerpoint/2010/main" val="3981384733"/>
              </p:ext>
            </p:extLst>
          </p:nvPr>
        </p:nvGraphicFramePr>
        <p:xfrm>
          <a:off x="539552" y="4581128"/>
          <a:ext cx="8046616" cy="2072640"/>
        </p:xfrm>
        <a:graphic>
          <a:graphicData uri="http://schemas.openxmlformats.org/drawingml/2006/table">
            <a:tbl>
              <a:tblPr firstRow="1" firstCol="1" bandRow="1">
                <a:tableStyleId>{21E4AEA4-8DFA-4A89-87EB-49C32662AFE0}</a:tableStyleId>
              </a:tblPr>
              <a:tblGrid>
                <a:gridCol w="1656184"/>
                <a:gridCol w="6390432"/>
              </a:tblGrid>
              <a:tr h="326139">
                <a:tc gridSpan="2">
                  <a:txBody>
                    <a:bodyPr/>
                    <a:lstStyle/>
                    <a:p>
                      <a:pPr algn="ctr"/>
                      <a:r>
                        <a:rPr lang="tr-TR" sz="2800" dirty="0" smtClean="0"/>
                        <a:t>ACS/ACOG/USPSTF/CDC/NCCN</a:t>
                      </a:r>
                      <a:r>
                        <a:rPr lang="tr-TR" sz="2800" baseline="0" dirty="0" smtClean="0"/>
                        <a:t> </a:t>
                      </a:r>
                      <a:r>
                        <a:rPr lang="tr-TR" sz="2800" baseline="0" dirty="0" err="1" smtClean="0"/>
                        <a:t>Guidelines</a:t>
                      </a:r>
                      <a:endParaRPr lang="tr-TR" sz="2800" dirty="0">
                        <a:solidFill>
                          <a:srgbClr val="FFC000"/>
                        </a:solidFill>
                      </a:endParaRPr>
                    </a:p>
                  </a:txBody>
                  <a:tcPr/>
                </a:tc>
                <a:tc hMerge="1">
                  <a:txBody>
                    <a:bodyPr/>
                    <a:lstStyle/>
                    <a:p>
                      <a:endParaRPr lang="tr-TR" sz="2800" dirty="0"/>
                    </a:p>
                  </a:txBody>
                  <a:tcPr>
                    <a:cell3D prstMaterial="dkEdge">
                      <a:bevel prst="cross"/>
                      <a:lightRig rig="flood" dir="t"/>
                    </a:cell3D>
                  </a:tcPr>
                </a:tc>
              </a:tr>
              <a:tr h="326139">
                <a:tc>
                  <a:txBody>
                    <a:bodyPr/>
                    <a:lstStyle/>
                    <a:p>
                      <a:r>
                        <a:rPr lang="tr-TR" sz="2800" dirty="0" smtClean="0"/>
                        <a:t>21-29 Y</a:t>
                      </a:r>
                      <a:endParaRPr lang="tr-TR" sz="2800" dirty="0">
                        <a:solidFill>
                          <a:srgbClr val="FFC000"/>
                        </a:solidFill>
                      </a:endParaRPr>
                    </a:p>
                  </a:txBody>
                  <a:tcPr/>
                </a:tc>
                <a:tc>
                  <a:txBody>
                    <a:bodyPr/>
                    <a:lstStyle/>
                    <a:p>
                      <a:r>
                        <a:rPr lang="tr-TR" sz="2800" dirty="0" smtClean="0"/>
                        <a:t>Sadece </a:t>
                      </a:r>
                      <a:r>
                        <a:rPr lang="tr-TR" sz="2800" dirty="0" err="1" smtClean="0"/>
                        <a:t>Pap</a:t>
                      </a:r>
                      <a:r>
                        <a:rPr lang="tr-TR" sz="2800" dirty="0" smtClean="0"/>
                        <a:t> </a:t>
                      </a:r>
                      <a:r>
                        <a:rPr lang="tr-TR" sz="2800" dirty="0" err="1" smtClean="0"/>
                        <a:t>smear</a:t>
                      </a:r>
                      <a:r>
                        <a:rPr lang="tr-TR" sz="2800" dirty="0" smtClean="0"/>
                        <a:t> 3 yılda bir</a:t>
                      </a:r>
                      <a:endParaRPr lang="tr-TR" sz="2800" dirty="0"/>
                    </a:p>
                  </a:txBody>
                  <a:tcPr/>
                </a:tc>
              </a:tr>
              <a:tr h="326139">
                <a:tc rowSpan="2">
                  <a:txBody>
                    <a:bodyPr/>
                    <a:lstStyle/>
                    <a:p>
                      <a:r>
                        <a:rPr lang="tr-TR" sz="2800" dirty="0" smtClean="0"/>
                        <a:t>30-65 Y</a:t>
                      </a:r>
                      <a:endParaRPr lang="tr-TR" sz="2800" dirty="0">
                        <a:solidFill>
                          <a:srgbClr val="FFC000"/>
                        </a:solidFill>
                      </a:endParaRPr>
                    </a:p>
                  </a:txBody>
                  <a:tcPr/>
                </a:tc>
                <a:tc>
                  <a:txBody>
                    <a:bodyPr/>
                    <a:lstStyle/>
                    <a:p>
                      <a:r>
                        <a:rPr lang="tr-TR" sz="2800" dirty="0" smtClean="0"/>
                        <a:t>HPV + </a:t>
                      </a:r>
                      <a:r>
                        <a:rPr lang="tr-TR" sz="2800" dirty="0" err="1" smtClean="0"/>
                        <a:t>Pap</a:t>
                      </a:r>
                      <a:r>
                        <a:rPr lang="tr-TR" sz="2800" baseline="0" dirty="0" smtClean="0"/>
                        <a:t> </a:t>
                      </a:r>
                      <a:r>
                        <a:rPr lang="tr-TR" sz="2800" baseline="0" dirty="0" err="1" smtClean="0"/>
                        <a:t>smear</a:t>
                      </a:r>
                      <a:r>
                        <a:rPr lang="tr-TR" sz="2800" baseline="0" dirty="0" smtClean="0"/>
                        <a:t> 5 yılda bir (öncelikli)</a:t>
                      </a:r>
                      <a:endParaRPr lang="tr-TR" sz="2800" dirty="0"/>
                    </a:p>
                  </a:txBody>
                  <a:tcPr/>
                </a:tc>
              </a:tr>
              <a:tr h="326139">
                <a:tc vMerge="1">
                  <a:txBody>
                    <a:bodyPr/>
                    <a:lstStyle/>
                    <a:p>
                      <a:endParaRPr lang="tr-TR" sz="2800" dirty="0">
                        <a:solidFill>
                          <a:schemeClr val="bg1"/>
                        </a:solidFill>
                      </a:endParaRPr>
                    </a:p>
                  </a:txBody>
                  <a:tcPr>
                    <a:cell3D prstMaterial="dkEdge">
                      <a:bevel w="77470" h="12700" prst="softRound"/>
                      <a:lightRig rig="flood" dir="t"/>
                    </a:cell3D>
                    <a:solidFill>
                      <a:srgbClr val="1F497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2800" dirty="0" smtClean="0"/>
                        <a:t>Sadece </a:t>
                      </a:r>
                      <a:r>
                        <a:rPr lang="tr-TR" sz="2800" dirty="0" err="1" smtClean="0"/>
                        <a:t>Pap</a:t>
                      </a:r>
                      <a:r>
                        <a:rPr lang="tr-TR" sz="2800" dirty="0" smtClean="0"/>
                        <a:t> </a:t>
                      </a:r>
                      <a:r>
                        <a:rPr lang="tr-TR" sz="2800" dirty="0" err="1" smtClean="0"/>
                        <a:t>smear</a:t>
                      </a:r>
                      <a:r>
                        <a:rPr lang="tr-TR" sz="2800" dirty="0" smtClean="0"/>
                        <a:t> 3 yılda bir</a:t>
                      </a:r>
                    </a:p>
                  </a:txBody>
                  <a:tcPr/>
                </a:tc>
              </a:tr>
            </a:tbl>
          </a:graphicData>
        </a:graphic>
      </p:graphicFrame>
    </p:spTree>
    <p:extLst>
      <p:ext uri="{BB962C8B-B14F-4D97-AF65-F5344CB8AC3E}">
        <p14:creationId xmlns:p14="http://schemas.microsoft.com/office/powerpoint/2010/main" val="2719533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Serviks</a:t>
            </a:r>
            <a:r>
              <a:rPr lang="tr-TR" dirty="0" smtClean="0"/>
              <a:t> Kanseri</a:t>
            </a:r>
            <a:endParaRPr lang="tr-TR"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500" t="11778" r="27625" b="24889"/>
          <a:stretch/>
        </p:blipFill>
        <p:spPr bwMode="auto">
          <a:xfrm>
            <a:off x="1367644" y="1692567"/>
            <a:ext cx="6408712" cy="49767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2274350" y="6296053"/>
            <a:ext cx="380232" cy="430887"/>
          </a:xfrm>
          <a:prstGeom prst="rect">
            <a:avLst/>
          </a:prstGeom>
          <a:noFill/>
        </p:spPr>
        <p:txBody>
          <a:bodyPr wrap="none" rtlCol="0">
            <a:spAutoFit/>
          </a:bodyPr>
          <a:lstStyle/>
          <a:p>
            <a:r>
              <a:rPr lang="tr-TR" sz="1050" b="1" dirty="0" smtClean="0">
                <a:solidFill>
                  <a:schemeClr val="tx1">
                    <a:lumMod val="65000"/>
                    <a:lumOff val="35000"/>
                  </a:schemeClr>
                </a:solidFill>
                <a:latin typeface="Arial" panose="020B0604020202020204" pitchFamily="34" charset="0"/>
                <a:cs typeface="Arial" panose="020B0604020202020204" pitchFamily="34" charset="0"/>
              </a:rPr>
              <a:t>9.8</a:t>
            </a:r>
          </a:p>
          <a:p>
            <a:r>
              <a:rPr lang="tr-TR" sz="1050" b="1" dirty="0" smtClean="0">
                <a:solidFill>
                  <a:schemeClr val="tx1">
                    <a:lumMod val="65000"/>
                    <a:lumOff val="35000"/>
                  </a:schemeClr>
                </a:solidFill>
                <a:latin typeface="Arial" panose="020B0604020202020204" pitchFamily="34" charset="0"/>
                <a:cs typeface="Arial" panose="020B0604020202020204" pitchFamily="34" charset="0"/>
              </a:rPr>
              <a:t>3.9</a:t>
            </a:r>
            <a:endParaRPr lang="tr-TR" sz="1050" b="1" dirty="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6" name="Düz Ok Bağlayıcısı 5"/>
          <p:cNvCxnSpPr/>
          <p:nvPr/>
        </p:nvCxnSpPr>
        <p:spPr>
          <a:xfrm flipV="1">
            <a:off x="2464466" y="5675676"/>
            <a:ext cx="0" cy="620376"/>
          </a:xfrm>
          <a:prstGeom prst="straightConnector1">
            <a:avLst/>
          </a:prstGeom>
          <a:ln w="57150" cap="rnd">
            <a:tailEnd type="arrow"/>
          </a:ln>
        </p:spPr>
        <p:style>
          <a:lnRef idx="3">
            <a:schemeClr val="accent2"/>
          </a:lnRef>
          <a:fillRef idx="0">
            <a:schemeClr val="accent2"/>
          </a:fillRef>
          <a:effectRef idx="2">
            <a:schemeClr val="accent2"/>
          </a:effectRef>
          <a:fontRef idx="minor">
            <a:schemeClr val="tx1"/>
          </a:fontRef>
        </p:style>
      </p:cxnSp>
      <p:sp>
        <p:nvSpPr>
          <p:cNvPr id="8" name="Metin kutusu 7"/>
          <p:cNvSpPr txBox="1"/>
          <p:nvPr/>
        </p:nvSpPr>
        <p:spPr>
          <a:xfrm>
            <a:off x="4499992" y="6296053"/>
            <a:ext cx="380232" cy="430887"/>
          </a:xfrm>
          <a:prstGeom prst="rect">
            <a:avLst/>
          </a:prstGeom>
          <a:noFill/>
        </p:spPr>
        <p:txBody>
          <a:bodyPr wrap="none" rtlCol="0">
            <a:spAutoFit/>
          </a:bodyPr>
          <a:lstStyle/>
          <a:p>
            <a:r>
              <a:rPr lang="tr-TR" sz="1050" b="1" dirty="0" smtClean="0">
                <a:solidFill>
                  <a:schemeClr val="tx1">
                    <a:lumMod val="65000"/>
                    <a:lumOff val="35000"/>
                  </a:schemeClr>
                </a:solidFill>
                <a:latin typeface="Arial" panose="020B0604020202020204" pitchFamily="34" charset="0"/>
                <a:cs typeface="Arial" panose="020B0604020202020204" pitchFamily="34" charset="0"/>
              </a:rPr>
              <a:t>4.3</a:t>
            </a:r>
          </a:p>
          <a:p>
            <a:r>
              <a:rPr lang="tr-TR" sz="1050" b="1" dirty="0" smtClean="0">
                <a:solidFill>
                  <a:schemeClr val="tx1">
                    <a:lumMod val="65000"/>
                    <a:lumOff val="35000"/>
                  </a:schemeClr>
                </a:solidFill>
                <a:latin typeface="Arial" panose="020B0604020202020204" pitchFamily="34" charset="0"/>
                <a:cs typeface="Arial" panose="020B0604020202020204" pitchFamily="34" charset="0"/>
              </a:rPr>
              <a:t>1.7</a:t>
            </a:r>
            <a:endParaRPr lang="tr-TR" sz="1050" b="1" dirty="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9" name="Düz Ok Bağlayıcısı 8"/>
          <p:cNvCxnSpPr/>
          <p:nvPr/>
        </p:nvCxnSpPr>
        <p:spPr>
          <a:xfrm flipV="1">
            <a:off x="4690108" y="5517232"/>
            <a:ext cx="0" cy="778820"/>
          </a:xfrm>
          <a:prstGeom prst="straightConnector1">
            <a:avLst/>
          </a:prstGeom>
          <a:ln w="57150" cap="rnd">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56295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Tarama Programlarının Etkinliği</a:t>
            </a:r>
            <a:endParaRPr lang="tr-T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99732826"/>
              </p:ext>
            </p:extLst>
          </p:nvPr>
        </p:nvGraphicFramePr>
        <p:xfrm>
          <a:off x="764369" y="1538515"/>
          <a:ext cx="7615262" cy="44622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tr-TR" dirty="0" smtClean="0"/>
              <a:t>Basen-</a:t>
            </a:r>
            <a:r>
              <a:rPr lang="tr-TR" dirty="0" err="1" smtClean="0"/>
              <a:t>Engquist</a:t>
            </a:r>
            <a:r>
              <a:rPr lang="tr-TR" dirty="0" smtClean="0"/>
              <a:t> K, Cancer, 2003; Wenzel L, J Natl Cancer Inst Monogr, 2005; Rogstad KE, </a:t>
            </a:r>
            <a:r>
              <a:rPr lang="en-NZ" dirty="0" smtClean="0"/>
              <a:t>Br J </a:t>
            </a:r>
            <a:r>
              <a:rPr lang="en-NZ" dirty="0" err="1" smtClean="0"/>
              <a:t>Ostet</a:t>
            </a:r>
            <a:r>
              <a:rPr lang="en-NZ" dirty="0" smtClean="0"/>
              <a:t> </a:t>
            </a:r>
            <a:r>
              <a:rPr lang="en-NZ" dirty="0" err="1" smtClean="0"/>
              <a:t>Gynaecol</a:t>
            </a:r>
            <a:r>
              <a:rPr dirty="0" smtClean="0"/>
              <a:t>,</a:t>
            </a:r>
            <a:r>
              <a:rPr lang="en-NZ" dirty="0" smtClean="0"/>
              <a:t> 2002</a:t>
            </a:r>
            <a:r>
              <a:rPr lang="tr-TR" dirty="0" smtClean="0"/>
              <a:t>; </a:t>
            </a:r>
            <a:r>
              <a:rPr lang="en-GB" dirty="0" smtClean="0"/>
              <a:t>McIntosh N</a:t>
            </a:r>
            <a:r>
              <a:rPr lang="tr-TR" dirty="0" smtClean="0"/>
              <a:t>, </a:t>
            </a:r>
            <a:r>
              <a:rPr lang="en-GB" dirty="0" smtClean="0"/>
              <a:t>JHPIEGO</a:t>
            </a:r>
            <a:r>
              <a:rPr lang="tr-TR" dirty="0" smtClean="0"/>
              <a:t>,</a:t>
            </a:r>
            <a:r>
              <a:rPr lang="en-GB" dirty="0" smtClean="0"/>
              <a:t> 2000</a:t>
            </a:r>
            <a:r>
              <a:rPr lang="tr-TR" dirty="0" smtClean="0"/>
              <a:t>; </a:t>
            </a:r>
            <a:r>
              <a:rPr lang="en-GB" dirty="0" err="1" smtClean="0"/>
              <a:t>Koutsky</a:t>
            </a:r>
            <a:r>
              <a:rPr lang="en-GB" dirty="0" smtClean="0"/>
              <a:t> L</a:t>
            </a:r>
            <a:r>
              <a:rPr lang="tr-TR" dirty="0" smtClean="0"/>
              <a:t>, </a:t>
            </a:r>
            <a:r>
              <a:rPr lang="en-GB" dirty="0" smtClean="0"/>
              <a:t>Am J Med</a:t>
            </a:r>
            <a:r>
              <a:rPr dirty="0" smtClean="0"/>
              <a:t>,</a:t>
            </a:r>
            <a:r>
              <a:rPr lang="en-GB" dirty="0" smtClean="0"/>
              <a:t> 1997</a:t>
            </a:r>
            <a:endParaRPr lang="tr-TR" dirty="0"/>
          </a:p>
        </p:txBody>
      </p:sp>
    </p:spTree>
    <p:extLst>
      <p:ext uri="{BB962C8B-B14F-4D97-AF65-F5344CB8AC3E}">
        <p14:creationId xmlns:p14="http://schemas.microsoft.com/office/powerpoint/2010/main" val="728354851"/>
      </p:ext>
    </p:extLst>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normAutofit/>
          </a:bodyPr>
          <a:lstStyle/>
          <a:p>
            <a:pPr>
              <a:defRPr/>
            </a:pPr>
            <a:r>
              <a:rPr lang="tr-TR" dirty="0" smtClean="0"/>
              <a:t>Dünyada Enfeksiyöz Ajanlarla Oluşan Kanserler </a:t>
            </a:r>
            <a:endParaRPr lang="en-US" dirty="0"/>
          </a:p>
        </p:txBody>
      </p:sp>
      <p:sp>
        <p:nvSpPr>
          <p:cNvPr id="5" name="Footer Placeholder 4"/>
          <p:cNvSpPr>
            <a:spLocks noGrp="1"/>
          </p:cNvSpPr>
          <p:nvPr>
            <p:ph type="ftr" sz="quarter" idx="11"/>
          </p:nvPr>
        </p:nvSpPr>
        <p:spPr>
          <a:prstGeom prst="rect">
            <a:avLst/>
          </a:prstGeom>
        </p:spPr>
        <p:txBody>
          <a:bodyPr/>
          <a:lstStyle/>
          <a:p>
            <a:r>
              <a:rPr lang="tr-TR" smtClean="0"/>
              <a:t>Parkin DM, Int J Cancer,  2006</a:t>
            </a:r>
            <a:endParaRPr lang="tr-TR" dirty="0"/>
          </a:p>
        </p:txBody>
      </p:sp>
      <p:graphicFrame>
        <p:nvGraphicFramePr>
          <p:cNvPr id="98307" name="Group 3"/>
          <p:cNvGraphicFramePr>
            <a:graphicFrameLocks noGrp="1"/>
          </p:cNvGraphicFramePr>
          <p:nvPr>
            <p:extLst>
              <p:ext uri="{D42A27DB-BD31-4B8C-83A1-F6EECF244321}">
                <p14:modId xmlns:p14="http://schemas.microsoft.com/office/powerpoint/2010/main" val="4017004847"/>
              </p:ext>
            </p:extLst>
          </p:nvPr>
        </p:nvGraphicFramePr>
        <p:xfrm>
          <a:off x="323528" y="1628800"/>
          <a:ext cx="8610600" cy="4297364"/>
        </p:xfrm>
        <a:graphic>
          <a:graphicData uri="http://schemas.openxmlformats.org/drawingml/2006/table">
            <a:tbl>
              <a:tblPr firstRow="1" firstCol="1" bandRow="1">
                <a:tableStyleId>{37CE84F3-28C3-443E-9E96-99CF82512B78}</a:tableStyleId>
              </a:tblPr>
              <a:tblGrid>
                <a:gridCol w="2341316"/>
                <a:gridCol w="3003194"/>
                <a:gridCol w="1906766"/>
                <a:gridCol w="1359324"/>
              </a:tblGrid>
              <a:tr h="536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solidFill>
                            <a:srgbClr val="FFC000"/>
                          </a:solidFill>
                          <a:effectLst/>
                        </a:rPr>
                        <a:t>A</a:t>
                      </a:r>
                      <a:r>
                        <a:rPr kumimoji="0" lang="tr-TR" sz="2800" u="none" strike="noStrike" cap="none" normalizeH="0" baseline="0" dirty="0" smtClean="0">
                          <a:ln>
                            <a:noFill/>
                          </a:ln>
                          <a:solidFill>
                            <a:srgbClr val="FFC000"/>
                          </a:solidFill>
                          <a:effectLst/>
                        </a:rPr>
                        <a:t>jan</a:t>
                      </a:r>
                      <a:endParaRPr kumimoji="0" lang="en-US" sz="2800" b="1" i="0" u="none" strike="noStrike" cap="none" normalizeH="0" baseline="0" dirty="0" smtClean="0">
                        <a:ln>
                          <a:noFill/>
                        </a:ln>
                        <a:solidFill>
                          <a:srgbClr val="FFC000"/>
                        </a:solidFill>
                        <a:effectLst/>
                        <a:latin typeface="Calibri" pitchFamily="34" charset="0"/>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800" u="none" strike="noStrike" cap="none" normalizeH="0" baseline="0" dirty="0" smtClean="0">
                          <a:ln>
                            <a:noFill/>
                          </a:ln>
                          <a:solidFill>
                            <a:srgbClr val="FFC000"/>
                          </a:solidFill>
                          <a:effectLst/>
                        </a:rPr>
                        <a:t>Organ</a:t>
                      </a:r>
                      <a:endParaRPr kumimoji="0" lang="en-US" sz="2800" b="1" i="0" u="none" strike="noStrike" cap="none" normalizeH="0" baseline="0" dirty="0" smtClean="0">
                        <a:ln>
                          <a:noFill/>
                        </a:ln>
                        <a:solidFill>
                          <a:srgbClr val="FFC000"/>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solidFill>
                            <a:srgbClr val="FFC000"/>
                          </a:solidFill>
                          <a:effectLst/>
                        </a:rPr>
                        <a:t># Ca</a:t>
                      </a:r>
                      <a:endParaRPr kumimoji="0" lang="en-US" sz="2800" b="1" i="0" u="none" strike="noStrike" cap="none" normalizeH="0" baseline="0" dirty="0" smtClean="0">
                        <a:ln>
                          <a:noFill/>
                        </a:ln>
                        <a:solidFill>
                          <a:srgbClr val="FFC000"/>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u="none" strike="noStrike" cap="none" normalizeH="0" baseline="0" dirty="0" smtClean="0">
                          <a:ln>
                            <a:noFill/>
                          </a:ln>
                          <a:solidFill>
                            <a:srgbClr val="FFC000"/>
                          </a:solidFill>
                          <a:effectLst/>
                        </a:rPr>
                        <a:t>%Ca</a:t>
                      </a:r>
                      <a:endParaRPr kumimoji="0" lang="en-US" sz="2800" b="1" i="0" u="none" strike="noStrike" cap="none" normalizeH="0" baseline="0" dirty="0" smtClean="0">
                        <a:ln>
                          <a:noFill/>
                        </a:ln>
                        <a:solidFill>
                          <a:srgbClr val="FFC000"/>
                        </a:solidFill>
                        <a:effectLst/>
                        <a:latin typeface="Calibri" pitchFamily="34" charset="0"/>
                      </a:endParaRPr>
                    </a:p>
                  </a:txBody>
                  <a:tcPr anchor="ctr" horzOverflow="overflow"/>
                </a:tc>
              </a:tr>
              <a:tr h="538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smtClean="0">
                          <a:ln>
                            <a:noFill/>
                          </a:ln>
                          <a:effectLst/>
                        </a:rPr>
                        <a:t>H. </a:t>
                      </a:r>
                      <a:r>
                        <a:rPr kumimoji="0" lang="en-US" sz="2400" u="none" strike="noStrike" cap="none" normalizeH="0" baseline="0" dirty="0" smtClean="0">
                          <a:ln>
                            <a:noFill/>
                          </a:ln>
                          <a:effectLst/>
                        </a:rPr>
                        <a:t>Pylori</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Mide</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592</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000</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5.5</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r>
              <a:tr h="536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HPV</a:t>
                      </a: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solidFill>
                      <a:schemeClr val="accent3"/>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Serviks ve diğerleri</a:t>
                      </a: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solidFill>
                      <a:schemeClr val="accent3"/>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561</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200</a:t>
                      </a: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solidFill>
                      <a:schemeClr val="accent3"/>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5.2</a:t>
                      </a: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solidFill>
                      <a:schemeClr val="accent3"/>
                    </a:solidFill>
                  </a:tcPr>
                </a:tc>
              </a:tr>
              <a:tr h="538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HBV, HCV</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Karaciğer</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535</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000</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4.9</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r>
              <a:tr h="536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HHV-8</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Kaposi’s </a:t>
                      </a:r>
                      <a:r>
                        <a:rPr kumimoji="0" lang="en-US" sz="2400" u="none" strike="noStrike" cap="none" normalizeH="0" baseline="0" dirty="0" err="1" smtClean="0">
                          <a:ln>
                            <a:noFill/>
                          </a:ln>
                          <a:effectLst/>
                        </a:rPr>
                        <a:t>Sar</a:t>
                      </a:r>
                      <a:r>
                        <a:rPr kumimoji="0" lang="tr-TR" sz="2400" u="none" strike="noStrike" cap="none" normalizeH="0" baseline="0" dirty="0" smtClean="0">
                          <a:ln>
                            <a:noFill/>
                          </a:ln>
                          <a:effectLst/>
                        </a:rPr>
                        <a:t>komu</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54</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000</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0.9</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r>
              <a:tr h="536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err="1" smtClean="0">
                          <a:ln>
                            <a:noFill/>
                          </a:ln>
                          <a:effectLst/>
                        </a:rPr>
                        <a:t>Schistosoma</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Mesane</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9</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000</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0.1</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r>
              <a:tr h="538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HTLV-1</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Lösemi</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2</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700</a:t>
                      </a: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Calibri" pitchFamily="34" charset="0"/>
                      </a:endParaRPr>
                    </a:p>
                  </a:txBody>
                  <a:tcPr anchor="ctr" horzOverflow="overflow"/>
                </a:tc>
              </a:tr>
              <a:tr h="536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To</a:t>
                      </a:r>
                      <a:r>
                        <a:rPr kumimoji="0" lang="tr-TR" sz="2400" u="none" strike="noStrike" cap="none" normalizeH="0" baseline="0" dirty="0" smtClean="0">
                          <a:ln>
                            <a:noFill/>
                          </a:ln>
                          <a:effectLst/>
                        </a:rPr>
                        <a:t>plam</a:t>
                      </a: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1</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900</a:t>
                      </a: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000</a:t>
                      </a: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u="none" strike="noStrike" cap="none" normalizeH="0" baseline="0" dirty="0" smtClean="0">
                          <a:ln>
                            <a:noFill/>
                          </a:ln>
                          <a:effectLst/>
                        </a:rPr>
                        <a:t>%</a:t>
                      </a:r>
                      <a:r>
                        <a:rPr kumimoji="0" lang="en-US" sz="2400" u="none" strike="noStrike" cap="none" normalizeH="0" baseline="0" dirty="0" smtClean="0">
                          <a:ln>
                            <a:noFill/>
                          </a:ln>
                          <a:effectLst/>
                        </a:rPr>
                        <a:t>18</a:t>
                      </a:r>
                      <a:endParaRPr kumimoji="0" lang="en-US" sz="2400" b="1" i="0" u="none" strike="noStrike" cap="none" normalizeH="0" baseline="0" dirty="0" smtClean="0">
                        <a:ln>
                          <a:noFill/>
                        </a:ln>
                        <a:solidFill>
                          <a:schemeClr val="tx1"/>
                        </a:solidFill>
                        <a:effectLst/>
                        <a:latin typeface="Calibri" pitchFamily="34" charset="0"/>
                      </a:endParaRPr>
                    </a:p>
                  </a:txBody>
                  <a:tcPr anchor="ctr" horzOverflow="overflow"/>
                </a:tc>
              </a:tr>
            </a:tbl>
          </a:graphicData>
        </a:graphic>
      </p:graphicFrame>
    </p:spTree>
    <p:extLst>
      <p:ext uri="{BB962C8B-B14F-4D97-AF65-F5344CB8AC3E}">
        <p14:creationId xmlns:p14="http://schemas.microsoft.com/office/powerpoint/2010/main" val="24371886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err="1" smtClean="0"/>
              <a:t>Epidemi</a:t>
            </a:r>
            <a:r>
              <a:rPr lang="tr-TR" dirty="0" smtClean="0"/>
              <a:t>y</a:t>
            </a:r>
            <a:r>
              <a:rPr lang="en-US" dirty="0" err="1" smtClean="0"/>
              <a:t>olo</a:t>
            </a:r>
            <a:r>
              <a:rPr lang="tr-TR" dirty="0" smtClean="0"/>
              <a:t>jik Durum</a:t>
            </a:r>
            <a:endParaRPr lang="en-US" dirty="0"/>
          </a:p>
        </p:txBody>
      </p:sp>
      <p:sp>
        <p:nvSpPr>
          <p:cNvPr id="3" name="Content Placeholder 2"/>
          <p:cNvSpPr>
            <a:spLocks noGrp="1"/>
          </p:cNvSpPr>
          <p:nvPr>
            <p:ph idx="1"/>
          </p:nvPr>
        </p:nvSpPr>
        <p:spPr>
          <a:prstGeom prst="rect">
            <a:avLst/>
          </a:prstGeom>
        </p:spPr>
        <p:txBody>
          <a:bodyPr>
            <a:noAutofit/>
          </a:bodyPr>
          <a:lstStyle/>
          <a:p>
            <a:r>
              <a:rPr lang="tr-TR" sz="2400" dirty="0" smtClean="0">
                <a:solidFill>
                  <a:schemeClr val="tx1"/>
                </a:solidFill>
              </a:rPr>
              <a:t>Türkiye’de evlilik öncesi seks kadınlarda çok azken erkeklerde sıktır</a:t>
            </a:r>
            <a:endParaRPr lang="en-US" sz="2400" dirty="0" smtClean="0">
              <a:solidFill>
                <a:schemeClr val="tx1"/>
              </a:solidFill>
            </a:endParaRPr>
          </a:p>
          <a:p>
            <a:r>
              <a:rPr lang="tr-TR" sz="2400" dirty="0" smtClean="0">
                <a:solidFill>
                  <a:schemeClr val="tx1"/>
                </a:solidFill>
              </a:rPr>
              <a:t>Bu nedenle kadınlar evlilik zamanında enfekte olurlar</a:t>
            </a:r>
            <a:endParaRPr lang="en-US" sz="2400" dirty="0" smtClean="0">
              <a:solidFill>
                <a:schemeClr val="tx1"/>
              </a:solidFill>
            </a:endParaRPr>
          </a:p>
          <a:p>
            <a:r>
              <a:rPr lang="tr-TR" sz="2400" dirty="0" smtClean="0">
                <a:solidFill>
                  <a:schemeClr val="tx1"/>
                </a:solidFill>
              </a:rPr>
              <a:t>Türkiye’de adölesan gelin oranı yüksektir</a:t>
            </a:r>
            <a:endParaRPr lang="en-US" sz="2400" dirty="0" smtClean="0">
              <a:solidFill>
                <a:schemeClr val="tx1"/>
              </a:solidFill>
            </a:endParaRPr>
          </a:p>
          <a:p>
            <a:r>
              <a:rPr lang="tr-TR" sz="2400" dirty="0" smtClean="0"/>
              <a:t>Çok eşlilik HPV </a:t>
            </a:r>
            <a:r>
              <a:rPr lang="tr-TR" sz="2400" dirty="0" err="1" smtClean="0"/>
              <a:t>virusun</a:t>
            </a:r>
            <a:r>
              <a:rPr lang="tr-TR" sz="2400" dirty="0" smtClean="0"/>
              <a:t> yayılmasında en önemli faktördür</a:t>
            </a:r>
          </a:p>
          <a:p>
            <a:r>
              <a:rPr lang="tr-TR" sz="2400" dirty="0" smtClean="0">
                <a:solidFill>
                  <a:schemeClr val="tx1"/>
                </a:solidFill>
              </a:rPr>
              <a:t>Genç yaşın seks durumu ülkemizde de süratle değişmektedir</a:t>
            </a:r>
            <a:endParaRPr lang="en-US" sz="2400" dirty="0">
              <a:solidFill>
                <a:schemeClr val="tx1"/>
              </a:solidFill>
            </a:endParaRPr>
          </a:p>
        </p:txBody>
      </p:sp>
      <p:sp>
        <p:nvSpPr>
          <p:cNvPr id="4" name="TextBox 3"/>
          <p:cNvSpPr txBox="1"/>
          <p:nvPr/>
        </p:nvSpPr>
        <p:spPr>
          <a:xfrm>
            <a:off x="1226950" y="5661248"/>
            <a:ext cx="6690101" cy="408623"/>
          </a:xfrm>
          <a:prstGeom prst="roundRect">
            <a:avLst/>
          </a:prstGeom>
          <a:solidFill>
            <a:srgbClr val="C00000"/>
          </a:solidFill>
          <a:ln/>
        </p:spPr>
        <p:style>
          <a:lnRef idx="2">
            <a:schemeClr val="accent5">
              <a:shade val="50000"/>
            </a:schemeClr>
          </a:lnRef>
          <a:fillRef idx="1">
            <a:schemeClr val="accent5"/>
          </a:fillRef>
          <a:effectRef idx="0">
            <a:schemeClr val="accent5"/>
          </a:effectRef>
          <a:fontRef idx="minor">
            <a:schemeClr val="lt1"/>
          </a:fontRef>
        </p:style>
        <p:txBody>
          <a:bodyPr wrap="none" rtlCol="0">
            <a:spAutoFit/>
          </a:bodyPr>
          <a:lstStyle/>
          <a:p>
            <a:pPr marL="342900" indent="-342900" algn="l">
              <a:lnSpc>
                <a:spcPct val="90000"/>
              </a:lnSpc>
              <a:spcBef>
                <a:spcPct val="20000"/>
              </a:spcBef>
              <a:spcAft>
                <a:spcPts val="600"/>
              </a:spcAft>
              <a:buClr>
                <a:schemeClr val="tx2"/>
              </a:buClr>
            </a:pPr>
            <a:r>
              <a:rPr lang="tr-TR" sz="2000" spc="30" dirty="0" smtClean="0">
                <a:latin typeface="+mn-lt"/>
              </a:rPr>
              <a:t>Human Papilloma Virus (HPV) enfeksiyonu seksüel geçişlidir!</a:t>
            </a:r>
            <a:endParaRPr lang="tr-TR" sz="2000" spc="30" dirty="0" smtClean="0">
              <a:latin typeface="+mn-lt"/>
              <a:cs typeface="+mn-cs"/>
            </a:endParaRPr>
          </a:p>
        </p:txBody>
      </p:sp>
    </p:spTree>
    <p:extLst>
      <p:ext uri="{BB962C8B-B14F-4D97-AF65-F5344CB8AC3E}">
        <p14:creationId xmlns:p14="http://schemas.microsoft.com/office/powerpoint/2010/main" val="1156995746"/>
      </p:ext>
    </p:extLst>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pPr>
              <a:defRPr/>
            </a:pPr>
            <a:r>
              <a:rPr lang="en-US" dirty="0" smtClean="0"/>
              <a:t>HPV</a:t>
            </a:r>
            <a:r>
              <a:rPr lang="tr-TR" dirty="0" smtClean="0"/>
              <a:t> Aşısını Anlatma</a:t>
            </a:r>
            <a:endParaRPr lang="en-US" dirty="0"/>
          </a:p>
        </p:txBody>
      </p:sp>
      <p:sp>
        <p:nvSpPr>
          <p:cNvPr id="235523" name="Rectangle 3"/>
          <p:cNvSpPr>
            <a:spLocks noGrp="1" noChangeArrowheads="1"/>
          </p:cNvSpPr>
          <p:nvPr>
            <p:ph idx="1"/>
          </p:nvPr>
        </p:nvSpPr>
        <p:spPr>
          <a:xfrm>
            <a:off x="609600" y="1600200"/>
            <a:ext cx="7924800" cy="4114800"/>
          </a:xfrm>
          <a:prstGeom prst="rect">
            <a:avLst/>
          </a:prstGeom>
        </p:spPr>
        <p:txBody>
          <a:bodyPr>
            <a:noAutofit/>
          </a:bodyPr>
          <a:lstStyle/>
          <a:p>
            <a:pPr>
              <a:lnSpc>
                <a:spcPct val="90000"/>
              </a:lnSpc>
              <a:spcAft>
                <a:spcPts val="600"/>
              </a:spcAft>
            </a:pPr>
            <a:r>
              <a:rPr lang="en-US" sz="2800" dirty="0">
                <a:solidFill>
                  <a:schemeClr val="tx1"/>
                </a:solidFill>
              </a:rPr>
              <a:t>PAP </a:t>
            </a:r>
            <a:r>
              <a:rPr lang="en-US" sz="2800" dirty="0" err="1" smtClean="0">
                <a:solidFill>
                  <a:schemeClr val="tx1"/>
                </a:solidFill>
              </a:rPr>
              <a:t>testi</a:t>
            </a:r>
            <a:r>
              <a:rPr lang="tr-TR" sz="2800" dirty="0" smtClean="0">
                <a:solidFill>
                  <a:schemeClr val="tx1"/>
                </a:solidFill>
              </a:rPr>
              <a:t> programları kanserden korunma programı olarak kabul edilmiştir ve direnç yoktur</a:t>
            </a:r>
            <a:endParaRPr lang="en-US" sz="2800" dirty="0" smtClean="0">
              <a:solidFill>
                <a:schemeClr val="tx1"/>
              </a:solidFill>
            </a:endParaRPr>
          </a:p>
          <a:p>
            <a:pPr>
              <a:lnSpc>
                <a:spcPct val="90000"/>
              </a:lnSpc>
              <a:spcAft>
                <a:spcPts val="600"/>
              </a:spcAft>
            </a:pPr>
            <a:r>
              <a:rPr lang="tr-TR" sz="2800" dirty="0" smtClean="0">
                <a:solidFill>
                  <a:schemeClr val="tx1"/>
                </a:solidFill>
              </a:rPr>
              <a:t>Adölesana seksüel ilişki öncesi aşı yapılması “Neden çok erken?” sorusunu akla getirebilir</a:t>
            </a:r>
            <a:endParaRPr lang="en-US" sz="2800" dirty="0">
              <a:solidFill>
                <a:schemeClr val="tx1"/>
              </a:solidFill>
            </a:endParaRPr>
          </a:p>
          <a:p>
            <a:pPr>
              <a:lnSpc>
                <a:spcPct val="90000"/>
              </a:lnSpc>
              <a:spcAft>
                <a:spcPts val="600"/>
              </a:spcAft>
            </a:pPr>
            <a:r>
              <a:rPr lang="tr-TR" sz="2800" dirty="0" smtClean="0">
                <a:solidFill>
                  <a:schemeClr val="tx1"/>
                </a:solidFill>
              </a:rPr>
              <a:t>Gelişmiş ülkeler adölesanların seksüel aktivite başlangıç yaşı belgelerine dayanarak aşılama yapmaktadır</a:t>
            </a:r>
            <a:endParaRPr lang="en-US" sz="2800" dirty="0">
              <a:solidFill>
                <a:schemeClr val="tx1"/>
              </a:solidFill>
            </a:endParaRPr>
          </a:p>
          <a:p>
            <a:pPr>
              <a:lnSpc>
                <a:spcPct val="90000"/>
              </a:lnSpc>
              <a:spcAft>
                <a:spcPts val="600"/>
              </a:spcAft>
            </a:pPr>
            <a:r>
              <a:rPr lang="en-US" sz="2800" b="1" dirty="0" smtClean="0">
                <a:solidFill>
                  <a:srgbClr val="C00000"/>
                </a:solidFill>
              </a:rPr>
              <a:t>“</a:t>
            </a:r>
            <a:r>
              <a:rPr lang="tr-TR" sz="2800" b="1" dirty="0" smtClean="0">
                <a:solidFill>
                  <a:srgbClr val="C00000"/>
                </a:solidFill>
              </a:rPr>
              <a:t>Kızınızın veya oğlunuzun bu aşıya ihtiyacı vardır, çünkü evlenecek!”</a:t>
            </a:r>
            <a:endParaRPr lang="en-US" sz="2800" b="1" dirty="0">
              <a:solidFill>
                <a:srgbClr val="C00000"/>
              </a:solidFill>
            </a:endParaRPr>
          </a:p>
        </p:txBody>
      </p:sp>
      <p:sp>
        <p:nvSpPr>
          <p:cNvPr id="235524" name="Slide Number Placeholder 5"/>
          <p:cNvSpPr txBox="1">
            <a:spLocks noGrp="1"/>
          </p:cNvSpPr>
          <p:nvPr/>
        </p:nvSpPr>
        <p:spPr bwMode="auto">
          <a:xfrm>
            <a:off x="6553200" y="6248400"/>
            <a:ext cx="1905000" cy="457200"/>
          </a:xfrm>
          <a:prstGeom prst="rect">
            <a:avLst/>
          </a:prstGeom>
          <a:noFill/>
          <a:ln w="9525">
            <a:noFill/>
            <a:miter lim="800000"/>
            <a:headEnd/>
            <a:tailEnd/>
          </a:ln>
        </p:spPr>
        <p:txBody>
          <a:bodyPr/>
          <a:lstStyle/>
          <a:p>
            <a:pPr algn="r" eaLnBrk="0" hangingPunct="0"/>
            <a:endParaRPr lang="en-US" sz="1400" dirty="0">
              <a:solidFill>
                <a:srgbClr val="72CCD9"/>
              </a:solidFill>
              <a:latin typeface="Calibri" pitchFamily="34" charset="0"/>
              <a:ea typeface="ＭＳ Ｐゴシック" pitchFamily="96" charset="-128"/>
              <a:cs typeface="Calibri" pitchFamily="34" charset="0"/>
            </a:endParaRPr>
          </a:p>
          <a:p>
            <a:pPr algn="r" eaLnBrk="0" hangingPunct="0"/>
            <a:endParaRPr lang="en-US" sz="1400" dirty="0">
              <a:solidFill>
                <a:srgbClr val="72CCD9"/>
              </a:solidFill>
              <a:latin typeface="Calibri" pitchFamily="34" charset="0"/>
              <a:ea typeface="ＭＳ Ｐゴシック" pitchFamily="96" charset="-128"/>
              <a:cs typeface="Calibri" pitchFamily="34" charset="0"/>
            </a:endParaRPr>
          </a:p>
        </p:txBody>
      </p:sp>
    </p:spTree>
    <p:extLst>
      <p:ext uri="{BB962C8B-B14F-4D97-AF65-F5344CB8AC3E}">
        <p14:creationId xmlns:p14="http://schemas.microsoft.com/office/powerpoint/2010/main" val="2689760393"/>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Erkeklerin Evlilik Öncesi Cinsel Deneyim Kazanmasına İlişkin Görüşler</a:t>
            </a:r>
            <a:endParaRPr lang="tr-TR" dirty="0"/>
          </a:p>
        </p:txBody>
      </p:sp>
      <p:sp>
        <p:nvSpPr>
          <p:cNvPr id="7" name="6 Altbilgi Yer Tutucusu"/>
          <p:cNvSpPr>
            <a:spLocks noGrp="1"/>
          </p:cNvSpPr>
          <p:nvPr>
            <p:ph type="ftr" sz="quarter" idx="11"/>
          </p:nvPr>
        </p:nvSpPr>
        <p:spPr/>
        <p:txBody>
          <a:bodyPr/>
          <a:lstStyle/>
          <a:p>
            <a:pPr>
              <a:defRPr/>
            </a:pPr>
            <a:r>
              <a:rPr lang="en-US" smtClean="0"/>
              <a:t>Ceyhan MŞ</a:t>
            </a:r>
            <a:r>
              <a:rPr lang="tr-TR" smtClean="0"/>
              <a:t>,</a:t>
            </a:r>
            <a:r>
              <a:rPr lang="en-US" smtClean="0"/>
              <a:t> Üniversite Gençliğinin Cinselliğe Bakış Açısı (Doktora Tezi) 2005</a:t>
            </a:r>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361" t="37587" r="723"/>
          <a:stretch>
            <a:fillRect/>
          </a:stretch>
        </p:blipFill>
        <p:spPr bwMode="auto">
          <a:xfrm>
            <a:off x="91286" y="2357430"/>
            <a:ext cx="8961430" cy="268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2"/>
          <p:cNvSpPr/>
          <p:nvPr/>
        </p:nvSpPr>
        <p:spPr bwMode="auto">
          <a:xfrm>
            <a:off x="2730487" y="3500438"/>
            <a:ext cx="4076713" cy="357190"/>
          </a:xfrm>
          <a:custGeom>
            <a:avLst/>
            <a:gdLst>
              <a:gd name="connsiteX0" fmla="*/ 0 w 5040560"/>
              <a:gd name="connsiteY0" fmla="*/ 212228 h 1273344"/>
              <a:gd name="connsiteX1" fmla="*/ 212228 w 5040560"/>
              <a:gd name="connsiteY1" fmla="*/ 0 h 1273344"/>
              <a:gd name="connsiteX2" fmla="*/ 4828332 w 5040560"/>
              <a:gd name="connsiteY2" fmla="*/ 0 h 1273344"/>
              <a:gd name="connsiteX3" fmla="*/ 5040560 w 5040560"/>
              <a:gd name="connsiteY3" fmla="*/ 212228 h 1273344"/>
              <a:gd name="connsiteX4" fmla="*/ 5040560 w 5040560"/>
              <a:gd name="connsiteY4" fmla="*/ 1061116 h 1273344"/>
              <a:gd name="connsiteX5" fmla="*/ 4828332 w 5040560"/>
              <a:gd name="connsiteY5" fmla="*/ 1273344 h 1273344"/>
              <a:gd name="connsiteX6" fmla="*/ 212228 w 5040560"/>
              <a:gd name="connsiteY6" fmla="*/ 1273344 h 1273344"/>
              <a:gd name="connsiteX7" fmla="*/ 0 w 5040560"/>
              <a:gd name="connsiteY7" fmla="*/ 1061116 h 1273344"/>
              <a:gd name="connsiteX8" fmla="*/ 0 w 5040560"/>
              <a:gd name="connsiteY8" fmla="*/ 212228 h 1273344"/>
              <a:gd name="connsiteX0" fmla="*/ 0 w 5040560"/>
              <a:gd name="connsiteY0" fmla="*/ 212873 h 1273989"/>
              <a:gd name="connsiteX1" fmla="*/ 212228 w 5040560"/>
              <a:gd name="connsiteY1" fmla="*/ 645 h 1273989"/>
              <a:gd name="connsiteX2" fmla="*/ 2338139 w 5040560"/>
              <a:gd name="connsiteY2" fmla="*/ 0 h 1273989"/>
              <a:gd name="connsiteX3" fmla="*/ 4828332 w 5040560"/>
              <a:gd name="connsiteY3" fmla="*/ 645 h 1273989"/>
              <a:gd name="connsiteX4" fmla="*/ 5040560 w 5040560"/>
              <a:gd name="connsiteY4" fmla="*/ 212873 h 1273989"/>
              <a:gd name="connsiteX5" fmla="*/ 5040560 w 5040560"/>
              <a:gd name="connsiteY5" fmla="*/ 1061761 h 1273989"/>
              <a:gd name="connsiteX6" fmla="*/ 4828332 w 5040560"/>
              <a:gd name="connsiteY6" fmla="*/ 1273989 h 1273989"/>
              <a:gd name="connsiteX7" fmla="*/ 212228 w 5040560"/>
              <a:gd name="connsiteY7" fmla="*/ 1273989 h 1273989"/>
              <a:gd name="connsiteX8" fmla="*/ 0 w 5040560"/>
              <a:gd name="connsiteY8" fmla="*/ 1061761 h 1273989"/>
              <a:gd name="connsiteX9" fmla="*/ 0 w 5040560"/>
              <a:gd name="connsiteY9" fmla="*/ 212873 h 1273989"/>
              <a:gd name="connsiteX0" fmla="*/ 0 w 5040560"/>
              <a:gd name="connsiteY0" fmla="*/ 215253 h 1276369"/>
              <a:gd name="connsiteX1" fmla="*/ 212228 w 5040560"/>
              <a:gd name="connsiteY1" fmla="*/ 3025 h 1276369"/>
              <a:gd name="connsiteX2" fmla="*/ 2338139 w 5040560"/>
              <a:gd name="connsiteY2" fmla="*/ 2380 h 1276369"/>
              <a:gd name="connsiteX3" fmla="*/ 2483395 w 5040560"/>
              <a:gd name="connsiteY3" fmla="*/ 0 h 1276369"/>
              <a:gd name="connsiteX4" fmla="*/ 4828332 w 5040560"/>
              <a:gd name="connsiteY4" fmla="*/ 3025 h 1276369"/>
              <a:gd name="connsiteX5" fmla="*/ 5040560 w 5040560"/>
              <a:gd name="connsiteY5" fmla="*/ 215253 h 1276369"/>
              <a:gd name="connsiteX6" fmla="*/ 5040560 w 5040560"/>
              <a:gd name="connsiteY6" fmla="*/ 1064141 h 1276369"/>
              <a:gd name="connsiteX7" fmla="*/ 4828332 w 5040560"/>
              <a:gd name="connsiteY7" fmla="*/ 1276369 h 1276369"/>
              <a:gd name="connsiteX8" fmla="*/ 212228 w 5040560"/>
              <a:gd name="connsiteY8" fmla="*/ 1276369 h 1276369"/>
              <a:gd name="connsiteX9" fmla="*/ 0 w 5040560"/>
              <a:gd name="connsiteY9" fmla="*/ 1064141 h 1276369"/>
              <a:gd name="connsiteX10" fmla="*/ 0 w 5040560"/>
              <a:gd name="connsiteY10" fmla="*/ 215253 h 1276369"/>
              <a:gd name="connsiteX0" fmla="*/ 2338139 w 5040560"/>
              <a:gd name="connsiteY0" fmla="*/ 2380 h 1276369"/>
              <a:gd name="connsiteX1" fmla="*/ 2483395 w 5040560"/>
              <a:gd name="connsiteY1" fmla="*/ 0 h 1276369"/>
              <a:gd name="connsiteX2" fmla="*/ 4828332 w 5040560"/>
              <a:gd name="connsiteY2" fmla="*/ 3025 h 1276369"/>
              <a:gd name="connsiteX3" fmla="*/ 5040560 w 5040560"/>
              <a:gd name="connsiteY3" fmla="*/ 215253 h 1276369"/>
              <a:gd name="connsiteX4" fmla="*/ 5040560 w 5040560"/>
              <a:gd name="connsiteY4" fmla="*/ 1064141 h 1276369"/>
              <a:gd name="connsiteX5" fmla="*/ 4828332 w 5040560"/>
              <a:gd name="connsiteY5" fmla="*/ 1276369 h 1276369"/>
              <a:gd name="connsiteX6" fmla="*/ 212228 w 5040560"/>
              <a:gd name="connsiteY6" fmla="*/ 1276369 h 1276369"/>
              <a:gd name="connsiteX7" fmla="*/ 0 w 5040560"/>
              <a:gd name="connsiteY7" fmla="*/ 1064141 h 1276369"/>
              <a:gd name="connsiteX8" fmla="*/ 0 w 5040560"/>
              <a:gd name="connsiteY8" fmla="*/ 215253 h 1276369"/>
              <a:gd name="connsiteX9" fmla="*/ 212228 w 5040560"/>
              <a:gd name="connsiteY9" fmla="*/ 3025 h 1276369"/>
              <a:gd name="connsiteX10" fmla="*/ 2429579 w 5040560"/>
              <a:gd name="connsiteY10" fmla="*/ 93820 h 1276369"/>
              <a:gd name="connsiteX0" fmla="*/ 2338139 w 5040560"/>
              <a:gd name="connsiteY0" fmla="*/ 0 h 1273989"/>
              <a:gd name="connsiteX1" fmla="*/ 4828332 w 5040560"/>
              <a:gd name="connsiteY1" fmla="*/ 645 h 1273989"/>
              <a:gd name="connsiteX2" fmla="*/ 5040560 w 5040560"/>
              <a:gd name="connsiteY2" fmla="*/ 212873 h 1273989"/>
              <a:gd name="connsiteX3" fmla="*/ 5040560 w 5040560"/>
              <a:gd name="connsiteY3" fmla="*/ 1061761 h 1273989"/>
              <a:gd name="connsiteX4" fmla="*/ 4828332 w 5040560"/>
              <a:gd name="connsiteY4" fmla="*/ 1273989 h 1273989"/>
              <a:gd name="connsiteX5" fmla="*/ 212228 w 5040560"/>
              <a:gd name="connsiteY5" fmla="*/ 1273989 h 1273989"/>
              <a:gd name="connsiteX6" fmla="*/ 0 w 5040560"/>
              <a:gd name="connsiteY6" fmla="*/ 1061761 h 1273989"/>
              <a:gd name="connsiteX7" fmla="*/ 0 w 5040560"/>
              <a:gd name="connsiteY7" fmla="*/ 212873 h 1273989"/>
              <a:gd name="connsiteX8" fmla="*/ 212228 w 5040560"/>
              <a:gd name="connsiteY8" fmla="*/ 645 h 1273989"/>
              <a:gd name="connsiteX9" fmla="*/ 2429579 w 5040560"/>
              <a:gd name="connsiteY9" fmla="*/ 91440 h 1273989"/>
              <a:gd name="connsiteX0" fmla="*/ 2476251 w 5040560"/>
              <a:gd name="connsiteY0" fmla="*/ 1737 h 1273345"/>
              <a:gd name="connsiteX1" fmla="*/ 4828332 w 5040560"/>
              <a:gd name="connsiteY1" fmla="*/ 1 h 1273345"/>
              <a:gd name="connsiteX2" fmla="*/ 5040560 w 5040560"/>
              <a:gd name="connsiteY2" fmla="*/ 212229 h 1273345"/>
              <a:gd name="connsiteX3" fmla="*/ 5040560 w 5040560"/>
              <a:gd name="connsiteY3" fmla="*/ 1061117 h 1273345"/>
              <a:gd name="connsiteX4" fmla="*/ 4828332 w 5040560"/>
              <a:gd name="connsiteY4" fmla="*/ 1273345 h 1273345"/>
              <a:gd name="connsiteX5" fmla="*/ 212228 w 5040560"/>
              <a:gd name="connsiteY5" fmla="*/ 1273345 h 1273345"/>
              <a:gd name="connsiteX6" fmla="*/ 0 w 5040560"/>
              <a:gd name="connsiteY6" fmla="*/ 1061117 h 1273345"/>
              <a:gd name="connsiteX7" fmla="*/ 0 w 5040560"/>
              <a:gd name="connsiteY7" fmla="*/ 212229 h 1273345"/>
              <a:gd name="connsiteX8" fmla="*/ 212228 w 5040560"/>
              <a:gd name="connsiteY8" fmla="*/ 1 h 1273345"/>
              <a:gd name="connsiteX9" fmla="*/ 2429579 w 5040560"/>
              <a:gd name="connsiteY9" fmla="*/ 90796 h 1273345"/>
              <a:gd name="connsiteX0" fmla="*/ 2476251 w 5040560"/>
              <a:gd name="connsiteY0" fmla="*/ 1736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381954 w 5040560"/>
              <a:gd name="connsiteY9" fmla="*/ 2688 h 127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0560" h="1273344">
                <a:moveTo>
                  <a:pt x="2557214" y="6499"/>
                </a:moveTo>
                <a:lnTo>
                  <a:pt x="4828332" y="0"/>
                </a:lnTo>
                <a:cubicBezTo>
                  <a:pt x="4945542" y="0"/>
                  <a:pt x="5040560" y="95018"/>
                  <a:pt x="5040560" y="212228"/>
                </a:cubicBezTo>
                <a:lnTo>
                  <a:pt x="5040560" y="1061116"/>
                </a:lnTo>
                <a:cubicBezTo>
                  <a:pt x="5040560" y="1178326"/>
                  <a:pt x="4945542" y="1273344"/>
                  <a:pt x="4828332" y="1273344"/>
                </a:cubicBezTo>
                <a:lnTo>
                  <a:pt x="212228" y="1273344"/>
                </a:lnTo>
                <a:cubicBezTo>
                  <a:pt x="95018" y="1273344"/>
                  <a:pt x="0" y="1178326"/>
                  <a:pt x="0" y="1061116"/>
                </a:cubicBezTo>
                <a:lnTo>
                  <a:pt x="0" y="212228"/>
                </a:lnTo>
                <a:cubicBezTo>
                  <a:pt x="0" y="95018"/>
                  <a:pt x="95018" y="0"/>
                  <a:pt x="212228" y="0"/>
                </a:cubicBezTo>
                <a:lnTo>
                  <a:pt x="2381954" y="2688"/>
                </a:lnTo>
              </a:path>
            </a:pathLst>
          </a:cu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4735959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Kızların Evlilik Öncesi Cinsel Deneyim Kazanmasına İlişkin Görüşler</a:t>
            </a:r>
            <a:endParaRPr lang="tr-TR" dirty="0"/>
          </a:p>
        </p:txBody>
      </p:sp>
      <p:sp>
        <p:nvSpPr>
          <p:cNvPr id="6" name="5 Altbilgi Yer Tutucusu"/>
          <p:cNvSpPr>
            <a:spLocks noGrp="1"/>
          </p:cNvSpPr>
          <p:nvPr>
            <p:ph type="ftr" sz="quarter" idx="11"/>
          </p:nvPr>
        </p:nvSpPr>
        <p:spPr/>
        <p:txBody>
          <a:bodyPr/>
          <a:lstStyle/>
          <a:p>
            <a:pPr>
              <a:defRPr/>
            </a:pPr>
            <a:r>
              <a:rPr lang="en-US" smtClean="0"/>
              <a:t>Ceyhan MŞ</a:t>
            </a:r>
            <a:r>
              <a:rPr lang="tr-TR" smtClean="0"/>
              <a:t>,</a:t>
            </a:r>
            <a:r>
              <a:rPr lang="en-US" smtClean="0"/>
              <a:t> Üniversite Gençliğinin Cinselliğe Bakış Açısı (Doktora Tezi) 2005</a:t>
            </a:r>
            <a:endParaRPr lang="en-US"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2226" t="27809" r="5593" b="5075"/>
          <a:stretch>
            <a:fillRect/>
          </a:stretch>
        </p:blipFill>
        <p:spPr bwMode="auto">
          <a:xfrm>
            <a:off x="76503" y="2000240"/>
            <a:ext cx="8990994" cy="3546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2"/>
          <p:cNvSpPr/>
          <p:nvPr/>
        </p:nvSpPr>
        <p:spPr bwMode="auto">
          <a:xfrm>
            <a:off x="2412985" y="3357562"/>
            <a:ext cx="4191029" cy="428628"/>
          </a:xfrm>
          <a:custGeom>
            <a:avLst/>
            <a:gdLst>
              <a:gd name="connsiteX0" fmla="*/ 0 w 5040560"/>
              <a:gd name="connsiteY0" fmla="*/ 212228 h 1273344"/>
              <a:gd name="connsiteX1" fmla="*/ 212228 w 5040560"/>
              <a:gd name="connsiteY1" fmla="*/ 0 h 1273344"/>
              <a:gd name="connsiteX2" fmla="*/ 4828332 w 5040560"/>
              <a:gd name="connsiteY2" fmla="*/ 0 h 1273344"/>
              <a:gd name="connsiteX3" fmla="*/ 5040560 w 5040560"/>
              <a:gd name="connsiteY3" fmla="*/ 212228 h 1273344"/>
              <a:gd name="connsiteX4" fmla="*/ 5040560 w 5040560"/>
              <a:gd name="connsiteY4" fmla="*/ 1061116 h 1273344"/>
              <a:gd name="connsiteX5" fmla="*/ 4828332 w 5040560"/>
              <a:gd name="connsiteY5" fmla="*/ 1273344 h 1273344"/>
              <a:gd name="connsiteX6" fmla="*/ 212228 w 5040560"/>
              <a:gd name="connsiteY6" fmla="*/ 1273344 h 1273344"/>
              <a:gd name="connsiteX7" fmla="*/ 0 w 5040560"/>
              <a:gd name="connsiteY7" fmla="*/ 1061116 h 1273344"/>
              <a:gd name="connsiteX8" fmla="*/ 0 w 5040560"/>
              <a:gd name="connsiteY8" fmla="*/ 212228 h 1273344"/>
              <a:gd name="connsiteX0" fmla="*/ 0 w 5040560"/>
              <a:gd name="connsiteY0" fmla="*/ 212873 h 1273989"/>
              <a:gd name="connsiteX1" fmla="*/ 212228 w 5040560"/>
              <a:gd name="connsiteY1" fmla="*/ 645 h 1273989"/>
              <a:gd name="connsiteX2" fmla="*/ 2338139 w 5040560"/>
              <a:gd name="connsiteY2" fmla="*/ 0 h 1273989"/>
              <a:gd name="connsiteX3" fmla="*/ 4828332 w 5040560"/>
              <a:gd name="connsiteY3" fmla="*/ 645 h 1273989"/>
              <a:gd name="connsiteX4" fmla="*/ 5040560 w 5040560"/>
              <a:gd name="connsiteY4" fmla="*/ 212873 h 1273989"/>
              <a:gd name="connsiteX5" fmla="*/ 5040560 w 5040560"/>
              <a:gd name="connsiteY5" fmla="*/ 1061761 h 1273989"/>
              <a:gd name="connsiteX6" fmla="*/ 4828332 w 5040560"/>
              <a:gd name="connsiteY6" fmla="*/ 1273989 h 1273989"/>
              <a:gd name="connsiteX7" fmla="*/ 212228 w 5040560"/>
              <a:gd name="connsiteY7" fmla="*/ 1273989 h 1273989"/>
              <a:gd name="connsiteX8" fmla="*/ 0 w 5040560"/>
              <a:gd name="connsiteY8" fmla="*/ 1061761 h 1273989"/>
              <a:gd name="connsiteX9" fmla="*/ 0 w 5040560"/>
              <a:gd name="connsiteY9" fmla="*/ 212873 h 1273989"/>
              <a:gd name="connsiteX0" fmla="*/ 0 w 5040560"/>
              <a:gd name="connsiteY0" fmla="*/ 215253 h 1276369"/>
              <a:gd name="connsiteX1" fmla="*/ 212228 w 5040560"/>
              <a:gd name="connsiteY1" fmla="*/ 3025 h 1276369"/>
              <a:gd name="connsiteX2" fmla="*/ 2338139 w 5040560"/>
              <a:gd name="connsiteY2" fmla="*/ 2380 h 1276369"/>
              <a:gd name="connsiteX3" fmla="*/ 2483395 w 5040560"/>
              <a:gd name="connsiteY3" fmla="*/ 0 h 1276369"/>
              <a:gd name="connsiteX4" fmla="*/ 4828332 w 5040560"/>
              <a:gd name="connsiteY4" fmla="*/ 3025 h 1276369"/>
              <a:gd name="connsiteX5" fmla="*/ 5040560 w 5040560"/>
              <a:gd name="connsiteY5" fmla="*/ 215253 h 1276369"/>
              <a:gd name="connsiteX6" fmla="*/ 5040560 w 5040560"/>
              <a:gd name="connsiteY6" fmla="*/ 1064141 h 1276369"/>
              <a:gd name="connsiteX7" fmla="*/ 4828332 w 5040560"/>
              <a:gd name="connsiteY7" fmla="*/ 1276369 h 1276369"/>
              <a:gd name="connsiteX8" fmla="*/ 212228 w 5040560"/>
              <a:gd name="connsiteY8" fmla="*/ 1276369 h 1276369"/>
              <a:gd name="connsiteX9" fmla="*/ 0 w 5040560"/>
              <a:gd name="connsiteY9" fmla="*/ 1064141 h 1276369"/>
              <a:gd name="connsiteX10" fmla="*/ 0 w 5040560"/>
              <a:gd name="connsiteY10" fmla="*/ 215253 h 1276369"/>
              <a:gd name="connsiteX0" fmla="*/ 2338139 w 5040560"/>
              <a:gd name="connsiteY0" fmla="*/ 2380 h 1276369"/>
              <a:gd name="connsiteX1" fmla="*/ 2483395 w 5040560"/>
              <a:gd name="connsiteY1" fmla="*/ 0 h 1276369"/>
              <a:gd name="connsiteX2" fmla="*/ 4828332 w 5040560"/>
              <a:gd name="connsiteY2" fmla="*/ 3025 h 1276369"/>
              <a:gd name="connsiteX3" fmla="*/ 5040560 w 5040560"/>
              <a:gd name="connsiteY3" fmla="*/ 215253 h 1276369"/>
              <a:gd name="connsiteX4" fmla="*/ 5040560 w 5040560"/>
              <a:gd name="connsiteY4" fmla="*/ 1064141 h 1276369"/>
              <a:gd name="connsiteX5" fmla="*/ 4828332 w 5040560"/>
              <a:gd name="connsiteY5" fmla="*/ 1276369 h 1276369"/>
              <a:gd name="connsiteX6" fmla="*/ 212228 w 5040560"/>
              <a:gd name="connsiteY6" fmla="*/ 1276369 h 1276369"/>
              <a:gd name="connsiteX7" fmla="*/ 0 w 5040560"/>
              <a:gd name="connsiteY7" fmla="*/ 1064141 h 1276369"/>
              <a:gd name="connsiteX8" fmla="*/ 0 w 5040560"/>
              <a:gd name="connsiteY8" fmla="*/ 215253 h 1276369"/>
              <a:gd name="connsiteX9" fmla="*/ 212228 w 5040560"/>
              <a:gd name="connsiteY9" fmla="*/ 3025 h 1276369"/>
              <a:gd name="connsiteX10" fmla="*/ 2429579 w 5040560"/>
              <a:gd name="connsiteY10" fmla="*/ 93820 h 1276369"/>
              <a:gd name="connsiteX0" fmla="*/ 2338139 w 5040560"/>
              <a:gd name="connsiteY0" fmla="*/ 0 h 1273989"/>
              <a:gd name="connsiteX1" fmla="*/ 4828332 w 5040560"/>
              <a:gd name="connsiteY1" fmla="*/ 645 h 1273989"/>
              <a:gd name="connsiteX2" fmla="*/ 5040560 w 5040560"/>
              <a:gd name="connsiteY2" fmla="*/ 212873 h 1273989"/>
              <a:gd name="connsiteX3" fmla="*/ 5040560 w 5040560"/>
              <a:gd name="connsiteY3" fmla="*/ 1061761 h 1273989"/>
              <a:gd name="connsiteX4" fmla="*/ 4828332 w 5040560"/>
              <a:gd name="connsiteY4" fmla="*/ 1273989 h 1273989"/>
              <a:gd name="connsiteX5" fmla="*/ 212228 w 5040560"/>
              <a:gd name="connsiteY5" fmla="*/ 1273989 h 1273989"/>
              <a:gd name="connsiteX6" fmla="*/ 0 w 5040560"/>
              <a:gd name="connsiteY6" fmla="*/ 1061761 h 1273989"/>
              <a:gd name="connsiteX7" fmla="*/ 0 w 5040560"/>
              <a:gd name="connsiteY7" fmla="*/ 212873 h 1273989"/>
              <a:gd name="connsiteX8" fmla="*/ 212228 w 5040560"/>
              <a:gd name="connsiteY8" fmla="*/ 645 h 1273989"/>
              <a:gd name="connsiteX9" fmla="*/ 2429579 w 5040560"/>
              <a:gd name="connsiteY9" fmla="*/ 91440 h 1273989"/>
              <a:gd name="connsiteX0" fmla="*/ 2476251 w 5040560"/>
              <a:gd name="connsiteY0" fmla="*/ 1737 h 1273345"/>
              <a:gd name="connsiteX1" fmla="*/ 4828332 w 5040560"/>
              <a:gd name="connsiteY1" fmla="*/ 1 h 1273345"/>
              <a:gd name="connsiteX2" fmla="*/ 5040560 w 5040560"/>
              <a:gd name="connsiteY2" fmla="*/ 212229 h 1273345"/>
              <a:gd name="connsiteX3" fmla="*/ 5040560 w 5040560"/>
              <a:gd name="connsiteY3" fmla="*/ 1061117 h 1273345"/>
              <a:gd name="connsiteX4" fmla="*/ 4828332 w 5040560"/>
              <a:gd name="connsiteY4" fmla="*/ 1273345 h 1273345"/>
              <a:gd name="connsiteX5" fmla="*/ 212228 w 5040560"/>
              <a:gd name="connsiteY5" fmla="*/ 1273345 h 1273345"/>
              <a:gd name="connsiteX6" fmla="*/ 0 w 5040560"/>
              <a:gd name="connsiteY6" fmla="*/ 1061117 h 1273345"/>
              <a:gd name="connsiteX7" fmla="*/ 0 w 5040560"/>
              <a:gd name="connsiteY7" fmla="*/ 212229 h 1273345"/>
              <a:gd name="connsiteX8" fmla="*/ 212228 w 5040560"/>
              <a:gd name="connsiteY8" fmla="*/ 1 h 1273345"/>
              <a:gd name="connsiteX9" fmla="*/ 2429579 w 5040560"/>
              <a:gd name="connsiteY9" fmla="*/ 90796 h 1273345"/>
              <a:gd name="connsiteX0" fmla="*/ 2476251 w 5040560"/>
              <a:gd name="connsiteY0" fmla="*/ 1736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381954 w 5040560"/>
              <a:gd name="connsiteY9" fmla="*/ 2688 h 127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0560" h="1273344">
                <a:moveTo>
                  <a:pt x="2557214" y="6499"/>
                </a:moveTo>
                <a:lnTo>
                  <a:pt x="4828332" y="0"/>
                </a:lnTo>
                <a:cubicBezTo>
                  <a:pt x="4945542" y="0"/>
                  <a:pt x="5040560" y="95018"/>
                  <a:pt x="5040560" y="212228"/>
                </a:cubicBezTo>
                <a:lnTo>
                  <a:pt x="5040560" y="1061116"/>
                </a:lnTo>
                <a:cubicBezTo>
                  <a:pt x="5040560" y="1178326"/>
                  <a:pt x="4945542" y="1273344"/>
                  <a:pt x="4828332" y="1273344"/>
                </a:cubicBezTo>
                <a:lnTo>
                  <a:pt x="212228" y="1273344"/>
                </a:lnTo>
                <a:cubicBezTo>
                  <a:pt x="95018" y="1273344"/>
                  <a:pt x="0" y="1178326"/>
                  <a:pt x="0" y="1061116"/>
                </a:cubicBezTo>
                <a:lnTo>
                  <a:pt x="0" y="212228"/>
                </a:lnTo>
                <a:cubicBezTo>
                  <a:pt x="0" y="95018"/>
                  <a:pt x="95018" y="0"/>
                  <a:pt x="212228" y="0"/>
                </a:cubicBezTo>
                <a:lnTo>
                  <a:pt x="2381954" y="2688"/>
                </a:lnTo>
              </a:path>
            </a:pathLst>
          </a:cu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9203028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Erkekler Evlilik Öncesi Cinsel İlişkide Bulunmalı mıdır?</a:t>
            </a:r>
            <a:endParaRPr lang="tr-TR" dirty="0"/>
          </a:p>
        </p:txBody>
      </p:sp>
      <p:sp>
        <p:nvSpPr>
          <p:cNvPr id="6" name="5 Altbilgi Yer Tutucusu"/>
          <p:cNvSpPr>
            <a:spLocks noGrp="1"/>
          </p:cNvSpPr>
          <p:nvPr>
            <p:ph type="ftr" sz="quarter" idx="11"/>
          </p:nvPr>
        </p:nvSpPr>
        <p:spPr/>
        <p:txBody>
          <a:bodyPr/>
          <a:lstStyle/>
          <a:p>
            <a:pPr>
              <a:defRPr/>
            </a:pPr>
            <a:r>
              <a:rPr lang="en-US" smtClean="0"/>
              <a:t>Yıldırım T, Üniversite Çağındaki Ergenlerin Cinsel Bilgi, Tutum </a:t>
            </a:r>
            <a:r>
              <a:rPr lang="tr-TR" smtClean="0"/>
              <a:t>v</a:t>
            </a:r>
            <a:r>
              <a:rPr lang="en-US" smtClean="0"/>
              <a:t>e Davranışları (Uzmanlık Tezi) 2008</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2840" t="22589" r="12248" b="7606"/>
          <a:stretch>
            <a:fillRect/>
          </a:stretch>
        </p:blipFill>
        <p:spPr bwMode="auto">
          <a:xfrm>
            <a:off x="110285" y="1648691"/>
            <a:ext cx="8923431" cy="3852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6003922"/>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Kadınlar Evlilik Öncesi Cinsel İlişkide Bulunmalı mıdır?</a:t>
            </a:r>
            <a:endParaRPr lang="tr-TR" dirty="0"/>
          </a:p>
        </p:txBody>
      </p:sp>
      <p:sp>
        <p:nvSpPr>
          <p:cNvPr id="6" name="5 Altbilgi Yer Tutucusu"/>
          <p:cNvSpPr>
            <a:spLocks noGrp="1"/>
          </p:cNvSpPr>
          <p:nvPr>
            <p:ph type="ftr" sz="quarter" idx="11"/>
          </p:nvPr>
        </p:nvSpPr>
        <p:spPr/>
        <p:txBody>
          <a:bodyPr/>
          <a:lstStyle/>
          <a:p>
            <a:pPr>
              <a:defRPr/>
            </a:pPr>
            <a:r>
              <a:rPr lang="en-US" smtClean="0"/>
              <a:t>Yıldırım T, Üniversite Çağındaki Ergenlerin Cinsel Bilgi, Tutum ve Davranışları (Uzmanlık Tezi) 2008</a:t>
            </a:r>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2763" t="26132" r="20983" b="4573"/>
          <a:stretch>
            <a:fillRect/>
          </a:stretch>
        </p:blipFill>
        <p:spPr bwMode="auto">
          <a:xfrm>
            <a:off x="218387" y="1551709"/>
            <a:ext cx="8707228" cy="3960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8489837"/>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Türkiye’de İlk Evlilik Yaşı</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1479132"/>
              </p:ext>
            </p:extLst>
          </p:nvPr>
        </p:nvGraphicFramePr>
        <p:xfrm>
          <a:off x="304800" y="1600200"/>
          <a:ext cx="8534400" cy="44719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246142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Türkiye’de Adölesan Evlilikler</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4569819"/>
              </p:ext>
            </p:extLst>
          </p:nvPr>
        </p:nvGraphicFramePr>
        <p:xfrm>
          <a:off x="304800" y="1600200"/>
          <a:ext cx="8534400" cy="44719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50893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p:txBody>
          <a:bodyPr/>
          <a:lstStyle/>
          <a:p>
            <a:r>
              <a:rPr lang="tr-TR" dirty="0" smtClean="0"/>
              <a:t>Dünyada Serviks Kanseri</a:t>
            </a:r>
            <a:endParaRPr lang="tr-TR" baseline="30000" dirty="0" smtClean="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142337111"/>
              </p:ext>
            </p:extLst>
          </p:nvPr>
        </p:nvGraphicFramePr>
        <p:xfrm>
          <a:off x="1006475" y="1901825"/>
          <a:ext cx="7131050" cy="4127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364" name="Footer Placeholder 6"/>
          <p:cNvSpPr>
            <a:spLocks noGrp="1"/>
          </p:cNvSpPr>
          <p:nvPr>
            <p:ph type="ftr" sz="quarter" idx="11"/>
          </p:nvPr>
        </p:nvSpPr>
        <p:spPr bwMode="auto">
          <a:prstGeom prst="rect">
            <a:avLst/>
          </a:prstGeom>
          <a:noFill/>
          <a:ln>
            <a:miter lim="800000"/>
            <a:headEnd/>
            <a:tailEnd/>
          </a:ln>
        </p:spPr>
        <p:txBody>
          <a:bodyPr wrap="square" numCol="1" compatLnSpc="1">
            <a:prstTxWarp prst="textNoShape">
              <a:avLst/>
            </a:prstTxWarp>
          </a:bodyPr>
          <a:lstStyle/>
          <a:p>
            <a:r>
              <a:rPr dirty="0" err="1" smtClean="0"/>
              <a:t>Ferlay</a:t>
            </a:r>
            <a:r>
              <a:rPr dirty="0" smtClean="0"/>
              <a:t> J, </a:t>
            </a:r>
            <a:r>
              <a:rPr dirty="0" err="1" smtClean="0"/>
              <a:t>Globocan</a:t>
            </a:r>
            <a:r>
              <a:rPr dirty="0" smtClean="0"/>
              <a:t> Cancer Statistics, 2002; </a:t>
            </a:r>
            <a:r>
              <a:rPr lang="en-US" dirty="0" smtClean="0"/>
              <a:t>Yang BH</a:t>
            </a:r>
            <a:r>
              <a:rPr dirty="0" smtClean="0"/>
              <a:t>, </a:t>
            </a:r>
            <a:r>
              <a:rPr lang="en-US" dirty="0" err="1" smtClean="0"/>
              <a:t>Int</a:t>
            </a:r>
            <a:r>
              <a:rPr lang="en-US" dirty="0" smtClean="0"/>
              <a:t> J Cancer</a:t>
            </a:r>
            <a:r>
              <a:rPr dirty="0" smtClean="0"/>
              <a:t>, 2004; </a:t>
            </a:r>
            <a:r>
              <a:rPr lang="en-US" dirty="0" err="1" smtClean="0"/>
              <a:t>Sankaranarayanan</a:t>
            </a:r>
            <a:r>
              <a:rPr lang="en-US" dirty="0" smtClean="0"/>
              <a:t> R</a:t>
            </a:r>
            <a:r>
              <a:rPr dirty="0" smtClean="0"/>
              <a:t>, </a:t>
            </a:r>
            <a:r>
              <a:rPr lang="en-US" dirty="0" smtClean="0"/>
              <a:t>WHO Bulletin 2001</a:t>
            </a:r>
            <a:r>
              <a:rPr lang="tr-TR" dirty="0" smtClean="0"/>
              <a:t>; </a:t>
            </a:r>
            <a:r>
              <a:rPr lang="en-US" dirty="0" err="1" smtClean="0"/>
              <a:t>Pisani</a:t>
            </a:r>
            <a:r>
              <a:rPr lang="en-US" dirty="0" smtClean="0"/>
              <a:t> P et al. </a:t>
            </a:r>
            <a:r>
              <a:rPr lang="en-US" dirty="0" err="1" smtClean="0"/>
              <a:t>Int</a:t>
            </a:r>
            <a:r>
              <a:rPr lang="en-US" dirty="0" smtClean="0"/>
              <a:t> J Cancer 1999</a:t>
            </a:r>
            <a:r>
              <a:rPr dirty="0" smtClean="0"/>
              <a:t> </a:t>
            </a:r>
          </a:p>
        </p:txBody>
      </p:sp>
    </p:spTree>
    <p:extLst>
      <p:ext uri="{BB962C8B-B14F-4D97-AF65-F5344CB8AC3E}">
        <p14:creationId xmlns:p14="http://schemas.microsoft.com/office/powerpoint/2010/main" val="108662487"/>
      </p:ext>
    </p:extLst>
  </p:cSld>
  <p:clrMapOvr>
    <a:masterClrMapping/>
  </p:clrMapOvr>
  <p:transition spd="slow">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5" name="Rectangle 3"/>
          <p:cNvSpPr>
            <a:spLocks noGrp="1" noChangeArrowheads="1"/>
          </p:cNvSpPr>
          <p:nvPr>
            <p:ph type="title"/>
          </p:nvPr>
        </p:nvSpPr>
        <p:spPr/>
        <p:txBody>
          <a:bodyPr>
            <a:noAutofit/>
          </a:bodyPr>
          <a:lstStyle/>
          <a:p>
            <a:pPr>
              <a:defRPr/>
            </a:pPr>
            <a:r>
              <a:rPr lang="tr-TR" sz="3200" dirty="0" smtClean="0"/>
              <a:t>Kadınlarda Preinvaziv Lezyon ve Cx Ca Riski Genç Yaşta HPV’e Maruz Kalma ile Artar</a:t>
            </a:r>
            <a:endParaRPr lang="en-US" sz="3200" dirty="0"/>
          </a:p>
        </p:txBody>
      </p:sp>
      <p:graphicFrame>
        <p:nvGraphicFramePr>
          <p:cNvPr id="2" name="Object 4"/>
          <p:cNvGraphicFramePr>
            <a:graphicFrameLocks noGrp="1" noChangeAspect="1"/>
          </p:cNvGraphicFramePr>
          <p:nvPr>
            <p:ph idx="1"/>
            <p:extLst>
              <p:ext uri="{D42A27DB-BD31-4B8C-83A1-F6EECF244321}">
                <p14:modId xmlns:p14="http://schemas.microsoft.com/office/powerpoint/2010/main" val="3992859925"/>
              </p:ext>
            </p:extLst>
          </p:nvPr>
        </p:nvGraphicFramePr>
        <p:xfrm>
          <a:off x="1138493" y="2054801"/>
          <a:ext cx="6867013" cy="4013200"/>
        </p:xfrm>
        <a:graphic>
          <a:graphicData uri="http://schemas.openxmlformats.org/drawingml/2006/chart">
            <c:chart xmlns:c="http://schemas.openxmlformats.org/drawingml/2006/chart" xmlns:r="http://schemas.openxmlformats.org/officeDocument/2006/relationships" r:id="rId3"/>
          </a:graphicData>
        </a:graphic>
      </p:graphicFrame>
      <p:sp>
        <p:nvSpPr>
          <p:cNvPr id="3" name="Footer Placeholder 2"/>
          <p:cNvSpPr>
            <a:spLocks noGrp="1"/>
          </p:cNvSpPr>
          <p:nvPr>
            <p:ph type="ftr" sz="quarter" idx="11"/>
          </p:nvPr>
        </p:nvSpPr>
        <p:spPr/>
        <p:txBody>
          <a:bodyPr/>
          <a:lstStyle/>
          <a:p>
            <a:r>
              <a:rPr lang="it-IT" dirty="0" smtClean="0"/>
              <a:t>La Vecchia C, Cancer, 1986</a:t>
            </a:r>
            <a:endParaRPr lang="tr-TR" dirty="0"/>
          </a:p>
        </p:txBody>
      </p:sp>
      <p:sp>
        <p:nvSpPr>
          <p:cNvPr id="54277" name="Rectangle 5"/>
          <p:cNvSpPr>
            <a:spLocks noChangeArrowheads="1"/>
          </p:cNvSpPr>
          <p:nvPr/>
        </p:nvSpPr>
        <p:spPr bwMode="auto">
          <a:xfrm>
            <a:off x="3131840" y="6309320"/>
            <a:ext cx="3296415" cy="276999"/>
          </a:xfrm>
          <a:prstGeom prst="rect">
            <a:avLst/>
          </a:prstGeom>
          <a:noFill/>
          <a:ln w="12700">
            <a:noFill/>
            <a:miter lim="800000"/>
            <a:headEnd/>
            <a:tailEnd/>
          </a:ln>
          <a:effectLst/>
        </p:spPr>
        <p:txBody>
          <a:bodyPr wrap="none">
            <a:spAutoFit/>
          </a:bodyPr>
          <a:lstStyle/>
          <a:p>
            <a:r>
              <a:rPr lang="en-US" sz="1200" dirty="0">
                <a:solidFill>
                  <a:schemeClr val="bg1"/>
                </a:solidFill>
                <a:latin typeface="Calibri" pitchFamily="34" charset="0"/>
                <a:cs typeface="Calibri" pitchFamily="34" charset="0"/>
              </a:rPr>
              <a:t>*Mantle-</a:t>
            </a:r>
            <a:r>
              <a:rPr lang="en-US" sz="1200" dirty="0" err="1">
                <a:solidFill>
                  <a:schemeClr val="bg1"/>
                </a:solidFill>
                <a:latin typeface="Calibri" pitchFamily="34" charset="0"/>
                <a:cs typeface="Calibri" pitchFamily="34" charset="0"/>
              </a:rPr>
              <a:t>Haenszel</a:t>
            </a:r>
            <a:r>
              <a:rPr lang="en-US" sz="1200" dirty="0">
                <a:solidFill>
                  <a:schemeClr val="bg1"/>
                </a:solidFill>
                <a:latin typeface="Calibri" pitchFamily="34" charset="0"/>
                <a:cs typeface="Calibri" pitchFamily="34" charset="0"/>
              </a:rPr>
              <a:t> estimates adjusted for age </a:t>
            </a:r>
            <a:r>
              <a:rPr lang="en-US" sz="1200" dirty="0" smtClean="0">
                <a:solidFill>
                  <a:schemeClr val="bg1"/>
                </a:solidFill>
                <a:latin typeface="Calibri" pitchFamily="34" charset="0"/>
                <a:cs typeface="Calibri" pitchFamily="34" charset="0"/>
              </a:rPr>
              <a:t>only</a:t>
            </a:r>
            <a:endParaRPr lang="en-US" sz="1200" dirty="0">
              <a:solidFill>
                <a:schemeClr val="bg1"/>
              </a:solidFill>
              <a:latin typeface="Calibri" pitchFamily="34" charset="0"/>
              <a:cs typeface="Calibri" pitchFamily="34" charset="0"/>
            </a:endParaRPr>
          </a:p>
        </p:txBody>
      </p:sp>
      <p:sp>
        <p:nvSpPr>
          <p:cNvPr id="54279" name="Text Box 7"/>
          <p:cNvSpPr txBox="1">
            <a:spLocks noChangeArrowheads="1"/>
          </p:cNvSpPr>
          <p:nvPr/>
        </p:nvSpPr>
        <p:spPr bwMode="auto">
          <a:xfrm>
            <a:off x="2267744" y="2348880"/>
            <a:ext cx="1967205" cy="338554"/>
          </a:xfrm>
          <a:prstGeom prst="rect">
            <a:avLst/>
          </a:prstGeom>
          <a:noFill/>
          <a:ln w="9525">
            <a:noFill/>
            <a:miter lim="800000"/>
            <a:headEnd/>
            <a:tailEnd/>
          </a:ln>
          <a:effectLst/>
        </p:spPr>
        <p:txBody>
          <a:bodyPr wrap="none">
            <a:spAutoFit/>
          </a:bodyPr>
          <a:lstStyle/>
          <a:p>
            <a:r>
              <a:rPr lang="tr-TR" sz="1600" b="1" dirty="0" smtClean="0">
                <a:solidFill>
                  <a:schemeClr val="bg1"/>
                </a:solidFill>
                <a:latin typeface="Calibri" pitchFamily="34" charset="0"/>
                <a:cs typeface="Calibri" pitchFamily="34" charset="0"/>
              </a:rPr>
              <a:t>İlk seksüel ilişki yaşı </a:t>
            </a:r>
            <a:endParaRPr lang="en-US" sz="1600" b="1" dirty="0">
              <a:solidFill>
                <a:schemeClr val="bg1"/>
              </a:solidFill>
              <a:latin typeface="Calibri" pitchFamily="34" charset="0"/>
              <a:cs typeface="Calibri" pitchFamily="34" charset="0"/>
            </a:endParaRPr>
          </a:p>
        </p:txBody>
      </p:sp>
      <p:sp>
        <p:nvSpPr>
          <p:cNvPr id="54280" name="Text Box 8"/>
          <p:cNvSpPr txBox="1">
            <a:spLocks noChangeArrowheads="1"/>
          </p:cNvSpPr>
          <p:nvPr/>
        </p:nvSpPr>
        <p:spPr bwMode="auto">
          <a:xfrm>
            <a:off x="3419872" y="5661248"/>
            <a:ext cx="1173163" cy="304800"/>
          </a:xfrm>
          <a:prstGeom prst="rect">
            <a:avLst/>
          </a:prstGeom>
          <a:noFill/>
          <a:ln w="9525">
            <a:noFill/>
            <a:miter lim="800000"/>
            <a:headEnd/>
            <a:tailEnd/>
          </a:ln>
          <a:effectLst/>
        </p:spPr>
        <p:txBody>
          <a:bodyPr>
            <a:spAutoFit/>
          </a:bodyPr>
          <a:lstStyle/>
          <a:p>
            <a:pPr algn="ctr"/>
            <a:r>
              <a:rPr lang="en-US" sz="1400" dirty="0">
                <a:solidFill>
                  <a:schemeClr val="bg1"/>
                </a:solidFill>
                <a:latin typeface="Calibri" pitchFamily="34" charset="0"/>
                <a:cs typeface="Calibri" pitchFamily="34" charset="0"/>
              </a:rPr>
              <a:t>(n=206) </a:t>
            </a:r>
          </a:p>
        </p:txBody>
      </p:sp>
      <p:sp>
        <p:nvSpPr>
          <p:cNvPr id="54281" name="Text Box 9"/>
          <p:cNvSpPr txBox="1">
            <a:spLocks noChangeArrowheads="1"/>
          </p:cNvSpPr>
          <p:nvPr/>
        </p:nvSpPr>
        <p:spPr bwMode="auto">
          <a:xfrm>
            <a:off x="6481917" y="5661248"/>
            <a:ext cx="1173162" cy="304800"/>
          </a:xfrm>
          <a:prstGeom prst="rect">
            <a:avLst/>
          </a:prstGeom>
          <a:noFill/>
          <a:ln w="9525">
            <a:noFill/>
            <a:miter lim="800000"/>
            <a:headEnd/>
            <a:tailEnd/>
          </a:ln>
          <a:effectLst/>
        </p:spPr>
        <p:txBody>
          <a:bodyPr>
            <a:spAutoFit/>
          </a:bodyPr>
          <a:lstStyle/>
          <a:p>
            <a:pPr algn="ctr"/>
            <a:r>
              <a:rPr lang="en-US" sz="1400" dirty="0">
                <a:solidFill>
                  <a:schemeClr val="bg1"/>
                </a:solidFill>
                <a:latin typeface="Calibri" pitchFamily="34" charset="0"/>
                <a:cs typeface="Calibri" pitchFamily="34" charset="0"/>
              </a:rPr>
              <a:t>(n=327) </a:t>
            </a:r>
          </a:p>
        </p:txBody>
      </p:sp>
    </p:spTree>
    <p:extLst>
      <p:ext uri="{BB962C8B-B14F-4D97-AF65-F5344CB8AC3E}">
        <p14:creationId xmlns:p14="http://schemas.microsoft.com/office/powerpoint/2010/main" val="1973799153"/>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3" name="Rectangle 3"/>
          <p:cNvSpPr>
            <a:spLocks noGrp="1" noChangeArrowheads="1"/>
          </p:cNvSpPr>
          <p:nvPr>
            <p:ph type="title"/>
          </p:nvPr>
        </p:nvSpPr>
        <p:spPr/>
        <p:txBody>
          <a:bodyPr>
            <a:normAutofit/>
          </a:bodyPr>
          <a:lstStyle/>
          <a:p>
            <a:pPr>
              <a:defRPr/>
            </a:pPr>
            <a:r>
              <a:rPr lang="tr-TR" dirty="0" smtClean="0"/>
              <a:t>İlk Seksüel İlişkiden Sonra HPV Enfeksiyonu Süratle Gelişir</a:t>
            </a:r>
            <a:endParaRPr lang="en-US" dirty="0"/>
          </a:p>
        </p:txBody>
      </p:sp>
      <p:sp>
        <p:nvSpPr>
          <p:cNvPr id="3" name="Footer Placeholder 2"/>
          <p:cNvSpPr>
            <a:spLocks noGrp="1"/>
          </p:cNvSpPr>
          <p:nvPr>
            <p:ph type="ftr" sz="quarter" idx="11"/>
          </p:nvPr>
        </p:nvSpPr>
        <p:spPr/>
        <p:txBody>
          <a:bodyPr/>
          <a:lstStyle/>
          <a:p>
            <a:r>
              <a:rPr lang="de-DE" smtClean="0"/>
              <a:t>Winer RL,  Am J Epidemiol, 2003</a:t>
            </a:r>
            <a:endParaRPr lang="tr-TR" dirty="0"/>
          </a:p>
        </p:txBody>
      </p:sp>
      <p:sp>
        <p:nvSpPr>
          <p:cNvPr id="56333" name="Text Box 13"/>
          <p:cNvSpPr txBox="1">
            <a:spLocks noChangeArrowheads="1"/>
          </p:cNvSpPr>
          <p:nvPr/>
        </p:nvSpPr>
        <p:spPr bwMode="auto">
          <a:xfrm>
            <a:off x="2056442" y="1569360"/>
            <a:ext cx="5031121" cy="36933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a:spAutoFit/>
          </a:bodyPr>
          <a:lstStyle/>
          <a:p>
            <a:pPr algn="ctr" eaLnBrk="0" hangingPunct="0"/>
            <a:r>
              <a:rPr lang="en-US" b="1" dirty="0" smtClean="0">
                <a:latin typeface="Calibri" pitchFamily="34" charset="0"/>
                <a:cs typeface="Calibri" pitchFamily="34" charset="0"/>
              </a:rPr>
              <a:t>Washington </a:t>
            </a:r>
            <a:r>
              <a:rPr lang="en-US" b="1" dirty="0">
                <a:latin typeface="Calibri" pitchFamily="34" charset="0"/>
                <a:cs typeface="Calibri" pitchFamily="34" charset="0"/>
              </a:rPr>
              <a:t>State </a:t>
            </a:r>
            <a:r>
              <a:rPr lang="en-US" b="1" dirty="0" smtClean="0">
                <a:latin typeface="Calibri" pitchFamily="34" charset="0"/>
                <a:cs typeface="Calibri" pitchFamily="34" charset="0"/>
              </a:rPr>
              <a:t>(</a:t>
            </a:r>
            <a:r>
              <a:rPr lang="tr-TR" b="1" dirty="0" smtClean="0">
                <a:latin typeface="Calibri" pitchFamily="34" charset="0"/>
                <a:cs typeface="Calibri" pitchFamily="34" charset="0"/>
              </a:rPr>
              <a:t>n</a:t>
            </a:r>
            <a:r>
              <a:rPr lang="en-US" b="1" dirty="0" smtClean="0">
                <a:latin typeface="Calibri" pitchFamily="34" charset="0"/>
                <a:cs typeface="Calibri" pitchFamily="34" charset="0"/>
              </a:rPr>
              <a:t>=94)</a:t>
            </a:r>
            <a:r>
              <a:rPr lang="tr-TR" b="1" dirty="0" smtClean="0">
                <a:latin typeface="Calibri" pitchFamily="34" charset="0"/>
                <a:cs typeface="Calibri" pitchFamily="34" charset="0"/>
              </a:rPr>
              <a:t> kolej öğrencileri çalışması</a:t>
            </a:r>
            <a:endParaRPr lang="en-US" b="1" dirty="0">
              <a:latin typeface="Calibri" pitchFamily="34" charset="0"/>
              <a:cs typeface="Calibri" pitchFamily="34" charset="0"/>
            </a:endParaRPr>
          </a:p>
        </p:txBody>
      </p:sp>
      <p:pic>
        <p:nvPicPr>
          <p:cNvPr id="36866" name="Picture 2"/>
          <p:cNvPicPr>
            <a:picLocks noChangeAspect="1" noChangeArrowheads="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t="8580" r="18026" b="15191"/>
          <a:stretch/>
        </p:blipFill>
        <p:spPr bwMode="auto">
          <a:xfrm>
            <a:off x="1493912" y="2013497"/>
            <a:ext cx="6156176" cy="4293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22" name="Rectangle 2"/>
          <p:cNvSpPr>
            <a:spLocks noChangeArrowheads="1"/>
          </p:cNvSpPr>
          <p:nvPr/>
        </p:nvSpPr>
        <p:spPr bwMode="invGray">
          <a:xfrm>
            <a:off x="3223666" y="3926611"/>
            <a:ext cx="3740470" cy="369332"/>
          </a:xfrm>
          <a:prstGeom prst="rect">
            <a:avLst/>
          </a:prstGeom>
          <a:solidFill>
            <a:srgbClr val="C93131">
              <a:alpha val="40000"/>
            </a:srgbClr>
          </a:solidFill>
          <a:ln w="12700">
            <a:noFill/>
            <a:miter lim="800000"/>
            <a:headEnd/>
            <a:tailEnd/>
          </a:ln>
          <a:effectLst/>
        </p:spPr>
        <p:txBody>
          <a:bodyPr wrap="square" anchor="ctr">
            <a:spAutoFit/>
          </a:bodyPr>
          <a:lstStyle/>
          <a:p>
            <a:endParaRPr lang="en-US" dirty="0">
              <a:latin typeface="Calibri" pitchFamily="34" charset="0"/>
              <a:cs typeface="Calibri" pitchFamily="34" charset="0"/>
            </a:endParaRPr>
          </a:p>
        </p:txBody>
      </p:sp>
      <p:sp>
        <p:nvSpPr>
          <p:cNvPr id="56335" name="Rectangle 15"/>
          <p:cNvSpPr>
            <a:spLocks noChangeArrowheads="1"/>
          </p:cNvSpPr>
          <p:nvPr/>
        </p:nvSpPr>
        <p:spPr bwMode="auto">
          <a:xfrm>
            <a:off x="7092280" y="3872914"/>
            <a:ext cx="2016224" cy="476726"/>
          </a:xfrm>
          <a:prstGeom prst="roundRect">
            <a:avLst/>
          </a:prstGeom>
          <a:solidFill>
            <a:srgbClr val="C93131"/>
          </a:solidFill>
          <a:ln w="9525">
            <a:noFill/>
            <a:miter lim="800000"/>
            <a:headEnd/>
            <a:tailEnd/>
          </a:ln>
        </p:spPr>
        <p:txBody>
          <a:bodyPr wrap="square" lIns="0" tIns="0" rIns="0" bIns="0">
            <a:spAutoFit/>
          </a:bodyPr>
          <a:lstStyle/>
          <a:p>
            <a:pPr algn="ctr" eaLnBrk="0" hangingPunct="0"/>
            <a:r>
              <a:rPr lang="tr-TR" sz="1400" b="1" dirty="0" smtClean="0">
                <a:latin typeface="Calibri" pitchFamily="34" charset="0"/>
                <a:cs typeface="Calibri" pitchFamily="34" charset="0"/>
              </a:rPr>
              <a:t>HPV Enefksiyonu</a:t>
            </a:r>
          </a:p>
          <a:p>
            <a:pPr algn="ctr" eaLnBrk="0" hangingPunct="0"/>
            <a:r>
              <a:rPr lang="tr-TR" sz="1400" b="1" dirty="0" smtClean="0">
                <a:latin typeface="Calibri" pitchFamily="34" charset="0"/>
                <a:cs typeface="Calibri" pitchFamily="34" charset="0"/>
              </a:rPr>
              <a:t>Kümülatif Riski</a:t>
            </a:r>
            <a:endParaRPr lang="en-US" sz="1400" b="1" dirty="0">
              <a:latin typeface="Calibri" pitchFamily="34" charset="0"/>
              <a:cs typeface="Calibri" pitchFamily="34" charset="0"/>
            </a:endParaRPr>
          </a:p>
        </p:txBody>
      </p:sp>
    </p:spTree>
    <p:extLst>
      <p:ext uri="{BB962C8B-B14F-4D97-AF65-F5344CB8AC3E}">
        <p14:creationId xmlns:p14="http://schemas.microsoft.com/office/powerpoint/2010/main" val="2999414425"/>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HPV İlişkili Kanser İnsidans ve Dağılımı</a:t>
            </a:r>
            <a:endParaRPr lang="tr-TR" dirty="0"/>
          </a:p>
        </p:txBody>
      </p:sp>
      <p:sp>
        <p:nvSpPr>
          <p:cNvPr id="5" name="Footer Placeholder 4"/>
          <p:cNvSpPr>
            <a:spLocks noGrp="1"/>
          </p:cNvSpPr>
          <p:nvPr>
            <p:ph type="ftr" sz="quarter" idx="11"/>
          </p:nvPr>
        </p:nvSpPr>
        <p:spPr/>
        <p:txBody>
          <a:bodyPr/>
          <a:lstStyle/>
          <a:p>
            <a:endParaRPr lang="tr-TR" dirty="0" smtClean="0"/>
          </a:p>
          <a:p>
            <a:r>
              <a:rPr lang="tr-TR" dirty="0" smtClean="0"/>
              <a:t>Parkin DM, Int J Cancer, 2006</a:t>
            </a:r>
            <a:endParaRPr lang="tr-TR" dirty="0"/>
          </a:p>
        </p:txBody>
      </p:sp>
      <p:grpSp>
        <p:nvGrpSpPr>
          <p:cNvPr id="3" name="Group 12"/>
          <p:cNvGrpSpPr/>
          <p:nvPr/>
        </p:nvGrpSpPr>
        <p:grpSpPr>
          <a:xfrm>
            <a:off x="757004" y="1590389"/>
            <a:ext cx="7629993" cy="4624693"/>
            <a:chOff x="757004" y="1590389"/>
            <a:chExt cx="7629993" cy="4624693"/>
          </a:xfrm>
        </p:grpSpPr>
        <p:pic>
          <p:nvPicPr>
            <p:cNvPr id="4" name="Picture 2"/>
            <p:cNvPicPr>
              <a:picLocks noChangeAspect="1" noChangeArrowheads="1"/>
            </p:cNvPicPr>
            <p:nvPr/>
          </p:nvPicPr>
          <p:blipFill>
            <a:blip r:embed="rId2"/>
            <a:srcRect l="5114" t="22613" r="11443" b="10371"/>
            <a:stretch>
              <a:fillRect/>
            </a:stretch>
          </p:blipFill>
          <p:spPr>
            <a:xfrm>
              <a:off x="757004" y="1590389"/>
              <a:ext cx="7629993" cy="4624693"/>
            </a:xfrm>
            <a:prstGeom prst="rect">
              <a:avLst/>
            </a:prstGeom>
            <a:noFill/>
            <a:ln/>
          </p:spPr>
        </p:pic>
        <p:sp>
          <p:nvSpPr>
            <p:cNvPr id="7" name="TextBox 6"/>
            <p:cNvSpPr txBox="1"/>
            <p:nvPr/>
          </p:nvSpPr>
          <p:spPr>
            <a:xfrm>
              <a:off x="1404607" y="1863709"/>
              <a:ext cx="858055"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algn="r"/>
              <a:r>
                <a:rPr lang="tr-TR" b="1" dirty="0" smtClean="0">
                  <a:solidFill>
                    <a:schemeClr val="bg1"/>
                  </a:solidFill>
                </a:rPr>
                <a:t>Serviks</a:t>
              </a:r>
            </a:p>
          </p:txBody>
        </p:sp>
        <p:sp>
          <p:nvSpPr>
            <p:cNvPr id="8" name="TextBox 7"/>
            <p:cNvSpPr txBox="1"/>
            <p:nvPr/>
          </p:nvSpPr>
          <p:spPr>
            <a:xfrm>
              <a:off x="857225" y="2473377"/>
              <a:ext cx="1405438"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r"/>
              <a:r>
                <a:rPr lang="tr-TR" b="1" dirty="0" smtClean="0">
                  <a:solidFill>
                    <a:schemeClr val="bg1"/>
                  </a:solidFill>
                </a:rPr>
                <a:t>Orofarenks</a:t>
              </a:r>
            </a:p>
          </p:txBody>
        </p:sp>
        <p:sp>
          <p:nvSpPr>
            <p:cNvPr id="9" name="TextBox 8"/>
            <p:cNvSpPr txBox="1"/>
            <p:nvPr/>
          </p:nvSpPr>
          <p:spPr>
            <a:xfrm>
              <a:off x="1357290" y="3105538"/>
              <a:ext cx="905373"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r"/>
              <a:r>
                <a:rPr lang="tr-TR" b="1" dirty="0" smtClean="0">
                  <a:solidFill>
                    <a:schemeClr val="bg1"/>
                  </a:solidFill>
                </a:rPr>
                <a:t>Anüs</a:t>
              </a:r>
            </a:p>
          </p:txBody>
        </p:sp>
        <p:sp>
          <p:nvSpPr>
            <p:cNvPr id="10" name="TextBox 9"/>
            <p:cNvSpPr txBox="1"/>
            <p:nvPr/>
          </p:nvSpPr>
          <p:spPr>
            <a:xfrm>
              <a:off x="857224" y="3741220"/>
              <a:ext cx="1405439"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r"/>
              <a:r>
                <a:rPr lang="tr-TR" b="1" dirty="0" smtClean="0">
                  <a:solidFill>
                    <a:schemeClr val="bg1"/>
                  </a:solidFill>
                </a:rPr>
                <a:t>Oral kavite</a:t>
              </a:r>
            </a:p>
          </p:txBody>
        </p:sp>
        <p:sp>
          <p:nvSpPr>
            <p:cNvPr id="11" name="TextBox 10"/>
            <p:cNvSpPr txBox="1"/>
            <p:nvPr/>
          </p:nvSpPr>
          <p:spPr>
            <a:xfrm>
              <a:off x="1428728" y="4395170"/>
              <a:ext cx="833935"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r"/>
              <a:r>
                <a:rPr lang="tr-TR" b="1" dirty="0" smtClean="0">
                  <a:solidFill>
                    <a:schemeClr val="bg1"/>
                  </a:solidFill>
                </a:rPr>
                <a:t>Vulva</a:t>
              </a:r>
            </a:p>
          </p:txBody>
        </p:sp>
        <p:sp>
          <p:nvSpPr>
            <p:cNvPr id="12" name="TextBox 11"/>
            <p:cNvSpPr txBox="1"/>
            <p:nvPr/>
          </p:nvSpPr>
          <p:spPr>
            <a:xfrm>
              <a:off x="1428728" y="5029200"/>
              <a:ext cx="833935" cy="369332"/>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r"/>
              <a:r>
                <a:rPr lang="tr-TR" b="1" dirty="0" smtClean="0">
                  <a:solidFill>
                    <a:schemeClr val="bg1"/>
                  </a:solidFill>
                </a:rPr>
                <a:t>Penis</a:t>
              </a:r>
            </a:p>
          </p:txBody>
        </p:sp>
      </p:grpSp>
    </p:spTree>
    <p:extLst>
      <p:ext uri="{BB962C8B-B14F-4D97-AF65-F5344CB8AC3E}">
        <p14:creationId xmlns:p14="http://schemas.microsoft.com/office/powerpoint/2010/main" val="36471638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Hedef Hastalıklar</a:t>
            </a:r>
            <a:endParaRPr lang="tr-TR" dirty="0"/>
          </a:p>
        </p:txBody>
      </p:sp>
      <p:graphicFrame>
        <p:nvGraphicFramePr>
          <p:cNvPr id="4" name="Group 24"/>
          <p:cNvGraphicFramePr>
            <a:graphicFrameLocks noGrp="1"/>
          </p:cNvGraphicFramePr>
          <p:nvPr>
            <p:ph idx="1"/>
            <p:extLst>
              <p:ext uri="{D42A27DB-BD31-4B8C-83A1-F6EECF244321}">
                <p14:modId xmlns:p14="http://schemas.microsoft.com/office/powerpoint/2010/main" val="2625603099"/>
              </p:ext>
            </p:extLst>
          </p:nvPr>
        </p:nvGraphicFramePr>
        <p:xfrm>
          <a:off x="251521" y="1484784"/>
          <a:ext cx="8640960" cy="4683000"/>
        </p:xfrm>
        <a:graphic>
          <a:graphicData uri="http://schemas.openxmlformats.org/drawingml/2006/table">
            <a:tbl>
              <a:tblPr firstRow="1" firstCol="1">
                <a:tableStyleId>{7DF18680-E054-41AD-8BC1-D1AEF772440D}</a:tableStyleId>
              </a:tblPr>
              <a:tblGrid>
                <a:gridCol w="785996">
                  <a:extLst>
                    <a:ext uri="{9D8B030D-6E8A-4147-A177-3AD203B41FA5}">
                      <a16:colId xmlns:a16="http://schemas.microsoft.com/office/drawing/2014/main" xmlns="" val="1514771086"/>
                    </a:ext>
                  </a:extLst>
                </a:gridCol>
                <a:gridCol w="4038539">
                  <a:extLst>
                    <a:ext uri="{9D8B030D-6E8A-4147-A177-3AD203B41FA5}">
                      <a16:colId xmlns:a16="http://schemas.microsoft.com/office/drawing/2014/main" xmlns="" val="788118074"/>
                    </a:ext>
                  </a:extLst>
                </a:gridCol>
                <a:gridCol w="3816425">
                  <a:extLst>
                    <a:ext uri="{9D8B030D-6E8A-4147-A177-3AD203B41FA5}">
                      <a16:colId xmlns:a16="http://schemas.microsoft.com/office/drawing/2014/main" xmlns="" val="1628508312"/>
                    </a:ext>
                  </a:extLst>
                </a:gridCol>
              </a:tblGrid>
              <a:tr h="336550">
                <a:tc>
                  <a:txBody>
                    <a:bodyPr/>
                    <a:lstStyle/>
                    <a:p>
                      <a:pPr marL="0" marR="0" lvl="0" indent="0" algn="l" defTabSz="914400" rtl="0" eaLnBrk="1" fontAlgn="base" latinLnBrk="0" hangingPunct="1">
                        <a:lnSpc>
                          <a:spcPct val="95000"/>
                        </a:lnSpc>
                        <a:spcBef>
                          <a:spcPct val="50000"/>
                        </a:spcBef>
                        <a:spcAft>
                          <a:spcPct val="0"/>
                        </a:spcAft>
                        <a:buClr>
                          <a:srgbClr val="009999"/>
                        </a:buClr>
                        <a:buSzTx/>
                        <a:buFont typeface="Wingdings" pitchFamily="2" charset="2"/>
                        <a:buNone/>
                        <a:tabLst/>
                      </a:pPr>
                      <a:r>
                        <a:rPr kumimoji="0" lang="tr-TR" sz="2000" u="none" strike="noStrike" cap="none" normalizeH="0" baseline="0" dirty="0" smtClean="0">
                          <a:ln>
                            <a:noFill/>
                          </a:ln>
                          <a:effectLst/>
                        </a:rPr>
                        <a:t>Tip</a:t>
                      </a:r>
                      <a:endParaRPr kumimoji="0" lang="en-US" sz="2000" b="1" i="0" u="none" strike="noStrike" cap="none" normalizeH="0" baseline="0" dirty="0" smtClean="0">
                        <a:ln>
                          <a:noFill/>
                        </a:ln>
                        <a:solidFill>
                          <a:schemeClr val="bg1"/>
                        </a:solidFill>
                        <a:effectLst/>
                        <a:latin typeface="Calibri" pitchFamily="34" charset="0"/>
                        <a:cs typeface="Calibri" pitchFamily="34" charset="0"/>
                      </a:endParaRPr>
                    </a:p>
                  </a:txBody>
                  <a:tcPr marL="45720" marR="45720" anchor="b" horzOverflow="overflow">
                    <a:solidFill>
                      <a:srgbClr val="780D21"/>
                    </a:solidFill>
                  </a:tcPr>
                </a:tc>
                <a:tc>
                  <a:txBody>
                    <a:bodyPr/>
                    <a:lstStyle/>
                    <a:p>
                      <a:pPr marL="0" marR="0" lvl="0" indent="0" algn="ctr" defTabSz="914400" rtl="0" eaLnBrk="1" fontAlgn="base" latinLnBrk="0" hangingPunct="1">
                        <a:lnSpc>
                          <a:spcPct val="95000"/>
                        </a:lnSpc>
                        <a:spcBef>
                          <a:spcPct val="50000"/>
                        </a:spcBef>
                        <a:spcAft>
                          <a:spcPct val="0"/>
                        </a:spcAft>
                        <a:buClr>
                          <a:srgbClr val="009999"/>
                        </a:buClr>
                        <a:buSzTx/>
                        <a:buFont typeface="Wingdings" pitchFamily="2" charset="2"/>
                        <a:buNone/>
                        <a:tabLst/>
                      </a:pPr>
                      <a:r>
                        <a:rPr kumimoji="0" lang="tr-TR" sz="2000" u="none" strike="noStrike" cap="none" normalizeH="0" baseline="0" dirty="0" smtClean="0">
                          <a:ln>
                            <a:noFill/>
                          </a:ln>
                          <a:effectLst/>
                        </a:rPr>
                        <a:t>Kadın</a:t>
                      </a:r>
                      <a:endParaRPr kumimoji="0" lang="en-US" sz="2000" b="1" i="0" u="none" strike="noStrike" cap="none" normalizeH="0" baseline="0" dirty="0" smtClean="0">
                        <a:ln>
                          <a:noFill/>
                        </a:ln>
                        <a:solidFill>
                          <a:schemeClr val="tx1"/>
                        </a:solidFill>
                        <a:effectLst/>
                        <a:latin typeface="Calibri" pitchFamily="34" charset="0"/>
                        <a:cs typeface="Calibri" pitchFamily="34" charset="0"/>
                      </a:endParaRPr>
                    </a:p>
                  </a:txBody>
                  <a:tcPr marL="45720" marR="45720" anchor="b" horzOverflow="overflow">
                    <a:solidFill>
                      <a:srgbClr val="780D21"/>
                    </a:solidFill>
                  </a:tcPr>
                </a:tc>
                <a:tc>
                  <a:txBody>
                    <a:bodyPr/>
                    <a:lstStyle/>
                    <a:p>
                      <a:pPr marL="0" marR="0" lvl="0" indent="0" algn="ctr" defTabSz="914400" rtl="0" eaLnBrk="1" fontAlgn="base" latinLnBrk="0" hangingPunct="1">
                        <a:lnSpc>
                          <a:spcPct val="95000"/>
                        </a:lnSpc>
                        <a:spcBef>
                          <a:spcPct val="50000"/>
                        </a:spcBef>
                        <a:spcAft>
                          <a:spcPct val="0"/>
                        </a:spcAft>
                        <a:buClr>
                          <a:srgbClr val="009999"/>
                        </a:buClr>
                        <a:buSzTx/>
                        <a:buFont typeface="Wingdings" pitchFamily="2" charset="2"/>
                        <a:buNone/>
                        <a:tabLst/>
                      </a:pPr>
                      <a:r>
                        <a:rPr kumimoji="0" lang="tr-TR" sz="2000" u="none" strike="noStrike" cap="none" normalizeH="0" baseline="0" dirty="0" smtClean="0">
                          <a:ln>
                            <a:noFill/>
                          </a:ln>
                          <a:effectLst/>
                        </a:rPr>
                        <a:t>Erkek</a:t>
                      </a:r>
                      <a:endParaRPr kumimoji="0" lang="en-US" sz="2000" b="1" i="0" u="none" strike="noStrike" cap="none" normalizeH="0" baseline="0" dirty="0" smtClean="0">
                        <a:ln>
                          <a:noFill/>
                        </a:ln>
                        <a:solidFill>
                          <a:schemeClr val="tx1"/>
                        </a:solidFill>
                        <a:effectLst/>
                        <a:latin typeface="Calibri" pitchFamily="34" charset="0"/>
                        <a:cs typeface="Calibri" pitchFamily="34" charset="0"/>
                      </a:endParaRPr>
                    </a:p>
                  </a:txBody>
                  <a:tcPr marL="45720" marR="45720" anchor="b" horzOverflow="overflow">
                    <a:solidFill>
                      <a:srgbClr val="780D21"/>
                    </a:solidFill>
                  </a:tcPr>
                </a:tc>
                <a:extLst>
                  <a:ext uri="{0D108BD9-81ED-4DB2-BD59-A6C34878D82A}">
                    <a16:rowId xmlns:a16="http://schemas.microsoft.com/office/drawing/2014/main" xmlns="" val="729236493"/>
                  </a:ext>
                </a:extLst>
              </a:tr>
              <a:tr h="581025">
                <a:tc>
                  <a:txBody>
                    <a:bodyPr/>
                    <a:lstStyle/>
                    <a:p>
                      <a:pPr marL="0" marR="0" lvl="0" indent="0" algn="l" defTabSz="914400" rtl="0" eaLnBrk="1" fontAlgn="base" latinLnBrk="0" hangingPunct="1">
                        <a:lnSpc>
                          <a:spcPct val="95000"/>
                        </a:lnSpc>
                        <a:spcBef>
                          <a:spcPct val="50000"/>
                        </a:spcBef>
                        <a:spcAft>
                          <a:spcPct val="0"/>
                        </a:spcAft>
                        <a:buClr>
                          <a:srgbClr val="009999"/>
                        </a:buClr>
                        <a:buSzTx/>
                        <a:buFont typeface="Wingdings" pitchFamily="2" charset="2"/>
                        <a:buNone/>
                        <a:tabLst/>
                      </a:pPr>
                      <a:r>
                        <a:rPr kumimoji="0" lang="en-US" sz="2000" u="none" strike="noStrike" cap="none" normalizeH="0" baseline="0" dirty="0" smtClean="0">
                          <a:ln>
                            <a:noFill/>
                          </a:ln>
                          <a:effectLst/>
                        </a:rPr>
                        <a:t>6</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11</a:t>
                      </a:r>
                      <a:endParaRPr kumimoji="0" lang="en-US" sz="2000" b="1" i="0" u="none" strike="noStrike" cap="none" normalizeH="0" baseline="0" dirty="0" smtClean="0">
                        <a:ln>
                          <a:noFill/>
                        </a:ln>
                        <a:solidFill>
                          <a:schemeClr val="tx1"/>
                        </a:solidFill>
                        <a:effectLst/>
                        <a:latin typeface="Calibri" pitchFamily="34" charset="0"/>
                        <a:cs typeface="Calibri" pitchFamily="34" charset="0"/>
                      </a:endParaRPr>
                    </a:p>
                  </a:txBody>
                  <a:tcPr marL="45720" marR="45720" horzOverflow="overflow">
                    <a:solidFill>
                      <a:srgbClr val="780D21"/>
                    </a:solidFill>
                  </a:tcPr>
                </a:tc>
                <a:tc>
                  <a:txBody>
                    <a:bodyPr/>
                    <a:lstStyle/>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Genital </a:t>
                      </a:r>
                      <a:r>
                        <a:rPr kumimoji="0" lang="tr-TR" sz="2000" u="none" strike="noStrike" cap="none" normalizeH="0" baseline="0" dirty="0" err="1" smtClean="0">
                          <a:ln>
                            <a:noFill/>
                          </a:ln>
                          <a:effectLst/>
                        </a:rPr>
                        <a:t>wart</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&gt;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90</a:t>
                      </a:r>
                      <a:endParaRPr kumimoji="0" lang="en-US" sz="2000" u="none" strike="noStrike" cap="none" normalizeH="0" baseline="3000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LGSIL </a:t>
                      </a:r>
                      <a:r>
                        <a:rPr kumimoji="0" lang="en-US" sz="2000" u="none" strike="noStrike" cap="none" normalizeH="0" baseline="0" dirty="0" smtClean="0">
                          <a:ln>
                            <a:noFill/>
                          </a:ln>
                          <a:effectLst/>
                        </a:rPr>
                        <a: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10</a:t>
                      </a:r>
                      <a:endParaRPr kumimoji="0" lang="en-US" sz="2000" u="none" strike="noStrike" cap="none" normalizeH="0" baseline="3000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en-US" sz="2000" u="none" strike="noStrike" cap="none" normalizeH="0" baseline="0" dirty="0" smtClean="0">
                          <a:ln>
                            <a:noFill/>
                          </a:ln>
                          <a:effectLst/>
                        </a:rPr>
                        <a:t>RRP</a:t>
                      </a: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kern="1200" cap="none" normalizeH="0" baseline="0" dirty="0" smtClean="0">
                          <a:ln>
                            <a:noFill/>
                          </a:ln>
                          <a:effectLst/>
                        </a:rPr>
                        <a:t>Erkeğe bulaş</a:t>
                      </a:r>
                      <a:endParaRPr kumimoji="0" lang="en-US" sz="2000" u="none" strike="noStrike" kern="1200" cap="none" normalizeH="0" baseline="0" dirty="0" smtClean="0">
                        <a:ln>
                          <a:noFill/>
                        </a:ln>
                        <a:solidFill>
                          <a:schemeClr val="dk1"/>
                        </a:solidFill>
                        <a:effectLst/>
                        <a:latin typeface="+mn-lt"/>
                        <a:ea typeface="+mn-ea"/>
                        <a:cs typeface="+mn-cs"/>
                      </a:endParaRPr>
                    </a:p>
                  </a:txBody>
                  <a:tcPr marL="46800" marR="46800" marT="46800" marB="46800" horzOverflow="overflow"/>
                </a:tc>
                <a:tc>
                  <a:txBody>
                    <a:bodyPr/>
                    <a:lstStyle/>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Genital </a:t>
                      </a:r>
                      <a:r>
                        <a:rPr kumimoji="0" lang="tr-TR" sz="2000" u="none" strike="noStrike" cap="none" normalizeH="0" baseline="0" dirty="0" err="1" smtClean="0">
                          <a:ln>
                            <a:noFill/>
                          </a:ln>
                          <a:effectLst/>
                        </a:rPr>
                        <a:t>wart</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&gt;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90</a:t>
                      </a:r>
                      <a:endParaRPr kumimoji="0" lang="en-US" sz="2000" u="none" strike="noStrike" cap="none" normalizeH="0" baseline="3000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Kadına bulaş</a:t>
                      </a:r>
                      <a:endParaRPr kumimoji="0" lang="en-US" sz="2000" u="none" strike="noStrike" cap="none" normalizeH="0" baseline="3000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en-US" sz="2000" u="none" strike="noStrike" cap="none" normalizeH="0" baseline="0" dirty="0" smtClean="0">
                          <a:ln>
                            <a:noFill/>
                          </a:ln>
                          <a:effectLst/>
                        </a:rPr>
                        <a:t>RRP</a:t>
                      </a:r>
                      <a:endParaRPr kumimoji="0" lang="en-US" sz="2000" b="1" i="0" u="none" strike="noStrike" cap="none" normalizeH="0" baseline="30000" dirty="0" smtClean="0">
                        <a:ln>
                          <a:noFill/>
                        </a:ln>
                        <a:solidFill>
                          <a:schemeClr val="tx1"/>
                        </a:solidFill>
                        <a:effectLst/>
                        <a:latin typeface="Calibri" pitchFamily="34" charset="0"/>
                        <a:cs typeface="Calibri" pitchFamily="34" charset="0"/>
                      </a:endParaRPr>
                    </a:p>
                  </a:txBody>
                  <a:tcPr marL="46800" marR="46800" marT="46800" marB="46800" horzOverflow="overflow"/>
                </a:tc>
                <a:extLst>
                  <a:ext uri="{0D108BD9-81ED-4DB2-BD59-A6C34878D82A}">
                    <a16:rowId xmlns:a16="http://schemas.microsoft.com/office/drawing/2014/main" xmlns="" val="2354069984"/>
                  </a:ext>
                </a:extLst>
              </a:tr>
              <a:tr h="1185863">
                <a:tc>
                  <a:txBody>
                    <a:bodyPr/>
                    <a:lstStyle/>
                    <a:p>
                      <a:pPr marL="0" marR="0" lvl="0" indent="0" algn="l" defTabSz="914400" rtl="0" eaLnBrk="1" fontAlgn="base" latinLnBrk="0" hangingPunct="1">
                        <a:lnSpc>
                          <a:spcPct val="95000"/>
                        </a:lnSpc>
                        <a:spcBef>
                          <a:spcPct val="50000"/>
                        </a:spcBef>
                        <a:spcAft>
                          <a:spcPct val="0"/>
                        </a:spcAft>
                        <a:buClr>
                          <a:srgbClr val="009999"/>
                        </a:buClr>
                        <a:buSzTx/>
                        <a:buFont typeface="Wingdings" pitchFamily="2" charset="2"/>
                        <a:buNone/>
                        <a:tabLst/>
                      </a:pPr>
                      <a:r>
                        <a:rPr kumimoji="0" lang="en-US" sz="2000" u="none" strike="noStrike" cap="none" normalizeH="0" baseline="0" dirty="0" smtClean="0">
                          <a:ln>
                            <a:noFill/>
                          </a:ln>
                          <a:effectLst/>
                        </a:rPr>
                        <a:t>16</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18</a:t>
                      </a:r>
                      <a:endParaRPr kumimoji="0" lang="en-US" sz="2000" b="1" i="0" u="none" strike="noStrike" cap="none" normalizeH="0" baseline="0" dirty="0" smtClean="0">
                        <a:ln>
                          <a:noFill/>
                        </a:ln>
                        <a:solidFill>
                          <a:schemeClr val="tx1"/>
                        </a:solidFill>
                        <a:effectLst/>
                        <a:latin typeface="Calibri" pitchFamily="34" charset="0"/>
                        <a:cs typeface="Calibri" pitchFamily="34" charset="0"/>
                      </a:endParaRPr>
                    </a:p>
                  </a:txBody>
                  <a:tcPr marL="45720" marR="45720" horzOverflow="overflow">
                    <a:solidFill>
                      <a:srgbClr val="780D21"/>
                    </a:solidFill>
                  </a:tcPr>
                </a:tc>
                <a:tc>
                  <a:txBody>
                    <a:bodyPr/>
                    <a:lstStyle/>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err="1" smtClean="0">
                          <a:ln>
                            <a:noFill/>
                          </a:ln>
                          <a:effectLst/>
                        </a:rPr>
                        <a:t>Cx</a:t>
                      </a:r>
                      <a:r>
                        <a:rPr kumimoji="0" lang="tr-TR" sz="2000" u="none" strike="noStrike" cap="none" normalizeH="0" baseline="0" dirty="0" smtClean="0">
                          <a:ln>
                            <a:noFill/>
                          </a:ln>
                          <a:effectLst/>
                        </a:rPr>
                        <a:t> </a:t>
                      </a:r>
                      <a:r>
                        <a:rPr kumimoji="0" lang="tr-TR" sz="2000" u="none" strike="noStrike" cap="none" normalizeH="0" baseline="0" dirty="0" err="1" smtClean="0">
                          <a:ln>
                            <a:noFill/>
                          </a:ln>
                          <a:effectLst/>
                        </a:rPr>
                        <a:t>Ca</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70</a:t>
                      </a: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HGSIL </a:t>
                      </a:r>
                      <a:r>
                        <a:rPr kumimoji="0" lang="en-US" sz="2000" u="none" strike="noStrike" cap="none" normalizeH="0" baseline="0" dirty="0" smtClean="0">
                          <a:ln>
                            <a:noFill/>
                          </a:ln>
                          <a:effectLst/>
                        </a:rPr>
                        <a: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50</a:t>
                      </a: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LGSIL </a:t>
                      </a:r>
                      <a:r>
                        <a:rPr kumimoji="0" lang="en-US" sz="2000" u="none" strike="noStrike" cap="none" normalizeH="0" baseline="0" dirty="0" smtClean="0">
                          <a:ln>
                            <a:noFill/>
                          </a:ln>
                          <a:effectLst/>
                        </a:rPr>
                        <a: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25</a:t>
                      </a:r>
                      <a:endParaRPr kumimoji="0" lang="en-US" sz="2000" u="none" strike="noStrike" cap="none" normalizeH="0" baseline="3000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HG</a:t>
                      </a:r>
                      <a:r>
                        <a:rPr kumimoji="0" lang="en-US" sz="2000" u="none" strike="noStrike" cap="none" normalizeH="0" baseline="0" dirty="0" smtClean="0">
                          <a:ln>
                            <a:noFill/>
                          </a:ln>
                          <a:effectLst/>
                        </a:rPr>
                        <a:t> vulvar/vaginal </a:t>
                      </a:r>
                      <a:r>
                        <a:rPr kumimoji="0" lang="tr-TR" sz="2000" u="none" strike="noStrike" cap="none" normalizeH="0" baseline="0" dirty="0" smtClean="0">
                          <a:ln>
                            <a:noFill/>
                          </a:ln>
                          <a:effectLst/>
                        </a:rPr>
                        <a:t>lezyonlar </a:t>
                      </a:r>
                      <a:r>
                        <a:rPr kumimoji="0" lang="en-US" sz="2000" u="none" strike="noStrike" cap="none" normalizeH="0" baseline="0" dirty="0" smtClean="0">
                          <a:ln>
                            <a:noFill/>
                          </a:ln>
                          <a:effectLst/>
                        </a:rPr>
                        <a: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70</a:t>
                      </a: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err="1" smtClean="0">
                          <a:ln>
                            <a:noFill/>
                          </a:ln>
                          <a:effectLst/>
                        </a:rPr>
                        <a:t>Orofaringeal</a:t>
                      </a:r>
                      <a:r>
                        <a:rPr kumimoji="0" lang="tr-TR" sz="2000" u="none" strike="noStrike" cap="none" normalizeH="0" baseline="0" dirty="0" smtClean="0">
                          <a:ln>
                            <a:noFill/>
                          </a:ln>
                          <a:effectLst/>
                        </a:rPr>
                        <a:t> </a:t>
                      </a:r>
                      <a:r>
                        <a:rPr kumimoji="0" lang="tr-TR" sz="2000" u="none" strike="noStrike" cap="none" normalizeH="0" baseline="0" dirty="0" err="1" smtClean="0">
                          <a:ln>
                            <a:noFill/>
                          </a:ln>
                          <a:effectLst/>
                        </a:rPr>
                        <a:t>Ca</a:t>
                      </a:r>
                      <a:endParaRPr kumimoji="0" lang="en-US" sz="2000" u="none" strike="noStrike" cap="none" normalizeH="0" baseline="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kern="1200" cap="none" normalizeH="0" baseline="0" dirty="0" smtClean="0">
                          <a:ln>
                            <a:noFill/>
                          </a:ln>
                          <a:effectLst/>
                        </a:rPr>
                        <a:t>Erkeğe bulaş</a:t>
                      </a:r>
                      <a:endParaRPr kumimoji="0" lang="en-US" sz="2000" u="none" strike="noStrike" kern="1200" cap="none" normalizeH="0" baseline="0" dirty="0" smtClean="0">
                        <a:ln>
                          <a:noFill/>
                        </a:ln>
                        <a:solidFill>
                          <a:schemeClr val="dk1"/>
                        </a:solidFill>
                        <a:effectLst/>
                        <a:latin typeface="+mn-lt"/>
                        <a:ea typeface="+mn-ea"/>
                        <a:cs typeface="+mn-cs"/>
                      </a:endParaRPr>
                    </a:p>
                  </a:txBody>
                  <a:tcPr marL="46800" marR="46800" marT="46800" marB="46800" horzOverflow="overflow"/>
                </a:tc>
                <a:tc>
                  <a:txBody>
                    <a:bodyPr/>
                    <a:lstStyle/>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Anal </a:t>
                      </a:r>
                      <a:r>
                        <a:rPr kumimoji="0" lang="tr-TR" sz="2000" u="none" strike="noStrike" cap="none" normalizeH="0" baseline="0" dirty="0" err="1" smtClean="0">
                          <a:ln>
                            <a:noFill/>
                          </a:ln>
                          <a:effectLst/>
                        </a:rPr>
                        <a:t>Ca</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a:t>
                      </a: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60</a:t>
                      </a: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en-US" sz="2000" u="none" strike="noStrike" cap="none" normalizeH="0" baseline="0" dirty="0" err="1" smtClean="0">
                          <a:ln>
                            <a:noFill/>
                          </a:ln>
                          <a:effectLst/>
                        </a:rPr>
                        <a:t>Penil</a:t>
                      </a:r>
                      <a:r>
                        <a:rPr kumimoji="0" lang="en-US" sz="2000" u="none" strike="noStrike" cap="none" normalizeH="0" baseline="0" dirty="0" smtClean="0">
                          <a:ln>
                            <a:noFill/>
                          </a:ln>
                          <a:effectLst/>
                        </a:rPr>
                        <a:t> </a:t>
                      </a:r>
                      <a:r>
                        <a:rPr kumimoji="0" lang="tr-TR" sz="2000" u="none" strike="noStrike" cap="none" normalizeH="0" baseline="0" dirty="0" err="1" smtClean="0">
                          <a:ln>
                            <a:noFill/>
                          </a:ln>
                          <a:effectLst/>
                        </a:rPr>
                        <a:t>Ca</a:t>
                      </a:r>
                      <a:endParaRPr kumimoji="0" lang="en-US" sz="2000" u="none" strike="noStrike" cap="none" normalizeH="0" baseline="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err="1" smtClean="0">
                          <a:ln>
                            <a:noFill/>
                          </a:ln>
                          <a:effectLst/>
                        </a:rPr>
                        <a:t>Orofaringeal</a:t>
                      </a:r>
                      <a:r>
                        <a:rPr kumimoji="0" lang="tr-TR" sz="2000" u="none" strike="noStrike" cap="none" normalizeH="0" baseline="0" dirty="0" smtClean="0">
                          <a:ln>
                            <a:noFill/>
                          </a:ln>
                          <a:effectLst/>
                        </a:rPr>
                        <a:t> </a:t>
                      </a:r>
                      <a:r>
                        <a:rPr kumimoji="0" lang="tr-TR" sz="2000" u="none" strike="noStrike" cap="none" normalizeH="0" baseline="0" dirty="0" err="1" smtClean="0">
                          <a:ln>
                            <a:noFill/>
                          </a:ln>
                          <a:effectLst/>
                        </a:rPr>
                        <a:t>Ca</a:t>
                      </a:r>
                      <a:endParaRPr kumimoji="0" lang="tr-TR" sz="2000" u="none" strike="noStrike" cap="none" normalizeH="0" baseline="0" dirty="0" smtClean="0">
                        <a:ln>
                          <a:noFill/>
                        </a:ln>
                        <a:effectLst/>
                      </a:endParaRPr>
                    </a:p>
                    <a:p>
                      <a:pPr marL="174625" marR="0" lvl="0" indent="-174625" algn="l" defTabSz="914400" rtl="0" eaLnBrk="1" fontAlgn="base" latinLnBrk="0" hangingPunct="1">
                        <a:lnSpc>
                          <a:spcPct val="95000"/>
                        </a:lnSpc>
                        <a:spcBef>
                          <a:spcPct val="50000"/>
                        </a:spcBef>
                        <a:spcAft>
                          <a:spcPct val="0"/>
                        </a:spcAft>
                        <a:buClr>
                          <a:srgbClr val="009999"/>
                        </a:buClr>
                        <a:buSzTx/>
                        <a:buFont typeface="Wingdings" pitchFamily="2" charset="2"/>
                        <a:buChar char=""/>
                        <a:tabLst/>
                      </a:pPr>
                      <a:r>
                        <a:rPr kumimoji="0" lang="tr-TR" sz="2000" u="none" strike="noStrike" cap="none" normalizeH="0" baseline="0" dirty="0" smtClean="0">
                          <a:ln>
                            <a:noFill/>
                          </a:ln>
                          <a:effectLst/>
                        </a:rPr>
                        <a:t>Kadına bulaş</a:t>
                      </a:r>
                      <a:endParaRPr kumimoji="0" lang="en-US" sz="2000" b="1" i="0" u="none" strike="noStrike" cap="none" normalizeH="0" baseline="30000" dirty="0" smtClean="0">
                        <a:ln>
                          <a:noFill/>
                        </a:ln>
                        <a:solidFill>
                          <a:schemeClr val="tx1"/>
                        </a:solidFill>
                        <a:effectLst/>
                        <a:latin typeface="Calibri" pitchFamily="34" charset="0"/>
                        <a:cs typeface="Calibri" pitchFamily="34" charset="0"/>
                      </a:endParaRPr>
                    </a:p>
                  </a:txBody>
                  <a:tcPr marL="46800" marR="46800" marT="46800" marB="46800" horzOverflow="overflow"/>
                </a:tc>
                <a:extLst>
                  <a:ext uri="{0D108BD9-81ED-4DB2-BD59-A6C34878D82A}">
                    <a16:rowId xmlns:a16="http://schemas.microsoft.com/office/drawing/2014/main" xmlns="" val="2152703859"/>
                  </a:ext>
                </a:extLst>
              </a:tr>
            </a:tbl>
          </a:graphicData>
        </a:graphic>
      </p:graphicFrame>
      <p:sp>
        <p:nvSpPr>
          <p:cNvPr id="5" name="Footer Placeholder 4"/>
          <p:cNvSpPr>
            <a:spLocks noGrp="1"/>
          </p:cNvSpPr>
          <p:nvPr>
            <p:ph type="ftr" sz="quarter" idx="11"/>
          </p:nvPr>
        </p:nvSpPr>
        <p:spPr>
          <a:xfrm>
            <a:off x="457200" y="6145215"/>
            <a:ext cx="8229600" cy="644525"/>
          </a:xfrm>
          <a:prstGeom prst="rect">
            <a:avLst/>
          </a:prstGeom>
        </p:spPr>
        <p:txBody>
          <a:bodyPr/>
          <a:lstStyle/>
          <a:p>
            <a:pPr>
              <a:defRPr/>
            </a:pPr>
            <a:endParaRPr lang="tr-TR" dirty="0" smtClean="0">
              <a:solidFill>
                <a:schemeClr val="bg1"/>
              </a:solidFill>
            </a:endParaRPr>
          </a:p>
          <a:p>
            <a:pPr>
              <a:defRPr/>
            </a:pPr>
            <a:r>
              <a:rPr lang="tr-TR" b="1" dirty="0" smtClean="0">
                <a:solidFill>
                  <a:schemeClr val="bg1"/>
                </a:solidFill>
              </a:rPr>
              <a:t>LGSIL:</a:t>
            </a:r>
            <a:r>
              <a:rPr lang="tr-TR" dirty="0" smtClean="0">
                <a:solidFill>
                  <a:schemeClr val="bg1"/>
                </a:solidFill>
              </a:rPr>
              <a:t> </a:t>
            </a:r>
            <a:r>
              <a:rPr lang="tr-TR" dirty="0" err="1" smtClean="0">
                <a:solidFill>
                  <a:schemeClr val="bg1"/>
                </a:solidFill>
              </a:rPr>
              <a:t>Low</a:t>
            </a:r>
            <a:r>
              <a:rPr lang="tr-TR" dirty="0" smtClean="0">
                <a:solidFill>
                  <a:schemeClr val="bg1"/>
                </a:solidFill>
              </a:rPr>
              <a:t> </a:t>
            </a:r>
            <a:r>
              <a:rPr lang="tr-TR" dirty="0" err="1" smtClean="0">
                <a:solidFill>
                  <a:schemeClr val="bg1"/>
                </a:solidFill>
              </a:rPr>
              <a:t>grade</a:t>
            </a:r>
            <a:r>
              <a:rPr lang="tr-TR" dirty="0" smtClean="0">
                <a:solidFill>
                  <a:schemeClr val="bg1"/>
                </a:solidFill>
              </a:rPr>
              <a:t> </a:t>
            </a:r>
            <a:r>
              <a:rPr lang="tr-TR" dirty="0" err="1" smtClean="0">
                <a:solidFill>
                  <a:schemeClr val="bg1"/>
                </a:solidFill>
              </a:rPr>
              <a:t>squam</a:t>
            </a:r>
            <a:r>
              <a:rPr lang="en-US" dirty="0" err="1" smtClean="0">
                <a:solidFill>
                  <a:schemeClr val="bg1"/>
                </a:solidFill>
              </a:rPr>
              <a:t>ous</a:t>
            </a:r>
            <a:r>
              <a:rPr lang="en-US" dirty="0" smtClean="0">
                <a:solidFill>
                  <a:schemeClr val="bg1"/>
                </a:solidFill>
              </a:rPr>
              <a:t> intraepithelial lesion</a:t>
            </a:r>
            <a:r>
              <a:rPr lang="tr-TR" b="1" dirty="0" smtClean="0">
                <a:solidFill>
                  <a:schemeClr val="bg1"/>
                </a:solidFill>
              </a:rPr>
              <a:t>,  HGSIL: </a:t>
            </a:r>
            <a:r>
              <a:rPr lang="tr-TR" dirty="0" err="1" smtClean="0">
                <a:solidFill>
                  <a:schemeClr val="bg1"/>
                </a:solidFill>
              </a:rPr>
              <a:t>High</a:t>
            </a:r>
            <a:r>
              <a:rPr lang="tr-TR" dirty="0" smtClean="0">
                <a:solidFill>
                  <a:schemeClr val="bg1"/>
                </a:solidFill>
              </a:rPr>
              <a:t> </a:t>
            </a:r>
            <a:r>
              <a:rPr lang="tr-TR" dirty="0" err="1" smtClean="0">
                <a:solidFill>
                  <a:schemeClr val="bg1"/>
                </a:solidFill>
              </a:rPr>
              <a:t>grade</a:t>
            </a:r>
            <a:r>
              <a:rPr lang="tr-TR" dirty="0" smtClean="0">
                <a:solidFill>
                  <a:schemeClr val="bg1"/>
                </a:solidFill>
              </a:rPr>
              <a:t> </a:t>
            </a:r>
            <a:r>
              <a:rPr lang="tr-TR" dirty="0" err="1" smtClean="0">
                <a:solidFill>
                  <a:schemeClr val="bg1"/>
                </a:solidFill>
              </a:rPr>
              <a:t>squam</a:t>
            </a:r>
            <a:r>
              <a:rPr lang="en-US" dirty="0" err="1" smtClean="0">
                <a:solidFill>
                  <a:schemeClr val="bg1"/>
                </a:solidFill>
              </a:rPr>
              <a:t>ous</a:t>
            </a:r>
            <a:r>
              <a:rPr lang="en-US" dirty="0" smtClean="0">
                <a:solidFill>
                  <a:schemeClr val="bg1"/>
                </a:solidFill>
              </a:rPr>
              <a:t> intraepithelial lesion</a:t>
            </a:r>
            <a:r>
              <a:rPr lang="tr-TR" dirty="0" smtClean="0">
                <a:solidFill>
                  <a:schemeClr val="bg1"/>
                </a:solidFill>
              </a:rPr>
              <a:t>, </a:t>
            </a:r>
            <a:r>
              <a:rPr lang="tr-TR" b="1" dirty="0" smtClean="0">
                <a:solidFill>
                  <a:schemeClr val="bg1"/>
                </a:solidFill>
              </a:rPr>
              <a:t>RRP:</a:t>
            </a:r>
            <a:r>
              <a:rPr lang="tr-TR" dirty="0" smtClean="0">
                <a:solidFill>
                  <a:schemeClr val="bg1"/>
                </a:solidFill>
              </a:rPr>
              <a:t> Re</a:t>
            </a:r>
            <a:r>
              <a:rPr lang="en-US" dirty="0" smtClean="0">
                <a:solidFill>
                  <a:schemeClr val="bg1"/>
                </a:solidFill>
              </a:rPr>
              <a:t>current </a:t>
            </a:r>
            <a:r>
              <a:rPr lang="tr-TR" dirty="0" err="1" smtClean="0">
                <a:solidFill>
                  <a:schemeClr val="bg1"/>
                </a:solidFill>
              </a:rPr>
              <a:t>respirat</a:t>
            </a:r>
            <a:r>
              <a:rPr lang="en-US" dirty="0" err="1" smtClean="0">
                <a:solidFill>
                  <a:schemeClr val="bg1"/>
                </a:solidFill>
              </a:rPr>
              <a:t>ory</a:t>
            </a:r>
            <a:r>
              <a:rPr lang="tr-TR" dirty="0" smtClean="0">
                <a:solidFill>
                  <a:schemeClr val="bg1"/>
                </a:solidFill>
              </a:rPr>
              <a:t> </a:t>
            </a:r>
            <a:r>
              <a:rPr lang="tr-TR" dirty="0" err="1" smtClean="0">
                <a:solidFill>
                  <a:schemeClr val="bg1"/>
                </a:solidFill>
              </a:rPr>
              <a:t>papillomato</a:t>
            </a:r>
            <a:r>
              <a:rPr lang="en-US" dirty="0" smtClean="0">
                <a:solidFill>
                  <a:schemeClr val="bg1"/>
                </a:solidFill>
              </a:rPr>
              <a:t>s</a:t>
            </a:r>
            <a:r>
              <a:rPr lang="tr-TR" dirty="0" smtClean="0">
                <a:solidFill>
                  <a:schemeClr val="bg1"/>
                </a:solidFill>
              </a:rPr>
              <a:t>is</a:t>
            </a:r>
            <a:endParaRPr lang="tr-TR" dirty="0">
              <a:solidFill>
                <a:schemeClr val="bg1"/>
              </a:solidFill>
            </a:endParaRPr>
          </a:p>
        </p:txBody>
      </p:sp>
    </p:spTree>
    <p:extLst>
      <p:ext uri="{BB962C8B-B14F-4D97-AF65-F5344CB8AC3E}">
        <p14:creationId xmlns:p14="http://schemas.microsoft.com/office/powerpoint/2010/main" val="4173603420"/>
      </p:ext>
    </p:extLst>
  </p:cSld>
  <p:clrMapOvr>
    <a:masterClrMapping/>
  </p:clrMapOvr>
  <p:transition spd="med">
    <p:cover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2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833" y="1946196"/>
            <a:ext cx="5062116" cy="353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20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2984" y="260648"/>
            <a:ext cx="1323975"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Footer Placeholder 5"/>
          <p:cNvSpPr>
            <a:spLocks noGrp="1"/>
          </p:cNvSpPr>
          <p:nvPr>
            <p:ph type="ftr" sz="quarter" idx="11"/>
          </p:nvPr>
        </p:nvSpPr>
        <p:spPr/>
        <p:txBody>
          <a:bodyPr/>
          <a:lstStyle/>
          <a:p>
            <a:r>
              <a:rPr lang="tr-TR" dirty="0" smtClean="0"/>
              <a:t>http://www.hpvcentre.net/statistics/reports/TUR.pdf 2016 Report</a:t>
            </a:r>
            <a:endParaRPr lang="tr-TR" dirty="0"/>
          </a:p>
        </p:txBody>
      </p:sp>
    </p:spTree>
    <p:extLst>
      <p:ext uri="{BB962C8B-B14F-4D97-AF65-F5344CB8AC3E}">
        <p14:creationId xmlns:p14="http://schemas.microsoft.com/office/powerpoint/2010/main" val="23778734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30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1152" y="3789040"/>
            <a:ext cx="4819650"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Başlık 1"/>
          <p:cNvSpPr>
            <a:spLocks noGrp="1"/>
          </p:cNvSpPr>
          <p:nvPr>
            <p:ph type="title"/>
          </p:nvPr>
        </p:nvSpPr>
        <p:spPr/>
        <p:txBody>
          <a:bodyPr/>
          <a:lstStyle/>
          <a:p>
            <a:r>
              <a:rPr lang="tr-TR" dirty="0" smtClean="0"/>
              <a:t>HPV ve İlişkili Hastalıklar Raporu</a:t>
            </a:r>
            <a:endParaRPr lang="tr-TR" dirty="0"/>
          </a:p>
        </p:txBody>
      </p:sp>
      <p:sp>
        <p:nvSpPr>
          <p:cNvPr id="5" name="Footer Placeholder 4"/>
          <p:cNvSpPr>
            <a:spLocks noGrp="1"/>
          </p:cNvSpPr>
          <p:nvPr>
            <p:ph type="ftr" sz="quarter" idx="11"/>
          </p:nvPr>
        </p:nvSpPr>
        <p:spPr/>
        <p:txBody>
          <a:bodyPr/>
          <a:lstStyle/>
          <a:p>
            <a:r>
              <a:rPr lang="tr-TR" smtClean="0"/>
              <a:t>http://www.hpvcentre.net/statistics/reports/TUR.pdf 2016 Report</a:t>
            </a:r>
            <a:endParaRPr lang="tr-TR" dirty="0"/>
          </a:p>
        </p:txBody>
      </p:sp>
      <p:sp>
        <p:nvSpPr>
          <p:cNvPr id="6" name="Rounded Rectangle 2"/>
          <p:cNvSpPr/>
          <p:nvPr/>
        </p:nvSpPr>
        <p:spPr bwMode="auto">
          <a:xfrm>
            <a:off x="3686630" y="5225142"/>
            <a:ext cx="4731656" cy="499555"/>
          </a:xfrm>
          <a:custGeom>
            <a:avLst/>
            <a:gdLst>
              <a:gd name="connsiteX0" fmla="*/ 0 w 5040560"/>
              <a:gd name="connsiteY0" fmla="*/ 212228 h 1273344"/>
              <a:gd name="connsiteX1" fmla="*/ 212228 w 5040560"/>
              <a:gd name="connsiteY1" fmla="*/ 0 h 1273344"/>
              <a:gd name="connsiteX2" fmla="*/ 4828332 w 5040560"/>
              <a:gd name="connsiteY2" fmla="*/ 0 h 1273344"/>
              <a:gd name="connsiteX3" fmla="*/ 5040560 w 5040560"/>
              <a:gd name="connsiteY3" fmla="*/ 212228 h 1273344"/>
              <a:gd name="connsiteX4" fmla="*/ 5040560 w 5040560"/>
              <a:gd name="connsiteY4" fmla="*/ 1061116 h 1273344"/>
              <a:gd name="connsiteX5" fmla="*/ 4828332 w 5040560"/>
              <a:gd name="connsiteY5" fmla="*/ 1273344 h 1273344"/>
              <a:gd name="connsiteX6" fmla="*/ 212228 w 5040560"/>
              <a:gd name="connsiteY6" fmla="*/ 1273344 h 1273344"/>
              <a:gd name="connsiteX7" fmla="*/ 0 w 5040560"/>
              <a:gd name="connsiteY7" fmla="*/ 1061116 h 1273344"/>
              <a:gd name="connsiteX8" fmla="*/ 0 w 5040560"/>
              <a:gd name="connsiteY8" fmla="*/ 212228 h 1273344"/>
              <a:gd name="connsiteX0" fmla="*/ 0 w 5040560"/>
              <a:gd name="connsiteY0" fmla="*/ 212873 h 1273989"/>
              <a:gd name="connsiteX1" fmla="*/ 212228 w 5040560"/>
              <a:gd name="connsiteY1" fmla="*/ 645 h 1273989"/>
              <a:gd name="connsiteX2" fmla="*/ 2338139 w 5040560"/>
              <a:gd name="connsiteY2" fmla="*/ 0 h 1273989"/>
              <a:gd name="connsiteX3" fmla="*/ 4828332 w 5040560"/>
              <a:gd name="connsiteY3" fmla="*/ 645 h 1273989"/>
              <a:gd name="connsiteX4" fmla="*/ 5040560 w 5040560"/>
              <a:gd name="connsiteY4" fmla="*/ 212873 h 1273989"/>
              <a:gd name="connsiteX5" fmla="*/ 5040560 w 5040560"/>
              <a:gd name="connsiteY5" fmla="*/ 1061761 h 1273989"/>
              <a:gd name="connsiteX6" fmla="*/ 4828332 w 5040560"/>
              <a:gd name="connsiteY6" fmla="*/ 1273989 h 1273989"/>
              <a:gd name="connsiteX7" fmla="*/ 212228 w 5040560"/>
              <a:gd name="connsiteY7" fmla="*/ 1273989 h 1273989"/>
              <a:gd name="connsiteX8" fmla="*/ 0 w 5040560"/>
              <a:gd name="connsiteY8" fmla="*/ 1061761 h 1273989"/>
              <a:gd name="connsiteX9" fmla="*/ 0 w 5040560"/>
              <a:gd name="connsiteY9" fmla="*/ 212873 h 1273989"/>
              <a:gd name="connsiteX0" fmla="*/ 0 w 5040560"/>
              <a:gd name="connsiteY0" fmla="*/ 215253 h 1276369"/>
              <a:gd name="connsiteX1" fmla="*/ 212228 w 5040560"/>
              <a:gd name="connsiteY1" fmla="*/ 3025 h 1276369"/>
              <a:gd name="connsiteX2" fmla="*/ 2338139 w 5040560"/>
              <a:gd name="connsiteY2" fmla="*/ 2380 h 1276369"/>
              <a:gd name="connsiteX3" fmla="*/ 2483395 w 5040560"/>
              <a:gd name="connsiteY3" fmla="*/ 0 h 1276369"/>
              <a:gd name="connsiteX4" fmla="*/ 4828332 w 5040560"/>
              <a:gd name="connsiteY4" fmla="*/ 3025 h 1276369"/>
              <a:gd name="connsiteX5" fmla="*/ 5040560 w 5040560"/>
              <a:gd name="connsiteY5" fmla="*/ 215253 h 1276369"/>
              <a:gd name="connsiteX6" fmla="*/ 5040560 w 5040560"/>
              <a:gd name="connsiteY6" fmla="*/ 1064141 h 1276369"/>
              <a:gd name="connsiteX7" fmla="*/ 4828332 w 5040560"/>
              <a:gd name="connsiteY7" fmla="*/ 1276369 h 1276369"/>
              <a:gd name="connsiteX8" fmla="*/ 212228 w 5040560"/>
              <a:gd name="connsiteY8" fmla="*/ 1276369 h 1276369"/>
              <a:gd name="connsiteX9" fmla="*/ 0 w 5040560"/>
              <a:gd name="connsiteY9" fmla="*/ 1064141 h 1276369"/>
              <a:gd name="connsiteX10" fmla="*/ 0 w 5040560"/>
              <a:gd name="connsiteY10" fmla="*/ 215253 h 1276369"/>
              <a:gd name="connsiteX0" fmla="*/ 2338139 w 5040560"/>
              <a:gd name="connsiteY0" fmla="*/ 2380 h 1276369"/>
              <a:gd name="connsiteX1" fmla="*/ 2483395 w 5040560"/>
              <a:gd name="connsiteY1" fmla="*/ 0 h 1276369"/>
              <a:gd name="connsiteX2" fmla="*/ 4828332 w 5040560"/>
              <a:gd name="connsiteY2" fmla="*/ 3025 h 1276369"/>
              <a:gd name="connsiteX3" fmla="*/ 5040560 w 5040560"/>
              <a:gd name="connsiteY3" fmla="*/ 215253 h 1276369"/>
              <a:gd name="connsiteX4" fmla="*/ 5040560 w 5040560"/>
              <a:gd name="connsiteY4" fmla="*/ 1064141 h 1276369"/>
              <a:gd name="connsiteX5" fmla="*/ 4828332 w 5040560"/>
              <a:gd name="connsiteY5" fmla="*/ 1276369 h 1276369"/>
              <a:gd name="connsiteX6" fmla="*/ 212228 w 5040560"/>
              <a:gd name="connsiteY6" fmla="*/ 1276369 h 1276369"/>
              <a:gd name="connsiteX7" fmla="*/ 0 w 5040560"/>
              <a:gd name="connsiteY7" fmla="*/ 1064141 h 1276369"/>
              <a:gd name="connsiteX8" fmla="*/ 0 w 5040560"/>
              <a:gd name="connsiteY8" fmla="*/ 215253 h 1276369"/>
              <a:gd name="connsiteX9" fmla="*/ 212228 w 5040560"/>
              <a:gd name="connsiteY9" fmla="*/ 3025 h 1276369"/>
              <a:gd name="connsiteX10" fmla="*/ 2429579 w 5040560"/>
              <a:gd name="connsiteY10" fmla="*/ 93820 h 1276369"/>
              <a:gd name="connsiteX0" fmla="*/ 2338139 w 5040560"/>
              <a:gd name="connsiteY0" fmla="*/ 0 h 1273989"/>
              <a:gd name="connsiteX1" fmla="*/ 4828332 w 5040560"/>
              <a:gd name="connsiteY1" fmla="*/ 645 h 1273989"/>
              <a:gd name="connsiteX2" fmla="*/ 5040560 w 5040560"/>
              <a:gd name="connsiteY2" fmla="*/ 212873 h 1273989"/>
              <a:gd name="connsiteX3" fmla="*/ 5040560 w 5040560"/>
              <a:gd name="connsiteY3" fmla="*/ 1061761 h 1273989"/>
              <a:gd name="connsiteX4" fmla="*/ 4828332 w 5040560"/>
              <a:gd name="connsiteY4" fmla="*/ 1273989 h 1273989"/>
              <a:gd name="connsiteX5" fmla="*/ 212228 w 5040560"/>
              <a:gd name="connsiteY5" fmla="*/ 1273989 h 1273989"/>
              <a:gd name="connsiteX6" fmla="*/ 0 w 5040560"/>
              <a:gd name="connsiteY6" fmla="*/ 1061761 h 1273989"/>
              <a:gd name="connsiteX7" fmla="*/ 0 w 5040560"/>
              <a:gd name="connsiteY7" fmla="*/ 212873 h 1273989"/>
              <a:gd name="connsiteX8" fmla="*/ 212228 w 5040560"/>
              <a:gd name="connsiteY8" fmla="*/ 645 h 1273989"/>
              <a:gd name="connsiteX9" fmla="*/ 2429579 w 5040560"/>
              <a:gd name="connsiteY9" fmla="*/ 91440 h 1273989"/>
              <a:gd name="connsiteX0" fmla="*/ 2476251 w 5040560"/>
              <a:gd name="connsiteY0" fmla="*/ 1737 h 1273345"/>
              <a:gd name="connsiteX1" fmla="*/ 4828332 w 5040560"/>
              <a:gd name="connsiteY1" fmla="*/ 1 h 1273345"/>
              <a:gd name="connsiteX2" fmla="*/ 5040560 w 5040560"/>
              <a:gd name="connsiteY2" fmla="*/ 212229 h 1273345"/>
              <a:gd name="connsiteX3" fmla="*/ 5040560 w 5040560"/>
              <a:gd name="connsiteY3" fmla="*/ 1061117 h 1273345"/>
              <a:gd name="connsiteX4" fmla="*/ 4828332 w 5040560"/>
              <a:gd name="connsiteY4" fmla="*/ 1273345 h 1273345"/>
              <a:gd name="connsiteX5" fmla="*/ 212228 w 5040560"/>
              <a:gd name="connsiteY5" fmla="*/ 1273345 h 1273345"/>
              <a:gd name="connsiteX6" fmla="*/ 0 w 5040560"/>
              <a:gd name="connsiteY6" fmla="*/ 1061117 h 1273345"/>
              <a:gd name="connsiteX7" fmla="*/ 0 w 5040560"/>
              <a:gd name="connsiteY7" fmla="*/ 212229 h 1273345"/>
              <a:gd name="connsiteX8" fmla="*/ 212228 w 5040560"/>
              <a:gd name="connsiteY8" fmla="*/ 1 h 1273345"/>
              <a:gd name="connsiteX9" fmla="*/ 2429579 w 5040560"/>
              <a:gd name="connsiteY9" fmla="*/ 90796 h 1273345"/>
              <a:gd name="connsiteX0" fmla="*/ 2476251 w 5040560"/>
              <a:gd name="connsiteY0" fmla="*/ 1736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415292 w 5040560"/>
              <a:gd name="connsiteY9" fmla="*/ 2688 h 1273344"/>
              <a:gd name="connsiteX0" fmla="*/ 2557214 w 5040560"/>
              <a:gd name="connsiteY0" fmla="*/ 6499 h 1273344"/>
              <a:gd name="connsiteX1" fmla="*/ 4828332 w 5040560"/>
              <a:gd name="connsiteY1" fmla="*/ 0 h 1273344"/>
              <a:gd name="connsiteX2" fmla="*/ 5040560 w 5040560"/>
              <a:gd name="connsiteY2" fmla="*/ 212228 h 1273344"/>
              <a:gd name="connsiteX3" fmla="*/ 5040560 w 5040560"/>
              <a:gd name="connsiteY3" fmla="*/ 1061116 h 1273344"/>
              <a:gd name="connsiteX4" fmla="*/ 4828332 w 5040560"/>
              <a:gd name="connsiteY4" fmla="*/ 1273344 h 1273344"/>
              <a:gd name="connsiteX5" fmla="*/ 212228 w 5040560"/>
              <a:gd name="connsiteY5" fmla="*/ 1273344 h 1273344"/>
              <a:gd name="connsiteX6" fmla="*/ 0 w 5040560"/>
              <a:gd name="connsiteY6" fmla="*/ 1061116 h 1273344"/>
              <a:gd name="connsiteX7" fmla="*/ 0 w 5040560"/>
              <a:gd name="connsiteY7" fmla="*/ 212228 h 1273344"/>
              <a:gd name="connsiteX8" fmla="*/ 212228 w 5040560"/>
              <a:gd name="connsiteY8" fmla="*/ 0 h 1273344"/>
              <a:gd name="connsiteX9" fmla="*/ 2381954 w 5040560"/>
              <a:gd name="connsiteY9" fmla="*/ 2688 h 127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0560" h="1273344">
                <a:moveTo>
                  <a:pt x="2557214" y="6499"/>
                </a:moveTo>
                <a:lnTo>
                  <a:pt x="4828332" y="0"/>
                </a:lnTo>
                <a:cubicBezTo>
                  <a:pt x="4945542" y="0"/>
                  <a:pt x="5040560" y="95018"/>
                  <a:pt x="5040560" y="212228"/>
                </a:cubicBezTo>
                <a:lnTo>
                  <a:pt x="5040560" y="1061116"/>
                </a:lnTo>
                <a:cubicBezTo>
                  <a:pt x="5040560" y="1178326"/>
                  <a:pt x="4945542" y="1273344"/>
                  <a:pt x="4828332" y="1273344"/>
                </a:cubicBezTo>
                <a:lnTo>
                  <a:pt x="212228" y="1273344"/>
                </a:lnTo>
                <a:cubicBezTo>
                  <a:pt x="95018" y="1273344"/>
                  <a:pt x="0" y="1178326"/>
                  <a:pt x="0" y="1061116"/>
                </a:cubicBezTo>
                <a:lnTo>
                  <a:pt x="0" y="212228"/>
                </a:lnTo>
                <a:cubicBezTo>
                  <a:pt x="0" y="95018"/>
                  <a:pt x="95018" y="0"/>
                  <a:pt x="212228" y="0"/>
                </a:cubicBezTo>
                <a:lnTo>
                  <a:pt x="2381954" y="2688"/>
                </a:lnTo>
              </a:path>
            </a:pathLst>
          </a:cu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p:txBody>
      </p:sp>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096" y="1485060"/>
            <a:ext cx="4800000" cy="2209524"/>
          </a:xfrm>
          <a:prstGeom prst="rect">
            <a:avLst/>
          </a:prstGeom>
        </p:spPr>
      </p:pic>
    </p:spTree>
    <p:extLst>
      <p:ext uri="{BB962C8B-B14F-4D97-AF65-F5344CB8AC3E}">
        <p14:creationId xmlns:p14="http://schemas.microsoft.com/office/powerpoint/2010/main" val="4407343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260648"/>
            <a:ext cx="4020701" cy="5641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0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727" y="2132856"/>
            <a:ext cx="3928267" cy="1695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Footer Placeholder 5"/>
          <p:cNvSpPr>
            <a:spLocks noGrp="1"/>
          </p:cNvSpPr>
          <p:nvPr>
            <p:ph type="ftr" sz="quarter" idx="11"/>
          </p:nvPr>
        </p:nvSpPr>
        <p:spPr/>
        <p:txBody>
          <a:bodyPr/>
          <a:lstStyle/>
          <a:p>
            <a:r>
              <a:rPr lang="tr-TR" smtClean="0"/>
              <a:t>http://www.hpvcentre.net/statistics/reports/TUR.pdf 2016 Report</a:t>
            </a:r>
            <a:endParaRPr lang="tr-TR" dirty="0"/>
          </a:p>
        </p:txBody>
      </p:sp>
    </p:spTree>
    <p:extLst>
      <p:ext uri="{BB962C8B-B14F-4D97-AF65-F5344CB8AC3E}">
        <p14:creationId xmlns:p14="http://schemas.microsoft.com/office/powerpoint/2010/main" val="733548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0531" name="Rectangle 3"/>
          <p:cNvSpPr>
            <a:spLocks noGrp="1" noChangeArrowheads="1"/>
          </p:cNvSpPr>
          <p:nvPr>
            <p:ph type="title"/>
          </p:nvPr>
        </p:nvSpPr>
        <p:spPr/>
        <p:txBody>
          <a:bodyPr>
            <a:normAutofit/>
          </a:bodyPr>
          <a:lstStyle/>
          <a:p>
            <a:r>
              <a:rPr lang="en-US" dirty="0" err="1" smtClean="0"/>
              <a:t>Vulvar</a:t>
            </a:r>
            <a:r>
              <a:rPr lang="en-US" dirty="0" smtClean="0"/>
              <a:t> Intraepithelial </a:t>
            </a:r>
            <a:r>
              <a:rPr lang="en-US" dirty="0" err="1" smtClean="0"/>
              <a:t>Neoplasia</a:t>
            </a:r>
            <a:r>
              <a:rPr lang="en-US" dirty="0" smtClean="0"/>
              <a:t> </a:t>
            </a:r>
            <a:r>
              <a:rPr lang="tr-TR" dirty="0" smtClean="0"/>
              <a:t>(</a:t>
            </a:r>
            <a:r>
              <a:rPr lang="en-US" sz="3600" dirty="0" smtClean="0"/>
              <a:t>VIN</a:t>
            </a:r>
            <a:r>
              <a:rPr lang="tr-TR" sz="3600" dirty="0" smtClean="0"/>
              <a:t>)</a:t>
            </a:r>
            <a:endParaRPr lang="en-US" sz="3600" dirty="0"/>
          </a:p>
        </p:txBody>
      </p:sp>
      <p:sp>
        <p:nvSpPr>
          <p:cNvPr id="150532" name="Rectangle 4"/>
          <p:cNvSpPr>
            <a:spLocks noGrp="1" noChangeArrowheads="1"/>
          </p:cNvSpPr>
          <p:nvPr>
            <p:ph idx="1"/>
          </p:nvPr>
        </p:nvSpPr>
        <p:spPr>
          <a:xfrm>
            <a:off x="670706" y="1604417"/>
            <a:ext cx="7923012" cy="4800600"/>
          </a:xfrm>
          <a:prstGeom prst="rect">
            <a:avLst/>
          </a:prstGeom>
        </p:spPr>
        <p:txBody>
          <a:bodyPr>
            <a:normAutofit/>
          </a:bodyPr>
          <a:lstStyle/>
          <a:p>
            <a:pPr marL="288925" indent="-288925">
              <a:lnSpc>
                <a:spcPct val="75000"/>
              </a:lnSpc>
              <a:spcBef>
                <a:spcPct val="45000"/>
              </a:spcBef>
            </a:pPr>
            <a:r>
              <a:rPr lang="tr-TR" altLang="ja-JP" sz="2800" dirty="0" smtClean="0">
                <a:ea typeface="MS PGothic" pitchFamily="34" charset="-128"/>
              </a:rPr>
              <a:t>VIN </a:t>
            </a:r>
            <a:r>
              <a:rPr lang="tr-TR" altLang="ja-JP" sz="2800" dirty="0" err="1" smtClean="0">
                <a:ea typeface="MS PGothic" pitchFamily="34" charset="-128"/>
              </a:rPr>
              <a:t>insidansı</a:t>
            </a:r>
            <a:r>
              <a:rPr lang="tr-TR" altLang="ja-JP" sz="2800" dirty="0" smtClean="0">
                <a:ea typeface="MS PGothic" pitchFamily="34" charset="-128"/>
              </a:rPr>
              <a:t> tüm dünyada artmakta, ortanca yaş düşmektedir</a:t>
            </a:r>
          </a:p>
          <a:p>
            <a:pPr marL="288925" indent="-288925">
              <a:lnSpc>
                <a:spcPct val="75000"/>
              </a:lnSpc>
              <a:spcBef>
                <a:spcPct val="45000"/>
              </a:spcBef>
            </a:pPr>
            <a:r>
              <a:rPr lang="tr-TR" altLang="ja-JP" sz="2800" dirty="0" smtClean="0">
                <a:ea typeface="MS PGothic" pitchFamily="34" charset="-128"/>
              </a:rPr>
              <a:t>Semptomlar tanıdan ortalama bir yıl önce başlamaktadır</a:t>
            </a:r>
          </a:p>
          <a:p>
            <a:pPr marL="288925" indent="-288925">
              <a:lnSpc>
                <a:spcPct val="75000"/>
              </a:lnSpc>
              <a:spcBef>
                <a:spcPct val="45000"/>
              </a:spcBef>
            </a:pPr>
            <a:r>
              <a:rPr lang="tr-TR" altLang="ja-JP" sz="2800" dirty="0" err="1" smtClean="0">
                <a:ea typeface="MS PGothic" pitchFamily="34" charset="-128"/>
              </a:rPr>
              <a:t>Diferansiye</a:t>
            </a:r>
            <a:r>
              <a:rPr lang="tr-TR" altLang="ja-JP" sz="2800" dirty="0" smtClean="0">
                <a:ea typeface="MS PGothic" pitchFamily="34" charset="-128"/>
              </a:rPr>
              <a:t> </a:t>
            </a:r>
            <a:r>
              <a:rPr lang="tr-TR" altLang="ja-JP" sz="2800" dirty="0" err="1" smtClean="0">
                <a:ea typeface="MS PGothic" pitchFamily="34" charset="-128"/>
              </a:rPr>
              <a:t>VIN’de</a:t>
            </a:r>
            <a:r>
              <a:rPr lang="tr-TR" altLang="ja-JP" sz="2800" dirty="0" smtClean="0">
                <a:ea typeface="MS PGothic" pitchFamily="34" charset="-128"/>
              </a:rPr>
              <a:t> </a:t>
            </a:r>
            <a:r>
              <a:rPr lang="en-US" altLang="ja-JP" sz="2800" dirty="0" smtClean="0">
                <a:ea typeface="MS PGothic" pitchFamily="34" charset="-128"/>
              </a:rPr>
              <a:t>HPV </a:t>
            </a:r>
            <a:r>
              <a:rPr lang="en-US" altLang="ja-JP" sz="2800" dirty="0">
                <a:ea typeface="MS PGothic" pitchFamily="34" charset="-128"/>
              </a:rPr>
              <a:t>16 </a:t>
            </a:r>
            <a:r>
              <a:rPr lang="tr-TR" altLang="ja-JP" sz="2800" dirty="0" smtClean="0">
                <a:ea typeface="MS PGothic" pitchFamily="34" charset="-128"/>
              </a:rPr>
              <a:t>dominant HPV tipidir</a:t>
            </a:r>
          </a:p>
        </p:txBody>
      </p:sp>
      <p:sp>
        <p:nvSpPr>
          <p:cNvPr id="2" name="Footer Placeholder 1"/>
          <p:cNvSpPr>
            <a:spLocks noGrp="1"/>
          </p:cNvSpPr>
          <p:nvPr>
            <p:ph type="ftr" sz="quarter" idx="11"/>
          </p:nvPr>
        </p:nvSpPr>
        <p:spPr>
          <a:xfrm>
            <a:off x="457200" y="6145215"/>
            <a:ext cx="8229600" cy="644525"/>
          </a:xfrm>
          <a:prstGeom prst="rect">
            <a:avLst/>
          </a:prstGeom>
        </p:spPr>
        <p:txBody>
          <a:bodyPr/>
          <a:lstStyle/>
          <a:p>
            <a:pPr>
              <a:defRPr/>
            </a:pPr>
            <a:r>
              <a:rPr lang="tr-TR" smtClean="0"/>
              <a:t>Joura EA, Curr Opin Obstet Gynecol, 2002; Sturgeon SR, Am J Obstet Gynecol, 1992; Jones RW, Obstet Gynecol, 2005; Herod JJ, Br J Obstet Gynaecol, 1996; Buscema J, Obstet Gynecol, 1988; Koutsky L, Am J Med, 1997; Liaw KL, EUROGIN, 2006, Paris, France</a:t>
            </a:r>
            <a:endParaRPr lang="tr-TR"/>
          </a:p>
        </p:txBody>
      </p:sp>
      <p:pic>
        <p:nvPicPr>
          <p:cNvPr id="150533" name="Picture 5" descr="4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0553"/>
          <a:stretch/>
        </p:blipFill>
        <p:spPr bwMode="auto">
          <a:xfrm>
            <a:off x="684213" y="4314282"/>
            <a:ext cx="2762599" cy="18494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5" name="Picture 7" descr="1te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3001" y="4312692"/>
            <a:ext cx="2284413" cy="18526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20457" y="4314282"/>
            <a:ext cx="2628900" cy="18494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647772"/>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VIN</a:t>
            </a:r>
            <a:endParaRPr lang="tr-TR" dirty="0"/>
          </a:p>
        </p:txBody>
      </p:sp>
      <p:sp>
        <p:nvSpPr>
          <p:cNvPr id="3" name="Content Placeholder 2"/>
          <p:cNvSpPr>
            <a:spLocks noGrp="1"/>
          </p:cNvSpPr>
          <p:nvPr>
            <p:ph idx="1"/>
          </p:nvPr>
        </p:nvSpPr>
        <p:spPr>
          <a:xfrm>
            <a:off x="609600" y="1600200"/>
            <a:ext cx="7924800" cy="4114800"/>
          </a:xfrm>
          <a:prstGeom prst="rect">
            <a:avLst/>
          </a:prstGeom>
        </p:spPr>
        <p:txBody>
          <a:bodyPr>
            <a:noAutofit/>
          </a:bodyPr>
          <a:lstStyle/>
          <a:p>
            <a:r>
              <a:rPr lang="tr-TR" sz="2800" dirty="0" smtClean="0"/>
              <a:t>Yüksek riskli HPV ilişkili</a:t>
            </a:r>
          </a:p>
          <a:p>
            <a:pPr lvl="1"/>
            <a:r>
              <a:rPr lang="tr-TR" sz="2400" dirty="0" err="1" smtClean="0"/>
              <a:t>Varolan</a:t>
            </a:r>
            <a:r>
              <a:rPr lang="tr-TR" sz="2400" dirty="0" smtClean="0"/>
              <a:t> VIN %64</a:t>
            </a:r>
          </a:p>
          <a:p>
            <a:pPr lvl="1"/>
            <a:r>
              <a:rPr lang="tr-TR" sz="2400" dirty="0" smtClean="0"/>
              <a:t>VIN varlığı öyküsünde %33</a:t>
            </a:r>
          </a:p>
          <a:p>
            <a:pPr lvl="1"/>
            <a:r>
              <a:rPr lang="tr-TR" sz="2400" dirty="0" smtClean="0"/>
              <a:t>VIN öyküsü olmaksızın %20</a:t>
            </a:r>
          </a:p>
          <a:p>
            <a:r>
              <a:rPr lang="tr-TR" sz="2800" dirty="0" smtClean="0"/>
              <a:t>HPV 16 ilişkili</a:t>
            </a:r>
          </a:p>
          <a:p>
            <a:pPr lvl="1"/>
            <a:r>
              <a:rPr lang="tr-TR" sz="2400" dirty="0" err="1" smtClean="0"/>
              <a:t>Prevalans</a:t>
            </a:r>
            <a:r>
              <a:rPr lang="tr-TR" sz="2400" dirty="0" smtClean="0"/>
              <a:t> %80</a:t>
            </a:r>
          </a:p>
          <a:p>
            <a:pPr lvl="1"/>
            <a:r>
              <a:rPr lang="tr-TR" sz="2400" dirty="0" smtClean="0"/>
              <a:t>Kombine; VIN  1-3 %</a:t>
            </a:r>
            <a:r>
              <a:rPr lang="en-US" sz="2400" dirty="0" smtClean="0"/>
              <a:t>38</a:t>
            </a:r>
            <a:endParaRPr lang="tr-TR" sz="2400" dirty="0" smtClean="0"/>
          </a:p>
          <a:p>
            <a:pPr lvl="1"/>
            <a:r>
              <a:rPr lang="tr-TR" sz="2400" dirty="0" err="1" smtClean="0"/>
              <a:t>Multifokal</a:t>
            </a:r>
            <a:r>
              <a:rPr lang="tr-TR" sz="2400" dirty="0" smtClean="0"/>
              <a:t> lezyonlar %91</a:t>
            </a:r>
          </a:p>
          <a:p>
            <a:endParaRPr lang="tr-TR" sz="2800" dirty="0" smtClean="0"/>
          </a:p>
          <a:p>
            <a:endParaRPr lang="tr-TR" sz="2800" dirty="0" smtClean="0"/>
          </a:p>
          <a:p>
            <a:endParaRPr lang="tr-TR" sz="2800" dirty="0" smtClean="0"/>
          </a:p>
          <a:p>
            <a:endParaRPr lang="tr-TR" sz="2800" dirty="0"/>
          </a:p>
        </p:txBody>
      </p:sp>
      <p:sp>
        <p:nvSpPr>
          <p:cNvPr id="4" name="Footer Placeholder 3"/>
          <p:cNvSpPr>
            <a:spLocks noGrp="1"/>
          </p:cNvSpPr>
          <p:nvPr>
            <p:ph type="ftr" sz="quarter" idx="11"/>
          </p:nvPr>
        </p:nvSpPr>
        <p:spPr>
          <a:prstGeom prst="rect">
            <a:avLst/>
          </a:prstGeom>
        </p:spPr>
        <p:txBody>
          <a:bodyPr/>
          <a:lstStyle/>
          <a:p>
            <a:pPr>
              <a:defRPr/>
            </a:pPr>
            <a:r>
              <a:rPr lang="tr-TR" smtClean="0"/>
              <a:t>Goffin F, J Med Virol, 2006; Hillemanns &amp;Wang X, Gynecol Oncol, 2006</a:t>
            </a:r>
            <a:endParaRPr lang="tr-TR" dirty="0"/>
          </a:p>
        </p:txBody>
      </p:sp>
    </p:spTree>
    <p:extLst>
      <p:ext uri="{BB962C8B-B14F-4D97-AF65-F5344CB8AC3E}">
        <p14:creationId xmlns:p14="http://schemas.microsoft.com/office/powerpoint/2010/main" val="888510451"/>
      </p:ext>
    </p:extLst>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sz="3600"/>
              <a:t>Vaginal Intraepithelial Neoplasia (VaIN)</a:t>
            </a:r>
          </a:p>
        </p:txBody>
      </p:sp>
      <p:graphicFrame>
        <p:nvGraphicFramePr>
          <p:cNvPr id="5" name="4 İçerik Yer Tutucusu"/>
          <p:cNvGraphicFramePr>
            <a:graphicFrameLocks noGrp="1"/>
          </p:cNvGraphicFramePr>
          <p:nvPr>
            <p:ph idx="1"/>
            <p:extLst>
              <p:ext uri="{D42A27DB-BD31-4B8C-83A1-F6EECF244321}">
                <p14:modId xmlns:p14="http://schemas.microsoft.com/office/powerpoint/2010/main" val="4043274128"/>
              </p:ext>
            </p:extLst>
          </p:nvPr>
        </p:nvGraphicFramePr>
        <p:xfrm>
          <a:off x="304800" y="1600200"/>
          <a:ext cx="8534400" cy="44719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p:cNvSpPr>
            <a:spLocks noGrp="1"/>
          </p:cNvSpPr>
          <p:nvPr>
            <p:ph type="ftr" sz="quarter" idx="11"/>
          </p:nvPr>
        </p:nvSpPr>
        <p:spPr>
          <a:xfrm>
            <a:off x="457200" y="6145215"/>
            <a:ext cx="8229600" cy="644525"/>
          </a:xfrm>
          <a:prstGeom prst="rect">
            <a:avLst/>
          </a:prstGeom>
        </p:spPr>
        <p:txBody>
          <a:bodyPr/>
          <a:lstStyle/>
          <a:p>
            <a:pPr>
              <a:defRPr/>
            </a:pPr>
            <a:r>
              <a:rPr lang="tr-TR" smtClean="0"/>
              <a:t>Winter-Roach B, In: Bosze P, EAGC Course Book on Colposcopy. Budapest: Primed-X Press; 2004; Dodge JA, Gynecol Oncol, 2001</a:t>
            </a:r>
            <a:endParaRPr lang="tr-TR"/>
          </a:p>
        </p:txBody>
      </p:sp>
    </p:spTree>
    <p:extLst>
      <p:ext uri="{BB962C8B-B14F-4D97-AF65-F5344CB8AC3E}">
        <p14:creationId xmlns:p14="http://schemas.microsoft.com/office/powerpoint/2010/main" val="2645845507"/>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Sitolojinin </a:t>
            </a:r>
            <a:r>
              <a:rPr lang="tr-TR" dirty="0" err="1" smtClean="0"/>
              <a:t>Cx</a:t>
            </a:r>
            <a:r>
              <a:rPr lang="tr-TR" dirty="0" smtClean="0"/>
              <a:t> </a:t>
            </a:r>
            <a:r>
              <a:rPr lang="tr-TR" dirty="0" err="1" smtClean="0"/>
              <a:t>Ca</a:t>
            </a:r>
            <a:r>
              <a:rPr lang="tr-TR" dirty="0" smtClean="0"/>
              <a:t> </a:t>
            </a:r>
            <a:r>
              <a:rPr lang="tr-TR" dirty="0" err="1" smtClean="0"/>
              <a:t>İnsidansına</a:t>
            </a:r>
            <a:r>
              <a:rPr lang="tr-TR" dirty="0" smtClean="0"/>
              <a:t> Etkisi ABD</a:t>
            </a:r>
            <a:endParaRPr lang="en-US" dirty="0"/>
          </a:p>
        </p:txBody>
      </p:sp>
      <p:pic>
        <p:nvPicPr>
          <p:cNvPr id="4" name="Content Placeholder 3"/>
          <p:cNvPicPr>
            <a:picLocks noGrp="1" noChangeAspect="1"/>
          </p:cNvPicPr>
          <p:nvPr>
            <p:ph idx="1"/>
          </p:nvPr>
        </p:nvPicPr>
        <p:blipFill rotWithShape="1">
          <a:blip r:embed="rId2" cstate="print"/>
          <a:stretch/>
        </p:blipFill>
        <p:spPr>
          <a:xfrm>
            <a:off x="1129562" y="1556792"/>
            <a:ext cx="6884876" cy="4625463"/>
          </a:xfrm>
        </p:spPr>
      </p:pic>
    </p:spTree>
    <p:extLst>
      <p:ext uri="{BB962C8B-B14F-4D97-AF65-F5344CB8AC3E}">
        <p14:creationId xmlns:p14="http://schemas.microsoft.com/office/powerpoint/2010/main" val="214066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Re</a:t>
            </a:r>
            <a:r>
              <a:rPr lang="tr-TR" dirty="0" err="1" smtClean="0"/>
              <a:t>kü</a:t>
            </a:r>
            <a:r>
              <a:rPr lang="en-US" dirty="0" err="1" smtClean="0"/>
              <a:t>rren</a:t>
            </a:r>
            <a:r>
              <a:rPr lang="en-US" dirty="0" smtClean="0"/>
              <a:t> </a:t>
            </a:r>
            <a:r>
              <a:rPr lang="en-US" dirty="0" err="1" smtClean="0"/>
              <a:t>Respirat</a:t>
            </a:r>
            <a:r>
              <a:rPr lang="tr-TR" dirty="0" err="1" smtClean="0"/>
              <a:t>uar</a:t>
            </a:r>
            <a:r>
              <a:rPr lang="en-US" dirty="0" smtClean="0"/>
              <a:t> </a:t>
            </a:r>
            <a:r>
              <a:rPr lang="en-US" dirty="0" err="1" smtClean="0"/>
              <a:t>Papillomato</a:t>
            </a:r>
            <a:r>
              <a:rPr lang="tr-TR" dirty="0" smtClean="0"/>
              <a:t>z</a:t>
            </a:r>
            <a:r>
              <a:rPr lang="en-US" dirty="0" smtClean="0"/>
              <a:t>is</a:t>
            </a:r>
            <a:endParaRPr lang="tr-TR" dirty="0"/>
          </a:p>
        </p:txBody>
      </p:sp>
      <p:sp>
        <p:nvSpPr>
          <p:cNvPr id="166915" name="Rectangle 3"/>
          <p:cNvSpPr>
            <a:spLocks noGrp="1" noChangeArrowheads="1"/>
          </p:cNvSpPr>
          <p:nvPr>
            <p:ph idx="1"/>
          </p:nvPr>
        </p:nvSpPr>
        <p:spPr>
          <a:xfrm>
            <a:off x="609600" y="1600200"/>
            <a:ext cx="7924800" cy="4114800"/>
          </a:xfrm>
          <a:prstGeom prst="rect">
            <a:avLst/>
          </a:prstGeom>
        </p:spPr>
        <p:txBody>
          <a:bodyPr>
            <a:normAutofit fontScale="92500"/>
          </a:bodyPr>
          <a:lstStyle/>
          <a:p>
            <a:pPr>
              <a:lnSpc>
                <a:spcPct val="105000"/>
              </a:lnSpc>
            </a:pPr>
            <a:r>
              <a:rPr lang="tr-TR" sz="2400" dirty="0" err="1" smtClean="0"/>
              <a:t>Rekürren</a:t>
            </a:r>
            <a:r>
              <a:rPr lang="tr-TR" sz="2400" dirty="0" smtClean="0"/>
              <a:t> </a:t>
            </a:r>
            <a:r>
              <a:rPr lang="en-US" sz="2400" dirty="0" err="1" smtClean="0"/>
              <a:t>Respirat</a:t>
            </a:r>
            <a:r>
              <a:rPr lang="tr-TR" sz="2400" dirty="0" err="1" smtClean="0"/>
              <a:t>uar</a:t>
            </a:r>
            <a:r>
              <a:rPr lang="en-US" sz="2400" dirty="0" smtClean="0"/>
              <a:t> </a:t>
            </a:r>
            <a:r>
              <a:rPr lang="en-US" sz="2400" dirty="0" err="1" smtClean="0"/>
              <a:t>Papillomato</a:t>
            </a:r>
            <a:r>
              <a:rPr lang="tr-TR" sz="2400" dirty="0" smtClean="0"/>
              <a:t>z</a:t>
            </a:r>
            <a:r>
              <a:rPr lang="en-US" sz="2400" dirty="0" smtClean="0"/>
              <a:t>is </a:t>
            </a:r>
            <a:r>
              <a:rPr lang="tr-TR" sz="2400" dirty="0" smtClean="0"/>
              <a:t>(RRP) nadir bir hastalıktır</a:t>
            </a:r>
          </a:p>
          <a:p>
            <a:pPr>
              <a:lnSpc>
                <a:spcPct val="105000"/>
              </a:lnSpc>
            </a:pPr>
            <a:r>
              <a:rPr lang="tr-TR" sz="2400" dirty="0"/>
              <a:t>Yaş dağılımı </a:t>
            </a:r>
            <a:r>
              <a:rPr lang="tr-TR" sz="2400" dirty="0" err="1"/>
              <a:t>bimodal’dir</a:t>
            </a:r>
            <a:endParaRPr lang="tr-TR" sz="2400" dirty="0"/>
          </a:p>
          <a:p>
            <a:pPr lvl="1">
              <a:lnSpc>
                <a:spcPct val="105000"/>
              </a:lnSpc>
            </a:pPr>
            <a:r>
              <a:rPr lang="en-US" sz="2000" dirty="0" smtClean="0"/>
              <a:t>2</a:t>
            </a:r>
            <a:r>
              <a:rPr lang="tr-TR" sz="2000" dirty="0" smtClean="0"/>
              <a:t>-</a:t>
            </a:r>
            <a:r>
              <a:rPr lang="en-US" sz="2000" dirty="0" smtClean="0"/>
              <a:t>4 </a:t>
            </a:r>
            <a:r>
              <a:rPr lang="tr-TR" sz="2000" dirty="0" smtClean="0"/>
              <a:t>Yaşlar </a:t>
            </a:r>
            <a:r>
              <a:rPr lang="en-US" sz="2000" dirty="0" smtClean="0"/>
              <a:t>(</a:t>
            </a:r>
            <a:r>
              <a:rPr lang="tr-TR" sz="2000" dirty="0" smtClean="0"/>
              <a:t>pediatrik</a:t>
            </a:r>
            <a:r>
              <a:rPr lang="en-US" sz="2000" dirty="0" smtClean="0"/>
              <a:t>)</a:t>
            </a:r>
            <a:endParaRPr lang="tr-TR" sz="2000" dirty="0" smtClean="0"/>
          </a:p>
          <a:p>
            <a:pPr lvl="1">
              <a:lnSpc>
                <a:spcPct val="105000"/>
              </a:lnSpc>
            </a:pPr>
            <a:r>
              <a:rPr lang="en-US" sz="2000" dirty="0" smtClean="0"/>
              <a:t>20</a:t>
            </a:r>
            <a:r>
              <a:rPr lang="tr-TR" sz="2000" dirty="0" smtClean="0"/>
              <a:t>-</a:t>
            </a:r>
            <a:r>
              <a:rPr lang="en-US" sz="2000" dirty="0" smtClean="0"/>
              <a:t>40 </a:t>
            </a:r>
            <a:r>
              <a:rPr lang="tr-TR" sz="2000" dirty="0" smtClean="0"/>
              <a:t>Yaşlar </a:t>
            </a:r>
            <a:r>
              <a:rPr lang="en-US" sz="2000" dirty="0" smtClean="0"/>
              <a:t>(</a:t>
            </a:r>
            <a:r>
              <a:rPr lang="tr-TR" sz="2000" dirty="0" smtClean="0"/>
              <a:t>erişkin</a:t>
            </a:r>
            <a:r>
              <a:rPr lang="en-US" sz="2000" dirty="0" smtClean="0"/>
              <a:t>)</a:t>
            </a:r>
            <a:endParaRPr lang="en-US" sz="2000" dirty="0"/>
          </a:p>
          <a:p>
            <a:pPr>
              <a:lnSpc>
                <a:spcPct val="105000"/>
              </a:lnSpc>
            </a:pPr>
            <a:r>
              <a:rPr lang="tr-TR" sz="2400" dirty="0" err="1"/>
              <a:t>Papillomatozis</a:t>
            </a:r>
            <a:r>
              <a:rPr lang="tr-TR" sz="2400" dirty="0"/>
              <a:t> eksize edilmezse </a:t>
            </a:r>
            <a:r>
              <a:rPr lang="tr-TR" sz="2400" dirty="0" err="1"/>
              <a:t>obtrüksiyona</a:t>
            </a:r>
            <a:r>
              <a:rPr lang="tr-TR" sz="2400" dirty="0"/>
              <a:t> neden olabilir</a:t>
            </a:r>
          </a:p>
          <a:p>
            <a:pPr>
              <a:lnSpc>
                <a:spcPct val="105000"/>
              </a:lnSpc>
            </a:pPr>
            <a:r>
              <a:rPr lang="tr-TR" sz="2400" dirty="0"/>
              <a:t>RRP histolojik olarak </a:t>
            </a:r>
            <a:r>
              <a:rPr lang="tr-TR" sz="2400" dirty="0" err="1"/>
              <a:t>benign</a:t>
            </a:r>
            <a:r>
              <a:rPr lang="tr-TR" sz="2400" dirty="0"/>
              <a:t> olmasına rağmen </a:t>
            </a:r>
            <a:r>
              <a:rPr lang="tr-TR" sz="2400" dirty="0" err="1"/>
              <a:t>mortaliteye</a:t>
            </a:r>
            <a:r>
              <a:rPr lang="tr-TR" sz="2400" dirty="0"/>
              <a:t> neden olabilirler</a:t>
            </a:r>
          </a:p>
          <a:p>
            <a:pPr>
              <a:lnSpc>
                <a:spcPct val="105000"/>
              </a:lnSpc>
            </a:pPr>
            <a:r>
              <a:rPr lang="tr-TR" sz="2400" dirty="0"/>
              <a:t>Baş-boyun kanserlerinin ana nedenlerinden biridir</a:t>
            </a:r>
            <a:endParaRPr lang="en-US" sz="2400" dirty="0"/>
          </a:p>
        </p:txBody>
      </p:sp>
      <p:sp>
        <p:nvSpPr>
          <p:cNvPr id="2" name="Footer Placeholder 1"/>
          <p:cNvSpPr>
            <a:spLocks noGrp="1"/>
          </p:cNvSpPr>
          <p:nvPr>
            <p:ph type="ftr" sz="quarter" idx="11"/>
          </p:nvPr>
        </p:nvSpPr>
        <p:spPr>
          <a:prstGeom prst="rect">
            <a:avLst/>
          </a:prstGeom>
        </p:spPr>
        <p:txBody>
          <a:bodyPr/>
          <a:lstStyle/>
          <a:p>
            <a:pPr>
              <a:defRPr/>
            </a:pPr>
            <a:r>
              <a:rPr lang="tr-TR" smtClean="0"/>
              <a:t>Derkay CS, Laryngoscope, 2001; Abramson AL, J Med Virol, 2004; Steinberg BM, Cancer Metastasis Rev,  1996; Szentirmay Z, Cancer and Metastasis Reviews, 2005; Derkay CS, Ann Otol Rhinol Laryngol, 2006</a:t>
            </a:r>
            <a:endParaRPr lang="tr-TR"/>
          </a:p>
        </p:txBody>
      </p:sp>
    </p:spTree>
    <p:extLst>
      <p:ext uri="{BB962C8B-B14F-4D97-AF65-F5344CB8AC3E}">
        <p14:creationId xmlns:p14="http://schemas.microsoft.com/office/powerpoint/2010/main" val="899486680"/>
      </p:ext>
    </p:extLst>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6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751" y="2414071"/>
            <a:ext cx="2865878" cy="22390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8966"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5263" y="2414071"/>
            <a:ext cx="2446343" cy="22390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896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l="38251" t="27000" r="29250" b="21001"/>
          <a:stretch>
            <a:fillRect/>
          </a:stretch>
        </p:blipFill>
        <p:spPr bwMode="auto">
          <a:xfrm>
            <a:off x="6732240" y="2414071"/>
            <a:ext cx="1921128" cy="22423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8968" name="Text Box 8"/>
          <p:cNvSpPr txBox="1">
            <a:spLocks noChangeArrowheads="1"/>
          </p:cNvSpPr>
          <p:nvPr/>
        </p:nvSpPr>
        <p:spPr bwMode="auto">
          <a:xfrm>
            <a:off x="1131170" y="4941169"/>
            <a:ext cx="17551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tr-TR" b="1" dirty="0" err="1" smtClean="0">
                <a:solidFill>
                  <a:schemeClr val="accent1"/>
                </a:solidFill>
                <a:latin typeface="Calibri" pitchFamily="34" charset="0"/>
                <a:ea typeface="MS PGothic" pitchFamily="34" charset="-128"/>
                <a:cs typeface="Calibri" pitchFamily="34" charset="0"/>
              </a:rPr>
              <a:t>Trakeal</a:t>
            </a:r>
            <a:r>
              <a:rPr lang="tr-TR" b="1" dirty="0" smtClean="0">
                <a:solidFill>
                  <a:schemeClr val="accent1"/>
                </a:solidFill>
                <a:latin typeface="Calibri" pitchFamily="34" charset="0"/>
                <a:ea typeface="MS PGothic" pitchFamily="34" charset="-128"/>
                <a:cs typeface="Calibri" pitchFamily="34" charset="0"/>
              </a:rPr>
              <a:t> </a:t>
            </a:r>
            <a:r>
              <a:rPr lang="tr-TR" b="1" dirty="0" err="1" smtClean="0">
                <a:solidFill>
                  <a:schemeClr val="accent1"/>
                </a:solidFill>
                <a:latin typeface="Calibri" pitchFamily="34" charset="0"/>
                <a:ea typeface="MS PGothic" pitchFamily="34" charset="-128"/>
                <a:cs typeface="Calibri" pitchFamily="34" charset="0"/>
              </a:rPr>
              <a:t>Papillom</a:t>
            </a:r>
            <a:endParaRPr lang="en-US" b="1" dirty="0">
              <a:solidFill>
                <a:schemeClr val="accent1"/>
              </a:solidFill>
              <a:latin typeface="Calibri" pitchFamily="34" charset="0"/>
              <a:ea typeface="MS PGothic" pitchFamily="34" charset="-128"/>
              <a:cs typeface="Calibri" pitchFamily="34" charset="0"/>
            </a:endParaRPr>
          </a:p>
        </p:txBody>
      </p:sp>
      <p:sp>
        <p:nvSpPr>
          <p:cNvPr id="168969" name="Text Box 9"/>
          <p:cNvSpPr txBox="1">
            <a:spLocks noChangeArrowheads="1"/>
          </p:cNvSpPr>
          <p:nvPr/>
        </p:nvSpPr>
        <p:spPr bwMode="auto">
          <a:xfrm>
            <a:off x="5409613" y="4941169"/>
            <a:ext cx="19377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tr-TR" b="1" dirty="0" err="1" smtClean="0">
                <a:solidFill>
                  <a:schemeClr val="accent1"/>
                </a:solidFill>
                <a:latin typeface="Calibri" pitchFamily="34" charset="0"/>
                <a:ea typeface="MS PGothic" pitchFamily="34" charset="-128"/>
                <a:cs typeface="Calibri" pitchFamily="34" charset="0"/>
              </a:rPr>
              <a:t>Laringeal</a:t>
            </a:r>
            <a:r>
              <a:rPr lang="tr-TR" b="1" dirty="0" smtClean="0">
                <a:solidFill>
                  <a:schemeClr val="accent1"/>
                </a:solidFill>
                <a:latin typeface="Calibri" pitchFamily="34" charset="0"/>
                <a:ea typeface="MS PGothic" pitchFamily="34" charset="-128"/>
                <a:cs typeface="Calibri" pitchFamily="34" charset="0"/>
              </a:rPr>
              <a:t> </a:t>
            </a:r>
            <a:r>
              <a:rPr lang="en-US" b="1" dirty="0" err="1" smtClean="0">
                <a:solidFill>
                  <a:schemeClr val="accent1"/>
                </a:solidFill>
                <a:latin typeface="Calibri" pitchFamily="34" charset="0"/>
                <a:ea typeface="MS PGothic" pitchFamily="34" charset="-128"/>
                <a:cs typeface="Calibri" pitchFamily="34" charset="0"/>
              </a:rPr>
              <a:t>Papillo</a:t>
            </a:r>
            <a:r>
              <a:rPr lang="tr-TR" b="1" dirty="0" smtClean="0">
                <a:solidFill>
                  <a:schemeClr val="accent1"/>
                </a:solidFill>
                <a:latin typeface="Calibri" pitchFamily="34" charset="0"/>
                <a:ea typeface="MS PGothic" pitchFamily="34" charset="-128"/>
                <a:cs typeface="Calibri" pitchFamily="34" charset="0"/>
              </a:rPr>
              <a:t>m</a:t>
            </a:r>
            <a:endParaRPr lang="en-US" b="1" dirty="0">
              <a:solidFill>
                <a:schemeClr val="accent1"/>
              </a:solidFill>
              <a:latin typeface="Calibri" pitchFamily="34" charset="0"/>
              <a:ea typeface="MS PGothic" pitchFamily="34" charset="-128"/>
              <a:cs typeface="Calibri" pitchFamily="34" charset="0"/>
            </a:endParaRPr>
          </a:p>
        </p:txBody>
      </p:sp>
      <p:sp>
        <p:nvSpPr>
          <p:cNvPr id="2" name="Title 1"/>
          <p:cNvSpPr>
            <a:spLocks noGrp="1"/>
          </p:cNvSpPr>
          <p:nvPr>
            <p:ph type="title"/>
          </p:nvPr>
        </p:nvSpPr>
        <p:spPr/>
        <p:txBody>
          <a:bodyPr/>
          <a:lstStyle/>
          <a:p>
            <a:r>
              <a:rPr lang="tr-TR" dirty="0" smtClean="0"/>
              <a:t>Pediatrik RRP</a:t>
            </a:r>
            <a:endParaRPr lang="tr-TR" dirty="0"/>
          </a:p>
        </p:txBody>
      </p:sp>
    </p:spTree>
    <p:extLst>
      <p:ext uri="{BB962C8B-B14F-4D97-AF65-F5344CB8AC3E}">
        <p14:creationId xmlns:p14="http://schemas.microsoft.com/office/powerpoint/2010/main" val="3307672293"/>
      </p:ext>
    </p:extLst>
  </p:cSld>
  <p:clrMapOvr>
    <a:masterClrMapping/>
  </p:clrMapOvr>
  <p:transition>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73"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l="9274" r="6955"/>
          <a:stretch>
            <a:fillRect/>
          </a:stretch>
        </p:blipFill>
        <p:spPr bwMode="auto">
          <a:xfrm>
            <a:off x="3351914" y="2093390"/>
            <a:ext cx="2699945" cy="26006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7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6370" y="2093391"/>
            <a:ext cx="2448466" cy="25963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8976" name="Picture 16"/>
          <p:cNvPicPr>
            <a:picLocks noChangeAspect="1" noChangeArrowheads="1"/>
          </p:cNvPicPr>
          <p:nvPr/>
        </p:nvPicPr>
        <p:blipFill>
          <a:blip r:embed="rId5" cstate="print">
            <a:extLst>
              <a:ext uri="{28A0092B-C50C-407E-A947-70E740481C1C}">
                <a14:useLocalDpi xmlns:a14="http://schemas.microsoft.com/office/drawing/2010/main" val="0"/>
              </a:ext>
            </a:extLst>
          </a:blip>
          <a:srcRect l="8727" r="8727"/>
          <a:stretch>
            <a:fillRect/>
          </a:stretch>
        </p:blipFill>
        <p:spPr bwMode="auto">
          <a:xfrm>
            <a:off x="6346171" y="2093390"/>
            <a:ext cx="2201132" cy="25977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tr-TR" dirty="0" smtClean="0"/>
              <a:t>Erişkin RRP</a:t>
            </a:r>
            <a:endParaRPr lang="tr-TR" dirty="0"/>
          </a:p>
        </p:txBody>
      </p:sp>
    </p:spTree>
    <p:extLst>
      <p:ext uri="{BB962C8B-B14F-4D97-AF65-F5344CB8AC3E}">
        <p14:creationId xmlns:p14="http://schemas.microsoft.com/office/powerpoint/2010/main" val="2518561378"/>
      </p:ext>
    </p:extLst>
  </p:cSld>
  <p:clrMapOvr>
    <a:masterClrMapping/>
  </p:clrMapOvr>
  <p:transition>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HPV Related Male Cancers</a:t>
            </a:r>
            <a:endParaRPr lang="tr-TR" dirty="0"/>
          </a:p>
        </p:txBody>
      </p:sp>
      <p:pic>
        <p:nvPicPr>
          <p:cNvPr id="4" name="Picture 4"/>
          <p:cNvPicPr>
            <a:picLocks noChangeAspect="1" noChangeArrowheads="1"/>
          </p:cNvPicPr>
          <p:nvPr/>
        </p:nvPicPr>
        <p:blipFill>
          <a:blip r:embed="rId2"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719932" y="1556792"/>
            <a:ext cx="7704138"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0546900"/>
      </p:ext>
    </p:extLst>
  </p:cSld>
  <p:clrMapOvr>
    <a:masterClrMapping/>
  </p:clrMapOvr>
  <p:transition spd="slow">
    <p:wipe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HPV </a:t>
            </a:r>
            <a:r>
              <a:rPr lang="tr-TR" dirty="0" smtClean="0"/>
              <a:t>ve </a:t>
            </a:r>
            <a:r>
              <a:rPr lang="en-US" dirty="0" err="1" smtClean="0"/>
              <a:t>Anogenital</a:t>
            </a:r>
            <a:r>
              <a:rPr lang="en-US" dirty="0" smtClean="0"/>
              <a:t> </a:t>
            </a:r>
            <a:r>
              <a:rPr lang="tr-TR" dirty="0" smtClean="0"/>
              <a:t>Siğiller</a:t>
            </a:r>
            <a:endParaRPr lang="en-US" dirty="0" smtClean="0"/>
          </a:p>
        </p:txBody>
      </p:sp>
      <p:sp>
        <p:nvSpPr>
          <p:cNvPr id="129027" name="Rectangle 3"/>
          <p:cNvSpPr>
            <a:spLocks noGrp="1" noChangeArrowheads="1"/>
          </p:cNvSpPr>
          <p:nvPr>
            <p:ph sz="half" idx="1"/>
          </p:nvPr>
        </p:nvSpPr>
        <p:spPr>
          <a:xfrm>
            <a:off x="301624" y="1600200"/>
            <a:ext cx="4558407" cy="4471988"/>
          </a:xfrm>
          <a:prstGeom prst="rect">
            <a:avLst/>
          </a:prstGeom>
        </p:spPr>
        <p:txBody>
          <a:bodyPr rtlCol="0">
            <a:normAutofit/>
          </a:bodyPr>
          <a:lstStyle/>
          <a:p>
            <a:pPr marL="350838" indent="-350838" fontAlgn="auto">
              <a:spcAft>
                <a:spcPts val="0"/>
              </a:spcAft>
              <a:defRPr/>
            </a:pPr>
            <a:r>
              <a:rPr lang="tr-TR" sz="3200" b="1" dirty="0" err="1" smtClean="0"/>
              <a:t>Anogenital</a:t>
            </a:r>
            <a:r>
              <a:rPr lang="tr-TR" sz="3200" b="1" dirty="0" smtClean="0"/>
              <a:t> siğillerin (</a:t>
            </a:r>
            <a:r>
              <a:rPr lang="tr-TR" sz="3200" b="1" dirty="0" err="1" smtClean="0"/>
              <a:t>warts</a:t>
            </a:r>
            <a:r>
              <a:rPr lang="tr-TR" sz="3200" b="1" dirty="0" smtClean="0"/>
              <a:t>) %90’ından fazlasında </a:t>
            </a:r>
            <a:r>
              <a:rPr lang="en-US" b="1" dirty="0"/>
              <a:t>HPV 6 </a:t>
            </a:r>
            <a:r>
              <a:rPr lang="tr-TR" b="1" dirty="0"/>
              <a:t>ve </a:t>
            </a:r>
            <a:r>
              <a:rPr lang="en-US" b="1" dirty="0" smtClean="0"/>
              <a:t>11</a:t>
            </a:r>
            <a:r>
              <a:rPr lang="tr-TR" b="1" dirty="0" smtClean="0"/>
              <a:t> sorumludur</a:t>
            </a:r>
            <a:endParaRPr lang="en-US" sz="3200" dirty="0" smtClean="0"/>
          </a:p>
          <a:p>
            <a:pPr marL="350838" indent="-350838" fontAlgn="auto">
              <a:spcAft>
                <a:spcPts val="0"/>
              </a:spcAft>
              <a:defRPr/>
            </a:pPr>
            <a:r>
              <a:rPr lang="tr-TR" sz="3200" dirty="0" smtClean="0"/>
              <a:t>ABD’de seksüel aktif kadınlarda</a:t>
            </a:r>
          </a:p>
          <a:p>
            <a:pPr marL="625476" lvl="1" indent="-350838" fontAlgn="auto">
              <a:spcAft>
                <a:spcPts val="0"/>
              </a:spcAft>
              <a:defRPr/>
            </a:pPr>
            <a:r>
              <a:rPr lang="tr-TR" dirty="0" err="1" smtClean="0"/>
              <a:t>İnsidans</a:t>
            </a:r>
            <a:r>
              <a:rPr lang="tr-TR" dirty="0" smtClean="0"/>
              <a:t> </a:t>
            </a:r>
            <a:r>
              <a:rPr lang="en-US" b="1" dirty="0" smtClean="0">
                <a:sym typeface="Symbol" pitchFamily="18" charset="2"/>
              </a:rPr>
              <a:t>~</a:t>
            </a:r>
            <a:r>
              <a:rPr lang="tr-TR" b="1" dirty="0" smtClean="0">
                <a:sym typeface="Symbol" pitchFamily="18" charset="2"/>
              </a:rPr>
              <a:t>%</a:t>
            </a:r>
            <a:r>
              <a:rPr lang="tr-TR" b="1" dirty="0" smtClean="0"/>
              <a:t>1</a:t>
            </a:r>
            <a:endParaRPr lang="tr-TR" dirty="0"/>
          </a:p>
          <a:p>
            <a:pPr marL="625476" lvl="1" indent="-350838" fontAlgn="auto">
              <a:spcAft>
                <a:spcPts val="0"/>
              </a:spcAft>
              <a:defRPr/>
            </a:pPr>
            <a:r>
              <a:rPr lang="tr-TR" dirty="0" smtClean="0"/>
              <a:t>Yaşam boyu risk </a:t>
            </a:r>
            <a:r>
              <a:rPr lang="en-US" b="1" dirty="0" smtClean="0">
                <a:sym typeface="Symbol" pitchFamily="18" charset="2"/>
              </a:rPr>
              <a:t>~</a:t>
            </a:r>
            <a:r>
              <a:rPr lang="tr-TR" b="1" dirty="0" smtClean="0">
                <a:sym typeface="Symbol" pitchFamily="18" charset="2"/>
              </a:rPr>
              <a:t>%</a:t>
            </a:r>
            <a:r>
              <a:rPr lang="tr-TR" b="1" dirty="0" smtClean="0"/>
              <a:t>10-50</a:t>
            </a:r>
          </a:p>
          <a:p>
            <a:pPr marL="625476" lvl="1" indent="-350838" fontAlgn="auto">
              <a:spcAft>
                <a:spcPts val="0"/>
              </a:spcAft>
              <a:defRPr/>
            </a:pPr>
            <a:r>
              <a:rPr lang="tr-TR" dirty="0" err="1" smtClean="0"/>
              <a:t>Rekürrens</a:t>
            </a:r>
            <a:r>
              <a:rPr lang="tr-TR" dirty="0" smtClean="0"/>
              <a:t> hızı %</a:t>
            </a:r>
            <a:r>
              <a:rPr lang="tr-TR" b="1" dirty="0" smtClean="0"/>
              <a:t>5-65</a:t>
            </a:r>
            <a:endParaRPr lang="tr-TR" dirty="0" smtClean="0"/>
          </a:p>
        </p:txBody>
      </p:sp>
      <p:sp>
        <p:nvSpPr>
          <p:cNvPr id="3" name="Footer Placeholder 2"/>
          <p:cNvSpPr>
            <a:spLocks noGrp="1"/>
          </p:cNvSpPr>
          <p:nvPr>
            <p:ph type="ftr" sz="quarter" idx="11"/>
          </p:nvPr>
        </p:nvSpPr>
        <p:spPr>
          <a:xfrm>
            <a:off x="457200" y="6145215"/>
            <a:ext cx="8229600" cy="644525"/>
          </a:xfrm>
          <a:prstGeom prst="rect">
            <a:avLst/>
          </a:prstGeom>
        </p:spPr>
        <p:txBody>
          <a:bodyPr/>
          <a:lstStyle/>
          <a:p>
            <a:pPr>
              <a:defRPr/>
            </a:pPr>
            <a:endParaRPr lang="tr-TR" smtClean="0"/>
          </a:p>
          <a:p>
            <a:pPr>
              <a:defRPr/>
            </a:pPr>
            <a:r>
              <a:rPr lang="tr-TR" smtClean="0"/>
              <a:t>Jansen KU, Annu Rev Med, 2004; Koutsky L, Am J Med, 1997; Franco EL, In: Franco EL, Monsonego J, eds. Oxford, UK: Blackwell Science; 1997; Tortolero-Luna G, Hematol Oncol Clin North Am, 1999</a:t>
            </a:r>
            <a:endParaRPr lang="tr-TR" dirty="0"/>
          </a:p>
        </p:txBody>
      </p:sp>
      <p:pic>
        <p:nvPicPr>
          <p:cNvPr id="129031" name="Picture 7"/>
          <p:cNvPicPr>
            <a:picLocks noChangeArrowheads="1"/>
          </p:cNvPicPr>
          <p:nvPr/>
        </p:nvPicPr>
        <p:blipFill>
          <a:blip r:embed="rId3" cstate="print"/>
          <a:srcRect/>
          <a:stretch>
            <a:fillRect/>
          </a:stretch>
        </p:blipFill>
        <p:spPr bwMode="auto">
          <a:xfrm>
            <a:off x="5022851" y="1484786"/>
            <a:ext cx="1763713" cy="2322513"/>
          </a:xfrm>
          <a:prstGeom prst="rect">
            <a:avLst/>
          </a:prstGeom>
          <a:ln>
            <a:noFill/>
          </a:ln>
          <a:effectLst>
            <a:outerShdw blurRad="292100" dist="139700" dir="2700000" algn="tl" rotWithShape="0">
              <a:srgbClr val="333333">
                <a:alpha val="65000"/>
              </a:srgbClr>
            </a:outerShdw>
          </a:effectLst>
        </p:spPr>
      </p:pic>
      <p:pic>
        <p:nvPicPr>
          <p:cNvPr id="129032" name="Picture 8"/>
          <p:cNvPicPr>
            <a:picLocks noChangeArrowheads="1"/>
          </p:cNvPicPr>
          <p:nvPr/>
        </p:nvPicPr>
        <p:blipFill>
          <a:blip r:embed="rId4" cstate="print"/>
          <a:srcRect/>
          <a:stretch>
            <a:fillRect/>
          </a:stretch>
        </p:blipFill>
        <p:spPr bwMode="auto">
          <a:xfrm>
            <a:off x="7108826" y="1484786"/>
            <a:ext cx="1763713" cy="2322513"/>
          </a:xfrm>
          <a:prstGeom prst="rect">
            <a:avLst/>
          </a:prstGeom>
          <a:ln>
            <a:noFill/>
          </a:ln>
          <a:effectLst>
            <a:outerShdw blurRad="292100" dist="139700" dir="2700000" algn="tl" rotWithShape="0">
              <a:srgbClr val="333333">
                <a:alpha val="65000"/>
              </a:srgbClr>
            </a:outerShdw>
          </a:effectLst>
        </p:spPr>
      </p:pic>
      <p:pic>
        <p:nvPicPr>
          <p:cNvPr id="129033" name="Picture 9" descr="PRinc_E03187"/>
          <p:cNvPicPr>
            <a:picLocks noChangeArrowheads="1"/>
          </p:cNvPicPr>
          <p:nvPr/>
        </p:nvPicPr>
        <p:blipFill>
          <a:blip r:embed="rId5" cstate="print"/>
          <a:srcRect/>
          <a:stretch>
            <a:fillRect/>
          </a:stretch>
        </p:blipFill>
        <p:spPr bwMode="auto">
          <a:xfrm>
            <a:off x="5022851" y="3933056"/>
            <a:ext cx="1763713" cy="2320925"/>
          </a:xfrm>
          <a:prstGeom prst="rect">
            <a:avLst/>
          </a:prstGeom>
          <a:ln>
            <a:noFill/>
          </a:ln>
          <a:effectLst>
            <a:outerShdw blurRad="292100" dist="139700" dir="2700000" algn="tl" rotWithShape="0">
              <a:srgbClr val="333333">
                <a:alpha val="65000"/>
              </a:srgbClr>
            </a:outerShdw>
          </a:effectLst>
        </p:spPr>
      </p:pic>
      <p:pic>
        <p:nvPicPr>
          <p:cNvPr id="129034" name="Picture 10"/>
          <p:cNvPicPr>
            <a:picLocks noChangeArrowheads="1"/>
          </p:cNvPicPr>
          <p:nvPr/>
        </p:nvPicPr>
        <p:blipFill>
          <a:blip r:embed="rId6" cstate="print"/>
          <a:srcRect/>
          <a:stretch>
            <a:fillRect/>
          </a:stretch>
        </p:blipFill>
        <p:spPr bwMode="auto">
          <a:xfrm>
            <a:off x="7108826" y="3933056"/>
            <a:ext cx="1763713" cy="23209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25917259"/>
      </p:ext>
    </p:extLst>
  </p:cSld>
  <p:clrMapOvr>
    <a:masterClrMapping/>
  </p:clrMapOvr>
  <p:transition spd="slow">
    <p:push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6610" name="Picture 2" descr="fg1-v36"/>
          <p:cNvPicPr>
            <a:picLocks noChangeAspect="1" noChangeArrowheads="1"/>
          </p:cNvPicPr>
          <p:nvPr/>
        </p:nvPicPr>
        <p:blipFill rotWithShape="1">
          <a:blip r:embed="rId2" cstate="print">
            <a:lum bright="6000"/>
            <a:extLst>
              <a:ext uri="{28A0092B-C50C-407E-A947-70E740481C1C}">
                <a14:useLocalDpi xmlns:a14="http://schemas.microsoft.com/office/drawing/2010/main" val="0"/>
              </a:ext>
            </a:extLst>
          </a:blip>
          <a:srcRect t="4448" b="21968"/>
          <a:stretch/>
        </p:blipFill>
        <p:spPr bwMode="auto">
          <a:xfrm>
            <a:off x="539751" y="1482438"/>
            <a:ext cx="8064500" cy="4726361"/>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tr-TR" dirty="0" err="1" smtClean="0"/>
              <a:t>Genital</a:t>
            </a:r>
            <a:r>
              <a:rPr lang="tr-TR" dirty="0" smtClean="0"/>
              <a:t> Siğiller</a:t>
            </a:r>
            <a:endParaRPr lang="tr-TR" dirty="0"/>
          </a:p>
        </p:txBody>
      </p:sp>
      <p:sp>
        <p:nvSpPr>
          <p:cNvPr id="2" name="Footer Placeholder 1"/>
          <p:cNvSpPr>
            <a:spLocks noGrp="1"/>
          </p:cNvSpPr>
          <p:nvPr>
            <p:ph type="ftr" sz="quarter" idx="11"/>
          </p:nvPr>
        </p:nvSpPr>
        <p:spPr>
          <a:xfrm>
            <a:off x="457200" y="6145215"/>
            <a:ext cx="8229600" cy="644525"/>
          </a:xfrm>
          <a:prstGeom prst="rect">
            <a:avLst/>
          </a:prstGeom>
        </p:spPr>
        <p:txBody>
          <a:bodyPr/>
          <a:lstStyle/>
          <a:p>
            <a:pPr>
              <a:defRPr/>
            </a:pPr>
            <a:endParaRPr lang="tr-TR" smtClean="0"/>
          </a:p>
          <a:p>
            <a:pPr>
              <a:defRPr/>
            </a:pPr>
            <a:r>
              <a:rPr lang="en-US" smtClean="0"/>
              <a:t>Health Protection Agency of England and Wales</a:t>
            </a:r>
            <a:endParaRPr lang="tr-TR" dirty="0"/>
          </a:p>
        </p:txBody>
      </p:sp>
    </p:spTree>
    <p:extLst>
      <p:ext uri="{BB962C8B-B14F-4D97-AF65-F5344CB8AC3E}">
        <p14:creationId xmlns:p14="http://schemas.microsoft.com/office/powerpoint/2010/main" val="1724858474"/>
      </p:ext>
    </p:extLst>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Türkiye’de </a:t>
            </a:r>
            <a:r>
              <a:rPr lang="tr-TR" dirty="0" err="1" smtClean="0"/>
              <a:t>Genital</a:t>
            </a:r>
            <a:r>
              <a:rPr lang="tr-TR" dirty="0" smtClean="0"/>
              <a:t> Siğil Çalışması</a:t>
            </a:r>
            <a:endParaRPr lang="tr-T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78980646"/>
              </p:ext>
            </p:extLst>
          </p:nvPr>
        </p:nvGraphicFramePr>
        <p:xfrm>
          <a:off x="415501" y="2504430"/>
          <a:ext cx="8229600" cy="4325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a:xfrm>
            <a:off x="457200" y="6145215"/>
            <a:ext cx="8229600" cy="644525"/>
          </a:xfrm>
          <a:prstGeom prst="rect">
            <a:avLst/>
          </a:prstGeom>
        </p:spPr>
        <p:txBody>
          <a:bodyPr/>
          <a:lstStyle/>
          <a:p>
            <a:pPr>
              <a:defRPr/>
            </a:pPr>
            <a:endParaRPr lang="tr-TR" dirty="0" smtClean="0"/>
          </a:p>
          <a:p>
            <a:pPr>
              <a:defRPr/>
            </a:pPr>
            <a:r>
              <a:rPr lang="tr-TR" dirty="0" err="1" smtClean="0"/>
              <a:t>Ozgul</a:t>
            </a:r>
            <a:r>
              <a:rPr lang="tr-TR" dirty="0" smtClean="0"/>
              <a:t> N, Asian Pacific Journal of Cancer Prevention  2011</a:t>
            </a:r>
            <a:endParaRPr lang="tr-TR" dirty="0"/>
          </a:p>
        </p:txBody>
      </p:sp>
    </p:spTree>
    <p:extLst>
      <p:ext uri="{BB962C8B-B14F-4D97-AF65-F5344CB8AC3E}">
        <p14:creationId xmlns:p14="http://schemas.microsoft.com/office/powerpoint/2010/main" val="80105930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Genel Popülasyona Ağırlıklı Data</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4396264"/>
              </p:ext>
            </p:extLst>
          </p:nvPr>
        </p:nvGraphicFramePr>
        <p:xfrm>
          <a:off x="457200" y="1628800"/>
          <a:ext cx="8229813" cy="4226811"/>
        </p:xfrm>
        <a:graphic>
          <a:graphicData uri="http://schemas.openxmlformats.org/drawingml/2006/table">
            <a:tbl>
              <a:tblPr firstRow="1" bandRow="1">
                <a:tableStyleId>{C4B1156A-380E-4F78-BDF5-A606A8083BF9}</a:tableStyleId>
              </a:tblPr>
              <a:tblGrid>
                <a:gridCol w="2242592">
                  <a:extLst>
                    <a:ext uri="{9D8B030D-6E8A-4147-A177-3AD203B41FA5}">
                      <a16:colId xmlns:a16="http://schemas.microsoft.com/office/drawing/2014/main" xmlns="" val="3041242544"/>
                    </a:ext>
                  </a:extLst>
                </a:gridCol>
                <a:gridCol w="777504">
                  <a:extLst>
                    <a:ext uri="{9D8B030D-6E8A-4147-A177-3AD203B41FA5}">
                      <a16:colId xmlns:a16="http://schemas.microsoft.com/office/drawing/2014/main" xmlns="" val="386414717"/>
                    </a:ext>
                  </a:extLst>
                </a:gridCol>
                <a:gridCol w="721217">
                  <a:extLst>
                    <a:ext uri="{9D8B030D-6E8A-4147-A177-3AD203B41FA5}">
                      <a16:colId xmlns:a16="http://schemas.microsoft.com/office/drawing/2014/main" xmlns="" val="1216794657"/>
                    </a:ext>
                  </a:extLst>
                </a:gridCol>
                <a:gridCol w="759853">
                  <a:extLst>
                    <a:ext uri="{9D8B030D-6E8A-4147-A177-3AD203B41FA5}">
                      <a16:colId xmlns:a16="http://schemas.microsoft.com/office/drawing/2014/main" xmlns="" val="438613827"/>
                    </a:ext>
                  </a:extLst>
                </a:gridCol>
                <a:gridCol w="759854">
                  <a:extLst>
                    <a:ext uri="{9D8B030D-6E8A-4147-A177-3AD203B41FA5}">
                      <a16:colId xmlns:a16="http://schemas.microsoft.com/office/drawing/2014/main" xmlns="" val="1050729714"/>
                    </a:ext>
                  </a:extLst>
                </a:gridCol>
                <a:gridCol w="721217">
                  <a:extLst>
                    <a:ext uri="{9D8B030D-6E8A-4147-A177-3AD203B41FA5}">
                      <a16:colId xmlns:a16="http://schemas.microsoft.com/office/drawing/2014/main" xmlns="" val="2232661980"/>
                    </a:ext>
                  </a:extLst>
                </a:gridCol>
                <a:gridCol w="695459">
                  <a:extLst>
                    <a:ext uri="{9D8B030D-6E8A-4147-A177-3AD203B41FA5}">
                      <a16:colId xmlns:a16="http://schemas.microsoft.com/office/drawing/2014/main" xmlns="" val="2899541297"/>
                    </a:ext>
                  </a:extLst>
                </a:gridCol>
                <a:gridCol w="837127">
                  <a:extLst>
                    <a:ext uri="{9D8B030D-6E8A-4147-A177-3AD203B41FA5}">
                      <a16:colId xmlns:a16="http://schemas.microsoft.com/office/drawing/2014/main" xmlns="" val="3378511275"/>
                    </a:ext>
                  </a:extLst>
                </a:gridCol>
                <a:gridCol w="714990">
                  <a:extLst>
                    <a:ext uri="{9D8B030D-6E8A-4147-A177-3AD203B41FA5}">
                      <a16:colId xmlns:a16="http://schemas.microsoft.com/office/drawing/2014/main" xmlns="" val="3607295284"/>
                    </a:ext>
                  </a:extLst>
                </a:gridCol>
              </a:tblGrid>
              <a:tr h="472546">
                <a:tc rowSpan="2">
                  <a:txBody>
                    <a:bodyPr/>
                    <a:lstStyle/>
                    <a:p>
                      <a:r>
                        <a:rPr lang="tr-TR" dirty="0" smtClean="0"/>
                        <a:t>Genital Wart</a:t>
                      </a:r>
                      <a:endParaRPr lang="tr-TR" dirty="0"/>
                    </a:p>
                  </a:txBody>
                  <a:tcPr anchor="ctr">
                    <a:solidFill>
                      <a:srgbClr val="F1DECE"/>
                    </a:solidFill>
                  </a:tcPr>
                </a:tc>
                <a:tc gridSpan="2">
                  <a:txBody>
                    <a:bodyPr/>
                    <a:lstStyle/>
                    <a:p>
                      <a:pPr algn="ctr"/>
                      <a:r>
                        <a:rPr lang="tr-TR" dirty="0" smtClean="0"/>
                        <a:t>Bakanlık</a:t>
                      </a:r>
                      <a:r>
                        <a:rPr lang="tr-TR" baseline="0" dirty="0" smtClean="0"/>
                        <a:t> </a:t>
                      </a:r>
                      <a:r>
                        <a:rPr lang="tr-TR" baseline="0" dirty="0" err="1" smtClean="0"/>
                        <a:t>Hast</a:t>
                      </a:r>
                      <a:endParaRPr lang="tr-TR" dirty="0"/>
                    </a:p>
                  </a:txBody>
                  <a:tcPr anchor="ctr">
                    <a:solidFill>
                      <a:srgbClr val="F1DECE"/>
                    </a:solidFill>
                  </a:tcPr>
                </a:tc>
                <a:tc hMerge="1">
                  <a:txBody>
                    <a:bodyPr/>
                    <a:lstStyle/>
                    <a:p>
                      <a:endParaRPr lang="tr-TR"/>
                    </a:p>
                  </a:txBody>
                  <a:tcPr/>
                </a:tc>
                <a:tc gridSpan="2">
                  <a:txBody>
                    <a:bodyPr/>
                    <a:lstStyle/>
                    <a:p>
                      <a:pPr algn="ctr"/>
                      <a:r>
                        <a:rPr lang="tr-TR" dirty="0" smtClean="0"/>
                        <a:t>Üniversite</a:t>
                      </a:r>
                      <a:endParaRPr lang="tr-TR" dirty="0"/>
                    </a:p>
                  </a:txBody>
                  <a:tcPr anchor="ctr">
                    <a:solidFill>
                      <a:srgbClr val="F1DECE"/>
                    </a:solidFill>
                  </a:tcPr>
                </a:tc>
                <a:tc hMerge="1">
                  <a:txBody>
                    <a:bodyPr/>
                    <a:lstStyle/>
                    <a:p>
                      <a:endParaRPr lang="tr-TR"/>
                    </a:p>
                  </a:txBody>
                  <a:tcPr/>
                </a:tc>
                <a:tc gridSpan="2">
                  <a:txBody>
                    <a:bodyPr/>
                    <a:lstStyle/>
                    <a:p>
                      <a:pPr algn="ctr"/>
                      <a:r>
                        <a:rPr lang="tr-TR" dirty="0" smtClean="0"/>
                        <a:t>Özel</a:t>
                      </a:r>
                      <a:endParaRPr lang="tr-TR" dirty="0"/>
                    </a:p>
                  </a:txBody>
                  <a:tcPr anchor="ctr">
                    <a:solidFill>
                      <a:srgbClr val="F1DECE"/>
                    </a:solidFill>
                  </a:tcPr>
                </a:tc>
                <a:tc hMerge="1">
                  <a:txBody>
                    <a:bodyPr/>
                    <a:lstStyle/>
                    <a:p>
                      <a:endParaRPr lang="tr-TR"/>
                    </a:p>
                  </a:txBody>
                  <a:tcPr/>
                </a:tc>
                <a:tc gridSpan="2">
                  <a:txBody>
                    <a:bodyPr/>
                    <a:lstStyle/>
                    <a:p>
                      <a:pPr algn="ctr"/>
                      <a:r>
                        <a:rPr lang="tr-TR" dirty="0" smtClean="0"/>
                        <a:t>Toplam</a:t>
                      </a:r>
                      <a:endParaRPr lang="tr-TR" dirty="0"/>
                    </a:p>
                  </a:txBody>
                  <a:tcPr anchor="ctr">
                    <a:solidFill>
                      <a:srgbClr val="F1DECE"/>
                    </a:solidFill>
                  </a:tcPr>
                </a:tc>
                <a:tc hMerge="1">
                  <a:txBody>
                    <a:bodyPr/>
                    <a:lstStyle/>
                    <a:p>
                      <a:endParaRPr lang="tr-TR"/>
                    </a:p>
                  </a:txBody>
                  <a:tcPr/>
                </a:tc>
                <a:extLst>
                  <a:ext uri="{0D108BD9-81ED-4DB2-BD59-A6C34878D82A}">
                    <a16:rowId xmlns:a16="http://schemas.microsoft.com/office/drawing/2014/main" xmlns="" val="3492671184"/>
                  </a:ext>
                </a:extLst>
              </a:tr>
              <a:tr h="472546">
                <a:tc vMerge="1">
                  <a:txBody>
                    <a:bodyPr/>
                    <a:lstStyle/>
                    <a:p>
                      <a:endParaRPr lang="tr-TR"/>
                    </a:p>
                  </a:txBody>
                  <a:tcPr/>
                </a:tc>
                <a:tc>
                  <a:txBody>
                    <a:bodyPr/>
                    <a:lstStyle/>
                    <a:p>
                      <a:pPr algn="ctr"/>
                      <a:r>
                        <a:rPr lang="tr-TR" dirty="0" smtClean="0"/>
                        <a:t>n</a:t>
                      </a:r>
                      <a:endParaRPr lang="tr-TR" b="1" dirty="0">
                        <a:solidFill>
                          <a:schemeClr val="bg1"/>
                        </a:solidFill>
                      </a:endParaRPr>
                    </a:p>
                  </a:txBody>
                  <a:tcPr anchor="ctr">
                    <a:solidFill>
                      <a:srgbClr val="F1DECE"/>
                    </a:solidFill>
                  </a:tcPr>
                </a:tc>
                <a:tc>
                  <a:txBody>
                    <a:bodyPr/>
                    <a:lstStyle/>
                    <a:p>
                      <a:pPr algn="ctr"/>
                      <a:r>
                        <a:rPr lang="tr-TR" dirty="0" smtClean="0"/>
                        <a:t>%</a:t>
                      </a:r>
                      <a:endParaRPr lang="tr-TR" b="1" dirty="0">
                        <a:solidFill>
                          <a:schemeClr val="bg1"/>
                        </a:solidFill>
                      </a:endParaRPr>
                    </a:p>
                  </a:txBody>
                  <a:tcPr anchor="ctr">
                    <a:solidFill>
                      <a:srgbClr val="F1DECE"/>
                    </a:solidFill>
                  </a:tcPr>
                </a:tc>
                <a:tc>
                  <a:txBody>
                    <a:bodyPr/>
                    <a:lstStyle/>
                    <a:p>
                      <a:pPr algn="ctr"/>
                      <a:r>
                        <a:rPr lang="tr-TR" dirty="0" smtClean="0"/>
                        <a:t>n</a:t>
                      </a:r>
                      <a:endParaRPr lang="tr-TR" b="1" dirty="0">
                        <a:solidFill>
                          <a:schemeClr val="bg1"/>
                        </a:solidFill>
                      </a:endParaRPr>
                    </a:p>
                  </a:txBody>
                  <a:tcPr anchor="ctr">
                    <a:solidFill>
                      <a:srgbClr val="F1DECE"/>
                    </a:solidFill>
                  </a:tcPr>
                </a:tc>
                <a:tc>
                  <a:txBody>
                    <a:bodyPr/>
                    <a:lstStyle/>
                    <a:p>
                      <a:pPr algn="ctr"/>
                      <a:r>
                        <a:rPr lang="tr-TR" dirty="0" smtClean="0"/>
                        <a:t>%</a:t>
                      </a:r>
                      <a:endParaRPr lang="tr-TR" b="1" dirty="0">
                        <a:solidFill>
                          <a:schemeClr val="bg1"/>
                        </a:solidFill>
                      </a:endParaRPr>
                    </a:p>
                  </a:txBody>
                  <a:tcPr anchor="ctr">
                    <a:solidFill>
                      <a:srgbClr val="F1DECE"/>
                    </a:solidFill>
                  </a:tcPr>
                </a:tc>
                <a:tc>
                  <a:txBody>
                    <a:bodyPr/>
                    <a:lstStyle/>
                    <a:p>
                      <a:pPr algn="ctr"/>
                      <a:r>
                        <a:rPr lang="tr-TR" dirty="0" smtClean="0"/>
                        <a:t>n</a:t>
                      </a:r>
                      <a:endParaRPr lang="tr-TR" b="1" dirty="0">
                        <a:solidFill>
                          <a:schemeClr val="bg1"/>
                        </a:solidFill>
                      </a:endParaRPr>
                    </a:p>
                  </a:txBody>
                  <a:tcPr anchor="ctr">
                    <a:solidFill>
                      <a:srgbClr val="F1DECE"/>
                    </a:solidFill>
                  </a:tcPr>
                </a:tc>
                <a:tc>
                  <a:txBody>
                    <a:bodyPr/>
                    <a:lstStyle/>
                    <a:p>
                      <a:pPr algn="ctr"/>
                      <a:r>
                        <a:rPr lang="tr-TR" dirty="0" smtClean="0"/>
                        <a:t>%</a:t>
                      </a:r>
                      <a:endParaRPr lang="tr-TR" b="1" dirty="0">
                        <a:solidFill>
                          <a:schemeClr val="bg1"/>
                        </a:solidFill>
                      </a:endParaRPr>
                    </a:p>
                  </a:txBody>
                  <a:tcPr anchor="ctr">
                    <a:solidFill>
                      <a:srgbClr val="F1DECE"/>
                    </a:solidFill>
                  </a:tcPr>
                </a:tc>
                <a:tc>
                  <a:txBody>
                    <a:bodyPr/>
                    <a:lstStyle/>
                    <a:p>
                      <a:pPr algn="ctr"/>
                      <a:r>
                        <a:rPr lang="tr-TR" dirty="0" smtClean="0"/>
                        <a:t>n</a:t>
                      </a:r>
                      <a:endParaRPr lang="tr-TR" b="1" dirty="0">
                        <a:solidFill>
                          <a:schemeClr val="bg1"/>
                        </a:solidFill>
                      </a:endParaRPr>
                    </a:p>
                  </a:txBody>
                  <a:tcPr anchor="ctr">
                    <a:solidFill>
                      <a:srgbClr val="F1DECE"/>
                    </a:solidFill>
                  </a:tcPr>
                </a:tc>
                <a:tc>
                  <a:txBody>
                    <a:bodyPr/>
                    <a:lstStyle/>
                    <a:p>
                      <a:pPr algn="ctr"/>
                      <a:r>
                        <a:rPr lang="tr-TR" dirty="0" smtClean="0"/>
                        <a:t>%</a:t>
                      </a:r>
                      <a:endParaRPr lang="tr-TR" b="1" dirty="0">
                        <a:solidFill>
                          <a:schemeClr val="bg1"/>
                        </a:solidFill>
                      </a:endParaRPr>
                    </a:p>
                  </a:txBody>
                  <a:tcPr anchor="ctr">
                    <a:solidFill>
                      <a:srgbClr val="F1DECE"/>
                    </a:solidFill>
                  </a:tcPr>
                </a:tc>
                <a:extLst>
                  <a:ext uri="{0D108BD9-81ED-4DB2-BD59-A6C34878D82A}">
                    <a16:rowId xmlns:a16="http://schemas.microsoft.com/office/drawing/2014/main" xmlns="" val="3468083390"/>
                  </a:ext>
                </a:extLst>
              </a:tr>
              <a:tr h="815628">
                <a:tc>
                  <a:txBody>
                    <a:bodyPr/>
                    <a:lstStyle/>
                    <a:p>
                      <a:r>
                        <a:rPr lang="tr-TR" dirty="0" err="1" smtClean="0"/>
                        <a:t>Ağırlıklandırılmamış</a:t>
                      </a:r>
                      <a:r>
                        <a:rPr lang="tr-TR" dirty="0" smtClean="0"/>
                        <a:t> oranlar</a:t>
                      </a:r>
                      <a:endParaRPr lang="tr-TR" dirty="0"/>
                    </a:p>
                  </a:txBody>
                  <a:tcPr anchor="ctr"/>
                </a:tc>
                <a:tc>
                  <a:txBody>
                    <a:bodyPr/>
                    <a:lstStyle/>
                    <a:p>
                      <a:pPr algn="ctr"/>
                      <a:r>
                        <a:rPr lang="tr-TR" dirty="0" smtClean="0"/>
                        <a:t>13</a:t>
                      </a:r>
                      <a:endParaRPr lang="tr-TR" dirty="0"/>
                    </a:p>
                  </a:txBody>
                  <a:tcPr anchor="ctr"/>
                </a:tc>
                <a:tc>
                  <a:txBody>
                    <a:bodyPr/>
                    <a:lstStyle/>
                    <a:p>
                      <a:pPr algn="ctr"/>
                      <a:r>
                        <a:rPr lang="tr-TR" dirty="0" smtClean="0"/>
                        <a:t>3.4</a:t>
                      </a:r>
                      <a:endParaRPr lang="tr-TR" dirty="0"/>
                    </a:p>
                  </a:txBody>
                  <a:tcPr anchor="ctr"/>
                </a:tc>
                <a:tc>
                  <a:txBody>
                    <a:bodyPr/>
                    <a:lstStyle/>
                    <a:p>
                      <a:pPr algn="ctr"/>
                      <a:r>
                        <a:rPr lang="tr-TR" dirty="0" smtClean="0"/>
                        <a:t>60</a:t>
                      </a:r>
                      <a:endParaRPr lang="tr-TR" dirty="0"/>
                    </a:p>
                  </a:txBody>
                  <a:tcPr anchor="ctr"/>
                </a:tc>
                <a:tc>
                  <a:txBody>
                    <a:bodyPr/>
                    <a:lstStyle/>
                    <a:p>
                      <a:pPr algn="ctr"/>
                      <a:r>
                        <a:rPr lang="tr-TR" dirty="0" smtClean="0"/>
                        <a:t>3.8</a:t>
                      </a:r>
                      <a:endParaRPr lang="tr-TR" dirty="0"/>
                    </a:p>
                  </a:txBody>
                  <a:tcPr anchor="ctr"/>
                </a:tc>
                <a:tc>
                  <a:txBody>
                    <a:bodyPr/>
                    <a:lstStyle/>
                    <a:p>
                      <a:pPr algn="ctr"/>
                      <a:r>
                        <a:rPr lang="tr-TR" dirty="0" smtClean="0"/>
                        <a:t>40</a:t>
                      </a:r>
                      <a:endParaRPr lang="tr-TR" dirty="0"/>
                    </a:p>
                  </a:txBody>
                  <a:tcPr anchor="ctr"/>
                </a:tc>
                <a:tc>
                  <a:txBody>
                    <a:bodyPr/>
                    <a:lstStyle/>
                    <a:p>
                      <a:pPr algn="ctr"/>
                      <a:r>
                        <a:rPr lang="tr-TR" dirty="0" smtClean="0"/>
                        <a:t>4.1</a:t>
                      </a:r>
                      <a:endParaRPr lang="tr-TR" dirty="0"/>
                    </a:p>
                  </a:txBody>
                  <a:tcPr anchor="ctr"/>
                </a:tc>
                <a:tc>
                  <a:txBody>
                    <a:bodyPr/>
                    <a:lstStyle/>
                    <a:p>
                      <a:pPr algn="ctr"/>
                      <a:r>
                        <a:rPr lang="tr-TR" dirty="0" smtClean="0"/>
                        <a:t>114</a:t>
                      </a:r>
                      <a:endParaRPr lang="tr-TR" dirty="0"/>
                    </a:p>
                  </a:txBody>
                  <a:tcPr anchor="ctr"/>
                </a:tc>
                <a:tc>
                  <a:txBody>
                    <a:bodyPr/>
                    <a:lstStyle/>
                    <a:p>
                      <a:pPr algn="ctr"/>
                      <a:r>
                        <a:rPr lang="tr-TR" dirty="0" smtClean="0"/>
                        <a:t>3.8</a:t>
                      </a:r>
                      <a:endParaRPr lang="tr-TR" dirty="0"/>
                    </a:p>
                  </a:txBody>
                  <a:tcPr anchor="ctr"/>
                </a:tc>
                <a:extLst>
                  <a:ext uri="{0D108BD9-81ED-4DB2-BD59-A6C34878D82A}">
                    <a16:rowId xmlns:a16="http://schemas.microsoft.com/office/drawing/2014/main" xmlns="" val="2947648738"/>
                  </a:ext>
                </a:extLst>
              </a:tr>
              <a:tr h="472546">
                <a:tc gridSpan="9">
                  <a:txBody>
                    <a:bodyPr/>
                    <a:lstStyle/>
                    <a:p>
                      <a:pPr algn="l"/>
                      <a:r>
                        <a:rPr lang="tr-TR" dirty="0" smtClean="0"/>
                        <a:t>Genel popülasyona göre hesaplanmış değerler</a:t>
                      </a:r>
                      <a:endParaRPr lang="tr-TR" b="1" dirty="0">
                        <a:solidFill>
                          <a:schemeClr val="bg1"/>
                        </a:solidFill>
                      </a:endParaRPr>
                    </a:p>
                  </a:txBody>
                  <a:tcPr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xmlns="" val="2521449918"/>
                  </a:ext>
                </a:extLst>
              </a:tr>
              <a:tr h="1048665">
                <a:tc>
                  <a:txBody>
                    <a:bodyPr/>
                    <a:lstStyle/>
                    <a:p>
                      <a:r>
                        <a:rPr lang="tr-TR" dirty="0" smtClean="0"/>
                        <a:t>Tüm çalışma grubu bazında</a:t>
                      </a:r>
                      <a:endParaRPr lang="tr-TR" dirty="0"/>
                    </a:p>
                  </a:txBody>
                  <a:tcPr marL="252000" marR="90000" marT="46800" marB="46800" anchor="ctr"/>
                </a:tc>
                <a:tc gridSpan="2">
                  <a:txBody>
                    <a:bodyPr/>
                    <a:lstStyle/>
                    <a:p>
                      <a:pPr algn="ctr"/>
                      <a:r>
                        <a:rPr lang="tr-TR" dirty="0" smtClean="0"/>
                        <a:t>3.4</a:t>
                      </a:r>
                    </a:p>
                    <a:p>
                      <a:pPr algn="ctr"/>
                      <a:r>
                        <a:rPr lang="tr-TR" dirty="0" smtClean="0"/>
                        <a:t>(3.4-4)</a:t>
                      </a:r>
                      <a:endParaRPr lang="tr-TR" dirty="0"/>
                    </a:p>
                  </a:txBody>
                  <a:tcPr anchor="ctr"/>
                </a:tc>
                <a:tc hMerge="1">
                  <a:txBody>
                    <a:bodyPr/>
                    <a:lstStyle/>
                    <a:p>
                      <a:endParaRPr lang="tr-TR"/>
                    </a:p>
                  </a:txBody>
                  <a:tcPr/>
                </a:tc>
                <a:tc gridSpan="2">
                  <a:txBody>
                    <a:bodyPr/>
                    <a:lstStyle/>
                    <a:p>
                      <a:pPr algn="ctr"/>
                      <a:r>
                        <a:rPr lang="tr-TR" dirty="0" smtClean="0"/>
                        <a:t>3.8</a:t>
                      </a:r>
                    </a:p>
                    <a:p>
                      <a:pPr algn="ctr"/>
                      <a:r>
                        <a:rPr lang="tr-TR" dirty="0" smtClean="0"/>
                        <a:t>(2.2-6.5)</a:t>
                      </a:r>
                      <a:endParaRPr lang="tr-TR" dirty="0"/>
                    </a:p>
                  </a:txBody>
                  <a:tcPr anchor="ctr"/>
                </a:tc>
                <a:tc hMerge="1">
                  <a:txBody>
                    <a:bodyPr/>
                    <a:lstStyle/>
                    <a:p>
                      <a:endParaRPr lang="tr-TR"/>
                    </a:p>
                  </a:txBody>
                  <a:tcPr/>
                </a:tc>
                <a:tc gridSpan="2">
                  <a:txBody>
                    <a:bodyPr/>
                    <a:lstStyle/>
                    <a:p>
                      <a:pPr algn="ctr"/>
                      <a:r>
                        <a:rPr lang="tr-TR" dirty="0" smtClean="0"/>
                        <a:t>4.1</a:t>
                      </a:r>
                    </a:p>
                    <a:p>
                      <a:pPr algn="ctr"/>
                      <a:r>
                        <a:rPr lang="tr-TR" dirty="0" smtClean="0"/>
                        <a:t>(2.0-8.1)</a:t>
                      </a:r>
                      <a:endParaRPr lang="tr-TR" dirty="0"/>
                    </a:p>
                  </a:txBody>
                  <a:tcPr anchor="ctr"/>
                </a:tc>
                <a:tc hMerge="1">
                  <a:txBody>
                    <a:bodyPr/>
                    <a:lstStyle/>
                    <a:p>
                      <a:endParaRPr lang="tr-TR"/>
                    </a:p>
                  </a:txBody>
                  <a:tcPr/>
                </a:tc>
                <a:tc gridSpan="2">
                  <a:txBody>
                    <a:bodyPr/>
                    <a:lstStyle/>
                    <a:p>
                      <a:pPr algn="ctr"/>
                      <a:r>
                        <a:rPr lang="tr-TR" sz="2800" b="1" dirty="0" smtClean="0">
                          <a:solidFill>
                            <a:srgbClr val="C00000"/>
                          </a:solidFill>
                        </a:rPr>
                        <a:t>3.8*</a:t>
                      </a:r>
                    </a:p>
                    <a:p>
                      <a:pPr algn="ctr"/>
                      <a:r>
                        <a:rPr lang="tr-TR" sz="2800" b="1" dirty="0" smtClean="0">
                          <a:solidFill>
                            <a:srgbClr val="C00000"/>
                          </a:solidFill>
                        </a:rPr>
                        <a:t>(3.4-4.3)</a:t>
                      </a:r>
                      <a:endParaRPr lang="tr-TR" sz="2800" b="1" dirty="0">
                        <a:solidFill>
                          <a:srgbClr val="C00000"/>
                        </a:solidFill>
                      </a:endParaRPr>
                    </a:p>
                  </a:txBody>
                  <a:tcPr anchor="ctr"/>
                </a:tc>
                <a:tc hMerge="1">
                  <a:txBody>
                    <a:bodyPr/>
                    <a:lstStyle/>
                    <a:p>
                      <a:endParaRPr lang="tr-TR"/>
                    </a:p>
                  </a:txBody>
                  <a:tcPr/>
                </a:tc>
                <a:extLst>
                  <a:ext uri="{0D108BD9-81ED-4DB2-BD59-A6C34878D82A}">
                    <a16:rowId xmlns:a16="http://schemas.microsoft.com/office/drawing/2014/main" xmlns="" val="2193603232"/>
                  </a:ext>
                </a:extLst>
              </a:tr>
              <a:tr h="815628">
                <a:tc>
                  <a:txBody>
                    <a:bodyPr/>
                    <a:lstStyle/>
                    <a:p>
                      <a:r>
                        <a:rPr lang="tr-TR" dirty="0" smtClean="0"/>
                        <a:t>Gebe kadınlar bazında</a:t>
                      </a:r>
                      <a:endParaRPr lang="tr-TR" dirty="0"/>
                    </a:p>
                  </a:txBody>
                  <a:tcPr marL="252000" marR="90000" marT="46800" marB="46800" anchor="ctr"/>
                </a:tc>
                <a:tc gridSpan="2">
                  <a:txBody>
                    <a:bodyPr/>
                    <a:lstStyle/>
                    <a:p>
                      <a:pPr algn="ctr"/>
                      <a:r>
                        <a:rPr lang="tr-TR" dirty="0" smtClean="0"/>
                        <a:t>3.3</a:t>
                      </a:r>
                    </a:p>
                    <a:p>
                      <a:pPr algn="ctr"/>
                      <a:r>
                        <a:rPr lang="tr-TR" dirty="0" smtClean="0"/>
                        <a:t>(3.3-3.3)</a:t>
                      </a:r>
                      <a:endParaRPr lang="tr-TR" dirty="0"/>
                    </a:p>
                  </a:txBody>
                  <a:tcPr anchor="ctr"/>
                </a:tc>
                <a:tc hMerge="1">
                  <a:txBody>
                    <a:bodyPr/>
                    <a:lstStyle/>
                    <a:p>
                      <a:endParaRPr lang="tr-TR"/>
                    </a:p>
                  </a:txBody>
                  <a:tcPr/>
                </a:tc>
                <a:tc gridSpan="2">
                  <a:txBody>
                    <a:bodyPr/>
                    <a:lstStyle/>
                    <a:p>
                      <a:pPr algn="ctr"/>
                      <a:r>
                        <a:rPr lang="tr-TR" dirty="0" smtClean="0"/>
                        <a:t>1.8</a:t>
                      </a:r>
                    </a:p>
                    <a:p>
                      <a:pPr algn="ctr"/>
                      <a:r>
                        <a:rPr lang="tr-TR" dirty="0" smtClean="0"/>
                        <a:t>(0.3-11.5)</a:t>
                      </a:r>
                      <a:endParaRPr lang="tr-TR" dirty="0"/>
                    </a:p>
                  </a:txBody>
                  <a:tcPr anchor="ctr"/>
                </a:tc>
                <a:tc hMerge="1">
                  <a:txBody>
                    <a:bodyPr/>
                    <a:lstStyle/>
                    <a:p>
                      <a:endParaRPr lang="tr-TR"/>
                    </a:p>
                  </a:txBody>
                  <a:tcPr/>
                </a:tc>
                <a:tc gridSpan="2">
                  <a:txBody>
                    <a:bodyPr/>
                    <a:lstStyle/>
                    <a:p>
                      <a:pPr algn="ctr"/>
                      <a:r>
                        <a:rPr lang="tr-TR" dirty="0" smtClean="0"/>
                        <a:t>2.8</a:t>
                      </a:r>
                    </a:p>
                    <a:p>
                      <a:pPr algn="ctr"/>
                      <a:r>
                        <a:rPr lang="tr-TR" dirty="0" smtClean="0"/>
                        <a:t>(0.5-15.2)</a:t>
                      </a:r>
                      <a:endParaRPr lang="tr-TR" dirty="0"/>
                    </a:p>
                  </a:txBody>
                  <a:tcPr anchor="ctr"/>
                </a:tc>
                <a:tc hMerge="1">
                  <a:txBody>
                    <a:bodyPr/>
                    <a:lstStyle/>
                    <a:p>
                      <a:endParaRPr lang="tr-TR"/>
                    </a:p>
                  </a:txBody>
                  <a:tcPr/>
                </a:tc>
                <a:tc gridSpan="2">
                  <a:txBody>
                    <a:bodyPr/>
                    <a:lstStyle/>
                    <a:p>
                      <a:pPr algn="ctr"/>
                      <a:r>
                        <a:rPr lang="tr-TR" sz="2800" b="1" dirty="0" smtClean="0">
                          <a:solidFill>
                            <a:srgbClr val="C00000"/>
                          </a:solidFill>
                        </a:rPr>
                        <a:t>2.4*</a:t>
                      </a:r>
                    </a:p>
                    <a:p>
                      <a:pPr algn="ctr"/>
                      <a:r>
                        <a:rPr lang="tr-TR" sz="2800" b="1" dirty="0" smtClean="0">
                          <a:solidFill>
                            <a:srgbClr val="C00000"/>
                          </a:solidFill>
                        </a:rPr>
                        <a:t>(1.3-4.3)</a:t>
                      </a:r>
                      <a:endParaRPr lang="tr-TR" sz="2800" b="1" dirty="0">
                        <a:solidFill>
                          <a:srgbClr val="C00000"/>
                        </a:solidFill>
                      </a:endParaRPr>
                    </a:p>
                  </a:txBody>
                  <a:tcPr anchor="ctr"/>
                </a:tc>
                <a:tc hMerge="1">
                  <a:txBody>
                    <a:bodyPr/>
                    <a:lstStyle/>
                    <a:p>
                      <a:endParaRPr lang="tr-TR"/>
                    </a:p>
                  </a:txBody>
                  <a:tcPr/>
                </a:tc>
                <a:extLst>
                  <a:ext uri="{0D108BD9-81ED-4DB2-BD59-A6C34878D82A}">
                    <a16:rowId xmlns:a16="http://schemas.microsoft.com/office/drawing/2014/main" xmlns="" val="3311567672"/>
                  </a:ext>
                </a:extLst>
              </a:tr>
            </a:tbl>
          </a:graphicData>
        </a:graphic>
      </p:graphicFrame>
      <p:sp>
        <p:nvSpPr>
          <p:cNvPr id="5" name="Footer Placeholder 4"/>
          <p:cNvSpPr>
            <a:spLocks noGrp="1"/>
          </p:cNvSpPr>
          <p:nvPr>
            <p:ph type="ftr" sz="quarter" idx="11"/>
          </p:nvPr>
        </p:nvSpPr>
        <p:spPr>
          <a:xfrm>
            <a:off x="453017" y="6096843"/>
            <a:ext cx="8229600" cy="644525"/>
          </a:xfrm>
          <a:prstGeom prst="rect">
            <a:avLst/>
          </a:prstGeom>
        </p:spPr>
        <p:txBody>
          <a:bodyPr/>
          <a:lstStyle/>
          <a:p>
            <a:pPr>
              <a:defRPr/>
            </a:pPr>
            <a:endParaRPr lang="tr-TR" dirty="0" smtClean="0">
              <a:solidFill>
                <a:schemeClr val="bg1"/>
              </a:solidFill>
            </a:endParaRPr>
          </a:p>
          <a:p>
            <a:pPr>
              <a:defRPr/>
            </a:pPr>
            <a:endParaRPr lang="tr-TR" dirty="0" smtClean="0">
              <a:solidFill>
                <a:schemeClr val="bg1"/>
              </a:solidFill>
            </a:endParaRPr>
          </a:p>
          <a:p>
            <a:pPr>
              <a:defRPr/>
            </a:pPr>
            <a:r>
              <a:rPr lang="tr-TR" dirty="0" err="1" smtClean="0">
                <a:solidFill>
                  <a:schemeClr val="bg1"/>
                </a:solidFill>
              </a:rPr>
              <a:t>Kose</a:t>
            </a:r>
            <a:r>
              <a:rPr lang="tr-TR" dirty="0" smtClean="0">
                <a:solidFill>
                  <a:schemeClr val="bg1"/>
                </a:solidFill>
              </a:rPr>
              <a:t> MF,</a:t>
            </a:r>
            <a:r>
              <a:rPr lang="en-US" dirty="0" smtClean="0">
                <a:solidFill>
                  <a:schemeClr val="bg1"/>
                </a:solidFill>
              </a:rPr>
              <a:t> </a:t>
            </a:r>
            <a:r>
              <a:rPr lang="en-US" dirty="0" err="1" smtClean="0">
                <a:solidFill>
                  <a:schemeClr val="bg1"/>
                </a:solidFill>
              </a:rPr>
              <a:t>Clin</a:t>
            </a:r>
            <a:r>
              <a:rPr lang="en-US" dirty="0" smtClean="0">
                <a:solidFill>
                  <a:schemeClr val="bg1"/>
                </a:solidFill>
              </a:rPr>
              <a:t> Exp </a:t>
            </a:r>
            <a:r>
              <a:rPr lang="en-US" dirty="0" err="1" smtClean="0">
                <a:solidFill>
                  <a:schemeClr val="bg1"/>
                </a:solidFill>
              </a:rPr>
              <a:t>Obstet</a:t>
            </a:r>
            <a:r>
              <a:rPr lang="en-US" dirty="0" smtClean="0">
                <a:solidFill>
                  <a:schemeClr val="bg1"/>
                </a:solidFill>
              </a:rPr>
              <a:t> </a:t>
            </a:r>
            <a:r>
              <a:rPr lang="en-US" dirty="0" err="1" smtClean="0">
                <a:solidFill>
                  <a:schemeClr val="bg1"/>
                </a:solidFill>
              </a:rPr>
              <a:t>Gynecol</a:t>
            </a:r>
            <a:r>
              <a:rPr lang="en-US" dirty="0" smtClean="0">
                <a:solidFill>
                  <a:schemeClr val="bg1"/>
                </a:solidFill>
              </a:rPr>
              <a:t>, 2013</a:t>
            </a:r>
            <a:endParaRPr lang="tr-TR" b="1" dirty="0" smtClean="0">
              <a:solidFill>
                <a:schemeClr val="bg1"/>
              </a:solidFill>
            </a:endParaRPr>
          </a:p>
          <a:p>
            <a:pPr>
              <a:defRPr/>
            </a:pPr>
            <a:endParaRPr lang="tr-TR" dirty="0">
              <a:solidFill>
                <a:schemeClr val="bg1"/>
              </a:solidFill>
            </a:endParaRPr>
          </a:p>
        </p:txBody>
      </p:sp>
      <p:sp>
        <p:nvSpPr>
          <p:cNvPr id="3" name="TextBox 2"/>
          <p:cNvSpPr txBox="1"/>
          <p:nvPr/>
        </p:nvSpPr>
        <p:spPr>
          <a:xfrm>
            <a:off x="2910167" y="5867980"/>
            <a:ext cx="3404202" cy="369332"/>
          </a:xfrm>
          <a:prstGeom prst="rect">
            <a:avLst/>
          </a:prstGeom>
          <a:noFill/>
        </p:spPr>
        <p:txBody>
          <a:bodyPr wrap="none" rtlCol="0">
            <a:spAutoFit/>
          </a:bodyPr>
          <a:lstStyle/>
          <a:p>
            <a:r>
              <a:rPr lang="tr-TR" b="1" dirty="0" smtClean="0">
                <a:solidFill>
                  <a:srgbClr val="C00000"/>
                </a:solidFill>
                <a:latin typeface="+mn-lt"/>
              </a:rPr>
              <a:t>*Yaşa uyarlanmış nokta </a:t>
            </a:r>
            <a:r>
              <a:rPr lang="tr-TR" b="1" dirty="0" err="1" smtClean="0">
                <a:solidFill>
                  <a:srgbClr val="C00000"/>
                </a:solidFill>
                <a:latin typeface="+mn-lt"/>
              </a:rPr>
              <a:t>prevalans</a:t>
            </a:r>
            <a:endParaRPr lang="tr-TR" b="1" dirty="0">
              <a:solidFill>
                <a:srgbClr val="C00000"/>
              </a:solidFill>
              <a:latin typeface="+mn-lt"/>
            </a:endParaRPr>
          </a:p>
        </p:txBody>
      </p:sp>
    </p:spTree>
    <p:extLst>
      <p:ext uri="{BB962C8B-B14F-4D97-AF65-F5344CB8AC3E}">
        <p14:creationId xmlns:p14="http://schemas.microsoft.com/office/powerpoint/2010/main" val="1833414918"/>
      </p:ext>
    </p:extLst>
  </p:cSld>
  <p:clrMapOvr>
    <a:masterClrMapping/>
  </p:clrMapOvr>
  <p:transition spd="med">
    <p:cover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tr-TR" dirty="0" smtClean="0"/>
              <a:t>Çocukluk Çağı Aşıları ve HPV Aşısı</a:t>
            </a:r>
            <a:endParaRPr lang="tr-TR"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814601641"/>
              </p:ext>
            </p:extLst>
          </p:nvPr>
        </p:nvGraphicFramePr>
        <p:xfrm>
          <a:off x="609600" y="1600200"/>
          <a:ext cx="7924800" cy="4133052"/>
        </p:xfrm>
        <a:graphic>
          <a:graphicData uri="http://schemas.openxmlformats.org/drawingml/2006/table">
            <a:tbl>
              <a:tblPr firstRow="1" bandRow="1">
                <a:tableStyleId>{37CE84F3-28C3-443E-9E96-99CF82512B78}</a:tableStyleId>
              </a:tblPr>
              <a:tblGrid>
                <a:gridCol w="3962400"/>
                <a:gridCol w="3962400"/>
              </a:tblGrid>
              <a:tr h="459228">
                <a:tc>
                  <a:txBody>
                    <a:bodyPr/>
                    <a:lstStyle/>
                    <a:p>
                      <a:r>
                        <a:rPr lang="tr-TR" sz="2400" dirty="0" smtClean="0">
                          <a:solidFill>
                            <a:srgbClr val="FFC000"/>
                          </a:solidFill>
                        </a:rPr>
                        <a:t>Aşı</a:t>
                      </a:r>
                      <a:endParaRPr lang="tr-TR" sz="2400" dirty="0">
                        <a:solidFill>
                          <a:srgbClr val="FFC000"/>
                        </a:solidFill>
                      </a:endParaRPr>
                    </a:p>
                  </a:txBody>
                  <a:tcPr/>
                </a:tc>
                <a:tc>
                  <a:txBody>
                    <a:bodyPr/>
                    <a:lstStyle/>
                    <a:p>
                      <a:r>
                        <a:rPr lang="tr-TR" sz="2400" dirty="0" smtClean="0">
                          <a:solidFill>
                            <a:srgbClr val="FFC000"/>
                          </a:solidFill>
                        </a:rPr>
                        <a:t>Sensitivite %</a:t>
                      </a:r>
                      <a:endParaRPr lang="tr-TR" sz="2400" dirty="0">
                        <a:solidFill>
                          <a:srgbClr val="FFC000"/>
                        </a:solidFill>
                      </a:endParaRPr>
                    </a:p>
                  </a:txBody>
                  <a:tcPr/>
                </a:tc>
              </a:tr>
              <a:tr h="459228">
                <a:tc>
                  <a:txBody>
                    <a:bodyPr/>
                    <a:lstStyle/>
                    <a:p>
                      <a:r>
                        <a:rPr lang="tr-TR" sz="2400" dirty="0" smtClean="0"/>
                        <a:t>BCG</a:t>
                      </a:r>
                      <a:endParaRPr lang="tr-TR" sz="2400" dirty="0"/>
                    </a:p>
                  </a:txBody>
                  <a:tcPr/>
                </a:tc>
                <a:tc>
                  <a:txBody>
                    <a:bodyPr/>
                    <a:lstStyle/>
                    <a:p>
                      <a:pPr algn="ctr"/>
                      <a:r>
                        <a:rPr lang="tr-TR" sz="2400" dirty="0" smtClean="0"/>
                        <a:t>0-100</a:t>
                      </a:r>
                      <a:endParaRPr lang="tr-TR" sz="2400" dirty="0"/>
                    </a:p>
                  </a:txBody>
                  <a:tcPr/>
                </a:tc>
              </a:tr>
              <a:tr h="459228">
                <a:tc>
                  <a:txBody>
                    <a:bodyPr/>
                    <a:lstStyle/>
                    <a:p>
                      <a:r>
                        <a:rPr lang="tr-TR" sz="2400" dirty="0" smtClean="0"/>
                        <a:t>BDT, Polio, Pnömokok</a:t>
                      </a:r>
                      <a:endParaRPr lang="tr-TR" sz="2400" dirty="0"/>
                    </a:p>
                  </a:txBody>
                  <a:tcPr/>
                </a:tc>
                <a:tc>
                  <a:txBody>
                    <a:bodyPr/>
                    <a:lstStyle/>
                    <a:p>
                      <a:pPr algn="ctr"/>
                      <a:r>
                        <a:rPr lang="tr-TR" sz="2400" dirty="0" smtClean="0"/>
                        <a:t>96</a:t>
                      </a:r>
                      <a:endParaRPr lang="tr-TR" sz="2400" dirty="0"/>
                    </a:p>
                  </a:txBody>
                  <a:tcPr/>
                </a:tc>
              </a:tr>
              <a:tr h="459228">
                <a:tc>
                  <a:txBody>
                    <a:bodyPr/>
                    <a:lstStyle/>
                    <a:p>
                      <a:r>
                        <a:rPr lang="tr-TR" sz="2400" dirty="0" smtClean="0"/>
                        <a:t>MMR</a:t>
                      </a:r>
                      <a:endParaRPr lang="tr-TR" sz="2400" dirty="0"/>
                    </a:p>
                  </a:txBody>
                  <a:tcPr/>
                </a:tc>
                <a:tc>
                  <a:txBody>
                    <a:bodyPr/>
                    <a:lstStyle/>
                    <a:p>
                      <a:pPr algn="ctr"/>
                      <a:r>
                        <a:rPr lang="tr-TR" sz="2400" dirty="0" smtClean="0"/>
                        <a:t>100</a:t>
                      </a:r>
                      <a:endParaRPr lang="tr-TR" sz="2400" dirty="0"/>
                    </a:p>
                  </a:txBody>
                  <a:tcPr/>
                </a:tc>
              </a:tr>
              <a:tr h="459228">
                <a:tc>
                  <a:txBody>
                    <a:bodyPr/>
                    <a:lstStyle/>
                    <a:p>
                      <a:r>
                        <a:rPr lang="tr-TR" sz="2400" dirty="0" smtClean="0"/>
                        <a:t>Hep B</a:t>
                      </a:r>
                      <a:endParaRPr lang="tr-TR" sz="2400" dirty="0"/>
                    </a:p>
                  </a:txBody>
                  <a:tcPr/>
                </a:tc>
                <a:tc>
                  <a:txBody>
                    <a:bodyPr/>
                    <a:lstStyle/>
                    <a:p>
                      <a:pPr algn="ctr"/>
                      <a:r>
                        <a:rPr lang="tr-TR" sz="2400" dirty="0" smtClean="0"/>
                        <a:t>94</a:t>
                      </a:r>
                      <a:endParaRPr lang="tr-TR" sz="2400" dirty="0"/>
                    </a:p>
                  </a:txBody>
                  <a:tcPr/>
                </a:tc>
              </a:tr>
              <a:tr h="459228">
                <a:tc>
                  <a:txBody>
                    <a:bodyPr/>
                    <a:lstStyle/>
                    <a:p>
                      <a:r>
                        <a:rPr lang="tr-TR" sz="2400" dirty="0" smtClean="0"/>
                        <a:t>Rota</a:t>
                      </a:r>
                      <a:endParaRPr lang="tr-TR" sz="2400" dirty="0"/>
                    </a:p>
                  </a:txBody>
                  <a:tcPr/>
                </a:tc>
                <a:tc>
                  <a:txBody>
                    <a:bodyPr/>
                    <a:lstStyle/>
                    <a:p>
                      <a:pPr algn="ctr"/>
                      <a:r>
                        <a:rPr lang="tr-TR" sz="2400" dirty="0" smtClean="0"/>
                        <a:t>90</a:t>
                      </a:r>
                      <a:endParaRPr lang="tr-TR" sz="2400" dirty="0"/>
                    </a:p>
                  </a:txBody>
                  <a:tcPr/>
                </a:tc>
              </a:tr>
              <a:tr h="459228">
                <a:tc>
                  <a:txBody>
                    <a:bodyPr/>
                    <a:lstStyle/>
                    <a:p>
                      <a:r>
                        <a:rPr lang="tr-TR" sz="2400" dirty="0" smtClean="0"/>
                        <a:t>Varicella</a:t>
                      </a:r>
                      <a:endParaRPr lang="tr-TR" sz="2400" dirty="0"/>
                    </a:p>
                  </a:txBody>
                  <a:tcPr/>
                </a:tc>
                <a:tc>
                  <a:txBody>
                    <a:bodyPr/>
                    <a:lstStyle/>
                    <a:p>
                      <a:pPr algn="ctr"/>
                      <a:r>
                        <a:rPr lang="tr-TR" sz="2400" dirty="0" smtClean="0"/>
                        <a:t>86</a:t>
                      </a:r>
                      <a:endParaRPr lang="tr-TR" sz="2400" dirty="0"/>
                    </a:p>
                  </a:txBody>
                  <a:tcPr/>
                </a:tc>
              </a:tr>
              <a:tr h="459228">
                <a:tc>
                  <a:txBody>
                    <a:bodyPr/>
                    <a:lstStyle/>
                    <a:p>
                      <a:r>
                        <a:rPr lang="tr-TR" sz="2400" dirty="0" smtClean="0"/>
                        <a:t>Hep A</a:t>
                      </a:r>
                      <a:endParaRPr lang="tr-TR" sz="2400" dirty="0"/>
                    </a:p>
                  </a:txBody>
                  <a:tcPr/>
                </a:tc>
                <a:tc>
                  <a:txBody>
                    <a:bodyPr/>
                    <a:lstStyle/>
                    <a:p>
                      <a:pPr algn="ctr"/>
                      <a:r>
                        <a:rPr lang="tr-TR" sz="2400" dirty="0" smtClean="0"/>
                        <a:t>90</a:t>
                      </a:r>
                      <a:endParaRPr lang="tr-TR" sz="2400" dirty="0"/>
                    </a:p>
                  </a:txBody>
                  <a:tcPr/>
                </a:tc>
              </a:tr>
              <a:tr h="459228">
                <a:tc>
                  <a:txBody>
                    <a:bodyPr/>
                    <a:lstStyle/>
                    <a:p>
                      <a:r>
                        <a:rPr lang="tr-TR" sz="2400" dirty="0" smtClean="0"/>
                        <a:t>HPV</a:t>
                      </a:r>
                      <a:endParaRPr lang="tr-TR" sz="2400" dirty="0"/>
                    </a:p>
                  </a:txBody>
                  <a:tcPr/>
                </a:tc>
                <a:tc>
                  <a:txBody>
                    <a:bodyPr/>
                    <a:lstStyle/>
                    <a:p>
                      <a:pPr algn="ctr"/>
                      <a:r>
                        <a:rPr lang="tr-TR" sz="2400" dirty="0" smtClean="0"/>
                        <a:t>100 (İçerdikleri tiplere karşı)</a:t>
                      </a:r>
                      <a:endParaRPr lang="tr-TR" sz="2400" dirty="0"/>
                    </a:p>
                  </a:txBody>
                  <a:tcPr/>
                </a:tc>
              </a:tr>
            </a:tbl>
          </a:graphicData>
        </a:graphic>
      </p:graphicFrame>
      <p:sp>
        <p:nvSpPr>
          <p:cNvPr id="4" name="TextBox 3"/>
          <p:cNvSpPr txBox="1"/>
          <p:nvPr/>
        </p:nvSpPr>
        <p:spPr>
          <a:xfrm>
            <a:off x="1767232" y="6021288"/>
            <a:ext cx="5609548" cy="408623"/>
          </a:xfrm>
          <a:prstGeom prst="roundRect">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4"/>
          </a:lnRef>
          <a:fillRef idx="3">
            <a:schemeClr val="accent4"/>
          </a:fillRef>
          <a:effectRef idx="3">
            <a:schemeClr val="accent4"/>
          </a:effectRef>
          <a:fontRef idx="minor">
            <a:schemeClr val="lt1"/>
          </a:fontRef>
        </p:style>
        <p:txBody>
          <a:bodyPr wrap="none" rtlCol="0">
            <a:spAutoFit/>
          </a:bodyPr>
          <a:lstStyle/>
          <a:p>
            <a:r>
              <a:rPr lang="tr-TR" b="1" dirty="0" smtClean="0"/>
              <a:t>Varicella ve Hep A aşılarının 5. yılda rapel ihtiyacı vardır!</a:t>
            </a:r>
            <a:endParaRPr lang="tr-TR" b="1" dirty="0"/>
          </a:p>
        </p:txBody>
      </p:sp>
    </p:spTree>
    <p:extLst>
      <p:ext uri="{BB962C8B-B14F-4D97-AF65-F5344CB8AC3E}">
        <p14:creationId xmlns:p14="http://schemas.microsoft.com/office/powerpoint/2010/main" val="31455734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Aşıyla Korunulabilecek Hastalıklardan Ölümler</a:t>
            </a:r>
            <a:endParaRPr lang="tr-T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87260331"/>
              </p:ext>
            </p:extLst>
          </p:nvPr>
        </p:nvGraphicFramePr>
        <p:xfrm>
          <a:off x="609600" y="1600200"/>
          <a:ext cx="7924800" cy="4114800"/>
        </p:xfrm>
        <a:graphic>
          <a:graphicData uri="http://schemas.openxmlformats.org/drawingml/2006/chart">
            <c:chart xmlns:c="http://schemas.openxmlformats.org/drawingml/2006/chart" xmlns:r="http://schemas.openxmlformats.org/officeDocument/2006/relationships" r:id="rId2"/>
          </a:graphicData>
        </a:graphic>
      </p:graphicFrame>
      <p:sp>
        <p:nvSpPr>
          <p:cNvPr id="6" name="Footer Placeholder 5"/>
          <p:cNvSpPr>
            <a:spLocks noGrp="1"/>
          </p:cNvSpPr>
          <p:nvPr>
            <p:ph type="ftr" sz="quarter" idx="11"/>
          </p:nvPr>
        </p:nvSpPr>
        <p:spPr/>
        <p:txBody>
          <a:bodyPr/>
          <a:lstStyle/>
          <a:p>
            <a:r>
              <a:rPr lang="tr-TR" dirty="0" smtClean="0"/>
              <a:t>WHO 2006</a:t>
            </a:r>
            <a:endParaRPr lang="tr-TR" dirty="0"/>
          </a:p>
        </p:txBody>
      </p:sp>
      <p:sp>
        <p:nvSpPr>
          <p:cNvPr id="5" name="TextBox 4"/>
          <p:cNvSpPr txBox="1"/>
          <p:nvPr/>
        </p:nvSpPr>
        <p:spPr>
          <a:xfrm>
            <a:off x="2246400" y="5594231"/>
            <a:ext cx="4845879" cy="408623"/>
          </a:xfrm>
          <a:prstGeom prst="roundRect">
            <a:avLst/>
          </a:prstGeom>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dirty="0" smtClean="0">
                <a:solidFill>
                  <a:schemeClr val="bg1"/>
                </a:solidFill>
              </a:rPr>
              <a:t>Toplam 3.396.000 ölümden korunulabilir </a:t>
            </a:r>
            <a:r>
              <a:rPr lang="en-GB" dirty="0" smtClean="0">
                <a:solidFill>
                  <a:schemeClr val="bg1"/>
                </a:solidFill>
              </a:rPr>
              <a:t>(200</a:t>
            </a:r>
            <a:r>
              <a:rPr lang="tr-TR" dirty="0" smtClean="0">
                <a:solidFill>
                  <a:schemeClr val="bg1"/>
                </a:solidFill>
              </a:rPr>
              <a:t>2</a:t>
            </a:r>
            <a:r>
              <a:rPr lang="en-GB" dirty="0" smtClean="0">
                <a:solidFill>
                  <a:schemeClr val="bg1"/>
                </a:solidFill>
              </a:rPr>
              <a:t>)</a:t>
            </a:r>
            <a:endParaRPr lang="tr-TR" dirty="0" smtClean="0">
              <a:solidFill>
                <a:schemeClr val="bg1"/>
              </a:solidFill>
            </a:endParaRPr>
          </a:p>
        </p:txBody>
      </p:sp>
    </p:spTree>
    <p:extLst>
      <p:ext uri="{BB962C8B-B14F-4D97-AF65-F5344CB8AC3E}">
        <p14:creationId xmlns:p14="http://schemas.microsoft.com/office/powerpoint/2010/main" val="341175450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Basından</a:t>
            </a:r>
            <a:endParaRPr lang="tr-TR" dirty="0"/>
          </a:p>
        </p:txBody>
      </p:sp>
      <p:sp>
        <p:nvSpPr>
          <p:cNvPr id="3" name="Content Placeholder 2"/>
          <p:cNvSpPr>
            <a:spLocks noGrp="1"/>
          </p:cNvSpPr>
          <p:nvPr>
            <p:ph idx="1"/>
          </p:nvPr>
        </p:nvSpPr>
        <p:spPr>
          <a:prstGeom prst="rect">
            <a:avLst/>
          </a:prstGeom>
        </p:spPr>
        <p:txBody>
          <a:bodyPr>
            <a:normAutofit/>
          </a:bodyPr>
          <a:lstStyle/>
          <a:p>
            <a:r>
              <a:rPr lang="tr-TR" b="1" dirty="0" smtClean="0">
                <a:solidFill>
                  <a:srgbClr val="FF0000"/>
                </a:solidFill>
              </a:rPr>
              <a:t>Sayın …; rahim </a:t>
            </a:r>
            <a:r>
              <a:rPr lang="tr-TR" b="1" dirty="0">
                <a:solidFill>
                  <a:srgbClr val="FF0000"/>
                </a:solidFill>
              </a:rPr>
              <a:t>ağzı kanseri kadın kanserleri ve tüm kanserler arasında sıklığı nedir?</a:t>
            </a:r>
            <a:endParaRPr lang="tr-TR" dirty="0">
              <a:solidFill>
                <a:srgbClr val="FF0000"/>
              </a:solidFill>
            </a:endParaRPr>
          </a:p>
          <a:p>
            <a:r>
              <a:rPr lang="tr-TR" dirty="0"/>
              <a:t>Rahim ağzı kanseri yani serviks kanseri </a:t>
            </a:r>
            <a:r>
              <a:rPr lang="tr-TR" b="1" dirty="0" smtClean="0">
                <a:solidFill>
                  <a:srgbClr val="FF0000"/>
                </a:solidFill>
              </a:rPr>
              <a:t>ACS (</a:t>
            </a:r>
            <a:r>
              <a:rPr lang="tr-TR" b="1" dirty="0">
                <a:solidFill>
                  <a:srgbClr val="FF0000"/>
                </a:solidFill>
              </a:rPr>
              <a:t>Amerika Kanser Derneği)</a:t>
            </a:r>
            <a:r>
              <a:rPr lang="tr-TR" dirty="0"/>
              <a:t>’in son verilerine göre ne öldürücülükte ne de görülme sıklığı olarak kadınlarda görülen </a:t>
            </a:r>
            <a:r>
              <a:rPr lang="tr-TR" b="1" dirty="0">
                <a:solidFill>
                  <a:srgbClr val="FF0000"/>
                </a:solidFill>
              </a:rPr>
              <a:t>ilk 10 kanser arasına girmez</a:t>
            </a:r>
            <a:r>
              <a:rPr lang="tr-TR" dirty="0">
                <a:solidFill>
                  <a:srgbClr val="FF0000"/>
                </a:solidFill>
              </a:rPr>
              <a:t>.</a:t>
            </a:r>
            <a:r>
              <a:rPr lang="tr-TR" dirty="0"/>
              <a:t> Beyin ve karaciğer kanserleri tüm kanserler arasında %</a:t>
            </a:r>
            <a:r>
              <a:rPr lang="tr-TR" dirty="0" smtClean="0"/>
              <a:t>2’lik </a:t>
            </a:r>
            <a:r>
              <a:rPr lang="tr-TR" dirty="0"/>
              <a:t>oranla ilk </a:t>
            </a:r>
            <a:r>
              <a:rPr lang="tr-TR" dirty="0" smtClean="0"/>
              <a:t>10’a </a:t>
            </a:r>
            <a:r>
              <a:rPr lang="tr-TR" dirty="0"/>
              <a:t>girerken rahim ağzı kanseri girmez. Bu oran </a:t>
            </a:r>
            <a:r>
              <a:rPr lang="tr-TR" b="1" dirty="0">
                <a:solidFill>
                  <a:srgbClr val="FF0000"/>
                </a:solidFill>
              </a:rPr>
              <a:t>İngiltere</a:t>
            </a:r>
            <a:r>
              <a:rPr lang="tr-TR" dirty="0"/>
              <a:t>’de de böyledir; en öldürücü ilk 10 kanser arasına rahim ağzı kanseri girmez. İngiltere’de en sık görülen kanserler arasında tüm kanserlerin yaklaşık % 1 ini oluşturarak </a:t>
            </a:r>
            <a:r>
              <a:rPr lang="tr-TR" b="1" dirty="0">
                <a:solidFill>
                  <a:srgbClr val="FF0000"/>
                </a:solidFill>
              </a:rPr>
              <a:t>19. sırada </a:t>
            </a:r>
            <a:r>
              <a:rPr lang="tr-TR" dirty="0"/>
              <a:t>yer alır.</a:t>
            </a:r>
          </a:p>
        </p:txBody>
      </p:sp>
    </p:spTree>
    <p:extLst>
      <p:ext uri="{BB962C8B-B14F-4D97-AF65-F5344CB8AC3E}">
        <p14:creationId xmlns:p14="http://schemas.microsoft.com/office/powerpoint/2010/main" val="3882057194"/>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smtClean="0"/>
              <a:t>HPV Aşıları</a:t>
            </a:r>
            <a:endParaRPr lang="tr-TR"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0" y="1893168"/>
            <a:ext cx="3048000" cy="3048000"/>
          </a:xfrm>
          <a:prstGeom prst="rect">
            <a:avLst/>
          </a:prstGeom>
          <a:ln>
            <a:noFill/>
          </a:ln>
          <a:effectLst>
            <a:softEdge rad="112500"/>
          </a:effectLst>
        </p:spPr>
      </p:pic>
    </p:spTree>
    <p:extLst>
      <p:ext uri="{BB962C8B-B14F-4D97-AF65-F5344CB8AC3E}">
        <p14:creationId xmlns:p14="http://schemas.microsoft.com/office/powerpoint/2010/main" val="4210894312"/>
      </p:ext>
    </p:extLst>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68418" name="Rectangle 2"/>
          <p:cNvSpPr>
            <a:spLocks noGrp="1" noChangeArrowheads="1"/>
          </p:cNvSpPr>
          <p:nvPr>
            <p:ph type="title"/>
          </p:nvPr>
        </p:nvSpPr>
        <p:spPr/>
        <p:txBody>
          <a:bodyPr/>
          <a:lstStyle/>
          <a:p>
            <a:pPr eaLnBrk="1" hangingPunct="1">
              <a:defRPr/>
            </a:pPr>
            <a:r>
              <a:rPr lang="tr-TR" sz="2700" dirty="0" smtClean="0"/>
              <a:t>Aşıyı Ulusal Programına Alan Ülkelerin Uygulamaları</a:t>
            </a:r>
            <a:endParaRPr lang="en-US" sz="2700" dirty="0"/>
          </a:p>
        </p:txBody>
      </p:sp>
      <p:sp>
        <p:nvSpPr>
          <p:cNvPr id="83" name="Footer Placeholder 82"/>
          <p:cNvSpPr>
            <a:spLocks noGrp="1"/>
          </p:cNvSpPr>
          <p:nvPr>
            <p:ph type="ftr" sz="quarter" idx="11"/>
          </p:nvPr>
        </p:nvSpPr>
        <p:spPr>
          <a:xfrm>
            <a:off x="685331" y="6304235"/>
            <a:ext cx="5004665" cy="365125"/>
          </a:xfrm>
        </p:spPr>
        <p:txBody>
          <a:bodyPr/>
          <a:lstStyle/>
          <a:p>
            <a:r>
              <a:rPr lang="en-US" smtClean="0">
                <a:solidFill>
                  <a:schemeClr val="bg1"/>
                </a:solidFill>
              </a:rPr>
              <a:t>Wright TC Jr, </a:t>
            </a:r>
            <a:r>
              <a:rPr lang="en-US" dirty="0" err="1" smtClean="0">
                <a:solidFill>
                  <a:schemeClr val="bg1"/>
                </a:solidFill>
              </a:rPr>
              <a:t>Gynecol</a:t>
            </a:r>
            <a:r>
              <a:rPr lang="en-US" dirty="0" smtClean="0">
                <a:solidFill>
                  <a:schemeClr val="bg1"/>
                </a:solidFill>
              </a:rPr>
              <a:t> </a:t>
            </a:r>
            <a:r>
              <a:rPr lang="en-US" dirty="0" err="1" smtClean="0">
                <a:solidFill>
                  <a:schemeClr val="bg1"/>
                </a:solidFill>
              </a:rPr>
              <a:t>Oncol</a:t>
            </a:r>
            <a:r>
              <a:rPr lang="en-US" dirty="0" smtClean="0">
                <a:solidFill>
                  <a:schemeClr val="bg1"/>
                </a:solidFill>
              </a:rPr>
              <a:t>, 2008</a:t>
            </a:r>
            <a:endParaRPr lang="tr-TR" dirty="0">
              <a:solidFill>
                <a:schemeClr val="bg1"/>
              </a:solidFill>
            </a:endParaRPr>
          </a:p>
        </p:txBody>
      </p:sp>
      <p:grpSp>
        <p:nvGrpSpPr>
          <p:cNvPr id="2" name="Group 12"/>
          <p:cNvGrpSpPr>
            <a:grpSpLocks/>
          </p:cNvGrpSpPr>
          <p:nvPr/>
        </p:nvGrpSpPr>
        <p:grpSpPr bwMode="auto">
          <a:xfrm>
            <a:off x="7235495" y="1962758"/>
            <a:ext cx="1368953" cy="672187"/>
            <a:chOff x="4751" y="1196"/>
            <a:chExt cx="769" cy="367"/>
          </a:xfrm>
        </p:grpSpPr>
        <p:grpSp>
          <p:nvGrpSpPr>
            <p:cNvPr id="3" name="Group 13"/>
            <p:cNvGrpSpPr>
              <a:grpSpLocks/>
            </p:cNvGrpSpPr>
            <p:nvPr/>
          </p:nvGrpSpPr>
          <p:grpSpPr bwMode="auto">
            <a:xfrm>
              <a:off x="5309" y="1208"/>
              <a:ext cx="211" cy="355"/>
              <a:chOff x="5100" y="1208"/>
              <a:chExt cx="435" cy="355"/>
            </a:xfrm>
          </p:grpSpPr>
          <p:sp>
            <p:nvSpPr>
              <p:cNvPr id="330832" name="Rectangle 14"/>
              <p:cNvSpPr>
                <a:spLocks noChangeArrowheads="1"/>
              </p:cNvSpPr>
              <p:nvPr/>
            </p:nvSpPr>
            <p:spPr bwMode="invGray">
              <a:xfrm>
                <a:off x="5100" y="1421"/>
                <a:ext cx="435" cy="142"/>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33" name="Rectangle 15"/>
              <p:cNvSpPr>
                <a:spLocks noChangeArrowheads="1"/>
              </p:cNvSpPr>
              <p:nvPr/>
            </p:nvSpPr>
            <p:spPr bwMode="invGray">
              <a:xfrm>
                <a:off x="5100" y="1208"/>
                <a:ext cx="435" cy="142"/>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sp>
          <p:nvSpPr>
            <p:cNvPr id="330830" name="Rectangle 16"/>
            <p:cNvSpPr>
              <a:spLocks noChangeArrowheads="1"/>
            </p:cNvSpPr>
            <p:nvPr/>
          </p:nvSpPr>
          <p:spPr bwMode="invGray">
            <a:xfrm>
              <a:off x="4751" y="1196"/>
              <a:ext cx="468" cy="134"/>
            </a:xfrm>
            <a:prstGeom prst="rect">
              <a:avLst/>
            </a:prstGeom>
            <a:noFill/>
            <a:ln w="9525">
              <a:noFill/>
              <a:miter lim="800000"/>
              <a:headEnd/>
              <a:tailEnd/>
            </a:ln>
          </p:spPr>
          <p:txBody>
            <a:bodyPr wrap="none" lIns="0" tIns="0" rIns="0" bIns="0" anchor="ctr">
              <a:spAutoFit/>
            </a:bodyPr>
            <a:lstStyle/>
            <a:p>
              <a:pPr eaLnBrk="0" hangingPunct="0"/>
              <a:r>
                <a:rPr lang="tr-TR" sz="1600" b="1" dirty="0" smtClean="0">
                  <a:solidFill>
                    <a:srgbClr val="C00000"/>
                  </a:solidFill>
                  <a:latin typeface="Calibri" pitchFamily="34" charset="0"/>
                  <a:cs typeface="Calibri" pitchFamily="34" charset="0"/>
                </a:rPr>
                <a:t>Hedef yaş</a:t>
              </a:r>
              <a:endParaRPr lang="en-US" sz="1600" b="1" dirty="0" smtClean="0">
                <a:solidFill>
                  <a:srgbClr val="C00000"/>
                </a:solidFill>
                <a:latin typeface="Calibri" pitchFamily="34" charset="0"/>
                <a:cs typeface="Calibri" pitchFamily="34" charset="0"/>
              </a:endParaRPr>
            </a:p>
          </p:txBody>
        </p:sp>
        <p:sp>
          <p:nvSpPr>
            <p:cNvPr id="330831" name="Rectangle 17"/>
            <p:cNvSpPr>
              <a:spLocks noChangeArrowheads="1"/>
            </p:cNvSpPr>
            <p:nvPr/>
          </p:nvSpPr>
          <p:spPr bwMode="invGray">
            <a:xfrm>
              <a:off x="4756" y="1406"/>
              <a:ext cx="463" cy="134"/>
            </a:xfrm>
            <a:prstGeom prst="rect">
              <a:avLst/>
            </a:prstGeom>
            <a:noFill/>
            <a:ln w="9525">
              <a:noFill/>
              <a:miter lim="800000"/>
              <a:headEnd/>
              <a:tailEnd/>
            </a:ln>
          </p:spPr>
          <p:txBody>
            <a:bodyPr wrap="none" lIns="0" tIns="0" rIns="0" bIns="0" anchor="ctr">
              <a:spAutoFit/>
            </a:bodyPr>
            <a:lstStyle/>
            <a:p>
              <a:pPr eaLnBrk="0" hangingPunct="0"/>
              <a:r>
                <a:rPr lang="tr-TR" sz="1600" b="1" dirty="0" smtClean="0">
                  <a:solidFill>
                    <a:srgbClr val="C00000"/>
                  </a:solidFill>
                  <a:latin typeface="Calibri" pitchFamily="34" charset="0"/>
                  <a:cs typeface="Calibri" pitchFamily="34" charset="0"/>
                </a:rPr>
                <a:t>Telafi yaşı</a:t>
              </a:r>
              <a:endParaRPr lang="en-US" sz="1600" b="1" dirty="0" smtClean="0">
                <a:solidFill>
                  <a:srgbClr val="C00000"/>
                </a:solidFill>
                <a:latin typeface="Calibri" pitchFamily="34" charset="0"/>
                <a:cs typeface="Calibri" pitchFamily="34" charset="0"/>
              </a:endParaRPr>
            </a:p>
          </p:txBody>
        </p:sp>
      </p:grpSp>
      <p:grpSp>
        <p:nvGrpSpPr>
          <p:cNvPr id="4" name="Group 18"/>
          <p:cNvGrpSpPr>
            <a:grpSpLocks/>
          </p:cNvGrpSpPr>
          <p:nvPr/>
        </p:nvGrpSpPr>
        <p:grpSpPr bwMode="auto">
          <a:xfrm>
            <a:off x="1125728" y="1731888"/>
            <a:ext cx="6357780" cy="4505424"/>
            <a:chOff x="573" y="987"/>
            <a:chExt cx="4117" cy="2889"/>
          </a:xfrm>
        </p:grpSpPr>
        <p:sp>
          <p:nvSpPr>
            <p:cNvPr id="330759" name="Rectangle 20"/>
            <p:cNvSpPr>
              <a:spLocks noChangeArrowheads="1"/>
            </p:cNvSpPr>
            <p:nvPr/>
          </p:nvSpPr>
          <p:spPr bwMode="invGray">
            <a:xfrm>
              <a:off x="1089" y="987"/>
              <a:ext cx="179" cy="158"/>
            </a:xfrm>
            <a:prstGeom prst="rect">
              <a:avLst/>
            </a:prstGeom>
            <a:noFill/>
            <a:ln w="9525">
              <a:noFill/>
              <a:miter lim="800000"/>
              <a:headEnd/>
              <a:tailEnd/>
            </a:ln>
          </p:spPr>
          <p:txBody>
            <a:bodyPr wrap="none" lIns="0" tIns="0" rIns="0" bIns="0">
              <a:spAutoFit/>
            </a:bodyPr>
            <a:lstStyle/>
            <a:p>
              <a:pPr algn="ctr" eaLnBrk="0" hangingPunct="0"/>
              <a:r>
                <a:rPr lang="tr-TR" sz="1600" b="1" dirty="0" smtClean="0">
                  <a:solidFill>
                    <a:srgbClr val="C00000"/>
                  </a:solidFill>
                  <a:latin typeface="Calibri" pitchFamily="34" charset="0"/>
                  <a:cs typeface="Calibri" pitchFamily="34" charset="0"/>
                </a:rPr>
                <a:t>Yaş</a:t>
              </a:r>
              <a:endParaRPr lang="en-US" sz="1600" b="1" dirty="0" smtClean="0">
                <a:solidFill>
                  <a:srgbClr val="C00000"/>
                </a:solidFill>
                <a:latin typeface="Calibri" pitchFamily="34" charset="0"/>
                <a:cs typeface="Calibri" pitchFamily="34" charset="0"/>
              </a:endParaRPr>
            </a:p>
          </p:txBody>
        </p:sp>
        <p:sp>
          <p:nvSpPr>
            <p:cNvPr id="330760" name="Rectangle 21"/>
            <p:cNvSpPr>
              <a:spLocks noChangeArrowheads="1"/>
            </p:cNvSpPr>
            <p:nvPr/>
          </p:nvSpPr>
          <p:spPr bwMode="invGray">
            <a:xfrm>
              <a:off x="1506" y="1007"/>
              <a:ext cx="59"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9</a:t>
              </a:r>
            </a:p>
          </p:txBody>
        </p:sp>
        <p:sp>
          <p:nvSpPr>
            <p:cNvPr id="330761" name="Rectangle 22"/>
            <p:cNvSpPr>
              <a:spLocks noChangeArrowheads="1"/>
            </p:cNvSpPr>
            <p:nvPr/>
          </p:nvSpPr>
          <p:spPr bwMode="invGray">
            <a:xfrm>
              <a:off x="1622"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10</a:t>
              </a:r>
            </a:p>
          </p:txBody>
        </p:sp>
        <p:sp>
          <p:nvSpPr>
            <p:cNvPr id="330762" name="Rectangle 23"/>
            <p:cNvSpPr>
              <a:spLocks noChangeArrowheads="1"/>
            </p:cNvSpPr>
            <p:nvPr/>
          </p:nvSpPr>
          <p:spPr bwMode="invGray">
            <a:xfrm>
              <a:off x="1800"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11</a:t>
              </a:r>
            </a:p>
          </p:txBody>
        </p:sp>
        <p:sp>
          <p:nvSpPr>
            <p:cNvPr id="330763" name="Rectangle 24"/>
            <p:cNvSpPr>
              <a:spLocks noChangeArrowheads="1"/>
            </p:cNvSpPr>
            <p:nvPr/>
          </p:nvSpPr>
          <p:spPr bwMode="invGray">
            <a:xfrm>
              <a:off x="1966"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12</a:t>
              </a:r>
            </a:p>
          </p:txBody>
        </p:sp>
        <p:sp>
          <p:nvSpPr>
            <p:cNvPr id="330764" name="Rectangle 25"/>
            <p:cNvSpPr>
              <a:spLocks noChangeArrowheads="1"/>
            </p:cNvSpPr>
            <p:nvPr/>
          </p:nvSpPr>
          <p:spPr bwMode="invGray">
            <a:xfrm>
              <a:off x="2142"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13</a:t>
              </a:r>
            </a:p>
          </p:txBody>
        </p:sp>
        <p:sp>
          <p:nvSpPr>
            <p:cNvPr id="330765" name="Rectangle 26"/>
            <p:cNvSpPr>
              <a:spLocks noChangeArrowheads="1"/>
            </p:cNvSpPr>
            <p:nvPr/>
          </p:nvSpPr>
          <p:spPr bwMode="invGray">
            <a:xfrm>
              <a:off x="2320"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14</a:t>
              </a:r>
            </a:p>
          </p:txBody>
        </p:sp>
        <p:sp>
          <p:nvSpPr>
            <p:cNvPr id="330766" name="Rectangle 27"/>
            <p:cNvSpPr>
              <a:spLocks noChangeArrowheads="1"/>
            </p:cNvSpPr>
            <p:nvPr/>
          </p:nvSpPr>
          <p:spPr bwMode="invGray">
            <a:xfrm>
              <a:off x="2486"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15</a:t>
              </a:r>
            </a:p>
          </p:txBody>
        </p:sp>
        <p:sp>
          <p:nvSpPr>
            <p:cNvPr id="330767" name="Rectangle 28"/>
            <p:cNvSpPr>
              <a:spLocks noChangeArrowheads="1"/>
            </p:cNvSpPr>
            <p:nvPr/>
          </p:nvSpPr>
          <p:spPr bwMode="invGray">
            <a:xfrm>
              <a:off x="2658"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16</a:t>
              </a:r>
            </a:p>
          </p:txBody>
        </p:sp>
        <p:sp>
          <p:nvSpPr>
            <p:cNvPr id="330768" name="Rectangle 29"/>
            <p:cNvSpPr>
              <a:spLocks noChangeArrowheads="1"/>
            </p:cNvSpPr>
            <p:nvPr/>
          </p:nvSpPr>
          <p:spPr bwMode="invGray">
            <a:xfrm>
              <a:off x="2834"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17</a:t>
              </a:r>
            </a:p>
          </p:txBody>
        </p:sp>
        <p:sp>
          <p:nvSpPr>
            <p:cNvPr id="330769" name="Rectangle 30"/>
            <p:cNvSpPr>
              <a:spLocks noChangeArrowheads="1"/>
            </p:cNvSpPr>
            <p:nvPr/>
          </p:nvSpPr>
          <p:spPr bwMode="invGray">
            <a:xfrm>
              <a:off x="3012"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18</a:t>
              </a:r>
            </a:p>
          </p:txBody>
        </p:sp>
        <p:sp>
          <p:nvSpPr>
            <p:cNvPr id="330770" name="Rectangle 31"/>
            <p:cNvSpPr>
              <a:spLocks noChangeArrowheads="1"/>
            </p:cNvSpPr>
            <p:nvPr/>
          </p:nvSpPr>
          <p:spPr bwMode="invGray">
            <a:xfrm>
              <a:off x="3178"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19</a:t>
              </a:r>
            </a:p>
          </p:txBody>
        </p:sp>
        <p:sp>
          <p:nvSpPr>
            <p:cNvPr id="330771" name="Rectangle 32"/>
            <p:cNvSpPr>
              <a:spLocks noChangeArrowheads="1"/>
            </p:cNvSpPr>
            <p:nvPr/>
          </p:nvSpPr>
          <p:spPr bwMode="invGray">
            <a:xfrm>
              <a:off x="3343"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20</a:t>
              </a:r>
            </a:p>
          </p:txBody>
        </p:sp>
        <p:sp>
          <p:nvSpPr>
            <p:cNvPr id="330772" name="Rectangle 33"/>
            <p:cNvSpPr>
              <a:spLocks noChangeArrowheads="1"/>
            </p:cNvSpPr>
            <p:nvPr/>
          </p:nvSpPr>
          <p:spPr bwMode="invGray">
            <a:xfrm>
              <a:off x="3521"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21</a:t>
              </a:r>
            </a:p>
          </p:txBody>
        </p:sp>
        <p:sp>
          <p:nvSpPr>
            <p:cNvPr id="330773" name="Rectangle 34"/>
            <p:cNvSpPr>
              <a:spLocks noChangeArrowheads="1"/>
            </p:cNvSpPr>
            <p:nvPr/>
          </p:nvSpPr>
          <p:spPr bwMode="invGray">
            <a:xfrm>
              <a:off x="3687"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22</a:t>
              </a:r>
            </a:p>
          </p:txBody>
        </p:sp>
        <p:sp>
          <p:nvSpPr>
            <p:cNvPr id="330774" name="Rectangle 35"/>
            <p:cNvSpPr>
              <a:spLocks noChangeArrowheads="1"/>
            </p:cNvSpPr>
            <p:nvPr/>
          </p:nvSpPr>
          <p:spPr bwMode="invGray">
            <a:xfrm>
              <a:off x="3863"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23</a:t>
              </a:r>
            </a:p>
          </p:txBody>
        </p:sp>
        <p:sp>
          <p:nvSpPr>
            <p:cNvPr id="330775" name="Rectangle 36"/>
            <p:cNvSpPr>
              <a:spLocks noChangeArrowheads="1"/>
            </p:cNvSpPr>
            <p:nvPr/>
          </p:nvSpPr>
          <p:spPr bwMode="invGray">
            <a:xfrm>
              <a:off x="4041"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24</a:t>
              </a:r>
            </a:p>
          </p:txBody>
        </p:sp>
        <p:sp>
          <p:nvSpPr>
            <p:cNvPr id="330776" name="Rectangle 37"/>
            <p:cNvSpPr>
              <a:spLocks noChangeArrowheads="1"/>
            </p:cNvSpPr>
            <p:nvPr/>
          </p:nvSpPr>
          <p:spPr bwMode="invGray">
            <a:xfrm>
              <a:off x="4207"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25</a:t>
              </a:r>
            </a:p>
          </p:txBody>
        </p:sp>
        <p:sp>
          <p:nvSpPr>
            <p:cNvPr id="330777" name="Rectangle 38"/>
            <p:cNvSpPr>
              <a:spLocks noChangeArrowheads="1"/>
            </p:cNvSpPr>
            <p:nvPr/>
          </p:nvSpPr>
          <p:spPr bwMode="invGray">
            <a:xfrm>
              <a:off x="4379" y="1007"/>
              <a:ext cx="118" cy="138"/>
            </a:xfrm>
            <a:prstGeom prst="rect">
              <a:avLst/>
            </a:prstGeom>
            <a:noFill/>
            <a:ln w="9525">
              <a:noFill/>
              <a:miter lim="800000"/>
              <a:headEnd/>
              <a:tailEnd/>
            </a:ln>
          </p:spPr>
          <p:txBody>
            <a:bodyPr wrap="none" lIns="0" tIns="0" rIns="0" bIns="0">
              <a:spAutoFit/>
            </a:bodyPr>
            <a:lstStyle/>
            <a:p>
              <a:pPr algn="ctr" eaLnBrk="0" hangingPunct="0"/>
              <a:r>
                <a:rPr lang="en-US" sz="1400" b="1" dirty="0" smtClean="0">
                  <a:solidFill>
                    <a:srgbClr val="C00000"/>
                  </a:solidFill>
                  <a:latin typeface="Calibri" pitchFamily="34" charset="0"/>
                  <a:cs typeface="Calibri" pitchFamily="34" charset="0"/>
                </a:rPr>
                <a:t>26</a:t>
              </a:r>
            </a:p>
          </p:txBody>
        </p:sp>
        <p:sp>
          <p:nvSpPr>
            <p:cNvPr id="330778" name="Rectangle 39"/>
            <p:cNvSpPr>
              <a:spLocks noChangeArrowheads="1"/>
            </p:cNvSpPr>
            <p:nvPr/>
          </p:nvSpPr>
          <p:spPr bwMode="invGray">
            <a:xfrm>
              <a:off x="767" y="1242"/>
              <a:ext cx="579" cy="158"/>
            </a:xfrm>
            <a:prstGeom prst="rect">
              <a:avLst/>
            </a:prstGeom>
            <a:noFill/>
            <a:ln w="9525">
              <a:noFill/>
              <a:miter lim="800000"/>
              <a:headEnd/>
              <a:tailEnd/>
            </a:ln>
          </p:spPr>
          <p:txBody>
            <a:bodyPr wrap="none" lIns="0" tIns="0" rIns="0" bIns="0" anchor="ctr">
              <a:spAutoFit/>
            </a:bodyPr>
            <a:lstStyle/>
            <a:p>
              <a:pPr algn="r" eaLnBrk="0" hangingPunct="0"/>
              <a:r>
                <a:rPr lang="en-US" sz="1600" b="1" dirty="0" smtClean="0">
                  <a:solidFill>
                    <a:srgbClr val="C00000"/>
                  </a:solidFill>
                  <a:latin typeface="Calibri" pitchFamily="34" charset="0"/>
                  <a:cs typeface="Calibri" pitchFamily="34" charset="0"/>
                </a:rPr>
                <a:t>A</a:t>
              </a:r>
              <a:r>
                <a:rPr lang="tr-TR" sz="1600" b="1" dirty="0" smtClean="0">
                  <a:solidFill>
                    <a:srgbClr val="C00000"/>
                  </a:solidFill>
                  <a:latin typeface="Calibri" pitchFamily="34" charset="0"/>
                  <a:cs typeface="Calibri" pitchFamily="34" charset="0"/>
                </a:rPr>
                <a:t>v</a:t>
              </a:r>
              <a:r>
                <a:rPr lang="en-US" sz="1600" b="1" dirty="0" err="1" smtClean="0">
                  <a:solidFill>
                    <a:srgbClr val="C00000"/>
                  </a:solidFill>
                  <a:latin typeface="Calibri" pitchFamily="34" charset="0"/>
                  <a:cs typeface="Calibri" pitchFamily="34" charset="0"/>
                </a:rPr>
                <a:t>ustral</a:t>
              </a:r>
              <a:r>
                <a:rPr lang="tr-TR" sz="1600" b="1" dirty="0" smtClean="0">
                  <a:solidFill>
                    <a:srgbClr val="C00000"/>
                  </a:solidFill>
                  <a:latin typeface="Calibri" pitchFamily="34" charset="0"/>
                  <a:cs typeface="Calibri" pitchFamily="34" charset="0"/>
                </a:rPr>
                <a:t>y</a:t>
              </a:r>
              <a:r>
                <a:rPr lang="en-US" sz="1600" b="1" dirty="0" smtClean="0">
                  <a:solidFill>
                    <a:srgbClr val="C00000"/>
                  </a:solidFill>
                  <a:latin typeface="Calibri" pitchFamily="34" charset="0"/>
                  <a:cs typeface="Calibri" pitchFamily="34" charset="0"/>
                </a:rPr>
                <a:t>a</a:t>
              </a:r>
            </a:p>
          </p:txBody>
        </p:sp>
        <p:sp>
          <p:nvSpPr>
            <p:cNvPr id="330779" name="Rectangle 40"/>
            <p:cNvSpPr>
              <a:spLocks noChangeArrowheads="1"/>
            </p:cNvSpPr>
            <p:nvPr/>
          </p:nvSpPr>
          <p:spPr bwMode="invGray">
            <a:xfrm>
              <a:off x="790" y="1403"/>
              <a:ext cx="556" cy="158"/>
            </a:xfrm>
            <a:prstGeom prst="rect">
              <a:avLst/>
            </a:prstGeom>
            <a:noFill/>
            <a:ln w="9525">
              <a:noFill/>
              <a:miter lim="800000"/>
              <a:headEnd/>
              <a:tailEnd/>
            </a:ln>
          </p:spPr>
          <p:txBody>
            <a:bodyPr wrap="none" lIns="0" tIns="0" rIns="0" bIns="0" anchor="ctr">
              <a:spAutoFit/>
            </a:bodyPr>
            <a:lstStyle/>
            <a:p>
              <a:pPr algn="r" eaLnBrk="0" hangingPunct="0"/>
              <a:r>
                <a:rPr lang="en-US" sz="1600" b="1" dirty="0" smtClean="0">
                  <a:solidFill>
                    <a:srgbClr val="C00000"/>
                  </a:solidFill>
                  <a:latin typeface="Calibri" pitchFamily="34" charset="0"/>
                  <a:cs typeface="Calibri" pitchFamily="34" charset="0"/>
                </a:rPr>
                <a:t>A</a:t>
              </a:r>
              <a:r>
                <a:rPr lang="tr-TR" sz="1600" b="1" dirty="0" smtClean="0">
                  <a:solidFill>
                    <a:srgbClr val="C00000"/>
                  </a:solidFill>
                  <a:latin typeface="Calibri" pitchFamily="34" charset="0"/>
                  <a:cs typeface="Calibri" pitchFamily="34" charset="0"/>
                </a:rPr>
                <a:t>v</a:t>
              </a:r>
              <a:r>
                <a:rPr lang="en-US" sz="1600" b="1" dirty="0" err="1" smtClean="0">
                  <a:solidFill>
                    <a:srgbClr val="C00000"/>
                  </a:solidFill>
                  <a:latin typeface="Calibri" pitchFamily="34" charset="0"/>
                  <a:cs typeface="Calibri" pitchFamily="34" charset="0"/>
                </a:rPr>
                <a:t>ust</a:t>
              </a:r>
              <a:r>
                <a:rPr lang="tr-TR" sz="1600" b="1" dirty="0" smtClean="0">
                  <a:solidFill>
                    <a:srgbClr val="C00000"/>
                  </a:solidFill>
                  <a:latin typeface="Calibri" pitchFamily="34" charset="0"/>
                  <a:cs typeface="Calibri" pitchFamily="34" charset="0"/>
                </a:rPr>
                <a:t>u</a:t>
              </a:r>
              <a:r>
                <a:rPr lang="en-US" sz="1600" b="1" dirty="0" smtClean="0">
                  <a:solidFill>
                    <a:srgbClr val="C00000"/>
                  </a:solidFill>
                  <a:latin typeface="Calibri" pitchFamily="34" charset="0"/>
                  <a:cs typeface="Calibri" pitchFamily="34" charset="0"/>
                </a:rPr>
                <a:t>r</a:t>
              </a:r>
              <a:r>
                <a:rPr lang="tr-TR" sz="1600" b="1" dirty="0" smtClean="0">
                  <a:solidFill>
                    <a:srgbClr val="C00000"/>
                  </a:solidFill>
                  <a:latin typeface="Calibri" pitchFamily="34" charset="0"/>
                  <a:cs typeface="Calibri" pitchFamily="34" charset="0"/>
                </a:rPr>
                <a:t>y</a:t>
              </a:r>
              <a:r>
                <a:rPr lang="en-US" sz="1600" b="1" dirty="0" smtClean="0">
                  <a:solidFill>
                    <a:srgbClr val="C00000"/>
                  </a:solidFill>
                  <a:latin typeface="Calibri" pitchFamily="34" charset="0"/>
                  <a:cs typeface="Calibri" pitchFamily="34" charset="0"/>
                </a:rPr>
                <a:t>a</a:t>
              </a:r>
            </a:p>
          </p:txBody>
        </p:sp>
        <p:sp>
          <p:nvSpPr>
            <p:cNvPr id="330780" name="Rectangle 41"/>
            <p:cNvSpPr>
              <a:spLocks noChangeArrowheads="1"/>
            </p:cNvSpPr>
            <p:nvPr/>
          </p:nvSpPr>
          <p:spPr bwMode="invGray">
            <a:xfrm>
              <a:off x="957" y="1565"/>
              <a:ext cx="389" cy="158"/>
            </a:xfrm>
            <a:prstGeom prst="rect">
              <a:avLst/>
            </a:prstGeom>
            <a:noFill/>
            <a:ln w="9525">
              <a:noFill/>
              <a:miter lim="800000"/>
              <a:headEnd/>
              <a:tailEnd/>
            </a:ln>
          </p:spPr>
          <p:txBody>
            <a:bodyPr wrap="none" lIns="0" tIns="0" rIns="0" bIns="0" anchor="ctr">
              <a:spAutoFit/>
            </a:bodyPr>
            <a:lstStyle/>
            <a:p>
              <a:pPr algn="r" eaLnBrk="0" hangingPunct="0"/>
              <a:r>
                <a:rPr lang="en-US" sz="1600" b="1" dirty="0" err="1" smtClean="0">
                  <a:solidFill>
                    <a:srgbClr val="C00000"/>
                  </a:solidFill>
                  <a:latin typeface="Calibri" pitchFamily="34" charset="0"/>
                  <a:cs typeface="Calibri" pitchFamily="34" charset="0"/>
                </a:rPr>
                <a:t>Bel</a:t>
              </a:r>
              <a:r>
                <a:rPr lang="tr-TR" sz="1600" b="1" dirty="0" smtClean="0">
                  <a:solidFill>
                    <a:srgbClr val="C00000"/>
                  </a:solidFill>
                  <a:latin typeface="Calibri" pitchFamily="34" charset="0"/>
                  <a:cs typeface="Calibri" pitchFamily="34" charset="0"/>
                </a:rPr>
                <a:t>çika</a:t>
              </a:r>
              <a:endParaRPr lang="en-US" sz="1600" b="1" dirty="0" smtClean="0">
                <a:solidFill>
                  <a:srgbClr val="C00000"/>
                </a:solidFill>
                <a:latin typeface="Calibri" pitchFamily="34" charset="0"/>
                <a:cs typeface="Calibri" pitchFamily="34" charset="0"/>
              </a:endParaRPr>
            </a:p>
          </p:txBody>
        </p:sp>
        <p:sp>
          <p:nvSpPr>
            <p:cNvPr id="330781" name="Rectangle 42"/>
            <p:cNvSpPr>
              <a:spLocks noChangeArrowheads="1"/>
            </p:cNvSpPr>
            <p:nvPr/>
          </p:nvSpPr>
          <p:spPr bwMode="invGray">
            <a:xfrm>
              <a:off x="936" y="1727"/>
              <a:ext cx="410"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K</a:t>
              </a:r>
              <a:r>
                <a:rPr lang="en-US" sz="1600" b="1" dirty="0" err="1" smtClean="0">
                  <a:solidFill>
                    <a:srgbClr val="C00000"/>
                  </a:solidFill>
                  <a:latin typeface="Calibri" pitchFamily="34" charset="0"/>
                  <a:cs typeface="Calibri" pitchFamily="34" charset="0"/>
                </a:rPr>
                <a:t>anada</a:t>
              </a:r>
              <a:endParaRPr lang="en-US" sz="1600" b="1" dirty="0" smtClean="0">
                <a:solidFill>
                  <a:srgbClr val="C00000"/>
                </a:solidFill>
                <a:latin typeface="Calibri" pitchFamily="34" charset="0"/>
                <a:cs typeface="Calibri" pitchFamily="34" charset="0"/>
              </a:endParaRPr>
            </a:p>
          </p:txBody>
        </p:sp>
        <p:sp>
          <p:nvSpPr>
            <p:cNvPr id="330782" name="Rectangle 43"/>
            <p:cNvSpPr>
              <a:spLocks noChangeArrowheads="1"/>
            </p:cNvSpPr>
            <p:nvPr/>
          </p:nvSpPr>
          <p:spPr bwMode="invGray">
            <a:xfrm>
              <a:off x="745" y="1889"/>
              <a:ext cx="601" cy="158"/>
            </a:xfrm>
            <a:prstGeom prst="rect">
              <a:avLst/>
            </a:prstGeom>
            <a:noFill/>
            <a:ln w="9525">
              <a:noFill/>
              <a:miter lim="800000"/>
              <a:headEnd/>
              <a:tailEnd/>
            </a:ln>
          </p:spPr>
          <p:txBody>
            <a:bodyPr wrap="none" lIns="0" tIns="0" rIns="0" bIns="0" anchor="ctr">
              <a:spAutoFit/>
            </a:bodyPr>
            <a:lstStyle/>
            <a:p>
              <a:pPr algn="r" eaLnBrk="0" hangingPunct="0"/>
              <a:r>
                <a:rPr lang="en-US" sz="1600" b="1" dirty="0" smtClean="0">
                  <a:solidFill>
                    <a:srgbClr val="C00000"/>
                  </a:solidFill>
                  <a:latin typeface="Calibri" pitchFamily="34" charset="0"/>
                  <a:cs typeface="Calibri" pitchFamily="34" charset="0"/>
                </a:rPr>
                <a:t>D</a:t>
              </a:r>
              <a:r>
                <a:rPr lang="tr-TR" sz="1600" b="1" dirty="0" smtClean="0">
                  <a:solidFill>
                    <a:srgbClr val="C00000"/>
                  </a:solidFill>
                  <a:latin typeface="Calibri" pitchFamily="34" charset="0"/>
                  <a:cs typeface="Calibri" pitchFamily="34" charset="0"/>
                </a:rPr>
                <a:t>animarka</a:t>
              </a:r>
              <a:endParaRPr lang="en-US" sz="1600" b="1" dirty="0" smtClean="0">
                <a:solidFill>
                  <a:srgbClr val="C00000"/>
                </a:solidFill>
                <a:latin typeface="Calibri" pitchFamily="34" charset="0"/>
                <a:cs typeface="Calibri" pitchFamily="34" charset="0"/>
              </a:endParaRPr>
            </a:p>
          </p:txBody>
        </p:sp>
        <p:sp>
          <p:nvSpPr>
            <p:cNvPr id="330783" name="Rectangle 44"/>
            <p:cNvSpPr>
              <a:spLocks noChangeArrowheads="1"/>
            </p:cNvSpPr>
            <p:nvPr/>
          </p:nvSpPr>
          <p:spPr bwMode="invGray">
            <a:xfrm>
              <a:off x="985" y="2051"/>
              <a:ext cx="361" cy="158"/>
            </a:xfrm>
            <a:prstGeom prst="rect">
              <a:avLst/>
            </a:prstGeom>
            <a:noFill/>
            <a:ln w="9525">
              <a:noFill/>
              <a:miter lim="800000"/>
              <a:headEnd/>
              <a:tailEnd/>
            </a:ln>
          </p:spPr>
          <p:txBody>
            <a:bodyPr wrap="none" lIns="0" tIns="0" rIns="0" bIns="0" anchor="ctr">
              <a:spAutoFit/>
            </a:bodyPr>
            <a:lstStyle/>
            <a:p>
              <a:pPr algn="r" eaLnBrk="0" hangingPunct="0"/>
              <a:r>
                <a:rPr lang="en-US" sz="1600" b="1" dirty="0" smtClean="0">
                  <a:solidFill>
                    <a:srgbClr val="C00000"/>
                  </a:solidFill>
                  <a:latin typeface="Calibri" pitchFamily="34" charset="0"/>
                  <a:cs typeface="Calibri" pitchFamily="34" charset="0"/>
                </a:rPr>
                <a:t>Fran</a:t>
              </a:r>
              <a:r>
                <a:rPr lang="tr-TR" sz="1600" b="1" dirty="0" smtClean="0">
                  <a:solidFill>
                    <a:srgbClr val="C00000"/>
                  </a:solidFill>
                  <a:latin typeface="Calibri" pitchFamily="34" charset="0"/>
                  <a:cs typeface="Calibri" pitchFamily="34" charset="0"/>
                </a:rPr>
                <a:t>sa</a:t>
              </a:r>
              <a:endParaRPr lang="en-US" sz="1600" b="1" dirty="0" smtClean="0">
                <a:solidFill>
                  <a:srgbClr val="C00000"/>
                </a:solidFill>
                <a:latin typeface="Calibri" pitchFamily="34" charset="0"/>
                <a:cs typeface="Calibri" pitchFamily="34" charset="0"/>
              </a:endParaRPr>
            </a:p>
          </p:txBody>
        </p:sp>
        <p:sp>
          <p:nvSpPr>
            <p:cNvPr id="330784" name="Rectangle 45"/>
            <p:cNvSpPr>
              <a:spLocks noChangeArrowheads="1"/>
            </p:cNvSpPr>
            <p:nvPr/>
          </p:nvSpPr>
          <p:spPr bwMode="invGray">
            <a:xfrm>
              <a:off x="864" y="2213"/>
              <a:ext cx="482"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Almanya</a:t>
              </a:r>
              <a:endParaRPr lang="en-US" sz="1600" b="1" dirty="0" smtClean="0">
                <a:solidFill>
                  <a:srgbClr val="C00000"/>
                </a:solidFill>
                <a:latin typeface="Calibri" pitchFamily="34" charset="0"/>
                <a:cs typeface="Calibri" pitchFamily="34" charset="0"/>
              </a:endParaRPr>
            </a:p>
          </p:txBody>
        </p:sp>
        <p:sp>
          <p:nvSpPr>
            <p:cNvPr id="330785" name="Rectangle 46"/>
            <p:cNvSpPr>
              <a:spLocks noChangeArrowheads="1"/>
            </p:cNvSpPr>
            <p:nvPr/>
          </p:nvSpPr>
          <p:spPr bwMode="invGray">
            <a:xfrm>
              <a:off x="738" y="2375"/>
              <a:ext cx="608"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Yunanistan</a:t>
              </a:r>
              <a:endParaRPr lang="en-US" sz="1600" b="1" dirty="0" smtClean="0">
                <a:solidFill>
                  <a:srgbClr val="C00000"/>
                </a:solidFill>
                <a:latin typeface="Calibri" pitchFamily="34" charset="0"/>
                <a:cs typeface="Calibri" pitchFamily="34" charset="0"/>
              </a:endParaRPr>
            </a:p>
          </p:txBody>
        </p:sp>
        <p:sp>
          <p:nvSpPr>
            <p:cNvPr id="330786" name="Rectangle 47"/>
            <p:cNvSpPr>
              <a:spLocks noChangeArrowheads="1"/>
            </p:cNvSpPr>
            <p:nvPr/>
          </p:nvSpPr>
          <p:spPr bwMode="invGray">
            <a:xfrm>
              <a:off x="1042" y="2536"/>
              <a:ext cx="304"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İ</a:t>
              </a:r>
              <a:r>
                <a:rPr lang="en-US" sz="1600" b="1" dirty="0" err="1" smtClean="0">
                  <a:solidFill>
                    <a:srgbClr val="C00000"/>
                  </a:solidFill>
                  <a:latin typeface="Calibri" pitchFamily="34" charset="0"/>
                  <a:cs typeface="Calibri" pitchFamily="34" charset="0"/>
                </a:rPr>
                <a:t>taly</a:t>
              </a:r>
              <a:r>
                <a:rPr lang="tr-TR" sz="1600" b="1" dirty="0" smtClean="0">
                  <a:solidFill>
                    <a:srgbClr val="C00000"/>
                  </a:solidFill>
                  <a:latin typeface="Calibri" pitchFamily="34" charset="0"/>
                  <a:cs typeface="Calibri" pitchFamily="34" charset="0"/>
                </a:rPr>
                <a:t>a</a:t>
              </a:r>
              <a:endParaRPr lang="en-US" sz="1600" b="1" dirty="0" smtClean="0">
                <a:solidFill>
                  <a:srgbClr val="C00000"/>
                </a:solidFill>
                <a:latin typeface="Calibri" pitchFamily="34" charset="0"/>
                <a:cs typeface="Calibri" pitchFamily="34" charset="0"/>
              </a:endParaRPr>
            </a:p>
          </p:txBody>
        </p:sp>
        <p:sp>
          <p:nvSpPr>
            <p:cNvPr id="330787" name="Rectangle 48"/>
            <p:cNvSpPr>
              <a:spLocks noChangeArrowheads="1"/>
            </p:cNvSpPr>
            <p:nvPr/>
          </p:nvSpPr>
          <p:spPr bwMode="invGray">
            <a:xfrm>
              <a:off x="676" y="2698"/>
              <a:ext cx="670" cy="158"/>
            </a:xfrm>
            <a:prstGeom prst="rect">
              <a:avLst/>
            </a:prstGeom>
            <a:noFill/>
            <a:ln w="9525">
              <a:noFill/>
              <a:miter lim="800000"/>
              <a:headEnd/>
              <a:tailEnd/>
            </a:ln>
          </p:spPr>
          <p:txBody>
            <a:bodyPr wrap="none" lIns="0" tIns="0" rIns="0" bIns="0" anchor="ctr">
              <a:spAutoFit/>
            </a:bodyPr>
            <a:lstStyle/>
            <a:p>
              <a:pPr algn="r" eaLnBrk="0" hangingPunct="0"/>
              <a:r>
                <a:rPr lang="en-US" sz="1600" b="1" dirty="0" smtClean="0">
                  <a:solidFill>
                    <a:srgbClr val="C00000"/>
                  </a:solidFill>
                  <a:latin typeface="Calibri" pitchFamily="34" charset="0"/>
                  <a:cs typeface="Calibri" pitchFamily="34" charset="0"/>
                </a:rPr>
                <a:t>L</a:t>
              </a:r>
              <a:r>
                <a:rPr lang="tr-TR" sz="1600" b="1" dirty="0" smtClean="0">
                  <a:solidFill>
                    <a:srgbClr val="C00000"/>
                  </a:solidFill>
                  <a:latin typeface="Calibri" pitchFamily="34" charset="0"/>
                  <a:cs typeface="Calibri" pitchFamily="34" charset="0"/>
                </a:rPr>
                <a:t>üksemburg</a:t>
              </a:r>
              <a:endParaRPr lang="en-US" sz="1600" b="1" dirty="0" smtClean="0">
                <a:solidFill>
                  <a:srgbClr val="C00000"/>
                </a:solidFill>
                <a:latin typeface="Calibri" pitchFamily="34" charset="0"/>
                <a:cs typeface="Calibri" pitchFamily="34" charset="0"/>
              </a:endParaRPr>
            </a:p>
          </p:txBody>
        </p:sp>
        <p:sp>
          <p:nvSpPr>
            <p:cNvPr id="330788" name="Rectangle 49"/>
            <p:cNvSpPr>
              <a:spLocks noChangeArrowheads="1"/>
            </p:cNvSpPr>
            <p:nvPr/>
          </p:nvSpPr>
          <p:spPr bwMode="invGray">
            <a:xfrm>
              <a:off x="954" y="2860"/>
              <a:ext cx="392" cy="158"/>
            </a:xfrm>
            <a:prstGeom prst="rect">
              <a:avLst/>
            </a:prstGeom>
            <a:noFill/>
            <a:ln w="9525">
              <a:noFill/>
              <a:miter lim="800000"/>
              <a:headEnd/>
              <a:tailEnd/>
            </a:ln>
          </p:spPr>
          <p:txBody>
            <a:bodyPr wrap="none" lIns="0" tIns="0" rIns="0" bIns="0" anchor="ctr">
              <a:spAutoFit/>
            </a:bodyPr>
            <a:lstStyle/>
            <a:p>
              <a:pPr algn="r" eaLnBrk="0" hangingPunct="0"/>
              <a:r>
                <a:rPr lang="en-US" sz="1600" b="1" dirty="0" smtClean="0">
                  <a:solidFill>
                    <a:srgbClr val="C00000"/>
                  </a:solidFill>
                  <a:latin typeface="Calibri" pitchFamily="34" charset="0"/>
                  <a:cs typeface="Calibri" pitchFamily="34" charset="0"/>
                </a:rPr>
                <a:t>Nor</a:t>
              </a:r>
              <a:r>
                <a:rPr lang="tr-TR" sz="1600" b="1" dirty="0" smtClean="0">
                  <a:solidFill>
                    <a:srgbClr val="C00000"/>
                  </a:solidFill>
                  <a:latin typeface="Calibri" pitchFamily="34" charset="0"/>
                  <a:cs typeface="Calibri" pitchFamily="34" charset="0"/>
                </a:rPr>
                <a:t>veç</a:t>
              </a:r>
              <a:endParaRPr lang="en-US" sz="1600" b="1" dirty="0" smtClean="0">
                <a:solidFill>
                  <a:srgbClr val="C00000"/>
                </a:solidFill>
                <a:latin typeface="Calibri" pitchFamily="34" charset="0"/>
                <a:cs typeface="Calibri" pitchFamily="34" charset="0"/>
              </a:endParaRPr>
            </a:p>
          </p:txBody>
        </p:sp>
        <p:sp>
          <p:nvSpPr>
            <p:cNvPr id="330789" name="Rectangle 50"/>
            <p:cNvSpPr>
              <a:spLocks noChangeArrowheads="1"/>
            </p:cNvSpPr>
            <p:nvPr/>
          </p:nvSpPr>
          <p:spPr bwMode="invGray">
            <a:xfrm>
              <a:off x="925" y="3022"/>
              <a:ext cx="421"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İspanya</a:t>
              </a:r>
              <a:endParaRPr lang="en-US" sz="1600" b="1" dirty="0" smtClean="0">
                <a:solidFill>
                  <a:srgbClr val="C00000"/>
                </a:solidFill>
                <a:latin typeface="Calibri" pitchFamily="34" charset="0"/>
                <a:cs typeface="Calibri" pitchFamily="34" charset="0"/>
              </a:endParaRPr>
            </a:p>
          </p:txBody>
        </p:sp>
        <p:sp>
          <p:nvSpPr>
            <p:cNvPr id="330790" name="Rectangle 51"/>
            <p:cNvSpPr>
              <a:spLocks noChangeArrowheads="1"/>
            </p:cNvSpPr>
            <p:nvPr/>
          </p:nvSpPr>
          <p:spPr bwMode="invGray">
            <a:xfrm>
              <a:off x="1075" y="3184"/>
              <a:ext cx="271"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İsveç</a:t>
              </a:r>
              <a:endParaRPr lang="en-US" sz="1600" b="1" dirty="0" smtClean="0">
                <a:solidFill>
                  <a:srgbClr val="C00000"/>
                </a:solidFill>
                <a:latin typeface="Calibri" pitchFamily="34" charset="0"/>
                <a:cs typeface="Calibri" pitchFamily="34" charset="0"/>
              </a:endParaRPr>
            </a:p>
          </p:txBody>
        </p:sp>
        <p:sp>
          <p:nvSpPr>
            <p:cNvPr id="330791" name="Rectangle 52"/>
            <p:cNvSpPr>
              <a:spLocks noChangeArrowheads="1"/>
            </p:cNvSpPr>
            <p:nvPr/>
          </p:nvSpPr>
          <p:spPr bwMode="invGray">
            <a:xfrm>
              <a:off x="995" y="3346"/>
              <a:ext cx="351"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İsviçre</a:t>
              </a:r>
              <a:endParaRPr lang="en-US" sz="1600" b="1" dirty="0" smtClean="0">
                <a:solidFill>
                  <a:srgbClr val="C00000"/>
                </a:solidFill>
                <a:latin typeface="Calibri" pitchFamily="34" charset="0"/>
                <a:cs typeface="Calibri" pitchFamily="34" charset="0"/>
              </a:endParaRPr>
            </a:p>
          </p:txBody>
        </p:sp>
        <p:sp>
          <p:nvSpPr>
            <p:cNvPr id="330792" name="Rectangle 53"/>
            <p:cNvSpPr>
              <a:spLocks noChangeArrowheads="1"/>
            </p:cNvSpPr>
            <p:nvPr/>
          </p:nvSpPr>
          <p:spPr bwMode="invGray">
            <a:xfrm>
              <a:off x="1106" y="3508"/>
              <a:ext cx="240"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ABD</a:t>
              </a:r>
              <a:endParaRPr lang="en-US" sz="1600" b="1" dirty="0" smtClean="0">
                <a:solidFill>
                  <a:srgbClr val="C00000"/>
                </a:solidFill>
                <a:latin typeface="Calibri" pitchFamily="34" charset="0"/>
                <a:cs typeface="Calibri" pitchFamily="34" charset="0"/>
              </a:endParaRPr>
            </a:p>
          </p:txBody>
        </p:sp>
        <p:sp>
          <p:nvSpPr>
            <p:cNvPr id="330793" name="Rectangle 54"/>
            <p:cNvSpPr>
              <a:spLocks noChangeArrowheads="1"/>
            </p:cNvSpPr>
            <p:nvPr/>
          </p:nvSpPr>
          <p:spPr bwMode="invGray">
            <a:xfrm>
              <a:off x="573" y="3670"/>
              <a:ext cx="773" cy="158"/>
            </a:xfrm>
            <a:prstGeom prst="rect">
              <a:avLst/>
            </a:prstGeom>
            <a:noFill/>
            <a:ln w="9525">
              <a:noFill/>
              <a:miter lim="800000"/>
              <a:headEnd/>
              <a:tailEnd/>
            </a:ln>
          </p:spPr>
          <p:txBody>
            <a:bodyPr wrap="none" lIns="0" tIns="0" rIns="0" bIns="0" anchor="ctr">
              <a:spAutoFit/>
            </a:bodyPr>
            <a:lstStyle/>
            <a:p>
              <a:pPr algn="r" eaLnBrk="0" hangingPunct="0"/>
              <a:r>
                <a:rPr lang="tr-TR" sz="1600" b="1" dirty="0" smtClean="0">
                  <a:solidFill>
                    <a:srgbClr val="C00000"/>
                  </a:solidFill>
                  <a:latin typeface="Calibri" pitchFamily="34" charset="0"/>
                  <a:cs typeface="Calibri" pitchFamily="34" charset="0"/>
                </a:rPr>
                <a:t>Birleşik Krallık</a:t>
              </a:r>
              <a:endParaRPr lang="en-US" sz="1600" b="1" dirty="0" smtClean="0">
                <a:solidFill>
                  <a:srgbClr val="C00000"/>
                </a:solidFill>
                <a:latin typeface="Calibri" pitchFamily="34" charset="0"/>
                <a:cs typeface="Calibri" pitchFamily="34" charset="0"/>
              </a:endParaRPr>
            </a:p>
          </p:txBody>
        </p:sp>
        <p:grpSp>
          <p:nvGrpSpPr>
            <p:cNvPr id="5" name="Group 55"/>
            <p:cNvGrpSpPr>
              <a:grpSpLocks/>
            </p:cNvGrpSpPr>
            <p:nvPr/>
          </p:nvGrpSpPr>
          <p:grpSpPr bwMode="auto">
            <a:xfrm>
              <a:off x="1997" y="1258"/>
              <a:ext cx="2410" cy="127"/>
              <a:chOff x="2228" y="1160"/>
              <a:chExt cx="2404" cy="142"/>
            </a:xfrm>
          </p:grpSpPr>
          <p:sp>
            <p:nvSpPr>
              <p:cNvPr id="330827" name="Rectangle 56"/>
              <p:cNvSpPr>
                <a:spLocks noChangeArrowheads="1"/>
              </p:cNvSpPr>
              <p:nvPr/>
            </p:nvSpPr>
            <p:spPr bwMode="invGray">
              <a:xfrm>
                <a:off x="2228" y="1160"/>
                <a:ext cx="435" cy="142"/>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28" name="Rectangle 57"/>
              <p:cNvSpPr>
                <a:spLocks noChangeArrowheads="1"/>
              </p:cNvSpPr>
              <p:nvPr/>
            </p:nvSpPr>
            <p:spPr bwMode="invGray">
              <a:xfrm>
                <a:off x="2573" y="1160"/>
                <a:ext cx="2059" cy="142"/>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sp>
          <p:nvSpPr>
            <p:cNvPr id="330795" name="Rectangle 58"/>
            <p:cNvSpPr>
              <a:spLocks noChangeArrowheads="1"/>
            </p:cNvSpPr>
            <p:nvPr/>
          </p:nvSpPr>
          <p:spPr bwMode="invGray">
            <a:xfrm>
              <a:off x="1542" y="1419"/>
              <a:ext cx="1026"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796" name="Rectangle 59"/>
            <p:cNvSpPr>
              <a:spLocks noChangeArrowheads="1"/>
            </p:cNvSpPr>
            <p:nvPr/>
          </p:nvSpPr>
          <p:spPr bwMode="invGray">
            <a:xfrm>
              <a:off x="1545" y="1743"/>
              <a:ext cx="2892"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nvGrpSpPr>
            <p:cNvPr id="6" name="Group 60"/>
            <p:cNvGrpSpPr>
              <a:grpSpLocks/>
            </p:cNvGrpSpPr>
            <p:nvPr/>
          </p:nvGrpSpPr>
          <p:grpSpPr bwMode="auto">
            <a:xfrm>
              <a:off x="1695" y="1581"/>
              <a:ext cx="873" cy="127"/>
              <a:chOff x="1920" y="1506"/>
              <a:chExt cx="873" cy="127"/>
            </a:xfrm>
          </p:grpSpPr>
          <p:sp>
            <p:nvSpPr>
              <p:cNvPr id="330825" name="Rectangle 61"/>
              <p:cNvSpPr>
                <a:spLocks noChangeArrowheads="1"/>
              </p:cNvSpPr>
              <p:nvPr/>
            </p:nvSpPr>
            <p:spPr bwMode="invGray">
              <a:xfrm>
                <a:off x="1920" y="1506"/>
                <a:ext cx="539"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26" name="Rectangle 62"/>
              <p:cNvSpPr>
                <a:spLocks noChangeArrowheads="1"/>
              </p:cNvSpPr>
              <p:nvPr/>
            </p:nvSpPr>
            <p:spPr bwMode="invGray">
              <a:xfrm>
                <a:off x="2438" y="1506"/>
                <a:ext cx="355" cy="127"/>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sp>
          <p:nvSpPr>
            <p:cNvPr id="330798" name="Rectangle 63"/>
            <p:cNvSpPr>
              <a:spLocks noChangeArrowheads="1"/>
            </p:cNvSpPr>
            <p:nvPr/>
          </p:nvSpPr>
          <p:spPr bwMode="invGray">
            <a:xfrm>
              <a:off x="2028" y="2229"/>
              <a:ext cx="863"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nvGrpSpPr>
            <p:cNvPr id="7" name="Group 64"/>
            <p:cNvGrpSpPr>
              <a:grpSpLocks/>
            </p:cNvGrpSpPr>
            <p:nvPr/>
          </p:nvGrpSpPr>
          <p:grpSpPr bwMode="auto">
            <a:xfrm>
              <a:off x="2379" y="2067"/>
              <a:ext cx="1548" cy="127"/>
              <a:chOff x="2604" y="1962"/>
              <a:chExt cx="1548" cy="127"/>
            </a:xfrm>
          </p:grpSpPr>
          <p:sp>
            <p:nvSpPr>
              <p:cNvPr id="330823" name="Rectangle 65"/>
              <p:cNvSpPr>
                <a:spLocks noChangeArrowheads="1"/>
              </p:cNvSpPr>
              <p:nvPr/>
            </p:nvSpPr>
            <p:spPr bwMode="invGray">
              <a:xfrm>
                <a:off x="2604" y="1962"/>
                <a:ext cx="242"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24" name="Rectangle 66"/>
              <p:cNvSpPr>
                <a:spLocks noChangeArrowheads="1"/>
              </p:cNvSpPr>
              <p:nvPr/>
            </p:nvSpPr>
            <p:spPr bwMode="invGray">
              <a:xfrm>
                <a:off x="2825" y="1962"/>
                <a:ext cx="1327" cy="127"/>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grpSp>
          <p:nvGrpSpPr>
            <p:cNvPr id="8" name="Group 67"/>
            <p:cNvGrpSpPr>
              <a:grpSpLocks/>
            </p:cNvGrpSpPr>
            <p:nvPr/>
          </p:nvGrpSpPr>
          <p:grpSpPr bwMode="auto">
            <a:xfrm>
              <a:off x="2034" y="1905"/>
              <a:ext cx="717" cy="127"/>
              <a:chOff x="2259" y="1849"/>
              <a:chExt cx="717" cy="142"/>
            </a:xfrm>
          </p:grpSpPr>
          <p:sp>
            <p:nvSpPr>
              <p:cNvPr id="330821" name="Rectangle 68"/>
              <p:cNvSpPr>
                <a:spLocks noChangeArrowheads="1"/>
              </p:cNvSpPr>
              <p:nvPr/>
            </p:nvSpPr>
            <p:spPr bwMode="invGray">
              <a:xfrm>
                <a:off x="2259" y="1849"/>
                <a:ext cx="197" cy="142"/>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22" name="Rectangle 69"/>
              <p:cNvSpPr>
                <a:spLocks noChangeArrowheads="1"/>
              </p:cNvSpPr>
              <p:nvPr/>
            </p:nvSpPr>
            <p:spPr bwMode="invGray">
              <a:xfrm>
                <a:off x="2435" y="1849"/>
                <a:ext cx="541" cy="142"/>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sp>
          <p:nvSpPr>
            <p:cNvPr id="330801" name="Rectangle 70"/>
            <p:cNvSpPr>
              <a:spLocks noChangeArrowheads="1"/>
            </p:cNvSpPr>
            <p:nvPr/>
          </p:nvSpPr>
          <p:spPr bwMode="invGray">
            <a:xfrm>
              <a:off x="1862" y="2391"/>
              <a:ext cx="353"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02" name="Rectangle 71"/>
            <p:cNvSpPr>
              <a:spLocks noChangeArrowheads="1"/>
            </p:cNvSpPr>
            <p:nvPr/>
          </p:nvSpPr>
          <p:spPr bwMode="invGray">
            <a:xfrm>
              <a:off x="2033" y="2552"/>
              <a:ext cx="185"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nvGrpSpPr>
            <p:cNvPr id="9" name="Group 72"/>
            <p:cNvGrpSpPr>
              <a:grpSpLocks/>
            </p:cNvGrpSpPr>
            <p:nvPr/>
          </p:nvGrpSpPr>
          <p:grpSpPr bwMode="auto">
            <a:xfrm>
              <a:off x="2031" y="2714"/>
              <a:ext cx="1224" cy="127"/>
              <a:chOff x="2256" y="2625"/>
              <a:chExt cx="1224" cy="127"/>
            </a:xfrm>
          </p:grpSpPr>
          <p:sp>
            <p:nvSpPr>
              <p:cNvPr id="330819" name="Rectangle 73"/>
              <p:cNvSpPr>
                <a:spLocks noChangeArrowheads="1"/>
              </p:cNvSpPr>
              <p:nvPr/>
            </p:nvSpPr>
            <p:spPr bwMode="invGray">
              <a:xfrm>
                <a:off x="2256" y="2625"/>
                <a:ext cx="203"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20" name="Rectangle 74"/>
              <p:cNvSpPr>
                <a:spLocks noChangeArrowheads="1"/>
              </p:cNvSpPr>
              <p:nvPr/>
            </p:nvSpPr>
            <p:spPr bwMode="invGray">
              <a:xfrm>
                <a:off x="2438" y="2625"/>
                <a:ext cx="1042" cy="127"/>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grpSp>
          <p:nvGrpSpPr>
            <p:cNvPr id="10" name="Group 75"/>
            <p:cNvGrpSpPr>
              <a:grpSpLocks/>
            </p:cNvGrpSpPr>
            <p:nvPr/>
          </p:nvGrpSpPr>
          <p:grpSpPr bwMode="auto">
            <a:xfrm>
              <a:off x="2031" y="2876"/>
              <a:ext cx="638" cy="127"/>
              <a:chOff x="2256" y="2794"/>
              <a:chExt cx="638" cy="127"/>
            </a:xfrm>
          </p:grpSpPr>
          <p:sp>
            <p:nvSpPr>
              <p:cNvPr id="330817" name="Rectangle 76"/>
              <p:cNvSpPr>
                <a:spLocks noChangeArrowheads="1"/>
              </p:cNvSpPr>
              <p:nvPr/>
            </p:nvSpPr>
            <p:spPr bwMode="invGray">
              <a:xfrm>
                <a:off x="2256" y="2794"/>
                <a:ext cx="200"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18" name="Rectangle 77"/>
              <p:cNvSpPr>
                <a:spLocks noChangeArrowheads="1"/>
              </p:cNvSpPr>
              <p:nvPr/>
            </p:nvSpPr>
            <p:spPr bwMode="invGray">
              <a:xfrm>
                <a:off x="2435" y="2794"/>
                <a:ext cx="459" cy="127"/>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grpSp>
          <p:nvGrpSpPr>
            <p:cNvPr id="11" name="Group 78"/>
            <p:cNvGrpSpPr>
              <a:grpSpLocks/>
            </p:cNvGrpSpPr>
            <p:nvPr/>
          </p:nvGrpSpPr>
          <p:grpSpPr bwMode="auto">
            <a:xfrm>
              <a:off x="1849" y="3362"/>
              <a:ext cx="1546" cy="127"/>
              <a:chOff x="2074" y="3266"/>
              <a:chExt cx="1546" cy="127"/>
            </a:xfrm>
          </p:grpSpPr>
          <p:sp>
            <p:nvSpPr>
              <p:cNvPr id="330815" name="Rectangle 79"/>
              <p:cNvSpPr>
                <a:spLocks noChangeArrowheads="1"/>
              </p:cNvSpPr>
              <p:nvPr/>
            </p:nvSpPr>
            <p:spPr bwMode="invGray">
              <a:xfrm>
                <a:off x="2074" y="3266"/>
                <a:ext cx="744"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16" name="Rectangle 80"/>
              <p:cNvSpPr>
                <a:spLocks noChangeArrowheads="1"/>
              </p:cNvSpPr>
              <p:nvPr/>
            </p:nvSpPr>
            <p:spPr bwMode="invGray">
              <a:xfrm>
                <a:off x="2797" y="3266"/>
                <a:ext cx="823" cy="127"/>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grpSp>
          <p:nvGrpSpPr>
            <p:cNvPr id="12" name="Group 81"/>
            <p:cNvGrpSpPr>
              <a:grpSpLocks/>
            </p:cNvGrpSpPr>
            <p:nvPr/>
          </p:nvGrpSpPr>
          <p:grpSpPr bwMode="auto">
            <a:xfrm>
              <a:off x="1848" y="3524"/>
              <a:ext cx="2703" cy="127"/>
              <a:chOff x="2073" y="3417"/>
              <a:chExt cx="2703" cy="127"/>
            </a:xfrm>
          </p:grpSpPr>
          <p:sp>
            <p:nvSpPr>
              <p:cNvPr id="330813" name="Rectangle 82"/>
              <p:cNvSpPr>
                <a:spLocks noChangeArrowheads="1"/>
              </p:cNvSpPr>
              <p:nvPr/>
            </p:nvSpPr>
            <p:spPr bwMode="invGray">
              <a:xfrm>
                <a:off x="2073" y="3417"/>
                <a:ext cx="398"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14" name="Rectangle 83"/>
              <p:cNvSpPr>
                <a:spLocks noChangeArrowheads="1"/>
              </p:cNvSpPr>
              <p:nvPr/>
            </p:nvSpPr>
            <p:spPr bwMode="invGray">
              <a:xfrm>
                <a:off x="2450" y="3417"/>
                <a:ext cx="2326" cy="127"/>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grpSp>
          <p:nvGrpSpPr>
            <p:cNvPr id="13" name="Group 84"/>
            <p:cNvGrpSpPr>
              <a:grpSpLocks/>
            </p:cNvGrpSpPr>
            <p:nvPr/>
          </p:nvGrpSpPr>
          <p:grpSpPr bwMode="auto">
            <a:xfrm>
              <a:off x="2033" y="3686"/>
              <a:ext cx="1243" cy="127"/>
              <a:chOff x="2258" y="3582"/>
              <a:chExt cx="1243" cy="127"/>
            </a:xfrm>
          </p:grpSpPr>
          <p:sp>
            <p:nvSpPr>
              <p:cNvPr id="330811" name="Rectangle 85"/>
              <p:cNvSpPr>
                <a:spLocks noChangeArrowheads="1"/>
              </p:cNvSpPr>
              <p:nvPr/>
            </p:nvSpPr>
            <p:spPr bwMode="invGray">
              <a:xfrm>
                <a:off x="2258" y="3582"/>
                <a:ext cx="396"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12" name="Rectangle 86"/>
              <p:cNvSpPr>
                <a:spLocks noChangeArrowheads="1"/>
              </p:cNvSpPr>
              <p:nvPr/>
            </p:nvSpPr>
            <p:spPr bwMode="invGray">
              <a:xfrm>
                <a:off x="2633" y="3582"/>
                <a:ext cx="868" cy="127"/>
              </a:xfrm>
              <a:prstGeom prst="rect">
                <a:avLst/>
              </a:prstGeom>
              <a:solidFill>
                <a:schemeClr val="accent2">
                  <a:lumMod val="60000"/>
                  <a:lumOff val="40000"/>
                </a:schemeClr>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grpSp>
        <p:sp>
          <p:nvSpPr>
            <p:cNvPr id="330808" name="Rectangle 87"/>
            <p:cNvSpPr>
              <a:spLocks noChangeArrowheads="1"/>
            </p:cNvSpPr>
            <p:nvPr/>
          </p:nvSpPr>
          <p:spPr bwMode="invGray">
            <a:xfrm>
              <a:off x="1852" y="3038"/>
              <a:ext cx="531"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09" name="Rectangle 88"/>
            <p:cNvSpPr>
              <a:spLocks noChangeArrowheads="1"/>
            </p:cNvSpPr>
            <p:nvPr/>
          </p:nvSpPr>
          <p:spPr bwMode="invGray">
            <a:xfrm>
              <a:off x="2208" y="3200"/>
              <a:ext cx="699" cy="127"/>
            </a:xfrm>
            <a:prstGeom prst="rect">
              <a:avLst/>
            </a:prstGeom>
            <a:solidFill>
              <a:schemeClr val="accent2"/>
            </a:solidFill>
            <a:ln w="9525">
              <a:noFill/>
              <a:miter lim="800000"/>
              <a:headEnd/>
              <a:tailEnd/>
            </a:ln>
          </p:spPr>
          <p:txBody>
            <a:bodyPr wrap="none" anchor="ctr"/>
            <a:lstStyle/>
            <a:p>
              <a:endParaRPr lang="en-US" sz="2000" dirty="0" smtClean="0">
                <a:solidFill>
                  <a:srgbClr val="C00000"/>
                </a:solidFill>
                <a:latin typeface="Calibri" pitchFamily="34" charset="0"/>
                <a:cs typeface="Calibri" pitchFamily="34" charset="0"/>
              </a:endParaRPr>
            </a:p>
          </p:txBody>
        </p:sp>
        <p:sp>
          <p:nvSpPr>
            <p:cNvPr id="330810" name="Freeform 89"/>
            <p:cNvSpPr>
              <a:spLocks/>
            </p:cNvSpPr>
            <p:nvPr/>
          </p:nvSpPr>
          <p:spPr bwMode="invGray">
            <a:xfrm>
              <a:off x="1435" y="1180"/>
              <a:ext cx="3255" cy="2696"/>
            </a:xfrm>
            <a:custGeom>
              <a:avLst/>
              <a:gdLst>
                <a:gd name="T0" fmla="*/ 0 w 3255"/>
                <a:gd name="T1" fmla="*/ 0 h 2642"/>
                <a:gd name="T2" fmla="*/ 0 w 3255"/>
                <a:gd name="T3" fmla="*/ 2696 h 2642"/>
                <a:gd name="T4" fmla="*/ 3255 w 3255"/>
                <a:gd name="T5" fmla="*/ 2696 h 2642"/>
                <a:gd name="T6" fmla="*/ 0 60000 65536"/>
                <a:gd name="T7" fmla="*/ 0 60000 65536"/>
                <a:gd name="T8" fmla="*/ 0 60000 65536"/>
                <a:gd name="T9" fmla="*/ 0 w 3255"/>
                <a:gd name="T10" fmla="*/ 0 h 2642"/>
                <a:gd name="T11" fmla="*/ 3255 w 3255"/>
                <a:gd name="T12" fmla="*/ 2642 h 2642"/>
              </a:gdLst>
              <a:ahLst/>
              <a:cxnLst>
                <a:cxn ang="T6">
                  <a:pos x="T0" y="T1"/>
                </a:cxn>
                <a:cxn ang="T7">
                  <a:pos x="T2" y="T3"/>
                </a:cxn>
                <a:cxn ang="T8">
                  <a:pos x="T4" y="T5"/>
                </a:cxn>
              </a:cxnLst>
              <a:rect l="T9" t="T10" r="T11" b="T12"/>
              <a:pathLst>
                <a:path w="3255" h="2642">
                  <a:moveTo>
                    <a:pt x="0" y="0"/>
                  </a:moveTo>
                  <a:lnTo>
                    <a:pt x="0" y="2642"/>
                  </a:lnTo>
                  <a:lnTo>
                    <a:pt x="3255" y="2642"/>
                  </a:lnTo>
                </a:path>
              </a:pathLst>
            </a:custGeom>
            <a:noFill/>
            <a:ln w="19050">
              <a:solidFill>
                <a:schemeClr val="tx1"/>
              </a:solidFill>
              <a:round/>
              <a:headEnd/>
              <a:tailEnd/>
            </a:ln>
          </p:spPr>
          <p:txBody>
            <a:bodyPr/>
            <a:lstStyle/>
            <a:p>
              <a:endParaRPr lang="en-US" sz="2000" dirty="0" smtClean="0">
                <a:solidFill>
                  <a:srgbClr val="C00000"/>
                </a:solidFill>
                <a:latin typeface="Calibri" pitchFamily="34" charset="0"/>
                <a:cs typeface="Calibri" pitchFamily="34" charset="0"/>
              </a:endParaRPr>
            </a:p>
          </p:txBody>
        </p:sp>
      </p:grpSp>
    </p:spTree>
    <p:extLst>
      <p:ext uri="{BB962C8B-B14F-4D97-AF65-F5344CB8AC3E}">
        <p14:creationId xmlns:p14="http://schemas.microsoft.com/office/powerpoint/2010/main" val="4239736199"/>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76200" y="342900"/>
            <a:ext cx="9067800" cy="687388"/>
          </a:xfrm>
        </p:spPr>
        <p:txBody>
          <a:bodyPr>
            <a:normAutofit fontScale="90000"/>
          </a:bodyPr>
          <a:lstStyle/>
          <a:p>
            <a:pPr eaLnBrk="1" hangingPunct="1"/>
            <a:r>
              <a:rPr lang="en-US" altLang="en-US" sz="1800" b="1" dirty="0" smtClean="0"/>
              <a:t>HPV Recommendations by National Expert Advisory Bodies on Immunization</a:t>
            </a:r>
            <a:br>
              <a:rPr lang="en-US" altLang="en-US" sz="1800" b="1" dirty="0" smtClean="0"/>
            </a:br>
            <a:r>
              <a:rPr lang="en-US" altLang="en-US" sz="1800" b="1" dirty="0" smtClean="0"/>
              <a:t>For Female: 60 Countries – For Males: 6 countries</a:t>
            </a:r>
            <a:r>
              <a:rPr lang="en-US" altLang="en-US" sz="2000" b="1" dirty="0" smtClean="0"/>
              <a:t/>
            </a:r>
            <a:br>
              <a:rPr lang="en-US" altLang="en-US" sz="2000" b="1" dirty="0" smtClean="0"/>
            </a:br>
            <a:r>
              <a:rPr lang="en-US" altLang="en-US" sz="1400" b="1" i="1" dirty="0" smtClean="0"/>
              <a:t>National Funding: For Females: 58 Countries – For Males: 3 countries</a:t>
            </a:r>
          </a:p>
        </p:txBody>
      </p:sp>
      <p:sp>
        <p:nvSpPr>
          <p:cNvPr id="3076" name="Freeform 3"/>
          <p:cNvSpPr>
            <a:spLocks/>
          </p:cNvSpPr>
          <p:nvPr/>
        </p:nvSpPr>
        <p:spPr bwMode="auto">
          <a:xfrm>
            <a:off x="5053013" y="3687763"/>
            <a:ext cx="55562" cy="50800"/>
          </a:xfrm>
          <a:custGeom>
            <a:avLst/>
            <a:gdLst>
              <a:gd name="T0" fmla="*/ 0 w 30"/>
              <a:gd name="T1" fmla="*/ 2147483647 h 27"/>
              <a:gd name="T2" fmla="*/ 2147483647 w 30"/>
              <a:gd name="T3" fmla="*/ 2147483647 h 27"/>
              <a:gd name="T4" fmla="*/ 2147483647 w 30"/>
              <a:gd name="T5" fmla="*/ 2147483647 h 27"/>
              <a:gd name="T6" fmla="*/ 2147483647 w 30"/>
              <a:gd name="T7" fmla="*/ 2147483647 h 27"/>
              <a:gd name="T8" fmla="*/ 2147483647 w 30"/>
              <a:gd name="T9" fmla="*/ 0 h 27"/>
              <a:gd name="T10" fmla="*/ 2147483647 w 30"/>
              <a:gd name="T11" fmla="*/ 2147483647 h 27"/>
              <a:gd name="T12" fmla="*/ 2147483647 w 30"/>
              <a:gd name="T13" fmla="*/ 2147483647 h 27"/>
              <a:gd name="T14" fmla="*/ 2147483647 w 30"/>
              <a:gd name="T15" fmla="*/ 2147483647 h 27"/>
              <a:gd name="T16" fmla="*/ 2147483647 w 30"/>
              <a:gd name="T17" fmla="*/ 2147483647 h 27"/>
              <a:gd name="T18" fmla="*/ 2147483647 w 30"/>
              <a:gd name="T19" fmla="*/ 2147483647 h 27"/>
              <a:gd name="T20" fmla="*/ 2147483647 w 30"/>
              <a:gd name="T21" fmla="*/ 2147483647 h 27"/>
              <a:gd name="T22" fmla="*/ 2147483647 w 30"/>
              <a:gd name="T23" fmla="*/ 2147483647 h 27"/>
              <a:gd name="T24" fmla="*/ 0 w 30"/>
              <a:gd name="T25" fmla="*/ 2147483647 h 27"/>
              <a:gd name="T26" fmla="*/ 0 w 30"/>
              <a:gd name="T27" fmla="*/ 2147483647 h 27"/>
              <a:gd name="T28" fmla="*/ 0 w 30"/>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27">
                <a:moveTo>
                  <a:pt x="0" y="6"/>
                </a:moveTo>
                <a:lnTo>
                  <a:pt x="3" y="3"/>
                </a:lnTo>
                <a:lnTo>
                  <a:pt x="6" y="3"/>
                </a:lnTo>
                <a:lnTo>
                  <a:pt x="9" y="3"/>
                </a:lnTo>
                <a:lnTo>
                  <a:pt x="12" y="0"/>
                </a:lnTo>
                <a:lnTo>
                  <a:pt x="24" y="3"/>
                </a:lnTo>
                <a:lnTo>
                  <a:pt x="27" y="6"/>
                </a:lnTo>
                <a:lnTo>
                  <a:pt x="30" y="18"/>
                </a:lnTo>
                <a:lnTo>
                  <a:pt x="24" y="21"/>
                </a:lnTo>
                <a:lnTo>
                  <a:pt x="21" y="21"/>
                </a:lnTo>
                <a:lnTo>
                  <a:pt x="12" y="24"/>
                </a:lnTo>
                <a:lnTo>
                  <a:pt x="6" y="27"/>
                </a:lnTo>
                <a:lnTo>
                  <a:pt x="0" y="21"/>
                </a:lnTo>
                <a:lnTo>
                  <a:pt x="0" y="18"/>
                </a:lnTo>
                <a:lnTo>
                  <a:pt x="0" y="6"/>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077" name="Freeform 4"/>
          <p:cNvSpPr>
            <a:spLocks/>
          </p:cNvSpPr>
          <p:nvPr/>
        </p:nvSpPr>
        <p:spPr bwMode="auto">
          <a:xfrm>
            <a:off x="4708525" y="3427413"/>
            <a:ext cx="15875" cy="23812"/>
          </a:xfrm>
          <a:custGeom>
            <a:avLst/>
            <a:gdLst>
              <a:gd name="T0" fmla="*/ 2147483647 w 9"/>
              <a:gd name="T1" fmla="*/ 2147483647 h 12"/>
              <a:gd name="T2" fmla="*/ 2147483647 w 9"/>
              <a:gd name="T3" fmla="*/ 2147483647 h 12"/>
              <a:gd name="T4" fmla="*/ 2147483647 w 9"/>
              <a:gd name="T5" fmla="*/ 2147483647 h 12"/>
              <a:gd name="T6" fmla="*/ 2147483647 w 9"/>
              <a:gd name="T7" fmla="*/ 0 h 12"/>
              <a:gd name="T8" fmla="*/ 2147483647 w 9"/>
              <a:gd name="T9" fmla="*/ 0 h 12"/>
              <a:gd name="T10" fmla="*/ 0 w 9"/>
              <a:gd name="T11" fmla="*/ 0 h 12"/>
              <a:gd name="T12" fmla="*/ 0 w 9"/>
              <a:gd name="T13" fmla="*/ 2147483647 h 12"/>
              <a:gd name="T14" fmla="*/ 0 w 9"/>
              <a:gd name="T15" fmla="*/ 2147483647 h 12"/>
              <a:gd name="T16" fmla="*/ 2147483647 w 9"/>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12">
                <a:moveTo>
                  <a:pt x="6" y="12"/>
                </a:moveTo>
                <a:lnTo>
                  <a:pt x="9" y="6"/>
                </a:lnTo>
                <a:lnTo>
                  <a:pt x="6" y="3"/>
                </a:lnTo>
                <a:lnTo>
                  <a:pt x="6" y="0"/>
                </a:lnTo>
                <a:lnTo>
                  <a:pt x="3" y="0"/>
                </a:lnTo>
                <a:lnTo>
                  <a:pt x="0" y="0"/>
                </a:lnTo>
                <a:lnTo>
                  <a:pt x="0" y="3"/>
                </a:lnTo>
                <a:lnTo>
                  <a:pt x="0" y="12"/>
                </a:lnTo>
                <a:lnTo>
                  <a:pt x="6" y="12"/>
                </a:lnTo>
                <a:close/>
              </a:path>
            </a:pathLst>
          </a:custGeom>
          <a:solidFill>
            <a:srgbClr val="CCECFF"/>
          </a:solidFill>
          <a:ln w="3175" cmpd="sng">
            <a:solidFill>
              <a:srgbClr val="777777"/>
            </a:solidFill>
            <a:round/>
            <a:headEnd/>
            <a:tailEnd/>
          </a:ln>
        </p:spPr>
        <p:txBody>
          <a:bodyPr/>
          <a:lstStyle/>
          <a:p>
            <a:endParaRPr lang="en-US"/>
          </a:p>
        </p:txBody>
      </p:sp>
      <p:sp>
        <p:nvSpPr>
          <p:cNvPr id="3078" name="Freeform 5"/>
          <p:cNvSpPr>
            <a:spLocks/>
          </p:cNvSpPr>
          <p:nvPr/>
        </p:nvSpPr>
        <p:spPr bwMode="auto">
          <a:xfrm>
            <a:off x="4708525" y="3427413"/>
            <a:ext cx="15875" cy="23812"/>
          </a:xfrm>
          <a:custGeom>
            <a:avLst/>
            <a:gdLst>
              <a:gd name="T0" fmla="*/ 2147483647 w 9"/>
              <a:gd name="T1" fmla="*/ 2147483647 h 12"/>
              <a:gd name="T2" fmla="*/ 2147483647 w 9"/>
              <a:gd name="T3" fmla="*/ 2147483647 h 12"/>
              <a:gd name="T4" fmla="*/ 2147483647 w 9"/>
              <a:gd name="T5" fmla="*/ 2147483647 h 12"/>
              <a:gd name="T6" fmla="*/ 2147483647 w 9"/>
              <a:gd name="T7" fmla="*/ 0 h 12"/>
              <a:gd name="T8" fmla="*/ 2147483647 w 9"/>
              <a:gd name="T9" fmla="*/ 0 h 12"/>
              <a:gd name="T10" fmla="*/ 0 w 9"/>
              <a:gd name="T11" fmla="*/ 0 h 12"/>
              <a:gd name="T12" fmla="*/ 0 w 9"/>
              <a:gd name="T13" fmla="*/ 2147483647 h 12"/>
              <a:gd name="T14" fmla="*/ 0 w 9"/>
              <a:gd name="T15" fmla="*/ 2147483647 h 12"/>
              <a:gd name="T16" fmla="*/ 2147483647 w 9"/>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12">
                <a:moveTo>
                  <a:pt x="6" y="12"/>
                </a:moveTo>
                <a:lnTo>
                  <a:pt x="9" y="6"/>
                </a:lnTo>
                <a:lnTo>
                  <a:pt x="6" y="3"/>
                </a:lnTo>
                <a:lnTo>
                  <a:pt x="6" y="0"/>
                </a:lnTo>
                <a:lnTo>
                  <a:pt x="3" y="0"/>
                </a:lnTo>
                <a:lnTo>
                  <a:pt x="0" y="0"/>
                </a:lnTo>
                <a:lnTo>
                  <a:pt x="0" y="3"/>
                </a:lnTo>
                <a:lnTo>
                  <a:pt x="0" y="12"/>
                </a:lnTo>
                <a:lnTo>
                  <a:pt x="6" y="12"/>
                </a:lnTo>
              </a:path>
            </a:pathLst>
          </a:custGeom>
          <a:solidFill>
            <a:srgbClr val="CCECFF"/>
          </a:solidFill>
          <a:ln w="3175" cmpd="sng">
            <a:solidFill>
              <a:srgbClr val="777777"/>
            </a:solidFill>
            <a:prstDash val="solid"/>
            <a:round/>
            <a:headEnd/>
            <a:tailEnd/>
          </a:ln>
        </p:spPr>
        <p:txBody>
          <a:bodyPr/>
          <a:lstStyle/>
          <a:p>
            <a:endParaRPr lang="en-US"/>
          </a:p>
        </p:txBody>
      </p:sp>
      <p:sp>
        <p:nvSpPr>
          <p:cNvPr id="3079" name="Freeform 6"/>
          <p:cNvSpPr>
            <a:spLocks/>
          </p:cNvSpPr>
          <p:nvPr/>
        </p:nvSpPr>
        <p:spPr bwMode="auto">
          <a:xfrm>
            <a:off x="7227888" y="4656138"/>
            <a:ext cx="34925" cy="26987"/>
          </a:xfrm>
          <a:custGeom>
            <a:avLst/>
            <a:gdLst>
              <a:gd name="T0" fmla="*/ 0 w 18"/>
              <a:gd name="T1" fmla="*/ 2147483647 h 15"/>
              <a:gd name="T2" fmla="*/ 2147483647 w 18"/>
              <a:gd name="T3" fmla="*/ 2147483647 h 15"/>
              <a:gd name="T4" fmla="*/ 2147483647 w 18"/>
              <a:gd name="T5" fmla="*/ 2147483647 h 15"/>
              <a:gd name="T6" fmla="*/ 2147483647 w 18"/>
              <a:gd name="T7" fmla="*/ 2147483647 h 15"/>
              <a:gd name="T8" fmla="*/ 2147483647 w 18"/>
              <a:gd name="T9" fmla="*/ 2147483647 h 15"/>
              <a:gd name="T10" fmla="*/ 2147483647 w 18"/>
              <a:gd name="T11" fmla="*/ 2147483647 h 15"/>
              <a:gd name="T12" fmla="*/ 2147483647 w 18"/>
              <a:gd name="T13" fmla="*/ 2147483647 h 15"/>
              <a:gd name="T14" fmla="*/ 2147483647 w 18"/>
              <a:gd name="T15" fmla="*/ 2147483647 h 15"/>
              <a:gd name="T16" fmla="*/ 2147483647 w 18"/>
              <a:gd name="T17" fmla="*/ 2147483647 h 15"/>
              <a:gd name="T18" fmla="*/ 2147483647 w 18"/>
              <a:gd name="T19" fmla="*/ 2147483647 h 15"/>
              <a:gd name="T20" fmla="*/ 2147483647 w 18"/>
              <a:gd name="T21" fmla="*/ 0 h 15"/>
              <a:gd name="T22" fmla="*/ 2147483647 w 18"/>
              <a:gd name="T23" fmla="*/ 2147483647 h 15"/>
              <a:gd name="T24" fmla="*/ 0 w 18"/>
              <a:gd name="T25" fmla="*/ 2147483647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5">
                <a:moveTo>
                  <a:pt x="0" y="6"/>
                </a:moveTo>
                <a:lnTo>
                  <a:pt x="9" y="15"/>
                </a:lnTo>
                <a:lnTo>
                  <a:pt x="9" y="12"/>
                </a:lnTo>
                <a:lnTo>
                  <a:pt x="9" y="6"/>
                </a:lnTo>
                <a:lnTo>
                  <a:pt x="12" y="3"/>
                </a:lnTo>
                <a:lnTo>
                  <a:pt x="15" y="9"/>
                </a:lnTo>
                <a:lnTo>
                  <a:pt x="18" y="9"/>
                </a:lnTo>
                <a:lnTo>
                  <a:pt x="18" y="6"/>
                </a:lnTo>
                <a:lnTo>
                  <a:pt x="15" y="3"/>
                </a:lnTo>
                <a:lnTo>
                  <a:pt x="12" y="3"/>
                </a:lnTo>
                <a:lnTo>
                  <a:pt x="12" y="0"/>
                </a:lnTo>
                <a:lnTo>
                  <a:pt x="6" y="6"/>
                </a:lnTo>
                <a:lnTo>
                  <a:pt x="0" y="6"/>
                </a:lnTo>
              </a:path>
            </a:pathLst>
          </a:custGeom>
          <a:solidFill>
            <a:srgbClr val="CCECFF"/>
          </a:solidFill>
          <a:ln w="3175" cmpd="sng">
            <a:solidFill>
              <a:srgbClr val="777777"/>
            </a:solidFill>
            <a:prstDash val="solid"/>
            <a:round/>
            <a:headEnd/>
            <a:tailEnd/>
          </a:ln>
        </p:spPr>
        <p:txBody>
          <a:bodyPr/>
          <a:lstStyle/>
          <a:p>
            <a:endParaRPr lang="en-US"/>
          </a:p>
        </p:txBody>
      </p:sp>
      <p:sp>
        <p:nvSpPr>
          <p:cNvPr id="3080" name="Freeform 7"/>
          <p:cNvSpPr>
            <a:spLocks/>
          </p:cNvSpPr>
          <p:nvPr/>
        </p:nvSpPr>
        <p:spPr bwMode="auto">
          <a:xfrm>
            <a:off x="4162425" y="4465638"/>
            <a:ext cx="74613" cy="17462"/>
          </a:xfrm>
          <a:custGeom>
            <a:avLst/>
            <a:gdLst>
              <a:gd name="T0" fmla="*/ 2147483647 w 39"/>
              <a:gd name="T1" fmla="*/ 2147483647 h 9"/>
              <a:gd name="T2" fmla="*/ 2147483647 w 39"/>
              <a:gd name="T3" fmla="*/ 2147483647 h 9"/>
              <a:gd name="T4" fmla="*/ 2147483647 w 39"/>
              <a:gd name="T5" fmla="*/ 0 h 9"/>
              <a:gd name="T6" fmla="*/ 2147483647 w 39"/>
              <a:gd name="T7" fmla="*/ 0 h 9"/>
              <a:gd name="T8" fmla="*/ 2147483647 w 39"/>
              <a:gd name="T9" fmla="*/ 2147483647 h 9"/>
              <a:gd name="T10" fmla="*/ 2147483647 w 39"/>
              <a:gd name="T11" fmla="*/ 2147483647 h 9"/>
              <a:gd name="T12" fmla="*/ 2147483647 w 39"/>
              <a:gd name="T13" fmla="*/ 2147483647 h 9"/>
              <a:gd name="T14" fmla="*/ 2147483647 w 39"/>
              <a:gd name="T15" fmla="*/ 2147483647 h 9"/>
              <a:gd name="T16" fmla="*/ 2147483647 w 39"/>
              <a:gd name="T17" fmla="*/ 2147483647 h 9"/>
              <a:gd name="T18" fmla="*/ 2147483647 w 39"/>
              <a:gd name="T19" fmla="*/ 2147483647 h 9"/>
              <a:gd name="T20" fmla="*/ 2147483647 w 39"/>
              <a:gd name="T21" fmla="*/ 2147483647 h 9"/>
              <a:gd name="T22" fmla="*/ 2147483647 w 39"/>
              <a:gd name="T23" fmla="*/ 2147483647 h 9"/>
              <a:gd name="T24" fmla="*/ 2147483647 w 39"/>
              <a:gd name="T25" fmla="*/ 2147483647 h 9"/>
              <a:gd name="T26" fmla="*/ 0 w 39"/>
              <a:gd name="T27" fmla="*/ 2147483647 h 9"/>
              <a:gd name="T28" fmla="*/ 0 w 39"/>
              <a:gd name="T29" fmla="*/ 2147483647 h 9"/>
              <a:gd name="T30" fmla="*/ 2147483647 w 39"/>
              <a:gd name="T31" fmla="*/ 2147483647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 h="9">
                <a:moveTo>
                  <a:pt x="3" y="3"/>
                </a:moveTo>
                <a:lnTo>
                  <a:pt x="18" y="3"/>
                </a:lnTo>
                <a:lnTo>
                  <a:pt x="18" y="0"/>
                </a:lnTo>
                <a:lnTo>
                  <a:pt x="24" y="0"/>
                </a:lnTo>
                <a:lnTo>
                  <a:pt x="33" y="3"/>
                </a:lnTo>
                <a:lnTo>
                  <a:pt x="39" y="3"/>
                </a:lnTo>
                <a:lnTo>
                  <a:pt x="39" y="6"/>
                </a:lnTo>
                <a:lnTo>
                  <a:pt x="33" y="9"/>
                </a:lnTo>
                <a:lnTo>
                  <a:pt x="21" y="3"/>
                </a:lnTo>
                <a:lnTo>
                  <a:pt x="18" y="6"/>
                </a:lnTo>
                <a:lnTo>
                  <a:pt x="15" y="6"/>
                </a:lnTo>
                <a:lnTo>
                  <a:pt x="12" y="9"/>
                </a:lnTo>
                <a:lnTo>
                  <a:pt x="3" y="9"/>
                </a:lnTo>
                <a:lnTo>
                  <a:pt x="0" y="9"/>
                </a:lnTo>
                <a:lnTo>
                  <a:pt x="0" y="6"/>
                </a:lnTo>
                <a:lnTo>
                  <a:pt x="3" y="3"/>
                </a:lnTo>
              </a:path>
            </a:pathLst>
          </a:custGeom>
          <a:solidFill>
            <a:srgbClr val="2B5885"/>
          </a:solidFill>
          <a:ln w="3175" cmpd="sng">
            <a:solidFill>
              <a:srgbClr val="4D4D4D"/>
            </a:solidFill>
            <a:prstDash val="solid"/>
            <a:round/>
            <a:headEnd/>
            <a:tailEnd/>
          </a:ln>
        </p:spPr>
        <p:txBody>
          <a:bodyPr/>
          <a:lstStyle/>
          <a:p>
            <a:endParaRPr lang="en-US"/>
          </a:p>
        </p:txBody>
      </p:sp>
      <p:sp>
        <p:nvSpPr>
          <p:cNvPr id="3081" name="Freeform 8"/>
          <p:cNvSpPr>
            <a:spLocks noEditPoints="1"/>
          </p:cNvSpPr>
          <p:nvPr/>
        </p:nvSpPr>
        <p:spPr bwMode="auto">
          <a:xfrm>
            <a:off x="4740275" y="3841750"/>
            <a:ext cx="95250" cy="203200"/>
          </a:xfrm>
          <a:custGeom>
            <a:avLst/>
            <a:gdLst>
              <a:gd name="T0" fmla="*/ 2147483647 w 57"/>
              <a:gd name="T1" fmla="*/ 2147483647 h 121"/>
              <a:gd name="T2" fmla="*/ 2147483647 w 57"/>
              <a:gd name="T3" fmla="*/ 2147483647 h 121"/>
              <a:gd name="T4" fmla="*/ 2147483647 w 57"/>
              <a:gd name="T5" fmla="*/ 2147483647 h 121"/>
              <a:gd name="T6" fmla="*/ 2147483647 w 57"/>
              <a:gd name="T7" fmla="*/ 2147483647 h 121"/>
              <a:gd name="T8" fmla="*/ 2147483647 w 57"/>
              <a:gd name="T9" fmla="*/ 2147483647 h 121"/>
              <a:gd name="T10" fmla="*/ 2147483647 w 57"/>
              <a:gd name="T11" fmla="*/ 2147483647 h 121"/>
              <a:gd name="T12" fmla="*/ 2147483647 w 57"/>
              <a:gd name="T13" fmla="*/ 2147483647 h 121"/>
              <a:gd name="T14" fmla="*/ 2147483647 w 57"/>
              <a:gd name="T15" fmla="*/ 2147483647 h 121"/>
              <a:gd name="T16" fmla="*/ 2147483647 w 57"/>
              <a:gd name="T17" fmla="*/ 2147483647 h 121"/>
              <a:gd name="T18" fmla="*/ 2147483647 w 57"/>
              <a:gd name="T19" fmla="*/ 2147483647 h 121"/>
              <a:gd name="T20" fmla="*/ 2147483647 w 57"/>
              <a:gd name="T21" fmla="*/ 2147483647 h 121"/>
              <a:gd name="T22" fmla="*/ 2147483647 w 57"/>
              <a:gd name="T23" fmla="*/ 2147483647 h 121"/>
              <a:gd name="T24" fmla="*/ 0 w 57"/>
              <a:gd name="T25" fmla="*/ 2147483647 h 121"/>
              <a:gd name="T26" fmla="*/ 0 w 57"/>
              <a:gd name="T27" fmla="*/ 2147483647 h 121"/>
              <a:gd name="T28" fmla="*/ 2147483647 w 57"/>
              <a:gd name="T29" fmla="*/ 2147483647 h 121"/>
              <a:gd name="T30" fmla="*/ 2147483647 w 57"/>
              <a:gd name="T31" fmla="*/ 2147483647 h 121"/>
              <a:gd name="T32" fmla="*/ 2147483647 w 57"/>
              <a:gd name="T33" fmla="*/ 2147483647 h 121"/>
              <a:gd name="T34" fmla="*/ 2147483647 w 57"/>
              <a:gd name="T35" fmla="*/ 2147483647 h 121"/>
              <a:gd name="T36" fmla="*/ 2147483647 w 57"/>
              <a:gd name="T37" fmla="*/ 2147483647 h 121"/>
              <a:gd name="T38" fmla="*/ 2147483647 w 57"/>
              <a:gd name="T39" fmla="*/ 2147483647 h 121"/>
              <a:gd name="T40" fmla="*/ 2147483647 w 57"/>
              <a:gd name="T41" fmla="*/ 0 h 121"/>
              <a:gd name="T42" fmla="*/ 2147483647 w 57"/>
              <a:gd name="T43" fmla="*/ 0 h 121"/>
              <a:gd name="T44" fmla="*/ 2147483647 w 57"/>
              <a:gd name="T45" fmla="*/ 2147483647 h 121"/>
              <a:gd name="T46" fmla="*/ 2147483647 w 57"/>
              <a:gd name="T47" fmla="*/ 2147483647 h 121"/>
              <a:gd name="T48" fmla="*/ 2147483647 w 57"/>
              <a:gd name="T49" fmla="*/ 2147483647 h 121"/>
              <a:gd name="T50" fmla="*/ 2147483647 w 57"/>
              <a:gd name="T51" fmla="*/ 2147483647 h 121"/>
              <a:gd name="T52" fmla="*/ 2147483647 w 57"/>
              <a:gd name="T53" fmla="*/ 2147483647 h 121"/>
              <a:gd name="T54" fmla="*/ 2147483647 w 57"/>
              <a:gd name="T55" fmla="*/ 2147483647 h 121"/>
              <a:gd name="T56" fmla="*/ 2147483647 w 57"/>
              <a:gd name="T57" fmla="*/ 2147483647 h 121"/>
              <a:gd name="T58" fmla="*/ 2147483647 w 57"/>
              <a:gd name="T59" fmla="*/ 2147483647 h 121"/>
              <a:gd name="T60" fmla="*/ 2147483647 w 57"/>
              <a:gd name="T61" fmla="*/ 2147483647 h 121"/>
              <a:gd name="T62" fmla="*/ 2147483647 w 57"/>
              <a:gd name="T63" fmla="*/ 2147483647 h 121"/>
              <a:gd name="T64" fmla="*/ 2147483647 w 57"/>
              <a:gd name="T65" fmla="*/ 2147483647 h 121"/>
              <a:gd name="T66" fmla="*/ 2147483647 w 57"/>
              <a:gd name="T67" fmla="*/ 2147483647 h 121"/>
              <a:gd name="T68" fmla="*/ 2147483647 w 57"/>
              <a:gd name="T69" fmla="*/ 2147483647 h 121"/>
              <a:gd name="T70" fmla="*/ 2147483647 w 57"/>
              <a:gd name="T71" fmla="*/ 2147483647 h 121"/>
              <a:gd name="T72" fmla="*/ 2147483647 w 57"/>
              <a:gd name="T73" fmla="*/ 2147483647 h 121"/>
              <a:gd name="T74" fmla="*/ 2147483647 w 57"/>
              <a:gd name="T75" fmla="*/ 2147483647 h 121"/>
              <a:gd name="T76" fmla="*/ 2147483647 w 57"/>
              <a:gd name="T77" fmla="*/ 2147483647 h 121"/>
              <a:gd name="T78" fmla="*/ 2147483647 w 57"/>
              <a:gd name="T79" fmla="*/ 2147483647 h 121"/>
              <a:gd name="T80" fmla="*/ 2147483647 w 57"/>
              <a:gd name="T81" fmla="*/ 2147483647 h 121"/>
              <a:gd name="T82" fmla="*/ 2147483647 w 57"/>
              <a:gd name="T83" fmla="*/ 2147483647 h 121"/>
              <a:gd name="T84" fmla="*/ 2147483647 w 57"/>
              <a:gd name="T85" fmla="*/ 2147483647 h 121"/>
              <a:gd name="T86" fmla="*/ 2147483647 w 57"/>
              <a:gd name="T87" fmla="*/ 2147483647 h 121"/>
              <a:gd name="T88" fmla="*/ 2147483647 w 57"/>
              <a:gd name="T89" fmla="*/ 2147483647 h 121"/>
              <a:gd name="T90" fmla="*/ 2147483647 w 57"/>
              <a:gd name="T91" fmla="*/ 2147483647 h 121"/>
              <a:gd name="T92" fmla="*/ 2147483647 w 57"/>
              <a:gd name="T93" fmla="*/ 2147483647 h 121"/>
              <a:gd name="T94" fmla="*/ 2147483647 w 57"/>
              <a:gd name="T95" fmla="*/ 2147483647 h 121"/>
              <a:gd name="T96" fmla="*/ 2147483647 w 57"/>
              <a:gd name="T97" fmla="*/ 2147483647 h 1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 h="121">
                <a:moveTo>
                  <a:pt x="57" y="72"/>
                </a:moveTo>
                <a:lnTo>
                  <a:pt x="57" y="84"/>
                </a:lnTo>
                <a:lnTo>
                  <a:pt x="39" y="97"/>
                </a:lnTo>
                <a:lnTo>
                  <a:pt x="37" y="102"/>
                </a:lnTo>
                <a:lnTo>
                  <a:pt x="39" y="110"/>
                </a:lnTo>
                <a:lnTo>
                  <a:pt x="38" y="113"/>
                </a:lnTo>
                <a:lnTo>
                  <a:pt x="34" y="119"/>
                </a:lnTo>
                <a:lnTo>
                  <a:pt x="28" y="121"/>
                </a:lnTo>
                <a:lnTo>
                  <a:pt x="22" y="90"/>
                </a:lnTo>
                <a:lnTo>
                  <a:pt x="12" y="83"/>
                </a:lnTo>
                <a:lnTo>
                  <a:pt x="9" y="75"/>
                </a:lnTo>
                <a:lnTo>
                  <a:pt x="3" y="71"/>
                </a:lnTo>
                <a:lnTo>
                  <a:pt x="0" y="60"/>
                </a:lnTo>
                <a:lnTo>
                  <a:pt x="0" y="57"/>
                </a:lnTo>
                <a:lnTo>
                  <a:pt x="11" y="47"/>
                </a:lnTo>
                <a:lnTo>
                  <a:pt x="12" y="38"/>
                </a:lnTo>
                <a:lnTo>
                  <a:pt x="11" y="26"/>
                </a:lnTo>
                <a:lnTo>
                  <a:pt x="12" y="16"/>
                </a:lnTo>
                <a:lnTo>
                  <a:pt x="9" y="15"/>
                </a:lnTo>
                <a:lnTo>
                  <a:pt x="16" y="7"/>
                </a:lnTo>
                <a:lnTo>
                  <a:pt x="31" y="0"/>
                </a:lnTo>
                <a:lnTo>
                  <a:pt x="33" y="0"/>
                </a:lnTo>
                <a:lnTo>
                  <a:pt x="33" y="4"/>
                </a:lnTo>
                <a:lnTo>
                  <a:pt x="36" y="2"/>
                </a:lnTo>
                <a:lnTo>
                  <a:pt x="39" y="3"/>
                </a:lnTo>
                <a:lnTo>
                  <a:pt x="37" y="4"/>
                </a:lnTo>
                <a:lnTo>
                  <a:pt x="40" y="8"/>
                </a:lnTo>
                <a:lnTo>
                  <a:pt x="38" y="10"/>
                </a:lnTo>
                <a:lnTo>
                  <a:pt x="41" y="11"/>
                </a:lnTo>
                <a:lnTo>
                  <a:pt x="50" y="6"/>
                </a:lnTo>
                <a:lnTo>
                  <a:pt x="51" y="8"/>
                </a:lnTo>
                <a:lnTo>
                  <a:pt x="46" y="16"/>
                </a:lnTo>
                <a:lnTo>
                  <a:pt x="42" y="18"/>
                </a:lnTo>
                <a:lnTo>
                  <a:pt x="42" y="22"/>
                </a:lnTo>
                <a:lnTo>
                  <a:pt x="45" y="27"/>
                </a:lnTo>
                <a:lnTo>
                  <a:pt x="50" y="30"/>
                </a:lnTo>
                <a:lnTo>
                  <a:pt x="51" y="37"/>
                </a:lnTo>
                <a:lnTo>
                  <a:pt x="46" y="47"/>
                </a:lnTo>
                <a:lnTo>
                  <a:pt x="35" y="56"/>
                </a:lnTo>
                <a:lnTo>
                  <a:pt x="40" y="64"/>
                </a:lnTo>
                <a:lnTo>
                  <a:pt x="45" y="63"/>
                </a:lnTo>
                <a:lnTo>
                  <a:pt x="46" y="67"/>
                </a:lnTo>
                <a:lnTo>
                  <a:pt x="50" y="65"/>
                </a:lnTo>
                <a:lnTo>
                  <a:pt x="52" y="72"/>
                </a:lnTo>
                <a:lnTo>
                  <a:pt x="57" y="72"/>
                </a:lnTo>
                <a:close/>
                <a:moveTo>
                  <a:pt x="47" y="64"/>
                </a:moveTo>
                <a:lnTo>
                  <a:pt x="46" y="60"/>
                </a:lnTo>
                <a:lnTo>
                  <a:pt x="50" y="61"/>
                </a:lnTo>
                <a:lnTo>
                  <a:pt x="47" y="6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2" name="Freeform 9"/>
          <p:cNvSpPr>
            <a:spLocks/>
          </p:cNvSpPr>
          <p:nvPr/>
        </p:nvSpPr>
        <p:spPr bwMode="auto">
          <a:xfrm>
            <a:off x="4156075" y="4113213"/>
            <a:ext cx="198438" cy="180975"/>
          </a:xfrm>
          <a:custGeom>
            <a:avLst/>
            <a:gdLst>
              <a:gd name="T0" fmla="*/ 2147483647 w 119"/>
              <a:gd name="T1" fmla="*/ 2147483647 h 107"/>
              <a:gd name="T2" fmla="*/ 2147483647 w 119"/>
              <a:gd name="T3" fmla="*/ 2147483647 h 107"/>
              <a:gd name="T4" fmla="*/ 2147483647 w 119"/>
              <a:gd name="T5" fmla="*/ 2147483647 h 107"/>
              <a:gd name="T6" fmla="*/ 2147483647 w 119"/>
              <a:gd name="T7" fmla="*/ 2147483647 h 107"/>
              <a:gd name="T8" fmla="*/ 2147483647 w 119"/>
              <a:gd name="T9" fmla="*/ 2147483647 h 107"/>
              <a:gd name="T10" fmla="*/ 2147483647 w 119"/>
              <a:gd name="T11" fmla="*/ 2147483647 h 107"/>
              <a:gd name="T12" fmla="*/ 2147483647 w 119"/>
              <a:gd name="T13" fmla="*/ 2147483647 h 107"/>
              <a:gd name="T14" fmla="*/ 2147483647 w 119"/>
              <a:gd name="T15" fmla="*/ 2147483647 h 107"/>
              <a:gd name="T16" fmla="*/ 0 w 119"/>
              <a:gd name="T17" fmla="*/ 2147483647 h 107"/>
              <a:gd name="T18" fmla="*/ 2147483647 w 119"/>
              <a:gd name="T19" fmla="*/ 2147483647 h 107"/>
              <a:gd name="T20" fmla="*/ 2147483647 w 119"/>
              <a:gd name="T21" fmla="*/ 2147483647 h 107"/>
              <a:gd name="T22" fmla="*/ 2147483647 w 119"/>
              <a:gd name="T23" fmla="*/ 2147483647 h 107"/>
              <a:gd name="T24" fmla="*/ 2147483647 w 119"/>
              <a:gd name="T25" fmla="*/ 2147483647 h 107"/>
              <a:gd name="T26" fmla="*/ 2147483647 w 119"/>
              <a:gd name="T27" fmla="*/ 2147483647 h 107"/>
              <a:gd name="T28" fmla="*/ 2147483647 w 119"/>
              <a:gd name="T29" fmla="*/ 2147483647 h 107"/>
              <a:gd name="T30" fmla="*/ 2147483647 w 119"/>
              <a:gd name="T31" fmla="*/ 2147483647 h 107"/>
              <a:gd name="T32" fmla="*/ 2147483647 w 119"/>
              <a:gd name="T33" fmla="*/ 2147483647 h 107"/>
              <a:gd name="T34" fmla="*/ 2147483647 w 119"/>
              <a:gd name="T35" fmla="*/ 2147483647 h 107"/>
              <a:gd name="T36" fmla="*/ 2147483647 w 119"/>
              <a:gd name="T37" fmla="*/ 0 h 107"/>
              <a:gd name="T38" fmla="*/ 2147483647 w 119"/>
              <a:gd name="T39" fmla="*/ 0 h 107"/>
              <a:gd name="T40" fmla="*/ 2147483647 w 119"/>
              <a:gd name="T41" fmla="*/ 2147483647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9" h="107">
                <a:moveTo>
                  <a:pt x="119" y="7"/>
                </a:moveTo>
                <a:lnTo>
                  <a:pt x="119" y="27"/>
                </a:lnTo>
                <a:lnTo>
                  <a:pt x="72" y="27"/>
                </a:lnTo>
                <a:lnTo>
                  <a:pt x="72" y="66"/>
                </a:lnTo>
                <a:lnTo>
                  <a:pt x="64" y="69"/>
                </a:lnTo>
                <a:lnTo>
                  <a:pt x="56" y="75"/>
                </a:lnTo>
                <a:lnTo>
                  <a:pt x="57" y="99"/>
                </a:lnTo>
                <a:lnTo>
                  <a:pt x="2" y="99"/>
                </a:lnTo>
                <a:lnTo>
                  <a:pt x="0" y="107"/>
                </a:lnTo>
                <a:lnTo>
                  <a:pt x="2" y="90"/>
                </a:lnTo>
                <a:lnTo>
                  <a:pt x="10" y="80"/>
                </a:lnTo>
                <a:lnTo>
                  <a:pt x="18" y="61"/>
                </a:lnTo>
                <a:lnTo>
                  <a:pt x="18" y="59"/>
                </a:lnTo>
                <a:lnTo>
                  <a:pt x="15" y="63"/>
                </a:lnTo>
                <a:lnTo>
                  <a:pt x="16" y="61"/>
                </a:lnTo>
                <a:lnTo>
                  <a:pt x="30" y="47"/>
                </a:lnTo>
                <a:lnTo>
                  <a:pt x="37" y="24"/>
                </a:lnTo>
                <a:lnTo>
                  <a:pt x="49" y="15"/>
                </a:lnTo>
                <a:lnTo>
                  <a:pt x="55" y="0"/>
                </a:lnTo>
                <a:lnTo>
                  <a:pt x="119" y="0"/>
                </a:lnTo>
                <a:lnTo>
                  <a:pt x="119" y="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3" name="Freeform 10"/>
          <p:cNvSpPr>
            <a:spLocks/>
          </p:cNvSpPr>
          <p:nvPr/>
        </p:nvSpPr>
        <p:spPr bwMode="auto">
          <a:xfrm>
            <a:off x="4156075" y="4125913"/>
            <a:ext cx="292100" cy="317500"/>
          </a:xfrm>
          <a:custGeom>
            <a:avLst/>
            <a:gdLst>
              <a:gd name="T0" fmla="*/ 2147483647 w 174"/>
              <a:gd name="T1" fmla="*/ 0 h 189"/>
              <a:gd name="T2" fmla="*/ 2147483647 w 174"/>
              <a:gd name="T3" fmla="*/ 2147483647 h 189"/>
              <a:gd name="T4" fmla="*/ 2147483647 w 174"/>
              <a:gd name="T5" fmla="*/ 2147483647 h 189"/>
              <a:gd name="T6" fmla="*/ 2147483647 w 174"/>
              <a:gd name="T7" fmla="*/ 2147483647 h 189"/>
              <a:gd name="T8" fmla="*/ 2147483647 w 174"/>
              <a:gd name="T9" fmla="*/ 2147483647 h 189"/>
              <a:gd name="T10" fmla="*/ 2147483647 w 174"/>
              <a:gd name="T11" fmla="*/ 2147483647 h 189"/>
              <a:gd name="T12" fmla="*/ 2147483647 w 174"/>
              <a:gd name="T13" fmla="*/ 2147483647 h 189"/>
              <a:gd name="T14" fmla="*/ 2147483647 w 174"/>
              <a:gd name="T15" fmla="*/ 2147483647 h 189"/>
              <a:gd name="T16" fmla="*/ 2147483647 w 174"/>
              <a:gd name="T17" fmla="*/ 2147483647 h 189"/>
              <a:gd name="T18" fmla="*/ 2147483647 w 174"/>
              <a:gd name="T19" fmla="*/ 2147483647 h 189"/>
              <a:gd name="T20" fmla="*/ 2147483647 w 174"/>
              <a:gd name="T21" fmla="*/ 2147483647 h 189"/>
              <a:gd name="T22" fmla="*/ 2147483647 w 174"/>
              <a:gd name="T23" fmla="*/ 2147483647 h 189"/>
              <a:gd name="T24" fmla="*/ 2147483647 w 174"/>
              <a:gd name="T25" fmla="*/ 2147483647 h 189"/>
              <a:gd name="T26" fmla="*/ 2147483647 w 174"/>
              <a:gd name="T27" fmla="*/ 2147483647 h 189"/>
              <a:gd name="T28" fmla="*/ 2147483647 w 174"/>
              <a:gd name="T29" fmla="*/ 2147483647 h 189"/>
              <a:gd name="T30" fmla="*/ 2147483647 w 174"/>
              <a:gd name="T31" fmla="*/ 2147483647 h 189"/>
              <a:gd name="T32" fmla="*/ 2147483647 w 174"/>
              <a:gd name="T33" fmla="*/ 2147483647 h 189"/>
              <a:gd name="T34" fmla="*/ 2147483647 w 174"/>
              <a:gd name="T35" fmla="*/ 2147483647 h 189"/>
              <a:gd name="T36" fmla="*/ 2147483647 w 174"/>
              <a:gd name="T37" fmla="*/ 2147483647 h 189"/>
              <a:gd name="T38" fmla="*/ 2147483647 w 174"/>
              <a:gd name="T39" fmla="*/ 2147483647 h 189"/>
              <a:gd name="T40" fmla="*/ 2147483647 w 174"/>
              <a:gd name="T41" fmla="*/ 2147483647 h 189"/>
              <a:gd name="T42" fmla="*/ 2147483647 w 174"/>
              <a:gd name="T43" fmla="*/ 2147483647 h 189"/>
              <a:gd name="T44" fmla="*/ 2147483647 w 174"/>
              <a:gd name="T45" fmla="*/ 2147483647 h 189"/>
              <a:gd name="T46" fmla="*/ 2147483647 w 174"/>
              <a:gd name="T47" fmla="*/ 2147483647 h 189"/>
              <a:gd name="T48" fmla="*/ 2147483647 w 174"/>
              <a:gd name="T49" fmla="*/ 2147483647 h 189"/>
              <a:gd name="T50" fmla="*/ 2147483647 w 174"/>
              <a:gd name="T51" fmla="*/ 2147483647 h 189"/>
              <a:gd name="T52" fmla="*/ 2147483647 w 174"/>
              <a:gd name="T53" fmla="*/ 2147483647 h 189"/>
              <a:gd name="T54" fmla="*/ 2147483647 w 174"/>
              <a:gd name="T55" fmla="*/ 2147483647 h 189"/>
              <a:gd name="T56" fmla="*/ 2147483647 w 174"/>
              <a:gd name="T57" fmla="*/ 2147483647 h 189"/>
              <a:gd name="T58" fmla="*/ 0 w 174"/>
              <a:gd name="T59" fmla="*/ 2147483647 h 189"/>
              <a:gd name="T60" fmla="*/ 2147483647 w 174"/>
              <a:gd name="T61" fmla="*/ 2147483647 h 189"/>
              <a:gd name="T62" fmla="*/ 2147483647 w 174"/>
              <a:gd name="T63" fmla="*/ 2147483647 h 189"/>
              <a:gd name="T64" fmla="*/ 2147483647 w 174"/>
              <a:gd name="T65" fmla="*/ 2147483647 h 189"/>
              <a:gd name="T66" fmla="*/ 2147483647 w 174"/>
              <a:gd name="T67" fmla="*/ 2147483647 h 189"/>
              <a:gd name="T68" fmla="*/ 2147483647 w 174"/>
              <a:gd name="T69" fmla="*/ 2147483647 h 189"/>
              <a:gd name="T70" fmla="*/ 2147483647 w 174"/>
              <a:gd name="T71" fmla="*/ 2147483647 h 189"/>
              <a:gd name="T72" fmla="*/ 2147483647 w 174"/>
              <a:gd name="T73" fmla="*/ 2147483647 h 189"/>
              <a:gd name="T74" fmla="*/ 2147483647 w 174"/>
              <a:gd name="T75" fmla="*/ 0 h 1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4" h="189">
                <a:moveTo>
                  <a:pt x="119" y="0"/>
                </a:moveTo>
                <a:lnTo>
                  <a:pt x="174" y="35"/>
                </a:lnTo>
                <a:lnTo>
                  <a:pt x="148" y="35"/>
                </a:lnTo>
                <a:lnTo>
                  <a:pt x="162" y="163"/>
                </a:lnTo>
                <a:lnTo>
                  <a:pt x="166" y="166"/>
                </a:lnTo>
                <a:lnTo>
                  <a:pt x="164" y="178"/>
                </a:lnTo>
                <a:lnTo>
                  <a:pt x="109" y="178"/>
                </a:lnTo>
                <a:lnTo>
                  <a:pt x="109" y="175"/>
                </a:lnTo>
                <a:lnTo>
                  <a:pt x="108" y="179"/>
                </a:lnTo>
                <a:lnTo>
                  <a:pt x="90" y="179"/>
                </a:lnTo>
                <a:lnTo>
                  <a:pt x="87" y="184"/>
                </a:lnTo>
                <a:lnTo>
                  <a:pt x="79" y="176"/>
                </a:lnTo>
                <a:lnTo>
                  <a:pt x="76" y="178"/>
                </a:lnTo>
                <a:lnTo>
                  <a:pt x="74" y="187"/>
                </a:lnTo>
                <a:lnTo>
                  <a:pt x="68" y="189"/>
                </a:lnTo>
                <a:lnTo>
                  <a:pt x="60" y="182"/>
                </a:lnTo>
                <a:lnTo>
                  <a:pt x="52" y="170"/>
                </a:lnTo>
                <a:lnTo>
                  <a:pt x="46" y="169"/>
                </a:lnTo>
                <a:lnTo>
                  <a:pt x="38" y="161"/>
                </a:lnTo>
                <a:lnTo>
                  <a:pt x="11" y="163"/>
                </a:lnTo>
                <a:lnTo>
                  <a:pt x="7" y="170"/>
                </a:lnTo>
                <a:lnTo>
                  <a:pt x="14" y="145"/>
                </a:lnTo>
                <a:lnTo>
                  <a:pt x="12" y="128"/>
                </a:lnTo>
                <a:lnTo>
                  <a:pt x="8" y="121"/>
                </a:lnTo>
                <a:lnTo>
                  <a:pt x="11" y="119"/>
                </a:lnTo>
                <a:lnTo>
                  <a:pt x="8" y="120"/>
                </a:lnTo>
                <a:lnTo>
                  <a:pt x="12" y="115"/>
                </a:lnTo>
                <a:lnTo>
                  <a:pt x="12" y="108"/>
                </a:lnTo>
                <a:lnTo>
                  <a:pt x="2" y="94"/>
                </a:lnTo>
                <a:lnTo>
                  <a:pt x="0" y="100"/>
                </a:lnTo>
                <a:lnTo>
                  <a:pt x="2" y="92"/>
                </a:lnTo>
                <a:lnTo>
                  <a:pt x="57" y="92"/>
                </a:lnTo>
                <a:lnTo>
                  <a:pt x="56" y="68"/>
                </a:lnTo>
                <a:lnTo>
                  <a:pt x="64" y="62"/>
                </a:lnTo>
                <a:lnTo>
                  <a:pt x="72" y="59"/>
                </a:lnTo>
                <a:lnTo>
                  <a:pt x="72" y="20"/>
                </a:lnTo>
                <a:lnTo>
                  <a:pt x="119" y="20"/>
                </a:lnTo>
                <a:lnTo>
                  <a:pt x="119" y="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4" name="Freeform 11"/>
          <p:cNvSpPr>
            <a:spLocks/>
          </p:cNvSpPr>
          <p:nvPr/>
        </p:nvSpPr>
        <p:spPr bwMode="auto">
          <a:xfrm>
            <a:off x="4268788" y="4183063"/>
            <a:ext cx="393700" cy="369887"/>
          </a:xfrm>
          <a:custGeom>
            <a:avLst/>
            <a:gdLst>
              <a:gd name="T0" fmla="*/ 2147483647 w 234"/>
              <a:gd name="T1" fmla="*/ 2147483647 h 220"/>
              <a:gd name="T2" fmla="*/ 2147483647 w 234"/>
              <a:gd name="T3" fmla="*/ 2147483647 h 220"/>
              <a:gd name="T4" fmla="*/ 2147483647 w 234"/>
              <a:gd name="T5" fmla="*/ 2147483647 h 220"/>
              <a:gd name="T6" fmla="*/ 0 w 234"/>
              <a:gd name="T7" fmla="*/ 2147483647 h 220"/>
              <a:gd name="T8" fmla="*/ 2147483647 w 234"/>
              <a:gd name="T9" fmla="*/ 2147483647 h 220"/>
              <a:gd name="T10" fmla="*/ 2147483647 w 234"/>
              <a:gd name="T11" fmla="*/ 2147483647 h 220"/>
              <a:gd name="T12" fmla="*/ 2147483647 w 234"/>
              <a:gd name="T13" fmla="*/ 2147483647 h 220"/>
              <a:gd name="T14" fmla="*/ 2147483647 w 234"/>
              <a:gd name="T15" fmla="*/ 2147483647 h 220"/>
              <a:gd name="T16" fmla="*/ 2147483647 w 234"/>
              <a:gd name="T17" fmla="*/ 2147483647 h 220"/>
              <a:gd name="T18" fmla="*/ 2147483647 w 234"/>
              <a:gd name="T19" fmla="*/ 0 h 220"/>
              <a:gd name="T20" fmla="*/ 2147483647 w 234"/>
              <a:gd name="T21" fmla="*/ 2147483647 h 220"/>
              <a:gd name="T22" fmla="*/ 2147483647 w 234"/>
              <a:gd name="T23" fmla="*/ 2147483647 h 220"/>
              <a:gd name="T24" fmla="*/ 2147483647 w 234"/>
              <a:gd name="T25" fmla="*/ 2147483647 h 220"/>
              <a:gd name="T26" fmla="*/ 2147483647 w 234"/>
              <a:gd name="T27" fmla="*/ 2147483647 h 220"/>
              <a:gd name="T28" fmla="*/ 2147483647 w 234"/>
              <a:gd name="T29" fmla="*/ 2147483647 h 220"/>
              <a:gd name="T30" fmla="*/ 2147483647 w 234"/>
              <a:gd name="T31" fmla="*/ 2147483647 h 220"/>
              <a:gd name="T32" fmla="*/ 2147483647 w 234"/>
              <a:gd name="T33" fmla="*/ 2147483647 h 220"/>
              <a:gd name="T34" fmla="*/ 2147483647 w 234"/>
              <a:gd name="T35" fmla="*/ 2147483647 h 220"/>
              <a:gd name="T36" fmla="*/ 2147483647 w 234"/>
              <a:gd name="T37" fmla="*/ 2147483647 h 220"/>
              <a:gd name="T38" fmla="*/ 2147483647 w 234"/>
              <a:gd name="T39" fmla="*/ 2147483647 h 220"/>
              <a:gd name="T40" fmla="*/ 2147483647 w 234"/>
              <a:gd name="T41" fmla="*/ 2147483647 h 220"/>
              <a:gd name="T42" fmla="*/ 2147483647 w 234"/>
              <a:gd name="T43" fmla="*/ 2147483647 h 220"/>
              <a:gd name="T44" fmla="*/ 2147483647 w 234"/>
              <a:gd name="T45" fmla="*/ 2147483647 h 220"/>
              <a:gd name="T46" fmla="*/ 2147483647 w 234"/>
              <a:gd name="T47" fmla="*/ 2147483647 h 220"/>
              <a:gd name="T48" fmla="*/ 2147483647 w 234"/>
              <a:gd name="T49" fmla="*/ 2147483647 h 220"/>
              <a:gd name="T50" fmla="*/ 2147483647 w 234"/>
              <a:gd name="T51" fmla="*/ 2147483647 h 220"/>
              <a:gd name="T52" fmla="*/ 2147483647 w 234"/>
              <a:gd name="T53" fmla="*/ 2147483647 h 220"/>
              <a:gd name="T54" fmla="*/ 2147483647 w 234"/>
              <a:gd name="T55" fmla="*/ 2147483647 h 220"/>
              <a:gd name="T56" fmla="*/ 2147483647 w 234"/>
              <a:gd name="T57" fmla="*/ 2147483647 h 220"/>
              <a:gd name="T58" fmla="*/ 2147483647 w 234"/>
              <a:gd name="T59" fmla="*/ 2147483647 h 220"/>
              <a:gd name="T60" fmla="*/ 2147483647 w 234"/>
              <a:gd name="T61" fmla="*/ 2147483647 h 220"/>
              <a:gd name="T62" fmla="*/ 2147483647 w 234"/>
              <a:gd name="T63" fmla="*/ 2147483647 h 220"/>
              <a:gd name="T64" fmla="*/ 2147483647 w 234"/>
              <a:gd name="T65" fmla="*/ 2147483647 h 220"/>
              <a:gd name="T66" fmla="*/ 2147483647 w 234"/>
              <a:gd name="T67" fmla="*/ 2147483647 h 220"/>
              <a:gd name="T68" fmla="*/ 2147483647 w 234"/>
              <a:gd name="T69" fmla="*/ 2147483647 h 220"/>
              <a:gd name="T70" fmla="*/ 2147483647 w 234"/>
              <a:gd name="T71" fmla="*/ 2147483647 h 220"/>
              <a:gd name="T72" fmla="*/ 2147483647 w 234"/>
              <a:gd name="T73" fmla="*/ 2147483647 h 220"/>
              <a:gd name="T74" fmla="*/ 2147483647 w 234"/>
              <a:gd name="T75" fmla="*/ 2147483647 h 220"/>
              <a:gd name="T76" fmla="*/ 2147483647 w 234"/>
              <a:gd name="T77" fmla="*/ 2147483647 h 220"/>
              <a:gd name="T78" fmla="*/ 2147483647 w 234"/>
              <a:gd name="T79" fmla="*/ 2147483647 h 220"/>
              <a:gd name="T80" fmla="*/ 2147483647 w 234"/>
              <a:gd name="T81" fmla="*/ 2147483647 h 220"/>
              <a:gd name="T82" fmla="*/ 2147483647 w 234"/>
              <a:gd name="T83" fmla="*/ 2147483647 h 2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4" h="220">
                <a:moveTo>
                  <a:pt x="12" y="188"/>
                </a:moveTo>
                <a:lnTo>
                  <a:pt x="12" y="179"/>
                </a:lnTo>
                <a:lnTo>
                  <a:pt x="9" y="174"/>
                </a:lnTo>
                <a:lnTo>
                  <a:pt x="6" y="175"/>
                </a:lnTo>
                <a:lnTo>
                  <a:pt x="3" y="170"/>
                </a:lnTo>
                <a:lnTo>
                  <a:pt x="4" y="163"/>
                </a:lnTo>
                <a:lnTo>
                  <a:pt x="1" y="159"/>
                </a:lnTo>
                <a:lnTo>
                  <a:pt x="0" y="154"/>
                </a:lnTo>
                <a:lnTo>
                  <a:pt x="6" y="152"/>
                </a:lnTo>
                <a:lnTo>
                  <a:pt x="8" y="143"/>
                </a:lnTo>
                <a:lnTo>
                  <a:pt x="11" y="141"/>
                </a:lnTo>
                <a:lnTo>
                  <a:pt x="19" y="149"/>
                </a:lnTo>
                <a:lnTo>
                  <a:pt x="22" y="144"/>
                </a:lnTo>
                <a:lnTo>
                  <a:pt x="40" y="144"/>
                </a:lnTo>
                <a:lnTo>
                  <a:pt x="41" y="140"/>
                </a:lnTo>
                <a:lnTo>
                  <a:pt x="41" y="143"/>
                </a:lnTo>
                <a:lnTo>
                  <a:pt x="96" y="143"/>
                </a:lnTo>
                <a:lnTo>
                  <a:pt x="98" y="131"/>
                </a:lnTo>
                <a:lnTo>
                  <a:pt x="94" y="128"/>
                </a:lnTo>
                <a:lnTo>
                  <a:pt x="80" y="0"/>
                </a:lnTo>
                <a:lnTo>
                  <a:pt x="106" y="0"/>
                </a:lnTo>
                <a:lnTo>
                  <a:pt x="190" y="60"/>
                </a:lnTo>
                <a:lnTo>
                  <a:pt x="190" y="65"/>
                </a:lnTo>
                <a:lnTo>
                  <a:pt x="197" y="68"/>
                </a:lnTo>
                <a:lnTo>
                  <a:pt x="199" y="72"/>
                </a:lnTo>
                <a:lnTo>
                  <a:pt x="205" y="72"/>
                </a:lnTo>
                <a:lnTo>
                  <a:pt x="208" y="76"/>
                </a:lnTo>
                <a:lnTo>
                  <a:pt x="219" y="79"/>
                </a:lnTo>
                <a:lnTo>
                  <a:pt x="220" y="86"/>
                </a:lnTo>
                <a:lnTo>
                  <a:pt x="217" y="90"/>
                </a:lnTo>
                <a:lnTo>
                  <a:pt x="221" y="92"/>
                </a:lnTo>
                <a:lnTo>
                  <a:pt x="234" y="90"/>
                </a:lnTo>
                <a:lnTo>
                  <a:pt x="233" y="130"/>
                </a:lnTo>
                <a:lnTo>
                  <a:pt x="228" y="140"/>
                </a:lnTo>
                <a:lnTo>
                  <a:pt x="223" y="145"/>
                </a:lnTo>
                <a:lnTo>
                  <a:pt x="192" y="146"/>
                </a:lnTo>
                <a:lnTo>
                  <a:pt x="188" y="151"/>
                </a:lnTo>
                <a:lnTo>
                  <a:pt x="177" y="152"/>
                </a:lnTo>
                <a:lnTo>
                  <a:pt x="163" y="149"/>
                </a:lnTo>
                <a:lnTo>
                  <a:pt x="158" y="153"/>
                </a:lnTo>
                <a:lnTo>
                  <a:pt x="145" y="158"/>
                </a:lnTo>
                <a:lnTo>
                  <a:pt x="145" y="162"/>
                </a:lnTo>
                <a:lnTo>
                  <a:pt x="139" y="161"/>
                </a:lnTo>
                <a:lnTo>
                  <a:pt x="134" y="164"/>
                </a:lnTo>
                <a:lnTo>
                  <a:pt x="133" y="170"/>
                </a:lnTo>
                <a:lnTo>
                  <a:pt x="128" y="170"/>
                </a:lnTo>
                <a:lnTo>
                  <a:pt x="128" y="175"/>
                </a:lnTo>
                <a:lnTo>
                  <a:pt x="125" y="177"/>
                </a:lnTo>
                <a:lnTo>
                  <a:pt x="117" y="172"/>
                </a:lnTo>
                <a:lnTo>
                  <a:pt x="112" y="178"/>
                </a:lnTo>
                <a:lnTo>
                  <a:pt x="114" y="182"/>
                </a:lnTo>
                <a:lnTo>
                  <a:pt x="110" y="183"/>
                </a:lnTo>
                <a:lnTo>
                  <a:pt x="111" y="190"/>
                </a:lnTo>
                <a:lnTo>
                  <a:pt x="108" y="193"/>
                </a:lnTo>
                <a:lnTo>
                  <a:pt x="99" y="196"/>
                </a:lnTo>
                <a:lnTo>
                  <a:pt x="100" y="201"/>
                </a:lnTo>
                <a:lnTo>
                  <a:pt x="99" y="206"/>
                </a:lnTo>
                <a:lnTo>
                  <a:pt x="96" y="207"/>
                </a:lnTo>
                <a:lnTo>
                  <a:pt x="95" y="216"/>
                </a:lnTo>
                <a:lnTo>
                  <a:pt x="87" y="220"/>
                </a:lnTo>
                <a:lnTo>
                  <a:pt x="85" y="212"/>
                </a:lnTo>
                <a:lnTo>
                  <a:pt x="83" y="215"/>
                </a:lnTo>
                <a:lnTo>
                  <a:pt x="79" y="213"/>
                </a:lnTo>
                <a:lnTo>
                  <a:pt x="79" y="217"/>
                </a:lnTo>
                <a:lnTo>
                  <a:pt x="75" y="217"/>
                </a:lnTo>
                <a:lnTo>
                  <a:pt x="75" y="220"/>
                </a:lnTo>
                <a:lnTo>
                  <a:pt x="65" y="216"/>
                </a:lnTo>
                <a:lnTo>
                  <a:pt x="61" y="220"/>
                </a:lnTo>
                <a:lnTo>
                  <a:pt x="61" y="218"/>
                </a:lnTo>
                <a:lnTo>
                  <a:pt x="56" y="215"/>
                </a:lnTo>
                <a:lnTo>
                  <a:pt x="56" y="208"/>
                </a:lnTo>
                <a:lnTo>
                  <a:pt x="51" y="209"/>
                </a:lnTo>
                <a:lnTo>
                  <a:pt x="55" y="203"/>
                </a:lnTo>
                <a:lnTo>
                  <a:pt x="49" y="198"/>
                </a:lnTo>
                <a:lnTo>
                  <a:pt x="49" y="195"/>
                </a:lnTo>
                <a:lnTo>
                  <a:pt x="46" y="188"/>
                </a:lnTo>
                <a:lnTo>
                  <a:pt x="41" y="187"/>
                </a:lnTo>
                <a:lnTo>
                  <a:pt x="42" y="190"/>
                </a:lnTo>
                <a:lnTo>
                  <a:pt x="36" y="193"/>
                </a:lnTo>
                <a:lnTo>
                  <a:pt x="27" y="190"/>
                </a:lnTo>
                <a:lnTo>
                  <a:pt x="23" y="196"/>
                </a:lnTo>
                <a:lnTo>
                  <a:pt x="19" y="190"/>
                </a:lnTo>
                <a:lnTo>
                  <a:pt x="14" y="193"/>
                </a:lnTo>
                <a:lnTo>
                  <a:pt x="11" y="192"/>
                </a:lnTo>
                <a:lnTo>
                  <a:pt x="12" y="188"/>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5" name="Freeform 12"/>
          <p:cNvSpPr>
            <a:spLocks/>
          </p:cNvSpPr>
          <p:nvPr/>
        </p:nvSpPr>
        <p:spPr bwMode="auto">
          <a:xfrm>
            <a:off x="4565650" y="4222750"/>
            <a:ext cx="374650" cy="295275"/>
          </a:xfrm>
          <a:custGeom>
            <a:avLst/>
            <a:gdLst>
              <a:gd name="T0" fmla="*/ 2147483647 w 224"/>
              <a:gd name="T1" fmla="*/ 2147483647 h 175"/>
              <a:gd name="T2" fmla="*/ 2147483647 w 224"/>
              <a:gd name="T3" fmla="*/ 2147483647 h 175"/>
              <a:gd name="T4" fmla="*/ 2147483647 w 224"/>
              <a:gd name="T5" fmla="*/ 2147483647 h 175"/>
              <a:gd name="T6" fmla="*/ 2147483647 w 224"/>
              <a:gd name="T7" fmla="*/ 2147483647 h 175"/>
              <a:gd name="T8" fmla="*/ 2147483647 w 224"/>
              <a:gd name="T9" fmla="*/ 2147483647 h 175"/>
              <a:gd name="T10" fmla="*/ 2147483647 w 224"/>
              <a:gd name="T11" fmla="*/ 2147483647 h 175"/>
              <a:gd name="T12" fmla="*/ 2147483647 w 224"/>
              <a:gd name="T13" fmla="*/ 2147483647 h 175"/>
              <a:gd name="T14" fmla="*/ 2147483647 w 224"/>
              <a:gd name="T15" fmla="*/ 2147483647 h 175"/>
              <a:gd name="T16" fmla="*/ 2147483647 w 224"/>
              <a:gd name="T17" fmla="*/ 2147483647 h 175"/>
              <a:gd name="T18" fmla="*/ 0 w 224"/>
              <a:gd name="T19" fmla="*/ 2147483647 h 175"/>
              <a:gd name="T20" fmla="*/ 2147483647 w 224"/>
              <a:gd name="T21" fmla="*/ 2147483647 h 175"/>
              <a:gd name="T22" fmla="*/ 2147483647 w 224"/>
              <a:gd name="T23" fmla="*/ 2147483647 h 175"/>
              <a:gd name="T24" fmla="*/ 2147483647 w 224"/>
              <a:gd name="T25" fmla="*/ 2147483647 h 175"/>
              <a:gd name="T26" fmla="*/ 2147483647 w 224"/>
              <a:gd name="T27" fmla="*/ 2147483647 h 175"/>
              <a:gd name="T28" fmla="*/ 2147483647 w 224"/>
              <a:gd name="T29" fmla="*/ 2147483647 h 175"/>
              <a:gd name="T30" fmla="*/ 2147483647 w 224"/>
              <a:gd name="T31" fmla="*/ 2147483647 h 175"/>
              <a:gd name="T32" fmla="*/ 2147483647 w 224"/>
              <a:gd name="T33" fmla="*/ 2147483647 h 175"/>
              <a:gd name="T34" fmla="*/ 2147483647 w 224"/>
              <a:gd name="T35" fmla="*/ 2147483647 h 175"/>
              <a:gd name="T36" fmla="*/ 2147483647 w 224"/>
              <a:gd name="T37" fmla="*/ 2147483647 h 175"/>
              <a:gd name="T38" fmla="*/ 2147483647 w 224"/>
              <a:gd name="T39" fmla="*/ 0 h 175"/>
              <a:gd name="T40" fmla="*/ 2147483647 w 224"/>
              <a:gd name="T41" fmla="*/ 2147483647 h 175"/>
              <a:gd name="T42" fmla="*/ 2147483647 w 224"/>
              <a:gd name="T43" fmla="*/ 2147483647 h 175"/>
              <a:gd name="T44" fmla="*/ 2147483647 w 224"/>
              <a:gd name="T45" fmla="*/ 2147483647 h 175"/>
              <a:gd name="T46" fmla="*/ 2147483647 w 224"/>
              <a:gd name="T47" fmla="*/ 2147483647 h 175"/>
              <a:gd name="T48" fmla="*/ 2147483647 w 224"/>
              <a:gd name="T49" fmla="*/ 2147483647 h 175"/>
              <a:gd name="T50" fmla="*/ 2147483647 w 224"/>
              <a:gd name="T51" fmla="*/ 2147483647 h 175"/>
              <a:gd name="T52" fmla="*/ 2147483647 w 224"/>
              <a:gd name="T53" fmla="*/ 2147483647 h 175"/>
              <a:gd name="T54" fmla="*/ 2147483647 w 224"/>
              <a:gd name="T55" fmla="*/ 2147483647 h 175"/>
              <a:gd name="T56" fmla="*/ 2147483647 w 224"/>
              <a:gd name="T57" fmla="*/ 2147483647 h 175"/>
              <a:gd name="T58" fmla="*/ 2147483647 w 224"/>
              <a:gd name="T59" fmla="*/ 2147483647 h 175"/>
              <a:gd name="T60" fmla="*/ 2147483647 w 224"/>
              <a:gd name="T61" fmla="*/ 2147483647 h 175"/>
              <a:gd name="T62" fmla="*/ 2147483647 w 224"/>
              <a:gd name="T63" fmla="*/ 2147483647 h 175"/>
              <a:gd name="T64" fmla="*/ 2147483647 w 224"/>
              <a:gd name="T65" fmla="*/ 2147483647 h 175"/>
              <a:gd name="T66" fmla="*/ 2147483647 w 224"/>
              <a:gd name="T67" fmla="*/ 2147483647 h 175"/>
              <a:gd name="T68" fmla="*/ 2147483647 w 224"/>
              <a:gd name="T69" fmla="*/ 2147483647 h 175"/>
              <a:gd name="T70" fmla="*/ 2147483647 w 224"/>
              <a:gd name="T71" fmla="*/ 2147483647 h 175"/>
              <a:gd name="T72" fmla="*/ 2147483647 w 224"/>
              <a:gd name="T73" fmla="*/ 2147483647 h 175"/>
              <a:gd name="T74" fmla="*/ 2147483647 w 224"/>
              <a:gd name="T75" fmla="*/ 2147483647 h 175"/>
              <a:gd name="T76" fmla="*/ 2147483647 w 224"/>
              <a:gd name="T77" fmla="*/ 2147483647 h 175"/>
              <a:gd name="T78" fmla="*/ 2147483647 w 224"/>
              <a:gd name="T79" fmla="*/ 2147483647 h 175"/>
              <a:gd name="T80" fmla="*/ 2147483647 w 224"/>
              <a:gd name="T81" fmla="*/ 2147483647 h 175"/>
              <a:gd name="T82" fmla="*/ 2147483647 w 224"/>
              <a:gd name="T83" fmla="*/ 2147483647 h 175"/>
              <a:gd name="T84" fmla="*/ 2147483647 w 224"/>
              <a:gd name="T85" fmla="*/ 2147483647 h 175"/>
              <a:gd name="T86" fmla="*/ 2147483647 w 224"/>
              <a:gd name="T87" fmla="*/ 2147483647 h 175"/>
              <a:gd name="T88" fmla="*/ 2147483647 w 224"/>
              <a:gd name="T89" fmla="*/ 2147483647 h 175"/>
              <a:gd name="T90" fmla="*/ 2147483647 w 224"/>
              <a:gd name="T91" fmla="*/ 2147483647 h 175"/>
              <a:gd name="T92" fmla="*/ 2147483647 w 224"/>
              <a:gd name="T93" fmla="*/ 2147483647 h 175"/>
              <a:gd name="T94" fmla="*/ 2147483647 w 224"/>
              <a:gd name="T95" fmla="*/ 2147483647 h 175"/>
              <a:gd name="T96" fmla="*/ 2147483647 w 224"/>
              <a:gd name="T97" fmla="*/ 2147483647 h 175"/>
              <a:gd name="T98" fmla="*/ 2147483647 w 224"/>
              <a:gd name="T99" fmla="*/ 2147483647 h 175"/>
              <a:gd name="T100" fmla="*/ 2147483647 w 224"/>
              <a:gd name="T101" fmla="*/ 2147483647 h 175"/>
              <a:gd name="T102" fmla="*/ 2147483647 w 224"/>
              <a:gd name="T103" fmla="*/ 2147483647 h 17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24" h="175">
                <a:moveTo>
                  <a:pt x="32" y="173"/>
                </a:moveTo>
                <a:lnTo>
                  <a:pt x="26" y="166"/>
                </a:lnTo>
                <a:lnTo>
                  <a:pt x="29" y="164"/>
                </a:lnTo>
                <a:lnTo>
                  <a:pt x="28" y="161"/>
                </a:lnTo>
                <a:lnTo>
                  <a:pt x="20" y="162"/>
                </a:lnTo>
                <a:lnTo>
                  <a:pt x="12" y="156"/>
                </a:lnTo>
                <a:lnTo>
                  <a:pt x="12" y="151"/>
                </a:lnTo>
                <a:lnTo>
                  <a:pt x="16" y="151"/>
                </a:lnTo>
                <a:lnTo>
                  <a:pt x="6" y="146"/>
                </a:lnTo>
                <a:lnTo>
                  <a:pt x="0" y="135"/>
                </a:lnTo>
                <a:lnTo>
                  <a:pt x="1" y="129"/>
                </a:lnTo>
                <a:lnTo>
                  <a:pt x="12" y="128"/>
                </a:lnTo>
                <a:lnTo>
                  <a:pt x="16" y="123"/>
                </a:lnTo>
                <a:lnTo>
                  <a:pt x="47" y="122"/>
                </a:lnTo>
                <a:lnTo>
                  <a:pt x="52" y="117"/>
                </a:lnTo>
                <a:lnTo>
                  <a:pt x="57" y="107"/>
                </a:lnTo>
                <a:lnTo>
                  <a:pt x="58" y="67"/>
                </a:lnTo>
                <a:lnTo>
                  <a:pt x="80" y="62"/>
                </a:lnTo>
                <a:lnTo>
                  <a:pt x="103" y="41"/>
                </a:lnTo>
                <a:lnTo>
                  <a:pt x="168" y="0"/>
                </a:lnTo>
                <a:lnTo>
                  <a:pt x="190" y="6"/>
                </a:lnTo>
                <a:lnTo>
                  <a:pt x="199" y="14"/>
                </a:lnTo>
                <a:lnTo>
                  <a:pt x="210" y="8"/>
                </a:lnTo>
                <a:lnTo>
                  <a:pt x="213" y="31"/>
                </a:lnTo>
                <a:lnTo>
                  <a:pt x="218" y="38"/>
                </a:lnTo>
                <a:lnTo>
                  <a:pt x="218" y="42"/>
                </a:lnTo>
                <a:lnTo>
                  <a:pt x="224" y="48"/>
                </a:lnTo>
                <a:lnTo>
                  <a:pt x="221" y="54"/>
                </a:lnTo>
                <a:lnTo>
                  <a:pt x="217" y="99"/>
                </a:lnTo>
                <a:lnTo>
                  <a:pt x="201" y="117"/>
                </a:lnTo>
                <a:lnTo>
                  <a:pt x="191" y="134"/>
                </a:lnTo>
                <a:lnTo>
                  <a:pt x="188" y="136"/>
                </a:lnTo>
                <a:lnTo>
                  <a:pt x="191" y="146"/>
                </a:lnTo>
                <a:lnTo>
                  <a:pt x="180" y="150"/>
                </a:lnTo>
                <a:lnTo>
                  <a:pt x="174" y="155"/>
                </a:lnTo>
                <a:lnTo>
                  <a:pt x="160" y="151"/>
                </a:lnTo>
                <a:lnTo>
                  <a:pt x="149" y="151"/>
                </a:lnTo>
                <a:lnTo>
                  <a:pt x="141" y="153"/>
                </a:lnTo>
                <a:lnTo>
                  <a:pt x="134" y="159"/>
                </a:lnTo>
                <a:lnTo>
                  <a:pt x="123" y="158"/>
                </a:lnTo>
                <a:lnTo>
                  <a:pt x="108" y="151"/>
                </a:lnTo>
                <a:lnTo>
                  <a:pt x="96" y="156"/>
                </a:lnTo>
                <a:lnTo>
                  <a:pt x="86" y="147"/>
                </a:lnTo>
                <a:lnTo>
                  <a:pt x="76" y="144"/>
                </a:lnTo>
                <a:lnTo>
                  <a:pt x="67" y="145"/>
                </a:lnTo>
                <a:lnTo>
                  <a:pt x="56" y="150"/>
                </a:lnTo>
                <a:lnTo>
                  <a:pt x="56" y="156"/>
                </a:lnTo>
                <a:lnTo>
                  <a:pt x="50" y="163"/>
                </a:lnTo>
                <a:lnTo>
                  <a:pt x="48" y="175"/>
                </a:lnTo>
                <a:lnTo>
                  <a:pt x="38" y="165"/>
                </a:lnTo>
                <a:lnTo>
                  <a:pt x="32" y="167"/>
                </a:lnTo>
                <a:lnTo>
                  <a:pt x="32" y="173"/>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086" name="Freeform 13"/>
          <p:cNvSpPr>
            <a:spLocks/>
          </p:cNvSpPr>
          <p:nvPr/>
        </p:nvSpPr>
        <p:spPr bwMode="auto">
          <a:xfrm>
            <a:off x="4881563" y="4224338"/>
            <a:ext cx="249237" cy="393700"/>
          </a:xfrm>
          <a:custGeom>
            <a:avLst/>
            <a:gdLst>
              <a:gd name="T0" fmla="*/ 2147483647 w 150"/>
              <a:gd name="T1" fmla="*/ 2147483647 h 234"/>
              <a:gd name="T2" fmla="*/ 2147483647 w 150"/>
              <a:gd name="T3" fmla="*/ 2147483647 h 234"/>
              <a:gd name="T4" fmla="*/ 2147483647 w 150"/>
              <a:gd name="T5" fmla="*/ 2147483647 h 234"/>
              <a:gd name="T6" fmla="*/ 2147483647 w 150"/>
              <a:gd name="T7" fmla="*/ 2147483647 h 234"/>
              <a:gd name="T8" fmla="*/ 2147483647 w 150"/>
              <a:gd name="T9" fmla="*/ 2147483647 h 234"/>
              <a:gd name="T10" fmla="*/ 2147483647 w 150"/>
              <a:gd name="T11" fmla="*/ 2147483647 h 234"/>
              <a:gd name="T12" fmla="*/ 2147483647 w 150"/>
              <a:gd name="T13" fmla="*/ 2147483647 h 234"/>
              <a:gd name="T14" fmla="*/ 2147483647 w 150"/>
              <a:gd name="T15" fmla="*/ 2147483647 h 234"/>
              <a:gd name="T16" fmla="*/ 2147483647 w 150"/>
              <a:gd name="T17" fmla="*/ 2147483647 h 234"/>
              <a:gd name="T18" fmla="*/ 2147483647 w 150"/>
              <a:gd name="T19" fmla="*/ 2147483647 h 234"/>
              <a:gd name="T20" fmla="*/ 2147483647 w 150"/>
              <a:gd name="T21" fmla="*/ 2147483647 h 234"/>
              <a:gd name="T22" fmla="*/ 2147483647 w 150"/>
              <a:gd name="T23" fmla="*/ 2147483647 h 234"/>
              <a:gd name="T24" fmla="*/ 2147483647 w 150"/>
              <a:gd name="T25" fmla="*/ 2147483647 h 234"/>
              <a:gd name="T26" fmla="*/ 2147483647 w 150"/>
              <a:gd name="T27" fmla="*/ 2147483647 h 234"/>
              <a:gd name="T28" fmla="*/ 0 w 150"/>
              <a:gd name="T29" fmla="*/ 2147483647 h 234"/>
              <a:gd name="T30" fmla="*/ 2147483647 w 150"/>
              <a:gd name="T31" fmla="*/ 2147483647 h 234"/>
              <a:gd name="T32" fmla="*/ 2147483647 w 150"/>
              <a:gd name="T33" fmla="*/ 2147483647 h 234"/>
              <a:gd name="T34" fmla="*/ 2147483647 w 150"/>
              <a:gd name="T35" fmla="*/ 2147483647 h 234"/>
              <a:gd name="T36" fmla="*/ 2147483647 w 150"/>
              <a:gd name="T37" fmla="*/ 2147483647 h 234"/>
              <a:gd name="T38" fmla="*/ 2147483647 w 150"/>
              <a:gd name="T39" fmla="*/ 2147483647 h 234"/>
              <a:gd name="T40" fmla="*/ 2147483647 w 150"/>
              <a:gd name="T41" fmla="*/ 2147483647 h 234"/>
              <a:gd name="T42" fmla="*/ 2147483647 w 150"/>
              <a:gd name="T43" fmla="*/ 2147483647 h 234"/>
              <a:gd name="T44" fmla="*/ 2147483647 w 150"/>
              <a:gd name="T45" fmla="*/ 2147483647 h 234"/>
              <a:gd name="T46" fmla="*/ 2147483647 w 150"/>
              <a:gd name="T47" fmla="*/ 2147483647 h 234"/>
              <a:gd name="T48" fmla="*/ 2147483647 w 150"/>
              <a:gd name="T49" fmla="*/ 0 h 234"/>
              <a:gd name="T50" fmla="*/ 2147483647 w 150"/>
              <a:gd name="T51" fmla="*/ 2147483647 h 234"/>
              <a:gd name="T52" fmla="*/ 2147483647 w 150"/>
              <a:gd name="T53" fmla="*/ 2147483647 h 234"/>
              <a:gd name="T54" fmla="*/ 2147483647 w 150"/>
              <a:gd name="T55" fmla="*/ 2147483647 h 234"/>
              <a:gd name="T56" fmla="*/ 2147483647 w 150"/>
              <a:gd name="T57" fmla="*/ 2147483647 h 234"/>
              <a:gd name="T58" fmla="*/ 2147483647 w 150"/>
              <a:gd name="T59" fmla="*/ 2147483647 h 234"/>
              <a:gd name="T60" fmla="*/ 2147483647 w 150"/>
              <a:gd name="T61" fmla="*/ 2147483647 h 234"/>
              <a:gd name="T62" fmla="*/ 2147483647 w 150"/>
              <a:gd name="T63" fmla="*/ 2147483647 h 234"/>
              <a:gd name="T64" fmla="*/ 2147483647 w 150"/>
              <a:gd name="T65" fmla="*/ 2147483647 h 234"/>
              <a:gd name="T66" fmla="*/ 2147483647 w 150"/>
              <a:gd name="T67" fmla="*/ 2147483647 h 234"/>
              <a:gd name="T68" fmla="*/ 2147483647 w 150"/>
              <a:gd name="T69" fmla="*/ 2147483647 h 234"/>
              <a:gd name="T70" fmla="*/ 2147483647 w 150"/>
              <a:gd name="T71" fmla="*/ 2147483647 h 234"/>
              <a:gd name="T72" fmla="*/ 2147483647 w 150"/>
              <a:gd name="T73" fmla="*/ 2147483647 h 234"/>
              <a:gd name="T74" fmla="*/ 2147483647 w 150"/>
              <a:gd name="T75" fmla="*/ 2147483647 h 234"/>
              <a:gd name="T76" fmla="*/ 2147483647 w 150"/>
              <a:gd name="T77" fmla="*/ 2147483647 h 234"/>
              <a:gd name="T78" fmla="*/ 2147483647 w 150"/>
              <a:gd name="T79" fmla="*/ 2147483647 h 234"/>
              <a:gd name="T80" fmla="*/ 2147483647 w 150"/>
              <a:gd name="T81" fmla="*/ 2147483647 h 234"/>
              <a:gd name="T82" fmla="*/ 2147483647 w 150"/>
              <a:gd name="T83" fmla="*/ 2147483647 h 234"/>
              <a:gd name="T84" fmla="*/ 2147483647 w 150"/>
              <a:gd name="T85" fmla="*/ 2147483647 h 234"/>
              <a:gd name="T86" fmla="*/ 2147483647 w 150"/>
              <a:gd name="T87" fmla="*/ 2147483647 h 234"/>
              <a:gd name="T88" fmla="*/ 2147483647 w 150"/>
              <a:gd name="T89" fmla="*/ 2147483647 h 234"/>
              <a:gd name="T90" fmla="*/ 2147483647 w 150"/>
              <a:gd name="T91" fmla="*/ 2147483647 h 234"/>
              <a:gd name="T92" fmla="*/ 2147483647 w 150"/>
              <a:gd name="T93" fmla="*/ 2147483647 h 234"/>
              <a:gd name="T94" fmla="*/ 2147483647 w 150"/>
              <a:gd name="T95" fmla="*/ 2147483647 h 234"/>
              <a:gd name="T96" fmla="*/ 2147483647 w 150"/>
              <a:gd name="T97" fmla="*/ 2147483647 h 234"/>
              <a:gd name="T98" fmla="*/ 2147483647 w 150"/>
              <a:gd name="T99" fmla="*/ 2147483647 h 234"/>
              <a:gd name="T100" fmla="*/ 2147483647 w 150"/>
              <a:gd name="T101" fmla="*/ 2147483647 h 234"/>
              <a:gd name="T102" fmla="*/ 2147483647 w 150"/>
              <a:gd name="T103" fmla="*/ 2147483647 h 234"/>
              <a:gd name="T104" fmla="*/ 2147483647 w 150"/>
              <a:gd name="T105" fmla="*/ 2147483647 h 234"/>
              <a:gd name="T106" fmla="*/ 2147483647 w 150"/>
              <a:gd name="T107" fmla="*/ 2147483647 h 234"/>
              <a:gd name="T108" fmla="*/ 2147483647 w 150"/>
              <a:gd name="T109" fmla="*/ 2147483647 h 2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0" h="234">
                <a:moveTo>
                  <a:pt x="29" y="234"/>
                </a:moveTo>
                <a:lnTo>
                  <a:pt x="30" y="230"/>
                </a:lnTo>
                <a:lnTo>
                  <a:pt x="25" y="221"/>
                </a:lnTo>
                <a:lnTo>
                  <a:pt x="7" y="204"/>
                </a:lnTo>
                <a:lnTo>
                  <a:pt x="11" y="199"/>
                </a:lnTo>
                <a:lnTo>
                  <a:pt x="31" y="199"/>
                </a:lnTo>
                <a:lnTo>
                  <a:pt x="23" y="187"/>
                </a:lnTo>
                <a:lnTo>
                  <a:pt x="23" y="169"/>
                </a:lnTo>
                <a:lnTo>
                  <a:pt x="21" y="168"/>
                </a:lnTo>
                <a:lnTo>
                  <a:pt x="19" y="161"/>
                </a:lnTo>
                <a:lnTo>
                  <a:pt x="16" y="159"/>
                </a:lnTo>
                <a:lnTo>
                  <a:pt x="14" y="154"/>
                </a:lnTo>
                <a:lnTo>
                  <a:pt x="9" y="154"/>
                </a:lnTo>
                <a:lnTo>
                  <a:pt x="3" y="145"/>
                </a:lnTo>
                <a:lnTo>
                  <a:pt x="0" y="135"/>
                </a:lnTo>
                <a:lnTo>
                  <a:pt x="3" y="133"/>
                </a:lnTo>
                <a:lnTo>
                  <a:pt x="13" y="116"/>
                </a:lnTo>
                <a:lnTo>
                  <a:pt x="29" y="98"/>
                </a:lnTo>
                <a:lnTo>
                  <a:pt x="33" y="53"/>
                </a:lnTo>
                <a:lnTo>
                  <a:pt x="36" y="47"/>
                </a:lnTo>
                <a:lnTo>
                  <a:pt x="30" y="41"/>
                </a:lnTo>
                <a:lnTo>
                  <a:pt x="30" y="37"/>
                </a:lnTo>
                <a:lnTo>
                  <a:pt x="25" y="30"/>
                </a:lnTo>
                <a:lnTo>
                  <a:pt x="22" y="7"/>
                </a:lnTo>
                <a:lnTo>
                  <a:pt x="36" y="0"/>
                </a:lnTo>
                <a:lnTo>
                  <a:pt x="150" y="60"/>
                </a:lnTo>
                <a:lnTo>
                  <a:pt x="150" y="116"/>
                </a:lnTo>
                <a:lnTo>
                  <a:pt x="137" y="116"/>
                </a:lnTo>
                <a:lnTo>
                  <a:pt x="135" y="118"/>
                </a:lnTo>
                <a:lnTo>
                  <a:pt x="135" y="125"/>
                </a:lnTo>
                <a:lnTo>
                  <a:pt x="131" y="131"/>
                </a:lnTo>
                <a:lnTo>
                  <a:pt x="126" y="133"/>
                </a:lnTo>
                <a:lnTo>
                  <a:pt x="129" y="139"/>
                </a:lnTo>
                <a:lnTo>
                  <a:pt x="122" y="144"/>
                </a:lnTo>
                <a:lnTo>
                  <a:pt x="125" y="150"/>
                </a:lnTo>
                <a:lnTo>
                  <a:pt x="119" y="158"/>
                </a:lnTo>
                <a:lnTo>
                  <a:pt x="121" y="161"/>
                </a:lnTo>
                <a:lnTo>
                  <a:pt x="124" y="159"/>
                </a:lnTo>
                <a:lnTo>
                  <a:pt x="128" y="161"/>
                </a:lnTo>
                <a:lnTo>
                  <a:pt x="129" y="175"/>
                </a:lnTo>
                <a:lnTo>
                  <a:pt x="135" y="180"/>
                </a:lnTo>
                <a:lnTo>
                  <a:pt x="133" y="185"/>
                </a:lnTo>
                <a:lnTo>
                  <a:pt x="128" y="184"/>
                </a:lnTo>
                <a:lnTo>
                  <a:pt x="117" y="189"/>
                </a:lnTo>
                <a:lnTo>
                  <a:pt x="117" y="195"/>
                </a:lnTo>
                <a:lnTo>
                  <a:pt x="98" y="211"/>
                </a:lnTo>
                <a:lnTo>
                  <a:pt x="79" y="213"/>
                </a:lnTo>
                <a:lnTo>
                  <a:pt x="77" y="215"/>
                </a:lnTo>
                <a:lnTo>
                  <a:pt x="80" y="218"/>
                </a:lnTo>
                <a:lnTo>
                  <a:pt x="73" y="226"/>
                </a:lnTo>
                <a:lnTo>
                  <a:pt x="60" y="227"/>
                </a:lnTo>
                <a:lnTo>
                  <a:pt x="48" y="233"/>
                </a:lnTo>
                <a:lnTo>
                  <a:pt x="44" y="229"/>
                </a:lnTo>
                <a:lnTo>
                  <a:pt x="36" y="234"/>
                </a:lnTo>
                <a:lnTo>
                  <a:pt x="29" y="23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7" name="Freeform 14"/>
          <p:cNvSpPr>
            <a:spLocks/>
          </p:cNvSpPr>
          <p:nvPr/>
        </p:nvSpPr>
        <p:spPr bwMode="auto">
          <a:xfrm>
            <a:off x="5080000" y="4256088"/>
            <a:ext cx="396875" cy="457200"/>
          </a:xfrm>
          <a:custGeom>
            <a:avLst/>
            <a:gdLst>
              <a:gd name="T0" fmla="*/ 2147483647 w 237"/>
              <a:gd name="T1" fmla="*/ 2147483647 h 272"/>
              <a:gd name="T2" fmla="*/ 2147483647 w 237"/>
              <a:gd name="T3" fmla="*/ 2147483647 h 272"/>
              <a:gd name="T4" fmla="*/ 2147483647 w 237"/>
              <a:gd name="T5" fmla="*/ 2147483647 h 272"/>
              <a:gd name="T6" fmla="*/ 2147483647 w 237"/>
              <a:gd name="T7" fmla="*/ 2147483647 h 272"/>
              <a:gd name="T8" fmla="*/ 2147483647 w 237"/>
              <a:gd name="T9" fmla="*/ 2147483647 h 272"/>
              <a:gd name="T10" fmla="*/ 2147483647 w 237"/>
              <a:gd name="T11" fmla="*/ 2147483647 h 272"/>
              <a:gd name="T12" fmla="*/ 2147483647 w 237"/>
              <a:gd name="T13" fmla="*/ 2147483647 h 272"/>
              <a:gd name="T14" fmla="*/ 2147483647 w 237"/>
              <a:gd name="T15" fmla="*/ 2147483647 h 272"/>
              <a:gd name="T16" fmla="*/ 2147483647 w 237"/>
              <a:gd name="T17" fmla="*/ 2147483647 h 272"/>
              <a:gd name="T18" fmla="*/ 2147483647 w 237"/>
              <a:gd name="T19" fmla="*/ 2147483647 h 272"/>
              <a:gd name="T20" fmla="*/ 2147483647 w 237"/>
              <a:gd name="T21" fmla="*/ 2147483647 h 272"/>
              <a:gd name="T22" fmla="*/ 2147483647 w 237"/>
              <a:gd name="T23" fmla="*/ 2147483647 h 272"/>
              <a:gd name="T24" fmla="*/ 2147483647 w 237"/>
              <a:gd name="T25" fmla="*/ 2147483647 h 272"/>
              <a:gd name="T26" fmla="*/ 2147483647 w 237"/>
              <a:gd name="T27" fmla="*/ 2147483647 h 272"/>
              <a:gd name="T28" fmla="*/ 2147483647 w 237"/>
              <a:gd name="T29" fmla="*/ 2147483647 h 272"/>
              <a:gd name="T30" fmla="*/ 2147483647 w 237"/>
              <a:gd name="T31" fmla="*/ 2147483647 h 272"/>
              <a:gd name="T32" fmla="*/ 2147483647 w 237"/>
              <a:gd name="T33" fmla="*/ 2147483647 h 272"/>
              <a:gd name="T34" fmla="*/ 2147483647 w 237"/>
              <a:gd name="T35" fmla="*/ 2147483647 h 272"/>
              <a:gd name="T36" fmla="*/ 2147483647 w 237"/>
              <a:gd name="T37" fmla="*/ 2147483647 h 272"/>
              <a:gd name="T38" fmla="*/ 2147483647 w 237"/>
              <a:gd name="T39" fmla="*/ 2147483647 h 272"/>
              <a:gd name="T40" fmla="*/ 2147483647 w 237"/>
              <a:gd name="T41" fmla="*/ 2147483647 h 272"/>
              <a:gd name="T42" fmla="*/ 2147483647 w 237"/>
              <a:gd name="T43" fmla="*/ 2147483647 h 272"/>
              <a:gd name="T44" fmla="*/ 2147483647 w 237"/>
              <a:gd name="T45" fmla="*/ 2147483647 h 272"/>
              <a:gd name="T46" fmla="*/ 2147483647 w 237"/>
              <a:gd name="T47" fmla="*/ 2147483647 h 272"/>
              <a:gd name="T48" fmla="*/ 2147483647 w 237"/>
              <a:gd name="T49" fmla="*/ 2147483647 h 272"/>
              <a:gd name="T50" fmla="*/ 2147483647 w 237"/>
              <a:gd name="T51" fmla="*/ 2147483647 h 272"/>
              <a:gd name="T52" fmla="*/ 2147483647 w 237"/>
              <a:gd name="T53" fmla="*/ 2147483647 h 272"/>
              <a:gd name="T54" fmla="*/ 2147483647 w 237"/>
              <a:gd name="T55" fmla="*/ 2147483647 h 272"/>
              <a:gd name="T56" fmla="*/ 2147483647 w 237"/>
              <a:gd name="T57" fmla="*/ 2147483647 h 272"/>
              <a:gd name="T58" fmla="*/ 2147483647 w 237"/>
              <a:gd name="T59" fmla="*/ 2147483647 h 272"/>
              <a:gd name="T60" fmla="*/ 2147483647 w 237"/>
              <a:gd name="T61" fmla="*/ 2147483647 h 272"/>
              <a:gd name="T62" fmla="*/ 2147483647 w 237"/>
              <a:gd name="T63" fmla="*/ 2147483647 h 272"/>
              <a:gd name="T64" fmla="*/ 2147483647 w 237"/>
              <a:gd name="T65" fmla="*/ 2147483647 h 272"/>
              <a:gd name="T66" fmla="*/ 2147483647 w 237"/>
              <a:gd name="T67" fmla="*/ 2147483647 h 272"/>
              <a:gd name="T68" fmla="*/ 2147483647 w 237"/>
              <a:gd name="T69" fmla="*/ 2147483647 h 272"/>
              <a:gd name="T70" fmla="*/ 2147483647 w 237"/>
              <a:gd name="T71" fmla="*/ 2147483647 h 272"/>
              <a:gd name="T72" fmla="*/ 2147483647 w 237"/>
              <a:gd name="T73" fmla="*/ 2147483647 h 272"/>
              <a:gd name="T74" fmla="*/ 2147483647 w 237"/>
              <a:gd name="T75" fmla="*/ 2147483647 h 272"/>
              <a:gd name="T76" fmla="*/ 2147483647 w 237"/>
              <a:gd name="T77" fmla="*/ 2147483647 h 272"/>
              <a:gd name="T78" fmla="*/ 2147483647 w 237"/>
              <a:gd name="T79" fmla="*/ 0 h 272"/>
              <a:gd name="T80" fmla="*/ 2147483647 w 237"/>
              <a:gd name="T81" fmla="*/ 2147483647 h 272"/>
              <a:gd name="T82" fmla="*/ 2147483647 w 237"/>
              <a:gd name="T83" fmla="*/ 2147483647 h 272"/>
              <a:gd name="T84" fmla="*/ 2147483647 w 237"/>
              <a:gd name="T85" fmla="*/ 2147483647 h 272"/>
              <a:gd name="T86" fmla="*/ 2147483647 w 237"/>
              <a:gd name="T87" fmla="*/ 2147483647 h 272"/>
              <a:gd name="T88" fmla="*/ 2147483647 w 237"/>
              <a:gd name="T89" fmla="*/ 2147483647 h 272"/>
              <a:gd name="T90" fmla="*/ 2147483647 w 237"/>
              <a:gd name="T91" fmla="*/ 2147483647 h 272"/>
              <a:gd name="T92" fmla="*/ 2147483647 w 237"/>
              <a:gd name="T93" fmla="*/ 2147483647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7" h="272">
                <a:moveTo>
                  <a:pt x="208" y="118"/>
                </a:moveTo>
                <a:lnTo>
                  <a:pt x="203" y="140"/>
                </a:lnTo>
                <a:lnTo>
                  <a:pt x="196" y="141"/>
                </a:lnTo>
                <a:lnTo>
                  <a:pt x="188" y="154"/>
                </a:lnTo>
                <a:lnTo>
                  <a:pt x="186" y="167"/>
                </a:lnTo>
                <a:lnTo>
                  <a:pt x="184" y="169"/>
                </a:lnTo>
                <a:lnTo>
                  <a:pt x="180" y="167"/>
                </a:lnTo>
                <a:lnTo>
                  <a:pt x="176" y="172"/>
                </a:lnTo>
                <a:lnTo>
                  <a:pt x="177" y="176"/>
                </a:lnTo>
                <a:lnTo>
                  <a:pt x="173" y="186"/>
                </a:lnTo>
                <a:lnTo>
                  <a:pt x="174" y="200"/>
                </a:lnTo>
                <a:lnTo>
                  <a:pt x="169" y="203"/>
                </a:lnTo>
                <a:lnTo>
                  <a:pt x="162" y="202"/>
                </a:lnTo>
                <a:lnTo>
                  <a:pt x="158" y="209"/>
                </a:lnTo>
                <a:lnTo>
                  <a:pt x="159" y="211"/>
                </a:lnTo>
                <a:lnTo>
                  <a:pt x="168" y="213"/>
                </a:lnTo>
                <a:lnTo>
                  <a:pt x="182" y="227"/>
                </a:lnTo>
                <a:lnTo>
                  <a:pt x="191" y="245"/>
                </a:lnTo>
                <a:lnTo>
                  <a:pt x="198" y="246"/>
                </a:lnTo>
                <a:lnTo>
                  <a:pt x="198" y="253"/>
                </a:lnTo>
                <a:lnTo>
                  <a:pt x="200" y="256"/>
                </a:lnTo>
                <a:lnTo>
                  <a:pt x="177" y="256"/>
                </a:lnTo>
                <a:lnTo>
                  <a:pt x="172" y="261"/>
                </a:lnTo>
                <a:lnTo>
                  <a:pt x="165" y="268"/>
                </a:lnTo>
                <a:lnTo>
                  <a:pt x="158" y="266"/>
                </a:lnTo>
                <a:lnTo>
                  <a:pt x="150" y="268"/>
                </a:lnTo>
                <a:lnTo>
                  <a:pt x="146" y="271"/>
                </a:lnTo>
                <a:lnTo>
                  <a:pt x="141" y="267"/>
                </a:lnTo>
                <a:lnTo>
                  <a:pt x="137" y="269"/>
                </a:lnTo>
                <a:lnTo>
                  <a:pt x="132" y="268"/>
                </a:lnTo>
                <a:lnTo>
                  <a:pt x="128" y="272"/>
                </a:lnTo>
                <a:lnTo>
                  <a:pt x="127" y="269"/>
                </a:lnTo>
                <a:lnTo>
                  <a:pt x="123" y="270"/>
                </a:lnTo>
                <a:lnTo>
                  <a:pt x="123" y="267"/>
                </a:lnTo>
                <a:lnTo>
                  <a:pt x="119" y="265"/>
                </a:lnTo>
                <a:lnTo>
                  <a:pt x="111" y="256"/>
                </a:lnTo>
                <a:lnTo>
                  <a:pt x="108" y="255"/>
                </a:lnTo>
                <a:lnTo>
                  <a:pt x="105" y="260"/>
                </a:lnTo>
                <a:lnTo>
                  <a:pt x="99" y="257"/>
                </a:lnTo>
                <a:lnTo>
                  <a:pt x="92" y="260"/>
                </a:lnTo>
                <a:lnTo>
                  <a:pt x="84" y="256"/>
                </a:lnTo>
                <a:lnTo>
                  <a:pt x="84" y="253"/>
                </a:lnTo>
                <a:lnTo>
                  <a:pt x="79" y="250"/>
                </a:lnTo>
                <a:lnTo>
                  <a:pt x="75" y="240"/>
                </a:lnTo>
                <a:lnTo>
                  <a:pt x="65" y="235"/>
                </a:lnTo>
                <a:lnTo>
                  <a:pt x="66" y="233"/>
                </a:lnTo>
                <a:lnTo>
                  <a:pt x="63" y="230"/>
                </a:lnTo>
                <a:lnTo>
                  <a:pt x="65" y="227"/>
                </a:lnTo>
                <a:lnTo>
                  <a:pt x="47" y="215"/>
                </a:lnTo>
                <a:lnTo>
                  <a:pt x="48" y="210"/>
                </a:lnTo>
                <a:lnTo>
                  <a:pt x="42" y="206"/>
                </a:lnTo>
                <a:lnTo>
                  <a:pt x="33" y="204"/>
                </a:lnTo>
                <a:lnTo>
                  <a:pt x="33" y="198"/>
                </a:lnTo>
                <a:lnTo>
                  <a:pt x="24" y="198"/>
                </a:lnTo>
                <a:lnTo>
                  <a:pt x="25" y="194"/>
                </a:lnTo>
                <a:lnTo>
                  <a:pt x="22" y="193"/>
                </a:lnTo>
                <a:lnTo>
                  <a:pt x="25" y="190"/>
                </a:lnTo>
                <a:lnTo>
                  <a:pt x="26" y="181"/>
                </a:lnTo>
                <a:lnTo>
                  <a:pt x="14" y="166"/>
                </a:lnTo>
                <a:lnTo>
                  <a:pt x="16" y="161"/>
                </a:lnTo>
                <a:lnTo>
                  <a:pt x="10" y="156"/>
                </a:lnTo>
                <a:lnTo>
                  <a:pt x="9" y="142"/>
                </a:lnTo>
                <a:lnTo>
                  <a:pt x="5" y="140"/>
                </a:lnTo>
                <a:lnTo>
                  <a:pt x="2" y="142"/>
                </a:lnTo>
                <a:lnTo>
                  <a:pt x="0" y="139"/>
                </a:lnTo>
                <a:lnTo>
                  <a:pt x="6" y="131"/>
                </a:lnTo>
                <a:lnTo>
                  <a:pt x="3" y="125"/>
                </a:lnTo>
                <a:lnTo>
                  <a:pt x="10" y="120"/>
                </a:lnTo>
                <a:lnTo>
                  <a:pt x="7" y="114"/>
                </a:lnTo>
                <a:lnTo>
                  <a:pt x="12" y="112"/>
                </a:lnTo>
                <a:lnTo>
                  <a:pt x="16" y="106"/>
                </a:lnTo>
                <a:lnTo>
                  <a:pt x="16" y="99"/>
                </a:lnTo>
                <a:lnTo>
                  <a:pt x="18" y="97"/>
                </a:lnTo>
                <a:lnTo>
                  <a:pt x="31" y="97"/>
                </a:lnTo>
                <a:lnTo>
                  <a:pt x="31" y="41"/>
                </a:lnTo>
                <a:lnTo>
                  <a:pt x="31" y="34"/>
                </a:lnTo>
                <a:lnTo>
                  <a:pt x="45" y="34"/>
                </a:lnTo>
                <a:lnTo>
                  <a:pt x="45" y="3"/>
                </a:lnTo>
                <a:lnTo>
                  <a:pt x="134" y="3"/>
                </a:lnTo>
                <a:lnTo>
                  <a:pt x="136" y="0"/>
                </a:lnTo>
                <a:lnTo>
                  <a:pt x="136" y="3"/>
                </a:lnTo>
                <a:lnTo>
                  <a:pt x="213" y="3"/>
                </a:lnTo>
                <a:lnTo>
                  <a:pt x="213" y="9"/>
                </a:lnTo>
                <a:lnTo>
                  <a:pt x="219" y="18"/>
                </a:lnTo>
                <a:lnTo>
                  <a:pt x="216" y="16"/>
                </a:lnTo>
                <a:lnTo>
                  <a:pt x="221" y="51"/>
                </a:lnTo>
                <a:lnTo>
                  <a:pt x="237" y="63"/>
                </a:lnTo>
                <a:lnTo>
                  <a:pt x="233" y="70"/>
                </a:lnTo>
                <a:lnTo>
                  <a:pt x="222" y="74"/>
                </a:lnTo>
                <a:lnTo>
                  <a:pt x="221" y="78"/>
                </a:lnTo>
                <a:lnTo>
                  <a:pt x="214" y="77"/>
                </a:lnTo>
                <a:lnTo>
                  <a:pt x="214" y="89"/>
                </a:lnTo>
                <a:lnTo>
                  <a:pt x="207" y="105"/>
                </a:lnTo>
                <a:lnTo>
                  <a:pt x="208" y="11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8" name="Freeform 15"/>
          <p:cNvSpPr>
            <a:spLocks/>
          </p:cNvSpPr>
          <p:nvPr/>
        </p:nvSpPr>
        <p:spPr bwMode="auto">
          <a:xfrm>
            <a:off x="4429125" y="4433888"/>
            <a:ext cx="190500" cy="138112"/>
          </a:xfrm>
          <a:custGeom>
            <a:avLst/>
            <a:gdLst>
              <a:gd name="T0" fmla="*/ 2147483647 w 113"/>
              <a:gd name="T1" fmla="*/ 2147483647 h 82"/>
              <a:gd name="T2" fmla="*/ 2147483647 w 113"/>
              <a:gd name="T3" fmla="*/ 2147483647 h 82"/>
              <a:gd name="T4" fmla="*/ 2147483647 w 113"/>
              <a:gd name="T5" fmla="*/ 2147483647 h 82"/>
              <a:gd name="T6" fmla="*/ 2147483647 w 113"/>
              <a:gd name="T7" fmla="*/ 2147483647 h 82"/>
              <a:gd name="T8" fmla="*/ 2147483647 w 113"/>
              <a:gd name="T9" fmla="*/ 2147483647 h 82"/>
              <a:gd name="T10" fmla="*/ 2147483647 w 113"/>
              <a:gd name="T11" fmla="*/ 2147483647 h 82"/>
              <a:gd name="T12" fmla="*/ 2147483647 w 113"/>
              <a:gd name="T13" fmla="*/ 2147483647 h 82"/>
              <a:gd name="T14" fmla="*/ 2147483647 w 113"/>
              <a:gd name="T15" fmla="*/ 2147483647 h 82"/>
              <a:gd name="T16" fmla="*/ 2147483647 w 113"/>
              <a:gd name="T17" fmla="*/ 2147483647 h 82"/>
              <a:gd name="T18" fmla="*/ 2147483647 w 113"/>
              <a:gd name="T19" fmla="*/ 2147483647 h 82"/>
              <a:gd name="T20" fmla="*/ 2147483647 w 113"/>
              <a:gd name="T21" fmla="*/ 2147483647 h 82"/>
              <a:gd name="T22" fmla="*/ 2147483647 w 113"/>
              <a:gd name="T23" fmla="*/ 2147483647 h 82"/>
              <a:gd name="T24" fmla="*/ 2147483647 w 113"/>
              <a:gd name="T25" fmla="*/ 2147483647 h 82"/>
              <a:gd name="T26" fmla="*/ 2147483647 w 113"/>
              <a:gd name="T27" fmla="*/ 2147483647 h 82"/>
              <a:gd name="T28" fmla="*/ 0 w 113"/>
              <a:gd name="T29" fmla="*/ 2147483647 h 82"/>
              <a:gd name="T30" fmla="*/ 2147483647 w 113"/>
              <a:gd name="T31" fmla="*/ 2147483647 h 82"/>
              <a:gd name="T32" fmla="*/ 2147483647 w 113"/>
              <a:gd name="T33" fmla="*/ 2147483647 h 82"/>
              <a:gd name="T34" fmla="*/ 2147483647 w 113"/>
              <a:gd name="T35" fmla="*/ 2147483647 h 82"/>
              <a:gd name="T36" fmla="*/ 2147483647 w 113"/>
              <a:gd name="T37" fmla="*/ 2147483647 h 82"/>
              <a:gd name="T38" fmla="*/ 2147483647 w 113"/>
              <a:gd name="T39" fmla="*/ 2147483647 h 82"/>
              <a:gd name="T40" fmla="*/ 2147483647 w 113"/>
              <a:gd name="T41" fmla="*/ 2147483647 h 82"/>
              <a:gd name="T42" fmla="*/ 2147483647 w 113"/>
              <a:gd name="T43" fmla="*/ 2147483647 h 82"/>
              <a:gd name="T44" fmla="*/ 2147483647 w 113"/>
              <a:gd name="T45" fmla="*/ 2147483647 h 82"/>
              <a:gd name="T46" fmla="*/ 2147483647 w 113"/>
              <a:gd name="T47" fmla="*/ 2147483647 h 82"/>
              <a:gd name="T48" fmla="*/ 2147483647 w 113"/>
              <a:gd name="T49" fmla="*/ 2147483647 h 82"/>
              <a:gd name="T50" fmla="*/ 2147483647 w 113"/>
              <a:gd name="T51" fmla="*/ 2147483647 h 82"/>
              <a:gd name="T52" fmla="*/ 2147483647 w 113"/>
              <a:gd name="T53" fmla="*/ 2147483647 h 82"/>
              <a:gd name="T54" fmla="*/ 2147483647 w 113"/>
              <a:gd name="T55" fmla="*/ 2147483647 h 82"/>
              <a:gd name="T56" fmla="*/ 2147483647 w 113"/>
              <a:gd name="T57" fmla="*/ 2147483647 h 82"/>
              <a:gd name="T58" fmla="*/ 2147483647 w 113"/>
              <a:gd name="T59" fmla="*/ 2147483647 h 82"/>
              <a:gd name="T60" fmla="*/ 2147483647 w 113"/>
              <a:gd name="T61" fmla="*/ 2147483647 h 82"/>
              <a:gd name="T62" fmla="*/ 2147483647 w 113"/>
              <a:gd name="T63" fmla="*/ 2147483647 h 82"/>
              <a:gd name="T64" fmla="*/ 2147483647 w 113"/>
              <a:gd name="T65" fmla="*/ 2147483647 h 82"/>
              <a:gd name="T66" fmla="*/ 2147483647 w 113"/>
              <a:gd name="T67" fmla="*/ 2147483647 h 82"/>
              <a:gd name="T68" fmla="*/ 2147483647 w 113"/>
              <a:gd name="T69" fmla="*/ 0 h 82"/>
              <a:gd name="T70" fmla="*/ 2147483647 w 113"/>
              <a:gd name="T71" fmla="*/ 2147483647 h 82"/>
              <a:gd name="T72" fmla="*/ 2147483647 w 113"/>
              <a:gd name="T73" fmla="*/ 2147483647 h 82"/>
              <a:gd name="T74" fmla="*/ 2147483647 w 113"/>
              <a:gd name="T75" fmla="*/ 2147483647 h 82"/>
              <a:gd name="T76" fmla="*/ 2147483647 w 113"/>
              <a:gd name="T77" fmla="*/ 2147483647 h 82"/>
              <a:gd name="T78" fmla="*/ 2147483647 w 113"/>
              <a:gd name="T79" fmla="*/ 2147483647 h 82"/>
              <a:gd name="T80" fmla="*/ 2147483647 w 113"/>
              <a:gd name="T81" fmla="*/ 2147483647 h 82"/>
              <a:gd name="T82" fmla="*/ 2147483647 w 113"/>
              <a:gd name="T83" fmla="*/ 2147483647 h 82"/>
              <a:gd name="T84" fmla="*/ 2147483647 w 113"/>
              <a:gd name="T85" fmla="*/ 2147483647 h 82"/>
              <a:gd name="T86" fmla="*/ 2147483647 w 113"/>
              <a:gd name="T87" fmla="*/ 2147483647 h 82"/>
              <a:gd name="T88" fmla="*/ 2147483647 w 113"/>
              <a:gd name="T89" fmla="*/ 2147483647 h 82"/>
              <a:gd name="T90" fmla="*/ 2147483647 w 113"/>
              <a:gd name="T91" fmla="*/ 2147483647 h 82"/>
              <a:gd name="T92" fmla="*/ 2147483647 w 113"/>
              <a:gd name="T93" fmla="*/ 2147483647 h 82"/>
              <a:gd name="T94" fmla="*/ 2147483647 w 113"/>
              <a:gd name="T95" fmla="*/ 2147483647 h 82"/>
              <a:gd name="T96" fmla="*/ 2147483647 w 113"/>
              <a:gd name="T97" fmla="*/ 2147483647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3" h="82">
                <a:moveTo>
                  <a:pt x="91" y="59"/>
                </a:moveTo>
                <a:lnTo>
                  <a:pt x="86" y="60"/>
                </a:lnTo>
                <a:lnTo>
                  <a:pt x="76" y="57"/>
                </a:lnTo>
                <a:lnTo>
                  <a:pt x="70" y="60"/>
                </a:lnTo>
                <a:lnTo>
                  <a:pt x="38" y="59"/>
                </a:lnTo>
                <a:lnTo>
                  <a:pt x="37" y="63"/>
                </a:lnTo>
                <a:lnTo>
                  <a:pt x="41" y="81"/>
                </a:lnTo>
                <a:lnTo>
                  <a:pt x="39" y="82"/>
                </a:lnTo>
                <a:lnTo>
                  <a:pt x="33" y="75"/>
                </a:lnTo>
                <a:lnTo>
                  <a:pt x="27" y="74"/>
                </a:lnTo>
                <a:lnTo>
                  <a:pt x="20" y="76"/>
                </a:lnTo>
                <a:lnTo>
                  <a:pt x="18" y="79"/>
                </a:lnTo>
                <a:lnTo>
                  <a:pt x="12" y="78"/>
                </a:lnTo>
                <a:lnTo>
                  <a:pt x="6" y="69"/>
                </a:lnTo>
                <a:lnTo>
                  <a:pt x="0" y="67"/>
                </a:lnTo>
                <a:lnTo>
                  <a:pt x="1" y="58"/>
                </a:lnTo>
                <a:lnTo>
                  <a:pt x="4" y="57"/>
                </a:lnTo>
                <a:lnTo>
                  <a:pt x="5" y="52"/>
                </a:lnTo>
                <a:lnTo>
                  <a:pt x="4" y="47"/>
                </a:lnTo>
                <a:lnTo>
                  <a:pt x="13" y="44"/>
                </a:lnTo>
                <a:lnTo>
                  <a:pt x="16" y="41"/>
                </a:lnTo>
                <a:lnTo>
                  <a:pt x="15" y="34"/>
                </a:lnTo>
                <a:lnTo>
                  <a:pt x="19" y="33"/>
                </a:lnTo>
                <a:lnTo>
                  <a:pt x="17" y="29"/>
                </a:lnTo>
                <a:lnTo>
                  <a:pt x="22" y="23"/>
                </a:lnTo>
                <a:lnTo>
                  <a:pt x="30" y="28"/>
                </a:lnTo>
                <a:lnTo>
                  <a:pt x="33" y="26"/>
                </a:lnTo>
                <a:lnTo>
                  <a:pt x="33" y="21"/>
                </a:lnTo>
                <a:lnTo>
                  <a:pt x="38" y="21"/>
                </a:lnTo>
                <a:lnTo>
                  <a:pt x="39" y="15"/>
                </a:lnTo>
                <a:lnTo>
                  <a:pt x="44" y="12"/>
                </a:lnTo>
                <a:lnTo>
                  <a:pt x="50" y="13"/>
                </a:lnTo>
                <a:lnTo>
                  <a:pt x="50" y="9"/>
                </a:lnTo>
                <a:lnTo>
                  <a:pt x="63" y="4"/>
                </a:lnTo>
                <a:lnTo>
                  <a:pt x="68" y="0"/>
                </a:lnTo>
                <a:lnTo>
                  <a:pt x="82" y="3"/>
                </a:lnTo>
                <a:lnTo>
                  <a:pt x="81" y="9"/>
                </a:lnTo>
                <a:lnTo>
                  <a:pt x="87" y="20"/>
                </a:lnTo>
                <a:lnTo>
                  <a:pt x="97" y="25"/>
                </a:lnTo>
                <a:lnTo>
                  <a:pt x="93" y="25"/>
                </a:lnTo>
                <a:lnTo>
                  <a:pt x="93" y="30"/>
                </a:lnTo>
                <a:lnTo>
                  <a:pt x="101" y="36"/>
                </a:lnTo>
                <a:lnTo>
                  <a:pt x="109" y="35"/>
                </a:lnTo>
                <a:lnTo>
                  <a:pt x="110" y="38"/>
                </a:lnTo>
                <a:lnTo>
                  <a:pt x="107" y="40"/>
                </a:lnTo>
                <a:lnTo>
                  <a:pt x="113" y="47"/>
                </a:lnTo>
                <a:lnTo>
                  <a:pt x="107" y="53"/>
                </a:lnTo>
                <a:lnTo>
                  <a:pt x="99" y="53"/>
                </a:lnTo>
                <a:lnTo>
                  <a:pt x="91" y="59"/>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9" name="Freeform 16"/>
          <p:cNvSpPr>
            <a:spLocks/>
          </p:cNvSpPr>
          <p:nvPr/>
        </p:nvSpPr>
        <p:spPr bwMode="auto">
          <a:xfrm>
            <a:off x="5345113" y="4440238"/>
            <a:ext cx="355600" cy="274637"/>
          </a:xfrm>
          <a:custGeom>
            <a:avLst/>
            <a:gdLst>
              <a:gd name="T0" fmla="*/ 2147483647 w 212"/>
              <a:gd name="T1" fmla="*/ 2147483647 h 164"/>
              <a:gd name="T2" fmla="*/ 2147483647 w 212"/>
              <a:gd name="T3" fmla="*/ 2147483647 h 164"/>
              <a:gd name="T4" fmla="*/ 2147483647 w 212"/>
              <a:gd name="T5" fmla="*/ 2147483647 h 164"/>
              <a:gd name="T6" fmla="*/ 2147483647 w 212"/>
              <a:gd name="T7" fmla="*/ 2147483647 h 164"/>
              <a:gd name="T8" fmla="*/ 2147483647 w 212"/>
              <a:gd name="T9" fmla="*/ 2147483647 h 164"/>
              <a:gd name="T10" fmla="*/ 2147483647 w 212"/>
              <a:gd name="T11" fmla="*/ 2147483647 h 164"/>
              <a:gd name="T12" fmla="*/ 2147483647 w 212"/>
              <a:gd name="T13" fmla="*/ 2147483647 h 164"/>
              <a:gd name="T14" fmla="*/ 2147483647 w 212"/>
              <a:gd name="T15" fmla="*/ 2147483647 h 164"/>
              <a:gd name="T16" fmla="*/ 2147483647 w 212"/>
              <a:gd name="T17" fmla="*/ 2147483647 h 164"/>
              <a:gd name="T18" fmla="*/ 2147483647 w 212"/>
              <a:gd name="T19" fmla="*/ 2147483647 h 164"/>
              <a:gd name="T20" fmla="*/ 2147483647 w 212"/>
              <a:gd name="T21" fmla="*/ 2147483647 h 164"/>
              <a:gd name="T22" fmla="*/ 2147483647 w 212"/>
              <a:gd name="T23" fmla="*/ 2147483647 h 164"/>
              <a:gd name="T24" fmla="*/ 2147483647 w 212"/>
              <a:gd name="T25" fmla="*/ 2147483647 h 164"/>
              <a:gd name="T26" fmla="*/ 2147483647 w 212"/>
              <a:gd name="T27" fmla="*/ 2147483647 h 164"/>
              <a:gd name="T28" fmla="*/ 2147483647 w 212"/>
              <a:gd name="T29" fmla="*/ 2147483647 h 164"/>
              <a:gd name="T30" fmla="*/ 0 w 212"/>
              <a:gd name="T31" fmla="*/ 2147483647 h 164"/>
              <a:gd name="T32" fmla="*/ 2147483647 w 212"/>
              <a:gd name="T33" fmla="*/ 2147483647 h 164"/>
              <a:gd name="T34" fmla="*/ 2147483647 w 212"/>
              <a:gd name="T35" fmla="*/ 2147483647 h 164"/>
              <a:gd name="T36" fmla="*/ 2147483647 w 212"/>
              <a:gd name="T37" fmla="*/ 2147483647 h 164"/>
              <a:gd name="T38" fmla="*/ 2147483647 w 212"/>
              <a:gd name="T39" fmla="*/ 2147483647 h 164"/>
              <a:gd name="T40" fmla="*/ 2147483647 w 212"/>
              <a:gd name="T41" fmla="*/ 2147483647 h 164"/>
              <a:gd name="T42" fmla="*/ 2147483647 w 212"/>
              <a:gd name="T43" fmla="*/ 2147483647 h 164"/>
              <a:gd name="T44" fmla="*/ 2147483647 w 212"/>
              <a:gd name="T45" fmla="*/ 2147483647 h 164"/>
              <a:gd name="T46" fmla="*/ 2147483647 w 212"/>
              <a:gd name="T47" fmla="*/ 2147483647 h 164"/>
              <a:gd name="T48" fmla="*/ 2147483647 w 212"/>
              <a:gd name="T49" fmla="*/ 2147483647 h 164"/>
              <a:gd name="T50" fmla="*/ 2147483647 w 212"/>
              <a:gd name="T51" fmla="*/ 2147483647 h 164"/>
              <a:gd name="T52" fmla="*/ 2147483647 w 212"/>
              <a:gd name="T53" fmla="*/ 2147483647 h 164"/>
              <a:gd name="T54" fmla="*/ 2147483647 w 212"/>
              <a:gd name="T55" fmla="*/ 2147483647 h 164"/>
              <a:gd name="T56" fmla="*/ 2147483647 w 212"/>
              <a:gd name="T57" fmla="*/ 2147483647 h 164"/>
              <a:gd name="T58" fmla="*/ 2147483647 w 212"/>
              <a:gd name="T59" fmla="*/ 2147483647 h 164"/>
              <a:gd name="T60" fmla="*/ 2147483647 w 212"/>
              <a:gd name="T61" fmla="*/ 2147483647 h 164"/>
              <a:gd name="T62" fmla="*/ 2147483647 w 212"/>
              <a:gd name="T63" fmla="*/ 2147483647 h 164"/>
              <a:gd name="T64" fmla="*/ 2147483647 w 212"/>
              <a:gd name="T65" fmla="*/ 0 h 164"/>
              <a:gd name="T66" fmla="*/ 2147483647 w 212"/>
              <a:gd name="T67" fmla="*/ 2147483647 h 164"/>
              <a:gd name="T68" fmla="*/ 2147483647 w 212"/>
              <a:gd name="T69" fmla="*/ 2147483647 h 164"/>
              <a:gd name="T70" fmla="*/ 2147483647 w 212"/>
              <a:gd name="T71" fmla="*/ 2147483647 h 164"/>
              <a:gd name="T72" fmla="*/ 2147483647 w 212"/>
              <a:gd name="T73" fmla="*/ 2147483647 h 164"/>
              <a:gd name="T74" fmla="*/ 2147483647 w 212"/>
              <a:gd name="T75" fmla="*/ 2147483647 h 164"/>
              <a:gd name="T76" fmla="*/ 2147483647 w 212"/>
              <a:gd name="T77" fmla="*/ 2147483647 h 164"/>
              <a:gd name="T78" fmla="*/ 2147483647 w 212"/>
              <a:gd name="T79" fmla="*/ 2147483647 h 164"/>
              <a:gd name="T80" fmla="*/ 2147483647 w 212"/>
              <a:gd name="T81" fmla="*/ 2147483647 h 164"/>
              <a:gd name="T82" fmla="*/ 2147483647 w 212"/>
              <a:gd name="T83" fmla="*/ 2147483647 h 164"/>
              <a:gd name="T84" fmla="*/ 2147483647 w 212"/>
              <a:gd name="T85" fmla="*/ 2147483647 h 164"/>
              <a:gd name="T86" fmla="*/ 2147483647 w 212"/>
              <a:gd name="T87" fmla="*/ 2147483647 h 164"/>
              <a:gd name="T88" fmla="*/ 2147483647 w 212"/>
              <a:gd name="T89" fmla="*/ 2147483647 h 164"/>
              <a:gd name="T90" fmla="*/ 2147483647 w 212"/>
              <a:gd name="T91" fmla="*/ 2147483647 h 164"/>
              <a:gd name="T92" fmla="*/ 2147483647 w 212"/>
              <a:gd name="T93" fmla="*/ 2147483647 h 164"/>
              <a:gd name="T94" fmla="*/ 2147483647 w 212"/>
              <a:gd name="T95" fmla="*/ 2147483647 h 164"/>
              <a:gd name="T96" fmla="*/ 2147483647 w 212"/>
              <a:gd name="T97" fmla="*/ 2147483647 h 164"/>
              <a:gd name="T98" fmla="*/ 2147483647 w 212"/>
              <a:gd name="T99" fmla="*/ 2147483647 h 164"/>
              <a:gd name="T100" fmla="*/ 2147483647 w 212"/>
              <a:gd name="T101" fmla="*/ 2147483647 h 164"/>
              <a:gd name="T102" fmla="*/ 2147483647 w 212"/>
              <a:gd name="T103" fmla="*/ 2147483647 h 164"/>
              <a:gd name="T104" fmla="*/ 2147483647 w 212"/>
              <a:gd name="T105" fmla="*/ 2147483647 h 164"/>
              <a:gd name="T106" fmla="*/ 2147483647 w 212"/>
              <a:gd name="T107" fmla="*/ 2147483647 h 164"/>
              <a:gd name="T108" fmla="*/ 2147483647 w 212"/>
              <a:gd name="T109" fmla="*/ 2147483647 h 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2" h="164">
                <a:moveTo>
                  <a:pt x="126" y="156"/>
                </a:moveTo>
                <a:lnTo>
                  <a:pt x="116" y="156"/>
                </a:lnTo>
                <a:lnTo>
                  <a:pt x="110" y="152"/>
                </a:lnTo>
                <a:lnTo>
                  <a:pt x="97" y="158"/>
                </a:lnTo>
                <a:lnTo>
                  <a:pt x="93" y="164"/>
                </a:lnTo>
                <a:lnTo>
                  <a:pt x="72" y="161"/>
                </a:lnTo>
                <a:lnTo>
                  <a:pt x="57" y="150"/>
                </a:lnTo>
                <a:lnTo>
                  <a:pt x="43" y="150"/>
                </a:lnTo>
                <a:lnTo>
                  <a:pt x="42" y="147"/>
                </a:lnTo>
                <a:lnTo>
                  <a:pt x="40" y="144"/>
                </a:lnTo>
                <a:lnTo>
                  <a:pt x="40" y="137"/>
                </a:lnTo>
                <a:lnTo>
                  <a:pt x="33" y="136"/>
                </a:lnTo>
                <a:lnTo>
                  <a:pt x="24" y="118"/>
                </a:lnTo>
                <a:lnTo>
                  <a:pt x="10" y="104"/>
                </a:lnTo>
                <a:lnTo>
                  <a:pt x="1" y="102"/>
                </a:lnTo>
                <a:lnTo>
                  <a:pt x="0" y="100"/>
                </a:lnTo>
                <a:lnTo>
                  <a:pt x="4" y="93"/>
                </a:lnTo>
                <a:lnTo>
                  <a:pt x="11" y="94"/>
                </a:lnTo>
                <a:lnTo>
                  <a:pt x="16" y="91"/>
                </a:lnTo>
                <a:lnTo>
                  <a:pt x="15" y="77"/>
                </a:lnTo>
                <a:lnTo>
                  <a:pt x="19" y="67"/>
                </a:lnTo>
                <a:lnTo>
                  <a:pt x="18" y="63"/>
                </a:lnTo>
                <a:lnTo>
                  <a:pt x="22" y="58"/>
                </a:lnTo>
                <a:lnTo>
                  <a:pt x="26" y="60"/>
                </a:lnTo>
                <a:lnTo>
                  <a:pt x="28" y="58"/>
                </a:lnTo>
                <a:lnTo>
                  <a:pt x="30" y="45"/>
                </a:lnTo>
                <a:lnTo>
                  <a:pt x="38" y="32"/>
                </a:lnTo>
                <a:lnTo>
                  <a:pt x="45" y="31"/>
                </a:lnTo>
                <a:lnTo>
                  <a:pt x="50" y="9"/>
                </a:lnTo>
                <a:lnTo>
                  <a:pt x="57" y="9"/>
                </a:lnTo>
                <a:lnTo>
                  <a:pt x="61" y="7"/>
                </a:lnTo>
                <a:lnTo>
                  <a:pt x="65" y="11"/>
                </a:lnTo>
                <a:lnTo>
                  <a:pt x="70" y="0"/>
                </a:lnTo>
                <a:lnTo>
                  <a:pt x="77" y="7"/>
                </a:lnTo>
                <a:lnTo>
                  <a:pt x="85" y="3"/>
                </a:lnTo>
                <a:lnTo>
                  <a:pt x="89" y="6"/>
                </a:lnTo>
                <a:lnTo>
                  <a:pt x="93" y="5"/>
                </a:lnTo>
                <a:lnTo>
                  <a:pt x="102" y="7"/>
                </a:lnTo>
                <a:lnTo>
                  <a:pt x="110" y="11"/>
                </a:lnTo>
                <a:lnTo>
                  <a:pt x="133" y="35"/>
                </a:lnTo>
                <a:lnTo>
                  <a:pt x="125" y="46"/>
                </a:lnTo>
                <a:lnTo>
                  <a:pt x="124" y="56"/>
                </a:lnTo>
                <a:lnTo>
                  <a:pt x="141" y="56"/>
                </a:lnTo>
                <a:lnTo>
                  <a:pt x="137" y="61"/>
                </a:lnTo>
                <a:lnTo>
                  <a:pt x="140" y="67"/>
                </a:lnTo>
                <a:lnTo>
                  <a:pt x="148" y="79"/>
                </a:lnTo>
                <a:lnTo>
                  <a:pt x="156" y="84"/>
                </a:lnTo>
                <a:lnTo>
                  <a:pt x="199" y="99"/>
                </a:lnTo>
                <a:lnTo>
                  <a:pt x="212" y="99"/>
                </a:lnTo>
                <a:lnTo>
                  <a:pt x="169" y="143"/>
                </a:lnTo>
                <a:lnTo>
                  <a:pt x="151" y="143"/>
                </a:lnTo>
                <a:lnTo>
                  <a:pt x="144" y="146"/>
                </a:lnTo>
                <a:lnTo>
                  <a:pt x="140" y="151"/>
                </a:lnTo>
                <a:lnTo>
                  <a:pt x="129" y="153"/>
                </a:lnTo>
                <a:lnTo>
                  <a:pt x="126" y="15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0" name="Freeform 17"/>
          <p:cNvSpPr>
            <a:spLocks/>
          </p:cNvSpPr>
          <p:nvPr/>
        </p:nvSpPr>
        <p:spPr bwMode="auto">
          <a:xfrm>
            <a:off x="4625975" y="4464050"/>
            <a:ext cx="282575" cy="231775"/>
          </a:xfrm>
          <a:custGeom>
            <a:avLst/>
            <a:gdLst>
              <a:gd name="T0" fmla="*/ 2147483647 w 169"/>
              <a:gd name="T1" fmla="*/ 2147483647 h 137"/>
              <a:gd name="T2" fmla="*/ 2147483647 w 169"/>
              <a:gd name="T3" fmla="*/ 2147483647 h 137"/>
              <a:gd name="T4" fmla="*/ 2147483647 w 169"/>
              <a:gd name="T5" fmla="*/ 2147483647 h 137"/>
              <a:gd name="T6" fmla="*/ 2147483647 w 169"/>
              <a:gd name="T7" fmla="*/ 2147483647 h 137"/>
              <a:gd name="T8" fmla="*/ 2147483647 w 169"/>
              <a:gd name="T9" fmla="*/ 2147483647 h 137"/>
              <a:gd name="T10" fmla="*/ 2147483647 w 169"/>
              <a:gd name="T11" fmla="*/ 2147483647 h 137"/>
              <a:gd name="T12" fmla="*/ 2147483647 w 169"/>
              <a:gd name="T13" fmla="*/ 2147483647 h 137"/>
              <a:gd name="T14" fmla="*/ 2147483647 w 169"/>
              <a:gd name="T15" fmla="*/ 2147483647 h 137"/>
              <a:gd name="T16" fmla="*/ 2147483647 w 169"/>
              <a:gd name="T17" fmla="*/ 2147483647 h 137"/>
              <a:gd name="T18" fmla="*/ 2147483647 w 169"/>
              <a:gd name="T19" fmla="*/ 2147483647 h 137"/>
              <a:gd name="T20" fmla="*/ 2147483647 w 169"/>
              <a:gd name="T21" fmla="*/ 2147483647 h 137"/>
              <a:gd name="T22" fmla="*/ 2147483647 w 169"/>
              <a:gd name="T23" fmla="*/ 2147483647 h 137"/>
              <a:gd name="T24" fmla="*/ 2147483647 w 169"/>
              <a:gd name="T25" fmla="*/ 2147483647 h 137"/>
              <a:gd name="T26" fmla="*/ 2147483647 w 169"/>
              <a:gd name="T27" fmla="*/ 2147483647 h 137"/>
              <a:gd name="T28" fmla="*/ 2147483647 w 169"/>
              <a:gd name="T29" fmla="*/ 2147483647 h 137"/>
              <a:gd name="T30" fmla="*/ 2147483647 w 169"/>
              <a:gd name="T31" fmla="*/ 2147483647 h 137"/>
              <a:gd name="T32" fmla="*/ 2147483647 w 169"/>
              <a:gd name="T33" fmla="*/ 2147483647 h 137"/>
              <a:gd name="T34" fmla="*/ 2147483647 w 169"/>
              <a:gd name="T35" fmla="*/ 2147483647 h 137"/>
              <a:gd name="T36" fmla="*/ 2147483647 w 169"/>
              <a:gd name="T37" fmla="*/ 2147483647 h 137"/>
              <a:gd name="T38" fmla="*/ 2147483647 w 169"/>
              <a:gd name="T39" fmla="*/ 2147483647 h 137"/>
              <a:gd name="T40" fmla="*/ 2147483647 w 169"/>
              <a:gd name="T41" fmla="*/ 2147483647 h 137"/>
              <a:gd name="T42" fmla="*/ 2147483647 w 169"/>
              <a:gd name="T43" fmla="*/ 2147483647 h 137"/>
              <a:gd name="T44" fmla="*/ 2147483647 w 169"/>
              <a:gd name="T45" fmla="*/ 2147483647 h 137"/>
              <a:gd name="T46" fmla="*/ 2147483647 w 169"/>
              <a:gd name="T47" fmla="*/ 2147483647 h 137"/>
              <a:gd name="T48" fmla="*/ 2147483647 w 169"/>
              <a:gd name="T49" fmla="*/ 2147483647 h 137"/>
              <a:gd name="T50" fmla="*/ 2147483647 w 169"/>
              <a:gd name="T51" fmla="*/ 2147483647 h 137"/>
              <a:gd name="T52" fmla="*/ 2147483647 w 169"/>
              <a:gd name="T53" fmla="*/ 2147483647 h 137"/>
              <a:gd name="T54" fmla="*/ 2147483647 w 169"/>
              <a:gd name="T55" fmla="*/ 2147483647 h 137"/>
              <a:gd name="T56" fmla="*/ 2147483647 w 169"/>
              <a:gd name="T57" fmla="*/ 2147483647 h 137"/>
              <a:gd name="T58" fmla="*/ 2147483647 w 169"/>
              <a:gd name="T59" fmla="*/ 2147483647 h 137"/>
              <a:gd name="T60" fmla="*/ 2147483647 w 169"/>
              <a:gd name="T61" fmla="*/ 2147483647 h 137"/>
              <a:gd name="T62" fmla="*/ 2147483647 w 169"/>
              <a:gd name="T63" fmla="*/ 2147483647 h 137"/>
              <a:gd name="T64" fmla="*/ 2147483647 w 169"/>
              <a:gd name="T65" fmla="*/ 2147483647 h 137"/>
              <a:gd name="T66" fmla="*/ 2147483647 w 169"/>
              <a:gd name="T67" fmla="*/ 2147483647 h 137"/>
              <a:gd name="T68" fmla="*/ 2147483647 w 169"/>
              <a:gd name="T69" fmla="*/ 2147483647 h 137"/>
              <a:gd name="T70" fmla="*/ 2147483647 w 169"/>
              <a:gd name="T71" fmla="*/ 2147483647 h 137"/>
              <a:gd name="T72" fmla="*/ 2147483647 w 169"/>
              <a:gd name="T73" fmla="*/ 2147483647 h 137"/>
              <a:gd name="T74" fmla="*/ 2147483647 w 169"/>
              <a:gd name="T75" fmla="*/ 2147483647 h 137"/>
              <a:gd name="T76" fmla="*/ 2147483647 w 169"/>
              <a:gd name="T77" fmla="*/ 2147483647 h 137"/>
              <a:gd name="T78" fmla="*/ 2147483647 w 169"/>
              <a:gd name="T79" fmla="*/ 2147483647 h 137"/>
              <a:gd name="T80" fmla="*/ 2147483647 w 169"/>
              <a:gd name="T81" fmla="*/ 2147483647 h 137"/>
              <a:gd name="T82" fmla="*/ 2147483647 w 169"/>
              <a:gd name="T83" fmla="*/ 2147483647 h 137"/>
              <a:gd name="T84" fmla="*/ 2147483647 w 169"/>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9" h="137">
                <a:moveTo>
                  <a:pt x="0" y="107"/>
                </a:moveTo>
                <a:lnTo>
                  <a:pt x="1" y="69"/>
                </a:lnTo>
                <a:lnTo>
                  <a:pt x="5" y="68"/>
                </a:lnTo>
                <a:lnTo>
                  <a:pt x="7" y="63"/>
                </a:lnTo>
                <a:lnTo>
                  <a:pt x="13" y="56"/>
                </a:lnTo>
                <a:lnTo>
                  <a:pt x="12" y="52"/>
                </a:lnTo>
                <a:lnTo>
                  <a:pt x="16" y="47"/>
                </a:lnTo>
                <a:lnTo>
                  <a:pt x="15" y="39"/>
                </a:lnTo>
                <a:lnTo>
                  <a:pt x="11" y="35"/>
                </a:lnTo>
                <a:lnTo>
                  <a:pt x="12" y="31"/>
                </a:lnTo>
                <a:lnTo>
                  <a:pt x="14" y="19"/>
                </a:lnTo>
                <a:lnTo>
                  <a:pt x="20" y="12"/>
                </a:lnTo>
                <a:lnTo>
                  <a:pt x="20" y="6"/>
                </a:lnTo>
                <a:lnTo>
                  <a:pt x="31" y="1"/>
                </a:lnTo>
                <a:lnTo>
                  <a:pt x="40" y="0"/>
                </a:lnTo>
                <a:lnTo>
                  <a:pt x="50" y="3"/>
                </a:lnTo>
                <a:lnTo>
                  <a:pt x="60" y="12"/>
                </a:lnTo>
                <a:lnTo>
                  <a:pt x="72" y="7"/>
                </a:lnTo>
                <a:lnTo>
                  <a:pt x="87" y="14"/>
                </a:lnTo>
                <a:lnTo>
                  <a:pt x="98" y="15"/>
                </a:lnTo>
                <a:lnTo>
                  <a:pt x="105" y="9"/>
                </a:lnTo>
                <a:lnTo>
                  <a:pt x="113" y="7"/>
                </a:lnTo>
                <a:lnTo>
                  <a:pt x="124" y="7"/>
                </a:lnTo>
                <a:lnTo>
                  <a:pt x="138" y="11"/>
                </a:lnTo>
                <a:lnTo>
                  <a:pt x="144" y="6"/>
                </a:lnTo>
                <a:lnTo>
                  <a:pt x="155" y="2"/>
                </a:lnTo>
                <a:lnTo>
                  <a:pt x="161" y="11"/>
                </a:lnTo>
                <a:lnTo>
                  <a:pt x="162" y="21"/>
                </a:lnTo>
                <a:lnTo>
                  <a:pt x="169" y="24"/>
                </a:lnTo>
                <a:lnTo>
                  <a:pt x="169" y="33"/>
                </a:lnTo>
                <a:lnTo>
                  <a:pt x="157" y="41"/>
                </a:lnTo>
                <a:lnTo>
                  <a:pt x="152" y="53"/>
                </a:lnTo>
                <a:lnTo>
                  <a:pt x="149" y="54"/>
                </a:lnTo>
                <a:lnTo>
                  <a:pt x="149" y="61"/>
                </a:lnTo>
                <a:lnTo>
                  <a:pt x="144" y="65"/>
                </a:lnTo>
                <a:lnTo>
                  <a:pt x="143" y="73"/>
                </a:lnTo>
                <a:lnTo>
                  <a:pt x="135" y="78"/>
                </a:lnTo>
                <a:lnTo>
                  <a:pt x="132" y="90"/>
                </a:lnTo>
                <a:lnTo>
                  <a:pt x="128" y="94"/>
                </a:lnTo>
                <a:lnTo>
                  <a:pt x="130" y="97"/>
                </a:lnTo>
                <a:lnTo>
                  <a:pt x="122" y="106"/>
                </a:lnTo>
                <a:lnTo>
                  <a:pt x="119" y="106"/>
                </a:lnTo>
                <a:lnTo>
                  <a:pt x="118" y="102"/>
                </a:lnTo>
                <a:lnTo>
                  <a:pt x="112" y="98"/>
                </a:lnTo>
                <a:lnTo>
                  <a:pt x="110" y="100"/>
                </a:lnTo>
                <a:lnTo>
                  <a:pt x="106" y="100"/>
                </a:lnTo>
                <a:lnTo>
                  <a:pt x="106" y="98"/>
                </a:lnTo>
                <a:lnTo>
                  <a:pt x="101" y="101"/>
                </a:lnTo>
                <a:lnTo>
                  <a:pt x="99" y="105"/>
                </a:lnTo>
                <a:lnTo>
                  <a:pt x="87" y="115"/>
                </a:lnTo>
                <a:lnTo>
                  <a:pt x="87" y="124"/>
                </a:lnTo>
                <a:lnTo>
                  <a:pt x="83" y="129"/>
                </a:lnTo>
                <a:lnTo>
                  <a:pt x="82" y="131"/>
                </a:lnTo>
                <a:lnTo>
                  <a:pt x="79" y="129"/>
                </a:lnTo>
                <a:lnTo>
                  <a:pt x="79" y="133"/>
                </a:lnTo>
                <a:lnTo>
                  <a:pt x="71" y="133"/>
                </a:lnTo>
                <a:lnTo>
                  <a:pt x="68" y="133"/>
                </a:lnTo>
                <a:lnTo>
                  <a:pt x="69" y="131"/>
                </a:lnTo>
                <a:lnTo>
                  <a:pt x="65" y="133"/>
                </a:lnTo>
                <a:lnTo>
                  <a:pt x="62" y="130"/>
                </a:lnTo>
                <a:lnTo>
                  <a:pt x="63" y="133"/>
                </a:lnTo>
                <a:lnTo>
                  <a:pt x="62" y="135"/>
                </a:lnTo>
                <a:lnTo>
                  <a:pt x="60" y="131"/>
                </a:lnTo>
                <a:lnTo>
                  <a:pt x="61" y="135"/>
                </a:lnTo>
                <a:lnTo>
                  <a:pt x="59" y="135"/>
                </a:lnTo>
                <a:lnTo>
                  <a:pt x="57" y="130"/>
                </a:lnTo>
                <a:lnTo>
                  <a:pt x="58" y="136"/>
                </a:lnTo>
                <a:lnTo>
                  <a:pt x="57" y="136"/>
                </a:lnTo>
                <a:lnTo>
                  <a:pt x="57" y="132"/>
                </a:lnTo>
                <a:lnTo>
                  <a:pt x="56" y="136"/>
                </a:lnTo>
                <a:lnTo>
                  <a:pt x="50" y="136"/>
                </a:lnTo>
                <a:lnTo>
                  <a:pt x="50" y="135"/>
                </a:lnTo>
                <a:lnTo>
                  <a:pt x="48" y="137"/>
                </a:lnTo>
                <a:lnTo>
                  <a:pt x="43" y="134"/>
                </a:lnTo>
                <a:lnTo>
                  <a:pt x="39" y="128"/>
                </a:lnTo>
                <a:lnTo>
                  <a:pt x="37" y="122"/>
                </a:lnTo>
                <a:lnTo>
                  <a:pt x="41" y="119"/>
                </a:lnTo>
                <a:lnTo>
                  <a:pt x="36" y="120"/>
                </a:lnTo>
                <a:lnTo>
                  <a:pt x="35" y="118"/>
                </a:lnTo>
                <a:lnTo>
                  <a:pt x="39" y="118"/>
                </a:lnTo>
                <a:lnTo>
                  <a:pt x="35" y="118"/>
                </a:lnTo>
                <a:lnTo>
                  <a:pt x="26" y="108"/>
                </a:lnTo>
                <a:lnTo>
                  <a:pt x="10" y="106"/>
                </a:lnTo>
                <a:lnTo>
                  <a:pt x="15" y="103"/>
                </a:lnTo>
                <a:lnTo>
                  <a:pt x="11" y="104"/>
                </a:lnTo>
                <a:lnTo>
                  <a:pt x="8" y="107"/>
                </a:lnTo>
                <a:lnTo>
                  <a:pt x="0" y="10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1" name="Freeform 18"/>
          <p:cNvSpPr>
            <a:spLocks/>
          </p:cNvSpPr>
          <p:nvPr/>
        </p:nvSpPr>
        <p:spPr bwMode="auto">
          <a:xfrm>
            <a:off x="5534025" y="4508500"/>
            <a:ext cx="249238" cy="327025"/>
          </a:xfrm>
          <a:custGeom>
            <a:avLst/>
            <a:gdLst>
              <a:gd name="T0" fmla="*/ 2147483647 w 148"/>
              <a:gd name="T1" fmla="*/ 2147483647 h 193"/>
              <a:gd name="T2" fmla="*/ 2147483647 w 148"/>
              <a:gd name="T3" fmla="*/ 2147483647 h 193"/>
              <a:gd name="T4" fmla="*/ 2147483647 w 148"/>
              <a:gd name="T5" fmla="*/ 2147483647 h 193"/>
              <a:gd name="T6" fmla="*/ 2147483647 w 148"/>
              <a:gd name="T7" fmla="*/ 2147483647 h 193"/>
              <a:gd name="T8" fmla="*/ 2147483647 w 148"/>
              <a:gd name="T9" fmla="*/ 2147483647 h 193"/>
              <a:gd name="T10" fmla="*/ 2147483647 w 148"/>
              <a:gd name="T11" fmla="*/ 2147483647 h 193"/>
              <a:gd name="T12" fmla="*/ 2147483647 w 148"/>
              <a:gd name="T13" fmla="*/ 2147483647 h 193"/>
              <a:gd name="T14" fmla="*/ 2147483647 w 148"/>
              <a:gd name="T15" fmla="*/ 2147483647 h 193"/>
              <a:gd name="T16" fmla="*/ 2147483647 w 148"/>
              <a:gd name="T17" fmla="*/ 2147483647 h 193"/>
              <a:gd name="T18" fmla="*/ 2147483647 w 148"/>
              <a:gd name="T19" fmla="*/ 2147483647 h 193"/>
              <a:gd name="T20" fmla="*/ 2147483647 w 148"/>
              <a:gd name="T21" fmla="*/ 2147483647 h 193"/>
              <a:gd name="T22" fmla="*/ 2147483647 w 148"/>
              <a:gd name="T23" fmla="*/ 2147483647 h 193"/>
              <a:gd name="T24" fmla="*/ 2147483647 w 148"/>
              <a:gd name="T25" fmla="*/ 2147483647 h 193"/>
              <a:gd name="T26" fmla="*/ 2147483647 w 148"/>
              <a:gd name="T27" fmla="*/ 2147483647 h 193"/>
              <a:gd name="T28" fmla="*/ 2147483647 w 148"/>
              <a:gd name="T29" fmla="*/ 2147483647 h 193"/>
              <a:gd name="T30" fmla="*/ 2147483647 w 148"/>
              <a:gd name="T31" fmla="*/ 2147483647 h 193"/>
              <a:gd name="T32" fmla="*/ 2147483647 w 148"/>
              <a:gd name="T33" fmla="*/ 2147483647 h 193"/>
              <a:gd name="T34" fmla="*/ 2147483647 w 148"/>
              <a:gd name="T35" fmla="*/ 2147483647 h 193"/>
              <a:gd name="T36" fmla="*/ 2147483647 w 148"/>
              <a:gd name="T37" fmla="*/ 2147483647 h 193"/>
              <a:gd name="T38" fmla="*/ 2147483647 w 148"/>
              <a:gd name="T39" fmla="*/ 2147483647 h 193"/>
              <a:gd name="T40" fmla="*/ 2147483647 w 148"/>
              <a:gd name="T41" fmla="*/ 2147483647 h 193"/>
              <a:gd name="T42" fmla="*/ 2147483647 w 148"/>
              <a:gd name="T43" fmla="*/ 2147483647 h 193"/>
              <a:gd name="T44" fmla="*/ 2147483647 w 148"/>
              <a:gd name="T45" fmla="*/ 2147483647 h 193"/>
              <a:gd name="T46" fmla="*/ 2147483647 w 148"/>
              <a:gd name="T47" fmla="*/ 0 h 193"/>
              <a:gd name="T48" fmla="*/ 2147483647 w 148"/>
              <a:gd name="T49" fmla="*/ 2147483647 h 193"/>
              <a:gd name="T50" fmla="*/ 2147483647 w 148"/>
              <a:gd name="T51" fmla="*/ 2147483647 h 193"/>
              <a:gd name="T52" fmla="*/ 2147483647 w 148"/>
              <a:gd name="T53" fmla="*/ 2147483647 h 193"/>
              <a:gd name="T54" fmla="*/ 2147483647 w 148"/>
              <a:gd name="T55" fmla="*/ 2147483647 h 193"/>
              <a:gd name="T56" fmla="*/ 2147483647 w 148"/>
              <a:gd name="T57" fmla="*/ 2147483647 h 193"/>
              <a:gd name="T58" fmla="*/ 2147483647 w 148"/>
              <a:gd name="T59" fmla="*/ 2147483647 h 193"/>
              <a:gd name="T60" fmla="*/ 2147483647 w 148"/>
              <a:gd name="T61" fmla="*/ 2147483647 h 193"/>
              <a:gd name="T62" fmla="*/ 2147483647 w 148"/>
              <a:gd name="T63" fmla="*/ 2147483647 h 193"/>
              <a:gd name="T64" fmla="*/ 2147483647 w 148"/>
              <a:gd name="T65" fmla="*/ 2147483647 h 193"/>
              <a:gd name="T66" fmla="*/ 2147483647 w 148"/>
              <a:gd name="T67" fmla="*/ 2147483647 h 193"/>
              <a:gd name="T68" fmla="*/ 2147483647 w 148"/>
              <a:gd name="T69" fmla="*/ 2147483647 h 193"/>
              <a:gd name="T70" fmla="*/ 2147483647 w 148"/>
              <a:gd name="T71" fmla="*/ 2147483647 h 193"/>
              <a:gd name="T72" fmla="*/ 2147483647 w 148"/>
              <a:gd name="T73" fmla="*/ 2147483647 h 193"/>
              <a:gd name="T74" fmla="*/ 2147483647 w 148"/>
              <a:gd name="T75" fmla="*/ 2147483647 h 193"/>
              <a:gd name="T76" fmla="*/ 2147483647 w 148"/>
              <a:gd name="T77" fmla="*/ 2147483647 h 193"/>
              <a:gd name="T78" fmla="*/ 0 w 148"/>
              <a:gd name="T79" fmla="*/ 2147483647 h 193"/>
              <a:gd name="T80" fmla="*/ 0 w 148"/>
              <a:gd name="T81" fmla="*/ 2147483647 h 193"/>
              <a:gd name="T82" fmla="*/ 2147483647 w 148"/>
              <a:gd name="T83" fmla="*/ 2147483647 h 1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8" h="193">
                <a:moveTo>
                  <a:pt x="13" y="114"/>
                </a:moveTo>
                <a:lnTo>
                  <a:pt x="16" y="111"/>
                </a:lnTo>
                <a:lnTo>
                  <a:pt x="27" y="109"/>
                </a:lnTo>
                <a:lnTo>
                  <a:pt x="31" y="104"/>
                </a:lnTo>
                <a:lnTo>
                  <a:pt x="38" y="101"/>
                </a:lnTo>
                <a:lnTo>
                  <a:pt x="56" y="101"/>
                </a:lnTo>
                <a:lnTo>
                  <a:pt x="99" y="57"/>
                </a:lnTo>
                <a:lnTo>
                  <a:pt x="86" y="57"/>
                </a:lnTo>
                <a:lnTo>
                  <a:pt x="43" y="42"/>
                </a:lnTo>
                <a:lnTo>
                  <a:pt x="35" y="37"/>
                </a:lnTo>
                <a:lnTo>
                  <a:pt x="27" y="25"/>
                </a:lnTo>
                <a:lnTo>
                  <a:pt x="24" y="19"/>
                </a:lnTo>
                <a:lnTo>
                  <a:pt x="28" y="14"/>
                </a:lnTo>
                <a:lnTo>
                  <a:pt x="32" y="7"/>
                </a:lnTo>
                <a:lnTo>
                  <a:pt x="47" y="22"/>
                </a:lnTo>
                <a:lnTo>
                  <a:pt x="56" y="22"/>
                </a:lnTo>
                <a:lnTo>
                  <a:pt x="68" y="16"/>
                </a:lnTo>
                <a:lnTo>
                  <a:pt x="77" y="19"/>
                </a:lnTo>
                <a:lnTo>
                  <a:pt x="91" y="12"/>
                </a:lnTo>
                <a:lnTo>
                  <a:pt x="101" y="12"/>
                </a:lnTo>
                <a:lnTo>
                  <a:pt x="107" y="10"/>
                </a:lnTo>
                <a:lnTo>
                  <a:pt x="113" y="11"/>
                </a:lnTo>
                <a:lnTo>
                  <a:pt x="129" y="7"/>
                </a:lnTo>
                <a:lnTo>
                  <a:pt x="139" y="0"/>
                </a:lnTo>
                <a:lnTo>
                  <a:pt x="146" y="2"/>
                </a:lnTo>
                <a:lnTo>
                  <a:pt x="143" y="10"/>
                </a:lnTo>
                <a:lnTo>
                  <a:pt x="144" y="19"/>
                </a:lnTo>
                <a:lnTo>
                  <a:pt x="142" y="22"/>
                </a:lnTo>
                <a:lnTo>
                  <a:pt x="148" y="22"/>
                </a:lnTo>
                <a:lnTo>
                  <a:pt x="140" y="24"/>
                </a:lnTo>
                <a:lnTo>
                  <a:pt x="140" y="37"/>
                </a:lnTo>
                <a:lnTo>
                  <a:pt x="125" y="58"/>
                </a:lnTo>
                <a:lnTo>
                  <a:pt x="114" y="83"/>
                </a:lnTo>
                <a:lnTo>
                  <a:pt x="99" y="107"/>
                </a:lnTo>
                <a:lnTo>
                  <a:pt x="72" y="136"/>
                </a:lnTo>
                <a:lnTo>
                  <a:pt x="50" y="148"/>
                </a:lnTo>
                <a:lnTo>
                  <a:pt x="35" y="161"/>
                </a:lnTo>
                <a:lnTo>
                  <a:pt x="15" y="182"/>
                </a:lnTo>
                <a:lnTo>
                  <a:pt x="8" y="193"/>
                </a:lnTo>
                <a:lnTo>
                  <a:pt x="0" y="182"/>
                </a:lnTo>
                <a:lnTo>
                  <a:pt x="0" y="130"/>
                </a:lnTo>
                <a:lnTo>
                  <a:pt x="13" y="11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2" name="Freeform 19"/>
          <p:cNvSpPr>
            <a:spLocks/>
          </p:cNvSpPr>
          <p:nvPr/>
        </p:nvSpPr>
        <p:spPr bwMode="auto">
          <a:xfrm>
            <a:off x="4849813" y="4667250"/>
            <a:ext cx="454025" cy="449263"/>
          </a:xfrm>
          <a:custGeom>
            <a:avLst/>
            <a:gdLst>
              <a:gd name="T0" fmla="*/ 2147483647 w 271"/>
              <a:gd name="T1" fmla="*/ 2147483647 h 267"/>
              <a:gd name="T2" fmla="*/ 2147483647 w 271"/>
              <a:gd name="T3" fmla="*/ 2147483647 h 267"/>
              <a:gd name="T4" fmla="*/ 2147483647 w 271"/>
              <a:gd name="T5" fmla="*/ 2147483647 h 267"/>
              <a:gd name="T6" fmla="*/ 2147483647 w 271"/>
              <a:gd name="T7" fmla="*/ 2147483647 h 267"/>
              <a:gd name="T8" fmla="*/ 2147483647 w 271"/>
              <a:gd name="T9" fmla="*/ 2147483647 h 267"/>
              <a:gd name="T10" fmla="*/ 2147483647 w 271"/>
              <a:gd name="T11" fmla="*/ 2147483647 h 267"/>
              <a:gd name="T12" fmla="*/ 2147483647 w 271"/>
              <a:gd name="T13" fmla="*/ 2147483647 h 267"/>
              <a:gd name="T14" fmla="*/ 2147483647 w 271"/>
              <a:gd name="T15" fmla="*/ 0 h 267"/>
              <a:gd name="T16" fmla="*/ 2147483647 w 271"/>
              <a:gd name="T17" fmla="*/ 2147483647 h 267"/>
              <a:gd name="T18" fmla="*/ 2147483647 w 271"/>
              <a:gd name="T19" fmla="*/ 2147483647 h 267"/>
              <a:gd name="T20" fmla="*/ 2147483647 w 271"/>
              <a:gd name="T21" fmla="*/ 2147483647 h 267"/>
              <a:gd name="T22" fmla="*/ 2147483647 w 271"/>
              <a:gd name="T23" fmla="*/ 2147483647 h 267"/>
              <a:gd name="T24" fmla="*/ 2147483647 w 271"/>
              <a:gd name="T25" fmla="*/ 2147483647 h 267"/>
              <a:gd name="T26" fmla="*/ 2147483647 w 271"/>
              <a:gd name="T27" fmla="*/ 2147483647 h 267"/>
              <a:gd name="T28" fmla="*/ 2147483647 w 271"/>
              <a:gd name="T29" fmla="*/ 2147483647 h 267"/>
              <a:gd name="T30" fmla="*/ 2147483647 w 271"/>
              <a:gd name="T31" fmla="*/ 2147483647 h 267"/>
              <a:gd name="T32" fmla="*/ 2147483647 w 271"/>
              <a:gd name="T33" fmla="*/ 2147483647 h 267"/>
              <a:gd name="T34" fmla="*/ 2147483647 w 271"/>
              <a:gd name="T35" fmla="*/ 2147483647 h 267"/>
              <a:gd name="T36" fmla="*/ 2147483647 w 271"/>
              <a:gd name="T37" fmla="*/ 2147483647 h 267"/>
              <a:gd name="T38" fmla="*/ 2147483647 w 271"/>
              <a:gd name="T39" fmla="*/ 2147483647 h 267"/>
              <a:gd name="T40" fmla="*/ 2147483647 w 271"/>
              <a:gd name="T41" fmla="*/ 2147483647 h 267"/>
              <a:gd name="T42" fmla="*/ 2147483647 w 271"/>
              <a:gd name="T43" fmla="*/ 2147483647 h 267"/>
              <a:gd name="T44" fmla="*/ 2147483647 w 271"/>
              <a:gd name="T45" fmla="*/ 2147483647 h 267"/>
              <a:gd name="T46" fmla="*/ 2147483647 w 271"/>
              <a:gd name="T47" fmla="*/ 2147483647 h 267"/>
              <a:gd name="T48" fmla="*/ 2147483647 w 271"/>
              <a:gd name="T49" fmla="*/ 2147483647 h 267"/>
              <a:gd name="T50" fmla="*/ 2147483647 w 271"/>
              <a:gd name="T51" fmla="*/ 2147483647 h 267"/>
              <a:gd name="T52" fmla="*/ 2147483647 w 271"/>
              <a:gd name="T53" fmla="*/ 2147483647 h 267"/>
              <a:gd name="T54" fmla="*/ 2147483647 w 271"/>
              <a:gd name="T55" fmla="*/ 2147483647 h 267"/>
              <a:gd name="T56" fmla="*/ 2147483647 w 271"/>
              <a:gd name="T57" fmla="*/ 2147483647 h 267"/>
              <a:gd name="T58" fmla="*/ 2147483647 w 271"/>
              <a:gd name="T59" fmla="*/ 2147483647 h 267"/>
              <a:gd name="T60" fmla="*/ 2147483647 w 271"/>
              <a:gd name="T61" fmla="*/ 2147483647 h 267"/>
              <a:gd name="T62" fmla="*/ 2147483647 w 271"/>
              <a:gd name="T63" fmla="*/ 2147483647 h 267"/>
              <a:gd name="T64" fmla="*/ 2147483647 w 271"/>
              <a:gd name="T65" fmla="*/ 2147483647 h 267"/>
              <a:gd name="T66" fmla="*/ 2147483647 w 271"/>
              <a:gd name="T67" fmla="*/ 2147483647 h 267"/>
              <a:gd name="T68" fmla="*/ 2147483647 w 271"/>
              <a:gd name="T69" fmla="*/ 2147483647 h 267"/>
              <a:gd name="T70" fmla="*/ 2147483647 w 271"/>
              <a:gd name="T71" fmla="*/ 2147483647 h 267"/>
              <a:gd name="T72" fmla="*/ 2147483647 w 271"/>
              <a:gd name="T73" fmla="*/ 2147483647 h 267"/>
              <a:gd name="T74" fmla="*/ 2147483647 w 271"/>
              <a:gd name="T75" fmla="*/ 2147483647 h 267"/>
              <a:gd name="T76" fmla="*/ 2147483647 w 271"/>
              <a:gd name="T77" fmla="*/ 2147483647 h 267"/>
              <a:gd name="T78" fmla="*/ 2147483647 w 271"/>
              <a:gd name="T79" fmla="*/ 2147483647 h 267"/>
              <a:gd name="T80" fmla="*/ 2147483647 w 271"/>
              <a:gd name="T81" fmla="*/ 2147483647 h 267"/>
              <a:gd name="T82" fmla="*/ 2147483647 w 271"/>
              <a:gd name="T83" fmla="*/ 2147483647 h 267"/>
              <a:gd name="T84" fmla="*/ 2147483647 w 271"/>
              <a:gd name="T85" fmla="*/ 2147483647 h 267"/>
              <a:gd name="T86" fmla="*/ 2147483647 w 271"/>
              <a:gd name="T87" fmla="*/ 2147483647 h 267"/>
              <a:gd name="T88" fmla="*/ 2147483647 w 271"/>
              <a:gd name="T89" fmla="*/ 2147483647 h 267"/>
              <a:gd name="T90" fmla="*/ 2147483647 w 271"/>
              <a:gd name="T91" fmla="*/ 2147483647 h 267"/>
              <a:gd name="T92" fmla="*/ 2147483647 w 271"/>
              <a:gd name="T93" fmla="*/ 2147483647 h 267"/>
              <a:gd name="T94" fmla="*/ 2147483647 w 271"/>
              <a:gd name="T95" fmla="*/ 2147483647 h 267"/>
              <a:gd name="T96" fmla="*/ 0 w 271"/>
              <a:gd name="T97" fmla="*/ 2147483647 h 267"/>
              <a:gd name="T98" fmla="*/ 2147483647 w 271"/>
              <a:gd name="T99" fmla="*/ 2147483647 h 267"/>
              <a:gd name="T100" fmla="*/ 2147483647 w 271"/>
              <a:gd name="T101" fmla="*/ 2147483647 h 267"/>
              <a:gd name="T102" fmla="*/ 2147483647 w 271"/>
              <a:gd name="T103" fmla="*/ 2147483647 h 267"/>
              <a:gd name="T104" fmla="*/ 2147483647 w 271"/>
              <a:gd name="T105" fmla="*/ 2147483647 h 267"/>
              <a:gd name="T106" fmla="*/ 2147483647 w 271"/>
              <a:gd name="T107" fmla="*/ 2147483647 h 267"/>
              <a:gd name="T108" fmla="*/ 2147483647 w 271"/>
              <a:gd name="T109" fmla="*/ 2147483647 h 267"/>
              <a:gd name="T110" fmla="*/ 2147483647 w 271"/>
              <a:gd name="T111" fmla="*/ 2147483647 h 267"/>
              <a:gd name="T112" fmla="*/ 2147483647 w 271"/>
              <a:gd name="T113" fmla="*/ 2147483647 h 267"/>
              <a:gd name="T114" fmla="*/ 2147483647 w 271"/>
              <a:gd name="T115" fmla="*/ 2147483647 h 267"/>
              <a:gd name="T116" fmla="*/ 2147483647 w 271"/>
              <a:gd name="T117" fmla="*/ 2147483647 h 26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1" h="267">
                <a:moveTo>
                  <a:pt x="92" y="27"/>
                </a:moveTo>
                <a:lnTo>
                  <a:pt x="90" y="15"/>
                </a:lnTo>
                <a:lnTo>
                  <a:pt x="93" y="14"/>
                </a:lnTo>
                <a:lnTo>
                  <a:pt x="98" y="7"/>
                </a:lnTo>
                <a:lnTo>
                  <a:pt x="102" y="4"/>
                </a:lnTo>
                <a:lnTo>
                  <a:pt x="109" y="4"/>
                </a:lnTo>
                <a:lnTo>
                  <a:pt x="116" y="9"/>
                </a:lnTo>
                <a:lnTo>
                  <a:pt x="119" y="14"/>
                </a:lnTo>
                <a:lnTo>
                  <a:pt x="144" y="18"/>
                </a:lnTo>
                <a:lnTo>
                  <a:pt x="152" y="8"/>
                </a:lnTo>
                <a:lnTo>
                  <a:pt x="159" y="11"/>
                </a:lnTo>
                <a:lnTo>
                  <a:pt x="173" y="4"/>
                </a:lnTo>
                <a:lnTo>
                  <a:pt x="178" y="7"/>
                </a:lnTo>
                <a:lnTo>
                  <a:pt x="186" y="5"/>
                </a:lnTo>
                <a:lnTo>
                  <a:pt x="187" y="1"/>
                </a:lnTo>
                <a:lnTo>
                  <a:pt x="189" y="0"/>
                </a:lnTo>
                <a:lnTo>
                  <a:pt x="203" y="5"/>
                </a:lnTo>
                <a:lnTo>
                  <a:pt x="208" y="5"/>
                </a:lnTo>
                <a:lnTo>
                  <a:pt x="211" y="3"/>
                </a:lnTo>
                <a:lnTo>
                  <a:pt x="216" y="5"/>
                </a:lnTo>
                <a:lnTo>
                  <a:pt x="221" y="8"/>
                </a:lnTo>
                <a:lnTo>
                  <a:pt x="221" y="11"/>
                </a:lnTo>
                <a:lnTo>
                  <a:pt x="229" y="15"/>
                </a:lnTo>
                <a:lnTo>
                  <a:pt x="236" y="12"/>
                </a:lnTo>
                <a:lnTo>
                  <a:pt x="242" y="15"/>
                </a:lnTo>
                <a:lnTo>
                  <a:pt x="245" y="10"/>
                </a:lnTo>
                <a:lnTo>
                  <a:pt x="248" y="11"/>
                </a:lnTo>
                <a:lnTo>
                  <a:pt x="256" y="20"/>
                </a:lnTo>
                <a:lnTo>
                  <a:pt x="260" y="22"/>
                </a:lnTo>
                <a:lnTo>
                  <a:pt x="260" y="25"/>
                </a:lnTo>
                <a:lnTo>
                  <a:pt x="264" y="24"/>
                </a:lnTo>
                <a:lnTo>
                  <a:pt x="265" y="27"/>
                </a:lnTo>
                <a:lnTo>
                  <a:pt x="263" y="42"/>
                </a:lnTo>
                <a:lnTo>
                  <a:pt x="271" y="46"/>
                </a:lnTo>
                <a:lnTo>
                  <a:pt x="252" y="64"/>
                </a:lnTo>
                <a:lnTo>
                  <a:pt x="252" y="69"/>
                </a:lnTo>
                <a:lnTo>
                  <a:pt x="249" y="75"/>
                </a:lnTo>
                <a:lnTo>
                  <a:pt x="247" y="95"/>
                </a:lnTo>
                <a:lnTo>
                  <a:pt x="242" y="99"/>
                </a:lnTo>
                <a:lnTo>
                  <a:pt x="240" y="107"/>
                </a:lnTo>
                <a:lnTo>
                  <a:pt x="237" y="110"/>
                </a:lnTo>
                <a:lnTo>
                  <a:pt x="239" y="114"/>
                </a:lnTo>
                <a:lnTo>
                  <a:pt x="242" y="119"/>
                </a:lnTo>
                <a:lnTo>
                  <a:pt x="242" y="130"/>
                </a:lnTo>
                <a:lnTo>
                  <a:pt x="244" y="139"/>
                </a:lnTo>
                <a:lnTo>
                  <a:pt x="243" y="145"/>
                </a:lnTo>
                <a:lnTo>
                  <a:pt x="247" y="156"/>
                </a:lnTo>
                <a:lnTo>
                  <a:pt x="246" y="164"/>
                </a:lnTo>
                <a:lnTo>
                  <a:pt x="257" y="177"/>
                </a:lnTo>
                <a:lnTo>
                  <a:pt x="263" y="192"/>
                </a:lnTo>
                <a:lnTo>
                  <a:pt x="237" y="196"/>
                </a:lnTo>
                <a:lnTo>
                  <a:pt x="237" y="201"/>
                </a:lnTo>
                <a:lnTo>
                  <a:pt x="230" y="207"/>
                </a:lnTo>
                <a:lnTo>
                  <a:pt x="234" y="215"/>
                </a:lnTo>
                <a:lnTo>
                  <a:pt x="233" y="221"/>
                </a:lnTo>
                <a:lnTo>
                  <a:pt x="234" y="227"/>
                </a:lnTo>
                <a:lnTo>
                  <a:pt x="229" y="240"/>
                </a:lnTo>
                <a:lnTo>
                  <a:pt x="239" y="251"/>
                </a:lnTo>
                <a:lnTo>
                  <a:pt x="245" y="253"/>
                </a:lnTo>
                <a:lnTo>
                  <a:pt x="245" y="250"/>
                </a:lnTo>
                <a:lnTo>
                  <a:pt x="250" y="249"/>
                </a:lnTo>
                <a:lnTo>
                  <a:pt x="250" y="267"/>
                </a:lnTo>
                <a:lnTo>
                  <a:pt x="248" y="266"/>
                </a:lnTo>
                <a:lnTo>
                  <a:pt x="247" y="264"/>
                </a:lnTo>
                <a:lnTo>
                  <a:pt x="238" y="266"/>
                </a:lnTo>
                <a:lnTo>
                  <a:pt x="230" y="254"/>
                </a:lnTo>
                <a:lnTo>
                  <a:pt x="219" y="250"/>
                </a:lnTo>
                <a:lnTo>
                  <a:pt x="213" y="240"/>
                </a:lnTo>
                <a:lnTo>
                  <a:pt x="211" y="240"/>
                </a:lnTo>
                <a:lnTo>
                  <a:pt x="208" y="246"/>
                </a:lnTo>
                <a:lnTo>
                  <a:pt x="196" y="245"/>
                </a:lnTo>
                <a:lnTo>
                  <a:pt x="187" y="241"/>
                </a:lnTo>
                <a:lnTo>
                  <a:pt x="187" y="235"/>
                </a:lnTo>
                <a:lnTo>
                  <a:pt x="174" y="238"/>
                </a:lnTo>
                <a:lnTo>
                  <a:pt x="173" y="233"/>
                </a:lnTo>
                <a:lnTo>
                  <a:pt x="168" y="230"/>
                </a:lnTo>
                <a:lnTo>
                  <a:pt x="166" y="232"/>
                </a:lnTo>
                <a:lnTo>
                  <a:pt x="147" y="232"/>
                </a:lnTo>
                <a:lnTo>
                  <a:pt x="143" y="235"/>
                </a:lnTo>
                <a:lnTo>
                  <a:pt x="142" y="230"/>
                </a:lnTo>
                <a:lnTo>
                  <a:pt x="144" y="228"/>
                </a:lnTo>
                <a:lnTo>
                  <a:pt x="144" y="223"/>
                </a:lnTo>
                <a:lnTo>
                  <a:pt x="136" y="209"/>
                </a:lnTo>
                <a:lnTo>
                  <a:pt x="138" y="196"/>
                </a:lnTo>
                <a:lnTo>
                  <a:pt x="136" y="189"/>
                </a:lnTo>
                <a:lnTo>
                  <a:pt x="136" y="179"/>
                </a:lnTo>
                <a:lnTo>
                  <a:pt x="119" y="179"/>
                </a:lnTo>
                <a:lnTo>
                  <a:pt x="120" y="174"/>
                </a:lnTo>
                <a:lnTo>
                  <a:pt x="104" y="175"/>
                </a:lnTo>
                <a:lnTo>
                  <a:pt x="102" y="189"/>
                </a:lnTo>
                <a:lnTo>
                  <a:pt x="90" y="188"/>
                </a:lnTo>
                <a:lnTo>
                  <a:pt x="77" y="190"/>
                </a:lnTo>
                <a:lnTo>
                  <a:pt x="67" y="178"/>
                </a:lnTo>
                <a:lnTo>
                  <a:pt x="63" y="159"/>
                </a:lnTo>
                <a:lnTo>
                  <a:pt x="14" y="159"/>
                </a:lnTo>
                <a:lnTo>
                  <a:pt x="10" y="158"/>
                </a:lnTo>
                <a:lnTo>
                  <a:pt x="4" y="161"/>
                </a:lnTo>
                <a:lnTo>
                  <a:pt x="0" y="157"/>
                </a:lnTo>
                <a:lnTo>
                  <a:pt x="5" y="156"/>
                </a:lnTo>
                <a:lnTo>
                  <a:pt x="6" y="147"/>
                </a:lnTo>
                <a:lnTo>
                  <a:pt x="13" y="141"/>
                </a:lnTo>
                <a:lnTo>
                  <a:pt x="18" y="145"/>
                </a:lnTo>
                <a:lnTo>
                  <a:pt x="22" y="143"/>
                </a:lnTo>
                <a:lnTo>
                  <a:pt x="22" y="139"/>
                </a:lnTo>
                <a:lnTo>
                  <a:pt x="32" y="136"/>
                </a:lnTo>
                <a:lnTo>
                  <a:pt x="32" y="145"/>
                </a:lnTo>
                <a:lnTo>
                  <a:pt x="36" y="145"/>
                </a:lnTo>
                <a:lnTo>
                  <a:pt x="48" y="133"/>
                </a:lnTo>
                <a:lnTo>
                  <a:pt x="53" y="132"/>
                </a:lnTo>
                <a:lnTo>
                  <a:pt x="58" y="123"/>
                </a:lnTo>
                <a:lnTo>
                  <a:pt x="57" y="107"/>
                </a:lnTo>
                <a:lnTo>
                  <a:pt x="66" y="94"/>
                </a:lnTo>
                <a:lnTo>
                  <a:pt x="73" y="90"/>
                </a:lnTo>
                <a:lnTo>
                  <a:pt x="78" y="84"/>
                </a:lnTo>
                <a:lnTo>
                  <a:pt x="82" y="71"/>
                </a:lnTo>
                <a:lnTo>
                  <a:pt x="81" y="62"/>
                </a:lnTo>
                <a:lnTo>
                  <a:pt x="84" y="45"/>
                </a:lnTo>
                <a:lnTo>
                  <a:pt x="92" y="32"/>
                </a:lnTo>
                <a:lnTo>
                  <a:pt x="92" y="2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3" name="Freeform 20"/>
          <p:cNvSpPr>
            <a:spLocks/>
          </p:cNvSpPr>
          <p:nvPr/>
        </p:nvSpPr>
        <p:spPr bwMode="auto">
          <a:xfrm>
            <a:off x="5367338" y="4686300"/>
            <a:ext cx="188912" cy="219075"/>
          </a:xfrm>
          <a:custGeom>
            <a:avLst/>
            <a:gdLst>
              <a:gd name="T0" fmla="*/ 2147483647 w 113"/>
              <a:gd name="T1" fmla="*/ 2147483647 h 131"/>
              <a:gd name="T2" fmla="*/ 2147483647 w 113"/>
              <a:gd name="T3" fmla="*/ 2147483647 h 131"/>
              <a:gd name="T4" fmla="*/ 2147483647 w 113"/>
              <a:gd name="T5" fmla="*/ 2147483647 h 131"/>
              <a:gd name="T6" fmla="*/ 2147483647 w 113"/>
              <a:gd name="T7" fmla="*/ 2147483647 h 131"/>
              <a:gd name="T8" fmla="*/ 2147483647 w 113"/>
              <a:gd name="T9" fmla="*/ 2147483647 h 131"/>
              <a:gd name="T10" fmla="*/ 2147483647 w 113"/>
              <a:gd name="T11" fmla="*/ 2147483647 h 131"/>
              <a:gd name="T12" fmla="*/ 2147483647 w 113"/>
              <a:gd name="T13" fmla="*/ 2147483647 h 131"/>
              <a:gd name="T14" fmla="*/ 2147483647 w 113"/>
              <a:gd name="T15" fmla="*/ 2147483647 h 131"/>
              <a:gd name="T16" fmla="*/ 2147483647 w 113"/>
              <a:gd name="T17" fmla="*/ 2147483647 h 131"/>
              <a:gd name="T18" fmla="*/ 2147483647 w 113"/>
              <a:gd name="T19" fmla="*/ 2147483647 h 131"/>
              <a:gd name="T20" fmla="*/ 2147483647 w 113"/>
              <a:gd name="T21" fmla="*/ 2147483647 h 131"/>
              <a:gd name="T22" fmla="*/ 2147483647 w 113"/>
              <a:gd name="T23" fmla="*/ 2147483647 h 131"/>
              <a:gd name="T24" fmla="*/ 2147483647 w 113"/>
              <a:gd name="T25" fmla="*/ 2147483647 h 131"/>
              <a:gd name="T26" fmla="*/ 2147483647 w 113"/>
              <a:gd name="T27" fmla="*/ 2147483647 h 131"/>
              <a:gd name="T28" fmla="*/ 2147483647 w 113"/>
              <a:gd name="T29" fmla="*/ 2147483647 h 131"/>
              <a:gd name="T30" fmla="*/ 0 w 113"/>
              <a:gd name="T31" fmla="*/ 2147483647 h 131"/>
              <a:gd name="T32" fmla="*/ 0 w 113"/>
              <a:gd name="T33" fmla="*/ 2147483647 h 131"/>
              <a:gd name="T34" fmla="*/ 2147483647 w 113"/>
              <a:gd name="T35" fmla="*/ 2147483647 h 131"/>
              <a:gd name="T36" fmla="*/ 2147483647 w 113"/>
              <a:gd name="T37" fmla="*/ 2147483647 h 131"/>
              <a:gd name="T38" fmla="*/ 2147483647 w 113"/>
              <a:gd name="T39" fmla="*/ 2147483647 h 131"/>
              <a:gd name="T40" fmla="*/ 2147483647 w 113"/>
              <a:gd name="T41" fmla="*/ 2147483647 h 131"/>
              <a:gd name="T42" fmla="*/ 2147483647 w 113"/>
              <a:gd name="T43" fmla="*/ 2147483647 h 131"/>
              <a:gd name="T44" fmla="*/ 2147483647 w 113"/>
              <a:gd name="T45" fmla="*/ 2147483647 h 131"/>
              <a:gd name="T46" fmla="*/ 2147483647 w 113"/>
              <a:gd name="T47" fmla="*/ 2147483647 h 131"/>
              <a:gd name="T48" fmla="*/ 2147483647 w 113"/>
              <a:gd name="T49" fmla="*/ 2147483647 h 131"/>
              <a:gd name="T50" fmla="*/ 2147483647 w 113"/>
              <a:gd name="T51" fmla="*/ 0 h 131"/>
              <a:gd name="T52" fmla="*/ 2147483647 w 113"/>
              <a:gd name="T53" fmla="*/ 0 h 131"/>
              <a:gd name="T54" fmla="*/ 2147483647 w 113"/>
              <a:gd name="T55" fmla="*/ 2147483647 h 131"/>
              <a:gd name="T56" fmla="*/ 2147483647 w 113"/>
              <a:gd name="T57" fmla="*/ 2147483647 h 131"/>
              <a:gd name="T58" fmla="*/ 2147483647 w 113"/>
              <a:gd name="T59" fmla="*/ 2147483647 h 131"/>
              <a:gd name="T60" fmla="*/ 2147483647 w 113"/>
              <a:gd name="T61" fmla="*/ 2147483647 h 131"/>
              <a:gd name="T62" fmla="*/ 2147483647 w 113"/>
              <a:gd name="T63" fmla="*/ 2147483647 h 131"/>
              <a:gd name="T64" fmla="*/ 2147483647 w 113"/>
              <a:gd name="T65" fmla="*/ 2147483647 h 131"/>
              <a:gd name="T66" fmla="*/ 2147483647 w 113"/>
              <a:gd name="T67" fmla="*/ 2147483647 h 131"/>
              <a:gd name="T68" fmla="*/ 2147483647 w 113"/>
              <a:gd name="T69" fmla="*/ 2147483647 h 1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3" h="131">
                <a:moveTo>
                  <a:pt x="113" y="9"/>
                </a:moveTo>
                <a:lnTo>
                  <a:pt x="100" y="25"/>
                </a:lnTo>
                <a:lnTo>
                  <a:pt x="100" y="77"/>
                </a:lnTo>
                <a:lnTo>
                  <a:pt x="108" y="88"/>
                </a:lnTo>
                <a:lnTo>
                  <a:pt x="105" y="92"/>
                </a:lnTo>
                <a:lnTo>
                  <a:pt x="99" y="94"/>
                </a:lnTo>
                <a:lnTo>
                  <a:pt x="100" y="96"/>
                </a:lnTo>
                <a:lnTo>
                  <a:pt x="95" y="101"/>
                </a:lnTo>
                <a:lnTo>
                  <a:pt x="89" y="103"/>
                </a:lnTo>
                <a:lnTo>
                  <a:pt x="88" y="111"/>
                </a:lnTo>
                <a:lnTo>
                  <a:pt x="78" y="130"/>
                </a:lnTo>
                <a:lnTo>
                  <a:pt x="75" y="131"/>
                </a:lnTo>
                <a:lnTo>
                  <a:pt x="52" y="114"/>
                </a:lnTo>
                <a:lnTo>
                  <a:pt x="54" y="111"/>
                </a:lnTo>
                <a:lnTo>
                  <a:pt x="52" y="107"/>
                </a:lnTo>
                <a:lnTo>
                  <a:pt x="0" y="79"/>
                </a:lnTo>
                <a:lnTo>
                  <a:pt x="0" y="64"/>
                </a:lnTo>
                <a:lnTo>
                  <a:pt x="9" y="49"/>
                </a:lnTo>
                <a:lnTo>
                  <a:pt x="13" y="47"/>
                </a:lnTo>
                <a:lnTo>
                  <a:pt x="16" y="38"/>
                </a:lnTo>
                <a:lnTo>
                  <a:pt x="14" y="30"/>
                </a:lnTo>
                <a:lnTo>
                  <a:pt x="7" y="18"/>
                </a:lnTo>
                <a:lnTo>
                  <a:pt x="8" y="13"/>
                </a:lnTo>
                <a:lnTo>
                  <a:pt x="4" y="12"/>
                </a:lnTo>
                <a:lnTo>
                  <a:pt x="1" y="5"/>
                </a:lnTo>
                <a:lnTo>
                  <a:pt x="6" y="0"/>
                </a:lnTo>
                <a:lnTo>
                  <a:pt x="29" y="0"/>
                </a:lnTo>
                <a:lnTo>
                  <a:pt x="30" y="3"/>
                </a:lnTo>
                <a:lnTo>
                  <a:pt x="44" y="3"/>
                </a:lnTo>
                <a:lnTo>
                  <a:pt x="59" y="14"/>
                </a:lnTo>
                <a:lnTo>
                  <a:pt x="80" y="17"/>
                </a:lnTo>
                <a:lnTo>
                  <a:pt x="84" y="11"/>
                </a:lnTo>
                <a:lnTo>
                  <a:pt x="97" y="5"/>
                </a:lnTo>
                <a:lnTo>
                  <a:pt x="103" y="9"/>
                </a:lnTo>
                <a:lnTo>
                  <a:pt x="113" y="9"/>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094" name="Freeform 21"/>
          <p:cNvSpPr>
            <a:spLocks/>
          </p:cNvSpPr>
          <p:nvPr/>
        </p:nvSpPr>
        <p:spPr bwMode="auto">
          <a:xfrm>
            <a:off x="5257800" y="4724400"/>
            <a:ext cx="128588" cy="131763"/>
          </a:xfrm>
          <a:custGeom>
            <a:avLst/>
            <a:gdLst>
              <a:gd name="T0" fmla="*/ 0 w 77"/>
              <a:gd name="T1" fmla="*/ 2147483647 h 80"/>
              <a:gd name="T2" fmla="*/ 2147483647 w 77"/>
              <a:gd name="T3" fmla="*/ 2147483647 h 80"/>
              <a:gd name="T4" fmla="*/ 2147483647 w 77"/>
              <a:gd name="T5" fmla="*/ 2147483647 h 80"/>
              <a:gd name="T6" fmla="*/ 2147483647 w 77"/>
              <a:gd name="T7" fmla="*/ 2147483647 h 80"/>
              <a:gd name="T8" fmla="*/ 2147483647 w 77"/>
              <a:gd name="T9" fmla="*/ 2147483647 h 80"/>
              <a:gd name="T10" fmla="*/ 2147483647 w 77"/>
              <a:gd name="T11" fmla="*/ 2147483647 h 80"/>
              <a:gd name="T12" fmla="*/ 2147483647 w 77"/>
              <a:gd name="T13" fmla="*/ 2147483647 h 80"/>
              <a:gd name="T14" fmla="*/ 2147483647 w 77"/>
              <a:gd name="T15" fmla="*/ 2147483647 h 80"/>
              <a:gd name="T16" fmla="*/ 2147483647 w 77"/>
              <a:gd name="T17" fmla="*/ 2147483647 h 80"/>
              <a:gd name="T18" fmla="*/ 2147483647 w 77"/>
              <a:gd name="T19" fmla="*/ 2147483647 h 80"/>
              <a:gd name="T20" fmla="*/ 2147483647 w 77"/>
              <a:gd name="T21" fmla="*/ 2147483647 h 80"/>
              <a:gd name="T22" fmla="*/ 2147483647 w 77"/>
              <a:gd name="T23" fmla="*/ 2147483647 h 80"/>
              <a:gd name="T24" fmla="*/ 2147483647 w 77"/>
              <a:gd name="T25" fmla="*/ 2147483647 h 80"/>
              <a:gd name="T26" fmla="*/ 2147483647 w 77"/>
              <a:gd name="T27" fmla="*/ 2147483647 h 80"/>
              <a:gd name="T28" fmla="*/ 2147483647 w 77"/>
              <a:gd name="T29" fmla="*/ 0 h 80"/>
              <a:gd name="T30" fmla="*/ 2147483647 w 77"/>
              <a:gd name="T31" fmla="*/ 2147483647 h 80"/>
              <a:gd name="T32" fmla="*/ 2147483647 w 77"/>
              <a:gd name="T33" fmla="*/ 2147483647 h 80"/>
              <a:gd name="T34" fmla="*/ 2147483647 w 77"/>
              <a:gd name="T35" fmla="*/ 2147483647 h 80"/>
              <a:gd name="T36" fmla="*/ 2147483647 w 77"/>
              <a:gd name="T37" fmla="*/ 2147483647 h 80"/>
              <a:gd name="T38" fmla="*/ 2147483647 w 77"/>
              <a:gd name="T39" fmla="*/ 2147483647 h 80"/>
              <a:gd name="T40" fmla="*/ 2147483647 w 77"/>
              <a:gd name="T41" fmla="*/ 2147483647 h 80"/>
              <a:gd name="T42" fmla="*/ 2147483647 w 77"/>
              <a:gd name="T43" fmla="*/ 2147483647 h 80"/>
              <a:gd name="T44" fmla="*/ 2147483647 w 77"/>
              <a:gd name="T45" fmla="*/ 2147483647 h 80"/>
              <a:gd name="T46" fmla="*/ 2147483647 w 77"/>
              <a:gd name="T47" fmla="*/ 2147483647 h 80"/>
              <a:gd name="T48" fmla="*/ 2147483647 w 77"/>
              <a:gd name="T49" fmla="*/ 2147483647 h 80"/>
              <a:gd name="T50" fmla="*/ 2147483647 w 77"/>
              <a:gd name="T51" fmla="*/ 2147483647 h 80"/>
              <a:gd name="T52" fmla="*/ 2147483647 w 77"/>
              <a:gd name="T53" fmla="*/ 2147483647 h 80"/>
              <a:gd name="T54" fmla="*/ 0 w 77"/>
              <a:gd name="T55" fmla="*/ 2147483647 h 8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7" h="80">
                <a:moveTo>
                  <a:pt x="0" y="79"/>
                </a:moveTo>
                <a:lnTo>
                  <a:pt x="2" y="59"/>
                </a:lnTo>
                <a:lnTo>
                  <a:pt x="5" y="53"/>
                </a:lnTo>
                <a:lnTo>
                  <a:pt x="5" y="48"/>
                </a:lnTo>
                <a:lnTo>
                  <a:pt x="24" y="30"/>
                </a:lnTo>
                <a:lnTo>
                  <a:pt x="16" y="26"/>
                </a:lnTo>
                <a:lnTo>
                  <a:pt x="18" y="11"/>
                </a:lnTo>
                <a:lnTo>
                  <a:pt x="22" y="7"/>
                </a:lnTo>
                <a:lnTo>
                  <a:pt x="27" y="8"/>
                </a:lnTo>
                <a:lnTo>
                  <a:pt x="31" y="6"/>
                </a:lnTo>
                <a:lnTo>
                  <a:pt x="36" y="10"/>
                </a:lnTo>
                <a:lnTo>
                  <a:pt x="40" y="7"/>
                </a:lnTo>
                <a:lnTo>
                  <a:pt x="48" y="5"/>
                </a:lnTo>
                <a:lnTo>
                  <a:pt x="55" y="7"/>
                </a:lnTo>
                <a:lnTo>
                  <a:pt x="62" y="0"/>
                </a:lnTo>
                <a:lnTo>
                  <a:pt x="65" y="7"/>
                </a:lnTo>
                <a:lnTo>
                  <a:pt x="69" y="8"/>
                </a:lnTo>
                <a:lnTo>
                  <a:pt x="68" y="13"/>
                </a:lnTo>
                <a:lnTo>
                  <a:pt x="75" y="25"/>
                </a:lnTo>
                <a:lnTo>
                  <a:pt x="77" y="33"/>
                </a:lnTo>
                <a:lnTo>
                  <a:pt x="74" y="42"/>
                </a:lnTo>
                <a:lnTo>
                  <a:pt x="70" y="44"/>
                </a:lnTo>
                <a:lnTo>
                  <a:pt x="61" y="59"/>
                </a:lnTo>
                <a:lnTo>
                  <a:pt x="61" y="74"/>
                </a:lnTo>
                <a:lnTo>
                  <a:pt x="12" y="75"/>
                </a:lnTo>
                <a:lnTo>
                  <a:pt x="5" y="80"/>
                </a:lnTo>
                <a:lnTo>
                  <a:pt x="3" y="79"/>
                </a:lnTo>
                <a:lnTo>
                  <a:pt x="0" y="7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5" name="Freeform 22"/>
          <p:cNvSpPr>
            <a:spLocks noEditPoints="1"/>
          </p:cNvSpPr>
          <p:nvPr/>
        </p:nvSpPr>
        <p:spPr bwMode="auto">
          <a:xfrm>
            <a:off x="5427663" y="4362450"/>
            <a:ext cx="157162" cy="138113"/>
          </a:xfrm>
          <a:custGeom>
            <a:avLst/>
            <a:gdLst>
              <a:gd name="T0" fmla="*/ 2147483647 w 94"/>
              <a:gd name="T1" fmla="*/ 2147483647 h 83"/>
              <a:gd name="T2" fmla="*/ 2147483647 w 94"/>
              <a:gd name="T3" fmla="*/ 2147483647 h 83"/>
              <a:gd name="T4" fmla="*/ 2147483647 w 94"/>
              <a:gd name="T5" fmla="*/ 2147483647 h 83"/>
              <a:gd name="T6" fmla="*/ 2147483647 w 94"/>
              <a:gd name="T7" fmla="*/ 2147483647 h 83"/>
              <a:gd name="T8" fmla="*/ 2147483647 w 94"/>
              <a:gd name="T9" fmla="*/ 2147483647 h 83"/>
              <a:gd name="T10" fmla="*/ 2147483647 w 94"/>
              <a:gd name="T11" fmla="*/ 2147483647 h 83"/>
              <a:gd name="T12" fmla="*/ 2147483647 w 94"/>
              <a:gd name="T13" fmla="*/ 2147483647 h 83"/>
              <a:gd name="T14" fmla="*/ 2147483647 w 94"/>
              <a:gd name="T15" fmla="*/ 2147483647 h 83"/>
              <a:gd name="T16" fmla="*/ 2147483647 w 94"/>
              <a:gd name="T17" fmla="*/ 2147483647 h 83"/>
              <a:gd name="T18" fmla="*/ 2147483647 w 94"/>
              <a:gd name="T19" fmla="*/ 2147483647 h 83"/>
              <a:gd name="T20" fmla="*/ 2147483647 w 94"/>
              <a:gd name="T21" fmla="*/ 2147483647 h 83"/>
              <a:gd name="T22" fmla="*/ 2147483647 w 94"/>
              <a:gd name="T23" fmla="*/ 2147483647 h 83"/>
              <a:gd name="T24" fmla="*/ 2147483647 w 94"/>
              <a:gd name="T25" fmla="*/ 2147483647 h 83"/>
              <a:gd name="T26" fmla="*/ 2147483647 w 94"/>
              <a:gd name="T27" fmla="*/ 2147483647 h 83"/>
              <a:gd name="T28" fmla="*/ 2147483647 w 94"/>
              <a:gd name="T29" fmla="*/ 2147483647 h 83"/>
              <a:gd name="T30" fmla="*/ 2147483647 w 94"/>
              <a:gd name="T31" fmla="*/ 2147483647 h 83"/>
              <a:gd name="T32" fmla="*/ 2147483647 w 94"/>
              <a:gd name="T33" fmla="*/ 2147483647 h 83"/>
              <a:gd name="T34" fmla="*/ 2147483647 w 94"/>
              <a:gd name="T35" fmla="*/ 2147483647 h 83"/>
              <a:gd name="T36" fmla="*/ 0 w 94"/>
              <a:gd name="T37" fmla="*/ 2147483647 h 83"/>
              <a:gd name="T38" fmla="*/ 2147483647 w 94"/>
              <a:gd name="T39" fmla="*/ 2147483647 h 83"/>
              <a:gd name="T40" fmla="*/ 2147483647 w 94"/>
              <a:gd name="T41" fmla="*/ 2147483647 h 83"/>
              <a:gd name="T42" fmla="*/ 2147483647 w 94"/>
              <a:gd name="T43" fmla="*/ 2147483647 h 83"/>
              <a:gd name="T44" fmla="*/ 2147483647 w 94"/>
              <a:gd name="T45" fmla="*/ 2147483647 h 83"/>
              <a:gd name="T46" fmla="*/ 2147483647 w 94"/>
              <a:gd name="T47" fmla="*/ 2147483647 h 83"/>
              <a:gd name="T48" fmla="*/ 2147483647 w 94"/>
              <a:gd name="T49" fmla="*/ 0 h 83"/>
              <a:gd name="T50" fmla="*/ 2147483647 w 94"/>
              <a:gd name="T51" fmla="*/ 2147483647 h 83"/>
              <a:gd name="T52" fmla="*/ 2147483647 w 94"/>
              <a:gd name="T53" fmla="*/ 2147483647 h 83"/>
              <a:gd name="T54" fmla="*/ 2147483647 w 94"/>
              <a:gd name="T55" fmla="*/ 2147483647 h 83"/>
              <a:gd name="T56" fmla="*/ 2147483647 w 94"/>
              <a:gd name="T57" fmla="*/ 2147483647 h 83"/>
              <a:gd name="T58" fmla="*/ 2147483647 w 94"/>
              <a:gd name="T59" fmla="*/ 2147483647 h 83"/>
              <a:gd name="T60" fmla="*/ 2147483647 w 94"/>
              <a:gd name="T61" fmla="*/ 2147483647 h 83"/>
              <a:gd name="T62" fmla="*/ 2147483647 w 94"/>
              <a:gd name="T63" fmla="*/ 2147483647 h 83"/>
              <a:gd name="T64" fmla="*/ 2147483647 w 94"/>
              <a:gd name="T65" fmla="*/ 2147483647 h 83"/>
              <a:gd name="T66" fmla="*/ 2147483647 w 94"/>
              <a:gd name="T67" fmla="*/ 2147483647 h 83"/>
              <a:gd name="T68" fmla="*/ 2147483647 w 94"/>
              <a:gd name="T69" fmla="*/ 2147483647 h 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4" h="83">
                <a:moveTo>
                  <a:pt x="50" y="31"/>
                </a:moveTo>
                <a:lnTo>
                  <a:pt x="56" y="36"/>
                </a:lnTo>
                <a:lnTo>
                  <a:pt x="50" y="35"/>
                </a:lnTo>
                <a:lnTo>
                  <a:pt x="50" y="31"/>
                </a:lnTo>
                <a:close/>
                <a:moveTo>
                  <a:pt x="94" y="77"/>
                </a:moveTo>
                <a:lnTo>
                  <a:pt x="88" y="83"/>
                </a:lnTo>
                <a:lnTo>
                  <a:pt x="84" y="81"/>
                </a:lnTo>
                <a:lnTo>
                  <a:pt x="61" y="57"/>
                </a:lnTo>
                <a:lnTo>
                  <a:pt x="53" y="53"/>
                </a:lnTo>
                <a:lnTo>
                  <a:pt x="44" y="51"/>
                </a:lnTo>
                <a:lnTo>
                  <a:pt x="40" y="52"/>
                </a:lnTo>
                <a:lnTo>
                  <a:pt x="36" y="49"/>
                </a:lnTo>
                <a:lnTo>
                  <a:pt x="28" y="53"/>
                </a:lnTo>
                <a:lnTo>
                  <a:pt x="21" y="46"/>
                </a:lnTo>
                <a:lnTo>
                  <a:pt x="16" y="57"/>
                </a:lnTo>
                <a:lnTo>
                  <a:pt x="12" y="53"/>
                </a:lnTo>
                <a:lnTo>
                  <a:pt x="8" y="55"/>
                </a:lnTo>
                <a:lnTo>
                  <a:pt x="1" y="55"/>
                </a:lnTo>
                <a:lnTo>
                  <a:pt x="0" y="42"/>
                </a:lnTo>
                <a:lnTo>
                  <a:pt x="7" y="26"/>
                </a:lnTo>
                <a:lnTo>
                  <a:pt x="7" y="14"/>
                </a:lnTo>
                <a:lnTo>
                  <a:pt x="14" y="15"/>
                </a:lnTo>
                <a:lnTo>
                  <a:pt x="15" y="11"/>
                </a:lnTo>
                <a:lnTo>
                  <a:pt x="26" y="7"/>
                </a:lnTo>
                <a:lnTo>
                  <a:pt x="30" y="0"/>
                </a:lnTo>
                <a:lnTo>
                  <a:pt x="46" y="43"/>
                </a:lnTo>
                <a:lnTo>
                  <a:pt x="48" y="37"/>
                </a:lnTo>
                <a:lnTo>
                  <a:pt x="53" y="45"/>
                </a:lnTo>
                <a:lnTo>
                  <a:pt x="57" y="44"/>
                </a:lnTo>
                <a:lnTo>
                  <a:pt x="61" y="49"/>
                </a:lnTo>
                <a:lnTo>
                  <a:pt x="67" y="50"/>
                </a:lnTo>
                <a:lnTo>
                  <a:pt x="74" y="60"/>
                </a:lnTo>
                <a:lnTo>
                  <a:pt x="83" y="65"/>
                </a:lnTo>
                <a:lnTo>
                  <a:pt x="84" y="71"/>
                </a:lnTo>
                <a:lnTo>
                  <a:pt x="94" y="7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6" name="Freeform 23"/>
          <p:cNvSpPr>
            <a:spLocks/>
          </p:cNvSpPr>
          <p:nvPr/>
        </p:nvSpPr>
        <p:spPr bwMode="auto">
          <a:xfrm>
            <a:off x="4195763" y="4389438"/>
            <a:ext cx="147637" cy="106362"/>
          </a:xfrm>
          <a:custGeom>
            <a:avLst/>
            <a:gdLst>
              <a:gd name="T0" fmla="*/ 2147483647 w 87"/>
              <a:gd name="T1" fmla="*/ 2147483647 h 64"/>
              <a:gd name="T2" fmla="*/ 2147483647 w 87"/>
              <a:gd name="T3" fmla="*/ 2147483647 h 64"/>
              <a:gd name="T4" fmla="*/ 2147483647 w 87"/>
              <a:gd name="T5" fmla="*/ 2147483647 h 64"/>
              <a:gd name="T6" fmla="*/ 2147483647 w 87"/>
              <a:gd name="T7" fmla="*/ 2147483647 h 64"/>
              <a:gd name="T8" fmla="*/ 2147483647 w 87"/>
              <a:gd name="T9" fmla="*/ 2147483647 h 64"/>
              <a:gd name="T10" fmla="*/ 2147483647 w 87"/>
              <a:gd name="T11" fmla="*/ 2147483647 h 64"/>
              <a:gd name="T12" fmla="*/ 2147483647 w 87"/>
              <a:gd name="T13" fmla="*/ 2147483647 h 64"/>
              <a:gd name="T14" fmla="*/ 2147483647 w 87"/>
              <a:gd name="T15" fmla="*/ 2147483647 h 64"/>
              <a:gd name="T16" fmla="*/ 2147483647 w 87"/>
              <a:gd name="T17" fmla="*/ 2147483647 h 64"/>
              <a:gd name="T18" fmla="*/ 2147483647 w 87"/>
              <a:gd name="T19" fmla="*/ 2147483647 h 64"/>
              <a:gd name="T20" fmla="*/ 2147483647 w 87"/>
              <a:gd name="T21" fmla="*/ 2147483647 h 64"/>
              <a:gd name="T22" fmla="*/ 2147483647 w 87"/>
              <a:gd name="T23" fmla="*/ 2147483647 h 64"/>
              <a:gd name="T24" fmla="*/ 2147483647 w 87"/>
              <a:gd name="T25" fmla="*/ 2147483647 h 64"/>
              <a:gd name="T26" fmla="*/ 2147483647 w 87"/>
              <a:gd name="T27" fmla="*/ 2147483647 h 64"/>
              <a:gd name="T28" fmla="*/ 2147483647 w 87"/>
              <a:gd name="T29" fmla="*/ 2147483647 h 64"/>
              <a:gd name="T30" fmla="*/ 2147483647 w 87"/>
              <a:gd name="T31" fmla="*/ 2147483647 h 64"/>
              <a:gd name="T32" fmla="*/ 2147483647 w 87"/>
              <a:gd name="T33" fmla="*/ 2147483647 h 64"/>
              <a:gd name="T34" fmla="*/ 2147483647 w 87"/>
              <a:gd name="T35" fmla="*/ 2147483647 h 64"/>
              <a:gd name="T36" fmla="*/ 2147483647 w 87"/>
              <a:gd name="T37" fmla="*/ 2147483647 h 64"/>
              <a:gd name="T38" fmla="*/ 2147483647 w 87"/>
              <a:gd name="T39" fmla="*/ 2147483647 h 64"/>
              <a:gd name="T40" fmla="*/ 2147483647 w 87"/>
              <a:gd name="T41" fmla="*/ 2147483647 h 64"/>
              <a:gd name="T42" fmla="*/ 2147483647 w 87"/>
              <a:gd name="T43" fmla="*/ 2147483647 h 64"/>
              <a:gd name="T44" fmla="*/ 2147483647 w 87"/>
              <a:gd name="T45" fmla="*/ 2147483647 h 64"/>
              <a:gd name="T46" fmla="*/ 0 w 87"/>
              <a:gd name="T47" fmla="*/ 2147483647 h 64"/>
              <a:gd name="T48" fmla="*/ 2147483647 w 87"/>
              <a:gd name="T49" fmla="*/ 2147483647 h 64"/>
              <a:gd name="T50" fmla="*/ 2147483647 w 87"/>
              <a:gd name="T51" fmla="*/ 2147483647 h 64"/>
              <a:gd name="T52" fmla="*/ 2147483647 w 87"/>
              <a:gd name="T53" fmla="*/ 2147483647 h 64"/>
              <a:gd name="T54" fmla="*/ 2147483647 w 87"/>
              <a:gd name="T55" fmla="*/ 2147483647 h 64"/>
              <a:gd name="T56" fmla="*/ 2147483647 w 87"/>
              <a:gd name="T57" fmla="*/ 0 h 64"/>
              <a:gd name="T58" fmla="*/ 2147483647 w 87"/>
              <a:gd name="T59" fmla="*/ 2147483647 h 64"/>
              <a:gd name="T60" fmla="*/ 2147483647 w 87"/>
              <a:gd name="T61" fmla="*/ 2147483647 h 64"/>
              <a:gd name="T62" fmla="*/ 2147483647 w 87"/>
              <a:gd name="T63" fmla="*/ 2147483647 h 64"/>
              <a:gd name="T64" fmla="*/ 2147483647 w 87"/>
              <a:gd name="T65" fmla="*/ 2147483647 h 64"/>
              <a:gd name="T66" fmla="*/ 2147483647 w 87"/>
              <a:gd name="T67" fmla="*/ 2147483647 h 64"/>
              <a:gd name="T68" fmla="*/ 2147483647 w 87"/>
              <a:gd name="T69" fmla="*/ 2147483647 h 64"/>
              <a:gd name="T70" fmla="*/ 2147483647 w 87"/>
              <a:gd name="T71" fmla="*/ 2147483647 h 64"/>
              <a:gd name="T72" fmla="*/ 2147483647 w 87"/>
              <a:gd name="T73" fmla="*/ 2147483647 h 64"/>
              <a:gd name="T74" fmla="*/ 2147483647 w 87"/>
              <a:gd name="T75" fmla="*/ 2147483647 h 64"/>
              <a:gd name="T76" fmla="*/ 2147483647 w 87"/>
              <a:gd name="T77" fmla="*/ 2147483647 h 64"/>
              <a:gd name="T78" fmla="*/ 2147483647 w 87"/>
              <a:gd name="T79" fmla="*/ 2147483647 h 64"/>
              <a:gd name="T80" fmla="*/ 2147483647 w 87"/>
              <a:gd name="T81" fmla="*/ 2147483647 h 64"/>
              <a:gd name="T82" fmla="*/ 2147483647 w 87"/>
              <a:gd name="T83" fmla="*/ 2147483647 h 64"/>
              <a:gd name="T84" fmla="*/ 2147483647 w 87"/>
              <a:gd name="T85" fmla="*/ 2147483647 h 64"/>
              <a:gd name="T86" fmla="*/ 2147483647 w 87"/>
              <a:gd name="T87" fmla="*/ 2147483647 h 64"/>
              <a:gd name="T88" fmla="*/ 2147483647 w 87"/>
              <a:gd name="T89" fmla="*/ 2147483647 h 64"/>
              <a:gd name="T90" fmla="*/ 2147483647 w 87"/>
              <a:gd name="T91" fmla="*/ 2147483647 h 64"/>
              <a:gd name="T92" fmla="*/ 2147483647 w 87"/>
              <a:gd name="T93" fmla="*/ 2147483647 h 64"/>
              <a:gd name="T94" fmla="*/ 2147483647 w 87"/>
              <a:gd name="T95" fmla="*/ 2147483647 h 64"/>
              <a:gd name="T96" fmla="*/ 2147483647 w 87"/>
              <a:gd name="T97" fmla="*/ 2147483647 h 64"/>
              <a:gd name="T98" fmla="*/ 2147483647 w 87"/>
              <a:gd name="T99" fmla="*/ 2147483647 h 64"/>
              <a:gd name="T100" fmla="*/ 2147483647 w 87"/>
              <a:gd name="T101" fmla="*/ 2147483647 h 64"/>
              <a:gd name="T102" fmla="*/ 2147483647 w 87"/>
              <a:gd name="T103" fmla="*/ 2147483647 h 64"/>
              <a:gd name="T104" fmla="*/ 2147483647 w 87"/>
              <a:gd name="T105" fmla="*/ 2147483647 h 64"/>
              <a:gd name="T106" fmla="*/ 2147483647 w 87"/>
              <a:gd name="T107" fmla="*/ 2147483647 h 64"/>
              <a:gd name="T108" fmla="*/ 2147483647 w 87"/>
              <a:gd name="T109" fmla="*/ 2147483647 h 64"/>
              <a:gd name="T110" fmla="*/ 2147483647 w 87"/>
              <a:gd name="T111" fmla="*/ 2147483647 h 64"/>
              <a:gd name="T112" fmla="*/ 2147483647 w 87"/>
              <a:gd name="T113" fmla="*/ 2147483647 h 64"/>
              <a:gd name="T114" fmla="*/ 2147483647 w 87"/>
              <a:gd name="T115" fmla="*/ 2147483647 h 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7" h="64">
                <a:moveTo>
                  <a:pt x="15" y="59"/>
                </a:moveTo>
                <a:lnTo>
                  <a:pt x="14" y="56"/>
                </a:lnTo>
                <a:lnTo>
                  <a:pt x="11" y="60"/>
                </a:lnTo>
                <a:lnTo>
                  <a:pt x="11" y="53"/>
                </a:lnTo>
                <a:lnTo>
                  <a:pt x="25" y="51"/>
                </a:lnTo>
                <a:lnTo>
                  <a:pt x="25" y="49"/>
                </a:lnTo>
                <a:lnTo>
                  <a:pt x="32" y="48"/>
                </a:lnTo>
                <a:lnTo>
                  <a:pt x="34" y="45"/>
                </a:lnTo>
                <a:lnTo>
                  <a:pt x="45" y="50"/>
                </a:lnTo>
                <a:lnTo>
                  <a:pt x="53" y="48"/>
                </a:lnTo>
                <a:lnTo>
                  <a:pt x="52" y="45"/>
                </a:lnTo>
                <a:lnTo>
                  <a:pt x="45" y="47"/>
                </a:lnTo>
                <a:lnTo>
                  <a:pt x="35" y="41"/>
                </a:lnTo>
                <a:lnTo>
                  <a:pt x="31" y="42"/>
                </a:lnTo>
                <a:lnTo>
                  <a:pt x="29" y="45"/>
                </a:lnTo>
                <a:lnTo>
                  <a:pt x="14" y="45"/>
                </a:lnTo>
                <a:lnTo>
                  <a:pt x="13" y="42"/>
                </a:lnTo>
                <a:lnTo>
                  <a:pt x="15" y="40"/>
                </a:lnTo>
                <a:lnTo>
                  <a:pt x="12" y="42"/>
                </a:lnTo>
                <a:lnTo>
                  <a:pt x="11" y="40"/>
                </a:lnTo>
                <a:lnTo>
                  <a:pt x="17" y="37"/>
                </a:lnTo>
                <a:lnTo>
                  <a:pt x="11" y="39"/>
                </a:lnTo>
                <a:lnTo>
                  <a:pt x="6" y="29"/>
                </a:lnTo>
                <a:lnTo>
                  <a:pt x="0" y="28"/>
                </a:lnTo>
                <a:lnTo>
                  <a:pt x="10" y="21"/>
                </a:lnTo>
                <a:lnTo>
                  <a:pt x="14" y="13"/>
                </a:lnTo>
                <a:lnTo>
                  <a:pt x="14" y="9"/>
                </a:lnTo>
                <a:lnTo>
                  <a:pt x="18" y="2"/>
                </a:lnTo>
                <a:lnTo>
                  <a:pt x="45" y="0"/>
                </a:lnTo>
                <a:lnTo>
                  <a:pt x="53" y="8"/>
                </a:lnTo>
                <a:lnTo>
                  <a:pt x="59" y="9"/>
                </a:lnTo>
                <a:lnTo>
                  <a:pt x="67" y="21"/>
                </a:lnTo>
                <a:lnTo>
                  <a:pt x="75" y="28"/>
                </a:lnTo>
                <a:lnTo>
                  <a:pt x="76" y="33"/>
                </a:lnTo>
                <a:lnTo>
                  <a:pt x="79" y="37"/>
                </a:lnTo>
                <a:lnTo>
                  <a:pt x="78" y="44"/>
                </a:lnTo>
                <a:lnTo>
                  <a:pt x="81" y="49"/>
                </a:lnTo>
                <a:lnTo>
                  <a:pt x="84" y="48"/>
                </a:lnTo>
                <a:lnTo>
                  <a:pt x="87" y="53"/>
                </a:lnTo>
                <a:lnTo>
                  <a:pt x="87" y="62"/>
                </a:lnTo>
                <a:lnTo>
                  <a:pt x="74" y="64"/>
                </a:lnTo>
                <a:lnTo>
                  <a:pt x="66" y="60"/>
                </a:lnTo>
                <a:lnTo>
                  <a:pt x="64" y="61"/>
                </a:lnTo>
                <a:lnTo>
                  <a:pt x="64" y="59"/>
                </a:lnTo>
                <a:lnTo>
                  <a:pt x="55" y="58"/>
                </a:lnTo>
                <a:lnTo>
                  <a:pt x="33" y="58"/>
                </a:lnTo>
                <a:lnTo>
                  <a:pt x="26" y="61"/>
                </a:lnTo>
                <a:lnTo>
                  <a:pt x="12" y="63"/>
                </a:lnTo>
                <a:lnTo>
                  <a:pt x="11" y="61"/>
                </a:lnTo>
                <a:lnTo>
                  <a:pt x="14" y="59"/>
                </a:lnTo>
                <a:lnTo>
                  <a:pt x="17" y="60"/>
                </a:lnTo>
                <a:lnTo>
                  <a:pt x="27" y="60"/>
                </a:lnTo>
                <a:lnTo>
                  <a:pt x="30" y="56"/>
                </a:lnTo>
                <a:lnTo>
                  <a:pt x="27" y="60"/>
                </a:lnTo>
                <a:lnTo>
                  <a:pt x="22" y="57"/>
                </a:lnTo>
                <a:lnTo>
                  <a:pt x="17" y="59"/>
                </a:lnTo>
                <a:lnTo>
                  <a:pt x="16" y="60"/>
                </a:lnTo>
                <a:lnTo>
                  <a:pt x="15" y="59"/>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7" name="Freeform 24"/>
          <p:cNvSpPr>
            <a:spLocks/>
          </p:cNvSpPr>
          <p:nvPr/>
        </p:nvSpPr>
        <p:spPr bwMode="auto">
          <a:xfrm>
            <a:off x="4205288" y="4492625"/>
            <a:ext cx="174625" cy="131763"/>
          </a:xfrm>
          <a:custGeom>
            <a:avLst/>
            <a:gdLst>
              <a:gd name="T0" fmla="*/ 2147483647 w 104"/>
              <a:gd name="T1" fmla="*/ 2147483647 h 78"/>
              <a:gd name="T2" fmla="*/ 2147483647 w 104"/>
              <a:gd name="T3" fmla="*/ 2147483647 h 78"/>
              <a:gd name="T4" fmla="*/ 2147483647 w 104"/>
              <a:gd name="T5" fmla="*/ 2147483647 h 78"/>
              <a:gd name="T6" fmla="*/ 2147483647 w 104"/>
              <a:gd name="T7" fmla="*/ 2147483647 h 78"/>
              <a:gd name="T8" fmla="*/ 2147483647 w 104"/>
              <a:gd name="T9" fmla="*/ 2147483647 h 78"/>
              <a:gd name="T10" fmla="*/ 2147483647 w 104"/>
              <a:gd name="T11" fmla="*/ 2147483647 h 78"/>
              <a:gd name="T12" fmla="*/ 2147483647 w 104"/>
              <a:gd name="T13" fmla="*/ 2147483647 h 78"/>
              <a:gd name="T14" fmla="*/ 2147483647 w 104"/>
              <a:gd name="T15" fmla="*/ 2147483647 h 78"/>
              <a:gd name="T16" fmla="*/ 2147483647 w 104"/>
              <a:gd name="T17" fmla="*/ 2147483647 h 78"/>
              <a:gd name="T18" fmla="*/ 2147483647 w 104"/>
              <a:gd name="T19" fmla="*/ 2147483647 h 78"/>
              <a:gd name="T20" fmla="*/ 2147483647 w 104"/>
              <a:gd name="T21" fmla="*/ 2147483647 h 78"/>
              <a:gd name="T22" fmla="*/ 2147483647 w 104"/>
              <a:gd name="T23" fmla="*/ 2147483647 h 78"/>
              <a:gd name="T24" fmla="*/ 2147483647 w 104"/>
              <a:gd name="T25" fmla="*/ 2147483647 h 78"/>
              <a:gd name="T26" fmla="*/ 2147483647 w 104"/>
              <a:gd name="T27" fmla="*/ 2147483647 h 78"/>
              <a:gd name="T28" fmla="*/ 2147483647 w 104"/>
              <a:gd name="T29" fmla="*/ 2147483647 h 78"/>
              <a:gd name="T30" fmla="*/ 2147483647 w 104"/>
              <a:gd name="T31" fmla="*/ 2147483647 h 78"/>
              <a:gd name="T32" fmla="*/ 2147483647 w 104"/>
              <a:gd name="T33" fmla="*/ 2147483647 h 78"/>
              <a:gd name="T34" fmla="*/ 2147483647 w 104"/>
              <a:gd name="T35" fmla="*/ 2147483647 h 78"/>
              <a:gd name="T36" fmla="*/ 2147483647 w 104"/>
              <a:gd name="T37" fmla="*/ 2147483647 h 78"/>
              <a:gd name="T38" fmla="*/ 2147483647 w 104"/>
              <a:gd name="T39" fmla="*/ 2147483647 h 78"/>
              <a:gd name="T40" fmla="*/ 0 w 104"/>
              <a:gd name="T41" fmla="*/ 2147483647 h 78"/>
              <a:gd name="T42" fmla="*/ 2147483647 w 104"/>
              <a:gd name="T43" fmla="*/ 2147483647 h 78"/>
              <a:gd name="T44" fmla="*/ 2147483647 w 104"/>
              <a:gd name="T45" fmla="*/ 2147483647 h 78"/>
              <a:gd name="T46" fmla="*/ 2147483647 w 104"/>
              <a:gd name="T47" fmla="*/ 2147483647 h 78"/>
              <a:gd name="T48" fmla="*/ 2147483647 w 104"/>
              <a:gd name="T49" fmla="*/ 2147483647 h 78"/>
              <a:gd name="T50" fmla="*/ 2147483647 w 104"/>
              <a:gd name="T51" fmla="*/ 2147483647 h 78"/>
              <a:gd name="T52" fmla="*/ 2147483647 w 104"/>
              <a:gd name="T53" fmla="*/ 2147483647 h 78"/>
              <a:gd name="T54" fmla="*/ 2147483647 w 104"/>
              <a:gd name="T55" fmla="*/ 2147483647 h 78"/>
              <a:gd name="T56" fmla="*/ 2147483647 w 104"/>
              <a:gd name="T57" fmla="*/ 2147483647 h 78"/>
              <a:gd name="T58" fmla="*/ 2147483647 w 104"/>
              <a:gd name="T59" fmla="*/ 2147483647 h 78"/>
              <a:gd name="T60" fmla="*/ 2147483647 w 104"/>
              <a:gd name="T61" fmla="*/ 2147483647 h 78"/>
              <a:gd name="T62" fmla="*/ 2147483647 w 104"/>
              <a:gd name="T63" fmla="*/ 2147483647 h 78"/>
              <a:gd name="T64" fmla="*/ 2147483647 w 104"/>
              <a:gd name="T65" fmla="*/ 2147483647 h 78"/>
              <a:gd name="T66" fmla="*/ 2147483647 w 104"/>
              <a:gd name="T67" fmla="*/ 2147483647 h 78"/>
              <a:gd name="T68" fmla="*/ 2147483647 w 104"/>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 h="78">
                <a:moveTo>
                  <a:pt x="100" y="36"/>
                </a:moveTo>
                <a:lnTo>
                  <a:pt x="97" y="39"/>
                </a:lnTo>
                <a:lnTo>
                  <a:pt x="97" y="45"/>
                </a:lnTo>
                <a:lnTo>
                  <a:pt x="103" y="51"/>
                </a:lnTo>
                <a:lnTo>
                  <a:pt x="100" y="55"/>
                </a:lnTo>
                <a:lnTo>
                  <a:pt x="104" y="58"/>
                </a:lnTo>
                <a:lnTo>
                  <a:pt x="104" y="62"/>
                </a:lnTo>
                <a:lnTo>
                  <a:pt x="96" y="61"/>
                </a:lnTo>
                <a:lnTo>
                  <a:pt x="96" y="63"/>
                </a:lnTo>
                <a:lnTo>
                  <a:pt x="100" y="67"/>
                </a:lnTo>
                <a:lnTo>
                  <a:pt x="99" y="66"/>
                </a:lnTo>
                <a:lnTo>
                  <a:pt x="97" y="73"/>
                </a:lnTo>
                <a:lnTo>
                  <a:pt x="93" y="73"/>
                </a:lnTo>
                <a:lnTo>
                  <a:pt x="90" y="71"/>
                </a:lnTo>
                <a:lnTo>
                  <a:pt x="87" y="77"/>
                </a:lnTo>
                <a:lnTo>
                  <a:pt x="84" y="78"/>
                </a:lnTo>
                <a:lnTo>
                  <a:pt x="81" y="75"/>
                </a:lnTo>
                <a:lnTo>
                  <a:pt x="78" y="76"/>
                </a:lnTo>
                <a:lnTo>
                  <a:pt x="80" y="71"/>
                </a:lnTo>
                <a:lnTo>
                  <a:pt x="78" y="62"/>
                </a:lnTo>
                <a:lnTo>
                  <a:pt x="76" y="60"/>
                </a:lnTo>
                <a:lnTo>
                  <a:pt x="67" y="60"/>
                </a:lnTo>
                <a:lnTo>
                  <a:pt x="61" y="63"/>
                </a:lnTo>
                <a:lnTo>
                  <a:pt x="64" y="57"/>
                </a:lnTo>
                <a:lnTo>
                  <a:pt x="63" y="52"/>
                </a:lnTo>
                <a:lnTo>
                  <a:pt x="61" y="51"/>
                </a:lnTo>
                <a:lnTo>
                  <a:pt x="62" y="48"/>
                </a:lnTo>
                <a:lnTo>
                  <a:pt x="54" y="39"/>
                </a:lnTo>
                <a:lnTo>
                  <a:pt x="36" y="40"/>
                </a:lnTo>
                <a:lnTo>
                  <a:pt x="31" y="48"/>
                </a:lnTo>
                <a:lnTo>
                  <a:pt x="24" y="52"/>
                </a:lnTo>
                <a:lnTo>
                  <a:pt x="21" y="45"/>
                </a:lnTo>
                <a:lnTo>
                  <a:pt x="19" y="45"/>
                </a:lnTo>
                <a:lnTo>
                  <a:pt x="19" y="39"/>
                </a:lnTo>
                <a:lnTo>
                  <a:pt x="17" y="41"/>
                </a:lnTo>
                <a:lnTo>
                  <a:pt x="8" y="35"/>
                </a:lnTo>
                <a:lnTo>
                  <a:pt x="6" y="31"/>
                </a:lnTo>
                <a:lnTo>
                  <a:pt x="5" y="32"/>
                </a:lnTo>
                <a:lnTo>
                  <a:pt x="7" y="27"/>
                </a:lnTo>
                <a:lnTo>
                  <a:pt x="4" y="29"/>
                </a:lnTo>
                <a:lnTo>
                  <a:pt x="2" y="25"/>
                </a:lnTo>
                <a:lnTo>
                  <a:pt x="0" y="28"/>
                </a:lnTo>
                <a:lnTo>
                  <a:pt x="0" y="25"/>
                </a:lnTo>
                <a:lnTo>
                  <a:pt x="5" y="17"/>
                </a:lnTo>
                <a:lnTo>
                  <a:pt x="19" y="14"/>
                </a:lnTo>
                <a:lnTo>
                  <a:pt x="19" y="10"/>
                </a:lnTo>
                <a:lnTo>
                  <a:pt x="15" y="8"/>
                </a:lnTo>
                <a:lnTo>
                  <a:pt x="19" y="5"/>
                </a:lnTo>
                <a:lnTo>
                  <a:pt x="19" y="0"/>
                </a:lnTo>
                <a:lnTo>
                  <a:pt x="28" y="1"/>
                </a:lnTo>
                <a:lnTo>
                  <a:pt x="28" y="3"/>
                </a:lnTo>
                <a:lnTo>
                  <a:pt x="30" y="2"/>
                </a:lnTo>
                <a:lnTo>
                  <a:pt x="38" y="6"/>
                </a:lnTo>
                <a:lnTo>
                  <a:pt x="51" y="4"/>
                </a:lnTo>
                <a:lnTo>
                  <a:pt x="50" y="8"/>
                </a:lnTo>
                <a:lnTo>
                  <a:pt x="53" y="9"/>
                </a:lnTo>
                <a:lnTo>
                  <a:pt x="58" y="6"/>
                </a:lnTo>
                <a:lnTo>
                  <a:pt x="62" y="12"/>
                </a:lnTo>
                <a:lnTo>
                  <a:pt x="66" y="6"/>
                </a:lnTo>
                <a:lnTo>
                  <a:pt x="75" y="9"/>
                </a:lnTo>
                <a:lnTo>
                  <a:pt x="81" y="6"/>
                </a:lnTo>
                <a:lnTo>
                  <a:pt x="80" y="3"/>
                </a:lnTo>
                <a:lnTo>
                  <a:pt x="85" y="4"/>
                </a:lnTo>
                <a:lnTo>
                  <a:pt x="88" y="11"/>
                </a:lnTo>
                <a:lnTo>
                  <a:pt x="88" y="14"/>
                </a:lnTo>
                <a:lnTo>
                  <a:pt x="94" y="19"/>
                </a:lnTo>
                <a:lnTo>
                  <a:pt x="90" y="25"/>
                </a:lnTo>
                <a:lnTo>
                  <a:pt x="95" y="24"/>
                </a:lnTo>
                <a:lnTo>
                  <a:pt x="95" y="31"/>
                </a:lnTo>
                <a:lnTo>
                  <a:pt x="100" y="34"/>
                </a:lnTo>
                <a:lnTo>
                  <a:pt x="100" y="3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8" name="Freeform 25"/>
          <p:cNvSpPr>
            <a:spLocks/>
          </p:cNvSpPr>
          <p:nvPr/>
        </p:nvSpPr>
        <p:spPr bwMode="auto">
          <a:xfrm>
            <a:off x="4827588" y="4708525"/>
            <a:ext cx="177800" cy="206375"/>
          </a:xfrm>
          <a:custGeom>
            <a:avLst/>
            <a:gdLst>
              <a:gd name="T0" fmla="*/ 2147483647 w 106"/>
              <a:gd name="T1" fmla="*/ 2147483647 h 123"/>
              <a:gd name="T2" fmla="*/ 2147483647 w 106"/>
              <a:gd name="T3" fmla="*/ 2147483647 h 123"/>
              <a:gd name="T4" fmla="*/ 2147483647 w 106"/>
              <a:gd name="T5" fmla="*/ 2147483647 h 123"/>
              <a:gd name="T6" fmla="*/ 2147483647 w 106"/>
              <a:gd name="T7" fmla="*/ 2147483647 h 123"/>
              <a:gd name="T8" fmla="*/ 2147483647 w 106"/>
              <a:gd name="T9" fmla="*/ 2147483647 h 123"/>
              <a:gd name="T10" fmla="*/ 2147483647 w 106"/>
              <a:gd name="T11" fmla="*/ 2147483647 h 123"/>
              <a:gd name="T12" fmla="*/ 2147483647 w 106"/>
              <a:gd name="T13" fmla="*/ 2147483647 h 123"/>
              <a:gd name="T14" fmla="*/ 2147483647 w 106"/>
              <a:gd name="T15" fmla="*/ 2147483647 h 123"/>
              <a:gd name="T16" fmla="*/ 2147483647 w 106"/>
              <a:gd name="T17" fmla="*/ 2147483647 h 123"/>
              <a:gd name="T18" fmla="*/ 2147483647 w 106"/>
              <a:gd name="T19" fmla="*/ 2147483647 h 123"/>
              <a:gd name="T20" fmla="*/ 2147483647 w 106"/>
              <a:gd name="T21" fmla="*/ 2147483647 h 123"/>
              <a:gd name="T22" fmla="*/ 2147483647 w 106"/>
              <a:gd name="T23" fmla="*/ 2147483647 h 123"/>
              <a:gd name="T24" fmla="*/ 2147483647 w 106"/>
              <a:gd name="T25" fmla="*/ 2147483647 h 123"/>
              <a:gd name="T26" fmla="*/ 2147483647 w 106"/>
              <a:gd name="T27" fmla="*/ 2147483647 h 123"/>
              <a:gd name="T28" fmla="*/ 2147483647 w 106"/>
              <a:gd name="T29" fmla="*/ 2147483647 h 123"/>
              <a:gd name="T30" fmla="*/ 2147483647 w 106"/>
              <a:gd name="T31" fmla="*/ 2147483647 h 123"/>
              <a:gd name="T32" fmla="*/ 2147483647 w 106"/>
              <a:gd name="T33" fmla="*/ 2147483647 h 123"/>
              <a:gd name="T34" fmla="*/ 2147483647 w 106"/>
              <a:gd name="T35" fmla="*/ 2147483647 h 123"/>
              <a:gd name="T36" fmla="*/ 2147483647 w 106"/>
              <a:gd name="T37" fmla="*/ 2147483647 h 123"/>
              <a:gd name="T38" fmla="*/ 2147483647 w 106"/>
              <a:gd name="T39" fmla="*/ 2147483647 h 123"/>
              <a:gd name="T40" fmla="*/ 2147483647 w 106"/>
              <a:gd name="T41" fmla="*/ 2147483647 h 123"/>
              <a:gd name="T42" fmla="*/ 2147483647 w 106"/>
              <a:gd name="T43" fmla="*/ 2147483647 h 123"/>
              <a:gd name="T44" fmla="*/ 0 w 106"/>
              <a:gd name="T45" fmla="*/ 2147483647 h 123"/>
              <a:gd name="T46" fmla="*/ 2147483647 w 106"/>
              <a:gd name="T47" fmla="*/ 2147483647 h 123"/>
              <a:gd name="T48" fmla="*/ 2147483647 w 106"/>
              <a:gd name="T49" fmla="*/ 2147483647 h 123"/>
              <a:gd name="T50" fmla="*/ 2147483647 w 106"/>
              <a:gd name="T51" fmla="*/ 2147483647 h 123"/>
              <a:gd name="T52" fmla="*/ 2147483647 w 106"/>
              <a:gd name="T53" fmla="*/ 2147483647 h 123"/>
              <a:gd name="T54" fmla="*/ 2147483647 w 106"/>
              <a:gd name="T55" fmla="*/ 2147483647 h 123"/>
              <a:gd name="T56" fmla="*/ 2147483647 w 106"/>
              <a:gd name="T57" fmla="*/ 2147483647 h 123"/>
              <a:gd name="T58" fmla="*/ 2147483647 w 106"/>
              <a:gd name="T59" fmla="*/ 2147483647 h 123"/>
              <a:gd name="T60" fmla="*/ 2147483647 w 106"/>
              <a:gd name="T61" fmla="*/ 2147483647 h 123"/>
              <a:gd name="T62" fmla="*/ 2147483647 w 106"/>
              <a:gd name="T63" fmla="*/ 2147483647 h 123"/>
              <a:gd name="T64" fmla="*/ 2147483647 w 106"/>
              <a:gd name="T65" fmla="*/ 2147483647 h 123"/>
              <a:gd name="T66" fmla="*/ 2147483647 w 106"/>
              <a:gd name="T67" fmla="*/ 2147483647 h 123"/>
              <a:gd name="T68" fmla="*/ 2147483647 w 106"/>
              <a:gd name="T69" fmla="*/ 2147483647 h 123"/>
              <a:gd name="T70" fmla="*/ 2147483647 w 106"/>
              <a:gd name="T71" fmla="*/ 2147483647 h 123"/>
              <a:gd name="T72" fmla="*/ 2147483647 w 106"/>
              <a:gd name="T73" fmla="*/ 2147483647 h 123"/>
              <a:gd name="T74" fmla="*/ 2147483647 w 106"/>
              <a:gd name="T75" fmla="*/ 2147483647 h 123"/>
              <a:gd name="T76" fmla="*/ 2147483647 w 106"/>
              <a:gd name="T77" fmla="*/ 2147483647 h 123"/>
              <a:gd name="T78" fmla="*/ 2147483647 w 106"/>
              <a:gd name="T79" fmla="*/ 2147483647 h 123"/>
              <a:gd name="T80" fmla="*/ 2147483647 w 106"/>
              <a:gd name="T81" fmla="*/ 2147483647 h 123"/>
              <a:gd name="T82" fmla="*/ 2147483647 w 106"/>
              <a:gd name="T83" fmla="*/ 2147483647 h 123"/>
              <a:gd name="T84" fmla="*/ 2147483647 w 106"/>
              <a:gd name="T85" fmla="*/ 2147483647 h 123"/>
              <a:gd name="T86" fmla="*/ 2147483647 w 106"/>
              <a:gd name="T87" fmla="*/ 2147483647 h 123"/>
              <a:gd name="T88" fmla="*/ 2147483647 w 106"/>
              <a:gd name="T89" fmla="*/ 2147483647 h 123"/>
              <a:gd name="T90" fmla="*/ 2147483647 w 106"/>
              <a:gd name="T91" fmla="*/ 2147483647 h 123"/>
              <a:gd name="T92" fmla="*/ 2147483647 w 106"/>
              <a:gd name="T93" fmla="*/ 2147483647 h 123"/>
              <a:gd name="T94" fmla="*/ 2147483647 w 106"/>
              <a:gd name="T95" fmla="*/ 2147483647 h 123"/>
              <a:gd name="T96" fmla="*/ 2147483647 w 106"/>
              <a:gd name="T97" fmla="*/ 2147483647 h 123"/>
              <a:gd name="T98" fmla="*/ 2147483647 w 106"/>
              <a:gd name="T99" fmla="*/ 2147483647 h 123"/>
              <a:gd name="T100" fmla="*/ 2147483647 w 106"/>
              <a:gd name="T101" fmla="*/ 2147483647 h 123"/>
              <a:gd name="T102" fmla="*/ 2147483647 w 106"/>
              <a:gd name="T103" fmla="*/ 2147483647 h 123"/>
              <a:gd name="T104" fmla="*/ 2147483647 w 106"/>
              <a:gd name="T105" fmla="*/ 2147483647 h 123"/>
              <a:gd name="T106" fmla="*/ 2147483647 w 106"/>
              <a:gd name="T107" fmla="*/ 2147483647 h 123"/>
              <a:gd name="T108" fmla="*/ 2147483647 w 106"/>
              <a:gd name="T109" fmla="*/ 2147483647 h 123"/>
              <a:gd name="T110" fmla="*/ 2147483647 w 106"/>
              <a:gd name="T111" fmla="*/ 0 h 123"/>
              <a:gd name="T112" fmla="*/ 2147483647 w 106"/>
              <a:gd name="T113" fmla="*/ 2147483647 h 123"/>
              <a:gd name="T114" fmla="*/ 2147483647 w 106"/>
              <a:gd name="T115" fmla="*/ 0 h 123"/>
              <a:gd name="T116" fmla="*/ 2147483647 w 106"/>
              <a:gd name="T117" fmla="*/ 2147483647 h 1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6" h="123">
                <a:moveTo>
                  <a:pt x="106" y="3"/>
                </a:moveTo>
                <a:lnTo>
                  <a:pt x="106" y="8"/>
                </a:lnTo>
                <a:lnTo>
                  <a:pt x="98" y="21"/>
                </a:lnTo>
                <a:lnTo>
                  <a:pt x="95" y="38"/>
                </a:lnTo>
                <a:lnTo>
                  <a:pt x="96" y="47"/>
                </a:lnTo>
                <a:lnTo>
                  <a:pt x="92" y="60"/>
                </a:lnTo>
                <a:lnTo>
                  <a:pt x="87" y="66"/>
                </a:lnTo>
                <a:lnTo>
                  <a:pt x="80" y="70"/>
                </a:lnTo>
                <a:lnTo>
                  <a:pt x="71" y="83"/>
                </a:lnTo>
                <a:lnTo>
                  <a:pt x="72" y="99"/>
                </a:lnTo>
                <a:lnTo>
                  <a:pt x="67" y="108"/>
                </a:lnTo>
                <a:lnTo>
                  <a:pt x="62" y="109"/>
                </a:lnTo>
                <a:lnTo>
                  <a:pt x="50" y="121"/>
                </a:lnTo>
                <a:lnTo>
                  <a:pt x="46" y="121"/>
                </a:lnTo>
                <a:lnTo>
                  <a:pt x="46" y="112"/>
                </a:lnTo>
                <a:lnTo>
                  <a:pt x="36" y="115"/>
                </a:lnTo>
                <a:lnTo>
                  <a:pt x="36" y="119"/>
                </a:lnTo>
                <a:lnTo>
                  <a:pt x="32" y="121"/>
                </a:lnTo>
                <a:lnTo>
                  <a:pt x="27" y="117"/>
                </a:lnTo>
                <a:lnTo>
                  <a:pt x="23" y="114"/>
                </a:lnTo>
                <a:lnTo>
                  <a:pt x="12" y="123"/>
                </a:lnTo>
                <a:lnTo>
                  <a:pt x="8" y="116"/>
                </a:lnTo>
                <a:lnTo>
                  <a:pt x="0" y="107"/>
                </a:lnTo>
                <a:lnTo>
                  <a:pt x="4" y="101"/>
                </a:lnTo>
                <a:lnTo>
                  <a:pt x="8" y="104"/>
                </a:lnTo>
                <a:lnTo>
                  <a:pt x="10" y="103"/>
                </a:lnTo>
                <a:lnTo>
                  <a:pt x="11" y="98"/>
                </a:lnTo>
                <a:lnTo>
                  <a:pt x="8" y="97"/>
                </a:lnTo>
                <a:lnTo>
                  <a:pt x="9" y="94"/>
                </a:lnTo>
                <a:lnTo>
                  <a:pt x="5" y="92"/>
                </a:lnTo>
                <a:lnTo>
                  <a:pt x="5" y="85"/>
                </a:lnTo>
                <a:lnTo>
                  <a:pt x="19" y="85"/>
                </a:lnTo>
                <a:lnTo>
                  <a:pt x="18" y="79"/>
                </a:lnTo>
                <a:lnTo>
                  <a:pt x="21" y="78"/>
                </a:lnTo>
                <a:lnTo>
                  <a:pt x="26" y="85"/>
                </a:lnTo>
                <a:lnTo>
                  <a:pt x="32" y="86"/>
                </a:lnTo>
                <a:lnTo>
                  <a:pt x="36" y="81"/>
                </a:lnTo>
                <a:lnTo>
                  <a:pt x="38" y="87"/>
                </a:lnTo>
                <a:lnTo>
                  <a:pt x="42" y="87"/>
                </a:lnTo>
                <a:lnTo>
                  <a:pt x="43" y="80"/>
                </a:lnTo>
                <a:lnTo>
                  <a:pt x="46" y="78"/>
                </a:lnTo>
                <a:lnTo>
                  <a:pt x="47" y="60"/>
                </a:lnTo>
                <a:lnTo>
                  <a:pt x="38" y="55"/>
                </a:lnTo>
                <a:lnTo>
                  <a:pt x="39" y="47"/>
                </a:lnTo>
                <a:lnTo>
                  <a:pt x="47" y="39"/>
                </a:lnTo>
                <a:lnTo>
                  <a:pt x="43" y="32"/>
                </a:lnTo>
                <a:lnTo>
                  <a:pt x="37" y="32"/>
                </a:lnTo>
                <a:lnTo>
                  <a:pt x="28" y="34"/>
                </a:lnTo>
                <a:lnTo>
                  <a:pt x="30" y="21"/>
                </a:lnTo>
                <a:lnTo>
                  <a:pt x="48" y="21"/>
                </a:lnTo>
                <a:lnTo>
                  <a:pt x="64" y="25"/>
                </a:lnTo>
                <a:lnTo>
                  <a:pt x="69" y="29"/>
                </a:lnTo>
                <a:lnTo>
                  <a:pt x="69" y="22"/>
                </a:lnTo>
                <a:lnTo>
                  <a:pt x="71" y="21"/>
                </a:lnTo>
                <a:lnTo>
                  <a:pt x="78" y="2"/>
                </a:lnTo>
                <a:lnTo>
                  <a:pt x="89" y="0"/>
                </a:lnTo>
                <a:lnTo>
                  <a:pt x="99" y="3"/>
                </a:lnTo>
                <a:lnTo>
                  <a:pt x="103" y="0"/>
                </a:lnTo>
                <a:lnTo>
                  <a:pt x="106"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9" name="Freeform 26"/>
          <p:cNvSpPr>
            <a:spLocks/>
          </p:cNvSpPr>
          <p:nvPr/>
        </p:nvSpPr>
        <p:spPr bwMode="auto">
          <a:xfrm>
            <a:off x="4767263" y="4740275"/>
            <a:ext cx="138112" cy="147638"/>
          </a:xfrm>
          <a:custGeom>
            <a:avLst/>
            <a:gdLst>
              <a:gd name="T0" fmla="*/ 2147483647 w 82"/>
              <a:gd name="T1" fmla="*/ 2147483647 h 88"/>
              <a:gd name="T2" fmla="*/ 0 w 82"/>
              <a:gd name="T3" fmla="*/ 2147483647 h 88"/>
              <a:gd name="T4" fmla="*/ 2147483647 w 82"/>
              <a:gd name="T5" fmla="*/ 2147483647 h 88"/>
              <a:gd name="T6" fmla="*/ 2147483647 w 82"/>
              <a:gd name="T7" fmla="*/ 2147483647 h 88"/>
              <a:gd name="T8" fmla="*/ 2147483647 w 82"/>
              <a:gd name="T9" fmla="*/ 2147483647 h 88"/>
              <a:gd name="T10" fmla="*/ 2147483647 w 82"/>
              <a:gd name="T11" fmla="*/ 2147483647 h 88"/>
              <a:gd name="T12" fmla="*/ 2147483647 w 82"/>
              <a:gd name="T13" fmla="*/ 2147483647 h 88"/>
              <a:gd name="T14" fmla="*/ 2147483647 w 82"/>
              <a:gd name="T15" fmla="*/ 2147483647 h 88"/>
              <a:gd name="T16" fmla="*/ 2147483647 w 82"/>
              <a:gd name="T17" fmla="*/ 2147483647 h 88"/>
              <a:gd name="T18" fmla="*/ 2147483647 w 82"/>
              <a:gd name="T19" fmla="*/ 2147483647 h 88"/>
              <a:gd name="T20" fmla="*/ 2147483647 w 82"/>
              <a:gd name="T21" fmla="*/ 2147483647 h 88"/>
              <a:gd name="T22" fmla="*/ 2147483647 w 82"/>
              <a:gd name="T23" fmla="*/ 2147483647 h 88"/>
              <a:gd name="T24" fmla="*/ 2147483647 w 82"/>
              <a:gd name="T25" fmla="*/ 2147483647 h 88"/>
              <a:gd name="T26" fmla="*/ 2147483647 w 82"/>
              <a:gd name="T27" fmla="*/ 2147483647 h 88"/>
              <a:gd name="T28" fmla="*/ 2147483647 w 82"/>
              <a:gd name="T29" fmla="*/ 2147483647 h 88"/>
              <a:gd name="T30" fmla="*/ 2147483647 w 82"/>
              <a:gd name="T31" fmla="*/ 0 h 88"/>
              <a:gd name="T32" fmla="*/ 2147483647 w 82"/>
              <a:gd name="T33" fmla="*/ 0 h 88"/>
              <a:gd name="T34" fmla="*/ 2147483647 w 82"/>
              <a:gd name="T35" fmla="*/ 2147483647 h 88"/>
              <a:gd name="T36" fmla="*/ 2147483647 w 82"/>
              <a:gd name="T37" fmla="*/ 2147483647 h 88"/>
              <a:gd name="T38" fmla="*/ 2147483647 w 82"/>
              <a:gd name="T39" fmla="*/ 2147483647 h 88"/>
              <a:gd name="T40" fmla="*/ 2147483647 w 82"/>
              <a:gd name="T41" fmla="*/ 2147483647 h 88"/>
              <a:gd name="T42" fmla="*/ 2147483647 w 82"/>
              <a:gd name="T43" fmla="*/ 2147483647 h 88"/>
              <a:gd name="T44" fmla="*/ 2147483647 w 82"/>
              <a:gd name="T45" fmla="*/ 2147483647 h 88"/>
              <a:gd name="T46" fmla="*/ 2147483647 w 82"/>
              <a:gd name="T47" fmla="*/ 2147483647 h 88"/>
              <a:gd name="T48" fmla="*/ 2147483647 w 82"/>
              <a:gd name="T49" fmla="*/ 2147483647 h 88"/>
              <a:gd name="T50" fmla="*/ 2147483647 w 82"/>
              <a:gd name="T51" fmla="*/ 2147483647 h 88"/>
              <a:gd name="T52" fmla="*/ 2147483647 w 82"/>
              <a:gd name="T53" fmla="*/ 2147483647 h 88"/>
              <a:gd name="T54" fmla="*/ 2147483647 w 82"/>
              <a:gd name="T55" fmla="*/ 2147483647 h 88"/>
              <a:gd name="T56" fmla="*/ 2147483647 w 82"/>
              <a:gd name="T57" fmla="*/ 2147483647 h 88"/>
              <a:gd name="T58" fmla="*/ 2147483647 w 82"/>
              <a:gd name="T59" fmla="*/ 2147483647 h 88"/>
              <a:gd name="T60" fmla="*/ 2147483647 w 82"/>
              <a:gd name="T61" fmla="*/ 2147483647 h 88"/>
              <a:gd name="T62" fmla="*/ 2147483647 w 82"/>
              <a:gd name="T63" fmla="*/ 2147483647 h 88"/>
              <a:gd name="T64" fmla="*/ 2147483647 w 82"/>
              <a:gd name="T65" fmla="*/ 2147483647 h 88"/>
              <a:gd name="T66" fmla="*/ 2147483647 w 82"/>
              <a:gd name="T67" fmla="*/ 2147483647 h 88"/>
              <a:gd name="T68" fmla="*/ 2147483647 w 82"/>
              <a:gd name="T69" fmla="*/ 2147483647 h 88"/>
              <a:gd name="T70" fmla="*/ 2147483647 w 82"/>
              <a:gd name="T71" fmla="*/ 2147483647 h 88"/>
              <a:gd name="T72" fmla="*/ 2147483647 w 82"/>
              <a:gd name="T73" fmla="*/ 2147483647 h 88"/>
              <a:gd name="T74" fmla="*/ 2147483647 w 82"/>
              <a:gd name="T75" fmla="*/ 2147483647 h 88"/>
              <a:gd name="T76" fmla="*/ 2147483647 w 82"/>
              <a:gd name="T77" fmla="*/ 2147483647 h 88"/>
              <a:gd name="T78" fmla="*/ 2147483647 w 82"/>
              <a:gd name="T79" fmla="*/ 2147483647 h 88"/>
              <a:gd name="T80" fmla="*/ 2147483647 w 82"/>
              <a:gd name="T81" fmla="*/ 2147483647 h 88"/>
              <a:gd name="T82" fmla="*/ 2147483647 w 82"/>
              <a:gd name="T83" fmla="*/ 2147483647 h 88"/>
              <a:gd name="T84" fmla="*/ 2147483647 w 82"/>
              <a:gd name="T85" fmla="*/ 2147483647 h 88"/>
              <a:gd name="T86" fmla="*/ 2147483647 w 82"/>
              <a:gd name="T87" fmla="*/ 2147483647 h 88"/>
              <a:gd name="T88" fmla="*/ 2147483647 w 82"/>
              <a:gd name="T89" fmla="*/ 2147483647 h 88"/>
              <a:gd name="T90" fmla="*/ 2147483647 w 82"/>
              <a:gd name="T91" fmla="*/ 2147483647 h 88"/>
              <a:gd name="T92" fmla="*/ 2147483647 w 82"/>
              <a:gd name="T93" fmla="*/ 2147483647 h 88"/>
              <a:gd name="T94" fmla="*/ 2147483647 w 82"/>
              <a:gd name="T95" fmla="*/ 2147483647 h 88"/>
              <a:gd name="T96" fmla="*/ 2147483647 w 82"/>
              <a:gd name="T97" fmla="*/ 2147483647 h 88"/>
              <a:gd name="T98" fmla="*/ 2147483647 w 82"/>
              <a:gd name="T99" fmla="*/ 2147483647 h 88"/>
              <a:gd name="T100" fmla="*/ 2147483647 w 82"/>
              <a:gd name="T101" fmla="*/ 2147483647 h 88"/>
              <a:gd name="T102" fmla="*/ 2147483647 w 82"/>
              <a:gd name="T103" fmla="*/ 2147483647 h 88"/>
              <a:gd name="T104" fmla="*/ 2147483647 w 82"/>
              <a:gd name="T105" fmla="*/ 2147483647 h 88"/>
              <a:gd name="T106" fmla="*/ 2147483647 w 82"/>
              <a:gd name="T107" fmla="*/ 2147483647 h 88"/>
              <a:gd name="T108" fmla="*/ 2147483647 w 82"/>
              <a:gd name="T109" fmla="*/ 2147483647 h 88"/>
              <a:gd name="T110" fmla="*/ 2147483647 w 82"/>
              <a:gd name="T111" fmla="*/ 2147483647 h 88"/>
              <a:gd name="T112" fmla="*/ 2147483647 w 82"/>
              <a:gd name="T113" fmla="*/ 2147483647 h 88"/>
              <a:gd name="T114" fmla="*/ 2147483647 w 82"/>
              <a:gd name="T115" fmla="*/ 2147483647 h 88"/>
              <a:gd name="T116" fmla="*/ 2147483647 w 82"/>
              <a:gd name="T117" fmla="*/ 2147483647 h 88"/>
              <a:gd name="T118" fmla="*/ 2147483647 w 82"/>
              <a:gd name="T119" fmla="*/ 2147483647 h 88"/>
              <a:gd name="T120" fmla="*/ 2147483647 w 82"/>
              <a:gd name="T121" fmla="*/ 2147483647 h 88"/>
              <a:gd name="T122" fmla="*/ 2147483647 w 82"/>
              <a:gd name="T123" fmla="*/ 2147483647 h 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82" h="88">
                <a:moveTo>
                  <a:pt x="5" y="51"/>
                </a:moveTo>
                <a:lnTo>
                  <a:pt x="0" y="42"/>
                </a:lnTo>
                <a:lnTo>
                  <a:pt x="4" y="44"/>
                </a:lnTo>
                <a:lnTo>
                  <a:pt x="8" y="38"/>
                </a:lnTo>
                <a:lnTo>
                  <a:pt x="9" y="28"/>
                </a:lnTo>
                <a:lnTo>
                  <a:pt x="11" y="30"/>
                </a:lnTo>
                <a:lnTo>
                  <a:pt x="17" y="30"/>
                </a:lnTo>
                <a:lnTo>
                  <a:pt x="11" y="29"/>
                </a:lnTo>
                <a:lnTo>
                  <a:pt x="9" y="25"/>
                </a:lnTo>
                <a:lnTo>
                  <a:pt x="11" y="24"/>
                </a:lnTo>
                <a:lnTo>
                  <a:pt x="13" y="26"/>
                </a:lnTo>
                <a:lnTo>
                  <a:pt x="12" y="19"/>
                </a:lnTo>
                <a:lnTo>
                  <a:pt x="16" y="19"/>
                </a:lnTo>
                <a:lnTo>
                  <a:pt x="37" y="19"/>
                </a:lnTo>
                <a:lnTo>
                  <a:pt x="37" y="2"/>
                </a:lnTo>
                <a:lnTo>
                  <a:pt x="37" y="0"/>
                </a:lnTo>
                <a:lnTo>
                  <a:pt x="51" y="0"/>
                </a:lnTo>
                <a:lnTo>
                  <a:pt x="65" y="2"/>
                </a:lnTo>
                <a:lnTo>
                  <a:pt x="63" y="15"/>
                </a:lnTo>
                <a:lnTo>
                  <a:pt x="72" y="13"/>
                </a:lnTo>
                <a:lnTo>
                  <a:pt x="78" y="13"/>
                </a:lnTo>
                <a:lnTo>
                  <a:pt x="82" y="20"/>
                </a:lnTo>
                <a:lnTo>
                  <a:pt x="74" y="28"/>
                </a:lnTo>
                <a:lnTo>
                  <a:pt x="73" y="36"/>
                </a:lnTo>
                <a:lnTo>
                  <a:pt x="82" y="41"/>
                </a:lnTo>
                <a:lnTo>
                  <a:pt x="81" y="59"/>
                </a:lnTo>
                <a:lnTo>
                  <a:pt x="78" y="61"/>
                </a:lnTo>
                <a:lnTo>
                  <a:pt x="77" y="68"/>
                </a:lnTo>
                <a:lnTo>
                  <a:pt x="73" y="68"/>
                </a:lnTo>
                <a:lnTo>
                  <a:pt x="71" y="62"/>
                </a:lnTo>
                <a:lnTo>
                  <a:pt x="67" y="67"/>
                </a:lnTo>
                <a:lnTo>
                  <a:pt x="61" y="66"/>
                </a:lnTo>
                <a:lnTo>
                  <a:pt x="56" y="59"/>
                </a:lnTo>
                <a:lnTo>
                  <a:pt x="53" y="60"/>
                </a:lnTo>
                <a:lnTo>
                  <a:pt x="54" y="66"/>
                </a:lnTo>
                <a:lnTo>
                  <a:pt x="40" y="66"/>
                </a:lnTo>
                <a:lnTo>
                  <a:pt x="40" y="73"/>
                </a:lnTo>
                <a:lnTo>
                  <a:pt x="44" y="75"/>
                </a:lnTo>
                <a:lnTo>
                  <a:pt x="43" y="78"/>
                </a:lnTo>
                <a:lnTo>
                  <a:pt x="46" y="79"/>
                </a:lnTo>
                <a:lnTo>
                  <a:pt x="45" y="84"/>
                </a:lnTo>
                <a:lnTo>
                  <a:pt x="43" y="85"/>
                </a:lnTo>
                <a:lnTo>
                  <a:pt x="39" y="82"/>
                </a:lnTo>
                <a:lnTo>
                  <a:pt x="35" y="88"/>
                </a:lnTo>
                <a:lnTo>
                  <a:pt x="14" y="67"/>
                </a:lnTo>
                <a:lnTo>
                  <a:pt x="18" y="70"/>
                </a:lnTo>
                <a:lnTo>
                  <a:pt x="20" y="68"/>
                </a:lnTo>
                <a:lnTo>
                  <a:pt x="13" y="66"/>
                </a:lnTo>
                <a:lnTo>
                  <a:pt x="9" y="60"/>
                </a:lnTo>
                <a:lnTo>
                  <a:pt x="11" y="62"/>
                </a:lnTo>
                <a:lnTo>
                  <a:pt x="11" y="60"/>
                </a:lnTo>
                <a:lnTo>
                  <a:pt x="8" y="59"/>
                </a:lnTo>
                <a:lnTo>
                  <a:pt x="4" y="51"/>
                </a:lnTo>
                <a:lnTo>
                  <a:pt x="5" y="51"/>
                </a:lnTo>
                <a:lnTo>
                  <a:pt x="8" y="56"/>
                </a:lnTo>
                <a:lnTo>
                  <a:pt x="11" y="55"/>
                </a:lnTo>
                <a:lnTo>
                  <a:pt x="8" y="55"/>
                </a:lnTo>
                <a:lnTo>
                  <a:pt x="9" y="51"/>
                </a:lnTo>
                <a:lnTo>
                  <a:pt x="7" y="53"/>
                </a:lnTo>
                <a:lnTo>
                  <a:pt x="5" y="5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0" name="Freeform 27"/>
          <p:cNvSpPr>
            <a:spLocks/>
          </p:cNvSpPr>
          <p:nvPr/>
        </p:nvSpPr>
        <p:spPr bwMode="auto">
          <a:xfrm>
            <a:off x="4484688" y="4530725"/>
            <a:ext cx="103187" cy="153988"/>
          </a:xfrm>
          <a:custGeom>
            <a:avLst/>
            <a:gdLst>
              <a:gd name="T0" fmla="*/ 2147483647 w 62"/>
              <a:gd name="T1" fmla="*/ 2147483647 h 92"/>
              <a:gd name="T2" fmla="*/ 2147483647 w 62"/>
              <a:gd name="T3" fmla="*/ 2147483647 h 92"/>
              <a:gd name="T4" fmla="*/ 2147483647 w 62"/>
              <a:gd name="T5" fmla="*/ 2147483647 h 92"/>
              <a:gd name="T6" fmla="*/ 2147483647 w 62"/>
              <a:gd name="T7" fmla="*/ 2147483647 h 92"/>
              <a:gd name="T8" fmla="*/ 2147483647 w 62"/>
              <a:gd name="T9" fmla="*/ 2147483647 h 92"/>
              <a:gd name="T10" fmla="*/ 2147483647 w 62"/>
              <a:gd name="T11" fmla="*/ 2147483647 h 92"/>
              <a:gd name="T12" fmla="*/ 2147483647 w 62"/>
              <a:gd name="T13" fmla="*/ 2147483647 h 92"/>
              <a:gd name="T14" fmla="*/ 2147483647 w 62"/>
              <a:gd name="T15" fmla="*/ 2147483647 h 92"/>
              <a:gd name="T16" fmla="*/ 2147483647 w 62"/>
              <a:gd name="T17" fmla="*/ 2147483647 h 92"/>
              <a:gd name="T18" fmla="*/ 2147483647 w 62"/>
              <a:gd name="T19" fmla="*/ 2147483647 h 92"/>
              <a:gd name="T20" fmla="*/ 0 w 62"/>
              <a:gd name="T21" fmla="*/ 2147483647 h 92"/>
              <a:gd name="T22" fmla="*/ 2147483647 w 62"/>
              <a:gd name="T23" fmla="*/ 2147483647 h 92"/>
              <a:gd name="T24" fmla="*/ 2147483647 w 62"/>
              <a:gd name="T25" fmla="*/ 2147483647 h 92"/>
              <a:gd name="T26" fmla="*/ 2147483647 w 62"/>
              <a:gd name="T27" fmla="*/ 2147483647 h 92"/>
              <a:gd name="T28" fmla="*/ 2147483647 w 62"/>
              <a:gd name="T29" fmla="*/ 2147483647 h 92"/>
              <a:gd name="T30" fmla="*/ 2147483647 w 62"/>
              <a:gd name="T31" fmla="*/ 2147483647 h 92"/>
              <a:gd name="T32" fmla="*/ 2147483647 w 62"/>
              <a:gd name="T33" fmla="*/ 2147483647 h 92"/>
              <a:gd name="T34" fmla="*/ 2147483647 w 62"/>
              <a:gd name="T35" fmla="*/ 2147483647 h 92"/>
              <a:gd name="T36" fmla="*/ 2147483647 w 62"/>
              <a:gd name="T37" fmla="*/ 0 h 92"/>
              <a:gd name="T38" fmla="*/ 2147483647 w 62"/>
              <a:gd name="T39" fmla="*/ 2147483647 h 92"/>
              <a:gd name="T40" fmla="*/ 2147483647 w 62"/>
              <a:gd name="T41" fmla="*/ 2147483647 h 92"/>
              <a:gd name="T42" fmla="*/ 2147483647 w 62"/>
              <a:gd name="T43" fmla="*/ 2147483647 h 92"/>
              <a:gd name="T44" fmla="*/ 2147483647 w 62"/>
              <a:gd name="T45" fmla="*/ 2147483647 h 92"/>
              <a:gd name="T46" fmla="*/ 2147483647 w 62"/>
              <a:gd name="T47" fmla="*/ 2147483647 h 92"/>
              <a:gd name="T48" fmla="*/ 2147483647 w 62"/>
              <a:gd name="T49" fmla="*/ 2147483647 h 92"/>
              <a:gd name="T50" fmla="*/ 2147483647 w 62"/>
              <a:gd name="T51" fmla="*/ 2147483647 h 92"/>
              <a:gd name="T52" fmla="*/ 2147483647 w 62"/>
              <a:gd name="T53" fmla="*/ 2147483647 h 92"/>
              <a:gd name="T54" fmla="*/ 2147483647 w 62"/>
              <a:gd name="T55" fmla="*/ 2147483647 h 92"/>
              <a:gd name="T56" fmla="*/ 2147483647 w 62"/>
              <a:gd name="T57" fmla="*/ 2147483647 h 92"/>
              <a:gd name="T58" fmla="*/ 2147483647 w 62"/>
              <a:gd name="T59" fmla="*/ 2147483647 h 92"/>
              <a:gd name="T60" fmla="*/ 2147483647 w 62"/>
              <a:gd name="T61" fmla="*/ 2147483647 h 92"/>
              <a:gd name="T62" fmla="*/ 2147483647 w 62"/>
              <a:gd name="T63" fmla="*/ 2147483647 h 92"/>
              <a:gd name="T64" fmla="*/ 2147483647 w 62"/>
              <a:gd name="T65" fmla="*/ 2147483647 h 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2" h="92">
                <a:moveTo>
                  <a:pt x="54" y="75"/>
                </a:moveTo>
                <a:lnTo>
                  <a:pt x="55" y="77"/>
                </a:lnTo>
                <a:lnTo>
                  <a:pt x="49" y="77"/>
                </a:lnTo>
                <a:lnTo>
                  <a:pt x="16" y="92"/>
                </a:lnTo>
                <a:lnTo>
                  <a:pt x="2" y="86"/>
                </a:lnTo>
                <a:lnTo>
                  <a:pt x="4" y="86"/>
                </a:lnTo>
                <a:lnTo>
                  <a:pt x="7" y="86"/>
                </a:lnTo>
                <a:lnTo>
                  <a:pt x="7" y="79"/>
                </a:lnTo>
                <a:lnTo>
                  <a:pt x="3" y="78"/>
                </a:lnTo>
                <a:lnTo>
                  <a:pt x="0" y="64"/>
                </a:lnTo>
                <a:lnTo>
                  <a:pt x="7" y="46"/>
                </a:lnTo>
                <a:lnTo>
                  <a:pt x="11" y="42"/>
                </a:lnTo>
                <a:lnTo>
                  <a:pt x="7" y="30"/>
                </a:lnTo>
                <a:lnTo>
                  <a:pt x="8" y="24"/>
                </a:lnTo>
                <a:lnTo>
                  <a:pt x="4" y="6"/>
                </a:lnTo>
                <a:lnTo>
                  <a:pt x="5" y="2"/>
                </a:lnTo>
                <a:lnTo>
                  <a:pt x="37" y="3"/>
                </a:lnTo>
                <a:lnTo>
                  <a:pt x="43" y="0"/>
                </a:lnTo>
                <a:lnTo>
                  <a:pt x="46" y="1"/>
                </a:lnTo>
                <a:lnTo>
                  <a:pt x="45" y="7"/>
                </a:lnTo>
                <a:lnTo>
                  <a:pt x="51" y="13"/>
                </a:lnTo>
                <a:lnTo>
                  <a:pt x="49" y="24"/>
                </a:lnTo>
                <a:lnTo>
                  <a:pt x="53" y="25"/>
                </a:lnTo>
                <a:lnTo>
                  <a:pt x="53" y="33"/>
                </a:lnTo>
                <a:lnTo>
                  <a:pt x="51" y="34"/>
                </a:lnTo>
                <a:lnTo>
                  <a:pt x="56" y="40"/>
                </a:lnTo>
                <a:lnTo>
                  <a:pt x="53" y="60"/>
                </a:lnTo>
                <a:lnTo>
                  <a:pt x="57" y="67"/>
                </a:lnTo>
                <a:lnTo>
                  <a:pt x="62" y="72"/>
                </a:lnTo>
                <a:lnTo>
                  <a:pt x="59" y="77"/>
                </a:lnTo>
                <a:lnTo>
                  <a:pt x="55" y="77"/>
                </a:lnTo>
                <a:lnTo>
                  <a:pt x="54" y="75"/>
                </a:lnTo>
                <a:close/>
              </a:path>
            </a:pathLst>
          </a:custGeom>
          <a:solidFill>
            <a:srgbClr val="3399FF"/>
          </a:solidFill>
          <a:ln w="4763" cap="flat" cmpd="sng">
            <a:solidFill>
              <a:schemeClr val="bg2"/>
            </a:solidFill>
            <a:prstDash val="solid"/>
            <a:round/>
            <a:headEnd type="none" w="med" len="med"/>
            <a:tailEnd type="none" w="med" len="med"/>
          </a:ln>
        </p:spPr>
        <p:txBody>
          <a:bodyPr/>
          <a:lstStyle/>
          <a:p>
            <a:endParaRPr lang="en-US"/>
          </a:p>
        </p:txBody>
      </p:sp>
      <p:sp>
        <p:nvSpPr>
          <p:cNvPr id="3101" name="Freeform 28"/>
          <p:cNvSpPr>
            <a:spLocks/>
          </p:cNvSpPr>
          <p:nvPr/>
        </p:nvSpPr>
        <p:spPr bwMode="auto">
          <a:xfrm>
            <a:off x="4354513" y="3849688"/>
            <a:ext cx="492125" cy="488950"/>
          </a:xfrm>
          <a:custGeom>
            <a:avLst/>
            <a:gdLst>
              <a:gd name="T0" fmla="*/ 2147483647 w 293"/>
              <a:gd name="T1" fmla="*/ 2147483647 h 291"/>
              <a:gd name="T2" fmla="*/ 2147483647 w 293"/>
              <a:gd name="T3" fmla="*/ 2147483647 h 291"/>
              <a:gd name="T4" fmla="*/ 2147483647 w 293"/>
              <a:gd name="T5" fmla="*/ 2147483647 h 291"/>
              <a:gd name="T6" fmla="*/ 2147483647 w 293"/>
              <a:gd name="T7" fmla="*/ 2147483647 h 291"/>
              <a:gd name="T8" fmla="*/ 2147483647 w 293"/>
              <a:gd name="T9" fmla="*/ 2147483647 h 291"/>
              <a:gd name="T10" fmla="*/ 2147483647 w 293"/>
              <a:gd name="T11" fmla="*/ 2147483647 h 291"/>
              <a:gd name="T12" fmla="*/ 0 w 293"/>
              <a:gd name="T13" fmla="*/ 2147483647 h 291"/>
              <a:gd name="T14" fmla="*/ 2147483647 w 293"/>
              <a:gd name="T15" fmla="*/ 2147483647 h 291"/>
              <a:gd name="T16" fmla="*/ 2147483647 w 293"/>
              <a:gd name="T17" fmla="*/ 2147483647 h 291"/>
              <a:gd name="T18" fmla="*/ 2147483647 w 293"/>
              <a:gd name="T19" fmla="*/ 2147483647 h 291"/>
              <a:gd name="T20" fmla="*/ 2147483647 w 293"/>
              <a:gd name="T21" fmla="*/ 2147483647 h 291"/>
              <a:gd name="T22" fmla="*/ 2147483647 w 293"/>
              <a:gd name="T23" fmla="*/ 2147483647 h 291"/>
              <a:gd name="T24" fmla="*/ 2147483647 w 293"/>
              <a:gd name="T25" fmla="*/ 2147483647 h 291"/>
              <a:gd name="T26" fmla="*/ 2147483647 w 293"/>
              <a:gd name="T27" fmla="*/ 2147483647 h 291"/>
              <a:gd name="T28" fmla="*/ 2147483647 w 293"/>
              <a:gd name="T29" fmla="*/ 2147483647 h 291"/>
              <a:gd name="T30" fmla="*/ 2147483647 w 293"/>
              <a:gd name="T31" fmla="*/ 2147483647 h 291"/>
              <a:gd name="T32" fmla="*/ 2147483647 w 293"/>
              <a:gd name="T33" fmla="*/ 2147483647 h 291"/>
              <a:gd name="T34" fmla="*/ 2147483647 w 293"/>
              <a:gd name="T35" fmla="*/ 2147483647 h 291"/>
              <a:gd name="T36" fmla="*/ 2147483647 w 293"/>
              <a:gd name="T37" fmla="*/ 2147483647 h 291"/>
              <a:gd name="T38" fmla="*/ 2147483647 w 293"/>
              <a:gd name="T39" fmla="*/ 2147483647 h 291"/>
              <a:gd name="T40" fmla="*/ 2147483647 w 293"/>
              <a:gd name="T41" fmla="*/ 2147483647 h 291"/>
              <a:gd name="T42" fmla="*/ 2147483647 w 293"/>
              <a:gd name="T43" fmla="*/ 2147483647 h 291"/>
              <a:gd name="T44" fmla="*/ 2147483647 w 293"/>
              <a:gd name="T45" fmla="*/ 2147483647 h 291"/>
              <a:gd name="T46" fmla="*/ 2147483647 w 293"/>
              <a:gd name="T47" fmla="*/ 2147483647 h 291"/>
              <a:gd name="T48" fmla="*/ 2147483647 w 293"/>
              <a:gd name="T49" fmla="*/ 2147483647 h 291"/>
              <a:gd name="T50" fmla="*/ 2147483647 w 293"/>
              <a:gd name="T51" fmla="*/ 0 h 291"/>
              <a:gd name="T52" fmla="*/ 2147483647 w 293"/>
              <a:gd name="T53" fmla="*/ 2147483647 h 291"/>
              <a:gd name="T54" fmla="*/ 2147483647 w 293"/>
              <a:gd name="T55" fmla="*/ 2147483647 h 291"/>
              <a:gd name="T56" fmla="*/ 2147483647 w 293"/>
              <a:gd name="T57" fmla="*/ 2147483647 h 291"/>
              <a:gd name="T58" fmla="*/ 2147483647 w 293"/>
              <a:gd name="T59" fmla="*/ 2147483647 h 291"/>
              <a:gd name="T60" fmla="*/ 2147483647 w 293"/>
              <a:gd name="T61" fmla="*/ 2147483647 h 291"/>
              <a:gd name="T62" fmla="*/ 2147483647 w 293"/>
              <a:gd name="T63" fmla="*/ 2147483647 h 291"/>
              <a:gd name="T64" fmla="*/ 2147483647 w 293"/>
              <a:gd name="T65" fmla="*/ 2147483647 h 291"/>
              <a:gd name="T66" fmla="*/ 2147483647 w 293"/>
              <a:gd name="T67" fmla="*/ 2147483647 h 291"/>
              <a:gd name="T68" fmla="*/ 2147483647 w 293"/>
              <a:gd name="T69" fmla="*/ 2147483647 h 291"/>
              <a:gd name="T70" fmla="*/ 2147483647 w 293"/>
              <a:gd name="T71" fmla="*/ 2147483647 h 291"/>
              <a:gd name="T72" fmla="*/ 2147483647 w 293"/>
              <a:gd name="T73" fmla="*/ 2147483647 h 291"/>
              <a:gd name="T74" fmla="*/ 2147483647 w 293"/>
              <a:gd name="T75" fmla="*/ 2147483647 h 291"/>
              <a:gd name="T76" fmla="*/ 2147483647 w 293"/>
              <a:gd name="T77" fmla="*/ 2147483647 h 291"/>
              <a:gd name="T78" fmla="*/ 2147483647 w 293"/>
              <a:gd name="T79" fmla="*/ 2147483647 h 291"/>
              <a:gd name="T80" fmla="*/ 2147483647 w 293"/>
              <a:gd name="T81" fmla="*/ 2147483647 h 2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3" h="291">
                <a:moveTo>
                  <a:pt x="183" y="289"/>
                </a:moveTo>
                <a:lnTo>
                  <a:pt x="170" y="291"/>
                </a:lnTo>
                <a:lnTo>
                  <a:pt x="166" y="289"/>
                </a:lnTo>
                <a:lnTo>
                  <a:pt x="169" y="285"/>
                </a:lnTo>
                <a:lnTo>
                  <a:pt x="168" y="278"/>
                </a:lnTo>
                <a:lnTo>
                  <a:pt x="157" y="275"/>
                </a:lnTo>
                <a:lnTo>
                  <a:pt x="154" y="271"/>
                </a:lnTo>
                <a:lnTo>
                  <a:pt x="148" y="271"/>
                </a:lnTo>
                <a:lnTo>
                  <a:pt x="146" y="267"/>
                </a:lnTo>
                <a:lnTo>
                  <a:pt x="139" y="264"/>
                </a:lnTo>
                <a:lnTo>
                  <a:pt x="139" y="259"/>
                </a:lnTo>
                <a:lnTo>
                  <a:pt x="55" y="199"/>
                </a:lnTo>
                <a:lnTo>
                  <a:pt x="0" y="164"/>
                </a:lnTo>
                <a:lnTo>
                  <a:pt x="0" y="157"/>
                </a:lnTo>
                <a:lnTo>
                  <a:pt x="0" y="141"/>
                </a:lnTo>
                <a:lnTo>
                  <a:pt x="22" y="126"/>
                </a:lnTo>
                <a:lnTo>
                  <a:pt x="29" y="127"/>
                </a:lnTo>
                <a:lnTo>
                  <a:pt x="32" y="123"/>
                </a:lnTo>
                <a:lnTo>
                  <a:pt x="44" y="122"/>
                </a:lnTo>
                <a:lnTo>
                  <a:pt x="53" y="112"/>
                </a:lnTo>
                <a:lnTo>
                  <a:pt x="71" y="104"/>
                </a:lnTo>
                <a:lnTo>
                  <a:pt x="71" y="102"/>
                </a:lnTo>
                <a:lnTo>
                  <a:pt x="69" y="101"/>
                </a:lnTo>
                <a:lnTo>
                  <a:pt x="69" y="92"/>
                </a:lnTo>
                <a:lnTo>
                  <a:pt x="80" y="90"/>
                </a:lnTo>
                <a:lnTo>
                  <a:pt x="82" y="86"/>
                </a:lnTo>
                <a:lnTo>
                  <a:pt x="106" y="85"/>
                </a:lnTo>
                <a:lnTo>
                  <a:pt x="105" y="82"/>
                </a:lnTo>
                <a:lnTo>
                  <a:pt x="108" y="78"/>
                </a:lnTo>
                <a:lnTo>
                  <a:pt x="103" y="75"/>
                </a:lnTo>
                <a:lnTo>
                  <a:pt x="99" y="66"/>
                </a:lnTo>
                <a:lnTo>
                  <a:pt x="99" y="52"/>
                </a:lnTo>
                <a:lnTo>
                  <a:pt x="97" y="47"/>
                </a:lnTo>
                <a:lnTo>
                  <a:pt x="99" y="45"/>
                </a:lnTo>
                <a:lnTo>
                  <a:pt x="96" y="43"/>
                </a:lnTo>
                <a:lnTo>
                  <a:pt x="98" y="40"/>
                </a:lnTo>
                <a:lnTo>
                  <a:pt x="92" y="35"/>
                </a:lnTo>
                <a:lnTo>
                  <a:pt x="103" y="31"/>
                </a:lnTo>
                <a:lnTo>
                  <a:pt x="111" y="23"/>
                </a:lnTo>
                <a:lnTo>
                  <a:pt x="118" y="21"/>
                </a:lnTo>
                <a:lnTo>
                  <a:pt x="122" y="22"/>
                </a:lnTo>
                <a:lnTo>
                  <a:pt x="126" y="17"/>
                </a:lnTo>
                <a:lnTo>
                  <a:pt x="139" y="10"/>
                </a:lnTo>
                <a:lnTo>
                  <a:pt x="159" y="9"/>
                </a:lnTo>
                <a:lnTo>
                  <a:pt x="164" y="5"/>
                </a:lnTo>
                <a:lnTo>
                  <a:pt x="178" y="3"/>
                </a:lnTo>
                <a:lnTo>
                  <a:pt x="191" y="3"/>
                </a:lnTo>
                <a:lnTo>
                  <a:pt x="198" y="7"/>
                </a:lnTo>
                <a:lnTo>
                  <a:pt x="213" y="0"/>
                </a:lnTo>
                <a:lnTo>
                  <a:pt x="221" y="3"/>
                </a:lnTo>
                <a:lnTo>
                  <a:pt x="224" y="3"/>
                </a:lnTo>
                <a:lnTo>
                  <a:pt x="225" y="0"/>
                </a:lnTo>
                <a:lnTo>
                  <a:pt x="234" y="4"/>
                </a:lnTo>
                <a:lnTo>
                  <a:pt x="245" y="2"/>
                </a:lnTo>
                <a:lnTo>
                  <a:pt x="238" y="10"/>
                </a:lnTo>
                <a:lnTo>
                  <a:pt x="241" y="11"/>
                </a:lnTo>
                <a:lnTo>
                  <a:pt x="240" y="21"/>
                </a:lnTo>
                <a:lnTo>
                  <a:pt x="241" y="33"/>
                </a:lnTo>
                <a:lnTo>
                  <a:pt x="240" y="42"/>
                </a:lnTo>
                <a:lnTo>
                  <a:pt x="229" y="52"/>
                </a:lnTo>
                <a:lnTo>
                  <a:pt x="229" y="55"/>
                </a:lnTo>
                <a:lnTo>
                  <a:pt x="232" y="66"/>
                </a:lnTo>
                <a:lnTo>
                  <a:pt x="238" y="70"/>
                </a:lnTo>
                <a:lnTo>
                  <a:pt x="241" y="78"/>
                </a:lnTo>
                <a:lnTo>
                  <a:pt x="251" y="85"/>
                </a:lnTo>
                <a:lnTo>
                  <a:pt x="257" y="116"/>
                </a:lnTo>
                <a:lnTo>
                  <a:pt x="255" y="118"/>
                </a:lnTo>
                <a:lnTo>
                  <a:pt x="262" y="134"/>
                </a:lnTo>
                <a:lnTo>
                  <a:pt x="262" y="148"/>
                </a:lnTo>
                <a:lnTo>
                  <a:pt x="264" y="154"/>
                </a:lnTo>
                <a:lnTo>
                  <a:pt x="260" y="163"/>
                </a:lnTo>
                <a:lnTo>
                  <a:pt x="263" y="170"/>
                </a:lnTo>
                <a:lnTo>
                  <a:pt x="263" y="176"/>
                </a:lnTo>
                <a:lnTo>
                  <a:pt x="257" y="178"/>
                </a:lnTo>
                <a:lnTo>
                  <a:pt x="256" y="181"/>
                </a:lnTo>
                <a:lnTo>
                  <a:pt x="265" y="194"/>
                </a:lnTo>
                <a:lnTo>
                  <a:pt x="265" y="202"/>
                </a:lnTo>
                <a:lnTo>
                  <a:pt x="268" y="206"/>
                </a:lnTo>
                <a:lnTo>
                  <a:pt x="286" y="210"/>
                </a:lnTo>
                <a:lnTo>
                  <a:pt x="293" y="222"/>
                </a:lnTo>
                <a:lnTo>
                  <a:pt x="228" y="263"/>
                </a:lnTo>
                <a:lnTo>
                  <a:pt x="205" y="284"/>
                </a:lnTo>
                <a:lnTo>
                  <a:pt x="183" y="28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2" name="Freeform 29"/>
          <p:cNvSpPr>
            <a:spLocks/>
          </p:cNvSpPr>
          <p:nvPr/>
        </p:nvSpPr>
        <p:spPr bwMode="auto">
          <a:xfrm>
            <a:off x="4248150" y="3881438"/>
            <a:ext cx="288925" cy="231775"/>
          </a:xfrm>
          <a:custGeom>
            <a:avLst/>
            <a:gdLst>
              <a:gd name="T0" fmla="*/ 2147483647 w 176"/>
              <a:gd name="T1" fmla="*/ 2147483647 h 140"/>
              <a:gd name="T2" fmla="*/ 2147483647 w 176"/>
              <a:gd name="T3" fmla="*/ 2147483647 h 140"/>
              <a:gd name="T4" fmla="*/ 2147483647 w 176"/>
              <a:gd name="T5" fmla="*/ 2147483647 h 140"/>
              <a:gd name="T6" fmla="*/ 2147483647 w 176"/>
              <a:gd name="T7" fmla="*/ 2147483647 h 140"/>
              <a:gd name="T8" fmla="*/ 2147483647 w 176"/>
              <a:gd name="T9" fmla="*/ 2147483647 h 140"/>
              <a:gd name="T10" fmla="*/ 2147483647 w 176"/>
              <a:gd name="T11" fmla="*/ 2147483647 h 140"/>
              <a:gd name="T12" fmla="*/ 2147483647 w 176"/>
              <a:gd name="T13" fmla="*/ 2147483647 h 140"/>
              <a:gd name="T14" fmla="*/ 2147483647 w 176"/>
              <a:gd name="T15" fmla="*/ 2147483647 h 140"/>
              <a:gd name="T16" fmla="*/ 2147483647 w 176"/>
              <a:gd name="T17" fmla="*/ 2147483647 h 140"/>
              <a:gd name="T18" fmla="*/ 2147483647 w 176"/>
              <a:gd name="T19" fmla="*/ 2147483647 h 140"/>
              <a:gd name="T20" fmla="*/ 2147483647 w 176"/>
              <a:gd name="T21" fmla="*/ 2147483647 h 140"/>
              <a:gd name="T22" fmla="*/ 2147483647 w 176"/>
              <a:gd name="T23" fmla="*/ 2147483647 h 140"/>
              <a:gd name="T24" fmla="*/ 2147483647 w 176"/>
              <a:gd name="T25" fmla="*/ 2147483647 h 140"/>
              <a:gd name="T26" fmla="*/ 2147483647 w 176"/>
              <a:gd name="T27" fmla="*/ 2147483647 h 140"/>
              <a:gd name="T28" fmla="*/ 2147483647 w 176"/>
              <a:gd name="T29" fmla="*/ 2147483647 h 140"/>
              <a:gd name="T30" fmla="*/ 2147483647 w 176"/>
              <a:gd name="T31" fmla="*/ 2147483647 h 140"/>
              <a:gd name="T32" fmla="*/ 2147483647 w 176"/>
              <a:gd name="T33" fmla="*/ 2147483647 h 140"/>
              <a:gd name="T34" fmla="*/ 2147483647 w 176"/>
              <a:gd name="T35" fmla="*/ 2147483647 h 140"/>
              <a:gd name="T36" fmla="*/ 2147483647 w 176"/>
              <a:gd name="T37" fmla="*/ 2147483647 h 140"/>
              <a:gd name="T38" fmla="*/ 2147483647 w 176"/>
              <a:gd name="T39" fmla="*/ 2147483647 h 140"/>
              <a:gd name="T40" fmla="*/ 2147483647 w 176"/>
              <a:gd name="T41" fmla="*/ 2147483647 h 140"/>
              <a:gd name="T42" fmla="*/ 2147483647 w 176"/>
              <a:gd name="T43" fmla="*/ 2147483647 h 140"/>
              <a:gd name="T44" fmla="*/ 2147483647 w 176"/>
              <a:gd name="T45" fmla="*/ 2147483647 h 140"/>
              <a:gd name="T46" fmla="*/ 2147483647 w 176"/>
              <a:gd name="T47" fmla="*/ 2147483647 h 140"/>
              <a:gd name="T48" fmla="*/ 2147483647 w 176"/>
              <a:gd name="T49" fmla="*/ 2147483647 h 140"/>
              <a:gd name="T50" fmla="*/ 2147483647 w 176"/>
              <a:gd name="T51" fmla="*/ 2147483647 h 140"/>
              <a:gd name="T52" fmla="*/ 2147483647 w 176"/>
              <a:gd name="T53" fmla="*/ 2147483647 h 140"/>
              <a:gd name="T54" fmla="*/ 2147483647 w 176"/>
              <a:gd name="T55" fmla="*/ 2147483647 h 140"/>
              <a:gd name="T56" fmla="*/ 2147483647 w 176"/>
              <a:gd name="T57" fmla="*/ 2147483647 h 140"/>
              <a:gd name="T58" fmla="*/ 0 w 176"/>
              <a:gd name="T59" fmla="*/ 2147483647 h 140"/>
              <a:gd name="T60" fmla="*/ 2147483647 w 176"/>
              <a:gd name="T61" fmla="*/ 2147483647 h 140"/>
              <a:gd name="T62" fmla="*/ 2147483647 w 176"/>
              <a:gd name="T63" fmla="*/ 2147483647 h 140"/>
              <a:gd name="T64" fmla="*/ 2147483647 w 176"/>
              <a:gd name="T65" fmla="*/ 2147483647 h 140"/>
              <a:gd name="T66" fmla="*/ 2147483647 w 176"/>
              <a:gd name="T67" fmla="*/ 2147483647 h 140"/>
              <a:gd name="T68" fmla="*/ 2147483647 w 176"/>
              <a:gd name="T69" fmla="*/ 2147483647 h 140"/>
              <a:gd name="T70" fmla="*/ 2147483647 w 176"/>
              <a:gd name="T71" fmla="*/ 2147483647 h 140"/>
              <a:gd name="T72" fmla="*/ 2147483647 w 176"/>
              <a:gd name="T73" fmla="*/ 2147483647 h 140"/>
              <a:gd name="T74" fmla="*/ 2147483647 w 176"/>
              <a:gd name="T75" fmla="*/ 2147483647 h 140"/>
              <a:gd name="T76" fmla="*/ 2147483647 w 176"/>
              <a:gd name="T77" fmla="*/ 2147483647 h 140"/>
              <a:gd name="T78" fmla="*/ 2147483647 w 176"/>
              <a:gd name="T79" fmla="*/ 2147483647 h 140"/>
              <a:gd name="T80" fmla="*/ 2147483647 w 176"/>
              <a:gd name="T81" fmla="*/ 2147483647 h 140"/>
              <a:gd name="T82" fmla="*/ 2147483647 w 176"/>
              <a:gd name="T83" fmla="*/ 2147483647 h 140"/>
              <a:gd name="T84" fmla="*/ 2147483647 w 176"/>
              <a:gd name="T85" fmla="*/ 0 h 140"/>
              <a:gd name="T86" fmla="*/ 2147483647 w 176"/>
              <a:gd name="T87" fmla="*/ 2147483647 h 140"/>
              <a:gd name="T88" fmla="*/ 2147483647 w 176"/>
              <a:gd name="T89" fmla="*/ 2147483647 h 140"/>
              <a:gd name="T90" fmla="*/ 2147483647 w 176"/>
              <a:gd name="T91" fmla="*/ 2147483647 h 1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6" h="140">
                <a:moveTo>
                  <a:pt x="148" y="12"/>
                </a:moveTo>
                <a:lnTo>
                  <a:pt x="148" y="13"/>
                </a:lnTo>
                <a:lnTo>
                  <a:pt x="149" y="15"/>
                </a:lnTo>
                <a:lnTo>
                  <a:pt x="149" y="13"/>
                </a:lnTo>
                <a:lnTo>
                  <a:pt x="160" y="16"/>
                </a:lnTo>
                <a:lnTo>
                  <a:pt x="166" y="21"/>
                </a:lnTo>
                <a:lnTo>
                  <a:pt x="164" y="24"/>
                </a:lnTo>
                <a:lnTo>
                  <a:pt x="167" y="26"/>
                </a:lnTo>
                <a:lnTo>
                  <a:pt x="165" y="28"/>
                </a:lnTo>
                <a:lnTo>
                  <a:pt x="167" y="33"/>
                </a:lnTo>
                <a:lnTo>
                  <a:pt x="167" y="48"/>
                </a:lnTo>
                <a:lnTo>
                  <a:pt x="171" y="57"/>
                </a:lnTo>
                <a:lnTo>
                  <a:pt x="176" y="60"/>
                </a:lnTo>
                <a:lnTo>
                  <a:pt x="173" y="64"/>
                </a:lnTo>
                <a:lnTo>
                  <a:pt x="174" y="67"/>
                </a:lnTo>
                <a:lnTo>
                  <a:pt x="149" y="68"/>
                </a:lnTo>
                <a:lnTo>
                  <a:pt x="147" y="72"/>
                </a:lnTo>
                <a:lnTo>
                  <a:pt x="136" y="74"/>
                </a:lnTo>
                <a:lnTo>
                  <a:pt x="136" y="83"/>
                </a:lnTo>
                <a:lnTo>
                  <a:pt x="138" y="84"/>
                </a:lnTo>
                <a:lnTo>
                  <a:pt x="138" y="86"/>
                </a:lnTo>
                <a:lnTo>
                  <a:pt x="120" y="94"/>
                </a:lnTo>
                <a:lnTo>
                  <a:pt x="111" y="104"/>
                </a:lnTo>
                <a:lnTo>
                  <a:pt x="98" y="106"/>
                </a:lnTo>
                <a:lnTo>
                  <a:pt x="95" y="110"/>
                </a:lnTo>
                <a:lnTo>
                  <a:pt x="88" y="109"/>
                </a:lnTo>
                <a:lnTo>
                  <a:pt x="65" y="124"/>
                </a:lnTo>
                <a:lnTo>
                  <a:pt x="65" y="140"/>
                </a:lnTo>
                <a:lnTo>
                  <a:pt x="0" y="140"/>
                </a:lnTo>
                <a:lnTo>
                  <a:pt x="4" y="136"/>
                </a:lnTo>
                <a:lnTo>
                  <a:pt x="25" y="130"/>
                </a:lnTo>
                <a:lnTo>
                  <a:pt x="43" y="114"/>
                </a:lnTo>
                <a:lnTo>
                  <a:pt x="51" y="99"/>
                </a:lnTo>
                <a:lnTo>
                  <a:pt x="52" y="95"/>
                </a:lnTo>
                <a:lnTo>
                  <a:pt x="48" y="90"/>
                </a:lnTo>
                <a:lnTo>
                  <a:pt x="49" y="78"/>
                </a:lnTo>
                <a:lnTo>
                  <a:pt x="56" y="66"/>
                </a:lnTo>
                <a:lnTo>
                  <a:pt x="56" y="60"/>
                </a:lnTo>
                <a:lnTo>
                  <a:pt x="68" y="48"/>
                </a:lnTo>
                <a:lnTo>
                  <a:pt x="92" y="34"/>
                </a:lnTo>
                <a:lnTo>
                  <a:pt x="121" y="4"/>
                </a:lnTo>
                <a:lnTo>
                  <a:pt x="113" y="0"/>
                </a:lnTo>
                <a:lnTo>
                  <a:pt x="123" y="14"/>
                </a:lnTo>
                <a:lnTo>
                  <a:pt x="142" y="14"/>
                </a:lnTo>
                <a:lnTo>
                  <a:pt x="148" y="12"/>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3" name="Freeform 30"/>
          <p:cNvSpPr>
            <a:spLocks/>
          </p:cNvSpPr>
          <p:nvPr/>
        </p:nvSpPr>
        <p:spPr bwMode="auto">
          <a:xfrm>
            <a:off x="4783138" y="3962400"/>
            <a:ext cx="376237" cy="361950"/>
          </a:xfrm>
          <a:custGeom>
            <a:avLst/>
            <a:gdLst>
              <a:gd name="T0" fmla="*/ 2147483647 w 224"/>
              <a:gd name="T1" fmla="*/ 2147483647 h 216"/>
              <a:gd name="T2" fmla="*/ 2147483647 w 224"/>
              <a:gd name="T3" fmla="*/ 2147483647 h 216"/>
              <a:gd name="T4" fmla="*/ 2147483647 w 224"/>
              <a:gd name="T5" fmla="*/ 2147483647 h 216"/>
              <a:gd name="T6" fmla="*/ 2147483647 w 224"/>
              <a:gd name="T7" fmla="*/ 2147483647 h 216"/>
              <a:gd name="T8" fmla="*/ 2147483647 w 224"/>
              <a:gd name="T9" fmla="*/ 2147483647 h 216"/>
              <a:gd name="T10" fmla="*/ 2147483647 w 224"/>
              <a:gd name="T11" fmla="*/ 2147483647 h 216"/>
              <a:gd name="T12" fmla="*/ 2147483647 w 224"/>
              <a:gd name="T13" fmla="*/ 2147483647 h 216"/>
              <a:gd name="T14" fmla="*/ 2147483647 w 224"/>
              <a:gd name="T15" fmla="*/ 2147483647 h 216"/>
              <a:gd name="T16" fmla="*/ 2147483647 w 224"/>
              <a:gd name="T17" fmla="*/ 2147483647 h 216"/>
              <a:gd name="T18" fmla="*/ 2147483647 w 224"/>
              <a:gd name="T19" fmla="*/ 2147483647 h 216"/>
              <a:gd name="T20" fmla="*/ 2147483647 w 224"/>
              <a:gd name="T21" fmla="*/ 2147483647 h 216"/>
              <a:gd name="T22" fmla="*/ 2147483647 w 224"/>
              <a:gd name="T23" fmla="*/ 2147483647 h 216"/>
              <a:gd name="T24" fmla="*/ 2147483647 w 224"/>
              <a:gd name="T25" fmla="*/ 2147483647 h 216"/>
              <a:gd name="T26" fmla="*/ 2147483647 w 224"/>
              <a:gd name="T27" fmla="*/ 2147483647 h 216"/>
              <a:gd name="T28" fmla="*/ 2147483647 w 224"/>
              <a:gd name="T29" fmla="*/ 2147483647 h 216"/>
              <a:gd name="T30" fmla="*/ 2147483647 w 224"/>
              <a:gd name="T31" fmla="*/ 2147483647 h 216"/>
              <a:gd name="T32" fmla="*/ 2147483647 w 224"/>
              <a:gd name="T33" fmla="*/ 2147483647 h 216"/>
              <a:gd name="T34" fmla="*/ 2147483647 w 224"/>
              <a:gd name="T35" fmla="*/ 2147483647 h 216"/>
              <a:gd name="T36" fmla="*/ 0 w 224"/>
              <a:gd name="T37" fmla="*/ 2147483647 h 216"/>
              <a:gd name="T38" fmla="*/ 2147483647 w 224"/>
              <a:gd name="T39" fmla="*/ 2147483647 h 216"/>
              <a:gd name="T40" fmla="*/ 2147483647 w 224"/>
              <a:gd name="T41" fmla="*/ 2147483647 h 216"/>
              <a:gd name="T42" fmla="*/ 2147483647 w 224"/>
              <a:gd name="T43" fmla="*/ 2147483647 h 216"/>
              <a:gd name="T44" fmla="*/ 2147483647 w 224"/>
              <a:gd name="T45" fmla="*/ 2147483647 h 216"/>
              <a:gd name="T46" fmla="*/ 2147483647 w 224"/>
              <a:gd name="T47" fmla="*/ 2147483647 h 216"/>
              <a:gd name="T48" fmla="*/ 2147483647 w 224"/>
              <a:gd name="T49" fmla="*/ 2147483647 h 216"/>
              <a:gd name="T50" fmla="*/ 2147483647 w 224"/>
              <a:gd name="T51" fmla="*/ 2147483647 h 216"/>
              <a:gd name="T52" fmla="*/ 2147483647 w 224"/>
              <a:gd name="T53" fmla="*/ 0 h 216"/>
              <a:gd name="T54" fmla="*/ 2147483647 w 224"/>
              <a:gd name="T55" fmla="*/ 2147483647 h 216"/>
              <a:gd name="T56" fmla="*/ 2147483647 w 224"/>
              <a:gd name="T57" fmla="*/ 2147483647 h 216"/>
              <a:gd name="T58" fmla="*/ 2147483647 w 224"/>
              <a:gd name="T59" fmla="*/ 2147483647 h 216"/>
              <a:gd name="T60" fmla="*/ 2147483647 w 224"/>
              <a:gd name="T61" fmla="*/ 2147483647 h 216"/>
              <a:gd name="T62" fmla="*/ 2147483647 w 224"/>
              <a:gd name="T63" fmla="*/ 2147483647 h 216"/>
              <a:gd name="T64" fmla="*/ 2147483647 w 224"/>
              <a:gd name="T65" fmla="*/ 2147483647 h 216"/>
              <a:gd name="T66" fmla="*/ 2147483647 w 224"/>
              <a:gd name="T67" fmla="*/ 2147483647 h 216"/>
              <a:gd name="T68" fmla="*/ 2147483647 w 224"/>
              <a:gd name="T69" fmla="*/ 2147483647 h 216"/>
              <a:gd name="T70" fmla="*/ 2147483647 w 224"/>
              <a:gd name="T71" fmla="*/ 2147483647 h 216"/>
              <a:gd name="T72" fmla="*/ 2147483647 w 224"/>
              <a:gd name="T73" fmla="*/ 2147483647 h 216"/>
              <a:gd name="T74" fmla="*/ 2147483647 w 224"/>
              <a:gd name="T75" fmla="*/ 2147483647 h 216"/>
              <a:gd name="T76" fmla="*/ 2147483647 w 224"/>
              <a:gd name="T77" fmla="*/ 2147483647 h 216"/>
              <a:gd name="T78" fmla="*/ 2147483647 w 224"/>
              <a:gd name="T79" fmla="*/ 2147483647 h 216"/>
              <a:gd name="T80" fmla="*/ 2147483647 w 224"/>
              <a:gd name="T81" fmla="*/ 2147483647 h 216"/>
              <a:gd name="T82" fmla="*/ 2147483647 w 224"/>
              <a:gd name="T83" fmla="*/ 2147483647 h 216"/>
              <a:gd name="T84" fmla="*/ 2147483647 w 224"/>
              <a:gd name="T85" fmla="*/ 2147483647 h 216"/>
              <a:gd name="T86" fmla="*/ 2147483647 w 224"/>
              <a:gd name="T87" fmla="*/ 2147483647 h 216"/>
              <a:gd name="T88" fmla="*/ 2147483647 w 224"/>
              <a:gd name="T89" fmla="*/ 2147483647 h 216"/>
              <a:gd name="T90" fmla="*/ 2147483647 w 224"/>
              <a:gd name="T91" fmla="*/ 2147483647 h 216"/>
              <a:gd name="T92" fmla="*/ 2147483647 w 224"/>
              <a:gd name="T93" fmla="*/ 2147483647 h 216"/>
              <a:gd name="T94" fmla="*/ 2147483647 w 224"/>
              <a:gd name="T95" fmla="*/ 2147483647 h 216"/>
              <a:gd name="T96" fmla="*/ 2147483647 w 224"/>
              <a:gd name="T97" fmla="*/ 2147483647 h 216"/>
              <a:gd name="T98" fmla="*/ 2147483647 w 224"/>
              <a:gd name="T99" fmla="*/ 2147483647 h 216"/>
              <a:gd name="T100" fmla="*/ 2147483647 w 224"/>
              <a:gd name="T101" fmla="*/ 2147483647 h 216"/>
              <a:gd name="T102" fmla="*/ 2147483647 w 224"/>
              <a:gd name="T103" fmla="*/ 2147483647 h 216"/>
              <a:gd name="T104" fmla="*/ 2147483647 w 224"/>
              <a:gd name="T105" fmla="*/ 2147483647 h 2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24" h="216">
                <a:moveTo>
                  <a:pt x="208" y="216"/>
                </a:moveTo>
                <a:lnTo>
                  <a:pt x="94" y="156"/>
                </a:lnTo>
                <a:lnTo>
                  <a:pt x="80" y="163"/>
                </a:lnTo>
                <a:lnTo>
                  <a:pt x="69" y="169"/>
                </a:lnTo>
                <a:lnTo>
                  <a:pt x="60" y="161"/>
                </a:lnTo>
                <a:lnTo>
                  <a:pt x="38" y="155"/>
                </a:lnTo>
                <a:lnTo>
                  <a:pt x="31" y="143"/>
                </a:lnTo>
                <a:lnTo>
                  <a:pt x="13" y="139"/>
                </a:lnTo>
                <a:lnTo>
                  <a:pt x="10" y="135"/>
                </a:lnTo>
                <a:lnTo>
                  <a:pt x="10" y="127"/>
                </a:lnTo>
                <a:lnTo>
                  <a:pt x="1" y="114"/>
                </a:lnTo>
                <a:lnTo>
                  <a:pt x="2" y="111"/>
                </a:lnTo>
                <a:lnTo>
                  <a:pt x="8" y="109"/>
                </a:lnTo>
                <a:lnTo>
                  <a:pt x="8" y="103"/>
                </a:lnTo>
                <a:lnTo>
                  <a:pt x="5" y="96"/>
                </a:lnTo>
                <a:lnTo>
                  <a:pt x="9" y="87"/>
                </a:lnTo>
                <a:lnTo>
                  <a:pt x="7" y="81"/>
                </a:lnTo>
                <a:lnTo>
                  <a:pt x="7" y="67"/>
                </a:lnTo>
                <a:lnTo>
                  <a:pt x="0" y="51"/>
                </a:lnTo>
                <a:lnTo>
                  <a:pt x="2" y="49"/>
                </a:lnTo>
                <a:lnTo>
                  <a:pt x="8" y="47"/>
                </a:lnTo>
                <a:lnTo>
                  <a:pt x="12" y="41"/>
                </a:lnTo>
                <a:lnTo>
                  <a:pt x="13" y="38"/>
                </a:lnTo>
                <a:lnTo>
                  <a:pt x="11" y="30"/>
                </a:lnTo>
                <a:lnTo>
                  <a:pt x="13" y="25"/>
                </a:lnTo>
                <a:lnTo>
                  <a:pt x="31" y="12"/>
                </a:lnTo>
                <a:lnTo>
                  <a:pt x="31" y="0"/>
                </a:lnTo>
                <a:lnTo>
                  <a:pt x="42" y="6"/>
                </a:lnTo>
                <a:lnTo>
                  <a:pt x="55" y="4"/>
                </a:lnTo>
                <a:lnTo>
                  <a:pt x="83" y="14"/>
                </a:lnTo>
                <a:lnTo>
                  <a:pt x="91" y="30"/>
                </a:lnTo>
                <a:lnTo>
                  <a:pt x="114" y="35"/>
                </a:lnTo>
                <a:lnTo>
                  <a:pt x="137" y="49"/>
                </a:lnTo>
                <a:lnTo>
                  <a:pt x="145" y="46"/>
                </a:lnTo>
                <a:lnTo>
                  <a:pt x="152" y="39"/>
                </a:lnTo>
                <a:lnTo>
                  <a:pt x="153" y="34"/>
                </a:lnTo>
                <a:lnTo>
                  <a:pt x="150" y="24"/>
                </a:lnTo>
                <a:lnTo>
                  <a:pt x="152" y="17"/>
                </a:lnTo>
                <a:lnTo>
                  <a:pt x="159" y="11"/>
                </a:lnTo>
                <a:lnTo>
                  <a:pt x="174" y="4"/>
                </a:lnTo>
                <a:lnTo>
                  <a:pt x="195" y="10"/>
                </a:lnTo>
                <a:lnTo>
                  <a:pt x="194" y="14"/>
                </a:lnTo>
                <a:lnTo>
                  <a:pt x="197" y="16"/>
                </a:lnTo>
                <a:lnTo>
                  <a:pt x="221" y="21"/>
                </a:lnTo>
                <a:lnTo>
                  <a:pt x="224" y="26"/>
                </a:lnTo>
                <a:lnTo>
                  <a:pt x="220" y="30"/>
                </a:lnTo>
                <a:lnTo>
                  <a:pt x="222" y="40"/>
                </a:lnTo>
                <a:lnTo>
                  <a:pt x="217" y="50"/>
                </a:lnTo>
                <a:lnTo>
                  <a:pt x="222" y="65"/>
                </a:lnTo>
                <a:lnTo>
                  <a:pt x="222" y="178"/>
                </a:lnTo>
                <a:lnTo>
                  <a:pt x="222" y="209"/>
                </a:lnTo>
                <a:lnTo>
                  <a:pt x="208" y="209"/>
                </a:lnTo>
                <a:lnTo>
                  <a:pt x="208" y="216"/>
                </a:lnTo>
                <a:close/>
              </a:path>
            </a:pathLst>
          </a:custGeom>
          <a:solidFill>
            <a:schemeClr val="accent1">
              <a:lumMod val="25000"/>
            </a:schemeClr>
          </a:solidFill>
          <a:ln w="4826" cap="flat" cmpd="sng">
            <a:solidFill>
              <a:schemeClr val="bg2"/>
            </a:solidFill>
            <a:prstDash val="solid"/>
            <a:round/>
            <a:headEnd type="none" w="med" len="med"/>
            <a:tailEnd type="none" w="med" len="med"/>
          </a:ln>
          <a:effectLst/>
        </p:spPr>
        <p:txBody>
          <a:bodyPr/>
          <a:lstStyle/>
          <a:p>
            <a:pPr>
              <a:defRPr/>
            </a:pPr>
            <a:endParaRPr lang="en-US">
              <a:latin typeface="Arial" charset="0"/>
              <a:cs typeface="Arial" charset="0"/>
            </a:endParaRPr>
          </a:p>
        </p:txBody>
      </p:sp>
      <p:sp>
        <p:nvSpPr>
          <p:cNvPr id="3104" name="Freeform 31"/>
          <p:cNvSpPr>
            <a:spLocks/>
          </p:cNvSpPr>
          <p:nvPr/>
        </p:nvSpPr>
        <p:spPr bwMode="auto">
          <a:xfrm>
            <a:off x="5148263" y="4005263"/>
            <a:ext cx="288925" cy="255587"/>
          </a:xfrm>
          <a:custGeom>
            <a:avLst/>
            <a:gdLst>
              <a:gd name="T0" fmla="*/ 2147483647 w 176"/>
              <a:gd name="T1" fmla="*/ 2147483647 h 155"/>
              <a:gd name="T2" fmla="*/ 2147483647 w 176"/>
              <a:gd name="T3" fmla="*/ 2147483647 h 155"/>
              <a:gd name="T4" fmla="*/ 2147483647 w 176"/>
              <a:gd name="T5" fmla="*/ 2147483647 h 155"/>
              <a:gd name="T6" fmla="*/ 2147483647 w 176"/>
              <a:gd name="T7" fmla="*/ 2147483647 h 155"/>
              <a:gd name="T8" fmla="*/ 2147483647 w 176"/>
              <a:gd name="T9" fmla="*/ 2147483647 h 155"/>
              <a:gd name="T10" fmla="*/ 2147483647 w 176"/>
              <a:gd name="T11" fmla="*/ 2147483647 h 155"/>
              <a:gd name="T12" fmla="*/ 2147483647 w 176"/>
              <a:gd name="T13" fmla="*/ 2147483647 h 155"/>
              <a:gd name="T14" fmla="*/ 2147483647 w 176"/>
              <a:gd name="T15" fmla="*/ 2147483647 h 155"/>
              <a:gd name="T16" fmla="*/ 2147483647 w 176"/>
              <a:gd name="T17" fmla="*/ 2147483647 h 155"/>
              <a:gd name="T18" fmla="*/ 2147483647 w 176"/>
              <a:gd name="T19" fmla="*/ 2147483647 h 155"/>
              <a:gd name="T20" fmla="*/ 2147483647 w 176"/>
              <a:gd name="T21" fmla="*/ 2147483647 h 155"/>
              <a:gd name="T22" fmla="*/ 2147483647 w 176"/>
              <a:gd name="T23" fmla="*/ 2147483647 h 155"/>
              <a:gd name="T24" fmla="*/ 2147483647 w 176"/>
              <a:gd name="T25" fmla="*/ 2147483647 h 155"/>
              <a:gd name="T26" fmla="*/ 2147483647 w 176"/>
              <a:gd name="T27" fmla="*/ 2147483647 h 155"/>
              <a:gd name="T28" fmla="*/ 2147483647 w 176"/>
              <a:gd name="T29" fmla="*/ 2147483647 h 155"/>
              <a:gd name="T30" fmla="*/ 2147483647 w 176"/>
              <a:gd name="T31" fmla="*/ 2147483647 h 155"/>
              <a:gd name="T32" fmla="*/ 2147483647 w 176"/>
              <a:gd name="T33" fmla="*/ 2147483647 h 155"/>
              <a:gd name="T34" fmla="*/ 2147483647 w 176"/>
              <a:gd name="T35" fmla="*/ 2147483647 h 155"/>
              <a:gd name="T36" fmla="*/ 2147483647 w 176"/>
              <a:gd name="T37" fmla="*/ 2147483647 h 155"/>
              <a:gd name="T38" fmla="*/ 2147483647 w 176"/>
              <a:gd name="T39" fmla="*/ 2147483647 h 155"/>
              <a:gd name="T40" fmla="*/ 2147483647 w 176"/>
              <a:gd name="T41" fmla="*/ 2147483647 h 155"/>
              <a:gd name="T42" fmla="*/ 2147483647 w 176"/>
              <a:gd name="T43" fmla="*/ 2147483647 h 155"/>
              <a:gd name="T44" fmla="*/ 2147483647 w 176"/>
              <a:gd name="T45" fmla="*/ 2147483647 h 155"/>
              <a:gd name="T46" fmla="*/ 2147483647 w 176"/>
              <a:gd name="T47" fmla="*/ 2147483647 h 155"/>
              <a:gd name="T48" fmla="*/ 2147483647 w 176"/>
              <a:gd name="T49" fmla="*/ 2147483647 h 155"/>
              <a:gd name="T50" fmla="*/ 0 w 176"/>
              <a:gd name="T51" fmla="*/ 2147483647 h 155"/>
              <a:gd name="T52" fmla="*/ 2147483647 w 176"/>
              <a:gd name="T53" fmla="*/ 2147483647 h 155"/>
              <a:gd name="T54" fmla="*/ 2147483647 w 176"/>
              <a:gd name="T55" fmla="*/ 2147483647 h 155"/>
              <a:gd name="T56" fmla="*/ 2147483647 w 176"/>
              <a:gd name="T57" fmla="*/ 0 h 155"/>
              <a:gd name="T58" fmla="*/ 2147483647 w 176"/>
              <a:gd name="T59" fmla="*/ 2147483647 h 155"/>
              <a:gd name="T60" fmla="*/ 2147483647 w 176"/>
              <a:gd name="T61" fmla="*/ 0 h 155"/>
              <a:gd name="T62" fmla="*/ 2147483647 w 176"/>
              <a:gd name="T63" fmla="*/ 2147483647 h 155"/>
              <a:gd name="T64" fmla="*/ 2147483647 w 176"/>
              <a:gd name="T65" fmla="*/ 2147483647 h 155"/>
              <a:gd name="T66" fmla="*/ 2147483647 w 176"/>
              <a:gd name="T67" fmla="*/ 2147483647 h 155"/>
              <a:gd name="T68" fmla="*/ 2147483647 w 176"/>
              <a:gd name="T69" fmla="*/ 2147483647 h 155"/>
              <a:gd name="T70" fmla="*/ 2147483647 w 176"/>
              <a:gd name="T71" fmla="*/ 2147483647 h 155"/>
              <a:gd name="T72" fmla="*/ 2147483647 w 176"/>
              <a:gd name="T73" fmla="*/ 2147483647 h 155"/>
              <a:gd name="T74" fmla="*/ 2147483647 w 176"/>
              <a:gd name="T75" fmla="*/ 2147483647 h 155"/>
              <a:gd name="T76" fmla="*/ 2147483647 w 176"/>
              <a:gd name="T77" fmla="*/ 2147483647 h 155"/>
              <a:gd name="T78" fmla="*/ 2147483647 w 176"/>
              <a:gd name="T79" fmla="*/ 2147483647 h 155"/>
              <a:gd name="T80" fmla="*/ 2147483647 w 176"/>
              <a:gd name="T81" fmla="*/ 2147483647 h 155"/>
              <a:gd name="T82" fmla="*/ 2147483647 w 176"/>
              <a:gd name="T83" fmla="*/ 2147483647 h 155"/>
              <a:gd name="T84" fmla="*/ 2147483647 w 176"/>
              <a:gd name="T85" fmla="*/ 2147483647 h 155"/>
              <a:gd name="T86" fmla="*/ 2147483647 w 176"/>
              <a:gd name="T87" fmla="*/ 2147483647 h 155"/>
              <a:gd name="T88" fmla="*/ 2147483647 w 176"/>
              <a:gd name="T89" fmla="*/ 2147483647 h 155"/>
              <a:gd name="T90" fmla="*/ 2147483647 w 176"/>
              <a:gd name="T91" fmla="*/ 2147483647 h 155"/>
              <a:gd name="T92" fmla="*/ 2147483647 w 176"/>
              <a:gd name="T93" fmla="*/ 2147483647 h 155"/>
              <a:gd name="T94" fmla="*/ 2147483647 w 176"/>
              <a:gd name="T95" fmla="*/ 2147483647 h 155"/>
              <a:gd name="T96" fmla="*/ 2147483647 w 176"/>
              <a:gd name="T97" fmla="*/ 2147483647 h 155"/>
              <a:gd name="T98" fmla="*/ 2147483647 w 176"/>
              <a:gd name="T99" fmla="*/ 2147483647 h 155"/>
              <a:gd name="T100" fmla="*/ 2147483647 w 176"/>
              <a:gd name="T101" fmla="*/ 2147483647 h 155"/>
              <a:gd name="T102" fmla="*/ 2147483647 w 176"/>
              <a:gd name="T103" fmla="*/ 2147483647 h 155"/>
              <a:gd name="T104" fmla="*/ 2147483647 w 176"/>
              <a:gd name="T105" fmla="*/ 2147483647 h 155"/>
              <a:gd name="T106" fmla="*/ 2147483647 w 176"/>
              <a:gd name="T107" fmla="*/ 2147483647 h 155"/>
              <a:gd name="T108" fmla="*/ 2147483647 w 176"/>
              <a:gd name="T109" fmla="*/ 2147483647 h 155"/>
              <a:gd name="T110" fmla="*/ 2147483647 w 176"/>
              <a:gd name="T111" fmla="*/ 2147483647 h 155"/>
              <a:gd name="T112" fmla="*/ 2147483647 w 176"/>
              <a:gd name="T113" fmla="*/ 2147483647 h 155"/>
              <a:gd name="T114" fmla="*/ 2147483647 w 176"/>
              <a:gd name="T115" fmla="*/ 2147483647 h 155"/>
              <a:gd name="T116" fmla="*/ 2147483647 w 176"/>
              <a:gd name="T117" fmla="*/ 2147483647 h 155"/>
              <a:gd name="T118" fmla="*/ 2147483647 w 176"/>
              <a:gd name="T119" fmla="*/ 2147483647 h 1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6" h="155">
                <a:moveTo>
                  <a:pt x="137" y="5"/>
                </a:moveTo>
                <a:lnTo>
                  <a:pt x="138" y="7"/>
                </a:lnTo>
                <a:lnTo>
                  <a:pt x="147" y="36"/>
                </a:lnTo>
                <a:lnTo>
                  <a:pt x="139" y="61"/>
                </a:lnTo>
                <a:lnTo>
                  <a:pt x="123" y="51"/>
                </a:lnTo>
                <a:lnTo>
                  <a:pt x="123" y="44"/>
                </a:lnTo>
                <a:lnTo>
                  <a:pt x="116" y="37"/>
                </a:lnTo>
                <a:lnTo>
                  <a:pt x="114" y="28"/>
                </a:lnTo>
                <a:lnTo>
                  <a:pt x="111" y="35"/>
                </a:lnTo>
                <a:lnTo>
                  <a:pt x="114" y="39"/>
                </a:lnTo>
                <a:lnTo>
                  <a:pt x="116" y="46"/>
                </a:lnTo>
                <a:lnTo>
                  <a:pt x="128" y="62"/>
                </a:lnTo>
                <a:lnTo>
                  <a:pt x="127" y="66"/>
                </a:lnTo>
                <a:lnTo>
                  <a:pt x="132" y="72"/>
                </a:lnTo>
                <a:lnTo>
                  <a:pt x="133" y="82"/>
                </a:lnTo>
                <a:lnTo>
                  <a:pt x="151" y="116"/>
                </a:lnTo>
                <a:lnTo>
                  <a:pt x="161" y="125"/>
                </a:lnTo>
                <a:lnTo>
                  <a:pt x="156" y="125"/>
                </a:lnTo>
                <a:lnTo>
                  <a:pt x="159" y="140"/>
                </a:lnTo>
                <a:lnTo>
                  <a:pt x="176" y="155"/>
                </a:lnTo>
                <a:lnTo>
                  <a:pt x="98" y="155"/>
                </a:lnTo>
                <a:lnTo>
                  <a:pt x="98" y="152"/>
                </a:lnTo>
                <a:lnTo>
                  <a:pt x="96" y="155"/>
                </a:lnTo>
                <a:lnTo>
                  <a:pt x="5" y="155"/>
                </a:lnTo>
                <a:lnTo>
                  <a:pt x="5" y="40"/>
                </a:lnTo>
                <a:lnTo>
                  <a:pt x="0" y="24"/>
                </a:lnTo>
                <a:lnTo>
                  <a:pt x="5" y="14"/>
                </a:lnTo>
                <a:lnTo>
                  <a:pt x="3" y="4"/>
                </a:lnTo>
                <a:lnTo>
                  <a:pt x="7" y="0"/>
                </a:lnTo>
                <a:lnTo>
                  <a:pt x="9" y="2"/>
                </a:lnTo>
                <a:lnTo>
                  <a:pt x="18" y="0"/>
                </a:lnTo>
                <a:lnTo>
                  <a:pt x="39" y="4"/>
                </a:lnTo>
                <a:lnTo>
                  <a:pt x="40" y="7"/>
                </a:lnTo>
                <a:lnTo>
                  <a:pt x="46" y="7"/>
                </a:lnTo>
                <a:lnTo>
                  <a:pt x="47" y="9"/>
                </a:lnTo>
                <a:lnTo>
                  <a:pt x="54" y="10"/>
                </a:lnTo>
                <a:lnTo>
                  <a:pt x="64" y="14"/>
                </a:lnTo>
                <a:lnTo>
                  <a:pt x="77" y="5"/>
                </a:lnTo>
                <a:lnTo>
                  <a:pt x="81" y="7"/>
                </a:lnTo>
                <a:lnTo>
                  <a:pt x="81" y="2"/>
                </a:lnTo>
                <a:lnTo>
                  <a:pt x="91" y="1"/>
                </a:lnTo>
                <a:lnTo>
                  <a:pt x="84" y="4"/>
                </a:lnTo>
                <a:lnTo>
                  <a:pt x="90" y="4"/>
                </a:lnTo>
                <a:lnTo>
                  <a:pt x="93" y="3"/>
                </a:lnTo>
                <a:lnTo>
                  <a:pt x="92" y="1"/>
                </a:lnTo>
                <a:lnTo>
                  <a:pt x="100" y="3"/>
                </a:lnTo>
                <a:lnTo>
                  <a:pt x="104" y="1"/>
                </a:lnTo>
                <a:lnTo>
                  <a:pt x="105" y="2"/>
                </a:lnTo>
                <a:lnTo>
                  <a:pt x="107" y="4"/>
                </a:lnTo>
                <a:lnTo>
                  <a:pt x="109" y="5"/>
                </a:lnTo>
                <a:lnTo>
                  <a:pt x="107" y="5"/>
                </a:lnTo>
                <a:lnTo>
                  <a:pt x="105" y="4"/>
                </a:lnTo>
                <a:lnTo>
                  <a:pt x="104" y="2"/>
                </a:lnTo>
                <a:lnTo>
                  <a:pt x="103" y="6"/>
                </a:lnTo>
                <a:lnTo>
                  <a:pt x="108" y="10"/>
                </a:lnTo>
                <a:lnTo>
                  <a:pt x="110" y="8"/>
                </a:lnTo>
                <a:lnTo>
                  <a:pt x="109" y="6"/>
                </a:lnTo>
                <a:lnTo>
                  <a:pt x="116" y="10"/>
                </a:lnTo>
                <a:lnTo>
                  <a:pt x="137" y="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5" name="Freeform 32"/>
          <p:cNvSpPr>
            <a:spLocks/>
          </p:cNvSpPr>
          <p:nvPr/>
        </p:nvSpPr>
        <p:spPr bwMode="auto">
          <a:xfrm>
            <a:off x="4762500" y="4483100"/>
            <a:ext cx="182563" cy="274638"/>
          </a:xfrm>
          <a:custGeom>
            <a:avLst/>
            <a:gdLst>
              <a:gd name="T0" fmla="*/ 2147483647 w 109"/>
              <a:gd name="T1" fmla="*/ 2147483647 h 163"/>
              <a:gd name="T2" fmla="*/ 2147483647 w 109"/>
              <a:gd name="T3" fmla="*/ 2147483647 h 163"/>
              <a:gd name="T4" fmla="*/ 2147483647 w 109"/>
              <a:gd name="T5" fmla="*/ 2147483647 h 163"/>
              <a:gd name="T6" fmla="*/ 2147483647 w 109"/>
              <a:gd name="T7" fmla="*/ 2147483647 h 163"/>
              <a:gd name="T8" fmla="*/ 2147483647 w 109"/>
              <a:gd name="T9" fmla="*/ 2147483647 h 163"/>
              <a:gd name="T10" fmla="*/ 2147483647 w 109"/>
              <a:gd name="T11" fmla="*/ 2147483647 h 163"/>
              <a:gd name="T12" fmla="*/ 2147483647 w 109"/>
              <a:gd name="T13" fmla="*/ 2147483647 h 163"/>
              <a:gd name="T14" fmla="*/ 0 w 109"/>
              <a:gd name="T15" fmla="*/ 2147483647 h 163"/>
              <a:gd name="T16" fmla="*/ 2147483647 w 109"/>
              <a:gd name="T17" fmla="*/ 2147483647 h 163"/>
              <a:gd name="T18" fmla="*/ 2147483647 w 109"/>
              <a:gd name="T19" fmla="*/ 2147483647 h 163"/>
              <a:gd name="T20" fmla="*/ 2147483647 w 109"/>
              <a:gd name="T21" fmla="*/ 2147483647 h 163"/>
              <a:gd name="T22" fmla="*/ 2147483647 w 109"/>
              <a:gd name="T23" fmla="*/ 2147483647 h 163"/>
              <a:gd name="T24" fmla="*/ 2147483647 w 109"/>
              <a:gd name="T25" fmla="*/ 2147483647 h 163"/>
              <a:gd name="T26" fmla="*/ 2147483647 w 109"/>
              <a:gd name="T27" fmla="*/ 2147483647 h 163"/>
              <a:gd name="T28" fmla="*/ 2147483647 w 109"/>
              <a:gd name="T29" fmla="*/ 2147483647 h 163"/>
              <a:gd name="T30" fmla="*/ 2147483647 w 109"/>
              <a:gd name="T31" fmla="*/ 2147483647 h 163"/>
              <a:gd name="T32" fmla="*/ 2147483647 w 109"/>
              <a:gd name="T33" fmla="*/ 2147483647 h 163"/>
              <a:gd name="T34" fmla="*/ 2147483647 w 109"/>
              <a:gd name="T35" fmla="*/ 2147483647 h 163"/>
              <a:gd name="T36" fmla="*/ 2147483647 w 109"/>
              <a:gd name="T37" fmla="*/ 2147483647 h 163"/>
              <a:gd name="T38" fmla="*/ 2147483647 w 109"/>
              <a:gd name="T39" fmla="*/ 2147483647 h 163"/>
              <a:gd name="T40" fmla="*/ 2147483647 w 109"/>
              <a:gd name="T41" fmla="*/ 0 h 163"/>
              <a:gd name="T42" fmla="*/ 2147483647 w 109"/>
              <a:gd name="T43" fmla="*/ 2147483647 h 163"/>
              <a:gd name="T44" fmla="*/ 2147483647 w 109"/>
              <a:gd name="T45" fmla="*/ 2147483647 h 163"/>
              <a:gd name="T46" fmla="*/ 2147483647 w 109"/>
              <a:gd name="T47" fmla="*/ 2147483647 h 163"/>
              <a:gd name="T48" fmla="*/ 2147483647 w 109"/>
              <a:gd name="T49" fmla="*/ 2147483647 h 163"/>
              <a:gd name="T50" fmla="*/ 2147483647 w 109"/>
              <a:gd name="T51" fmla="*/ 2147483647 h 163"/>
              <a:gd name="T52" fmla="*/ 2147483647 w 109"/>
              <a:gd name="T53" fmla="*/ 2147483647 h 163"/>
              <a:gd name="T54" fmla="*/ 2147483647 w 109"/>
              <a:gd name="T55" fmla="*/ 2147483647 h 163"/>
              <a:gd name="T56" fmla="*/ 2147483647 w 109"/>
              <a:gd name="T57" fmla="*/ 2147483647 h 163"/>
              <a:gd name="T58" fmla="*/ 2147483647 w 109"/>
              <a:gd name="T59" fmla="*/ 2147483647 h 163"/>
              <a:gd name="T60" fmla="*/ 2147483647 w 109"/>
              <a:gd name="T61" fmla="*/ 2147483647 h 163"/>
              <a:gd name="T62" fmla="*/ 2147483647 w 109"/>
              <a:gd name="T63" fmla="*/ 2147483647 h 163"/>
              <a:gd name="T64" fmla="*/ 2147483647 w 109"/>
              <a:gd name="T65" fmla="*/ 2147483647 h 163"/>
              <a:gd name="T66" fmla="*/ 2147483647 w 109"/>
              <a:gd name="T67" fmla="*/ 2147483647 h 163"/>
              <a:gd name="T68" fmla="*/ 2147483647 w 109"/>
              <a:gd name="T69" fmla="*/ 2147483647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63">
                <a:moveTo>
                  <a:pt x="68" y="155"/>
                </a:moveTo>
                <a:lnTo>
                  <a:pt x="54" y="153"/>
                </a:lnTo>
                <a:lnTo>
                  <a:pt x="40" y="153"/>
                </a:lnTo>
                <a:lnTo>
                  <a:pt x="40" y="155"/>
                </a:lnTo>
                <a:lnTo>
                  <a:pt x="21" y="155"/>
                </a:lnTo>
                <a:lnTo>
                  <a:pt x="19" y="153"/>
                </a:lnTo>
                <a:lnTo>
                  <a:pt x="21" y="143"/>
                </a:lnTo>
                <a:lnTo>
                  <a:pt x="14" y="132"/>
                </a:lnTo>
                <a:lnTo>
                  <a:pt x="17" y="132"/>
                </a:lnTo>
                <a:lnTo>
                  <a:pt x="14" y="128"/>
                </a:lnTo>
                <a:lnTo>
                  <a:pt x="13" y="131"/>
                </a:lnTo>
                <a:lnTo>
                  <a:pt x="7" y="128"/>
                </a:lnTo>
                <a:lnTo>
                  <a:pt x="6" y="121"/>
                </a:lnTo>
                <a:lnTo>
                  <a:pt x="2" y="120"/>
                </a:lnTo>
                <a:lnTo>
                  <a:pt x="3" y="122"/>
                </a:lnTo>
                <a:lnTo>
                  <a:pt x="0" y="122"/>
                </a:lnTo>
                <a:lnTo>
                  <a:pt x="1" y="118"/>
                </a:lnTo>
                <a:lnTo>
                  <a:pt x="5" y="113"/>
                </a:lnTo>
                <a:lnTo>
                  <a:pt x="5" y="104"/>
                </a:lnTo>
                <a:lnTo>
                  <a:pt x="17" y="94"/>
                </a:lnTo>
                <a:lnTo>
                  <a:pt x="19" y="90"/>
                </a:lnTo>
                <a:lnTo>
                  <a:pt x="24" y="87"/>
                </a:lnTo>
                <a:lnTo>
                  <a:pt x="24" y="89"/>
                </a:lnTo>
                <a:lnTo>
                  <a:pt x="28" y="89"/>
                </a:lnTo>
                <a:lnTo>
                  <a:pt x="30" y="87"/>
                </a:lnTo>
                <a:lnTo>
                  <a:pt x="36" y="91"/>
                </a:lnTo>
                <a:lnTo>
                  <a:pt x="37" y="95"/>
                </a:lnTo>
                <a:lnTo>
                  <a:pt x="40" y="95"/>
                </a:lnTo>
                <a:lnTo>
                  <a:pt x="48" y="86"/>
                </a:lnTo>
                <a:lnTo>
                  <a:pt x="46" y="83"/>
                </a:lnTo>
                <a:lnTo>
                  <a:pt x="50" y="79"/>
                </a:lnTo>
                <a:lnTo>
                  <a:pt x="53" y="67"/>
                </a:lnTo>
                <a:lnTo>
                  <a:pt x="61" y="62"/>
                </a:lnTo>
                <a:lnTo>
                  <a:pt x="62" y="54"/>
                </a:lnTo>
                <a:lnTo>
                  <a:pt x="67" y="50"/>
                </a:lnTo>
                <a:lnTo>
                  <a:pt x="67" y="43"/>
                </a:lnTo>
                <a:lnTo>
                  <a:pt x="70" y="42"/>
                </a:lnTo>
                <a:lnTo>
                  <a:pt x="75" y="30"/>
                </a:lnTo>
                <a:lnTo>
                  <a:pt x="87" y="22"/>
                </a:lnTo>
                <a:lnTo>
                  <a:pt x="87" y="13"/>
                </a:lnTo>
                <a:lnTo>
                  <a:pt x="80" y="10"/>
                </a:lnTo>
                <a:lnTo>
                  <a:pt x="79" y="0"/>
                </a:lnTo>
                <a:lnTo>
                  <a:pt x="84" y="0"/>
                </a:lnTo>
                <a:lnTo>
                  <a:pt x="86" y="5"/>
                </a:lnTo>
                <a:lnTo>
                  <a:pt x="89" y="7"/>
                </a:lnTo>
                <a:lnTo>
                  <a:pt x="91" y="14"/>
                </a:lnTo>
                <a:lnTo>
                  <a:pt x="93" y="15"/>
                </a:lnTo>
                <a:lnTo>
                  <a:pt x="93" y="33"/>
                </a:lnTo>
                <a:lnTo>
                  <a:pt x="101" y="45"/>
                </a:lnTo>
                <a:lnTo>
                  <a:pt x="81" y="45"/>
                </a:lnTo>
                <a:lnTo>
                  <a:pt x="77" y="50"/>
                </a:lnTo>
                <a:lnTo>
                  <a:pt x="95" y="67"/>
                </a:lnTo>
                <a:lnTo>
                  <a:pt x="100" y="76"/>
                </a:lnTo>
                <a:lnTo>
                  <a:pt x="99" y="80"/>
                </a:lnTo>
                <a:lnTo>
                  <a:pt x="89" y="96"/>
                </a:lnTo>
                <a:lnTo>
                  <a:pt x="84" y="101"/>
                </a:lnTo>
                <a:lnTo>
                  <a:pt x="86" y="103"/>
                </a:lnTo>
                <a:lnTo>
                  <a:pt x="85" y="111"/>
                </a:lnTo>
                <a:lnTo>
                  <a:pt x="88" y="113"/>
                </a:lnTo>
                <a:lnTo>
                  <a:pt x="88" y="121"/>
                </a:lnTo>
                <a:lnTo>
                  <a:pt x="93" y="125"/>
                </a:lnTo>
                <a:lnTo>
                  <a:pt x="93" y="129"/>
                </a:lnTo>
                <a:lnTo>
                  <a:pt x="96" y="134"/>
                </a:lnTo>
                <a:lnTo>
                  <a:pt x="108" y="145"/>
                </a:lnTo>
                <a:lnTo>
                  <a:pt x="109" y="155"/>
                </a:lnTo>
                <a:lnTo>
                  <a:pt x="107" y="156"/>
                </a:lnTo>
                <a:lnTo>
                  <a:pt x="107" y="163"/>
                </a:lnTo>
                <a:lnTo>
                  <a:pt x="102" y="159"/>
                </a:lnTo>
                <a:lnTo>
                  <a:pt x="86" y="155"/>
                </a:lnTo>
                <a:lnTo>
                  <a:pt x="68" y="15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6" name="Freeform 33"/>
          <p:cNvSpPr>
            <a:spLocks/>
          </p:cNvSpPr>
          <p:nvPr/>
        </p:nvSpPr>
        <p:spPr bwMode="auto">
          <a:xfrm>
            <a:off x="4903788" y="4533900"/>
            <a:ext cx="307975" cy="209550"/>
          </a:xfrm>
          <a:custGeom>
            <a:avLst/>
            <a:gdLst>
              <a:gd name="T0" fmla="*/ 2147483647 w 184"/>
              <a:gd name="T1" fmla="*/ 2147483647 h 125"/>
              <a:gd name="T2" fmla="*/ 2147483647 w 184"/>
              <a:gd name="T3" fmla="*/ 2147483647 h 125"/>
              <a:gd name="T4" fmla="*/ 2147483647 w 184"/>
              <a:gd name="T5" fmla="*/ 2147483647 h 125"/>
              <a:gd name="T6" fmla="*/ 2147483647 w 184"/>
              <a:gd name="T7" fmla="*/ 2147483647 h 125"/>
              <a:gd name="T8" fmla="*/ 2147483647 w 184"/>
              <a:gd name="T9" fmla="*/ 2147483647 h 125"/>
              <a:gd name="T10" fmla="*/ 2147483647 w 184"/>
              <a:gd name="T11" fmla="*/ 2147483647 h 125"/>
              <a:gd name="T12" fmla="*/ 2147483647 w 184"/>
              <a:gd name="T13" fmla="*/ 2147483647 h 125"/>
              <a:gd name="T14" fmla="*/ 2147483647 w 184"/>
              <a:gd name="T15" fmla="*/ 2147483647 h 125"/>
              <a:gd name="T16" fmla="*/ 2147483647 w 184"/>
              <a:gd name="T17" fmla="*/ 2147483647 h 125"/>
              <a:gd name="T18" fmla="*/ 2147483647 w 184"/>
              <a:gd name="T19" fmla="*/ 2147483647 h 125"/>
              <a:gd name="T20" fmla="*/ 2147483647 w 184"/>
              <a:gd name="T21" fmla="*/ 2147483647 h 125"/>
              <a:gd name="T22" fmla="*/ 2147483647 w 184"/>
              <a:gd name="T23" fmla="*/ 2147483647 h 125"/>
              <a:gd name="T24" fmla="*/ 2147483647 w 184"/>
              <a:gd name="T25" fmla="*/ 2147483647 h 125"/>
              <a:gd name="T26" fmla="*/ 2147483647 w 184"/>
              <a:gd name="T27" fmla="*/ 2147483647 h 125"/>
              <a:gd name="T28" fmla="*/ 2147483647 w 184"/>
              <a:gd name="T29" fmla="*/ 2147483647 h 125"/>
              <a:gd name="T30" fmla="*/ 2147483647 w 184"/>
              <a:gd name="T31" fmla="*/ 2147483647 h 125"/>
              <a:gd name="T32" fmla="*/ 2147483647 w 184"/>
              <a:gd name="T33" fmla="*/ 2147483647 h 125"/>
              <a:gd name="T34" fmla="*/ 2147483647 w 184"/>
              <a:gd name="T35" fmla="*/ 2147483647 h 125"/>
              <a:gd name="T36" fmla="*/ 2147483647 w 184"/>
              <a:gd name="T37" fmla="*/ 2147483647 h 125"/>
              <a:gd name="T38" fmla="*/ 2147483647 w 184"/>
              <a:gd name="T39" fmla="*/ 2147483647 h 125"/>
              <a:gd name="T40" fmla="*/ 2147483647 w 184"/>
              <a:gd name="T41" fmla="*/ 2147483647 h 125"/>
              <a:gd name="T42" fmla="*/ 2147483647 w 184"/>
              <a:gd name="T43" fmla="*/ 2147483647 h 125"/>
              <a:gd name="T44" fmla="*/ 2147483647 w 184"/>
              <a:gd name="T45" fmla="*/ 2147483647 h 125"/>
              <a:gd name="T46" fmla="*/ 2147483647 w 184"/>
              <a:gd name="T47" fmla="*/ 2147483647 h 125"/>
              <a:gd name="T48" fmla="*/ 2147483647 w 184"/>
              <a:gd name="T49" fmla="*/ 2147483647 h 125"/>
              <a:gd name="T50" fmla="*/ 2147483647 w 184"/>
              <a:gd name="T51" fmla="*/ 2147483647 h 125"/>
              <a:gd name="T52" fmla="*/ 2147483647 w 184"/>
              <a:gd name="T53" fmla="*/ 2147483647 h 125"/>
              <a:gd name="T54" fmla="*/ 2147483647 w 184"/>
              <a:gd name="T55" fmla="*/ 2147483647 h 125"/>
              <a:gd name="T56" fmla="*/ 2147483647 w 184"/>
              <a:gd name="T57" fmla="*/ 2147483647 h 125"/>
              <a:gd name="T58" fmla="*/ 2147483647 w 184"/>
              <a:gd name="T59" fmla="*/ 2147483647 h 125"/>
              <a:gd name="T60" fmla="*/ 2147483647 w 184"/>
              <a:gd name="T61" fmla="*/ 2147483647 h 125"/>
              <a:gd name="T62" fmla="*/ 2147483647 w 184"/>
              <a:gd name="T63" fmla="*/ 2147483647 h 1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4" h="125">
                <a:moveTo>
                  <a:pt x="15" y="50"/>
                </a:moveTo>
                <a:lnTo>
                  <a:pt x="22" y="50"/>
                </a:lnTo>
                <a:lnTo>
                  <a:pt x="30" y="45"/>
                </a:lnTo>
                <a:lnTo>
                  <a:pt x="34" y="49"/>
                </a:lnTo>
                <a:lnTo>
                  <a:pt x="46" y="43"/>
                </a:lnTo>
                <a:lnTo>
                  <a:pt x="59" y="42"/>
                </a:lnTo>
                <a:lnTo>
                  <a:pt x="66" y="34"/>
                </a:lnTo>
                <a:lnTo>
                  <a:pt x="63" y="31"/>
                </a:lnTo>
                <a:lnTo>
                  <a:pt x="65" y="29"/>
                </a:lnTo>
                <a:lnTo>
                  <a:pt x="84" y="27"/>
                </a:lnTo>
                <a:lnTo>
                  <a:pt x="103" y="11"/>
                </a:lnTo>
                <a:lnTo>
                  <a:pt x="103" y="5"/>
                </a:lnTo>
                <a:lnTo>
                  <a:pt x="114" y="0"/>
                </a:lnTo>
                <a:lnTo>
                  <a:pt x="119" y="1"/>
                </a:lnTo>
                <a:lnTo>
                  <a:pt x="131" y="16"/>
                </a:lnTo>
                <a:lnTo>
                  <a:pt x="130" y="25"/>
                </a:lnTo>
                <a:lnTo>
                  <a:pt x="127" y="28"/>
                </a:lnTo>
                <a:lnTo>
                  <a:pt x="130" y="29"/>
                </a:lnTo>
                <a:lnTo>
                  <a:pt x="129" y="33"/>
                </a:lnTo>
                <a:lnTo>
                  <a:pt x="138" y="33"/>
                </a:lnTo>
                <a:lnTo>
                  <a:pt x="138" y="39"/>
                </a:lnTo>
                <a:lnTo>
                  <a:pt x="147" y="41"/>
                </a:lnTo>
                <a:lnTo>
                  <a:pt x="153" y="45"/>
                </a:lnTo>
                <a:lnTo>
                  <a:pt x="152" y="50"/>
                </a:lnTo>
                <a:lnTo>
                  <a:pt x="170" y="62"/>
                </a:lnTo>
                <a:lnTo>
                  <a:pt x="168" y="65"/>
                </a:lnTo>
                <a:lnTo>
                  <a:pt x="171" y="68"/>
                </a:lnTo>
                <a:lnTo>
                  <a:pt x="170" y="70"/>
                </a:lnTo>
                <a:lnTo>
                  <a:pt x="180" y="75"/>
                </a:lnTo>
                <a:lnTo>
                  <a:pt x="184" y="85"/>
                </a:lnTo>
                <a:lnTo>
                  <a:pt x="179" y="83"/>
                </a:lnTo>
                <a:lnTo>
                  <a:pt x="176" y="85"/>
                </a:lnTo>
                <a:lnTo>
                  <a:pt x="171" y="85"/>
                </a:lnTo>
                <a:lnTo>
                  <a:pt x="157" y="80"/>
                </a:lnTo>
                <a:lnTo>
                  <a:pt x="155" y="81"/>
                </a:lnTo>
                <a:lnTo>
                  <a:pt x="154" y="85"/>
                </a:lnTo>
                <a:lnTo>
                  <a:pt x="146" y="87"/>
                </a:lnTo>
                <a:lnTo>
                  <a:pt x="141" y="84"/>
                </a:lnTo>
                <a:lnTo>
                  <a:pt x="127" y="91"/>
                </a:lnTo>
                <a:lnTo>
                  <a:pt x="120" y="88"/>
                </a:lnTo>
                <a:lnTo>
                  <a:pt x="112" y="98"/>
                </a:lnTo>
                <a:lnTo>
                  <a:pt x="87" y="94"/>
                </a:lnTo>
                <a:lnTo>
                  <a:pt x="84" y="89"/>
                </a:lnTo>
                <a:lnTo>
                  <a:pt x="77" y="84"/>
                </a:lnTo>
                <a:lnTo>
                  <a:pt x="70" y="84"/>
                </a:lnTo>
                <a:lnTo>
                  <a:pt x="66" y="87"/>
                </a:lnTo>
                <a:lnTo>
                  <a:pt x="61" y="94"/>
                </a:lnTo>
                <a:lnTo>
                  <a:pt x="58" y="95"/>
                </a:lnTo>
                <a:lnTo>
                  <a:pt x="60" y="107"/>
                </a:lnTo>
                <a:lnTo>
                  <a:pt x="57" y="104"/>
                </a:lnTo>
                <a:lnTo>
                  <a:pt x="53" y="107"/>
                </a:lnTo>
                <a:lnTo>
                  <a:pt x="43" y="104"/>
                </a:lnTo>
                <a:lnTo>
                  <a:pt x="32" y="106"/>
                </a:lnTo>
                <a:lnTo>
                  <a:pt x="25" y="125"/>
                </a:lnTo>
                <a:lnTo>
                  <a:pt x="24" y="115"/>
                </a:lnTo>
                <a:lnTo>
                  <a:pt x="12" y="104"/>
                </a:lnTo>
                <a:lnTo>
                  <a:pt x="9" y="99"/>
                </a:lnTo>
                <a:lnTo>
                  <a:pt x="9" y="95"/>
                </a:lnTo>
                <a:lnTo>
                  <a:pt x="4" y="91"/>
                </a:lnTo>
                <a:lnTo>
                  <a:pt x="4" y="83"/>
                </a:lnTo>
                <a:lnTo>
                  <a:pt x="1" y="81"/>
                </a:lnTo>
                <a:lnTo>
                  <a:pt x="2" y="73"/>
                </a:lnTo>
                <a:lnTo>
                  <a:pt x="0" y="71"/>
                </a:lnTo>
                <a:lnTo>
                  <a:pt x="5" y="66"/>
                </a:lnTo>
                <a:lnTo>
                  <a:pt x="15" y="5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7" name="Freeform 34"/>
          <p:cNvSpPr>
            <a:spLocks noEditPoints="1"/>
          </p:cNvSpPr>
          <p:nvPr/>
        </p:nvSpPr>
        <p:spPr bwMode="auto">
          <a:xfrm>
            <a:off x="4244975" y="4557713"/>
            <a:ext cx="46038" cy="50800"/>
          </a:xfrm>
          <a:custGeom>
            <a:avLst/>
            <a:gdLst>
              <a:gd name="T0" fmla="*/ 0 w 43"/>
              <a:gd name="T1" fmla="*/ 2147483647 h 43"/>
              <a:gd name="T2" fmla="*/ 2147483647 w 43"/>
              <a:gd name="T3" fmla="*/ 2147483647 h 43"/>
              <a:gd name="T4" fmla="*/ 2147483647 w 43"/>
              <a:gd name="T5" fmla="*/ 2147483647 h 43"/>
              <a:gd name="T6" fmla="*/ 2147483647 w 43"/>
              <a:gd name="T7" fmla="*/ 0 h 43"/>
              <a:gd name="T8" fmla="*/ 2147483647 w 43"/>
              <a:gd name="T9" fmla="*/ 2147483647 h 43"/>
              <a:gd name="T10" fmla="*/ 2147483647 w 43"/>
              <a:gd name="T11" fmla="*/ 2147483647 h 43"/>
              <a:gd name="T12" fmla="*/ 2147483647 w 43"/>
              <a:gd name="T13" fmla="*/ 2147483647 h 43"/>
              <a:gd name="T14" fmla="*/ 2147483647 w 43"/>
              <a:gd name="T15" fmla="*/ 2147483647 h 43"/>
              <a:gd name="T16" fmla="*/ 2147483647 w 43"/>
              <a:gd name="T17" fmla="*/ 2147483647 h 43"/>
              <a:gd name="T18" fmla="*/ 2147483647 w 43"/>
              <a:gd name="T19" fmla="*/ 2147483647 h 43"/>
              <a:gd name="T20" fmla="*/ 2147483647 w 43"/>
              <a:gd name="T21" fmla="*/ 2147483647 h 43"/>
              <a:gd name="T22" fmla="*/ 2147483647 w 43"/>
              <a:gd name="T23" fmla="*/ 2147483647 h 43"/>
              <a:gd name="T24" fmla="*/ 2147483647 w 43"/>
              <a:gd name="T25" fmla="*/ 2147483647 h 43"/>
              <a:gd name="T26" fmla="*/ 2147483647 w 43"/>
              <a:gd name="T27" fmla="*/ 2147483647 h 43"/>
              <a:gd name="T28" fmla="*/ 2147483647 w 43"/>
              <a:gd name="T29" fmla="*/ 2147483647 h 43"/>
              <a:gd name="T30" fmla="*/ 2147483647 w 43"/>
              <a:gd name="T31" fmla="*/ 2147483647 h 43"/>
              <a:gd name="T32" fmla="*/ 2147483647 w 43"/>
              <a:gd name="T33" fmla="*/ 2147483647 h 43"/>
              <a:gd name="T34" fmla="*/ 2147483647 w 43"/>
              <a:gd name="T35" fmla="*/ 2147483647 h 43"/>
              <a:gd name="T36" fmla="*/ 2147483647 w 43"/>
              <a:gd name="T37" fmla="*/ 2147483647 h 43"/>
              <a:gd name="T38" fmla="*/ 2147483647 w 43"/>
              <a:gd name="T39" fmla="*/ 2147483647 h 43"/>
              <a:gd name="T40" fmla="*/ 0 w 43"/>
              <a:gd name="T41" fmla="*/ 2147483647 h 43"/>
              <a:gd name="T42" fmla="*/ 2147483647 w 43"/>
              <a:gd name="T43" fmla="*/ 2147483647 h 43"/>
              <a:gd name="T44" fmla="*/ 2147483647 w 43"/>
              <a:gd name="T45" fmla="*/ 2147483647 h 43"/>
              <a:gd name="T46" fmla="*/ 2147483647 w 43"/>
              <a:gd name="T47" fmla="*/ 2147483647 h 43"/>
              <a:gd name="T48" fmla="*/ 2147483647 w 43"/>
              <a:gd name="T49" fmla="*/ 2147483647 h 43"/>
              <a:gd name="T50" fmla="*/ 2147483647 w 43"/>
              <a:gd name="T51" fmla="*/ 2147483647 h 43"/>
              <a:gd name="T52" fmla="*/ 0 w 43"/>
              <a:gd name="T53" fmla="*/ 2147483647 h 43"/>
              <a:gd name="T54" fmla="*/ 2147483647 w 43"/>
              <a:gd name="T55" fmla="*/ 2147483647 h 43"/>
              <a:gd name="T56" fmla="*/ 2147483647 w 43"/>
              <a:gd name="T57" fmla="*/ 2147483647 h 43"/>
              <a:gd name="T58" fmla="*/ 2147483647 w 43"/>
              <a:gd name="T59" fmla="*/ 2147483647 h 43"/>
              <a:gd name="T60" fmla="*/ 2147483647 w 43"/>
              <a:gd name="T61" fmla="*/ 2147483647 h 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3" h="43">
                <a:moveTo>
                  <a:pt x="0" y="13"/>
                </a:moveTo>
                <a:lnTo>
                  <a:pt x="7" y="9"/>
                </a:lnTo>
                <a:lnTo>
                  <a:pt x="12" y="1"/>
                </a:lnTo>
                <a:lnTo>
                  <a:pt x="30" y="0"/>
                </a:lnTo>
                <a:lnTo>
                  <a:pt x="38" y="9"/>
                </a:lnTo>
                <a:lnTo>
                  <a:pt x="37" y="12"/>
                </a:lnTo>
                <a:lnTo>
                  <a:pt x="39" y="13"/>
                </a:lnTo>
                <a:lnTo>
                  <a:pt x="40" y="18"/>
                </a:lnTo>
                <a:lnTo>
                  <a:pt x="37" y="24"/>
                </a:lnTo>
                <a:lnTo>
                  <a:pt x="43" y="21"/>
                </a:lnTo>
                <a:lnTo>
                  <a:pt x="43" y="25"/>
                </a:lnTo>
                <a:lnTo>
                  <a:pt x="38" y="27"/>
                </a:lnTo>
                <a:lnTo>
                  <a:pt x="38" y="31"/>
                </a:lnTo>
                <a:lnTo>
                  <a:pt x="26" y="43"/>
                </a:lnTo>
                <a:lnTo>
                  <a:pt x="11" y="36"/>
                </a:lnTo>
                <a:lnTo>
                  <a:pt x="16" y="34"/>
                </a:lnTo>
                <a:lnTo>
                  <a:pt x="12" y="34"/>
                </a:lnTo>
                <a:lnTo>
                  <a:pt x="5" y="30"/>
                </a:lnTo>
                <a:lnTo>
                  <a:pt x="5" y="24"/>
                </a:lnTo>
                <a:lnTo>
                  <a:pt x="3" y="25"/>
                </a:lnTo>
                <a:lnTo>
                  <a:pt x="0" y="21"/>
                </a:lnTo>
                <a:lnTo>
                  <a:pt x="4" y="23"/>
                </a:lnTo>
                <a:lnTo>
                  <a:pt x="3" y="21"/>
                </a:lnTo>
                <a:lnTo>
                  <a:pt x="6" y="20"/>
                </a:lnTo>
                <a:lnTo>
                  <a:pt x="2" y="20"/>
                </a:lnTo>
                <a:lnTo>
                  <a:pt x="3" y="16"/>
                </a:lnTo>
                <a:lnTo>
                  <a:pt x="0" y="13"/>
                </a:lnTo>
                <a:close/>
                <a:moveTo>
                  <a:pt x="6" y="34"/>
                </a:moveTo>
                <a:lnTo>
                  <a:pt x="10" y="33"/>
                </a:lnTo>
                <a:lnTo>
                  <a:pt x="12" y="35"/>
                </a:lnTo>
                <a:lnTo>
                  <a:pt x="6" y="34"/>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08" name="Freeform 35"/>
          <p:cNvSpPr>
            <a:spLocks/>
          </p:cNvSpPr>
          <p:nvPr/>
        </p:nvSpPr>
        <p:spPr bwMode="auto">
          <a:xfrm>
            <a:off x="4289425" y="4594225"/>
            <a:ext cx="95250" cy="98425"/>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0 w 57"/>
              <a:gd name="T17" fmla="*/ 2147483647 h 59"/>
              <a:gd name="T18" fmla="*/ 2147483647 w 57"/>
              <a:gd name="T19" fmla="*/ 2147483647 h 59"/>
              <a:gd name="T20" fmla="*/ 2147483647 w 57"/>
              <a:gd name="T21" fmla="*/ 2147483647 h 59"/>
              <a:gd name="T22" fmla="*/ 2147483647 w 57"/>
              <a:gd name="T23" fmla="*/ 2147483647 h 59"/>
              <a:gd name="T24" fmla="*/ 2147483647 w 57"/>
              <a:gd name="T25" fmla="*/ 0 h 59"/>
              <a:gd name="T26" fmla="*/ 2147483647 w 57"/>
              <a:gd name="T27" fmla="*/ 0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7" h="59">
                <a:moveTo>
                  <a:pt x="43" y="13"/>
                </a:moveTo>
                <a:lnTo>
                  <a:pt x="45" y="23"/>
                </a:lnTo>
                <a:lnTo>
                  <a:pt x="41" y="28"/>
                </a:lnTo>
                <a:lnTo>
                  <a:pt x="51" y="32"/>
                </a:lnTo>
                <a:lnTo>
                  <a:pt x="53" y="36"/>
                </a:lnTo>
                <a:lnTo>
                  <a:pt x="57" y="37"/>
                </a:lnTo>
                <a:lnTo>
                  <a:pt x="56" y="59"/>
                </a:lnTo>
                <a:lnTo>
                  <a:pt x="33" y="49"/>
                </a:lnTo>
                <a:lnTo>
                  <a:pt x="0" y="22"/>
                </a:lnTo>
                <a:lnTo>
                  <a:pt x="12" y="10"/>
                </a:lnTo>
                <a:lnTo>
                  <a:pt x="12" y="6"/>
                </a:lnTo>
                <a:lnTo>
                  <a:pt x="17" y="4"/>
                </a:lnTo>
                <a:lnTo>
                  <a:pt x="17" y="0"/>
                </a:lnTo>
                <a:lnTo>
                  <a:pt x="26" y="0"/>
                </a:lnTo>
                <a:lnTo>
                  <a:pt x="28" y="2"/>
                </a:lnTo>
                <a:lnTo>
                  <a:pt x="30" y="11"/>
                </a:lnTo>
                <a:lnTo>
                  <a:pt x="28" y="16"/>
                </a:lnTo>
                <a:lnTo>
                  <a:pt x="31" y="15"/>
                </a:lnTo>
                <a:lnTo>
                  <a:pt x="34" y="18"/>
                </a:lnTo>
                <a:lnTo>
                  <a:pt x="37" y="17"/>
                </a:lnTo>
                <a:lnTo>
                  <a:pt x="40" y="11"/>
                </a:lnTo>
                <a:lnTo>
                  <a:pt x="43" y="1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9" name="Freeform 36"/>
          <p:cNvSpPr>
            <a:spLocks noEditPoints="1"/>
          </p:cNvSpPr>
          <p:nvPr/>
        </p:nvSpPr>
        <p:spPr bwMode="auto">
          <a:xfrm>
            <a:off x="4762500" y="4706938"/>
            <a:ext cx="68263" cy="65087"/>
          </a:xfrm>
          <a:custGeom>
            <a:avLst/>
            <a:gdLst>
              <a:gd name="T0" fmla="*/ 2147483647 w 40"/>
              <a:gd name="T1" fmla="*/ 2147483647 h 39"/>
              <a:gd name="T2" fmla="*/ 2147483647 w 40"/>
              <a:gd name="T3" fmla="*/ 2147483647 h 39"/>
              <a:gd name="T4" fmla="*/ 0 w 40"/>
              <a:gd name="T5" fmla="*/ 2147483647 h 39"/>
              <a:gd name="T6" fmla="*/ 2147483647 w 40"/>
              <a:gd name="T7" fmla="*/ 0 h 39"/>
              <a:gd name="T8" fmla="*/ 2147483647 w 40"/>
              <a:gd name="T9" fmla="*/ 0 h 39"/>
              <a:gd name="T10" fmla="*/ 2147483647 w 40"/>
              <a:gd name="T11" fmla="*/ 2147483647 h 39"/>
              <a:gd name="T12" fmla="*/ 2147483647 w 40"/>
              <a:gd name="T13" fmla="*/ 2147483647 h 39"/>
              <a:gd name="T14" fmla="*/ 2147483647 w 40"/>
              <a:gd name="T15" fmla="*/ 2147483647 h 39"/>
              <a:gd name="T16" fmla="*/ 2147483647 w 40"/>
              <a:gd name="T17" fmla="*/ 2147483647 h 39"/>
              <a:gd name="T18" fmla="*/ 2147483647 w 40"/>
              <a:gd name="T19" fmla="*/ 2147483647 h 39"/>
              <a:gd name="T20" fmla="*/ 2147483647 w 40"/>
              <a:gd name="T21" fmla="*/ 2147483647 h 39"/>
              <a:gd name="T22" fmla="*/ 2147483647 w 40"/>
              <a:gd name="T23" fmla="*/ 2147483647 h 39"/>
              <a:gd name="T24" fmla="*/ 2147483647 w 40"/>
              <a:gd name="T25" fmla="*/ 2147483647 h 39"/>
              <a:gd name="T26" fmla="*/ 2147483647 w 40"/>
              <a:gd name="T27" fmla="*/ 2147483647 h 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 h="39">
                <a:moveTo>
                  <a:pt x="5" y="3"/>
                </a:moveTo>
                <a:lnTo>
                  <a:pt x="3" y="8"/>
                </a:lnTo>
                <a:lnTo>
                  <a:pt x="0" y="7"/>
                </a:lnTo>
                <a:lnTo>
                  <a:pt x="2" y="0"/>
                </a:lnTo>
                <a:lnTo>
                  <a:pt x="6" y="0"/>
                </a:lnTo>
                <a:lnTo>
                  <a:pt x="5" y="3"/>
                </a:lnTo>
                <a:close/>
                <a:moveTo>
                  <a:pt x="19" y="20"/>
                </a:moveTo>
                <a:lnTo>
                  <a:pt x="21" y="22"/>
                </a:lnTo>
                <a:lnTo>
                  <a:pt x="40" y="22"/>
                </a:lnTo>
                <a:lnTo>
                  <a:pt x="40" y="39"/>
                </a:lnTo>
                <a:lnTo>
                  <a:pt x="19" y="39"/>
                </a:lnTo>
                <a:lnTo>
                  <a:pt x="12" y="37"/>
                </a:lnTo>
                <a:lnTo>
                  <a:pt x="19" y="26"/>
                </a:lnTo>
                <a:lnTo>
                  <a:pt x="19" y="20"/>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0" name="Freeform 37"/>
          <p:cNvSpPr>
            <a:spLocks/>
          </p:cNvSpPr>
          <p:nvPr/>
        </p:nvSpPr>
        <p:spPr bwMode="auto">
          <a:xfrm>
            <a:off x="5248275" y="4819650"/>
            <a:ext cx="46038" cy="41275"/>
          </a:xfrm>
          <a:custGeom>
            <a:avLst/>
            <a:gdLst>
              <a:gd name="T0" fmla="*/ 2147483647 w 28"/>
              <a:gd name="T1" fmla="*/ 2147483647 h 24"/>
              <a:gd name="T2" fmla="*/ 0 w 28"/>
              <a:gd name="T3" fmla="*/ 2147483647 h 24"/>
              <a:gd name="T4" fmla="*/ 2147483647 w 28"/>
              <a:gd name="T5" fmla="*/ 2147483647 h 24"/>
              <a:gd name="T6" fmla="*/ 2147483647 w 28"/>
              <a:gd name="T7" fmla="*/ 2147483647 h 24"/>
              <a:gd name="T8" fmla="*/ 2147483647 w 28"/>
              <a:gd name="T9" fmla="*/ 2147483647 h 24"/>
              <a:gd name="T10" fmla="*/ 2147483647 w 28"/>
              <a:gd name="T11" fmla="*/ 2147483647 h 24"/>
              <a:gd name="T12" fmla="*/ 2147483647 w 28"/>
              <a:gd name="T13" fmla="*/ 2147483647 h 24"/>
              <a:gd name="T14" fmla="*/ 2147483647 w 28"/>
              <a:gd name="T15" fmla="*/ 0 h 24"/>
              <a:gd name="T16" fmla="*/ 2147483647 w 28"/>
              <a:gd name="T17" fmla="*/ 2147483647 h 24"/>
              <a:gd name="T18" fmla="*/ 2147483647 w 28"/>
              <a:gd name="T19" fmla="*/ 2147483647 h 24"/>
              <a:gd name="T20" fmla="*/ 2147483647 w 28"/>
              <a:gd name="T21" fmla="*/ 2147483647 h 24"/>
              <a:gd name="T22" fmla="*/ 2147483647 w 28"/>
              <a:gd name="T23" fmla="*/ 2147483647 h 24"/>
              <a:gd name="T24" fmla="*/ 2147483647 w 28"/>
              <a:gd name="T25" fmla="*/ 2147483647 h 24"/>
              <a:gd name="T26" fmla="*/ 2147483647 w 28"/>
              <a:gd name="T27" fmla="*/ 2147483647 h 24"/>
              <a:gd name="T28" fmla="*/ 2147483647 w 28"/>
              <a:gd name="T29" fmla="*/ 2147483647 h 24"/>
              <a:gd name="T30" fmla="*/ 2147483647 w 28"/>
              <a:gd name="T31" fmla="*/ 2147483647 h 24"/>
              <a:gd name="T32" fmla="*/ 2147483647 w 28"/>
              <a:gd name="T33" fmla="*/ 2147483647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24">
                <a:moveTo>
                  <a:pt x="2" y="23"/>
                </a:moveTo>
                <a:lnTo>
                  <a:pt x="0" y="19"/>
                </a:lnTo>
                <a:lnTo>
                  <a:pt x="3" y="16"/>
                </a:lnTo>
                <a:lnTo>
                  <a:pt x="5" y="8"/>
                </a:lnTo>
                <a:lnTo>
                  <a:pt x="10" y="4"/>
                </a:lnTo>
                <a:lnTo>
                  <a:pt x="13" y="4"/>
                </a:lnTo>
                <a:lnTo>
                  <a:pt x="15" y="5"/>
                </a:lnTo>
                <a:lnTo>
                  <a:pt x="22" y="0"/>
                </a:lnTo>
                <a:lnTo>
                  <a:pt x="27" y="8"/>
                </a:lnTo>
                <a:lnTo>
                  <a:pt x="28" y="14"/>
                </a:lnTo>
                <a:lnTo>
                  <a:pt x="27" y="18"/>
                </a:lnTo>
                <a:lnTo>
                  <a:pt x="24" y="19"/>
                </a:lnTo>
                <a:lnTo>
                  <a:pt x="15" y="18"/>
                </a:lnTo>
                <a:lnTo>
                  <a:pt x="13" y="24"/>
                </a:lnTo>
                <a:lnTo>
                  <a:pt x="7" y="24"/>
                </a:lnTo>
                <a:lnTo>
                  <a:pt x="3" y="22"/>
                </a:lnTo>
                <a:lnTo>
                  <a:pt x="2" y="23"/>
                </a:lnTo>
                <a:close/>
              </a:path>
            </a:pathLst>
          </a:custGeom>
          <a:solidFill>
            <a:schemeClr val="tx1"/>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1" name="Freeform 38"/>
          <p:cNvSpPr>
            <a:spLocks noEditPoints="1"/>
          </p:cNvSpPr>
          <p:nvPr/>
        </p:nvSpPr>
        <p:spPr bwMode="auto">
          <a:xfrm>
            <a:off x="4840288" y="4899025"/>
            <a:ext cx="290512" cy="330200"/>
          </a:xfrm>
          <a:custGeom>
            <a:avLst/>
            <a:gdLst>
              <a:gd name="T0" fmla="*/ 2147483647 w 174"/>
              <a:gd name="T1" fmla="*/ 2147483647 h 196"/>
              <a:gd name="T2" fmla="*/ 2147483647 w 174"/>
              <a:gd name="T3" fmla="*/ 2147483647 h 196"/>
              <a:gd name="T4" fmla="*/ 2147483647 w 174"/>
              <a:gd name="T5" fmla="*/ 2147483647 h 196"/>
              <a:gd name="T6" fmla="*/ 2147483647 w 174"/>
              <a:gd name="T7" fmla="*/ 2147483647 h 196"/>
              <a:gd name="T8" fmla="*/ 2147483647 w 174"/>
              <a:gd name="T9" fmla="*/ 2147483647 h 196"/>
              <a:gd name="T10" fmla="*/ 2147483647 w 174"/>
              <a:gd name="T11" fmla="*/ 0 h 196"/>
              <a:gd name="T12" fmla="*/ 2147483647 w 174"/>
              <a:gd name="T13" fmla="*/ 2147483647 h 196"/>
              <a:gd name="T14" fmla="*/ 0 w 174"/>
              <a:gd name="T15" fmla="*/ 2147483647 h 196"/>
              <a:gd name="T16" fmla="*/ 0 w 174"/>
              <a:gd name="T17" fmla="*/ 2147483647 h 196"/>
              <a:gd name="T18" fmla="*/ 2147483647 w 174"/>
              <a:gd name="T19" fmla="*/ 2147483647 h 196"/>
              <a:gd name="T20" fmla="*/ 2147483647 w 174"/>
              <a:gd name="T21" fmla="*/ 2147483647 h 196"/>
              <a:gd name="T22" fmla="*/ 2147483647 w 174"/>
              <a:gd name="T23" fmla="*/ 2147483647 h 196"/>
              <a:gd name="T24" fmla="*/ 2147483647 w 174"/>
              <a:gd name="T25" fmla="*/ 2147483647 h 196"/>
              <a:gd name="T26" fmla="*/ 2147483647 w 174"/>
              <a:gd name="T27" fmla="*/ 2147483647 h 196"/>
              <a:gd name="T28" fmla="*/ 2147483647 w 174"/>
              <a:gd name="T29" fmla="*/ 2147483647 h 196"/>
              <a:gd name="T30" fmla="*/ 2147483647 w 174"/>
              <a:gd name="T31" fmla="*/ 2147483647 h 196"/>
              <a:gd name="T32" fmla="*/ 2147483647 w 174"/>
              <a:gd name="T33" fmla="*/ 2147483647 h 196"/>
              <a:gd name="T34" fmla="*/ 2147483647 w 174"/>
              <a:gd name="T35" fmla="*/ 2147483647 h 196"/>
              <a:gd name="T36" fmla="*/ 2147483647 w 174"/>
              <a:gd name="T37" fmla="*/ 2147483647 h 196"/>
              <a:gd name="T38" fmla="*/ 2147483647 w 174"/>
              <a:gd name="T39" fmla="*/ 2147483647 h 196"/>
              <a:gd name="T40" fmla="*/ 2147483647 w 174"/>
              <a:gd name="T41" fmla="*/ 2147483647 h 196"/>
              <a:gd name="T42" fmla="*/ 2147483647 w 174"/>
              <a:gd name="T43" fmla="*/ 2147483647 h 196"/>
              <a:gd name="T44" fmla="*/ 2147483647 w 174"/>
              <a:gd name="T45" fmla="*/ 2147483647 h 196"/>
              <a:gd name="T46" fmla="*/ 2147483647 w 174"/>
              <a:gd name="T47" fmla="*/ 2147483647 h 196"/>
              <a:gd name="T48" fmla="*/ 2147483647 w 174"/>
              <a:gd name="T49" fmla="*/ 2147483647 h 196"/>
              <a:gd name="T50" fmla="*/ 2147483647 w 174"/>
              <a:gd name="T51" fmla="*/ 2147483647 h 196"/>
              <a:gd name="T52" fmla="*/ 2147483647 w 174"/>
              <a:gd name="T53" fmla="*/ 2147483647 h 196"/>
              <a:gd name="T54" fmla="*/ 2147483647 w 174"/>
              <a:gd name="T55" fmla="*/ 2147483647 h 196"/>
              <a:gd name="T56" fmla="*/ 2147483647 w 174"/>
              <a:gd name="T57" fmla="*/ 2147483647 h 196"/>
              <a:gd name="T58" fmla="*/ 2147483647 w 174"/>
              <a:gd name="T59" fmla="*/ 2147483647 h 196"/>
              <a:gd name="T60" fmla="*/ 2147483647 w 174"/>
              <a:gd name="T61" fmla="*/ 2147483647 h 196"/>
              <a:gd name="T62" fmla="*/ 2147483647 w 174"/>
              <a:gd name="T63" fmla="*/ 2147483647 h 196"/>
              <a:gd name="T64" fmla="*/ 2147483647 w 174"/>
              <a:gd name="T65" fmla="*/ 2147483647 h 196"/>
              <a:gd name="T66" fmla="*/ 2147483647 w 174"/>
              <a:gd name="T67" fmla="*/ 2147483647 h 196"/>
              <a:gd name="T68" fmla="*/ 2147483647 w 174"/>
              <a:gd name="T69" fmla="*/ 2147483647 h 196"/>
              <a:gd name="T70" fmla="*/ 2147483647 w 174"/>
              <a:gd name="T71" fmla="*/ 2147483647 h 196"/>
              <a:gd name="T72" fmla="*/ 2147483647 w 174"/>
              <a:gd name="T73" fmla="*/ 2147483647 h 196"/>
              <a:gd name="T74" fmla="*/ 2147483647 w 174"/>
              <a:gd name="T75" fmla="*/ 2147483647 h 196"/>
              <a:gd name="T76" fmla="*/ 2147483647 w 174"/>
              <a:gd name="T77" fmla="*/ 2147483647 h 196"/>
              <a:gd name="T78" fmla="*/ 2147483647 w 174"/>
              <a:gd name="T79" fmla="*/ 2147483647 h 196"/>
              <a:gd name="T80" fmla="*/ 2147483647 w 174"/>
              <a:gd name="T81" fmla="*/ 2147483647 h 196"/>
              <a:gd name="T82" fmla="*/ 2147483647 w 174"/>
              <a:gd name="T83" fmla="*/ 2147483647 h 196"/>
              <a:gd name="T84" fmla="*/ 2147483647 w 174"/>
              <a:gd name="T85" fmla="*/ 2147483647 h 196"/>
              <a:gd name="T86" fmla="*/ 2147483647 w 174"/>
              <a:gd name="T87" fmla="*/ 2147483647 h 196"/>
              <a:gd name="T88" fmla="*/ 2147483647 w 174"/>
              <a:gd name="T89" fmla="*/ 2147483647 h 196"/>
              <a:gd name="T90" fmla="*/ 2147483647 w 174"/>
              <a:gd name="T91" fmla="*/ 2147483647 h 196"/>
              <a:gd name="T92" fmla="*/ 2147483647 w 174"/>
              <a:gd name="T93" fmla="*/ 2147483647 h 196"/>
              <a:gd name="T94" fmla="*/ 2147483647 w 174"/>
              <a:gd name="T95" fmla="*/ 2147483647 h 196"/>
              <a:gd name="T96" fmla="*/ 2147483647 w 174"/>
              <a:gd name="T97" fmla="*/ 2147483647 h 196"/>
              <a:gd name="T98" fmla="*/ 2147483647 w 174"/>
              <a:gd name="T99" fmla="*/ 2147483647 h 196"/>
              <a:gd name="T100" fmla="*/ 2147483647 w 174"/>
              <a:gd name="T101" fmla="*/ 2147483647 h 196"/>
              <a:gd name="T102" fmla="*/ 2147483647 w 174"/>
              <a:gd name="T103" fmla="*/ 2147483647 h 196"/>
              <a:gd name="T104" fmla="*/ 2147483647 w 174"/>
              <a:gd name="T105" fmla="*/ 2147483647 h 196"/>
              <a:gd name="T106" fmla="*/ 2147483647 w 174"/>
              <a:gd name="T107" fmla="*/ 2147483647 h 196"/>
              <a:gd name="T108" fmla="*/ 2147483647 w 174"/>
              <a:gd name="T109" fmla="*/ 2147483647 h 196"/>
              <a:gd name="T110" fmla="*/ 2147483647 w 174"/>
              <a:gd name="T111" fmla="*/ 2147483647 h 196"/>
              <a:gd name="T112" fmla="*/ 0 w 174"/>
              <a:gd name="T113" fmla="*/ 2147483647 h 1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4" h="196">
                <a:moveTo>
                  <a:pt x="19" y="3"/>
                </a:moveTo>
                <a:lnTo>
                  <a:pt x="12" y="9"/>
                </a:lnTo>
                <a:lnTo>
                  <a:pt x="11" y="18"/>
                </a:lnTo>
                <a:lnTo>
                  <a:pt x="6" y="19"/>
                </a:lnTo>
                <a:lnTo>
                  <a:pt x="4" y="9"/>
                </a:lnTo>
                <a:lnTo>
                  <a:pt x="15" y="0"/>
                </a:lnTo>
                <a:lnTo>
                  <a:pt x="19" y="3"/>
                </a:lnTo>
                <a:close/>
                <a:moveTo>
                  <a:pt x="0" y="184"/>
                </a:moveTo>
                <a:lnTo>
                  <a:pt x="0" y="164"/>
                </a:lnTo>
                <a:lnTo>
                  <a:pt x="4" y="160"/>
                </a:lnTo>
                <a:lnTo>
                  <a:pt x="11" y="128"/>
                </a:lnTo>
                <a:lnTo>
                  <a:pt x="17" y="119"/>
                </a:lnTo>
                <a:lnTo>
                  <a:pt x="24" y="115"/>
                </a:lnTo>
                <a:lnTo>
                  <a:pt x="29" y="105"/>
                </a:lnTo>
                <a:lnTo>
                  <a:pt x="28" y="89"/>
                </a:lnTo>
                <a:lnTo>
                  <a:pt x="17" y="66"/>
                </a:lnTo>
                <a:lnTo>
                  <a:pt x="23" y="62"/>
                </a:lnTo>
                <a:lnTo>
                  <a:pt x="23" y="56"/>
                </a:lnTo>
                <a:lnTo>
                  <a:pt x="15" y="36"/>
                </a:lnTo>
                <a:lnTo>
                  <a:pt x="7" y="24"/>
                </a:lnTo>
                <a:lnTo>
                  <a:pt x="20" y="21"/>
                </a:lnTo>
                <a:lnTo>
                  <a:pt x="69" y="21"/>
                </a:lnTo>
                <a:lnTo>
                  <a:pt x="73" y="40"/>
                </a:lnTo>
                <a:lnTo>
                  <a:pt x="83" y="52"/>
                </a:lnTo>
                <a:lnTo>
                  <a:pt x="96" y="50"/>
                </a:lnTo>
                <a:lnTo>
                  <a:pt x="108" y="51"/>
                </a:lnTo>
                <a:lnTo>
                  <a:pt x="110" y="37"/>
                </a:lnTo>
                <a:lnTo>
                  <a:pt x="126" y="36"/>
                </a:lnTo>
                <a:lnTo>
                  <a:pt x="125" y="41"/>
                </a:lnTo>
                <a:lnTo>
                  <a:pt x="142" y="41"/>
                </a:lnTo>
                <a:lnTo>
                  <a:pt x="142" y="51"/>
                </a:lnTo>
                <a:lnTo>
                  <a:pt x="144" y="58"/>
                </a:lnTo>
                <a:lnTo>
                  <a:pt x="142" y="71"/>
                </a:lnTo>
                <a:lnTo>
                  <a:pt x="150" y="85"/>
                </a:lnTo>
                <a:lnTo>
                  <a:pt x="150" y="90"/>
                </a:lnTo>
                <a:lnTo>
                  <a:pt x="148" y="92"/>
                </a:lnTo>
                <a:lnTo>
                  <a:pt x="149" y="97"/>
                </a:lnTo>
                <a:lnTo>
                  <a:pt x="153" y="94"/>
                </a:lnTo>
                <a:lnTo>
                  <a:pt x="172" y="94"/>
                </a:lnTo>
                <a:lnTo>
                  <a:pt x="174" y="92"/>
                </a:lnTo>
                <a:lnTo>
                  <a:pt x="174" y="113"/>
                </a:lnTo>
                <a:lnTo>
                  <a:pt x="172" y="119"/>
                </a:lnTo>
                <a:lnTo>
                  <a:pt x="174" y="123"/>
                </a:lnTo>
                <a:lnTo>
                  <a:pt x="145" y="123"/>
                </a:lnTo>
                <a:lnTo>
                  <a:pt x="145" y="169"/>
                </a:lnTo>
                <a:lnTo>
                  <a:pt x="148" y="174"/>
                </a:lnTo>
                <a:lnTo>
                  <a:pt x="166" y="190"/>
                </a:lnTo>
                <a:lnTo>
                  <a:pt x="129" y="196"/>
                </a:lnTo>
                <a:lnTo>
                  <a:pt x="122" y="193"/>
                </a:lnTo>
                <a:lnTo>
                  <a:pt x="102" y="193"/>
                </a:lnTo>
                <a:lnTo>
                  <a:pt x="95" y="187"/>
                </a:lnTo>
                <a:lnTo>
                  <a:pt x="32" y="187"/>
                </a:lnTo>
                <a:lnTo>
                  <a:pt x="24" y="181"/>
                </a:lnTo>
                <a:lnTo>
                  <a:pt x="20" y="180"/>
                </a:lnTo>
                <a:lnTo>
                  <a:pt x="12" y="184"/>
                </a:lnTo>
                <a:lnTo>
                  <a:pt x="5" y="183"/>
                </a:lnTo>
                <a:lnTo>
                  <a:pt x="0" y="18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2" name="Freeform 39"/>
          <p:cNvSpPr>
            <a:spLocks/>
          </p:cNvSpPr>
          <p:nvPr/>
        </p:nvSpPr>
        <p:spPr bwMode="auto">
          <a:xfrm>
            <a:off x="5160963" y="5170488"/>
            <a:ext cx="185737" cy="169862"/>
          </a:xfrm>
          <a:custGeom>
            <a:avLst/>
            <a:gdLst>
              <a:gd name="T0" fmla="*/ 0 w 111"/>
              <a:gd name="T1" fmla="*/ 2147483647 h 101"/>
              <a:gd name="T2" fmla="*/ 2147483647 w 111"/>
              <a:gd name="T3" fmla="*/ 2147483647 h 101"/>
              <a:gd name="T4" fmla="*/ 2147483647 w 111"/>
              <a:gd name="T5" fmla="*/ 2147483647 h 101"/>
              <a:gd name="T6" fmla="*/ 2147483647 w 111"/>
              <a:gd name="T7" fmla="*/ 2147483647 h 101"/>
              <a:gd name="T8" fmla="*/ 2147483647 w 111"/>
              <a:gd name="T9" fmla="*/ 2147483647 h 101"/>
              <a:gd name="T10" fmla="*/ 2147483647 w 111"/>
              <a:gd name="T11" fmla="*/ 2147483647 h 101"/>
              <a:gd name="T12" fmla="*/ 2147483647 w 111"/>
              <a:gd name="T13" fmla="*/ 0 h 101"/>
              <a:gd name="T14" fmla="*/ 2147483647 w 111"/>
              <a:gd name="T15" fmla="*/ 0 h 101"/>
              <a:gd name="T16" fmla="*/ 2147483647 w 111"/>
              <a:gd name="T17" fmla="*/ 2147483647 h 101"/>
              <a:gd name="T18" fmla="*/ 2147483647 w 111"/>
              <a:gd name="T19" fmla="*/ 2147483647 h 101"/>
              <a:gd name="T20" fmla="*/ 2147483647 w 111"/>
              <a:gd name="T21" fmla="*/ 2147483647 h 101"/>
              <a:gd name="T22" fmla="*/ 2147483647 w 111"/>
              <a:gd name="T23" fmla="*/ 2147483647 h 101"/>
              <a:gd name="T24" fmla="*/ 2147483647 w 111"/>
              <a:gd name="T25" fmla="*/ 2147483647 h 101"/>
              <a:gd name="T26" fmla="*/ 2147483647 w 111"/>
              <a:gd name="T27" fmla="*/ 2147483647 h 101"/>
              <a:gd name="T28" fmla="*/ 2147483647 w 111"/>
              <a:gd name="T29" fmla="*/ 2147483647 h 101"/>
              <a:gd name="T30" fmla="*/ 2147483647 w 111"/>
              <a:gd name="T31" fmla="*/ 2147483647 h 101"/>
              <a:gd name="T32" fmla="*/ 2147483647 w 111"/>
              <a:gd name="T33" fmla="*/ 2147483647 h 101"/>
              <a:gd name="T34" fmla="*/ 2147483647 w 111"/>
              <a:gd name="T35" fmla="*/ 2147483647 h 101"/>
              <a:gd name="T36" fmla="*/ 2147483647 w 111"/>
              <a:gd name="T37" fmla="*/ 2147483647 h 101"/>
              <a:gd name="T38" fmla="*/ 2147483647 w 111"/>
              <a:gd name="T39" fmla="*/ 2147483647 h 101"/>
              <a:gd name="T40" fmla="*/ 2147483647 w 111"/>
              <a:gd name="T41" fmla="*/ 2147483647 h 101"/>
              <a:gd name="T42" fmla="*/ 2147483647 w 111"/>
              <a:gd name="T43" fmla="*/ 2147483647 h 101"/>
              <a:gd name="T44" fmla="*/ 2147483647 w 111"/>
              <a:gd name="T45" fmla="*/ 2147483647 h 101"/>
              <a:gd name="T46" fmla="*/ 2147483647 w 111"/>
              <a:gd name="T47" fmla="*/ 2147483647 h 101"/>
              <a:gd name="T48" fmla="*/ 2147483647 w 111"/>
              <a:gd name="T49" fmla="*/ 2147483647 h 101"/>
              <a:gd name="T50" fmla="*/ 2147483647 w 111"/>
              <a:gd name="T51" fmla="*/ 2147483647 h 101"/>
              <a:gd name="T52" fmla="*/ 2147483647 w 111"/>
              <a:gd name="T53" fmla="*/ 2147483647 h 101"/>
              <a:gd name="T54" fmla="*/ 2147483647 w 111"/>
              <a:gd name="T55" fmla="*/ 2147483647 h 101"/>
              <a:gd name="T56" fmla="*/ 2147483647 w 111"/>
              <a:gd name="T57" fmla="*/ 2147483647 h 101"/>
              <a:gd name="T58" fmla="*/ 2147483647 w 111"/>
              <a:gd name="T59" fmla="*/ 2147483647 h 101"/>
              <a:gd name="T60" fmla="*/ 2147483647 w 111"/>
              <a:gd name="T61" fmla="*/ 2147483647 h 101"/>
              <a:gd name="T62" fmla="*/ 2147483647 w 111"/>
              <a:gd name="T63" fmla="*/ 2147483647 h 101"/>
              <a:gd name="T64" fmla="*/ 2147483647 w 111"/>
              <a:gd name="T65" fmla="*/ 2147483647 h 101"/>
              <a:gd name="T66" fmla="*/ 2147483647 w 111"/>
              <a:gd name="T67" fmla="*/ 2147483647 h 101"/>
              <a:gd name="T68" fmla="*/ 2147483647 w 111"/>
              <a:gd name="T69" fmla="*/ 2147483647 h 101"/>
              <a:gd name="T70" fmla="*/ 0 w 111"/>
              <a:gd name="T71" fmla="*/ 2147483647 h 10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 h="101">
                <a:moveTo>
                  <a:pt x="0" y="31"/>
                </a:moveTo>
                <a:lnTo>
                  <a:pt x="21" y="35"/>
                </a:lnTo>
                <a:lnTo>
                  <a:pt x="25" y="34"/>
                </a:lnTo>
                <a:lnTo>
                  <a:pt x="37" y="19"/>
                </a:lnTo>
                <a:lnTo>
                  <a:pt x="50" y="13"/>
                </a:lnTo>
                <a:lnTo>
                  <a:pt x="52" y="5"/>
                </a:lnTo>
                <a:lnTo>
                  <a:pt x="61" y="0"/>
                </a:lnTo>
                <a:lnTo>
                  <a:pt x="74" y="0"/>
                </a:lnTo>
                <a:lnTo>
                  <a:pt x="74" y="5"/>
                </a:lnTo>
                <a:lnTo>
                  <a:pt x="86" y="5"/>
                </a:lnTo>
                <a:lnTo>
                  <a:pt x="95" y="11"/>
                </a:lnTo>
                <a:lnTo>
                  <a:pt x="110" y="15"/>
                </a:lnTo>
                <a:lnTo>
                  <a:pt x="108" y="19"/>
                </a:lnTo>
                <a:lnTo>
                  <a:pt x="110" y="25"/>
                </a:lnTo>
                <a:lnTo>
                  <a:pt x="109" y="34"/>
                </a:lnTo>
                <a:lnTo>
                  <a:pt x="111" y="39"/>
                </a:lnTo>
                <a:lnTo>
                  <a:pt x="106" y="49"/>
                </a:lnTo>
                <a:lnTo>
                  <a:pt x="108" y="51"/>
                </a:lnTo>
                <a:lnTo>
                  <a:pt x="107" y="56"/>
                </a:lnTo>
                <a:lnTo>
                  <a:pt x="111" y="61"/>
                </a:lnTo>
                <a:lnTo>
                  <a:pt x="110" y="64"/>
                </a:lnTo>
                <a:lnTo>
                  <a:pt x="105" y="73"/>
                </a:lnTo>
                <a:lnTo>
                  <a:pt x="103" y="73"/>
                </a:lnTo>
                <a:lnTo>
                  <a:pt x="101" y="81"/>
                </a:lnTo>
                <a:lnTo>
                  <a:pt x="103" y="84"/>
                </a:lnTo>
                <a:lnTo>
                  <a:pt x="86" y="101"/>
                </a:lnTo>
                <a:lnTo>
                  <a:pt x="59" y="98"/>
                </a:lnTo>
                <a:lnTo>
                  <a:pt x="55" y="95"/>
                </a:lnTo>
                <a:lnTo>
                  <a:pt x="55" y="92"/>
                </a:lnTo>
                <a:lnTo>
                  <a:pt x="40" y="88"/>
                </a:lnTo>
                <a:lnTo>
                  <a:pt x="35" y="80"/>
                </a:lnTo>
                <a:lnTo>
                  <a:pt x="35" y="72"/>
                </a:lnTo>
                <a:lnTo>
                  <a:pt x="29" y="72"/>
                </a:lnTo>
                <a:lnTo>
                  <a:pt x="28" y="65"/>
                </a:lnTo>
                <a:lnTo>
                  <a:pt x="13" y="57"/>
                </a:lnTo>
                <a:lnTo>
                  <a:pt x="0" y="31"/>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13" name="Freeform 40"/>
          <p:cNvSpPr>
            <a:spLocks/>
          </p:cNvSpPr>
          <p:nvPr/>
        </p:nvSpPr>
        <p:spPr bwMode="auto">
          <a:xfrm>
            <a:off x="5035550" y="5221288"/>
            <a:ext cx="223838" cy="233362"/>
          </a:xfrm>
          <a:custGeom>
            <a:avLst/>
            <a:gdLst>
              <a:gd name="T0" fmla="*/ 0 w 133"/>
              <a:gd name="T1" fmla="*/ 2147483647 h 139"/>
              <a:gd name="T2" fmla="*/ 0 w 133"/>
              <a:gd name="T3" fmla="*/ 2147483647 h 139"/>
              <a:gd name="T4" fmla="*/ 2147483647 w 133"/>
              <a:gd name="T5" fmla="*/ 2147483647 h 139"/>
              <a:gd name="T6" fmla="*/ 2147483647 w 133"/>
              <a:gd name="T7" fmla="*/ 2147483647 h 139"/>
              <a:gd name="T8" fmla="*/ 2147483647 w 133"/>
              <a:gd name="T9" fmla="*/ 2147483647 h 139"/>
              <a:gd name="T10" fmla="*/ 2147483647 w 133"/>
              <a:gd name="T11" fmla="*/ 2147483647 h 139"/>
              <a:gd name="T12" fmla="*/ 2147483647 w 133"/>
              <a:gd name="T13" fmla="*/ 2147483647 h 139"/>
              <a:gd name="T14" fmla="*/ 2147483647 w 133"/>
              <a:gd name="T15" fmla="*/ 2147483647 h 139"/>
              <a:gd name="T16" fmla="*/ 2147483647 w 133"/>
              <a:gd name="T17" fmla="*/ 2147483647 h 139"/>
              <a:gd name="T18" fmla="*/ 2147483647 w 133"/>
              <a:gd name="T19" fmla="*/ 0 h 139"/>
              <a:gd name="T20" fmla="*/ 2147483647 w 133"/>
              <a:gd name="T21" fmla="*/ 2147483647 h 139"/>
              <a:gd name="T22" fmla="*/ 2147483647 w 133"/>
              <a:gd name="T23" fmla="*/ 2147483647 h 139"/>
              <a:gd name="T24" fmla="*/ 2147483647 w 133"/>
              <a:gd name="T25" fmla="*/ 2147483647 h 139"/>
              <a:gd name="T26" fmla="*/ 2147483647 w 133"/>
              <a:gd name="T27" fmla="*/ 2147483647 h 139"/>
              <a:gd name="T28" fmla="*/ 2147483647 w 133"/>
              <a:gd name="T29" fmla="*/ 2147483647 h 139"/>
              <a:gd name="T30" fmla="*/ 2147483647 w 133"/>
              <a:gd name="T31" fmla="*/ 2147483647 h 139"/>
              <a:gd name="T32" fmla="*/ 2147483647 w 133"/>
              <a:gd name="T33" fmla="*/ 2147483647 h 139"/>
              <a:gd name="T34" fmla="*/ 2147483647 w 133"/>
              <a:gd name="T35" fmla="*/ 2147483647 h 139"/>
              <a:gd name="T36" fmla="*/ 2147483647 w 133"/>
              <a:gd name="T37" fmla="*/ 2147483647 h 139"/>
              <a:gd name="T38" fmla="*/ 2147483647 w 133"/>
              <a:gd name="T39" fmla="*/ 2147483647 h 139"/>
              <a:gd name="T40" fmla="*/ 2147483647 w 133"/>
              <a:gd name="T41" fmla="*/ 2147483647 h 139"/>
              <a:gd name="T42" fmla="*/ 2147483647 w 133"/>
              <a:gd name="T43" fmla="*/ 2147483647 h 139"/>
              <a:gd name="T44" fmla="*/ 2147483647 w 133"/>
              <a:gd name="T45" fmla="*/ 2147483647 h 139"/>
              <a:gd name="T46" fmla="*/ 2147483647 w 133"/>
              <a:gd name="T47" fmla="*/ 2147483647 h 139"/>
              <a:gd name="T48" fmla="*/ 2147483647 w 133"/>
              <a:gd name="T49" fmla="*/ 2147483647 h 139"/>
              <a:gd name="T50" fmla="*/ 2147483647 w 133"/>
              <a:gd name="T51" fmla="*/ 2147483647 h 139"/>
              <a:gd name="T52" fmla="*/ 2147483647 w 133"/>
              <a:gd name="T53" fmla="*/ 2147483647 h 139"/>
              <a:gd name="T54" fmla="*/ 2147483647 w 133"/>
              <a:gd name="T55" fmla="*/ 2147483647 h 139"/>
              <a:gd name="T56" fmla="*/ 2147483647 w 133"/>
              <a:gd name="T57" fmla="*/ 2147483647 h 139"/>
              <a:gd name="T58" fmla="*/ 2147483647 w 133"/>
              <a:gd name="T59" fmla="*/ 2147483647 h 139"/>
              <a:gd name="T60" fmla="*/ 2147483647 w 133"/>
              <a:gd name="T61" fmla="*/ 2147483647 h 139"/>
              <a:gd name="T62" fmla="*/ 2147483647 w 133"/>
              <a:gd name="T63" fmla="*/ 2147483647 h 139"/>
              <a:gd name="T64" fmla="*/ 2147483647 w 133"/>
              <a:gd name="T65" fmla="*/ 2147483647 h 139"/>
              <a:gd name="T66" fmla="*/ 2147483647 w 133"/>
              <a:gd name="T67" fmla="*/ 2147483647 h 139"/>
              <a:gd name="T68" fmla="*/ 2147483647 w 133"/>
              <a:gd name="T69" fmla="*/ 2147483647 h 139"/>
              <a:gd name="T70" fmla="*/ 0 w 133"/>
              <a:gd name="T71" fmla="*/ 2147483647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3" h="139">
                <a:moveTo>
                  <a:pt x="0" y="106"/>
                </a:moveTo>
                <a:lnTo>
                  <a:pt x="0" y="64"/>
                </a:lnTo>
                <a:lnTo>
                  <a:pt x="14" y="63"/>
                </a:lnTo>
                <a:lnTo>
                  <a:pt x="14" y="8"/>
                </a:lnTo>
                <a:lnTo>
                  <a:pt x="47" y="3"/>
                </a:lnTo>
                <a:lnTo>
                  <a:pt x="51" y="11"/>
                </a:lnTo>
                <a:lnTo>
                  <a:pt x="62" y="3"/>
                </a:lnTo>
                <a:lnTo>
                  <a:pt x="65" y="4"/>
                </a:lnTo>
                <a:lnTo>
                  <a:pt x="68" y="1"/>
                </a:lnTo>
                <a:lnTo>
                  <a:pt x="74" y="0"/>
                </a:lnTo>
                <a:lnTo>
                  <a:pt x="87" y="26"/>
                </a:lnTo>
                <a:lnTo>
                  <a:pt x="102" y="34"/>
                </a:lnTo>
                <a:lnTo>
                  <a:pt x="103" y="41"/>
                </a:lnTo>
                <a:lnTo>
                  <a:pt x="109" y="41"/>
                </a:lnTo>
                <a:lnTo>
                  <a:pt x="109" y="49"/>
                </a:lnTo>
                <a:lnTo>
                  <a:pt x="114" y="57"/>
                </a:lnTo>
                <a:lnTo>
                  <a:pt x="129" y="61"/>
                </a:lnTo>
                <a:lnTo>
                  <a:pt x="129" y="64"/>
                </a:lnTo>
                <a:lnTo>
                  <a:pt x="133" y="67"/>
                </a:lnTo>
                <a:lnTo>
                  <a:pt x="118" y="73"/>
                </a:lnTo>
                <a:lnTo>
                  <a:pt x="107" y="84"/>
                </a:lnTo>
                <a:lnTo>
                  <a:pt x="99" y="88"/>
                </a:lnTo>
                <a:lnTo>
                  <a:pt x="97" y="98"/>
                </a:lnTo>
                <a:lnTo>
                  <a:pt x="91" y="104"/>
                </a:lnTo>
                <a:lnTo>
                  <a:pt x="83" y="106"/>
                </a:lnTo>
                <a:lnTo>
                  <a:pt x="78" y="120"/>
                </a:lnTo>
                <a:lnTo>
                  <a:pt x="66" y="122"/>
                </a:lnTo>
                <a:lnTo>
                  <a:pt x="55" y="119"/>
                </a:lnTo>
                <a:lnTo>
                  <a:pt x="49" y="114"/>
                </a:lnTo>
                <a:lnTo>
                  <a:pt x="43" y="114"/>
                </a:lnTo>
                <a:lnTo>
                  <a:pt x="37" y="127"/>
                </a:lnTo>
                <a:lnTo>
                  <a:pt x="24" y="139"/>
                </a:lnTo>
                <a:lnTo>
                  <a:pt x="9" y="138"/>
                </a:lnTo>
                <a:lnTo>
                  <a:pt x="12" y="123"/>
                </a:lnTo>
                <a:lnTo>
                  <a:pt x="5" y="110"/>
                </a:lnTo>
                <a:lnTo>
                  <a:pt x="0" y="10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4" name="Freeform 41"/>
          <p:cNvSpPr>
            <a:spLocks noEditPoints="1"/>
          </p:cNvSpPr>
          <p:nvPr/>
        </p:nvSpPr>
        <p:spPr bwMode="auto">
          <a:xfrm>
            <a:off x="4951413" y="5335588"/>
            <a:ext cx="508000" cy="722312"/>
          </a:xfrm>
          <a:custGeom>
            <a:avLst/>
            <a:gdLst>
              <a:gd name="T0" fmla="*/ 2147483647 w 302"/>
              <a:gd name="T1" fmla="*/ 2147483647 h 430"/>
              <a:gd name="T2" fmla="*/ 2147483647 w 302"/>
              <a:gd name="T3" fmla="*/ 2147483647 h 430"/>
              <a:gd name="T4" fmla="*/ 2147483647 w 302"/>
              <a:gd name="T5" fmla="*/ 2147483647 h 430"/>
              <a:gd name="T6" fmla="*/ 2147483647 w 302"/>
              <a:gd name="T7" fmla="*/ 2147483647 h 430"/>
              <a:gd name="T8" fmla="*/ 2147483647 w 302"/>
              <a:gd name="T9" fmla="*/ 2147483647 h 430"/>
              <a:gd name="T10" fmla="*/ 2147483647 w 302"/>
              <a:gd name="T11" fmla="*/ 2147483647 h 430"/>
              <a:gd name="T12" fmla="*/ 2147483647 w 302"/>
              <a:gd name="T13" fmla="*/ 2147483647 h 430"/>
              <a:gd name="T14" fmla="*/ 2147483647 w 302"/>
              <a:gd name="T15" fmla="*/ 2147483647 h 430"/>
              <a:gd name="T16" fmla="*/ 2147483647 w 302"/>
              <a:gd name="T17" fmla="*/ 2147483647 h 430"/>
              <a:gd name="T18" fmla="*/ 2147483647 w 302"/>
              <a:gd name="T19" fmla="*/ 2147483647 h 430"/>
              <a:gd name="T20" fmla="*/ 2147483647 w 302"/>
              <a:gd name="T21" fmla="*/ 2147483647 h 430"/>
              <a:gd name="T22" fmla="*/ 2147483647 w 302"/>
              <a:gd name="T23" fmla="*/ 2147483647 h 430"/>
              <a:gd name="T24" fmla="*/ 2147483647 w 302"/>
              <a:gd name="T25" fmla="*/ 2147483647 h 430"/>
              <a:gd name="T26" fmla="*/ 2147483647 w 302"/>
              <a:gd name="T27" fmla="*/ 2147483647 h 430"/>
              <a:gd name="T28" fmla="*/ 2147483647 w 302"/>
              <a:gd name="T29" fmla="*/ 2147483647 h 430"/>
              <a:gd name="T30" fmla="*/ 2147483647 w 302"/>
              <a:gd name="T31" fmla="*/ 2147483647 h 430"/>
              <a:gd name="T32" fmla="*/ 2147483647 w 302"/>
              <a:gd name="T33" fmla="*/ 2147483647 h 430"/>
              <a:gd name="T34" fmla="*/ 2147483647 w 302"/>
              <a:gd name="T35" fmla="*/ 2147483647 h 430"/>
              <a:gd name="T36" fmla="*/ 0 w 302"/>
              <a:gd name="T37" fmla="*/ 2147483647 h 430"/>
              <a:gd name="T38" fmla="*/ 2147483647 w 302"/>
              <a:gd name="T39" fmla="*/ 2147483647 h 430"/>
              <a:gd name="T40" fmla="*/ 2147483647 w 302"/>
              <a:gd name="T41" fmla="*/ 2147483647 h 430"/>
              <a:gd name="T42" fmla="*/ 2147483647 w 302"/>
              <a:gd name="T43" fmla="*/ 2147483647 h 430"/>
              <a:gd name="T44" fmla="*/ 2147483647 w 302"/>
              <a:gd name="T45" fmla="*/ 2147483647 h 430"/>
              <a:gd name="T46" fmla="*/ 2147483647 w 302"/>
              <a:gd name="T47" fmla="*/ 2147483647 h 430"/>
              <a:gd name="T48" fmla="*/ 2147483647 w 302"/>
              <a:gd name="T49" fmla="*/ 2147483647 h 430"/>
              <a:gd name="T50" fmla="*/ 2147483647 w 302"/>
              <a:gd name="T51" fmla="*/ 2147483647 h 430"/>
              <a:gd name="T52" fmla="*/ 2147483647 w 302"/>
              <a:gd name="T53" fmla="*/ 2147483647 h 430"/>
              <a:gd name="T54" fmla="*/ 2147483647 w 302"/>
              <a:gd name="T55" fmla="*/ 2147483647 h 430"/>
              <a:gd name="T56" fmla="*/ 2147483647 w 302"/>
              <a:gd name="T57" fmla="*/ 2147483647 h 430"/>
              <a:gd name="T58" fmla="*/ 2147483647 w 302"/>
              <a:gd name="T59" fmla="*/ 2147483647 h 430"/>
              <a:gd name="T60" fmla="*/ 2147483647 w 302"/>
              <a:gd name="T61" fmla="*/ 2147483647 h 430"/>
              <a:gd name="T62" fmla="*/ 2147483647 w 302"/>
              <a:gd name="T63" fmla="*/ 2147483647 h 430"/>
              <a:gd name="T64" fmla="*/ 2147483647 w 302"/>
              <a:gd name="T65" fmla="*/ 2147483647 h 430"/>
              <a:gd name="T66" fmla="*/ 2147483647 w 302"/>
              <a:gd name="T67" fmla="*/ 2147483647 h 430"/>
              <a:gd name="T68" fmla="*/ 2147483647 w 302"/>
              <a:gd name="T69" fmla="*/ 2147483647 h 430"/>
              <a:gd name="T70" fmla="*/ 2147483647 w 302"/>
              <a:gd name="T71" fmla="*/ 2147483647 h 430"/>
              <a:gd name="T72" fmla="*/ 2147483647 w 302"/>
              <a:gd name="T73" fmla="*/ 2147483647 h 430"/>
              <a:gd name="T74" fmla="*/ 2147483647 w 302"/>
              <a:gd name="T75" fmla="*/ 2147483647 h 430"/>
              <a:gd name="T76" fmla="*/ 2147483647 w 302"/>
              <a:gd name="T77" fmla="*/ 2147483647 h 430"/>
              <a:gd name="T78" fmla="*/ 2147483647 w 302"/>
              <a:gd name="T79" fmla="*/ 2147483647 h 430"/>
              <a:gd name="T80" fmla="*/ 2147483647 w 302"/>
              <a:gd name="T81" fmla="*/ 2147483647 h 430"/>
              <a:gd name="T82" fmla="*/ 2147483647 w 302"/>
              <a:gd name="T83" fmla="*/ 2147483647 h 43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02" h="430">
                <a:moveTo>
                  <a:pt x="219" y="58"/>
                </a:moveTo>
                <a:lnTo>
                  <a:pt x="210" y="54"/>
                </a:lnTo>
                <a:lnTo>
                  <a:pt x="203" y="64"/>
                </a:lnTo>
                <a:lnTo>
                  <a:pt x="203" y="71"/>
                </a:lnTo>
                <a:lnTo>
                  <a:pt x="208" y="77"/>
                </a:lnTo>
                <a:lnTo>
                  <a:pt x="213" y="79"/>
                </a:lnTo>
                <a:lnTo>
                  <a:pt x="219" y="79"/>
                </a:lnTo>
                <a:lnTo>
                  <a:pt x="220" y="71"/>
                </a:lnTo>
                <a:lnTo>
                  <a:pt x="222" y="72"/>
                </a:lnTo>
                <a:lnTo>
                  <a:pt x="233" y="72"/>
                </a:lnTo>
                <a:lnTo>
                  <a:pt x="225" y="98"/>
                </a:lnTo>
                <a:lnTo>
                  <a:pt x="210" y="112"/>
                </a:lnTo>
                <a:lnTo>
                  <a:pt x="192" y="143"/>
                </a:lnTo>
                <a:lnTo>
                  <a:pt x="162" y="172"/>
                </a:lnTo>
                <a:lnTo>
                  <a:pt x="142" y="184"/>
                </a:lnTo>
                <a:lnTo>
                  <a:pt x="131" y="184"/>
                </a:lnTo>
                <a:lnTo>
                  <a:pt x="131" y="189"/>
                </a:lnTo>
                <a:lnTo>
                  <a:pt x="121" y="188"/>
                </a:lnTo>
                <a:lnTo>
                  <a:pt x="118" y="192"/>
                </a:lnTo>
                <a:lnTo>
                  <a:pt x="101" y="188"/>
                </a:lnTo>
                <a:lnTo>
                  <a:pt x="97" y="190"/>
                </a:lnTo>
                <a:lnTo>
                  <a:pt x="86" y="189"/>
                </a:lnTo>
                <a:lnTo>
                  <a:pt x="75" y="195"/>
                </a:lnTo>
                <a:lnTo>
                  <a:pt x="57" y="197"/>
                </a:lnTo>
                <a:lnTo>
                  <a:pt x="50" y="202"/>
                </a:lnTo>
                <a:lnTo>
                  <a:pt x="40" y="199"/>
                </a:lnTo>
                <a:lnTo>
                  <a:pt x="40" y="195"/>
                </a:lnTo>
                <a:lnTo>
                  <a:pt x="33" y="195"/>
                </a:lnTo>
                <a:lnTo>
                  <a:pt x="33" y="190"/>
                </a:lnTo>
                <a:lnTo>
                  <a:pt x="28" y="190"/>
                </a:lnTo>
                <a:lnTo>
                  <a:pt x="27" y="194"/>
                </a:lnTo>
                <a:lnTo>
                  <a:pt x="26" y="189"/>
                </a:lnTo>
                <a:lnTo>
                  <a:pt x="28" y="183"/>
                </a:lnTo>
                <a:lnTo>
                  <a:pt x="20" y="169"/>
                </a:lnTo>
                <a:lnTo>
                  <a:pt x="26" y="165"/>
                </a:lnTo>
                <a:lnTo>
                  <a:pt x="25" y="153"/>
                </a:lnTo>
                <a:lnTo>
                  <a:pt x="11" y="127"/>
                </a:lnTo>
                <a:lnTo>
                  <a:pt x="0" y="99"/>
                </a:lnTo>
                <a:lnTo>
                  <a:pt x="9" y="90"/>
                </a:lnTo>
                <a:lnTo>
                  <a:pt x="13" y="95"/>
                </a:lnTo>
                <a:lnTo>
                  <a:pt x="13" y="101"/>
                </a:lnTo>
                <a:lnTo>
                  <a:pt x="24" y="104"/>
                </a:lnTo>
                <a:lnTo>
                  <a:pt x="38" y="105"/>
                </a:lnTo>
                <a:lnTo>
                  <a:pt x="44" y="98"/>
                </a:lnTo>
                <a:lnTo>
                  <a:pt x="50" y="96"/>
                </a:lnTo>
                <a:lnTo>
                  <a:pt x="50" y="39"/>
                </a:lnTo>
                <a:lnTo>
                  <a:pt x="55" y="43"/>
                </a:lnTo>
                <a:lnTo>
                  <a:pt x="62" y="56"/>
                </a:lnTo>
                <a:lnTo>
                  <a:pt x="59" y="71"/>
                </a:lnTo>
                <a:lnTo>
                  <a:pt x="74" y="72"/>
                </a:lnTo>
                <a:lnTo>
                  <a:pt x="87" y="60"/>
                </a:lnTo>
                <a:lnTo>
                  <a:pt x="93" y="47"/>
                </a:lnTo>
                <a:lnTo>
                  <a:pt x="99" y="47"/>
                </a:lnTo>
                <a:lnTo>
                  <a:pt x="105" y="52"/>
                </a:lnTo>
                <a:lnTo>
                  <a:pt x="116" y="55"/>
                </a:lnTo>
                <a:lnTo>
                  <a:pt x="128" y="53"/>
                </a:lnTo>
                <a:lnTo>
                  <a:pt x="133" y="39"/>
                </a:lnTo>
                <a:lnTo>
                  <a:pt x="141" y="37"/>
                </a:lnTo>
                <a:lnTo>
                  <a:pt x="147" y="31"/>
                </a:lnTo>
                <a:lnTo>
                  <a:pt x="149" y="21"/>
                </a:lnTo>
                <a:lnTo>
                  <a:pt x="157" y="17"/>
                </a:lnTo>
                <a:lnTo>
                  <a:pt x="168" y="6"/>
                </a:lnTo>
                <a:lnTo>
                  <a:pt x="183" y="0"/>
                </a:lnTo>
                <a:lnTo>
                  <a:pt x="210" y="3"/>
                </a:lnTo>
                <a:lnTo>
                  <a:pt x="214" y="19"/>
                </a:lnTo>
                <a:lnTo>
                  <a:pt x="220" y="34"/>
                </a:lnTo>
                <a:lnTo>
                  <a:pt x="219" y="58"/>
                </a:lnTo>
                <a:close/>
                <a:moveTo>
                  <a:pt x="175" y="102"/>
                </a:moveTo>
                <a:lnTo>
                  <a:pt x="172" y="99"/>
                </a:lnTo>
                <a:lnTo>
                  <a:pt x="166" y="101"/>
                </a:lnTo>
                <a:lnTo>
                  <a:pt x="149" y="116"/>
                </a:lnTo>
                <a:lnTo>
                  <a:pt x="154" y="127"/>
                </a:lnTo>
                <a:lnTo>
                  <a:pt x="160" y="131"/>
                </a:lnTo>
                <a:lnTo>
                  <a:pt x="164" y="133"/>
                </a:lnTo>
                <a:lnTo>
                  <a:pt x="169" y="125"/>
                </a:lnTo>
                <a:lnTo>
                  <a:pt x="180" y="121"/>
                </a:lnTo>
                <a:lnTo>
                  <a:pt x="180" y="118"/>
                </a:lnTo>
                <a:lnTo>
                  <a:pt x="184" y="111"/>
                </a:lnTo>
                <a:lnTo>
                  <a:pt x="182" y="107"/>
                </a:lnTo>
                <a:lnTo>
                  <a:pt x="175" y="102"/>
                </a:lnTo>
                <a:close/>
                <a:moveTo>
                  <a:pt x="302" y="430"/>
                </a:moveTo>
                <a:lnTo>
                  <a:pt x="299" y="429"/>
                </a:lnTo>
                <a:lnTo>
                  <a:pt x="302" y="428"/>
                </a:lnTo>
                <a:lnTo>
                  <a:pt x="302" y="430"/>
                </a:lnTo>
                <a:close/>
              </a:path>
            </a:pathLst>
          </a:custGeom>
          <a:solidFill>
            <a:srgbClr val="006699"/>
          </a:solidFill>
          <a:ln w="4826" cap="flat" cmpd="sng">
            <a:solidFill>
              <a:schemeClr val="bg2"/>
            </a:solidFill>
            <a:prstDash val="solid"/>
            <a:round/>
            <a:headEnd type="none" w="med" len="med"/>
            <a:tailEnd type="none" w="med" len="med"/>
          </a:ln>
        </p:spPr>
        <p:txBody>
          <a:bodyPr/>
          <a:lstStyle/>
          <a:p>
            <a:endParaRPr lang="en-US"/>
          </a:p>
        </p:txBody>
      </p:sp>
      <p:sp>
        <p:nvSpPr>
          <p:cNvPr id="3115" name="Freeform 42"/>
          <p:cNvSpPr>
            <a:spLocks/>
          </p:cNvSpPr>
          <p:nvPr/>
        </p:nvSpPr>
        <p:spPr bwMode="auto">
          <a:xfrm>
            <a:off x="5202238" y="5500688"/>
            <a:ext cx="58737" cy="58737"/>
          </a:xfrm>
          <a:custGeom>
            <a:avLst/>
            <a:gdLst>
              <a:gd name="T0" fmla="*/ 2147483647 w 35"/>
              <a:gd name="T1" fmla="*/ 2147483647 h 34"/>
              <a:gd name="T2" fmla="*/ 2147483647 w 35"/>
              <a:gd name="T3" fmla="*/ 2147483647 h 34"/>
              <a:gd name="T4" fmla="*/ 2147483647 w 35"/>
              <a:gd name="T5" fmla="*/ 2147483647 h 34"/>
              <a:gd name="T6" fmla="*/ 2147483647 w 35"/>
              <a:gd name="T7" fmla="*/ 2147483647 h 34"/>
              <a:gd name="T8" fmla="*/ 2147483647 w 35"/>
              <a:gd name="T9" fmla="*/ 2147483647 h 34"/>
              <a:gd name="T10" fmla="*/ 2147483647 w 35"/>
              <a:gd name="T11" fmla="*/ 2147483647 h 34"/>
              <a:gd name="T12" fmla="*/ 2147483647 w 35"/>
              <a:gd name="T13" fmla="*/ 2147483647 h 34"/>
              <a:gd name="T14" fmla="*/ 2147483647 w 35"/>
              <a:gd name="T15" fmla="*/ 2147483647 h 34"/>
              <a:gd name="T16" fmla="*/ 2147483647 w 35"/>
              <a:gd name="T17" fmla="*/ 2147483647 h 34"/>
              <a:gd name="T18" fmla="*/ 0 w 35"/>
              <a:gd name="T19" fmla="*/ 2147483647 h 34"/>
              <a:gd name="T20" fmla="*/ 2147483647 w 35"/>
              <a:gd name="T21" fmla="*/ 2147483647 h 34"/>
              <a:gd name="T22" fmla="*/ 2147483647 w 35"/>
              <a:gd name="T23" fmla="*/ 0 h 34"/>
              <a:gd name="T24" fmla="*/ 2147483647 w 35"/>
              <a:gd name="T25" fmla="*/ 2147483647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34">
                <a:moveTo>
                  <a:pt x="26" y="3"/>
                </a:moveTo>
                <a:lnTo>
                  <a:pt x="33" y="8"/>
                </a:lnTo>
                <a:lnTo>
                  <a:pt x="35" y="12"/>
                </a:lnTo>
                <a:lnTo>
                  <a:pt x="31" y="19"/>
                </a:lnTo>
                <a:lnTo>
                  <a:pt x="31" y="22"/>
                </a:lnTo>
                <a:lnTo>
                  <a:pt x="20" y="26"/>
                </a:lnTo>
                <a:lnTo>
                  <a:pt x="15" y="34"/>
                </a:lnTo>
                <a:lnTo>
                  <a:pt x="11" y="32"/>
                </a:lnTo>
                <a:lnTo>
                  <a:pt x="5" y="28"/>
                </a:lnTo>
                <a:lnTo>
                  <a:pt x="0" y="17"/>
                </a:lnTo>
                <a:lnTo>
                  <a:pt x="17" y="2"/>
                </a:lnTo>
                <a:lnTo>
                  <a:pt x="23" y="0"/>
                </a:lnTo>
                <a:lnTo>
                  <a:pt x="26"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6" name="Freeform 43"/>
          <p:cNvSpPr>
            <a:spLocks/>
          </p:cNvSpPr>
          <p:nvPr/>
        </p:nvSpPr>
        <p:spPr bwMode="auto">
          <a:xfrm>
            <a:off x="4114800" y="4495800"/>
            <a:ext cx="73025" cy="42863"/>
          </a:xfrm>
          <a:custGeom>
            <a:avLst/>
            <a:gdLst>
              <a:gd name="T0" fmla="*/ 0 w 43"/>
              <a:gd name="T1" fmla="*/ 2147483647 h 25"/>
              <a:gd name="T2" fmla="*/ 2147483647 w 43"/>
              <a:gd name="T3" fmla="*/ 2147483647 h 25"/>
              <a:gd name="T4" fmla="*/ 2147483647 w 43"/>
              <a:gd name="T5" fmla="*/ 0 h 25"/>
              <a:gd name="T6" fmla="*/ 2147483647 w 43"/>
              <a:gd name="T7" fmla="*/ 0 h 25"/>
              <a:gd name="T8" fmla="*/ 2147483647 w 43"/>
              <a:gd name="T9" fmla="*/ 2147483647 h 25"/>
              <a:gd name="T10" fmla="*/ 2147483647 w 43"/>
              <a:gd name="T11" fmla="*/ 2147483647 h 25"/>
              <a:gd name="T12" fmla="*/ 2147483647 w 43"/>
              <a:gd name="T13" fmla="*/ 2147483647 h 25"/>
              <a:gd name="T14" fmla="*/ 2147483647 w 43"/>
              <a:gd name="T15" fmla="*/ 2147483647 h 25"/>
              <a:gd name="T16" fmla="*/ 2147483647 w 43"/>
              <a:gd name="T17" fmla="*/ 2147483647 h 25"/>
              <a:gd name="T18" fmla="*/ 2147483647 w 43"/>
              <a:gd name="T19" fmla="*/ 2147483647 h 25"/>
              <a:gd name="T20" fmla="*/ 2147483647 w 43"/>
              <a:gd name="T21" fmla="*/ 2147483647 h 25"/>
              <a:gd name="T22" fmla="*/ 2147483647 w 43"/>
              <a:gd name="T23" fmla="*/ 2147483647 h 25"/>
              <a:gd name="T24" fmla="*/ 2147483647 w 43"/>
              <a:gd name="T25" fmla="*/ 2147483647 h 25"/>
              <a:gd name="T26" fmla="*/ 2147483647 w 43"/>
              <a:gd name="T27" fmla="*/ 2147483647 h 25"/>
              <a:gd name="T28" fmla="*/ 2147483647 w 43"/>
              <a:gd name="T29" fmla="*/ 2147483647 h 25"/>
              <a:gd name="T30" fmla="*/ 2147483647 w 43"/>
              <a:gd name="T31" fmla="*/ 2147483647 h 25"/>
              <a:gd name="T32" fmla="*/ 2147483647 w 43"/>
              <a:gd name="T33" fmla="*/ 2147483647 h 25"/>
              <a:gd name="T34" fmla="*/ 2147483647 w 43"/>
              <a:gd name="T35" fmla="*/ 2147483647 h 25"/>
              <a:gd name="T36" fmla="*/ 2147483647 w 43"/>
              <a:gd name="T37" fmla="*/ 2147483647 h 25"/>
              <a:gd name="T38" fmla="*/ 2147483647 w 43"/>
              <a:gd name="T39" fmla="*/ 2147483647 h 25"/>
              <a:gd name="T40" fmla="*/ 2147483647 w 43"/>
              <a:gd name="T41" fmla="*/ 2147483647 h 25"/>
              <a:gd name="T42" fmla="*/ 2147483647 w 43"/>
              <a:gd name="T43" fmla="*/ 2147483647 h 25"/>
              <a:gd name="T44" fmla="*/ 2147483647 w 43"/>
              <a:gd name="T45" fmla="*/ 2147483647 h 25"/>
              <a:gd name="T46" fmla="*/ 2147483647 w 43"/>
              <a:gd name="T47" fmla="*/ 2147483647 h 25"/>
              <a:gd name="T48" fmla="*/ 2147483647 w 43"/>
              <a:gd name="T49" fmla="*/ 2147483647 h 25"/>
              <a:gd name="T50" fmla="*/ 2147483647 w 43"/>
              <a:gd name="T51" fmla="*/ 2147483647 h 25"/>
              <a:gd name="T52" fmla="*/ 2147483647 w 43"/>
              <a:gd name="T53" fmla="*/ 2147483647 h 25"/>
              <a:gd name="T54" fmla="*/ 2147483647 w 43"/>
              <a:gd name="T55" fmla="*/ 2147483647 h 25"/>
              <a:gd name="T56" fmla="*/ 0 w 43"/>
              <a:gd name="T57" fmla="*/ 2147483647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 h="25">
                <a:moveTo>
                  <a:pt x="0" y="5"/>
                </a:moveTo>
                <a:lnTo>
                  <a:pt x="14" y="3"/>
                </a:lnTo>
                <a:lnTo>
                  <a:pt x="21" y="0"/>
                </a:lnTo>
                <a:lnTo>
                  <a:pt x="43" y="0"/>
                </a:lnTo>
                <a:lnTo>
                  <a:pt x="43" y="5"/>
                </a:lnTo>
                <a:lnTo>
                  <a:pt x="39" y="8"/>
                </a:lnTo>
                <a:lnTo>
                  <a:pt x="43" y="10"/>
                </a:lnTo>
                <a:lnTo>
                  <a:pt x="43" y="14"/>
                </a:lnTo>
                <a:lnTo>
                  <a:pt x="29" y="17"/>
                </a:lnTo>
                <a:lnTo>
                  <a:pt x="24" y="25"/>
                </a:lnTo>
                <a:lnTo>
                  <a:pt x="24" y="21"/>
                </a:lnTo>
                <a:lnTo>
                  <a:pt x="21" y="24"/>
                </a:lnTo>
                <a:lnTo>
                  <a:pt x="21" y="21"/>
                </a:lnTo>
                <a:lnTo>
                  <a:pt x="18" y="21"/>
                </a:lnTo>
                <a:lnTo>
                  <a:pt x="20" y="18"/>
                </a:lnTo>
                <a:lnTo>
                  <a:pt x="17" y="20"/>
                </a:lnTo>
                <a:lnTo>
                  <a:pt x="20" y="16"/>
                </a:lnTo>
                <a:lnTo>
                  <a:pt x="24" y="16"/>
                </a:lnTo>
                <a:lnTo>
                  <a:pt x="20" y="14"/>
                </a:lnTo>
                <a:lnTo>
                  <a:pt x="18" y="16"/>
                </a:lnTo>
                <a:lnTo>
                  <a:pt x="16" y="14"/>
                </a:lnTo>
                <a:lnTo>
                  <a:pt x="18" y="12"/>
                </a:lnTo>
                <a:lnTo>
                  <a:pt x="10" y="14"/>
                </a:lnTo>
                <a:lnTo>
                  <a:pt x="14" y="10"/>
                </a:lnTo>
                <a:lnTo>
                  <a:pt x="6" y="11"/>
                </a:lnTo>
                <a:lnTo>
                  <a:pt x="5" y="8"/>
                </a:lnTo>
                <a:lnTo>
                  <a:pt x="9" y="5"/>
                </a:lnTo>
                <a:lnTo>
                  <a:pt x="3" y="8"/>
                </a:lnTo>
                <a:lnTo>
                  <a:pt x="0" y="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7" name="Freeform 44"/>
          <p:cNvSpPr>
            <a:spLocks/>
          </p:cNvSpPr>
          <p:nvPr/>
        </p:nvSpPr>
        <p:spPr bwMode="auto">
          <a:xfrm>
            <a:off x="4579938" y="4498975"/>
            <a:ext cx="73025" cy="147638"/>
          </a:xfrm>
          <a:custGeom>
            <a:avLst/>
            <a:gdLst>
              <a:gd name="T0" fmla="*/ 2147483647 w 43"/>
              <a:gd name="T1" fmla="*/ 2147483647 h 88"/>
              <a:gd name="T2" fmla="*/ 2147483647 w 43"/>
              <a:gd name="T3" fmla="*/ 2147483647 h 88"/>
              <a:gd name="T4" fmla="*/ 2147483647 w 43"/>
              <a:gd name="T5" fmla="*/ 2147483647 h 88"/>
              <a:gd name="T6" fmla="*/ 2147483647 w 43"/>
              <a:gd name="T7" fmla="*/ 2147483647 h 88"/>
              <a:gd name="T8" fmla="*/ 2147483647 w 43"/>
              <a:gd name="T9" fmla="*/ 2147483647 h 88"/>
              <a:gd name="T10" fmla="*/ 2147483647 w 43"/>
              <a:gd name="T11" fmla="*/ 0 h 88"/>
              <a:gd name="T12" fmla="*/ 2147483647 w 43"/>
              <a:gd name="T13" fmla="*/ 2147483647 h 88"/>
              <a:gd name="T14" fmla="*/ 2147483647 w 43"/>
              <a:gd name="T15" fmla="*/ 2147483647 h 88"/>
              <a:gd name="T16" fmla="*/ 2147483647 w 43"/>
              <a:gd name="T17" fmla="*/ 2147483647 h 88"/>
              <a:gd name="T18" fmla="*/ 2147483647 w 43"/>
              <a:gd name="T19" fmla="*/ 2147483647 h 88"/>
              <a:gd name="T20" fmla="*/ 2147483647 w 43"/>
              <a:gd name="T21" fmla="*/ 2147483647 h 88"/>
              <a:gd name="T22" fmla="*/ 2147483647 w 43"/>
              <a:gd name="T23" fmla="*/ 2147483647 h 88"/>
              <a:gd name="T24" fmla="*/ 2147483647 w 43"/>
              <a:gd name="T25" fmla="*/ 2147483647 h 88"/>
              <a:gd name="T26" fmla="*/ 2147483647 w 43"/>
              <a:gd name="T27" fmla="*/ 2147483647 h 88"/>
              <a:gd name="T28" fmla="*/ 2147483647 w 43"/>
              <a:gd name="T29" fmla="*/ 2147483647 h 88"/>
              <a:gd name="T30" fmla="*/ 2147483647 w 43"/>
              <a:gd name="T31" fmla="*/ 2147483647 h 88"/>
              <a:gd name="T32" fmla="*/ 2147483647 w 43"/>
              <a:gd name="T33" fmla="*/ 2147483647 h 88"/>
              <a:gd name="T34" fmla="*/ 2147483647 w 43"/>
              <a:gd name="T35" fmla="*/ 2147483647 h 88"/>
              <a:gd name="T36" fmla="*/ 2147483647 w 43"/>
              <a:gd name="T37" fmla="*/ 2147483647 h 88"/>
              <a:gd name="T38" fmla="*/ 2147483647 w 43"/>
              <a:gd name="T39" fmla="*/ 2147483647 h 88"/>
              <a:gd name="T40" fmla="*/ 2147483647 w 43"/>
              <a:gd name="T41" fmla="*/ 2147483647 h 88"/>
              <a:gd name="T42" fmla="*/ 2147483647 w 43"/>
              <a:gd name="T43" fmla="*/ 2147483647 h 88"/>
              <a:gd name="T44" fmla="*/ 0 w 43"/>
              <a:gd name="T45" fmla="*/ 2147483647 h 88"/>
              <a:gd name="T46" fmla="*/ 2147483647 w 43"/>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3" h="88">
                <a:moveTo>
                  <a:pt x="1" y="20"/>
                </a:moveTo>
                <a:lnTo>
                  <a:pt x="9" y="14"/>
                </a:lnTo>
                <a:lnTo>
                  <a:pt x="17" y="14"/>
                </a:lnTo>
                <a:lnTo>
                  <a:pt x="23" y="8"/>
                </a:lnTo>
                <a:lnTo>
                  <a:pt x="23" y="2"/>
                </a:lnTo>
                <a:lnTo>
                  <a:pt x="29" y="0"/>
                </a:lnTo>
                <a:lnTo>
                  <a:pt x="39" y="10"/>
                </a:lnTo>
                <a:lnTo>
                  <a:pt x="38" y="14"/>
                </a:lnTo>
                <a:lnTo>
                  <a:pt x="42" y="18"/>
                </a:lnTo>
                <a:lnTo>
                  <a:pt x="43" y="26"/>
                </a:lnTo>
                <a:lnTo>
                  <a:pt x="39" y="31"/>
                </a:lnTo>
                <a:lnTo>
                  <a:pt x="40" y="35"/>
                </a:lnTo>
                <a:lnTo>
                  <a:pt x="34" y="42"/>
                </a:lnTo>
                <a:lnTo>
                  <a:pt x="32" y="47"/>
                </a:lnTo>
                <a:lnTo>
                  <a:pt x="28" y="48"/>
                </a:lnTo>
                <a:lnTo>
                  <a:pt x="27" y="86"/>
                </a:lnTo>
                <a:lnTo>
                  <a:pt x="12" y="88"/>
                </a:lnTo>
                <a:lnTo>
                  <a:pt x="14" y="88"/>
                </a:lnTo>
                <a:lnTo>
                  <a:pt x="11" y="77"/>
                </a:lnTo>
                <a:lnTo>
                  <a:pt x="12" y="48"/>
                </a:lnTo>
                <a:lnTo>
                  <a:pt x="8" y="41"/>
                </a:lnTo>
                <a:lnTo>
                  <a:pt x="8" y="35"/>
                </a:lnTo>
                <a:lnTo>
                  <a:pt x="0" y="29"/>
                </a:lnTo>
                <a:lnTo>
                  <a:pt x="1" y="2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8" name="Freeform 45"/>
          <p:cNvSpPr>
            <a:spLocks/>
          </p:cNvSpPr>
          <p:nvPr/>
        </p:nvSpPr>
        <p:spPr bwMode="auto">
          <a:xfrm>
            <a:off x="4572000" y="4527550"/>
            <a:ext cx="46038" cy="120650"/>
          </a:xfrm>
          <a:custGeom>
            <a:avLst/>
            <a:gdLst>
              <a:gd name="T0" fmla="*/ 2147483647 w 28"/>
              <a:gd name="T1" fmla="*/ 2147483647 h 72"/>
              <a:gd name="T2" fmla="*/ 2147483647 w 28"/>
              <a:gd name="T3" fmla="*/ 2147483647 h 72"/>
              <a:gd name="T4" fmla="*/ 2147483647 w 28"/>
              <a:gd name="T5" fmla="*/ 2147483647 h 72"/>
              <a:gd name="T6" fmla="*/ 2147483647 w 28"/>
              <a:gd name="T7" fmla="*/ 2147483647 h 72"/>
              <a:gd name="T8" fmla="*/ 2147483647 w 28"/>
              <a:gd name="T9" fmla="*/ 2147483647 h 72"/>
              <a:gd name="T10" fmla="*/ 2147483647 w 28"/>
              <a:gd name="T11" fmla="*/ 2147483647 h 72"/>
              <a:gd name="T12" fmla="*/ 2147483647 w 28"/>
              <a:gd name="T13" fmla="*/ 2147483647 h 72"/>
              <a:gd name="T14" fmla="*/ 2147483647 w 28"/>
              <a:gd name="T15" fmla="*/ 2147483647 h 72"/>
              <a:gd name="T16" fmla="*/ 2147483647 w 28"/>
              <a:gd name="T17" fmla="*/ 2147483647 h 72"/>
              <a:gd name="T18" fmla="*/ 2147483647 w 28"/>
              <a:gd name="T19" fmla="*/ 2147483647 h 72"/>
              <a:gd name="T20" fmla="*/ 2147483647 w 28"/>
              <a:gd name="T21" fmla="*/ 2147483647 h 72"/>
              <a:gd name="T22" fmla="*/ 0 w 28"/>
              <a:gd name="T23" fmla="*/ 0 h 72"/>
              <a:gd name="T24" fmla="*/ 2147483647 w 28"/>
              <a:gd name="T25" fmla="*/ 2147483647 h 72"/>
              <a:gd name="T26" fmla="*/ 2147483647 w 28"/>
              <a:gd name="T27" fmla="*/ 2147483647 h 72"/>
              <a:gd name="T28" fmla="*/ 2147483647 w 28"/>
              <a:gd name="T29" fmla="*/ 2147483647 h 72"/>
              <a:gd name="T30" fmla="*/ 2147483647 w 28"/>
              <a:gd name="T31" fmla="*/ 2147483647 h 72"/>
              <a:gd name="T32" fmla="*/ 2147483647 w 28"/>
              <a:gd name="T33" fmla="*/ 2147483647 h 72"/>
              <a:gd name="T34" fmla="*/ 2147483647 w 28"/>
              <a:gd name="T35" fmla="*/ 2147483647 h 72"/>
              <a:gd name="T36" fmla="*/ 2147483647 w 28"/>
              <a:gd name="T37" fmla="*/ 2147483647 h 72"/>
              <a:gd name="T38" fmla="*/ 2147483647 w 28"/>
              <a:gd name="T39" fmla="*/ 2147483647 h 72"/>
              <a:gd name="T40" fmla="*/ 2147483647 w 28"/>
              <a:gd name="T41" fmla="*/ 2147483647 h 72"/>
              <a:gd name="T42" fmla="*/ 2147483647 w 28"/>
              <a:gd name="T43" fmla="*/ 2147483647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 h="72">
                <a:moveTo>
                  <a:pt x="19" y="72"/>
                </a:moveTo>
                <a:lnTo>
                  <a:pt x="14" y="67"/>
                </a:lnTo>
                <a:lnTo>
                  <a:pt x="10" y="60"/>
                </a:lnTo>
                <a:lnTo>
                  <a:pt x="13" y="40"/>
                </a:lnTo>
                <a:lnTo>
                  <a:pt x="8" y="34"/>
                </a:lnTo>
                <a:lnTo>
                  <a:pt x="10" y="33"/>
                </a:lnTo>
                <a:lnTo>
                  <a:pt x="10" y="25"/>
                </a:lnTo>
                <a:lnTo>
                  <a:pt x="6" y="24"/>
                </a:lnTo>
                <a:lnTo>
                  <a:pt x="8" y="13"/>
                </a:lnTo>
                <a:lnTo>
                  <a:pt x="2" y="7"/>
                </a:lnTo>
                <a:lnTo>
                  <a:pt x="3" y="1"/>
                </a:lnTo>
                <a:lnTo>
                  <a:pt x="0" y="0"/>
                </a:lnTo>
                <a:lnTo>
                  <a:pt x="10" y="3"/>
                </a:lnTo>
                <a:lnTo>
                  <a:pt x="15" y="2"/>
                </a:lnTo>
                <a:lnTo>
                  <a:pt x="14" y="11"/>
                </a:lnTo>
                <a:lnTo>
                  <a:pt x="22" y="17"/>
                </a:lnTo>
                <a:lnTo>
                  <a:pt x="22" y="23"/>
                </a:lnTo>
                <a:lnTo>
                  <a:pt x="26" y="30"/>
                </a:lnTo>
                <a:lnTo>
                  <a:pt x="25" y="59"/>
                </a:lnTo>
                <a:lnTo>
                  <a:pt x="28" y="70"/>
                </a:lnTo>
                <a:lnTo>
                  <a:pt x="26" y="70"/>
                </a:lnTo>
                <a:lnTo>
                  <a:pt x="19" y="72"/>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9" name="Freeform 46"/>
          <p:cNvSpPr>
            <a:spLocks/>
          </p:cNvSpPr>
          <p:nvPr/>
        </p:nvSpPr>
        <p:spPr bwMode="auto">
          <a:xfrm>
            <a:off x="5083175" y="4991100"/>
            <a:ext cx="277813" cy="238125"/>
          </a:xfrm>
          <a:custGeom>
            <a:avLst/>
            <a:gdLst>
              <a:gd name="T0" fmla="*/ 2147483647 w 166"/>
              <a:gd name="T1" fmla="*/ 2147483647 h 142"/>
              <a:gd name="T2" fmla="*/ 2147483647 w 166"/>
              <a:gd name="T3" fmla="*/ 2147483647 h 142"/>
              <a:gd name="T4" fmla="*/ 0 w 166"/>
              <a:gd name="T5" fmla="*/ 2147483647 h 142"/>
              <a:gd name="T6" fmla="*/ 0 w 166"/>
              <a:gd name="T7" fmla="*/ 2147483647 h 142"/>
              <a:gd name="T8" fmla="*/ 2147483647 w 166"/>
              <a:gd name="T9" fmla="*/ 2147483647 h 142"/>
              <a:gd name="T10" fmla="*/ 2147483647 w 166"/>
              <a:gd name="T11" fmla="*/ 2147483647 h 142"/>
              <a:gd name="T12" fmla="*/ 2147483647 w 166"/>
              <a:gd name="T13" fmla="*/ 2147483647 h 142"/>
              <a:gd name="T14" fmla="*/ 2147483647 w 166"/>
              <a:gd name="T15" fmla="*/ 2147483647 h 142"/>
              <a:gd name="T16" fmla="*/ 2147483647 w 166"/>
              <a:gd name="T17" fmla="*/ 2147483647 h 142"/>
              <a:gd name="T18" fmla="*/ 2147483647 w 166"/>
              <a:gd name="T19" fmla="*/ 2147483647 h 142"/>
              <a:gd name="T20" fmla="*/ 2147483647 w 166"/>
              <a:gd name="T21" fmla="*/ 2147483647 h 142"/>
              <a:gd name="T22" fmla="*/ 2147483647 w 166"/>
              <a:gd name="T23" fmla="*/ 2147483647 h 142"/>
              <a:gd name="T24" fmla="*/ 2147483647 w 166"/>
              <a:gd name="T25" fmla="*/ 2147483647 h 142"/>
              <a:gd name="T26" fmla="*/ 2147483647 w 166"/>
              <a:gd name="T27" fmla="*/ 2147483647 h 142"/>
              <a:gd name="T28" fmla="*/ 2147483647 w 166"/>
              <a:gd name="T29" fmla="*/ 2147483647 h 142"/>
              <a:gd name="T30" fmla="*/ 2147483647 w 166"/>
              <a:gd name="T31" fmla="*/ 2147483647 h 142"/>
              <a:gd name="T32" fmla="*/ 2147483647 w 166"/>
              <a:gd name="T33" fmla="*/ 2147483647 h 142"/>
              <a:gd name="T34" fmla="*/ 2147483647 w 166"/>
              <a:gd name="T35" fmla="*/ 2147483647 h 142"/>
              <a:gd name="T36" fmla="*/ 2147483647 w 166"/>
              <a:gd name="T37" fmla="*/ 2147483647 h 142"/>
              <a:gd name="T38" fmla="*/ 2147483647 w 166"/>
              <a:gd name="T39" fmla="*/ 2147483647 h 142"/>
              <a:gd name="T40" fmla="*/ 2147483647 w 166"/>
              <a:gd name="T41" fmla="*/ 2147483647 h 142"/>
              <a:gd name="T42" fmla="*/ 2147483647 w 166"/>
              <a:gd name="T43" fmla="*/ 2147483647 h 142"/>
              <a:gd name="T44" fmla="*/ 2147483647 w 166"/>
              <a:gd name="T45" fmla="*/ 2147483647 h 142"/>
              <a:gd name="T46" fmla="*/ 2147483647 w 166"/>
              <a:gd name="T47" fmla="*/ 2147483647 h 142"/>
              <a:gd name="T48" fmla="*/ 2147483647 w 166"/>
              <a:gd name="T49" fmla="*/ 2147483647 h 142"/>
              <a:gd name="T50" fmla="*/ 2147483647 w 166"/>
              <a:gd name="T51" fmla="*/ 2147483647 h 142"/>
              <a:gd name="T52" fmla="*/ 2147483647 w 166"/>
              <a:gd name="T53" fmla="*/ 2147483647 h 142"/>
              <a:gd name="T54" fmla="*/ 2147483647 w 166"/>
              <a:gd name="T55" fmla="*/ 2147483647 h 142"/>
              <a:gd name="T56" fmla="*/ 2147483647 w 166"/>
              <a:gd name="T57" fmla="*/ 2147483647 h 142"/>
              <a:gd name="T58" fmla="*/ 2147483647 w 166"/>
              <a:gd name="T59" fmla="*/ 2147483647 h 142"/>
              <a:gd name="T60" fmla="*/ 2147483647 w 166"/>
              <a:gd name="T61" fmla="*/ 2147483647 h 142"/>
              <a:gd name="T62" fmla="*/ 2147483647 w 166"/>
              <a:gd name="T63" fmla="*/ 2147483647 h 142"/>
              <a:gd name="T64" fmla="*/ 2147483647 w 166"/>
              <a:gd name="T65" fmla="*/ 2147483647 h 142"/>
              <a:gd name="T66" fmla="*/ 2147483647 w 166"/>
              <a:gd name="T67" fmla="*/ 0 h 142"/>
              <a:gd name="T68" fmla="*/ 2147483647 w 166"/>
              <a:gd name="T69" fmla="*/ 2147483647 h 142"/>
              <a:gd name="T70" fmla="*/ 2147483647 w 166"/>
              <a:gd name="T71" fmla="*/ 2147483647 h 142"/>
              <a:gd name="T72" fmla="*/ 2147483647 w 166"/>
              <a:gd name="T73" fmla="*/ 2147483647 h 142"/>
              <a:gd name="T74" fmla="*/ 2147483647 w 166"/>
              <a:gd name="T75" fmla="*/ 2147483647 h 142"/>
              <a:gd name="T76" fmla="*/ 2147483647 w 166"/>
              <a:gd name="T77" fmla="*/ 2147483647 h 142"/>
              <a:gd name="T78" fmla="*/ 2147483647 w 166"/>
              <a:gd name="T79" fmla="*/ 2147483647 h 142"/>
              <a:gd name="T80" fmla="*/ 2147483647 w 166"/>
              <a:gd name="T81" fmla="*/ 2147483647 h 142"/>
              <a:gd name="T82" fmla="*/ 2147483647 w 166"/>
              <a:gd name="T83" fmla="*/ 2147483647 h 142"/>
              <a:gd name="T84" fmla="*/ 2147483647 w 166"/>
              <a:gd name="T85" fmla="*/ 2147483647 h 142"/>
              <a:gd name="T86" fmla="*/ 2147483647 w 166"/>
              <a:gd name="T87" fmla="*/ 2147483647 h 142"/>
              <a:gd name="T88" fmla="*/ 2147483647 w 166"/>
              <a:gd name="T89" fmla="*/ 2147483647 h 142"/>
              <a:gd name="T90" fmla="*/ 2147483647 w 166"/>
              <a:gd name="T91" fmla="*/ 2147483647 h 142"/>
              <a:gd name="T92" fmla="*/ 2147483647 w 166"/>
              <a:gd name="T93" fmla="*/ 2147483647 h 142"/>
              <a:gd name="T94" fmla="*/ 2147483647 w 166"/>
              <a:gd name="T95" fmla="*/ 2147483647 h 142"/>
              <a:gd name="T96" fmla="*/ 2147483647 w 166"/>
              <a:gd name="T97" fmla="*/ 2147483647 h 142"/>
              <a:gd name="T98" fmla="*/ 2147483647 w 166"/>
              <a:gd name="T99" fmla="*/ 2147483647 h 142"/>
              <a:gd name="T100" fmla="*/ 2147483647 w 166"/>
              <a:gd name="T101" fmla="*/ 2147483647 h 142"/>
              <a:gd name="T102" fmla="*/ 2147483647 w 166"/>
              <a:gd name="T103" fmla="*/ 2147483647 h 142"/>
              <a:gd name="T104" fmla="*/ 2147483647 w 166"/>
              <a:gd name="T105" fmla="*/ 2147483647 h 142"/>
              <a:gd name="T106" fmla="*/ 2147483647 w 166"/>
              <a:gd name="T107" fmla="*/ 2147483647 h 142"/>
              <a:gd name="T108" fmla="*/ 2147483647 w 166"/>
              <a:gd name="T109" fmla="*/ 2147483647 h 142"/>
              <a:gd name="T110" fmla="*/ 2147483647 w 166"/>
              <a:gd name="T111" fmla="*/ 2147483647 h 142"/>
              <a:gd name="T112" fmla="*/ 2147483647 w 166"/>
              <a:gd name="T113" fmla="*/ 2147483647 h 142"/>
              <a:gd name="T114" fmla="*/ 2147483647 w 166"/>
              <a:gd name="T115" fmla="*/ 2147483647 h 142"/>
              <a:gd name="T116" fmla="*/ 2147483647 w 166"/>
              <a:gd name="T117" fmla="*/ 2147483647 h 142"/>
              <a:gd name="T118" fmla="*/ 2147483647 w 166"/>
              <a:gd name="T119" fmla="*/ 2147483647 h 142"/>
              <a:gd name="T120" fmla="*/ 2147483647 w 166"/>
              <a:gd name="T121" fmla="*/ 2147483647 h 142"/>
              <a:gd name="T122" fmla="*/ 2147483647 w 166"/>
              <a:gd name="T123" fmla="*/ 2147483647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6" h="142">
                <a:moveTo>
                  <a:pt x="21" y="136"/>
                </a:moveTo>
                <a:lnTo>
                  <a:pt x="3" y="120"/>
                </a:lnTo>
                <a:lnTo>
                  <a:pt x="0" y="115"/>
                </a:lnTo>
                <a:lnTo>
                  <a:pt x="0" y="69"/>
                </a:lnTo>
                <a:lnTo>
                  <a:pt x="29" y="69"/>
                </a:lnTo>
                <a:lnTo>
                  <a:pt x="27" y="65"/>
                </a:lnTo>
                <a:lnTo>
                  <a:pt x="29" y="59"/>
                </a:lnTo>
                <a:lnTo>
                  <a:pt x="29" y="38"/>
                </a:lnTo>
                <a:lnTo>
                  <a:pt x="34" y="41"/>
                </a:lnTo>
                <a:lnTo>
                  <a:pt x="35" y="46"/>
                </a:lnTo>
                <a:lnTo>
                  <a:pt x="48" y="43"/>
                </a:lnTo>
                <a:lnTo>
                  <a:pt x="48" y="49"/>
                </a:lnTo>
                <a:lnTo>
                  <a:pt x="57" y="53"/>
                </a:lnTo>
                <a:lnTo>
                  <a:pt x="69" y="54"/>
                </a:lnTo>
                <a:lnTo>
                  <a:pt x="72" y="48"/>
                </a:lnTo>
                <a:lnTo>
                  <a:pt x="74" y="48"/>
                </a:lnTo>
                <a:lnTo>
                  <a:pt x="80" y="58"/>
                </a:lnTo>
                <a:lnTo>
                  <a:pt x="91" y="62"/>
                </a:lnTo>
                <a:lnTo>
                  <a:pt x="99" y="74"/>
                </a:lnTo>
                <a:lnTo>
                  <a:pt x="108" y="72"/>
                </a:lnTo>
                <a:lnTo>
                  <a:pt x="109" y="74"/>
                </a:lnTo>
                <a:lnTo>
                  <a:pt x="111" y="75"/>
                </a:lnTo>
                <a:lnTo>
                  <a:pt x="111" y="57"/>
                </a:lnTo>
                <a:lnTo>
                  <a:pt x="106" y="58"/>
                </a:lnTo>
                <a:lnTo>
                  <a:pt x="106" y="61"/>
                </a:lnTo>
                <a:lnTo>
                  <a:pt x="100" y="59"/>
                </a:lnTo>
                <a:lnTo>
                  <a:pt x="90" y="48"/>
                </a:lnTo>
                <a:lnTo>
                  <a:pt x="95" y="35"/>
                </a:lnTo>
                <a:lnTo>
                  <a:pt x="94" y="29"/>
                </a:lnTo>
                <a:lnTo>
                  <a:pt x="95" y="23"/>
                </a:lnTo>
                <a:lnTo>
                  <a:pt x="91" y="15"/>
                </a:lnTo>
                <a:lnTo>
                  <a:pt x="98" y="9"/>
                </a:lnTo>
                <a:lnTo>
                  <a:pt x="98" y="4"/>
                </a:lnTo>
                <a:lnTo>
                  <a:pt x="124" y="0"/>
                </a:lnTo>
                <a:lnTo>
                  <a:pt x="128" y="5"/>
                </a:lnTo>
                <a:lnTo>
                  <a:pt x="133" y="6"/>
                </a:lnTo>
                <a:lnTo>
                  <a:pt x="141" y="12"/>
                </a:lnTo>
                <a:lnTo>
                  <a:pt x="155" y="17"/>
                </a:lnTo>
                <a:lnTo>
                  <a:pt x="156" y="20"/>
                </a:lnTo>
                <a:lnTo>
                  <a:pt x="159" y="20"/>
                </a:lnTo>
                <a:lnTo>
                  <a:pt x="160" y="26"/>
                </a:lnTo>
                <a:lnTo>
                  <a:pt x="166" y="34"/>
                </a:lnTo>
                <a:lnTo>
                  <a:pt x="159" y="38"/>
                </a:lnTo>
                <a:lnTo>
                  <a:pt x="162" y="42"/>
                </a:lnTo>
                <a:lnTo>
                  <a:pt x="159" y="46"/>
                </a:lnTo>
                <a:lnTo>
                  <a:pt x="160" y="56"/>
                </a:lnTo>
                <a:lnTo>
                  <a:pt x="164" y="59"/>
                </a:lnTo>
                <a:lnTo>
                  <a:pt x="156" y="63"/>
                </a:lnTo>
                <a:lnTo>
                  <a:pt x="156" y="72"/>
                </a:lnTo>
                <a:lnTo>
                  <a:pt x="151" y="77"/>
                </a:lnTo>
                <a:lnTo>
                  <a:pt x="159" y="83"/>
                </a:lnTo>
                <a:lnTo>
                  <a:pt x="117" y="97"/>
                </a:lnTo>
                <a:lnTo>
                  <a:pt x="120" y="107"/>
                </a:lnTo>
                <a:lnTo>
                  <a:pt x="107" y="107"/>
                </a:lnTo>
                <a:lnTo>
                  <a:pt x="98" y="112"/>
                </a:lnTo>
                <a:lnTo>
                  <a:pt x="96" y="120"/>
                </a:lnTo>
                <a:lnTo>
                  <a:pt x="83" y="126"/>
                </a:lnTo>
                <a:lnTo>
                  <a:pt x="71" y="141"/>
                </a:lnTo>
                <a:lnTo>
                  <a:pt x="67" y="142"/>
                </a:lnTo>
                <a:lnTo>
                  <a:pt x="46" y="138"/>
                </a:lnTo>
                <a:lnTo>
                  <a:pt x="38" y="134"/>
                </a:lnTo>
                <a:lnTo>
                  <a:pt x="21" y="13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0" name="Freeform 47"/>
          <p:cNvSpPr>
            <a:spLocks noEditPoints="1"/>
          </p:cNvSpPr>
          <p:nvPr/>
        </p:nvSpPr>
        <p:spPr bwMode="auto">
          <a:xfrm>
            <a:off x="5337175" y="5019675"/>
            <a:ext cx="77788" cy="187325"/>
          </a:xfrm>
          <a:custGeom>
            <a:avLst/>
            <a:gdLst>
              <a:gd name="T0" fmla="*/ 2147483647 w 46"/>
              <a:gd name="T1" fmla="*/ 2147483647 h 112"/>
              <a:gd name="T2" fmla="*/ 0 w 46"/>
              <a:gd name="T3" fmla="*/ 2147483647 h 112"/>
              <a:gd name="T4" fmla="*/ 2147483647 w 46"/>
              <a:gd name="T5" fmla="*/ 2147483647 h 112"/>
              <a:gd name="T6" fmla="*/ 2147483647 w 46"/>
              <a:gd name="T7" fmla="*/ 2147483647 h 112"/>
              <a:gd name="T8" fmla="*/ 2147483647 w 46"/>
              <a:gd name="T9" fmla="*/ 2147483647 h 112"/>
              <a:gd name="T10" fmla="*/ 2147483647 w 46"/>
              <a:gd name="T11" fmla="*/ 2147483647 h 112"/>
              <a:gd name="T12" fmla="*/ 2147483647 w 46"/>
              <a:gd name="T13" fmla="*/ 2147483647 h 112"/>
              <a:gd name="T14" fmla="*/ 2147483647 w 46"/>
              <a:gd name="T15" fmla="*/ 2147483647 h 112"/>
              <a:gd name="T16" fmla="*/ 2147483647 w 46"/>
              <a:gd name="T17" fmla="*/ 2147483647 h 112"/>
              <a:gd name="T18" fmla="*/ 2147483647 w 46"/>
              <a:gd name="T19" fmla="*/ 2147483647 h 112"/>
              <a:gd name="T20" fmla="*/ 2147483647 w 46"/>
              <a:gd name="T21" fmla="*/ 2147483647 h 112"/>
              <a:gd name="T22" fmla="*/ 2147483647 w 46"/>
              <a:gd name="T23" fmla="*/ 2147483647 h 112"/>
              <a:gd name="T24" fmla="*/ 2147483647 w 46"/>
              <a:gd name="T25" fmla="*/ 2147483647 h 112"/>
              <a:gd name="T26" fmla="*/ 2147483647 w 46"/>
              <a:gd name="T27" fmla="*/ 0 h 112"/>
              <a:gd name="T28" fmla="*/ 2147483647 w 46"/>
              <a:gd name="T29" fmla="*/ 2147483647 h 112"/>
              <a:gd name="T30" fmla="*/ 2147483647 w 46"/>
              <a:gd name="T31" fmla="*/ 2147483647 h 112"/>
              <a:gd name="T32" fmla="*/ 2147483647 w 46"/>
              <a:gd name="T33" fmla="*/ 2147483647 h 112"/>
              <a:gd name="T34" fmla="*/ 2147483647 w 46"/>
              <a:gd name="T35" fmla="*/ 2147483647 h 112"/>
              <a:gd name="T36" fmla="*/ 2147483647 w 46"/>
              <a:gd name="T37" fmla="*/ 2147483647 h 112"/>
              <a:gd name="T38" fmla="*/ 2147483647 w 46"/>
              <a:gd name="T39" fmla="*/ 2147483647 h 112"/>
              <a:gd name="T40" fmla="*/ 2147483647 w 46"/>
              <a:gd name="T41" fmla="*/ 2147483647 h 112"/>
              <a:gd name="T42" fmla="*/ 2147483647 w 46"/>
              <a:gd name="T43" fmla="*/ 2147483647 h 112"/>
              <a:gd name="T44" fmla="*/ 2147483647 w 46"/>
              <a:gd name="T45" fmla="*/ 2147483647 h 112"/>
              <a:gd name="T46" fmla="*/ 2147483647 w 46"/>
              <a:gd name="T47" fmla="*/ 2147483647 h 112"/>
              <a:gd name="T48" fmla="*/ 2147483647 w 46"/>
              <a:gd name="T49" fmla="*/ 2147483647 h 112"/>
              <a:gd name="T50" fmla="*/ 2147483647 w 46"/>
              <a:gd name="T51" fmla="*/ 2147483647 h 112"/>
              <a:gd name="T52" fmla="*/ 2147483647 w 46"/>
              <a:gd name="T53" fmla="*/ 2147483647 h 112"/>
              <a:gd name="T54" fmla="*/ 2147483647 w 46"/>
              <a:gd name="T55" fmla="*/ 2147483647 h 112"/>
              <a:gd name="T56" fmla="*/ 2147483647 w 46"/>
              <a:gd name="T57" fmla="*/ 2147483647 h 112"/>
              <a:gd name="T58" fmla="*/ 2147483647 w 46"/>
              <a:gd name="T59" fmla="*/ 2147483647 h 112"/>
              <a:gd name="T60" fmla="*/ 2147483647 w 46"/>
              <a:gd name="T61" fmla="*/ 2147483647 h 112"/>
              <a:gd name="T62" fmla="*/ 2147483647 w 46"/>
              <a:gd name="T63" fmla="*/ 2147483647 h 112"/>
              <a:gd name="T64" fmla="*/ 2147483647 w 46"/>
              <a:gd name="T65" fmla="*/ 2147483647 h 112"/>
              <a:gd name="T66" fmla="*/ 2147483647 w 46"/>
              <a:gd name="T67" fmla="*/ 2147483647 h 112"/>
              <a:gd name="T68" fmla="*/ 2147483647 w 46"/>
              <a:gd name="T69" fmla="*/ 2147483647 h 112"/>
              <a:gd name="T70" fmla="*/ 2147483647 w 46"/>
              <a:gd name="T71" fmla="*/ 2147483647 h 112"/>
              <a:gd name="T72" fmla="*/ 2147483647 w 46"/>
              <a:gd name="T73" fmla="*/ 2147483647 h 112"/>
              <a:gd name="T74" fmla="*/ 2147483647 w 46"/>
              <a:gd name="T75" fmla="*/ 2147483647 h 112"/>
              <a:gd name="T76" fmla="*/ 2147483647 w 46"/>
              <a:gd name="T77" fmla="*/ 2147483647 h 112"/>
              <a:gd name="T78" fmla="*/ 2147483647 w 46"/>
              <a:gd name="T79" fmla="*/ 2147483647 h 112"/>
              <a:gd name="T80" fmla="*/ 2147483647 w 46"/>
              <a:gd name="T81" fmla="*/ 2147483647 h 112"/>
              <a:gd name="T82" fmla="*/ 2147483647 w 46"/>
              <a:gd name="T83" fmla="*/ 2147483647 h 112"/>
              <a:gd name="T84" fmla="*/ 2147483647 w 46"/>
              <a:gd name="T85" fmla="*/ 2147483647 h 112"/>
              <a:gd name="T86" fmla="*/ 2147483647 w 46"/>
              <a:gd name="T87" fmla="*/ 2147483647 h 112"/>
              <a:gd name="T88" fmla="*/ 2147483647 w 46"/>
              <a:gd name="T89" fmla="*/ 2147483647 h 112"/>
              <a:gd name="T90" fmla="*/ 2147483647 w 46"/>
              <a:gd name="T91" fmla="*/ 2147483647 h 1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 h="112">
                <a:moveTo>
                  <a:pt x="8" y="66"/>
                </a:moveTo>
                <a:lnTo>
                  <a:pt x="0" y="60"/>
                </a:lnTo>
                <a:lnTo>
                  <a:pt x="5" y="55"/>
                </a:lnTo>
                <a:lnTo>
                  <a:pt x="5" y="46"/>
                </a:lnTo>
                <a:lnTo>
                  <a:pt x="13" y="42"/>
                </a:lnTo>
                <a:lnTo>
                  <a:pt x="9" y="39"/>
                </a:lnTo>
                <a:lnTo>
                  <a:pt x="8" y="29"/>
                </a:lnTo>
                <a:lnTo>
                  <a:pt x="11" y="25"/>
                </a:lnTo>
                <a:lnTo>
                  <a:pt x="8" y="21"/>
                </a:lnTo>
                <a:lnTo>
                  <a:pt x="15" y="17"/>
                </a:lnTo>
                <a:lnTo>
                  <a:pt x="9" y="9"/>
                </a:lnTo>
                <a:lnTo>
                  <a:pt x="8" y="3"/>
                </a:lnTo>
                <a:lnTo>
                  <a:pt x="5" y="3"/>
                </a:lnTo>
                <a:lnTo>
                  <a:pt x="4" y="0"/>
                </a:lnTo>
                <a:lnTo>
                  <a:pt x="18" y="4"/>
                </a:lnTo>
                <a:lnTo>
                  <a:pt x="20" y="1"/>
                </a:lnTo>
                <a:lnTo>
                  <a:pt x="24" y="4"/>
                </a:lnTo>
                <a:lnTo>
                  <a:pt x="27" y="9"/>
                </a:lnTo>
                <a:lnTo>
                  <a:pt x="28" y="24"/>
                </a:lnTo>
                <a:lnTo>
                  <a:pt x="33" y="31"/>
                </a:lnTo>
                <a:lnTo>
                  <a:pt x="28" y="31"/>
                </a:lnTo>
                <a:lnTo>
                  <a:pt x="24" y="40"/>
                </a:lnTo>
                <a:lnTo>
                  <a:pt x="27" y="56"/>
                </a:lnTo>
                <a:lnTo>
                  <a:pt x="35" y="61"/>
                </a:lnTo>
                <a:lnTo>
                  <a:pt x="46" y="79"/>
                </a:lnTo>
                <a:lnTo>
                  <a:pt x="45" y="95"/>
                </a:lnTo>
                <a:lnTo>
                  <a:pt x="39" y="97"/>
                </a:lnTo>
                <a:lnTo>
                  <a:pt x="35" y="103"/>
                </a:lnTo>
                <a:lnTo>
                  <a:pt x="38" y="112"/>
                </a:lnTo>
                <a:lnTo>
                  <a:pt x="35" y="112"/>
                </a:lnTo>
                <a:lnTo>
                  <a:pt x="35" y="108"/>
                </a:lnTo>
                <a:lnTo>
                  <a:pt x="26" y="99"/>
                </a:lnTo>
                <a:lnTo>
                  <a:pt x="23" y="94"/>
                </a:lnTo>
                <a:lnTo>
                  <a:pt x="27" y="84"/>
                </a:lnTo>
                <a:lnTo>
                  <a:pt x="27" y="74"/>
                </a:lnTo>
                <a:lnTo>
                  <a:pt x="24" y="72"/>
                </a:lnTo>
                <a:lnTo>
                  <a:pt x="14" y="74"/>
                </a:lnTo>
                <a:lnTo>
                  <a:pt x="8" y="66"/>
                </a:lnTo>
                <a:close/>
                <a:moveTo>
                  <a:pt x="28" y="38"/>
                </a:moveTo>
                <a:lnTo>
                  <a:pt x="28" y="37"/>
                </a:lnTo>
                <a:lnTo>
                  <a:pt x="28" y="38"/>
                </a:lnTo>
                <a:close/>
                <a:moveTo>
                  <a:pt x="30" y="38"/>
                </a:moveTo>
                <a:lnTo>
                  <a:pt x="30" y="38"/>
                </a:lnTo>
                <a:lnTo>
                  <a:pt x="29" y="38"/>
                </a:lnTo>
                <a:lnTo>
                  <a:pt x="30" y="3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1" name="Freeform 48"/>
          <p:cNvSpPr>
            <a:spLocks noEditPoints="1"/>
          </p:cNvSpPr>
          <p:nvPr/>
        </p:nvSpPr>
        <p:spPr bwMode="auto">
          <a:xfrm>
            <a:off x="5280025" y="5043488"/>
            <a:ext cx="250825" cy="411162"/>
          </a:xfrm>
          <a:custGeom>
            <a:avLst/>
            <a:gdLst>
              <a:gd name="T0" fmla="*/ 2147483647 w 150"/>
              <a:gd name="T1" fmla="*/ 2147483647 h 245"/>
              <a:gd name="T2" fmla="*/ 2147483647 w 150"/>
              <a:gd name="T3" fmla="*/ 2147483647 h 245"/>
              <a:gd name="T4" fmla="*/ 2147483647 w 150"/>
              <a:gd name="T5" fmla="*/ 2147483647 h 245"/>
              <a:gd name="T6" fmla="*/ 2147483647 w 150"/>
              <a:gd name="T7" fmla="*/ 2147483647 h 245"/>
              <a:gd name="T8" fmla="*/ 2147483647 w 150"/>
              <a:gd name="T9" fmla="*/ 2147483647 h 245"/>
              <a:gd name="T10" fmla="*/ 2147483647 w 150"/>
              <a:gd name="T11" fmla="*/ 2147483647 h 245"/>
              <a:gd name="T12" fmla="*/ 2147483647 w 150"/>
              <a:gd name="T13" fmla="*/ 2147483647 h 245"/>
              <a:gd name="T14" fmla="*/ 2147483647 w 150"/>
              <a:gd name="T15" fmla="*/ 2147483647 h 245"/>
              <a:gd name="T16" fmla="*/ 2147483647 w 150"/>
              <a:gd name="T17" fmla="*/ 2147483647 h 245"/>
              <a:gd name="T18" fmla="*/ 2147483647 w 150"/>
              <a:gd name="T19" fmla="*/ 2147483647 h 245"/>
              <a:gd name="T20" fmla="*/ 2147483647 w 150"/>
              <a:gd name="T21" fmla="*/ 2147483647 h 245"/>
              <a:gd name="T22" fmla="*/ 0 w 150"/>
              <a:gd name="T23" fmla="*/ 2147483647 h 245"/>
              <a:gd name="T24" fmla="*/ 2147483647 w 150"/>
              <a:gd name="T25" fmla="*/ 2147483647 h 245"/>
              <a:gd name="T26" fmla="*/ 2147483647 w 150"/>
              <a:gd name="T27" fmla="*/ 2147483647 h 245"/>
              <a:gd name="T28" fmla="*/ 2147483647 w 150"/>
              <a:gd name="T29" fmla="*/ 2147483647 h 245"/>
              <a:gd name="T30" fmla="*/ 2147483647 w 150"/>
              <a:gd name="T31" fmla="*/ 2147483647 h 245"/>
              <a:gd name="T32" fmla="*/ 2147483647 w 150"/>
              <a:gd name="T33" fmla="*/ 2147483647 h 245"/>
              <a:gd name="T34" fmla="*/ 2147483647 w 150"/>
              <a:gd name="T35" fmla="*/ 2147483647 h 245"/>
              <a:gd name="T36" fmla="*/ 2147483647 w 150"/>
              <a:gd name="T37" fmla="*/ 2147483647 h 245"/>
              <a:gd name="T38" fmla="*/ 2147483647 w 150"/>
              <a:gd name="T39" fmla="*/ 2147483647 h 245"/>
              <a:gd name="T40" fmla="*/ 2147483647 w 150"/>
              <a:gd name="T41" fmla="*/ 2147483647 h 245"/>
              <a:gd name="T42" fmla="*/ 2147483647 w 150"/>
              <a:gd name="T43" fmla="*/ 2147483647 h 245"/>
              <a:gd name="T44" fmla="*/ 2147483647 w 150"/>
              <a:gd name="T45" fmla="*/ 2147483647 h 245"/>
              <a:gd name="T46" fmla="*/ 2147483647 w 150"/>
              <a:gd name="T47" fmla="*/ 2147483647 h 245"/>
              <a:gd name="T48" fmla="*/ 2147483647 w 150"/>
              <a:gd name="T49" fmla="*/ 2147483647 h 245"/>
              <a:gd name="T50" fmla="*/ 2147483647 w 150"/>
              <a:gd name="T51" fmla="*/ 2147483647 h 245"/>
              <a:gd name="T52" fmla="*/ 2147483647 w 150"/>
              <a:gd name="T53" fmla="*/ 2147483647 h 245"/>
              <a:gd name="T54" fmla="*/ 2147483647 w 150"/>
              <a:gd name="T55" fmla="*/ 2147483647 h 245"/>
              <a:gd name="T56" fmla="*/ 2147483647 w 150"/>
              <a:gd name="T57" fmla="*/ 2147483647 h 245"/>
              <a:gd name="T58" fmla="*/ 2147483647 w 150"/>
              <a:gd name="T59" fmla="*/ 2147483647 h 245"/>
              <a:gd name="T60" fmla="*/ 2147483647 w 150"/>
              <a:gd name="T61" fmla="*/ 2147483647 h 245"/>
              <a:gd name="T62" fmla="*/ 2147483647 w 150"/>
              <a:gd name="T63" fmla="*/ 2147483647 h 245"/>
              <a:gd name="T64" fmla="*/ 2147483647 w 150"/>
              <a:gd name="T65" fmla="*/ 2147483647 h 245"/>
              <a:gd name="T66" fmla="*/ 2147483647 w 150"/>
              <a:gd name="T67" fmla="*/ 2147483647 h 245"/>
              <a:gd name="T68" fmla="*/ 2147483647 w 150"/>
              <a:gd name="T69" fmla="*/ 2147483647 h 245"/>
              <a:gd name="T70" fmla="*/ 2147483647 w 150"/>
              <a:gd name="T71" fmla="*/ 2147483647 h 245"/>
              <a:gd name="T72" fmla="*/ 2147483647 w 150"/>
              <a:gd name="T73" fmla="*/ 2147483647 h 245"/>
              <a:gd name="T74" fmla="*/ 2147483647 w 150"/>
              <a:gd name="T75" fmla="*/ 2147483647 h 245"/>
              <a:gd name="T76" fmla="*/ 2147483647 w 150"/>
              <a:gd name="T77" fmla="*/ 2147483647 h 245"/>
              <a:gd name="T78" fmla="*/ 2147483647 w 150"/>
              <a:gd name="T79" fmla="*/ 2147483647 h 245"/>
              <a:gd name="T80" fmla="*/ 2147483647 w 150"/>
              <a:gd name="T81" fmla="*/ 2147483647 h 245"/>
              <a:gd name="T82" fmla="*/ 2147483647 w 150"/>
              <a:gd name="T83" fmla="*/ 2147483647 h 245"/>
              <a:gd name="T84" fmla="*/ 2147483647 w 150"/>
              <a:gd name="T85" fmla="*/ 2147483647 h 245"/>
              <a:gd name="T86" fmla="*/ 2147483647 w 150"/>
              <a:gd name="T87" fmla="*/ 2147483647 h 245"/>
              <a:gd name="T88" fmla="*/ 2147483647 w 150"/>
              <a:gd name="T89" fmla="*/ 2147483647 h 245"/>
              <a:gd name="T90" fmla="*/ 2147483647 w 150"/>
              <a:gd name="T91" fmla="*/ 2147483647 h 245"/>
              <a:gd name="T92" fmla="*/ 2147483647 w 150"/>
              <a:gd name="T93" fmla="*/ 2147483647 h 245"/>
              <a:gd name="T94" fmla="*/ 2147483647 w 150"/>
              <a:gd name="T95" fmla="*/ 2147483647 h 245"/>
              <a:gd name="T96" fmla="*/ 2147483647 w 150"/>
              <a:gd name="T97" fmla="*/ 2147483647 h 245"/>
              <a:gd name="T98" fmla="*/ 2147483647 w 150"/>
              <a:gd name="T99" fmla="*/ 2147483647 h 245"/>
              <a:gd name="T100" fmla="*/ 2147483647 w 150"/>
              <a:gd name="T101" fmla="*/ 2147483647 h 245"/>
              <a:gd name="T102" fmla="*/ 2147483647 w 150"/>
              <a:gd name="T103" fmla="*/ 2147483647 h 245"/>
              <a:gd name="T104" fmla="*/ 2147483647 w 150"/>
              <a:gd name="T105" fmla="*/ 2147483647 h 2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0" h="245">
                <a:moveTo>
                  <a:pt x="27" y="245"/>
                </a:moveTo>
                <a:lnTo>
                  <a:pt x="24" y="231"/>
                </a:lnTo>
                <a:lnTo>
                  <a:pt x="25" y="207"/>
                </a:lnTo>
                <a:lnTo>
                  <a:pt x="19" y="192"/>
                </a:lnTo>
                <a:lnTo>
                  <a:pt x="15" y="176"/>
                </a:lnTo>
                <a:lnTo>
                  <a:pt x="32" y="159"/>
                </a:lnTo>
                <a:lnTo>
                  <a:pt x="30" y="156"/>
                </a:lnTo>
                <a:lnTo>
                  <a:pt x="32" y="148"/>
                </a:lnTo>
                <a:lnTo>
                  <a:pt x="34" y="148"/>
                </a:lnTo>
                <a:lnTo>
                  <a:pt x="39" y="139"/>
                </a:lnTo>
                <a:lnTo>
                  <a:pt x="40" y="136"/>
                </a:lnTo>
                <a:lnTo>
                  <a:pt x="36" y="131"/>
                </a:lnTo>
                <a:lnTo>
                  <a:pt x="37" y="126"/>
                </a:lnTo>
                <a:lnTo>
                  <a:pt x="35" y="124"/>
                </a:lnTo>
                <a:lnTo>
                  <a:pt x="40" y="114"/>
                </a:lnTo>
                <a:lnTo>
                  <a:pt x="38" y="109"/>
                </a:lnTo>
                <a:lnTo>
                  <a:pt x="39" y="100"/>
                </a:lnTo>
                <a:lnTo>
                  <a:pt x="37" y="94"/>
                </a:lnTo>
                <a:lnTo>
                  <a:pt x="39" y="90"/>
                </a:lnTo>
                <a:lnTo>
                  <a:pt x="24" y="86"/>
                </a:lnTo>
                <a:lnTo>
                  <a:pt x="15" y="80"/>
                </a:lnTo>
                <a:lnTo>
                  <a:pt x="3" y="80"/>
                </a:lnTo>
                <a:lnTo>
                  <a:pt x="3" y="75"/>
                </a:lnTo>
                <a:lnTo>
                  <a:pt x="0" y="65"/>
                </a:lnTo>
                <a:lnTo>
                  <a:pt x="42" y="51"/>
                </a:lnTo>
                <a:lnTo>
                  <a:pt x="48" y="59"/>
                </a:lnTo>
                <a:lnTo>
                  <a:pt x="58" y="57"/>
                </a:lnTo>
                <a:lnTo>
                  <a:pt x="61" y="59"/>
                </a:lnTo>
                <a:lnTo>
                  <a:pt x="61" y="69"/>
                </a:lnTo>
                <a:lnTo>
                  <a:pt x="57" y="79"/>
                </a:lnTo>
                <a:lnTo>
                  <a:pt x="60" y="84"/>
                </a:lnTo>
                <a:lnTo>
                  <a:pt x="69" y="93"/>
                </a:lnTo>
                <a:lnTo>
                  <a:pt x="69" y="97"/>
                </a:lnTo>
                <a:lnTo>
                  <a:pt x="72" y="97"/>
                </a:lnTo>
                <a:lnTo>
                  <a:pt x="69" y="88"/>
                </a:lnTo>
                <a:lnTo>
                  <a:pt x="73" y="82"/>
                </a:lnTo>
                <a:lnTo>
                  <a:pt x="79" y="80"/>
                </a:lnTo>
                <a:lnTo>
                  <a:pt x="80" y="64"/>
                </a:lnTo>
                <a:lnTo>
                  <a:pt x="69" y="46"/>
                </a:lnTo>
                <a:lnTo>
                  <a:pt x="61" y="41"/>
                </a:lnTo>
                <a:lnTo>
                  <a:pt x="58" y="25"/>
                </a:lnTo>
                <a:lnTo>
                  <a:pt x="62" y="16"/>
                </a:lnTo>
                <a:lnTo>
                  <a:pt x="67" y="16"/>
                </a:lnTo>
                <a:lnTo>
                  <a:pt x="76" y="16"/>
                </a:lnTo>
                <a:lnTo>
                  <a:pt x="79" y="14"/>
                </a:lnTo>
                <a:lnTo>
                  <a:pt x="84" y="18"/>
                </a:lnTo>
                <a:lnTo>
                  <a:pt x="90" y="18"/>
                </a:lnTo>
                <a:lnTo>
                  <a:pt x="93" y="16"/>
                </a:lnTo>
                <a:lnTo>
                  <a:pt x="102" y="18"/>
                </a:lnTo>
                <a:lnTo>
                  <a:pt x="107" y="16"/>
                </a:lnTo>
                <a:lnTo>
                  <a:pt x="109" y="12"/>
                </a:lnTo>
                <a:lnTo>
                  <a:pt x="117" y="14"/>
                </a:lnTo>
                <a:lnTo>
                  <a:pt x="122" y="10"/>
                </a:lnTo>
                <a:lnTo>
                  <a:pt x="128" y="10"/>
                </a:lnTo>
                <a:lnTo>
                  <a:pt x="144" y="0"/>
                </a:lnTo>
                <a:lnTo>
                  <a:pt x="147" y="6"/>
                </a:lnTo>
                <a:lnTo>
                  <a:pt x="144" y="12"/>
                </a:lnTo>
                <a:lnTo>
                  <a:pt x="145" y="29"/>
                </a:lnTo>
                <a:lnTo>
                  <a:pt x="147" y="33"/>
                </a:lnTo>
                <a:lnTo>
                  <a:pt x="144" y="36"/>
                </a:lnTo>
                <a:lnTo>
                  <a:pt x="147" y="36"/>
                </a:lnTo>
                <a:lnTo>
                  <a:pt x="147" y="51"/>
                </a:lnTo>
                <a:lnTo>
                  <a:pt x="146" y="53"/>
                </a:lnTo>
                <a:lnTo>
                  <a:pt x="148" y="54"/>
                </a:lnTo>
                <a:lnTo>
                  <a:pt x="147" y="58"/>
                </a:lnTo>
                <a:lnTo>
                  <a:pt x="149" y="57"/>
                </a:lnTo>
                <a:lnTo>
                  <a:pt x="150" y="61"/>
                </a:lnTo>
                <a:lnTo>
                  <a:pt x="145" y="68"/>
                </a:lnTo>
                <a:lnTo>
                  <a:pt x="148" y="69"/>
                </a:lnTo>
                <a:lnTo>
                  <a:pt x="147" y="72"/>
                </a:lnTo>
                <a:lnTo>
                  <a:pt x="134" y="88"/>
                </a:lnTo>
                <a:lnTo>
                  <a:pt x="125" y="94"/>
                </a:lnTo>
                <a:lnTo>
                  <a:pt x="108" y="100"/>
                </a:lnTo>
                <a:lnTo>
                  <a:pt x="95" y="110"/>
                </a:lnTo>
                <a:lnTo>
                  <a:pt x="94" y="107"/>
                </a:lnTo>
                <a:lnTo>
                  <a:pt x="95" y="111"/>
                </a:lnTo>
                <a:lnTo>
                  <a:pt x="85" y="122"/>
                </a:lnTo>
                <a:lnTo>
                  <a:pt x="83" y="121"/>
                </a:lnTo>
                <a:lnTo>
                  <a:pt x="66" y="137"/>
                </a:lnTo>
                <a:lnTo>
                  <a:pt x="62" y="133"/>
                </a:lnTo>
                <a:lnTo>
                  <a:pt x="64" y="137"/>
                </a:lnTo>
                <a:lnTo>
                  <a:pt x="62" y="145"/>
                </a:lnTo>
                <a:lnTo>
                  <a:pt x="69" y="154"/>
                </a:lnTo>
                <a:lnTo>
                  <a:pt x="72" y="175"/>
                </a:lnTo>
                <a:lnTo>
                  <a:pt x="73" y="177"/>
                </a:lnTo>
                <a:lnTo>
                  <a:pt x="73" y="171"/>
                </a:lnTo>
                <a:lnTo>
                  <a:pt x="75" y="173"/>
                </a:lnTo>
                <a:lnTo>
                  <a:pt x="76" y="184"/>
                </a:lnTo>
                <a:lnTo>
                  <a:pt x="72" y="199"/>
                </a:lnTo>
                <a:lnTo>
                  <a:pt x="75" y="197"/>
                </a:lnTo>
                <a:lnTo>
                  <a:pt x="75" y="201"/>
                </a:lnTo>
                <a:lnTo>
                  <a:pt x="68" y="210"/>
                </a:lnTo>
                <a:lnTo>
                  <a:pt x="37" y="225"/>
                </a:lnTo>
                <a:lnTo>
                  <a:pt x="33" y="231"/>
                </a:lnTo>
                <a:lnTo>
                  <a:pt x="37" y="236"/>
                </a:lnTo>
                <a:lnTo>
                  <a:pt x="38" y="232"/>
                </a:lnTo>
                <a:lnTo>
                  <a:pt x="38" y="245"/>
                </a:lnTo>
                <a:lnTo>
                  <a:pt x="27" y="245"/>
                </a:lnTo>
                <a:close/>
                <a:moveTo>
                  <a:pt x="64" y="23"/>
                </a:moveTo>
                <a:lnTo>
                  <a:pt x="63" y="23"/>
                </a:lnTo>
                <a:lnTo>
                  <a:pt x="64" y="23"/>
                </a:lnTo>
                <a:close/>
                <a:moveTo>
                  <a:pt x="62" y="23"/>
                </a:moveTo>
                <a:lnTo>
                  <a:pt x="62" y="22"/>
                </a:lnTo>
                <a:lnTo>
                  <a:pt x="62" y="23"/>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22" name="Freeform 49"/>
          <p:cNvSpPr>
            <a:spLocks noEditPoints="1"/>
          </p:cNvSpPr>
          <p:nvPr/>
        </p:nvSpPr>
        <p:spPr bwMode="auto">
          <a:xfrm>
            <a:off x="4343400" y="4495800"/>
            <a:ext cx="146050" cy="152400"/>
          </a:xfrm>
          <a:custGeom>
            <a:avLst/>
            <a:gdLst>
              <a:gd name="T0" fmla="*/ 2147483647 w 87"/>
              <a:gd name="T1" fmla="*/ 2147483647 h 91"/>
              <a:gd name="T2" fmla="*/ 2147483647 w 87"/>
              <a:gd name="T3" fmla="*/ 2147483647 h 91"/>
              <a:gd name="T4" fmla="*/ 2147483647 w 87"/>
              <a:gd name="T5" fmla="*/ 2147483647 h 91"/>
              <a:gd name="T6" fmla="*/ 2147483647 w 87"/>
              <a:gd name="T7" fmla="*/ 2147483647 h 91"/>
              <a:gd name="T8" fmla="*/ 2147483647 w 87"/>
              <a:gd name="T9" fmla="*/ 2147483647 h 91"/>
              <a:gd name="T10" fmla="*/ 2147483647 w 87"/>
              <a:gd name="T11" fmla="*/ 2147483647 h 91"/>
              <a:gd name="T12" fmla="*/ 2147483647 w 87"/>
              <a:gd name="T13" fmla="*/ 2147483647 h 91"/>
              <a:gd name="T14" fmla="*/ 2147483647 w 87"/>
              <a:gd name="T15" fmla="*/ 2147483647 h 91"/>
              <a:gd name="T16" fmla="*/ 2147483647 w 87"/>
              <a:gd name="T17" fmla="*/ 2147483647 h 91"/>
              <a:gd name="T18" fmla="*/ 2147483647 w 87"/>
              <a:gd name="T19" fmla="*/ 2147483647 h 91"/>
              <a:gd name="T20" fmla="*/ 2147483647 w 87"/>
              <a:gd name="T21" fmla="*/ 2147483647 h 91"/>
              <a:gd name="T22" fmla="*/ 2147483647 w 87"/>
              <a:gd name="T23" fmla="*/ 2147483647 h 91"/>
              <a:gd name="T24" fmla="*/ 2147483647 w 87"/>
              <a:gd name="T25" fmla="*/ 2147483647 h 91"/>
              <a:gd name="T26" fmla="*/ 2147483647 w 87"/>
              <a:gd name="T27" fmla="*/ 2147483647 h 91"/>
              <a:gd name="T28" fmla="*/ 2147483647 w 87"/>
              <a:gd name="T29" fmla="*/ 2147483647 h 91"/>
              <a:gd name="T30" fmla="*/ 2147483647 w 87"/>
              <a:gd name="T31" fmla="*/ 2147483647 h 91"/>
              <a:gd name="T32" fmla="*/ 2147483647 w 87"/>
              <a:gd name="T33" fmla="*/ 2147483647 h 91"/>
              <a:gd name="T34" fmla="*/ 2147483647 w 87"/>
              <a:gd name="T35" fmla="*/ 2147483647 h 91"/>
              <a:gd name="T36" fmla="*/ 2147483647 w 87"/>
              <a:gd name="T37" fmla="*/ 2147483647 h 91"/>
              <a:gd name="T38" fmla="*/ 2147483647 w 87"/>
              <a:gd name="T39" fmla="*/ 2147483647 h 91"/>
              <a:gd name="T40" fmla="*/ 2147483647 w 87"/>
              <a:gd name="T41" fmla="*/ 2147483647 h 91"/>
              <a:gd name="T42" fmla="*/ 2147483647 w 87"/>
              <a:gd name="T43" fmla="*/ 2147483647 h 91"/>
              <a:gd name="T44" fmla="*/ 2147483647 w 87"/>
              <a:gd name="T45" fmla="*/ 2147483647 h 91"/>
              <a:gd name="T46" fmla="*/ 2147483647 w 87"/>
              <a:gd name="T47" fmla="*/ 2147483647 h 91"/>
              <a:gd name="T48" fmla="*/ 2147483647 w 87"/>
              <a:gd name="T49" fmla="*/ 2147483647 h 91"/>
              <a:gd name="T50" fmla="*/ 0 w 87"/>
              <a:gd name="T51" fmla="*/ 2147483647 h 91"/>
              <a:gd name="T52" fmla="*/ 2147483647 w 87"/>
              <a:gd name="T53" fmla="*/ 2147483647 h 91"/>
              <a:gd name="T54" fmla="*/ 2147483647 w 87"/>
              <a:gd name="T55" fmla="*/ 2147483647 h 91"/>
              <a:gd name="T56" fmla="*/ 2147483647 w 87"/>
              <a:gd name="T57" fmla="*/ 2147483647 h 91"/>
              <a:gd name="T58" fmla="*/ 2147483647 w 87"/>
              <a:gd name="T59" fmla="*/ 2147483647 h 91"/>
              <a:gd name="T60" fmla="*/ 2147483647 w 87"/>
              <a:gd name="T61" fmla="*/ 2147483647 h 91"/>
              <a:gd name="T62" fmla="*/ 2147483647 w 87"/>
              <a:gd name="T63" fmla="*/ 2147483647 h 91"/>
              <a:gd name="T64" fmla="*/ 2147483647 w 87"/>
              <a:gd name="T65" fmla="*/ 2147483647 h 91"/>
              <a:gd name="T66" fmla="*/ 2147483647 w 87"/>
              <a:gd name="T67" fmla="*/ 2147483647 h 91"/>
              <a:gd name="T68" fmla="*/ 2147483647 w 87"/>
              <a:gd name="T69" fmla="*/ 2147483647 h 91"/>
              <a:gd name="T70" fmla="*/ 2147483647 w 87"/>
              <a:gd name="T71" fmla="*/ 2147483647 h 91"/>
              <a:gd name="T72" fmla="*/ 2147483647 w 87"/>
              <a:gd name="T73" fmla="*/ 2147483647 h 91"/>
              <a:gd name="T74" fmla="*/ 2147483647 w 87"/>
              <a:gd name="T75" fmla="*/ 2147483647 h 91"/>
              <a:gd name="T76" fmla="*/ 2147483647 w 87"/>
              <a:gd name="T77" fmla="*/ 2147483647 h 91"/>
              <a:gd name="T78" fmla="*/ 2147483647 w 87"/>
              <a:gd name="T79" fmla="*/ 2147483647 h 91"/>
              <a:gd name="T80" fmla="*/ 2147483647 w 87"/>
              <a:gd name="T81" fmla="*/ 2147483647 h 91"/>
              <a:gd name="T82" fmla="*/ 2147483647 w 87"/>
              <a:gd name="T83" fmla="*/ 2147483647 h 91"/>
              <a:gd name="T84" fmla="*/ 2147483647 w 87"/>
              <a:gd name="T85" fmla="*/ 2147483647 h 91"/>
              <a:gd name="T86" fmla="*/ 2147483647 w 87"/>
              <a:gd name="T87" fmla="*/ 2147483647 h 91"/>
              <a:gd name="T88" fmla="*/ 2147483647 w 87"/>
              <a:gd name="T89" fmla="*/ 2147483647 h 91"/>
              <a:gd name="T90" fmla="*/ 2147483647 w 87"/>
              <a:gd name="T91" fmla="*/ 2147483647 h 91"/>
              <a:gd name="T92" fmla="*/ 2147483647 w 87"/>
              <a:gd name="T93" fmla="*/ 0 h 91"/>
              <a:gd name="T94" fmla="*/ 2147483647 w 87"/>
              <a:gd name="T95" fmla="*/ 2147483647 h 91"/>
              <a:gd name="T96" fmla="*/ 2147483647 w 87"/>
              <a:gd name="T97" fmla="*/ 2147483647 h 91"/>
              <a:gd name="T98" fmla="*/ 2147483647 w 87"/>
              <a:gd name="T99" fmla="*/ 2147483647 h 91"/>
              <a:gd name="T100" fmla="*/ 2147483647 w 87"/>
              <a:gd name="T101" fmla="*/ 2147483647 h 91"/>
              <a:gd name="T102" fmla="*/ 2147483647 w 87"/>
              <a:gd name="T103" fmla="*/ 2147483647 h 91"/>
              <a:gd name="T104" fmla="*/ 2147483647 w 87"/>
              <a:gd name="T105" fmla="*/ 2147483647 h 91"/>
              <a:gd name="T106" fmla="*/ 2147483647 w 87"/>
              <a:gd name="T107" fmla="*/ 2147483647 h 91"/>
              <a:gd name="T108" fmla="*/ 2147483647 w 87"/>
              <a:gd name="T109" fmla="*/ 2147483647 h 91"/>
              <a:gd name="T110" fmla="*/ 2147483647 w 87"/>
              <a:gd name="T111" fmla="*/ 2147483647 h 91"/>
              <a:gd name="T112" fmla="*/ 2147483647 w 87"/>
              <a:gd name="T113" fmla="*/ 2147483647 h 91"/>
              <a:gd name="T114" fmla="*/ 2147483647 w 87"/>
              <a:gd name="T115" fmla="*/ 2147483647 h 91"/>
              <a:gd name="T116" fmla="*/ 2147483647 w 87"/>
              <a:gd name="T117" fmla="*/ 2147483647 h 91"/>
              <a:gd name="T118" fmla="*/ 2147483647 w 87"/>
              <a:gd name="T119" fmla="*/ 2147483647 h 91"/>
              <a:gd name="T120" fmla="*/ 2147483647 w 87"/>
              <a:gd name="T121" fmla="*/ 2147483647 h 9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7" h="91">
                <a:moveTo>
                  <a:pt x="84" y="18"/>
                </a:moveTo>
                <a:lnTo>
                  <a:pt x="83" y="24"/>
                </a:lnTo>
                <a:lnTo>
                  <a:pt x="87" y="36"/>
                </a:lnTo>
                <a:lnTo>
                  <a:pt x="83" y="40"/>
                </a:lnTo>
                <a:lnTo>
                  <a:pt x="76" y="58"/>
                </a:lnTo>
                <a:lnTo>
                  <a:pt x="79" y="72"/>
                </a:lnTo>
                <a:lnTo>
                  <a:pt x="83" y="73"/>
                </a:lnTo>
                <a:lnTo>
                  <a:pt x="83" y="80"/>
                </a:lnTo>
                <a:lnTo>
                  <a:pt x="80" y="80"/>
                </a:lnTo>
                <a:lnTo>
                  <a:pt x="81" y="79"/>
                </a:lnTo>
                <a:lnTo>
                  <a:pt x="76" y="79"/>
                </a:lnTo>
                <a:lnTo>
                  <a:pt x="77" y="76"/>
                </a:lnTo>
                <a:lnTo>
                  <a:pt x="75" y="80"/>
                </a:lnTo>
                <a:lnTo>
                  <a:pt x="65" y="78"/>
                </a:lnTo>
                <a:lnTo>
                  <a:pt x="69" y="78"/>
                </a:lnTo>
                <a:lnTo>
                  <a:pt x="68" y="76"/>
                </a:lnTo>
                <a:lnTo>
                  <a:pt x="53" y="80"/>
                </a:lnTo>
                <a:lnTo>
                  <a:pt x="46" y="78"/>
                </a:lnTo>
                <a:lnTo>
                  <a:pt x="46" y="80"/>
                </a:lnTo>
                <a:lnTo>
                  <a:pt x="51" y="80"/>
                </a:lnTo>
                <a:lnTo>
                  <a:pt x="38" y="81"/>
                </a:lnTo>
                <a:lnTo>
                  <a:pt x="15" y="91"/>
                </a:lnTo>
                <a:lnTo>
                  <a:pt x="16" y="69"/>
                </a:lnTo>
                <a:lnTo>
                  <a:pt x="12" y="68"/>
                </a:lnTo>
                <a:lnTo>
                  <a:pt x="10" y="64"/>
                </a:lnTo>
                <a:lnTo>
                  <a:pt x="0" y="60"/>
                </a:lnTo>
                <a:lnTo>
                  <a:pt x="4" y="55"/>
                </a:lnTo>
                <a:lnTo>
                  <a:pt x="2" y="45"/>
                </a:lnTo>
                <a:lnTo>
                  <a:pt x="6" y="45"/>
                </a:lnTo>
                <a:lnTo>
                  <a:pt x="8" y="38"/>
                </a:lnTo>
                <a:lnTo>
                  <a:pt x="9" y="39"/>
                </a:lnTo>
                <a:lnTo>
                  <a:pt x="5" y="35"/>
                </a:lnTo>
                <a:lnTo>
                  <a:pt x="5" y="33"/>
                </a:lnTo>
                <a:lnTo>
                  <a:pt x="13" y="34"/>
                </a:lnTo>
                <a:lnTo>
                  <a:pt x="13" y="30"/>
                </a:lnTo>
                <a:lnTo>
                  <a:pt x="9" y="27"/>
                </a:lnTo>
                <a:lnTo>
                  <a:pt x="12" y="23"/>
                </a:lnTo>
                <a:lnTo>
                  <a:pt x="6" y="17"/>
                </a:lnTo>
                <a:lnTo>
                  <a:pt x="6" y="11"/>
                </a:lnTo>
                <a:lnTo>
                  <a:pt x="9" y="8"/>
                </a:lnTo>
                <a:lnTo>
                  <a:pt x="13" y="4"/>
                </a:lnTo>
                <a:lnTo>
                  <a:pt x="23" y="8"/>
                </a:lnTo>
                <a:lnTo>
                  <a:pt x="23" y="5"/>
                </a:lnTo>
                <a:lnTo>
                  <a:pt x="27" y="5"/>
                </a:lnTo>
                <a:lnTo>
                  <a:pt x="27" y="1"/>
                </a:lnTo>
                <a:lnTo>
                  <a:pt x="31" y="3"/>
                </a:lnTo>
                <a:lnTo>
                  <a:pt x="33" y="0"/>
                </a:lnTo>
                <a:lnTo>
                  <a:pt x="35" y="8"/>
                </a:lnTo>
                <a:lnTo>
                  <a:pt x="43" y="4"/>
                </a:lnTo>
                <a:lnTo>
                  <a:pt x="49" y="6"/>
                </a:lnTo>
                <a:lnTo>
                  <a:pt x="55" y="15"/>
                </a:lnTo>
                <a:lnTo>
                  <a:pt x="61" y="16"/>
                </a:lnTo>
                <a:lnTo>
                  <a:pt x="63" y="13"/>
                </a:lnTo>
                <a:lnTo>
                  <a:pt x="70" y="11"/>
                </a:lnTo>
                <a:lnTo>
                  <a:pt x="76" y="12"/>
                </a:lnTo>
                <a:lnTo>
                  <a:pt x="82" y="19"/>
                </a:lnTo>
                <a:lnTo>
                  <a:pt x="84" y="18"/>
                </a:lnTo>
                <a:close/>
                <a:moveTo>
                  <a:pt x="78" y="80"/>
                </a:moveTo>
                <a:lnTo>
                  <a:pt x="77" y="80"/>
                </a:lnTo>
                <a:lnTo>
                  <a:pt x="78" y="8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3" name="Freeform 50"/>
          <p:cNvSpPr>
            <a:spLocks noEditPoints="1"/>
          </p:cNvSpPr>
          <p:nvPr/>
        </p:nvSpPr>
        <p:spPr bwMode="auto">
          <a:xfrm>
            <a:off x="5257800" y="4818063"/>
            <a:ext cx="263525" cy="257175"/>
          </a:xfrm>
          <a:custGeom>
            <a:avLst/>
            <a:gdLst>
              <a:gd name="T0" fmla="*/ 2147483647 w 157"/>
              <a:gd name="T1" fmla="*/ 2147483647 h 152"/>
              <a:gd name="T2" fmla="*/ 2147483647 w 157"/>
              <a:gd name="T3" fmla="*/ 2147483647 h 152"/>
              <a:gd name="T4" fmla="*/ 2147483647 w 157"/>
              <a:gd name="T5" fmla="*/ 2147483647 h 152"/>
              <a:gd name="T6" fmla="*/ 2147483647 w 157"/>
              <a:gd name="T7" fmla="*/ 2147483647 h 152"/>
              <a:gd name="T8" fmla="*/ 2147483647 w 157"/>
              <a:gd name="T9" fmla="*/ 2147483647 h 152"/>
              <a:gd name="T10" fmla="*/ 2147483647 w 157"/>
              <a:gd name="T11" fmla="*/ 2147483647 h 152"/>
              <a:gd name="T12" fmla="*/ 2147483647 w 157"/>
              <a:gd name="T13" fmla="*/ 2147483647 h 152"/>
              <a:gd name="T14" fmla="*/ 2147483647 w 157"/>
              <a:gd name="T15" fmla="*/ 2147483647 h 152"/>
              <a:gd name="T16" fmla="*/ 2147483647 w 157"/>
              <a:gd name="T17" fmla="*/ 2147483647 h 152"/>
              <a:gd name="T18" fmla="*/ 2147483647 w 157"/>
              <a:gd name="T19" fmla="*/ 2147483647 h 152"/>
              <a:gd name="T20" fmla="*/ 2147483647 w 157"/>
              <a:gd name="T21" fmla="*/ 2147483647 h 152"/>
              <a:gd name="T22" fmla="*/ 2147483647 w 157"/>
              <a:gd name="T23" fmla="*/ 2147483647 h 152"/>
              <a:gd name="T24" fmla="*/ 2147483647 w 157"/>
              <a:gd name="T25" fmla="*/ 2147483647 h 152"/>
              <a:gd name="T26" fmla="*/ 2147483647 w 157"/>
              <a:gd name="T27" fmla="*/ 2147483647 h 152"/>
              <a:gd name="T28" fmla="*/ 2147483647 w 157"/>
              <a:gd name="T29" fmla="*/ 2147483647 h 152"/>
              <a:gd name="T30" fmla="*/ 2147483647 w 157"/>
              <a:gd name="T31" fmla="*/ 2147483647 h 152"/>
              <a:gd name="T32" fmla="*/ 2147483647 w 157"/>
              <a:gd name="T33" fmla="*/ 2147483647 h 152"/>
              <a:gd name="T34" fmla="*/ 2147483647 w 157"/>
              <a:gd name="T35" fmla="*/ 2147483647 h 152"/>
              <a:gd name="T36" fmla="*/ 2147483647 w 157"/>
              <a:gd name="T37" fmla="*/ 2147483647 h 152"/>
              <a:gd name="T38" fmla="*/ 2147483647 w 157"/>
              <a:gd name="T39" fmla="*/ 2147483647 h 152"/>
              <a:gd name="T40" fmla="*/ 2147483647 w 157"/>
              <a:gd name="T41" fmla="*/ 2147483647 h 152"/>
              <a:gd name="T42" fmla="*/ 2147483647 w 157"/>
              <a:gd name="T43" fmla="*/ 2147483647 h 152"/>
              <a:gd name="T44" fmla="*/ 2147483647 w 157"/>
              <a:gd name="T45" fmla="*/ 2147483647 h 152"/>
              <a:gd name="T46" fmla="*/ 2147483647 w 157"/>
              <a:gd name="T47" fmla="*/ 2147483647 h 152"/>
              <a:gd name="T48" fmla="*/ 2147483647 w 157"/>
              <a:gd name="T49" fmla="*/ 2147483647 h 152"/>
              <a:gd name="T50" fmla="*/ 2147483647 w 157"/>
              <a:gd name="T51" fmla="*/ 2147483647 h 152"/>
              <a:gd name="T52" fmla="*/ 2147483647 w 157"/>
              <a:gd name="T53" fmla="*/ 2147483647 h 152"/>
              <a:gd name="T54" fmla="*/ 2147483647 w 157"/>
              <a:gd name="T55" fmla="*/ 2147483647 h 152"/>
              <a:gd name="T56" fmla="*/ 2147483647 w 157"/>
              <a:gd name="T57" fmla="*/ 2147483647 h 152"/>
              <a:gd name="T58" fmla="*/ 2147483647 w 157"/>
              <a:gd name="T59" fmla="*/ 2147483647 h 152"/>
              <a:gd name="T60" fmla="*/ 2147483647 w 157"/>
              <a:gd name="T61" fmla="*/ 2147483647 h 152"/>
              <a:gd name="T62" fmla="*/ 2147483647 w 157"/>
              <a:gd name="T63" fmla="*/ 2147483647 h 1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7" h="152">
                <a:moveTo>
                  <a:pt x="147" y="59"/>
                </a:moveTo>
                <a:lnTo>
                  <a:pt x="147" y="55"/>
                </a:lnTo>
                <a:lnTo>
                  <a:pt x="149" y="56"/>
                </a:lnTo>
                <a:lnTo>
                  <a:pt x="147" y="63"/>
                </a:lnTo>
                <a:lnTo>
                  <a:pt x="147" y="59"/>
                </a:lnTo>
                <a:close/>
                <a:moveTo>
                  <a:pt x="140" y="71"/>
                </a:moveTo>
                <a:lnTo>
                  <a:pt x="141" y="66"/>
                </a:lnTo>
                <a:lnTo>
                  <a:pt x="145" y="77"/>
                </a:lnTo>
                <a:lnTo>
                  <a:pt x="141" y="75"/>
                </a:lnTo>
                <a:lnTo>
                  <a:pt x="140" y="71"/>
                </a:lnTo>
                <a:close/>
                <a:moveTo>
                  <a:pt x="80" y="150"/>
                </a:moveTo>
                <a:lnTo>
                  <a:pt x="75" y="143"/>
                </a:lnTo>
                <a:lnTo>
                  <a:pt x="74" y="128"/>
                </a:lnTo>
                <a:lnTo>
                  <a:pt x="71" y="123"/>
                </a:lnTo>
                <a:lnTo>
                  <a:pt x="67" y="120"/>
                </a:lnTo>
                <a:lnTo>
                  <a:pt x="65" y="123"/>
                </a:lnTo>
                <a:lnTo>
                  <a:pt x="51" y="119"/>
                </a:lnTo>
                <a:lnTo>
                  <a:pt x="37" y="114"/>
                </a:lnTo>
                <a:lnTo>
                  <a:pt x="29" y="108"/>
                </a:lnTo>
                <a:lnTo>
                  <a:pt x="24" y="107"/>
                </a:lnTo>
                <a:lnTo>
                  <a:pt x="20" y="102"/>
                </a:lnTo>
                <a:lnTo>
                  <a:pt x="14" y="87"/>
                </a:lnTo>
                <a:lnTo>
                  <a:pt x="3" y="74"/>
                </a:lnTo>
                <a:lnTo>
                  <a:pt x="4" y="66"/>
                </a:lnTo>
                <a:lnTo>
                  <a:pt x="0" y="55"/>
                </a:lnTo>
                <a:lnTo>
                  <a:pt x="1" y="49"/>
                </a:lnTo>
                <a:lnTo>
                  <a:pt x="10" y="46"/>
                </a:lnTo>
                <a:lnTo>
                  <a:pt x="16" y="36"/>
                </a:lnTo>
                <a:lnTo>
                  <a:pt x="21" y="32"/>
                </a:lnTo>
                <a:lnTo>
                  <a:pt x="21" y="28"/>
                </a:lnTo>
                <a:lnTo>
                  <a:pt x="16" y="26"/>
                </a:lnTo>
                <a:lnTo>
                  <a:pt x="18" y="20"/>
                </a:lnTo>
                <a:lnTo>
                  <a:pt x="21" y="19"/>
                </a:lnTo>
                <a:lnTo>
                  <a:pt x="22" y="15"/>
                </a:lnTo>
                <a:lnTo>
                  <a:pt x="21" y="9"/>
                </a:lnTo>
                <a:lnTo>
                  <a:pt x="16" y="1"/>
                </a:lnTo>
                <a:lnTo>
                  <a:pt x="65" y="0"/>
                </a:lnTo>
                <a:lnTo>
                  <a:pt x="117" y="28"/>
                </a:lnTo>
                <a:lnTo>
                  <a:pt x="119" y="32"/>
                </a:lnTo>
                <a:lnTo>
                  <a:pt x="117" y="35"/>
                </a:lnTo>
                <a:lnTo>
                  <a:pt x="140" y="52"/>
                </a:lnTo>
                <a:lnTo>
                  <a:pt x="134" y="71"/>
                </a:lnTo>
                <a:lnTo>
                  <a:pt x="135" y="76"/>
                </a:lnTo>
                <a:lnTo>
                  <a:pt x="145" y="85"/>
                </a:lnTo>
                <a:lnTo>
                  <a:pt x="141" y="93"/>
                </a:lnTo>
                <a:lnTo>
                  <a:pt x="143" y="96"/>
                </a:lnTo>
                <a:lnTo>
                  <a:pt x="141" y="103"/>
                </a:lnTo>
                <a:lnTo>
                  <a:pt x="145" y="112"/>
                </a:lnTo>
                <a:lnTo>
                  <a:pt x="142" y="112"/>
                </a:lnTo>
                <a:lnTo>
                  <a:pt x="146" y="116"/>
                </a:lnTo>
                <a:lnTo>
                  <a:pt x="149" y="127"/>
                </a:lnTo>
                <a:lnTo>
                  <a:pt x="157" y="134"/>
                </a:lnTo>
                <a:lnTo>
                  <a:pt x="141" y="144"/>
                </a:lnTo>
                <a:lnTo>
                  <a:pt x="135" y="144"/>
                </a:lnTo>
                <a:lnTo>
                  <a:pt x="130" y="148"/>
                </a:lnTo>
                <a:lnTo>
                  <a:pt x="122" y="146"/>
                </a:lnTo>
                <a:lnTo>
                  <a:pt x="120" y="150"/>
                </a:lnTo>
                <a:lnTo>
                  <a:pt x="115" y="152"/>
                </a:lnTo>
                <a:lnTo>
                  <a:pt x="106" y="150"/>
                </a:lnTo>
                <a:lnTo>
                  <a:pt x="103" y="152"/>
                </a:lnTo>
                <a:lnTo>
                  <a:pt x="97" y="152"/>
                </a:lnTo>
                <a:lnTo>
                  <a:pt x="92" y="148"/>
                </a:lnTo>
                <a:lnTo>
                  <a:pt x="89" y="150"/>
                </a:lnTo>
                <a:lnTo>
                  <a:pt x="80" y="150"/>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24" name="Freeform 51"/>
          <p:cNvSpPr>
            <a:spLocks/>
          </p:cNvSpPr>
          <p:nvPr/>
        </p:nvSpPr>
        <p:spPr bwMode="auto">
          <a:xfrm>
            <a:off x="4840288" y="5202238"/>
            <a:ext cx="320675" cy="309562"/>
          </a:xfrm>
          <a:custGeom>
            <a:avLst/>
            <a:gdLst>
              <a:gd name="T0" fmla="*/ 2147483647 w 191"/>
              <a:gd name="T1" fmla="*/ 2147483647 h 184"/>
              <a:gd name="T2" fmla="*/ 2147483647 w 191"/>
              <a:gd name="T3" fmla="*/ 2147483647 h 184"/>
              <a:gd name="T4" fmla="*/ 2147483647 w 191"/>
              <a:gd name="T5" fmla="*/ 2147483647 h 184"/>
              <a:gd name="T6" fmla="*/ 2147483647 w 191"/>
              <a:gd name="T7" fmla="*/ 2147483647 h 184"/>
              <a:gd name="T8" fmla="*/ 2147483647 w 191"/>
              <a:gd name="T9" fmla="*/ 2147483647 h 184"/>
              <a:gd name="T10" fmla="*/ 2147483647 w 191"/>
              <a:gd name="T11" fmla="*/ 2147483647 h 184"/>
              <a:gd name="T12" fmla="*/ 2147483647 w 191"/>
              <a:gd name="T13" fmla="*/ 2147483647 h 184"/>
              <a:gd name="T14" fmla="*/ 2147483647 w 191"/>
              <a:gd name="T15" fmla="*/ 2147483647 h 184"/>
              <a:gd name="T16" fmla="*/ 2147483647 w 191"/>
              <a:gd name="T17" fmla="*/ 2147483647 h 184"/>
              <a:gd name="T18" fmla="*/ 2147483647 w 191"/>
              <a:gd name="T19" fmla="*/ 2147483647 h 184"/>
              <a:gd name="T20" fmla="*/ 2147483647 w 191"/>
              <a:gd name="T21" fmla="*/ 2147483647 h 184"/>
              <a:gd name="T22" fmla="*/ 2147483647 w 191"/>
              <a:gd name="T23" fmla="*/ 2147483647 h 184"/>
              <a:gd name="T24" fmla="*/ 2147483647 w 191"/>
              <a:gd name="T25" fmla="*/ 2147483647 h 184"/>
              <a:gd name="T26" fmla="*/ 2147483647 w 191"/>
              <a:gd name="T27" fmla="*/ 2147483647 h 184"/>
              <a:gd name="T28" fmla="*/ 2147483647 w 191"/>
              <a:gd name="T29" fmla="*/ 2147483647 h 184"/>
              <a:gd name="T30" fmla="*/ 2147483647 w 191"/>
              <a:gd name="T31" fmla="*/ 2147483647 h 184"/>
              <a:gd name="T32" fmla="*/ 2147483647 w 191"/>
              <a:gd name="T33" fmla="*/ 2147483647 h 184"/>
              <a:gd name="T34" fmla="*/ 2147483647 w 191"/>
              <a:gd name="T35" fmla="*/ 2147483647 h 184"/>
              <a:gd name="T36" fmla="*/ 2147483647 w 191"/>
              <a:gd name="T37" fmla="*/ 2147483647 h 184"/>
              <a:gd name="T38" fmla="*/ 2147483647 w 191"/>
              <a:gd name="T39" fmla="*/ 2147483647 h 184"/>
              <a:gd name="T40" fmla="*/ 2147483647 w 191"/>
              <a:gd name="T41" fmla="*/ 2147483647 h 184"/>
              <a:gd name="T42" fmla="*/ 2147483647 w 191"/>
              <a:gd name="T43" fmla="*/ 2147483647 h 184"/>
              <a:gd name="T44" fmla="*/ 2147483647 w 191"/>
              <a:gd name="T45" fmla="*/ 2147483647 h 184"/>
              <a:gd name="T46" fmla="*/ 2147483647 w 191"/>
              <a:gd name="T47" fmla="*/ 2147483647 h 184"/>
              <a:gd name="T48" fmla="*/ 2147483647 w 191"/>
              <a:gd name="T49" fmla="*/ 2147483647 h 184"/>
              <a:gd name="T50" fmla="*/ 2147483647 w 191"/>
              <a:gd name="T51" fmla="*/ 2147483647 h 184"/>
              <a:gd name="T52" fmla="*/ 2147483647 w 191"/>
              <a:gd name="T53" fmla="*/ 2147483647 h 184"/>
              <a:gd name="T54" fmla="*/ 2147483647 w 191"/>
              <a:gd name="T55" fmla="*/ 2147483647 h 184"/>
              <a:gd name="T56" fmla="*/ 2147483647 w 191"/>
              <a:gd name="T57" fmla="*/ 2147483647 h 184"/>
              <a:gd name="T58" fmla="*/ 0 w 191"/>
              <a:gd name="T59" fmla="*/ 2147483647 h 184"/>
              <a:gd name="T60" fmla="*/ 2147483647 w 191"/>
              <a:gd name="T61" fmla="*/ 2147483647 h 184"/>
              <a:gd name="T62" fmla="*/ 2147483647 w 191"/>
              <a:gd name="T63" fmla="*/ 2147483647 h 184"/>
              <a:gd name="T64" fmla="*/ 2147483647 w 191"/>
              <a:gd name="T65" fmla="*/ 0 h 184"/>
              <a:gd name="T66" fmla="*/ 2147483647 w 191"/>
              <a:gd name="T67" fmla="*/ 2147483647 h 184"/>
              <a:gd name="T68" fmla="*/ 2147483647 w 191"/>
              <a:gd name="T69" fmla="*/ 2147483647 h 184"/>
              <a:gd name="T70" fmla="*/ 2147483647 w 191"/>
              <a:gd name="T71" fmla="*/ 2147483647 h 184"/>
              <a:gd name="T72" fmla="*/ 2147483647 w 191"/>
              <a:gd name="T73" fmla="*/ 2147483647 h 184"/>
              <a:gd name="T74" fmla="*/ 2147483647 w 191"/>
              <a:gd name="T75" fmla="*/ 2147483647 h 184"/>
              <a:gd name="T76" fmla="*/ 2147483647 w 191"/>
              <a:gd name="T77" fmla="*/ 2147483647 h 184"/>
              <a:gd name="T78" fmla="*/ 2147483647 w 191"/>
              <a:gd name="T79" fmla="*/ 2147483647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1" h="184">
                <a:moveTo>
                  <a:pt x="166" y="10"/>
                </a:moveTo>
                <a:lnTo>
                  <a:pt x="183" y="8"/>
                </a:lnTo>
                <a:lnTo>
                  <a:pt x="191" y="12"/>
                </a:lnTo>
                <a:lnTo>
                  <a:pt x="185" y="13"/>
                </a:lnTo>
                <a:lnTo>
                  <a:pt x="182" y="16"/>
                </a:lnTo>
                <a:lnTo>
                  <a:pt x="179" y="15"/>
                </a:lnTo>
                <a:lnTo>
                  <a:pt x="168" y="23"/>
                </a:lnTo>
                <a:lnTo>
                  <a:pt x="164" y="15"/>
                </a:lnTo>
                <a:lnTo>
                  <a:pt x="131" y="20"/>
                </a:lnTo>
                <a:lnTo>
                  <a:pt x="131" y="75"/>
                </a:lnTo>
                <a:lnTo>
                  <a:pt x="117" y="76"/>
                </a:lnTo>
                <a:lnTo>
                  <a:pt x="117" y="118"/>
                </a:lnTo>
                <a:lnTo>
                  <a:pt x="117" y="175"/>
                </a:lnTo>
                <a:lnTo>
                  <a:pt x="111" y="177"/>
                </a:lnTo>
                <a:lnTo>
                  <a:pt x="105" y="184"/>
                </a:lnTo>
                <a:lnTo>
                  <a:pt x="91" y="183"/>
                </a:lnTo>
                <a:lnTo>
                  <a:pt x="80" y="180"/>
                </a:lnTo>
                <a:lnTo>
                  <a:pt x="80" y="174"/>
                </a:lnTo>
                <a:lnTo>
                  <a:pt x="76" y="169"/>
                </a:lnTo>
                <a:lnTo>
                  <a:pt x="67" y="178"/>
                </a:lnTo>
                <a:lnTo>
                  <a:pt x="57" y="170"/>
                </a:lnTo>
                <a:lnTo>
                  <a:pt x="50" y="158"/>
                </a:lnTo>
                <a:lnTo>
                  <a:pt x="44" y="133"/>
                </a:lnTo>
                <a:lnTo>
                  <a:pt x="44" y="122"/>
                </a:lnTo>
                <a:lnTo>
                  <a:pt x="38" y="107"/>
                </a:lnTo>
                <a:lnTo>
                  <a:pt x="39" y="84"/>
                </a:lnTo>
                <a:lnTo>
                  <a:pt x="23" y="58"/>
                </a:lnTo>
                <a:lnTo>
                  <a:pt x="10" y="29"/>
                </a:lnTo>
                <a:lnTo>
                  <a:pt x="1" y="17"/>
                </a:lnTo>
                <a:lnTo>
                  <a:pt x="0" y="4"/>
                </a:lnTo>
                <a:lnTo>
                  <a:pt x="5" y="3"/>
                </a:lnTo>
                <a:lnTo>
                  <a:pt x="12" y="4"/>
                </a:lnTo>
                <a:lnTo>
                  <a:pt x="20" y="0"/>
                </a:lnTo>
                <a:lnTo>
                  <a:pt x="24" y="1"/>
                </a:lnTo>
                <a:lnTo>
                  <a:pt x="32" y="7"/>
                </a:lnTo>
                <a:lnTo>
                  <a:pt x="95" y="7"/>
                </a:lnTo>
                <a:lnTo>
                  <a:pt x="102" y="13"/>
                </a:lnTo>
                <a:lnTo>
                  <a:pt x="122" y="13"/>
                </a:lnTo>
                <a:lnTo>
                  <a:pt x="129" y="16"/>
                </a:lnTo>
                <a:lnTo>
                  <a:pt x="166" y="1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5" name="Freeform 52"/>
          <p:cNvSpPr>
            <a:spLocks/>
          </p:cNvSpPr>
          <p:nvPr/>
        </p:nvSpPr>
        <p:spPr bwMode="auto">
          <a:xfrm>
            <a:off x="5589588" y="5080000"/>
            <a:ext cx="171450" cy="341313"/>
          </a:xfrm>
          <a:custGeom>
            <a:avLst/>
            <a:gdLst>
              <a:gd name="T0" fmla="*/ 2147483647 w 103"/>
              <a:gd name="T1" fmla="*/ 2147483647 h 203"/>
              <a:gd name="T2" fmla="*/ 2147483647 w 103"/>
              <a:gd name="T3" fmla="*/ 2147483647 h 203"/>
              <a:gd name="T4" fmla="*/ 2147483647 w 103"/>
              <a:gd name="T5" fmla="*/ 2147483647 h 203"/>
              <a:gd name="T6" fmla="*/ 2147483647 w 103"/>
              <a:gd name="T7" fmla="*/ 2147483647 h 203"/>
              <a:gd name="T8" fmla="*/ 2147483647 w 103"/>
              <a:gd name="T9" fmla="*/ 2147483647 h 203"/>
              <a:gd name="T10" fmla="*/ 2147483647 w 103"/>
              <a:gd name="T11" fmla="*/ 2147483647 h 203"/>
              <a:gd name="T12" fmla="*/ 2147483647 w 103"/>
              <a:gd name="T13" fmla="*/ 2147483647 h 203"/>
              <a:gd name="T14" fmla="*/ 2147483647 w 103"/>
              <a:gd name="T15" fmla="*/ 2147483647 h 203"/>
              <a:gd name="T16" fmla="*/ 2147483647 w 103"/>
              <a:gd name="T17" fmla="*/ 2147483647 h 203"/>
              <a:gd name="T18" fmla="*/ 2147483647 w 103"/>
              <a:gd name="T19" fmla="*/ 2147483647 h 203"/>
              <a:gd name="T20" fmla="*/ 2147483647 w 103"/>
              <a:gd name="T21" fmla="*/ 2147483647 h 203"/>
              <a:gd name="T22" fmla="*/ 2147483647 w 103"/>
              <a:gd name="T23" fmla="*/ 2147483647 h 203"/>
              <a:gd name="T24" fmla="*/ 2147483647 w 103"/>
              <a:gd name="T25" fmla="*/ 2147483647 h 203"/>
              <a:gd name="T26" fmla="*/ 2147483647 w 103"/>
              <a:gd name="T27" fmla="*/ 2147483647 h 203"/>
              <a:gd name="T28" fmla="*/ 2147483647 w 103"/>
              <a:gd name="T29" fmla="*/ 2147483647 h 203"/>
              <a:gd name="T30" fmla="*/ 2147483647 w 103"/>
              <a:gd name="T31" fmla="*/ 2147483647 h 203"/>
              <a:gd name="T32" fmla="*/ 2147483647 w 103"/>
              <a:gd name="T33" fmla="*/ 2147483647 h 203"/>
              <a:gd name="T34" fmla="*/ 2147483647 w 103"/>
              <a:gd name="T35" fmla="*/ 2147483647 h 203"/>
              <a:gd name="T36" fmla="*/ 2147483647 w 103"/>
              <a:gd name="T37" fmla="*/ 2147483647 h 203"/>
              <a:gd name="T38" fmla="*/ 2147483647 w 103"/>
              <a:gd name="T39" fmla="*/ 2147483647 h 203"/>
              <a:gd name="T40" fmla="*/ 2147483647 w 103"/>
              <a:gd name="T41" fmla="*/ 2147483647 h 203"/>
              <a:gd name="T42" fmla="*/ 2147483647 w 103"/>
              <a:gd name="T43" fmla="*/ 2147483647 h 203"/>
              <a:gd name="T44" fmla="*/ 2147483647 w 103"/>
              <a:gd name="T45" fmla="*/ 2147483647 h 203"/>
              <a:gd name="T46" fmla="*/ 2147483647 w 103"/>
              <a:gd name="T47" fmla="*/ 2147483647 h 203"/>
              <a:gd name="T48" fmla="*/ 2147483647 w 103"/>
              <a:gd name="T49" fmla="*/ 0 h 203"/>
              <a:gd name="T50" fmla="*/ 2147483647 w 103"/>
              <a:gd name="T51" fmla="*/ 2147483647 h 203"/>
              <a:gd name="T52" fmla="*/ 2147483647 w 103"/>
              <a:gd name="T53" fmla="*/ 2147483647 h 203"/>
              <a:gd name="T54" fmla="*/ 2147483647 w 103"/>
              <a:gd name="T55" fmla="*/ 2147483647 h 203"/>
              <a:gd name="T56" fmla="*/ 2147483647 w 103"/>
              <a:gd name="T57" fmla="*/ 2147483647 h 203"/>
              <a:gd name="T58" fmla="*/ 2147483647 w 103"/>
              <a:gd name="T59" fmla="*/ 2147483647 h 203"/>
              <a:gd name="T60" fmla="*/ 2147483647 w 103"/>
              <a:gd name="T61" fmla="*/ 2147483647 h 203"/>
              <a:gd name="T62" fmla="*/ 2147483647 w 103"/>
              <a:gd name="T63" fmla="*/ 2147483647 h 203"/>
              <a:gd name="T64" fmla="*/ 2147483647 w 103"/>
              <a:gd name="T65" fmla="*/ 2147483647 h 203"/>
              <a:gd name="T66" fmla="*/ 2147483647 w 103"/>
              <a:gd name="T67" fmla="*/ 2147483647 h 203"/>
              <a:gd name="T68" fmla="*/ 2147483647 w 103"/>
              <a:gd name="T69" fmla="*/ 2147483647 h 2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3" h="203">
                <a:moveTo>
                  <a:pt x="19" y="199"/>
                </a:moveTo>
                <a:lnTo>
                  <a:pt x="12" y="195"/>
                </a:lnTo>
                <a:lnTo>
                  <a:pt x="6" y="185"/>
                </a:lnTo>
                <a:lnTo>
                  <a:pt x="6" y="175"/>
                </a:lnTo>
                <a:lnTo>
                  <a:pt x="7" y="171"/>
                </a:lnTo>
                <a:lnTo>
                  <a:pt x="2" y="161"/>
                </a:lnTo>
                <a:lnTo>
                  <a:pt x="0" y="153"/>
                </a:lnTo>
                <a:lnTo>
                  <a:pt x="3" y="138"/>
                </a:lnTo>
                <a:lnTo>
                  <a:pt x="8" y="137"/>
                </a:lnTo>
                <a:lnTo>
                  <a:pt x="18" y="118"/>
                </a:lnTo>
                <a:lnTo>
                  <a:pt x="16" y="115"/>
                </a:lnTo>
                <a:lnTo>
                  <a:pt x="17" y="110"/>
                </a:lnTo>
                <a:lnTo>
                  <a:pt x="14" y="106"/>
                </a:lnTo>
                <a:lnTo>
                  <a:pt x="10" y="82"/>
                </a:lnTo>
                <a:lnTo>
                  <a:pt x="17" y="69"/>
                </a:lnTo>
                <a:lnTo>
                  <a:pt x="17" y="62"/>
                </a:lnTo>
                <a:lnTo>
                  <a:pt x="23" y="62"/>
                </a:lnTo>
                <a:lnTo>
                  <a:pt x="29" y="58"/>
                </a:lnTo>
                <a:lnTo>
                  <a:pt x="29" y="61"/>
                </a:lnTo>
                <a:lnTo>
                  <a:pt x="31" y="59"/>
                </a:lnTo>
                <a:lnTo>
                  <a:pt x="34" y="60"/>
                </a:lnTo>
                <a:lnTo>
                  <a:pt x="35" y="56"/>
                </a:lnTo>
                <a:lnTo>
                  <a:pt x="40" y="57"/>
                </a:lnTo>
                <a:lnTo>
                  <a:pt x="41" y="55"/>
                </a:lnTo>
                <a:lnTo>
                  <a:pt x="43" y="58"/>
                </a:lnTo>
                <a:lnTo>
                  <a:pt x="46" y="58"/>
                </a:lnTo>
                <a:lnTo>
                  <a:pt x="44" y="54"/>
                </a:lnTo>
                <a:lnTo>
                  <a:pt x="52" y="47"/>
                </a:lnTo>
                <a:lnTo>
                  <a:pt x="54" y="49"/>
                </a:lnTo>
                <a:lnTo>
                  <a:pt x="53" y="53"/>
                </a:lnTo>
                <a:lnTo>
                  <a:pt x="56" y="51"/>
                </a:lnTo>
                <a:lnTo>
                  <a:pt x="54" y="47"/>
                </a:lnTo>
                <a:lnTo>
                  <a:pt x="60" y="40"/>
                </a:lnTo>
                <a:lnTo>
                  <a:pt x="59" y="46"/>
                </a:lnTo>
                <a:lnTo>
                  <a:pt x="64" y="39"/>
                </a:lnTo>
                <a:lnTo>
                  <a:pt x="67" y="41"/>
                </a:lnTo>
                <a:lnTo>
                  <a:pt x="63" y="36"/>
                </a:lnTo>
                <a:lnTo>
                  <a:pt x="66" y="34"/>
                </a:lnTo>
                <a:lnTo>
                  <a:pt x="66" y="31"/>
                </a:lnTo>
                <a:lnTo>
                  <a:pt x="67" y="35"/>
                </a:lnTo>
                <a:lnTo>
                  <a:pt x="68" y="31"/>
                </a:lnTo>
                <a:lnTo>
                  <a:pt x="66" y="24"/>
                </a:lnTo>
                <a:lnTo>
                  <a:pt x="69" y="23"/>
                </a:lnTo>
                <a:lnTo>
                  <a:pt x="71" y="27"/>
                </a:lnTo>
                <a:lnTo>
                  <a:pt x="72" y="23"/>
                </a:lnTo>
                <a:lnTo>
                  <a:pt x="79" y="21"/>
                </a:lnTo>
                <a:lnTo>
                  <a:pt x="81" y="13"/>
                </a:lnTo>
                <a:lnTo>
                  <a:pt x="78" y="8"/>
                </a:lnTo>
                <a:lnTo>
                  <a:pt x="81" y="8"/>
                </a:lnTo>
                <a:lnTo>
                  <a:pt x="86" y="0"/>
                </a:lnTo>
                <a:lnTo>
                  <a:pt x="87" y="4"/>
                </a:lnTo>
                <a:lnTo>
                  <a:pt x="85" y="4"/>
                </a:lnTo>
                <a:lnTo>
                  <a:pt x="89" y="6"/>
                </a:lnTo>
                <a:lnTo>
                  <a:pt x="90" y="10"/>
                </a:lnTo>
                <a:lnTo>
                  <a:pt x="95" y="16"/>
                </a:lnTo>
                <a:lnTo>
                  <a:pt x="98" y="38"/>
                </a:lnTo>
                <a:lnTo>
                  <a:pt x="103" y="48"/>
                </a:lnTo>
                <a:lnTo>
                  <a:pt x="102" y="53"/>
                </a:lnTo>
                <a:lnTo>
                  <a:pt x="98" y="59"/>
                </a:lnTo>
                <a:lnTo>
                  <a:pt x="94" y="51"/>
                </a:lnTo>
                <a:lnTo>
                  <a:pt x="90" y="53"/>
                </a:lnTo>
                <a:lnTo>
                  <a:pt x="91" y="60"/>
                </a:lnTo>
                <a:lnTo>
                  <a:pt x="94" y="62"/>
                </a:lnTo>
                <a:lnTo>
                  <a:pt x="93" y="72"/>
                </a:lnTo>
                <a:lnTo>
                  <a:pt x="90" y="73"/>
                </a:lnTo>
                <a:lnTo>
                  <a:pt x="88" y="78"/>
                </a:lnTo>
                <a:lnTo>
                  <a:pt x="89" y="84"/>
                </a:lnTo>
                <a:lnTo>
                  <a:pt x="87" y="94"/>
                </a:lnTo>
                <a:lnTo>
                  <a:pt x="55" y="194"/>
                </a:lnTo>
                <a:lnTo>
                  <a:pt x="32" y="203"/>
                </a:lnTo>
                <a:lnTo>
                  <a:pt x="19" y="199"/>
                </a:lnTo>
                <a:close/>
              </a:path>
            </a:pathLst>
          </a:custGeom>
          <a:solidFill>
            <a:srgbClr val="00B0F0"/>
          </a:solidFill>
          <a:ln w="4826" cap="flat" cmpd="sng">
            <a:solidFill>
              <a:schemeClr val="bg2"/>
            </a:solidFill>
            <a:prstDash val="solid"/>
            <a:round/>
            <a:headEnd type="none" w="med" len="med"/>
            <a:tailEnd type="none" w="med" len="med"/>
          </a:ln>
        </p:spPr>
        <p:txBody>
          <a:bodyPr/>
          <a:lstStyle/>
          <a:p>
            <a:endParaRPr lang="en-US"/>
          </a:p>
        </p:txBody>
      </p:sp>
      <p:sp>
        <p:nvSpPr>
          <p:cNvPr id="3126" name="Freeform 53"/>
          <p:cNvSpPr>
            <a:spLocks/>
          </p:cNvSpPr>
          <p:nvPr/>
        </p:nvSpPr>
        <p:spPr bwMode="auto">
          <a:xfrm>
            <a:off x="5553075" y="4491038"/>
            <a:ext cx="39688" cy="42862"/>
          </a:xfrm>
          <a:custGeom>
            <a:avLst/>
            <a:gdLst>
              <a:gd name="T0" fmla="*/ 2147483647 w 23"/>
              <a:gd name="T1" fmla="*/ 2147483647 h 25"/>
              <a:gd name="T2" fmla="*/ 2147483647 w 23"/>
              <a:gd name="T3" fmla="*/ 2147483647 h 25"/>
              <a:gd name="T4" fmla="*/ 2147483647 w 23"/>
              <a:gd name="T5" fmla="*/ 0 h 25"/>
              <a:gd name="T6" fmla="*/ 2147483647 w 23"/>
              <a:gd name="T7" fmla="*/ 2147483647 h 25"/>
              <a:gd name="T8" fmla="*/ 2147483647 w 23"/>
              <a:gd name="T9" fmla="*/ 2147483647 h 25"/>
              <a:gd name="T10" fmla="*/ 2147483647 w 23"/>
              <a:gd name="T11" fmla="*/ 2147483647 h 25"/>
              <a:gd name="T12" fmla="*/ 2147483647 w 23"/>
              <a:gd name="T13" fmla="*/ 2147483647 h 25"/>
              <a:gd name="T14" fmla="*/ 0 w 23"/>
              <a:gd name="T15" fmla="*/ 2147483647 h 25"/>
              <a:gd name="T16" fmla="*/ 2147483647 w 23"/>
              <a:gd name="T17" fmla="*/ 2147483647 h 25"/>
              <a:gd name="T18" fmla="*/ 2147483647 w 23"/>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25">
                <a:moveTo>
                  <a:pt x="9" y="4"/>
                </a:moveTo>
                <a:lnTo>
                  <a:pt x="13" y="6"/>
                </a:lnTo>
                <a:lnTo>
                  <a:pt x="19" y="0"/>
                </a:lnTo>
                <a:lnTo>
                  <a:pt x="23" y="10"/>
                </a:lnTo>
                <a:lnTo>
                  <a:pt x="11" y="17"/>
                </a:lnTo>
                <a:lnTo>
                  <a:pt x="21" y="18"/>
                </a:lnTo>
                <a:lnTo>
                  <a:pt x="17" y="25"/>
                </a:lnTo>
                <a:lnTo>
                  <a:pt x="0" y="25"/>
                </a:lnTo>
                <a:lnTo>
                  <a:pt x="1" y="15"/>
                </a:lnTo>
                <a:lnTo>
                  <a:pt x="9" y="4"/>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7" name="Freeform 54"/>
          <p:cNvSpPr>
            <a:spLocks/>
          </p:cNvSpPr>
          <p:nvPr/>
        </p:nvSpPr>
        <p:spPr bwMode="auto">
          <a:xfrm>
            <a:off x="5251450" y="4851400"/>
            <a:ext cx="41275" cy="49213"/>
          </a:xfrm>
          <a:custGeom>
            <a:avLst/>
            <a:gdLst>
              <a:gd name="T0" fmla="*/ 2147483647 w 25"/>
              <a:gd name="T1" fmla="*/ 2147483647 h 30"/>
              <a:gd name="T2" fmla="*/ 2147483647 w 25"/>
              <a:gd name="T3" fmla="*/ 2147483647 h 30"/>
              <a:gd name="T4" fmla="*/ 2147483647 w 25"/>
              <a:gd name="T5" fmla="*/ 2147483647 h 30"/>
              <a:gd name="T6" fmla="*/ 2147483647 w 25"/>
              <a:gd name="T7" fmla="*/ 2147483647 h 30"/>
              <a:gd name="T8" fmla="*/ 2147483647 w 25"/>
              <a:gd name="T9" fmla="*/ 2147483647 h 30"/>
              <a:gd name="T10" fmla="*/ 2147483647 w 25"/>
              <a:gd name="T11" fmla="*/ 2147483647 h 30"/>
              <a:gd name="T12" fmla="*/ 2147483647 w 25"/>
              <a:gd name="T13" fmla="*/ 2147483647 h 30"/>
              <a:gd name="T14" fmla="*/ 2147483647 w 25"/>
              <a:gd name="T15" fmla="*/ 2147483647 h 30"/>
              <a:gd name="T16" fmla="*/ 2147483647 w 25"/>
              <a:gd name="T17" fmla="*/ 2147483647 h 30"/>
              <a:gd name="T18" fmla="*/ 0 w 25"/>
              <a:gd name="T19" fmla="*/ 2147483647 h 30"/>
              <a:gd name="T20" fmla="*/ 2147483647 w 25"/>
              <a:gd name="T21" fmla="*/ 2147483647 h 30"/>
              <a:gd name="T22" fmla="*/ 2147483647 w 25"/>
              <a:gd name="T23" fmla="*/ 2147483647 h 30"/>
              <a:gd name="T24" fmla="*/ 2147483647 w 25"/>
              <a:gd name="T25" fmla="*/ 2147483647 h 30"/>
              <a:gd name="T26" fmla="*/ 2147483647 w 25"/>
              <a:gd name="T27" fmla="*/ 0 h 30"/>
              <a:gd name="T28" fmla="*/ 2147483647 w 25"/>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 h="30">
                <a:moveTo>
                  <a:pt x="22" y="1"/>
                </a:moveTo>
                <a:lnTo>
                  <a:pt x="20" y="7"/>
                </a:lnTo>
                <a:lnTo>
                  <a:pt x="25" y="9"/>
                </a:lnTo>
                <a:lnTo>
                  <a:pt x="25" y="13"/>
                </a:lnTo>
                <a:lnTo>
                  <a:pt x="20" y="17"/>
                </a:lnTo>
                <a:lnTo>
                  <a:pt x="14" y="27"/>
                </a:lnTo>
                <a:lnTo>
                  <a:pt x="5" y="30"/>
                </a:lnTo>
                <a:lnTo>
                  <a:pt x="3" y="21"/>
                </a:lnTo>
                <a:lnTo>
                  <a:pt x="3" y="10"/>
                </a:lnTo>
                <a:lnTo>
                  <a:pt x="0" y="5"/>
                </a:lnTo>
                <a:lnTo>
                  <a:pt x="1" y="4"/>
                </a:lnTo>
                <a:lnTo>
                  <a:pt x="5" y="6"/>
                </a:lnTo>
                <a:lnTo>
                  <a:pt x="11" y="6"/>
                </a:lnTo>
                <a:lnTo>
                  <a:pt x="13" y="0"/>
                </a:lnTo>
                <a:lnTo>
                  <a:pt x="22" y="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8" name="Freeform 55"/>
          <p:cNvSpPr>
            <a:spLocks/>
          </p:cNvSpPr>
          <p:nvPr/>
        </p:nvSpPr>
        <p:spPr bwMode="auto">
          <a:xfrm>
            <a:off x="5292725" y="5426075"/>
            <a:ext cx="33338" cy="42863"/>
          </a:xfrm>
          <a:custGeom>
            <a:avLst/>
            <a:gdLst>
              <a:gd name="T0" fmla="*/ 2147483647 w 19"/>
              <a:gd name="T1" fmla="*/ 2147483647 h 25"/>
              <a:gd name="T2" fmla="*/ 2147483647 w 19"/>
              <a:gd name="T3" fmla="*/ 2147483647 h 25"/>
              <a:gd name="T4" fmla="*/ 2147483647 w 19"/>
              <a:gd name="T5" fmla="*/ 2147483647 h 25"/>
              <a:gd name="T6" fmla="*/ 2147483647 w 19"/>
              <a:gd name="T7" fmla="*/ 2147483647 h 25"/>
              <a:gd name="T8" fmla="*/ 2147483647 w 19"/>
              <a:gd name="T9" fmla="*/ 2147483647 h 25"/>
              <a:gd name="T10" fmla="*/ 0 w 19"/>
              <a:gd name="T11" fmla="*/ 2147483647 h 25"/>
              <a:gd name="T12" fmla="*/ 0 w 19"/>
              <a:gd name="T13" fmla="*/ 2147483647 h 25"/>
              <a:gd name="T14" fmla="*/ 2147483647 w 19"/>
              <a:gd name="T15" fmla="*/ 0 h 25"/>
              <a:gd name="T16" fmla="*/ 2147483647 w 19"/>
              <a:gd name="T17" fmla="*/ 2147483647 h 25"/>
              <a:gd name="T18" fmla="*/ 2147483647 w 19"/>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 h="25">
                <a:moveTo>
                  <a:pt x="19" y="18"/>
                </a:moveTo>
                <a:lnTo>
                  <a:pt x="17" y="17"/>
                </a:lnTo>
                <a:lnTo>
                  <a:pt x="16" y="25"/>
                </a:lnTo>
                <a:lnTo>
                  <a:pt x="10" y="25"/>
                </a:lnTo>
                <a:lnTo>
                  <a:pt x="5" y="23"/>
                </a:lnTo>
                <a:lnTo>
                  <a:pt x="0" y="17"/>
                </a:lnTo>
                <a:lnTo>
                  <a:pt x="0" y="10"/>
                </a:lnTo>
                <a:lnTo>
                  <a:pt x="7" y="0"/>
                </a:lnTo>
                <a:lnTo>
                  <a:pt x="16" y="4"/>
                </a:lnTo>
                <a:lnTo>
                  <a:pt x="19" y="18"/>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9" name="Freeform 56"/>
          <p:cNvSpPr>
            <a:spLocks noEditPoints="1"/>
          </p:cNvSpPr>
          <p:nvPr/>
        </p:nvSpPr>
        <p:spPr bwMode="auto">
          <a:xfrm>
            <a:off x="2871788" y="4491038"/>
            <a:ext cx="322262" cy="274637"/>
          </a:xfrm>
          <a:custGeom>
            <a:avLst/>
            <a:gdLst>
              <a:gd name="T0" fmla="*/ 2147483647 w 191"/>
              <a:gd name="T1" fmla="*/ 2147483647 h 164"/>
              <a:gd name="T2" fmla="*/ 2147483647 w 191"/>
              <a:gd name="T3" fmla="*/ 2147483647 h 164"/>
              <a:gd name="T4" fmla="*/ 2147483647 w 191"/>
              <a:gd name="T5" fmla="*/ 2147483647 h 164"/>
              <a:gd name="T6" fmla="*/ 2147483647 w 191"/>
              <a:gd name="T7" fmla="*/ 2147483647 h 164"/>
              <a:gd name="T8" fmla="*/ 2147483647 w 191"/>
              <a:gd name="T9" fmla="*/ 2147483647 h 164"/>
              <a:gd name="T10" fmla="*/ 2147483647 w 191"/>
              <a:gd name="T11" fmla="*/ 2147483647 h 164"/>
              <a:gd name="T12" fmla="*/ 2147483647 w 191"/>
              <a:gd name="T13" fmla="*/ 2147483647 h 164"/>
              <a:gd name="T14" fmla="*/ 2147483647 w 191"/>
              <a:gd name="T15" fmla="*/ 2147483647 h 164"/>
              <a:gd name="T16" fmla="*/ 2147483647 w 191"/>
              <a:gd name="T17" fmla="*/ 2147483647 h 164"/>
              <a:gd name="T18" fmla="*/ 2147483647 w 191"/>
              <a:gd name="T19" fmla="*/ 2147483647 h 164"/>
              <a:gd name="T20" fmla="*/ 2147483647 w 191"/>
              <a:gd name="T21" fmla="*/ 2147483647 h 164"/>
              <a:gd name="T22" fmla="*/ 2147483647 w 191"/>
              <a:gd name="T23" fmla="*/ 2147483647 h 164"/>
              <a:gd name="T24" fmla="*/ 2147483647 w 191"/>
              <a:gd name="T25" fmla="*/ 2147483647 h 164"/>
              <a:gd name="T26" fmla="*/ 2147483647 w 191"/>
              <a:gd name="T27" fmla="*/ 2147483647 h 164"/>
              <a:gd name="T28" fmla="*/ 2147483647 w 191"/>
              <a:gd name="T29" fmla="*/ 2147483647 h 164"/>
              <a:gd name="T30" fmla="*/ 2147483647 w 191"/>
              <a:gd name="T31" fmla="*/ 2147483647 h 164"/>
              <a:gd name="T32" fmla="*/ 2147483647 w 191"/>
              <a:gd name="T33" fmla="*/ 2147483647 h 164"/>
              <a:gd name="T34" fmla="*/ 2147483647 w 191"/>
              <a:gd name="T35" fmla="*/ 2147483647 h 164"/>
              <a:gd name="T36" fmla="*/ 2147483647 w 191"/>
              <a:gd name="T37" fmla="*/ 2147483647 h 164"/>
              <a:gd name="T38" fmla="*/ 2147483647 w 191"/>
              <a:gd name="T39" fmla="*/ 2147483647 h 164"/>
              <a:gd name="T40" fmla="*/ 2147483647 w 191"/>
              <a:gd name="T41" fmla="*/ 2147483647 h 164"/>
              <a:gd name="T42" fmla="*/ 2147483647 w 191"/>
              <a:gd name="T43" fmla="*/ 2147483647 h 164"/>
              <a:gd name="T44" fmla="*/ 2147483647 w 191"/>
              <a:gd name="T45" fmla="*/ 2147483647 h 164"/>
              <a:gd name="T46" fmla="*/ 2147483647 w 191"/>
              <a:gd name="T47" fmla="*/ 2147483647 h 164"/>
              <a:gd name="T48" fmla="*/ 2147483647 w 191"/>
              <a:gd name="T49" fmla="*/ 2147483647 h 164"/>
              <a:gd name="T50" fmla="*/ 2147483647 w 191"/>
              <a:gd name="T51" fmla="*/ 2147483647 h 164"/>
              <a:gd name="T52" fmla="*/ 2147483647 w 191"/>
              <a:gd name="T53" fmla="*/ 2147483647 h 164"/>
              <a:gd name="T54" fmla="*/ 2147483647 w 191"/>
              <a:gd name="T55" fmla="*/ 2147483647 h 164"/>
              <a:gd name="T56" fmla="*/ 2147483647 w 191"/>
              <a:gd name="T57" fmla="*/ 2147483647 h 164"/>
              <a:gd name="T58" fmla="*/ 2147483647 w 191"/>
              <a:gd name="T59" fmla="*/ 2147483647 h 164"/>
              <a:gd name="T60" fmla="*/ 2147483647 w 191"/>
              <a:gd name="T61" fmla="*/ 2147483647 h 164"/>
              <a:gd name="T62" fmla="*/ 2147483647 w 191"/>
              <a:gd name="T63" fmla="*/ 2147483647 h 164"/>
              <a:gd name="T64" fmla="*/ 2147483647 w 191"/>
              <a:gd name="T65" fmla="*/ 2147483647 h 164"/>
              <a:gd name="T66" fmla="*/ 2147483647 w 191"/>
              <a:gd name="T67" fmla="*/ 2147483647 h 164"/>
              <a:gd name="T68" fmla="*/ 2147483647 w 191"/>
              <a:gd name="T69" fmla="*/ 2147483647 h 164"/>
              <a:gd name="T70" fmla="*/ 2147483647 w 191"/>
              <a:gd name="T71" fmla="*/ 2147483647 h 164"/>
              <a:gd name="T72" fmla="*/ 2147483647 w 191"/>
              <a:gd name="T73" fmla="*/ 2147483647 h 164"/>
              <a:gd name="T74" fmla="*/ 2147483647 w 191"/>
              <a:gd name="T75" fmla="*/ 2147483647 h 164"/>
              <a:gd name="T76" fmla="*/ 2147483647 w 191"/>
              <a:gd name="T77" fmla="*/ 2147483647 h 164"/>
              <a:gd name="T78" fmla="*/ 2147483647 w 191"/>
              <a:gd name="T79" fmla="*/ 2147483647 h 164"/>
              <a:gd name="T80" fmla="*/ 2147483647 w 191"/>
              <a:gd name="T81" fmla="*/ 2147483647 h 164"/>
              <a:gd name="T82" fmla="*/ 2147483647 w 191"/>
              <a:gd name="T83" fmla="*/ 2147483647 h 164"/>
              <a:gd name="T84" fmla="*/ 2147483647 w 191"/>
              <a:gd name="T85" fmla="*/ 2147483647 h 164"/>
              <a:gd name="T86" fmla="*/ 2147483647 w 191"/>
              <a:gd name="T87" fmla="*/ 2147483647 h 164"/>
              <a:gd name="T88" fmla="*/ 2147483647 w 191"/>
              <a:gd name="T89" fmla="*/ 2147483647 h 164"/>
              <a:gd name="T90" fmla="*/ 2147483647 w 191"/>
              <a:gd name="T91" fmla="*/ 2147483647 h 164"/>
              <a:gd name="T92" fmla="*/ 2147483647 w 191"/>
              <a:gd name="T93" fmla="*/ 2147483647 h 164"/>
              <a:gd name="T94" fmla="*/ 2147483647 w 191"/>
              <a:gd name="T95" fmla="*/ 2147483647 h 164"/>
              <a:gd name="T96" fmla="*/ 2147483647 w 191"/>
              <a:gd name="T97" fmla="*/ 2147483647 h 164"/>
              <a:gd name="T98" fmla="*/ 2147483647 w 191"/>
              <a:gd name="T99" fmla="*/ 2147483647 h 164"/>
              <a:gd name="T100" fmla="*/ 2147483647 w 191"/>
              <a:gd name="T101" fmla="*/ 2147483647 h 164"/>
              <a:gd name="T102" fmla="*/ 2147483647 w 191"/>
              <a:gd name="T103" fmla="*/ 2147483647 h 164"/>
              <a:gd name="T104" fmla="*/ 2147483647 w 191"/>
              <a:gd name="T105" fmla="*/ 2147483647 h 164"/>
              <a:gd name="T106" fmla="*/ 2147483647 w 191"/>
              <a:gd name="T107" fmla="*/ 2147483647 h 164"/>
              <a:gd name="T108" fmla="*/ 2147483647 w 191"/>
              <a:gd name="T109" fmla="*/ 2147483647 h 164"/>
              <a:gd name="T110" fmla="*/ 2147483647 w 191"/>
              <a:gd name="T111" fmla="*/ 2147483647 h 164"/>
              <a:gd name="T112" fmla="*/ 2147483647 w 191"/>
              <a:gd name="T113" fmla="*/ 2147483647 h 164"/>
              <a:gd name="T114" fmla="*/ 2147483647 w 191"/>
              <a:gd name="T115" fmla="*/ 2147483647 h 164"/>
              <a:gd name="T116" fmla="*/ 2147483647 w 191"/>
              <a:gd name="T117" fmla="*/ 2147483647 h 164"/>
              <a:gd name="T118" fmla="*/ 2147483647 w 191"/>
              <a:gd name="T119" fmla="*/ 2147483647 h 164"/>
              <a:gd name="T120" fmla="*/ 2147483647 w 191"/>
              <a:gd name="T121" fmla="*/ 2147483647 h 164"/>
              <a:gd name="T122" fmla="*/ 2147483647 w 191"/>
              <a:gd name="T123" fmla="*/ 2147483647 h 1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1" h="164">
                <a:moveTo>
                  <a:pt x="131" y="20"/>
                </a:moveTo>
                <a:lnTo>
                  <a:pt x="127" y="17"/>
                </a:lnTo>
                <a:lnTo>
                  <a:pt x="131" y="17"/>
                </a:lnTo>
                <a:lnTo>
                  <a:pt x="134" y="15"/>
                </a:lnTo>
                <a:lnTo>
                  <a:pt x="135" y="18"/>
                </a:lnTo>
                <a:lnTo>
                  <a:pt x="131" y="20"/>
                </a:lnTo>
                <a:close/>
                <a:moveTo>
                  <a:pt x="150" y="30"/>
                </a:moveTo>
                <a:lnTo>
                  <a:pt x="146" y="30"/>
                </a:lnTo>
                <a:lnTo>
                  <a:pt x="149" y="32"/>
                </a:lnTo>
                <a:lnTo>
                  <a:pt x="152" y="30"/>
                </a:lnTo>
                <a:lnTo>
                  <a:pt x="152" y="28"/>
                </a:lnTo>
                <a:lnTo>
                  <a:pt x="156" y="36"/>
                </a:lnTo>
                <a:lnTo>
                  <a:pt x="157" y="33"/>
                </a:lnTo>
                <a:lnTo>
                  <a:pt x="157" y="37"/>
                </a:lnTo>
                <a:lnTo>
                  <a:pt x="160" y="33"/>
                </a:lnTo>
                <a:lnTo>
                  <a:pt x="158" y="31"/>
                </a:lnTo>
                <a:lnTo>
                  <a:pt x="164" y="37"/>
                </a:lnTo>
                <a:lnTo>
                  <a:pt x="163" y="34"/>
                </a:lnTo>
                <a:lnTo>
                  <a:pt x="166" y="35"/>
                </a:lnTo>
                <a:lnTo>
                  <a:pt x="166" y="33"/>
                </a:lnTo>
                <a:lnTo>
                  <a:pt x="177" y="40"/>
                </a:lnTo>
                <a:lnTo>
                  <a:pt x="178" y="41"/>
                </a:lnTo>
                <a:lnTo>
                  <a:pt x="174" y="44"/>
                </a:lnTo>
                <a:lnTo>
                  <a:pt x="175" y="43"/>
                </a:lnTo>
                <a:lnTo>
                  <a:pt x="172" y="52"/>
                </a:lnTo>
                <a:lnTo>
                  <a:pt x="166" y="52"/>
                </a:lnTo>
                <a:lnTo>
                  <a:pt x="174" y="54"/>
                </a:lnTo>
                <a:lnTo>
                  <a:pt x="176" y="52"/>
                </a:lnTo>
                <a:lnTo>
                  <a:pt x="189" y="52"/>
                </a:lnTo>
                <a:lnTo>
                  <a:pt x="191" y="57"/>
                </a:lnTo>
                <a:lnTo>
                  <a:pt x="179" y="67"/>
                </a:lnTo>
                <a:lnTo>
                  <a:pt x="180" y="71"/>
                </a:lnTo>
                <a:lnTo>
                  <a:pt x="184" y="74"/>
                </a:lnTo>
                <a:lnTo>
                  <a:pt x="179" y="78"/>
                </a:lnTo>
                <a:lnTo>
                  <a:pt x="173" y="78"/>
                </a:lnTo>
                <a:lnTo>
                  <a:pt x="172" y="86"/>
                </a:lnTo>
                <a:lnTo>
                  <a:pt x="169" y="89"/>
                </a:lnTo>
                <a:lnTo>
                  <a:pt x="179" y="100"/>
                </a:lnTo>
                <a:lnTo>
                  <a:pt x="180" y="103"/>
                </a:lnTo>
                <a:lnTo>
                  <a:pt x="175" y="109"/>
                </a:lnTo>
                <a:lnTo>
                  <a:pt x="170" y="109"/>
                </a:lnTo>
                <a:lnTo>
                  <a:pt x="163" y="115"/>
                </a:lnTo>
                <a:lnTo>
                  <a:pt x="154" y="114"/>
                </a:lnTo>
                <a:lnTo>
                  <a:pt x="150" y="116"/>
                </a:lnTo>
                <a:lnTo>
                  <a:pt x="150" y="121"/>
                </a:lnTo>
                <a:lnTo>
                  <a:pt x="148" y="123"/>
                </a:lnTo>
                <a:lnTo>
                  <a:pt x="141" y="117"/>
                </a:lnTo>
                <a:lnTo>
                  <a:pt x="132" y="118"/>
                </a:lnTo>
                <a:lnTo>
                  <a:pt x="130" y="115"/>
                </a:lnTo>
                <a:lnTo>
                  <a:pt x="124" y="115"/>
                </a:lnTo>
                <a:lnTo>
                  <a:pt x="121" y="113"/>
                </a:lnTo>
                <a:lnTo>
                  <a:pt x="129" y="123"/>
                </a:lnTo>
                <a:lnTo>
                  <a:pt x="131" y="138"/>
                </a:lnTo>
                <a:lnTo>
                  <a:pt x="141" y="139"/>
                </a:lnTo>
                <a:lnTo>
                  <a:pt x="141" y="143"/>
                </a:lnTo>
                <a:lnTo>
                  <a:pt x="132" y="146"/>
                </a:lnTo>
                <a:lnTo>
                  <a:pt x="130" y="151"/>
                </a:lnTo>
                <a:lnTo>
                  <a:pt x="117" y="157"/>
                </a:lnTo>
                <a:lnTo>
                  <a:pt x="111" y="164"/>
                </a:lnTo>
                <a:lnTo>
                  <a:pt x="110" y="159"/>
                </a:lnTo>
                <a:lnTo>
                  <a:pt x="99" y="162"/>
                </a:lnTo>
                <a:lnTo>
                  <a:pt x="92" y="156"/>
                </a:lnTo>
                <a:lnTo>
                  <a:pt x="87" y="139"/>
                </a:lnTo>
                <a:lnTo>
                  <a:pt x="78" y="132"/>
                </a:lnTo>
                <a:lnTo>
                  <a:pt x="85" y="125"/>
                </a:lnTo>
                <a:lnTo>
                  <a:pt x="81" y="120"/>
                </a:lnTo>
                <a:lnTo>
                  <a:pt x="77" y="109"/>
                </a:lnTo>
                <a:lnTo>
                  <a:pt x="78" y="98"/>
                </a:lnTo>
                <a:lnTo>
                  <a:pt x="84" y="89"/>
                </a:lnTo>
                <a:lnTo>
                  <a:pt x="83" y="86"/>
                </a:lnTo>
                <a:lnTo>
                  <a:pt x="78" y="84"/>
                </a:lnTo>
                <a:lnTo>
                  <a:pt x="66" y="86"/>
                </a:lnTo>
                <a:lnTo>
                  <a:pt x="61" y="85"/>
                </a:lnTo>
                <a:lnTo>
                  <a:pt x="58" y="87"/>
                </a:lnTo>
                <a:lnTo>
                  <a:pt x="55" y="87"/>
                </a:lnTo>
                <a:lnTo>
                  <a:pt x="46" y="75"/>
                </a:lnTo>
                <a:lnTo>
                  <a:pt x="37" y="73"/>
                </a:lnTo>
                <a:lnTo>
                  <a:pt x="31" y="75"/>
                </a:lnTo>
                <a:lnTo>
                  <a:pt x="19" y="74"/>
                </a:lnTo>
                <a:lnTo>
                  <a:pt x="17" y="70"/>
                </a:lnTo>
                <a:lnTo>
                  <a:pt x="12" y="67"/>
                </a:lnTo>
                <a:lnTo>
                  <a:pt x="14" y="58"/>
                </a:lnTo>
                <a:lnTo>
                  <a:pt x="8" y="45"/>
                </a:lnTo>
                <a:lnTo>
                  <a:pt x="5" y="41"/>
                </a:lnTo>
                <a:lnTo>
                  <a:pt x="0" y="43"/>
                </a:lnTo>
                <a:lnTo>
                  <a:pt x="12" y="15"/>
                </a:lnTo>
                <a:lnTo>
                  <a:pt x="16" y="14"/>
                </a:lnTo>
                <a:lnTo>
                  <a:pt x="19" y="7"/>
                </a:lnTo>
                <a:lnTo>
                  <a:pt x="28" y="5"/>
                </a:lnTo>
                <a:lnTo>
                  <a:pt x="19" y="9"/>
                </a:lnTo>
                <a:lnTo>
                  <a:pt x="25" y="21"/>
                </a:lnTo>
                <a:lnTo>
                  <a:pt x="17" y="34"/>
                </a:lnTo>
                <a:lnTo>
                  <a:pt x="24" y="45"/>
                </a:lnTo>
                <a:lnTo>
                  <a:pt x="32" y="41"/>
                </a:lnTo>
                <a:lnTo>
                  <a:pt x="32" y="34"/>
                </a:lnTo>
                <a:lnTo>
                  <a:pt x="26" y="24"/>
                </a:lnTo>
                <a:lnTo>
                  <a:pt x="26" y="18"/>
                </a:lnTo>
                <a:lnTo>
                  <a:pt x="46" y="10"/>
                </a:lnTo>
                <a:lnTo>
                  <a:pt x="50" y="11"/>
                </a:lnTo>
                <a:lnTo>
                  <a:pt x="50" y="7"/>
                </a:lnTo>
                <a:lnTo>
                  <a:pt x="44" y="8"/>
                </a:lnTo>
                <a:lnTo>
                  <a:pt x="43" y="4"/>
                </a:lnTo>
                <a:lnTo>
                  <a:pt x="47" y="0"/>
                </a:lnTo>
                <a:lnTo>
                  <a:pt x="53" y="10"/>
                </a:lnTo>
                <a:lnTo>
                  <a:pt x="64" y="11"/>
                </a:lnTo>
                <a:lnTo>
                  <a:pt x="69" y="14"/>
                </a:lnTo>
                <a:lnTo>
                  <a:pt x="74" y="25"/>
                </a:lnTo>
                <a:lnTo>
                  <a:pt x="100" y="22"/>
                </a:lnTo>
                <a:lnTo>
                  <a:pt x="107" y="28"/>
                </a:lnTo>
                <a:lnTo>
                  <a:pt x="117" y="30"/>
                </a:lnTo>
                <a:lnTo>
                  <a:pt x="129" y="25"/>
                </a:lnTo>
                <a:lnTo>
                  <a:pt x="136" y="25"/>
                </a:lnTo>
                <a:lnTo>
                  <a:pt x="129" y="24"/>
                </a:lnTo>
                <a:lnTo>
                  <a:pt x="129" y="22"/>
                </a:lnTo>
                <a:lnTo>
                  <a:pt x="162" y="21"/>
                </a:lnTo>
                <a:lnTo>
                  <a:pt x="156" y="24"/>
                </a:lnTo>
                <a:lnTo>
                  <a:pt x="148" y="24"/>
                </a:lnTo>
                <a:lnTo>
                  <a:pt x="146" y="25"/>
                </a:lnTo>
                <a:lnTo>
                  <a:pt x="148" y="24"/>
                </a:lnTo>
                <a:lnTo>
                  <a:pt x="149" y="26"/>
                </a:lnTo>
                <a:lnTo>
                  <a:pt x="146" y="28"/>
                </a:lnTo>
                <a:lnTo>
                  <a:pt x="149" y="26"/>
                </a:lnTo>
                <a:lnTo>
                  <a:pt x="151" y="29"/>
                </a:lnTo>
                <a:lnTo>
                  <a:pt x="152" y="30"/>
                </a:lnTo>
                <a:lnTo>
                  <a:pt x="150" y="30"/>
                </a:lnTo>
                <a:close/>
              </a:path>
            </a:pathLst>
          </a:custGeom>
          <a:solidFill>
            <a:srgbClr val="DDDDDD"/>
          </a:solidFill>
          <a:ln w="4763">
            <a:solidFill>
              <a:schemeClr val="bg2"/>
            </a:solidFill>
            <a:prstDash val="solid"/>
            <a:round/>
            <a:headEnd/>
            <a:tailEnd/>
          </a:ln>
        </p:spPr>
        <p:txBody>
          <a:bodyPr/>
          <a:lstStyle/>
          <a:p>
            <a:endParaRPr lang="en-US"/>
          </a:p>
        </p:txBody>
      </p:sp>
      <p:sp>
        <p:nvSpPr>
          <p:cNvPr id="3130" name="Freeform 57"/>
          <p:cNvSpPr>
            <a:spLocks/>
          </p:cNvSpPr>
          <p:nvPr/>
        </p:nvSpPr>
        <p:spPr bwMode="auto">
          <a:xfrm>
            <a:off x="3236913" y="4638675"/>
            <a:ext cx="96837" cy="96838"/>
          </a:xfrm>
          <a:custGeom>
            <a:avLst/>
            <a:gdLst>
              <a:gd name="T0" fmla="*/ 2147483647 w 57"/>
              <a:gd name="T1" fmla="*/ 2147483647 h 58"/>
              <a:gd name="T2" fmla="*/ 2147483647 w 57"/>
              <a:gd name="T3" fmla="*/ 2147483647 h 58"/>
              <a:gd name="T4" fmla="*/ 2147483647 w 57"/>
              <a:gd name="T5" fmla="*/ 2147483647 h 58"/>
              <a:gd name="T6" fmla="*/ 2147483647 w 57"/>
              <a:gd name="T7" fmla="*/ 2147483647 h 58"/>
              <a:gd name="T8" fmla="*/ 2147483647 w 57"/>
              <a:gd name="T9" fmla="*/ 2147483647 h 58"/>
              <a:gd name="T10" fmla="*/ 0 w 57"/>
              <a:gd name="T11" fmla="*/ 2147483647 h 58"/>
              <a:gd name="T12" fmla="*/ 2147483647 w 57"/>
              <a:gd name="T13" fmla="*/ 2147483647 h 58"/>
              <a:gd name="T14" fmla="*/ 2147483647 w 57"/>
              <a:gd name="T15" fmla="*/ 2147483647 h 58"/>
              <a:gd name="T16" fmla="*/ 2147483647 w 57"/>
              <a:gd name="T17" fmla="*/ 2147483647 h 58"/>
              <a:gd name="T18" fmla="*/ 2147483647 w 57"/>
              <a:gd name="T19" fmla="*/ 2147483647 h 58"/>
              <a:gd name="T20" fmla="*/ 2147483647 w 57"/>
              <a:gd name="T21" fmla="*/ 2147483647 h 58"/>
              <a:gd name="T22" fmla="*/ 2147483647 w 57"/>
              <a:gd name="T23" fmla="*/ 2147483647 h 58"/>
              <a:gd name="T24" fmla="*/ 2147483647 w 57"/>
              <a:gd name="T25" fmla="*/ 2147483647 h 58"/>
              <a:gd name="T26" fmla="*/ 2147483647 w 57"/>
              <a:gd name="T27" fmla="*/ 2147483647 h 58"/>
              <a:gd name="T28" fmla="*/ 2147483647 w 57"/>
              <a:gd name="T29" fmla="*/ 2147483647 h 58"/>
              <a:gd name="T30" fmla="*/ 2147483647 w 57"/>
              <a:gd name="T31" fmla="*/ 2147483647 h 58"/>
              <a:gd name="T32" fmla="*/ 2147483647 w 57"/>
              <a:gd name="T33" fmla="*/ 2147483647 h 58"/>
              <a:gd name="T34" fmla="*/ 2147483647 w 57"/>
              <a:gd name="T35" fmla="*/ 2147483647 h 58"/>
              <a:gd name="T36" fmla="*/ 2147483647 w 57"/>
              <a:gd name="T37" fmla="*/ 2147483647 h 58"/>
              <a:gd name="T38" fmla="*/ 2147483647 w 57"/>
              <a:gd name="T39" fmla="*/ 0 h 58"/>
              <a:gd name="T40" fmla="*/ 2147483647 w 57"/>
              <a:gd name="T41" fmla="*/ 2147483647 h 58"/>
              <a:gd name="T42" fmla="*/ 2147483647 w 57"/>
              <a:gd name="T43" fmla="*/ 2147483647 h 58"/>
              <a:gd name="T44" fmla="*/ 2147483647 w 57"/>
              <a:gd name="T45" fmla="*/ 2147483647 h 58"/>
              <a:gd name="T46" fmla="*/ 2147483647 w 57"/>
              <a:gd name="T47" fmla="*/ 2147483647 h 58"/>
              <a:gd name="T48" fmla="*/ 2147483647 w 57"/>
              <a:gd name="T49" fmla="*/ 2147483647 h 58"/>
              <a:gd name="T50" fmla="*/ 2147483647 w 57"/>
              <a:gd name="T51" fmla="*/ 2147483647 h 58"/>
              <a:gd name="T52" fmla="*/ 2147483647 w 57"/>
              <a:gd name="T53" fmla="*/ 2147483647 h 58"/>
              <a:gd name="T54" fmla="*/ 2147483647 w 57"/>
              <a:gd name="T55" fmla="*/ 2147483647 h 58"/>
              <a:gd name="T56" fmla="*/ 2147483647 w 57"/>
              <a:gd name="T57" fmla="*/ 2147483647 h 58"/>
              <a:gd name="T58" fmla="*/ 2147483647 w 57"/>
              <a:gd name="T59" fmla="*/ 2147483647 h 58"/>
              <a:gd name="T60" fmla="*/ 2147483647 w 57"/>
              <a:gd name="T61" fmla="*/ 2147483647 h 58"/>
              <a:gd name="T62" fmla="*/ 2147483647 w 57"/>
              <a:gd name="T63" fmla="*/ 2147483647 h 58"/>
              <a:gd name="T64" fmla="*/ 2147483647 w 57"/>
              <a:gd name="T65" fmla="*/ 2147483647 h 58"/>
              <a:gd name="T66" fmla="*/ 2147483647 w 57"/>
              <a:gd name="T67" fmla="*/ 2147483647 h 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7" h="58">
                <a:moveTo>
                  <a:pt x="22" y="58"/>
                </a:moveTo>
                <a:lnTo>
                  <a:pt x="19" y="57"/>
                </a:lnTo>
                <a:lnTo>
                  <a:pt x="11" y="45"/>
                </a:lnTo>
                <a:lnTo>
                  <a:pt x="10" y="38"/>
                </a:lnTo>
                <a:lnTo>
                  <a:pt x="5" y="38"/>
                </a:lnTo>
                <a:lnTo>
                  <a:pt x="0" y="29"/>
                </a:lnTo>
                <a:lnTo>
                  <a:pt x="3" y="19"/>
                </a:lnTo>
                <a:lnTo>
                  <a:pt x="1" y="17"/>
                </a:lnTo>
                <a:lnTo>
                  <a:pt x="10" y="14"/>
                </a:lnTo>
                <a:lnTo>
                  <a:pt x="12" y="12"/>
                </a:lnTo>
                <a:lnTo>
                  <a:pt x="10" y="10"/>
                </a:lnTo>
                <a:lnTo>
                  <a:pt x="11" y="8"/>
                </a:lnTo>
                <a:lnTo>
                  <a:pt x="15" y="1"/>
                </a:lnTo>
                <a:lnTo>
                  <a:pt x="28" y="3"/>
                </a:lnTo>
                <a:lnTo>
                  <a:pt x="30" y="5"/>
                </a:lnTo>
                <a:lnTo>
                  <a:pt x="30" y="1"/>
                </a:lnTo>
                <a:lnTo>
                  <a:pt x="41" y="3"/>
                </a:lnTo>
                <a:lnTo>
                  <a:pt x="45" y="2"/>
                </a:lnTo>
                <a:lnTo>
                  <a:pt x="41" y="1"/>
                </a:lnTo>
                <a:lnTo>
                  <a:pt x="42" y="0"/>
                </a:lnTo>
                <a:lnTo>
                  <a:pt x="56" y="3"/>
                </a:lnTo>
                <a:lnTo>
                  <a:pt x="54" y="10"/>
                </a:lnTo>
                <a:lnTo>
                  <a:pt x="50" y="18"/>
                </a:lnTo>
                <a:lnTo>
                  <a:pt x="52" y="28"/>
                </a:lnTo>
                <a:lnTo>
                  <a:pt x="57" y="36"/>
                </a:lnTo>
                <a:lnTo>
                  <a:pt x="54" y="40"/>
                </a:lnTo>
                <a:lnTo>
                  <a:pt x="54" y="46"/>
                </a:lnTo>
                <a:lnTo>
                  <a:pt x="48" y="52"/>
                </a:lnTo>
                <a:lnTo>
                  <a:pt x="43" y="49"/>
                </a:lnTo>
                <a:lnTo>
                  <a:pt x="33" y="51"/>
                </a:lnTo>
                <a:lnTo>
                  <a:pt x="29" y="49"/>
                </a:lnTo>
                <a:lnTo>
                  <a:pt x="27" y="53"/>
                </a:lnTo>
                <a:lnTo>
                  <a:pt x="30" y="58"/>
                </a:lnTo>
                <a:lnTo>
                  <a:pt x="22" y="58"/>
                </a:lnTo>
                <a:close/>
              </a:path>
            </a:pathLst>
          </a:custGeom>
          <a:solidFill>
            <a:schemeClr val="bg1"/>
          </a:solidFill>
          <a:ln w="4763">
            <a:solidFill>
              <a:srgbClr val="6E6E6E"/>
            </a:solidFill>
            <a:prstDash val="solid"/>
            <a:round/>
            <a:headEnd/>
            <a:tailEnd/>
          </a:ln>
        </p:spPr>
        <p:txBody>
          <a:bodyPr/>
          <a:lstStyle/>
          <a:p>
            <a:endParaRPr lang="en-US"/>
          </a:p>
        </p:txBody>
      </p:sp>
      <p:sp>
        <p:nvSpPr>
          <p:cNvPr id="3131" name="Freeform 58"/>
          <p:cNvSpPr>
            <a:spLocks/>
          </p:cNvSpPr>
          <p:nvPr/>
        </p:nvSpPr>
        <p:spPr bwMode="auto">
          <a:xfrm>
            <a:off x="2681288" y="4783138"/>
            <a:ext cx="303212" cy="438150"/>
          </a:xfrm>
          <a:custGeom>
            <a:avLst/>
            <a:gdLst>
              <a:gd name="T0" fmla="*/ 2147483647 w 180"/>
              <a:gd name="T1" fmla="*/ 2147483647 h 261"/>
              <a:gd name="T2" fmla="*/ 2147483647 w 180"/>
              <a:gd name="T3" fmla="*/ 2147483647 h 261"/>
              <a:gd name="T4" fmla="*/ 2147483647 w 180"/>
              <a:gd name="T5" fmla="*/ 2147483647 h 261"/>
              <a:gd name="T6" fmla="*/ 2147483647 w 180"/>
              <a:gd name="T7" fmla="*/ 2147483647 h 261"/>
              <a:gd name="T8" fmla="*/ 2147483647 w 180"/>
              <a:gd name="T9" fmla="*/ 2147483647 h 261"/>
              <a:gd name="T10" fmla="*/ 2147483647 w 180"/>
              <a:gd name="T11" fmla="*/ 2147483647 h 261"/>
              <a:gd name="T12" fmla="*/ 2147483647 w 180"/>
              <a:gd name="T13" fmla="*/ 2147483647 h 261"/>
              <a:gd name="T14" fmla="*/ 2147483647 w 180"/>
              <a:gd name="T15" fmla="*/ 2147483647 h 261"/>
              <a:gd name="T16" fmla="*/ 2147483647 w 180"/>
              <a:gd name="T17" fmla="*/ 2147483647 h 261"/>
              <a:gd name="T18" fmla="*/ 2147483647 w 180"/>
              <a:gd name="T19" fmla="*/ 2147483647 h 261"/>
              <a:gd name="T20" fmla="*/ 2147483647 w 180"/>
              <a:gd name="T21" fmla="*/ 2147483647 h 261"/>
              <a:gd name="T22" fmla="*/ 2147483647 w 180"/>
              <a:gd name="T23" fmla="*/ 2147483647 h 261"/>
              <a:gd name="T24" fmla="*/ 2147483647 w 180"/>
              <a:gd name="T25" fmla="*/ 2147483647 h 261"/>
              <a:gd name="T26" fmla="*/ 2147483647 w 180"/>
              <a:gd name="T27" fmla="*/ 2147483647 h 261"/>
              <a:gd name="T28" fmla="*/ 2147483647 w 180"/>
              <a:gd name="T29" fmla="*/ 2147483647 h 261"/>
              <a:gd name="T30" fmla="*/ 2147483647 w 180"/>
              <a:gd name="T31" fmla="*/ 2147483647 h 261"/>
              <a:gd name="T32" fmla="*/ 2147483647 w 180"/>
              <a:gd name="T33" fmla="*/ 2147483647 h 261"/>
              <a:gd name="T34" fmla="*/ 2147483647 w 180"/>
              <a:gd name="T35" fmla="*/ 2147483647 h 261"/>
              <a:gd name="T36" fmla="*/ 2147483647 w 180"/>
              <a:gd name="T37" fmla="*/ 2147483647 h 261"/>
              <a:gd name="T38" fmla="*/ 2147483647 w 180"/>
              <a:gd name="T39" fmla="*/ 2147483647 h 261"/>
              <a:gd name="T40" fmla="*/ 2147483647 w 180"/>
              <a:gd name="T41" fmla="*/ 2147483647 h 261"/>
              <a:gd name="T42" fmla="*/ 2147483647 w 180"/>
              <a:gd name="T43" fmla="*/ 2147483647 h 261"/>
              <a:gd name="T44" fmla="*/ 2147483647 w 180"/>
              <a:gd name="T45" fmla="*/ 0 h 261"/>
              <a:gd name="T46" fmla="*/ 2147483647 w 180"/>
              <a:gd name="T47" fmla="*/ 2147483647 h 261"/>
              <a:gd name="T48" fmla="*/ 2147483647 w 180"/>
              <a:gd name="T49" fmla="*/ 2147483647 h 261"/>
              <a:gd name="T50" fmla="*/ 2147483647 w 180"/>
              <a:gd name="T51" fmla="*/ 2147483647 h 261"/>
              <a:gd name="T52" fmla="*/ 2147483647 w 180"/>
              <a:gd name="T53" fmla="*/ 2147483647 h 261"/>
              <a:gd name="T54" fmla="*/ 2147483647 w 180"/>
              <a:gd name="T55" fmla="*/ 2147483647 h 261"/>
              <a:gd name="T56" fmla="*/ 2147483647 w 180"/>
              <a:gd name="T57" fmla="*/ 2147483647 h 261"/>
              <a:gd name="T58" fmla="*/ 2147483647 w 180"/>
              <a:gd name="T59" fmla="*/ 2147483647 h 261"/>
              <a:gd name="T60" fmla="*/ 2147483647 w 180"/>
              <a:gd name="T61" fmla="*/ 2147483647 h 261"/>
              <a:gd name="T62" fmla="*/ 2147483647 w 180"/>
              <a:gd name="T63" fmla="*/ 2147483647 h 261"/>
              <a:gd name="T64" fmla="*/ 2147483647 w 180"/>
              <a:gd name="T65" fmla="*/ 2147483647 h 261"/>
              <a:gd name="T66" fmla="*/ 2147483647 w 180"/>
              <a:gd name="T67" fmla="*/ 2147483647 h 261"/>
              <a:gd name="T68" fmla="*/ 2147483647 w 180"/>
              <a:gd name="T69" fmla="*/ 2147483647 h 261"/>
              <a:gd name="T70" fmla="*/ 2147483647 w 180"/>
              <a:gd name="T71" fmla="*/ 2147483647 h 261"/>
              <a:gd name="T72" fmla="*/ 2147483647 w 180"/>
              <a:gd name="T73" fmla="*/ 2147483647 h 261"/>
              <a:gd name="T74" fmla="*/ 2147483647 w 180"/>
              <a:gd name="T75" fmla="*/ 2147483647 h 261"/>
              <a:gd name="T76" fmla="*/ 2147483647 w 180"/>
              <a:gd name="T77" fmla="*/ 2147483647 h 261"/>
              <a:gd name="T78" fmla="*/ 2147483647 w 180"/>
              <a:gd name="T79" fmla="*/ 2147483647 h 261"/>
              <a:gd name="T80" fmla="*/ 2147483647 w 180"/>
              <a:gd name="T81" fmla="*/ 2147483647 h 261"/>
              <a:gd name="T82" fmla="*/ 2147483647 w 180"/>
              <a:gd name="T83" fmla="*/ 2147483647 h 261"/>
              <a:gd name="T84" fmla="*/ 2147483647 w 180"/>
              <a:gd name="T85" fmla="*/ 2147483647 h 261"/>
              <a:gd name="T86" fmla="*/ 2147483647 w 180"/>
              <a:gd name="T87" fmla="*/ 2147483647 h 261"/>
              <a:gd name="T88" fmla="*/ 2147483647 w 180"/>
              <a:gd name="T89" fmla="*/ 2147483647 h 261"/>
              <a:gd name="T90" fmla="*/ 2147483647 w 180"/>
              <a:gd name="T91" fmla="*/ 2147483647 h 261"/>
              <a:gd name="T92" fmla="*/ 2147483647 w 180"/>
              <a:gd name="T93" fmla="*/ 2147483647 h 261"/>
              <a:gd name="T94" fmla="*/ 2147483647 w 180"/>
              <a:gd name="T95" fmla="*/ 2147483647 h 261"/>
              <a:gd name="T96" fmla="*/ 2147483647 w 180"/>
              <a:gd name="T97" fmla="*/ 2147483647 h 2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0" h="261">
                <a:moveTo>
                  <a:pt x="168" y="249"/>
                </a:moveTo>
                <a:lnTo>
                  <a:pt x="164" y="252"/>
                </a:lnTo>
                <a:lnTo>
                  <a:pt x="164" y="256"/>
                </a:lnTo>
                <a:lnTo>
                  <a:pt x="162" y="260"/>
                </a:lnTo>
                <a:lnTo>
                  <a:pt x="156" y="261"/>
                </a:lnTo>
                <a:lnTo>
                  <a:pt x="143" y="252"/>
                </a:lnTo>
                <a:lnTo>
                  <a:pt x="140" y="246"/>
                </a:lnTo>
                <a:lnTo>
                  <a:pt x="89" y="219"/>
                </a:lnTo>
                <a:lnTo>
                  <a:pt x="77" y="207"/>
                </a:lnTo>
                <a:lnTo>
                  <a:pt x="70" y="196"/>
                </a:lnTo>
                <a:lnTo>
                  <a:pt x="73" y="189"/>
                </a:lnTo>
                <a:lnTo>
                  <a:pt x="60" y="170"/>
                </a:lnTo>
                <a:lnTo>
                  <a:pt x="58" y="162"/>
                </a:lnTo>
                <a:lnTo>
                  <a:pt x="53" y="159"/>
                </a:lnTo>
                <a:lnTo>
                  <a:pt x="53" y="154"/>
                </a:lnTo>
                <a:lnTo>
                  <a:pt x="34" y="115"/>
                </a:lnTo>
                <a:lnTo>
                  <a:pt x="28" y="110"/>
                </a:lnTo>
                <a:lnTo>
                  <a:pt x="20" y="94"/>
                </a:lnTo>
                <a:lnTo>
                  <a:pt x="3" y="85"/>
                </a:lnTo>
                <a:lnTo>
                  <a:pt x="3" y="82"/>
                </a:lnTo>
                <a:lnTo>
                  <a:pt x="6" y="82"/>
                </a:lnTo>
                <a:lnTo>
                  <a:pt x="7" y="78"/>
                </a:lnTo>
                <a:lnTo>
                  <a:pt x="2" y="72"/>
                </a:lnTo>
                <a:lnTo>
                  <a:pt x="4" y="70"/>
                </a:lnTo>
                <a:lnTo>
                  <a:pt x="0" y="65"/>
                </a:lnTo>
                <a:lnTo>
                  <a:pt x="1" y="60"/>
                </a:lnTo>
                <a:lnTo>
                  <a:pt x="15" y="47"/>
                </a:lnTo>
                <a:lnTo>
                  <a:pt x="17" y="53"/>
                </a:lnTo>
                <a:lnTo>
                  <a:pt x="12" y="56"/>
                </a:lnTo>
                <a:lnTo>
                  <a:pt x="15" y="58"/>
                </a:lnTo>
                <a:lnTo>
                  <a:pt x="13" y="62"/>
                </a:lnTo>
                <a:lnTo>
                  <a:pt x="17" y="59"/>
                </a:lnTo>
                <a:lnTo>
                  <a:pt x="24" y="62"/>
                </a:lnTo>
                <a:lnTo>
                  <a:pt x="29" y="69"/>
                </a:lnTo>
                <a:lnTo>
                  <a:pt x="33" y="70"/>
                </a:lnTo>
                <a:lnTo>
                  <a:pt x="38" y="63"/>
                </a:lnTo>
                <a:lnTo>
                  <a:pt x="43" y="47"/>
                </a:lnTo>
                <a:lnTo>
                  <a:pt x="45" y="48"/>
                </a:lnTo>
                <a:lnTo>
                  <a:pt x="50" y="41"/>
                </a:lnTo>
                <a:lnTo>
                  <a:pt x="67" y="35"/>
                </a:lnTo>
                <a:lnTo>
                  <a:pt x="82" y="21"/>
                </a:lnTo>
                <a:lnTo>
                  <a:pt x="85" y="12"/>
                </a:lnTo>
                <a:lnTo>
                  <a:pt x="87" y="13"/>
                </a:lnTo>
                <a:lnTo>
                  <a:pt x="87" y="7"/>
                </a:lnTo>
                <a:lnTo>
                  <a:pt x="82" y="0"/>
                </a:lnTo>
                <a:lnTo>
                  <a:pt x="87" y="0"/>
                </a:lnTo>
                <a:lnTo>
                  <a:pt x="93" y="2"/>
                </a:lnTo>
                <a:lnTo>
                  <a:pt x="99" y="7"/>
                </a:lnTo>
                <a:lnTo>
                  <a:pt x="101" y="13"/>
                </a:lnTo>
                <a:lnTo>
                  <a:pt x="111" y="18"/>
                </a:lnTo>
                <a:lnTo>
                  <a:pt x="111" y="24"/>
                </a:lnTo>
                <a:lnTo>
                  <a:pt x="117" y="25"/>
                </a:lnTo>
                <a:lnTo>
                  <a:pt x="117" y="32"/>
                </a:lnTo>
                <a:lnTo>
                  <a:pt x="120" y="34"/>
                </a:lnTo>
                <a:lnTo>
                  <a:pt x="130" y="34"/>
                </a:lnTo>
                <a:lnTo>
                  <a:pt x="137" y="29"/>
                </a:lnTo>
                <a:lnTo>
                  <a:pt x="142" y="32"/>
                </a:lnTo>
                <a:lnTo>
                  <a:pt x="149" y="30"/>
                </a:lnTo>
                <a:lnTo>
                  <a:pt x="153" y="34"/>
                </a:lnTo>
                <a:lnTo>
                  <a:pt x="157" y="34"/>
                </a:lnTo>
                <a:lnTo>
                  <a:pt x="160" y="38"/>
                </a:lnTo>
                <a:lnTo>
                  <a:pt x="151" y="52"/>
                </a:lnTo>
                <a:lnTo>
                  <a:pt x="157" y="52"/>
                </a:lnTo>
                <a:lnTo>
                  <a:pt x="162" y="59"/>
                </a:lnTo>
                <a:lnTo>
                  <a:pt x="159" y="60"/>
                </a:lnTo>
                <a:lnTo>
                  <a:pt x="157" y="57"/>
                </a:lnTo>
                <a:lnTo>
                  <a:pt x="150" y="57"/>
                </a:lnTo>
                <a:lnTo>
                  <a:pt x="148" y="60"/>
                </a:lnTo>
                <a:lnTo>
                  <a:pt x="134" y="63"/>
                </a:lnTo>
                <a:lnTo>
                  <a:pt x="120" y="71"/>
                </a:lnTo>
                <a:lnTo>
                  <a:pt x="115" y="85"/>
                </a:lnTo>
                <a:lnTo>
                  <a:pt x="117" y="90"/>
                </a:lnTo>
                <a:lnTo>
                  <a:pt x="108" y="96"/>
                </a:lnTo>
                <a:lnTo>
                  <a:pt x="108" y="102"/>
                </a:lnTo>
                <a:lnTo>
                  <a:pt x="106" y="103"/>
                </a:lnTo>
                <a:lnTo>
                  <a:pt x="104" y="105"/>
                </a:lnTo>
                <a:lnTo>
                  <a:pt x="108" y="109"/>
                </a:lnTo>
                <a:lnTo>
                  <a:pt x="108" y="111"/>
                </a:lnTo>
                <a:lnTo>
                  <a:pt x="111" y="117"/>
                </a:lnTo>
                <a:lnTo>
                  <a:pt x="119" y="126"/>
                </a:lnTo>
                <a:lnTo>
                  <a:pt x="116" y="132"/>
                </a:lnTo>
                <a:lnTo>
                  <a:pt x="127" y="133"/>
                </a:lnTo>
                <a:lnTo>
                  <a:pt x="131" y="140"/>
                </a:lnTo>
                <a:lnTo>
                  <a:pt x="143" y="140"/>
                </a:lnTo>
                <a:lnTo>
                  <a:pt x="154" y="132"/>
                </a:lnTo>
                <a:lnTo>
                  <a:pt x="152" y="155"/>
                </a:lnTo>
                <a:lnTo>
                  <a:pt x="167" y="154"/>
                </a:lnTo>
                <a:lnTo>
                  <a:pt x="180" y="176"/>
                </a:lnTo>
                <a:lnTo>
                  <a:pt x="176" y="181"/>
                </a:lnTo>
                <a:lnTo>
                  <a:pt x="175" y="193"/>
                </a:lnTo>
                <a:lnTo>
                  <a:pt x="178" y="201"/>
                </a:lnTo>
                <a:lnTo>
                  <a:pt x="170" y="210"/>
                </a:lnTo>
                <a:lnTo>
                  <a:pt x="173" y="216"/>
                </a:lnTo>
                <a:lnTo>
                  <a:pt x="169" y="222"/>
                </a:lnTo>
                <a:lnTo>
                  <a:pt x="172" y="229"/>
                </a:lnTo>
                <a:lnTo>
                  <a:pt x="178" y="232"/>
                </a:lnTo>
                <a:lnTo>
                  <a:pt x="167" y="245"/>
                </a:lnTo>
                <a:lnTo>
                  <a:pt x="168" y="249"/>
                </a:lnTo>
                <a:close/>
              </a:path>
            </a:pathLst>
          </a:custGeom>
          <a:solidFill>
            <a:srgbClr val="2B5885"/>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2" name="Freeform 59"/>
          <p:cNvSpPr>
            <a:spLocks noEditPoints="1"/>
          </p:cNvSpPr>
          <p:nvPr/>
        </p:nvSpPr>
        <p:spPr bwMode="auto">
          <a:xfrm>
            <a:off x="2436813" y="4748213"/>
            <a:ext cx="390525" cy="152400"/>
          </a:xfrm>
          <a:custGeom>
            <a:avLst/>
            <a:gdLst>
              <a:gd name="T0" fmla="*/ 2147483647 w 233"/>
              <a:gd name="T1" fmla="*/ 2147483647 h 91"/>
              <a:gd name="T2" fmla="*/ 2147483647 w 233"/>
              <a:gd name="T3" fmla="*/ 2147483647 h 91"/>
              <a:gd name="T4" fmla="*/ 2147483647 w 233"/>
              <a:gd name="T5" fmla="*/ 2147483647 h 91"/>
              <a:gd name="T6" fmla="*/ 2147483647 w 233"/>
              <a:gd name="T7" fmla="*/ 2147483647 h 91"/>
              <a:gd name="T8" fmla="*/ 2147483647 w 233"/>
              <a:gd name="T9" fmla="*/ 2147483647 h 91"/>
              <a:gd name="T10" fmla="*/ 2147483647 w 233"/>
              <a:gd name="T11" fmla="*/ 2147483647 h 91"/>
              <a:gd name="T12" fmla="*/ 2147483647 w 233"/>
              <a:gd name="T13" fmla="*/ 2147483647 h 91"/>
              <a:gd name="T14" fmla="*/ 2147483647 w 233"/>
              <a:gd name="T15" fmla="*/ 2147483647 h 91"/>
              <a:gd name="T16" fmla="*/ 2147483647 w 233"/>
              <a:gd name="T17" fmla="*/ 2147483647 h 91"/>
              <a:gd name="T18" fmla="*/ 2147483647 w 233"/>
              <a:gd name="T19" fmla="*/ 2147483647 h 91"/>
              <a:gd name="T20" fmla="*/ 2147483647 w 233"/>
              <a:gd name="T21" fmla="*/ 2147483647 h 91"/>
              <a:gd name="T22" fmla="*/ 2147483647 w 233"/>
              <a:gd name="T23" fmla="*/ 2147483647 h 91"/>
              <a:gd name="T24" fmla="*/ 2147483647 w 233"/>
              <a:gd name="T25" fmla="*/ 2147483647 h 91"/>
              <a:gd name="T26" fmla="*/ 2147483647 w 233"/>
              <a:gd name="T27" fmla="*/ 2147483647 h 91"/>
              <a:gd name="T28" fmla="*/ 2147483647 w 233"/>
              <a:gd name="T29" fmla="*/ 2147483647 h 91"/>
              <a:gd name="T30" fmla="*/ 2147483647 w 233"/>
              <a:gd name="T31" fmla="*/ 2147483647 h 91"/>
              <a:gd name="T32" fmla="*/ 2147483647 w 233"/>
              <a:gd name="T33" fmla="*/ 2147483647 h 91"/>
              <a:gd name="T34" fmla="*/ 2147483647 w 233"/>
              <a:gd name="T35" fmla="*/ 2147483647 h 91"/>
              <a:gd name="T36" fmla="*/ 2147483647 w 233"/>
              <a:gd name="T37" fmla="*/ 2147483647 h 91"/>
              <a:gd name="T38" fmla="*/ 2147483647 w 233"/>
              <a:gd name="T39" fmla="*/ 2147483647 h 91"/>
              <a:gd name="T40" fmla="*/ 2147483647 w 233"/>
              <a:gd name="T41" fmla="*/ 2147483647 h 91"/>
              <a:gd name="T42" fmla="*/ 2147483647 w 233"/>
              <a:gd name="T43" fmla="*/ 2147483647 h 91"/>
              <a:gd name="T44" fmla="*/ 2147483647 w 233"/>
              <a:gd name="T45" fmla="*/ 0 h 91"/>
              <a:gd name="T46" fmla="*/ 2147483647 w 233"/>
              <a:gd name="T47" fmla="*/ 2147483647 h 91"/>
              <a:gd name="T48" fmla="*/ 2147483647 w 233"/>
              <a:gd name="T49" fmla="*/ 2147483647 h 91"/>
              <a:gd name="T50" fmla="*/ 2147483647 w 233"/>
              <a:gd name="T51" fmla="*/ 2147483647 h 91"/>
              <a:gd name="T52" fmla="*/ 2147483647 w 233"/>
              <a:gd name="T53" fmla="*/ 2147483647 h 91"/>
              <a:gd name="T54" fmla="*/ 2147483647 w 233"/>
              <a:gd name="T55" fmla="*/ 2147483647 h 91"/>
              <a:gd name="T56" fmla="*/ 2147483647 w 233"/>
              <a:gd name="T57" fmla="*/ 2147483647 h 91"/>
              <a:gd name="T58" fmla="*/ 2147483647 w 233"/>
              <a:gd name="T59" fmla="*/ 2147483647 h 91"/>
              <a:gd name="T60" fmla="*/ 2147483647 w 233"/>
              <a:gd name="T61" fmla="*/ 2147483647 h 91"/>
              <a:gd name="T62" fmla="*/ 2147483647 w 233"/>
              <a:gd name="T63" fmla="*/ 2147483647 h 91"/>
              <a:gd name="T64" fmla="*/ 2147483647 w 233"/>
              <a:gd name="T65" fmla="*/ 2147483647 h 91"/>
              <a:gd name="T66" fmla="*/ 2147483647 w 233"/>
              <a:gd name="T67" fmla="*/ 2147483647 h 91"/>
              <a:gd name="T68" fmla="*/ 2147483647 w 233"/>
              <a:gd name="T69" fmla="*/ 2147483647 h 91"/>
              <a:gd name="T70" fmla="*/ 2147483647 w 233"/>
              <a:gd name="T71" fmla="*/ 2147483647 h 91"/>
              <a:gd name="T72" fmla="*/ 2147483647 w 233"/>
              <a:gd name="T73" fmla="*/ 2147483647 h 91"/>
              <a:gd name="T74" fmla="*/ 2147483647 w 233"/>
              <a:gd name="T75" fmla="*/ 2147483647 h 91"/>
              <a:gd name="T76" fmla="*/ 2147483647 w 233"/>
              <a:gd name="T77" fmla="*/ 2147483647 h 9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3" h="91">
                <a:moveTo>
                  <a:pt x="182" y="0"/>
                </a:moveTo>
                <a:lnTo>
                  <a:pt x="192" y="7"/>
                </a:lnTo>
                <a:lnTo>
                  <a:pt x="199" y="8"/>
                </a:lnTo>
                <a:lnTo>
                  <a:pt x="203" y="15"/>
                </a:lnTo>
                <a:lnTo>
                  <a:pt x="215" y="17"/>
                </a:lnTo>
                <a:lnTo>
                  <a:pt x="219" y="15"/>
                </a:lnTo>
                <a:lnTo>
                  <a:pt x="233" y="21"/>
                </a:lnTo>
                <a:lnTo>
                  <a:pt x="228" y="21"/>
                </a:lnTo>
                <a:lnTo>
                  <a:pt x="233" y="28"/>
                </a:lnTo>
                <a:lnTo>
                  <a:pt x="233" y="34"/>
                </a:lnTo>
                <a:lnTo>
                  <a:pt x="231" y="33"/>
                </a:lnTo>
                <a:lnTo>
                  <a:pt x="228" y="42"/>
                </a:lnTo>
                <a:lnTo>
                  <a:pt x="213" y="56"/>
                </a:lnTo>
                <a:lnTo>
                  <a:pt x="196" y="62"/>
                </a:lnTo>
                <a:lnTo>
                  <a:pt x="191" y="69"/>
                </a:lnTo>
                <a:lnTo>
                  <a:pt x="189" y="68"/>
                </a:lnTo>
                <a:lnTo>
                  <a:pt x="184" y="84"/>
                </a:lnTo>
                <a:lnTo>
                  <a:pt x="179" y="91"/>
                </a:lnTo>
                <a:lnTo>
                  <a:pt x="175" y="90"/>
                </a:lnTo>
                <a:lnTo>
                  <a:pt x="170" y="83"/>
                </a:lnTo>
                <a:lnTo>
                  <a:pt x="163" y="80"/>
                </a:lnTo>
                <a:lnTo>
                  <a:pt x="159" y="83"/>
                </a:lnTo>
                <a:lnTo>
                  <a:pt x="161" y="79"/>
                </a:lnTo>
                <a:lnTo>
                  <a:pt x="158" y="77"/>
                </a:lnTo>
                <a:lnTo>
                  <a:pt x="163" y="74"/>
                </a:lnTo>
                <a:lnTo>
                  <a:pt x="161" y="68"/>
                </a:lnTo>
                <a:lnTo>
                  <a:pt x="167" y="63"/>
                </a:lnTo>
                <a:lnTo>
                  <a:pt x="169" y="57"/>
                </a:lnTo>
                <a:lnTo>
                  <a:pt x="168" y="53"/>
                </a:lnTo>
                <a:lnTo>
                  <a:pt x="169" y="49"/>
                </a:lnTo>
                <a:lnTo>
                  <a:pt x="167" y="56"/>
                </a:lnTo>
                <a:lnTo>
                  <a:pt x="165" y="56"/>
                </a:lnTo>
                <a:lnTo>
                  <a:pt x="165" y="53"/>
                </a:lnTo>
                <a:lnTo>
                  <a:pt x="162" y="58"/>
                </a:lnTo>
                <a:lnTo>
                  <a:pt x="153" y="53"/>
                </a:lnTo>
                <a:lnTo>
                  <a:pt x="152" y="51"/>
                </a:lnTo>
                <a:lnTo>
                  <a:pt x="155" y="47"/>
                </a:lnTo>
                <a:lnTo>
                  <a:pt x="152" y="35"/>
                </a:lnTo>
                <a:lnTo>
                  <a:pt x="158" y="32"/>
                </a:lnTo>
                <a:lnTo>
                  <a:pt x="159" y="28"/>
                </a:lnTo>
                <a:lnTo>
                  <a:pt x="162" y="29"/>
                </a:lnTo>
                <a:lnTo>
                  <a:pt x="158" y="25"/>
                </a:lnTo>
                <a:lnTo>
                  <a:pt x="165" y="19"/>
                </a:lnTo>
                <a:lnTo>
                  <a:pt x="165" y="8"/>
                </a:lnTo>
                <a:lnTo>
                  <a:pt x="180" y="4"/>
                </a:lnTo>
                <a:lnTo>
                  <a:pt x="182" y="0"/>
                </a:lnTo>
                <a:close/>
                <a:moveTo>
                  <a:pt x="6" y="20"/>
                </a:moveTo>
                <a:lnTo>
                  <a:pt x="12" y="30"/>
                </a:lnTo>
                <a:lnTo>
                  <a:pt x="11" y="34"/>
                </a:lnTo>
                <a:lnTo>
                  <a:pt x="7" y="35"/>
                </a:lnTo>
                <a:lnTo>
                  <a:pt x="3" y="33"/>
                </a:lnTo>
                <a:lnTo>
                  <a:pt x="8" y="28"/>
                </a:lnTo>
                <a:lnTo>
                  <a:pt x="4" y="20"/>
                </a:lnTo>
                <a:lnTo>
                  <a:pt x="1" y="20"/>
                </a:lnTo>
                <a:lnTo>
                  <a:pt x="4" y="18"/>
                </a:lnTo>
                <a:lnTo>
                  <a:pt x="6" y="20"/>
                </a:lnTo>
                <a:close/>
                <a:moveTo>
                  <a:pt x="15" y="26"/>
                </a:moveTo>
                <a:lnTo>
                  <a:pt x="12" y="25"/>
                </a:lnTo>
                <a:lnTo>
                  <a:pt x="12" y="23"/>
                </a:lnTo>
                <a:lnTo>
                  <a:pt x="15" y="23"/>
                </a:lnTo>
                <a:lnTo>
                  <a:pt x="15" y="26"/>
                </a:lnTo>
                <a:close/>
                <a:moveTo>
                  <a:pt x="3" y="27"/>
                </a:moveTo>
                <a:lnTo>
                  <a:pt x="0" y="24"/>
                </a:lnTo>
                <a:lnTo>
                  <a:pt x="3" y="23"/>
                </a:lnTo>
                <a:lnTo>
                  <a:pt x="3" y="27"/>
                </a:lnTo>
                <a:close/>
                <a:moveTo>
                  <a:pt x="19" y="31"/>
                </a:moveTo>
                <a:lnTo>
                  <a:pt x="17" y="30"/>
                </a:lnTo>
                <a:lnTo>
                  <a:pt x="17" y="27"/>
                </a:lnTo>
                <a:lnTo>
                  <a:pt x="21" y="28"/>
                </a:lnTo>
                <a:lnTo>
                  <a:pt x="19" y="31"/>
                </a:lnTo>
                <a:close/>
                <a:moveTo>
                  <a:pt x="30" y="34"/>
                </a:moveTo>
                <a:lnTo>
                  <a:pt x="29" y="32"/>
                </a:lnTo>
                <a:lnTo>
                  <a:pt x="34" y="30"/>
                </a:lnTo>
                <a:lnTo>
                  <a:pt x="30" y="34"/>
                </a:lnTo>
                <a:close/>
                <a:moveTo>
                  <a:pt x="163" y="63"/>
                </a:moveTo>
                <a:lnTo>
                  <a:pt x="163" y="58"/>
                </a:lnTo>
                <a:lnTo>
                  <a:pt x="167" y="58"/>
                </a:lnTo>
                <a:lnTo>
                  <a:pt x="163" y="63"/>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3" name="Freeform 60"/>
          <p:cNvSpPr>
            <a:spLocks/>
          </p:cNvSpPr>
          <p:nvPr/>
        </p:nvSpPr>
        <p:spPr bwMode="auto">
          <a:xfrm>
            <a:off x="2962275" y="5011738"/>
            <a:ext cx="287338" cy="325437"/>
          </a:xfrm>
          <a:custGeom>
            <a:avLst/>
            <a:gdLst>
              <a:gd name="T0" fmla="*/ 0 w 171"/>
              <a:gd name="T1" fmla="*/ 2147483647 h 194"/>
              <a:gd name="T2" fmla="*/ 2147483647 w 171"/>
              <a:gd name="T3" fmla="*/ 2147483647 h 194"/>
              <a:gd name="T4" fmla="*/ 2147483647 w 171"/>
              <a:gd name="T5" fmla="*/ 2147483647 h 194"/>
              <a:gd name="T6" fmla="*/ 2147483647 w 171"/>
              <a:gd name="T7" fmla="*/ 2147483647 h 194"/>
              <a:gd name="T8" fmla="*/ 2147483647 w 171"/>
              <a:gd name="T9" fmla="*/ 2147483647 h 194"/>
              <a:gd name="T10" fmla="*/ 0 w 171"/>
              <a:gd name="T11" fmla="*/ 2147483647 h 194"/>
              <a:gd name="T12" fmla="*/ 2147483647 w 171"/>
              <a:gd name="T13" fmla="*/ 2147483647 h 194"/>
              <a:gd name="T14" fmla="*/ 2147483647 w 171"/>
              <a:gd name="T15" fmla="*/ 2147483647 h 194"/>
              <a:gd name="T16" fmla="*/ 2147483647 w 171"/>
              <a:gd name="T17" fmla="*/ 0 h 194"/>
              <a:gd name="T18" fmla="*/ 2147483647 w 171"/>
              <a:gd name="T19" fmla="*/ 2147483647 h 194"/>
              <a:gd name="T20" fmla="*/ 2147483647 w 171"/>
              <a:gd name="T21" fmla="*/ 2147483647 h 194"/>
              <a:gd name="T22" fmla="*/ 2147483647 w 171"/>
              <a:gd name="T23" fmla="*/ 2147483647 h 194"/>
              <a:gd name="T24" fmla="*/ 2147483647 w 171"/>
              <a:gd name="T25" fmla="*/ 2147483647 h 194"/>
              <a:gd name="T26" fmla="*/ 2147483647 w 171"/>
              <a:gd name="T27" fmla="*/ 2147483647 h 194"/>
              <a:gd name="T28" fmla="*/ 2147483647 w 171"/>
              <a:gd name="T29" fmla="*/ 2147483647 h 194"/>
              <a:gd name="T30" fmla="*/ 2147483647 w 171"/>
              <a:gd name="T31" fmla="*/ 2147483647 h 194"/>
              <a:gd name="T32" fmla="*/ 2147483647 w 171"/>
              <a:gd name="T33" fmla="*/ 2147483647 h 194"/>
              <a:gd name="T34" fmla="*/ 2147483647 w 171"/>
              <a:gd name="T35" fmla="*/ 2147483647 h 194"/>
              <a:gd name="T36" fmla="*/ 2147483647 w 171"/>
              <a:gd name="T37" fmla="*/ 2147483647 h 194"/>
              <a:gd name="T38" fmla="*/ 2147483647 w 171"/>
              <a:gd name="T39" fmla="*/ 2147483647 h 194"/>
              <a:gd name="T40" fmla="*/ 2147483647 w 171"/>
              <a:gd name="T41" fmla="*/ 2147483647 h 194"/>
              <a:gd name="T42" fmla="*/ 2147483647 w 171"/>
              <a:gd name="T43" fmla="*/ 2147483647 h 194"/>
              <a:gd name="T44" fmla="*/ 2147483647 w 171"/>
              <a:gd name="T45" fmla="*/ 2147483647 h 194"/>
              <a:gd name="T46" fmla="*/ 2147483647 w 171"/>
              <a:gd name="T47" fmla="*/ 2147483647 h 194"/>
              <a:gd name="T48" fmla="*/ 2147483647 w 171"/>
              <a:gd name="T49" fmla="*/ 2147483647 h 194"/>
              <a:gd name="T50" fmla="*/ 2147483647 w 171"/>
              <a:gd name="T51" fmla="*/ 2147483647 h 194"/>
              <a:gd name="T52" fmla="*/ 2147483647 w 171"/>
              <a:gd name="T53" fmla="*/ 2147483647 h 194"/>
              <a:gd name="T54" fmla="*/ 2147483647 w 171"/>
              <a:gd name="T55" fmla="*/ 2147483647 h 194"/>
              <a:gd name="T56" fmla="*/ 2147483647 w 171"/>
              <a:gd name="T57" fmla="*/ 2147483647 h 194"/>
              <a:gd name="T58" fmla="*/ 2147483647 w 171"/>
              <a:gd name="T59" fmla="*/ 2147483647 h 194"/>
              <a:gd name="T60" fmla="*/ 2147483647 w 171"/>
              <a:gd name="T61" fmla="*/ 2147483647 h 194"/>
              <a:gd name="T62" fmla="*/ 2147483647 w 171"/>
              <a:gd name="T63" fmla="*/ 2147483647 h 194"/>
              <a:gd name="T64" fmla="*/ 2147483647 w 171"/>
              <a:gd name="T65" fmla="*/ 2147483647 h 194"/>
              <a:gd name="T66" fmla="*/ 2147483647 w 171"/>
              <a:gd name="T67" fmla="*/ 2147483647 h 19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1" h="194">
                <a:moveTo>
                  <a:pt x="1" y="113"/>
                </a:moveTo>
                <a:lnTo>
                  <a:pt x="0" y="109"/>
                </a:lnTo>
                <a:lnTo>
                  <a:pt x="11" y="96"/>
                </a:lnTo>
                <a:lnTo>
                  <a:pt x="5" y="93"/>
                </a:lnTo>
                <a:lnTo>
                  <a:pt x="2" y="86"/>
                </a:lnTo>
                <a:lnTo>
                  <a:pt x="6" y="80"/>
                </a:lnTo>
                <a:lnTo>
                  <a:pt x="3" y="74"/>
                </a:lnTo>
                <a:lnTo>
                  <a:pt x="11" y="65"/>
                </a:lnTo>
                <a:lnTo>
                  <a:pt x="8" y="57"/>
                </a:lnTo>
                <a:lnTo>
                  <a:pt x="9" y="45"/>
                </a:lnTo>
                <a:lnTo>
                  <a:pt x="13" y="40"/>
                </a:lnTo>
                <a:lnTo>
                  <a:pt x="0" y="18"/>
                </a:lnTo>
                <a:lnTo>
                  <a:pt x="14" y="21"/>
                </a:lnTo>
                <a:lnTo>
                  <a:pt x="19" y="18"/>
                </a:lnTo>
                <a:lnTo>
                  <a:pt x="21" y="14"/>
                </a:lnTo>
                <a:lnTo>
                  <a:pt x="27" y="14"/>
                </a:lnTo>
                <a:lnTo>
                  <a:pt x="42" y="3"/>
                </a:lnTo>
                <a:lnTo>
                  <a:pt x="59" y="0"/>
                </a:lnTo>
                <a:lnTo>
                  <a:pt x="59" y="23"/>
                </a:lnTo>
                <a:lnTo>
                  <a:pt x="65" y="33"/>
                </a:lnTo>
                <a:lnTo>
                  <a:pt x="74" y="40"/>
                </a:lnTo>
                <a:lnTo>
                  <a:pt x="92" y="42"/>
                </a:lnTo>
                <a:lnTo>
                  <a:pt x="96" y="48"/>
                </a:lnTo>
                <a:lnTo>
                  <a:pt x="106" y="50"/>
                </a:lnTo>
                <a:lnTo>
                  <a:pt x="110" y="55"/>
                </a:lnTo>
                <a:lnTo>
                  <a:pt x="121" y="55"/>
                </a:lnTo>
                <a:lnTo>
                  <a:pt x="129" y="59"/>
                </a:lnTo>
                <a:lnTo>
                  <a:pt x="132" y="78"/>
                </a:lnTo>
                <a:lnTo>
                  <a:pt x="127" y="78"/>
                </a:lnTo>
                <a:lnTo>
                  <a:pt x="133" y="83"/>
                </a:lnTo>
                <a:lnTo>
                  <a:pt x="134" y="95"/>
                </a:lnTo>
                <a:lnTo>
                  <a:pt x="160" y="95"/>
                </a:lnTo>
                <a:lnTo>
                  <a:pt x="157" y="101"/>
                </a:lnTo>
                <a:lnTo>
                  <a:pt x="159" y="110"/>
                </a:lnTo>
                <a:lnTo>
                  <a:pt x="168" y="114"/>
                </a:lnTo>
                <a:lnTo>
                  <a:pt x="171" y="124"/>
                </a:lnTo>
                <a:lnTo>
                  <a:pt x="168" y="136"/>
                </a:lnTo>
                <a:lnTo>
                  <a:pt x="163" y="146"/>
                </a:lnTo>
                <a:lnTo>
                  <a:pt x="166" y="150"/>
                </a:lnTo>
                <a:lnTo>
                  <a:pt x="162" y="153"/>
                </a:lnTo>
                <a:lnTo>
                  <a:pt x="162" y="148"/>
                </a:lnTo>
                <a:lnTo>
                  <a:pt x="149" y="140"/>
                </a:lnTo>
                <a:lnTo>
                  <a:pt x="136" y="140"/>
                </a:lnTo>
                <a:lnTo>
                  <a:pt x="111" y="145"/>
                </a:lnTo>
                <a:lnTo>
                  <a:pt x="104" y="159"/>
                </a:lnTo>
                <a:lnTo>
                  <a:pt x="104" y="166"/>
                </a:lnTo>
                <a:lnTo>
                  <a:pt x="98" y="184"/>
                </a:lnTo>
                <a:lnTo>
                  <a:pt x="96" y="180"/>
                </a:lnTo>
                <a:lnTo>
                  <a:pt x="80" y="181"/>
                </a:lnTo>
                <a:lnTo>
                  <a:pt x="74" y="194"/>
                </a:lnTo>
                <a:lnTo>
                  <a:pt x="71" y="184"/>
                </a:lnTo>
                <a:lnTo>
                  <a:pt x="54" y="182"/>
                </a:lnTo>
                <a:lnTo>
                  <a:pt x="47" y="177"/>
                </a:lnTo>
                <a:lnTo>
                  <a:pt x="46" y="182"/>
                </a:lnTo>
                <a:lnTo>
                  <a:pt x="40" y="184"/>
                </a:lnTo>
                <a:lnTo>
                  <a:pt x="34" y="193"/>
                </a:lnTo>
                <a:lnTo>
                  <a:pt x="24" y="193"/>
                </a:lnTo>
                <a:lnTo>
                  <a:pt x="20" y="170"/>
                </a:lnTo>
                <a:lnTo>
                  <a:pt x="15" y="163"/>
                </a:lnTo>
                <a:lnTo>
                  <a:pt x="16" y="160"/>
                </a:lnTo>
                <a:lnTo>
                  <a:pt x="12" y="157"/>
                </a:lnTo>
                <a:lnTo>
                  <a:pt x="12" y="152"/>
                </a:lnTo>
                <a:lnTo>
                  <a:pt x="15" y="149"/>
                </a:lnTo>
                <a:lnTo>
                  <a:pt x="13" y="146"/>
                </a:lnTo>
                <a:lnTo>
                  <a:pt x="16" y="142"/>
                </a:lnTo>
                <a:lnTo>
                  <a:pt x="9" y="135"/>
                </a:lnTo>
                <a:lnTo>
                  <a:pt x="7" y="121"/>
                </a:lnTo>
                <a:lnTo>
                  <a:pt x="4" y="120"/>
                </a:lnTo>
                <a:lnTo>
                  <a:pt x="1" y="113"/>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4" name="Freeform 61"/>
          <p:cNvSpPr>
            <a:spLocks/>
          </p:cNvSpPr>
          <p:nvPr/>
        </p:nvSpPr>
        <p:spPr bwMode="auto">
          <a:xfrm>
            <a:off x="3127375" y="5246688"/>
            <a:ext cx="198438" cy="214312"/>
          </a:xfrm>
          <a:custGeom>
            <a:avLst/>
            <a:gdLst>
              <a:gd name="T0" fmla="*/ 0 w 119"/>
              <a:gd name="T1" fmla="*/ 2147483647 h 127"/>
              <a:gd name="T2" fmla="*/ 2147483647 w 119"/>
              <a:gd name="T3" fmla="*/ 2147483647 h 127"/>
              <a:gd name="T4" fmla="*/ 2147483647 w 119"/>
              <a:gd name="T5" fmla="*/ 2147483647 h 127"/>
              <a:gd name="T6" fmla="*/ 2147483647 w 119"/>
              <a:gd name="T7" fmla="*/ 2147483647 h 127"/>
              <a:gd name="T8" fmla="*/ 2147483647 w 119"/>
              <a:gd name="T9" fmla="*/ 0 h 127"/>
              <a:gd name="T10" fmla="*/ 2147483647 w 119"/>
              <a:gd name="T11" fmla="*/ 0 h 127"/>
              <a:gd name="T12" fmla="*/ 2147483647 w 119"/>
              <a:gd name="T13" fmla="*/ 2147483647 h 127"/>
              <a:gd name="T14" fmla="*/ 2147483647 w 119"/>
              <a:gd name="T15" fmla="*/ 2147483647 h 127"/>
              <a:gd name="T16" fmla="*/ 2147483647 w 119"/>
              <a:gd name="T17" fmla="*/ 2147483647 h 127"/>
              <a:gd name="T18" fmla="*/ 2147483647 w 119"/>
              <a:gd name="T19" fmla="*/ 2147483647 h 127"/>
              <a:gd name="T20" fmla="*/ 2147483647 w 119"/>
              <a:gd name="T21" fmla="*/ 2147483647 h 127"/>
              <a:gd name="T22" fmla="*/ 2147483647 w 119"/>
              <a:gd name="T23" fmla="*/ 2147483647 h 127"/>
              <a:gd name="T24" fmla="*/ 2147483647 w 119"/>
              <a:gd name="T25" fmla="*/ 2147483647 h 127"/>
              <a:gd name="T26" fmla="*/ 2147483647 w 119"/>
              <a:gd name="T27" fmla="*/ 2147483647 h 127"/>
              <a:gd name="T28" fmla="*/ 2147483647 w 119"/>
              <a:gd name="T29" fmla="*/ 2147483647 h 127"/>
              <a:gd name="T30" fmla="*/ 2147483647 w 119"/>
              <a:gd name="T31" fmla="*/ 2147483647 h 127"/>
              <a:gd name="T32" fmla="*/ 2147483647 w 119"/>
              <a:gd name="T33" fmla="*/ 2147483647 h 127"/>
              <a:gd name="T34" fmla="*/ 2147483647 w 119"/>
              <a:gd name="T35" fmla="*/ 2147483647 h 127"/>
              <a:gd name="T36" fmla="*/ 2147483647 w 119"/>
              <a:gd name="T37" fmla="*/ 2147483647 h 127"/>
              <a:gd name="T38" fmla="*/ 2147483647 w 119"/>
              <a:gd name="T39" fmla="*/ 2147483647 h 127"/>
              <a:gd name="T40" fmla="*/ 2147483647 w 119"/>
              <a:gd name="T41" fmla="*/ 2147483647 h 127"/>
              <a:gd name="T42" fmla="*/ 2147483647 w 119"/>
              <a:gd name="T43" fmla="*/ 2147483647 h 127"/>
              <a:gd name="T44" fmla="*/ 2147483647 w 119"/>
              <a:gd name="T45" fmla="*/ 2147483647 h 127"/>
              <a:gd name="T46" fmla="*/ 2147483647 w 119"/>
              <a:gd name="T47" fmla="*/ 2147483647 h 127"/>
              <a:gd name="T48" fmla="*/ 2147483647 w 119"/>
              <a:gd name="T49" fmla="*/ 2147483647 h 127"/>
              <a:gd name="T50" fmla="*/ 2147483647 w 119"/>
              <a:gd name="T51" fmla="*/ 2147483647 h 127"/>
              <a:gd name="T52" fmla="*/ 2147483647 w 119"/>
              <a:gd name="T53" fmla="*/ 2147483647 h 127"/>
              <a:gd name="T54" fmla="*/ 2147483647 w 119"/>
              <a:gd name="T55" fmla="*/ 2147483647 h 127"/>
              <a:gd name="T56" fmla="*/ 2147483647 w 119"/>
              <a:gd name="T57" fmla="*/ 2147483647 h 127"/>
              <a:gd name="T58" fmla="*/ 2147483647 w 119"/>
              <a:gd name="T59" fmla="*/ 2147483647 h 127"/>
              <a:gd name="T60" fmla="*/ 2147483647 w 119"/>
              <a:gd name="T61" fmla="*/ 2147483647 h 127"/>
              <a:gd name="T62" fmla="*/ 2147483647 w 119"/>
              <a:gd name="T63" fmla="*/ 2147483647 h 127"/>
              <a:gd name="T64" fmla="*/ 2147483647 w 119"/>
              <a:gd name="T65" fmla="*/ 2147483647 h 127"/>
              <a:gd name="T66" fmla="*/ 2147483647 w 119"/>
              <a:gd name="T67" fmla="*/ 2147483647 h 127"/>
              <a:gd name="T68" fmla="*/ 2147483647 w 119"/>
              <a:gd name="T69" fmla="*/ 2147483647 h 127"/>
              <a:gd name="T70" fmla="*/ 2147483647 w 119"/>
              <a:gd name="T71" fmla="*/ 2147483647 h 127"/>
              <a:gd name="T72" fmla="*/ 0 w 119"/>
              <a:gd name="T73" fmla="*/ 2147483647 h 1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9" h="127">
                <a:moveTo>
                  <a:pt x="0" y="44"/>
                </a:moveTo>
                <a:lnTo>
                  <a:pt x="6" y="26"/>
                </a:lnTo>
                <a:lnTo>
                  <a:pt x="6" y="19"/>
                </a:lnTo>
                <a:lnTo>
                  <a:pt x="13" y="5"/>
                </a:lnTo>
                <a:lnTo>
                  <a:pt x="38" y="0"/>
                </a:lnTo>
                <a:lnTo>
                  <a:pt x="51" y="0"/>
                </a:lnTo>
                <a:lnTo>
                  <a:pt x="64" y="8"/>
                </a:lnTo>
                <a:lnTo>
                  <a:pt x="64" y="13"/>
                </a:lnTo>
                <a:lnTo>
                  <a:pt x="69" y="25"/>
                </a:lnTo>
                <a:lnTo>
                  <a:pt x="66" y="42"/>
                </a:lnTo>
                <a:lnTo>
                  <a:pt x="82" y="45"/>
                </a:lnTo>
                <a:lnTo>
                  <a:pt x="89" y="41"/>
                </a:lnTo>
                <a:lnTo>
                  <a:pt x="92" y="45"/>
                </a:lnTo>
                <a:lnTo>
                  <a:pt x="97" y="45"/>
                </a:lnTo>
                <a:lnTo>
                  <a:pt x="100" y="50"/>
                </a:lnTo>
                <a:lnTo>
                  <a:pt x="103" y="70"/>
                </a:lnTo>
                <a:lnTo>
                  <a:pt x="108" y="71"/>
                </a:lnTo>
                <a:lnTo>
                  <a:pt x="114" y="68"/>
                </a:lnTo>
                <a:lnTo>
                  <a:pt x="119" y="72"/>
                </a:lnTo>
                <a:lnTo>
                  <a:pt x="114" y="95"/>
                </a:lnTo>
                <a:lnTo>
                  <a:pt x="113" y="109"/>
                </a:lnTo>
                <a:lnTo>
                  <a:pt x="109" y="114"/>
                </a:lnTo>
                <a:lnTo>
                  <a:pt x="101" y="120"/>
                </a:lnTo>
                <a:lnTo>
                  <a:pt x="98" y="125"/>
                </a:lnTo>
                <a:lnTo>
                  <a:pt x="92" y="123"/>
                </a:lnTo>
                <a:lnTo>
                  <a:pt x="89" y="127"/>
                </a:lnTo>
                <a:lnTo>
                  <a:pt x="69" y="123"/>
                </a:lnTo>
                <a:lnTo>
                  <a:pt x="58" y="123"/>
                </a:lnTo>
                <a:lnTo>
                  <a:pt x="57" y="120"/>
                </a:lnTo>
                <a:lnTo>
                  <a:pt x="63" y="113"/>
                </a:lnTo>
                <a:lnTo>
                  <a:pt x="64" y="105"/>
                </a:lnTo>
                <a:lnTo>
                  <a:pt x="72" y="95"/>
                </a:lnTo>
                <a:lnTo>
                  <a:pt x="70" y="89"/>
                </a:lnTo>
                <a:lnTo>
                  <a:pt x="55" y="83"/>
                </a:lnTo>
                <a:lnTo>
                  <a:pt x="38" y="71"/>
                </a:lnTo>
                <a:lnTo>
                  <a:pt x="24" y="68"/>
                </a:lnTo>
                <a:lnTo>
                  <a:pt x="0" y="44"/>
                </a:lnTo>
                <a:close/>
              </a:path>
            </a:pathLst>
          </a:custGeom>
          <a:solidFill>
            <a:srgbClr val="DDDDDD"/>
          </a:solidFill>
          <a:ln w="4826"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5" name="Freeform 62"/>
          <p:cNvSpPr>
            <a:spLocks/>
          </p:cNvSpPr>
          <p:nvPr/>
        </p:nvSpPr>
        <p:spPr bwMode="auto">
          <a:xfrm>
            <a:off x="3144838" y="4524375"/>
            <a:ext cx="23812" cy="19050"/>
          </a:xfrm>
          <a:custGeom>
            <a:avLst/>
            <a:gdLst>
              <a:gd name="T0" fmla="*/ 2147483647 w 14"/>
              <a:gd name="T1" fmla="*/ 0 h 11"/>
              <a:gd name="T2" fmla="*/ 2147483647 w 14"/>
              <a:gd name="T3" fmla="*/ 0 h 11"/>
              <a:gd name="T4" fmla="*/ 2147483647 w 14"/>
              <a:gd name="T5" fmla="*/ 2147483647 h 11"/>
              <a:gd name="T6" fmla="*/ 2147483647 w 14"/>
              <a:gd name="T7" fmla="*/ 2147483647 h 11"/>
              <a:gd name="T8" fmla="*/ 0 w 14"/>
              <a:gd name="T9" fmla="*/ 2147483647 h 11"/>
              <a:gd name="T10" fmla="*/ 2147483647 w 14"/>
              <a:gd name="T11" fmla="*/ 2147483647 h 11"/>
              <a:gd name="T12" fmla="*/ 2147483647 w 14"/>
              <a:gd name="T13" fmla="*/ 2147483647 h 11"/>
              <a:gd name="T14" fmla="*/ 2147483647 w 14"/>
              <a:gd name="T15" fmla="*/ 2147483647 h 11"/>
              <a:gd name="T16" fmla="*/ 2147483647 w 14"/>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1">
                <a:moveTo>
                  <a:pt x="12" y="0"/>
                </a:moveTo>
                <a:lnTo>
                  <a:pt x="14" y="0"/>
                </a:lnTo>
                <a:lnTo>
                  <a:pt x="12" y="2"/>
                </a:lnTo>
                <a:lnTo>
                  <a:pt x="13" y="9"/>
                </a:lnTo>
                <a:lnTo>
                  <a:pt x="0" y="11"/>
                </a:lnTo>
                <a:lnTo>
                  <a:pt x="6" y="8"/>
                </a:lnTo>
                <a:lnTo>
                  <a:pt x="6" y="3"/>
                </a:lnTo>
                <a:lnTo>
                  <a:pt x="3" y="1"/>
                </a:lnTo>
                <a:lnTo>
                  <a:pt x="12" y="0"/>
                </a:lnTo>
                <a:close/>
              </a:path>
            </a:pathLst>
          </a:custGeom>
          <a:solidFill>
            <a:srgbClr val="2B5885"/>
          </a:solidFill>
          <a:ln w="4763">
            <a:solidFill>
              <a:srgbClr val="6E6E6E"/>
            </a:solidFill>
            <a:prstDash val="solid"/>
            <a:round/>
            <a:headEnd/>
            <a:tailEnd/>
          </a:ln>
        </p:spPr>
        <p:txBody>
          <a:bodyPr/>
          <a:lstStyle/>
          <a:p>
            <a:endParaRPr lang="en-US"/>
          </a:p>
        </p:txBody>
      </p:sp>
      <p:sp>
        <p:nvSpPr>
          <p:cNvPr id="3136" name="Freeform 63"/>
          <p:cNvSpPr>
            <a:spLocks/>
          </p:cNvSpPr>
          <p:nvPr/>
        </p:nvSpPr>
        <p:spPr bwMode="auto">
          <a:xfrm>
            <a:off x="3157538" y="4578350"/>
            <a:ext cx="117475" cy="174625"/>
          </a:xfrm>
          <a:custGeom>
            <a:avLst/>
            <a:gdLst>
              <a:gd name="T0" fmla="*/ 2147483647 w 70"/>
              <a:gd name="T1" fmla="*/ 2147483647 h 104"/>
              <a:gd name="T2" fmla="*/ 0 w 70"/>
              <a:gd name="T3" fmla="*/ 2147483647 h 104"/>
              <a:gd name="T4" fmla="*/ 2147483647 w 70"/>
              <a:gd name="T5" fmla="*/ 2147483647 h 104"/>
              <a:gd name="T6" fmla="*/ 2147483647 w 70"/>
              <a:gd name="T7" fmla="*/ 2147483647 h 104"/>
              <a:gd name="T8" fmla="*/ 2147483647 w 70"/>
              <a:gd name="T9" fmla="*/ 2147483647 h 104"/>
              <a:gd name="T10" fmla="*/ 2147483647 w 70"/>
              <a:gd name="T11" fmla="*/ 2147483647 h 104"/>
              <a:gd name="T12" fmla="*/ 2147483647 w 70"/>
              <a:gd name="T13" fmla="*/ 2147483647 h 104"/>
              <a:gd name="T14" fmla="*/ 2147483647 w 70"/>
              <a:gd name="T15" fmla="*/ 2147483647 h 104"/>
              <a:gd name="T16" fmla="*/ 2147483647 w 70"/>
              <a:gd name="T17" fmla="*/ 2147483647 h 104"/>
              <a:gd name="T18" fmla="*/ 2147483647 w 70"/>
              <a:gd name="T19" fmla="*/ 0 h 104"/>
              <a:gd name="T20" fmla="*/ 2147483647 w 70"/>
              <a:gd name="T21" fmla="*/ 2147483647 h 104"/>
              <a:gd name="T22" fmla="*/ 2147483647 w 70"/>
              <a:gd name="T23" fmla="*/ 2147483647 h 104"/>
              <a:gd name="T24" fmla="*/ 2147483647 w 70"/>
              <a:gd name="T25" fmla="*/ 2147483647 h 104"/>
              <a:gd name="T26" fmla="*/ 2147483647 w 70"/>
              <a:gd name="T27" fmla="*/ 2147483647 h 104"/>
              <a:gd name="T28" fmla="*/ 2147483647 w 70"/>
              <a:gd name="T29" fmla="*/ 2147483647 h 104"/>
              <a:gd name="T30" fmla="*/ 2147483647 w 70"/>
              <a:gd name="T31" fmla="*/ 2147483647 h 104"/>
              <a:gd name="T32" fmla="*/ 2147483647 w 70"/>
              <a:gd name="T33" fmla="*/ 2147483647 h 104"/>
              <a:gd name="T34" fmla="*/ 2147483647 w 70"/>
              <a:gd name="T35" fmla="*/ 2147483647 h 104"/>
              <a:gd name="T36" fmla="*/ 2147483647 w 70"/>
              <a:gd name="T37" fmla="*/ 2147483647 h 104"/>
              <a:gd name="T38" fmla="*/ 2147483647 w 70"/>
              <a:gd name="T39" fmla="*/ 2147483647 h 104"/>
              <a:gd name="T40" fmla="*/ 2147483647 w 70"/>
              <a:gd name="T41" fmla="*/ 2147483647 h 104"/>
              <a:gd name="T42" fmla="*/ 2147483647 w 70"/>
              <a:gd name="T43" fmla="*/ 2147483647 h 104"/>
              <a:gd name="T44" fmla="*/ 2147483647 w 70"/>
              <a:gd name="T45" fmla="*/ 2147483647 h 104"/>
              <a:gd name="T46" fmla="*/ 2147483647 w 70"/>
              <a:gd name="T47" fmla="*/ 2147483647 h 104"/>
              <a:gd name="T48" fmla="*/ 2147483647 w 70"/>
              <a:gd name="T49" fmla="*/ 2147483647 h 104"/>
              <a:gd name="T50" fmla="*/ 2147483647 w 70"/>
              <a:gd name="T51" fmla="*/ 2147483647 h 104"/>
              <a:gd name="T52" fmla="*/ 2147483647 w 70"/>
              <a:gd name="T53" fmla="*/ 2147483647 h 104"/>
              <a:gd name="T54" fmla="*/ 2147483647 w 70"/>
              <a:gd name="T55" fmla="*/ 2147483647 h 104"/>
              <a:gd name="T56" fmla="*/ 2147483647 w 70"/>
              <a:gd name="T57" fmla="*/ 2147483647 h 104"/>
              <a:gd name="T58" fmla="*/ 2147483647 w 70"/>
              <a:gd name="T59" fmla="*/ 2147483647 h 104"/>
              <a:gd name="T60" fmla="*/ 2147483647 w 70"/>
              <a:gd name="T61" fmla="*/ 2147483647 h 104"/>
              <a:gd name="T62" fmla="*/ 2147483647 w 70"/>
              <a:gd name="T63" fmla="*/ 2147483647 h 104"/>
              <a:gd name="T64" fmla="*/ 2147483647 w 70"/>
              <a:gd name="T65" fmla="*/ 2147483647 h 104"/>
              <a:gd name="T66" fmla="*/ 2147483647 w 70"/>
              <a:gd name="T67" fmla="*/ 2147483647 h 104"/>
              <a:gd name="T68" fmla="*/ 2147483647 w 70"/>
              <a:gd name="T69" fmla="*/ 2147483647 h 104"/>
              <a:gd name="T70" fmla="*/ 2147483647 w 70"/>
              <a:gd name="T71" fmla="*/ 2147483647 h 104"/>
              <a:gd name="T72" fmla="*/ 2147483647 w 70"/>
              <a:gd name="T73" fmla="*/ 2147483647 h 104"/>
              <a:gd name="T74" fmla="*/ 2147483647 w 70"/>
              <a:gd name="T75" fmla="*/ 2147483647 h 104"/>
              <a:gd name="T76" fmla="*/ 2147483647 w 70"/>
              <a:gd name="T77" fmla="*/ 2147483647 h 104"/>
              <a:gd name="T78" fmla="*/ 2147483647 w 70"/>
              <a:gd name="T79" fmla="*/ 2147483647 h 104"/>
              <a:gd name="T80" fmla="*/ 2147483647 w 70"/>
              <a:gd name="T81" fmla="*/ 2147483647 h 104"/>
              <a:gd name="T82" fmla="*/ 2147483647 w 70"/>
              <a:gd name="T83" fmla="*/ 2147483647 h 104"/>
              <a:gd name="T84" fmla="*/ 2147483647 w 70"/>
              <a:gd name="T85" fmla="*/ 2147483647 h 104"/>
              <a:gd name="T86" fmla="*/ 2147483647 w 70"/>
              <a:gd name="T87" fmla="*/ 2147483647 h 1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0" h="104">
                <a:moveTo>
                  <a:pt x="10" y="48"/>
                </a:moveTo>
                <a:lnTo>
                  <a:pt x="0" y="37"/>
                </a:lnTo>
                <a:lnTo>
                  <a:pt x="3" y="34"/>
                </a:lnTo>
                <a:lnTo>
                  <a:pt x="4" y="26"/>
                </a:lnTo>
                <a:lnTo>
                  <a:pt x="10" y="26"/>
                </a:lnTo>
                <a:lnTo>
                  <a:pt x="15" y="22"/>
                </a:lnTo>
                <a:lnTo>
                  <a:pt x="11" y="19"/>
                </a:lnTo>
                <a:lnTo>
                  <a:pt x="10" y="15"/>
                </a:lnTo>
                <a:lnTo>
                  <a:pt x="22" y="5"/>
                </a:lnTo>
                <a:lnTo>
                  <a:pt x="20" y="0"/>
                </a:lnTo>
                <a:lnTo>
                  <a:pt x="32" y="7"/>
                </a:lnTo>
                <a:lnTo>
                  <a:pt x="41" y="17"/>
                </a:lnTo>
                <a:lnTo>
                  <a:pt x="39" y="30"/>
                </a:lnTo>
                <a:lnTo>
                  <a:pt x="44" y="24"/>
                </a:lnTo>
                <a:lnTo>
                  <a:pt x="59" y="34"/>
                </a:lnTo>
                <a:lnTo>
                  <a:pt x="59" y="44"/>
                </a:lnTo>
                <a:lnTo>
                  <a:pt x="58" y="46"/>
                </a:lnTo>
                <a:lnTo>
                  <a:pt x="60" y="48"/>
                </a:lnTo>
                <a:lnTo>
                  <a:pt x="58" y="50"/>
                </a:lnTo>
                <a:lnTo>
                  <a:pt x="49" y="53"/>
                </a:lnTo>
                <a:lnTo>
                  <a:pt x="51" y="55"/>
                </a:lnTo>
                <a:lnTo>
                  <a:pt x="48" y="65"/>
                </a:lnTo>
                <a:lnTo>
                  <a:pt x="53" y="74"/>
                </a:lnTo>
                <a:lnTo>
                  <a:pt x="58" y="74"/>
                </a:lnTo>
                <a:lnTo>
                  <a:pt x="59" y="81"/>
                </a:lnTo>
                <a:lnTo>
                  <a:pt x="67" y="93"/>
                </a:lnTo>
                <a:lnTo>
                  <a:pt x="70" y="94"/>
                </a:lnTo>
                <a:lnTo>
                  <a:pt x="58" y="93"/>
                </a:lnTo>
                <a:lnTo>
                  <a:pt x="55" y="97"/>
                </a:lnTo>
                <a:lnTo>
                  <a:pt x="48" y="99"/>
                </a:lnTo>
                <a:lnTo>
                  <a:pt x="44" y="99"/>
                </a:lnTo>
                <a:lnTo>
                  <a:pt x="41" y="103"/>
                </a:lnTo>
                <a:lnTo>
                  <a:pt x="37" y="104"/>
                </a:lnTo>
                <a:lnTo>
                  <a:pt x="30" y="101"/>
                </a:lnTo>
                <a:lnTo>
                  <a:pt x="24" y="95"/>
                </a:lnTo>
                <a:lnTo>
                  <a:pt x="24" y="89"/>
                </a:lnTo>
                <a:lnTo>
                  <a:pt x="20" y="83"/>
                </a:lnTo>
                <a:lnTo>
                  <a:pt x="22" y="71"/>
                </a:lnTo>
                <a:lnTo>
                  <a:pt x="26" y="66"/>
                </a:lnTo>
                <a:lnTo>
                  <a:pt x="24" y="59"/>
                </a:lnTo>
                <a:lnTo>
                  <a:pt x="18" y="57"/>
                </a:lnTo>
                <a:lnTo>
                  <a:pt x="20" y="50"/>
                </a:lnTo>
                <a:lnTo>
                  <a:pt x="18" y="47"/>
                </a:lnTo>
                <a:lnTo>
                  <a:pt x="10" y="4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7" name="Freeform 64"/>
          <p:cNvSpPr>
            <a:spLocks/>
          </p:cNvSpPr>
          <p:nvPr/>
        </p:nvSpPr>
        <p:spPr bwMode="auto">
          <a:xfrm>
            <a:off x="3317875" y="4645025"/>
            <a:ext cx="71438" cy="85725"/>
          </a:xfrm>
          <a:custGeom>
            <a:avLst/>
            <a:gdLst>
              <a:gd name="T0" fmla="*/ 2147483647 w 42"/>
              <a:gd name="T1" fmla="*/ 2147483647 h 51"/>
              <a:gd name="T2" fmla="*/ 2147483647 w 42"/>
              <a:gd name="T3" fmla="*/ 2147483647 h 51"/>
              <a:gd name="T4" fmla="*/ 2147483647 w 42"/>
              <a:gd name="T5" fmla="*/ 2147483647 h 51"/>
              <a:gd name="T6" fmla="*/ 2147483647 w 42"/>
              <a:gd name="T7" fmla="*/ 2147483647 h 51"/>
              <a:gd name="T8" fmla="*/ 2147483647 w 42"/>
              <a:gd name="T9" fmla="*/ 2147483647 h 51"/>
              <a:gd name="T10" fmla="*/ 2147483647 w 42"/>
              <a:gd name="T11" fmla="*/ 2147483647 h 51"/>
              <a:gd name="T12" fmla="*/ 0 w 42"/>
              <a:gd name="T13" fmla="*/ 2147483647 h 51"/>
              <a:gd name="T14" fmla="*/ 2147483647 w 42"/>
              <a:gd name="T15" fmla="*/ 2147483647 h 51"/>
              <a:gd name="T16" fmla="*/ 2147483647 w 42"/>
              <a:gd name="T17" fmla="*/ 2147483647 h 51"/>
              <a:gd name="T18" fmla="*/ 2147483647 w 42"/>
              <a:gd name="T19" fmla="*/ 2147483647 h 51"/>
              <a:gd name="T20" fmla="*/ 2147483647 w 42"/>
              <a:gd name="T21" fmla="*/ 2147483647 h 51"/>
              <a:gd name="T22" fmla="*/ 2147483647 w 42"/>
              <a:gd name="T23" fmla="*/ 2147483647 h 51"/>
              <a:gd name="T24" fmla="*/ 2147483647 w 42"/>
              <a:gd name="T25" fmla="*/ 2147483647 h 51"/>
              <a:gd name="T26" fmla="*/ 2147483647 w 42"/>
              <a:gd name="T27" fmla="*/ 0 h 51"/>
              <a:gd name="T28" fmla="*/ 2147483647 w 42"/>
              <a:gd name="T29" fmla="*/ 2147483647 h 51"/>
              <a:gd name="T30" fmla="*/ 2147483647 w 42"/>
              <a:gd name="T31" fmla="*/ 2147483647 h 51"/>
              <a:gd name="T32" fmla="*/ 2147483647 w 42"/>
              <a:gd name="T33" fmla="*/ 2147483647 h 51"/>
              <a:gd name="T34" fmla="*/ 2147483647 w 42"/>
              <a:gd name="T35" fmla="*/ 2147483647 h 51"/>
              <a:gd name="T36" fmla="*/ 2147483647 w 42"/>
              <a:gd name="T37" fmla="*/ 2147483647 h 51"/>
              <a:gd name="T38" fmla="*/ 2147483647 w 42"/>
              <a:gd name="T39" fmla="*/ 2147483647 h 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2" h="51">
                <a:moveTo>
                  <a:pt x="42" y="24"/>
                </a:moveTo>
                <a:lnTo>
                  <a:pt x="32" y="36"/>
                </a:lnTo>
                <a:lnTo>
                  <a:pt x="29" y="46"/>
                </a:lnTo>
                <a:lnTo>
                  <a:pt x="24" y="50"/>
                </a:lnTo>
                <a:lnTo>
                  <a:pt x="12" y="47"/>
                </a:lnTo>
                <a:lnTo>
                  <a:pt x="7" y="51"/>
                </a:lnTo>
                <a:lnTo>
                  <a:pt x="0" y="48"/>
                </a:lnTo>
                <a:lnTo>
                  <a:pt x="6" y="42"/>
                </a:lnTo>
                <a:lnTo>
                  <a:pt x="6" y="36"/>
                </a:lnTo>
                <a:lnTo>
                  <a:pt x="9" y="32"/>
                </a:lnTo>
                <a:lnTo>
                  <a:pt x="4" y="24"/>
                </a:lnTo>
                <a:lnTo>
                  <a:pt x="2" y="14"/>
                </a:lnTo>
                <a:lnTo>
                  <a:pt x="6" y="6"/>
                </a:lnTo>
                <a:lnTo>
                  <a:pt x="11" y="0"/>
                </a:lnTo>
                <a:lnTo>
                  <a:pt x="24" y="4"/>
                </a:lnTo>
                <a:lnTo>
                  <a:pt x="37" y="15"/>
                </a:lnTo>
                <a:lnTo>
                  <a:pt x="36" y="20"/>
                </a:lnTo>
                <a:lnTo>
                  <a:pt x="38" y="16"/>
                </a:lnTo>
                <a:lnTo>
                  <a:pt x="40" y="16"/>
                </a:lnTo>
                <a:lnTo>
                  <a:pt x="42" y="24"/>
                </a:lnTo>
                <a:close/>
              </a:path>
            </a:pathLst>
          </a:custGeom>
          <a:solidFill>
            <a:schemeClr val="bg2"/>
          </a:solidFill>
          <a:ln w="4826">
            <a:solidFill>
              <a:schemeClr val="tx1"/>
            </a:solidFill>
            <a:prstDash val="solid"/>
            <a:round/>
            <a:headEnd/>
            <a:tailEnd/>
          </a:ln>
        </p:spPr>
        <p:txBody>
          <a:bodyPr/>
          <a:lstStyle/>
          <a:p>
            <a:endParaRPr lang="en-US"/>
          </a:p>
        </p:txBody>
      </p:sp>
      <p:sp>
        <p:nvSpPr>
          <p:cNvPr id="3138" name="Freeform 65"/>
          <p:cNvSpPr>
            <a:spLocks noEditPoints="1"/>
          </p:cNvSpPr>
          <p:nvPr/>
        </p:nvSpPr>
        <p:spPr bwMode="auto">
          <a:xfrm>
            <a:off x="2819400" y="4648200"/>
            <a:ext cx="935038" cy="971550"/>
          </a:xfrm>
          <a:custGeom>
            <a:avLst/>
            <a:gdLst>
              <a:gd name="T0" fmla="*/ 2147483647 w 556"/>
              <a:gd name="T1" fmla="*/ 2147483647 h 579"/>
              <a:gd name="T2" fmla="*/ 2147483647 w 556"/>
              <a:gd name="T3" fmla="*/ 2147483647 h 579"/>
              <a:gd name="T4" fmla="*/ 2147483647 w 556"/>
              <a:gd name="T5" fmla="*/ 2147483647 h 579"/>
              <a:gd name="T6" fmla="*/ 2147483647 w 556"/>
              <a:gd name="T7" fmla="*/ 2147483647 h 579"/>
              <a:gd name="T8" fmla="*/ 2147483647 w 556"/>
              <a:gd name="T9" fmla="*/ 2147483647 h 579"/>
              <a:gd name="T10" fmla="*/ 2147483647 w 556"/>
              <a:gd name="T11" fmla="*/ 2147483647 h 579"/>
              <a:gd name="T12" fmla="*/ 2147483647 w 556"/>
              <a:gd name="T13" fmla="*/ 2147483647 h 579"/>
              <a:gd name="T14" fmla="*/ 2147483647 w 556"/>
              <a:gd name="T15" fmla="*/ 2147483647 h 579"/>
              <a:gd name="T16" fmla="*/ 2147483647 w 556"/>
              <a:gd name="T17" fmla="*/ 2147483647 h 579"/>
              <a:gd name="T18" fmla="*/ 2147483647 w 556"/>
              <a:gd name="T19" fmla="*/ 2147483647 h 579"/>
              <a:gd name="T20" fmla="*/ 2147483647 w 556"/>
              <a:gd name="T21" fmla="*/ 2147483647 h 579"/>
              <a:gd name="T22" fmla="*/ 2147483647 w 556"/>
              <a:gd name="T23" fmla="*/ 2147483647 h 579"/>
              <a:gd name="T24" fmla="*/ 2147483647 w 556"/>
              <a:gd name="T25" fmla="*/ 2147483647 h 579"/>
              <a:gd name="T26" fmla="*/ 2147483647 w 556"/>
              <a:gd name="T27" fmla="*/ 2147483647 h 579"/>
              <a:gd name="T28" fmla="*/ 2147483647 w 556"/>
              <a:gd name="T29" fmla="*/ 2147483647 h 579"/>
              <a:gd name="T30" fmla="*/ 2147483647 w 556"/>
              <a:gd name="T31" fmla="*/ 2147483647 h 579"/>
              <a:gd name="T32" fmla="*/ 2147483647 w 556"/>
              <a:gd name="T33" fmla="*/ 2147483647 h 579"/>
              <a:gd name="T34" fmla="*/ 2147483647 w 556"/>
              <a:gd name="T35" fmla="*/ 2147483647 h 579"/>
              <a:gd name="T36" fmla="*/ 2147483647 w 556"/>
              <a:gd name="T37" fmla="*/ 2147483647 h 579"/>
              <a:gd name="T38" fmla="*/ 2147483647 w 556"/>
              <a:gd name="T39" fmla="*/ 2147483647 h 579"/>
              <a:gd name="T40" fmla="*/ 2147483647 w 556"/>
              <a:gd name="T41" fmla="*/ 2147483647 h 579"/>
              <a:gd name="T42" fmla="*/ 2147483647 w 556"/>
              <a:gd name="T43" fmla="*/ 2147483647 h 579"/>
              <a:gd name="T44" fmla="*/ 2147483647 w 556"/>
              <a:gd name="T45" fmla="*/ 2147483647 h 579"/>
              <a:gd name="T46" fmla="*/ 2147483647 w 556"/>
              <a:gd name="T47" fmla="*/ 2147483647 h 579"/>
              <a:gd name="T48" fmla="*/ 2147483647 w 556"/>
              <a:gd name="T49" fmla="*/ 2147483647 h 579"/>
              <a:gd name="T50" fmla="*/ 2147483647 w 556"/>
              <a:gd name="T51" fmla="*/ 2147483647 h 579"/>
              <a:gd name="T52" fmla="*/ 2147483647 w 556"/>
              <a:gd name="T53" fmla="*/ 2147483647 h 579"/>
              <a:gd name="T54" fmla="*/ 2147483647 w 556"/>
              <a:gd name="T55" fmla="*/ 2147483647 h 579"/>
              <a:gd name="T56" fmla="*/ 2147483647 w 556"/>
              <a:gd name="T57" fmla="*/ 2147483647 h 579"/>
              <a:gd name="T58" fmla="*/ 2147483647 w 556"/>
              <a:gd name="T59" fmla="*/ 2147483647 h 579"/>
              <a:gd name="T60" fmla="*/ 2147483647 w 556"/>
              <a:gd name="T61" fmla="*/ 2147483647 h 579"/>
              <a:gd name="T62" fmla="*/ 2147483647 w 556"/>
              <a:gd name="T63" fmla="*/ 2147483647 h 579"/>
              <a:gd name="T64" fmla="*/ 2147483647 w 556"/>
              <a:gd name="T65" fmla="*/ 2147483647 h 579"/>
              <a:gd name="T66" fmla="*/ 2147483647 w 556"/>
              <a:gd name="T67" fmla="*/ 2147483647 h 579"/>
              <a:gd name="T68" fmla="*/ 2147483647 w 556"/>
              <a:gd name="T69" fmla="*/ 2147483647 h 579"/>
              <a:gd name="T70" fmla="*/ 2147483647 w 556"/>
              <a:gd name="T71" fmla="*/ 2147483647 h 579"/>
              <a:gd name="T72" fmla="*/ 2147483647 w 556"/>
              <a:gd name="T73" fmla="*/ 2147483647 h 579"/>
              <a:gd name="T74" fmla="*/ 2147483647 w 556"/>
              <a:gd name="T75" fmla="*/ 2147483647 h 579"/>
              <a:gd name="T76" fmla="*/ 2147483647 w 556"/>
              <a:gd name="T77" fmla="*/ 2147483647 h 579"/>
              <a:gd name="T78" fmla="*/ 2147483647 w 556"/>
              <a:gd name="T79" fmla="*/ 2147483647 h 579"/>
              <a:gd name="T80" fmla="*/ 2147483647 w 556"/>
              <a:gd name="T81" fmla="*/ 2147483647 h 579"/>
              <a:gd name="T82" fmla="*/ 2147483647 w 556"/>
              <a:gd name="T83" fmla="*/ 2147483647 h 579"/>
              <a:gd name="T84" fmla="*/ 2147483647 w 556"/>
              <a:gd name="T85" fmla="*/ 2147483647 h 579"/>
              <a:gd name="T86" fmla="*/ 2147483647 w 556"/>
              <a:gd name="T87" fmla="*/ 2147483647 h 579"/>
              <a:gd name="T88" fmla="*/ 2147483647 w 556"/>
              <a:gd name="T89" fmla="*/ 0 h 579"/>
              <a:gd name="T90" fmla="*/ 2147483647 w 556"/>
              <a:gd name="T91" fmla="*/ 2147483647 h 579"/>
              <a:gd name="T92" fmla="*/ 2147483647 w 556"/>
              <a:gd name="T93" fmla="*/ 2147483647 h 579"/>
              <a:gd name="T94" fmla="*/ 2147483647 w 556"/>
              <a:gd name="T95" fmla="*/ 2147483647 h 579"/>
              <a:gd name="T96" fmla="*/ 2147483647 w 556"/>
              <a:gd name="T97" fmla="*/ 2147483647 h 579"/>
              <a:gd name="T98" fmla="*/ 2147483647 w 556"/>
              <a:gd name="T99" fmla="*/ 2147483647 h 579"/>
              <a:gd name="T100" fmla="*/ 2147483647 w 556"/>
              <a:gd name="T101" fmla="*/ 2147483647 h 579"/>
              <a:gd name="T102" fmla="*/ 2147483647 w 556"/>
              <a:gd name="T103" fmla="*/ 2147483647 h 579"/>
              <a:gd name="T104" fmla="*/ 2147483647 w 556"/>
              <a:gd name="T105" fmla="*/ 2147483647 h 579"/>
              <a:gd name="T106" fmla="*/ 2147483647 w 556"/>
              <a:gd name="T107" fmla="*/ 2147483647 h 579"/>
              <a:gd name="T108" fmla="*/ 2147483647 w 556"/>
              <a:gd name="T109" fmla="*/ 2147483647 h 579"/>
              <a:gd name="T110" fmla="*/ 2147483647 w 556"/>
              <a:gd name="T111" fmla="*/ 2147483647 h 579"/>
              <a:gd name="T112" fmla="*/ 2147483647 w 556"/>
              <a:gd name="T113" fmla="*/ 2147483647 h 579"/>
              <a:gd name="T114" fmla="*/ 2147483647 w 556"/>
              <a:gd name="T115" fmla="*/ 2147483647 h 57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56" h="579">
                <a:moveTo>
                  <a:pt x="408" y="422"/>
                </a:moveTo>
                <a:lnTo>
                  <a:pt x="405" y="421"/>
                </a:lnTo>
                <a:lnTo>
                  <a:pt x="406" y="418"/>
                </a:lnTo>
                <a:lnTo>
                  <a:pt x="408" y="422"/>
                </a:lnTo>
                <a:close/>
                <a:moveTo>
                  <a:pt x="334" y="47"/>
                </a:moveTo>
                <a:lnTo>
                  <a:pt x="333" y="45"/>
                </a:lnTo>
                <a:lnTo>
                  <a:pt x="335" y="44"/>
                </a:lnTo>
                <a:lnTo>
                  <a:pt x="334" y="47"/>
                </a:lnTo>
                <a:close/>
                <a:moveTo>
                  <a:pt x="337" y="69"/>
                </a:moveTo>
                <a:lnTo>
                  <a:pt x="336" y="67"/>
                </a:lnTo>
                <a:lnTo>
                  <a:pt x="340" y="65"/>
                </a:lnTo>
                <a:lnTo>
                  <a:pt x="337" y="69"/>
                </a:lnTo>
                <a:close/>
                <a:moveTo>
                  <a:pt x="334" y="71"/>
                </a:moveTo>
                <a:lnTo>
                  <a:pt x="333" y="71"/>
                </a:lnTo>
                <a:lnTo>
                  <a:pt x="335" y="65"/>
                </a:lnTo>
                <a:lnTo>
                  <a:pt x="336" y="70"/>
                </a:lnTo>
                <a:lnTo>
                  <a:pt x="334" y="71"/>
                </a:lnTo>
                <a:close/>
                <a:moveTo>
                  <a:pt x="342" y="74"/>
                </a:moveTo>
                <a:lnTo>
                  <a:pt x="336" y="74"/>
                </a:lnTo>
                <a:lnTo>
                  <a:pt x="335" y="71"/>
                </a:lnTo>
                <a:lnTo>
                  <a:pt x="345" y="69"/>
                </a:lnTo>
                <a:lnTo>
                  <a:pt x="345" y="71"/>
                </a:lnTo>
                <a:lnTo>
                  <a:pt x="342" y="74"/>
                </a:lnTo>
                <a:close/>
                <a:moveTo>
                  <a:pt x="334" y="74"/>
                </a:moveTo>
                <a:lnTo>
                  <a:pt x="331" y="72"/>
                </a:lnTo>
                <a:lnTo>
                  <a:pt x="334" y="72"/>
                </a:lnTo>
                <a:lnTo>
                  <a:pt x="334" y="74"/>
                </a:lnTo>
                <a:close/>
                <a:moveTo>
                  <a:pt x="349" y="74"/>
                </a:moveTo>
                <a:lnTo>
                  <a:pt x="347" y="76"/>
                </a:lnTo>
                <a:lnTo>
                  <a:pt x="343" y="75"/>
                </a:lnTo>
                <a:lnTo>
                  <a:pt x="345" y="73"/>
                </a:lnTo>
                <a:lnTo>
                  <a:pt x="349" y="74"/>
                </a:lnTo>
                <a:close/>
                <a:moveTo>
                  <a:pt x="328" y="78"/>
                </a:moveTo>
                <a:lnTo>
                  <a:pt x="326" y="77"/>
                </a:lnTo>
                <a:lnTo>
                  <a:pt x="326" y="75"/>
                </a:lnTo>
                <a:lnTo>
                  <a:pt x="333" y="75"/>
                </a:lnTo>
                <a:lnTo>
                  <a:pt x="328" y="78"/>
                </a:lnTo>
                <a:close/>
                <a:moveTo>
                  <a:pt x="329" y="91"/>
                </a:moveTo>
                <a:lnTo>
                  <a:pt x="329" y="90"/>
                </a:lnTo>
                <a:lnTo>
                  <a:pt x="332" y="89"/>
                </a:lnTo>
                <a:lnTo>
                  <a:pt x="329" y="88"/>
                </a:lnTo>
                <a:lnTo>
                  <a:pt x="329" y="83"/>
                </a:lnTo>
                <a:lnTo>
                  <a:pt x="333" y="84"/>
                </a:lnTo>
                <a:lnTo>
                  <a:pt x="330" y="81"/>
                </a:lnTo>
                <a:lnTo>
                  <a:pt x="331" y="78"/>
                </a:lnTo>
                <a:lnTo>
                  <a:pt x="336" y="75"/>
                </a:lnTo>
                <a:lnTo>
                  <a:pt x="363" y="78"/>
                </a:lnTo>
                <a:lnTo>
                  <a:pt x="361" y="86"/>
                </a:lnTo>
                <a:lnTo>
                  <a:pt x="356" y="95"/>
                </a:lnTo>
                <a:lnTo>
                  <a:pt x="345" y="99"/>
                </a:lnTo>
                <a:lnTo>
                  <a:pt x="344" y="97"/>
                </a:lnTo>
                <a:lnTo>
                  <a:pt x="343" y="100"/>
                </a:lnTo>
                <a:lnTo>
                  <a:pt x="340" y="98"/>
                </a:lnTo>
                <a:lnTo>
                  <a:pt x="332" y="99"/>
                </a:lnTo>
                <a:lnTo>
                  <a:pt x="330" y="95"/>
                </a:lnTo>
                <a:lnTo>
                  <a:pt x="329" y="93"/>
                </a:lnTo>
                <a:lnTo>
                  <a:pt x="329" y="91"/>
                </a:lnTo>
                <a:close/>
                <a:moveTo>
                  <a:pt x="317" y="85"/>
                </a:moveTo>
                <a:lnTo>
                  <a:pt x="318" y="84"/>
                </a:lnTo>
                <a:lnTo>
                  <a:pt x="324" y="81"/>
                </a:lnTo>
                <a:lnTo>
                  <a:pt x="322" y="88"/>
                </a:lnTo>
                <a:lnTo>
                  <a:pt x="314" y="94"/>
                </a:lnTo>
                <a:lnTo>
                  <a:pt x="317" y="85"/>
                </a:lnTo>
                <a:close/>
                <a:moveTo>
                  <a:pt x="324" y="88"/>
                </a:moveTo>
                <a:lnTo>
                  <a:pt x="325" y="84"/>
                </a:lnTo>
                <a:lnTo>
                  <a:pt x="329" y="82"/>
                </a:lnTo>
                <a:lnTo>
                  <a:pt x="324" y="88"/>
                </a:lnTo>
                <a:close/>
                <a:moveTo>
                  <a:pt x="309" y="97"/>
                </a:moveTo>
                <a:lnTo>
                  <a:pt x="310" y="95"/>
                </a:lnTo>
                <a:lnTo>
                  <a:pt x="313" y="95"/>
                </a:lnTo>
                <a:lnTo>
                  <a:pt x="309" y="97"/>
                </a:lnTo>
                <a:close/>
                <a:moveTo>
                  <a:pt x="416" y="100"/>
                </a:moveTo>
                <a:lnTo>
                  <a:pt x="419" y="102"/>
                </a:lnTo>
                <a:lnTo>
                  <a:pt x="416" y="107"/>
                </a:lnTo>
                <a:lnTo>
                  <a:pt x="419" y="104"/>
                </a:lnTo>
                <a:lnTo>
                  <a:pt x="420" y="107"/>
                </a:lnTo>
                <a:lnTo>
                  <a:pt x="417" y="110"/>
                </a:lnTo>
                <a:lnTo>
                  <a:pt x="415" y="120"/>
                </a:lnTo>
                <a:lnTo>
                  <a:pt x="420" y="115"/>
                </a:lnTo>
                <a:lnTo>
                  <a:pt x="420" y="109"/>
                </a:lnTo>
                <a:lnTo>
                  <a:pt x="425" y="108"/>
                </a:lnTo>
                <a:lnTo>
                  <a:pt x="421" y="113"/>
                </a:lnTo>
                <a:lnTo>
                  <a:pt x="423" y="114"/>
                </a:lnTo>
                <a:lnTo>
                  <a:pt x="427" y="110"/>
                </a:lnTo>
                <a:lnTo>
                  <a:pt x="433" y="109"/>
                </a:lnTo>
                <a:lnTo>
                  <a:pt x="433" y="108"/>
                </a:lnTo>
                <a:lnTo>
                  <a:pt x="435" y="107"/>
                </a:lnTo>
                <a:lnTo>
                  <a:pt x="450" y="114"/>
                </a:lnTo>
                <a:lnTo>
                  <a:pt x="455" y="112"/>
                </a:lnTo>
                <a:lnTo>
                  <a:pt x="465" y="116"/>
                </a:lnTo>
                <a:lnTo>
                  <a:pt x="465" y="115"/>
                </a:lnTo>
                <a:lnTo>
                  <a:pt x="482" y="114"/>
                </a:lnTo>
                <a:lnTo>
                  <a:pt x="503" y="126"/>
                </a:lnTo>
                <a:lnTo>
                  <a:pt x="522" y="143"/>
                </a:lnTo>
                <a:lnTo>
                  <a:pt x="547" y="147"/>
                </a:lnTo>
                <a:lnTo>
                  <a:pt x="556" y="175"/>
                </a:lnTo>
                <a:lnTo>
                  <a:pt x="555" y="187"/>
                </a:lnTo>
                <a:lnTo>
                  <a:pt x="548" y="205"/>
                </a:lnTo>
                <a:lnTo>
                  <a:pt x="533" y="222"/>
                </a:lnTo>
                <a:lnTo>
                  <a:pt x="525" y="229"/>
                </a:lnTo>
                <a:lnTo>
                  <a:pt x="524" y="228"/>
                </a:lnTo>
                <a:lnTo>
                  <a:pt x="522" y="231"/>
                </a:lnTo>
                <a:lnTo>
                  <a:pt x="520" y="230"/>
                </a:lnTo>
                <a:lnTo>
                  <a:pt x="522" y="233"/>
                </a:lnTo>
                <a:lnTo>
                  <a:pt x="519" y="236"/>
                </a:lnTo>
                <a:lnTo>
                  <a:pt x="520" y="232"/>
                </a:lnTo>
                <a:lnTo>
                  <a:pt x="515" y="245"/>
                </a:lnTo>
                <a:lnTo>
                  <a:pt x="506" y="257"/>
                </a:lnTo>
                <a:lnTo>
                  <a:pt x="503" y="259"/>
                </a:lnTo>
                <a:lnTo>
                  <a:pt x="503" y="255"/>
                </a:lnTo>
                <a:lnTo>
                  <a:pt x="500" y="252"/>
                </a:lnTo>
                <a:lnTo>
                  <a:pt x="499" y="256"/>
                </a:lnTo>
                <a:lnTo>
                  <a:pt x="500" y="256"/>
                </a:lnTo>
                <a:lnTo>
                  <a:pt x="495" y="266"/>
                </a:lnTo>
                <a:lnTo>
                  <a:pt x="497" y="268"/>
                </a:lnTo>
                <a:lnTo>
                  <a:pt x="495" y="275"/>
                </a:lnTo>
                <a:lnTo>
                  <a:pt x="497" y="272"/>
                </a:lnTo>
                <a:lnTo>
                  <a:pt x="495" y="282"/>
                </a:lnTo>
                <a:lnTo>
                  <a:pt x="498" y="300"/>
                </a:lnTo>
                <a:lnTo>
                  <a:pt x="493" y="319"/>
                </a:lnTo>
                <a:lnTo>
                  <a:pt x="495" y="327"/>
                </a:lnTo>
                <a:lnTo>
                  <a:pt x="487" y="335"/>
                </a:lnTo>
                <a:lnTo>
                  <a:pt x="485" y="355"/>
                </a:lnTo>
                <a:lnTo>
                  <a:pt x="469" y="381"/>
                </a:lnTo>
                <a:lnTo>
                  <a:pt x="468" y="391"/>
                </a:lnTo>
                <a:lnTo>
                  <a:pt x="457" y="397"/>
                </a:lnTo>
                <a:lnTo>
                  <a:pt x="454" y="400"/>
                </a:lnTo>
                <a:lnTo>
                  <a:pt x="453" y="406"/>
                </a:lnTo>
                <a:lnTo>
                  <a:pt x="438" y="406"/>
                </a:lnTo>
                <a:lnTo>
                  <a:pt x="439" y="401"/>
                </a:lnTo>
                <a:lnTo>
                  <a:pt x="436" y="403"/>
                </a:lnTo>
                <a:lnTo>
                  <a:pt x="438" y="406"/>
                </a:lnTo>
                <a:lnTo>
                  <a:pt x="435" y="407"/>
                </a:lnTo>
                <a:lnTo>
                  <a:pt x="425" y="408"/>
                </a:lnTo>
                <a:lnTo>
                  <a:pt x="431" y="407"/>
                </a:lnTo>
                <a:lnTo>
                  <a:pt x="429" y="406"/>
                </a:lnTo>
                <a:lnTo>
                  <a:pt x="423" y="407"/>
                </a:lnTo>
                <a:lnTo>
                  <a:pt x="420" y="406"/>
                </a:lnTo>
                <a:lnTo>
                  <a:pt x="416" y="408"/>
                </a:lnTo>
                <a:lnTo>
                  <a:pt x="417" y="412"/>
                </a:lnTo>
                <a:lnTo>
                  <a:pt x="412" y="412"/>
                </a:lnTo>
                <a:lnTo>
                  <a:pt x="405" y="416"/>
                </a:lnTo>
                <a:lnTo>
                  <a:pt x="405" y="419"/>
                </a:lnTo>
                <a:lnTo>
                  <a:pt x="398" y="418"/>
                </a:lnTo>
                <a:lnTo>
                  <a:pt x="393" y="422"/>
                </a:lnTo>
                <a:lnTo>
                  <a:pt x="391" y="420"/>
                </a:lnTo>
                <a:lnTo>
                  <a:pt x="368" y="438"/>
                </a:lnTo>
                <a:lnTo>
                  <a:pt x="370" y="440"/>
                </a:lnTo>
                <a:lnTo>
                  <a:pt x="366" y="445"/>
                </a:lnTo>
                <a:lnTo>
                  <a:pt x="367" y="442"/>
                </a:lnTo>
                <a:lnTo>
                  <a:pt x="363" y="442"/>
                </a:lnTo>
                <a:lnTo>
                  <a:pt x="362" y="445"/>
                </a:lnTo>
                <a:lnTo>
                  <a:pt x="359" y="444"/>
                </a:lnTo>
                <a:lnTo>
                  <a:pt x="364" y="446"/>
                </a:lnTo>
                <a:lnTo>
                  <a:pt x="358" y="452"/>
                </a:lnTo>
                <a:lnTo>
                  <a:pt x="360" y="451"/>
                </a:lnTo>
                <a:lnTo>
                  <a:pt x="360" y="456"/>
                </a:lnTo>
                <a:lnTo>
                  <a:pt x="357" y="455"/>
                </a:lnTo>
                <a:lnTo>
                  <a:pt x="362" y="472"/>
                </a:lnTo>
                <a:lnTo>
                  <a:pt x="360" y="473"/>
                </a:lnTo>
                <a:lnTo>
                  <a:pt x="361" y="483"/>
                </a:lnTo>
                <a:lnTo>
                  <a:pt x="358" y="493"/>
                </a:lnTo>
                <a:lnTo>
                  <a:pt x="357" y="490"/>
                </a:lnTo>
                <a:lnTo>
                  <a:pt x="357" y="495"/>
                </a:lnTo>
                <a:lnTo>
                  <a:pt x="344" y="507"/>
                </a:lnTo>
                <a:lnTo>
                  <a:pt x="330" y="535"/>
                </a:lnTo>
                <a:lnTo>
                  <a:pt x="311" y="553"/>
                </a:lnTo>
                <a:lnTo>
                  <a:pt x="311" y="547"/>
                </a:lnTo>
                <a:lnTo>
                  <a:pt x="314" y="548"/>
                </a:lnTo>
                <a:lnTo>
                  <a:pt x="323" y="541"/>
                </a:lnTo>
                <a:lnTo>
                  <a:pt x="324" y="535"/>
                </a:lnTo>
                <a:lnTo>
                  <a:pt x="327" y="535"/>
                </a:lnTo>
                <a:lnTo>
                  <a:pt x="332" y="524"/>
                </a:lnTo>
                <a:lnTo>
                  <a:pt x="332" y="520"/>
                </a:lnTo>
                <a:lnTo>
                  <a:pt x="327" y="524"/>
                </a:lnTo>
                <a:lnTo>
                  <a:pt x="322" y="517"/>
                </a:lnTo>
                <a:lnTo>
                  <a:pt x="322" y="530"/>
                </a:lnTo>
                <a:lnTo>
                  <a:pt x="321" y="528"/>
                </a:lnTo>
                <a:lnTo>
                  <a:pt x="319" y="535"/>
                </a:lnTo>
                <a:lnTo>
                  <a:pt x="313" y="539"/>
                </a:lnTo>
                <a:lnTo>
                  <a:pt x="309" y="546"/>
                </a:lnTo>
                <a:lnTo>
                  <a:pt x="309" y="551"/>
                </a:lnTo>
                <a:lnTo>
                  <a:pt x="311" y="552"/>
                </a:lnTo>
                <a:lnTo>
                  <a:pt x="303" y="569"/>
                </a:lnTo>
                <a:lnTo>
                  <a:pt x="292" y="579"/>
                </a:lnTo>
                <a:lnTo>
                  <a:pt x="290" y="578"/>
                </a:lnTo>
                <a:lnTo>
                  <a:pt x="291" y="569"/>
                </a:lnTo>
                <a:lnTo>
                  <a:pt x="296" y="562"/>
                </a:lnTo>
                <a:lnTo>
                  <a:pt x="290" y="558"/>
                </a:lnTo>
                <a:lnTo>
                  <a:pt x="285" y="550"/>
                </a:lnTo>
                <a:lnTo>
                  <a:pt x="280" y="547"/>
                </a:lnTo>
                <a:lnTo>
                  <a:pt x="275" y="541"/>
                </a:lnTo>
                <a:lnTo>
                  <a:pt x="266" y="537"/>
                </a:lnTo>
                <a:lnTo>
                  <a:pt x="261" y="531"/>
                </a:lnTo>
                <a:lnTo>
                  <a:pt x="256" y="535"/>
                </a:lnTo>
                <a:lnTo>
                  <a:pt x="256" y="530"/>
                </a:lnTo>
                <a:lnTo>
                  <a:pt x="244" y="518"/>
                </a:lnTo>
                <a:lnTo>
                  <a:pt x="241" y="519"/>
                </a:lnTo>
                <a:lnTo>
                  <a:pt x="238" y="522"/>
                </a:lnTo>
                <a:lnTo>
                  <a:pt x="232" y="520"/>
                </a:lnTo>
                <a:lnTo>
                  <a:pt x="257" y="491"/>
                </a:lnTo>
                <a:lnTo>
                  <a:pt x="260" y="491"/>
                </a:lnTo>
                <a:lnTo>
                  <a:pt x="259" y="488"/>
                </a:lnTo>
                <a:lnTo>
                  <a:pt x="269" y="482"/>
                </a:lnTo>
                <a:lnTo>
                  <a:pt x="272" y="478"/>
                </a:lnTo>
                <a:lnTo>
                  <a:pt x="287" y="471"/>
                </a:lnTo>
                <a:lnTo>
                  <a:pt x="289" y="457"/>
                </a:lnTo>
                <a:lnTo>
                  <a:pt x="285" y="448"/>
                </a:lnTo>
                <a:lnTo>
                  <a:pt x="282" y="445"/>
                </a:lnTo>
                <a:lnTo>
                  <a:pt x="275" y="446"/>
                </a:lnTo>
                <a:lnTo>
                  <a:pt x="280" y="423"/>
                </a:lnTo>
                <a:lnTo>
                  <a:pt x="275" y="419"/>
                </a:lnTo>
                <a:lnTo>
                  <a:pt x="269" y="422"/>
                </a:lnTo>
                <a:lnTo>
                  <a:pt x="264" y="421"/>
                </a:lnTo>
                <a:lnTo>
                  <a:pt x="261" y="401"/>
                </a:lnTo>
                <a:lnTo>
                  <a:pt x="258" y="396"/>
                </a:lnTo>
                <a:lnTo>
                  <a:pt x="253" y="396"/>
                </a:lnTo>
                <a:lnTo>
                  <a:pt x="250" y="392"/>
                </a:lnTo>
                <a:lnTo>
                  <a:pt x="243" y="396"/>
                </a:lnTo>
                <a:lnTo>
                  <a:pt x="227" y="393"/>
                </a:lnTo>
                <a:lnTo>
                  <a:pt x="230" y="376"/>
                </a:lnTo>
                <a:lnTo>
                  <a:pt x="225" y="364"/>
                </a:lnTo>
                <a:lnTo>
                  <a:pt x="229" y="361"/>
                </a:lnTo>
                <a:lnTo>
                  <a:pt x="226" y="357"/>
                </a:lnTo>
                <a:lnTo>
                  <a:pt x="231" y="347"/>
                </a:lnTo>
                <a:lnTo>
                  <a:pt x="234" y="335"/>
                </a:lnTo>
                <a:lnTo>
                  <a:pt x="231" y="325"/>
                </a:lnTo>
                <a:lnTo>
                  <a:pt x="222" y="321"/>
                </a:lnTo>
                <a:lnTo>
                  <a:pt x="220" y="312"/>
                </a:lnTo>
                <a:lnTo>
                  <a:pt x="223" y="306"/>
                </a:lnTo>
                <a:lnTo>
                  <a:pt x="197" y="306"/>
                </a:lnTo>
                <a:lnTo>
                  <a:pt x="196" y="294"/>
                </a:lnTo>
                <a:lnTo>
                  <a:pt x="190" y="289"/>
                </a:lnTo>
                <a:lnTo>
                  <a:pt x="195" y="289"/>
                </a:lnTo>
                <a:lnTo>
                  <a:pt x="192" y="270"/>
                </a:lnTo>
                <a:lnTo>
                  <a:pt x="184" y="266"/>
                </a:lnTo>
                <a:lnTo>
                  <a:pt x="173" y="266"/>
                </a:lnTo>
                <a:lnTo>
                  <a:pt x="169" y="261"/>
                </a:lnTo>
                <a:lnTo>
                  <a:pt x="159" y="259"/>
                </a:lnTo>
                <a:lnTo>
                  <a:pt x="155" y="253"/>
                </a:lnTo>
                <a:lnTo>
                  <a:pt x="137" y="251"/>
                </a:lnTo>
                <a:lnTo>
                  <a:pt x="128" y="244"/>
                </a:lnTo>
                <a:lnTo>
                  <a:pt x="122" y="234"/>
                </a:lnTo>
                <a:lnTo>
                  <a:pt x="122" y="211"/>
                </a:lnTo>
                <a:lnTo>
                  <a:pt x="105" y="214"/>
                </a:lnTo>
                <a:lnTo>
                  <a:pt x="90" y="225"/>
                </a:lnTo>
                <a:lnTo>
                  <a:pt x="84" y="225"/>
                </a:lnTo>
                <a:lnTo>
                  <a:pt x="82" y="229"/>
                </a:lnTo>
                <a:lnTo>
                  <a:pt x="77" y="232"/>
                </a:lnTo>
                <a:lnTo>
                  <a:pt x="63" y="229"/>
                </a:lnTo>
                <a:lnTo>
                  <a:pt x="48" y="230"/>
                </a:lnTo>
                <a:lnTo>
                  <a:pt x="50" y="207"/>
                </a:lnTo>
                <a:lnTo>
                  <a:pt x="39" y="215"/>
                </a:lnTo>
                <a:lnTo>
                  <a:pt x="27" y="215"/>
                </a:lnTo>
                <a:lnTo>
                  <a:pt x="23" y="208"/>
                </a:lnTo>
                <a:lnTo>
                  <a:pt x="12" y="207"/>
                </a:lnTo>
                <a:lnTo>
                  <a:pt x="15" y="201"/>
                </a:lnTo>
                <a:lnTo>
                  <a:pt x="7" y="192"/>
                </a:lnTo>
                <a:lnTo>
                  <a:pt x="4" y="186"/>
                </a:lnTo>
                <a:lnTo>
                  <a:pt x="4" y="184"/>
                </a:lnTo>
                <a:lnTo>
                  <a:pt x="0" y="180"/>
                </a:lnTo>
                <a:lnTo>
                  <a:pt x="2" y="178"/>
                </a:lnTo>
                <a:lnTo>
                  <a:pt x="4" y="177"/>
                </a:lnTo>
                <a:lnTo>
                  <a:pt x="4" y="171"/>
                </a:lnTo>
                <a:lnTo>
                  <a:pt x="13" y="165"/>
                </a:lnTo>
                <a:lnTo>
                  <a:pt x="11" y="160"/>
                </a:lnTo>
                <a:lnTo>
                  <a:pt x="16" y="146"/>
                </a:lnTo>
                <a:lnTo>
                  <a:pt x="30" y="138"/>
                </a:lnTo>
                <a:lnTo>
                  <a:pt x="44" y="135"/>
                </a:lnTo>
                <a:lnTo>
                  <a:pt x="46" y="132"/>
                </a:lnTo>
                <a:lnTo>
                  <a:pt x="53" y="132"/>
                </a:lnTo>
                <a:lnTo>
                  <a:pt x="55" y="135"/>
                </a:lnTo>
                <a:lnTo>
                  <a:pt x="58" y="134"/>
                </a:lnTo>
                <a:lnTo>
                  <a:pt x="66" y="93"/>
                </a:lnTo>
                <a:lnTo>
                  <a:pt x="63" y="81"/>
                </a:lnTo>
                <a:lnTo>
                  <a:pt x="56" y="76"/>
                </a:lnTo>
                <a:lnTo>
                  <a:pt x="57" y="66"/>
                </a:lnTo>
                <a:lnTo>
                  <a:pt x="65" y="63"/>
                </a:lnTo>
                <a:lnTo>
                  <a:pt x="69" y="65"/>
                </a:lnTo>
                <a:lnTo>
                  <a:pt x="68" y="59"/>
                </a:lnTo>
                <a:lnTo>
                  <a:pt x="59" y="59"/>
                </a:lnTo>
                <a:lnTo>
                  <a:pt x="59" y="50"/>
                </a:lnTo>
                <a:lnTo>
                  <a:pt x="83" y="50"/>
                </a:lnTo>
                <a:lnTo>
                  <a:pt x="83" y="46"/>
                </a:lnTo>
                <a:lnTo>
                  <a:pt x="87" y="50"/>
                </a:lnTo>
                <a:lnTo>
                  <a:pt x="94" y="44"/>
                </a:lnTo>
                <a:lnTo>
                  <a:pt x="99" y="51"/>
                </a:lnTo>
                <a:lnTo>
                  <a:pt x="99" y="58"/>
                </a:lnTo>
                <a:lnTo>
                  <a:pt x="102" y="57"/>
                </a:lnTo>
                <a:lnTo>
                  <a:pt x="109" y="63"/>
                </a:lnTo>
                <a:lnTo>
                  <a:pt x="120" y="60"/>
                </a:lnTo>
                <a:lnTo>
                  <a:pt x="121" y="65"/>
                </a:lnTo>
                <a:lnTo>
                  <a:pt x="127" y="58"/>
                </a:lnTo>
                <a:lnTo>
                  <a:pt x="140" y="52"/>
                </a:lnTo>
                <a:lnTo>
                  <a:pt x="142" y="47"/>
                </a:lnTo>
                <a:lnTo>
                  <a:pt x="151" y="44"/>
                </a:lnTo>
                <a:lnTo>
                  <a:pt x="151" y="40"/>
                </a:lnTo>
                <a:lnTo>
                  <a:pt x="141" y="39"/>
                </a:lnTo>
                <a:lnTo>
                  <a:pt x="139" y="24"/>
                </a:lnTo>
                <a:lnTo>
                  <a:pt x="131" y="14"/>
                </a:lnTo>
                <a:lnTo>
                  <a:pt x="134" y="16"/>
                </a:lnTo>
                <a:lnTo>
                  <a:pt x="140" y="16"/>
                </a:lnTo>
                <a:lnTo>
                  <a:pt x="142" y="19"/>
                </a:lnTo>
                <a:lnTo>
                  <a:pt x="151" y="18"/>
                </a:lnTo>
                <a:lnTo>
                  <a:pt x="158" y="24"/>
                </a:lnTo>
                <a:lnTo>
                  <a:pt x="160" y="22"/>
                </a:lnTo>
                <a:lnTo>
                  <a:pt x="160" y="17"/>
                </a:lnTo>
                <a:lnTo>
                  <a:pt x="164" y="15"/>
                </a:lnTo>
                <a:lnTo>
                  <a:pt x="173" y="16"/>
                </a:lnTo>
                <a:lnTo>
                  <a:pt x="180" y="10"/>
                </a:lnTo>
                <a:lnTo>
                  <a:pt x="185" y="10"/>
                </a:lnTo>
                <a:lnTo>
                  <a:pt x="190" y="4"/>
                </a:lnTo>
                <a:lnTo>
                  <a:pt x="189" y="1"/>
                </a:lnTo>
                <a:lnTo>
                  <a:pt x="197" y="0"/>
                </a:lnTo>
                <a:lnTo>
                  <a:pt x="199" y="3"/>
                </a:lnTo>
                <a:lnTo>
                  <a:pt x="197" y="10"/>
                </a:lnTo>
                <a:lnTo>
                  <a:pt x="203" y="12"/>
                </a:lnTo>
                <a:lnTo>
                  <a:pt x="205" y="19"/>
                </a:lnTo>
                <a:lnTo>
                  <a:pt x="201" y="24"/>
                </a:lnTo>
                <a:lnTo>
                  <a:pt x="199" y="36"/>
                </a:lnTo>
                <a:lnTo>
                  <a:pt x="203" y="42"/>
                </a:lnTo>
                <a:lnTo>
                  <a:pt x="203" y="48"/>
                </a:lnTo>
                <a:lnTo>
                  <a:pt x="209" y="54"/>
                </a:lnTo>
                <a:lnTo>
                  <a:pt x="216" y="57"/>
                </a:lnTo>
                <a:lnTo>
                  <a:pt x="220" y="56"/>
                </a:lnTo>
                <a:lnTo>
                  <a:pt x="223" y="52"/>
                </a:lnTo>
                <a:lnTo>
                  <a:pt x="227" y="52"/>
                </a:lnTo>
                <a:lnTo>
                  <a:pt x="234" y="50"/>
                </a:lnTo>
                <a:lnTo>
                  <a:pt x="237" y="46"/>
                </a:lnTo>
                <a:lnTo>
                  <a:pt x="249" y="47"/>
                </a:lnTo>
                <a:lnTo>
                  <a:pt x="257" y="47"/>
                </a:lnTo>
                <a:lnTo>
                  <a:pt x="254" y="42"/>
                </a:lnTo>
                <a:lnTo>
                  <a:pt x="256" y="38"/>
                </a:lnTo>
                <a:lnTo>
                  <a:pt x="260" y="40"/>
                </a:lnTo>
                <a:lnTo>
                  <a:pt x="270" y="38"/>
                </a:lnTo>
                <a:lnTo>
                  <a:pt x="275" y="41"/>
                </a:lnTo>
                <a:lnTo>
                  <a:pt x="282" y="44"/>
                </a:lnTo>
                <a:lnTo>
                  <a:pt x="287" y="40"/>
                </a:lnTo>
                <a:lnTo>
                  <a:pt x="299" y="43"/>
                </a:lnTo>
                <a:lnTo>
                  <a:pt x="304" y="39"/>
                </a:lnTo>
                <a:lnTo>
                  <a:pt x="307" y="29"/>
                </a:lnTo>
                <a:lnTo>
                  <a:pt x="317" y="17"/>
                </a:lnTo>
                <a:lnTo>
                  <a:pt x="319" y="16"/>
                </a:lnTo>
                <a:lnTo>
                  <a:pt x="320" y="18"/>
                </a:lnTo>
                <a:lnTo>
                  <a:pt x="318" y="12"/>
                </a:lnTo>
                <a:lnTo>
                  <a:pt x="325" y="19"/>
                </a:lnTo>
                <a:lnTo>
                  <a:pt x="326" y="30"/>
                </a:lnTo>
                <a:lnTo>
                  <a:pt x="331" y="43"/>
                </a:lnTo>
                <a:lnTo>
                  <a:pt x="334" y="48"/>
                </a:lnTo>
                <a:lnTo>
                  <a:pt x="341" y="50"/>
                </a:lnTo>
                <a:lnTo>
                  <a:pt x="342" y="55"/>
                </a:lnTo>
                <a:lnTo>
                  <a:pt x="339" y="57"/>
                </a:lnTo>
                <a:lnTo>
                  <a:pt x="342" y="58"/>
                </a:lnTo>
                <a:lnTo>
                  <a:pt x="322" y="77"/>
                </a:lnTo>
                <a:lnTo>
                  <a:pt x="317" y="85"/>
                </a:lnTo>
                <a:lnTo>
                  <a:pt x="313" y="93"/>
                </a:lnTo>
                <a:lnTo>
                  <a:pt x="302" y="96"/>
                </a:lnTo>
                <a:lnTo>
                  <a:pt x="308" y="96"/>
                </a:lnTo>
                <a:lnTo>
                  <a:pt x="309" y="98"/>
                </a:lnTo>
                <a:lnTo>
                  <a:pt x="328" y="87"/>
                </a:lnTo>
                <a:lnTo>
                  <a:pt x="329" y="93"/>
                </a:lnTo>
                <a:lnTo>
                  <a:pt x="331" y="99"/>
                </a:lnTo>
                <a:lnTo>
                  <a:pt x="329" y="101"/>
                </a:lnTo>
                <a:lnTo>
                  <a:pt x="322" y="97"/>
                </a:lnTo>
                <a:lnTo>
                  <a:pt x="319" y="103"/>
                </a:lnTo>
                <a:lnTo>
                  <a:pt x="320" y="106"/>
                </a:lnTo>
                <a:lnTo>
                  <a:pt x="322" y="99"/>
                </a:lnTo>
                <a:lnTo>
                  <a:pt x="326" y="103"/>
                </a:lnTo>
                <a:lnTo>
                  <a:pt x="326" y="107"/>
                </a:lnTo>
                <a:lnTo>
                  <a:pt x="329" y="109"/>
                </a:lnTo>
                <a:lnTo>
                  <a:pt x="326" y="107"/>
                </a:lnTo>
                <a:lnTo>
                  <a:pt x="326" y="103"/>
                </a:lnTo>
                <a:lnTo>
                  <a:pt x="330" y="105"/>
                </a:lnTo>
                <a:lnTo>
                  <a:pt x="329" y="101"/>
                </a:lnTo>
                <a:lnTo>
                  <a:pt x="331" y="100"/>
                </a:lnTo>
                <a:lnTo>
                  <a:pt x="334" y="101"/>
                </a:lnTo>
                <a:lnTo>
                  <a:pt x="351" y="98"/>
                </a:lnTo>
                <a:lnTo>
                  <a:pt x="348" y="110"/>
                </a:lnTo>
                <a:lnTo>
                  <a:pt x="352" y="101"/>
                </a:lnTo>
                <a:lnTo>
                  <a:pt x="355" y="100"/>
                </a:lnTo>
                <a:lnTo>
                  <a:pt x="359" y="94"/>
                </a:lnTo>
                <a:lnTo>
                  <a:pt x="363" y="97"/>
                </a:lnTo>
                <a:lnTo>
                  <a:pt x="363" y="95"/>
                </a:lnTo>
                <a:lnTo>
                  <a:pt x="366" y="94"/>
                </a:lnTo>
                <a:lnTo>
                  <a:pt x="362" y="94"/>
                </a:lnTo>
                <a:lnTo>
                  <a:pt x="366" y="86"/>
                </a:lnTo>
                <a:lnTo>
                  <a:pt x="372" y="83"/>
                </a:lnTo>
                <a:lnTo>
                  <a:pt x="377" y="85"/>
                </a:lnTo>
                <a:lnTo>
                  <a:pt x="377" y="82"/>
                </a:lnTo>
                <a:lnTo>
                  <a:pt x="383" y="84"/>
                </a:lnTo>
                <a:lnTo>
                  <a:pt x="383" y="86"/>
                </a:lnTo>
                <a:lnTo>
                  <a:pt x="385" y="84"/>
                </a:lnTo>
                <a:lnTo>
                  <a:pt x="389" y="86"/>
                </a:lnTo>
                <a:lnTo>
                  <a:pt x="389" y="89"/>
                </a:lnTo>
                <a:lnTo>
                  <a:pt x="394" y="88"/>
                </a:lnTo>
                <a:lnTo>
                  <a:pt x="393" y="90"/>
                </a:lnTo>
                <a:lnTo>
                  <a:pt x="397" y="91"/>
                </a:lnTo>
                <a:lnTo>
                  <a:pt x="397" y="89"/>
                </a:lnTo>
                <a:lnTo>
                  <a:pt x="399" y="92"/>
                </a:lnTo>
                <a:lnTo>
                  <a:pt x="401" y="90"/>
                </a:lnTo>
                <a:lnTo>
                  <a:pt x="401" y="93"/>
                </a:lnTo>
                <a:lnTo>
                  <a:pt x="405" y="92"/>
                </a:lnTo>
                <a:lnTo>
                  <a:pt x="405" y="96"/>
                </a:lnTo>
                <a:lnTo>
                  <a:pt x="406" y="92"/>
                </a:lnTo>
                <a:lnTo>
                  <a:pt x="406" y="99"/>
                </a:lnTo>
                <a:lnTo>
                  <a:pt x="409" y="94"/>
                </a:lnTo>
                <a:lnTo>
                  <a:pt x="413" y="94"/>
                </a:lnTo>
                <a:lnTo>
                  <a:pt x="412" y="96"/>
                </a:lnTo>
                <a:lnTo>
                  <a:pt x="416" y="10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9" name="Freeform 66"/>
          <p:cNvSpPr>
            <a:spLocks/>
          </p:cNvSpPr>
          <p:nvPr/>
        </p:nvSpPr>
        <p:spPr bwMode="auto">
          <a:xfrm>
            <a:off x="3228975" y="5527675"/>
            <a:ext cx="125413" cy="136525"/>
          </a:xfrm>
          <a:custGeom>
            <a:avLst/>
            <a:gdLst>
              <a:gd name="T0" fmla="*/ 2147483647 w 74"/>
              <a:gd name="T1" fmla="*/ 2147483647 h 82"/>
              <a:gd name="T2" fmla="*/ 2147483647 w 74"/>
              <a:gd name="T3" fmla="*/ 2147483647 h 82"/>
              <a:gd name="T4" fmla="*/ 2147483647 w 74"/>
              <a:gd name="T5" fmla="*/ 2147483647 h 82"/>
              <a:gd name="T6" fmla="*/ 2147483647 w 74"/>
              <a:gd name="T7" fmla="*/ 2147483647 h 82"/>
              <a:gd name="T8" fmla="*/ 2147483647 w 74"/>
              <a:gd name="T9" fmla="*/ 2147483647 h 82"/>
              <a:gd name="T10" fmla="*/ 2147483647 w 74"/>
              <a:gd name="T11" fmla="*/ 2147483647 h 82"/>
              <a:gd name="T12" fmla="*/ 2147483647 w 74"/>
              <a:gd name="T13" fmla="*/ 2147483647 h 82"/>
              <a:gd name="T14" fmla="*/ 2147483647 w 74"/>
              <a:gd name="T15" fmla="*/ 2147483647 h 82"/>
              <a:gd name="T16" fmla="*/ 2147483647 w 74"/>
              <a:gd name="T17" fmla="*/ 2147483647 h 82"/>
              <a:gd name="T18" fmla="*/ 0 w 74"/>
              <a:gd name="T19" fmla="*/ 2147483647 h 82"/>
              <a:gd name="T20" fmla="*/ 0 w 74"/>
              <a:gd name="T21" fmla="*/ 2147483647 h 82"/>
              <a:gd name="T22" fmla="*/ 2147483647 w 74"/>
              <a:gd name="T23" fmla="*/ 2147483647 h 82"/>
              <a:gd name="T24" fmla="*/ 2147483647 w 74"/>
              <a:gd name="T25" fmla="*/ 2147483647 h 82"/>
              <a:gd name="T26" fmla="*/ 2147483647 w 74"/>
              <a:gd name="T27" fmla="*/ 2147483647 h 82"/>
              <a:gd name="T28" fmla="*/ 2147483647 w 74"/>
              <a:gd name="T29" fmla="*/ 2147483647 h 82"/>
              <a:gd name="T30" fmla="*/ 2147483647 w 74"/>
              <a:gd name="T31" fmla="*/ 2147483647 h 82"/>
              <a:gd name="T32" fmla="*/ 2147483647 w 74"/>
              <a:gd name="T33" fmla="*/ 2147483647 h 82"/>
              <a:gd name="T34" fmla="*/ 2147483647 w 74"/>
              <a:gd name="T35" fmla="*/ 2147483647 h 82"/>
              <a:gd name="T36" fmla="*/ 2147483647 w 74"/>
              <a:gd name="T37" fmla="*/ 2147483647 h 82"/>
              <a:gd name="T38" fmla="*/ 2147483647 w 74"/>
              <a:gd name="T39" fmla="*/ 2147483647 h 82"/>
              <a:gd name="T40" fmla="*/ 2147483647 w 74"/>
              <a:gd name="T41" fmla="*/ 2147483647 h 82"/>
              <a:gd name="T42" fmla="*/ 2147483647 w 74"/>
              <a:gd name="T43" fmla="*/ 2147483647 h 82"/>
              <a:gd name="T44" fmla="*/ 2147483647 w 74"/>
              <a:gd name="T45" fmla="*/ 2147483647 h 82"/>
              <a:gd name="T46" fmla="*/ 2147483647 w 74"/>
              <a:gd name="T47" fmla="*/ 0 h 82"/>
              <a:gd name="T48" fmla="*/ 2147483647 w 74"/>
              <a:gd name="T49" fmla="*/ 2147483647 h 82"/>
              <a:gd name="T50" fmla="*/ 2147483647 w 74"/>
              <a:gd name="T51" fmla="*/ 2147483647 h 82"/>
              <a:gd name="T52" fmla="*/ 2147483647 w 74"/>
              <a:gd name="T53" fmla="*/ 2147483647 h 82"/>
              <a:gd name="T54" fmla="*/ 2147483647 w 74"/>
              <a:gd name="T55" fmla="*/ 2147483647 h 82"/>
              <a:gd name="T56" fmla="*/ 2147483647 w 74"/>
              <a:gd name="T57" fmla="*/ 2147483647 h 82"/>
              <a:gd name="T58" fmla="*/ 2147483647 w 74"/>
              <a:gd name="T59" fmla="*/ 2147483647 h 82"/>
              <a:gd name="T60" fmla="*/ 2147483647 w 74"/>
              <a:gd name="T61" fmla="*/ 2147483647 h 82"/>
              <a:gd name="T62" fmla="*/ 2147483647 w 74"/>
              <a:gd name="T63" fmla="*/ 2147483647 h 82"/>
              <a:gd name="T64" fmla="*/ 2147483647 w 74"/>
              <a:gd name="T65" fmla="*/ 2147483647 h 82"/>
              <a:gd name="T66" fmla="*/ 2147483647 w 74"/>
              <a:gd name="T67" fmla="*/ 2147483647 h 82"/>
              <a:gd name="T68" fmla="*/ 2147483647 w 74"/>
              <a:gd name="T69" fmla="*/ 2147483647 h 82"/>
              <a:gd name="T70" fmla="*/ 2147483647 w 74"/>
              <a:gd name="T71" fmla="*/ 2147483647 h 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4" h="82">
                <a:moveTo>
                  <a:pt x="70" y="61"/>
                </a:moveTo>
                <a:lnTo>
                  <a:pt x="60" y="77"/>
                </a:lnTo>
                <a:lnTo>
                  <a:pt x="57" y="75"/>
                </a:lnTo>
                <a:lnTo>
                  <a:pt x="58" y="77"/>
                </a:lnTo>
                <a:lnTo>
                  <a:pt x="49" y="82"/>
                </a:lnTo>
                <a:lnTo>
                  <a:pt x="38" y="79"/>
                </a:lnTo>
                <a:lnTo>
                  <a:pt x="29" y="81"/>
                </a:lnTo>
                <a:lnTo>
                  <a:pt x="18" y="74"/>
                </a:lnTo>
                <a:lnTo>
                  <a:pt x="8" y="74"/>
                </a:lnTo>
                <a:lnTo>
                  <a:pt x="0" y="64"/>
                </a:lnTo>
                <a:lnTo>
                  <a:pt x="0" y="51"/>
                </a:lnTo>
                <a:lnTo>
                  <a:pt x="1" y="50"/>
                </a:lnTo>
                <a:lnTo>
                  <a:pt x="3" y="49"/>
                </a:lnTo>
                <a:lnTo>
                  <a:pt x="2" y="40"/>
                </a:lnTo>
                <a:lnTo>
                  <a:pt x="4" y="37"/>
                </a:lnTo>
                <a:lnTo>
                  <a:pt x="2" y="30"/>
                </a:lnTo>
                <a:lnTo>
                  <a:pt x="5" y="29"/>
                </a:lnTo>
                <a:lnTo>
                  <a:pt x="4" y="23"/>
                </a:lnTo>
                <a:lnTo>
                  <a:pt x="8" y="14"/>
                </a:lnTo>
                <a:lnTo>
                  <a:pt x="6" y="8"/>
                </a:lnTo>
                <a:lnTo>
                  <a:pt x="10" y="2"/>
                </a:lnTo>
                <a:lnTo>
                  <a:pt x="16" y="4"/>
                </a:lnTo>
                <a:lnTo>
                  <a:pt x="19" y="1"/>
                </a:lnTo>
                <a:lnTo>
                  <a:pt x="22" y="0"/>
                </a:lnTo>
                <a:lnTo>
                  <a:pt x="34" y="12"/>
                </a:lnTo>
                <a:lnTo>
                  <a:pt x="34" y="17"/>
                </a:lnTo>
                <a:lnTo>
                  <a:pt x="39" y="13"/>
                </a:lnTo>
                <a:lnTo>
                  <a:pt x="44" y="19"/>
                </a:lnTo>
                <a:lnTo>
                  <a:pt x="53" y="23"/>
                </a:lnTo>
                <a:lnTo>
                  <a:pt x="58" y="29"/>
                </a:lnTo>
                <a:lnTo>
                  <a:pt x="63" y="32"/>
                </a:lnTo>
                <a:lnTo>
                  <a:pt x="68" y="40"/>
                </a:lnTo>
                <a:lnTo>
                  <a:pt x="74" y="44"/>
                </a:lnTo>
                <a:lnTo>
                  <a:pt x="69" y="51"/>
                </a:lnTo>
                <a:lnTo>
                  <a:pt x="68" y="60"/>
                </a:lnTo>
                <a:lnTo>
                  <a:pt x="70" y="61"/>
                </a:lnTo>
                <a:close/>
              </a:path>
            </a:pathLst>
          </a:custGeom>
          <a:solidFill>
            <a:srgbClr val="DDDDDD"/>
          </a:solidFill>
          <a:ln w="4826">
            <a:solidFill>
              <a:schemeClr val="bg2"/>
            </a:solidFill>
            <a:prstDash val="solid"/>
            <a:round/>
            <a:headEnd/>
            <a:tailEnd/>
          </a:ln>
        </p:spPr>
        <p:txBody>
          <a:bodyPr/>
          <a:lstStyle/>
          <a:p>
            <a:endParaRPr lang="en-US"/>
          </a:p>
        </p:txBody>
      </p:sp>
      <p:sp>
        <p:nvSpPr>
          <p:cNvPr id="3140" name="Freeform 67"/>
          <p:cNvSpPr>
            <a:spLocks noEditPoints="1"/>
          </p:cNvSpPr>
          <p:nvPr/>
        </p:nvSpPr>
        <p:spPr bwMode="auto">
          <a:xfrm>
            <a:off x="2867025" y="5308600"/>
            <a:ext cx="474663" cy="1039813"/>
          </a:xfrm>
          <a:custGeom>
            <a:avLst/>
            <a:gdLst>
              <a:gd name="T0" fmla="*/ 2147483647 w 282"/>
              <a:gd name="T1" fmla="*/ 2147483647 h 619"/>
              <a:gd name="T2" fmla="*/ 2147483647 w 282"/>
              <a:gd name="T3" fmla="*/ 2147483647 h 619"/>
              <a:gd name="T4" fmla="*/ 2147483647 w 282"/>
              <a:gd name="T5" fmla="*/ 2147483647 h 619"/>
              <a:gd name="T6" fmla="*/ 2147483647 w 282"/>
              <a:gd name="T7" fmla="*/ 2147483647 h 619"/>
              <a:gd name="T8" fmla="*/ 2147483647 w 282"/>
              <a:gd name="T9" fmla="*/ 2147483647 h 619"/>
              <a:gd name="T10" fmla="*/ 2147483647 w 282"/>
              <a:gd name="T11" fmla="*/ 2147483647 h 619"/>
              <a:gd name="T12" fmla="*/ 2147483647 w 282"/>
              <a:gd name="T13" fmla="*/ 2147483647 h 619"/>
              <a:gd name="T14" fmla="*/ 2147483647 w 282"/>
              <a:gd name="T15" fmla="*/ 2147483647 h 619"/>
              <a:gd name="T16" fmla="*/ 2147483647 w 282"/>
              <a:gd name="T17" fmla="*/ 2147483647 h 619"/>
              <a:gd name="T18" fmla="*/ 2147483647 w 282"/>
              <a:gd name="T19" fmla="*/ 2147483647 h 619"/>
              <a:gd name="T20" fmla="*/ 2147483647 w 282"/>
              <a:gd name="T21" fmla="*/ 2147483647 h 619"/>
              <a:gd name="T22" fmla="*/ 2147483647 w 282"/>
              <a:gd name="T23" fmla="*/ 2147483647 h 619"/>
              <a:gd name="T24" fmla="*/ 2147483647 w 282"/>
              <a:gd name="T25" fmla="*/ 2147483647 h 619"/>
              <a:gd name="T26" fmla="*/ 2147483647 w 282"/>
              <a:gd name="T27" fmla="*/ 2147483647 h 619"/>
              <a:gd name="T28" fmla="*/ 2147483647 w 282"/>
              <a:gd name="T29" fmla="*/ 2147483647 h 619"/>
              <a:gd name="T30" fmla="*/ 2147483647 w 282"/>
              <a:gd name="T31" fmla="*/ 0 h 619"/>
              <a:gd name="T32" fmla="*/ 2147483647 w 282"/>
              <a:gd name="T33" fmla="*/ 2147483647 h 619"/>
              <a:gd name="T34" fmla="*/ 2147483647 w 282"/>
              <a:gd name="T35" fmla="*/ 2147483647 h 619"/>
              <a:gd name="T36" fmla="*/ 2147483647 w 282"/>
              <a:gd name="T37" fmla="*/ 2147483647 h 619"/>
              <a:gd name="T38" fmla="*/ 2147483647 w 282"/>
              <a:gd name="T39" fmla="*/ 2147483647 h 619"/>
              <a:gd name="T40" fmla="*/ 2147483647 w 282"/>
              <a:gd name="T41" fmla="*/ 2147483647 h 619"/>
              <a:gd name="T42" fmla="*/ 2147483647 w 282"/>
              <a:gd name="T43" fmla="*/ 2147483647 h 619"/>
              <a:gd name="T44" fmla="*/ 2147483647 w 282"/>
              <a:gd name="T45" fmla="*/ 2147483647 h 619"/>
              <a:gd name="T46" fmla="*/ 2147483647 w 282"/>
              <a:gd name="T47" fmla="*/ 2147483647 h 619"/>
              <a:gd name="T48" fmla="*/ 2147483647 w 282"/>
              <a:gd name="T49" fmla="*/ 2147483647 h 619"/>
              <a:gd name="T50" fmla="*/ 2147483647 w 282"/>
              <a:gd name="T51" fmla="*/ 2147483647 h 619"/>
              <a:gd name="T52" fmla="*/ 2147483647 w 282"/>
              <a:gd name="T53" fmla="*/ 2147483647 h 619"/>
              <a:gd name="T54" fmla="*/ 2147483647 w 282"/>
              <a:gd name="T55" fmla="*/ 2147483647 h 619"/>
              <a:gd name="T56" fmla="*/ 2147483647 w 282"/>
              <a:gd name="T57" fmla="*/ 2147483647 h 619"/>
              <a:gd name="T58" fmla="*/ 2147483647 w 282"/>
              <a:gd name="T59" fmla="*/ 2147483647 h 619"/>
              <a:gd name="T60" fmla="*/ 2147483647 w 282"/>
              <a:gd name="T61" fmla="*/ 2147483647 h 619"/>
              <a:gd name="T62" fmla="*/ 2147483647 w 282"/>
              <a:gd name="T63" fmla="*/ 2147483647 h 619"/>
              <a:gd name="T64" fmla="*/ 2147483647 w 282"/>
              <a:gd name="T65" fmla="*/ 2147483647 h 619"/>
              <a:gd name="T66" fmla="*/ 2147483647 w 282"/>
              <a:gd name="T67" fmla="*/ 2147483647 h 619"/>
              <a:gd name="T68" fmla="*/ 2147483647 w 282"/>
              <a:gd name="T69" fmla="*/ 2147483647 h 619"/>
              <a:gd name="T70" fmla="*/ 2147483647 w 282"/>
              <a:gd name="T71" fmla="*/ 2147483647 h 619"/>
              <a:gd name="T72" fmla="*/ 2147483647 w 282"/>
              <a:gd name="T73" fmla="*/ 2147483647 h 619"/>
              <a:gd name="T74" fmla="*/ 2147483647 w 282"/>
              <a:gd name="T75" fmla="*/ 2147483647 h 619"/>
              <a:gd name="T76" fmla="*/ 2147483647 w 282"/>
              <a:gd name="T77" fmla="*/ 2147483647 h 619"/>
              <a:gd name="T78" fmla="*/ 2147483647 w 282"/>
              <a:gd name="T79" fmla="*/ 2147483647 h 619"/>
              <a:gd name="T80" fmla="*/ 2147483647 w 282"/>
              <a:gd name="T81" fmla="*/ 2147483647 h 619"/>
              <a:gd name="T82" fmla="*/ 2147483647 w 282"/>
              <a:gd name="T83" fmla="*/ 2147483647 h 619"/>
              <a:gd name="T84" fmla="*/ 2147483647 w 282"/>
              <a:gd name="T85" fmla="*/ 2147483647 h 619"/>
              <a:gd name="T86" fmla="*/ 2147483647 w 282"/>
              <a:gd name="T87" fmla="*/ 2147483647 h 619"/>
              <a:gd name="T88" fmla="*/ 2147483647 w 282"/>
              <a:gd name="T89" fmla="*/ 2147483647 h 619"/>
              <a:gd name="T90" fmla="*/ 2147483647 w 282"/>
              <a:gd name="T91" fmla="*/ 2147483647 h 619"/>
              <a:gd name="T92" fmla="*/ 2147483647 w 282"/>
              <a:gd name="T93" fmla="*/ 2147483647 h 619"/>
              <a:gd name="T94" fmla="*/ 2147483647 w 282"/>
              <a:gd name="T95" fmla="*/ 2147483647 h 619"/>
              <a:gd name="T96" fmla="*/ 2147483647 w 282"/>
              <a:gd name="T97" fmla="*/ 2147483647 h 619"/>
              <a:gd name="T98" fmla="*/ 2147483647 w 282"/>
              <a:gd name="T99" fmla="*/ 2147483647 h 619"/>
              <a:gd name="T100" fmla="*/ 2147483647 w 282"/>
              <a:gd name="T101" fmla="*/ 2147483647 h 619"/>
              <a:gd name="T102" fmla="*/ 2147483647 w 282"/>
              <a:gd name="T103" fmla="*/ 2147483647 h 619"/>
              <a:gd name="T104" fmla="*/ 2147483647 w 282"/>
              <a:gd name="T105" fmla="*/ 2147483647 h 619"/>
              <a:gd name="T106" fmla="*/ 2147483647 w 282"/>
              <a:gd name="T107" fmla="*/ 2147483647 h 619"/>
              <a:gd name="T108" fmla="*/ 2147483647 w 282"/>
              <a:gd name="T109" fmla="*/ 2147483647 h 619"/>
              <a:gd name="T110" fmla="*/ 2147483647 w 282"/>
              <a:gd name="T111" fmla="*/ 2147483647 h 619"/>
              <a:gd name="T112" fmla="*/ 2147483647 w 282"/>
              <a:gd name="T113" fmla="*/ 2147483647 h 619"/>
              <a:gd name="T114" fmla="*/ 2147483647 w 282"/>
              <a:gd name="T115" fmla="*/ 2147483647 h 6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2" h="619">
                <a:moveTo>
                  <a:pt x="125" y="616"/>
                </a:moveTo>
                <a:lnTo>
                  <a:pt x="125" y="613"/>
                </a:lnTo>
                <a:lnTo>
                  <a:pt x="131" y="611"/>
                </a:lnTo>
                <a:lnTo>
                  <a:pt x="138" y="611"/>
                </a:lnTo>
                <a:lnTo>
                  <a:pt x="125" y="616"/>
                </a:lnTo>
                <a:close/>
                <a:moveTo>
                  <a:pt x="26" y="375"/>
                </a:moveTo>
                <a:lnTo>
                  <a:pt x="24" y="373"/>
                </a:lnTo>
                <a:lnTo>
                  <a:pt x="26" y="370"/>
                </a:lnTo>
                <a:lnTo>
                  <a:pt x="23" y="367"/>
                </a:lnTo>
                <a:lnTo>
                  <a:pt x="26" y="361"/>
                </a:lnTo>
                <a:lnTo>
                  <a:pt x="20" y="358"/>
                </a:lnTo>
                <a:lnTo>
                  <a:pt x="20" y="344"/>
                </a:lnTo>
                <a:lnTo>
                  <a:pt x="26" y="341"/>
                </a:lnTo>
                <a:lnTo>
                  <a:pt x="23" y="333"/>
                </a:lnTo>
                <a:lnTo>
                  <a:pt x="24" y="319"/>
                </a:lnTo>
                <a:lnTo>
                  <a:pt x="23" y="315"/>
                </a:lnTo>
                <a:lnTo>
                  <a:pt x="27" y="308"/>
                </a:lnTo>
                <a:lnTo>
                  <a:pt x="24" y="306"/>
                </a:lnTo>
                <a:lnTo>
                  <a:pt x="27" y="301"/>
                </a:lnTo>
                <a:lnTo>
                  <a:pt x="26" y="294"/>
                </a:lnTo>
                <a:lnTo>
                  <a:pt x="29" y="295"/>
                </a:lnTo>
                <a:lnTo>
                  <a:pt x="30" y="289"/>
                </a:lnTo>
                <a:lnTo>
                  <a:pt x="30" y="282"/>
                </a:lnTo>
                <a:lnTo>
                  <a:pt x="38" y="276"/>
                </a:lnTo>
                <a:lnTo>
                  <a:pt x="34" y="260"/>
                </a:lnTo>
                <a:lnTo>
                  <a:pt x="33" y="244"/>
                </a:lnTo>
                <a:lnTo>
                  <a:pt x="35" y="238"/>
                </a:lnTo>
                <a:lnTo>
                  <a:pt x="40" y="237"/>
                </a:lnTo>
                <a:lnTo>
                  <a:pt x="40" y="235"/>
                </a:lnTo>
                <a:lnTo>
                  <a:pt x="44" y="232"/>
                </a:lnTo>
                <a:lnTo>
                  <a:pt x="45" y="227"/>
                </a:lnTo>
                <a:lnTo>
                  <a:pt x="42" y="217"/>
                </a:lnTo>
                <a:lnTo>
                  <a:pt x="45" y="215"/>
                </a:lnTo>
                <a:lnTo>
                  <a:pt x="49" y="200"/>
                </a:lnTo>
                <a:lnTo>
                  <a:pt x="53" y="200"/>
                </a:lnTo>
                <a:lnTo>
                  <a:pt x="52" y="191"/>
                </a:lnTo>
                <a:lnTo>
                  <a:pt x="53" y="185"/>
                </a:lnTo>
                <a:lnTo>
                  <a:pt x="49" y="182"/>
                </a:lnTo>
                <a:lnTo>
                  <a:pt x="50" y="177"/>
                </a:lnTo>
                <a:lnTo>
                  <a:pt x="46" y="166"/>
                </a:lnTo>
                <a:lnTo>
                  <a:pt x="47" y="161"/>
                </a:lnTo>
                <a:lnTo>
                  <a:pt x="42" y="155"/>
                </a:lnTo>
                <a:lnTo>
                  <a:pt x="43" y="148"/>
                </a:lnTo>
                <a:lnTo>
                  <a:pt x="46" y="146"/>
                </a:lnTo>
                <a:lnTo>
                  <a:pt x="47" y="138"/>
                </a:lnTo>
                <a:lnTo>
                  <a:pt x="53" y="132"/>
                </a:lnTo>
                <a:lnTo>
                  <a:pt x="50" y="118"/>
                </a:lnTo>
                <a:lnTo>
                  <a:pt x="53" y="114"/>
                </a:lnTo>
                <a:lnTo>
                  <a:pt x="55" y="103"/>
                </a:lnTo>
                <a:lnTo>
                  <a:pt x="62" y="96"/>
                </a:lnTo>
                <a:lnTo>
                  <a:pt x="67" y="83"/>
                </a:lnTo>
                <a:lnTo>
                  <a:pt x="75" y="80"/>
                </a:lnTo>
                <a:lnTo>
                  <a:pt x="70" y="73"/>
                </a:lnTo>
                <a:lnTo>
                  <a:pt x="73" y="68"/>
                </a:lnTo>
                <a:lnTo>
                  <a:pt x="70" y="57"/>
                </a:lnTo>
                <a:lnTo>
                  <a:pt x="73" y="52"/>
                </a:lnTo>
                <a:lnTo>
                  <a:pt x="71" y="46"/>
                </a:lnTo>
                <a:lnTo>
                  <a:pt x="75" y="40"/>
                </a:lnTo>
                <a:lnTo>
                  <a:pt x="88" y="34"/>
                </a:lnTo>
                <a:lnTo>
                  <a:pt x="92" y="19"/>
                </a:lnTo>
                <a:lnTo>
                  <a:pt x="90" y="16"/>
                </a:lnTo>
                <a:lnTo>
                  <a:pt x="96" y="7"/>
                </a:lnTo>
                <a:lnTo>
                  <a:pt x="102" y="5"/>
                </a:lnTo>
                <a:lnTo>
                  <a:pt x="103" y="0"/>
                </a:lnTo>
                <a:lnTo>
                  <a:pt x="110" y="5"/>
                </a:lnTo>
                <a:lnTo>
                  <a:pt x="127" y="7"/>
                </a:lnTo>
                <a:lnTo>
                  <a:pt x="130" y="17"/>
                </a:lnTo>
                <a:lnTo>
                  <a:pt x="136" y="4"/>
                </a:lnTo>
                <a:lnTo>
                  <a:pt x="152" y="3"/>
                </a:lnTo>
                <a:lnTo>
                  <a:pt x="154" y="7"/>
                </a:lnTo>
                <a:lnTo>
                  <a:pt x="178" y="31"/>
                </a:lnTo>
                <a:lnTo>
                  <a:pt x="192" y="34"/>
                </a:lnTo>
                <a:lnTo>
                  <a:pt x="209" y="46"/>
                </a:lnTo>
                <a:lnTo>
                  <a:pt x="224" y="52"/>
                </a:lnTo>
                <a:lnTo>
                  <a:pt x="226" y="58"/>
                </a:lnTo>
                <a:lnTo>
                  <a:pt x="218" y="68"/>
                </a:lnTo>
                <a:lnTo>
                  <a:pt x="217" y="76"/>
                </a:lnTo>
                <a:lnTo>
                  <a:pt x="211" y="83"/>
                </a:lnTo>
                <a:lnTo>
                  <a:pt x="212" y="86"/>
                </a:lnTo>
                <a:lnTo>
                  <a:pt x="223" y="86"/>
                </a:lnTo>
                <a:lnTo>
                  <a:pt x="243" y="90"/>
                </a:lnTo>
                <a:lnTo>
                  <a:pt x="246" y="86"/>
                </a:lnTo>
                <a:lnTo>
                  <a:pt x="252" y="88"/>
                </a:lnTo>
                <a:lnTo>
                  <a:pt x="255" y="83"/>
                </a:lnTo>
                <a:lnTo>
                  <a:pt x="263" y="77"/>
                </a:lnTo>
                <a:lnTo>
                  <a:pt x="267" y="72"/>
                </a:lnTo>
                <a:lnTo>
                  <a:pt x="268" y="58"/>
                </a:lnTo>
                <a:lnTo>
                  <a:pt x="275" y="57"/>
                </a:lnTo>
                <a:lnTo>
                  <a:pt x="278" y="60"/>
                </a:lnTo>
                <a:lnTo>
                  <a:pt x="282" y="69"/>
                </a:lnTo>
                <a:lnTo>
                  <a:pt x="280" y="83"/>
                </a:lnTo>
                <a:lnTo>
                  <a:pt x="265" y="90"/>
                </a:lnTo>
                <a:lnTo>
                  <a:pt x="262" y="94"/>
                </a:lnTo>
                <a:lnTo>
                  <a:pt x="252" y="100"/>
                </a:lnTo>
                <a:lnTo>
                  <a:pt x="253" y="103"/>
                </a:lnTo>
                <a:lnTo>
                  <a:pt x="250" y="103"/>
                </a:lnTo>
                <a:lnTo>
                  <a:pt x="225" y="132"/>
                </a:lnTo>
                <a:lnTo>
                  <a:pt x="221" y="138"/>
                </a:lnTo>
                <a:lnTo>
                  <a:pt x="223" y="144"/>
                </a:lnTo>
                <a:lnTo>
                  <a:pt x="219" y="153"/>
                </a:lnTo>
                <a:lnTo>
                  <a:pt x="220" y="159"/>
                </a:lnTo>
                <a:lnTo>
                  <a:pt x="217" y="160"/>
                </a:lnTo>
                <a:lnTo>
                  <a:pt x="219" y="167"/>
                </a:lnTo>
                <a:lnTo>
                  <a:pt x="217" y="170"/>
                </a:lnTo>
                <a:lnTo>
                  <a:pt x="218" y="179"/>
                </a:lnTo>
                <a:lnTo>
                  <a:pt x="216" y="180"/>
                </a:lnTo>
                <a:lnTo>
                  <a:pt x="214" y="180"/>
                </a:lnTo>
                <a:lnTo>
                  <a:pt x="213" y="187"/>
                </a:lnTo>
                <a:lnTo>
                  <a:pt x="215" y="196"/>
                </a:lnTo>
                <a:lnTo>
                  <a:pt x="213" y="205"/>
                </a:lnTo>
                <a:lnTo>
                  <a:pt x="232" y="218"/>
                </a:lnTo>
                <a:lnTo>
                  <a:pt x="229" y="230"/>
                </a:lnTo>
                <a:lnTo>
                  <a:pt x="234" y="235"/>
                </a:lnTo>
                <a:lnTo>
                  <a:pt x="238" y="235"/>
                </a:lnTo>
                <a:lnTo>
                  <a:pt x="239" y="246"/>
                </a:lnTo>
                <a:lnTo>
                  <a:pt x="227" y="262"/>
                </a:lnTo>
                <a:lnTo>
                  <a:pt x="227" y="268"/>
                </a:lnTo>
                <a:lnTo>
                  <a:pt x="216" y="274"/>
                </a:lnTo>
                <a:lnTo>
                  <a:pt x="177" y="283"/>
                </a:lnTo>
                <a:lnTo>
                  <a:pt x="158" y="280"/>
                </a:lnTo>
                <a:lnTo>
                  <a:pt x="159" y="288"/>
                </a:lnTo>
                <a:lnTo>
                  <a:pt x="163" y="291"/>
                </a:lnTo>
                <a:lnTo>
                  <a:pt x="160" y="289"/>
                </a:lnTo>
                <a:lnTo>
                  <a:pt x="163" y="292"/>
                </a:lnTo>
                <a:lnTo>
                  <a:pt x="162" y="299"/>
                </a:lnTo>
                <a:lnTo>
                  <a:pt x="159" y="300"/>
                </a:lnTo>
                <a:lnTo>
                  <a:pt x="156" y="307"/>
                </a:lnTo>
                <a:lnTo>
                  <a:pt x="160" y="312"/>
                </a:lnTo>
                <a:lnTo>
                  <a:pt x="159" y="314"/>
                </a:lnTo>
                <a:lnTo>
                  <a:pt x="161" y="313"/>
                </a:lnTo>
                <a:lnTo>
                  <a:pt x="158" y="318"/>
                </a:lnTo>
                <a:lnTo>
                  <a:pt x="149" y="323"/>
                </a:lnTo>
                <a:lnTo>
                  <a:pt x="139" y="323"/>
                </a:lnTo>
                <a:lnTo>
                  <a:pt x="124" y="315"/>
                </a:lnTo>
                <a:lnTo>
                  <a:pt x="119" y="317"/>
                </a:lnTo>
                <a:lnTo>
                  <a:pt x="121" y="341"/>
                </a:lnTo>
                <a:lnTo>
                  <a:pt x="129" y="344"/>
                </a:lnTo>
                <a:lnTo>
                  <a:pt x="126" y="346"/>
                </a:lnTo>
                <a:lnTo>
                  <a:pt x="129" y="348"/>
                </a:lnTo>
                <a:lnTo>
                  <a:pt x="133" y="347"/>
                </a:lnTo>
                <a:lnTo>
                  <a:pt x="134" y="344"/>
                </a:lnTo>
                <a:lnTo>
                  <a:pt x="130" y="344"/>
                </a:lnTo>
                <a:lnTo>
                  <a:pt x="139" y="341"/>
                </a:lnTo>
                <a:lnTo>
                  <a:pt x="141" y="345"/>
                </a:lnTo>
                <a:lnTo>
                  <a:pt x="140" y="353"/>
                </a:lnTo>
                <a:lnTo>
                  <a:pt x="134" y="356"/>
                </a:lnTo>
                <a:lnTo>
                  <a:pt x="129" y="349"/>
                </a:lnTo>
                <a:lnTo>
                  <a:pt x="122" y="352"/>
                </a:lnTo>
                <a:lnTo>
                  <a:pt x="121" y="354"/>
                </a:lnTo>
                <a:lnTo>
                  <a:pt x="131" y="358"/>
                </a:lnTo>
                <a:lnTo>
                  <a:pt x="122" y="363"/>
                </a:lnTo>
                <a:lnTo>
                  <a:pt x="117" y="371"/>
                </a:lnTo>
                <a:lnTo>
                  <a:pt x="117" y="384"/>
                </a:lnTo>
                <a:lnTo>
                  <a:pt x="111" y="391"/>
                </a:lnTo>
                <a:lnTo>
                  <a:pt x="113" y="395"/>
                </a:lnTo>
                <a:lnTo>
                  <a:pt x="113" y="398"/>
                </a:lnTo>
                <a:lnTo>
                  <a:pt x="104" y="397"/>
                </a:lnTo>
                <a:lnTo>
                  <a:pt x="94" y="402"/>
                </a:lnTo>
                <a:lnTo>
                  <a:pt x="84" y="417"/>
                </a:lnTo>
                <a:lnTo>
                  <a:pt x="85" y="426"/>
                </a:lnTo>
                <a:lnTo>
                  <a:pt x="95" y="438"/>
                </a:lnTo>
                <a:lnTo>
                  <a:pt x="110" y="442"/>
                </a:lnTo>
                <a:lnTo>
                  <a:pt x="109" y="454"/>
                </a:lnTo>
                <a:lnTo>
                  <a:pt x="103" y="456"/>
                </a:lnTo>
                <a:lnTo>
                  <a:pt x="107" y="454"/>
                </a:lnTo>
                <a:lnTo>
                  <a:pt x="110" y="458"/>
                </a:lnTo>
                <a:lnTo>
                  <a:pt x="84" y="481"/>
                </a:lnTo>
                <a:lnTo>
                  <a:pt x="81" y="489"/>
                </a:lnTo>
                <a:lnTo>
                  <a:pt x="84" y="486"/>
                </a:lnTo>
                <a:lnTo>
                  <a:pt x="80" y="501"/>
                </a:lnTo>
                <a:lnTo>
                  <a:pt x="75" y="505"/>
                </a:lnTo>
                <a:lnTo>
                  <a:pt x="70" y="500"/>
                </a:lnTo>
                <a:lnTo>
                  <a:pt x="64" y="502"/>
                </a:lnTo>
                <a:lnTo>
                  <a:pt x="70" y="501"/>
                </a:lnTo>
                <a:lnTo>
                  <a:pt x="73" y="505"/>
                </a:lnTo>
                <a:lnTo>
                  <a:pt x="65" y="511"/>
                </a:lnTo>
                <a:lnTo>
                  <a:pt x="62" y="522"/>
                </a:lnTo>
                <a:lnTo>
                  <a:pt x="58" y="526"/>
                </a:lnTo>
                <a:lnTo>
                  <a:pt x="61" y="523"/>
                </a:lnTo>
                <a:lnTo>
                  <a:pt x="65" y="537"/>
                </a:lnTo>
                <a:lnTo>
                  <a:pt x="56" y="538"/>
                </a:lnTo>
                <a:lnTo>
                  <a:pt x="64" y="538"/>
                </a:lnTo>
                <a:lnTo>
                  <a:pt x="72" y="556"/>
                </a:lnTo>
                <a:lnTo>
                  <a:pt x="50" y="547"/>
                </a:lnTo>
                <a:lnTo>
                  <a:pt x="23" y="547"/>
                </a:lnTo>
                <a:lnTo>
                  <a:pt x="16" y="536"/>
                </a:lnTo>
                <a:lnTo>
                  <a:pt x="18" y="530"/>
                </a:lnTo>
                <a:lnTo>
                  <a:pt x="16" y="527"/>
                </a:lnTo>
                <a:lnTo>
                  <a:pt x="18" y="524"/>
                </a:lnTo>
                <a:lnTo>
                  <a:pt x="18" y="516"/>
                </a:lnTo>
                <a:lnTo>
                  <a:pt x="5" y="519"/>
                </a:lnTo>
                <a:lnTo>
                  <a:pt x="4" y="509"/>
                </a:lnTo>
                <a:lnTo>
                  <a:pt x="0" y="505"/>
                </a:lnTo>
                <a:lnTo>
                  <a:pt x="0" y="490"/>
                </a:lnTo>
                <a:lnTo>
                  <a:pt x="1" y="487"/>
                </a:lnTo>
                <a:lnTo>
                  <a:pt x="5" y="487"/>
                </a:lnTo>
                <a:lnTo>
                  <a:pt x="8" y="480"/>
                </a:lnTo>
                <a:lnTo>
                  <a:pt x="14" y="476"/>
                </a:lnTo>
                <a:lnTo>
                  <a:pt x="14" y="469"/>
                </a:lnTo>
                <a:lnTo>
                  <a:pt x="18" y="466"/>
                </a:lnTo>
                <a:lnTo>
                  <a:pt x="18" y="460"/>
                </a:lnTo>
                <a:lnTo>
                  <a:pt x="14" y="457"/>
                </a:lnTo>
                <a:lnTo>
                  <a:pt x="17" y="447"/>
                </a:lnTo>
                <a:lnTo>
                  <a:pt x="24" y="443"/>
                </a:lnTo>
                <a:lnTo>
                  <a:pt x="23" y="434"/>
                </a:lnTo>
                <a:lnTo>
                  <a:pt x="26" y="432"/>
                </a:lnTo>
                <a:lnTo>
                  <a:pt x="26" y="422"/>
                </a:lnTo>
                <a:lnTo>
                  <a:pt x="23" y="421"/>
                </a:lnTo>
                <a:lnTo>
                  <a:pt x="27" y="417"/>
                </a:lnTo>
                <a:lnTo>
                  <a:pt x="25" y="410"/>
                </a:lnTo>
                <a:lnTo>
                  <a:pt x="32" y="403"/>
                </a:lnTo>
                <a:lnTo>
                  <a:pt x="28" y="397"/>
                </a:lnTo>
                <a:lnTo>
                  <a:pt x="21" y="395"/>
                </a:lnTo>
                <a:lnTo>
                  <a:pt x="20" y="393"/>
                </a:lnTo>
                <a:lnTo>
                  <a:pt x="32" y="393"/>
                </a:lnTo>
                <a:lnTo>
                  <a:pt x="34" y="388"/>
                </a:lnTo>
                <a:lnTo>
                  <a:pt x="24" y="385"/>
                </a:lnTo>
                <a:lnTo>
                  <a:pt x="26" y="375"/>
                </a:lnTo>
                <a:close/>
                <a:moveTo>
                  <a:pt x="70" y="562"/>
                </a:moveTo>
                <a:lnTo>
                  <a:pt x="75" y="573"/>
                </a:lnTo>
                <a:lnTo>
                  <a:pt x="73" y="570"/>
                </a:lnTo>
                <a:lnTo>
                  <a:pt x="71" y="576"/>
                </a:lnTo>
                <a:lnTo>
                  <a:pt x="76" y="577"/>
                </a:lnTo>
                <a:lnTo>
                  <a:pt x="85" y="592"/>
                </a:lnTo>
                <a:lnTo>
                  <a:pt x="103" y="607"/>
                </a:lnTo>
                <a:lnTo>
                  <a:pt x="119" y="610"/>
                </a:lnTo>
                <a:lnTo>
                  <a:pt x="116" y="617"/>
                </a:lnTo>
                <a:lnTo>
                  <a:pt x="101" y="619"/>
                </a:lnTo>
                <a:lnTo>
                  <a:pt x="86" y="615"/>
                </a:lnTo>
                <a:lnTo>
                  <a:pt x="69" y="613"/>
                </a:lnTo>
                <a:lnTo>
                  <a:pt x="70" y="562"/>
                </a:lnTo>
                <a:close/>
                <a:moveTo>
                  <a:pt x="69" y="613"/>
                </a:moveTo>
                <a:lnTo>
                  <a:pt x="71" y="615"/>
                </a:lnTo>
                <a:lnTo>
                  <a:pt x="69" y="615"/>
                </a:lnTo>
                <a:lnTo>
                  <a:pt x="69" y="613"/>
                </a:lnTo>
                <a:close/>
              </a:path>
            </a:pathLst>
          </a:custGeom>
          <a:solidFill>
            <a:srgbClr val="2B5885"/>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1" name="Freeform 68"/>
          <p:cNvSpPr>
            <a:spLocks/>
          </p:cNvSpPr>
          <p:nvPr/>
        </p:nvSpPr>
        <p:spPr bwMode="auto">
          <a:xfrm>
            <a:off x="2736850" y="4484688"/>
            <a:ext cx="290513" cy="398462"/>
          </a:xfrm>
          <a:custGeom>
            <a:avLst/>
            <a:gdLst>
              <a:gd name="T0" fmla="*/ 2147483647 w 173"/>
              <a:gd name="T1" fmla="*/ 2147483647 h 237"/>
              <a:gd name="T2" fmla="*/ 2147483647 w 173"/>
              <a:gd name="T3" fmla="*/ 2147483647 h 237"/>
              <a:gd name="T4" fmla="*/ 2147483647 w 173"/>
              <a:gd name="T5" fmla="*/ 2147483647 h 237"/>
              <a:gd name="T6" fmla="*/ 0 w 173"/>
              <a:gd name="T7" fmla="*/ 2147483647 h 237"/>
              <a:gd name="T8" fmla="*/ 2147483647 w 173"/>
              <a:gd name="T9" fmla="*/ 2147483647 h 237"/>
              <a:gd name="T10" fmla="*/ 2147483647 w 173"/>
              <a:gd name="T11" fmla="*/ 2147483647 h 237"/>
              <a:gd name="T12" fmla="*/ 2147483647 w 173"/>
              <a:gd name="T13" fmla="*/ 2147483647 h 237"/>
              <a:gd name="T14" fmla="*/ 2147483647 w 173"/>
              <a:gd name="T15" fmla="*/ 2147483647 h 237"/>
              <a:gd name="T16" fmla="*/ 2147483647 w 173"/>
              <a:gd name="T17" fmla="*/ 2147483647 h 237"/>
              <a:gd name="T18" fmla="*/ 2147483647 w 173"/>
              <a:gd name="T19" fmla="*/ 2147483647 h 237"/>
              <a:gd name="T20" fmla="*/ 2147483647 w 173"/>
              <a:gd name="T21" fmla="*/ 2147483647 h 237"/>
              <a:gd name="T22" fmla="*/ 2147483647 w 173"/>
              <a:gd name="T23" fmla="*/ 2147483647 h 237"/>
              <a:gd name="T24" fmla="*/ 2147483647 w 173"/>
              <a:gd name="T25" fmla="*/ 2147483647 h 237"/>
              <a:gd name="T26" fmla="*/ 2147483647 w 173"/>
              <a:gd name="T27" fmla="*/ 2147483647 h 237"/>
              <a:gd name="T28" fmla="*/ 2147483647 w 173"/>
              <a:gd name="T29" fmla="*/ 2147483647 h 237"/>
              <a:gd name="T30" fmla="*/ 2147483647 w 173"/>
              <a:gd name="T31" fmla="*/ 2147483647 h 237"/>
              <a:gd name="T32" fmla="*/ 2147483647 w 173"/>
              <a:gd name="T33" fmla="*/ 2147483647 h 237"/>
              <a:gd name="T34" fmla="*/ 2147483647 w 173"/>
              <a:gd name="T35" fmla="*/ 2147483647 h 237"/>
              <a:gd name="T36" fmla="*/ 2147483647 w 173"/>
              <a:gd name="T37" fmla="*/ 2147483647 h 237"/>
              <a:gd name="T38" fmla="*/ 2147483647 w 173"/>
              <a:gd name="T39" fmla="*/ 2147483647 h 237"/>
              <a:gd name="T40" fmla="*/ 2147483647 w 173"/>
              <a:gd name="T41" fmla="*/ 2147483647 h 237"/>
              <a:gd name="T42" fmla="*/ 2147483647 w 173"/>
              <a:gd name="T43" fmla="*/ 2147483647 h 237"/>
              <a:gd name="T44" fmla="*/ 2147483647 w 173"/>
              <a:gd name="T45" fmla="*/ 2147483647 h 237"/>
              <a:gd name="T46" fmla="*/ 2147483647 w 173"/>
              <a:gd name="T47" fmla="*/ 2147483647 h 237"/>
              <a:gd name="T48" fmla="*/ 2147483647 w 173"/>
              <a:gd name="T49" fmla="*/ 2147483647 h 237"/>
              <a:gd name="T50" fmla="*/ 2147483647 w 173"/>
              <a:gd name="T51" fmla="*/ 2147483647 h 237"/>
              <a:gd name="T52" fmla="*/ 2147483647 w 173"/>
              <a:gd name="T53" fmla="*/ 2147483647 h 237"/>
              <a:gd name="T54" fmla="*/ 2147483647 w 173"/>
              <a:gd name="T55" fmla="*/ 2147483647 h 237"/>
              <a:gd name="T56" fmla="*/ 2147483647 w 173"/>
              <a:gd name="T57" fmla="*/ 2147483647 h 237"/>
              <a:gd name="T58" fmla="*/ 2147483647 w 173"/>
              <a:gd name="T59" fmla="*/ 2147483647 h 237"/>
              <a:gd name="T60" fmla="*/ 2147483647 w 173"/>
              <a:gd name="T61" fmla="*/ 2147483647 h 237"/>
              <a:gd name="T62" fmla="*/ 2147483647 w 173"/>
              <a:gd name="T63" fmla="*/ 2147483647 h 237"/>
              <a:gd name="T64" fmla="*/ 2147483647 w 173"/>
              <a:gd name="T65" fmla="*/ 2147483647 h 237"/>
              <a:gd name="T66" fmla="*/ 2147483647 w 173"/>
              <a:gd name="T67" fmla="*/ 2147483647 h 237"/>
              <a:gd name="T68" fmla="*/ 2147483647 w 173"/>
              <a:gd name="T69" fmla="*/ 2147483647 h 237"/>
              <a:gd name="T70" fmla="*/ 2147483647 w 173"/>
              <a:gd name="T71" fmla="*/ 2147483647 h 237"/>
              <a:gd name="T72" fmla="*/ 2147483647 w 173"/>
              <a:gd name="T73" fmla="*/ 2147483647 h 237"/>
              <a:gd name="T74" fmla="*/ 2147483647 w 173"/>
              <a:gd name="T75" fmla="*/ 2147483647 h 237"/>
              <a:gd name="T76" fmla="*/ 2147483647 w 173"/>
              <a:gd name="T77" fmla="*/ 2147483647 h 237"/>
              <a:gd name="T78" fmla="*/ 2147483647 w 173"/>
              <a:gd name="T79" fmla="*/ 2147483647 h 237"/>
              <a:gd name="T80" fmla="*/ 2147483647 w 173"/>
              <a:gd name="T81" fmla="*/ 2147483647 h 237"/>
              <a:gd name="T82" fmla="*/ 2147483647 w 173"/>
              <a:gd name="T83" fmla="*/ 2147483647 h 237"/>
              <a:gd name="T84" fmla="*/ 2147483647 w 173"/>
              <a:gd name="T85" fmla="*/ 2147483647 h 237"/>
              <a:gd name="T86" fmla="*/ 2147483647 w 173"/>
              <a:gd name="T87" fmla="*/ 2147483647 h 237"/>
              <a:gd name="T88" fmla="*/ 2147483647 w 173"/>
              <a:gd name="T89" fmla="*/ 2147483647 h 237"/>
              <a:gd name="T90" fmla="*/ 2147483647 w 173"/>
              <a:gd name="T91" fmla="*/ 2147483647 h 237"/>
              <a:gd name="T92" fmla="*/ 2147483647 w 173"/>
              <a:gd name="T93" fmla="*/ 2147483647 h 237"/>
              <a:gd name="T94" fmla="*/ 2147483647 w 173"/>
              <a:gd name="T95" fmla="*/ 2147483647 h 237"/>
              <a:gd name="T96" fmla="*/ 2147483647 w 173"/>
              <a:gd name="T97" fmla="*/ 2147483647 h 237"/>
              <a:gd name="T98" fmla="*/ 2147483647 w 173"/>
              <a:gd name="T99" fmla="*/ 2147483647 h 237"/>
              <a:gd name="T100" fmla="*/ 2147483647 w 173"/>
              <a:gd name="T101" fmla="*/ 2147483647 h 237"/>
              <a:gd name="T102" fmla="*/ 2147483647 w 173"/>
              <a:gd name="T103" fmla="*/ 2147483647 h 237"/>
              <a:gd name="T104" fmla="*/ 2147483647 w 173"/>
              <a:gd name="T105" fmla="*/ 2147483647 h 237"/>
              <a:gd name="T106" fmla="*/ 2147483647 w 173"/>
              <a:gd name="T107" fmla="*/ 2147483647 h 237"/>
              <a:gd name="T108" fmla="*/ 2147483647 w 173"/>
              <a:gd name="T109" fmla="*/ 2147483647 h 237"/>
              <a:gd name="T110" fmla="*/ 2147483647 w 173"/>
              <a:gd name="T111" fmla="*/ 2147483647 h 237"/>
              <a:gd name="T112" fmla="*/ 2147483647 w 173"/>
              <a:gd name="T113" fmla="*/ 2147483647 h 2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3" h="237">
                <a:moveTo>
                  <a:pt x="54" y="178"/>
                </a:moveTo>
                <a:lnTo>
                  <a:pt x="40" y="172"/>
                </a:lnTo>
                <a:lnTo>
                  <a:pt x="36" y="174"/>
                </a:lnTo>
                <a:lnTo>
                  <a:pt x="24" y="172"/>
                </a:lnTo>
                <a:lnTo>
                  <a:pt x="20" y="165"/>
                </a:lnTo>
                <a:lnTo>
                  <a:pt x="13" y="164"/>
                </a:lnTo>
                <a:lnTo>
                  <a:pt x="3" y="157"/>
                </a:lnTo>
                <a:lnTo>
                  <a:pt x="0" y="154"/>
                </a:lnTo>
                <a:lnTo>
                  <a:pt x="3" y="151"/>
                </a:lnTo>
                <a:lnTo>
                  <a:pt x="6" y="152"/>
                </a:lnTo>
                <a:lnTo>
                  <a:pt x="5" y="146"/>
                </a:lnTo>
                <a:lnTo>
                  <a:pt x="7" y="143"/>
                </a:lnTo>
                <a:lnTo>
                  <a:pt x="18" y="140"/>
                </a:lnTo>
                <a:lnTo>
                  <a:pt x="18" y="138"/>
                </a:lnTo>
                <a:lnTo>
                  <a:pt x="29" y="122"/>
                </a:lnTo>
                <a:lnTo>
                  <a:pt x="25" y="123"/>
                </a:lnTo>
                <a:lnTo>
                  <a:pt x="26" y="120"/>
                </a:lnTo>
                <a:lnTo>
                  <a:pt x="24" y="121"/>
                </a:lnTo>
                <a:lnTo>
                  <a:pt x="23" y="120"/>
                </a:lnTo>
                <a:lnTo>
                  <a:pt x="26" y="117"/>
                </a:lnTo>
                <a:lnTo>
                  <a:pt x="24" y="116"/>
                </a:lnTo>
                <a:lnTo>
                  <a:pt x="24" y="103"/>
                </a:lnTo>
                <a:lnTo>
                  <a:pt x="21" y="99"/>
                </a:lnTo>
                <a:lnTo>
                  <a:pt x="26" y="96"/>
                </a:lnTo>
                <a:lnTo>
                  <a:pt x="22" y="90"/>
                </a:lnTo>
                <a:lnTo>
                  <a:pt x="24" y="85"/>
                </a:lnTo>
                <a:lnTo>
                  <a:pt x="17" y="75"/>
                </a:lnTo>
                <a:lnTo>
                  <a:pt x="18" y="68"/>
                </a:lnTo>
                <a:lnTo>
                  <a:pt x="21" y="71"/>
                </a:lnTo>
                <a:lnTo>
                  <a:pt x="26" y="65"/>
                </a:lnTo>
                <a:lnTo>
                  <a:pt x="22" y="58"/>
                </a:lnTo>
                <a:lnTo>
                  <a:pt x="24" y="55"/>
                </a:lnTo>
                <a:lnTo>
                  <a:pt x="32" y="62"/>
                </a:lnTo>
                <a:lnTo>
                  <a:pt x="30" y="65"/>
                </a:lnTo>
                <a:lnTo>
                  <a:pt x="32" y="65"/>
                </a:lnTo>
                <a:lnTo>
                  <a:pt x="32" y="58"/>
                </a:lnTo>
                <a:lnTo>
                  <a:pt x="30" y="56"/>
                </a:lnTo>
                <a:lnTo>
                  <a:pt x="39" y="51"/>
                </a:lnTo>
                <a:lnTo>
                  <a:pt x="42" y="45"/>
                </a:lnTo>
                <a:lnTo>
                  <a:pt x="48" y="44"/>
                </a:lnTo>
                <a:lnTo>
                  <a:pt x="50" y="28"/>
                </a:lnTo>
                <a:lnTo>
                  <a:pt x="59" y="19"/>
                </a:lnTo>
                <a:lnTo>
                  <a:pt x="67" y="21"/>
                </a:lnTo>
                <a:lnTo>
                  <a:pt x="63" y="23"/>
                </a:lnTo>
                <a:lnTo>
                  <a:pt x="66" y="25"/>
                </a:lnTo>
                <a:lnTo>
                  <a:pt x="69" y="17"/>
                </a:lnTo>
                <a:lnTo>
                  <a:pt x="82" y="17"/>
                </a:lnTo>
                <a:lnTo>
                  <a:pt x="96" y="9"/>
                </a:lnTo>
                <a:lnTo>
                  <a:pt x="98" y="3"/>
                </a:lnTo>
                <a:lnTo>
                  <a:pt x="101" y="5"/>
                </a:lnTo>
                <a:lnTo>
                  <a:pt x="104" y="0"/>
                </a:lnTo>
                <a:lnTo>
                  <a:pt x="111" y="2"/>
                </a:lnTo>
                <a:lnTo>
                  <a:pt x="112" y="6"/>
                </a:lnTo>
                <a:lnTo>
                  <a:pt x="109" y="9"/>
                </a:lnTo>
                <a:lnTo>
                  <a:pt x="100" y="11"/>
                </a:lnTo>
                <a:lnTo>
                  <a:pt x="97" y="18"/>
                </a:lnTo>
                <a:lnTo>
                  <a:pt x="93" y="19"/>
                </a:lnTo>
                <a:lnTo>
                  <a:pt x="81" y="47"/>
                </a:lnTo>
                <a:lnTo>
                  <a:pt x="86" y="45"/>
                </a:lnTo>
                <a:lnTo>
                  <a:pt x="89" y="49"/>
                </a:lnTo>
                <a:lnTo>
                  <a:pt x="95" y="62"/>
                </a:lnTo>
                <a:lnTo>
                  <a:pt x="93" y="71"/>
                </a:lnTo>
                <a:lnTo>
                  <a:pt x="98" y="74"/>
                </a:lnTo>
                <a:lnTo>
                  <a:pt x="100" y="78"/>
                </a:lnTo>
                <a:lnTo>
                  <a:pt x="112" y="79"/>
                </a:lnTo>
                <a:lnTo>
                  <a:pt x="118" y="77"/>
                </a:lnTo>
                <a:lnTo>
                  <a:pt x="127" y="79"/>
                </a:lnTo>
                <a:lnTo>
                  <a:pt x="136" y="91"/>
                </a:lnTo>
                <a:lnTo>
                  <a:pt x="139" y="91"/>
                </a:lnTo>
                <a:lnTo>
                  <a:pt x="142" y="89"/>
                </a:lnTo>
                <a:lnTo>
                  <a:pt x="147" y="90"/>
                </a:lnTo>
                <a:lnTo>
                  <a:pt x="159" y="88"/>
                </a:lnTo>
                <a:lnTo>
                  <a:pt x="164" y="90"/>
                </a:lnTo>
                <a:lnTo>
                  <a:pt x="165" y="93"/>
                </a:lnTo>
                <a:lnTo>
                  <a:pt x="159" y="102"/>
                </a:lnTo>
                <a:lnTo>
                  <a:pt x="158" y="113"/>
                </a:lnTo>
                <a:lnTo>
                  <a:pt x="162" y="124"/>
                </a:lnTo>
                <a:lnTo>
                  <a:pt x="166" y="129"/>
                </a:lnTo>
                <a:lnTo>
                  <a:pt x="159" y="136"/>
                </a:lnTo>
                <a:lnTo>
                  <a:pt x="168" y="143"/>
                </a:lnTo>
                <a:lnTo>
                  <a:pt x="173" y="160"/>
                </a:lnTo>
                <a:lnTo>
                  <a:pt x="170" y="161"/>
                </a:lnTo>
                <a:lnTo>
                  <a:pt x="170" y="154"/>
                </a:lnTo>
                <a:lnTo>
                  <a:pt x="165" y="147"/>
                </a:lnTo>
                <a:lnTo>
                  <a:pt x="158" y="153"/>
                </a:lnTo>
                <a:lnTo>
                  <a:pt x="154" y="149"/>
                </a:lnTo>
                <a:lnTo>
                  <a:pt x="154" y="153"/>
                </a:lnTo>
                <a:lnTo>
                  <a:pt x="130" y="153"/>
                </a:lnTo>
                <a:lnTo>
                  <a:pt x="130" y="162"/>
                </a:lnTo>
                <a:lnTo>
                  <a:pt x="139" y="162"/>
                </a:lnTo>
                <a:lnTo>
                  <a:pt x="140" y="168"/>
                </a:lnTo>
                <a:lnTo>
                  <a:pt x="136" y="166"/>
                </a:lnTo>
                <a:lnTo>
                  <a:pt x="128" y="169"/>
                </a:lnTo>
                <a:lnTo>
                  <a:pt x="127" y="179"/>
                </a:lnTo>
                <a:lnTo>
                  <a:pt x="134" y="184"/>
                </a:lnTo>
                <a:lnTo>
                  <a:pt x="137" y="196"/>
                </a:lnTo>
                <a:lnTo>
                  <a:pt x="129" y="237"/>
                </a:lnTo>
                <a:lnTo>
                  <a:pt x="124" y="230"/>
                </a:lnTo>
                <a:lnTo>
                  <a:pt x="118" y="230"/>
                </a:lnTo>
                <a:lnTo>
                  <a:pt x="127" y="216"/>
                </a:lnTo>
                <a:lnTo>
                  <a:pt x="124" y="212"/>
                </a:lnTo>
                <a:lnTo>
                  <a:pt x="120" y="212"/>
                </a:lnTo>
                <a:lnTo>
                  <a:pt x="116" y="208"/>
                </a:lnTo>
                <a:lnTo>
                  <a:pt x="109" y="210"/>
                </a:lnTo>
                <a:lnTo>
                  <a:pt x="104" y="207"/>
                </a:lnTo>
                <a:lnTo>
                  <a:pt x="97" y="212"/>
                </a:lnTo>
                <a:lnTo>
                  <a:pt x="87" y="212"/>
                </a:lnTo>
                <a:lnTo>
                  <a:pt x="84" y="210"/>
                </a:lnTo>
                <a:lnTo>
                  <a:pt x="84" y="203"/>
                </a:lnTo>
                <a:lnTo>
                  <a:pt x="78" y="202"/>
                </a:lnTo>
                <a:lnTo>
                  <a:pt x="78" y="196"/>
                </a:lnTo>
                <a:lnTo>
                  <a:pt x="68" y="191"/>
                </a:lnTo>
                <a:lnTo>
                  <a:pt x="66" y="185"/>
                </a:lnTo>
                <a:lnTo>
                  <a:pt x="60" y="180"/>
                </a:lnTo>
                <a:lnTo>
                  <a:pt x="54" y="178"/>
                </a:lnTo>
                <a:close/>
              </a:path>
            </a:pathLst>
          </a:custGeom>
          <a:solidFill>
            <a:srgbClr val="336699"/>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2" name="Freeform 69"/>
          <p:cNvSpPr>
            <a:spLocks noEditPoints="1"/>
          </p:cNvSpPr>
          <p:nvPr/>
        </p:nvSpPr>
        <p:spPr bwMode="auto">
          <a:xfrm>
            <a:off x="2816225" y="5202238"/>
            <a:ext cx="206375" cy="1177925"/>
          </a:xfrm>
          <a:custGeom>
            <a:avLst/>
            <a:gdLst>
              <a:gd name="T0" fmla="*/ 2147483647 w 123"/>
              <a:gd name="T1" fmla="*/ 2147483647 h 702"/>
              <a:gd name="T2" fmla="*/ 2147483647 w 123"/>
              <a:gd name="T3" fmla="*/ 2147483647 h 702"/>
              <a:gd name="T4" fmla="*/ 2147483647 w 123"/>
              <a:gd name="T5" fmla="*/ 2147483647 h 702"/>
              <a:gd name="T6" fmla="*/ 2147483647 w 123"/>
              <a:gd name="T7" fmla="*/ 2147483647 h 702"/>
              <a:gd name="T8" fmla="*/ 2147483647 w 123"/>
              <a:gd name="T9" fmla="*/ 2147483647 h 702"/>
              <a:gd name="T10" fmla="*/ 2147483647 w 123"/>
              <a:gd name="T11" fmla="*/ 2147483647 h 702"/>
              <a:gd name="T12" fmla="*/ 2147483647 w 123"/>
              <a:gd name="T13" fmla="*/ 2147483647 h 702"/>
              <a:gd name="T14" fmla="*/ 2147483647 w 123"/>
              <a:gd name="T15" fmla="*/ 2147483647 h 702"/>
              <a:gd name="T16" fmla="*/ 2147483647 w 123"/>
              <a:gd name="T17" fmla="*/ 2147483647 h 702"/>
              <a:gd name="T18" fmla="*/ 2147483647 w 123"/>
              <a:gd name="T19" fmla="*/ 2147483647 h 702"/>
              <a:gd name="T20" fmla="*/ 2147483647 w 123"/>
              <a:gd name="T21" fmla="*/ 2147483647 h 702"/>
              <a:gd name="T22" fmla="*/ 2147483647 w 123"/>
              <a:gd name="T23" fmla="*/ 2147483647 h 702"/>
              <a:gd name="T24" fmla="*/ 2147483647 w 123"/>
              <a:gd name="T25" fmla="*/ 2147483647 h 702"/>
              <a:gd name="T26" fmla="*/ 2147483647 w 123"/>
              <a:gd name="T27" fmla="*/ 2147483647 h 702"/>
              <a:gd name="T28" fmla="*/ 2147483647 w 123"/>
              <a:gd name="T29" fmla="*/ 2147483647 h 702"/>
              <a:gd name="T30" fmla="*/ 2147483647 w 123"/>
              <a:gd name="T31" fmla="*/ 2147483647 h 702"/>
              <a:gd name="T32" fmla="*/ 2147483647 w 123"/>
              <a:gd name="T33" fmla="*/ 2147483647 h 702"/>
              <a:gd name="T34" fmla="*/ 2147483647 w 123"/>
              <a:gd name="T35" fmla="*/ 2147483647 h 702"/>
              <a:gd name="T36" fmla="*/ 2147483647 w 123"/>
              <a:gd name="T37" fmla="*/ 2147483647 h 702"/>
              <a:gd name="T38" fmla="*/ 2147483647 w 123"/>
              <a:gd name="T39" fmla="*/ 2147483647 h 702"/>
              <a:gd name="T40" fmla="*/ 2147483647 w 123"/>
              <a:gd name="T41" fmla="*/ 2147483647 h 702"/>
              <a:gd name="T42" fmla="*/ 2147483647 w 123"/>
              <a:gd name="T43" fmla="*/ 2147483647 h 702"/>
              <a:gd name="T44" fmla="*/ 2147483647 w 123"/>
              <a:gd name="T45" fmla="*/ 2147483647 h 702"/>
              <a:gd name="T46" fmla="*/ 2147483647 w 123"/>
              <a:gd name="T47" fmla="*/ 2147483647 h 702"/>
              <a:gd name="T48" fmla="*/ 2147483647 w 123"/>
              <a:gd name="T49" fmla="*/ 2147483647 h 702"/>
              <a:gd name="T50" fmla="*/ 2147483647 w 123"/>
              <a:gd name="T51" fmla="*/ 2147483647 h 702"/>
              <a:gd name="T52" fmla="*/ 2147483647 w 123"/>
              <a:gd name="T53" fmla="*/ 2147483647 h 702"/>
              <a:gd name="T54" fmla="*/ 2147483647 w 123"/>
              <a:gd name="T55" fmla="*/ 2147483647 h 702"/>
              <a:gd name="T56" fmla="*/ 2147483647 w 123"/>
              <a:gd name="T57" fmla="*/ 2147483647 h 702"/>
              <a:gd name="T58" fmla="*/ 0 w 123"/>
              <a:gd name="T59" fmla="*/ 2147483647 h 702"/>
              <a:gd name="T60" fmla="*/ 2147483647 w 123"/>
              <a:gd name="T61" fmla="*/ 2147483647 h 702"/>
              <a:gd name="T62" fmla="*/ 2147483647 w 123"/>
              <a:gd name="T63" fmla="*/ 2147483647 h 702"/>
              <a:gd name="T64" fmla="*/ 2147483647 w 123"/>
              <a:gd name="T65" fmla="*/ 2147483647 h 702"/>
              <a:gd name="T66" fmla="*/ 2147483647 w 123"/>
              <a:gd name="T67" fmla="*/ 2147483647 h 702"/>
              <a:gd name="T68" fmla="*/ 2147483647 w 123"/>
              <a:gd name="T69" fmla="*/ 2147483647 h 702"/>
              <a:gd name="T70" fmla="*/ 2147483647 w 123"/>
              <a:gd name="T71" fmla="*/ 2147483647 h 702"/>
              <a:gd name="T72" fmla="*/ 2147483647 w 123"/>
              <a:gd name="T73" fmla="*/ 2147483647 h 702"/>
              <a:gd name="T74" fmla="*/ 2147483647 w 123"/>
              <a:gd name="T75" fmla="*/ 2147483647 h 702"/>
              <a:gd name="T76" fmla="*/ 2147483647 w 123"/>
              <a:gd name="T77" fmla="*/ 2147483647 h 702"/>
              <a:gd name="T78" fmla="*/ 2147483647 w 123"/>
              <a:gd name="T79" fmla="*/ 2147483647 h 702"/>
              <a:gd name="T80" fmla="*/ 2147483647 w 123"/>
              <a:gd name="T81" fmla="*/ 2147483647 h 702"/>
              <a:gd name="T82" fmla="*/ 2147483647 w 123"/>
              <a:gd name="T83" fmla="*/ 2147483647 h 702"/>
              <a:gd name="T84" fmla="*/ 2147483647 w 123"/>
              <a:gd name="T85" fmla="*/ 2147483647 h 702"/>
              <a:gd name="T86" fmla="*/ 2147483647 w 123"/>
              <a:gd name="T87" fmla="*/ 2147483647 h 702"/>
              <a:gd name="T88" fmla="*/ 2147483647 w 123"/>
              <a:gd name="T89" fmla="*/ 2147483647 h 702"/>
              <a:gd name="T90" fmla="*/ 2147483647 w 123"/>
              <a:gd name="T91" fmla="*/ 2147483647 h 702"/>
              <a:gd name="T92" fmla="*/ 2147483647 w 123"/>
              <a:gd name="T93" fmla="*/ 2147483647 h 702"/>
              <a:gd name="T94" fmla="*/ 2147483647 w 123"/>
              <a:gd name="T95" fmla="*/ 2147483647 h 702"/>
              <a:gd name="T96" fmla="*/ 2147483647 w 123"/>
              <a:gd name="T97" fmla="*/ 2147483647 h 702"/>
              <a:gd name="T98" fmla="*/ 2147483647 w 123"/>
              <a:gd name="T99" fmla="*/ 2147483647 h 702"/>
              <a:gd name="T100" fmla="*/ 2147483647 w 123"/>
              <a:gd name="T101" fmla="*/ 2147483647 h 702"/>
              <a:gd name="T102" fmla="*/ 2147483647 w 123"/>
              <a:gd name="T103" fmla="*/ 2147483647 h 702"/>
              <a:gd name="T104" fmla="*/ 2147483647 w 123"/>
              <a:gd name="T105" fmla="*/ 2147483647 h 702"/>
              <a:gd name="T106" fmla="*/ 2147483647 w 123"/>
              <a:gd name="T107" fmla="*/ 2147483647 h 702"/>
              <a:gd name="T108" fmla="*/ 2147483647 w 123"/>
              <a:gd name="T109" fmla="*/ 2147483647 h 702"/>
              <a:gd name="T110" fmla="*/ 2147483647 w 123"/>
              <a:gd name="T111" fmla="*/ 2147483647 h 702"/>
              <a:gd name="T112" fmla="*/ 2147483647 w 123"/>
              <a:gd name="T113" fmla="*/ 2147483647 h 702"/>
              <a:gd name="T114" fmla="*/ 2147483647 w 123"/>
              <a:gd name="T115" fmla="*/ 2147483647 h 702"/>
              <a:gd name="T116" fmla="*/ 2147483647 w 123"/>
              <a:gd name="T117" fmla="*/ 2147483647 h 702"/>
              <a:gd name="T118" fmla="*/ 2147483647 w 123"/>
              <a:gd name="T119" fmla="*/ 2147483647 h 70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3" h="702">
                <a:moveTo>
                  <a:pt x="20" y="523"/>
                </a:moveTo>
                <a:lnTo>
                  <a:pt x="17" y="521"/>
                </a:lnTo>
                <a:lnTo>
                  <a:pt x="20" y="519"/>
                </a:lnTo>
                <a:lnTo>
                  <a:pt x="27" y="520"/>
                </a:lnTo>
                <a:lnTo>
                  <a:pt x="20" y="523"/>
                </a:lnTo>
                <a:close/>
                <a:moveTo>
                  <a:pt x="9" y="572"/>
                </a:moveTo>
                <a:lnTo>
                  <a:pt x="7" y="576"/>
                </a:lnTo>
                <a:lnTo>
                  <a:pt x="7" y="573"/>
                </a:lnTo>
                <a:lnTo>
                  <a:pt x="4" y="574"/>
                </a:lnTo>
                <a:lnTo>
                  <a:pt x="5" y="569"/>
                </a:lnTo>
                <a:lnTo>
                  <a:pt x="8" y="572"/>
                </a:lnTo>
                <a:lnTo>
                  <a:pt x="5" y="567"/>
                </a:lnTo>
                <a:lnTo>
                  <a:pt x="8" y="567"/>
                </a:lnTo>
                <a:lnTo>
                  <a:pt x="9" y="570"/>
                </a:lnTo>
                <a:lnTo>
                  <a:pt x="13" y="568"/>
                </a:lnTo>
                <a:lnTo>
                  <a:pt x="9" y="572"/>
                </a:lnTo>
                <a:close/>
                <a:moveTo>
                  <a:pt x="21" y="585"/>
                </a:moveTo>
                <a:lnTo>
                  <a:pt x="16" y="581"/>
                </a:lnTo>
                <a:lnTo>
                  <a:pt x="19" y="577"/>
                </a:lnTo>
                <a:lnTo>
                  <a:pt x="15" y="576"/>
                </a:lnTo>
                <a:lnTo>
                  <a:pt x="19" y="577"/>
                </a:lnTo>
                <a:lnTo>
                  <a:pt x="21" y="585"/>
                </a:lnTo>
                <a:close/>
                <a:moveTo>
                  <a:pt x="6" y="583"/>
                </a:moveTo>
                <a:lnTo>
                  <a:pt x="3" y="580"/>
                </a:lnTo>
                <a:lnTo>
                  <a:pt x="5" y="580"/>
                </a:lnTo>
                <a:lnTo>
                  <a:pt x="4" y="577"/>
                </a:lnTo>
                <a:lnTo>
                  <a:pt x="9" y="577"/>
                </a:lnTo>
                <a:lnTo>
                  <a:pt x="6" y="583"/>
                </a:lnTo>
                <a:close/>
                <a:moveTo>
                  <a:pt x="15" y="586"/>
                </a:moveTo>
                <a:lnTo>
                  <a:pt x="11" y="582"/>
                </a:lnTo>
                <a:lnTo>
                  <a:pt x="14" y="582"/>
                </a:lnTo>
                <a:lnTo>
                  <a:pt x="15" y="586"/>
                </a:lnTo>
                <a:close/>
                <a:moveTo>
                  <a:pt x="32" y="644"/>
                </a:moveTo>
                <a:lnTo>
                  <a:pt x="32" y="648"/>
                </a:lnTo>
                <a:lnTo>
                  <a:pt x="27" y="644"/>
                </a:lnTo>
                <a:lnTo>
                  <a:pt x="32" y="644"/>
                </a:lnTo>
                <a:close/>
                <a:moveTo>
                  <a:pt x="34" y="654"/>
                </a:moveTo>
                <a:lnTo>
                  <a:pt x="35" y="651"/>
                </a:lnTo>
                <a:lnTo>
                  <a:pt x="31" y="652"/>
                </a:lnTo>
                <a:lnTo>
                  <a:pt x="32" y="650"/>
                </a:lnTo>
                <a:lnTo>
                  <a:pt x="30" y="648"/>
                </a:lnTo>
                <a:lnTo>
                  <a:pt x="39" y="650"/>
                </a:lnTo>
                <a:lnTo>
                  <a:pt x="32" y="645"/>
                </a:lnTo>
                <a:lnTo>
                  <a:pt x="37" y="646"/>
                </a:lnTo>
                <a:lnTo>
                  <a:pt x="38" y="644"/>
                </a:lnTo>
                <a:lnTo>
                  <a:pt x="40" y="644"/>
                </a:lnTo>
                <a:lnTo>
                  <a:pt x="40" y="650"/>
                </a:lnTo>
                <a:lnTo>
                  <a:pt x="40" y="645"/>
                </a:lnTo>
                <a:lnTo>
                  <a:pt x="51" y="653"/>
                </a:lnTo>
                <a:lnTo>
                  <a:pt x="47" y="655"/>
                </a:lnTo>
                <a:lnTo>
                  <a:pt x="48" y="659"/>
                </a:lnTo>
                <a:lnTo>
                  <a:pt x="41" y="661"/>
                </a:lnTo>
                <a:lnTo>
                  <a:pt x="38" y="660"/>
                </a:lnTo>
                <a:lnTo>
                  <a:pt x="42" y="658"/>
                </a:lnTo>
                <a:lnTo>
                  <a:pt x="43" y="654"/>
                </a:lnTo>
                <a:lnTo>
                  <a:pt x="38" y="654"/>
                </a:lnTo>
                <a:lnTo>
                  <a:pt x="37" y="658"/>
                </a:lnTo>
                <a:lnTo>
                  <a:pt x="34" y="654"/>
                </a:lnTo>
                <a:close/>
                <a:moveTo>
                  <a:pt x="74" y="663"/>
                </a:moveTo>
                <a:lnTo>
                  <a:pt x="69" y="660"/>
                </a:lnTo>
                <a:lnTo>
                  <a:pt x="69" y="655"/>
                </a:lnTo>
                <a:lnTo>
                  <a:pt x="72" y="655"/>
                </a:lnTo>
                <a:lnTo>
                  <a:pt x="71" y="651"/>
                </a:lnTo>
                <a:lnTo>
                  <a:pt x="74" y="647"/>
                </a:lnTo>
                <a:lnTo>
                  <a:pt x="76" y="658"/>
                </a:lnTo>
                <a:lnTo>
                  <a:pt x="72" y="656"/>
                </a:lnTo>
                <a:lnTo>
                  <a:pt x="74" y="663"/>
                </a:lnTo>
                <a:close/>
                <a:moveTo>
                  <a:pt x="58" y="656"/>
                </a:moveTo>
                <a:lnTo>
                  <a:pt x="57" y="662"/>
                </a:lnTo>
                <a:lnTo>
                  <a:pt x="54" y="658"/>
                </a:lnTo>
                <a:lnTo>
                  <a:pt x="57" y="663"/>
                </a:lnTo>
                <a:lnTo>
                  <a:pt x="55" y="666"/>
                </a:lnTo>
                <a:lnTo>
                  <a:pt x="49" y="656"/>
                </a:lnTo>
                <a:lnTo>
                  <a:pt x="58" y="656"/>
                </a:lnTo>
                <a:close/>
                <a:moveTo>
                  <a:pt x="63" y="658"/>
                </a:moveTo>
                <a:lnTo>
                  <a:pt x="67" y="660"/>
                </a:lnTo>
                <a:lnTo>
                  <a:pt x="65" y="667"/>
                </a:lnTo>
                <a:lnTo>
                  <a:pt x="61" y="660"/>
                </a:lnTo>
                <a:lnTo>
                  <a:pt x="60" y="664"/>
                </a:lnTo>
                <a:lnTo>
                  <a:pt x="57" y="662"/>
                </a:lnTo>
                <a:lnTo>
                  <a:pt x="58" y="656"/>
                </a:lnTo>
                <a:lnTo>
                  <a:pt x="63" y="658"/>
                </a:lnTo>
                <a:close/>
                <a:moveTo>
                  <a:pt x="49" y="660"/>
                </a:moveTo>
                <a:lnTo>
                  <a:pt x="49" y="664"/>
                </a:lnTo>
                <a:lnTo>
                  <a:pt x="46" y="664"/>
                </a:lnTo>
                <a:lnTo>
                  <a:pt x="49" y="660"/>
                </a:lnTo>
                <a:close/>
                <a:moveTo>
                  <a:pt x="66" y="681"/>
                </a:moveTo>
                <a:lnTo>
                  <a:pt x="61" y="679"/>
                </a:lnTo>
                <a:lnTo>
                  <a:pt x="67" y="679"/>
                </a:lnTo>
                <a:lnTo>
                  <a:pt x="68" y="681"/>
                </a:lnTo>
                <a:lnTo>
                  <a:pt x="66" y="681"/>
                </a:lnTo>
                <a:close/>
                <a:moveTo>
                  <a:pt x="76" y="679"/>
                </a:moveTo>
                <a:lnTo>
                  <a:pt x="71" y="682"/>
                </a:lnTo>
                <a:lnTo>
                  <a:pt x="77" y="683"/>
                </a:lnTo>
                <a:lnTo>
                  <a:pt x="74" y="688"/>
                </a:lnTo>
                <a:lnTo>
                  <a:pt x="67" y="683"/>
                </a:lnTo>
                <a:lnTo>
                  <a:pt x="76" y="679"/>
                </a:lnTo>
                <a:close/>
                <a:moveTo>
                  <a:pt x="21" y="422"/>
                </a:moveTo>
                <a:lnTo>
                  <a:pt x="24" y="399"/>
                </a:lnTo>
                <a:lnTo>
                  <a:pt x="31" y="400"/>
                </a:lnTo>
                <a:lnTo>
                  <a:pt x="33" y="408"/>
                </a:lnTo>
                <a:lnTo>
                  <a:pt x="27" y="413"/>
                </a:lnTo>
                <a:lnTo>
                  <a:pt x="32" y="419"/>
                </a:lnTo>
                <a:lnTo>
                  <a:pt x="30" y="421"/>
                </a:lnTo>
                <a:lnTo>
                  <a:pt x="32" y="424"/>
                </a:lnTo>
                <a:lnTo>
                  <a:pt x="28" y="425"/>
                </a:lnTo>
                <a:lnTo>
                  <a:pt x="28" y="429"/>
                </a:lnTo>
                <a:lnTo>
                  <a:pt x="27" y="430"/>
                </a:lnTo>
                <a:lnTo>
                  <a:pt x="19" y="427"/>
                </a:lnTo>
                <a:lnTo>
                  <a:pt x="21" y="422"/>
                </a:lnTo>
                <a:close/>
                <a:moveTo>
                  <a:pt x="24" y="440"/>
                </a:moveTo>
                <a:lnTo>
                  <a:pt x="23" y="438"/>
                </a:lnTo>
                <a:lnTo>
                  <a:pt x="27" y="438"/>
                </a:lnTo>
                <a:lnTo>
                  <a:pt x="24" y="440"/>
                </a:lnTo>
                <a:close/>
                <a:moveTo>
                  <a:pt x="40" y="456"/>
                </a:moveTo>
                <a:lnTo>
                  <a:pt x="35" y="459"/>
                </a:lnTo>
                <a:lnTo>
                  <a:pt x="35" y="460"/>
                </a:lnTo>
                <a:lnTo>
                  <a:pt x="33" y="458"/>
                </a:lnTo>
                <a:lnTo>
                  <a:pt x="36" y="457"/>
                </a:lnTo>
                <a:lnTo>
                  <a:pt x="32" y="454"/>
                </a:lnTo>
                <a:lnTo>
                  <a:pt x="39" y="449"/>
                </a:lnTo>
                <a:lnTo>
                  <a:pt x="43" y="452"/>
                </a:lnTo>
                <a:lnTo>
                  <a:pt x="39" y="454"/>
                </a:lnTo>
                <a:lnTo>
                  <a:pt x="40" y="456"/>
                </a:lnTo>
                <a:close/>
                <a:moveTo>
                  <a:pt x="28" y="457"/>
                </a:moveTo>
                <a:lnTo>
                  <a:pt x="27" y="453"/>
                </a:lnTo>
                <a:lnTo>
                  <a:pt x="29" y="452"/>
                </a:lnTo>
                <a:lnTo>
                  <a:pt x="30" y="455"/>
                </a:lnTo>
                <a:lnTo>
                  <a:pt x="28" y="457"/>
                </a:lnTo>
                <a:close/>
                <a:moveTo>
                  <a:pt x="21" y="458"/>
                </a:moveTo>
                <a:lnTo>
                  <a:pt x="19" y="454"/>
                </a:lnTo>
                <a:lnTo>
                  <a:pt x="26" y="455"/>
                </a:lnTo>
                <a:lnTo>
                  <a:pt x="21" y="458"/>
                </a:lnTo>
                <a:close/>
                <a:moveTo>
                  <a:pt x="20" y="462"/>
                </a:moveTo>
                <a:lnTo>
                  <a:pt x="22" y="459"/>
                </a:lnTo>
                <a:lnTo>
                  <a:pt x="26" y="461"/>
                </a:lnTo>
                <a:lnTo>
                  <a:pt x="20" y="462"/>
                </a:lnTo>
                <a:close/>
                <a:moveTo>
                  <a:pt x="28" y="467"/>
                </a:moveTo>
                <a:lnTo>
                  <a:pt x="21" y="463"/>
                </a:lnTo>
                <a:lnTo>
                  <a:pt x="27" y="461"/>
                </a:lnTo>
                <a:lnTo>
                  <a:pt x="28" y="467"/>
                </a:lnTo>
                <a:close/>
                <a:moveTo>
                  <a:pt x="24" y="469"/>
                </a:moveTo>
                <a:lnTo>
                  <a:pt x="23" y="467"/>
                </a:lnTo>
                <a:lnTo>
                  <a:pt x="23" y="466"/>
                </a:lnTo>
                <a:lnTo>
                  <a:pt x="28" y="467"/>
                </a:lnTo>
                <a:lnTo>
                  <a:pt x="24" y="469"/>
                </a:lnTo>
                <a:close/>
                <a:moveTo>
                  <a:pt x="30" y="477"/>
                </a:moveTo>
                <a:lnTo>
                  <a:pt x="28" y="475"/>
                </a:lnTo>
                <a:lnTo>
                  <a:pt x="29" y="470"/>
                </a:lnTo>
                <a:lnTo>
                  <a:pt x="31" y="471"/>
                </a:lnTo>
                <a:lnTo>
                  <a:pt x="30" y="477"/>
                </a:lnTo>
                <a:close/>
                <a:moveTo>
                  <a:pt x="18" y="477"/>
                </a:moveTo>
                <a:lnTo>
                  <a:pt x="18" y="471"/>
                </a:lnTo>
                <a:lnTo>
                  <a:pt x="20" y="471"/>
                </a:lnTo>
                <a:lnTo>
                  <a:pt x="21" y="475"/>
                </a:lnTo>
                <a:lnTo>
                  <a:pt x="18" y="477"/>
                </a:lnTo>
                <a:close/>
                <a:moveTo>
                  <a:pt x="9" y="484"/>
                </a:moveTo>
                <a:lnTo>
                  <a:pt x="11" y="482"/>
                </a:lnTo>
                <a:lnTo>
                  <a:pt x="9" y="479"/>
                </a:lnTo>
                <a:lnTo>
                  <a:pt x="14" y="477"/>
                </a:lnTo>
                <a:lnTo>
                  <a:pt x="13" y="482"/>
                </a:lnTo>
                <a:lnTo>
                  <a:pt x="9" y="484"/>
                </a:lnTo>
                <a:close/>
                <a:moveTo>
                  <a:pt x="28" y="486"/>
                </a:moveTo>
                <a:lnTo>
                  <a:pt x="26" y="482"/>
                </a:lnTo>
                <a:lnTo>
                  <a:pt x="29" y="483"/>
                </a:lnTo>
                <a:lnTo>
                  <a:pt x="28" y="486"/>
                </a:lnTo>
                <a:close/>
                <a:moveTo>
                  <a:pt x="12" y="524"/>
                </a:moveTo>
                <a:lnTo>
                  <a:pt x="7" y="523"/>
                </a:lnTo>
                <a:lnTo>
                  <a:pt x="13" y="519"/>
                </a:lnTo>
                <a:lnTo>
                  <a:pt x="12" y="524"/>
                </a:lnTo>
                <a:close/>
                <a:moveTo>
                  <a:pt x="8" y="538"/>
                </a:moveTo>
                <a:lnTo>
                  <a:pt x="6" y="532"/>
                </a:lnTo>
                <a:lnTo>
                  <a:pt x="2" y="531"/>
                </a:lnTo>
                <a:lnTo>
                  <a:pt x="5" y="529"/>
                </a:lnTo>
                <a:lnTo>
                  <a:pt x="2" y="530"/>
                </a:lnTo>
                <a:lnTo>
                  <a:pt x="3" y="523"/>
                </a:lnTo>
                <a:lnTo>
                  <a:pt x="5" y="523"/>
                </a:lnTo>
                <a:lnTo>
                  <a:pt x="9" y="534"/>
                </a:lnTo>
                <a:lnTo>
                  <a:pt x="8" y="538"/>
                </a:lnTo>
                <a:close/>
                <a:moveTo>
                  <a:pt x="10" y="533"/>
                </a:moveTo>
                <a:lnTo>
                  <a:pt x="7" y="524"/>
                </a:lnTo>
                <a:lnTo>
                  <a:pt x="13" y="527"/>
                </a:lnTo>
                <a:lnTo>
                  <a:pt x="10" y="533"/>
                </a:lnTo>
                <a:close/>
                <a:moveTo>
                  <a:pt x="17" y="530"/>
                </a:moveTo>
                <a:lnTo>
                  <a:pt x="16" y="526"/>
                </a:lnTo>
                <a:lnTo>
                  <a:pt x="19" y="529"/>
                </a:lnTo>
                <a:lnTo>
                  <a:pt x="17" y="530"/>
                </a:lnTo>
                <a:close/>
                <a:moveTo>
                  <a:pt x="16" y="538"/>
                </a:moveTo>
                <a:lnTo>
                  <a:pt x="10" y="534"/>
                </a:lnTo>
                <a:lnTo>
                  <a:pt x="15" y="533"/>
                </a:lnTo>
                <a:lnTo>
                  <a:pt x="14" y="526"/>
                </a:lnTo>
                <a:lnTo>
                  <a:pt x="17" y="535"/>
                </a:lnTo>
                <a:lnTo>
                  <a:pt x="16" y="538"/>
                </a:lnTo>
                <a:close/>
                <a:moveTo>
                  <a:pt x="2" y="538"/>
                </a:moveTo>
                <a:lnTo>
                  <a:pt x="4" y="536"/>
                </a:lnTo>
                <a:lnTo>
                  <a:pt x="1" y="536"/>
                </a:lnTo>
                <a:lnTo>
                  <a:pt x="1" y="533"/>
                </a:lnTo>
                <a:lnTo>
                  <a:pt x="5" y="532"/>
                </a:lnTo>
                <a:lnTo>
                  <a:pt x="6" y="535"/>
                </a:lnTo>
                <a:lnTo>
                  <a:pt x="2" y="538"/>
                </a:lnTo>
                <a:close/>
                <a:moveTo>
                  <a:pt x="8" y="555"/>
                </a:moveTo>
                <a:lnTo>
                  <a:pt x="6" y="550"/>
                </a:lnTo>
                <a:lnTo>
                  <a:pt x="12" y="552"/>
                </a:lnTo>
                <a:lnTo>
                  <a:pt x="13" y="546"/>
                </a:lnTo>
                <a:lnTo>
                  <a:pt x="9" y="540"/>
                </a:lnTo>
                <a:lnTo>
                  <a:pt x="17" y="538"/>
                </a:lnTo>
                <a:lnTo>
                  <a:pt x="18" y="551"/>
                </a:lnTo>
                <a:lnTo>
                  <a:pt x="16" y="559"/>
                </a:lnTo>
                <a:lnTo>
                  <a:pt x="19" y="559"/>
                </a:lnTo>
                <a:lnTo>
                  <a:pt x="18" y="564"/>
                </a:lnTo>
                <a:lnTo>
                  <a:pt x="13" y="567"/>
                </a:lnTo>
                <a:lnTo>
                  <a:pt x="12" y="566"/>
                </a:lnTo>
                <a:lnTo>
                  <a:pt x="15" y="564"/>
                </a:lnTo>
                <a:lnTo>
                  <a:pt x="12" y="564"/>
                </a:lnTo>
                <a:lnTo>
                  <a:pt x="12" y="556"/>
                </a:lnTo>
                <a:lnTo>
                  <a:pt x="15" y="552"/>
                </a:lnTo>
                <a:lnTo>
                  <a:pt x="11" y="555"/>
                </a:lnTo>
                <a:lnTo>
                  <a:pt x="10" y="564"/>
                </a:lnTo>
                <a:lnTo>
                  <a:pt x="4" y="553"/>
                </a:lnTo>
                <a:lnTo>
                  <a:pt x="5" y="550"/>
                </a:lnTo>
                <a:lnTo>
                  <a:pt x="8" y="555"/>
                </a:lnTo>
                <a:close/>
                <a:moveTo>
                  <a:pt x="7" y="546"/>
                </a:moveTo>
                <a:lnTo>
                  <a:pt x="5" y="543"/>
                </a:lnTo>
                <a:lnTo>
                  <a:pt x="4" y="545"/>
                </a:lnTo>
                <a:lnTo>
                  <a:pt x="1" y="542"/>
                </a:lnTo>
                <a:lnTo>
                  <a:pt x="6" y="541"/>
                </a:lnTo>
                <a:lnTo>
                  <a:pt x="7" y="546"/>
                </a:lnTo>
                <a:close/>
                <a:moveTo>
                  <a:pt x="3" y="550"/>
                </a:moveTo>
                <a:lnTo>
                  <a:pt x="1" y="549"/>
                </a:lnTo>
                <a:lnTo>
                  <a:pt x="5" y="545"/>
                </a:lnTo>
                <a:lnTo>
                  <a:pt x="5" y="544"/>
                </a:lnTo>
                <a:lnTo>
                  <a:pt x="6" y="546"/>
                </a:lnTo>
                <a:lnTo>
                  <a:pt x="7" y="546"/>
                </a:lnTo>
                <a:lnTo>
                  <a:pt x="3" y="550"/>
                </a:lnTo>
                <a:close/>
                <a:moveTo>
                  <a:pt x="11" y="550"/>
                </a:moveTo>
                <a:lnTo>
                  <a:pt x="7" y="547"/>
                </a:lnTo>
                <a:lnTo>
                  <a:pt x="11" y="545"/>
                </a:lnTo>
                <a:lnTo>
                  <a:pt x="11" y="550"/>
                </a:lnTo>
                <a:close/>
                <a:moveTo>
                  <a:pt x="8" y="564"/>
                </a:moveTo>
                <a:lnTo>
                  <a:pt x="2" y="563"/>
                </a:lnTo>
                <a:lnTo>
                  <a:pt x="2" y="558"/>
                </a:lnTo>
                <a:lnTo>
                  <a:pt x="5" y="558"/>
                </a:lnTo>
                <a:lnTo>
                  <a:pt x="8" y="564"/>
                </a:lnTo>
                <a:close/>
                <a:moveTo>
                  <a:pt x="15" y="591"/>
                </a:moveTo>
                <a:lnTo>
                  <a:pt x="11" y="586"/>
                </a:lnTo>
                <a:lnTo>
                  <a:pt x="16" y="586"/>
                </a:lnTo>
                <a:lnTo>
                  <a:pt x="15" y="582"/>
                </a:lnTo>
                <a:lnTo>
                  <a:pt x="19" y="584"/>
                </a:lnTo>
                <a:lnTo>
                  <a:pt x="19" y="590"/>
                </a:lnTo>
                <a:lnTo>
                  <a:pt x="15" y="591"/>
                </a:lnTo>
                <a:close/>
                <a:moveTo>
                  <a:pt x="83" y="683"/>
                </a:moveTo>
                <a:lnTo>
                  <a:pt x="83" y="679"/>
                </a:lnTo>
                <a:lnTo>
                  <a:pt x="93" y="681"/>
                </a:lnTo>
                <a:lnTo>
                  <a:pt x="83" y="683"/>
                </a:lnTo>
                <a:close/>
                <a:moveTo>
                  <a:pt x="119" y="702"/>
                </a:moveTo>
                <a:lnTo>
                  <a:pt x="116" y="698"/>
                </a:lnTo>
                <a:lnTo>
                  <a:pt x="119" y="697"/>
                </a:lnTo>
                <a:lnTo>
                  <a:pt x="119" y="702"/>
                </a:lnTo>
                <a:close/>
                <a:moveTo>
                  <a:pt x="37" y="624"/>
                </a:moveTo>
                <a:lnTo>
                  <a:pt x="29" y="628"/>
                </a:lnTo>
                <a:lnTo>
                  <a:pt x="31" y="624"/>
                </a:lnTo>
                <a:lnTo>
                  <a:pt x="28" y="611"/>
                </a:lnTo>
                <a:lnTo>
                  <a:pt x="34" y="616"/>
                </a:lnTo>
                <a:lnTo>
                  <a:pt x="39" y="613"/>
                </a:lnTo>
                <a:lnTo>
                  <a:pt x="40" y="617"/>
                </a:lnTo>
                <a:lnTo>
                  <a:pt x="42" y="612"/>
                </a:lnTo>
                <a:lnTo>
                  <a:pt x="40" y="616"/>
                </a:lnTo>
                <a:lnTo>
                  <a:pt x="39" y="613"/>
                </a:lnTo>
                <a:lnTo>
                  <a:pt x="43" y="611"/>
                </a:lnTo>
                <a:lnTo>
                  <a:pt x="45" y="618"/>
                </a:lnTo>
                <a:lnTo>
                  <a:pt x="40" y="621"/>
                </a:lnTo>
                <a:lnTo>
                  <a:pt x="46" y="618"/>
                </a:lnTo>
                <a:lnTo>
                  <a:pt x="43" y="610"/>
                </a:lnTo>
                <a:lnTo>
                  <a:pt x="46" y="609"/>
                </a:lnTo>
                <a:lnTo>
                  <a:pt x="46" y="606"/>
                </a:lnTo>
                <a:lnTo>
                  <a:pt x="35" y="599"/>
                </a:lnTo>
                <a:lnTo>
                  <a:pt x="45" y="606"/>
                </a:lnTo>
                <a:lnTo>
                  <a:pt x="35" y="602"/>
                </a:lnTo>
                <a:lnTo>
                  <a:pt x="39" y="606"/>
                </a:lnTo>
                <a:lnTo>
                  <a:pt x="36" y="608"/>
                </a:lnTo>
                <a:lnTo>
                  <a:pt x="40" y="607"/>
                </a:lnTo>
                <a:lnTo>
                  <a:pt x="35" y="613"/>
                </a:lnTo>
                <a:lnTo>
                  <a:pt x="33" y="603"/>
                </a:lnTo>
                <a:lnTo>
                  <a:pt x="35" y="614"/>
                </a:lnTo>
                <a:lnTo>
                  <a:pt x="31" y="612"/>
                </a:lnTo>
                <a:lnTo>
                  <a:pt x="30" y="607"/>
                </a:lnTo>
                <a:lnTo>
                  <a:pt x="33" y="611"/>
                </a:lnTo>
                <a:lnTo>
                  <a:pt x="30" y="605"/>
                </a:lnTo>
                <a:lnTo>
                  <a:pt x="32" y="604"/>
                </a:lnTo>
                <a:lnTo>
                  <a:pt x="29" y="606"/>
                </a:lnTo>
                <a:lnTo>
                  <a:pt x="26" y="602"/>
                </a:lnTo>
                <a:lnTo>
                  <a:pt x="26" y="596"/>
                </a:lnTo>
                <a:lnTo>
                  <a:pt x="30" y="602"/>
                </a:lnTo>
                <a:lnTo>
                  <a:pt x="28" y="592"/>
                </a:lnTo>
                <a:lnTo>
                  <a:pt x="23" y="593"/>
                </a:lnTo>
                <a:lnTo>
                  <a:pt x="21" y="587"/>
                </a:lnTo>
                <a:lnTo>
                  <a:pt x="27" y="586"/>
                </a:lnTo>
                <a:lnTo>
                  <a:pt x="28" y="580"/>
                </a:lnTo>
                <a:lnTo>
                  <a:pt x="31" y="582"/>
                </a:lnTo>
                <a:lnTo>
                  <a:pt x="28" y="578"/>
                </a:lnTo>
                <a:lnTo>
                  <a:pt x="31" y="575"/>
                </a:lnTo>
                <a:lnTo>
                  <a:pt x="24" y="584"/>
                </a:lnTo>
                <a:lnTo>
                  <a:pt x="20" y="576"/>
                </a:lnTo>
                <a:lnTo>
                  <a:pt x="26" y="578"/>
                </a:lnTo>
                <a:lnTo>
                  <a:pt x="15" y="571"/>
                </a:lnTo>
                <a:lnTo>
                  <a:pt x="20" y="568"/>
                </a:lnTo>
                <a:lnTo>
                  <a:pt x="27" y="572"/>
                </a:lnTo>
                <a:lnTo>
                  <a:pt x="19" y="566"/>
                </a:lnTo>
                <a:lnTo>
                  <a:pt x="26" y="568"/>
                </a:lnTo>
                <a:lnTo>
                  <a:pt x="20" y="563"/>
                </a:lnTo>
                <a:lnTo>
                  <a:pt x="24" y="560"/>
                </a:lnTo>
                <a:lnTo>
                  <a:pt x="20" y="560"/>
                </a:lnTo>
                <a:lnTo>
                  <a:pt x="21" y="557"/>
                </a:lnTo>
                <a:lnTo>
                  <a:pt x="24" y="556"/>
                </a:lnTo>
                <a:lnTo>
                  <a:pt x="23" y="554"/>
                </a:lnTo>
                <a:lnTo>
                  <a:pt x="24" y="550"/>
                </a:lnTo>
                <a:lnTo>
                  <a:pt x="27" y="552"/>
                </a:lnTo>
                <a:lnTo>
                  <a:pt x="24" y="546"/>
                </a:lnTo>
                <a:lnTo>
                  <a:pt x="27" y="545"/>
                </a:lnTo>
                <a:lnTo>
                  <a:pt x="24" y="545"/>
                </a:lnTo>
                <a:lnTo>
                  <a:pt x="21" y="556"/>
                </a:lnTo>
                <a:lnTo>
                  <a:pt x="19" y="553"/>
                </a:lnTo>
                <a:lnTo>
                  <a:pt x="18" y="540"/>
                </a:lnTo>
                <a:lnTo>
                  <a:pt x="24" y="539"/>
                </a:lnTo>
                <a:lnTo>
                  <a:pt x="19" y="536"/>
                </a:lnTo>
                <a:lnTo>
                  <a:pt x="24" y="534"/>
                </a:lnTo>
                <a:lnTo>
                  <a:pt x="24" y="531"/>
                </a:lnTo>
                <a:lnTo>
                  <a:pt x="16" y="523"/>
                </a:lnTo>
                <a:lnTo>
                  <a:pt x="20" y="523"/>
                </a:lnTo>
                <a:lnTo>
                  <a:pt x="21" y="528"/>
                </a:lnTo>
                <a:lnTo>
                  <a:pt x="20" y="523"/>
                </a:lnTo>
                <a:lnTo>
                  <a:pt x="28" y="523"/>
                </a:lnTo>
                <a:lnTo>
                  <a:pt x="31" y="528"/>
                </a:lnTo>
                <a:lnTo>
                  <a:pt x="35" y="525"/>
                </a:lnTo>
                <a:lnTo>
                  <a:pt x="32" y="526"/>
                </a:lnTo>
                <a:lnTo>
                  <a:pt x="30" y="521"/>
                </a:lnTo>
                <a:lnTo>
                  <a:pt x="35" y="523"/>
                </a:lnTo>
                <a:lnTo>
                  <a:pt x="28" y="518"/>
                </a:lnTo>
                <a:lnTo>
                  <a:pt x="28" y="513"/>
                </a:lnTo>
                <a:lnTo>
                  <a:pt x="28" y="518"/>
                </a:lnTo>
                <a:lnTo>
                  <a:pt x="26" y="520"/>
                </a:lnTo>
                <a:lnTo>
                  <a:pt x="14" y="517"/>
                </a:lnTo>
                <a:lnTo>
                  <a:pt x="17" y="514"/>
                </a:lnTo>
                <a:lnTo>
                  <a:pt x="22" y="518"/>
                </a:lnTo>
                <a:lnTo>
                  <a:pt x="20" y="516"/>
                </a:lnTo>
                <a:lnTo>
                  <a:pt x="24" y="513"/>
                </a:lnTo>
                <a:lnTo>
                  <a:pt x="20" y="515"/>
                </a:lnTo>
                <a:lnTo>
                  <a:pt x="17" y="511"/>
                </a:lnTo>
                <a:lnTo>
                  <a:pt x="20" y="507"/>
                </a:lnTo>
                <a:lnTo>
                  <a:pt x="23" y="509"/>
                </a:lnTo>
                <a:lnTo>
                  <a:pt x="26" y="503"/>
                </a:lnTo>
                <a:lnTo>
                  <a:pt x="20" y="497"/>
                </a:lnTo>
                <a:lnTo>
                  <a:pt x="16" y="497"/>
                </a:lnTo>
                <a:lnTo>
                  <a:pt x="17" y="500"/>
                </a:lnTo>
                <a:lnTo>
                  <a:pt x="10" y="497"/>
                </a:lnTo>
                <a:lnTo>
                  <a:pt x="11" y="491"/>
                </a:lnTo>
                <a:lnTo>
                  <a:pt x="2" y="496"/>
                </a:lnTo>
                <a:lnTo>
                  <a:pt x="5" y="500"/>
                </a:lnTo>
                <a:lnTo>
                  <a:pt x="4" y="501"/>
                </a:lnTo>
                <a:lnTo>
                  <a:pt x="0" y="495"/>
                </a:lnTo>
                <a:lnTo>
                  <a:pt x="13" y="484"/>
                </a:lnTo>
                <a:lnTo>
                  <a:pt x="15" y="478"/>
                </a:lnTo>
                <a:lnTo>
                  <a:pt x="19" y="477"/>
                </a:lnTo>
                <a:lnTo>
                  <a:pt x="23" y="478"/>
                </a:lnTo>
                <a:lnTo>
                  <a:pt x="22" y="484"/>
                </a:lnTo>
                <a:lnTo>
                  <a:pt x="17" y="485"/>
                </a:lnTo>
                <a:lnTo>
                  <a:pt x="27" y="489"/>
                </a:lnTo>
                <a:lnTo>
                  <a:pt x="24" y="486"/>
                </a:lnTo>
                <a:lnTo>
                  <a:pt x="26" y="484"/>
                </a:lnTo>
                <a:lnTo>
                  <a:pt x="28" y="488"/>
                </a:lnTo>
                <a:lnTo>
                  <a:pt x="24" y="493"/>
                </a:lnTo>
                <a:lnTo>
                  <a:pt x="27" y="493"/>
                </a:lnTo>
                <a:lnTo>
                  <a:pt x="32" y="483"/>
                </a:lnTo>
                <a:lnTo>
                  <a:pt x="29" y="488"/>
                </a:lnTo>
                <a:lnTo>
                  <a:pt x="29" y="481"/>
                </a:lnTo>
                <a:lnTo>
                  <a:pt x="36" y="475"/>
                </a:lnTo>
                <a:lnTo>
                  <a:pt x="31" y="477"/>
                </a:lnTo>
                <a:lnTo>
                  <a:pt x="31" y="470"/>
                </a:lnTo>
                <a:lnTo>
                  <a:pt x="35" y="467"/>
                </a:lnTo>
                <a:lnTo>
                  <a:pt x="32" y="466"/>
                </a:lnTo>
                <a:lnTo>
                  <a:pt x="34" y="465"/>
                </a:lnTo>
                <a:lnTo>
                  <a:pt x="34" y="461"/>
                </a:lnTo>
                <a:lnTo>
                  <a:pt x="36" y="460"/>
                </a:lnTo>
                <a:lnTo>
                  <a:pt x="42" y="457"/>
                </a:lnTo>
                <a:lnTo>
                  <a:pt x="44" y="451"/>
                </a:lnTo>
                <a:lnTo>
                  <a:pt x="35" y="445"/>
                </a:lnTo>
                <a:lnTo>
                  <a:pt x="41" y="437"/>
                </a:lnTo>
                <a:lnTo>
                  <a:pt x="38" y="436"/>
                </a:lnTo>
                <a:lnTo>
                  <a:pt x="38" y="428"/>
                </a:lnTo>
                <a:lnTo>
                  <a:pt x="42" y="423"/>
                </a:lnTo>
                <a:lnTo>
                  <a:pt x="40" y="414"/>
                </a:lnTo>
                <a:lnTo>
                  <a:pt x="45" y="413"/>
                </a:lnTo>
                <a:lnTo>
                  <a:pt x="41" y="409"/>
                </a:lnTo>
                <a:lnTo>
                  <a:pt x="45" y="406"/>
                </a:lnTo>
                <a:lnTo>
                  <a:pt x="47" y="412"/>
                </a:lnTo>
                <a:lnTo>
                  <a:pt x="46" y="402"/>
                </a:lnTo>
                <a:lnTo>
                  <a:pt x="40" y="402"/>
                </a:lnTo>
                <a:lnTo>
                  <a:pt x="48" y="397"/>
                </a:lnTo>
                <a:lnTo>
                  <a:pt x="49" y="393"/>
                </a:lnTo>
                <a:lnTo>
                  <a:pt x="46" y="397"/>
                </a:lnTo>
                <a:lnTo>
                  <a:pt x="39" y="393"/>
                </a:lnTo>
                <a:lnTo>
                  <a:pt x="37" y="398"/>
                </a:lnTo>
                <a:lnTo>
                  <a:pt x="31" y="399"/>
                </a:lnTo>
                <a:lnTo>
                  <a:pt x="28" y="398"/>
                </a:lnTo>
                <a:lnTo>
                  <a:pt x="32" y="394"/>
                </a:lnTo>
                <a:lnTo>
                  <a:pt x="26" y="393"/>
                </a:lnTo>
                <a:lnTo>
                  <a:pt x="24" y="383"/>
                </a:lnTo>
                <a:lnTo>
                  <a:pt x="28" y="375"/>
                </a:lnTo>
                <a:lnTo>
                  <a:pt x="28" y="366"/>
                </a:lnTo>
                <a:lnTo>
                  <a:pt x="34" y="363"/>
                </a:lnTo>
                <a:lnTo>
                  <a:pt x="35" y="353"/>
                </a:lnTo>
                <a:lnTo>
                  <a:pt x="31" y="339"/>
                </a:lnTo>
                <a:lnTo>
                  <a:pt x="32" y="330"/>
                </a:lnTo>
                <a:lnTo>
                  <a:pt x="29" y="325"/>
                </a:lnTo>
                <a:lnTo>
                  <a:pt x="29" y="318"/>
                </a:lnTo>
                <a:lnTo>
                  <a:pt x="30" y="314"/>
                </a:lnTo>
                <a:lnTo>
                  <a:pt x="36" y="314"/>
                </a:lnTo>
                <a:lnTo>
                  <a:pt x="37" y="306"/>
                </a:lnTo>
                <a:lnTo>
                  <a:pt x="39" y="306"/>
                </a:lnTo>
                <a:lnTo>
                  <a:pt x="42" y="294"/>
                </a:lnTo>
                <a:lnTo>
                  <a:pt x="45" y="291"/>
                </a:lnTo>
                <a:lnTo>
                  <a:pt x="43" y="287"/>
                </a:lnTo>
                <a:lnTo>
                  <a:pt x="50" y="278"/>
                </a:lnTo>
                <a:lnTo>
                  <a:pt x="53" y="262"/>
                </a:lnTo>
                <a:lnTo>
                  <a:pt x="58" y="254"/>
                </a:lnTo>
                <a:lnTo>
                  <a:pt x="56" y="245"/>
                </a:lnTo>
                <a:lnTo>
                  <a:pt x="61" y="237"/>
                </a:lnTo>
                <a:lnTo>
                  <a:pt x="57" y="205"/>
                </a:lnTo>
                <a:lnTo>
                  <a:pt x="58" y="197"/>
                </a:lnTo>
                <a:lnTo>
                  <a:pt x="61" y="196"/>
                </a:lnTo>
                <a:lnTo>
                  <a:pt x="63" y="192"/>
                </a:lnTo>
                <a:lnTo>
                  <a:pt x="60" y="175"/>
                </a:lnTo>
                <a:lnTo>
                  <a:pt x="68" y="155"/>
                </a:lnTo>
                <a:lnTo>
                  <a:pt x="68" y="148"/>
                </a:lnTo>
                <a:lnTo>
                  <a:pt x="70" y="145"/>
                </a:lnTo>
                <a:lnTo>
                  <a:pt x="72" y="134"/>
                </a:lnTo>
                <a:lnTo>
                  <a:pt x="71" y="126"/>
                </a:lnTo>
                <a:lnTo>
                  <a:pt x="75" y="119"/>
                </a:lnTo>
                <a:lnTo>
                  <a:pt x="73" y="109"/>
                </a:lnTo>
                <a:lnTo>
                  <a:pt x="76" y="91"/>
                </a:lnTo>
                <a:lnTo>
                  <a:pt x="72" y="90"/>
                </a:lnTo>
                <a:lnTo>
                  <a:pt x="73" y="84"/>
                </a:lnTo>
                <a:lnTo>
                  <a:pt x="77" y="81"/>
                </a:lnTo>
                <a:lnTo>
                  <a:pt x="80" y="58"/>
                </a:lnTo>
                <a:lnTo>
                  <a:pt x="76" y="12"/>
                </a:lnTo>
                <a:lnTo>
                  <a:pt x="82" y="11"/>
                </a:lnTo>
                <a:lnTo>
                  <a:pt x="84" y="7"/>
                </a:lnTo>
                <a:lnTo>
                  <a:pt x="84" y="3"/>
                </a:lnTo>
                <a:lnTo>
                  <a:pt x="88" y="0"/>
                </a:lnTo>
                <a:lnTo>
                  <a:pt x="91" y="7"/>
                </a:lnTo>
                <a:lnTo>
                  <a:pt x="94" y="8"/>
                </a:lnTo>
                <a:lnTo>
                  <a:pt x="96" y="22"/>
                </a:lnTo>
                <a:lnTo>
                  <a:pt x="103" y="29"/>
                </a:lnTo>
                <a:lnTo>
                  <a:pt x="100" y="33"/>
                </a:lnTo>
                <a:lnTo>
                  <a:pt x="102" y="36"/>
                </a:lnTo>
                <a:lnTo>
                  <a:pt x="99" y="39"/>
                </a:lnTo>
                <a:lnTo>
                  <a:pt x="99" y="44"/>
                </a:lnTo>
                <a:lnTo>
                  <a:pt x="103" y="47"/>
                </a:lnTo>
                <a:lnTo>
                  <a:pt x="102" y="50"/>
                </a:lnTo>
                <a:lnTo>
                  <a:pt x="107" y="57"/>
                </a:lnTo>
                <a:lnTo>
                  <a:pt x="111" y="80"/>
                </a:lnTo>
                <a:lnTo>
                  <a:pt x="121" y="80"/>
                </a:lnTo>
                <a:lnTo>
                  <a:pt x="123" y="83"/>
                </a:lnTo>
                <a:lnTo>
                  <a:pt x="119" y="98"/>
                </a:lnTo>
                <a:lnTo>
                  <a:pt x="106" y="104"/>
                </a:lnTo>
                <a:lnTo>
                  <a:pt x="102" y="110"/>
                </a:lnTo>
                <a:lnTo>
                  <a:pt x="104" y="116"/>
                </a:lnTo>
                <a:lnTo>
                  <a:pt x="101" y="121"/>
                </a:lnTo>
                <a:lnTo>
                  <a:pt x="104" y="132"/>
                </a:lnTo>
                <a:lnTo>
                  <a:pt x="101" y="137"/>
                </a:lnTo>
                <a:lnTo>
                  <a:pt x="106" y="144"/>
                </a:lnTo>
                <a:lnTo>
                  <a:pt x="98" y="147"/>
                </a:lnTo>
                <a:lnTo>
                  <a:pt x="93" y="160"/>
                </a:lnTo>
                <a:lnTo>
                  <a:pt x="86" y="167"/>
                </a:lnTo>
                <a:lnTo>
                  <a:pt x="84" y="178"/>
                </a:lnTo>
                <a:lnTo>
                  <a:pt x="81" y="182"/>
                </a:lnTo>
                <a:lnTo>
                  <a:pt x="84" y="196"/>
                </a:lnTo>
                <a:lnTo>
                  <a:pt x="78" y="202"/>
                </a:lnTo>
                <a:lnTo>
                  <a:pt x="77" y="210"/>
                </a:lnTo>
                <a:lnTo>
                  <a:pt x="74" y="212"/>
                </a:lnTo>
                <a:lnTo>
                  <a:pt x="73" y="219"/>
                </a:lnTo>
                <a:lnTo>
                  <a:pt x="78" y="225"/>
                </a:lnTo>
                <a:lnTo>
                  <a:pt x="77" y="230"/>
                </a:lnTo>
                <a:lnTo>
                  <a:pt x="81" y="241"/>
                </a:lnTo>
                <a:lnTo>
                  <a:pt x="80" y="246"/>
                </a:lnTo>
                <a:lnTo>
                  <a:pt x="84" y="249"/>
                </a:lnTo>
                <a:lnTo>
                  <a:pt x="83" y="255"/>
                </a:lnTo>
                <a:lnTo>
                  <a:pt x="84" y="264"/>
                </a:lnTo>
                <a:lnTo>
                  <a:pt x="80" y="264"/>
                </a:lnTo>
                <a:lnTo>
                  <a:pt x="76" y="279"/>
                </a:lnTo>
                <a:lnTo>
                  <a:pt x="73" y="281"/>
                </a:lnTo>
                <a:lnTo>
                  <a:pt x="76" y="291"/>
                </a:lnTo>
                <a:lnTo>
                  <a:pt x="75" y="296"/>
                </a:lnTo>
                <a:lnTo>
                  <a:pt x="71" y="299"/>
                </a:lnTo>
                <a:lnTo>
                  <a:pt x="71" y="301"/>
                </a:lnTo>
                <a:lnTo>
                  <a:pt x="66" y="302"/>
                </a:lnTo>
                <a:lnTo>
                  <a:pt x="64" y="308"/>
                </a:lnTo>
                <a:lnTo>
                  <a:pt x="65" y="324"/>
                </a:lnTo>
                <a:lnTo>
                  <a:pt x="69" y="340"/>
                </a:lnTo>
                <a:lnTo>
                  <a:pt x="61" y="346"/>
                </a:lnTo>
                <a:lnTo>
                  <a:pt x="61" y="353"/>
                </a:lnTo>
                <a:lnTo>
                  <a:pt x="60" y="359"/>
                </a:lnTo>
                <a:lnTo>
                  <a:pt x="57" y="358"/>
                </a:lnTo>
                <a:lnTo>
                  <a:pt x="58" y="365"/>
                </a:lnTo>
                <a:lnTo>
                  <a:pt x="55" y="370"/>
                </a:lnTo>
                <a:lnTo>
                  <a:pt x="58" y="372"/>
                </a:lnTo>
                <a:lnTo>
                  <a:pt x="54" y="379"/>
                </a:lnTo>
                <a:lnTo>
                  <a:pt x="55" y="383"/>
                </a:lnTo>
                <a:lnTo>
                  <a:pt x="54" y="397"/>
                </a:lnTo>
                <a:lnTo>
                  <a:pt x="57" y="405"/>
                </a:lnTo>
                <a:lnTo>
                  <a:pt x="51" y="408"/>
                </a:lnTo>
                <a:lnTo>
                  <a:pt x="51" y="422"/>
                </a:lnTo>
                <a:lnTo>
                  <a:pt x="57" y="425"/>
                </a:lnTo>
                <a:lnTo>
                  <a:pt x="54" y="431"/>
                </a:lnTo>
                <a:lnTo>
                  <a:pt x="57" y="434"/>
                </a:lnTo>
                <a:lnTo>
                  <a:pt x="55" y="437"/>
                </a:lnTo>
                <a:lnTo>
                  <a:pt x="57" y="439"/>
                </a:lnTo>
                <a:lnTo>
                  <a:pt x="55" y="449"/>
                </a:lnTo>
                <a:lnTo>
                  <a:pt x="65" y="452"/>
                </a:lnTo>
                <a:lnTo>
                  <a:pt x="63" y="457"/>
                </a:lnTo>
                <a:lnTo>
                  <a:pt x="51" y="457"/>
                </a:lnTo>
                <a:lnTo>
                  <a:pt x="52" y="459"/>
                </a:lnTo>
                <a:lnTo>
                  <a:pt x="59" y="461"/>
                </a:lnTo>
                <a:lnTo>
                  <a:pt x="63" y="467"/>
                </a:lnTo>
                <a:lnTo>
                  <a:pt x="56" y="474"/>
                </a:lnTo>
                <a:lnTo>
                  <a:pt x="58" y="481"/>
                </a:lnTo>
                <a:lnTo>
                  <a:pt x="54" y="485"/>
                </a:lnTo>
                <a:lnTo>
                  <a:pt x="57" y="486"/>
                </a:lnTo>
                <a:lnTo>
                  <a:pt x="57" y="496"/>
                </a:lnTo>
                <a:lnTo>
                  <a:pt x="54" y="498"/>
                </a:lnTo>
                <a:lnTo>
                  <a:pt x="55" y="507"/>
                </a:lnTo>
                <a:lnTo>
                  <a:pt x="48" y="511"/>
                </a:lnTo>
                <a:lnTo>
                  <a:pt x="45" y="521"/>
                </a:lnTo>
                <a:lnTo>
                  <a:pt x="49" y="524"/>
                </a:lnTo>
                <a:lnTo>
                  <a:pt x="49" y="530"/>
                </a:lnTo>
                <a:lnTo>
                  <a:pt x="45" y="533"/>
                </a:lnTo>
                <a:lnTo>
                  <a:pt x="45" y="540"/>
                </a:lnTo>
                <a:lnTo>
                  <a:pt x="39" y="544"/>
                </a:lnTo>
                <a:lnTo>
                  <a:pt x="36" y="551"/>
                </a:lnTo>
                <a:lnTo>
                  <a:pt x="32" y="551"/>
                </a:lnTo>
                <a:lnTo>
                  <a:pt x="31" y="554"/>
                </a:lnTo>
                <a:lnTo>
                  <a:pt x="31" y="569"/>
                </a:lnTo>
                <a:lnTo>
                  <a:pt x="35" y="573"/>
                </a:lnTo>
                <a:lnTo>
                  <a:pt x="36" y="583"/>
                </a:lnTo>
                <a:lnTo>
                  <a:pt x="49" y="580"/>
                </a:lnTo>
                <a:lnTo>
                  <a:pt x="49" y="588"/>
                </a:lnTo>
                <a:lnTo>
                  <a:pt x="47" y="591"/>
                </a:lnTo>
                <a:lnTo>
                  <a:pt x="49" y="594"/>
                </a:lnTo>
                <a:lnTo>
                  <a:pt x="47" y="600"/>
                </a:lnTo>
                <a:lnTo>
                  <a:pt x="54" y="611"/>
                </a:lnTo>
                <a:lnTo>
                  <a:pt x="81" y="611"/>
                </a:lnTo>
                <a:lnTo>
                  <a:pt x="103" y="620"/>
                </a:lnTo>
                <a:lnTo>
                  <a:pt x="92" y="616"/>
                </a:lnTo>
                <a:lnTo>
                  <a:pt x="86" y="623"/>
                </a:lnTo>
                <a:lnTo>
                  <a:pt x="70" y="628"/>
                </a:lnTo>
                <a:lnTo>
                  <a:pt x="68" y="652"/>
                </a:lnTo>
                <a:lnTo>
                  <a:pt x="63" y="655"/>
                </a:lnTo>
                <a:lnTo>
                  <a:pt x="51" y="651"/>
                </a:lnTo>
                <a:lnTo>
                  <a:pt x="46" y="644"/>
                </a:lnTo>
                <a:lnTo>
                  <a:pt x="49" y="640"/>
                </a:lnTo>
                <a:lnTo>
                  <a:pt x="51" y="640"/>
                </a:lnTo>
                <a:lnTo>
                  <a:pt x="50" y="644"/>
                </a:lnTo>
                <a:lnTo>
                  <a:pt x="51" y="644"/>
                </a:lnTo>
                <a:lnTo>
                  <a:pt x="55" y="639"/>
                </a:lnTo>
                <a:lnTo>
                  <a:pt x="56" y="644"/>
                </a:lnTo>
                <a:lnTo>
                  <a:pt x="53" y="647"/>
                </a:lnTo>
                <a:lnTo>
                  <a:pt x="55" y="646"/>
                </a:lnTo>
                <a:lnTo>
                  <a:pt x="57" y="639"/>
                </a:lnTo>
                <a:lnTo>
                  <a:pt x="62" y="636"/>
                </a:lnTo>
                <a:lnTo>
                  <a:pt x="65" y="630"/>
                </a:lnTo>
                <a:lnTo>
                  <a:pt x="53" y="637"/>
                </a:lnTo>
                <a:lnTo>
                  <a:pt x="46" y="636"/>
                </a:lnTo>
                <a:lnTo>
                  <a:pt x="50" y="639"/>
                </a:lnTo>
                <a:lnTo>
                  <a:pt x="43" y="642"/>
                </a:lnTo>
                <a:lnTo>
                  <a:pt x="47" y="647"/>
                </a:lnTo>
                <a:lnTo>
                  <a:pt x="34" y="638"/>
                </a:lnTo>
                <a:lnTo>
                  <a:pt x="43" y="641"/>
                </a:lnTo>
                <a:lnTo>
                  <a:pt x="42" y="639"/>
                </a:lnTo>
                <a:lnTo>
                  <a:pt x="43" y="637"/>
                </a:lnTo>
                <a:lnTo>
                  <a:pt x="40" y="636"/>
                </a:lnTo>
                <a:lnTo>
                  <a:pt x="39" y="630"/>
                </a:lnTo>
                <a:lnTo>
                  <a:pt x="43" y="628"/>
                </a:lnTo>
                <a:lnTo>
                  <a:pt x="60" y="625"/>
                </a:lnTo>
                <a:lnTo>
                  <a:pt x="42" y="624"/>
                </a:lnTo>
                <a:lnTo>
                  <a:pt x="40" y="625"/>
                </a:lnTo>
                <a:lnTo>
                  <a:pt x="43" y="626"/>
                </a:lnTo>
                <a:lnTo>
                  <a:pt x="39" y="630"/>
                </a:lnTo>
                <a:lnTo>
                  <a:pt x="39" y="636"/>
                </a:lnTo>
                <a:lnTo>
                  <a:pt x="36" y="637"/>
                </a:lnTo>
                <a:lnTo>
                  <a:pt x="32" y="634"/>
                </a:lnTo>
                <a:lnTo>
                  <a:pt x="35" y="632"/>
                </a:lnTo>
                <a:lnTo>
                  <a:pt x="31" y="629"/>
                </a:lnTo>
                <a:lnTo>
                  <a:pt x="35" y="629"/>
                </a:lnTo>
                <a:lnTo>
                  <a:pt x="37" y="624"/>
                </a:lnTo>
                <a:close/>
                <a:moveTo>
                  <a:pt x="11" y="599"/>
                </a:moveTo>
                <a:lnTo>
                  <a:pt x="13" y="593"/>
                </a:lnTo>
                <a:lnTo>
                  <a:pt x="17" y="594"/>
                </a:lnTo>
                <a:lnTo>
                  <a:pt x="11" y="599"/>
                </a:lnTo>
                <a:close/>
                <a:moveTo>
                  <a:pt x="6" y="602"/>
                </a:moveTo>
                <a:lnTo>
                  <a:pt x="8" y="595"/>
                </a:lnTo>
                <a:lnTo>
                  <a:pt x="11" y="596"/>
                </a:lnTo>
                <a:lnTo>
                  <a:pt x="6" y="602"/>
                </a:lnTo>
                <a:close/>
                <a:moveTo>
                  <a:pt x="24" y="606"/>
                </a:moveTo>
                <a:lnTo>
                  <a:pt x="21" y="604"/>
                </a:lnTo>
                <a:lnTo>
                  <a:pt x="23" y="601"/>
                </a:lnTo>
                <a:lnTo>
                  <a:pt x="26" y="605"/>
                </a:lnTo>
                <a:lnTo>
                  <a:pt x="24" y="606"/>
                </a:lnTo>
                <a:close/>
                <a:moveTo>
                  <a:pt x="11" y="606"/>
                </a:moveTo>
                <a:lnTo>
                  <a:pt x="11" y="603"/>
                </a:lnTo>
                <a:lnTo>
                  <a:pt x="13" y="602"/>
                </a:lnTo>
                <a:lnTo>
                  <a:pt x="12" y="606"/>
                </a:lnTo>
                <a:lnTo>
                  <a:pt x="12" y="608"/>
                </a:lnTo>
                <a:lnTo>
                  <a:pt x="11" y="614"/>
                </a:lnTo>
                <a:lnTo>
                  <a:pt x="9" y="610"/>
                </a:lnTo>
                <a:lnTo>
                  <a:pt x="11" y="606"/>
                </a:lnTo>
                <a:close/>
                <a:moveTo>
                  <a:pt x="22" y="610"/>
                </a:moveTo>
                <a:lnTo>
                  <a:pt x="17" y="605"/>
                </a:lnTo>
                <a:lnTo>
                  <a:pt x="23" y="608"/>
                </a:lnTo>
                <a:lnTo>
                  <a:pt x="22" y="610"/>
                </a:lnTo>
                <a:close/>
                <a:moveTo>
                  <a:pt x="12" y="614"/>
                </a:moveTo>
                <a:lnTo>
                  <a:pt x="14" y="607"/>
                </a:lnTo>
                <a:lnTo>
                  <a:pt x="16" y="607"/>
                </a:lnTo>
                <a:lnTo>
                  <a:pt x="12" y="614"/>
                </a:lnTo>
                <a:close/>
                <a:moveTo>
                  <a:pt x="20" y="614"/>
                </a:moveTo>
                <a:lnTo>
                  <a:pt x="26" y="618"/>
                </a:lnTo>
                <a:lnTo>
                  <a:pt x="23" y="620"/>
                </a:lnTo>
                <a:lnTo>
                  <a:pt x="20" y="614"/>
                </a:lnTo>
                <a:close/>
                <a:moveTo>
                  <a:pt x="27" y="620"/>
                </a:moveTo>
                <a:lnTo>
                  <a:pt x="23" y="615"/>
                </a:lnTo>
                <a:lnTo>
                  <a:pt x="27" y="617"/>
                </a:lnTo>
                <a:lnTo>
                  <a:pt x="27" y="620"/>
                </a:lnTo>
                <a:close/>
                <a:moveTo>
                  <a:pt x="26" y="628"/>
                </a:moveTo>
                <a:lnTo>
                  <a:pt x="24" y="624"/>
                </a:lnTo>
                <a:lnTo>
                  <a:pt x="28" y="620"/>
                </a:lnTo>
                <a:lnTo>
                  <a:pt x="26" y="628"/>
                </a:lnTo>
                <a:close/>
                <a:moveTo>
                  <a:pt x="101" y="626"/>
                </a:moveTo>
                <a:lnTo>
                  <a:pt x="100" y="677"/>
                </a:lnTo>
                <a:lnTo>
                  <a:pt x="100" y="679"/>
                </a:lnTo>
                <a:lnTo>
                  <a:pt x="97" y="677"/>
                </a:lnTo>
                <a:lnTo>
                  <a:pt x="99" y="680"/>
                </a:lnTo>
                <a:lnTo>
                  <a:pt x="93" y="681"/>
                </a:lnTo>
                <a:lnTo>
                  <a:pt x="86" y="678"/>
                </a:lnTo>
                <a:lnTo>
                  <a:pt x="87" y="675"/>
                </a:lnTo>
                <a:lnTo>
                  <a:pt x="70" y="678"/>
                </a:lnTo>
                <a:lnTo>
                  <a:pt x="74" y="673"/>
                </a:lnTo>
                <a:lnTo>
                  <a:pt x="66" y="677"/>
                </a:lnTo>
                <a:lnTo>
                  <a:pt x="68" y="673"/>
                </a:lnTo>
                <a:lnTo>
                  <a:pt x="63" y="674"/>
                </a:lnTo>
                <a:lnTo>
                  <a:pt x="62" y="670"/>
                </a:lnTo>
                <a:lnTo>
                  <a:pt x="60" y="675"/>
                </a:lnTo>
                <a:lnTo>
                  <a:pt x="54" y="674"/>
                </a:lnTo>
                <a:lnTo>
                  <a:pt x="53" y="670"/>
                </a:lnTo>
                <a:lnTo>
                  <a:pt x="57" y="672"/>
                </a:lnTo>
                <a:lnTo>
                  <a:pt x="55" y="668"/>
                </a:lnTo>
                <a:lnTo>
                  <a:pt x="59" y="670"/>
                </a:lnTo>
                <a:lnTo>
                  <a:pt x="58" y="668"/>
                </a:lnTo>
                <a:lnTo>
                  <a:pt x="62" y="667"/>
                </a:lnTo>
                <a:lnTo>
                  <a:pt x="68" y="669"/>
                </a:lnTo>
                <a:lnTo>
                  <a:pt x="70" y="666"/>
                </a:lnTo>
                <a:lnTo>
                  <a:pt x="73" y="666"/>
                </a:lnTo>
                <a:lnTo>
                  <a:pt x="70" y="672"/>
                </a:lnTo>
                <a:lnTo>
                  <a:pt x="73" y="667"/>
                </a:lnTo>
                <a:lnTo>
                  <a:pt x="79" y="671"/>
                </a:lnTo>
                <a:lnTo>
                  <a:pt x="69" y="661"/>
                </a:lnTo>
                <a:lnTo>
                  <a:pt x="79" y="668"/>
                </a:lnTo>
                <a:lnTo>
                  <a:pt x="79" y="666"/>
                </a:lnTo>
                <a:lnTo>
                  <a:pt x="80" y="664"/>
                </a:lnTo>
                <a:lnTo>
                  <a:pt x="84" y="671"/>
                </a:lnTo>
                <a:lnTo>
                  <a:pt x="83" y="664"/>
                </a:lnTo>
                <a:lnTo>
                  <a:pt x="92" y="668"/>
                </a:lnTo>
                <a:lnTo>
                  <a:pt x="90" y="674"/>
                </a:lnTo>
                <a:lnTo>
                  <a:pt x="93" y="672"/>
                </a:lnTo>
                <a:lnTo>
                  <a:pt x="95" y="668"/>
                </a:lnTo>
                <a:lnTo>
                  <a:pt x="80" y="660"/>
                </a:lnTo>
                <a:lnTo>
                  <a:pt x="79" y="654"/>
                </a:lnTo>
                <a:lnTo>
                  <a:pt x="90" y="646"/>
                </a:lnTo>
                <a:lnTo>
                  <a:pt x="90" y="642"/>
                </a:lnTo>
                <a:lnTo>
                  <a:pt x="78" y="645"/>
                </a:lnTo>
                <a:lnTo>
                  <a:pt x="75" y="643"/>
                </a:lnTo>
                <a:lnTo>
                  <a:pt x="75" y="635"/>
                </a:lnTo>
                <a:lnTo>
                  <a:pt x="80" y="632"/>
                </a:lnTo>
                <a:lnTo>
                  <a:pt x="75" y="629"/>
                </a:lnTo>
                <a:lnTo>
                  <a:pt x="83" y="630"/>
                </a:lnTo>
                <a:lnTo>
                  <a:pt x="89" y="621"/>
                </a:lnTo>
                <a:lnTo>
                  <a:pt x="93" y="626"/>
                </a:lnTo>
                <a:lnTo>
                  <a:pt x="101" y="626"/>
                </a:lnTo>
                <a:close/>
                <a:moveTo>
                  <a:pt x="31" y="640"/>
                </a:moveTo>
                <a:lnTo>
                  <a:pt x="26" y="636"/>
                </a:lnTo>
                <a:lnTo>
                  <a:pt x="20" y="636"/>
                </a:lnTo>
                <a:lnTo>
                  <a:pt x="14" y="628"/>
                </a:lnTo>
                <a:lnTo>
                  <a:pt x="30" y="636"/>
                </a:lnTo>
                <a:lnTo>
                  <a:pt x="31" y="640"/>
                </a:lnTo>
                <a:lnTo>
                  <a:pt x="32" y="637"/>
                </a:lnTo>
                <a:lnTo>
                  <a:pt x="38" y="643"/>
                </a:lnTo>
                <a:lnTo>
                  <a:pt x="31" y="640"/>
                </a:lnTo>
                <a:close/>
                <a:moveTo>
                  <a:pt x="120" y="681"/>
                </a:moveTo>
                <a:lnTo>
                  <a:pt x="123" y="686"/>
                </a:lnTo>
                <a:lnTo>
                  <a:pt x="120" y="690"/>
                </a:lnTo>
                <a:lnTo>
                  <a:pt x="116" y="686"/>
                </a:lnTo>
                <a:lnTo>
                  <a:pt x="108" y="688"/>
                </a:lnTo>
                <a:lnTo>
                  <a:pt x="104" y="681"/>
                </a:lnTo>
                <a:lnTo>
                  <a:pt x="108" y="680"/>
                </a:lnTo>
                <a:lnTo>
                  <a:pt x="117" y="681"/>
                </a:lnTo>
                <a:lnTo>
                  <a:pt x="120" y="681"/>
                </a:lnTo>
                <a:close/>
                <a:moveTo>
                  <a:pt x="91" y="686"/>
                </a:moveTo>
                <a:lnTo>
                  <a:pt x="90" y="689"/>
                </a:lnTo>
                <a:lnTo>
                  <a:pt x="93" y="695"/>
                </a:lnTo>
                <a:lnTo>
                  <a:pt x="87" y="692"/>
                </a:lnTo>
                <a:lnTo>
                  <a:pt x="85" y="689"/>
                </a:lnTo>
                <a:lnTo>
                  <a:pt x="88" y="686"/>
                </a:lnTo>
                <a:lnTo>
                  <a:pt x="83" y="689"/>
                </a:lnTo>
                <a:lnTo>
                  <a:pt x="81" y="686"/>
                </a:lnTo>
                <a:lnTo>
                  <a:pt x="82" y="684"/>
                </a:lnTo>
                <a:lnTo>
                  <a:pt x="102" y="681"/>
                </a:lnTo>
                <a:lnTo>
                  <a:pt x="105" y="683"/>
                </a:lnTo>
                <a:lnTo>
                  <a:pt x="101" y="686"/>
                </a:lnTo>
                <a:lnTo>
                  <a:pt x="95" y="683"/>
                </a:lnTo>
                <a:lnTo>
                  <a:pt x="106" y="688"/>
                </a:lnTo>
                <a:lnTo>
                  <a:pt x="99" y="689"/>
                </a:lnTo>
                <a:lnTo>
                  <a:pt x="107" y="692"/>
                </a:lnTo>
                <a:lnTo>
                  <a:pt x="110" y="699"/>
                </a:lnTo>
                <a:lnTo>
                  <a:pt x="104" y="694"/>
                </a:lnTo>
                <a:lnTo>
                  <a:pt x="97" y="694"/>
                </a:lnTo>
                <a:lnTo>
                  <a:pt x="98" y="687"/>
                </a:lnTo>
                <a:lnTo>
                  <a:pt x="91" y="686"/>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43" name="Freeform 70"/>
          <p:cNvSpPr>
            <a:spLocks noEditPoints="1"/>
          </p:cNvSpPr>
          <p:nvPr/>
        </p:nvSpPr>
        <p:spPr bwMode="auto">
          <a:xfrm>
            <a:off x="1287463" y="1030288"/>
            <a:ext cx="2058987" cy="2681287"/>
          </a:xfrm>
          <a:custGeom>
            <a:avLst/>
            <a:gdLst>
              <a:gd name="T0" fmla="*/ 2147483647 w 1251"/>
              <a:gd name="T1" fmla="*/ 2147483647 h 1629"/>
              <a:gd name="T2" fmla="*/ 2147483647 w 1251"/>
              <a:gd name="T3" fmla="*/ 2147483647 h 1629"/>
              <a:gd name="T4" fmla="*/ 2147483647 w 1251"/>
              <a:gd name="T5" fmla="*/ 2147483647 h 1629"/>
              <a:gd name="T6" fmla="*/ 2147483647 w 1251"/>
              <a:gd name="T7" fmla="*/ 2147483647 h 1629"/>
              <a:gd name="T8" fmla="*/ 2147483647 w 1251"/>
              <a:gd name="T9" fmla="*/ 2147483647 h 1629"/>
              <a:gd name="T10" fmla="*/ 2147483647 w 1251"/>
              <a:gd name="T11" fmla="*/ 2147483647 h 1629"/>
              <a:gd name="T12" fmla="*/ 2147483647 w 1251"/>
              <a:gd name="T13" fmla="*/ 2147483647 h 1629"/>
              <a:gd name="T14" fmla="*/ 2147483647 w 1251"/>
              <a:gd name="T15" fmla="*/ 2147483647 h 1629"/>
              <a:gd name="T16" fmla="*/ 2147483647 w 1251"/>
              <a:gd name="T17" fmla="*/ 2147483647 h 1629"/>
              <a:gd name="T18" fmla="*/ 2147483647 w 1251"/>
              <a:gd name="T19" fmla="*/ 2147483647 h 1629"/>
              <a:gd name="T20" fmla="*/ 2147483647 w 1251"/>
              <a:gd name="T21" fmla="*/ 2147483647 h 1629"/>
              <a:gd name="T22" fmla="*/ 2147483647 w 1251"/>
              <a:gd name="T23" fmla="*/ 2147483647 h 1629"/>
              <a:gd name="T24" fmla="*/ 2147483647 w 1251"/>
              <a:gd name="T25" fmla="*/ 2147483647 h 1629"/>
              <a:gd name="T26" fmla="*/ 2147483647 w 1251"/>
              <a:gd name="T27" fmla="*/ 2147483647 h 1629"/>
              <a:gd name="T28" fmla="*/ 2147483647 w 1251"/>
              <a:gd name="T29" fmla="*/ 2147483647 h 1629"/>
              <a:gd name="T30" fmla="*/ 2147483647 w 1251"/>
              <a:gd name="T31" fmla="*/ 2147483647 h 1629"/>
              <a:gd name="T32" fmla="*/ 2147483647 w 1251"/>
              <a:gd name="T33" fmla="*/ 2147483647 h 1629"/>
              <a:gd name="T34" fmla="*/ 2147483647 w 1251"/>
              <a:gd name="T35" fmla="*/ 2147483647 h 1629"/>
              <a:gd name="T36" fmla="*/ 2147483647 w 1251"/>
              <a:gd name="T37" fmla="*/ 2147483647 h 1629"/>
              <a:gd name="T38" fmla="*/ 2147483647 w 1251"/>
              <a:gd name="T39" fmla="*/ 2147483647 h 1629"/>
              <a:gd name="T40" fmla="*/ 2147483647 w 1251"/>
              <a:gd name="T41" fmla="*/ 2147483647 h 1629"/>
              <a:gd name="T42" fmla="*/ 2147483647 w 1251"/>
              <a:gd name="T43" fmla="*/ 2147483647 h 1629"/>
              <a:gd name="T44" fmla="*/ 2147483647 w 1251"/>
              <a:gd name="T45" fmla="*/ 2147483647 h 1629"/>
              <a:gd name="T46" fmla="*/ 2147483647 w 1251"/>
              <a:gd name="T47" fmla="*/ 2147483647 h 1629"/>
              <a:gd name="T48" fmla="*/ 2147483647 w 1251"/>
              <a:gd name="T49" fmla="*/ 2147483647 h 1629"/>
              <a:gd name="T50" fmla="*/ 2147483647 w 1251"/>
              <a:gd name="T51" fmla="*/ 2147483647 h 1629"/>
              <a:gd name="T52" fmla="*/ 2147483647 w 1251"/>
              <a:gd name="T53" fmla="*/ 2147483647 h 1629"/>
              <a:gd name="T54" fmla="*/ 2147483647 w 1251"/>
              <a:gd name="T55" fmla="*/ 2147483647 h 1629"/>
              <a:gd name="T56" fmla="*/ 2147483647 w 1251"/>
              <a:gd name="T57" fmla="*/ 2147483647 h 1629"/>
              <a:gd name="T58" fmla="*/ 2147483647 w 1251"/>
              <a:gd name="T59" fmla="*/ 2147483647 h 1629"/>
              <a:gd name="T60" fmla="*/ 2147483647 w 1251"/>
              <a:gd name="T61" fmla="*/ 2147483647 h 1629"/>
              <a:gd name="T62" fmla="*/ 2147483647 w 1251"/>
              <a:gd name="T63" fmla="*/ 2147483647 h 1629"/>
              <a:gd name="T64" fmla="*/ 2147483647 w 1251"/>
              <a:gd name="T65" fmla="*/ 2147483647 h 1629"/>
              <a:gd name="T66" fmla="*/ 2147483647 w 1251"/>
              <a:gd name="T67" fmla="*/ 2147483647 h 1629"/>
              <a:gd name="T68" fmla="*/ 2147483647 w 1251"/>
              <a:gd name="T69" fmla="*/ 2147483647 h 1629"/>
              <a:gd name="T70" fmla="*/ 2147483647 w 1251"/>
              <a:gd name="T71" fmla="*/ 2147483647 h 1629"/>
              <a:gd name="T72" fmla="*/ 2147483647 w 1251"/>
              <a:gd name="T73" fmla="*/ 2147483647 h 1629"/>
              <a:gd name="T74" fmla="*/ 2147483647 w 1251"/>
              <a:gd name="T75" fmla="*/ 2147483647 h 1629"/>
              <a:gd name="T76" fmla="*/ 2147483647 w 1251"/>
              <a:gd name="T77" fmla="*/ 2147483647 h 1629"/>
              <a:gd name="T78" fmla="*/ 2147483647 w 1251"/>
              <a:gd name="T79" fmla="*/ 2147483647 h 1629"/>
              <a:gd name="T80" fmla="*/ 2147483647 w 1251"/>
              <a:gd name="T81" fmla="*/ 2147483647 h 1629"/>
              <a:gd name="T82" fmla="*/ 2147483647 w 1251"/>
              <a:gd name="T83" fmla="*/ 2147483647 h 1629"/>
              <a:gd name="T84" fmla="*/ 2147483647 w 1251"/>
              <a:gd name="T85" fmla="*/ 2147483647 h 1629"/>
              <a:gd name="T86" fmla="*/ 2147483647 w 1251"/>
              <a:gd name="T87" fmla="*/ 2147483647 h 1629"/>
              <a:gd name="T88" fmla="*/ 2147483647 w 1251"/>
              <a:gd name="T89" fmla="*/ 2147483647 h 1629"/>
              <a:gd name="T90" fmla="*/ 2147483647 w 1251"/>
              <a:gd name="T91" fmla="*/ 2147483647 h 1629"/>
              <a:gd name="T92" fmla="*/ 2147483647 w 1251"/>
              <a:gd name="T93" fmla="*/ 2147483647 h 1629"/>
              <a:gd name="T94" fmla="*/ 2147483647 w 1251"/>
              <a:gd name="T95" fmla="*/ 2147483647 h 1629"/>
              <a:gd name="T96" fmla="*/ 2147483647 w 1251"/>
              <a:gd name="T97" fmla="*/ 2147483647 h 1629"/>
              <a:gd name="T98" fmla="*/ 2147483647 w 1251"/>
              <a:gd name="T99" fmla="*/ 2147483647 h 1629"/>
              <a:gd name="T100" fmla="*/ 2147483647 w 1251"/>
              <a:gd name="T101" fmla="*/ 2147483647 h 1629"/>
              <a:gd name="T102" fmla="*/ 2147483647 w 1251"/>
              <a:gd name="T103" fmla="*/ 2147483647 h 1629"/>
              <a:gd name="T104" fmla="*/ 2147483647 w 1251"/>
              <a:gd name="T105" fmla="*/ 2147483647 h 1629"/>
              <a:gd name="T106" fmla="*/ 2147483647 w 1251"/>
              <a:gd name="T107" fmla="*/ 2147483647 h 1629"/>
              <a:gd name="T108" fmla="*/ 2147483647 w 1251"/>
              <a:gd name="T109" fmla="*/ 2147483647 h 1629"/>
              <a:gd name="T110" fmla="*/ 2147483647 w 1251"/>
              <a:gd name="T111" fmla="*/ 2147483647 h 1629"/>
              <a:gd name="T112" fmla="*/ 2147483647 w 1251"/>
              <a:gd name="T113" fmla="*/ 2147483647 h 1629"/>
              <a:gd name="T114" fmla="*/ 2147483647 w 1251"/>
              <a:gd name="T115" fmla="*/ 2147483647 h 1629"/>
              <a:gd name="T116" fmla="*/ 2147483647 w 1251"/>
              <a:gd name="T117" fmla="*/ 2147483647 h 1629"/>
              <a:gd name="T118" fmla="*/ 2147483647 w 1251"/>
              <a:gd name="T119" fmla="*/ 2147483647 h 1629"/>
              <a:gd name="T120" fmla="*/ 2147483647 w 1251"/>
              <a:gd name="T121" fmla="*/ 2147483647 h 1629"/>
              <a:gd name="T122" fmla="*/ 2147483647 w 1251"/>
              <a:gd name="T123" fmla="*/ 2147483647 h 1629"/>
              <a:gd name="T124" fmla="*/ 2147483647 w 1251"/>
              <a:gd name="T125" fmla="*/ 2147483647 h 16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1" h="1629">
                <a:moveTo>
                  <a:pt x="597" y="331"/>
                </a:moveTo>
                <a:lnTo>
                  <a:pt x="579" y="313"/>
                </a:lnTo>
                <a:lnTo>
                  <a:pt x="577" y="302"/>
                </a:lnTo>
                <a:lnTo>
                  <a:pt x="584" y="292"/>
                </a:lnTo>
                <a:lnTo>
                  <a:pt x="596" y="298"/>
                </a:lnTo>
                <a:lnTo>
                  <a:pt x="599" y="321"/>
                </a:lnTo>
                <a:lnTo>
                  <a:pt x="597" y="331"/>
                </a:lnTo>
                <a:close/>
                <a:moveTo>
                  <a:pt x="527" y="401"/>
                </a:moveTo>
                <a:lnTo>
                  <a:pt x="520" y="398"/>
                </a:lnTo>
                <a:lnTo>
                  <a:pt x="526" y="390"/>
                </a:lnTo>
                <a:lnTo>
                  <a:pt x="521" y="383"/>
                </a:lnTo>
                <a:lnTo>
                  <a:pt x="509" y="396"/>
                </a:lnTo>
                <a:lnTo>
                  <a:pt x="514" y="382"/>
                </a:lnTo>
                <a:lnTo>
                  <a:pt x="501" y="379"/>
                </a:lnTo>
                <a:lnTo>
                  <a:pt x="503" y="359"/>
                </a:lnTo>
                <a:lnTo>
                  <a:pt x="537" y="360"/>
                </a:lnTo>
                <a:lnTo>
                  <a:pt x="543" y="375"/>
                </a:lnTo>
                <a:lnTo>
                  <a:pt x="542" y="386"/>
                </a:lnTo>
                <a:lnTo>
                  <a:pt x="543" y="391"/>
                </a:lnTo>
                <a:lnTo>
                  <a:pt x="557" y="377"/>
                </a:lnTo>
                <a:lnTo>
                  <a:pt x="566" y="387"/>
                </a:lnTo>
                <a:lnTo>
                  <a:pt x="564" y="397"/>
                </a:lnTo>
                <a:lnTo>
                  <a:pt x="581" y="403"/>
                </a:lnTo>
                <a:lnTo>
                  <a:pt x="580" y="410"/>
                </a:lnTo>
                <a:lnTo>
                  <a:pt x="587" y="412"/>
                </a:lnTo>
                <a:lnTo>
                  <a:pt x="582" y="423"/>
                </a:lnTo>
                <a:lnTo>
                  <a:pt x="583" y="432"/>
                </a:lnTo>
                <a:lnTo>
                  <a:pt x="595" y="449"/>
                </a:lnTo>
                <a:lnTo>
                  <a:pt x="594" y="460"/>
                </a:lnTo>
                <a:lnTo>
                  <a:pt x="581" y="468"/>
                </a:lnTo>
                <a:lnTo>
                  <a:pt x="572" y="461"/>
                </a:lnTo>
                <a:lnTo>
                  <a:pt x="565" y="439"/>
                </a:lnTo>
                <a:lnTo>
                  <a:pt x="543" y="437"/>
                </a:lnTo>
                <a:lnTo>
                  <a:pt x="541" y="427"/>
                </a:lnTo>
                <a:lnTo>
                  <a:pt x="517" y="435"/>
                </a:lnTo>
                <a:lnTo>
                  <a:pt x="509" y="417"/>
                </a:lnTo>
                <a:lnTo>
                  <a:pt x="530" y="419"/>
                </a:lnTo>
                <a:lnTo>
                  <a:pt x="532" y="410"/>
                </a:lnTo>
                <a:lnTo>
                  <a:pt x="523" y="409"/>
                </a:lnTo>
                <a:lnTo>
                  <a:pt x="533" y="402"/>
                </a:lnTo>
                <a:lnTo>
                  <a:pt x="527" y="401"/>
                </a:lnTo>
                <a:close/>
                <a:moveTo>
                  <a:pt x="780" y="378"/>
                </a:moveTo>
                <a:lnTo>
                  <a:pt x="791" y="381"/>
                </a:lnTo>
                <a:lnTo>
                  <a:pt x="773" y="390"/>
                </a:lnTo>
                <a:lnTo>
                  <a:pt x="780" y="378"/>
                </a:lnTo>
                <a:close/>
                <a:moveTo>
                  <a:pt x="624" y="467"/>
                </a:moveTo>
                <a:lnTo>
                  <a:pt x="612" y="451"/>
                </a:lnTo>
                <a:lnTo>
                  <a:pt x="625" y="444"/>
                </a:lnTo>
                <a:lnTo>
                  <a:pt x="608" y="432"/>
                </a:lnTo>
                <a:lnTo>
                  <a:pt x="603" y="419"/>
                </a:lnTo>
                <a:lnTo>
                  <a:pt x="609" y="415"/>
                </a:lnTo>
                <a:lnTo>
                  <a:pt x="603" y="399"/>
                </a:lnTo>
                <a:lnTo>
                  <a:pt x="622" y="400"/>
                </a:lnTo>
                <a:lnTo>
                  <a:pt x="653" y="428"/>
                </a:lnTo>
                <a:lnTo>
                  <a:pt x="645" y="437"/>
                </a:lnTo>
                <a:lnTo>
                  <a:pt x="653" y="446"/>
                </a:lnTo>
                <a:lnTo>
                  <a:pt x="649" y="456"/>
                </a:lnTo>
                <a:lnTo>
                  <a:pt x="624" y="467"/>
                </a:lnTo>
                <a:close/>
                <a:moveTo>
                  <a:pt x="439" y="405"/>
                </a:moveTo>
                <a:lnTo>
                  <a:pt x="449" y="419"/>
                </a:lnTo>
                <a:lnTo>
                  <a:pt x="447" y="432"/>
                </a:lnTo>
                <a:lnTo>
                  <a:pt x="391" y="430"/>
                </a:lnTo>
                <a:lnTo>
                  <a:pt x="425" y="403"/>
                </a:lnTo>
                <a:lnTo>
                  <a:pt x="439" y="405"/>
                </a:lnTo>
                <a:close/>
                <a:moveTo>
                  <a:pt x="539" y="435"/>
                </a:moveTo>
                <a:lnTo>
                  <a:pt x="541" y="439"/>
                </a:lnTo>
                <a:lnTo>
                  <a:pt x="537" y="445"/>
                </a:lnTo>
                <a:lnTo>
                  <a:pt x="534" y="442"/>
                </a:lnTo>
                <a:lnTo>
                  <a:pt x="539" y="435"/>
                </a:lnTo>
                <a:close/>
                <a:moveTo>
                  <a:pt x="439" y="446"/>
                </a:moveTo>
                <a:lnTo>
                  <a:pt x="444" y="449"/>
                </a:lnTo>
                <a:lnTo>
                  <a:pt x="443" y="456"/>
                </a:lnTo>
                <a:lnTo>
                  <a:pt x="426" y="463"/>
                </a:lnTo>
                <a:lnTo>
                  <a:pt x="437" y="468"/>
                </a:lnTo>
                <a:lnTo>
                  <a:pt x="437" y="483"/>
                </a:lnTo>
                <a:lnTo>
                  <a:pt x="426" y="492"/>
                </a:lnTo>
                <a:lnTo>
                  <a:pt x="405" y="496"/>
                </a:lnTo>
                <a:lnTo>
                  <a:pt x="393" y="485"/>
                </a:lnTo>
                <a:lnTo>
                  <a:pt x="391" y="466"/>
                </a:lnTo>
                <a:lnTo>
                  <a:pt x="406" y="452"/>
                </a:lnTo>
                <a:lnTo>
                  <a:pt x="439" y="446"/>
                </a:lnTo>
                <a:close/>
                <a:moveTo>
                  <a:pt x="379" y="473"/>
                </a:moveTo>
                <a:lnTo>
                  <a:pt x="366" y="456"/>
                </a:lnTo>
                <a:lnTo>
                  <a:pt x="378" y="449"/>
                </a:lnTo>
                <a:lnTo>
                  <a:pt x="388" y="466"/>
                </a:lnTo>
                <a:lnTo>
                  <a:pt x="379" y="473"/>
                </a:lnTo>
                <a:close/>
                <a:moveTo>
                  <a:pt x="557" y="460"/>
                </a:moveTo>
                <a:lnTo>
                  <a:pt x="567" y="472"/>
                </a:lnTo>
                <a:lnTo>
                  <a:pt x="551" y="475"/>
                </a:lnTo>
                <a:lnTo>
                  <a:pt x="545" y="464"/>
                </a:lnTo>
                <a:lnTo>
                  <a:pt x="557" y="460"/>
                </a:lnTo>
                <a:close/>
                <a:moveTo>
                  <a:pt x="677" y="473"/>
                </a:moveTo>
                <a:lnTo>
                  <a:pt x="671" y="491"/>
                </a:lnTo>
                <a:lnTo>
                  <a:pt x="639" y="489"/>
                </a:lnTo>
                <a:lnTo>
                  <a:pt x="632" y="480"/>
                </a:lnTo>
                <a:lnTo>
                  <a:pt x="644" y="466"/>
                </a:lnTo>
                <a:lnTo>
                  <a:pt x="677" y="473"/>
                </a:lnTo>
                <a:close/>
                <a:moveTo>
                  <a:pt x="500" y="470"/>
                </a:moveTo>
                <a:lnTo>
                  <a:pt x="519" y="504"/>
                </a:lnTo>
                <a:lnTo>
                  <a:pt x="512" y="511"/>
                </a:lnTo>
                <a:lnTo>
                  <a:pt x="501" y="499"/>
                </a:lnTo>
                <a:lnTo>
                  <a:pt x="494" y="472"/>
                </a:lnTo>
                <a:lnTo>
                  <a:pt x="500" y="470"/>
                </a:lnTo>
                <a:close/>
                <a:moveTo>
                  <a:pt x="717" y="506"/>
                </a:moveTo>
                <a:lnTo>
                  <a:pt x="706" y="495"/>
                </a:lnTo>
                <a:lnTo>
                  <a:pt x="705" y="482"/>
                </a:lnTo>
                <a:lnTo>
                  <a:pt x="716" y="478"/>
                </a:lnTo>
                <a:lnTo>
                  <a:pt x="726" y="489"/>
                </a:lnTo>
                <a:lnTo>
                  <a:pt x="726" y="500"/>
                </a:lnTo>
                <a:lnTo>
                  <a:pt x="717" y="506"/>
                </a:lnTo>
                <a:close/>
                <a:moveTo>
                  <a:pt x="789" y="481"/>
                </a:moveTo>
                <a:lnTo>
                  <a:pt x="795" y="487"/>
                </a:lnTo>
                <a:lnTo>
                  <a:pt x="791" y="490"/>
                </a:lnTo>
                <a:lnTo>
                  <a:pt x="785" y="484"/>
                </a:lnTo>
                <a:lnTo>
                  <a:pt x="789" y="481"/>
                </a:lnTo>
                <a:close/>
                <a:moveTo>
                  <a:pt x="278" y="545"/>
                </a:moveTo>
                <a:lnTo>
                  <a:pt x="309" y="498"/>
                </a:lnTo>
                <a:lnTo>
                  <a:pt x="342" y="498"/>
                </a:lnTo>
                <a:lnTo>
                  <a:pt x="344" y="494"/>
                </a:lnTo>
                <a:lnTo>
                  <a:pt x="337" y="490"/>
                </a:lnTo>
                <a:lnTo>
                  <a:pt x="347" y="483"/>
                </a:lnTo>
                <a:lnTo>
                  <a:pt x="363" y="499"/>
                </a:lnTo>
                <a:lnTo>
                  <a:pt x="350" y="507"/>
                </a:lnTo>
                <a:lnTo>
                  <a:pt x="350" y="516"/>
                </a:lnTo>
                <a:lnTo>
                  <a:pt x="357" y="522"/>
                </a:lnTo>
                <a:lnTo>
                  <a:pt x="349" y="523"/>
                </a:lnTo>
                <a:lnTo>
                  <a:pt x="355" y="537"/>
                </a:lnTo>
                <a:lnTo>
                  <a:pt x="339" y="547"/>
                </a:lnTo>
                <a:lnTo>
                  <a:pt x="340" y="559"/>
                </a:lnTo>
                <a:lnTo>
                  <a:pt x="338" y="562"/>
                </a:lnTo>
                <a:lnTo>
                  <a:pt x="325" y="555"/>
                </a:lnTo>
                <a:lnTo>
                  <a:pt x="329" y="533"/>
                </a:lnTo>
                <a:lnTo>
                  <a:pt x="321" y="533"/>
                </a:lnTo>
                <a:lnTo>
                  <a:pt x="318" y="536"/>
                </a:lnTo>
                <a:lnTo>
                  <a:pt x="321" y="545"/>
                </a:lnTo>
                <a:lnTo>
                  <a:pt x="311" y="549"/>
                </a:lnTo>
                <a:lnTo>
                  <a:pt x="316" y="553"/>
                </a:lnTo>
                <a:lnTo>
                  <a:pt x="316" y="562"/>
                </a:lnTo>
                <a:lnTo>
                  <a:pt x="310" y="574"/>
                </a:lnTo>
                <a:lnTo>
                  <a:pt x="302" y="562"/>
                </a:lnTo>
                <a:lnTo>
                  <a:pt x="303" y="569"/>
                </a:lnTo>
                <a:lnTo>
                  <a:pt x="300" y="572"/>
                </a:lnTo>
                <a:lnTo>
                  <a:pt x="304" y="581"/>
                </a:lnTo>
                <a:lnTo>
                  <a:pt x="298" y="588"/>
                </a:lnTo>
                <a:lnTo>
                  <a:pt x="291" y="590"/>
                </a:lnTo>
                <a:lnTo>
                  <a:pt x="291" y="579"/>
                </a:lnTo>
                <a:lnTo>
                  <a:pt x="285" y="568"/>
                </a:lnTo>
                <a:lnTo>
                  <a:pt x="283" y="571"/>
                </a:lnTo>
                <a:lnTo>
                  <a:pt x="283" y="583"/>
                </a:lnTo>
                <a:lnTo>
                  <a:pt x="267" y="577"/>
                </a:lnTo>
                <a:lnTo>
                  <a:pt x="261" y="583"/>
                </a:lnTo>
                <a:lnTo>
                  <a:pt x="258" y="581"/>
                </a:lnTo>
                <a:lnTo>
                  <a:pt x="262" y="573"/>
                </a:lnTo>
                <a:lnTo>
                  <a:pt x="259" y="572"/>
                </a:lnTo>
                <a:lnTo>
                  <a:pt x="261" y="570"/>
                </a:lnTo>
                <a:lnTo>
                  <a:pt x="254" y="574"/>
                </a:lnTo>
                <a:lnTo>
                  <a:pt x="260" y="559"/>
                </a:lnTo>
                <a:lnTo>
                  <a:pt x="278" y="545"/>
                </a:lnTo>
                <a:close/>
                <a:moveTo>
                  <a:pt x="706" y="502"/>
                </a:moveTo>
                <a:lnTo>
                  <a:pt x="712" y="506"/>
                </a:lnTo>
                <a:lnTo>
                  <a:pt x="705" y="508"/>
                </a:lnTo>
                <a:lnTo>
                  <a:pt x="704" y="504"/>
                </a:lnTo>
                <a:lnTo>
                  <a:pt x="706" y="502"/>
                </a:lnTo>
                <a:close/>
                <a:moveTo>
                  <a:pt x="381" y="537"/>
                </a:moveTo>
                <a:lnTo>
                  <a:pt x="369" y="533"/>
                </a:lnTo>
                <a:lnTo>
                  <a:pt x="384" y="525"/>
                </a:lnTo>
                <a:lnTo>
                  <a:pt x="390" y="533"/>
                </a:lnTo>
                <a:lnTo>
                  <a:pt x="381" y="537"/>
                </a:lnTo>
                <a:close/>
                <a:moveTo>
                  <a:pt x="722" y="551"/>
                </a:moveTo>
                <a:lnTo>
                  <a:pt x="713" y="534"/>
                </a:lnTo>
                <a:lnTo>
                  <a:pt x="724" y="530"/>
                </a:lnTo>
                <a:lnTo>
                  <a:pt x="727" y="535"/>
                </a:lnTo>
                <a:lnTo>
                  <a:pt x="724" y="544"/>
                </a:lnTo>
                <a:lnTo>
                  <a:pt x="727" y="549"/>
                </a:lnTo>
                <a:lnTo>
                  <a:pt x="722" y="551"/>
                </a:lnTo>
                <a:close/>
                <a:moveTo>
                  <a:pt x="879" y="572"/>
                </a:moveTo>
                <a:lnTo>
                  <a:pt x="875" y="582"/>
                </a:lnTo>
                <a:lnTo>
                  <a:pt x="879" y="589"/>
                </a:lnTo>
                <a:lnTo>
                  <a:pt x="867" y="586"/>
                </a:lnTo>
                <a:lnTo>
                  <a:pt x="879" y="572"/>
                </a:lnTo>
                <a:close/>
                <a:moveTo>
                  <a:pt x="331" y="572"/>
                </a:moveTo>
                <a:lnTo>
                  <a:pt x="333" y="574"/>
                </a:lnTo>
                <a:lnTo>
                  <a:pt x="331" y="581"/>
                </a:lnTo>
                <a:lnTo>
                  <a:pt x="321" y="605"/>
                </a:lnTo>
                <a:lnTo>
                  <a:pt x="306" y="602"/>
                </a:lnTo>
                <a:lnTo>
                  <a:pt x="331" y="572"/>
                </a:lnTo>
                <a:close/>
                <a:moveTo>
                  <a:pt x="659" y="581"/>
                </a:moveTo>
                <a:lnTo>
                  <a:pt x="660" y="593"/>
                </a:lnTo>
                <a:lnTo>
                  <a:pt x="654" y="593"/>
                </a:lnTo>
                <a:lnTo>
                  <a:pt x="652" y="583"/>
                </a:lnTo>
                <a:lnTo>
                  <a:pt x="659" y="581"/>
                </a:lnTo>
                <a:close/>
                <a:moveTo>
                  <a:pt x="285" y="584"/>
                </a:moveTo>
                <a:lnTo>
                  <a:pt x="283" y="594"/>
                </a:lnTo>
                <a:lnTo>
                  <a:pt x="278" y="593"/>
                </a:lnTo>
                <a:lnTo>
                  <a:pt x="285" y="584"/>
                </a:lnTo>
                <a:close/>
                <a:moveTo>
                  <a:pt x="637" y="602"/>
                </a:moveTo>
                <a:lnTo>
                  <a:pt x="625" y="616"/>
                </a:lnTo>
                <a:lnTo>
                  <a:pt x="622" y="608"/>
                </a:lnTo>
                <a:lnTo>
                  <a:pt x="637" y="602"/>
                </a:lnTo>
                <a:close/>
                <a:moveTo>
                  <a:pt x="618" y="656"/>
                </a:moveTo>
                <a:lnTo>
                  <a:pt x="619" y="658"/>
                </a:lnTo>
                <a:lnTo>
                  <a:pt x="617" y="662"/>
                </a:lnTo>
                <a:lnTo>
                  <a:pt x="611" y="663"/>
                </a:lnTo>
                <a:lnTo>
                  <a:pt x="618" y="656"/>
                </a:lnTo>
                <a:close/>
                <a:moveTo>
                  <a:pt x="356" y="704"/>
                </a:moveTo>
                <a:lnTo>
                  <a:pt x="363" y="712"/>
                </a:lnTo>
                <a:lnTo>
                  <a:pt x="361" y="718"/>
                </a:lnTo>
                <a:lnTo>
                  <a:pt x="310" y="756"/>
                </a:lnTo>
                <a:lnTo>
                  <a:pt x="307" y="769"/>
                </a:lnTo>
                <a:lnTo>
                  <a:pt x="300" y="775"/>
                </a:lnTo>
                <a:lnTo>
                  <a:pt x="293" y="773"/>
                </a:lnTo>
                <a:lnTo>
                  <a:pt x="295" y="779"/>
                </a:lnTo>
                <a:lnTo>
                  <a:pt x="291" y="788"/>
                </a:lnTo>
                <a:lnTo>
                  <a:pt x="292" y="800"/>
                </a:lnTo>
                <a:lnTo>
                  <a:pt x="288" y="809"/>
                </a:lnTo>
                <a:lnTo>
                  <a:pt x="273" y="810"/>
                </a:lnTo>
                <a:lnTo>
                  <a:pt x="258" y="826"/>
                </a:lnTo>
                <a:lnTo>
                  <a:pt x="251" y="825"/>
                </a:lnTo>
                <a:lnTo>
                  <a:pt x="241" y="801"/>
                </a:lnTo>
                <a:lnTo>
                  <a:pt x="227" y="787"/>
                </a:lnTo>
                <a:lnTo>
                  <a:pt x="212" y="787"/>
                </a:lnTo>
                <a:lnTo>
                  <a:pt x="226" y="759"/>
                </a:lnTo>
                <a:lnTo>
                  <a:pt x="226" y="747"/>
                </a:lnTo>
                <a:lnTo>
                  <a:pt x="234" y="742"/>
                </a:lnTo>
                <a:lnTo>
                  <a:pt x="228" y="735"/>
                </a:lnTo>
                <a:lnTo>
                  <a:pt x="243" y="701"/>
                </a:lnTo>
                <a:lnTo>
                  <a:pt x="237" y="695"/>
                </a:lnTo>
                <a:lnTo>
                  <a:pt x="230" y="671"/>
                </a:lnTo>
                <a:lnTo>
                  <a:pt x="276" y="660"/>
                </a:lnTo>
                <a:lnTo>
                  <a:pt x="303" y="677"/>
                </a:lnTo>
                <a:lnTo>
                  <a:pt x="300" y="687"/>
                </a:lnTo>
                <a:lnTo>
                  <a:pt x="304" y="677"/>
                </a:lnTo>
                <a:lnTo>
                  <a:pt x="310" y="678"/>
                </a:lnTo>
                <a:lnTo>
                  <a:pt x="309" y="689"/>
                </a:lnTo>
                <a:lnTo>
                  <a:pt x="316" y="677"/>
                </a:lnTo>
                <a:lnTo>
                  <a:pt x="333" y="677"/>
                </a:lnTo>
                <a:lnTo>
                  <a:pt x="356" y="704"/>
                </a:lnTo>
                <a:close/>
                <a:moveTo>
                  <a:pt x="614" y="684"/>
                </a:moveTo>
                <a:lnTo>
                  <a:pt x="603" y="697"/>
                </a:lnTo>
                <a:lnTo>
                  <a:pt x="588" y="694"/>
                </a:lnTo>
                <a:lnTo>
                  <a:pt x="614" y="684"/>
                </a:lnTo>
                <a:close/>
                <a:moveTo>
                  <a:pt x="853" y="701"/>
                </a:moveTo>
                <a:lnTo>
                  <a:pt x="900" y="711"/>
                </a:lnTo>
                <a:lnTo>
                  <a:pt x="920" y="744"/>
                </a:lnTo>
                <a:lnTo>
                  <a:pt x="870" y="750"/>
                </a:lnTo>
                <a:lnTo>
                  <a:pt x="864" y="745"/>
                </a:lnTo>
                <a:lnTo>
                  <a:pt x="861" y="728"/>
                </a:lnTo>
                <a:lnTo>
                  <a:pt x="851" y="722"/>
                </a:lnTo>
                <a:lnTo>
                  <a:pt x="853" y="701"/>
                </a:lnTo>
                <a:close/>
                <a:moveTo>
                  <a:pt x="626" y="730"/>
                </a:moveTo>
                <a:lnTo>
                  <a:pt x="629" y="735"/>
                </a:lnTo>
                <a:lnTo>
                  <a:pt x="628" y="741"/>
                </a:lnTo>
                <a:lnTo>
                  <a:pt x="621" y="736"/>
                </a:lnTo>
                <a:lnTo>
                  <a:pt x="626" y="730"/>
                </a:lnTo>
                <a:close/>
                <a:moveTo>
                  <a:pt x="627" y="744"/>
                </a:moveTo>
                <a:lnTo>
                  <a:pt x="626" y="752"/>
                </a:lnTo>
                <a:lnTo>
                  <a:pt x="622" y="749"/>
                </a:lnTo>
                <a:lnTo>
                  <a:pt x="627" y="744"/>
                </a:lnTo>
                <a:close/>
                <a:moveTo>
                  <a:pt x="574" y="845"/>
                </a:moveTo>
                <a:lnTo>
                  <a:pt x="577" y="854"/>
                </a:lnTo>
                <a:lnTo>
                  <a:pt x="571" y="849"/>
                </a:lnTo>
                <a:lnTo>
                  <a:pt x="574" y="845"/>
                </a:lnTo>
                <a:close/>
                <a:moveTo>
                  <a:pt x="867" y="883"/>
                </a:moveTo>
                <a:lnTo>
                  <a:pt x="873" y="885"/>
                </a:lnTo>
                <a:lnTo>
                  <a:pt x="863" y="888"/>
                </a:lnTo>
                <a:lnTo>
                  <a:pt x="863" y="893"/>
                </a:lnTo>
                <a:lnTo>
                  <a:pt x="852" y="886"/>
                </a:lnTo>
                <a:lnTo>
                  <a:pt x="867" y="883"/>
                </a:lnTo>
                <a:close/>
                <a:moveTo>
                  <a:pt x="890" y="884"/>
                </a:moveTo>
                <a:lnTo>
                  <a:pt x="892" y="888"/>
                </a:lnTo>
                <a:lnTo>
                  <a:pt x="879" y="894"/>
                </a:lnTo>
                <a:lnTo>
                  <a:pt x="890" y="884"/>
                </a:lnTo>
                <a:close/>
                <a:moveTo>
                  <a:pt x="635" y="892"/>
                </a:moveTo>
                <a:lnTo>
                  <a:pt x="634" y="899"/>
                </a:lnTo>
                <a:lnTo>
                  <a:pt x="626" y="890"/>
                </a:lnTo>
                <a:lnTo>
                  <a:pt x="635" y="892"/>
                </a:lnTo>
                <a:close/>
                <a:moveTo>
                  <a:pt x="886" y="897"/>
                </a:moveTo>
                <a:lnTo>
                  <a:pt x="889" y="901"/>
                </a:lnTo>
                <a:lnTo>
                  <a:pt x="882" y="915"/>
                </a:lnTo>
                <a:lnTo>
                  <a:pt x="872" y="918"/>
                </a:lnTo>
                <a:lnTo>
                  <a:pt x="886" y="897"/>
                </a:lnTo>
                <a:close/>
                <a:moveTo>
                  <a:pt x="579" y="908"/>
                </a:moveTo>
                <a:lnTo>
                  <a:pt x="580" y="915"/>
                </a:lnTo>
                <a:lnTo>
                  <a:pt x="577" y="912"/>
                </a:lnTo>
                <a:lnTo>
                  <a:pt x="579" y="908"/>
                </a:lnTo>
                <a:close/>
                <a:moveTo>
                  <a:pt x="880" y="935"/>
                </a:moveTo>
                <a:lnTo>
                  <a:pt x="879" y="932"/>
                </a:lnTo>
                <a:lnTo>
                  <a:pt x="882" y="930"/>
                </a:lnTo>
                <a:lnTo>
                  <a:pt x="879" y="927"/>
                </a:lnTo>
                <a:lnTo>
                  <a:pt x="885" y="928"/>
                </a:lnTo>
                <a:lnTo>
                  <a:pt x="880" y="935"/>
                </a:lnTo>
                <a:close/>
                <a:moveTo>
                  <a:pt x="514" y="930"/>
                </a:moveTo>
                <a:lnTo>
                  <a:pt x="518" y="934"/>
                </a:lnTo>
                <a:lnTo>
                  <a:pt x="516" y="937"/>
                </a:lnTo>
                <a:lnTo>
                  <a:pt x="508" y="931"/>
                </a:lnTo>
                <a:lnTo>
                  <a:pt x="514" y="930"/>
                </a:lnTo>
                <a:close/>
                <a:moveTo>
                  <a:pt x="876" y="938"/>
                </a:moveTo>
                <a:lnTo>
                  <a:pt x="880" y="942"/>
                </a:lnTo>
                <a:lnTo>
                  <a:pt x="876" y="945"/>
                </a:lnTo>
                <a:lnTo>
                  <a:pt x="876" y="938"/>
                </a:lnTo>
                <a:close/>
                <a:moveTo>
                  <a:pt x="466" y="972"/>
                </a:moveTo>
                <a:lnTo>
                  <a:pt x="465" y="965"/>
                </a:lnTo>
                <a:lnTo>
                  <a:pt x="467" y="965"/>
                </a:lnTo>
                <a:lnTo>
                  <a:pt x="468" y="969"/>
                </a:lnTo>
                <a:lnTo>
                  <a:pt x="466" y="972"/>
                </a:lnTo>
                <a:close/>
                <a:moveTo>
                  <a:pt x="808" y="1024"/>
                </a:moveTo>
                <a:lnTo>
                  <a:pt x="811" y="1027"/>
                </a:lnTo>
                <a:lnTo>
                  <a:pt x="811" y="1031"/>
                </a:lnTo>
                <a:lnTo>
                  <a:pt x="818" y="1034"/>
                </a:lnTo>
                <a:lnTo>
                  <a:pt x="816" y="1037"/>
                </a:lnTo>
                <a:lnTo>
                  <a:pt x="805" y="1033"/>
                </a:lnTo>
                <a:lnTo>
                  <a:pt x="805" y="1028"/>
                </a:lnTo>
                <a:lnTo>
                  <a:pt x="800" y="1019"/>
                </a:lnTo>
                <a:lnTo>
                  <a:pt x="808" y="1024"/>
                </a:lnTo>
                <a:close/>
                <a:moveTo>
                  <a:pt x="794" y="1024"/>
                </a:moveTo>
                <a:lnTo>
                  <a:pt x="799" y="1035"/>
                </a:lnTo>
                <a:lnTo>
                  <a:pt x="797" y="1040"/>
                </a:lnTo>
                <a:lnTo>
                  <a:pt x="791" y="1032"/>
                </a:lnTo>
                <a:lnTo>
                  <a:pt x="791" y="1025"/>
                </a:lnTo>
                <a:lnTo>
                  <a:pt x="794" y="1024"/>
                </a:lnTo>
                <a:close/>
                <a:moveTo>
                  <a:pt x="774" y="1068"/>
                </a:moveTo>
                <a:lnTo>
                  <a:pt x="778" y="1034"/>
                </a:lnTo>
                <a:lnTo>
                  <a:pt x="785" y="1026"/>
                </a:lnTo>
                <a:lnTo>
                  <a:pt x="785" y="1031"/>
                </a:lnTo>
                <a:lnTo>
                  <a:pt x="791" y="1032"/>
                </a:lnTo>
                <a:lnTo>
                  <a:pt x="792" y="1037"/>
                </a:lnTo>
                <a:lnTo>
                  <a:pt x="788" y="1040"/>
                </a:lnTo>
                <a:lnTo>
                  <a:pt x="794" y="1051"/>
                </a:lnTo>
                <a:lnTo>
                  <a:pt x="799" y="1042"/>
                </a:lnTo>
                <a:lnTo>
                  <a:pt x="805" y="1051"/>
                </a:lnTo>
                <a:lnTo>
                  <a:pt x="815" y="1054"/>
                </a:lnTo>
                <a:lnTo>
                  <a:pt x="818" y="1060"/>
                </a:lnTo>
                <a:lnTo>
                  <a:pt x="838" y="1075"/>
                </a:lnTo>
                <a:lnTo>
                  <a:pt x="841" y="1087"/>
                </a:lnTo>
                <a:lnTo>
                  <a:pt x="835" y="1091"/>
                </a:lnTo>
                <a:lnTo>
                  <a:pt x="850" y="1091"/>
                </a:lnTo>
                <a:lnTo>
                  <a:pt x="851" y="1087"/>
                </a:lnTo>
                <a:lnTo>
                  <a:pt x="861" y="1098"/>
                </a:lnTo>
                <a:lnTo>
                  <a:pt x="848" y="1109"/>
                </a:lnTo>
                <a:lnTo>
                  <a:pt x="829" y="1101"/>
                </a:lnTo>
                <a:lnTo>
                  <a:pt x="830" y="1094"/>
                </a:lnTo>
                <a:lnTo>
                  <a:pt x="820" y="1093"/>
                </a:lnTo>
                <a:lnTo>
                  <a:pt x="822" y="1087"/>
                </a:lnTo>
                <a:lnTo>
                  <a:pt x="820" y="1085"/>
                </a:lnTo>
                <a:lnTo>
                  <a:pt x="813" y="1088"/>
                </a:lnTo>
                <a:lnTo>
                  <a:pt x="811" y="1091"/>
                </a:lnTo>
                <a:lnTo>
                  <a:pt x="812" y="1098"/>
                </a:lnTo>
                <a:lnTo>
                  <a:pt x="803" y="1104"/>
                </a:lnTo>
                <a:lnTo>
                  <a:pt x="799" y="1112"/>
                </a:lnTo>
                <a:lnTo>
                  <a:pt x="786" y="1119"/>
                </a:lnTo>
                <a:lnTo>
                  <a:pt x="782" y="1100"/>
                </a:lnTo>
                <a:lnTo>
                  <a:pt x="761" y="1103"/>
                </a:lnTo>
                <a:lnTo>
                  <a:pt x="766" y="1094"/>
                </a:lnTo>
                <a:lnTo>
                  <a:pt x="776" y="1088"/>
                </a:lnTo>
                <a:lnTo>
                  <a:pt x="773" y="1077"/>
                </a:lnTo>
                <a:lnTo>
                  <a:pt x="774" y="1068"/>
                </a:lnTo>
                <a:close/>
                <a:moveTo>
                  <a:pt x="910" y="1108"/>
                </a:moveTo>
                <a:lnTo>
                  <a:pt x="913" y="1108"/>
                </a:lnTo>
                <a:lnTo>
                  <a:pt x="910" y="1112"/>
                </a:lnTo>
                <a:lnTo>
                  <a:pt x="906" y="1110"/>
                </a:lnTo>
                <a:lnTo>
                  <a:pt x="899" y="1102"/>
                </a:lnTo>
                <a:lnTo>
                  <a:pt x="905" y="1102"/>
                </a:lnTo>
                <a:lnTo>
                  <a:pt x="910" y="1108"/>
                </a:lnTo>
                <a:close/>
                <a:moveTo>
                  <a:pt x="1085" y="1103"/>
                </a:moveTo>
                <a:lnTo>
                  <a:pt x="1089" y="1114"/>
                </a:lnTo>
                <a:lnTo>
                  <a:pt x="1084" y="1108"/>
                </a:lnTo>
                <a:lnTo>
                  <a:pt x="1083" y="1104"/>
                </a:lnTo>
                <a:lnTo>
                  <a:pt x="1085" y="1103"/>
                </a:lnTo>
                <a:close/>
                <a:moveTo>
                  <a:pt x="889" y="1108"/>
                </a:moveTo>
                <a:lnTo>
                  <a:pt x="897" y="1109"/>
                </a:lnTo>
                <a:lnTo>
                  <a:pt x="899" y="1114"/>
                </a:lnTo>
                <a:lnTo>
                  <a:pt x="892" y="1120"/>
                </a:lnTo>
                <a:lnTo>
                  <a:pt x="884" y="1110"/>
                </a:lnTo>
                <a:lnTo>
                  <a:pt x="889" y="1108"/>
                </a:lnTo>
                <a:close/>
                <a:moveTo>
                  <a:pt x="833" y="1124"/>
                </a:moveTo>
                <a:lnTo>
                  <a:pt x="837" y="1125"/>
                </a:lnTo>
                <a:lnTo>
                  <a:pt x="836" y="1132"/>
                </a:lnTo>
                <a:lnTo>
                  <a:pt x="821" y="1147"/>
                </a:lnTo>
                <a:lnTo>
                  <a:pt x="811" y="1149"/>
                </a:lnTo>
                <a:lnTo>
                  <a:pt x="808" y="1140"/>
                </a:lnTo>
                <a:lnTo>
                  <a:pt x="816" y="1126"/>
                </a:lnTo>
                <a:lnTo>
                  <a:pt x="833" y="1124"/>
                </a:lnTo>
                <a:close/>
                <a:moveTo>
                  <a:pt x="997" y="1130"/>
                </a:moveTo>
                <a:lnTo>
                  <a:pt x="1002" y="1136"/>
                </a:lnTo>
                <a:lnTo>
                  <a:pt x="995" y="1137"/>
                </a:lnTo>
                <a:lnTo>
                  <a:pt x="993" y="1130"/>
                </a:lnTo>
                <a:lnTo>
                  <a:pt x="988" y="1127"/>
                </a:lnTo>
                <a:lnTo>
                  <a:pt x="997" y="1130"/>
                </a:lnTo>
                <a:close/>
                <a:moveTo>
                  <a:pt x="1085" y="1138"/>
                </a:moveTo>
                <a:lnTo>
                  <a:pt x="1082" y="1143"/>
                </a:lnTo>
                <a:lnTo>
                  <a:pt x="1076" y="1139"/>
                </a:lnTo>
                <a:lnTo>
                  <a:pt x="1085" y="1138"/>
                </a:lnTo>
                <a:close/>
                <a:moveTo>
                  <a:pt x="870" y="1159"/>
                </a:moveTo>
                <a:lnTo>
                  <a:pt x="866" y="1166"/>
                </a:lnTo>
                <a:lnTo>
                  <a:pt x="860" y="1159"/>
                </a:lnTo>
                <a:lnTo>
                  <a:pt x="860" y="1150"/>
                </a:lnTo>
                <a:lnTo>
                  <a:pt x="864" y="1142"/>
                </a:lnTo>
                <a:lnTo>
                  <a:pt x="871" y="1142"/>
                </a:lnTo>
                <a:lnTo>
                  <a:pt x="874" y="1148"/>
                </a:lnTo>
                <a:lnTo>
                  <a:pt x="870" y="1159"/>
                </a:lnTo>
                <a:close/>
                <a:moveTo>
                  <a:pt x="1075" y="1156"/>
                </a:moveTo>
                <a:lnTo>
                  <a:pt x="1079" y="1161"/>
                </a:lnTo>
                <a:lnTo>
                  <a:pt x="1073" y="1159"/>
                </a:lnTo>
                <a:lnTo>
                  <a:pt x="1075" y="1156"/>
                </a:lnTo>
                <a:close/>
                <a:moveTo>
                  <a:pt x="1081" y="1166"/>
                </a:moveTo>
                <a:lnTo>
                  <a:pt x="1078" y="1174"/>
                </a:lnTo>
                <a:lnTo>
                  <a:pt x="1069" y="1166"/>
                </a:lnTo>
                <a:lnTo>
                  <a:pt x="1076" y="1163"/>
                </a:lnTo>
                <a:lnTo>
                  <a:pt x="1081" y="1166"/>
                </a:lnTo>
                <a:close/>
                <a:moveTo>
                  <a:pt x="1034" y="1196"/>
                </a:moveTo>
                <a:lnTo>
                  <a:pt x="1035" y="1201"/>
                </a:lnTo>
                <a:lnTo>
                  <a:pt x="1028" y="1205"/>
                </a:lnTo>
                <a:lnTo>
                  <a:pt x="1032" y="1196"/>
                </a:lnTo>
                <a:lnTo>
                  <a:pt x="1034" y="1196"/>
                </a:lnTo>
                <a:close/>
                <a:moveTo>
                  <a:pt x="1083" y="1203"/>
                </a:moveTo>
                <a:lnTo>
                  <a:pt x="1078" y="1199"/>
                </a:lnTo>
                <a:lnTo>
                  <a:pt x="1084" y="1200"/>
                </a:lnTo>
                <a:lnTo>
                  <a:pt x="1083" y="1203"/>
                </a:lnTo>
                <a:close/>
                <a:moveTo>
                  <a:pt x="1176" y="1346"/>
                </a:moveTo>
                <a:lnTo>
                  <a:pt x="1177" y="1349"/>
                </a:lnTo>
                <a:lnTo>
                  <a:pt x="1172" y="1348"/>
                </a:lnTo>
                <a:lnTo>
                  <a:pt x="1176" y="1346"/>
                </a:lnTo>
                <a:close/>
                <a:moveTo>
                  <a:pt x="848" y="1388"/>
                </a:moveTo>
                <a:lnTo>
                  <a:pt x="853" y="1393"/>
                </a:lnTo>
                <a:lnTo>
                  <a:pt x="853" y="1399"/>
                </a:lnTo>
                <a:lnTo>
                  <a:pt x="834" y="1392"/>
                </a:lnTo>
                <a:lnTo>
                  <a:pt x="837" y="1388"/>
                </a:lnTo>
                <a:lnTo>
                  <a:pt x="848" y="1388"/>
                </a:lnTo>
                <a:close/>
                <a:moveTo>
                  <a:pt x="873" y="1413"/>
                </a:moveTo>
                <a:lnTo>
                  <a:pt x="872" y="1416"/>
                </a:lnTo>
                <a:lnTo>
                  <a:pt x="868" y="1415"/>
                </a:lnTo>
                <a:lnTo>
                  <a:pt x="873" y="1413"/>
                </a:lnTo>
                <a:close/>
                <a:moveTo>
                  <a:pt x="1098" y="1464"/>
                </a:moveTo>
                <a:lnTo>
                  <a:pt x="1120" y="1474"/>
                </a:lnTo>
                <a:lnTo>
                  <a:pt x="1123" y="1479"/>
                </a:lnTo>
                <a:lnTo>
                  <a:pt x="1116" y="1480"/>
                </a:lnTo>
                <a:lnTo>
                  <a:pt x="1097" y="1473"/>
                </a:lnTo>
                <a:lnTo>
                  <a:pt x="1083" y="1463"/>
                </a:lnTo>
                <a:lnTo>
                  <a:pt x="1098" y="1464"/>
                </a:lnTo>
                <a:close/>
                <a:moveTo>
                  <a:pt x="1231" y="1466"/>
                </a:moveTo>
                <a:lnTo>
                  <a:pt x="1232" y="1468"/>
                </a:lnTo>
                <a:lnTo>
                  <a:pt x="1228" y="1469"/>
                </a:lnTo>
                <a:lnTo>
                  <a:pt x="1228" y="1466"/>
                </a:lnTo>
                <a:lnTo>
                  <a:pt x="1231" y="1466"/>
                </a:lnTo>
                <a:close/>
                <a:moveTo>
                  <a:pt x="1127" y="1511"/>
                </a:moveTo>
                <a:lnTo>
                  <a:pt x="1119" y="1517"/>
                </a:lnTo>
                <a:lnTo>
                  <a:pt x="1121" y="1519"/>
                </a:lnTo>
                <a:lnTo>
                  <a:pt x="1118" y="1519"/>
                </a:lnTo>
                <a:lnTo>
                  <a:pt x="1119" y="1515"/>
                </a:lnTo>
                <a:lnTo>
                  <a:pt x="1127" y="1511"/>
                </a:lnTo>
                <a:close/>
                <a:moveTo>
                  <a:pt x="1093" y="1538"/>
                </a:moveTo>
                <a:lnTo>
                  <a:pt x="1088" y="1536"/>
                </a:lnTo>
                <a:lnTo>
                  <a:pt x="1089" y="1532"/>
                </a:lnTo>
                <a:lnTo>
                  <a:pt x="1084" y="1531"/>
                </a:lnTo>
                <a:lnTo>
                  <a:pt x="1090" y="1523"/>
                </a:lnTo>
                <a:lnTo>
                  <a:pt x="1089" y="1529"/>
                </a:lnTo>
                <a:lnTo>
                  <a:pt x="1094" y="1536"/>
                </a:lnTo>
                <a:lnTo>
                  <a:pt x="1095" y="1533"/>
                </a:lnTo>
                <a:lnTo>
                  <a:pt x="1101" y="1536"/>
                </a:lnTo>
                <a:lnTo>
                  <a:pt x="1119" y="1535"/>
                </a:lnTo>
                <a:lnTo>
                  <a:pt x="1110" y="1541"/>
                </a:lnTo>
                <a:lnTo>
                  <a:pt x="1112" y="1542"/>
                </a:lnTo>
                <a:lnTo>
                  <a:pt x="1110" y="1545"/>
                </a:lnTo>
                <a:lnTo>
                  <a:pt x="1103" y="1540"/>
                </a:lnTo>
                <a:lnTo>
                  <a:pt x="1105" y="1538"/>
                </a:lnTo>
                <a:lnTo>
                  <a:pt x="1100" y="1541"/>
                </a:lnTo>
                <a:lnTo>
                  <a:pt x="1093" y="1538"/>
                </a:lnTo>
                <a:close/>
                <a:moveTo>
                  <a:pt x="1126" y="1548"/>
                </a:moveTo>
                <a:lnTo>
                  <a:pt x="1126" y="1541"/>
                </a:lnTo>
                <a:lnTo>
                  <a:pt x="1138" y="1523"/>
                </a:lnTo>
                <a:lnTo>
                  <a:pt x="1142" y="1527"/>
                </a:lnTo>
                <a:lnTo>
                  <a:pt x="1138" y="1540"/>
                </a:lnTo>
                <a:lnTo>
                  <a:pt x="1141" y="1538"/>
                </a:lnTo>
                <a:lnTo>
                  <a:pt x="1131" y="1545"/>
                </a:lnTo>
                <a:lnTo>
                  <a:pt x="1136" y="1543"/>
                </a:lnTo>
                <a:lnTo>
                  <a:pt x="1130" y="1551"/>
                </a:lnTo>
                <a:lnTo>
                  <a:pt x="1140" y="1546"/>
                </a:lnTo>
                <a:lnTo>
                  <a:pt x="1136" y="1546"/>
                </a:lnTo>
                <a:lnTo>
                  <a:pt x="1142" y="1540"/>
                </a:lnTo>
                <a:lnTo>
                  <a:pt x="1138" y="1543"/>
                </a:lnTo>
                <a:lnTo>
                  <a:pt x="1142" y="1538"/>
                </a:lnTo>
                <a:lnTo>
                  <a:pt x="1149" y="1542"/>
                </a:lnTo>
                <a:lnTo>
                  <a:pt x="1149" y="1545"/>
                </a:lnTo>
                <a:lnTo>
                  <a:pt x="1140" y="1552"/>
                </a:lnTo>
                <a:lnTo>
                  <a:pt x="1128" y="1553"/>
                </a:lnTo>
                <a:lnTo>
                  <a:pt x="1126" y="1548"/>
                </a:lnTo>
                <a:close/>
                <a:moveTo>
                  <a:pt x="1128" y="1295"/>
                </a:moveTo>
                <a:lnTo>
                  <a:pt x="1125" y="1299"/>
                </a:lnTo>
                <a:lnTo>
                  <a:pt x="1127" y="1299"/>
                </a:lnTo>
                <a:lnTo>
                  <a:pt x="1127" y="1303"/>
                </a:lnTo>
                <a:lnTo>
                  <a:pt x="1123" y="1300"/>
                </a:lnTo>
                <a:lnTo>
                  <a:pt x="1126" y="1294"/>
                </a:lnTo>
                <a:lnTo>
                  <a:pt x="1128" y="1295"/>
                </a:lnTo>
                <a:close/>
                <a:moveTo>
                  <a:pt x="1125" y="1305"/>
                </a:moveTo>
                <a:lnTo>
                  <a:pt x="1130" y="1307"/>
                </a:lnTo>
                <a:lnTo>
                  <a:pt x="1123" y="1307"/>
                </a:lnTo>
                <a:lnTo>
                  <a:pt x="1127" y="1306"/>
                </a:lnTo>
                <a:lnTo>
                  <a:pt x="1125" y="1305"/>
                </a:lnTo>
                <a:close/>
                <a:moveTo>
                  <a:pt x="1132" y="1314"/>
                </a:moveTo>
                <a:lnTo>
                  <a:pt x="1133" y="1318"/>
                </a:lnTo>
                <a:lnTo>
                  <a:pt x="1130" y="1317"/>
                </a:lnTo>
                <a:lnTo>
                  <a:pt x="1132" y="1314"/>
                </a:lnTo>
                <a:close/>
                <a:moveTo>
                  <a:pt x="1232" y="1499"/>
                </a:moveTo>
                <a:lnTo>
                  <a:pt x="1233" y="1501"/>
                </a:lnTo>
                <a:lnTo>
                  <a:pt x="1236" y="1502"/>
                </a:lnTo>
                <a:lnTo>
                  <a:pt x="1233" y="1503"/>
                </a:lnTo>
                <a:lnTo>
                  <a:pt x="1238" y="1502"/>
                </a:lnTo>
                <a:lnTo>
                  <a:pt x="1234" y="1508"/>
                </a:lnTo>
                <a:lnTo>
                  <a:pt x="1238" y="1513"/>
                </a:lnTo>
                <a:lnTo>
                  <a:pt x="1242" y="1503"/>
                </a:lnTo>
                <a:lnTo>
                  <a:pt x="1248" y="1501"/>
                </a:lnTo>
                <a:lnTo>
                  <a:pt x="1242" y="1513"/>
                </a:lnTo>
                <a:lnTo>
                  <a:pt x="1244" y="1515"/>
                </a:lnTo>
                <a:lnTo>
                  <a:pt x="1249" y="1507"/>
                </a:lnTo>
                <a:lnTo>
                  <a:pt x="1251" y="1513"/>
                </a:lnTo>
                <a:lnTo>
                  <a:pt x="1247" y="1528"/>
                </a:lnTo>
                <a:lnTo>
                  <a:pt x="1244" y="1532"/>
                </a:lnTo>
                <a:lnTo>
                  <a:pt x="1241" y="1529"/>
                </a:lnTo>
                <a:lnTo>
                  <a:pt x="1238" y="1532"/>
                </a:lnTo>
                <a:lnTo>
                  <a:pt x="1238" y="1521"/>
                </a:lnTo>
                <a:lnTo>
                  <a:pt x="1229" y="1527"/>
                </a:lnTo>
                <a:lnTo>
                  <a:pt x="1233" y="1515"/>
                </a:lnTo>
                <a:lnTo>
                  <a:pt x="1232" y="1508"/>
                </a:lnTo>
                <a:lnTo>
                  <a:pt x="1229" y="1506"/>
                </a:lnTo>
                <a:lnTo>
                  <a:pt x="1225" y="1515"/>
                </a:lnTo>
                <a:lnTo>
                  <a:pt x="1223" y="1517"/>
                </a:lnTo>
                <a:lnTo>
                  <a:pt x="1226" y="1511"/>
                </a:lnTo>
                <a:lnTo>
                  <a:pt x="1220" y="1516"/>
                </a:lnTo>
                <a:lnTo>
                  <a:pt x="1212" y="1527"/>
                </a:lnTo>
                <a:lnTo>
                  <a:pt x="1204" y="1524"/>
                </a:lnTo>
                <a:lnTo>
                  <a:pt x="1210" y="1521"/>
                </a:lnTo>
                <a:lnTo>
                  <a:pt x="1220" y="1511"/>
                </a:lnTo>
                <a:lnTo>
                  <a:pt x="1217" y="1511"/>
                </a:lnTo>
                <a:lnTo>
                  <a:pt x="1219" y="1508"/>
                </a:lnTo>
                <a:lnTo>
                  <a:pt x="1216" y="1511"/>
                </a:lnTo>
                <a:lnTo>
                  <a:pt x="1212" y="1508"/>
                </a:lnTo>
                <a:lnTo>
                  <a:pt x="1209" y="1515"/>
                </a:lnTo>
                <a:lnTo>
                  <a:pt x="1205" y="1515"/>
                </a:lnTo>
                <a:lnTo>
                  <a:pt x="1207" y="1512"/>
                </a:lnTo>
                <a:lnTo>
                  <a:pt x="1202" y="1514"/>
                </a:lnTo>
                <a:lnTo>
                  <a:pt x="1209" y="1510"/>
                </a:lnTo>
                <a:lnTo>
                  <a:pt x="1205" y="1510"/>
                </a:lnTo>
                <a:lnTo>
                  <a:pt x="1207" y="1504"/>
                </a:lnTo>
                <a:lnTo>
                  <a:pt x="1201" y="1511"/>
                </a:lnTo>
                <a:lnTo>
                  <a:pt x="1191" y="1513"/>
                </a:lnTo>
                <a:lnTo>
                  <a:pt x="1175" y="1510"/>
                </a:lnTo>
                <a:lnTo>
                  <a:pt x="1157" y="1511"/>
                </a:lnTo>
                <a:lnTo>
                  <a:pt x="1156" y="1504"/>
                </a:lnTo>
                <a:lnTo>
                  <a:pt x="1169" y="1493"/>
                </a:lnTo>
                <a:lnTo>
                  <a:pt x="1158" y="1491"/>
                </a:lnTo>
                <a:lnTo>
                  <a:pt x="1164" y="1487"/>
                </a:lnTo>
                <a:lnTo>
                  <a:pt x="1161" y="1490"/>
                </a:lnTo>
                <a:lnTo>
                  <a:pt x="1165" y="1491"/>
                </a:lnTo>
                <a:lnTo>
                  <a:pt x="1170" y="1479"/>
                </a:lnTo>
                <a:lnTo>
                  <a:pt x="1176" y="1482"/>
                </a:lnTo>
                <a:lnTo>
                  <a:pt x="1173" y="1479"/>
                </a:lnTo>
                <a:lnTo>
                  <a:pt x="1176" y="1479"/>
                </a:lnTo>
                <a:lnTo>
                  <a:pt x="1174" y="1478"/>
                </a:lnTo>
                <a:lnTo>
                  <a:pt x="1176" y="1476"/>
                </a:lnTo>
                <a:lnTo>
                  <a:pt x="1172" y="1476"/>
                </a:lnTo>
                <a:lnTo>
                  <a:pt x="1172" y="1473"/>
                </a:lnTo>
                <a:lnTo>
                  <a:pt x="1175" y="1469"/>
                </a:lnTo>
                <a:lnTo>
                  <a:pt x="1179" y="1472"/>
                </a:lnTo>
                <a:lnTo>
                  <a:pt x="1176" y="1467"/>
                </a:lnTo>
                <a:lnTo>
                  <a:pt x="1184" y="1447"/>
                </a:lnTo>
                <a:lnTo>
                  <a:pt x="1187" y="1446"/>
                </a:lnTo>
                <a:lnTo>
                  <a:pt x="1184" y="1445"/>
                </a:lnTo>
                <a:lnTo>
                  <a:pt x="1190" y="1439"/>
                </a:lnTo>
                <a:lnTo>
                  <a:pt x="1194" y="1430"/>
                </a:lnTo>
                <a:lnTo>
                  <a:pt x="1205" y="1424"/>
                </a:lnTo>
                <a:lnTo>
                  <a:pt x="1205" y="1427"/>
                </a:lnTo>
                <a:lnTo>
                  <a:pt x="1212" y="1425"/>
                </a:lnTo>
                <a:lnTo>
                  <a:pt x="1209" y="1431"/>
                </a:lnTo>
                <a:lnTo>
                  <a:pt x="1202" y="1430"/>
                </a:lnTo>
                <a:lnTo>
                  <a:pt x="1204" y="1434"/>
                </a:lnTo>
                <a:lnTo>
                  <a:pt x="1208" y="1434"/>
                </a:lnTo>
                <a:lnTo>
                  <a:pt x="1206" y="1437"/>
                </a:lnTo>
                <a:lnTo>
                  <a:pt x="1202" y="1444"/>
                </a:lnTo>
                <a:lnTo>
                  <a:pt x="1201" y="1440"/>
                </a:lnTo>
                <a:lnTo>
                  <a:pt x="1201" y="1446"/>
                </a:lnTo>
                <a:lnTo>
                  <a:pt x="1191" y="1465"/>
                </a:lnTo>
                <a:lnTo>
                  <a:pt x="1193" y="1466"/>
                </a:lnTo>
                <a:lnTo>
                  <a:pt x="1191" y="1470"/>
                </a:lnTo>
                <a:lnTo>
                  <a:pt x="1202" y="1457"/>
                </a:lnTo>
                <a:lnTo>
                  <a:pt x="1207" y="1462"/>
                </a:lnTo>
                <a:lnTo>
                  <a:pt x="1211" y="1461"/>
                </a:lnTo>
                <a:lnTo>
                  <a:pt x="1204" y="1465"/>
                </a:lnTo>
                <a:lnTo>
                  <a:pt x="1202" y="1468"/>
                </a:lnTo>
                <a:lnTo>
                  <a:pt x="1206" y="1467"/>
                </a:lnTo>
                <a:lnTo>
                  <a:pt x="1202" y="1472"/>
                </a:lnTo>
                <a:lnTo>
                  <a:pt x="1206" y="1470"/>
                </a:lnTo>
                <a:lnTo>
                  <a:pt x="1208" y="1473"/>
                </a:lnTo>
                <a:lnTo>
                  <a:pt x="1210" y="1471"/>
                </a:lnTo>
                <a:lnTo>
                  <a:pt x="1210" y="1474"/>
                </a:lnTo>
                <a:lnTo>
                  <a:pt x="1212" y="1471"/>
                </a:lnTo>
                <a:lnTo>
                  <a:pt x="1213" y="1475"/>
                </a:lnTo>
                <a:lnTo>
                  <a:pt x="1213" y="1470"/>
                </a:lnTo>
                <a:lnTo>
                  <a:pt x="1216" y="1470"/>
                </a:lnTo>
                <a:lnTo>
                  <a:pt x="1212" y="1481"/>
                </a:lnTo>
                <a:lnTo>
                  <a:pt x="1217" y="1474"/>
                </a:lnTo>
                <a:lnTo>
                  <a:pt x="1220" y="1476"/>
                </a:lnTo>
                <a:lnTo>
                  <a:pt x="1224" y="1470"/>
                </a:lnTo>
                <a:lnTo>
                  <a:pt x="1225" y="1476"/>
                </a:lnTo>
                <a:lnTo>
                  <a:pt x="1231" y="1471"/>
                </a:lnTo>
                <a:lnTo>
                  <a:pt x="1239" y="1476"/>
                </a:lnTo>
                <a:lnTo>
                  <a:pt x="1238" y="1481"/>
                </a:lnTo>
                <a:lnTo>
                  <a:pt x="1231" y="1485"/>
                </a:lnTo>
                <a:lnTo>
                  <a:pt x="1235" y="1485"/>
                </a:lnTo>
                <a:lnTo>
                  <a:pt x="1233" y="1489"/>
                </a:lnTo>
                <a:lnTo>
                  <a:pt x="1238" y="1488"/>
                </a:lnTo>
                <a:lnTo>
                  <a:pt x="1232" y="1491"/>
                </a:lnTo>
                <a:lnTo>
                  <a:pt x="1238" y="1494"/>
                </a:lnTo>
                <a:lnTo>
                  <a:pt x="1245" y="1488"/>
                </a:lnTo>
                <a:lnTo>
                  <a:pt x="1246" y="1491"/>
                </a:lnTo>
                <a:lnTo>
                  <a:pt x="1238" y="1499"/>
                </a:lnTo>
                <a:lnTo>
                  <a:pt x="1237" y="1499"/>
                </a:lnTo>
                <a:lnTo>
                  <a:pt x="1236" y="1499"/>
                </a:lnTo>
                <a:lnTo>
                  <a:pt x="1233" y="1498"/>
                </a:lnTo>
                <a:lnTo>
                  <a:pt x="1232" y="1499"/>
                </a:lnTo>
                <a:close/>
                <a:moveTo>
                  <a:pt x="1233" y="1499"/>
                </a:moveTo>
                <a:lnTo>
                  <a:pt x="1236" y="1500"/>
                </a:lnTo>
                <a:lnTo>
                  <a:pt x="1238" y="1499"/>
                </a:lnTo>
                <a:lnTo>
                  <a:pt x="1237" y="1502"/>
                </a:lnTo>
                <a:lnTo>
                  <a:pt x="1233" y="1499"/>
                </a:lnTo>
                <a:close/>
                <a:moveTo>
                  <a:pt x="124" y="1388"/>
                </a:moveTo>
                <a:lnTo>
                  <a:pt x="117" y="1386"/>
                </a:lnTo>
                <a:lnTo>
                  <a:pt x="120" y="1385"/>
                </a:lnTo>
                <a:lnTo>
                  <a:pt x="117" y="1383"/>
                </a:lnTo>
                <a:lnTo>
                  <a:pt x="121" y="1384"/>
                </a:lnTo>
                <a:lnTo>
                  <a:pt x="115" y="1381"/>
                </a:lnTo>
                <a:lnTo>
                  <a:pt x="113" y="1376"/>
                </a:lnTo>
                <a:lnTo>
                  <a:pt x="111" y="1371"/>
                </a:lnTo>
                <a:lnTo>
                  <a:pt x="112" y="1364"/>
                </a:lnTo>
                <a:lnTo>
                  <a:pt x="119" y="1365"/>
                </a:lnTo>
                <a:lnTo>
                  <a:pt x="118" y="1370"/>
                </a:lnTo>
                <a:lnTo>
                  <a:pt x="124" y="1366"/>
                </a:lnTo>
                <a:lnTo>
                  <a:pt x="125" y="1371"/>
                </a:lnTo>
                <a:lnTo>
                  <a:pt x="118" y="1375"/>
                </a:lnTo>
                <a:lnTo>
                  <a:pt x="121" y="1378"/>
                </a:lnTo>
                <a:lnTo>
                  <a:pt x="125" y="1375"/>
                </a:lnTo>
                <a:lnTo>
                  <a:pt x="126" y="1367"/>
                </a:lnTo>
                <a:lnTo>
                  <a:pt x="132" y="1364"/>
                </a:lnTo>
                <a:lnTo>
                  <a:pt x="128" y="1377"/>
                </a:lnTo>
                <a:lnTo>
                  <a:pt x="128" y="1383"/>
                </a:lnTo>
                <a:lnTo>
                  <a:pt x="125" y="1387"/>
                </a:lnTo>
                <a:lnTo>
                  <a:pt x="125" y="1388"/>
                </a:lnTo>
                <a:lnTo>
                  <a:pt x="124" y="1388"/>
                </a:lnTo>
                <a:close/>
                <a:moveTo>
                  <a:pt x="151" y="1366"/>
                </a:moveTo>
                <a:lnTo>
                  <a:pt x="152" y="1369"/>
                </a:lnTo>
                <a:lnTo>
                  <a:pt x="151" y="1372"/>
                </a:lnTo>
                <a:lnTo>
                  <a:pt x="149" y="1371"/>
                </a:lnTo>
                <a:lnTo>
                  <a:pt x="151" y="1368"/>
                </a:lnTo>
                <a:lnTo>
                  <a:pt x="145" y="1371"/>
                </a:lnTo>
                <a:lnTo>
                  <a:pt x="149" y="1366"/>
                </a:lnTo>
                <a:lnTo>
                  <a:pt x="151" y="1366"/>
                </a:lnTo>
                <a:close/>
                <a:moveTo>
                  <a:pt x="162" y="1387"/>
                </a:moveTo>
                <a:lnTo>
                  <a:pt x="152" y="1371"/>
                </a:lnTo>
                <a:lnTo>
                  <a:pt x="163" y="1382"/>
                </a:lnTo>
                <a:lnTo>
                  <a:pt x="162" y="1387"/>
                </a:lnTo>
                <a:close/>
                <a:moveTo>
                  <a:pt x="152" y="1373"/>
                </a:moveTo>
                <a:lnTo>
                  <a:pt x="154" y="1378"/>
                </a:lnTo>
                <a:lnTo>
                  <a:pt x="149" y="1375"/>
                </a:lnTo>
                <a:lnTo>
                  <a:pt x="152" y="1373"/>
                </a:lnTo>
                <a:close/>
                <a:moveTo>
                  <a:pt x="172" y="1375"/>
                </a:moveTo>
                <a:lnTo>
                  <a:pt x="167" y="1382"/>
                </a:lnTo>
                <a:lnTo>
                  <a:pt x="167" y="1377"/>
                </a:lnTo>
                <a:lnTo>
                  <a:pt x="172" y="1375"/>
                </a:lnTo>
                <a:close/>
                <a:moveTo>
                  <a:pt x="150" y="1377"/>
                </a:moveTo>
                <a:lnTo>
                  <a:pt x="156" y="1382"/>
                </a:lnTo>
                <a:lnTo>
                  <a:pt x="159" y="1388"/>
                </a:lnTo>
                <a:lnTo>
                  <a:pt x="151" y="1383"/>
                </a:lnTo>
                <a:lnTo>
                  <a:pt x="148" y="1379"/>
                </a:lnTo>
                <a:lnTo>
                  <a:pt x="150" y="1377"/>
                </a:lnTo>
                <a:close/>
                <a:moveTo>
                  <a:pt x="170" y="1379"/>
                </a:moveTo>
                <a:lnTo>
                  <a:pt x="171" y="1384"/>
                </a:lnTo>
                <a:lnTo>
                  <a:pt x="168" y="1384"/>
                </a:lnTo>
                <a:lnTo>
                  <a:pt x="170" y="1379"/>
                </a:lnTo>
                <a:close/>
                <a:moveTo>
                  <a:pt x="166" y="1384"/>
                </a:moveTo>
                <a:lnTo>
                  <a:pt x="167" y="1389"/>
                </a:lnTo>
                <a:lnTo>
                  <a:pt x="165" y="1389"/>
                </a:lnTo>
                <a:lnTo>
                  <a:pt x="166" y="1384"/>
                </a:lnTo>
                <a:close/>
                <a:moveTo>
                  <a:pt x="175" y="1401"/>
                </a:moveTo>
                <a:lnTo>
                  <a:pt x="175" y="1401"/>
                </a:lnTo>
                <a:lnTo>
                  <a:pt x="173" y="1401"/>
                </a:lnTo>
                <a:lnTo>
                  <a:pt x="175" y="1393"/>
                </a:lnTo>
                <a:lnTo>
                  <a:pt x="172" y="1400"/>
                </a:lnTo>
                <a:lnTo>
                  <a:pt x="168" y="1396"/>
                </a:lnTo>
                <a:lnTo>
                  <a:pt x="172" y="1391"/>
                </a:lnTo>
                <a:lnTo>
                  <a:pt x="170" y="1389"/>
                </a:lnTo>
                <a:lnTo>
                  <a:pt x="171" y="1391"/>
                </a:lnTo>
                <a:lnTo>
                  <a:pt x="167" y="1394"/>
                </a:lnTo>
                <a:lnTo>
                  <a:pt x="168" y="1385"/>
                </a:lnTo>
                <a:lnTo>
                  <a:pt x="176" y="1392"/>
                </a:lnTo>
                <a:lnTo>
                  <a:pt x="175" y="1401"/>
                </a:lnTo>
                <a:close/>
                <a:moveTo>
                  <a:pt x="125" y="1393"/>
                </a:moveTo>
                <a:lnTo>
                  <a:pt x="119" y="1388"/>
                </a:lnTo>
                <a:lnTo>
                  <a:pt x="126" y="1388"/>
                </a:lnTo>
                <a:lnTo>
                  <a:pt x="130" y="1386"/>
                </a:lnTo>
                <a:lnTo>
                  <a:pt x="133" y="1391"/>
                </a:lnTo>
                <a:lnTo>
                  <a:pt x="128" y="1391"/>
                </a:lnTo>
                <a:lnTo>
                  <a:pt x="133" y="1394"/>
                </a:lnTo>
                <a:lnTo>
                  <a:pt x="128" y="1394"/>
                </a:lnTo>
                <a:lnTo>
                  <a:pt x="136" y="1407"/>
                </a:lnTo>
                <a:lnTo>
                  <a:pt x="138" y="1405"/>
                </a:lnTo>
                <a:lnTo>
                  <a:pt x="137" y="1408"/>
                </a:lnTo>
                <a:lnTo>
                  <a:pt x="141" y="1411"/>
                </a:lnTo>
                <a:lnTo>
                  <a:pt x="137" y="1412"/>
                </a:lnTo>
                <a:lnTo>
                  <a:pt x="126" y="1398"/>
                </a:lnTo>
                <a:lnTo>
                  <a:pt x="128" y="1397"/>
                </a:lnTo>
                <a:lnTo>
                  <a:pt x="124" y="1396"/>
                </a:lnTo>
                <a:lnTo>
                  <a:pt x="122" y="1393"/>
                </a:lnTo>
                <a:lnTo>
                  <a:pt x="125" y="1393"/>
                </a:lnTo>
                <a:close/>
                <a:moveTo>
                  <a:pt x="166" y="1396"/>
                </a:moveTo>
                <a:lnTo>
                  <a:pt x="171" y="1401"/>
                </a:lnTo>
                <a:lnTo>
                  <a:pt x="170" y="1404"/>
                </a:lnTo>
                <a:lnTo>
                  <a:pt x="166" y="1396"/>
                </a:lnTo>
                <a:close/>
                <a:moveTo>
                  <a:pt x="179" y="1403"/>
                </a:moveTo>
                <a:lnTo>
                  <a:pt x="180" y="1404"/>
                </a:lnTo>
                <a:lnTo>
                  <a:pt x="179" y="1404"/>
                </a:lnTo>
                <a:lnTo>
                  <a:pt x="178" y="1407"/>
                </a:lnTo>
                <a:lnTo>
                  <a:pt x="178" y="1397"/>
                </a:lnTo>
                <a:lnTo>
                  <a:pt x="179" y="1403"/>
                </a:lnTo>
                <a:close/>
                <a:moveTo>
                  <a:pt x="175" y="1401"/>
                </a:moveTo>
                <a:lnTo>
                  <a:pt x="176" y="1400"/>
                </a:lnTo>
                <a:lnTo>
                  <a:pt x="177" y="1405"/>
                </a:lnTo>
                <a:lnTo>
                  <a:pt x="172" y="1403"/>
                </a:lnTo>
                <a:lnTo>
                  <a:pt x="175" y="1401"/>
                </a:lnTo>
                <a:close/>
                <a:moveTo>
                  <a:pt x="189" y="1412"/>
                </a:moveTo>
                <a:lnTo>
                  <a:pt x="185" y="1416"/>
                </a:lnTo>
                <a:lnTo>
                  <a:pt x="187" y="1410"/>
                </a:lnTo>
                <a:lnTo>
                  <a:pt x="194" y="1405"/>
                </a:lnTo>
                <a:lnTo>
                  <a:pt x="189" y="1412"/>
                </a:lnTo>
                <a:close/>
                <a:moveTo>
                  <a:pt x="185" y="1414"/>
                </a:moveTo>
                <a:lnTo>
                  <a:pt x="182" y="1421"/>
                </a:lnTo>
                <a:lnTo>
                  <a:pt x="181" y="1416"/>
                </a:lnTo>
                <a:lnTo>
                  <a:pt x="185" y="1414"/>
                </a:lnTo>
                <a:close/>
                <a:moveTo>
                  <a:pt x="183" y="1422"/>
                </a:moveTo>
                <a:lnTo>
                  <a:pt x="185" y="1428"/>
                </a:lnTo>
                <a:lnTo>
                  <a:pt x="182" y="1424"/>
                </a:lnTo>
                <a:lnTo>
                  <a:pt x="183" y="1422"/>
                </a:lnTo>
                <a:close/>
                <a:moveTo>
                  <a:pt x="192" y="1451"/>
                </a:moveTo>
                <a:lnTo>
                  <a:pt x="190" y="1449"/>
                </a:lnTo>
                <a:lnTo>
                  <a:pt x="192" y="1447"/>
                </a:lnTo>
                <a:lnTo>
                  <a:pt x="186" y="1446"/>
                </a:lnTo>
                <a:lnTo>
                  <a:pt x="189" y="1448"/>
                </a:lnTo>
                <a:lnTo>
                  <a:pt x="183" y="1450"/>
                </a:lnTo>
                <a:lnTo>
                  <a:pt x="179" y="1446"/>
                </a:lnTo>
                <a:lnTo>
                  <a:pt x="178" y="1443"/>
                </a:lnTo>
                <a:lnTo>
                  <a:pt x="185" y="1441"/>
                </a:lnTo>
                <a:lnTo>
                  <a:pt x="220" y="1453"/>
                </a:lnTo>
                <a:lnTo>
                  <a:pt x="229" y="1472"/>
                </a:lnTo>
                <a:lnTo>
                  <a:pt x="241" y="1477"/>
                </a:lnTo>
                <a:lnTo>
                  <a:pt x="250" y="1494"/>
                </a:lnTo>
                <a:lnTo>
                  <a:pt x="246" y="1496"/>
                </a:lnTo>
                <a:lnTo>
                  <a:pt x="225" y="1488"/>
                </a:lnTo>
                <a:lnTo>
                  <a:pt x="224" y="1486"/>
                </a:lnTo>
                <a:lnTo>
                  <a:pt x="228" y="1481"/>
                </a:lnTo>
                <a:lnTo>
                  <a:pt x="229" y="1477"/>
                </a:lnTo>
                <a:lnTo>
                  <a:pt x="227" y="1482"/>
                </a:lnTo>
                <a:lnTo>
                  <a:pt x="219" y="1483"/>
                </a:lnTo>
                <a:lnTo>
                  <a:pt x="215" y="1480"/>
                </a:lnTo>
                <a:lnTo>
                  <a:pt x="217" y="1477"/>
                </a:lnTo>
                <a:lnTo>
                  <a:pt x="212" y="1476"/>
                </a:lnTo>
                <a:lnTo>
                  <a:pt x="213" y="1473"/>
                </a:lnTo>
                <a:lnTo>
                  <a:pt x="204" y="1473"/>
                </a:lnTo>
                <a:lnTo>
                  <a:pt x="204" y="1469"/>
                </a:lnTo>
                <a:lnTo>
                  <a:pt x="211" y="1468"/>
                </a:lnTo>
                <a:lnTo>
                  <a:pt x="204" y="1466"/>
                </a:lnTo>
                <a:lnTo>
                  <a:pt x="202" y="1462"/>
                </a:lnTo>
                <a:lnTo>
                  <a:pt x="201" y="1462"/>
                </a:lnTo>
                <a:lnTo>
                  <a:pt x="196" y="1463"/>
                </a:lnTo>
                <a:lnTo>
                  <a:pt x="196" y="1458"/>
                </a:lnTo>
                <a:lnTo>
                  <a:pt x="185" y="1458"/>
                </a:lnTo>
                <a:lnTo>
                  <a:pt x="187" y="1455"/>
                </a:lnTo>
                <a:lnTo>
                  <a:pt x="184" y="1452"/>
                </a:lnTo>
                <a:lnTo>
                  <a:pt x="185" y="1450"/>
                </a:lnTo>
                <a:lnTo>
                  <a:pt x="192" y="1451"/>
                </a:lnTo>
                <a:close/>
                <a:moveTo>
                  <a:pt x="208" y="1442"/>
                </a:moveTo>
                <a:lnTo>
                  <a:pt x="208" y="1442"/>
                </a:lnTo>
                <a:lnTo>
                  <a:pt x="208" y="1443"/>
                </a:lnTo>
                <a:lnTo>
                  <a:pt x="208" y="1446"/>
                </a:lnTo>
                <a:lnTo>
                  <a:pt x="203" y="1445"/>
                </a:lnTo>
                <a:lnTo>
                  <a:pt x="208" y="1442"/>
                </a:lnTo>
                <a:close/>
                <a:moveTo>
                  <a:pt x="222" y="1450"/>
                </a:moveTo>
                <a:lnTo>
                  <a:pt x="225" y="1455"/>
                </a:lnTo>
                <a:lnTo>
                  <a:pt x="224" y="1457"/>
                </a:lnTo>
                <a:lnTo>
                  <a:pt x="224" y="1455"/>
                </a:lnTo>
                <a:lnTo>
                  <a:pt x="223" y="1453"/>
                </a:lnTo>
                <a:lnTo>
                  <a:pt x="220" y="1453"/>
                </a:lnTo>
                <a:lnTo>
                  <a:pt x="222" y="1450"/>
                </a:lnTo>
                <a:close/>
                <a:moveTo>
                  <a:pt x="224" y="1455"/>
                </a:moveTo>
                <a:lnTo>
                  <a:pt x="224" y="1460"/>
                </a:lnTo>
                <a:lnTo>
                  <a:pt x="221" y="1454"/>
                </a:lnTo>
                <a:lnTo>
                  <a:pt x="224" y="1455"/>
                </a:lnTo>
                <a:close/>
                <a:moveTo>
                  <a:pt x="201" y="1462"/>
                </a:moveTo>
                <a:lnTo>
                  <a:pt x="201" y="1463"/>
                </a:lnTo>
                <a:lnTo>
                  <a:pt x="203" y="1469"/>
                </a:lnTo>
                <a:lnTo>
                  <a:pt x="198" y="1466"/>
                </a:lnTo>
                <a:lnTo>
                  <a:pt x="201" y="1462"/>
                </a:lnTo>
                <a:close/>
                <a:moveTo>
                  <a:pt x="75" y="913"/>
                </a:moveTo>
                <a:lnTo>
                  <a:pt x="72" y="909"/>
                </a:lnTo>
                <a:lnTo>
                  <a:pt x="72" y="903"/>
                </a:lnTo>
                <a:lnTo>
                  <a:pt x="77" y="908"/>
                </a:lnTo>
                <a:lnTo>
                  <a:pt x="73" y="901"/>
                </a:lnTo>
                <a:lnTo>
                  <a:pt x="82" y="903"/>
                </a:lnTo>
                <a:lnTo>
                  <a:pt x="80" y="896"/>
                </a:lnTo>
                <a:lnTo>
                  <a:pt x="83" y="894"/>
                </a:lnTo>
                <a:lnTo>
                  <a:pt x="92" y="895"/>
                </a:lnTo>
                <a:lnTo>
                  <a:pt x="92" y="885"/>
                </a:lnTo>
                <a:lnTo>
                  <a:pt x="102" y="892"/>
                </a:lnTo>
                <a:lnTo>
                  <a:pt x="89" y="913"/>
                </a:lnTo>
                <a:lnTo>
                  <a:pt x="92" y="917"/>
                </a:lnTo>
                <a:lnTo>
                  <a:pt x="95" y="924"/>
                </a:lnTo>
                <a:lnTo>
                  <a:pt x="94" y="922"/>
                </a:lnTo>
                <a:lnTo>
                  <a:pt x="87" y="914"/>
                </a:lnTo>
                <a:lnTo>
                  <a:pt x="75" y="913"/>
                </a:lnTo>
                <a:close/>
                <a:moveTo>
                  <a:pt x="758" y="252"/>
                </a:moveTo>
                <a:lnTo>
                  <a:pt x="731" y="225"/>
                </a:lnTo>
                <a:lnTo>
                  <a:pt x="769" y="218"/>
                </a:lnTo>
                <a:lnTo>
                  <a:pt x="796" y="192"/>
                </a:lnTo>
                <a:lnTo>
                  <a:pt x="724" y="218"/>
                </a:lnTo>
                <a:lnTo>
                  <a:pt x="718" y="200"/>
                </a:lnTo>
                <a:lnTo>
                  <a:pt x="737" y="196"/>
                </a:lnTo>
                <a:lnTo>
                  <a:pt x="723" y="187"/>
                </a:lnTo>
                <a:lnTo>
                  <a:pt x="743" y="169"/>
                </a:lnTo>
                <a:lnTo>
                  <a:pt x="761" y="171"/>
                </a:lnTo>
                <a:lnTo>
                  <a:pt x="745" y="164"/>
                </a:lnTo>
                <a:lnTo>
                  <a:pt x="716" y="184"/>
                </a:lnTo>
                <a:lnTo>
                  <a:pt x="710" y="175"/>
                </a:lnTo>
                <a:lnTo>
                  <a:pt x="728" y="160"/>
                </a:lnTo>
                <a:lnTo>
                  <a:pt x="718" y="153"/>
                </a:lnTo>
                <a:lnTo>
                  <a:pt x="702" y="169"/>
                </a:lnTo>
                <a:lnTo>
                  <a:pt x="694" y="156"/>
                </a:lnTo>
                <a:lnTo>
                  <a:pt x="716" y="134"/>
                </a:lnTo>
                <a:lnTo>
                  <a:pt x="731" y="142"/>
                </a:lnTo>
                <a:lnTo>
                  <a:pt x="733" y="134"/>
                </a:lnTo>
                <a:lnTo>
                  <a:pt x="731" y="129"/>
                </a:lnTo>
                <a:lnTo>
                  <a:pt x="750" y="112"/>
                </a:lnTo>
                <a:lnTo>
                  <a:pt x="768" y="134"/>
                </a:lnTo>
                <a:lnTo>
                  <a:pt x="762" y="126"/>
                </a:lnTo>
                <a:lnTo>
                  <a:pt x="765" y="119"/>
                </a:lnTo>
                <a:lnTo>
                  <a:pt x="776" y="118"/>
                </a:lnTo>
                <a:lnTo>
                  <a:pt x="787" y="137"/>
                </a:lnTo>
                <a:lnTo>
                  <a:pt x="782" y="124"/>
                </a:lnTo>
                <a:lnTo>
                  <a:pt x="798" y="134"/>
                </a:lnTo>
                <a:lnTo>
                  <a:pt x="795" y="123"/>
                </a:lnTo>
                <a:lnTo>
                  <a:pt x="766" y="102"/>
                </a:lnTo>
                <a:lnTo>
                  <a:pt x="784" y="97"/>
                </a:lnTo>
                <a:lnTo>
                  <a:pt x="788" y="93"/>
                </a:lnTo>
                <a:lnTo>
                  <a:pt x="785" y="81"/>
                </a:lnTo>
                <a:lnTo>
                  <a:pt x="780" y="78"/>
                </a:lnTo>
                <a:lnTo>
                  <a:pt x="792" y="72"/>
                </a:lnTo>
                <a:lnTo>
                  <a:pt x="814" y="90"/>
                </a:lnTo>
                <a:lnTo>
                  <a:pt x="822" y="108"/>
                </a:lnTo>
                <a:lnTo>
                  <a:pt x="820" y="116"/>
                </a:lnTo>
                <a:lnTo>
                  <a:pt x="837" y="119"/>
                </a:lnTo>
                <a:lnTo>
                  <a:pt x="826" y="112"/>
                </a:lnTo>
                <a:lnTo>
                  <a:pt x="820" y="98"/>
                </a:lnTo>
                <a:lnTo>
                  <a:pt x="826" y="93"/>
                </a:lnTo>
                <a:lnTo>
                  <a:pt x="874" y="141"/>
                </a:lnTo>
                <a:lnTo>
                  <a:pt x="825" y="81"/>
                </a:lnTo>
                <a:lnTo>
                  <a:pt x="842" y="70"/>
                </a:lnTo>
                <a:lnTo>
                  <a:pt x="831" y="60"/>
                </a:lnTo>
                <a:lnTo>
                  <a:pt x="832" y="51"/>
                </a:lnTo>
                <a:lnTo>
                  <a:pt x="855" y="65"/>
                </a:lnTo>
                <a:lnTo>
                  <a:pt x="842" y="34"/>
                </a:lnTo>
                <a:lnTo>
                  <a:pt x="865" y="54"/>
                </a:lnTo>
                <a:lnTo>
                  <a:pt x="884" y="50"/>
                </a:lnTo>
                <a:lnTo>
                  <a:pt x="866" y="43"/>
                </a:lnTo>
                <a:lnTo>
                  <a:pt x="864" y="36"/>
                </a:lnTo>
                <a:lnTo>
                  <a:pt x="868" y="34"/>
                </a:lnTo>
                <a:lnTo>
                  <a:pt x="857" y="26"/>
                </a:lnTo>
                <a:lnTo>
                  <a:pt x="862" y="21"/>
                </a:lnTo>
                <a:lnTo>
                  <a:pt x="904" y="29"/>
                </a:lnTo>
                <a:lnTo>
                  <a:pt x="922" y="60"/>
                </a:lnTo>
                <a:lnTo>
                  <a:pt x="917" y="76"/>
                </a:lnTo>
                <a:lnTo>
                  <a:pt x="928" y="58"/>
                </a:lnTo>
                <a:lnTo>
                  <a:pt x="925" y="54"/>
                </a:lnTo>
                <a:lnTo>
                  <a:pt x="901" y="15"/>
                </a:lnTo>
                <a:lnTo>
                  <a:pt x="920" y="7"/>
                </a:lnTo>
                <a:lnTo>
                  <a:pt x="943" y="11"/>
                </a:lnTo>
                <a:lnTo>
                  <a:pt x="968" y="48"/>
                </a:lnTo>
                <a:lnTo>
                  <a:pt x="954" y="22"/>
                </a:lnTo>
                <a:lnTo>
                  <a:pt x="967" y="2"/>
                </a:lnTo>
                <a:lnTo>
                  <a:pt x="982" y="3"/>
                </a:lnTo>
                <a:lnTo>
                  <a:pt x="980" y="13"/>
                </a:lnTo>
                <a:lnTo>
                  <a:pt x="983" y="21"/>
                </a:lnTo>
                <a:lnTo>
                  <a:pt x="993" y="28"/>
                </a:lnTo>
                <a:lnTo>
                  <a:pt x="984" y="13"/>
                </a:lnTo>
                <a:lnTo>
                  <a:pt x="1000" y="0"/>
                </a:lnTo>
                <a:lnTo>
                  <a:pt x="1058" y="22"/>
                </a:lnTo>
                <a:lnTo>
                  <a:pt x="1024" y="56"/>
                </a:lnTo>
                <a:lnTo>
                  <a:pt x="1065" y="32"/>
                </a:lnTo>
                <a:lnTo>
                  <a:pt x="1074" y="41"/>
                </a:lnTo>
                <a:lnTo>
                  <a:pt x="1072" y="29"/>
                </a:lnTo>
                <a:lnTo>
                  <a:pt x="1077" y="25"/>
                </a:lnTo>
                <a:lnTo>
                  <a:pt x="1084" y="41"/>
                </a:lnTo>
                <a:lnTo>
                  <a:pt x="1098" y="34"/>
                </a:lnTo>
                <a:lnTo>
                  <a:pt x="1092" y="46"/>
                </a:lnTo>
                <a:lnTo>
                  <a:pt x="1105" y="62"/>
                </a:lnTo>
                <a:lnTo>
                  <a:pt x="1099" y="76"/>
                </a:lnTo>
                <a:lnTo>
                  <a:pt x="1125" y="72"/>
                </a:lnTo>
                <a:lnTo>
                  <a:pt x="1131" y="83"/>
                </a:lnTo>
                <a:lnTo>
                  <a:pt x="1130" y="98"/>
                </a:lnTo>
                <a:lnTo>
                  <a:pt x="1087" y="149"/>
                </a:lnTo>
                <a:lnTo>
                  <a:pt x="1060" y="160"/>
                </a:lnTo>
                <a:lnTo>
                  <a:pt x="1030" y="166"/>
                </a:lnTo>
                <a:lnTo>
                  <a:pt x="1015" y="151"/>
                </a:lnTo>
                <a:lnTo>
                  <a:pt x="1026" y="170"/>
                </a:lnTo>
                <a:lnTo>
                  <a:pt x="1053" y="170"/>
                </a:lnTo>
                <a:lnTo>
                  <a:pt x="1002" y="202"/>
                </a:lnTo>
                <a:lnTo>
                  <a:pt x="1010" y="202"/>
                </a:lnTo>
                <a:lnTo>
                  <a:pt x="1005" y="210"/>
                </a:lnTo>
                <a:lnTo>
                  <a:pt x="1066" y="172"/>
                </a:lnTo>
                <a:lnTo>
                  <a:pt x="1082" y="168"/>
                </a:lnTo>
                <a:lnTo>
                  <a:pt x="1083" y="177"/>
                </a:lnTo>
                <a:lnTo>
                  <a:pt x="1040" y="224"/>
                </a:lnTo>
                <a:lnTo>
                  <a:pt x="1013" y="272"/>
                </a:lnTo>
                <a:lnTo>
                  <a:pt x="1002" y="275"/>
                </a:lnTo>
                <a:lnTo>
                  <a:pt x="1005" y="282"/>
                </a:lnTo>
                <a:lnTo>
                  <a:pt x="1003" y="288"/>
                </a:lnTo>
                <a:lnTo>
                  <a:pt x="981" y="295"/>
                </a:lnTo>
                <a:lnTo>
                  <a:pt x="971" y="286"/>
                </a:lnTo>
                <a:lnTo>
                  <a:pt x="978" y="295"/>
                </a:lnTo>
                <a:lnTo>
                  <a:pt x="973" y="299"/>
                </a:lnTo>
                <a:lnTo>
                  <a:pt x="998" y="297"/>
                </a:lnTo>
                <a:lnTo>
                  <a:pt x="985" y="310"/>
                </a:lnTo>
                <a:lnTo>
                  <a:pt x="992" y="314"/>
                </a:lnTo>
                <a:lnTo>
                  <a:pt x="988" y="322"/>
                </a:lnTo>
                <a:lnTo>
                  <a:pt x="973" y="332"/>
                </a:lnTo>
                <a:lnTo>
                  <a:pt x="962" y="318"/>
                </a:lnTo>
                <a:lnTo>
                  <a:pt x="937" y="317"/>
                </a:lnTo>
                <a:lnTo>
                  <a:pt x="957" y="324"/>
                </a:lnTo>
                <a:lnTo>
                  <a:pt x="961" y="339"/>
                </a:lnTo>
                <a:lnTo>
                  <a:pt x="935" y="343"/>
                </a:lnTo>
                <a:lnTo>
                  <a:pt x="936" y="351"/>
                </a:lnTo>
                <a:lnTo>
                  <a:pt x="933" y="354"/>
                </a:lnTo>
                <a:lnTo>
                  <a:pt x="904" y="340"/>
                </a:lnTo>
                <a:lnTo>
                  <a:pt x="922" y="355"/>
                </a:lnTo>
                <a:lnTo>
                  <a:pt x="901" y="347"/>
                </a:lnTo>
                <a:lnTo>
                  <a:pt x="903" y="358"/>
                </a:lnTo>
                <a:lnTo>
                  <a:pt x="891" y="355"/>
                </a:lnTo>
                <a:lnTo>
                  <a:pt x="941" y="365"/>
                </a:lnTo>
                <a:lnTo>
                  <a:pt x="937" y="369"/>
                </a:lnTo>
                <a:lnTo>
                  <a:pt x="941" y="380"/>
                </a:lnTo>
                <a:lnTo>
                  <a:pt x="918" y="367"/>
                </a:lnTo>
                <a:lnTo>
                  <a:pt x="888" y="369"/>
                </a:lnTo>
                <a:lnTo>
                  <a:pt x="918" y="377"/>
                </a:lnTo>
                <a:lnTo>
                  <a:pt x="879" y="377"/>
                </a:lnTo>
                <a:lnTo>
                  <a:pt x="896" y="381"/>
                </a:lnTo>
                <a:lnTo>
                  <a:pt x="888" y="399"/>
                </a:lnTo>
                <a:lnTo>
                  <a:pt x="896" y="385"/>
                </a:lnTo>
                <a:lnTo>
                  <a:pt x="910" y="380"/>
                </a:lnTo>
                <a:lnTo>
                  <a:pt x="924" y="385"/>
                </a:lnTo>
                <a:lnTo>
                  <a:pt x="914" y="394"/>
                </a:lnTo>
                <a:lnTo>
                  <a:pt x="937" y="394"/>
                </a:lnTo>
                <a:lnTo>
                  <a:pt x="937" y="412"/>
                </a:lnTo>
                <a:lnTo>
                  <a:pt x="934" y="416"/>
                </a:lnTo>
                <a:lnTo>
                  <a:pt x="910" y="418"/>
                </a:lnTo>
                <a:lnTo>
                  <a:pt x="933" y="427"/>
                </a:lnTo>
                <a:lnTo>
                  <a:pt x="926" y="439"/>
                </a:lnTo>
                <a:lnTo>
                  <a:pt x="907" y="438"/>
                </a:lnTo>
                <a:lnTo>
                  <a:pt x="925" y="445"/>
                </a:lnTo>
                <a:lnTo>
                  <a:pt x="921" y="456"/>
                </a:lnTo>
                <a:lnTo>
                  <a:pt x="888" y="453"/>
                </a:lnTo>
                <a:lnTo>
                  <a:pt x="886" y="459"/>
                </a:lnTo>
                <a:lnTo>
                  <a:pt x="896" y="480"/>
                </a:lnTo>
                <a:lnTo>
                  <a:pt x="881" y="499"/>
                </a:lnTo>
                <a:lnTo>
                  <a:pt x="853" y="498"/>
                </a:lnTo>
                <a:lnTo>
                  <a:pt x="836" y="475"/>
                </a:lnTo>
                <a:lnTo>
                  <a:pt x="840" y="484"/>
                </a:lnTo>
                <a:lnTo>
                  <a:pt x="839" y="491"/>
                </a:lnTo>
                <a:lnTo>
                  <a:pt x="847" y="497"/>
                </a:lnTo>
                <a:lnTo>
                  <a:pt x="834" y="498"/>
                </a:lnTo>
                <a:lnTo>
                  <a:pt x="838" y="508"/>
                </a:lnTo>
                <a:lnTo>
                  <a:pt x="850" y="501"/>
                </a:lnTo>
                <a:lnTo>
                  <a:pt x="862" y="506"/>
                </a:lnTo>
                <a:lnTo>
                  <a:pt x="859" y="514"/>
                </a:lnTo>
                <a:lnTo>
                  <a:pt x="871" y="503"/>
                </a:lnTo>
                <a:lnTo>
                  <a:pt x="878" y="512"/>
                </a:lnTo>
                <a:lnTo>
                  <a:pt x="873" y="523"/>
                </a:lnTo>
                <a:lnTo>
                  <a:pt x="882" y="530"/>
                </a:lnTo>
                <a:lnTo>
                  <a:pt x="887" y="518"/>
                </a:lnTo>
                <a:lnTo>
                  <a:pt x="894" y="522"/>
                </a:lnTo>
                <a:lnTo>
                  <a:pt x="895" y="540"/>
                </a:lnTo>
                <a:lnTo>
                  <a:pt x="886" y="552"/>
                </a:lnTo>
                <a:lnTo>
                  <a:pt x="881" y="545"/>
                </a:lnTo>
                <a:lnTo>
                  <a:pt x="873" y="562"/>
                </a:lnTo>
                <a:lnTo>
                  <a:pt x="849" y="572"/>
                </a:lnTo>
                <a:lnTo>
                  <a:pt x="853" y="554"/>
                </a:lnTo>
                <a:lnTo>
                  <a:pt x="834" y="549"/>
                </a:lnTo>
                <a:lnTo>
                  <a:pt x="838" y="538"/>
                </a:lnTo>
                <a:lnTo>
                  <a:pt x="831" y="541"/>
                </a:lnTo>
                <a:lnTo>
                  <a:pt x="834" y="546"/>
                </a:lnTo>
                <a:lnTo>
                  <a:pt x="831" y="556"/>
                </a:lnTo>
                <a:lnTo>
                  <a:pt x="821" y="554"/>
                </a:lnTo>
                <a:lnTo>
                  <a:pt x="815" y="533"/>
                </a:lnTo>
                <a:lnTo>
                  <a:pt x="814" y="537"/>
                </a:lnTo>
                <a:lnTo>
                  <a:pt x="818" y="555"/>
                </a:lnTo>
                <a:lnTo>
                  <a:pt x="803" y="540"/>
                </a:lnTo>
                <a:lnTo>
                  <a:pt x="804" y="553"/>
                </a:lnTo>
                <a:lnTo>
                  <a:pt x="792" y="548"/>
                </a:lnTo>
                <a:lnTo>
                  <a:pt x="801" y="560"/>
                </a:lnTo>
                <a:lnTo>
                  <a:pt x="790" y="563"/>
                </a:lnTo>
                <a:lnTo>
                  <a:pt x="773" y="556"/>
                </a:lnTo>
                <a:lnTo>
                  <a:pt x="776" y="548"/>
                </a:lnTo>
                <a:lnTo>
                  <a:pt x="770" y="541"/>
                </a:lnTo>
                <a:lnTo>
                  <a:pt x="774" y="549"/>
                </a:lnTo>
                <a:lnTo>
                  <a:pt x="769" y="559"/>
                </a:lnTo>
                <a:lnTo>
                  <a:pt x="758" y="551"/>
                </a:lnTo>
                <a:lnTo>
                  <a:pt x="757" y="543"/>
                </a:lnTo>
                <a:lnTo>
                  <a:pt x="759" y="559"/>
                </a:lnTo>
                <a:lnTo>
                  <a:pt x="755" y="559"/>
                </a:lnTo>
                <a:lnTo>
                  <a:pt x="744" y="555"/>
                </a:lnTo>
                <a:lnTo>
                  <a:pt x="745" y="548"/>
                </a:lnTo>
                <a:lnTo>
                  <a:pt x="743" y="530"/>
                </a:lnTo>
                <a:lnTo>
                  <a:pt x="740" y="537"/>
                </a:lnTo>
                <a:lnTo>
                  <a:pt x="743" y="546"/>
                </a:lnTo>
                <a:lnTo>
                  <a:pt x="741" y="556"/>
                </a:lnTo>
                <a:lnTo>
                  <a:pt x="740" y="544"/>
                </a:lnTo>
                <a:lnTo>
                  <a:pt x="737" y="555"/>
                </a:lnTo>
                <a:lnTo>
                  <a:pt x="727" y="545"/>
                </a:lnTo>
                <a:lnTo>
                  <a:pt x="730" y="538"/>
                </a:lnTo>
                <a:lnTo>
                  <a:pt x="729" y="528"/>
                </a:lnTo>
                <a:lnTo>
                  <a:pt x="743" y="512"/>
                </a:lnTo>
                <a:lnTo>
                  <a:pt x="768" y="507"/>
                </a:lnTo>
                <a:lnTo>
                  <a:pt x="762" y="506"/>
                </a:lnTo>
                <a:lnTo>
                  <a:pt x="766" y="502"/>
                </a:lnTo>
                <a:lnTo>
                  <a:pt x="761" y="499"/>
                </a:lnTo>
                <a:lnTo>
                  <a:pt x="766" y="496"/>
                </a:lnTo>
                <a:lnTo>
                  <a:pt x="754" y="496"/>
                </a:lnTo>
                <a:lnTo>
                  <a:pt x="754" y="484"/>
                </a:lnTo>
                <a:lnTo>
                  <a:pt x="747" y="476"/>
                </a:lnTo>
                <a:lnTo>
                  <a:pt x="749" y="465"/>
                </a:lnTo>
                <a:lnTo>
                  <a:pt x="773" y="465"/>
                </a:lnTo>
                <a:lnTo>
                  <a:pt x="779" y="473"/>
                </a:lnTo>
                <a:lnTo>
                  <a:pt x="781" y="491"/>
                </a:lnTo>
                <a:lnTo>
                  <a:pt x="800" y="500"/>
                </a:lnTo>
                <a:lnTo>
                  <a:pt x="799" y="493"/>
                </a:lnTo>
                <a:lnTo>
                  <a:pt x="814" y="496"/>
                </a:lnTo>
                <a:lnTo>
                  <a:pt x="810" y="490"/>
                </a:lnTo>
                <a:lnTo>
                  <a:pt x="818" y="481"/>
                </a:lnTo>
                <a:lnTo>
                  <a:pt x="831" y="448"/>
                </a:lnTo>
                <a:lnTo>
                  <a:pt x="826" y="450"/>
                </a:lnTo>
                <a:lnTo>
                  <a:pt x="811" y="485"/>
                </a:lnTo>
                <a:lnTo>
                  <a:pt x="799" y="485"/>
                </a:lnTo>
                <a:lnTo>
                  <a:pt x="795" y="482"/>
                </a:lnTo>
                <a:lnTo>
                  <a:pt x="801" y="472"/>
                </a:lnTo>
                <a:lnTo>
                  <a:pt x="793" y="480"/>
                </a:lnTo>
                <a:lnTo>
                  <a:pt x="788" y="471"/>
                </a:lnTo>
                <a:lnTo>
                  <a:pt x="792" y="465"/>
                </a:lnTo>
                <a:lnTo>
                  <a:pt x="787" y="464"/>
                </a:lnTo>
                <a:lnTo>
                  <a:pt x="803" y="461"/>
                </a:lnTo>
                <a:lnTo>
                  <a:pt x="783" y="457"/>
                </a:lnTo>
                <a:lnTo>
                  <a:pt x="803" y="448"/>
                </a:lnTo>
                <a:lnTo>
                  <a:pt x="793" y="442"/>
                </a:lnTo>
                <a:lnTo>
                  <a:pt x="805" y="441"/>
                </a:lnTo>
                <a:lnTo>
                  <a:pt x="793" y="439"/>
                </a:lnTo>
                <a:lnTo>
                  <a:pt x="799" y="429"/>
                </a:lnTo>
                <a:lnTo>
                  <a:pt x="795" y="427"/>
                </a:lnTo>
                <a:lnTo>
                  <a:pt x="798" y="412"/>
                </a:lnTo>
                <a:lnTo>
                  <a:pt x="786" y="446"/>
                </a:lnTo>
                <a:lnTo>
                  <a:pt x="774" y="447"/>
                </a:lnTo>
                <a:lnTo>
                  <a:pt x="781" y="427"/>
                </a:lnTo>
                <a:lnTo>
                  <a:pt x="768" y="445"/>
                </a:lnTo>
                <a:lnTo>
                  <a:pt x="757" y="444"/>
                </a:lnTo>
                <a:lnTo>
                  <a:pt x="763" y="439"/>
                </a:lnTo>
                <a:lnTo>
                  <a:pt x="757" y="432"/>
                </a:lnTo>
                <a:lnTo>
                  <a:pt x="757" y="423"/>
                </a:lnTo>
                <a:lnTo>
                  <a:pt x="766" y="414"/>
                </a:lnTo>
                <a:lnTo>
                  <a:pt x="763" y="413"/>
                </a:lnTo>
                <a:lnTo>
                  <a:pt x="770" y="396"/>
                </a:lnTo>
                <a:lnTo>
                  <a:pt x="792" y="388"/>
                </a:lnTo>
                <a:lnTo>
                  <a:pt x="831" y="413"/>
                </a:lnTo>
                <a:lnTo>
                  <a:pt x="827" y="404"/>
                </a:lnTo>
                <a:lnTo>
                  <a:pt x="831" y="401"/>
                </a:lnTo>
                <a:lnTo>
                  <a:pt x="818" y="394"/>
                </a:lnTo>
                <a:lnTo>
                  <a:pt x="840" y="394"/>
                </a:lnTo>
                <a:lnTo>
                  <a:pt x="842" y="378"/>
                </a:lnTo>
                <a:lnTo>
                  <a:pt x="828" y="390"/>
                </a:lnTo>
                <a:lnTo>
                  <a:pt x="796" y="379"/>
                </a:lnTo>
                <a:lnTo>
                  <a:pt x="800" y="371"/>
                </a:lnTo>
                <a:lnTo>
                  <a:pt x="816" y="378"/>
                </a:lnTo>
                <a:lnTo>
                  <a:pt x="803" y="368"/>
                </a:lnTo>
                <a:lnTo>
                  <a:pt x="792" y="335"/>
                </a:lnTo>
                <a:lnTo>
                  <a:pt x="772" y="324"/>
                </a:lnTo>
                <a:lnTo>
                  <a:pt x="773" y="307"/>
                </a:lnTo>
                <a:lnTo>
                  <a:pt x="789" y="311"/>
                </a:lnTo>
                <a:lnTo>
                  <a:pt x="772" y="303"/>
                </a:lnTo>
                <a:lnTo>
                  <a:pt x="769" y="294"/>
                </a:lnTo>
                <a:lnTo>
                  <a:pt x="772" y="279"/>
                </a:lnTo>
                <a:lnTo>
                  <a:pt x="810" y="284"/>
                </a:lnTo>
                <a:lnTo>
                  <a:pt x="833" y="316"/>
                </a:lnTo>
                <a:lnTo>
                  <a:pt x="840" y="337"/>
                </a:lnTo>
                <a:lnTo>
                  <a:pt x="867" y="328"/>
                </a:lnTo>
                <a:lnTo>
                  <a:pt x="844" y="327"/>
                </a:lnTo>
                <a:lnTo>
                  <a:pt x="840" y="313"/>
                </a:lnTo>
                <a:lnTo>
                  <a:pt x="844" y="310"/>
                </a:lnTo>
                <a:lnTo>
                  <a:pt x="819" y="277"/>
                </a:lnTo>
                <a:lnTo>
                  <a:pt x="891" y="257"/>
                </a:lnTo>
                <a:lnTo>
                  <a:pt x="864" y="253"/>
                </a:lnTo>
                <a:lnTo>
                  <a:pt x="913" y="231"/>
                </a:lnTo>
                <a:lnTo>
                  <a:pt x="879" y="229"/>
                </a:lnTo>
                <a:lnTo>
                  <a:pt x="886" y="203"/>
                </a:lnTo>
                <a:lnTo>
                  <a:pt x="909" y="177"/>
                </a:lnTo>
                <a:lnTo>
                  <a:pt x="880" y="208"/>
                </a:lnTo>
                <a:lnTo>
                  <a:pt x="871" y="201"/>
                </a:lnTo>
                <a:lnTo>
                  <a:pt x="876" y="210"/>
                </a:lnTo>
                <a:lnTo>
                  <a:pt x="869" y="234"/>
                </a:lnTo>
                <a:lnTo>
                  <a:pt x="842" y="253"/>
                </a:lnTo>
                <a:lnTo>
                  <a:pt x="819" y="258"/>
                </a:lnTo>
                <a:lnTo>
                  <a:pt x="838" y="235"/>
                </a:lnTo>
                <a:lnTo>
                  <a:pt x="816" y="246"/>
                </a:lnTo>
                <a:lnTo>
                  <a:pt x="813" y="241"/>
                </a:lnTo>
                <a:lnTo>
                  <a:pt x="818" y="233"/>
                </a:lnTo>
                <a:lnTo>
                  <a:pt x="809" y="240"/>
                </a:lnTo>
                <a:lnTo>
                  <a:pt x="811" y="250"/>
                </a:lnTo>
                <a:lnTo>
                  <a:pt x="808" y="260"/>
                </a:lnTo>
                <a:lnTo>
                  <a:pt x="768" y="253"/>
                </a:lnTo>
                <a:lnTo>
                  <a:pt x="784" y="221"/>
                </a:lnTo>
                <a:lnTo>
                  <a:pt x="830" y="202"/>
                </a:lnTo>
                <a:lnTo>
                  <a:pt x="783" y="214"/>
                </a:lnTo>
                <a:lnTo>
                  <a:pt x="758" y="252"/>
                </a:lnTo>
                <a:close/>
                <a:moveTo>
                  <a:pt x="738" y="443"/>
                </a:moveTo>
                <a:lnTo>
                  <a:pt x="722" y="411"/>
                </a:lnTo>
                <a:lnTo>
                  <a:pt x="721" y="418"/>
                </a:lnTo>
                <a:lnTo>
                  <a:pt x="728" y="443"/>
                </a:lnTo>
                <a:lnTo>
                  <a:pt x="719" y="430"/>
                </a:lnTo>
                <a:lnTo>
                  <a:pt x="712" y="431"/>
                </a:lnTo>
                <a:lnTo>
                  <a:pt x="717" y="435"/>
                </a:lnTo>
                <a:lnTo>
                  <a:pt x="718" y="441"/>
                </a:lnTo>
                <a:lnTo>
                  <a:pt x="716" y="443"/>
                </a:lnTo>
                <a:lnTo>
                  <a:pt x="693" y="439"/>
                </a:lnTo>
                <a:lnTo>
                  <a:pt x="680" y="423"/>
                </a:lnTo>
                <a:lnTo>
                  <a:pt x="698" y="413"/>
                </a:lnTo>
                <a:lnTo>
                  <a:pt x="675" y="412"/>
                </a:lnTo>
                <a:lnTo>
                  <a:pt x="668" y="399"/>
                </a:lnTo>
                <a:lnTo>
                  <a:pt x="679" y="400"/>
                </a:lnTo>
                <a:lnTo>
                  <a:pt x="661" y="383"/>
                </a:lnTo>
                <a:lnTo>
                  <a:pt x="675" y="370"/>
                </a:lnTo>
                <a:lnTo>
                  <a:pt x="715" y="366"/>
                </a:lnTo>
                <a:lnTo>
                  <a:pt x="691" y="367"/>
                </a:lnTo>
                <a:lnTo>
                  <a:pt x="685" y="359"/>
                </a:lnTo>
                <a:lnTo>
                  <a:pt x="706" y="352"/>
                </a:lnTo>
                <a:lnTo>
                  <a:pt x="678" y="346"/>
                </a:lnTo>
                <a:lnTo>
                  <a:pt x="679" y="352"/>
                </a:lnTo>
                <a:lnTo>
                  <a:pt x="678" y="355"/>
                </a:lnTo>
                <a:lnTo>
                  <a:pt x="675" y="348"/>
                </a:lnTo>
                <a:lnTo>
                  <a:pt x="667" y="362"/>
                </a:lnTo>
                <a:lnTo>
                  <a:pt x="660" y="350"/>
                </a:lnTo>
                <a:lnTo>
                  <a:pt x="649" y="361"/>
                </a:lnTo>
                <a:lnTo>
                  <a:pt x="640" y="351"/>
                </a:lnTo>
                <a:lnTo>
                  <a:pt x="641" y="341"/>
                </a:lnTo>
                <a:lnTo>
                  <a:pt x="655" y="335"/>
                </a:lnTo>
                <a:lnTo>
                  <a:pt x="660" y="322"/>
                </a:lnTo>
                <a:lnTo>
                  <a:pt x="640" y="333"/>
                </a:lnTo>
                <a:lnTo>
                  <a:pt x="629" y="316"/>
                </a:lnTo>
                <a:lnTo>
                  <a:pt x="635" y="312"/>
                </a:lnTo>
                <a:lnTo>
                  <a:pt x="629" y="307"/>
                </a:lnTo>
                <a:lnTo>
                  <a:pt x="632" y="301"/>
                </a:lnTo>
                <a:lnTo>
                  <a:pt x="627" y="293"/>
                </a:lnTo>
                <a:lnTo>
                  <a:pt x="659" y="306"/>
                </a:lnTo>
                <a:lnTo>
                  <a:pt x="655" y="295"/>
                </a:lnTo>
                <a:lnTo>
                  <a:pt x="664" y="290"/>
                </a:lnTo>
                <a:lnTo>
                  <a:pt x="646" y="294"/>
                </a:lnTo>
                <a:lnTo>
                  <a:pt x="641" y="290"/>
                </a:lnTo>
                <a:lnTo>
                  <a:pt x="648" y="284"/>
                </a:lnTo>
                <a:lnTo>
                  <a:pt x="631" y="282"/>
                </a:lnTo>
                <a:lnTo>
                  <a:pt x="629" y="274"/>
                </a:lnTo>
                <a:lnTo>
                  <a:pt x="645" y="276"/>
                </a:lnTo>
                <a:lnTo>
                  <a:pt x="637" y="256"/>
                </a:lnTo>
                <a:lnTo>
                  <a:pt x="667" y="261"/>
                </a:lnTo>
                <a:lnTo>
                  <a:pt x="656" y="248"/>
                </a:lnTo>
                <a:lnTo>
                  <a:pt x="664" y="244"/>
                </a:lnTo>
                <a:lnTo>
                  <a:pt x="644" y="235"/>
                </a:lnTo>
                <a:lnTo>
                  <a:pt x="649" y="229"/>
                </a:lnTo>
                <a:lnTo>
                  <a:pt x="644" y="227"/>
                </a:lnTo>
                <a:lnTo>
                  <a:pt x="648" y="218"/>
                </a:lnTo>
                <a:lnTo>
                  <a:pt x="677" y="210"/>
                </a:lnTo>
                <a:lnTo>
                  <a:pt x="676" y="199"/>
                </a:lnTo>
                <a:lnTo>
                  <a:pt x="660" y="195"/>
                </a:lnTo>
                <a:lnTo>
                  <a:pt x="663" y="185"/>
                </a:lnTo>
                <a:lnTo>
                  <a:pt x="690" y="196"/>
                </a:lnTo>
                <a:lnTo>
                  <a:pt x="713" y="246"/>
                </a:lnTo>
                <a:lnTo>
                  <a:pt x="712" y="257"/>
                </a:lnTo>
                <a:lnTo>
                  <a:pt x="735" y="265"/>
                </a:lnTo>
                <a:lnTo>
                  <a:pt x="732" y="280"/>
                </a:lnTo>
                <a:lnTo>
                  <a:pt x="739" y="294"/>
                </a:lnTo>
                <a:lnTo>
                  <a:pt x="748" y="297"/>
                </a:lnTo>
                <a:lnTo>
                  <a:pt x="742" y="284"/>
                </a:lnTo>
                <a:lnTo>
                  <a:pt x="742" y="271"/>
                </a:lnTo>
                <a:lnTo>
                  <a:pt x="755" y="271"/>
                </a:lnTo>
                <a:lnTo>
                  <a:pt x="757" y="290"/>
                </a:lnTo>
                <a:lnTo>
                  <a:pt x="750" y="294"/>
                </a:lnTo>
                <a:lnTo>
                  <a:pt x="761" y="300"/>
                </a:lnTo>
                <a:lnTo>
                  <a:pt x="764" y="307"/>
                </a:lnTo>
                <a:lnTo>
                  <a:pt x="758" y="318"/>
                </a:lnTo>
                <a:lnTo>
                  <a:pt x="765" y="312"/>
                </a:lnTo>
                <a:lnTo>
                  <a:pt x="759" y="343"/>
                </a:lnTo>
                <a:lnTo>
                  <a:pt x="774" y="333"/>
                </a:lnTo>
                <a:lnTo>
                  <a:pt x="778" y="339"/>
                </a:lnTo>
                <a:lnTo>
                  <a:pt x="777" y="349"/>
                </a:lnTo>
                <a:lnTo>
                  <a:pt x="783" y="335"/>
                </a:lnTo>
                <a:lnTo>
                  <a:pt x="792" y="355"/>
                </a:lnTo>
                <a:lnTo>
                  <a:pt x="793" y="363"/>
                </a:lnTo>
                <a:lnTo>
                  <a:pt x="769" y="385"/>
                </a:lnTo>
                <a:lnTo>
                  <a:pt x="765" y="378"/>
                </a:lnTo>
                <a:lnTo>
                  <a:pt x="765" y="390"/>
                </a:lnTo>
                <a:lnTo>
                  <a:pt x="755" y="408"/>
                </a:lnTo>
                <a:lnTo>
                  <a:pt x="750" y="396"/>
                </a:lnTo>
                <a:lnTo>
                  <a:pt x="754" y="377"/>
                </a:lnTo>
                <a:lnTo>
                  <a:pt x="748" y="383"/>
                </a:lnTo>
                <a:lnTo>
                  <a:pt x="747" y="397"/>
                </a:lnTo>
                <a:lnTo>
                  <a:pt x="751" y="415"/>
                </a:lnTo>
                <a:lnTo>
                  <a:pt x="747" y="422"/>
                </a:lnTo>
                <a:lnTo>
                  <a:pt x="739" y="411"/>
                </a:lnTo>
                <a:lnTo>
                  <a:pt x="743" y="426"/>
                </a:lnTo>
                <a:lnTo>
                  <a:pt x="738" y="443"/>
                </a:lnTo>
                <a:close/>
                <a:moveTo>
                  <a:pt x="641" y="556"/>
                </a:moveTo>
                <a:lnTo>
                  <a:pt x="636" y="549"/>
                </a:lnTo>
                <a:lnTo>
                  <a:pt x="643" y="543"/>
                </a:lnTo>
                <a:lnTo>
                  <a:pt x="624" y="536"/>
                </a:lnTo>
                <a:lnTo>
                  <a:pt x="633" y="534"/>
                </a:lnTo>
                <a:lnTo>
                  <a:pt x="625" y="524"/>
                </a:lnTo>
                <a:lnTo>
                  <a:pt x="633" y="516"/>
                </a:lnTo>
                <a:lnTo>
                  <a:pt x="670" y="525"/>
                </a:lnTo>
                <a:lnTo>
                  <a:pt x="677" y="538"/>
                </a:lnTo>
                <a:lnTo>
                  <a:pt x="670" y="553"/>
                </a:lnTo>
                <a:lnTo>
                  <a:pt x="672" y="556"/>
                </a:lnTo>
                <a:lnTo>
                  <a:pt x="679" y="543"/>
                </a:lnTo>
                <a:lnTo>
                  <a:pt x="708" y="540"/>
                </a:lnTo>
                <a:lnTo>
                  <a:pt x="715" y="551"/>
                </a:lnTo>
                <a:lnTo>
                  <a:pt x="702" y="552"/>
                </a:lnTo>
                <a:lnTo>
                  <a:pt x="734" y="566"/>
                </a:lnTo>
                <a:lnTo>
                  <a:pt x="720" y="572"/>
                </a:lnTo>
                <a:lnTo>
                  <a:pt x="699" y="564"/>
                </a:lnTo>
                <a:lnTo>
                  <a:pt x="719" y="576"/>
                </a:lnTo>
                <a:lnTo>
                  <a:pt x="706" y="578"/>
                </a:lnTo>
                <a:lnTo>
                  <a:pt x="709" y="582"/>
                </a:lnTo>
                <a:lnTo>
                  <a:pt x="706" y="588"/>
                </a:lnTo>
                <a:lnTo>
                  <a:pt x="711" y="579"/>
                </a:lnTo>
                <a:lnTo>
                  <a:pt x="715" y="585"/>
                </a:lnTo>
                <a:lnTo>
                  <a:pt x="723" y="579"/>
                </a:lnTo>
                <a:lnTo>
                  <a:pt x="726" y="585"/>
                </a:lnTo>
                <a:lnTo>
                  <a:pt x="725" y="591"/>
                </a:lnTo>
                <a:lnTo>
                  <a:pt x="734" y="592"/>
                </a:lnTo>
                <a:lnTo>
                  <a:pt x="726" y="605"/>
                </a:lnTo>
                <a:lnTo>
                  <a:pt x="739" y="612"/>
                </a:lnTo>
                <a:lnTo>
                  <a:pt x="738" y="603"/>
                </a:lnTo>
                <a:lnTo>
                  <a:pt x="740" y="598"/>
                </a:lnTo>
                <a:lnTo>
                  <a:pt x="747" y="609"/>
                </a:lnTo>
                <a:lnTo>
                  <a:pt x="754" y="604"/>
                </a:lnTo>
                <a:lnTo>
                  <a:pt x="756" y="611"/>
                </a:lnTo>
                <a:lnTo>
                  <a:pt x="761" y="601"/>
                </a:lnTo>
                <a:lnTo>
                  <a:pt x="773" y="612"/>
                </a:lnTo>
                <a:lnTo>
                  <a:pt x="771" y="616"/>
                </a:lnTo>
                <a:lnTo>
                  <a:pt x="808" y="590"/>
                </a:lnTo>
                <a:lnTo>
                  <a:pt x="846" y="593"/>
                </a:lnTo>
                <a:lnTo>
                  <a:pt x="846" y="600"/>
                </a:lnTo>
                <a:lnTo>
                  <a:pt x="860" y="601"/>
                </a:lnTo>
                <a:lnTo>
                  <a:pt x="864" y="606"/>
                </a:lnTo>
                <a:lnTo>
                  <a:pt x="859" y="610"/>
                </a:lnTo>
                <a:lnTo>
                  <a:pt x="871" y="615"/>
                </a:lnTo>
                <a:lnTo>
                  <a:pt x="869" y="626"/>
                </a:lnTo>
                <a:lnTo>
                  <a:pt x="857" y="634"/>
                </a:lnTo>
                <a:lnTo>
                  <a:pt x="873" y="641"/>
                </a:lnTo>
                <a:lnTo>
                  <a:pt x="864" y="646"/>
                </a:lnTo>
                <a:lnTo>
                  <a:pt x="859" y="640"/>
                </a:lnTo>
                <a:lnTo>
                  <a:pt x="862" y="646"/>
                </a:lnTo>
                <a:lnTo>
                  <a:pt x="860" y="659"/>
                </a:lnTo>
                <a:lnTo>
                  <a:pt x="824" y="662"/>
                </a:lnTo>
                <a:lnTo>
                  <a:pt x="820" y="655"/>
                </a:lnTo>
                <a:lnTo>
                  <a:pt x="820" y="646"/>
                </a:lnTo>
                <a:lnTo>
                  <a:pt x="814" y="641"/>
                </a:lnTo>
                <a:lnTo>
                  <a:pt x="816" y="648"/>
                </a:lnTo>
                <a:lnTo>
                  <a:pt x="814" y="658"/>
                </a:lnTo>
                <a:lnTo>
                  <a:pt x="803" y="662"/>
                </a:lnTo>
                <a:lnTo>
                  <a:pt x="794" y="662"/>
                </a:lnTo>
                <a:lnTo>
                  <a:pt x="793" y="652"/>
                </a:lnTo>
                <a:lnTo>
                  <a:pt x="789" y="663"/>
                </a:lnTo>
                <a:lnTo>
                  <a:pt x="785" y="653"/>
                </a:lnTo>
                <a:lnTo>
                  <a:pt x="784" y="663"/>
                </a:lnTo>
                <a:lnTo>
                  <a:pt x="777" y="663"/>
                </a:lnTo>
                <a:lnTo>
                  <a:pt x="776" y="657"/>
                </a:lnTo>
                <a:lnTo>
                  <a:pt x="773" y="664"/>
                </a:lnTo>
                <a:lnTo>
                  <a:pt x="768" y="657"/>
                </a:lnTo>
                <a:lnTo>
                  <a:pt x="769" y="665"/>
                </a:lnTo>
                <a:lnTo>
                  <a:pt x="743" y="663"/>
                </a:lnTo>
                <a:lnTo>
                  <a:pt x="742" y="658"/>
                </a:lnTo>
                <a:lnTo>
                  <a:pt x="745" y="647"/>
                </a:lnTo>
                <a:lnTo>
                  <a:pt x="743" y="641"/>
                </a:lnTo>
                <a:lnTo>
                  <a:pt x="738" y="654"/>
                </a:lnTo>
                <a:lnTo>
                  <a:pt x="735" y="644"/>
                </a:lnTo>
                <a:lnTo>
                  <a:pt x="735" y="651"/>
                </a:lnTo>
                <a:lnTo>
                  <a:pt x="732" y="649"/>
                </a:lnTo>
                <a:lnTo>
                  <a:pt x="734" y="657"/>
                </a:lnTo>
                <a:lnTo>
                  <a:pt x="728" y="661"/>
                </a:lnTo>
                <a:lnTo>
                  <a:pt x="708" y="652"/>
                </a:lnTo>
                <a:lnTo>
                  <a:pt x="711" y="642"/>
                </a:lnTo>
                <a:lnTo>
                  <a:pt x="705" y="650"/>
                </a:lnTo>
                <a:lnTo>
                  <a:pt x="706" y="656"/>
                </a:lnTo>
                <a:lnTo>
                  <a:pt x="696" y="651"/>
                </a:lnTo>
                <a:lnTo>
                  <a:pt x="690" y="632"/>
                </a:lnTo>
                <a:lnTo>
                  <a:pt x="693" y="628"/>
                </a:lnTo>
                <a:lnTo>
                  <a:pt x="687" y="624"/>
                </a:lnTo>
                <a:lnTo>
                  <a:pt x="688" y="611"/>
                </a:lnTo>
                <a:lnTo>
                  <a:pt x="693" y="603"/>
                </a:lnTo>
                <a:lnTo>
                  <a:pt x="691" y="594"/>
                </a:lnTo>
                <a:lnTo>
                  <a:pt x="692" y="588"/>
                </a:lnTo>
                <a:lnTo>
                  <a:pt x="678" y="558"/>
                </a:lnTo>
                <a:lnTo>
                  <a:pt x="646" y="566"/>
                </a:lnTo>
                <a:lnTo>
                  <a:pt x="653" y="559"/>
                </a:lnTo>
                <a:lnTo>
                  <a:pt x="641" y="556"/>
                </a:lnTo>
                <a:close/>
                <a:moveTo>
                  <a:pt x="439" y="606"/>
                </a:moveTo>
                <a:lnTo>
                  <a:pt x="454" y="609"/>
                </a:lnTo>
                <a:lnTo>
                  <a:pt x="455" y="597"/>
                </a:lnTo>
                <a:lnTo>
                  <a:pt x="438" y="585"/>
                </a:lnTo>
                <a:lnTo>
                  <a:pt x="448" y="573"/>
                </a:lnTo>
                <a:lnTo>
                  <a:pt x="433" y="562"/>
                </a:lnTo>
                <a:lnTo>
                  <a:pt x="433" y="554"/>
                </a:lnTo>
                <a:lnTo>
                  <a:pt x="442" y="549"/>
                </a:lnTo>
                <a:lnTo>
                  <a:pt x="451" y="530"/>
                </a:lnTo>
                <a:lnTo>
                  <a:pt x="460" y="535"/>
                </a:lnTo>
                <a:lnTo>
                  <a:pt x="457" y="541"/>
                </a:lnTo>
                <a:lnTo>
                  <a:pt x="459" y="555"/>
                </a:lnTo>
                <a:lnTo>
                  <a:pt x="466" y="563"/>
                </a:lnTo>
                <a:lnTo>
                  <a:pt x="461" y="576"/>
                </a:lnTo>
                <a:lnTo>
                  <a:pt x="472" y="580"/>
                </a:lnTo>
                <a:lnTo>
                  <a:pt x="467" y="592"/>
                </a:lnTo>
                <a:lnTo>
                  <a:pt x="478" y="585"/>
                </a:lnTo>
                <a:lnTo>
                  <a:pt x="482" y="595"/>
                </a:lnTo>
                <a:lnTo>
                  <a:pt x="486" y="591"/>
                </a:lnTo>
                <a:lnTo>
                  <a:pt x="482" y="583"/>
                </a:lnTo>
                <a:lnTo>
                  <a:pt x="486" y="576"/>
                </a:lnTo>
                <a:lnTo>
                  <a:pt x="501" y="583"/>
                </a:lnTo>
                <a:lnTo>
                  <a:pt x="504" y="600"/>
                </a:lnTo>
                <a:lnTo>
                  <a:pt x="499" y="609"/>
                </a:lnTo>
                <a:lnTo>
                  <a:pt x="501" y="610"/>
                </a:lnTo>
                <a:lnTo>
                  <a:pt x="500" y="616"/>
                </a:lnTo>
                <a:lnTo>
                  <a:pt x="495" y="632"/>
                </a:lnTo>
                <a:lnTo>
                  <a:pt x="478" y="640"/>
                </a:lnTo>
                <a:lnTo>
                  <a:pt x="470" y="631"/>
                </a:lnTo>
                <a:lnTo>
                  <a:pt x="467" y="640"/>
                </a:lnTo>
                <a:lnTo>
                  <a:pt x="462" y="640"/>
                </a:lnTo>
                <a:lnTo>
                  <a:pt x="455" y="632"/>
                </a:lnTo>
                <a:lnTo>
                  <a:pt x="415" y="663"/>
                </a:lnTo>
                <a:lnTo>
                  <a:pt x="397" y="668"/>
                </a:lnTo>
                <a:lnTo>
                  <a:pt x="386" y="666"/>
                </a:lnTo>
                <a:lnTo>
                  <a:pt x="376" y="652"/>
                </a:lnTo>
                <a:lnTo>
                  <a:pt x="398" y="637"/>
                </a:lnTo>
                <a:lnTo>
                  <a:pt x="414" y="636"/>
                </a:lnTo>
                <a:lnTo>
                  <a:pt x="426" y="623"/>
                </a:lnTo>
                <a:lnTo>
                  <a:pt x="405" y="629"/>
                </a:lnTo>
                <a:lnTo>
                  <a:pt x="406" y="625"/>
                </a:lnTo>
                <a:lnTo>
                  <a:pt x="401" y="620"/>
                </a:lnTo>
                <a:lnTo>
                  <a:pt x="399" y="629"/>
                </a:lnTo>
                <a:lnTo>
                  <a:pt x="383" y="633"/>
                </a:lnTo>
                <a:lnTo>
                  <a:pt x="384" y="618"/>
                </a:lnTo>
                <a:lnTo>
                  <a:pt x="391" y="613"/>
                </a:lnTo>
                <a:lnTo>
                  <a:pt x="381" y="610"/>
                </a:lnTo>
                <a:lnTo>
                  <a:pt x="380" y="622"/>
                </a:lnTo>
                <a:lnTo>
                  <a:pt x="375" y="619"/>
                </a:lnTo>
                <a:lnTo>
                  <a:pt x="378" y="628"/>
                </a:lnTo>
                <a:lnTo>
                  <a:pt x="371" y="636"/>
                </a:lnTo>
                <a:lnTo>
                  <a:pt x="365" y="636"/>
                </a:lnTo>
                <a:lnTo>
                  <a:pt x="365" y="627"/>
                </a:lnTo>
                <a:lnTo>
                  <a:pt x="359" y="629"/>
                </a:lnTo>
                <a:lnTo>
                  <a:pt x="360" y="635"/>
                </a:lnTo>
                <a:lnTo>
                  <a:pt x="358" y="638"/>
                </a:lnTo>
                <a:lnTo>
                  <a:pt x="351" y="634"/>
                </a:lnTo>
                <a:lnTo>
                  <a:pt x="350" y="624"/>
                </a:lnTo>
                <a:lnTo>
                  <a:pt x="344" y="629"/>
                </a:lnTo>
                <a:lnTo>
                  <a:pt x="330" y="622"/>
                </a:lnTo>
                <a:lnTo>
                  <a:pt x="336" y="609"/>
                </a:lnTo>
                <a:lnTo>
                  <a:pt x="353" y="609"/>
                </a:lnTo>
                <a:lnTo>
                  <a:pt x="368" y="597"/>
                </a:lnTo>
                <a:lnTo>
                  <a:pt x="336" y="603"/>
                </a:lnTo>
                <a:lnTo>
                  <a:pt x="341" y="591"/>
                </a:lnTo>
                <a:lnTo>
                  <a:pt x="370" y="586"/>
                </a:lnTo>
                <a:lnTo>
                  <a:pt x="344" y="585"/>
                </a:lnTo>
                <a:lnTo>
                  <a:pt x="347" y="581"/>
                </a:lnTo>
                <a:lnTo>
                  <a:pt x="345" y="572"/>
                </a:lnTo>
                <a:lnTo>
                  <a:pt x="349" y="568"/>
                </a:lnTo>
                <a:lnTo>
                  <a:pt x="372" y="570"/>
                </a:lnTo>
                <a:lnTo>
                  <a:pt x="356" y="564"/>
                </a:lnTo>
                <a:lnTo>
                  <a:pt x="355" y="559"/>
                </a:lnTo>
                <a:lnTo>
                  <a:pt x="361" y="552"/>
                </a:lnTo>
                <a:lnTo>
                  <a:pt x="379" y="551"/>
                </a:lnTo>
                <a:lnTo>
                  <a:pt x="382" y="568"/>
                </a:lnTo>
                <a:lnTo>
                  <a:pt x="398" y="564"/>
                </a:lnTo>
                <a:lnTo>
                  <a:pt x="414" y="582"/>
                </a:lnTo>
                <a:lnTo>
                  <a:pt x="407" y="590"/>
                </a:lnTo>
                <a:lnTo>
                  <a:pt x="418" y="589"/>
                </a:lnTo>
                <a:lnTo>
                  <a:pt x="421" y="606"/>
                </a:lnTo>
                <a:lnTo>
                  <a:pt x="439" y="606"/>
                </a:lnTo>
                <a:close/>
                <a:moveTo>
                  <a:pt x="585" y="572"/>
                </a:moveTo>
                <a:lnTo>
                  <a:pt x="574" y="567"/>
                </a:lnTo>
                <a:lnTo>
                  <a:pt x="583" y="563"/>
                </a:lnTo>
                <a:lnTo>
                  <a:pt x="567" y="551"/>
                </a:lnTo>
                <a:lnTo>
                  <a:pt x="575" y="541"/>
                </a:lnTo>
                <a:lnTo>
                  <a:pt x="586" y="542"/>
                </a:lnTo>
                <a:lnTo>
                  <a:pt x="593" y="556"/>
                </a:lnTo>
                <a:lnTo>
                  <a:pt x="596" y="553"/>
                </a:lnTo>
                <a:lnTo>
                  <a:pt x="594" y="543"/>
                </a:lnTo>
                <a:lnTo>
                  <a:pt x="601" y="542"/>
                </a:lnTo>
                <a:lnTo>
                  <a:pt x="598" y="538"/>
                </a:lnTo>
                <a:lnTo>
                  <a:pt x="613" y="551"/>
                </a:lnTo>
                <a:lnTo>
                  <a:pt x="612" y="559"/>
                </a:lnTo>
                <a:lnTo>
                  <a:pt x="616" y="571"/>
                </a:lnTo>
                <a:lnTo>
                  <a:pt x="614" y="588"/>
                </a:lnTo>
                <a:lnTo>
                  <a:pt x="610" y="594"/>
                </a:lnTo>
                <a:lnTo>
                  <a:pt x="617" y="597"/>
                </a:lnTo>
                <a:lnTo>
                  <a:pt x="619" y="614"/>
                </a:lnTo>
                <a:lnTo>
                  <a:pt x="613" y="604"/>
                </a:lnTo>
                <a:lnTo>
                  <a:pt x="608" y="609"/>
                </a:lnTo>
                <a:lnTo>
                  <a:pt x="612" y="612"/>
                </a:lnTo>
                <a:lnTo>
                  <a:pt x="607" y="619"/>
                </a:lnTo>
                <a:lnTo>
                  <a:pt x="615" y="628"/>
                </a:lnTo>
                <a:lnTo>
                  <a:pt x="607" y="624"/>
                </a:lnTo>
                <a:lnTo>
                  <a:pt x="609" y="635"/>
                </a:lnTo>
                <a:lnTo>
                  <a:pt x="575" y="634"/>
                </a:lnTo>
                <a:lnTo>
                  <a:pt x="573" y="625"/>
                </a:lnTo>
                <a:lnTo>
                  <a:pt x="580" y="623"/>
                </a:lnTo>
                <a:lnTo>
                  <a:pt x="570" y="612"/>
                </a:lnTo>
                <a:lnTo>
                  <a:pt x="596" y="596"/>
                </a:lnTo>
                <a:lnTo>
                  <a:pt x="545" y="607"/>
                </a:lnTo>
                <a:lnTo>
                  <a:pt x="539" y="601"/>
                </a:lnTo>
                <a:lnTo>
                  <a:pt x="551" y="597"/>
                </a:lnTo>
                <a:lnTo>
                  <a:pt x="547" y="591"/>
                </a:lnTo>
                <a:lnTo>
                  <a:pt x="550" y="586"/>
                </a:lnTo>
                <a:lnTo>
                  <a:pt x="564" y="592"/>
                </a:lnTo>
                <a:lnTo>
                  <a:pt x="558" y="585"/>
                </a:lnTo>
                <a:lnTo>
                  <a:pt x="561" y="578"/>
                </a:lnTo>
                <a:lnTo>
                  <a:pt x="553" y="574"/>
                </a:lnTo>
                <a:lnTo>
                  <a:pt x="561" y="564"/>
                </a:lnTo>
                <a:lnTo>
                  <a:pt x="550" y="565"/>
                </a:lnTo>
                <a:lnTo>
                  <a:pt x="554" y="552"/>
                </a:lnTo>
                <a:lnTo>
                  <a:pt x="562" y="555"/>
                </a:lnTo>
                <a:lnTo>
                  <a:pt x="580" y="586"/>
                </a:lnTo>
                <a:lnTo>
                  <a:pt x="588" y="581"/>
                </a:lnTo>
                <a:lnTo>
                  <a:pt x="582" y="583"/>
                </a:lnTo>
                <a:lnTo>
                  <a:pt x="578" y="571"/>
                </a:lnTo>
                <a:lnTo>
                  <a:pt x="585" y="572"/>
                </a:lnTo>
                <a:close/>
                <a:moveTo>
                  <a:pt x="522" y="539"/>
                </a:moveTo>
                <a:lnTo>
                  <a:pt x="538" y="553"/>
                </a:lnTo>
                <a:lnTo>
                  <a:pt x="518" y="560"/>
                </a:lnTo>
                <a:lnTo>
                  <a:pt x="515" y="543"/>
                </a:lnTo>
                <a:lnTo>
                  <a:pt x="522" y="539"/>
                </a:lnTo>
                <a:close/>
                <a:moveTo>
                  <a:pt x="543" y="562"/>
                </a:moveTo>
                <a:lnTo>
                  <a:pt x="545" y="567"/>
                </a:lnTo>
                <a:lnTo>
                  <a:pt x="543" y="572"/>
                </a:lnTo>
                <a:lnTo>
                  <a:pt x="533" y="577"/>
                </a:lnTo>
                <a:lnTo>
                  <a:pt x="517" y="571"/>
                </a:lnTo>
                <a:lnTo>
                  <a:pt x="543" y="562"/>
                </a:lnTo>
                <a:close/>
                <a:moveTo>
                  <a:pt x="637" y="643"/>
                </a:moveTo>
                <a:lnTo>
                  <a:pt x="636" y="635"/>
                </a:lnTo>
                <a:lnTo>
                  <a:pt x="633" y="641"/>
                </a:lnTo>
                <a:lnTo>
                  <a:pt x="628" y="636"/>
                </a:lnTo>
                <a:lnTo>
                  <a:pt x="630" y="625"/>
                </a:lnTo>
                <a:lnTo>
                  <a:pt x="638" y="620"/>
                </a:lnTo>
                <a:lnTo>
                  <a:pt x="636" y="619"/>
                </a:lnTo>
                <a:lnTo>
                  <a:pt x="639" y="615"/>
                </a:lnTo>
                <a:lnTo>
                  <a:pt x="636" y="613"/>
                </a:lnTo>
                <a:lnTo>
                  <a:pt x="652" y="600"/>
                </a:lnTo>
                <a:lnTo>
                  <a:pt x="672" y="621"/>
                </a:lnTo>
                <a:lnTo>
                  <a:pt x="674" y="642"/>
                </a:lnTo>
                <a:lnTo>
                  <a:pt x="671" y="654"/>
                </a:lnTo>
                <a:lnTo>
                  <a:pt x="657" y="656"/>
                </a:lnTo>
                <a:lnTo>
                  <a:pt x="637" y="643"/>
                </a:lnTo>
                <a:close/>
                <a:moveTo>
                  <a:pt x="522" y="612"/>
                </a:moveTo>
                <a:lnTo>
                  <a:pt x="529" y="628"/>
                </a:lnTo>
                <a:lnTo>
                  <a:pt x="520" y="635"/>
                </a:lnTo>
                <a:lnTo>
                  <a:pt x="512" y="629"/>
                </a:lnTo>
                <a:lnTo>
                  <a:pt x="514" y="617"/>
                </a:lnTo>
                <a:lnTo>
                  <a:pt x="522" y="612"/>
                </a:lnTo>
                <a:close/>
                <a:moveTo>
                  <a:pt x="642" y="655"/>
                </a:moveTo>
                <a:lnTo>
                  <a:pt x="648" y="662"/>
                </a:lnTo>
                <a:lnTo>
                  <a:pt x="639" y="659"/>
                </a:lnTo>
                <a:lnTo>
                  <a:pt x="642" y="655"/>
                </a:lnTo>
                <a:close/>
                <a:moveTo>
                  <a:pt x="659" y="784"/>
                </a:moveTo>
                <a:lnTo>
                  <a:pt x="648" y="786"/>
                </a:lnTo>
                <a:lnTo>
                  <a:pt x="648" y="781"/>
                </a:lnTo>
                <a:lnTo>
                  <a:pt x="655" y="779"/>
                </a:lnTo>
                <a:lnTo>
                  <a:pt x="649" y="779"/>
                </a:lnTo>
                <a:lnTo>
                  <a:pt x="649" y="764"/>
                </a:lnTo>
                <a:lnTo>
                  <a:pt x="643" y="753"/>
                </a:lnTo>
                <a:lnTo>
                  <a:pt x="643" y="722"/>
                </a:lnTo>
                <a:lnTo>
                  <a:pt x="642" y="702"/>
                </a:lnTo>
                <a:lnTo>
                  <a:pt x="656" y="707"/>
                </a:lnTo>
                <a:lnTo>
                  <a:pt x="647" y="693"/>
                </a:lnTo>
                <a:lnTo>
                  <a:pt x="655" y="684"/>
                </a:lnTo>
                <a:lnTo>
                  <a:pt x="675" y="680"/>
                </a:lnTo>
                <a:lnTo>
                  <a:pt x="689" y="692"/>
                </a:lnTo>
                <a:lnTo>
                  <a:pt x="719" y="694"/>
                </a:lnTo>
                <a:lnTo>
                  <a:pt x="692" y="751"/>
                </a:lnTo>
                <a:lnTo>
                  <a:pt x="661" y="750"/>
                </a:lnTo>
                <a:lnTo>
                  <a:pt x="668" y="753"/>
                </a:lnTo>
                <a:lnTo>
                  <a:pt x="673" y="765"/>
                </a:lnTo>
                <a:lnTo>
                  <a:pt x="663" y="783"/>
                </a:lnTo>
                <a:lnTo>
                  <a:pt x="664" y="787"/>
                </a:lnTo>
                <a:lnTo>
                  <a:pt x="659" y="784"/>
                </a:lnTo>
                <a:close/>
                <a:moveTo>
                  <a:pt x="574" y="719"/>
                </a:moveTo>
                <a:lnTo>
                  <a:pt x="572" y="709"/>
                </a:lnTo>
                <a:lnTo>
                  <a:pt x="564" y="703"/>
                </a:lnTo>
                <a:lnTo>
                  <a:pt x="572" y="696"/>
                </a:lnTo>
                <a:lnTo>
                  <a:pt x="579" y="701"/>
                </a:lnTo>
                <a:lnTo>
                  <a:pt x="582" y="697"/>
                </a:lnTo>
                <a:lnTo>
                  <a:pt x="577" y="697"/>
                </a:lnTo>
                <a:lnTo>
                  <a:pt x="579" y="692"/>
                </a:lnTo>
                <a:lnTo>
                  <a:pt x="591" y="702"/>
                </a:lnTo>
                <a:lnTo>
                  <a:pt x="619" y="696"/>
                </a:lnTo>
                <a:lnTo>
                  <a:pt x="624" y="707"/>
                </a:lnTo>
                <a:lnTo>
                  <a:pt x="613" y="715"/>
                </a:lnTo>
                <a:lnTo>
                  <a:pt x="620" y="716"/>
                </a:lnTo>
                <a:lnTo>
                  <a:pt x="620" y="721"/>
                </a:lnTo>
                <a:lnTo>
                  <a:pt x="611" y="726"/>
                </a:lnTo>
                <a:lnTo>
                  <a:pt x="602" y="738"/>
                </a:lnTo>
                <a:lnTo>
                  <a:pt x="602" y="745"/>
                </a:lnTo>
                <a:lnTo>
                  <a:pt x="609" y="737"/>
                </a:lnTo>
                <a:lnTo>
                  <a:pt x="617" y="739"/>
                </a:lnTo>
                <a:lnTo>
                  <a:pt x="622" y="752"/>
                </a:lnTo>
                <a:lnTo>
                  <a:pt x="620" y="757"/>
                </a:lnTo>
                <a:lnTo>
                  <a:pt x="628" y="751"/>
                </a:lnTo>
                <a:lnTo>
                  <a:pt x="633" y="766"/>
                </a:lnTo>
                <a:lnTo>
                  <a:pt x="625" y="771"/>
                </a:lnTo>
                <a:lnTo>
                  <a:pt x="629" y="773"/>
                </a:lnTo>
                <a:lnTo>
                  <a:pt x="630" y="782"/>
                </a:lnTo>
                <a:lnTo>
                  <a:pt x="625" y="784"/>
                </a:lnTo>
                <a:lnTo>
                  <a:pt x="630" y="784"/>
                </a:lnTo>
                <a:lnTo>
                  <a:pt x="626" y="790"/>
                </a:lnTo>
                <a:lnTo>
                  <a:pt x="630" y="789"/>
                </a:lnTo>
                <a:lnTo>
                  <a:pt x="629" y="794"/>
                </a:lnTo>
                <a:lnTo>
                  <a:pt x="607" y="802"/>
                </a:lnTo>
                <a:lnTo>
                  <a:pt x="603" y="798"/>
                </a:lnTo>
                <a:lnTo>
                  <a:pt x="605" y="790"/>
                </a:lnTo>
                <a:lnTo>
                  <a:pt x="602" y="798"/>
                </a:lnTo>
                <a:lnTo>
                  <a:pt x="608" y="807"/>
                </a:lnTo>
                <a:lnTo>
                  <a:pt x="606" y="812"/>
                </a:lnTo>
                <a:lnTo>
                  <a:pt x="599" y="818"/>
                </a:lnTo>
                <a:lnTo>
                  <a:pt x="591" y="815"/>
                </a:lnTo>
                <a:lnTo>
                  <a:pt x="585" y="797"/>
                </a:lnTo>
                <a:lnTo>
                  <a:pt x="571" y="777"/>
                </a:lnTo>
                <a:lnTo>
                  <a:pt x="555" y="772"/>
                </a:lnTo>
                <a:lnTo>
                  <a:pt x="542" y="752"/>
                </a:lnTo>
                <a:lnTo>
                  <a:pt x="545" y="737"/>
                </a:lnTo>
                <a:lnTo>
                  <a:pt x="550" y="734"/>
                </a:lnTo>
                <a:lnTo>
                  <a:pt x="562" y="753"/>
                </a:lnTo>
                <a:lnTo>
                  <a:pt x="575" y="751"/>
                </a:lnTo>
                <a:lnTo>
                  <a:pt x="576" y="748"/>
                </a:lnTo>
                <a:lnTo>
                  <a:pt x="574" y="738"/>
                </a:lnTo>
                <a:lnTo>
                  <a:pt x="576" y="737"/>
                </a:lnTo>
                <a:lnTo>
                  <a:pt x="576" y="745"/>
                </a:lnTo>
                <a:lnTo>
                  <a:pt x="580" y="742"/>
                </a:lnTo>
                <a:lnTo>
                  <a:pt x="577" y="732"/>
                </a:lnTo>
                <a:lnTo>
                  <a:pt x="572" y="730"/>
                </a:lnTo>
                <a:lnTo>
                  <a:pt x="575" y="725"/>
                </a:lnTo>
                <a:lnTo>
                  <a:pt x="583" y="729"/>
                </a:lnTo>
                <a:lnTo>
                  <a:pt x="575" y="719"/>
                </a:lnTo>
                <a:lnTo>
                  <a:pt x="568" y="726"/>
                </a:lnTo>
                <a:lnTo>
                  <a:pt x="557" y="715"/>
                </a:lnTo>
                <a:lnTo>
                  <a:pt x="567" y="709"/>
                </a:lnTo>
                <a:lnTo>
                  <a:pt x="574" y="719"/>
                </a:lnTo>
                <a:close/>
                <a:moveTo>
                  <a:pt x="506" y="742"/>
                </a:moveTo>
                <a:lnTo>
                  <a:pt x="504" y="745"/>
                </a:lnTo>
                <a:lnTo>
                  <a:pt x="489" y="719"/>
                </a:lnTo>
                <a:lnTo>
                  <a:pt x="481" y="715"/>
                </a:lnTo>
                <a:lnTo>
                  <a:pt x="493" y="702"/>
                </a:lnTo>
                <a:lnTo>
                  <a:pt x="507" y="701"/>
                </a:lnTo>
                <a:lnTo>
                  <a:pt x="515" y="709"/>
                </a:lnTo>
                <a:lnTo>
                  <a:pt x="515" y="723"/>
                </a:lnTo>
                <a:lnTo>
                  <a:pt x="506" y="742"/>
                </a:lnTo>
                <a:close/>
                <a:moveTo>
                  <a:pt x="532" y="922"/>
                </a:moveTo>
                <a:lnTo>
                  <a:pt x="508" y="917"/>
                </a:lnTo>
                <a:lnTo>
                  <a:pt x="506" y="915"/>
                </a:lnTo>
                <a:lnTo>
                  <a:pt x="511" y="910"/>
                </a:lnTo>
                <a:lnTo>
                  <a:pt x="489" y="906"/>
                </a:lnTo>
                <a:lnTo>
                  <a:pt x="491" y="898"/>
                </a:lnTo>
                <a:lnTo>
                  <a:pt x="486" y="893"/>
                </a:lnTo>
                <a:lnTo>
                  <a:pt x="476" y="912"/>
                </a:lnTo>
                <a:lnTo>
                  <a:pt x="459" y="915"/>
                </a:lnTo>
                <a:lnTo>
                  <a:pt x="451" y="924"/>
                </a:lnTo>
                <a:lnTo>
                  <a:pt x="393" y="934"/>
                </a:lnTo>
                <a:lnTo>
                  <a:pt x="395" y="932"/>
                </a:lnTo>
                <a:lnTo>
                  <a:pt x="387" y="921"/>
                </a:lnTo>
                <a:lnTo>
                  <a:pt x="388" y="911"/>
                </a:lnTo>
                <a:lnTo>
                  <a:pt x="386" y="905"/>
                </a:lnTo>
                <a:lnTo>
                  <a:pt x="388" y="906"/>
                </a:lnTo>
                <a:lnTo>
                  <a:pt x="346" y="897"/>
                </a:lnTo>
                <a:lnTo>
                  <a:pt x="345" y="891"/>
                </a:lnTo>
                <a:lnTo>
                  <a:pt x="336" y="883"/>
                </a:lnTo>
                <a:lnTo>
                  <a:pt x="334" y="873"/>
                </a:lnTo>
                <a:lnTo>
                  <a:pt x="374" y="860"/>
                </a:lnTo>
                <a:lnTo>
                  <a:pt x="402" y="864"/>
                </a:lnTo>
                <a:lnTo>
                  <a:pt x="417" y="859"/>
                </a:lnTo>
                <a:lnTo>
                  <a:pt x="383" y="843"/>
                </a:lnTo>
                <a:lnTo>
                  <a:pt x="353" y="849"/>
                </a:lnTo>
                <a:lnTo>
                  <a:pt x="331" y="848"/>
                </a:lnTo>
                <a:lnTo>
                  <a:pt x="319" y="831"/>
                </a:lnTo>
                <a:lnTo>
                  <a:pt x="367" y="807"/>
                </a:lnTo>
                <a:lnTo>
                  <a:pt x="324" y="814"/>
                </a:lnTo>
                <a:lnTo>
                  <a:pt x="321" y="809"/>
                </a:lnTo>
                <a:lnTo>
                  <a:pt x="330" y="806"/>
                </a:lnTo>
                <a:lnTo>
                  <a:pt x="327" y="803"/>
                </a:lnTo>
                <a:lnTo>
                  <a:pt x="329" y="801"/>
                </a:lnTo>
                <a:lnTo>
                  <a:pt x="312" y="805"/>
                </a:lnTo>
                <a:lnTo>
                  <a:pt x="310" y="800"/>
                </a:lnTo>
                <a:lnTo>
                  <a:pt x="312" y="786"/>
                </a:lnTo>
                <a:lnTo>
                  <a:pt x="324" y="775"/>
                </a:lnTo>
                <a:lnTo>
                  <a:pt x="318" y="763"/>
                </a:lnTo>
                <a:lnTo>
                  <a:pt x="334" y="743"/>
                </a:lnTo>
                <a:lnTo>
                  <a:pt x="374" y="720"/>
                </a:lnTo>
                <a:lnTo>
                  <a:pt x="383" y="733"/>
                </a:lnTo>
                <a:lnTo>
                  <a:pt x="382" y="747"/>
                </a:lnTo>
                <a:lnTo>
                  <a:pt x="374" y="760"/>
                </a:lnTo>
                <a:lnTo>
                  <a:pt x="390" y="754"/>
                </a:lnTo>
                <a:lnTo>
                  <a:pt x="388" y="749"/>
                </a:lnTo>
                <a:lnTo>
                  <a:pt x="396" y="738"/>
                </a:lnTo>
                <a:lnTo>
                  <a:pt x="421" y="752"/>
                </a:lnTo>
                <a:lnTo>
                  <a:pt x="421" y="759"/>
                </a:lnTo>
                <a:lnTo>
                  <a:pt x="412" y="769"/>
                </a:lnTo>
                <a:lnTo>
                  <a:pt x="415" y="773"/>
                </a:lnTo>
                <a:lnTo>
                  <a:pt x="420" y="764"/>
                </a:lnTo>
                <a:lnTo>
                  <a:pt x="423" y="770"/>
                </a:lnTo>
                <a:lnTo>
                  <a:pt x="429" y="759"/>
                </a:lnTo>
                <a:lnTo>
                  <a:pt x="433" y="766"/>
                </a:lnTo>
                <a:lnTo>
                  <a:pt x="431" y="763"/>
                </a:lnTo>
                <a:lnTo>
                  <a:pt x="433" y="760"/>
                </a:lnTo>
                <a:lnTo>
                  <a:pt x="439" y="763"/>
                </a:lnTo>
                <a:lnTo>
                  <a:pt x="435" y="760"/>
                </a:lnTo>
                <a:lnTo>
                  <a:pt x="441" y="763"/>
                </a:lnTo>
                <a:lnTo>
                  <a:pt x="439" y="757"/>
                </a:lnTo>
                <a:lnTo>
                  <a:pt x="435" y="755"/>
                </a:lnTo>
                <a:lnTo>
                  <a:pt x="442" y="752"/>
                </a:lnTo>
                <a:lnTo>
                  <a:pt x="431" y="746"/>
                </a:lnTo>
                <a:lnTo>
                  <a:pt x="428" y="741"/>
                </a:lnTo>
                <a:lnTo>
                  <a:pt x="430" y="738"/>
                </a:lnTo>
                <a:lnTo>
                  <a:pt x="443" y="742"/>
                </a:lnTo>
                <a:lnTo>
                  <a:pt x="452" y="759"/>
                </a:lnTo>
                <a:lnTo>
                  <a:pt x="458" y="760"/>
                </a:lnTo>
                <a:lnTo>
                  <a:pt x="458" y="770"/>
                </a:lnTo>
                <a:lnTo>
                  <a:pt x="465" y="788"/>
                </a:lnTo>
                <a:lnTo>
                  <a:pt x="463" y="799"/>
                </a:lnTo>
                <a:lnTo>
                  <a:pt x="470" y="803"/>
                </a:lnTo>
                <a:lnTo>
                  <a:pt x="470" y="798"/>
                </a:lnTo>
                <a:lnTo>
                  <a:pt x="477" y="791"/>
                </a:lnTo>
                <a:lnTo>
                  <a:pt x="470" y="779"/>
                </a:lnTo>
                <a:lnTo>
                  <a:pt x="469" y="759"/>
                </a:lnTo>
                <a:lnTo>
                  <a:pt x="463" y="733"/>
                </a:lnTo>
                <a:lnTo>
                  <a:pt x="469" y="730"/>
                </a:lnTo>
                <a:lnTo>
                  <a:pt x="466" y="722"/>
                </a:lnTo>
                <a:lnTo>
                  <a:pt x="480" y="730"/>
                </a:lnTo>
                <a:lnTo>
                  <a:pt x="483" y="723"/>
                </a:lnTo>
                <a:lnTo>
                  <a:pt x="501" y="743"/>
                </a:lnTo>
                <a:lnTo>
                  <a:pt x="510" y="778"/>
                </a:lnTo>
                <a:lnTo>
                  <a:pt x="509" y="783"/>
                </a:lnTo>
                <a:lnTo>
                  <a:pt x="519" y="805"/>
                </a:lnTo>
                <a:lnTo>
                  <a:pt x="515" y="828"/>
                </a:lnTo>
                <a:lnTo>
                  <a:pt x="530" y="847"/>
                </a:lnTo>
                <a:lnTo>
                  <a:pt x="538" y="852"/>
                </a:lnTo>
                <a:lnTo>
                  <a:pt x="537" y="844"/>
                </a:lnTo>
                <a:lnTo>
                  <a:pt x="558" y="862"/>
                </a:lnTo>
                <a:lnTo>
                  <a:pt x="558" y="868"/>
                </a:lnTo>
                <a:lnTo>
                  <a:pt x="566" y="866"/>
                </a:lnTo>
                <a:lnTo>
                  <a:pt x="566" y="886"/>
                </a:lnTo>
                <a:lnTo>
                  <a:pt x="561" y="886"/>
                </a:lnTo>
                <a:lnTo>
                  <a:pt x="560" y="877"/>
                </a:lnTo>
                <a:lnTo>
                  <a:pt x="556" y="886"/>
                </a:lnTo>
                <a:lnTo>
                  <a:pt x="549" y="876"/>
                </a:lnTo>
                <a:lnTo>
                  <a:pt x="542" y="882"/>
                </a:lnTo>
                <a:lnTo>
                  <a:pt x="545" y="886"/>
                </a:lnTo>
                <a:lnTo>
                  <a:pt x="543" y="892"/>
                </a:lnTo>
                <a:lnTo>
                  <a:pt x="531" y="885"/>
                </a:lnTo>
                <a:lnTo>
                  <a:pt x="538" y="894"/>
                </a:lnTo>
                <a:lnTo>
                  <a:pt x="535" y="909"/>
                </a:lnTo>
                <a:lnTo>
                  <a:pt x="540" y="898"/>
                </a:lnTo>
                <a:lnTo>
                  <a:pt x="547" y="893"/>
                </a:lnTo>
                <a:lnTo>
                  <a:pt x="553" y="897"/>
                </a:lnTo>
                <a:lnTo>
                  <a:pt x="549" y="904"/>
                </a:lnTo>
                <a:lnTo>
                  <a:pt x="556" y="907"/>
                </a:lnTo>
                <a:lnTo>
                  <a:pt x="554" y="914"/>
                </a:lnTo>
                <a:lnTo>
                  <a:pt x="532" y="922"/>
                </a:lnTo>
                <a:close/>
                <a:moveTo>
                  <a:pt x="964" y="802"/>
                </a:moveTo>
                <a:lnTo>
                  <a:pt x="967" y="804"/>
                </a:lnTo>
                <a:lnTo>
                  <a:pt x="963" y="806"/>
                </a:lnTo>
                <a:lnTo>
                  <a:pt x="964" y="802"/>
                </a:lnTo>
                <a:close/>
                <a:moveTo>
                  <a:pt x="962" y="817"/>
                </a:moveTo>
                <a:lnTo>
                  <a:pt x="958" y="807"/>
                </a:lnTo>
                <a:lnTo>
                  <a:pt x="960" y="805"/>
                </a:lnTo>
                <a:lnTo>
                  <a:pt x="965" y="810"/>
                </a:lnTo>
                <a:lnTo>
                  <a:pt x="962" y="817"/>
                </a:lnTo>
                <a:close/>
                <a:moveTo>
                  <a:pt x="979" y="828"/>
                </a:moveTo>
                <a:lnTo>
                  <a:pt x="986" y="831"/>
                </a:lnTo>
                <a:lnTo>
                  <a:pt x="975" y="839"/>
                </a:lnTo>
                <a:lnTo>
                  <a:pt x="974" y="833"/>
                </a:lnTo>
                <a:lnTo>
                  <a:pt x="979" y="828"/>
                </a:lnTo>
                <a:close/>
                <a:moveTo>
                  <a:pt x="761" y="868"/>
                </a:moveTo>
                <a:lnTo>
                  <a:pt x="772" y="873"/>
                </a:lnTo>
                <a:lnTo>
                  <a:pt x="763" y="873"/>
                </a:lnTo>
                <a:lnTo>
                  <a:pt x="761" y="868"/>
                </a:lnTo>
                <a:close/>
                <a:moveTo>
                  <a:pt x="591" y="919"/>
                </a:moveTo>
                <a:lnTo>
                  <a:pt x="586" y="912"/>
                </a:lnTo>
                <a:lnTo>
                  <a:pt x="587" y="909"/>
                </a:lnTo>
                <a:lnTo>
                  <a:pt x="603" y="901"/>
                </a:lnTo>
                <a:lnTo>
                  <a:pt x="600" y="895"/>
                </a:lnTo>
                <a:lnTo>
                  <a:pt x="603" y="894"/>
                </a:lnTo>
                <a:lnTo>
                  <a:pt x="601" y="890"/>
                </a:lnTo>
                <a:lnTo>
                  <a:pt x="609" y="896"/>
                </a:lnTo>
                <a:lnTo>
                  <a:pt x="603" y="889"/>
                </a:lnTo>
                <a:lnTo>
                  <a:pt x="609" y="877"/>
                </a:lnTo>
                <a:lnTo>
                  <a:pt x="617" y="882"/>
                </a:lnTo>
                <a:lnTo>
                  <a:pt x="617" y="889"/>
                </a:lnTo>
                <a:lnTo>
                  <a:pt x="619" y="885"/>
                </a:lnTo>
                <a:lnTo>
                  <a:pt x="634" y="901"/>
                </a:lnTo>
                <a:lnTo>
                  <a:pt x="634" y="912"/>
                </a:lnTo>
                <a:lnTo>
                  <a:pt x="636" y="904"/>
                </a:lnTo>
                <a:lnTo>
                  <a:pt x="640" y="918"/>
                </a:lnTo>
                <a:lnTo>
                  <a:pt x="648" y="919"/>
                </a:lnTo>
                <a:lnTo>
                  <a:pt x="629" y="935"/>
                </a:lnTo>
                <a:lnTo>
                  <a:pt x="607" y="926"/>
                </a:lnTo>
                <a:lnTo>
                  <a:pt x="603" y="919"/>
                </a:lnTo>
                <a:lnTo>
                  <a:pt x="601" y="923"/>
                </a:lnTo>
                <a:lnTo>
                  <a:pt x="596" y="916"/>
                </a:lnTo>
                <a:lnTo>
                  <a:pt x="591" y="919"/>
                </a:lnTo>
                <a:close/>
                <a:moveTo>
                  <a:pt x="1035" y="885"/>
                </a:moveTo>
                <a:lnTo>
                  <a:pt x="1035" y="892"/>
                </a:lnTo>
                <a:lnTo>
                  <a:pt x="1030" y="889"/>
                </a:lnTo>
                <a:lnTo>
                  <a:pt x="1035" y="885"/>
                </a:lnTo>
                <a:close/>
                <a:moveTo>
                  <a:pt x="644" y="890"/>
                </a:moveTo>
                <a:lnTo>
                  <a:pt x="646" y="893"/>
                </a:lnTo>
                <a:lnTo>
                  <a:pt x="644" y="900"/>
                </a:lnTo>
                <a:lnTo>
                  <a:pt x="641" y="900"/>
                </a:lnTo>
                <a:lnTo>
                  <a:pt x="641" y="893"/>
                </a:lnTo>
                <a:lnTo>
                  <a:pt x="640" y="890"/>
                </a:lnTo>
                <a:lnTo>
                  <a:pt x="639" y="899"/>
                </a:lnTo>
                <a:lnTo>
                  <a:pt x="637" y="899"/>
                </a:lnTo>
                <a:lnTo>
                  <a:pt x="638" y="889"/>
                </a:lnTo>
                <a:lnTo>
                  <a:pt x="644" y="890"/>
                </a:lnTo>
                <a:close/>
                <a:moveTo>
                  <a:pt x="565" y="893"/>
                </a:moveTo>
                <a:lnTo>
                  <a:pt x="566" y="895"/>
                </a:lnTo>
                <a:lnTo>
                  <a:pt x="563" y="898"/>
                </a:lnTo>
                <a:lnTo>
                  <a:pt x="564" y="894"/>
                </a:lnTo>
                <a:lnTo>
                  <a:pt x="561" y="892"/>
                </a:lnTo>
                <a:lnTo>
                  <a:pt x="565" y="893"/>
                </a:lnTo>
                <a:close/>
                <a:moveTo>
                  <a:pt x="905" y="896"/>
                </a:moveTo>
                <a:lnTo>
                  <a:pt x="911" y="900"/>
                </a:lnTo>
                <a:lnTo>
                  <a:pt x="903" y="908"/>
                </a:lnTo>
                <a:lnTo>
                  <a:pt x="901" y="897"/>
                </a:lnTo>
                <a:lnTo>
                  <a:pt x="905" y="896"/>
                </a:lnTo>
                <a:close/>
                <a:moveTo>
                  <a:pt x="719" y="897"/>
                </a:moveTo>
                <a:lnTo>
                  <a:pt x="717" y="904"/>
                </a:lnTo>
                <a:lnTo>
                  <a:pt x="715" y="900"/>
                </a:lnTo>
                <a:lnTo>
                  <a:pt x="719" y="897"/>
                </a:lnTo>
                <a:close/>
                <a:moveTo>
                  <a:pt x="712" y="900"/>
                </a:moveTo>
                <a:lnTo>
                  <a:pt x="714" y="899"/>
                </a:lnTo>
                <a:lnTo>
                  <a:pt x="716" y="904"/>
                </a:lnTo>
                <a:lnTo>
                  <a:pt x="714" y="905"/>
                </a:lnTo>
                <a:lnTo>
                  <a:pt x="711" y="900"/>
                </a:lnTo>
                <a:lnTo>
                  <a:pt x="712" y="900"/>
                </a:lnTo>
                <a:close/>
                <a:moveTo>
                  <a:pt x="576" y="913"/>
                </a:moveTo>
                <a:lnTo>
                  <a:pt x="579" y="917"/>
                </a:lnTo>
                <a:lnTo>
                  <a:pt x="578" y="921"/>
                </a:lnTo>
                <a:lnTo>
                  <a:pt x="572" y="923"/>
                </a:lnTo>
                <a:lnTo>
                  <a:pt x="572" y="913"/>
                </a:lnTo>
                <a:lnTo>
                  <a:pt x="576" y="913"/>
                </a:lnTo>
                <a:close/>
                <a:moveTo>
                  <a:pt x="556" y="922"/>
                </a:moveTo>
                <a:lnTo>
                  <a:pt x="554" y="930"/>
                </a:lnTo>
                <a:lnTo>
                  <a:pt x="547" y="926"/>
                </a:lnTo>
                <a:lnTo>
                  <a:pt x="552" y="920"/>
                </a:lnTo>
                <a:lnTo>
                  <a:pt x="556" y="922"/>
                </a:lnTo>
                <a:close/>
                <a:moveTo>
                  <a:pt x="935" y="926"/>
                </a:moveTo>
                <a:lnTo>
                  <a:pt x="937" y="934"/>
                </a:lnTo>
                <a:lnTo>
                  <a:pt x="937" y="939"/>
                </a:lnTo>
                <a:lnTo>
                  <a:pt x="928" y="932"/>
                </a:lnTo>
                <a:lnTo>
                  <a:pt x="931" y="924"/>
                </a:lnTo>
                <a:lnTo>
                  <a:pt x="935" y="926"/>
                </a:lnTo>
                <a:close/>
                <a:moveTo>
                  <a:pt x="944" y="934"/>
                </a:moveTo>
                <a:lnTo>
                  <a:pt x="947" y="939"/>
                </a:lnTo>
                <a:lnTo>
                  <a:pt x="945" y="942"/>
                </a:lnTo>
                <a:lnTo>
                  <a:pt x="944" y="934"/>
                </a:lnTo>
                <a:close/>
                <a:moveTo>
                  <a:pt x="911" y="981"/>
                </a:moveTo>
                <a:lnTo>
                  <a:pt x="905" y="979"/>
                </a:lnTo>
                <a:lnTo>
                  <a:pt x="902" y="963"/>
                </a:lnTo>
                <a:lnTo>
                  <a:pt x="910" y="943"/>
                </a:lnTo>
                <a:lnTo>
                  <a:pt x="923" y="939"/>
                </a:lnTo>
                <a:lnTo>
                  <a:pt x="934" y="946"/>
                </a:lnTo>
                <a:lnTo>
                  <a:pt x="932" y="953"/>
                </a:lnTo>
                <a:lnTo>
                  <a:pt x="934" y="966"/>
                </a:lnTo>
                <a:lnTo>
                  <a:pt x="932" y="972"/>
                </a:lnTo>
                <a:lnTo>
                  <a:pt x="911" y="981"/>
                </a:lnTo>
                <a:close/>
                <a:moveTo>
                  <a:pt x="772" y="946"/>
                </a:moveTo>
                <a:lnTo>
                  <a:pt x="773" y="957"/>
                </a:lnTo>
                <a:lnTo>
                  <a:pt x="770" y="962"/>
                </a:lnTo>
                <a:lnTo>
                  <a:pt x="765" y="955"/>
                </a:lnTo>
                <a:lnTo>
                  <a:pt x="767" y="951"/>
                </a:lnTo>
                <a:lnTo>
                  <a:pt x="765" y="949"/>
                </a:lnTo>
                <a:lnTo>
                  <a:pt x="769" y="941"/>
                </a:lnTo>
                <a:lnTo>
                  <a:pt x="772" y="946"/>
                </a:lnTo>
                <a:close/>
                <a:moveTo>
                  <a:pt x="954" y="951"/>
                </a:moveTo>
                <a:lnTo>
                  <a:pt x="957" y="953"/>
                </a:lnTo>
                <a:lnTo>
                  <a:pt x="956" y="961"/>
                </a:lnTo>
                <a:lnTo>
                  <a:pt x="941" y="960"/>
                </a:lnTo>
                <a:lnTo>
                  <a:pt x="937" y="951"/>
                </a:lnTo>
                <a:lnTo>
                  <a:pt x="944" y="945"/>
                </a:lnTo>
                <a:lnTo>
                  <a:pt x="954" y="951"/>
                </a:lnTo>
                <a:close/>
                <a:moveTo>
                  <a:pt x="1115" y="1034"/>
                </a:moveTo>
                <a:lnTo>
                  <a:pt x="1117" y="1036"/>
                </a:lnTo>
                <a:lnTo>
                  <a:pt x="1115" y="1038"/>
                </a:lnTo>
                <a:lnTo>
                  <a:pt x="1111" y="1034"/>
                </a:lnTo>
                <a:lnTo>
                  <a:pt x="1115" y="1034"/>
                </a:lnTo>
                <a:close/>
                <a:moveTo>
                  <a:pt x="955" y="1073"/>
                </a:moveTo>
                <a:lnTo>
                  <a:pt x="955" y="1079"/>
                </a:lnTo>
                <a:lnTo>
                  <a:pt x="954" y="1081"/>
                </a:lnTo>
                <a:lnTo>
                  <a:pt x="953" y="1074"/>
                </a:lnTo>
                <a:lnTo>
                  <a:pt x="955" y="1073"/>
                </a:lnTo>
                <a:close/>
                <a:moveTo>
                  <a:pt x="1083" y="1094"/>
                </a:moveTo>
                <a:lnTo>
                  <a:pt x="1084" y="1102"/>
                </a:lnTo>
                <a:lnTo>
                  <a:pt x="1077" y="1097"/>
                </a:lnTo>
                <a:lnTo>
                  <a:pt x="1083" y="1094"/>
                </a:lnTo>
                <a:close/>
                <a:moveTo>
                  <a:pt x="875" y="1321"/>
                </a:moveTo>
                <a:lnTo>
                  <a:pt x="878" y="1309"/>
                </a:lnTo>
                <a:lnTo>
                  <a:pt x="873" y="1322"/>
                </a:lnTo>
                <a:lnTo>
                  <a:pt x="876" y="1313"/>
                </a:lnTo>
                <a:lnTo>
                  <a:pt x="871" y="1322"/>
                </a:lnTo>
                <a:lnTo>
                  <a:pt x="867" y="1324"/>
                </a:lnTo>
                <a:lnTo>
                  <a:pt x="871" y="1316"/>
                </a:lnTo>
                <a:lnTo>
                  <a:pt x="864" y="1321"/>
                </a:lnTo>
                <a:lnTo>
                  <a:pt x="870" y="1311"/>
                </a:lnTo>
                <a:lnTo>
                  <a:pt x="871" y="1305"/>
                </a:lnTo>
                <a:lnTo>
                  <a:pt x="870" y="1313"/>
                </a:lnTo>
                <a:lnTo>
                  <a:pt x="872" y="1313"/>
                </a:lnTo>
                <a:lnTo>
                  <a:pt x="873" y="1304"/>
                </a:lnTo>
                <a:lnTo>
                  <a:pt x="879" y="1309"/>
                </a:lnTo>
                <a:lnTo>
                  <a:pt x="875" y="1321"/>
                </a:lnTo>
                <a:close/>
                <a:moveTo>
                  <a:pt x="879" y="1316"/>
                </a:moveTo>
                <a:lnTo>
                  <a:pt x="883" y="1307"/>
                </a:lnTo>
                <a:lnTo>
                  <a:pt x="882" y="1314"/>
                </a:lnTo>
                <a:lnTo>
                  <a:pt x="879" y="1316"/>
                </a:lnTo>
                <a:close/>
                <a:moveTo>
                  <a:pt x="1084" y="962"/>
                </a:moveTo>
                <a:lnTo>
                  <a:pt x="1086" y="962"/>
                </a:lnTo>
                <a:lnTo>
                  <a:pt x="1089" y="969"/>
                </a:lnTo>
                <a:lnTo>
                  <a:pt x="1084" y="971"/>
                </a:lnTo>
                <a:lnTo>
                  <a:pt x="1090" y="972"/>
                </a:lnTo>
                <a:lnTo>
                  <a:pt x="1091" y="978"/>
                </a:lnTo>
                <a:lnTo>
                  <a:pt x="1079" y="976"/>
                </a:lnTo>
                <a:lnTo>
                  <a:pt x="1087" y="978"/>
                </a:lnTo>
                <a:lnTo>
                  <a:pt x="1079" y="982"/>
                </a:lnTo>
                <a:lnTo>
                  <a:pt x="1091" y="979"/>
                </a:lnTo>
                <a:lnTo>
                  <a:pt x="1080" y="988"/>
                </a:lnTo>
                <a:lnTo>
                  <a:pt x="1096" y="980"/>
                </a:lnTo>
                <a:lnTo>
                  <a:pt x="1098" y="983"/>
                </a:lnTo>
                <a:lnTo>
                  <a:pt x="1094" y="989"/>
                </a:lnTo>
                <a:lnTo>
                  <a:pt x="1103" y="977"/>
                </a:lnTo>
                <a:lnTo>
                  <a:pt x="1104" y="980"/>
                </a:lnTo>
                <a:lnTo>
                  <a:pt x="1100" y="985"/>
                </a:lnTo>
                <a:lnTo>
                  <a:pt x="1101" y="989"/>
                </a:lnTo>
                <a:lnTo>
                  <a:pt x="1094" y="995"/>
                </a:lnTo>
                <a:lnTo>
                  <a:pt x="1098" y="992"/>
                </a:lnTo>
                <a:lnTo>
                  <a:pt x="1099" y="999"/>
                </a:lnTo>
                <a:lnTo>
                  <a:pt x="1101" y="992"/>
                </a:lnTo>
                <a:lnTo>
                  <a:pt x="1107" y="990"/>
                </a:lnTo>
                <a:lnTo>
                  <a:pt x="1106" y="1002"/>
                </a:lnTo>
                <a:lnTo>
                  <a:pt x="1110" y="991"/>
                </a:lnTo>
                <a:lnTo>
                  <a:pt x="1114" y="999"/>
                </a:lnTo>
                <a:lnTo>
                  <a:pt x="1113" y="991"/>
                </a:lnTo>
                <a:lnTo>
                  <a:pt x="1117" y="987"/>
                </a:lnTo>
                <a:lnTo>
                  <a:pt x="1117" y="992"/>
                </a:lnTo>
                <a:lnTo>
                  <a:pt x="1122" y="991"/>
                </a:lnTo>
                <a:lnTo>
                  <a:pt x="1129" y="1002"/>
                </a:lnTo>
                <a:lnTo>
                  <a:pt x="1117" y="1002"/>
                </a:lnTo>
                <a:lnTo>
                  <a:pt x="1125" y="1007"/>
                </a:lnTo>
                <a:lnTo>
                  <a:pt x="1119" y="1010"/>
                </a:lnTo>
                <a:lnTo>
                  <a:pt x="1126" y="1011"/>
                </a:lnTo>
                <a:lnTo>
                  <a:pt x="1120" y="1014"/>
                </a:lnTo>
                <a:lnTo>
                  <a:pt x="1112" y="1009"/>
                </a:lnTo>
                <a:lnTo>
                  <a:pt x="1108" y="1010"/>
                </a:lnTo>
                <a:lnTo>
                  <a:pt x="1114" y="1014"/>
                </a:lnTo>
                <a:lnTo>
                  <a:pt x="1110" y="1016"/>
                </a:lnTo>
                <a:lnTo>
                  <a:pt x="1119" y="1023"/>
                </a:lnTo>
                <a:lnTo>
                  <a:pt x="1105" y="1019"/>
                </a:lnTo>
                <a:lnTo>
                  <a:pt x="1114" y="1030"/>
                </a:lnTo>
                <a:lnTo>
                  <a:pt x="1106" y="1028"/>
                </a:lnTo>
                <a:lnTo>
                  <a:pt x="1110" y="1033"/>
                </a:lnTo>
                <a:lnTo>
                  <a:pt x="1107" y="1033"/>
                </a:lnTo>
                <a:lnTo>
                  <a:pt x="1109" y="1038"/>
                </a:lnTo>
                <a:lnTo>
                  <a:pt x="1105" y="1033"/>
                </a:lnTo>
                <a:lnTo>
                  <a:pt x="1105" y="1038"/>
                </a:lnTo>
                <a:lnTo>
                  <a:pt x="1102" y="1037"/>
                </a:lnTo>
                <a:lnTo>
                  <a:pt x="1098" y="1029"/>
                </a:lnTo>
                <a:lnTo>
                  <a:pt x="1099" y="1036"/>
                </a:lnTo>
                <a:lnTo>
                  <a:pt x="1094" y="1036"/>
                </a:lnTo>
                <a:lnTo>
                  <a:pt x="1100" y="1038"/>
                </a:lnTo>
                <a:lnTo>
                  <a:pt x="1096" y="1040"/>
                </a:lnTo>
                <a:lnTo>
                  <a:pt x="1100" y="1044"/>
                </a:lnTo>
                <a:lnTo>
                  <a:pt x="1095" y="1042"/>
                </a:lnTo>
                <a:lnTo>
                  <a:pt x="1099" y="1048"/>
                </a:lnTo>
                <a:lnTo>
                  <a:pt x="1096" y="1062"/>
                </a:lnTo>
                <a:lnTo>
                  <a:pt x="1092" y="1059"/>
                </a:lnTo>
                <a:lnTo>
                  <a:pt x="1095" y="1057"/>
                </a:lnTo>
                <a:lnTo>
                  <a:pt x="1085" y="1052"/>
                </a:lnTo>
                <a:lnTo>
                  <a:pt x="1087" y="1044"/>
                </a:lnTo>
                <a:lnTo>
                  <a:pt x="1083" y="1055"/>
                </a:lnTo>
                <a:lnTo>
                  <a:pt x="1081" y="1053"/>
                </a:lnTo>
                <a:lnTo>
                  <a:pt x="1077" y="1048"/>
                </a:lnTo>
                <a:lnTo>
                  <a:pt x="1080" y="1047"/>
                </a:lnTo>
                <a:lnTo>
                  <a:pt x="1077" y="1047"/>
                </a:lnTo>
                <a:lnTo>
                  <a:pt x="1084" y="1042"/>
                </a:lnTo>
                <a:lnTo>
                  <a:pt x="1075" y="1045"/>
                </a:lnTo>
                <a:lnTo>
                  <a:pt x="1074" y="1042"/>
                </a:lnTo>
                <a:lnTo>
                  <a:pt x="1080" y="1036"/>
                </a:lnTo>
                <a:lnTo>
                  <a:pt x="1072" y="1040"/>
                </a:lnTo>
                <a:lnTo>
                  <a:pt x="1079" y="1034"/>
                </a:lnTo>
                <a:lnTo>
                  <a:pt x="1069" y="1033"/>
                </a:lnTo>
                <a:lnTo>
                  <a:pt x="1071" y="1028"/>
                </a:lnTo>
                <a:lnTo>
                  <a:pt x="1080" y="1025"/>
                </a:lnTo>
                <a:lnTo>
                  <a:pt x="1080" y="1017"/>
                </a:lnTo>
                <a:lnTo>
                  <a:pt x="1070" y="1025"/>
                </a:lnTo>
                <a:lnTo>
                  <a:pt x="1062" y="1023"/>
                </a:lnTo>
                <a:lnTo>
                  <a:pt x="1069" y="1011"/>
                </a:lnTo>
                <a:lnTo>
                  <a:pt x="1063" y="1020"/>
                </a:lnTo>
                <a:lnTo>
                  <a:pt x="1056" y="1017"/>
                </a:lnTo>
                <a:lnTo>
                  <a:pt x="1054" y="1011"/>
                </a:lnTo>
                <a:lnTo>
                  <a:pt x="1056" y="1010"/>
                </a:lnTo>
                <a:lnTo>
                  <a:pt x="1051" y="1011"/>
                </a:lnTo>
                <a:lnTo>
                  <a:pt x="1049" y="1005"/>
                </a:lnTo>
                <a:lnTo>
                  <a:pt x="1046" y="1007"/>
                </a:lnTo>
                <a:lnTo>
                  <a:pt x="1037" y="1004"/>
                </a:lnTo>
                <a:lnTo>
                  <a:pt x="1046" y="1009"/>
                </a:lnTo>
                <a:lnTo>
                  <a:pt x="1042" y="1009"/>
                </a:lnTo>
                <a:lnTo>
                  <a:pt x="1046" y="1014"/>
                </a:lnTo>
                <a:lnTo>
                  <a:pt x="1043" y="1015"/>
                </a:lnTo>
                <a:lnTo>
                  <a:pt x="1034" y="1006"/>
                </a:lnTo>
                <a:lnTo>
                  <a:pt x="1045" y="1023"/>
                </a:lnTo>
                <a:lnTo>
                  <a:pt x="1045" y="1028"/>
                </a:lnTo>
                <a:lnTo>
                  <a:pt x="1036" y="1028"/>
                </a:lnTo>
                <a:lnTo>
                  <a:pt x="1033" y="1022"/>
                </a:lnTo>
                <a:lnTo>
                  <a:pt x="1030" y="1018"/>
                </a:lnTo>
                <a:lnTo>
                  <a:pt x="1022" y="1018"/>
                </a:lnTo>
                <a:lnTo>
                  <a:pt x="1032" y="1022"/>
                </a:lnTo>
                <a:lnTo>
                  <a:pt x="1033" y="1022"/>
                </a:lnTo>
                <a:lnTo>
                  <a:pt x="1032" y="1022"/>
                </a:lnTo>
                <a:lnTo>
                  <a:pt x="1029" y="1027"/>
                </a:lnTo>
                <a:lnTo>
                  <a:pt x="1036" y="1032"/>
                </a:lnTo>
                <a:lnTo>
                  <a:pt x="1033" y="1042"/>
                </a:lnTo>
                <a:lnTo>
                  <a:pt x="1044" y="1037"/>
                </a:lnTo>
                <a:lnTo>
                  <a:pt x="1041" y="1041"/>
                </a:lnTo>
                <a:lnTo>
                  <a:pt x="1047" y="1044"/>
                </a:lnTo>
                <a:lnTo>
                  <a:pt x="1042" y="1047"/>
                </a:lnTo>
                <a:lnTo>
                  <a:pt x="1049" y="1051"/>
                </a:lnTo>
                <a:lnTo>
                  <a:pt x="1046" y="1056"/>
                </a:lnTo>
                <a:lnTo>
                  <a:pt x="1051" y="1052"/>
                </a:lnTo>
                <a:lnTo>
                  <a:pt x="1052" y="1066"/>
                </a:lnTo>
                <a:lnTo>
                  <a:pt x="1053" y="1057"/>
                </a:lnTo>
                <a:lnTo>
                  <a:pt x="1060" y="1063"/>
                </a:lnTo>
                <a:lnTo>
                  <a:pt x="1059" y="1069"/>
                </a:lnTo>
                <a:lnTo>
                  <a:pt x="1061" y="1063"/>
                </a:lnTo>
                <a:lnTo>
                  <a:pt x="1064" y="1069"/>
                </a:lnTo>
                <a:lnTo>
                  <a:pt x="1062" y="1062"/>
                </a:lnTo>
                <a:lnTo>
                  <a:pt x="1066" y="1065"/>
                </a:lnTo>
                <a:lnTo>
                  <a:pt x="1066" y="1068"/>
                </a:lnTo>
                <a:lnTo>
                  <a:pt x="1068" y="1067"/>
                </a:lnTo>
                <a:lnTo>
                  <a:pt x="1066" y="1074"/>
                </a:lnTo>
                <a:lnTo>
                  <a:pt x="1066" y="1075"/>
                </a:lnTo>
                <a:lnTo>
                  <a:pt x="1075" y="1076"/>
                </a:lnTo>
                <a:lnTo>
                  <a:pt x="1073" y="1081"/>
                </a:lnTo>
                <a:lnTo>
                  <a:pt x="1066" y="1081"/>
                </a:lnTo>
                <a:lnTo>
                  <a:pt x="1072" y="1085"/>
                </a:lnTo>
                <a:lnTo>
                  <a:pt x="1075" y="1089"/>
                </a:lnTo>
                <a:lnTo>
                  <a:pt x="1073" y="1090"/>
                </a:lnTo>
                <a:lnTo>
                  <a:pt x="1081" y="1090"/>
                </a:lnTo>
                <a:lnTo>
                  <a:pt x="1076" y="1097"/>
                </a:lnTo>
                <a:lnTo>
                  <a:pt x="1083" y="1101"/>
                </a:lnTo>
                <a:lnTo>
                  <a:pt x="1083" y="1115"/>
                </a:lnTo>
                <a:lnTo>
                  <a:pt x="1072" y="1097"/>
                </a:lnTo>
                <a:lnTo>
                  <a:pt x="1077" y="1114"/>
                </a:lnTo>
                <a:lnTo>
                  <a:pt x="1074" y="1114"/>
                </a:lnTo>
                <a:lnTo>
                  <a:pt x="1075" y="1117"/>
                </a:lnTo>
                <a:lnTo>
                  <a:pt x="1081" y="1126"/>
                </a:lnTo>
                <a:lnTo>
                  <a:pt x="1072" y="1124"/>
                </a:lnTo>
                <a:lnTo>
                  <a:pt x="1077" y="1134"/>
                </a:lnTo>
                <a:lnTo>
                  <a:pt x="1073" y="1136"/>
                </a:lnTo>
                <a:lnTo>
                  <a:pt x="1071" y="1128"/>
                </a:lnTo>
                <a:lnTo>
                  <a:pt x="1058" y="1119"/>
                </a:lnTo>
                <a:lnTo>
                  <a:pt x="1060" y="1125"/>
                </a:lnTo>
                <a:lnTo>
                  <a:pt x="1056" y="1123"/>
                </a:lnTo>
                <a:lnTo>
                  <a:pt x="1053" y="1111"/>
                </a:lnTo>
                <a:lnTo>
                  <a:pt x="1051" y="1114"/>
                </a:lnTo>
                <a:lnTo>
                  <a:pt x="1054" y="1123"/>
                </a:lnTo>
                <a:lnTo>
                  <a:pt x="1052" y="1122"/>
                </a:lnTo>
                <a:lnTo>
                  <a:pt x="1050" y="1114"/>
                </a:lnTo>
                <a:lnTo>
                  <a:pt x="1050" y="1119"/>
                </a:lnTo>
                <a:lnTo>
                  <a:pt x="1047" y="1115"/>
                </a:lnTo>
                <a:lnTo>
                  <a:pt x="1048" y="1110"/>
                </a:lnTo>
                <a:lnTo>
                  <a:pt x="1045" y="1114"/>
                </a:lnTo>
                <a:lnTo>
                  <a:pt x="1035" y="1099"/>
                </a:lnTo>
                <a:lnTo>
                  <a:pt x="1038" y="1112"/>
                </a:lnTo>
                <a:lnTo>
                  <a:pt x="1026" y="1100"/>
                </a:lnTo>
                <a:lnTo>
                  <a:pt x="1019" y="1100"/>
                </a:lnTo>
                <a:lnTo>
                  <a:pt x="1032" y="1119"/>
                </a:lnTo>
                <a:lnTo>
                  <a:pt x="1039" y="1120"/>
                </a:lnTo>
                <a:lnTo>
                  <a:pt x="1037" y="1124"/>
                </a:lnTo>
                <a:lnTo>
                  <a:pt x="1040" y="1121"/>
                </a:lnTo>
                <a:lnTo>
                  <a:pt x="1038" y="1125"/>
                </a:lnTo>
                <a:lnTo>
                  <a:pt x="1042" y="1124"/>
                </a:lnTo>
                <a:lnTo>
                  <a:pt x="1053" y="1135"/>
                </a:lnTo>
                <a:lnTo>
                  <a:pt x="1057" y="1140"/>
                </a:lnTo>
                <a:lnTo>
                  <a:pt x="1055" y="1143"/>
                </a:lnTo>
                <a:lnTo>
                  <a:pt x="1057" y="1145"/>
                </a:lnTo>
                <a:lnTo>
                  <a:pt x="1063" y="1147"/>
                </a:lnTo>
                <a:lnTo>
                  <a:pt x="1060" y="1151"/>
                </a:lnTo>
                <a:lnTo>
                  <a:pt x="1062" y="1157"/>
                </a:lnTo>
                <a:lnTo>
                  <a:pt x="1026" y="1146"/>
                </a:lnTo>
                <a:lnTo>
                  <a:pt x="1013" y="1137"/>
                </a:lnTo>
                <a:lnTo>
                  <a:pt x="1011" y="1133"/>
                </a:lnTo>
                <a:lnTo>
                  <a:pt x="1012" y="1130"/>
                </a:lnTo>
                <a:lnTo>
                  <a:pt x="1002" y="1131"/>
                </a:lnTo>
                <a:lnTo>
                  <a:pt x="989" y="1123"/>
                </a:lnTo>
                <a:lnTo>
                  <a:pt x="992" y="1117"/>
                </a:lnTo>
                <a:lnTo>
                  <a:pt x="988" y="1123"/>
                </a:lnTo>
                <a:lnTo>
                  <a:pt x="981" y="1117"/>
                </a:lnTo>
                <a:lnTo>
                  <a:pt x="979" y="1111"/>
                </a:lnTo>
                <a:lnTo>
                  <a:pt x="975" y="1109"/>
                </a:lnTo>
                <a:lnTo>
                  <a:pt x="982" y="1110"/>
                </a:lnTo>
                <a:lnTo>
                  <a:pt x="988" y="1104"/>
                </a:lnTo>
                <a:lnTo>
                  <a:pt x="983" y="1105"/>
                </a:lnTo>
                <a:lnTo>
                  <a:pt x="983" y="1100"/>
                </a:lnTo>
                <a:lnTo>
                  <a:pt x="978" y="1097"/>
                </a:lnTo>
                <a:lnTo>
                  <a:pt x="978" y="1102"/>
                </a:lnTo>
                <a:lnTo>
                  <a:pt x="973" y="1102"/>
                </a:lnTo>
                <a:lnTo>
                  <a:pt x="973" y="1093"/>
                </a:lnTo>
                <a:lnTo>
                  <a:pt x="970" y="1098"/>
                </a:lnTo>
                <a:lnTo>
                  <a:pt x="967" y="1089"/>
                </a:lnTo>
                <a:lnTo>
                  <a:pt x="967" y="1093"/>
                </a:lnTo>
                <a:lnTo>
                  <a:pt x="964" y="1086"/>
                </a:lnTo>
                <a:lnTo>
                  <a:pt x="958" y="1082"/>
                </a:lnTo>
                <a:lnTo>
                  <a:pt x="957" y="1076"/>
                </a:lnTo>
                <a:lnTo>
                  <a:pt x="960" y="1071"/>
                </a:lnTo>
                <a:lnTo>
                  <a:pt x="950" y="1071"/>
                </a:lnTo>
                <a:lnTo>
                  <a:pt x="948" y="1081"/>
                </a:lnTo>
                <a:lnTo>
                  <a:pt x="948" y="1067"/>
                </a:lnTo>
                <a:lnTo>
                  <a:pt x="943" y="1072"/>
                </a:lnTo>
                <a:lnTo>
                  <a:pt x="939" y="1067"/>
                </a:lnTo>
                <a:lnTo>
                  <a:pt x="941" y="1064"/>
                </a:lnTo>
                <a:lnTo>
                  <a:pt x="940" y="1061"/>
                </a:lnTo>
                <a:lnTo>
                  <a:pt x="935" y="1066"/>
                </a:lnTo>
                <a:lnTo>
                  <a:pt x="942" y="1073"/>
                </a:lnTo>
                <a:lnTo>
                  <a:pt x="939" y="1079"/>
                </a:lnTo>
                <a:lnTo>
                  <a:pt x="922" y="1071"/>
                </a:lnTo>
                <a:lnTo>
                  <a:pt x="925" y="1076"/>
                </a:lnTo>
                <a:lnTo>
                  <a:pt x="921" y="1075"/>
                </a:lnTo>
                <a:lnTo>
                  <a:pt x="924" y="1079"/>
                </a:lnTo>
                <a:lnTo>
                  <a:pt x="910" y="1082"/>
                </a:lnTo>
                <a:lnTo>
                  <a:pt x="911" y="1085"/>
                </a:lnTo>
                <a:lnTo>
                  <a:pt x="895" y="1081"/>
                </a:lnTo>
                <a:lnTo>
                  <a:pt x="889" y="1072"/>
                </a:lnTo>
                <a:lnTo>
                  <a:pt x="890" y="1060"/>
                </a:lnTo>
                <a:lnTo>
                  <a:pt x="902" y="1052"/>
                </a:lnTo>
                <a:lnTo>
                  <a:pt x="899" y="1048"/>
                </a:lnTo>
                <a:lnTo>
                  <a:pt x="902" y="1046"/>
                </a:lnTo>
                <a:lnTo>
                  <a:pt x="901" y="1042"/>
                </a:lnTo>
                <a:lnTo>
                  <a:pt x="924" y="1051"/>
                </a:lnTo>
                <a:lnTo>
                  <a:pt x="927" y="1055"/>
                </a:lnTo>
                <a:lnTo>
                  <a:pt x="928" y="1057"/>
                </a:lnTo>
                <a:lnTo>
                  <a:pt x="925" y="1060"/>
                </a:lnTo>
                <a:lnTo>
                  <a:pt x="929" y="1068"/>
                </a:lnTo>
                <a:lnTo>
                  <a:pt x="929" y="1061"/>
                </a:lnTo>
                <a:lnTo>
                  <a:pt x="926" y="1063"/>
                </a:lnTo>
                <a:lnTo>
                  <a:pt x="932" y="1055"/>
                </a:lnTo>
                <a:lnTo>
                  <a:pt x="929" y="1058"/>
                </a:lnTo>
                <a:lnTo>
                  <a:pt x="927" y="1054"/>
                </a:lnTo>
                <a:lnTo>
                  <a:pt x="921" y="1048"/>
                </a:lnTo>
                <a:lnTo>
                  <a:pt x="932" y="1050"/>
                </a:lnTo>
                <a:lnTo>
                  <a:pt x="933" y="1045"/>
                </a:lnTo>
                <a:lnTo>
                  <a:pt x="941" y="1047"/>
                </a:lnTo>
                <a:lnTo>
                  <a:pt x="946" y="1041"/>
                </a:lnTo>
                <a:lnTo>
                  <a:pt x="956" y="1042"/>
                </a:lnTo>
                <a:lnTo>
                  <a:pt x="952" y="1033"/>
                </a:lnTo>
                <a:lnTo>
                  <a:pt x="942" y="1019"/>
                </a:lnTo>
                <a:lnTo>
                  <a:pt x="961" y="999"/>
                </a:lnTo>
                <a:lnTo>
                  <a:pt x="966" y="987"/>
                </a:lnTo>
                <a:lnTo>
                  <a:pt x="973" y="983"/>
                </a:lnTo>
                <a:lnTo>
                  <a:pt x="968" y="960"/>
                </a:lnTo>
                <a:lnTo>
                  <a:pt x="963" y="954"/>
                </a:lnTo>
                <a:lnTo>
                  <a:pt x="963" y="944"/>
                </a:lnTo>
                <a:lnTo>
                  <a:pt x="956" y="941"/>
                </a:lnTo>
                <a:lnTo>
                  <a:pt x="960" y="938"/>
                </a:lnTo>
                <a:lnTo>
                  <a:pt x="954" y="942"/>
                </a:lnTo>
                <a:lnTo>
                  <a:pt x="951" y="939"/>
                </a:lnTo>
                <a:lnTo>
                  <a:pt x="952" y="926"/>
                </a:lnTo>
                <a:lnTo>
                  <a:pt x="947" y="924"/>
                </a:lnTo>
                <a:lnTo>
                  <a:pt x="950" y="930"/>
                </a:lnTo>
                <a:lnTo>
                  <a:pt x="948" y="933"/>
                </a:lnTo>
                <a:lnTo>
                  <a:pt x="943" y="931"/>
                </a:lnTo>
                <a:lnTo>
                  <a:pt x="938" y="924"/>
                </a:lnTo>
                <a:lnTo>
                  <a:pt x="941" y="920"/>
                </a:lnTo>
                <a:lnTo>
                  <a:pt x="936" y="920"/>
                </a:lnTo>
                <a:lnTo>
                  <a:pt x="938" y="916"/>
                </a:lnTo>
                <a:lnTo>
                  <a:pt x="934" y="916"/>
                </a:lnTo>
                <a:lnTo>
                  <a:pt x="939" y="912"/>
                </a:lnTo>
                <a:lnTo>
                  <a:pt x="937" y="910"/>
                </a:lnTo>
                <a:lnTo>
                  <a:pt x="932" y="917"/>
                </a:lnTo>
                <a:lnTo>
                  <a:pt x="928" y="912"/>
                </a:lnTo>
                <a:lnTo>
                  <a:pt x="912" y="926"/>
                </a:lnTo>
                <a:lnTo>
                  <a:pt x="911" y="913"/>
                </a:lnTo>
                <a:lnTo>
                  <a:pt x="921" y="912"/>
                </a:lnTo>
                <a:lnTo>
                  <a:pt x="926" y="909"/>
                </a:lnTo>
                <a:lnTo>
                  <a:pt x="926" y="904"/>
                </a:lnTo>
                <a:lnTo>
                  <a:pt x="911" y="891"/>
                </a:lnTo>
                <a:lnTo>
                  <a:pt x="918" y="886"/>
                </a:lnTo>
                <a:lnTo>
                  <a:pt x="903" y="888"/>
                </a:lnTo>
                <a:lnTo>
                  <a:pt x="909" y="884"/>
                </a:lnTo>
                <a:lnTo>
                  <a:pt x="902" y="879"/>
                </a:lnTo>
                <a:lnTo>
                  <a:pt x="906" y="875"/>
                </a:lnTo>
                <a:lnTo>
                  <a:pt x="897" y="883"/>
                </a:lnTo>
                <a:lnTo>
                  <a:pt x="897" y="865"/>
                </a:lnTo>
                <a:lnTo>
                  <a:pt x="886" y="864"/>
                </a:lnTo>
                <a:lnTo>
                  <a:pt x="886" y="858"/>
                </a:lnTo>
                <a:lnTo>
                  <a:pt x="877" y="853"/>
                </a:lnTo>
                <a:lnTo>
                  <a:pt x="882" y="850"/>
                </a:lnTo>
                <a:lnTo>
                  <a:pt x="878" y="844"/>
                </a:lnTo>
                <a:lnTo>
                  <a:pt x="875" y="855"/>
                </a:lnTo>
                <a:lnTo>
                  <a:pt x="869" y="855"/>
                </a:lnTo>
                <a:lnTo>
                  <a:pt x="879" y="860"/>
                </a:lnTo>
                <a:lnTo>
                  <a:pt x="882" y="875"/>
                </a:lnTo>
                <a:lnTo>
                  <a:pt x="868" y="879"/>
                </a:lnTo>
                <a:lnTo>
                  <a:pt x="839" y="867"/>
                </a:lnTo>
                <a:lnTo>
                  <a:pt x="852" y="881"/>
                </a:lnTo>
                <a:lnTo>
                  <a:pt x="850" y="885"/>
                </a:lnTo>
                <a:lnTo>
                  <a:pt x="839" y="875"/>
                </a:lnTo>
                <a:lnTo>
                  <a:pt x="833" y="882"/>
                </a:lnTo>
                <a:lnTo>
                  <a:pt x="820" y="873"/>
                </a:lnTo>
                <a:lnTo>
                  <a:pt x="781" y="873"/>
                </a:lnTo>
                <a:lnTo>
                  <a:pt x="771" y="863"/>
                </a:lnTo>
                <a:lnTo>
                  <a:pt x="773" y="851"/>
                </a:lnTo>
                <a:lnTo>
                  <a:pt x="769" y="859"/>
                </a:lnTo>
                <a:lnTo>
                  <a:pt x="765" y="853"/>
                </a:lnTo>
                <a:lnTo>
                  <a:pt x="762" y="856"/>
                </a:lnTo>
                <a:lnTo>
                  <a:pt x="765" y="861"/>
                </a:lnTo>
                <a:lnTo>
                  <a:pt x="751" y="863"/>
                </a:lnTo>
                <a:lnTo>
                  <a:pt x="738" y="850"/>
                </a:lnTo>
                <a:lnTo>
                  <a:pt x="729" y="835"/>
                </a:lnTo>
                <a:lnTo>
                  <a:pt x="734" y="832"/>
                </a:lnTo>
                <a:lnTo>
                  <a:pt x="728" y="826"/>
                </a:lnTo>
                <a:lnTo>
                  <a:pt x="751" y="833"/>
                </a:lnTo>
                <a:lnTo>
                  <a:pt x="764" y="831"/>
                </a:lnTo>
                <a:lnTo>
                  <a:pt x="753" y="819"/>
                </a:lnTo>
                <a:lnTo>
                  <a:pt x="726" y="817"/>
                </a:lnTo>
                <a:lnTo>
                  <a:pt x="722" y="811"/>
                </a:lnTo>
                <a:lnTo>
                  <a:pt x="722" y="802"/>
                </a:lnTo>
                <a:lnTo>
                  <a:pt x="725" y="797"/>
                </a:lnTo>
                <a:lnTo>
                  <a:pt x="721" y="791"/>
                </a:lnTo>
                <a:lnTo>
                  <a:pt x="722" y="783"/>
                </a:lnTo>
                <a:lnTo>
                  <a:pt x="728" y="778"/>
                </a:lnTo>
                <a:lnTo>
                  <a:pt x="723" y="777"/>
                </a:lnTo>
                <a:lnTo>
                  <a:pt x="723" y="766"/>
                </a:lnTo>
                <a:lnTo>
                  <a:pt x="729" y="754"/>
                </a:lnTo>
                <a:lnTo>
                  <a:pt x="728" y="749"/>
                </a:lnTo>
                <a:lnTo>
                  <a:pt x="731" y="750"/>
                </a:lnTo>
                <a:lnTo>
                  <a:pt x="731" y="739"/>
                </a:lnTo>
                <a:lnTo>
                  <a:pt x="735" y="726"/>
                </a:lnTo>
                <a:lnTo>
                  <a:pt x="749" y="708"/>
                </a:lnTo>
                <a:lnTo>
                  <a:pt x="763" y="699"/>
                </a:lnTo>
                <a:lnTo>
                  <a:pt x="795" y="702"/>
                </a:lnTo>
                <a:lnTo>
                  <a:pt x="780" y="721"/>
                </a:lnTo>
                <a:lnTo>
                  <a:pt x="768" y="752"/>
                </a:lnTo>
                <a:lnTo>
                  <a:pt x="775" y="765"/>
                </a:lnTo>
                <a:lnTo>
                  <a:pt x="773" y="783"/>
                </a:lnTo>
                <a:lnTo>
                  <a:pt x="777" y="795"/>
                </a:lnTo>
                <a:lnTo>
                  <a:pt x="795" y="818"/>
                </a:lnTo>
                <a:lnTo>
                  <a:pt x="768" y="831"/>
                </a:lnTo>
                <a:lnTo>
                  <a:pt x="793" y="822"/>
                </a:lnTo>
                <a:lnTo>
                  <a:pt x="795" y="827"/>
                </a:lnTo>
                <a:lnTo>
                  <a:pt x="791" y="826"/>
                </a:lnTo>
                <a:lnTo>
                  <a:pt x="796" y="834"/>
                </a:lnTo>
                <a:lnTo>
                  <a:pt x="796" y="812"/>
                </a:lnTo>
                <a:lnTo>
                  <a:pt x="799" y="809"/>
                </a:lnTo>
                <a:lnTo>
                  <a:pt x="798" y="801"/>
                </a:lnTo>
                <a:lnTo>
                  <a:pt x="789" y="801"/>
                </a:lnTo>
                <a:lnTo>
                  <a:pt x="778" y="785"/>
                </a:lnTo>
                <a:lnTo>
                  <a:pt x="785" y="782"/>
                </a:lnTo>
                <a:lnTo>
                  <a:pt x="786" y="774"/>
                </a:lnTo>
                <a:lnTo>
                  <a:pt x="792" y="774"/>
                </a:lnTo>
                <a:lnTo>
                  <a:pt x="804" y="788"/>
                </a:lnTo>
                <a:lnTo>
                  <a:pt x="793" y="772"/>
                </a:lnTo>
                <a:lnTo>
                  <a:pt x="801" y="768"/>
                </a:lnTo>
                <a:lnTo>
                  <a:pt x="791" y="769"/>
                </a:lnTo>
                <a:lnTo>
                  <a:pt x="782" y="756"/>
                </a:lnTo>
                <a:lnTo>
                  <a:pt x="783" y="744"/>
                </a:lnTo>
                <a:lnTo>
                  <a:pt x="786" y="740"/>
                </a:lnTo>
                <a:lnTo>
                  <a:pt x="807" y="750"/>
                </a:lnTo>
                <a:lnTo>
                  <a:pt x="795" y="741"/>
                </a:lnTo>
                <a:lnTo>
                  <a:pt x="785" y="737"/>
                </a:lnTo>
                <a:lnTo>
                  <a:pt x="787" y="732"/>
                </a:lnTo>
                <a:lnTo>
                  <a:pt x="812" y="740"/>
                </a:lnTo>
                <a:lnTo>
                  <a:pt x="791" y="729"/>
                </a:lnTo>
                <a:lnTo>
                  <a:pt x="792" y="722"/>
                </a:lnTo>
                <a:lnTo>
                  <a:pt x="802" y="727"/>
                </a:lnTo>
                <a:lnTo>
                  <a:pt x="797" y="719"/>
                </a:lnTo>
                <a:lnTo>
                  <a:pt x="804" y="715"/>
                </a:lnTo>
                <a:lnTo>
                  <a:pt x="812" y="724"/>
                </a:lnTo>
                <a:lnTo>
                  <a:pt x="812" y="716"/>
                </a:lnTo>
                <a:lnTo>
                  <a:pt x="807" y="714"/>
                </a:lnTo>
                <a:lnTo>
                  <a:pt x="811" y="711"/>
                </a:lnTo>
                <a:lnTo>
                  <a:pt x="823" y="702"/>
                </a:lnTo>
                <a:lnTo>
                  <a:pt x="842" y="703"/>
                </a:lnTo>
                <a:lnTo>
                  <a:pt x="846" y="712"/>
                </a:lnTo>
                <a:lnTo>
                  <a:pt x="846" y="726"/>
                </a:lnTo>
                <a:lnTo>
                  <a:pt x="855" y="731"/>
                </a:lnTo>
                <a:lnTo>
                  <a:pt x="854" y="742"/>
                </a:lnTo>
                <a:lnTo>
                  <a:pt x="860" y="752"/>
                </a:lnTo>
                <a:lnTo>
                  <a:pt x="844" y="775"/>
                </a:lnTo>
                <a:lnTo>
                  <a:pt x="856" y="762"/>
                </a:lnTo>
                <a:lnTo>
                  <a:pt x="856" y="768"/>
                </a:lnTo>
                <a:lnTo>
                  <a:pt x="851" y="777"/>
                </a:lnTo>
                <a:lnTo>
                  <a:pt x="856" y="783"/>
                </a:lnTo>
                <a:lnTo>
                  <a:pt x="848" y="783"/>
                </a:lnTo>
                <a:lnTo>
                  <a:pt x="852" y="784"/>
                </a:lnTo>
                <a:lnTo>
                  <a:pt x="850" y="791"/>
                </a:lnTo>
                <a:lnTo>
                  <a:pt x="858" y="783"/>
                </a:lnTo>
                <a:lnTo>
                  <a:pt x="857" y="778"/>
                </a:lnTo>
                <a:lnTo>
                  <a:pt x="860" y="772"/>
                </a:lnTo>
                <a:lnTo>
                  <a:pt x="868" y="779"/>
                </a:lnTo>
                <a:lnTo>
                  <a:pt x="861" y="771"/>
                </a:lnTo>
                <a:lnTo>
                  <a:pt x="867" y="763"/>
                </a:lnTo>
                <a:lnTo>
                  <a:pt x="869" y="770"/>
                </a:lnTo>
                <a:lnTo>
                  <a:pt x="867" y="776"/>
                </a:lnTo>
                <a:lnTo>
                  <a:pt x="873" y="767"/>
                </a:lnTo>
                <a:lnTo>
                  <a:pt x="878" y="773"/>
                </a:lnTo>
                <a:lnTo>
                  <a:pt x="875" y="787"/>
                </a:lnTo>
                <a:lnTo>
                  <a:pt x="884" y="792"/>
                </a:lnTo>
                <a:lnTo>
                  <a:pt x="879" y="785"/>
                </a:lnTo>
                <a:lnTo>
                  <a:pt x="880" y="778"/>
                </a:lnTo>
                <a:lnTo>
                  <a:pt x="888" y="789"/>
                </a:lnTo>
                <a:lnTo>
                  <a:pt x="895" y="795"/>
                </a:lnTo>
                <a:lnTo>
                  <a:pt x="890" y="787"/>
                </a:lnTo>
                <a:lnTo>
                  <a:pt x="879" y="775"/>
                </a:lnTo>
                <a:lnTo>
                  <a:pt x="883" y="769"/>
                </a:lnTo>
                <a:lnTo>
                  <a:pt x="886" y="778"/>
                </a:lnTo>
                <a:lnTo>
                  <a:pt x="886" y="771"/>
                </a:lnTo>
                <a:lnTo>
                  <a:pt x="906" y="780"/>
                </a:lnTo>
                <a:lnTo>
                  <a:pt x="884" y="765"/>
                </a:lnTo>
                <a:lnTo>
                  <a:pt x="890" y="755"/>
                </a:lnTo>
                <a:lnTo>
                  <a:pt x="905" y="750"/>
                </a:lnTo>
                <a:lnTo>
                  <a:pt x="918" y="764"/>
                </a:lnTo>
                <a:lnTo>
                  <a:pt x="921" y="759"/>
                </a:lnTo>
                <a:lnTo>
                  <a:pt x="931" y="763"/>
                </a:lnTo>
                <a:lnTo>
                  <a:pt x="935" y="773"/>
                </a:lnTo>
                <a:lnTo>
                  <a:pt x="920" y="782"/>
                </a:lnTo>
                <a:lnTo>
                  <a:pt x="916" y="791"/>
                </a:lnTo>
                <a:lnTo>
                  <a:pt x="923" y="781"/>
                </a:lnTo>
                <a:lnTo>
                  <a:pt x="931" y="782"/>
                </a:lnTo>
                <a:lnTo>
                  <a:pt x="919" y="799"/>
                </a:lnTo>
                <a:lnTo>
                  <a:pt x="934" y="780"/>
                </a:lnTo>
                <a:lnTo>
                  <a:pt x="946" y="784"/>
                </a:lnTo>
                <a:lnTo>
                  <a:pt x="945" y="794"/>
                </a:lnTo>
                <a:lnTo>
                  <a:pt x="929" y="801"/>
                </a:lnTo>
                <a:lnTo>
                  <a:pt x="935" y="801"/>
                </a:lnTo>
                <a:lnTo>
                  <a:pt x="929" y="807"/>
                </a:lnTo>
                <a:lnTo>
                  <a:pt x="940" y="801"/>
                </a:lnTo>
                <a:lnTo>
                  <a:pt x="933" y="809"/>
                </a:lnTo>
                <a:lnTo>
                  <a:pt x="939" y="813"/>
                </a:lnTo>
                <a:lnTo>
                  <a:pt x="933" y="822"/>
                </a:lnTo>
                <a:lnTo>
                  <a:pt x="939" y="814"/>
                </a:lnTo>
                <a:lnTo>
                  <a:pt x="939" y="806"/>
                </a:lnTo>
                <a:lnTo>
                  <a:pt x="947" y="798"/>
                </a:lnTo>
                <a:lnTo>
                  <a:pt x="946" y="806"/>
                </a:lnTo>
                <a:lnTo>
                  <a:pt x="950" y="796"/>
                </a:lnTo>
                <a:lnTo>
                  <a:pt x="954" y="797"/>
                </a:lnTo>
                <a:lnTo>
                  <a:pt x="944" y="812"/>
                </a:lnTo>
                <a:lnTo>
                  <a:pt x="948" y="811"/>
                </a:lnTo>
                <a:lnTo>
                  <a:pt x="945" y="821"/>
                </a:lnTo>
                <a:lnTo>
                  <a:pt x="954" y="805"/>
                </a:lnTo>
                <a:lnTo>
                  <a:pt x="954" y="814"/>
                </a:lnTo>
                <a:lnTo>
                  <a:pt x="957" y="813"/>
                </a:lnTo>
                <a:lnTo>
                  <a:pt x="950" y="828"/>
                </a:lnTo>
                <a:lnTo>
                  <a:pt x="958" y="816"/>
                </a:lnTo>
                <a:lnTo>
                  <a:pt x="962" y="818"/>
                </a:lnTo>
                <a:lnTo>
                  <a:pt x="959" y="821"/>
                </a:lnTo>
                <a:lnTo>
                  <a:pt x="958" y="831"/>
                </a:lnTo>
                <a:lnTo>
                  <a:pt x="969" y="801"/>
                </a:lnTo>
                <a:lnTo>
                  <a:pt x="985" y="810"/>
                </a:lnTo>
                <a:lnTo>
                  <a:pt x="989" y="820"/>
                </a:lnTo>
                <a:lnTo>
                  <a:pt x="967" y="838"/>
                </a:lnTo>
                <a:lnTo>
                  <a:pt x="974" y="837"/>
                </a:lnTo>
                <a:lnTo>
                  <a:pt x="969" y="847"/>
                </a:lnTo>
                <a:lnTo>
                  <a:pt x="996" y="827"/>
                </a:lnTo>
                <a:lnTo>
                  <a:pt x="998" y="833"/>
                </a:lnTo>
                <a:lnTo>
                  <a:pt x="994" y="841"/>
                </a:lnTo>
                <a:lnTo>
                  <a:pt x="983" y="847"/>
                </a:lnTo>
                <a:lnTo>
                  <a:pt x="979" y="855"/>
                </a:lnTo>
                <a:lnTo>
                  <a:pt x="979" y="860"/>
                </a:lnTo>
                <a:lnTo>
                  <a:pt x="984" y="848"/>
                </a:lnTo>
                <a:lnTo>
                  <a:pt x="989" y="851"/>
                </a:lnTo>
                <a:lnTo>
                  <a:pt x="984" y="871"/>
                </a:lnTo>
                <a:lnTo>
                  <a:pt x="991" y="847"/>
                </a:lnTo>
                <a:lnTo>
                  <a:pt x="1007" y="836"/>
                </a:lnTo>
                <a:lnTo>
                  <a:pt x="1008" y="836"/>
                </a:lnTo>
                <a:lnTo>
                  <a:pt x="1007" y="841"/>
                </a:lnTo>
                <a:lnTo>
                  <a:pt x="998" y="847"/>
                </a:lnTo>
                <a:lnTo>
                  <a:pt x="999" y="853"/>
                </a:lnTo>
                <a:lnTo>
                  <a:pt x="1013" y="839"/>
                </a:lnTo>
                <a:lnTo>
                  <a:pt x="1029" y="849"/>
                </a:lnTo>
                <a:lnTo>
                  <a:pt x="1027" y="857"/>
                </a:lnTo>
                <a:lnTo>
                  <a:pt x="1026" y="853"/>
                </a:lnTo>
                <a:lnTo>
                  <a:pt x="1023" y="859"/>
                </a:lnTo>
                <a:lnTo>
                  <a:pt x="1010" y="864"/>
                </a:lnTo>
                <a:lnTo>
                  <a:pt x="1003" y="871"/>
                </a:lnTo>
                <a:lnTo>
                  <a:pt x="1008" y="873"/>
                </a:lnTo>
                <a:lnTo>
                  <a:pt x="998" y="879"/>
                </a:lnTo>
                <a:lnTo>
                  <a:pt x="1008" y="874"/>
                </a:lnTo>
                <a:lnTo>
                  <a:pt x="1010" y="867"/>
                </a:lnTo>
                <a:lnTo>
                  <a:pt x="1024" y="864"/>
                </a:lnTo>
                <a:lnTo>
                  <a:pt x="1015" y="877"/>
                </a:lnTo>
                <a:lnTo>
                  <a:pt x="1013" y="880"/>
                </a:lnTo>
                <a:lnTo>
                  <a:pt x="1011" y="880"/>
                </a:lnTo>
                <a:lnTo>
                  <a:pt x="1008" y="880"/>
                </a:lnTo>
                <a:lnTo>
                  <a:pt x="1005" y="889"/>
                </a:lnTo>
                <a:lnTo>
                  <a:pt x="1009" y="881"/>
                </a:lnTo>
                <a:lnTo>
                  <a:pt x="1013" y="882"/>
                </a:lnTo>
                <a:lnTo>
                  <a:pt x="1030" y="869"/>
                </a:lnTo>
                <a:lnTo>
                  <a:pt x="1028" y="866"/>
                </a:lnTo>
                <a:lnTo>
                  <a:pt x="1031" y="861"/>
                </a:lnTo>
                <a:lnTo>
                  <a:pt x="1036" y="862"/>
                </a:lnTo>
                <a:lnTo>
                  <a:pt x="1045" y="875"/>
                </a:lnTo>
                <a:lnTo>
                  <a:pt x="1046" y="884"/>
                </a:lnTo>
                <a:lnTo>
                  <a:pt x="1034" y="882"/>
                </a:lnTo>
                <a:lnTo>
                  <a:pt x="1029" y="888"/>
                </a:lnTo>
                <a:lnTo>
                  <a:pt x="1005" y="892"/>
                </a:lnTo>
                <a:lnTo>
                  <a:pt x="1025" y="890"/>
                </a:lnTo>
                <a:lnTo>
                  <a:pt x="1051" y="900"/>
                </a:lnTo>
                <a:lnTo>
                  <a:pt x="1053" y="904"/>
                </a:lnTo>
                <a:lnTo>
                  <a:pt x="1051" y="908"/>
                </a:lnTo>
                <a:lnTo>
                  <a:pt x="1031" y="901"/>
                </a:lnTo>
                <a:lnTo>
                  <a:pt x="1016" y="901"/>
                </a:lnTo>
                <a:lnTo>
                  <a:pt x="1031" y="903"/>
                </a:lnTo>
                <a:lnTo>
                  <a:pt x="1027" y="903"/>
                </a:lnTo>
                <a:lnTo>
                  <a:pt x="1020" y="904"/>
                </a:lnTo>
                <a:lnTo>
                  <a:pt x="1026" y="905"/>
                </a:lnTo>
                <a:lnTo>
                  <a:pt x="1019" y="909"/>
                </a:lnTo>
                <a:lnTo>
                  <a:pt x="1019" y="914"/>
                </a:lnTo>
                <a:lnTo>
                  <a:pt x="1028" y="906"/>
                </a:lnTo>
                <a:lnTo>
                  <a:pt x="1038" y="912"/>
                </a:lnTo>
                <a:lnTo>
                  <a:pt x="1026" y="914"/>
                </a:lnTo>
                <a:lnTo>
                  <a:pt x="1034" y="919"/>
                </a:lnTo>
                <a:lnTo>
                  <a:pt x="1014" y="918"/>
                </a:lnTo>
                <a:lnTo>
                  <a:pt x="1033" y="926"/>
                </a:lnTo>
                <a:lnTo>
                  <a:pt x="1021" y="928"/>
                </a:lnTo>
                <a:lnTo>
                  <a:pt x="1040" y="931"/>
                </a:lnTo>
                <a:lnTo>
                  <a:pt x="1039" y="937"/>
                </a:lnTo>
                <a:lnTo>
                  <a:pt x="1042" y="933"/>
                </a:lnTo>
                <a:lnTo>
                  <a:pt x="1052" y="935"/>
                </a:lnTo>
                <a:lnTo>
                  <a:pt x="1035" y="942"/>
                </a:lnTo>
                <a:lnTo>
                  <a:pt x="1046" y="939"/>
                </a:lnTo>
                <a:lnTo>
                  <a:pt x="1039" y="946"/>
                </a:lnTo>
                <a:lnTo>
                  <a:pt x="1047" y="941"/>
                </a:lnTo>
                <a:lnTo>
                  <a:pt x="1051" y="943"/>
                </a:lnTo>
                <a:lnTo>
                  <a:pt x="1049" y="951"/>
                </a:lnTo>
                <a:lnTo>
                  <a:pt x="1052" y="946"/>
                </a:lnTo>
                <a:lnTo>
                  <a:pt x="1051" y="953"/>
                </a:lnTo>
                <a:lnTo>
                  <a:pt x="1053" y="947"/>
                </a:lnTo>
                <a:lnTo>
                  <a:pt x="1057" y="947"/>
                </a:lnTo>
                <a:lnTo>
                  <a:pt x="1056" y="949"/>
                </a:lnTo>
                <a:lnTo>
                  <a:pt x="1059" y="951"/>
                </a:lnTo>
                <a:lnTo>
                  <a:pt x="1051" y="957"/>
                </a:lnTo>
                <a:lnTo>
                  <a:pt x="1056" y="959"/>
                </a:lnTo>
                <a:lnTo>
                  <a:pt x="1063" y="946"/>
                </a:lnTo>
                <a:lnTo>
                  <a:pt x="1062" y="966"/>
                </a:lnTo>
                <a:lnTo>
                  <a:pt x="1064" y="953"/>
                </a:lnTo>
                <a:lnTo>
                  <a:pt x="1070" y="952"/>
                </a:lnTo>
                <a:lnTo>
                  <a:pt x="1068" y="960"/>
                </a:lnTo>
                <a:lnTo>
                  <a:pt x="1071" y="967"/>
                </a:lnTo>
                <a:lnTo>
                  <a:pt x="1068" y="960"/>
                </a:lnTo>
                <a:lnTo>
                  <a:pt x="1070" y="956"/>
                </a:lnTo>
                <a:lnTo>
                  <a:pt x="1076" y="950"/>
                </a:lnTo>
                <a:lnTo>
                  <a:pt x="1080" y="952"/>
                </a:lnTo>
                <a:lnTo>
                  <a:pt x="1073" y="965"/>
                </a:lnTo>
                <a:lnTo>
                  <a:pt x="1083" y="959"/>
                </a:lnTo>
                <a:lnTo>
                  <a:pt x="1084" y="962"/>
                </a:lnTo>
                <a:close/>
                <a:moveTo>
                  <a:pt x="155" y="1321"/>
                </a:moveTo>
                <a:lnTo>
                  <a:pt x="154" y="1316"/>
                </a:lnTo>
                <a:lnTo>
                  <a:pt x="129" y="1303"/>
                </a:lnTo>
                <a:lnTo>
                  <a:pt x="129" y="1298"/>
                </a:lnTo>
                <a:lnTo>
                  <a:pt x="126" y="1297"/>
                </a:lnTo>
                <a:lnTo>
                  <a:pt x="126" y="1292"/>
                </a:lnTo>
                <a:lnTo>
                  <a:pt x="122" y="1291"/>
                </a:lnTo>
                <a:lnTo>
                  <a:pt x="124" y="1288"/>
                </a:lnTo>
                <a:lnTo>
                  <a:pt x="107" y="1254"/>
                </a:lnTo>
                <a:lnTo>
                  <a:pt x="85" y="1232"/>
                </a:lnTo>
                <a:lnTo>
                  <a:pt x="83" y="1228"/>
                </a:lnTo>
                <a:lnTo>
                  <a:pt x="84" y="1224"/>
                </a:lnTo>
                <a:lnTo>
                  <a:pt x="78" y="1218"/>
                </a:lnTo>
                <a:lnTo>
                  <a:pt x="65" y="1223"/>
                </a:lnTo>
                <a:lnTo>
                  <a:pt x="67" y="1225"/>
                </a:lnTo>
                <a:lnTo>
                  <a:pt x="64" y="1227"/>
                </a:lnTo>
                <a:lnTo>
                  <a:pt x="62" y="1235"/>
                </a:lnTo>
                <a:lnTo>
                  <a:pt x="59" y="1235"/>
                </a:lnTo>
                <a:lnTo>
                  <a:pt x="50" y="1242"/>
                </a:lnTo>
                <a:lnTo>
                  <a:pt x="48" y="1233"/>
                </a:lnTo>
                <a:lnTo>
                  <a:pt x="26" y="1210"/>
                </a:lnTo>
                <a:lnTo>
                  <a:pt x="27" y="1202"/>
                </a:lnTo>
                <a:lnTo>
                  <a:pt x="14" y="1207"/>
                </a:lnTo>
                <a:lnTo>
                  <a:pt x="0" y="1203"/>
                </a:lnTo>
                <a:lnTo>
                  <a:pt x="0" y="888"/>
                </a:lnTo>
                <a:lnTo>
                  <a:pt x="26" y="893"/>
                </a:lnTo>
                <a:lnTo>
                  <a:pt x="53" y="915"/>
                </a:lnTo>
                <a:lnTo>
                  <a:pt x="82" y="927"/>
                </a:lnTo>
                <a:lnTo>
                  <a:pt x="76" y="917"/>
                </a:lnTo>
                <a:lnTo>
                  <a:pt x="87" y="916"/>
                </a:lnTo>
                <a:lnTo>
                  <a:pt x="95" y="926"/>
                </a:lnTo>
                <a:lnTo>
                  <a:pt x="95" y="925"/>
                </a:lnTo>
                <a:lnTo>
                  <a:pt x="90" y="913"/>
                </a:lnTo>
                <a:lnTo>
                  <a:pt x="96" y="903"/>
                </a:lnTo>
                <a:lnTo>
                  <a:pt x="112" y="896"/>
                </a:lnTo>
                <a:lnTo>
                  <a:pt x="114" y="887"/>
                </a:lnTo>
                <a:lnTo>
                  <a:pt x="122" y="887"/>
                </a:lnTo>
                <a:lnTo>
                  <a:pt x="120" y="884"/>
                </a:lnTo>
                <a:lnTo>
                  <a:pt x="125" y="886"/>
                </a:lnTo>
                <a:lnTo>
                  <a:pt x="135" y="875"/>
                </a:lnTo>
                <a:lnTo>
                  <a:pt x="139" y="880"/>
                </a:lnTo>
                <a:lnTo>
                  <a:pt x="142" y="869"/>
                </a:lnTo>
                <a:lnTo>
                  <a:pt x="148" y="866"/>
                </a:lnTo>
                <a:lnTo>
                  <a:pt x="156" y="870"/>
                </a:lnTo>
                <a:lnTo>
                  <a:pt x="160" y="862"/>
                </a:lnTo>
                <a:lnTo>
                  <a:pt x="164" y="869"/>
                </a:lnTo>
                <a:lnTo>
                  <a:pt x="163" y="872"/>
                </a:lnTo>
                <a:lnTo>
                  <a:pt x="143" y="890"/>
                </a:lnTo>
                <a:lnTo>
                  <a:pt x="140" y="888"/>
                </a:lnTo>
                <a:lnTo>
                  <a:pt x="127" y="892"/>
                </a:lnTo>
                <a:lnTo>
                  <a:pt x="125" y="899"/>
                </a:lnTo>
                <a:lnTo>
                  <a:pt x="117" y="903"/>
                </a:lnTo>
                <a:lnTo>
                  <a:pt x="114" y="912"/>
                </a:lnTo>
                <a:lnTo>
                  <a:pt x="106" y="919"/>
                </a:lnTo>
                <a:lnTo>
                  <a:pt x="114" y="926"/>
                </a:lnTo>
                <a:lnTo>
                  <a:pt x="108" y="920"/>
                </a:lnTo>
                <a:lnTo>
                  <a:pt x="120" y="921"/>
                </a:lnTo>
                <a:lnTo>
                  <a:pt x="116" y="919"/>
                </a:lnTo>
                <a:lnTo>
                  <a:pt x="115" y="911"/>
                </a:lnTo>
                <a:lnTo>
                  <a:pt x="122" y="904"/>
                </a:lnTo>
                <a:lnTo>
                  <a:pt x="124" y="908"/>
                </a:lnTo>
                <a:lnTo>
                  <a:pt x="130" y="900"/>
                </a:lnTo>
                <a:lnTo>
                  <a:pt x="128" y="897"/>
                </a:lnTo>
                <a:lnTo>
                  <a:pt x="133" y="894"/>
                </a:lnTo>
                <a:lnTo>
                  <a:pt x="135" y="896"/>
                </a:lnTo>
                <a:lnTo>
                  <a:pt x="134" y="900"/>
                </a:lnTo>
                <a:lnTo>
                  <a:pt x="137" y="893"/>
                </a:lnTo>
                <a:lnTo>
                  <a:pt x="137" y="900"/>
                </a:lnTo>
                <a:lnTo>
                  <a:pt x="139" y="897"/>
                </a:lnTo>
                <a:lnTo>
                  <a:pt x="138" y="891"/>
                </a:lnTo>
                <a:lnTo>
                  <a:pt x="138" y="890"/>
                </a:lnTo>
                <a:lnTo>
                  <a:pt x="138" y="891"/>
                </a:lnTo>
                <a:lnTo>
                  <a:pt x="139" y="898"/>
                </a:lnTo>
                <a:lnTo>
                  <a:pt x="140" y="891"/>
                </a:lnTo>
                <a:lnTo>
                  <a:pt x="140" y="889"/>
                </a:lnTo>
                <a:lnTo>
                  <a:pt x="140" y="891"/>
                </a:lnTo>
                <a:lnTo>
                  <a:pt x="140" y="900"/>
                </a:lnTo>
                <a:lnTo>
                  <a:pt x="142" y="892"/>
                </a:lnTo>
                <a:lnTo>
                  <a:pt x="142" y="908"/>
                </a:lnTo>
                <a:lnTo>
                  <a:pt x="145" y="895"/>
                </a:lnTo>
                <a:lnTo>
                  <a:pt x="150" y="886"/>
                </a:lnTo>
                <a:lnTo>
                  <a:pt x="170" y="874"/>
                </a:lnTo>
                <a:lnTo>
                  <a:pt x="170" y="879"/>
                </a:lnTo>
                <a:lnTo>
                  <a:pt x="167" y="879"/>
                </a:lnTo>
                <a:lnTo>
                  <a:pt x="167" y="885"/>
                </a:lnTo>
                <a:lnTo>
                  <a:pt x="171" y="886"/>
                </a:lnTo>
                <a:lnTo>
                  <a:pt x="179" y="875"/>
                </a:lnTo>
                <a:lnTo>
                  <a:pt x="179" y="868"/>
                </a:lnTo>
                <a:lnTo>
                  <a:pt x="190" y="863"/>
                </a:lnTo>
                <a:lnTo>
                  <a:pt x="181" y="856"/>
                </a:lnTo>
                <a:lnTo>
                  <a:pt x="183" y="848"/>
                </a:lnTo>
                <a:lnTo>
                  <a:pt x="196" y="861"/>
                </a:lnTo>
                <a:lnTo>
                  <a:pt x="208" y="892"/>
                </a:lnTo>
                <a:lnTo>
                  <a:pt x="220" y="901"/>
                </a:lnTo>
                <a:lnTo>
                  <a:pt x="225" y="895"/>
                </a:lnTo>
                <a:lnTo>
                  <a:pt x="217" y="896"/>
                </a:lnTo>
                <a:lnTo>
                  <a:pt x="224" y="894"/>
                </a:lnTo>
                <a:lnTo>
                  <a:pt x="221" y="885"/>
                </a:lnTo>
                <a:lnTo>
                  <a:pt x="228" y="884"/>
                </a:lnTo>
                <a:lnTo>
                  <a:pt x="222" y="881"/>
                </a:lnTo>
                <a:lnTo>
                  <a:pt x="229" y="873"/>
                </a:lnTo>
                <a:lnTo>
                  <a:pt x="223" y="873"/>
                </a:lnTo>
                <a:lnTo>
                  <a:pt x="234" y="871"/>
                </a:lnTo>
                <a:lnTo>
                  <a:pt x="231" y="867"/>
                </a:lnTo>
                <a:lnTo>
                  <a:pt x="235" y="870"/>
                </a:lnTo>
                <a:lnTo>
                  <a:pt x="234" y="884"/>
                </a:lnTo>
                <a:lnTo>
                  <a:pt x="240" y="885"/>
                </a:lnTo>
                <a:lnTo>
                  <a:pt x="234" y="898"/>
                </a:lnTo>
                <a:lnTo>
                  <a:pt x="248" y="898"/>
                </a:lnTo>
                <a:lnTo>
                  <a:pt x="252" y="893"/>
                </a:lnTo>
                <a:lnTo>
                  <a:pt x="255" y="879"/>
                </a:lnTo>
                <a:lnTo>
                  <a:pt x="282" y="886"/>
                </a:lnTo>
                <a:lnTo>
                  <a:pt x="293" y="897"/>
                </a:lnTo>
                <a:lnTo>
                  <a:pt x="337" y="917"/>
                </a:lnTo>
                <a:lnTo>
                  <a:pt x="354" y="921"/>
                </a:lnTo>
                <a:lnTo>
                  <a:pt x="349" y="915"/>
                </a:lnTo>
                <a:lnTo>
                  <a:pt x="356" y="913"/>
                </a:lnTo>
                <a:lnTo>
                  <a:pt x="368" y="919"/>
                </a:lnTo>
                <a:lnTo>
                  <a:pt x="380" y="932"/>
                </a:lnTo>
                <a:lnTo>
                  <a:pt x="382" y="942"/>
                </a:lnTo>
                <a:lnTo>
                  <a:pt x="364" y="945"/>
                </a:lnTo>
                <a:lnTo>
                  <a:pt x="366" y="951"/>
                </a:lnTo>
                <a:lnTo>
                  <a:pt x="360" y="955"/>
                </a:lnTo>
                <a:lnTo>
                  <a:pt x="366" y="960"/>
                </a:lnTo>
                <a:lnTo>
                  <a:pt x="405" y="964"/>
                </a:lnTo>
                <a:lnTo>
                  <a:pt x="424" y="961"/>
                </a:lnTo>
                <a:lnTo>
                  <a:pt x="437" y="951"/>
                </a:lnTo>
                <a:lnTo>
                  <a:pt x="443" y="962"/>
                </a:lnTo>
                <a:lnTo>
                  <a:pt x="452" y="962"/>
                </a:lnTo>
                <a:lnTo>
                  <a:pt x="455" y="976"/>
                </a:lnTo>
                <a:lnTo>
                  <a:pt x="458" y="966"/>
                </a:lnTo>
                <a:lnTo>
                  <a:pt x="460" y="976"/>
                </a:lnTo>
                <a:lnTo>
                  <a:pt x="462" y="972"/>
                </a:lnTo>
                <a:lnTo>
                  <a:pt x="467" y="978"/>
                </a:lnTo>
                <a:lnTo>
                  <a:pt x="469" y="987"/>
                </a:lnTo>
                <a:lnTo>
                  <a:pt x="458" y="983"/>
                </a:lnTo>
                <a:lnTo>
                  <a:pt x="478" y="1012"/>
                </a:lnTo>
                <a:lnTo>
                  <a:pt x="470" y="992"/>
                </a:lnTo>
                <a:lnTo>
                  <a:pt x="472" y="986"/>
                </a:lnTo>
                <a:lnTo>
                  <a:pt x="474" y="992"/>
                </a:lnTo>
                <a:lnTo>
                  <a:pt x="471" y="991"/>
                </a:lnTo>
                <a:lnTo>
                  <a:pt x="473" y="995"/>
                </a:lnTo>
                <a:lnTo>
                  <a:pt x="475" y="996"/>
                </a:lnTo>
                <a:lnTo>
                  <a:pt x="475" y="989"/>
                </a:lnTo>
                <a:lnTo>
                  <a:pt x="480" y="995"/>
                </a:lnTo>
                <a:lnTo>
                  <a:pt x="472" y="976"/>
                </a:lnTo>
                <a:lnTo>
                  <a:pt x="473" y="971"/>
                </a:lnTo>
                <a:lnTo>
                  <a:pt x="467" y="963"/>
                </a:lnTo>
                <a:lnTo>
                  <a:pt x="472" y="954"/>
                </a:lnTo>
                <a:lnTo>
                  <a:pt x="469" y="949"/>
                </a:lnTo>
                <a:lnTo>
                  <a:pt x="476" y="950"/>
                </a:lnTo>
                <a:lnTo>
                  <a:pt x="486" y="942"/>
                </a:lnTo>
                <a:lnTo>
                  <a:pt x="489" y="946"/>
                </a:lnTo>
                <a:lnTo>
                  <a:pt x="489" y="939"/>
                </a:lnTo>
                <a:lnTo>
                  <a:pt x="499" y="936"/>
                </a:lnTo>
                <a:lnTo>
                  <a:pt x="500" y="927"/>
                </a:lnTo>
                <a:lnTo>
                  <a:pt x="488" y="932"/>
                </a:lnTo>
                <a:lnTo>
                  <a:pt x="488" y="941"/>
                </a:lnTo>
                <a:lnTo>
                  <a:pt x="484" y="936"/>
                </a:lnTo>
                <a:lnTo>
                  <a:pt x="478" y="942"/>
                </a:lnTo>
                <a:lnTo>
                  <a:pt x="470" y="939"/>
                </a:lnTo>
                <a:lnTo>
                  <a:pt x="473" y="945"/>
                </a:lnTo>
                <a:lnTo>
                  <a:pt x="462" y="947"/>
                </a:lnTo>
                <a:lnTo>
                  <a:pt x="461" y="941"/>
                </a:lnTo>
                <a:lnTo>
                  <a:pt x="455" y="942"/>
                </a:lnTo>
                <a:lnTo>
                  <a:pt x="462" y="928"/>
                </a:lnTo>
                <a:lnTo>
                  <a:pt x="492" y="915"/>
                </a:lnTo>
                <a:lnTo>
                  <a:pt x="503" y="924"/>
                </a:lnTo>
                <a:lnTo>
                  <a:pt x="504" y="933"/>
                </a:lnTo>
                <a:lnTo>
                  <a:pt x="502" y="937"/>
                </a:lnTo>
                <a:lnTo>
                  <a:pt x="511" y="939"/>
                </a:lnTo>
                <a:lnTo>
                  <a:pt x="511" y="943"/>
                </a:lnTo>
                <a:lnTo>
                  <a:pt x="515" y="943"/>
                </a:lnTo>
                <a:lnTo>
                  <a:pt x="516" y="950"/>
                </a:lnTo>
                <a:lnTo>
                  <a:pt x="532" y="946"/>
                </a:lnTo>
                <a:lnTo>
                  <a:pt x="532" y="951"/>
                </a:lnTo>
                <a:lnTo>
                  <a:pt x="549" y="962"/>
                </a:lnTo>
                <a:lnTo>
                  <a:pt x="575" y="957"/>
                </a:lnTo>
                <a:lnTo>
                  <a:pt x="595" y="962"/>
                </a:lnTo>
                <a:lnTo>
                  <a:pt x="603" y="960"/>
                </a:lnTo>
                <a:lnTo>
                  <a:pt x="598" y="954"/>
                </a:lnTo>
                <a:lnTo>
                  <a:pt x="600" y="949"/>
                </a:lnTo>
                <a:lnTo>
                  <a:pt x="615" y="967"/>
                </a:lnTo>
                <a:lnTo>
                  <a:pt x="621" y="964"/>
                </a:lnTo>
                <a:lnTo>
                  <a:pt x="619" y="954"/>
                </a:lnTo>
                <a:lnTo>
                  <a:pt x="613" y="951"/>
                </a:lnTo>
                <a:lnTo>
                  <a:pt x="608" y="958"/>
                </a:lnTo>
                <a:lnTo>
                  <a:pt x="599" y="938"/>
                </a:lnTo>
                <a:lnTo>
                  <a:pt x="612" y="938"/>
                </a:lnTo>
                <a:lnTo>
                  <a:pt x="609" y="931"/>
                </a:lnTo>
                <a:lnTo>
                  <a:pt x="619" y="934"/>
                </a:lnTo>
                <a:lnTo>
                  <a:pt x="624" y="943"/>
                </a:lnTo>
                <a:lnTo>
                  <a:pt x="631" y="940"/>
                </a:lnTo>
                <a:lnTo>
                  <a:pt x="626" y="951"/>
                </a:lnTo>
                <a:lnTo>
                  <a:pt x="637" y="942"/>
                </a:lnTo>
                <a:lnTo>
                  <a:pt x="634" y="965"/>
                </a:lnTo>
                <a:lnTo>
                  <a:pt x="630" y="972"/>
                </a:lnTo>
                <a:lnTo>
                  <a:pt x="636" y="972"/>
                </a:lnTo>
                <a:lnTo>
                  <a:pt x="633" y="980"/>
                </a:lnTo>
                <a:lnTo>
                  <a:pt x="635" y="981"/>
                </a:lnTo>
                <a:lnTo>
                  <a:pt x="643" y="975"/>
                </a:lnTo>
                <a:lnTo>
                  <a:pt x="640" y="983"/>
                </a:lnTo>
                <a:lnTo>
                  <a:pt x="645" y="981"/>
                </a:lnTo>
                <a:lnTo>
                  <a:pt x="647" y="989"/>
                </a:lnTo>
                <a:lnTo>
                  <a:pt x="630" y="987"/>
                </a:lnTo>
                <a:lnTo>
                  <a:pt x="641" y="1002"/>
                </a:lnTo>
                <a:lnTo>
                  <a:pt x="642" y="999"/>
                </a:lnTo>
                <a:lnTo>
                  <a:pt x="636" y="991"/>
                </a:lnTo>
                <a:lnTo>
                  <a:pt x="648" y="989"/>
                </a:lnTo>
                <a:lnTo>
                  <a:pt x="646" y="983"/>
                </a:lnTo>
                <a:lnTo>
                  <a:pt x="649" y="979"/>
                </a:lnTo>
                <a:lnTo>
                  <a:pt x="647" y="976"/>
                </a:lnTo>
                <a:lnTo>
                  <a:pt x="647" y="969"/>
                </a:lnTo>
                <a:lnTo>
                  <a:pt x="641" y="962"/>
                </a:lnTo>
                <a:lnTo>
                  <a:pt x="644" y="950"/>
                </a:lnTo>
                <a:lnTo>
                  <a:pt x="655" y="950"/>
                </a:lnTo>
                <a:lnTo>
                  <a:pt x="671" y="930"/>
                </a:lnTo>
                <a:lnTo>
                  <a:pt x="670" y="927"/>
                </a:lnTo>
                <a:lnTo>
                  <a:pt x="671" y="919"/>
                </a:lnTo>
                <a:lnTo>
                  <a:pt x="670" y="914"/>
                </a:lnTo>
                <a:lnTo>
                  <a:pt x="666" y="914"/>
                </a:lnTo>
                <a:lnTo>
                  <a:pt x="664" y="919"/>
                </a:lnTo>
                <a:lnTo>
                  <a:pt x="668" y="917"/>
                </a:lnTo>
                <a:lnTo>
                  <a:pt x="664" y="923"/>
                </a:lnTo>
                <a:lnTo>
                  <a:pt x="656" y="923"/>
                </a:lnTo>
                <a:lnTo>
                  <a:pt x="657" y="915"/>
                </a:lnTo>
                <a:lnTo>
                  <a:pt x="664" y="908"/>
                </a:lnTo>
                <a:lnTo>
                  <a:pt x="661" y="907"/>
                </a:lnTo>
                <a:lnTo>
                  <a:pt x="661" y="901"/>
                </a:lnTo>
                <a:lnTo>
                  <a:pt x="672" y="896"/>
                </a:lnTo>
                <a:lnTo>
                  <a:pt x="667" y="907"/>
                </a:lnTo>
                <a:lnTo>
                  <a:pt x="674" y="898"/>
                </a:lnTo>
                <a:lnTo>
                  <a:pt x="671" y="898"/>
                </a:lnTo>
                <a:lnTo>
                  <a:pt x="672" y="893"/>
                </a:lnTo>
                <a:lnTo>
                  <a:pt x="662" y="896"/>
                </a:lnTo>
                <a:lnTo>
                  <a:pt x="656" y="886"/>
                </a:lnTo>
                <a:lnTo>
                  <a:pt x="653" y="890"/>
                </a:lnTo>
                <a:lnTo>
                  <a:pt x="637" y="882"/>
                </a:lnTo>
                <a:lnTo>
                  <a:pt x="629" y="867"/>
                </a:lnTo>
                <a:lnTo>
                  <a:pt x="629" y="859"/>
                </a:lnTo>
                <a:lnTo>
                  <a:pt x="634" y="849"/>
                </a:lnTo>
                <a:lnTo>
                  <a:pt x="640" y="850"/>
                </a:lnTo>
                <a:lnTo>
                  <a:pt x="636" y="847"/>
                </a:lnTo>
                <a:lnTo>
                  <a:pt x="640" y="843"/>
                </a:lnTo>
                <a:lnTo>
                  <a:pt x="634" y="847"/>
                </a:lnTo>
                <a:lnTo>
                  <a:pt x="628" y="839"/>
                </a:lnTo>
                <a:lnTo>
                  <a:pt x="632" y="826"/>
                </a:lnTo>
                <a:lnTo>
                  <a:pt x="629" y="825"/>
                </a:lnTo>
                <a:lnTo>
                  <a:pt x="630" y="818"/>
                </a:lnTo>
                <a:lnTo>
                  <a:pt x="636" y="812"/>
                </a:lnTo>
                <a:lnTo>
                  <a:pt x="642" y="818"/>
                </a:lnTo>
                <a:lnTo>
                  <a:pt x="645" y="814"/>
                </a:lnTo>
                <a:lnTo>
                  <a:pt x="638" y="803"/>
                </a:lnTo>
                <a:lnTo>
                  <a:pt x="656" y="792"/>
                </a:lnTo>
                <a:lnTo>
                  <a:pt x="648" y="788"/>
                </a:lnTo>
                <a:lnTo>
                  <a:pt x="657" y="787"/>
                </a:lnTo>
                <a:lnTo>
                  <a:pt x="658" y="786"/>
                </a:lnTo>
                <a:lnTo>
                  <a:pt x="658" y="787"/>
                </a:lnTo>
                <a:lnTo>
                  <a:pt x="659" y="792"/>
                </a:lnTo>
                <a:lnTo>
                  <a:pt x="656" y="794"/>
                </a:lnTo>
                <a:lnTo>
                  <a:pt x="660" y="795"/>
                </a:lnTo>
                <a:lnTo>
                  <a:pt x="659" y="801"/>
                </a:lnTo>
                <a:lnTo>
                  <a:pt x="670" y="797"/>
                </a:lnTo>
                <a:lnTo>
                  <a:pt x="668" y="802"/>
                </a:lnTo>
                <a:lnTo>
                  <a:pt x="679" y="815"/>
                </a:lnTo>
                <a:lnTo>
                  <a:pt x="682" y="824"/>
                </a:lnTo>
                <a:lnTo>
                  <a:pt x="679" y="838"/>
                </a:lnTo>
                <a:lnTo>
                  <a:pt x="691" y="847"/>
                </a:lnTo>
                <a:lnTo>
                  <a:pt x="694" y="862"/>
                </a:lnTo>
                <a:lnTo>
                  <a:pt x="697" y="858"/>
                </a:lnTo>
                <a:lnTo>
                  <a:pt x="701" y="866"/>
                </a:lnTo>
                <a:lnTo>
                  <a:pt x="690" y="864"/>
                </a:lnTo>
                <a:lnTo>
                  <a:pt x="687" y="870"/>
                </a:lnTo>
                <a:lnTo>
                  <a:pt x="694" y="872"/>
                </a:lnTo>
                <a:lnTo>
                  <a:pt x="681" y="886"/>
                </a:lnTo>
                <a:lnTo>
                  <a:pt x="689" y="885"/>
                </a:lnTo>
                <a:lnTo>
                  <a:pt x="697" y="893"/>
                </a:lnTo>
                <a:lnTo>
                  <a:pt x="705" y="887"/>
                </a:lnTo>
                <a:lnTo>
                  <a:pt x="700" y="893"/>
                </a:lnTo>
                <a:lnTo>
                  <a:pt x="717" y="895"/>
                </a:lnTo>
                <a:lnTo>
                  <a:pt x="712" y="895"/>
                </a:lnTo>
                <a:lnTo>
                  <a:pt x="713" y="897"/>
                </a:lnTo>
                <a:lnTo>
                  <a:pt x="710" y="899"/>
                </a:lnTo>
                <a:lnTo>
                  <a:pt x="709" y="903"/>
                </a:lnTo>
                <a:lnTo>
                  <a:pt x="702" y="899"/>
                </a:lnTo>
                <a:lnTo>
                  <a:pt x="716" y="918"/>
                </a:lnTo>
                <a:lnTo>
                  <a:pt x="713" y="935"/>
                </a:lnTo>
                <a:lnTo>
                  <a:pt x="719" y="943"/>
                </a:lnTo>
                <a:lnTo>
                  <a:pt x="725" y="925"/>
                </a:lnTo>
                <a:lnTo>
                  <a:pt x="726" y="913"/>
                </a:lnTo>
                <a:lnTo>
                  <a:pt x="732" y="903"/>
                </a:lnTo>
                <a:lnTo>
                  <a:pt x="747" y="917"/>
                </a:lnTo>
                <a:lnTo>
                  <a:pt x="751" y="923"/>
                </a:lnTo>
                <a:lnTo>
                  <a:pt x="753" y="939"/>
                </a:lnTo>
                <a:lnTo>
                  <a:pt x="751" y="944"/>
                </a:lnTo>
                <a:lnTo>
                  <a:pt x="747" y="938"/>
                </a:lnTo>
                <a:lnTo>
                  <a:pt x="744" y="941"/>
                </a:lnTo>
                <a:lnTo>
                  <a:pt x="745" y="953"/>
                </a:lnTo>
                <a:lnTo>
                  <a:pt x="748" y="965"/>
                </a:lnTo>
                <a:lnTo>
                  <a:pt x="759" y="980"/>
                </a:lnTo>
                <a:lnTo>
                  <a:pt x="757" y="984"/>
                </a:lnTo>
                <a:lnTo>
                  <a:pt x="765" y="980"/>
                </a:lnTo>
                <a:lnTo>
                  <a:pt x="763" y="976"/>
                </a:lnTo>
                <a:lnTo>
                  <a:pt x="766" y="974"/>
                </a:lnTo>
                <a:lnTo>
                  <a:pt x="771" y="976"/>
                </a:lnTo>
                <a:lnTo>
                  <a:pt x="771" y="964"/>
                </a:lnTo>
                <a:lnTo>
                  <a:pt x="780" y="950"/>
                </a:lnTo>
                <a:lnTo>
                  <a:pt x="784" y="923"/>
                </a:lnTo>
                <a:lnTo>
                  <a:pt x="796" y="923"/>
                </a:lnTo>
                <a:lnTo>
                  <a:pt x="791" y="919"/>
                </a:lnTo>
                <a:lnTo>
                  <a:pt x="793" y="918"/>
                </a:lnTo>
                <a:lnTo>
                  <a:pt x="791" y="915"/>
                </a:lnTo>
                <a:lnTo>
                  <a:pt x="799" y="912"/>
                </a:lnTo>
                <a:lnTo>
                  <a:pt x="788" y="905"/>
                </a:lnTo>
                <a:lnTo>
                  <a:pt x="785" y="887"/>
                </a:lnTo>
                <a:lnTo>
                  <a:pt x="788" y="880"/>
                </a:lnTo>
                <a:lnTo>
                  <a:pt x="785" y="878"/>
                </a:lnTo>
                <a:lnTo>
                  <a:pt x="831" y="888"/>
                </a:lnTo>
                <a:lnTo>
                  <a:pt x="826" y="888"/>
                </a:lnTo>
                <a:lnTo>
                  <a:pt x="829" y="893"/>
                </a:lnTo>
                <a:lnTo>
                  <a:pt x="818" y="892"/>
                </a:lnTo>
                <a:lnTo>
                  <a:pt x="832" y="897"/>
                </a:lnTo>
                <a:lnTo>
                  <a:pt x="831" y="904"/>
                </a:lnTo>
                <a:lnTo>
                  <a:pt x="845" y="906"/>
                </a:lnTo>
                <a:lnTo>
                  <a:pt x="834" y="918"/>
                </a:lnTo>
                <a:lnTo>
                  <a:pt x="844" y="919"/>
                </a:lnTo>
                <a:lnTo>
                  <a:pt x="846" y="927"/>
                </a:lnTo>
                <a:lnTo>
                  <a:pt x="835" y="936"/>
                </a:lnTo>
                <a:lnTo>
                  <a:pt x="826" y="932"/>
                </a:lnTo>
                <a:lnTo>
                  <a:pt x="831" y="941"/>
                </a:lnTo>
                <a:lnTo>
                  <a:pt x="831" y="946"/>
                </a:lnTo>
                <a:lnTo>
                  <a:pt x="835" y="944"/>
                </a:lnTo>
                <a:lnTo>
                  <a:pt x="833" y="951"/>
                </a:lnTo>
                <a:lnTo>
                  <a:pt x="834" y="956"/>
                </a:lnTo>
                <a:lnTo>
                  <a:pt x="846" y="973"/>
                </a:lnTo>
                <a:lnTo>
                  <a:pt x="842" y="989"/>
                </a:lnTo>
                <a:lnTo>
                  <a:pt x="836" y="989"/>
                </a:lnTo>
                <a:lnTo>
                  <a:pt x="827" y="1004"/>
                </a:lnTo>
                <a:lnTo>
                  <a:pt x="816" y="1012"/>
                </a:lnTo>
                <a:lnTo>
                  <a:pt x="807" y="1004"/>
                </a:lnTo>
                <a:lnTo>
                  <a:pt x="808" y="993"/>
                </a:lnTo>
                <a:lnTo>
                  <a:pt x="803" y="999"/>
                </a:lnTo>
                <a:lnTo>
                  <a:pt x="801" y="995"/>
                </a:lnTo>
                <a:lnTo>
                  <a:pt x="801" y="990"/>
                </a:lnTo>
                <a:lnTo>
                  <a:pt x="793" y="987"/>
                </a:lnTo>
                <a:lnTo>
                  <a:pt x="797" y="989"/>
                </a:lnTo>
                <a:lnTo>
                  <a:pt x="789" y="994"/>
                </a:lnTo>
                <a:lnTo>
                  <a:pt x="799" y="991"/>
                </a:lnTo>
                <a:lnTo>
                  <a:pt x="796" y="992"/>
                </a:lnTo>
                <a:lnTo>
                  <a:pt x="800" y="995"/>
                </a:lnTo>
                <a:lnTo>
                  <a:pt x="797" y="995"/>
                </a:lnTo>
                <a:lnTo>
                  <a:pt x="805" y="1000"/>
                </a:lnTo>
                <a:lnTo>
                  <a:pt x="811" y="1017"/>
                </a:lnTo>
                <a:lnTo>
                  <a:pt x="810" y="1018"/>
                </a:lnTo>
                <a:lnTo>
                  <a:pt x="800" y="1010"/>
                </a:lnTo>
                <a:lnTo>
                  <a:pt x="798" y="1013"/>
                </a:lnTo>
                <a:lnTo>
                  <a:pt x="801" y="1018"/>
                </a:lnTo>
                <a:lnTo>
                  <a:pt x="789" y="1015"/>
                </a:lnTo>
                <a:lnTo>
                  <a:pt x="786" y="1004"/>
                </a:lnTo>
                <a:lnTo>
                  <a:pt x="768" y="1006"/>
                </a:lnTo>
                <a:lnTo>
                  <a:pt x="769" y="1013"/>
                </a:lnTo>
                <a:lnTo>
                  <a:pt x="780" y="1018"/>
                </a:lnTo>
                <a:lnTo>
                  <a:pt x="764" y="1042"/>
                </a:lnTo>
                <a:lnTo>
                  <a:pt x="759" y="1047"/>
                </a:lnTo>
                <a:lnTo>
                  <a:pt x="751" y="1047"/>
                </a:lnTo>
                <a:lnTo>
                  <a:pt x="739" y="1037"/>
                </a:lnTo>
                <a:lnTo>
                  <a:pt x="743" y="1037"/>
                </a:lnTo>
                <a:lnTo>
                  <a:pt x="727" y="1026"/>
                </a:lnTo>
                <a:lnTo>
                  <a:pt x="722" y="1026"/>
                </a:lnTo>
                <a:lnTo>
                  <a:pt x="725" y="1030"/>
                </a:lnTo>
                <a:lnTo>
                  <a:pt x="702" y="1026"/>
                </a:lnTo>
                <a:lnTo>
                  <a:pt x="723" y="1032"/>
                </a:lnTo>
                <a:lnTo>
                  <a:pt x="735" y="1047"/>
                </a:lnTo>
                <a:lnTo>
                  <a:pt x="763" y="1051"/>
                </a:lnTo>
                <a:lnTo>
                  <a:pt x="765" y="1056"/>
                </a:lnTo>
                <a:lnTo>
                  <a:pt x="748" y="1087"/>
                </a:lnTo>
                <a:lnTo>
                  <a:pt x="740" y="1092"/>
                </a:lnTo>
                <a:lnTo>
                  <a:pt x="732" y="1086"/>
                </a:lnTo>
                <a:lnTo>
                  <a:pt x="736" y="1093"/>
                </a:lnTo>
                <a:lnTo>
                  <a:pt x="728" y="1089"/>
                </a:lnTo>
                <a:lnTo>
                  <a:pt x="729" y="1093"/>
                </a:lnTo>
                <a:lnTo>
                  <a:pt x="724" y="1088"/>
                </a:lnTo>
                <a:lnTo>
                  <a:pt x="725" y="1083"/>
                </a:lnTo>
                <a:lnTo>
                  <a:pt x="720" y="1087"/>
                </a:lnTo>
                <a:lnTo>
                  <a:pt x="724" y="1093"/>
                </a:lnTo>
                <a:lnTo>
                  <a:pt x="718" y="1091"/>
                </a:lnTo>
                <a:lnTo>
                  <a:pt x="723" y="1097"/>
                </a:lnTo>
                <a:lnTo>
                  <a:pt x="719" y="1104"/>
                </a:lnTo>
                <a:lnTo>
                  <a:pt x="691" y="1100"/>
                </a:lnTo>
                <a:lnTo>
                  <a:pt x="668" y="1085"/>
                </a:lnTo>
                <a:lnTo>
                  <a:pt x="671" y="1090"/>
                </a:lnTo>
                <a:lnTo>
                  <a:pt x="668" y="1093"/>
                </a:lnTo>
                <a:lnTo>
                  <a:pt x="672" y="1096"/>
                </a:lnTo>
                <a:lnTo>
                  <a:pt x="676" y="1096"/>
                </a:lnTo>
                <a:lnTo>
                  <a:pt x="674" y="1092"/>
                </a:lnTo>
                <a:lnTo>
                  <a:pt x="692" y="1101"/>
                </a:lnTo>
                <a:lnTo>
                  <a:pt x="687" y="1106"/>
                </a:lnTo>
                <a:lnTo>
                  <a:pt x="697" y="1100"/>
                </a:lnTo>
                <a:lnTo>
                  <a:pt x="710" y="1110"/>
                </a:lnTo>
                <a:lnTo>
                  <a:pt x="713" y="1121"/>
                </a:lnTo>
                <a:lnTo>
                  <a:pt x="702" y="1129"/>
                </a:lnTo>
                <a:lnTo>
                  <a:pt x="687" y="1128"/>
                </a:lnTo>
                <a:lnTo>
                  <a:pt x="696" y="1135"/>
                </a:lnTo>
                <a:lnTo>
                  <a:pt x="683" y="1139"/>
                </a:lnTo>
                <a:lnTo>
                  <a:pt x="687" y="1149"/>
                </a:lnTo>
                <a:lnTo>
                  <a:pt x="678" y="1143"/>
                </a:lnTo>
                <a:lnTo>
                  <a:pt x="682" y="1148"/>
                </a:lnTo>
                <a:lnTo>
                  <a:pt x="674" y="1153"/>
                </a:lnTo>
                <a:lnTo>
                  <a:pt x="676" y="1155"/>
                </a:lnTo>
                <a:lnTo>
                  <a:pt x="675" y="1157"/>
                </a:lnTo>
                <a:lnTo>
                  <a:pt x="671" y="1155"/>
                </a:lnTo>
                <a:lnTo>
                  <a:pt x="676" y="1161"/>
                </a:lnTo>
                <a:lnTo>
                  <a:pt x="666" y="1170"/>
                </a:lnTo>
                <a:lnTo>
                  <a:pt x="668" y="1173"/>
                </a:lnTo>
                <a:lnTo>
                  <a:pt x="656" y="1197"/>
                </a:lnTo>
                <a:lnTo>
                  <a:pt x="654" y="1212"/>
                </a:lnTo>
                <a:lnTo>
                  <a:pt x="656" y="1230"/>
                </a:lnTo>
                <a:lnTo>
                  <a:pt x="654" y="1237"/>
                </a:lnTo>
                <a:lnTo>
                  <a:pt x="659" y="1248"/>
                </a:lnTo>
                <a:lnTo>
                  <a:pt x="662" y="1246"/>
                </a:lnTo>
                <a:lnTo>
                  <a:pt x="660" y="1261"/>
                </a:lnTo>
                <a:lnTo>
                  <a:pt x="663" y="1246"/>
                </a:lnTo>
                <a:lnTo>
                  <a:pt x="677" y="1247"/>
                </a:lnTo>
                <a:lnTo>
                  <a:pt x="687" y="1284"/>
                </a:lnTo>
                <a:lnTo>
                  <a:pt x="681" y="1295"/>
                </a:lnTo>
                <a:lnTo>
                  <a:pt x="710" y="1287"/>
                </a:lnTo>
                <a:lnTo>
                  <a:pt x="739" y="1298"/>
                </a:lnTo>
                <a:lnTo>
                  <a:pt x="751" y="1307"/>
                </a:lnTo>
                <a:lnTo>
                  <a:pt x="757" y="1317"/>
                </a:lnTo>
                <a:lnTo>
                  <a:pt x="782" y="1328"/>
                </a:lnTo>
                <a:lnTo>
                  <a:pt x="791" y="1335"/>
                </a:lnTo>
                <a:lnTo>
                  <a:pt x="787" y="1344"/>
                </a:lnTo>
                <a:lnTo>
                  <a:pt x="793" y="1336"/>
                </a:lnTo>
                <a:lnTo>
                  <a:pt x="831" y="1340"/>
                </a:lnTo>
                <a:lnTo>
                  <a:pt x="832" y="1349"/>
                </a:lnTo>
                <a:lnTo>
                  <a:pt x="829" y="1360"/>
                </a:lnTo>
                <a:lnTo>
                  <a:pt x="833" y="1373"/>
                </a:lnTo>
                <a:lnTo>
                  <a:pt x="834" y="1385"/>
                </a:lnTo>
                <a:lnTo>
                  <a:pt x="831" y="1392"/>
                </a:lnTo>
                <a:lnTo>
                  <a:pt x="842" y="1405"/>
                </a:lnTo>
                <a:lnTo>
                  <a:pt x="837" y="1411"/>
                </a:lnTo>
                <a:lnTo>
                  <a:pt x="843" y="1410"/>
                </a:lnTo>
                <a:lnTo>
                  <a:pt x="855" y="1422"/>
                </a:lnTo>
                <a:lnTo>
                  <a:pt x="857" y="1430"/>
                </a:lnTo>
                <a:lnTo>
                  <a:pt x="849" y="1437"/>
                </a:lnTo>
                <a:lnTo>
                  <a:pt x="859" y="1430"/>
                </a:lnTo>
                <a:lnTo>
                  <a:pt x="867" y="1435"/>
                </a:lnTo>
                <a:lnTo>
                  <a:pt x="873" y="1443"/>
                </a:lnTo>
                <a:lnTo>
                  <a:pt x="870" y="1438"/>
                </a:lnTo>
                <a:lnTo>
                  <a:pt x="867" y="1433"/>
                </a:lnTo>
                <a:lnTo>
                  <a:pt x="873" y="1423"/>
                </a:lnTo>
                <a:lnTo>
                  <a:pt x="878" y="1427"/>
                </a:lnTo>
                <a:lnTo>
                  <a:pt x="880" y="1434"/>
                </a:lnTo>
                <a:lnTo>
                  <a:pt x="880" y="1424"/>
                </a:lnTo>
                <a:lnTo>
                  <a:pt x="877" y="1420"/>
                </a:lnTo>
                <a:lnTo>
                  <a:pt x="884" y="1412"/>
                </a:lnTo>
                <a:lnTo>
                  <a:pt x="884" y="1404"/>
                </a:lnTo>
                <a:lnTo>
                  <a:pt x="881" y="1402"/>
                </a:lnTo>
                <a:lnTo>
                  <a:pt x="882" y="1395"/>
                </a:lnTo>
                <a:lnTo>
                  <a:pt x="879" y="1394"/>
                </a:lnTo>
                <a:lnTo>
                  <a:pt x="879" y="1386"/>
                </a:lnTo>
                <a:lnTo>
                  <a:pt x="876" y="1380"/>
                </a:lnTo>
                <a:lnTo>
                  <a:pt x="879" y="1378"/>
                </a:lnTo>
                <a:lnTo>
                  <a:pt x="876" y="1375"/>
                </a:lnTo>
                <a:lnTo>
                  <a:pt x="879" y="1373"/>
                </a:lnTo>
                <a:lnTo>
                  <a:pt x="876" y="1370"/>
                </a:lnTo>
                <a:lnTo>
                  <a:pt x="878" y="1368"/>
                </a:lnTo>
                <a:lnTo>
                  <a:pt x="876" y="1366"/>
                </a:lnTo>
                <a:lnTo>
                  <a:pt x="877" y="1364"/>
                </a:lnTo>
                <a:lnTo>
                  <a:pt x="873" y="1363"/>
                </a:lnTo>
                <a:lnTo>
                  <a:pt x="870" y="1354"/>
                </a:lnTo>
                <a:lnTo>
                  <a:pt x="867" y="1352"/>
                </a:lnTo>
                <a:lnTo>
                  <a:pt x="895" y="1336"/>
                </a:lnTo>
                <a:lnTo>
                  <a:pt x="910" y="1318"/>
                </a:lnTo>
                <a:lnTo>
                  <a:pt x="913" y="1309"/>
                </a:lnTo>
                <a:lnTo>
                  <a:pt x="912" y="1288"/>
                </a:lnTo>
                <a:lnTo>
                  <a:pt x="907" y="1272"/>
                </a:lnTo>
                <a:lnTo>
                  <a:pt x="899" y="1261"/>
                </a:lnTo>
                <a:lnTo>
                  <a:pt x="884" y="1250"/>
                </a:lnTo>
                <a:lnTo>
                  <a:pt x="885" y="1248"/>
                </a:lnTo>
                <a:lnTo>
                  <a:pt x="884" y="1241"/>
                </a:lnTo>
                <a:lnTo>
                  <a:pt x="887" y="1242"/>
                </a:lnTo>
                <a:lnTo>
                  <a:pt x="897" y="1229"/>
                </a:lnTo>
                <a:lnTo>
                  <a:pt x="893" y="1229"/>
                </a:lnTo>
                <a:lnTo>
                  <a:pt x="896" y="1225"/>
                </a:lnTo>
                <a:lnTo>
                  <a:pt x="895" y="1220"/>
                </a:lnTo>
                <a:lnTo>
                  <a:pt x="902" y="1224"/>
                </a:lnTo>
                <a:lnTo>
                  <a:pt x="898" y="1219"/>
                </a:lnTo>
                <a:lnTo>
                  <a:pt x="902" y="1218"/>
                </a:lnTo>
                <a:lnTo>
                  <a:pt x="900" y="1214"/>
                </a:lnTo>
                <a:lnTo>
                  <a:pt x="909" y="1207"/>
                </a:lnTo>
                <a:lnTo>
                  <a:pt x="898" y="1210"/>
                </a:lnTo>
                <a:lnTo>
                  <a:pt x="899" y="1206"/>
                </a:lnTo>
                <a:lnTo>
                  <a:pt x="895" y="1200"/>
                </a:lnTo>
                <a:lnTo>
                  <a:pt x="900" y="1196"/>
                </a:lnTo>
                <a:lnTo>
                  <a:pt x="894" y="1193"/>
                </a:lnTo>
                <a:lnTo>
                  <a:pt x="899" y="1188"/>
                </a:lnTo>
                <a:lnTo>
                  <a:pt x="889" y="1189"/>
                </a:lnTo>
                <a:lnTo>
                  <a:pt x="896" y="1177"/>
                </a:lnTo>
                <a:lnTo>
                  <a:pt x="895" y="1171"/>
                </a:lnTo>
                <a:lnTo>
                  <a:pt x="899" y="1167"/>
                </a:lnTo>
                <a:lnTo>
                  <a:pt x="892" y="1162"/>
                </a:lnTo>
                <a:lnTo>
                  <a:pt x="890" y="1145"/>
                </a:lnTo>
                <a:lnTo>
                  <a:pt x="901" y="1136"/>
                </a:lnTo>
                <a:lnTo>
                  <a:pt x="924" y="1144"/>
                </a:lnTo>
                <a:lnTo>
                  <a:pt x="922" y="1148"/>
                </a:lnTo>
                <a:lnTo>
                  <a:pt x="930" y="1144"/>
                </a:lnTo>
                <a:lnTo>
                  <a:pt x="940" y="1150"/>
                </a:lnTo>
                <a:lnTo>
                  <a:pt x="939" y="1146"/>
                </a:lnTo>
                <a:lnTo>
                  <a:pt x="953" y="1139"/>
                </a:lnTo>
                <a:lnTo>
                  <a:pt x="968" y="1150"/>
                </a:lnTo>
                <a:lnTo>
                  <a:pt x="967" y="1158"/>
                </a:lnTo>
                <a:lnTo>
                  <a:pt x="974" y="1158"/>
                </a:lnTo>
                <a:lnTo>
                  <a:pt x="977" y="1163"/>
                </a:lnTo>
                <a:lnTo>
                  <a:pt x="978" y="1162"/>
                </a:lnTo>
                <a:lnTo>
                  <a:pt x="982" y="1167"/>
                </a:lnTo>
                <a:lnTo>
                  <a:pt x="978" y="1171"/>
                </a:lnTo>
                <a:lnTo>
                  <a:pt x="985" y="1179"/>
                </a:lnTo>
                <a:lnTo>
                  <a:pt x="1003" y="1181"/>
                </a:lnTo>
                <a:lnTo>
                  <a:pt x="1006" y="1189"/>
                </a:lnTo>
                <a:lnTo>
                  <a:pt x="1010" y="1186"/>
                </a:lnTo>
                <a:lnTo>
                  <a:pt x="1011" y="1181"/>
                </a:lnTo>
                <a:lnTo>
                  <a:pt x="1014" y="1186"/>
                </a:lnTo>
                <a:lnTo>
                  <a:pt x="1008" y="1197"/>
                </a:lnTo>
                <a:lnTo>
                  <a:pt x="1011" y="1210"/>
                </a:lnTo>
                <a:lnTo>
                  <a:pt x="992" y="1210"/>
                </a:lnTo>
                <a:lnTo>
                  <a:pt x="1009" y="1213"/>
                </a:lnTo>
                <a:lnTo>
                  <a:pt x="1011" y="1216"/>
                </a:lnTo>
                <a:lnTo>
                  <a:pt x="1012" y="1221"/>
                </a:lnTo>
                <a:lnTo>
                  <a:pt x="1009" y="1226"/>
                </a:lnTo>
                <a:lnTo>
                  <a:pt x="1011" y="1229"/>
                </a:lnTo>
                <a:lnTo>
                  <a:pt x="1009" y="1231"/>
                </a:lnTo>
                <a:lnTo>
                  <a:pt x="1016" y="1233"/>
                </a:lnTo>
                <a:lnTo>
                  <a:pt x="1012" y="1235"/>
                </a:lnTo>
                <a:lnTo>
                  <a:pt x="1015" y="1237"/>
                </a:lnTo>
                <a:lnTo>
                  <a:pt x="1012" y="1245"/>
                </a:lnTo>
                <a:lnTo>
                  <a:pt x="1007" y="1238"/>
                </a:lnTo>
                <a:lnTo>
                  <a:pt x="1008" y="1245"/>
                </a:lnTo>
                <a:lnTo>
                  <a:pt x="1003" y="1246"/>
                </a:lnTo>
                <a:lnTo>
                  <a:pt x="1008" y="1251"/>
                </a:lnTo>
                <a:lnTo>
                  <a:pt x="1015" y="1243"/>
                </a:lnTo>
                <a:lnTo>
                  <a:pt x="1028" y="1246"/>
                </a:lnTo>
                <a:lnTo>
                  <a:pt x="1031" y="1255"/>
                </a:lnTo>
                <a:lnTo>
                  <a:pt x="1028" y="1264"/>
                </a:lnTo>
                <a:lnTo>
                  <a:pt x="1014" y="1273"/>
                </a:lnTo>
                <a:lnTo>
                  <a:pt x="1028" y="1266"/>
                </a:lnTo>
                <a:lnTo>
                  <a:pt x="1034" y="1252"/>
                </a:lnTo>
                <a:lnTo>
                  <a:pt x="1035" y="1258"/>
                </a:lnTo>
                <a:lnTo>
                  <a:pt x="1032" y="1265"/>
                </a:lnTo>
                <a:lnTo>
                  <a:pt x="1038" y="1254"/>
                </a:lnTo>
                <a:lnTo>
                  <a:pt x="1038" y="1269"/>
                </a:lnTo>
                <a:lnTo>
                  <a:pt x="1039" y="1261"/>
                </a:lnTo>
                <a:lnTo>
                  <a:pt x="1053" y="1253"/>
                </a:lnTo>
                <a:lnTo>
                  <a:pt x="1056" y="1244"/>
                </a:lnTo>
                <a:lnTo>
                  <a:pt x="1062" y="1250"/>
                </a:lnTo>
                <a:lnTo>
                  <a:pt x="1061" y="1258"/>
                </a:lnTo>
                <a:lnTo>
                  <a:pt x="1064" y="1250"/>
                </a:lnTo>
                <a:lnTo>
                  <a:pt x="1060" y="1246"/>
                </a:lnTo>
                <a:lnTo>
                  <a:pt x="1065" y="1244"/>
                </a:lnTo>
                <a:lnTo>
                  <a:pt x="1062" y="1242"/>
                </a:lnTo>
                <a:lnTo>
                  <a:pt x="1071" y="1238"/>
                </a:lnTo>
                <a:lnTo>
                  <a:pt x="1066" y="1235"/>
                </a:lnTo>
                <a:lnTo>
                  <a:pt x="1068" y="1229"/>
                </a:lnTo>
                <a:lnTo>
                  <a:pt x="1071" y="1232"/>
                </a:lnTo>
                <a:lnTo>
                  <a:pt x="1068" y="1226"/>
                </a:lnTo>
                <a:lnTo>
                  <a:pt x="1076" y="1230"/>
                </a:lnTo>
                <a:lnTo>
                  <a:pt x="1070" y="1226"/>
                </a:lnTo>
                <a:lnTo>
                  <a:pt x="1069" y="1220"/>
                </a:lnTo>
                <a:lnTo>
                  <a:pt x="1071" y="1216"/>
                </a:lnTo>
                <a:lnTo>
                  <a:pt x="1076" y="1219"/>
                </a:lnTo>
                <a:lnTo>
                  <a:pt x="1073" y="1215"/>
                </a:lnTo>
                <a:lnTo>
                  <a:pt x="1078" y="1201"/>
                </a:lnTo>
                <a:lnTo>
                  <a:pt x="1085" y="1207"/>
                </a:lnTo>
                <a:lnTo>
                  <a:pt x="1079" y="1212"/>
                </a:lnTo>
                <a:lnTo>
                  <a:pt x="1084" y="1208"/>
                </a:lnTo>
                <a:lnTo>
                  <a:pt x="1083" y="1215"/>
                </a:lnTo>
                <a:lnTo>
                  <a:pt x="1088" y="1211"/>
                </a:lnTo>
                <a:lnTo>
                  <a:pt x="1087" y="1219"/>
                </a:lnTo>
                <a:lnTo>
                  <a:pt x="1089" y="1222"/>
                </a:lnTo>
                <a:lnTo>
                  <a:pt x="1088" y="1226"/>
                </a:lnTo>
                <a:lnTo>
                  <a:pt x="1092" y="1223"/>
                </a:lnTo>
                <a:lnTo>
                  <a:pt x="1093" y="1228"/>
                </a:lnTo>
                <a:lnTo>
                  <a:pt x="1089" y="1229"/>
                </a:lnTo>
                <a:lnTo>
                  <a:pt x="1099" y="1234"/>
                </a:lnTo>
                <a:lnTo>
                  <a:pt x="1089" y="1239"/>
                </a:lnTo>
                <a:lnTo>
                  <a:pt x="1103" y="1238"/>
                </a:lnTo>
                <a:lnTo>
                  <a:pt x="1100" y="1239"/>
                </a:lnTo>
                <a:lnTo>
                  <a:pt x="1102" y="1242"/>
                </a:lnTo>
                <a:lnTo>
                  <a:pt x="1100" y="1244"/>
                </a:lnTo>
                <a:lnTo>
                  <a:pt x="1104" y="1243"/>
                </a:lnTo>
                <a:lnTo>
                  <a:pt x="1107" y="1248"/>
                </a:lnTo>
                <a:lnTo>
                  <a:pt x="1096" y="1258"/>
                </a:lnTo>
                <a:lnTo>
                  <a:pt x="1101" y="1254"/>
                </a:lnTo>
                <a:lnTo>
                  <a:pt x="1111" y="1254"/>
                </a:lnTo>
                <a:lnTo>
                  <a:pt x="1107" y="1260"/>
                </a:lnTo>
                <a:lnTo>
                  <a:pt x="1110" y="1262"/>
                </a:lnTo>
                <a:lnTo>
                  <a:pt x="1099" y="1267"/>
                </a:lnTo>
                <a:lnTo>
                  <a:pt x="1112" y="1263"/>
                </a:lnTo>
                <a:lnTo>
                  <a:pt x="1111" y="1265"/>
                </a:lnTo>
                <a:lnTo>
                  <a:pt x="1114" y="1266"/>
                </a:lnTo>
                <a:lnTo>
                  <a:pt x="1109" y="1269"/>
                </a:lnTo>
                <a:lnTo>
                  <a:pt x="1117" y="1268"/>
                </a:lnTo>
                <a:lnTo>
                  <a:pt x="1120" y="1276"/>
                </a:lnTo>
                <a:lnTo>
                  <a:pt x="1111" y="1280"/>
                </a:lnTo>
                <a:lnTo>
                  <a:pt x="1120" y="1282"/>
                </a:lnTo>
                <a:lnTo>
                  <a:pt x="1121" y="1284"/>
                </a:lnTo>
                <a:lnTo>
                  <a:pt x="1118" y="1287"/>
                </a:lnTo>
                <a:lnTo>
                  <a:pt x="1128" y="1291"/>
                </a:lnTo>
                <a:lnTo>
                  <a:pt x="1123" y="1298"/>
                </a:lnTo>
                <a:lnTo>
                  <a:pt x="1120" y="1298"/>
                </a:lnTo>
                <a:lnTo>
                  <a:pt x="1123" y="1303"/>
                </a:lnTo>
                <a:lnTo>
                  <a:pt x="1114" y="1299"/>
                </a:lnTo>
                <a:lnTo>
                  <a:pt x="1118" y="1303"/>
                </a:lnTo>
                <a:lnTo>
                  <a:pt x="1115" y="1303"/>
                </a:lnTo>
                <a:lnTo>
                  <a:pt x="1123" y="1305"/>
                </a:lnTo>
                <a:lnTo>
                  <a:pt x="1117" y="1307"/>
                </a:lnTo>
                <a:lnTo>
                  <a:pt x="1123" y="1312"/>
                </a:lnTo>
                <a:lnTo>
                  <a:pt x="1117" y="1311"/>
                </a:lnTo>
                <a:lnTo>
                  <a:pt x="1128" y="1313"/>
                </a:lnTo>
                <a:lnTo>
                  <a:pt x="1126" y="1317"/>
                </a:lnTo>
                <a:lnTo>
                  <a:pt x="1129" y="1318"/>
                </a:lnTo>
                <a:lnTo>
                  <a:pt x="1126" y="1318"/>
                </a:lnTo>
                <a:lnTo>
                  <a:pt x="1136" y="1322"/>
                </a:lnTo>
                <a:lnTo>
                  <a:pt x="1134" y="1325"/>
                </a:lnTo>
                <a:lnTo>
                  <a:pt x="1138" y="1323"/>
                </a:lnTo>
                <a:lnTo>
                  <a:pt x="1137" y="1329"/>
                </a:lnTo>
                <a:lnTo>
                  <a:pt x="1140" y="1324"/>
                </a:lnTo>
                <a:lnTo>
                  <a:pt x="1142" y="1324"/>
                </a:lnTo>
                <a:lnTo>
                  <a:pt x="1139" y="1329"/>
                </a:lnTo>
                <a:lnTo>
                  <a:pt x="1142" y="1329"/>
                </a:lnTo>
                <a:lnTo>
                  <a:pt x="1140" y="1335"/>
                </a:lnTo>
                <a:lnTo>
                  <a:pt x="1144" y="1333"/>
                </a:lnTo>
                <a:lnTo>
                  <a:pt x="1137" y="1344"/>
                </a:lnTo>
                <a:lnTo>
                  <a:pt x="1144" y="1337"/>
                </a:lnTo>
                <a:lnTo>
                  <a:pt x="1146" y="1337"/>
                </a:lnTo>
                <a:lnTo>
                  <a:pt x="1142" y="1343"/>
                </a:lnTo>
                <a:lnTo>
                  <a:pt x="1150" y="1336"/>
                </a:lnTo>
                <a:lnTo>
                  <a:pt x="1151" y="1339"/>
                </a:lnTo>
                <a:lnTo>
                  <a:pt x="1147" y="1341"/>
                </a:lnTo>
                <a:lnTo>
                  <a:pt x="1155" y="1340"/>
                </a:lnTo>
                <a:lnTo>
                  <a:pt x="1148" y="1350"/>
                </a:lnTo>
                <a:lnTo>
                  <a:pt x="1159" y="1338"/>
                </a:lnTo>
                <a:lnTo>
                  <a:pt x="1156" y="1344"/>
                </a:lnTo>
                <a:lnTo>
                  <a:pt x="1160" y="1340"/>
                </a:lnTo>
                <a:lnTo>
                  <a:pt x="1162" y="1348"/>
                </a:lnTo>
                <a:lnTo>
                  <a:pt x="1175" y="1350"/>
                </a:lnTo>
                <a:lnTo>
                  <a:pt x="1183" y="1352"/>
                </a:lnTo>
                <a:lnTo>
                  <a:pt x="1184" y="1356"/>
                </a:lnTo>
                <a:lnTo>
                  <a:pt x="1179" y="1357"/>
                </a:lnTo>
                <a:lnTo>
                  <a:pt x="1182" y="1358"/>
                </a:lnTo>
                <a:lnTo>
                  <a:pt x="1153" y="1367"/>
                </a:lnTo>
                <a:lnTo>
                  <a:pt x="1169" y="1364"/>
                </a:lnTo>
                <a:lnTo>
                  <a:pt x="1145" y="1374"/>
                </a:lnTo>
                <a:lnTo>
                  <a:pt x="1145" y="1379"/>
                </a:lnTo>
                <a:lnTo>
                  <a:pt x="1134" y="1375"/>
                </a:lnTo>
                <a:lnTo>
                  <a:pt x="1145" y="1380"/>
                </a:lnTo>
                <a:lnTo>
                  <a:pt x="1141" y="1383"/>
                </a:lnTo>
                <a:lnTo>
                  <a:pt x="1145" y="1385"/>
                </a:lnTo>
                <a:lnTo>
                  <a:pt x="1150" y="1381"/>
                </a:lnTo>
                <a:lnTo>
                  <a:pt x="1148" y="1379"/>
                </a:lnTo>
                <a:lnTo>
                  <a:pt x="1160" y="1375"/>
                </a:lnTo>
                <a:lnTo>
                  <a:pt x="1163" y="1370"/>
                </a:lnTo>
                <a:lnTo>
                  <a:pt x="1178" y="1366"/>
                </a:lnTo>
                <a:lnTo>
                  <a:pt x="1170" y="1363"/>
                </a:lnTo>
                <a:lnTo>
                  <a:pt x="1183" y="1364"/>
                </a:lnTo>
                <a:lnTo>
                  <a:pt x="1188" y="1373"/>
                </a:lnTo>
                <a:lnTo>
                  <a:pt x="1182" y="1378"/>
                </a:lnTo>
                <a:lnTo>
                  <a:pt x="1185" y="1378"/>
                </a:lnTo>
                <a:lnTo>
                  <a:pt x="1185" y="1381"/>
                </a:lnTo>
                <a:lnTo>
                  <a:pt x="1189" y="1375"/>
                </a:lnTo>
                <a:lnTo>
                  <a:pt x="1197" y="1373"/>
                </a:lnTo>
                <a:lnTo>
                  <a:pt x="1194" y="1376"/>
                </a:lnTo>
                <a:lnTo>
                  <a:pt x="1203" y="1378"/>
                </a:lnTo>
                <a:lnTo>
                  <a:pt x="1200" y="1379"/>
                </a:lnTo>
                <a:lnTo>
                  <a:pt x="1206" y="1383"/>
                </a:lnTo>
                <a:lnTo>
                  <a:pt x="1207" y="1389"/>
                </a:lnTo>
                <a:lnTo>
                  <a:pt x="1201" y="1391"/>
                </a:lnTo>
                <a:lnTo>
                  <a:pt x="1206" y="1394"/>
                </a:lnTo>
                <a:lnTo>
                  <a:pt x="1202" y="1397"/>
                </a:lnTo>
                <a:lnTo>
                  <a:pt x="1207" y="1401"/>
                </a:lnTo>
                <a:lnTo>
                  <a:pt x="1197" y="1401"/>
                </a:lnTo>
                <a:lnTo>
                  <a:pt x="1209" y="1405"/>
                </a:lnTo>
                <a:lnTo>
                  <a:pt x="1201" y="1405"/>
                </a:lnTo>
                <a:lnTo>
                  <a:pt x="1208" y="1409"/>
                </a:lnTo>
                <a:lnTo>
                  <a:pt x="1208" y="1413"/>
                </a:lnTo>
                <a:lnTo>
                  <a:pt x="1190" y="1428"/>
                </a:lnTo>
                <a:lnTo>
                  <a:pt x="1179" y="1427"/>
                </a:lnTo>
                <a:lnTo>
                  <a:pt x="1166" y="1431"/>
                </a:lnTo>
                <a:lnTo>
                  <a:pt x="1166" y="1434"/>
                </a:lnTo>
                <a:lnTo>
                  <a:pt x="1161" y="1438"/>
                </a:lnTo>
                <a:lnTo>
                  <a:pt x="1161" y="1443"/>
                </a:lnTo>
                <a:lnTo>
                  <a:pt x="1147" y="1454"/>
                </a:lnTo>
                <a:lnTo>
                  <a:pt x="1122" y="1458"/>
                </a:lnTo>
                <a:lnTo>
                  <a:pt x="1125" y="1456"/>
                </a:lnTo>
                <a:lnTo>
                  <a:pt x="1113" y="1453"/>
                </a:lnTo>
                <a:lnTo>
                  <a:pt x="1055" y="1454"/>
                </a:lnTo>
                <a:lnTo>
                  <a:pt x="1046" y="1464"/>
                </a:lnTo>
                <a:lnTo>
                  <a:pt x="1042" y="1475"/>
                </a:lnTo>
                <a:lnTo>
                  <a:pt x="1025" y="1480"/>
                </a:lnTo>
                <a:lnTo>
                  <a:pt x="1010" y="1500"/>
                </a:lnTo>
                <a:lnTo>
                  <a:pt x="991" y="1494"/>
                </a:lnTo>
                <a:lnTo>
                  <a:pt x="1009" y="1500"/>
                </a:lnTo>
                <a:lnTo>
                  <a:pt x="1002" y="1514"/>
                </a:lnTo>
                <a:lnTo>
                  <a:pt x="987" y="1529"/>
                </a:lnTo>
                <a:lnTo>
                  <a:pt x="998" y="1523"/>
                </a:lnTo>
                <a:lnTo>
                  <a:pt x="1013" y="1503"/>
                </a:lnTo>
                <a:lnTo>
                  <a:pt x="1031" y="1489"/>
                </a:lnTo>
                <a:lnTo>
                  <a:pt x="1057" y="1477"/>
                </a:lnTo>
                <a:lnTo>
                  <a:pt x="1076" y="1477"/>
                </a:lnTo>
                <a:lnTo>
                  <a:pt x="1087" y="1484"/>
                </a:lnTo>
                <a:lnTo>
                  <a:pt x="1088" y="1487"/>
                </a:lnTo>
                <a:lnTo>
                  <a:pt x="1083" y="1484"/>
                </a:lnTo>
                <a:lnTo>
                  <a:pt x="1088" y="1489"/>
                </a:lnTo>
                <a:lnTo>
                  <a:pt x="1085" y="1494"/>
                </a:lnTo>
                <a:lnTo>
                  <a:pt x="1072" y="1503"/>
                </a:lnTo>
                <a:lnTo>
                  <a:pt x="1064" y="1499"/>
                </a:lnTo>
                <a:lnTo>
                  <a:pt x="1050" y="1503"/>
                </a:lnTo>
                <a:lnTo>
                  <a:pt x="1057" y="1502"/>
                </a:lnTo>
                <a:lnTo>
                  <a:pt x="1065" y="1505"/>
                </a:lnTo>
                <a:lnTo>
                  <a:pt x="1067" y="1511"/>
                </a:lnTo>
                <a:lnTo>
                  <a:pt x="1079" y="1507"/>
                </a:lnTo>
                <a:lnTo>
                  <a:pt x="1081" y="1508"/>
                </a:lnTo>
                <a:lnTo>
                  <a:pt x="1077" y="1517"/>
                </a:lnTo>
                <a:lnTo>
                  <a:pt x="1071" y="1522"/>
                </a:lnTo>
                <a:lnTo>
                  <a:pt x="1079" y="1522"/>
                </a:lnTo>
                <a:lnTo>
                  <a:pt x="1077" y="1527"/>
                </a:lnTo>
                <a:lnTo>
                  <a:pt x="1083" y="1540"/>
                </a:lnTo>
                <a:lnTo>
                  <a:pt x="1092" y="1541"/>
                </a:lnTo>
                <a:lnTo>
                  <a:pt x="1089" y="1544"/>
                </a:lnTo>
                <a:lnTo>
                  <a:pt x="1095" y="1548"/>
                </a:lnTo>
                <a:lnTo>
                  <a:pt x="1109" y="1549"/>
                </a:lnTo>
                <a:lnTo>
                  <a:pt x="1112" y="1552"/>
                </a:lnTo>
                <a:lnTo>
                  <a:pt x="1119" y="1547"/>
                </a:lnTo>
                <a:lnTo>
                  <a:pt x="1120" y="1551"/>
                </a:lnTo>
                <a:lnTo>
                  <a:pt x="1126" y="1551"/>
                </a:lnTo>
                <a:lnTo>
                  <a:pt x="1129" y="1555"/>
                </a:lnTo>
                <a:lnTo>
                  <a:pt x="1128" y="1556"/>
                </a:lnTo>
                <a:lnTo>
                  <a:pt x="1133" y="1558"/>
                </a:lnTo>
                <a:lnTo>
                  <a:pt x="1132" y="1560"/>
                </a:lnTo>
                <a:lnTo>
                  <a:pt x="1098" y="1572"/>
                </a:lnTo>
                <a:lnTo>
                  <a:pt x="1095" y="1570"/>
                </a:lnTo>
                <a:lnTo>
                  <a:pt x="1097" y="1574"/>
                </a:lnTo>
                <a:lnTo>
                  <a:pt x="1095" y="1576"/>
                </a:lnTo>
                <a:lnTo>
                  <a:pt x="1091" y="1574"/>
                </a:lnTo>
                <a:lnTo>
                  <a:pt x="1091" y="1571"/>
                </a:lnTo>
                <a:lnTo>
                  <a:pt x="1089" y="1575"/>
                </a:lnTo>
                <a:lnTo>
                  <a:pt x="1086" y="1574"/>
                </a:lnTo>
                <a:lnTo>
                  <a:pt x="1087" y="1579"/>
                </a:lnTo>
                <a:lnTo>
                  <a:pt x="1069" y="1595"/>
                </a:lnTo>
                <a:lnTo>
                  <a:pt x="1060" y="1587"/>
                </a:lnTo>
                <a:lnTo>
                  <a:pt x="1060" y="1578"/>
                </a:lnTo>
                <a:lnTo>
                  <a:pt x="1064" y="1573"/>
                </a:lnTo>
                <a:lnTo>
                  <a:pt x="1059" y="1576"/>
                </a:lnTo>
                <a:lnTo>
                  <a:pt x="1083" y="1558"/>
                </a:lnTo>
                <a:lnTo>
                  <a:pt x="1088" y="1565"/>
                </a:lnTo>
                <a:lnTo>
                  <a:pt x="1088" y="1561"/>
                </a:lnTo>
                <a:lnTo>
                  <a:pt x="1099" y="1557"/>
                </a:lnTo>
                <a:lnTo>
                  <a:pt x="1077" y="1558"/>
                </a:lnTo>
                <a:lnTo>
                  <a:pt x="1086" y="1548"/>
                </a:lnTo>
                <a:lnTo>
                  <a:pt x="1083" y="1549"/>
                </a:lnTo>
                <a:lnTo>
                  <a:pt x="1080" y="1542"/>
                </a:lnTo>
                <a:lnTo>
                  <a:pt x="1082" y="1548"/>
                </a:lnTo>
                <a:lnTo>
                  <a:pt x="1079" y="1552"/>
                </a:lnTo>
                <a:lnTo>
                  <a:pt x="1064" y="1560"/>
                </a:lnTo>
                <a:lnTo>
                  <a:pt x="1061" y="1559"/>
                </a:lnTo>
                <a:lnTo>
                  <a:pt x="1062" y="1555"/>
                </a:lnTo>
                <a:lnTo>
                  <a:pt x="1059" y="1558"/>
                </a:lnTo>
                <a:lnTo>
                  <a:pt x="1060" y="1561"/>
                </a:lnTo>
                <a:lnTo>
                  <a:pt x="1056" y="1563"/>
                </a:lnTo>
                <a:lnTo>
                  <a:pt x="1045" y="1561"/>
                </a:lnTo>
                <a:lnTo>
                  <a:pt x="1041" y="1559"/>
                </a:lnTo>
                <a:lnTo>
                  <a:pt x="1042" y="1553"/>
                </a:lnTo>
                <a:lnTo>
                  <a:pt x="1036" y="1551"/>
                </a:lnTo>
                <a:lnTo>
                  <a:pt x="1036" y="1522"/>
                </a:lnTo>
                <a:lnTo>
                  <a:pt x="1029" y="1517"/>
                </a:lnTo>
                <a:lnTo>
                  <a:pt x="1021" y="1520"/>
                </a:lnTo>
                <a:lnTo>
                  <a:pt x="1016" y="1514"/>
                </a:lnTo>
                <a:lnTo>
                  <a:pt x="1005" y="1530"/>
                </a:lnTo>
                <a:lnTo>
                  <a:pt x="1001" y="1540"/>
                </a:lnTo>
                <a:lnTo>
                  <a:pt x="1001" y="1547"/>
                </a:lnTo>
                <a:lnTo>
                  <a:pt x="993" y="1560"/>
                </a:lnTo>
                <a:lnTo>
                  <a:pt x="986" y="1559"/>
                </a:lnTo>
                <a:lnTo>
                  <a:pt x="984" y="1564"/>
                </a:lnTo>
                <a:lnTo>
                  <a:pt x="935" y="1565"/>
                </a:lnTo>
                <a:lnTo>
                  <a:pt x="914" y="1582"/>
                </a:lnTo>
                <a:lnTo>
                  <a:pt x="909" y="1591"/>
                </a:lnTo>
                <a:lnTo>
                  <a:pt x="882" y="1591"/>
                </a:lnTo>
                <a:lnTo>
                  <a:pt x="875" y="1595"/>
                </a:lnTo>
                <a:lnTo>
                  <a:pt x="878" y="1607"/>
                </a:lnTo>
                <a:lnTo>
                  <a:pt x="825" y="1629"/>
                </a:lnTo>
                <a:lnTo>
                  <a:pt x="819" y="1622"/>
                </a:lnTo>
                <a:lnTo>
                  <a:pt x="820" y="1617"/>
                </a:lnTo>
                <a:lnTo>
                  <a:pt x="827" y="1612"/>
                </a:lnTo>
                <a:lnTo>
                  <a:pt x="833" y="1593"/>
                </a:lnTo>
                <a:lnTo>
                  <a:pt x="827" y="1557"/>
                </a:lnTo>
                <a:lnTo>
                  <a:pt x="812" y="1548"/>
                </a:lnTo>
                <a:lnTo>
                  <a:pt x="815" y="1544"/>
                </a:lnTo>
                <a:lnTo>
                  <a:pt x="812" y="1542"/>
                </a:lnTo>
                <a:lnTo>
                  <a:pt x="807" y="1543"/>
                </a:lnTo>
                <a:lnTo>
                  <a:pt x="805" y="1534"/>
                </a:lnTo>
                <a:lnTo>
                  <a:pt x="799" y="1535"/>
                </a:lnTo>
                <a:lnTo>
                  <a:pt x="795" y="1526"/>
                </a:lnTo>
                <a:lnTo>
                  <a:pt x="745" y="1496"/>
                </a:lnTo>
                <a:lnTo>
                  <a:pt x="731" y="1503"/>
                </a:lnTo>
                <a:lnTo>
                  <a:pt x="711" y="1501"/>
                </a:lnTo>
                <a:lnTo>
                  <a:pt x="709" y="1498"/>
                </a:lnTo>
                <a:lnTo>
                  <a:pt x="702" y="1502"/>
                </a:lnTo>
                <a:lnTo>
                  <a:pt x="693" y="1496"/>
                </a:lnTo>
                <a:lnTo>
                  <a:pt x="689" y="1498"/>
                </a:lnTo>
                <a:lnTo>
                  <a:pt x="680" y="1489"/>
                </a:lnTo>
                <a:lnTo>
                  <a:pt x="668" y="1492"/>
                </a:lnTo>
                <a:lnTo>
                  <a:pt x="657" y="1488"/>
                </a:lnTo>
                <a:lnTo>
                  <a:pt x="653" y="1475"/>
                </a:lnTo>
                <a:lnTo>
                  <a:pt x="649" y="1473"/>
                </a:lnTo>
                <a:lnTo>
                  <a:pt x="649" y="1481"/>
                </a:lnTo>
                <a:lnTo>
                  <a:pt x="381" y="1481"/>
                </a:lnTo>
                <a:lnTo>
                  <a:pt x="258" y="1481"/>
                </a:lnTo>
                <a:lnTo>
                  <a:pt x="254" y="1481"/>
                </a:lnTo>
                <a:lnTo>
                  <a:pt x="253" y="1481"/>
                </a:lnTo>
                <a:lnTo>
                  <a:pt x="251" y="1476"/>
                </a:lnTo>
                <a:lnTo>
                  <a:pt x="255" y="1476"/>
                </a:lnTo>
                <a:lnTo>
                  <a:pt x="257" y="1472"/>
                </a:lnTo>
                <a:lnTo>
                  <a:pt x="251" y="1475"/>
                </a:lnTo>
                <a:lnTo>
                  <a:pt x="252" y="1466"/>
                </a:lnTo>
                <a:lnTo>
                  <a:pt x="247" y="1473"/>
                </a:lnTo>
                <a:lnTo>
                  <a:pt x="239" y="1468"/>
                </a:lnTo>
                <a:lnTo>
                  <a:pt x="241" y="1466"/>
                </a:lnTo>
                <a:lnTo>
                  <a:pt x="244" y="1470"/>
                </a:lnTo>
                <a:lnTo>
                  <a:pt x="247" y="1466"/>
                </a:lnTo>
                <a:lnTo>
                  <a:pt x="243" y="1468"/>
                </a:lnTo>
                <a:lnTo>
                  <a:pt x="241" y="1465"/>
                </a:lnTo>
                <a:lnTo>
                  <a:pt x="242" y="1458"/>
                </a:lnTo>
                <a:lnTo>
                  <a:pt x="240" y="1460"/>
                </a:lnTo>
                <a:lnTo>
                  <a:pt x="242" y="1464"/>
                </a:lnTo>
                <a:lnTo>
                  <a:pt x="240" y="1462"/>
                </a:lnTo>
                <a:lnTo>
                  <a:pt x="235" y="1465"/>
                </a:lnTo>
                <a:lnTo>
                  <a:pt x="229" y="1458"/>
                </a:lnTo>
                <a:lnTo>
                  <a:pt x="230" y="1460"/>
                </a:lnTo>
                <a:lnTo>
                  <a:pt x="232" y="1454"/>
                </a:lnTo>
                <a:lnTo>
                  <a:pt x="230" y="1453"/>
                </a:lnTo>
                <a:lnTo>
                  <a:pt x="235" y="1449"/>
                </a:lnTo>
                <a:lnTo>
                  <a:pt x="225" y="1453"/>
                </a:lnTo>
                <a:lnTo>
                  <a:pt x="229" y="1439"/>
                </a:lnTo>
                <a:lnTo>
                  <a:pt x="224" y="1451"/>
                </a:lnTo>
                <a:lnTo>
                  <a:pt x="219" y="1449"/>
                </a:lnTo>
                <a:lnTo>
                  <a:pt x="220" y="1444"/>
                </a:lnTo>
                <a:lnTo>
                  <a:pt x="216" y="1450"/>
                </a:lnTo>
                <a:lnTo>
                  <a:pt x="208" y="1449"/>
                </a:lnTo>
                <a:lnTo>
                  <a:pt x="208" y="1446"/>
                </a:lnTo>
                <a:lnTo>
                  <a:pt x="216" y="1445"/>
                </a:lnTo>
                <a:lnTo>
                  <a:pt x="217" y="1443"/>
                </a:lnTo>
                <a:lnTo>
                  <a:pt x="219" y="1439"/>
                </a:lnTo>
                <a:lnTo>
                  <a:pt x="217" y="1436"/>
                </a:lnTo>
                <a:lnTo>
                  <a:pt x="215" y="1444"/>
                </a:lnTo>
                <a:lnTo>
                  <a:pt x="209" y="1441"/>
                </a:lnTo>
                <a:lnTo>
                  <a:pt x="205" y="1442"/>
                </a:lnTo>
                <a:lnTo>
                  <a:pt x="209" y="1439"/>
                </a:lnTo>
                <a:lnTo>
                  <a:pt x="196" y="1439"/>
                </a:lnTo>
                <a:lnTo>
                  <a:pt x="198" y="1442"/>
                </a:lnTo>
                <a:lnTo>
                  <a:pt x="190" y="1438"/>
                </a:lnTo>
                <a:lnTo>
                  <a:pt x="197" y="1436"/>
                </a:lnTo>
                <a:lnTo>
                  <a:pt x="202" y="1434"/>
                </a:lnTo>
                <a:lnTo>
                  <a:pt x="195" y="1436"/>
                </a:lnTo>
                <a:lnTo>
                  <a:pt x="194" y="1436"/>
                </a:lnTo>
                <a:lnTo>
                  <a:pt x="187" y="1434"/>
                </a:lnTo>
                <a:lnTo>
                  <a:pt x="196" y="1430"/>
                </a:lnTo>
                <a:lnTo>
                  <a:pt x="187" y="1431"/>
                </a:lnTo>
                <a:lnTo>
                  <a:pt x="191" y="1424"/>
                </a:lnTo>
                <a:lnTo>
                  <a:pt x="202" y="1423"/>
                </a:lnTo>
                <a:lnTo>
                  <a:pt x="203" y="1422"/>
                </a:lnTo>
                <a:lnTo>
                  <a:pt x="202" y="1420"/>
                </a:lnTo>
                <a:lnTo>
                  <a:pt x="202" y="1423"/>
                </a:lnTo>
                <a:lnTo>
                  <a:pt x="200" y="1423"/>
                </a:lnTo>
                <a:lnTo>
                  <a:pt x="192" y="1423"/>
                </a:lnTo>
                <a:lnTo>
                  <a:pt x="193" y="1418"/>
                </a:lnTo>
                <a:lnTo>
                  <a:pt x="189" y="1427"/>
                </a:lnTo>
                <a:lnTo>
                  <a:pt x="185" y="1423"/>
                </a:lnTo>
                <a:lnTo>
                  <a:pt x="186" y="1417"/>
                </a:lnTo>
                <a:lnTo>
                  <a:pt x="196" y="1408"/>
                </a:lnTo>
                <a:lnTo>
                  <a:pt x="202" y="1415"/>
                </a:lnTo>
                <a:lnTo>
                  <a:pt x="198" y="1408"/>
                </a:lnTo>
                <a:lnTo>
                  <a:pt x="202" y="1407"/>
                </a:lnTo>
                <a:lnTo>
                  <a:pt x="194" y="1405"/>
                </a:lnTo>
                <a:lnTo>
                  <a:pt x="199" y="1398"/>
                </a:lnTo>
                <a:lnTo>
                  <a:pt x="198" y="1396"/>
                </a:lnTo>
                <a:lnTo>
                  <a:pt x="189" y="1408"/>
                </a:lnTo>
                <a:lnTo>
                  <a:pt x="186" y="1410"/>
                </a:lnTo>
                <a:lnTo>
                  <a:pt x="185" y="1403"/>
                </a:lnTo>
                <a:lnTo>
                  <a:pt x="183" y="1407"/>
                </a:lnTo>
                <a:lnTo>
                  <a:pt x="183" y="1405"/>
                </a:lnTo>
                <a:lnTo>
                  <a:pt x="185" y="1402"/>
                </a:lnTo>
                <a:lnTo>
                  <a:pt x="178" y="1408"/>
                </a:lnTo>
                <a:lnTo>
                  <a:pt x="181" y="1404"/>
                </a:lnTo>
                <a:lnTo>
                  <a:pt x="182" y="1394"/>
                </a:lnTo>
                <a:lnTo>
                  <a:pt x="178" y="1396"/>
                </a:lnTo>
                <a:lnTo>
                  <a:pt x="176" y="1389"/>
                </a:lnTo>
                <a:lnTo>
                  <a:pt x="171" y="1385"/>
                </a:lnTo>
                <a:lnTo>
                  <a:pt x="170" y="1379"/>
                </a:lnTo>
                <a:lnTo>
                  <a:pt x="177" y="1382"/>
                </a:lnTo>
                <a:lnTo>
                  <a:pt x="182" y="1381"/>
                </a:lnTo>
                <a:lnTo>
                  <a:pt x="186" y="1386"/>
                </a:lnTo>
                <a:lnTo>
                  <a:pt x="182" y="1381"/>
                </a:lnTo>
                <a:lnTo>
                  <a:pt x="172" y="1377"/>
                </a:lnTo>
                <a:lnTo>
                  <a:pt x="172" y="1373"/>
                </a:lnTo>
                <a:lnTo>
                  <a:pt x="177" y="1372"/>
                </a:lnTo>
                <a:lnTo>
                  <a:pt x="174" y="1370"/>
                </a:lnTo>
                <a:lnTo>
                  <a:pt x="175" y="1367"/>
                </a:lnTo>
                <a:lnTo>
                  <a:pt x="166" y="1377"/>
                </a:lnTo>
                <a:lnTo>
                  <a:pt x="166" y="1383"/>
                </a:lnTo>
                <a:lnTo>
                  <a:pt x="154" y="1369"/>
                </a:lnTo>
                <a:lnTo>
                  <a:pt x="155" y="1364"/>
                </a:lnTo>
                <a:lnTo>
                  <a:pt x="163" y="1362"/>
                </a:lnTo>
                <a:lnTo>
                  <a:pt x="153" y="1364"/>
                </a:lnTo>
                <a:lnTo>
                  <a:pt x="148" y="1359"/>
                </a:lnTo>
                <a:lnTo>
                  <a:pt x="149" y="1353"/>
                </a:lnTo>
                <a:lnTo>
                  <a:pt x="156" y="1360"/>
                </a:lnTo>
                <a:lnTo>
                  <a:pt x="150" y="1352"/>
                </a:lnTo>
                <a:lnTo>
                  <a:pt x="156" y="1354"/>
                </a:lnTo>
                <a:lnTo>
                  <a:pt x="152" y="1350"/>
                </a:lnTo>
                <a:lnTo>
                  <a:pt x="153" y="1347"/>
                </a:lnTo>
                <a:lnTo>
                  <a:pt x="161" y="1344"/>
                </a:lnTo>
                <a:lnTo>
                  <a:pt x="156" y="1342"/>
                </a:lnTo>
                <a:lnTo>
                  <a:pt x="163" y="1332"/>
                </a:lnTo>
                <a:lnTo>
                  <a:pt x="158" y="1330"/>
                </a:lnTo>
                <a:lnTo>
                  <a:pt x="158" y="1337"/>
                </a:lnTo>
                <a:lnTo>
                  <a:pt x="154" y="1344"/>
                </a:lnTo>
                <a:lnTo>
                  <a:pt x="156" y="1337"/>
                </a:lnTo>
                <a:lnTo>
                  <a:pt x="153" y="1325"/>
                </a:lnTo>
                <a:lnTo>
                  <a:pt x="155" y="1321"/>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4" name="Freeform 71"/>
          <p:cNvSpPr>
            <a:spLocks noEditPoints="1"/>
          </p:cNvSpPr>
          <p:nvPr/>
        </p:nvSpPr>
        <p:spPr bwMode="auto">
          <a:xfrm>
            <a:off x="381000" y="2362200"/>
            <a:ext cx="8342313" cy="1955800"/>
          </a:xfrm>
          <a:custGeom>
            <a:avLst/>
            <a:gdLst>
              <a:gd name="T0" fmla="*/ 2147483647 w 5070"/>
              <a:gd name="T1" fmla="*/ 2147483647 h 1189"/>
              <a:gd name="T2" fmla="*/ 2147483647 w 5070"/>
              <a:gd name="T3" fmla="*/ 2147483647 h 1189"/>
              <a:gd name="T4" fmla="*/ 2147483647 w 5070"/>
              <a:gd name="T5" fmla="*/ 2147483647 h 1189"/>
              <a:gd name="T6" fmla="*/ 2147483647 w 5070"/>
              <a:gd name="T7" fmla="*/ 2147483647 h 1189"/>
              <a:gd name="T8" fmla="*/ 2147483647 w 5070"/>
              <a:gd name="T9" fmla="*/ 2147483647 h 1189"/>
              <a:gd name="T10" fmla="*/ 2147483647 w 5070"/>
              <a:gd name="T11" fmla="*/ 2147483647 h 1189"/>
              <a:gd name="T12" fmla="*/ 2147483647 w 5070"/>
              <a:gd name="T13" fmla="*/ 2147483647 h 1189"/>
              <a:gd name="T14" fmla="*/ 2147483647 w 5070"/>
              <a:gd name="T15" fmla="*/ 2147483647 h 1189"/>
              <a:gd name="T16" fmla="*/ 2147483647 w 5070"/>
              <a:gd name="T17" fmla="*/ 2147483647 h 1189"/>
              <a:gd name="T18" fmla="*/ 2147483647 w 5070"/>
              <a:gd name="T19" fmla="*/ 2147483647 h 1189"/>
              <a:gd name="T20" fmla="*/ 2147483647 w 5070"/>
              <a:gd name="T21" fmla="*/ 2147483647 h 1189"/>
              <a:gd name="T22" fmla="*/ 2147483647 w 5070"/>
              <a:gd name="T23" fmla="*/ 2147483647 h 1189"/>
              <a:gd name="T24" fmla="*/ 2147483647 w 5070"/>
              <a:gd name="T25" fmla="*/ 2147483647 h 1189"/>
              <a:gd name="T26" fmla="*/ 2147483647 w 5070"/>
              <a:gd name="T27" fmla="*/ 2147483647 h 1189"/>
              <a:gd name="T28" fmla="*/ 2147483647 w 5070"/>
              <a:gd name="T29" fmla="*/ 2147483647 h 1189"/>
              <a:gd name="T30" fmla="*/ 2147483647 w 5070"/>
              <a:gd name="T31" fmla="*/ 2147483647 h 1189"/>
              <a:gd name="T32" fmla="*/ 2147483647 w 5070"/>
              <a:gd name="T33" fmla="*/ 2147483647 h 1189"/>
              <a:gd name="T34" fmla="*/ 2147483647 w 5070"/>
              <a:gd name="T35" fmla="*/ 2147483647 h 1189"/>
              <a:gd name="T36" fmla="*/ 2147483647 w 5070"/>
              <a:gd name="T37" fmla="*/ 2147483647 h 1189"/>
              <a:gd name="T38" fmla="*/ 2147483647 w 5070"/>
              <a:gd name="T39" fmla="*/ 2147483647 h 1189"/>
              <a:gd name="T40" fmla="*/ 2147483647 w 5070"/>
              <a:gd name="T41" fmla="*/ 2147483647 h 1189"/>
              <a:gd name="T42" fmla="*/ 2147483647 w 5070"/>
              <a:gd name="T43" fmla="*/ 2147483647 h 1189"/>
              <a:gd name="T44" fmla="*/ 2147483647 w 5070"/>
              <a:gd name="T45" fmla="*/ 2147483647 h 1189"/>
              <a:gd name="T46" fmla="*/ 2147483647 w 5070"/>
              <a:gd name="T47" fmla="*/ 2147483647 h 1189"/>
              <a:gd name="T48" fmla="*/ 2147483647 w 5070"/>
              <a:gd name="T49" fmla="*/ 2147483647 h 1189"/>
              <a:gd name="T50" fmla="*/ 2147483647 w 5070"/>
              <a:gd name="T51" fmla="*/ 2147483647 h 1189"/>
              <a:gd name="T52" fmla="*/ 2147483647 w 5070"/>
              <a:gd name="T53" fmla="*/ 2147483647 h 1189"/>
              <a:gd name="T54" fmla="*/ 2147483647 w 5070"/>
              <a:gd name="T55" fmla="*/ 2147483647 h 1189"/>
              <a:gd name="T56" fmla="*/ 2147483647 w 5070"/>
              <a:gd name="T57" fmla="*/ 2147483647 h 1189"/>
              <a:gd name="T58" fmla="*/ 2147483647 w 5070"/>
              <a:gd name="T59" fmla="*/ 2147483647 h 1189"/>
              <a:gd name="T60" fmla="*/ 2147483647 w 5070"/>
              <a:gd name="T61" fmla="*/ 2147483647 h 1189"/>
              <a:gd name="T62" fmla="*/ 2147483647 w 5070"/>
              <a:gd name="T63" fmla="*/ 2147483647 h 1189"/>
              <a:gd name="T64" fmla="*/ 2147483647 w 5070"/>
              <a:gd name="T65" fmla="*/ 2147483647 h 1189"/>
              <a:gd name="T66" fmla="*/ 2147483647 w 5070"/>
              <a:gd name="T67" fmla="*/ 2147483647 h 1189"/>
              <a:gd name="T68" fmla="*/ 2147483647 w 5070"/>
              <a:gd name="T69" fmla="*/ 2147483647 h 1189"/>
              <a:gd name="T70" fmla="*/ 2147483647 w 5070"/>
              <a:gd name="T71" fmla="*/ 2147483647 h 1189"/>
              <a:gd name="T72" fmla="*/ 2147483647 w 5070"/>
              <a:gd name="T73" fmla="*/ 2147483647 h 1189"/>
              <a:gd name="T74" fmla="*/ 2147483647 w 5070"/>
              <a:gd name="T75" fmla="*/ 2147483647 h 1189"/>
              <a:gd name="T76" fmla="*/ 2147483647 w 5070"/>
              <a:gd name="T77" fmla="*/ 2147483647 h 1189"/>
              <a:gd name="T78" fmla="*/ 2147483647 w 5070"/>
              <a:gd name="T79" fmla="*/ 2147483647 h 1189"/>
              <a:gd name="T80" fmla="*/ 2147483647 w 5070"/>
              <a:gd name="T81" fmla="*/ 2147483647 h 1189"/>
              <a:gd name="T82" fmla="*/ 2147483647 w 5070"/>
              <a:gd name="T83" fmla="*/ 2147483647 h 1189"/>
              <a:gd name="T84" fmla="*/ 2147483647 w 5070"/>
              <a:gd name="T85" fmla="*/ 2147483647 h 1189"/>
              <a:gd name="T86" fmla="*/ 2147483647 w 5070"/>
              <a:gd name="T87" fmla="*/ 2147483647 h 1189"/>
              <a:gd name="T88" fmla="*/ 2147483647 w 5070"/>
              <a:gd name="T89" fmla="*/ 2147483647 h 1189"/>
              <a:gd name="T90" fmla="*/ 2147483647 w 5070"/>
              <a:gd name="T91" fmla="*/ 2147483647 h 1189"/>
              <a:gd name="T92" fmla="*/ 2147483647 w 5070"/>
              <a:gd name="T93" fmla="*/ 2147483647 h 1189"/>
              <a:gd name="T94" fmla="*/ 2147483647 w 5070"/>
              <a:gd name="T95" fmla="*/ 2147483647 h 1189"/>
              <a:gd name="T96" fmla="*/ 2147483647 w 5070"/>
              <a:gd name="T97" fmla="*/ 2147483647 h 1189"/>
              <a:gd name="T98" fmla="*/ 2147483647 w 5070"/>
              <a:gd name="T99" fmla="*/ 2147483647 h 1189"/>
              <a:gd name="T100" fmla="*/ 2147483647 w 5070"/>
              <a:gd name="T101" fmla="*/ 2147483647 h 1189"/>
              <a:gd name="T102" fmla="*/ 2147483647 w 5070"/>
              <a:gd name="T103" fmla="*/ 2147483647 h 1189"/>
              <a:gd name="T104" fmla="*/ 2147483647 w 5070"/>
              <a:gd name="T105" fmla="*/ 2147483647 h 1189"/>
              <a:gd name="T106" fmla="*/ 2147483647 w 5070"/>
              <a:gd name="T107" fmla="*/ 2147483647 h 1189"/>
              <a:gd name="T108" fmla="*/ 2147483647 w 5070"/>
              <a:gd name="T109" fmla="*/ 2147483647 h 1189"/>
              <a:gd name="T110" fmla="*/ 2147483647 w 5070"/>
              <a:gd name="T111" fmla="*/ 2147483647 h 1189"/>
              <a:gd name="T112" fmla="*/ 2147483647 w 5070"/>
              <a:gd name="T113" fmla="*/ 2147483647 h 1189"/>
              <a:gd name="T114" fmla="*/ 2147483647 w 5070"/>
              <a:gd name="T115" fmla="*/ 2147483647 h 1189"/>
              <a:gd name="T116" fmla="*/ 2147483647 w 5070"/>
              <a:gd name="T117" fmla="*/ 2147483647 h 1189"/>
              <a:gd name="T118" fmla="*/ 2147483647 w 5070"/>
              <a:gd name="T119" fmla="*/ 2147483647 h 1189"/>
              <a:gd name="T120" fmla="*/ 2147483647 w 5070"/>
              <a:gd name="T121" fmla="*/ 2147483647 h 1189"/>
              <a:gd name="T122" fmla="*/ 2147483647 w 5070"/>
              <a:gd name="T123" fmla="*/ 2147483647 h 1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070" h="1189">
                <a:moveTo>
                  <a:pt x="242" y="434"/>
                </a:moveTo>
                <a:lnTo>
                  <a:pt x="248" y="430"/>
                </a:lnTo>
                <a:lnTo>
                  <a:pt x="244" y="437"/>
                </a:lnTo>
                <a:lnTo>
                  <a:pt x="242" y="434"/>
                </a:lnTo>
                <a:close/>
                <a:moveTo>
                  <a:pt x="247" y="519"/>
                </a:moveTo>
                <a:lnTo>
                  <a:pt x="251" y="524"/>
                </a:lnTo>
                <a:lnTo>
                  <a:pt x="246" y="526"/>
                </a:lnTo>
                <a:lnTo>
                  <a:pt x="246" y="521"/>
                </a:lnTo>
                <a:lnTo>
                  <a:pt x="247" y="519"/>
                </a:lnTo>
                <a:close/>
                <a:moveTo>
                  <a:pt x="259" y="522"/>
                </a:moveTo>
                <a:lnTo>
                  <a:pt x="259" y="525"/>
                </a:lnTo>
                <a:lnTo>
                  <a:pt x="254" y="532"/>
                </a:lnTo>
                <a:lnTo>
                  <a:pt x="255" y="526"/>
                </a:lnTo>
                <a:lnTo>
                  <a:pt x="259" y="522"/>
                </a:lnTo>
                <a:close/>
                <a:moveTo>
                  <a:pt x="198" y="539"/>
                </a:moveTo>
                <a:lnTo>
                  <a:pt x="191" y="544"/>
                </a:lnTo>
                <a:lnTo>
                  <a:pt x="187" y="539"/>
                </a:lnTo>
                <a:lnTo>
                  <a:pt x="194" y="531"/>
                </a:lnTo>
                <a:lnTo>
                  <a:pt x="204" y="528"/>
                </a:lnTo>
                <a:lnTo>
                  <a:pt x="208" y="528"/>
                </a:lnTo>
                <a:lnTo>
                  <a:pt x="210" y="534"/>
                </a:lnTo>
                <a:lnTo>
                  <a:pt x="214" y="537"/>
                </a:lnTo>
                <a:lnTo>
                  <a:pt x="198" y="539"/>
                </a:lnTo>
                <a:close/>
                <a:moveTo>
                  <a:pt x="174" y="552"/>
                </a:moveTo>
                <a:lnTo>
                  <a:pt x="171" y="550"/>
                </a:lnTo>
                <a:lnTo>
                  <a:pt x="173" y="548"/>
                </a:lnTo>
                <a:lnTo>
                  <a:pt x="177" y="550"/>
                </a:lnTo>
                <a:lnTo>
                  <a:pt x="174" y="552"/>
                </a:lnTo>
                <a:close/>
                <a:moveTo>
                  <a:pt x="157" y="563"/>
                </a:moveTo>
                <a:lnTo>
                  <a:pt x="162" y="560"/>
                </a:lnTo>
                <a:lnTo>
                  <a:pt x="156" y="558"/>
                </a:lnTo>
                <a:lnTo>
                  <a:pt x="158" y="554"/>
                </a:lnTo>
                <a:lnTo>
                  <a:pt x="164" y="553"/>
                </a:lnTo>
                <a:lnTo>
                  <a:pt x="164" y="557"/>
                </a:lnTo>
                <a:lnTo>
                  <a:pt x="167" y="553"/>
                </a:lnTo>
                <a:lnTo>
                  <a:pt x="170" y="555"/>
                </a:lnTo>
                <a:lnTo>
                  <a:pt x="164" y="560"/>
                </a:lnTo>
                <a:lnTo>
                  <a:pt x="168" y="560"/>
                </a:lnTo>
                <a:lnTo>
                  <a:pt x="162" y="566"/>
                </a:lnTo>
                <a:lnTo>
                  <a:pt x="147" y="570"/>
                </a:lnTo>
                <a:lnTo>
                  <a:pt x="157" y="563"/>
                </a:lnTo>
                <a:close/>
                <a:moveTo>
                  <a:pt x="147" y="565"/>
                </a:moveTo>
                <a:lnTo>
                  <a:pt x="129" y="581"/>
                </a:lnTo>
                <a:lnTo>
                  <a:pt x="136" y="570"/>
                </a:lnTo>
                <a:lnTo>
                  <a:pt x="139" y="571"/>
                </a:lnTo>
                <a:lnTo>
                  <a:pt x="139" y="566"/>
                </a:lnTo>
                <a:lnTo>
                  <a:pt x="147" y="565"/>
                </a:lnTo>
                <a:close/>
                <a:moveTo>
                  <a:pt x="5035" y="604"/>
                </a:moveTo>
                <a:lnTo>
                  <a:pt x="5034" y="602"/>
                </a:lnTo>
                <a:lnTo>
                  <a:pt x="5040" y="597"/>
                </a:lnTo>
                <a:lnTo>
                  <a:pt x="5035" y="604"/>
                </a:lnTo>
                <a:close/>
                <a:moveTo>
                  <a:pt x="18" y="609"/>
                </a:moveTo>
                <a:lnTo>
                  <a:pt x="20" y="601"/>
                </a:lnTo>
                <a:lnTo>
                  <a:pt x="23" y="600"/>
                </a:lnTo>
                <a:lnTo>
                  <a:pt x="22" y="603"/>
                </a:lnTo>
                <a:lnTo>
                  <a:pt x="25" y="604"/>
                </a:lnTo>
                <a:lnTo>
                  <a:pt x="18" y="609"/>
                </a:lnTo>
                <a:close/>
                <a:moveTo>
                  <a:pt x="5068" y="603"/>
                </a:moveTo>
                <a:lnTo>
                  <a:pt x="5066" y="601"/>
                </a:lnTo>
                <a:lnTo>
                  <a:pt x="5070" y="601"/>
                </a:lnTo>
                <a:lnTo>
                  <a:pt x="5068" y="603"/>
                </a:lnTo>
                <a:close/>
                <a:moveTo>
                  <a:pt x="5062" y="615"/>
                </a:moveTo>
                <a:lnTo>
                  <a:pt x="5053" y="608"/>
                </a:lnTo>
                <a:lnTo>
                  <a:pt x="5066" y="614"/>
                </a:lnTo>
                <a:lnTo>
                  <a:pt x="5062" y="615"/>
                </a:lnTo>
                <a:close/>
                <a:moveTo>
                  <a:pt x="265" y="1146"/>
                </a:moveTo>
                <a:lnTo>
                  <a:pt x="261" y="1144"/>
                </a:lnTo>
                <a:lnTo>
                  <a:pt x="262" y="1141"/>
                </a:lnTo>
                <a:lnTo>
                  <a:pt x="267" y="1140"/>
                </a:lnTo>
                <a:lnTo>
                  <a:pt x="265" y="1146"/>
                </a:lnTo>
                <a:close/>
                <a:moveTo>
                  <a:pt x="288" y="1155"/>
                </a:moveTo>
                <a:lnTo>
                  <a:pt x="284" y="1154"/>
                </a:lnTo>
                <a:lnTo>
                  <a:pt x="282" y="1150"/>
                </a:lnTo>
                <a:lnTo>
                  <a:pt x="286" y="1148"/>
                </a:lnTo>
                <a:lnTo>
                  <a:pt x="291" y="1154"/>
                </a:lnTo>
                <a:lnTo>
                  <a:pt x="288" y="1155"/>
                </a:lnTo>
                <a:close/>
                <a:moveTo>
                  <a:pt x="302" y="1158"/>
                </a:moveTo>
                <a:lnTo>
                  <a:pt x="296" y="1157"/>
                </a:lnTo>
                <a:lnTo>
                  <a:pt x="303" y="1156"/>
                </a:lnTo>
                <a:lnTo>
                  <a:pt x="302" y="1158"/>
                </a:lnTo>
                <a:close/>
                <a:moveTo>
                  <a:pt x="309" y="1165"/>
                </a:moveTo>
                <a:lnTo>
                  <a:pt x="304" y="1160"/>
                </a:lnTo>
                <a:lnTo>
                  <a:pt x="306" y="1158"/>
                </a:lnTo>
                <a:lnTo>
                  <a:pt x="314" y="1162"/>
                </a:lnTo>
                <a:lnTo>
                  <a:pt x="309" y="1165"/>
                </a:lnTo>
                <a:close/>
                <a:moveTo>
                  <a:pt x="301" y="1162"/>
                </a:moveTo>
                <a:lnTo>
                  <a:pt x="299" y="1159"/>
                </a:lnTo>
                <a:lnTo>
                  <a:pt x="303" y="1161"/>
                </a:lnTo>
                <a:lnTo>
                  <a:pt x="301" y="1162"/>
                </a:lnTo>
                <a:close/>
                <a:moveTo>
                  <a:pt x="316" y="1169"/>
                </a:moveTo>
                <a:lnTo>
                  <a:pt x="326" y="1174"/>
                </a:lnTo>
                <a:lnTo>
                  <a:pt x="331" y="1180"/>
                </a:lnTo>
                <a:lnTo>
                  <a:pt x="319" y="1189"/>
                </a:lnTo>
                <a:lnTo>
                  <a:pt x="315" y="1187"/>
                </a:lnTo>
                <a:lnTo>
                  <a:pt x="314" y="1177"/>
                </a:lnTo>
                <a:lnTo>
                  <a:pt x="317" y="1173"/>
                </a:lnTo>
                <a:lnTo>
                  <a:pt x="316" y="1169"/>
                </a:lnTo>
                <a:close/>
                <a:moveTo>
                  <a:pt x="1557" y="761"/>
                </a:moveTo>
                <a:lnTo>
                  <a:pt x="1557" y="761"/>
                </a:lnTo>
                <a:lnTo>
                  <a:pt x="1558" y="763"/>
                </a:lnTo>
                <a:lnTo>
                  <a:pt x="1555" y="764"/>
                </a:lnTo>
                <a:lnTo>
                  <a:pt x="1557" y="761"/>
                </a:lnTo>
                <a:close/>
                <a:moveTo>
                  <a:pt x="1475" y="833"/>
                </a:moveTo>
                <a:lnTo>
                  <a:pt x="1481" y="828"/>
                </a:lnTo>
                <a:lnTo>
                  <a:pt x="1495" y="827"/>
                </a:lnTo>
                <a:lnTo>
                  <a:pt x="1500" y="824"/>
                </a:lnTo>
                <a:lnTo>
                  <a:pt x="1496" y="828"/>
                </a:lnTo>
                <a:lnTo>
                  <a:pt x="1506" y="825"/>
                </a:lnTo>
                <a:lnTo>
                  <a:pt x="1481" y="834"/>
                </a:lnTo>
                <a:lnTo>
                  <a:pt x="1475" y="833"/>
                </a:lnTo>
                <a:close/>
                <a:moveTo>
                  <a:pt x="1459" y="1174"/>
                </a:moveTo>
                <a:lnTo>
                  <a:pt x="1460" y="1174"/>
                </a:lnTo>
                <a:lnTo>
                  <a:pt x="1460" y="1175"/>
                </a:lnTo>
                <a:lnTo>
                  <a:pt x="1459" y="1175"/>
                </a:lnTo>
                <a:lnTo>
                  <a:pt x="1459" y="1174"/>
                </a:lnTo>
                <a:close/>
                <a:moveTo>
                  <a:pt x="1459" y="1174"/>
                </a:moveTo>
                <a:lnTo>
                  <a:pt x="1459" y="1174"/>
                </a:lnTo>
                <a:lnTo>
                  <a:pt x="1458" y="1175"/>
                </a:lnTo>
                <a:lnTo>
                  <a:pt x="1458" y="1174"/>
                </a:lnTo>
                <a:lnTo>
                  <a:pt x="1459" y="1174"/>
                </a:lnTo>
                <a:close/>
                <a:moveTo>
                  <a:pt x="454" y="386"/>
                </a:moveTo>
                <a:lnTo>
                  <a:pt x="447" y="390"/>
                </a:lnTo>
                <a:lnTo>
                  <a:pt x="449" y="386"/>
                </a:lnTo>
                <a:lnTo>
                  <a:pt x="445" y="386"/>
                </a:lnTo>
                <a:lnTo>
                  <a:pt x="448" y="383"/>
                </a:lnTo>
                <a:lnTo>
                  <a:pt x="454" y="386"/>
                </a:lnTo>
                <a:close/>
                <a:moveTo>
                  <a:pt x="433" y="385"/>
                </a:moveTo>
                <a:lnTo>
                  <a:pt x="431" y="392"/>
                </a:lnTo>
                <a:lnTo>
                  <a:pt x="429" y="391"/>
                </a:lnTo>
                <a:lnTo>
                  <a:pt x="431" y="383"/>
                </a:lnTo>
                <a:lnTo>
                  <a:pt x="433" y="385"/>
                </a:lnTo>
                <a:close/>
                <a:moveTo>
                  <a:pt x="443" y="389"/>
                </a:moveTo>
                <a:lnTo>
                  <a:pt x="434" y="401"/>
                </a:lnTo>
                <a:lnTo>
                  <a:pt x="429" y="403"/>
                </a:lnTo>
                <a:lnTo>
                  <a:pt x="439" y="387"/>
                </a:lnTo>
                <a:lnTo>
                  <a:pt x="443" y="389"/>
                </a:lnTo>
                <a:close/>
                <a:moveTo>
                  <a:pt x="356" y="450"/>
                </a:moveTo>
                <a:lnTo>
                  <a:pt x="353" y="446"/>
                </a:lnTo>
                <a:lnTo>
                  <a:pt x="358" y="448"/>
                </a:lnTo>
                <a:lnTo>
                  <a:pt x="355" y="445"/>
                </a:lnTo>
                <a:lnTo>
                  <a:pt x="360" y="444"/>
                </a:lnTo>
                <a:lnTo>
                  <a:pt x="361" y="439"/>
                </a:lnTo>
                <a:lnTo>
                  <a:pt x="371" y="443"/>
                </a:lnTo>
                <a:lnTo>
                  <a:pt x="369" y="448"/>
                </a:lnTo>
                <a:lnTo>
                  <a:pt x="367" y="445"/>
                </a:lnTo>
                <a:lnTo>
                  <a:pt x="367" y="448"/>
                </a:lnTo>
                <a:lnTo>
                  <a:pt x="356" y="450"/>
                </a:lnTo>
                <a:close/>
                <a:moveTo>
                  <a:pt x="353" y="448"/>
                </a:moveTo>
                <a:lnTo>
                  <a:pt x="358" y="452"/>
                </a:lnTo>
                <a:lnTo>
                  <a:pt x="352" y="451"/>
                </a:lnTo>
                <a:lnTo>
                  <a:pt x="353" y="448"/>
                </a:lnTo>
                <a:close/>
                <a:moveTo>
                  <a:pt x="591" y="449"/>
                </a:moveTo>
                <a:lnTo>
                  <a:pt x="593" y="452"/>
                </a:lnTo>
                <a:lnTo>
                  <a:pt x="591" y="456"/>
                </a:lnTo>
                <a:lnTo>
                  <a:pt x="589" y="452"/>
                </a:lnTo>
                <a:lnTo>
                  <a:pt x="591" y="449"/>
                </a:lnTo>
                <a:close/>
                <a:moveTo>
                  <a:pt x="341" y="475"/>
                </a:moveTo>
                <a:lnTo>
                  <a:pt x="338" y="482"/>
                </a:lnTo>
                <a:lnTo>
                  <a:pt x="334" y="471"/>
                </a:lnTo>
                <a:lnTo>
                  <a:pt x="331" y="471"/>
                </a:lnTo>
                <a:lnTo>
                  <a:pt x="339" y="461"/>
                </a:lnTo>
                <a:lnTo>
                  <a:pt x="348" y="471"/>
                </a:lnTo>
                <a:lnTo>
                  <a:pt x="344" y="461"/>
                </a:lnTo>
                <a:lnTo>
                  <a:pt x="348" y="463"/>
                </a:lnTo>
                <a:lnTo>
                  <a:pt x="344" y="457"/>
                </a:lnTo>
                <a:lnTo>
                  <a:pt x="348" y="456"/>
                </a:lnTo>
                <a:lnTo>
                  <a:pt x="349" y="462"/>
                </a:lnTo>
                <a:lnTo>
                  <a:pt x="352" y="459"/>
                </a:lnTo>
                <a:lnTo>
                  <a:pt x="350" y="456"/>
                </a:lnTo>
                <a:lnTo>
                  <a:pt x="356" y="456"/>
                </a:lnTo>
                <a:lnTo>
                  <a:pt x="353" y="452"/>
                </a:lnTo>
                <a:lnTo>
                  <a:pt x="359" y="454"/>
                </a:lnTo>
                <a:lnTo>
                  <a:pt x="358" y="459"/>
                </a:lnTo>
                <a:lnTo>
                  <a:pt x="364" y="454"/>
                </a:lnTo>
                <a:lnTo>
                  <a:pt x="366" y="457"/>
                </a:lnTo>
                <a:lnTo>
                  <a:pt x="363" y="460"/>
                </a:lnTo>
                <a:lnTo>
                  <a:pt x="369" y="463"/>
                </a:lnTo>
                <a:lnTo>
                  <a:pt x="365" y="467"/>
                </a:lnTo>
                <a:lnTo>
                  <a:pt x="356" y="466"/>
                </a:lnTo>
                <a:lnTo>
                  <a:pt x="362" y="470"/>
                </a:lnTo>
                <a:lnTo>
                  <a:pt x="354" y="469"/>
                </a:lnTo>
                <a:lnTo>
                  <a:pt x="357" y="472"/>
                </a:lnTo>
                <a:lnTo>
                  <a:pt x="353" y="472"/>
                </a:lnTo>
                <a:lnTo>
                  <a:pt x="346" y="476"/>
                </a:lnTo>
                <a:lnTo>
                  <a:pt x="349" y="479"/>
                </a:lnTo>
                <a:lnTo>
                  <a:pt x="342" y="485"/>
                </a:lnTo>
                <a:lnTo>
                  <a:pt x="341" y="484"/>
                </a:lnTo>
                <a:lnTo>
                  <a:pt x="346" y="475"/>
                </a:lnTo>
                <a:lnTo>
                  <a:pt x="341" y="479"/>
                </a:lnTo>
                <a:lnTo>
                  <a:pt x="342" y="475"/>
                </a:lnTo>
                <a:lnTo>
                  <a:pt x="341" y="475"/>
                </a:lnTo>
                <a:close/>
                <a:moveTo>
                  <a:pt x="602" y="470"/>
                </a:moveTo>
                <a:lnTo>
                  <a:pt x="604" y="475"/>
                </a:lnTo>
                <a:lnTo>
                  <a:pt x="600" y="479"/>
                </a:lnTo>
                <a:lnTo>
                  <a:pt x="602" y="474"/>
                </a:lnTo>
                <a:lnTo>
                  <a:pt x="600" y="470"/>
                </a:lnTo>
                <a:lnTo>
                  <a:pt x="602" y="470"/>
                </a:lnTo>
                <a:close/>
                <a:moveTo>
                  <a:pt x="358" y="475"/>
                </a:moveTo>
                <a:lnTo>
                  <a:pt x="351" y="476"/>
                </a:lnTo>
                <a:lnTo>
                  <a:pt x="353" y="473"/>
                </a:lnTo>
                <a:lnTo>
                  <a:pt x="354" y="473"/>
                </a:lnTo>
                <a:lnTo>
                  <a:pt x="358" y="475"/>
                </a:lnTo>
                <a:close/>
                <a:moveTo>
                  <a:pt x="657" y="518"/>
                </a:moveTo>
                <a:lnTo>
                  <a:pt x="659" y="521"/>
                </a:lnTo>
                <a:lnTo>
                  <a:pt x="658" y="525"/>
                </a:lnTo>
                <a:lnTo>
                  <a:pt x="657" y="518"/>
                </a:lnTo>
                <a:close/>
                <a:moveTo>
                  <a:pt x="661" y="523"/>
                </a:moveTo>
                <a:lnTo>
                  <a:pt x="663" y="528"/>
                </a:lnTo>
                <a:lnTo>
                  <a:pt x="660" y="529"/>
                </a:lnTo>
                <a:lnTo>
                  <a:pt x="660" y="522"/>
                </a:lnTo>
                <a:lnTo>
                  <a:pt x="661" y="523"/>
                </a:lnTo>
                <a:close/>
                <a:moveTo>
                  <a:pt x="638" y="522"/>
                </a:moveTo>
                <a:lnTo>
                  <a:pt x="644" y="537"/>
                </a:lnTo>
                <a:lnTo>
                  <a:pt x="638" y="530"/>
                </a:lnTo>
                <a:lnTo>
                  <a:pt x="637" y="526"/>
                </a:lnTo>
                <a:lnTo>
                  <a:pt x="638" y="522"/>
                </a:lnTo>
                <a:close/>
                <a:moveTo>
                  <a:pt x="45" y="599"/>
                </a:moveTo>
                <a:lnTo>
                  <a:pt x="55" y="595"/>
                </a:lnTo>
                <a:lnTo>
                  <a:pt x="53" y="593"/>
                </a:lnTo>
                <a:lnTo>
                  <a:pt x="57" y="590"/>
                </a:lnTo>
                <a:lnTo>
                  <a:pt x="60" y="593"/>
                </a:lnTo>
                <a:lnTo>
                  <a:pt x="56" y="598"/>
                </a:lnTo>
                <a:lnTo>
                  <a:pt x="45" y="599"/>
                </a:lnTo>
                <a:close/>
                <a:moveTo>
                  <a:pt x="66" y="600"/>
                </a:moveTo>
                <a:lnTo>
                  <a:pt x="58" y="597"/>
                </a:lnTo>
                <a:lnTo>
                  <a:pt x="74" y="598"/>
                </a:lnTo>
                <a:lnTo>
                  <a:pt x="66" y="600"/>
                </a:lnTo>
                <a:close/>
                <a:moveTo>
                  <a:pt x="4" y="609"/>
                </a:moveTo>
                <a:lnTo>
                  <a:pt x="0" y="603"/>
                </a:lnTo>
                <a:lnTo>
                  <a:pt x="4" y="602"/>
                </a:lnTo>
                <a:lnTo>
                  <a:pt x="5" y="604"/>
                </a:lnTo>
                <a:lnTo>
                  <a:pt x="4" y="609"/>
                </a:lnTo>
                <a:close/>
                <a:moveTo>
                  <a:pt x="8" y="608"/>
                </a:moveTo>
                <a:lnTo>
                  <a:pt x="16" y="602"/>
                </a:lnTo>
                <a:lnTo>
                  <a:pt x="15" y="607"/>
                </a:lnTo>
                <a:lnTo>
                  <a:pt x="8" y="608"/>
                </a:lnTo>
                <a:close/>
                <a:moveTo>
                  <a:pt x="785" y="693"/>
                </a:moveTo>
                <a:lnTo>
                  <a:pt x="784" y="692"/>
                </a:lnTo>
                <a:lnTo>
                  <a:pt x="780" y="701"/>
                </a:lnTo>
                <a:lnTo>
                  <a:pt x="784" y="700"/>
                </a:lnTo>
                <a:lnTo>
                  <a:pt x="780" y="700"/>
                </a:lnTo>
                <a:lnTo>
                  <a:pt x="785" y="693"/>
                </a:lnTo>
                <a:lnTo>
                  <a:pt x="788" y="689"/>
                </a:lnTo>
                <a:lnTo>
                  <a:pt x="789" y="693"/>
                </a:lnTo>
                <a:lnTo>
                  <a:pt x="786" y="696"/>
                </a:lnTo>
                <a:lnTo>
                  <a:pt x="788" y="696"/>
                </a:lnTo>
                <a:lnTo>
                  <a:pt x="788" y="703"/>
                </a:lnTo>
                <a:lnTo>
                  <a:pt x="787" y="700"/>
                </a:lnTo>
                <a:lnTo>
                  <a:pt x="785" y="705"/>
                </a:lnTo>
                <a:lnTo>
                  <a:pt x="784" y="700"/>
                </a:lnTo>
                <a:lnTo>
                  <a:pt x="781" y="706"/>
                </a:lnTo>
                <a:lnTo>
                  <a:pt x="783" y="707"/>
                </a:lnTo>
                <a:lnTo>
                  <a:pt x="791" y="700"/>
                </a:lnTo>
                <a:lnTo>
                  <a:pt x="790" y="695"/>
                </a:lnTo>
                <a:lnTo>
                  <a:pt x="791" y="687"/>
                </a:lnTo>
                <a:lnTo>
                  <a:pt x="788" y="684"/>
                </a:lnTo>
                <a:lnTo>
                  <a:pt x="791" y="682"/>
                </a:lnTo>
                <a:lnTo>
                  <a:pt x="786" y="677"/>
                </a:lnTo>
                <a:lnTo>
                  <a:pt x="789" y="679"/>
                </a:lnTo>
                <a:lnTo>
                  <a:pt x="789" y="676"/>
                </a:lnTo>
                <a:lnTo>
                  <a:pt x="785" y="666"/>
                </a:lnTo>
                <a:lnTo>
                  <a:pt x="908" y="666"/>
                </a:lnTo>
                <a:lnTo>
                  <a:pt x="1176" y="666"/>
                </a:lnTo>
                <a:lnTo>
                  <a:pt x="1176" y="658"/>
                </a:lnTo>
                <a:lnTo>
                  <a:pt x="1180" y="660"/>
                </a:lnTo>
                <a:lnTo>
                  <a:pt x="1184" y="673"/>
                </a:lnTo>
                <a:lnTo>
                  <a:pt x="1195" y="677"/>
                </a:lnTo>
                <a:lnTo>
                  <a:pt x="1207" y="674"/>
                </a:lnTo>
                <a:lnTo>
                  <a:pt x="1216" y="683"/>
                </a:lnTo>
                <a:lnTo>
                  <a:pt x="1220" y="681"/>
                </a:lnTo>
                <a:lnTo>
                  <a:pt x="1229" y="687"/>
                </a:lnTo>
                <a:lnTo>
                  <a:pt x="1236" y="683"/>
                </a:lnTo>
                <a:lnTo>
                  <a:pt x="1238" y="686"/>
                </a:lnTo>
                <a:lnTo>
                  <a:pt x="1258" y="688"/>
                </a:lnTo>
                <a:lnTo>
                  <a:pt x="1272" y="681"/>
                </a:lnTo>
                <a:lnTo>
                  <a:pt x="1322" y="711"/>
                </a:lnTo>
                <a:lnTo>
                  <a:pt x="1326" y="720"/>
                </a:lnTo>
                <a:lnTo>
                  <a:pt x="1332" y="719"/>
                </a:lnTo>
                <a:lnTo>
                  <a:pt x="1334" y="728"/>
                </a:lnTo>
                <a:lnTo>
                  <a:pt x="1339" y="727"/>
                </a:lnTo>
                <a:lnTo>
                  <a:pt x="1342" y="729"/>
                </a:lnTo>
                <a:lnTo>
                  <a:pt x="1339" y="733"/>
                </a:lnTo>
                <a:lnTo>
                  <a:pt x="1354" y="742"/>
                </a:lnTo>
                <a:lnTo>
                  <a:pt x="1360" y="778"/>
                </a:lnTo>
                <a:lnTo>
                  <a:pt x="1354" y="797"/>
                </a:lnTo>
                <a:lnTo>
                  <a:pt x="1347" y="802"/>
                </a:lnTo>
                <a:lnTo>
                  <a:pt x="1346" y="807"/>
                </a:lnTo>
                <a:lnTo>
                  <a:pt x="1352" y="814"/>
                </a:lnTo>
                <a:lnTo>
                  <a:pt x="1405" y="792"/>
                </a:lnTo>
                <a:lnTo>
                  <a:pt x="1402" y="780"/>
                </a:lnTo>
                <a:lnTo>
                  <a:pt x="1409" y="776"/>
                </a:lnTo>
                <a:lnTo>
                  <a:pt x="1436" y="776"/>
                </a:lnTo>
                <a:lnTo>
                  <a:pt x="1441" y="767"/>
                </a:lnTo>
                <a:lnTo>
                  <a:pt x="1462" y="750"/>
                </a:lnTo>
                <a:lnTo>
                  <a:pt x="1511" y="749"/>
                </a:lnTo>
                <a:lnTo>
                  <a:pt x="1513" y="744"/>
                </a:lnTo>
                <a:lnTo>
                  <a:pt x="1520" y="745"/>
                </a:lnTo>
                <a:lnTo>
                  <a:pt x="1528" y="732"/>
                </a:lnTo>
                <a:lnTo>
                  <a:pt x="1528" y="725"/>
                </a:lnTo>
                <a:lnTo>
                  <a:pt x="1532" y="715"/>
                </a:lnTo>
                <a:lnTo>
                  <a:pt x="1543" y="699"/>
                </a:lnTo>
                <a:lnTo>
                  <a:pt x="1548" y="705"/>
                </a:lnTo>
                <a:lnTo>
                  <a:pt x="1556" y="702"/>
                </a:lnTo>
                <a:lnTo>
                  <a:pt x="1563" y="707"/>
                </a:lnTo>
                <a:lnTo>
                  <a:pt x="1563" y="736"/>
                </a:lnTo>
                <a:lnTo>
                  <a:pt x="1569" y="738"/>
                </a:lnTo>
                <a:lnTo>
                  <a:pt x="1568" y="744"/>
                </a:lnTo>
                <a:lnTo>
                  <a:pt x="1572" y="746"/>
                </a:lnTo>
                <a:lnTo>
                  <a:pt x="1574" y="750"/>
                </a:lnTo>
                <a:lnTo>
                  <a:pt x="1572" y="752"/>
                </a:lnTo>
                <a:lnTo>
                  <a:pt x="1575" y="753"/>
                </a:lnTo>
                <a:lnTo>
                  <a:pt x="1572" y="756"/>
                </a:lnTo>
                <a:lnTo>
                  <a:pt x="1557" y="760"/>
                </a:lnTo>
                <a:lnTo>
                  <a:pt x="1552" y="763"/>
                </a:lnTo>
                <a:lnTo>
                  <a:pt x="1549" y="763"/>
                </a:lnTo>
                <a:lnTo>
                  <a:pt x="1549" y="758"/>
                </a:lnTo>
                <a:lnTo>
                  <a:pt x="1547" y="761"/>
                </a:lnTo>
                <a:lnTo>
                  <a:pt x="1546" y="768"/>
                </a:lnTo>
                <a:lnTo>
                  <a:pt x="1543" y="771"/>
                </a:lnTo>
                <a:lnTo>
                  <a:pt x="1541" y="768"/>
                </a:lnTo>
                <a:lnTo>
                  <a:pt x="1539" y="772"/>
                </a:lnTo>
                <a:lnTo>
                  <a:pt x="1537" y="769"/>
                </a:lnTo>
                <a:lnTo>
                  <a:pt x="1536" y="774"/>
                </a:lnTo>
                <a:lnTo>
                  <a:pt x="1535" y="768"/>
                </a:lnTo>
                <a:lnTo>
                  <a:pt x="1535" y="775"/>
                </a:lnTo>
                <a:lnTo>
                  <a:pt x="1534" y="772"/>
                </a:lnTo>
                <a:lnTo>
                  <a:pt x="1530" y="774"/>
                </a:lnTo>
                <a:lnTo>
                  <a:pt x="1530" y="778"/>
                </a:lnTo>
                <a:lnTo>
                  <a:pt x="1522" y="786"/>
                </a:lnTo>
                <a:lnTo>
                  <a:pt x="1521" y="794"/>
                </a:lnTo>
                <a:lnTo>
                  <a:pt x="1524" y="795"/>
                </a:lnTo>
                <a:lnTo>
                  <a:pt x="1517" y="802"/>
                </a:lnTo>
                <a:lnTo>
                  <a:pt x="1522" y="804"/>
                </a:lnTo>
                <a:lnTo>
                  <a:pt x="1523" y="808"/>
                </a:lnTo>
                <a:lnTo>
                  <a:pt x="1527" y="813"/>
                </a:lnTo>
                <a:lnTo>
                  <a:pt x="1532" y="812"/>
                </a:lnTo>
                <a:lnTo>
                  <a:pt x="1529" y="806"/>
                </a:lnTo>
                <a:lnTo>
                  <a:pt x="1531" y="807"/>
                </a:lnTo>
                <a:lnTo>
                  <a:pt x="1533" y="814"/>
                </a:lnTo>
                <a:lnTo>
                  <a:pt x="1523" y="817"/>
                </a:lnTo>
                <a:lnTo>
                  <a:pt x="1522" y="813"/>
                </a:lnTo>
                <a:lnTo>
                  <a:pt x="1515" y="818"/>
                </a:lnTo>
                <a:lnTo>
                  <a:pt x="1516" y="812"/>
                </a:lnTo>
                <a:lnTo>
                  <a:pt x="1514" y="814"/>
                </a:lnTo>
                <a:lnTo>
                  <a:pt x="1512" y="812"/>
                </a:lnTo>
                <a:lnTo>
                  <a:pt x="1511" y="820"/>
                </a:lnTo>
                <a:lnTo>
                  <a:pt x="1491" y="821"/>
                </a:lnTo>
                <a:lnTo>
                  <a:pt x="1477" y="831"/>
                </a:lnTo>
                <a:lnTo>
                  <a:pt x="1477" y="828"/>
                </a:lnTo>
                <a:lnTo>
                  <a:pt x="1472" y="837"/>
                </a:lnTo>
                <a:lnTo>
                  <a:pt x="1475" y="837"/>
                </a:lnTo>
                <a:lnTo>
                  <a:pt x="1476" y="840"/>
                </a:lnTo>
                <a:lnTo>
                  <a:pt x="1474" y="850"/>
                </a:lnTo>
                <a:lnTo>
                  <a:pt x="1474" y="844"/>
                </a:lnTo>
                <a:lnTo>
                  <a:pt x="1470" y="857"/>
                </a:lnTo>
                <a:lnTo>
                  <a:pt x="1462" y="865"/>
                </a:lnTo>
                <a:lnTo>
                  <a:pt x="1463" y="861"/>
                </a:lnTo>
                <a:lnTo>
                  <a:pt x="1455" y="857"/>
                </a:lnTo>
                <a:lnTo>
                  <a:pt x="1453" y="852"/>
                </a:lnTo>
                <a:lnTo>
                  <a:pt x="1461" y="845"/>
                </a:lnTo>
                <a:lnTo>
                  <a:pt x="1453" y="852"/>
                </a:lnTo>
                <a:lnTo>
                  <a:pt x="1461" y="873"/>
                </a:lnTo>
                <a:lnTo>
                  <a:pt x="1449" y="896"/>
                </a:lnTo>
                <a:lnTo>
                  <a:pt x="1447" y="896"/>
                </a:lnTo>
                <a:lnTo>
                  <a:pt x="1448" y="890"/>
                </a:lnTo>
                <a:lnTo>
                  <a:pt x="1452" y="882"/>
                </a:lnTo>
                <a:lnTo>
                  <a:pt x="1449" y="882"/>
                </a:lnTo>
                <a:lnTo>
                  <a:pt x="1449" y="874"/>
                </a:lnTo>
                <a:lnTo>
                  <a:pt x="1447" y="878"/>
                </a:lnTo>
                <a:lnTo>
                  <a:pt x="1444" y="873"/>
                </a:lnTo>
                <a:lnTo>
                  <a:pt x="1444" y="870"/>
                </a:lnTo>
                <a:lnTo>
                  <a:pt x="1448" y="870"/>
                </a:lnTo>
                <a:lnTo>
                  <a:pt x="1443" y="869"/>
                </a:lnTo>
                <a:lnTo>
                  <a:pt x="1444" y="866"/>
                </a:lnTo>
                <a:lnTo>
                  <a:pt x="1446" y="867"/>
                </a:lnTo>
                <a:lnTo>
                  <a:pt x="1444" y="864"/>
                </a:lnTo>
                <a:lnTo>
                  <a:pt x="1442" y="866"/>
                </a:lnTo>
                <a:lnTo>
                  <a:pt x="1446" y="861"/>
                </a:lnTo>
                <a:lnTo>
                  <a:pt x="1444" y="862"/>
                </a:lnTo>
                <a:lnTo>
                  <a:pt x="1445" y="858"/>
                </a:lnTo>
                <a:lnTo>
                  <a:pt x="1449" y="854"/>
                </a:lnTo>
                <a:lnTo>
                  <a:pt x="1448" y="852"/>
                </a:lnTo>
                <a:lnTo>
                  <a:pt x="1440" y="858"/>
                </a:lnTo>
                <a:lnTo>
                  <a:pt x="1441" y="860"/>
                </a:lnTo>
                <a:lnTo>
                  <a:pt x="1439" y="859"/>
                </a:lnTo>
                <a:lnTo>
                  <a:pt x="1441" y="863"/>
                </a:lnTo>
                <a:lnTo>
                  <a:pt x="1440" y="869"/>
                </a:lnTo>
                <a:lnTo>
                  <a:pt x="1442" y="875"/>
                </a:lnTo>
                <a:lnTo>
                  <a:pt x="1437" y="870"/>
                </a:lnTo>
                <a:lnTo>
                  <a:pt x="1438" y="873"/>
                </a:lnTo>
                <a:lnTo>
                  <a:pt x="1442" y="877"/>
                </a:lnTo>
                <a:lnTo>
                  <a:pt x="1443" y="881"/>
                </a:lnTo>
                <a:lnTo>
                  <a:pt x="1432" y="874"/>
                </a:lnTo>
                <a:lnTo>
                  <a:pt x="1429" y="874"/>
                </a:lnTo>
                <a:lnTo>
                  <a:pt x="1433" y="868"/>
                </a:lnTo>
                <a:lnTo>
                  <a:pt x="1432" y="865"/>
                </a:lnTo>
                <a:lnTo>
                  <a:pt x="1432" y="869"/>
                </a:lnTo>
                <a:lnTo>
                  <a:pt x="1428" y="874"/>
                </a:lnTo>
                <a:lnTo>
                  <a:pt x="1444" y="884"/>
                </a:lnTo>
                <a:lnTo>
                  <a:pt x="1442" y="888"/>
                </a:lnTo>
                <a:lnTo>
                  <a:pt x="1431" y="878"/>
                </a:lnTo>
                <a:lnTo>
                  <a:pt x="1443" y="889"/>
                </a:lnTo>
                <a:lnTo>
                  <a:pt x="1444" y="893"/>
                </a:lnTo>
                <a:lnTo>
                  <a:pt x="1442" y="895"/>
                </a:lnTo>
                <a:lnTo>
                  <a:pt x="1437" y="892"/>
                </a:lnTo>
                <a:lnTo>
                  <a:pt x="1443" y="899"/>
                </a:lnTo>
                <a:lnTo>
                  <a:pt x="1438" y="896"/>
                </a:lnTo>
                <a:lnTo>
                  <a:pt x="1430" y="894"/>
                </a:lnTo>
                <a:lnTo>
                  <a:pt x="1443" y="902"/>
                </a:lnTo>
                <a:lnTo>
                  <a:pt x="1444" y="900"/>
                </a:lnTo>
                <a:lnTo>
                  <a:pt x="1447" y="901"/>
                </a:lnTo>
                <a:lnTo>
                  <a:pt x="1454" y="920"/>
                </a:lnTo>
                <a:lnTo>
                  <a:pt x="1448" y="904"/>
                </a:lnTo>
                <a:lnTo>
                  <a:pt x="1449" y="908"/>
                </a:lnTo>
                <a:lnTo>
                  <a:pt x="1447" y="908"/>
                </a:lnTo>
                <a:lnTo>
                  <a:pt x="1450" y="916"/>
                </a:lnTo>
                <a:lnTo>
                  <a:pt x="1448" y="911"/>
                </a:lnTo>
                <a:lnTo>
                  <a:pt x="1448" y="914"/>
                </a:lnTo>
                <a:lnTo>
                  <a:pt x="1444" y="911"/>
                </a:lnTo>
                <a:lnTo>
                  <a:pt x="1446" y="914"/>
                </a:lnTo>
                <a:lnTo>
                  <a:pt x="1440" y="917"/>
                </a:lnTo>
                <a:lnTo>
                  <a:pt x="1437" y="913"/>
                </a:lnTo>
                <a:lnTo>
                  <a:pt x="1437" y="918"/>
                </a:lnTo>
                <a:lnTo>
                  <a:pt x="1446" y="917"/>
                </a:lnTo>
                <a:lnTo>
                  <a:pt x="1445" y="922"/>
                </a:lnTo>
                <a:lnTo>
                  <a:pt x="1447" y="923"/>
                </a:lnTo>
                <a:lnTo>
                  <a:pt x="1449" y="918"/>
                </a:lnTo>
                <a:lnTo>
                  <a:pt x="1451" y="922"/>
                </a:lnTo>
                <a:lnTo>
                  <a:pt x="1445" y="929"/>
                </a:lnTo>
                <a:lnTo>
                  <a:pt x="1440" y="927"/>
                </a:lnTo>
                <a:lnTo>
                  <a:pt x="1439" y="924"/>
                </a:lnTo>
                <a:lnTo>
                  <a:pt x="1438" y="927"/>
                </a:lnTo>
                <a:lnTo>
                  <a:pt x="1432" y="925"/>
                </a:lnTo>
                <a:lnTo>
                  <a:pt x="1441" y="930"/>
                </a:lnTo>
                <a:lnTo>
                  <a:pt x="1436" y="934"/>
                </a:lnTo>
                <a:lnTo>
                  <a:pt x="1432" y="932"/>
                </a:lnTo>
                <a:lnTo>
                  <a:pt x="1437" y="936"/>
                </a:lnTo>
                <a:lnTo>
                  <a:pt x="1443" y="934"/>
                </a:lnTo>
                <a:lnTo>
                  <a:pt x="1440" y="939"/>
                </a:lnTo>
                <a:lnTo>
                  <a:pt x="1429" y="942"/>
                </a:lnTo>
                <a:lnTo>
                  <a:pt x="1427" y="939"/>
                </a:lnTo>
                <a:lnTo>
                  <a:pt x="1428" y="942"/>
                </a:lnTo>
                <a:lnTo>
                  <a:pt x="1423" y="946"/>
                </a:lnTo>
                <a:lnTo>
                  <a:pt x="1420" y="953"/>
                </a:lnTo>
                <a:lnTo>
                  <a:pt x="1419" y="949"/>
                </a:lnTo>
                <a:lnTo>
                  <a:pt x="1418" y="953"/>
                </a:lnTo>
                <a:lnTo>
                  <a:pt x="1410" y="954"/>
                </a:lnTo>
                <a:lnTo>
                  <a:pt x="1402" y="964"/>
                </a:lnTo>
                <a:lnTo>
                  <a:pt x="1401" y="962"/>
                </a:lnTo>
                <a:lnTo>
                  <a:pt x="1402" y="965"/>
                </a:lnTo>
                <a:lnTo>
                  <a:pt x="1399" y="968"/>
                </a:lnTo>
                <a:lnTo>
                  <a:pt x="1393" y="972"/>
                </a:lnTo>
                <a:lnTo>
                  <a:pt x="1391" y="971"/>
                </a:lnTo>
                <a:lnTo>
                  <a:pt x="1392" y="974"/>
                </a:lnTo>
                <a:lnTo>
                  <a:pt x="1386" y="977"/>
                </a:lnTo>
                <a:lnTo>
                  <a:pt x="1381" y="976"/>
                </a:lnTo>
                <a:lnTo>
                  <a:pt x="1384" y="980"/>
                </a:lnTo>
                <a:lnTo>
                  <a:pt x="1381" y="981"/>
                </a:lnTo>
                <a:lnTo>
                  <a:pt x="1379" y="976"/>
                </a:lnTo>
                <a:lnTo>
                  <a:pt x="1381" y="981"/>
                </a:lnTo>
                <a:lnTo>
                  <a:pt x="1374" y="992"/>
                </a:lnTo>
                <a:lnTo>
                  <a:pt x="1372" y="992"/>
                </a:lnTo>
                <a:lnTo>
                  <a:pt x="1373" y="994"/>
                </a:lnTo>
                <a:lnTo>
                  <a:pt x="1369" y="1004"/>
                </a:lnTo>
                <a:lnTo>
                  <a:pt x="1371" y="1014"/>
                </a:lnTo>
                <a:lnTo>
                  <a:pt x="1376" y="1030"/>
                </a:lnTo>
                <a:lnTo>
                  <a:pt x="1382" y="1040"/>
                </a:lnTo>
                <a:lnTo>
                  <a:pt x="1379" y="1037"/>
                </a:lnTo>
                <a:lnTo>
                  <a:pt x="1380" y="1043"/>
                </a:lnTo>
                <a:lnTo>
                  <a:pt x="1390" y="1069"/>
                </a:lnTo>
                <a:lnTo>
                  <a:pt x="1385" y="1094"/>
                </a:lnTo>
                <a:lnTo>
                  <a:pt x="1375" y="1095"/>
                </a:lnTo>
                <a:lnTo>
                  <a:pt x="1375" y="1092"/>
                </a:lnTo>
                <a:lnTo>
                  <a:pt x="1377" y="1093"/>
                </a:lnTo>
                <a:lnTo>
                  <a:pt x="1372" y="1085"/>
                </a:lnTo>
                <a:lnTo>
                  <a:pt x="1366" y="1082"/>
                </a:lnTo>
                <a:lnTo>
                  <a:pt x="1362" y="1074"/>
                </a:lnTo>
                <a:lnTo>
                  <a:pt x="1365" y="1071"/>
                </a:lnTo>
                <a:lnTo>
                  <a:pt x="1362" y="1074"/>
                </a:lnTo>
                <a:lnTo>
                  <a:pt x="1362" y="1067"/>
                </a:lnTo>
                <a:lnTo>
                  <a:pt x="1360" y="1067"/>
                </a:lnTo>
                <a:lnTo>
                  <a:pt x="1360" y="1070"/>
                </a:lnTo>
                <a:lnTo>
                  <a:pt x="1357" y="1067"/>
                </a:lnTo>
                <a:lnTo>
                  <a:pt x="1353" y="1059"/>
                </a:lnTo>
                <a:lnTo>
                  <a:pt x="1356" y="1051"/>
                </a:lnTo>
                <a:lnTo>
                  <a:pt x="1353" y="1049"/>
                </a:lnTo>
                <a:lnTo>
                  <a:pt x="1354" y="1053"/>
                </a:lnTo>
                <a:lnTo>
                  <a:pt x="1352" y="1056"/>
                </a:lnTo>
                <a:lnTo>
                  <a:pt x="1350" y="1052"/>
                </a:lnTo>
                <a:lnTo>
                  <a:pt x="1353" y="1039"/>
                </a:lnTo>
                <a:lnTo>
                  <a:pt x="1351" y="1032"/>
                </a:lnTo>
                <a:lnTo>
                  <a:pt x="1347" y="1030"/>
                </a:lnTo>
                <a:lnTo>
                  <a:pt x="1334" y="1016"/>
                </a:lnTo>
                <a:lnTo>
                  <a:pt x="1315" y="1023"/>
                </a:lnTo>
                <a:lnTo>
                  <a:pt x="1315" y="1021"/>
                </a:lnTo>
                <a:lnTo>
                  <a:pt x="1311" y="1016"/>
                </a:lnTo>
                <a:lnTo>
                  <a:pt x="1314" y="1017"/>
                </a:lnTo>
                <a:lnTo>
                  <a:pt x="1309" y="1013"/>
                </a:lnTo>
                <a:lnTo>
                  <a:pt x="1308" y="1014"/>
                </a:lnTo>
                <a:lnTo>
                  <a:pt x="1309" y="1016"/>
                </a:lnTo>
                <a:lnTo>
                  <a:pt x="1301" y="1011"/>
                </a:lnTo>
                <a:lnTo>
                  <a:pt x="1304" y="1011"/>
                </a:lnTo>
                <a:lnTo>
                  <a:pt x="1302" y="1010"/>
                </a:lnTo>
                <a:lnTo>
                  <a:pt x="1289" y="1012"/>
                </a:lnTo>
                <a:lnTo>
                  <a:pt x="1292" y="1010"/>
                </a:lnTo>
                <a:lnTo>
                  <a:pt x="1289" y="1009"/>
                </a:lnTo>
                <a:lnTo>
                  <a:pt x="1284" y="1013"/>
                </a:lnTo>
                <a:lnTo>
                  <a:pt x="1285" y="1010"/>
                </a:lnTo>
                <a:lnTo>
                  <a:pt x="1284" y="1013"/>
                </a:lnTo>
                <a:lnTo>
                  <a:pt x="1277" y="1014"/>
                </a:lnTo>
                <a:lnTo>
                  <a:pt x="1281" y="1013"/>
                </a:lnTo>
                <a:lnTo>
                  <a:pt x="1277" y="1006"/>
                </a:lnTo>
                <a:lnTo>
                  <a:pt x="1275" y="1013"/>
                </a:lnTo>
                <a:lnTo>
                  <a:pt x="1263" y="1011"/>
                </a:lnTo>
                <a:lnTo>
                  <a:pt x="1255" y="1015"/>
                </a:lnTo>
                <a:lnTo>
                  <a:pt x="1246" y="1011"/>
                </a:lnTo>
                <a:lnTo>
                  <a:pt x="1243" y="1014"/>
                </a:lnTo>
                <a:lnTo>
                  <a:pt x="1247" y="1017"/>
                </a:lnTo>
                <a:lnTo>
                  <a:pt x="1254" y="1015"/>
                </a:lnTo>
                <a:lnTo>
                  <a:pt x="1251" y="1018"/>
                </a:lnTo>
                <a:lnTo>
                  <a:pt x="1254" y="1020"/>
                </a:lnTo>
                <a:lnTo>
                  <a:pt x="1258" y="1017"/>
                </a:lnTo>
                <a:lnTo>
                  <a:pt x="1257" y="1022"/>
                </a:lnTo>
                <a:lnTo>
                  <a:pt x="1252" y="1024"/>
                </a:lnTo>
                <a:lnTo>
                  <a:pt x="1263" y="1031"/>
                </a:lnTo>
                <a:lnTo>
                  <a:pt x="1257" y="1035"/>
                </a:lnTo>
                <a:lnTo>
                  <a:pt x="1259" y="1032"/>
                </a:lnTo>
                <a:lnTo>
                  <a:pt x="1258" y="1033"/>
                </a:lnTo>
                <a:lnTo>
                  <a:pt x="1246" y="1025"/>
                </a:lnTo>
                <a:lnTo>
                  <a:pt x="1248" y="1027"/>
                </a:lnTo>
                <a:lnTo>
                  <a:pt x="1247" y="1032"/>
                </a:lnTo>
                <a:lnTo>
                  <a:pt x="1246" y="1033"/>
                </a:lnTo>
                <a:lnTo>
                  <a:pt x="1243" y="1029"/>
                </a:lnTo>
                <a:lnTo>
                  <a:pt x="1238" y="1032"/>
                </a:lnTo>
                <a:lnTo>
                  <a:pt x="1231" y="1030"/>
                </a:lnTo>
                <a:lnTo>
                  <a:pt x="1233" y="1029"/>
                </a:lnTo>
                <a:lnTo>
                  <a:pt x="1223" y="1021"/>
                </a:lnTo>
                <a:lnTo>
                  <a:pt x="1218" y="1022"/>
                </a:lnTo>
                <a:lnTo>
                  <a:pt x="1219" y="1024"/>
                </a:lnTo>
                <a:lnTo>
                  <a:pt x="1216" y="1025"/>
                </a:lnTo>
                <a:lnTo>
                  <a:pt x="1203" y="1021"/>
                </a:lnTo>
                <a:lnTo>
                  <a:pt x="1194" y="1022"/>
                </a:lnTo>
                <a:lnTo>
                  <a:pt x="1195" y="1018"/>
                </a:lnTo>
                <a:lnTo>
                  <a:pt x="1193" y="1021"/>
                </a:lnTo>
                <a:lnTo>
                  <a:pt x="1194" y="1023"/>
                </a:lnTo>
                <a:lnTo>
                  <a:pt x="1182" y="1028"/>
                </a:lnTo>
                <a:lnTo>
                  <a:pt x="1186" y="1025"/>
                </a:lnTo>
                <a:lnTo>
                  <a:pt x="1182" y="1025"/>
                </a:lnTo>
                <a:lnTo>
                  <a:pt x="1182" y="1021"/>
                </a:lnTo>
                <a:lnTo>
                  <a:pt x="1177" y="1022"/>
                </a:lnTo>
                <a:lnTo>
                  <a:pt x="1180" y="1028"/>
                </a:lnTo>
                <a:lnTo>
                  <a:pt x="1176" y="1033"/>
                </a:lnTo>
                <a:lnTo>
                  <a:pt x="1161" y="1043"/>
                </a:lnTo>
                <a:lnTo>
                  <a:pt x="1164" y="1040"/>
                </a:lnTo>
                <a:lnTo>
                  <a:pt x="1155" y="1039"/>
                </a:lnTo>
                <a:lnTo>
                  <a:pt x="1158" y="1043"/>
                </a:lnTo>
                <a:lnTo>
                  <a:pt x="1155" y="1045"/>
                </a:lnTo>
                <a:lnTo>
                  <a:pt x="1153" y="1043"/>
                </a:lnTo>
                <a:lnTo>
                  <a:pt x="1153" y="1046"/>
                </a:lnTo>
                <a:lnTo>
                  <a:pt x="1148" y="1048"/>
                </a:lnTo>
                <a:lnTo>
                  <a:pt x="1148" y="1049"/>
                </a:lnTo>
                <a:lnTo>
                  <a:pt x="1149" y="1049"/>
                </a:lnTo>
                <a:lnTo>
                  <a:pt x="1147" y="1053"/>
                </a:lnTo>
                <a:lnTo>
                  <a:pt x="1142" y="1052"/>
                </a:lnTo>
                <a:lnTo>
                  <a:pt x="1146" y="1056"/>
                </a:lnTo>
                <a:lnTo>
                  <a:pt x="1144" y="1061"/>
                </a:lnTo>
                <a:lnTo>
                  <a:pt x="1139" y="1059"/>
                </a:lnTo>
                <a:lnTo>
                  <a:pt x="1141" y="1062"/>
                </a:lnTo>
                <a:lnTo>
                  <a:pt x="1144" y="1062"/>
                </a:lnTo>
                <a:lnTo>
                  <a:pt x="1142" y="1068"/>
                </a:lnTo>
                <a:lnTo>
                  <a:pt x="1148" y="1082"/>
                </a:lnTo>
                <a:lnTo>
                  <a:pt x="1144" y="1084"/>
                </a:lnTo>
                <a:lnTo>
                  <a:pt x="1120" y="1075"/>
                </a:lnTo>
                <a:lnTo>
                  <a:pt x="1115" y="1065"/>
                </a:lnTo>
                <a:lnTo>
                  <a:pt x="1114" y="1057"/>
                </a:lnTo>
                <a:lnTo>
                  <a:pt x="1103" y="1045"/>
                </a:lnTo>
                <a:lnTo>
                  <a:pt x="1098" y="1032"/>
                </a:lnTo>
                <a:lnTo>
                  <a:pt x="1087" y="1022"/>
                </a:lnTo>
                <a:lnTo>
                  <a:pt x="1074" y="1020"/>
                </a:lnTo>
                <a:lnTo>
                  <a:pt x="1069" y="1022"/>
                </a:lnTo>
                <a:lnTo>
                  <a:pt x="1062" y="1034"/>
                </a:lnTo>
                <a:lnTo>
                  <a:pt x="1059" y="1034"/>
                </a:lnTo>
                <a:lnTo>
                  <a:pt x="1043" y="1023"/>
                </a:lnTo>
                <a:lnTo>
                  <a:pt x="1038" y="1009"/>
                </a:lnTo>
                <a:lnTo>
                  <a:pt x="1019" y="994"/>
                </a:lnTo>
                <a:lnTo>
                  <a:pt x="1017" y="989"/>
                </a:lnTo>
                <a:lnTo>
                  <a:pt x="991" y="988"/>
                </a:lnTo>
                <a:lnTo>
                  <a:pt x="991" y="996"/>
                </a:lnTo>
                <a:lnTo>
                  <a:pt x="951" y="996"/>
                </a:lnTo>
                <a:lnTo>
                  <a:pt x="898" y="977"/>
                </a:lnTo>
                <a:lnTo>
                  <a:pt x="899" y="973"/>
                </a:lnTo>
                <a:lnTo>
                  <a:pt x="865" y="976"/>
                </a:lnTo>
                <a:lnTo>
                  <a:pt x="860" y="962"/>
                </a:lnTo>
                <a:lnTo>
                  <a:pt x="851" y="956"/>
                </a:lnTo>
                <a:lnTo>
                  <a:pt x="846" y="956"/>
                </a:lnTo>
                <a:lnTo>
                  <a:pt x="845" y="950"/>
                </a:lnTo>
                <a:lnTo>
                  <a:pt x="837" y="949"/>
                </a:lnTo>
                <a:lnTo>
                  <a:pt x="830" y="944"/>
                </a:lnTo>
                <a:lnTo>
                  <a:pt x="815" y="942"/>
                </a:lnTo>
                <a:lnTo>
                  <a:pt x="815" y="932"/>
                </a:lnTo>
                <a:lnTo>
                  <a:pt x="797" y="911"/>
                </a:lnTo>
                <a:lnTo>
                  <a:pt x="798" y="900"/>
                </a:lnTo>
                <a:lnTo>
                  <a:pt x="791" y="896"/>
                </a:lnTo>
                <a:lnTo>
                  <a:pt x="789" y="885"/>
                </a:lnTo>
                <a:lnTo>
                  <a:pt x="796" y="891"/>
                </a:lnTo>
                <a:lnTo>
                  <a:pt x="790" y="882"/>
                </a:lnTo>
                <a:lnTo>
                  <a:pt x="799" y="880"/>
                </a:lnTo>
                <a:lnTo>
                  <a:pt x="791" y="879"/>
                </a:lnTo>
                <a:lnTo>
                  <a:pt x="789" y="885"/>
                </a:lnTo>
                <a:lnTo>
                  <a:pt x="782" y="881"/>
                </a:lnTo>
                <a:lnTo>
                  <a:pt x="784" y="880"/>
                </a:lnTo>
                <a:lnTo>
                  <a:pt x="780" y="873"/>
                </a:lnTo>
                <a:lnTo>
                  <a:pt x="771" y="865"/>
                </a:lnTo>
                <a:lnTo>
                  <a:pt x="770" y="851"/>
                </a:lnTo>
                <a:lnTo>
                  <a:pt x="762" y="837"/>
                </a:lnTo>
                <a:lnTo>
                  <a:pt x="765" y="830"/>
                </a:lnTo>
                <a:lnTo>
                  <a:pt x="767" y="818"/>
                </a:lnTo>
                <a:lnTo>
                  <a:pt x="760" y="791"/>
                </a:lnTo>
                <a:lnTo>
                  <a:pt x="762" y="783"/>
                </a:lnTo>
                <a:lnTo>
                  <a:pt x="765" y="782"/>
                </a:lnTo>
                <a:lnTo>
                  <a:pt x="763" y="781"/>
                </a:lnTo>
                <a:lnTo>
                  <a:pt x="766" y="775"/>
                </a:lnTo>
                <a:lnTo>
                  <a:pt x="769" y="739"/>
                </a:lnTo>
                <a:lnTo>
                  <a:pt x="768" y="726"/>
                </a:lnTo>
                <a:lnTo>
                  <a:pt x="779" y="725"/>
                </a:lnTo>
                <a:lnTo>
                  <a:pt x="767" y="723"/>
                </a:lnTo>
                <a:lnTo>
                  <a:pt x="767" y="716"/>
                </a:lnTo>
                <a:lnTo>
                  <a:pt x="768" y="721"/>
                </a:lnTo>
                <a:lnTo>
                  <a:pt x="768" y="717"/>
                </a:lnTo>
                <a:lnTo>
                  <a:pt x="771" y="715"/>
                </a:lnTo>
                <a:lnTo>
                  <a:pt x="766" y="712"/>
                </a:lnTo>
                <a:lnTo>
                  <a:pt x="770" y="710"/>
                </a:lnTo>
                <a:lnTo>
                  <a:pt x="766" y="707"/>
                </a:lnTo>
                <a:lnTo>
                  <a:pt x="765" y="710"/>
                </a:lnTo>
                <a:lnTo>
                  <a:pt x="757" y="680"/>
                </a:lnTo>
                <a:lnTo>
                  <a:pt x="768" y="684"/>
                </a:lnTo>
                <a:lnTo>
                  <a:pt x="785" y="685"/>
                </a:lnTo>
                <a:lnTo>
                  <a:pt x="786" y="690"/>
                </a:lnTo>
                <a:lnTo>
                  <a:pt x="785" y="693"/>
                </a:lnTo>
                <a:close/>
                <a:moveTo>
                  <a:pt x="780" y="666"/>
                </a:moveTo>
                <a:lnTo>
                  <a:pt x="781" y="666"/>
                </a:lnTo>
                <a:lnTo>
                  <a:pt x="781" y="667"/>
                </a:lnTo>
                <a:lnTo>
                  <a:pt x="780" y="666"/>
                </a:lnTo>
                <a:close/>
                <a:moveTo>
                  <a:pt x="788" y="680"/>
                </a:moveTo>
                <a:lnTo>
                  <a:pt x="789" y="681"/>
                </a:lnTo>
                <a:lnTo>
                  <a:pt x="786" y="683"/>
                </a:lnTo>
                <a:lnTo>
                  <a:pt x="791" y="689"/>
                </a:lnTo>
                <a:lnTo>
                  <a:pt x="785" y="683"/>
                </a:lnTo>
                <a:lnTo>
                  <a:pt x="788" y="680"/>
                </a:lnTo>
                <a:close/>
                <a:moveTo>
                  <a:pt x="192" y="370"/>
                </a:moveTo>
                <a:lnTo>
                  <a:pt x="185" y="370"/>
                </a:lnTo>
                <a:lnTo>
                  <a:pt x="189" y="365"/>
                </a:lnTo>
                <a:lnTo>
                  <a:pt x="182" y="362"/>
                </a:lnTo>
                <a:lnTo>
                  <a:pt x="183" y="361"/>
                </a:lnTo>
                <a:lnTo>
                  <a:pt x="191" y="350"/>
                </a:lnTo>
                <a:lnTo>
                  <a:pt x="184" y="357"/>
                </a:lnTo>
                <a:lnTo>
                  <a:pt x="181" y="362"/>
                </a:lnTo>
                <a:lnTo>
                  <a:pt x="181" y="366"/>
                </a:lnTo>
                <a:lnTo>
                  <a:pt x="174" y="358"/>
                </a:lnTo>
                <a:lnTo>
                  <a:pt x="175" y="352"/>
                </a:lnTo>
                <a:lnTo>
                  <a:pt x="170" y="352"/>
                </a:lnTo>
                <a:lnTo>
                  <a:pt x="170" y="347"/>
                </a:lnTo>
                <a:lnTo>
                  <a:pt x="175" y="348"/>
                </a:lnTo>
                <a:lnTo>
                  <a:pt x="171" y="344"/>
                </a:lnTo>
                <a:lnTo>
                  <a:pt x="178" y="343"/>
                </a:lnTo>
                <a:lnTo>
                  <a:pt x="176" y="335"/>
                </a:lnTo>
                <a:lnTo>
                  <a:pt x="183" y="325"/>
                </a:lnTo>
                <a:lnTo>
                  <a:pt x="188" y="323"/>
                </a:lnTo>
                <a:lnTo>
                  <a:pt x="191" y="327"/>
                </a:lnTo>
                <a:lnTo>
                  <a:pt x="189" y="321"/>
                </a:lnTo>
                <a:lnTo>
                  <a:pt x="194" y="316"/>
                </a:lnTo>
                <a:lnTo>
                  <a:pt x="190" y="318"/>
                </a:lnTo>
                <a:lnTo>
                  <a:pt x="189" y="313"/>
                </a:lnTo>
                <a:lnTo>
                  <a:pt x="191" y="308"/>
                </a:lnTo>
                <a:lnTo>
                  <a:pt x="196" y="308"/>
                </a:lnTo>
                <a:lnTo>
                  <a:pt x="193" y="304"/>
                </a:lnTo>
                <a:lnTo>
                  <a:pt x="195" y="301"/>
                </a:lnTo>
                <a:lnTo>
                  <a:pt x="213" y="306"/>
                </a:lnTo>
                <a:lnTo>
                  <a:pt x="225" y="291"/>
                </a:lnTo>
                <a:lnTo>
                  <a:pt x="237" y="294"/>
                </a:lnTo>
                <a:lnTo>
                  <a:pt x="246" y="285"/>
                </a:lnTo>
                <a:lnTo>
                  <a:pt x="244" y="270"/>
                </a:lnTo>
                <a:lnTo>
                  <a:pt x="240" y="263"/>
                </a:lnTo>
                <a:lnTo>
                  <a:pt x="236" y="263"/>
                </a:lnTo>
                <a:lnTo>
                  <a:pt x="246" y="256"/>
                </a:lnTo>
                <a:lnTo>
                  <a:pt x="242" y="246"/>
                </a:lnTo>
                <a:lnTo>
                  <a:pt x="228" y="253"/>
                </a:lnTo>
                <a:lnTo>
                  <a:pt x="218" y="266"/>
                </a:lnTo>
                <a:lnTo>
                  <a:pt x="213" y="255"/>
                </a:lnTo>
                <a:lnTo>
                  <a:pt x="210" y="257"/>
                </a:lnTo>
                <a:lnTo>
                  <a:pt x="214" y="259"/>
                </a:lnTo>
                <a:lnTo>
                  <a:pt x="213" y="263"/>
                </a:lnTo>
                <a:lnTo>
                  <a:pt x="204" y="257"/>
                </a:lnTo>
                <a:lnTo>
                  <a:pt x="186" y="261"/>
                </a:lnTo>
                <a:lnTo>
                  <a:pt x="167" y="255"/>
                </a:lnTo>
                <a:lnTo>
                  <a:pt x="167" y="247"/>
                </a:lnTo>
                <a:lnTo>
                  <a:pt x="159" y="236"/>
                </a:lnTo>
                <a:lnTo>
                  <a:pt x="164" y="239"/>
                </a:lnTo>
                <a:lnTo>
                  <a:pt x="170" y="233"/>
                </a:lnTo>
                <a:lnTo>
                  <a:pt x="152" y="229"/>
                </a:lnTo>
                <a:lnTo>
                  <a:pt x="142" y="221"/>
                </a:lnTo>
                <a:lnTo>
                  <a:pt x="169" y="203"/>
                </a:lnTo>
                <a:lnTo>
                  <a:pt x="179" y="204"/>
                </a:lnTo>
                <a:lnTo>
                  <a:pt x="174" y="202"/>
                </a:lnTo>
                <a:lnTo>
                  <a:pt x="176" y="198"/>
                </a:lnTo>
                <a:lnTo>
                  <a:pt x="197" y="188"/>
                </a:lnTo>
                <a:lnTo>
                  <a:pt x="206" y="189"/>
                </a:lnTo>
                <a:lnTo>
                  <a:pt x="202" y="189"/>
                </a:lnTo>
                <a:lnTo>
                  <a:pt x="204" y="191"/>
                </a:lnTo>
                <a:lnTo>
                  <a:pt x="203" y="200"/>
                </a:lnTo>
                <a:lnTo>
                  <a:pt x="198" y="203"/>
                </a:lnTo>
                <a:lnTo>
                  <a:pt x="232" y="210"/>
                </a:lnTo>
                <a:lnTo>
                  <a:pt x="235" y="200"/>
                </a:lnTo>
                <a:lnTo>
                  <a:pt x="242" y="200"/>
                </a:lnTo>
                <a:lnTo>
                  <a:pt x="241" y="205"/>
                </a:lnTo>
                <a:lnTo>
                  <a:pt x="243" y="200"/>
                </a:lnTo>
                <a:lnTo>
                  <a:pt x="236" y="195"/>
                </a:lnTo>
                <a:lnTo>
                  <a:pt x="231" y="199"/>
                </a:lnTo>
                <a:lnTo>
                  <a:pt x="231" y="191"/>
                </a:lnTo>
                <a:lnTo>
                  <a:pt x="222" y="183"/>
                </a:lnTo>
                <a:lnTo>
                  <a:pt x="220" y="177"/>
                </a:lnTo>
                <a:lnTo>
                  <a:pt x="225" y="176"/>
                </a:lnTo>
                <a:lnTo>
                  <a:pt x="228" y="186"/>
                </a:lnTo>
                <a:lnTo>
                  <a:pt x="235" y="194"/>
                </a:lnTo>
                <a:lnTo>
                  <a:pt x="240" y="190"/>
                </a:lnTo>
                <a:lnTo>
                  <a:pt x="246" y="196"/>
                </a:lnTo>
                <a:lnTo>
                  <a:pt x="254" y="195"/>
                </a:lnTo>
                <a:lnTo>
                  <a:pt x="254" y="187"/>
                </a:lnTo>
                <a:lnTo>
                  <a:pt x="236" y="191"/>
                </a:lnTo>
                <a:lnTo>
                  <a:pt x="231" y="184"/>
                </a:lnTo>
                <a:lnTo>
                  <a:pt x="236" y="174"/>
                </a:lnTo>
                <a:lnTo>
                  <a:pt x="223" y="174"/>
                </a:lnTo>
                <a:lnTo>
                  <a:pt x="224" y="168"/>
                </a:lnTo>
                <a:lnTo>
                  <a:pt x="221" y="173"/>
                </a:lnTo>
                <a:lnTo>
                  <a:pt x="205" y="170"/>
                </a:lnTo>
                <a:lnTo>
                  <a:pt x="199" y="151"/>
                </a:lnTo>
                <a:lnTo>
                  <a:pt x="161" y="123"/>
                </a:lnTo>
                <a:lnTo>
                  <a:pt x="167" y="121"/>
                </a:lnTo>
                <a:lnTo>
                  <a:pt x="169" y="103"/>
                </a:lnTo>
                <a:lnTo>
                  <a:pt x="202" y="97"/>
                </a:lnTo>
                <a:lnTo>
                  <a:pt x="213" y="84"/>
                </a:lnTo>
                <a:lnTo>
                  <a:pt x="215" y="68"/>
                </a:lnTo>
                <a:lnTo>
                  <a:pt x="229" y="45"/>
                </a:lnTo>
                <a:lnTo>
                  <a:pt x="232" y="47"/>
                </a:lnTo>
                <a:lnTo>
                  <a:pt x="228" y="51"/>
                </a:lnTo>
                <a:lnTo>
                  <a:pt x="231" y="51"/>
                </a:lnTo>
                <a:lnTo>
                  <a:pt x="258" y="33"/>
                </a:lnTo>
                <a:lnTo>
                  <a:pt x="255" y="38"/>
                </a:lnTo>
                <a:lnTo>
                  <a:pt x="260" y="47"/>
                </a:lnTo>
                <a:lnTo>
                  <a:pt x="260" y="37"/>
                </a:lnTo>
                <a:lnTo>
                  <a:pt x="267" y="36"/>
                </a:lnTo>
                <a:lnTo>
                  <a:pt x="256" y="32"/>
                </a:lnTo>
                <a:lnTo>
                  <a:pt x="264" y="23"/>
                </a:lnTo>
                <a:lnTo>
                  <a:pt x="269" y="21"/>
                </a:lnTo>
                <a:lnTo>
                  <a:pt x="265" y="25"/>
                </a:lnTo>
                <a:lnTo>
                  <a:pt x="269" y="28"/>
                </a:lnTo>
                <a:lnTo>
                  <a:pt x="286" y="22"/>
                </a:lnTo>
                <a:lnTo>
                  <a:pt x="306" y="0"/>
                </a:lnTo>
                <a:lnTo>
                  <a:pt x="320" y="8"/>
                </a:lnTo>
                <a:lnTo>
                  <a:pt x="312" y="19"/>
                </a:lnTo>
                <a:lnTo>
                  <a:pt x="314" y="20"/>
                </a:lnTo>
                <a:lnTo>
                  <a:pt x="315" y="26"/>
                </a:lnTo>
                <a:lnTo>
                  <a:pt x="327" y="9"/>
                </a:lnTo>
                <a:lnTo>
                  <a:pt x="327" y="15"/>
                </a:lnTo>
                <a:lnTo>
                  <a:pt x="331" y="11"/>
                </a:lnTo>
                <a:lnTo>
                  <a:pt x="334" y="16"/>
                </a:lnTo>
                <a:lnTo>
                  <a:pt x="334" y="23"/>
                </a:lnTo>
                <a:lnTo>
                  <a:pt x="339" y="25"/>
                </a:lnTo>
                <a:lnTo>
                  <a:pt x="353" y="18"/>
                </a:lnTo>
                <a:lnTo>
                  <a:pt x="367" y="22"/>
                </a:lnTo>
                <a:lnTo>
                  <a:pt x="364" y="30"/>
                </a:lnTo>
                <a:lnTo>
                  <a:pt x="369" y="33"/>
                </a:lnTo>
                <a:lnTo>
                  <a:pt x="362" y="35"/>
                </a:lnTo>
                <a:lnTo>
                  <a:pt x="375" y="35"/>
                </a:lnTo>
                <a:lnTo>
                  <a:pt x="371" y="39"/>
                </a:lnTo>
                <a:lnTo>
                  <a:pt x="411" y="37"/>
                </a:lnTo>
                <a:lnTo>
                  <a:pt x="471" y="59"/>
                </a:lnTo>
                <a:lnTo>
                  <a:pt x="495" y="53"/>
                </a:lnTo>
                <a:lnTo>
                  <a:pt x="527" y="73"/>
                </a:lnTo>
                <a:lnTo>
                  <a:pt x="527" y="388"/>
                </a:lnTo>
                <a:lnTo>
                  <a:pt x="541" y="392"/>
                </a:lnTo>
                <a:lnTo>
                  <a:pt x="554" y="387"/>
                </a:lnTo>
                <a:lnTo>
                  <a:pt x="553" y="395"/>
                </a:lnTo>
                <a:lnTo>
                  <a:pt x="575" y="418"/>
                </a:lnTo>
                <a:lnTo>
                  <a:pt x="577" y="427"/>
                </a:lnTo>
                <a:lnTo>
                  <a:pt x="586" y="420"/>
                </a:lnTo>
                <a:lnTo>
                  <a:pt x="589" y="420"/>
                </a:lnTo>
                <a:lnTo>
                  <a:pt x="591" y="412"/>
                </a:lnTo>
                <a:lnTo>
                  <a:pt x="594" y="410"/>
                </a:lnTo>
                <a:lnTo>
                  <a:pt x="592" y="408"/>
                </a:lnTo>
                <a:lnTo>
                  <a:pt x="605" y="403"/>
                </a:lnTo>
                <a:lnTo>
                  <a:pt x="611" y="409"/>
                </a:lnTo>
                <a:lnTo>
                  <a:pt x="610" y="413"/>
                </a:lnTo>
                <a:lnTo>
                  <a:pt x="612" y="417"/>
                </a:lnTo>
                <a:lnTo>
                  <a:pt x="634" y="439"/>
                </a:lnTo>
                <a:lnTo>
                  <a:pt x="651" y="473"/>
                </a:lnTo>
                <a:lnTo>
                  <a:pt x="649" y="476"/>
                </a:lnTo>
                <a:lnTo>
                  <a:pt x="653" y="477"/>
                </a:lnTo>
                <a:lnTo>
                  <a:pt x="653" y="482"/>
                </a:lnTo>
                <a:lnTo>
                  <a:pt x="656" y="483"/>
                </a:lnTo>
                <a:lnTo>
                  <a:pt x="656" y="488"/>
                </a:lnTo>
                <a:lnTo>
                  <a:pt x="681" y="501"/>
                </a:lnTo>
                <a:lnTo>
                  <a:pt x="682" y="506"/>
                </a:lnTo>
                <a:lnTo>
                  <a:pt x="680" y="510"/>
                </a:lnTo>
                <a:lnTo>
                  <a:pt x="682" y="522"/>
                </a:lnTo>
                <a:lnTo>
                  <a:pt x="677" y="531"/>
                </a:lnTo>
                <a:lnTo>
                  <a:pt x="672" y="535"/>
                </a:lnTo>
                <a:lnTo>
                  <a:pt x="672" y="530"/>
                </a:lnTo>
                <a:lnTo>
                  <a:pt x="670" y="534"/>
                </a:lnTo>
                <a:lnTo>
                  <a:pt x="668" y="528"/>
                </a:lnTo>
                <a:lnTo>
                  <a:pt x="672" y="526"/>
                </a:lnTo>
                <a:lnTo>
                  <a:pt x="676" y="521"/>
                </a:lnTo>
                <a:lnTo>
                  <a:pt x="672" y="526"/>
                </a:lnTo>
                <a:lnTo>
                  <a:pt x="671" y="525"/>
                </a:lnTo>
                <a:lnTo>
                  <a:pt x="667" y="525"/>
                </a:lnTo>
                <a:lnTo>
                  <a:pt x="669" y="522"/>
                </a:lnTo>
                <a:lnTo>
                  <a:pt x="674" y="521"/>
                </a:lnTo>
                <a:lnTo>
                  <a:pt x="670" y="521"/>
                </a:lnTo>
                <a:lnTo>
                  <a:pt x="670" y="511"/>
                </a:lnTo>
                <a:lnTo>
                  <a:pt x="666" y="505"/>
                </a:lnTo>
                <a:lnTo>
                  <a:pt x="668" y="501"/>
                </a:lnTo>
                <a:lnTo>
                  <a:pt x="656" y="507"/>
                </a:lnTo>
                <a:lnTo>
                  <a:pt x="657" y="509"/>
                </a:lnTo>
                <a:lnTo>
                  <a:pt x="656" y="513"/>
                </a:lnTo>
                <a:lnTo>
                  <a:pt x="655" y="516"/>
                </a:lnTo>
                <a:lnTo>
                  <a:pt x="652" y="514"/>
                </a:lnTo>
                <a:lnTo>
                  <a:pt x="651" y="511"/>
                </a:lnTo>
                <a:lnTo>
                  <a:pt x="655" y="505"/>
                </a:lnTo>
                <a:lnTo>
                  <a:pt x="655" y="499"/>
                </a:lnTo>
                <a:lnTo>
                  <a:pt x="657" y="499"/>
                </a:lnTo>
                <a:lnTo>
                  <a:pt x="654" y="495"/>
                </a:lnTo>
                <a:lnTo>
                  <a:pt x="649" y="490"/>
                </a:lnTo>
                <a:lnTo>
                  <a:pt x="649" y="488"/>
                </a:lnTo>
                <a:lnTo>
                  <a:pt x="647" y="487"/>
                </a:lnTo>
                <a:lnTo>
                  <a:pt x="649" y="483"/>
                </a:lnTo>
                <a:lnTo>
                  <a:pt x="643" y="482"/>
                </a:lnTo>
                <a:lnTo>
                  <a:pt x="642" y="476"/>
                </a:lnTo>
                <a:lnTo>
                  <a:pt x="633" y="473"/>
                </a:lnTo>
                <a:lnTo>
                  <a:pt x="639" y="469"/>
                </a:lnTo>
                <a:lnTo>
                  <a:pt x="634" y="469"/>
                </a:lnTo>
                <a:lnTo>
                  <a:pt x="633" y="465"/>
                </a:lnTo>
                <a:lnTo>
                  <a:pt x="636" y="463"/>
                </a:lnTo>
                <a:lnTo>
                  <a:pt x="632" y="463"/>
                </a:lnTo>
                <a:lnTo>
                  <a:pt x="631" y="460"/>
                </a:lnTo>
                <a:lnTo>
                  <a:pt x="640" y="465"/>
                </a:lnTo>
                <a:lnTo>
                  <a:pt x="633" y="458"/>
                </a:lnTo>
                <a:lnTo>
                  <a:pt x="632" y="454"/>
                </a:lnTo>
                <a:lnTo>
                  <a:pt x="638" y="456"/>
                </a:lnTo>
                <a:lnTo>
                  <a:pt x="632" y="454"/>
                </a:lnTo>
                <a:lnTo>
                  <a:pt x="630" y="457"/>
                </a:lnTo>
                <a:lnTo>
                  <a:pt x="628" y="453"/>
                </a:lnTo>
                <a:lnTo>
                  <a:pt x="630" y="448"/>
                </a:lnTo>
                <a:lnTo>
                  <a:pt x="627" y="452"/>
                </a:lnTo>
                <a:lnTo>
                  <a:pt x="625" y="450"/>
                </a:lnTo>
                <a:lnTo>
                  <a:pt x="626" y="441"/>
                </a:lnTo>
                <a:lnTo>
                  <a:pt x="629" y="438"/>
                </a:lnTo>
                <a:lnTo>
                  <a:pt x="626" y="438"/>
                </a:lnTo>
                <a:lnTo>
                  <a:pt x="623" y="446"/>
                </a:lnTo>
                <a:lnTo>
                  <a:pt x="618" y="442"/>
                </a:lnTo>
                <a:lnTo>
                  <a:pt x="615" y="442"/>
                </a:lnTo>
                <a:lnTo>
                  <a:pt x="612" y="434"/>
                </a:lnTo>
                <a:lnTo>
                  <a:pt x="607" y="412"/>
                </a:lnTo>
                <a:lnTo>
                  <a:pt x="605" y="417"/>
                </a:lnTo>
                <a:lnTo>
                  <a:pt x="607" y="422"/>
                </a:lnTo>
                <a:lnTo>
                  <a:pt x="604" y="419"/>
                </a:lnTo>
                <a:lnTo>
                  <a:pt x="610" y="446"/>
                </a:lnTo>
                <a:lnTo>
                  <a:pt x="607" y="445"/>
                </a:lnTo>
                <a:lnTo>
                  <a:pt x="605" y="439"/>
                </a:lnTo>
                <a:lnTo>
                  <a:pt x="599" y="442"/>
                </a:lnTo>
                <a:lnTo>
                  <a:pt x="600" y="437"/>
                </a:lnTo>
                <a:lnTo>
                  <a:pt x="596" y="430"/>
                </a:lnTo>
                <a:lnTo>
                  <a:pt x="600" y="427"/>
                </a:lnTo>
                <a:lnTo>
                  <a:pt x="595" y="424"/>
                </a:lnTo>
                <a:lnTo>
                  <a:pt x="596" y="429"/>
                </a:lnTo>
                <a:lnTo>
                  <a:pt x="594" y="431"/>
                </a:lnTo>
                <a:lnTo>
                  <a:pt x="583" y="423"/>
                </a:lnTo>
                <a:lnTo>
                  <a:pt x="583" y="424"/>
                </a:lnTo>
                <a:lnTo>
                  <a:pt x="581" y="430"/>
                </a:lnTo>
                <a:lnTo>
                  <a:pt x="589" y="429"/>
                </a:lnTo>
                <a:lnTo>
                  <a:pt x="592" y="434"/>
                </a:lnTo>
                <a:lnTo>
                  <a:pt x="590" y="435"/>
                </a:lnTo>
                <a:lnTo>
                  <a:pt x="594" y="434"/>
                </a:lnTo>
                <a:lnTo>
                  <a:pt x="596" y="438"/>
                </a:lnTo>
                <a:lnTo>
                  <a:pt x="596" y="443"/>
                </a:lnTo>
                <a:lnTo>
                  <a:pt x="591" y="441"/>
                </a:lnTo>
                <a:lnTo>
                  <a:pt x="592" y="444"/>
                </a:lnTo>
                <a:lnTo>
                  <a:pt x="588" y="443"/>
                </a:lnTo>
                <a:lnTo>
                  <a:pt x="588" y="446"/>
                </a:lnTo>
                <a:lnTo>
                  <a:pt x="561" y="422"/>
                </a:lnTo>
                <a:lnTo>
                  <a:pt x="563" y="420"/>
                </a:lnTo>
                <a:lnTo>
                  <a:pt x="545" y="411"/>
                </a:lnTo>
                <a:lnTo>
                  <a:pt x="548" y="397"/>
                </a:lnTo>
                <a:lnTo>
                  <a:pt x="550" y="400"/>
                </a:lnTo>
                <a:lnTo>
                  <a:pt x="551" y="409"/>
                </a:lnTo>
                <a:lnTo>
                  <a:pt x="551" y="403"/>
                </a:lnTo>
                <a:lnTo>
                  <a:pt x="556" y="403"/>
                </a:lnTo>
                <a:lnTo>
                  <a:pt x="548" y="396"/>
                </a:lnTo>
                <a:lnTo>
                  <a:pt x="535" y="405"/>
                </a:lnTo>
                <a:lnTo>
                  <a:pt x="522" y="401"/>
                </a:lnTo>
                <a:lnTo>
                  <a:pt x="523" y="397"/>
                </a:lnTo>
                <a:lnTo>
                  <a:pt x="521" y="393"/>
                </a:lnTo>
                <a:lnTo>
                  <a:pt x="516" y="398"/>
                </a:lnTo>
                <a:lnTo>
                  <a:pt x="503" y="394"/>
                </a:lnTo>
                <a:lnTo>
                  <a:pt x="485" y="397"/>
                </a:lnTo>
                <a:lnTo>
                  <a:pt x="471" y="388"/>
                </a:lnTo>
                <a:lnTo>
                  <a:pt x="475" y="377"/>
                </a:lnTo>
                <a:lnTo>
                  <a:pt x="466" y="387"/>
                </a:lnTo>
                <a:lnTo>
                  <a:pt x="458" y="383"/>
                </a:lnTo>
                <a:lnTo>
                  <a:pt x="461" y="378"/>
                </a:lnTo>
                <a:lnTo>
                  <a:pt x="452" y="379"/>
                </a:lnTo>
                <a:lnTo>
                  <a:pt x="455" y="374"/>
                </a:lnTo>
                <a:lnTo>
                  <a:pt x="447" y="377"/>
                </a:lnTo>
                <a:lnTo>
                  <a:pt x="454" y="373"/>
                </a:lnTo>
                <a:lnTo>
                  <a:pt x="445" y="370"/>
                </a:lnTo>
                <a:lnTo>
                  <a:pt x="452" y="365"/>
                </a:lnTo>
                <a:lnTo>
                  <a:pt x="436" y="371"/>
                </a:lnTo>
                <a:lnTo>
                  <a:pt x="434" y="370"/>
                </a:lnTo>
                <a:lnTo>
                  <a:pt x="434" y="363"/>
                </a:lnTo>
                <a:lnTo>
                  <a:pt x="433" y="371"/>
                </a:lnTo>
                <a:lnTo>
                  <a:pt x="431" y="373"/>
                </a:lnTo>
                <a:lnTo>
                  <a:pt x="426" y="370"/>
                </a:lnTo>
                <a:lnTo>
                  <a:pt x="432" y="360"/>
                </a:lnTo>
                <a:lnTo>
                  <a:pt x="426" y="367"/>
                </a:lnTo>
                <a:lnTo>
                  <a:pt x="425" y="367"/>
                </a:lnTo>
                <a:lnTo>
                  <a:pt x="422" y="374"/>
                </a:lnTo>
                <a:lnTo>
                  <a:pt x="418" y="374"/>
                </a:lnTo>
                <a:lnTo>
                  <a:pt x="421" y="374"/>
                </a:lnTo>
                <a:lnTo>
                  <a:pt x="418" y="378"/>
                </a:lnTo>
                <a:lnTo>
                  <a:pt x="424" y="375"/>
                </a:lnTo>
                <a:lnTo>
                  <a:pt x="425" y="380"/>
                </a:lnTo>
                <a:lnTo>
                  <a:pt x="418" y="384"/>
                </a:lnTo>
                <a:lnTo>
                  <a:pt x="426" y="380"/>
                </a:lnTo>
                <a:lnTo>
                  <a:pt x="428" y="384"/>
                </a:lnTo>
                <a:lnTo>
                  <a:pt x="422" y="390"/>
                </a:lnTo>
                <a:lnTo>
                  <a:pt x="426" y="391"/>
                </a:lnTo>
                <a:lnTo>
                  <a:pt x="423" y="392"/>
                </a:lnTo>
                <a:lnTo>
                  <a:pt x="421" y="399"/>
                </a:lnTo>
                <a:lnTo>
                  <a:pt x="412" y="395"/>
                </a:lnTo>
                <a:lnTo>
                  <a:pt x="409" y="401"/>
                </a:lnTo>
                <a:lnTo>
                  <a:pt x="407" y="393"/>
                </a:lnTo>
                <a:lnTo>
                  <a:pt x="405" y="401"/>
                </a:lnTo>
                <a:lnTo>
                  <a:pt x="403" y="398"/>
                </a:lnTo>
                <a:lnTo>
                  <a:pt x="403" y="407"/>
                </a:lnTo>
                <a:lnTo>
                  <a:pt x="399" y="403"/>
                </a:lnTo>
                <a:lnTo>
                  <a:pt x="400" y="405"/>
                </a:lnTo>
                <a:lnTo>
                  <a:pt x="399" y="407"/>
                </a:lnTo>
                <a:lnTo>
                  <a:pt x="394" y="412"/>
                </a:lnTo>
                <a:lnTo>
                  <a:pt x="396" y="405"/>
                </a:lnTo>
                <a:lnTo>
                  <a:pt x="392" y="412"/>
                </a:lnTo>
                <a:lnTo>
                  <a:pt x="391" y="408"/>
                </a:lnTo>
                <a:lnTo>
                  <a:pt x="386" y="418"/>
                </a:lnTo>
                <a:lnTo>
                  <a:pt x="375" y="420"/>
                </a:lnTo>
                <a:lnTo>
                  <a:pt x="371" y="417"/>
                </a:lnTo>
                <a:lnTo>
                  <a:pt x="372" y="414"/>
                </a:lnTo>
                <a:lnTo>
                  <a:pt x="379" y="412"/>
                </a:lnTo>
                <a:lnTo>
                  <a:pt x="385" y="403"/>
                </a:lnTo>
                <a:lnTo>
                  <a:pt x="378" y="407"/>
                </a:lnTo>
                <a:lnTo>
                  <a:pt x="372" y="404"/>
                </a:lnTo>
                <a:lnTo>
                  <a:pt x="380" y="386"/>
                </a:lnTo>
                <a:lnTo>
                  <a:pt x="379" y="376"/>
                </a:lnTo>
                <a:lnTo>
                  <a:pt x="394" y="367"/>
                </a:lnTo>
                <a:lnTo>
                  <a:pt x="413" y="373"/>
                </a:lnTo>
                <a:lnTo>
                  <a:pt x="398" y="363"/>
                </a:lnTo>
                <a:lnTo>
                  <a:pt x="410" y="354"/>
                </a:lnTo>
                <a:lnTo>
                  <a:pt x="403" y="354"/>
                </a:lnTo>
                <a:lnTo>
                  <a:pt x="398" y="361"/>
                </a:lnTo>
                <a:lnTo>
                  <a:pt x="390" y="360"/>
                </a:lnTo>
                <a:lnTo>
                  <a:pt x="375" y="371"/>
                </a:lnTo>
                <a:lnTo>
                  <a:pt x="375" y="376"/>
                </a:lnTo>
                <a:lnTo>
                  <a:pt x="368" y="381"/>
                </a:lnTo>
                <a:lnTo>
                  <a:pt x="365" y="389"/>
                </a:lnTo>
                <a:lnTo>
                  <a:pt x="356" y="388"/>
                </a:lnTo>
                <a:lnTo>
                  <a:pt x="363" y="394"/>
                </a:lnTo>
                <a:lnTo>
                  <a:pt x="361" y="399"/>
                </a:lnTo>
                <a:lnTo>
                  <a:pt x="353" y="401"/>
                </a:lnTo>
                <a:lnTo>
                  <a:pt x="357" y="402"/>
                </a:lnTo>
                <a:lnTo>
                  <a:pt x="356" y="405"/>
                </a:lnTo>
                <a:lnTo>
                  <a:pt x="352" y="407"/>
                </a:lnTo>
                <a:lnTo>
                  <a:pt x="350" y="404"/>
                </a:lnTo>
                <a:lnTo>
                  <a:pt x="341" y="415"/>
                </a:lnTo>
                <a:lnTo>
                  <a:pt x="339" y="421"/>
                </a:lnTo>
                <a:lnTo>
                  <a:pt x="340" y="424"/>
                </a:lnTo>
                <a:lnTo>
                  <a:pt x="350" y="425"/>
                </a:lnTo>
                <a:lnTo>
                  <a:pt x="353" y="429"/>
                </a:lnTo>
                <a:lnTo>
                  <a:pt x="350" y="433"/>
                </a:lnTo>
                <a:lnTo>
                  <a:pt x="341" y="439"/>
                </a:lnTo>
                <a:lnTo>
                  <a:pt x="342" y="442"/>
                </a:lnTo>
                <a:lnTo>
                  <a:pt x="337" y="445"/>
                </a:lnTo>
                <a:lnTo>
                  <a:pt x="341" y="444"/>
                </a:lnTo>
                <a:lnTo>
                  <a:pt x="339" y="448"/>
                </a:lnTo>
                <a:lnTo>
                  <a:pt x="328" y="452"/>
                </a:lnTo>
                <a:lnTo>
                  <a:pt x="324" y="459"/>
                </a:lnTo>
                <a:lnTo>
                  <a:pt x="320" y="457"/>
                </a:lnTo>
                <a:lnTo>
                  <a:pt x="318" y="464"/>
                </a:lnTo>
                <a:lnTo>
                  <a:pt x="307" y="469"/>
                </a:lnTo>
                <a:lnTo>
                  <a:pt x="310" y="473"/>
                </a:lnTo>
                <a:lnTo>
                  <a:pt x="306" y="479"/>
                </a:lnTo>
                <a:lnTo>
                  <a:pt x="301" y="479"/>
                </a:lnTo>
                <a:lnTo>
                  <a:pt x="297" y="484"/>
                </a:lnTo>
                <a:lnTo>
                  <a:pt x="294" y="482"/>
                </a:lnTo>
                <a:lnTo>
                  <a:pt x="292" y="486"/>
                </a:lnTo>
                <a:lnTo>
                  <a:pt x="293" y="488"/>
                </a:lnTo>
                <a:lnTo>
                  <a:pt x="289" y="487"/>
                </a:lnTo>
                <a:lnTo>
                  <a:pt x="284" y="490"/>
                </a:lnTo>
                <a:lnTo>
                  <a:pt x="288" y="492"/>
                </a:lnTo>
                <a:lnTo>
                  <a:pt x="280" y="492"/>
                </a:lnTo>
                <a:lnTo>
                  <a:pt x="277" y="497"/>
                </a:lnTo>
                <a:lnTo>
                  <a:pt x="284" y="498"/>
                </a:lnTo>
                <a:lnTo>
                  <a:pt x="278" y="504"/>
                </a:lnTo>
                <a:lnTo>
                  <a:pt x="277" y="501"/>
                </a:lnTo>
                <a:lnTo>
                  <a:pt x="279" y="499"/>
                </a:lnTo>
                <a:lnTo>
                  <a:pt x="277" y="499"/>
                </a:lnTo>
                <a:lnTo>
                  <a:pt x="276" y="505"/>
                </a:lnTo>
                <a:lnTo>
                  <a:pt x="266" y="507"/>
                </a:lnTo>
                <a:lnTo>
                  <a:pt x="262" y="514"/>
                </a:lnTo>
                <a:lnTo>
                  <a:pt x="263" y="509"/>
                </a:lnTo>
                <a:lnTo>
                  <a:pt x="259" y="507"/>
                </a:lnTo>
                <a:lnTo>
                  <a:pt x="250" y="517"/>
                </a:lnTo>
                <a:lnTo>
                  <a:pt x="248" y="515"/>
                </a:lnTo>
                <a:lnTo>
                  <a:pt x="240" y="520"/>
                </a:lnTo>
                <a:lnTo>
                  <a:pt x="236" y="520"/>
                </a:lnTo>
                <a:lnTo>
                  <a:pt x="236" y="517"/>
                </a:lnTo>
                <a:lnTo>
                  <a:pt x="241" y="515"/>
                </a:lnTo>
                <a:lnTo>
                  <a:pt x="235" y="513"/>
                </a:lnTo>
                <a:lnTo>
                  <a:pt x="228" y="523"/>
                </a:lnTo>
                <a:lnTo>
                  <a:pt x="229" y="526"/>
                </a:lnTo>
                <a:lnTo>
                  <a:pt x="223" y="528"/>
                </a:lnTo>
                <a:lnTo>
                  <a:pt x="220" y="521"/>
                </a:lnTo>
                <a:lnTo>
                  <a:pt x="221" y="530"/>
                </a:lnTo>
                <a:lnTo>
                  <a:pt x="217" y="530"/>
                </a:lnTo>
                <a:lnTo>
                  <a:pt x="212" y="525"/>
                </a:lnTo>
                <a:lnTo>
                  <a:pt x="214" y="530"/>
                </a:lnTo>
                <a:lnTo>
                  <a:pt x="210" y="533"/>
                </a:lnTo>
                <a:lnTo>
                  <a:pt x="210" y="526"/>
                </a:lnTo>
                <a:lnTo>
                  <a:pt x="221" y="520"/>
                </a:lnTo>
                <a:lnTo>
                  <a:pt x="225" y="512"/>
                </a:lnTo>
                <a:lnTo>
                  <a:pt x="232" y="506"/>
                </a:lnTo>
                <a:lnTo>
                  <a:pt x="242" y="505"/>
                </a:lnTo>
                <a:lnTo>
                  <a:pt x="248" y="511"/>
                </a:lnTo>
                <a:lnTo>
                  <a:pt x="246" y="507"/>
                </a:lnTo>
                <a:lnTo>
                  <a:pt x="254" y="510"/>
                </a:lnTo>
                <a:lnTo>
                  <a:pt x="249" y="504"/>
                </a:lnTo>
                <a:lnTo>
                  <a:pt x="253" y="496"/>
                </a:lnTo>
                <a:lnTo>
                  <a:pt x="271" y="483"/>
                </a:lnTo>
                <a:lnTo>
                  <a:pt x="277" y="484"/>
                </a:lnTo>
                <a:lnTo>
                  <a:pt x="277" y="477"/>
                </a:lnTo>
                <a:lnTo>
                  <a:pt x="284" y="469"/>
                </a:lnTo>
                <a:lnTo>
                  <a:pt x="289" y="464"/>
                </a:lnTo>
                <a:lnTo>
                  <a:pt x="295" y="465"/>
                </a:lnTo>
                <a:lnTo>
                  <a:pt x="290" y="461"/>
                </a:lnTo>
                <a:lnTo>
                  <a:pt x="291" y="450"/>
                </a:lnTo>
                <a:lnTo>
                  <a:pt x="298" y="448"/>
                </a:lnTo>
                <a:lnTo>
                  <a:pt x="292" y="445"/>
                </a:lnTo>
                <a:lnTo>
                  <a:pt x="292" y="441"/>
                </a:lnTo>
                <a:lnTo>
                  <a:pt x="303" y="420"/>
                </a:lnTo>
                <a:lnTo>
                  <a:pt x="299" y="428"/>
                </a:lnTo>
                <a:lnTo>
                  <a:pt x="281" y="434"/>
                </a:lnTo>
                <a:lnTo>
                  <a:pt x="278" y="430"/>
                </a:lnTo>
                <a:lnTo>
                  <a:pt x="279" y="424"/>
                </a:lnTo>
                <a:lnTo>
                  <a:pt x="286" y="427"/>
                </a:lnTo>
                <a:lnTo>
                  <a:pt x="278" y="420"/>
                </a:lnTo>
                <a:lnTo>
                  <a:pt x="279" y="423"/>
                </a:lnTo>
                <a:lnTo>
                  <a:pt x="276" y="428"/>
                </a:lnTo>
                <a:lnTo>
                  <a:pt x="274" y="426"/>
                </a:lnTo>
                <a:lnTo>
                  <a:pt x="275" y="431"/>
                </a:lnTo>
                <a:lnTo>
                  <a:pt x="273" y="431"/>
                </a:lnTo>
                <a:lnTo>
                  <a:pt x="276" y="438"/>
                </a:lnTo>
                <a:lnTo>
                  <a:pt x="274" y="441"/>
                </a:lnTo>
                <a:lnTo>
                  <a:pt x="271" y="440"/>
                </a:lnTo>
                <a:lnTo>
                  <a:pt x="263" y="426"/>
                </a:lnTo>
                <a:lnTo>
                  <a:pt x="259" y="431"/>
                </a:lnTo>
                <a:lnTo>
                  <a:pt x="253" y="423"/>
                </a:lnTo>
                <a:lnTo>
                  <a:pt x="234" y="435"/>
                </a:lnTo>
                <a:lnTo>
                  <a:pt x="227" y="434"/>
                </a:lnTo>
                <a:lnTo>
                  <a:pt x="234" y="431"/>
                </a:lnTo>
                <a:lnTo>
                  <a:pt x="232" y="424"/>
                </a:lnTo>
                <a:lnTo>
                  <a:pt x="235" y="422"/>
                </a:lnTo>
                <a:lnTo>
                  <a:pt x="229" y="420"/>
                </a:lnTo>
                <a:lnTo>
                  <a:pt x="229" y="414"/>
                </a:lnTo>
                <a:lnTo>
                  <a:pt x="234" y="411"/>
                </a:lnTo>
                <a:lnTo>
                  <a:pt x="226" y="395"/>
                </a:lnTo>
                <a:lnTo>
                  <a:pt x="227" y="390"/>
                </a:lnTo>
                <a:lnTo>
                  <a:pt x="224" y="392"/>
                </a:lnTo>
                <a:lnTo>
                  <a:pt x="226" y="380"/>
                </a:lnTo>
                <a:lnTo>
                  <a:pt x="231" y="377"/>
                </a:lnTo>
                <a:lnTo>
                  <a:pt x="225" y="380"/>
                </a:lnTo>
                <a:lnTo>
                  <a:pt x="221" y="388"/>
                </a:lnTo>
                <a:lnTo>
                  <a:pt x="222" y="397"/>
                </a:lnTo>
                <a:lnTo>
                  <a:pt x="206" y="403"/>
                </a:lnTo>
                <a:lnTo>
                  <a:pt x="199" y="401"/>
                </a:lnTo>
                <a:lnTo>
                  <a:pt x="198" y="399"/>
                </a:lnTo>
                <a:lnTo>
                  <a:pt x="200" y="397"/>
                </a:lnTo>
                <a:lnTo>
                  <a:pt x="185" y="384"/>
                </a:lnTo>
                <a:lnTo>
                  <a:pt x="187" y="381"/>
                </a:lnTo>
                <a:lnTo>
                  <a:pt x="181" y="382"/>
                </a:lnTo>
                <a:lnTo>
                  <a:pt x="190" y="371"/>
                </a:lnTo>
                <a:lnTo>
                  <a:pt x="191" y="371"/>
                </a:lnTo>
                <a:lnTo>
                  <a:pt x="197" y="374"/>
                </a:lnTo>
                <a:lnTo>
                  <a:pt x="195" y="381"/>
                </a:lnTo>
                <a:lnTo>
                  <a:pt x="201" y="374"/>
                </a:lnTo>
                <a:lnTo>
                  <a:pt x="204" y="381"/>
                </a:lnTo>
                <a:lnTo>
                  <a:pt x="209" y="377"/>
                </a:lnTo>
                <a:lnTo>
                  <a:pt x="202" y="373"/>
                </a:lnTo>
                <a:lnTo>
                  <a:pt x="207" y="371"/>
                </a:lnTo>
                <a:lnTo>
                  <a:pt x="205" y="369"/>
                </a:lnTo>
                <a:lnTo>
                  <a:pt x="200" y="372"/>
                </a:lnTo>
                <a:lnTo>
                  <a:pt x="192" y="370"/>
                </a:lnTo>
                <a:close/>
                <a:moveTo>
                  <a:pt x="103" y="295"/>
                </a:moveTo>
                <a:lnTo>
                  <a:pt x="91" y="296"/>
                </a:lnTo>
                <a:lnTo>
                  <a:pt x="90" y="292"/>
                </a:lnTo>
                <a:lnTo>
                  <a:pt x="91" y="283"/>
                </a:lnTo>
                <a:lnTo>
                  <a:pt x="94" y="289"/>
                </a:lnTo>
                <a:lnTo>
                  <a:pt x="111" y="286"/>
                </a:lnTo>
                <a:lnTo>
                  <a:pt x="122" y="297"/>
                </a:lnTo>
                <a:lnTo>
                  <a:pt x="134" y="299"/>
                </a:lnTo>
                <a:lnTo>
                  <a:pt x="132" y="303"/>
                </a:lnTo>
                <a:lnTo>
                  <a:pt x="125" y="302"/>
                </a:lnTo>
                <a:lnTo>
                  <a:pt x="121" y="310"/>
                </a:lnTo>
                <a:lnTo>
                  <a:pt x="118" y="304"/>
                </a:lnTo>
                <a:lnTo>
                  <a:pt x="109" y="298"/>
                </a:lnTo>
                <a:lnTo>
                  <a:pt x="103" y="295"/>
                </a:lnTo>
                <a:close/>
                <a:moveTo>
                  <a:pt x="84" y="388"/>
                </a:moveTo>
                <a:lnTo>
                  <a:pt x="78" y="388"/>
                </a:lnTo>
                <a:lnTo>
                  <a:pt x="73" y="383"/>
                </a:lnTo>
                <a:lnTo>
                  <a:pt x="75" y="380"/>
                </a:lnTo>
                <a:lnTo>
                  <a:pt x="84" y="388"/>
                </a:lnTo>
                <a:close/>
                <a:moveTo>
                  <a:pt x="171" y="385"/>
                </a:moveTo>
                <a:lnTo>
                  <a:pt x="177" y="388"/>
                </a:lnTo>
                <a:lnTo>
                  <a:pt x="179" y="397"/>
                </a:lnTo>
                <a:lnTo>
                  <a:pt x="170" y="401"/>
                </a:lnTo>
                <a:lnTo>
                  <a:pt x="171" y="404"/>
                </a:lnTo>
                <a:lnTo>
                  <a:pt x="152" y="392"/>
                </a:lnTo>
                <a:lnTo>
                  <a:pt x="171" y="385"/>
                </a:lnTo>
                <a:close/>
                <a:moveTo>
                  <a:pt x="618" y="465"/>
                </a:moveTo>
                <a:lnTo>
                  <a:pt x="613" y="441"/>
                </a:lnTo>
                <a:lnTo>
                  <a:pt x="616" y="448"/>
                </a:lnTo>
                <a:lnTo>
                  <a:pt x="623" y="448"/>
                </a:lnTo>
                <a:lnTo>
                  <a:pt x="627" y="457"/>
                </a:lnTo>
                <a:lnTo>
                  <a:pt x="626" y="460"/>
                </a:lnTo>
                <a:lnTo>
                  <a:pt x="622" y="450"/>
                </a:lnTo>
                <a:lnTo>
                  <a:pt x="622" y="455"/>
                </a:lnTo>
                <a:lnTo>
                  <a:pt x="627" y="465"/>
                </a:lnTo>
                <a:lnTo>
                  <a:pt x="625" y="466"/>
                </a:lnTo>
                <a:lnTo>
                  <a:pt x="627" y="469"/>
                </a:lnTo>
                <a:lnTo>
                  <a:pt x="623" y="468"/>
                </a:lnTo>
                <a:lnTo>
                  <a:pt x="625" y="471"/>
                </a:lnTo>
                <a:lnTo>
                  <a:pt x="619" y="477"/>
                </a:lnTo>
                <a:lnTo>
                  <a:pt x="617" y="472"/>
                </a:lnTo>
                <a:lnTo>
                  <a:pt x="621" y="469"/>
                </a:lnTo>
                <a:lnTo>
                  <a:pt x="618" y="465"/>
                </a:lnTo>
                <a:lnTo>
                  <a:pt x="621" y="464"/>
                </a:lnTo>
                <a:lnTo>
                  <a:pt x="618" y="465"/>
                </a:lnTo>
                <a:close/>
                <a:moveTo>
                  <a:pt x="618" y="443"/>
                </a:moveTo>
                <a:lnTo>
                  <a:pt x="621" y="445"/>
                </a:lnTo>
                <a:lnTo>
                  <a:pt x="622" y="446"/>
                </a:lnTo>
                <a:lnTo>
                  <a:pt x="617" y="445"/>
                </a:lnTo>
                <a:lnTo>
                  <a:pt x="618" y="443"/>
                </a:lnTo>
                <a:close/>
                <a:moveTo>
                  <a:pt x="595" y="458"/>
                </a:moveTo>
                <a:lnTo>
                  <a:pt x="592" y="457"/>
                </a:lnTo>
                <a:lnTo>
                  <a:pt x="592" y="452"/>
                </a:lnTo>
                <a:lnTo>
                  <a:pt x="597" y="456"/>
                </a:lnTo>
                <a:lnTo>
                  <a:pt x="591" y="449"/>
                </a:lnTo>
                <a:lnTo>
                  <a:pt x="592" y="446"/>
                </a:lnTo>
                <a:lnTo>
                  <a:pt x="595" y="449"/>
                </a:lnTo>
                <a:lnTo>
                  <a:pt x="600" y="445"/>
                </a:lnTo>
                <a:lnTo>
                  <a:pt x="604" y="448"/>
                </a:lnTo>
                <a:lnTo>
                  <a:pt x="602" y="452"/>
                </a:lnTo>
                <a:lnTo>
                  <a:pt x="606" y="448"/>
                </a:lnTo>
                <a:lnTo>
                  <a:pt x="613" y="451"/>
                </a:lnTo>
                <a:lnTo>
                  <a:pt x="612" y="455"/>
                </a:lnTo>
                <a:lnTo>
                  <a:pt x="608" y="453"/>
                </a:lnTo>
                <a:lnTo>
                  <a:pt x="612" y="457"/>
                </a:lnTo>
                <a:lnTo>
                  <a:pt x="610" y="458"/>
                </a:lnTo>
                <a:lnTo>
                  <a:pt x="599" y="452"/>
                </a:lnTo>
                <a:lnTo>
                  <a:pt x="607" y="459"/>
                </a:lnTo>
                <a:lnTo>
                  <a:pt x="613" y="458"/>
                </a:lnTo>
                <a:lnTo>
                  <a:pt x="614" y="466"/>
                </a:lnTo>
                <a:lnTo>
                  <a:pt x="600" y="458"/>
                </a:lnTo>
                <a:lnTo>
                  <a:pt x="604" y="466"/>
                </a:lnTo>
                <a:lnTo>
                  <a:pt x="600" y="468"/>
                </a:lnTo>
                <a:lnTo>
                  <a:pt x="595" y="458"/>
                </a:lnTo>
                <a:close/>
                <a:moveTo>
                  <a:pt x="610" y="488"/>
                </a:moveTo>
                <a:lnTo>
                  <a:pt x="610" y="483"/>
                </a:lnTo>
                <a:lnTo>
                  <a:pt x="606" y="483"/>
                </a:lnTo>
                <a:lnTo>
                  <a:pt x="607" y="472"/>
                </a:lnTo>
                <a:lnTo>
                  <a:pt x="602" y="469"/>
                </a:lnTo>
                <a:lnTo>
                  <a:pt x="605" y="469"/>
                </a:lnTo>
                <a:lnTo>
                  <a:pt x="605" y="464"/>
                </a:lnTo>
                <a:lnTo>
                  <a:pt x="613" y="469"/>
                </a:lnTo>
                <a:lnTo>
                  <a:pt x="617" y="485"/>
                </a:lnTo>
                <a:lnTo>
                  <a:pt x="617" y="499"/>
                </a:lnTo>
                <a:lnTo>
                  <a:pt x="611" y="490"/>
                </a:lnTo>
                <a:lnTo>
                  <a:pt x="614" y="486"/>
                </a:lnTo>
                <a:lnTo>
                  <a:pt x="610" y="488"/>
                </a:lnTo>
                <a:close/>
                <a:moveTo>
                  <a:pt x="639" y="479"/>
                </a:moveTo>
                <a:lnTo>
                  <a:pt x="641" y="488"/>
                </a:lnTo>
                <a:lnTo>
                  <a:pt x="635" y="482"/>
                </a:lnTo>
                <a:lnTo>
                  <a:pt x="638" y="490"/>
                </a:lnTo>
                <a:lnTo>
                  <a:pt x="632" y="492"/>
                </a:lnTo>
                <a:lnTo>
                  <a:pt x="630" y="483"/>
                </a:lnTo>
                <a:lnTo>
                  <a:pt x="627" y="481"/>
                </a:lnTo>
                <a:lnTo>
                  <a:pt x="629" y="481"/>
                </a:lnTo>
                <a:lnTo>
                  <a:pt x="625" y="477"/>
                </a:lnTo>
                <a:lnTo>
                  <a:pt x="639" y="479"/>
                </a:lnTo>
                <a:close/>
                <a:moveTo>
                  <a:pt x="622" y="496"/>
                </a:moveTo>
                <a:lnTo>
                  <a:pt x="622" y="493"/>
                </a:lnTo>
                <a:lnTo>
                  <a:pt x="625" y="494"/>
                </a:lnTo>
                <a:lnTo>
                  <a:pt x="625" y="490"/>
                </a:lnTo>
                <a:lnTo>
                  <a:pt x="621" y="490"/>
                </a:lnTo>
                <a:lnTo>
                  <a:pt x="620" y="482"/>
                </a:lnTo>
                <a:lnTo>
                  <a:pt x="626" y="482"/>
                </a:lnTo>
                <a:lnTo>
                  <a:pt x="626" y="487"/>
                </a:lnTo>
                <a:lnTo>
                  <a:pt x="630" y="484"/>
                </a:lnTo>
                <a:lnTo>
                  <a:pt x="629" y="490"/>
                </a:lnTo>
                <a:lnTo>
                  <a:pt x="627" y="488"/>
                </a:lnTo>
                <a:lnTo>
                  <a:pt x="626" y="502"/>
                </a:lnTo>
                <a:lnTo>
                  <a:pt x="625" y="496"/>
                </a:lnTo>
                <a:lnTo>
                  <a:pt x="624" y="504"/>
                </a:lnTo>
                <a:lnTo>
                  <a:pt x="622" y="496"/>
                </a:lnTo>
                <a:close/>
                <a:moveTo>
                  <a:pt x="642" y="484"/>
                </a:moveTo>
                <a:lnTo>
                  <a:pt x="647" y="489"/>
                </a:lnTo>
                <a:lnTo>
                  <a:pt x="641" y="491"/>
                </a:lnTo>
                <a:lnTo>
                  <a:pt x="642" y="484"/>
                </a:lnTo>
                <a:close/>
                <a:moveTo>
                  <a:pt x="651" y="499"/>
                </a:moveTo>
                <a:lnTo>
                  <a:pt x="649" y="497"/>
                </a:lnTo>
                <a:lnTo>
                  <a:pt x="649" y="496"/>
                </a:lnTo>
                <a:lnTo>
                  <a:pt x="649" y="491"/>
                </a:lnTo>
                <a:lnTo>
                  <a:pt x="654" y="495"/>
                </a:lnTo>
                <a:lnTo>
                  <a:pt x="653" y="501"/>
                </a:lnTo>
                <a:lnTo>
                  <a:pt x="651" y="499"/>
                </a:lnTo>
                <a:close/>
                <a:moveTo>
                  <a:pt x="642" y="498"/>
                </a:moveTo>
                <a:lnTo>
                  <a:pt x="640" y="493"/>
                </a:lnTo>
                <a:lnTo>
                  <a:pt x="645" y="492"/>
                </a:lnTo>
                <a:lnTo>
                  <a:pt x="645" y="496"/>
                </a:lnTo>
                <a:lnTo>
                  <a:pt x="642" y="498"/>
                </a:lnTo>
                <a:close/>
                <a:moveTo>
                  <a:pt x="648" y="498"/>
                </a:moveTo>
                <a:lnTo>
                  <a:pt x="652" y="501"/>
                </a:lnTo>
                <a:lnTo>
                  <a:pt x="652" y="505"/>
                </a:lnTo>
                <a:lnTo>
                  <a:pt x="649" y="506"/>
                </a:lnTo>
                <a:lnTo>
                  <a:pt x="644" y="498"/>
                </a:lnTo>
                <a:lnTo>
                  <a:pt x="648" y="495"/>
                </a:lnTo>
                <a:lnTo>
                  <a:pt x="648" y="498"/>
                </a:lnTo>
                <a:close/>
                <a:moveTo>
                  <a:pt x="640" y="520"/>
                </a:moveTo>
                <a:lnTo>
                  <a:pt x="638" y="517"/>
                </a:lnTo>
                <a:lnTo>
                  <a:pt x="641" y="513"/>
                </a:lnTo>
                <a:lnTo>
                  <a:pt x="634" y="513"/>
                </a:lnTo>
                <a:lnTo>
                  <a:pt x="638" y="509"/>
                </a:lnTo>
                <a:lnTo>
                  <a:pt x="636" y="500"/>
                </a:lnTo>
                <a:lnTo>
                  <a:pt x="631" y="497"/>
                </a:lnTo>
                <a:lnTo>
                  <a:pt x="637" y="495"/>
                </a:lnTo>
                <a:lnTo>
                  <a:pt x="639" y="502"/>
                </a:lnTo>
                <a:lnTo>
                  <a:pt x="645" y="506"/>
                </a:lnTo>
                <a:lnTo>
                  <a:pt x="652" y="517"/>
                </a:lnTo>
                <a:lnTo>
                  <a:pt x="646" y="514"/>
                </a:lnTo>
                <a:lnTo>
                  <a:pt x="653" y="522"/>
                </a:lnTo>
                <a:lnTo>
                  <a:pt x="651" y="524"/>
                </a:lnTo>
                <a:lnTo>
                  <a:pt x="654" y="522"/>
                </a:lnTo>
                <a:lnTo>
                  <a:pt x="651" y="529"/>
                </a:lnTo>
                <a:lnTo>
                  <a:pt x="655" y="528"/>
                </a:lnTo>
                <a:lnTo>
                  <a:pt x="654" y="536"/>
                </a:lnTo>
                <a:lnTo>
                  <a:pt x="646" y="530"/>
                </a:lnTo>
                <a:lnTo>
                  <a:pt x="645" y="522"/>
                </a:lnTo>
                <a:lnTo>
                  <a:pt x="645" y="525"/>
                </a:lnTo>
                <a:lnTo>
                  <a:pt x="637" y="522"/>
                </a:lnTo>
                <a:lnTo>
                  <a:pt x="640" y="520"/>
                </a:lnTo>
                <a:close/>
                <a:moveTo>
                  <a:pt x="636" y="501"/>
                </a:moveTo>
                <a:lnTo>
                  <a:pt x="635" y="503"/>
                </a:lnTo>
                <a:lnTo>
                  <a:pt x="629" y="506"/>
                </a:lnTo>
                <a:lnTo>
                  <a:pt x="632" y="501"/>
                </a:lnTo>
                <a:lnTo>
                  <a:pt x="636" y="501"/>
                </a:lnTo>
                <a:close/>
                <a:moveTo>
                  <a:pt x="663" y="522"/>
                </a:moveTo>
                <a:lnTo>
                  <a:pt x="664" y="518"/>
                </a:lnTo>
                <a:lnTo>
                  <a:pt x="663" y="513"/>
                </a:lnTo>
                <a:lnTo>
                  <a:pt x="664" y="518"/>
                </a:lnTo>
                <a:lnTo>
                  <a:pt x="663" y="519"/>
                </a:lnTo>
                <a:lnTo>
                  <a:pt x="661" y="521"/>
                </a:lnTo>
                <a:lnTo>
                  <a:pt x="661" y="516"/>
                </a:lnTo>
                <a:lnTo>
                  <a:pt x="661" y="521"/>
                </a:lnTo>
                <a:lnTo>
                  <a:pt x="657" y="517"/>
                </a:lnTo>
                <a:lnTo>
                  <a:pt x="659" y="508"/>
                </a:lnTo>
                <a:lnTo>
                  <a:pt x="664" y="505"/>
                </a:lnTo>
                <a:lnTo>
                  <a:pt x="669" y="513"/>
                </a:lnTo>
                <a:lnTo>
                  <a:pt x="668" y="519"/>
                </a:lnTo>
                <a:lnTo>
                  <a:pt x="666" y="524"/>
                </a:lnTo>
                <a:lnTo>
                  <a:pt x="664" y="523"/>
                </a:lnTo>
                <a:lnTo>
                  <a:pt x="665" y="519"/>
                </a:lnTo>
                <a:lnTo>
                  <a:pt x="663" y="522"/>
                </a:lnTo>
                <a:close/>
                <a:moveTo>
                  <a:pt x="4973" y="583"/>
                </a:moveTo>
                <a:lnTo>
                  <a:pt x="4967" y="579"/>
                </a:lnTo>
                <a:lnTo>
                  <a:pt x="4969" y="577"/>
                </a:lnTo>
                <a:lnTo>
                  <a:pt x="4976" y="577"/>
                </a:lnTo>
                <a:lnTo>
                  <a:pt x="4980" y="580"/>
                </a:lnTo>
                <a:lnTo>
                  <a:pt x="4973" y="583"/>
                </a:lnTo>
                <a:close/>
                <a:moveTo>
                  <a:pt x="4983" y="592"/>
                </a:moveTo>
                <a:lnTo>
                  <a:pt x="4979" y="591"/>
                </a:lnTo>
                <a:lnTo>
                  <a:pt x="4985" y="588"/>
                </a:lnTo>
                <a:lnTo>
                  <a:pt x="4983" y="59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5" name="Freeform 72"/>
          <p:cNvSpPr>
            <a:spLocks noChangeAspect="1" noEditPoints="1"/>
          </p:cNvSpPr>
          <p:nvPr/>
        </p:nvSpPr>
        <p:spPr bwMode="auto">
          <a:xfrm>
            <a:off x="2922588" y="1341438"/>
            <a:ext cx="1004887" cy="1246187"/>
          </a:xfrm>
          <a:custGeom>
            <a:avLst/>
            <a:gdLst>
              <a:gd name="T0" fmla="*/ 2147483647 w 862"/>
              <a:gd name="T1" fmla="*/ 2147483647 h 1277"/>
              <a:gd name="T2" fmla="*/ 2147483647 w 862"/>
              <a:gd name="T3" fmla="*/ 2147483647 h 1277"/>
              <a:gd name="T4" fmla="*/ 2147483647 w 862"/>
              <a:gd name="T5" fmla="*/ 2147483647 h 1277"/>
              <a:gd name="T6" fmla="*/ 2147483647 w 862"/>
              <a:gd name="T7" fmla="*/ 2147483647 h 1277"/>
              <a:gd name="T8" fmla="*/ 2147483647 w 862"/>
              <a:gd name="T9" fmla="*/ 2147483647 h 1277"/>
              <a:gd name="T10" fmla="*/ 2147483647 w 862"/>
              <a:gd name="T11" fmla="*/ 2147483647 h 1277"/>
              <a:gd name="T12" fmla="*/ 2147483647 w 862"/>
              <a:gd name="T13" fmla="*/ 2147483647 h 1277"/>
              <a:gd name="T14" fmla="*/ 2147483647 w 862"/>
              <a:gd name="T15" fmla="*/ 2147483647 h 1277"/>
              <a:gd name="T16" fmla="*/ 2147483647 w 862"/>
              <a:gd name="T17" fmla="*/ 2147483647 h 1277"/>
              <a:gd name="T18" fmla="*/ 2147483647 w 862"/>
              <a:gd name="T19" fmla="*/ 2147483647 h 1277"/>
              <a:gd name="T20" fmla="*/ 2147483647 w 862"/>
              <a:gd name="T21" fmla="*/ 2147483647 h 1277"/>
              <a:gd name="T22" fmla="*/ 2147483647 w 862"/>
              <a:gd name="T23" fmla="*/ 2147483647 h 1277"/>
              <a:gd name="T24" fmla="*/ 2147483647 w 862"/>
              <a:gd name="T25" fmla="*/ 2147483647 h 1277"/>
              <a:gd name="T26" fmla="*/ 2147483647 w 862"/>
              <a:gd name="T27" fmla="*/ 2147483647 h 1277"/>
              <a:gd name="T28" fmla="*/ 2147483647 w 862"/>
              <a:gd name="T29" fmla="*/ 2147483647 h 1277"/>
              <a:gd name="T30" fmla="*/ 2147483647 w 862"/>
              <a:gd name="T31" fmla="*/ 2147483647 h 1277"/>
              <a:gd name="T32" fmla="*/ 2147483647 w 862"/>
              <a:gd name="T33" fmla="*/ 2147483647 h 1277"/>
              <a:gd name="T34" fmla="*/ 2147483647 w 862"/>
              <a:gd name="T35" fmla="*/ 2147483647 h 1277"/>
              <a:gd name="T36" fmla="*/ 2147483647 w 862"/>
              <a:gd name="T37" fmla="*/ 2147483647 h 1277"/>
              <a:gd name="T38" fmla="*/ 2147483647 w 862"/>
              <a:gd name="T39" fmla="*/ 2147483647 h 1277"/>
              <a:gd name="T40" fmla="*/ 2147483647 w 862"/>
              <a:gd name="T41" fmla="*/ 2147483647 h 1277"/>
              <a:gd name="T42" fmla="*/ 2147483647 w 862"/>
              <a:gd name="T43" fmla="*/ 2147483647 h 1277"/>
              <a:gd name="T44" fmla="*/ 2147483647 w 862"/>
              <a:gd name="T45" fmla="*/ 2147483647 h 1277"/>
              <a:gd name="T46" fmla="*/ 2147483647 w 862"/>
              <a:gd name="T47" fmla="*/ 2147483647 h 1277"/>
              <a:gd name="T48" fmla="*/ 2147483647 w 862"/>
              <a:gd name="T49" fmla="*/ 2147483647 h 1277"/>
              <a:gd name="T50" fmla="*/ 2147483647 w 862"/>
              <a:gd name="T51" fmla="*/ 2147483647 h 1277"/>
              <a:gd name="T52" fmla="*/ 2147483647 w 862"/>
              <a:gd name="T53" fmla="*/ 2147483647 h 1277"/>
              <a:gd name="T54" fmla="*/ 2147483647 w 862"/>
              <a:gd name="T55" fmla="*/ 2147483647 h 1277"/>
              <a:gd name="T56" fmla="*/ 2147483647 w 862"/>
              <a:gd name="T57" fmla="*/ 2147483647 h 1277"/>
              <a:gd name="T58" fmla="*/ 2147483647 w 862"/>
              <a:gd name="T59" fmla="*/ 2147483647 h 1277"/>
              <a:gd name="T60" fmla="*/ 2147483647 w 862"/>
              <a:gd name="T61" fmla="*/ 2147483647 h 1277"/>
              <a:gd name="T62" fmla="*/ 2147483647 w 862"/>
              <a:gd name="T63" fmla="*/ 2147483647 h 1277"/>
              <a:gd name="T64" fmla="*/ 2147483647 w 862"/>
              <a:gd name="T65" fmla="*/ 2147483647 h 1277"/>
              <a:gd name="T66" fmla="*/ 2147483647 w 862"/>
              <a:gd name="T67" fmla="*/ 2147483647 h 1277"/>
              <a:gd name="T68" fmla="*/ 2147483647 w 862"/>
              <a:gd name="T69" fmla="*/ 2147483647 h 1277"/>
              <a:gd name="T70" fmla="*/ 2147483647 w 862"/>
              <a:gd name="T71" fmla="*/ 2147483647 h 1277"/>
              <a:gd name="T72" fmla="*/ 2147483647 w 862"/>
              <a:gd name="T73" fmla="*/ 2147483647 h 1277"/>
              <a:gd name="T74" fmla="*/ 2147483647 w 862"/>
              <a:gd name="T75" fmla="*/ 2147483647 h 1277"/>
              <a:gd name="T76" fmla="*/ 2147483647 w 862"/>
              <a:gd name="T77" fmla="*/ 2147483647 h 1277"/>
              <a:gd name="T78" fmla="*/ 2147483647 w 862"/>
              <a:gd name="T79" fmla="*/ 2147483647 h 1277"/>
              <a:gd name="T80" fmla="*/ 2147483647 w 862"/>
              <a:gd name="T81" fmla="*/ 2147483647 h 1277"/>
              <a:gd name="T82" fmla="*/ 2147483647 w 862"/>
              <a:gd name="T83" fmla="*/ 2147483647 h 1277"/>
              <a:gd name="T84" fmla="*/ 2147483647 w 862"/>
              <a:gd name="T85" fmla="*/ 2147483647 h 1277"/>
              <a:gd name="T86" fmla="*/ 2147483647 w 862"/>
              <a:gd name="T87" fmla="*/ 2147483647 h 1277"/>
              <a:gd name="T88" fmla="*/ 2147483647 w 862"/>
              <a:gd name="T89" fmla="*/ 2147483647 h 1277"/>
              <a:gd name="T90" fmla="*/ 2147483647 w 862"/>
              <a:gd name="T91" fmla="*/ 2147483647 h 1277"/>
              <a:gd name="T92" fmla="*/ 2147483647 w 862"/>
              <a:gd name="T93" fmla="*/ 2147483647 h 1277"/>
              <a:gd name="T94" fmla="*/ 2147483647 w 862"/>
              <a:gd name="T95" fmla="*/ 2147483647 h 1277"/>
              <a:gd name="T96" fmla="*/ 2147483647 w 862"/>
              <a:gd name="T97" fmla="*/ 2147483647 h 1277"/>
              <a:gd name="T98" fmla="*/ 2147483647 w 862"/>
              <a:gd name="T99" fmla="*/ 2147483647 h 1277"/>
              <a:gd name="T100" fmla="*/ 2147483647 w 862"/>
              <a:gd name="T101" fmla="*/ 2147483647 h 1277"/>
              <a:gd name="T102" fmla="*/ 2147483647 w 862"/>
              <a:gd name="T103" fmla="*/ 2147483647 h 1277"/>
              <a:gd name="T104" fmla="*/ 2147483647 w 862"/>
              <a:gd name="T105" fmla="*/ 2147483647 h 1277"/>
              <a:gd name="T106" fmla="*/ 2147483647 w 862"/>
              <a:gd name="T107" fmla="*/ 2147483647 h 1277"/>
              <a:gd name="T108" fmla="*/ 2147483647 w 862"/>
              <a:gd name="T109" fmla="*/ 2147483647 h 1277"/>
              <a:gd name="T110" fmla="*/ 2147483647 w 862"/>
              <a:gd name="T111" fmla="*/ 2147483647 h 1277"/>
              <a:gd name="T112" fmla="*/ 2147483647 w 862"/>
              <a:gd name="T113" fmla="*/ 2147483647 h 1277"/>
              <a:gd name="T114" fmla="*/ 2147483647 w 862"/>
              <a:gd name="T115" fmla="*/ 2147483647 h 1277"/>
              <a:gd name="T116" fmla="*/ 2147483647 w 862"/>
              <a:gd name="T117" fmla="*/ 2147483647 h 1277"/>
              <a:gd name="T118" fmla="*/ 2147483647 w 862"/>
              <a:gd name="T119" fmla="*/ 2147483647 h 1277"/>
              <a:gd name="T120" fmla="*/ 2147483647 w 862"/>
              <a:gd name="T121" fmla="*/ 2147483647 h 1277"/>
              <a:gd name="T122" fmla="*/ 2147483647 w 862"/>
              <a:gd name="T123" fmla="*/ 2147483647 h 1277"/>
              <a:gd name="T124" fmla="*/ 2147483647 w 862"/>
              <a:gd name="T125" fmla="*/ 2147483647 h 127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62" h="1277">
                <a:moveTo>
                  <a:pt x="350" y="138"/>
                </a:moveTo>
                <a:lnTo>
                  <a:pt x="342" y="125"/>
                </a:lnTo>
                <a:lnTo>
                  <a:pt x="353" y="129"/>
                </a:lnTo>
                <a:lnTo>
                  <a:pt x="350" y="138"/>
                </a:lnTo>
                <a:close/>
                <a:moveTo>
                  <a:pt x="765" y="351"/>
                </a:moveTo>
                <a:lnTo>
                  <a:pt x="751" y="356"/>
                </a:lnTo>
                <a:lnTo>
                  <a:pt x="755" y="343"/>
                </a:lnTo>
                <a:lnTo>
                  <a:pt x="765" y="351"/>
                </a:lnTo>
                <a:close/>
                <a:moveTo>
                  <a:pt x="784" y="425"/>
                </a:moveTo>
                <a:lnTo>
                  <a:pt x="785" y="434"/>
                </a:lnTo>
                <a:lnTo>
                  <a:pt x="778" y="441"/>
                </a:lnTo>
                <a:lnTo>
                  <a:pt x="784" y="425"/>
                </a:lnTo>
                <a:close/>
                <a:moveTo>
                  <a:pt x="784" y="519"/>
                </a:moveTo>
                <a:lnTo>
                  <a:pt x="785" y="523"/>
                </a:lnTo>
                <a:lnTo>
                  <a:pt x="784" y="532"/>
                </a:lnTo>
                <a:lnTo>
                  <a:pt x="776" y="534"/>
                </a:lnTo>
                <a:lnTo>
                  <a:pt x="784" y="519"/>
                </a:lnTo>
                <a:close/>
                <a:moveTo>
                  <a:pt x="500" y="1098"/>
                </a:moveTo>
                <a:lnTo>
                  <a:pt x="497" y="1093"/>
                </a:lnTo>
                <a:lnTo>
                  <a:pt x="499" y="1088"/>
                </a:lnTo>
                <a:lnTo>
                  <a:pt x="506" y="1092"/>
                </a:lnTo>
                <a:lnTo>
                  <a:pt x="504" y="1090"/>
                </a:lnTo>
                <a:lnTo>
                  <a:pt x="506" y="1095"/>
                </a:lnTo>
                <a:lnTo>
                  <a:pt x="500" y="1098"/>
                </a:lnTo>
                <a:close/>
                <a:moveTo>
                  <a:pt x="483" y="59"/>
                </a:moveTo>
                <a:lnTo>
                  <a:pt x="459" y="39"/>
                </a:lnTo>
                <a:lnTo>
                  <a:pt x="464" y="31"/>
                </a:lnTo>
                <a:lnTo>
                  <a:pt x="483" y="59"/>
                </a:lnTo>
                <a:close/>
                <a:moveTo>
                  <a:pt x="474" y="73"/>
                </a:moveTo>
                <a:lnTo>
                  <a:pt x="460" y="55"/>
                </a:lnTo>
                <a:lnTo>
                  <a:pt x="478" y="62"/>
                </a:lnTo>
                <a:lnTo>
                  <a:pt x="474" y="73"/>
                </a:lnTo>
                <a:close/>
                <a:moveTo>
                  <a:pt x="350" y="97"/>
                </a:moveTo>
                <a:lnTo>
                  <a:pt x="349" y="89"/>
                </a:lnTo>
                <a:lnTo>
                  <a:pt x="351" y="85"/>
                </a:lnTo>
                <a:lnTo>
                  <a:pt x="362" y="96"/>
                </a:lnTo>
                <a:lnTo>
                  <a:pt x="350" y="97"/>
                </a:lnTo>
                <a:close/>
                <a:moveTo>
                  <a:pt x="396" y="176"/>
                </a:moveTo>
                <a:lnTo>
                  <a:pt x="358" y="115"/>
                </a:lnTo>
                <a:lnTo>
                  <a:pt x="381" y="111"/>
                </a:lnTo>
                <a:lnTo>
                  <a:pt x="405" y="140"/>
                </a:lnTo>
                <a:lnTo>
                  <a:pt x="396" y="159"/>
                </a:lnTo>
                <a:lnTo>
                  <a:pt x="401" y="172"/>
                </a:lnTo>
                <a:lnTo>
                  <a:pt x="396" y="176"/>
                </a:lnTo>
                <a:close/>
                <a:moveTo>
                  <a:pt x="309" y="183"/>
                </a:moveTo>
                <a:lnTo>
                  <a:pt x="279" y="159"/>
                </a:lnTo>
                <a:lnTo>
                  <a:pt x="286" y="149"/>
                </a:lnTo>
                <a:lnTo>
                  <a:pt x="309" y="183"/>
                </a:lnTo>
                <a:close/>
                <a:moveTo>
                  <a:pt x="748" y="193"/>
                </a:moveTo>
                <a:lnTo>
                  <a:pt x="740" y="168"/>
                </a:lnTo>
                <a:lnTo>
                  <a:pt x="753" y="184"/>
                </a:lnTo>
                <a:lnTo>
                  <a:pt x="755" y="194"/>
                </a:lnTo>
                <a:lnTo>
                  <a:pt x="748" y="193"/>
                </a:lnTo>
                <a:close/>
                <a:moveTo>
                  <a:pt x="771" y="217"/>
                </a:moveTo>
                <a:lnTo>
                  <a:pt x="762" y="203"/>
                </a:lnTo>
                <a:lnTo>
                  <a:pt x="769" y="201"/>
                </a:lnTo>
                <a:lnTo>
                  <a:pt x="775" y="215"/>
                </a:lnTo>
                <a:lnTo>
                  <a:pt x="771" y="217"/>
                </a:lnTo>
                <a:close/>
                <a:moveTo>
                  <a:pt x="738" y="221"/>
                </a:moveTo>
                <a:lnTo>
                  <a:pt x="740" y="213"/>
                </a:lnTo>
                <a:lnTo>
                  <a:pt x="739" y="209"/>
                </a:lnTo>
                <a:lnTo>
                  <a:pt x="749" y="213"/>
                </a:lnTo>
                <a:lnTo>
                  <a:pt x="738" y="221"/>
                </a:lnTo>
                <a:close/>
                <a:moveTo>
                  <a:pt x="759" y="461"/>
                </a:moveTo>
                <a:lnTo>
                  <a:pt x="755" y="456"/>
                </a:lnTo>
                <a:lnTo>
                  <a:pt x="763" y="444"/>
                </a:lnTo>
                <a:lnTo>
                  <a:pt x="761" y="455"/>
                </a:lnTo>
                <a:lnTo>
                  <a:pt x="763" y="455"/>
                </a:lnTo>
                <a:lnTo>
                  <a:pt x="759" y="457"/>
                </a:lnTo>
                <a:lnTo>
                  <a:pt x="763" y="458"/>
                </a:lnTo>
                <a:lnTo>
                  <a:pt x="759" y="461"/>
                </a:lnTo>
                <a:close/>
                <a:moveTo>
                  <a:pt x="12" y="549"/>
                </a:moveTo>
                <a:lnTo>
                  <a:pt x="24" y="554"/>
                </a:lnTo>
                <a:lnTo>
                  <a:pt x="13" y="558"/>
                </a:lnTo>
                <a:lnTo>
                  <a:pt x="7" y="551"/>
                </a:lnTo>
                <a:lnTo>
                  <a:pt x="12" y="549"/>
                </a:lnTo>
                <a:close/>
                <a:moveTo>
                  <a:pt x="770" y="629"/>
                </a:moveTo>
                <a:lnTo>
                  <a:pt x="770" y="645"/>
                </a:lnTo>
                <a:lnTo>
                  <a:pt x="763" y="608"/>
                </a:lnTo>
                <a:lnTo>
                  <a:pt x="769" y="603"/>
                </a:lnTo>
                <a:lnTo>
                  <a:pt x="765" y="593"/>
                </a:lnTo>
                <a:lnTo>
                  <a:pt x="770" y="600"/>
                </a:lnTo>
                <a:lnTo>
                  <a:pt x="770" y="629"/>
                </a:lnTo>
                <a:close/>
                <a:moveTo>
                  <a:pt x="735" y="605"/>
                </a:moveTo>
                <a:lnTo>
                  <a:pt x="729" y="602"/>
                </a:lnTo>
                <a:lnTo>
                  <a:pt x="736" y="600"/>
                </a:lnTo>
                <a:lnTo>
                  <a:pt x="735" y="605"/>
                </a:lnTo>
                <a:close/>
                <a:moveTo>
                  <a:pt x="741" y="607"/>
                </a:moveTo>
                <a:lnTo>
                  <a:pt x="741" y="615"/>
                </a:lnTo>
                <a:lnTo>
                  <a:pt x="735" y="612"/>
                </a:lnTo>
                <a:lnTo>
                  <a:pt x="741" y="607"/>
                </a:lnTo>
                <a:close/>
                <a:moveTo>
                  <a:pt x="780" y="672"/>
                </a:moveTo>
                <a:lnTo>
                  <a:pt x="782" y="678"/>
                </a:lnTo>
                <a:lnTo>
                  <a:pt x="777" y="682"/>
                </a:lnTo>
                <a:lnTo>
                  <a:pt x="783" y="690"/>
                </a:lnTo>
                <a:lnTo>
                  <a:pt x="789" y="687"/>
                </a:lnTo>
                <a:lnTo>
                  <a:pt x="786" y="698"/>
                </a:lnTo>
                <a:lnTo>
                  <a:pt x="767" y="693"/>
                </a:lnTo>
                <a:lnTo>
                  <a:pt x="768" y="676"/>
                </a:lnTo>
                <a:lnTo>
                  <a:pt x="780" y="672"/>
                </a:lnTo>
                <a:close/>
                <a:moveTo>
                  <a:pt x="748" y="693"/>
                </a:moveTo>
                <a:lnTo>
                  <a:pt x="752" y="695"/>
                </a:lnTo>
                <a:lnTo>
                  <a:pt x="749" y="700"/>
                </a:lnTo>
                <a:lnTo>
                  <a:pt x="755" y="703"/>
                </a:lnTo>
                <a:lnTo>
                  <a:pt x="750" y="711"/>
                </a:lnTo>
                <a:lnTo>
                  <a:pt x="742" y="705"/>
                </a:lnTo>
                <a:lnTo>
                  <a:pt x="743" y="695"/>
                </a:lnTo>
                <a:lnTo>
                  <a:pt x="748" y="693"/>
                </a:lnTo>
                <a:close/>
                <a:moveTo>
                  <a:pt x="737" y="725"/>
                </a:moveTo>
                <a:lnTo>
                  <a:pt x="744" y="727"/>
                </a:lnTo>
                <a:lnTo>
                  <a:pt x="749" y="739"/>
                </a:lnTo>
                <a:lnTo>
                  <a:pt x="734" y="743"/>
                </a:lnTo>
                <a:lnTo>
                  <a:pt x="723" y="736"/>
                </a:lnTo>
                <a:lnTo>
                  <a:pt x="737" y="725"/>
                </a:lnTo>
                <a:close/>
                <a:moveTo>
                  <a:pt x="237" y="759"/>
                </a:moveTo>
                <a:lnTo>
                  <a:pt x="231" y="754"/>
                </a:lnTo>
                <a:lnTo>
                  <a:pt x="242" y="755"/>
                </a:lnTo>
                <a:lnTo>
                  <a:pt x="237" y="759"/>
                </a:lnTo>
                <a:close/>
                <a:moveTo>
                  <a:pt x="242" y="770"/>
                </a:moveTo>
                <a:lnTo>
                  <a:pt x="249" y="777"/>
                </a:lnTo>
                <a:lnTo>
                  <a:pt x="245" y="778"/>
                </a:lnTo>
                <a:lnTo>
                  <a:pt x="246" y="774"/>
                </a:lnTo>
                <a:lnTo>
                  <a:pt x="240" y="770"/>
                </a:lnTo>
                <a:lnTo>
                  <a:pt x="242" y="770"/>
                </a:lnTo>
                <a:close/>
                <a:moveTo>
                  <a:pt x="689" y="777"/>
                </a:moveTo>
                <a:lnTo>
                  <a:pt x="706" y="787"/>
                </a:lnTo>
                <a:lnTo>
                  <a:pt x="680" y="783"/>
                </a:lnTo>
                <a:lnTo>
                  <a:pt x="710" y="791"/>
                </a:lnTo>
                <a:lnTo>
                  <a:pt x="689" y="796"/>
                </a:lnTo>
                <a:lnTo>
                  <a:pt x="674" y="792"/>
                </a:lnTo>
                <a:lnTo>
                  <a:pt x="671" y="788"/>
                </a:lnTo>
                <a:lnTo>
                  <a:pt x="677" y="778"/>
                </a:lnTo>
                <a:lnTo>
                  <a:pt x="689" y="777"/>
                </a:lnTo>
                <a:close/>
                <a:moveTo>
                  <a:pt x="724" y="813"/>
                </a:moveTo>
                <a:lnTo>
                  <a:pt x="707" y="804"/>
                </a:lnTo>
                <a:lnTo>
                  <a:pt x="686" y="800"/>
                </a:lnTo>
                <a:lnTo>
                  <a:pt x="705" y="795"/>
                </a:lnTo>
                <a:lnTo>
                  <a:pt x="716" y="797"/>
                </a:lnTo>
                <a:lnTo>
                  <a:pt x="724" y="801"/>
                </a:lnTo>
                <a:lnTo>
                  <a:pt x="720" y="807"/>
                </a:lnTo>
                <a:lnTo>
                  <a:pt x="724" y="813"/>
                </a:lnTo>
                <a:close/>
                <a:moveTo>
                  <a:pt x="253" y="805"/>
                </a:moveTo>
                <a:lnTo>
                  <a:pt x="256" y="807"/>
                </a:lnTo>
                <a:lnTo>
                  <a:pt x="248" y="819"/>
                </a:lnTo>
                <a:lnTo>
                  <a:pt x="244" y="816"/>
                </a:lnTo>
                <a:lnTo>
                  <a:pt x="253" y="805"/>
                </a:lnTo>
                <a:close/>
                <a:moveTo>
                  <a:pt x="709" y="808"/>
                </a:moveTo>
                <a:lnTo>
                  <a:pt x="724" y="822"/>
                </a:lnTo>
                <a:lnTo>
                  <a:pt x="712" y="824"/>
                </a:lnTo>
                <a:lnTo>
                  <a:pt x="721" y="832"/>
                </a:lnTo>
                <a:lnTo>
                  <a:pt x="718" y="839"/>
                </a:lnTo>
                <a:lnTo>
                  <a:pt x="690" y="818"/>
                </a:lnTo>
                <a:lnTo>
                  <a:pt x="688" y="805"/>
                </a:lnTo>
                <a:lnTo>
                  <a:pt x="702" y="805"/>
                </a:lnTo>
                <a:lnTo>
                  <a:pt x="707" y="805"/>
                </a:lnTo>
                <a:lnTo>
                  <a:pt x="709" y="808"/>
                </a:lnTo>
                <a:close/>
                <a:moveTo>
                  <a:pt x="255" y="827"/>
                </a:moveTo>
                <a:lnTo>
                  <a:pt x="251" y="837"/>
                </a:lnTo>
                <a:lnTo>
                  <a:pt x="246" y="836"/>
                </a:lnTo>
                <a:lnTo>
                  <a:pt x="255" y="827"/>
                </a:lnTo>
                <a:close/>
                <a:moveTo>
                  <a:pt x="281" y="866"/>
                </a:moveTo>
                <a:lnTo>
                  <a:pt x="277" y="860"/>
                </a:lnTo>
                <a:lnTo>
                  <a:pt x="288" y="860"/>
                </a:lnTo>
                <a:lnTo>
                  <a:pt x="281" y="866"/>
                </a:lnTo>
                <a:close/>
                <a:moveTo>
                  <a:pt x="293" y="877"/>
                </a:moveTo>
                <a:lnTo>
                  <a:pt x="285" y="883"/>
                </a:lnTo>
                <a:lnTo>
                  <a:pt x="282" y="875"/>
                </a:lnTo>
                <a:lnTo>
                  <a:pt x="293" y="876"/>
                </a:lnTo>
                <a:lnTo>
                  <a:pt x="293" y="877"/>
                </a:lnTo>
                <a:close/>
                <a:moveTo>
                  <a:pt x="276" y="876"/>
                </a:moveTo>
                <a:lnTo>
                  <a:pt x="278" y="883"/>
                </a:lnTo>
                <a:lnTo>
                  <a:pt x="277" y="887"/>
                </a:lnTo>
                <a:lnTo>
                  <a:pt x="270" y="884"/>
                </a:lnTo>
                <a:lnTo>
                  <a:pt x="276" y="876"/>
                </a:lnTo>
                <a:close/>
                <a:moveTo>
                  <a:pt x="638" y="913"/>
                </a:moveTo>
                <a:lnTo>
                  <a:pt x="636" y="913"/>
                </a:lnTo>
                <a:lnTo>
                  <a:pt x="637" y="913"/>
                </a:lnTo>
                <a:lnTo>
                  <a:pt x="650" y="895"/>
                </a:lnTo>
                <a:lnTo>
                  <a:pt x="671" y="887"/>
                </a:lnTo>
                <a:lnTo>
                  <a:pt x="675" y="893"/>
                </a:lnTo>
                <a:lnTo>
                  <a:pt x="676" y="904"/>
                </a:lnTo>
                <a:lnTo>
                  <a:pt x="638" y="913"/>
                </a:lnTo>
                <a:close/>
                <a:moveTo>
                  <a:pt x="299" y="891"/>
                </a:moveTo>
                <a:lnTo>
                  <a:pt x="304" y="895"/>
                </a:lnTo>
                <a:lnTo>
                  <a:pt x="296" y="895"/>
                </a:lnTo>
                <a:lnTo>
                  <a:pt x="299" y="891"/>
                </a:lnTo>
                <a:close/>
                <a:moveTo>
                  <a:pt x="648" y="895"/>
                </a:moveTo>
                <a:lnTo>
                  <a:pt x="641" y="900"/>
                </a:lnTo>
                <a:lnTo>
                  <a:pt x="642" y="895"/>
                </a:lnTo>
                <a:lnTo>
                  <a:pt x="648" y="895"/>
                </a:lnTo>
                <a:close/>
                <a:moveTo>
                  <a:pt x="266" y="956"/>
                </a:moveTo>
                <a:lnTo>
                  <a:pt x="278" y="955"/>
                </a:lnTo>
                <a:lnTo>
                  <a:pt x="276" y="952"/>
                </a:lnTo>
                <a:lnTo>
                  <a:pt x="279" y="949"/>
                </a:lnTo>
                <a:lnTo>
                  <a:pt x="273" y="954"/>
                </a:lnTo>
                <a:lnTo>
                  <a:pt x="270" y="952"/>
                </a:lnTo>
                <a:lnTo>
                  <a:pt x="270" y="948"/>
                </a:lnTo>
                <a:lnTo>
                  <a:pt x="256" y="944"/>
                </a:lnTo>
                <a:lnTo>
                  <a:pt x="264" y="945"/>
                </a:lnTo>
                <a:lnTo>
                  <a:pt x="257" y="938"/>
                </a:lnTo>
                <a:lnTo>
                  <a:pt x="259" y="933"/>
                </a:lnTo>
                <a:lnTo>
                  <a:pt x="266" y="935"/>
                </a:lnTo>
                <a:lnTo>
                  <a:pt x="258" y="929"/>
                </a:lnTo>
                <a:lnTo>
                  <a:pt x="258" y="922"/>
                </a:lnTo>
                <a:lnTo>
                  <a:pt x="263" y="919"/>
                </a:lnTo>
                <a:lnTo>
                  <a:pt x="280" y="923"/>
                </a:lnTo>
                <a:lnTo>
                  <a:pt x="300" y="947"/>
                </a:lnTo>
                <a:lnTo>
                  <a:pt x="276" y="963"/>
                </a:lnTo>
                <a:lnTo>
                  <a:pt x="266" y="956"/>
                </a:lnTo>
                <a:close/>
                <a:moveTo>
                  <a:pt x="312" y="935"/>
                </a:moveTo>
                <a:lnTo>
                  <a:pt x="317" y="938"/>
                </a:lnTo>
                <a:lnTo>
                  <a:pt x="313" y="943"/>
                </a:lnTo>
                <a:lnTo>
                  <a:pt x="313" y="950"/>
                </a:lnTo>
                <a:lnTo>
                  <a:pt x="309" y="951"/>
                </a:lnTo>
                <a:lnTo>
                  <a:pt x="307" y="944"/>
                </a:lnTo>
                <a:lnTo>
                  <a:pt x="312" y="937"/>
                </a:lnTo>
                <a:lnTo>
                  <a:pt x="307" y="938"/>
                </a:lnTo>
                <a:lnTo>
                  <a:pt x="312" y="935"/>
                </a:lnTo>
                <a:close/>
                <a:moveTo>
                  <a:pt x="285" y="994"/>
                </a:moveTo>
                <a:lnTo>
                  <a:pt x="286" y="994"/>
                </a:lnTo>
                <a:lnTo>
                  <a:pt x="285" y="997"/>
                </a:lnTo>
                <a:lnTo>
                  <a:pt x="282" y="996"/>
                </a:lnTo>
                <a:lnTo>
                  <a:pt x="281" y="996"/>
                </a:lnTo>
                <a:lnTo>
                  <a:pt x="284" y="992"/>
                </a:lnTo>
                <a:lnTo>
                  <a:pt x="285" y="994"/>
                </a:lnTo>
                <a:close/>
                <a:moveTo>
                  <a:pt x="460" y="1128"/>
                </a:moveTo>
                <a:lnTo>
                  <a:pt x="456" y="1120"/>
                </a:lnTo>
                <a:lnTo>
                  <a:pt x="460" y="1123"/>
                </a:lnTo>
                <a:lnTo>
                  <a:pt x="466" y="1136"/>
                </a:lnTo>
                <a:lnTo>
                  <a:pt x="461" y="1134"/>
                </a:lnTo>
                <a:lnTo>
                  <a:pt x="460" y="1128"/>
                </a:lnTo>
                <a:close/>
                <a:moveTo>
                  <a:pt x="315" y="1133"/>
                </a:moveTo>
                <a:lnTo>
                  <a:pt x="307" y="1142"/>
                </a:lnTo>
                <a:lnTo>
                  <a:pt x="312" y="1132"/>
                </a:lnTo>
                <a:lnTo>
                  <a:pt x="315" y="1133"/>
                </a:lnTo>
                <a:close/>
                <a:moveTo>
                  <a:pt x="358" y="1248"/>
                </a:moveTo>
                <a:lnTo>
                  <a:pt x="360" y="1250"/>
                </a:lnTo>
                <a:lnTo>
                  <a:pt x="356" y="1252"/>
                </a:lnTo>
                <a:lnTo>
                  <a:pt x="352" y="1248"/>
                </a:lnTo>
                <a:lnTo>
                  <a:pt x="358" y="1248"/>
                </a:lnTo>
                <a:close/>
                <a:moveTo>
                  <a:pt x="395" y="1260"/>
                </a:moveTo>
                <a:lnTo>
                  <a:pt x="395" y="1263"/>
                </a:lnTo>
                <a:lnTo>
                  <a:pt x="391" y="1266"/>
                </a:lnTo>
                <a:lnTo>
                  <a:pt x="392" y="1260"/>
                </a:lnTo>
                <a:lnTo>
                  <a:pt x="395" y="1260"/>
                </a:lnTo>
                <a:close/>
                <a:moveTo>
                  <a:pt x="417" y="1273"/>
                </a:moveTo>
                <a:lnTo>
                  <a:pt x="410" y="1267"/>
                </a:lnTo>
                <a:lnTo>
                  <a:pt x="424" y="1269"/>
                </a:lnTo>
                <a:lnTo>
                  <a:pt x="417" y="1269"/>
                </a:lnTo>
                <a:lnTo>
                  <a:pt x="417" y="1273"/>
                </a:lnTo>
                <a:close/>
                <a:moveTo>
                  <a:pt x="407" y="1267"/>
                </a:moveTo>
                <a:lnTo>
                  <a:pt x="407" y="1271"/>
                </a:lnTo>
                <a:lnTo>
                  <a:pt x="405" y="1271"/>
                </a:lnTo>
                <a:lnTo>
                  <a:pt x="406" y="1267"/>
                </a:lnTo>
                <a:lnTo>
                  <a:pt x="407" y="1267"/>
                </a:lnTo>
                <a:close/>
                <a:moveTo>
                  <a:pt x="409" y="1274"/>
                </a:moveTo>
                <a:lnTo>
                  <a:pt x="406" y="1274"/>
                </a:lnTo>
                <a:lnTo>
                  <a:pt x="411" y="1270"/>
                </a:lnTo>
                <a:lnTo>
                  <a:pt x="409" y="1274"/>
                </a:lnTo>
                <a:close/>
                <a:moveTo>
                  <a:pt x="413" y="1277"/>
                </a:moveTo>
                <a:lnTo>
                  <a:pt x="410" y="1275"/>
                </a:lnTo>
                <a:lnTo>
                  <a:pt x="412" y="1271"/>
                </a:lnTo>
                <a:lnTo>
                  <a:pt x="417" y="1275"/>
                </a:lnTo>
                <a:lnTo>
                  <a:pt x="413" y="1277"/>
                </a:lnTo>
                <a:close/>
                <a:moveTo>
                  <a:pt x="311" y="1163"/>
                </a:moveTo>
                <a:lnTo>
                  <a:pt x="319" y="1161"/>
                </a:lnTo>
                <a:lnTo>
                  <a:pt x="311" y="1161"/>
                </a:lnTo>
                <a:lnTo>
                  <a:pt x="310" y="1163"/>
                </a:lnTo>
                <a:lnTo>
                  <a:pt x="310" y="1166"/>
                </a:lnTo>
                <a:lnTo>
                  <a:pt x="304" y="1160"/>
                </a:lnTo>
                <a:lnTo>
                  <a:pt x="314" y="1152"/>
                </a:lnTo>
                <a:lnTo>
                  <a:pt x="306" y="1156"/>
                </a:lnTo>
                <a:lnTo>
                  <a:pt x="307" y="1151"/>
                </a:lnTo>
                <a:lnTo>
                  <a:pt x="304" y="1149"/>
                </a:lnTo>
                <a:lnTo>
                  <a:pt x="326" y="1144"/>
                </a:lnTo>
                <a:lnTo>
                  <a:pt x="319" y="1144"/>
                </a:lnTo>
                <a:lnTo>
                  <a:pt x="320" y="1141"/>
                </a:lnTo>
                <a:lnTo>
                  <a:pt x="306" y="1148"/>
                </a:lnTo>
                <a:lnTo>
                  <a:pt x="301" y="1144"/>
                </a:lnTo>
                <a:lnTo>
                  <a:pt x="313" y="1143"/>
                </a:lnTo>
                <a:lnTo>
                  <a:pt x="312" y="1141"/>
                </a:lnTo>
                <a:lnTo>
                  <a:pt x="314" y="1137"/>
                </a:lnTo>
                <a:lnTo>
                  <a:pt x="324" y="1135"/>
                </a:lnTo>
                <a:lnTo>
                  <a:pt x="314" y="1131"/>
                </a:lnTo>
                <a:lnTo>
                  <a:pt x="319" y="1129"/>
                </a:lnTo>
                <a:lnTo>
                  <a:pt x="333" y="1139"/>
                </a:lnTo>
                <a:lnTo>
                  <a:pt x="326" y="1133"/>
                </a:lnTo>
                <a:lnTo>
                  <a:pt x="327" y="1127"/>
                </a:lnTo>
                <a:lnTo>
                  <a:pt x="323" y="1126"/>
                </a:lnTo>
                <a:lnTo>
                  <a:pt x="326" y="1122"/>
                </a:lnTo>
                <a:lnTo>
                  <a:pt x="319" y="1125"/>
                </a:lnTo>
                <a:lnTo>
                  <a:pt x="312" y="1110"/>
                </a:lnTo>
                <a:lnTo>
                  <a:pt x="318" y="1126"/>
                </a:lnTo>
                <a:lnTo>
                  <a:pt x="310" y="1130"/>
                </a:lnTo>
                <a:lnTo>
                  <a:pt x="312" y="1126"/>
                </a:lnTo>
                <a:lnTo>
                  <a:pt x="309" y="1125"/>
                </a:lnTo>
                <a:lnTo>
                  <a:pt x="303" y="1140"/>
                </a:lnTo>
                <a:lnTo>
                  <a:pt x="298" y="1144"/>
                </a:lnTo>
                <a:lnTo>
                  <a:pt x="296" y="1127"/>
                </a:lnTo>
                <a:lnTo>
                  <a:pt x="309" y="1117"/>
                </a:lnTo>
                <a:lnTo>
                  <a:pt x="295" y="1124"/>
                </a:lnTo>
                <a:lnTo>
                  <a:pt x="298" y="1118"/>
                </a:lnTo>
                <a:lnTo>
                  <a:pt x="294" y="1115"/>
                </a:lnTo>
                <a:lnTo>
                  <a:pt x="297" y="1110"/>
                </a:lnTo>
                <a:lnTo>
                  <a:pt x="294" y="1111"/>
                </a:lnTo>
                <a:lnTo>
                  <a:pt x="295" y="1106"/>
                </a:lnTo>
                <a:lnTo>
                  <a:pt x="290" y="1111"/>
                </a:lnTo>
                <a:lnTo>
                  <a:pt x="290" y="1107"/>
                </a:lnTo>
                <a:lnTo>
                  <a:pt x="300" y="1097"/>
                </a:lnTo>
                <a:lnTo>
                  <a:pt x="303" y="1093"/>
                </a:lnTo>
                <a:lnTo>
                  <a:pt x="319" y="1093"/>
                </a:lnTo>
                <a:lnTo>
                  <a:pt x="305" y="1092"/>
                </a:lnTo>
                <a:lnTo>
                  <a:pt x="299" y="1095"/>
                </a:lnTo>
                <a:lnTo>
                  <a:pt x="291" y="1104"/>
                </a:lnTo>
                <a:lnTo>
                  <a:pt x="289" y="1101"/>
                </a:lnTo>
                <a:lnTo>
                  <a:pt x="292" y="1096"/>
                </a:lnTo>
                <a:lnTo>
                  <a:pt x="288" y="1100"/>
                </a:lnTo>
                <a:lnTo>
                  <a:pt x="286" y="1097"/>
                </a:lnTo>
                <a:lnTo>
                  <a:pt x="289" y="1095"/>
                </a:lnTo>
                <a:lnTo>
                  <a:pt x="288" y="1096"/>
                </a:lnTo>
                <a:lnTo>
                  <a:pt x="288" y="1090"/>
                </a:lnTo>
                <a:lnTo>
                  <a:pt x="286" y="1095"/>
                </a:lnTo>
                <a:lnTo>
                  <a:pt x="281" y="1094"/>
                </a:lnTo>
                <a:lnTo>
                  <a:pt x="286" y="1091"/>
                </a:lnTo>
                <a:lnTo>
                  <a:pt x="281" y="1093"/>
                </a:lnTo>
                <a:lnTo>
                  <a:pt x="283" y="1089"/>
                </a:lnTo>
                <a:lnTo>
                  <a:pt x="293" y="1088"/>
                </a:lnTo>
                <a:lnTo>
                  <a:pt x="300" y="1081"/>
                </a:lnTo>
                <a:lnTo>
                  <a:pt x="282" y="1088"/>
                </a:lnTo>
                <a:lnTo>
                  <a:pt x="281" y="1086"/>
                </a:lnTo>
                <a:lnTo>
                  <a:pt x="285" y="1082"/>
                </a:lnTo>
                <a:lnTo>
                  <a:pt x="279" y="1086"/>
                </a:lnTo>
                <a:lnTo>
                  <a:pt x="282" y="1082"/>
                </a:lnTo>
                <a:lnTo>
                  <a:pt x="278" y="1081"/>
                </a:lnTo>
                <a:lnTo>
                  <a:pt x="308" y="1053"/>
                </a:lnTo>
                <a:lnTo>
                  <a:pt x="322" y="1054"/>
                </a:lnTo>
                <a:lnTo>
                  <a:pt x="313" y="1050"/>
                </a:lnTo>
                <a:lnTo>
                  <a:pt x="326" y="1048"/>
                </a:lnTo>
                <a:lnTo>
                  <a:pt x="313" y="1048"/>
                </a:lnTo>
                <a:lnTo>
                  <a:pt x="277" y="1080"/>
                </a:lnTo>
                <a:lnTo>
                  <a:pt x="276" y="1076"/>
                </a:lnTo>
                <a:lnTo>
                  <a:pt x="282" y="1073"/>
                </a:lnTo>
                <a:lnTo>
                  <a:pt x="275" y="1075"/>
                </a:lnTo>
                <a:lnTo>
                  <a:pt x="275" y="1065"/>
                </a:lnTo>
                <a:lnTo>
                  <a:pt x="292" y="1064"/>
                </a:lnTo>
                <a:lnTo>
                  <a:pt x="277" y="1062"/>
                </a:lnTo>
                <a:lnTo>
                  <a:pt x="290" y="1058"/>
                </a:lnTo>
                <a:lnTo>
                  <a:pt x="283" y="1055"/>
                </a:lnTo>
                <a:lnTo>
                  <a:pt x="295" y="1054"/>
                </a:lnTo>
                <a:lnTo>
                  <a:pt x="274" y="1051"/>
                </a:lnTo>
                <a:lnTo>
                  <a:pt x="273" y="1048"/>
                </a:lnTo>
                <a:lnTo>
                  <a:pt x="281" y="1048"/>
                </a:lnTo>
                <a:lnTo>
                  <a:pt x="270" y="1045"/>
                </a:lnTo>
                <a:lnTo>
                  <a:pt x="276" y="1039"/>
                </a:lnTo>
                <a:lnTo>
                  <a:pt x="277" y="1039"/>
                </a:lnTo>
                <a:lnTo>
                  <a:pt x="296" y="1034"/>
                </a:lnTo>
                <a:lnTo>
                  <a:pt x="299" y="1035"/>
                </a:lnTo>
                <a:lnTo>
                  <a:pt x="305" y="1036"/>
                </a:lnTo>
                <a:lnTo>
                  <a:pt x="310" y="1043"/>
                </a:lnTo>
                <a:lnTo>
                  <a:pt x="321" y="1042"/>
                </a:lnTo>
                <a:lnTo>
                  <a:pt x="310" y="1043"/>
                </a:lnTo>
                <a:lnTo>
                  <a:pt x="305" y="1035"/>
                </a:lnTo>
                <a:lnTo>
                  <a:pt x="310" y="1032"/>
                </a:lnTo>
                <a:lnTo>
                  <a:pt x="295" y="1034"/>
                </a:lnTo>
                <a:lnTo>
                  <a:pt x="280" y="1036"/>
                </a:lnTo>
                <a:lnTo>
                  <a:pt x="273" y="1040"/>
                </a:lnTo>
                <a:lnTo>
                  <a:pt x="273" y="1032"/>
                </a:lnTo>
                <a:lnTo>
                  <a:pt x="291" y="1020"/>
                </a:lnTo>
                <a:lnTo>
                  <a:pt x="324" y="1031"/>
                </a:lnTo>
                <a:lnTo>
                  <a:pt x="314" y="1025"/>
                </a:lnTo>
                <a:lnTo>
                  <a:pt x="326" y="1021"/>
                </a:lnTo>
                <a:lnTo>
                  <a:pt x="309" y="1022"/>
                </a:lnTo>
                <a:lnTo>
                  <a:pt x="320" y="1017"/>
                </a:lnTo>
                <a:lnTo>
                  <a:pt x="315" y="1015"/>
                </a:lnTo>
                <a:lnTo>
                  <a:pt x="316" y="1017"/>
                </a:lnTo>
                <a:lnTo>
                  <a:pt x="310" y="1020"/>
                </a:lnTo>
                <a:lnTo>
                  <a:pt x="308" y="1016"/>
                </a:lnTo>
                <a:lnTo>
                  <a:pt x="312" y="1015"/>
                </a:lnTo>
                <a:lnTo>
                  <a:pt x="311" y="1012"/>
                </a:lnTo>
                <a:lnTo>
                  <a:pt x="304" y="1013"/>
                </a:lnTo>
                <a:lnTo>
                  <a:pt x="308" y="1018"/>
                </a:lnTo>
                <a:lnTo>
                  <a:pt x="302" y="1022"/>
                </a:lnTo>
                <a:lnTo>
                  <a:pt x="294" y="1018"/>
                </a:lnTo>
                <a:lnTo>
                  <a:pt x="274" y="1029"/>
                </a:lnTo>
                <a:lnTo>
                  <a:pt x="273" y="1025"/>
                </a:lnTo>
                <a:lnTo>
                  <a:pt x="276" y="1021"/>
                </a:lnTo>
                <a:lnTo>
                  <a:pt x="275" y="1018"/>
                </a:lnTo>
                <a:lnTo>
                  <a:pt x="285" y="1012"/>
                </a:lnTo>
                <a:lnTo>
                  <a:pt x="281" y="1009"/>
                </a:lnTo>
                <a:lnTo>
                  <a:pt x="286" y="1010"/>
                </a:lnTo>
                <a:lnTo>
                  <a:pt x="280" y="1004"/>
                </a:lnTo>
                <a:lnTo>
                  <a:pt x="324" y="1013"/>
                </a:lnTo>
                <a:lnTo>
                  <a:pt x="306" y="1003"/>
                </a:lnTo>
                <a:lnTo>
                  <a:pt x="313" y="1004"/>
                </a:lnTo>
                <a:lnTo>
                  <a:pt x="309" y="1000"/>
                </a:lnTo>
                <a:lnTo>
                  <a:pt x="310" y="996"/>
                </a:lnTo>
                <a:lnTo>
                  <a:pt x="315" y="991"/>
                </a:lnTo>
                <a:lnTo>
                  <a:pt x="303" y="995"/>
                </a:lnTo>
                <a:lnTo>
                  <a:pt x="309" y="1000"/>
                </a:lnTo>
                <a:lnTo>
                  <a:pt x="292" y="1004"/>
                </a:lnTo>
                <a:lnTo>
                  <a:pt x="278" y="998"/>
                </a:lnTo>
                <a:lnTo>
                  <a:pt x="283" y="998"/>
                </a:lnTo>
                <a:lnTo>
                  <a:pt x="289" y="993"/>
                </a:lnTo>
                <a:lnTo>
                  <a:pt x="292" y="990"/>
                </a:lnTo>
                <a:lnTo>
                  <a:pt x="314" y="987"/>
                </a:lnTo>
                <a:lnTo>
                  <a:pt x="312" y="983"/>
                </a:lnTo>
                <a:lnTo>
                  <a:pt x="317" y="979"/>
                </a:lnTo>
                <a:lnTo>
                  <a:pt x="308" y="982"/>
                </a:lnTo>
                <a:lnTo>
                  <a:pt x="313" y="975"/>
                </a:lnTo>
                <a:lnTo>
                  <a:pt x="311" y="975"/>
                </a:lnTo>
                <a:lnTo>
                  <a:pt x="311" y="967"/>
                </a:lnTo>
                <a:lnTo>
                  <a:pt x="321" y="976"/>
                </a:lnTo>
                <a:lnTo>
                  <a:pt x="319" y="972"/>
                </a:lnTo>
                <a:lnTo>
                  <a:pt x="323" y="974"/>
                </a:lnTo>
                <a:lnTo>
                  <a:pt x="323" y="970"/>
                </a:lnTo>
                <a:lnTo>
                  <a:pt x="316" y="967"/>
                </a:lnTo>
                <a:lnTo>
                  <a:pt x="324" y="964"/>
                </a:lnTo>
                <a:lnTo>
                  <a:pt x="320" y="964"/>
                </a:lnTo>
                <a:lnTo>
                  <a:pt x="321" y="959"/>
                </a:lnTo>
                <a:lnTo>
                  <a:pt x="311" y="964"/>
                </a:lnTo>
                <a:lnTo>
                  <a:pt x="314" y="953"/>
                </a:lnTo>
                <a:lnTo>
                  <a:pt x="323" y="951"/>
                </a:lnTo>
                <a:lnTo>
                  <a:pt x="314" y="952"/>
                </a:lnTo>
                <a:lnTo>
                  <a:pt x="315" y="947"/>
                </a:lnTo>
                <a:lnTo>
                  <a:pt x="320" y="948"/>
                </a:lnTo>
                <a:lnTo>
                  <a:pt x="315" y="944"/>
                </a:lnTo>
                <a:lnTo>
                  <a:pt x="324" y="942"/>
                </a:lnTo>
                <a:lnTo>
                  <a:pt x="318" y="935"/>
                </a:lnTo>
                <a:lnTo>
                  <a:pt x="323" y="930"/>
                </a:lnTo>
                <a:lnTo>
                  <a:pt x="296" y="930"/>
                </a:lnTo>
                <a:lnTo>
                  <a:pt x="261" y="904"/>
                </a:lnTo>
                <a:lnTo>
                  <a:pt x="268" y="896"/>
                </a:lnTo>
                <a:lnTo>
                  <a:pt x="284" y="899"/>
                </a:lnTo>
                <a:lnTo>
                  <a:pt x="319" y="918"/>
                </a:lnTo>
                <a:lnTo>
                  <a:pt x="317" y="915"/>
                </a:lnTo>
                <a:lnTo>
                  <a:pt x="319" y="910"/>
                </a:lnTo>
                <a:lnTo>
                  <a:pt x="313" y="914"/>
                </a:lnTo>
                <a:lnTo>
                  <a:pt x="307" y="908"/>
                </a:lnTo>
                <a:lnTo>
                  <a:pt x="314" y="911"/>
                </a:lnTo>
                <a:lnTo>
                  <a:pt x="316" y="909"/>
                </a:lnTo>
                <a:lnTo>
                  <a:pt x="312" y="906"/>
                </a:lnTo>
                <a:lnTo>
                  <a:pt x="318" y="904"/>
                </a:lnTo>
                <a:lnTo>
                  <a:pt x="306" y="901"/>
                </a:lnTo>
                <a:lnTo>
                  <a:pt x="317" y="902"/>
                </a:lnTo>
                <a:lnTo>
                  <a:pt x="315" y="895"/>
                </a:lnTo>
                <a:lnTo>
                  <a:pt x="299" y="888"/>
                </a:lnTo>
                <a:lnTo>
                  <a:pt x="314" y="888"/>
                </a:lnTo>
                <a:lnTo>
                  <a:pt x="295" y="884"/>
                </a:lnTo>
                <a:lnTo>
                  <a:pt x="305" y="878"/>
                </a:lnTo>
                <a:lnTo>
                  <a:pt x="303" y="873"/>
                </a:lnTo>
                <a:lnTo>
                  <a:pt x="290" y="883"/>
                </a:lnTo>
                <a:lnTo>
                  <a:pt x="295" y="877"/>
                </a:lnTo>
                <a:lnTo>
                  <a:pt x="295" y="873"/>
                </a:lnTo>
                <a:lnTo>
                  <a:pt x="307" y="868"/>
                </a:lnTo>
                <a:lnTo>
                  <a:pt x="290" y="873"/>
                </a:lnTo>
                <a:lnTo>
                  <a:pt x="285" y="870"/>
                </a:lnTo>
                <a:lnTo>
                  <a:pt x="303" y="858"/>
                </a:lnTo>
                <a:lnTo>
                  <a:pt x="280" y="858"/>
                </a:lnTo>
                <a:lnTo>
                  <a:pt x="288" y="845"/>
                </a:lnTo>
                <a:lnTo>
                  <a:pt x="280" y="853"/>
                </a:lnTo>
                <a:lnTo>
                  <a:pt x="278" y="843"/>
                </a:lnTo>
                <a:lnTo>
                  <a:pt x="272" y="830"/>
                </a:lnTo>
                <a:lnTo>
                  <a:pt x="276" y="828"/>
                </a:lnTo>
                <a:lnTo>
                  <a:pt x="270" y="830"/>
                </a:lnTo>
                <a:lnTo>
                  <a:pt x="278" y="851"/>
                </a:lnTo>
                <a:lnTo>
                  <a:pt x="271" y="857"/>
                </a:lnTo>
                <a:lnTo>
                  <a:pt x="273" y="861"/>
                </a:lnTo>
                <a:lnTo>
                  <a:pt x="269" y="858"/>
                </a:lnTo>
                <a:lnTo>
                  <a:pt x="272" y="865"/>
                </a:lnTo>
                <a:lnTo>
                  <a:pt x="271" y="870"/>
                </a:lnTo>
                <a:lnTo>
                  <a:pt x="258" y="874"/>
                </a:lnTo>
                <a:lnTo>
                  <a:pt x="252" y="868"/>
                </a:lnTo>
                <a:lnTo>
                  <a:pt x="254" y="872"/>
                </a:lnTo>
                <a:lnTo>
                  <a:pt x="251" y="872"/>
                </a:lnTo>
                <a:lnTo>
                  <a:pt x="247" y="861"/>
                </a:lnTo>
                <a:lnTo>
                  <a:pt x="243" y="859"/>
                </a:lnTo>
                <a:lnTo>
                  <a:pt x="258" y="849"/>
                </a:lnTo>
                <a:lnTo>
                  <a:pt x="264" y="834"/>
                </a:lnTo>
                <a:lnTo>
                  <a:pt x="258" y="847"/>
                </a:lnTo>
                <a:lnTo>
                  <a:pt x="252" y="848"/>
                </a:lnTo>
                <a:lnTo>
                  <a:pt x="248" y="843"/>
                </a:lnTo>
                <a:lnTo>
                  <a:pt x="260" y="828"/>
                </a:lnTo>
                <a:lnTo>
                  <a:pt x="247" y="823"/>
                </a:lnTo>
                <a:lnTo>
                  <a:pt x="266" y="822"/>
                </a:lnTo>
                <a:lnTo>
                  <a:pt x="255" y="820"/>
                </a:lnTo>
                <a:lnTo>
                  <a:pt x="261" y="816"/>
                </a:lnTo>
                <a:lnTo>
                  <a:pt x="258" y="815"/>
                </a:lnTo>
                <a:lnTo>
                  <a:pt x="261" y="809"/>
                </a:lnTo>
                <a:lnTo>
                  <a:pt x="257" y="808"/>
                </a:lnTo>
                <a:lnTo>
                  <a:pt x="261" y="806"/>
                </a:lnTo>
                <a:lnTo>
                  <a:pt x="258" y="797"/>
                </a:lnTo>
                <a:lnTo>
                  <a:pt x="246" y="794"/>
                </a:lnTo>
                <a:lnTo>
                  <a:pt x="254" y="789"/>
                </a:lnTo>
                <a:lnTo>
                  <a:pt x="249" y="785"/>
                </a:lnTo>
                <a:lnTo>
                  <a:pt x="254" y="780"/>
                </a:lnTo>
                <a:lnTo>
                  <a:pt x="240" y="766"/>
                </a:lnTo>
                <a:lnTo>
                  <a:pt x="247" y="762"/>
                </a:lnTo>
                <a:lnTo>
                  <a:pt x="242" y="755"/>
                </a:lnTo>
                <a:lnTo>
                  <a:pt x="247" y="755"/>
                </a:lnTo>
                <a:lnTo>
                  <a:pt x="240" y="750"/>
                </a:lnTo>
                <a:lnTo>
                  <a:pt x="242" y="746"/>
                </a:lnTo>
                <a:lnTo>
                  <a:pt x="236" y="744"/>
                </a:lnTo>
                <a:lnTo>
                  <a:pt x="240" y="733"/>
                </a:lnTo>
                <a:lnTo>
                  <a:pt x="223" y="743"/>
                </a:lnTo>
                <a:lnTo>
                  <a:pt x="237" y="733"/>
                </a:lnTo>
                <a:lnTo>
                  <a:pt x="231" y="730"/>
                </a:lnTo>
                <a:lnTo>
                  <a:pt x="239" y="727"/>
                </a:lnTo>
                <a:lnTo>
                  <a:pt x="230" y="725"/>
                </a:lnTo>
                <a:lnTo>
                  <a:pt x="235" y="721"/>
                </a:lnTo>
                <a:lnTo>
                  <a:pt x="239" y="719"/>
                </a:lnTo>
                <a:lnTo>
                  <a:pt x="227" y="713"/>
                </a:lnTo>
                <a:lnTo>
                  <a:pt x="225" y="707"/>
                </a:lnTo>
                <a:lnTo>
                  <a:pt x="229" y="705"/>
                </a:lnTo>
                <a:lnTo>
                  <a:pt x="227" y="699"/>
                </a:lnTo>
                <a:lnTo>
                  <a:pt x="211" y="692"/>
                </a:lnTo>
                <a:lnTo>
                  <a:pt x="214" y="684"/>
                </a:lnTo>
                <a:lnTo>
                  <a:pt x="208" y="680"/>
                </a:lnTo>
                <a:lnTo>
                  <a:pt x="209" y="674"/>
                </a:lnTo>
                <a:lnTo>
                  <a:pt x="204" y="675"/>
                </a:lnTo>
                <a:lnTo>
                  <a:pt x="211" y="667"/>
                </a:lnTo>
                <a:lnTo>
                  <a:pt x="205" y="657"/>
                </a:lnTo>
                <a:lnTo>
                  <a:pt x="207" y="654"/>
                </a:lnTo>
                <a:lnTo>
                  <a:pt x="198" y="655"/>
                </a:lnTo>
                <a:lnTo>
                  <a:pt x="196" y="646"/>
                </a:lnTo>
                <a:lnTo>
                  <a:pt x="188" y="650"/>
                </a:lnTo>
                <a:lnTo>
                  <a:pt x="191" y="644"/>
                </a:lnTo>
                <a:lnTo>
                  <a:pt x="189" y="641"/>
                </a:lnTo>
                <a:lnTo>
                  <a:pt x="153" y="621"/>
                </a:lnTo>
                <a:lnTo>
                  <a:pt x="145" y="627"/>
                </a:lnTo>
                <a:lnTo>
                  <a:pt x="136" y="616"/>
                </a:lnTo>
                <a:lnTo>
                  <a:pt x="128" y="630"/>
                </a:lnTo>
                <a:lnTo>
                  <a:pt x="123" y="617"/>
                </a:lnTo>
                <a:lnTo>
                  <a:pt x="118" y="623"/>
                </a:lnTo>
                <a:lnTo>
                  <a:pt x="119" y="630"/>
                </a:lnTo>
                <a:lnTo>
                  <a:pt x="109" y="628"/>
                </a:lnTo>
                <a:lnTo>
                  <a:pt x="107" y="637"/>
                </a:lnTo>
                <a:lnTo>
                  <a:pt x="102" y="632"/>
                </a:lnTo>
                <a:lnTo>
                  <a:pt x="104" y="623"/>
                </a:lnTo>
                <a:lnTo>
                  <a:pt x="97" y="622"/>
                </a:lnTo>
                <a:lnTo>
                  <a:pt x="94" y="633"/>
                </a:lnTo>
                <a:lnTo>
                  <a:pt x="85" y="623"/>
                </a:lnTo>
                <a:lnTo>
                  <a:pt x="81" y="629"/>
                </a:lnTo>
                <a:lnTo>
                  <a:pt x="93" y="644"/>
                </a:lnTo>
                <a:lnTo>
                  <a:pt x="61" y="627"/>
                </a:lnTo>
                <a:lnTo>
                  <a:pt x="49" y="613"/>
                </a:lnTo>
                <a:lnTo>
                  <a:pt x="72" y="597"/>
                </a:lnTo>
                <a:lnTo>
                  <a:pt x="43" y="592"/>
                </a:lnTo>
                <a:lnTo>
                  <a:pt x="48" y="577"/>
                </a:lnTo>
                <a:lnTo>
                  <a:pt x="33" y="589"/>
                </a:lnTo>
                <a:lnTo>
                  <a:pt x="29" y="584"/>
                </a:lnTo>
                <a:lnTo>
                  <a:pt x="34" y="582"/>
                </a:lnTo>
                <a:lnTo>
                  <a:pt x="24" y="574"/>
                </a:lnTo>
                <a:lnTo>
                  <a:pt x="41" y="562"/>
                </a:lnTo>
                <a:lnTo>
                  <a:pt x="94" y="569"/>
                </a:lnTo>
                <a:lnTo>
                  <a:pt x="56" y="560"/>
                </a:lnTo>
                <a:lnTo>
                  <a:pt x="77" y="553"/>
                </a:lnTo>
                <a:lnTo>
                  <a:pt x="97" y="562"/>
                </a:lnTo>
                <a:lnTo>
                  <a:pt x="91" y="551"/>
                </a:lnTo>
                <a:lnTo>
                  <a:pt x="98" y="550"/>
                </a:lnTo>
                <a:lnTo>
                  <a:pt x="98" y="541"/>
                </a:lnTo>
                <a:lnTo>
                  <a:pt x="85" y="534"/>
                </a:lnTo>
                <a:lnTo>
                  <a:pt x="66" y="546"/>
                </a:lnTo>
                <a:lnTo>
                  <a:pt x="61" y="535"/>
                </a:lnTo>
                <a:lnTo>
                  <a:pt x="63" y="544"/>
                </a:lnTo>
                <a:lnTo>
                  <a:pt x="54" y="549"/>
                </a:lnTo>
                <a:lnTo>
                  <a:pt x="39" y="541"/>
                </a:lnTo>
                <a:lnTo>
                  <a:pt x="50" y="529"/>
                </a:lnTo>
                <a:lnTo>
                  <a:pt x="35" y="534"/>
                </a:lnTo>
                <a:lnTo>
                  <a:pt x="43" y="523"/>
                </a:lnTo>
                <a:lnTo>
                  <a:pt x="20" y="522"/>
                </a:lnTo>
                <a:lnTo>
                  <a:pt x="0" y="501"/>
                </a:lnTo>
                <a:lnTo>
                  <a:pt x="8" y="492"/>
                </a:lnTo>
                <a:lnTo>
                  <a:pt x="3" y="490"/>
                </a:lnTo>
                <a:lnTo>
                  <a:pt x="7" y="476"/>
                </a:lnTo>
                <a:lnTo>
                  <a:pt x="60" y="453"/>
                </a:lnTo>
                <a:lnTo>
                  <a:pt x="55" y="445"/>
                </a:lnTo>
                <a:lnTo>
                  <a:pt x="66" y="436"/>
                </a:lnTo>
                <a:lnTo>
                  <a:pt x="100" y="434"/>
                </a:lnTo>
                <a:lnTo>
                  <a:pt x="116" y="403"/>
                </a:lnTo>
                <a:lnTo>
                  <a:pt x="113" y="362"/>
                </a:lnTo>
                <a:lnTo>
                  <a:pt x="131" y="352"/>
                </a:lnTo>
                <a:lnTo>
                  <a:pt x="125" y="342"/>
                </a:lnTo>
                <a:lnTo>
                  <a:pt x="115" y="358"/>
                </a:lnTo>
                <a:lnTo>
                  <a:pt x="85" y="358"/>
                </a:lnTo>
                <a:lnTo>
                  <a:pt x="79" y="347"/>
                </a:lnTo>
                <a:lnTo>
                  <a:pt x="79" y="337"/>
                </a:lnTo>
                <a:lnTo>
                  <a:pt x="98" y="312"/>
                </a:lnTo>
                <a:lnTo>
                  <a:pt x="133" y="264"/>
                </a:lnTo>
                <a:lnTo>
                  <a:pt x="145" y="300"/>
                </a:lnTo>
                <a:lnTo>
                  <a:pt x="138" y="271"/>
                </a:lnTo>
                <a:lnTo>
                  <a:pt x="142" y="257"/>
                </a:lnTo>
                <a:lnTo>
                  <a:pt x="170" y="267"/>
                </a:lnTo>
                <a:lnTo>
                  <a:pt x="172" y="262"/>
                </a:lnTo>
                <a:lnTo>
                  <a:pt x="166" y="245"/>
                </a:lnTo>
                <a:lnTo>
                  <a:pt x="174" y="231"/>
                </a:lnTo>
                <a:lnTo>
                  <a:pt x="164" y="206"/>
                </a:lnTo>
                <a:lnTo>
                  <a:pt x="183" y="187"/>
                </a:lnTo>
                <a:lnTo>
                  <a:pt x="201" y="196"/>
                </a:lnTo>
                <a:lnTo>
                  <a:pt x="204" y="214"/>
                </a:lnTo>
                <a:lnTo>
                  <a:pt x="235" y="247"/>
                </a:lnTo>
                <a:lnTo>
                  <a:pt x="206" y="194"/>
                </a:lnTo>
                <a:lnTo>
                  <a:pt x="193" y="182"/>
                </a:lnTo>
                <a:lnTo>
                  <a:pt x="215" y="165"/>
                </a:lnTo>
                <a:lnTo>
                  <a:pt x="243" y="154"/>
                </a:lnTo>
                <a:lnTo>
                  <a:pt x="254" y="165"/>
                </a:lnTo>
                <a:lnTo>
                  <a:pt x="247" y="152"/>
                </a:lnTo>
                <a:lnTo>
                  <a:pt x="268" y="148"/>
                </a:lnTo>
                <a:lnTo>
                  <a:pt x="276" y="170"/>
                </a:lnTo>
                <a:lnTo>
                  <a:pt x="277" y="191"/>
                </a:lnTo>
                <a:lnTo>
                  <a:pt x="273" y="224"/>
                </a:lnTo>
                <a:lnTo>
                  <a:pt x="277" y="231"/>
                </a:lnTo>
                <a:lnTo>
                  <a:pt x="276" y="214"/>
                </a:lnTo>
                <a:lnTo>
                  <a:pt x="284" y="198"/>
                </a:lnTo>
                <a:lnTo>
                  <a:pt x="284" y="180"/>
                </a:lnTo>
                <a:lnTo>
                  <a:pt x="285" y="178"/>
                </a:lnTo>
                <a:lnTo>
                  <a:pt x="332" y="217"/>
                </a:lnTo>
                <a:lnTo>
                  <a:pt x="312" y="190"/>
                </a:lnTo>
                <a:lnTo>
                  <a:pt x="334" y="188"/>
                </a:lnTo>
                <a:lnTo>
                  <a:pt x="316" y="163"/>
                </a:lnTo>
                <a:lnTo>
                  <a:pt x="311" y="129"/>
                </a:lnTo>
                <a:lnTo>
                  <a:pt x="338" y="132"/>
                </a:lnTo>
                <a:lnTo>
                  <a:pt x="402" y="206"/>
                </a:lnTo>
                <a:lnTo>
                  <a:pt x="409" y="198"/>
                </a:lnTo>
                <a:lnTo>
                  <a:pt x="398" y="183"/>
                </a:lnTo>
                <a:lnTo>
                  <a:pt x="405" y="172"/>
                </a:lnTo>
                <a:lnTo>
                  <a:pt x="400" y="162"/>
                </a:lnTo>
                <a:lnTo>
                  <a:pt x="403" y="153"/>
                </a:lnTo>
                <a:lnTo>
                  <a:pt x="436" y="159"/>
                </a:lnTo>
                <a:lnTo>
                  <a:pt x="414" y="146"/>
                </a:lnTo>
                <a:lnTo>
                  <a:pt x="387" y="99"/>
                </a:lnTo>
                <a:lnTo>
                  <a:pt x="439" y="100"/>
                </a:lnTo>
                <a:lnTo>
                  <a:pt x="444" y="131"/>
                </a:lnTo>
                <a:lnTo>
                  <a:pt x="445" y="114"/>
                </a:lnTo>
                <a:lnTo>
                  <a:pt x="441" y="103"/>
                </a:lnTo>
                <a:lnTo>
                  <a:pt x="446" y="103"/>
                </a:lnTo>
                <a:lnTo>
                  <a:pt x="465" y="122"/>
                </a:lnTo>
                <a:lnTo>
                  <a:pt x="470" y="144"/>
                </a:lnTo>
                <a:lnTo>
                  <a:pt x="471" y="140"/>
                </a:lnTo>
                <a:lnTo>
                  <a:pt x="468" y="122"/>
                </a:lnTo>
                <a:lnTo>
                  <a:pt x="469" y="109"/>
                </a:lnTo>
                <a:lnTo>
                  <a:pt x="452" y="98"/>
                </a:lnTo>
                <a:lnTo>
                  <a:pt x="383" y="91"/>
                </a:lnTo>
                <a:lnTo>
                  <a:pt x="371" y="77"/>
                </a:lnTo>
                <a:lnTo>
                  <a:pt x="383" y="83"/>
                </a:lnTo>
                <a:lnTo>
                  <a:pt x="380" y="80"/>
                </a:lnTo>
                <a:lnTo>
                  <a:pt x="373" y="72"/>
                </a:lnTo>
                <a:lnTo>
                  <a:pt x="383" y="62"/>
                </a:lnTo>
                <a:lnTo>
                  <a:pt x="420" y="83"/>
                </a:lnTo>
                <a:lnTo>
                  <a:pt x="390" y="57"/>
                </a:lnTo>
                <a:lnTo>
                  <a:pt x="428" y="62"/>
                </a:lnTo>
                <a:lnTo>
                  <a:pt x="411" y="49"/>
                </a:lnTo>
                <a:lnTo>
                  <a:pt x="429" y="40"/>
                </a:lnTo>
                <a:lnTo>
                  <a:pt x="487" y="98"/>
                </a:lnTo>
                <a:lnTo>
                  <a:pt x="481" y="73"/>
                </a:lnTo>
                <a:lnTo>
                  <a:pt x="506" y="72"/>
                </a:lnTo>
                <a:lnTo>
                  <a:pt x="485" y="66"/>
                </a:lnTo>
                <a:lnTo>
                  <a:pt x="512" y="55"/>
                </a:lnTo>
                <a:lnTo>
                  <a:pt x="487" y="49"/>
                </a:lnTo>
                <a:lnTo>
                  <a:pt x="484" y="43"/>
                </a:lnTo>
                <a:lnTo>
                  <a:pt x="485" y="21"/>
                </a:lnTo>
                <a:lnTo>
                  <a:pt x="499" y="30"/>
                </a:lnTo>
                <a:lnTo>
                  <a:pt x="496" y="21"/>
                </a:lnTo>
                <a:lnTo>
                  <a:pt x="502" y="12"/>
                </a:lnTo>
                <a:lnTo>
                  <a:pt x="519" y="30"/>
                </a:lnTo>
                <a:lnTo>
                  <a:pt x="512" y="13"/>
                </a:lnTo>
                <a:lnTo>
                  <a:pt x="517" y="7"/>
                </a:lnTo>
                <a:lnTo>
                  <a:pt x="548" y="0"/>
                </a:lnTo>
                <a:lnTo>
                  <a:pt x="555" y="19"/>
                </a:lnTo>
                <a:lnTo>
                  <a:pt x="552" y="4"/>
                </a:lnTo>
                <a:lnTo>
                  <a:pt x="557" y="0"/>
                </a:lnTo>
                <a:lnTo>
                  <a:pt x="604" y="0"/>
                </a:lnTo>
                <a:lnTo>
                  <a:pt x="664" y="27"/>
                </a:lnTo>
                <a:lnTo>
                  <a:pt x="671" y="38"/>
                </a:lnTo>
                <a:lnTo>
                  <a:pt x="666" y="49"/>
                </a:lnTo>
                <a:lnTo>
                  <a:pt x="615" y="52"/>
                </a:lnTo>
                <a:lnTo>
                  <a:pt x="583" y="67"/>
                </a:lnTo>
                <a:lnTo>
                  <a:pt x="562" y="55"/>
                </a:lnTo>
                <a:lnTo>
                  <a:pt x="574" y="69"/>
                </a:lnTo>
                <a:lnTo>
                  <a:pt x="530" y="84"/>
                </a:lnTo>
                <a:lnTo>
                  <a:pt x="535" y="86"/>
                </a:lnTo>
                <a:lnTo>
                  <a:pt x="533" y="102"/>
                </a:lnTo>
                <a:lnTo>
                  <a:pt x="540" y="84"/>
                </a:lnTo>
                <a:lnTo>
                  <a:pt x="554" y="84"/>
                </a:lnTo>
                <a:lnTo>
                  <a:pt x="555" y="97"/>
                </a:lnTo>
                <a:lnTo>
                  <a:pt x="559" y="79"/>
                </a:lnTo>
                <a:lnTo>
                  <a:pt x="587" y="81"/>
                </a:lnTo>
                <a:lnTo>
                  <a:pt x="605" y="62"/>
                </a:lnTo>
                <a:lnTo>
                  <a:pt x="609" y="58"/>
                </a:lnTo>
                <a:lnTo>
                  <a:pt x="627" y="57"/>
                </a:lnTo>
                <a:lnTo>
                  <a:pt x="680" y="54"/>
                </a:lnTo>
                <a:lnTo>
                  <a:pt x="684" y="74"/>
                </a:lnTo>
                <a:lnTo>
                  <a:pt x="668" y="99"/>
                </a:lnTo>
                <a:lnTo>
                  <a:pt x="695" y="83"/>
                </a:lnTo>
                <a:lnTo>
                  <a:pt x="697" y="85"/>
                </a:lnTo>
                <a:lnTo>
                  <a:pt x="694" y="100"/>
                </a:lnTo>
                <a:lnTo>
                  <a:pt x="703" y="90"/>
                </a:lnTo>
                <a:lnTo>
                  <a:pt x="733" y="116"/>
                </a:lnTo>
                <a:lnTo>
                  <a:pt x="716" y="147"/>
                </a:lnTo>
                <a:lnTo>
                  <a:pt x="679" y="166"/>
                </a:lnTo>
                <a:lnTo>
                  <a:pt x="587" y="160"/>
                </a:lnTo>
                <a:lnTo>
                  <a:pt x="611" y="172"/>
                </a:lnTo>
                <a:lnTo>
                  <a:pt x="569" y="197"/>
                </a:lnTo>
                <a:lnTo>
                  <a:pt x="566" y="204"/>
                </a:lnTo>
                <a:lnTo>
                  <a:pt x="566" y="214"/>
                </a:lnTo>
                <a:lnTo>
                  <a:pt x="624" y="182"/>
                </a:lnTo>
                <a:lnTo>
                  <a:pt x="677" y="182"/>
                </a:lnTo>
                <a:lnTo>
                  <a:pt x="677" y="199"/>
                </a:lnTo>
                <a:lnTo>
                  <a:pt x="675" y="207"/>
                </a:lnTo>
                <a:lnTo>
                  <a:pt x="644" y="231"/>
                </a:lnTo>
                <a:lnTo>
                  <a:pt x="649" y="236"/>
                </a:lnTo>
                <a:lnTo>
                  <a:pt x="644" y="241"/>
                </a:lnTo>
                <a:lnTo>
                  <a:pt x="648" y="242"/>
                </a:lnTo>
                <a:lnTo>
                  <a:pt x="692" y="210"/>
                </a:lnTo>
                <a:lnTo>
                  <a:pt x="695" y="180"/>
                </a:lnTo>
                <a:lnTo>
                  <a:pt x="718" y="173"/>
                </a:lnTo>
                <a:lnTo>
                  <a:pt x="724" y="205"/>
                </a:lnTo>
                <a:lnTo>
                  <a:pt x="720" y="232"/>
                </a:lnTo>
                <a:lnTo>
                  <a:pt x="709" y="251"/>
                </a:lnTo>
                <a:lnTo>
                  <a:pt x="712" y="253"/>
                </a:lnTo>
                <a:lnTo>
                  <a:pt x="697" y="288"/>
                </a:lnTo>
                <a:lnTo>
                  <a:pt x="697" y="295"/>
                </a:lnTo>
                <a:lnTo>
                  <a:pt x="695" y="301"/>
                </a:lnTo>
                <a:lnTo>
                  <a:pt x="689" y="305"/>
                </a:lnTo>
                <a:lnTo>
                  <a:pt x="694" y="305"/>
                </a:lnTo>
                <a:lnTo>
                  <a:pt x="687" y="318"/>
                </a:lnTo>
                <a:lnTo>
                  <a:pt x="696" y="309"/>
                </a:lnTo>
                <a:lnTo>
                  <a:pt x="701" y="288"/>
                </a:lnTo>
                <a:lnTo>
                  <a:pt x="741" y="222"/>
                </a:lnTo>
                <a:lnTo>
                  <a:pt x="752" y="213"/>
                </a:lnTo>
                <a:lnTo>
                  <a:pt x="748" y="221"/>
                </a:lnTo>
                <a:lnTo>
                  <a:pt x="748" y="238"/>
                </a:lnTo>
                <a:lnTo>
                  <a:pt x="762" y="225"/>
                </a:lnTo>
                <a:lnTo>
                  <a:pt x="776" y="237"/>
                </a:lnTo>
                <a:lnTo>
                  <a:pt x="785" y="221"/>
                </a:lnTo>
                <a:lnTo>
                  <a:pt x="782" y="208"/>
                </a:lnTo>
                <a:lnTo>
                  <a:pt x="789" y="211"/>
                </a:lnTo>
                <a:lnTo>
                  <a:pt x="786" y="207"/>
                </a:lnTo>
                <a:lnTo>
                  <a:pt x="786" y="195"/>
                </a:lnTo>
                <a:lnTo>
                  <a:pt x="826" y="190"/>
                </a:lnTo>
                <a:lnTo>
                  <a:pt x="862" y="221"/>
                </a:lnTo>
                <a:lnTo>
                  <a:pt x="836" y="265"/>
                </a:lnTo>
                <a:lnTo>
                  <a:pt x="820" y="270"/>
                </a:lnTo>
                <a:lnTo>
                  <a:pt x="827" y="285"/>
                </a:lnTo>
                <a:lnTo>
                  <a:pt x="808" y="302"/>
                </a:lnTo>
                <a:lnTo>
                  <a:pt x="780" y="295"/>
                </a:lnTo>
                <a:lnTo>
                  <a:pt x="771" y="311"/>
                </a:lnTo>
                <a:lnTo>
                  <a:pt x="733" y="315"/>
                </a:lnTo>
                <a:lnTo>
                  <a:pt x="805" y="318"/>
                </a:lnTo>
                <a:lnTo>
                  <a:pt x="797" y="330"/>
                </a:lnTo>
                <a:lnTo>
                  <a:pt x="799" y="336"/>
                </a:lnTo>
                <a:lnTo>
                  <a:pt x="788" y="345"/>
                </a:lnTo>
                <a:lnTo>
                  <a:pt x="755" y="339"/>
                </a:lnTo>
                <a:lnTo>
                  <a:pt x="743" y="355"/>
                </a:lnTo>
                <a:lnTo>
                  <a:pt x="746" y="356"/>
                </a:lnTo>
                <a:lnTo>
                  <a:pt x="741" y="375"/>
                </a:lnTo>
                <a:lnTo>
                  <a:pt x="747" y="383"/>
                </a:lnTo>
                <a:lnTo>
                  <a:pt x="753" y="376"/>
                </a:lnTo>
                <a:lnTo>
                  <a:pt x="748" y="378"/>
                </a:lnTo>
                <a:lnTo>
                  <a:pt x="751" y="365"/>
                </a:lnTo>
                <a:lnTo>
                  <a:pt x="762" y="355"/>
                </a:lnTo>
                <a:lnTo>
                  <a:pt x="788" y="358"/>
                </a:lnTo>
                <a:lnTo>
                  <a:pt x="777" y="383"/>
                </a:lnTo>
                <a:lnTo>
                  <a:pt x="759" y="384"/>
                </a:lnTo>
                <a:lnTo>
                  <a:pt x="754" y="406"/>
                </a:lnTo>
                <a:lnTo>
                  <a:pt x="756" y="414"/>
                </a:lnTo>
                <a:lnTo>
                  <a:pt x="753" y="429"/>
                </a:lnTo>
                <a:lnTo>
                  <a:pt x="758" y="416"/>
                </a:lnTo>
                <a:lnTo>
                  <a:pt x="764" y="418"/>
                </a:lnTo>
                <a:lnTo>
                  <a:pt x="763" y="425"/>
                </a:lnTo>
                <a:lnTo>
                  <a:pt x="760" y="420"/>
                </a:lnTo>
                <a:lnTo>
                  <a:pt x="750" y="436"/>
                </a:lnTo>
                <a:lnTo>
                  <a:pt x="752" y="444"/>
                </a:lnTo>
                <a:lnTo>
                  <a:pt x="751" y="450"/>
                </a:lnTo>
                <a:lnTo>
                  <a:pt x="735" y="455"/>
                </a:lnTo>
                <a:lnTo>
                  <a:pt x="738" y="464"/>
                </a:lnTo>
                <a:lnTo>
                  <a:pt x="731" y="467"/>
                </a:lnTo>
                <a:lnTo>
                  <a:pt x="739" y="468"/>
                </a:lnTo>
                <a:lnTo>
                  <a:pt x="732" y="491"/>
                </a:lnTo>
                <a:lnTo>
                  <a:pt x="733" y="497"/>
                </a:lnTo>
                <a:lnTo>
                  <a:pt x="727" y="503"/>
                </a:lnTo>
                <a:lnTo>
                  <a:pt x="731" y="505"/>
                </a:lnTo>
                <a:lnTo>
                  <a:pt x="723" y="533"/>
                </a:lnTo>
                <a:lnTo>
                  <a:pt x="731" y="535"/>
                </a:lnTo>
                <a:lnTo>
                  <a:pt x="739" y="511"/>
                </a:lnTo>
                <a:lnTo>
                  <a:pt x="762" y="528"/>
                </a:lnTo>
                <a:lnTo>
                  <a:pt x="766" y="537"/>
                </a:lnTo>
                <a:lnTo>
                  <a:pt x="761" y="540"/>
                </a:lnTo>
                <a:lnTo>
                  <a:pt x="748" y="530"/>
                </a:lnTo>
                <a:lnTo>
                  <a:pt x="739" y="535"/>
                </a:lnTo>
                <a:lnTo>
                  <a:pt x="747" y="539"/>
                </a:lnTo>
                <a:lnTo>
                  <a:pt x="742" y="542"/>
                </a:lnTo>
                <a:lnTo>
                  <a:pt x="746" y="545"/>
                </a:lnTo>
                <a:lnTo>
                  <a:pt x="736" y="543"/>
                </a:lnTo>
                <a:lnTo>
                  <a:pt x="751" y="548"/>
                </a:lnTo>
                <a:lnTo>
                  <a:pt x="740" y="551"/>
                </a:lnTo>
                <a:lnTo>
                  <a:pt x="755" y="553"/>
                </a:lnTo>
                <a:lnTo>
                  <a:pt x="759" y="562"/>
                </a:lnTo>
                <a:lnTo>
                  <a:pt x="774" y="555"/>
                </a:lnTo>
                <a:lnTo>
                  <a:pt x="778" y="581"/>
                </a:lnTo>
                <a:lnTo>
                  <a:pt x="773" y="593"/>
                </a:lnTo>
                <a:lnTo>
                  <a:pt x="737" y="578"/>
                </a:lnTo>
                <a:lnTo>
                  <a:pt x="743" y="582"/>
                </a:lnTo>
                <a:lnTo>
                  <a:pt x="740" y="585"/>
                </a:lnTo>
                <a:lnTo>
                  <a:pt x="727" y="585"/>
                </a:lnTo>
                <a:lnTo>
                  <a:pt x="738" y="587"/>
                </a:lnTo>
                <a:lnTo>
                  <a:pt x="728" y="600"/>
                </a:lnTo>
                <a:lnTo>
                  <a:pt x="719" y="587"/>
                </a:lnTo>
                <a:lnTo>
                  <a:pt x="713" y="597"/>
                </a:lnTo>
                <a:lnTo>
                  <a:pt x="718" y="608"/>
                </a:lnTo>
                <a:lnTo>
                  <a:pt x="725" y="602"/>
                </a:lnTo>
                <a:lnTo>
                  <a:pt x="728" y="607"/>
                </a:lnTo>
                <a:lnTo>
                  <a:pt x="723" y="610"/>
                </a:lnTo>
                <a:lnTo>
                  <a:pt x="728" y="610"/>
                </a:lnTo>
                <a:lnTo>
                  <a:pt x="725" y="612"/>
                </a:lnTo>
                <a:lnTo>
                  <a:pt x="724" y="613"/>
                </a:lnTo>
                <a:lnTo>
                  <a:pt x="716" y="612"/>
                </a:lnTo>
                <a:lnTo>
                  <a:pt x="720" y="614"/>
                </a:lnTo>
                <a:lnTo>
                  <a:pt x="727" y="613"/>
                </a:lnTo>
                <a:lnTo>
                  <a:pt x="729" y="612"/>
                </a:lnTo>
                <a:lnTo>
                  <a:pt x="727" y="623"/>
                </a:lnTo>
                <a:lnTo>
                  <a:pt x="729" y="625"/>
                </a:lnTo>
                <a:lnTo>
                  <a:pt x="746" y="630"/>
                </a:lnTo>
                <a:lnTo>
                  <a:pt x="737" y="620"/>
                </a:lnTo>
                <a:lnTo>
                  <a:pt x="756" y="630"/>
                </a:lnTo>
                <a:lnTo>
                  <a:pt x="746" y="640"/>
                </a:lnTo>
                <a:lnTo>
                  <a:pt x="723" y="639"/>
                </a:lnTo>
                <a:lnTo>
                  <a:pt x="755" y="645"/>
                </a:lnTo>
                <a:lnTo>
                  <a:pt x="761" y="672"/>
                </a:lnTo>
                <a:lnTo>
                  <a:pt x="757" y="687"/>
                </a:lnTo>
                <a:lnTo>
                  <a:pt x="722" y="658"/>
                </a:lnTo>
                <a:lnTo>
                  <a:pt x="731" y="669"/>
                </a:lnTo>
                <a:lnTo>
                  <a:pt x="716" y="664"/>
                </a:lnTo>
                <a:lnTo>
                  <a:pt x="743" y="684"/>
                </a:lnTo>
                <a:lnTo>
                  <a:pt x="727" y="696"/>
                </a:lnTo>
                <a:lnTo>
                  <a:pt x="717" y="686"/>
                </a:lnTo>
                <a:lnTo>
                  <a:pt x="727" y="697"/>
                </a:lnTo>
                <a:lnTo>
                  <a:pt x="742" y="691"/>
                </a:lnTo>
                <a:lnTo>
                  <a:pt x="740" y="703"/>
                </a:lnTo>
                <a:lnTo>
                  <a:pt x="743" y="709"/>
                </a:lnTo>
                <a:lnTo>
                  <a:pt x="736" y="713"/>
                </a:lnTo>
                <a:lnTo>
                  <a:pt x="739" y="714"/>
                </a:lnTo>
                <a:lnTo>
                  <a:pt x="761" y="712"/>
                </a:lnTo>
                <a:lnTo>
                  <a:pt x="762" y="720"/>
                </a:lnTo>
                <a:lnTo>
                  <a:pt x="766" y="722"/>
                </a:lnTo>
                <a:lnTo>
                  <a:pt x="760" y="734"/>
                </a:lnTo>
                <a:lnTo>
                  <a:pt x="722" y="717"/>
                </a:lnTo>
                <a:lnTo>
                  <a:pt x="727" y="726"/>
                </a:lnTo>
                <a:lnTo>
                  <a:pt x="716" y="732"/>
                </a:lnTo>
                <a:lnTo>
                  <a:pt x="723" y="735"/>
                </a:lnTo>
                <a:lnTo>
                  <a:pt x="716" y="744"/>
                </a:lnTo>
                <a:lnTo>
                  <a:pt x="723" y="748"/>
                </a:lnTo>
                <a:lnTo>
                  <a:pt x="725" y="766"/>
                </a:lnTo>
                <a:lnTo>
                  <a:pt x="727" y="763"/>
                </a:lnTo>
                <a:lnTo>
                  <a:pt x="724" y="747"/>
                </a:lnTo>
                <a:lnTo>
                  <a:pt x="727" y="745"/>
                </a:lnTo>
                <a:lnTo>
                  <a:pt x="747" y="754"/>
                </a:lnTo>
                <a:lnTo>
                  <a:pt x="744" y="762"/>
                </a:lnTo>
                <a:lnTo>
                  <a:pt x="745" y="775"/>
                </a:lnTo>
                <a:lnTo>
                  <a:pt x="729" y="774"/>
                </a:lnTo>
                <a:lnTo>
                  <a:pt x="718" y="785"/>
                </a:lnTo>
                <a:lnTo>
                  <a:pt x="702" y="776"/>
                </a:lnTo>
                <a:lnTo>
                  <a:pt x="694" y="763"/>
                </a:lnTo>
                <a:lnTo>
                  <a:pt x="713" y="771"/>
                </a:lnTo>
                <a:lnTo>
                  <a:pt x="720" y="767"/>
                </a:lnTo>
                <a:lnTo>
                  <a:pt x="713" y="770"/>
                </a:lnTo>
                <a:lnTo>
                  <a:pt x="694" y="757"/>
                </a:lnTo>
                <a:lnTo>
                  <a:pt x="689" y="763"/>
                </a:lnTo>
                <a:lnTo>
                  <a:pt x="688" y="771"/>
                </a:lnTo>
                <a:lnTo>
                  <a:pt x="671" y="750"/>
                </a:lnTo>
                <a:lnTo>
                  <a:pt x="685" y="772"/>
                </a:lnTo>
                <a:lnTo>
                  <a:pt x="664" y="786"/>
                </a:lnTo>
                <a:lnTo>
                  <a:pt x="646" y="775"/>
                </a:lnTo>
                <a:lnTo>
                  <a:pt x="661" y="785"/>
                </a:lnTo>
                <a:lnTo>
                  <a:pt x="642" y="791"/>
                </a:lnTo>
                <a:lnTo>
                  <a:pt x="646" y="792"/>
                </a:lnTo>
                <a:lnTo>
                  <a:pt x="645" y="801"/>
                </a:lnTo>
                <a:lnTo>
                  <a:pt x="648" y="792"/>
                </a:lnTo>
                <a:lnTo>
                  <a:pt x="660" y="788"/>
                </a:lnTo>
                <a:lnTo>
                  <a:pt x="680" y="797"/>
                </a:lnTo>
                <a:lnTo>
                  <a:pt x="666" y="808"/>
                </a:lnTo>
                <a:lnTo>
                  <a:pt x="647" y="806"/>
                </a:lnTo>
                <a:lnTo>
                  <a:pt x="660" y="808"/>
                </a:lnTo>
                <a:lnTo>
                  <a:pt x="655" y="811"/>
                </a:lnTo>
                <a:lnTo>
                  <a:pt x="662" y="811"/>
                </a:lnTo>
                <a:lnTo>
                  <a:pt x="660" y="818"/>
                </a:lnTo>
                <a:lnTo>
                  <a:pt x="672" y="805"/>
                </a:lnTo>
                <a:lnTo>
                  <a:pt x="683" y="811"/>
                </a:lnTo>
                <a:lnTo>
                  <a:pt x="686" y="819"/>
                </a:lnTo>
                <a:lnTo>
                  <a:pt x="685" y="822"/>
                </a:lnTo>
                <a:lnTo>
                  <a:pt x="668" y="826"/>
                </a:lnTo>
                <a:lnTo>
                  <a:pt x="676" y="827"/>
                </a:lnTo>
                <a:lnTo>
                  <a:pt x="673" y="839"/>
                </a:lnTo>
                <a:lnTo>
                  <a:pt x="678" y="828"/>
                </a:lnTo>
                <a:lnTo>
                  <a:pt x="687" y="826"/>
                </a:lnTo>
                <a:lnTo>
                  <a:pt x="716" y="849"/>
                </a:lnTo>
                <a:lnTo>
                  <a:pt x="707" y="860"/>
                </a:lnTo>
                <a:lnTo>
                  <a:pt x="717" y="854"/>
                </a:lnTo>
                <a:lnTo>
                  <a:pt x="714" y="860"/>
                </a:lnTo>
                <a:lnTo>
                  <a:pt x="714" y="864"/>
                </a:lnTo>
                <a:lnTo>
                  <a:pt x="724" y="857"/>
                </a:lnTo>
                <a:lnTo>
                  <a:pt x="716" y="868"/>
                </a:lnTo>
                <a:lnTo>
                  <a:pt x="717" y="879"/>
                </a:lnTo>
                <a:lnTo>
                  <a:pt x="722" y="868"/>
                </a:lnTo>
                <a:lnTo>
                  <a:pt x="726" y="867"/>
                </a:lnTo>
                <a:lnTo>
                  <a:pt x="728" y="872"/>
                </a:lnTo>
                <a:lnTo>
                  <a:pt x="725" y="876"/>
                </a:lnTo>
                <a:lnTo>
                  <a:pt x="729" y="875"/>
                </a:lnTo>
                <a:lnTo>
                  <a:pt x="724" y="878"/>
                </a:lnTo>
                <a:lnTo>
                  <a:pt x="727" y="879"/>
                </a:lnTo>
                <a:lnTo>
                  <a:pt x="726" y="885"/>
                </a:lnTo>
                <a:lnTo>
                  <a:pt x="718" y="887"/>
                </a:lnTo>
                <a:lnTo>
                  <a:pt x="729" y="891"/>
                </a:lnTo>
                <a:lnTo>
                  <a:pt x="724" y="898"/>
                </a:lnTo>
                <a:lnTo>
                  <a:pt x="728" y="898"/>
                </a:lnTo>
                <a:lnTo>
                  <a:pt x="729" y="902"/>
                </a:lnTo>
                <a:lnTo>
                  <a:pt x="726" y="907"/>
                </a:lnTo>
                <a:lnTo>
                  <a:pt x="731" y="909"/>
                </a:lnTo>
                <a:lnTo>
                  <a:pt x="724" y="915"/>
                </a:lnTo>
                <a:lnTo>
                  <a:pt x="717" y="913"/>
                </a:lnTo>
                <a:lnTo>
                  <a:pt x="716" y="896"/>
                </a:lnTo>
                <a:lnTo>
                  <a:pt x="714" y="902"/>
                </a:lnTo>
                <a:lnTo>
                  <a:pt x="713" y="914"/>
                </a:lnTo>
                <a:lnTo>
                  <a:pt x="697" y="908"/>
                </a:lnTo>
                <a:lnTo>
                  <a:pt x="692" y="899"/>
                </a:lnTo>
                <a:lnTo>
                  <a:pt x="691" y="885"/>
                </a:lnTo>
                <a:lnTo>
                  <a:pt x="676" y="872"/>
                </a:lnTo>
                <a:lnTo>
                  <a:pt x="672" y="866"/>
                </a:lnTo>
                <a:lnTo>
                  <a:pt x="653" y="864"/>
                </a:lnTo>
                <a:lnTo>
                  <a:pt x="642" y="848"/>
                </a:lnTo>
                <a:lnTo>
                  <a:pt x="628" y="841"/>
                </a:lnTo>
                <a:lnTo>
                  <a:pt x="648" y="858"/>
                </a:lnTo>
                <a:lnTo>
                  <a:pt x="631" y="865"/>
                </a:lnTo>
                <a:lnTo>
                  <a:pt x="646" y="862"/>
                </a:lnTo>
                <a:lnTo>
                  <a:pt x="675" y="874"/>
                </a:lnTo>
                <a:lnTo>
                  <a:pt x="673" y="880"/>
                </a:lnTo>
                <a:lnTo>
                  <a:pt x="670" y="879"/>
                </a:lnTo>
                <a:lnTo>
                  <a:pt x="672" y="882"/>
                </a:lnTo>
                <a:lnTo>
                  <a:pt x="656" y="892"/>
                </a:lnTo>
                <a:lnTo>
                  <a:pt x="645" y="892"/>
                </a:lnTo>
                <a:lnTo>
                  <a:pt x="639" y="884"/>
                </a:lnTo>
                <a:lnTo>
                  <a:pt x="644" y="891"/>
                </a:lnTo>
                <a:lnTo>
                  <a:pt x="632" y="890"/>
                </a:lnTo>
                <a:lnTo>
                  <a:pt x="639" y="895"/>
                </a:lnTo>
                <a:lnTo>
                  <a:pt x="634" y="909"/>
                </a:lnTo>
                <a:lnTo>
                  <a:pt x="621" y="913"/>
                </a:lnTo>
                <a:lnTo>
                  <a:pt x="635" y="917"/>
                </a:lnTo>
                <a:lnTo>
                  <a:pt x="660" y="913"/>
                </a:lnTo>
                <a:lnTo>
                  <a:pt x="661" y="916"/>
                </a:lnTo>
                <a:lnTo>
                  <a:pt x="658" y="919"/>
                </a:lnTo>
                <a:lnTo>
                  <a:pt x="630" y="928"/>
                </a:lnTo>
                <a:lnTo>
                  <a:pt x="646" y="934"/>
                </a:lnTo>
                <a:lnTo>
                  <a:pt x="653" y="921"/>
                </a:lnTo>
                <a:lnTo>
                  <a:pt x="662" y="923"/>
                </a:lnTo>
                <a:lnTo>
                  <a:pt x="677" y="914"/>
                </a:lnTo>
                <a:lnTo>
                  <a:pt x="676" y="920"/>
                </a:lnTo>
                <a:lnTo>
                  <a:pt x="680" y="917"/>
                </a:lnTo>
                <a:lnTo>
                  <a:pt x="701" y="928"/>
                </a:lnTo>
                <a:lnTo>
                  <a:pt x="721" y="925"/>
                </a:lnTo>
                <a:lnTo>
                  <a:pt x="719" y="931"/>
                </a:lnTo>
                <a:lnTo>
                  <a:pt x="708" y="934"/>
                </a:lnTo>
                <a:lnTo>
                  <a:pt x="705" y="937"/>
                </a:lnTo>
                <a:lnTo>
                  <a:pt x="709" y="942"/>
                </a:lnTo>
                <a:lnTo>
                  <a:pt x="703" y="938"/>
                </a:lnTo>
                <a:lnTo>
                  <a:pt x="705" y="942"/>
                </a:lnTo>
                <a:lnTo>
                  <a:pt x="695" y="942"/>
                </a:lnTo>
                <a:lnTo>
                  <a:pt x="699" y="944"/>
                </a:lnTo>
                <a:lnTo>
                  <a:pt x="699" y="950"/>
                </a:lnTo>
                <a:lnTo>
                  <a:pt x="690" y="948"/>
                </a:lnTo>
                <a:lnTo>
                  <a:pt x="694" y="952"/>
                </a:lnTo>
                <a:lnTo>
                  <a:pt x="693" y="955"/>
                </a:lnTo>
                <a:lnTo>
                  <a:pt x="686" y="956"/>
                </a:lnTo>
                <a:lnTo>
                  <a:pt x="685" y="962"/>
                </a:lnTo>
                <a:lnTo>
                  <a:pt x="678" y="962"/>
                </a:lnTo>
                <a:lnTo>
                  <a:pt x="680" y="967"/>
                </a:lnTo>
                <a:lnTo>
                  <a:pt x="672" y="968"/>
                </a:lnTo>
                <a:lnTo>
                  <a:pt x="674" y="974"/>
                </a:lnTo>
                <a:lnTo>
                  <a:pt x="661" y="985"/>
                </a:lnTo>
                <a:lnTo>
                  <a:pt x="644" y="993"/>
                </a:lnTo>
                <a:lnTo>
                  <a:pt x="638" y="989"/>
                </a:lnTo>
                <a:lnTo>
                  <a:pt x="638" y="994"/>
                </a:lnTo>
                <a:lnTo>
                  <a:pt x="626" y="998"/>
                </a:lnTo>
                <a:lnTo>
                  <a:pt x="621" y="996"/>
                </a:lnTo>
                <a:lnTo>
                  <a:pt x="622" y="1000"/>
                </a:lnTo>
                <a:lnTo>
                  <a:pt x="618" y="1003"/>
                </a:lnTo>
                <a:lnTo>
                  <a:pt x="611" y="995"/>
                </a:lnTo>
                <a:lnTo>
                  <a:pt x="607" y="1001"/>
                </a:lnTo>
                <a:lnTo>
                  <a:pt x="610" y="1006"/>
                </a:lnTo>
                <a:lnTo>
                  <a:pt x="599" y="1001"/>
                </a:lnTo>
                <a:lnTo>
                  <a:pt x="604" y="1008"/>
                </a:lnTo>
                <a:lnTo>
                  <a:pt x="595" y="1009"/>
                </a:lnTo>
                <a:lnTo>
                  <a:pt x="585" y="1007"/>
                </a:lnTo>
                <a:lnTo>
                  <a:pt x="585" y="1003"/>
                </a:lnTo>
                <a:lnTo>
                  <a:pt x="588" y="1002"/>
                </a:lnTo>
                <a:lnTo>
                  <a:pt x="581" y="1001"/>
                </a:lnTo>
                <a:lnTo>
                  <a:pt x="574" y="987"/>
                </a:lnTo>
                <a:lnTo>
                  <a:pt x="574" y="994"/>
                </a:lnTo>
                <a:lnTo>
                  <a:pt x="580" y="1001"/>
                </a:lnTo>
                <a:lnTo>
                  <a:pt x="576" y="1003"/>
                </a:lnTo>
                <a:lnTo>
                  <a:pt x="581" y="1007"/>
                </a:lnTo>
                <a:lnTo>
                  <a:pt x="580" y="1016"/>
                </a:lnTo>
                <a:lnTo>
                  <a:pt x="565" y="1023"/>
                </a:lnTo>
                <a:lnTo>
                  <a:pt x="566" y="1024"/>
                </a:lnTo>
                <a:lnTo>
                  <a:pt x="564" y="1033"/>
                </a:lnTo>
                <a:lnTo>
                  <a:pt x="559" y="1034"/>
                </a:lnTo>
                <a:lnTo>
                  <a:pt x="562" y="1039"/>
                </a:lnTo>
                <a:lnTo>
                  <a:pt x="553" y="1048"/>
                </a:lnTo>
                <a:lnTo>
                  <a:pt x="549" y="1063"/>
                </a:lnTo>
                <a:lnTo>
                  <a:pt x="547" y="1057"/>
                </a:lnTo>
                <a:lnTo>
                  <a:pt x="547" y="1064"/>
                </a:lnTo>
                <a:lnTo>
                  <a:pt x="544" y="1070"/>
                </a:lnTo>
                <a:lnTo>
                  <a:pt x="539" y="1073"/>
                </a:lnTo>
                <a:lnTo>
                  <a:pt x="537" y="1069"/>
                </a:lnTo>
                <a:lnTo>
                  <a:pt x="536" y="1072"/>
                </a:lnTo>
                <a:lnTo>
                  <a:pt x="538" y="1074"/>
                </a:lnTo>
                <a:lnTo>
                  <a:pt x="536" y="1075"/>
                </a:lnTo>
                <a:lnTo>
                  <a:pt x="527" y="1068"/>
                </a:lnTo>
                <a:lnTo>
                  <a:pt x="531" y="1075"/>
                </a:lnTo>
                <a:lnTo>
                  <a:pt x="531" y="1080"/>
                </a:lnTo>
                <a:lnTo>
                  <a:pt x="520" y="1087"/>
                </a:lnTo>
                <a:lnTo>
                  <a:pt x="520" y="1080"/>
                </a:lnTo>
                <a:lnTo>
                  <a:pt x="517" y="1081"/>
                </a:lnTo>
                <a:lnTo>
                  <a:pt x="517" y="1084"/>
                </a:lnTo>
                <a:lnTo>
                  <a:pt x="511" y="1089"/>
                </a:lnTo>
                <a:lnTo>
                  <a:pt x="509" y="1081"/>
                </a:lnTo>
                <a:lnTo>
                  <a:pt x="508" y="1091"/>
                </a:lnTo>
                <a:lnTo>
                  <a:pt x="499" y="1082"/>
                </a:lnTo>
                <a:lnTo>
                  <a:pt x="508" y="1072"/>
                </a:lnTo>
                <a:lnTo>
                  <a:pt x="495" y="1070"/>
                </a:lnTo>
                <a:lnTo>
                  <a:pt x="501" y="1074"/>
                </a:lnTo>
                <a:lnTo>
                  <a:pt x="497" y="1075"/>
                </a:lnTo>
                <a:lnTo>
                  <a:pt x="498" y="1076"/>
                </a:lnTo>
                <a:lnTo>
                  <a:pt x="496" y="1087"/>
                </a:lnTo>
                <a:lnTo>
                  <a:pt x="490" y="1082"/>
                </a:lnTo>
                <a:lnTo>
                  <a:pt x="495" y="1090"/>
                </a:lnTo>
                <a:lnTo>
                  <a:pt x="493" y="1096"/>
                </a:lnTo>
                <a:lnTo>
                  <a:pt x="486" y="1094"/>
                </a:lnTo>
                <a:lnTo>
                  <a:pt x="487" y="1098"/>
                </a:lnTo>
                <a:lnTo>
                  <a:pt x="481" y="1099"/>
                </a:lnTo>
                <a:lnTo>
                  <a:pt x="478" y="1093"/>
                </a:lnTo>
                <a:lnTo>
                  <a:pt x="479" y="1098"/>
                </a:lnTo>
                <a:lnTo>
                  <a:pt x="473" y="1095"/>
                </a:lnTo>
                <a:lnTo>
                  <a:pt x="470" y="1100"/>
                </a:lnTo>
                <a:lnTo>
                  <a:pt x="465" y="1100"/>
                </a:lnTo>
                <a:lnTo>
                  <a:pt x="471" y="1103"/>
                </a:lnTo>
                <a:lnTo>
                  <a:pt x="469" y="1105"/>
                </a:lnTo>
                <a:lnTo>
                  <a:pt x="471" y="1109"/>
                </a:lnTo>
                <a:lnTo>
                  <a:pt x="466" y="1116"/>
                </a:lnTo>
                <a:lnTo>
                  <a:pt x="460" y="1113"/>
                </a:lnTo>
                <a:lnTo>
                  <a:pt x="452" y="1119"/>
                </a:lnTo>
                <a:lnTo>
                  <a:pt x="458" y="1126"/>
                </a:lnTo>
                <a:lnTo>
                  <a:pt x="460" y="1128"/>
                </a:lnTo>
                <a:lnTo>
                  <a:pt x="459" y="1130"/>
                </a:lnTo>
                <a:lnTo>
                  <a:pt x="459" y="1135"/>
                </a:lnTo>
                <a:lnTo>
                  <a:pt x="463" y="1139"/>
                </a:lnTo>
                <a:lnTo>
                  <a:pt x="446" y="1141"/>
                </a:lnTo>
                <a:lnTo>
                  <a:pt x="460" y="1146"/>
                </a:lnTo>
                <a:lnTo>
                  <a:pt x="456" y="1152"/>
                </a:lnTo>
                <a:lnTo>
                  <a:pt x="459" y="1153"/>
                </a:lnTo>
                <a:lnTo>
                  <a:pt x="461" y="1160"/>
                </a:lnTo>
                <a:lnTo>
                  <a:pt x="445" y="1157"/>
                </a:lnTo>
                <a:lnTo>
                  <a:pt x="455" y="1161"/>
                </a:lnTo>
                <a:lnTo>
                  <a:pt x="458" y="1166"/>
                </a:lnTo>
                <a:lnTo>
                  <a:pt x="451" y="1166"/>
                </a:lnTo>
                <a:lnTo>
                  <a:pt x="454" y="1169"/>
                </a:lnTo>
                <a:lnTo>
                  <a:pt x="452" y="1170"/>
                </a:lnTo>
                <a:lnTo>
                  <a:pt x="448" y="1164"/>
                </a:lnTo>
                <a:lnTo>
                  <a:pt x="451" y="1169"/>
                </a:lnTo>
                <a:lnTo>
                  <a:pt x="445" y="1167"/>
                </a:lnTo>
                <a:lnTo>
                  <a:pt x="452" y="1172"/>
                </a:lnTo>
                <a:lnTo>
                  <a:pt x="441" y="1167"/>
                </a:lnTo>
                <a:lnTo>
                  <a:pt x="448" y="1178"/>
                </a:lnTo>
                <a:lnTo>
                  <a:pt x="440" y="1174"/>
                </a:lnTo>
                <a:lnTo>
                  <a:pt x="446" y="1180"/>
                </a:lnTo>
                <a:lnTo>
                  <a:pt x="444" y="1181"/>
                </a:lnTo>
                <a:lnTo>
                  <a:pt x="445" y="1182"/>
                </a:lnTo>
                <a:lnTo>
                  <a:pt x="443" y="1187"/>
                </a:lnTo>
                <a:lnTo>
                  <a:pt x="435" y="1188"/>
                </a:lnTo>
                <a:lnTo>
                  <a:pt x="436" y="1184"/>
                </a:lnTo>
                <a:lnTo>
                  <a:pt x="432" y="1191"/>
                </a:lnTo>
                <a:lnTo>
                  <a:pt x="424" y="1190"/>
                </a:lnTo>
                <a:lnTo>
                  <a:pt x="437" y="1201"/>
                </a:lnTo>
                <a:lnTo>
                  <a:pt x="426" y="1197"/>
                </a:lnTo>
                <a:lnTo>
                  <a:pt x="436" y="1205"/>
                </a:lnTo>
                <a:lnTo>
                  <a:pt x="432" y="1214"/>
                </a:lnTo>
                <a:lnTo>
                  <a:pt x="438" y="1212"/>
                </a:lnTo>
                <a:lnTo>
                  <a:pt x="434" y="1215"/>
                </a:lnTo>
                <a:lnTo>
                  <a:pt x="437" y="1218"/>
                </a:lnTo>
                <a:lnTo>
                  <a:pt x="428" y="1219"/>
                </a:lnTo>
                <a:lnTo>
                  <a:pt x="434" y="1223"/>
                </a:lnTo>
                <a:lnTo>
                  <a:pt x="425" y="1225"/>
                </a:lnTo>
                <a:lnTo>
                  <a:pt x="432" y="1226"/>
                </a:lnTo>
                <a:lnTo>
                  <a:pt x="434" y="1231"/>
                </a:lnTo>
                <a:lnTo>
                  <a:pt x="431" y="1233"/>
                </a:lnTo>
                <a:lnTo>
                  <a:pt x="422" y="1232"/>
                </a:lnTo>
                <a:lnTo>
                  <a:pt x="430" y="1235"/>
                </a:lnTo>
                <a:lnTo>
                  <a:pt x="424" y="1236"/>
                </a:lnTo>
                <a:lnTo>
                  <a:pt x="431" y="1239"/>
                </a:lnTo>
                <a:lnTo>
                  <a:pt x="417" y="1239"/>
                </a:lnTo>
                <a:lnTo>
                  <a:pt x="430" y="1240"/>
                </a:lnTo>
                <a:lnTo>
                  <a:pt x="425" y="1245"/>
                </a:lnTo>
                <a:lnTo>
                  <a:pt x="419" y="1244"/>
                </a:lnTo>
                <a:lnTo>
                  <a:pt x="429" y="1248"/>
                </a:lnTo>
                <a:lnTo>
                  <a:pt x="418" y="1247"/>
                </a:lnTo>
                <a:lnTo>
                  <a:pt x="429" y="1250"/>
                </a:lnTo>
                <a:lnTo>
                  <a:pt x="424" y="1252"/>
                </a:lnTo>
                <a:lnTo>
                  <a:pt x="429" y="1251"/>
                </a:lnTo>
                <a:lnTo>
                  <a:pt x="428" y="1255"/>
                </a:lnTo>
                <a:lnTo>
                  <a:pt x="421" y="1255"/>
                </a:lnTo>
                <a:lnTo>
                  <a:pt x="422" y="1258"/>
                </a:lnTo>
                <a:lnTo>
                  <a:pt x="415" y="1251"/>
                </a:lnTo>
                <a:lnTo>
                  <a:pt x="417" y="1255"/>
                </a:lnTo>
                <a:lnTo>
                  <a:pt x="409" y="1253"/>
                </a:lnTo>
                <a:lnTo>
                  <a:pt x="421" y="1258"/>
                </a:lnTo>
                <a:lnTo>
                  <a:pt x="417" y="1262"/>
                </a:lnTo>
                <a:lnTo>
                  <a:pt x="423" y="1260"/>
                </a:lnTo>
                <a:lnTo>
                  <a:pt x="424" y="1263"/>
                </a:lnTo>
                <a:lnTo>
                  <a:pt x="421" y="1265"/>
                </a:lnTo>
                <a:lnTo>
                  <a:pt x="424" y="1269"/>
                </a:lnTo>
                <a:lnTo>
                  <a:pt x="410" y="1266"/>
                </a:lnTo>
                <a:lnTo>
                  <a:pt x="411" y="1262"/>
                </a:lnTo>
                <a:lnTo>
                  <a:pt x="410" y="1260"/>
                </a:lnTo>
                <a:lnTo>
                  <a:pt x="405" y="1267"/>
                </a:lnTo>
                <a:lnTo>
                  <a:pt x="403" y="1271"/>
                </a:lnTo>
                <a:lnTo>
                  <a:pt x="395" y="1269"/>
                </a:lnTo>
                <a:lnTo>
                  <a:pt x="405" y="1258"/>
                </a:lnTo>
                <a:lnTo>
                  <a:pt x="394" y="1267"/>
                </a:lnTo>
                <a:lnTo>
                  <a:pt x="402" y="1250"/>
                </a:lnTo>
                <a:lnTo>
                  <a:pt x="394" y="1259"/>
                </a:lnTo>
                <a:lnTo>
                  <a:pt x="396" y="1252"/>
                </a:lnTo>
                <a:lnTo>
                  <a:pt x="390" y="1257"/>
                </a:lnTo>
                <a:lnTo>
                  <a:pt x="393" y="1251"/>
                </a:lnTo>
                <a:lnTo>
                  <a:pt x="389" y="1258"/>
                </a:lnTo>
                <a:lnTo>
                  <a:pt x="388" y="1253"/>
                </a:lnTo>
                <a:lnTo>
                  <a:pt x="383" y="1254"/>
                </a:lnTo>
                <a:lnTo>
                  <a:pt x="394" y="1245"/>
                </a:lnTo>
                <a:lnTo>
                  <a:pt x="392" y="1242"/>
                </a:lnTo>
                <a:lnTo>
                  <a:pt x="387" y="1249"/>
                </a:lnTo>
                <a:lnTo>
                  <a:pt x="380" y="1249"/>
                </a:lnTo>
                <a:lnTo>
                  <a:pt x="391" y="1243"/>
                </a:lnTo>
                <a:lnTo>
                  <a:pt x="394" y="1239"/>
                </a:lnTo>
                <a:lnTo>
                  <a:pt x="394" y="1236"/>
                </a:lnTo>
                <a:lnTo>
                  <a:pt x="392" y="1240"/>
                </a:lnTo>
                <a:lnTo>
                  <a:pt x="391" y="1239"/>
                </a:lnTo>
                <a:lnTo>
                  <a:pt x="390" y="1235"/>
                </a:lnTo>
                <a:lnTo>
                  <a:pt x="389" y="1241"/>
                </a:lnTo>
                <a:lnTo>
                  <a:pt x="388" y="1242"/>
                </a:lnTo>
                <a:lnTo>
                  <a:pt x="383" y="1245"/>
                </a:lnTo>
                <a:lnTo>
                  <a:pt x="388" y="1238"/>
                </a:lnTo>
                <a:lnTo>
                  <a:pt x="385" y="1236"/>
                </a:lnTo>
                <a:lnTo>
                  <a:pt x="386" y="1232"/>
                </a:lnTo>
                <a:lnTo>
                  <a:pt x="383" y="1236"/>
                </a:lnTo>
                <a:lnTo>
                  <a:pt x="386" y="1237"/>
                </a:lnTo>
                <a:lnTo>
                  <a:pt x="384" y="1240"/>
                </a:lnTo>
                <a:lnTo>
                  <a:pt x="380" y="1243"/>
                </a:lnTo>
                <a:lnTo>
                  <a:pt x="377" y="1240"/>
                </a:lnTo>
                <a:lnTo>
                  <a:pt x="371" y="1248"/>
                </a:lnTo>
                <a:lnTo>
                  <a:pt x="369" y="1243"/>
                </a:lnTo>
                <a:lnTo>
                  <a:pt x="352" y="1248"/>
                </a:lnTo>
                <a:lnTo>
                  <a:pt x="359" y="1242"/>
                </a:lnTo>
                <a:lnTo>
                  <a:pt x="349" y="1243"/>
                </a:lnTo>
                <a:lnTo>
                  <a:pt x="357" y="1241"/>
                </a:lnTo>
                <a:lnTo>
                  <a:pt x="352" y="1237"/>
                </a:lnTo>
                <a:lnTo>
                  <a:pt x="350" y="1239"/>
                </a:lnTo>
                <a:lnTo>
                  <a:pt x="346" y="1236"/>
                </a:lnTo>
                <a:lnTo>
                  <a:pt x="349" y="1233"/>
                </a:lnTo>
                <a:lnTo>
                  <a:pt x="339" y="1231"/>
                </a:lnTo>
                <a:lnTo>
                  <a:pt x="352" y="1226"/>
                </a:lnTo>
                <a:lnTo>
                  <a:pt x="350" y="1224"/>
                </a:lnTo>
                <a:lnTo>
                  <a:pt x="341" y="1229"/>
                </a:lnTo>
                <a:lnTo>
                  <a:pt x="337" y="1226"/>
                </a:lnTo>
                <a:lnTo>
                  <a:pt x="346" y="1224"/>
                </a:lnTo>
                <a:lnTo>
                  <a:pt x="338" y="1221"/>
                </a:lnTo>
                <a:lnTo>
                  <a:pt x="344" y="1213"/>
                </a:lnTo>
                <a:lnTo>
                  <a:pt x="337" y="1221"/>
                </a:lnTo>
                <a:lnTo>
                  <a:pt x="335" y="1220"/>
                </a:lnTo>
                <a:lnTo>
                  <a:pt x="338" y="1216"/>
                </a:lnTo>
                <a:lnTo>
                  <a:pt x="334" y="1217"/>
                </a:lnTo>
                <a:lnTo>
                  <a:pt x="343" y="1210"/>
                </a:lnTo>
                <a:lnTo>
                  <a:pt x="339" y="1210"/>
                </a:lnTo>
                <a:lnTo>
                  <a:pt x="341" y="1206"/>
                </a:lnTo>
                <a:lnTo>
                  <a:pt x="338" y="1212"/>
                </a:lnTo>
                <a:lnTo>
                  <a:pt x="331" y="1213"/>
                </a:lnTo>
                <a:lnTo>
                  <a:pt x="331" y="1209"/>
                </a:lnTo>
                <a:lnTo>
                  <a:pt x="337" y="1207"/>
                </a:lnTo>
                <a:lnTo>
                  <a:pt x="331" y="1208"/>
                </a:lnTo>
                <a:lnTo>
                  <a:pt x="335" y="1205"/>
                </a:lnTo>
                <a:lnTo>
                  <a:pt x="329" y="1205"/>
                </a:lnTo>
                <a:lnTo>
                  <a:pt x="322" y="1198"/>
                </a:lnTo>
                <a:lnTo>
                  <a:pt x="327" y="1187"/>
                </a:lnTo>
                <a:lnTo>
                  <a:pt x="323" y="1191"/>
                </a:lnTo>
                <a:lnTo>
                  <a:pt x="324" y="1187"/>
                </a:lnTo>
                <a:lnTo>
                  <a:pt x="324" y="1184"/>
                </a:lnTo>
                <a:lnTo>
                  <a:pt x="331" y="1180"/>
                </a:lnTo>
                <a:lnTo>
                  <a:pt x="324" y="1184"/>
                </a:lnTo>
                <a:lnTo>
                  <a:pt x="321" y="1188"/>
                </a:lnTo>
                <a:lnTo>
                  <a:pt x="324" y="1182"/>
                </a:lnTo>
                <a:lnTo>
                  <a:pt x="318" y="1183"/>
                </a:lnTo>
                <a:lnTo>
                  <a:pt x="318" y="1179"/>
                </a:lnTo>
                <a:lnTo>
                  <a:pt x="326" y="1175"/>
                </a:lnTo>
                <a:lnTo>
                  <a:pt x="314" y="1178"/>
                </a:lnTo>
                <a:lnTo>
                  <a:pt x="315" y="1174"/>
                </a:lnTo>
                <a:lnTo>
                  <a:pt x="312" y="1177"/>
                </a:lnTo>
                <a:lnTo>
                  <a:pt x="311" y="1171"/>
                </a:lnTo>
                <a:lnTo>
                  <a:pt x="323" y="1169"/>
                </a:lnTo>
                <a:lnTo>
                  <a:pt x="309" y="1168"/>
                </a:lnTo>
                <a:lnTo>
                  <a:pt x="316" y="1165"/>
                </a:lnTo>
                <a:lnTo>
                  <a:pt x="311" y="1163"/>
                </a:lnTo>
                <a:close/>
              </a:path>
            </a:pathLst>
          </a:custGeom>
          <a:solidFill>
            <a:srgbClr val="DDDDDD"/>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6" name="Freeform 73"/>
          <p:cNvSpPr>
            <a:spLocks noEditPoints="1"/>
          </p:cNvSpPr>
          <p:nvPr/>
        </p:nvSpPr>
        <p:spPr bwMode="auto">
          <a:xfrm>
            <a:off x="2636838" y="4551363"/>
            <a:ext cx="136525" cy="57150"/>
          </a:xfrm>
          <a:custGeom>
            <a:avLst/>
            <a:gdLst>
              <a:gd name="T0" fmla="*/ 2147483647 w 83"/>
              <a:gd name="T1" fmla="*/ 2147483647 h 34"/>
              <a:gd name="T2" fmla="*/ 2147483647 w 83"/>
              <a:gd name="T3" fmla="*/ 2147483647 h 34"/>
              <a:gd name="T4" fmla="*/ 2147483647 w 83"/>
              <a:gd name="T5" fmla="*/ 2147483647 h 34"/>
              <a:gd name="T6" fmla="*/ 2147483647 w 83"/>
              <a:gd name="T7" fmla="*/ 2147483647 h 34"/>
              <a:gd name="T8" fmla="*/ 2147483647 w 83"/>
              <a:gd name="T9" fmla="*/ 2147483647 h 34"/>
              <a:gd name="T10" fmla="*/ 2147483647 w 83"/>
              <a:gd name="T11" fmla="*/ 2147483647 h 34"/>
              <a:gd name="T12" fmla="*/ 2147483647 w 83"/>
              <a:gd name="T13" fmla="*/ 2147483647 h 34"/>
              <a:gd name="T14" fmla="*/ 2147483647 w 83"/>
              <a:gd name="T15" fmla="*/ 0 h 34"/>
              <a:gd name="T16" fmla="*/ 2147483647 w 83"/>
              <a:gd name="T17" fmla="*/ 2147483647 h 34"/>
              <a:gd name="T18" fmla="*/ 2147483647 w 83"/>
              <a:gd name="T19" fmla="*/ 2147483647 h 34"/>
              <a:gd name="T20" fmla="*/ 2147483647 w 83"/>
              <a:gd name="T21" fmla="*/ 2147483647 h 34"/>
              <a:gd name="T22" fmla="*/ 2147483647 w 83"/>
              <a:gd name="T23" fmla="*/ 2147483647 h 34"/>
              <a:gd name="T24" fmla="*/ 2147483647 w 83"/>
              <a:gd name="T25" fmla="*/ 2147483647 h 34"/>
              <a:gd name="T26" fmla="*/ 2147483647 w 83"/>
              <a:gd name="T27" fmla="*/ 2147483647 h 34"/>
              <a:gd name="T28" fmla="*/ 2147483647 w 83"/>
              <a:gd name="T29" fmla="*/ 2147483647 h 34"/>
              <a:gd name="T30" fmla="*/ 2147483647 w 83"/>
              <a:gd name="T31" fmla="*/ 2147483647 h 34"/>
              <a:gd name="T32" fmla="*/ 2147483647 w 83"/>
              <a:gd name="T33" fmla="*/ 2147483647 h 34"/>
              <a:gd name="T34" fmla="*/ 2147483647 w 83"/>
              <a:gd name="T35" fmla="*/ 2147483647 h 34"/>
              <a:gd name="T36" fmla="*/ 2147483647 w 83"/>
              <a:gd name="T37" fmla="*/ 2147483647 h 34"/>
              <a:gd name="T38" fmla="*/ 2147483647 w 83"/>
              <a:gd name="T39" fmla="*/ 2147483647 h 34"/>
              <a:gd name="T40" fmla="*/ 2147483647 w 83"/>
              <a:gd name="T41" fmla="*/ 2147483647 h 34"/>
              <a:gd name="T42" fmla="*/ 2147483647 w 83"/>
              <a:gd name="T43" fmla="*/ 2147483647 h 34"/>
              <a:gd name="T44" fmla="*/ 2147483647 w 83"/>
              <a:gd name="T45" fmla="*/ 2147483647 h 34"/>
              <a:gd name="T46" fmla="*/ 2147483647 w 83"/>
              <a:gd name="T47" fmla="*/ 2147483647 h 34"/>
              <a:gd name="T48" fmla="*/ 2147483647 w 83"/>
              <a:gd name="T49" fmla="*/ 2147483647 h 34"/>
              <a:gd name="T50" fmla="*/ 2147483647 w 83"/>
              <a:gd name="T51" fmla="*/ 2147483647 h 34"/>
              <a:gd name="T52" fmla="*/ 2147483647 w 83"/>
              <a:gd name="T53" fmla="*/ 2147483647 h 34"/>
              <a:gd name="T54" fmla="*/ 2147483647 w 83"/>
              <a:gd name="T55" fmla="*/ 2147483647 h 34"/>
              <a:gd name="T56" fmla="*/ 2147483647 w 83"/>
              <a:gd name="T57" fmla="*/ 2147483647 h 34"/>
              <a:gd name="T58" fmla="*/ 2147483647 w 83"/>
              <a:gd name="T59" fmla="*/ 2147483647 h 34"/>
              <a:gd name="T60" fmla="*/ 2147483647 w 83"/>
              <a:gd name="T61" fmla="*/ 2147483647 h 34"/>
              <a:gd name="T62" fmla="*/ 2147483647 w 83"/>
              <a:gd name="T63" fmla="*/ 2147483647 h 34"/>
              <a:gd name="T64" fmla="*/ 2147483647 w 83"/>
              <a:gd name="T65" fmla="*/ 2147483647 h 34"/>
              <a:gd name="T66" fmla="*/ 2147483647 w 83"/>
              <a:gd name="T67" fmla="*/ 2147483647 h 34"/>
              <a:gd name="T68" fmla="*/ 2147483647 w 83"/>
              <a:gd name="T69" fmla="*/ 2147483647 h 34"/>
              <a:gd name="T70" fmla="*/ 2147483647 w 83"/>
              <a:gd name="T71" fmla="*/ 2147483647 h 34"/>
              <a:gd name="T72" fmla="*/ 2147483647 w 83"/>
              <a:gd name="T73" fmla="*/ 2147483647 h 34"/>
              <a:gd name="T74" fmla="*/ 0 w 83"/>
              <a:gd name="T75" fmla="*/ 2147483647 h 34"/>
              <a:gd name="T76" fmla="*/ 2147483647 w 83"/>
              <a:gd name="T77" fmla="*/ 2147483647 h 34"/>
              <a:gd name="T78" fmla="*/ 2147483647 w 83"/>
              <a:gd name="T79" fmla="*/ 2147483647 h 34"/>
              <a:gd name="T80" fmla="*/ 2147483647 w 83"/>
              <a:gd name="T81" fmla="*/ 2147483647 h 34"/>
              <a:gd name="T82" fmla="*/ 2147483647 w 83"/>
              <a:gd name="T83" fmla="*/ 2147483647 h 34"/>
              <a:gd name="T84" fmla="*/ 2147483647 w 83"/>
              <a:gd name="T85" fmla="*/ 2147483647 h 34"/>
              <a:gd name="T86" fmla="*/ 2147483647 w 83"/>
              <a:gd name="T87" fmla="*/ 0 h 34"/>
              <a:gd name="T88" fmla="*/ 2147483647 w 83"/>
              <a:gd name="T89" fmla="*/ 2147483647 h 34"/>
              <a:gd name="T90" fmla="*/ 2147483647 w 83"/>
              <a:gd name="T91" fmla="*/ 2147483647 h 34"/>
              <a:gd name="T92" fmla="*/ 2147483647 w 83"/>
              <a:gd name="T93" fmla="*/ 2147483647 h 34"/>
              <a:gd name="T94" fmla="*/ 2147483647 w 83"/>
              <a:gd name="T95" fmla="*/ 2147483647 h 34"/>
              <a:gd name="T96" fmla="*/ 2147483647 w 83"/>
              <a:gd name="T97" fmla="*/ 2147483647 h 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3" h="34">
                <a:moveTo>
                  <a:pt x="7" y="1"/>
                </a:moveTo>
                <a:lnTo>
                  <a:pt x="12" y="9"/>
                </a:lnTo>
                <a:lnTo>
                  <a:pt x="18" y="10"/>
                </a:lnTo>
                <a:lnTo>
                  <a:pt x="17" y="6"/>
                </a:lnTo>
                <a:lnTo>
                  <a:pt x="22" y="12"/>
                </a:lnTo>
                <a:lnTo>
                  <a:pt x="26" y="12"/>
                </a:lnTo>
                <a:lnTo>
                  <a:pt x="42" y="6"/>
                </a:lnTo>
                <a:lnTo>
                  <a:pt x="49" y="0"/>
                </a:lnTo>
                <a:lnTo>
                  <a:pt x="58" y="1"/>
                </a:lnTo>
                <a:lnTo>
                  <a:pt x="57" y="3"/>
                </a:lnTo>
                <a:lnTo>
                  <a:pt x="71" y="6"/>
                </a:lnTo>
                <a:lnTo>
                  <a:pt x="81" y="14"/>
                </a:lnTo>
                <a:lnTo>
                  <a:pt x="79" y="17"/>
                </a:lnTo>
                <a:lnTo>
                  <a:pt x="83" y="24"/>
                </a:lnTo>
                <a:lnTo>
                  <a:pt x="78" y="30"/>
                </a:lnTo>
                <a:lnTo>
                  <a:pt x="75" y="27"/>
                </a:lnTo>
                <a:lnTo>
                  <a:pt x="74" y="34"/>
                </a:lnTo>
                <a:lnTo>
                  <a:pt x="66" y="22"/>
                </a:lnTo>
                <a:lnTo>
                  <a:pt x="70" y="17"/>
                </a:lnTo>
                <a:lnTo>
                  <a:pt x="75" y="21"/>
                </a:lnTo>
                <a:lnTo>
                  <a:pt x="70" y="17"/>
                </a:lnTo>
                <a:lnTo>
                  <a:pt x="66" y="18"/>
                </a:lnTo>
                <a:lnTo>
                  <a:pt x="64" y="14"/>
                </a:lnTo>
                <a:lnTo>
                  <a:pt x="57" y="9"/>
                </a:lnTo>
                <a:lnTo>
                  <a:pt x="58" y="7"/>
                </a:lnTo>
                <a:lnTo>
                  <a:pt x="48" y="11"/>
                </a:lnTo>
                <a:lnTo>
                  <a:pt x="44" y="17"/>
                </a:lnTo>
                <a:lnTo>
                  <a:pt x="37" y="20"/>
                </a:lnTo>
                <a:lnTo>
                  <a:pt x="44" y="30"/>
                </a:lnTo>
                <a:lnTo>
                  <a:pt x="37" y="34"/>
                </a:lnTo>
                <a:lnTo>
                  <a:pt x="31" y="34"/>
                </a:lnTo>
                <a:lnTo>
                  <a:pt x="29" y="25"/>
                </a:lnTo>
                <a:lnTo>
                  <a:pt x="26" y="29"/>
                </a:lnTo>
                <a:lnTo>
                  <a:pt x="22" y="27"/>
                </a:lnTo>
                <a:lnTo>
                  <a:pt x="19" y="21"/>
                </a:lnTo>
                <a:lnTo>
                  <a:pt x="5" y="18"/>
                </a:lnTo>
                <a:lnTo>
                  <a:pt x="2" y="23"/>
                </a:lnTo>
                <a:lnTo>
                  <a:pt x="0" y="19"/>
                </a:lnTo>
                <a:lnTo>
                  <a:pt x="3" y="17"/>
                </a:lnTo>
                <a:lnTo>
                  <a:pt x="2" y="12"/>
                </a:lnTo>
                <a:lnTo>
                  <a:pt x="5" y="10"/>
                </a:lnTo>
                <a:lnTo>
                  <a:pt x="2" y="8"/>
                </a:lnTo>
                <a:lnTo>
                  <a:pt x="2" y="2"/>
                </a:lnTo>
                <a:lnTo>
                  <a:pt x="3" y="0"/>
                </a:lnTo>
                <a:lnTo>
                  <a:pt x="7" y="1"/>
                </a:lnTo>
                <a:close/>
                <a:moveTo>
                  <a:pt x="19" y="28"/>
                </a:moveTo>
                <a:lnTo>
                  <a:pt x="21" y="33"/>
                </a:lnTo>
                <a:lnTo>
                  <a:pt x="17" y="31"/>
                </a:lnTo>
                <a:lnTo>
                  <a:pt x="19" y="28"/>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7" name="Freeform 74"/>
          <p:cNvSpPr>
            <a:spLocks/>
          </p:cNvSpPr>
          <p:nvPr/>
        </p:nvSpPr>
        <p:spPr bwMode="auto">
          <a:xfrm>
            <a:off x="2490788" y="4400550"/>
            <a:ext cx="144462" cy="71438"/>
          </a:xfrm>
          <a:custGeom>
            <a:avLst/>
            <a:gdLst>
              <a:gd name="T0" fmla="*/ 2147483647 w 88"/>
              <a:gd name="T1" fmla="*/ 2147483647 h 43"/>
              <a:gd name="T2" fmla="*/ 2147483647 w 88"/>
              <a:gd name="T3" fmla="*/ 2147483647 h 43"/>
              <a:gd name="T4" fmla="*/ 2147483647 w 88"/>
              <a:gd name="T5" fmla="*/ 2147483647 h 43"/>
              <a:gd name="T6" fmla="*/ 2147483647 w 88"/>
              <a:gd name="T7" fmla="*/ 2147483647 h 43"/>
              <a:gd name="T8" fmla="*/ 2147483647 w 88"/>
              <a:gd name="T9" fmla="*/ 2147483647 h 43"/>
              <a:gd name="T10" fmla="*/ 2147483647 w 88"/>
              <a:gd name="T11" fmla="*/ 2147483647 h 43"/>
              <a:gd name="T12" fmla="*/ 2147483647 w 88"/>
              <a:gd name="T13" fmla="*/ 2147483647 h 43"/>
              <a:gd name="T14" fmla="*/ 2147483647 w 88"/>
              <a:gd name="T15" fmla="*/ 2147483647 h 43"/>
              <a:gd name="T16" fmla="*/ 2147483647 w 88"/>
              <a:gd name="T17" fmla="*/ 2147483647 h 43"/>
              <a:gd name="T18" fmla="*/ 2147483647 w 88"/>
              <a:gd name="T19" fmla="*/ 2147483647 h 43"/>
              <a:gd name="T20" fmla="*/ 2147483647 w 88"/>
              <a:gd name="T21" fmla="*/ 2147483647 h 43"/>
              <a:gd name="T22" fmla="*/ 2147483647 w 88"/>
              <a:gd name="T23" fmla="*/ 2147483647 h 43"/>
              <a:gd name="T24" fmla="*/ 2147483647 w 88"/>
              <a:gd name="T25" fmla="*/ 2147483647 h 43"/>
              <a:gd name="T26" fmla="*/ 2147483647 w 88"/>
              <a:gd name="T27" fmla="*/ 2147483647 h 43"/>
              <a:gd name="T28" fmla="*/ 2147483647 w 88"/>
              <a:gd name="T29" fmla="*/ 2147483647 h 43"/>
              <a:gd name="T30" fmla="*/ 2147483647 w 88"/>
              <a:gd name="T31" fmla="*/ 2147483647 h 43"/>
              <a:gd name="T32" fmla="*/ 2147483647 w 88"/>
              <a:gd name="T33" fmla="*/ 2147483647 h 43"/>
              <a:gd name="T34" fmla="*/ 2147483647 w 88"/>
              <a:gd name="T35" fmla="*/ 2147483647 h 43"/>
              <a:gd name="T36" fmla="*/ 2147483647 w 88"/>
              <a:gd name="T37" fmla="*/ 2147483647 h 43"/>
              <a:gd name="T38" fmla="*/ 2147483647 w 88"/>
              <a:gd name="T39" fmla="*/ 2147483647 h 43"/>
              <a:gd name="T40" fmla="*/ 2147483647 w 88"/>
              <a:gd name="T41" fmla="*/ 2147483647 h 43"/>
              <a:gd name="T42" fmla="*/ 2147483647 w 88"/>
              <a:gd name="T43" fmla="*/ 2147483647 h 43"/>
              <a:gd name="T44" fmla="*/ 2147483647 w 88"/>
              <a:gd name="T45" fmla="*/ 2147483647 h 43"/>
              <a:gd name="T46" fmla="*/ 0 w 88"/>
              <a:gd name="T47" fmla="*/ 2147483647 h 43"/>
              <a:gd name="T48" fmla="*/ 2147483647 w 88"/>
              <a:gd name="T49" fmla="*/ 2147483647 h 43"/>
              <a:gd name="T50" fmla="*/ 2147483647 w 88"/>
              <a:gd name="T51" fmla="*/ 2147483647 h 43"/>
              <a:gd name="T52" fmla="*/ 2147483647 w 88"/>
              <a:gd name="T53" fmla="*/ 2147483647 h 43"/>
              <a:gd name="T54" fmla="*/ 2147483647 w 88"/>
              <a:gd name="T55" fmla="*/ 2147483647 h 43"/>
              <a:gd name="T56" fmla="*/ 2147483647 w 88"/>
              <a:gd name="T57" fmla="*/ 2147483647 h 43"/>
              <a:gd name="T58" fmla="*/ 2147483647 w 88"/>
              <a:gd name="T59" fmla="*/ 2147483647 h 43"/>
              <a:gd name="T60" fmla="*/ 2147483647 w 88"/>
              <a:gd name="T61" fmla="*/ 2147483647 h 43"/>
              <a:gd name="T62" fmla="*/ 2147483647 w 88"/>
              <a:gd name="T63" fmla="*/ 0 h 43"/>
              <a:gd name="T64" fmla="*/ 2147483647 w 88"/>
              <a:gd name="T65" fmla="*/ 2147483647 h 43"/>
              <a:gd name="T66" fmla="*/ 2147483647 w 88"/>
              <a:gd name="T67" fmla="*/ 0 h 43"/>
              <a:gd name="T68" fmla="*/ 2147483647 w 88"/>
              <a:gd name="T69" fmla="*/ 2147483647 h 43"/>
              <a:gd name="T70" fmla="*/ 2147483647 w 88"/>
              <a:gd name="T71" fmla="*/ 2147483647 h 43"/>
              <a:gd name="T72" fmla="*/ 2147483647 w 88"/>
              <a:gd name="T73" fmla="*/ 2147483647 h 43"/>
              <a:gd name="T74" fmla="*/ 2147483647 w 88"/>
              <a:gd name="T75" fmla="*/ 2147483647 h 43"/>
              <a:gd name="T76" fmla="*/ 2147483647 w 88"/>
              <a:gd name="T77" fmla="*/ 2147483647 h 43"/>
              <a:gd name="T78" fmla="*/ 2147483647 w 88"/>
              <a:gd name="T79" fmla="*/ 2147483647 h 4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8" h="43">
                <a:moveTo>
                  <a:pt x="79" y="11"/>
                </a:moveTo>
                <a:lnTo>
                  <a:pt x="79" y="12"/>
                </a:lnTo>
                <a:lnTo>
                  <a:pt x="81" y="11"/>
                </a:lnTo>
                <a:lnTo>
                  <a:pt x="81" y="9"/>
                </a:lnTo>
                <a:lnTo>
                  <a:pt x="88" y="15"/>
                </a:lnTo>
                <a:lnTo>
                  <a:pt x="83" y="14"/>
                </a:lnTo>
                <a:lnTo>
                  <a:pt x="69" y="20"/>
                </a:lnTo>
                <a:lnTo>
                  <a:pt x="63" y="17"/>
                </a:lnTo>
                <a:lnTo>
                  <a:pt x="60" y="24"/>
                </a:lnTo>
                <a:lnTo>
                  <a:pt x="51" y="31"/>
                </a:lnTo>
                <a:lnTo>
                  <a:pt x="46" y="28"/>
                </a:lnTo>
                <a:lnTo>
                  <a:pt x="43" y="32"/>
                </a:lnTo>
                <a:lnTo>
                  <a:pt x="37" y="32"/>
                </a:lnTo>
                <a:lnTo>
                  <a:pt x="38" y="39"/>
                </a:lnTo>
                <a:lnTo>
                  <a:pt x="35" y="40"/>
                </a:lnTo>
                <a:lnTo>
                  <a:pt x="33" y="43"/>
                </a:lnTo>
                <a:lnTo>
                  <a:pt x="29" y="43"/>
                </a:lnTo>
                <a:lnTo>
                  <a:pt x="26" y="39"/>
                </a:lnTo>
                <a:lnTo>
                  <a:pt x="28" y="38"/>
                </a:lnTo>
                <a:lnTo>
                  <a:pt x="22" y="38"/>
                </a:lnTo>
                <a:lnTo>
                  <a:pt x="23" y="31"/>
                </a:lnTo>
                <a:lnTo>
                  <a:pt x="17" y="29"/>
                </a:lnTo>
                <a:lnTo>
                  <a:pt x="12" y="31"/>
                </a:lnTo>
                <a:lnTo>
                  <a:pt x="0" y="23"/>
                </a:lnTo>
                <a:lnTo>
                  <a:pt x="3" y="19"/>
                </a:lnTo>
                <a:lnTo>
                  <a:pt x="3" y="13"/>
                </a:lnTo>
                <a:lnTo>
                  <a:pt x="16" y="4"/>
                </a:lnTo>
                <a:lnTo>
                  <a:pt x="23" y="1"/>
                </a:lnTo>
                <a:lnTo>
                  <a:pt x="27" y="3"/>
                </a:lnTo>
                <a:lnTo>
                  <a:pt x="42" y="3"/>
                </a:lnTo>
                <a:lnTo>
                  <a:pt x="48" y="1"/>
                </a:lnTo>
                <a:lnTo>
                  <a:pt x="47" y="0"/>
                </a:lnTo>
                <a:lnTo>
                  <a:pt x="55" y="1"/>
                </a:lnTo>
                <a:lnTo>
                  <a:pt x="62" y="0"/>
                </a:lnTo>
                <a:lnTo>
                  <a:pt x="68" y="3"/>
                </a:lnTo>
                <a:lnTo>
                  <a:pt x="72" y="3"/>
                </a:lnTo>
                <a:lnTo>
                  <a:pt x="78" y="8"/>
                </a:lnTo>
                <a:lnTo>
                  <a:pt x="73" y="7"/>
                </a:lnTo>
                <a:lnTo>
                  <a:pt x="75" y="9"/>
                </a:lnTo>
                <a:lnTo>
                  <a:pt x="79" y="11"/>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48" name="Freeform 75"/>
          <p:cNvSpPr>
            <a:spLocks noEditPoints="1"/>
          </p:cNvSpPr>
          <p:nvPr/>
        </p:nvSpPr>
        <p:spPr bwMode="auto">
          <a:xfrm>
            <a:off x="1843088" y="3971925"/>
            <a:ext cx="708025" cy="463550"/>
          </a:xfrm>
          <a:custGeom>
            <a:avLst/>
            <a:gdLst>
              <a:gd name="T0" fmla="*/ 2147483647 w 430"/>
              <a:gd name="T1" fmla="*/ 2147483647 h 281"/>
              <a:gd name="T2" fmla="*/ 2147483647 w 430"/>
              <a:gd name="T3" fmla="*/ 2147483647 h 281"/>
              <a:gd name="T4" fmla="*/ 2147483647 w 430"/>
              <a:gd name="T5" fmla="*/ 2147483647 h 281"/>
              <a:gd name="T6" fmla="*/ 2147483647 w 430"/>
              <a:gd name="T7" fmla="*/ 2147483647 h 281"/>
              <a:gd name="T8" fmla="*/ 2147483647 w 430"/>
              <a:gd name="T9" fmla="*/ 2147483647 h 281"/>
              <a:gd name="T10" fmla="*/ 2147483647 w 430"/>
              <a:gd name="T11" fmla="*/ 2147483647 h 281"/>
              <a:gd name="T12" fmla="*/ 2147483647 w 430"/>
              <a:gd name="T13" fmla="*/ 2147483647 h 281"/>
              <a:gd name="T14" fmla="*/ 2147483647 w 430"/>
              <a:gd name="T15" fmla="*/ 2147483647 h 281"/>
              <a:gd name="T16" fmla="*/ 2147483647 w 430"/>
              <a:gd name="T17" fmla="*/ 2147483647 h 281"/>
              <a:gd name="T18" fmla="*/ 2147483647 w 430"/>
              <a:gd name="T19" fmla="*/ 2147483647 h 281"/>
              <a:gd name="T20" fmla="*/ 2147483647 w 430"/>
              <a:gd name="T21" fmla="*/ 2147483647 h 281"/>
              <a:gd name="T22" fmla="*/ 2147483647 w 430"/>
              <a:gd name="T23" fmla="*/ 2147483647 h 281"/>
              <a:gd name="T24" fmla="*/ 2147483647 w 430"/>
              <a:gd name="T25" fmla="*/ 2147483647 h 281"/>
              <a:gd name="T26" fmla="*/ 2147483647 w 430"/>
              <a:gd name="T27" fmla="*/ 2147483647 h 281"/>
              <a:gd name="T28" fmla="*/ 2147483647 w 430"/>
              <a:gd name="T29" fmla="*/ 2147483647 h 281"/>
              <a:gd name="T30" fmla="*/ 2147483647 w 430"/>
              <a:gd name="T31" fmla="*/ 2147483647 h 281"/>
              <a:gd name="T32" fmla="*/ 2147483647 w 430"/>
              <a:gd name="T33" fmla="*/ 2147483647 h 281"/>
              <a:gd name="T34" fmla="*/ 2147483647 w 430"/>
              <a:gd name="T35" fmla="*/ 2147483647 h 281"/>
              <a:gd name="T36" fmla="*/ 2147483647 w 430"/>
              <a:gd name="T37" fmla="*/ 2147483647 h 281"/>
              <a:gd name="T38" fmla="*/ 2147483647 w 430"/>
              <a:gd name="T39" fmla="*/ 2147483647 h 281"/>
              <a:gd name="T40" fmla="*/ 2147483647 w 430"/>
              <a:gd name="T41" fmla="*/ 2147483647 h 281"/>
              <a:gd name="T42" fmla="*/ 2147483647 w 430"/>
              <a:gd name="T43" fmla="*/ 2147483647 h 281"/>
              <a:gd name="T44" fmla="*/ 2147483647 w 430"/>
              <a:gd name="T45" fmla="*/ 2147483647 h 281"/>
              <a:gd name="T46" fmla="*/ 2147483647 w 430"/>
              <a:gd name="T47" fmla="*/ 2147483647 h 281"/>
              <a:gd name="T48" fmla="*/ 2147483647 w 430"/>
              <a:gd name="T49" fmla="*/ 2147483647 h 281"/>
              <a:gd name="T50" fmla="*/ 2147483647 w 430"/>
              <a:gd name="T51" fmla="*/ 2147483647 h 281"/>
              <a:gd name="T52" fmla="*/ 2147483647 w 430"/>
              <a:gd name="T53" fmla="*/ 2147483647 h 281"/>
              <a:gd name="T54" fmla="*/ 2147483647 w 430"/>
              <a:gd name="T55" fmla="*/ 2147483647 h 281"/>
              <a:gd name="T56" fmla="*/ 2147483647 w 430"/>
              <a:gd name="T57" fmla="*/ 2147483647 h 281"/>
              <a:gd name="T58" fmla="*/ 2147483647 w 430"/>
              <a:gd name="T59" fmla="*/ 2147483647 h 281"/>
              <a:gd name="T60" fmla="*/ 2147483647 w 430"/>
              <a:gd name="T61" fmla="*/ 2147483647 h 281"/>
              <a:gd name="T62" fmla="*/ 2147483647 w 430"/>
              <a:gd name="T63" fmla="*/ 2147483647 h 281"/>
              <a:gd name="T64" fmla="*/ 2147483647 w 430"/>
              <a:gd name="T65" fmla="*/ 2147483647 h 281"/>
              <a:gd name="T66" fmla="*/ 2147483647 w 430"/>
              <a:gd name="T67" fmla="*/ 2147483647 h 281"/>
              <a:gd name="T68" fmla="*/ 2147483647 w 430"/>
              <a:gd name="T69" fmla="*/ 2147483647 h 281"/>
              <a:gd name="T70" fmla="*/ 2147483647 w 430"/>
              <a:gd name="T71" fmla="*/ 2147483647 h 281"/>
              <a:gd name="T72" fmla="*/ 2147483647 w 430"/>
              <a:gd name="T73" fmla="*/ 2147483647 h 281"/>
              <a:gd name="T74" fmla="*/ 2147483647 w 430"/>
              <a:gd name="T75" fmla="*/ 2147483647 h 281"/>
              <a:gd name="T76" fmla="*/ 2147483647 w 430"/>
              <a:gd name="T77" fmla="*/ 2147483647 h 281"/>
              <a:gd name="T78" fmla="*/ 2147483647 w 430"/>
              <a:gd name="T79" fmla="*/ 2147483647 h 281"/>
              <a:gd name="T80" fmla="*/ 2147483647 w 430"/>
              <a:gd name="T81" fmla="*/ 2147483647 h 281"/>
              <a:gd name="T82" fmla="*/ 2147483647 w 430"/>
              <a:gd name="T83" fmla="*/ 2147483647 h 281"/>
              <a:gd name="T84" fmla="*/ 2147483647 w 430"/>
              <a:gd name="T85" fmla="*/ 2147483647 h 281"/>
              <a:gd name="T86" fmla="*/ 2147483647 w 430"/>
              <a:gd name="T87" fmla="*/ 2147483647 h 281"/>
              <a:gd name="T88" fmla="*/ 2147483647 w 430"/>
              <a:gd name="T89" fmla="*/ 2147483647 h 281"/>
              <a:gd name="T90" fmla="*/ 2147483647 w 430"/>
              <a:gd name="T91" fmla="*/ 2147483647 h 281"/>
              <a:gd name="T92" fmla="*/ 2147483647 w 430"/>
              <a:gd name="T93" fmla="*/ 2147483647 h 281"/>
              <a:gd name="T94" fmla="*/ 2147483647 w 430"/>
              <a:gd name="T95" fmla="*/ 2147483647 h 281"/>
              <a:gd name="T96" fmla="*/ 2147483647 w 430"/>
              <a:gd name="T97" fmla="*/ 2147483647 h 281"/>
              <a:gd name="T98" fmla="*/ 2147483647 w 430"/>
              <a:gd name="T99" fmla="*/ 2147483647 h 28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0" h="281">
                <a:moveTo>
                  <a:pt x="56" y="61"/>
                </a:moveTo>
                <a:lnTo>
                  <a:pt x="50" y="54"/>
                </a:lnTo>
                <a:lnTo>
                  <a:pt x="50" y="52"/>
                </a:lnTo>
                <a:lnTo>
                  <a:pt x="56" y="61"/>
                </a:lnTo>
                <a:close/>
                <a:moveTo>
                  <a:pt x="68" y="65"/>
                </a:moveTo>
                <a:lnTo>
                  <a:pt x="64" y="63"/>
                </a:lnTo>
                <a:lnTo>
                  <a:pt x="66" y="58"/>
                </a:lnTo>
                <a:lnTo>
                  <a:pt x="68" y="57"/>
                </a:lnTo>
                <a:lnTo>
                  <a:pt x="68" y="65"/>
                </a:lnTo>
                <a:close/>
                <a:moveTo>
                  <a:pt x="27" y="76"/>
                </a:moveTo>
                <a:lnTo>
                  <a:pt x="25" y="75"/>
                </a:lnTo>
                <a:lnTo>
                  <a:pt x="26" y="71"/>
                </a:lnTo>
                <a:lnTo>
                  <a:pt x="27" y="76"/>
                </a:lnTo>
                <a:close/>
                <a:moveTo>
                  <a:pt x="427" y="197"/>
                </a:moveTo>
                <a:lnTo>
                  <a:pt x="427" y="192"/>
                </a:lnTo>
                <a:lnTo>
                  <a:pt x="430" y="192"/>
                </a:lnTo>
                <a:lnTo>
                  <a:pt x="427" y="197"/>
                </a:lnTo>
                <a:close/>
                <a:moveTo>
                  <a:pt x="283" y="109"/>
                </a:moveTo>
                <a:lnTo>
                  <a:pt x="276" y="132"/>
                </a:lnTo>
                <a:lnTo>
                  <a:pt x="274" y="157"/>
                </a:lnTo>
                <a:lnTo>
                  <a:pt x="272" y="161"/>
                </a:lnTo>
                <a:lnTo>
                  <a:pt x="275" y="171"/>
                </a:lnTo>
                <a:lnTo>
                  <a:pt x="280" y="177"/>
                </a:lnTo>
                <a:lnTo>
                  <a:pt x="279" y="181"/>
                </a:lnTo>
                <a:lnTo>
                  <a:pt x="280" y="177"/>
                </a:lnTo>
                <a:lnTo>
                  <a:pt x="274" y="170"/>
                </a:lnTo>
                <a:lnTo>
                  <a:pt x="282" y="191"/>
                </a:lnTo>
                <a:lnTo>
                  <a:pt x="292" y="203"/>
                </a:lnTo>
                <a:lnTo>
                  <a:pt x="295" y="211"/>
                </a:lnTo>
                <a:lnTo>
                  <a:pt x="300" y="218"/>
                </a:lnTo>
                <a:lnTo>
                  <a:pt x="310" y="220"/>
                </a:lnTo>
                <a:lnTo>
                  <a:pt x="321" y="228"/>
                </a:lnTo>
                <a:lnTo>
                  <a:pt x="333" y="224"/>
                </a:lnTo>
                <a:lnTo>
                  <a:pt x="340" y="225"/>
                </a:lnTo>
                <a:lnTo>
                  <a:pt x="356" y="219"/>
                </a:lnTo>
                <a:lnTo>
                  <a:pt x="358" y="221"/>
                </a:lnTo>
                <a:lnTo>
                  <a:pt x="355" y="222"/>
                </a:lnTo>
                <a:lnTo>
                  <a:pt x="358" y="225"/>
                </a:lnTo>
                <a:lnTo>
                  <a:pt x="363" y="224"/>
                </a:lnTo>
                <a:lnTo>
                  <a:pt x="367" y="220"/>
                </a:lnTo>
                <a:lnTo>
                  <a:pt x="364" y="218"/>
                </a:lnTo>
                <a:lnTo>
                  <a:pt x="373" y="211"/>
                </a:lnTo>
                <a:lnTo>
                  <a:pt x="374" y="204"/>
                </a:lnTo>
                <a:lnTo>
                  <a:pt x="378" y="201"/>
                </a:lnTo>
                <a:lnTo>
                  <a:pt x="379" y="185"/>
                </a:lnTo>
                <a:lnTo>
                  <a:pt x="406" y="177"/>
                </a:lnTo>
                <a:lnTo>
                  <a:pt x="423" y="179"/>
                </a:lnTo>
                <a:lnTo>
                  <a:pt x="424" y="177"/>
                </a:lnTo>
                <a:lnTo>
                  <a:pt x="420" y="178"/>
                </a:lnTo>
                <a:lnTo>
                  <a:pt x="425" y="176"/>
                </a:lnTo>
                <a:lnTo>
                  <a:pt x="429" y="180"/>
                </a:lnTo>
                <a:lnTo>
                  <a:pt x="430" y="183"/>
                </a:lnTo>
                <a:lnTo>
                  <a:pt x="420" y="197"/>
                </a:lnTo>
                <a:lnTo>
                  <a:pt x="420" y="203"/>
                </a:lnTo>
                <a:lnTo>
                  <a:pt x="416" y="205"/>
                </a:lnTo>
                <a:lnTo>
                  <a:pt x="417" y="208"/>
                </a:lnTo>
                <a:lnTo>
                  <a:pt x="420" y="207"/>
                </a:lnTo>
                <a:lnTo>
                  <a:pt x="417" y="211"/>
                </a:lnTo>
                <a:lnTo>
                  <a:pt x="420" y="211"/>
                </a:lnTo>
                <a:lnTo>
                  <a:pt x="416" y="225"/>
                </a:lnTo>
                <a:lnTo>
                  <a:pt x="415" y="227"/>
                </a:lnTo>
                <a:lnTo>
                  <a:pt x="411" y="223"/>
                </a:lnTo>
                <a:lnTo>
                  <a:pt x="412" y="218"/>
                </a:lnTo>
                <a:lnTo>
                  <a:pt x="408" y="223"/>
                </a:lnTo>
                <a:lnTo>
                  <a:pt x="405" y="223"/>
                </a:lnTo>
                <a:lnTo>
                  <a:pt x="400" y="232"/>
                </a:lnTo>
                <a:lnTo>
                  <a:pt x="397" y="230"/>
                </a:lnTo>
                <a:lnTo>
                  <a:pt x="396" y="233"/>
                </a:lnTo>
                <a:lnTo>
                  <a:pt x="370" y="233"/>
                </a:lnTo>
                <a:lnTo>
                  <a:pt x="370" y="241"/>
                </a:lnTo>
                <a:lnTo>
                  <a:pt x="364" y="242"/>
                </a:lnTo>
                <a:lnTo>
                  <a:pt x="378" y="254"/>
                </a:lnTo>
                <a:lnTo>
                  <a:pt x="378" y="258"/>
                </a:lnTo>
                <a:lnTo>
                  <a:pt x="359" y="258"/>
                </a:lnTo>
                <a:lnTo>
                  <a:pt x="352" y="271"/>
                </a:lnTo>
                <a:lnTo>
                  <a:pt x="355" y="273"/>
                </a:lnTo>
                <a:lnTo>
                  <a:pt x="352" y="281"/>
                </a:lnTo>
                <a:lnTo>
                  <a:pt x="345" y="272"/>
                </a:lnTo>
                <a:lnTo>
                  <a:pt x="328" y="258"/>
                </a:lnTo>
                <a:lnTo>
                  <a:pt x="322" y="256"/>
                </a:lnTo>
                <a:lnTo>
                  <a:pt x="326" y="259"/>
                </a:lnTo>
                <a:lnTo>
                  <a:pt x="317" y="257"/>
                </a:lnTo>
                <a:lnTo>
                  <a:pt x="319" y="255"/>
                </a:lnTo>
                <a:lnTo>
                  <a:pt x="316" y="256"/>
                </a:lnTo>
                <a:lnTo>
                  <a:pt x="315" y="253"/>
                </a:lnTo>
                <a:lnTo>
                  <a:pt x="312" y="256"/>
                </a:lnTo>
                <a:lnTo>
                  <a:pt x="315" y="257"/>
                </a:lnTo>
                <a:lnTo>
                  <a:pt x="292" y="265"/>
                </a:lnTo>
                <a:lnTo>
                  <a:pt x="273" y="260"/>
                </a:lnTo>
                <a:lnTo>
                  <a:pt x="260" y="252"/>
                </a:lnTo>
                <a:lnTo>
                  <a:pt x="247" y="249"/>
                </a:lnTo>
                <a:lnTo>
                  <a:pt x="230" y="242"/>
                </a:lnTo>
                <a:lnTo>
                  <a:pt x="215" y="231"/>
                </a:lnTo>
                <a:lnTo>
                  <a:pt x="212" y="231"/>
                </a:lnTo>
                <a:lnTo>
                  <a:pt x="194" y="226"/>
                </a:lnTo>
                <a:lnTo>
                  <a:pt x="186" y="218"/>
                </a:lnTo>
                <a:lnTo>
                  <a:pt x="171" y="210"/>
                </a:lnTo>
                <a:lnTo>
                  <a:pt x="162" y="195"/>
                </a:lnTo>
                <a:lnTo>
                  <a:pt x="168" y="192"/>
                </a:lnTo>
                <a:lnTo>
                  <a:pt x="167" y="189"/>
                </a:lnTo>
                <a:lnTo>
                  <a:pt x="164" y="189"/>
                </a:lnTo>
                <a:lnTo>
                  <a:pt x="168" y="185"/>
                </a:lnTo>
                <a:lnTo>
                  <a:pt x="169" y="179"/>
                </a:lnTo>
                <a:lnTo>
                  <a:pt x="162" y="171"/>
                </a:lnTo>
                <a:lnTo>
                  <a:pt x="160" y="161"/>
                </a:lnTo>
                <a:lnTo>
                  <a:pt x="144" y="142"/>
                </a:lnTo>
                <a:lnTo>
                  <a:pt x="133" y="132"/>
                </a:lnTo>
                <a:lnTo>
                  <a:pt x="135" y="132"/>
                </a:lnTo>
                <a:lnTo>
                  <a:pt x="129" y="130"/>
                </a:lnTo>
                <a:lnTo>
                  <a:pt x="129" y="125"/>
                </a:lnTo>
                <a:lnTo>
                  <a:pt x="128" y="127"/>
                </a:lnTo>
                <a:lnTo>
                  <a:pt x="126" y="124"/>
                </a:lnTo>
                <a:lnTo>
                  <a:pt x="128" y="123"/>
                </a:lnTo>
                <a:lnTo>
                  <a:pt x="124" y="122"/>
                </a:lnTo>
                <a:lnTo>
                  <a:pt x="118" y="116"/>
                </a:lnTo>
                <a:lnTo>
                  <a:pt x="113" y="116"/>
                </a:lnTo>
                <a:lnTo>
                  <a:pt x="117" y="112"/>
                </a:lnTo>
                <a:lnTo>
                  <a:pt x="113" y="115"/>
                </a:lnTo>
                <a:lnTo>
                  <a:pt x="109" y="112"/>
                </a:lnTo>
                <a:lnTo>
                  <a:pt x="112" y="104"/>
                </a:lnTo>
                <a:lnTo>
                  <a:pt x="113" y="104"/>
                </a:lnTo>
                <a:lnTo>
                  <a:pt x="109" y="97"/>
                </a:lnTo>
                <a:lnTo>
                  <a:pt x="104" y="98"/>
                </a:lnTo>
                <a:lnTo>
                  <a:pt x="101" y="91"/>
                </a:lnTo>
                <a:lnTo>
                  <a:pt x="93" y="87"/>
                </a:lnTo>
                <a:lnTo>
                  <a:pt x="91" y="82"/>
                </a:lnTo>
                <a:lnTo>
                  <a:pt x="93" y="79"/>
                </a:lnTo>
                <a:lnTo>
                  <a:pt x="85" y="78"/>
                </a:lnTo>
                <a:lnTo>
                  <a:pt x="70" y="61"/>
                </a:lnTo>
                <a:lnTo>
                  <a:pt x="70" y="56"/>
                </a:lnTo>
                <a:lnTo>
                  <a:pt x="57" y="33"/>
                </a:lnTo>
                <a:lnTo>
                  <a:pt x="57" y="25"/>
                </a:lnTo>
                <a:lnTo>
                  <a:pt x="50" y="23"/>
                </a:lnTo>
                <a:lnTo>
                  <a:pt x="44" y="18"/>
                </a:lnTo>
                <a:lnTo>
                  <a:pt x="44" y="21"/>
                </a:lnTo>
                <a:lnTo>
                  <a:pt x="41" y="20"/>
                </a:lnTo>
                <a:lnTo>
                  <a:pt x="30" y="13"/>
                </a:lnTo>
                <a:lnTo>
                  <a:pt x="33" y="18"/>
                </a:lnTo>
                <a:lnTo>
                  <a:pt x="31" y="26"/>
                </a:lnTo>
                <a:lnTo>
                  <a:pt x="34" y="30"/>
                </a:lnTo>
                <a:lnTo>
                  <a:pt x="36" y="45"/>
                </a:lnTo>
                <a:lnTo>
                  <a:pt x="49" y="56"/>
                </a:lnTo>
                <a:lnTo>
                  <a:pt x="51" y="63"/>
                </a:lnTo>
                <a:lnTo>
                  <a:pt x="55" y="64"/>
                </a:lnTo>
                <a:lnTo>
                  <a:pt x="56" y="70"/>
                </a:lnTo>
                <a:lnTo>
                  <a:pt x="60" y="70"/>
                </a:lnTo>
                <a:lnTo>
                  <a:pt x="61" y="80"/>
                </a:lnTo>
                <a:lnTo>
                  <a:pt x="67" y="85"/>
                </a:lnTo>
                <a:lnTo>
                  <a:pt x="74" y="98"/>
                </a:lnTo>
                <a:lnTo>
                  <a:pt x="77" y="100"/>
                </a:lnTo>
                <a:lnTo>
                  <a:pt x="75" y="94"/>
                </a:lnTo>
                <a:lnTo>
                  <a:pt x="79" y="97"/>
                </a:lnTo>
                <a:lnTo>
                  <a:pt x="82" y="112"/>
                </a:lnTo>
                <a:lnTo>
                  <a:pt x="91" y="126"/>
                </a:lnTo>
                <a:lnTo>
                  <a:pt x="91" y="135"/>
                </a:lnTo>
                <a:lnTo>
                  <a:pt x="95" y="138"/>
                </a:lnTo>
                <a:lnTo>
                  <a:pt x="98" y="135"/>
                </a:lnTo>
                <a:lnTo>
                  <a:pt x="109" y="148"/>
                </a:lnTo>
                <a:lnTo>
                  <a:pt x="108" y="153"/>
                </a:lnTo>
                <a:lnTo>
                  <a:pt x="101" y="157"/>
                </a:lnTo>
                <a:lnTo>
                  <a:pt x="96" y="147"/>
                </a:lnTo>
                <a:lnTo>
                  <a:pt x="71" y="128"/>
                </a:lnTo>
                <a:lnTo>
                  <a:pt x="71" y="113"/>
                </a:lnTo>
                <a:lnTo>
                  <a:pt x="67" y="105"/>
                </a:lnTo>
                <a:lnTo>
                  <a:pt x="55" y="98"/>
                </a:lnTo>
                <a:lnTo>
                  <a:pt x="56" y="94"/>
                </a:lnTo>
                <a:lnTo>
                  <a:pt x="55" y="97"/>
                </a:lnTo>
                <a:lnTo>
                  <a:pt x="50" y="97"/>
                </a:lnTo>
                <a:lnTo>
                  <a:pt x="30" y="82"/>
                </a:lnTo>
                <a:lnTo>
                  <a:pt x="30" y="79"/>
                </a:lnTo>
                <a:lnTo>
                  <a:pt x="44" y="82"/>
                </a:lnTo>
                <a:lnTo>
                  <a:pt x="40" y="79"/>
                </a:lnTo>
                <a:lnTo>
                  <a:pt x="42" y="76"/>
                </a:lnTo>
                <a:lnTo>
                  <a:pt x="43" y="69"/>
                </a:lnTo>
                <a:lnTo>
                  <a:pt x="30" y="55"/>
                </a:lnTo>
                <a:lnTo>
                  <a:pt x="20" y="49"/>
                </a:lnTo>
                <a:lnTo>
                  <a:pt x="15" y="32"/>
                </a:lnTo>
                <a:lnTo>
                  <a:pt x="6" y="19"/>
                </a:lnTo>
                <a:lnTo>
                  <a:pt x="7" y="15"/>
                </a:lnTo>
                <a:lnTo>
                  <a:pt x="4" y="12"/>
                </a:lnTo>
                <a:lnTo>
                  <a:pt x="0" y="3"/>
                </a:lnTo>
                <a:lnTo>
                  <a:pt x="34" y="0"/>
                </a:lnTo>
                <a:lnTo>
                  <a:pt x="33" y="4"/>
                </a:lnTo>
                <a:lnTo>
                  <a:pt x="86" y="23"/>
                </a:lnTo>
                <a:lnTo>
                  <a:pt x="126" y="23"/>
                </a:lnTo>
                <a:lnTo>
                  <a:pt x="126" y="15"/>
                </a:lnTo>
                <a:lnTo>
                  <a:pt x="152" y="16"/>
                </a:lnTo>
                <a:lnTo>
                  <a:pt x="154" y="21"/>
                </a:lnTo>
                <a:lnTo>
                  <a:pt x="173" y="36"/>
                </a:lnTo>
                <a:lnTo>
                  <a:pt x="178" y="50"/>
                </a:lnTo>
                <a:lnTo>
                  <a:pt x="194" y="61"/>
                </a:lnTo>
                <a:lnTo>
                  <a:pt x="197" y="61"/>
                </a:lnTo>
                <a:lnTo>
                  <a:pt x="204" y="49"/>
                </a:lnTo>
                <a:lnTo>
                  <a:pt x="209" y="47"/>
                </a:lnTo>
                <a:lnTo>
                  <a:pt x="222" y="49"/>
                </a:lnTo>
                <a:lnTo>
                  <a:pt x="233" y="59"/>
                </a:lnTo>
                <a:lnTo>
                  <a:pt x="238" y="72"/>
                </a:lnTo>
                <a:lnTo>
                  <a:pt x="249" y="84"/>
                </a:lnTo>
                <a:lnTo>
                  <a:pt x="250" y="92"/>
                </a:lnTo>
                <a:lnTo>
                  <a:pt x="255" y="102"/>
                </a:lnTo>
                <a:lnTo>
                  <a:pt x="279" y="111"/>
                </a:lnTo>
                <a:lnTo>
                  <a:pt x="283" y="10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9" name="Freeform 76"/>
          <p:cNvSpPr>
            <a:spLocks/>
          </p:cNvSpPr>
          <p:nvPr/>
        </p:nvSpPr>
        <p:spPr bwMode="auto">
          <a:xfrm>
            <a:off x="2422525" y="4356100"/>
            <a:ext cx="93663" cy="96838"/>
          </a:xfrm>
          <a:custGeom>
            <a:avLst/>
            <a:gdLst>
              <a:gd name="T0" fmla="*/ 0 w 57"/>
              <a:gd name="T1" fmla="*/ 2147483647 h 59"/>
              <a:gd name="T2" fmla="*/ 2147483647 w 57"/>
              <a:gd name="T3" fmla="*/ 2147483647 h 59"/>
              <a:gd name="T4" fmla="*/ 0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2147483647 w 57"/>
              <a:gd name="T17" fmla="*/ 0 h 59"/>
              <a:gd name="T18" fmla="*/ 2147483647 w 57"/>
              <a:gd name="T19" fmla="*/ 0 h 59"/>
              <a:gd name="T20" fmla="*/ 2147483647 w 57"/>
              <a:gd name="T21" fmla="*/ 2147483647 h 59"/>
              <a:gd name="T22" fmla="*/ 2147483647 w 57"/>
              <a:gd name="T23" fmla="*/ 2147483647 h 59"/>
              <a:gd name="T24" fmla="*/ 2147483647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0 w 57"/>
              <a:gd name="T45" fmla="*/ 2147483647 h 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7" h="59">
                <a:moveTo>
                  <a:pt x="0" y="48"/>
                </a:moveTo>
                <a:lnTo>
                  <a:pt x="3" y="40"/>
                </a:lnTo>
                <a:lnTo>
                  <a:pt x="0" y="38"/>
                </a:lnTo>
                <a:lnTo>
                  <a:pt x="7" y="25"/>
                </a:lnTo>
                <a:lnTo>
                  <a:pt x="26" y="25"/>
                </a:lnTo>
                <a:lnTo>
                  <a:pt x="26" y="21"/>
                </a:lnTo>
                <a:lnTo>
                  <a:pt x="12" y="9"/>
                </a:lnTo>
                <a:lnTo>
                  <a:pt x="18" y="8"/>
                </a:lnTo>
                <a:lnTo>
                  <a:pt x="18" y="0"/>
                </a:lnTo>
                <a:lnTo>
                  <a:pt x="44" y="0"/>
                </a:lnTo>
                <a:lnTo>
                  <a:pt x="43" y="28"/>
                </a:lnTo>
                <a:lnTo>
                  <a:pt x="48" y="28"/>
                </a:lnTo>
                <a:lnTo>
                  <a:pt x="52" y="31"/>
                </a:lnTo>
                <a:lnTo>
                  <a:pt x="52" y="28"/>
                </a:lnTo>
                <a:lnTo>
                  <a:pt x="57" y="31"/>
                </a:lnTo>
                <a:lnTo>
                  <a:pt x="44" y="40"/>
                </a:lnTo>
                <a:lnTo>
                  <a:pt x="44" y="46"/>
                </a:lnTo>
                <a:lnTo>
                  <a:pt x="41" y="50"/>
                </a:lnTo>
                <a:lnTo>
                  <a:pt x="38" y="50"/>
                </a:lnTo>
                <a:lnTo>
                  <a:pt x="39" y="53"/>
                </a:lnTo>
                <a:lnTo>
                  <a:pt x="30" y="59"/>
                </a:lnTo>
                <a:lnTo>
                  <a:pt x="12" y="56"/>
                </a:lnTo>
                <a:lnTo>
                  <a:pt x="0" y="48"/>
                </a:lnTo>
                <a:close/>
              </a:path>
            </a:pathLst>
          </a:custGeom>
          <a:solidFill>
            <a:srgbClr val="DDDDDD"/>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50" name="Freeform 77"/>
          <p:cNvSpPr>
            <a:spLocks/>
          </p:cNvSpPr>
          <p:nvPr/>
        </p:nvSpPr>
        <p:spPr bwMode="auto">
          <a:xfrm>
            <a:off x="2530475" y="4419600"/>
            <a:ext cx="104775" cy="103188"/>
          </a:xfrm>
          <a:custGeom>
            <a:avLst/>
            <a:gdLst>
              <a:gd name="T0" fmla="*/ 2147483647 w 64"/>
              <a:gd name="T1" fmla="*/ 2147483647 h 62"/>
              <a:gd name="T2" fmla="*/ 0 w 64"/>
              <a:gd name="T3" fmla="*/ 2147483647 h 62"/>
              <a:gd name="T4" fmla="*/ 2147483647 w 64"/>
              <a:gd name="T5" fmla="*/ 2147483647 h 62"/>
              <a:gd name="T6" fmla="*/ 2147483647 w 64"/>
              <a:gd name="T7" fmla="*/ 2147483647 h 62"/>
              <a:gd name="T8" fmla="*/ 2147483647 w 64"/>
              <a:gd name="T9" fmla="*/ 2147483647 h 62"/>
              <a:gd name="T10" fmla="*/ 2147483647 w 64"/>
              <a:gd name="T11" fmla="*/ 2147483647 h 62"/>
              <a:gd name="T12" fmla="*/ 2147483647 w 64"/>
              <a:gd name="T13" fmla="*/ 2147483647 h 62"/>
              <a:gd name="T14" fmla="*/ 2147483647 w 64"/>
              <a:gd name="T15" fmla="*/ 2147483647 h 62"/>
              <a:gd name="T16" fmla="*/ 2147483647 w 64"/>
              <a:gd name="T17" fmla="*/ 2147483647 h 62"/>
              <a:gd name="T18" fmla="*/ 2147483647 w 64"/>
              <a:gd name="T19" fmla="*/ 2147483647 h 62"/>
              <a:gd name="T20" fmla="*/ 2147483647 w 64"/>
              <a:gd name="T21" fmla="*/ 2147483647 h 62"/>
              <a:gd name="T22" fmla="*/ 2147483647 w 64"/>
              <a:gd name="T23" fmla="*/ 2147483647 h 62"/>
              <a:gd name="T24" fmla="*/ 2147483647 w 64"/>
              <a:gd name="T25" fmla="*/ 2147483647 h 62"/>
              <a:gd name="T26" fmla="*/ 2147483647 w 64"/>
              <a:gd name="T27" fmla="*/ 2147483647 h 62"/>
              <a:gd name="T28" fmla="*/ 2147483647 w 64"/>
              <a:gd name="T29" fmla="*/ 0 h 62"/>
              <a:gd name="T30" fmla="*/ 2147483647 w 64"/>
              <a:gd name="T31" fmla="*/ 2147483647 h 62"/>
              <a:gd name="T32" fmla="*/ 2147483647 w 64"/>
              <a:gd name="T33" fmla="*/ 2147483647 h 62"/>
              <a:gd name="T34" fmla="*/ 2147483647 w 64"/>
              <a:gd name="T35" fmla="*/ 2147483647 h 62"/>
              <a:gd name="T36" fmla="*/ 2147483647 w 64"/>
              <a:gd name="T37" fmla="*/ 2147483647 h 62"/>
              <a:gd name="T38" fmla="*/ 2147483647 w 64"/>
              <a:gd name="T39" fmla="*/ 2147483647 h 62"/>
              <a:gd name="T40" fmla="*/ 2147483647 w 64"/>
              <a:gd name="T41" fmla="*/ 2147483647 h 62"/>
              <a:gd name="T42" fmla="*/ 2147483647 w 64"/>
              <a:gd name="T43" fmla="*/ 2147483647 h 62"/>
              <a:gd name="T44" fmla="*/ 2147483647 w 64"/>
              <a:gd name="T45" fmla="*/ 2147483647 h 62"/>
              <a:gd name="T46" fmla="*/ 2147483647 w 64"/>
              <a:gd name="T47" fmla="*/ 2147483647 h 62"/>
              <a:gd name="T48" fmla="*/ 2147483647 w 64"/>
              <a:gd name="T49" fmla="*/ 2147483647 h 62"/>
              <a:gd name="T50" fmla="*/ 2147483647 w 64"/>
              <a:gd name="T51" fmla="*/ 2147483647 h 62"/>
              <a:gd name="T52" fmla="*/ 2147483647 w 64"/>
              <a:gd name="T53" fmla="*/ 2147483647 h 62"/>
              <a:gd name="T54" fmla="*/ 2147483647 w 64"/>
              <a:gd name="T55" fmla="*/ 2147483647 h 62"/>
              <a:gd name="T56" fmla="*/ 2147483647 w 64"/>
              <a:gd name="T57" fmla="*/ 2147483647 h 62"/>
              <a:gd name="T58" fmla="*/ 2147483647 w 64"/>
              <a:gd name="T59" fmla="*/ 2147483647 h 62"/>
              <a:gd name="T60" fmla="*/ 2147483647 w 64"/>
              <a:gd name="T61" fmla="*/ 2147483647 h 62"/>
              <a:gd name="T62" fmla="*/ 2147483647 w 64"/>
              <a:gd name="T63" fmla="*/ 2147483647 h 62"/>
              <a:gd name="T64" fmla="*/ 2147483647 w 64"/>
              <a:gd name="T65" fmla="*/ 2147483647 h 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4" h="62">
                <a:moveTo>
                  <a:pt x="28" y="57"/>
                </a:moveTo>
                <a:lnTo>
                  <a:pt x="0" y="31"/>
                </a:lnTo>
                <a:lnTo>
                  <a:pt x="1" y="29"/>
                </a:lnTo>
                <a:lnTo>
                  <a:pt x="5" y="29"/>
                </a:lnTo>
                <a:lnTo>
                  <a:pt x="9" y="29"/>
                </a:lnTo>
                <a:lnTo>
                  <a:pt x="11" y="26"/>
                </a:lnTo>
                <a:lnTo>
                  <a:pt x="14" y="25"/>
                </a:lnTo>
                <a:lnTo>
                  <a:pt x="13" y="18"/>
                </a:lnTo>
                <a:lnTo>
                  <a:pt x="19" y="18"/>
                </a:lnTo>
                <a:lnTo>
                  <a:pt x="22" y="14"/>
                </a:lnTo>
                <a:lnTo>
                  <a:pt x="27" y="17"/>
                </a:lnTo>
                <a:lnTo>
                  <a:pt x="36" y="10"/>
                </a:lnTo>
                <a:lnTo>
                  <a:pt x="39" y="3"/>
                </a:lnTo>
                <a:lnTo>
                  <a:pt x="45" y="6"/>
                </a:lnTo>
                <a:lnTo>
                  <a:pt x="59" y="0"/>
                </a:lnTo>
                <a:lnTo>
                  <a:pt x="64" y="1"/>
                </a:lnTo>
                <a:lnTo>
                  <a:pt x="60" y="3"/>
                </a:lnTo>
                <a:lnTo>
                  <a:pt x="63" y="10"/>
                </a:lnTo>
                <a:lnTo>
                  <a:pt x="58" y="23"/>
                </a:lnTo>
                <a:lnTo>
                  <a:pt x="59" y="37"/>
                </a:lnTo>
                <a:lnTo>
                  <a:pt x="57" y="37"/>
                </a:lnTo>
                <a:lnTo>
                  <a:pt x="59" y="33"/>
                </a:lnTo>
                <a:lnTo>
                  <a:pt x="57" y="32"/>
                </a:lnTo>
                <a:lnTo>
                  <a:pt x="56" y="43"/>
                </a:lnTo>
                <a:lnTo>
                  <a:pt x="55" y="46"/>
                </a:lnTo>
                <a:lnTo>
                  <a:pt x="57" y="50"/>
                </a:lnTo>
                <a:lnTo>
                  <a:pt x="54" y="55"/>
                </a:lnTo>
                <a:lnTo>
                  <a:pt x="57" y="59"/>
                </a:lnTo>
                <a:lnTo>
                  <a:pt x="53" y="62"/>
                </a:lnTo>
                <a:lnTo>
                  <a:pt x="42" y="57"/>
                </a:lnTo>
                <a:lnTo>
                  <a:pt x="39" y="59"/>
                </a:lnTo>
                <a:lnTo>
                  <a:pt x="30" y="55"/>
                </a:lnTo>
                <a:lnTo>
                  <a:pt x="28" y="5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1" name="Freeform 78"/>
          <p:cNvSpPr>
            <a:spLocks/>
          </p:cNvSpPr>
          <p:nvPr/>
        </p:nvSpPr>
        <p:spPr bwMode="auto">
          <a:xfrm>
            <a:off x="2895600" y="4303713"/>
            <a:ext cx="85725" cy="57150"/>
          </a:xfrm>
          <a:custGeom>
            <a:avLst/>
            <a:gdLst>
              <a:gd name="T0" fmla="*/ 2147483647 w 52"/>
              <a:gd name="T1" fmla="*/ 2147483647 h 35"/>
              <a:gd name="T2" fmla="*/ 2147483647 w 52"/>
              <a:gd name="T3" fmla="*/ 2147483647 h 35"/>
              <a:gd name="T4" fmla="*/ 2147483647 w 52"/>
              <a:gd name="T5" fmla="*/ 0 h 35"/>
              <a:gd name="T6" fmla="*/ 2147483647 w 52"/>
              <a:gd name="T7" fmla="*/ 2147483647 h 35"/>
              <a:gd name="T8" fmla="*/ 2147483647 w 52"/>
              <a:gd name="T9" fmla="*/ 2147483647 h 35"/>
              <a:gd name="T10" fmla="*/ 2147483647 w 52"/>
              <a:gd name="T11" fmla="*/ 2147483647 h 35"/>
              <a:gd name="T12" fmla="*/ 2147483647 w 52"/>
              <a:gd name="T13" fmla="*/ 2147483647 h 35"/>
              <a:gd name="T14" fmla="*/ 2147483647 w 52"/>
              <a:gd name="T15" fmla="*/ 2147483647 h 35"/>
              <a:gd name="T16" fmla="*/ 2147483647 w 52"/>
              <a:gd name="T17" fmla="*/ 2147483647 h 35"/>
              <a:gd name="T18" fmla="*/ 2147483647 w 52"/>
              <a:gd name="T19" fmla="*/ 2147483647 h 35"/>
              <a:gd name="T20" fmla="*/ 2147483647 w 52"/>
              <a:gd name="T21" fmla="*/ 2147483647 h 35"/>
              <a:gd name="T22" fmla="*/ 2147483647 w 52"/>
              <a:gd name="T23" fmla="*/ 2147483647 h 35"/>
              <a:gd name="T24" fmla="*/ 2147483647 w 52"/>
              <a:gd name="T25" fmla="*/ 2147483647 h 35"/>
              <a:gd name="T26" fmla="*/ 2147483647 w 52"/>
              <a:gd name="T27" fmla="*/ 2147483647 h 35"/>
              <a:gd name="T28" fmla="*/ 2147483647 w 52"/>
              <a:gd name="T29" fmla="*/ 2147483647 h 35"/>
              <a:gd name="T30" fmla="*/ 2147483647 w 52"/>
              <a:gd name="T31" fmla="*/ 2147483647 h 35"/>
              <a:gd name="T32" fmla="*/ 2147483647 w 52"/>
              <a:gd name="T33" fmla="*/ 2147483647 h 35"/>
              <a:gd name="T34" fmla="*/ 2147483647 w 52"/>
              <a:gd name="T35" fmla="*/ 2147483647 h 35"/>
              <a:gd name="T36" fmla="*/ 2147483647 w 52"/>
              <a:gd name="T37" fmla="*/ 2147483647 h 35"/>
              <a:gd name="T38" fmla="*/ 2147483647 w 52"/>
              <a:gd name="T39" fmla="*/ 2147483647 h 35"/>
              <a:gd name="T40" fmla="*/ 2147483647 w 52"/>
              <a:gd name="T41" fmla="*/ 2147483647 h 35"/>
              <a:gd name="T42" fmla="*/ 2147483647 w 52"/>
              <a:gd name="T43" fmla="*/ 2147483647 h 35"/>
              <a:gd name="T44" fmla="*/ 0 w 52"/>
              <a:gd name="T45" fmla="*/ 2147483647 h 35"/>
              <a:gd name="T46" fmla="*/ 2147483647 w 52"/>
              <a:gd name="T47" fmla="*/ 2147483647 h 35"/>
              <a:gd name="T48" fmla="*/ 2147483647 w 52"/>
              <a:gd name="T49" fmla="*/ 2147483647 h 35"/>
              <a:gd name="T50" fmla="*/ 2147483647 w 52"/>
              <a:gd name="T51" fmla="*/ 2147483647 h 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2" h="35">
                <a:moveTo>
                  <a:pt x="3" y="4"/>
                </a:moveTo>
                <a:lnTo>
                  <a:pt x="5" y="1"/>
                </a:lnTo>
                <a:lnTo>
                  <a:pt x="14" y="0"/>
                </a:lnTo>
                <a:lnTo>
                  <a:pt x="24" y="5"/>
                </a:lnTo>
                <a:lnTo>
                  <a:pt x="29" y="4"/>
                </a:lnTo>
                <a:lnTo>
                  <a:pt x="32" y="10"/>
                </a:lnTo>
                <a:lnTo>
                  <a:pt x="40" y="10"/>
                </a:lnTo>
                <a:lnTo>
                  <a:pt x="39" y="12"/>
                </a:lnTo>
                <a:lnTo>
                  <a:pt x="34" y="11"/>
                </a:lnTo>
                <a:lnTo>
                  <a:pt x="34" y="13"/>
                </a:lnTo>
                <a:lnTo>
                  <a:pt x="43" y="14"/>
                </a:lnTo>
                <a:lnTo>
                  <a:pt x="52" y="21"/>
                </a:lnTo>
                <a:lnTo>
                  <a:pt x="47" y="26"/>
                </a:lnTo>
                <a:lnTo>
                  <a:pt x="44" y="24"/>
                </a:lnTo>
                <a:lnTo>
                  <a:pt x="30" y="22"/>
                </a:lnTo>
                <a:lnTo>
                  <a:pt x="26" y="26"/>
                </a:lnTo>
                <a:lnTo>
                  <a:pt x="21" y="26"/>
                </a:lnTo>
                <a:lnTo>
                  <a:pt x="19" y="23"/>
                </a:lnTo>
                <a:lnTo>
                  <a:pt x="13" y="25"/>
                </a:lnTo>
                <a:lnTo>
                  <a:pt x="8" y="35"/>
                </a:lnTo>
                <a:lnTo>
                  <a:pt x="3" y="29"/>
                </a:lnTo>
                <a:lnTo>
                  <a:pt x="4" y="25"/>
                </a:lnTo>
                <a:lnTo>
                  <a:pt x="0" y="21"/>
                </a:lnTo>
                <a:lnTo>
                  <a:pt x="4" y="18"/>
                </a:lnTo>
                <a:lnTo>
                  <a:pt x="5" y="11"/>
                </a:lnTo>
                <a:lnTo>
                  <a:pt x="3" y="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2" name="Freeform 79"/>
          <p:cNvSpPr>
            <a:spLocks/>
          </p:cNvSpPr>
          <p:nvPr/>
        </p:nvSpPr>
        <p:spPr bwMode="auto">
          <a:xfrm>
            <a:off x="2571750" y="4513263"/>
            <a:ext cx="76200" cy="76200"/>
          </a:xfrm>
          <a:custGeom>
            <a:avLst/>
            <a:gdLst>
              <a:gd name="T0" fmla="*/ 2147483647 w 47"/>
              <a:gd name="T1" fmla="*/ 2147483647 h 46"/>
              <a:gd name="T2" fmla="*/ 2147483647 w 47"/>
              <a:gd name="T3" fmla="*/ 2147483647 h 46"/>
              <a:gd name="T4" fmla="*/ 2147483647 w 47"/>
              <a:gd name="T5" fmla="*/ 2147483647 h 46"/>
              <a:gd name="T6" fmla="*/ 2147483647 w 47"/>
              <a:gd name="T7" fmla="*/ 2147483647 h 46"/>
              <a:gd name="T8" fmla="*/ 2147483647 w 47"/>
              <a:gd name="T9" fmla="*/ 2147483647 h 46"/>
              <a:gd name="T10" fmla="*/ 2147483647 w 47"/>
              <a:gd name="T11" fmla="*/ 2147483647 h 46"/>
              <a:gd name="T12" fmla="*/ 2147483647 w 47"/>
              <a:gd name="T13" fmla="*/ 2147483647 h 46"/>
              <a:gd name="T14" fmla="*/ 2147483647 w 47"/>
              <a:gd name="T15" fmla="*/ 2147483647 h 46"/>
              <a:gd name="T16" fmla="*/ 2147483647 w 47"/>
              <a:gd name="T17" fmla="*/ 2147483647 h 46"/>
              <a:gd name="T18" fmla="*/ 2147483647 w 47"/>
              <a:gd name="T19" fmla="*/ 2147483647 h 46"/>
              <a:gd name="T20" fmla="*/ 2147483647 w 47"/>
              <a:gd name="T21" fmla="*/ 2147483647 h 46"/>
              <a:gd name="T22" fmla="*/ 2147483647 w 47"/>
              <a:gd name="T23" fmla="*/ 2147483647 h 46"/>
              <a:gd name="T24" fmla="*/ 2147483647 w 47"/>
              <a:gd name="T25" fmla="*/ 2147483647 h 46"/>
              <a:gd name="T26" fmla="*/ 2147483647 w 47"/>
              <a:gd name="T27" fmla="*/ 2147483647 h 46"/>
              <a:gd name="T28" fmla="*/ 2147483647 w 47"/>
              <a:gd name="T29" fmla="*/ 2147483647 h 46"/>
              <a:gd name="T30" fmla="*/ 2147483647 w 47"/>
              <a:gd name="T31" fmla="*/ 2147483647 h 46"/>
              <a:gd name="T32" fmla="*/ 2147483647 w 47"/>
              <a:gd name="T33" fmla="*/ 2147483647 h 46"/>
              <a:gd name="T34" fmla="*/ 2147483647 w 47"/>
              <a:gd name="T35" fmla="*/ 2147483647 h 46"/>
              <a:gd name="T36" fmla="*/ 2147483647 w 47"/>
              <a:gd name="T37" fmla="*/ 2147483647 h 46"/>
              <a:gd name="T38" fmla="*/ 2147483647 w 47"/>
              <a:gd name="T39" fmla="*/ 2147483647 h 46"/>
              <a:gd name="T40" fmla="*/ 2147483647 w 47"/>
              <a:gd name="T41" fmla="*/ 2147483647 h 46"/>
              <a:gd name="T42" fmla="*/ 2147483647 w 47"/>
              <a:gd name="T43" fmla="*/ 2147483647 h 46"/>
              <a:gd name="T44" fmla="*/ 2147483647 w 47"/>
              <a:gd name="T45" fmla="*/ 2147483647 h 46"/>
              <a:gd name="T46" fmla="*/ 2147483647 w 47"/>
              <a:gd name="T47" fmla="*/ 2147483647 h 46"/>
              <a:gd name="T48" fmla="*/ 2147483647 w 47"/>
              <a:gd name="T49" fmla="*/ 2147483647 h 46"/>
              <a:gd name="T50" fmla="*/ 0 w 47"/>
              <a:gd name="T51" fmla="*/ 2147483647 h 46"/>
              <a:gd name="T52" fmla="*/ 2147483647 w 47"/>
              <a:gd name="T53" fmla="*/ 2147483647 h 46"/>
              <a:gd name="T54" fmla="*/ 2147483647 w 47"/>
              <a:gd name="T55" fmla="*/ 2147483647 h 46"/>
              <a:gd name="T56" fmla="*/ 2147483647 w 47"/>
              <a:gd name="T57" fmla="*/ 0 h 46"/>
              <a:gd name="T58" fmla="*/ 2147483647 w 47"/>
              <a:gd name="T59" fmla="*/ 2147483647 h 46"/>
              <a:gd name="T60" fmla="*/ 2147483647 w 47"/>
              <a:gd name="T61" fmla="*/ 2147483647 h 46"/>
              <a:gd name="T62" fmla="*/ 2147483647 w 47"/>
              <a:gd name="T63" fmla="*/ 2147483647 h 46"/>
              <a:gd name="T64" fmla="*/ 2147483647 w 47"/>
              <a:gd name="T65" fmla="*/ 2147483647 h 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6">
                <a:moveTo>
                  <a:pt x="32" y="4"/>
                </a:moveTo>
                <a:lnTo>
                  <a:pt x="36" y="13"/>
                </a:lnTo>
                <a:lnTo>
                  <a:pt x="47" y="24"/>
                </a:lnTo>
                <a:lnTo>
                  <a:pt x="43" y="23"/>
                </a:lnTo>
                <a:lnTo>
                  <a:pt x="42" y="25"/>
                </a:lnTo>
                <a:lnTo>
                  <a:pt x="42" y="31"/>
                </a:lnTo>
                <a:lnTo>
                  <a:pt x="45" y="33"/>
                </a:lnTo>
                <a:lnTo>
                  <a:pt x="42" y="35"/>
                </a:lnTo>
                <a:lnTo>
                  <a:pt x="43" y="40"/>
                </a:lnTo>
                <a:lnTo>
                  <a:pt x="40" y="42"/>
                </a:lnTo>
                <a:lnTo>
                  <a:pt x="42" y="46"/>
                </a:lnTo>
                <a:lnTo>
                  <a:pt x="36" y="35"/>
                </a:lnTo>
                <a:lnTo>
                  <a:pt x="34" y="36"/>
                </a:lnTo>
                <a:lnTo>
                  <a:pt x="37" y="41"/>
                </a:lnTo>
                <a:lnTo>
                  <a:pt x="31" y="38"/>
                </a:lnTo>
                <a:lnTo>
                  <a:pt x="32" y="31"/>
                </a:lnTo>
                <a:lnTo>
                  <a:pt x="18" y="23"/>
                </a:lnTo>
                <a:lnTo>
                  <a:pt x="16" y="18"/>
                </a:lnTo>
                <a:lnTo>
                  <a:pt x="9" y="15"/>
                </a:lnTo>
                <a:lnTo>
                  <a:pt x="14" y="21"/>
                </a:lnTo>
                <a:lnTo>
                  <a:pt x="11" y="23"/>
                </a:lnTo>
                <a:lnTo>
                  <a:pt x="8" y="20"/>
                </a:lnTo>
                <a:lnTo>
                  <a:pt x="4" y="19"/>
                </a:lnTo>
                <a:lnTo>
                  <a:pt x="1" y="12"/>
                </a:lnTo>
                <a:lnTo>
                  <a:pt x="4" y="8"/>
                </a:lnTo>
                <a:lnTo>
                  <a:pt x="0" y="5"/>
                </a:lnTo>
                <a:lnTo>
                  <a:pt x="2" y="4"/>
                </a:lnTo>
                <a:lnTo>
                  <a:pt x="3" y="2"/>
                </a:lnTo>
                <a:lnTo>
                  <a:pt x="5" y="0"/>
                </a:lnTo>
                <a:lnTo>
                  <a:pt x="14" y="4"/>
                </a:lnTo>
                <a:lnTo>
                  <a:pt x="17" y="2"/>
                </a:lnTo>
                <a:lnTo>
                  <a:pt x="28" y="7"/>
                </a:lnTo>
                <a:lnTo>
                  <a:pt x="32" y="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3" name="Freeform 80"/>
          <p:cNvSpPr>
            <a:spLocks noEditPoints="1"/>
          </p:cNvSpPr>
          <p:nvPr/>
        </p:nvSpPr>
        <p:spPr bwMode="auto">
          <a:xfrm>
            <a:off x="377825" y="1260475"/>
            <a:ext cx="8389938" cy="2465388"/>
          </a:xfrm>
          <a:custGeom>
            <a:avLst/>
            <a:gdLst>
              <a:gd name="T0" fmla="*/ 2147483647 w 5099"/>
              <a:gd name="T1" fmla="*/ 2147483647 h 1498"/>
              <a:gd name="T2" fmla="*/ 2147483647 w 5099"/>
              <a:gd name="T3" fmla="*/ 2147483647 h 1498"/>
              <a:gd name="T4" fmla="*/ 2147483647 w 5099"/>
              <a:gd name="T5" fmla="*/ 2147483647 h 1498"/>
              <a:gd name="T6" fmla="*/ 2147483647 w 5099"/>
              <a:gd name="T7" fmla="*/ 2147483647 h 1498"/>
              <a:gd name="T8" fmla="*/ 2147483647 w 5099"/>
              <a:gd name="T9" fmla="*/ 2147483647 h 1498"/>
              <a:gd name="T10" fmla="*/ 2147483647 w 5099"/>
              <a:gd name="T11" fmla="*/ 2147483647 h 1498"/>
              <a:gd name="T12" fmla="*/ 2147483647 w 5099"/>
              <a:gd name="T13" fmla="*/ 2147483647 h 1498"/>
              <a:gd name="T14" fmla="*/ 2147483647 w 5099"/>
              <a:gd name="T15" fmla="*/ 2147483647 h 1498"/>
              <a:gd name="T16" fmla="*/ 2147483647 w 5099"/>
              <a:gd name="T17" fmla="*/ 2147483647 h 1498"/>
              <a:gd name="T18" fmla="*/ 2147483647 w 5099"/>
              <a:gd name="T19" fmla="*/ 2147483647 h 1498"/>
              <a:gd name="T20" fmla="*/ 2147483647 w 5099"/>
              <a:gd name="T21" fmla="*/ 2147483647 h 1498"/>
              <a:gd name="T22" fmla="*/ 2147483647 w 5099"/>
              <a:gd name="T23" fmla="*/ 2147483647 h 1498"/>
              <a:gd name="T24" fmla="*/ 2147483647 w 5099"/>
              <a:gd name="T25" fmla="*/ 2147483647 h 1498"/>
              <a:gd name="T26" fmla="*/ 2147483647 w 5099"/>
              <a:gd name="T27" fmla="*/ 2147483647 h 1498"/>
              <a:gd name="T28" fmla="*/ 2147483647 w 5099"/>
              <a:gd name="T29" fmla="*/ 2147483647 h 1498"/>
              <a:gd name="T30" fmla="*/ 2147483647 w 5099"/>
              <a:gd name="T31" fmla="*/ 2147483647 h 1498"/>
              <a:gd name="T32" fmla="*/ 2147483647 w 5099"/>
              <a:gd name="T33" fmla="*/ 2147483647 h 1498"/>
              <a:gd name="T34" fmla="*/ 2147483647 w 5099"/>
              <a:gd name="T35" fmla="*/ 2147483647 h 1498"/>
              <a:gd name="T36" fmla="*/ 2147483647 w 5099"/>
              <a:gd name="T37" fmla="*/ 2147483647 h 1498"/>
              <a:gd name="T38" fmla="*/ 2147483647 w 5099"/>
              <a:gd name="T39" fmla="*/ 2147483647 h 1498"/>
              <a:gd name="T40" fmla="*/ 2147483647 w 5099"/>
              <a:gd name="T41" fmla="*/ 2147483647 h 1498"/>
              <a:gd name="T42" fmla="*/ 2147483647 w 5099"/>
              <a:gd name="T43" fmla="*/ 2147483647 h 1498"/>
              <a:gd name="T44" fmla="*/ 2147483647 w 5099"/>
              <a:gd name="T45" fmla="*/ 2147483647 h 1498"/>
              <a:gd name="T46" fmla="*/ 2147483647 w 5099"/>
              <a:gd name="T47" fmla="*/ 2147483647 h 1498"/>
              <a:gd name="T48" fmla="*/ 2147483647 w 5099"/>
              <a:gd name="T49" fmla="*/ 2147483647 h 1498"/>
              <a:gd name="T50" fmla="*/ 2147483647 w 5099"/>
              <a:gd name="T51" fmla="*/ 2147483647 h 1498"/>
              <a:gd name="T52" fmla="*/ 2147483647 w 5099"/>
              <a:gd name="T53" fmla="*/ 2147483647 h 1498"/>
              <a:gd name="T54" fmla="*/ 2147483647 w 5099"/>
              <a:gd name="T55" fmla="*/ 2147483647 h 1498"/>
              <a:gd name="T56" fmla="*/ 2147483647 w 5099"/>
              <a:gd name="T57" fmla="*/ 2147483647 h 1498"/>
              <a:gd name="T58" fmla="*/ 2147483647 w 5099"/>
              <a:gd name="T59" fmla="*/ 2147483647 h 1498"/>
              <a:gd name="T60" fmla="*/ 2147483647 w 5099"/>
              <a:gd name="T61" fmla="*/ 2147483647 h 1498"/>
              <a:gd name="T62" fmla="*/ 2147483647 w 5099"/>
              <a:gd name="T63" fmla="*/ 2147483647 h 1498"/>
              <a:gd name="T64" fmla="*/ 2147483647 w 5099"/>
              <a:gd name="T65" fmla="*/ 2147483647 h 1498"/>
              <a:gd name="T66" fmla="*/ 2147483647 w 5099"/>
              <a:gd name="T67" fmla="*/ 2147483647 h 1498"/>
              <a:gd name="T68" fmla="*/ 2147483647 w 5099"/>
              <a:gd name="T69" fmla="*/ 2147483647 h 1498"/>
              <a:gd name="T70" fmla="*/ 2147483647 w 5099"/>
              <a:gd name="T71" fmla="*/ 2147483647 h 1498"/>
              <a:gd name="T72" fmla="*/ 2147483647 w 5099"/>
              <a:gd name="T73" fmla="*/ 2147483647 h 1498"/>
              <a:gd name="T74" fmla="*/ 2147483647 w 5099"/>
              <a:gd name="T75" fmla="*/ 2147483647 h 1498"/>
              <a:gd name="T76" fmla="*/ 2147483647 w 5099"/>
              <a:gd name="T77" fmla="*/ 2147483647 h 1498"/>
              <a:gd name="T78" fmla="*/ 2147483647 w 5099"/>
              <a:gd name="T79" fmla="*/ 2147483647 h 1498"/>
              <a:gd name="T80" fmla="*/ 2147483647 w 5099"/>
              <a:gd name="T81" fmla="*/ 2147483647 h 1498"/>
              <a:gd name="T82" fmla="*/ 2147483647 w 5099"/>
              <a:gd name="T83" fmla="*/ 2147483647 h 1498"/>
              <a:gd name="T84" fmla="*/ 2147483647 w 5099"/>
              <a:gd name="T85" fmla="*/ 2147483647 h 1498"/>
              <a:gd name="T86" fmla="*/ 2147483647 w 5099"/>
              <a:gd name="T87" fmla="*/ 2147483647 h 1498"/>
              <a:gd name="T88" fmla="*/ 2147483647 w 5099"/>
              <a:gd name="T89" fmla="*/ 2147483647 h 1498"/>
              <a:gd name="T90" fmla="*/ 2147483647 w 5099"/>
              <a:gd name="T91" fmla="*/ 2147483647 h 1498"/>
              <a:gd name="T92" fmla="*/ 2147483647 w 5099"/>
              <a:gd name="T93" fmla="*/ 2147483647 h 1498"/>
              <a:gd name="T94" fmla="*/ 2147483647 w 5099"/>
              <a:gd name="T95" fmla="*/ 2147483647 h 1498"/>
              <a:gd name="T96" fmla="*/ 2147483647 w 5099"/>
              <a:gd name="T97" fmla="*/ 2147483647 h 1498"/>
              <a:gd name="T98" fmla="*/ 2147483647 w 5099"/>
              <a:gd name="T99" fmla="*/ 2147483647 h 1498"/>
              <a:gd name="T100" fmla="*/ 2147483647 w 5099"/>
              <a:gd name="T101" fmla="*/ 2147483647 h 1498"/>
              <a:gd name="T102" fmla="*/ 2147483647 w 5099"/>
              <a:gd name="T103" fmla="*/ 2147483647 h 1498"/>
              <a:gd name="T104" fmla="*/ 2147483647 w 5099"/>
              <a:gd name="T105" fmla="*/ 2147483647 h 1498"/>
              <a:gd name="T106" fmla="*/ 2147483647 w 5099"/>
              <a:gd name="T107" fmla="*/ 2147483647 h 1498"/>
              <a:gd name="T108" fmla="*/ 2147483647 w 5099"/>
              <a:gd name="T109" fmla="*/ 2147483647 h 1498"/>
              <a:gd name="T110" fmla="*/ 2147483647 w 5099"/>
              <a:gd name="T111" fmla="*/ 2147483647 h 1498"/>
              <a:gd name="T112" fmla="*/ 2147483647 w 5099"/>
              <a:gd name="T113" fmla="*/ 2147483647 h 1498"/>
              <a:gd name="T114" fmla="*/ 2147483647 w 5099"/>
              <a:gd name="T115" fmla="*/ 2147483647 h 1498"/>
              <a:gd name="T116" fmla="*/ 2147483647 w 5099"/>
              <a:gd name="T117" fmla="*/ 2147483647 h 1498"/>
              <a:gd name="T118" fmla="*/ 2147483647 w 5099"/>
              <a:gd name="T119" fmla="*/ 2147483647 h 1498"/>
              <a:gd name="T120" fmla="*/ 2147483647 w 5099"/>
              <a:gd name="T121" fmla="*/ 2147483647 h 1498"/>
              <a:gd name="T122" fmla="*/ 2147483647 w 5099"/>
              <a:gd name="T123" fmla="*/ 2147483647 h 1498"/>
              <a:gd name="T124" fmla="*/ 2147483647 w 5099"/>
              <a:gd name="T125" fmla="*/ 2147483647 h 14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099" h="1498">
                <a:moveTo>
                  <a:pt x="0" y="667"/>
                </a:moveTo>
                <a:lnTo>
                  <a:pt x="20" y="665"/>
                </a:lnTo>
                <a:lnTo>
                  <a:pt x="37" y="680"/>
                </a:lnTo>
                <a:lnTo>
                  <a:pt x="30" y="689"/>
                </a:lnTo>
                <a:lnTo>
                  <a:pt x="7" y="694"/>
                </a:lnTo>
                <a:lnTo>
                  <a:pt x="0" y="691"/>
                </a:lnTo>
                <a:lnTo>
                  <a:pt x="0" y="667"/>
                </a:lnTo>
                <a:close/>
                <a:moveTo>
                  <a:pt x="5099" y="691"/>
                </a:moveTo>
                <a:lnTo>
                  <a:pt x="5082" y="699"/>
                </a:lnTo>
                <a:lnTo>
                  <a:pt x="5079" y="688"/>
                </a:lnTo>
                <a:lnTo>
                  <a:pt x="5099" y="667"/>
                </a:lnTo>
                <a:lnTo>
                  <a:pt x="5099" y="691"/>
                </a:lnTo>
                <a:close/>
                <a:moveTo>
                  <a:pt x="0" y="774"/>
                </a:moveTo>
                <a:lnTo>
                  <a:pt x="7" y="775"/>
                </a:lnTo>
                <a:lnTo>
                  <a:pt x="29" y="801"/>
                </a:lnTo>
                <a:lnTo>
                  <a:pt x="33" y="798"/>
                </a:lnTo>
                <a:lnTo>
                  <a:pt x="23" y="791"/>
                </a:lnTo>
                <a:lnTo>
                  <a:pt x="34" y="799"/>
                </a:lnTo>
                <a:lnTo>
                  <a:pt x="33" y="803"/>
                </a:lnTo>
                <a:lnTo>
                  <a:pt x="64" y="823"/>
                </a:lnTo>
                <a:lnTo>
                  <a:pt x="68" y="830"/>
                </a:lnTo>
                <a:lnTo>
                  <a:pt x="65" y="836"/>
                </a:lnTo>
                <a:lnTo>
                  <a:pt x="73" y="835"/>
                </a:lnTo>
                <a:lnTo>
                  <a:pt x="72" y="845"/>
                </a:lnTo>
                <a:lnTo>
                  <a:pt x="75" y="857"/>
                </a:lnTo>
                <a:lnTo>
                  <a:pt x="71" y="860"/>
                </a:lnTo>
                <a:lnTo>
                  <a:pt x="78" y="865"/>
                </a:lnTo>
                <a:lnTo>
                  <a:pt x="79" y="874"/>
                </a:lnTo>
                <a:lnTo>
                  <a:pt x="85" y="867"/>
                </a:lnTo>
                <a:lnTo>
                  <a:pt x="84" y="877"/>
                </a:lnTo>
                <a:lnTo>
                  <a:pt x="88" y="869"/>
                </a:lnTo>
                <a:lnTo>
                  <a:pt x="81" y="864"/>
                </a:lnTo>
                <a:lnTo>
                  <a:pt x="85" y="860"/>
                </a:lnTo>
                <a:lnTo>
                  <a:pt x="83" y="849"/>
                </a:lnTo>
                <a:lnTo>
                  <a:pt x="76" y="847"/>
                </a:lnTo>
                <a:lnTo>
                  <a:pt x="90" y="844"/>
                </a:lnTo>
                <a:lnTo>
                  <a:pt x="97" y="847"/>
                </a:lnTo>
                <a:lnTo>
                  <a:pt x="94" y="855"/>
                </a:lnTo>
                <a:lnTo>
                  <a:pt x="97" y="854"/>
                </a:lnTo>
                <a:lnTo>
                  <a:pt x="98" y="849"/>
                </a:lnTo>
                <a:lnTo>
                  <a:pt x="107" y="851"/>
                </a:lnTo>
                <a:lnTo>
                  <a:pt x="99" y="847"/>
                </a:lnTo>
                <a:lnTo>
                  <a:pt x="117" y="850"/>
                </a:lnTo>
                <a:lnTo>
                  <a:pt x="123" y="861"/>
                </a:lnTo>
                <a:lnTo>
                  <a:pt x="135" y="872"/>
                </a:lnTo>
                <a:lnTo>
                  <a:pt x="133" y="876"/>
                </a:lnTo>
                <a:lnTo>
                  <a:pt x="146" y="880"/>
                </a:lnTo>
                <a:lnTo>
                  <a:pt x="145" y="885"/>
                </a:lnTo>
                <a:lnTo>
                  <a:pt x="133" y="889"/>
                </a:lnTo>
                <a:lnTo>
                  <a:pt x="133" y="898"/>
                </a:lnTo>
                <a:lnTo>
                  <a:pt x="120" y="890"/>
                </a:lnTo>
                <a:lnTo>
                  <a:pt x="128" y="898"/>
                </a:lnTo>
                <a:lnTo>
                  <a:pt x="126" y="902"/>
                </a:lnTo>
                <a:lnTo>
                  <a:pt x="112" y="902"/>
                </a:lnTo>
                <a:lnTo>
                  <a:pt x="116" y="900"/>
                </a:lnTo>
                <a:lnTo>
                  <a:pt x="102" y="896"/>
                </a:lnTo>
                <a:lnTo>
                  <a:pt x="111" y="903"/>
                </a:lnTo>
                <a:lnTo>
                  <a:pt x="110" y="910"/>
                </a:lnTo>
                <a:lnTo>
                  <a:pt x="104" y="911"/>
                </a:lnTo>
                <a:lnTo>
                  <a:pt x="111" y="916"/>
                </a:lnTo>
                <a:lnTo>
                  <a:pt x="96" y="926"/>
                </a:lnTo>
                <a:lnTo>
                  <a:pt x="101" y="924"/>
                </a:lnTo>
                <a:lnTo>
                  <a:pt x="102" y="926"/>
                </a:lnTo>
                <a:lnTo>
                  <a:pt x="98" y="930"/>
                </a:lnTo>
                <a:lnTo>
                  <a:pt x="109" y="936"/>
                </a:lnTo>
                <a:lnTo>
                  <a:pt x="99" y="935"/>
                </a:lnTo>
                <a:lnTo>
                  <a:pt x="101" y="941"/>
                </a:lnTo>
                <a:lnTo>
                  <a:pt x="96" y="943"/>
                </a:lnTo>
                <a:lnTo>
                  <a:pt x="93" y="941"/>
                </a:lnTo>
                <a:lnTo>
                  <a:pt x="95" y="934"/>
                </a:lnTo>
                <a:lnTo>
                  <a:pt x="94" y="931"/>
                </a:lnTo>
                <a:lnTo>
                  <a:pt x="94" y="936"/>
                </a:lnTo>
                <a:lnTo>
                  <a:pt x="90" y="940"/>
                </a:lnTo>
                <a:lnTo>
                  <a:pt x="73" y="926"/>
                </a:lnTo>
                <a:lnTo>
                  <a:pt x="65" y="926"/>
                </a:lnTo>
                <a:lnTo>
                  <a:pt x="58" y="918"/>
                </a:lnTo>
                <a:lnTo>
                  <a:pt x="60" y="913"/>
                </a:lnTo>
                <a:lnTo>
                  <a:pt x="56" y="902"/>
                </a:lnTo>
                <a:lnTo>
                  <a:pt x="42" y="898"/>
                </a:lnTo>
                <a:lnTo>
                  <a:pt x="20" y="901"/>
                </a:lnTo>
                <a:lnTo>
                  <a:pt x="22" y="894"/>
                </a:lnTo>
                <a:lnTo>
                  <a:pt x="16" y="885"/>
                </a:lnTo>
                <a:lnTo>
                  <a:pt x="21" y="878"/>
                </a:lnTo>
                <a:lnTo>
                  <a:pt x="21" y="870"/>
                </a:lnTo>
                <a:lnTo>
                  <a:pt x="15" y="878"/>
                </a:lnTo>
                <a:lnTo>
                  <a:pt x="12" y="870"/>
                </a:lnTo>
                <a:lnTo>
                  <a:pt x="12" y="874"/>
                </a:lnTo>
                <a:lnTo>
                  <a:pt x="8" y="873"/>
                </a:lnTo>
                <a:lnTo>
                  <a:pt x="10" y="878"/>
                </a:lnTo>
                <a:lnTo>
                  <a:pt x="4" y="880"/>
                </a:lnTo>
                <a:lnTo>
                  <a:pt x="4" y="892"/>
                </a:lnTo>
                <a:lnTo>
                  <a:pt x="10" y="897"/>
                </a:lnTo>
                <a:lnTo>
                  <a:pt x="5" y="912"/>
                </a:lnTo>
                <a:lnTo>
                  <a:pt x="0" y="916"/>
                </a:lnTo>
                <a:lnTo>
                  <a:pt x="0" y="882"/>
                </a:lnTo>
                <a:lnTo>
                  <a:pt x="0" y="848"/>
                </a:lnTo>
                <a:lnTo>
                  <a:pt x="0" y="811"/>
                </a:lnTo>
                <a:lnTo>
                  <a:pt x="0" y="774"/>
                </a:lnTo>
                <a:close/>
                <a:moveTo>
                  <a:pt x="5099" y="916"/>
                </a:moveTo>
                <a:lnTo>
                  <a:pt x="5078" y="932"/>
                </a:lnTo>
                <a:lnTo>
                  <a:pt x="5081" y="929"/>
                </a:lnTo>
                <a:lnTo>
                  <a:pt x="5065" y="928"/>
                </a:lnTo>
                <a:lnTo>
                  <a:pt x="5055" y="916"/>
                </a:lnTo>
                <a:lnTo>
                  <a:pt x="5047" y="917"/>
                </a:lnTo>
                <a:lnTo>
                  <a:pt x="5056" y="917"/>
                </a:lnTo>
                <a:lnTo>
                  <a:pt x="5060" y="924"/>
                </a:lnTo>
                <a:lnTo>
                  <a:pt x="5059" y="926"/>
                </a:lnTo>
                <a:lnTo>
                  <a:pt x="5043" y="920"/>
                </a:lnTo>
                <a:lnTo>
                  <a:pt x="5041" y="922"/>
                </a:lnTo>
                <a:lnTo>
                  <a:pt x="5038" y="926"/>
                </a:lnTo>
                <a:lnTo>
                  <a:pt x="5020" y="929"/>
                </a:lnTo>
                <a:lnTo>
                  <a:pt x="5038" y="927"/>
                </a:lnTo>
                <a:lnTo>
                  <a:pt x="5043" y="921"/>
                </a:lnTo>
                <a:lnTo>
                  <a:pt x="5048" y="928"/>
                </a:lnTo>
                <a:lnTo>
                  <a:pt x="5044" y="934"/>
                </a:lnTo>
                <a:lnTo>
                  <a:pt x="5063" y="926"/>
                </a:lnTo>
                <a:lnTo>
                  <a:pt x="5062" y="934"/>
                </a:lnTo>
                <a:lnTo>
                  <a:pt x="5066" y="941"/>
                </a:lnTo>
                <a:lnTo>
                  <a:pt x="5073" y="945"/>
                </a:lnTo>
                <a:lnTo>
                  <a:pt x="5075" y="940"/>
                </a:lnTo>
                <a:lnTo>
                  <a:pt x="5077" y="947"/>
                </a:lnTo>
                <a:lnTo>
                  <a:pt x="5076" y="952"/>
                </a:lnTo>
                <a:lnTo>
                  <a:pt x="5080" y="953"/>
                </a:lnTo>
                <a:lnTo>
                  <a:pt x="5081" y="963"/>
                </a:lnTo>
                <a:lnTo>
                  <a:pt x="5074" y="965"/>
                </a:lnTo>
                <a:lnTo>
                  <a:pt x="5081" y="965"/>
                </a:lnTo>
                <a:lnTo>
                  <a:pt x="5080" y="971"/>
                </a:lnTo>
                <a:lnTo>
                  <a:pt x="5082" y="965"/>
                </a:lnTo>
                <a:lnTo>
                  <a:pt x="5084" y="974"/>
                </a:lnTo>
                <a:lnTo>
                  <a:pt x="5090" y="979"/>
                </a:lnTo>
                <a:lnTo>
                  <a:pt x="5088" y="983"/>
                </a:lnTo>
                <a:lnTo>
                  <a:pt x="5093" y="992"/>
                </a:lnTo>
                <a:lnTo>
                  <a:pt x="5086" y="999"/>
                </a:lnTo>
                <a:lnTo>
                  <a:pt x="5086" y="1005"/>
                </a:lnTo>
                <a:lnTo>
                  <a:pt x="5061" y="996"/>
                </a:lnTo>
                <a:lnTo>
                  <a:pt x="5063" y="989"/>
                </a:lnTo>
                <a:lnTo>
                  <a:pt x="5059" y="992"/>
                </a:lnTo>
                <a:lnTo>
                  <a:pt x="5056" y="987"/>
                </a:lnTo>
                <a:lnTo>
                  <a:pt x="5055" y="993"/>
                </a:lnTo>
                <a:lnTo>
                  <a:pt x="5060" y="996"/>
                </a:lnTo>
                <a:lnTo>
                  <a:pt x="5022" y="1014"/>
                </a:lnTo>
                <a:lnTo>
                  <a:pt x="5024" y="1017"/>
                </a:lnTo>
                <a:lnTo>
                  <a:pt x="5022" y="1019"/>
                </a:lnTo>
                <a:lnTo>
                  <a:pt x="5007" y="1021"/>
                </a:lnTo>
                <a:lnTo>
                  <a:pt x="5007" y="1026"/>
                </a:lnTo>
                <a:lnTo>
                  <a:pt x="5002" y="1032"/>
                </a:lnTo>
                <a:lnTo>
                  <a:pt x="4996" y="1030"/>
                </a:lnTo>
                <a:lnTo>
                  <a:pt x="4999" y="1034"/>
                </a:lnTo>
                <a:lnTo>
                  <a:pt x="4991" y="1037"/>
                </a:lnTo>
                <a:lnTo>
                  <a:pt x="4992" y="1042"/>
                </a:lnTo>
                <a:lnTo>
                  <a:pt x="4986" y="1041"/>
                </a:lnTo>
                <a:lnTo>
                  <a:pt x="4988" y="1044"/>
                </a:lnTo>
                <a:lnTo>
                  <a:pt x="4986" y="1048"/>
                </a:lnTo>
                <a:lnTo>
                  <a:pt x="4985" y="1045"/>
                </a:lnTo>
                <a:lnTo>
                  <a:pt x="4967" y="1060"/>
                </a:lnTo>
                <a:lnTo>
                  <a:pt x="4961" y="1075"/>
                </a:lnTo>
                <a:lnTo>
                  <a:pt x="4953" y="1060"/>
                </a:lnTo>
                <a:lnTo>
                  <a:pt x="4946" y="1054"/>
                </a:lnTo>
                <a:lnTo>
                  <a:pt x="4931" y="1055"/>
                </a:lnTo>
                <a:lnTo>
                  <a:pt x="4915" y="1063"/>
                </a:lnTo>
                <a:lnTo>
                  <a:pt x="4903" y="1077"/>
                </a:lnTo>
                <a:lnTo>
                  <a:pt x="4906" y="1059"/>
                </a:lnTo>
                <a:lnTo>
                  <a:pt x="4904" y="1058"/>
                </a:lnTo>
                <a:lnTo>
                  <a:pt x="4887" y="1068"/>
                </a:lnTo>
                <a:lnTo>
                  <a:pt x="4889" y="1072"/>
                </a:lnTo>
                <a:lnTo>
                  <a:pt x="4884" y="1078"/>
                </a:lnTo>
                <a:lnTo>
                  <a:pt x="4879" y="1069"/>
                </a:lnTo>
                <a:lnTo>
                  <a:pt x="4874" y="1076"/>
                </a:lnTo>
                <a:lnTo>
                  <a:pt x="4873" y="1071"/>
                </a:lnTo>
                <a:lnTo>
                  <a:pt x="4868" y="1071"/>
                </a:lnTo>
                <a:lnTo>
                  <a:pt x="4868" y="1075"/>
                </a:lnTo>
                <a:lnTo>
                  <a:pt x="4863" y="1077"/>
                </a:lnTo>
                <a:lnTo>
                  <a:pt x="4863" y="1082"/>
                </a:lnTo>
                <a:lnTo>
                  <a:pt x="4861" y="1084"/>
                </a:lnTo>
                <a:lnTo>
                  <a:pt x="4863" y="1091"/>
                </a:lnTo>
                <a:lnTo>
                  <a:pt x="4859" y="1093"/>
                </a:lnTo>
                <a:lnTo>
                  <a:pt x="4861" y="1099"/>
                </a:lnTo>
                <a:lnTo>
                  <a:pt x="4857" y="1096"/>
                </a:lnTo>
                <a:lnTo>
                  <a:pt x="4859" y="1100"/>
                </a:lnTo>
                <a:lnTo>
                  <a:pt x="4850" y="1109"/>
                </a:lnTo>
                <a:lnTo>
                  <a:pt x="4843" y="1125"/>
                </a:lnTo>
                <a:lnTo>
                  <a:pt x="4849" y="1135"/>
                </a:lnTo>
                <a:lnTo>
                  <a:pt x="4852" y="1128"/>
                </a:lnTo>
                <a:lnTo>
                  <a:pt x="4861" y="1131"/>
                </a:lnTo>
                <a:lnTo>
                  <a:pt x="4862" y="1133"/>
                </a:lnTo>
                <a:lnTo>
                  <a:pt x="4859" y="1140"/>
                </a:lnTo>
                <a:lnTo>
                  <a:pt x="4855" y="1144"/>
                </a:lnTo>
                <a:lnTo>
                  <a:pt x="4855" y="1157"/>
                </a:lnTo>
                <a:lnTo>
                  <a:pt x="4857" y="1161"/>
                </a:lnTo>
                <a:lnTo>
                  <a:pt x="4861" y="1160"/>
                </a:lnTo>
                <a:lnTo>
                  <a:pt x="4863" y="1174"/>
                </a:lnTo>
                <a:lnTo>
                  <a:pt x="4859" y="1178"/>
                </a:lnTo>
                <a:lnTo>
                  <a:pt x="4853" y="1174"/>
                </a:lnTo>
                <a:lnTo>
                  <a:pt x="4859" y="1167"/>
                </a:lnTo>
                <a:lnTo>
                  <a:pt x="4858" y="1165"/>
                </a:lnTo>
                <a:lnTo>
                  <a:pt x="4850" y="1169"/>
                </a:lnTo>
                <a:lnTo>
                  <a:pt x="4852" y="1172"/>
                </a:lnTo>
                <a:lnTo>
                  <a:pt x="4845" y="1176"/>
                </a:lnTo>
                <a:lnTo>
                  <a:pt x="4840" y="1192"/>
                </a:lnTo>
                <a:lnTo>
                  <a:pt x="4846" y="1210"/>
                </a:lnTo>
                <a:lnTo>
                  <a:pt x="4840" y="1216"/>
                </a:lnTo>
                <a:lnTo>
                  <a:pt x="4835" y="1216"/>
                </a:lnTo>
                <a:lnTo>
                  <a:pt x="4826" y="1215"/>
                </a:lnTo>
                <a:lnTo>
                  <a:pt x="4816" y="1225"/>
                </a:lnTo>
                <a:lnTo>
                  <a:pt x="4813" y="1236"/>
                </a:lnTo>
                <a:lnTo>
                  <a:pt x="4815" y="1239"/>
                </a:lnTo>
                <a:lnTo>
                  <a:pt x="4813" y="1239"/>
                </a:lnTo>
                <a:lnTo>
                  <a:pt x="4816" y="1250"/>
                </a:lnTo>
                <a:lnTo>
                  <a:pt x="4811" y="1246"/>
                </a:lnTo>
                <a:lnTo>
                  <a:pt x="4798" y="1254"/>
                </a:lnTo>
                <a:lnTo>
                  <a:pt x="4794" y="1251"/>
                </a:lnTo>
                <a:lnTo>
                  <a:pt x="4794" y="1254"/>
                </a:lnTo>
                <a:lnTo>
                  <a:pt x="4797" y="1254"/>
                </a:lnTo>
                <a:lnTo>
                  <a:pt x="4795" y="1261"/>
                </a:lnTo>
                <a:lnTo>
                  <a:pt x="4793" y="1260"/>
                </a:lnTo>
                <a:lnTo>
                  <a:pt x="4796" y="1268"/>
                </a:lnTo>
                <a:lnTo>
                  <a:pt x="4791" y="1276"/>
                </a:lnTo>
                <a:lnTo>
                  <a:pt x="4768" y="1301"/>
                </a:lnTo>
                <a:lnTo>
                  <a:pt x="4770" y="1296"/>
                </a:lnTo>
                <a:lnTo>
                  <a:pt x="4767" y="1291"/>
                </a:lnTo>
                <a:lnTo>
                  <a:pt x="4763" y="1263"/>
                </a:lnTo>
                <a:lnTo>
                  <a:pt x="4766" y="1263"/>
                </a:lnTo>
                <a:lnTo>
                  <a:pt x="4760" y="1255"/>
                </a:lnTo>
                <a:lnTo>
                  <a:pt x="4753" y="1205"/>
                </a:lnTo>
                <a:lnTo>
                  <a:pt x="4754" y="1181"/>
                </a:lnTo>
                <a:lnTo>
                  <a:pt x="4759" y="1160"/>
                </a:lnTo>
                <a:lnTo>
                  <a:pt x="4773" y="1142"/>
                </a:lnTo>
                <a:lnTo>
                  <a:pt x="4770" y="1133"/>
                </a:lnTo>
                <a:lnTo>
                  <a:pt x="4791" y="1127"/>
                </a:lnTo>
                <a:lnTo>
                  <a:pt x="4812" y="1104"/>
                </a:lnTo>
                <a:lnTo>
                  <a:pt x="4813" y="1097"/>
                </a:lnTo>
                <a:lnTo>
                  <a:pt x="4823" y="1085"/>
                </a:lnTo>
                <a:lnTo>
                  <a:pt x="4842" y="1067"/>
                </a:lnTo>
                <a:lnTo>
                  <a:pt x="4843" y="1060"/>
                </a:lnTo>
                <a:lnTo>
                  <a:pt x="4869" y="1045"/>
                </a:lnTo>
                <a:lnTo>
                  <a:pt x="4865" y="1042"/>
                </a:lnTo>
                <a:lnTo>
                  <a:pt x="4873" y="1033"/>
                </a:lnTo>
                <a:lnTo>
                  <a:pt x="4869" y="1030"/>
                </a:lnTo>
                <a:lnTo>
                  <a:pt x="4873" y="1020"/>
                </a:lnTo>
                <a:lnTo>
                  <a:pt x="4874" y="1005"/>
                </a:lnTo>
                <a:lnTo>
                  <a:pt x="4881" y="999"/>
                </a:lnTo>
                <a:lnTo>
                  <a:pt x="4891" y="1004"/>
                </a:lnTo>
                <a:lnTo>
                  <a:pt x="4888" y="999"/>
                </a:lnTo>
                <a:lnTo>
                  <a:pt x="4896" y="1000"/>
                </a:lnTo>
                <a:lnTo>
                  <a:pt x="4877" y="992"/>
                </a:lnTo>
                <a:lnTo>
                  <a:pt x="4862" y="997"/>
                </a:lnTo>
                <a:lnTo>
                  <a:pt x="4861" y="1000"/>
                </a:lnTo>
                <a:lnTo>
                  <a:pt x="4863" y="1003"/>
                </a:lnTo>
                <a:lnTo>
                  <a:pt x="4860" y="1005"/>
                </a:lnTo>
                <a:lnTo>
                  <a:pt x="4858" y="1019"/>
                </a:lnTo>
                <a:lnTo>
                  <a:pt x="4862" y="1023"/>
                </a:lnTo>
                <a:lnTo>
                  <a:pt x="4858" y="1028"/>
                </a:lnTo>
                <a:lnTo>
                  <a:pt x="4856" y="1022"/>
                </a:lnTo>
                <a:lnTo>
                  <a:pt x="4853" y="1023"/>
                </a:lnTo>
                <a:lnTo>
                  <a:pt x="4855" y="1026"/>
                </a:lnTo>
                <a:lnTo>
                  <a:pt x="4850" y="1023"/>
                </a:lnTo>
                <a:lnTo>
                  <a:pt x="4827" y="1051"/>
                </a:lnTo>
                <a:lnTo>
                  <a:pt x="4818" y="1055"/>
                </a:lnTo>
                <a:lnTo>
                  <a:pt x="4821" y="1042"/>
                </a:lnTo>
                <a:lnTo>
                  <a:pt x="4813" y="1045"/>
                </a:lnTo>
                <a:lnTo>
                  <a:pt x="4815" y="1039"/>
                </a:lnTo>
                <a:lnTo>
                  <a:pt x="4814" y="1034"/>
                </a:lnTo>
                <a:lnTo>
                  <a:pt x="4821" y="1021"/>
                </a:lnTo>
                <a:lnTo>
                  <a:pt x="4821" y="1015"/>
                </a:lnTo>
                <a:lnTo>
                  <a:pt x="4809" y="1023"/>
                </a:lnTo>
                <a:lnTo>
                  <a:pt x="4805" y="1016"/>
                </a:lnTo>
                <a:lnTo>
                  <a:pt x="4787" y="1022"/>
                </a:lnTo>
                <a:lnTo>
                  <a:pt x="4780" y="1019"/>
                </a:lnTo>
                <a:lnTo>
                  <a:pt x="4769" y="1027"/>
                </a:lnTo>
                <a:lnTo>
                  <a:pt x="4768" y="1037"/>
                </a:lnTo>
                <a:lnTo>
                  <a:pt x="4760" y="1043"/>
                </a:lnTo>
                <a:lnTo>
                  <a:pt x="4758" y="1050"/>
                </a:lnTo>
                <a:lnTo>
                  <a:pt x="4734" y="1075"/>
                </a:lnTo>
                <a:lnTo>
                  <a:pt x="4735" y="1082"/>
                </a:lnTo>
                <a:lnTo>
                  <a:pt x="4732" y="1087"/>
                </a:lnTo>
                <a:lnTo>
                  <a:pt x="4738" y="1088"/>
                </a:lnTo>
                <a:lnTo>
                  <a:pt x="4737" y="1085"/>
                </a:lnTo>
                <a:lnTo>
                  <a:pt x="4748" y="1090"/>
                </a:lnTo>
                <a:lnTo>
                  <a:pt x="4747" y="1094"/>
                </a:lnTo>
                <a:lnTo>
                  <a:pt x="4741" y="1096"/>
                </a:lnTo>
                <a:lnTo>
                  <a:pt x="4737" y="1094"/>
                </a:lnTo>
                <a:lnTo>
                  <a:pt x="4731" y="1098"/>
                </a:lnTo>
                <a:lnTo>
                  <a:pt x="4722" y="1093"/>
                </a:lnTo>
                <a:lnTo>
                  <a:pt x="4715" y="1102"/>
                </a:lnTo>
                <a:lnTo>
                  <a:pt x="4707" y="1099"/>
                </a:lnTo>
                <a:lnTo>
                  <a:pt x="4692" y="1104"/>
                </a:lnTo>
                <a:lnTo>
                  <a:pt x="4690" y="1097"/>
                </a:lnTo>
                <a:lnTo>
                  <a:pt x="4706" y="1094"/>
                </a:lnTo>
                <a:lnTo>
                  <a:pt x="4699" y="1091"/>
                </a:lnTo>
                <a:lnTo>
                  <a:pt x="4694" y="1084"/>
                </a:lnTo>
                <a:lnTo>
                  <a:pt x="4684" y="1087"/>
                </a:lnTo>
                <a:lnTo>
                  <a:pt x="4680" y="1086"/>
                </a:lnTo>
                <a:lnTo>
                  <a:pt x="4684" y="1084"/>
                </a:lnTo>
                <a:lnTo>
                  <a:pt x="4668" y="1078"/>
                </a:lnTo>
                <a:lnTo>
                  <a:pt x="4660" y="1082"/>
                </a:lnTo>
                <a:lnTo>
                  <a:pt x="4663" y="1087"/>
                </a:lnTo>
                <a:lnTo>
                  <a:pt x="4656" y="1086"/>
                </a:lnTo>
                <a:lnTo>
                  <a:pt x="4656" y="1090"/>
                </a:lnTo>
                <a:lnTo>
                  <a:pt x="4660" y="1089"/>
                </a:lnTo>
                <a:lnTo>
                  <a:pt x="4658" y="1093"/>
                </a:lnTo>
                <a:lnTo>
                  <a:pt x="4652" y="1093"/>
                </a:lnTo>
                <a:lnTo>
                  <a:pt x="4649" y="1088"/>
                </a:lnTo>
                <a:lnTo>
                  <a:pt x="4638" y="1093"/>
                </a:lnTo>
                <a:lnTo>
                  <a:pt x="4630" y="1090"/>
                </a:lnTo>
                <a:lnTo>
                  <a:pt x="4624" y="1087"/>
                </a:lnTo>
                <a:lnTo>
                  <a:pt x="4622" y="1089"/>
                </a:lnTo>
                <a:lnTo>
                  <a:pt x="4622" y="1095"/>
                </a:lnTo>
                <a:lnTo>
                  <a:pt x="4618" y="1095"/>
                </a:lnTo>
                <a:lnTo>
                  <a:pt x="4615" y="1093"/>
                </a:lnTo>
                <a:lnTo>
                  <a:pt x="4616" y="1089"/>
                </a:lnTo>
                <a:lnTo>
                  <a:pt x="4588" y="1089"/>
                </a:lnTo>
                <a:lnTo>
                  <a:pt x="4565" y="1096"/>
                </a:lnTo>
                <a:lnTo>
                  <a:pt x="4555" y="1109"/>
                </a:lnTo>
                <a:lnTo>
                  <a:pt x="4544" y="1118"/>
                </a:lnTo>
                <a:lnTo>
                  <a:pt x="4540" y="1131"/>
                </a:lnTo>
                <a:lnTo>
                  <a:pt x="4513" y="1154"/>
                </a:lnTo>
                <a:lnTo>
                  <a:pt x="4500" y="1174"/>
                </a:lnTo>
                <a:lnTo>
                  <a:pt x="4464" y="1207"/>
                </a:lnTo>
                <a:lnTo>
                  <a:pt x="4465" y="1211"/>
                </a:lnTo>
                <a:lnTo>
                  <a:pt x="4472" y="1214"/>
                </a:lnTo>
                <a:lnTo>
                  <a:pt x="4487" y="1212"/>
                </a:lnTo>
                <a:lnTo>
                  <a:pt x="4487" y="1225"/>
                </a:lnTo>
                <a:lnTo>
                  <a:pt x="4485" y="1230"/>
                </a:lnTo>
                <a:lnTo>
                  <a:pt x="4487" y="1234"/>
                </a:lnTo>
                <a:lnTo>
                  <a:pt x="4493" y="1232"/>
                </a:lnTo>
                <a:lnTo>
                  <a:pt x="4494" y="1227"/>
                </a:lnTo>
                <a:lnTo>
                  <a:pt x="4491" y="1224"/>
                </a:lnTo>
                <a:lnTo>
                  <a:pt x="4493" y="1223"/>
                </a:lnTo>
                <a:lnTo>
                  <a:pt x="4501" y="1220"/>
                </a:lnTo>
                <a:lnTo>
                  <a:pt x="4494" y="1226"/>
                </a:lnTo>
                <a:lnTo>
                  <a:pt x="4502" y="1229"/>
                </a:lnTo>
                <a:lnTo>
                  <a:pt x="4493" y="1238"/>
                </a:lnTo>
                <a:lnTo>
                  <a:pt x="4495" y="1239"/>
                </a:lnTo>
                <a:lnTo>
                  <a:pt x="4503" y="1238"/>
                </a:lnTo>
                <a:lnTo>
                  <a:pt x="4512" y="1229"/>
                </a:lnTo>
                <a:lnTo>
                  <a:pt x="4512" y="1233"/>
                </a:lnTo>
                <a:lnTo>
                  <a:pt x="4508" y="1238"/>
                </a:lnTo>
                <a:lnTo>
                  <a:pt x="4511" y="1239"/>
                </a:lnTo>
                <a:lnTo>
                  <a:pt x="4515" y="1228"/>
                </a:lnTo>
                <a:lnTo>
                  <a:pt x="4514" y="1220"/>
                </a:lnTo>
                <a:lnTo>
                  <a:pt x="4523" y="1224"/>
                </a:lnTo>
                <a:lnTo>
                  <a:pt x="4529" y="1221"/>
                </a:lnTo>
                <a:lnTo>
                  <a:pt x="4536" y="1227"/>
                </a:lnTo>
                <a:lnTo>
                  <a:pt x="4536" y="1231"/>
                </a:lnTo>
                <a:lnTo>
                  <a:pt x="4540" y="1237"/>
                </a:lnTo>
                <a:lnTo>
                  <a:pt x="4552" y="1245"/>
                </a:lnTo>
                <a:lnTo>
                  <a:pt x="4553" y="1248"/>
                </a:lnTo>
                <a:lnTo>
                  <a:pt x="4549" y="1252"/>
                </a:lnTo>
                <a:lnTo>
                  <a:pt x="4543" y="1249"/>
                </a:lnTo>
                <a:lnTo>
                  <a:pt x="4550" y="1256"/>
                </a:lnTo>
                <a:lnTo>
                  <a:pt x="4551" y="1260"/>
                </a:lnTo>
                <a:lnTo>
                  <a:pt x="4548" y="1265"/>
                </a:lnTo>
                <a:lnTo>
                  <a:pt x="4554" y="1270"/>
                </a:lnTo>
                <a:lnTo>
                  <a:pt x="4551" y="1274"/>
                </a:lnTo>
                <a:lnTo>
                  <a:pt x="4552" y="1277"/>
                </a:lnTo>
                <a:lnTo>
                  <a:pt x="4542" y="1291"/>
                </a:lnTo>
                <a:lnTo>
                  <a:pt x="4542" y="1299"/>
                </a:lnTo>
                <a:lnTo>
                  <a:pt x="4539" y="1305"/>
                </a:lnTo>
                <a:lnTo>
                  <a:pt x="4540" y="1316"/>
                </a:lnTo>
                <a:lnTo>
                  <a:pt x="4542" y="1318"/>
                </a:lnTo>
                <a:lnTo>
                  <a:pt x="4538" y="1323"/>
                </a:lnTo>
                <a:lnTo>
                  <a:pt x="4540" y="1329"/>
                </a:lnTo>
                <a:lnTo>
                  <a:pt x="4537" y="1336"/>
                </a:lnTo>
                <a:lnTo>
                  <a:pt x="4538" y="1343"/>
                </a:lnTo>
                <a:lnTo>
                  <a:pt x="4535" y="1354"/>
                </a:lnTo>
                <a:lnTo>
                  <a:pt x="4523" y="1367"/>
                </a:lnTo>
                <a:lnTo>
                  <a:pt x="4512" y="1383"/>
                </a:lnTo>
                <a:lnTo>
                  <a:pt x="4505" y="1401"/>
                </a:lnTo>
                <a:lnTo>
                  <a:pt x="4474" y="1436"/>
                </a:lnTo>
                <a:lnTo>
                  <a:pt x="4464" y="1454"/>
                </a:lnTo>
                <a:lnTo>
                  <a:pt x="4446" y="1466"/>
                </a:lnTo>
                <a:lnTo>
                  <a:pt x="4436" y="1470"/>
                </a:lnTo>
                <a:lnTo>
                  <a:pt x="4426" y="1465"/>
                </a:lnTo>
                <a:lnTo>
                  <a:pt x="4423" y="1467"/>
                </a:lnTo>
                <a:lnTo>
                  <a:pt x="4424" y="1458"/>
                </a:lnTo>
                <a:lnTo>
                  <a:pt x="4418" y="1462"/>
                </a:lnTo>
                <a:lnTo>
                  <a:pt x="4417" y="1462"/>
                </a:lnTo>
                <a:lnTo>
                  <a:pt x="4420" y="1458"/>
                </a:lnTo>
                <a:lnTo>
                  <a:pt x="4417" y="1457"/>
                </a:lnTo>
                <a:lnTo>
                  <a:pt x="4408" y="1472"/>
                </a:lnTo>
                <a:lnTo>
                  <a:pt x="4400" y="1470"/>
                </a:lnTo>
                <a:lnTo>
                  <a:pt x="4403" y="1473"/>
                </a:lnTo>
                <a:lnTo>
                  <a:pt x="4401" y="1477"/>
                </a:lnTo>
                <a:lnTo>
                  <a:pt x="4399" y="1475"/>
                </a:lnTo>
                <a:lnTo>
                  <a:pt x="4397" y="1469"/>
                </a:lnTo>
                <a:lnTo>
                  <a:pt x="4407" y="1465"/>
                </a:lnTo>
                <a:lnTo>
                  <a:pt x="4410" y="1456"/>
                </a:lnTo>
                <a:lnTo>
                  <a:pt x="4408" y="1453"/>
                </a:lnTo>
                <a:lnTo>
                  <a:pt x="4409" y="1443"/>
                </a:lnTo>
                <a:lnTo>
                  <a:pt x="4404" y="1428"/>
                </a:lnTo>
                <a:lnTo>
                  <a:pt x="4412" y="1425"/>
                </a:lnTo>
                <a:lnTo>
                  <a:pt x="4417" y="1417"/>
                </a:lnTo>
                <a:lnTo>
                  <a:pt x="4434" y="1423"/>
                </a:lnTo>
                <a:lnTo>
                  <a:pt x="4436" y="1416"/>
                </a:lnTo>
                <a:lnTo>
                  <a:pt x="4440" y="1412"/>
                </a:lnTo>
                <a:lnTo>
                  <a:pt x="4440" y="1408"/>
                </a:lnTo>
                <a:lnTo>
                  <a:pt x="4446" y="1399"/>
                </a:lnTo>
                <a:lnTo>
                  <a:pt x="4445" y="1394"/>
                </a:lnTo>
                <a:lnTo>
                  <a:pt x="4448" y="1392"/>
                </a:lnTo>
                <a:lnTo>
                  <a:pt x="4450" y="1377"/>
                </a:lnTo>
                <a:lnTo>
                  <a:pt x="4458" y="1369"/>
                </a:lnTo>
                <a:lnTo>
                  <a:pt x="4455" y="1363"/>
                </a:lnTo>
                <a:lnTo>
                  <a:pt x="4458" y="1358"/>
                </a:lnTo>
                <a:lnTo>
                  <a:pt x="4453" y="1355"/>
                </a:lnTo>
                <a:lnTo>
                  <a:pt x="4440" y="1362"/>
                </a:lnTo>
                <a:lnTo>
                  <a:pt x="4434" y="1361"/>
                </a:lnTo>
                <a:lnTo>
                  <a:pt x="4426" y="1369"/>
                </a:lnTo>
                <a:lnTo>
                  <a:pt x="4405" y="1370"/>
                </a:lnTo>
                <a:lnTo>
                  <a:pt x="4400" y="1360"/>
                </a:lnTo>
                <a:lnTo>
                  <a:pt x="4403" y="1356"/>
                </a:lnTo>
                <a:lnTo>
                  <a:pt x="4398" y="1350"/>
                </a:lnTo>
                <a:lnTo>
                  <a:pt x="4400" y="1345"/>
                </a:lnTo>
                <a:lnTo>
                  <a:pt x="4394" y="1344"/>
                </a:lnTo>
                <a:lnTo>
                  <a:pt x="4384" y="1333"/>
                </a:lnTo>
                <a:lnTo>
                  <a:pt x="4379" y="1334"/>
                </a:lnTo>
                <a:lnTo>
                  <a:pt x="4373" y="1329"/>
                </a:lnTo>
                <a:lnTo>
                  <a:pt x="4360" y="1329"/>
                </a:lnTo>
                <a:lnTo>
                  <a:pt x="4355" y="1324"/>
                </a:lnTo>
                <a:lnTo>
                  <a:pt x="4357" y="1315"/>
                </a:lnTo>
                <a:lnTo>
                  <a:pt x="4353" y="1313"/>
                </a:lnTo>
                <a:lnTo>
                  <a:pt x="4353" y="1303"/>
                </a:lnTo>
                <a:lnTo>
                  <a:pt x="4347" y="1296"/>
                </a:lnTo>
                <a:lnTo>
                  <a:pt x="4348" y="1291"/>
                </a:lnTo>
                <a:lnTo>
                  <a:pt x="4346" y="1292"/>
                </a:lnTo>
                <a:lnTo>
                  <a:pt x="4347" y="1289"/>
                </a:lnTo>
                <a:lnTo>
                  <a:pt x="4340" y="1275"/>
                </a:lnTo>
                <a:lnTo>
                  <a:pt x="4342" y="1272"/>
                </a:lnTo>
                <a:lnTo>
                  <a:pt x="4334" y="1262"/>
                </a:lnTo>
                <a:lnTo>
                  <a:pt x="4335" y="1257"/>
                </a:lnTo>
                <a:lnTo>
                  <a:pt x="4330" y="1254"/>
                </a:lnTo>
                <a:lnTo>
                  <a:pt x="4329" y="1250"/>
                </a:lnTo>
                <a:lnTo>
                  <a:pt x="4313" y="1248"/>
                </a:lnTo>
                <a:lnTo>
                  <a:pt x="4300" y="1239"/>
                </a:lnTo>
                <a:lnTo>
                  <a:pt x="4261" y="1246"/>
                </a:lnTo>
                <a:lnTo>
                  <a:pt x="4249" y="1257"/>
                </a:lnTo>
                <a:lnTo>
                  <a:pt x="4251" y="1261"/>
                </a:lnTo>
                <a:lnTo>
                  <a:pt x="4259" y="1263"/>
                </a:lnTo>
                <a:lnTo>
                  <a:pt x="4258" y="1267"/>
                </a:lnTo>
                <a:lnTo>
                  <a:pt x="4260" y="1272"/>
                </a:lnTo>
                <a:lnTo>
                  <a:pt x="4250" y="1284"/>
                </a:lnTo>
                <a:lnTo>
                  <a:pt x="4237" y="1311"/>
                </a:lnTo>
                <a:lnTo>
                  <a:pt x="4240" y="1313"/>
                </a:lnTo>
                <a:lnTo>
                  <a:pt x="4240" y="1318"/>
                </a:lnTo>
                <a:lnTo>
                  <a:pt x="4229" y="1322"/>
                </a:lnTo>
                <a:lnTo>
                  <a:pt x="4219" y="1330"/>
                </a:lnTo>
                <a:lnTo>
                  <a:pt x="4203" y="1324"/>
                </a:lnTo>
                <a:lnTo>
                  <a:pt x="4196" y="1320"/>
                </a:lnTo>
                <a:lnTo>
                  <a:pt x="4184" y="1322"/>
                </a:lnTo>
                <a:lnTo>
                  <a:pt x="4176" y="1315"/>
                </a:lnTo>
                <a:lnTo>
                  <a:pt x="4169" y="1314"/>
                </a:lnTo>
                <a:lnTo>
                  <a:pt x="4148" y="1330"/>
                </a:lnTo>
                <a:lnTo>
                  <a:pt x="4119" y="1339"/>
                </a:lnTo>
                <a:lnTo>
                  <a:pt x="4088" y="1335"/>
                </a:lnTo>
                <a:lnTo>
                  <a:pt x="4078" y="1327"/>
                </a:lnTo>
                <a:lnTo>
                  <a:pt x="4079" y="1321"/>
                </a:lnTo>
                <a:lnTo>
                  <a:pt x="4067" y="1320"/>
                </a:lnTo>
                <a:lnTo>
                  <a:pt x="4061" y="1313"/>
                </a:lnTo>
                <a:lnTo>
                  <a:pt x="4042" y="1309"/>
                </a:lnTo>
                <a:lnTo>
                  <a:pt x="4024" y="1317"/>
                </a:lnTo>
                <a:lnTo>
                  <a:pt x="4013" y="1315"/>
                </a:lnTo>
                <a:lnTo>
                  <a:pt x="3999" y="1307"/>
                </a:lnTo>
                <a:lnTo>
                  <a:pt x="3997" y="1290"/>
                </a:lnTo>
                <a:lnTo>
                  <a:pt x="3965" y="1281"/>
                </a:lnTo>
                <a:lnTo>
                  <a:pt x="3951" y="1272"/>
                </a:lnTo>
                <a:lnTo>
                  <a:pt x="3948" y="1279"/>
                </a:lnTo>
                <a:lnTo>
                  <a:pt x="3938" y="1287"/>
                </a:lnTo>
                <a:lnTo>
                  <a:pt x="3935" y="1298"/>
                </a:lnTo>
                <a:lnTo>
                  <a:pt x="3938" y="1306"/>
                </a:lnTo>
                <a:lnTo>
                  <a:pt x="3942" y="1308"/>
                </a:lnTo>
                <a:lnTo>
                  <a:pt x="3942" y="1313"/>
                </a:lnTo>
                <a:lnTo>
                  <a:pt x="3939" y="1319"/>
                </a:lnTo>
                <a:lnTo>
                  <a:pt x="3929" y="1326"/>
                </a:lnTo>
                <a:lnTo>
                  <a:pt x="3911" y="1320"/>
                </a:lnTo>
                <a:lnTo>
                  <a:pt x="3903" y="1322"/>
                </a:lnTo>
                <a:lnTo>
                  <a:pt x="3890" y="1320"/>
                </a:lnTo>
                <a:lnTo>
                  <a:pt x="3885" y="1307"/>
                </a:lnTo>
                <a:lnTo>
                  <a:pt x="3868" y="1307"/>
                </a:lnTo>
                <a:lnTo>
                  <a:pt x="3866" y="1302"/>
                </a:lnTo>
                <a:lnTo>
                  <a:pt x="3862" y="1305"/>
                </a:lnTo>
                <a:lnTo>
                  <a:pt x="3857" y="1302"/>
                </a:lnTo>
                <a:lnTo>
                  <a:pt x="3820" y="1322"/>
                </a:lnTo>
                <a:lnTo>
                  <a:pt x="3820" y="1326"/>
                </a:lnTo>
                <a:lnTo>
                  <a:pt x="3813" y="1328"/>
                </a:lnTo>
                <a:lnTo>
                  <a:pt x="3813" y="1330"/>
                </a:lnTo>
                <a:lnTo>
                  <a:pt x="3799" y="1332"/>
                </a:lnTo>
                <a:lnTo>
                  <a:pt x="3798" y="1336"/>
                </a:lnTo>
                <a:lnTo>
                  <a:pt x="3794" y="1338"/>
                </a:lnTo>
                <a:lnTo>
                  <a:pt x="3787" y="1340"/>
                </a:lnTo>
                <a:lnTo>
                  <a:pt x="3777" y="1329"/>
                </a:lnTo>
                <a:lnTo>
                  <a:pt x="3779" y="1325"/>
                </a:lnTo>
                <a:lnTo>
                  <a:pt x="3770" y="1332"/>
                </a:lnTo>
                <a:lnTo>
                  <a:pt x="3757" y="1329"/>
                </a:lnTo>
                <a:lnTo>
                  <a:pt x="3753" y="1321"/>
                </a:lnTo>
                <a:lnTo>
                  <a:pt x="3754" y="1318"/>
                </a:lnTo>
                <a:lnTo>
                  <a:pt x="3743" y="1314"/>
                </a:lnTo>
                <a:lnTo>
                  <a:pt x="3739" y="1302"/>
                </a:lnTo>
                <a:lnTo>
                  <a:pt x="3732" y="1298"/>
                </a:lnTo>
                <a:lnTo>
                  <a:pt x="3722" y="1300"/>
                </a:lnTo>
                <a:lnTo>
                  <a:pt x="3718" y="1304"/>
                </a:lnTo>
                <a:lnTo>
                  <a:pt x="3703" y="1303"/>
                </a:lnTo>
                <a:lnTo>
                  <a:pt x="3703" y="1298"/>
                </a:lnTo>
                <a:lnTo>
                  <a:pt x="3698" y="1299"/>
                </a:lnTo>
                <a:lnTo>
                  <a:pt x="3699" y="1294"/>
                </a:lnTo>
                <a:lnTo>
                  <a:pt x="3692" y="1291"/>
                </a:lnTo>
                <a:lnTo>
                  <a:pt x="3689" y="1293"/>
                </a:lnTo>
                <a:lnTo>
                  <a:pt x="3689" y="1298"/>
                </a:lnTo>
                <a:lnTo>
                  <a:pt x="3683" y="1303"/>
                </a:lnTo>
                <a:lnTo>
                  <a:pt x="3653" y="1246"/>
                </a:lnTo>
                <a:lnTo>
                  <a:pt x="3633" y="1228"/>
                </a:lnTo>
                <a:lnTo>
                  <a:pt x="3632" y="1224"/>
                </a:lnTo>
                <a:lnTo>
                  <a:pt x="3636" y="1224"/>
                </a:lnTo>
                <a:lnTo>
                  <a:pt x="3638" y="1217"/>
                </a:lnTo>
                <a:lnTo>
                  <a:pt x="3609" y="1232"/>
                </a:lnTo>
                <a:lnTo>
                  <a:pt x="3604" y="1235"/>
                </a:lnTo>
                <a:lnTo>
                  <a:pt x="3604" y="1241"/>
                </a:lnTo>
                <a:lnTo>
                  <a:pt x="3596" y="1237"/>
                </a:lnTo>
                <a:lnTo>
                  <a:pt x="3590" y="1242"/>
                </a:lnTo>
                <a:lnTo>
                  <a:pt x="3587" y="1237"/>
                </a:lnTo>
                <a:lnTo>
                  <a:pt x="3590" y="1231"/>
                </a:lnTo>
                <a:lnTo>
                  <a:pt x="3593" y="1231"/>
                </a:lnTo>
                <a:lnTo>
                  <a:pt x="3595" y="1226"/>
                </a:lnTo>
                <a:lnTo>
                  <a:pt x="3588" y="1229"/>
                </a:lnTo>
                <a:lnTo>
                  <a:pt x="3578" y="1224"/>
                </a:lnTo>
                <a:lnTo>
                  <a:pt x="3577" y="1227"/>
                </a:lnTo>
                <a:lnTo>
                  <a:pt x="3580" y="1229"/>
                </a:lnTo>
                <a:lnTo>
                  <a:pt x="3576" y="1230"/>
                </a:lnTo>
                <a:lnTo>
                  <a:pt x="3577" y="1224"/>
                </a:lnTo>
                <a:lnTo>
                  <a:pt x="3570" y="1219"/>
                </a:lnTo>
                <a:lnTo>
                  <a:pt x="3572" y="1224"/>
                </a:lnTo>
                <a:lnTo>
                  <a:pt x="3566" y="1222"/>
                </a:lnTo>
                <a:lnTo>
                  <a:pt x="3565" y="1226"/>
                </a:lnTo>
                <a:lnTo>
                  <a:pt x="3560" y="1223"/>
                </a:lnTo>
                <a:lnTo>
                  <a:pt x="3558" y="1226"/>
                </a:lnTo>
                <a:lnTo>
                  <a:pt x="3555" y="1220"/>
                </a:lnTo>
                <a:lnTo>
                  <a:pt x="3558" y="1220"/>
                </a:lnTo>
                <a:lnTo>
                  <a:pt x="3559" y="1211"/>
                </a:lnTo>
                <a:lnTo>
                  <a:pt x="3555" y="1209"/>
                </a:lnTo>
                <a:lnTo>
                  <a:pt x="3553" y="1196"/>
                </a:lnTo>
                <a:lnTo>
                  <a:pt x="3548" y="1196"/>
                </a:lnTo>
                <a:lnTo>
                  <a:pt x="3544" y="1200"/>
                </a:lnTo>
                <a:lnTo>
                  <a:pt x="3526" y="1193"/>
                </a:lnTo>
                <a:lnTo>
                  <a:pt x="3527" y="1196"/>
                </a:lnTo>
                <a:lnTo>
                  <a:pt x="3523" y="1195"/>
                </a:lnTo>
                <a:lnTo>
                  <a:pt x="3521" y="1199"/>
                </a:lnTo>
                <a:lnTo>
                  <a:pt x="3516" y="1199"/>
                </a:lnTo>
                <a:lnTo>
                  <a:pt x="3517" y="1202"/>
                </a:lnTo>
                <a:lnTo>
                  <a:pt x="3516" y="1204"/>
                </a:lnTo>
                <a:lnTo>
                  <a:pt x="3477" y="1212"/>
                </a:lnTo>
                <a:lnTo>
                  <a:pt x="3474" y="1215"/>
                </a:lnTo>
                <a:lnTo>
                  <a:pt x="3474" y="1220"/>
                </a:lnTo>
                <a:lnTo>
                  <a:pt x="3469" y="1218"/>
                </a:lnTo>
                <a:lnTo>
                  <a:pt x="3444" y="1223"/>
                </a:lnTo>
                <a:lnTo>
                  <a:pt x="3437" y="1226"/>
                </a:lnTo>
                <a:lnTo>
                  <a:pt x="3435" y="1231"/>
                </a:lnTo>
                <a:lnTo>
                  <a:pt x="3433" y="1227"/>
                </a:lnTo>
                <a:lnTo>
                  <a:pt x="3419" y="1226"/>
                </a:lnTo>
                <a:lnTo>
                  <a:pt x="3414" y="1230"/>
                </a:lnTo>
                <a:lnTo>
                  <a:pt x="3417" y="1233"/>
                </a:lnTo>
                <a:lnTo>
                  <a:pt x="3412" y="1237"/>
                </a:lnTo>
                <a:lnTo>
                  <a:pt x="3422" y="1239"/>
                </a:lnTo>
                <a:lnTo>
                  <a:pt x="3417" y="1240"/>
                </a:lnTo>
                <a:lnTo>
                  <a:pt x="3416" y="1245"/>
                </a:lnTo>
                <a:lnTo>
                  <a:pt x="3429" y="1249"/>
                </a:lnTo>
                <a:lnTo>
                  <a:pt x="3429" y="1252"/>
                </a:lnTo>
                <a:lnTo>
                  <a:pt x="3415" y="1252"/>
                </a:lnTo>
                <a:lnTo>
                  <a:pt x="3409" y="1258"/>
                </a:lnTo>
                <a:lnTo>
                  <a:pt x="3414" y="1267"/>
                </a:lnTo>
                <a:lnTo>
                  <a:pt x="3399" y="1276"/>
                </a:lnTo>
                <a:lnTo>
                  <a:pt x="3406" y="1279"/>
                </a:lnTo>
                <a:lnTo>
                  <a:pt x="3404" y="1282"/>
                </a:lnTo>
                <a:lnTo>
                  <a:pt x="3413" y="1284"/>
                </a:lnTo>
                <a:lnTo>
                  <a:pt x="3423" y="1292"/>
                </a:lnTo>
                <a:lnTo>
                  <a:pt x="3419" y="1302"/>
                </a:lnTo>
                <a:lnTo>
                  <a:pt x="3409" y="1305"/>
                </a:lnTo>
                <a:lnTo>
                  <a:pt x="3400" y="1301"/>
                </a:lnTo>
                <a:lnTo>
                  <a:pt x="3397" y="1308"/>
                </a:lnTo>
                <a:lnTo>
                  <a:pt x="3393" y="1309"/>
                </a:lnTo>
                <a:lnTo>
                  <a:pt x="3392" y="1306"/>
                </a:lnTo>
                <a:lnTo>
                  <a:pt x="3380" y="1302"/>
                </a:lnTo>
                <a:lnTo>
                  <a:pt x="3380" y="1296"/>
                </a:lnTo>
                <a:lnTo>
                  <a:pt x="3376" y="1294"/>
                </a:lnTo>
                <a:lnTo>
                  <a:pt x="3368" y="1295"/>
                </a:lnTo>
                <a:lnTo>
                  <a:pt x="3368" y="1300"/>
                </a:lnTo>
                <a:lnTo>
                  <a:pt x="3364" y="1301"/>
                </a:lnTo>
                <a:lnTo>
                  <a:pt x="3359" y="1296"/>
                </a:lnTo>
                <a:lnTo>
                  <a:pt x="3350" y="1296"/>
                </a:lnTo>
                <a:lnTo>
                  <a:pt x="3338" y="1308"/>
                </a:lnTo>
                <a:lnTo>
                  <a:pt x="3324" y="1297"/>
                </a:lnTo>
                <a:lnTo>
                  <a:pt x="3322" y="1299"/>
                </a:lnTo>
                <a:lnTo>
                  <a:pt x="3324" y="1306"/>
                </a:lnTo>
                <a:lnTo>
                  <a:pt x="3320" y="1307"/>
                </a:lnTo>
                <a:lnTo>
                  <a:pt x="3322" y="1301"/>
                </a:lnTo>
                <a:lnTo>
                  <a:pt x="3306" y="1287"/>
                </a:lnTo>
                <a:lnTo>
                  <a:pt x="3294" y="1287"/>
                </a:lnTo>
                <a:lnTo>
                  <a:pt x="3291" y="1280"/>
                </a:lnTo>
                <a:lnTo>
                  <a:pt x="3284" y="1283"/>
                </a:lnTo>
                <a:lnTo>
                  <a:pt x="3282" y="1287"/>
                </a:lnTo>
                <a:lnTo>
                  <a:pt x="3276" y="1287"/>
                </a:lnTo>
                <a:lnTo>
                  <a:pt x="3277" y="1283"/>
                </a:lnTo>
                <a:lnTo>
                  <a:pt x="3269" y="1280"/>
                </a:lnTo>
                <a:lnTo>
                  <a:pt x="3269" y="1284"/>
                </a:lnTo>
                <a:lnTo>
                  <a:pt x="3266" y="1283"/>
                </a:lnTo>
                <a:lnTo>
                  <a:pt x="3263" y="1290"/>
                </a:lnTo>
                <a:lnTo>
                  <a:pt x="3250" y="1295"/>
                </a:lnTo>
                <a:lnTo>
                  <a:pt x="3250" y="1301"/>
                </a:lnTo>
                <a:lnTo>
                  <a:pt x="3239" y="1307"/>
                </a:lnTo>
                <a:lnTo>
                  <a:pt x="3241" y="1321"/>
                </a:lnTo>
                <a:lnTo>
                  <a:pt x="3233" y="1323"/>
                </a:lnTo>
                <a:lnTo>
                  <a:pt x="3224" y="1310"/>
                </a:lnTo>
                <a:lnTo>
                  <a:pt x="3220" y="1313"/>
                </a:lnTo>
                <a:lnTo>
                  <a:pt x="3220" y="1319"/>
                </a:lnTo>
                <a:lnTo>
                  <a:pt x="3214" y="1323"/>
                </a:lnTo>
                <a:lnTo>
                  <a:pt x="3213" y="1335"/>
                </a:lnTo>
                <a:lnTo>
                  <a:pt x="3216" y="1339"/>
                </a:lnTo>
                <a:lnTo>
                  <a:pt x="3208" y="1354"/>
                </a:lnTo>
                <a:lnTo>
                  <a:pt x="3217" y="1357"/>
                </a:lnTo>
                <a:lnTo>
                  <a:pt x="3219" y="1368"/>
                </a:lnTo>
                <a:lnTo>
                  <a:pt x="3232" y="1368"/>
                </a:lnTo>
                <a:lnTo>
                  <a:pt x="3244" y="1389"/>
                </a:lnTo>
                <a:lnTo>
                  <a:pt x="3237" y="1389"/>
                </a:lnTo>
                <a:lnTo>
                  <a:pt x="3237" y="1393"/>
                </a:lnTo>
                <a:lnTo>
                  <a:pt x="3247" y="1397"/>
                </a:lnTo>
                <a:lnTo>
                  <a:pt x="3248" y="1402"/>
                </a:lnTo>
                <a:lnTo>
                  <a:pt x="3258" y="1407"/>
                </a:lnTo>
                <a:lnTo>
                  <a:pt x="3250" y="1414"/>
                </a:lnTo>
                <a:lnTo>
                  <a:pt x="3239" y="1430"/>
                </a:lnTo>
                <a:lnTo>
                  <a:pt x="3247" y="1455"/>
                </a:lnTo>
                <a:lnTo>
                  <a:pt x="3254" y="1469"/>
                </a:lnTo>
                <a:lnTo>
                  <a:pt x="3228" y="1498"/>
                </a:lnTo>
                <a:lnTo>
                  <a:pt x="3221" y="1497"/>
                </a:lnTo>
                <a:lnTo>
                  <a:pt x="3212" y="1485"/>
                </a:lnTo>
                <a:lnTo>
                  <a:pt x="3207" y="1485"/>
                </a:lnTo>
                <a:lnTo>
                  <a:pt x="3196" y="1479"/>
                </a:lnTo>
                <a:lnTo>
                  <a:pt x="3197" y="1473"/>
                </a:lnTo>
                <a:lnTo>
                  <a:pt x="3186" y="1468"/>
                </a:lnTo>
                <a:lnTo>
                  <a:pt x="3172" y="1472"/>
                </a:lnTo>
                <a:lnTo>
                  <a:pt x="3169" y="1470"/>
                </a:lnTo>
                <a:lnTo>
                  <a:pt x="3171" y="1469"/>
                </a:lnTo>
                <a:lnTo>
                  <a:pt x="3157" y="1460"/>
                </a:lnTo>
                <a:lnTo>
                  <a:pt x="3139" y="1459"/>
                </a:lnTo>
                <a:lnTo>
                  <a:pt x="3120" y="1453"/>
                </a:lnTo>
                <a:lnTo>
                  <a:pt x="3116" y="1457"/>
                </a:lnTo>
                <a:lnTo>
                  <a:pt x="3099" y="1439"/>
                </a:lnTo>
                <a:lnTo>
                  <a:pt x="3091" y="1436"/>
                </a:lnTo>
                <a:lnTo>
                  <a:pt x="3085" y="1430"/>
                </a:lnTo>
                <a:lnTo>
                  <a:pt x="3081" y="1431"/>
                </a:lnTo>
                <a:lnTo>
                  <a:pt x="3077" y="1425"/>
                </a:lnTo>
                <a:lnTo>
                  <a:pt x="3068" y="1421"/>
                </a:lnTo>
                <a:lnTo>
                  <a:pt x="3073" y="1419"/>
                </a:lnTo>
                <a:lnTo>
                  <a:pt x="3069" y="1418"/>
                </a:lnTo>
                <a:lnTo>
                  <a:pt x="3071" y="1416"/>
                </a:lnTo>
                <a:lnTo>
                  <a:pt x="3075" y="1420"/>
                </a:lnTo>
                <a:lnTo>
                  <a:pt x="3084" y="1419"/>
                </a:lnTo>
                <a:lnTo>
                  <a:pt x="3082" y="1412"/>
                </a:lnTo>
                <a:lnTo>
                  <a:pt x="3087" y="1404"/>
                </a:lnTo>
                <a:lnTo>
                  <a:pt x="3089" y="1405"/>
                </a:lnTo>
                <a:lnTo>
                  <a:pt x="3091" y="1402"/>
                </a:lnTo>
                <a:lnTo>
                  <a:pt x="3096" y="1404"/>
                </a:lnTo>
                <a:lnTo>
                  <a:pt x="3087" y="1396"/>
                </a:lnTo>
                <a:lnTo>
                  <a:pt x="3084" y="1391"/>
                </a:lnTo>
                <a:lnTo>
                  <a:pt x="3096" y="1391"/>
                </a:lnTo>
                <a:lnTo>
                  <a:pt x="3093" y="1390"/>
                </a:lnTo>
                <a:lnTo>
                  <a:pt x="3093" y="1387"/>
                </a:lnTo>
                <a:lnTo>
                  <a:pt x="3106" y="1383"/>
                </a:lnTo>
                <a:lnTo>
                  <a:pt x="3106" y="1379"/>
                </a:lnTo>
                <a:lnTo>
                  <a:pt x="3091" y="1382"/>
                </a:lnTo>
                <a:lnTo>
                  <a:pt x="3092" y="1373"/>
                </a:lnTo>
                <a:lnTo>
                  <a:pt x="3099" y="1370"/>
                </a:lnTo>
                <a:lnTo>
                  <a:pt x="3100" y="1366"/>
                </a:lnTo>
                <a:lnTo>
                  <a:pt x="3114" y="1366"/>
                </a:lnTo>
                <a:lnTo>
                  <a:pt x="3116" y="1357"/>
                </a:lnTo>
                <a:lnTo>
                  <a:pt x="3111" y="1350"/>
                </a:lnTo>
                <a:lnTo>
                  <a:pt x="3117" y="1344"/>
                </a:lnTo>
                <a:lnTo>
                  <a:pt x="3112" y="1341"/>
                </a:lnTo>
                <a:lnTo>
                  <a:pt x="3119" y="1336"/>
                </a:lnTo>
                <a:lnTo>
                  <a:pt x="3118" y="1329"/>
                </a:lnTo>
                <a:lnTo>
                  <a:pt x="3114" y="1330"/>
                </a:lnTo>
                <a:lnTo>
                  <a:pt x="3104" y="1322"/>
                </a:lnTo>
                <a:lnTo>
                  <a:pt x="3101" y="1324"/>
                </a:lnTo>
                <a:lnTo>
                  <a:pt x="3092" y="1318"/>
                </a:lnTo>
                <a:lnTo>
                  <a:pt x="3088" y="1322"/>
                </a:lnTo>
                <a:lnTo>
                  <a:pt x="3080" y="1310"/>
                </a:lnTo>
                <a:lnTo>
                  <a:pt x="3068" y="1315"/>
                </a:lnTo>
                <a:lnTo>
                  <a:pt x="3062" y="1310"/>
                </a:lnTo>
                <a:lnTo>
                  <a:pt x="3054" y="1311"/>
                </a:lnTo>
                <a:lnTo>
                  <a:pt x="3051" y="1309"/>
                </a:lnTo>
                <a:lnTo>
                  <a:pt x="3051" y="1296"/>
                </a:lnTo>
                <a:lnTo>
                  <a:pt x="3046" y="1292"/>
                </a:lnTo>
                <a:lnTo>
                  <a:pt x="3036" y="1292"/>
                </a:lnTo>
                <a:lnTo>
                  <a:pt x="3032" y="1283"/>
                </a:lnTo>
                <a:lnTo>
                  <a:pt x="3037" y="1279"/>
                </a:lnTo>
                <a:lnTo>
                  <a:pt x="3029" y="1267"/>
                </a:lnTo>
                <a:lnTo>
                  <a:pt x="3008" y="1267"/>
                </a:lnTo>
                <a:lnTo>
                  <a:pt x="3006" y="1273"/>
                </a:lnTo>
                <a:lnTo>
                  <a:pt x="3000" y="1272"/>
                </a:lnTo>
                <a:lnTo>
                  <a:pt x="2997" y="1268"/>
                </a:lnTo>
                <a:lnTo>
                  <a:pt x="2997" y="1256"/>
                </a:lnTo>
                <a:lnTo>
                  <a:pt x="2993" y="1251"/>
                </a:lnTo>
                <a:lnTo>
                  <a:pt x="2995" y="1247"/>
                </a:lnTo>
                <a:lnTo>
                  <a:pt x="3006" y="1249"/>
                </a:lnTo>
                <a:lnTo>
                  <a:pt x="3013" y="1241"/>
                </a:lnTo>
                <a:lnTo>
                  <a:pt x="3009" y="1238"/>
                </a:lnTo>
                <a:lnTo>
                  <a:pt x="3009" y="1235"/>
                </a:lnTo>
                <a:lnTo>
                  <a:pt x="3000" y="1233"/>
                </a:lnTo>
                <a:lnTo>
                  <a:pt x="3001" y="1227"/>
                </a:lnTo>
                <a:lnTo>
                  <a:pt x="2993" y="1222"/>
                </a:lnTo>
                <a:lnTo>
                  <a:pt x="2990" y="1212"/>
                </a:lnTo>
                <a:lnTo>
                  <a:pt x="2986" y="1208"/>
                </a:lnTo>
                <a:lnTo>
                  <a:pt x="2989" y="1203"/>
                </a:lnTo>
                <a:lnTo>
                  <a:pt x="2986" y="1196"/>
                </a:lnTo>
                <a:lnTo>
                  <a:pt x="2987" y="1189"/>
                </a:lnTo>
                <a:lnTo>
                  <a:pt x="2978" y="1182"/>
                </a:lnTo>
                <a:lnTo>
                  <a:pt x="2967" y="1186"/>
                </a:lnTo>
                <a:lnTo>
                  <a:pt x="2966" y="1180"/>
                </a:lnTo>
                <a:lnTo>
                  <a:pt x="2957" y="1180"/>
                </a:lnTo>
                <a:lnTo>
                  <a:pt x="2948" y="1175"/>
                </a:lnTo>
                <a:lnTo>
                  <a:pt x="2949" y="1171"/>
                </a:lnTo>
                <a:lnTo>
                  <a:pt x="2945" y="1158"/>
                </a:lnTo>
                <a:lnTo>
                  <a:pt x="2942" y="1155"/>
                </a:lnTo>
                <a:lnTo>
                  <a:pt x="2944" y="1145"/>
                </a:lnTo>
                <a:lnTo>
                  <a:pt x="2937" y="1139"/>
                </a:lnTo>
                <a:lnTo>
                  <a:pt x="2940" y="1132"/>
                </a:lnTo>
                <a:lnTo>
                  <a:pt x="2944" y="1131"/>
                </a:lnTo>
                <a:lnTo>
                  <a:pt x="2938" y="1121"/>
                </a:lnTo>
                <a:lnTo>
                  <a:pt x="2938" y="1105"/>
                </a:lnTo>
                <a:lnTo>
                  <a:pt x="2945" y="1092"/>
                </a:lnTo>
                <a:lnTo>
                  <a:pt x="2948" y="1091"/>
                </a:lnTo>
                <a:lnTo>
                  <a:pt x="2947" y="1087"/>
                </a:lnTo>
                <a:lnTo>
                  <a:pt x="2947" y="1078"/>
                </a:lnTo>
                <a:lnTo>
                  <a:pt x="2951" y="1082"/>
                </a:lnTo>
                <a:lnTo>
                  <a:pt x="2953" y="1076"/>
                </a:lnTo>
                <a:lnTo>
                  <a:pt x="2958" y="1078"/>
                </a:lnTo>
                <a:lnTo>
                  <a:pt x="2963" y="1072"/>
                </a:lnTo>
                <a:lnTo>
                  <a:pt x="2977" y="1076"/>
                </a:lnTo>
                <a:lnTo>
                  <a:pt x="2978" y="1073"/>
                </a:lnTo>
                <a:lnTo>
                  <a:pt x="2955" y="1061"/>
                </a:lnTo>
                <a:lnTo>
                  <a:pt x="2952" y="1056"/>
                </a:lnTo>
                <a:lnTo>
                  <a:pt x="2956" y="1059"/>
                </a:lnTo>
                <a:lnTo>
                  <a:pt x="2954" y="1055"/>
                </a:lnTo>
                <a:lnTo>
                  <a:pt x="2956" y="1051"/>
                </a:lnTo>
                <a:lnTo>
                  <a:pt x="2944" y="1056"/>
                </a:lnTo>
                <a:lnTo>
                  <a:pt x="2992" y="998"/>
                </a:lnTo>
                <a:lnTo>
                  <a:pt x="2997" y="986"/>
                </a:lnTo>
                <a:lnTo>
                  <a:pt x="2992" y="976"/>
                </a:lnTo>
                <a:lnTo>
                  <a:pt x="2974" y="960"/>
                </a:lnTo>
                <a:lnTo>
                  <a:pt x="2983" y="950"/>
                </a:lnTo>
                <a:lnTo>
                  <a:pt x="2983" y="944"/>
                </a:lnTo>
                <a:lnTo>
                  <a:pt x="2975" y="938"/>
                </a:lnTo>
                <a:lnTo>
                  <a:pt x="2974" y="932"/>
                </a:lnTo>
                <a:lnTo>
                  <a:pt x="2978" y="930"/>
                </a:lnTo>
                <a:lnTo>
                  <a:pt x="2977" y="926"/>
                </a:lnTo>
                <a:lnTo>
                  <a:pt x="2970" y="921"/>
                </a:lnTo>
                <a:lnTo>
                  <a:pt x="2969" y="916"/>
                </a:lnTo>
                <a:lnTo>
                  <a:pt x="2972" y="915"/>
                </a:lnTo>
                <a:lnTo>
                  <a:pt x="2969" y="910"/>
                </a:lnTo>
                <a:lnTo>
                  <a:pt x="2972" y="896"/>
                </a:lnTo>
                <a:lnTo>
                  <a:pt x="2977" y="894"/>
                </a:lnTo>
                <a:lnTo>
                  <a:pt x="2973" y="879"/>
                </a:lnTo>
                <a:lnTo>
                  <a:pt x="2962" y="852"/>
                </a:lnTo>
                <a:lnTo>
                  <a:pt x="2975" y="823"/>
                </a:lnTo>
                <a:lnTo>
                  <a:pt x="2966" y="809"/>
                </a:lnTo>
                <a:lnTo>
                  <a:pt x="2956" y="805"/>
                </a:lnTo>
                <a:lnTo>
                  <a:pt x="2953" y="791"/>
                </a:lnTo>
                <a:lnTo>
                  <a:pt x="2958" y="779"/>
                </a:lnTo>
                <a:lnTo>
                  <a:pt x="2952" y="777"/>
                </a:lnTo>
                <a:lnTo>
                  <a:pt x="2960" y="771"/>
                </a:lnTo>
                <a:lnTo>
                  <a:pt x="2964" y="769"/>
                </a:lnTo>
                <a:lnTo>
                  <a:pt x="2965" y="761"/>
                </a:lnTo>
                <a:lnTo>
                  <a:pt x="2976" y="753"/>
                </a:lnTo>
                <a:lnTo>
                  <a:pt x="2976" y="746"/>
                </a:lnTo>
                <a:lnTo>
                  <a:pt x="2987" y="751"/>
                </a:lnTo>
                <a:lnTo>
                  <a:pt x="2987" y="741"/>
                </a:lnTo>
                <a:lnTo>
                  <a:pt x="3000" y="746"/>
                </a:lnTo>
                <a:lnTo>
                  <a:pt x="3000" y="739"/>
                </a:lnTo>
                <a:lnTo>
                  <a:pt x="3004" y="741"/>
                </a:lnTo>
                <a:lnTo>
                  <a:pt x="3002" y="736"/>
                </a:lnTo>
                <a:lnTo>
                  <a:pt x="3003" y="734"/>
                </a:lnTo>
                <a:lnTo>
                  <a:pt x="3019" y="743"/>
                </a:lnTo>
                <a:lnTo>
                  <a:pt x="3016" y="750"/>
                </a:lnTo>
                <a:lnTo>
                  <a:pt x="3003" y="748"/>
                </a:lnTo>
                <a:lnTo>
                  <a:pt x="3010" y="753"/>
                </a:lnTo>
                <a:lnTo>
                  <a:pt x="3006" y="756"/>
                </a:lnTo>
                <a:lnTo>
                  <a:pt x="3017" y="754"/>
                </a:lnTo>
                <a:lnTo>
                  <a:pt x="3015" y="761"/>
                </a:lnTo>
                <a:lnTo>
                  <a:pt x="3024" y="756"/>
                </a:lnTo>
                <a:lnTo>
                  <a:pt x="3020" y="763"/>
                </a:lnTo>
                <a:lnTo>
                  <a:pt x="3024" y="765"/>
                </a:lnTo>
                <a:lnTo>
                  <a:pt x="3024" y="766"/>
                </a:lnTo>
                <a:lnTo>
                  <a:pt x="3017" y="775"/>
                </a:lnTo>
                <a:lnTo>
                  <a:pt x="3023" y="769"/>
                </a:lnTo>
                <a:lnTo>
                  <a:pt x="3027" y="760"/>
                </a:lnTo>
                <a:lnTo>
                  <a:pt x="3059" y="767"/>
                </a:lnTo>
                <a:lnTo>
                  <a:pt x="3085" y="786"/>
                </a:lnTo>
                <a:lnTo>
                  <a:pt x="3094" y="799"/>
                </a:lnTo>
                <a:lnTo>
                  <a:pt x="3110" y="809"/>
                </a:lnTo>
                <a:lnTo>
                  <a:pt x="3114" y="810"/>
                </a:lnTo>
                <a:lnTo>
                  <a:pt x="3113" y="806"/>
                </a:lnTo>
                <a:lnTo>
                  <a:pt x="3123" y="821"/>
                </a:lnTo>
                <a:lnTo>
                  <a:pt x="3131" y="825"/>
                </a:lnTo>
                <a:lnTo>
                  <a:pt x="3132" y="840"/>
                </a:lnTo>
                <a:lnTo>
                  <a:pt x="3136" y="844"/>
                </a:lnTo>
                <a:lnTo>
                  <a:pt x="3133" y="856"/>
                </a:lnTo>
                <a:lnTo>
                  <a:pt x="3117" y="875"/>
                </a:lnTo>
                <a:lnTo>
                  <a:pt x="3096" y="882"/>
                </a:lnTo>
                <a:lnTo>
                  <a:pt x="3053" y="871"/>
                </a:lnTo>
                <a:lnTo>
                  <a:pt x="3043" y="863"/>
                </a:lnTo>
                <a:lnTo>
                  <a:pt x="3038" y="866"/>
                </a:lnTo>
                <a:lnTo>
                  <a:pt x="3025" y="855"/>
                </a:lnTo>
                <a:lnTo>
                  <a:pt x="3020" y="856"/>
                </a:lnTo>
                <a:lnTo>
                  <a:pt x="3012" y="844"/>
                </a:lnTo>
                <a:lnTo>
                  <a:pt x="3001" y="843"/>
                </a:lnTo>
                <a:lnTo>
                  <a:pt x="3006" y="844"/>
                </a:lnTo>
                <a:lnTo>
                  <a:pt x="3016" y="857"/>
                </a:lnTo>
                <a:lnTo>
                  <a:pt x="3014" y="859"/>
                </a:lnTo>
                <a:lnTo>
                  <a:pt x="3021" y="862"/>
                </a:lnTo>
                <a:lnTo>
                  <a:pt x="3015" y="864"/>
                </a:lnTo>
                <a:lnTo>
                  <a:pt x="3023" y="863"/>
                </a:lnTo>
                <a:lnTo>
                  <a:pt x="3016" y="866"/>
                </a:lnTo>
                <a:lnTo>
                  <a:pt x="3026" y="867"/>
                </a:lnTo>
                <a:lnTo>
                  <a:pt x="3021" y="873"/>
                </a:lnTo>
                <a:lnTo>
                  <a:pt x="3033" y="875"/>
                </a:lnTo>
                <a:lnTo>
                  <a:pt x="3043" y="888"/>
                </a:lnTo>
                <a:lnTo>
                  <a:pt x="3045" y="894"/>
                </a:lnTo>
                <a:lnTo>
                  <a:pt x="3041" y="891"/>
                </a:lnTo>
                <a:lnTo>
                  <a:pt x="3040" y="903"/>
                </a:lnTo>
                <a:lnTo>
                  <a:pt x="3036" y="905"/>
                </a:lnTo>
                <a:lnTo>
                  <a:pt x="3044" y="924"/>
                </a:lnTo>
                <a:lnTo>
                  <a:pt x="3044" y="930"/>
                </a:lnTo>
                <a:lnTo>
                  <a:pt x="3042" y="934"/>
                </a:lnTo>
                <a:lnTo>
                  <a:pt x="3044" y="934"/>
                </a:lnTo>
                <a:lnTo>
                  <a:pt x="3061" y="944"/>
                </a:lnTo>
                <a:lnTo>
                  <a:pt x="3063" y="951"/>
                </a:lnTo>
                <a:lnTo>
                  <a:pt x="3081" y="957"/>
                </a:lnTo>
                <a:lnTo>
                  <a:pt x="3089" y="950"/>
                </a:lnTo>
                <a:lnTo>
                  <a:pt x="3088" y="941"/>
                </a:lnTo>
                <a:lnTo>
                  <a:pt x="3076" y="938"/>
                </a:lnTo>
                <a:lnTo>
                  <a:pt x="3068" y="927"/>
                </a:lnTo>
                <a:lnTo>
                  <a:pt x="3066" y="920"/>
                </a:lnTo>
                <a:lnTo>
                  <a:pt x="3072" y="919"/>
                </a:lnTo>
                <a:lnTo>
                  <a:pt x="3072" y="912"/>
                </a:lnTo>
                <a:lnTo>
                  <a:pt x="3093" y="923"/>
                </a:lnTo>
                <a:lnTo>
                  <a:pt x="3088" y="926"/>
                </a:lnTo>
                <a:lnTo>
                  <a:pt x="3088" y="930"/>
                </a:lnTo>
                <a:lnTo>
                  <a:pt x="3095" y="925"/>
                </a:lnTo>
                <a:lnTo>
                  <a:pt x="3123" y="934"/>
                </a:lnTo>
                <a:lnTo>
                  <a:pt x="3122" y="921"/>
                </a:lnTo>
                <a:lnTo>
                  <a:pt x="3112" y="905"/>
                </a:lnTo>
                <a:lnTo>
                  <a:pt x="3114" y="898"/>
                </a:lnTo>
                <a:lnTo>
                  <a:pt x="3136" y="881"/>
                </a:lnTo>
                <a:lnTo>
                  <a:pt x="3148" y="866"/>
                </a:lnTo>
                <a:lnTo>
                  <a:pt x="3163" y="869"/>
                </a:lnTo>
                <a:lnTo>
                  <a:pt x="3168" y="876"/>
                </a:lnTo>
                <a:lnTo>
                  <a:pt x="3163" y="881"/>
                </a:lnTo>
                <a:lnTo>
                  <a:pt x="3164" y="883"/>
                </a:lnTo>
                <a:lnTo>
                  <a:pt x="3166" y="885"/>
                </a:lnTo>
                <a:lnTo>
                  <a:pt x="3165" y="881"/>
                </a:lnTo>
                <a:lnTo>
                  <a:pt x="3165" y="880"/>
                </a:lnTo>
                <a:lnTo>
                  <a:pt x="3166" y="880"/>
                </a:lnTo>
                <a:lnTo>
                  <a:pt x="3171" y="878"/>
                </a:lnTo>
                <a:lnTo>
                  <a:pt x="3175" y="889"/>
                </a:lnTo>
                <a:lnTo>
                  <a:pt x="3174" y="877"/>
                </a:lnTo>
                <a:lnTo>
                  <a:pt x="3176" y="870"/>
                </a:lnTo>
                <a:lnTo>
                  <a:pt x="3180" y="860"/>
                </a:lnTo>
                <a:lnTo>
                  <a:pt x="3178" y="856"/>
                </a:lnTo>
                <a:lnTo>
                  <a:pt x="3180" y="851"/>
                </a:lnTo>
                <a:lnTo>
                  <a:pt x="3169" y="840"/>
                </a:lnTo>
                <a:lnTo>
                  <a:pt x="3175" y="823"/>
                </a:lnTo>
                <a:lnTo>
                  <a:pt x="3174" y="817"/>
                </a:lnTo>
                <a:lnTo>
                  <a:pt x="3176" y="814"/>
                </a:lnTo>
                <a:lnTo>
                  <a:pt x="3175" y="814"/>
                </a:lnTo>
                <a:lnTo>
                  <a:pt x="3176" y="802"/>
                </a:lnTo>
                <a:lnTo>
                  <a:pt x="3163" y="786"/>
                </a:lnTo>
                <a:lnTo>
                  <a:pt x="3200" y="794"/>
                </a:lnTo>
                <a:lnTo>
                  <a:pt x="3209" y="806"/>
                </a:lnTo>
                <a:lnTo>
                  <a:pt x="3211" y="818"/>
                </a:lnTo>
                <a:lnTo>
                  <a:pt x="3193" y="822"/>
                </a:lnTo>
                <a:lnTo>
                  <a:pt x="3186" y="836"/>
                </a:lnTo>
                <a:lnTo>
                  <a:pt x="3195" y="842"/>
                </a:lnTo>
                <a:lnTo>
                  <a:pt x="3202" y="855"/>
                </a:lnTo>
                <a:lnTo>
                  <a:pt x="3209" y="854"/>
                </a:lnTo>
                <a:lnTo>
                  <a:pt x="3206" y="858"/>
                </a:lnTo>
                <a:lnTo>
                  <a:pt x="3225" y="849"/>
                </a:lnTo>
                <a:lnTo>
                  <a:pt x="3225" y="842"/>
                </a:lnTo>
                <a:lnTo>
                  <a:pt x="3229" y="832"/>
                </a:lnTo>
                <a:lnTo>
                  <a:pt x="3227" y="828"/>
                </a:lnTo>
                <a:lnTo>
                  <a:pt x="3229" y="825"/>
                </a:lnTo>
                <a:lnTo>
                  <a:pt x="3245" y="825"/>
                </a:lnTo>
                <a:lnTo>
                  <a:pt x="3238" y="814"/>
                </a:lnTo>
                <a:lnTo>
                  <a:pt x="3247" y="817"/>
                </a:lnTo>
                <a:lnTo>
                  <a:pt x="3269" y="798"/>
                </a:lnTo>
                <a:lnTo>
                  <a:pt x="3287" y="791"/>
                </a:lnTo>
                <a:lnTo>
                  <a:pt x="3291" y="794"/>
                </a:lnTo>
                <a:lnTo>
                  <a:pt x="3288" y="797"/>
                </a:lnTo>
                <a:lnTo>
                  <a:pt x="3290" y="800"/>
                </a:lnTo>
                <a:lnTo>
                  <a:pt x="3296" y="794"/>
                </a:lnTo>
                <a:lnTo>
                  <a:pt x="3293" y="790"/>
                </a:lnTo>
                <a:lnTo>
                  <a:pt x="3295" y="787"/>
                </a:lnTo>
                <a:lnTo>
                  <a:pt x="3290" y="788"/>
                </a:lnTo>
                <a:lnTo>
                  <a:pt x="3307" y="776"/>
                </a:lnTo>
                <a:lnTo>
                  <a:pt x="3322" y="773"/>
                </a:lnTo>
                <a:lnTo>
                  <a:pt x="3309" y="777"/>
                </a:lnTo>
                <a:lnTo>
                  <a:pt x="3315" y="779"/>
                </a:lnTo>
                <a:lnTo>
                  <a:pt x="3311" y="787"/>
                </a:lnTo>
                <a:lnTo>
                  <a:pt x="3313" y="797"/>
                </a:lnTo>
                <a:lnTo>
                  <a:pt x="3303" y="801"/>
                </a:lnTo>
                <a:lnTo>
                  <a:pt x="3318" y="804"/>
                </a:lnTo>
                <a:lnTo>
                  <a:pt x="3322" y="800"/>
                </a:lnTo>
                <a:lnTo>
                  <a:pt x="3326" y="805"/>
                </a:lnTo>
                <a:lnTo>
                  <a:pt x="3328" y="795"/>
                </a:lnTo>
                <a:lnTo>
                  <a:pt x="3342" y="787"/>
                </a:lnTo>
                <a:lnTo>
                  <a:pt x="3361" y="791"/>
                </a:lnTo>
                <a:lnTo>
                  <a:pt x="3374" y="777"/>
                </a:lnTo>
                <a:lnTo>
                  <a:pt x="3377" y="783"/>
                </a:lnTo>
                <a:lnTo>
                  <a:pt x="3375" y="777"/>
                </a:lnTo>
                <a:lnTo>
                  <a:pt x="3384" y="773"/>
                </a:lnTo>
                <a:lnTo>
                  <a:pt x="3388" y="773"/>
                </a:lnTo>
                <a:lnTo>
                  <a:pt x="3384" y="776"/>
                </a:lnTo>
                <a:lnTo>
                  <a:pt x="3391" y="783"/>
                </a:lnTo>
                <a:lnTo>
                  <a:pt x="3386" y="788"/>
                </a:lnTo>
                <a:lnTo>
                  <a:pt x="3386" y="795"/>
                </a:lnTo>
                <a:lnTo>
                  <a:pt x="3397" y="798"/>
                </a:lnTo>
                <a:lnTo>
                  <a:pt x="3399" y="794"/>
                </a:lnTo>
                <a:lnTo>
                  <a:pt x="3397" y="786"/>
                </a:lnTo>
                <a:lnTo>
                  <a:pt x="3413" y="777"/>
                </a:lnTo>
                <a:lnTo>
                  <a:pt x="3412" y="768"/>
                </a:lnTo>
                <a:lnTo>
                  <a:pt x="3408" y="768"/>
                </a:lnTo>
                <a:lnTo>
                  <a:pt x="3402" y="750"/>
                </a:lnTo>
                <a:lnTo>
                  <a:pt x="3413" y="738"/>
                </a:lnTo>
                <a:lnTo>
                  <a:pt x="3460" y="753"/>
                </a:lnTo>
                <a:lnTo>
                  <a:pt x="3470" y="761"/>
                </a:lnTo>
                <a:lnTo>
                  <a:pt x="3467" y="768"/>
                </a:lnTo>
                <a:lnTo>
                  <a:pt x="3471" y="763"/>
                </a:lnTo>
                <a:lnTo>
                  <a:pt x="3500" y="779"/>
                </a:lnTo>
                <a:lnTo>
                  <a:pt x="3515" y="796"/>
                </a:lnTo>
                <a:lnTo>
                  <a:pt x="3517" y="805"/>
                </a:lnTo>
                <a:lnTo>
                  <a:pt x="3525" y="788"/>
                </a:lnTo>
                <a:lnTo>
                  <a:pt x="3528" y="778"/>
                </a:lnTo>
                <a:lnTo>
                  <a:pt x="3527" y="777"/>
                </a:lnTo>
                <a:lnTo>
                  <a:pt x="3530" y="775"/>
                </a:lnTo>
                <a:lnTo>
                  <a:pt x="3519" y="774"/>
                </a:lnTo>
                <a:lnTo>
                  <a:pt x="3513" y="762"/>
                </a:lnTo>
                <a:lnTo>
                  <a:pt x="3514" y="752"/>
                </a:lnTo>
                <a:lnTo>
                  <a:pt x="3499" y="745"/>
                </a:lnTo>
                <a:lnTo>
                  <a:pt x="3498" y="752"/>
                </a:lnTo>
                <a:lnTo>
                  <a:pt x="3495" y="750"/>
                </a:lnTo>
                <a:lnTo>
                  <a:pt x="3497" y="731"/>
                </a:lnTo>
                <a:lnTo>
                  <a:pt x="3503" y="729"/>
                </a:lnTo>
                <a:lnTo>
                  <a:pt x="3500" y="724"/>
                </a:lnTo>
                <a:lnTo>
                  <a:pt x="3503" y="700"/>
                </a:lnTo>
                <a:lnTo>
                  <a:pt x="3493" y="696"/>
                </a:lnTo>
                <a:lnTo>
                  <a:pt x="3497" y="687"/>
                </a:lnTo>
                <a:lnTo>
                  <a:pt x="3493" y="689"/>
                </a:lnTo>
                <a:lnTo>
                  <a:pt x="3496" y="681"/>
                </a:lnTo>
                <a:lnTo>
                  <a:pt x="3519" y="654"/>
                </a:lnTo>
                <a:lnTo>
                  <a:pt x="3527" y="613"/>
                </a:lnTo>
                <a:lnTo>
                  <a:pt x="3532" y="601"/>
                </a:lnTo>
                <a:lnTo>
                  <a:pt x="3563" y="603"/>
                </a:lnTo>
                <a:lnTo>
                  <a:pt x="3581" y="613"/>
                </a:lnTo>
                <a:lnTo>
                  <a:pt x="3580" y="617"/>
                </a:lnTo>
                <a:lnTo>
                  <a:pt x="3581" y="633"/>
                </a:lnTo>
                <a:lnTo>
                  <a:pt x="3574" y="653"/>
                </a:lnTo>
                <a:lnTo>
                  <a:pt x="3574" y="658"/>
                </a:lnTo>
                <a:lnTo>
                  <a:pt x="3566" y="670"/>
                </a:lnTo>
                <a:lnTo>
                  <a:pt x="3578" y="684"/>
                </a:lnTo>
                <a:lnTo>
                  <a:pt x="3581" y="696"/>
                </a:lnTo>
                <a:lnTo>
                  <a:pt x="3579" y="707"/>
                </a:lnTo>
                <a:lnTo>
                  <a:pt x="3580" y="715"/>
                </a:lnTo>
                <a:lnTo>
                  <a:pt x="3576" y="720"/>
                </a:lnTo>
                <a:lnTo>
                  <a:pt x="3578" y="725"/>
                </a:lnTo>
                <a:lnTo>
                  <a:pt x="3576" y="731"/>
                </a:lnTo>
                <a:lnTo>
                  <a:pt x="3579" y="739"/>
                </a:lnTo>
                <a:lnTo>
                  <a:pt x="3577" y="748"/>
                </a:lnTo>
                <a:lnTo>
                  <a:pt x="3577" y="774"/>
                </a:lnTo>
                <a:lnTo>
                  <a:pt x="3593" y="795"/>
                </a:lnTo>
                <a:lnTo>
                  <a:pt x="3585" y="803"/>
                </a:lnTo>
                <a:lnTo>
                  <a:pt x="3586" y="817"/>
                </a:lnTo>
                <a:lnTo>
                  <a:pt x="3584" y="822"/>
                </a:lnTo>
                <a:lnTo>
                  <a:pt x="3577" y="826"/>
                </a:lnTo>
                <a:lnTo>
                  <a:pt x="3575" y="837"/>
                </a:lnTo>
                <a:lnTo>
                  <a:pt x="3570" y="838"/>
                </a:lnTo>
                <a:lnTo>
                  <a:pt x="3572" y="843"/>
                </a:lnTo>
                <a:lnTo>
                  <a:pt x="3566" y="851"/>
                </a:lnTo>
                <a:lnTo>
                  <a:pt x="3561" y="850"/>
                </a:lnTo>
                <a:lnTo>
                  <a:pt x="3563" y="862"/>
                </a:lnTo>
                <a:lnTo>
                  <a:pt x="3551" y="866"/>
                </a:lnTo>
                <a:lnTo>
                  <a:pt x="3545" y="862"/>
                </a:lnTo>
                <a:lnTo>
                  <a:pt x="3551" y="858"/>
                </a:lnTo>
                <a:lnTo>
                  <a:pt x="3527" y="856"/>
                </a:lnTo>
                <a:lnTo>
                  <a:pt x="3532" y="866"/>
                </a:lnTo>
                <a:lnTo>
                  <a:pt x="3569" y="877"/>
                </a:lnTo>
                <a:lnTo>
                  <a:pt x="3574" y="874"/>
                </a:lnTo>
                <a:lnTo>
                  <a:pt x="3576" y="863"/>
                </a:lnTo>
                <a:lnTo>
                  <a:pt x="3596" y="849"/>
                </a:lnTo>
                <a:lnTo>
                  <a:pt x="3596" y="838"/>
                </a:lnTo>
                <a:lnTo>
                  <a:pt x="3601" y="830"/>
                </a:lnTo>
                <a:lnTo>
                  <a:pt x="3609" y="818"/>
                </a:lnTo>
                <a:lnTo>
                  <a:pt x="3608" y="806"/>
                </a:lnTo>
                <a:lnTo>
                  <a:pt x="3603" y="798"/>
                </a:lnTo>
                <a:lnTo>
                  <a:pt x="3604" y="784"/>
                </a:lnTo>
                <a:lnTo>
                  <a:pt x="3631" y="773"/>
                </a:lnTo>
                <a:lnTo>
                  <a:pt x="3645" y="792"/>
                </a:lnTo>
                <a:lnTo>
                  <a:pt x="3642" y="801"/>
                </a:lnTo>
                <a:lnTo>
                  <a:pt x="3645" y="803"/>
                </a:lnTo>
                <a:lnTo>
                  <a:pt x="3643" y="813"/>
                </a:lnTo>
                <a:lnTo>
                  <a:pt x="3645" y="815"/>
                </a:lnTo>
                <a:lnTo>
                  <a:pt x="3642" y="821"/>
                </a:lnTo>
                <a:lnTo>
                  <a:pt x="3652" y="828"/>
                </a:lnTo>
                <a:lnTo>
                  <a:pt x="3669" y="828"/>
                </a:lnTo>
                <a:lnTo>
                  <a:pt x="3647" y="821"/>
                </a:lnTo>
                <a:lnTo>
                  <a:pt x="3648" y="806"/>
                </a:lnTo>
                <a:lnTo>
                  <a:pt x="3657" y="802"/>
                </a:lnTo>
                <a:lnTo>
                  <a:pt x="3651" y="792"/>
                </a:lnTo>
                <a:lnTo>
                  <a:pt x="3649" y="777"/>
                </a:lnTo>
                <a:lnTo>
                  <a:pt x="3626" y="764"/>
                </a:lnTo>
                <a:lnTo>
                  <a:pt x="3608" y="770"/>
                </a:lnTo>
                <a:lnTo>
                  <a:pt x="3594" y="767"/>
                </a:lnTo>
                <a:lnTo>
                  <a:pt x="3596" y="757"/>
                </a:lnTo>
                <a:lnTo>
                  <a:pt x="3591" y="744"/>
                </a:lnTo>
                <a:lnTo>
                  <a:pt x="3593" y="727"/>
                </a:lnTo>
                <a:lnTo>
                  <a:pt x="3602" y="712"/>
                </a:lnTo>
                <a:lnTo>
                  <a:pt x="3602" y="705"/>
                </a:lnTo>
                <a:lnTo>
                  <a:pt x="3591" y="679"/>
                </a:lnTo>
                <a:lnTo>
                  <a:pt x="3584" y="672"/>
                </a:lnTo>
                <a:lnTo>
                  <a:pt x="3591" y="661"/>
                </a:lnTo>
                <a:lnTo>
                  <a:pt x="3591" y="654"/>
                </a:lnTo>
                <a:lnTo>
                  <a:pt x="3611" y="640"/>
                </a:lnTo>
                <a:lnTo>
                  <a:pt x="3614" y="628"/>
                </a:lnTo>
                <a:lnTo>
                  <a:pt x="3610" y="606"/>
                </a:lnTo>
                <a:lnTo>
                  <a:pt x="3617" y="608"/>
                </a:lnTo>
                <a:lnTo>
                  <a:pt x="3622" y="620"/>
                </a:lnTo>
                <a:lnTo>
                  <a:pt x="3620" y="623"/>
                </a:lnTo>
                <a:lnTo>
                  <a:pt x="3622" y="633"/>
                </a:lnTo>
                <a:lnTo>
                  <a:pt x="3615" y="653"/>
                </a:lnTo>
                <a:lnTo>
                  <a:pt x="3619" y="661"/>
                </a:lnTo>
                <a:lnTo>
                  <a:pt x="3616" y="674"/>
                </a:lnTo>
                <a:lnTo>
                  <a:pt x="3638" y="682"/>
                </a:lnTo>
                <a:lnTo>
                  <a:pt x="3639" y="687"/>
                </a:lnTo>
                <a:lnTo>
                  <a:pt x="3640" y="682"/>
                </a:lnTo>
                <a:lnTo>
                  <a:pt x="3650" y="684"/>
                </a:lnTo>
                <a:lnTo>
                  <a:pt x="3661" y="695"/>
                </a:lnTo>
                <a:lnTo>
                  <a:pt x="3670" y="690"/>
                </a:lnTo>
                <a:lnTo>
                  <a:pt x="3662" y="692"/>
                </a:lnTo>
                <a:lnTo>
                  <a:pt x="3662" y="686"/>
                </a:lnTo>
                <a:lnTo>
                  <a:pt x="3658" y="686"/>
                </a:lnTo>
                <a:lnTo>
                  <a:pt x="3658" y="680"/>
                </a:lnTo>
                <a:lnTo>
                  <a:pt x="3653" y="679"/>
                </a:lnTo>
                <a:lnTo>
                  <a:pt x="3654" y="674"/>
                </a:lnTo>
                <a:lnTo>
                  <a:pt x="3648" y="677"/>
                </a:lnTo>
                <a:lnTo>
                  <a:pt x="3630" y="665"/>
                </a:lnTo>
                <a:lnTo>
                  <a:pt x="3627" y="649"/>
                </a:lnTo>
                <a:lnTo>
                  <a:pt x="3639" y="643"/>
                </a:lnTo>
                <a:lnTo>
                  <a:pt x="3651" y="654"/>
                </a:lnTo>
                <a:lnTo>
                  <a:pt x="3657" y="646"/>
                </a:lnTo>
                <a:lnTo>
                  <a:pt x="3646" y="642"/>
                </a:lnTo>
                <a:lnTo>
                  <a:pt x="3646" y="636"/>
                </a:lnTo>
                <a:lnTo>
                  <a:pt x="3662" y="627"/>
                </a:lnTo>
                <a:lnTo>
                  <a:pt x="3675" y="629"/>
                </a:lnTo>
                <a:lnTo>
                  <a:pt x="3694" y="642"/>
                </a:lnTo>
                <a:lnTo>
                  <a:pt x="3692" y="644"/>
                </a:lnTo>
                <a:lnTo>
                  <a:pt x="3706" y="659"/>
                </a:lnTo>
                <a:lnTo>
                  <a:pt x="3729" y="658"/>
                </a:lnTo>
                <a:lnTo>
                  <a:pt x="3723" y="673"/>
                </a:lnTo>
                <a:lnTo>
                  <a:pt x="3714" y="679"/>
                </a:lnTo>
                <a:lnTo>
                  <a:pt x="3716" y="686"/>
                </a:lnTo>
                <a:lnTo>
                  <a:pt x="3714" y="691"/>
                </a:lnTo>
                <a:lnTo>
                  <a:pt x="3717" y="700"/>
                </a:lnTo>
                <a:lnTo>
                  <a:pt x="3712" y="709"/>
                </a:lnTo>
                <a:lnTo>
                  <a:pt x="3716" y="724"/>
                </a:lnTo>
                <a:lnTo>
                  <a:pt x="3713" y="709"/>
                </a:lnTo>
                <a:lnTo>
                  <a:pt x="3717" y="707"/>
                </a:lnTo>
                <a:lnTo>
                  <a:pt x="3720" y="693"/>
                </a:lnTo>
                <a:lnTo>
                  <a:pt x="3726" y="695"/>
                </a:lnTo>
                <a:lnTo>
                  <a:pt x="3725" y="715"/>
                </a:lnTo>
                <a:lnTo>
                  <a:pt x="3720" y="726"/>
                </a:lnTo>
                <a:lnTo>
                  <a:pt x="3728" y="730"/>
                </a:lnTo>
                <a:lnTo>
                  <a:pt x="3726" y="727"/>
                </a:lnTo>
                <a:lnTo>
                  <a:pt x="3725" y="719"/>
                </a:lnTo>
                <a:lnTo>
                  <a:pt x="3736" y="714"/>
                </a:lnTo>
                <a:lnTo>
                  <a:pt x="3727" y="680"/>
                </a:lnTo>
                <a:lnTo>
                  <a:pt x="3734" y="663"/>
                </a:lnTo>
                <a:lnTo>
                  <a:pt x="3730" y="654"/>
                </a:lnTo>
                <a:lnTo>
                  <a:pt x="3714" y="642"/>
                </a:lnTo>
                <a:lnTo>
                  <a:pt x="3716" y="637"/>
                </a:lnTo>
                <a:lnTo>
                  <a:pt x="3713" y="633"/>
                </a:lnTo>
                <a:lnTo>
                  <a:pt x="3693" y="621"/>
                </a:lnTo>
                <a:lnTo>
                  <a:pt x="3694" y="617"/>
                </a:lnTo>
                <a:lnTo>
                  <a:pt x="3691" y="613"/>
                </a:lnTo>
                <a:lnTo>
                  <a:pt x="3694" y="600"/>
                </a:lnTo>
                <a:lnTo>
                  <a:pt x="3686" y="590"/>
                </a:lnTo>
                <a:lnTo>
                  <a:pt x="3691" y="588"/>
                </a:lnTo>
                <a:lnTo>
                  <a:pt x="3686" y="583"/>
                </a:lnTo>
                <a:lnTo>
                  <a:pt x="3692" y="574"/>
                </a:lnTo>
                <a:lnTo>
                  <a:pt x="3690" y="570"/>
                </a:lnTo>
                <a:lnTo>
                  <a:pt x="3756" y="564"/>
                </a:lnTo>
                <a:lnTo>
                  <a:pt x="3779" y="554"/>
                </a:lnTo>
                <a:lnTo>
                  <a:pt x="3782" y="560"/>
                </a:lnTo>
                <a:lnTo>
                  <a:pt x="3764" y="575"/>
                </a:lnTo>
                <a:lnTo>
                  <a:pt x="3766" y="583"/>
                </a:lnTo>
                <a:lnTo>
                  <a:pt x="3779" y="599"/>
                </a:lnTo>
                <a:lnTo>
                  <a:pt x="3766" y="582"/>
                </a:lnTo>
                <a:lnTo>
                  <a:pt x="3766" y="575"/>
                </a:lnTo>
                <a:lnTo>
                  <a:pt x="3783" y="569"/>
                </a:lnTo>
                <a:lnTo>
                  <a:pt x="3791" y="555"/>
                </a:lnTo>
                <a:lnTo>
                  <a:pt x="3786" y="557"/>
                </a:lnTo>
                <a:lnTo>
                  <a:pt x="3782" y="547"/>
                </a:lnTo>
                <a:lnTo>
                  <a:pt x="3787" y="547"/>
                </a:lnTo>
                <a:lnTo>
                  <a:pt x="3767" y="534"/>
                </a:lnTo>
                <a:lnTo>
                  <a:pt x="3774" y="525"/>
                </a:lnTo>
                <a:lnTo>
                  <a:pt x="3780" y="529"/>
                </a:lnTo>
                <a:lnTo>
                  <a:pt x="3778" y="533"/>
                </a:lnTo>
                <a:lnTo>
                  <a:pt x="3783" y="530"/>
                </a:lnTo>
                <a:lnTo>
                  <a:pt x="3766" y="512"/>
                </a:lnTo>
                <a:lnTo>
                  <a:pt x="3771" y="506"/>
                </a:lnTo>
                <a:lnTo>
                  <a:pt x="3781" y="517"/>
                </a:lnTo>
                <a:lnTo>
                  <a:pt x="3778" y="512"/>
                </a:lnTo>
                <a:lnTo>
                  <a:pt x="3787" y="499"/>
                </a:lnTo>
                <a:lnTo>
                  <a:pt x="3785" y="497"/>
                </a:lnTo>
                <a:lnTo>
                  <a:pt x="3793" y="495"/>
                </a:lnTo>
                <a:lnTo>
                  <a:pt x="3781" y="488"/>
                </a:lnTo>
                <a:lnTo>
                  <a:pt x="3796" y="490"/>
                </a:lnTo>
                <a:lnTo>
                  <a:pt x="3813" y="468"/>
                </a:lnTo>
                <a:lnTo>
                  <a:pt x="3823" y="465"/>
                </a:lnTo>
                <a:lnTo>
                  <a:pt x="3882" y="444"/>
                </a:lnTo>
                <a:lnTo>
                  <a:pt x="3865" y="445"/>
                </a:lnTo>
                <a:lnTo>
                  <a:pt x="3866" y="436"/>
                </a:lnTo>
                <a:lnTo>
                  <a:pt x="3869" y="434"/>
                </a:lnTo>
                <a:lnTo>
                  <a:pt x="3905" y="431"/>
                </a:lnTo>
                <a:lnTo>
                  <a:pt x="3912" y="434"/>
                </a:lnTo>
                <a:lnTo>
                  <a:pt x="3903" y="446"/>
                </a:lnTo>
                <a:lnTo>
                  <a:pt x="3917" y="439"/>
                </a:lnTo>
                <a:lnTo>
                  <a:pt x="3918" y="442"/>
                </a:lnTo>
                <a:lnTo>
                  <a:pt x="3915" y="447"/>
                </a:lnTo>
                <a:lnTo>
                  <a:pt x="3927" y="437"/>
                </a:lnTo>
                <a:lnTo>
                  <a:pt x="3926" y="443"/>
                </a:lnTo>
                <a:lnTo>
                  <a:pt x="3935" y="441"/>
                </a:lnTo>
                <a:lnTo>
                  <a:pt x="3932" y="435"/>
                </a:lnTo>
                <a:lnTo>
                  <a:pt x="3949" y="423"/>
                </a:lnTo>
                <a:lnTo>
                  <a:pt x="3963" y="437"/>
                </a:lnTo>
                <a:lnTo>
                  <a:pt x="3955" y="453"/>
                </a:lnTo>
                <a:lnTo>
                  <a:pt x="3953" y="465"/>
                </a:lnTo>
                <a:lnTo>
                  <a:pt x="3968" y="487"/>
                </a:lnTo>
                <a:lnTo>
                  <a:pt x="3963" y="469"/>
                </a:lnTo>
                <a:lnTo>
                  <a:pt x="3954" y="464"/>
                </a:lnTo>
                <a:lnTo>
                  <a:pt x="3955" y="459"/>
                </a:lnTo>
                <a:lnTo>
                  <a:pt x="3956" y="453"/>
                </a:lnTo>
                <a:lnTo>
                  <a:pt x="3958" y="451"/>
                </a:lnTo>
                <a:lnTo>
                  <a:pt x="3964" y="444"/>
                </a:lnTo>
                <a:lnTo>
                  <a:pt x="3964" y="434"/>
                </a:lnTo>
                <a:lnTo>
                  <a:pt x="3949" y="411"/>
                </a:lnTo>
                <a:lnTo>
                  <a:pt x="3978" y="408"/>
                </a:lnTo>
                <a:lnTo>
                  <a:pt x="3998" y="417"/>
                </a:lnTo>
                <a:lnTo>
                  <a:pt x="3978" y="407"/>
                </a:lnTo>
                <a:lnTo>
                  <a:pt x="3983" y="394"/>
                </a:lnTo>
                <a:lnTo>
                  <a:pt x="3978" y="389"/>
                </a:lnTo>
                <a:lnTo>
                  <a:pt x="3979" y="382"/>
                </a:lnTo>
                <a:lnTo>
                  <a:pt x="4010" y="338"/>
                </a:lnTo>
                <a:lnTo>
                  <a:pt x="4027" y="331"/>
                </a:lnTo>
                <a:lnTo>
                  <a:pt x="4049" y="342"/>
                </a:lnTo>
                <a:lnTo>
                  <a:pt x="4055" y="355"/>
                </a:lnTo>
                <a:lnTo>
                  <a:pt x="4024" y="373"/>
                </a:lnTo>
                <a:lnTo>
                  <a:pt x="4050" y="370"/>
                </a:lnTo>
                <a:lnTo>
                  <a:pt x="4043" y="380"/>
                </a:lnTo>
                <a:lnTo>
                  <a:pt x="4062" y="375"/>
                </a:lnTo>
                <a:lnTo>
                  <a:pt x="4072" y="383"/>
                </a:lnTo>
                <a:lnTo>
                  <a:pt x="4057" y="404"/>
                </a:lnTo>
                <a:lnTo>
                  <a:pt x="4057" y="409"/>
                </a:lnTo>
                <a:lnTo>
                  <a:pt x="4077" y="407"/>
                </a:lnTo>
                <a:lnTo>
                  <a:pt x="4078" y="395"/>
                </a:lnTo>
                <a:lnTo>
                  <a:pt x="4130" y="398"/>
                </a:lnTo>
                <a:lnTo>
                  <a:pt x="4138" y="411"/>
                </a:lnTo>
                <a:lnTo>
                  <a:pt x="4135" y="417"/>
                </a:lnTo>
                <a:lnTo>
                  <a:pt x="4139" y="412"/>
                </a:lnTo>
                <a:lnTo>
                  <a:pt x="4146" y="420"/>
                </a:lnTo>
                <a:lnTo>
                  <a:pt x="4143" y="425"/>
                </a:lnTo>
                <a:lnTo>
                  <a:pt x="4148" y="431"/>
                </a:lnTo>
                <a:lnTo>
                  <a:pt x="4144" y="436"/>
                </a:lnTo>
                <a:lnTo>
                  <a:pt x="4154" y="431"/>
                </a:lnTo>
                <a:lnTo>
                  <a:pt x="4149" y="424"/>
                </a:lnTo>
                <a:lnTo>
                  <a:pt x="4153" y="424"/>
                </a:lnTo>
                <a:lnTo>
                  <a:pt x="4157" y="431"/>
                </a:lnTo>
                <a:lnTo>
                  <a:pt x="4158" y="447"/>
                </a:lnTo>
                <a:lnTo>
                  <a:pt x="4163" y="448"/>
                </a:lnTo>
                <a:lnTo>
                  <a:pt x="4158" y="465"/>
                </a:lnTo>
                <a:lnTo>
                  <a:pt x="4157" y="466"/>
                </a:lnTo>
                <a:lnTo>
                  <a:pt x="4157" y="465"/>
                </a:lnTo>
                <a:lnTo>
                  <a:pt x="4158" y="459"/>
                </a:lnTo>
                <a:lnTo>
                  <a:pt x="4141" y="448"/>
                </a:lnTo>
                <a:lnTo>
                  <a:pt x="4148" y="456"/>
                </a:lnTo>
                <a:lnTo>
                  <a:pt x="4148" y="465"/>
                </a:lnTo>
                <a:lnTo>
                  <a:pt x="4154" y="460"/>
                </a:lnTo>
                <a:lnTo>
                  <a:pt x="4157" y="468"/>
                </a:lnTo>
                <a:lnTo>
                  <a:pt x="4159" y="467"/>
                </a:lnTo>
                <a:lnTo>
                  <a:pt x="4158" y="480"/>
                </a:lnTo>
                <a:lnTo>
                  <a:pt x="4133" y="514"/>
                </a:lnTo>
                <a:lnTo>
                  <a:pt x="4124" y="516"/>
                </a:lnTo>
                <a:lnTo>
                  <a:pt x="4101" y="533"/>
                </a:lnTo>
                <a:lnTo>
                  <a:pt x="4107" y="533"/>
                </a:lnTo>
                <a:lnTo>
                  <a:pt x="4106" y="538"/>
                </a:lnTo>
                <a:lnTo>
                  <a:pt x="4082" y="566"/>
                </a:lnTo>
                <a:lnTo>
                  <a:pt x="4067" y="568"/>
                </a:lnTo>
                <a:lnTo>
                  <a:pt x="4062" y="582"/>
                </a:lnTo>
                <a:lnTo>
                  <a:pt x="4052" y="585"/>
                </a:lnTo>
                <a:lnTo>
                  <a:pt x="4048" y="598"/>
                </a:lnTo>
                <a:lnTo>
                  <a:pt x="4039" y="609"/>
                </a:lnTo>
                <a:lnTo>
                  <a:pt x="4055" y="601"/>
                </a:lnTo>
                <a:lnTo>
                  <a:pt x="4054" y="594"/>
                </a:lnTo>
                <a:lnTo>
                  <a:pt x="4056" y="589"/>
                </a:lnTo>
                <a:lnTo>
                  <a:pt x="4084" y="588"/>
                </a:lnTo>
                <a:lnTo>
                  <a:pt x="4099" y="578"/>
                </a:lnTo>
                <a:lnTo>
                  <a:pt x="4096" y="572"/>
                </a:lnTo>
                <a:lnTo>
                  <a:pt x="4105" y="576"/>
                </a:lnTo>
                <a:lnTo>
                  <a:pt x="4120" y="564"/>
                </a:lnTo>
                <a:lnTo>
                  <a:pt x="4103" y="566"/>
                </a:lnTo>
                <a:lnTo>
                  <a:pt x="4101" y="558"/>
                </a:lnTo>
                <a:lnTo>
                  <a:pt x="4108" y="548"/>
                </a:lnTo>
                <a:lnTo>
                  <a:pt x="4122" y="553"/>
                </a:lnTo>
                <a:lnTo>
                  <a:pt x="4125" y="551"/>
                </a:lnTo>
                <a:lnTo>
                  <a:pt x="4126" y="557"/>
                </a:lnTo>
                <a:lnTo>
                  <a:pt x="4139" y="564"/>
                </a:lnTo>
                <a:lnTo>
                  <a:pt x="4148" y="561"/>
                </a:lnTo>
                <a:lnTo>
                  <a:pt x="4149" y="551"/>
                </a:lnTo>
                <a:lnTo>
                  <a:pt x="4156" y="567"/>
                </a:lnTo>
                <a:lnTo>
                  <a:pt x="4152" y="576"/>
                </a:lnTo>
                <a:lnTo>
                  <a:pt x="4157" y="582"/>
                </a:lnTo>
                <a:lnTo>
                  <a:pt x="4157" y="593"/>
                </a:lnTo>
                <a:lnTo>
                  <a:pt x="4157" y="601"/>
                </a:lnTo>
                <a:lnTo>
                  <a:pt x="4152" y="606"/>
                </a:lnTo>
                <a:lnTo>
                  <a:pt x="4153" y="612"/>
                </a:lnTo>
                <a:lnTo>
                  <a:pt x="4165" y="618"/>
                </a:lnTo>
                <a:lnTo>
                  <a:pt x="4152" y="607"/>
                </a:lnTo>
                <a:lnTo>
                  <a:pt x="4158" y="600"/>
                </a:lnTo>
                <a:lnTo>
                  <a:pt x="4158" y="587"/>
                </a:lnTo>
                <a:lnTo>
                  <a:pt x="4165" y="582"/>
                </a:lnTo>
                <a:lnTo>
                  <a:pt x="4157" y="574"/>
                </a:lnTo>
                <a:lnTo>
                  <a:pt x="4185" y="564"/>
                </a:lnTo>
                <a:lnTo>
                  <a:pt x="4233" y="572"/>
                </a:lnTo>
                <a:lnTo>
                  <a:pt x="4235" y="576"/>
                </a:lnTo>
                <a:lnTo>
                  <a:pt x="4226" y="578"/>
                </a:lnTo>
                <a:lnTo>
                  <a:pt x="4226" y="587"/>
                </a:lnTo>
                <a:lnTo>
                  <a:pt x="4247" y="602"/>
                </a:lnTo>
                <a:lnTo>
                  <a:pt x="4275" y="600"/>
                </a:lnTo>
                <a:lnTo>
                  <a:pt x="4316" y="617"/>
                </a:lnTo>
                <a:lnTo>
                  <a:pt x="4335" y="633"/>
                </a:lnTo>
                <a:lnTo>
                  <a:pt x="4339" y="629"/>
                </a:lnTo>
                <a:lnTo>
                  <a:pt x="4350" y="652"/>
                </a:lnTo>
                <a:lnTo>
                  <a:pt x="4352" y="673"/>
                </a:lnTo>
                <a:lnTo>
                  <a:pt x="4351" y="657"/>
                </a:lnTo>
                <a:lnTo>
                  <a:pt x="4353" y="651"/>
                </a:lnTo>
                <a:lnTo>
                  <a:pt x="4348" y="643"/>
                </a:lnTo>
                <a:lnTo>
                  <a:pt x="4345" y="628"/>
                </a:lnTo>
                <a:lnTo>
                  <a:pt x="4347" y="627"/>
                </a:lnTo>
                <a:lnTo>
                  <a:pt x="4358" y="630"/>
                </a:lnTo>
                <a:lnTo>
                  <a:pt x="4373" y="656"/>
                </a:lnTo>
                <a:lnTo>
                  <a:pt x="4379" y="655"/>
                </a:lnTo>
                <a:lnTo>
                  <a:pt x="4378" y="646"/>
                </a:lnTo>
                <a:lnTo>
                  <a:pt x="4384" y="658"/>
                </a:lnTo>
                <a:lnTo>
                  <a:pt x="4374" y="663"/>
                </a:lnTo>
                <a:lnTo>
                  <a:pt x="4379" y="664"/>
                </a:lnTo>
                <a:lnTo>
                  <a:pt x="4387" y="685"/>
                </a:lnTo>
                <a:lnTo>
                  <a:pt x="4399" y="696"/>
                </a:lnTo>
                <a:lnTo>
                  <a:pt x="4402" y="692"/>
                </a:lnTo>
                <a:lnTo>
                  <a:pt x="4404" y="701"/>
                </a:lnTo>
                <a:lnTo>
                  <a:pt x="4407" y="702"/>
                </a:lnTo>
                <a:lnTo>
                  <a:pt x="4412" y="696"/>
                </a:lnTo>
                <a:lnTo>
                  <a:pt x="4417" y="681"/>
                </a:lnTo>
                <a:lnTo>
                  <a:pt x="4422" y="681"/>
                </a:lnTo>
                <a:lnTo>
                  <a:pt x="4418" y="679"/>
                </a:lnTo>
                <a:lnTo>
                  <a:pt x="4421" y="669"/>
                </a:lnTo>
                <a:lnTo>
                  <a:pt x="4429" y="648"/>
                </a:lnTo>
                <a:lnTo>
                  <a:pt x="4429" y="656"/>
                </a:lnTo>
                <a:lnTo>
                  <a:pt x="4443" y="672"/>
                </a:lnTo>
                <a:lnTo>
                  <a:pt x="4454" y="674"/>
                </a:lnTo>
                <a:lnTo>
                  <a:pt x="4475" y="662"/>
                </a:lnTo>
                <a:lnTo>
                  <a:pt x="4504" y="686"/>
                </a:lnTo>
                <a:lnTo>
                  <a:pt x="4501" y="681"/>
                </a:lnTo>
                <a:lnTo>
                  <a:pt x="4507" y="679"/>
                </a:lnTo>
                <a:lnTo>
                  <a:pt x="4502" y="673"/>
                </a:lnTo>
                <a:lnTo>
                  <a:pt x="4505" y="665"/>
                </a:lnTo>
                <a:lnTo>
                  <a:pt x="4514" y="662"/>
                </a:lnTo>
                <a:lnTo>
                  <a:pt x="4521" y="672"/>
                </a:lnTo>
                <a:lnTo>
                  <a:pt x="4532" y="669"/>
                </a:lnTo>
                <a:lnTo>
                  <a:pt x="4528" y="650"/>
                </a:lnTo>
                <a:lnTo>
                  <a:pt x="4523" y="648"/>
                </a:lnTo>
                <a:lnTo>
                  <a:pt x="4535" y="636"/>
                </a:lnTo>
                <a:lnTo>
                  <a:pt x="4523" y="640"/>
                </a:lnTo>
                <a:lnTo>
                  <a:pt x="4520" y="635"/>
                </a:lnTo>
                <a:lnTo>
                  <a:pt x="4525" y="623"/>
                </a:lnTo>
                <a:lnTo>
                  <a:pt x="4547" y="619"/>
                </a:lnTo>
                <a:lnTo>
                  <a:pt x="4542" y="604"/>
                </a:lnTo>
                <a:lnTo>
                  <a:pt x="4629" y="630"/>
                </a:lnTo>
                <a:lnTo>
                  <a:pt x="4603" y="625"/>
                </a:lnTo>
                <a:lnTo>
                  <a:pt x="4597" y="635"/>
                </a:lnTo>
                <a:lnTo>
                  <a:pt x="4591" y="633"/>
                </a:lnTo>
                <a:lnTo>
                  <a:pt x="4597" y="638"/>
                </a:lnTo>
                <a:lnTo>
                  <a:pt x="4612" y="633"/>
                </a:lnTo>
                <a:lnTo>
                  <a:pt x="4630" y="632"/>
                </a:lnTo>
                <a:lnTo>
                  <a:pt x="4617" y="652"/>
                </a:lnTo>
                <a:lnTo>
                  <a:pt x="4618" y="644"/>
                </a:lnTo>
                <a:lnTo>
                  <a:pt x="4622" y="640"/>
                </a:lnTo>
                <a:lnTo>
                  <a:pt x="4617" y="643"/>
                </a:lnTo>
                <a:lnTo>
                  <a:pt x="4612" y="635"/>
                </a:lnTo>
                <a:lnTo>
                  <a:pt x="4615" y="649"/>
                </a:lnTo>
                <a:lnTo>
                  <a:pt x="4603" y="647"/>
                </a:lnTo>
                <a:lnTo>
                  <a:pt x="4607" y="653"/>
                </a:lnTo>
                <a:lnTo>
                  <a:pt x="4602" y="659"/>
                </a:lnTo>
                <a:lnTo>
                  <a:pt x="4608" y="661"/>
                </a:lnTo>
                <a:lnTo>
                  <a:pt x="4619" y="655"/>
                </a:lnTo>
                <a:lnTo>
                  <a:pt x="4634" y="631"/>
                </a:lnTo>
                <a:lnTo>
                  <a:pt x="4653" y="632"/>
                </a:lnTo>
                <a:lnTo>
                  <a:pt x="4670" y="640"/>
                </a:lnTo>
                <a:lnTo>
                  <a:pt x="4675" y="648"/>
                </a:lnTo>
                <a:lnTo>
                  <a:pt x="4670" y="657"/>
                </a:lnTo>
                <a:lnTo>
                  <a:pt x="4665" y="650"/>
                </a:lnTo>
                <a:lnTo>
                  <a:pt x="4658" y="655"/>
                </a:lnTo>
                <a:lnTo>
                  <a:pt x="4661" y="657"/>
                </a:lnTo>
                <a:lnTo>
                  <a:pt x="4657" y="661"/>
                </a:lnTo>
                <a:lnTo>
                  <a:pt x="4673" y="661"/>
                </a:lnTo>
                <a:lnTo>
                  <a:pt x="4676" y="665"/>
                </a:lnTo>
                <a:lnTo>
                  <a:pt x="4672" y="670"/>
                </a:lnTo>
                <a:lnTo>
                  <a:pt x="4683" y="668"/>
                </a:lnTo>
                <a:lnTo>
                  <a:pt x="4675" y="681"/>
                </a:lnTo>
                <a:lnTo>
                  <a:pt x="4684" y="673"/>
                </a:lnTo>
                <a:lnTo>
                  <a:pt x="4683" y="678"/>
                </a:lnTo>
                <a:lnTo>
                  <a:pt x="4695" y="676"/>
                </a:lnTo>
                <a:lnTo>
                  <a:pt x="4705" y="689"/>
                </a:lnTo>
                <a:lnTo>
                  <a:pt x="4698" y="691"/>
                </a:lnTo>
                <a:lnTo>
                  <a:pt x="4706" y="696"/>
                </a:lnTo>
                <a:lnTo>
                  <a:pt x="4758" y="686"/>
                </a:lnTo>
                <a:lnTo>
                  <a:pt x="4802" y="696"/>
                </a:lnTo>
                <a:lnTo>
                  <a:pt x="4816" y="716"/>
                </a:lnTo>
                <a:lnTo>
                  <a:pt x="4817" y="723"/>
                </a:lnTo>
                <a:lnTo>
                  <a:pt x="4813" y="727"/>
                </a:lnTo>
                <a:lnTo>
                  <a:pt x="4814" y="730"/>
                </a:lnTo>
                <a:lnTo>
                  <a:pt x="4812" y="736"/>
                </a:lnTo>
                <a:lnTo>
                  <a:pt x="4830" y="750"/>
                </a:lnTo>
                <a:lnTo>
                  <a:pt x="4830" y="769"/>
                </a:lnTo>
                <a:lnTo>
                  <a:pt x="4836" y="774"/>
                </a:lnTo>
                <a:lnTo>
                  <a:pt x="4832" y="787"/>
                </a:lnTo>
                <a:lnTo>
                  <a:pt x="4831" y="790"/>
                </a:lnTo>
                <a:lnTo>
                  <a:pt x="4830" y="790"/>
                </a:lnTo>
                <a:lnTo>
                  <a:pt x="4827" y="790"/>
                </a:lnTo>
                <a:lnTo>
                  <a:pt x="4829" y="792"/>
                </a:lnTo>
                <a:lnTo>
                  <a:pt x="4831" y="791"/>
                </a:lnTo>
                <a:lnTo>
                  <a:pt x="4838" y="776"/>
                </a:lnTo>
                <a:lnTo>
                  <a:pt x="4836" y="758"/>
                </a:lnTo>
                <a:lnTo>
                  <a:pt x="4851" y="746"/>
                </a:lnTo>
                <a:lnTo>
                  <a:pt x="4873" y="742"/>
                </a:lnTo>
                <a:lnTo>
                  <a:pt x="4880" y="749"/>
                </a:lnTo>
                <a:lnTo>
                  <a:pt x="4913" y="753"/>
                </a:lnTo>
                <a:lnTo>
                  <a:pt x="4926" y="742"/>
                </a:lnTo>
                <a:lnTo>
                  <a:pt x="4933" y="751"/>
                </a:lnTo>
                <a:lnTo>
                  <a:pt x="4933" y="764"/>
                </a:lnTo>
                <a:lnTo>
                  <a:pt x="4948" y="770"/>
                </a:lnTo>
                <a:lnTo>
                  <a:pt x="4952" y="782"/>
                </a:lnTo>
                <a:lnTo>
                  <a:pt x="4966" y="783"/>
                </a:lnTo>
                <a:lnTo>
                  <a:pt x="4964" y="779"/>
                </a:lnTo>
                <a:lnTo>
                  <a:pt x="4967" y="781"/>
                </a:lnTo>
                <a:lnTo>
                  <a:pt x="4972" y="772"/>
                </a:lnTo>
                <a:lnTo>
                  <a:pt x="4970" y="761"/>
                </a:lnTo>
                <a:lnTo>
                  <a:pt x="4965" y="749"/>
                </a:lnTo>
                <a:lnTo>
                  <a:pt x="4959" y="749"/>
                </a:lnTo>
                <a:lnTo>
                  <a:pt x="4965" y="742"/>
                </a:lnTo>
                <a:lnTo>
                  <a:pt x="4965" y="730"/>
                </a:lnTo>
                <a:lnTo>
                  <a:pt x="4963" y="728"/>
                </a:lnTo>
                <a:lnTo>
                  <a:pt x="4965" y="727"/>
                </a:lnTo>
                <a:lnTo>
                  <a:pt x="4995" y="734"/>
                </a:lnTo>
                <a:lnTo>
                  <a:pt x="5003" y="742"/>
                </a:lnTo>
                <a:lnTo>
                  <a:pt x="5006" y="739"/>
                </a:lnTo>
                <a:lnTo>
                  <a:pt x="5003" y="736"/>
                </a:lnTo>
                <a:lnTo>
                  <a:pt x="5006" y="735"/>
                </a:lnTo>
                <a:lnTo>
                  <a:pt x="5044" y="737"/>
                </a:lnTo>
                <a:lnTo>
                  <a:pt x="5053" y="746"/>
                </a:lnTo>
                <a:lnTo>
                  <a:pt x="5082" y="757"/>
                </a:lnTo>
                <a:lnTo>
                  <a:pt x="5086" y="760"/>
                </a:lnTo>
                <a:lnTo>
                  <a:pt x="5081" y="762"/>
                </a:lnTo>
                <a:lnTo>
                  <a:pt x="5089" y="763"/>
                </a:lnTo>
                <a:lnTo>
                  <a:pt x="5099" y="774"/>
                </a:lnTo>
                <a:lnTo>
                  <a:pt x="5099" y="811"/>
                </a:lnTo>
                <a:lnTo>
                  <a:pt x="5099" y="848"/>
                </a:lnTo>
                <a:lnTo>
                  <a:pt x="5099" y="882"/>
                </a:lnTo>
                <a:lnTo>
                  <a:pt x="5099" y="916"/>
                </a:lnTo>
                <a:close/>
                <a:moveTo>
                  <a:pt x="3264" y="75"/>
                </a:moveTo>
                <a:lnTo>
                  <a:pt x="3265" y="64"/>
                </a:lnTo>
                <a:lnTo>
                  <a:pt x="3271" y="69"/>
                </a:lnTo>
                <a:lnTo>
                  <a:pt x="3264" y="75"/>
                </a:lnTo>
                <a:close/>
                <a:moveTo>
                  <a:pt x="3672" y="82"/>
                </a:moveTo>
                <a:lnTo>
                  <a:pt x="3689" y="85"/>
                </a:lnTo>
                <a:lnTo>
                  <a:pt x="3671" y="95"/>
                </a:lnTo>
                <a:lnTo>
                  <a:pt x="3668" y="91"/>
                </a:lnTo>
                <a:lnTo>
                  <a:pt x="3672" y="82"/>
                </a:lnTo>
                <a:close/>
                <a:moveTo>
                  <a:pt x="3211" y="142"/>
                </a:moveTo>
                <a:lnTo>
                  <a:pt x="3232" y="136"/>
                </a:lnTo>
                <a:lnTo>
                  <a:pt x="3224" y="131"/>
                </a:lnTo>
                <a:lnTo>
                  <a:pt x="3231" y="125"/>
                </a:lnTo>
                <a:lnTo>
                  <a:pt x="3221" y="127"/>
                </a:lnTo>
                <a:lnTo>
                  <a:pt x="3227" y="120"/>
                </a:lnTo>
                <a:lnTo>
                  <a:pt x="3246" y="121"/>
                </a:lnTo>
                <a:lnTo>
                  <a:pt x="3253" y="104"/>
                </a:lnTo>
                <a:lnTo>
                  <a:pt x="3243" y="102"/>
                </a:lnTo>
                <a:lnTo>
                  <a:pt x="3255" y="88"/>
                </a:lnTo>
                <a:lnTo>
                  <a:pt x="3270" y="86"/>
                </a:lnTo>
                <a:lnTo>
                  <a:pt x="3272" y="93"/>
                </a:lnTo>
                <a:lnTo>
                  <a:pt x="3263" y="104"/>
                </a:lnTo>
                <a:lnTo>
                  <a:pt x="3282" y="104"/>
                </a:lnTo>
                <a:lnTo>
                  <a:pt x="3254" y="124"/>
                </a:lnTo>
                <a:lnTo>
                  <a:pt x="3255" y="131"/>
                </a:lnTo>
                <a:lnTo>
                  <a:pt x="3252" y="134"/>
                </a:lnTo>
                <a:lnTo>
                  <a:pt x="3241" y="132"/>
                </a:lnTo>
                <a:lnTo>
                  <a:pt x="3239" y="140"/>
                </a:lnTo>
                <a:lnTo>
                  <a:pt x="3245" y="149"/>
                </a:lnTo>
                <a:lnTo>
                  <a:pt x="3235" y="157"/>
                </a:lnTo>
                <a:lnTo>
                  <a:pt x="3224" y="158"/>
                </a:lnTo>
                <a:lnTo>
                  <a:pt x="3231" y="148"/>
                </a:lnTo>
                <a:lnTo>
                  <a:pt x="3228" y="144"/>
                </a:lnTo>
                <a:lnTo>
                  <a:pt x="3211" y="142"/>
                </a:lnTo>
                <a:close/>
                <a:moveTo>
                  <a:pt x="3202" y="128"/>
                </a:moveTo>
                <a:lnTo>
                  <a:pt x="3202" y="116"/>
                </a:lnTo>
                <a:lnTo>
                  <a:pt x="3185" y="112"/>
                </a:lnTo>
                <a:lnTo>
                  <a:pt x="3218" y="93"/>
                </a:lnTo>
                <a:lnTo>
                  <a:pt x="3233" y="94"/>
                </a:lnTo>
                <a:lnTo>
                  <a:pt x="3240" y="109"/>
                </a:lnTo>
                <a:lnTo>
                  <a:pt x="3226" y="99"/>
                </a:lnTo>
                <a:lnTo>
                  <a:pt x="3220" y="108"/>
                </a:lnTo>
                <a:lnTo>
                  <a:pt x="3221" y="114"/>
                </a:lnTo>
                <a:lnTo>
                  <a:pt x="3202" y="128"/>
                </a:lnTo>
                <a:close/>
                <a:moveTo>
                  <a:pt x="3256" y="159"/>
                </a:moveTo>
                <a:lnTo>
                  <a:pt x="3252" y="150"/>
                </a:lnTo>
                <a:lnTo>
                  <a:pt x="3262" y="150"/>
                </a:lnTo>
                <a:lnTo>
                  <a:pt x="3256" y="159"/>
                </a:lnTo>
                <a:close/>
                <a:moveTo>
                  <a:pt x="3259" y="166"/>
                </a:moveTo>
                <a:lnTo>
                  <a:pt x="3272" y="156"/>
                </a:lnTo>
                <a:lnTo>
                  <a:pt x="3279" y="170"/>
                </a:lnTo>
                <a:lnTo>
                  <a:pt x="3259" y="166"/>
                </a:lnTo>
                <a:close/>
                <a:moveTo>
                  <a:pt x="4040" y="280"/>
                </a:moveTo>
                <a:lnTo>
                  <a:pt x="4005" y="302"/>
                </a:lnTo>
                <a:lnTo>
                  <a:pt x="3957" y="311"/>
                </a:lnTo>
                <a:lnTo>
                  <a:pt x="3966" y="290"/>
                </a:lnTo>
                <a:lnTo>
                  <a:pt x="3971" y="261"/>
                </a:lnTo>
                <a:lnTo>
                  <a:pt x="3982" y="260"/>
                </a:lnTo>
                <a:lnTo>
                  <a:pt x="3977" y="252"/>
                </a:lnTo>
                <a:lnTo>
                  <a:pt x="3979" y="244"/>
                </a:lnTo>
                <a:lnTo>
                  <a:pt x="3989" y="244"/>
                </a:lnTo>
                <a:lnTo>
                  <a:pt x="3980" y="237"/>
                </a:lnTo>
                <a:lnTo>
                  <a:pt x="3983" y="227"/>
                </a:lnTo>
                <a:lnTo>
                  <a:pt x="3991" y="214"/>
                </a:lnTo>
                <a:lnTo>
                  <a:pt x="3998" y="224"/>
                </a:lnTo>
                <a:lnTo>
                  <a:pt x="3996" y="215"/>
                </a:lnTo>
                <a:lnTo>
                  <a:pt x="3998" y="210"/>
                </a:lnTo>
                <a:lnTo>
                  <a:pt x="4010" y="219"/>
                </a:lnTo>
                <a:lnTo>
                  <a:pt x="4006" y="225"/>
                </a:lnTo>
                <a:lnTo>
                  <a:pt x="4000" y="254"/>
                </a:lnTo>
                <a:lnTo>
                  <a:pt x="4007" y="238"/>
                </a:lnTo>
                <a:lnTo>
                  <a:pt x="4022" y="232"/>
                </a:lnTo>
                <a:lnTo>
                  <a:pt x="4031" y="258"/>
                </a:lnTo>
                <a:lnTo>
                  <a:pt x="4039" y="256"/>
                </a:lnTo>
                <a:lnTo>
                  <a:pt x="4043" y="273"/>
                </a:lnTo>
                <a:lnTo>
                  <a:pt x="4040" y="280"/>
                </a:lnTo>
                <a:close/>
                <a:moveTo>
                  <a:pt x="4054" y="300"/>
                </a:moveTo>
                <a:lnTo>
                  <a:pt x="4051" y="295"/>
                </a:lnTo>
                <a:lnTo>
                  <a:pt x="4062" y="292"/>
                </a:lnTo>
                <a:lnTo>
                  <a:pt x="4054" y="300"/>
                </a:lnTo>
                <a:close/>
                <a:moveTo>
                  <a:pt x="4071" y="310"/>
                </a:moveTo>
                <a:lnTo>
                  <a:pt x="4058" y="302"/>
                </a:lnTo>
                <a:lnTo>
                  <a:pt x="4073" y="301"/>
                </a:lnTo>
                <a:lnTo>
                  <a:pt x="4075" y="305"/>
                </a:lnTo>
                <a:lnTo>
                  <a:pt x="4071" y="310"/>
                </a:lnTo>
                <a:close/>
                <a:moveTo>
                  <a:pt x="4070" y="364"/>
                </a:moveTo>
                <a:lnTo>
                  <a:pt x="4068" y="363"/>
                </a:lnTo>
                <a:lnTo>
                  <a:pt x="4071" y="356"/>
                </a:lnTo>
                <a:lnTo>
                  <a:pt x="4075" y="362"/>
                </a:lnTo>
                <a:lnTo>
                  <a:pt x="4070" y="364"/>
                </a:lnTo>
                <a:close/>
                <a:moveTo>
                  <a:pt x="3812" y="368"/>
                </a:moveTo>
                <a:lnTo>
                  <a:pt x="3814" y="360"/>
                </a:lnTo>
                <a:lnTo>
                  <a:pt x="3820" y="360"/>
                </a:lnTo>
                <a:lnTo>
                  <a:pt x="3812" y="368"/>
                </a:lnTo>
                <a:close/>
                <a:moveTo>
                  <a:pt x="4602" y="470"/>
                </a:moveTo>
                <a:lnTo>
                  <a:pt x="4599" y="477"/>
                </a:lnTo>
                <a:lnTo>
                  <a:pt x="4603" y="481"/>
                </a:lnTo>
                <a:lnTo>
                  <a:pt x="4594" y="494"/>
                </a:lnTo>
                <a:lnTo>
                  <a:pt x="4580" y="492"/>
                </a:lnTo>
                <a:lnTo>
                  <a:pt x="4568" y="476"/>
                </a:lnTo>
                <a:lnTo>
                  <a:pt x="4575" y="457"/>
                </a:lnTo>
                <a:lnTo>
                  <a:pt x="4567" y="456"/>
                </a:lnTo>
                <a:lnTo>
                  <a:pt x="4563" y="463"/>
                </a:lnTo>
                <a:lnTo>
                  <a:pt x="4564" y="477"/>
                </a:lnTo>
                <a:lnTo>
                  <a:pt x="4570" y="491"/>
                </a:lnTo>
                <a:lnTo>
                  <a:pt x="4585" y="499"/>
                </a:lnTo>
                <a:lnTo>
                  <a:pt x="4567" y="506"/>
                </a:lnTo>
                <a:lnTo>
                  <a:pt x="4561" y="499"/>
                </a:lnTo>
                <a:lnTo>
                  <a:pt x="4566" y="500"/>
                </a:lnTo>
                <a:lnTo>
                  <a:pt x="4563" y="495"/>
                </a:lnTo>
                <a:lnTo>
                  <a:pt x="4533" y="505"/>
                </a:lnTo>
                <a:lnTo>
                  <a:pt x="4528" y="497"/>
                </a:lnTo>
                <a:lnTo>
                  <a:pt x="4525" y="500"/>
                </a:lnTo>
                <a:lnTo>
                  <a:pt x="4525" y="508"/>
                </a:lnTo>
                <a:lnTo>
                  <a:pt x="4520" y="515"/>
                </a:lnTo>
                <a:lnTo>
                  <a:pt x="4505" y="506"/>
                </a:lnTo>
                <a:lnTo>
                  <a:pt x="4488" y="476"/>
                </a:lnTo>
                <a:lnTo>
                  <a:pt x="4496" y="476"/>
                </a:lnTo>
                <a:lnTo>
                  <a:pt x="4492" y="473"/>
                </a:lnTo>
                <a:lnTo>
                  <a:pt x="4494" y="463"/>
                </a:lnTo>
                <a:lnTo>
                  <a:pt x="4490" y="462"/>
                </a:lnTo>
                <a:lnTo>
                  <a:pt x="4493" y="451"/>
                </a:lnTo>
                <a:lnTo>
                  <a:pt x="4501" y="454"/>
                </a:lnTo>
                <a:lnTo>
                  <a:pt x="4497" y="442"/>
                </a:lnTo>
                <a:lnTo>
                  <a:pt x="4516" y="426"/>
                </a:lnTo>
                <a:lnTo>
                  <a:pt x="4540" y="451"/>
                </a:lnTo>
                <a:lnTo>
                  <a:pt x="4539" y="460"/>
                </a:lnTo>
                <a:lnTo>
                  <a:pt x="4547" y="460"/>
                </a:lnTo>
                <a:lnTo>
                  <a:pt x="4545" y="454"/>
                </a:lnTo>
                <a:lnTo>
                  <a:pt x="4546" y="438"/>
                </a:lnTo>
                <a:lnTo>
                  <a:pt x="4555" y="438"/>
                </a:lnTo>
                <a:lnTo>
                  <a:pt x="4552" y="428"/>
                </a:lnTo>
                <a:lnTo>
                  <a:pt x="4569" y="447"/>
                </a:lnTo>
                <a:lnTo>
                  <a:pt x="4584" y="447"/>
                </a:lnTo>
                <a:lnTo>
                  <a:pt x="4606" y="462"/>
                </a:lnTo>
                <a:lnTo>
                  <a:pt x="4609" y="467"/>
                </a:lnTo>
                <a:lnTo>
                  <a:pt x="4602" y="470"/>
                </a:lnTo>
                <a:close/>
                <a:moveTo>
                  <a:pt x="4468" y="475"/>
                </a:moveTo>
                <a:lnTo>
                  <a:pt x="4472" y="448"/>
                </a:lnTo>
                <a:lnTo>
                  <a:pt x="4478" y="461"/>
                </a:lnTo>
                <a:lnTo>
                  <a:pt x="4475" y="474"/>
                </a:lnTo>
                <a:lnTo>
                  <a:pt x="4468" y="475"/>
                </a:lnTo>
                <a:close/>
                <a:moveTo>
                  <a:pt x="4624" y="463"/>
                </a:moveTo>
                <a:lnTo>
                  <a:pt x="4631" y="477"/>
                </a:lnTo>
                <a:lnTo>
                  <a:pt x="4652" y="473"/>
                </a:lnTo>
                <a:lnTo>
                  <a:pt x="4654" y="475"/>
                </a:lnTo>
                <a:lnTo>
                  <a:pt x="4652" y="480"/>
                </a:lnTo>
                <a:lnTo>
                  <a:pt x="4654" y="484"/>
                </a:lnTo>
                <a:lnTo>
                  <a:pt x="4688" y="488"/>
                </a:lnTo>
                <a:lnTo>
                  <a:pt x="4683" y="502"/>
                </a:lnTo>
                <a:lnTo>
                  <a:pt x="4670" y="508"/>
                </a:lnTo>
                <a:lnTo>
                  <a:pt x="4649" y="507"/>
                </a:lnTo>
                <a:lnTo>
                  <a:pt x="4619" y="483"/>
                </a:lnTo>
                <a:lnTo>
                  <a:pt x="4624" y="463"/>
                </a:lnTo>
                <a:close/>
                <a:moveTo>
                  <a:pt x="4539" y="554"/>
                </a:moveTo>
                <a:lnTo>
                  <a:pt x="4534" y="547"/>
                </a:lnTo>
                <a:lnTo>
                  <a:pt x="4534" y="538"/>
                </a:lnTo>
                <a:lnTo>
                  <a:pt x="4543" y="534"/>
                </a:lnTo>
                <a:lnTo>
                  <a:pt x="4548" y="540"/>
                </a:lnTo>
                <a:lnTo>
                  <a:pt x="4547" y="549"/>
                </a:lnTo>
                <a:lnTo>
                  <a:pt x="4539" y="554"/>
                </a:lnTo>
                <a:close/>
                <a:moveTo>
                  <a:pt x="4468" y="536"/>
                </a:moveTo>
                <a:lnTo>
                  <a:pt x="4480" y="552"/>
                </a:lnTo>
                <a:lnTo>
                  <a:pt x="4477" y="554"/>
                </a:lnTo>
                <a:lnTo>
                  <a:pt x="4468" y="536"/>
                </a:lnTo>
                <a:close/>
                <a:moveTo>
                  <a:pt x="3539" y="596"/>
                </a:moveTo>
                <a:lnTo>
                  <a:pt x="3542" y="587"/>
                </a:lnTo>
                <a:lnTo>
                  <a:pt x="3540" y="579"/>
                </a:lnTo>
                <a:lnTo>
                  <a:pt x="3548" y="574"/>
                </a:lnTo>
                <a:lnTo>
                  <a:pt x="3559" y="576"/>
                </a:lnTo>
                <a:lnTo>
                  <a:pt x="3555" y="585"/>
                </a:lnTo>
                <a:lnTo>
                  <a:pt x="3562" y="582"/>
                </a:lnTo>
                <a:lnTo>
                  <a:pt x="3565" y="589"/>
                </a:lnTo>
                <a:lnTo>
                  <a:pt x="3539" y="596"/>
                </a:lnTo>
                <a:close/>
                <a:moveTo>
                  <a:pt x="4249" y="597"/>
                </a:moveTo>
                <a:lnTo>
                  <a:pt x="4244" y="593"/>
                </a:lnTo>
                <a:lnTo>
                  <a:pt x="4251" y="591"/>
                </a:lnTo>
                <a:lnTo>
                  <a:pt x="4252" y="597"/>
                </a:lnTo>
                <a:lnTo>
                  <a:pt x="4249" y="597"/>
                </a:lnTo>
                <a:close/>
                <a:moveTo>
                  <a:pt x="3664" y="604"/>
                </a:moveTo>
                <a:lnTo>
                  <a:pt x="3672" y="594"/>
                </a:lnTo>
                <a:lnTo>
                  <a:pt x="3677" y="611"/>
                </a:lnTo>
                <a:lnTo>
                  <a:pt x="3667" y="610"/>
                </a:lnTo>
                <a:lnTo>
                  <a:pt x="3663" y="608"/>
                </a:lnTo>
                <a:lnTo>
                  <a:pt x="3664" y="604"/>
                </a:lnTo>
                <a:close/>
                <a:moveTo>
                  <a:pt x="3398" y="746"/>
                </a:moveTo>
                <a:lnTo>
                  <a:pt x="3391" y="738"/>
                </a:lnTo>
                <a:lnTo>
                  <a:pt x="3385" y="739"/>
                </a:lnTo>
                <a:lnTo>
                  <a:pt x="3377" y="722"/>
                </a:lnTo>
                <a:lnTo>
                  <a:pt x="3383" y="724"/>
                </a:lnTo>
                <a:lnTo>
                  <a:pt x="3380" y="719"/>
                </a:lnTo>
                <a:lnTo>
                  <a:pt x="3385" y="713"/>
                </a:lnTo>
                <a:lnTo>
                  <a:pt x="3405" y="735"/>
                </a:lnTo>
                <a:lnTo>
                  <a:pt x="3407" y="741"/>
                </a:lnTo>
                <a:lnTo>
                  <a:pt x="3398" y="746"/>
                </a:lnTo>
                <a:close/>
                <a:moveTo>
                  <a:pt x="3233" y="770"/>
                </a:moveTo>
                <a:lnTo>
                  <a:pt x="3235" y="759"/>
                </a:lnTo>
                <a:lnTo>
                  <a:pt x="3244" y="753"/>
                </a:lnTo>
                <a:lnTo>
                  <a:pt x="3262" y="768"/>
                </a:lnTo>
                <a:lnTo>
                  <a:pt x="3240" y="784"/>
                </a:lnTo>
                <a:lnTo>
                  <a:pt x="3233" y="777"/>
                </a:lnTo>
                <a:lnTo>
                  <a:pt x="3233" y="770"/>
                </a:lnTo>
                <a:close/>
                <a:moveTo>
                  <a:pt x="3539" y="867"/>
                </a:moveTo>
                <a:lnTo>
                  <a:pt x="3529" y="856"/>
                </a:lnTo>
                <a:lnTo>
                  <a:pt x="3542" y="860"/>
                </a:lnTo>
                <a:lnTo>
                  <a:pt x="3543" y="866"/>
                </a:lnTo>
                <a:lnTo>
                  <a:pt x="3539" y="867"/>
                </a:lnTo>
                <a:close/>
                <a:moveTo>
                  <a:pt x="104" y="927"/>
                </a:moveTo>
                <a:lnTo>
                  <a:pt x="107" y="923"/>
                </a:lnTo>
                <a:lnTo>
                  <a:pt x="111" y="926"/>
                </a:lnTo>
                <a:lnTo>
                  <a:pt x="104" y="927"/>
                </a:lnTo>
                <a:close/>
                <a:moveTo>
                  <a:pt x="4863" y="1112"/>
                </a:moveTo>
                <a:lnTo>
                  <a:pt x="4868" y="1107"/>
                </a:lnTo>
                <a:lnTo>
                  <a:pt x="4870" y="1100"/>
                </a:lnTo>
                <a:lnTo>
                  <a:pt x="4868" y="1099"/>
                </a:lnTo>
                <a:lnTo>
                  <a:pt x="4880" y="1093"/>
                </a:lnTo>
                <a:lnTo>
                  <a:pt x="4883" y="1099"/>
                </a:lnTo>
                <a:lnTo>
                  <a:pt x="4881" y="1103"/>
                </a:lnTo>
                <a:lnTo>
                  <a:pt x="4865" y="1114"/>
                </a:lnTo>
                <a:lnTo>
                  <a:pt x="4863" y="1112"/>
                </a:lnTo>
                <a:close/>
                <a:moveTo>
                  <a:pt x="4904" y="1196"/>
                </a:moveTo>
                <a:lnTo>
                  <a:pt x="4910" y="1212"/>
                </a:lnTo>
                <a:lnTo>
                  <a:pt x="4899" y="1197"/>
                </a:lnTo>
                <a:lnTo>
                  <a:pt x="4904" y="1196"/>
                </a:lnTo>
                <a:close/>
                <a:moveTo>
                  <a:pt x="4493" y="1210"/>
                </a:moveTo>
                <a:lnTo>
                  <a:pt x="4498" y="1199"/>
                </a:lnTo>
                <a:lnTo>
                  <a:pt x="4507" y="1203"/>
                </a:lnTo>
                <a:lnTo>
                  <a:pt x="4500" y="1213"/>
                </a:lnTo>
                <a:lnTo>
                  <a:pt x="4497" y="1207"/>
                </a:lnTo>
                <a:lnTo>
                  <a:pt x="4493" y="1210"/>
                </a:lnTo>
                <a:close/>
                <a:moveTo>
                  <a:pt x="4485" y="1206"/>
                </a:moveTo>
                <a:lnTo>
                  <a:pt x="4493" y="1201"/>
                </a:lnTo>
                <a:lnTo>
                  <a:pt x="4491" y="1205"/>
                </a:lnTo>
                <a:lnTo>
                  <a:pt x="4485" y="1206"/>
                </a:lnTo>
                <a:close/>
                <a:moveTo>
                  <a:pt x="4559" y="1248"/>
                </a:moveTo>
                <a:lnTo>
                  <a:pt x="4558" y="1243"/>
                </a:lnTo>
                <a:lnTo>
                  <a:pt x="4564" y="1239"/>
                </a:lnTo>
                <a:lnTo>
                  <a:pt x="4565" y="1243"/>
                </a:lnTo>
                <a:lnTo>
                  <a:pt x="4567" y="1243"/>
                </a:lnTo>
                <a:lnTo>
                  <a:pt x="4570" y="1239"/>
                </a:lnTo>
                <a:lnTo>
                  <a:pt x="4568" y="1236"/>
                </a:lnTo>
                <a:lnTo>
                  <a:pt x="4572" y="1235"/>
                </a:lnTo>
                <a:lnTo>
                  <a:pt x="4571" y="1232"/>
                </a:lnTo>
                <a:lnTo>
                  <a:pt x="4570" y="1235"/>
                </a:lnTo>
                <a:lnTo>
                  <a:pt x="4571" y="1230"/>
                </a:lnTo>
                <a:lnTo>
                  <a:pt x="4566" y="1222"/>
                </a:lnTo>
                <a:lnTo>
                  <a:pt x="4569" y="1222"/>
                </a:lnTo>
                <a:lnTo>
                  <a:pt x="4571" y="1218"/>
                </a:lnTo>
                <a:lnTo>
                  <a:pt x="4575" y="1225"/>
                </a:lnTo>
                <a:lnTo>
                  <a:pt x="4573" y="1233"/>
                </a:lnTo>
                <a:lnTo>
                  <a:pt x="4578" y="1244"/>
                </a:lnTo>
                <a:lnTo>
                  <a:pt x="4580" y="1256"/>
                </a:lnTo>
                <a:lnTo>
                  <a:pt x="4580" y="1264"/>
                </a:lnTo>
                <a:lnTo>
                  <a:pt x="4578" y="1267"/>
                </a:lnTo>
                <a:lnTo>
                  <a:pt x="4578" y="1261"/>
                </a:lnTo>
                <a:lnTo>
                  <a:pt x="4577" y="1266"/>
                </a:lnTo>
                <a:lnTo>
                  <a:pt x="4577" y="1276"/>
                </a:lnTo>
                <a:lnTo>
                  <a:pt x="4580" y="1281"/>
                </a:lnTo>
                <a:lnTo>
                  <a:pt x="4578" y="1286"/>
                </a:lnTo>
                <a:lnTo>
                  <a:pt x="4580" y="1283"/>
                </a:lnTo>
                <a:lnTo>
                  <a:pt x="4581" y="1287"/>
                </a:lnTo>
                <a:lnTo>
                  <a:pt x="4580" y="1290"/>
                </a:lnTo>
                <a:lnTo>
                  <a:pt x="4582" y="1292"/>
                </a:lnTo>
                <a:lnTo>
                  <a:pt x="4586" y="1313"/>
                </a:lnTo>
                <a:lnTo>
                  <a:pt x="4600" y="1349"/>
                </a:lnTo>
                <a:lnTo>
                  <a:pt x="4589" y="1336"/>
                </a:lnTo>
                <a:lnTo>
                  <a:pt x="4579" y="1333"/>
                </a:lnTo>
                <a:lnTo>
                  <a:pt x="4584" y="1335"/>
                </a:lnTo>
                <a:lnTo>
                  <a:pt x="4575" y="1340"/>
                </a:lnTo>
                <a:lnTo>
                  <a:pt x="4569" y="1367"/>
                </a:lnTo>
                <a:lnTo>
                  <a:pt x="4575" y="1379"/>
                </a:lnTo>
                <a:lnTo>
                  <a:pt x="4577" y="1390"/>
                </a:lnTo>
                <a:lnTo>
                  <a:pt x="4582" y="1388"/>
                </a:lnTo>
                <a:lnTo>
                  <a:pt x="4584" y="1397"/>
                </a:lnTo>
                <a:lnTo>
                  <a:pt x="4581" y="1404"/>
                </a:lnTo>
                <a:lnTo>
                  <a:pt x="4581" y="1393"/>
                </a:lnTo>
                <a:lnTo>
                  <a:pt x="4572" y="1392"/>
                </a:lnTo>
                <a:lnTo>
                  <a:pt x="4571" y="1389"/>
                </a:lnTo>
                <a:lnTo>
                  <a:pt x="4567" y="1393"/>
                </a:lnTo>
                <a:lnTo>
                  <a:pt x="4562" y="1407"/>
                </a:lnTo>
                <a:lnTo>
                  <a:pt x="4558" y="1396"/>
                </a:lnTo>
                <a:lnTo>
                  <a:pt x="4562" y="1382"/>
                </a:lnTo>
                <a:lnTo>
                  <a:pt x="4561" y="1371"/>
                </a:lnTo>
                <a:lnTo>
                  <a:pt x="4563" y="1364"/>
                </a:lnTo>
                <a:lnTo>
                  <a:pt x="4559" y="1347"/>
                </a:lnTo>
                <a:lnTo>
                  <a:pt x="4563" y="1330"/>
                </a:lnTo>
                <a:lnTo>
                  <a:pt x="4562" y="1308"/>
                </a:lnTo>
                <a:lnTo>
                  <a:pt x="4565" y="1295"/>
                </a:lnTo>
                <a:lnTo>
                  <a:pt x="4556" y="1277"/>
                </a:lnTo>
                <a:lnTo>
                  <a:pt x="4556" y="1268"/>
                </a:lnTo>
                <a:lnTo>
                  <a:pt x="4560" y="1252"/>
                </a:lnTo>
                <a:lnTo>
                  <a:pt x="4559" y="1248"/>
                </a:lnTo>
                <a:close/>
                <a:moveTo>
                  <a:pt x="4765" y="1306"/>
                </a:moveTo>
                <a:lnTo>
                  <a:pt x="4762" y="1303"/>
                </a:lnTo>
                <a:lnTo>
                  <a:pt x="4766" y="1301"/>
                </a:lnTo>
                <a:lnTo>
                  <a:pt x="4765" y="1306"/>
                </a:lnTo>
                <a:close/>
                <a:moveTo>
                  <a:pt x="3894" y="153"/>
                </a:moveTo>
                <a:lnTo>
                  <a:pt x="3876" y="165"/>
                </a:lnTo>
                <a:lnTo>
                  <a:pt x="3854" y="150"/>
                </a:lnTo>
                <a:lnTo>
                  <a:pt x="3865" y="150"/>
                </a:lnTo>
                <a:lnTo>
                  <a:pt x="3854" y="140"/>
                </a:lnTo>
                <a:lnTo>
                  <a:pt x="3870" y="139"/>
                </a:lnTo>
                <a:lnTo>
                  <a:pt x="3845" y="139"/>
                </a:lnTo>
                <a:lnTo>
                  <a:pt x="3861" y="132"/>
                </a:lnTo>
                <a:lnTo>
                  <a:pt x="3851" y="126"/>
                </a:lnTo>
                <a:lnTo>
                  <a:pt x="3864" y="121"/>
                </a:lnTo>
                <a:lnTo>
                  <a:pt x="3872" y="95"/>
                </a:lnTo>
                <a:lnTo>
                  <a:pt x="3860" y="99"/>
                </a:lnTo>
                <a:lnTo>
                  <a:pt x="3868" y="79"/>
                </a:lnTo>
                <a:lnTo>
                  <a:pt x="3905" y="52"/>
                </a:lnTo>
                <a:lnTo>
                  <a:pt x="3937" y="104"/>
                </a:lnTo>
                <a:lnTo>
                  <a:pt x="3925" y="108"/>
                </a:lnTo>
                <a:lnTo>
                  <a:pt x="3923" y="120"/>
                </a:lnTo>
                <a:lnTo>
                  <a:pt x="3929" y="138"/>
                </a:lnTo>
                <a:lnTo>
                  <a:pt x="3920" y="146"/>
                </a:lnTo>
                <a:lnTo>
                  <a:pt x="3894" y="153"/>
                </a:lnTo>
                <a:close/>
                <a:moveTo>
                  <a:pt x="3839" y="73"/>
                </a:moveTo>
                <a:lnTo>
                  <a:pt x="3823" y="63"/>
                </a:lnTo>
                <a:lnTo>
                  <a:pt x="3843" y="59"/>
                </a:lnTo>
                <a:lnTo>
                  <a:pt x="3847" y="66"/>
                </a:lnTo>
                <a:lnTo>
                  <a:pt x="3839" y="73"/>
                </a:lnTo>
                <a:close/>
                <a:moveTo>
                  <a:pt x="3303" y="121"/>
                </a:moveTo>
                <a:lnTo>
                  <a:pt x="3304" y="114"/>
                </a:lnTo>
                <a:lnTo>
                  <a:pt x="3303" y="109"/>
                </a:lnTo>
                <a:lnTo>
                  <a:pt x="3308" y="120"/>
                </a:lnTo>
                <a:lnTo>
                  <a:pt x="3303" y="121"/>
                </a:lnTo>
                <a:close/>
                <a:moveTo>
                  <a:pt x="3312" y="123"/>
                </a:moveTo>
                <a:lnTo>
                  <a:pt x="3315" y="113"/>
                </a:lnTo>
                <a:lnTo>
                  <a:pt x="3321" y="125"/>
                </a:lnTo>
                <a:lnTo>
                  <a:pt x="3312" y="123"/>
                </a:lnTo>
                <a:close/>
                <a:moveTo>
                  <a:pt x="3290" y="146"/>
                </a:moveTo>
                <a:lnTo>
                  <a:pt x="3299" y="130"/>
                </a:lnTo>
                <a:lnTo>
                  <a:pt x="3312" y="143"/>
                </a:lnTo>
                <a:lnTo>
                  <a:pt x="3290" y="146"/>
                </a:lnTo>
                <a:close/>
                <a:moveTo>
                  <a:pt x="3340" y="154"/>
                </a:moveTo>
                <a:lnTo>
                  <a:pt x="3343" y="148"/>
                </a:lnTo>
                <a:lnTo>
                  <a:pt x="3343" y="136"/>
                </a:lnTo>
                <a:lnTo>
                  <a:pt x="3359" y="138"/>
                </a:lnTo>
                <a:lnTo>
                  <a:pt x="3357" y="158"/>
                </a:lnTo>
                <a:lnTo>
                  <a:pt x="3340" y="154"/>
                </a:lnTo>
                <a:close/>
                <a:moveTo>
                  <a:pt x="3960" y="220"/>
                </a:moveTo>
                <a:lnTo>
                  <a:pt x="3952" y="220"/>
                </a:lnTo>
                <a:lnTo>
                  <a:pt x="3964" y="235"/>
                </a:lnTo>
                <a:lnTo>
                  <a:pt x="3965" y="246"/>
                </a:lnTo>
                <a:lnTo>
                  <a:pt x="3942" y="258"/>
                </a:lnTo>
                <a:lnTo>
                  <a:pt x="3903" y="234"/>
                </a:lnTo>
                <a:lnTo>
                  <a:pt x="3895" y="239"/>
                </a:lnTo>
                <a:lnTo>
                  <a:pt x="3885" y="223"/>
                </a:lnTo>
                <a:lnTo>
                  <a:pt x="3885" y="207"/>
                </a:lnTo>
                <a:lnTo>
                  <a:pt x="3877" y="207"/>
                </a:lnTo>
                <a:lnTo>
                  <a:pt x="3881" y="204"/>
                </a:lnTo>
                <a:lnTo>
                  <a:pt x="3877" y="201"/>
                </a:lnTo>
                <a:lnTo>
                  <a:pt x="3879" y="196"/>
                </a:lnTo>
                <a:lnTo>
                  <a:pt x="3870" y="209"/>
                </a:lnTo>
                <a:lnTo>
                  <a:pt x="3865" y="200"/>
                </a:lnTo>
                <a:lnTo>
                  <a:pt x="3889" y="180"/>
                </a:lnTo>
                <a:lnTo>
                  <a:pt x="3884" y="172"/>
                </a:lnTo>
                <a:lnTo>
                  <a:pt x="3894" y="158"/>
                </a:lnTo>
                <a:lnTo>
                  <a:pt x="3894" y="156"/>
                </a:lnTo>
                <a:lnTo>
                  <a:pt x="3898" y="155"/>
                </a:lnTo>
                <a:lnTo>
                  <a:pt x="3931" y="150"/>
                </a:lnTo>
                <a:lnTo>
                  <a:pt x="3938" y="159"/>
                </a:lnTo>
                <a:lnTo>
                  <a:pt x="3927" y="188"/>
                </a:lnTo>
                <a:lnTo>
                  <a:pt x="3943" y="175"/>
                </a:lnTo>
                <a:lnTo>
                  <a:pt x="3945" y="160"/>
                </a:lnTo>
                <a:lnTo>
                  <a:pt x="3966" y="178"/>
                </a:lnTo>
                <a:lnTo>
                  <a:pt x="3960" y="220"/>
                </a:lnTo>
                <a:close/>
                <a:moveTo>
                  <a:pt x="3383" y="163"/>
                </a:moveTo>
                <a:lnTo>
                  <a:pt x="3392" y="155"/>
                </a:lnTo>
                <a:lnTo>
                  <a:pt x="3398" y="165"/>
                </a:lnTo>
                <a:lnTo>
                  <a:pt x="3383" y="163"/>
                </a:lnTo>
                <a:close/>
                <a:moveTo>
                  <a:pt x="3840" y="160"/>
                </a:moveTo>
                <a:lnTo>
                  <a:pt x="3879" y="173"/>
                </a:lnTo>
                <a:lnTo>
                  <a:pt x="3851" y="191"/>
                </a:lnTo>
                <a:lnTo>
                  <a:pt x="3857" y="185"/>
                </a:lnTo>
                <a:lnTo>
                  <a:pt x="3839" y="177"/>
                </a:lnTo>
                <a:lnTo>
                  <a:pt x="3842" y="170"/>
                </a:lnTo>
                <a:lnTo>
                  <a:pt x="3840" y="160"/>
                </a:lnTo>
                <a:close/>
                <a:moveTo>
                  <a:pt x="3917" y="366"/>
                </a:moveTo>
                <a:lnTo>
                  <a:pt x="3911" y="379"/>
                </a:lnTo>
                <a:lnTo>
                  <a:pt x="3898" y="379"/>
                </a:lnTo>
                <a:lnTo>
                  <a:pt x="3917" y="366"/>
                </a:lnTo>
                <a:close/>
                <a:moveTo>
                  <a:pt x="3351" y="511"/>
                </a:moveTo>
                <a:lnTo>
                  <a:pt x="3340" y="506"/>
                </a:lnTo>
                <a:lnTo>
                  <a:pt x="3352" y="499"/>
                </a:lnTo>
                <a:lnTo>
                  <a:pt x="3341" y="496"/>
                </a:lnTo>
                <a:lnTo>
                  <a:pt x="3342" y="491"/>
                </a:lnTo>
                <a:lnTo>
                  <a:pt x="3339" y="492"/>
                </a:lnTo>
                <a:lnTo>
                  <a:pt x="3342" y="485"/>
                </a:lnTo>
                <a:lnTo>
                  <a:pt x="3350" y="492"/>
                </a:lnTo>
                <a:lnTo>
                  <a:pt x="3356" y="483"/>
                </a:lnTo>
                <a:lnTo>
                  <a:pt x="3353" y="479"/>
                </a:lnTo>
                <a:lnTo>
                  <a:pt x="3355" y="476"/>
                </a:lnTo>
                <a:lnTo>
                  <a:pt x="3368" y="478"/>
                </a:lnTo>
                <a:lnTo>
                  <a:pt x="3364" y="468"/>
                </a:lnTo>
                <a:lnTo>
                  <a:pt x="3373" y="464"/>
                </a:lnTo>
                <a:lnTo>
                  <a:pt x="3371" y="458"/>
                </a:lnTo>
                <a:lnTo>
                  <a:pt x="3404" y="439"/>
                </a:lnTo>
                <a:lnTo>
                  <a:pt x="3400" y="436"/>
                </a:lnTo>
                <a:lnTo>
                  <a:pt x="3403" y="433"/>
                </a:lnTo>
                <a:lnTo>
                  <a:pt x="3411" y="432"/>
                </a:lnTo>
                <a:lnTo>
                  <a:pt x="3406" y="438"/>
                </a:lnTo>
                <a:lnTo>
                  <a:pt x="3410" y="439"/>
                </a:lnTo>
                <a:lnTo>
                  <a:pt x="3416" y="431"/>
                </a:lnTo>
                <a:lnTo>
                  <a:pt x="3412" y="431"/>
                </a:lnTo>
                <a:lnTo>
                  <a:pt x="3414" y="423"/>
                </a:lnTo>
                <a:lnTo>
                  <a:pt x="3435" y="429"/>
                </a:lnTo>
                <a:lnTo>
                  <a:pt x="3457" y="421"/>
                </a:lnTo>
                <a:lnTo>
                  <a:pt x="3478" y="404"/>
                </a:lnTo>
                <a:lnTo>
                  <a:pt x="3484" y="408"/>
                </a:lnTo>
                <a:lnTo>
                  <a:pt x="3481" y="398"/>
                </a:lnTo>
                <a:lnTo>
                  <a:pt x="3483" y="394"/>
                </a:lnTo>
                <a:lnTo>
                  <a:pt x="3512" y="378"/>
                </a:lnTo>
                <a:lnTo>
                  <a:pt x="3526" y="392"/>
                </a:lnTo>
                <a:lnTo>
                  <a:pt x="3525" y="407"/>
                </a:lnTo>
                <a:lnTo>
                  <a:pt x="3517" y="423"/>
                </a:lnTo>
                <a:lnTo>
                  <a:pt x="3497" y="435"/>
                </a:lnTo>
                <a:lnTo>
                  <a:pt x="3450" y="456"/>
                </a:lnTo>
                <a:lnTo>
                  <a:pt x="3421" y="484"/>
                </a:lnTo>
                <a:lnTo>
                  <a:pt x="3418" y="478"/>
                </a:lnTo>
                <a:lnTo>
                  <a:pt x="3410" y="495"/>
                </a:lnTo>
                <a:lnTo>
                  <a:pt x="3398" y="496"/>
                </a:lnTo>
                <a:lnTo>
                  <a:pt x="3409" y="500"/>
                </a:lnTo>
                <a:lnTo>
                  <a:pt x="3402" y="504"/>
                </a:lnTo>
                <a:lnTo>
                  <a:pt x="3404" y="507"/>
                </a:lnTo>
                <a:lnTo>
                  <a:pt x="3403" y="510"/>
                </a:lnTo>
                <a:lnTo>
                  <a:pt x="3392" y="507"/>
                </a:lnTo>
                <a:lnTo>
                  <a:pt x="3398" y="513"/>
                </a:lnTo>
                <a:lnTo>
                  <a:pt x="3396" y="518"/>
                </a:lnTo>
                <a:lnTo>
                  <a:pt x="3388" y="511"/>
                </a:lnTo>
                <a:lnTo>
                  <a:pt x="3390" y="515"/>
                </a:lnTo>
                <a:lnTo>
                  <a:pt x="3387" y="526"/>
                </a:lnTo>
                <a:lnTo>
                  <a:pt x="3374" y="519"/>
                </a:lnTo>
                <a:lnTo>
                  <a:pt x="3380" y="526"/>
                </a:lnTo>
                <a:lnTo>
                  <a:pt x="3381" y="537"/>
                </a:lnTo>
                <a:lnTo>
                  <a:pt x="3375" y="537"/>
                </a:lnTo>
                <a:lnTo>
                  <a:pt x="3376" y="542"/>
                </a:lnTo>
                <a:lnTo>
                  <a:pt x="3373" y="542"/>
                </a:lnTo>
                <a:lnTo>
                  <a:pt x="3373" y="549"/>
                </a:lnTo>
                <a:lnTo>
                  <a:pt x="3363" y="540"/>
                </a:lnTo>
                <a:lnTo>
                  <a:pt x="3364" y="545"/>
                </a:lnTo>
                <a:lnTo>
                  <a:pt x="3361" y="545"/>
                </a:lnTo>
                <a:lnTo>
                  <a:pt x="3370" y="553"/>
                </a:lnTo>
                <a:lnTo>
                  <a:pt x="3367" y="563"/>
                </a:lnTo>
                <a:lnTo>
                  <a:pt x="3363" y="556"/>
                </a:lnTo>
                <a:lnTo>
                  <a:pt x="3351" y="555"/>
                </a:lnTo>
                <a:lnTo>
                  <a:pt x="3362" y="557"/>
                </a:lnTo>
                <a:lnTo>
                  <a:pt x="3364" y="561"/>
                </a:lnTo>
                <a:lnTo>
                  <a:pt x="3366" y="566"/>
                </a:lnTo>
                <a:lnTo>
                  <a:pt x="3362" y="571"/>
                </a:lnTo>
                <a:lnTo>
                  <a:pt x="3353" y="566"/>
                </a:lnTo>
                <a:lnTo>
                  <a:pt x="3361" y="575"/>
                </a:lnTo>
                <a:lnTo>
                  <a:pt x="3353" y="587"/>
                </a:lnTo>
                <a:lnTo>
                  <a:pt x="3342" y="577"/>
                </a:lnTo>
                <a:lnTo>
                  <a:pt x="3342" y="584"/>
                </a:lnTo>
                <a:lnTo>
                  <a:pt x="3328" y="577"/>
                </a:lnTo>
                <a:lnTo>
                  <a:pt x="3324" y="579"/>
                </a:lnTo>
                <a:lnTo>
                  <a:pt x="3318" y="583"/>
                </a:lnTo>
                <a:lnTo>
                  <a:pt x="3317" y="582"/>
                </a:lnTo>
                <a:lnTo>
                  <a:pt x="3315" y="580"/>
                </a:lnTo>
                <a:lnTo>
                  <a:pt x="3319" y="576"/>
                </a:lnTo>
                <a:lnTo>
                  <a:pt x="3331" y="563"/>
                </a:lnTo>
                <a:lnTo>
                  <a:pt x="3315" y="569"/>
                </a:lnTo>
                <a:lnTo>
                  <a:pt x="3309" y="559"/>
                </a:lnTo>
                <a:lnTo>
                  <a:pt x="3326" y="550"/>
                </a:lnTo>
                <a:lnTo>
                  <a:pt x="3323" y="548"/>
                </a:lnTo>
                <a:lnTo>
                  <a:pt x="3329" y="540"/>
                </a:lnTo>
                <a:lnTo>
                  <a:pt x="3341" y="543"/>
                </a:lnTo>
                <a:lnTo>
                  <a:pt x="3330" y="535"/>
                </a:lnTo>
                <a:lnTo>
                  <a:pt x="3339" y="535"/>
                </a:lnTo>
                <a:lnTo>
                  <a:pt x="3332" y="530"/>
                </a:lnTo>
                <a:lnTo>
                  <a:pt x="3334" y="526"/>
                </a:lnTo>
                <a:lnTo>
                  <a:pt x="3347" y="523"/>
                </a:lnTo>
                <a:lnTo>
                  <a:pt x="3336" y="515"/>
                </a:lnTo>
                <a:lnTo>
                  <a:pt x="3351" y="511"/>
                </a:lnTo>
                <a:close/>
                <a:moveTo>
                  <a:pt x="4144" y="413"/>
                </a:moveTo>
                <a:lnTo>
                  <a:pt x="4135" y="404"/>
                </a:lnTo>
                <a:lnTo>
                  <a:pt x="4143" y="401"/>
                </a:lnTo>
                <a:lnTo>
                  <a:pt x="4146" y="409"/>
                </a:lnTo>
                <a:lnTo>
                  <a:pt x="4144" y="413"/>
                </a:lnTo>
                <a:close/>
                <a:moveTo>
                  <a:pt x="3920" y="429"/>
                </a:moveTo>
                <a:lnTo>
                  <a:pt x="3921" y="419"/>
                </a:lnTo>
                <a:lnTo>
                  <a:pt x="3925" y="422"/>
                </a:lnTo>
                <a:lnTo>
                  <a:pt x="3920" y="429"/>
                </a:lnTo>
                <a:close/>
                <a:moveTo>
                  <a:pt x="3914" y="434"/>
                </a:moveTo>
                <a:lnTo>
                  <a:pt x="3899" y="427"/>
                </a:lnTo>
                <a:lnTo>
                  <a:pt x="3914" y="422"/>
                </a:lnTo>
                <a:lnTo>
                  <a:pt x="3918" y="424"/>
                </a:lnTo>
                <a:lnTo>
                  <a:pt x="3917" y="430"/>
                </a:lnTo>
                <a:lnTo>
                  <a:pt x="3914" y="424"/>
                </a:lnTo>
                <a:lnTo>
                  <a:pt x="3914" y="434"/>
                </a:lnTo>
                <a:close/>
                <a:moveTo>
                  <a:pt x="3713" y="468"/>
                </a:moveTo>
                <a:lnTo>
                  <a:pt x="3711" y="472"/>
                </a:lnTo>
                <a:lnTo>
                  <a:pt x="3715" y="477"/>
                </a:lnTo>
                <a:lnTo>
                  <a:pt x="3711" y="477"/>
                </a:lnTo>
                <a:lnTo>
                  <a:pt x="3711" y="486"/>
                </a:lnTo>
                <a:lnTo>
                  <a:pt x="3704" y="476"/>
                </a:lnTo>
                <a:lnTo>
                  <a:pt x="3713" y="468"/>
                </a:lnTo>
                <a:close/>
                <a:moveTo>
                  <a:pt x="3782" y="496"/>
                </a:moveTo>
                <a:lnTo>
                  <a:pt x="3782" y="502"/>
                </a:lnTo>
                <a:lnTo>
                  <a:pt x="3777" y="501"/>
                </a:lnTo>
                <a:lnTo>
                  <a:pt x="3779" y="505"/>
                </a:lnTo>
                <a:lnTo>
                  <a:pt x="3771" y="501"/>
                </a:lnTo>
                <a:lnTo>
                  <a:pt x="3782" y="496"/>
                </a:lnTo>
                <a:close/>
                <a:moveTo>
                  <a:pt x="3766" y="526"/>
                </a:moveTo>
                <a:lnTo>
                  <a:pt x="3763" y="524"/>
                </a:lnTo>
                <a:lnTo>
                  <a:pt x="3765" y="519"/>
                </a:lnTo>
                <a:lnTo>
                  <a:pt x="3771" y="522"/>
                </a:lnTo>
                <a:lnTo>
                  <a:pt x="3766" y="526"/>
                </a:lnTo>
                <a:close/>
                <a:moveTo>
                  <a:pt x="4147" y="544"/>
                </a:moveTo>
                <a:lnTo>
                  <a:pt x="4128" y="532"/>
                </a:lnTo>
                <a:lnTo>
                  <a:pt x="4134" y="531"/>
                </a:lnTo>
                <a:lnTo>
                  <a:pt x="4137" y="520"/>
                </a:lnTo>
                <a:lnTo>
                  <a:pt x="4154" y="524"/>
                </a:lnTo>
                <a:lnTo>
                  <a:pt x="4156" y="529"/>
                </a:lnTo>
                <a:lnTo>
                  <a:pt x="4147" y="544"/>
                </a:lnTo>
                <a:close/>
                <a:moveTo>
                  <a:pt x="3719" y="541"/>
                </a:moveTo>
                <a:lnTo>
                  <a:pt x="3721" y="544"/>
                </a:lnTo>
                <a:lnTo>
                  <a:pt x="3720" y="547"/>
                </a:lnTo>
                <a:lnTo>
                  <a:pt x="3716" y="544"/>
                </a:lnTo>
                <a:lnTo>
                  <a:pt x="3719" y="541"/>
                </a:lnTo>
                <a:close/>
                <a:moveTo>
                  <a:pt x="4549" y="555"/>
                </a:moveTo>
                <a:lnTo>
                  <a:pt x="4568" y="557"/>
                </a:lnTo>
                <a:lnTo>
                  <a:pt x="4581" y="573"/>
                </a:lnTo>
                <a:lnTo>
                  <a:pt x="4582" y="587"/>
                </a:lnTo>
                <a:lnTo>
                  <a:pt x="4543" y="576"/>
                </a:lnTo>
                <a:lnTo>
                  <a:pt x="4528" y="581"/>
                </a:lnTo>
                <a:lnTo>
                  <a:pt x="4541" y="571"/>
                </a:lnTo>
                <a:lnTo>
                  <a:pt x="4549" y="555"/>
                </a:lnTo>
                <a:close/>
                <a:moveTo>
                  <a:pt x="4338" y="621"/>
                </a:moveTo>
                <a:lnTo>
                  <a:pt x="4339" y="628"/>
                </a:lnTo>
                <a:lnTo>
                  <a:pt x="4336" y="632"/>
                </a:lnTo>
                <a:lnTo>
                  <a:pt x="4316" y="614"/>
                </a:lnTo>
                <a:lnTo>
                  <a:pt x="4283" y="600"/>
                </a:lnTo>
                <a:lnTo>
                  <a:pt x="4295" y="602"/>
                </a:lnTo>
                <a:lnTo>
                  <a:pt x="4297" y="591"/>
                </a:lnTo>
                <a:lnTo>
                  <a:pt x="4301" y="590"/>
                </a:lnTo>
                <a:lnTo>
                  <a:pt x="4295" y="579"/>
                </a:lnTo>
                <a:lnTo>
                  <a:pt x="4297" y="566"/>
                </a:lnTo>
                <a:lnTo>
                  <a:pt x="4305" y="568"/>
                </a:lnTo>
                <a:lnTo>
                  <a:pt x="4304" y="561"/>
                </a:lnTo>
                <a:lnTo>
                  <a:pt x="4311" y="559"/>
                </a:lnTo>
                <a:lnTo>
                  <a:pt x="4328" y="572"/>
                </a:lnTo>
                <a:lnTo>
                  <a:pt x="4328" y="579"/>
                </a:lnTo>
                <a:lnTo>
                  <a:pt x="4339" y="572"/>
                </a:lnTo>
                <a:lnTo>
                  <a:pt x="4336" y="580"/>
                </a:lnTo>
                <a:lnTo>
                  <a:pt x="4340" y="579"/>
                </a:lnTo>
                <a:lnTo>
                  <a:pt x="4343" y="589"/>
                </a:lnTo>
                <a:lnTo>
                  <a:pt x="4345" y="595"/>
                </a:lnTo>
                <a:lnTo>
                  <a:pt x="4338" y="605"/>
                </a:lnTo>
                <a:lnTo>
                  <a:pt x="4338" y="621"/>
                </a:lnTo>
                <a:close/>
                <a:moveTo>
                  <a:pt x="4339" y="623"/>
                </a:moveTo>
                <a:lnTo>
                  <a:pt x="4339" y="623"/>
                </a:lnTo>
                <a:lnTo>
                  <a:pt x="4339" y="620"/>
                </a:lnTo>
                <a:lnTo>
                  <a:pt x="4340" y="609"/>
                </a:lnTo>
                <a:lnTo>
                  <a:pt x="4339" y="604"/>
                </a:lnTo>
                <a:lnTo>
                  <a:pt x="4345" y="595"/>
                </a:lnTo>
                <a:lnTo>
                  <a:pt x="4343" y="580"/>
                </a:lnTo>
                <a:lnTo>
                  <a:pt x="4349" y="572"/>
                </a:lnTo>
                <a:lnTo>
                  <a:pt x="4362" y="575"/>
                </a:lnTo>
                <a:lnTo>
                  <a:pt x="4368" y="581"/>
                </a:lnTo>
                <a:lnTo>
                  <a:pt x="4366" y="586"/>
                </a:lnTo>
                <a:lnTo>
                  <a:pt x="4375" y="589"/>
                </a:lnTo>
                <a:lnTo>
                  <a:pt x="4373" y="595"/>
                </a:lnTo>
                <a:lnTo>
                  <a:pt x="4379" y="594"/>
                </a:lnTo>
                <a:lnTo>
                  <a:pt x="4343" y="621"/>
                </a:lnTo>
                <a:lnTo>
                  <a:pt x="4342" y="627"/>
                </a:lnTo>
                <a:lnTo>
                  <a:pt x="4339" y="623"/>
                </a:lnTo>
                <a:close/>
                <a:moveTo>
                  <a:pt x="3298" y="622"/>
                </a:moveTo>
                <a:lnTo>
                  <a:pt x="3301" y="618"/>
                </a:lnTo>
                <a:lnTo>
                  <a:pt x="3297" y="616"/>
                </a:lnTo>
                <a:lnTo>
                  <a:pt x="3303" y="616"/>
                </a:lnTo>
                <a:lnTo>
                  <a:pt x="3292" y="611"/>
                </a:lnTo>
                <a:lnTo>
                  <a:pt x="3305" y="605"/>
                </a:lnTo>
                <a:lnTo>
                  <a:pt x="3303" y="601"/>
                </a:lnTo>
                <a:lnTo>
                  <a:pt x="3305" y="598"/>
                </a:lnTo>
                <a:lnTo>
                  <a:pt x="3303" y="591"/>
                </a:lnTo>
                <a:lnTo>
                  <a:pt x="3311" y="584"/>
                </a:lnTo>
                <a:lnTo>
                  <a:pt x="3318" y="585"/>
                </a:lnTo>
                <a:lnTo>
                  <a:pt x="3328" y="578"/>
                </a:lnTo>
                <a:lnTo>
                  <a:pt x="3351" y="592"/>
                </a:lnTo>
                <a:lnTo>
                  <a:pt x="3338" y="601"/>
                </a:lnTo>
                <a:lnTo>
                  <a:pt x="3346" y="604"/>
                </a:lnTo>
                <a:lnTo>
                  <a:pt x="3335" y="609"/>
                </a:lnTo>
                <a:lnTo>
                  <a:pt x="3342" y="614"/>
                </a:lnTo>
                <a:lnTo>
                  <a:pt x="3331" y="625"/>
                </a:lnTo>
                <a:lnTo>
                  <a:pt x="3335" y="626"/>
                </a:lnTo>
                <a:lnTo>
                  <a:pt x="3337" y="637"/>
                </a:lnTo>
                <a:lnTo>
                  <a:pt x="3332" y="649"/>
                </a:lnTo>
                <a:lnTo>
                  <a:pt x="3336" y="651"/>
                </a:lnTo>
                <a:lnTo>
                  <a:pt x="3346" y="682"/>
                </a:lnTo>
                <a:lnTo>
                  <a:pt x="3366" y="702"/>
                </a:lnTo>
                <a:lnTo>
                  <a:pt x="3364" y="707"/>
                </a:lnTo>
                <a:lnTo>
                  <a:pt x="3350" y="701"/>
                </a:lnTo>
                <a:lnTo>
                  <a:pt x="3346" y="705"/>
                </a:lnTo>
                <a:lnTo>
                  <a:pt x="3350" y="710"/>
                </a:lnTo>
                <a:lnTo>
                  <a:pt x="3341" y="708"/>
                </a:lnTo>
                <a:lnTo>
                  <a:pt x="3334" y="701"/>
                </a:lnTo>
                <a:lnTo>
                  <a:pt x="3331" y="710"/>
                </a:lnTo>
                <a:lnTo>
                  <a:pt x="3323" y="700"/>
                </a:lnTo>
                <a:lnTo>
                  <a:pt x="3321" y="702"/>
                </a:lnTo>
                <a:lnTo>
                  <a:pt x="3324" y="705"/>
                </a:lnTo>
                <a:lnTo>
                  <a:pt x="3307" y="699"/>
                </a:lnTo>
                <a:lnTo>
                  <a:pt x="3311" y="692"/>
                </a:lnTo>
                <a:lnTo>
                  <a:pt x="3308" y="686"/>
                </a:lnTo>
                <a:lnTo>
                  <a:pt x="3318" y="685"/>
                </a:lnTo>
                <a:lnTo>
                  <a:pt x="3308" y="678"/>
                </a:lnTo>
                <a:lnTo>
                  <a:pt x="3313" y="670"/>
                </a:lnTo>
                <a:lnTo>
                  <a:pt x="3307" y="677"/>
                </a:lnTo>
                <a:lnTo>
                  <a:pt x="3304" y="671"/>
                </a:lnTo>
                <a:lnTo>
                  <a:pt x="3305" y="665"/>
                </a:lnTo>
                <a:lnTo>
                  <a:pt x="3299" y="673"/>
                </a:lnTo>
                <a:lnTo>
                  <a:pt x="3294" y="664"/>
                </a:lnTo>
                <a:lnTo>
                  <a:pt x="3283" y="669"/>
                </a:lnTo>
                <a:lnTo>
                  <a:pt x="3278" y="658"/>
                </a:lnTo>
                <a:lnTo>
                  <a:pt x="3280" y="643"/>
                </a:lnTo>
                <a:lnTo>
                  <a:pt x="3291" y="643"/>
                </a:lnTo>
                <a:lnTo>
                  <a:pt x="3298" y="622"/>
                </a:lnTo>
                <a:close/>
                <a:moveTo>
                  <a:pt x="3608" y="597"/>
                </a:moveTo>
                <a:lnTo>
                  <a:pt x="3607" y="606"/>
                </a:lnTo>
                <a:lnTo>
                  <a:pt x="3599" y="597"/>
                </a:lnTo>
                <a:lnTo>
                  <a:pt x="3608" y="597"/>
                </a:lnTo>
                <a:close/>
                <a:moveTo>
                  <a:pt x="4353" y="616"/>
                </a:moveTo>
                <a:lnTo>
                  <a:pt x="4366" y="609"/>
                </a:lnTo>
                <a:lnTo>
                  <a:pt x="4381" y="613"/>
                </a:lnTo>
                <a:lnTo>
                  <a:pt x="4353" y="616"/>
                </a:lnTo>
                <a:close/>
                <a:moveTo>
                  <a:pt x="4344" y="626"/>
                </a:moveTo>
                <a:lnTo>
                  <a:pt x="4359" y="616"/>
                </a:lnTo>
                <a:lnTo>
                  <a:pt x="4380" y="624"/>
                </a:lnTo>
                <a:lnTo>
                  <a:pt x="4384" y="631"/>
                </a:lnTo>
                <a:lnTo>
                  <a:pt x="4382" y="634"/>
                </a:lnTo>
                <a:lnTo>
                  <a:pt x="4385" y="635"/>
                </a:lnTo>
                <a:lnTo>
                  <a:pt x="4373" y="642"/>
                </a:lnTo>
                <a:lnTo>
                  <a:pt x="4356" y="625"/>
                </a:lnTo>
                <a:lnTo>
                  <a:pt x="4344" y="626"/>
                </a:lnTo>
                <a:close/>
                <a:moveTo>
                  <a:pt x="3638" y="630"/>
                </a:moveTo>
                <a:lnTo>
                  <a:pt x="3649" y="616"/>
                </a:lnTo>
                <a:lnTo>
                  <a:pt x="3660" y="623"/>
                </a:lnTo>
                <a:lnTo>
                  <a:pt x="3651" y="632"/>
                </a:lnTo>
                <a:lnTo>
                  <a:pt x="3638" y="630"/>
                </a:lnTo>
                <a:close/>
                <a:moveTo>
                  <a:pt x="3300" y="691"/>
                </a:moveTo>
                <a:lnTo>
                  <a:pt x="3289" y="676"/>
                </a:lnTo>
                <a:lnTo>
                  <a:pt x="3296" y="673"/>
                </a:lnTo>
                <a:lnTo>
                  <a:pt x="3303" y="679"/>
                </a:lnTo>
                <a:lnTo>
                  <a:pt x="3301" y="688"/>
                </a:lnTo>
                <a:lnTo>
                  <a:pt x="3303" y="691"/>
                </a:lnTo>
                <a:lnTo>
                  <a:pt x="3300" y="691"/>
                </a:lnTo>
                <a:close/>
                <a:moveTo>
                  <a:pt x="3726" y="715"/>
                </a:moveTo>
                <a:lnTo>
                  <a:pt x="3728" y="699"/>
                </a:lnTo>
                <a:lnTo>
                  <a:pt x="3732" y="701"/>
                </a:lnTo>
                <a:lnTo>
                  <a:pt x="3729" y="704"/>
                </a:lnTo>
                <a:lnTo>
                  <a:pt x="3729" y="714"/>
                </a:lnTo>
                <a:lnTo>
                  <a:pt x="3726" y="715"/>
                </a:lnTo>
                <a:close/>
                <a:moveTo>
                  <a:pt x="4949" y="742"/>
                </a:moveTo>
                <a:lnTo>
                  <a:pt x="4946" y="750"/>
                </a:lnTo>
                <a:lnTo>
                  <a:pt x="4941" y="750"/>
                </a:lnTo>
                <a:lnTo>
                  <a:pt x="4926" y="740"/>
                </a:lnTo>
                <a:lnTo>
                  <a:pt x="4933" y="732"/>
                </a:lnTo>
                <a:lnTo>
                  <a:pt x="4949" y="738"/>
                </a:lnTo>
                <a:lnTo>
                  <a:pt x="4949" y="742"/>
                </a:lnTo>
                <a:close/>
                <a:moveTo>
                  <a:pt x="4835" y="757"/>
                </a:moveTo>
                <a:lnTo>
                  <a:pt x="4835" y="750"/>
                </a:lnTo>
                <a:lnTo>
                  <a:pt x="4839" y="750"/>
                </a:lnTo>
                <a:lnTo>
                  <a:pt x="4839" y="755"/>
                </a:lnTo>
                <a:lnTo>
                  <a:pt x="4835" y="757"/>
                </a:lnTo>
                <a:close/>
                <a:moveTo>
                  <a:pt x="4836" y="777"/>
                </a:moveTo>
                <a:lnTo>
                  <a:pt x="4836" y="773"/>
                </a:lnTo>
                <a:lnTo>
                  <a:pt x="4832" y="769"/>
                </a:lnTo>
                <a:lnTo>
                  <a:pt x="4831" y="754"/>
                </a:lnTo>
                <a:lnTo>
                  <a:pt x="4835" y="752"/>
                </a:lnTo>
                <a:lnTo>
                  <a:pt x="4835" y="764"/>
                </a:lnTo>
                <a:lnTo>
                  <a:pt x="4837" y="775"/>
                </a:lnTo>
                <a:lnTo>
                  <a:pt x="4836" y="777"/>
                </a:lnTo>
                <a:close/>
                <a:moveTo>
                  <a:pt x="3057" y="912"/>
                </a:moveTo>
                <a:lnTo>
                  <a:pt x="3056" y="920"/>
                </a:lnTo>
                <a:lnTo>
                  <a:pt x="3053" y="913"/>
                </a:lnTo>
                <a:lnTo>
                  <a:pt x="3057" y="912"/>
                </a:lnTo>
                <a:close/>
                <a:moveTo>
                  <a:pt x="3121" y="927"/>
                </a:moveTo>
                <a:lnTo>
                  <a:pt x="3123" y="933"/>
                </a:lnTo>
                <a:lnTo>
                  <a:pt x="3119" y="932"/>
                </a:lnTo>
                <a:lnTo>
                  <a:pt x="3116" y="929"/>
                </a:lnTo>
                <a:lnTo>
                  <a:pt x="3121" y="927"/>
                </a:lnTo>
                <a:close/>
                <a:moveTo>
                  <a:pt x="2872" y="1219"/>
                </a:moveTo>
                <a:lnTo>
                  <a:pt x="2830" y="1218"/>
                </a:lnTo>
                <a:lnTo>
                  <a:pt x="2838" y="1212"/>
                </a:lnTo>
                <a:lnTo>
                  <a:pt x="2831" y="1212"/>
                </a:lnTo>
                <a:lnTo>
                  <a:pt x="2832" y="1205"/>
                </a:lnTo>
                <a:lnTo>
                  <a:pt x="2839" y="1205"/>
                </a:lnTo>
                <a:lnTo>
                  <a:pt x="2846" y="1197"/>
                </a:lnTo>
                <a:lnTo>
                  <a:pt x="2847" y="1197"/>
                </a:lnTo>
                <a:lnTo>
                  <a:pt x="2841" y="1204"/>
                </a:lnTo>
                <a:lnTo>
                  <a:pt x="2845" y="1206"/>
                </a:lnTo>
                <a:lnTo>
                  <a:pt x="2850" y="1205"/>
                </a:lnTo>
                <a:lnTo>
                  <a:pt x="2851" y="1197"/>
                </a:lnTo>
                <a:lnTo>
                  <a:pt x="2870" y="1203"/>
                </a:lnTo>
                <a:lnTo>
                  <a:pt x="2873" y="1208"/>
                </a:lnTo>
                <a:lnTo>
                  <a:pt x="2872" y="1211"/>
                </a:lnTo>
                <a:lnTo>
                  <a:pt x="2872" y="1219"/>
                </a:lnTo>
                <a:close/>
                <a:moveTo>
                  <a:pt x="2828" y="1217"/>
                </a:moveTo>
                <a:lnTo>
                  <a:pt x="2827" y="1217"/>
                </a:lnTo>
                <a:lnTo>
                  <a:pt x="2831" y="1214"/>
                </a:lnTo>
                <a:lnTo>
                  <a:pt x="2830" y="1215"/>
                </a:lnTo>
                <a:lnTo>
                  <a:pt x="2828" y="1217"/>
                </a:lnTo>
                <a:close/>
                <a:moveTo>
                  <a:pt x="4748" y="1319"/>
                </a:moveTo>
                <a:lnTo>
                  <a:pt x="4748" y="1313"/>
                </a:lnTo>
                <a:lnTo>
                  <a:pt x="4755" y="1311"/>
                </a:lnTo>
                <a:lnTo>
                  <a:pt x="4761" y="1303"/>
                </a:lnTo>
                <a:lnTo>
                  <a:pt x="4761" y="1309"/>
                </a:lnTo>
                <a:lnTo>
                  <a:pt x="4758" y="1314"/>
                </a:lnTo>
                <a:lnTo>
                  <a:pt x="4748" y="1319"/>
                </a:lnTo>
                <a:close/>
                <a:moveTo>
                  <a:pt x="4739" y="1336"/>
                </a:moveTo>
                <a:lnTo>
                  <a:pt x="4741" y="1331"/>
                </a:lnTo>
                <a:lnTo>
                  <a:pt x="4744" y="1328"/>
                </a:lnTo>
                <a:lnTo>
                  <a:pt x="4742" y="1335"/>
                </a:lnTo>
                <a:lnTo>
                  <a:pt x="4739" y="1336"/>
                </a:lnTo>
                <a:close/>
                <a:moveTo>
                  <a:pt x="4667" y="1412"/>
                </a:moveTo>
                <a:lnTo>
                  <a:pt x="4673" y="1404"/>
                </a:lnTo>
                <a:lnTo>
                  <a:pt x="4681" y="1401"/>
                </a:lnTo>
                <a:lnTo>
                  <a:pt x="4675" y="1408"/>
                </a:lnTo>
                <a:lnTo>
                  <a:pt x="4667" y="1412"/>
                </a:lnTo>
                <a:close/>
                <a:moveTo>
                  <a:pt x="4630" y="1436"/>
                </a:moveTo>
                <a:lnTo>
                  <a:pt x="4633" y="1428"/>
                </a:lnTo>
                <a:lnTo>
                  <a:pt x="4644" y="1420"/>
                </a:lnTo>
                <a:lnTo>
                  <a:pt x="4645" y="1416"/>
                </a:lnTo>
                <a:lnTo>
                  <a:pt x="4647" y="1420"/>
                </a:lnTo>
                <a:lnTo>
                  <a:pt x="4658" y="1415"/>
                </a:lnTo>
                <a:lnTo>
                  <a:pt x="4657" y="1418"/>
                </a:lnTo>
                <a:lnTo>
                  <a:pt x="4642" y="1426"/>
                </a:lnTo>
                <a:lnTo>
                  <a:pt x="4641" y="1426"/>
                </a:lnTo>
                <a:lnTo>
                  <a:pt x="4630" y="1436"/>
                </a:lnTo>
                <a:close/>
                <a:moveTo>
                  <a:pt x="4620" y="1434"/>
                </a:moveTo>
                <a:lnTo>
                  <a:pt x="4625" y="1437"/>
                </a:lnTo>
                <a:lnTo>
                  <a:pt x="4616" y="1442"/>
                </a:lnTo>
                <a:lnTo>
                  <a:pt x="4611" y="1451"/>
                </a:lnTo>
                <a:lnTo>
                  <a:pt x="4609" y="1450"/>
                </a:lnTo>
                <a:lnTo>
                  <a:pt x="4620" y="1434"/>
                </a:lnTo>
                <a:close/>
                <a:moveTo>
                  <a:pt x="3372" y="14"/>
                </a:moveTo>
                <a:lnTo>
                  <a:pt x="3369" y="11"/>
                </a:lnTo>
                <a:lnTo>
                  <a:pt x="3370" y="2"/>
                </a:lnTo>
                <a:lnTo>
                  <a:pt x="3391" y="0"/>
                </a:lnTo>
                <a:lnTo>
                  <a:pt x="3372" y="14"/>
                </a:lnTo>
                <a:close/>
                <a:moveTo>
                  <a:pt x="3372" y="44"/>
                </a:moveTo>
                <a:lnTo>
                  <a:pt x="3353" y="37"/>
                </a:lnTo>
                <a:lnTo>
                  <a:pt x="3368" y="26"/>
                </a:lnTo>
                <a:lnTo>
                  <a:pt x="3379" y="39"/>
                </a:lnTo>
                <a:lnTo>
                  <a:pt x="3372" y="44"/>
                </a:lnTo>
                <a:close/>
                <a:moveTo>
                  <a:pt x="3337" y="58"/>
                </a:moveTo>
                <a:lnTo>
                  <a:pt x="3335" y="49"/>
                </a:lnTo>
                <a:lnTo>
                  <a:pt x="3351" y="55"/>
                </a:lnTo>
                <a:lnTo>
                  <a:pt x="3348" y="42"/>
                </a:lnTo>
                <a:lnTo>
                  <a:pt x="3370" y="52"/>
                </a:lnTo>
                <a:lnTo>
                  <a:pt x="3350" y="63"/>
                </a:lnTo>
                <a:lnTo>
                  <a:pt x="3337" y="58"/>
                </a:lnTo>
                <a:close/>
                <a:moveTo>
                  <a:pt x="3436" y="93"/>
                </a:moveTo>
                <a:lnTo>
                  <a:pt x="3457" y="79"/>
                </a:lnTo>
                <a:lnTo>
                  <a:pt x="3464" y="60"/>
                </a:lnTo>
                <a:lnTo>
                  <a:pt x="3474" y="66"/>
                </a:lnTo>
                <a:lnTo>
                  <a:pt x="3477" y="85"/>
                </a:lnTo>
                <a:lnTo>
                  <a:pt x="3445" y="106"/>
                </a:lnTo>
                <a:lnTo>
                  <a:pt x="3436" y="93"/>
                </a:lnTo>
                <a:close/>
                <a:moveTo>
                  <a:pt x="3344" y="69"/>
                </a:moveTo>
                <a:lnTo>
                  <a:pt x="3375" y="86"/>
                </a:lnTo>
                <a:lnTo>
                  <a:pt x="3365" y="91"/>
                </a:lnTo>
                <a:lnTo>
                  <a:pt x="3344" y="69"/>
                </a:lnTo>
                <a:close/>
                <a:moveTo>
                  <a:pt x="3401" y="78"/>
                </a:moveTo>
                <a:lnTo>
                  <a:pt x="3423" y="70"/>
                </a:lnTo>
                <a:lnTo>
                  <a:pt x="3414" y="86"/>
                </a:lnTo>
                <a:lnTo>
                  <a:pt x="3401" y="78"/>
                </a:lnTo>
                <a:close/>
                <a:moveTo>
                  <a:pt x="3320" y="76"/>
                </a:moveTo>
                <a:lnTo>
                  <a:pt x="3344" y="75"/>
                </a:lnTo>
                <a:lnTo>
                  <a:pt x="3367" y="97"/>
                </a:lnTo>
                <a:lnTo>
                  <a:pt x="3357" y="105"/>
                </a:lnTo>
                <a:lnTo>
                  <a:pt x="3320" y="76"/>
                </a:lnTo>
                <a:close/>
                <a:moveTo>
                  <a:pt x="3390" y="119"/>
                </a:moveTo>
                <a:lnTo>
                  <a:pt x="3389" y="105"/>
                </a:lnTo>
                <a:lnTo>
                  <a:pt x="3395" y="93"/>
                </a:lnTo>
                <a:lnTo>
                  <a:pt x="3426" y="89"/>
                </a:lnTo>
                <a:lnTo>
                  <a:pt x="3432" y="99"/>
                </a:lnTo>
                <a:lnTo>
                  <a:pt x="3414" y="131"/>
                </a:lnTo>
                <a:lnTo>
                  <a:pt x="3390" y="119"/>
                </a:lnTo>
                <a:close/>
                <a:moveTo>
                  <a:pt x="3366" y="155"/>
                </a:moveTo>
                <a:lnTo>
                  <a:pt x="3361" y="151"/>
                </a:lnTo>
                <a:lnTo>
                  <a:pt x="3361" y="132"/>
                </a:lnTo>
                <a:lnTo>
                  <a:pt x="3357" y="124"/>
                </a:lnTo>
                <a:lnTo>
                  <a:pt x="3374" y="124"/>
                </a:lnTo>
                <a:lnTo>
                  <a:pt x="3389" y="137"/>
                </a:lnTo>
                <a:lnTo>
                  <a:pt x="3376" y="138"/>
                </a:lnTo>
                <a:lnTo>
                  <a:pt x="3372" y="143"/>
                </a:lnTo>
                <a:lnTo>
                  <a:pt x="3377" y="150"/>
                </a:lnTo>
                <a:lnTo>
                  <a:pt x="3366" y="15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4" name="Freeform 81"/>
          <p:cNvSpPr>
            <a:spLocks/>
          </p:cNvSpPr>
          <p:nvPr/>
        </p:nvSpPr>
        <p:spPr bwMode="auto">
          <a:xfrm>
            <a:off x="3724275" y="2514600"/>
            <a:ext cx="257175" cy="171450"/>
          </a:xfrm>
          <a:custGeom>
            <a:avLst/>
            <a:gdLst>
              <a:gd name="T0" fmla="*/ 2147483647 w 156"/>
              <a:gd name="T1" fmla="*/ 2147483647 h 104"/>
              <a:gd name="T2" fmla="*/ 2147483647 w 156"/>
              <a:gd name="T3" fmla="*/ 2147483647 h 104"/>
              <a:gd name="T4" fmla="*/ 2147483647 w 156"/>
              <a:gd name="T5" fmla="*/ 2147483647 h 104"/>
              <a:gd name="T6" fmla="*/ 2147483647 w 156"/>
              <a:gd name="T7" fmla="*/ 2147483647 h 104"/>
              <a:gd name="T8" fmla="*/ 2147483647 w 156"/>
              <a:gd name="T9" fmla="*/ 2147483647 h 104"/>
              <a:gd name="T10" fmla="*/ 2147483647 w 156"/>
              <a:gd name="T11" fmla="*/ 2147483647 h 104"/>
              <a:gd name="T12" fmla="*/ 2147483647 w 156"/>
              <a:gd name="T13" fmla="*/ 2147483647 h 104"/>
              <a:gd name="T14" fmla="*/ 2147483647 w 156"/>
              <a:gd name="T15" fmla="*/ 2147483647 h 104"/>
              <a:gd name="T16" fmla="*/ 2147483647 w 156"/>
              <a:gd name="T17" fmla="*/ 2147483647 h 104"/>
              <a:gd name="T18" fmla="*/ 2147483647 w 156"/>
              <a:gd name="T19" fmla="*/ 2147483647 h 104"/>
              <a:gd name="T20" fmla="*/ 2147483647 w 156"/>
              <a:gd name="T21" fmla="*/ 2147483647 h 104"/>
              <a:gd name="T22" fmla="*/ 2147483647 w 156"/>
              <a:gd name="T23" fmla="*/ 2147483647 h 104"/>
              <a:gd name="T24" fmla="*/ 2147483647 w 156"/>
              <a:gd name="T25" fmla="*/ 2147483647 h 104"/>
              <a:gd name="T26" fmla="*/ 2147483647 w 156"/>
              <a:gd name="T27" fmla="*/ 2147483647 h 104"/>
              <a:gd name="T28" fmla="*/ 2147483647 w 156"/>
              <a:gd name="T29" fmla="*/ 2147483647 h 104"/>
              <a:gd name="T30" fmla="*/ 2147483647 w 156"/>
              <a:gd name="T31" fmla="*/ 2147483647 h 104"/>
              <a:gd name="T32" fmla="*/ 2147483647 w 156"/>
              <a:gd name="T33" fmla="*/ 2147483647 h 104"/>
              <a:gd name="T34" fmla="*/ 2147483647 w 156"/>
              <a:gd name="T35" fmla="*/ 2147483647 h 104"/>
              <a:gd name="T36" fmla="*/ 2147483647 w 156"/>
              <a:gd name="T37" fmla="*/ 2147483647 h 104"/>
              <a:gd name="T38" fmla="*/ 2147483647 w 156"/>
              <a:gd name="T39" fmla="*/ 2147483647 h 104"/>
              <a:gd name="T40" fmla="*/ 2147483647 w 156"/>
              <a:gd name="T41" fmla="*/ 2147483647 h 104"/>
              <a:gd name="T42" fmla="*/ 2147483647 w 156"/>
              <a:gd name="T43" fmla="*/ 2147483647 h 104"/>
              <a:gd name="T44" fmla="*/ 2147483647 w 156"/>
              <a:gd name="T45" fmla="*/ 2147483647 h 104"/>
              <a:gd name="T46" fmla="*/ 2147483647 w 156"/>
              <a:gd name="T47" fmla="*/ 2147483647 h 104"/>
              <a:gd name="T48" fmla="*/ 2147483647 w 156"/>
              <a:gd name="T49" fmla="*/ 2147483647 h 104"/>
              <a:gd name="T50" fmla="*/ 2147483647 w 156"/>
              <a:gd name="T51" fmla="*/ 2147483647 h 104"/>
              <a:gd name="T52" fmla="*/ 2147483647 w 156"/>
              <a:gd name="T53" fmla="*/ 2147483647 h 104"/>
              <a:gd name="T54" fmla="*/ 2147483647 w 156"/>
              <a:gd name="T55" fmla="*/ 2147483647 h 104"/>
              <a:gd name="T56" fmla="*/ 2147483647 w 156"/>
              <a:gd name="T57" fmla="*/ 2147483647 h 104"/>
              <a:gd name="T58" fmla="*/ 2147483647 w 156"/>
              <a:gd name="T59" fmla="*/ 2147483647 h 104"/>
              <a:gd name="T60" fmla="*/ 2147483647 w 156"/>
              <a:gd name="T61" fmla="*/ 2147483647 h 104"/>
              <a:gd name="T62" fmla="*/ 2147483647 w 156"/>
              <a:gd name="T63" fmla="*/ 2147483647 h 104"/>
              <a:gd name="T64" fmla="*/ 2147483647 w 156"/>
              <a:gd name="T65" fmla="*/ 2147483647 h 104"/>
              <a:gd name="T66" fmla="*/ 2147483647 w 156"/>
              <a:gd name="T67" fmla="*/ 2147483647 h 104"/>
              <a:gd name="T68" fmla="*/ 2147483647 w 156"/>
              <a:gd name="T69" fmla="*/ 2147483647 h 104"/>
              <a:gd name="T70" fmla="*/ 2147483647 w 156"/>
              <a:gd name="T71" fmla="*/ 2147483647 h 104"/>
              <a:gd name="T72" fmla="*/ 2147483647 w 156"/>
              <a:gd name="T73" fmla="*/ 2147483647 h 104"/>
              <a:gd name="T74" fmla="*/ 2147483647 w 156"/>
              <a:gd name="T75" fmla="*/ 2147483647 h 104"/>
              <a:gd name="T76" fmla="*/ 2147483647 w 156"/>
              <a:gd name="T77" fmla="*/ 2147483647 h 104"/>
              <a:gd name="T78" fmla="*/ 2147483647 w 156"/>
              <a:gd name="T79" fmla="*/ 2147483647 h 104"/>
              <a:gd name="T80" fmla="*/ 2147483647 w 156"/>
              <a:gd name="T81" fmla="*/ 2147483647 h 104"/>
              <a:gd name="T82" fmla="*/ 2147483647 w 156"/>
              <a:gd name="T83" fmla="*/ 2147483647 h 104"/>
              <a:gd name="T84" fmla="*/ 2147483647 w 156"/>
              <a:gd name="T85" fmla="*/ 2147483647 h 104"/>
              <a:gd name="T86" fmla="*/ 2147483647 w 156"/>
              <a:gd name="T87" fmla="*/ 2147483647 h 104"/>
              <a:gd name="T88" fmla="*/ 2147483647 w 156"/>
              <a:gd name="T89" fmla="*/ 2147483647 h 104"/>
              <a:gd name="T90" fmla="*/ 2147483647 w 156"/>
              <a:gd name="T91" fmla="*/ 2147483647 h 104"/>
              <a:gd name="T92" fmla="*/ 2147483647 w 156"/>
              <a:gd name="T93" fmla="*/ 2147483647 h 104"/>
              <a:gd name="T94" fmla="*/ 2147483647 w 156"/>
              <a:gd name="T95" fmla="*/ 2147483647 h 104"/>
              <a:gd name="T96" fmla="*/ 2147483647 w 156"/>
              <a:gd name="T97" fmla="*/ 2147483647 h 104"/>
              <a:gd name="T98" fmla="*/ 2147483647 w 156"/>
              <a:gd name="T99" fmla="*/ 2147483647 h 104"/>
              <a:gd name="T100" fmla="*/ 2147483647 w 156"/>
              <a:gd name="T101" fmla="*/ 0 h 104"/>
              <a:gd name="T102" fmla="*/ 2147483647 w 156"/>
              <a:gd name="T103" fmla="*/ 2147483647 h 104"/>
              <a:gd name="T104" fmla="*/ 2147483647 w 156"/>
              <a:gd name="T105" fmla="*/ 2147483647 h 1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104">
                <a:moveTo>
                  <a:pt x="134" y="13"/>
                </a:moveTo>
                <a:lnTo>
                  <a:pt x="140" y="19"/>
                </a:lnTo>
                <a:lnTo>
                  <a:pt x="137" y="27"/>
                </a:lnTo>
                <a:lnTo>
                  <a:pt x="144" y="26"/>
                </a:lnTo>
                <a:lnTo>
                  <a:pt x="141" y="35"/>
                </a:lnTo>
                <a:lnTo>
                  <a:pt x="146" y="30"/>
                </a:lnTo>
                <a:lnTo>
                  <a:pt x="155" y="35"/>
                </a:lnTo>
                <a:lnTo>
                  <a:pt x="153" y="42"/>
                </a:lnTo>
                <a:lnTo>
                  <a:pt x="155" y="43"/>
                </a:lnTo>
                <a:lnTo>
                  <a:pt x="149" y="46"/>
                </a:lnTo>
                <a:lnTo>
                  <a:pt x="156" y="50"/>
                </a:lnTo>
                <a:lnTo>
                  <a:pt x="150" y="50"/>
                </a:lnTo>
                <a:lnTo>
                  <a:pt x="154" y="55"/>
                </a:lnTo>
                <a:lnTo>
                  <a:pt x="148" y="54"/>
                </a:lnTo>
                <a:lnTo>
                  <a:pt x="152" y="57"/>
                </a:lnTo>
                <a:lnTo>
                  <a:pt x="149" y="62"/>
                </a:lnTo>
                <a:lnTo>
                  <a:pt x="142" y="59"/>
                </a:lnTo>
                <a:lnTo>
                  <a:pt x="144" y="63"/>
                </a:lnTo>
                <a:lnTo>
                  <a:pt x="141" y="66"/>
                </a:lnTo>
                <a:lnTo>
                  <a:pt x="143" y="68"/>
                </a:lnTo>
                <a:lnTo>
                  <a:pt x="141" y="72"/>
                </a:lnTo>
                <a:lnTo>
                  <a:pt x="136" y="77"/>
                </a:lnTo>
                <a:lnTo>
                  <a:pt x="129" y="73"/>
                </a:lnTo>
                <a:lnTo>
                  <a:pt x="114" y="88"/>
                </a:lnTo>
                <a:lnTo>
                  <a:pt x="94" y="94"/>
                </a:lnTo>
                <a:lnTo>
                  <a:pt x="94" y="100"/>
                </a:lnTo>
                <a:lnTo>
                  <a:pt x="82" y="104"/>
                </a:lnTo>
                <a:lnTo>
                  <a:pt x="61" y="100"/>
                </a:lnTo>
                <a:lnTo>
                  <a:pt x="57" y="95"/>
                </a:lnTo>
                <a:lnTo>
                  <a:pt x="59" y="93"/>
                </a:lnTo>
                <a:lnTo>
                  <a:pt x="48" y="87"/>
                </a:lnTo>
                <a:lnTo>
                  <a:pt x="26" y="91"/>
                </a:lnTo>
                <a:lnTo>
                  <a:pt x="26" y="83"/>
                </a:lnTo>
                <a:lnTo>
                  <a:pt x="36" y="84"/>
                </a:lnTo>
                <a:lnTo>
                  <a:pt x="40" y="79"/>
                </a:lnTo>
                <a:lnTo>
                  <a:pt x="38" y="77"/>
                </a:lnTo>
                <a:lnTo>
                  <a:pt x="40" y="74"/>
                </a:lnTo>
                <a:lnTo>
                  <a:pt x="45" y="73"/>
                </a:lnTo>
                <a:lnTo>
                  <a:pt x="34" y="75"/>
                </a:lnTo>
                <a:lnTo>
                  <a:pt x="36" y="69"/>
                </a:lnTo>
                <a:lnTo>
                  <a:pt x="43" y="64"/>
                </a:lnTo>
                <a:lnTo>
                  <a:pt x="34" y="70"/>
                </a:lnTo>
                <a:lnTo>
                  <a:pt x="30" y="58"/>
                </a:lnTo>
                <a:lnTo>
                  <a:pt x="10" y="61"/>
                </a:lnTo>
                <a:lnTo>
                  <a:pt x="7" y="56"/>
                </a:lnTo>
                <a:lnTo>
                  <a:pt x="38" y="51"/>
                </a:lnTo>
                <a:lnTo>
                  <a:pt x="40" y="46"/>
                </a:lnTo>
                <a:lnTo>
                  <a:pt x="28" y="47"/>
                </a:lnTo>
                <a:lnTo>
                  <a:pt x="40" y="37"/>
                </a:lnTo>
                <a:lnTo>
                  <a:pt x="32" y="38"/>
                </a:lnTo>
                <a:lnTo>
                  <a:pt x="34" y="32"/>
                </a:lnTo>
                <a:lnTo>
                  <a:pt x="10" y="39"/>
                </a:lnTo>
                <a:lnTo>
                  <a:pt x="0" y="35"/>
                </a:lnTo>
                <a:lnTo>
                  <a:pt x="3" y="31"/>
                </a:lnTo>
                <a:lnTo>
                  <a:pt x="10" y="34"/>
                </a:lnTo>
                <a:lnTo>
                  <a:pt x="7" y="31"/>
                </a:lnTo>
                <a:lnTo>
                  <a:pt x="10" y="32"/>
                </a:lnTo>
                <a:lnTo>
                  <a:pt x="6" y="25"/>
                </a:lnTo>
                <a:lnTo>
                  <a:pt x="14" y="31"/>
                </a:lnTo>
                <a:lnTo>
                  <a:pt x="19" y="26"/>
                </a:lnTo>
                <a:lnTo>
                  <a:pt x="14" y="27"/>
                </a:lnTo>
                <a:lnTo>
                  <a:pt x="10" y="23"/>
                </a:lnTo>
                <a:lnTo>
                  <a:pt x="19" y="24"/>
                </a:lnTo>
                <a:lnTo>
                  <a:pt x="10" y="17"/>
                </a:lnTo>
                <a:lnTo>
                  <a:pt x="16" y="19"/>
                </a:lnTo>
                <a:lnTo>
                  <a:pt x="12" y="14"/>
                </a:lnTo>
                <a:lnTo>
                  <a:pt x="15" y="11"/>
                </a:lnTo>
                <a:lnTo>
                  <a:pt x="26" y="17"/>
                </a:lnTo>
                <a:lnTo>
                  <a:pt x="27" y="24"/>
                </a:lnTo>
                <a:lnTo>
                  <a:pt x="29" y="19"/>
                </a:lnTo>
                <a:lnTo>
                  <a:pt x="30" y="24"/>
                </a:lnTo>
                <a:lnTo>
                  <a:pt x="29" y="16"/>
                </a:lnTo>
                <a:lnTo>
                  <a:pt x="22" y="11"/>
                </a:lnTo>
                <a:lnTo>
                  <a:pt x="30" y="9"/>
                </a:lnTo>
                <a:lnTo>
                  <a:pt x="19" y="6"/>
                </a:lnTo>
                <a:lnTo>
                  <a:pt x="30" y="3"/>
                </a:lnTo>
                <a:lnTo>
                  <a:pt x="41" y="17"/>
                </a:lnTo>
                <a:lnTo>
                  <a:pt x="45" y="17"/>
                </a:lnTo>
                <a:lnTo>
                  <a:pt x="42" y="20"/>
                </a:lnTo>
                <a:lnTo>
                  <a:pt x="46" y="21"/>
                </a:lnTo>
                <a:lnTo>
                  <a:pt x="44" y="29"/>
                </a:lnTo>
                <a:lnTo>
                  <a:pt x="39" y="26"/>
                </a:lnTo>
                <a:lnTo>
                  <a:pt x="46" y="32"/>
                </a:lnTo>
                <a:lnTo>
                  <a:pt x="49" y="47"/>
                </a:lnTo>
                <a:lnTo>
                  <a:pt x="49" y="37"/>
                </a:lnTo>
                <a:lnTo>
                  <a:pt x="51" y="32"/>
                </a:lnTo>
                <a:lnTo>
                  <a:pt x="55" y="29"/>
                </a:lnTo>
                <a:lnTo>
                  <a:pt x="58" y="36"/>
                </a:lnTo>
                <a:lnTo>
                  <a:pt x="61" y="28"/>
                </a:lnTo>
                <a:lnTo>
                  <a:pt x="59" y="15"/>
                </a:lnTo>
                <a:lnTo>
                  <a:pt x="62" y="13"/>
                </a:lnTo>
                <a:lnTo>
                  <a:pt x="72" y="28"/>
                </a:lnTo>
                <a:lnTo>
                  <a:pt x="72" y="16"/>
                </a:lnTo>
                <a:lnTo>
                  <a:pt x="82" y="12"/>
                </a:lnTo>
                <a:lnTo>
                  <a:pt x="92" y="31"/>
                </a:lnTo>
                <a:lnTo>
                  <a:pt x="88" y="12"/>
                </a:lnTo>
                <a:lnTo>
                  <a:pt x="98" y="19"/>
                </a:lnTo>
                <a:lnTo>
                  <a:pt x="105" y="11"/>
                </a:lnTo>
                <a:lnTo>
                  <a:pt x="113" y="15"/>
                </a:lnTo>
                <a:lnTo>
                  <a:pt x="112" y="13"/>
                </a:lnTo>
                <a:lnTo>
                  <a:pt x="115" y="9"/>
                </a:lnTo>
                <a:lnTo>
                  <a:pt x="113" y="0"/>
                </a:lnTo>
                <a:lnTo>
                  <a:pt x="121" y="0"/>
                </a:lnTo>
                <a:lnTo>
                  <a:pt x="130" y="13"/>
                </a:lnTo>
                <a:lnTo>
                  <a:pt x="139" y="5"/>
                </a:lnTo>
                <a:lnTo>
                  <a:pt x="134" y="13"/>
                </a:lnTo>
                <a:close/>
              </a:path>
            </a:pathLst>
          </a:custGeom>
          <a:solidFill>
            <a:srgbClr val="DDDDDD"/>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55" name="Freeform 82"/>
          <p:cNvSpPr>
            <a:spLocks/>
          </p:cNvSpPr>
          <p:nvPr/>
        </p:nvSpPr>
        <p:spPr bwMode="auto">
          <a:xfrm>
            <a:off x="5111750" y="3194050"/>
            <a:ext cx="223838" cy="192088"/>
          </a:xfrm>
          <a:custGeom>
            <a:avLst/>
            <a:gdLst>
              <a:gd name="T0" fmla="*/ 2147483647 w 136"/>
              <a:gd name="T1" fmla="*/ 2147483647 h 117"/>
              <a:gd name="T2" fmla="*/ 2147483647 w 136"/>
              <a:gd name="T3" fmla="*/ 2147483647 h 117"/>
              <a:gd name="T4" fmla="*/ 2147483647 w 136"/>
              <a:gd name="T5" fmla="*/ 2147483647 h 117"/>
              <a:gd name="T6" fmla="*/ 2147483647 w 136"/>
              <a:gd name="T7" fmla="*/ 2147483647 h 117"/>
              <a:gd name="T8" fmla="*/ 2147483647 w 136"/>
              <a:gd name="T9" fmla="*/ 2147483647 h 117"/>
              <a:gd name="T10" fmla="*/ 2147483647 w 136"/>
              <a:gd name="T11" fmla="*/ 2147483647 h 117"/>
              <a:gd name="T12" fmla="*/ 2147483647 w 136"/>
              <a:gd name="T13" fmla="*/ 2147483647 h 117"/>
              <a:gd name="T14" fmla="*/ 2147483647 w 136"/>
              <a:gd name="T15" fmla="*/ 2147483647 h 117"/>
              <a:gd name="T16" fmla="*/ 2147483647 w 136"/>
              <a:gd name="T17" fmla="*/ 2147483647 h 117"/>
              <a:gd name="T18" fmla="*/ 2147483647 w 136"/>
              <a:gd name="T19" fmla="*/ 2147483647 h 117"/>
              <a:gd name="T20" fmla="*/ 2147483647 w 136"/>
              <a:gd name="T21" fmla="*/ 2147483647 h 117"/>
              <a:gd name="T22" fmla="*/ 2147483647 w 136"/>
              <a:gd name="T23" fmla="*/ 2147483647 h 117"/>
              <a:gd name="T24" fmla="*/ 2147483647 w 136"/>
              <a:gd name="T25" fmla="*/ 2147483647 h 117"/>
              <a:gd name="T26" fmla="*/ 2147483647 w 136"/>
              <a:gd name="T27" fmla="*/ 2147483647 h 117"/>
              <a:gd name="T28" fmla="*/ 2147483647 w 136"/>
              <a:gd name="T29" fmla="*/ 2147483647 h 117"/>
              <a:gd name="T30" fmla="*/ 2147483647 w 136"/>
              <a:gd name="T31" fmla="*/ 2147483647 h 117"/>
              <a:gd name="T32" fmla="*/ 2147483647 w 136"/>
              <a:gd name="T33" fmla="*/ 2147483647 h 117"/>
              <a:gd name="T34" fmla="*/ 0 w 136"/>
              <a:gd name="T35" fmla="*/ 2147483647 h 117"/>
              <a:gd name="T36" fmla="*/ 2147483647 w 136"/>
              <a:gd name="T37" fmla="*/ 2147483647 h 117"/>
              <a:gd name="T38" fmla="*/ 2147483647 w 136"/>
              <a:gd name="T39" fmla="*/ 2147483647 h 117"/>
              <a:gd name="T40" fmla="*/ 2147483647 w 136"/>
              <a:gd name="T41" fmla="*/ 2147483647 h 117"/>
              <a:gd name="T42" fmla="*/ 2147483647 w 136"/>
              <a:gd name="T43" fmla="*/ 2147483647 h 117"/>
              <a:gd name="T44" fmla="*/ 2147483647 w 136"/>
              <a:gd name="T45" fmla="*/ 2147483647 h 117"/>
              <a:gd name="T46" fmla="*/ 2147483647 w 136"/>
              <a:gd name="T47" fmla="*/ 2147483647 h 117"/>
              <a:gd name="T48" fmla="*/ 2147483647 w 136"/>
              <a:gd name="T49" fmla="*/ 2147483647 h 117"/>
              <a:gd name="T50" fmla="*/ 2147483647 w 136"/>
              <a:gd name="T51" fmla="*/ 2147483647 h 117"/>
              <a:gd name="T52" fmla="*/ 2147483647 w 136"/>
              <a:gd name="T53" fmla="*/ 2147483647 h 117"/>
              <a:gd name="T54" fmla="*/ 2147483647 w 136"/>
              <a:gd name="T55" fmla="*/ 2147483647 h 117"/>
              <a:gd name="T56" fmla="*/ 2147483647 w 136"/>
              <a:gd name="T57" fmla="*/ 2147483647 h 117"/>
              <a:gd name="T58" fmla="*/ 2147483647 w 136"/>
              <a:gd name="T59" fmla="*/ 2147483647 h 117"/>
              <a:gd name="T60" fmla="*/ 2147483647 w 136"/>
              <a:gd name="T61" fmla="*/ 2147483647 h 117"/>
              <a:gd name="T62" fmla="*/ 2147483647 w 136"/>
              <a:gd name="T63" fmla="*/ 2147483647 h 117"/>
              <a:gd name="T64" fmla="*/ 2147483647 w 136"/>
              <a:gd name="T65" fmla="*/ 0 h 117"/>
              <a:gd name="T66" fmla="*/ 2147483647 w 136"/>
              <a:gd name="T67" fmla="*/ 2147483647 h 117"/>
              <a:gd name="T68" fmla="*/ 2147483647 w 136"/>
              <a:gd name="T69" fmla="*/ 2147483647 h 117"/>
              <a:gd name="T70" fmla="*/ 2147483647 w 136"/>
              <a:gd name="T71" fmla="*/ 2147483647 h 117"/>
              <a:gd name="T72" fmla="*/ 2147483647 w 136"/>
              <a:gd name="T73" fmla="*/ 2147483647 h 117"/>
              <a:gd name="T74" fmla="*/ 2147483647 w 136"/>
              <a:gd name="T75" fmla="*/ 2147483647 h 117"/>
              <a:gd name="T76" fmla="*/ 2147483647 w 136"/>
              <a:gd name="T77" fmla="*/ 2147483647 h 117"/>
              <a:gd name="T78" fmla="*/ 2147483647 w 136"/>
              <a:gd name="T79" fmla="*/ 2147483647 h 117"/>
              <a:gd name="T80" fmla="*/ 2147483647 w 136"/>
              <a:gd name="T81" fmla="*/ 2147483647 h 117"/>
              <a:gd name="T82" fmla="*/ 2147483647 w 136"/>
              <a:gd name="T83" fmla="*/ 2147483647 h 117"/>
              <a:gd name="T84" fmla="*/ 2147483647 w 136"/>
              <a:gd name="T85" fmla="*/ 2147483647 h 117"/>
              <a:gd name="T86" fmla="*/ 2147483647 w 136"/>
              <a:gd name="T87" fmla="*/ 2147483647 h 117"/>
              <a:gd name="T88" fmla="*/ 2147483647 w 136"/>
              <a:gd name="T89" fmla="*/ 2147483647 h 117"/>
              <a:gd name="T90" fmla="*/ 2147483647 w 136"/>
              <a:gd name="T91" fmla="*/ 2147483647 h 117"/>
              <a:gd name="T92" fmla="*/ 2147483647 w 136"/>
              <a:gd name="T93" fmla="*/ 2147483647 h 117"/>
              <a:gd name="T94" fmla="*/ 2147483647 w 136"/>
              <a:gd name="T95" fmla="*/ 2147483647 h 117"/>
              <a:gd name="T96" fmla="*/ 2147483647 w 136"/>
              <a:gd name="T97" fmla="*/ 2147483647 h 117"/>
              <a:gd name="T98" fmla="*/ 2147483647 w 136"/>
              <a:gd name="T99" fmla="*/ 2147483647 h 117"/>
              <a:gd name="T100" fmla="*/ 2147483647 w 136"/>
              <a:gd name="T101" fmla="*/ 2147483647 h 117"/>
              <a:gd name="T102" fmla="*/ 2147483647 w 136"/>
              <a:gd name="T103" fmla="*/ 2147483647 h 117"/>
              <a:gd name="T104" fmla="*/ 2147483647 w 136"/>
              <a:gd name="T105" fmla="*/ 2147483647 h 117"/>
              <a:gd name="T106" fmla="*/ 2147483647 w 136"/>
              <a:gd name="T107" fmla="*/ 2147483647 h 11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6" h="117">
                <a:moveTo>
                  <a:pt x="123" y="97"/>
                </a:moveTo>
                <a:lnTo>
                  <a:pt x="111" y="98"/>
                </a:lnTo>
                <a:lnTo>
                  <a:pt x="105" y="108"/>
                </a:lnTo>
                <a:lnTo>
                  <a:pt x="105" y="117"/>
                </a:lnTo>
                <a:lnTo>
                  <a:pt x="100" y="112"/>
                </a:lnTo>
                <a:lnTo>
                  <a:pt x="88" y="115"/>
                </a:lnTo>
                <a:lnTo>
                  <a:pt x="85" y="108"/>
                </a:lnTo>
                <a:lnTo>
                  <a:pt x="80" y="113"/>
                </a:lnTo>
                <a:lnTo>
                  <a:pt x="73" y="108"/>
                </a:lnTo>
                <a:lnTo>
                  <a:pt x="67" y="109"/>
                </a:lnTo>
                <a:lnTo>
                  <a:pt x="66" y="112"/>
                </a:lnTo>
                <a:lnTo>
                  <a:pt x="57" y="105"/>
                </a:lnTo>
                <a:lnTo>
                  <a:pt x="30" y="101"/>
                </a:lnTo>
                <a:lnTo>
                  <a:pt x="18" y="102"/>
                </a:lnTo>
                <a:lnTo>
                  <a:pt x="13" y="109"/>
                </a:lnTo>
                <a:lnTo>
                  <a:pt x="7" y="111"/>
                </a:lnTo>
                <a:lnTo>
                  <a:pt x="7" y="98"/>
                </a:lnTo>
                <a:lnTo>
                  <a:pt x="0" y="93"/>
                </a:lnTo>
                <a:lnTo>
                  <a:pt x="11" y="83"/>
                </a:lnTo>
                <a:lnTo>
                  <a:pt x="6" y="54"/>
                </a:lnTo>
                <a:lnTo>
                  <a:pt x="18" y="56"/>
                </a:lnTo>
                <a:lnTo>
                  <a:pt x="33" y="45"/>
                </a:lnTo>
                <a:lnTo>
                  <a:pt x="34" y="49"/>
                </a:lnTo>
                <a:lnTo>
                  <a:pt x="37" y="49"/>
                </a:lnTo>
                <a:lnTo>
                  <a:pt x="37" y="45"/>
                </a:lnTo>
                <a:lnTo>
                  <a:pt x="34" y="45"/>
                </a:lnTo>
                <a:lnTo>
                  <a:pt x="38" y="32"/>
                </a:lnTo>
                <a:lnTo>
                  <a:pt x="52" y="22"/>
                </a:lnTo>
                <a:lnTo>
                  <a:pt x="48" y="20"/>
                </a:lnTo>
                <a:lnTo>
                  <a:pt x="49" y="12"/>
                </a:lnTo>
                <a:lnTo>
                  <a:pt x="55" y="8"/>
                </a:lnTo>
                <a:lnTo>
                  <a:pt x="64" y="9"/>
                </a:lnTo>
                <a:lnTo>
                  <a:pt x="71" y="0"/>
                </a:lnTo>
                <a:lnTo>
                  <a:pt x="80" y="5"/>
                </a:lnTo>
                <a:lnTo>
                  <a:pt x="89" y="5"/>
                </a:lnTo>
                <a:lnTo>
                  <a:pt x="90" y="11"/>
                </a:lnTo>
                <a:lnTo>
                  <a:pt x="101" y="7"/>
                </a:lnTo>
                <a:lnTo>
                  <a:pt x="110" y="14"/>
                </a:lnTo>
                <a:lnTo>
                  <a:pt x="109" y="21"/>
                </a:lnTo>
                <a:lnTo>
                  <a:pt x="112" y="28"/>
                </a:lnTo>
                <a:lnTo>
                  <a:pt x="109" y="33"/>
                </a:lnTo>
                <a:lnTo>
                  <a:pt x="113" y="37"/>
                </a:lnTo>
                <a:lnTo>
                  <a:pt x="116" y="47"/>
                </a:lnTo>
                <a:lnTo>
                  <a:pt x="124" y="52"/>
                </a:lnTo>
                <a:lnTo>
                  <a:pt x="123" y="58"/>
                </a:lnTo>
                <a:lnTo>
                  <a:pt x="132" y="60"/>
                </a:lnTo>
                <a:lnTo>
                  <a:pt x="132" y="63"/>
                </a:lnTo>
                <a:lnTo>
                  <a:pt x="136" y="66"/>
                </a:lnTo>
                <a:lnTo>
                  <a:pt x="129" y="74"/>
                </a:lnTo>
                <a:lnTo>
                  <a:pt x="118" y="72"/>
                </a:lnTo>
                <a:lnTo>
                  <a:pt x="116" y="76"/>
                </a:lnTo>
                <a:lnTo>
                  <a:pt x="120" y="81"/>
                </a:lnTo>
                <a:lnTo>
                  <a:pt x="120" y="93"/>
                </a:lnTo>
                <a:lnTo>
                  <a:pt x="123" y="97"/>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6" name="Freeform 83"/>
          <p:cNvSpPr>
            <a:spLocks noEditPoints="1"/>
          </p:cNvSpPr>
          <p:nvPr/>
        </p:nvSpPr>
        <p:spPr bwMode="auto">
          <a:xfrm>
            <a:off x="4383088" y="2990850"/>
            <a:ext cx="230187" cy="442913"/>
          </a:xfrm>
          <a:custGeom>
            <a:avLst/>
            <a:gdLst>
              <a:gd name="T0" fmla="*/ 2147483647 w 140"/>
              <a:gd name="T1" fmla="*/ 2147483647 h 270"/>
              <a:gd name="T2" fmla="*/ 2147483647 w 140"/>
              <a:gd name="T3" fmla="*/ 2147483647 h 270"/>
              <a:gd name="T4" fmla="*/ 2147483647 w 140"/>
              <a:gd name="T5" fmla="*/ 2147483647 h 270"/>
              <a:gd name="T6" fmla="*/ 2147483647 w 140"/>
              <a:gd name="T7" fmla="*/ 2147483647 h 270"/>
              <a:gd name="T8" fmla="*/ 2147483647 w 140"/>
              <a:gd name="T9" fmla="*/ 2147483647 h 270"/>
              <a:gd name="T10" fmla="*/ 2147483647 w 140"/>
              <a:gd name="T11" fmla="*/ 2147483647 h 270"/>
              <a:gd name="T12" fmla="*/ 2147483647 w 140"/>
              <a:gd name="T13" fmla="*/ 2147483647 h 270"/>
              <a:gd name="T14" fmla="*/ 2147483647 w 140"/>
              <a:gd name="T15" fmla="*/ 2147483647 h 270"/>
              <a:gd name="T16" fmla="*/ 2147483647 w 140"/>
              <a:gd name="T17" fmla="*/ 2147483647 h 270"/>
              <a:gd name="T18" fmla="*/ 2147483647 w 140"/>
              <a:gd name="T19" fmla="*/ 2147483647 h 270"/>
              <a:gd name="T20" fmla="*/ 2147483647 w 140"/>
              <a:gd name="T21" fmla="*/ 2147483647 h 270"/>
              <a:gd name="T22" fmla="*/ 2147483647 w 140"/>
              <a:gd name="T23" fmla="*/ 2147483647 h 270"/>
              <a:gd name="T24" fmla="*/ 2147483647 w 140"/>
              <a:gd name="T25" fmla="*/ 2147483647 h 270"/>
              <a:gd name="T26" fmla="*/ 2147483647 w 140"/>
              <a:gd name="T27" fmla="*/ 2147483647 h 270"/>
              <a:gd name="T28" fmla="*/ 2147483647 w 140"/>
              <a:gd name="T29" fmla="*/ 2147483647 h 270"/>
              <a:gd name="T30" fmla="*/ 2147483647 w 140"/>
              <a:gd name="T31" fmla="*/ 2147483647 h 270"/>
              <a:gd name="T32" fmla="*/ 2147483647 w 140"/>
              <a:gd name="T33" fmla="*/ 2147483647 h 270"/>
              <a:gd name="T34" fmla="*/ 2147483647 w 140"/>
              <a:gd name="T35" fmla="*/ 2147483647 h 270"/>
              <a:gd name="T36" fmla="*/ 2147483647 w 140"/>
              <a:gd name="T37" fmla="*/ 2147483647 h 270"/>
              <a:gd name="T38" fmla="*/ 2147483647 w 140"/>
              <a:gd name="T39" fmla="*/ 2147483647 h 270"/>
              <a:gd name="T40" fmla="*/ 2147483647 w 140"/>
              <a:gd name="T41" fmla="*/ 2147483647 h 270"/>
              <a:gd name="T42" fmla="*/ 2147483647 w 140"/>
              <a:gd name="T43" fmla="*/ 2147483647 h 270"/>
              <a:gd name="T44" fmla="*/ 2147483647 w 140"/>
              <a:gd name="T45" fmla="*/ 2147483647 h 270"/>
              <a:gd name="T46" fmla="*/ 2147483647 w 140"/>
              <a:gd name="T47" fmla="*/ 2147483647 h 270"/>
              <a:gd name="T48" fmla="*/ 2147483647 w 140"/>
              <a:gd name="T49" fmla="*/ 2147483647 h 270"/>
              <a:gd name="T50" fmla="*/ 2147483647 w 140"/>
              <a:gd name="T51" fmla="*/ 2147483647 h 270"/>
              <a:gd name="T52" fmla="*/ 2147483647 w 140"/>
              <a:gd name="T53" fmla="*/ 2147483647 h 270"/>
              <a:gd name="T54" fmla="*/ 2147483647 w 140"/>
              <a:gd name="T55" fmla="*/ 2147483647 h 270"/>
              <a:gd name="T56" fmla="*/ 2147483647 w 140"/>
              <a:gd name="T57" fmla="*/ 2147483647 h 270"/>
              <a:gd name="T58" fmla="*/ 2147483647 w 140"/>
              <a:gd name="T59" fmla="*/ 2147483647 h 270"/>
              <a:gd name="T60" fmla="*/ 2147483647 w 140"/>
              <a:gd name="T61" fmla="*/ 2147483647 h 270"/>
              <a:gd name="T62" fmla="*/ 2147483647 w 140"/>
              <a:gd name="T63" fmla="*/ 2147483647 h 270"/>
              <a:gd name="T64" fmla="*/ 2147483647 w 140"/>
              <a:gd name="T65" fmla="*/ 2147483647 h 270"/>
              <a:gd name="T66" fmla="*/ 2147483647 w 140"/>
              <a:gd name="T67" fmla="*/ 2147483647 h 270"/>
              <a:gd name="T68" fmla="*/ 2147483647 w 140"/>
              <a:gd name="T69" fmla="*/ 2147483647 h 270"/>
              <a:gd name="T70" fmla="*/ 2147483647 w 140"/>
              <a:gd name="T71" fmla="*/ 2147483647 h 270"/>
              <a:gd name="T72" fmla="*/ 2147483647 w 140"/>
              <a:gd name="T73" fmla="*/ 2147483647 h 270"/>
              <a:gd name="T74" fmla="*/ 2147483647 w 140"/>
              <a:gd name="T75" fmla="*/ 2147483647 h 270"/>
              <a:gd name="T76" fmla="*/ 2147483647 w 140"/>
              <a:gd name="T77" fmla="*/ 2147483647 h 270"/>
              <a:gd name="T78" fmla="*/ 2147483647 w 140"/>
              <a:gd name="T79" fmla="*/ 2147483647 h 270"/>
              <a:gd name="T80" fmla="*/ 2147483647 w 140"/>
              <a:gd name="T81" fmla="*/ 2147483647 h 270"/>
              <a:gd name="T82" fmla="*/ 2147483647 w 140"/>
              <a:gd name="T83" fmla="*/ 2147483647 h 270"/>
              <a:gd name="T84" fmla="*/ 2147483647 w 140"/>
              <a:gd name="T85" fmla="*/ 2147483647 h 270"/>
              <a:gd name="T86" fmla="*/ 2147483647 w 140"/>
              <a:gd name="T87" fmla="*/ 2147483647 h 270"/>
              <a:gd name="T88" fmla="*/ 2147483647 w 140"/>
              <a:gd name="T89" fmla="*/ 2147483647 h 270"/>
              <a:gd name="T90" fmla="*/ 2147483647 w 140"/>
              <a:gd name="T91" fmla="*/ 2147483647 h 270"/>
              <a:gd name="T92" fmla="*/ 2147483647 w 140"/>
              <a:gd name="T93" fmla="*/ 2147483647 h 270"/>
              <a:gd name="T94" fmla="*/ 2147483647 w 140"/>
              <a:gd name="T95" fmla="*/ 2147483647 h 270"/>
              <a:gd name="T96" fmla="*/ 2147483647 w 140"/>
              <a:gd name="T97" fmla="*/ 2147483647 h 270"/>
              <a:gd name="T98" fmla="*/ 2147483647 w 140"/>
              <a:gd name="T99" fmla="*/ 2147483647 h 270"/>
              <a:gd name="T100" fmla="*/ 2147483647 w 140"/>
              <a:gd name="T101" fmla="*/ 2147483647 h 270"/>
              <a:gd name="T102" fmla="*/ 2147483647 w 140"/>
              <a:gd name="T103" fmla="*/ 2147483647 h 270"/>
              <a:gd name="T104" fmla="*/ 2147483647 w 140"/>
              <a:gd name="T105" fmla="*/ 2147483647 h 270"/>
              <a:gd name="T106" fmla="*/ 2147483647 w 140"/>
              <a:gd name="T107" fmla="*/ 2147483647 h 270"/>
              <a:gd name="T108" fmla="*/ 2147483647 w 140"/>
              <a:gd name="T109" fmla="*/ 2147483647 h 270"/>
              <a:gd name="T110" fmla="*/ 2147483647 w 140"/>
              <a:gd name="T111" fmla="*/ 2147483647 h 270"/>
              <a:gd name="T112" fmla="*/ 2147483647 w 140"/>
              <a:gd name="T113" fmla="*/ 2147483647 h 270"/>
              <a:gd name="T114" fmla="*/ 2147483647 w 140"/>
              <a:gd name="T115" fmla="*/ 2147483647 h 270"/>
              <a:gd name="T116" fmla="*/ 2147483647 w 140"/>
              <a:gd name="T117" fmla="*/ 2147483647 h 270"/>
              <a:gd name="T118" fmla="*/ 2147483647 w 140"/>
              <a:gd name="T119" fmla="*/ 2147483647 h 270"/>
              <a:gd name="T120" fmla="*/ 2147483647 w 140"/>
              <a:gd name="T121" fmla="*/ 2147483647 h 2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40" h="270">
                <a:moveTo>
                  <a:pt x="100" y="7"/>
                </a:moveTo>
                <a:lnTo>
                  <a:pt x="99" y="3"/>
                </a:lnTo>
                <a:lnTo>
                  <a:pt x="101" y="0"/>
                </a:lnTo>
                <a:lnTo>
                  <a:pt x="100" y="7"/>
                </a:lnTo>
                <a:close/>
                <a:moveTo>
                  <a:pt x="99" y="15"/>
                </a:moveTo>
                <a:lnTo>
                  <a:pt x="98" y="25"/>
                </a:lnTo>
                <a:lnTo>
                  <a:pt x="96" y="24"/>
                </a:lnTo>
                <a:lnTo>
                  <a:pt x="97" y="14"/>
                </a:lnTo>
                <a:lnTo>
                  <a:pt x="95" y="17"/>
                </a:lnTo>
                <a:lnTo>
                  <a:pt x="92" y="13"/>
                </a:lnTo>
                <a:lnTo>
                  <a:pt x="97" y="11"/>
                </a:lnTo>
                <a:lnTo>
                  <a:pt x="93" y="7"/>
                </a:lnTo>
                <a:lnTo>
                  <a:pt x="97" y="3"/>
                </a:lnTo>
                <a:lnTo>
                  <a:pt x="97" y="8"/>
                </a:lnTo>
                <a:lnTo>
                  <a:pt x="101" y="8"/>
                </a:lnTo>
                <a:lnTo>
                  <a:pt x="99" y="15"/>
                </a:lnTo>
                <a:close/>
                <a:moveTo>
                  <a:pt x="75" y="52"/>
                </a:moveTo>
                <a:lnTo>
                  <a:pt x="68" y="50"/>
                </a:lnTo>
                <a:lnTo>
                  <a:pt x="68" y="46"/>
                </a:lnTo>
                <a:lnTo>
                  <a:pt x="72" y="46"/>
                </a:lnTo>
                <a:lnTo>
                  <a:pt x="75" y="52"/>
                </a:lnTo>
                <a:close/>
                <a:moveTo>
                  <a:pt x="16" y="77"/>
                </a:moveTo>
                <a:lnTo>
                  <a:pt x="16" y="70"/>
                </a:lnTo>
                <a:lnTo>
                  <a:pt x="18" y="73"/>
                </a:lnTo>
                <a:lnTo>
                  <a:pt x="20" y="67"/>
                </a:lnTo>
                <a:lnTo>
                  <a:pt x="27" y="62"/>
                </a:lnTo>
                <a:lnTo>
                  <a:pt x="28" y="65"/>
                </a:lnTo>
                <a:lnTo>
                  <a:pt x="26" y="70"/>
                </a:lnTo>
                <a:lnTo>
                  <a:pt x="28" y="70"/>
                </a:lnTo>
                <a:lnTo>
                  <a:pt x="22" y="74"/>
                </a:lnTo>
                <a:lnTo>
                  <a:pt x="25" y="73"/>
                </a:lnTo>
                <a:lnTo>
                  <a:pt x="24" y="77"/>
                </a:lnTo>
                <a:lnTo>
                  <a:pt x="21" y="78"/>
                </a:lnTo>
                <a:lnTo>
                  <a:pt x="21" y="74"/>
                </a:lnTo>
                <a:lnTo>
                  <a:pt x="21" y="79"/>
                </a:lnTo>
                <a:lnTo>
                  <a:pt x="17" y="83"/>
                </a:lnTo>
                <a:lnTo>
                  <a:pt x="15" y="80"/>
                </a:lnTo>
                <a:lnTo>
                  <a:pt x="19" y="78"/>
                </a:lnTo>
                <a:lnTo>
                  <a:pt x="16" y="77"/>
                </a:lnTo>
                <a:close/>
                <a:moveTo>
                  <a:pt x="13" y="89"/>
                </a:moveTo>
                <a:lnTo>
                  <a:pt x="9" y="87"/>
                </a:lnTo>
                <a:lnTo>
                  <a:pt x="14" y="84"/>
                </a:lnTo>
                <a:lnTo>
                  <a:pt x="15" y="85"/>
                </a:lnTo>
                <a:lnTo>
                  <a:pt x="13" y="89"/>
                </a:lnTo>
                <a:close/>
                <a:moveTo>
                  <a:pt x="20" y="92"/>
                </a:moveTo>
                <a:lnTo>
                  <a:pt x="22" y="87"/>
                </a:lnTo>
                <a:lnTo>
                  <a:pt x="25" y="89"/>
                </a:lnTo>
                <a:lnTo>
                  <a:pt x="26" y="84"/>
                </a:lnTo>
                <a:lnTo>
                  <a:pt x="29" y="94"/>
                </a:lnTo>
                <a:lnTo>
                  <a:pt x="36" y="95"/>
                </a:lnTo>
                <a:lnTo>
                  <a:pt x="30" y="101"/>
                </a:lnTo>
                <a:lnTo>
                  <a:pt x="30" y="97"/>
                </a:lnTo>
                <a:lnTo>
                  <a:pt x="26" y="98"/>
                </a:lnTo>
                <a:lnTo>
                  <a:pt x="24" y="94"/>
                </a:lnTo>
                <a:lnTo>
                  <a:pt x="26" y="95"/>
                </a:lnTo>
                <a:lnTo>
                  <a:pt x="20" y="92"/>
                </a:lnTo>
                <a:close/>
                <a:moveTo>
                  <a:pt x="13" y="100"/>
                </a:moveTo>
                <a:lnTo>
                  <a:pt x="11" y="99"/>
                </a:lnTo>
                <a:lnTo>
                  <a:pt x="10" y="92"/>
                </a:lnTo>
                <a:lnTo>
                  <a:pt x="13" y="93"/>
                </a:lnTo>
                <a:lnTo>
                  <a:pt x="13" y="100"/>
                </a:lnTo>
                <a:close/>
                <a:moveTo>
                  <a:pt x="29" y="111"/>
                </a:moveTo>
                <a:lnTo>
                  <a:pt x="36" y="118"/>
                </a:lnTo>
                <a:lnTo>
                  <a:pt x="26" y="121"/>
                </a:lnTo>
                <a:lnTo>
                  <a:pt x="30" y="118"/>
                </a:lnTo>
                <a:lnTo>
                  <a:pt x="28" y="118"/>
                </a:lnTo>
                <a:lnTo>
                  <a:pt x="30" y="115"/>
                </a:lnTo>
                <a:lnTo>
                  <a:pt x="26" y="114"/>
                </a:lnTo>
                <a:lnTo>
                  <a:pt x="29" y="111"/>
                </a:lnTo>
                <a:close/>
                <a:moveTo>
                  <a:pt x="31" y="133"/>
                </a:moveTo>
                <a:lnTo>
                  <a:pt x="29" y="130"/>
                </a:lnTo>
                <a:lnTo>
                  <a:pt x="35" y="124"/>
                </a:lnTo>
                <a:lnTo>
                  <a:pt x="31" y="133"/>
                </a:lnTo>
                <a:close/>
                <a:moveTo>
                  <a:pt x="27" y="138"/>
                </a:moveTo>
                <a:lnTo>
                  <a:pt x="27" y="133"/>
                </a:lnTo>
                <a:lnTo>
                  <a:pt x="24" y="134"/>
                </a:lnTo>
                <a:lnTo>
                  <a:pt x="29" y="130"/>
                </a:lnTo>
                <a:lnTo>
                  <a:pt x="30" y="136"/>
                </a:lnTo>
                <a:lnTo>
                  <a:pt x="27" y="138"/>
                </a:lnTo>
                <a:close/>
                <a:moveTo>
                  <a:pt x="43" y="142"/>
                </a:moveTo>
                <a:lnTo>
                  <a:pt x="40" y="136"/>
                </a:lnTo>
                <a:lnTo>
                  <a:pt x="43" y="136"/>
                </a:lnTo>
                <a:lnTo>
                  <a:pt x="43" y="142"/>
                </a:lnTo>
                <a:close/>
                <a:moveTo>
                  <a:pt x="13" y="151"/>
                </a:moveTo>
                <a:lnTo>
                  <a:pt x="30" y="148"/>
                </a:lnTo>
                <a:lnTo>
                  <a:pt x="35" y="157"/>
                </a:lnTo>
                <a:lnTo>
                  <a:pt x="32" y="163"/>
                </a:lnTo>
                <a:lnTo>
                  <a:pt x="37" y="161"/>
                </a:lnTo>
                <a:lnTo>
                  <a:pt x="39" y="166"/>
                </a:lnTo>
                <a:lnTo>
                  <a:pt x="37" y="168"/>
                </a:lnTo>
                <a:lnTo>
                  <a:pt x="35" y="163"/>
                </a:lnTo>
                <a:lnTo>
                  <a:pt x="37" y="170"/>
                </a:lnTo>
                <a:lnTo>
                  <a:pt x="30" y="176"/>
                </a:lnTo>
                <a:lnTo>
                  <a:pt x="27" y="175"/>
                </a:lnTo>
                <a:lnTo>
                  <a:pt x="22" y="176"/>
                </a:lnTo>
                <a:lnTo>
                  <a:pt x="16" y="167"/>
                </a:lnTo>
                <a:lnTo>
                  <a:pt x="13" y="174"/>
                </a:lnTo>
                <a:lnTo>
                  <a:pt x="9" y="174"/>
                </a:lnTo>
                <a:lnTo>
                  <a:pt x="0" y="167"/>
                </a:lnTo>
                <a:lnTo>
                  <a:pt x="6" y="163"/>
                </a:lnTo>
                <a:lnTo>
                  <a:pt x="3" y="160"/>
                </a:lnTo>
                <a:lnTo>
                  <a:pt x="9" y="159"/>
                </a:lnTo>
                <a:lnTo>
                  <a:pt x="13" y="151"/>
                </a:lnTo>
                <a:close/>
                <a:moveTo>
                  <a:pt x="54" y="198"/>
                </a:moveTo>
                <a:lnTo>
                  <a:pt x="51" y="191"/>
                </a:lnTo>
                <a:lnTo>
                  <a:pt x="58" y="194"/>
                </a:lnTo>
                <a:lnTo>
                  <a:pt x="54" y="198"/>
                </a:lnTo>
                <a:close/>
                <a:moveTo>
                  <a:pt x="97" y="256"/>
                </a:moveTo>
                <a:lnTo>
                  <a:pt x="93" y="254"/>
                </a:lnTo>
                <a:lnTo>
                  <a:pt x="100" y="252"/>
                </a:lnTo>
                <a:lnTo>
                  <a:pt x="97" y="256"/>
                </a:lnTo>
                <a:close/>
                <a:moveTo>
                  <a:pt x="134" y="244"/>
                </a:moveTo>
                <a:lnTo>
                  <a:pt x="119" y="252"/>
                </a:lnTo>
                <a:lnTo>
                  <a:pt x="100" y="250"/>
                </a:lnTo>
                <a:lnTo>
                  <a:pt x="81" y="256"/>
                </a:lnTo>
                <a:lnTo>
                  <a:pt x="74" y="253"/>
                </a:lnTo>
                <a:lnTo>
                  <a:pt x="67" y="255"/>
                </a:lnTo>
                <a:lnTo>
                  <a:pt x="63" y="264"/>
                </a:lnTo>
                <a:lnTo>
                  <a:pt x="53" y="261"/>
                </a:lnTo>
                <a:lnTo>
                  <a:pt x="44" y="265"/>
                </a:lnTo>
                <a:lnTo>
                  <a:pt x="42" y="270"/>
                </a:lnTo>
                <a:lnTo>
                  <a:pt x="38" y="266"/>
                </a:lnTo>
                <a:lnTo>
                  <a:pt x="34" y="267"/>
                </a:lnTo>
                <a:lnTo>
                  <a:pt x="48" y="256"/>
                </a:lnTo>
                <a:lnTo>
                  <a:pt x="56" y="243"/>
                </a:lnTo>
                <a:lnTo>
                  <a:pt x="72" y="242"/>
                </a:lnTo>
                <a:lnTo>
                  <a:pt x="82" y="229"/>
                </a:lnTo>
                <a:lnTo>
                  <a:pt x="68" y="238"/>
                </a:lnTo>
                <a:lnTo>
                  <a:pt x="61" y="233"/>
                </a:lnTo>
                <a:lnTo>
                  <a:pt x="56" y="235"/>
                </a:lnTo>
                <a:lnTo>
                  <a:pt x="58" y="232"/>
                </a:lnTo>
                <a:lnTo>
                  <a:pt x="51" y="230"/>
                </a:lnTo>
                <a:lnTo>
                  <a:pt x="45" y="233"/>
                </a:lnTo>
                <a:lnTo>
                  <a:pt x="44" y="233"/>
                </a:lnTo>
                <a:lnTo>
                  <a:pt x="47" y="230"/>
                </a:lnTo>
                <a:lnTo>
                  <a:pt x="41" y="230"/>
                </a:lnTo>
                <a:lnTo>
                  <a:pt x="43" y="229"/>
                </a:lnTo>
                <a:lnTo>
                  <a:pt x="41" y="226"/>
                </a:lnTo>
                <a:lnTo>
                  <a:pt x="57" y="216"/>
                </a:lnTo>
                <a:lnTo>
                  <a:pt x="57" y="203"/>
                </a:lnTo>
                <a:lnTo>
                  <a:pt x="48" y="206"/>
                </a:lnTo>
                <a:lnTo>
                  <a:pt x="56" y="196"/>
                </a:lnTo>
                <a:lnTo>
                  <a:pt x="77" y="192"/>
                </a:lnTo>
                <a:lnTo>
                  <a:pt x="74" y="192"/>
                </a:lnTo>
                <a:lnTo>
                  <a:pt x="71" y="187"/>
                </a:lnTo>
                <a:lnTo>
                  <a:pt x="75" y="184"/>
                </a:lnTo>
                <a:lnTo>
                  <a:pt x="72" y="179"/>
                </a:lnTo>
                <a:lnTo>
                  <a:pt x="76" y="172"/>
                </a:lnTo>
                <a:lnTo>
                  <a:pt x="70" y="175"/>
                </a:lnTo>
                <a:lnTo>
                  <a:pt x="64" y="165"/>
                </a:lnTo>
                <a:lnTo>
                  <a:pt x="68" y="156"/>
                </a:lnTo>
                <a:lnTo>
                  <a:pt x="72" y="153"/>
                </a:lnTo>
                <a:lnTo>
                  <a:pt x="65" y="153"/>
                </a:lnTo>
                <a:lnTo>
                  <a:pt x="59" y="159"/>
                </a:lnTo>
                <a:lnTo>
                  <a:pt x="53" y="155"/>
                </a:lnTo>
                <a:lnTo>
                  <a:pt x="53" y="161"/>
                </a:lnTo>
                <a:lnTo>
                  <a:pt x="47" y="156"/>
                </a:lnTo>
                <a:lnTo>
                  <a:pt x="45" y="158"/>
                </a:lnTo>
                <a:lnTo>
                  <a:pt x="47" y="162"/>
                </a:lnTo>
                <a:lnTo>
                  <a:pt x="43" y="153"/>
                </a:lnTo>
                <a:lnTo>
                  <a:pt x="50" y="141"/>
                </a:lnTo>
                <a:lnTo>
                  <a:pt x="46" y="135"/>
                </a:lnTo>
                <a:lnTo>
                  <a:pt x="47" y="129"/>
                </a:lnTo>
                <a:lnTo>
                  <a:pt x="52" y="130"/>
                </a:lnTo>
                <a:lnTo>
                  <a:pt x="47" y="128"/>
                </a:lnTo>
                <a:lnTo>
                  <a:pt x="47" y="125"/>
                </a:lnTo>
                <a:lnTo>
                  <a:pt x="45" y="131"/>
                </a:lnTo>
                <a:lnTo>
                  <a:pt x="40" y="131"/>
                </a:lnTo>
                <a:lnTo>
                  <a:pt x="44" y="122"/>
                </a:lnTo>
                <a:lnTo>
                  <a:pt x="39" y="127"/>
                </a:lnTo>
                <a:lnTo>
                  <a:pt x="37" y="144"/>
                </a:lnTo>
                <a:lnTo>
                  <a:pt x="33" y="145"/>
                </a:lnTo>
                <a:lnTo>
                  <a:pt x="37" y="119"/>
                </a:lnTo>
                <a:lnTo>
                  <a:pt x="44" y="114"/>
                </a:lnTo>
                <a:lnTo>
                  <a:pt x="39" y="115"/>
                </a:lnTo>
                <a:lnTo>
                  <a:pt x="43" y="107"/>
                </a:lnTo>
                <a:lnTo>
                  <a:pt x="35" y="115"/>
                </a:lnTo>
                <a:lnTo>
                  <a:pt x="30" y="112"/>
                </a:lnTo>
                <a:lnTo>
                  <a:pt x="37" y="110"/>
                </a:lnTo>
                <a:lnTo>
                  <a:pt x="28" y="110"/>
                </a:lnTo>
                <a:lnTo>
                  <a:pt x="36" y="106"/>
                </a:lnTo>
                <a:lnTo>
                  <a:pt x="32" y="105"/>
                </a:lnTo>
                <a:lnTo>
                  <a:pt x="37" y="102"/>
                </a:lnTo>
                <a:lnTo>
                  <a:pt x="34" y="99"/>
                </a:lnTo>
                <a:lnTo>
                  <a:pt x="39" y="99"/>
                </a:lnTo>
                <a:lnTo>
                  <a:pt x="36" y="98"/>
                </a:lnTo>
                <a:lnTo>
                  <a:pt x="39" y="96"/>
                </a:lnTo>
                <a:lnTo>
                  <a:pt x="36" y="93"/>
                </a:lnTo>
                <a:lnTo>
                  <a:pt x="39" y="91"/>
                </a:lnTo>
                <a:lnTo>
                  <a:pt x="33" y="93"/>
                </a:lnTo>
                <a:lnTo>
                  <a:pt x="33" y="87"/>
                </a:lnTo>
                <a:lnTo>
                  <a:pt x="37" y="88"/>
                </a:lnTo>
                <a:lnTo>
                  <a:pt x="33" y="85"/>
                </a:lnTo>
                <a:lnTo>
                  <a:pt x="33" y="81"/>
                </a:lnTo>
                <a:lnTo>
                  <a:pt x="43" y="80"/>
                </a:lnTo>
                <a:lnTo>
                  <a:pt x="39" y="74"/>
                </a:lnTo>
                <a:lnTo>
                  <a:pt x="41" y="74"/>
                </a:lnTo>
                <a:lnTo>
                  <a:pt x="39" y="69"/>
                </a:lnTo>
                <a:lnTo>
                  <a:pt x="44" y="69"/>
                </a:lnTo>
                <a:lnTo>
                  <a:pt x="43" y="66"/>
                </a:lnTo>
                <a:lnTo>
                  <a:pt x="45" y="59"/>
                </a:lnTo>
                <a:lnTo>
                  <a:pt x="49" y="61"/>
                </a:lnTo>
                <a:lnTo>
                  <a:pt x="48" y="64"/>
                </a:lnTo>
                <a:lnTo>
                  <a:pt x="51" y="61"/>
                </a:lnTo>
                <a:lnTo>
                  <a:pt x="73" y="58"/>
                </a:lnTo>
                <a:lnTo>
                  <a:pt x="71" y="66"/>
                </a:lnTo>
                <a:lnTo>
                  <a:pt x="68" y="69"/>
                </a:lnTo>
                <a:lnTo>
                  <a:pt x="59" y="79"/>
                </a:lnTo>
                <a:lnTo>
                  <a:pt x="62" y="80"/>
                </a:lnTo>
                <a:lnTo>
                  <a:pt x="53" y="87"/>
                </a:lnTo>
                <a:lnTo>
                  <a:pt x="86" y="84"/>
                </a:lnTo>
                <a:lnTo>
                  <a:pt x="90" y="90"/>
                </a:lnTo>
                <a:lnTo>
                  <a:pt x="80" y="113"/>
                </a:lnTo>
                <a:lnTo>
                  <a:pt x="69" y="119"/>
                </a:lnTo>
                <a:lnTo>
                  <a:pt x="75" y="116"/>
                </a:lnTo>
                <a:lnTo>
                  <a:pt x="79" y="121"/>
                </a:lnTo>
                <a:lnTo>
                  <a:pt x="63" y="127"/>
                </a:lnTo>
                <a:lnTo>
                  <a:pt x="72" y="129"/>
                </a:lnTo>
                <a:lnTo>
                  <a:pt x="78" y="126"/>
                </a:lnTo>
                <a:lnTo>
                  <a:pt x="93" y="138"/>
                </a:lnTo>
                <a:lnTo>
                  <a:pt x="97" y="159"/>
                </a:lnTo>
                <a:lnTo>
                  <a:pt x="115" y="174"/>
                </a:lnTo>
                <a:lnTo>
                  <a:pt x="113" y="177"/>
                </a:lnTo>
                <a:lnTo>
                  <a:pt x="117" y="187"/>
                </a:lnTo>
                <a:lnTo>
                  <a:pt x="113" y="186"/>
                </a:lnTo>
                <a:lnTo>
                  <a:pt x="119" y="191"/>
                </a:lnTo>
                <a:lnTo>
                  <a:pt x="120" y="199"/>
                </a:lnTo>
                <a:lnTo>
                  <a:pt x="116" y="203"/>
                </a:lnTo>
                <a:lnTo>
                  <a:pt x="121" y="206"/>
                </a:lnTo>
                <a:lnTo>
                  <a:pt x="123" y="202"/>
                </a:lnTo>
                <a:lnTo>
                  <a:pt x="128" y="202"/>
                </a:lnTo>
                <a:lnTo>
                  <a:pt x="139" y="207"/>
                </a:lnTo>
                <a:lnTo>
                  <a:pt x="140" y="213"/>
                </a:lnTo>
                <a:lnTo>
                  <a:pt x="138" y="222"/>
                </a:lnTo>
                <a:lnTo>
                  <a:pt x="135" y="226"/>
                </a:lnTo>
                <a:lnTo>
                  <a:pt x="132" y="224"/>
                </a:lnTo>
                <a:lnTo>
                  <a:pt x="134" y="228"/>
                </a:lnTo>
                <a:lnTo>
                  <a:pt x="125" y="231"/>
                </a:lnTo>
                <a:lnTo>
                  <a:pt x="129" y="230"/>
                </a:lnTo>
                <a:lnTo>
                  <a:pt x="129" y="233"/>
                </a:lnTo>
                <a:lnTo>
                  <a:pt x="121" y="237"/>
                </a:lnTo>
                <a:lnTo>
                  <a:pt x="135" y="238"/>
                </a:lnTo>
                <a:lnTo>
                  <a:pt x="135" y="243"/>
                </a:lnTo>
                <a:lnTo>
                  <a:pt x="134" y="244"/>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grpSp>
        <p:nvGrpSpPr>
          <p:cNvPr id="3157" name="Group 84"/>
          <p:cNvGrpSpPr>
            <a:grpSpLocks/>
          </p:cNvGrpSpPr>
          <p:nvPr/>
        </p:nvGrpSpPr>
        <p:grpSpPr bwMode="auto">
          <a:xfrm>
            <a:off x="4687888" y="1462088"/>
            <a:ext cx="609600" cy="1652587"/>
            <a:chOff x="3031" y="1105"/>
            <a:chExt cx="371" cy="1005"/>
          </a:xfrm>
        </p:grpSpPr>
        <p:sp>
          <p:nvSpPr>
            <p:cNvPr id="3335" name="Freeform 85"/>
            <p:cNvSpPr>
              <a:spLocks noChangeAspect="1" noEditPoints="1"/>
            </p:cNvSpPr>
            <p:nvPr/>
          </p:nvSpPr>
          <p:spPr bwMode="auto">
            <a:xfrm>
              <a:off x="3110" y="1105"/>
              <a:ext cx="207" cy="313"/>
            </a:xfrm>
            <a:custGeom>
              <a:avLst/>
              <a:gdLst>
                <a:gd name="T0" fmla="*/ 4 w 272"/>
                <a:gd name="T1" fmla="*/ 2 h 409"/>
                <a:gd name="T2" fmla="*/ 4 w 272"/>
                <a:gd name="T3" fmla="*/ 2 h 409"/>
                <a:gd name="T4" fmla="*/ 4 w 272"/>
                <a:gd name="T5" fmla="*/ 0 h 409"/>
                <a:gd name="T6" fmla="*/ 5 w 272"/>
                <a:gd name="T7" fmla="*/ 2 h 409"/>
                <a:gd name="T8" fmla="*/ 5 w 272"/>
                <a:gd name="T9" fmla="*/ 2 h 409"/>
                <a:gd name="T10" fmla="*/ 5 w 272"/>
                <a:gd name="T11" fmla="*/ 2 h 409"/>
                <a:gd name="T12" fmla="*/ 5 w 272"/>
                <a:gd name="T13" fmla="*/ 2 h 409"/>
                <a:gd name="T14" fmla="*/ 7 w 272"/>
                <a:gd name="T15" fmla="*/ 2 h 409"/>
                <a:gd name="T16" fmla="*/ 6 w 272"/>
                <a:gd name="T17" fmla="*/ 2 h 409"/>
                <a:gd name="T18" fmla="*/ 5 w 272"/>
                <a:gd name="T19" fmla="*/ 3 h 409"/>
                <a:gd name="T20" fmla="*/ 4 w 272"/>
                <a:gd name="T21" fmla="*/ 3 h 409"/>
                <a:gd name="T22" fmla="*/ 4 w 272"/>
                <a:gd name="T23" fmla="*/ 2 h 409"/>
                <a:gd name="T24" fmla="*/ 3 w 272"/>
                <a:gd name="T25" fmla="*/ 2 h 409"/>
                <a:gd name="T26" fmla="*/ 3 w 272"/>
                <a:gd name="T27" fmla="*/ 2 h 409"/>
                <a:gd name="T28" fmla="*/ 3 w 272"/>
                <a:gd name="T29" fmla="*/ 2 h 409"/>
                <a:gd name="T30" fmla="*/ 2 w 272"/>
                <a:gd name="T31" fmla="*/ 2 h 409"/>
                <a:gd name="T32" fmla="*/ 2 w 272"/>
                <a:gd name="T33" fmla="*/ 3 h 409"/>
                <a:gd name="T34" fmla="*/ 2 w 272"/>
                <a:gd name="T35" fmla="*/ 2 h 409"/>
                <a:gd name="T36" fmla="*/ 2 w 272"/>
                <a:gd name="T37" fmla="*/ 2 h 409"/>
                <a:gd name="T38" fmla="*/ 3 w 272"/>
                <a:gd name="T39" fmla="*/ 2 h 409"/>
                <a:gd name="T40" fmla="*/ 5 w 272"/>
                <a:gd name="T41" fmla="*/ 4 h 409"/>
                <a:gd name="T42" fmla="*/ 4 w 272"/>
                <a:gd name="T43" fmla="*/ 5 h 409"/>
                <a:gd name="T44" fmla="*/ 3 w 272"/>
                <a:gd name="T45" fmla="*/ 6 h 409"/>
                <a:gd name="T46" fmla="*/ 3 w 272"/>
                <a:gd name="T47" fmla="*/ 8 h 409"/>
                <a:gd name="T48" fmla="*/ 3 w 272"/>
                <a:gd name="T49" fmla="*/ 8 h 409"/>
                <a:gd name="T50" fmla="*/ 2 w 272"/>
                <a:gd name="T51" fmla="*/ 7 h 409"/>
                <a:gd name="T52" fmla="*/ 2 w 272"/>
                <a:gd name="T53" fmla="*/ 6 h 409"/>
                <a:gd name="T54" fmla="*/ 2 w 272"/>
                <a:gd name="T55" fmla="*/ 6 h 409"/>
                <a:gd name="T56" fmla="*/ 2 w 272"/>
                <a:gd name="T57" fmla="*/ 5 h 409"/>
                <a:gd name="T58" fmla="*/ 3 w 272"/>
                <a:gd name="T59" fmla="*/ 5 h 409"/>
                <a:gd name="T60" fmla="*/ 2 w 272"/>
                <a:gd name="T61" fmla="*/ 5 h 409"/>
                <a:gd name="T62" fmla="*/ 2 w 272"/>
                <a:gd name="T63" fmla="*/ 4 h 409"/>
                <a:gd name="T64" fmla="*/ 2 w 272"/>
                <a:gd name="T65" fmla="*/ 5 h 409"/>
                <a:gd name="T66" fmla="*/ 2 w 272"/>
                <a:gd name="T67" fmla="*/ 5 h 409"/>
                <a:gd name="T68" fmla="*/ 2 w 272"/>
                <a:gd name="T69" fmla="*/ 4 h 409"/>
                <a:gd name="T70" fmla="*/ 2 w 272"/>
                <a:gd name="T71" fmla="*/ 4 h 409"/>
                <a:gd name="T72" fmla="*/ 2 w 272"/>
                <a:gd name="T73" fmla="*/ 3 h 409"/>
                <a:gd name="T74" fmla="*/ 2 w 272"/>
                <a:gd name="T75" fmla="*/ 2 h 409"/>
                <a:gd name="T76" fmla="*/ 2 w 272"/>
                <a:gd name="T77" fmla="*/ 2 h 409"/>
                <a:gd name="T78" fmla="*/ 2 w 272"/>
                <a:gd name="T79" fmla="*/ 2 h 409"/>
                <a:gd name="T80" fmla="*/ 2 w 272"/>
                <a:gd name="T81" fmla="*/ 2 h 409"/>
                <a:gd name="T82" fmla="*/ 2 w 272"/>
                <a:gd name="T83" fmla="*/ 2 h 409"/>
                <a:gd name="T84" fmla="*/ 4 w 272"/>
                <a:gd name="T85" fmla="*/ 4 h 409"/>
                <a:gd name="T86" fmla="*/ 4 w 272"/>
                <a:gd name="T87" fmla="*/ 4 h 409"/>
                <a:gd name="T88" fmla="*/ 7 w 272"/>
                <a:gd name="T89" fmla="*/ 4 h 409"/>
                <a:gd name="T90" fmla="*/ 2 w 272"/>
                <a:gd name="T91" fmla="*/ 5 h 409"/>
                <a:gd name="T92" fmla="*/ 2 w 272"/>
                <a:gd name="T93" fmla="*/ 4 h 409"/>
                <a:gd name="T94" fmla="*/ 2 w 272"/>
                <a:gd name="T95" fmla="*/ 5 h 409"/>
                <a:gd name="T96" fmla="*/ 6 w 272"/>
                <a:gd name="T97" fmla="*/ 4 h 409"/>
                <a:gd name="T98" fmla="*/ 5 w 272"/>
                <a:gd name="T99" fmla="*/ 5 h 409"/>
                <a:gd name="T100" fmla="*/ 4 w 272"/>
                <a:gd name="T101" fmla="*/ 5 h 409"/>
                <a:gd name="T102" fmla="*/ 4 w 272"/>
                <a:gd name="T103" fmla="*/ 5 h 409"/>
                <a:gd name="T104" fmla="*/ 5 w 272"/>
                <a:gd name="T105" fmla="*/ 7 h 409"/>
                <a:gd name="T106" fmla="*/ 4 w 272"/>
                <a:gd name="T107" fmla="*/ 7 h 409"/>
                <a:gd name="T108" fmla="*/ 5 w 272"/>
                <a:gd name="T109" fmla="*/ 5 h 409"/>
                <a:gd name="T110" fmla="*/ 6 w 272"/>
                <a:gd name="T111" fmla="*/ 6 h 409"/>
                <a:gd name="T112" fmla="*/ 4 w 272"/>
                <a:gd name="T113" fmla="*/ 12 h 4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2" h="409">
                  <a:moveTo>
                    <a:pt x="118" y="45"/>
                  </a:moveTo>
                  <a:lnTo>
                    <a:pt x="103" y="32"/>
                  </a:lnTo>
                  <a:lnTo>
                    <a:pt x="125" y="35"/>
                  </a:lnTo>
                  <a:lnTo>
                    <a:pt x="129" y="30"/>
                  </a:lnTo>
                  <a:lnTo>
                    <a:pt x="121" y="14"/>
                  </a:lnTo>
                  <a:lnTo>
                    <a:pt x="132" y="25"/>
                  </a:lnTo>
                  <a:lnTo>
                    <a:pt x="134" y="11"/>
                  </a:lnTo>
                  <a:lnTo>
                    <a:pt x="127" y="7"/>
                  </a:lnTo>
                  <a:lnTo>
                    <a:pt x="130" y="0"/>
                  </a:lnTo>
                  <a:lnTo>
                    <a:pt x="147" y="25"/>
                  </a:lnTo>
                  <a:lnTo>
                    <a:pt x="161" y="20"/>
                  </a:lnTo>
                  <a:lnTo>
                    <a:pt x="158" y="32"/>
                  </a:lnTo>
                  <a:lnTo>
                    <a:pt x="168" y="42"/>
                  </a:lnTo>
                  <a:lnTo>
                    <a:pt x="171" y="18"/>
                  </a:lnTo>
                  <a:lnTo>
                    <a:pt x="168" y="8"/>
                  </a:lnTo>
                  <a:lnTo>
                    <a:pt x="174" y="16"/>
                  </a:lnTo>
                  <a:lnTo>
                    <a:pt x="176" y="1"/>
                  </a:lnTo>
                  <a:lnTo>
                    <a:pt x="182" y="7"/>
                  </a:lnTo>
                  <a:lnTo>
                    <a:pt x="179" y="10"/>
                  </a:lnTo>
                  <a:lnTo>
                    <a:pt x="182" y="14"/>
                  </a:lnTo>
                  <a:lnTo>
                    <a:pt x="178" y="22"/>
                  </a:lnTo>
                  <a:lnTo>
                    <a:pt x="179" y="33"/>
                  </a:lnTo>
                  <a:lnTo>
                    <a:pt x="196" y="12"/>
                  </a:lnTo>
                  <a:lnTo>
                    <a:pt x="237" y="35"/>
                  </a:lnTo>
                  <a:lnTo>
                    <a:pt x="236" y="53"/>
                  </a:lnTo>
                  <a:lnTo>
                    <a:pt x="217" y="73"/>
                  </a:lnTo>
                  <a:lnTo>
                    <a:pt x="220" y="81"/>
                  </a:lnTo>
                  <a:lnTo>
                    <a:pt x="216" y="89"/>
                  </a:lnTo>
                  <a:lnTo>
                    <a:pt x="188" y="107"/>
                  </a:lnTo>
                  <a:lnTo>
                    <a:pt x="174" y="101"/>
                  </a:lnTo>
                  <a:lnTo>
                    <a:pt x="173" y="93"/>
                  </a:lnTo>
                  <a:lnTo>
                    <a:pt x="175" y="89"/>
                  </a:lnTo>
                  <a:lnTo>
                    <a:pt x="148" y="92"/>
                  </a:lnTo>
                  <a:lnTo>
                    <a:pt x="130" y="78"/>
                  </a:lnTo>
                  <a:lnTo>
                    <a:pt x="151" y="77"/>
                  </a:lnTo>
                  <a:lnTo>
                    <a:pt x="141" y="68"/>
                  </a:lnTo>
                  <a:lnTo>
                    <a:pt x="168" y="59"/>
                  </a:lnTo>
                  <a:lnTo>
                    <a:pt x="117" y="65"/>
                  </a:lnTo>
                  <a:lnTo>
                    <a:pt x="109" y="50"/>
                  </a:lnTo>
                  <a:lnTo>
                    <a:pt x="118" y="45"/>
                  </a:lnTo>
                  <a:close/>
                  <a:moveTo>
                    <a:pt x="113" y="22"/>
                  </a:moveTo>
                  <a:lnTo>
                    <a:pt x="108" y="18"/>
                  </a:lnTo>
                  <a:lnTo>
                    <a:pt x="115" y="14"/>
                  </a:lnTo>
                  <a:lnTo>
                    <a:pt x="117" y="17"/>
                  </a:lnTo>
                  <a:lnTo>
                    <a:pt x="113" y="22"/>
                  </a:lnTo>
                  <a:close/>
                  <a:moveTo>
                    <a:pt x="51" y="100"/>
                  </a:moveTo>
                  <a:lnTo>
                    <a:pt x="52" y="94"/>
                  </a:lnTo>
                  <a:lnTo>
                    <a:pt x="48" y="79"/>
                  </a:lnTo>
                  <a:lnTo>
                    <a:pt x="61" y="60"/>
                  </a:lnTo>
                  <a:lnTo>
                    <a:pt x="68" y="74"/>
                  </a:lnTo>
                  <a:lnTo>
                    <a:pt x="75" y="102"/>
                  </a:lnTo>
                  <a:lnTo>
                    <a:pt x="74" y="112"/>
                  </a:lnTo>
                  <a:lnTo>
                    <a:pt x="84" y="127"/>
                  </a:lnTo>
                  <a:lnTo>
                    <a:pt x="73" y="61"/>
                  </a:lnTo>
                  <a:lnTo>
                    <a:pt x="80" y="54"/>
                  </a:lnTo>
                  <a:lnTo>
                    <a:pt x="78" y="45"/>
                  </a:lnTo>
                  <a:lnTo>
                    <a:pt x="83" y="37"/>
                  </a:lnTo>
                  <a:lnTo>
                    <a:pt x="108" y="64"/>
                  </a:lnTo>
                  <a:lnTo>
                    <a:pt x="102" y="92"/>
                  </a:lnTo>
                  <a:lnTo>
                    <a:pt x="111" y="72"/>
                  </a:lnTo>
                  <a:lnTo>
                    <a:pt x="119" y="86"/>
                  </a:lnTo>
                  <a:lnTo>
                    <a:pt x="120" y="108"/>
                  </a:lnTo>
                  <a:lnTo>
                    <a:pt x="157" y="132"/>
                  </a:lnTo>
                  <a:lnTo>
                    <a:pt x="155" y="145"/>
                  </a:lnTo>
                  <a:lnTo>
                    <a:pt x="120" y="160"/>
                  </a:lnTo>
                  <a:lnTo>
                    <a:pt x="122" y="185"/>
                  </a:lnTo>
                  <a:lnTo>
                    <a:pt x="113" y="189"/>
                  </a:lnTo>
                  <a:lnTo>
                    <a:pt x="111" y="223"/>
                  </a:lnTo>
                  <a:lnTo>
                    <a:pt x="103" y="225"/>
                  </a:lnTo>
                  <a:lnTo>
                    <a:pt x="97" y="254"/>
                  </a:lnTo>
                  <a:lnTo>
                    <a:pt x="94" y="253"/>
                  </a:lnTo>
                  <a:lnTo>
                    <a:pt x="97" y="259"/>
                  </a:lnTo>
                  <a:lnTo>
                    <a:pt x="91" y="268"/>
                  </a:lnTo>
                  <a:lnTo>
                    <a:pt x="95" y="275"/>
                  </a:lnTo>
                  <a:lnTo>
                    <a:pt x="92" y="282"/>
                  </a:lnTo>
                  <a:lnTo>
                    <a:pt x="71" y="264"/>
                  </a:lnTo>
                  <a:lnTo>
                    <a:pt x="86" y="256"/>
                  </a:lnTo>
                  <a:lnTo>
                    <a:pt x="57" y="246"/>
                  </a:lnTo>
                  <a:lnTo>
                    <a:pt x="49" y="223"/>
                  </a:lnTo>
                  <a:lnTo>
                    <a:pt x="82" y="229"/>
                  </a:lnTo>
                  <a:lnTo>
                    <a:pt x="60" y="214"/>
                  </a:lnTo>
                  <a:lnTo>
                    <a:pt x="92" y="196"/>
                  </a:lnTo>
                  <a:lnTo>
                    <a:pt x="49" y="210"/>
                  </a:lnTo>
                  <a:lnTo>
                    <a:pt x="46" y="209"/>
                  </a:lnTo>
                  <a:lnTo>
                    <a:pt x="44" y="188"/>
                  </a:lnTo>
                  <a:lnTo>
                    <a:pt x="55" y="194"/>
                  </a:lnTo>
                  <a:lnTo>
                    <a:pt x="53" y="184"/>
                  </a:lnTo>
                  <a:lnTo>
                    <a:pt x="64" y="184"/>
                  </a:lnTo>
                  <a:lnTo>
                    <a:pt x="75" y="168"/>
                  </a:lnTo>
                  <a:lnTo>
                    <a:pt x="96" y="162"/>
                  </a:lnTo>
                  <a:lnTo>
                    <a:pt x="83" y="160"/>
                  </a:lnTo>
                  <a:lnTo>
                    <a:pt x="90" y="144"/>
                  </a:lnTo>
                  <a:lnTo>
                    <a:pt x="71" y="160"/>
                  </a:lnTo>
                  <a:lnTo>
                    <a:pt x="67" y="150"/>
                  </a:lnTo>
                  <a:lnTo>
                    <a:pt x="71" y="147"/>
                  </a:lnTo>
                  <a:lnTo>
                    <a:pt x="69" y="131"/>
                  </a:lnTo>
                  <a:lnTo>
                    <a:pt x="64" y="149"/>
                  </a:lnTo>
                  <a:lnTo>
                    <a:pt x="57" y="143"/>
                  </a:lnTo>
                  <a:lnTo>
                    <a:pt x="56" y="157"/>
                  </a:lnTo>
                  <a:lnTo>
                    <a:pt x="60" y="164"/>
                  </a:lnTo>
                  <a:lnTo>
                    <a:pt x="36" y="177"/>
                  </a:lnTo>
                  <a:lnTo>
                    <a:pt x="27" y="158"/>
                  </a:lnTo>
                  <a:lnTo>
                    <a:pt x="38" y="153"/>
                  </a:lnTo>
                  <a:lnTo>
                    <a:pt x="20" y="147"/>
                  </a:lnTo>
                  <a:lnTo>
                    <a:pt x="16" y="139"/>
                  </a:lnTo>
                  <a:lnTo>
                    <a:pt x="20" y="133"/>
                  </a:lnTo>
                  <a:lnTo>
                    <a:pt x="12" y="123"/>
                  </a:lnTo>
                  <a:lnTo>
                    <a:pt x="29" y="127"/>
                  </a:lnTo>
                  <a:lnTo>
                    <a:pt x="18" y="115"/>
                  </a:lnTo>
                  <a:lnTo>
                    <a:pt x="23" y="98"/>
                  </a:lnTo>
                  <a:lnTo>
                    <a:pt x="16" y="96"/>
                  </a:lnTo>
                  <a:lnTo>
                    <a:pt x="18" y="108"/>
                  </a:lnTo>
                  <a:lnTo>
                    <a:pt x="11" y="113"/>
                  </a:lnTo>
                  <a:lnTo>
                    <a:pt x="3" y="78"/>
                  </a:lnTo>
                  <a:lnTo>
                    <a:pt x="10" y="77"/>
                  </a:lnTo>
                  <a:lnTo>
                    <a:pt x="5" y="74"/>
                  </a:lnTo>
                  <a:lnTo>
                    <a:pt x="12" y="71"/>
                  </a:lnTo>
                  <a:lnTo>
                    <a:pt x="10" y="60"/>
                  </a:lnTo>
                  <a:lnTo>
                    <a:pt x="17" y="56"/>
                  </a:lnTo>
                  <a:lnTo>
                    <a:pt x="26" y="69"/>
                  </a:lnTo>
                  <a:lnTo>
                    <a:pt x="24" y="56"/>
                  </a:lnTo>
                  <a:lnTo>
                    <a:pt x="48" y="52"/>
                  </a:lnTo>
                  <a:lnTo>
                    <a:pt x="49" y="56"/>
                  </a:lnTo>
                  <a:lnTo>
                    <a:pt x="48" y="64"/>
                  </a:lnTo>
                  <a:lnTo>
                    <a:pt x="28" y="77"/>
                  </a:lnTo>
                  <a:lnTo>
                    <a:pt x="42" y="75"/>
                  </a:lnTo>
                  <a:lnTo>
                    <a:pt x="39" y="84"/>
                  </a:lnTo>
                  <a:lnTo>
                    <a:pt x="51" y="100"/>
                  </a:lnTo>
                  <a:close/>
                  <a:moveTo>
                    <a:pt x="140" y="121"/>
                  </a:moveTo>
                  <a:lnTo>
                    <a:pt x="136" y="117"/>
                  </a:lnTo>
                  <a:lnTo>
                    <a:pt x="137" y="111"/>
                  </a:lnTo>
                  <a:lnTo>
                    <a:pt x="147" y="116"/>
                  </a:lnTo>
                  <a:lnTo>
                    <a:pt x="140" y="121"/>
                  </a:lnTo>
                  <a:close/>
                  <a:moveTo>
                    <a:pt x="250" y="134"/>
                  </a:moveTo>
                  <a:lnTo>
                    <a:pt x="254" y="124"/>
                  </a:lnTo>
                  <a:lnTo>
                    <a:pt x="272" y="128"/>
                  </a:lnTo>
                  <a:lnTo>
                    <a:pt x="250" y="134"/>
                  </a:lnTo>
                  <a:close/>
                  <a:moveTo>
                    <a:pt x="23" y="177"/>
                  </a:moveTo>
                  <a:lnTo>
                    <a:pt x="8" y="160"/>
                  </a:lnTo>
                  <a:lnTo>
                    <a:pt x="0" y="128"/>
                  </a:lnTo>
                  <a:lnTo>
                    <a:pt x="7" y="132"/>
                  </a:lnTo>
                  <a:lnTo>
                    <a:pt x="11" y="154"/>
                  </a:lnTo>
                  <a:lnTo>
                    <a:pt x="19" y="161"/>
                  </a:lnTo>
                  <a:lnTo>
                    <a:pt x="23" y="177"/>
                  </a:lnTo>
                  <a:close/>
                  <a:moveTo>
                    <a:pt x="230" y="147"/>
                  </a:moveTo>
                  <a:lnTo>
                    <a:pt x="226" y="136"/>
                  </a:lnTo>
                  <a:lnTo>
                    <a:pt x="234" y="142"/>
                  </a:lnTo>
                  <a:lnTo>
                    <a:pt x="230" y="147"/>
                  </a:lnTo>
                  <a:close/>
                  <a:moveTo>
                    <a:pt x="137" y="158"/>
                  </a:moveTo>
                  <a:lnTo>
                    <a:pt x="164" y="150"/>
                  </a:lnTo>
                  <a:lnTo>
                    <a:pt x="167" y="158"/>
                  </a:lnTo>
                  <a:lnTo>
                    <a:pt x="167" y="173"/>
                  </a:lnTo>
                  <a:lnTo>
                    <a:pt x="144" y="178"/>
                  </a:lnTo>
                  <a:lnTo>
                    <a:pt x="146" y="172"/>
                  </a:lnTo>
                  <a:lnTo>
                    <a:pt x="141" y="169"/>
                  </a:lnTo>
                  <a:lnTo>
                    <a:pt x="144" y="164"/>
                  </a:lnTo>
                  <a:lnTo>
                    <a:pt x="137" y="158"/>
                  </a:lnTo>
                  <a:close/>
                  <a:moveTo>
                    <a:pt x="173" y="240"/>
                  </a:moveTo>
                  <a:lnTo>
                    <a:pt x="169" y="240"/>
                  </a:lnTo>
                  <a:lnTo>
                    <a:pt x="169" y="230"/>
                  </a:lnTo>
                  <a:lnTo>
                    <a:pt x="174" y="221"/>
                  </a:lnTo>
                  <a:lnTo>
                    <a:pt x="147" y="228"/>
                  </a:lnTo>
                  <a:lnTo>
                    <a:pt x="158" y="197"/>
                  </a:lnTo>
                  <a:lnTo>
                    <a:pt x="148" y="183"/>
                  </a:lnTo>
                  <a:lnTo>
                    <a:pt x="177" y="174"/>
                  </a:lnTo>
                  <a:lnTo>
                    <a:pt x="184" y="180"/>
                  </a:lnTo>
                  <a:lnTo>
                    <a:pt x="179" y="192"/>
                  </a:lnTo>
                  <a:lnTo>
                    <a:pt x="204" y="208"/>
                  </a:lnTo>
                  <a:lnTo>
                    <a:pt x="173" y="240"/>
                  </a:lnTo>
                  <a:close/>
                  <a:moveTo>
                    <a:pt x="122" y="409"/>
                  </a:moveTo>
                  <a:lnTo>
                    <a:pt x="118" y="402"/>
                  </a:lnTo>
                  <a:lnTo>
                    <a:pt x="125" y="401"/>
                  </a:lnTo>
                  <a:lnTo>
                    <a:pt x="122" y="40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336" name="Freeform 86"/>
            <p:cNvSpPr>
              <a:spLocks noEditPoints="1"/>
            </p:cNvSpPr>
            <p:nvPr/>
          </p:nvSpPr>
          <p:spPr bwMode="auto">
            <a:xfrm>
              <a:off x="3031" y="1667"/>
              <a:ext cx="371" cy="443"/>
            </a:xfrm>
            <a:custGeom>
              <a:avLst/>
              <a:gdLst>
                <a:gd name="T0" fmla="*/ 302 w 371"/>
                <a:gd name="T1" fmla="*/ 5 h 443"/>
                <a:gd name="T2" fmla="*/ 37 w 371"/>
                <a:gd name="T3" fmla="*/ 314 h 443"/>
                <a:gd name="T4" fmla="*/ 45 w 371"/>
                <a:gd name="T5" fmla="*/ 296 h 443"/>
                <a:gd name="T6" fmla="*/ 60 w 371"/>
                <a:gd name="T7" fmla="*/ 284 h 443"/>
                <a:gd name="T8" fmla="*/ 93 w 371"/>
                <a:gd name="T9" fmla="*/ 267 h 443"/>
                <a:gd name="T10" fmla="*/ 75 w 371"/>
                <a:gd name="T11" fmla="*/ 269 h 443"/>
                <a:gd name="T12" fmla="*/ 93 w 371"/>
                <a:gd name="T13" fmla="*/ 244 h 443"/>
                <a:gd name="T14" fmla="*/ 108 w 371"/>
                <a:gd name="T15" fmla="*/ 230 h 443"/>
                <a:gd name="T16" fmla="*/ 114 w 371"/>
                <a:gd name="T17" fmla="*/ 199 h 443"/>
                <a:gd name="T18" fmla="*/ 118 w 371"/>
                <a:gd name="T19" fmla="*/ 181 h 443"/>
                <a:gd name="T20" fmla="*/ 150 w 371"/>
                <a:gd name="T21" fmla="*/ 163 h 443"/>
                <a:gd name="T22" fmla="*/ 156 w 371"/>
                <a:gd name="T23" fmla="*/ 144 h 443"/>
                <a:gd name="T24" fmla="*/ 156 w 371"/>
                <a:gd name="T25" fmla="*/ 127 h 443"/>
                <a:gd name="T26" fmla="*/ 159 w 371"/>
                <a:gd name="T27" fmla="*/ 116 h 443"/>
                <a:gd name="T28" fmla="*/ 171 w 371"/>
                <a:gd name="T29" fmla="*/ 101 h 443"/>
                <a:gd name="T30" fmla="*/ 188 w 371"/>
                <a:gd name="T31" fmla="*/ 76 h 443"/>
                <a:gd name="T32" fmla="*/ 207 w 371"/>
                <a:gd name="T33" fmla="*/ 73 h 443"/>
                <a:gd name="T34" fmla="*/ 222 w 371"/>
                <a:gd name="T35" fmla="*/ 58 h 443"/>
                <a:gd name="T36" fmla="*/ 256 w 371"/>
                <a:gd name="T37" fmla="*/ 40 h 443"/>
                <a:gd name="T38" fmla="*/ 281 w 371"/>
                <a:gd name="T39" fmla="*/ 23 h 443"/>
                <a:gd name="T40" fmla="*/ 284 w 371"/>
                <a:gd name="T41" fmla="*/ 45 h 443"/>
                <a:gd name="T42" fmla="*/ 317 w 371"/>
                <a:gd name="T43" fmla="*/ 14 h 443"/>
                <a:gd name="T44" fmla="*/ 325 w 371"/>
                <a:gd name="T45" fmla="*/ 28 h 443"/>
                <a:gd name="T46" fmla="*/ 371 w 371"/>
                <a:gd name="T47" fmla="*/ 37 h 443"/>
                <a:gd name="T48" fmla="*/ 360 w 371"/>
                <a:gd name="T49" fmla="*/ 62 h 443"/>
                <a:gd name="T50" fmla="*/ 345 w 371"/>
                <a:gd name="T51" fmla="*/ 70 h 443"/>
                <a:gd name="T52" fmla="*/ 259 w 371"/>
                <a:gd name="T53" fmla="*/ 104 h 443"/>
                <a:gd name="T54" fmla="*/ 217 w 371"/>
                <a:gd name="T55" fmla="*/ 110 h 443"/>
                <a:gd name="T56" fmla="*/ 148 w 371"/>
                <a:gd name="T57" fmla="*/ 183 h 443"/>
                <a:gd name="T58" fmla="*/ 103 w 371"/>
                <a:gd name="T59" fmla="*/ 280 h 443"/>
                <a:gd name="T60" fmla="*/ 109 w 371"/>
                <a:gd name="T61" fmla="*/ 373 h 443"/>
                <a:gd name="T62" fmla="*/ 80 w 371"/>
                <a:gd name="T63" fmla="*/ 396 h 443"/>
                <a:gd name="T64" fmla="*/ 47 w 371"/>
                <a:gd name="T65" fmla="*/ 440 h 443"/>
                <a:gd name="T66" fmla="*/ 14 w 371"/>
                <a:gd name="T67" fmla="*/ 414 h 443"/>
                <a:gd name="T68" fmla="*/ 8 w 371"/>
                <a:gd name="T69" fmla="*/ 408 h 443"/>
                <a:gd name="T70" fmla="*/ 26 w 371"/>
                <a:gd name="T71" fmla="*/ 376 h 443"/>
                <a:gd name="T72" fmla="*/ 8 w 371"/>
                <a:gd name="T73" fmla="*/ 376 h 443"/>
                <a:gd name="T74" fmla="*/ 9 w 371"/>
                <a:gd name="T75" fmla="*/ 363 h 443"/>
                <a:gd name="T76" fmla="*/ 34 w 371"/>
                <a:gd name="T77" fmla="*/ 350 h 443"/>
                <a:gd name="T78" fmla="*/ 1 w 371"/>
                <a:gd name="T79" fmla="*/ 352 h 443"/>
                <a:gd name="T80" fmla="*/ 7 w 371"/>
                <a:gd name="T81" fmla="*/ 329 h 443"/>
                <a:gd name="T82" fmla="*/ 28 w 371"/>
                <a:gd name="T83" fmla="*/ 317 h 443"/>
                <a:gd name="T84" fmla="*/ 258 w 371"/>
                <a:gd name="T85" fmla="*/ 24 h 443"/>
                <a:gd name="T86" fmla="*/ 258 w 371"/>
                <a:gd name="T87" fmla="*/ 37 h 443"/>
                <a:gd name="T88" fmla="*/ 196 w 371"/>
                <a:gd name="T89" fmla="*/ 52 h 443"/>
                <a:gd name="T90" fmla="*/ 190 w 371"/>
                <a:gd name="T91" fmla="*/ 61 h 443"/>
                <a:gd name="T92" fmla="*/ 170 w 371"/>
                <a:gd name="T93" fmla="*/ 73 h 443"/>
                <a:gd name="T94" fmla="*/ 150 w 371"/>
                <a:gd name="T95" fmla="*/ 94 h 443"/>
                <a:gd name="T96" fmla="*/ 146 w 371"/>
                <a:gd name="T97" fmla="*/ 101 h 443"/>
                <a:gd name="T98" fmla="*/ 151 w 371"/>
                <a:gd name="T99" fmla="*/ 116 h 443"/>
                <a:gd name="T100" fmla="*/ 173 w 371"/>
                <a:gd name="T101" fmla="*/ 92 h 443"/>
                <a:gd name="T102" fmla="*/ 132 w 371"/>
                <a:gd name="T103" fmla="*/ 122 h 443"/>
                <a:gd name="T104" fmla="*/ 110 w 371"/>
                <a:gd name="T105" fmla="*/ 197 h 443"/>
                <a:gd name="T106" fmla="*/ 108 w 371"/>
                <a:gd name="T107" fmla="*/ 221 h 443"/>
                <a:gd name="T108" fmla="*/ 53 w 371"/>
                <a:gd name="T109" fmla="*/ 280 h 443"/>
                <a:gd name="T110" fmla="*/ 40 w 371"/>
                <a:gd name="T111" fmla="*/ 299 h 443"/>
                <a:gd name="T112" fmla="*/ 7 w 371"/>
                <a:gd name="T113" fmla="*/ 373 h 443"/>
                <a:gd name="T114" fmla="*/ 7 w 371"/>
                <a:gd name="T115" fmla="*/ 388 h 443"/>
                <a:gd name="T116" fmla="*/ 6 w 371"/>
                <a:gd name="T117" fmla="*/ 396 h 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71" h="443">
                  <a:moveTo>
                    <a:pt x="256" y="39"/>
                  </a:moveTo>
                  <a:lnTo>
                    <a:pt x="247" y="35"/>
                  </a:lnTo>
                  <a:lnTo>
                    <a:pt x="252" y="32"/>
                  </a:lnTo>
                  <a:lnTo>
                    <a:pt x="256" y="39"/>
                  </a:lnTo>
                  <a:close/>
                  <a:moveTo>
                    <a:pt x="294" y="9"/>
                  </a:moveTo>
                  <a:lnTo>
                    <a:pt x="293" y="10"/>
                  </a:lnTo>
                  <a:lnTo>
                    <a:pt x="292" y="9"/>
                  </a:lnTo>
                  <a:lnTo>
                    <a:pt x="289" y="4"/>
                  </a:lnTo>
                  <a:lnTo>
                    <a:pt x="294" y="0"/>
                  </a:lnTo>
                  <a:lnTo>
                    <a:pt x="302" y="5"/>
                  </a:lnTo>
                  <a:lnTo>
                    <a:pt x="294" y="9"/>
                  </a:lnTo>
                  <a:close/>
                  <a:moveTo>
                    <a:pt x="30" y="327"/>
                  </a:moveTo>
                  <a:lnTo>
                    <a:pt x="30" y="322"/>
                  </a:lnTo>
                  <a:lnTo>
                    <a:pt x="35" y="321"/>
                  </a:lnTo>
                  <a:lnTo>
                    <a:pt x="27" y="315"/>
                  </a:lnTo>
                  <a:lnTo>
                    <a:pt x="21" y="317"/>
                  </a:lnTo>
                  <a:lnTo>
                    <a:pt x="25" y="315"/>
                  </a:lnTo>
                  <a:lnTo>
                    <a:pt x="19" y="312"/>
                  </a:lnTo>
                  <a:lnTo>
                    <a:pt x="31" y="310"/>
                  </a:lnTo>
                  <a:lnTo>
                    <a:pt x="37" y="314"/>
                  </a:lnTo>
                  <a:lnTo>
                    <a:pt x="41" y="312"/>
                  </a:lnTo>
                  <a:lnTo>
                    <a:pt x="37" y="312"/>
                  </a:lnTo>
                  <a:lnTo>
                    <a:pt x="37" y="309"/>
                  </a:lnTo>
                  <a:lnTo>
                    <a:pt x="46" y="308"/>
                  </a:lnTo>
                  <a:lnTo>
                    <a:pt x="29" y="307"/>
                  </a:lnTo>
                  <a:lnTo>
                    <a:pt x="30" y="300"/>
                  </a:lnTo>
                  <a:lnTo>
                    <a:pt x="36" y="302"/>
                  </a:lnTo>
                  <a:lnTo>
                    <a:pt x="43" y="300"/>
                  </a:lnTo>
                  <a:lnTo>
                    <a:pt x="42" y="299"/>
                  </a:lnTo>
                  <a:lnTo>
                    <a:pt x="45" y="296"/>
                  </a:lnTo>
                  <a:lnTo>
                    <a:pt x="52" y="304"/>
                  </a:lnTo>
                  <a:lnTo>
                    <a:pt x="50" y="300"/>
                  </a:lnTo>
                  <a:lnTo>
                    <a:pt x="53" y="300"/>
                  </a:lnTo>
                  <a:lnTo>
                    <a:pt x="46" y="295"/>
                  </a:lnTo>
                  <a:lnTo>
                    <a:pt x="57" y="292"/>
                  </a:lnTo>
                  <a:lnTo>
                    <a:pt x="51" y="290"/>
                  </a:lnTo>
                  <a:lnTo>
                    <a:pt x="55" y="288"/>
                  </a:lnTo>
                  <a:lnTo>
                    <a:pt x="53" y="286"/>
                  </a:lnTo>
                  <a:lnTo>
                    <a:pt x="64" y="287"/>
                  </a:lnTo>
                  <a:lnTo>
                    <a:pt x="60" y="284"/>
                  </a:lnTo>
                  <a:lnTo>
                    <a:pt x="68" y="279"/>
                  </a:lnTo>
                  <a:lnTo>
                    <a:pt x="76" y="290"/>
                  </a:lnTo>
                  <a:lnTo>
                    <a:pt x="74" y="285"/>
                  </a:lnTo>
                  <a:lnTo>
                    <a:pt x="85" y="285"/>
                  </a:lnTo>
                  <a:lnTo>
                    <a:pt x="83" y="283"/>
                  </a:lnTo>
                  <a:lnTo>
                    <a:pt x="85" y="280"/>
                  </a:lnTo>
                  <a:lnTo>
                    <a:pt x="82" y="280"/>
                  </a:lnTo>
                  <a:lnTo>
                    <a:pt x="93" y="274"/>
                  </a:lnTo>
                  <a:lnTo>
                    <a:pt x="88" y="272"/>
                  </a:lnTo>
                  <a:lnTo>
                    <a:pt x="93" y="267"/>
                  </a:lnTo>
                  <a:lnTo>
                    <a:pt x="91" y="263"/>
                  </a:lnTo>
                  <a:lnTo>
                    <a:pt x="80" y="273"/>
                  </a:lnTo>
                  <a:lnTo>
                    <a:pt x="87" y="271"/>
                  </a:lnTo>
                  <a:lnTo>
                    <a:pt x="86" y="276"/>
                  </a:lnTo>
                  <a:lnTo>
                    <a:pt x="74" y="283"/>
                  </a:lnTo>
                  <a:lnTo>
                    <a:pt x="70" y="278"/>
                  </a:lnTo>
                  <a:lnTo>
                    <a:pt x="74" y="275"/>
                  </a:lnTo>
                  <a:lnTo>
                    <a:pt x="66" y="278"/>
                  </a:lnTo>
                  <a:lnTo>
                    <a:pt x="66" y="275"/>
                  </a:lnTo>
                  <a:lnTo>
                    <a:pt x="75" y="269"/>
                  </a:lnTo>
                  <a:lnTo>
                    <a:pt x="72" y="265"/>
                  </a:lnTo>
                  <a:lnTo>
                    <a:pt x="82" y="256"/>
                  </a:lnTo>
                  <a:lnTo>
                    <a:pt x="79" y="254"/>
                  </a:lnTo>
                  <a:lnTo>
                    <a:pt x="84" y="255"/>
                  </a:lnTo>
                  <a:lnTo>
                    <a:pt x="82" y="253"/>
                  </a:lnTo>
                  <a:lnTo>
                    <a:pt x="86" y="248"/>
                  </a:lnTo>
                  <a:lnTo>
                    <a:pt x="90" y="252"/>
                  </a:lnTo>
                  <a:lnTo>
                    <a:pt x="90" y="257"/>
                  </a:lnTo>
                  <a:lnTo>
                    <a:pt x="97" y="248"/>
                  </a:lnTo>
                  <a:lnTo>
                    <a:pt x="93" y="244"/>
                  </a:lnTo>
                  <a:lnTo>
                    <a:pt x="103" y="236"/>
                  </a:lnTo>
                  <a:lnTo>
                    <a:pt x="91" y="243"/>
                  </a:lnTo>
                  <a:lnTo>
                    <a:pt x="90" y="240"/>
                  </a:lnTo>
                  <a:lnTo>
                    <a:pt x="96" y="237"/>
                  </a:lnTo>
                  <a:lnTo>
                    <a:pt x="90" y="239"/>
                  </a:lnTo>
                  <a:lnTo>
                    <a:pt x="100" y="232"/>
                  </a:lnTo>
                  <a:lnTo>
                    <a:pt x="103" y="233"/>
                  </a:lnTo>
                  <a:lnTo>
                    <a:pt x="109" y="230"/>
                  </a:lnTo>
                  <a:lnTo>
                    <a:pt x="114" y="224"/>
                  </a:lnTo>
                  <a:lnTo>
                    <a:pt x="108" y="230"/>
                  </a:lnTo>
                  <a:lnTo>
                    <a:pt x="106" y="227"/>
                  </a:lnTo>
                  <a:lnTo>
                    <a:pt x="110" y="225"/>
                  </a:lnTo>
                  <a:lnTo>
                    <a:pt x="104" y="227"/>
                  </a:lnTo>
                  <a:lnTo>
                    <a:pt x="110" y="220"/>
                  </a:lnTo>
                  <a:lnTo>
                    <a:pt x="106" y="213"/>
                  </a:lnTo>
                  <a:lnTo>
                    <a:pt x="112" y="213"/>
                  </a:lnTo>
                  <a:lnTo>
                    <a:pt x="109" y="209"/>
                  </a:lnTo>
                  <a:lnTo>
                    <a:pt x="110" y="203"/>
                  </a:lnTo>
                  <a:lnTo>
                    <a:pt x="117" y="205"/>
                  </a:lnTo>
                  <a:lnTo>
                    <a:pt x="114" y="199"/>
                  </a:lnTo>
                  <a:lnTo>
                    <a:pt x="110" y="198"/>
                  </a:lnTo>
                  <a:lnTo>
                    <a:pt x="123" y="192"/>
                  </a:lnTo>
                  <a:lnTo>
                    <a:pt x="123" y="197"/>
                  </a:lnTo>
                  <a:lnTo>
                    <a:pt x="131" y="189"/>
                  </a:lnTo>
                  <a:lnTo>
                    <a:pt x="115" y="194"/>
                  </a:lnTo>
                  <a:lnTo>
                    <a:pt x="122" y="190"/>
                  </a:lnTo>
                  <a:lnTo>
                    <a:pt x="115" y="189"/>
                  </a:lnTo>
                  <a:lnTo>
                    <a:pt x="117" y="185"/>
                  </a:lnTo>
                  <a:lnTo>
                    <a:pt x="114" y="182"/>
                  </a:lnTo>
                  <a:lnTo>
                    <a:pt x="118" y="181"/>
                  </a:lnTo>
                  <a:lnTo>
                    <a:pt x="117" y="177"/>
                  </a:lnTo>
                  <a:lnTo>
                    <a:pt x="123" y="178"/>
                  </a:lnTo>
                  <a:lnTo>
                    <a:pt x="118" y="175"/>
                  </a:lnTo>
                  <a:lnTo>
                    <a:pt x="129" y="172"/>
                  </a:lnTo>
                  <a:lnTo>
                    <a:pt x="123" y="167"/>
                  </a:lnTo>
                  <a:lnTo>
                    <a:pt x="137" y="164"/>
                  </a:lnTo>
                  <a:lnTo>
                    <a:pt x="133" y="162"/>
                  </a:lnTo>
                  <a:lnTo>
                    <a:pt x="139" y="160"/>
                  </a:lnTo>
                  <a:lnTo>
                    <a:pt x="137" y="157"/>
                  </a:lnTo>
                  <a:lnTo>
                    <a:pt x="150" y="163"/>
                  </a:lnTo>
                  <a:lnTo>
                    <a:pt x="148" y="157"/>
                  </a:lnTo>
                  <a:lnTo>
                    <a:pt x="154" y="159"/>
                  </a:lnTo>
                  <a:lnTo>
                    <a:pt x="145" y="153"/>
                  </a:lnTo>
                  <a:lnTo>
                    <a:pt x="134" y="156"/>
                  </a:lnTo>
                  <a:lnTo>
                    <a:pt x="144" y="144"/>
                  </a:lnTo>
                  <a:lnTo>
                    <a:pt x="142" y="148"/>
                  </a:lnTo>
                  <a:lnTo>
                    <a:pt x="149" y="148"/>
                  </a:lnTo>
                  <a:lnTo>
                    <a:pt x="152" y="155"/>
                  </a:lnTo>
                  <a:lnTo>
                    <a:pt x="151" y="148"/>
                  </a:lnTo>
                  <a:lnTo>
                    <a:pt x="156" y="144"/>
                  </a:lnTo>
                  <a:lnTo>
                    <a:pt x="147" y="146"/>
                  </a:lnTo>
                  <a:lnTo>
                    <a:pt x="146" y="142"/>
                  </a:lnTo>
                  <a:lnTo>
                    <a:pt x="147" y="138"/>
                  </a:lnTo>
                  <a:lnTo>
                    <a:pt x="154" y="138"/>
                  </a:lnTo>
                  <a:lnTo>
                    <a:pt x="148" y="136"/>
                  </a:lnTo>
                  <a:lnTo>
                    <a:pt x="140" y="141"/>
                  </a:lnTo>
                  <a:lnTo>
                    <a:pt x="144" y="136"/>
                  </a:lnTo>
                  <a:lnTo>
                    <a:pt x="140" y="135"/>
                  </a:lnTo>
                  <a:lnTo>
                    <a:pt x="155" y="131"/>
                  </a:lnTo>
                  <a:lnTo>
                    <a:pt x="156" y="127"/>
                  </a:lnTo>
                  <a:lnTo>
                    <a:pt x="155" y="126"/>
                  </a:lnTo>
                  <a:lnTo>
                    <a:pt x="147" y="126"/>
                  </a:lnTo>
                  <a:lnTo>
                    <a:pt x="158" y="118"/>
                  </a:lnTo>
                  <a:lnTo>
                    <a:pt x="160" y="132"/>
                  </a:lnTo>
                  <a:lnTo>
                    <a:pt x="164" y="136"/>
                  </a:lnTo>
                  <a:lnTo>
                    <a:pt x="160" y="127"/>
                  </a:lnTo>
                  <a:lnTo>
                    <a:pt x="167" y="125"/>
                  </a:lnTo>
                  <a:lnTo>
                    <a:pt x="162" y="125"/>
                  </a:lnTo>
                  <a:lnTo>
                    <a:pt x="164" y="121"/>
                  </a:lnTo>
                  <a:lnTo>
                    <a:pt x="159" y="116"/>
                  </a:lnTo>
                  <a:lnTo>
                    <a:pt x="169" y="123"/>
                  </a:lnTo>
                  <a:lnTo>
                    <a:pt x="161" y="115"/>
                  </a:lnTo>
                  <a:lnTo>
                    <a:pt x="173" y="114"/>
                  </a:lnTo>
                  <a:lnTo>
                    <a:pt x="177" y="121"/>
                  </a:lnTo>
                  <a:lnTo>
                    <a:pt x="174" y="114"/>
                  </a:lnTo>
                  <a:lnTo>
                    <a:pt x="180" y="114"/>
                  </a:lnTo>
                  <a:lnTo>
                    <a:pt x="177" y="112"/>
                  </a:lnTo>
                  <a:lnTo>
                    <a:pt x="179" y="108"/>
                  </a:lnTo>
                  <a:lnTo>
                    <a:pt x="164" y="108"/>
                  </a:lnTo>
                  <a:lnTo>
                    <a:pt x="171" y="101"/>
                  </a:lnTo>
                  <a:lnTo>
                    <a:pt x="181" y="103"/>
                  </a:lnTo>
                  <a:lnTo>
                    <a:pt x="175" y="99"/>
                  </a:lnTo>
                  <a:lnTo>
                    <a:pt x="182" y="99"/>
                  </a:lnTo>
                  <a:lnTo>
                    <a:pt x="178" y="96"/>
                  </a:lnTo>
                  <a:lnTo>
                    <a:pt x="184" y="94"/>
                  </a:lnTo>
                  <a:lnTo>
                    <a:pt x="177" y="93"/>
                  </a:lnTo>
                  <a:lnTo>
                    <a:pt x="178" y="89"/>
                  </a:lnTo>
                  <a:lnTo>
                    <a:pt x="188" y="83"/>
                  </a:lnTo>
                  <a:lnTo>
                    <a:pt x="185" y="78"/>
                  </a:lnTo>
                  <a:lnTo>
                    <a:pt x="188" y="76"/>
                  </a:lnTo>
                  <a:lnTo>
                    <a:pt x="189" y="70"/>
                  </a:lnTo>
                  <a:lnTo>
                    <a:pt x="193" y="77"/>
                  </a:lnTo>
                  <a:lnTo>
                    <a:pt x="200" y="78"/>
                  </a:lnTo>
                  <a:lnTo>
                    <a:pt x="192" y="71"/>
                  </a:lnTo>
                  <a:lnTo>
                    <a:pt x="197" y="67"/>
                  </a:lnTo>
                  <a:lnTo>
                    <a:pt x="200" y="70"/>
                  </a:lnTo>
                  <a:lnTo>
                    <a:pt x="203" y="66"/>
                  </a:lnTo>
                  <a:lnTo>
                    <a:pt x="199" y="65"/>
                  </a:lnTo>
                  <a:lnTo>
                    <a:pt x="211" y="57"/>
                  </a:lnTo>
                  <a:lnTo>
                    <a:pt x="207" y="73"/>
                  </a:lnTo>
                  <a:lnTo>
                    <a:pt x="209" y="72"/>
                  </a:lnTo>
                  <a:lnTo>
                    <a:pt x="211" y="61"/>
                  </a:lnTo>
                  <a:lnTo>
                    <a:pt x="218" y="50"/>
                  </a:lnTo>
                  <a:lnTo>
                    <a:pt x="220" y="54"/>
                  </a:lnTo>
                  <a:lnTo>
                    <a:pt x="218" y="70"/>
                  </a:lnTo>
                  <a:lnTo>
                    <a:pt x="213" y="79"/>
                  </a:lnTo>
                  <a:lnTo>
                    <a:pt x="220" y="66"/>
                  </a:lnTo>
                  <a:lnTo>
                    <a:pt x="226" y="69"/>
                  </a:lnTo>
                  <a:lnTo>
                    <a:pt x="221" y="64"/>
                  </a:lnTo>
                  <a:lnTo>
                    <a:pt x="222" y="58"/>
                  </a:lnTo>
                  <a:lnTo>
                    <a:pt x="229" y="51"/>
                  </a:lnTo>
                  <a:lnTo>
                    <a:pt x="227" y="55"/>
                  </a:lnTo>
                  <a:lnTo>
                    <a:pt x="228" y="57"/>
                  </a:lnTo>
                  <a:lnTo>
                    <a:pt x="233" y="48"/>
                  </a:lnTo>
                  <a:lnTo>
                    <a:pt x="243" y="60"/>
                  </a:lnTo>
                  <a:lnTo>
                    <a:pt x="239" y="47"/>
                  </a:lnTo>
                  <a:lnTo>
                    <a:pt x="243" y="44"/>
                  </a:lnTo>
                  <a:lnTo>
                    <a:pt x="238" y="46"/>
                  </a:lnTo>
                  <a:lnTo>
                    <a:pt x="233" y="38"/>
                  </a:lnTo>
                  <a:lnTo>
                    <a:pt x="256" y="40"/>
                  </a:lnTo>
                  <a:lnTo>
                    <a:pt x="246" y="47"/>
                  </a:lnTo>
                  <a:lnTo>
                    <a:pt x="254" y="45"/>
                  </a:lnTo>
                  <a:lnTo>
                    <a:pt x="261" y="51"/>
                  </a:lnTo>
                  <a:lnTo>
                    <a:pt x="264" y="48"/>
                  </a:lnTo>
                  <a:lnTo>
                    <a:pt x="259" y="45"/>
                  </a:lnTo>
                  <a:lnTo>
                    <a:pt x="265" y="32"/>
                  </a:lnTo>
                  <a:lnTo>
                    <a:pt x="276" y="30"/>
                  </a:lnTo>
                  <a:lnTo>
                    <a:pt x="273" y="25"/>
                  </a:lnTo>
                  <a:lnTo>
                    <a:pt x="276" y="20"/>
                  </a:lnTo>
                  <a:lnTo>
                    <a:pt x="281" y="23"/>
                  </a:lnTo>
                  <a:lnTo>
                    <a:pt x="274" y="16"/>
                  </a:lnTo>
                  <a:lnTo>
                    <a:pt x="279" y="16"/>
                  </a:lnTo>
                  <a:lnTo>
                    <a:pt x="279" y="8"/>
                  </a:lnTo>
                  <a:lnTo>
                    <a:pt x="288" y="15"/>
                  </a:lnTo>
                  <a:lnTo>
                    <a:pt x="290" y="8"/>
                  </a:lnTo>
                  <a:lnTo>
                    <a:pt x="294" y="11"/>
                  </a:lnTo>
                  <a:lnTo>
                    <a:pt x="298" y="11"/>
                  </a:lnTo>
                  <a:lnTo>
                    <a:pt x="286" y="27"/>
                  </a:lnTo>
                  <a:lnTo>
                    <a:pt x="288" y="32"/>
                  </a:lnTo>
                  <a:lnTo>
                    <a:pt x="284" y="45"/>
                  </a:lnTo>
                  <a:lnTo>
                    <a:pt x="287" y="46"/>
                  </a:lnTo>
                  <a:lnTo>
                    <a:pt x="306" y="9"/>
                  </a:lnTo>
                  <a:lnTo>
                    <a:pt x="309" y="11"/>
                  </a:lnTo>
                  <a:lnTo>
                    <a:pt x="309" y="19"/>
                  </a:lnTo>
                  <a:lnTo>
                    <a:pt x="304" y="22"/>
                  </a:lnTo>
                  <a:lnTo>
                    <a:pt x="308" y="22"/>
                  </a:lnTo>
                  <a:lnTo>
                    <a:pt x="307" y="34"/>
                  </a:lnTo>
                  <a:lnTo>
                    <a:pt x="317" y="24"/>
                  </a:lnTo>
                  <a:lnTo>
                    <a:pt x="314" y="19"/>
                  </a:lnTo>
                  <a:lnTo>
                    <a:pt x="317" y="14"/>
                  </a:lnTo>
                  <a:lnTo>
                    <a:pt x="321" y="15"/>
                  </a:lnTo>
                  <a:lnTo>
                    <a:pt x="315" y="10"/>
                  </a:lnTo>
                  <a:lnTo>
                    <a:pt x="316" y="5"/>
                  </a:lnTo>
                  <a:lnTo>
                    <a:pt x="330" y="3"/>
                  </a:lnTo>
                  <a:lnTo>
                    <a:pt x="334" y="9"/>
                  </a:lnTo>
                  <a:lnTo>
                    <a:pt x="324" y="16"/>
                  </a:lnTo>
                  <a:lnTo>
                    <a:pt x="329" y="18"/>
                  </a:lnTo>
                  <a:lnTo>
                    <a:pt x="322" y="23"/>
                  </a:lnTo>
                  <a:lnTo>
                    <a:pt x="331" y="19"/>
                  </a:lnTo>
                  <a:lnTo>
                    <a:pt x="325" y="28"/>
                  </a:lnTo>
                  <a:lnTo>
                    <a:pt x="332" y="28"/>
                  </a:lnTo>
                  <a:lnTo>
                    <a:pt x="328" y="46"/>
                  </a:lnTo>
                  <a:lnTo>
                    <a:pt x="335" y="17"/>
                  </a:lnTo>
                  <a:lnTo>
                    <a:pt x="342" y="12"/>
                  </a:lnTo>
                  <a:lnTo>
                    <a:pt x="346" y="21"/>
                  </a:lnTo>
                  <a:lnTo>
                    <a:pt x="357" y="19"/>
                  </a:lnTo>
                  <a:lnTo>
                    <a:pt x="360" y="24"/>
                  </a:lnTo>
                  <a:lnTo>
                    <a:pt x="356" y="26"/>
                  </a:lnTo>
                  <a:lnTo>
                    <a:pt x="364" y="26"/>
                  </a:lnTo>
                  <a:lnTo>
                    <a:pt x="371" y="37"/>
                  </a:lnTo>
                  <a:lnTo>
                    <a:pt x="357" y="46"/>
                  </a:lnTo>
                  <a:lnTo>
                    <a:pt x="336" y="44"/>
                  </a:lnTo>
                  <a:lnTo>
                    <a:pt x="351" y="50"/>
                  </a:lnTo>
                  <a:lnTo>
                    <a:pt x="347" y="54"/>
                  </a:lnTo>
                  <a:lnTo>
                    <a:pt x="352" y="53"/>
                  </a:lnTo>
                  <a:lnTo>
                    <a:pt x="348" y="62"/>
                  </a:lnTo>
                  <a:lnTo>
                    <a:pt x="358" y="61"/>
                  </a:lnTo>
                  <a:lnTo>
                    <a:pt x="358" y="54"/>
                  </a:lnTo>
                  <a:lnTo>
                    <a:pt x="361" y="56"/>
                  </a:lnTo>
                  <a:lnTo>
                    <a:pt x="360" y="62"/>
                  </a:lnTo>
                  <a:lnTo>
                    <a:pt x="362" y="57"/>
                  </a:lnTo>
                  <a:lnTo>
                    <a:pt x="368" y="57"/>
                  </a:lnTo>
                  <a:lnTo>
                    <a:pt x="368" y="67"/>
                  </a:lnTo>
                  <a:lnTo>
                    <a:pt x="357" y="62"/>
                  </a:lnTo>
                  <a:lnTo>
                    <a:pt x="357" y="69"/>
                  </a:lnTo>
                  <a:lnTo>
                    <a:pt x="346" y="77"/>
                  </a:lnTo>
                  <a:lnTo>
                    <a:pt x="345" y="85"/>
                  </a:lnTo>
                  <a:lnTo>
                    <a:pt x="341" y="87"/>
                  </a:lnTo>
                  <a:lnTo>
                    <a:pt x="339" y="80"/>
                  </a:lnTo>
                  <a:lnTo>
                    <a:pt x="345" y="70"/>
                  </a:lnTo>
                  <a:lnTo>
                    <a:pt x="343" y="62"/>
                  </a:lnTo>
                  <a:lnTo>
                    <a:pt x="333" y="56"/>
                  </a:lnTo>
                  <a:lnTo>
                    <a:pt x="326" y="45"/>
                  </a:lnTo>
                  <a:lnTo>
                    <a:pt x="306" y="51"/>
                  </a:lnTo>
                  <a:lnTo>
                    <a:pt x="299" y="61"/>
                  </a:lnTo>
                  <a:lnTo>
                    <a:pt x="295" y="79"/>
                  </a:lnTo>
                  <a:lnTo>
                    <a:pt x="295" y="89"/>
                  </a:lnTo>
                  <a:lnTo>
                    <a:pt x="284" y="106"/>
                  </a:lnTo>
                  <a:lnTo>
                    <a:pt x="270" y="96"/>
                  </a:lnTo>
                  <a:lnTo>
                    <a:pt x="259" y="104"/>
                  </a:lnTo>
                  <a:lnTo>
                    <a:pt x="248" y="100"/>
                  </a:lnTo>
                  <a:lnTo>
                    <a:pt x="238" y="78"/>
                  </a:lnTo>
                  <a:lnTo>
                    <a:pt x="233" y="76"/>
                  </a:lnTo>
                  <a:lnTo>
                    <a:pt x="228" y="81"/>
                  </a:lnTo>
                  <a:lnTo>
                    <a:pt x="229" y="88"/>
                  </a:lnTo>
                  <a:lnTo>
                    <a:pt x="222" y="87"/>
                  </a:lnTo>
                  <a:lnTo>
                    <a:pt x="215" y="88"/>
                  </a:lnTo>
                  <a:lnTo>
                    <a:pt x="219" y="98"/>
                  </a:lnTo>
                  <a:lnTo>
                    <a:pt x="214" y="107"/>
                  </a:lnTo>
                  <a:lnTo>
                    <a:pt x="217" y="110"/>
                  </a:lnTo>
                  <a:lnTo>
                    <a:pt x="213" y="115"/>
                  </a:lnTo>
                  <a:lnTo>
                    <a:pt x="187" y="108"/>
                  </a:lnTo>
                  <a:lnTo>
                    <a:pt x="188" y="122"/>
                  </a:lnTo>
                  <a:lnTo>
                    <a:pt x="184" y="130"/>
                  </a:lnTo>
                  <a:lnTo>
                    <a:pt x="175" y="125"/>
                  </a:lnTo>
                  <a:lnTo>
                    <a:pt x="167" y="132"/>
                  </a:lnTo>
                  <a:lnTo>
                    <a:pt x="158" y="150"/>
                  </a:lnTo>
                  <a:lnTo>
                    <a:pt x="162" y="156"/>
                  </a:lnTo>
                  <a:lnTo>
                    <a:pt x="162" y="164"/>
                  </a:lnTo>
                  <a:lnTo>
                    <a:pt x="148" y="183"/>
                  </a:lnTo>
                  <a:lnTo>
                    <a:pt x="150" y="190"/>
                  </a:lnTo>
                  <a:lnTo>
                    <a:pt x="136" y="196"/>
                  </a:lnTo>
                  <a:lnTo>
                    <a:pt x="138" y="206"/>
                  </a:lnTo>
                  <a:lnTo>
                    <a:pt x="136" y="224"/>
                  </a:lnTo>
                  <a:lnTo>
                    <a:pt x="124" y="248"/>
                  </a:lnTo>
                  <a:lnTo>
                    <a:pt x="131" y="252"/>
                  </a:lnTo>
                  <a:lnTo>
                    <a:pt x="131" y="261"/>
                  </a:lnTo>
                  <a:lnTo>
                    <a:pt x="129" y="267"/>
                  </a:lnTo>
                  <a:lnTo>
                    <a:pt x="114" y="266"/>
                  </a:lnTo>
                  <a:lnTo>
                    <a:pt x="103" y="280"/>
                  </a:lnTo>
                  <a:lnTo>
                    <a:pt x="99" y="290"/>
                  </a:lnTo>
                  <a:lnTo>
                    <a:pt x="103" y="299"/>
                  </a:lnTo>
                  <a:lnTo>
                    <a:pt x="101" y="302"/>
                  </a:lnTo>
                  <a:lnTo>
                    <a:pt x="101" y="312"/>
                  </a:lnTo>
                  <a:lnTo>
                    <a:pt x="105" y="322"/>
                  </a:lnTo>
                  <a:lnTo>
                    <a:pt x="102" y="338"/>
                  </a:lnTo>
                  <a:lnTo>
                    <a:pt x="113" y="349"/>
                  </a:lnTo>
                  <a:lnTo>
                    <a:pt x="110" y="357"/>
                  </a:lnTo>
                  <a:lnTo>
                    <a:pt x="103" y="359"/>
                  </a:lnTo>
                  <a:lnTo>
                    <a:pt x="109" y="373"/>
                  </a:lnTo>
                  <a:lnTo>
                    <a:pt x="108" y="385"/>
                  </a:lnTo>
                  <a:lnTo>
                    <a:pt x="98" y="392"/>
                  </a:lnTo>
                  <a:lnTo>
                    <a:pt x="99" y="396"/>
                  </a:lnTo>
                  <a:lnTo>
                    <a:pt x="96" y="399"/>
                  </a:lnTo>
                  <a:lnTo>
                    <a:pt x="97" y="413"/>
                  </a:lnTo>
                  <a:lnTo>
                    <a:pt x="95" y="418"/>
                  </a:lnTo>
                  <a:lnTo>
                    <a:pt x="93" y="416"/>
                  </a:lnTo>
                  <a:lnTo>
                    <a:pt x="91" y="413"/>
                  </a:lnTo>
                  <a:lnTo>
                    <a:pt x="83" y="411"/>
                  </a:lnTo>
                  <a:lnTo>
                    <a:pt x="80" y="396"/>
                  </a:lnTo>
                  <a:lnTo>
                    <a:pt x="83" y="391"/>
                  </a:lnTo>
                  <a:lnTo>
                    <a:pt x="80" y="391"/>
                  </a:lnTo>
                  <a:lnTo>
                    <a:pt x="80" y="401"/>
                  </a:lnTo>
                  <a:lnTo>
                    <a:pt x="75" y="395"/>
                  </a:lnTo>
                  <a:lnTo>
                    <a:pt x="79" y="407"/>
                  </a:lnTo>
                  <a:lnTo>
                    <a:pt x="75" y="415"/>
                  </a:lnTo>
                  <a:lnTo>
                    <a:pt x="71" y="417"/>
                  </a:lnTo>
                  <a:lnTo>
                    <a:pt x="66" y="413"/>
                  </a:lnTo>
                  <a:lnTo>
                    <a:pt x="68" y="416"/>
                  </a:lnTo>
                  <a:lnTo>
                    <a:pt x="47" y="440"/>
                  </a:lnTo>
                  <a:lnTo>
                    <a:pt x="30" y="443"/>
                  </a:lnTo>
                  <a:lnTo>
                    <a:pt x="23" y="440"/>
                  </a:lnTo>
                  <a:lnTo>
                    <a:pt x="26" y="436"/>
                  </a:lnTo>
                  <a:lnTo>
                    <a:pt x="16" y="433"/>
                  </a:lnTo>
                  <a:lnTo>
                    <a:pt x="8" y="422"/>
                  </a:lnTo>
                  <a:lnTo>
                    <a:pt x="10" y="415"/>
                  </a:lnTo>
                  <a:lnTo>
                    <a:pt x="18" y="420"/>
                  </a:lnTo>
                  <a:lnTo>
                    <a:pt x="18" y="418"/>
                  </a:lnTo>
                  <a:lnTo>
                    <a:pt x="16" y="418"/>
                  </a:lnTo>
                  <a:lnTo>
                    <a:pt x="14" y="414"/>
                  </a:lnTo>
                  <a:lnTo>
                    <a:pt x="22" y="407"/>
                  </a:lnTo>
                  <a:lnTo>
                    <a:pt x="15" y="407"/>
                  </a:lnTo>
                  <a:lnTo>
                    <a:pt x="22" y="401"/>
                  </a:lnTo>
                  <a:lnTo>
                    <a:pt x="15" y="406"/>
                  </a:lnTo>
                  <a:lnTo>
                    <a:pt x="14" y="404"/>
                  </a:lnTo>
                  <a:lnTo>
                    <a:pt x="18" y="402"/>
                  </a:lnTo>
                  <a:lnTo>
                    <a:pt x="13" y="403"/>
                  </a:lnTo>
                  <a:lnTo>
                    <a:pt x="11" y="405"/>
                  </a:lnTo>
                  <a:lnTo>
                    <a:pt x="14" y="406"/>
                  </a:lnTo>
                  <a:lnTo>
                    <a:pt x="8" y="408"/>
                  </a:lnTo>
                  <a:lnTo>
                    <a:pt x="4" y="402"/>
                  </a:lnTo>
                  <a:lnTo>
                    <a:pt x="8" y="395"/>
                  </a:lnTo>
                  <a:lnTo>
                    <a:pt x="8" y="402"/>
                  </a:lnTo>
                  <a:lnTo>
                    <a:pt x="10" y="397"/>
                  </a:lnTo>
                  <a:lnTo>
                    <a:pt x="20" y="392"/>
                  </a:lnTo>
                  <a:lnTo>
                    <a:pt x="11" y="392"/>
                  </a:lnTo>
                  <a:lnTo>
                    <a:pt x="18" y="380"/>
                  </a:lnTo>
                  <a:lnTo>
                    <a:pt x="25" y="376"/>
                  </a:lnTo>
                  <a:lnTo>
                    <a:pt x="23" y="386"/>
                  </a:lnTo>
                  <a:lnTo>
                    <a:pt x="26" y="376"/>
                  </a:lnTo>
                  <a:lnTo>
                    <a:pt x="31" y="374"/>
                  </a:lnTo>
                  <a:lnTo>
                    <a:pt x="19" y="376"/>
                  </a:lnTo>
                  <a:lnTo>
                    <a:pt x="12" y="388"/>
                  </a:lnTo>
                  <a:lnTo>
                    <a:pt x="11" y="384"/>
                  </a:lnTo>
                  <a:lnTo>
                    <a:pt x="9" y="384"/>
                  </a:lnTo>
                  <a:lnTo>
                    <a:pt x="12" y="377"/>
                  </a:lnTo>
                  <a:lnTo>
                    <a:pt x="7" y="384"/>
                  </a:lnTo>
                  <a:lnTo>
                    <a:pt x="3" y="377"/>
                  </a:lnTo>
                  <a:lnTo>
                    <a:pt x="6" y="373"/>
                  </a:lnTo>
                  <a:lnTo>
                    <a:pt x="8" y="376"/>
                  </a:lnTo>
                  <a:lnTo>
                    <a:pt x="10" y="376"/>
                  </a:lnTo>
                  <a:lnTo>
                    <a:pt x="11" y="375"/>
                  </a:lnTo>
                  <a:lnTo>
                    <a:pt x="11" y="369"/>
                  </a:lnTo>
                  <a:lnTo>
                    <a:pt x="11" y="368"/>
                  </a:lnTo>
                  <a:lnTo>
                    <a:pt x="8" y="371"/>
                  </a:lnTo>
                  <a:lnTo>
                    <a:pt x="5" y="372"/>
                  </a:lnTo>
                  <a:lnTo>
                    <a:pt x="0" y="365"/>
                  </a:lnTo>
                  <a:lnTo>
                    <a:pt x="7" y="370"/>
                  </a:lnTo>
                  <a:lnTo>
                    <a:pt x="5" y="366"/>
                  </a:lnTo>
                  <a:lnTo>
                    <a:pt x="9" y="363"/>
                  </a:lnTo>
                  <a:lnTo>
                    <a:pt x="3" y="364"/>
                  </a:lnTo>
                  <a:lnTo>
                    <a:pt x="2" y="358"/>
                  </a:lnTo>
                  <a:lnTo>
                    <a:pt x="21" y="357"/>
                  </a:lnTo>
                  <a:lnTo>
                    <a:pt x="27" y="355"/>
                  </a:lnTo>
                  <a:lnTo>
                    <a:pt x="31" y="363"/>
                  </a:lnTo>
                  <a:lnTo>
                    <a:pt x="30" y="357"/>
                  </a:lnTo>
                  <a:lnTo>
                    <a:pt x="36" y="354"/>
                  </a:lnTo>
                  <a:lnTo>
                    <a:pt x="34" y="350"/>
                  </a:lnTo>
                  <a:lnTo>
                    <a:pt x="38" y="345"/>
                  </a:lnTo>
                  <a:lnTo>
                    <a:pt x="34" y="350"/>
                  </a:lnTo>
                  <a:lnTo>
                    <a:pt x="35" y="354"/>
                  </a:lnTo>
                  <a:lnTo>
                    <a:pt x="29" y="356"/>
                  </a:lnTo>
                  <a:lnTo>
                    <a:pt x="24" y="353"/>
                  </a:lnTo>
                  <a:lnTo>
                    <a:pt x="26" y="348"/>
                  </a:lnTo>
                  <a:lnTo>
                    <a:pt x="22" y="356"/>
                  </a:lnTo>
                  <a:lnTo>
                    <a:pt x="21" y="356"/>
                  </a:lnTo>
                  <a:lnTo>
                    <a:pt x="3" y="355"/>
                  </a:lnTo>
                  <a:lnTo>
                    <a:pt x="5" y="354"/>
                  </a:lnTo>
                  <a:lnTo>
                    <a:pt x="1" y="352"/>
                  </a:lnTo>
                  <a:lnTo>
                    <a:pt x="10" y="349"/>
                  </a:lnTo>
                  <a:lnTo>
                    <a:pt x="1" y="347"/>
                  </a:lnTo>
                  <a:lnTo>
                    <a:pt x="12" y="346"/>
                  </a:lnTo>
                  <a:lnTo>
                    <a:pt x="4" y="345"/>
                  </a:lnTo>
                  <a:lnTo>
                    <a:pt x="6" y="342"/>
                  </a:lnTo>
                  <a:lnTo>
                    <a:pt x="1" y="341"/>
                  </a:lnTo>
                  <a:lnTo>
                    <a:pt x="1" y="337"/>
                  </a:lnTo>
                  <a:lnTo>
                    <a:pt x="7" y="333"/>
                  </a:lnTo>
                  <a:lnTo>
                    <a:pt x="4" y="333"/>
                  </a:lnTo>
                  <a:lnTo>
                    <a:pt x="7" y="329"/>
                  </a:lnTo>
                  <a:lnTo>
                    <a:pt x="3" y="324"/>
                  </a:lnTo>
                  <a:lnTo>
                    <a:pt x="8" y="329"/>
                  </a:lnTo>
                  <a:lnTo>
                    <a:pt x="8" y="324"/>
                  </a:lnTo>
                  <a:lnTo>
                    <a:pt x="21" y="328"/>
                  </a:lnTo>
                  <a:lnTo>
                    <a:pt x="15" y="322"/>
                  </a:lnTo>
                  <a:lnTo>
                    <a:pt x="20" y="318"/>
                  </a:lnTo>
                  <a:lnTo>
                    <a:pt x="23" y="326"/>
                  </a:lnTo>
                  <a:lnTo>
                    <a:pt x="21" y="318"/>
                  </a:lnTo>
                  <a:lnTo>
                    <a:pt x="26" y="316"/>
                  </a:lnTo>
                  <a:lnTo>
                    <a:pt x="28" y="317"/>
                  </a:lnTo>
                  <a:lnTo>
                    <a:pt x="30" y="327"/>
                  </a:lnTo>
                  <a:close/>
                  <a:moveTo>
                    <a:pt x="271" y="11"/>
                  </a:moveTo>
                  <a:lnTo>
                    <a:pt x="269" y="5"/>
                  </a:lnTo>
                  <a:lnTo>
                    <a:pt x="274" y="8"/>
                  </a:lnTo>
                  <a:lnTo>
                    <a:pt x="271" y="11"/>
                  </a:lnTo>
                  <a:close/>
                  <a:moveTo>
                    <a:pt x="245" y="30"/>
                  </a:moveTo>
                  <a:lnTo>
                    <a:pt x="246" y="24"/>
                  </a:lnTo>
                  <a:lnTo>
                    <a:pt x="242" y="21"/>
                  </a:lnTo>
                  <a:lnTo>
                    <a:pt x="262" y="16"/>
                  </a:lnTo>
                  <a:lnTo>
                    <a:pt x="258" y="24"/>
                  </a:lnTo>
                  <a:lnTo>
                    <a:pt x="245" y="30"/>
                  </a:lnTo>
                  <a:close/>
                  <a:moveTo>
                    <a:pt x="268" y="27"/>
                  </a:moveTo>
                  <a:lnTo>
                    <a:pt x="267" y="17"/>
                  </a:lnTo>
                  <a:lnTo>
                    <a:pt x="272" y="23"/>
                  </a:lnTo>
                  <a:lnTo>
                    <a:pt x="268" y="27"/>
                  </a:lnTo>
                  <a:close/>
                  <a:moveTo>
                    <a:pt x="258" y="37"/>
                  </a:moveTo>
                  <a:lnTo>
                    <a:pt x="255" y="30"/>
                  </a:lnTo>
                  <a:lnTo>
                    <a:pt x="262" y="23"/>
                  </a:lnTo>
                  <a:lnTo>
                    <a:pt x="265" y="28"/>
                  </a:lnTo>
                  <a:lnTo>
                    <a:pt x="258" y="37"/>
                  </a:lnTo>
                  <a:close/>
                  <a:moveTo>
                    <a:pt x="213" y="46"/>
                  </a:moveTo>
                  <a:lnTo>
                    <a:pt x="207" y="39"/>
                  </a:lnTo>
                  <a:lnTo>
                    <a:pt x="216" y="44"/>
                  </a:lnTo>
                  <a:lnTo>
                    <a:pt x="213" y="46"/>
                  </a:lnTo>
                  <a:close/>
                  <a:moveTo>
                    <a:pt x="223" y="47"/>
                  </a:moveTo>
                  <a:lnTo>
                    <a:pt x="220" y="41"/>
                  </a:lnTo>
                  <a:lnTo>
                    <a:pt x="226" y="40"/>
                  </a:lnTo>
                  <a:lnTo>
                    <a:pt x="223" y="47"/>
                  </a:lnTo>
                  <a:close/>
                  <a:moveTo>
                    <a:pt x="201" y="57"/>
                  </a:moveTo>
                  <a:lnTo>
                    <a:pt x="196" y="52"/>
                  </a:lnTo>
                  <a:lnTo>
                    <a:pt x="197" y="48"/>
                  </a:lnTo>
                  <a:lnTo>
                    <a:pt x="209" y="49"/>
                  </a:lnTo>
                  <a:lnTo>
                    <a:pt x="201" y="57"/>
                  </a:lnTo>
                  <a:close/>
                  <a:moveTo>
                    <a:pt x="190" y="61"/>
                  </a:moveTo>
                  <a:lnTo>
                    <a:pt x="196" y="62"/>
                  </a:lnTo>
                  <a:lnTo>
                    <a:pt x="195" y="54"/>
                  </a:lnTo>
                  <a:lnTo>
                    <a:pt x="201" y="58"/>
                  </a:lnTo>
                  <a:lnTo>
                    <a:pt x="196" y="67"/>
                  </a:lnTo>
                  <a:lnTo>
                    <a:pt x="186" y="66"/>
                  </a:lnTo>
                  <a:lnTo>
                    <a:pt x="190" y="61"/>
                  </a:lnTo>
                  <a:close/>
                  <a:moveTo>
                    <a:pt x="187" y="74"/>
                  </a:moveTo>
                  <a:lnTo>
                    <a:pt x="187" y="75"/>
                  </a:lnTo>
                  <a:lnTo>
                    <a:pt x="184" y="76"/>
                  </a:lnTo>
                  <a:lnTo>
                    <a:pt x="185" y="81"/>
                  </a:lnTo>
                  <a:lnTo>
                    <a:pt x="173" y="89"/>
                  </a:lnTo>
                  <a:lnTo>
                    <a:pt x="168" y="85"/>
                  </a:lnTo>
                  <a:lnTo>
                    <a:pt x="174" y="81"/>
                  </a:lnTo>
                  <a:lnTo>
                    <a:pt x="170" y="80"/>
                  </a:lnTo>
                  <a:lnTo>
                    <a:pt x="173" y="79"/>
                  </a:lnTo>
                  <a:lnTo>
                    <a:pt x="170" y="73"/>
                  </a:lnTo>
                  <a:lnTo>
                    <a:pt x="178" y="72"/>
                  </a:lnTo>
                  <a:lnTo>
                    <a:pt x="174" y="69"/>
                  </a:lnTo>
                  <a:lnTo>
                    <a:pt x="180" y="71"/>
                  </a:lnTo>
                  <a:lnTo>
                    <a:pt x="178" y="65"/>
                  </a:lnTo>
                  <a:lnTo>
                    <a:pt x="184" y="66"/>
                  </a:lnTo>
                  <a:lnTo>
                    <a:pt x="187" y="74"/>
                  </a:lnTo>
                  <a:close/>
                  <a:moveTo>
                    <a:pt x="150" y="94"/>
                  </a:moveTo>
                  <a:lnTo>
                    <a:pt x="151" y="85"/>
                  </a:lnTo>
                  <a:lnTo>
                    <a:pt x="159" y="78"/>
                  </a:lnTo>
                  <a:lnTo>
                    <a:pt x="150" y="94"/>
                  </a:lnTo>
                  <a:close/>
                  <a:moveTo>
                    <a:pt x="136" y="104"/>
                  </a:moveTo>
                  <a:lnTo>
                    <a:pt x="134" y="102"/>
                  </a:lnTo>
                  <a:lnTo>
                    <a:pt x="136" y="97"/>
                  </a:lnTo>
                  <a:lnTo>
                    <a:pt x="145" y="96"/>
                  </a:lnTo>
                  <a:lnTo>
                    <a:pt x="144" y="89"/>
                  </a:lnTo>
                  <a:lnTo>
                    <a:pt x="148" y="95"/>
                  </a:lnTo>
                  <a:lnTo>
                    <a:pt x="148" y="102"/>
                  </a:lnTo>
                  <a:lnTo>
                    <a:pt x="144" y="106"/>
                  </a:lnTo>
                  <a:lnTo>
                    <a:pt x="140" y="104"/>
                  </a:lnTo>
                  <a:lnTo>
                    <a:pt x="146" y="101"/>
                  </a:lnTo>
                  <a:lnTo>
                    <a:pt x="143" y="99"/>
                  </a:lnTo>
                  <a:lnTo>
                    <a:pt x="136" y="104"/>
                  </a:lnTo>
                  <a:close/>
                  <a:moveTo>
                    <a:pt x="156" y="91"/>
                  </a:moveTo>
                  <a:lnTo>
                    <a:pt x="157" y="99"/>
                  </a:lnTo>
                  <a:lnTo>
                    <a:pt x="154" y="107"/>
                  </a:lnTo>
                  <a:lnTo>
                    <a:pt x="160" y="95"/>
                  </a:lnTo>
                  <a:lnTo>
                    <a:pt x="165" y="99"/>
                  </a:lnTo>
                  <a:lnTo>
                    <a:pt x="165" y="107"/>
                  </a:lnTo>
                  <a:lnTo>
                    <a:pt x="161" y="107"/>
                  </a:lnTo>
                  <a:lnTo>
                    <a:pt x="151" y="116"/>
                  </a:lnTo>
                  <a:lnTo>
                    <a:pt x="148" y="115"/>
                  </a:lnTo>
                  <a:lnTo>
                    <a:pt x="151" y="108"/>
                  </a:lnTo>
                  <a:lnTo>
                    <a:pt x="143" y="118"/>
                  </a:lnTo>
                  <a:lnTo>
                    <a:pt x="150" y="100"/>
                  </a:lnTo>
                  <a:lnTo>
                    <a:pt x="153" y="101"/>
                  </a:lnTo>
                  <a:lnTo>
                    <a:pt x="150" y="99"/>
                  </a:lnTo>
                  <a:lnTo>
                    <a:pt x="152" y="91"/>
                  </a:lnTo>
                  <a:lnTo>
                    <a:pt x="156" y="91"/>
                  </a:lnTo>
                  <a:close/>
                  <a:moveTo>
                    <a:pt x="175" y="98"/>
                  </a:moveTo>
                  <a:lnTo>
                    <a:pt x="173" y="92"/>
                  </a:lnTo>
                  <a:lnTo>
                    <a:pt x="176" y="92"/>
                  </a:lnTo>
                  <a:lnTo>
                    <a:pt x="178" y="95"/>
                  </a:lnTo>
                  <a:lnTo>
                    <a:pt x="175" y="98"/>
                  </a:lnTo>
                  <a:close/>
                  <a:moveTo>
                    <a:pt x="162" y="108"/>
                  </a:moveTo>
                  <a:lnTo>
                    <a:pt x="164" y="110"/>
                  </a:lnTo>
                  <a:lnTo>
                    <a:pt x="159" y="114"/>
                  </a:lnTo>
                  <a:lnTo>
                    <a:pt x="160" y="110"/>
                  </a:lnTo>
                  <a:lnTo>
                    <a:pt x="161" y="108"/>
                  </a:lnTo>
                  <a:lnTo>
                    <a:pt x="162" y="108"/>
                  </a:lnTo>
                  <a:close/>
                  <a:moveTo>
                    <a:pt x="132" y="122"/>
                  </a:moveTo>
                  <a:lnTo>
                    <a:pt x="136" y="113"/>
                  </a:lnTo>
                  <a:lnTo>
                    <a:pt x="146" y="111"/>
                  </a:lnTo>
                  <a:lnTo>
                    <a:pt x="132" y="122"/>
                  </a:lnTo>
                  <a:close/>
                  <a:moveTo>
                    <a:pt x="122" y="126"/>
                  </a:moveTo>
                  <a:lnTo>
                    <a:pt x="123" y="118"/>
                  </a:lnTo>
                  <a:lnTo>
                    <a:pt x="131" y="119"/>
                  </a:lnTo>
                  <a:lnTo>
                    <a:pt x="122" y="126"/>
                  </a:lnTo>
                  <a:close/>
                  <a:moveTo>
                    <a:pt x="105" y="200"/>
                  </a:moveTo>
                  <a:lnTo>
                    <a:pt x="109" y="193"/>
                  </a:lnTo>
                  <a:lnTo>
                    <a:pt x="110" y="197"/>
                  </a:lnTo>
                  <a:lnTo>
                    <a:pt x="105" y="200"/>
                  </a:lnTo>
                  <a:close/>
                  <a:moveTo>
                    <a:pt x="112" y="200"/>
                  </a:moveTo>
                  <a:lnTo>
                    <a:pt x="113" y="200"/>
                  </a:lnTo>
                  <a:lnTo>
                    <a:pt x="113" y="201"/>
                  </a:lnTo>
                  <a:lnTo>
                    <a:pt x="107" y="205"/>
                  </a:lnTo>
                  <a:lnTo>
                    <a:pt x="108" y="200"/>
                  </a:lnTo>
                  <a:lnTo>
                    <a:pt x="112" y="200"/>
                  </a:lnTo>
                  <a:close/>
                  <a:moveTo>
                    <a:pt x="101" y="227"/>
                  </a:moveTo>
                  <a:lnTo>
                    <a:pt x="104" y="215"/>
                  </a:lnTo>
                  <a:lnTo>
                    <a:pt x="108" y="221"/>
                  </a:lnTo>
                  <a:lnTo>
                    <a:pt x="101" y="227"/>
                  </a:lnTo>
                  <a:close/>
                  <a:moveTo>
                    <a:pt x="102" y="233"/>
                  </a:moveTo>
                  <a:lnTo>
                    <a:pt x="101" y="232"/>
                  </a:lnTo>
                  <a:lnTo>
                    <a:pt x="103" y="227"/>
                  </a:lnTo>
                  <a:lnTo>
                    <a:pt x="105" y="231"/>
                  </a:lnTo>
                  <a:lnTo>
                    <a:pt x="102" y="233"/>
                  </a:lnTo>
                  <a:close/>
                  <a:moveTo>
                    <a:pt x="51" y="285"/>
                  </a:moveTo>
                  <a:lnTo>
                    <a:pt x="48" y="284"/>
                  </a:lnTo>
                  <a:lnTo>
                    <a:pt x="53" y="280"/>
                  </a:lnTo>
                  <a:lnTo>
                    <a:pt x="60" y="281"/>
                  </a:lnTo>
                  <a:lnTo>
                    <a:pt x="51" y="285"/>
                  </a:lnTo>
                  <a:close/>
                  <a:moveTo>
                    <a:pt x="44" y="289"/>
                  </a:moveTo>
                  <a:lnTo>
                    <a:pt x="41" y="286"/>
                  </a:lnTo>
                  <a:lnTo>
                    <a:pt x="45" y="284"/>
                  </a:lnTo>
                  <a:lnTo>
                    <a:pt x="46" y="287"/>
                  </a:lnTo>
                  <a:lnTo>
                    <a:pt x="44" y="289"/>
                  </a:lnTo>
                  <a:close/>
                  <a:moveTo>
                    <a:pt x="37" y="300"/>
                  </a:moveTo>
                  <a:lnTo>
                    <a:pt x="36" y="297"/>
                  </a:lnTo>
                  <a:lnTo>
                    <a:pt x="40" y="299"/>
                  </a:lnTo>
                  <a:lnTo>
                    <a:pt x="38" y="300"/>
                  </a:lnTo>
                  <a:lnTo>
                    <a:pt x="37" y="301"/>
                  </a:lnTo>
                  <a:lnTo>
                    <a:pt x="37" y="300"/>
                  </a:lnTo>
                  <a:close/>
                  <a:moveTo>
                    <a:pt x="0" y="337"/>
                  </a:moveTo>
                  <a:lnTo>
                    <a:pt x="0" y="333"/>
                  </a:lnTo>
                  <a:lnTo>
                    <a:pt x="4" y="334"/>
                  </a:lnTo>
                  <a:lnTo>
                    <a:pt x="0" y="337"/>
                  </a:lnTo>
                  <a:close/>
                  <a:moveTo>
                    <a:pt x="9" y="376"/>
                  </a:moveTo>
                  <a:lnTo>
                    <a:pt x="8" y="375"/>
                  </a:lnTo>
                  <a:lnTo>
                    <a:pt x="7" y="373"/>
                  </a:lnTo>
                  <a:lnTo>
                    <a:pt x="10" y="369"/>
                  </a:lnTo>
                  <a:lnTo>
                    <a:pt x="11" y="368"/>
                  </a:lnTo>
                  <a:lnTo>
                    <a:pt x="11" y="369"/>
                  </a:lnTo>
                  <a:lnTo>
                    <a:pt x="11" y="372"/>
                  </a:lnTo>
                  <a:lnTo>
                    <a:pt x="11" y="375"/>
                  </a:lnTo>
                  <a:lnTo>
                    <a:pt x="10" y="375"/>
                  </a:lnTo>
                  <a:lnTo>
                    <a:pt x="9" y="376"/>
                  </a:lnTo>
                  <a:close/>
                  <a:moveTo>
                    <a:pt x="11" y="386"/>
                  </a:moveTo>
                  <a:lnTo>
                    <a:pt x="8" y="391"/>
                  </a:lnTo>
                  <a:lnTo>
                    <a:pt x="7" y="388"/>
                  </a:lnTo>
                  <a:lnTo>
                    <a:pt x="11" y="386"/>
                  </a:lnTo>
                  <a:close/>
                  <a:moveTo>
                    <a:pt x="7" y="395"/>
                  </a:moveTo>
                  <a:lnTo>
                    <a:pt x="6" y="389"/>
                  </a:lnTo>
                  <a:lnTo>
                    <a:pt x="8" y="392"/>
                  </a:lnTo>
                  <a:lnTo>
                    <a:pt x="7" y="395"/>
                  </a:lnTo>
                  <a:close/>
                  <a:moveTo>
                    <a:pt x="3" y="400"/>
                  </a:moveTo>
                  <a:lnTo>
                    <a:pt x="3" y="391"/>
                  </a:lnTo>
                  <a:lnTo>
                    <a:pt x="6" y="396"/>
                  </a:lnTo>
                  <a:lnTo>
                    <a:pt x="4" y="395"/>
                  </a:lnTo>
                  <a:lnTo>
                    <a:pt x="3" y="400"/>
                  </a:lnTo>
                  <a:close/>
                  <a:moveTo>
                    <a:pt x="4" y="412"/>
                  </a:moveTo>
                  <a:lnTo>
                    <a:pt x="4" y="405"/>
                  </a:lnTo>
                  <a:lnTo>
                    <a:pt x="6" y="409"/>
                  </a:lnTo>
                  <a:lnTo>
                    <a:pt x="4" y="41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grpSp>
      <p:sp>
        <p:nvSpPr>
          <p:cNvPr id="3158" name="Freeform 87"/>
          <p:cNvSpPr>
            <a:spLocks noEditPoints="1"/>
          </p:cNvSpPr>
          <p:nvPr/>
        </p:nvSpPr>
        <p:spPr bwMode="auto">
          <a:xfrm>
            <a:off x="5030788" y="2460625"/>
            <a:ext cx="277812" cy="574675"/>
          </a:xfrm>
          <a:custGeom>
            <a:avLst/>
            <a:gdLst>
              <a:gd name="T0" fmla="*/ 0 w 169"/>
              <a:gd name="T1" fmla="*/ 2147483647 h 349"/>
              <a:gd name="T2" fmla="*/ 2147483647 w 169"/>
              <a:gd name="T3" fmla="*/ 2147483647 h 349"/>
              <a:gd name="T4" fmla="*/ 2147483647 w 169"/>
              <a:gd name="T5" fmla="*/ 2147483647 h 349"/>
              <a:gd name="T6" fmla="*/ 2147483647 w 169"/>
              <a:gd name="T7" fmla="*/ 2147483647 h 349"/>
              <a:gd name="T8" fmla="*/ 2147483647 w 169"/>
              <a:gd name="T9" fmla="*/ 2147483647 h 349"/>
              <a:gd name="T10" fmla="*/ 2147483647 w 169"/>
              <a:gd name="T11" fmla="*/ 2147483647 h 349"/>
              <a:gd name="T12" fmla="*/ 2147483647 w 169"/>
              <a:gd name="T13" fmla="*/ 2147483647 h 349"/>
              <a:gd name="T14" fmla="*/ 2147483647 w 169"/>
              <a:gd name="T15" fmla="*/ 2147483647 h 349"/>
              <a:gd name="T16" fmla="*/ 2147483647 w 169"/>
              <a:gd name="T17" fmla="*/ 2147483647 h 349"/>
              <a:gd name="T18" fmla="*/ 2147483647 w 169"/>
              <a:gd name="T19" fmla="*/ 2147483647 h 349"/>
              <a:gd name="T20" fmla="*/ 2147483647 w 169"/>
              <a:gd name="T21" fmla="*/ 2147483647 h 349"/>
              <a:gd name="T22" fmla="*/ 2147483647 w 169"/>
              <a:gd name="T23" fmla="*/ 2147483647 h 349"/>
              <a:gd name="T24" fmla="*/ 2147483647 w 169"/>
              <a:gd name="T25" fmla="*/ 2147483647 h 349"/>
              <a:gd name="T26" fmla="*/ 2147483647 w 169"/>
              <a:gd name="T27" fmla="*/ 2147483647 h 349"/>
              <a:gd name="T28" fmla="*/ 2147483647 w 169"/>
              <a:gd name="T29" fmla="*/ 2147483647 h 349"/>
              <a:gd name="T30" fmla="*/ 2147483647 w 169"/>
              <a:gd name="T31" fmla="*/ 2147483647 h 349"/>
              <a:gd name="T32" fmla="*/ 2147483647 w 169"/>
              <a:gd name="T33" fmla="*/ 2147483647 h 349"/>
              <a:gd name="T34" fmla="*/ 2147483647 w 169"/>
              <a:gd name="T35" fmla="*/ 2147483647 h 349"/>
              <a:gd name="T36" fmla="*/ 2147483647 w 169"/>
              <a:gd name="T37" fmla="*/ 2147483647 h 349"/>
              <a:gd name="T38" fmla="*/ 2147483647 w 169"/>
              <a:gd name="T39" fmla="*/ 2147483647 h 349"/>
              <a:gd name="T40" fmla="*/ 2147483647 w 169"/>
              <a:gd name="T41" fmla="*/ 2147483647 h 349"/>
              <a:gd name="T42" fmla="*/ 2147483647 w 169"/>
              <a:gd name="T43" fmla="*/ 2147483647 h 349"/>
              <a:gd name="T44" fmla="*/ 2147483647 w 169"/>
              <a:gd name="T45" fmla="*/ 2147483647 h 349"/>
              <a:gd name="T46" fmla="*/ 2147483647 w 169"/>
              <a:gd name="T47" fmla="*/ 2147483647 h 349"/>
              <a:gd name="T48" fmla="*/ 2147483647 w 169"/>
              <a:gd name="T49" fmla="*/ 2147483647 h 349"/>
              <a:gd name="T50" fmla="*/ 2147483647 w 169"/>
              <a:gd name="T51" fmla="*/ 2147483647 h 349"/>
              <a:gd name="T52" fmla="*/ 2147483647 w 169"/>
              <a:gd name="T53" fmla="*/ 2147483647 h 349"/>
              <a:gd name="T54" fmla="*/ 2147483647 w 169"/>
              <a:gd name="T55" fmla="*/ 2147483647 h 349"/>
              <a:gd name="T56" fmla="*/ 2147483647 w 169"/>
              <a:gd name="T57" fmla="*/ 2147483647 h 349"/>
              <a:gd name="T58" fmla="*/ 2147483647 w 169"/>
              <a:gd name="T59" fmla="*/ 2147483647 h 349"/>
              <a:gd name="T60" fmla="*/ 2147483647 w 169"/>
              <a:gd name="T61" fmla="*/ 2147483647 h 349"/>
              <a:gd name="T62" fmla="*/ 2147483647 w 169"/>
              <a:gd name="T63" fmla="*/ 2147483647 h 349"/>
              <a:gd name="T64" fmla="*/ 2147483647 w 169"/>
              <a:gd name="T65" fmla="*/ 2147483647 h 349"/>
              <a:gd name="T66" fmla="*/ 2147483647 w 169"/>
              <a:gd name="T67" fmla="*/ 2147483647 h 349"/>
              <a:gd name="T68" fmla="*/ 2147483647 w 169"/>
              <a:gd name="T69" fmla="*/ 2147483647 h 349"/>
              <a:gd name="T70" fmla="*/ 2147483647 w 169"/>
              <a:gd name="T71" fmla="*/ 2147483647 h 349"/>
              <a:gd name="T72" fmla="*/ 2147483647 w 169"/>
              <a:gd name="T73" fmla="*/ 2147483647 h 349"/>
              <a:gd name="T74" fmla="*/ 2147483647 w 169"/>
              <a:gd name="T75" fmla="*/ 2147483647 h 349"/>
              <a:gd name="T76" fmla="*/ 2147483647 w 169"/>
              <a:gd name="T77" fmla="*/ 2147483647 h 349"/>
              <a:gd name="T78" fmla="*/ 2147483647 w 169"/>
              <a:gd name="T79" fmla="*/ 2147483647 h 349"/>
              <a:gd name="T80" fmla="*/ 2147483647 w 169"/>
              <a:gd name="T81" fmla="*/ 2147483647 h 349"/>
              <a:gd name="T82" fmla="*/ 2147483647 w 169"/>
              <a:gd name="T83" fmla="*/ 2147483647 h 349"/>
              <a:gd name="T84" fmla="*/ 2147483647 w 169"/>
              <a:gd name="T85" fmla="*/ 2147483647 h 349"/>
              <a:gd name="T86" fmla="*/ 2147483647 w 169"/>
              <a:gd name="T87" fmla="*/ 2147483647 h 349"/>
              <a:gd name="T88" fmla="*/ 2147483647 w 169"/>
              <a:gd name="T89" fmla="*/ 2147483647 h 349"/>
              <a:gd name="T90" fmla="*/ 2147483647 w 169"/>
              <a:gd name="T91" fmla="*/ 2147483647 h 349"/>
              <a:gd name="T92" fmla="*/ 2147483647 w 169"/>
              <a:gd name="T93" fmla="*/ 2147483647 h 349"/>
              <a:gd name="T94" fmla="*/ 2147483647 w 169"/>
              <a:gd name="T95" fmla="*/ 2147483647 h 349"/>
              <a:gd name="T96" fmla="*/ 2147483647 w 169"/>
              <a:gd name="T97" fmla="*/ 2147483647 h 349"/>
              <a:gd name="T98" fmla="*/ 2147483647 w 169"/>
              <a:gd name="T99" fmla="*/ 2147483647 h 349"/>
              <a:gd name="T100" fmla="*/ 2147483647 w 169"/>
              <a:gd name="T101" fmla="*/ 2147483647 h 349"/>
              <a:gd name="T102" fmla="*/ 2147483647 w 169"/>
              <a:gd name="T103" fmla="*/ 2147483647 h 349"/>
              <a:gd name="T104" fmla="*/ 2147483647 w 169"/>
              <a:gd name="T105" fmla="*/ 2147483647 h 349"/>
              <a:gd name="T106" fmla="*/ 2147483647 w 169"/>
              <a:gd name="T107" fmla="*/ 2147483647 h 349"/>
              <a:gd name="T108" fmla="*/ 2147483647 w 169"/>
              <a:gd name="T109" fmla="*/ 2147483647 h 349"/>
              <a:gd name="T110" fmla="*/ 2147483647 w 169"/>
              <a:gd name="T111" fmla="*/ 2147483647 h 349"/>
              <a:gd name="T112" fmla="*/ 2147483647 w 169"/>
              <a:gd name="T113" fmla="*/ 2147483647 h 349"/>
              <a:gd name="T114" fmla="*/ 2147483647 w 169"/>
              <a:gd name="T115" fmla="*/ 2147483647 h 3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9" h="349">
                <a:moveTo>
                  <a:pt x="4" y="342"/>
                </a:moveTo>
                <a:lnTo>
                  <a:pt x="0" y="335"/>
                </a:lnTo>
                <a:lnTo>
                  <a:pt x="2" y="338"/>
                </a:lnTo>
                <a:lnTo>
                  <a:pt x="4" y="335"/>
                </a:lnTo>
                <a:lnTo>
                  <a:pt x="2" y="332"/>
                </a:lnTo>
                <a:lnTo>
                  <a:pt x="9" y="335"/>
                </a:lnTo>
                <a:lnTo>
                  <a:pt x="7" y="338"/>
                </a:lnTo>
                <a:lnTo>
                  <a:pt x="5" y="334"/>
                </a:lnTo>
                <a:lnTo>
                  <a:pt x="4" y="342"/>
                </a:lnTo>
                <a:close/>
                <a:moveTo>
                  <a:pt x="64" y="161"/>
                </a:moveTo>
                <a:lnTo>
                  <a:pt x="57" y="144"/>
                </a:lnTo>
                <a:lnTo>
                  <a:pt x="62" y="127"/>
                </a:lnTo>
                <a:lnTo>
                  <a:pt x="55" y="114"/>
                </a:lnTo>
                <a:lnTo>
                  <a:pt x="58" y="104"/>
                </a:lnTo>
                <a:lnTo>
                  <a:pt x="53" y="102"/>
                </a:lnTo>
                <a:lnTo>
                  <a:pt x="54" y="88"/>
                </a:lnTo>
                <a:lnTo>
                  <a:pt x="57" y="85"/>
                </a:lnTo>
                <a:lnTo>
                  <a:pt x="45" y="68"/>
                </a:lnTo>
                <a:lnTo>
                  <a:pt x="34" y="65"/>
                </a:lnTo>
                <a:lnTo>
                  <a:pt x="13" y="42"/>
                </a:lnTo>
                <a:lnTo>
                  <a:pt x="20" y="43"/>
                </a:lnTo>
                <a:lnTo>
                  <a:pt x="19" y="36"/>
                </a:lnTo>
                <a:lnTo>
                  <a:pt x="24" y="31"/>
                </a:lnTo>
                <a:lnTo>
                  <a:pt x="29" y="33"/>
                </a:lnTo>
                <a:lnTo>
                  <a:pt x="39" y="55"/>
                </a:lnTo>
                <a:lnTo>
                  <a:pt x="50" y="59"/>
                </a:lnTo>
                <a:lnTo>
                  <a:pt x="61" y="51"/>
                </a:lnTo>
                <a:lnTo>
                  <a:pt x="75" y="61"/>
                </a:lnTo>
                <a:lnTo>
                  <a:pt x="86" y="44"/>
                </a:lnTo>
                <a:lnTo>
                  <a:pt x="86" y="34"/>
                </a:lnTo>
                <a:lnTo>
                  <a:pt x="90" y="16"/>
                </a:lnTo>
                <a:lnTo>
                  <a:pt x="97" y="6"/>
                </a:lnTo>
                <a:lnTo>
                  <a:pt x="117" y="0"/>
                </a:lnTo>
                <a:lnTo>
                  <a:pt x="124" y="11"/>
                </a:lnTo>
                <a:lnTo>
                  <a:pt x="134" y="17"/>
                </a:lnTo>
                <a:lnTo>
                  <a:pt x="136" y="25"/>
                </a:lnTo>
                <a:lnTo>
                  <a:pt x="130" y="35"/>
                </a:lnTo>
                <a:lnTo>
                  <a:pt x="132" y="42"/>
                </a:lnTo>
                <a:lnTo>
                  <a:pt x="124" y="48"/>
                </a:lnTo>
                <a:lnTo>
                  <a:pt x="130" y="50"/>
                </a:lnTo>
                <a:lnTo>
                  <a:pt x="125" y="62"/>
                </a:lnTo>
                <a:lnTo>
                  <a:pt x="128" y="76"/>
                </a:lnTo>
                <a:lnTo>
                  <a:pt x="138" y="80"/>
                </a:lnTo>
                <a:lnTo>
                  <a:pt x="147" y="94"/>
                </a:lnTo>
                <a:lnTo>
                  <a:pt x="134" y="123"/>
                </a:lnTo>
                <a:lnTo>
                  <a:pt x="145" y="150"/>
                </a:lnTo>
                <a:lnTo>
                  <a:pt x="149" y="165"/>
                </a:lnTo>
                <a:lnTo>
                  <a:pt x="144" y="167"/>
                </a:lnTo>
                <a:lnTo>
                  <a:pt x="141" y="181"/>
                </a:lnTo>
                <a:lnTo>
                  <a:pt x="144" y="186"/>
                </a:lnTo>
                <a:lnTo>
                  <a:pt x="141" y="187"/>
                </a:lnTo>
                <a:lnTo>
                  <a:pt x="142" y="192"/>
                </a:lnTo>
                <a:lnTo>
                  <a:pt x="149" y="197"/>
                </a:lnTo>
                <a:lnTo>
                  <a:pt x="150" y="201"/>
                </a:lnTo>
                <a:lnTo>
                  <a:pt x="146" y="203"/>
                </a:lnTo>
                <a:lnTo>
                  <a:pt x="147" y="209"/>
                </a:lnTo>
                <a:lnTo>
                  <a:pt x="155" y="215"/>
                </a:lnTo>
                <a:lnTo>
                  <a:pt x="155" y="221"/>
                </a:lnTo>
                <a:lnTo>
                  <a:pt x="146" y="231"/>
                </a:lnTo>
                <a:lnTo>
                  <a:pt x="164" y="247"/>
                </a:lnTo>
                <a:lnTo>
                  <a:pt x="169" y="257"/>
                </a:lnTo>
                <a:lnTo>
                  <a:pt x="164" y="269"/>
                </a:lnTo>
                <a:lnTo>
                  <a:pt x="116" y="327"/>
                </a:lnTo>
                <a:lnTo>
                  <a:pt x="98" y="331"/>
                </a:lnTo>
                <a:lnTo>
                  <a:pt x="98" y="327"/>
                </a:lnTo>
                <a:lnTo>
                  <a:pt x="96" y="332"/>
                </a:lnTo>
                <a:lnTo>
                  <a:pt x="91" y="331"/>
                </a:lnTo>
                <a:lnTo>
                  <a:pt x="91" y="335"/>
                </a:lnTo>
                <a:lnTo>
                  <a:pt x="87" y="331"/>
                </a:lnTo>
                <a:lnTo>
                  <a:pt x="89" y="336"/>
                </a:lnTo>
                <a:lnTo>
                  <a:pt x="85" y="332"/>
                </a:lnTo>
                <a:lnTo>
                  <a:pt x="68" y="343"/>
                </a:lnTo>
                <a:lnTo>
                  <a:pt x="53" y="344"/>
                </a:lnTo>
                <a:lnTo>
                  <a:pt x="55" y="341"/>
                </a:lnTo>
                <a:lnTo>
                  <a:pt x="51" y="347"/>
                </a:lnTo>
                <a:lnTo>
                  <a:pt x="46" y="349"/>
                </a:lnTo>
                <a:lnTo>
                  <a:pt x="52" y="342"/>
                </a:lnTo>
                <a:lnTo>
                  <a:pt x="49" y="345"/>
                </a:lnTo>
                <a:lnTo>
                  <a:pt x="51" y="342"/>
                </a:lnTo>
                <a:lnTo>
                  <a:pt x="45" y="339"/>
                </a:lnTo>
                <a:lnTo>
                  <a:pt x="48" y="333"/>
                </a:lnTo>
                <a:lnTo>
                  <a:pt x="42" y="337"/>
                </a:lnTo>
                <a:lnTo>
                  <a:pt x="41" y="337"/>
                </a:lnTo>
                <a:lnTo>
                  <a:pt x="40" y="336"/>
                </a:lnTo>
                <a:lnTo>
                  <a:pt x="42" y="332"/>
                </a:lnTo>
                <a:lnTo>
                  <a:pt x="24" y="324"/>
                </a:lnTo>
                <a:lnTo>
                  <a:pt x="27" y="305"/>
                </a:lnTo>
                <a:lnTo>
                  <a:pt x="26" y="298"/>
                </a:lnTo>
                <a:lnTo>
                  <a:pt x="29" y="298"/>
                </a:lnTo>
                <a:lnTo>
                  <a:pt x="23" y="286"/>
                </a:lnTo>
                <a:lnTo>
                  <a:pt x="24" y="277"/>
                </a:lnTo>
                <a:lnTo>
                  <a:pt x="20" y="266"/>
                </a:lnTo>
                <a:lnTo>
                  <a:pt x="25" y="253"/>
                </a:lnTo>
                <a:lnTo>
                  <a:pt x="29" y="254"/>
                </a:lnTo>
                <a:lnTo>
                  <a:pt x="26" y="248"/>
                </a:lnTo>
                <a:lnTo>
                  <a:pt x="38" y="245"/>
                </a:lnTo>
                <a:lnTo>
                  <a:pt x="36" y="240"/>
                </a:lnTo>
                <a:lnTo>
                  <a:pt x="37" y="237"/>
                </a:lnTo>
                <a:lnTo>
                  <a:pt x="52" y="225"/>
                </a:lnTo>
                <a:lnTo>
                  <a:pt x="66" y="205"/>
                </a:lnTo>
                <a:lnTo>
                  <a:pt x="69" y="196"/>
                </a:lnTo>
                <a:lnTo>
                  <a:pt x="80" y="195"/>
                </a:lnTo>
                <a:lnTo>
                  <a:pt x="78" y="191"/>
                </a:lnTo>
                <a:lnTo>
                  <a:pt x="82" y="191"/>
                </a:lnTo>
                <a:lnTo>
                  <a:pt x="79" y="184"/>
                </a:lnTo>
                <a:lnTo>
                  <a:pt x="80" y="172"/>
                </a:lnTo>
                <a:lnTo>
                  <a:pt x="71" y="167"/>
                </a:lnTo>
                <a:lnTo>
                  <a:pt x="70" y="164"/>
                </a:lnTo>
                <a:lnTo>
                  <a:pt x="71" y="159"/>
                </a:lnTo>
                <a:lnTo>
                  <a:pt x="64" y="161"/>
                </a:lnTo>
                <a:close/>
                <a:moveTo>
                  <a:pt x="42" y="343"/>
                </a:moveTo>
                <a:lnTo>
                  <a:pt x="40" y="337"/>
                </a:lnTo>
                <a:lnTo>
                  <a:pt x="41" y="337"/>
                </a:lnTo>
                <a:lnTo>
                  <a:pt x="45" y="337"/>
                </a:lnTo>
                <a:lnTo>
                  <a:pt x="42" y="343"/>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9" name="Freeform 88"/>
          <p:cNvSpPr>
            <a:spLocks noEditPoints="1"/>
          </p:cNvSpPr>
          <p:nvPr/>
        </p:nvSpPr>
        <p:spPr bwMode="auto">
          <a:xfrm>
            <a:off x="4832350" y="2528888"/>
            <a:ext cx="303213" cy="698500"/>
          </a:xfrm>
          <a:custGeom>
            <a:avLst/>
            <a:gdLst>
              <a:gd name="T0" fmla="*/ 2147483647 w 185"/>
              <a:gd name="T1" fmla="*/ 2147483647 h 424"/>
              <a:gd name="T2" fmla="*/ 2147483647 w 185"/>
              <a:gd name="T3" fmla="*/ 2147483647 h 424"/>
              <a:gd name="T4" fmla="*/ 2147483647 w 185"/>
              <a:gd name="T5" fmla="*/ 2147483647 h 424"/>
              <a:gd name="T6" fmla="*/ 2147483647 w 185"/>
              <a:gd name="T7" fmla="*/ 2147483647 h 424"/>
              <a:gd name="T8" fmla="*/ 2147483647 w 185"/>
              <a:gd name="T9" fmla="*/ 2147483647 h 424"/>
              <a:gd name="T10" fmla="*/ 2147483647 w 185"/>
              <a:gd name="T11" fmla="*/ 2147483647 h 424"/>
              <a:gd name="T12" fmla="*/ 2147483647 w 185"/>
              <a:gd name="T13" fmla="*/ 2147483647 h 424"/>
              <a:gd name="T14" fmla="*/ 2147483647 w 185"/>
              <a:gd name="T15" fmla="*/ 2147483647 h 424"/>
              <a:gd name="T16" fmla="*/ 2147483647 w 185"/>
              <a:gd name="T17" fmla="*/ 2147483647 h 424"/>
              <a:gd name="T18" fmla="*/ 2147483647 w 185"/>
              <a:gd name="T19" fmla="*/ 2147483647 h 424"/>
              <a:gd name="T20" fmla="*/ 2147483647 w 185"/>
              <a:gd name="T21" fmla="*/ 2147483647 h 424"/>
              <a:gd name="T22" fmla="*/ 2147483647 w 185"/>
              <a:gd name="T23" fmla="*/ 2147483647 h 424"/>
              <a:gd name="T24" fmla="*/ 2147483647 w 185"/>
              <a:gd name="T25" fmla="*/ 2147483647 h 424"/>
              <a:gd name="T26" fmla="*/ 2147483647 w 185"/>
              <a:gd name="T27" fmla="*/ 0 h 424"/>
              <a:gd name="T28" fmla="*/ 2147483647 w 185"/>
              <a:gd name="T29" fmla="*/ 2147483647 h 424"/>
              <a:gd name="T30" fmla="*/ 2147483647 w 185"/>
              <a:gd name="T31" fmla="*/ 2147483647 h 424"/>
              <a:gd name="T32" fmla="*/ 2147483647 w 185"/>
              <a:gd name="T33" fmla="*/ 2147483647 h 424"/>
              <a:gd name="T34" fmla="*/ 2147483647 w 185"/>
              <a:gd name="T35" fmla="*/ 2147483647 h 424"/>
              <a:gd name="T36" fmla="*/ 2147483647 w 185"/>
              <a:gd name="T37" fmla="*/ 2147483647 h 424"/>
              <a:gd name="T38" fmla="*/ 2147483647 w 185"/>
              <a:gd name="T39" fmla="*/ 2147483647 h 424"/>
              <a:gd name="T40" fmla="*/ 2147483647 w 185"/>
              <a:gd name="T41" fmla="*/ 2147483647 h 424"/>
              <a:gd name="T42" fmla="*/ 2147483647 w 185"/>
              <a:gd name="T43" fmla="*/ 2147483647 h 424"/>
              <a:gd name="T44" fmla="*/ 2147483647 w 185"/>
              <a:gd name="T45" fmla="*/ 2147483647 h 424"/>
              <a:gd name="T46" fmla="*/ 2147483647 w 185"/>
              <a:gd name="T47" fmla="*/ 2147483647 h 424"/>
              <a:gd name="T48" fmla="*/ 2147483647 w 185"/>
              <a:gd name="T49" fmla="*/ 2147483647 h 424"/>
              <a:gd name="T50" fmla="*/ 2147483647 w 185"/>
              <a:gd name="T51" fmla="*/ 2147483647 h 424"/>
              <a:gd name="T52" fmla="*/ 2147483647 w 185"/>
              <a:gd name="T53" fmla="*/ 2147483647 h 424"/>
              <a:gd name="T54" fmla="*/ 2147483647 w 185"/>
              <a:gd name="T55" fmla="*/ 2147483647 h 424"/>
              <a:gd name="T56" fmla="*/ 2147483647 w 185"/>
              <a:gd name="T57" fmla="*/ 2147483647 h 424"/>
              <a:gd name="T58" fmla="*/ 2147483647 w 185"/>
              <a:gd name="T59" fmla="*/ 2147483647 h 424"/>
              <a:gd name="T60" fmla="*/ 2147483647 w 185"/>
              <a:gd name="T61" fmla="*/ 2147483647 h 424"/>
              <a:gd name="T62" fmla="*/ 2147483647 w 185"/>
              <a:gd name="T63" fmla="*/ 2147483647 h 424"/>
              <a:gd name="T64" fmla="*/ 2147483647 w 185"/>
              <a:gd name="T65" fmla="*/ 2147483647 h 424"/>
              <a:gd name="T66" fmla="*/ 2147483647 w 185"/>
              <a:gd name="T67" fmla="*/ 2147483647 h 424"/>
              <a:gd name="T68" fmla="*/ 2147483647 w 185"/>
              <a:gd name="T69" fmla="*/ 2147483647 h 424"/>
              <a:gd name="T70" fmla="*/ 2147483647 w 185"/>
              <a:gd name="T71" fmla="*/ 2147483647 h 424"/>
              <a:gd name="T72" fmla="*/ 2147483647 w 185"/>
              <a:gd name="T73" fmla="*/ 2147483647 h 424"/>
              <a:gd name="T74" fmla="*/ 2147483647 w 185"/>
              <a:gd name="T75" fmla="*/ 2147483647 h 424"/>
              <a:gd name="T76" fmla="*/ 2147483647 w 185"/>
              <a:gd name="T77" fmla="*/ 2147483647 h 424"/>
              <a:gd name="T78" fmla="*/ 2147483647 w 185"/>
              <a:gd name="T79" fmla="*/ 2147483647 h 424"/>
              <a:gd name="T80" fmla="*/ 2147483647 w 185"/>
              <a:gd name="T81" fmla="*/ 2147483647 h 424"/>
              <a:gd name="T82" fmla="*/ 2147483647 w 185"/>
              <a:gd name="T83" fmla="*/ 2147483647 h 424"/>
              <a:gd name="T84" fmla="*/ 2147483647 w 185"/>
              <a:gd name="T85" fmla="*/ 2147483647 h 424"/>
              <a:gd name="T86" fmla="*/ 2147483647 w 185"/>
              <a:gd name="T87" fmla="*/ 2147483647 h 424"/>
              <a:gd name="T88" fmla="*/ 2147483647 w 185"/>
              <a:gd name="T89" fmla="*/ 2147483647 h 424"/>
              <a:gd name="T90" fmla="*/ 2147483647 w 185"/>
              <a:gd name="T91" fmla="*/ 2147483647 h 424"/>
              <a:gd name="T92" fmla="*/ 2147483647 w 185"/>
              <a:gd name="T93" fmla="*/ 2147483647 h 424"/>
              <a:gd name="T94" fmla="*/ 2147483647 w 185"/>
              <a:gd name="T95" fmla="*/ 2147483647 h 424"/>
              <a:gd name="T96" fmla="*/ 2147483647 w 185"/>
              <a:gd name="T97" fmla="*/ 2147483647 h 424"/>
              <a:gd name="T98" fmla="*/ 2147483647 w 185"/>
              <a:gd name="T99" fmla="*/ 2147483647 h 424"/>
              <a:gd name="T100" fmla="*/ 2147483647 w 185"/>
              <a:gd name="T101" fmla="*/ 2147483647 h 424"/>
              <a:gd name="T102" fmla="*/ 2147483647 w 185"/>
              <a:gd name="T103" fmla="*/ 2147483647 h 424"/>
              <a:gd name="T104" fmla="*/ 2147483647 w 185"/>
              <a:gd name="T105" fmla="*/ 2147483647 h 424"/>
              <a:gd name="T106" fmla="*/ 2147483647 w 185"/>
              <a:gd name="T107" fmla="*/ 2147483647 h 424"/>
              <a:gd name="T108" fmla="*/ 0 w 185"/>
              <a:gd name="T109" fmla="*/ 2147483647 h 424"/>
              <a:gd name="T110" fmla="*/ 2147483647 w 185"/>
              <a:gd name="T111" fmla="*/ 2147483647 h 424"/>
              <a:gd name="T112" fmla="*/ 2147483647 w 185"/>
              <a:gd name="T113" fmla="*/ 2147483647 h 424"/>
              <a:gd name="T114" fmla="*/ 2147483647 w 185"/>
              <a:gd name="T115" fmla="*/ 2147483647 h 424"/>
              <a:gd name="T116" fmla="*/ 2147483647 w 185"/>
              <a:gd name="T117" fmla="*/ 2147483647 h 424"/>
              <a:gd name="T118" fmla="*/ 2147483647 w 185"/>
              <a:gd name="T119" fmla="*/ 2147483647 h 424"/>
              <a:gd name="T120" fmla="*/ 2147483647 w 185"/>
              <a:gd name="T121" fmla="*/ 2147483647 h 424"/>
              <a:gd name="T122" fmla="*/ 2147483647 w 185"/>
              <a:gd name="T123" fmla="*/ 2147483647 h 4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5" h="424">
                <a:moveTo>
                  <a:pt x="5" y="329"/>
                </a:moveTo>
                <a:lnTo>
                  <a:pt x="7" y="331"/>
                </a:lnTo>
                <a:lnTo>
                  <a:pt x="9" y="326"/>
                </a:lnTo>
                <a:lnTo>
                  <a:pt x="8" y="312"/>
                </a:lnTo>
                <a:lnTo>
                  <a:pt x="11" y="309"/>
                </a:lnTo>
                <a:lnTo>
                  <a:pt x="10" y="305"/>
                </a:lnTo>
                <a:lnTo>
                  <a:pt x="20" y="298"/>
                </a:lnTo>
                <a:lnTo>
                  <a:pt x="21" y="286"/>
                </a:lnTo>
                <a:lnTo>
                  <a:pt x="15" y="272"/>
                </a:lnTo>
                <a:lnTo>
                  <a:pt x="22" y="270"/>
                </a:lnTo>
                <a:lnTo>
                  <a:pt x="25" y="262"/>
                </a:lnTo>
                <a:lnTo>
                  <a:pt x="14" y="251"/>
                </a:lnTo>
                <a:lnTo>
                  <a:pt x="17" y="235"/>
                </a:lnTo>
                <a:lnTo>
                  <a:pt x="13" y="225"/>
                </a:lnTo>
                <a:lnTo>
                  <a:pt x="13" y="215"/>
                </a:lnTo>
                <a:lnTo>
                  <a:pt x="15" y="212"/>
                </a:lnTo>
                <a:lnTo>
                  <a:pt x="11" y="203"/>
                </a:lnTo>
                <a:lnTo>
                  <a:pt x="15" y="193"/>
                </a:lnTo>
                <a:lnTo>
                  <a:pt x="26" y="179"/>
                </a:lnTo>
                <a:lnTo>
                  <a:pt x="41" y="180"/>
                </a:lnTo>
                <a:lnTo>
                  <a:pt x="43" y="174"/>
                </a:lnTo>
                <a:lnTo>
                  <a:pt x="43" y="165"/>
                </a:lnTo>
                <a:lnTo>
                  <a:pt x="36" y="161"/>
                </a:lnTo>
                <a:lnTo>
                  <a:pt x="48" y="137"/>
                </a:lnTo>
                <a:lnTo>
                  <a:pt x="50" y="119"/>
                </a:lnTo>
                <a:lnTo>
                  <a:pt x="48" y="109"/>
                </a:lnTo>
                <a:lnTo>
                  <a:pt x="62" y="103"/>
                </a:lnTo>
                <a:lnTo>
                  <a:pt x="60" y="96"/>
                </a:lnTo>
                <a:lnTo>
                  <a:pt x="74" y="77"/>
                </a:lnTo>
                <a:lnTo>
                  <a:pt x="74" y="69"/>
                </a:lnTo>
                <a:lnTo>
                  <a:pt x="70" y="63"/>
                </a:lnTo>
                <a:lnTo>
                  <a:pt x="79" y="45"/>
                </a:lnTo>
                <a:lnTo>
                  <a:pt x="87" y="38"/>
                </a:lnTo>
                <a:lnTo>
                  <a:pt x="96" y="43"/>
                </a:lnTo>
                <a:lnTo>
                  <a:pt x="100" y="35"/>
                </a:lnTo>
                <a:lnTo>
                  <a:pt x="99" y="21"/>
                </a:lnTo>
                <a:lnTo>
                  <a:pt x="125" y="28"/>
                </a:lnTo>
                <a:lnTo>
                  <a:pt x="129" y="23"/>
                </a:lnTo>
                <a:lnTo>
                  <a:pt x="126" y="20"/>
                </a:lnTo>
                <a:lnTo>
                  <a:pt x="131" y="11"/>
                </a:lnTo>
                <a:lnTo>
                  <a:pt x="127" y="1"/>
                </a:lnTo>
                <a:lnTo>
                  <a:pt x="134" y="0"/>
                </a:lnTo>
                <a:lnTo>
                  <a:pt x="155" y="23"/>
                </a:lnTo>
                <a:lnTo>
                  <a:pt x="166" y="26"/>
                </a:lnTo>
                <a:lnTo>
                  <a:pt x="178" y="43"/>
                </a:lnTo>
                <a:lnTo>
                  <a:pt x="175" y="46"/>
                </a:lnTo>
                <a:lnTo>
                  <a:pt x="174" y="60"/>
                </a:lnTo>
                <a:lnTo>
                  <a:pt x="179" y="62"/>
                </a:lnTo>
                <a:lnTo>
                  <a:pt x="176" y="72"/>
                </a:lnTo>
                <a:lnTo>
                  <a:pt x="183" y="85"/>
                </a:lnTo>
                <a:lnTo>
                  <a:pt x="178" y="102"/>
                </a:lnTo>
                <a:lnTo>
                  <a:pt x="185" y="119"/>
                </a:lnTo>
                <a:lnTo>
                  <a:pt x="169" y="123"/>
                </a:lnTo>
                <a:lnTo>
                  <a:pt x="164" y="117"/>
                </a:lnTo>
                <a:lnTo>
                  <a:pt x="164" y="122"/>
                </a:lnTo>
                <a:lnTo>
                  <a:pt x="159" y="118"/>
                </a:lnTo>
                <a:lnTo>
                  <a:pt x="158" y="126"/>
                </a:lnTo>
                <a:lnTo>
                  <a:pt x="160" y="129"/>
                </a:lnTo>
                <a:lnTo>
                  <a:pt x="151" y="123"/>
                </a:lnTo>
                <a:lnTo>
                  <a:pt x="157" y="129"/>
                </a:lnTo>
                <a:lnTo>
                  <a:pt x="147" y="134"/>
                </a:lnTo>
                <a:lnTo>
                  <a:pt x="149" y="139"/>
                </a:lnTo>
                <a:lnTo>
                  <a:pt x="144" y="136"/>
                </a:lnTo>
                <a:lnTo>
                  <a:pt x="149" y="142"/>
                </a:lnTo>
                <a:lnTo>
                  <a:pt x="140" y="153"/>
                </a:lnTo>
                <a:lnTo>
                  <a:pt x="145" y="155"/>
                </a:lnTo>
                <a:lnTo>
                  <a:pt x="142" y="158"/>
                </a:lnTo>
                <a:lnTo>
                  <a:pt x="149" y="166"/>
                </a:lnTo>
                <a:lnTo>
                  <a:pt x="139" y="176"/>
                </a:lnTo>
                <a:lnTo>
                  <a:pt x="137" y="184"/>
                </a:lnTo>
                <a:lnTo>
                  <a:pt x="121" y="198"/>
                </a:lnTo>
                <a:lnTo>
                  <a:pt x="118" y="195"/>
                </a:lnTo>
                <a:lnTo>
                  <a:pt x="113" y="206"/>
                </a:lnTo>
                <a:lnTo>
                  <a:pt x="110" y="203"/>
                </a:lnTo>
                <a:lnTo>
                  <a:pt x="102" y="212"/>
                </a:lnTo>
                <a:lnTo>
                  <a:pt x="106" y="213"/>
                </a:lnTo>
                <a:lnTo>
                  <a:pt x="100" y="219"/>
                </a:lnTo>
                <a:lnTo>
                  <a:pt x="93" y="212"/>
                </a:lnTo>
                <a:lnTo>
                  <a:pt x="98" y="224"/>
                </a:lnTo>
                <a:lnTo>
                  <a:pt x="88" y="228"/>
                </a:lnTo>
                <a:lnTo>
                  <a:pt x="93" y="236"/>
                </a:lnTo>
                <a:lnTo>
                  <a:pt x="88" y="244"/>
                </a:lnTo>
                <a:lnTo>
                  <a:pt x="90" y="254"/>
                </a:lnTo>
                <a:lnTo>
                  <a:pt x="86" y="251"/>
                </a:lnTo>
                <a:lnTo>
                  <a:pt x="87" y="252"/>
                </a:lnTo>
                <a:lnTo>
                  <a:pt x="85" y="254"/>
                </a:lnTo>
                <a:lnTo>
                  <a:pt x="86" y="259"/>
                </a:lnTo>
                <a:lnTo>
                  <a:pt x="85" y="261"/>
                </a:lnTo>
                <a:lnTo>
                  <a:pt x="86" y="274"/>
                </a:lnTo>
                <a:lnTo>
                  <a:pt x="87" y="282"/>
                </a:lnTo>
                <a:lnTo>
                  <a:pt x="93" y="287"/>
                </a:lnTo>
                <a:lnTo>
                  <a:pt x="97" y="284"/>
                </a:lnTo>
                <a:lnTo>
                  <a:pt x="106" y="295"/>
                </a:lnTo>
                <a:lnTo>
                  <a:pt x="102" y="292"/>
                </a:lnTo>
                <a:lnTo>
                  <a:pt x="104" y="296"/>
                </a:lnTo>
                <a:lnTo>
                  <a:pt x="109" y="298"/>
                </a:lnTo>
                <a:lnTo>
                  <a:pt x="113" y="304"/>
                </a:lnTo>
                <a:lnTo>
                  <a:pt x="110" y="307"/>
                </a:lnTo>
                <a:lnTo>
                  <a:pt x="113" y="307"/>
                </a:lnTo>
                <a:lnTo>
                  <a:pt x="101" y="318"/>
                </a:lnTo>
                <a:lnTo>
                  <a:pt x="99" y="319"/>
                </a:lnTo>
                <a:lnTo>
                  <a:pt x="97" y="319"/>
                </a:lnTo>
                <a:lnTo>
                  <a:pt x="94" y="318"/>
                </a:lnTo>
                <a:lnTo>
                  <a:pt x="95" y="312"/>
                </a:lnTo>
                <a:lnTo>
                  <a:pt x="93" y="311"/>
                </a:lnTo>
                <a:lnTo>
                  <a:pt x="94" y="316"/>
                </a:lnTo>
                <a:lnTo>
                  <a:pt x="89" y="311"/>
                </a:lnTo>
                <a:lnTo>
                  <a:pt x="89" y="316"/>
                </a:lnTo>
                <a:lnTo>
                  <a:pt x="77" y="312"/>
                </a:lnTo>
                <a:lnTo>
                  <a:pt x="70" y="315"/>
                </a:lnTo>
                <a:lnTo>
                  <a:pt x="82" y="318"/>
                </a:lnTo>
                <a:lnTo>
                  <a:pt x="79" y="316"/>
                </a:lnTo>
                <a:lnTo>
                  <a:pt x="81" y="315"/>
                </a:lnTo>
                <a:lnTo>
                  <a:pt x="87" y="322"/>
                </a:lnTo>
                <a:lnTo>
                  <a:pt x="99" y="320"/>
                </a:lnTo>
                <a:lnTo>
                  <a:pt x="104" y="317"/>
                </a:lnTo>
                <a:lnTo>
                  <a:pt x="107" y="320"/>
                </a:lnTo>
                <a:lnTo>
                  <a:pt x="101" y="320"/>
                </a:lnTo>
                <a:lnTo>
                  <a:pt x="102" y="325"/>
                </a:lnTo>
                <a:lnTo>
                  <a:pt x="96" y="333"/>
                </a:lnTo>
                <a:lnTo>
                  <a:pt x="93" y="324"/>
                </a:lnTo>
                <a:lnTo>
                  <a:pt x="92" y="331"/>
                </a:lnTo>
                <a:lnTo>
                  <a:pt x="88" y="335"/>
                </a:lnTo>
                <a:lnTo>
                  <a:pt x="72" y="339"/>
                </a:lnTo>
                <a:lnTo>
                  <a:pt x="82" y="343"/>
                </a:lnTo>
                <a:lnTo>
                  <a:pt x="75" y="343"/>
                </a:lnTo>
                <a:lnTo>
                  <a:pt x="80" y="346"/>
                </a:lnTo>
                <a:lnTo>
                  <a:pt x="81" y="351"/>
                </a:lnTo>
                <a:lnTo>
                  <a:pt x="78" y="356"/>
                </a:lnTo>
                <a:lnTo>
                  <a:pt x="80" y="359"/>
                </a:lnTo>
                <a:lnTo>
                  <a:pt x="77" y="356"/>
                </a:lnTo>
                <a:lnTo>
                  <a:pt x="79" y="362"/>
                </a:lnTo>
                <a:lnTo>
                  <a:pt x="75" y="359"/>
                </a:lnTo>
                <a:lnTo>
                  <a:pt x="79" y="364"/>
                </a:lnTo>
                <a:lnTo>
                  <a:pt x="79" y="372"/>
                </a:lnTo>
                <a:lnTo>
                  <a:pt x="76" y="375"/>
                </a:lnTo>
                <a:lnTo>
                  <a:pt x="78" y="381"/>
                </a:lnTo>
                <a:lnTo>
                  <a:pt x="69" y="402"/>
                </a:lnTo>
                <a:lnTo>
                  <a:pt x="67" y="406"/>
                </a:lnTo>
                <a:lnTo>
                  <a:pt x="51" y="404"/>
                </a:lnTo>
                <a:lnTo>
                  <a:pt x="51" y="407"/>
                </a:lnTo>
                <a:lnTo>
                  <a:pt x="49" y="406"/>
                </a:lnTo>
                <a:lnTo>
                  <a:pt x="44" y="412"/>
                </a:lnTo>
                <a:lnTo>
                  <a:pt x="46" y="419"/>
                </a:lnTo>
                <a:lnTo>
                  <a:pt x="44" y="423"/>
                </a:lnTo>
                <a:lnTo>
                  <a:pt x="32" y="424"/>
                </a:lnTo>
                <a:lnTo>
                  <a:pt x="26" y="423"/>
                </a:lnTo>
                <a:lnTo>
                  <a:pt x="26" y="418"/>
                </a:lnTo>
                <a:lnTo>
                  <a:pt x="28" y="416"/>
                </a:lnTo>
                <a:lnTo>
                  <a:pt x="19" y="400"/>
                </a:lnTo>
                <a:lnTo>
                  <a:pt x="24" y="402"/>
                </a:lnTo>
                <a:lnTo>
                  <a:pt x="21" y="397"/>
                </a:lnTo>
                <a:lnTo>
                  <a:pt x="25" y="396"/>
                </a:lnTo>
                <a:lnTo>
                  <a:pt x="25" y="391"/>
                </a:lnTo>
                <a:lnTo>
                  <a:pt x="17" y="384"/>
                </a:lnTo>
                <a:lnTo>
                  <a:pt x="14" y="371"/>
                </a:lnTo>
                <a:lnTo>
                  <a:pt x="11" y="371"/>
                </a:lnTo>
                <a:lnTo>
                  <a:pt x="11" y="364"/>
                </a:lnTo>
                <a:lnTo>
                  <a:pt x="9" y="364"/>
                </a:lnTo>
                <a:lnTo>
                  <a:pt x="11" y="350"/>
                </a:lnTo>
                <a:lnTo>
                  <a:pt x="10" y="347"/>
                </a:lnTo>
                <a:lnTo>
                  <a:pt x="9" y="347"/>
                </a:lnTo>
                <a:lnTo>
                  <a:pt x="6" y="350"/>
                </a:lnTo>
                <a:lnTo>
                  <a:pt x="1" y="345"/>
                </a:lnTo>
                <a:lnTo>
                  <a:pt x="0" y="328"/>
                </a:lnTo>
                <a:lnTo>
                  <a:pt x="2" y="327"/>
                </a:lnTo>
                <a:lnTo>
                  <a:pt x="3" y="326"/>
                </a:lnTo>
                <a:lnTo>
                  <a:pt x="5" y="329"/>
                </a:lnTo>
                <a:close/>
                <a:moveTo>
                  <a:pt x="10" y="350"/>
                </a:moveTo>
                <a:lnTo>
                  <a:pt x="5" y="354"/>
                </a:lnTo>
                <a:lnTo>
                  <a:pt x="8" y="349"/>
                </a:lnTo>
                <a:lnTo>
                  <a:pt x="8" y="348"/>
                </a:lnTo>
                <a:lnTo>
                  <a:pt x="10" y="350"/>
                </a:lnTo>
                <a:close/>
                <a:moveTo>
                  <a:pt x="112" y="358"/>
                </a:moveTo>
                <a:lnTo>
                  <a:pt x="108" y="376"/>
                </a:lnTo>
                <a:lnTo>
                  <a:pt x="100" y="384"/>
                </a:lnTo>
                <a:lnTo>
                  <a:pt x="101" y="380"/>
                </a:lnTo>
                <a:lnTo>
                  <a:pt x="99" y="368"/>
                </a:lnTo>
                <a:lnTo>
                  <a:pt x="107" y="358"/>
                </a:lnTo>
                <a:lnTo>
                  <a:pt x="112" y="358"/>
                </a:lnTo>
                <a:close/>
                <a:moveTo>
                  <a:pt x="75" y="402"/>
                </a:moveTo>
                <a:lnTo>
                  <a:pt x="75" y="393"/>
                </a:lnTo>
                <a:lnTo>
                  <a:pt x="85" y="373"/>
                </a:lnTo>
                <a:lnTo>
                  <a:pt x="75" y="40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0" name="Freeform 89"/>
          <p:cNvSpPr>
            <a:spLocks noEditPoints="1"/>
          </p:cNvSpPr>
          <p:nvPr/>
        </p:nvSpPr>
        <p:spPr bwMode="auto">
          <a:xfrm>
            <a:off x="5060950" y="3181350"/>
            <a:ext cx="136525" cy="104775"/>
          </a:xfrm>
          <a:custGeom>
            <a:avLst/>
            <a:gdLst>
              <a:gd name="T0" fmla="*/ 2147483647 w 83"/>
              <a:gd name="T1" fmla="*/ 2147483647 h 64"/>
              <a:gd name="T2" fmla="*/ 2147483647 w 83"/>
              <a:gd name="T3" fmla="*/ 2147483647 h 64"/>
              <a:gd name="T4" fmla="*/ 2147483647 w 83"/>
              <a:gd name="T5" fmla="*/ 2147483647 h 64"/>
              <a:gd name="T6" fmla="*/ 2147483647 w 83"/>
              <a:gd name="T7" fmla="*/ 2147483647 h 64"/>
              <a:gd name="T8" fmla="*/ 2147483647 w 83"/>
              <a:gd name="T9" fmla="*/ 2147483647 h 64"/>
              <a:gd name="T10" fmla="*/ 2147483647 w 83"/>
              <a:gd name="T11" fmla="*/ 2147483647 h 64"/>
              <a:gd name="T12" fmla="*/ 2147483647 w 83"/>
              <a:gd name="T13" fmla="*/ 2147483647 h 64"/>
              <a:gd name="T14" fmla="*/ 2147483647 w 83"/>
              <a:gd name="T15" fmla="*/ 2147483647 h 64"/>
              <a:gd name="T16" fmla="*/ 2147483647 w 83"/>
              <a:gd name="T17" fmla="*/ 2147483647 h 64"/>
              <a:gd name="T18" fmla="*/ 2147483647 w 83"/>
              <a:gd name="T19" fmla="*/ 2147483647 h 64"/>
              <a:gd name="T20" fmla="*/ 2147483647 w 83"/>
              <a:gd name="T21" fmla="*/ 0 h 64"/>
              <a:gd name="T22" fmla="*/ 2147483647 w 83"/>
              <a:gd name="T23" fmla="*/ 2147483647 h 64"/>
              <a:gd name="T24" fmla="*/ 2147483647 w 83"/>
              <a:gd name="T25" fmla="*/ 2147483647 h 64"/>
              <a:gd name="T26" fmla="*/ 2147483647 w 83"/>
              <a:gd name="T27" fmla="*/ 2147483647 h 64"/>
              <a:gd name="T28" fmla="*/ 2147483647 w 83"/>
              <a:gd name="T29" fmla="*/ 2147483647 h 64"/>
              <a:gd name="T30" fmla="*/ 2147483647 w 83"/>
              <a:gd name="T31" fmla="*/ 2147483647 h 64"/>
              <a:gd name="T32" fmla="*/ 2147483647 w 83"/>
              <a:gd name="T33" fmla="*/ 2147483647 h 64"/>
              <a:gd name="T34" fmla="*/ 2147483647 w 83"/>
              <a:gd name="T35" fmla="*/ 2147483647 h 64"/>
              <a:gd name="T36" fmla="*/ 2147483647 w 83"/>
              <a:gd name="T37" fmla="*/ 2147483647 h 64"/>
              <a:gd name="T38" fmla="*/ 2147483647 w 83"/>
              <a:gd name="T39" fmla="*/ 2147483647 h 64"/>
              <a:gd name="T40" fmla="*/ 2147483647 w 83"/>
              <a:gd name="T41" fmla="*/ 2147483647 h 64"/>
              <a:gd name="T42" fmla="*/ 2147483647 w 83"/>
              <a:gd name="T43" fmla="*/ 2147483647 h 64"/>
              <a:gd name="T44" fmla="*/ 2147483647 w 83"/>
              <a:gd name="T45" fmla="*/ 2147483647 h 64"/>
              <a:gd name="T46" fmla="*/ 2147483647 w 83"/>
              <a:gd name="T47" fmla="*/ 2147483647 h 64"/>
              <a:gd name="T48" fmla="*/ 2147483647 w 83"/>
              <a:gd name="T49" fmla="*/ 2147483647 h 64"/>
              <a:gd name="T50" fmla="*/ 0 w 83"/>
              <a:gd name="T51" fmla="*/ 2147483647 h 64"/>
              <a:gd name="T52" fmla="*/ 2147483647 w 83"/>
              <a:gd name="T53" fmla="*/ 2147483647 h 64"/>
              <a:gd name="T54" fmla="*/ 2147483647 w 83"/>
              <a:gd name="T55" fmla="*/ 2147483647 h 64"/>
              <a:gd name="T56" fmla="*/ 2147483647 w 83"/>
              <a:gd name="T57" fmla="*/ 2147483647 h 64"/>
              <a:gd name="T58" fmla="*/ 2147483647 w 83"/>
              <a:gd name="T59" fmla="*/ 2147483647 h 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3" h="64">
                <a:moveTo>
                  <a:pt x="37" y="62"/>
                </a:moveTo>
                <a:lnTo>
                  <a:pt x="34" y="55"/>
                </a:lnTo>
                <a:lnTo>
                  <a:pt x="26" y="52"/>
                </a:lnTo>
                <a:lnTo>
                  <a:pt x="26" y="44"/>
                </a:lnTo>
                <a:lnTo>
                  <a:pt x="27" y="41"/>
                </a:lnTo>
                <a:lnTo>
                  <a:pt x="24" y="36"/>
                </a:lnTo>
                <a:lnTo>
                  <a:pt x="5" y="30"/>
                </a:lnTo>
                <a:lnTo>
                  <a:pt x="1" y="10"/>
                </a:lnTo>
                <a:lnTo>
                  <a:pt x="16" y="1"/>
                </a:lnTo>
                <a:lnTo>
                  <a:pt x="46" y="5"/>
                </a:lnTo>
                <a:lnTo>
                  <a:pt x="56" y="0"/>
                </a:lnTo>
                <a:lnTo>
                  <a:pt x="59" y="7"/>
                </a:lnTo>
                <a:lnTo>
                  <a:pt x="66" y="8"/>
                </a:lnTo>
                <a:lnTo>
                  <a:pt x="80" y="20"/>
                </a:lnTo>
                <a:lnTo>
                  <a:pt x="79" y="28"/>
                </a:lnTo>
                <a:lnTo>
                  <a:pt x="83" y="30"/>
                </a:lnTo>
                <a:lnTo>
                  <a:pt x="69" y="40"/>
                </a:lnTo>
                <a:lnTo>
                  <a:pt x="65" y="53"/>
                </a:lnTo>
                <a:lnTo>
                  <a:pt x="68" y="53"/>
                </a:lnTo>
                <a:lnTo>
                  <a:pt x="68" y="57"/>
                </a:lnTo>
                <a:lnTo>
                  <a:pt x="65" y="57"/>
                </a:lnTo>
                <a:lnTo>
                  <a:pt x="64" y="53"/>
                </a:lnTo>
                <a:lnTo>
                  <a:pt x="49" y="64"/>
                </a:lnTo>
                <a:lnTo>
                  <a:pt x="37" y="62"/>
                </a:lnTo>
                <a:close/>
                <a:moveTo>
                  <a:pt x="1" y="30"/>
                </a:moveTo>
                <a:lnTo>
                  <a:pt x="0" y="30"/>
                </a:lnTo>
                <a:lnTo>
                  <a:pt x="2" y="24"/>
                </a:lnTo>
                <a:lnTo>
                  <a:pt x="2" y="19"/>
                </a:lnTo>
                <a:lnTo>
                  <a:pt x="3" y="25"/>
                </a:lnTo>
                <a:lnTo>
                  <a:pt x="1" y="30"/>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61" name="Freeform 90"/>
          <p:cNvSpPr>
            <a:spLocks/>
          </p:cNvSpPr>
          <p:nvPr/>
        </p:nvSpPr>
        <p:spPr bwMode="auto">
          <a:xfrm>
            <a:off x="4902200" y="3248025"/>
            <a:ext cx="233363" cy="219075"/>
          </a:xfrm>
          <a:custGeom>
            <a:avLst/>
            <a:gdLst>
              <a:gd name="T0" fmla="*/ 2147483647 w 142"/>
              <a:gd name="T1" fmla="*/ 2147483647 h 133"/>
              <a:gd name="T2" fmla="*/ 2147483647 w 142"/>
              <a:gd name="T3" fmla="*/ 2147483647 h 133"/>
              <a:gd name="T4" fmla="*/ 2147483647 w 142"/>
              <a:gd name="T5" fmla="*/ 2147483647 h 133"/>
              <a:gd name="T6" fmla="*/ 2147483647 w 142"/>
              <a:gd name="T7" fmla="*/ 2147483647 h 133"/>
              <a:gd name="T8" fmla="*/ 2147483647 w 142"/>
              <a:gd name="T9" fmla="*/ 2147483647 h 133"/>
              <a:gd name="T10" fmla="*/ 2147483647 w 142"/>
              <a:gd name="T11" fmla="*/ 2147483647 h 133"/>
              <a:gd name="T12" fmla="*/ 2147483647 w 142"/>
              <a:gd name="T13" fmla="*/ 2147483647 h 133"/>
              <a:gd name="T14" fmla="*/ 2147483647 w 142"/>
              <a:gd name="T15" fmla="*/ 2147483647 h 133"/>
              <a:gd name="T16" fmla="*/ 2147483647 w 142"/>
              <a:gd name="T17" fmla="*/ 2147483647 h 133"/>
              <a:gd name="T18" fmla="*/ 2147483647 w 142"/>
              <a:gd name="T19" fmla="*/ 2147483647 h 133"/>
              <a:gd name="T20" fmla="*/ 2147483647 w 142"/>
              <a:gd name="T21" fmla="*/ 2147483647 h 133"/>
              <a:gd name="T22" fmla="*/ 2147483647 w 142"/>
              <a:gd name="T23" fmla="*/ 2147483647 h 133"/>
              <a:gd name="T24" fmla="*/ 2147483647 w 142"/>
              <a:gd name="T25" fmla="*/ 2147483647 h 133"/>
              <a:gd name="T26" fmla="*/ 2147483647 w 142"/>
              <a:gd name="T27" fmla="*/ 2147483647 h 133"/>
              <a:gd name="T28" fmla="*/ 2147483647 w 142"/>
              <a:gd name="T29" fmla="*/ 2147483647 h 133"/>
              <a:gd name="T30" fmla="*/ 2147483647 w 142"/>
              <a:gd name="T31" fmla="*/ 2147483647 h 133"/>
              <a:gd name="T32" fmla="*/ 2147483647 w 142"/>
              <a:gd name="T33" fmla="*/ 2147483647 h 133"/>
              <a:gd name="T34" fmla="*/ 2147483647 w 142"/>
              <a:gd name="T35" fmla="*/ 2147483647 h 133"/>
              <a:gd name="T36" fmla="*/ 2147483647 w 142"/>
              <a:gd name="T37" fmla="*/ 2147483647 h 133"/>
              <a:gd name="T38" fmla="*/ 2147483647 w 142"/>
              <a:gd name="T39" fmla="*/ 2147483647 h 133"/>
              <a:gd name="T40" fmla="*/ 2147483647 w 142"/>
              <a:gd name="T41" fmla="*/ 2147483647 h 133"/>
              <a:gd name="T42" fmla="*/ 2147483647 w 142"/>
              <a:gd name="T43" fmla="*/ 2147483647 h 133"/>
              <a:gd name="T44" fmla="*/ 2147483647 w 142"/>
              <a:gd name="T45" fmla="*/ 2147483647 h 133"/>
              <a:gd name="T46" fmla="*/ 2147483647 w 142"/>
              <a:gd name="T47" fmla="*/ 2147483647 h 133"/>
              <a:gd name="T48" fmla="*/ 2147483647 w 142"/>
              <a:gd name="T49" fmla="*/ 2147483647 h 133"/>
              <a:gd name="T50" fmla="*/ 2147483647 w 142"/>
              <a:gd name="T51" fmla="*/ 2147483647 h 133"/>
              <a:gd name="T52" fmla="*/ 2147483647 w 142"/>
              <a:gd name="T53" fmla="*/ 2147483647 h 133"/>
              <a:gd name="T54" fmla="*/ 0 w 142"/>
              <a:gd name="T55" fmla="*/ 2147483647 h 133"/>
              <a:gd name="T56" fmla="*/ 2147483647 w 142"/>
              <a:gd name="T57" fmla="*/ 2147483647 h 133"/>
              <a:gd name="T58" fmla="*/ 2147483647 w 142"/>
              <a:gd name="T59" fmla="*/ 2147483647 h 133"/>
              <a:gd name="T60" fmla="*/ 2147483647 w 142"/>
              <a:gd name="T61" fmla="*/ 2147483647 h 133"/>
              <a:gd name="T62" fmla="*/ 2147483647 w 142"/>
              <a:gd name="T63" fmla="*/ 2147483647 h 133"/>
              <a:gd name="T64" fmla="*/ 2147483647 w 142"/>
              <a:gd name="T65" fmla="*/ 2147483647 h 133"/>
              <a:gd name="T66" fmla="*/ 2147483647 w 142"/>
              <a:gd name="T67" fmla="*/ 2147483647 h 133"/>
              <a:gd name="T68" fmla="*/ 2147483647 w 142"/>
              <a:gd name="T69" fmla="*/ 2147483647 h 133"/>
              <a:gd name="T70" fmla="*/ 2147483647 w 142"/>
              <a:gd name="T71" fmla="*/ 2147483647 h 133"/>
              <a:gd name="T72" fmla="*/ 2147483647 w 142"/>
              <a:gd name="T73" fmla="*/ 0 h 133"/>
              <a:gd name="T74" fmla="*/ 2147483647 w 142"/>
              <a:gd name="T75" fmla="*/ 2147483647 h 133"/>
              <a:gd name="T76" fmla="*/ 2147483647 w 142"/>
              <a:gd name="T77" fmla="*/ 2147483647 h 133"/>
              <a:gd name="T78" fmla="*/ 2147483647 w 142"/>
              <a:gd name="T79" fmla="*/ 2147483647 h 133"/>
              <a:gd name="T80" fmla="*/ 2147483647 w 142"/>
              <a:gd name="T81" fmla="*/ 2147483647 h 133"/>
              <a:gd name="T82" fmla="*/ 2147483647 w 142"/>
              <a:gd name="T83" fmla="*/ 2147483647 h 133"/>
              <a:gd name="T84" fmla="*/ 2147483647 w 142"/>
              <a:gd name="T85" fmla="*/ 2147483647 h 133"/>
              <a:gd name="T86" fmla="*/ 2147483647 w 142"/>
              <a:gd name="T87" fmla="*/ 2147483647 h 133"/>
              <a:gd name="T88" fmla="*/ 2147483647 w 142"/>
              <a:gd name="T89" fmla="*/ 2147483647 h 133"/>
              <a:gd name="T90" fmla="*/ 2147483647 w 142"/>
              <a:gd name="T91" fmla="*/ 2147483647 h 133"/>
              <a:gd name="T92" fmla="*/ 2147483647 w 142"/>
              <a:gd name="T93" fmla="*/ 2147483647 h 133"/>
              <a:gd name="T94" fmla="*/ 2147483647 w 142"/>
              <a:gd name="T95" fmla="*/ 2147483647 h 133"/>
              <a:gd name="T96" fmla="*/ 2147483647 w 142"/>
              <a:gd name="T97" fmla="*/ 2147483647 h 133"/>
              <a:gd name="T98" fmla="*/ 2147483647 w 142"/>
              <a:gd name="T99" fmla="*/ 2147483647 h 133"/>
              <a:gd name="T100" fmla="*/ 2147483647 w 142"/>
              <a:gd name="T101" fmla="*/ 2147483647 h 133"/>
              <a:gd name="T102" fmla="*/ 2147483647 w 142"/>
              <a:gd name="T103" fmla="*/ 2147483647 h 133"/>
              <a:gd name="T104" fmla="*/ 2147483647 w 142"/>
              <a:gd name="T105" fmla="*/ 2147483647 h 133"/>
              <a:gd name="T106" fmla="*/ 2147483647 w 142"/>
              <a:gd name="T107" fmla="*/ 2147483647 h 133"/>
              <a:gd name="T108" fmla="*/ 2147483647 w 142"/>
              <a:gd name="T109" fmla="*/ 2147483647 h 133"/>
              <a:gd name="T110" fmla="*/ 2147483647 w 142"/>
              <a:gd name="T111" fmla="*/ 2147483647 h 133"/>
              <a:gd name="T112" fmla="*/ 2147483647 w 142"/>
              <a:gd name="T113" fmla="*/ 2147483647 h 133"/>
              <a:gd name="T114" fmla="*/ 2147483647 w 142"/>
              <a:gd name="T115" fmla="*/ 2147483647 h 133"/>
              <a:gd name="T116" fmla="*/ 2147483647 w 142"/>
              <a:gd name="T117" fmla="*/ 2147483647 h 1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 h="133">
                <a:moveTo>
                  <a:pt x="119" y="132"/>
                </a:moveTo>
                <a:lnTo>
                  <a:pt x="106" y="124"/>
                </a:lnTo>
                <a:lnTo>
                  <a:pt x="96" y="127"/>
                </a:lnTo>
                <a:lnTo>
                  <a:pt x="88" y="125"/>
                </a:lnTo>
                <a:lnTo>
                  <a:pt x="84" y="130"/>
                </a:lnTo>
                <a:lnTo>
                  <a:pt x="80" y="129"/>
                </a:lnTo>
                <a:lnTo>
                  <a:pt x="80" y="125"/>
                </a:lnTo>
                <a:lnTo>
                  <a:pt x="76" y="121"/>
                </a:lnTo>
                <a:lnTo>
                  <a:pt x="71" y="125"/>
                </a:lnTo>
                <a:lnTo>
                  <a:pt x="66" y="122"/>
                </a:lnTo>
                <a:lnTo>
                  <a:pt x="63" y="114"/>
                </a:lnTo>
                <a:lnTo>
                  <a:pt x="50" y="110"/>
                </a:lnTo>
                <a:lnTo>
                  <a:pt x="51" y="105"/>
                </a:lnTo>
                <a:lnTo>
                  <a:pt x="39" y="102"/>
                </a:lnTo>
                <a:lnTo>
                  <a:pt x="40" y="107"/>
                </a:lnTo>
                <a:lnTo>
                  <a:pt x="35" y="110"/>
                </a:lnTo>
                <a:lnTo>
                  <a:pt x="30" y="103"/>
                </a:lnTo>
                <a:lnTo>
                  <a:pt x="32" y="99"/>
                </a:lnTo>
                <a:lnTo>
                  <a:pt x="31" y="97"/>
                </a:lnTo>
                <a:lnTo>
                  <a:pt x="17" y="95"/>
                </a:lnTo>
                <a:lnTo>
                  <a:pt x="15" y="90"/>
                </a:lnTo>
                <a:lnTo>
                  <a:pt x="9" y="93"/>
                </a:lnTo>
                <a:lnTo>
                  <a:pt x="13" y="83"/>
                </a:lnTo>
                <a:lnTo>
                  <a:pt x="6" y="71"/>
                </a:lnTo>
                <a:lnTo>
                  <a:pt x="9" y="65"/>
                </a:lnTo>
                <a:lnTo>
                  <a:pt x="5" y="58"/>
                </a:lnTo>
                <a:lnTo>
                  <a:pt x="7" y="54"/>
                </a:lnTo>
                <a:lnTo>
                  <a:pt x="0" y="47"/>
                </a:lnTo>
                <a:lnTo>
                  <a:pt x="4" y="41"/>
                </a:lnTo>
                <a:lnTo>
                  <a:pt x="2" y="27"/>
                </a:lnTo>
                <a:lnTo>
                  <a:pt x="5" y="28"/>
                </a:lnTo>
                <a:lnTo>
                  <a:pt x="6" y="25"/>
                </a:lnTo>
                <a:lnTo>
                  <a:pt x="1" y="23"/>
                </a:lnTo>
                <a:lnTo>
                  <a:pt x="1" y="22"/>
                </a:lnTo>
                <a:lnTo>
                  <a:pt x="29" y="14"/>
                </a:lnTo>
                <a:lnTo>
                  <a:pt x="34" y="7"/>
                </a:lnTo>
                <a:lnTo>
                  <a:pt x="53" y="0"/>
                </a:lnTo>
                <a:lnTo>
                  <a:pt x="65" y="3"/>
                </a:lnTo>
                <a:lnTo>
                  <a:pt x="60" y="2"/>
                </a:lnTo>
                <a:lnTo>
                  <a:pt x="63" y="10"/>
                </a:lnTo>
                <a:lnTo>
                  <a:pt x="66" y="11"/>
                </a:lnTo>
                <a:lnTo>
                  <a:pt x="77" y="9"/>
                </a:lnTo>
                <a:lnTo>
                  <a:pt x="78" y="9"/>
                </a:lnTo>
                <a:lnTo>
                  <a:pt x="72" y="14"/>
                </a:lnTo>
                <a:lnTo>
                  <a:pt x="80" y="10"/>
                </a:lnTo>
                <a:lnTo>
                  <a:pt x="122" y="11"/>
                </a:lnTo>
                <a:lnTo>
                  <a:pt x="130" y="14"/>
                </a:lnTo>
                <a:lnTo>
                  <a:pt x="133" y="21"/>
                </a:lnTo>
                <a:lnTo>
                  <a:pt x="138" y="50"/>
                </a:lnTo>
                <a:lnTo>
                  <a:pt x="127" y="60"/>
                </a:lnTo>
                <a:lnTo>
                  <a:pt x="134" y="65"/>
                </a:lnTo>
                <a:lnTo>
                  <a:pt x="134" y="78"/>
                </a:lnTo>
                <a:lnTo>
                  <a:pt x="142" y="93"/>
                </a:lnTo>
                <a:lnTo>
                  <a:pt x="139" y="94"/>
                </a:lnTo>
                <a:lnTo>
                  <a:pt x="141" y="99"/>
                </a:lnTo>
                <a:lnTo>
                  <a:pt x="121" y="121"/>
                </a:lnTo>
                <a:lnTo>
                  <a:pt x="121" y="130"/>
                </a:lnTo>
                <a:lnTo>
                  <a:pt x="124" y="133"/>
                </a:lnTo>
                <a:lnTo>
                  <a:pt x="119" y="132"/>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62" name="Freeform 91"/>
          <p:cNvSpPr>
            <a:spLocks noEditPoints="1"/>
          </p:cNvSpPr>
          <p:nvPr/>
        </p:nvSpPr>
        <p:spPr bwMode="auto">
          <a:xfrm>
            <a:off x="4710113" y="3240088"/>
            <a:ext cx="214312" cy="288925"/>
          </a:xfrm>
          <a:custGeom>
            <a:avLst/>
            <a:gdLst>
              <a:gd name="T0" fmla="*/ 2147483647 w 130"/>
              <a:gd name="T1" fmla="*/ 2147483647 h 175"/>
              <a:gd name="T2" fmla="*/ 2147483647 w 130"/>
              <a:gd name="T3" fmla="*/ 2147483647 h 175"/>
              <a:gd name="T4" fmla="*/ 2147483647 w 130"/>
              <a:gd name="T5" fmla="*/ 2147483647 h 175"/>
              <a:gd name="T6" fmla="*/ 2147483647 w 130"/>
              <a:gd name="T7" fmla="*/ 2147483647 h 175"/>
              <a:gd name="T8" fmla="*/ 2147483647 w 130"/>
              <a:gd name="T9" fmla="*/ 2147483647 h 175"/>
              <a:gd name="T10" fmla="*/ 2147483647 w 130"/>
              <a:gd name="T11" fmla="*/ 2147483647 h 175"/>
              <a:gd name="T12" fmla="*/ 2147483647 w 130"/>
              <a:gd name="T13" fmla="*/ 2147483647 h 175"/>
              <a:gd name="T14" fmla="*/ 2147483647 w 130"/>
              <a:gd name="T15" fmla="*/ 2147483647 h 175"/>
              <a:gd name="T16" fmla="*/ 2147483647 w 130"/>
              <a:gd name="T17" fmla="*/ 2147483647 h 175"/>
              <a:gd name="T18" fmla="*/ 2147483647 w 130"/>
              <a:gd name="T19" fmla="*/ 2147483647 h 175"/>
              <a:gd name="T20" fmla="*/ 2147483647 w 130"/>
              <a:gd name="T21" fmla="*/ 2147483647 h 175"/>
              <a:gd name="T22" fmla="*/ 2147483647 w 130"/>
              <a:gd name="T23" fmla="*/ 2147483647 h 175"/>
              <a:gd name="T24" fmla="*/ 2147483647 w 130"/>
              <a:gd name="T25" fmla="*/ 2147483647 h 175"/>
              <a:gd name="T26" fmla="*/ 2147483647 w 130"/>
              <a:gd name="T27" fmla="*/ 2147483647 h 175"/>
              <a:gd name="T28" fmla="*/ 2147483647 w 130"/>
              <a:gd name="T29" fmla="*/ 2147483647 h 175"/>
              <a:gd name="T30" fmla="*/ 2147483647 w 130"/>
              <a:gd name="T31" fmla="*/ 2147483647 h 175"/>
              <a:gd name="T32" fmla="*/ 2147483647 w 130"/>
              <a:gd name="T33" fmla="*/ 2147483647 h 175"/>
              <a:gd name="T34" fmla="*/ 2147483647 w 130"/>
              <a:gd name="T35" fmla="*/ 2147483647 h 175"/>
              <a:gd name="T36" fmla="*/ 2147483647 w 130"/>
              <a:gd name="T37" fmla="*/ 2147483647 h 175"/>
              <a:gd name="T38" fmla="*/ 2147483647 w 130"/>
              <a:gd name="T39" fmla="*/ 2147483647 h 175"/>
              <a:gd name="T40" fmla="*/ 2147483647 w 130"/>
              <a:gd name="T41" fmla="*/ 2147483647 h 175"/>
              <a:gd name="T42" fmla="*/ 2147483647 w 130"/>
              <a:gd name="T43" fmla="*/ 2147483647 h 175"/>
              <a:gd name="T44" fmla="*/ 2147483647 w 130"/>
              <a:gd name="T45" fmla="*/ 2147483647 h 175"/>
              <a:gd name="T46" fmla="*/ 2147483647 w 130"/>
              <a:gd name="T47" fmla="*/ 2147483647 h 175"/>
              <a:gd name="T48" fmla="*/ 2147483647 w 130"/>
              <a:gd name="T49" fmla="*/ 2147483647 h 175"/>
              <a:gd name="T50" fmla="*/ 2147483647 w 130"/>
              <a:gd name="T51" fmla="*/ 2147483647 h 175"/>
              <a:gd name="T52" fmla="*/ 2147483647 w 130"/>
              <a:gd name="T53" fmla="*/ 2147483647 h 175"/>
              <a:gd name="T54" fmla="*/ 2147483647 w 130"/>
              <a:gd name="T55" fmla="*/ 2147483647 h 175"/>
              <a:gd name="T56" fmla="*/ 2147483647 w 130"/>
              <a:gd name="T57" fmla="*/ 2147483647 h 175"/>
              <a:gd name="T58" fmla="*/ 2147483647 w 130"/>
              <a:gd name="T59" fmla="*/ 2147483647 h 175"/>
              <a:gd name="T60" fmla="*/ 2147483647 w 130"/>
              <a:gd name="T61" fmla="*/ 2147483647 h 175"/>
              <a:gd name="T62" fmla="*/ 2147483647 w 130"/>
              <a:gd name="T63" fmla="*/ 2147483647 h 175"/>
              <a:gd name="T64" fmla="*/ 2147483647 w 130"/>
              <a:gd name="T65" fmla="*/ 2147483647 h 175"/>
              <a:gd name="T66" fmla="*/ 2147483647 w 130"/>
              <a:gd name="T67" fmla="*/ 2147483647 h 175"/>
              <a:gd name="T68" fmla="*/ 2147483647 w 130"/>
              <a:gd name="T69" fmla="*/ 2147483647 h 175"/>
              <a:gd name="T70" fmla="*/ 2147483647 w 130"/>
              <a:gd name="T71" fmla="*/ 2147483647 h 175"/>
              <a:gd name="T72" fmla="*/ 2147483647 w 130"/>
              <a:gd name="T73" fmla="*/ 2147483647 h 175"/>
              <a:gd name="T74" fmla="*/ 2147483647 w 130"/>
              <a:gd name="T75" fmla="*/ 2147483647 h 175"/>
              <a:gd name="T76" fmla="*/ 2147483647 w 130"/>
              <a:gd name="T77" fmla="*/ 2147483647 h 175"/>
              <a:gd name="T78" fmla="*/ 2147483647 w 130"/>
              <a:gd name="T79" fmla="*/ 2147483647 h 175"/>
              <a:gd name="T80" fmla="*/ 2147483647 w 130"/>
              <a:gd name="T81" fmla="*/ 2147483647 h 175"/>
              <a:gd name="T82" fmla="*/ 2147483647 w 130"/>
              <a:gd name="T83" fmla="*/ 2147483647 h 175"/>
              <a:gd name="T84" fmla="*/ 2147483647 w 130"/>
              <a:gd name="T85" fmla="*/ 2147483647 h 175"/>
              <a:gd name="T86" fmla="*/ 2147483647 w 130"/>
              <a:gd name="T87" fmla="*/ 2147483647 h 175"/>
              <a:gd name="T88" fmla="*/ 2147483647 w 130"/>
              <a:gd name="T89" fmla="*/ 2147483647 h 175"/>
              <a:gd name="T90" fmla="*/ 2147483647 w 130"/>
              <a:gd name="T91" fmla="*/ 2147483647 h 175"/>
              <a:gd name="T92" fmla="*/ 2147483647 w 130"/>
              <a:gd name="T93" fmla="*/ 2147483647 h 175"/>
              <a:gd name="T94" fmla="*/ 2147483647 w 130"/>
              <a:gd name="T95" fmla="*/ 2147483647 h 175"/>
              <a:gd name="T96" fmla="*/ 2147483647 w 130"/>
              <a:gd name="T97" fmla="*/ 2147483647 h 175"/>
              <a:gd name="T98" fmla="*/ 2147483647 w 130"/>
              <a:gd name="T99" fmla="*/ 2147483647 h 175"/>
              <a:gd name="T100" fmla="*/ 2147483647 w 130"/>
              <a:gd name="T101" fmla="*/ 2147483647 h 175"/>
              <a:gd name="T102" fmla="*/ 2147483647 w 130"/>
              <a:gd name="T103" fmla="*/ 2147483647 h 175"/>
              <a:gd name="T104" fmla="*/ 2147483647 w 130"/>
              <a:gd name="T105" fmla="*/ 2147483647 h 175"/>
              <a:gd name="T106" fmla="*/ 2147483647 w 130"/>
              <a:gd name="T107" fmla="*/ 2147483647 h 175"/>
              <a:gd name="T108" fmla="*/ 2147483647 w 130"/>
              <a:gd name="T109" fmla="*/ 2147483647 h 175"/>
              <a:gd name="T110" fmla="*/ 2147483647 w 130"/>
              <a:gd name="T111" fmla="*/ 2147483647 h 175"/>
              <a:gd name="T112" fmla="*/ 2147483647 w 130"/>
              <a:gd name="T113" fmla="*/ 2147483647 h 175"/>
              <a:gd name="T114" fmla="*/ 2147483647 w 130"/>
              <a:gd name="T115" fmla="*/ 2147483647 h 175"/>
              <a:gd name="T116" fmla="*/ 2147483647 w 130"/>
              <a:gd name="T117" fmla="*/ 2147483647 h 175"/>
              <a:gd name="T118" fmla="*/ 2147483647 w 130"/>
              <a:gd name="T119" fmla="*/ 0 h 175"/>
              <a:gd name="T120" fmla="*/ 2147483647 w 130"/>
              <a:gd name="T121" fmla="*/ 2147483647 h 175"/>
              <a:gd name="T122" fmla="*/ 2147483647 w 130"/>
              <a:gd name="T123" fmla="*/ 2147483647 h 175"/>
              <a:gd name="T124" fmla="*/ 2147483647 w 130"/>
              <a:gd name="T125" fmla="*/ 2147483647 h 1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 h="175">
                <a:moveTo>
                  <a:pt x="118" y="27"/>
                </a:moveTo>
                <a:lnTo>
                  <a:pt x="118" y="28"/>
                </a:lnTo>
                <a:lnTo>
                  <a:pt x="113" y="28"/>
                </a:lnTo>
                <a:lnTo>
                  <a:pt x="115" y="26"/>
                </a:lnTo>
                <a:lnTo>
                  <a:pt x="111" y="21"/>
                </a:lnTo>
                <a:lnTo>
                  <a:pt x="118" y="27"/>
                </a:lnTo>
                <a:close/>
                <a:moveTo>
                  <a:pt x="104" y="19"/>
                </a:moveTo>
                <a:lnTo>
                  <a:pt x="102" y="17"/>
                </a:lnTo>
                <a:lnTo>
                  <a:pt x="104" y="16"/>
                </a:lnTo>
                <a:lnTo>
                  <a:pt x="103" y="12"/>
                </a:lnTo>
                <a:lnTo>
                  <a:pt x="108" y="13"/>
                </a:lnTo>
                <a:lnTo>
                  <a:pt x="104" y="9"/>
                </a:lnTo>
                <a:lnTo>
                  <a:pt x="110" y="11"/>
                </a:lnTo>
                <a:lnTo>
                  <a:pt x="109" y="14"/>
                </a:lnTo>
                <a:lnTo>
                  <a:pt x="111" y="19"/>
                </a:lnTo>
                <a:lnTo>
                  <a:pt x="104" y="19"/>
                </a:lnTo>
                <a:close/>
                <a:moveTo>
                  <a:pt x="39" y="3"/>
                </a:moveTo>
                <a:lnTo>
                  <a:pt x="50" y="5"/>
                </a:lnTo>
                <a:lnTo>
                  <a:pt x="58" y="7"/>
                </a:lnTo>
                <a:lnTo>
                  <a:pt x="59" y="12"/>
                </a:lnTo>
                <a:lnTo>
                  <a:pt x="56" y="14"/>
                </a:lnTo>
                <a:lnTo>
                  <a:pt x="72" y="16"/>
                </a:lnTo>
                <a:lnTo>
                  <a:pt x="74" y="20"/>
                </a:lnTo>
                <a:lnTo>
                  <a:pt x="69" y="24"/>
                </a:lnTo>
                <a:lnTo>
                  <a:pt x="70" y="28"/>
                </a:lnTo>
                <a:lnTo>
                  <a:pt x="74" y="25"/>
                </a:lnTo>
                <a:lnTo>
                  <a:pt x="78" y="27"/>
                </a:lnTo>
                <a:lnTo>
                  <a:pt x="94" y="13"/>
                </a:lnTo>
                <a:lnTo>
                  <a:pt x="100" y="15"/>
                </a:lnTo>
                <a:lnTo>
                  <a:pt x="93" y="16"/>
                </a:lnTo>
                <a:lnTo>
                  <a:pt x="92" y="19"/>
                </a:lnTo>
                <a:lnTo>
                  <a:pt x="101" y="15"/>
                </a:lnTo>
                <a:lnTo>
                  <a:pt x="107" y="23"/>
                </a:lnTo>
                <a:lnTo>
                  <a:pt x="111" y="21"/>
                </a:lnTo>
                <a:lnTo>
                  <a:pt x="112" y="28"/>
                </a:lnTo>
                <a:lnTo>
                  <a:pt x="119" y="32"/>
                </a:lnTo>
                <a:lnTo>
                  <a:pt x="121" y="46"/>
                </a:lnTo>
                <a:lnTo>
                  <a:pt x="117" y="52"/>
                </a:lnTo>
                <a:lnTo>
                  <a:pt x="124" y="59"/>
                </a:lnTo>
                <a:lnTo>
                  <a:pt x="122" y="63"/>
                </a:lnTo>
                <a:lnTo>
                  <a:pt x="126" y="70"/>
                </a:lnTo>
                <a:lnTo>
                  <a:pt x="123" y="76"/>
                </a:lnTo>
                <a:lnTo>
                  <a:pt x="130" y="88"/>
                </a:lnTo>
                <a:lnTo>
                  <a:pt x="126" y="98"/>
                </a:lnTo>
                <a:lnTo>
                  <a:pt x="119" y="93"/>
                </a:lnTo>
                <a:lnTo>
                  <a:pt x="119" y="98"/>
                </a:lnTo>
                <a:lnTo>
                  <a:pt x="100" y="108"/>
                </a:lnTo>
                <a:lnTo>
                  <a:pt x="94" y="108"/>
                </a:lnTo>
                <a:lnTo>
                  <a:pt x="91" y="112"/>
                </a:lnTo>
                <a:lnTo>
                  <a:pt x="88" y="110"/>
                </a:lnTo>
                <a:lnTo>
                  <a:pt x="94" y="119"/>
                </a:lnTo>
                <a:lnTo>
                  <a:pt x="93" y="123"/>
                </a:lnTo>
                <a:lnTo>
                  <a:pt x="96" y="129"/>
                </a:lnTo>
                <a:lnTo>
                  <a:pt x="113" y="144"/>
                </a:lnTo>
                <a:lnTo>
                  <a:pt x="111" y="149"/>
                </a:lnTo>
                <a:lnTo>
                  <a:pt x="107" y="148"/>
                </a:lnTo>
                <a:lnTo>
                  <a:pt x="106" y="152"/>
                </a:lnTo>
                <a:lnTo>
                  <a:pt x="98" y="157"/>
                </a:lnTo>
                <a:lnTo>
                  <a:pt x="101" y="163"/>
                </a:lnTo>
                <a:lnTo>
                  <a:pt x="99" y="165"/>
                </a:lnTo>
                <a:lnTo>
                  <a:pt x="102" y="167"/>
                </a:lnTo>
                <a:lnTo>
                  <a:pt x="101" y="171"/>
                </a:lnTo>
                <a:lnTo>
                  <a:pt x="97" y="167"/>
                </a:lnTo>
                <a:lnTo>
                  <a:pt x="74" y="172"/>
                </a:lnTo>
                <a:lnTo>
                  <a:pt x="65" y="169"/>
                </a:lnTo>
                <a:lnTo>
                  <a:pt x="61" y="175"/>
                </a:lnTo>
                <a:lnTo>
                  <a:pt x="61" y="173"/>
                </a:lnTo>
                <a:lnTo>
                  <a:pt x="58" y="170"/>
                </a:lnTo>
                <a:lnTo>
                  <a:pt x="52" y="170"/>
                </a:lnTo>
                <a:lnTo>
                  <a:pt x="38" y="164"/>
                </a:lnTo>
                <a:lnTo>
                  <a:pt x="36" y="166"/>
                </a:lnTo>
                <a:lnTo>
                  <a:pt x="38" y="168"/>
                </a:lnTo>
                <a:lnTo>
                  <a:pt x="24" y="169"/>
                </a:lnTo>
                <a:lnTo>
                  <a:pt x="24" y="157"/>
                </a:lnTo>
                <a:lnTo>
                  <a:pt x="27" y="148"/>
                </a:lnTo>
                <a:lnTo>
                  <a:pt x="33" y="140"/>
                </a:lnTo>
                <a:lnTo>
                  <a:pt x="22" y="135"/>
                </a:lnTo>
                <a:lnTo>
                  <a:pt x="12" y="135"/>
                </a:lnTo>
                <a:lnTo>
                  <a:pt x="7" y="129"/>
                </a:lnTo>
                <a:lnTo>
                  <a:pt x="9" y="121"/>
                </a:lnTo>
                <a:lnTo>
                  <a:pt x="5" y="119"/>
                </a:lnTo>
                <a:lnTo>
                  <a:pt x="4" y="114"/>
                </a:lnTo>
                <a:lnTo>
                  <a:pt x="7" y="110"/>
                </a:lnTo>
                <a:lnTo>
                  <a:pt x="5" y="103"/>
                </a:lnTo>
                <a:lnTo>
                  <a:pt x="2" y="100"/>
                </a:lnTo>
                <a:lnTo>
                  <a:pt x="3" y="96"/>
                </a:lnTo>
                <a:lnTo>
                  <a:pt x="0" y="93"/>
                </a:lnTo>
                <a:lnTo>
                  <a:pt x="3" y="92"/>
                </a:lnTo>
                <a:lnTo>
                  <a:pt x="5" y="84"/>
                </a:lnTo>
                <a:lnTo>
                  <a:pt x="1" y="76"/>
                </a:lnTo>
                <a:lnTo>
                  <a:pt x="13" y="73"/>
                </a:lnTo>
                <a:lnTo>
                  <a:pt x="12" y="70"/>
                </a:lnTo>
                <a:lnTo>
                  <a:pt x="16" y="66"/>
                </a:lnTo>
                <a:lnTo>
                  <a:pt x="17" y="63"/>
                </a:lnTo>
                <a:lnTo>
                  <a:pt x="11" y="60"/>
                </a:lnTo>
                <a:lnTo>
                  <a:pt x="16" y="57"/>
                </a:lnTo>
                <a:lnTo>
                  <a:pt x="19" y="43"/>
                </a:lnTo>
                <a:lnTo>
                  <a:pt x="20" y="41"/>
                </a:lnTo>
                <a:lnTo>
                  <a:pt x="16" y="39"/>
                </a:lnTo>
                <a:lnTo>
                  <a:pt x="20" y="32"/>
                </a:lnTo>
                <a:lnTo>
                  <a:pt x="30" y="32"/>
                </a:lnTo>
                <a:lnTo>
                  <a:pt x="31" y="38"/>
                </a:lnTo>
                <a:lnTo>
                  <a:pt x="34" y="39"/>
                </a:lnTo>
                <a:lnTo>
                  <a:pt x="35" y="34"/>
                </a:lnTo>
                <a:lnTo>
                  <a:pt x="37" y="36"/>
                </a:lnTo>
                <a:lnTo>
                  <a:pt x="37" y="32"/>
                </a:lnTo>
                <a:lnTo>
                  <a:pt x="39" y="28"/>
                </a:lnTo>
                <a:lnTo>
                  <a:pt x="46" y="28"/>
                </a:lnTo>
                <a:lnTo>
                  <a:pt x="48" y="28"/>
                </a:lnTo>
                <a:lnTo>
                  <a:pt x="56" y="36"/>
                </a:lnTo>
                <a:lnTo>
                  <a:pt x="48" y="28"/>
                </a:lnTo>
                <a:lnTo>
                  <a:pt x="42" y="26"/>
                </a:lnTo>
                <a:lnTo>
                  <a:pt x="45" y="23"/>
                </a:lnTo>
                <a:lnTo>
                  <a:pt x="42" y="21"/>
                </a:lnTo>
                <a:lnTo>
                  <a:pt x="42" y="18"/>
                </a:lnTo>
                <a:lnTo>
                  <a:pt x="38" y="17"/>
                </a:lnTo>
                <a:lnTo>
                  <a:pt x="44" y="13"/>
                </a:lnTo>
                <a:lnTo>
                  <a:pt x="38" y="4"/>
                </a:lnTo>
                <a:lnTo>
                  <a:pt x="34" y="7"/>
                </a:lnTo>
                <a:lnTo>
                  <a:pt x="36" y="0"/>
                </a:lnTo>
                <a:lnTo>
                  <a:pt x="36" y="2"/>
                </a:lnTo>
                <a:lnTo>
                  <a:pt x="39" y="3"/>
                </a:lnTo>
                <a:close/>
                <a:moveTo>
                  <a:pt x="40" y="166"/>
                </a:moveTo>
                <a:lnTo>
                  <a:pt x="40" y="167"/>
                </a:lnTo>
                <a:lnTo>
                  <a:pt x="39" y="166"/>
                </a:lnTo>
                <a:lnTo>
                  <a:pt x="40" y="166"/>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3" name="Freeform 92"/>
          <p:cNvSpPr>
            <a:spLocks/>
          </p:cNvSpPr>
          <p:nvPr/>
        </p:nvSpPr>
        <p:spPr bwMode="auto">
          <a:xfrm>
            <a:off x="4330700" y="3227388"/>
            <a:ext cx="101600" cy="152400"/>
          </a:xfrm>
          <a:custGeom>
            <a:avLst/>
            <a:gdLst>
              <a:gd name="T0" fmla="*/ 2147483647 w 62"/>
              <a:gd name="T1" fmla="*/ 2147483647 h 93"/>
              <a:gd name="T2" fmla="*/ 2147483647 w 62"/>
              <a:gd name="T3" fmla="*/ 2147483647 h 93"/>
              <a:gd name="T4" fmla="*/ 2147483647 w 62"/>
              <a:gd name="T5" fmla="*/ 2147483647 h 93"/>
              <a:gd name="T6" fmla="*/ 2147483647 w 62"/>
              <a:gd name="T7" fmla="*/ 2147483647 h 93"/>
              <a:gd name="T8" fmla="*/ 2147483647 w 62"/>
              <a:gd name="T9" fmla="*/ 2147483647 h 93"/>
              <a:gd name="T10" fmla="*/ 2147483647 w 62"/>
              <a:gd name="T11" fmla="*/ 2147483647 h 93"/>
              <a:gd name="T12" fmla="*/ 2147483647 w 62"/>
              <a:gd name="T13" fmla="*/ 2147483647 h 93"/>
              <a:gd name="T14" fmla="*/ 2147483647 w 62"/>
              <a:gd name="T15" fmla="*/ 2147483647 h 93"/>
              <a:gd name="T16" fmla="*/ 2147483647 w 62"/>
              <a:gd name="T17" fmla="*/ 2147483647 h 93"/>
              <a:gd name="T18" fmla="*/ 2147483647 w 62"/>
              <a:gd name="T19" fmla="*/ 2147483647 h 93"/>
              <a:gd name="T20" fmla="*/ 2147483647 w 62"/>
              <a:gd name="T21" fmla="*/ 2147483647 h 93"/>
              <a:gd name="T22" fmla="*/ 0 w 62"/>
              <a:gd name="T23" fmla="*/ 2147483647 h 93"/>
              <a:gd name="T24" fmla="*/ 2147483647 w 62"/>
              <a:gd name="T25" fmla="*/ 2147483647 h 93"/>
              <a:gd name="T26" fmla="*/ 2147483647 w 62"/>
              <a:gd name="T27" fmla="*/ 2147483647 h 93"/>
              <a:gd name="T28" fmla="*/ 2147483647 w 62"/>
              <a:gd name="T29" fmla="*/ 2147483647 h 93"/>
              <a:gd name="T30" fmla="*/ 2147483647 w 62"/>
              <a:gd name="T31" fmla="*/ 2147483647 h 93"/>
              <a:gd name="T32" fmla="*/ 2147483647 w 62"/>
              <a:gd name="T33" fmla="*/ 2147483647 h 93"/>
              <a:gd name="T34" fmla="*/ 2147483647 w 62"/>
              <a:gd name="T35" fmla="*/ 2147483647 h 93"/>
              <a:gd name="T36" fmla="*/ 2147483647 w 62"/>
              <a:gd name="T37" fmla="*/ 2147483647 h 93"/>
              <a:gd name="T38" fmla="*/ 2147483647 w 62"/>
              <a:gd name="T39" fmla="*/ 2147483647 h 93"/>
              <a:gd name="T40" fmla="*/ 2147483647 w 62"/>
              <a:gd name="T41" fmla="*/ 2147483647 h 93"/>
              <a:gd name="T42" fmla="*/ 2147483647 w 62"/>
              <a:gd name="T43" fmla="*/ 2147483647 h 93"/>
              <a:gd name="T44" fmla="*/ 2147483647 w 62"/>
              <a:gd name="T45" fmla="*/ 2147483647 h 93"/>
              <a:gd name="T46" fmla="*/ 2147483647 w 62"/>
              <a:gd name="T47" fmla="*/ 2147483647 h 93"/>
              <a:gd name="T48" fmla="*/ 2147483647 w 62"/>
              <a:gd name="T49" fmla="*/ 2147483647 h 93"/>
              <a:gd name="T50" fmla="*/ 2147483647 w 62"/>
              <a:gd name="T51" fmla="*/ 2147483647 h 93"/>
              <a:gd name="T52" fmla="*/ 2147483647 w 62"/>
              <a:gd name="T53" fmla="*/ 2147483647 h 93"/>
              <a:gd name="T54" fmla="*/ 2147483647 w 62"/>
              <a:gd name="T55" fmla="*/ 2147483647 h 93"/>
              <a:gd name="T56" fmla="*/ 2147483647 w 62"/>
              <a:gd name="T57" fmla="*/ 2147483647 h 93"/>
              <a:gd name="T58" fmla="*/ 2147483647 w 62"/>
              <a:gd name="T59" fmla="*/ 0 h 93"/>
              <a:gd name="T60" fmla="*/ 2147483647 w 62"/>
              <a:gd name="T61" fmla="*/ 2147483647 h 93"/>
              <a:gd name="T62" fmla="*/ 2147483647 w 62"/>
              <a:gd name="T63" fmla="*/ 2147483647 h 93"/>
              <a:gd name="T64" fmla="*/ 2147483647 w 62"/>
              <a:gd name="T65" fmla="*/ 2147483647 h 93"/>
              <a:gd name="T66" fmla="*/ 2147483647 w 62"/>
              <a:gd name="T67" fmla="*/ 2147483647 h 93"/>
              <a:gd name="T68" fmla="*/ 2147483647 w 62"/>
              <a:gd name="T69" fmla="*/ 2147483647 h 9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2" h="93">
                <a:moveTo>
                  <a:pt x="59" y="31"/>
                </a:moveTo>
                <a:lnTo>
                  <a:pt x="61" y="33"/>
                </a:lnTo>
                <a:lnTo>
                  <a:pt x="57" y="35"/>
                </a:lnTo>
                <a:lnTo>
                  <a:pt x="61" y="43"/>
                </a:lnTo>
                <a:lnTo>
                  <a:pt x="60" y="48"/>
                </a:lnTo>
                <a:lnTo>
                  <a:pt x="62" y="58"/>
                </a:lnTo>
                <a:lnTo>
                  <a:pt x="61" y="63"/>
                </a:lnTo>
                <a:lnTo>
                  <a:pt x="56" y="72"/>
                </a:lnTo>
                <a:lnTo>
                  <a:pt x="57" y="76"/>
                </a:lnTo>
                <a:lnTo>
                  <a:pt x="49" y="74"/>
                </a:lnTo>
                <a:lnTo>
                  <a:pt x="49" y="77"/>
                </a:lnTo>
                <a:lnTo>
                  <a:pt x="40" y="78"/>
                </a:lnTo>
                <a:lnTo>
                  <a:pt x="33" y="84"/>
                </a:lnTo>
                <a:lnTo>
                  <a:pt x="28" y="82"/>
                </a:lnTo>
                <a:lnTo>
                  <a:pt x="30" y="86"/>
                </a:lnTo>
                <a:lnTo>
                  <a:pt x="24" y="90"/>
                </a:lnTo>
                <a:lnTo>
                  <a:pt x="8" y="93"/>
                </a:lnTo>
                <a:lnTo>
                  <a:pt x="13" y="87"/>
                </a:lnTo>
                <a:lnTo>
                  <a:pt x="4" y="89"/>
                </a:lnTo>
                <a:lnTo>
                  <a:pt x="12" y="83"/>
                </a:lnTo>
                <a:lnTo>
                  <a:pt x="1" y="85"/>
                </a:lnTo>
                <a:lnTo>
                  <a:pt x="2" y="80"/>
                </a:lnTo>
                <a:lnTo>
                  <a:pt x="9" y="77"/>
                </a:lnTo>
                <a:lnTo>
                  <a:pt x="0" y="76"/>
                </a:lnTo>
                <a:lnTo>
                  <a:pt x="9" y="74"/>
                </a:lnTo>
                <a:lnTo>
                  <a:pt x="8" y="72"/>
                </a:lnTo>
                <a:lnTo>
                  <a:pt x="11" y="67"/>
                </a:lnTo>
                <a:lnTo>
                  <a:pt x="23" y="65"/>
                </a:lnTo>
                <a:lnTo>
                  <a:pt x="7" y="67"/>
                </a:lnTo>
                <a:lnTo>
                  <a:pt x="13" y="62"/>
                </a:lnTo>
                <a:lnTo>
                  <a:pt x="16" y="54"/>
                </a:lnTo>
                <a:lnTo>
                  <a:pt x="21" y="54"/>
                </a:lnTo>
                <a:lnTo>
                  <a:pt x="21" y="51"/>
                </a:lnTo>
                <a:lnTo>
                  <a:pt x="12" y="51"/>
                </a:lnTo>
                <a:lnTo>
                  <a:pt x="12" y="48"/>
                </a:lnTo>
                <a:lnTo>
                  <a:pt x="4" y="47"/>
                </a:lnTo>
                <a:lnTo>
                  <a:pt x="3" y="44"/>
                </a:lnTo>
                <a:lnTo>
                  <a:pt x="10" y="43"/>
                </a:lnTo>
                <a:lnTo>
                  <a:pt x="7" y="39"/>
                </a:lnTo>
                <a:lnTo>
                  <a:pt x="12" y="36"/>
                </a:lnTo>
                <a:lnTo>
                  <a:pt x="7" y="36"/>
                </a:lnTo>
                <a:lnTo>
                  <a:pt x="9" y="34"/>
                </a:lnTo>
                <a:lnTo>
                  <a:pt x="6" y="28"/>
                </a:lnTo>
                <a:lnTo>
                  <a:pt x="4" y="31"/>
                </a:lnTo>
                <a:lnTo>
                  <a:pt x="4" y="28"/>
                </a:lnTo>
                <a:lnTo>
                  <a:pt x="27" y="27"/>
                </a:lnTo>
                <a:lnTo>
                  <a:pt x="25" y="24"/>
                </a:lnTo>
                <a:lnTo>
                  <a:pt x="31" y="18"/>
                </a:lnTo>
                <a:lnTo>
                  <a:pt x="23" y="16"/>
                </a:lnTo>
                <a:lnTo>
                  <a:pt x="29" y="13"/>
                </a:lnTo>
                <a:lnTo>
                  <a:pt x="28" y="9"/>
                </a:lnTo>
                <a:lnTo>
                  <a:pt x="35" y="4"/>
                </a:lnTo>
                <a:lnTo>
                  <a:pt x="39" y="6"/>
                </a:lnTo>
                <a:lnTo>
                  <a:pt x="37" y="4"/>
                </a:lnTo>
                <a:lnTo>
                  <a:pt x="39" y="2"/>
                </a:lnTo>
                <a:lnTo>
                  <a:pt x="40" y="8"/>
                </a:lnTo>
                <a:lnTo>
                  <a:pt x="39" y="10"/>
                </a:lnTo>
                <a:lnTo>
                  <a:pt x="42" y="8"/>
                </a:lnTo>
                <a:lnTo>
                  <a:pt x="41" y="4"/>
                </a:lnTo>
                <a:lnTo>
                  <a:pt x="43" y="0"/>
                </a:lnTo>
                <a:lnTo>
                  <a:pt x="49" y="3"/>
                </a:lnTo>
                <a:lnTo>
                  <a:pt x="45" y="7"/>
                </a:lnTo>
                <a:lnTo>
                  <a:pt x="41" y="15"/>
                </a:lnTo>
                <a:lnTo>
                  <a:pt x="35" y="16"/>
                </a:lnTo>
                <a:lnTo>
                  <a:pt x="38" y="19"/>
                </a:lnTo>
                <a:lnTo>
                  <a:pt x="32" y="23"/>
                </a:lnTo>
                <a:lnTo>
                  <a:pt x="41" y="30"/>
                </a:lnTo>
                <a:lnTo>
                  <a:pt x="45" y="30"/>
                </a:lnTo>
                <a:lnTo>
                  <a:pt x="48" y="23"/>
                </a:lnTo>
                <a:lnTo>
                  <a:pt x="54" y="32"/>
                </a:lnTo>
                <a:lnTo>
                  <a:pt x="59" y="31"/>
                </a:lnTo>
                <a:close/>
              </a:path>
            </a:pathLst>
          </a:custGeom>
          <a:solidFill>
            <a:srgbClr val="2B5885"/>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4" name="Freeform 93"/>
          <p:cNvSpPr>
            <a:spLocks/>
          </p:cNvSpPr>
          <p:nvPr/>
        </p:nvSpPr>
        <p:spPr bwMode="auto">
          <a:xfrm>
            <a:off x="4854575" y="3394075"/>
            <a:ext cx="157163" cy="90488"/>
          </a:xfrm>
          <a:custGeom>
            <a:avLst/>
            <a:gdLst>
              <a:gd name="T0" fmla="*/ 2147483647 w 95"/>
              <a:gd name="T1" fmla="*/ 2147483647 h 55"/>
              <a:gd name="T2" fmla="*/ 2147483647 w 95"/>
              <a:gd name="T3" fmla="*/ 2147483647 h 55"/>
              <a:gd name="T4" fmla="*/ 2147483647 w 95"/>
              <a:gd name="T5" fmla="*/ 2147483647 h 55"/>
              <a:gd name="T6" fmla="*/ 2147483647 w 95"/>
              <a:gd name="T7" fmla="*/ 2147483647 h 55"/>
              <a:gd name="T8" fmla="*/ 2147483647 w 95"/>
              <a:gd name="T9" fmla="*/ 2147483647 h 55"/>
              <a:gd name="T10" fmla="*/ 2147483647 w 95"/>
              <a:gd name="T11" fmla="*/ 2147483647 h 55"/>
              <a:gd name="T12" fmla="*/ 2147483647 w 95"/>
              <a:gd name="T13" fmla="*/ 2147483647 h 55"/>
              <a:gd name="T14" fmla="*/ 2147483647 w 95"/>
              <a:gd name="T15" fmla="*/ 2147483647 h 55"/>
              <a:gd name="T16" fmla="*/ 2147483647 w 95"/>
              <a:gd name="T17" fmla="*/ 2147483647 h 55"/>
              <a:gd name="T18" fmla="*/ 2147483647 w 95"/>
              <a:gd name="T19" fmla="*/ 2147483647 h 55"/>
              <a:gd name="T20" fmla="*/ 2147483647 w 95"/>
              <a:gd name="T21" fmla="*/ 2147483647 h 55"/>
              <a:gd name="T22" fmla="*/ 2147483647 w 95"/>
              <a:gd name="T23" fmla="*/ 2147483647 h 55"/>
              <a:gd name="T24" fmla="*/ 2147483647 w 95"/>
              <a:gd name="T25" fmla="*/ 2147483647 h 55"/>
              <a:gd name="T26" fmla="*/ 0 w 95"/>
              <a:gd name="T27" fmla="*/ 2147483647 h 55"/>
              <a:gd name="T28" fmla="*/ 2147483647 w 95"/>
              <a:gd name="T29" fmla="*/ 2147483647 h 55"/>
              <a:gd name="T30" fmla="*/ 2147483647 w 95"/>
              <a:gd name="T31" fmla="*/ 2147483647 h 55"/>
              <a:gd name="T32" fmla="*/ 2147483647 w 95"/>
              <a:gd name="T33" fmla="*/ 2147483647 h 55"/>
              <a:gd name="T34" fmla="*/ 2147483647 w 95"/>
              <a:gd name="T35" fmla="*/ 2147483647 h 55"/>
              <a:gd name="T36" fmla="*/ 2147483647 w 95"/>
              <a:gd name="T37" fmla="*/ 0 h 55"/>
              <a:gd name="T38" fmla="*/ 2147483647 w 95"/>
              <a:gd name="T39" fmla="*/ 2147483647 h 55"/>
              <a:gd name="T40" fmla="*/ 2147483647 w 95"/>
              <a:gd name="T41" fmla="*/ 2147483647 h 55"/>
              <a:gd name="T42" fmla="*/ 2147483647 w 95"/>
              <a:gd name="T43" fmla="*/ 2147483647 h 55"/>
              <a:gd name="T44" fmla="*/ 2147483647 w 95"/>
              <a:gd name="T45" fmla="*/ 2147483647 h 55"/>
              <a:gd name="T46" fmla="*/ 2147483647 w 95"/>
              <a:gd name="T47" fmla="*/ 2147483647 h 55"/>
              <a:gd name="T48" fmla="*/ 2147483647 w 95"/>
              <a:gd name="T49" fmla="*/ 2147483647 h 55"/>
              <a:gd name="T50" fmla="*/ 2147483647 w 95"/>
              <a:gd name="T51" fmla="*/ 2147483647 h 55"/>
              <a:gd name="T52" fmla="*/ 2147483647 w 95"/>
              <a:gd name="T53" fmla="*/ 2147483647 h 55"/>
              <a:gd name="T54" fmla="*/ 2147483647 w 95"/>
              <a:gd name="T55" fmla="*/ 2147483647 h 55"/>
              <a:gd name="T56" fmla="*/ 2147483647 w 95"/>
              <a:gd name="T57" fmla="*/ 2147483647 h 55"/>
              <a:gd name="T58" fmla="*/ 2147483647 w 95"/>
              <a:gd name="T59" fmla="*/ 2147483647 h 55"/>
              <a:gd name="T60" fmla="*/ 2147483647 w 95"/>
              <a:gd name="T61" fmla="*/ 2147483647 h 55"/>
              <a:gd name="T62" fmla="*/ 2147483647 w 95"/>
              <a:gd name="T63" fmla="*/ 2147483647 h 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5" h="55">
                <a:moveTo>
                  <a:pt x="95" y="34"/>
                </a:moveTo>
                <a:lnTo>
                  <a:pt x="91" y="35"/>
                </a:lnTo>
                <a:lnTo>
                  <a:pt x="79" y="49"/>
                </a:lnTo>
                <a:lnTo>
                  <a:pt x="72" y="48"/>
                </a:lnTo>
                <a:lnTo>
                  <a:pt x="69" y="54"/>
                </a:lnTo>
                <a:lnTo>
                  <a:pt x="63" y="49"/>
                </a:lnTo>
                <a:lnTo>
                  <a:pt x="57" y="51"/>
                </a:lnTo>
                <a:lnTo>
                  <a:pt x="41" y="45"/>
                </a:lnTo>
                <a:lnTo>
                  <a:pt x="37" y="55"/>
                </a:lnTo>
                <a:lnTo>
                  <a:pt x="25" y="51"/>
                </a:lnTo>
                <a:lnTo>
                  <a:pt x="8" y="36"/>
                </a:lnTo>
                <a:lnTo>
                  <a:pt x="5" y="30"/>
                </a:lnTo>
                <a:lnTo>
                  <a:pt x="6" y="26"/>
                </a:lnTo>
                <a:lnTo>
                  <a:pt x="0" y="17"/>
                </a:lnTo>
                <a:lnTo>
                  <a:pt x="3" y="19"/>
                </a:lnTo>
                <a:lnTo>
                  <a:pt x="6" y="15"/>
                </a:lnTo>
                <a:lnTo>
                  <a:pt x="12" y="15"/>
                </a:lnTo>
                <a:lnTo>
                  <a:pt x="31" y="5"/>
                </a:lnTo>
                <a:lnTo>
                  <a:pt x="31" y="0"/>
                </a:lnTo>
                <a:lnTo>
                  <a:pt x="38" y="5"/>
                </a:lnTo>
                <a:lnTo>
                  <a:pt x="44" y="2"/>
                </a:lnTo>
                <a:lnTo>
                  <a:pt x="46" y="7"/>
                </a:lnTo>
                <a:lnTo>
                  <a:pt x="60" y="9"/>
                </a:lnTo>
                <a:lnTo>
                  <a:pt x="61" y="11"/>
                </a:lnTo>
                <a:lnTo>
                  <a:pt x="59" y="15"/>
                </a:lnTo>
                <a:lnTo>
                  <a:pt x="64" y="22"/>
                </a:lnTo>
                <a:lnTo>
                  <a:pt x="69" y="19"/>
                </a:lnTo>
                <a:lnTo>
                  <a:pt x="68" y="14"/>
                </a:lnTo>
                <a:lnTo>
                  <a:pt x="80" y="17"/>
                </a:lnTo>
                <a:lnTo>
                  <a:pt x="79" y="22"/>
                </a:lnTo>
                <a:lnTo>
                  <a:pt x="92" y="26"/>
                </a:lnTo>
                <a:lnTo>
                  <a:pt x="95" y="34"/>
                </a:lnTo>
                <a:close/>
              </a:path>
            </a:pathLst>
          </a:custGeom>
          <a:solidFill>
            <a:srgbClr val="DDDDDD"/>
          </a:solidFill>
          <a:ln w="4826">
            <a:solidFill>
              <a:schemeClr val="bg2"/>
            </a:solidFill>
            <a:prstDash val="solid"/>
            <a:round/>
            <a:headEnd/>
            <a:tailEnd/>
          </a:ln>
        </p:spPr>
        <p:txBody>
          <a:bodyPr/>
          <a:lstStyle/>
          <a:p>
            <a:endParaRPr lang="en-US"/>
          </a:p>
        </p:txBody>
      </p:sp>
      <p:sp>
        <p:nvSpPr>
          <p:cNvPr id="3165" name="Freeform 94"/>
          <p:cNvSpPr>
            <a:spLocks/>
          </p:cNvSpPr>
          <p:nvPr/>
        </p:nvSpPr>
        <p:spPr bwMode="auto">
          <a:xfrm>
            <a:off x="4965700" y="3448050"/>
            <a:ext cx="133350" cy="63500"/>
          </a:xfrm>
          <a:custGeom>
            <a:avLst/>
            <a:gdLst>
              <a:gd name="T0" fmla="*/ 2147483647 w 81"/>
              <a:gd name="T1" fmla="*/ 2147483647 h 39"/>
              <a:gd name="T2" fmla="*/ 2147483647 w 81"/>
              <a:gd name="T3" fmla="*/ 2147483647 h 39"/>
              <a:gd name="T4" fmla="*/ 2147483647 w 81"/>
              <a:gd name="T5" fmla="*/ 2147483647 h 39"/>
              <a:gd name="T6" fmla="*/ 2147483647 w 81"/>
              <a:gd name="T7" fmla="*/ 2147483647 h 39"/>
              <a:gd name="T8" fmla="*/ 2147483647 w 81"/>
              <a:gd name="T9" fmla="*/ 2147483647 h 39"/>
              <a:gd name="T10" fmla="*/ 2147483647 w 81"/>
              <a:gd name="T11" fmla="*/ 2147483647 h 39"/>
              <a:gd name="T12" fmla="*/ 2147483647 w 81"/>
              <a:gd name="T13" fmla="*/ 2147483647 h 39"/>
              <a:gd name="T14" fmla="*/ 2147483647 w 81"/>
              <a:gd name="T15" fmla="*/ 2147483647 h 39"/>
              <a:gd name="T16" fmla="*/ 2147483647 w 81"/>
              <a:gd name="T17" fmla="*/ 2147483647 h 39"/>
              <a:gd name="T18" fmla="*/ 2147483647 w 81"/>
              <a:gd name="T19" fmla="*/ 2147483647 h 39"/>
              <a:gd name="T20" fmla="*/ 2147483647 w 81"/>
              <a:gd name="T21" fmla="*/ 2147483647 h 39"/>
              <a:gd name="T22" fmla="*/ 2147483647 w 81"/>
              <a:gd name="T23" fmla="*/ 2147483647 h 39"/>
              <a:gd name="T24" fmla="*/ 2147483647 w 81"/>
              <a:gd name="T25" fmla="*/ 2147483647 h 39"/>
              <a:gd name="T26" fmla="*/ 0 w 81"/>
              <a:gd name="T27" fmla="*/ 2147483647 h 39"/>
              <a:gd name="T28" fmla="*/ 2147483647 w 81"/>
              <a:gd name="T29" fmla="*/ 2147483647 h 39"/>
              <a:gd name="T30" fmla="*/ 2147483647 w 81"/>
              <a:gd name="T31" fmla="*/ 2147483647 h 39"/>
              <a:gd name="T32" fmla="*/ 2147483647 w 81"/>
              <a:gd name="T33" fmla="*/ 2147483647 h 39"/>
              <a:gd name="T34" fmla="*/ 2147483647 w 81"/>
              <a:gd name="T35" fmla="*/ 2147483647 h 39"/>
              <a:gd name="T36" fmla="*/ 2147483647 w 81"/>
              <a:gd name="T37" fmla="*/ 2147483647 h 39"/>
              <a:gd name="T38" fmla="*/ 2147483647 w 81"/>
              <a:gd name="T39" fmla="*/ 2147483647 h 39"/>
              <a:gd name="T40" fmla="*/ 2147483647 w 81"/>
              <a:gd name="T41" fmla="*/ 0 h 39"/>
              <a:gd name="T42" fmla="*/ 2147483647 w 81"/>
              <a:gd name="T43" fmla="*/ 2147483647 h 39"/>
              <a:gd name="T44" fmla="*/ 2147483647 w 81"/>
              <a:gd name="T45" fmla="*/ 2147483647 h 39"/>
              <a:gd name="T46" fmla="*/ 2147483647 w 81"/>
              <a:gd name="T47" fmla="*/ 2147483647 h 39"/>
              <a:gd name="T48" fmla="*/ 2147483647 w 81"/>
              <a:gd name="T49" fmla="*/ 2147483647 h 39"/>
              <a:gd name="T50" fmla="*/ 2147483647 w 81"/>
              <a:gd name="T51" fmla="*/ 2147483647 h 39"/>
              <a:gd name="T52" fmla="*/ 2147483647 w 81"/>
              <a:gd name="T53" fmla="*/ 2147483647 h 39"/>
              <a:gd name="T54" fmla="*/ 2147483647 w 81"/>
              <a:gd name="T55" fmla="*/ 2147483647 h 3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1" h="39">
                <a:moveTo>
                  <a:pt x="81" y="11"/>
                </a:moveTo>
                <a:lnTo>
                  <a:pt x="76" y="25"/>
                </a:lnTo>
                <a:lnTo>
                  <a:pt x="70" y="27"/>
                </a:lnTo>
                <a:lnTo>
                  <a:pt x="65" y="22"/>
                </a:lnTo>
                <a:lnTo>
                  <a:pt x="54" y="22"/>
                </a:lnTo>
                <a:lnTo>
                  <a:pt x="44" y="31"/>
                </a:lnTo>
                <a:lnTo>
                  <a:pt x="40" y="29"/>
                </a:lnTo>
                <a:lnTo>
                  <a:pt x="38" y="32"/>
                </a:lnTo>
                <a:lnTo>
                  <a:pt x="28" y="33"/>
                </a:lnTo>
                <a:lnTo>
                  <a:pt x="28" y="38"/>
                </a:lnTo>
                <a:lnTo>
                  <a:pt x="26" y="39"/>
                </a:lnTo>
                <a:lnTo>
                  <a:pt x="13" y="39"/>
                </a:lnTo>
                <a:lnTo>
                  <a:pt x="5" y="34"/>
                </a:lnTo>
                <a:lnTo>
                  <a:pt x="0" y="26"/>
                </a:lnTo>
                <a:lnTo>
                  <a:pt x="2" y="21"/>
                </a:lnTo>
                <a:lnTo>
                  <a:pt x="5" y="15"/>
                </a:lnTo>
                <a:lnTo>
                  <a:pt x="12" y="16"/>
                </a:lnTo>
                <a:lnTo>
                  <a:pt x="24" y="2"/>
                </a:lnTo>
                <a:lnTo>
                  <a:pt x="28" y="1"/>
                </a:lnTo>
                <a:lnTo>
                  <a:pt x="33" y="4"/>
                </a:lnTo>
                <a:lnTo>
                  <a:pt x="38" y="0"/>
                </a:lnTo>
                <a:lnTo>
                  <a:pt x="42" y="4"/>
                </a:lnTo>
                <a:lnTo>
                  <a:pt x="42" y="8"/>
                </a:lnTo>
                <a:lnTo>
                  <a:pt x="46" y="9"/>
                </a:lnTo>
                <a:lnTo>
                  <a:pt x="50" y="4"/>
                </a:lnTo>
                <a:lnTo>
                  <a:pt x="58" y="6"/>
                </a:lnTo>
                <a:lnTo>
                  <a:pt x="68" y="3"/>
                </a:lnTo>
                <a:lnTo>
                  <a:pt x="81" y="11"/>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6" name="Freeform 95"/>
          <p:cNvSpPr>
            <a:spLocks/>
          </p:cNvSpPr>
          <p:nvPr/>
        </p:nvSpPr>
        <p:spPr bwMode="auto">
          <a:xfrm>
            <a:off x="4794250" y="3467100"/>
            <a:ext cx="179388" cy="90488"/>
          </a:xfrm>
          <a:custGeom>
            <a:avLst/>
            <a:gdLst>
              <a:gd name="T0" fmla="*/ 2147483647 w 109"/>
              <a:gd name="T1" fmla="*/ 2147483647 h 55"/>
              <a:gd name="T2" fmla="*/ 2147483647 w 109"/>
              <a:gd name="T3" fmla="*/ 2147483647 h 55"/>
              <a:gd name="T4" fmla="*/ 2147483647 w 109"/>
              <a:gd name="T5" fmla="*/ 2147483647 h 55"/>
              <a:gd name="T6" fmla="*/ 2147483647 w 109"/>
              <a:gd name="T7" fmla="*/ 2147483647 h 55"/>
              <a:gd name="T8" fmla="*/ 0 w 109"/>
              <a:gd name="T9" fmla="*/ 2147483647 h 55"/>
              <a:gd name="T10" fmla="*/ 2147483647 w 109"/>
              <a:gd name="T11" fmla="*/ 2147483647 h 55"/>
              <a:gd name="T12" fmla="*/ 2147483647 w 109"/>
              <a:gd name="T13" fmla="*/ 2147483647 h 55"/>
              <a:gd name="T14" fmla="*/ 2147483647 w 109"/>
              <a:gd name="T15" fmla="*/ 2147483647 h 55"/>
              <a:gd name="T16" fmla="*/ 2147483647 w 109"/>
              <a:gd name="T17" fmla="*/ 2147483647 h 55"/>
              <a:gd name="T18" fmla="*/ 2147483647 w 109"/>
              <a:gd name="T19" fmla="*/ 2147483647 h 55"/>
              <a:gd name="T20" fmla="*/ 2147483647 w 109"/>
              <a:gd name="T21" fmla="*/ 2147483647 h 55"/>
              <a:gd name="T22" fmla="*/ 2147483647 w 109"/>
              <a:gd name="T23" fmla="*/ 2147483647 h 55"/>
              <a:gd name="T24" fmla="*/ 2147483647 w 109"/>
              <a:gd name="T25" fmla="*/ 2147483647 h 55"/>
              <a:gd name="T26" fmla="*/ 2147483647 w 109"/>
              <a:gd name="T27" fmla="*/ 2147483647 h 55"/>
              <a:gd name="T28" fmla="*/ 2147483647 w 109"/>
              <a:gd name="T29" fmla="*/ 2147483647 h 55"/>
              <a:gd name="T30" fmla="*/ 2147483647 w 109"/>
              <a:gd name="T31" fmla="*/ 2147483647 h 55"/>
              <a:gd name="T32" fmla="*/ 2147483647 w 109"/>
              <a:gd name="T33" fmla="*/ 2147483647 h 55"/>
              <a:gd name="T34" fmla="*/ 2147483647 w 109"/>
              <a:gd name="T35" fmla="*/ 2147483647 h 55"/>
              <a:gd name="T36" fmla="*/ 2147483647 w 109"/>
              <a:gd name="T37" fmla="*/ 2147483647 h 55"/>
              <a:gd name="T38" fmla="*/ 2147483647 w 109"/>
              <a:gd name="T39" fmla="*/ 2147483647 h 55"/>
              <a:gd name="T40" fmla="*/ 2147483647 w 109"/>
              <a:gd name="T41" fmla="*/ 2147483647 h 55"/>
              <a:gd name="T42" fmla="*/ 2147483647 w 109"/>
              <a:gd name="T43" fmla="*/ 2147483647 h 55"/>
              <a:gd name="T44" fmla="*/ 2147483647 w 109"/>
              <a:gd name="T45" fmla="*/ 2147483647 h 55"/>
              <a:gd name="T46" fmla="*/ 2147483647 w 109"/>
              <a:gd name="T47" fmla="*/ 0 h 55"/>
              <a:gd name="T48" fmla="*/ 2147483647 w 109"/>
              <a:gd name="T49" fmla="*/ 2147483647 h 55"/>
              <a:gd name="T50" fmla="*/ 2147483647 w 109"/>
              <a:gd name="T51" fmla="*/ 2147483647 h 55"/>
              <a:gd name="T52" fmla="*/ 2147483647 w 109"/>
              <a:gd name="T53" fmla="*/ 2147483647 h 55"/>
              <a:gd name="T54" fmla="*/ 2147483647 w 109"/>
              <a:gd name="T55" fmla="*/ 2147483647 h 55"/>
              <a:gd name="T56" fmla="*/ 2147483647 w 109"/>
              <a:gd name="T57" fmla="*/ 2147483647 h 55"/>
              <a:gd name="T58" fmla="*/ 2147483647 w 109"/>
              <a:gd name="T59" fmla="*/ 2147483647 h 55"/>
              <a:gd name="T60" fmla="*/ 2147483647 w 109"/>
              <a:gd name="T61" fmla="*/ 2147483647 h 55"/>
              <a:gd name="T62" fmla="*/ 2147483647 w 109"/>
              <a:gd name="T63" fmla="*/ 2147483647 h 55"/>
              <a:gd name="T64" fmla="*/ 2147483647 w 109"/>
              <a:gd name="T65" fmla="*/ 2147483647 h 55"/>
              <a:gd name="T66" fmla="*/ 2147483647 w 109"/>
              <a:gd name="T67" fmla="*/ 2147483647 h 55"/>
              <a:gd name="T68" fmla="*/ 2147483647 w 109"/>
              <a:gd name="T69" fmla="*/ 2147483647 h 55"/>
              <a:gd name="T70" fmla="*/ 2147483647 w 109"/>
              <a:gd name="T71" fmla="*/ 2147483647 h 55"/>
              <a:gd name="T72" fmla="*/ 2147483647 w 109"/>
              <a:gd name="T73" fmla="*/ 2147483647 h 55"/>
              <a:gd name="T74" fmla="*/ 2147483647 w 109"/>
              <a:gd name="T75" fmla="*/ 2147483647 h 55"/>
              <a:gd name="T76" fmla="*/ 2147483647 w 109"/>
              <a:gd name="T77" fmla="*/ 2147483647 h 55"/>
              <a:gd name="T78" fmla="*/ 2147483647 w 109"/>
              <a:gd name="T79" fmla="*/ 2147483647 h 55"/>
              <a:gd name="T80" fmla="*/ 2147483647 w 109"/>
              <a:gd name="T81" fmla="*/ 2147483647 h 55"/>
              <a:gd name="T82" fmla="*/ 2147483647 w 109"/>
              <a:gd name="T83" fmla="*/ 2147483647 h 55"/>
              <a:gd name="T84" fmla="*/ 2147483647 w 109"/>
              <a:gd name="T85" fmla="*/ 2147483647 h 55"/>
              <a:gd name="T86" fmla="*/ 2147483647 w 109"/>
              <a:gd name="T87" fmla="*/ 2147483647 h 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9" h="55">
                <a:moveTo>
                  <a:pt x="14" y="45"/>
                </a:moveTo>
                <a:lnTo>
                  <a:pt x="13" y="43"/>
                </a:lnTo>
                <a:lnTo>
                  <a:pt x="9" y="46"/>
                </a:lnTo>
                <a:lnTo>
                  <a:pt x="2" y="41"/>
                </a:lnTo>
                <a:lnTo>
                  <a:pt x="0" y="37"/>
                </a:lnTo>
                <a:lnTo>
                  <a:pt x="3" y="35"/>
                </a:lnTo>
                <a:lnTo>
                  <a:pt x="1" y="32"/>
                </a:lnTo>
                <a:lnTo>
                  <a:pt x="7" y="32"/>
                </a:lnTo>
                <a:lnTo>
                  <a:pt x="10" y="35"/>
                </a:lnTo>
                <a:lnTo>
                  <a:pt x="10" y="37"/>
                </a:lnTo>
                <a:lnTo>
                  <a:pt x="14" y="31"/>
                </a:lnTo>
                <a:lnTo>
                  <a:pt x="23" y="34"/>
                </a:lnTo>
                <a:lnTo>
                  <a:pt x="46" y="29"/>
                </a:lnTo>
                <a:lnTo>
                  <a:pt x="50" y="33"/>
                </a:lnTo>
                <a:lnTo>
                  <a:pt x="51" y="29"/>
                </a:lnTo>
                <a:lnTo>
                  <a:pt x="48" y="27"/>
                </a:lnTo>
                <a:lnTo>
                  <a:pt x="50" y="25"/>
                </a:lnTo>
                <a:lnTo>
                  <a:pt x="47" y="19"/>
                </a:lnTo>
                <a:lnTo>
                  <a:pt x="55" y="14"/>
                </a:lnTo>
                <a:lnTo>
                  <a:pt x="56" y="10"/>
                </a:lnTo>
                <a:lnTo>
                  <a:pt x="60" y="11"/>
                </a:lnTo>
                <a:lnTo>
                  <a:pt x="62" y="6"/>
                </a:lnTo>
                <a:lnTo>
                  <a:pt x="74" y="10"/>
                </a:lnTo>
                <a:lnTo>
                  <a:pt x="78" y="0"/>
                </a:lnTo>
                <a:lnTo>
                  <a:pt x="94" y="6"/>
                </a:lnTo>
                <a:lnTo>
                  <a:pt x="100" y="4"/>
                </a:lnTo>
                <a:lnTo>
                  <a:pt x="106" y="9"/>
                </a:lnTo>
                <a:lnTo>
                  <a:pt x="104" y="14"/>
                </a:lnTo>
                <a:lnTo>
                  <a:pt x="109" y="22"/>
                </a:lnTo>
                <a:lnTo>
                  <a:pt x="107" y="28"/>
                </a:lnTo>
                <a:lnTo>
                  <a:pt x="98" y="28"/>
                </a:lnTo>
                <a:lnTo>
                  <a:pt x="102" y="32"/>
                </a:lnTo>
                <a:lnTo>
                  <a:pt x="98" y="34"/>
                </a:lnTo>
                <a:lnTo>
                  <a:pt x="100" y="42"/>
                </a:lnTo>
                <a:lnTo>
                  <a:pt x="94" y="45"/>
                </a:lnTo>
                <a:lnTo>
                  <a:pt x="76" y="51"/>
                </a:lnTo>
                <a:lnTo>
                  <a:pt x="71" y="55"/>
                </a:lnTo>
                <a:lnTo>
                  <a:pt x="60" y="53"/>
                </a:lnTo>
                <a:lnTo>
                  <a:pt x="42" y="49"/>
                </a:lnTo>
                <a:lnTo>
                  <a:pt x="38" y="44"/>
                </a:lnTo>
                <a:lnTo>
                  <a:pt x="38" y="41"/>
                </a:lnTo>
                <a:lnTo>
                  <a:pt x="24" y="44"/>
                </a:lnTo>
                <a:lnTo>
                  <a:pt x="22" y="48"/>
                </a:lnTo>
                <a:lnTo>
                  <a:pt x="14" y="4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67" name="Freeform 96"/>
          <p:cNvSpPr>
            <a:spLocks/>
          </p:cNvSpPr>
          <p:nvPr/>
        </p:nvSpPr>
        <p:spPr bwMode="auto">
          <a:xfrm>
            <a:off x="4948238" y="3484563"/>
            <a:ext cx="158750" cy="95250"/>
          </a:xfrm>
          <a:custGeom>
            <a:avLst/>
            <a:gdLst>
              <a:gd name="T0" fmla="*/ 2147483647 w 96"/>
              <a:gd name="T1" fmla="*/ 2147483647 h 58"/>
              <a:gd name="T2" fmla="*/ 2147483647 w 96"/>
              <a:gd name="T3" fmla="*/ 2147483647 h 58"/>
              <a:gd name="T4" fmla="*/ 2147483647 w 96"/>
              <a:gd name="T5" fmla="*/ 2147483647 h 58"/>
              <a:gd name="T6" fmla="*/ 2147483647 w 96"/>
              <a:gd name="T7" fmla="*/ 2147483647 h 58"/>
              <a:gd name="T8" fmla="*/ 2147483647 w 96"/>
              <a:gd name="T9" fmla="*/ 2147483647 h 58"/>
              <a:gd name="T10" fmla="*/ 2147483647 w 96"/>
              <a:gd name="T11" fmla="*/ 2147483647 h 58"/>
              <a:gd name="T12" fmla="*/ 2147483647 w 96"/>
              <a:gd name="T13" fmla="*/ 2147483647 h 58"/>
              <a:gd name="T14" fmla="*/ 2147483647 w 96"/>
              <a:gd name="T15" fmla="*/ 2147483647 h 58"/>
              <a:gd name="T16" fmla="*/ 2147483647 w 96"/>
              <a:gd name="T17" fmla="*/ 2147483647 h 58"/>
              <a:gd name="T18" fmla="*/ 2147483647 w 96"/>
              <a:gd name="T19" fmla="*/ 2147483647 h 58"/>
              <a:gd name="T20" fmla="*/ 0 w 96"/>
              <a:gd name="T21" fmla="*/ 2147483647 h 58"/>
              <a:gd name="T22" fmla="*/ 2147483647 w 96"/>
              <a:gd name="T23" fmla="*/ 2147483647 h 58"/>
              <a:gd name="T24" fmla="*/ 2147483647 w 96"/>
              <a:gd name="T25" fmla="*/ 2147483647 h 58"/>
              <a:gd name="T26" fmla="*/ 2147483647 w 96"/>
              <a:gd name="T27" fmla="*/ 2147483647 h 58"/>
              <a:gd name="T28" fmla="*/ 2147483647 w 96"/>
              <a:gd name="T29" fmla="*/ 2147483647 h 58"/>
              <a:gd name="T30" fmla="*/ 2147483647 w 96"/>
              <a:gd name="T31" fmla="*/ 2147483647 h 58"/>
              <a:gd name="T32" fmla="*/ 2147483647 w 96"/>
              <a:gd name="T33" fmla="*/ 2147483647 h 58"/>
              <a:gd name="T34" fmla="*/ 2147483647 w 96"/>
              <a:gd name="T35" fmla="*/ 2147483647 h 58"/>
              <a:gd name="T36" fmla="*/ 2147483647 w 96"/>
              <a:gd name="T37" fmla="*/ 2147483647 h 58"/>
              <a:gd name="T38" fmla="*/ 2147483647 w 96"/>
              <a:gd name="T39" fmla="*/ 2147483647 h 58"/>
              <a:gd name="T40" fmla="*/ 2147483647 w 96"/>
              <a:gd name="T41" fmla="*/ 2147483647 h 58"/>
              <a:gd name="T42" fmla="*/ 2147483647 w 96"/>
              <a:gd name="T43" fmla="*/ 2147483647 h 58"/>
              <a:gd name="T44" fmla="*/ 2147483647 w 96"/>
              <a:gd name="T45" fmla="*/ 2147483647 h 58"/>
              <a:gd name="T46" fmla="*/ 2147483647 w 96"/>
              <a:gd name="T47" fmla="*/ 2147483647 h 58"/>
              <a:gd name="T48" fmla="*/ 2147483647 w 96"/>
              <a:gd name="T49" fmla="*/ 0 h 58"/>
              <a:gd name="T50" fmla="*/ 2147483647 w 96"/>
              <a:gd name="T51" fmla="*/ 0 h 58"/>
              <a:gd name="T52" fmla="*/ 2147483647 w 96"/>
              <a:gd name="T53" fmla="*/ 2147483647 h 58"/>
              <a:gd name="T54" fmla="*/ 2147483647 w 96"/>
              <a:gd name="T55" fmla="*/ 2147483647 h 58"/>
              <a:gd name="T56" fmla="*/ 2147483647 w 96"/>
              <a:gd name="T57" fmla="*/ 2147483647 h 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6" h="58">
                <a:moveTo>
                  <a:pt x="96" y="13"/>
                </a:moveTo>
                <a:lnTo>
                  <a:pt x="83" y="22"/>
                </a:lnTo>
                <a:lnTo>
                  <a:pt x="72" y="47"/>
                </a:lnTo>
                <a:lnTo>
                  <a:pt x="59" y="51"/>
                </a:lnTo>
                <a:lnTo>
                  <a:pt x="49" y="50"/>
                </a:lnTo>
                <a:lnTo>
                  <a:pt x="38" y="55"/>
                </a:lnTo>
                <a:lnTo>
                  <a:pt x="32" y="58"/>
                </a:lnTo>
                <a:lnTo>
                  <a:pt x="22" y="57"/>
                </a:lnTo>
                <a:lnTo>
                  <a:pt x="7" y="43"/>
                </a:lnTo>
                <a:lnTo>
                  <a:pt x="3" y="36"/>
                </a:lnTo>
                <a:lnTo>
                  <a:pt x="0" y="35"/>
                </a:lnTo>
                <a:lnTo>
                  <a:pt x="6" y="32"/>
                </a:lnTo>
                <a:lnTo>
                  <a:pt x="4" y="24"/>
                </a:lnTo>
                <a:lnTo>
                  <a:pt x="8" y="22"/>
                </a:lnTo>
                <a:lnTo>
                  <a:pt x="4" y="18"/>
                </a:lnTo>
                <a:lnTo>
                  <a:pt x="13" y="18"/>
                </a:lnTo>
                <a:lnTo>
                  <a:pt x="15" y="12"/>
                </a:lnTo>
                <a:lnTo>
                  <a:pt x="23" y="17"/>
                </a:lnTo>
                <a:lnTo>
                  <a:pt x="36" y="17"/>
                </a:lnTo>
                <a:lnTo>
                  <a:pt x="38" y="16"/>
                </a:lnTo>
                <a:lnTo>
                  <a:pt x="38" y="11"/>
                </a:lnTo>
                <a:lnTo>
                  <a:pt x="48" y="10"/>
                </a:lnTo>
                <a:lnTo>
                  <a:pt x="50" y="7"/>
                </a:lnTo>
                <a:lnTo>
                  <a:pt x="54" y="9"/>
                </a:lnTo>
                <a:lnTo>
                  <a:pt x="64" y="0"/>
                </a:lnTo>
                <a:lnTo>
                  <a:pt x="75" y="0"/>
                </a:lnTo>
                <a:lnTo>
                  <a:pt x="80" y="5"/>
                </a:lnTo>
                <a:lnTo>
                  <a:pt x="86" y="3"/>
                </a:lnTo>
                <a:lnTo>
                  <a:pt x="96" y="13"/>
                </a:lnTo>
                <a:close/>
              </a:path>
            </a:pathLst>
          </a:custGeom>
          <a:solidFill>
            <a:srgbClr val="DDDDDD"/>
          </a:solidFill>
          <a:ln w="4826">
            <a:solidFill>
              <a:schemeClr val="bg2"/>
            </a:solidFill>
            <a:prstDash val="solid"/>
            <a:round/>
            <a:headEnd/>
            <a:tailEnd/>
          </a:ln>
        </p:spPr>
        <p:txBody>
          <a:bodyPr/>
          <a:lstStyle/>
          <a:p>
            <a:endParaRPr lang="en-US"/>
          </a:p>
        </p:txBody>
      </p:sp>
      <p:sp>
        <p:nvSpPr>
          <p:cNvPr id="3168" name="Freeform 97"/>
          <p:cNvSpPr>
            <a:spLocks/>
          </p:cNvSpPr>
          <p:nvPr/>
        </p:nvSpPr>
        <p:spPr bwMode="auto">
          <a:xfrm>
            <a:off x="5194300" y="3489325"/>
            <a:ext cx="82550" cy="101600"/>
          </a:xfrm>
          <a:custGeom>
            <a:avLst/>
            <a:gdLst>
              <a:gd name="T0" fmla="*/ 2147483647 w 50"/>
              <a:gd name="T1" fmla="*/ 2147483647 h 62"/>
              <a:gd name="T2" fmla="*/ 2147483647 w 50"/>
              <a:gd name="T3" fmla="*/ 2147483647 h 62"/>
              <a:gd name="T4" fmla="*/ 2147483647 w 50"/>
              <a:gd name="T5" fmla="*/ 2147483647 h 62"/>
              <a:gd name="T6" fmla="*/ 2147483647 w 50"/>
              <a:gd name="T7" fmla="*/ 2147483647 h 62"/>
              <a:gd name="T8" fmla="*/ 2147483647 w 50"/>
              <a:gd name="T9" fmla="*/ 2147483647 h 62"/>
              <a:gd name="T10" fmla="*/ 2147483647 w 50"/>
              <a:gd name="T11" fmla="*/ 2147483647 h 62"/>
              <a:gd name="T12" fmla="*/ 0 w 50"/>
              <a:gd name="T13" fmla="*/ 2147483647 h 62"/>
              <a:gd name="T14" fmla="*/ 2147483647 w 50"/>
              <a:gd name="T15" fmla="*/ 0 h 62"/>
              <a:gd name="T16" fmla="*/ 2147483647 w 50"/>
              <a:gd name="T17" fmla="*/ 2147483647 h 62"/>
              <a:gd name="T18" fmla="*/ 2147483647 w 50"/>
              <a:gd name="T19" fmla="*/ 2147483647 h 62"/>
              <a:gd name="T20" fmla="*/ 2147483647 w 50"/>
              <a:gd name="T21" fmla="*/ 2147483647 h 62"/>
              <a:gd name="T22" fmla="*/ 2147483647 w 50"/>
              <a:gd name="T23" fmla="*/ 2147483647 h 62"/>
              <a:gd name="T24" fmla="*/ 2147483647 w 50"/>
              <a:gd name="T25" fmla="*/ 2147483647 h 62"/>
              <a:gd name="T26" fmla="*/ 2147483647 w 50"/>
              <a:gd name="T27" fmla="*/ 2147483647 h 62"/>
              <a:gd name="T28" fmla="*/ 2147483647 w 50"/>
              <a:gd name="T29" fmla="*/ 2147483647 h 62"/>
              <a:gd name="T30" fmla="*/ 2147483647 w 50"/>
              <a:gd name="T31" fmla="*/ 2147483647 h 62"/>
              <a:gd name="T32" fmla="*/ 2147483647 w 50"/>
              <a:gd name="T33" fmla="*/ 2147483647 h 62"/>
              <a:gd name="T34" fmla="*/ 2147483647 w 50"/>
              <a:gd name="T35" fmla="*/ 2147483647 h 62"/>
              <a:gd name="T36" fmla="*/ 2147483647 w 50"/>
              <a:gd name="T37" fmla="*/ 2147483647 h 62"/>
              <a:gd name="T38" fmla="*/ 2147483647 w 50"/>
              <a:gd name="T39" fmla="*/ 2147483647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 h="62">
                <a:moveTo>
                  <a:pt x="22" y="62"/>
                </a:moveTo>
                <a:lnTo>
                  <a:pt x="20" y="59"/>
                </a:lnTo>
                <a:lnTo>
                  <a:pt x="22" y="38"/>
                </a:lnTo>
                <a:lnTo>
                  <a:pt x="20" y="30"/>
                </a:lnTo>
                <a:lnTo>
                  <a:pt x="9" y="16"/>
                </a:lnTo>
                <a:lnTo>
                  <a:pt x="5" y="6"/>
                </a:lnTo>
                <a:lnTo>
                  <a:pt x="0" y="4"/>
                </a:lnTo>
                <a:lnTo>
                  <a:pt x="16" y="0"/>
                </a:lnTo>
                <a:lnTo>
                  <a:pt x="35" y="9"/>
                </a:lnTo>
                <a:lnTo>
                  <a:pt x="36" y="21"/>
                </a:lnTo>
                <a:lnTo>
                  <a:pt x="41" y="23"/>
                </a:lnTo>
                <a:lnTo>
                  <a:pt x="41" y="31"/>
                </a:lnTo>
                <a:lnTo>
                  <a:pt x="47" y="33"/>
                </a:lnTo>
                <a:lnTo>
                  <a:pt x="46" y="39"/>
                </a:lnTo>
                <a:lnTo>
                  <a:pt x="50" y="42"/>
                </a:lnTo>
                <a:lnTo>
                  <a:pt x="33" y="40"/>
                </a:lnTo>
                <a:lnTo>
                  <a:pt x="33" y="50"/>
                </a:lnTo>
                <a:lnTo>
                  <a:pt x="26" y="56"/>
                </a:lnTo>
                <a:lnTo>
                  <a:pt x="26" y="60"/>
                </a:lnTo>
                <a:lnTo>
                  <a:pt x="22" y="62"/>
                </a:lnTo>
                <a:close/>
              </a:path>
            </a:pathLst>
          </a:custGeom>
          <a:solidFill>
            <a:srgbClr val="DDDDDD"/>
          </a:solidFill>
          <a:ln w="4826">
            <a:solidFill>
              <a:srgbClr val="6E6E6E"/>
            </a:solidFill>
            <a:prstDash val="solid"/>
            <a:round/>
            <a:headEnd/>
            <a:tailEnd/>
          </a:ln>
        </p:spPr>
        <p:txBody>
          <a:bodyPr/>
          <a:lstStyle/>
          <a:p>
            <a:endParaRPr lang="en-US"/>
          </a:p>
        </p:txBody>
      </p:sp>
      <p:sp>
        <p:nvSpPr>
          <p:cNvPr id="3169" name="Freeform 98"/>
          <p:cNvSpPr>
            <a:spLocks/>
          </p:cNvSpPr>
          <p:nvPr/>
        </p:nvSpPr>
        <p:spPr bwMode="auto">
          <a:xfrm>
            <a:off x="5045075" y="3495675"/>
            <a:ext cx="219075" cy="152400"/>
          </a:xfrm>
          <a:custGeom>
            <a:avLst/>
            <a:gdLst>
              <a:gd name="T0" fmla="*/ 2147483647 w 133"/>
              <a:gd name="T1" fmla="*/ 2147483647 h 93"/>
              <a:gd name="T2" fmla="*/ 2147483647 w 133"/>
              <a:gd name="T3" fmla="*/ 2147483647 h 93"/>
              <a:gd name="T4" fmla="*/ 2147483647 w 133"/>
              <a:gd name="T5" fmla="*/ 2147483647 h 93"/>
              <a:gd name="T6" fmla="*/ 2147483647 w 133"/>
              <a:gd name="T7" fmla="*/ 2147483647 h 93"/>
              <a:gd name="T8" fmla="*/ 2147483647 w 133"/>
              <a:gd name="T9" fmla="*/ 2147483647 h 93"/>
              <a:gd name="T10" fmla="*/ 2147483647 w 133"/>
              <a:gd name="T11" fmla="*/ 2147483647 h 93"/>
              <a:gd name="T12" fmla="*/ 2147483647 w 133"/>
              <a:gd name="T13" fmla="*/ 2147483647 h 93"/>
              <a:gd name="T14" fmla="*/ 2147483647 w 133"/>
              <a:gd name="T15" fmla="*/ 2147483647 h 93"/>
              <a:gd name="T16" fmla="*/ 2147483647 w 133"/>
              <a:gd name="T17" fmla="*/ 2147483647 h 93"/>
              <a:gd name="T18" fmla="*/ 2147483647 w 133"/>
              <a:gd name="T19" fmla="*/ 2147483647 h 93"/>
              <a:gd name="T20" fmla="*/ 2147483647 w 133"/>
              <a:gd name="T21" fmla="*/ 2147483647 h 93"/>
              <a:gd name="T22" fmla="*/ 2147483647 w 133"/>
              <a:gd name="T23" fmla="*/ 2147483647 h 93"/>
              <a:gd name="T24" fmla="*/ 2147483647 w 133"/>
              <a:gd name="T25" fmla="*/ 2147483647 h 93"/>
              <a:gd name="T26" fmla="*/ 2147483647 w 133"/>
              <a:gd name="T27" fmla="*/ 2147483647 h 93"/>
              <a:gd name="T28" fmla="*/ 2147483647 w 133"/>
              <a:gd name="T29" fmla="*/ 2147483647 h 93"/>
              <a:gd name="T30" fmla="*/ 2147483647 w 133"/>
              <a:gd name="T31" fmla="*/ 2147483647 h 93"/>
              <a:gd name="T32" fmla="*/ 2147483647 w 133"/>
              <a:gd name="T33" fmla="*/ 2147483647 h 93"/>
              <a:gd name="T34" fmla="*/ 2147483647 w 133"/>
              <a:gd name="T35" fmla="*/ 2147483647 h 93"/>
              <a:gd name="T36" fmla="*/ 2147483647 w 133"/>
              <a:gd name="T37" fmla="*/ 2147483647 h 93"/>
              <a:gd name="T38" fmla="*/ 2147483647 w 133"/>
              <a:gd name="T39" fmla="*/ 2147483647 h 93"/>
              <a:gd name="T40" fmla="*/ 2147483647 w 133"/>
              <a:gd name="T41" fmla="*/ 2147483647 h 93"/>
              <a:gd name="T42" fmla="*/ 2147483647 w 133"/>
              <a:gd name="T43" fmla="*/ 2147483647 h 93"/>
              <a:gd name="T44" fmla="*/ 2147483647 w 133"/>
              <a:gd name="T45" fmla="*/ 2147483647 h 93"/>
              <a:gd name="T46" fmla="*/ 2147483647 w 133"/>
              <a:gd name="T47" fmla="*/ 2147483647 h 93"/>
              <a:gd name="T48" fmla="*/ 2147483647 w 133"/>
              <a:gd name="T49" fmla="*/ 2147483647 h 93"/>
              <a:gd name="T50" fmla="*/ 2147483647 w 133"/>
              <a:gd name="T51" fmla="*/ 2147483647 h 93"/>
              <a:gd name="T52" fmla="*/ 2147483647 w 133"/>
              <a:gd name="T53" fmla="*/ 2147483647 h 93"/>
              <a:gd name="T54" fmla="*/ 2147483647 w 133"/>
              <a:gd name="T55" fmla="*/ 2147483647 h 93"/>
              <a:gd name="T56" fmla="*/ 2147483647 w 133"/>
              <a:gd name="T57" fmla="*/ 2147483647 h 93"/>
              <a:gd name="T58" fmla="*/ 2147483647 w 133"/>
              <a:gd name="T59" fmla="*/ 2147483647 h 93"/>
              <a:gd name="T60" fmla="*/ 2147483647 w 133"/>
              <a:gd name="T61" fmla="*/ 2147483647 h 93"/>
              <a:gd name="T62" fmla="*/ 0 w 133"/>
              <a:gd name="T63" fmla="*/ 2147483647 h 93"/>
              <a:gd name="T64" fmla="*/ 2147483647 w 133"/>
              <a:gd name="T65" fmla="*/ 2147483647 h 93"/>
              <a:gd name="T66" fmla="*/ 2147483647 w 133"/>
              <a:gd name="T67" fmla="*/ 2147483647 h 93"/>
              <a:gd name="T68" fmla="*/ 2147483647 w 133"/>
              <a:gd name="T69" fmla="*/ 2147483647 h 93"/>
              <a:gd name="T70" fmla="*/ 2147483647 w 133"/>
              <a:gd name="T71" fmla="*/ 2147483647 h 93"/>
              <a:gd name="T72" fmla="*/ 2147483647 w 133"/>
              <a:gd name="T73" fmla="*/ 2147483647 h 93"/>
              <a:gd name="T74" fmla="*/ 2147483647 w 133"/>
              <a:gd name="T75" fmla="*/ 2147483647 h 93"/>
              <a:gd name="T76" fmla="*/ 2147483647 w 133"/>
              <a:gd name="T77" fmla="*/ 2147483647 h 93"/>
              <a:gd name="T78" fmla="*/ 2147483647 w 133"/>
              <a:gd name="T79" fmla="*/ 2147483647 h 93"/>
              <a:gd name="T80" fmla="*/ 2147483647 w 133"/>
              <a:gd name="T81" fmla="*/ 0 h 93"/>
              <a:gd name="T82" fmla="*/ 2147483647 w 133"/>
              <a:gd name="T83" fmla="*/ 2147483647 h 93"/>
              <a:gd name="T84" fmla="*/ 2147483647 w 133"/>
              <a:gd name="T85" fmla="*/ 2147483647 h 93"/>
              <a:gd name="T86" fmla="*/ 2147483647 w 133"/>
              <a:gd name="T87" fmla="*/ 2147483647 h 93"/>
              <a:gd name="T88" fmla="*/ 2147483647 w 133"/>
              <a:gd name="T89" fmla="*/ 2147483647 h 93"/>
              <a:gd name="T90" fmla="*/ 2147483647 w 133"/>
              <a:gd name="T91" fmla="*/ 2147483647 h 93"/>
              <a:gd name="T92" fmla="*/ 2147483647 w 133"/>
              <a:gd name="T93" fmla="*/ 2147483647 h 9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3" h="93">
                <a:moveTo>
                  <a:pt x="112" y="58"/>
                </a:moveTo>
                <a:lnTo>
                  <a:pt x="119" y="62"/>
                </a:lnTo>
                <a:lnTo>
                  <a:pt x="129" y="58"/>
                </a:lnTo>
                <a:lnTo>
                  <a:pt x="133" y="62"/>
                </a:lnTo>
                <a:lnTo>
                  <a:pt x="131" y="70"/>
                </a:lnTo>
                <a:lnTo>
                  <a:pt x="122" y="68"/>
                </a:lnTo>
                <a:lnTo>
                  <a:pt x="123" y="70"/>
                </a:lnTo>
                <a:lnTo>
                  <a:pt x="121" y="73"/>
                </a:lnTo>
                <a:lnTo>
                  <a:pt x="123" y="73"/>
                </a:lnTo>
                <a:lnTo>
                  <a:pt x="120" y="74"/>
                </a:lnTo>
                <a:lnTo>
                  <a:pt x="120" y="76"/>
                </a:lnTo>
                <a:lnTo>
                  <a:pt x="122" y="74"/>
                </a:lnTo>
                <a:lnTo>
                  <a:pt x="118" y="81"/>
                </a:lnTo>
                <a:lnTo>
                  <a:pt x="118" y="91"/>
                </a:lnTo>
                <a:lnTo>
                  <a:pt x="96" y="84"/>
                </a:lnTo>
                <a:lnTo>
                  <a:pt x="83" y="87"/>
                </a:lnTo>
                <a:lnTo>
                  <a:pt x="74" y="93"/>
                </a:lnTo>
                <a:lnTo>
                  <a:pt x="55" y="92"/>
                </a:lnTo>
                <a:lnTo>
                  <a:pt x="37" y="89"/>
                </a:lnTo>
                <a:lnTo>
                  <a:pt x="39" y="85"/>
                </a:lnTo>
                <a:lnTo>
                  <a:pt x="34" y="82"/>
                </a:lnTo>
                <a:lnTo>
                  <a:pt x="31" y="77"/>
                </a:lnTo>
                <a:lnTo>
                  <a:pt x="35" y="76"/>
                </a:lnTo>
                <a:lnTo>
                  <a:pt x="31" y="72"/>
                </a:lnTo>
                <a:lnTo>
                  <a:pt x="26" y="77"/>
                </a:lnTo>
                <a:lnTo>
                  <a:pt x="16" y="71"/>
                </a:lnTo>
                <a:lnTo>
                  <a:pt x="18" y="69"/>
                </a:lnTo>
                <a:lnTo>
                  <a:pt x="15" y="66"/>
                </a:lnTo>
                <a:lnTo>
                  <a:pt x="17" y="63"/>
                </a:lnTo>
                <a:lnTo>
                  <a:pt x="8" y="57"/>
                </a:lnTo>
                <a:lnTo>
                  <a:pt x="7" y="51"/>
                </a:lnTo>
                <a:lnTo>
                  <a:pt x="0" y="44"/>
                </a:lnTo>
                <a:lnTo>
                  <a:pt x="13" y="40"/>
                </a:lnTo>
                <a:lnTo>
                  <a:pt x="24" y="15"/>
                </a:lnTo>
                <a:lnTo>
                  <a:pt x="37" y="6"/>
                </a:lnTo>
                <a:lnTo>
                  <a:pt x="41" y="2"/>
                </a:lnTo>
                <a:lnTo>
                  <a:pt x="61" y="6"/>
                </a:lnTo>
                <a:lnTo>
                  <a:pt x="66" y="11"/>
                </a:lnTo>
                <a:lnTo>
                  <a:pt x="72" y="6"/>
                </a:lnTo>
                <a:lnTo>
                  <a:pt x="83" y="5"/>
                </a:lnTo>
                <a:lnTo>
                  <a:pt x="90" y="0"/>
                </a:lnTo>
                <a:lnTo>
                  <a:pt x="95" y="2"/>
                </a:lnTo>
                <a:lnTo>
                  <a:pt x="99" y="12"/>
                </a:lnTo>
                <a:lnTo>
                  <a:pt x="110" y="26"/>
                </a:lnTo>
                <a:lnTo>
                  <a:pt x="112" y="34"/>
                </a:lnTo>
                <a:lnTo>
                  <a:pt x="110" y="55"/>
                </a:lnTo>
                <a:lnTo>
                  <a:pt x="112" y="58"/>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0" name="Freeform 99"/>
          <p:cNvSpPr>
            <a:spLocks noEditPoints="1"/>
          </p:cNvSpPr>
          <p:nvPr/>
        </p:nvSpPr>
        <p:spPr bwMode="auto">
          <a:xfrm>
            <a:off x="4462463" y="3394075"/>
            <a:ext cx="333375" cy="327025"/>
          </a:xfrm>
          <a:custGeom>
            <a:avLst/>
            <a:gdLst>
              <a:gd name="T0" fmla="*/ 2147483647 w 203"/>
              <a:gd name="T1" fmla="*/ 2147483647 h 199"/>
              <a:gd name="T2" fmla="*/ 2147483647 w 203"/>
              <a:gd name="T3" fmla="*/ 2147483647 h 199"/>
              <a:gd name="T4" fmla="*/ 2147483647 w 203"/>
              <a:gd name="T5" fmla="*/ 2147483647 h 199"/>
              <a:gd name="T6" fmla="*/ 2147483647 w 203"/>
              <a:gd name="T7" fmla="*/ 2147483647 h 199"/>
              <a:gd name="T8" fmla="*/ 2147483647 w 203"/>
              <a:gd name="T9" fmla="*/ 2147483647 h 199"/>
              <a:gd name="T10" fmla="*/ 2147483647 w 203"/>
              <a:gd name="T11" fmla="*/ 2147483647 h 199"/>
              <a:gd name="T12" fmla="*/ 2147483647 w 203"/>
              <a:gd name="T13" fmla="*/ 2147483647 h 199"/>
              <a:gd name="T14" fmla="*/ 2147483647 w 203"/>
              <a:gd name="T15" fmla="*/ 2147483647 h 199"/>
              <a:gd name="T16" fmla="*/ 2147483647 w 203"/>
              <a:gd name="T17" fmla="*/ 2147483647 h 199"/>
              <a:gd name="T18" fmla="*/ 2147483647 w 203"/>
              <a:gd name="T19" fmla="*/ 2147483647 h 199"/>
              <a:gd name="T20" fmla="*/ 2147483647 w 203"/>
              <a:gd name="T21" fmla="*/ 2147483647 h 199"/>
              <a:gd name="T22" fmla="*/ 2147483647 w 203"/>
              <a:gd name="T23" fmla="*/ 2147483647 h 199"/>
              <a:gd name="T24" fmla="*/ 2147483647 w 203"/>
              <a:gd name="T25" fmla="*/ 2147483647 h 199"/>
              <a:gd name="T26" fmla="*/ 2147483647 w 203"/>
              <a:gd name="T27" fmla="*/ 2147483647 h 199"/>
              <a:gd name="T28" fmla="*/ 2147483647 w 203"/>
              <a:gd name="T29" fmla="*/ 2147483647 h 199"/>
              <a:gd name="T30" fmla="*/ 2147483647 w 203"/>
              <a:gd name="T31" fmla="*/ 2147483647 h 199"/>
              <a:gd name="T32" fmla="*/ 2147483647 w 203"/>
              <a:gd name="T33" fmla="*/ 2147483647 h 199"/>
              <a:gd name="T34" fmla="*/ 2147483647 w 203"/>
              <a:gd name="T35" fmla="*/ 2147483647 h 199"/>
              <a:gd name="T36" fmla="*/ 2147483647 w 203"/>
              <a:gd name="T37" fmla="*/ 2147483647 h 199"/>
              <a:gd name="T38" fmla="*/ 2147483647 w 203"/>
              <a:gd name="T39" fmla="*/ 2147483647 h 199"/>
              <a:gd name="T40" fmla="*/ 2147483647 w 203"/>
              <a:gd name="T41" fmla="*/ 2147483647 h 199"/>
              <a:gd name="T42" fmla="*/ 2147483647 w 203"/>
              <a:gd name="T43" fmla="*/ 2147483647 h 199"/>
              <a:gd name="T44" fmla="*/ 2147483647 w 203"/>
              <a:gd name="T45" fmla="*/ 2147483647 h 199"/>
              <a:gd name="T46" fmla="*/ 2147483647 w 203"/>
              <a:gd name="T47" fmla="*/ 2147483647 h 199"/>
              <a:gd name="T48" fmla="*/ 2147483647 w 203"/>
              <a:gd name="T49" fmla="*/ 2147483647 h 199"/>
              <a:gd name="T50" fmla="*/ 2147483647 w 203"/>
              <a:gd name="T51" fmla="*/ 2147483647 h 199"/>
              <a:gd name="T52" fmla="*/ 2147483647 w 203"/>
              <a:gd name="T53" fmla="*/ 2147483647 h 199"/>
              <a:gd name="T54" fmla="*/ 2147483647 w 203"/>
              <a:gd name="T55" fmla="*/ 2147483647 h 199"/>
              <a:gd name="T56" fmla="*/ 2147483647 w 203"/>
              <a:gd name="T57" fmla="*/ 2147483647 h 199"/>
              <a:gd name="T58" fmla="*/ 2147483647 w 203"/>
              <a:gd name="T59" fmla="*/ 2147483647 h 199"/>
              <a:gd name="T60" fmla="*/ 2147483647 w 203"/>
              <a:gd name="T61" fmla="*/ 2147483647 h 199"/>
              <a:gd name="T62" fmla="*/ 2147483647 w 203"/>
              <a:gd name="T63" fmla="*/ 2147483647 h 199"/>
              <a:gd name="T64" fmla="*/ 2147483647 w 203"/>
              <a:gd name="T65" fmla="*/ 2147483647 h 199"/>
              <a:gd name="T66" fmla="*/ 2147483647 w 203"/>
              <a:gd name="T67" fmla="*/ 2147483647 h 199"/>
              <a:gd name="T68" fmla="*/ 2147483647 w 203"/>
              <a:gd name="T69" fmla="*/ 2147483647 h 199"/>
              <a:gd name="T70" fmla="*/ 2147483647 w 203"/>
              <a:gd name="T71" fmla="*/ 2147483647 h 199"/>
              <a:gd name="T72" fmla="*/ 2147483647 w 203"/>
              <a:gd name="T73" fmla="*/ 2147483647 h 199"/>
              <a:gd name="T74" fmla="*/ 2147483647 w 203"/>
              <a:gd name="T75" fmla="*/ 2147483647 h 199"/>
              <a:gd name="T76" fmla="*/ 2147483647 w 203"/>
              <a:gd name="T77" fmla="*/ 2147483647 h 199"/>
              <a:gd name="T78" fmla="*/ 2147483647 w 203"/>
              <a:gd name="T79" fmla="*/ 2147483647 h 199"/>
              <a:gd name="T80" fmla="*/ 2147483647 w 203"/>
              <a:gd name="T81" fmla="*/ 2147483647 h 199"/>
              <a:gd name="T82" fmla="*/ 2147483647 w 203"/>
              <a:gd name="T83" fmla="*/ 2147483647 h 199"/>
              <a:gd name="T84" fmla="*/ 2147483647 w 203"/>
              <a:gd name="T85" fmla="*/ 2147483647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3" h="199">
                <a:moveTo>
                  <a:pt x="190" y="187"/>
                </a:moveTo>
                <a:lnTo>
                  <a:pt x="190" y="177"/>
                </a:lnTo>
                <a:lnTo>
                  <a:pt x="199" y="174"/>
                </a:lnTo>
                <a:lnTo>
                  <a:pt x="200" y="168"/>
                </a:lnTo>
                <a:lnTo>
                  <a:pt x="201" y="168"/>
                </a:lnTo>
                <a:lnTo>
                  <a:pt x="203" y="185"/>
                </a:lnTo>
                <a:lnTo>
                  <a:pt x="198" y="199"/>
                </a:lnTo>
                <a:lnTo>
                  <a:pt x="192" y="195"/>
                </a:lnTo>
                <a:lnTo>
                  <a:pt x="194" y="193"/>
                </a:lnTo>
                <a:lnTo>
                  <a:pt x="191" y="192"/>
                </a:lnTo>
                <a:lnTo>
                  <a:pt x="192" y="189"/>
                </a:lnTo>
                <a:lnTo>
                  <a:pt x="190" y="189"/>
                </a:lnTo>
                <a:lnTo>
                  <a:pt x="190" y="187"/>
                </a:lnTo>
                <a:close/>
                <a:moveTo>
                  <a:pt x="37" y="83"/>
                </a:moveTo>
                <a:lnTo>
                  <a:pt x="31" y="82"/>
                </a:lnTo>
                <a:lnTo>
                  <a:pt x="34" y="78"/>
                </a:lnTo>
                <a:lnTo>
                  <a:pt x="27" y="78"/>
                </a:lnTo>
                <a:lnTo>
                  <a:pt x="29" y="75"/>
                </a:lnTo>
                <a:lnTo>
                  <a:pt x="23" y="75"/>
                </a:lnTo>
                <a:lnTo>
                  <a:pt x="23" y="78"/>
                </a:lnTo>
                <a:lnTo>
                  <a:pt x="22" y="74"/>
                </a:lnTo>
                <a:lnTo>
                  <a:pt x="11" y="69"/>
                </a:lnTo>
                <a:lnTo>
                  <a:pt x="5" y="71"/>
                </a:lnTo>
                <a:lnTo>
                  <a:pt x="1" y="66"/>
                </a:lnTo>
                <a:lnTo>
                  <a:pt x="7" y="64"/>
                </a:lnTo>
                <a:lnTo>
                  <a:pt x="3" y="63"/>
                </a:lnTo>
                <a:lnTo>
                  <a:pt x="3" y="60"/>
                </a:lnTo>
                <a:lnTo>
                  <a:pt x="0" y="60"/>
                </a:lnTo>
                <a:lnTo>
                  <a:pt x="0" y="56"/>
                </a:lnTo>
                <a:lnTo>
                  <a:pt x="6" y="53"/>
                </a:lnTo>
                <a:lnTo>
                  <a:pt x="17" y="52"/>
                </a:lnTo>
                <a:lnTo>
                  <a:pt x="18" y="49"/>
                </a:lnTo>
                <a:lnTo>
                  <a:pt x="22" y="48"/>
                </a:lnTo>
                <a:lnTo>
                  <a:pt x="30" y="56"/>
                </a:lnTo>
                <a:lnTo>
                  <a:pt x="35" y="52"/>
                </a:lnTo>
                <a:lnTo>
                  <a:pt x="39" y="56"/>
                </a:lnTo>
                <a:lnTo>
                  <a:pt x="39" y="52"/>
                </a:lnTo>
                <a:lnTo>
                  <a:pt x="48" y="53"/>
                </a:lnTo>
                <a:lnTo>
                  <a:pt x="45" y="51"/>
                </a:lnTo>
                <a:lnTo>
                  <a:pt x="45" y="41"/>
                </a:lnTo>
                <a:lnTo>
                  <a:pt x="40" y="30"/>
                </a:lnTo>
                <a:lnTo>
                  <a:pt x="50" y="31"/>
                </a:lnTo>
                <a:lnTo>
                  <a:pt x="52" y="38"/>
                </a:lnTo>
                <a:lnTo>
                  <a:pt x="64" y="40"/>
                </a:lnTo>
                <a:lnTo>
                  <a:pt x="73" y="36"/>
                </a:lnTo>
                <a:lnTo>
                  <a:pt x="69" y="34"/>
                </a:lnTo>
                <a:lnTo>
                  <a:pt x="70" y="30"/>
                </a:lnTo>
                <a:lnTo>
                  <a:pt x="88" y="21"/>
                </a:lnTo>
                <a:lnTo>
                  <a:pt x="91" y="5"/>
                </a:lnTo>
                <a:lnTo>
                  <a:pt x="103" y="0"/>
                </a:lnTo>
                <a:lnTo>
                  <a:pt x="105" y="6"/>
                </a:lnTo>
                <a:lnTo>
                  <a:pt x="113" y="6"/>
                </a:lnTo>
                <a:lnTo>
                  <a:pt x="114" y="13"/>
                </a:lnTo>
                <a:lnTo>
                  <a:pt x="126" y="18"/>
                </a:lnTo>
                <a:lnTo>
                  <a:pt x="126" y="24"/>
                </a:lnTo>
                <a:lnTo>
                  <a:pt x="132" y="25"/>
                </a:lnTo>
                <a:lnTo>
                  <a:pt x="136" y="20"/>
                </a:lnTo>
                <a:lnTo>
                  <a:pt x="137" y="28"/>
                </a:lnTo>
                <a:lnTo>
                  <a:pt x="145" y="34"/>
                </a:lnTo>
                <a:lnTo>
                  <a:pt x="150" y="34"/>
                </a:lnTo>
                <a:lnTo>
                  <a:pt x="158" y="36"/>
                </a:lnTo>
                <a:lnTo>
                  <a:pt x="163" y="42"/>
                </a:lnTo>
                <a:lnTo>
                  <a:pt x="173" y="42"/>
                </a:lnTo>
                <a:lnTo>
                  <a:pt x="184" y="47"/>
                </a:lnTo>
                <a:lnTo>
                  <a:pt x="178" y="55"/>
                </a:lnTo>
                <a:lnTo>
                  <a:pt x="175" y="64"/>
                </a:lnTo>
                <a:lnTo>
                  <a:pt x="175" y="76"/>
                </a:lnTo>
                <a:lnTo>
                  <a:pt x="172" y="79"/>
                </a:lnTo>
                <a:lnTo>
                  <a:pt x="167" y="78"/>
                </a:lnTo>
                <a:lnTo>
                  <a:pt x="166" y="82"/>
                </a:lnTo>
                <a:lnTo>
                  <a:pt x="155" y="96"/>
                </a:lnTo>
                <a:lnTo>
                  <a:pt x="154" y="103"/>
                </a:lnTo>
                <a:lnTo>
                  <a:pt x="152" y="104"/>
                </a:lnTo>
                <a:lnTo>
                  <a:pt x="155" y="105"/>
                </a:lnTo>
                <a:lnTo>
                  <a:pt x="157" y="100"/>
                </a:lnTo>
                <a:lnTo>
                  <a:pt x="163" y="99"/>
                </a:lnTo>
                <a:lnTo>
                  <a:pt x="164" y="105"/>
                </a:lnTo>
                <a:lnTo>
                  <a:pt x="167" y="110"/>
                </a:lnTo>
                <a:lnTo>
                  <a:pt x="164" y="113"/>
                </a:lnTo>
                <a:lnTo>
                  <a:pt x="169" y="120"/>
                </a:lnTo>
                <a:lnTo>
                  <a:pt x="168" y="123"/>
                </a:lnTo>
                <a:lnTo>
                  <a:pt x="162" y="126"/>
                </a:lnTo>
                <a:lnTo>
                  <a:pt x="167" y="132"/>
                </a:lnTo>
                <a:lnTo>
                  <a:pt x="164" y="138"/>
                </a:lnTo>
                <a:lnTo>
                  <a:pt x="166" y="143"/>
                </a:lnTo>
                <a:lnTo>
                  <a:pt x="176" y="145"/>
                </a:lnTo>
                <a:lnTo>
                  <a:pt x="174" y="153"/>
                </a:lnTo>
                <a:lnTo>
                  <a:pt x="173" y="153"/>
                </a:lnTo>
                <a:lnTo>
                  <a:pt x="173" y="154"/>
                </a:lnTo>
                <a:lnTo>
                  <a:pt x="162" y="162"/>
                </a:lnTo>
                <a:lnTo>
                  <a:pt x="162" y="164"/>
                </a:lnTo>
                <a:lnTo>
                  <a:pt x="155" y="167"/>
                </a:lnTo>
                <a:lnTo>
                  <a:pt x="139" y="161"/>
                </a:lnTo>
                <a:lnTo>
                  <a:pt x="141" y="159"/>
                </a:lnTo>
                <a:lnTo>
                  <a:pt x="139" y="157"/>
                </a:lnTo>
                <a:lnTo>
                  <a:pt x="136" y="160"/>
                </a:lnTo>
                <a:lnTo>
                  <a:pt x="135" y="157"/>
                </a:lnTo>
                <a:lnTo>
                  <a:pt x="133" y="161"/>
                </a:lnTo>
                <a:lnTo>
                  <a:pt x="124" y="157"/>
                </a:lnTo>
                <a:lnTo>
                  <a:pt x="111" y="166"/>
                </a:lnTo>
                <a:lnTo>
                  <a:pt x="110" y="171"/>
                </a:lnTo>
                <a:lnTo>
                  <a:pt x="113" y="178"/>
                </a:lnTo>
                <a:lnTo>
                  <a:pt x="96" y="180"/>
                </a:lnTo>
                <a:lnTo>
                  <a:pt x="92" y="177"/>
                </a:lnTo>
                <a:lnTo>
                  <a:pt x="92" y="175"/>
                </a:lnTo>
                <a:lnTo>
                  <a:pt x="88" y="176"/>
                </a:lnTo>
                <a:lnTo>
                  <a:pt x="77" y="170"/>
                </a:lnTo>
                <a:lnTo>
                  <a:pt x="77" y="174"/>
                </a:lnTo>
                <a:lnTo>
                  <a:pt x="60" y="172"/>
                </a:lnTo>
                <a:lnTo>
                  <a:pt x="57" y="169"/>
                </a:lnTo>
                <a:lnTo>
                  <a:pt x="47" y="167"/>
                </a:lnTo>
                <a:lnTo>
                  <a:pt x="48" y="163"/>
                </a:lnTo>
                <a:lnTo>
                  <a:pt x="42" y="161"/>
                </a:lnTo>
                <a:lnTo>
                  <a:pt x="47" y="155"/>
                </a:lnTo>
                <a:lnTo>
                  <a:pt x="50" y="136"/>
                </a:lnTo>
                <a:lnTo>
                  <a:pt x="53" y="135"/>
                </a:lnTo>
                <a:lnTo>
                  <a:pt x="50" y="135"/>
                </a:lnTo>
                <a:lnTo>
                  <a:pt x="52" y="117"/>
                </a:lnTo>
                <a:lnTo>
                  <a:pt x="60" y="131"/>
                </a:lnTo>
                <a:lnTo>
                  <a:pt x="57" y="119"/>
                </a:lnTo>
                <a:lnTo>
                  <a:pt x="50" y="115"/>
                </a:lnTo>
                <a:lnTo>
                  <a:pt x="53" y="111"/>
                </a:lnTo>
                <a:lnTo>
                  <a:pt x="52" y="102"/>
                </a:lnTo>
                <a:lnTo>
                  <a:pt x="42" y="98"/>
                </a:lnTo>
                <a:lnTo>
                  <a:pt x="38" y="91"/>
                </a:lnTo>
                <a:lnTo>
                  <a:pt x="39" y="87"/>
                </a:lnTo>
                <a:lnTo>
                  <a:pt x="37" y="85"/>
                </a:lnTo>
                <a:lnTo>
                  <a:pt x="37" y="83"/>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1" name="Freeform 100"/>
          <p:cNvSpPr>
            <a:spLocks noEditPoints="1"/>
          </p:cNvSpPr>
          <p:nvPr/>
        </p:nvSpPr>
        <p:spPr bwMode="auto">
          <a:xfrm>
            <a:off x="5081588" y="3041650"/>
            <a:ext cx="147637" cy="93663"/>
          </a:xfrm>
          <a:custGeom>
            <a:avLst/>
            <a:gdLst>
              <a:gd name="T0" fmla="*/ 2147483647 w 89"/>
              <a:gd name="T1" fmla="*/ 2147483647 h 57"/>
              <a:gd name="T2" fmla="*/ 2147483647 w 89"/>
              <a:gd name="T3" fmla="*/ 2147483647 h 57"/>
              <a:gd name="T4" fmla="*/ 2147483647 w 89"/>
              <a:gd name="T5" fmla="*/ 2147483647 h 57"/>
              <a:gd name="T6" fmla="*/ 2147483647 w 89"/>
              <a:gd name="T7" fmla="*/ 2147483647 h 57"/>
              <a:gd name="T8" fmla="*/ 2147483647 w 89"/>
              <a:gd name="T9" fmla="*/ 2147483647 h 57"/>
              <a:gd name="T10" fmla="*/ 2147483647 w 89"/>
              <a:gd name="T11" fmla="*/ 2147483647 h 57"/>
              <a:gd name="T12" fmla="*/ 2147483647 w 89"/>
              <a:gd name="T13" fmla="*/ 2147483647 h 57"/>
              <a:gd name="T14" fmla="*/ 2147483647 w 89"/>
              <a:gd name="T15" fmla="*/ 2147483647 h 57"/>
              <a:gd name="T16" fmla="*/ 2147483647 w 89"/>
              <a:gd name="T17" fmla="*/ 2147483647 h 57"/>
              <a:gd name="T18" fmla="*/ 2147483647 w 89"/>
              <a:gd name="T19" fmla="*/ 2147483647 h 57"/>
              <a:gd name="T20" fmla="*/ 2147483647 w 89"/>
              <a:gd name="T21" fmla="*/ 2147483647 h 57"/>
              <a:gd name="T22" fmla="*/ 2147483647 w 89"/>
              <a:gd name="T23" fmla="*/ 2147483647 h 57"/>
              <a:gd name="T24" fmla="*/ 0 w 89"/>
              <a:gd name="T25" fmla="*/ 2147483647 h 57"/>
              <a:gd name="T26" fmla="*/ 2147483647 w 89"/>
              <a:gd name="T27" fmla="*/ 2147483647 h 57"/>
              <a:gd name="T28" fmla="*/ 0 w 89"/>
              <a:gd name="T29" fmla="*/ 2147483647 h 57"/>
              <a:gd name="T30" fmla="*/ 2147483647 w 89"/>
              <a:gd name="T31" fmla="*/ 2147483647 h 57"/>
              <a:gd name="T32" fmla="*/ 2147483647 w 89"/>
              <a:gd name="T33" fmla="*/ 2147483647 h 57"/>
              <a:gd name="T34" fmla="*/ 2147483647 w 89"/>
              <a:gd name="T35" fmla="*/ 2147483647 h 57"/>
              <a:gd name="T36" fmla="*/ 2147483647 w 89"/>
              <a:gd name="T37" fmla="*/ 2147483647 h 57"/>
              <a:gd name="T38" fmla="*/ 2147483647 w 89"/>
              <a:gd name="T39" fmla="*/ 2147483647 h 57"/>
              <a:gd name="T40" fmla="*/ 2147483647 w 89"/>
              <a:gd name="T41" fmla="*/ 2147483647 h 57"/>
              <a:gd name="T42" fmla="*/ 2147483647 w 89"/>
              <a:gd name="T43" fmla="*/ 2147483647 h 57"/>
              <a:gd name="T44" fmla="*/ 2147483647 w 89"/>
              <a:gd name="T45" fmla="*/ 2147483647 h 57"/>
              <a:gd name="T46" fmla="*/ 2147483647 w 89"/>
              <a:gd name="T47" fmla="*/ 2147483647 h 57"/>
              <a:gd name="T48" fmla="*/ 2147483647 w 89"/>
              <a:gd name="T49" fmla="*/ 2147483647 h 57"/>
              <a:gd name="T50" fmla="*/ 2147483647 w 89"/>
              <a:gd name="T51" fmla="*/ 2147483647 h 57"/>
              <a:gd name="T52" fmla="*/ 2147483647 w 89"/>
              <a:gd name="T53" fmla="*/ 2147483647 h 57"/>
              <a:gd name="T54" fmla="*/ 2147483647 w 89"/>
              <a:gd name="T55" fmla="*/ 2147483647 h 57"/>
              <a:gd name="T56" fmla="*/ 2147483647 w 89"/>
              <a:gd name="T57" fmla="*/ 2147483647 h 57"/>
              <a:gd name="T58" fmla="*/ 2147483647 w 89"/>
              <a:gd name="T59" fmla="*/ 2147483647 h 57"/>
              <a:gd name="T60" fmla="*/ 2147483647 w 89"/>
              <a:gd name="T61" fmla="*/ 2147483647 h 57"/>
              <a:gd name="T62" fmla="*/ 2147483647 w 89"/>
              <a:gd name="T63" fmla="*/ 2147483647 h 57"/>
              <a:gd name="T64" fmla="*/ 2147483647 w 89"/>
              <a:gd name="T65" fmla="*/ 2147483647 h 57"/>
              <a:gd name="T66" fmla="*/ 2147483647 w 89"/>
              <a:gd name="T67" fmla="*/ 2147483647 h 57"/>
              <a:gd name="T68" fmla="*/ 2147483647 w 89"/>
              <a:gd name="T69" fmla="*/ 2147483647 h 57"/>
              <a:gd name="T70" fmla="*/ 2147483647 w 89"/>
              <a:gd name="T71" fmla="*/ 2147483647 h 57"/>
              <a:gd name="T72" fmla="*/ 2147483647 w 89"/>
              <a:gd name="T73" fmla="*/ 2147483647 h 57"/>
              <a:gd name="T74" fmla="*/ 2147483647 w 89"/>
              <a:gd name="T75" fmla="*/ 2147483647 h 57"/>
              <a:gd name="T76" fmla="*/ 2147483647 w 89"/>
              <a:gd name="T77" fmla="*/ 2147483647 h 57"/>
              <a:gd name="T78" fmla="*/ 2147483647 w 89"/>
              <a:gd name="T79" fmla="*/ 2147483647 h 57"/>
              <a:gd name="T80" fmla="*/ 2147483647 w 89"/>
              <a:gd name="T81" fmla="*/ 2147483647 h 57"/>
              <a:gd name="T82" fmla="*/ 2147483647 w 89"/>
              <a:gd name="T83" fmla="*/ 2147483647 h 57"/>
              <a:gd name="T84" fmla="*/ 2147483647 w 89"/>
              <a:gd name="T85" fmla="*/ 2147483647 h 57"/>
              <a:gd name="T86" fmla="*/ 2147483647 w 89"/>
              <a:gd name="T87" fmla="*/ 2147483647 h 57"/>
              <a:gd name="T88" fmla="*/ 2147483647 w 89"/>
              <a:gd name="T89" fmla="*/ 0 h 57"/>
              <a:gd name="T90" fmla="*/ 2147483647 w 89"/>
              <a:gd name="T91" fmla="*/ 2147483647 h 57"/>
              <a:gd name="T92" fmla="*/ 2147483647 w 89"/>
              <a:gd name="T93" fmla="*/ 2147483647 h 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89" h="57">
                <a:moveTo>
                  <a:pt x="10" y="26"/>
                </a:moveTo>
                <a:lnTo>
                  <a:pt x="3" y="19"/>
                </a:lnTo>
                <a:lnTo>
                  <a:pt x="10" y="16"/>
                </a:lnTo>
                <a:lnTo>
                  <a:pt x="16" y="18"/>
                </a:lnTo>
                <a:lnTo>
                  <a:pt x="17" y="22"/>
                </a:lnTo>
                <a:lnTo>
                  <a:pt x="10" y="26"/>
                </a:lnTo>
                <a:close/>
                <a:moveTo>
                  <a:pt x="20" y="27"/>
                </a:moveTo>
                <a:lnTo>
                  <a:pt x="22" y="31"/>
                </a:lnTo>
                <a:lnTo>
                  <a:pt x="17" y="28"/>
                </a:lnTo>
                <a:lnTo>
                  <a:pt x="20" y="27"/>
                </a:lnTo>
                <a:close/>
                <a:moveTo>
                  <a:pt x="3" y="47"/>
                </a:moveTo>
                <a:lnTo>
                  <a:pt x="5" y="41"/>
                </a:lnTo>
                <a:lnTo>
                  <a:pt x="0" y="37"/>
                </a:lnTo>
                <a:lnTo>
                  <a:pt x="2" y="35"/>
                </a:lnTo>
                <a:lnTo>
                  <a:pt x="0" y="31"/>
                </a:lnTo>
                <a:lnTo>
                  <a:pt x="15" y="28"/>
                </a:lnTo>
                <a:lnTo>
                  <a:pt x="21" y="33"/>
                </a:lnTo>
                <a:lnTo>
                  <a:pt x="7" y="39"/>
                </a:lnTo>
                <a:lnTo>
                  <a:pt x="3" y="47"/>
                </a:lnTo>
                <a:close/>
                <a:moveTo>
                  <a:pt x="88" y="5"/>
                </a:moveTo>
                <a:lnTo>
                  <a:pt x="89" y="9"/>
                </a:lnTo>
                <a:lnTo>
                  <a:pt x="86" y="10"/>
                </a:lnTo>
                <a:lnTo>
                  <a:pt x="79" y="23"/>
                </a:lnTo>
                <a:lnTo>
                  <a:pt x="79" y="39"/>
                </a:lnTo>
                <a:lnTo>
                  <a:pt x="85" y="49"/>
                </a:lnTo>
                <a:lnTo>
                  <a:pt x="81" y="50"/>
                </a:lnTo>
                <a:lnTo>
                  <a:pt x="78" y="57"/>
                </a:lnTo>
                <a:lnTo>
                  <a:pt x="71" y="54"/>
                </a:lnTo>
                <a:lnTo>
                  <a:pt x="66" y="57"/>
                </a:lnTo>
                <a:lnTo>
                  <a:pt x="49" y="43"/>
                </a:lnTo>
                <a:lnTo>
                  <a:pt x="35" y="48"/>
                </a:lnTo>
                <a:lnTo>
                  <a:pt x="39" y="36"/>
                </a:lnTo>
                <a:lnTo>
                  <a:pt x="35" y="34"/>
                </a:lnTo>
                <a:lnTo>
                  <a:pt x="32" y="39"/>
                </a:lnTo>
                <a:lnTo>
                  <a:pt x="27" y="35"/>
                </a:lnTo>
                <a:lnTo>
                  <a:pt x="24" y="26"/>
                </a:lnTo>
                <a:lnTo>
                  <a:pt x="29" y="24"/>
                </a:lnTo>
                <a:lnTo>
                  <a:pt x="23" y="23"/>
                </a:lnTo>
                <a:lnTo>
                  <a:pt x="22" y="19"/>
                </a:lnTo>
                <a:lnTo>
                  <a:pt x="25" y="19"/>
                </a:lnTo>
                <a:lnTo>
                  <a:pt x="22" y="17"/>
                </a:lnTo>
                <a:lnTo>
                  <a:pt x="24" y="12"/>
                </a:lnTo>
                <a:lnTo>
                  <a:pt x="42" y="2"/>
                </a:lnTo>
                <a:lnTo>
                  <a:pt x="50" y="4"/>
                </a:lnTo>
                <a:lnTo>
                  <a:pt x="51" y="0"/>
                </a:lnTo>
                <a:lnTo>
                  <a:pt x="73" y="5"/>
                </a:lnTo>
                <a:lnTo>
                  <a:pt x="88" y="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2" name="Freeform 101"/>
          <p:cNvSpPr>
            <a:spLocks/>
          </p:cNvSpPr>
          <p:nvPr/>
        </p:nvSpPr>
        <p:spPr bwMode="auto">
          <a:xfrm>
            <a:off x="5062538" y="3111500"/>
            <a:ext cx="168275" cy="103188"/>
          </a:xfrm>
          <a:custGeom>
            <a:avLst/>
            <a:gdLst>
              <a:gd name="T0" fmla="*/ 2147483647 w 102"/>
              <a:gd name="T1" fmla="*/ 2147483647 h 62"/>
              <a:gd name="T2" fmla="*/ 2147483647 w 102"/>
              <a:gd name="T3" fmla="*/ 2147483647 h 62"/>
              <a:gd name="T4" fmla="*/ 2147483647 w 102"/>
              <a:gd name="T5" fmla="*/ 2147483647 h 62"/>
              <a:gd name="T6" fmla="*/ 2147483647 w 102"/>
              <a:gd name="T7" fmla="*/ 2147483647 h 62"/>
              <a:gd name="T8" fmla="*/ 2147483647 w 102"/>
              <a:gd name="T9" fmla="*/ 2147483647 h 62"/>
              <a:gd name="T10" fmla="*/ 2147483647 w 102"/>
              <a:gd name="T11" fmla="*/ 2147483647 h 62"/>
              <a:gd name="T12" fmla="*/ 2147483647 w 102"/>
              <a:gd name="T13" fmla="*/ 2147483647 h 62"/>
              <a:gd name="T14" fmla="*/ 2147483647 w 102"/>
              <a:gd name="T15" fmla="*/ 2147483647 h 62"/>
              <a:gd name="T16" fmla="*/ 2147483647 w 102"/>
              <a:gd name="T17" fmla="*/ 2147483647 h 62"/>
              <a:gd name="T18" fmla="*/ 0 w 102"/>
              <a:gd name="T19" fmla="*/ 2147483647 h 62"/>
              <a:gd name="T20" fmla="*/ 2147483647 w 102"/>
              <a:gd name="T21" fmla="*/ 2147483647 h 62"/>
              <a:gd name="T22" fmla="*/ 2147483647 w 102"/>
              <a:gd name="T23" fmla="*/ 2147483647 h 62"/>
              <a:gd name="T24" fmla="*/ 2147483647 w 102"/>
              <a:gd name="T25" fmla="*/ 2147483647 h 62"/>
              <a:gd name="T26" fmla="*/ 2147483647 w 102"/>
              <a:gd name="T27" fmla="*/ 2147483647 h 62"/>
              <a:gd name="T28" fmla="*/ 2147483647 w 102"/>
              <a:gd name="T29" fmla="*/ 2147483647 h 62"/>
              <a:gd name="T30" fmla="*/ 2147483647 w 102"/>
              <a:gd name="T31" fmla="*/ 2147483647 h 62"/>
              <a:gd name="T32" fmla="*/ 2147483647 w 102"/>
              <a:gd name="T33" fmla="*/ 2147483647 h 62"/>
              <a:gd name="T34" fmla="*/ 2147483647 w 102"/>
              <a:gd name="T35" fmla="*/ 2147483647 h 62"/>
              <a:gd name="T36" fmla="*/ 2147483647 w 102"/>
              <a:gd name="T37" fmla="*/ 2147483647 h 62"/>
              <a:gd name="T38" fmla="*/ 2147483647 w 102"/>
              <a:gd name="T39" fmla="*/ 2147483647 h 62"/>
              <a:gd name="T40" fmla="*/ 2147483647 w 102"/>
              <a:gd name="T41" fmla="*/ 2147483647 h 62"/>
              <a:gd name="T42" fmla="*/ 2147483647 w 102"/>
              <a:gd name="T43" fmla="*/ 0 h 62"/>
              <a:gd name="T44" fmla="*/ 2147483647 w 102"/>
              <a:gd name="T45" fmla="*/ 2147483647 h 62"/>
              <a:gd name="T46" fmla="*/ 2147483647 w 102"/>
              <a:gd name="T47" fmla="*/ 2147483647 h 62"/>
              <a:gd name="T48" fmla="*/ 2147483647 w 102"/>
              <a:gd name="T49" fmla="*/ 2147483647 h 62"/>
              <a:gd name="T50" fmla="*/ 2147483647 w 102"/>
              <a:gd name="T51" fmla="*/ 2147483647 h 62"/>
              <a:gd name="T52" fmla="*/ 2147483647 w 102"/>
              <a:gd name="T53" fmla="*/ 2147483647 h 62"/>
              <a:gd name="T54" fmla="*/ 2147483647 w 102"/>
              <a:gd name="T55" fmla="*/ 2147483647 h 62"/>
              <a:gd name="T56" fmla="*/ 2147483647 w 102"/>
              <a:gd name="T57" fmla="*/ 2147483647 h 62"/>
              <a:gd name="T58" fmla="*/ 2147483647 w 102"/>
              <a:gd name="T59" fmla="*/ 2147483647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2" h="62">
                <a:moveTo>
                  <a:pt x="101" y="50"/>
                </a:moveTo>
                <a:lnTo>
                  <a:pt x="94" y="59"/>
                </a:lnTo>
                <a:lnTo>
                  <a:pt x="85" y="58"/>
                </a:lnTo>
                <a:lnTo>
                  <a:pt x="79" y="62"/>
                </a:lnTo>
                <a:lnTo>
                  <a:pt x="65" y="50"/>
                </a:lnTo>
                <a:lnTo>
                  <a:pt x="58" y="49"/>
                </a:lnTo>
                <a:lnTo>
                  <a:pt x="55" y="42"/>
                </a:lnTo>
                <a:lnTo>
                  <a:pt x="45" y="47"/>
                </a:lnTo>
                <a:lnTo>
                  <a:pt x="15" y="43"/>
                </a:lnTo>
                <a:lnTo>
                  <a:pt x="0" y="52"/>
                </a:lnTo>
                <a:lnTo>
                  <a:pt x="1" y="32"/>
                </a:lnTo>
                <a:lnTo>
                  <a:pt x="6" y="27"/>
                </a:lnTo>
                <a:lnTo>
                  <a:pt x="6" y="21"/>
                </a:lnTo>
                <a:lnTo>
                  <a:pt x="10" y="13"/>
                </a:lnTo>
                <a:lnTo>
                  <a:pt x="23" y="8"/>
                </a:lnTo>
                <a:lnTo>
                  <a:pt x="24" y="13"/>
                </a:lnTo>
                <a:lnTo>
                  <a:pt x="30" y="19"/>
                </a:lnTo>
                <a:lnTo>
                  <a:pt x="32" y="26"/>
                </a:lnTo>
                <a:lnTo>
                  <a:pt x="40" y="29"/>
                </a:lnTo>
                <a:lnTo>
                  <a:pt x="48" y="22"/>
                </a:lnTo>
                <a:lnTo>
                  <a:pt x="47" y="5"/>
                </a:lnTo>
                <a:lnTo>
                  <a:pt x="61" y="0"/>
                </a:lnTo>
                <a:lnTo>
                  <a:pt x="78" y="14"/>
                </a:lnTo>
                <a:lnTo>
                  <a:pt x="83" y="11"/>
                </a:lnTo>
                <a:lnTo>
                  <a:pt x="90" y="14"/>
                </a:lnTo>
                <a:lnTo>
                  <a:pt x="97" y="20"/>
                </a:lnTo>
                <a:lnTo>
                  <a:pt x="95" y="30"/>
                </a:lnTo>
                <a:lnTo>
                  <a:pt x="98" y="33"/>
                </a:lnTo>
                <a:lnTo>
                  <a:pt x="102" y="46"/>
                </a:lnTo>
                <a:lnTo>
                  <a:pt x="101" y="50"/>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3" name="Freeform 102"/>
          <p:cNvSpPr>
            <a:spLocks noEditPoints="1"/>
          </p:cNvSpPr>
          <p:nvPr/>
        </p:nvSpPr>
        <p:spPr bwMode="auto">
          <a:xfrm>
            <a:off x="4760913" y="3127375"/>
            <a:ext cx="165100" cy="133350"/>
          </a:xfrm>
          <a:custGeom>
            <a:avLst/>
            <a:gdLst>
              <a:gd name="T0" fmla="*/ 2147483647 w 100"/>
              <a:gd name="T1" fmla="*/ 2147483647 h 81"/>
              <a:gd name="T2" fmla="*/ 2147483647 w 100"/>
              <a:gd name="T3" fmla="*/ 2147483647 h 81"/>
              <a:gd name="T4" fmla="*/ 2147483647 w 100"/>
              <a:gd name="T5" fmla="*/ 2147483647 h 81"/>
              <a:gd name="T6" fmla="*/ 2147483647 w 100"/>
              <a:gd name="T7" fmla="*/ 2147483647 h 81"/>
              <a:gd name="T8" fmla="*/ 2147483647 w 100"/>
              <a:gd name="T9" fmla="*/ 2147483647 h 81"/>
              <a:gd name="T10" fmla="*/ 2147483647 w 100"/>
              <a:gd name="T11" fmla="*/ 2147483647 h 81"/>
              <a:gd name="T12" fmla="*/ 2147483647 w 100"/>
              <a:gd name="T13" fmla="*/ 2147483647 h 81"/>
              <a:gd name="T14" fmla="*/ 2147483647 w 100"/>
              <a:gd name="T15" fmla="*/ 2147483647 h 81"/>
              <a:gd name="T16" fmla="*/ 2147483647 w 100"/>
              <a:gd name="T17" fmla="*/ 2147483647 h 81"/>
              <a:gd name="T18" fmla="*/ 2147483647 w 100"/>
              <a:gd name="T19" fmla="*/ 2147483647 h 81"/>
              <a:gd name="T20" fmla="*/ 2147483647 w 100"/>
              <a:gd name="T21" fmla="*/ 2147483647 h 81"/>
              <a:gd name="T22" fmla="*/ 2147483647 w 100"/>
              <a:gd name="T23" fmla="*/ 2147483647 h 81"/>
              <a:gd name="T24" fmla="*/ 2147483647 w 100"/>
              <a:gd name="T25" fmla="*/ 2147483647 h 81"/>
              <a:gd name="T26" fmla="*/ 2147483647 w 100"/>
              <a:gd name="T27" fmla="*/ 2147483647 h 81"/>
              <a:gd name="T28" fmla="*/ 2147483647 w 100"/>
              <a:gd name="T29" fmla="*/ 2147483647 h 81"/>
              <a:gd name="T30" fmla="*/ 2147483647 w 100"/>
              <a:gd name="T31" fmla="*/ 2147483647 h 81"/>
              <a:gd name="T32" fmla="*/ 2147483647 w 100"/>
              <a:gd name="T33" fmla="*/ 2147483647 h 81"/>
              <a:gd name="T34" fmla="*/ 2147483647 w 100"/>
              <a:gd name="T35" fmla="*/ 2147483647 h 81"/>
              <a:gd name="T36" fmla="*/ 2147483647 w 100"/>
              <a:gd name="T37" fmla="*/ 2147483647 h 81"/>
              <a:gd name="T38" fmla="*/ 2147483647 w 100"/>
              <a:gd name="T39" fmla="*/ 2147483647 h 81"/>
              <a:gd name="T40" fmla="*/ 2147483647 w 100"/>
              <a:gd name="T41" fmla="*/ 2147483647 h 81"/>
              <a:gd name="T42" fmla="*/ 2147483647 w 100"/>
              <a:gd name="T43" fmla="*/ 2147483647 h 81"/>
              <a:gd name="T44" fmla="*/ 2147483647 w 100"/>
              <a:gd name="T45" fmla="*/ 2147483647 h 81"/>
              <a:gd name="T46" fmla="*/ 2147483647 w 100"/>
              <a:gd name="T47" fmla="*/ 2147483647 h 81"/>
              <a:gd name="T48" fmla="*/ 2147483647 w 100"/>
              <a:gd name="T49" fmla="*/ 2147483647 h 81"/>
              <a:gd name="T50" fmla="*/ 2147483647 w 100"/>
              <a:gd name="T51" fmla="*/ 2147483647 h 81"/>
              <a:gd name="T52" fmla="*/ 2147483647 w 100"/>
              <a:gd name="T53" fmla="*/ 2147483647 h 81"/>
              <a:gd name="T54" fmla="*/ 2147483647 w 100"/>
              <a:gd name="T55" fmla="*/ 2147483647 h 81"/>
              <a:gd name="T56" fmla="*/ 2147483647 w 100"/>
              <a:gd name="T57" fmla="*/ 2147483647 h 81"/>
              <a:gd name="T58" fmla="*/ 2147483647 w 100"/>
              <a:gd name="T59" fmla="*/ 2147483647 h 81"/>
              <a:gd name="T60" fmla="*/ 2147483647 w 100"/>
              <a:gd name="T61" fmla="*/ 2147483647 h 81"/>
              <a:gd name="T62" fmla="*/ 2147483647 w 100"/>
              <a:gd name="T63" fmla="*/ 2147483647 h 81"/>
              <a:gd name="T64" fmla="*/ 2147483647 w 100"/>
              <a:gd name="T65" fmla="*/ 2147483647 h 81"/>
              <a:gd name="T66" fmla="*/ 2147483647 w 100"/>
              <a:gd name="T67" fmla="*/ 2147483647 h 81"/>
              <a:gd name="T68" fmla="*/ 2147483647 w 100"/>
              <a:gd name="T69" fmla="*/ 2147483647 h 81"/>
              <a:gd name="T70" fmla="*/ 2147483647 w 100"/>
              <a:gd name="T71" fmla="*/ 2147483647 h 81"/>
              <a:gd name="T72" fmla="*/ 2147483647 w 100"/>
              <a:gd name="T73" fmla="*/ 2147483647 h 81"/>
              <a:gd name="T74" fmla="*/ 2147483647 w 100"/>
              <a:gd name="T75" fmla="*/ 2147483647 h 81"/>
              <a:gd name="T76" fmla="*/ 2147483647 w 100"/>
              <a:gd name="T77" fmla="*/ 2147483647 h 81"/>
              <a:gd name="T78" fmla="*/ 2147483647 w 100"/>
              <a:gd name="T79" fmla="*/ 2147483647 h 81"/>
              <a:gd name="T80" fmla="*/ 2147483647 w 100"/>
              <a:gd name="T81" fmla="*/ 2147483647 h 81"/>
              <a:gd name="T82" fmla="*/ 2147483647 w 100"/>
              <a:gd name="T83" fmla="*/ 2147483647 h 81"/>
              <a:gd name="T84" fmla="*/ 2147483647 w 100"/>
              <a:gd name="T85" fmla="*/ 2147483647 h 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0" h="81">
                <a:moveTo>
                  <a:pt x="27" y="17"/>
                </a:moveTo>
                <a:lnTo>
                  <a:pt x="15" y="18"/>
                </a:lnTo>
                <a:lnTo>
                  <a:pt x="8" y="20"/>
                </a:lnTo>
                <a:lnTo>
                  <a:pt x="5" y="28"/>
                </a:lnTo>
                <a:lnTo>
                  <a:pt x="7" y="27"/>
                </a:lnTo>
                <a:lnTo>
                  <a:pt x="7" y="30"/>
                </a:lnTo>
                <a:lnTo>
                  <a:pt x="3" y="27"/>
                </a:lnTo>
                <a:lnTo>
                  <a:pt x="3" y="24"/>
                </a:lnTo>
                <a:lnTo>
                  <a:pt x="8" y="16"/>
                </a:lnTo>
                <a:lnTo>
                  <a:pt x="14" y="15"/>
                </a:lnTo>
                <a:lnTo>
                  <a:pt x="20" y="14"/>
                </a:lnTo>
                <a:lnTo>
                  <a:pt x="27" y="4"/>
                </a:lnTo>
                <a:lnTo>
                  <a:pt x="37" y="0"/>
                </a:lnTo>
                <a:lnTo>
                  <a:pt x="33" y="4"/>
                </a:lnTo>
                <a:lnTo>
                  <a:pt x="35" y="13"/>
                </a:lnTo>
                <a:lnTo>
                  <a:pt x="32" y="20"/>
                </a:lnTo>
                <a:lnTo>
                  <a:pt x="27" y="17"/>
                </a:lnTo>
                <a:close/>
                <a:moveTo>
                  <a:pt x="8" y="72"/>
                </a:moveTo>
                <a:lnTo>
                  <a:pt x="8" y="67"/>
                </a:lnTo>
                <a:lnTo>
                  <a:pt x="6" y="66"/>
                </a:lnTo>
                <a:lnTo>
                  <a:pt x="8" y="66"/>
                </a:lnTo>
                <a:lnTo>
                  <a:pt x="8" y="59"/>
                </a:lnTo>
                <a:lnTo>
                  <a:pt x="0" y="56"/>
                </a:lnTo>
                <a:lnTo>
                  <a:pt x="1" y="45"/>
                </a:lnTo>
                <a:lnTo>
                  <a:pt x="1" y="50"/>
                </a:lnTo>
                <a:lnTo>
                  <a:pt x="4" y="47"/>
                </a:lnTo>
                <a:lnTo>
                  <a:pt x="3" y="43"/>
                </a:lnTo>
                <a:lnTo>
                  <a:pt x="0" y="44"/>
                </a:lnTo>
                <a:lnTo>
                  <a:pt x="1" y="28"/>
                </a:lnTo>
                <a:lnTo>
                  <a:pt x="10" y="32"/>
                </a:lnTo>
                <a:lnTo>
                  <a:pt x="8" y="29"/>
                </a:lnTo>
                <a:lnTo>
                  <a:pt x="14" y="24"/>
                </a:lnTo>
                <a:lnTo>
                  <a:pt x="14" y="31"/>
                </a:lnTo>
                <a:lnTo>
                  <a:pt x="18" y="31"/>
                </a:lnTo>
                <a:lnTo>
                  <a:pt x="16" y="21"/>
                </a:lnTo>
                <a:lnTo>
                  <a:pt x="23" y="18"/>
                </a:lnTo>
                <a:lnTo>
                  <a:pt x="27" y="17"/>
                </a:lnTo>
                <a:lnTo>
                  <a:pt x="31" y="19"/>
                </a:lnTo>
                <a:lnTo>
                  <a:pt x="31" y="20"/>
                </a:lnTo>
                <a:lnTo>
                  <a:pt x="31" y="25"/>
                </a:lnTo>
                <a:lnTo>
                  <a:pt x="25" y="28"/>
                </a:lnTo>
                <a:lnTo>
                  <a:pt x="32" y="27"/>
                </a:lnTo>
                <a:lnTo>
                  <a:pt x="30" y="33"/>
                </a:lnTo>
                <a:lnTo>
                  <a:pt x="31" y="30"/>
                </a:lnTo>
                <a:lnTo>
                  <a:pt x="41" y="33"/>
                </a:lnTo>
                <a:lnTo>
                  <a:pt x="38" y="40"/>
                </a:lnTo>
                <a:lnTo>
                  <a:pt x="35" y="42"/>
                </a:lnTo>
                <a:lnTo>
                  <a:pt x="32" y="40"/>
                </a:lnTo>
                <a:lnTo>
                  <a:pt x="34" y="37"/>
                </a:lnTo>
                <a:lnTo>
                  <a:pt x="31" y="40"/>
                </a:lnTo>
                <a:lnTo>
                  <a:pt x="30" y="49"/>
                </a:lnTo>
                <a:lnTo>
                  <a:pt x="26" y="48"/>
                </a:lnTo>
                <a:lnTo>
                  <a:pt x="28" y="50"/>
                </a:lnTo>
                <a:lnTo>
                  <a:pt x="27" y="52"/>
                </a:lnTo>
                <a:lnTo>
                  <a:pt x="21" y="52"/>
                </a:lnTo>
                <a:lnTo>
                  <a:pt x="25" y="55"/>
                </a:lnTo>
                <a:lnTo>
                  <a:pt x="23" y="57"/>
                </a:lnTo>
                <a:lnTo>
                  <a:pt x="22" y="59"/>
                </a:lnTo>
                <a:lnTo>
                  <a:pt x="23" y="65"/>
                </a:lnTo>
                <a:lnTo>
                  <a:pt x="19" y="67"/>
                </a:lnTo>
                <a:lnTo>
                  <a:pt x="24" y="72"/>
                </a:lnTo>
                <a:lnTo>
                  <a:pt x="19" y="74"/>
                </a:lnTo>
                <a:lnTo>
                  <a:pt x="8" y="72"/>
                </a:lnTo>
                <a:close/>
                <a:moveTo>
                  <a:pt x="8" y="28"/>
                </a:moveTo>
                <a:lnTo>
                  <a:pt x="7" y="24"/>
                </a:lnTo>
                <a:lnTo>
                  <a:pt x="12" y="20"/>
                </a:lnTo>
                <a:lnTo>
                  <a:pt x="8" y="28"/>
                </a:lnTo>
                <a:close/>
                <a:moveTo>
                  <a:pt x="64" y="48"/>
                </a:moveTo>
                <a:lnTo>
                  <a:pt x="64" y="52"/>
                </a:lnTo>
                <a:lnTo>
                  <a:pt x="58" y="58"/>
                </a:lnTo>
                <a:lnTo>
                  <a:pt x="62" y="62"/>
                </a:lnTo>
                <a:lnTo>
                  <a:pt x="56" y="66"/>
                </a:lnTo>
                <a:lnTo>
                  <a:pt x="58" y="67"/>
                </a:lnTo>
                <a:lnTo>
                  <a:pt x="57" y="70"/>
                </a:lnTo>
                <a:lnTo>
                  <a:pt x="52" y="68"/>
                </a:lnTo>
                <a:lnTo>
                  <a:pt x="52" y="65"/>
                </a:lnTo>
                <a:lnTo>
                  <a:pt x="45" y="65"/>
                </a:lnTo>
                <a:lnTo>
                  <a:pt x="42" y="53"/>
                </a:lnTo>
                <a:lnTo>
                  <a:pt x="39" y="51"/>
                </a:lnTo>
                <a:lnTo>
                  <a:pt x="46" y="51"/>
                </a:lnTo>
                <a:lnTo>
                  <a:pt x="49" y="47"/>
                </a:lnTo>
                <a:lnTo>
                  <a:pt x="45" y="45"/>
                </a:lnTo>
                <a:lnTo>
                  <a:pt x="52" y="46"/>
                </a:lnTo>
                <a:lnTo>
                  <a:pt x="51" y="50"/>
                </a:lnTo>
                <a:lnTo>
                  <a:pt x="53" y="53"/>
                </a:lnTo>
                <a:lnTo>
                  <a:pt x="54" y="47"/>
                </a:lnTo>
                <a:lnTo>
                  <a:pt x="56" y="51"/>
                </a:lnTo>
                <a:lnTo>
                  <a:pt x="56" y="47"/>
                </a:lnTo>
                <a:lnTo>
                  <a:pt x="53" y="46"/>
                </a:lnTo>
                <a:lnTo>
                  <a:pt x="60" y="42"/>
                </a:lnTo>
                <a:lnTo>
                  <a:pt x="64" y="44"/>
                </a:lnTo>
                <a:lnTo>
                  <a:pt x="64" y="48"/>
                </a:lnTo>
                <a:close/>
                <a:moveTo>
                  <a:pt x="23" y="57"/>
                </a:moveTo>
                <a:lnTo>
                  <a:pt x="27" y="56"/>
                </a:lnTo>
                <a:lnTo>
                  <a:pt x="32" y="54"/>
                </a:lnTo>
                <a:lnTo>
                  <a:pt x="34" y="59"/>
                </a:lnTo>
                <a:lnTo>
                  <a:pt x="37" y="55"/>
                </a:lnTo>
                <a:lnTo>
                  <a:pt x="38" y="67"/>
                </a:lnTo>
                <a:lnTo>
                  <a:pt x="29" y="67"/>
                </a:lnTo>
                <a:lnTo>
                  <a:pt x="23" y="58"/>
                </a:lnTo>
                <a:lnTo>
                  <a:pt x="23" y="57"/>
                </a:lnTo>
                <a:close/>
                <a:moveTo>
                  <a:pt x="99" y="70"/>
                </a:moveTo>
                <a:lnTo>
                  <a:pt x="94" y="67"/>
                </a:lnTo>
                <a:lnTo>
                  <a:pt x="94" y="62"/>
                </a:lnTo>
                <a:lnTo>
                  <a:pt x="100" y="66"/>
                </a:lnTo>
                <a:lnTo>
                  <a:pt x="99" y="70"/>
                </a:lnTo>
                <a:close/>
                <a:moveTo>
                  <a:pt x="37" y="77"/>
                </a:moveTo>
                <a:lnTo>
                  <a:pt x="37" y="72"/>
                </a:lnTo>
                <a:lnTo>
                  <a:pt x="41" y="66"/>
                </a:lnTo>
                <a:lnTo>
                  <a:pt x="37" y="77"/>
                </a:lnTo>
                <a:close/>
                <a:moveTo>
                  <a:pt x="27" y="70"/>
                </a:moveTo>
                <a:lnTo>
                  <a:pt x="28" y="73"/>
                </a:lnTo>
                <a:lnTo>
                  <a:pt x="26" y="73"/>
                </a:lnTo>
                <a:lnTo>
                  <a:pt x="22" y="69"/>
                </a:lnTo>
                <a:lnTo>
                  <a:pt x="27" y="70"/>
                </a:lnTo>
                <a:close/>
                <a:moveTo>
                  <a:pt x="58" y="73"/>
                </a:moveTo>
                <a:lnTo>
                  <a:pt x="60" y="69"/>
                </a:lnTo>
                <a:lnTo>
                  <a:pt x="64" y="70"/>
                </a:lnTo>
                <a:lnTo>
                  <a:pt x="58" y="73"/>
                </a:lnTo>
                <a:close/>
                <a:moveTo>
                  <a:pt x="41" y="75"/>
                </a:moveTo>
                <a:lnTo>
                  <a:pt x="45" y="71"/>
                </a:lnTo>
                <a:lnTo>
                  <a:pt x="50" y="72"/>
                </a:lnTo>
                <a:lnTo>
                  <a:pt x="53" y="77"/>
                </a:lnTo>
                <a:lnTo>
                  <a:pt x="48" y="79"/>
                </a:lnTo>
                <a:lnTo>
                  <a:pt x="41" y="75"/>
                </a:lnTo>
                <a:close/>
                <a:moveTo>
                  <a:pt x="53" y="71"/>
                </a:moveTo>
                <a:lnTo>
                  <a:pt x="58" y="74"/>
                </a:lnTo>
                <a:lnTo>
                  <a:pt x="55" y="81"/>
                </a:lnTo>
                <a:lnTo>
                  <a:pt x="52" y="71"/>
                </a:lnTo>
                <a:lnTo>
                  <a:pt x="53" y="71"/>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4" name="Freeform 103"/>
          <p:cNvSpPr>
            <a:spLocks noEditPoints="1"/>
          </p:cNvSpPr>
          <p:nvPr/>
        </p:nvSpPr>
        <p:spPr bwMode="auto">
          <a:xfrm>
            <a:off x="4652963" y="3303588"/>
            <a:ext cx="88900" cy="101600"/>
          </a:xfrm>
          <a:custGeom>
            <a:avLst/>
            <a:gdLst>
              <a:gd name="T0" fmla="*/ 2147483647 w 54"/>
              <a:gd name="T1" fmla="*/ 2147483647 h 62"/>
              <a:gd name="T2" fmla="*/ 2147483647 w 54"/>
              <a:gd name="T3" fmla="*/ 2147483647 h 62"/>
              <a:gd name="T4" fmla="*/ 2147483647 w 54"/>
              <a:gd name="T5" fmla="*/ 2147483647 h 62"/>
              <a:gd name="T6" fmla="*/ 2147483647 w 54"/>
              <a:gd name="T7" fmla="*/ 2147483647 h 62"/>
              <a:gd name="T8" fmla="*/ 2147483647 w 54"/>
              <a:gd name="T9" fmla="*/ 2147483647 h 62"/>
              <a:gd name="T10" fmla="*/ 2147483647 w 54"/>
              <a:gd name="T11" fmla="*/ 2147483647 h 62"/>
              <a:gd name="T12" fmla="*/ 2147483647 w 54"/>
              <a:gd name="T13" fmla="*/ 2147483647 h 62"/>
              <a:gd name="T14" fmla="*/ 2147483647 w 54"/>
              <a:gd name="T15" fmla="*/ 0 h 62"/>
              <a:gd name="T16" fmla="*/ 2147483647 w 54"/>
              <a:gd name="T17" fmla="*/ 2147483647 h 62"/>
              <a:gd name="T18" fmla="*/ 2147483647 w 54"/>
              <a:gd name="T19" fmla="*/ 2147483647 h 62"/>
              <a:gd name="T20" fmla="*/ 2147483647 w 54"/>
              <a:gd name="T21" fmla="*/ 2147483647 h 62"/>
              <a:gd name="T22" fmla="*/ 2147483647 w 54"/>
              <a:gd name="T23" fmla="*/ 2147483647 h 62"/>
              <a:gd name="T24" fmla="*/ 2147483647 w 54"/>
              <a:gd name="T25" fmla="*/ 2147483647 h 62"/>
              <a:gd name="T26" fmla="*/ 2147483647 w 54"/>
              <a:gd name="T27" fmla="*/ 2147483647 h 62"/>
              <a:gd name="T28" fmla="*/ 2147483647 w 54"/>
              <a:gd name="T29" fmla="*/ 2147483647 h 62"/>
              <a:gd name="T30" fmla="*/ 2147483647 w 54"/>
              <a:gd name="T31" fmla="*/ 2147483647 h 62"/>
              <a:gd name="T32" fmla="*/ 2147483647 w 54"/>
              <a:gd name="T33" fmla="*/ 2147483647 h 62"/>
              <a:gd name="T34" fmla="*/ 2147483647 w 54"/>
              <a:gd name="T35" fmla="*/ 2147483647 h 62"/>
              <a:gd name="T36" fmla="*/ 2147483647 w 54"/>
              <a:gd name="T37" fmla="*/ 2147483647 h 62"/>
              <a:gd name="T38" fmla="*/ 2147483647 w 54"/>
              <a:gd name="T39" fmla="*/ 2147483647 h 62"/>
              <a:gd name="T40" fmla="*/ 2147483647 w 54"/>
              <a:gd name="T41" fmla="*/ 2147483647 h 62"/>
              <a:gd name="T42" fmla="*/ 2147483647 w 54"/>
              <a:gd name="T43" fmla="*/ 2147483647 h 62"/>
              <a:gd name="T44" fmla="*/ 2147483647 w 54"/>
              <a:gd name="T45" fmla="*/ 2147483647 h 62"/>
              <a:gd name="T46" fmla="*/ 2147483647 w 54"/>
              <a:gd name="T47" fmla="*/ 2147483647 h 62"/>
              <a:gd name="T48" fmla="*/ 2147483647 w 54"/>
              <a:gd name="T49" fmla="*/ 2147483647 h 62"/>
              <a:gd name="T50" fmla="*/ 2147483647 w 54"/>
              <a:gd name="T51" fmla="*/ 2147483647 h 62"/>
              <a:gd name="T52" fmla="*/ 2147483647 w 54"/>
              <a:gd name="T53" fmla="*/ 2147483647 h 62"/>
              <a:gd name="T54" fmla="*/ 2147483647 w 54"/>
              <a:gd name="T55" fmla="*/ 2147483647 h 62"/>
              <a:gd name="T56" fmla="*/ 2147483647 w 54"/>
              <a:gd name="T57" fmla="*/ 2147483647 h 62"/>
              <a:gd name="T58" fmla="*/ 2147483647 w 54"/>
              <a:gd name="T59" fmla="*/ 2147483647 h 62"/>
              <a:gd name="T60" fmla="*/ 2147483647 w 54"/>
              <a:gd name="T61" fmla="*/ 2147483647 h 62"/>
              <a:gd name="T62" fmla="*/ 2147483647 w 54"/>
              <a:gd name="T63" fmla="*/ 2147483647 h 62"/>
              <a:gd name="T64" fmla="*/ 2147483647 w 54"/>
              <a:gd name="T65" fmla="*/ 2147483647 h 62"/>
              <a:gd name="T66" fmla="*/ 2147483647 w 54"/>
              <a:gd name="T67" fmla="*/ 2147483647 h 62"/>
              <a:gd name="T68" fmla="*/ 2147483647 w 54"/>
              <a:gd name="T69" fmla="*/ 2147483647 h 62"/>
              <a:gd name="T70" fmla="*/ 2147483647 w 54"/>
              <a:gd name="T71" fmla="*/ 2147483647 h 62"/>
              <a:gd name="T72" fmla="*/ 2147483647 w 54"/>
              <a:gd name="T73" fmla="*/ 2147483647 h 62"/>
              <a:gd name="T74" fmla="*/ 2147483647 w 54"/>
              <a:gd name="T75" fmla="*/ 2147483647 h 62"/>
              <a:gd name="T76" fmla="*/ 2147483647 w 54"/>
              <a:gd name="T77" fmla="*/ 2147483647 h 62"/>
              <a:gd name="T78" fmla="*/ 2147483647 w 54"/>
              <a:gd name="T79" fmla="*/ 2147483647 h 62"/>
              <a:gd name="T80" fmla="*/ 2147483647 w 54"/>
              <a:gd name="T81" fmla="*/ 2147483647 h 62"/>
              <a:gd name="T82" fmla="*/ 2147483647 w 54"/>
              <a:gd name="T83" fmla="*/ 2147483647 h 62"/>
              <a:gd name="T84" fmla="*/ 2147483647 w 54"/>
              <a:gd name="T85" fmla="*/ 2147483647 h 62"/>
              <a:gd name="T86" fmla="*/ 2147483647 w 54"/>
              <a:gd name="T87" fmla="*/ 2147483647 h 62"/>
              <a:gd name="T88" fmla="*/ 2147483647 w 54"/>
              <a:gd name="T89" fmla="*/ 2147483647 h 62"/>
              <a:gd name="T90" fmla="*/ 2147483647 w 54"/>
              <a:gd name="T91" fmla="*/ 2147483647 h 62"/>
              <a:gd name="T92" fmla="*/ 2147483647 w 54"/>
              <a:gd name="T93" fmla="*/ 2147483647 h 62"/>
              <a:gd name="T94" fmla="*/ 2147483647 w 54"/>
              <a:gd name="T95" fmla="*/ 2147483647 h 62"/>
              <a:gd name="T96" fmla="*/ 2147483647 w 54"/>
              <a:gd name="T97" fmla="*/ 2147483647 h 62"/>
              <a:gd name="T98" fmla="*/ 2147483647 w 54"/>
              <a:gd name="T99" fmla="*/ 2147483647 h 62"/>
              <a:gd name="T100" fmla="*/ 2147483647 w 54"/>
              <a:gd name="T101" fmla="*/ 2147483647 h 62"/>
              <a:gd name="T102" fmla="*/ 2147483647 w 54"/>
              <a:gd name="T103" fmla="*/ 2147483647 h 62"/>
              <a:gd name="T104" fmla="*/ 2147483647 w 54"/>
              <a:gd name="T105" fmla="*/ 2147483647 h 62"/>
              <a:gd name="T106" fmla="*/ 2147483647 w 54"/>
              <a:gd name="T107" fmla="*/ 2147483647 h 62"/>
              <a:gd name="T108" fmla="*/ 2147483647 w 54"/>
              <a:gd name="T109" fmla="*/ 2147483647 h 62"/>
              <a:gd name="T110" fmla="*/ 2147483647 w 54"/>
              <a:gd name="T111" fmla="*/ 2147483647 h 62"/>
              <a:gd name="T112" fmla="*/ 2147483647 w 54"/>
              <a:gd name="T113" fmla="*/ 2147483647 h 62"/>
              <a:gd name="T114" fmla="*/ 0 w 54"/>
              <a:gd name="T115" fmla="*/ 2147483647 h 62"/>
              <a:gd name="T116" fmla="*/ 2147483647 w 54"/>
              <a:gd name="T117" fmla="*/ 2147483647 h 62"/>
              <a:gd name="T118" fmla="*/ 2147483647 w 54"/>
              <a:gd name="T119" fmla="*/ 2147483647 h 62"/>
              <a:gd name="T120" fmla="*/ 0 w 54"/>
              <a:gd name="T121" fmla="*/ 2147483647 h 62"/>
              <a:gd name="T122" fmla="*/ 0 w 54"/>
              <a:gd name="T123" fmla="*/ 2147483647 h 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4" h="62">
                <a:moveTo>
                  <a:pt x="23" y="19"/>
                </a:moveTo>
                <a:lnTo>
                  <a:pt x="23" y="20"/>
                </a:lnTo>
                <a:lnTo>
                  <a:pt x="24" y="24"/>
                </a:lnTo>
                <a:lnTo>
                  <a:pt x="17" y="23"/>
                </a:lnTo>
                <a:lnTo>
                  <a:pt x="19" y="12"/>
                </a:lnTo>
                <a:lnTo>
                  <a:pt x="24" y="12"/>
                </a:lnTo>
                <a:lnTo>
                  <a:pt x="36" y="1"/>
                </a:lnTo>
                <a:lnTo>
                  <a:pt x="47" y="0"/>
                </a:lnTo>
                <a:lnTo>
                  <a:pt x="54" y="5"/>
                </a:lnTo>
                <a:lnTo>
                  <a:pt x="51" y="19"/>
                </a:lnTo>
                <a:lnTo>
                  <a:pt x="46" y="22"/>
                </a:lnTo>
                <a:lnTo>
                  <a:pt x="52" y="25"/>
                </a:lnTo>
                <a:lnTo>
                  <a:pt x="51" y="28"/>
                </a:lnTo>
                <a:lnTo>
                  <a:pt x="47" y="32"/>
                </a:lnTo>
                <a:lnTo>
                  <a:pt x="48" y="35"/>
                </a:lnTo>
                <a:lnTo>
                  <a:pt x="36" y="38"/>
                </a:lnTo>
                <a:lnTo>
                  <a:pt x="40" y="46"/>
                </a:lnTo>
                <a:lnTo>
                  <a:pt x="38" y="54"/>
                </a:lnTo>
                <a:lnTo>
                  <a:pt x="35" y="55"/>
                </a:lnTo>
                <a:lnTo>
                  <a:pt x="38" y="58"/>
                </a:lnTo>
                <a:lnTo>
                  <a:pt x="37" y="62"/>
                </a:lnTo>
                <a:lnTo>
                  <a:pt x="31" y="60"/>
                </a:lnTo>
                <a:lnTo>
                  <a:pt x="35" y="53"/>
                </a:lnTo>
                <a:lnTo>
                  <a:pt x="26" y="51"/>
                </a:lnTo>
                <a:lnTo>
                  <a:pt x="23" y="46"/>
                </a:lnTo>
                <a:lnTo>
                  <a:pt x="12" y="48"/>
                </a:lnTo>
                <a:lnTo>
                  <a:pt x="1" y="45"/>
                </a:lnTo>
                <a:lnTo>
                  <a:pt x="6" y="43"/>
                </a:lnTo>
                <a:lnTo>
                  <a:pt x="12" y="47"/>
                </a:lnTo>
                <a:lnTo>
                  <a:pt x="8" y="43"/>
                </a:lnTo>
                <a:lnTo>
                  <a:pt x="11" y="42"/>
                </a:lnTo>
                <a:lnTo>
                  <a:pt x="6" y="38"/>
                </a:lnTo>
                <a:lnTo>
                  <a:pt x="16" y="24"/>
                </a:lnTo>
                <a:lnTo>
                  <a:pt x="28" y="28"/>
                </a:lnTo>
                <a:lnTo>
                  <a:pt x="35" y="22"/>
                </a:lnTo>
                <a:lnTo>
                  <a:pt x="35" y="20"/>
                </a:lnTo>
                <a:lnTo>
                  <a:pt x="31" y="19"/>
                </a:lnTo>
                <a:lnTo>
                  <a:pt x="32" y="15"/>
                </a:lnTo>
                <a:lnTo>
                  <a:pt x="28" y="13"/>
                </a:lnTo>
                <a:lnTo>
                  <a:pt x="28" y="9"/>
                </a:lnTo>
                <a:lnTo>
                  <a:pt x="24" y="12"/>
                </a:lnTo>
                <a:lnTo>
                  <a:pt x="27" y="17"/>
                </a:lnTo>
                <a:lnTo>
                  <a:pt x="23" y="19"/>
                </a:lnTo>
                <a:close/>
                <a:moveTo>
                  <a:pt x="23" y="19"/>
                </a:moveTo>
                <a:lnTo>
                  <a:pt x="23" y="19"/>
                </a:lnTo>
                <a:lnTo>
                  <a:pt x="29" y="21"/>
                </a:lnTo>
                <a:lnTo>
                  <a:pt x="24" y="24"/>
                </a:lnTo>
                <a:lnTo>
                  <a:pt x="23" y="19"/>
                </a:lnTo>
                <a:close/>
                <a:moveTo>
                  <a:pt x="31" y="26"/>
                </a:moveTo>
                <a:lnTo>
                  <a:pt x="28" y="28"/>
                </a:lnTo>
                <a:lnTo>
                  <a:pt x="24" y="25"/>
                </a:lnTo>
                <a:lnTo>
                  <a:pt x="32" y="20"/>
                </a:lnTo>
                <a:lnTo>
                  <a:pt x="34" y="22"/>
                </a:lnTo>
                <a:lnTo>
                  <a:pt x="35" y="22"/>
                </a:lnTo>
                <a:lnTo>
                  <a:pt x="31" y="26"/>
                </a:lnTo>
                <a:close/>
                <a:moveTo>
                  <a:pt x="0" y="48"/>
                </a:moveTo>
                <a:lnTo>
                  <a:pt x="12" y="49"/>
                </a:lnTo>
                <a:lnTo>
                  <a:pt x="7" y="52"/>
                </a:lnTo>
                <a:lnTo>
                  <a:pt x="0" y="51"/>
                </a:lnTo>
                <a:lnTo>
                  <a:pt x="0" y="48"/>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5" name="Freeform 104"/>
          <p:cNvSpPr>
            <a:spLocks/>
          </p:cNvSpPr>
          <p:nvPr/>
        </p:nvSpPr>
        <p:spPr bwMode="auto">
          <a:xfrm>
            <a:off x="5089525" y="3346450"/>
            <a:ext cx="420688" cy="279400"/>
          </a:xfrm>
          <a:custGeom>
            <a:avLst/>
            <a:gdLst>
              <a:gd name="T0" fmla="*/ 2147483647 w 255"/>
              <a:gd name="T1" fmla="*/ 2147483647 h 170"/>
              <a:gd name="T2" fmla="*/ 2147483647 w 255"/>
              <a:gd name="T3" fmla="*/ 2147483647 h 170"/>
              <a:gd name="T4" fmla="*/ 2147483647 w 255"/>
              <a:gd name="T5" fmla="*/ 2147483647 h 170"/>
              <a:gd name="T6" fmla="*/ 2147483647 w 255"/>
              <a:gd name="T7" fmla="*/ 2147483647 h 170"/>
              <a:gd name="T8" fmla="*/ 2147483647 w 255"/>
              <a:gd name="T9" fmla="*/ 2147483647 h 170"/>
              <a:gd name="T10" fmla="*/ 2147483647 w 255"/>
              <a:gd name="T11" fmla="*/ 2147483647 h 170"/>
              <a:gd name="T12" fmla="*/ 2147483647 w 255"/>
              <a:gd name="T13" fmla="*/ 2147483647 h 170"/>
              <a:gd name="T14" fmla="*/ 2147483647 w 255"/>
              <a:gd name="T15" fmla="*/ 2147483647 h 170"/>
              <a:gd name="T16" fmla="*/ 2147483647 w 255"/>
              <a:gd name="T17" fmla="*/ 2147483647 h 170"/>
              <a:gd name="T18" fmla="*/ 2147483647 w 255"/>
              <a:gd name="T19" fmla="*/ 2147483647 h 170"/>
              <a:gd name="T20" fmla="*/ 2147483647 w 255"/>
              <a:gd name="T21" fmla="*/ 2147483647 h 170"/>
              <a:gd name="T22" fmla="*/ 2147483647 w 255"/>
              <a:gd name="T23" fmla="*/ 2147483647 h 170"/>
              <a:gd name="T24" fmla="*/ 2147483647 w 255"/>
              <a:gd name="T25" fmla="*/ 2147483647 h 170"/>
              <a:gd name="T26" fmla="*/ 2147483647 w 255"/>
              <a:gd name="T27" fmla="*/ 2147483647 h 170"/>
              <a:gd name="T28" fmla="*/ 2147483647 w 255"/>
              <a:gd name="T29" fmla="*/ 2147483647 h 170"/>
              <a:gd name="T30" fmla="*/ 2147483647 w 255"/>
              <a:gd name="T31" fmla="*/ 2147483647 h 170"/>
              <a:gd name="T32" fmla="*/ 2147483647 w 255"/>
              <a:gd name="T33" fmla="*/ 2147483647 h 170"/>
              <a:gd name="T34" fmla="*/ 2147483647 w 255"/>
              <a:gd name="T35" fmla="*/ 2147483647 h 170"/>
              <a:gd name="T36" fmla="*/ 2147483647 w 255"/>
              <a:gd name="T37" fmla="*/ 2147483647 h 170"/>
              <a:gd name="T38" fmla="*/ 2147483647 w 255"/>
              <a:gd name="T39" fmla="*/ 2147483647 h 170"/>
              <a:gd name="T40" fmla="*/ 2147483647 w 255"/>
              <a:gd name="T41" fmla="*/ 2147483647 h 170"/>
              <a:gd name="T42" fmla="*/ 2147483647 w 255"/>
              <a:gd name="T43" fmla="*/ 2147483647 h 170"/>
              <a:gd name="T44" fmla="*/ 2147483647 w 255"/>
              <a:gd name="T45" fmla="*/ 2147483647 h 170"/>
              <a:gd name="T46" fmla="*/ 2147483647 w 255"/>
              <a:gd name="T47" fmla="*/ 2147483647 h 170"/>
              <a:gd name="T48" fmla="*/ 2147483647 w 255"/>
              <a:gd name="T49" fmla="*/ 2147483647 h 170"/>
              <a:gd name="T50" fmla="*/ 2147483647 w 255"/>
              <a:gd name="T51" fmla="*/ 2147483647 h 170"/>
              <a:gd name="T52" fmla="*/ 2147483647 w 255"/>
              <a:gd name="T53" fmla="*/ 2147483647 h 170"/>
              <a:gd name="T54" fmla="*/ 2147483647 w 255"/>
              <a:gd name="T55" fmla="*/ 2147483647 h 170"/>
              <a:gd name="T56" fmla="*/ 2147483647 w 255"/>
              <a:gd name="T57" fmla="*/ 2147483647 h 170"/>
              <a:gd name="T58" fmla="*/ 2147483647 w 255"/>
              <a:gd name="T59" fmla="*/ 2147483647 h 170"/>
              <a:gd name="T60" fmla="*/ 2147483647 w 255"/>
              <a:gd name="T61" fmla="*/ 2147483647 h 170"/>
              <a:gd name="T62" fmla="*/ 2147483647 w 255"/>
              <a:gd name="T63" fmla="*/ 2147483647 h 170"/>
              <a:gd name="T64" fmla="*/ 2147483647 w 255"/>
              <a:gd name="T65" fmla="*/ 2147483647 h 170"/>
              <a:gd name="T66" fmla="*/ 2147483647 w 255"/>
              <a:gd name="T67" fmla="*/ 2147483647 h 170"/>
              <a:gd name="T68" fmla="*/ 2147483647 w 255"/>
              <a:gd name="T69" fmla="*/ 0 h 170"/>
              <a:gd name="T70" fmla="*/ 2147483647 w 255"/>
              <a:gd name="T71" fmla="*/ 2147483647 h 170"/>
              <a:gd name="T72" fmla="*/ 2147483647 w 255"/>
              <a:gd name="T73" fmla="*/ 2147483647 h 170"/>
              <a:gd name="T74" fmla="*/ 2147483647 w 255"/>
              <a:gd name="T75" fmla="*/ 2147483647 h 170"/>
              <a:gd name="T76" fmla="*/ 2147483647 w 255"/>
              <a:gd name="T77" fmla="*/ 2147483647 h 170"/>
              <a:gd name="T78" fmla="*/ 2147483647 w 255"/>
              <a:gd name="T79" fmla="*/ 2147483647 h 170"/>
              <a:gd name="T80" fmla="*/ 2147483647 w 255"/>
              <a:gd name="T81" fmla="*/ 2147483647 h 170"/>
              <a:gd name="T82" fmla="*/ 2147483647 w 255"/>
              <a:gd name="T83" fmla="*/ 2147483647 h 170"/>
              <a:gd name="T84" fmla="*/ 2147483647 w 255"/>
              <a:gd name="T85" fmla="*/ 2147483647 h 1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5" h="170">
                <a:moveTo>
                  <a:pt x="227" y="115"/>
                </a:moveTo>
                <a:lnTo>
                  <a:pt x="217" y="115"/>
                </a:lnTo>
                <a:lnTo>
                  <a:pt x="206" y="122"/>
                </a:lnTo>
                <a:lnTo>
                  <a:pt x="194" y="124"/>
                </a:lnTo>
                <a:lnTo>
                  <a:pt x="181" y="136"/>
                </a:lnTo>
                <a:lnTo>
                  <a:pt x="186" y="131"/>
                </a:lnTo>
                <a:lnTo>
                  <a:pt x="184" y="129"/>
                </a:lnTo>
                <a:lnTo>
                  <a:pt x="177" y="134"/>
                </a:lnTo>
                <a:lnTo>
                  <a:pt x="175" y="138"/>
                </a:lnTo>
                <a:lnTo>
                  <a:pt x="173" y="137"/>
                </a:lnTo>
                <a:lnTo>
                  <a:pt x="175" y="134"/>
                </a:lnTo>
                <a:lnTo>
                  <a:pt x="163" y="133"/>
                </a:lnTo>
                <a:lnTo>
                  <a:pt x="169" y="138"/>
                </a:lnTo>
                <a:lnTo>
                  <a:pt x="176" y="139"/>
                </a:lnTo>
                <a:lnTo>
                  <a:pt x="174" y="142"/>
                </a:lnTo>
                <a:lnTo>
                  <a:pt x="181" y="145"/>
                </a:lnTo>
                <a:lnTo>
                  <a:pt x="183" y="151"/>
                </a:lnTo>
                <a:lnTo>
                  <a:pt x="186" y="151"/>
                </a:lnTo>
                <a:lnTo>
                  <a:pt x="178" y="135"/>
                </a:lnTo>
                <a:lnTo>
                  <a:pt x="188" y="152"/>
                </a:lnTo>
                <a:lnTo>
                  <a:pt x="197" y="148"/>
                </a:lnTo>
                <a:lnTo>
                  <a:pt x="205" y="150"/>
                </a:lnTo>
                <a:lnTo>
                  <a:pt x="202" y="152"/>
                </a:lnTo>
                <a:lnTo>
                  <a:pt x="202" y="156"/>
                </a:lnTo>
                <a:lnTo>
                  <a:pt x="194" y="158"/>
                </a:lnTo>
                <a:lnTo>
                  <a:pt x="189" y="155"/>
                </a:lnTo>
                <a:lnTo>
                  <a:pt x="183" y="162"/>
                </a:lnTo>
                <a:lnTo>
                  <a:pt x="175" y="163"/>
                </a:lnTo>
                <a:lnTo>
                  <a:pt x="166" y="170"/>
                </a:lnTo>
                <a:lnTo>
                  <a:pt x="158" y="166"/>
                </a:lnTo>
                <a:lnTo>
                  <a:pt x="161" y="165"/>
                </a:lnTo>
                <a:lnTo>
                  <a:pt x="161" y="156"/>
                </a:lnTo>
                <a:lnTo>
                  <a:pt x="146" y="150"/>
                </a:lnTo>
                <a:lnTo>
                  <a:pt x="164" y="139"/>
                </a:lnTo>
                <a:lnTo>
                  <a:pt x="161" y="134"/>
                </a:lnTo>
                <a:lnTo>
                  <a:pt x="146" y="136"/>
                </a:lnTo>
                <a:lnTo>
                  <a:pt x="136" y="131"/>
                </a:lnTo>
                <a:lnTo>
                  <a:pt x="139" y="128"/>
                </a:lnTo>
                <a:lnTo>
                  <a:pt x="132" y="126"/>
                </a:lnTo>
                <a:lnTo>
                  <a:pt x="144" y="128"/>
                </a:lnTo>
                <a:lnTo>
                  <a:pt x="148" y="125"/>
                </a:lnTo>
                <a:lnTo>
                  <a:pt x="139" y="125"/>
                </a:lnTo>
                <a:lnTo>
                  <a:pt x="138" y="116"/>
                </a:lnTo>
                <a:lnTo>
                  <a:pt x="136" y="112"/>
                </a:lnTo>
                <a:lnTo>
                  <a:pt x="138" y="118"/>
                </a:lnTo>
                <a:lnTo>
                  <a:pt x="137" y="124"/>
                </a:lnTo>
                <a:lnTo>
                  <a:pt x="132" y="125"/>
                </a:lnTo>
                <a:lnTo>
                  <a:pt x="133" y="121"/>
                </a:lnTo>
                <a:lnTo>
                  <a:pt x="127" y="125"/>
                </a:lnTo>
                <a:lnTo>
                  <a:pt x="122" y="126"/>
                </a:lnTo>
                <a:lnTo>
                  <a:pt x="118" y="135"/>
                </a:lnTo>
                <a:lnTo>
                  <a:pt x="108" y="145"/>
                </a:lnTo>
                <a:lnTo>
                  <a:pt x="106" y="141"/>
                </a:lnTo>
                <a:lnTo>
                  <a:pt x="105" y="146"/>
                </a:lnTo>
                <a:lnTo>
                  <a:pt x="107" y="151"/>
                </a:lnTo>
                <a:lnTo>
                  <a:pt x="106" y="153"/>
                </a:lnTo>
                <a:lnTo>
                  <a:pt x="102" y="149"/>
                </a:lnTo>
                <a:lnTo>
                  <a:pt x="92" y="153"/>
                </a:lnTo>
                <a:lnTo>
                  <a:pt x="85" y="149"/>
                </a:lnTo>
                <a:lnTo>
                  <a:pt x="89" y="147"/>
                </a:lnTo>
                <a:lnTo>
                  <a:pt x="89" y="143"/>
                </a:lnTo>
                <a:lnTo>
                  <a:pt x="96" y="137"/>
                </a:lnTo>
                <a:lnTo>
                  <a:pt x="96" y="127"/>
                </a:lnTo>
                <a:lnTo>
                  <a:pt x="113" y="129"/>
                </a:lnTo>
                <a:lnTo>
                  <a:pt x="109" y="126"/>
                </a:lnTo>
                <a:lnTo>
                  <a:pt x="110" y="120"/>
                </a:lnTo>
                <a:lnTo>
                  <a:pt x="104" y="118"/>
                </a:lnTo>
                <a:lnTo>
                  <a:pt x="104" y="110"/>
                </a:lnTo>
                <a:lnTo>
                  <a:pt x="99" y="108"/>
                </a:lnTo>
                <a:lnTo>
                  <a:pt x="98" y="96"/>
                </a:lnTo>
                <a:lnTo>
                  <a:pt x="79" y="87"/>
                </a:lnTo>
                <a:lnTo>
                  <a:pt x="63" y="91"/>
                </a:lnTo>
                <a:lnTo>
                  <a:pt x="56" y="96"/>
                </a:lnTo>
                <a:lnTo>
                  <a:pt x="45" y="97"/>
                </a:lnTo>
                <a:lnTo>
                  <a:pt x="39" y="102"/>
                </a:lnTo>
                <a:lnTo>
                  <a:pt x="34" y="97"/>
                </a:lnTo>
                <a:lnTo>
                  <a:pt x="14" y="93"/>
                </a:lnTo>
                <a:lnTo>
                  <a:pt x="10" y="97"/>
                </a:lnTo>
                <a:lnTo>
                  <a:pt x="0" y="87"/>
                </a:lnTo>
                <a:lnTo>
                  <a:pt x="5" y="73"/>
                </a:lnTo>
                <a:lnTo>
                  <a:pt x="10" y="74"/>
                </a:lnTo>
                <a:lnTo>
                  <a:pt x="7" y="71"/>
                </a:lnTo>
                <a:lnTo>
                  <a:pt x="7" y="62"/>
                </a:lnTo>
                <a:lnTo>
                  <a:pt x="27" y="40"/>
                </a:lnTo>
                <a:lnTo>
                  <a:pt x="25" y="35"/>
                </a:lnTo>
                <a:lnTo>
                  <a:pt x="28" y="34"/>
                </a:lnTo>
                <a:lnTo>
                  <a:pt x="20" y="19"/>
                </a:lnTo>
                <a:lnTo>
                  <a:pt x="26" y="17"/>
                </a:lnTo>
                <a:lnTo>
                  <a:pt x="31" y="10"/>
                </a:lnTo>
                <a:lnTo>
                  <a:pt x="43" y="9"/>
                </a:lnTo>
                <a:lnTo>
                  <a:pt x="70" y="13"/>
                </a:lnTo>
                <a:lnTo>
                  <a:pt x="79" y="20"/>
                </a:lnTo>
                <a:lnTo>
                  <a:pt x="80" y="17"/>
                </a:lnTo>
                <a:lnTo>
                  <a:pt x="86" y="16"/>
                </a:lnTo>
                <a:lnTo>
                  <a:pt x="93" y="21"/>
                </a:lnTo>
                <a:lnTo>
                  <a:pt x="98" y="16"/>
                </a:lnTo>
                <a:lnTo>
                  <a:pt x="101" y="23"/>
                </a:lnTo>
                <a:lnTo>
                  <a:pt x="113" y="20"/>
                </a:lnTo>
                <a:lnTo>
                  <a:pt x="118" y="25"/>
                </a:lnTo>
                <a:lnTo>
                  <a:pt x="118" y="16"/>
                </a:lnTo>
                <a:lnTo>
                  <a:pt x="124" y="6"/>
                </a:lnTo>
                <a:lnTo>
                  <a:pt x="136" y="5"/>
                </a:lnTo>
                <a:lnTo>
                  <a:pt x="142" y="6"/>
                </a:lnTo>
                <a:lnTo>
                  <a:pt x="144" y="0"/>
                </a:lnTo>
                <a:lnTo>
                  <a:pt x="165" y="0"/>
                </a:lnTo>
                <a:lnTo>
                  <a:pt x="173" y="12"/>
                </a:lnTo>
                <a:lnTo>
                  <a:pt x="168" y="16"/>
                </a:lnTo>
                <a:lnTo>
                  <a:pt x="172" y="25"/>
                </a:lnTo>
                <a:lnTo>
                  <a:pt x="182" y="25"/>
                </a:lnTo>
                <a:lnTo>
                  <a:pt x="187" y="29"/>
                </a:lnTo>
                <a:lnTo>
                  <a:pt x="187" y="42"/>
                </a:lnTo>
                <a:lnTo>
                  <a:pt x="190" y="44"/>
                </a:lnTo>
                <a:lnTo>
                  <a:pt x="198" y="43"/>
                </a:lnTo>
                <a:lnTo>
                  <a:pt x="204" y="48"/>
                </a:lnTo>
                <a:lnTo>
                  <a:pt x="216" y="43"/>
                </a:lnTo>
                <a:lnTo>
                  <a:pt x="224" y="55"/>
                </a:lnTo>
                <a:lnTo>
                  <a:pt x="228" y="51"/>
                </a:lnTo>
                <a:lnTo>
                  <a:pt x="237" y="57"/>
                </a:lnTo>
                <a:lnTo>
                  <a:pt x="240" y="55"/>
                </a:lnTo>
                <a:lnTo>
                  <a:pt x="250" y="63"/>
                </a:lnTo>
                <a:lnTo>
                  <a:pt x="254" y="62"/>
                </a:lnTo>
                <a:lnTo>
                  <a:pt x="255" y="69"/>
                </a:lnTo>
                <a:lnTo>
                  <a:pt x="248" y="74"/>
                </a:lnTo>
                <a:lnTo>
                  <a:pt x="253" y="77"/>
                </a:lnTo>
                <a:lnTo>
                  <a:pt x="247" y="83"/>
                </a:lnTo>
                <a:lnTo>
                  <a:pt x="252" y="90"/>
                </a:lnTo>
                <a:lnTo>
                  <a:pt x="250" y="99"/>
                </a:lnTo>
                <a:lnTo>
                  <a:pt x="236" y="99"/>
                </a:lnTo>
                <a:lnTo>
                  <a:pt x="235" y="103"/>
                </a:lnTo>
                <a:lnTo>
                  <a:pt x="228" y="106"/>
                </a:lnTo>
                <a:lnTo>
                  <a:pt x="227" y="11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6" name="Freeform 105"/>
          <p:cNvSpPr>
            <a:spLocks/>
          </p:cNvSpPr>
          <p:nvPr/>
        </p:nvSpPr>
        <p:spPr bwMode="auto">
          <a:xfrm>
            <a:off x="4630738" y="3378200"/>
            <a:ext cx="90487" cy="71438"/>
          </a:xfrm>
          <a:custGeom>
            <a:avLst/>
            <a:gdLst>
              <a:gd name="T0" fmla="*/ 0 w 55"/>
              <a:gd name="T1" fmla="*/ 2147483647 h 43"/>
              <a:gd name="T2" fmla="*/ 2147483647 w 55"/>
              <a:gd name="T3" fmla="*/ 2147483647 h 43"/>
              <a:gd name="T4" fmla="*/ 2147483647 w 55"/>
              <a:gd name="T5" fmla="*/ 2147483647 h 43"/>
              <a:gd name="T6" fmla="*/ 2147483647 w 55"/>
              <a:gd name="T7" fmla="*/ 2147483647 h 43"/>
              <a:gd name="T8" fmla="*/ 2147483647 w 55"/>
              <a:gd name="T9" fmla="*/ 2147483647 h 43"/>
              <a:gd name="T10" fmla="*/ 2147483647 w 55"/>
              <a:gd name="T11" fmla="*/ 2147483647 h 43"/>
              <a:gd name="T12" fmla="*/ 2147483647 w 55"/>
              <a:gd name="T13" fmla="*/ 2147483647 h 43"/>
              <a:gd name="T14" fmla="*/ 2147483647 w 55"/>
              <a:gd name="T15" fmla="*/ 0 h 43"/>
              <a:gd name="T16" fmla="*/ 2147483647 w 55"/>
              <a:gd name="T17" fmla="*/ 2147483647 h 43"/>
              <a:gd name="T18" fmla="*/ 2147483647 w 55"/>
              <a:gd name="T19" fmla="*/ 2147483647 h 43"/>
              <a:gd name="T20" fmla="*/ 2147483647 w 55"/>
              <a:gd name="T21" fmla="*/ 2147483647 h 43"/>
              <a:gd name="T22" fmla="*/ 2147483647 w 55"/>
              <a:gd name="T23" fmla="*/ 2147483647 h 43"/>
              <a:gd name="T24" fmla="*/ 2147483647 w 55"/>
              <a:gd name="T25" fmla="*/ 2147483647 h 43"/>
              <a:gd name="T26" fmla="*/ 2147483647 w 55"/>
              <a:gd name="T27" fmla="*/ 2147483647 h 43"/>
              <a:gd name="T28" fmla="*/ 2147483647 w 55"/>
              <a:gd name="T29" fmla="*/ 2147483647 h 43"/>
              <a:gd name="T30" fmla="*/ 2147483647 w 55"/>
              <a:gd name="T31" fmla="*/ 2147483647 h 43"/>
              <a:gd name="T32" fmla="*/ 2147483647 w 55"/>
              <a:gd name="T33" fmla="*/ 2147483647 h 43"/>
              <a:gd name="T34" fmla="*/ 2147483647 w 55"/>
              <a:gd name="T35" fmla="*/ 2147483647 h 43"/>
              <a:gd name="T36" fmla="*/ 2147483647 w 55"/>
              <a:gd name="T37" fmla="*/ 2147483647 h 43"/>
              <a:gd name="T38" fmla="*/ 2147483647 w 55"/>
              <a:gd name="T39" fmla="*/ 2147483647 h 43"/>
              <a:gd name="T40" fmla="*/ 2147483647 w 55"/>
              <a:gd name="T41" fmla="*/ 2147483647 h 43"/>
              <a:gd name="T42" fmla="*/ 2147483647 w 55"/>
              <a:gd name="T43" fmla="*/ 2147483647 h 43"/>
              <a:gd name="T44" fmla="*/ 2147483647 w 55"/>
              <a:gd name="T45" fmla="*/ 2147483647 h 43"/>
              <a:gd name="T46" fmla="*/ 2147483647 w 55"/>
              <a:gd name="T47" fmla="*/ 2147483647 h 43"/>
              <a:gd name="T48" fmla="*/ 2147483647 w 55"/>
              <a:gd name="T49" fmla="*/ 2147483647 h 43"/>
              <a:gd name="T50" fmla="*/ 2147483647 w 55"/>
              <a:gd name="T51" fmla="*/ 2147483647 h 43"/>
              <a:gd name="T52" fmla="*/ 2147483647 w 55"/>
              <a:gd name="T53" fmla="*/ 2147483647 h 43"/>
              <a:gd name="T54" fmla="*/ 2147483647 w 55"/>
              <a:gd name="T55" fmla="*/ 2147483647 h 43"/>
              <a:gd name="T56" fmla="*/ 0 w 55"/>
              <a:gd name="T57" fmla="*/ 2147483647 h 4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43">
                <a:moveTo>
                  <a:pt x="0" y="9"/>
                </a:moveTo>
                <a:lnTo>
                  <a:pt x="13" y="2"/>
                </a:lnTo>
                <a:lnTo>
                  <a:pt x="13" y="5"/>
                </a:lnTo>
                <a:lnTo>
                  <a:pt x="20" y="6"/>
                </a:lnTo>
                <a:lnTo>
                  <a:pt x="25" y="3"/>
                </a:lnTo>
                <a:lnTo>
                  <a:pt x="26" y="4"/>
                </a:lnTo>
                <a:lnTo>
                  <a:pt x="25" y="2"/>
                </a:lnTo>
                <a:lnTo>
                  <a:pt x="36" y="0"/>
                </a:lnTo>
                <a:lnTo>
                  <a:pt x="39" y="5"/>
                </a:lnTo>
                <a:lnTo>
                  <a:pt x="48" y="7"/>
                </a:lnTo>
                <a:lnTo>
                  <a:pt x="44" y="14"/>
                </a:lnTo>
                <a:lnTo>
                  <a:pt x="50" y="16"/>
                </a:lnTo>
                <a:lnTo>
                  <a:pt x="53" y="19"/>
                </a:lnTo>
                <a:lnTo>
                  <a:pt x="55" y="26"/>
                </a:lnTo>
                <a:lnTo>
                  <a:pt x="52" y="30"/>
                </a:lnTo>
                <a:lnTo>
                  <a:pt x="49" y="29"/>
                </a:lnTo>
                <a:lnTo>
                  <a:pt x="46" y="35"/>
                </a:lnTo>
                <a:lnTo>
                  <a:pt x="48" y="40"/>
                </a:lnTo>
                <a:lnTo>
                  <a:pt x="47" y="43"/>
                </a:lnTo>
                <a:lnTo>
                  <a:pt x="42" y="43"/>
                </a:lnTo>
                <a:lnTo>
                  <a:pt x="34" y="37"/>
                </a:lnTo>
                <a:lnTo>
                  <a:pt x="33" y="29"/>
                </a:lnTo>
                <a:lnTo>
                  <a:pt x="29" y="34"/>
                </a:lnTo>
                <a:lnTo>
                  <a:pt x="23" y="33"/>
                </a:lnTo>
                <a:lnTo>
                  <a:pt x="23" y="27"/>
                </a:lnTo>
                <a:lnTo>
                  <a:pt x="11" y="22"/>
                </a:lnTo>
                <a:lnTo>
                  <a:pt x="10" y="15"/>
                </a:lnTo>
                <a:lnTo>
                  <a:pt x="2" y="15"/>
                </a:lnTo>
                <a:lnTo>
                  <a:pt x="0" y="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7" name="Freeform 106"/>
          <p:cNvSpPr>
            <a:spLocks noEditPoints="1"/>
          </p:cNvSpPr>
          <p:nvPr/>
        </p:nvSpPr>
        <p:spPr bwMode="auto">
          <a:xfrm>
            <a:off x="4889500" y="3552825"/>
            <a:ext cx="134938" cy="133350"/>
          </a:xfrm>
          <a:custGeom>
            <a:avLst/>
            <a:gdLst>
              <a:gd name="T0" fmla="*/ 2147483647 w 82"/>
              <a:gd name="T1" fmla="*/ 2147483647 h 81"/>
              <a:gd name="T2" fmla="*/ 2147483647 w 82"/>
              <a:gd name="T3" fmla="*/ 2147483647 h 81"/>
              <a:gd name="T4" fmla="*/ 2147483647 w 82"/>
              <a:gd name="T5" fmla="*/ 2147483647 h 81"/>
              <a:gd name="T6" fmla="*/ 2147483647 w 82"/>
              <a:gd name="T7" fmla="*/ 2147483647 h 81"/>
              <a:gd name="T8" fmla="*/ 2147483647 w 82"/>
              <a:gd name="T9" fmla="*/ 2147483647 h 81"/>
              <a:gd name="T10" fmla="*/ 2147483647 w 82"/>
              <a:gd name="T11" fmla="*/ 2147483647 h 81"/>
              <a:gd name="T12" fmla="*/ 2147483647 w 82"/>
              <a:gd name="T13" fmla="*/ 2147483647 h 81"/>
              <a:gd name="T14" fmla="*/ 2147483647 w 82"/>
              <a:gd name="T15" fmla="*/ 2147483647 h 81"/>
              <a:gd name="T16" fmla="*/ 2147483647 w 82"/>
              <a:gd name="T17" fmla="*/ 2147483647 h 81"/>
              <a:gd name="T18" fmla="*/ 2147483647 w 82"/>
              <a:gd name="T19" fmla="*/ 2147483647 h 81"/>
              <a:gd name="T20" fmla="*/ 2147483647 w 82"/>
              <a:gd name="T21" fmla="*/ 2147483647 h 81"/>
              <a:gd name="T22" fmla="*/ 2147483647 w 82"/>
              <a:gd name="T23" fmla="*/ 2147483647 h 81"/>
              <a:gd name="T24" fmla="*/ 2147483647 w 82"/>
              <a:gd name="T25" fmla="*/ 2147483647 h 81"/>
              <a:gd name="T26" fmla="*/ 2147483647 w 82"/>
              <a:gd name="T27" fmla="*/ 2147483647 h 81"/>
              <a:gd name="T28" fmla="*/ 2147483647 w 82"/>
              <a:gd name="T29" fmla="*/ 2147483647 h 81"/>
              <a:gd name="T30" fmla="*/ 2147483647 w 82"/>
              <a:gd name="T31" fmla="*/ 2147483647 h 81"/>
              <a:gd name="T32" fmla="*/ 2147483647 w 82"/>
              <a:gd name="T33" fmla="*/ 2147483647 h 81"/>
              <a:gd name="T34" fmla="*/ 2147483647 w 82"/>
              <a:gd name="T35" fmla="*/ 2147483647 h 81"/>
              <a:gd name="T36" fmla="*/ 2147483647 w 82"/>
              <a:gd name="T37" fmla="*/ 2147483647 h 81"/>
              <a:gd name="T38" fmla="*/ 2147483647 w 82"/>
              <a:gd name="T39" fmla="*/ 2147483647 h 81"/>
              <a:gd name="T40" fmla="*/ 2147483647 w 82"/>
              <a:gd name="T41" fmla="*/ 2147483647 h 81"/>
              <a:gd name="T42" fmla="*/ 2147483647 w 82"/>
              <a:gd name="T43" fmla="*/ 2147483647 h 81"/>
              <a:gd name="T44" fmla="*/ 2147483647 w 82"/>
              <a:gd name="T45" fmla="*/ 2147483647 h 81"/>
              <a:gd name="T46" fmla="*/ 2147483647 w 82"/>
              <a:gd name="T47" fmla="*/ 2147483647 h 81"/>
              <a:gd name="T48" fmla="*/ 0 w 82"/>
              <a:gd name="T49" fmla="*/ 2147483647 h 81"/>
              <a:gd name="T50" fmla="*/ 0 w 82"/>
              <a:gd name="T51" fmla="*/ 2147483647 h 81"/>
              <a:gd name="T52" fmla="*/ 2147483647 w 82"/>
              <a:gd name="T53" fmla="*/ 2147483647 h 81"/>
              <a:gd name="T54" fmla="*/ 2147483647 w 82"/>
              <a:gd name="T55" fmla="*/ 2147483647 h 81"/>
              <a:gd name="T56" fmla="*/ 2147483647 w 82"/>
              <a:gd name="T57" fmla="*/ 2147483647 h 81"/>
              <a:gd name="T58" fmla="*/ 2147483647 w 82"/>
              <a:gd name="T59" fmla="*/ 2147483647 h 81"/>
              <a:gd name="T60" fmla="*/ 2147483647 w 82"/>
              <a:gd name="T61" fmla="*/ 2147483647 h 81"/>
              <a:gd name="T62" fmla="*/ 2147483647 w 82"/>
              <a:gd name="T63" fmla="*/ 2147483647 h 81"/>
              <a:gd name="T64" fmla="*/ 2147483647 w 82"/>
              <a:gd name="T65" fmla="*/ 2147483647 h 81"/>
              <a:gd name="T66" fmla="*/ 2147483647 w 82"/>
              <a:gd name="T67" fmla="*/ 0 h 81"/>
              <a:gd name="T68" fmla="*/ 2147483647 w 82"/>
              <a:gd name="T69" fmla="*/ 2147483647 h 81"/>
              <a:gd name="T70" fmla="*/ 2147483647 w 82"/>
              <a:gd name="T71" fmla="*/ 2147483647 h 81"/>
              <a:gd name="T72" fmla="*/ 2147483647 w 82"/>
              <a:gd name="T73" fmla="*/ 2147483647 h 81"/>
              <a:gd name="T74" fmla="*/ 2147483647 w 82"/>
              <a:gd name="T75" fmla="*/ 2147483647 h 81"/>
              <a:gd name="T76" fmla="*/ 2147483647 w 82"/>
              <a:gd name="T77" fmla="*/ 2147483647 h 81"/>
              <a:gd name="T78" fmla="*/ 2147483647 w 82"/>
              <a:gd name="T79" fmla="*/ 2147483647 h 81"/>
              <a:gd name="T80" fmla="*/ 2147483647 w 82"/>
              <a:gd name="T81" fmla="*/ 2147483647 h 81"/>
              <a:gd name="T82" fmla="*/ 2147483647 w 82"/>
              <a:gd name="T83" fmla="*/ 2147483647 h 81"/>
              <a:gd name="T84" fmla="*/ 2147483647 w 82"/>
              <a:gd name="T85" fmla="*/ 2147483647 h 81"/>
              <a:gd name="T86" fmla="*/ 2147483647 w 82"/>
              <a:gd name="T87" fmla="*/ 2147483647 h 81"/>
              <a:gd name="T88" fmla="*/ 2147483647 w 82"/>
              <a:gd name="T89" fmla="*/ 2147483647 h 81"/>
              <a:gd name="T90" fmla="*/ 2147483647 w 82"/>
              <a:gd name="T91" fmla="*/ 2147483647 h 81"/>
              <a:gd name="T92" fmla="*/ 2147483647 w 82"/>
              <a:gd name="T93" fmla="*/ 2147483647 h 81"/>
              <a:gd name="T94" fmla="*/ 2147483647 w 82"/>
              <a:gd name="T95" fmla="*/ 2147483647 h 81"/>
              <a:gd name="T96" fmla="*/ 2147483647 w 82"/>
              <a:gd name="T97" fmla="*/ 2147483647 h 81"/>
              <a:gd name="T98" fmla="*/ 2147483647 w 82"/>
              <a:gd name="T99" fmla="*/ 2147483647 h 81"/>
              <a:gd name="T100" fmla="*/ 2147483647 w 82"/>
              <a:gd name="T101" fmla="*/ 2147483647 h 81"/>
              <a:gd name="T102" fmla="*/ 2147483647 w 82"/>
              <a:gd name="T103" fmla="*/ 2147483647 h 81"/>
              <a:gd name="T104" fmla="*/ 2147483647 w 82"/>
              <a:gd name="T105" fmla="*/ 2147483647 h 81"/>
              <a:gd name="T106" fmla="*/ 2147483647 w 82"/>
              <a:gd name="T107" fmla="*/ 2147483647 h 81"/>
              <a:gd name="T108" fmla="*/ 2147483647 w 82"/>
              <a:gd name="T109" fmla="*/ 2147483647 h 81"/>
              <a:gd name="T110" fmla="*/ 2147483647 w 82"/>
              <a:gd name="T111" fmla="*/ 2147483647 h 81"/>
              <a:gd name="T112" fmla="*/ 2147483647 w 82"/>
              <a:gd name="T113" fmla="*/ 2147483647 h 81"/>
              <a:gd name="T114" fmla="*/ 2147483647 w 82"/>
              <a:gd name="T115" fmla="*/ 2147483647 h 81"/>
              <a:gd name="T116" fmla="*/ 2147483647 w 82"/>
              <a:gd name="T117" fmla="*/ 2147483647 h 81"/>
              <a:gd name="T118" fmla="*/ 2147483647 w 82"/>
              <a:gd name="T119" fmla="*/ 2147483647 h 81"/>
              <a:gd name="T120" fmla="*/ 2147483647 w 82"/>
              <a:gd name="T121" fmla="*/ 2147483647 h 81"/>
              <a:gd name="T122" fmla="*/ 2147483647 w 82"/>
              <a:gd name="T123" fmla="*/ 2147483647 h 81"/>
              <a:gd name="T124" fmla="*/ 2147483647 w 82"/>
              <a:gd name="T125" fmla="*/ 2147483647 h 8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2" h="81">
                <a:moveTo>
                  <a:pt x="77" y="34"/>
                </a:moveTo>
                <a:lnTo>
                  <a:pt x="72" y="30"/>
                </a:lnTo>
                <a:lnTo>
                  <a:pt x="61" y="31"/>
                </a:lnTo>
                <a:lnTo>
                  <a:pt x="47" y="26"/>
                </a:lnTo>
                <a:lnTo>
                  <a:pt x="42" y="27"/>
                </a:lnTo>
                <a:lnTo>
                  <a:pt x="38" y="31"/>
                </a:lnTo>
                <a:lnTo>
                  <a:pt x="35" y="27"/>
                </a:lnTo>
                <a:lnTo>
                  <a:pt x="31" y="28"/>
                </a:lnTo>
                <a:lnTo>
                  <a:pt x="31" y="35"/>
                </a:lnTo>
                <a:lnTo>
                  <a:pt x="36" y="42"/>
                </a:lnTo>
                <a:lnTo>
                  <a:pt x="36" y="47"/>
                </a:lnTo>
                <a:lnTo>
                  <a:pt x="52" y="62"/>
                </a:lnTo>
                <a:lnTo>
                  <a:pt x="58" y="70"/>
                </a:lnTo>
                <a:lnTo>
                  <a:pt x="57" y="72"/>
                </a:lnTo>
                <a:lnTo>
                  <a:pt x="47" y="63"/>
                </a:lnTo>
                <a:lnTo>
                  <a:pt x="34" y="61"/>
                </a:lnTo>
                <a:lnTo>
                  <a:pt x="33" y="57"/>
                </a:lnTo>
                <a:lnTo>
                  <a:pt x="22" y="47"/>
                </a:lnTo>
                <a:lnTo>
                  <a:pt x="28" y="46"/>
                </a:lnTo>
                <a:lnTo>
                  <a:pt x="20" y="40"/>
                </a:lnTo>
                <a:lnTo>
                  <a:pt x="18" y="29"/>
                </a:lnTo>
                <a:lnTo>
                  <a:pt x="13" y="25"/>
                </a:lnTo>
                <a:lnTo>
                  <a:pt x="10" y="24"/>
                </a:lnTo>
                <a:lnTo>
                  <a:pt x="5" y="36"/>
                </a:lnTo>
                <a:lnTo>
                  <a:pt x="0" y="28"/>
                </a:lnTo>
                <a:lnTo>
                  <a:pt x="0" y="22"/>
                </a:lnTo>
                <a:lnTo>
                  <a:pt x="12" y="22"/>
                </a:lnTo>
                <a:lnTo>
                  <a:pt x="14" y="18"/>
                </a:lnTo>
                <a:lnTo>
                  <a:pt x="17" y="22"/>
                </a:lnTo>
                <a:lnTo>
                  <a:pt x="23" y="23"/>
                </a:lnTo>
                <a:lnTo>
                  <a:pt x="24" y="16"/>
                </a:lnTo>
                <a:lnTo>
                  <a:pt x="30" y="15"/>
                </a:lnTo>
                <a:lnTo>
                  <a:pt x="29" y="7"/>
                </a:lnTo>
                <a:lnTo>
                  <a:pt x="38" y="0"/>
                </a:lnTo>
                <a:lnTo>
                  <a:pt x="43" y="1"/>
                </a:lnTo>
                <a:lnTo>
                  <a:pt x="58" y="15"/>
                </a:lnTo>
                <a:lnTo>
                  <a:pt x="68" y="16"/>
                </a:lnTo>
                <a:lnTo>
                  <a:pt x="74" y="13"/>
                </a:lnTo>
                <a:lnTo>
                  <a:pt x="76" y="16"/>
                </a:lnTo>
                <a:lnTo>
                  <a:pt x="76" y="20"/>
                </a:lnTo>
                <a:lnTo>
                  <a:pt x="78" y="21"/>
                </a:lnTo>
                <a:lnTo>
                  <a:pt x="77" y="24"/>
                </a:lnTo>
                <a:lnTo>
                  <a:pt x="82" y="27"/>
                </a:lnTo>
                <a:lnTo>
                  <a:pt x="79" y="27"/>
                </a:lnTo>
                <a:lnTo>
                  <a:pt x="77" y="34"/>
                </a:lnTo>
                <a:close/>
                <a:moveTo>
                  <a:pt x="16" y="33"/>
                </a:moveTo>
                <a:lnTo>
                  <a:pt x="12" y="30"/>
                </a:lnTo>
                <a:lnTo>
                  <a:pt x="13" y="27"/>
                </a:lnTo>
                <a:lnTo>
                  <a:pt x="16" y="33"/>
                </a:lnTo>
                <a:close/>
                <a:moveTo>
                  <a:pt x="44" y="66"/>
                </a:moveTo>
                <a:lnTo>
                  <a:pt x="40" y="64"/>
                </a:lnTo>
                <a:lnTo>
                  <a:pt x="45" y="64"/>
                </a:lnTo>
                <a:lnTo>
                  <a:pt x="47" y="65"/>
                </a:lnTo>
                <a:lnTo>
                  <a:pt x="44" y="66"/>
                </a:lnTo>
                <a:close/>
                <a:moveTo>
                  <a:pt x="70" y="81"/>
                </a:moveTo>
                <a:lnTo>
                  <a:pt x="48" y="71"/>
                </a:lnTo>
                <a:lnTo>
                  <a:pt x="58" y="73"/>
                </a:lnTo>
                <a:lnTo>
                  <a:pt x="69" y="79"/>
                </a:lnTo>
                <a:lnTo>
                  <a:pt x="70" y="81"/>
                </a:lnTo>
                <a:close/>
                <a:moveTo>
                  <a:pt x="47" y="73"/>
                </a:moveTo>
                <a:lnTo>
                  <a:pt x="44" y="71"/>
                </a:lnTo>
                <a:lnTo>
                  <a:pt x="51" y="72"/>
                </a:lnTo>
                <a:lnTo>
                  <a:pt x="47" y="73"/>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8" name="Freeform 107"/>
          <p:cNvSpPr>
            <a:spLocks noEditPoints="1"/>
          </p:cNvSpPr>
          <p:nvPr/>
        </p:nvSpPr>
        <p:spPr bwMode="auto">
          <a:xfrm>
            <a:off x="4154488" y="3644900"/>
            <a:ext cx="517525" cy="461963"/>
          </a:xfrm>
          <a:custGeom>
            <a:avLst/>
            <a:gdLst>
              <a:gd name="T0" fmla="*/ 2147483647 w 315"/>
              <a:gd name="T1" fmla="*/ 2147483647 h 281"/>
              <a:gd name="T2" fmla="*/ 2147483647 w 315"/>
              <a:gd name="T3" fmla="*/ 2147483647 h 281"/>
              <a:gd name="T4" fmla="*/ 2147483647 w 315"/>
              <a:gd name="T5" fmla="*/ 2147483647 h 281"/>
              <a:gd name="T6" fmla="*/ 2147483647 w 315"/>
              <a:gd name="T7" fmla="*/ 2147483647 h 281"/>
              <a:gd name="T8" fmla="*/ 2147483647 w 315"/>
              <a:gd name="T9" fmla="*/ 2147483647 h 281"/>
              <a:gd name="T10" fmla="*/ 2147483647 w 315"/>
              <a:gd name="T11" fmla="*/ 2147483647 h 281"/>
              <a:gd name="T12" fmla="*/ 2147483647 w 315"/>
              <a:gd name="T13" fmla="*/ 2147483647 h 281"/>
              <a:gd name="T14" fmla="*/ 2147483647 w 315"/>
              <a:gd name="T15" fmla="*/ 2147483647 h 281"/>
              <a:gd name="T16" fmla="*/ 2147483647 w 315"/>
              <a:gd name="T17" fmla="*/ 2147483647 h 281"/>
              <a:gd name="T18" fmla="*/ 2147483647 w 315"/>
              <a:gd name="T19" fmla="*/ 2147483647 h 281"/>
              <a:gd name="T20" fmla="*/ 2147483647 w 315"/>
              <a:gd name="T21" fmla="*/ 2147483647 h 281"/>
              <a:gd name="T22" fmla="*/ 2147483647 w 315"/>
              <a:gd name="T23" fmla="*/ 2147483647 h 281"/>
              <a:gd name="T24" fmla="*/ 2147483647 w 315"/>
              <a:gd name="T25" fmla="*/ 2147483647 h 281"/>
              <a:gd name="T26" fmla="*/ 2147483647 w 315"/>
              <a:gd name="T27" fmla="*/ 2147483647 h 281"/>
              <a:gd name="T28" fmla="*/ 2147483647 w 315"/>
              <a:gd name="T29" fmla="*/ 2147483647 h 281"/>
              <a:gd name="T30" fmla="*/ 2147483647 w 315"/>
              <a:gd name="T31" fmla="*/ 2147483647 h 281"/>
              <a:gd name="T32" fmla="*/ 2147483647 w 315"/>
              <a:gd name="T33" fmla="*/ 2147483647 h 281"/>
              <a:gd name="T34" fmla="*/ 2147483647 w 315"/>
              <a:gd name="T35" fmla="*/ 2147483647 h 281"/>
              <a:gd name="T36" fmla="*/ 2147483647 w 315"/>
              <a:gd name="T37" fmla="*/ 2147483647 h 281"/>
              <a:gd name="T38" fmla="*/ 2147483647 w 315"/>
              <a:gd name="T39" fmla="*/ 2147483647 h 281"/>
              <a:gd name="T40" fmla="*/ 2147483647 w 315"/>
              <a:gd name="T41" fmla="*/ 2147483647 h 281"/>
              <a:gd name="T42" fmla="*/ 2147483647 w 315"/>
              <a:gd name="T43" fmla="*/ 2147483647 h 281"/>
              <a:gd name="T44" fmla="*/ 2147483647 w 315"/>
              <a:gd name="T45" fmla="*/ 2147483647 h 281"/>
              <a:gd name="T46" fmla="*/ 2147483647 w 315"/>
              <a:gd name="T47" fmla="*/ 2147483647 h 281"/>
              <a:gd name="T48" fmla="*/ 2147483647 w 315"/>
              <a:gd name="T49" fmla="*/ 2147483647 h 281"/>
              <a:gd name="T50" fmla="*/ 2147483647 w 315"/>
              <a:gd name="T51" fmla="*/ 2147483647 h 281"/>
              <a:gd name="T52" fmla="*/ 2147483647 w 315"/>
              <a:gd name="T53" fmla="*/ 2147483647 h 281"/>
              <a:gd name="T54" fmla="*/ 2147483647 w 315"/>
              <a:gd name="T55" fmla="*/ 2147483647 h 281"/>
              <a:gd name="T56" fmla="*/ 2147483647 w 315"/>
              <a:gd name="T57" fmla="*/ 2147483647 h 281"/>
              <a:gd name="T58" fmla="*/ 2147483647 w 315"/>
              <a:gd name="T59" fmla="*/ 2147483647 h 281"/>
              <a:gd name="T60" fmla="*/ 2147483647 w 315"/>
              <a:gd name="T61" fmla="*/ 2147483647 h 281"/>
              <a:gd name="T62" fmla="*/ 2147483647 w 315"/>
              <a:gd name="T63" fmla="*/ 2147483647 h 281"/>
              <a:gd name="T64" fmla="*/ 2147483647 w 315"/>
              <a:gd name="T65" fmla="*/ 2147483647 h 281"/>
              <a:gd name="T66" fmla="*/ 2147483647 w 315"/>
              <a:gd name="T67" fmla="*/ 2147483647 h 281"/>
              <a:gd name="T68" fmla="*/ 2147483647 w 315"/>
              <a:gd name="T69" fmla="*/ 0 h 281"/>
              <a:gd name="T70" fmla="*/ 2147483647 w 315"/>
              <a:gd name="T71" fmla="*/ 2147483647 h 281"/>
              <a:gd name="T72" fmla="*/ 2147483647 w 315"/>
              <a:gd name="T73" fmla="*/ 2147483647 h 281"/>
              <a:gd name="T74" fmla="*/ 2147483647 w 315"/>
              <a:gd name="T75" fmla="*/ 2147483647 h 281"/>
              <a:gd name="T76" fmla="*/ 2147483647 w 315"/>
              <a:gd name="T77" fmla="*/ 2147483647 h 281"/>
              <a:gd name="T78" fmla="*/ 2147483647 w 315"/>
              <a:gd name="T79" fmla="*/ 2147483647 h 281"/>
              <a:gd name="T80" fmla="*/ 2147483647 w 315"/>
              <a:gd name="T81" fmla="*/ 2147483647 h 281"/>
              <a:gd name="T82" fmla="*/ 2147483647 w 315"/>
              <a:gd name="T83" fmla="*/ 2147483647 h 281"/>
              <a:gd name="T84" fmla="*/ 2147483647 w 315"/>
              <a:gd name="T85" fmla="*/ 2147483647 h 2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15" h="281">
                <a:moveTo>
                  <a:pt x="315" y="75"/>
                </a:moveTo>
                <a:lnTo>
                  <a:pt x="308" y="71"/>
                </a:lnTo>
                <a:lnTo>
                  <a:pt x="313" y="70"/>
                </a:lnTo>
                <a:lnTo>
                  <a:pt x="315" y="75"/>
                </a:lnTo>
                <a:close/>
                <a:moveTo>
                  <a:pt x="289" y="80"/>
                </a:moveTo>
                <a:lnTo>
                  <a:pt x="297" y="73"/>
                </a:lnTo>
                <a:lnTo>
                  <a:pt x="304" y="77"/>
                </a:lnTo>
                <a:lnTo>
                  <a:pt x="298" y="85"/>
                </a:lnTo>
                <a:lnTo>
                  <a:pt x="293" y="80"/>
                </a:lnTo>
                <a:lnTo>
                  <a:pt x="289" y="80"/>
                </a:lnTo>
                <a:close/>
                <a:moveTo>
                  <a:pt x="274" y="93"/>
                </a:moveTo>
                <a:lnTo>
                  <a:pt x="272" y="92"/>
                </a:lnTo>
                <a:lnTo>
                  <a:pt x="273" y="89"/>
                </a:lnTo>
                <a:lnTo>
                  <a:pt x="277" y="88"/>
                </a:lnTo>
                <a:lnTo>
                  <a:pt x="274" y="93"/>
                </a:lnTo>
                <a:close/>
                <a:moveTo>
                  <a:pt x="59" y="263"/>
                </a:moveTo>
                <a:lnTo>
                  <a:pt x="59" y="259"/>
                </a:lnTo>
                <a:lnTo>
                  <a:pt x="64" y="256"/>
                </a:lnTo>
                <a:lnTo>
                  <a:pt x="63" y="260"/>
                </a:lnTo>
                <a:lnTo>
                  <a:pt x="59" y="263"/>
                </a:lnTo>
                <a:close/>
                <a:moveTo>
                  <a:pt x="3" y="267"/>
                </a:moveTo>
                <a:lnTo>
                  <a:pt x="0" y="264"/>
                </a:lnTo>
                <a:lnTo>
                  <a:pt x="1" y="263"/>
                </a:lnTo>
                <a:lnTo>
                  <a:pt x="4" y="264"/>
                </a:lnTo>
                <a:lnTo>
                  <a:pt x="3" y="267"/>
                </a:lnTo>
                <a:close/>
                <a:moveTo>
                  <a:pt x="51" y="275"/>
                </a:moveTo>
                <a:lnTo>
                  <a:pt x="50" y="275"/>
                </a:lnTo>
                <a:lnTo>
                  <a:pt x="58" y="264"/>
                </a:lnTo>
                <a:lnTo>
                  <a:pt x="57" y="272"/>
                </a:lnTo>
                <a:lnTo>
                  <a:pt x="51" y="275"/>
                </a:lnTo>
                <a:close/>
                <a:moveTo>
                  <a:pt x="19" y="277"/>
                </a:moveTo>
                <a:lnTo>
                  <a:pt x="15" y="271"/>
                </a:lnTo>
                <a:lnTo>
                  <a:pt x="26" y="267"/>
                </a:lnTo>
                <a:lnTo>
                  <a:pt x="19" y="277"/>
                </a:lnTo>
                <a:close/>
                <a:moveTo>
                  <a:pt x="10" y="276"/>
                </a:moveTo>
                <a:lnTo>
                  <a:pt x="10" y="273"/>
                </a:lnTo>
                <a:lnTo>
                  <a:pt x="13" y="274"/>
                </a:lnTo>
                <a:lnTo>
                  <a:pt x="10" y="276"/>
                </a:lnTo>
                <a:close/>
                <a:moveTo>
                  <a:pt x="34" y="281"/>
                </a:moveTo>
                <a:lnTo>
                  <a:pt x="31" y="277"/>
                </a:lnTo>
                <a:lnTo>
                  <a:pt x="32" y="274"/>
                </a:lnTo>
                <a:lnTo>
                  <a:pt x="37" y="276"/>
                </a:lnTo>
                <a:lnTo>
                  <a:pt x="34" y="281"/>
                </a:lnTo>
                <a:close/>
                <a:moveTo>
                  <a:pt x="300" y="25"/>
                </a:moveTo>
                <a:lnTo>
                  <a:pt x="301" y="28"/>
                </a:lnTo>
                <a:lnTo>
                  <a:pt x="299" y="30"/>
                </a:lnTo>
                <a:lnTo>
                  <a:pt x="300" y="36"/>
                </a:lnTo>
                <a:lnTo>
                  <a:pt x="285" y="47"/>
                </a:lnTo>
                <a:lnTo>
                  <a:pt x="269" y="52"/>
                </a:lnTo>
                <a:lnTo>
                  <a:pt x="264" y="57"/>
                </a:lnTo>
                <a:lnTo>
                  <a:pt x="267" y="58"/>
                </a:lnTo>
                <a:lnTo>
                  <a:pt x="263" y="60"/>
                </a:lnTo>
                <a:lnTo>
                  <a:pt x="255" y="70"/>
                </a:lnTo>
                <a:lnTo>
                  <a:pt x="250" y="81"/>
                </a:lnTo>
                <a:lnTo>
                  <a:pt x="252" y="90"/>
                </a:lnTo>
                <a:lnTo>
                  <a:pt x="258" y="95"/>
                </a:lnTo>
                <a:lnTo>
                  <a:pt x="247" y="102"/>
                </a:lnTo>
                <a:lnTo>
                  <a:pt x="243" y="112"/>
                </a:lnTo>
                <a:lnTo>
                  <a:pt x="244" y="115"/>
                </a:lnTo>
                <a:lnTo>
                  <a:pt x="236" y="115"/>
                </a:lnTo>
                <a:lnTo>
                  <a:pt x="231" y="119"/>
                </a:lnTo>
                <a:lnTo>
                  <a:pt x="225" y="130"/>
                </a:lnTo>
                <a:lnTo>
                  <a:pt x="221" y="128"/>
                </a:lnTo>
                <a:lnTo>
                  <a:pt x="216" y="131"/>
                </a:lnTo>
                <a:lnTo>
                  <a:pt x="192" y="130"/>
                </a:lnTo>
                <a:lnTo>
                  <a:pt x="189" y="134"/>
                </a:lnTo>
                <a:lnTo>
                  <a:pt x="182" y="135"/>
                </a:lnTo>
                <a:lnTo>
                  <a:pt x="179" y="140"/>
                </a:lnTo>
                <a:lnTo>
                  <a:pt x="175" y="143"/>
                </a:lnTo>
                <a:lnTo>
                  <a:pt x="169" y="140"/>
                </a:lnTo>
                <a:lnTo>
                  <a:pt x="164" y="131"/>
                </a:lnTo>
                <a:lnTo>
                  <a:pt x="165" y="128"/>
                </a:lnTo>
                <a:lnTo>
                  <a:pt x="156" y="122"/>
                </a:lnTo>
                <a:lnTo>
                  <a:pt x="149" y="121"/>
                </a:lnTo>
                <a:lnTo>
                  <a:pt x="149" y="113"/>
                </a:lnTo>
                <a:lnTo>
                  <a:pt x="156" y="104"/>
                </a:lnTo>
                <a:lnTo>
                  <a:pt x="151" y="100"/>
                </a:lnTo>
                <a:lnTo>
                  <a:pt x="156" y="89"/>
                </a:lnTo>
                <a:lnTo>
                  <a:pt x="148" y="77"/>
                </a:lnTo>
                <a:lnTo>
                  <a:pt x="155" y="77"/>
                </a:lnTo>
                <a:lnTo>
                  <a:pt x="157" y="71"/>
                </a:lnTo>
                <a:lnTo>
                  <a:pt x="155" y="68"/>
                </a:lnTo>
                <a:lnTo>
                  <a:pt x="159" y="62"/>
                </a:lnTo>
                <a:lnTo>
                  <a:pt x="157" y="52"/>
                </a:lnTo>
                <a:lnTo>
                  <a:pt x="167" y="42"/>
                </a:lnTo>
                <a:lnTo>
                  <a:pt x="162" y="40"/>
                </a:lnTo>
                <a:lnTo>
                  <a:pt x="161" y="35"/>
                </a:lnTo>
                <a:lnTo>
                  <a:pt x="139" y="38"/>
                </a:lnTo>
                <a:lnTo>
                  <a:pt x="138" y="31"/>
                </a:lnTo>
                <a:lnTo>
                  <a:pt x="131" y="35"/>
                </a:lnTo>
                <a:lnTo>
                  <a:pt x="129" y="36"/>
                </a:lnTo>
                <a:lnTo>
                  <a:pt x="129" y="32"/>
                </a:lnTo>
                <a:lnTo>
                  <a:pt x="133" y="27"/>
                </a:lnTo>
                <a:lnTo>
                  <a:pt x="129" y="29"/>
                </a:lnTo>
                <a:lnTo>
                  <a:pt x="132" y="26"/>
                </a:lnTo>
                <a:lnTo>
                  <a:pt x="129" y="25"/>
                </a:lnTo>
                <a:lnTo>
                  <a:pt x="131" y="21"/>
                </a:lnTo>
                <a:lnTo>
                  <a:pt x="127" y="24"/>
                </a:lnTo>
                <a:lnTo>
                  <a:pt x="129" y="19"/>
                </a:lnTo>
                <a:lnTo>
                  <a:pt x="126" y="20"/>
                </a:lnTo>
                <a:lnTo>
                  <a:pt x="123" y="14"/>
                </a:lnTo>
                <a:lnTo>
                  <a:pt x="128" y="9"/>
                </a:lnTo>
                <a:lnTo>
                  <a:pt x="137" y="7"/>
                </a:lnTo>
                <a:lnTo>
                  <a:pt x="143" y="0"/>
                </a:lnTo>
                <a:lnTo>
                  <a:pt x="155" y="5"/>
                </a:lnTo>
                <a:lnTo>
                  <a:pt x="172" y="2"/>
                </a:lnTo>
                <a:lnTo>
                  <a:pt x="191" y="7"/>
                </a:lnTo>
                <a:lnTo>
                  <a:pt x="204" y="5"/>
                </a:lnTo>
                <a:lnTo>
                  <a:pt x="210" y="8"/>
                </a:lnTo>
                <a:lnTo>
                  <a:pt x="229" y="8"/>
                </a:lnTo>
                <a:lnTo>
                  <a:pt x="235" y="10"/>
                </a:lnTo>
                <a:lnTo>
                  <a:pt x="234" y="14"/>
                </a:lnTo>
                <a:lnTo>
                  <a:pt x="244" y="16"/>
                </a:lnTo>
                <a:lnTo>
                  <a:pt x="247" y="19"/>
                </a:lnTo>
                <a:lnTo>
                  <a:pt x="264" y="21"/>
                </a:lnTo>
                <a:lnTo>
                  <a:pt x="264" y="17"/>
                </a:lnTo>
                <a:lnTo>
                  <a:pt x="275" y="23"/>
                </a:lnTo>
                <a:lnTo>
                  <a:pt x="275" y="25"/>
                </a:lnTo>
                <a:lnTo>
                  <a:pt x="279" y="24"/>
                </a:lnTo>
                <a:lnTo>
                  <a:pt x="283" y="27"/>
                </a:lnTo>
                <a:lnTo>
                  <a:pt x="300" y="25"/>
                </a:lnTo>
                <a:close/>
                <a:moveTo>
                  <a:pt x="179" y="146"/>
                </a:moveTo>
                <a:lnTo>
                  <a:pt x="178" y="144"/>
                </a:lnTo>
                <a:lnTo>
                  <a:pt x="179" y="145"/>
                </a:lnTo>
                <a:lnTo>
                  <a:pt x="179" y="146"/>
                </a:lnTo>
                <a:close/>
                <a:moveTo>
                  <a:pt x="213" y="155"/>
                </a:moveTo>
                <a:lnTo>
                  <a:pt x="213" y="156"/>
                </a:lnTo>
                <a:lnTo>
                  <a:pt x="213" y="155"/>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9" name="Freeform 108"/>
          <p:cNvSpPr>
            <a:spLocks noEditPoints="1"/>
          </p:cNvSpPr>
          <p:nvPr/>
        </p:nvSpPr>
        <p:spPr bwMode="auto">
          <a:xfrm>
            <a:off x="4727575" y="3535363"/>
            <a:ext cx="277813" cy="325437"/>
          </a:xfrm>
          <a:custGeom>
            <a:avLst/>
            <a:gdLst>
              <a:gd name="T0" fmla="*/ 2147483647 w 168"/>
              <a:gd name="T1" fmla="*/ 2147483647 h 198"/>
              <a:gd name="T2" fmla="*/ 2147483647 w 168"/>
              <a:gd name="T3" fmla="*/ 2147483647 h 198"/>
              <a:gd name="T4" fmla="*/ 2147483647 w 168"/>
              <a:gd name="T5" fmla="*/ 2147483647 h 198"/>
              <a:gd name="T6" fmla="*/ 2147483647 w 168"/>
              <a:gd name="T7" fmla="*/ 2147483647 h 198"/>
              <a:gd name="T8" fmla="*/ 2147483647 w 168"/>
              <a:gd name="T9" fmla="*/ 2147483647 h 198"/>
              <a:gd name="T10" fmla="*/ 2147483647 w 168"/>
              <a:gd name="T11" fmla="*/ 2147483647 h 198"/>
              <a:gd name="T12" fmla="*/ 2147483647 w 168"/>
              <a:gd name="T13" fmla="*/ 2147483647 h 198"/>
              <a:gd name="T14" fmla="*/ 2147483647 w 168"/>
              <a:gd name="T15" fmla="*/ 2147483647 h 198"/>
              <a:gd name="T16" fmla="*/ 0 w 168"/>
              <a:gd name="T17" fmla="*/ 2147483647 h 198"/>
              <a:gd name="T18" fmla="*/ 2147483647 w 168"/>
              <a:gd name="T19" fmla="*/ 2147483647 h 198"/>
              <a:gd name="T20" fmla="*/ 2147483647 w 168"/>
              <a:gd name="T21" fmla="*/ 2147483647 h 198"/>
              <a:gd name="T22" fmla="*/ 2147483647 w 168"/>
              <a:gd name="T23" fmla="*/ 2147483647 h 198"/>
              <a:gd name="T24" fmla="*/ 2147483647 w 168"/>
              <a:gd name="T25" fmla="*/ 2147483647 h 198"/>
              <a:gd name="T26" fmla="*/ 2147483647 w 168"/>
              <a:gd name="T27" fmla="*/ 2147483647 h 198"/>
              <a:gd name="T28" fmla="*/ 2147483647 w 168"/>
              <a:gd name="T29" fmla="*/ 0 h 198"/>
              <a:gd name="T30" fmla="*/ 2147483647 w 168"/>
              <a:gd name="T31" fmla="*/ 2147483647 h 198"/>
              <a:gd name="T32" fmla="*/ 2147483647 w 168"/>
              <a:gd name="T33" fmla="*/ 2147483647 h 198"/>
              <a:gd name="T34" fmla="*/ 2147483647 w 168"/>
              <a:gd name="T35" fmla="*/ 2147483647 h 198"/>
              <a:gd name="T36" fmla="*/ 2147483647 w 168"/>
              <a:gd name="T37" fmla="*/ 2147483647 h 198"/>
              <a:gd name="T38" fmla="*/ 2147483647 w 168"/>
              <a:gd name="T39" fmla="*/ 2147483647 h 198"/>
              <a:gd name="T40" fmla="*/ 2147483647 w 168"/>
              <a:gd name="T41" fmla="*/ 2147483647 h 198"/>
              <a:gd name="T42" fmla="*/ 2147483647 w 168"/>
              <a:gd name="T43" fmla="*/ 2147483647 h 198"/>
              <a:gd name="T44" fmla="*/ 2147483647 w 168"/>
              <a:gd name="T45" fmla="*/ 2147483647 h 198"/>
              <a:gd name="T46" fmla="*/ 2147483647 w 168"/>
              <a:gd name="T47" fmla="*/ 2147483647 h 198"/>
              <a:gd name="T48" fmla="*/ 2147483647 w 168"/>
              <a:gd name="T49" fmla="*/ 2147483647 h 198"/>
              <a:gd name="T50" fmla="*/ 2147483647 w 168"/>
              <a:gd name="T51" fmla="*/ 2147483647 h 198"/>
              <a:gd name="T52" fmla="*/ 2147483647 w 168"/>
              <a:gd name="T53" fmla="*/ 2147483647 h 198"/>
              <a:gd name="T54" fmla="*/ 2147483647 w 168"/>
              <a:gd name="T55" fmla="*/ 2147483647 h 198"/>
              <a:gd name="T56" fmla="*/ 2147483647 w 168"/>
              <a:gd name="T57" fmla="*/ 2147483647 h 198"/>
              <a:gd name="T58" fmla="*/ 2147483647 w 168"/>
              <a:gd name="T59" fmla="*/ 2147483647 h 198"/>
              <a:gd name="T60" fmla="*/ 2147483647 w 168"/>
              <a:gd name="T61" fmla="*/ 2147483647 h 198"/>
              <a:gd name="T62" fmla="*/ 2147483647 w 168"/>
              <a:gd name="T63" fmla="*/ 2147483647 h 198"/>
              <a:gd name="T64" fmla="*/ 2147483647 w 168"/>
              <a:gd name="T65" fmla="*/ 2147483647 h 198"/>
              <a:gd name="T66" fmla="*/ 2147483647 w 168"/>
              <a:gd name="T67" fmla="*/ 2147483647 h 198"/>
              <a:gd name="T68" fmla="*/ 2147483647 w 168"/>
              <a:gd name="T69" fmla="*/ 2147483647 h 198"/>
              <a:gd name="T70" fmla="*/ 2147483647 w 168"/>
              <a:gd name="T71" fmla="*/ 2147483647 h 198"/>
              <a:gd name="T72" fmla="*/ 2147483647 w 168"/>
              <a:gd name="T73" fmla="*/ 2147483647 h 198"/>
              <a:gd name="T74" fmla="*/ 2147483647 w 168"/>
              <a:gd name="T75" fmla="*/ 2147483647 h 198"/>
              <a:gd name="T76" fmla="*/ 2147483647 w 168"/>
              <a:gd name="T77" fmla="*/ 2147483647 h 198"/>
              <a:gd name="T78" fmla="*/ 2147483647 w 168"/>
              <a:gd name="T79" fmla="*/ 2147483647 h 198"/>
              <a:gd name="T80" fmla="*/ 2147483647 w 168"/>
              <a:gd name="T81" fmla="*/ 2147483647 h 198"/>
              <a:gd name="T82" fmla="*/ 2147483647 w 168"/>
              <a:gd name="T83" fmla="*/ 2147483647 h 1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8" h="198">
                <a:moveTo>
                  <a:pt x="21" y="126"/>
                </a:moveTo>
                <a:lnTo>
                  <a:pt x="22" y="121"/>
                </a:lnTo>
                <a:lnTo>
                  <a:pt x="27" y="123"/>
                </a:lnTo>
                <a:lnTo>
                  <a:pt x="36" y="115"/>
                </a:lnTo>
                <a:lnTo>
                  <a:pt x="41" y="118"/>
                </a:lnTo>
                <a:lnTo>
                  <a:pt x="42" y="120"/>
                </a:lnTo>
                <a:lnTo>
                  <a:pt x="40" y="121"/>
                </a:lnTo>
                <a:lnTo>
                  <a:pt x="45" y="129"/>
                </a:lnTo>
                <a:lnTo>
                  <a:pt x="42" y="134"/>
                </a:lnTo>
                <a:lnTo>
                  <a:pt x="43" y="137"/>
                </a:lnTo>
                <a:lnTo>
                  <a:pt x="41" y="154"/>
                </a:lnTo>
                <a:lnTo>
                  <a:pt x="33" y="152"/>
                </a:lnTo>
                <a:lnTo>
                  <a:pt x="32" y="158"/>
                </a:lnTo>
                <a:lnTo>
                  <a:pt x="28" y="159"/>
                </a:lnTo>
                <a:lnTo>
                  <a:pt x="26" y="155"/>
                </a:lnTo>
                <a:lnTo>
                  <a:pt x="25" y="158"/>
                </a:lnTo>
                <a:lnTo>
                  <a:pt x="24" y="150"/>
                </a:lnTo>
                <a:lnTo>
                  <a:pt x="27" y="141"/>
                </a:lnTo>
                <a:lnTo>
                  <a:pt x="24" y="140"/>
                </a:lnTo>
                <a:lnTo>
                  <a:pt x="26" y="132"/>
                </a:lnTo>
                <a:lnTo>
                  <a:pt x="21" y="126"/>
                </a:lnTo>
                <a:close/>
                <a:moveTo>
                  <a:pt x="12" y="67"/>
                </a:moveTo>
                <a:lnTo>
                  <a:pt x="14" y="59"/>
                </a:lnTo>
                <a:lnTo>
                  <a:pt x="4" y="57"/>
                </a:lnTo>
                <a:lnTo>
                  <a:pt x="2" y="52"/>
                </a:lnTo>
                <a:lnTo>
                  <a:pt x="5" y="46"/>
                </a:lnTo>
                <a:lnTo>
                  <a:pt x="0" y="40"/>
                </a:lnTo>
                <a:lnTo>
                  <a:pt x="6" y="37"/>
                </a:lnTo>
                <a:lnTo>
                  <a:pt x="7" y="34"/>
                </a:lnTo>
                <a:lnTo>
                  <a:pt x="2" y="27"/>
                </a:lnTo>
                <a:lnTo>
                  <a:pt x="5" y="24"/>
                </a:lnTo>
                <a:lnTo>
                  <a:pt x="17" y="24"/>
                </a:lnTo>
                <a:lnTo>
                  <a:pt x="25" y="13"/>
                </a:lnTo>
                <a:lnTo>
                  <a:pt x="25" y="18"/>
                </a:lnTo>
                <a:lnTo>
                  <a:pt x="34" y="26"/>
                </a:lnTo>
                <a:lnTo>
                  <a:pt x="37" y="12"/>
                </a:lnTo>
                <a:lnTo>
                  <a:pt x="41" y="16"/>
                </a:lnTo>
                <a:lnTo>
                  <a:pt x="46" y="15"/>
                </a:lnTo>
                <a:lnTo>
                  <a:pt x="49" y="18"/>
                </a:lnTo>
                <a:lnTo>
                  <a:pt x="48" y="11"/>
                </a:lnTo>
                <a:lnTo>
                  <a:pt x="54" y="11"/>
                </a:lnTo>
                <a:lnTo>
                  <a:pt x="54" y="4"/>
                </a:lnTo>
                <a:lnTo>
                  <a:pt x="62" y="7"/>
                </a:lnTo>
                <a:lnTo>
                  <a:pt x="64" y="3"/>
                </a:lnTo>
                <a:lnTo>
                  <a:pt x="78" y="0"/>
                </a:lnTo>
                <a:lnTo>
                  <a:pt x="78" y="3"/>
                </a:lnTo>
                <a:lnTo>
                  <a:pt x="82" y="8"/>
                </a:lnTo>
                <a:lnTo>
                  <a:pt x="100" y="12"/>
                </a:lnTo>
                <a:lnTo>
                  <a:pt x="95" y="16"/>
                </a:lnTo>
                <a:lnTo>
                  <a:pt x="99" y="19"/>
                </a:lnTo>
                <a:lnTo>
                  <a:pt x="96" y="22"/>
                </a:lnTo>
                <a:lnTo>
                  <a:pt x="103" y="30"/>
                </a:lnTo>
                <a:lnTo>
                  <a:pt x="100" y="31"/>
                </a:lnTo>
                <a:lnTo>
                  <a:pt x="99" y="27"/>
                </a:lnTo>
                <a:lnTo>
                  <a:pt x="92" y="27"/>
                </a:lnTo>
                <a:lnTo>
                  <a:pt x="91" y="30"/>
                </a:lnTo>
                <a:lnTo>
                  <a:pt x="80" y="33"/>
                </a:lnTo>
                <a:lnTo>
                  <a:pt x="78" y="37"/>
                </a:lnTo>
                <a:lnTo>
                  <a:pt x="83" y="44"/>
                </a:lnTo>
                <a:lnTo>
                  <a:pt x="79" y="48"/>
                </a:lnTo>
                <a:lnTo>
                  <a:pt x="81" y="57"/>
                </a:lnTo>
                <a:lnTo>
                  <a:pt x="98" y="71"/>
                </a:lnTo>
                <a:lnTo>
                  <a:pt x="104" y="88"/>
                </a:lnTo>
                <a:lnTo>
                  <a:pt x="114" y="99"/>
                </a:lnTo>
                <a:lnTo>
                  <a:pt x="121" y="102"/>
                </a:lnTo>
                <a:lnTo>
                  <a:pt x="134" y="103"/>
                </a:lnTo>
                <a:lnTo>
                  <a:pt x="135" y="105"/>
                </a:lnTo>
                <a:lnTo>
                  <a:pt x="131" y="108"/>
                </a:lnTo>
                <a:lnTo>
                  <a:pt x="132" y="111"/>
                </a:lnTo>
                <a:lnTo>
                  <a:pt x="161" y="126"/>
                </a:lnTo>
                <a:lnTo>
                  <a:pt x="168" y="136"/>
                </a:lnTo>
                <a:lnTo>
                  <a:pt x="165" y="142"/>
                </a:lnTo>
                <a:lnTo>
                  <a:pt x="161" y="140"/>
                </a:lnTo>
                <a:lnTo>
                  <a:pt x="159" y="133"/>
                </a:lnTo>
                <a:lnTo>
                  <a:pt x="152" y="132"/>
                </a:lnTo>
                <a:lnTo>
                  <a:pt x="149" y="130"/>
                </a:lnTo>
                <a:lnTo>
                  <a:pt x="151" y="129"/>
                </a:lnTo>
                <a:lnTo>
                  <a:pt x="145" y="130"/>
                </a:lnTo>
                <a:lnTo>
                  <a:pt x="139" y="143"/>
                </a:lnTo>
                <a:lnTo>
                  <a:pt x="148" y="150"/>
                </a:lnTo>
                <a:lnTo>
                  <a:pt x="149" y="157"/>
                </a:lnTo>
                <a:lnTo>
                  <a:pt x="141" y="160"/>
                </a:lnTo>
                <a:lnTo>
                  <a:pt x="140" y="167"/>
                </a:lnTo>
                <a:lnTo>
                  <a:pt x="133" y="176"/>
                </a:lnTo>
                <a:lnTo>
                  <a:pt x="127" y="174"/>
                </a:lnTo>
                <a:lnTo>
                  <a:pt x="127" y="170"/>
                </a:lnTo>
                <a:lnTo>
                  <a:pt x="131" y="166"/>
                </a:lnTo>
                <a:lnTo>
                  <a:pt x="130" y="163"/>
                </a:lnTo>
                <a:lnTo>
                  <a:pt x="136" y="159"/>
                </a:lnTo>
                <a:lnTo>
                  <a:pt x="127" y="138"/>
                </a:lnTo>
                <a:lnTo>
                  <a:pt x="123" y="139"/>
                </a:lnTo>
                <a:lnTo>
                  <a:pt x="117" y="134"/>
                </a:lnTo>
                <a:lnTo>
                  <a:pt x="116" y="126"/>
                </a:lnTo>
                <a:lnTo>
                  <a:pt x="110" y="127"/>
                </a:lnTo>
                <a:lnTo>
                  <a:pt x="110" y="125"/>
                </a:lnTo>
                <a:lnTo>
                  <a:pt x="105" y="123"/>
                </a:lnTo>
                <a:lnTo>
                  <a:pt x="100" y="115"/>
                </a:lnTo>
                <a:lnTo>
                  <a:pt x="90" y="115"/>
                </a:lnTo>
                <a:lnTo>
                  <a:pt x="70" y="95"/>
                </a:lnTo>
                <a:lnTo>
                  <a:pt x="63" y="94"/>
                </a:lnTo>
                <a:lnTo>
                  <a:pt x="64" y="90"/>
                </a:lnTo>
                <a:lnTo>
                  <a:pt x="55" y="83"/>
                </a:lnTo>
                <a:lnTo>
                  <a:pt x="49" y="63"/>
                </a:lnTo>
                <a:lnTo>
                  <a:pt x="30" y="54"/>
                </a:lnTo>
                <a:lnTo>
                  <a:pt x="16" y="66"/>
                </a:lnTo>
                <a:lnTo>
                  <a:pt x="12" y="67"/>
                </a:lnTo>
                <a:close/>
                <a:moveTo>
                  <a:pt x="82" y="103"/>
                </a:moveTo>
                <a:lnTo>
                  <a:pt x="82" y="103"/>
                </a:lnTo>
                <a:close/>
                <a:moveTo>
                  <a:pt x="83" y="63"/>
                </a:moveTo>
                <a:lnTo>
                  <a:pt x="81" y="63"/>
                </a:lnTo>
                <a:lnTo>
                  <a:pt x="82" y="64"/>
                </a:lnTo>
                <a:lnTo>
                  <a:pt x="83" y="63"/>
                </a:lnTo>
                <a:close/>
                <a:moveTo>
                  <a:pt x="121" y="179"/>
                </a:moveTo>
                <a:lnTo>
                  <a:pt x="119" y="186"/>
                </a:lnTo>
                <a:lnTo>
                  <a:pt x="122" y="192"/>
                </a:lnTo>
                <a:lnTo>
                  <a:pt x="119" y="198"/>
                </a:lnTo>
                <a:lnTo>
                  <a:pt x="92" y="183"/>
                </a:lnTo>
                <a:lnTo>
                  <a:pt x="85" y="182"/>
                </a:lnTo>
                <a:lnTo>
                  <a:pt x="82" y="178"/>
                </a:lnTo>
                <a:lnTo>
                  <a:pt x="86" y="172"/>
                </a:lnTo>
                <a:lnTo>
                  <a:pt x="89" y="174"/>
                </a:lnTo>
                <a:lnTo>
                  <a:pt x="94" y="171"/>
                </a:lnTo>
                <a:lnTo>
                  <a:pt x="101" y="175"/>
                </a:lnTo>
                <a:lnTo>
                  <a:pt x="126" y="169"/>
                </a:lnTo>
                <a:lnTo>
                  <a:pt x="127" y="170"/>
                </a:lnTo>
                <a:lnTo>
                  <a:pt x="121" y="17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80" name="Freeform 109"/>
          <p:cNvSpPr>
            <a:spLocks/>
          </p:cNvSpPr>
          <p:nvPr/>
        </p:nvSpPr>
        <p:spPr bwMode="auto">
          <a:xfrm>
            <a:off x="5011738" y="3565525"/>
            <a:ext cx="98425" cy="138113"/>
          </a:xfrm>
          <a:custGeom>
            <a:avLst/>
            <a:gdLst>
              <a:gd name="T0" fmla="*/ 2147483647 w 60"/>
              <a:gd name="T1" fmla="*/ 2147483647 h 84"/>
              <a:gd name="T2" fmla="*/ 2147483647 w 60"/>
              <a:gd name="T3" fmla="*/ 2147483647 h 84"/>
              <a:gd name="T4" fmla="*/ 2147483647 w 60"/>
              <a:gd name="T5" fmla="*/ 2147483647 h 84"/>
              <a:gd name="T6" fmla="*/ 2147483647 w 60"/>
              <a:gd name="T7" fmla="*/ 2147483647 h 84"/>
              <a:gd name="T8" fmla="*/ 2147483647 w 60"/>
              <a:gd name="T9" fmla="*/ 2147483647 h 84"/>
              <a:gd name="T10" fmla="*/ 2147483647 w 60"/>
              <a:gd name="T11" fmla="*/ 2147483647 h 84"/>
              <a:gd name="T12" fmla="*/ 2147483647 w 60"/>
              <a:gd name="T13" fmla="*/ 2147483647 h 84"/>
              <a:gd name="T14" fmla="*/ 2147483647 w 60"/>
              <a:gd name="T15" fmla="*/ 2147483647 h 84"/>
              <a:gd name="T16" fmla="*/ 2147483647 w 60"/>
              <a:gd name="T17" fmla="*/ 2147483647 h 84"/>
              <a:gd name="T18" fmla="*/ 2147483647 w 60"/>
              <a:gd name="T19" fmla="*/ 2147483647 h 84"/>
              <a:gd name="T20" fmla="*/ 2147483647 w 60"/>
              <a:gd name="T21" fmla="*/ 2147483647 h 84"/>
              <a:gd name="T22" fmla="*/ 2147483647 w 60"/>
              <a:gd name="T23" fmla="*/ 2147483647 h 84"/>
              <a:gd name="T24" fmla="*/ 2147483647 w 60"/>
              <a:gd name="T25" fmla="*/ 2147483647 h 84"/>
              <a:gd name="T26" fmla="*/ 2147483647 w 60"/>
              <a:gd name="T27" fmla="*/ 2147483647 h 84"/>
              <a:gd name="T28" fmla="*/ 2147483647 w 60"/>
              <a:gd name="T29" fmla="*/ 2147483647 h 84"/>
              <a:gd name="T30" fmla="*/ 2147483647 w 60"/>
              <a:gd name="T31" fmla="*/ 2147483647 h 84"/>
              <a:gd name="T32" fmla="*/ 2147483647 w 60"/>
              <a:gd name="T33" fmla="*/ 2147483647 h 84"/>
              <a:gd name="T34" fmla="*/ 2147483647 w 60"/>
              <a:gd name="T35" fmla="*/ 2147483647 h 84"/>
              <a:gd name="T36" fmla="*/ 2147483647 w 60"/>
              <a:gd name="T37" fmla="*/ 2147483647 h 84"/>
              <a:gd name="T38" fmla="*/ 2147483647 w 60"/>
              <a:gd name="T39" fmla="*/ 2147483647 h 84"/>
              <a:gd name="T40" fmla="*/ 0 w 60"/>
              <a:gd name="T41" fmla="*/ 2147483647 h 84"/>
              <a:gd name="T42" fmla="*/ 2147483647 w 60"/>
              <a:gd name="T43" fmla="*/ 0 h 84"/>
              <a:gd name="T44" fmla="*/ 2147483647 w 60"/>
              <a:gd name="T45" fmla="*/ 2147483647 h 84"/>
              <a:gd name="T46" fmla="*/ 2147483647 w 60"/>
              <a:gd name="T47" fmla="*/ 2147483647 h 84"/>
              <a:gd name="T48" fmla="*/ 2147483647 w 60"/>
              <a:gd name="T49" fmla="*/ 2147483647 h 84"/>
              <a:gd name="T50" fmla="*/ 2147483647 w 60"/>
              <a:gd name="T51" fmla="*/ 2147483647 h 84"/>
              <a:gd name="T52" fmla="*/ 2147483647 w 60"/>
              <a:gd name="T53" fmla="*/ 2147483647 h 84"/>
              <a:gd name="T54" fmla="*/ 2147483647 w 60"/>
              <a:gd name="T55" fmla="*/ 2147483647 h 84"/>
              <a:gd name="T56" fmla="*/ 2147483647 w 60"/>
              <a:gd name="T57" fmla="*/ 2147483647 h 84"/>
              <a:gd name="T58" fmla="*/ 2147483647 w 60"/>
              <a:gd name="T59" fmla="*/ 2147483647 h 84"/>
              <a:gd name="T60" fmla="*/ 2147483647 w 60"/>
              <a:gd name="T61" fmla="*/ 2147483647 h 84"/>
              <a:gd name="T62" fmla="*/ 2147483647 w 60"/>
              <a:gd name="T63" fmla="*/ 2147483647 h 84"/>
              <a:gd name="T64" fmla="*/ 2147483647 w 60"/>
              <a:gd name="T65" fmla="*/ 2147483647 h 84"/>
              <a:gd name="T66" fmla="*/ 2147483647 w 60"/>
              <a:gd name="T67" fmla="*/ 2147483647 h 84"/>
              <a:gd name="T68" fmla="*/ 2147483647 w 60"/>
              <a:gd name="T69" fmla="*/ 2147483647 h 84"/>
              <a:gd name="T70" fmla="*/ 2147483647 w 60"/>
              <a:gd name="T71" fmla="*/ 2147483647 h 84"/>
              <a:gd name="T72" fmla="*/ 2147483647 w 60"/>
              <a:gd name="T73" fmla="*/ 2147483647 h 84"/>
              <a:gd name="T74" fmla="*/ 2147483647 w 60"/>
              <a:gd name="T75" fmla="*/ 2147483647 h 84"/>
              <a:gd name="T76" fmla="*/ 2147483647 w 60"/>
              <a:gd name="T77" fmla="*/ 2147483647 h 84"/>
              <a:gd name="T78" fmla="*/ 2147483647 w 60"/>
              <a:gd name="T79" fmla="*/ 2147483647 h 84"/>
              <a:gd name="T80" fmla="*/ 2147483647 w 60"/>
              <a:gd name="T81" fmla="*/ 2147483647 h 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84">
                <a:moveTo>
                  <a:pt x="50" y="76"/>
                </a:moveTo>
                <a:lnTo>
                  <a:pt x="33" y="78"/>
                </a:lnTo>
                <a:lnTo>
                  <a:pt x="25" y="84"/>
                </a:lnTo>
                <a:lnTo>
                  <a:pt x="25" y="78"/>
                </a:lnTo>
                <a:lnTo>
                  <a:pt x="18" y="71"/>
                </a:lnTo>
                <a:lnTo>
                  <a:pt x="17" y="68"/>
                </a:lnTo>
                <a:lnTo>
                  <a:pt x="22" y="65"/>
                </a:lnTo>
                <a:lnTo>
                  <a:pt x="6" y="53"/>
                </a:lnTo>
                <a:lnTo>
                  <a:pt x="10" y="49"/>
                </a:lnTo>
                <a:lnTo>
                  <a:pt x="6" y="43"/>
                </a:lnTo>
                <a:lnTo>
                  <a:pt x="11" y="42"/>
                </a:lnTo>
                <a:lnTo>
                  <a:pt x="4" y="36"/>
                </a:lnTo>
                <a:lnTo>
                  <a:pt x="8" y="26"/>
                </a:lnTo>
                <a:lnTo>
                  <a:pt x="3" y="26"/>
                </a:lnTo>
                <a:lnTo>
                  <a:pt x="5" y="19"/>
                </a:lnTo>
                <a:lnTo>
                  <a:pt x="8" y="19"/>
                </a:lnTo>
                <a:lnTo>
                  <a:pt x="3" y="16"/>
                </a:lnTo>
                <a:lnTo>
                  <a:pt x="4" y="13"/>
                </a:lnTo>
                <a:lnTo>
                  <a:pt x="2" y="12"/>
                </a:lnTo>
                <a:lnTo>
                  <a:pt x="2" y="8"/>
                </a:lnTo>
                <a:lnTo>
                  <a:pt x="0" y="5"/>
                </a:lnTo>
                <a:lnTo>
                  <a:pt x="11" y="0"/>
                </a:lnTo>
                <a:lnTo>
                  <a:pt x="21" y="1"/>
                </a:lnTo>
                <a:lnTo>
                  <a:pt x="28" y="8"/>
                </a:lnTo>
                <a:lnTo>
                  <a:pt x="29" y="14"/>
                </a:lnTo>
                <a:lnTo>
                  <a:pt x="38" y="20"/>
                </a:lnTo>
                <a:lnTo>
                  <a:pt x="36" y="23"/>
                </a:lnTo>
                <a:lnTo>
                  <a:pt x="39" y="26"/>
                </a:lnTo>
                <a:lnTo>
                  <a:pt x="37" y="28"/>
                </a:lnTo>
                <a:lnTo>
                  <a:pt x="47" y="34"/>
                </a:lnTo>
                <a:lnTo>
                  <a:pt x="52" y="29"/>
                </a:lnTo>
                <a:lnTo>
                  <a:pt x="56" y="33"/>
                </a:lnTo>
                <a:lnTo>
                  <a:pt x="52" y="34"/>
                </a:lnTo>
                <a:lnTo>
                  <a:pt x="55" y="39"/>
                </a:lnTo>
                <a:lnTo>
                  <a:pt x="50" y="47"/>
                </a:lnTo>
                <a:lnTo>
                  <a:pt x="53" y="53"/>
                </a:lnTo>
                <a:lnTo>
                  <a:pt x="60" y="59"/>
                </a:lnTo>
                <a:lnTo>
                  <a:pt x="56" y="65"/>
                </a:lnTo>
                <a:lnTo>
                  <a:pt x="52" y="66"/>
                </a:lnTo>
                <a:lnTo>
                  <a:pt x="53" y="73"/>
                </a:lnTo>
                <a:lnTo>
                  <a:pt x="50" y="76"/>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1" name="Freeform 110"/>
          <p:cNvSpPr>
            <a:spLocks noEditPoints="1"/>
          </p:cNvSpPr>
          <p:nvPr/>
        </p:nvSpPr>
        <p:spPr bwMode="auto">
          <a:xfrm>
            <a:off x="5567363" y="4325938"/>
            <a:ext cx="274637" cy="161925"/>
          </a:xfrm>
          <a:custGeom>
            <a:avLst/>
            <a:gdLst>
              <a:gd name="T0" fmla="*/ 2147483647 w 167"/>
              <a:gd name="T1" fmla="*/ 2147483647 h 98"/>
              <a:gd name="T2" fmla="*/ 2147483647 w 167"/>
              <a:gd name="T3" fmla="*/ 2147483647 h 98"/>
              <a:gd name="T4" fmla="*/ 2147483647 w 167"/>
              <a:gd name="T5" fmla="*/ 2147483647 h 98"/>
              <a:gd name="T6" fmla="*/ 2147483647 w 167"/>
              <a:gd name="T7" fmla="*/ 2147483647 h 98"/>
              <a:gd name="T8" fmla="*/ 2147483647 w 167"/>
              <a:gd name="T9" fmla="*/ 2147483647 h 98"/>
              <a:gd name="T10" fmla="*/ 2147483647 w 167"/>
              <a:gd name="T11" fmla="*/ 2147483647 h 98"/>
              <a:gd name="T12" fmla="*/ 2147483647 w 167"/>
              <a:gd name="T13" fmla="*/ 2147483647 h 98"/>
              <a:gd name="T14" fmla="*/ 2147483647 w 167"/>
              <a:gd name="T15" fmla="*/ 2147483647 h 98"/>
              <a:gd name="T16" fmla="*/ 2147483647 w 167"/>
              <a:gd name="T17" fmla="*/ 2147483647 h 98"/>
              <a:gd name="T18" fmla="*/ 2147483647 w 167"/>
              <a:gd name="T19" fmla="*/ 2147483647 h 98"/>
              <a:gd name="T20" fmla="*/ 2147483647 w 167"/>
              <a:gd name="T21" fmla="*/ 2147483647 h 98"/>
              <a:gd name="T22" fmla="*/ 2147483647 w 167"/>
              <a:gd name="T23" fmla="*/ 2147483647 h 98"/>
              <a:gd name="T24" fmla="*/ 2147483647 w 167"/>
              <a:gd name="T25" fmla="*/ 2147483647 h 98"/>
              <a:gd name="T26" fmla="*/ 2147483647 w 167"/>
              <a:gd name="T27" fmla="*/ 2147483647 h 98"/>
              <a:gd name="T28" fmla="*/ 2147483647 w 167"/>
              <a:gd name="T29" fmla="*/ 2147483647 h 98"/>
              <a:gd name="T30" fmla="*/ 2147483647 w 167"/>
              <a:gd name="T31" fmla="*/ 2147483647 h 98"/>
              <a:gd name="T32" fmla="*/ 2147483647 w 167"/>
              <a:gd name="T33" fmla="*/ 2147483647 h 98"/>
              <a:gd name="T34" fmla="*/ 2147483647 w 167"/>
              <a:gd name="T35" fmla="*/ 0 h 98"/>
              <a:gd name="T36" fmla="*/ 2147483647 w 167"/>
              <a:gd name="T37" fmla="*/ 2147483647 h 98"/>
              <a:gd name="T38" fmla="*/ 2147483647 w 167"/>
              <a:gd name="T39" fmla="*/ 2147483647 h 98"/>
              <a:gd name="T40" fmla="*/ 2147483647 w 167"/>
              <a:gd name="T41" fmla="*/ 2147483647 h 98"/>
              <a:gd name="T42" fmla="*/ 2147483647 w 167"/>
              <a:gd name="T43" fmla="*/ 2147483647 h 98"/>
              <a:gd name="T44" fmla="*/ 2147483647 w 167"/>
              <a:gd name="T45" fmla="*/ 2147483647 h 98"/>
              <a:gd name="T46" fmla="*/ 2147483647 w 167"/>
              <a:gd name="T47" fmla="*/ 2147483647 h 98"/>
              <a:gd name="T48" fmla="*/ 2147483647 w 167"/>
              <a:gd name="T49" fmla="*/ 2147483647 h 98"/>
              <a:gd name="T50" fmla="*/ 2147483647 w 167"/>
              <a:gd name="T51" fmla="*/ 2147483647 h 98"/>
              <a:gd name="T52" fmla="*/ 2147483647 w 167"/>
              <a:gd name="T53" fmla="*/ 2147483647 h 98"/>
              <a:gd name="T54" fmla="*/ 2147483647 w 167"/>
              <a:gd name="T55" fmla="*/ 2147483647 h 98"/>
              <a:gd name="T56" fmla="*/ 2147483647 w 167"/>
              <a:gd name="T57" fmla="*/ 2147483647 h 98"/>
              <a:gd name="T58" fmla="*/ 2147483647 w 167"/>
              <a:gd name="T59" fmla="*/ 2147483647 h 98"/>
              <a:gd name="T60" fmla="*/ 2147483647 w 167"/>
              <a:gd name="T61" fmla="*/ 2147483647 h 98"/>
              <a:gd name="T62" fmla="*/ 2147483647 w 167"/>
              <a:gd name="T63" fmla="*/ 2147483647 h 98"/>
              <a:gd name="T64" fmla="*/ 2147483647 w 167"/>
              <a:gd name="T65" fmla="*/ 2147483647 h 98"/>
              <a:gd name="T66" fmla="*/ 2147483647 w 167"/>
              <a:gd name="T67" fmla="*/ 2147483647 h 98"/>
              <a:gd name="T68" fmla="*/ 2147483647 w 167"/>
              <a:gd name="T69" fmla="*/ 2147483647 h 98"/>
              <a:gd name="T70" fmla="*/ 0 w 167"/>
              <a:gd name="T71" fmla="*/ 2147483647 h 98"/>
              <a:gd name="T72" fmla="*/ 2147483647 w 167"/>
              <a:gd name="T73" fmla="*/ 2147483647 h 98"/>
              <a:gd name="T74" fmla="*/ 0 w 167"/>
              <a:gd name="T75" fmla="*/ 2147483647 h 98"/>
              <a:gd name="T76" fmla="*/ 2147483647 w 167"/>
              <a:gd name="T77" fmla="*/ 2147483647 h 98"/>
              <a:gd name="T78" fmla="*/ 2147483647 w 167"/>
              <a:gd name="T79" fmla="*/ 2147483647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7" h="98">
                <a:moveTo>
                  <a:pt x="164" y="94"/>
                </a:moveTo>
                <a:lnTo>
                  <a:pt x="167" y="95"/>
                </a:lnTo>
                <a:lnTo>
                  <a:pt x="162" y="98"/>
                </a:lnTo>
                <a:lnTo>
                  <a:pt x="155" y="98"/>
                </a:lnTo>
                <a:lnTo>
                  <a:pt x="151" y="95"/>
                </a:lnTo>
                <a:lnTo>
                  <a:pt x="153" y="92"/>
                </a:lnTo>
                <a:lnTo>
                  <a:pt x="164" y="94"/>
                </a:lnTo>
                <a:close/>
                <a:moveTo>
                  <a:pt x="2" y="39"/>
                </a:moveTo>
                <a:lnTo>
                  <a:pt x="7" y="35"/>
                </a:lnTo>
                <a:lnTo>
                  <a:pt x="6" y="31"/>
                </a:lnTo>
                <a:lnTo>
                  <a:pt x="9" y="23"/>
                </a:lnTo>
                <a:lnTo>
                  <a:pt x="12" y="22"/>
                </a:lnTo>
                <a:lnTo>
                  <a:pt x="18" y="26"/>
                </a:lnTo>
                <a:lnTo>
                  <a:pt x="25" y="24"/>
                </a:lnTo>
                <a:lnTo>
                  <a:pt x="52" y="35"/>
                </a:lnTo>
                <a:lnTo>
                  <a:pt x="52" y="50"/>
                </a:lnTo>
                <a:lnTo>
                  <a:pt x="86" y="11"/>
                </a:lnTo>
                <a:lnTo>
                  <a:pt x="132" y="0"/>
                </a:lnTo>
                <a:lnTo>
                  <a:pt x="148" y="35"/>
                </a:lnTo>
                <a:lnTo>
                  <a:pt x="136" y="41"/>
                </a:lnTo>
                <a:lnTo>
                  <a:pt x="135" y="50"/>
                </a:lnTo>
                <a:lnTo>
                  <a:pt x="91" y="67"/>
                </a:lnTo>
                <a:lnTo>
                  <a:pt x="85" y="73"/>
                </a:lnTo>
                <a:lnTo>
                  <a:pt x="75" y="73"/>
                </a:lnTo>
                <a:lnTo>
                  <a:pt x="67" y="79"/>
                </a:lnTo>
                <a:lnTo>
                  <a:pt x="57" y="82"/>
                </a:lnTo>
                <a:lnTo>
                  <a:pt x="43" y="84"/>
                </a:lnTo>
                <a:lnTo>
                  <a:pt x="32" y="92"/>
                </a:lnTo>
                <a:lnTo>
                  <a:pt x="27" y="91"/>
                </a:lnTo>
                <a:lnTo>
                  <a:pt x="18" y="94"/>
                </a:lnTo>
                <a:lnTo>
                  <a:pt x="11" y="93"/>
                </a:lnTo>
                <a:lnTo>
                  <a:pt x="8" y="86"/>
                </a:lnTo>
                <a:lnTo>
                  <a:pt x="9" y="78"/>
                </a:lnTo>
                <a:lnTo>
                  <a:pt x="6" y="74"/>
                </a:lnTo>
                <a:lnTo>
                  <a:pt x="4" y="60"/>
                </a:lnTo>
                <a:lnTo>
                  <a:pt x="0" y="56"/>
                </a:lnTo>
                <a:lnTo>
                  <a:pt x="2" y="56"/>
                </a:lnTo>
                <a:lnTo>
                  <a:pt x="0" y="49"/>
                </a:lnTo>
                <a:lnTo>
                  <a:pt x="2" y="46"/>
                </a:lnTo>
                <a:lnTo>
                  <a:pt x="2" y="39"/>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2" name="Freeform 111"/>
          <p:cNvSpPr>
            <a:spLocks noEditPoints="1"/>
          </p:cNvSpPr>
          <p:nvPr/>
        </p:nvSpPr>
        <p:spPr bwMode="auto">
          <a:xfrm>
            <a:off x="4711700" y="3509963"/>
            <a:ext cx="104775" cy="68262"/>
          </a:xfrm>
          <a:custGeom>
            <a:avLst/>
            <a:gdLst>
              <a:gd name="T0" fmla="*/ 2147483647 w 64"/>
              <a:gd name="T1" fmla="*/ 2147483647 h 41"/>
              <a:gd name="T2" fmla="*/ 2147483647 w 64"/>
              <a:gd name="T3" fmla="*/ 2147483647 h 41"/>
              <a:gd name="T4" fmla="*/ 2147483647 w 64"/>
              <a:gd name="T5" fmla="*/ 2147483647 h 41"/>
              <a:gd name="T6" fmla="*/ 2147483647 w 64"/>
              <a:gd name="T7" fmla="*/ 2147483647 h 41"/>
              <a:gd name="T8" fmla="*/ 2147483647 w 64"/>
              <a:gd name="T9" fmla="*/ 2147483647 h 41"/>
              <a:gd name="T10" fmla="*/ 2147483647 w 64"/>
              <a:gd name="T11" fmla="*/ 2147483647 h 41"/>
              <a:gd name="T12" fmla="*/ 2147483647 w 64"/>
              <a:gd name="T13" fmla="*/ 2147483647 h 41"/>
              <a:gd name="T14" fmla="*/ 2147483647 w 64"/>
              <a:gd name="T15" fmla="*/ 2147483647 h 41"/>
              <a:gd name="T16" fmla="*/ 2147483647 w 64"/>
              <a:gd name="T17" fmla="*/ 2147483647 h 41"/>
              <a:gd name="T18" fmla="*/ 2147483647 w 64"/>
              <a:gd name="T19" fmla="*/ 2147483647 h 41"/>
              <a:gd name="T20" fmla="*/ 2147483647 w 64"/>
              <a:gd name="T21" fmla="*/ 2147483647 h 41"/>
              <a:gd name="T22" fmla="*/ 2147483647 w 64"/>
              <a:gd name="T23" fmla="*/ 2147483647 h 41"/>
              <a:gd name="T24" fmla="*/ 2147483647 w 64"/>
              <a:gd name="T25" fmla="*/ 2147483647 h 41"/>
              <a:gd name="T26" fmla="*/ 2147483647 w 64"/>
              <a:gd name="T27" fmla="*/ 2147483647 h 41"/>
              <a:gd name="T28" fmla="*/ 2147483647 w 64"/>
              <a:gd name="T29" fmla="*/ 2147483647 h 41"/>
              <a:gd name="T30" fmla="*/ 2147483647 w 64"/>
              <a:gd name="T31" fmla="*/ 2147483647 h 41"/>
              <a:gd name="T32" fmla="*/ 0 w 64"/>
              <a:gd name="T33" fmla="*/ 2147483647 h 41"/>
              <a:gd name="T34" fmla="*/ 2147483647 w 64"/>
              <a:gd name="T35" fmla="*/ 2147483647 h 41"/>
              <a:gd name="T36" fmla="*/ 2147483647 w 64"/>
              <a:gd name="T37" fmla="*/ 2147483647 h 41"/>
              <a:gd name="T38" fmla="*/ 2147483647 w 64"/>
              <a:gd name="T39" fmla="*/ 2147483647 h 41"/>
              <a:gd name="T40" fmla="*/ 2147483647 w 64"/>
              <a:gd name="T41" fmla="*/ 2147483647 h 41"/>
              <a:gd name="T42" fmla="*/ 2147483647 w 64"/>
              <a:gd name="T43" fmla="*/ 2147483647 h 41"/>
              <a:gd name="T44" fmla="*/ 2147483647 w 64"/>
              <a:gd name="T45" fmla="*/ 2147483647 h 41"/>
              <a:gd name="T46" fmla="*/ 2147483647 w 64"/>
              <a:gd name="T47" fmla="*/ 2147483647 h 41"/>
              <a:gd name="T48" fmla="*/ 2147483647 w 64"/>
              <a:gd name="T49" fmla="*/ 2147483647 h 41"/>
              <a:gd name="T50" fmla="*/ 2147483647 w 64"/>
              <a:gd name="T51" fmla="*/ 0 h 41"/>
              <a:gd name="T52" fmla="*/ 2147483647 w 64"/>
              <a:gd name="T53" fmla="*/ 2147483647 h 41"/>
              <a:gd name="T54" fmla="*/ 2147483647 w 64"/>
              <a:gd name="T55" fmla="*/ 2147483647 h 41"/>
              <a:gd name="T56" fmla="*/ 2147483647 w 64"/>
              <a:gd name="T57" fmla="*/ 2147483647 h 41"/>
              <a:gd name="T58" fmla="*/ 2147483647 w 64"/>
              <a:gd name="T59" fmla="*/ 2147483647 h 41"/>
              <a:gd name="T60" fmla="*/ 2147483647 w 64"/>
              <a:gd name="T61" fmla="*/ 2147483647 h 41"/>
              <a:gd name="T62" fmla="*/ 2147483647 w 64"/>
              <a:gd name="T63" fmla="*/ 2147483647 h 41"/>
              <a:gd name="T64" fmla="*/ 2147483647 w 64"/>
              <a:gd name="T65" fmla="*/ 2147483647 h 41"/>
              <a:gd name="T66" fmla="*/ 2147483647 w 64"/>
              <a:gd name="T67" fmla="*/ 2147483647 h 41"/>
              <a:gd name="T68" fmla="*/ 2147483647 w 64"/>
              <a:gd name="T69" fmla="*/ 2147483647 h 41"/>
              <a:gd name="T70" fmla="*/ 2147483647 w 64"/>
              <a:gd name="T71" fmla="*/ 2147483647 h 41"/>
              <a:gd name="T72" fmla="*/ 2147483647 w 64"/>
              <a:gd name="T73" fmla="*/ 2147483647 h 41"/>
              <a:gd name="T74" fmla="*/ 2147483647 w 64"/>
              <a:gd name="T75" fmla="*/ 2147483647 h 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4" h="41">
                <a:moveTo>
                  <a:pt x="64" y="19"/>
                </a:moveTo>
                <a:lnTo>
                  <a:pt x="64" y="26"/>
                </a:lnTo>
                <a:lnTo>
                  <a:pt x="58" y="26"/>
                </a:lnTo>
                <a:lnTo>
                  <a:pt x="59" y="33"/>
                </a:lnTo>
                <a:lnTo>
                  <a:pt x="56" y="30"/>
                </a:lnTo>
                <a:lnTo>
                  <a:pt x="51" y="31"/>
                </a:lnTo>
                <a:lnTo>
                  <a:pt x="47" y="27"/>
                </a:lnTo>
                <a:lnTo>
                  <a:pt x="44" y="41"/>
                </a:lnTo>
                <a:lnTo>
                  <a:pt x="35" y="33"/>
                </a:lnTo>
                <a:lnTo>
                  <a:pt x="35" y="28"/>
                </a:lnTo>
                <a:lnTo>
                  <a:pt x="27" y="39"/>
                </a:lnTo>
                <a:lnTo>
                  <a:pt x="15" y="39"/>
                </a:lnTo>
                <a:lnTo>
                  <a:pt x="12" y="34"/>
                </a:lnTo>
                <a:lnTo>
                  <a:pt x="11" y="28"/>
                </a:lnTo>
                <a:lnTo>
                  <a:pt x="5" y="29"/>
                </a:lnTo>
                <a:lnTo>
                  <a:pt x="3" y="34"/>
                </a:lnTo>
                <a:lnTo>
                  <a:pt x="0" y="33"/>
                </a:lnTo>
                <a:lnTo>
                  <a:pt x="2" y="32"/>
                </a:lnTo>
                <a:lnTo>
                  <a:pt x="3" y="25"/>
                </a:lnTo>
                <a:lnTo>
                  <a:pt x="14" y="11"/>
                </a:lnTo>
                <a:lnTo>
                  <a:pt x="15" y="7"/>
                </a:lnTo>
                <a:lnTo>
                  <a:pt x="20" y="8"/>
                </a:lnTo>
                <a:lnTo>
                  <a:pt x="23" y="5"/>
                </a:lnTo>
                <a:lnTo>
                  <a:pt x="37" y="4"/>
                </a:lnTo>
                <a:lnTo>
                  <a:pt x="35" y="2"/>
                </a:lnTo>
                <a:lnTo>
                  <a:pt x="37" y="0"/>
                </a:lnTo>
                <a:lnTo>
                  <a:pt x="51" y="6"/>
                </a:lnTo>
                <a:lnTo>
                  <a:pt x="53" y="9"/>
                </a:lnTo>
                <a:lnTo>
                  <a:pt x="50" y="11"/>
                </a:lnTo>
                <a:lnTo>
                  <a:pt x="50" y="16"/>
                </a:lnTo>
                <a:lnTo>
                  <a:pt x="52" y="15"/>
                </a:lnTo>
                <a:lnTo>
                  <a:pt x="59" y="20"/>
                </a:lnTo>
                <a:lnTo>
                  <a:pt x="63" y="17"/>
                </a:lnTo>
                <a:lnTo>
                  <a:pt x="64" y="19"/>
                </a:lnTo>
                <a:close/>
                <a:moveTo>
                  <a:pt x="39" y="2"/>
                </a:moveTo>
                <a:lnTo>
                  <a:pt x="38" y="2"/>
                </a:lnTo>
                <a:lnTo>
                  <a:pt x="39" y="3"/>
                </a:lnTo>
                <a:lnTo>
                  <a:pt x="39" y="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83" name="Freeform 112"/>
          <p:cNvSpPr>
            <a:spLocks/>
          </p:cNvSpPr>
          <p:nvPr/>
        </p:nvSpPr>
        <p:spPr bwMode="auto">
          <a:xfrm>
            <a:off x="4884738" y="3541713"/>
            <a:ext cx="76200" cy="49212"/>
          </a:xfrm>
          <a:custGeom>
            <a:avLst/>
            <a:gdLst>
              <a:gd name="T0" fmla="*/ 2147483647 w 46"/>
              <a:gd name="T1" fmla="*/ 2147483647 h 30"/>
              <a:gd name="T2" fmla="*/ 2147483647 w 46"/>
              <a:gd name="T3" fmla="*/ 2147483647 h 30"/>
              <a:gd name="T4" fmla="*/ 2147483647 w 46"/>
              <a:gd name="T5" fmla="*/ 2147483647 h 30"/>
              <a:gd name="T6" fmla="*/ 2147483647 w 46"/>
              <a:gd name="T7" fmla="*/ 2147483647 h 30"/>
              <a:gd name="T8" fmla="*/ 2147483647 w 46"/>
              <a:gd name="T9" fmla="*/ 2147483647 h 30"/>
              <a:gd name="T10" fmla="*/ 0 w 46"/>
              <a:gd name="T11" fmla="*/ 2147483647 h 30"/>
              <a:gd name="T12" fmla="*/ 2147483647 w 46"/>
              <a:gd name="T13" fmla="*/ 2147483647 h 30"/>
              <a:gd name="T14" fmla="*/ 2147483647 w 46"/>
              <a:gd name="T15" fmla="*/ 2147483647 h 30"/>
              <a:gd name="T16" fmla="*/ 2147483647 w 46"/>
              <a:gd name="T17" fmla="*/ 2147483647 h 30"/>
              <a:gd name="T18" fmla="*/ 2147483647 w 46"/>
              <a:gd name="T19" fmla="*/ 0 h 30"/>
              <a:gd name="T20" fmla="*/ 2147483647 w 46"/>
              <a:gd name="T21" fmla="*/ 2147483647 h 30"/>
              <a:gd name="T22" fmla="*/ 2147483647 w 46"/>
              <a:gd name="T23" fmla="*/ 2147483647 h 30"/>
              <a:gd name="T24" fmla="*/ 2147483647 w 46"/>
              <a:gd name="T25" fmla="*/ 2147483647 h 30"/>
              <a:gd name="T26" fmla="*/ 2147483647 w 46"/>
              <a:gd name="T27" fmla="*/ 2147483647 h 30"/>
              <a:gd name="T28" fmla="*/ 2147483647 w 46"/>
              <a:gd name="T29" fmla="*/ 2147483647 h 30"/>
              <a:gd name="T30" fmla="*/ 2147483647 w 46"/>
              <a:gd name="T31" fmla="*/ 2147483647 h 30"/>
              <a:gd name="T32" fmla="*/ 2147483647 w 46"/>
              <a:gd name="T33" fmla="*/ 2147483647 h 30"/>
              <a:gd name="T34" fmla="*/ 2147483647 w 46"/>
              <a:gd name="T35" fmla="*/ 2147483647 h 30"/>
              <a:gd name="T36" fmla="*/ 2147483647 w 46"/>
              <a:gd name="T37" fmla="*/ 2147483647 h 30"/>
              <a:gd name="T38" fmla="*/ 2147483647 w 46"/>
              <a:gd name="T39" fmla="*/ 2147483647 h 30"/>
              <a:gd name="T40" fmla="*/ 2147483647 w 46"/>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 h="30">
                <a:moveTo>
                  <a:pt x="3" y="29"/>
                </a:moveTo>
                <a:lnTo>
                  <a:pt x="5" y="27"/>
                </a:lnTo>
                <a:lnTo>
                  <a:pt x="8" y="26"/>
                </a:lnTo>
                <a:lnTo>
                  <a:pt x="1" y="18"/>
                </a:lnTo>
                <a:lnTo>
                  <a:pt x="4" y="15"/>
                </a:lnTo>
                <a:lnTo>
                  <a:pt x="0" y="12"/>
                </a:lnTo>
                <a:lnTo>
                  <a:pt x="5" y="8"/>
                </a:lnTo>
                <a:lnTo>
                  <a:pt x="16" y="10"/>
                </a:lnTo>
                <a:lnTo>
                  <a:pt x="21" y="6"/>
                </a:lnTo>
                <a:lnTo>
                  <a:pt x="39" y="0"/>
                </a:lnTo>
                <a:lnTo>
                  <a:pt x="42" y="1"/>
                </a:lnTo>
                <a:lnTo>
                  <a:pt x="46" y="8"/>
                </a:lnTo>
                <a:lnTo>
                  <a:pt x="41" y="7"/>
                </a:lnTo>
                <a:lnTo>
                  <a:pt x="32" y="14"/>
                </a:lnTo>
                <a:lnTo>
                  <a:pt x="33" y="22"/>
                </a:lnTo>
                <a:lnTo>
                  <a:pt x="27" y="23"/>
                </a:lnTo>
                <a:lnTo>
                  <a:pt x="26" y="30"/>
                </a:lnTo>
                <a:lnTo>
                  <a:pt x="20" y="29"/>
                </a:lnTo>
                <a:lnTo>
                  <a:pt x="17" y="25"/>
                </a:lnTo>
                <a:lnTo>
                  <a:pt x="15" y="29"/>
                </a:lnTo>
                <a:lnTo>
                  <a:pt x="3" y="2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84" name="Freeform 113"/>
          <p:cNvSpPr>
            <a:spLocks/>
          </p:cNvSpPr>
          <p:nvPr/>
        </p:nvSpPr>
        <p:spPr bwMode="auto">
          <a:xfrm>
            <a:off x="4940300" y="3595688"/>
            <a:ext cx="88900" cy="87312"/>
          </a:xfrm>
          <a:custGeom>
            <a:avLst/>
            <a:gdLst>
              <a:gd name="T0" fmla="*/ 2147483647 w 54"/>
              <a:gd name="T1" fmla="*/ 2147483647 h 53"/>
              <a:gd name="T2" fmla="*/ 2147483647 w 54"/>
              <a:gd name="T3" fmla="*/ 2147483647 h 53"/>
              <a:gd name="T4" fmla="*/ 2147483647 w 54"/>
              <a:gd name="T5" fmla="*/ 2147483647 h 53"/>
              <a:gd name="T6" fmla="*/ 2147483647 w 54"/>
              <a:gd name="T7" fmla="*/ 2147483647 h 53"/>
              <a:gd name="T8" fmla="*/ 2147483647 w 54"/>
              <a:gd name="T9" fmla="*/ 2147483647 h 53"/>
              <a:gd name="T10" fmla="*/ 2147483647 w 54"/>
              <a:gd name="T11" fmla="*/ 2147483647 h 53"/>
              <a:gd name="T12" fmla="*/ 0 w 54"/>
              <a:gd name="T13" fmla="*/ 2147483647 h 53"/>
              <a:gd name="T14" fmla="*/ 0 w 54"/>
              <a:gd name="T15" fmla="*/ 2147483647 h 53"/>
              <a:gd name="T16" fmla="*/ 2147483647 w 54"/>
              <a:gd name="T17" fmla="*/ 2147483647 h 53"/>
              <a:gd name="T18" fmla="*/ 2147483647 w 54"/>
              <a:gd name="T19" fmla="*/ 2147483647 h 53"/>
              <a:gd name="T20" fmla="*/ 2147483647 w 54"/>
              <a:gd name="T21" fmla="*/ 2147483647 h 53"/>
              <a:gd name="T22" fmla="*/ 2147483647 w 54"/>
              <a:gd name="T23" fmla="*/ 0 h 53"/>
              <a:gd name="T24" fmla="*/ 2147483647 w 54"/>
              <a:gd name="T25" fmla="*/ 2147483647 h 53"/>
              <a:gd name="T26" fmla="*/ 2147483647 w 54"/>
              <a:gd name="T27" fmla="*/ 2147483647 h 53"/>
              <a:gd name="T28" fmla="*/ 2147483647 w 54"/>
              <a:gd name="T29" fmla="*/ 2147483647 h 53"/>
              <a:gd name="T30" fmla="*/ 2147483647 w 54"/>
              <a:gd name="T31" fmla="*/ 2147483647 h 53"/>
              <a:gd name="T32" fmla="*/ 2147483647 w 54"/>
              <a:gd name="T33" fmla="*/ 2147483647 h 53"/>
              <a:gd name="T34" fmla="*/ 2147483647 w 54"/>
              <a:gd name="T35" fmla="*/ 2147483647 h 53"/>
              <a:gd name="T36" fmla="*/ 2147483647 w 54"/>
              <a:gd name="T37" fmla="*/ 2147483647 h 53"/>
              <a:gd name="T38" fmla="*/ 2147483647 w 54"/>
              <a:gd name="T39" fmla="*/ 2147483647 h 53"/>
              <a:gd name="T40" fmla="*/ 2147483647 w 54"/>
              <a:gd name="T41" fmla="*/ 2147483647 h 53"/>
              <a:gd name="T42" fmla="*/ 2147483647 w 54"/>
              <a:gd name="T43" fmla="*/ 2147483647 h 53"/>
              <a:gd name="T44" fmla="*/ 2147483647 w 54"/>
              <a:gd name="T45" fmla="*/ 2147483647 h 53"/>
              <a:gd name="T46" fmla="*/ 2147483647 w 54"/>
              <a:gd name="T47" fmla="*/ 2147483647 h 53"/>
              <a:gd name="T48" fmla="*/ 2147483647 w 54"/>
              <a:gd name="T49" fmla="*/ 2147483647 h 53"/>
              <a:gd name="T50" fmla="*/ 2147483647 w 54"/>
              <a:gd name="T51" fmla="*/ 2147483647 h 53"/>
              <a:gd name="T52" fmla="*/ 2147483647 w 54"/>
              <a:gd name="T53" fmla="*/ 2147483647 h 53"/>
              <a:gd name="T54" fmla="*/ 2147483647 w 54"/>
              <a:gd name="T55" fmla="*/ 2147483647 h 53"/>
              <a:gd name="T56" fmla="*/ 2147483647 w 54"/>
              <a:gd name="T57" fmla="*/ 2147483647 h 5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4" h="53">
                <a:moveTo>
                  <a:pt x="27" y="47"/>
                </a:moveTo>
                <a:lnTo>
                  <a:pt x="26" y="46"/>
                </a:lnTo>
                <a:lnTo>
                  <a:pt x="27" y="44"/>
                </a:lnTo>
                <a:lnTo>
                  <a:pt x="21" y="36"/>
                </a:lnTo>
                <a:lnTo>
                  <a:pt x="5" y="21"/>
                </a:lnTo>
                <a:lnTo>
                  <a:pt x="5" y="16"/>
                </a:lnTo>
                <a:lnTo>
                  <a:pt x="0" y="9"/>
                </a:lnTo>
                <a:lnTo>
                  <a:pt x="0" y="2"/>
                </a:lnTo>
                <a:lnTo>
                  <a:pt x="4" y="1"/>
                </a:lnTo>
                <a:lnTo>
                  <a:pt x="7" y="5"/>
                </a:lnTo>
                <a:lnTo>
                  <a:pt x="11" y="1"/>
                </a:lnTo>
                <a:lnTo>
                  <a:pt x="16" y="0"/>
                </a:lnTo>
                <a:lnTo>
                  <a:pt x="30" y="5"/>
                </a:lnTo>
                <a:lnTo>
                  <a:pt x="41" y="4"/>
                </a:lnTo>
                <a:lnTo>
                  <a:pt x="46" y="8"/>
                </a:lnTo>
                <a:lnTo>
                  <a:pt x="51" y="8"/>
                </a:lnTo>
                <a:lnTo>
                  <a:pt x="47" y="18"/>
                </a:lnTo>
                <a:lnTo>
                  <a:pt x="54" y="24"/>
                </a:lnTo>
                <a:lnTo>
                  <a:pt x="49" y="25"/>
                </a:lnTo>
                <a:lnTo>
                  <a:pt x="53" y="31"/>
                </a:lnTo>
                <a:lnTo>
                  <a:pt x="49" y="35"/>
                </a:lnTo>
                <a:lnTo>
                  <a:pt x="45" y="35"/>
                </a:lnTo>
                <a:lnTo>
                  <a:pt x="47" y="40"/>
                </a:lnTo>
                <a:lnTo>
                  <a:pt x="45" y="38"/>
                </a:lnTo>
                <a:lnTo>
                  <a:pt x="42" y="40"/>
                </a:lnTo>
                <a:lnTo>
                  <a:pt x="38" y="46"/>
                </a:lnTo>
                <a:lnTo>
                  <a:pt x="40" y="51"/>
                </a:lnTo>
                <a:lnTo>
                  <a:pt x="38" y="53"/>
                </a:lnTo>
                <a:lnTo>
                  <a:pt x="27" y="47"/>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5" name="Freeform 114"/>
          <p:cNvSpPr>
            <a:spLocks/>
          </p:cNvSpPr>
          <p:nvPr/>
        </p:nvSpPr>
        <p:spPr bwMode="auto">
          <a:xfrm>
            <a:off x="5094288" y="3630613"/>
            <a:ext cx="146050" cy="93662"/>
          </a:xfrm>
          <a:custGeom>
            <a:avLst/>
            <a:gdLst>
              <a:gd name="T0" fmla="*/ 2147483647 w 89"/>
              <a:gd name="T1" fmla="*/ 2147483647 h 57"/>
              <a:gd name="T2" fmla="*/ 2147483647 w 89"/>
              <a:gd name="T3" fmla="*/ 2147483647 h 57"/>
              <a:gd name="T4" fmla="*/ 0 w 89"/>
              <a:gd name="T5" fmla="*/ 2147483647 h 57"/>
              <a:gd name="T6" fmla="*/ 2147483647 w 89"/>
              <a:gd name="T7" fmla="*/ 2147483647 h 57"/>
              <a:gd name="T8" fmla="*/ 2147483647 w 89"/>
              <a:gd name="T9" fmla="*/ 2147483647 h 57"/>
              <a:gd name="T10" fmla="*/ 2147483647 w 89"/>
              <a:gd name="T11" fmla="*/ 2147483647 h 57"/>
              <a:gd name="T12" fmla="*/ 2147483647 w 89"/>
              <a:gd name="T13" fmla="*/ 2147483647 h 57"/>
              <a:gd name="T14" fmla="*/ 2147483647 w 89"/>
              <a:gd name="T15" fmla="*/ 2147483647 h 57"/>
              <a:gd name="T16" fmla="*/ 0 w 89"/>
              <a:gd name="T17" fmla="*/ 2147483647 h 57"/>
              <a:gd name="T18" fmla="*/ 2147483647 w 89"/>
              <a:gd name="T19" fmla="*/ 0 h 57"/>
              <a:gd name="T20" fmla="*/ 2147483647 w 89"/>
              <a:gd name="T21" fmla="*/ 2147483647 h 57"/>
              <a:gd name="T22" fmla="*/ 2147483647 w 89"/>
              <a:gd name="T23" fmla="*/ 2147483647 h 57"/>
              <a:gd name="T24" fmla="*/ 2147483647 w 89"/>
              <a:gd name="T25" fmla="*/ 2147483647 h 57"/>
              <a:gd name="T26" fmla="*/ 2147483647 w 89"/>
              <a:gd name="T27" fmla="*/ 2147483647 h 57"/>
              <a:gd name="T28" fmla="*/ 2147483647 w 89"/>
              <a:gd name="T29" fmla="*/ 2147483647 h 57"/>
              <a:gd name="T30" fmla="*/ 2147483647 w 89"/>
              <a:gd name="T31" fmla="*/ 2147483647 h 57"/>
              <a:gd name="T32" fmla="*/ 2147483647 w 89"/>
              <a:gd name="T33" fmla="*/ 2147483647 h 57"/>
              <a:gd name="T34" fmla="*/ 2147483647 w 89"/>
              <a:gd name="T35" fmla="*/ 2147483647 h 57"/>
              <a:gd name="T36" fmla="*/ 2147483647 w 89"/>
              <a:gd name="T37" fmla="*/ 2147483647 h 57"/>
              <a:gd name="T38" fmla="*/ 2147483647 w 89"/>
              <a:gd name="T39" fmla="*/ 2147483647 h 57"/>
              <a:gd name="T40" fmla="*/ 2147483647 w 89"/>
              <a:gd name="T41" fmla="*/ 2147483647 h 57"/>
              <a:gd name="T42" fmla="*/ 2147483647 w 89"/>
              <a:gd name="T43" fmla="*/ 2147483647 h 57"/>
              <a:gd name="T44" fmla="*/ 2147483647 w 89"/>
              <a:gd name="T45" fmla="*/ 2147483647 h 57"/>
              <a:gd name="T46" fmla="*/ 2147483647 w 89"/>
              <a:gd name="T47" fmla="*/ 2147483647 h 57"/>
              <a:gd name="T48" fmla="*/ 2147483647 w 89"/>
              <a:gd name="T49" fmla="*/ 2147483647 h 57"/>
              <a:gd name="T50" fmla="*/ 2147483647 w 89"/>
              <a:gd name="T51" fmla="*/ 2147483647 h 57"/>
              <a:gd name="T52" fmla="*/ 2147483647 w 89"/>
              <a:gd name="T53" fmla="*/ 2147483647 h 57"/>
              <a:gd name="T54" fmla="*/ 2147483647 w 89"/>
              <a:gd name="T55" fmla="*/ 2147483647 h 57"/>
              <a:gd name="T56" fmla="*/ 2147483647 w 89"/>
              <a:gd name="T57" fmla="*/ 2147483647 h 57"/>
              <a:gd name="T58" fmla="*/ 2147483647 w 89"/>
              <a:gd name="T59" fmla="*/ 2147483647 h 57"/>
              <a:gd name="T60" fmla="*/ 2147483647 w 89"/>
              <a:gd name="T61" fmla="*/ 2147483647 h 57"/>
              <a:gd name="T62" fmla="*/ 2147483647 w 89"/>
              <a:gd name="T63" fmla="*/ 2147483647 h 57"/>
              <a:gd name="T64" fmla="*/ 2147483647 w 89"/>
              <a:gd name="T65" fmla="*/ 214748364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9" h="57">
                <a:moveTo>
                  <a:pt x="9" y="55"/>
                </a:moveTo>
                <a:lnTo>
                  <a:pt x="10" y="47"/>
                </a:lnTo>
                <a:lnTo>
                  <a:pt x="0" y="37"/>
                </a:lnTo>
                <a:lnTo>
                  <a:pt x="3" y="34"/>
                </a:lnTo>
                <a:lnTo>
                  <a:pt x="2" y="27"/>
                </a:lnTo>
                <a:lnTo>
                  <a:pt x="6" y="26"/>
                </a:lnTo>
                <a:lnTo>
                  <a:pt x="10" y="20"/>
                </a:lnTo>
                <a:lnTo>
                  <a:pt x="3" y="14"/>
                </a:lnTo>
                <a:lnTo>
                  <a:pt x="0" y="8"/>
                </a:lnTo>
                <a:lnTo>
                  <a:pt x="5" y="0"/>
                </a:lnTo>
                <a:lnTo>
                  <a:pt x="10" y="3"/>
                </a:lnTo>
                <a:lnTo>
                  <a:pt x="8" y="7"/>
                </a:lnTo>
                <a:lnTo>
                  <a:pt x="26" y="10"/>
                </a:lnTo>
                <a:lnTo>
                  <a:pt x="45" y="11"/>
                </a:lnTo>
                <a:lnTo>
                  <a:pt x="54" y="5"/>
                </a:lnTo>
                <a:lnTo>
                  <a:pt x="67" y="2"/>
                </a:lnTo>
                <a:lnTo>
                  <a:pt x="89" y="9"/>
                </a:lnTo>
                <a:lnTo>
                  <a:pt x="88" y="15"/>
                </a:lnTo>
                <a:lnTo>
                  <a:pt x="82" y="16"/>
                </a:lnTo>
                <a:lnTo>
                  <a:pt x="79" y="21"/>
                </a:lnTo>
                <a:lnTo>
                  <a:pt x="79" y="29"/>
                </a:lnTo>
                <a:lnTo>
                  <a:pt x="72" y="34"/>
                </a:lnTo>
                <a:lnTo>
                  <a:pt x="75" y="35"/>
                </a:lnTo>
                <a:lnTo>
                  <a:pt x="81" y="43"/>
                </a:lnTo>
                <a:lnTo>
                  <a:pt x="74" y="45"/>
                </a:lnTo>
                <a:lnTo>
                  <a:pt x="67" y="41"/>
                </a:lnTo>
                <a:lnTo>
                  <a:pt x="60" y="44"/>
                </a:lnTo>
                <a:lnTo>
                  <a:pt x="57" y="48"/>
                </a:lnTo>
                <a:lnTo>
                  <a:pt x="53" y="48"/>
                </a:lnTo>
                <a:lnTo>
                  <a:pt x="54" y="55"/>
                </a:lnTo>
                <a:lnTo>
                  <a:pt x="42" y="57"/>
                </a:lnTo>
                <a:lnTo>
                  <a:pt x="27" y="51"/>
                </a:lnTo>
                <a:lnTo>
                  <a:pt x="9" y="55"/>
                </a:lnTo>
                <a:close/>
              </a:path>
            </a:pathLst>
          </a:custGeom>
          <a:solidFill>
            <a:srgbClr val="2B5885"/>
          </a:solidFill>
          <a:ln w="4826">
            <a:solidFill>
              <a:schemeClr val="bg2"/>
            </a:solidFill>
            <a:prstDash val="solid"/>
            <a:round/>
            <a:headEnd/>
            <a:tailEnd/>
          </a:ln>
        </p:spPr>
        <p:txBody>
          <a:bodyPr/>
          <a:lstStyle/>
          <a:p>
            <a:endParaRPr lang="en-US"/>
          </a:p>
        </p:txBody>
      </p:sp>
      <p:sp>
        <p:nvSpPr>
          <p:cNvPr id="3186" name="Freeform 115"/>
          <p:cNvSpPr>
            <a:spLocks/>
          </p:cNvSpPr>
          <p:nvPr/>
        </p:nvSpPr>
        <p:spPr bwMode="auto">
          <a:xfrm>
            <a:off x="5505450" y="3651250"/>
            <a:ext cx="155575" cy="79375"/>
          </a:xfrm>
          <a:custGeom>
            <a:avLst/>
            <a:gdLst>
              <a:gd name="T0" fmla="*/ 2147483647 w 95"/>
              <a:gd name="T1" fmla="*/ 2147483647 h 48"/>
              <a:gd name="T2" fmla="*/ 2147483647 w 95"/>
              <a:gd name="T3" fmla="*/ 2147483647 h 48"/>
              <a:gd name="T4" fmla="*/ 2147483647 w 95"/>
              <a:gd name="T5" fmla="*/ 2147483647 h 48"/>
              <a:gd name="T6" fmla="*/ 2147483647 w 95"/>
              <a:gd name="T7" fmla="*/ 2147483647 h 48"/>
              <a:gd name="T8" fmla="*/ 2147483647 w 95"/>
              <a:gd name="T9" fmla="*/ 2147483647 h 48"/>
              <a:gd name="T10" fmla="*/ 2147483647 w 95"/>
              <a:gd name="T11" fmla="*/ 2147483647 h 48"/>
              <a:gd name="T12" fmla="*/ 2147483647 w 95"/>
              <a:gd name="T13" fmla="*/ 2147483647 h 48"/>
              <a:gd name="T14" fmla="*/ 0 w 95"/>
              <a:gd name="T15" fmla="*/ 2147483647 h 48"/>
              <a:gd name="T16" fmla="*/ 2147483647 w 95"/>
              <a:gd name="T17" fmla="*/ 0 h 48"/>
              <a:gd name="T18" fmla="*/ 2147483647 w 95"/>
              <a:gd name="T19" fmla="*/ 2147483647 h 48"/>
              <a:gd name="T20" fmla="*/ 2147483647 w 95"/>
              <a:gd name="T21" fmla="*/ 2147483647 h 48"/>
              <a:gd name="T22" fmla="*/ 2147483647 w 95"/>
              <a:gd name="T23" fmla="*/ 2147483647 h 48"/>
              <a:gd name="T24" fmla="*/ 2147483647 w 95"/>
              <a:gd name="T25" fmla="*/ 2147483647 h 48"/>
              <a:gd name="T26" fmla="*/ 2147483647 w 95"/>
              <a:gd name="T27" fmla="*/ 2147483647 h 48"/>
              <a:gd name="T28" fmla="*/ 2147483647 w 95"/>
              <a:gd name="T29" fmla="*/ 2147483647 h 48"/>
              <a:gd name="T30" fmla="*/ 2147483647 w 95"/>
              <a:gd name="T31" fmla="*/ 2147483647 h 48"/>
              <a:gd name="T32" fmla="*/ 2147483647 w 95"/>
              <a:gd name="T33" fmla="*/ 2147483647 h 48"/>
              <a:gd name="T34" fmla="*/ 2147483647 w 95"/>
              <a:gd name="T35" fmla="*/ 2147483647 h 48"/>
              <a:gd name="T36" fmla="*/ 2147483647 w 95"/>
              <a:gd name="T37" fmla="*/ 2147483647 h 48"/>
              <a:gd name="T38" fmla="*/ 2147483647 w 95"/>
              <a:gd name="T39" fmla="*/ 2147483647 h 48"/>
              <a:gd name="T40" fmla="*/ 2147483647 w 95"/>
              <a:gd name="T41" fmla="*/ 2147483647 h 48"/>
              <a:gd name="T42" fmla="*/ 2147483647 w 95"/>
              <a:gd name="T43" fmla="*/ 2147483647 h 48"/>
              <a:gd name="T44" fmla="*/ 2147483647 w 95"/>
              <a:gd name="T45" fmla="*/ 2147483647 h 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5" h="48">
                <a:moveTo>
                  <a:pt x="71" y="43"/>
                </a:moveTo>
                <a:lnTo>
                  <a:pt x="49" y="47"/>
                </a:lnTo>
                <a:lnTo>
                  <a:pt x="40" y="38"/>
                </a:lnTo>
                <a:lnTo>
                  <a:pt x="35" y="40"/>
                </a:lnTo>
                <a:lnTo>
                  <a:pt x="22" y="39"/>
                </a:lnTo>
                <a:lnTo>
                  <a:pt x="25" y="32"/>
                </a:lnTo>
                <a:lnTo>
                  <a:pt x="21" y="16"/>
                </a:lnTo>
                <a:lnTo>
                  <a:pt x="0" y="4"/>
                </a:lnTo>
                <a:lnTo>
                  <a:pt x="4" y="0"/>
                </a:lnTo>
                <a:lnTo>
                  <a:pt x="23" y="6"/>
                </a:lnTo>
                <a:lnTo>
                  <a:pt x="41" y="7"/>
                </a:lnTo>
                <a:lnTo>
                  <a:pt x="55" y="16"/>
                </a:lnTo>
                <a:lnTo>
                  <a:pt x="53" y="17"/>
                </a:lnTo>
                <a:lnTo>
                  <a:pt x="56" y="19"/>
                </a:lnTo>
                <a:lnTo>
                  <a:pt x="70" y="15"/>
                </a:lnTo>
                <a:lnTo>
                  <a:pt x="81" y="20"/>
                </a:lnTo>
                <a:lnTo>
                  <a:pt x="80" y="26"/>
                </a:lnTo>
                <a:lnTo>
                  <a:pt x="91" y="32"/>
                </a:lnTo>
                <a:lnTo>
                  <a:pt x="88" y="36"/>
                </a:lnTo>
                <a:lnTo>
                  <a:pt x="95" y="43"/>
                </a:lnTo>
                <a:lnTo>
                  <a:pt x="93" y="48"/>
                </a:lnTo>
                <a:lnTo>
                  <a:pt x="76" y="40"/>
                </a:lnTo>
                <a:lnTo>
                  <a:pt x="71" y="4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7" name="Freeform 116"/>
          <p:cNvSpPr>
            <a:spLocks noEditPoints="1"/>
          </p:cNvSpPr>
          <p:nvPr/>
        </p:nvSpPr>
        <p:spPr bwMode="auto">
          <a:xfrm>
            <a:off x="5172075" y="3697288"/>
            <a:ext cx="444500" cy="188912"/>
          </a:xfrm>
          <a:custGeom>
            <a:avLst/>
            <a:gdLst>
              <a:gd name="T0" fmla="*/ 2147483647 w 270"/>
              <a:gd name="T1" fmla="*/ 2147483647 h 114"/>
              <a:gd name="T2" fmla="*/ 2147483647 w 270"/>
              <a:gd name="T3" fmla="*/ 2147483647 h 114"/>
              <a:gd name="T4" fmla="*/ 2147483647 w 270"/>
              <a:gd name="T5" fmla="*/ 2147483647 h 114"/>
              <a:gd name="T6" fmla="*/ 2147483647 w 270"/>
              <a:gd name="T7" fmla="*/ 2147483647 h 114"/>
              <a:gd name="T8" fmla="*/ 2147483647 w 270"/>
              <a:gd name="T9" fmla="*/ 2147483647 h 114"/>
              <a:gd name="T10" fmla="*/ 2147483647 w 270"/>
              <a:gd name="T11" fmla="*/ 2147483647 h 114"/>
              <a:gd name="T12" fmla="*/ 2147483647 w 270"/>
              <a:gd name="T13" fmla="*/ 2147483647 h 114"/>
              <a:gd name="T14" fmla="*/ 2147483647 w 270"/>
              <a:gd name="T15" fmla="*/ 2147483647 h 114"/>
              <a:gd name="T16" fmla="*/ 2147483647 w 270"/>
              <a:gd name="T17" fmla="*/ 2147483647 h 114"/>
              <a:gd name="T18" fmla="*/ 2147483647 w 270"/>
              <a:gd name="T19" fmla="*/ 2147483647 h 114"/>
              <a:gd name="T20" fmla="*/ 2147483647 w 270"/>
              <a:gd name="T21" fmla="*/ 2147483647 h 114"/>
              <a:gd name="T22" fmla="*/ 2147483647 w 270"/>
              <a:gd name="T23" fmla="*/ 2147483647 h 114"/>
              <a:gd name="T24" fmla="*/ 2147483647 w 270"/>
              <a:gd name="T25" fmla="*/ 2147483647 h 114"/>
              <a:gd name="T26" fmla="*/ 2147483647 w 270"/>
              <a:gd name="T27" fmla="*/ 2147483647 h 114"/>
              <a:gd name="T28" fmla="*/ 2147483647 w 270"/>
              <a:gd name="T29" fmla="*/ 2147483647 h 114"/>
              <a:gd name="T30" fmla="*/ 2147483647 w 270"/>
              <a:gd name="T31" fmla="*/ 2147483647 h 114"/>
              <a:gd name="T32" fmla="*/ 2147483647 w 270"/>
              <a:gd name="T33" fmla="*/ 2147483647 h 114"/>
              <a:gd name="T34" fmla="*/ 2147483647 w 270"/>
              <a:gd name="T35" fmla="*/ 2147483647 h 114"/>
              <a:gd name="T36" fmla="*/ 2147483647 w 270"/>
              <a:gd name="T37" fmla="*/ 2147483647 h 114"/>
              <a:gd name="T38" fmla="*/ 2147483647 w 270"/>
              <a:gd name="T39" fmla="*/ 2147483647 h 114"/>
              <a:gd name="T40" fmla="*/ 2147483647 w 270"/>
              <a:gd name="T41" fmla="*/ 2147483647 h 114"/>
              <a:gd name="T42" fmla="*/ 2147483647 w 270"/>
              <a:gd name="T43" fmla="*/ 2147483647 h 114"/>
              <a:gd name="T44" fmla="*/ 2147483647 w 270"/>
              <a:gd name="T45" fmla="*/ 2147483647 h 114"/>
              <a:gd name="T46" fmla="*/ 2147483647 w 270"/>
              <a:gd name="T47" fmla="*/ 2147483647 h 114"/>
              <a:gd name="T48" fmla="*/ 2147483647 w 270"/>
              <a:gd name="T49" fmla="*/ 2147483647 h 114"/>
              <a:gd name="T50" fmla="*/ 2147483647 w 270"/>
              <a:gd name="T51" fmla="*/ 2147483647 h 114"/>
              <a:gd name="T52" fmla="*/ 2147483647 w 270"/>
              <a:gd name="T53" fmla="*/ 2147483647 h 114"/>
              <a:gd name="T54" fmla="*/ 2147483647 w 270"/>
              <a:gd name="T55" fmla="*/ 2147483647 h 114"/>
              <a:gd name="T56" fmla="*/ 2147483647 w 270"/>
              <a:gd name="T57" fmla="*/ 2147483647 h 114"/>
              <a:gd name="T58" fmla="*/ 2147483647 w 270"/>
              <a:gd name="T59" fmla="*/ 2147483647 h 114"/>
              <a:gd name="T60" fmla="*/ 2147483647 w 270"/>
              <a:gd name="T61" fmla="*/ 2147483647 h 114"/>
              <a:gd name="T62" fmla="*/ 2147483647 w 270"/>
              <a:gd name="T63" fmla="*/ 2147483647 h 114"/>
              <a:gd name="T64" fmla="*/ 2147483647 w 270"/>
              <a:gd name="T65" fmla="*/ 2147483647 h 114"/>
              <a:gd name="T66" fmla="*/ 2147483647 w 270"/>
              <a:gd name="T67" fmla="*/ 2147483647 h 114"/>
              <a:gd name="T68" fmla="*/ 2147483647 w 270"/>
              <a:gd name="T69" fmla="*/ 2147483647 h 114"/>
              <a:gd name="T70" fmla="*/ 2147483647 w 270"/>
              <a:gd name="T71" fmla="*/ 2147483647 h 114"/>
              <a:gd name="T72" fmla="*/ 2147483647 w 270"/>
              <a:gd name="T73" fmla="*/ 2147483647 h 114"/>
              <a:gd name="T74" fmla="*/ 2147483647 w 270"/>
              <a:gd name="T75" fmla="*/ 2147483647 h 114"/>
              <a:gd name="T76" fmla="*/ 2147483647 w 270"/>
              <a:gd name="T77" fmla="*/ 2147483647 h 114"/>
              <a:gd name="T78" fmla="*/ 2147483647 w 270"/>
              <a:gd name="T79" fmla="*/ 2147483647 h 114"/>
              <a:gd name="T80" fmla="*/ 2147483647 w 270"/>
              <a:gd name="T81" fmla="*/ 2147483647 h 114"/>
              <a:gd name="T82" fmla="*/ 2147483647 w 270"/>
              <a:gd name="T83" fmla="*/ 0 h 114"/>
              <a:gd name="T84" fmla="*/ 0 w 270"/>
              <a:gd name="T85" fmla="*/ 2147483647 h 114"/>
              <a:gd name="T86" fmla="*/ 0 w 270"/>
              <a:gd name="T87" fmla="*/ 2147483647 h 1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0" h="114">
                <a:moveTo>
                  <a:pt x="144" y="112"/>
                </a:moveTo>
                <a:lnTo>
                  <a:pt x="143" y="105"/>
                </a:lnTo>
                <a:lnTo>
                  <a:pt x="148" y="99"/>
                </a:lnTo>
                <a:lnTo>
                  <a:pt x="145" y="95"/>
                </a:lnTo>
                <a:lnTo>
                  <a:pt x="139" y="101"/>
                </a:lnTo>
                <a:lnTo>
                  <a:pt x="126" y="97"/>
                </a:lnTo>
                <a:lnTo>
                  <a:pt x="113" y="108"/>
                </a:lnTo>
                <a:lnTo>
                  <a:pt x="97" y="109"/>
                </a:lnTo>
                <a:lnTo>
                  <a:pt x="90" y="102"/>
                </a:lnTo>
                <a:lnTo>
                  <a:pt x="75" y="96"/>
                </a:lnTo>
                <a:lnTo>
                  <a:pt x="69" y="96"/>
                </a:lnTo>
                <a:lnTo>
                  <a:pt x="66" y="108"/>
                </a:lnTo>
                <a:lnTo>
                  <a:pt x="64" y="106"/>
                </a:lnTo>
                <a:lnTo>
                  <a:pt x="56" y="109"/>
                </a:lnTo>
                <a:lnTo>
                  <a:pt x="49" y="105"/>
                </a:lnTo>
                <a:lnTo>
                  <a:pt x="47" y="99"/>
                </a:lnTo>
                <a:lnTo>
                  <a:pt x="39" y="95"/>
                </a:lnTo>
                <a:lnTo>
                  <a:pt x="32" y="101"/>
                </a:lnTo>
                <a:lnTo>
                  <a:pt x="34" y="97"/>
                </a:lnTo>
                <a:lnTo>
                  <a:pt x="23" y="99"/>
                </a:lnTo>
                <a:lnTo>
                  <a:pt x="37" y="93"/>
                </a:lnTo>
                <a:lnTo>
                  <a:pt x="22" y="94"/>
                </a:lnTo>
                <a:lnTo>
                  <a:pt x="23" y="91"/>
                </a:lnTo>
                <a:lnTo>
                  <a:pt x="26" y="89"/>
                </a:lnTo>
                <a:lnTo>
                  <a:pt x="24" y="86"/>
                </a:lnTo>
                <a:lnTo>
                  <a:pt x="21" y="87"/>
                </a:lnTo>
                <a:lnTo>
                  <a:pt x="22" y="76"/>
                </a:lnTo>
                <a:lnTo>
                  <a:pt x="8" y="71"/>
                </a:lnTo>
                <a:lnTo>
                  <a:pt x="11" y="68"/>
                </a:lnTo>
                <a:lnTo>
                  <a:pt x="10" y="68"/>
                </a:lnTo>
                <a:lnTo>
                  <a:pt x="10" y="64"/>
                </a:lnTo>
                <a:lnTo>
                  <a:pt x="14" y="70"/>
                </a:lnTo>
                <a:lnTo>
                  <a:pt x="20" y="67"/>
                </a:lnTo>
                <a:lnTo>
                  <a:pt x="14" y="64"/>
                </a:lnTo>
                <a:lnTo>
                  <a:pt x="19" y="60"/>
                </a:lnTo>
                <a:lnTo>
                  <a:pt x="15" y="59"/>
                </a:lnTo>
                <a:lnTo>
                  <a:pt x="16" y="56"/>
                </a:lnTo>
                <a:lnTo>
                  <a:pt x="13" y="53"/>
                </a:lnTo>
                <a:lnTo>
                  <a:pt x="18" y="48"/>
                </a:lnTo>
                <a:lnTo>
                  <a:pt x="5" y="49"/>
                </a:lnTo>
                <a:lnTo>
                  <a:pt x="6" y="40"/>
                </a:lnTo>
                <a:lnTo>
                  <a:pt x="14" y="32"/>
                </a:lnTo>
                <a:lnTo>
                  <a:pt x="20" y="31"/>
                </a:lnTo>
                <a:lnTo>
                  <a:pt x="25" y="34"/>
                </a:lnTo>
                <a:lnTo>
                  <a:pt x="30" y="33"/>
                </a:lnTo>
                <a:lnTo>
                  <a:pt x="29" y="30"/>
                </a:lnTo>
                <a:lnTo>
                  <a:pt x="33" y="30"/>
                </a:lnTo>
                <a:lnTo>
                  <a:pt x="31" y="33"/>
                </a:lnTo>
                <a:lnTo>
                  <a:pt x="47" y="33"/>
                </a:lnTo>
                <a:lnTo>
                  <a:pt x="48" y="30"/>
                </a:lnTo>
                <a:lnTo>
                  <a:pt x="43" y="30"/>
                </a:lnTo>
                <a:lnTo>
                  <a:pt x="46" y="27"/>
                </a:lnTo>
                <a:lnTo>
                  <a:pt x="60" y="26"/>
                </a:lnTo>
                <a:lnTo>
                  <a:pt x="48" y="22"/>
                </a:lnTo>
                <a:lnTo>
                  <a:pt x="47" y="20"/>
                </a:lnTo>
                <a:lnTo>
                  <a:pt x="49" y="17"/>
                </a:lnTo>
                <a:lnTo>
                  <a:pt x="78" y="19"/>
                </a:lnTo>
                <a:lnTo>
                  <a:pt x="93" y="7"/>
                </a:lnTo>
                <a:lnTo>
                  <a:pt x="108" y="2"/>
                </a:lnTo>
                <a:lnTo>
                  <a:pt x="127" y="3"/>
                </a:lnTo>
                <a:lnTo>
                  <a:pt x="131" y="0"/>
                </a:lnTo>
                <a:lnTo>
                  <a:pt x="139" y="8"/>
                </a:lnTo>
                <a:lnTo>
                  <a:pt x="145" y="7"/>
                </a:lnTo>
                <a:lnTo>
                  <a:pt x="152" y="16"/>
                </a:lnTo>
                <a:lnTo>
                  <a:pt x="157" y="14"/>
                </a:lnTo>
                <a:lnTo>
                  <a:pt x="162" y="18"/>
                </a:lnTo>
                <a:lnTo>
                  <a:pt x="179" y="22"/>
                </a:lnTo>
                <a:lnTo>
                  <a:pt x="194" y="19"/>
                </a:lnTo>
                <a:lnTo>
                  <a:pt x="204" y="22"/>
                </a:lnTo>
                <a:lnTo>
                  <a:pt x="224" y="11"/>
                </a:lnTo>
                <a:lnTo>
                  <a:pt x="237" y="12"/>
                </a:lnTo>
                <a:lnTo>
                  <a:pt x="242" y="10"/>
                </a:lnTo>
                <a:lnTo>
                  <a:pt x="251" y="19"/>
                </a:lnTo>
                <a:lnTo>
                  <a:pt x="255" y="26"/>
                </a:lnTo>
                <a:lnTo>
                  <a:pt x="253" y="31"/>
                </a:lnTo>
                <a:lnTo>
                  <a:pt x="254" y="37"/>
                </a:lnTo>
                <a:lnTo>
                  <a:pt x="264" y="39"/>
                </a:lnTo>
                <a:lnTo>
                  <a:pt x="270" y="45"/>
                </a:lnTo>
                <a:lnTo>
                  <a:pt x="270" y="46"/>
                </a:lnTo>
                <a:lnTo>
                  <a:pt x="268" y="44"/>
                </a:lnTo>
                <a:lnTo>
                  <a:pt x="265" y="50"/>
                </a:lnTo>
                <a:lnTo>
                  <a:pt x="260" y="51"/>
                </a:lnTo>
                <a:lnTo>
                  <a:pt x="263" y="60"/>
                </a:lnTo>
                <a:lnTo>
                  <a:pt x="263" y="68"/>
                </a:lnTo>
                <a:lnTo>
                  <a:pt x="266" y="70"/>
                </a:lnTo>
                <a:lnTo>
                  <a:pt x="262" y="78"/>
                </a:lnTo>
                <a:lnTo>
                  <a:pt x="268" y="80"/>
                </a:lnTo>
                <a:lnTo>
                  <a:pt x="267" y="86"/>
                </a:lnTo>
                <a:lnTo>
                  <a:pt x="270" y="88"/>
                </a:lnTo>
                <a:lnTo>
                  <a:pt x="270" y="91"/>
                </a:lnTo>
                <a:lnTo>
                  <a:pt x="264" y="94"/>
                </a:lnTo>
                <a:lnTo>
                  <a:pt x="261" y="88"/>
                </a:lnTo>
                <a:lnTo>
                  <a:pt x="253" y="89"/>
                </a:lnTo>
                <a:lnTo>
                  <a:pt x="242" y="87"/>
                </a:lnTo>
                <a:lnTo>
                  <a:pt x="235" y="91"/>
                </a:lnTo>
                <a:lnTo>
                  <a:pt x="233" y="89"/>
                </a:lnTo>
                <a:lnTo>
                  <a:pt x="224" y="92"/>
                </a:lnTo>
                <a:lnTo>
                  <a:pt x="213" y="91"/>
                </a:lnTo>
                <a:lnTo>
                  <a:pt x="191" y="99"/>
                </a:lnTo>
                <a:lnTo>
                  <a:pt x="177" y="95"/>
                </a:lnTo>
                <a:lnTo>
                  <a:pt x="165" y="99"/>
                </a:lnTo>
                <a:lnTo>
                  <a:pt x="155" y="97"/>
                </a:lnTo>
                <a:lnTo>
                  <a:pt x="154" y="102"/>
                </a:lnTo>
                <a:lnTo>
                  <a:pt x="155" y="107"/>
                </a:lnTo>
                <a:lnTo>
                  <a:pt x="151" y="107"/>
                </a:lnTo>
                <a:lnTo>
                  <a:pt x="148" y="114"/>
                </a:lnTo>
                <a:lnTo>
                  <a:pt x="144" y="112"/>
                </a:lnTo>
                <a:close/>
                <a:moveTo>
                  <a:pt x="33" y="2"/>
                </a:moveTo>
                <a:lnTo>
                  <a:pt x="34" y="9"/>
                </a:lnTo>
                <a:lnTo>
                  <a:pt x="48" y="16"/>
                </a:lnTo>
                <a:lnTo>
                  <a:pt x="47" y="20"/>
                </a:lnTo>
                <a:lnTo>
                  <a:pt x="25" y="21"/>
                </a:lnTo>
                <a:lnTo>
                  <a:pt x="22" y="26"/>
                </a:lnTo>
                <a:lnTo>
                  <a:pt x="14" y="30"/>
                </a:lnTo>
                <a:lnTo>
                  <a:pt x="7" y="38"/>
                </a:lnTo>
                <a:lnTo>
                  <a:pt x="7" y="33"/>
                </a:lnTo>
                <a:lnTo>
                  <a:pt x="15" y="29"/>
                </a:lnTo>
                <a:lnTo>
                  <a:pt x="5" y="28"/>
                </a:lnTo>
                <a:lnTo>
                  <a:pt x="4" y="26"/>
                </a:lnTo>
                <a:lnTo>
                  <a:pt x="9" y="22"/>
                </a:lnTo>
                <a:lnTo>
                  <a:pt x="8" y="17"/>
                </a:lnTo>
                <a:lnTo>
                  <a:pt x="13" y="14"/>
                </a:lnTo>
                <a:lnTo>
                  <a:pt x="12" y="9"/>
                </a:lnTo>
                <a:lnTo>
                  <a:pt x="9" y="7"/>
                </a:lnTo>
                <a:lnTo>
                  <a:pt x="12" y="3"/>
                </a:lnTo>
                <a:lnTo>
                  <a:pt x="19" y="0"/>
                </a:lnTo>
                <a:lnTo>
                  <a:pt x="26" y="4"/>
                </a:lnTo>
                <a:lnTo>
                  <a:pt x="33" y="2"/>
                </a:lnTo>
                <a:close/>
                <a:moveTo>
                  <a:pt x="0" y="38"/>
                </a:moveTo>
                <a:lnTo>
                  <a:pt x="1" y="36"/>
                </a:lnTo>
                <a:lnTo>
                  <a:pt x="4" y="37"/>
                </a:lnTo>
                <a:lnTo>
                  <a:pt x="0" y="3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8" name="Freeform 117"/>
          <p:cNvSpPr>
            <a:spLocks/>
          </p:cNvSpPr>
          <p:nvPr/>
        </p:nvSpPr>
        <p:spPr bwMode="auto">
          <a:xfrm>
            <a:off x="5476875" y="3841750"/>
            <a:ext cx="227013" cy="228600"/>
          </a:xfrm>
          <a:custGeom>
            <a:avLst/>
            <a:gdLst>
              <a:gd name="T0" fmla="*/ 2147483647 w 138"/>
              <a:gd name="T1" fmla="*/ 2147483647 h 139"/>
              <a:gd name="T2" fmla="*/ 2147483647 w 138"/>
              <a:gd name="T3" fmla="*/ 2147483647 h 139"/>
              <a:gd name="T4" fmla="*/ 2147483647 w 138"/>
              <a:gd name="T5" fmla="*/ 2147483647 h 139"/>
              <a:gd name="T6" fmla="*/ 2147483647 w 138"/>
              <a:gd name="T7" fmla="*/ 2147483647 h 139"/>
              <a:gd name="T8" fmla="*/ 2147483647 w 138"/>
              <a:gd name="T9" fmla="*/ 2147483647 h 139"/>
              <a:gd name="T10" fmla="*/ 2147483647 w 138"/>
              <a:gd name="T11" fmla="*/ 2147483647 h 139"/>
              <a:gd name="T12" fmla="*/ 2147483647 w 138"/>
              <a:gd name="T13" fmla="*/ 2147483647 h 139"/>
              <a:gd name="T14" fmla="*/ 2147483647 w 138"/>
              <a:gd name="T15" fmla="*/ 2147483647 h 139"/>
              <a:gd name="T16" fmla="*/ 2147483647 w 138"/>
              <a:gd name="T17" fmla="*/ 2147483647 h 139"/>
              <a:gd name="T18" fmla="*/ 2147483647 w 138"/>
              <a:gd name="T19" fmla="*/ 2147483647 h 139"/>
              <a:gd name="T20" fmla="*/ 0 w 138"/>
              <a:gd name="T21" fmla="*/ 2147483647 h 139"/>
              <a:gd name="T22" fmla="*/ 2147483647 w 138"/>
              <a:gd name="T23" fmla="*/ 2147483647 h 139"/>
              <a:gd name="T24" fmla="*/ 2147483647 w 138"/>
              <a:gd name="T25" fmla="*/ 2147483647 h 139"/>
              <a:gd name="T26" fmla="*/ 2147483647 w 138"/>
              <a:gd name="T27" fmla="*/ 2147483647 h 139"/>
              <a:gd name="T28" fmla="*/ 2147483647 w 138"/>
              <a:gd name="T29" fmla="*/ 2147483647 h 139"/>
              <a:gd name="T30" fmla="*/ 2147483647 w 138"/>
              <a:gd name="T31" fmla="*/ 2147483647 h 139"/>
              <a:gd name="T32" fmla="*/ 2147483647 w 138"/>
              <a:gd name="T33" fmla="*/ 2147483647 h 139"/>
              <a:gd name="T34" fmla="*/ 2147483647 w 138"/>
              <a:gd name="T35" fmla="*/ 2147483647 h 139"/>
              <a:gd name="T36" fmla="*/ 2147483647 w 138"/>
              <a:gd name="T37" fmla="*/ 0 h 139"/>
              <a:gd name="T38" fmla="*/ 2147483647 w 138"/>
              <a:gd name="T39" fmla="*/ 2147483647 h 139"/>
              <a:gd name="T40" fmla="*/ 2147483647 w 138"/>
              <a:gd name="T41" fmla="*/ 2147483647 h 139"/>
              <a:gd name="T42" fmla="*/ 2147483647 w 138"/>
              <a:gd name="T43" fmla="*/ 2147483647 h 139"/>
              <a:gd name="T44" fmla="*/ 2147483647 w 138"/>
              <a:gd name="T45" fmla="*/ 2147483647 h 139"/>
              <a:gd name="T46" fmla="*/ 2147483647 w 138"/>
              <a:gd name="T47" fmla="*/ 2147483647 h 139"/>
              <a:gd name="T48" fmla="*/ 2147483647 w 138"/>
              <a:gd name="T49" fmla="*/ 2147483647 h 139"/>
              <a:gd name="T50" fmla="*/ 2147483647 w 138"/>
              <a:gd name="T51" fmla="*/ 2147483647 h 139"/>
              <a:gd name="T52" fmla="*/ 2147483647 w 138"/>
              <a:gd name="T53" fmla="*/ 2147483647 h 139"/>
              <a:gd name="T54" fmla="*/ 2147483647 w 138"/>
              <a:gd name="T55" fmla="*/ 2147483647 h 139"/>
              <a:gd name="T56" fmla="*/ 2147483647 w 138"/>
              <a:gd name="T57" fmla="*/ 2147483647 h 139"/>
              <a:gd name="T58" fmla="*/ 2147483647 w 138"/>
              <a:gd name="T59" fmla="*/ 2147483647 h 139"/>
              <a:gd name="T60" fmla="*/ 2147483647 w 138"/>
              <a:gd name="T61" fmla="*/ 2147483647 h 139"/>
              <a:gd name="T62" fmla="*/ 2147483647 w 138"/>
              <a:gd name="T63" fmla="*/ 2147483647 h 139"/>
              <a:gd name="T64" fmla="*/ 2147483647 w 138"/>
              <a:gd name="T65" fmla="*/ 2147483647 h 139"/>
              <a:gd name="T66" fmla="*/ 2147483647 w 138"/>
              <a:gd name="T67" fmla="*/ 2147483647 h 139"/>
              <a:gd name="T68" fmla="*/ 2147483647 w 138"/>
              <a:gd name="T69" fmla="*/ 2147483647 h 139"/>
              <a:gd name="T70" fmla="*/ 2147483647 w 138"/>
              <a:gd name="T71" fmla="*/ 2147483647 h 139"/>
              <a:gd name="T72" fmla="*/ 2147483647 w 138"/>
              <a:gd name="T73" fmla="*/ 2147483647 h 139"/>
              <a:gd name="T74" fmla="*/ 2147483647 w 138"/>
              <a:gd name="T75" fmla="*/ 2147483647 h 139"/>
              <a:gd name="T76" fmla="*/ 2147483647 w 138"/>
              <a:gd name="T77" fmla="*/ 2147483647 h 139"/>
              <a:gd name="T78" fmla="*/ 2147483647 w 138"/>
              <a:gd name="T79" fmla="*/ 2147483647 h 139"/>
              <a:gd name="T80" fmla="*/ 2147483647 w 138"/>
              <a:gd name="T81" fmla="*/ 2147483647 h 139"/>
              <a:gd name="T82" fmla="*/ 2147483647 w 138"/>
              <a:gd name="T83" fmla="*/ 2147483647 h 139"/>
              <a:gd name="T84" fmla="*/ 2147483647 w 138"/>
              <a:gd name="T85" fmla="*/ 2147483647 h 139"/>
              <a:gd name="T86" fmla="*/ 2147483647 w 138"/>
              <a:gd name="T87" fmla="*/ 2147483647 h 139"/>
              <a:gd name="T88" fmla="*/ 2147483647 w 138"/>
              <a:gd name="T89" fmla="*/ 2147483647 h 1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8" h="139">
                <a:moveTo>
                  <a:pt x="130" y="125"/>
                </a:moveTo>
                <a:lnTo>
                  <a:pt x="119" y="125"/>
                </a:lnTo>
                <a:lnTo>
                  <a:pt x="110" y="139"/>
                </a:lnTo>
                <a:lnTo>
                  <a:pt x="84" y="138"/>
                </a:lnTo>
                <a:lnTo>
                  <a:pt x="47" y="107"/>
                </a:lnTo>
                <a:lnTo>
                  <a:pt x="23" y="93"/>
                </a:lnTo>
                <a:lnTo>
                  <a:pt x="6" y="90"/>
                </a:lnTo>
                <a:lnTo>
                  <a:pt x="7" y="88"/>
                </a:lnTo>
                <a:lnTo>
                  <a:pt x="7" y="86"/>
                </a:lnTo>
                <a:lnTo>
                  <a:pt x="4" y="87"/>
                </a:lnTo>
                <a:lnTo>
                  <a:pt x="0" y="69"/>
                </a:lnTo>
                <a:lnTo>
                  <a:pt x="31" y="51"/>
                </a:lnTo>
                <a:lnTo>
                  <a:pt x="35" y="45"/>
                </a:lnTo>
                <a:lnTo>
                  <a:pt x="36" y="30"/>
                </a:lnTo>
                <a:lnTo>
                  <a:pt x="35" y="18"/>
                </a:lnTo>
                <a:lnTo>
                  <a:pt x="37" y="15"/>
                </a:lnTo>
                <a:lnTo>
                  <a:pt x="43" y="14"/>
                </a:lnTo>
                <a:lnTo>
                  <a:pt x="50" y="4"/>
                </a:lnTo>
                <a:lnTo>
                  <a:pt x="57" y="0"/>
                </a:lnTo>
                <a:lnTo>
                  <a:pt x="68" y="2"/>
                </a:lnTo>
                <a:lnTo>
                  <a:pt x="76" y="1"/>
                </a:lnTo>
                <a:lnTo>
                  <a:pt x="79" y="7"/>
                </a:lnTo>
                <a:lnTo>
                  <a:pt x="85" y="4"/>
                </a:lnTo>
                <a:lnTo>
                  <a:pt x="86" y="10"/>
                </a:lnTo>
                <a:lnTo>
                  <a:pt x="92" y="17"/>
                </a:lnTo>
                <a:lnTo>
                  <a:pt x="94" y="24"/>
                </a:lnTo>
                <a:lnTo>
                  <a:pt x="99" y="27"/>
                </a:lnTo>
                <a:lnTo>
                  <a:pt x="107" y="27"/>
                </a:lnTo>
                <a:lnTo>
                  <a:pt x="102" y="31"/>
                </a:lnTo>
                <a:lnTo>
                  <a:pt x="104" y="40"/>
                </a:lnTo>
                <a:lnTo>
                  <a:pt x="100" y="41"/>
                </a:lnTo>
                <a:lnTo>
                  <a:pt x="97" y="46"/>
                </a:lnTo>
                <a:lnTo>
                  <a:pt x="98" y="49"/>
                </a:lnTo>
                <a:lnTo>
                  <a:pt x="94" y="50"/>
                </a:lnTo>
                <a:lnTo>
                  <a:pt x="96" y="53"/>
                </a:lnTo>
                <a:lnTo>
                  <a:pt x="94" y="59"/>
                </a:lnTo>
                <a:lnTo>
                  <a:pt x="104" y="71"/>
                </a:lnTo>
                <a:lnTo>
                  <a:pt x="104" y="76"/>
                </a:lnTo>
                <a:lnTo>
                  <a:pt x="122" y="86"/>
                </a:lnTo>
                <a:lnTo>
                  <a:pt x="129" y="95"/>
                </a:lnTo>
                <a:lnTo>
                  <a:pt x="126" y="109"/>
                </a:lnTo>
                <a:lnTo>
                  <a:pt x="131" y="109"/>
                </a:lnTo>
                <a:lnTo>
                  <a:pt x="131" y="117"/>
                </a:lnTo>
                <a:lnTo>
                  <a:pt x="138" y="125"/>
                </a:lnTo>
                <a:lnTo>
                  <a:pt x="130" y="125"/>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9" name="Freeform 118"/>
          <p:cNvSpPr>
            <a:spLocks noEditPoints="1"/>
          </p:cNvSpPr>
          <p:nvPr/>
        </p:nvSpPr>
        <p:spPr bwMode="auto">
          <a:xfrm>
            <a:off x="5030788" y="3709988"/>
            <a:ext cx="200025" cy="200025"/>
          </a:xfrm>
          <a:custGeom>
            <a:avLst/>
            <a:gdLst>
              <a:gd name="T0" fmla="*/ 2147483647 w 121"/>
              <a:gd name="T1" fmla="*/ 2147483647 h 122"/>
              <a:gd name="T2" fmla="*/ 2147483647 w 121"/>
              <a:gd name="T3" fmla="*/ 2147483647 h 122"/>
              <a:gd name="T4" fmla="*/ 2147483647 w 121"/>
              <a:gd name="T5" fmla="*/ 2147483647 h 122"/>
              <a:gd name="T6" fmla="*/ 2147483647 w 121"/>
              <a:gd name="T7" fmla="*/ 2147483647 h 122"/>
              <a:gd name="T8" fmla="*/ 2147483647 w 121"/>
              <a:gd name="T9" fmla="*/ 2147483647 h 122"/>
              <a:gd name="T10" fmla="*/ 2147483647 w 121"/>
              <a:gd name="T11" fmla="*/ 2147483647 h 122"/>
              <a:gd name="T12" fmla="*/ 2147483647 w 121"/>
              <a:gd name="T13" fmla="*/ 2147483647 h 122"/>
              <a:gd name="T14" fmla="*/ 2147483647 w 121"/>
              <a:gd name="T15" fmla="*/ 2147483647 h 122"/>
              <a:gd name="T16" fmla="*/ 2147483647 w 121"/>
              <a:gd name="T17" fmla="*/ 2147483647 h 122"/>
              <a:gd name="T18" fmla="*/ 2147483647 w 121"/>
              <a:gd name="T19" fmla="*/ 2147483647 h 122"/>
              <a:gd name="T20" fmla="*/ 2147483647 w 121"/>
              <a:gd name="T21" fmla="*/ 2147483647 h 122"/>
              <a:gd name="T22" fmla="*/ 2147483647 w 121"/>
              <a:gd name="T23" fmla="*/ 2147483647 h 122"/>
              <a:gd name="T24" fmla="*/ 2147483647 w 121"/>
              <a:gd name="T25" fmla="*/ 2147483647 h 122"/>
              <a:gd name="T26" fmla="*/ 2147483647 w 121"/>
              <a:gd name="T27" fmla="*/ 2147483647 h 122"/>
              <a:gd name="T28" fmla="*/ 2147483647 w 121"/>
              <a:gd name="T29" fmla="*/ 2147483647 h 122"/>
              <a:gd name="T30" fmla="*/ 2147483647 w 121"/>
              <a:gd name="T31" fmla="*/ 2147483647 h 122"/>
              <a:gd name="T32" fmla="*/ 2147483647 w 121"/>
              <a:gd name="T33" fmla="*/ 2147483647 h 122"/>
              <a:gd name="T34" fmla="*/ 2147483647 w 121"/>
              <a:gd name="T35" fmla="*/ 2147483647 h 122"/>
              <a:gd name="T36" fmla="*/ 2147483647 w 121"/>
              <a:gd name="T37" fmla="*/ 2147483647 h 122"/>
              <a:gd name="T38" fmla="*/ 2147483647 w 121"/>
              <a:gd name="T39" fmla="*/ 2147483647 h 122"/>
              <a:gd name="T40" fmla="*/ 2147483647 w 121"/>
              <a:gd name="T41" fmla="*/ 2147483647 h 122"/>
              <a:gd name="T42" fmla="*/ 2147483647 w 121"/>
              <a:gd name="T43" fmla="*/ 2147483647 h 122"/>
              <a:gd name="T44" fmla="*/ 2147483647 w 121"/>
              <a:gd name="T45" fmla="*/ 2147483647 h 122"/>
              <a:gd name="T46" fmla="*/ 2147483647 w 121"/>
              <a:gd name="T47" fmla="*/ 2147483647 h 122"/>
              <a:gd name="T48" fmla="*/ 2147483647 w 121"/>
              <a:gd name="T49" fmla="*/ 2147483647 h 122"/>
              <a:gd name="T50" fmla="*/ 2147483647 w 121"/>
              <a:gd name="T51" fmla="*/ 2147483647 h 122"/>
              <a:gd name="T52" fmla="*/ 2147483647 w 121"/>
              <a:gd name="T53" fmla="*/ 2147483647 h 122"/>
              <a:gd name="T54" fmla="*/ 2147483647 w 121"/>
              <a:gd name="T55" fmla="*/ 2147483647 h 122"/>
              <a:gd name="T56" fmla="*/ 2147483647 w 121"/>
              <a:gd name="T57" fmla="*/ 2147483647 h 122"/>
              <a:gd name="T58" fmla="*/ 2147483647 w 121"/>
              <a:gd name="T59" fmla="*/ 2147483647 h 122"/>
              <a:gd name="T60" fmla="*/ 2147483647 w 121"/>
              <a:gd name="T61" fmla="*/ 2147483647 h 122"/>
              <a:gd name="T62" fmla="*/ 2147483647 w 121"/>
              <a:gd name="T63" fmla="*/ 2147483647 h 122"/>
              <a:gd name="T64" fmla="*/ 2147483647 w 121"/>
              <a:gd name="T65" fmla="*/ 2147483647 h 122"/>
              <a:gd name="T66" fmla="*/ 2147483647 w 121"/>
              <a:gd name="T67" fmla="*/ 2147483647 h 122"/>
              <a:gd name="T68" fmla="*/ 2147483647 w 121"/>
              <a:gd name="T69" fmla="*/ 2147483647 h 122"/>
              <a:gd name="T70" fmla="*/ 0 w 121"/>
              <a:gd name="T71" fmla="*/ 2147483647 h 122"/>
              <a:gd name="T72" fmla="*/ 2147483647 w 121"/>
              <a:gd name="T73" fmla="*/ 2147483647 h 122"/>
              <a:gd name="T74" fmla="*/ 2147483647 w 121"/>
              <a:gd name="T75" fmla="*/ 2147483647 h 122"/>
              <a:gd name="T76" fmla="*/ 2147483647 w 121"/>
              <a:gd name="T77" fmla="*/ 2147483647 h 122"/>
              <a:gd name="T78" fmla="*/ 2147483647 w 121"/>
              <a:gd name="T79" fmla="*/ 2147483647 h 122"/>
              <a:gd name="T80" fmla="*/ 2147483647 w 121"/>
              <a:gd name="T81" fmla="*/ 2147483647 h 122"/>
              <a:gd name="T82" fmla="*/ 2147483647 w 121"/>
              <a:gd name="T83" fmla="*/ 2147483647 h 122"/>
              <a:gd name="T84" fmla="*/ 2147483647 w 121"/>
              <a:gd name="T85" fmla="*/ 2147483647 h 122"/>
              <a:gd name="T86" fmla="*/ 2147483647 w 121"/>
              <a:gd name="T87" fmla="*/ 2147483647 h 122"/>
              <a:gd name="T88" fmla="*/ 2147483647 w 121"/>
              <a:gd name="T89" fmla="*/ 2147483647 h 122"/>
              <a:gd name="T90" fmla="*/ 2147483647 w 121"/>
              <a:gd name="T91" fmla="*/ 2147483647 h 122"/>
              <a:gd name="T92" fmla="*/ 2147483647 w 121"/>
              <a:gd name="T93" fmla="*/ 2147483647 h 122"/>
              <a:gd name="T94" fmla="*/ 2147483647 w 121"/>
              <a:gd name="T95" fmla="*/ 2147483647 h 122"/>
              <a:gd name="T96" fmla="*/ 2147483647 w 121"/>
              <a:gd name="T97" fmla="*/ 2147483647 h 122"/>
              <a:gd name="T98" fmla="*/ 2147483647 w 121"/>
              <a:gd name="T99" fmla="*/ 2147483647 h 122"/>
              <a:gd name="T100" fmla="*/ 2147483647 w 121"/>
              <a:gd name="T101" fmla="*/ 2147483647 h 122"/>
              <a:gd name="T102" fmla="*/ 2147483647 w 121"/>
              <a:gd name="T103" fmla="*/ 2147483647 h 122"/>
              <a:gd name="T104" fmla="*/ 2147483647 w 121"/>
              <a:gd name="T105" fmla="*/ 2147483647 h 122"/>
              <a:gd name="T106" fmla="*/ 2147483647 w 121"/>
              <a:gd name="T107" fmla="*/ 2147483647 h 122"/>
              <a:gd name="T108" fmla="*/ 2147483647 w 121"/>
              <a:gd name="T109" fmla="*/ 2147483647 h 122"/>
              <a:gd name="T110" fmla="*/ 2147483647 w 121"/>
              <a:gd name="T111" fmla="*/ 2147483647 h 122"/>
              <a:gd name="T112" fmla="*/ 2147483647 w 121"/>
              <a:gd name="T113" fmla="*/ 2147483647 h 122"/>
              <a:gd name="T114" fmla="*/ 2147483647 w 121"/>
              <a:gd name="T115" fmla="*/ 2147483647 h 122"/>
              <a:gd name="T116" fmla="*/ 2147483647 w 121"/>
              <a:gd name="T117" fmla="*/ 2147483647 h 122"/>
              <a:gd name="T118" fmla="*/ 2147483647 w 121"/>
              <a:gd name="T119" fmla="*/ 2147483647 h 1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1" h="122">
                <a:moveTo>
                  <a:pt x="121" y="96"/>
                </a:moveTo>
                <a:lnTo>
                  <a:pt x="119" y="102"/>
                </a:lnTo>
                <a:lnTo>
                  <a:pt x="115" y="106"/>
                </a:lnTo>
                <a:lnTo>
                  <a:pt x="116" y="99"/>
                </a:lnTo>
                <a:lnTo>
                  <a:pt x="121" y="96"/>
                </a:lnTo>
                <a:close/>
                <a:moveTo>
                  <a:pt x="106" y="114"/>
                </a:moveTo>
                <a:lnTo>
                  <a:pt x="105" y="111"/>
                </a:lnTo>
                <a:lnTo>
                  <a:pt x="107" y="107"/>
                </a:lnTo>
                <a:lnTo>
                  <a:pt x="106" y="114"/>
                </a:lnTo>
                <a:close/>
                <a:moveTo>
                  <a:pt x="31" y="63"/>
                </a:moveTo>
                <a:lnTo>
                  <a:pt x="31" y="63"/>
                </a:lnTo>
                <a:lnTo>
                  <a:pt x="32" y="63"/>
                </a:lnTo>
                <a:lnTo>
                  <a:pt x="45" y="69"/>
                </a:lnTo>
                <a:lnTo>
                  <a:pt x="51" y="66"/>
                </a:lnTo>
                <a:lnTo>
                  <a:pt x="39" y="61"/>
                </a:lnTo>
                <a:lnTo>
                  <a:pt x="38" y="63"/>
                </a:lnTo>
                <a:lnTo>
                  <a:pt x="33" y="61"/>
                </a:lnTo>
                <a:lnTo>
                  <a:pt x="26" y="63"/>
                </a:lnTo>
                <a:lnTo>
                  <a:pt x="24" y="61"/>
                </a:lnTo>
                <a:lnTo>
                  <a:pt x="21" y="63"/>
                </a:lnTo>
                <a:lnTo>
                  <a:pt x="19" y="57"/>
                </a:lnTo>
                <a:lnTo>
                  <a:pt x="15" y="54"/>
                </a:lnTo>
                <a:lnTo>
                  <a:pt x="16" y="52"/>
                </a:lnTo>
                <a:lnTo>
                  <a:pt x="20" y="53"/>
                </a:lnTo>
                <a:lnTo>
                  <a:pt x="20" y="50"/>
                </a:lnTo>
                <a:lnTo>
                  <a:pt x="17" y="49"/>
                </a:lnTo>
                <a:lnTo>
                  <a:pt x="15" y="52"/>
                </a:lnTo>
                <a:lnTo>
                  <a:pt x="5" y="38"/>
                </a:lnTo>
                <a:lnTo>
                  <a:pt x="8" y="39"/>
                </a:lnTo>
                <a:lnTo>
                  <a:pt x="11" y="35"/>
                </a:lnTo>
                <a:lnTo>
                  <a:pt x="9" y="33"/>
                </a:lnTo>
                <a:lnTo>
                  <a:pt x="14" y="30"/>
                </a:lnTo>
                <a:lnTo>
                  <a:pt x="16" y="24"/>
                </a:lnTo>
                <a:lnTo>
                  <a:pt x="19" y="22"/>
                </a:lnTo>
                <a:lnTo>
                  <a:pt x="19" y="16"/>
                </a:lnTo>
                <a:lnTo>
                  <a:pt x="28" y="16"/>
                </a:lnTo>
                <a:lnTo>
                  <a:pt x="33" y="11"/>
                </a:lnTo>
                <a:lnTo>
                  <a:pt x="44" y="11"/>
                </a:lnTo>
                <a:lnTo>
                  <a:pt x="47" y="7"/>
                </a:lnTo>
                <a:lnTo>
                  <a:pt x="65" y="3"/>
                </a:lnTo>
                <a:lnTo>
                  <a:pt x="80" y="9"/>
                </a:lnTo>
                <a:lnTo>
                  <a:pt x="92" y="7"/>
                </a:lnTo>
                <a:lnTo>
                  <a:pt x="91" y="0"/>
                </a:lnTo>
                <a:lnTo>
                  <a:pt x="95" y="0"/>
                </a:lnTo>
                <a:lnTo>
                  <a:pt x="98" y="2"/>
                </a:lnTo>
                <a:lnTo>
                  <a:pt x="99" y="7"/>
                </a:lnTo>
                <a:lnTo>
                  <a:pt x="94" y="10"/>
                </a:lnTo>
                <a:lnTo>
                  <a:pt x="95" y="15"/>
                </a:lnTo>
                <a:lnTo>
                  <a:pt x="90" y="19"/>
                </a:lnTo>
                <a:lnTo>
                  <a:pt x="78" y="14"/>
                </a:lnTo>
                <a:lnTo>
                  <a:pt x="58" y="19"/>
                </a:lnTo>
                <a:lnTo>
                  <a:pt x="60" y="25"/>
                </a:lnTo>
                <a:lnTo>
                  <a:pt x="67" y="30"/>
                </a:lnTo>
                <a:lnTo>
                  <a:pt x="58" y="26"/>
                </a:lnTo>
                <a:lnTo>
                  <a:pt x="62" y="30"/>
                </a:lnTo>
                <a:lnTo>
                  <a:pt x="60" y="33"/>
                </a:lnTo>
                <a:lnTo>
                  <a:pt x="53" y="27"/>
                </a:lnTo>
                <a:lnTo>
                  <a:pt x="52" y="30"/>
                </a:lnTo>
                <a:lnTo>
                  <a:pt x="58" y="34"/>
                </a:lnTo>
                <a:lnTo>
                  <a:pt x="53" y="33"/>
                </a:lnTo>
                <a:lnTo>
                  <a:pt x="52" y="28"/>
                </a:lnTo>
                <a:lnTo>
                  <a:pt x="46" y="25"/>
                </a:lnTo>
                <a:lnTo>
                  <a:pt x="47" y="20"/>
                </a:lnTo>
                <a:lnTo>
                  <a:pt x="41" y="24"/>
                </a:lnTo>
                <a:lnTo>
                  <a:pt x="41" y="32"/>
                </a:lnTo>
                <a:lnTo>
                  <a:pt x="52" y="48"/>
                </a:lnTo>
                <a:lnTo>
                  <a:pt x="48" y="49"/>
                </a:lnTo>
                <a:lnTo>
                  <a:pt x="51" y="48"/>
                </a:lnTo>
                <a:lnTo>
                  <a:pt x="47" y="44"/>
                </a:lnTo>
                <a:lnTo>
                  <a:pt x="45" y="47"/>
                </a:lnTo>
                <a:lnTo>
                  <a:pt x="48" y="50"/>
                </a:lnTo>
                <a:lnTo>
                  <a:pt x="41" y="53"/>
                </a:lnTo>
                <a:lnTo>
                  <a:pt x="52" y="57"/>
                </a:lnTo>
                <a:lnTo>
                  <a:pt x="56" y="63"/>
                </a:lnTo>
                <a:lnTo>
                  <a:pt x="63" y="65"/>
                </a:lnTo>
                <a:lnTo>
                  <a:pt x="62" y="75"/>
                </a:lnTo>
                <a:lnTo>
                  <a:pt x="55" y="68"/>
                </a:lnTo>
                <a:lnTo>
                  <a:pt x="47" y="71"/>
                </a:lnTo>
                <a:lnTo>
                  <a:pt x="55" y="79"/>
                </a:lnTo>
                <a:lnTo>
                  <a:pt x="50" y="82"/>
                </a:lnTo>
                <a:lnTo>
                  <a:pt x="49" y="79"/>
                </a:lnTo>
                <a:lnTo>
                  <a:pt x="44" y="76"/>
                </a:lnTo>
                <a:lnTo>
                  <a:pt x="50" y="96"/>
                </a:lnTo>
                <a:lnTo>
                  <a:pt x="42" y="90"/>
                </a:lnTo>
                <a:lnTo>
                  <a:pt x="40" y="97"/>
                </a:lnTo>
                <a:lnTo>
                  <a:pt x="35" y="86"/>
                </a:lnTo>
                <a:lnTo>
                  <a:pt x="32" y="87"/>
                </a:lnTo>
                <a:lnTo>
                  <a:pt x="32" y="91"/>
                </a:lnTo>
                <a:lnTo>
                  <a:pt x="29" y="90"/>
                </a:lnTo>
                <a:lnTo>
                  <a:pt x="27" y="84"/>
                </a:lnTo>
                <a:lnTo>
                  <a:pt x="28" y="79"/>
                </a:lnTo>
                <a:lnTo>
                  <a:pt x="21" y="71"/>
                </a:lnTo>
                <a:lnTo>
                  <a:pt x="25" y="65"/>
                </a:lnTo>
                <a:lnTo>
                  <a:pt x="28" y="66"/>
                </a:lnTo>
                <a:lnTo>
                  <a:pt x="31" y="63"/>
                </a:lnTo>
                <a:close/>
                <a:moveTo>
                  <a:pt x="71" y="22"/>
                </a:moveTo>
                <a:lnTo>
                  <a:pt x="69" y="20"/>
                </a:lnTo>
                <a:lnTo>
                  <a:pt x="71" y="18"/>
                </a:lnTo>
                <a:lnTo>
                  <a:pt x="72" y="20"/>
                </a:lnTo>
                <a:lnTo>
                  <a:pt x="71" y="22"/>
                </a:lnTo>
                <a:close/>
                <a:moveTo>
                  <a:pt x="82" y="32"/>
                </a:moveTo>
                <a:lnTo>
                  <a:pt x="81" y="36"/>
                </a:lnTo>
                <a:lnTo>
                  <a:pt x="79" y="34"/>
                </a:lnTo>
                <a:lnTo>
                  <a:pt x="77" y="35"/>
                </a:lnTo>
                <a:lnTo>
                  <a:pt x="77" y="33"/>
                </a:lnTo>
                <a:lnTo>
                  <a:pt x="82" y="32"/>
                </a:lnTo>
                <a:close/>
                <a:moveTo>
                  <a:pt x="4" y="42"/>
                </a:moveTo>
                <a:lnTo>
                  <a:pt x="0" y="38"/>
                </a:lnTo>
                <a:lnTo>
                  <a:pt x="3" y="35"/>
                </a:lnTo>
                <a:lnTo>
                  <a:pt x="4" y="42"/>
                </a:lnTo>
                <a:close/>
                <a:moveTo>
                  <a:pt x="96" y="45"/>
                </a:moveTo>
                <a:lnTo>
                  <a:pt x="98" y="50"/>
                </a:lnTo>
                <a:lnTo>
                  <a:pt x="97" y="51"/>
                </a:lnTo>
                <a:lnTo>
                  <a:pt x="91" y="49"/>
                </a:lnTo>
                <a:lnTo>
                  <a:pt x="93" y="47"/>
                </a:lnTo>
                <a:lnTo>
                  <a:pt x="91" y="49"/>
                </a:lnTo>
                <a:lnTo>
                  <a:pt x="87" y="48"/>
                </a:lnTo>
                <a:lnTo>
                  <a:pt x="93" y="44"/>
                </a:lnTo>
                <a:lnTo>
                  <a:pt x="96" y="45"/>
                </a:lnTo>
                <a:close/>
                <a:moveTo>
                  <a:pt x="62" y="62"/>
                </a:moveTo>
                <a:lnTo>
                  <a:pt x="58" y="61"/>
                </a:lnTo>
                <a:lnTo>
                  <a:pt x="56" y="61"/>
                </a:lnTo>
                <a:lnTo>
                  <a:pt x="55" y="60"/>
                </a:lnTo>
                <a:lnTo>
                  <a:pt x="50" y="54"/>
                </a:lnTo>
                <a:lnTo>
                  <a:pt x="45" y="54"/>
                </a:lnTo>
                <a:lnTo>
                  <a:pt x="52" y="50"/>
                </a:lnTo>
                <a:lnTo>
                  <a:pt x="56" y="55"/>
                </a:lnTo>
                <a:lnTo>
                  <a:pt x="64" y="57"/>
                </a:lnTo>
                <a:lnTo>
                  <a:pt x="65" y="65"/>
                </a:lnTo>
                <a:lnTo>
                  <a:pt x="70" y="66"/>
                </a:lnTo>
                <a:lnTo>
                  <a:pt x="70" y="68"/>
                </a:lnTo>
                <a:lnTo>
                  <a:pt x="67" y="69"/>
                </a:lnTo>
                <a:lnTo>
                  <a:pt x="62" y="62"/>
                </a:lnTo>
                <a:close/>
                <a:moveTo>
                  <a:pt x="15" y="54"/>
                </a:moveTo>
                <a:lnTo>
                  <a:pt x="15" y="57"/>
                </a:lnTo>
                <a:lnTo>
                  <a:pt x="13" y="58"/>
                </a:lnTo>
                <a:lnTo>
                  <a:pt x="15" y="54"/>
                </a:lnTo>
                <a:close/>
                <a:moveTo>
                  <a:pt x="90" y="66"/>
                </a:moveTo>
                <a:lnTo>
                  <a:pt x="88" y="64"/>
                </a:lnTo>
                <a:lnTo>
                  <a:pt x="90" y="63"/>
                </a:lnTo>
                <a:lnTo>
                  <a:pt x="88" y="58"/>
                </a:lnTo>
                <a:lnTo>
                  <a:pt x="92" y="59"/>
                </a:lnTo>
                <a:lnTo>
                  <a:pt x="90" y="66"/>
                </a:lnTo>
                <a:close/>
                <a:moveTo>
                  <a:pt x="13" y="60"/>
                </a:moveTo>
                <a:lnTo>
                  <a:pt x="16" y="68"/>
                </a:lnTo>
                <a:lnTo>
                  <a:pt x="10" y="65"/>
                </a:lnTo>
                <a:lnTo>
                  <a:pt x="13" y="60"/>
                </a:lnTo>
                <a:close/>
                <a:moveTo>
                  <a:pt x="75" y="74"/>
                </a:moveTo>
                <a:lnTo>
                  <a:pt x="71" y="69"/>
                </a:lnTo>
                <a:lnTo>
                  <a:pt x="75" y="71"/>
                </a:lnTo>
                <a:lnTo>
                  <a:pt x="75" y="74"/>
                </a:lnTo>
                <a:close/>
                <a:moveTo>
                  <a:pt x="17" y="75"/>
                </a:moveTo>
                <a:lnTo>
                  <a:pt x="14" y="71"/>
                </a:lnTo>
                <a:lnTo>
                  <a:pt x="19" y="73"/>
                </a:lnTo>
                <a:lnTo>
                  <a:pt x="17" y="75"/>
                </a:lnTo>
                <a:close/>
                <a:moveTo>
                  <a:pt x="101" y="75"/>
                </a:moveTo>
                <a:lnTo>
                  <a:pt x="98" y="74"/>
                </a:lnTo>
                <a:lnTo>
                  <a:pt x="100" y="72"/>
                </a:lnTo>
                <a:lnTo>
                  <a:pt x="105" y="73"/>
                </a:lnTo>
                <a:lnTo>
                  <a:pt x="101" y="75"/>
                </a:lnTo>
                <a:close/>
                <a:moveTo>
                  <a:pt x="82" y="88"/>
                </a:moveTo>
                <a:lnTo>
                  <a:pt x="81" y="85"/>
                </a:lnTo>
                <a:lnTo>
                  <a:pt x="83" y="83"/>
                </a:lnTo>
                <a:lnTo>
                  <a:pt x="82" y="88"/>
                </a:lnTo>
                <a:close/>
                <a:moveTo>
                  <a:pt x="47" y="97"/>
                </a:moveTo>
                <a:lnTo>
                  <a:pt x="48" y="102"/>
                </a:lnTo>
                <a:lnTo>
                  <a:pt x="46" y="101"/>
                </a:lnTo>
                <a:lnTo>
                  <a:pt x="47" y="97"/>
                </a:lnTo>
                <a:close/>
                <a:moveTo>
                  <a:pt x="57" y="117"/>
                </a:moveTo>
                <a:lnTo>
                  <a:pt x="55" y="116"/>
                </a:lnTo>
                <a:lnTo>
                  <a:pt x="58" y="109"/>
                </a:lnTo>
                <a:lnTo>
                  <a:pt x="59" y="112"/>
                </a:lnTo>
                <a:lnTo>
                  <a:pt x="64" y="111"/>
                </a:lnTo>
                <a:lnTo>
                  <a:pt x="63" y="113"/>
                </a:lnTo>
                <a:lnTo>
                  <a:pt x="66" y="115"/>
                </a:lnTo>
                <a:lnTo>
                  <a:pt x="86" y="116"/>
                </a:lnTo>
                <a:lnTo>
                  <a:pt x="87" y="120"/>
                </a:lnTo>
                <a:lnTo>
                  <a:pt x="94" y="117"/>
                </a:lnTo>
                <a:lnTo>
                  <a:pt x="92" y="121"/>
                </a:lnTo>
                <a:lnTo>
                  <a:pt x="76" y="122"/>
                </a:lnTo>
                <a:lnTo>
                  <a:pt x="67" y="118"/>
                </a:lnTo>
                <a:lnTo>
                  <a:pt x="57" y="117"/>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90" name="Freeform 119"/>
          <p:cNvSpPr>
            <a:spLocks noEditPoints="1"/>
          </p:cNvSpPr>
          <p:nvPr/>
        </p:nvSpPr>
        <p:spPr bwMode="auto">
          <a:xfrm>
            <a:off x="5378450" y="3989388"/>
            <a:ext cx="492125" cy="419100"/>
          </a:xfrm>
          <a:custGeom>
            <a:avLst/>
            <a:gdLst>
              <a:gd name="T0" fmla="*/ 2147483647 w 299"/>
              <a:gd name="T1" fmla="*/ 2147483647 h 255"/>
              <a:gd name="T2" fmla="*/ 2147483647 w 299"/>
              <a:gd name="T3" fmla="*/ 2147483647 h 255"/>
              <a:gd name="T4" fmla="*/ 2147483647 w 299"/>
              <a:gd name="T5" fmla="*/ 2147483647 h 255"/>
              <a:gd name="T6" fmla="*/ 2147483647 w 299"/>
              <a:gd name="T7" fmla="*/ 2147483647 h 255"/>
              <a:gd name="T8" fmla="*/ 2147483647 w 299"/>
              <a:gd name="T9" fmla="*/ 2147483647 h 255"/>
              <a:gd name="T10" fmla="*/ 2147483647 w 299"/>
              <a:gd name="T11" fmla="*/ 2147483647 h 255"/>
              <a:gd name="T12" fmla="*/ 2147483647 w 299"/>
              <a:gd name="T13" fmla="*/ 2147483647 h 255"/>
              <a:gd name="T14" fmla="*/ 2147483647 w 299"/>
              <a:gd name="T15" fmla="*/ 2147483647 h 255"/>
              <a:gd name="T16" fmla="*/ 2147483647 w 299"/>
              <a:gd name="T17" fmla="*/ 2147483647 h 255"/>
              <a:gd name="T18" fmla="*/ 2147483647 w 299"/>
              <a:gd name="T19" fmla="*/ 2147483647 h 255"/>
              <a:gd name="T20" fmla="*/ 2147483647 w 299"/>
              <a:gd name="T21" fmla="*/ 2147483647 h 255"/>
              <a:gd name="T22" fmla="*/ 2147483647 w 299"/>
              <a:gd name="T23" fmla="*/ 2147483647 h 255"/>
              <a:gd name="T24" fmla="*/ 2147483647 w 299"/>
              <a:gd name="T25" fmla="*/ 2147483647 h 255"/>
              <a:gd name="T26" fmla="*/ 2147483647 w 299"/>
              <a:gd name="T27" fmla="*/ 2147483647 h 255"/>
              <a:gd name="T28" fmla="*/ 2147483647 w 299"/>
              <a:gd name="T29" fmla="*/ 2147483647 h 255"/>
              <a:gd name="T30" fmla="*/ 2147483647 w 299"/>
              <a:gd name="T31" fmla="*/ 2147483647 h 255"/>
              <a:gd name="T32" fmla="*/ 2147483647 w 299"/>
              <a:gd name="T33" fmla="*/ 2147483647 h 255"/>
              <a:gd name="T34" fmla="*/ 2147483647 w 299"/>
              <a:gd name="T35" fmla="*/ 2147483647 h 255"/>
              <a:gd name="T36" fmla="*/ 2147483647 w 299"/>
              <a:gd name="T37" fmla="*/ 2147483647 h 255"/>
              <a:gd name="T38" fmla="*/ 2147483647 w 299"/>
              <a:gd name="T39" fmla="*/ 2147483647 h 255"/>
              <a:gd name="T40" fmla="*/ 2147483647 w 299"/>
              <a:gd name="T41" fmla="*/ 2147483647 h 255"/>
              <a:gd name="T42" fmla="*/ 2147483647 w 299"/>
              <a:gd name="T43" fmla="*/ 2147483647 h 255"/>
              <a:gd name="T44" fmla="*/ 2147483647 w 299"/>
              <a:gd name="T45" fmla="*/ 2147483647 h 255"/>
              <a:gd name="T46" fmla="*/ 2147483647 w 299"/>
              <a:gd name="T47" fmla="*/ 2147483647 h 255"/>
              <a:gd name="T48" fmla="*/ 2147483647 w 299"/>
              <a:gd name="T49" fmla="*/ 2147483647 h 255"/>
              <a:gd name="T50" fmla="*/ 2147483647 w 299"/>
              <a:gd name="T51" fmla="*/ 2147483647 h 255"/>
              <a:gd name="T52" fmla="*/ 2147483647 w 299"/>
              <a:gd name="T53" fmla="*/ 2147483647 h 255"/>
              <a:gd name="T54" fmla="*/ 2147483647 w 299"/>
              <a:gd name="T55" fmla="*/ 2147483647 h 255"/>
              <a:gd name="T56" fmla="*/ 2147483647 w 299"/>
              <a:gd name="T57" fmla="*/ 2147483647 h 255"/>
              <a:gd name="T58" fmla="*/ 2147483647 w 299"/>
              <a:gd name="T59" fmla="*/ 2147483647 h 255"/>
              <a:gd name="T60" fmla="*/ 2147483647 w 299"/>
              <a:gd name="T61" fmla="*/ 2147483647 h 255"/>
              <a:gd name="T62" fmla="*/ 2147483647 w 299"/>
              <a:gd name="T63" fmla="*/ 2147483647 h 255"/>
              <a:gd name="T64" fmla="*/ 2147483647 w 299"/>
              <a:gd name="T65" fmla="*/ 2147483647 h 255"/>
              <a:gd name="T66" fmla="*/ 2147483647 w 299"/>
              <a:gd name="T67" fmla="*/ 2147483647 h 255"/>
              <a:gd name="T68" fmla="*/ 2147483647 w 299"/>
              <a:gd name="T69" fmla="*/ 2147483647 h 2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99" h="255">
                <a:moveTo>
                  <a:pt x="102" y="238"/>
                </a:moveTo>
                <a:lnTo>
                  <a:pt x="106" y="238"/>
                </a:lnTo>
                <a:lnTo>
                  <a:pt x="108" y="242"/>
                </a:lnTo>
                <a:lnTo>
                  <a:pt x="105" y="240"/>
                </a:lnTo>
                <a:lnTo>
                  <a:pt x="102" y="238"/>
                </a:lnTo>
                <a:close/>
                <a:moveTo>
                  <a:pt x="231" y="118"/>
                </a:moveTo>
                <a:lnTo>
                  <a:pt x="232" y="121"/>
                </a:lnTo>
                <a:lnTo>
                  <a:pt x="236" y="120"/>
                </a:lnTo>
                <a:lnTo>
                  <a:pt x="240" y="121"/>
                </a:lnTo>
                <a:lnTo>
                  <a:pt x="237" y="125"/>
                </a:lnTo>
                <a:lnTo>
                  <a:pt x="241" y="126"/>
                </a:lnTo>
                <a:lnTo>
                  <a:pt x="255" y="146"/>
                </a:lnTo>
                <a:lnTo>
                  <a:pt x="292" y="150"/>
                </a:lnTo>
                <a:lnTo>
                  <a:pt x="299" y="160"/>
                </a:lnTo>
                <a:lnTo>
                  <a:pt x="289" y="190"/>
                </a:lnTo>
                <a:lnTo>
                  <a:pt x="247" y="205"/>
                </a:lnTo>
                <a:lnTo>
                  <a:pt x="201" y="216"/>
                </a:lnTo>
                <a:lnTo>
                  <a:pt x="167" y="255"/>
                </a:lnTo>
                <a:lnTo>
                  <a:pt x="167" y="240"/>
                </a:lnTo>
                <a:lnTo>
                  <a:pt x="140" y="229"/>
                </a:lnTo>
                <a:lnTo>
                  <a:pt x="133" y="231"/>
                </a:lnTo>
                <a:lnTo>
                  <a:pt x="127" y="227"/>
                </a:lnTo>
                <a:lnTo>
                  <a:pt x="124" y="228"/>
                </a:lnTo>
                <a:lnTo>
                  <a:pt x="121" y="236"/>
                </a:lnTo>
                <a:lnTo>
                  <a:pt x="122" y="240"/>
                </a:lnTo>
                <a:lnTo>
                  <a:pt x="117" y="244"/>
                </a:lnTo>
                <a:lnTo>
                  <a:pt x="113" y="235"/>
                </a:lnTo>
                <a:lnTo>
                  <a:pt x="111" y="235"/>
                </a:lnTo>
                <a:lnTo>
                  <a:pt x="110" y="228"/>
                </a:lnTo>
                <a:lnTo>
                  <a:pt x="101" y="221"/>
                </a:lnTo>
                <a:lnTo>
                  <a:pt x="94" y="210"/>
                </a:lnTo>
                <a:lnTo>
                  <a:pt x="94" y="205"/>
                </a:lnTo>
                <a:lnTo>
                  <a:pt x="88" y="194"/>
                </a:lnTo>
                <a:lnTo>
                  <a:pt x="72" y="184"/>
                </a:lnTo>
                <a:lnTo>
                  <a:pt x="65" y="174"/>
                </a:lnTo>
                <a:lnTo>
                  <a:pt x="63" y="163"/>
                </a:lnTo>
                <a:lnTo>
                  <a:pt x="64" y="152"/>
                </a:lnTo>
                <a:lnTo>
                  <a:pt x="55" y="133"/>
                </a:lnTo>
                <a:lnTo>
                  <a:pt x="41" y="124"/>
                </a:lnTo>
                <a:lnTo>
                  <a:pt x="37" y="117"/>
                </a:lnTo>
                <a:lnTo>
                  <a:pt x="38" y="111"/>
                </a:lnTo>
                <a:lnTo>
                  <a:pt x="8" y="66"/>
                </a:lnTo>
                <a:lnTo>
                  <a:pt x="0" y="65"/>
                </a:lnTo>
                <a:lnTo>
                  <a:pt x="6" y="45"/>
                </a:lnTo>
                <a:lnTo>
                  <a:pt x="22" y="48"/>
                </a:lnTo>
                <a:lnTo>
                  <a:pt x="31" y="37"/>
                </a:lnTo>
                <a:lnTo>
                  <a:pt x="42" y="35"/>
                </a:lnTo>
                <a:lnTo>
                  <a:pt x="44" y="30"/>
                </a:lnTo>
                <a:lnTo>
                  <a:pt x="49" y="27"/>
                </a:lnTo>
                <a:lnTo>
                  <a:pt x="35" y="10"/>
                </a:lnTo>
                <a:lnTo>
                  <a:pt x="66" y="0"/>
                </a:lnTo>
                <a:lnTo>
                  <a:pt x="83" y="3"/>
                </a:lnTo>
                <a:lnTo>
                  <a:pt x="107" y="17"/>
                </a:lnTo>
                <a:lnTo>
                  <a:pt x="144" y="48"/>
                </a:lnTo>
                <a:lnTo>
                  <a:pt x="170" y="49"/>
                </a:lnTo>
                <a:lnTo>
                  <a:pt x="183" y="51"/>
                </a:lnTo>
                <a:lnTo>
                  <a:pt x="186" y="58"/>
                </a:lnTo>
                <a:lnTo>
                  <a:pt x="196" y="58"/>
                </a:lnTo>
                <a:lnTo>
                  <a:pt x="203" y="70"/>
                </a:lnTo>
                <a:lnTo>
                  <a:pt x="202" y="73"/>
                </a:lnTo>
                <a:lnTo>
                  <a:pt x="208" y="75"/>
                </a:lnTo>
                <a:lnTo>
                  <a:pt x="209" y="76"/>
                </a:lnTo>
                <a:lnTo>
                  <a:pt x="207" y="76"/>
                </a:lnTo>
                <a:lnTo>
                  <a:pt x="211" y="81"/>
                </a:lnTo>
                <a:lnTo>
                  <a:pt x="212" y="80"/>
                </a:lnTo>
                <a:lnTo>
                  <a:pt x="221" y="88"/>
                </a:lnTo>
                <a:lnTo>
                  <a:pt x="219" y="88"/>
                </a:lnTo>
                <a:lnTo>
                  <a:pt x="222" y="94"/>
                </a:lnTo>
                <a:lnTo>
                  <a:pt x="219" y="98"/>
                </a:lnTo>
                <a:lnTo>
                  <a:pt x="231" y="118"/>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1" name="Freeform 120"/>
          <p:cNvSpPr>
            <a:spLocks/>
          </p:cNvSpPr>
          <p:nvPr/>
        </p:nvSpPr>
        <p:spPr bwMode="auto">
          <a:xfrm>
            <a:off x="6618288" y="3354388"/>
            <a:ext cx="749300" cy="360362"/>
          </a:xfrm>
          <a:custGeom>
            <a:avLst/>
            <a:gdLst>
              <a:gd name="T0" fmla="*/ 2147483647 w 455"/>
              <a:gd name="T1" fmla="*/ 2147483647 h 219"/>
              <a:gd name="T2" fmla="*/ 2147483647 w 455"/>
              <a:gd name="T3" fmla="*/ 2147483647 h 219"/>
              <a:gd name="T4" fmla="*/ 2147483647 w 455"/>
              <a:gd name="T5" fmla="*/ 2147483647 h 219"/>
              <a:gd name="T6" fmla="*/ 2147483647 w 455"/>
              <a:gd name="T7" fmla="*/ 2147483647 h 219"/>
              <a:gd name="T8" fmla="*/ 2147483647 w 455"/>
              <a:gd name="T9" fmla="*/ 2147483647 h 219"/>
              <a:gd name="T10" fmla="*/ 2147483647 w 455"/>
              <a:gd name="T11" fmla="*/ 2147483647 h 219"/>
              <a:gd name="T12" fmla="*/ 2147483647 w 455"/>
              <a:gd name="T13" fmla="*/ 2147483647 h 219"/>
              <a:gd name="T14" fmla="*/ 2147483647 w 455"/>
              <a:gd name="T15" fmla="*/ 2147483647 h 219"/>
              <a:gd name="T16" fmla="*/ 2147483647 w 455"/>
              <a:gd name="T17" fmla="*/ 2147483647 h 219"/>
              <a:gd name="T18" fmla="*/ 2147483647 w 455"/>
              <a:gd name="T19" fmla="*/ 2147483647 h 219"/>
              <a:gd name="T20" fmla="*/ 2147483647 w 455"/>
              <a:gd name="T21" fmla="*/ 2147483647 h 219"/>
              <a:gd name="T22" fmla="*/ 2147483647 w 455"/>
              <a:gd name="T23" fmla="*/ 0 h 219"/>
              <a:gd name="T24" fmla="*/ 2147483647 w 455"/>
              <a:gd name="T25" fmla="*/ 2147483647 h 219"/>
              <a:gd name="T26" fmla="*/ 2147483647 w 455"/>
              <a:gd name="T27" fmla="*/ 2147483647 h 219"/>
              <a:gd name="T28" fmla="*/ 2147483647 w 455"/>
              <a:gd name="T29" fmla="*/ 2147483647 h 219"/>
              <a:gd name="T30" fmla="*/ 2147483647 w 455"/>
              <a:gd name="T31" fmla="*/ 2147483647 h 219"/>
              <a:gd name="T32" fmla="*/ 2147483647 w 455"/>
              <a:gd name="T33" fmla="*/ 2147483647 h 219"/>
              <a:gd name="T34" fmla="*/ 2147483647 w 455"/>
              <a:gd name="T35" fmla="*/ 2147483647 h 219"/>
              <a:gd name="T36" fmla="*/ 2147483647 w 455"/>
              <a:gd name="T37" fmla="*/ 2147483647 h 219"/>
              <a:gd name="T38" fmla="*/ 2147483647 w 455"/>
              <a:gd name="T39" fmla="*/ 2147483647 h 219"/>
              <a:gd name="T40" fmla="*/ 2147483647 w 455"/>
              <a:gd name="T41" fmla="*/ 2147483647 h 219"/>
              <a:gd name="T42" fmla="*/ 2147483647 w 455"/>
              <a:gd name="T43" fmla="*/ 2147483647 h 219"/>
              <a:gd name="T44" fmla="*/ 2147483647 w 455"/>
              <a:gd name="T45" fmla="*/ 2147483647 h 219"/>
              <a:gd name="T46" fmla="*/ 2147483647 w 455"/>
              <a:gd name="T47" fmla="*/ 2147483647 h 219"/>
              <a:gd name="T48" fmla="*/ 2147483647 w 455"/>
              <a:gd name="T49" fmla="*/ 2147483647 h 219"/>
              <a:gd name="T50" fmla="*/ 2147483647 w 455"/>
              <a:gd name="T51" fmla="*/ 2147483647 h 219"/>
              <a:gd name="T52" fmla="*/ 2147483647 w 455"/>
              <a:gd name="T53" fmla="*/ 2147483647 h 219"/>
              <a:gd name="T54" fmla="*/ 2147483647 w 455"/>
              <a:gd name="T55" fmla="*/ 2147483647 h 219"/>
              <a:gd name="T56" fmla="*/ 2147483647 w 455"/>
              <a:gd name="T57" fmla="*/ 2147483647 h 219"/>
              <a:gd name="T58" fmla="*/ 2147483647 w 455"/>
              <a:gd name="T59" fmla="*/ 2147483647 h 219"/>
              <a:gd name="T60" fmla="*/ 2147483647 w 455"/>
              <a:gd name="T61" fmla="*/ 2147483647 h 219"/>
              <a:gd name="T62" fmla="*/ 2147483647 w 455"/>
              <a:gd name="T63" fmla="*/ 2147483647 h 219"/>
              <a:gd name="T64" fmla="*/ 2147483647 w 455"/>
              <a:gd name="T65" fmla="*/ 2147483647 h 219"/>
              <a:gd name="T66" fmla="*/ 2147483647 w 455"/>
              <a:gd name="T67" fmla="*/ 2147483647 h 219"/>
              <a:gd name="T68" fmla="*/ 2147483647 w 455"/>
              <a:gd name="T69" fmla="*/ 2147483647 h 219"/>
              <a:gd name="T70" fmla="*/ 2147483647 w 455"/>
              <a:gd name="T71" fmla="*/ 2147483647 h 219"/>
              <a:gd name="T72" fmla="*/ 2147483647 w 455"/>
              <a:gd name="T73" fmla="*/ 2147483647 h 219"/>
              <a:gd name="T74" fmla="*/ 2147483647 w 455"/>
              <a:gd name="T75" fmla="*/ 2147483647 h 219"/>
              <a:gd name="T76" fmla="*/ 2147483647 w 455"/>
              <a:gd name="T77" fmla="*/ 2147483647 h 219"/>
              <a:gd name="T78" fmla="*/ 2147483647 w 455"/>
              <a:gd name="T79" fmla="*/ 2147483647 h 219"/>
              <a:gd name="T80" fmla="*/ 2147483647 w 455"/>
              <a:gd name="T81" fmla="*/ 2147483647 h 219"/>
              <a:gd name="T82" fmla="*/ 2147483647 w 455"/>
              <a:gd name="T83" fmla="*/ 2147483647 h 219"/>
              <a:gd name="T84" fmla="*/ 2147483647 w 455"/>
              <a:gd name="T85" fmla="*/ 2147483647 h 219"/>
              <a:gd name="T86" fmla="*/ 2147483647 w 455"/>
              <a:gd name="T87" fmla="*/ 2147483647 h 219"/>
              <a:gd name="T88" fmla="*/ 2147483647 w 455"/>
              <a:gd name="T89" fmla="*/ 2147483647 h 219"/>
              <a:gd name="T90" fmla="*/ 2147483647 w 455"/>
              <a:gd name="T91" fmla="*/ 2147483647 h 219"/>
              <a:gd name="T92" fmla="*/ 2147483647 w 455"/>
              <a:gd name="T93" fmla="*/ 2147483647 h 219"/>
              <a:gd name="T94" fmla="*/ 2147483647 w 455"/>
              <a:gd name="T95" fmla="*/ 2147483647 h 219"/>
              <a:gd name="T96" fmla="*/ 2147483647 w 455"/>
              <a:gd name="T97" fmla="*/ 2147483647 h 219"/>
              <a:gd name="T98" fmla="*/ 2147483647 w 455"/>
              <a:gd name="T99" fmla="*/ 2147483647 h 219"/>
              <a:gd name="T100" fmla="*/ 2147483647 w 455"/>
              <a:gd name="T101" fmla="*/ 2147483647 h 219"/>
              <a:gd name="T102" fmla="*/ 0 w 455"/>
              <a:gd name="T103" fmla="*/ 2147483647 h 219"/>
              <a:gd name="T104" fmla="*/ 2147483647 w 455"/>
              <a:gd name="T105" fmla="*/ 2147483647 h 2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55" h="219">
                <a:moveTo>
                  <a:pt x="1" y="66"/>
                </a:moveTo>
                <a:lnTo>
                  <a:pt x="5" y="64"/>
                </a:lnTo>
                <a:lnTo>
                  <a:pt x="6" y="60"/>
                </a:lnTo>
                <a:lnTo>
                  <a:pt x="20" y="58"/>
                </a:lnTo>
                <a:lnTo>
                  <a:pt x="20" y="56"/>
                </a:lnTo>
                <a:lnTo>
                  <a:pt x="27" y="54"/>
                </a:lnTo>
                <a:lnTo>
                  <a:pt x="27" y="50"/>
                </a:lnTo>
                <a:lnTo>
                  <a:pt x="64" y="30"/>
                </a:lnTo>
                <a:lnTo>
                  <a:pt x="69" y="33"/>
                </a:lnTo>
                <a:lnTo>
                  <a:pt x="73" y="30"/>
                </a:lnTo>
                <a:lnTo>
                  <a:pt x="75" y="35"/>
                </a:lnTo>
                <a:lnTo>
                  <a:pt x="92" y="35"/>
                </a:lnTo>
                <a:lnTo>
                  <a:pt x="97" y="48"/>
                </a:lnTo>
                <a:lnTo>
                  <a:pt x="110" y="50"/>
                </a:lnTo>
                <a:lnTo>
                  <a:pt x="118" y="48"/>
                </a:lnTo>
                <a:lnTo>
                  <a:pt x="136" y="54"/>
                </a:lnTo>
                <a:lnTo>
                  <a:pt x="146" y="47"/>
                </a:lnTo>
                <a:lnTo>
                  <a:pt x="149" y="41"/>
                </a:lnTo>
                <a:lnTo>
                  <a:pt x="149" y="36"/>
                </a:lnTo>
                <a:lnTo>
                  <a:pt x="145" y="34"/>
                </a:lnTo>
                <a:lnTo>
                  <a:pt x="142" y="26"/>
                </a:lnTo>
                <a:lnTo>
                  <a:pt x="145" y="15"/>
                </a:lnTo>
                <a:lnTo>
                  <a:pt x="155" y="7"/>
                </a:lnTo>
                <a:lnTo>
                  <a:pt x="158" y="0"/>
                </a:lnTo>
                <a:lnTo>
                  <a:pt x="172" y="9"/>
                </a:lnTo>
                <a:lnTo>
                  <a:pt x="204" y="18"/>
                </a:lnTo>
                <a:lnTo>
                  <a:pt x="206" y="35"/>
                </a:lnTo>
                <a:lnTo>
                  <a:pt x="220" y="43"/>
                </a:lnTo>
                <a:lnTo>
                  <a:pt x="231" y="45"/>
                </a:lnTo>
                <a:lnTo>
                  <a:pt x="249" y="37"/>
                </a:lnTo>
                <a:lnTo>
                  <a:pt x="268" y="41"/>
                </a:lnTo>
                <a:lnTo>
                  <a:pt x="274" y="48"/>
                </a:lnTo>
                <a:lnTo>
                  <a:pt x="286" y="49"/>
                </a:lnTo>
                <a:lnTo>
                  <a:pt x="285" y="55"/>
                </a:lnTo>
                <a:lnTo>
                  <a:pt x="295" y="63"/>
                </a:lnTo>
                <a:lnTo>
                  <a:pt x="326" y="67"/>
                </a:lnTo>
                <a:lnTo>
                  <a:pt x="355" y="58"/>
                </a:lnTo>
                <a:lnTo>
                  <a:pt x="376" y="42"/>
                </a:lnTo>
                <a:lnTo>
                  <a:pt x="383" y="43"/>
                </a:lnTo>
                <a:lnTo>
                  <a:pt x="391" y="50"/>
                </a:lnTo>
                <a:lnTo>
                  <a:pt x="403" y="48"/>
                </a:lnTo>
                <a:lnTo>
                  <a:pt x="410" y="52"/>
                </a:lnTo>
                <a:lnTo>
                  <a:pt x="397" y="80"/>
                </a:lnTo>
                <a:lnTo>
                  <a:pt x="397" y="86"/>
                </a:lnTo>
                <a:lnTo>
                  <a:pt x="393" y="88"/>
                </a:lnTo>
                <a:lnTo>
                  <a:pt x="394" y="92"/>
                </a:lnTo>
                <a:lnTo>
                  <a:pt x="398" y="98"/>
                </a:lnTo>
                <a:lnTo>
                  <a:pt x="403" y="94"/>
                </a:lnTo>
                <a:lnTo>
                  <a:pt x="412" y="94"/>
                </a:lnTo>
                <a:lnTo>
                  <a:pt x="419" y="98"/>
                </a:lnTo>
                <a:lnTo>
                  <a:pt x="425" y="91"/>
                </a:lnTo>
                <a:lnTo>
                  <a:pt x="436" y="91"/>
                </a:lnTo>
                <a:lnTo>
                  <a:pt x="444" y="98"/>
                </a:lnTo>
                <a:lnTo>
                  <a:pt x="455" y="114"/>
                </a:lnTo>
                <a:lnTo>
                  <a:pt x="455" y="118"/>
                </a:lnTo>
                <a:lnTo>
                  <a:pt x="452" y="120"/>
                </a:lnTo>
                <a:lnTo>
                  <a:pt x="432" y="117"/>
                </a:lnTo>
                <a:lnTo>
                  <a:pt x="426" y="121"/>
                </a:lnTo>
                <a:lnTo>
                  <a:pt x="420" y="121"/>
                </a:lnTo>
                <a:lnTo>
                  <a:pt x="419" y="124"/>
                </a:lnTo>
                <a:lnTo>
                  <a:pt x="408" y="126"/>
                </a:lnTo>
                <a:lnTo>
                  <a:pt x="402" y="138"/>
                </a:lnTo>
                <a:lnTo>
                  <a:pt x="395" y="143"/>
                </a:lnTo>
                <a:lnTo>
                  <a:pt x="379" y="145"/>
                </a:lnTo>
                <a:lnTo>
                  <a:pt x="366" y="158"/>
                </a:lnTo>
                <a:lnTo>
                  <a:pt x="355" y="156"/>
                </a:lnTo>
                <a:lnTo>
                  <a:pt x="349" y="151"/>
                </a:lnTo>
                <a:lnTo>
                  <a:pt x="341" y="152"/>
                </a:lnTo>
                <a:lnTo>
                  <a:pt x="335" y="165"/>
                </a:lnTo>
                <a:lnTo>
                  <a:pt x="342" y="178"/>
                </a:lnTo>
                <a:lnTo>
                  <a:pt x="329" y="186"/>
                </a:lnTo>
                <a:lnTo>
                  <a:pt x="316" y="198"/>
                </a:lnTo>
                <a:lnTo>
                  <a:pt x="305" y="202"/>
                </a:lnTo>
                <a:lnTo>
                  <a:pt x="279" y="202"/>
                </a:lnTo>
                <a:lnTo>
                  <a:pt x="244" y="219"/>
                </a:lnTo>
                <a:lnTo>
                  <a:pt x="237" y="217"/>
                </a:lnTo>
                <a:lnTo>
                  <a:pt x="237" y="213"/>
                </a:lnTo>
                <a:lnTo>
                  <a:pt x="221" y="213"/>
                </a:lnTo>
                <a:lnTo>
                  <a:pt x="202" y="207"/>
                </a:lnTo>
                <a:lnTo>
                  <a:pt x="198" y="201"/>
                </a:lnTo>
                <a:lnTo>
                  <a:pt x="185" y="198"/>
                </a:lnTo>
                <a:lnTo>
                  <a:pt x="166" y="200"/>
                </a:lnTo>
                <a:lnTo>
                  <a:pt x="133" y="196"/>
                </a:lnTo>
                <a:lnTo>
                  <a:pt x="122" y="197"/>
                </a:lnTo>
                <a:lnTo>
                  <a:pt x="114" y="186"/>
                </a:lnTo>
                <a:lnTo>
                  <a:pt x="110" y="173"/>
                </a:lnTo>
                <a:lnTo>
                  <a:pt x="107" y="172"/>
                </a:lnTo>
                <a:lnTo>
                  <a:pt x="108" y="167"/>
                </a:lnTo>
                <a:lnTo>
                  <a:pt x="98" y="166"/>
                </a:lnTo>
                <a:lnTo>
                  <a:pt x="82" y="154"/>
                </a:lnTo>
                <a:lnTo>
                  <a:pt x="53" y="151"/>
                </a:lnTo>
                <a:lnTo>
                  <a:pt x="44" y="147"/>
                </a:lnTo>
                <a:lnTo>
                  <a:pt x="41" y="141"/>
                </a:lnTo>
                <a:lnTo>
                  <a:pt x="46" y="132"/>
                </a:lnTo>
                <a:lnTo>
                  <a:pt x="45" y="126"/>
                </a:lnTo>
                <a:lnTo>
                  <a:pt x="46" y="121"/>
                </a:lnTo>
                <a:lnTo>
                  <a:pt x="44" y="113"/>
                </a:lnTo>
                <a:lnTo>
                  <a:pt x="33" y="94"/>
                </a:lnTo>
                <a:lnTo>
                  <a:pt x="18" y="91"/>
                </a:lnTo>
                <a:lnTo>
                  <a:pt x="12" y="87"/>
                </a:lnTo>
                <a:lnTo>
                  <a:pt x="10" y="82"/>
                </a:lnTo>
                <a:lnTo>
                  <a:pt x="3" y="79"/>
                </a:lnTo>
                <a:lnTo>
                  <a:pt x="4" y="75"/>
                </a:lnTo>
                <a:lnTo>
                  <a:pt x="0" y="72"/>
                </a:lnTo>
                <a:lnTo>
                  <a:pt x="1" y="70"/>
                </a:lnTo>
                <a:lnTo>
                  <a:pt x="1" y="6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2" name="Freeform 121"/>
          <p:cNvSpPr>
            <a:spLocks/>
          </p:cNvSpPr>
          <p:nvPr/>
        </p:nvSpPr>
        <p:spPr bwMode="auto">
          <a:xfrm>
            <a:off x="5878513" y="3586163"/>
            <a:ext cx="400050" cy="260350"/>
          </a:xfrm>
          <a:custGeom>
            <a:avLst/>
            <a:gdLst>
              <a:gd name="T0" fmla="*/ 2147483647 w 243"/>
              <a:gd name="T1" fmla="*/ 2147483647 h 158"/>
              <a:gd name="T2" fmla="*/ 2147483647 w 243"/>
              <a:gd name="T3" fmla="*/ 2147483647 h 158"/>
              <a:gd name="T4" fmla="*/ 2147483647 w 243"/>
              <a:gd name="T5" fmla="*/ 2147483647 h 158"/>
              <a:gd name="T6" fmla="*/ 2147483647 w 243"/>
              <a:gd name="T7" fmla="*/ 2147483647 h 158"/>
              <a:gd name="T8" fmla="*/ 2147483647 w 243"/>
              <a:gd name="T9" fmla="*/ 2147483647 h 158"/>
              <a:gd name="T10" fmla="*/ 2147483647 w 243"/>
              <a:gd name="T11" fmla="*/ 2147483647 h 158"/>
              <a:gd name="T12" fmla="*/ 2147483647 w 243"/>
              <a:gd name="T13" fmla="*/ 2147483647 h 158"/>
              <a:gd name="T14" fmla="*/ 2147483647 w 243"/>
              <a:gd name="T15" fmla="*/ 2147483647 h 158"/>
              <a:gd name="T16" fmla="*/ 2147483647 w 243"/>
              <a:gd name="T17" fmla="*/ 2147483647 h 158"/>
              <a:gd name="T18" fmla="*/ 2147483647 w 243"/>
              <a:gd name="T19" fmla="*/ 2147483647 h 158"/>
              <a:gd name="T20" fmla="*/ 2147483647 w 243"/>
              <a:gd name="T21" fmla="*/ 2147483647 h 158"/>
              <a:gd name="T22" fmla="*/ 2147483647 w 243"/>
              <a:gd name="T23" fmla="*/ 2147483647 h 158"/>
              <a:gd name="T24" fmla="*/ 0 w 243"/>
              <a:gd name="T25" fmla="*/ 2147483647 h 158"/>
              <a:gd name="T26" fmla="*/ 2147483647 w 243"/>
              <a:gd name="T27" fmla="*/ 2147483647 h 158"/>
              <a:gd name="T28" fmla="*/ 2147483647 w 243"/>
              <a:gd name="T29" fmla="*/ 2147483647 h 158"/>
              <a:gd name="T30" fmla="*/ 2147483647 w 243"/>
              <a:gd name="T31" fmla="*/ 2147483647 h 158"/>
              <a:gd name="T32" fmla="*/ 2147483647 w 243"/>
              <a:gd name="T33" fmla="*/ 2147483647 h 158"/>
              <a:gd name="T34" fmla="*/ 2147483647 w 243"/>
              <a:gd name="T35" fmla="*/ 2147483647 h 158"/>
              <a:gd name="T36" fmla="*/ 2147483647 w 243"/>
              <a:gd name="T37" fmla="*/ 2147483647 h 158"/>
              <a:gd name="T38" fmla="*/ 2147483647 w 243"/>
              <a:gd name="T39" fmla="*/ 2147483647 h 158"/>
              <a:gd name="T40" fmla="*/ 2147483647 w 243"/>
              <a:gd name="T41" fmla="*/ 2147483647 h 158"/>
              <a:gd name="T42" fmla="*/ 2147483647 w 243"/>
              <a:gd name="T43" fmla="*/ 2147483647 h 158"/>
              <a:gd name="T44" fmla="*/ 2147483647 w 243"/>
              <a:gd name="T45" fmla="*/ 2147483647 h 158"/>
              <a:gd name="T46" fmla="*/ 2147483647 w 243"/>
              <a:gd name="T47" fmla="*/ 2147483647 h 158"/>
              <a:gd name="T48" fmla="*/ 2147483647 w 243"/>
              <a:gd name="T49" fmla="*/ 2147483647 h 158"/>
              <a:gd name="T50" fmla="*/ 2147483647 w 243"/>
              <a:gd name="T51" fmla="*/ 2147483647 h 158"/>
              <a:gd name="T52" fmla="*/ 2147483647 w 243"/>
              <a:gd name="T53" fmla="*/ 2147483647 h 158"/>
              <a:gd name="T54" fmla="*/ 2147483647 w 243"/>
              <a:gd name="T55" fmla="*/ 2147483647 h 158"/>
              <a:gd name="T56" fmla="*/ 2147483647 w 243"/>
              <a:gd name="T57" fmla="*/ 2147483647 h 158"/>
              <a:gd name="T58" fmla="*/ 2147483647 w 243"/>
              <a:gd name="T59" fmla="*/ 2147483647 h 158"/>
              <a:gd name="T60" fmla="*/ 2147483647 w 243"/>
              <a:gd name="T61" fmla="*/ 2147483647 h 158"/>
              <a:gd name="T62" fmla="*/ 2147483647 w 243"/>
              <a:gd name="T63" fmla="*/ 2147483647 h 158"/>
              <a:gd name="T64" fmla="*/ 2147483647 w 243"/>
              <a:gd name="T65" fmla="*/ 2147483647 h 158"/>
              <a:gd name="T66" fmla="*/ 2147483647 w 243"/>
              <a:gd name="T67" fmla="*/ 2147483647 h 158"/>
              <a:gd name="T68" fmla="*/ 2147483647 w 243"/>
              <a:gd name="T69" fmla="*/ 2147483647 h 158"/>
              <a:gd name="T70" fmla="*/ 2147483647 w 243"/>
              <a:gd name="T71" fmla="*/ 2147483647 h 158"/>
              <a:gd name="T72" fmla="*/ 2147483647 w 243"/>
              <a:gd name="T73" fmla="*/ 2147483647 h 158"/>
              <a:gd name="T74" fmla="*/ 2147483647 w 243"/>
              <a:gd name="T75" fmla="*/ 2147483647 h 158"/>
              <a:gd name="T76" fmla="*/ 2147483647 w 243"/>
              <a:gd name="T77" fmla="*/ 2147483647 h 158"/>
              <a:gd name="T78" fmla="*/ 2147483647 w 243"/>
              <a:gd name="T79" fmla="*/ 2147483647 h 158"/>
              <a:gd name="T80" fmla="*/ 2147483647 w 243"/>
              <a:gd name="T81" fmla="*/ 2147483647 h 158"/>
              <a:gd name="T82" fmla="*/ 2147483647 w 243"/>
              <a:gd name="T83" fmla="*/ 2147483647 h 158"/>
              <a:gd name="T84" fmla="*/ 2147483647 w 243"/>
              <a:gd name="T85" fmla="*/ 2147483647 h 158"/>
              <a:gd name="T86" fmla="*/ 2147483647 w 243"/>
              <a:gd name="T87" fmla="*/ 2147483647 h 1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3" h="158">
                <a:moveTo>
                  <a:pt x="166" y="158"/>
                </a:moveTo>
                <a:lnTo>
                  <a:pt x="149" y="155"/>
                </a:lnTo>
                <a:lnTo>
                  <a:pt x="151" y="144"/>
                </a:lnTo>
                <a:lnTo>
                  <a:pt x="136" y="139"/>
                </a:lnTo>
                <a:lnTo>
                  <a:pt x="109" y="122"/>
                </a:lnTo>
                <a:lnTo>
                  <a:pt x="91" y="107"/>
                </a:lnTo>
                <a:lnTo>
                  <a:pt x="90" y="99"/>
                </a:lnTo>
                <a:lnTo>
                  <a:pt x="83" y="86"/>
                </a:lnTo>
                <a:lnTo>
                  <a:pt x="77" y="83"/>
                </a:lnTo>
                <a:lnTo>
                  <a:pt x="75" y="86"/>
                </a:lnTo>
                <a:lnTo>
                  <a:pt x="59" y="82"/>
                </a:lnTo>
                <a:lnTo>
                  <a:pt x="57" y="75"/>
                </a:lnTo>
                <a:lnTo>
                  <a:pt x="60" y="74"/>
                </a:lnTo>
                <a:lnTo>
                  <a:pt x="57" y="66"/>
                </a:lnTo>
                <a:lnTo>
                  <a:pt x="46" y="63"/>
                </a:lnTo>
                <a:lnTo>
                  <a:pt x="37" y="55"/>
                </a:lnTo>
                <a:lnTo>
                  <a:pt x="36" y="57"/>
                </a:lnTo>
                <a:lnTo>
                  <a:pt x="30" y="57"/>
                </a:lnTo>
                <a:lnTo>
                  <a:pt x="35" y="64"/>
                </a:lnTo>
                <a:lnTo>
                  <a:pt x="29" y="60"/>
                </a:lnTo>
                <a:lnTo>
                  <a:pt x="26" y="66"/>
                </a:lnTo>
                <a:lnTo>
                  <a:pt x="19" y="67"/>
                </a:lnTo>
                <a:lnTo>
                  <a:pt x="14" y="72"/>
                </a:lnTo>
                <a:lnTo>
                  <a:pt x="15" y="84"/>
                </a:lnTo>
                <a:lnTo>
                  <a:pt x="0" y="83"/>
                </a:lnTo>
                <a:lnTo>
                  <a:pt x="0" y="11"/>
                </a:lnTo>
                <a:lnTo>
                  <a:pt x="36" y="0"/>
                </a:lnTo>
                <a:lnTo>
                  <a:pt x="72" y="27"/>
                </a:lnTo>
                <a:lnTo>
                  <a:pt x="85" y="41"/>
                </a:lnTo>
                <a:lnTo>
                  <a:pt x="102" y="38"/>
                </a:lnTo>
                <a:lnTo>
                  <a:pt x="120" y="40"/>
                </a:lnTo>
                <a:lnTo>
                  <a:pt x="126" y="37"/>
                </a:lnTo>
                <a:lnTo>
                  <a:pt x="135" y="45"/>
                </a:lnTo>
                <a:lnTo>
                  <a:pt x="139" y="53"/>
                </a:lnTo>
                <a:lnTo>
                  <a:pt x="143" y="51"/>
                </a:lnTo>
                <a:lnTo>
                  <a:pt x="142" y="70"/>
                </a:lnTo>
                <a:lnTo>
                  <a:pt x="149" y="70"/>
                </a:lnTo>
                <a:lnTo>
                  <a:pt x="151" y="86"/>
                </a:lnTo>
                <a:lnTo>
                  <a:pt x="169" y="85"/>
                </a:lnTo>
                <a:lnTo>
                  <a:pt x="172" y="88"/>
                </a:lnTo>
                <a:lnTo>
                  <a:pt x="170" y="93"/>
                </a:lnTo>
                <a:lnTo>
                  <a:pt x="176" y="96"/>
                </a:lnTo>
                <a:lnTo>
                  <a:pt x="179" y="96"/>
                </a:lnTo>
                <a:lnTo>
                  <a:pt x="178" y="90"/>
                </a:lnTo>
                <a:lnTo>
                  <a:pt x="185" y="85"/>
                </a:lnTo>
                <a:lnTo>
                  <a:pt x="185" y="82"/>
                </a:lnTo>
                <a:lnTo>
                  <a:pt x="212" y="65"/>
                </a:lnTo>
                <a:lnTo>
                  <a:pt x="216" y="67"/>
                </a:lnTo>
                <a:lnTo>
                  <a:pt x="201" y="79"/>
                </a:lnTo>
                <a:lnTo>
                  <a:pt x="208" y="80"/>
                </a:lnTo>
                <a:lnTo>
                  <a:pt x="210" y="84"/>
                </a:lnTo>
                <a:lnTo>
                  <a:pt x="218" y="86"/>
                </a:lnTo>
                <a:lnTo>
                  <a:pt x="218" y="83"/>
                </a:lnTo>
                <a:lnTo>
                  <a:pt x="220" y="83"/>
                </a:lnTo>
                <a:lnTo>
                  <a:pt x="222" y="78"/>
                </a:lnTo>
                <a:lnTo>
                  <a:pt x="225" y="85"/>
                </a:lnTo>
                <a:lnTo>
                  <a:pt x="229" y="85"/>
                </a:lnTo>
                <a:lnTo>
                  <a:pt x="229" y="89"/>
                </a:lnTo>
                <a:lnTo>
                  <a:pt x="243" y="92"/>
                </a:lnTo>
                <a:lnTo>
                  <a:pt x="235" y="98"/>
                </a:lnTo>
                <a:lnTo>
                  <a:pt x="231" y="96"/>
                </a:lnTo>
                <a:lnTo>
                  <a:pt x="233" y="100"/>
                </a:lnTo>
                <a:lnTo>
                  <a:pt x="229" y="99"/>
                </a:lnTo>
                <a:lnTo>
                  <a:pt x="222" y="105"/>
                </a:lnTo>
                <a:lnTo>
                  <a:pt x="218" y="102"/>
                </a:lnTo>
                <a:lnTo>
                  <a:pt x="212" y="103"/>
                </a:lnTo>
                <a:lnTo>
                  <a:pt x="207" y="104"/>
                </a:lnTo>
                <a:lnTo>
                  <a:pt x="203" y="101"/>
                </a:lnTo>
                <a:lnTo>
                  <a:pt x="210" y="94"/>
                </a:lnTo>
                <a:lnTo>
                  <a:pt x="204" y="88"/>
                </a:lnTo>
                <a:lnTo>
                  <a:pt x="194" y="95"/>
                </a:lnTo>
                <a:lnTo>
                  <a:pt x="189" y="93"/>
                </a:lnTo>
                <a:lnTo>
                  <a:pt x="188" y="104"/>
                </a:lnTo>
                <a:lnTo>
                  <a:pt x="178" y="104"/>
                </a:lnTo>
                <a:lnTo>
                  <a:pt x="184" y="105"/>
                </a:lnTo>
                <a:lnTo>
                  <a:pt x="181" y="106"/>
                </a:lnTo>
                <a:lnTo>
                  <a:pt x="182" y="109"/>
                </a:lnTo>
                <a:lnTo>
                  <a:pt x="179" y="110"/>
                </a:lnTo>
                <a:lnTo>
                  <a:pt x="177" y="116"/>
                </a:lnTo>
                <a:lnTo>
                  <a:pt x="166" y="114"/>
                </a:lnTo>
                <a:lnTo>
                  <a:pt x="162" y="117"/>
                </a:lnTo>
                <a:lnTo>
                  <a:pt x="161" y="121"/>
                </a:lnTo>
                <a:lnTo>
                  <a:pt x="165" y="123"/>
                </a:lnTo>
                <a:lnTo>
                  <a:pt x="166" y="125"/>
                </a:lnTo>
                <a:lnTo>
                  <a:pt x="171" y="126"/>
                </a:lnTo>
                <a:lnTo>
                  <a:pt x="171" y="134"/>
                </a:lnTo>
                <a:lnTo>
                  <a:pt x="175" y="140"/>
                </a:lnTo>
                <a:lnTo>
                  <a:pt x="167" y="152"/>
                </a:lnTo>
                <a:lnTo>
                  <a:pt x="166" y="158"/>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3" name="Freeform 122"/>
          <p:cNvSpPr>
            <a:spLocks/>
          </p:cNvSpPr>
          <p:nvPr/>
        </p:nvSpPr>
        <p:spPr bwMode="auto">
          <a:xfrm>
            <a:off x="5003800" y="3652838"/>
            <a:ext cx="44450" cy="53975"/>
          </a:xfrm>
          <a:custGeom>
            <a:avLst/>
            <a:gdLst>
              <a:gd name="T0" fmla="*/ 2147483647 w 27"/>
              <a:gd name="T1" fmla="*/ 2147483647 h 32"/>
              <a:gd name="T2" fmla="*/ 2147483647 w 27"/>
              <a:gd name="T3" fmla="*/ 2147483647 h 32"/>
              <a:gd name="T4" fmla="*/ 2147483647 w 27"/>
              <a:gd name="T5" fmla="*/ 2147483647 h 32"/>
              <a:gd name="T6" fmla="*/ 2147483647 w 27"/>
              <a:gd name="T7" fmla="*/ 2147483647 h 32"/>
              <a:gd name="T8" fmla="*/ 2147483647 w 27"/>
              <a:gd name="T9" fmla="*/ 2147483647 h 32"/>
              <a:gd name="T10" fmla="*/ 2147483647 w 27"/>
              <a:gd name="T11" fmla="*/ 2147483647 h 32"/>
              <a:gd name="T12" fmla="*/ 2147483647 w 27"/>
              <a:gd name="T13" fmla="*/ 2147483647 h 32"/>
              <a:gd name="T14" fmla="*/ 2147483647 w 27"/>
              <a:gd name="T15" fmla="*/ 2147483647 h 32"/>
              <a:gd name="T16" fmla="*/ 0 w 27"/>
              <a:gd name="T17" fmla="*/ 2147483647 h 32"/>
              <a:gd name="T18" fmla="*/ 2147483647 w 27"/>
              <a:gd name="T19" fmla="*/ 2147483647 h 32"/>
              <a:gd name="T20" fmla="*/ 0 w 27"/>
              <a:gd name="T21" fmla="*/ 2147483647 h 32"/>
              <a:gd name="T22" fmla="*/ 2147483647 w 27"/>
              <a:gd name="T23" fmla="*/ 2147483647 h 32"/>
              <a:gd name="T24" fmla="*/ 2147483647 w 27"/>
              <a:gd name="T25" fmla="*/ 2147483647 h 32"/>
              <a:gd name="T26" fmla="*/ 2147483647 w 27"/>
              <a:gd name="T27" fmla="*/ 2147483647 h 32"/>
              <a:gd name="T28" fmla="*/ 2147483647 w 27"/>
              <a:gd name="T29" fmla="*/ 0 h 32"/>
              <a:gd name="T30" fmla="*/ 2147483647 w 27"/>
              <a:gd name="T31" fmla="*/ 0 h 32"/>
              <a:gd name="T32" fmla="*/ 2147483647 w 27"/>
              <a:gd name="T33" fmla="*/ 2147483647 h 32"/>
              <a:gd name="T34" fmla="*/ 2147483647 w 27"/>
              <a:gd name="T35" fmla="*/ 2147483647 h 32"/>
              <a:gd name="T36" fmla="*/ 2147483647 w 27"/>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32">
                <a:moveTo>
                  <a:pt x="23" y="18"/>
                </a:moveTo>
                <a:lnTo>
                  <a:pt x="19" y="20"/>
                </a:lnTo>
                <a:lnTo>
                  <a:pt x="17" y="17"/>
                </a:lnTo>
                <a:lnTo>
                  <a:pt x="12" y="26"/>
                </a:lnTo>
                <a:lnTo>
                  <a:pt x="13" y="32"/>
                </a:lnTo>
                <a:lnTo>
                  <a:pt x="2" y="22"/>
                </a:lnTo>
                <a:lnTo>
                  <a:pt x="3" y="20"/>
                </a:lnTo>
                <a:lnTo>
                  <a:pt x="1" y="20"/>
                </a:lnTo>
                <a:lnTo>
                  <a:pt x="0" y="18"/>
                </a:lnTo>
                <a:lnTo>
                  <a:pt x="2" y="16"/>
                </a:lnTo>
                <a:lnTo>
                  <a:pt x="0" y="11"/>
                </a:lnTo>
                <a:lnTo>
                  <a:pt x="4" y="5"/>
                </a:lnTo>
                <a:lnTo>
                  <a:pt x="7" y="3"/>
                </a:lnTo>
                <a:lnTo>
                  <a:pt x="9" y="5"/>
                </a:lnTo>
                <a:lnTo>
                  <a:pt x="7" y="0"/>
                </a:lnTo>
                <a:lnTo>
                  <a:pt x="11" y="0"/>
                </a:lnTo>
                <a:lnTo>
                  <a:pt x="27" y="12"/>
                </a:lnTo>
                <a:lnTo>
                  <a:pt x="22" y="15"/>
                </a:lnTo>
                <a:lnTo>
                  <a:pt x="23" y="18"/>
                </a:lnTo>
                <a:close/>
              </a:path>
            </a:pathLst>
          </a:custGeom>
          <a:solidFill>
            <a:schemeClr val="bg1"/>
          </a:solidFill>
          <a:ln w="4763">
            <a:solidFill>
              <a:srgbClr val="6E6E6E"/>
            </a:solidFill>
            <a:prstDash val="solid"/>
            <a:round/>
            <a:headEnd/>
            <a:tailEnd/>
          </a:ln>
        </p:spPr>
        <p:txBody>
          <a:bodyPr/>
          <a:lstStyle/>
          <a:p>
            <a:endParaRPr lang="en-US"/>
          </a:p>
        </p:txBody>
      </p:sp>
      <p:sp>
        <p:nvSpPr>
          <p:cNvPr id="3194" name="Freeform 123"/>
          <p:cNvSpPr>
            <a:spLocks/>
          </p:cNvSpPr>
          <p:nvPr/>
        </p:nvSpPr>
        <p:spPr bwMode="auto">
          <a:xfrm>
            <a:off x="5765800" y="3676650"/>
            <a:ext cx="360363" cy="228600"/>
          </a:xfrm>
          <a:custGeom>
            <a:avLst/>
            <a:gdLst>
              <a:gd name="T0" fmla="*/ 2147483647 w 219"/>
              <a:gd name="T1" fmla="*/ 2147483647 h 139"/>
              <a:gd name="T2" fmla="*/ 2147483647 w 219"/>
              <a:gd name="T3" fmla="*/ 2147483647 h 139"/>
              <a:gd name="T4" fmla="*/ 2147483647 w 219"/>
              <a:gd name="T5" fmla="*/ 2147483647 h 139"/>
              <a:gd name="T6" fmla="*/ 2147483647 w 219"/>
              <a:gd name="T7" fmla="*/ 2147483647 h 139"/>
              <a:gd name="T8" fmla="*/ 2147483647 w 219"/>
              <a:gd name="T9" fmla="*/ 2147483647 h 139"/>
              <a:gd name="T10" fmla="*/ 0 w 219"/>
              <a:gd name="T11" fmla="*/ 2147483647 h 139"/>
              <a:gd name="T12" fmla="*/ 2147483647 w 219"/>
              <a:gd name="T13" fmla="*/ 2147483647 h 139"/>
              <a:gd name="T14" fmla="*/ 2147483647 w 219"/>
              <a:gd name="T15" fmla="*/ 2147483647 h 139"/>
              <a:gd name="T16" fmla="*/ 2147483647 w 219"/>
              <a:gd name="T17" fmla="*/ 2147483647 h 139"/>
              <a:gd name="T18" fmla="*/ 2147483647 w 219"/>
              <a:gd name="T19" fmla="*/ 2147483647 h 139"/>
              <a:gd name="T20" fmla="*/ 2147483647 w 219"/>
              <a:gd name="T21" fmla="*/ 2147483647 h 139"/>
              <a:gd name="T22" fmla="*/ 2147483647 w 219"/>
              <a:gd name="T23" fmla="*/ 2147483647 h 139"/>
              <a:gd name="T24" fmla="*/ 2147483647 w 219"/>
              <a:gd name="T25" fmla="*/ 2147483647 h 139"/>
              <a:gd name="T26" fmla="*/ 2147483647 w 219"/>
              <a:gd name="T27" fmla="*/ 2147483647 h 139"/>
              <a:gd name="T28" fmla="*/ 2147483647 w 219"/>
              <a:gd name="T29" fmla="*/ 2147483647 h 139"/>
              <a:gd name="T30" fmla="*/ 2147483647 w 219"/>
              <a:gd name="T31" fmla="*/ 2147483647 h 139"/>
              <a:gd name="T32" fmla="*/ 2147483647 w 219"/>
              <a:gd name="T33" fmla="*/ 2147483647 h 139"/>
              <a:gd name="T34" fmla="*/ 2147483647 w 219"/>
              <a:gd name="T35" fmla="*/ 2147483647 h 139"/>
              <a:gd name="T36" fmla="*/ 2147483647 w 219"/>
              <a:gd name="T37" fmla="*/ 2147483647 h 139"/>
              <a:gd name="T38" fmla="*/ 2147483647 w 219"/>
              <a:gd name="T39" fmla="*/ 0 h 139"/>
              <a:gd name="T40" fmla="*/ 2147483647 w 219"/>
              <a:gd name="T41" fmla="*/ 2147483647 h 139"/>
              <a:gd name="T42" fmla="*/ 2147483647 w 219"/>
              <a:gd name="T43" fmla="*/ 2147483647 h 139"/>
              <a:gd name="T44" fmla="*/ 2147483647 w 219"/>
              <a:gd name="T45" fmla="*/ 2147483647 h 139"/>
              <a:gd name="T46" fmla="*/ 2147483647 w 219"/>
              <a:gd name="T47" fmla="*/ 2147483647 h 139"/>
              <a:gd name="T48" fmla="*/ 2147483647 w 219"/>
              <a:gd name="T49" fmla="*/ 2147483647 h 139"/>
              <a:gd name="T50" fmla="*/ 2147483647 w 219"/>
              <a:gd name="T51" fmla="*/ 2147483647 h 139"/>
              <a:gd name="T52" fmla="*/ 2147483647 w 219"/>
              <a:gd name="T53" fmla="*/ 2147483647 h 139"/>
              <a:gd name="T54" fmla="*/ 2147483647 w 219"/>
              <a:gd name="T55" fmla="*/ 2147483647 h 139"/>
              <a:gd name="T56" fmla="*/ 2147483647 w 219"/>
              <a:gd name="T57" fmla="*/ 2147483647 h 139"/>
              <a:gd name="T58" fmla="*/ 2147483647 w 219"/>
              <a:gd name="T59" fmla="*/ 2147483647 h 139"/>
              <a:gd name="T60" fmla="*/ 2147483647 w 219"/>
              <a:gd name="T61" fmla="*/ 2147483647 h 139"/>
              <a:gd name="T62" fmla="*/ 2147483647 w 219"/>
              <a:gd name="T63" fmla="*/ 2147483647 h 139"/>
              <a:gd name="T64" fmla="*/ 2147483647 w 219"/>
              <a:gd name="T65" fmla="*/ 2147483647 h 139"/>
              <a:gd name="T66" fmla="*/ 2147483647 w 219"/>
              <a:gd name="T67" fmla="*/ 2147483647 h 139"/>
              <a:gd name="T68" fmla="*/ 2147483647 w 219"/>
              <a:gd name="T69" fmla="*/ 2147483647 h 139"/>
              <a:gd name="T70" fmla="*/ 2147483647 w 219"/>
              <a:gd name="T71" fmla="*/ 2147483647 h 139"/>
              <a:gd name="T72" fmla="*/ 2147483647 w 219"/>
              <a:gd name="T73" fmla="*/ 2147483647 h 139"/>
              <a:gd name="T74" fmla="*/ 2147483647 w 219"/>
              <a:gd name="T75" fmla="*/ 2147483647 h 139"/>
              <a:gd name="T76" fmla="*/ 2147483647 w 219"/>
              <a:gd name="T77" fmla="*/ 2147483647 h 139"/>
              <a:gd name="T78" fmla="*/ 2147483647 w 219"/>
              <a:gd name="T79" fmla="*/ 2147483647 h 139"/>
              <a:gd name="T80" fmla="*/ 2147483647 w 219"/>
              <a:gd name="T81" fmla="*/ 2147483647 h 139"/>
              <a:gd name="T82" fmla="*/ 2147483647 w 219"/>
              <a:gd name="T83" fmla="*/ 2147483647 h 139"/>
              <a:gd name="T84" fmla="*/ 2147483647 w 219"/>
              <a:gd name="T85" fmla="*/ 2147483647 h 139"/>
              <a:gd name="T86" fmla="*/ 2147483647 w 219"/>
              <a:gd name="T87" fmla="*/ 2147483647 h 139"/>
              <a:gd name="T88" fmla="*/ 2147483647 w 219"/>
              <a:gd name="T89" fmla="*/ 2147483647 h 139"/>
              <a:gd name="T90" fmla="*/ 2147483647 w 219"/>
              <a:gd name="T91" fmla="*/ 2147483647 h 139"/>
              <a:gd name="T92" fmla="*/ 2147483647 w 219"/>
              <a:gd name="T93" fmla="*/ 2147483647 h 139"/>
              <a:gd name="T94" fmla="*/ 2147483647 w 219"/>
              <a:gd name="T95" fmla="*/ 2147483647 h 139"/>
              <a:gd name="T96" fmla="*/ 2147483647 w 219"/>
              <a:gd name="T97" fmla="*/ 2147483647 h 139"/>
              <a:gd name="T98" fmla="*/ 2147483647 w 219"/>
              <a:gd name="T99" fmla="*/ 2147483647 h 139"/>
              <a:gd name="T100" fmla="*/ 2147483647 w 219"/>
              <a:gd name="T101" fmla="*/ 2147483647 h 139"/>
              <a:gd name="T102" fmla="*/ 2147483647 w 219"/>
              <a:gd name="T103" fmla="*/ 2147483647 h 139"/>
              <a:gd name="T104" fmla="*/ 2147483647 w 219"/>
              <a:gd name="T105" fmla="*/ 2147483647 h 139"/>
              <a:gd name="T106" fmla="*/ 2147483647 w 219"/>
              <a:gd name="T107" fmla="*/ 2147483647 h 139"/>
              <a:gd name="T108" fmla="*/ 2147483647 w 219"/>
              <a:gd name="T109" fmla="*/ 2147483647 h 139"/>
              <a:gd name="T110" fmla="*/ 2147483647 w 219"/>
              <a:gd name="T111" fmla="*/ 2147483647 h 139"/>
              <a:gd name="T112" fmla="*/ 2147483647 w 219"/>
              <a:gd name="T113" fmla="*/ 2147483647 h 139"/>
              <a:gd name="T114" fmla="*/ 2147483647 w 219"/>
              <a:gd name="T115" fmla="*/ 2147483647 h 1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19" h="139">
                <a:moveTo>
                  <a:pt x="1" y="76"/>
                </a:moveTo>
                <a:lnTo>
                  <a:pt x="1" y="72"/>
                </a:lnTo>
                <a:lnTo>
                  <a:pt x="6" y="63"/>
                </a:lnTo>
                <a:lnTo>
                  <a:pt x="7" y="47"/>
                </a:lnTo>
                <a:lnTo>
                  <a:pt x="4" y="35"/>
                </a:lnTo>
                <a:lnTo>
                  <a:pt x="0" y="30"/>
                </a:lnTo>
                <a:lnTo>
                  <a:pt x="25" y="12"/>
                </a:lnTo>
                <a:lnTo>
                  <a:pt x="40" y="8"/>
                </a:lnTo>
                <a:lnTo>
                  <a:pt x="50" y="14"/>
                </a:lnTo>
                <a:lnTo>
                  <a:pt x="60" y="28"/>
                </a:lnTo>
                <a:lnTo>
                  <a:pt x="68" y="28"/>
                </a:lnTo>
                <a:lnTo>
                  <a:pt x="83" y="29"/>
                </a:lnTo>
                <a:lnTo>
                  <a:pt x="82" y="17"/>
                </a:lnTo>
                <a:lnTo>
                  <a:pt x="87" y="12"/>
                </a:lnTo>
                <a:lnTo>
                  <a:pt x="94" y="11"/>
                </a:lnTo>
                <a:lnTo>
                  <a:pt x="97" y="5"/>
                </a:lnTo>
                <a:lnTo>
                  <a:pt x="103" y="9"/>
                </a:lnTo>
                <a:lnTo>
                  <a:pt x="98" y="2"/>
                </a:lnTo>
                <a:lnTo>
                  <a:pt x="104" y="2"/>
                </a:lnTo>
                <a:lnTo>
                  <a:pt x="105" y="0"/>
                </a:lnTo>
                <a:lnTo>
                  <a:pt x="114" y="8"/>
                </a:lnTo>
                <a:lnTo>
                  <a:pt x="125" y="11"/>
                </a:lnTo>
                <a:lnTo>
                  <a:pt x="128" y="19"/>
                </a:lnTo>
                <a:lnTo>
                  <a:pt x="125" y="20"/>
                </a:lnTo>
                <a:lnTo>
                  <a:pt x="127" y="27"/>
                </a:lnTo>
                <a:lnTo>
                  <a:pt x="143" y="31"/>
                </a:lnTo>
                <a:lnTo>
                  <a:pt x="145" y="28"/>
                </a:lnTo>
                <a:lnTo>
                  <a:pt x="151" y="31"/>
                </a:lnTo>
                <a:lnTo>
                  <a:pt x="158" y="44"/>
                </a:lnTo>
                <a:lnTo>
                  <a:pt x="159" y="52"/>
                </a:lnTo>
                <a:lnTo>
                  <a:pt x="177" y="67"/>
                </a:lnTo>
                <a:lnTo>
                  <a:pt x="204" y="84"/>
                </a:lnTo>
                <a:lnTo>
                  <a:pt x="219" y="89"/>
                </a:lnTo>
                <a:lnTo>
                  <a:pt x="217" y="100"/>
                </a:lnTo>
                <a:lnTo>
                  <a:pt x="205" y="97"/>
                </a:lnTo>
                <a:lnTo>
                  <a:pt x="203" y="102"/>
                </a:lnTo>
                <a:lnTo>
                  <a:pt x="193" y="104"/>
                </a:lnTo>
                <a:lnTo>
                  <a:pt x="188" y="119"/>
                </a:lnTo>
                <a:lnTo>
                  <a:pt x="169" y="126"/>
                </a:lnTo>
                <a:lnTo>
                  <a:pt x="169" y="133"/>
                </a:lnTo>
                <a:lnTo>
                  <a:pt x="163" y="137"/>
                </a:lnTo>
                <a:lnTo>
                  <a:pt x="157" y="139"/>
                </a:lnTo>
                <a:lnTo>
                  <a:pt x="153" y="134"/>
                </a:lnTo>
                <a:lnTo>
                  <a:pt x="143" y="131"/>
                </a:lnTo>
                <a:lnTo>
                  <a:pt x="141" y="112"/>
                </a:lnTo>
                <a:lnTo>
                  <a:pt x="129" y="112"/>
                </a:lnTo>
                <a:lnTo>
                  <a:pt x="125" y="106"/>
                </a:lnTo>
                <a:lnTo>
                  <a:pt x="117" y="102"/>
                </a:lnTo>
                <a:lnTo>
                  <a:pt x="115" y="97"/>
                </a:lnTo>
                <a:lnTo>
                  <a:pt x="89" y="90"/>
                </a:lnTo>
                <a:lnTo>
                  <a:pt x="85" y="84"/>
                </a:lnTo>
                <a:lnTo>
                  <a:pt x="60" y="87"/>
                </a:lnTo>
                <a:lnTo>
                  <a:pt x="51" y="93"/>
                </a:lnTo>
                <a:lnTo>
                  <a:pt x="49" y="99"/>
                </a:lnTo>
                <a:lnTo>
                  <a:pt x="33" y="101"/>
                </a:lnTo>
                <a:lnTo>
                  <a:pt x="21" y="93"/>
                </a:lnTo>
                <a:lnTo>
                  <a:pt x="11" y="90"/>
                </a:lnTo>
                <a:lnTo>
                  <a:pt x="1" y="76"/>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5" name="Freeform 124"/>
          <p:cNvSpPr>
            <a:spLocks/>
          </p:cNvSpPr>
          <p:nvPr/>
        </p:nvSpPr>
        <p:spPr bwMode="auto">
          <a:xfrm>
            <a:off x="6143625" y="3730625"/>
            <a:ext cx="182563" cy="130175"/>
          </a:xfrm>
          <a:custGeom>
            <a:avLst/>
            <a:gdLst>
              <a:gd name="T0" fmla="*/ 2147483647 w 111"/>
              <a:gd name="T1" fmla="*/ 2147483647 h 79"/>
              <a:gd name="T2" fmla="*/ 2147483647 w 111"/>
              <a:gd name="T3" fmla="*/ 2147483647 h 79"/>
              <a:gd name="T4" fmla="*/ 2147483647 w 111"/>
              <a:gd name="T5" fmla="*/ 2147483647 h 79"/>
              <a:gd name="T6" fmla="*/ 2147483647 w 111"/>
              <a:gd name="T7" fmla="*/ 2147483647 h 79"/>
              <a:gd name="T8" fmla="*/ 2147483647 w 111"/>
              <a:gd name="T9" fmla="*/ 2147483647 h 79"/>
              <a:gd name="T10" fmla="*/ 2147483647 w 111"/>
              <a:gd name="T11" fmla="*/ 2147483647 h 79"/>
              <a:gd name="T12" fmla="*/ 2147483647 w 111"/>
              <a:gd name="T13" fmla="*/ 2147483647 h 79"/>
              <a:gd name="T14" fmla="*/ 2147483647 w 111"/>
              <a:gd name="T15" fmla="*/ 2147483647 h 79"/>
              <a:gd name="T16" fmla="*/ 2147483647 w 111"/>
              <a:gd name="T17" fmla="*/ 2147483647 h 79"/>
              <a:gd name="T18" fmla="*/ 2147483647 w 111"/>
              <a:gd name="T19" fmla="*/ 2147483647 h 79"/>
              <a:gd name="T20" fmla="*/ 2147483647 w 111"/>
              <a:gd name="T21" fmla="*/ 2147483647 h 79"/>
              <a:gd name="T22" fmla="*/ 2147483647 w 111"/>
              <a:gd name="T23" fmla="*/ 2147483647 h 79"/>
              <a:gd name="T24" fmla="*/ 2147483647 w 111"/>
              <a:gd name="T25" fmla="*/ 2147483647 h 79"/>
              <a:gd name="T26" fmla="*/ 0 w 111"/>
              <a:gd name="T27" fmla="*/ 2147483647 h 79"/>
              <a:gd name="T28" fmla="*/ 2147483647 w 111"/>
              <a:gd name="T29" fmla="*/ 2147483647 h 79"/>
              <a:gd name="T30" fmla="*/ 2147483647 w 111"/>
              <a:gd name="T31" fmla="*/ 2147483647 h 79"/>
              <a:gd name="T32" fmla="*/ 2147483647 w 111"/>
              <a:gd name="T33" fmla="*/ 2147483647 h 79"/>
              <a:gd name="T34" fmla="*/ 2147483647 w 111"/>
              <a:gd name="T35" fmla="*/ 2147483647 h 79"/>
              <a:gd name="T36" fmla="*/ 2147483647 w 111"/>
              <a:gd name="T37" fmla="*/ 2147483647 h 79"/>
              <a:gd name="T38" fmla="*/ 2147483647 w 111"/>
              <a:gd name="T39" fmla="*/ 0 h 79"/>
              <a:gd name="T40" fmla="*/ 2147483647 w 111"/>
              <a:gd name="T41" fmla="*/ 2147483647 h 79"/>
              <a:gd name="T42" fmla="*/ 2147483647 w 111"/>
              <a:gd name="T43" fmla="*/ 2147483647 h 79"/>
              <a:gd name="T44" fmla="*/ 2147483647 w 111"/>
              <a:gd name="T45" fmla="*/ 2147483647 h 79"/>
              <a:gd name="T46" fmla="*/ 2147483647 w 111"/>
              <a:gd name="T47" fmla="*/ 2147483647 h 79"/>
              <a:gd name="T48" fmla="*/ 2147483647 w 111"/>
              <a:gd name="T49" fmla="*/ 2147483647 h 79"/>
              <a:gd name="T50" fmla="*/ 2147483647 w 111"/>
              <a:gd name="T51" fmla="*/ 2147483647 h 79"/>
              <a:gd name="T52" fmla="*/ 2147483647 w 111"/>
              <a:gd name="T53" fmla="*/ 2147483647 h 79"/>
              <a:gd name="T54" fmla="*/ 2147483647 w 111"/>
              <a:gd name="T55" fmla="*/ 2147483647 h 79"/>
              <a:gd name="T56" fmla="*/ 2147483647 w 111"/>
              <a:gd name="T57" fmla="*/ 2147483647 h 79"/>
              <a:gd name="T58" fmla="*/ 2147483647 w 111"/>
              <a:gd name="T59" fmla="*/ 2147483647 h 79"/>
              <a:gd name="T60" fmla="*/ 2147483647 w 111"/>
              <a:gd name="T61" fmla="*/ 2147483647 h 79"/>
              <a:gd name="T62" fmla="*/ 2147483647 w 111"/>
              <a:gd name="T63" fmla="*/ 2147483647 h 79"/>
              <a:gd name="T64" fmla="*/ 2147483647 w 111"/>
              <a:gd name="T65" fmla="*/ 2147483647 h 79"/>
              <a:gd name="T66" fmla="*/ 2147483647 w 111"/>
              <a:gd name="T67" fmla="*/ 2147483647 h 79"/>
              <a:gd name="T68" fmla="*/ 2147483647 w 111"/>
              <a:gd name="T69" fmla="*/ 2147483647 h 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1" h="79">
                <a:moveTo>
                  <a:pt x="107" y="69"/>
                </a:moveTo>
                <a:lnTo>
                  <a:pt x="97" y="66"/>
                </a:lnTo>
                <a:lnTo>
                  <a:pt x="90" y="70"/>
                </a:lnTo>
                <a:lnTo>
                  <a:pt x="88" y="69"/>
                </a:lnTo>
                <a:lnTo>
                  <a:pt x="91" y="66"/>
                </a:lnTo>
                <a:lnTo>
                  <a:pt x="84" y="65"/>
                </a:lnTo>
                <a:lnTo>
                  <a:pt x="75" y="73"/>
                </a:lnTo>
                <a:lnTo>
                  <a:pt x="61" y="79"/>
                </a:lnTo>
                <a:lnTo>
                  <a:pt x="57" y="72"/>
                </a:lnTo>
                <a:lnTo>
                  <a:pt x="59" y="57"/>
                </a:lnTo>
                <a:lnTo>
                  <a:pt x="55" y="57"/>
                </a:lnTo>
                <a:lnTo>
                  <a:pt x="57" y="51"/>
                </a:lnTo>
                <a:lnTo>
                  <a:pt x="51" y="47"/>
                </a:lnTo>
                <a:lnTo>
                  <a:pt x="39" y="57"/>
                </a:lnTo>
                <a:lnTo>
                  <a:pt x="41" y="61"/>
                </a:lnTo>
                <a:lnTo>
                  <a:pt x="39" y="64"/>
                </a:lnTo>
                <a:lnTo>
                  <a:pt x="30" y="63"/>
                </a:lnTo>
                <a:lnTo>
                  <a:pt x="27" y="71"/>
                </a:lnTo>
                <a:lnTo>
                  <a:pt x="21" y="67"/>
                </a:lnTo>
                <a:lnTo>
                  <a:pt x="9" y="75"/>
                </a:lnTo>
                <a:lnTo>
                  <a:pt x="5" y="70"/>
                </a:lnTo>
                <a:lnTo>
                  <a:pt x="6" y="64"/>
                </a:lnTo>
                <a:lnTo>
                  <a:pt x="14" y="52"/>
                </a:lnTo>
                <a:lnTo>
                  <a:pt x="10" y="46"/>
                </a:lnTo>
                <a:lnTo>
                  <a:pt x="10" y="38"/>
                </a:lnTo>
                <a:lnTo>
                  <a:pt x="5" y="37"/>
                </a:lnTo>
                <a:lnTo>
                  <a:pt x="4" y="35"/>
                </a:lnTo>
                <a:lnTo>
                  <a:pt x="0" y="33"/>
                </a:lnTo>
                <a:lnTo>
                  <a:pt x="1" y="29"/>
                </a:lnTo>
                <a:lnTo>
                  <a:pt x="5" y="26"/>
                </a:lnTo>
                <a:lnTo>
                  <a:pt x="16" y="28"/>
                </a:lnTo>
                <a:lnTo>
                  <a:pt x="18" y="22"/>
                </a:lnTo>
                <a:lnTo>
                  <a:pt x="21" y="21"/>
                </a:lnTo>
                <a:lnTo>
                  <a:pt x="20" y="18"/>
                </a:lnTo>
                <a:lnTo>
                  <a:pt x="23" y="17"/>
                </a:lnTo>
                <a:lnTo>
                  <a:pt x="17" y="16"/>
                </a:lnTo>
                <a:lnTo>
                  <a:pt x="27" y="16"/>
                </a:lnTo>
                <a:lnTo>
                  <a:pt x="28" y="5"/>
                </a:lnTo>
                <a:lnTo>
                  <a:pt x="33" y="7"/>
                </a:lnTo>
                <a:lnTo>
                  <a:pt x="43" y="0"/>
                </a:lnTo>
                <a:lnTo>
                  <a:pt x="49" y="6"/>
                </a:lnTo>
                <a:lnTo>
                  <a:pt x="42" y="13"/>
                </a:lnTo>
                <a:lnTo>
                  <a:pt x="46" y="16"/>
                </a:lnTo>
                <a:lnTo>
                  <a:pt x="51" y="15"/>
                </a:lnTo>
                <a:lnTo>
                  <a:pt x="44" y="21"/>
                </a:lnTo>
                <a:lnTo>
                  <a:pt x="44" y="18"/>
                </a:lnTo>
                <a:lnTo>
                  <a:pt x="37" y="16"/>
                </a:lnTo>
                <a:lnTo>
                  <a:pt x="31" y="17"/>
                </a:lnTo>
                <a:lnTo>
                  <a:pt x="30" y="21"/>
                </a:lnTo>
                <a:lnTo>
                  <a:pt x="28" y="20"/>
                </a:lnTo>
                <a:lnTo>
                  <a:pt x="27" y="22"/>
                </a:lnTo>
                <a:lnTo>
                  <a:pt x="28" y="28"/>
                </a:lnTo>
                <a:lnTo>
                  <a:pt x="44" y="26"/>
                </a:lnTo>
                <a:lnTo>
                  <a:pt x="51" y="31"/>
                </a:lnTo>
                <a:lnTo>
                  <a:pt x="58" y="26"/>
                </a:lnTo>
                <a:lnTo>
                  <a:pt x="59" y="29"/>
                </a:lnTo>
                <a:lnTo>
                  <a:pt x="62" y="29"/>
                </a:lnTo>
                <a:lnTo>
                  <a:pt x="62" y="33"/>
                </a:lnTo>
                <a:lnTo>
                  <a:pt x="66" y="31"/>
                </a:lnTo>
                <a:lnTo>
                  <a:pt x="69" y="34"/>
                </a:lnTo>
                <a:lnTo>
                  <a:pt x="72" y="31"/>
                </a:lnTo>
                <a:lnTo>
                  <a:pt x="89" y="29"/>
                </a:lnTo>
                <a:lnTo>
                  <a:pt x="88" y="33"/>
                </a:lnTo>
                <a:lnTo>
                  <a:pt x="92" y="38"/>
                </a:lnTo>
                <a:lnTo>
                  <a:pt x="89" y="40"/>
                </a:lnTo>
                <a:lnTo>
                  <a:pt x="91" y="44"/>
                </a:lnTo>
                <a:lnTo>
                  <a:pt x="99" y="44"/>
                </a:lnTo>
                <a:lnTo>
                  <a:pt x="106" y="47"/>
                </a:lnTo>
                <a:lnTo>
                  <a:pt x="107" y="62"/>
                </a:lnTo>
                <a:lnTo>
                  <a:pt x="111" y="66"/>
                </a:lnTo>
                <a:lnTo>
                  <a:pt x="107" y="69"/>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6" name="Freeform 125"/>
          <p:cNvSpPr>
            <a:spLocks/>
          </p:cNvSpPr>
          <p:nvPr/>
        </p:nvSpPr>
        <p:spPr bwMode="auto">
          <a:xfrm>
            <a:off x="5983288" y="3808413"/>
            <a:ext cx="336550" cy="254000"/>
          </a:xfrm>
          <a:custGeom>
            <a:avLst/>
            <a:gdLst>
              <a:gd name="T0" fmla="*/ 2147483647 w 204"/>
              <a:gd name="T1" fmla="*/ 2147483647 h 155"/>
              <a:gd name="T2" fmla="*/ 2147483647 w 204"/>
              <a:gd name="T3" fmla="*/ 2147483647 h 155"/>
              <a:gd name="T4" fmla="*/ 2147483647 w 204"/>
              <a:gd name="T5" fmla="*/ 2147483647 h 155"/>
              <a:gd name="T6" fmla="*/ 2147483647 w 204"/>
              <a:gd name="T7" fmla="*/ 2147483647 h 155"/>
              <a:gd name="T8" fmla="*/ 2147483647 w 204"/>
              <a:gd name="T9" fmla="*/ 2147483647 h 155"/>
              <a:gd name="T10" fmla="*/ 2147483647 w 204"/>
              <a:gd name="T11" fmla="*/ 2147483647 h 155"/>
              <a:gd name="T12" fmla="*/ 2147483647 w 204"/>
              <a:gd name="T13" fmla="*/ 2147483647 h 155"/>
              <a:gd name="T14" fmla="*/ 2147483647 w 204"/>
              <a:gd name="T15" fmla="*/ 2147483647 h 155"/>
              <a:gd name="T16" fmla="*/ 2147483647 w 204"/>
              <a:gd name="T17" fmla="*/ 2147483647 h 155"/>
              <a:gd name="T18" fmla="*/ 2147483647 w 204"/>
              <a:gd name="T19" fmla="*/ 2147483647 h 155"/>
              <a:gd name="T20" fmla="*/ 2147483647 w 204"/>
              <a:gd name="T21" fmla="*/ 2147483647 h 155"/>
              <a:gd name="T22" fmla="*/ 2147483647 w 204"/>
              <a:gd name="T23" fmla="*/ 2147483647 h 155"/>
              <a:gd name="T24" fmla="*/ 2147483647 w 204"/>
              <a:gd name="T25" fmla="*/ 2147483647 h 155"/>
              <a:gd name="T26" fmla="*/ 2147483647 w 204"/>
              <a:gd name="T27" fmla="*/ 2147483647 h 155"/>
              <a:gd name="T28" fmla="*/ 2147483647 w 204"/>
              <a:gd name="T29" fmla="*/ 2147483647 h 155"/>
              <a:gd name="T30" fmla="*/ 2147483647 w 204"/>
              <a:gd name="T31" fmla="*/ 2147483647 h 155"/>
              <a:gd name="T32" fmla="*/ 0 w 204"/>
              <a:gd name="T33" fmla="*/ 2147483647 h 155"/>
              <a:gd name="T34" fmla="*/ 2147483647 w 204"/>
              <a:gd name="T35" fmla="*/ 2147483647 h 155"/>
              <a:gd name="T36" fmla="*/ 2147483647 w 204"/>
              <a:gd name="T37" fmla="*/ 2147483647 h 155"/>
              <a:gd name="T38" fmla="*/ 2147483647 w 204"/>
              <a:gd name="T39" fmla="*/ 2147483647 h 155"/>
              <a:gd name="T40" fmla="*/ 2147483647 w 204"/>
              <a:gd name="T41" fmla="*/ 2147483647 h 155"/>
              <a:gd name="T42" fmla="*/ 2147483647 w 204"/>
              <a:gd name="T43" fmla="*/ 2147483647 h 155"/>
              <a:gd name="T44" fmla="*/ 2147483647 w 204"/>
              <a:gd name="T45" fmla="*/ 2147483647 h 155"/>
              <a:gd name="T46" fmla="*/ 2147483647 w 204"/>
              <a:gd name="T47" fmla="*/ 2147483647 h 155"/>
              <a:gd name="T48" fmla="*/ 2147483647 w 204"/>
              <a:gd name="T49" fmla="*/ 2147483647 h 155"/>
              <a:gd name="T50" fmla="*/ 2147483647 w 204"/>
              <a:gd name="T51" fmla="*/ 2147483647 h 155"/>
              <a:gd name="T52" fmla="*/ 2147483647 w 204"/>
              <a:gd name="T53" fmla="*/ 2147483647 h 155"/>
              <a:gd name="T54" fmla="*/ 2147483647 w 204"/>
              <a:gd name="T55" fmla="*/ 2147483647 h 155"/>
              <a:gd name="T56" fmla="*/ 2147483647 w 204"/>
              <a:gd name="T57" fmla="*/ 2147483647 h 155"/>
              <a:gd name="T58" fmla="*/ 2147483647 w 204"/>
              <a:gd name="T59" fmla="*/ 2147483647 h 155"/>
              <a:gd name="T60" fmla="*/ 2147483647 w 204"/>
              <a:gd name="T61" fmla="*/ 2147483647 h 155"/>
              <a:gd name="T62" fmla="*/ 2147483647 w 204"/>
              <a:gd name="T63" fmla="*/ 2147483647 h 155"/>
              <a:gd name="T64" fmla="*/ 2147483647 w 204"/>
              <a:gd name="T65" fmla="*/ 2147483647 h 155"/>
              <a:gd name="T66" fmla="*/ 2147483647 w 204"/>
              <a:gd name="T67" fmla="*/ 2147483647 h 155"/>
              <a:gd name="T68" fmla="*/ 2147483647 w 204"/>
              <a:gd name="T69" fmla="*/ 2147483647 h 1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4" h="155">
                <a:moveTo>
                  <a:pt x="199" y="26"/>
                </a:moveTo>
                <a:lnTo>
                  <a:pt x="191" y="30"/>
                </a:lnTo>
                <a:lnTo>
                  <a:pt x="170" y="30"/>
                </a:lnTo>
                <a:lnTo>
                  <a:pt x="158" y="36"/>
                </a:lnTo>
                <a:lnTo>
                  <a:pt x="152" y="42"/>
                </a:lnTo>
                <a:lnTo>
                  <a:pt x="158" y="54"/>
                </a:lnTo>
                <a:lnTo>
                  <a:pt x="155" y="62"/>
                </a:lnTo>
                <a:lnTo>
                  <a:pt x="148" y="69"/>
                </a:lnTo>
                <a:lnTo>
                  <a:pt x="150" y="72"/>
                </a:lnTo>
                <a:lnTo>
                  <a:pt x="150" y="77"/>
                </a:lnTo>
                <a:lnTo>
                  <a:pt x="133" y="78"/>
                </a:lnTo>
                <a:lnTo>
                  <a:pt x="139" y="89"/>
                </a:lnTo>
                <a:lnTo>
                  <a:pt x="127" y="95"/>
                </a:lnTo>
                <a:lnTo>
                  <a:pt x="124" y="104"/>
                </a:lnTo>
                <a:lnTo>
                  <a:pt x="125" y="113"/>
                </a:lnTo>
                <a:lnTo>
                  <a:pt x="117" y="118"/>
                </a:lnTo>
                <a:lnTo>
                  <a:pt x="114" y="115"/>
                </a:lnTo>
                <a:lnTo>
                  <a:pt x="108" y="115"/>
                </a:lnTo>
                <a:lnTo>
                  <a:pt x="100" y="120"/>
                </a:lnTo>
                <a:lnTo>
                  <a:pt x="103" y="123"/>
                </a:lnTo>
                <a:lnTo>
                  <a:pt x="87" y="125"/>
                </a:lnTo>
                <a:lnTo>
                  <a:pt x="83" y="129"/>
                </a:lnTo>
                <a:lnTo>
                  <a:pt x="81" y="147"/>
                </a:lnTo>
                <a:lnTo>
                  <a:pt x="50" y="155"/>
                </a:lnTo>
                <a:lnTo>
                  <a:pt x="27" y="155"/>
                </a:lnTo>
                <a:lnTo>
                  <a:pt x="4" y="147"/>
                </a:lnTo>
                <a:lnTo>
                  <a:pt x="19" y="128"/>
                </a:lnTo>
                <a:lnTo>
                  <a:pt x="16" y="122"/>
                </a:lnTo>
                <a:lnTo>
                  <a:pt x="4" y="121"/>
                </a:lnTo>
                <a:lnTo>
                  <a:pt x="4" y="108"/>
                </a:lnTo>
                <a:lnTo>
                  <a:pt x="1" y="94"/>
                </a:lnTo>
                <a:lnTo>
                  <a:pt x="6" y="87"/>
                </a:lnTo>
                <a:lnTo>
                  <a:pt x="0" y="84"/>
                </a:lnTo>
                <a:lnTo>
                  <a:pt x="0" y="76"/>
                </a:lnTo>
                <a:lnTo>
                  <a:pt x="5" y="73"/>
                </a:lnTo>
                <a:lnTo>
                  <a:pt x="3" y="69"/>
                </a:lnTo>
                <a:lnTo>
                  <a:pt x="7" y="65"/>
                </a:lnTo>
                <a:lnTo>
                  <a:pt x="11" y="51"/>
                </a:lnTo>
                <a:lnTo>
                  <a:pt x="21" y="54"/>
                </a:lnTo>
                <a:lnTo>
                  <a:pt x="25" y="59"/>
                </a:lnTo>
                <a:lnTo>
                  <a:pt x="31" y="57"/>
                </a:lnTo>
                <a:lnTo>
                  <a:pt x="37" y="53"/>
                </a:lnTo>
                <a:lnTo>
                  <a:pt x="37" y="46"/>
                </a:lnTo>
                <a:lnTo>
                  <a:pt x="56" y="39"/>
                </a:lnTo>
                <a:lnTo>
                  <a:pt x="61" y="24"/>
                </a:lnTo>
                <a:lnTo>
                  <a:pt x="71" y="22"/>
                </a:lnTo>
                <a:lnTo>
                  <a:pt x="73" y="17"/>
                </a:lnTo>
                <a:lnTo>
                  <a:pt x="85" y="20"/>
                </a:lnTo>
                <a:lnTo>
                  <a:pt x="102" y="23"/>
                </a:lnTo>
                <a:lnTo>
                  <a:pt x="106" y="28"/>
                </a:lnTo>
                <a:lnTo>
                  <a:pt x="118" y="20"/>
                </a:lnTo>
                <a:lnTo>
                  <a:pt x="124" y="24"/>
                </a:lnTo>
                <a:lnTo>
                  <a:pt x="127" y="16"/>
                </a:lnTo>
                <a:lnTo>
                  <a:pt x="136" y="17"/>
                </a:lnTo>
                <a:lnTo>
                  <a:pt x="138" y="14"/>
                </a:lnTo>
                <a:lnTo>
                  <a:pt x="136" y="10"/>
                </a:lnTo>
                <a:lnTo>
                  <a:pt x="148" y="0"/>
                </a:lnTo>
                <a:lnTo>
                  <a:pt x="154" y="4"/>
                </a:lnTo>
                <a:lnTo>
                  <a:pt x="152" y="10"/>
                </a:lnTo>
                <a:lnTo>
                  <a:pt x="156" y="10"/>
                </a:lnTo>
                <a:lnTo>
                  <a:pt x="154" y="25"/>
                </a:lnTo>
                <a:lnTo>
                  <a:pt x="158" y="32"/>
                </a:lnTo>
                <a:lnTo>
                  <a:pt x="172" y="26"/>
                </a:lnTo>
                <a:lnTo>
                  <a:pt x="181" y="18"/>
                </a:lnTo>
                <a:lnTo>
                  <a:pt x="188" y="19"/>
                </a:lnTo>
                <a:lnTo>
                  <a:pt x="185" y="22"/>
                </a:lnTo>
                <a:lnTo>
                  <a:pt x="187" y="23"/>
                </a:lnTo>
                <a:lnTo>
                  <a:pt x="194" y="19"/>
                </a:lnTo>
                <a:lnTo>
                  <a:pt x="204" y="22"/>
                </a:lnTo>
                <a:lnTo>
                  <a:pt x="196" y="23"/>
                </a:lnTo>
                <a:lnTo>
                  <a:pt x="199" y="26"/>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7" name="Freeform 126"/>
          <p:cNvSpPr>
            <a:spLocks noEditPoints="1"/>
          </p:cNvSpPr>
          <p:nvPr/>
        </p:nvSpPr>
        <p:spPr bwMode="auto">
          <a:xfrm>
            <a:off x="7548563" y="3589338"/>
            <a:ext cx="422275" cy="560387"/>
          </a:xfrm>
          <a:custGeom>
            <a:avLst/>
            <a:gdLst>
              <a:gd name="T0" fmla="*/ 2147483647 w 257"/>
              <a:gd name="T1" fmla="*/ 2147483647 h 341"/>
              <a:gd name="T2" fmla="*/ 2147483647 w 257"/>
              <a:gd name="T3" fmla="*/ 2147483647 h 341"/>
              <a:gd name="T4" fmla="*/ 2147483647 w 257"/>
              <a:gd name="T5" fmla="*/ 2147483647 h 341"/>
              <a:gd name="T6" fmla="*/ 2147483647 w 257"/>
              <a:gd name="T7" fmla="*/ 2147483647 h 341"/>
              <a:gd name="T8" fmla="*/ 2147483647 w 257"/>
              <a:gd name="T9" fmla="*/ 2147483647 h 341"/>
              <a:gd name="T10" fmla="*/ 2147483647 w 257"/>
              <a:gd name="T11" fmla="*/ 2147483647 h 341"/>
              <a:gd name="T12" fmla="*/ 2147483647 w 257"/>
              <a:gd name="T13" fmla="*/ 2147483647 h 341"/>
              <a:gd name="T14" fmla="*/ 2147483647 w 257"/>
              <a:gd name="T15" fmla="*/ 2147483647 h 341"/>
              <a:gd name="T16" fmla="*/ 2147483647 w 257"/>
              <a:gd name="T17" fmla="*/ 2147483647 h 341"/>
              <a:gd name="T18" fmla="*/ 2147483647 w 257"/>
              <a:gd name="T19" fmla="*/ 2147483647 h 341"/>
              <a:gd name="T20" fmla="*/ 2147483647 w 257"/>
              <a:gd name="T21" fmla="*/ 2147483647 h 341"/>
              <a:gd name="T22" fmla="*/ 2147483647 w 257"/>
              <a:gd name="T23" fmla="*/ 2147483647 h 341"/>
              <a:gd name="T24" fmla="*/ 2147483647 w 257"/>
              <a:gd name="T25" fmla="*/ 2147483647 h 341"/>
              <a:gd name="T26" fmla="*/ 2147483647 w 257"/>
              <a:gd name="T27" fmla="*/ 2147483647 h 341"/>
              <a:gd name="T28" fmla="*/ 2147483647 w 257"/>
              <a:gd name="T29" fmla="*/ 2147483647 h 341"/>
              <a:gd name="T30" fmla="*/ 2147483647 w 257"/>
              <a:gd name="T31" fmla="*/ 2147483647 h 341"/>
              <a:gd name="T32" fmla="*/ 2147483647 w 257"/>
              <a:gd name="T33" fmla="*/ 2147483647 h 341"/>
              <a:gd name="T34" fmla="*/ 2147483647 w 257"/>
              <a:gd name="T35" fmla="*/ 2147483647 h 341"/>
              <a:gd name="T36" fmla="*/ 2147483647 w 257"/>
              <a:gd name="T37" fmla="*/ 2147483647 h 341"/>
              <a:gd name="T38" fmla="*/ 2147483647 w 257"/>
              <a:gd name="T39" fmla="*/ 2147483647 h 341"/>
              <a:gd name="T40" fmla="*/ 2147483647 w 257"/>
              <a:gd name="T41" fmla="*/ 2147483647 h 341"/>
              <a:gd name="T42" fmla="*/ 2147483647 w 257"/>
              <a:gd name="T43" fmla="*/ 2147483647 h 341"/>
              <a:gd name="T44" fmla="*/ 2147483647 w 257"/>
              <a:gd name="T45" fmla="*/ 2147483647 h 341"/>
              <a:gd name="T46" fmla="*/ 2147483647 w 257"/>
              <a:gd name="T47" fmla="*/ 2147483647 h 341"/>
              <a:gd name="T48" fmla="*/ 2147483647 w 257"/>
              <a:gd name="T49" fmla="*/ 2147483647 h 341"/>
              <a:gd name="T50" fmla="*/ 2147483647 w 257"/>
              <a:gd name="T51" fmla="*/ 2147483647 h 341"/>
              <a:gd name="T52" fmla="*/ 2147483647 w 257"/>
              <a:gd name="T53" fmla="*/ 2147483647 h 341"/>
              <a:gd name="T54" fmla="*/ 2147483647 w 257"/>
              <a:gd name="T55" fmla="*/ 2147483647 h 341"/>
              <a:gd name="T56" fmla="*/ 2147483647 w 257"/>
              <a:gd name="T57" fmla="*/ 2147483647 h 341"/>
              <a:gd name="T58" fmla="*/ 2147483647 w 257"/>
              <a:gd name="T59" fmla="*/ 2147483647 h 341"/>
              <a:gd name="T60" fmla="*/ 2147483647 w 257"/>
              <a:gd name="T61" fmla="*/ 2147483647 h 341"/>
              <a:gd name="T62" fmla="*/ 2147483647 w 257"/>
              <a:gd name="T63" fmla="*/ 2147483647 h 341"/>
              <a:gd name="T64" fmla="*/ 2147483647 w 257"/>
              <a:gd name="T65" fmla="*/ 2147483647 h 341"/>
              <a:gd name="T66" fmla="*/ 2147483647 w 257"/>
              <a:gd name="T67" fmla="*/ 2147483647 h 341"/>
              <a:gd name="T68" fmla="*/ 2147483647 w 257"/>
              <a:gd name="T69" fmla="*/ 2147483647 h 341"/>
              <a:gd name="T70" fmla="*/ 2147483647 w 257"/>
              <a:gd name="T71" fmla="*/ 2147483647 h 341"/>
              <a:gd name="T72" fmla="*/ 2147483647 w 257"/>
              <a:gd name="T73" fmla="*/ 2147483647 h 341"/>
              <a:gd name="T74" fmla="*/ 2147483647 w 257"/>
              <a:gd name="T75" fmla="*/ 2147483647 h 341"/>
              <a:gd name="T76" fmla="*/ 2147483647 w 257"/>
              <a:gd name="T77" fmla="*/ 2147483647 h 341"/>
              <a:gd name="T78" fmla="*/ 2147483647 w 257"/>
              <a:gd name="T79" fmla="*/ 2147483647 h 341"/>
              <a:gd name="T80" fmla="*/ 2147483647 w 257"/>
              <a:gd name="T81" fmla="*/ 2147483647 h 341"/>
              <a:gd name="T82" fmla="*/ 2147483647 w 257"/>
              <a:gd name="T83" fmla="*/ 2147483647 h 341"/>
              <a:gd name="T84" fmla="*/ 2147483647 w 257"/>
              <a:gd name="T85" fmla="*/ 2147483647 h 341"/>
              <a:gd name="T86" fmla="*/ 2147483647 w 257"/>
              <a:gd name="T87" fmla="*/ 2147483647 h 341"/>
              <a:gd name="T88" fmla="*/ 2147483647 w 257"/>
              <a:gd name="T89" fmla="*/ 2147483647 h 341"/>
              <a:gd name="T90" fmla="*/ 2147483647 w 257"/>
              <a:gd name="T91" fmla="*/ 2147483647 h 341"/>
              <a:gd name="T92" fmla="*/ 2147483647 w 257"/>
              <a:gd name="T93" fmla="*/ 2147483647 h 341"/>
              <a:gd name="T94" fmla="*/ 2147483647 w 257"/>
              <a:gd name="T95" fmla="*/ 2147483647 h 341"/>
              <a:gd name="T96" fmla="*/ 2147483647 w 257"/>
              <a:gd name="T97" fmla="*/ 2147483647 h 341"/>
              <a:gd name="T98" fmla="*/ 2147483647 w 257"/>
              <a:gd name="T99" fmla="*/ 2147483647 h 341"/>
              <a:gd name="T100" fmla="*/ 2147483647 w 257"/>
              <a:gd name="T101" fmla="*/ 2147483647 h 341"/>
              <a:gd name="T102" fmla="*/ 2147483647 w 257"/>
              <a:gd name="T103" fmla="*/ 2147483647 h 341"/>
              <a:gd name="T104" fmla="*/ 2147483647 w 257"/>
              <a:gd name="T105" fmla="*/ 2147483647 h 341"/>
              <a:gd name="T106" fmla="*/ 2147483647 w 257"/>
              <a:gd name="T107" fmla="*/ 2147483647 h 341"/>
              <a:gd name="T108" fmla="*/ 2147483647 w 257"/>
              <a:gd name="T109" fmla="*/ 2147483647 h 341"/>
              <a:gd name="T110" fmla="*/ 2147483647 w 257"/>
              <a:gd name="T111" fmla="*/ 2147483647 h 341"/>
              <a:gd name="T112" fmla="*/ 2147483647 w 257"/>
              <a:gd name="T113" fmla="*/ 2147483647 h 341"/>
              <a:gd name="T114" fmla="*/ 2147483647 w 257"/>
              <a:gd name="T115" fmla="*/ 2147483647 h 341"/>
              <a:gd name="T116" fmla="*/ 2147483647 w 257"/>
              <a:gd name="T117" fmla="*/ 2147483647 h 341"/>
              <a:gd name="T118" fmla="*/ 2147483647 w 257"/>
              <a:gd name="T119" fmla="*/ 2147483647 h 341"/>
              <a:gd name="T120" fmla="*/ 2147483647 w 257"/>
              <a:gd name="T121" fmla="*/ 2147483647 h 3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7" h="341">
                <a:moveTo>
                  <a:pt x="237" y="30"/>
                </a:moveTo>
                <a:lnTo>
                  <a:pt x="242" y="31"/>
                </a:lnTo>
                <a:lnTo>
                  <a:pt x="250" y="23"/>
                </a:lnTo>
                <a:lnTo>
                  <a:pt x="246" y="34"/>
                </a:lnTo>
                <a:lnTo>
                  <a:pt x="250" y="38"/>
                </a:lnTo>
                <a:lnTo>
                  <a:pt x="248" y="37"/>
                </a:lnTo>
                <a:lnTo>
                  <a:pt x="250" y="43"/>
                </a:lnTo>
                <a:lnTo>
                  <a:pt x="257" y="42"/>
                </a:lnTo>
                <a:lnTo>
                  <a:pt x="253" y="46"/>
                </a:lnTo>
                <a:lnTo>
                  <a:pt x="231" y="51"/>
                </a:lnTo>
                <a:lnTo>
                  <a:pt x="223" y="61"/>
                </a:lnTo>
                <a:lnTo>
                  <a:pt x="220" y="69"/>
                </a:lnTo>
                <a:lnTo>
                  <a:pt x="200" y="57"/>
                </a:lnTo>
                <a:lnTo>
                  <a:pt x="189" y="62"/>
                </a:lnTo>
                <a:lnTo>
                  <a:pt x="185" y="57"/>
                </a:lnTo>
                <a:lnTo>
                  <a:pt x="181" y="57"/>
                </a:lnTo>
                <a:lnTo>
                  <a:pt x="179" y="64"/>
                </a:lnTo>
                <a:lnTo>
                  <a:pt x="192" y="72"/>
                </a:lnTo>
                <a:lnTo>
                  <a:pt x="188" y="73"/>
                </a:lnTo>
                <a:lnTo>
                  <a:pt x="184" y="71"/>
                </a:lnTo>
                <a:lnTo>
                  <a:pt x="181" y="77"/>
                </a:lnTo>
                <a:lnTo>
                  <a:pt x="175" y="78"/>
                </a:lnTo>
                <a:lnTo>
                  <a:pt x="177" y="68"/>
                </a:lnTo>
                <a:lnTo>
                  <a:pt x="171" y="64"/>
                </a:lnTo>
                <a:lnTo>
                  <a:pt x="172" y="56"/>
                </a:lnTo>
                <a:lnTo>
                  <a:pt x="182" y="49"/>
                </a:lnTo>
                <a:lnTo>
                  <a:pt x="179" y="43"/>
                </a:lnTo>
                <a:lnTo>
                  <a:pt x="191" y="46"/>
                </a:lnTo>
                <a:lnTo>
                  <a:pt x="194" y="43"/>
                </a:lnTo>
                <a:lnTo>
                  <a:pt x="193" y="35"/>
                </a:lnTo>
                <a:lnTo>
                  <a:pt x="198" y="31"/>
                </a:lnTo>
                <a:lnTo>
                  <a:pt x="200" y="17"/>
                </a:lnTo>
                <a:lnTo>
                  <a:pt x="197" y="6"/>
                </a:lnTo>
                <a:lnTo>
                  <a:pt x="198" y="1"/>
                </a:lnTo>
                <a:lnTo>
                  <a:pt x="203" y="0"/>
                </a:lnTo>
                <a:lnTo>
                  <a:pt x="219" y="20"/>
                </a:lnTo>
                <a:lnTo>
                  <a:pt x="228" y="27"/>
                </a:lnTo>
                <a:lnTo>
                  <a:pt x="234" y="27"/>
                </a:lnTo>
                <a:lnTo>
                  <a:pt x="237" y="30"/>
                </a:lnTo>
                <a:close/>
                <a:moveTo>
                  <a:pt x="94" y="199"/>
                </a:moveTo>
                <a:lnTo>
                  <a:pt x="88" y="201"/>
                </a:lnTo>
                <a:lnTo>
                  <a:pt x="90" y="201"/>
                </a:lnTo>
                <a:lnTo>
                  <a:pt x="88" y="203"/>
                </a:lnTo>
                <a:lnTo>
                  <a:pt x="79" y="204"/>
                </a:lnTo>
                <a:lnTo>
                  <a:pt x="76" y="207"/>
                </a:lnTo>
                <a:lnTo>
                  <a:pt x="69" y="208"/>
                </a:lnTo>
                <a:lnTo>
                  <a:pt x="66" y="205"/>
                </a:lnTo>
                <a:lnTo>
                  <a:pt x="62" y="215"/>
                </a:lnTo>
                <a:lnTo>
                  <a:pt x="57" y="210"/>
                </a:lnTo>
                <a:lnTo>
                  <a:pt x="50" y="213"/>
                </a:lnTo>
                <a:lnTo>
                  <a:pt x="48" y="211"/>
                </a:lnTo>
                <a:lnTo>
                  <a:pt x="46" y="213"/>
                </a:lnTo>
                <a:lnTo>
                  <a:pt x="45" y="206"/>
                </a:lnTo>
                <a:lnTo>
                  <a:pt x="46" y="204"/>
                </a:lnTo>
                <a:lnTo>
                  <a:pt x="53" y="204"/>
                </a:lnTo>
                <a:lnTo>
                  <a:pt x="71" y="187"/>
                </a:lnTo>
                <a:lnTo>
                  <a:pt x="76" y="184"/>
                </a:lnTo>
                <a:lnTo>
                  <a:pt x="81" y="187"/>
                </a:lnTo>
                <a:lnTo>
                  <a:pt x="95" y="184"/>
                </a:lnTo>
                <a:lnTo>
                  <a:pt x="107" y="181"/>
                </a:lnTo>
                <a:lnTo>
                  <a:pt x="106" y="185"/>
                </a:lnTo>
                <a:lnTo>
                  <a:pt x="116" y="185"/>
                </a:lnTo>
                <a:lnTo>
                  <a:pt x="118" y="182"/>
                </a:lnTo>
                <a:lnTo>
                  <a:pt x="119" y="183"/>
                </a:lnTo>
                <a:lnTo>
                  <a:pt x="117" y="178"/>
                </a:lnTo>
                <a:lnTo>
                  <a:pt x="128" y="164"/>
                </a:lnTo>
                <a:lnTo>
                  <a:pt x="128" y="153"/>
                </a:lnTo>
                <a:lnTo>
                  <a:pt x="137" y="150"/>
                </a:lnTo>
                <a:lnTo>
                  <a:pt x="130" y="158"/>
                </a:lnTo>
                <a:lnTo>
                  <a:pt x="133" y="159"/>
                </a:lnTo>
                <a:lnTo>
                  <a:pt x="132" y="163"/>
                </a:lnTo>
                <a:lnTo>
                  <a:pt x="136" y="164"/>
                </a:lnTo>
                <a:lnTo>
                  <a:pt x="139" y="160"/>
                </a:lnTo>
                <a:lnTo>
                  <a:pt x="151" y="156"/>
                </a:lnTo>
                <a:lnTo>
                  <a:pt x="158" y="145"/>
                </a:lnTo>
                <a:lnTo>
                  <a:pt x="166" y="140"/>
                </a:lnTo>
                <a:lnTo>
                  <a:pt x="175" y="115"/>
                </a:lnTo>
                <a:lnTo>
                  <a:pt x="175" y="108"/>
                </a:lnTo>
                <a:lnTo>
                  <a:pt x="170" y="107"/>
                </a:lnTo>
                <a:lnTo>
                  <a:pt x="175" y="101"/>
                </a:lnTo>
                <a:lnTo>
                  <a:pt x="173" y="94"/>
                </a:lnTo>
                <a:lnTo>
                  <a:pt x="178" y="91"/>
                </a:lnTo>
                <a:lnTo>
                  <a:pt x="179" y="82"/>
                </a:lnTo>
                <a:lnTo>
                  <a:pt x="184" y="83"/>
                </a:lnTo>
                <a:lnTo>
                  <a:pt x="185" y="90"/>
                </a:lnTo>
                <a:lnTo>
                  <a:pt x="187" y="87"/>
                </a:lnTo>
                <a:lnTo>
                  <a:pt x="190" y="89"/>
                </a:lnTo>
                <a:lnTo>
                  <a:pt x="192" y="83"/>
                </a:lnTo>
                <a:lnTo>
                  <a:pt x="186" y="84"/>
                </a:lnTo>
                <a:lnTo>
                  <a:pt x="186" y="79"/>
                </a:lnTo>
                <a:lnTo>
                  <a:pt x="188" y="77"/>
                </a:lnTo>
                <a:lnTo>
                  <a:pt x="194" y="80"/>
                </a:lnTo>
                <a:lnTo>
                  <a:pt x="194" y="92"/>
                </a:lnTo>
                <a:lnTo>
                  <a:pt x="198" y="97"/>
                </a:lnTo>
                <a:lnTo>
                  <a:pt x="204" y="115"/>
                </a:lnTo>
                <a:lnTo>
                  <a:pt x="201" y="123"/>
                </a:lnTo>
                <a:lnTo>
                  <a:pt x="198" y="123"/>
                </a:lnTo>
                <a:lnTo>
                  <a:pt x="196" y="127"/>
                </a:lnTo>
                <a:lnTo>
                  <a:pt x="196" y="137"/>
                </a:lnTo>
                <a:lnTo>
                  <a:pt x="190" y="135"/>
                </a:lnTo>
                <a:lnTo>
                  <a:pt x="188" y="139"/>
                </a:lnTo>
                <a:lnTo>
                  <a:pt x="188" y="160"/>
                </a:lnTo>
                <a:lnTo>
                  <a:pt x="185" y="163"/>
                </a:lnTo>
                <a:lnTo>
                  <a:pt x="182" y="172"/>
                </a:lnTo>
                <a:lnTo>
                  <a:pt x="186" y="182"/>
                </a:lnTo>
                <a:lnTo>
                  <a:pt x="181" y="186"/>
                </a:lnTo>
                <a:lnTo>
                  <a:pt x="180" y="191"/>
                </a:lnTo>
                <a:lnTo>
                  <a:pt x="172" y="196"/>
                </a:lnTo>
                <a:lnTo>
                  <a:pt x="173" y="190"/>
                </a:lnTo>
                <a:lnTo>
                  <a:pt x="176" y="184"/>
                </a:lnTo>
                <a:lnTo>
                  <a:pt x="171" y="183"/>
                </a:lnTo>
                <a:lnTo>
                  <a:pt x="170" y="192"/>
                </a:lnTo>
                <a:lnTo>
                  <a:pt x="168" y="189"/>
                </a:lnTo>
                <a:lnTo>
                  <a:pt x="163" y="190"/>
                </a:lnTo>
                <a:lnTo>
                  <a:pt x="162" y="197"/>
                </a:lnTo>
                <a:lnTo>
                  <a:pt x="158" y="201"/>
                </a:lnTo>
                <a:lnTo>
                  <a:pt x="157" y="195"/>
                </a:lnTo>
                <a:lnTo>
                  <a:pt x="159" y="194"/>
                </a:lnTo>
                <a:lnTo>
                  <a:pt x="156" y="192"/>
                </a:lnTo>
                <a:lnTo>
                  <a:pt x="151" y="197"/>
                </a:lnTo>
                <a:lnTo>
                  <a:pt x="149" y="201"/>
                </a:lnTo>
                <a:lnTo>
                  <a:pt x="132" y="202"/>
                </a:lnTo>
                <a:lnTo>
                  <a:pt x="137" y="199"/>
                </a:lnTo>
                <a:lnTo>
                  <a:pt x="132" y="198"/>
                </a:lnTo>
                <a:lnTo>
                  <a:pt x="132" y="195"/>
                </a:lnTo>
                <a:lnTo>
                  <a:pt x="132" y="199"/>
                </a:lnTo>
                <a:lnTo>
                  <a:pt x="131" y="199"/>
                </a:lnTo>
                <a:lnTo>
                  <a:pt x="130" y="193"/>
                </a:lnTo>
                <a:lnTo>
                  <a:pt x="125" y="200"/>
                </a:lnTo>
                <a:lnTo>
                  <a:pt x="131" y="204"/>
                </a:lnTo>
                <a:lnTo>
                  <a:pt x="131" y="207"/>
                </a:lnTo>
                <a:lnTo>
                  <a:pt x="122" y="208"/>
                </a:lnTo>
                <a:lnTo>
                  <a:pt x="114" y="221"/>
                </a:lnTo>
                <a:lnTo>
                  <a:pt x="105" y="213"/>
                </a:lnTo>
                <a:lnTo>
                  <a:pt x="106" y="209"/>
                </a:lnTo>
                <a:lnTo>
                  <a:pt x="105" y="207"/>
                </a:lnTo>
                <a:lnTo>
                  <a:pt x="110" y="202"/>
                </a:lnTo>
                <a:lnTo>
                  <a:pt x="110" y="199"/>
                </a:lnTo>
                <a:lnTo>
                  <a:pt x="94" y="199"/>
                </a:lnTo>
                <a:close/>
                <a:moveTo>
                  <a:pt x="154" y="137"/>
                </a:moveTo>
                <a:lnTo>
                  <a:pt x="154" y="143"/>
                </a:lnTo>
                <a:lnTo>
                  <a:pt x="150" y="145"/>
                </a:lnTo>
                <a:lnTo>
                  <a:pt x="151" y="142"/>
                </a:lnTo>
                <a:lnTo>
                  <a:pt x="150" y="140"/>
                </a:lnTo>
                <a:lnTo>
                  <a:pt x="154" y="137"/>
                </a:lnTo>
                <a:close/>
                <a:moveTo>
                  <a:pt x="25" y="199"/>
                </a:moveTo>
                <a:lnTo>
                  <a:pt x="23" y="206"/>
                </a:lnTo>
                <a:lnTo>
                  <a:pt x="23" y="202"/>
                </a:lnTo>
                <a:lnTo>
                  <a:pt x="25" y="199"/>
                </a:lnTo>
                <a:close/>
                <a:moveTo>
                  <a:pt x="101" y="208"/>
                </a:moveTo>
                <a:lnTo>
                  <a:pt x="99" y="206"/>
                </a:lnTo>
                <a:lnTo>
                  <a:pt x="104" y="201"/>
                </a:lnTo>
                <a:lnTo>
                  <a:pt x="103" y="207"/>
                </a:lnTo>
                <a:lnTo>
                  <a:pt x="101" y="208"/>
                </a:lnTo>
                <a:close/>
                <a:moveTo>
                  <a:pt x="94" y="220"/>
                </a:moveTo>
                <a:lnTo>
                  <a:pt x="92" y="224"/>
                </a:lnTo>
                <a:lnTo>
                  <a:pt x="86" y="220"/>
                </a:lnTo>
                <a:lnTo>
                  <a:pt x="79" y="222"/>
                </a:lnTo>
                <a:lnTo>
                  <a:pt x="75" y="233"/>
                </a:lnTo>
                <a:lnTo>
                  <a:pt x="68" y="230"/>
                </a:lnTo>
                <a:lnTo>
                  <a:pt x="69" y="224"/>
                </a:lnTo>
                <a:lnTo>
                  <a:pt x="67" y="220"/>
                </a:lnTo>
                <a:lnTo>
                  <a:pt x="61" y="222"/>
                </a:lnTo>
                <a:lnTo>
                  <a:pt x="70" y="217"/>
                </a:lnTo>
                <a:lnTo>
                  <a:pt x="74" y="210"/>
                </a:lnTo>
                <a:lnTo>
                  <a:pt x="78" y="213"/>
                </a:lnTo>
                <a:lnTo>
                  <a:pt x="83" y="212"/>
                </a:lnTo>
                <a:lnTo>
                  <a:pt x="85" y="208"/>
                </a:lnTo>
                <a:lnTo>
                  <a:pt x="91" y="205"/>
                </a:lnTo>
                <a:lnTo>
                  <a:pt x="98" y="208"/>
                </a:lnTo>
                <a:lnTo>
                  <a:pt x="100" y="214"/>
                </a:lnTo>
                <a:lnTo>
                  <a:pt x="94" y="220"/>
                </a:lnTo>
                <a:close/>
                <a:moveTo>
                  <a:pt x="14" y="233"/>
                </a:moveTo>
                <a:lnTo>
                  <a:pt x="16" y="232"/>
                </a:lnTo>
                <a:lnTo>
                  <a:pt x="17" y="234"/>
                </a:lnTo>
                <a:lnTo>
                  <a:pt x="14" y="233"/>
                </a:lnTo>
                <a:close/>
                <a:moveTo>
                  <a:pt x="33" y="242"/>
                </a:moveTo>
                <a:lnTo>
                  <a:pt x="35" y="236"/>
                </a:lnTo>
                <a:lnTo>
                  <a:pt x="36" y="239"/>
                </a:lnTo>
                <a:lnTo>
                  <a:pt x="33" y="242"/>
                </a:lnTo>
                <a:close/>
                <a:moveTo>
                  <a:pt x="29" y="302"/>
                </a:moveTo>
                <a:lnTo>
                  <a:pt x="24" y="308"/>
                </a:lnTo>
                <a:lnTo>
                  <a:pt x="21" y="306"/>
                </a:lnTo>
                <a:lnTo>
                  <a:pt x="29" y="302"/>
                </a:lnTo>
                <a:close/>
                <a:moveTo>
                  <a:pt x="8" y="328"/>
                </a:moveTo>
                <a:lnTo>
                  <a:pt x="8" y="331"/>
                </a:lnTo>
                <a:lnTo>
                  <a:pt x="3" y="335"/>
                </a:lnTo>
                <a:lnTo>
                  <a:pt x="2" y="339"/>
                </a:lnTo>
                <a:lnTo>
                  <a:pt x="0" y="341"/>
                </a:lnTo>
                <a:lnTo>
                  <a:pt x="0" y="335"/>
                </a:lnTo>
                <a:lnTo>
                  <a:pt x="4" y="333"/>
                </a:lnTo>
                <a:lnTo>
                  <a:pt x="3" y="331"/>
                </a:lnTo>
                <a:lnTo>
                  <a:pt x="6" y="331"/>
                </a:lnTo>
                <a:lnTo>
                  <a:pt x="8" y="328"/>
                </a:lnTo>
                <a:close/>
                <a:moveTo>
                  <a:pt x="50" y="218"/>
                </a:moveTo>
                <a:lnTo>
                  <a:pt x="56" y="217"/>
                </a:lnTo>
                <a:lnTo>
                  <a:pt x="57" y="220"/>
                </a:lnTo>
                <a:lnTo>
                  <a:pt x="54" y="224"/>
                </a:lnTo>
                <a:lnTo>
                  <a:pt x="60" y="224"/>
                </a:lnTo>
                <a:lnTo>
                  <a:pt x="59" y="227"/>
                </a:lnTo>
                <a:lnTo>
                  <a:pt x="61" y="231"/>
                </a:lnTo>
                <a:lnTo>
                  <a:pt x="57" y="236"/>
                </a:lnTo>
                <a:lnTo>
                  <a:pt x="52" y="255"/>
                </a:lnTo>
                <a:lnTo>
                  <a:pt x="48" y="254"/>
                </a:lnTo>
                <a:lnTo>
                  <a:pt x="49" y="257"/>
                </a:lnTo>
                <a:lnTo>
                  <a:pt x="42" y="262"/>
                </a:lnTo>
                <a:lnTo>
                  <a:pt x="44" y="256"/>
                </a:lnTo>
                <a:lnTo>
                  <a:pt x="41" y="252"/>
                </a:lnTo>
                <a:lnTo>
                  <a:pt x="44" y="250"/>
                </a:lnTo>
                <a:lnTo>
                  <a:pt x="42" y="250"/>
                </a:lnTo>
                <a:lnTo>
                  <a:pt x="41" y="253"/>
                </a:lnTo>
                <a:lnTo>
                  <a:pt x="42" y="259"/>
                </a:lnTo>
                <a:lnTo>
                  <a:pt x="36" y="258"/>
                </a:lnTo>
                <a:lnTo>
                  <a:pt x="38" y="251"/>
                </a:lnTo>
                <a:lnTo>
                  <a:pt x="35" y="245"/>
                </a:lnTo>
                <a:lnTo>
                  <a:pt x="41" y="237"/>
                </a:lnTo>
                <a:lnTo>
                  <a:pt x="41" y="235"/>
                </a:lnTo>
                <a:lnTo>
                  <a:pt x="40" y="235"/>
                </a:lnTo>
                <a:lnTo>
                  <a:pt x="41" y="232"/>
                </a:lnTo>
                <a:lnTo>
                  <a:pt x="36" y="225"/>
                </a:lnTo>
                <a:lnTo>
                  <a:pt x="34" y="231"/>
                </a:lnTo>
                <a:lnTo>
                  <a:pt x="37" y="231"/>
                </a:lnTo>
                <a:lnTo>
                  <a:pt x="38" y="234"/>
                </a:lnTo>
                <a:lnTo>
                  <a:pt x="35" y="235"/>
                </a:lnTo>
                <a:lnTo>
                  <a:pt x="34" y="232"/>
                </a:lnTo>
                <a:lnTo>
                  <a:pt x="29" y="236"/>
                </a:lnTo>
                <a:lnTo>
                  <a:pt x="31" y="233"/>
                </a:lnTo>
                <a:lnTo>
                  <a:pt x="29" y="231"/>
                </a:lnTo>
                <a:lnTo>
                  <a:pt x="29" y="227"/>
                </a:lnTo>
                <a:lnTo>
                  <a:pt x="30" y="231"/>
                </a:lnTo>
                <a:lnTo>
                  <a:pt x="33" y="231"/>
                </a:lnTo>
                <a:lnTo>
                  <a:pt x="27" y="225"/>
                </a:lnTo>
                <a:lnTo>
                  <a:pt x="27" y="222"/>
                </a:lnTo>
                <a:lnTo>
                  <a:pt x="30" y="224"/>
                </a:lnTo>
                <a:lnTo>
                  <a:pt x="31" y="220"/>
                </a:lnTo>
                <a:lnTo>
                  <a:pt x="33" y="221"/>
                </a:lnTo>
                <a:lnTo>
                  <a:pt x="36" y="217"/>
                </a:lnTo>
                <a:lnTo>
                  <a:pt x="38" y="218"/>
                </a:lnTo>
                <a:lnTo>
                  <a:pt x="43" y="213"/>
                </a:lnTo>
                <a:lnTo>
                  <a:pt x="47" y="213"/>
                </a:lnTo>
                <a:lnTo>
                  <a:pt x="50" y="218"/>
                </a:lnTo>
                <a:close/>
                <a:moveTo>
                  <a:pt x="40" y="271"/>
                </a:moveTo>
                <a:lnTo>
                  <a:pt x="42" y="271"/>
                </a:lnTo>
                <a:lnTo>
                  <a:pt x="41" y="274"/>
                </a:lnTo>
                <a:lnTo>
                  <a:pt x="38" y="272"/>
                </a:lnTo>
                <a:lnTo>
                  <a:pt x="40" y="271"/>
                </a:lnTo>
                <a:close/>
              </a:path>
            </a:pathLst>
          </a:custGeom>
          <a:solidFill>
            <a:schemeClr val="accent2"/>
          </a:solidFill>
          <a:ln w="4826">
            <a:solidFill>
              <a:schemeClr val="bg2"/>
            </a:solidFill>
            <a:prstDash val="solid"/>
            <a:round/>
            <a:headEnd/>
            <a:tailEnd/>
          </a:ln>
        </p:spPr>
        <p:txBody>
          <a:bodyPr/>
          <a:lstStyle/>
          <a:p>
            <a:endParaRPr lang="en-US"/>
          </a:p>
        </p:txBody>
      </p:sp>
      <p:sp>
        <p:nvSpPr>
          <p:cNvPr id="3198" name="Freeform 127"/>
          <p:cNvSpPr>
            <a:spLocks/>
          </p:cNvSpPr>
          <p:nvPr/>
        </p:nvSpPr>
        <p:spPr bwMode="auto">
          <a:xfrm>
            <a:off x="5989638" y="3851275"/>
            <a:ext cx="396875" cy="358775"/>
          </a:xfrm>
          <a:custGeom>
            <a:avLst/>
            <a:gdLst>
              <a:gd name="T0" fmla="*/ 2147483647 w 241"/>
              <a:gd name="T1" fmla="*/ 2147483647 h 218"/>
              <a:gd name="T2" fmla="*/ 2147483647 w 241"/>
              <a:gd name="T3" fmla="*/ 2147483647 h 218"/>
              <a:gd name="T4" fmla="*/ 2147483647 w 241"/>
              <a:gd name="T5" fmla="*/ 2147483647 h 218"/>
              <a:gd name="T6" fmla="*/ 2147483647 w 241"/>
              <a:gd name="T7" fmla="*/ 2147483647 h 218"/>
              <a:gd name="T8" fmla="*/ 2147483647 w 241"/>
              <a:gd name="T9" fmla="*/ 2147483647 h 218"/>
              <a:gd name="T10" fmla="*/ 2147483647 w 241"/>
              <a:gd name="T11" fmla="*/ 2147483647 h 218"/>
              <a:gd name="T12" fmla="*/ 2147483647 w 241"/>
              <a:gd name="T13" fmla="*/ 2147483647 h 218"/>
              <a:gd name="T14" fmla="*/ 2147483647 w 241"/>
              <a:gd name="T15" fmla="*/ 2147483647 h 218"/>
              <a:gd name="T16" fmla="*/ 2147483647 w 241"/>
              <a:gd name="T17" fmla="*/ 2147483647 h 218"/>
              <a:gd name="T18" fmla="*/ 2147483647 w 241"/>
              <a:gd name="T19" fmla="*/ 2147483647 h 218"/>
              <a:gd name="T20" fmla="*/ 2147483647 w 241"/>
              <a:gd name="T21" fmla="*/ 2147483647 h 218"/>
              <a:gd name="T22" fmla="*/ 2147483647 w 241"/>
              <a:gd name="T23" fmla="*/ 2147483647 h 218"/>
              <a:gd name="T24" fmla="*/ 2147483647 w 241"/>
              <a:gd name="T25" fmla="*/ 0 h 218"/>
              <a:gd name="T26" fmla="*/ 2147483647 w 241"/>
              <a:gd name="T27" fmla="*/ 2147483647 h 218"/>
              <a:gd name="T28" fmla="*/ 2147483647 w 241"/>
              <a:gd name="T29" fmla="*/ 2147483647 h 218"/>
              <a:gd name="T30" fmla="*/ 2147483647 w 241"/>
              <a:gd name="T31" fmla="*/ 2147483647 h 218"/>
              <a:gd name="T32" fmla="*/ 2147483647 w 241"/>
              <a:gd name="T33" fmla="*/ 2147483647 h 218"/>
              <a:gd name="T34" fmla="*/ 2147483647 w 241"/>
              <a:gd name="T35" fmla="*/ 2147483647 h 218"/>
              <a:gd name="T36" fmla="*/ 2147483647 w 241"/>
              <a:gd name="T37" fmla="*/ 2147483647 h 218"/>
              <a:gd name="T38" fmla="*/ 2147483647 w 241"/>
              <a:gd name="T39" fmla="*/ 2147483647 h 218"/>
              <a:gd name="T40" fmla="*/ 2147483647 w 241"/>
              <a:gd name="T41" fmla="*/ 2147483647 h 218"/>
              <a:gd name="T42" fmla="*/ 2147483647 w 241"/>
              <a:gd name="T43" fmla="*/ 2147483647 h 218"/>
              <a:gd name="T44" fmla="*/ 2147483647 w 241"/>
              <a:gd name="T45" fmla="*/ 2147483647 h 218"/>
              <a:gd name="T46" fmla="*/ 2147483647 w 241"/>
              <a:gd name="T47" fmla="*/ 2147483647 h 218"/>
              <a:gd name="T48" fmla="*/ 2147483647 w 241"/>
              <a:gd name="T49" fmla="*/ 2147483647 h 218"/>
              <a:gd name="T50" fmla="*/ 2147483647 w 241"/>
              <a:gd name="T51" fmla="*/ 2147483647 h 218"/>
              <a:gd name="T52" fmla="*/ 2147483647 w 241"/>
              <a:gd name="T53" fmla="*/ 2147483647 h 218"/>
              <a:gd name="T54" fmla="*/ 2147483647 w 241"/>
              <a:gd name="T55" fmla="*/ 2147483647 h 218"/>
              <a:gd name="T56" fmla="*/ 2147483647 w 241"/>
              <a:gd name="T57" fmla="*/ 2147483647 h 218"/>
              <a:gd name="T58" fmla="*/ 2147483647 w 241"/>
              <a:gd name="T59" fmla="*/ 2147483647 h 218"/>
              <a:gd name="T60" fmla="*/ 2147483647 w 241"/>
              <a:gd name="T61" fmla="*/ 2147483647 h 218"/>
              <a:gd name="T62" fmla="*/ 2147483647 w 241"/>
              <a:gd name="T63" fmla="*/ 2147483647 h 218"/>
              <a:gd name="T64" fmla="*/ 2147483647 w 241"/>
              <a:gd name="T65" fmla="*/ 2147483647 h 218"/>
              <a:gd name="T66" fmla="*/ 2147483647 w 241"/>
              <a:gd name="T67" fmla="*/ 2147483647 h 218"/>
              <a:gd name="T68" fmla="*/ 2147483647 w 241"/>
              <a:gd name="T69" fmla="*/ 2147483647 h 218"/>
              <a:gd name="T70" fmla="*/ 2147483647 w 241"/>
              <a:gd name="T71" fmla="*/ 2147483647 h 218"/>
              <a:gd name="T72" fmla="*/ 2147483647 w 241"/>
              <a:gd name="T73" fmla="*/ 2147483647 h 218"/>
              <a:gd name="T74" fmla="*/ 2147483647 w 241"/>
              <a:gd name="T75" fmla="*/ 2147483647 h 218"/>
              <a:gd name="T76" fmla="*/ 2147483647 w 241"/>
              <a:gd name="T77" fmla="*/ 2147483647 h 218"/>
              <a:gd name="T78" fmla="*/ 2147483647 w 241"/>
              <a:gd name="T79" fmla="*/ 2147483647 h 218"/>
              <a:gd name="T80" fmla="*/ 2147483647 w 241"/>
              <a:gd name="T81" fmla="*/ 2147483647 h 218"/>
              <a:gd name="T82" fmla="*/ 2147483647 w 241"/>
              <a:gd name="T83" fmla="*/ 2147483647 h 218"/>
              <a:gd name="T84" fmla="*/ 2147483647 w 241"/>
              <a:gd name="T85" fmla="*/ 2147483647 h 218"/>
              <a:gd name="T86" fmla="*/ 2147483647 w 241"/>
              <a:gd name="T87" fmla="*/ 2147483647 h 218"/>
              <a:gd name="T88" fmla="*/ 2147483647 w 241"/>
              <a:gd name="T89" fmla="*/ 2147483647 h 218"/>
              <a:gd name="T90" fmla="*/ 2147483647 w 241"/>
              <a:gd name="T91" fmla="*/ 2147483647 h 218"/>
              <a:gd name="T92" fmla="*/ 2147483647 w 241"/>
              <a:gd name="T93" fmla="*/ 2147483647 h 218"/>
              <a:gd name="T94" fmla="*/ 2147483647 w 241"/>
              <a:gd name="T95" fmla="*/ 2147483647 h 218"/>
              <a:gd name="T96" fmla="*/ 2147483647 w 241"/>
              <a:gd name="T97" fmla="*/ 2147483647 h 218"/>
              <a:gd name="T98" fmla="*/ 2147483647 w 241"/>
              <a:gd name="T99" fmla="*/ 2147483647 h 218"/>
              <a:gd name="T100" fmla="*/ 2147483647 w 241"/>
              <a:gd name="T101" fmla="*/ 2147483647 h 218"/>
              <a:gd name="T102" fmla="*/ 2147483647 w 241"/>
              <a:gd name="T103" fmla="*/ 2147483647 h 218"/>
              <a:gd name="T104" fmla="*/ 2147483647 w 241"/>
              <a:gd name="T105" fmla="*/ 2147483647 h 218"/>
              <a:gd name="T106" fmla="*/ 2147483647 w 241"/>
              <a:gd name="T107" fmla="*/ 2147483647 h 218"/>
              <a:gd name="T108" fmla="*/ 2147483647 w 241"/>
              <a:gd name="T109" fmla="*/ 2147483647 h 2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1" h="218">
                <a:moveTo>
                  <a:pt x="0" y="121"/>
                </a:moveTo>
                <a:lnTo>
                  <a:pt x="23" y="129"/>
                </a:lnTo>
                <a:lnTo>
                  <a:pt x="46" y="129"/>
                </a:lnTo>
                <a:lnTo>
                  <a:pt x="77" y="121"/>
                </a:lnTo>
                <a:lnTo>
                  <a:pt x="79" y="103"/>
                </a:lnTo>
                <a:lnTo>
                  <a:pt x="83" y="99"/>
                </a:lnTo>
                <a:lnTo>
                  <a:pt x="99" y="97"/>
                </a:lnTo>
                <a:lnTo>
                  <a:pt x="96" y="94"/>
                </a:lnTo>
                <a:lnTo>
                  <a:pt x="104" y="89"/>
                </a:lnTo>
                <a:lnTo>
                  <a:pt x="110" y="89"/>
                </a:lnTo>
                <a:lnTo>
                  <a:pt x="113" y="92"/>
                </a:lnTo>
                <a:lnTo>
                  <a:pt x="121" y="87"/>
                </a:lnTo>
                <a:lnTo>
                  <a:pt x="120" y="78"/>
                </a:lnTo>
                <a:lnTo>
                  <a:pt x="123" y="69"/>
                </a:lnTo>
                <a:lnTo>
                  <a:pt x="135" y="63"/>
                </a:lnTo>
                <a:lnTo>
                  <a:pt x="129" y="52"/>
                </a:lnTo>
                <a:lnTo>
                  <a:pt x="146" y="51"/>
                </a:lnTo>
                <a:lnTo>
                  <a:pt x="146" y="46"/>
                </a:lnTo>
                <a:lnTo>
                  <a:pt x="144" y="43"/>
                </a:lnTo>
                <a:lnTo>
                  <a:pt x="151" y="36"/>
                </a:lnTo>
                <a:lnTo>
                  <a:pt x="154" y="28"/>
                </a:lnTo>
                <a:lnTo>
                  <a:pt x="148" y="16"/>
                </a:lnTo>
                <a:lnTo>
                  <a:pt x="154" y="10"/>
                </a:lnTo>
                <a:lnTo>
                  <a:pt x="166" y="4"/>
                </a:lnTo>
                <a:lnTo>
                  <a:pt x="187" y="4"/>
                </a:lnTo>
                <a:lnTo>
                  <a:pt x="195" y="0"/>
                </a:lnTo>
                <a:lnTo>
                  <a:pt x="203" y="1"/>
                </a:lnTo>
                <a:lnTo>
                  <a:pt x="207" y="2"/>
                </a:lnTo>
                <a:lnTo>
                  <a:pt x="207" y="5"/>
                </a:lnTo>
                <a:lnTo>
                  <a:pt x="213" y="6"/>
                </a:lnTo>
                <a:lnTo>
                  <a:pt x="216" y="14"/>
                </a:lnTo>
                <a:lnTo>
                  <a:pt x="214" y="17"/>
                </a:lnTo>
                <a:lnTo>
                  <a:pt x="218" y="21"/>
                </a:lnTo>
                <a:lnTo>
                  <a:pt x="223" y="20"/>
                </a:lnTo>
                <a:lnTo>
                  <a:pt x="228" y="25"/>
                </a:lnTo>
                <a:lnTo>
                  <a:pt x="241" y="27"/>
                </a:lnTo>
                <a:lnTo>
                  <a:pt x="230" y="34"/>
                </a:lnTo>
                <a:lnTo>
                  <a:pt x="227" y="41"/>
                </a:lnTo>
                <a:lnTo>
                  <a:pt x="222" y="39"/>
                </a:lnTo>
                <a:lnTo>
                  <a:pt x="210" y="44"/>
                </a:lnTo>
                <a:lnTo>
                  <a:pt x="192" y="39"/>
                </a:lnTo>
                <a:lnTo>
                  <a:pt x="186" y="42"/>
                </a:lnTo>
                <a:lnTo>
                  <a:pt x="184" y="46"/>
                </a:lnTo>
                <a:lnTo>
                  <a:pt x="187" y="49"/>
                </a:lnTo>
                <a:lnTo>
                  <a:pt x="185" y="51"/>
                </a:lnTo>
                <a:lnTo>
                  <a:pt x="191" y="53"/>
                </a:lnTo>
                <a:lnTo>
                  <a:pt x="186" y="57"/>
                </a:lnTo>
                <a:lnTo>
                  <a:pt x="189" y="61"/>
                </a:lnTo>
                <a:lnTo>
                  <a:pt x="187" y="66"/>
                </a:lnTo>
                <a:lnTo>
                  <a:pt x="192" y="69"/>
                </a:lnTo>
                <a:lnTo>
                  <a:pt x="192" y="73"/>
                </a:lnTo>
                <a:lnTo>
                  <a:pt x="196" y="73"/>
                </a:lnTo>
                <a:lnTo>
                  <a:pt x="197" y="78"/>
                </a:lnTo>
                <a:lnTo>
                  <a:pt x="201" y="78"/>
                </a:lnTo>
                <a:lnTo>
                  <a:pt x="206" y="82"/>
                </a:lnTo>
                <a:lnTo>
                  <a:pt x="195" y="88"/>
                </a:lnTo>
                <a:lnTo>
                  <a:pt x="194" y="100"/>
                </a:lnTo>
                <a:lnTo>
                  <a:pt x="197" y="102"/>
                </a:lnTo>
                <a:lnTo>
                  <a:pt x="185" y="112"/>
                </a:lnTo>
                <a:lnTo>
                  <a:pt x="186" y="116"/>
                </a:lnTo>
                <a:lnTo>
                  <a:pt x="178" y="120"/>
                </a:lnTo>
                <a:lnTo>
                  <a:pt x="172" y="134"/>
                </a:lnTo>
                <a:lnTo>
                  <a:pt x="164" y="138"/>
                </a:lnTo>
                <a:lnTo>
                  <a:pt x="157" y="152"/>
                </a:lnTo>
                <a:lnTo>
                  <a:pt x="142" y="156"/>
                </a:lnTo>
                <a:lnTo>
                  <a:pt x="139" y="151"/>
                </a:lnTo>
                <a:lnTo>
                  <a:pt x="135" y="151"/>
                </a:lnTo>
                <a:lnTo>
                  <a:pt x="124" y="164"/>
                </a:lnTo>
                <a:lnTo>
                  <a:pt x="123" y="171"/>
                </a:lnTo>
                <a:lnTo>
                  <a:pt x="132" y="174"/>
                </a:lnTo>
                <a:lnTo>
                  <a:pt x="131" y="183"/>
                </a:lnTo>
                <a:lnTo>
                  <a:pt x="134" y="187"/>
                </a:lnTo>
                <a:lnTo>
                  <a:pt x="140" y="188"/>
                </a:lnTo>
                <a:lnTo>
                  <a:pt x="146" y="207"/>
                </a:lnTo>
                <a:lnTo>
                  <a:pt x="141" y="210"/>
                </a:lnTo>
                <a:lnTo>
                  <a:pt x="138" y="207"/>
                </a:lnTo>
                <a:lnTo>
                  <a:pt x="130" y="211"/>
                </a:lnTo>
                <a:lnTo>
                  <a:pt x="113" y="209"/>
                </a:lnTo>
                <a:lnTo>
                  <a:pt x="112" y="214"/>
                </a:lnTo>
                <a:lnTo>
                  <a:pt x="106" y="215"/>
                </a:lnTo>
                <a:lnTo>
                  <a:pt x="105" y="217"/>
                </a:lnTo>
                <a:lnTo>
                  <a:pt x="104" y="216"/>
                </a:lnTo>
                <a:lnTo>
                  <a:pt x="104" y="218"/>
                </a:lnTo>
                <a:lnTo>
                  <a:pt x="102" y="218"/>
                </a:lnTo>
                <a:lnTo>
                  <a:pt x="102" y="215"/>
                </a:lnTo>
                <a:lnTo>
                  <a:pt x="102" y="217"/>
                </a:lnTo>
                <a:lnTo>
                  <a:pt x="95" y="216"/>
                </a:lnTo>
                <a:lnTo>
                  <a:pt x="90" y="205"/>
                </a:lnTo>
                <a:lnTo>
                  <a:pt x="91" y="202"/>
                </a:lnTo>
                <a:lnTo>
                  <a:pt x="83" y="201"/>
                </a:lnTo>
                <a:lnTo>
                  <a:pt x="84" y="195"/>
                </a:lnTo>
                <a:lnTo>
                  <a:pt x="79" y="189"/>
                </a:lnTo>
                <a:lnTo>
                  <a:pt x="75" y="190"/>
                </a:lnTo>
                <a:lnTo>
                  <a:pt x="80" y="192"/>
                </a:lnTo>
                <a:lnTo>
                  <a:pt x="56" y="193"/>
                </a:lnTo>
                <a:lnTo>
                  <a:pt x="54" y="196"/>
                </a:lnTo>
                <a:lnTo>
                  <a:pt x="46" y="193"/>
                </a:lnTo>
                <a:lnTo>
                  <a:pt x="46" y="191"/>
                </a:lnTo>
                <a:lnTo>
                  <a:pt x="37" y="195"/>
                </a:lnTo>
                <a:lnTo>
                  <a:pt x="19" y="195"/>
                </a:lnTo>
                <a:lnTo>
                  <a:pt x="15" y="198"/>
                </a:lnTo>
                <a:lnTo>
                  <a:pt x="11" y="195"/>
                </a:lnTo>
                <a:lnTo>
                  <a:pt x="15" y="179"/>
                </a:lnTo>
                <a:lnTo>
                  <a:pt x="21" y="177"/>
                </a:lnTo>
                <a:lnTo>
                  <a:pt x="23" y="174"/>
                </a:lnTo>
                <a:lnTo>
                  <a:pt x="34" y="173"/>
                </a:lnTo>
                <a:lnTo>
                  <a:pt x="36" y="165"/>
                </a:lnTo>
                <a:lnTo>
                  <a:pt x="28" y="163"/>
                </a:lnTo>
                <a:lnTo>
                  <a:pt x="28" y="147"/>
                </a:lnTo>
                <a:lnTo>
                  <a:pt x="15" y="142"/>
                </a:lnTo>
                <a:lnTo>
                  <a:pt x="0" y="121"/>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9" name="Freeform 128"/>
          <p:cNvSpPr>
            <a:spLocks/>
          </p:cNvSpPr>
          <p:nvPr/>
        </p:nvSpPr>
        <p:spPr bwMode="auto">
          <a:xfrm>
            <a:off x="5326063" y="3889375"/>
            <a:ext cx="52387" cy="30163"/>
          </a:xfrm>
          <a:custGeom>
            <a:avLst/>
            <a:gdLst>
              <a:gd name="T0" fmla="*/ 2147483647 w 32"/>
              <a:gd name="T1" fmla="*/ 2147483647 h 19"/>
              <a:gd name="T2" fmla="*/ 2147483647 w 32"/>
              <a:gd name="T3" fmla="*/ 0 h 19"/>
              <a:gd name="T4" fmla="*/ 2147483647 w 32"/>
              <a:gd name="T5" fmla="*/ 2147483647 h 19"/>
              <a:gd name="T6" fmla="*/ 2147483647 w 32"/>
              <a:gd name="T7" fmla="*/ 2147483647 h 19"/>
              <a:gd name="T8" fmla="*/ 2147483647 w 32"/>
              <a:gd name="T9" fmla="*/ 2147483647 h 19"/>
              <a:gd name="T10" fmla="*/ 2147483647 w 32"/>
              <a:gd name="T11" fmla="*/ 2147483647 h 19"/>
              <a:gd name="T12" fmla="*/ 2147483647 w 32"/>
              <a:gd name="T13" fmla="*/ 2147483647 h 19"/>
              <a:gd name="T14" fmla="*/ 2147483647 w 32"/>
              <a:gd name="T15" fmla="*/ 2147483647 h 19"/>
              <a:gd name="T16" fmla="*/ 0 w 32"/>
              <a:gd name="T17" fmla="*/ 2147483647 h 19"/>
              <a:gd name="T18" fmla="*/ 2147483647 w 32"/>
              <a:gd name="T19" fmla="*/ 2147483647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2" h="19">
                <a:moveTo>
                  <a:pt x="9" y="8"/>
                </a:moveTo>
                <a:lnTo>
                  <a:pt x="32" y="0"/>
                </a:lnTo>
                <a:lnTo>
                  <a:pt x="23" y="8"/>
                </a:lnTo>
                <a:lnTo>
                  <a:pt x="25" y="13"/>
                </a:lnTo>
                <a:lnTo>
                  <a:pt x="20" y="13"/>
                </a:lnTo>
                <a:lnTo>
                  <a:pt x="15" y="17"/>
                </a:lnTo>
                <a:lnTo>
                  <a:pt x="6" y="19"/>
                </a:lnTo>
                <a:lnTo>
                  <a:pt x="2" y="16"/>
                </a:lnTo>
                <a:lnTo>
                  <a:pt x="0" y="11"/>
                </a:lnTo>
                <a:lnTo>
                  <a:pt x="9" y="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0" name="Freeform 129"/>
          <p:cNvSpPr>
            <a:spLocks/>
          </p:cNvSpPr>
          <p:nvPr/>
        </p:nvSpPr>
        <p:spPr bwMode="auto">
          <a:xfrm>
            <a:off x="5391150" y="3919538"/>
            <a:ext cx="34925" cy="42862"/>
          </a:xfrm>
          <a:custGeom>
            <a:avLst/>
            <a:gdLst>
              <a:gd name="T0" fmla="*/ 2147483647 w 21"/>
              <a:gd name="T1" fmla="*/ 0 h 26"/>
              <a:gd name="T2" fmla="*/ 2147483647 w 21"/>
              <a:gd name="T3" fmla="*/ 0 h 26"/>
              <a:gd name="T4" fmla="*/ 2147483647 w 21"/>
              <a:gd name="T5" fmla="*/ 2147483647 h 26"/>
              <a:gd name="T6" fmla="*/ 2147483647 w 21"/>
              <a:gd name="T7" fmla="*/ 2147483647 h 26"/>
              <a:gd name="T8" fmla="*/ 2147483647 w 21"/>
              <a:gd name="T9" fmla="*/ 2147483647 h 26"/>
              <a:gd name="T10" fmla="*/ 2147483647 w 21"/>
              <a:gd name="T11" fmla="*/ 2147483647 h 26"/>
              <a:gd name="T12" fmla="*/ 2147483647 w 21"/>
              <a:gd name="T13" fmla="*/ 2147483647 h 26"/>
              <a:gd name="T14" fmla="*/ 2147483647 w 21"/>
              <a:gd name="T15" fmla="*/ 2147483647 h 26"/>
              <a:gd name="T16" fmla="*/ 2147483647 w 21"/>
              <a:gd name="T17" fmla="*/ 2147483647 h 26"/>
              <a:gd name="T18" fmla="*/ 2147483647 w 21"/>
              <a:gd name="T19" fmla="*/ 2147483647 h 26"/>
              <a:gd name="T20" fmla="*/ 2147483647 w 21"/>
              <a:gd name="T21" fmla="*/ 2147483647 h 26"/>
              <a:gd name="T22" fmla="*/ 0 w 21"/>
              <a:gd name="T23" fmla="*/ 2147483647 h 26"/>
              <a:gd name="T24" fmla="*/ 2147483647 w 21"/>
              <a:gd name="T25" fmla="*/ 2147483647 h 26"/>
              <a:gd name="T26" fmla="*/ 2147483647 w 21"/>
              <a:gd name="T27" fmla="*/ 0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26">
                <a:moveTo>
                  <a:pt x="12" y="0"/>
                </a:moveTo>
                <a:lnTo>
                  <a:pt x="19" y="0"/>
                </a:lnTo>
                <a:lnTo>
                  <a:pt x="18" y="2"/>
                </a:lnTo>
                <a:lnTo>
                  <a:pt x="21" y="7"/>
                </a:lnTo>
                <a:lnTo>
                  <a:pt x="16" y="12"/>
                </a:lnTo>
                <a:lnTo>
                  <a:pt x="18" y="13"/>
                </a:lnTo>
                <a:lnTo>
                  <a:pt x="14" y="13"/>
                </a:lnTo>
                <a:lnTo>
                  <a:pt x="12" y="16"/>
                </a:lnTo>
                <a:lnTo>
                  <a:pt x="13" y="18"/>
                </a:lnTo>
                <a:lnTo>
                  <a:pt x="7" y="23"/>
                </a:lnTo>
                <a:lnTo>
                  <a:pt x="4" y="26"/>
                </a:lnTo>
                <a:lnTo>
                  <a:pt x="0" y="26"/>
                </a:lnTo>
                <a:lnTo>
                  <a:pt x="7" y="5"/>
                </a:lnTo>
                <a:lnTo>
                  <a:pt x="12" y="0"/>
                </a:lnTo>
                <a:close/>
              </a:path>
            </a:pathLst>
          </a:custGeom>
          <a:solidFill>
            <a:srgbClr val="DDDDDD"/>
          </a:solidFill>
          <a:ln w="4826">
            <a:solidFill>
              <a:srgbClr val="6E6E6E"/>
            </a:solidFill>
            <a:prstDash val="solid"/>
            <a:round/>
            <a:headEnd/>
            <a:tailEnd/>
          </a:ln>
        </p:spPr>
        <p:txBody>
          <a:bodyPr/>
          <a:lstStyle/>
          <a:p>
            <a:endParaRPr lang="en-US"/>
          </a:p>
        </p:txBody>
      </p:sp>
      <p:sp>
        <p:nvSpPr>
          <p:cNvPr id="3201" name="Freeform 130"/>
          <p:cNvSpPr>
            <a:spLocks noEditPoints="1"/>
          </p:cNvSpPr>
          <p:nvPr/>
        </p:nvSpPr>
        <p:spPr bwMode="auto">
          <a:xfrm>
            <a:off x="7512050" y="3803650"/>
            <a:ext cx="80963" cy="153988"/>
          </a:xfrm>
          <a:custGeom>
            <a:avLst/>
            <a:gdLst>
              <a:gd name="T0" fmla="*/ 0 w 49"/>
              <a:gd name="T1" fmla="*/ 2147483647 h 94"/>
              <a:gd name="T2" fmla="*/ 2147483647 w 49"/>
              <a:gd name="T3" fmla="*/ 2147483647 h 94"/>
              <a:gd name="T4" fmla="*/ 2147483647 w 49"/>
              <a:gd name="T5" fmla="*/ 2147483647 h 94"/>
              <a:gd name="T6" fmla="*/ 2147483647 w 49"/>
              <a:gd name="T7" fmla="*/ 2147483647 h 94"/>
              <a:gd name="T8" fmla="*/ 2147483647 w 49"/>
              <a:gd name="T9" fmla="*/ 2147483647 h 94"/>
              <a:gd name="T10" fmla="*/ 2147483647 w 49"/>
              <a:gd name="T11" fmla="*/ 2147483647 h 94"/>
              <a:gd name="T12" fmla="*/ 2147483647 w 49"/>
              <a:gd name="T13" fmla="*/ 2147483647 h 94"/>
              <a:gd name="T14" fmla="*/ 2147483647 w 49"/>
              <a:gd name="T15" fmla="*/ 2147483647 h 94"/>
              <a:gd name="T16" fmla="*/ 2147483647 w 49"/>
              <a:gd name="T17" fmla="*/ 2147483647 h 94"/>
              <a:gd name="T18" fmla="*/ 2147483647 w 49"/>
              <a:gd name="T19" fmla="*/ 2147483647 h 94"/>
              <a:gd name="T20" fmla="*/ 2147483647 w 49"/>
              <a:gd name="T21" fmla="*/ 2147483647 h 94"/>
              <a:gd name="T22" fmla="*/ 2147483647 w 49"/>
              <a:gd name="T23" fmla="*/ 2147483647 h 94"/>
              <a:gd name="T24" fmla="*/ 2147483647 w 49"/>
              <a:gd name="T25" fmla="*/ 2147483647 h 94"/>
              <a:gd name="T26" fmla="*/ 2147483647 w 49"/>
              <a:gd name="T27" fmla="*/ 2147483647 h 94"/>
              <a:gd name="T28" fmla="*/ 2147483647 w 49"/>
              <a:gd name="T29" fmla="*/ 2147483647 h 94"/>
              <a:gd name="T30" fmla="*/ 2147483647 w 49"/>
              <a:gd name="T31" fmla="*/ 2147483647 h 94"/>
              <a:gd name="T32" fmla="*/ 2147483647 w 49"/>
              <a:gd name="T33" fmla="*/ 2147483647 h 94"/>
              <a:gd name="T34" fmla="*/ 2147483647 w 49"/>
              <a:gd name="T35" fmla="*/ 2147483647 h 94"/>
              <a:gd name="T36" fmla="*/ 2147483647 w 49"/>
              <a:gd name="T37" fmla="*/ 2147483647 h 94"/>
              <a:gd name="T38" fmla="*/ 2147483647 w 49"/>
              <a:gd name="T39" fmla="*/ 2147483647 h 94"/>
              <a:gd name="T40" fmla="*/ 2147483647 w 49"/>
              <a:gd name="T41" fmla="*/ 2147483647 h 94"/>
              <a:gd name="T42" fmla="*/ 2147483647 w 49"/>
              <a:gd name="T43" fmla="*/ 2147483647 h 94"/>
              <a:gd name="T44" fmla="*/ 2147483647 w 49"/>
              <a:gd name="T45" fmla="*/ 2147483647 h 94"/>
              <a:gd name="T46" fmla="*/ 2147483647 w 49"/>
              <a:gd name="T47" fmla="*/ 2147483647 h 94"/>
              <a:gd name="T48" fmla="*/ 2147483647 w 49"/>
              <a:gd name="T49" fmla="*/ 2147483647 h 94"/>
              <a:gd name="T50" fmla="*/ 0 w 49"/>
              <a:gd name="T51" fmla="*/ 2147483647 h 94"/>
              <a:gd name="T52" fmla="*/ 2147483647 w 49"/>
              <a:gd name="T53" fmla="*/ 2147483647 h 94"/>
              <a:gd name="T54" fmla="*/ 2147483647 w 49"/>
              <a:gd name="T55" fmla="*/ 2147483647 h 94"/>
              <a:gd name="T56" fmla="*/ 2147483647 w 49"/>
              <a:gd name="T57" fmla="*/ 2147483647 h 94"/>
              <a:gd name="T58" fmla="*/ 2147483647 w 49"/>
              <a:gd name="T59" fmla="*/ 2147483647 h 94"/>
              <a:gd name="T60" fmla="*/ 2147483647 w 49"/>
              <a:gd name="T61" fmla="*/ 2147483647 h 94"/>
              <a:gd name="T62" fmla="*/ 2147483647 w 49"/>
              <a:gd name="T63" fmla="*/ 2147483647 h 94"/>
              <a:gd name="T64" fmla="*/ 2147483647 w 49"/>
              <a:gd name="T65" fmla="*/ 2147483647 h 94"/>
              <a:gd name="T66" fmla="*/ 2147483647 w 49"/>
              <a:gd name="T67" fmla="*/ 2147483647 h 94"/>
              <a:gd name="T68" fmla="*/ 2147483647 w 49"/>
              <a:gd name="T69" fmla="*/ 2147483647 h 94"/>
              <a:gd name="T70" fmla="*/ 2147483647 w 49"/>
              <a:gd name="T71" fmla="*/ 2147483647 h 94"/>
              <a:gd name="T72" fmla="*/ 2147483647 w 49"/>
              <a:gd name="T73" fmla="*/ 2147483647 h 94"/>
              <a:gd name="T74" fmla="*/ 2147483647 w 49"/>
              <a:gd name="T75" fmla="*/ 2147483647 h 94"/>
              <a:gd name="T76" fmla="*/ 2147483647 w 49"/>
              <a:gd name="T77" fmla="*/ 2147483647 h 94"/>
              <a:gd name="T78" fmla="*/ 2147483647 w 49"/>
              <a:gd name="T79" fmla="*/ 2147483647 h 94"/>
              <a:gd name="T80" fmla="*/ 2147483647 w 49"/>
              <a:gd name="T81" fmla="*/ 2147483647 h 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9" h="94">
                <a:moveTo>
                  <a:pt x="3" y="73"/>
                </a:moveTo>
                <a:lnTo>
                  <a:pt x="0" y="75"/>
                </a:lnTo>
                <a:lnTo>
                  <a:pt x="2" y="72"/>
                </a:lnTo>
                <a:lnTo>
                  <a:pt x="3" y="73"/>
                </a:lnTo>
                <a:close/>
                <a:moveTo>
                  <a:pt x="10" y="89"/>
                </a:moveTo>
                <a:lnTo>
                  <a:pt x="10" y="93"/>
                </a:lnTo>
                <a:lnTo>
                  <a:pt x="0" y="94"/>
                </a:lnTo>
                <a:lnTo>
                  <a:pt x="3" y="91"/>
                </a:lnTo>
                <a:lnTo>
                  <a:pt x="10" y="89"/>
                </a:lnTo>
                <a:close/>
                <a:moveTo>
                  <a:pt x="8" y="15"/>
                </a:moveTo>
                <a:lnTo>
                  <a:pt x="14" y="7"/>
                </a:lnTo>
                <a:lnTo>
                  <a:pt x="28" y="6"/>
                </a:lnTo>
                <a:lnTo>
                  <a:pt x="32" y="0"/>
                </a:lnTo>
                <a:lnTo>
                  <a:pt x="47" y="29"/>
                </a:lnTo>
                <a:lnTo>
                  <a:pt x="46" y="46"/>
                </a:lnTo>
                <a:lnTo>
                  <a:pt x="49" y="47"/>
                </a:lnTo>
                <a:lnTo>
                  <a:pt x="47" y="56"/>
                </a:lnTo>
                <a:lnTo>
                  <a:pt x="43" y="63"/>
                </a:lnTo>
                <a:lnTo>
                  <a:pt x="34" y="61"/>
                </a:lnTo>
                <a:lnTo>
                  <a:pt x="32" y="64"/>
                </a:lnTo>
                <a:lnTo>
                  <a:pt x="34" y="64"/>
                </a:lnTo>
                <a:lnTo>
                  <a:pt x="32" y="67"/>
                </a:lnTo>
                <a:lnTo>
                  <a:pt x="31" y="65"/>
                </a:lnTo>
                <a:lnTo>
                  <a:pt x="21" y="65"/>
                </a:lnTo>
                <a:lnTo>
                  <a:pt x="23" y="69"/>
                </a:lnTo>
                <a:lnTo>
                  <a:pt x="21" y="71"/>
                </a:lnTo>
                <a:lnTo>
                  <a:pt x="18" y="67"/>
                </a:lnTo>
                <a:lnTo>
                  <a:pt x="19" y="71"/>
                </a:lnTo>
                <a:lnTo>
                  <a:pt x="18" y="73"/>
                </a:lnTo>
                <a:lnTo>
                  <a:pt x="14" y="72"/>
                </a:lnTo>
                <a:lnTo>
                  <a:pt x="17" y="69"/>
                </a:lnTo>
                <a:lnTo>
                  <a:pt x="11" y="74"/>
                </a:lnTo>
                <a:lnTo>
                  <a:pt x="9" y="71"/>
                </a:lnTo>
                <a:lnTo>
                  <a:pt x="7" y="76"/>
                </a:lnTo>
                <a:lnTo>
                  <a:pt x="5" y="75"/>
                </a:lnTo>
                <a:lnTo>
                  <a:pt x="2" y="69"/>
                </a:lnTo>
                <a:lnTo>
                  <a:pt x="4" y="72"/>
                </a:lnTo>
                <a:lnTo>
                  <a:pt x="7" y="68"/>
                </a:lnTo>
                <a:lnTo>
                  <a:pt x="3" y="68"/>
                </a:lnTo>
                <a:lnTo>
                  <a:pt x="4" y="65"/>
                </a:lnTo>
                <a:lnTo>
                  <a:pt x="2" y="63"/>
                </a:lnTo>
                <a:lnTo>
                  <a:pt x="4" y="63"/>
                </a:lnTo>
                <a:lnTo>
                  <a:pt x="4" y="59"/>
                </a:lnTo>
                <a:lnTo>
                  <a:pt x="8" y="55"/>
                </a:lnTo>
                <a:lnTo>
                  <a:pt x="5" y="53"/>
                </a:lnTo>
                <a:lnTo>
                  <a:pt x="10" y="49"/>
                </a:lnTo>
                <a:lnTo>
                  <a:pt x="7" y="48"/>
                </a:lnTo>
                <a:lnTo>
                  <a:pt x="11" y="46"/>
                </a:lnTo>
                <a:lnTo>
                  <a:pt x="6" y="45"/>
                </a:lnTo>
                <a:lnTo>
                  <a:pt x="5" y="34"/>
                </a:lnTo>
                <a:lnTo>
                  <a:pt x="2" y="37"/>
                </a:lnTo>
                <a:lnTo>
                  <a:pt x="0" y="34"/>
                </a:lnTo>
                <a:lnTo>
                  <a:pt x="2" y="30"/>
                </a:lnTo>
                <a:lnTo>
                  <a:pt x="2" y="33"/>
                </a:lnTo>
                <a:lnTo>
                  <a:pt x="4" y="32"/>
                </a:lnTo>
                <a:lnTo>
                  <a:pt x="3" y="30"/>
                </a:lnTo>
                <a:lnTo>
                  <a:pt x="5" y="32"/>
                </a:lnTo>
                <a:lnTo>
                  <a:pt x="5" y="29"/>
                </a:lnTo>
                <a:lnTo>
                  <a:pt x="9" y="30"/>
                </a:lnTo>
                <a:lnTo>
                  <a:pt x="10" y="34"/>
                </a:lnTo>
                <a:lnTo>
                  <a:pt x="12" y="31"/>
                </a:lnTo>
                <a:lnTo>
                  <a:pt x="9" y="29"/>
                </a:lnTo>
                <a:lnTo>
                  <a:pt x="10" y="26"/>
                </a:lnTo>
                <a:lnTo>
                  <a:pt x="7" y="27"/>
                </a:lnTo>
                <a:lnTo>
                  <a:pt x="10" y="25"/>
                </a:lnTo>
                <a:lnTo>
                  <a:pt x="6" y="18"/>
                </a:lnTo>
                <a:lnTo>
                  <a:pt x="8" y="15"/>
                </a:lnTo>
                <a:close/>
                <a:moveTo>
                  <a:pt x="4" y="15"/>
                </a:moveTo>
                <a:lnTo>
                  <a:pt x="4" y="15"/>
                </a:lnTo>
                <a:lnTo>
                  <a:pt x="6" y="19"/>
                </a:lnTo>
                <a:lnTo>
                  <a:pt x="3" y="18"/>
                </a:lnTo>
                <a:lnTo>
                  <a:pt x="4" y="15"/>
                </a:lnTo>
                <a:close/>
                <a:moveTo>
                  <a:pt x="37" y="65"/>
                </a:moveTo>
                <a:lnTo>
                  <a:pt x="35" y="69"/>
                </a:lnTo>
                <a:lnTo>
                  <a:pt x="33" y="67"/>
                </a:lnTo>
                <a:lnTo>
                  <a:pt x="37" y="65"/>
                </a:lnTo>
                <a:close/>
                <a:moveTo>
                  <a:pt x="26" y="66"/>
                </a:moveTo>
                <a:lnTo>
                  <a:pt x="28" y="69"/>
                </a:lnTo>
                <a:lnTo>
                  <a:pt x="25" y="69"/>
                </a:lnTo>
                <a:lnTo>
                  <a:pt x="24" y="67"/>
                </a:lnTo>
                <a:lnTo>
                  <a:pt x="26" y="6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2" name="Freeform 131"/>
          <p:cNvSpPr>
            <a:spLocks noEditPoints="1"/>
          </p:cNvSpPr>
          <p:nvPr/>
        </p:nvSpPr>
        <p:spPr bwMode="auto">
          <a:xfrm>
            <a:off x="6288088" y="3298825"/>
            <a:ext cx="1425575" cy="1047750"/>
          </a:xfrm>
          <a:custGeom>
            <a:avLst/>
            <a:gdLst>
              <a:gd name="T0" fmla="*/ 2147483647 w 866"/>
              <a:gd name="T1" fmla="*/ 2147483647 h 636"/>
              <a:gd name="T2" fmla="*/ 2147483647 w 866"/>
              <a:gd name="T3" fmla="*/ 2147483647 h 636"/>
              <a:gd name="T4" fmla="*/ 2147483647 w 866"/>
              <a:gd name="T5" fmla="*/ 2147483647 h 636"/>
              <a:gd name="T6" fmla="*/ 2147483647 w 866"/>
              <a:gd name="T7" fmla="*/ 2147483647 h 636"/>
              <a:gd name="T8" fmla="*/ 2147483647 w 866"/>
              <a:gd name="T9" fmla="*/ 2147483647 h 636"/>
              <a:gd name="T10" fmla="*/ 2147483647 w 866"/>
              <a:gd name="T11" fmla="*/ 2147483647 h 636"/>
              <a:gd name="T12" fmla="*/ 2147483647 w 866"/>
              <a:gd name="T13" fmla="*/ 2147483647 h 636"/>
              <a:gd name="T14" fmla="*/ 2147483647 w 866"/>
              <a:gd name="T15" fmla="*/ 2147483647 h 636"/>
              <a:gd name="T16" fmla="*/ 2147483647 w 866"/>
              <a:gd name="T17" fmla="*/ 2147483647 h 636"/>
              <a:gd name="T18" fmla="*/ 2147483647 w 866"/>
              <a:gd name="T19" fmla="*/ 2147483647 h 636"/>
              <a:gd name="T20" fmla="*/ 2147483647 w 866"/>
              <a:gd name="T21" fmla="*/ 2147483647 h 636"/>
              <a:gd name="T22" fmla="*/ 2147483647 w 866"/>
              <a:gd name="T23" fmla="*/ 2147483647 h 636"/>
              <a:gd name="T24" fmla="*/ 2147483647 w 866"/>
              <a:gd name="T25" fmla="*/ 2147483647 h 636"/>
              <a:gd name="T26" fmla="*/ 2147483647 w 866"/>
              <a:gd name="T27" fmla="*/ 2147483647 h 636"/>
              <a:gd name="T28" fmla="*/ 2147483647 w 866"/>
              <a:gd name="T29" fmla="*/ 2147483647 h 636"/>
              <a:gd name="T30" fmla="*/ 2147483647 w 866"/>
              <a:gd name="T31" fmla="*/ 2147483647 h 636"/>
              <a:gd name="T32" fmla="*/ 2147483647 w 866"/>
              <a:gd name="T33" fmla="*/ 2147483647 h 636"/>
              <a:gd name="T34" fmla="*/ 2147483647 w 866"/>
              <a:gd name="T35" fmla="*/ 2147483647 h 636"/>
              <a:gd name="T36" fmla="*/ 2147483647 w 866"/>
              <a:gd name="T37" fmla="*/ 2147483647 h 636"/>
              <a:gd name="T38" fmla="*/ 2147483647 w 866"/>
              <a:gd name="T39" fmla="*/ 2147483647 h 636"/>
              <a:gd name="T40" fmla="*/ 2147483647 w 866"/>
              <a:gd name="T41" fmla="*/ 2147483647 h 636"/>
              <a:gd name="T42" fmla="*/ 2147483647 w 866"/>
              <a:gd name="T43" fmla="*/ 2147483647 h 636"/>
              <a:gd name="T44" fmla="*/ 2147483647 w 866"/>
              <a:gd name="T45" fmla="*/ 2147483647 h 636"/>
              <a:gd name="T46" fmla="*/ 2147483647 w 866"/>
              <a:gd name="T47" fmla="*/ 2147483647 h 636"/>
              <a:gd name="T48" fmla="*/ 2147483647 w 866"/>
              <a:gd name="T49" fmla="*/ 2147483647 h 636"/>
              <a:gd name="T50" fmla="*/ 2147483647 w 866"/>
              <a:gd name="T51" fmla="*/ 2147483647 h 636"/>
              <a:gd name="T52" fmla="*/ 2147483647 w 866"/>
              <a:gd name="T53" fmla="*/ 2147483647 h 636"/>
              <a:gd name="T54" fmla="*/ 2147483647 w 866"/>
              <a:gd name="T55" fmla="*/ 2147483647 h 636"/>
              <a:gd name="T56" fmla="*/ 2147483647 w 866"/>
              <a:gd name="T57" fmla="*/ 2147483647 h 636"/>
              <a:gd name="T58" fmla="*/ 2147483647 w 866"/>
              <a:gd name="T59" fmla="*/ 2147483647 h 636"/>
              <a:gd name="T60" fmla="*/ 2147483647 w 866"/>
              <a:gd name="T61" fmla="*/ 2147483647 h 636"/>
              <a:gd name="T62" fmla="*/ 2147483647 w 866"/>
              <a:gd name="T63" fmla="*/ 2147483647 h 636"/>
              <a:gd name="T64" fmla="*/ 2147483647 w 866"/>
              <a:gd name="T65" fmla="*/ 2147483647 h 636"/>
              <a:gd name="T66" fmla="*/ 2147483647 w 866"/>
              <a:gd name="T67" fmla="*/ 2147483647 h 636"/>
              <a:gd name="T68" fmla="*/ 2147483647 w 866"/>
              <a:gd name="T69" fmla="*/ 2147483647 h 636"/>
              <a:gd name="T70" fmla="*/ 2147483647 w 866"/>
              <a:gd name="T71" fmla="*/ 2147483647 h 636"/>
              <a:gd name="T72" fmla="*/ 2147483647 w 866"/>
              <a:gd name="T73" fmla="*/ 2147483647 h 636"/>
              <a:gd name="T74" fmla="*/ 2147483647 w 866"/>
              <a:gd name="T75" fmla="*/ 2147483647 h 636"/>
              <a:gd name="T76" fmla="*/ 2147483647 w 866"/>
              <a:gd name="T77" fmla="*/ 2147483647 h 636"/>
              <a:gd name="T78" fmla="*/ 2147483647 w 866"/>
              <a:gd name="T79" fmla="*/ 2147483647 h 636"/>
              <a:gd name="T80" fmla="*/ 2147483647 w 866"/>
              <a:gd name="T81" fmla="*/ 2147483647 h 636"/>
              <a:gd name="T82" fmla="*/ 2147483647 w 866"/>
              <a:gd name="T83" fmla="*/ 2147483647 h 636"/>
              <a:gd name="T84" fmla="*/ 2147483647 w 866"/>
              <a:gd name="T85" fmla="*/ 2147483647 h 636"/>
              <a:gd name="T86" fmla="*/ 2147483647 w 866"/>
              <a:gd name="T87" fmla="*/ 2147483647 h 636"/>
              <a:gd name="T88" fmla="*/ 2147483647 w 866"/>
              <a:gd name="T89" fmla="*/ 2147483647 h 636"/>
              <a:gd name="T90" fmla="*/ 2147483647 w 866"/>
              <a:gd name="T91" fmla="*/ 2147483647 h 636"/>
              <a:gd name="T92" fmla="*/ 2147483647 w 866"/>
              <a:gd name="T93" fmla="*/ 2147483647 h 636"/>
              <a:gd name="T94" fmla="*/ 2147483647 w 866"/>
              <a:gd name="T95" fmla="*/ 2147483647 h 636"/>
              <a:gd name="T96" fmla="*/ 2147483647 w 866"/>
              <a:gd name="T97" fmla="*/ 2147483647 h 636"/>
              <a:gd name="T98" fmla="*/ 2147483647 w 866"/>
              <a:gd name="T99" fmla="*/ 2147483647 h 636"/>
              <a:gd name="T100" fmla="*/ 2147483647 w 866"/>
              <a:gd name="T101" fmla="*/ 2147483647 h 636"/>
              <a:gd name="T102" fmla="*/ 2147483647 w 866"/>
              <a:gd name="T103" fmla="*/ 2147483647 h 636"/>
              <a:gd name="T104" fmla="*/ 2147483647 w 866"/>
              <a:gd name="T105" fmla="*/ 2147483647 h 636"/>
              <a:gd name="T106" fmla="*/ 2147483647 w 866"/>
              <a:gd name="T107" fmla="*/ 2147483647 h 636"/>
              <a:gd name="T108" fmla="*/ 2147483647 w 866"/>
              <a:gd name="T109" fmla="*/ 2147483647 h 636"/>
              <a:gd name="T110" fmla="*/ 2147483647 w 866"/>
              <a:gd name="T111" fmla="*/ 2147483647 h 636"/>
              <a:gd name="T112" fmla="*/ 2147483647 w 866"/>
              <a:gd name="T113" fmla="*/ 2147483647 h 636"/>
              <a:gd name="T114" fmla="*/ 2147483647 w 866"/>
              <a:gd name="T115" fmla="*/ 2147483647 h 636"/>
              <a:gd name="T116" fmla="*/ 2147483647 w 866"/>
              <a:gd name="T117" fmla="*/ 2147483647 h 636"/>
              <a:gd name="T118" fmla="*/ 2147483647 w 866"/>
              <a:gd name="T119" fmla="*/ 2147483647 h 6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66" h="636">
                <a:moveTo>
                  <a:pt x="674" y="424"/>
                </a:moveTo>
                <a:lnTo>
                  <a:pt x="684" y="429"/>
                </a:lnTo>
                <a:lnTo>
                  <a:pt x="679" y="429"/>
                </a:lnTo>
                <a:lnTo>
                  <a:pt x="674" y="424"/>
                </a:lnTo>
                <a:close/>
                <a:moveTo>
                  <a:pt x="528" y="617"/>
                </a:moveTo>
                <a:lnTo>
                  <a:pt x="523" y="622"/>
                </a:lnTo>
                <a:lnTo>
                  <a:pt x="523" y="628"/>
                </a:lnTo>
                <a:lnTo>
                  <a:pt x="516" y="634"/>
                </a:lnTo>
                <a:lnTo>
                  <a:pt x="512" y="634"/>
                </a:lnTo>
                <a:lnTo>
                  <a:pt x="511" y="636"/>
                </a:lnTo>
                <a:lnTo>
                  <a:pt x="497" y="632"/>
                </a:lnTo>
                <a:lnTo>
                  <a:pt x="496" y="620"/>
                </a:lnTo>
                <a:lnTo>
                  <a:pt x="505" y="613"/>
                </a:lnTo>
                <a:lnTo>
                  <a:pt x="504" y="614"/>
                </a:lnTo>
                <a:lnTo>
                  <a:pt x="505" y="611"/>
                </a:lnTo>
                <a:lnTo>
                  <a:pt x="508" y="612"/>
                </a:lnTo>
                <a:lnTo>
                  <a:pt x="510" y="610"/>
                </a:lnTo>
                <a:lnTo>
                  <a:pt x="525" y="608"/>
                </a:lnTo>
                <a:lnTo>
                  <a:pt x="529" y="610"/>
                </a:lnTo>
                <a:lnTo>
                  <a:pt x="530" y="615"/>
                </a:lnTo>
                <a:lnTo>
                  <a:pt x="528" y="617"/>
                </a:lnTo>
                <a:close/>
                <a:moveTo>
                  <a:pt x="195" y="101"/>
                </a:moveTo>
                <a:lnTo>
                  <a:pt x="202" y="99"/>
                </a:lnTo>
                <a:lnTo>
                  <a:pt x="202" y="103"/>
                </a:lnTo>
                <a:lnTo>
                  <a:pt x="201" y="105"/>
                </a:lnTo>
                <a:lnTo>
                  <a:pt x="205" y="108"/>
                </a:lnTo>
                <a:lnTo>
                  <a:pt x="204" y="112"/>
                </a:lnTo>
                <a:lnTo>
                  <a:pt x="211" y="115"/>
                </a:lnTo>
                <a:lnTo>
                  <a:pt x="213" y="120"/>
                </a:lnTo>
                <a:lnTo>
                  <a:pt x="219" y="124"/>
                </a:lnTo>
                <a:lnTo>
                  <a:pt x="234" y="127"/>
                </a:lnTo>
                <a:lnTo>
                  <a:pt x="245" y="146"/>
                </a:lnTo>
                <a:lnTo>
                  <a:pt x="247" y="154"/>
                </a:lnTo>
                <a:lnTo>
                  <a:pt x="246" y="159"/>
                </a:lnTo>
                <a:lnTo>
                  <a:pt x="247" y="165"/>
                </a:lnTo>
                <a:lnTo>
                  <a:pt x="242" y="174"/>
                </a:lnTo>
                <a:lnTo>
                  <a:pt x="245" y="180"/>
                </a:lnTo>
                <a:lnTo>
                  <a:pt x="254" y="184"/>
                </a:lnTo>
                <a:lnTo>
                  <a:pt x="283" y="187"/>
                </a:lnTo>
                <a:lnTo>
                  <a:pt x="299" y="199"/>
                </a:lnTo>
                <a:lnTo>
                  <a:pt x="309" y="200"/>
                </a:lnTo>
                <a:lnTo>
                  <a:pt x="308" y="205"/>
                </a:lnTo>
                <a:lnTo>
                  <a:pt x="311" y="206"/>
                </a:lnTo>
                <a:lnTo>
                  <a:pt x="315" y="219"/>
                </a:lnTo>
                <a:lnTo>
                  <a:pt x="323" y="230"/>
                </a:lnTo>
                <a:lnTo>
                  <a:pt x="334" y="229"/>
                </a:lnTo>
                <a:lnTo>
                  <a:pt x="367" y="233"/>
                </a:lnTo>
                <a:lnTo>
                  <a:pt x="386" y="231"/>
                </a:lnTo>
                <a:lnTo>
                  <a:pt x="399" y="234"/>
                </a:lnTo>
                <a:lnTo>
                  <a:pt x="403" y="240"/>
                </a:lnTo>
                <a:lnTo>
                  <a:pt x="422" y="246"/>
                </a:lnTo>
                <a:lnTo>
                  <a:pt x="438" y="246"/>
                </a:lnTo>
                <a:lnTo>
                  <a:pt x="438" y="250"/>
                </a:lnTo>
                <a:lnTo>
                  <a:pt x="445" y="252"/>
                </a:lnTo>
                <a:lnTo>
                  <a:pt x="480" y="235"/>
                </a:lnTo>
                <a:lnTo>
                  <a:pt x="506" y="235"/>
                </a:lnTo>
                <a:lnTo>
                  <a:pt x="517" y="231"/>
                </a:lnTo>
                <a:lnTo>
                  <a:pt x="530" y="219"/>
                </a:lnTo>
                <a:lnTo>
                  <a:pt x="543" y="211"/>
                </a:lnTo>
                <a:lnTo>
                  <a:pt x="536" y="198"/>
                </a:lnTo>
                <a:lnTo>
                  <a:pt x="542" y="185"/>
                </a:lnTo>
                <a:lnTo>
                  <a:pt x="550" y="184"/>
                </a:lnTo>
                <a:lnTo>
                  <a:pt x="556" y="189"/>
                </a:lnTo>
                <a:lnTo>
                  <a:pt x="567" y="191"/>
                </a:lnTo>
                <a:lnTo>
                  <a:pt x="580" y="178"/>
                </a:lnTo>
                <a:lnTo>
                  <a:pt x="596" y="176"/>
                </a:lnTo>
                <a:lnTo>
                  <a:pt x="603" y="171"/>
                </a:lnTo>
                <a:lnTo>
                  <a:pt x="609" y="159"/>
                </a:lnTo>
                <a:lnTo>
                  <a:pt x="620" y="157"/>
                </a:lnTo>
                <a:lnTo>
                  <a:pt x="621" y="154"/>
                </a:lnTo>
                <a:lnTo>
                  <a:pt x="627" y="154"/>
                </a:lnTo>
                <a:lnTo>
                  <a:pt x="633" y="150"/>
                </a:lnTo>
                <a:lnTo>
                  <a:pt x="653" y="153"/>
                </a:lnTo>
                <a:lnTo>
                  <a:pt x="656" y="151"/>
                </a:lnTo>
                <a:lnTo>
                  <a:pt x="656" y="147"/>
                </a:lnTo>
                <a:lnTo>
                  <a:pt x="645" y="131"/>
                </a:lnTo>
                <a:lnTo>
                  <a:pt x="637" y="124"/>
                </a:lnTo>
                <a:lnTo>
                  <a:pt x="626" y="124"/>
                </a:lnTo>
                <a:lnTo>
                  <a:pt x="620" y="131"/>
                </a:lnTo>
                <a:lnTo>
                  <a:pt x="613" y="127"/>
                </a:lnTo>
                <a:lnTo>
                  <a:pt x="604" y="127"/>
                </a:lnTo>
                <a:lnTo>
                  <a:pt x="599" y="131"/>
                </a:lnTo>
                <a:lnTo>
                  <a:pt x="595" y="125"/>
                </a:lnTo>
                <a:lnTo>
                  <a:pt x="594" y="121"/>
                </a:lnTo>
                <a:lnTo>
                  <a:pt x="598" y="119"/>
                </a:lnTo>
                <a:lnTo>
                  <a:pt x="598" y="113"/>
                </a:lnTo>
                <a:lnTo>
                  <a:pt x="611" y="85"/>
                </a:lnTo>
                <a:lnTo>
                  <a:pt x="627" y="91"/>
                </a:lnTo>
                <a:lnTo>
                  <a:pt x="637" y="83"/>
                </a:lnTo>
                <a:lnTo>
                  <a:pt x="648" y="79"/>
                </a:lnTo>
                <a:lnTo>
                  <a:pt x="648" y="74"/>
                </a:lnTo>
                <a:lnTo>
                  <a:pt x="645" y="72"/>
                </a:lnTo>
                <a:lnTo>
                  <a:pt x="658" y="45"/>
                </a:lnTo>
                <a:lnTo>
                  <a:pt x="668" y="33"/>
                </a:lnTo>
                <a:lnTo>
                  <a:pt x="666" y="28"/>
                </a:lnTo>
                <a:lnTo>
                  <a:pt x="667" y="24"/>
                </a:lnTo>
                <a:lnTo>
                  <a:pt x="659" y="22"/>
                </a:lnTo>
                <a:lnTo>
                  <a:pt x="657" y="18"/>
                </a:lnTo>
                <a:lnTo>
                  <a:pt x="669" y="7"/>
                </a:lnTo>
                <a:lnTo>
                  <a:pt x="708" y="0"/>
                </a:lnTo>
                <a:lnTo>
                  <a:pt x="721" y="9"/>
                </a:lnTo>
                <a:lnTo>
                  <a:pt x="737" y="11"/>
                </a:lnTo>
                <a:lnTo>
                  <a:pt x="738" y="15"/>
                </a:lnTo>
                <a:lnTo>
                  <a:pt x="743" y="18"/>
                </a:lnTo>
                <a:lnTo>
                  <a:pt x="742" y="23"/>
                </a:lnTo>
                <a:lnTo>
                  <a:pt x="750" y="33"/>
                </a:lnTo>
                <a:lnTo>
                  <a:pt x="748" y="36"/>
                </a:lnTo>
                <a:lnTo>
                  <a:pt x="755" y="50"/>
                </a:lnTo>
                <a:lnTo>
                  <a:pt x="754" y="53"/>
                </a:lnTo>
                <a:lnTo>
                  <a:pt x="756" y="52"/>
                </a:lnTo>
                <a:lnTo>
                  <a:pt x="755" y="57"/>
                </a:lnTo>
                <a:lnTo>
                  <a:pt x="761" y="64"/>
                </a:lnTo>
                <a:lnTo>
                  <a:pt x="761" y="74"/>
                </a:lnTo>
                <a:lnTo>
                  <a:pt x="765" y="76"/>
                </a:lnTo>
                <a:lnTo>
                  <a:pt x="763" y="85"/>
                </a:lnTo>
                <a:lnTo>
                  <a:pt x="768" y="90"/>
                </a:lnTo>
                <a:lnTo>
                  <a:pt x="781" y="90"/>
                </a:lnTo>
                <a:lnTo>
                  <a:pt x="787" y="95"/>
                </a:lnTo>
                <a:lnTo>
                  <a:pt x="792" y="94"/>
                </a:lnTo>
                <a:lnTo>
                  <a:pt x="802" y="105"/>
                </a:lnTo>
                <a:lnTo>
                  <a:pt x="808" y="106"/>
                </a:lnTo>
                <a:lnTo>
                  <a:pt x="806" y="111"/>
                </a:lnTo>
                <a:lnTo>
                  <a:pt x="811" y="117"/>
                </a:lnTo>
                <a:lnTo>
                  <a:pt x="808" y="121"/>
                </a:lnTo>
                <a:lnTo>
                  <a:pt x="813" y="131"/>
                </a:lnTo>
                <a:lnTo>
                  <a:pt x="834" y="130"/>
                </a:lnTo>
                <a:lnTo>
                  <a:pt x="842" y="122"/>
                </a:lnTo>
                <a:lnTo>
                  <a:pt x="848" y="123"/>
                </a:lnTo>
                <a:lnTo>
                  <a:pt x="861" y="116"/>
                </a:lnTo>
                <a:lnTo>
                  <a:pt x="866" y="119"/>
                </a:lnTo>
                <a:lnTo>
                  <a:pt x="863" y="124"/>
                </a:lnTo>
                <a:lnTo>
                  <a:pt x="866" y="130"/>
                </a:lnTo>
                <a:lnTo>
                  <a:pt x="858" y="138"/>
                </a:lnTo>
                <a:lnTo>
                  <a:pt x="856" y="153"/>
                </a:lnTo>
                <a:lnTo>
                  <a:pt x="853" y="155"/>
                </a:lnTo>
                <a:lnTo>
                  <a:pt x="854" y="160"/>
                </a:lnTo>
                <a:lnTo>
                  <a:pt x="848" y="169"/>
                </a:lnTo>
                <a:lnTo>
                  <a:pt x="848" y="173"/>
                </a:lnTo>
                <a:lnTo>
                  <a:pt x="844" y="177"/>
                </a:lnTo>
                <a:lnTo>
                  <a:pt x="842" y="184"/>
                </a:lnTo>
                <a:lnTo>
                  <a:pt x="825" y="178"/>
                </a:lnTo>
                <a:lnTo>
                  <a:pt x="820" y="186"/>
                </a:lnTo>
                <a:lnTo>
                  <a:pt x="812" y="189"/>
                </a:lnTo>
                <a:lnTo>
                  <a:pt x="817" y="204"/>
                </a:lnTo>
                <a:lnTo>
                  <a:pt x="816" y="214"/>
                </a:lnTo>
                <a:lnTo>
                  <a:pt x="818" y="217"/>
                </a:lnTo>
                <a:lnTo>
                  <a:pt x="815" y="226"/>
                </a:lnTo>
                <a:lnTo>
                  <a:pt x="805" y="230"/>
                </a:lnTo>
                <a:lnTo>
                  <a:pt x="807" y="236"/>
                </a:lnTo>
                <a:lnTo>
                  <a:pt x="802" y="230"/>
                </a:lnTo>
                <a:lnTo>
                  <a:pt x="803" y="227"/>
                </a:lnTo>
                <a:lnTo>
                  <a:pt x="797" y="225"/>
                </a:lnTo>
                <a:lnTo>
                  <a:pt x="795" y="235"/>
                </a:lnTo>
                <a:lnTo>
                  <a:pt x="789" y="235"/>
                </a:lnTo>
                <a:lnTo>
                  <a:pt x="784" y="244"/>
                </a:lnTo>
                <a:lnTo>
                  <a:pt x="772" y="244"/>
                </a:lnTo>
                <a:lnTo>
                  <a:pt x="775" y="252"/>
                </a:lnTo>
                <a:lnTo>
                  <a:pt x="773" y="256"/>
                </a:lnTo>
                <a:lnTo>
                  <a:pt x="760" y="254"/>
                </a:lnTo>
                <a:lnTo>
                  <a:pt x="755" y="248"/>
                </a:lnTo>
                <a:lnTo>
                  <a:pt x="750" y="251"/>
                </a:lnTo>
                <a:lnTo>
                  <a:pt x="742" y="265"/>
                </a:lnTo>
                <a:lnTo>
                  <a:pt x="727" y="272"/>
                </a:lnTo>
                <a:lnTo>
                  <a:pt x="719" y="280"/>
                </a:lnTo>
                <a:lnTo>
                  <a:pt x="716" y="284"/>
                </a:lnTo>
                <a:lnTo>
                  <a:pt x="703" y="285"/>
                </a:lnTo>
                <a:lnTo>
                  <a:pt x="703" y="287"/>
                </a:lnTo>
                <a:lnTo>
                  <a:pt x="681" y="299"/>
                </a:lnTo>
                <a:lnTo>
                  <a:pt x="681" y="302"/>
                </a:lnTo>
                <a:lnTo>
                  <a:pt x="674" y="305"/>
                </a:lnTo>
                <a:lnTo>
                  <a:pt x="672" y="301"/>
                </a:lnTo>
                <a:lnTo>
                  <a:pt x="681" y="298"/>
                </a:lnTo>
                <a:lnTo>
                  <a:pt x="680" y="295"/>
                </a:lnTo>
                <a:lnTo>
                  <a:pt x="682" y="293"/>
                </a:lnTo>
                <a:lnTo>
                  <a:pt x="675" y="290"/>
                </a:lnTo>
                <a:lnTo>
                  <a:pt x="679" y="288"/>
                </a:lnTo>
                <a:lnTo>
                  <a:pt x="678" y="285"/>
                </a:lnTo>
                <a:lnTo>
                  <a:pt x="684" y="281"/>
                </a:lnTo>
                <a:lnTo>
                  <a:pt x="690" y="272"/>
                </a:lnTo>
                <a:lnTo>
                  <a:pt x="686" y="268"/>
                </a:lnTo>
                <a:lnTo>
                  <a:pt x="674" y="264"/>
                </a:lnTo>
                <a:lnTo>
                  <a:pt x="664" y="278"/>
                </a:lnTo>
                <a:lnTo>
                  <a:pt x="651" y="284"/>
                </a:lnTo>
                <a:lnTo>
                  <a:pt x="643" y="297"/>
                </a:lnTo>
                <a:lnTo>
                  <a:pt x="633" y="299"/>
                </a:lnTo>
                <a:lnTo>
                  <a:pt x="628" y="296"/>
                </a:lnTo>
                <a:lnTo>
                  <a:pt x="622" y="306"/>
                </a:lnTo>
                <a:lnTo>
                  <a:pt x="624" y="311"/>
                </a:lnTo>
                <a:lnTo>
                  <a:pt x="629" y="314"/>
                </a:lnTo>
                <a:lnTo>
                  <a:pt x="641" y="315"/>
                </a:lnTo>
                <a:lnTo>
                  <a:pt x="644" y="320"/>
                </a:lnTo>
                <a:lnTo>
                  <a:pt x="643" y="330"/>
                </a:lnTo>
                <a:lnTo>
                  <a:pt x="647" y="333"/>
                </a:lnTo>
                <a:lnTo>
                  <a:pt x="654" y="333"/>
                </a:lnTo>
                <a:lnTo>
                  <a:pt x="655" y="329"/>
                </a:lnTo>
                <a:lnTo>
                  <a:pt x="668" y="321"/>
                </a:lnTo>
                <a:lnTo>
                  <a:pt x="679" y="328"/>
                </a:lnTo>
                <a:lnTo>
                  <a:pt x="687" y="325"/>
                </a:lnTo>
                <a:lnTo>
                  <a:pt x="688" y="328"/>
                </a:lnTo>
                <a:lnTo>
                  <a:pt x="693" y="328"/>
                </a:lnTo>
                <a:lnTo>
                  <a:pt x="694" y="332"/>
                </a:lnTo>
                <a:lnTo>
                  <a:pt x="691" y="335"/>
                </a:lnTo>
                <a:lnTo>
                  <a:pt x="693" y="335"/>
                </a:lnTo>
                <a:lnTo>
                  <a:pt x="693" y="337"/>
                </a:lnTo>
                <a:lnTo>
                  <a:pt x="688" y="338"/>
                </a:lnTo>
                <a:lnTo>
                  <a:pt x="685" y="335"/>
                </a:lnTo>
                <a:lnTo>
                  <a:pt x="680" y="340"/>
                </a:lnTo>
                <a:lnTo>
                  <a:pt x="668" y="342"/>
                </a:lnTo>
                <a:lnTo>
                  <a:pt x="671" y="344"/>
                </a:lnTo>
                <a:lnTo>
                  <a:pt x="670" y="347"/>
                </a:lnTo>
                <a:lnTo>
                  <a:pt x="667" y="345"/>
                </a:lnTo>
                <a:lnTo>
                  <a:pt x="667" y="351"/>
                </a:lnTo>
                <a:lnTo>
                  <a:pt x="662" y="352"/>
                </a:lnTo>
                <a:lnTo>
                  <a:pt x="662" y="348"/>
                </a:lnTo>
                <a:lnTo>
                  <a:pt x="659" y="350"/>
                </a:lnTo>
                <a:lnTo>
                  <a:pt x="660" y="354"/>
                </a:lnTo>
                <a:lnTo>
                  <a:pt x="652" y="360"/>
                </a:lnTo>
                <a:lnTo>
                  <a:pt x="645" y="372"/>
                </a:lnTo>
                <a:lnTo>
                  <a:pt x="661" y="382"/>
                </a:lnTo>
                <a:lnTo>
                  <a:pt x="670" y="405"/>
                </a:lnTo>
                <a:lnTo>
                  <a:pt x="669" y="411"/>
                </a:lnTo>
                <a:lnTo>
                  <a:pt x="676" y="414"/>
                </a:lnTo>
                <a:lnTo>
                  <a:pt x="678" y="419"/>
                </a:lnTo>
                <a:lnTo>
                  <a:pt x="682" y="420"/>
                </a:lnTo>
                <a:lnTo>
                  <a:pt x="683" y="426"/>
                </a:lnTo>
                <a:lnTo>
                  <a:pt x="671" y="423"/>
                </a:lnTo>
                <a:lnTo>
                  <a:pt x="666" y="419"/>
                </a:lnTo>
                <a:lnTo>
                  <a:pt x="659" y="422"/>
                </a:lnTo>
                <a:lnTo>
                  <a:pt x="655" y="416"/>
                </a:lnTo>
                <a:lnTo>
                  <a:pt x="652" y="416"/>
                </a:lnTo>
                <a:lnTo>
                  <a:pt x="659" y="423"/>
                </a:lnTo>
                <a:lnTo>
                  <a:pt x="667" y="421"/>
                </a:lnTo>
                <a:lnTo>
                  <a:pt x="667" y="424"/>
                </a:lnTo>
                <a:lnTo>
                  <a:pt x="681" y="432"/>
                </a:lnTo>
                <a:lnTo>
                  <a:pt x="684" y="438"/>
                </a:lnTo>
                <a:lnTo>
                  <a:pt x="683" y="440"/>
                </a:lnTo>
                <a:lnTo>
                  <a:pt x="671" y="445"/>
                </a:lnTo>
                <a:lnTo>
                  <a:pt x="669" y="449"/>
                </a:lnTo>
                <a:lnTo>
                  <a:pt x="664" y="447"/>
                </a:lnTo>
                <a:lnTo>
                  <a:pt x="659" y="451"/>
                </a:lnTo>
                <a:lnTo>
                  <a:pt x="664" y="449"/>
                </a:lnTo>
                <a:lnTo>
                  <a:pt x="668" y="453"/>
                </a:lnTo>
                <a:lnTo>
                  <a:pt x="675" y="449"/>
                </a:lnTo>
                <a:lnTo>
                  <a:pt x="681" y="454"/>
                </a:lnTo>
                <a:lnTo>
                  <a:pt x="687" y="456"/>
                </a:lnTo>
                <a:lnTo>
                  <a:pt x="678" y="462"/>
                </a:lnTo>
                <a:lnTo>
                  <a:pt x="685" y="461"/>
                </a:lnTo>
                <a:lnTo>
                  <a:pt x="685" y="467"/>
                </a:lnTo>
                <a:lnTo>
                  <a:pt x="683" y="467"/>
                </a:lnTo>
                <a:lnTo>
                  <a:pt x="683" y="464"/>
                </a:lnTo>
                <a:lnTo>
                  <a:pt x="682" y="467"/>
                </a:lnTo>
                <a:lnTo>
                  <a:pt x="679" y="465"/>
                </a:lnTo>
                <a:lnTo>
                  <a:pt x="677" y="468"/>
                </a:lnTo>
                <a:lnTo>
                  <a:pt x="681" y="470"/>
                </a:lnTo>
                <a:lnTo>
                  <a:pt x="678" y="471"/>
                </a:lnTo>
                <a:lnTo>
                  <a:pt x="680" y="475"/>
                </a:lnTo>
                <a:lnTo>
                  <a:pt x="674" y="473"/>
                </a:lnTo>
                <a:lnTo>
                  <a:pt x="678" y="475"/>
                </a:lnTo>
                <a:lnTo>
                  <a:pt x="681" y="480"/>
                </a:lnTo>
                <a:lnTo>
                  <a:pt x="676" y="484"/>
                </a:lnTo>
                <a:lnTo>
                  <a:pt x="674" y="480"/>
                </a:lnTo>
                <a:lnTo>
                  <a:pt x="671" y="487"/>
                </a:lnTo>
                <a:lnTo>
                  <a:pt x="666" y="485"/>
                </a:lnTo>
                <a:lnTo>
                  <a:pt x="669" y="488"/>
                </a:lnTo>
                <a:lnTo>
                  <a:pt x="666" y="492"/>
                </a:lnTo>
                <a:lnTo>
                  <a:pt x="667" y="495"/>
                </a:lnTo>
                <a:lnTo>
                  <a:pt x="664" y="499"/>
                </a:lnTo>
                <a:lnTo>
                  <a:pt x="660" y="498"/>
                </a:lnTo>
                <a:lnTo>
                  <a:pt x="663" y="500"/>
                </a:lnTo>
                <a:lnTo>
                  <a:pt x="657" y="503"/>
                </a:lnTo>
                <a:lnTo>
                  <a:pt x="659" y="507"/>
                </a:lnTo>
                <a:lnTo>
                  <a:pt x="655" y="510"/>
                </a:lnTo>
                <a:lnTo>
                  <a:pt x="658" y="505"/>
                </a:lnTo>
                <a:lnTo>
                  <a:pt x="655" y="507"/>
                </a:lnTo>
                <a:lnTo>
                  <a:pt x="654" y="505"/>
                </a:lnTo>
                <a:lnTo>
                  <a:pt x="651" y="506"/>
                </a:lnTo>
                <a:lnTo>
                  <a:pt x="655" y="511"/>
                </a:lnTo>
                <a:lnTo>
                  <a:pt x="651" y="510"/>
                </a:lnTo>
                <a:lnTo>
                  <a:pt x="652" y="513"/>
                </a:lnTo>
                <a:lnTo>
                  <a:pt x="656" y="512"/>
                </a:lnTo>
                <a:lnTo>
                  <a:pt x="649" y="518"/>
                </a:lnTo>
                <a:lnTo>
                  <a:pt x="644" y="515"/>
                </a:lnTo>
                <a:lnTo>
                  <a:pt x="648" y="519"/>
                </a:lnTo>
                <a:lnTo>
                  <a:pt x="653" y="518"/>
                </a:lnTo>
                <a:lnTo>
                  <a:pt x="651" y="523"/>
                </a:lnTo>
                <a:lnTo>
                  <a:pt x="649" y="523"/>
                </a:lnTo>
                <a:lnTo>
                  <a:pt x="652" y="528"/>
                </a:lnTo>
                <a:lnTo>
                  <a:pt x="648" y="524"/>
                </a:lnTo>
                <a:lnTo>
                  <a:pt x="645" y="527"/>
                </a:lnTo>
                <a:lnTo>
                  <a:pt x="648" y="529"/>
                </a:lnTo>
                <a:lnTo>
                  <a:pt x="647" y="530"/>
                </a:lnTo>
                <a:lnTo>
                  <a:pt x="641" y="530"/>
                </a:lnTo>
                <a:lnTo>
                  <a:pt x="643" y="534"/>
                </a:lnTo>
                <a:lnTo>
                  <a:pt x="637" y="535"/>
                </a:lnTo>
                <a:lnTo>
                  <a:pt x="640" y="537"/>
                </a:lnTo>
                <a:lnTo>
                  <a:pt x="637" y="541"/>
                </a:lnTo>
                <a:lnTo>
                  <a:pt x="632" y="541"/>
                </a:lnTo>
                <a:lnTo>
                  <a:pt x="632" y="538"/>
                </a:lnTo>
                <a:lnTo>
                  <a:pt x="629" y="542"/>
                </a:lnTo>
                <a:lnTo>
                  <a:pt x="626" y="542"/>
                </a:lnTo>
                <a:lnTo>
                  <a:pt x="630" y="545"/>
                </a:lnTo>
                <a:lnTo>
                  <a:pt x="618" y="555"/>
                </a:lnTo>
                <a:lnTo>
                  <a:pt x="614" y="554"/>
                </a:lnTo>
                <a:lnTo>
                  <a:pt x="611" y="559"/>
                </a:lnTo>
                <a:lnTo>
                  <a:pt x="608" y="557"/>
                </a:lnTo>
                <a:lnTo>
                  <a:pt x="612" y="560"/>
                </a:lnTo>
                <a:lnTo>
                  <a:pt x="608" y="561"/>
                </a:lnTo>
                <a:lnTo>
                  <a:pt x="607" y="565"/>
                </a:lnTo>
                <a:lnTo>
                  <a:pt x="598" y="568"/>
                </a:lnTo>
                <a:lnTo>
                  <a:pt x="595" y="566"/>
                </a:lnTo>
                <a:lnTo>
                  <a:pt x="594" y="570"/>
                </a:lnTo>
                <a:lnTo>
                  <a:pt x="589" y="567"/>
                </a:lnTo>
                <a:lnTo>
                  <a:pt x="585" y="569"/>
                </a:lnTo>
                <a:lnTo>
                  <a:pt x="584" y="571"/>
                </a:lnTo>
                <a:lnTo>
                  <a:pt x="583" y="570"/>
                </a:lnTo>
                <a:lnTo>
                  <a:pt x="583" y="567"/>
                </a:lnTo>
                <a:lnTo>
                  <a:pt x="580" y="569"/>
                </a:lnTo>
                <a:lnTo>
                  <a:pt x="581" y="572"/>
                </a:lnTo>
                <a:lnTo>
                  <a:pt x="575" y="571"/>
                </a:lnTo>
                <a:lnTo>
                  <a:pt x="578" y="573"/>
                </a:lnTo>
                <a:lnTo>
                  <a:pt x="576" y="575"/>
                </a:lnTo>
                <a:lnTo>
                  <a:pt x="571" y="574"/>
                </a:lnTo>
                <a:lnTo>
                  <a:pt x="573" y="572"/>
                </a:lnTo>
                <a:lnTo>
                  <a:pt x="571" y="572"/>
                </a:lnTo>
                <a:lnTo>
                  <a:pt x="566" y="567"/>
                </a:lnTo>
                <a:lnTo>
                  <a:pt x="565" y="563"/>
                </a:lnTo>
                <a:lnTo>
                  <a:pt x="570" y="563"/>
                </a:lnTo>
                <a:lnTo>
                  <a:pt x="565" y="563"/>
                </a:lnTo>
                <a:lnTo>
                  <a:pt x="563" y="566"/>
                </a:lnTo>
                <a:lnTo>
                  <a:pt x="566" y="571"/>
                </a:lnTo>
                <a:lnTo>
                  <a:pt x="566" y="576"/>
                </a:lnTo>
                <a:lnTo>
                  <a:pt x="561" y="571"/>
                </a:lnTo>
                <a:lnTo>
                  <a:pt x="564" y="576"/>
                </a:lnTo>
                <a:lnTo>
                  <a:pt x="561" y="579"/>
                </a:lnTo>
                <a:lnTo>
                  <a:pt x="560" y="576"/>
                </a:lnTo>
                <a:lnTo>
                  <a:pt x="557" y="582"/>
                </a:lnTo>
                <a:lnTo>
                  <a:pt x="556" y="580"/>
                </a:lnTo>
                <a:lnTo>
                  <a:pt x="548" y="584"/>
                </a:lnTo>
                <a:lnTo>
                  <a:pt x="542" y="581"/>
                </a:lnTo>
                <a:lnTo>
                  <a:pt x="543" y="583"/>
                </a:lnTo>
                <a:lnTo>
                  <a:pt x="539" y="583"/>
                </a:lnTo>
                <a:lnTo>
                  <a:pt x="541" y="585"/>
                </a:lnTo>
                <a:lnTo>
                  <a:pt x="539" y="587"/>
                </a:lnTo>
                <a:lnTo>
                  <a:pt x="530" y="587"/>
                </a:lnTo>
                <a:lnTo>
                  <a:pt x="523" y="591"/>
                </a:lnTo>
                <a:lnTo>
                  <a:pt x="521" y="589"/>
                </a:lnTo>
                <a:lnTo>
                  <a:pt x="518" y="597"/>
                </a:lnTo>
                <a:lnTo>
                  <a:pt x="521" y="597"/>
                </a:lnTo>
                <a:lnTo>
                  <a:pt x="520" y="600"/>
                </a:lnTo>
                <a:lnTo>
                  <a:pt x="523" y="602"/>
                </a:lnTo>
                <a:lnTo>
                  <a:pt x="520" y="606"/>
                </a:lnTo>
                <a:lnTo>
                  <a:pt x="515" y="606"/>
                </a:lnTo>
                <a:lnTo>
                  <a:pt x="516" y="603"/>
                </a:lnTo>
                <a:lnTo>
                  <a:pt x="511" y="595"/>
                </a:lnTo>
                <a:lnTo>
                  <a:pt x="515" y="588"/>
                </a:lnTo>
                <a:lnTo>
                  <a:pt x="511" y="587"/>
                </a:lnTo>
                <a:lnTo>
                  <a:pt x="509" y="583"/>
                </a:lnTo>
                <a:lnTo>
                  <a:pt x="509" y="587"/>
                </a:lnTo>
                <a:lnTo>
                  <a:pt x="504" y="589"/>
                </a:lnTo>
                <a:lnTo>
                  <a:pt x="503" y="586"/>
                </a:lnTo>
                <a:lnTo>
                  <a:pt x="500" y="585"/>
                </a:lnTo>
                <a:lnTo>
                  <a:pt x="500" y="582"/>
                </a:lnTo>
                <a:lnTo>
                  <a:pt x="498" y="586"/>
                </a:lnTo>
                <a:lnTo>
                  <a:pt x="494" y="581"/>
                </a:lnTo>
                <a:lnTo>
                  <a:pt x="494" y="586"/>
                </a:lnTo>
                <a:lnTo>
                  <a:pt x="492" y="584"/>
                </a:lnTo>
                <a:lnTo>
                  <a:pt x="490" y="587"/>
                </a:lnTo>
                <a:lnTo>
                  <a:pt x="487" y="586"/>
                </a:lnTo>
                <a:lnTo>
                  <a:pt x="484" y="585"/>
                </a:lnTo>
                <a:lnTo>
                  <a:pt x="478" y="585"/>
                </a:lnTo>
                <a:lnTo>
                  <a:pt x="469" y="579"/>
                </a:lnTo>
                <a:lnTo>
                  <a:pt x="467" y="572"/>
                </a:lnTo>
                <a:lnTo>
                  <a:pt x="470" y="568"/>
                </a:lnTo>
                <a:lnTo>
                  <a:pt x="469" y="566"/>
                </a:lnTo>
                <a:lnTo>
                  <a:pt x="457" y="566"/>
                </a:lnTo>
                <a:lnTo>
                  <a:pt x="450" y="559"/>
                </a:lnTo>
                <a:lnTo>
                  <a:pt x="443" y="562"/>
                </a:lnTo>
                <a:lnTo>
                  <a:pt x="441" y="567"/>
                </a:lnTo>
                <a:lnTo>
                  <a:pt x="436" y="569"/>
                </a:lnTo>
                <a:lnTo>
                  <a:pt x="432" y="567"/>
                </a:lnTo>
                <a:lnTo>
                  <a:pt x="430" y="572"/>
                </a:lnTo>
                <a:lnTo>
                  <a:pt x="426" y="567"/>
                </a:lnTo>
                <a:lnTo>
                  <a:pt x="424" y="571"/>
                </a:lnTo>
                <a:lnTo>
                  <a:pt x="421" y="567"/>
                </a:lnTo>
                <a:lnTo>
                  <a:pt x="417" y="573"/>
                </a:lnTo>
                <a:lnTo>
                  <a:pt x="409" y="568"/>
                </a:lnTo>
                <a:lnTo>
                  <a:pt x="404" y="574"/>
                </a:lnTo>
                <a:lnTo>
                  <a:pt x="399" y="572"/>
                </a:lnTo>
                <a:lnTo>
                  <a:pt x="396" y="576"/>
                </a:lnTo>
                <a:lnTo>
                  <a:pt x="399" y="582"/>
                </a:lnTo>
                <a:lnTo>
                  <a:pt x="399" y="593"/>
                </a:lnTo>
                <a:lnTo>
                  <a:pt x="393" y="592"/>
                </a:lnTo>
                <a:lnTo>
                  <a:pt x="390" y="586"/>
                </a:lnTo>
                <a:lnTo>
                  <a:pt x="390" y="583"/>
                </a:lnTo>
                <a:lnTo>
                  <a:pt x="383" y="587"/>
                </a:lnTo>
                <a:lnTo>
                  <a:pt x="377" y="588"/>
                </a:lnTo>
                <a:lnTo>
                  <a:pt x="374" y="583"/>
                </a:lnTo>
                <a:lnTo>
                  <a:pt x="374" y="579"/>
                </a:lnTo>
                <a:lnTo>
                  <a:pt x="362" y="577"/>
                </a:lnTo>
                <a:lnTo>
                  <a:pt x="368" y="565"/>
                </a:lnTo>
                <a:lnTo>
                  <a:pt x="367" y="563"/>
                </a:lnTo>
                <a:lnTo>
                  <a:pt x="359" y="562"/>
                </a:lnTo>
                <a:lnTo>
                  <a:pt x="355" y="549"/>
                </a:lnTo>
                <a:lnTo>
                  <a:pt x="358" y="547"/>
                </a:lnTo>
                <a:lnTo>
                  <a:pt x="339" y="550"/>
                </a:lnTo>
                <a:lnTo>
                  <a:pt x="342" y="545"/>
                </a:lnTo>
                <a:lnTo>
                  <a:pt x="339" y="541"/>
                </a:lnTo>
                <a:lnTo>
                  <a:pt x="340" y="537"/>
                </a:lnTo>
                <a:lnTo>
                  <a:pt x="348" y="523"/>
                </a:lnTo>
                <a:lnTo>
                  <a:pt x="350" y="525"/>
                </a:lnTo>
                <a:lnTo>
                  <a:pt x="356" y="520"/>
                </a:lnTo>
                <a:lnTo>
                  <a:pt x="354" y="516"/>
                </a:lnTo>
                <a:lnTo>
                  <a:pt x="356" y="515"/>
                </a:lnTo>
                <a:lnTo>
                  <a:pt x="357" y="505"/>
                </a:lnTo>
                <a:lnTo>
                  <a:pt x="356" y="494"/>
                </a:lnTo>
                <a:lnTo>
                  <a:pt x="352" y="491"/>
                </a:lnTo>
                <a:lnTo>
                  <a:pt x="350" y="494"/>
                </a:lnTo>
                <a:lnTo>
                  <a:pt x="348" y="484"/>
                </a:lnTo>
                <a:lnTo>
                  <a:pt x="340" y="477"/>
                </a:lnTo>
                <a:lnTo>
                  <a:pt x="337" y="483"/>
                </a:lnTo>
                <a:lnTo>
                  <a:pt x="326" y="479"/>
                </a:lnTo>
                <a:lnTo>
                  <a:pt x="323" y="480"/>
                </a:lnTo>
                <a:lnTo>
                  <a:pt x="322" y="478"/>
                </a:lnTo>
                <a:lnTo>
                  <a:pt x="326" y="473"/>
                </a:lnTo>
                <a:lnTo>
                  <a:pt x="324" y="469"/>
                </a:lnTo>
                <a:lnTo>
                  <a:pt x="320" y="472"/>
                </a:lnTo>
                <a:lnTo>
                  <a:pt x="319" y="469"/>
                </a:lnTo>
                <a:lnTo>
                  <a:pt x="323" y="466"/>
                </a:lnTo>
                <a:lnTo>
                  <a:pt x="318" y="462"/>
                </a:lnTo>
                <a:lnTo>
                  <a:pt x="308" y="469"/>
                </a:lnTo>
                <a:lnTo>
                  <a:pt x="298" y="465"/>
                </a:lnTo>
                <a:lnTo>
                  <a:pt x="292" y="469"/>
                </a:lnTo>
                <a:lnTo>
                  <a:pt x="288" y="476"/>
                </a:lnTo>
                <a:lnTo>
                  <a:pt x="280" y="476"/>
                </a:lnTo>
                <a:lnTo>
                  <a:pt x="278" y="481"/>
                </a:lnTo>
                <a:lnTo>
                  <a:pt x="271" y="484"/>
                </a:lnTo>
                <a:lnTo>
                  <a:pt x="268" y="488"/>
                </a:lnTo>
                <a:lnTo>
                  <a:pt x="256" y="490"/>
                </a:lnTo>
                <a:lnTo>
                  <a:pt x="256" y="487"/>
                </a:lnTo>
                <a:lnTo>
                  <a:pt x="251" y="485"/>
                </a:lnTo>
                <a:lnTo>
                  <a:pt x="248" y="487"/>
                </a:lnTo>
                <a:lnTo>
                  <a:pt x="238" y="485"/>
                </a:lnTo>
                <a:lnTo>
                  <a:pt x="238" y="482"/>
                </a:lnTo>
                <a:lnTo>
                  <a:pt x="232" y="481"/>
                </a:lnTo>
                <a:lnTo>
                  <a:pt x="225" y="485"/>
                </a:lnTo>
                <a:lnTo>
                  <a:pt x="217" y="497"/>
                </a:lnTo>
                <a:lnTo>
                  <a:pt x="215" y="494"/>
                </a:lnTo>
                <a:lnTo>
                  <a:pt x="216" y="486"/>
                </a:lnTo>
                <a:lnTo>
                  <a:pt x="213" y="484"/>
                </a:lnTo>
                <a:lnTo>
                  <a:pt x="206" y="488"/>
                </a:lnTo>
                <a:lnTo>
                  <a:pt x="193" y="489"/>
                </a:lnTo>
                <a:lnTo>
                  <a:pt x="186" y="484"/>
                </a:lnTo>
                <a:lnTo>
                  <a:pt x="182" y="488"/>
                </a:lnTo>
                <a:lnTo>
                  <a:pt x="178" y="484"/>
                </a:lnTo>
                <a:lnTo>
                  <a:pt x="176" y="488"/>
                </a:lnTo>
                <a:lnTo>
                  <a:pt x="172" y="481"/>
                </a:lnTo>
                <a:lnTo>
                  <a:pt x="163" y="481"/>
                </a:lnTo>
                <a:lnTo>
                  <a:pt x="164" y="477"/>
                </a:lnTo>
                <a:lnTo>
                  <a:pt x="159" y="477"/>
                </a:lnTo>
                <a:lnTo>
                  <a:pt x="154" y="475"/>
                </a:lnTo>
                <a:lnTo>
                  <a:pt x="149" y="466"/>
                </a:lnTo>
                <a:lnTo>
                  <a:pt x="141" y="467"/>
                </a:lnTo>
                <a:lnTo>
                  <a:pt x="136" y="460"/>
                </a:lnTo>
                <a:lnTo>
                  <a:pt x="121" y="453"/>
                </a:lnTo>
                <a:lnTo>
                  <a:pt x="121" y="449"/>
                </a:lnTo>
                <a:lnTo>
                  <a:pt x="111" y="447"/>
                </a:lnTo>
                <a:lnTo>
                  <a:pt x="108" y="454"/>
                </a:lnTo>
                <a:lnTo>
                  <a:pt x="105" y="450"/>
                </a:lnTo>
                <a:lnTo>
                  <a:pt x="94" y="445"/>
                </a:lnTo>
                <a:lnTo>
                  <a:pt x="94" y="442"/>
                </a:lnTo>
                <a:lnTo>
                  <a:pt x="89" y="438"/>
                </a:lnTo>
                <a:lnTo>
                  <a:pt x="84" y="438"/>
                </a:lnTo>
                <a:lnTo>
                  <a:pt x="77" y="430"/>
                </a:lnTo>
                <a:lnTo>
                  <a:pt x="73" y="432"/>
                </a:lnTo>
                <a:lnTo>
                  <a:pt x="73" y="422"/>
                </a:lnTo>
                <a:lnTo>
                  <a:pt x="69" y="417"/>
                </a:lnTo>
                <a:lnTo>
                  <a:pt x="68" y="412"/>
                </a:lnTo>
                <a:lnTo>
                  <a:pt x="73" y="411"/>
                </a:lnTo>
                <a:lnTo>
                  <a:pt x="76" y="415"/>
                </a:lnTo>
                <a:lnTo>
                  <a:pt x="84" y="408"/>
                </a:lnTo>
                <a:lnTo>
                  <a:pt x="82" y="403"/>
                </a:lnTo>
                <a:lnTo>
                  <a:pt x="74" y="396"/>
                </a:lnTo>
                <a:lnTo>
                  <a:pt x="73" y="386"/>
                </a:lnTo>
                <a:lnTo>
                  <a:pt x="76" y="381"/>
                </a:lnTo>
                <a:lnTo>
                  <a:pt x="67" y="377"/>
                </a:lnTo>
                <a:lnTo>
                  <a:pt x="62" y="366"/>
                </a:lnTo>
                <a:lnTo>
                  <a:pt x="64" y="362"/>
                </a:lnTo>
                <a:lnTo>
                  <a:pt x="60" y="362"/>
                </a:lnTo>
                <a:lnTo>
                  <a:pt x="47" y="360"/>
                </a:lnTo>
                <a:lnTo>
                  <a:pt x="42" y="355"/>
                </a:lnTo>
                <a:lnTo>
                  <a:pt x="37" y="356"/>
                </a:lnTo>
                <a:lnTo>
                  <a:pt x="33" y="352"/>
                </a:lnTo>
                <a:lnTo>
                  <a:pt x="35" y="349"/>
                </a:lnTo>
                <a:lnTo>
                  <a:pt x="32" y="341"/>
                </a:lnTo>
                <a:lnTo>
                  <a:pt x="26" y="340"/>
                </a:lnTo>
                <a:lnTo>
                  <a:pt x="26" y="337"/>
                </a:lnTo>
                <a:lnTo>
                  <a:pt x="22" y="336"/>
                </a:lnTo>
                <a:lnTo>
                  <a:pt x="14" y="335"/>
                </a:lnTo>
                <a:lnTo>
                  <a:pt x="11" y="332"/>
                </a:lnTo>
                <a:lnTo>
                  <a:pt x="19" y="331"/>
                </a:lnTo>
                <a:lnTo>
                  <a:pt x="23" y="328"/>
                </a:lnTo>
                <a:lnTo>
                  <a:pt x="19" y="324"/>
                </a:lnTo>
                <a:lnTo>
                  <a:pt x="18" y="309"/>
                </a:lnTo>
                <a:lnTo>
                  <a:pt x="11" y="306"/>
                </a:lnTo>
                <a:lnTo>
                  <a:pt x="3" y="306"/>
                </a:lnTo>
                <a:lnTo>
                  <a:pt x="1" y="302"/>
                </a:lnTo>
                <a:lnTo>
                  <a:pt x="4" y="300"/>
                </a:lnTo>
                <a:lnTo>
                  <a:pt x="0" y="295"/>
                </a:lnTo>
                <a:lnTo>
                  <a:pt x="1" y="291"/>
                </a:lnTo>
                <a:lnTo>
                  <a:pt x="5" y="288"/>
                </a:lnTo>
                <a:lnTo>
                  <a:pt x="4" y="286"/>
                </a:lnTo>
                <a:lnTo>
                  <a:pt x="5" y="280"/>
                </a:lnTo>
                <a:lnTo>
                  <a:pt x="18" y="275"/>
                </a:lnTo>
                <a:lnTo>
                  <a:pt x="18" y="272"/>
                </a:lnTo>
                <a:lnTo>
                  <a:pt x="23" y="273"/>
                </a:lnTo>
                <a:lnTo>
                  <a:pt x="28" y="269"/>
                </a:lnTo>
                <a:lnTo>
                  <a:pt x="30" y="276"/>
                </a:lnTo>
                <a:lnTo>
                  <a:pt x="39" y="275"/>
                </a:lnTo>
                <a:lnTo>
                  <a:pt x="46" y="263"/>
                </a:lnTo>
                <a:lnTo>
                  <a:pt x="64" y="262"/>
                </a:lnTo>
                <a:lnTo>
                  <a:pt x="68" y="256"/>
                </a:lnTo>
                <a:lnTo>
                  <a:pt x="94" y="243"/>
                </a:lnTo>
                <a:lnTo>
                  <a:pt x="94" y="240"/>
                </a:lnTo>
                <a:lnTo>
                  <a:pt x="93" y="232"/>
                </a:lnTo>
                <a:lnTo>
                  <a:pt x="94" y="229"/>
                </a:lnTo>
                <a:lnTo>
                  <a:pt x="99" y="227"/>
                </a:lnTo>
                <a:lnTo>
                  <a:pt x="96" y="224"/>
                </a:lnTo>
                <a:lnTo>
                  <a:pt x="102" y="222"/>
                </a:lnTo>
                <a:lnTo>
                  <a:pt x="96" y="203"/>
                </a:lnTo>
                <a:lnTo>
                  <a:pt x="96" y="193"/>
                </a:lnTo>
                <a:lnTo>
                  <a:pt x="98" y="191"/>
                </a:lnTo>
                <a:lnTo>
                  <a:pt x="89" y="188"/>
                </a:lnTo>
                <a:lnTo>
                  <a:pt x="114" y="178"/>
                </a:lnTo>
                <a:lnTo>
                  <a:pt x="118" y="182"/>
                </a:lnTo>
                <a:lnTo>
                  <a:pt x="127" y="183"/>
                </a:lnTo>
                <a:lnTo>
                  <a:pt x="128" y="177"/>
                </a:lnTo>
                <a:lnTo>
                  <a:pt x="124" y="174"/>
                </a:lnTo>
                <a:lnTo>
                  <a:pt x="134" y="140"/>
                </a:lnTo>
                <a:lnTo>
                  <a:pt x="147" y="146"/>
                </a:lnTo>
                <a:lnTo>
                  <a:pt x="157" y="145"/>
                </a:lnTo>
                <a:lnTo>
                  <a:pt x="159" y="148"/>
                </a:lnTo>
                <a:lnTo>
                  <a:pt x="169" y="144"/>
                </a:lnTo>
                <a:lnTo>
                  <a:pt x="171" y="139"/>
                </a:lnTo>
                <a:lnTo>
                  <a:pt x="169" y="125"/>
                </a:lnTo>
                <a:lnTo>
                  <a:pt x="172" y="116"/>
                </a:lnTo>
                <a:lnTo>
                  <a:pt x="184" y="112"/>
                </a:lnTo>
                <a:lnTo>
                  <a:pt x="188" y="100"/>
                </a:lnTo>
                <a:lnTo>
                  <a:pt x="195" y="10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3" name="Freeform 132"/>
          <p:cNvSpPr>
            <a:spLocks/>
          </p:cNvSpPr>
          <p:nvPr/>
        </p:nvSpPr>
        <p:spPr bwMode="auto">
          <a:xfrm>
            <a:off x="6437313" y="4035425"/>
            <a:ext cx="190500" cy="106363"/>
          </a:xfrm>
          <a:custGeom>
            <a:avLst/>
            <a:gdLst>
              <a:gd name="T0" fmla="*/ 2147483647 w 115"/>
              <a:gd name="T1" fmla="*/ 2147483647 h 65"/>
              <a:gd name="T2" fmla="*/ 2147483647 w 115"/>
              <a:gd name="T3" fmla="*/ 2147483647 h 65"/>
              <a:gd name="T4" fmla="*/ 2147483647 w 115"/>
              <a:gd name="T5" fmla="*/ 0 h 65"/>
              <a:gd name="T6" fmla="*/ 2147483647 w 115"/>
              <a:gd name="T7" fmla="*/ 2147483647 h 65"/>
              <a:gd name="T8" fmla="*/ 2147483647 w 115"/>
              <a:gd name="T9" fmla="*/ 2147483647 h 65"/>
              <a:gd name="T10" fmla="*/ 2147483647 w 115"/>
              <a:gd name="T11" fmla="*/ 2147483647 h 65"/>
              <a:gd name="T12" fmla="*/ 2147483647 w 115"/>
              <a:gd name="T13" fmla="*/ 2147483647 h 65"/>
              <a:gd name="T14" fmla="*/ 2147483647 w 115"/>
              <a:gd name="T15" fmla="*/ 2147483647 h 65"/>
              <a:gd name="T16" fmla="*/ 2147483647 w 115"/>
              <a:gd name="T17" fmla="*/ 2147483647 h 65"/>
              <a:gd name="T18" fmla="*/ 2147483647 w 115"/>
              <a:gd name="T19" fmla="*/ 2147483647 h 65"/>
              <a:gd name="T20" fmla="*/ 2147483647 w 115"/>
              <a:gd name="T21" fmla="*/ 2147483647 h 65"/>
              <a:gd name="T22" fmla="*/ 2147483647 w 115"/>
              <a:gd name="T23" fmla="*/ 2147483647 h 65"/>
              <a:gd name="T24" fmla="*/ 2147483647 w 115"/>
              <a:gd name="T25" fmla="*/ 2147483647 h 65"/>
              <a:gd name="T26" fmla="*/ 2147483647 w 115"/>
              <a:gd name="T27" fmla="*/ 2147483647 h 65"/>
              <a:gd name="T28" fmla="*/ 2147483647 w 115"/>
              <a:gd name="T29" fmla="*/ 2147483647 h 65"/>
              <a:gd name="T30" fmla="*/ 2147483647 w 115"/>
              <a:gd name="T31" fmla="*/ 2147483647 h 65"/>
              <a:gd name="T32" fmla="*/ 2147483647 w 115"/>
              <a:gd name="T33" fmla="*/ 2147483647 h 65"/>
              <a:gd name="T34" fmla="*/ 2147483647 w 115"/>
              <a:gd name="T35" fmla="*/ 2147483647 h 65"/>
              <a:gd name="T36" fmla="*/ 2147483647 w 115"/>
              <a:gd name="T37" fmla="*/ 2147483647 h 65"/>
              <a:gd name="T38" fmla="*/ 2147483647 w 115"/>
              <a:gd name="T39" fmla="*/ 2147483647 h 65"/>
              <a:gd name="T40" fmla="*/ 2147483647 w 115"/>
              <a:gd name="T41" fmla="*/ 2147483647 h 65"/>
              <a:gd name="T42" fmla="*/ 2147483647 w 115"/>
              <a:gd name="T43" fmla="*/ 2147483647 h 65"/>
              <a:gd name="T44" fmla="*/ 2147483647 w 115"/>
              <a:gd name="T45" fmla="*/ 2147483647 h 65"/>
              <a:gd name="T46" fmla="*/ 2147483647 w 115"/>
              <a:gd name="T47" fmla="*/ 2147483647 h 65"/>
              <a:gd name="T48" fmla="*/ 2147483647 w 115"/>
              <a:gd name="T49" fmla="*/ 2147483647 h 65"/>
              <a:gd name="T50" fmla="*/ 2147483647 w 115"/>
              <a:gd name="T51" fmla="*/ 2147483647 h 65"/>
              <a:gd name="T52" fmla="*/ 2147483647 w 115"/>
              <a:gd name="T53" fmla="*/ 2147483647 h 65"/>
              <a:gd name="T54" fmla="*/ 2147483647 w 115"/>
              <a:gd name="T55" fmla="*/ 2147483647 h 65"/>
              <a:gd name="T56" fmla="*/ 2147483647 w 115"/>
              <a:gd name="T57" fmla="*/ 2147483647 h 65"/>
              <a:gd name="T58" fmla="*/ 2147483647 w 115"/>
              <a:gd name="T59" fmla="*/ 2147483647 h 65"/>
              <a:gd name="T60" fmla="*/ 2147483647 w 115"/>
              <a:gd name="T61" fmla="*/ 2147483647 h 65"/>
              <a:gd name="T62" fmla="*/ 2147483647 w 115"/>
              <a:gd name="T63" fmla="*/ 2147483647 h 65"/>
              <a:gd name="T64" fmla="*/ 2147483647 w 115"/>
              <a:gd name="T65" fmla="*/ 2147483647 h 65"/>
              <a:gd name="T66" fmla="*/ 2147483647 w 115"/>
              <a:gd name="T67" fmla="*/ 2147483647 h 65"/>
              <a:gd name="T68" fmla="*/ 2147483647 w 115"/>
              <a:gd name="T69" fmla="*/ 2147483647 h 65"/>
              <a:gd name="T70" fmla="*/ 2147483647 w 115"/>
              <a:gd name="T71" fmla="*/ 2147483647 h 65"/>
              <a:gd name="T72" fmla="*/ 2147483647 w 115"/>
              <a:gd name="T73" fmla="*/ 2147483647 h 65"/>
              <a:gd name="T74" fmla="*/ 2147483647 w 115"/>
              <a:gd name="T75" fmla="*/ 2147483647 h 65"/>
              <a:gd name="T76" fmla="*/ 2147483647 w 115"/>
              <a:gd name="T77" fmla="*/ 2147483647 h 65"/>
              <a:gd name="T78" fmla="*/ 2147483647 w 115"/>
              <a:gd name="T79" fmla="*/ 2147483647 h 65"/>
              <a:gd name="T80" fmla="*/ 0 w 115"/>
              <a:gd name="T81" fmla="*/ 2147483647 h 65"/>
              <a:gd name="T82" fmla="*/ 2147483647 w 115"/>
              <a:gd name="T83" fmla="*/ 2147483647 h 65"/>
              <a:gd name="T84" fmla="*/ 2147483647 w 115"/>
              <a:gd name="T85" fmla="*/ 2147483647 h 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15" h="65">
                <a:moveTo>
                  <a:pt x="14" y="3"/>
                </a:moveTo>
                <a:lnTo>
                  <a:pt x="17" y="7"/>
                </a:lnTo>
                <a:lnTo>
                  <a:pt x="20" y="0"/>
                </a:lnTo>
                <a:lnTo>
                  <a:pt x="30" y="2"/>
                </a:lnTo>
                <a:lnTo>
                  <a:pt x="30" y="6"/>
                </a:lnTo>
                <a:lnTo>
                  <a:pt x="45" y="13"/>
                </a:lnTo>
                <a:lnTo>
                  <a:pt x="50" y="20"/>
                </a:lnTo>
                <a:lnTo>
                  <a:pt x="58" y="19"/>
                </a:lnTo>
                <a:lnTo>
                  <a:pt x="63" y="28"/>
                </a:lnTo>
                <a:lnTo>
                  <a:pt x="68" y="30"/>
                </a:lnTo>
                <a:lnTo>
                  <a:pt x="73" y="30"/>
                </a:lnTo>
                <a:lnTo>
                  <a:pt x="72" y="34"/>
                </a:lnTo>
                <a:lnTo>
                  <a:pt x="81" y="34"/>
                </a:lnTo>
                <a:lnTo>
                  <a:pt x="85" y="41"/>
                </a:lnTo>
                <a:lnTo>
                  <a:pt x="87" y="37"/>
                </a:lnTo>
                <a:lnTo>
                  <a:pt x="91" y="41"/>
                </a:lnTo>
                <a:lnTo>
                  <a:pt x="95" y="37"/>
                </a:lnTo>
                <a:lnTo>
                  <a:pt x="102" y="42"/>
                </a:lnTo>
                <a:lnTo>
                  <a:pt x="115" y="41"/>
                </a:lnTo>
                <a:lnTo>
                  <a:pt x="113" y="53"/>
                </a:lnTo>
                <a:lnTo>
                  <a:pt x="115" y="59"/>
                </a:lnTo>
                <a:lnTo>
                  <a:pt x="113" y="65"/>
                </a:lnTo>
                <a:lnTo>
                  <a:pt x="103" y="65"/>
                </a:lnTo>
                <a:lnTo>
                  <a:pt x="99" y="62"/>
                </a:lnTo>
                <a:lnTo>
                  <a:pt x="95" y="64"/>
                </a:lnTo>
                <a:lnTo>
                  <a:pt x="85" y="60"/>
                </a:lnTo>
                <a:lnTo>
                  <a:pt x="83" y="62"/>
                </a:lnTo>
                <a:lnTo>
                  <a:pt x="79" y="57"/>
                </a:lnTo>
                <a:lnTo>
                  <a:pt x="75" y="59"/>
                </a:lnTo>
                <a:lnTo>
                  <a:pt x="65" y="55"/>
                </a:lnTo>
                <a:lnTo>
                  <a:pt x="65" y="50"/>
                </a:lnTo>
                <a:lnTo>
                  <a:pt x="58" y="47"/>
                </a:lnTo>
                <a:lnTo>
                  <a:pt x="54" y="49"/>
                </a:lnTo>
                <a:lnTo>
                  <a:pt x="48" y="48"/>
                </a:lnTo>
                <a:lnTo>
                  <a:pt x="46" y="49"/>
                </a:lnTo>
                <a:lnTo>
                  <a:pt x="39" y="47"/>
                </a:lnTo>
                <a:lnTo>
                  <a:pt x="38" y="44"/>
                </a:lnTo>
                <a:lnTo>
                  <a:pt x="27" y="41"/>
                </a:lnTo>
                <a:lnTo>
                  <a:pt x="18" y="37"/>
                </a:lnTo>
                <a:lnTo>
                  <a:pt x="16" y="33"/>
                </a:lnTo>
                <a:lnTo>
                  <a:pt x="0" y="26"/>
                </a:lnTo>
                <a:lnTo>
                  <a:pt x="5" y="11"/>
                </a:lnTo>
                <a:lnTo>
                  <a:pt x="14" y="3"/>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4" name="Freeform 133"/>
          <p:cNvSpPr>
            <a:spLocks/>
          </p:cNvSpPr>
          <p:nvPr/>
        </p:nvSpPr>
        <p:spPr bwMode="auto">
          <a:xfrm>
            <a:off x="6905625" y="4240213"/>
            <a:ext cx="177800" cy="209550"/>
          </a:xfrm>
          <a:custGeom>
            <a:avLst/>
            <a:gdLst>
              <a:gd name="T0" fmla="*/ 2147483647 w 108"/>
              <a:gd name="T1" fmla="*/ 2147483647 h 127"/>
              <a:gd name="T2" fmla="*/ 2147483647 w 108"/>
              <a:gd name="T3" fmla="*/ 2147483647 h 127"/>
              <a:gd name="T4" fmla="*/ 2147483647 w 108"/>
              <a:gd name="T5" fmla="*/ 2147483647 h 127"/>
              <a:gd name="T6" fmla="*/ 2147483647 w 108"/>
              <a:gd name="T7" fmla="*/ 2147483647 h 127"/>
              <a:gd name="T8" fmla="*/ 2147483647 w 108"/>
              <a:gd name="T9" fmla="*/ 2147483647 h 127"/>
              <a:gd name="T10" fmla="*/ 2147483647 w 108"/>
              <a:gd name="T11" fmla="*/ 2147483647 h 127"/>
              <a:gd name="T12" fmla="*/ 2147483647 w 108"/>
              <a:gd name="T13" fmla="*/ 2147483647 h 127"/>
              <a:gd name="T14" fmla="*/ 2147483647 w 108"/>
              <a:gd name="T15" fmla="*/ 2147483647 h 127"/>
              <a:gd name="T16" fmla="*/ 2147483647 w 108"/>
              <a:gd name="T17" fmla="*/ 2147483647 h 127"/>
              <a:gd name="T18" fmla="*/ 2147483647 w 108"/>
              <a:gd name="T19" fmla="*/ 2147483647 h 127"/>
              <a:gd name="T20" fmla="*/ 2147483647 w 108"/>
              <a:gd name="T21" fmla="*/ 2147483647 h 127"/>
              <a:gd name="T22" fmla="*/ 2147483647 w 108"/>
              <a:gd name="T23" fmla="*/ 2147483647 h 127"/>
              <a:gd name="T24" fmla="*/ 2147483647 w 108"/>
              <a:gd name="T25" fmla="*/ 2147483647 h 127"/>
              <a:gd name="T26" fmla="*/ 2147483647 w 108"/>
              <a:gd name="T27" fmla="*/ 2147483647 h 127"/>
              <a:gd name="T28" fmla="*/ 2147483647 w 108"/>
              <a:gd name="T29" fmla="*/ 2147483647 h 127"/>
              <a:gd name="T30" fmla="*/ 2147483647 w 108"/>
              <a:gd name="T31" fmla="*/ 2147483647 h 127"/>
              <a:gd name="T32" fmla="*/ 2147483647 w 108"/>
              <a:gd name="T33" fmla="*/ 2147483647 h 127"/>
              <a:gd name="T34" fmla="*/ 2147483647 w 108"/>
              <a:gd name="T35" fmla="*/ 2147483647 h 127"/>
              <a:gd name="T36" fmla="*/ 2147483647 w 108"/>
              <a:gd name="T37" fmla="*/ 2147483647 h 127"/>
              <a:gd name="T38" fmla="*/ 2147483647 w 108"/>
              <a:gd name="T39" fmla="*/ 2147483647 h 127"/>
              <a:gd name="T40" fmla="*/ 2147483647 w 108"/>
              <a:gd name="T41" fmla="*/ 2147483647 h 127"/>
              <a:gd name="T42" fmla="*/ 2147483647 w 108"/>
              <a:gd name="T43" fmla="*/ 2147483647 h 127"/>
              <a:gd name="T44" fmla="*/ 2147483647 w 108"/>
              <a:gd name="T45" fmla="*/ 2147483647 h 127"/>
              <a:gd name="T46" fmla="*/ 2147483647 w 108"/>
              <a:gd name="T47" fmla="*/ 2147483647 h 127"/>
              <a:gd name="T48" fmla="*/ 2147483647 w 108"/>
              <a:gd name="T49" fmla="*/ 2147483647 h 127"/>
              <a:gd name="T50" fmla="*/ 2147483647 w 108"/>
              <a:gd name="T51" fmla="*/ 2147483647 h 127"/>
              <a:gd name="T52" fmla="*/ 2147483647 w 108"/>
              <a:gd name="T53" fmla="*/ 2147483647 h 127"/>
              <a:gd name="T54" fmla="*/ 2147483647 w 108"/>
              <a:gd name="T55" fmla="*/ 2147483647 h 127"/>
              <a:gd name="T56" fmla="*/ 2147483647 w 108"/>
              <a:gd name="T57" fmla="*/ 2147483647 h 127"/>
              <a:gd name="T58" fmla="*/ 2147483647 w 108"/>
              <a:gd name="T59" fmla="*/ 2147483647 h 127"/>
              <a:gd name="T60" fmla="*/ 2147483647 w 108"/>
              <a:gd name="T61" fmla="*/ 2147483647 h 127"/>
              <a:gd name="T62" fmla="*/ 2147483647 w 108"/>
              <a:gd name="T63" fmla="*/ 2147483647 h 127"/>
              <a:gd name="T64" fmla="*/ 2147483647 w 108"/>
              <a:gd name="T65" fmla="*/ 2147483647 h 127"/>
              <a:gd name="T66" fmla="*/ 2147483647 w 108"/>
              <a:gd name="T67" fmla="*/ 2147483647 h 127"/>
              <a:gd name="T68" fmla="*/ 0 w 108"/>
              <a:gd name="T69" fmla="*/ 2147483647 h 1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8" h="127">
                <a:moveTo>
                  <a:pt x="0" y="32"/>
                </a:moveTo>
                <a:lnTo>
                  <a:pt x="3" y="26"/>
                </a:lnTo>
                <a:lnTo>
                  <a:pt x="8" y="25"/>
                </a:lnTo>
                <a:lnTo>
                  <a:pt x="7" y="23"/>
                </a:lnTo>
                <a:lnTo>
                  <a:pt x="9" y="18"/>
                </a:lnTo>
                <a:lnTo>
                  <a:pt x="15" y="14"/>
                </a:lnTo>
                <a:lnTo>
                  <a:pt x="18" y="20"/>
                </a:lnTo>
                <a:lnTo>
                  <a:pt x="24" y="21"/>
                </a:lnTo>
                <a:lnTo>
                  <a:pt x="24" y="10"/>
                </a:lnTo>
                <a:lnTo>
                  <a:pt x="21" y="4"/>
                </a:lnTo>
                <a:lnTo>
                  <a:pt x="24" y="0"/>
                </a:lnTo>
                <a:lnTo>
                  <a:pt x="29" y="2"/>
                </a:lnTo>
                <a:lnTo>
                  <a:pt x="36" y="9"/>
                </a:lnTo>
                <a:lnTo>
                  <a:pt x="37" y="13"/>
                </a:lnTo>
                <a:lnTo>
                  <a:pt x="41" y="11"/>
                </a:lnTo>
                <a:lnTo>
                  <a:pt x="40" y="19"/>
                </a:lnTo>
                <a:lnTo>
                  <a:pt x="44" y="25"/>
                </a:lnTo>
                <a:lnTo>
                  <a:pt x="51" y="28"/>
                </a:lnTo>
                <a:lnTo>
                  <a:pt x="57" y="23"/>
                </a:lnTo>
                <a:lnTo>
                  <a:pt x="65" y="28"/>
                </a:lnTo>
                <a:lnTo>
                  <a:pt x="61" y="31"/>
                </a:lnTo>
                <a:lnTo>
                  <a:pt x="69" y="35"/>
                </a:lnTo>
                <a:lnTo>
                  <a:pt x="69" y="37"/>
                </a:lnTo>
                <a:lnTo>
                  <a:pt x="65" y="43"/>
                </a:lnTo>
                <a:lnTo>
                  <a:pt x="56" y="42"/>
                </a:lnTo>
                <a:lnTo>
                  <a:pt x="57" y="45"/>
                </a:lnTo>
                <a:lnTo>
                  <a:pt x="54" y="48"/>
                </a:lnTo>
                <a:lnTo>
                  <a:pt x="72" y="58"/>
                </a:lnTo>
                <a:lnTo>
                  <a:pt x="72" y="63"/>
                </a:lnTo>
                <a:lnTo>
                  <a:pt x="77" y="65"/>
                </a:lnTo>
                <a:lnTo>
                  <a:pt x="80" y="72"/>
                </a:lnTo>
                <a:lnTo>
                  <a:pt x="92" y="82"/>
                </a:lnTo>
                <a:lnTo>
                  <a:pt x="94" y="90"/>
                </a:lnTo>
                <a:lnTo>
                  <a:pt x="96" y="89"/>
                </a:lnTo>
                <a:lnTo>
                  <a:pt x="98" y="93"/>
                </a:lnTo>
                <a:lnTo>
                  <a:pt x="104" y="95"/>
                </a:lnTo>
                <a:lnTo>
                  <a:pt x="100" y="100"/>
                </a:lnTo>
                <a:lnTo>
                  <a:pt x="108" y="108"/>
                </a:lnTo>
                <a:lnTo>
                  <a:pt x="104" y="111"/>
                </a:lnTo>
                <a:lnTo>
                  <a:pt x="106" y="116"/>
                </a:lnTo>
                <a:lnTo>
                  <a:pt x="96" y="121"/>
                </a:lnTo>
                <a:lnTo>
                  <a:pt x="91" y="117"/>
                </a:lnTo>
                <a:lnTo>
                  <a:pt x="84" y="121"/>
                </a:lnTo>
                <a:lnTo>
                  <a:pt x="87" y="125"/>
                </a:lnTo>
                <a:lnTo>
                  <a:pt x="85" y="127"/>
                </a:lnTo>
                <a:lnTo>
                  <a:pt x="77" y="124"/>
                </a:lnTo>
                <a:lnTo>
                  <a:pt x="75" y="124"/>
                </a:lnTo>
                <a:lnTo>
                  <a:pt x="73" y="121"/>
                </a:lnTo>
                <a:lnTo>
                  <a:pt x="77" y="118"/>
                </a:lnTo>
                <a:lnTo>
                  <a:pt x="76" y="109"/>
                </a:lnTo>
                <a:lnTo>
                  <a:pt x="79" y="102"/>
                </a:lnTo>
                <a:lnTo>
                  <a:pt x="66" y="89"/>
                </a:lnTo>
                <a:lnTo>
                  <a:pt x="66" y="75"/>
                </a:lnTo>
                <a:lnTo>
                  <a:pt x="56" y="63"/>
                </a:lnTo>
                <a:lnTo>
                  <a:pt x="47" y="61"/>
                </a:lnTo>
                <a:lnTo>
                  <a:pt x="42" y="67"/>
                </a:lnTo>
                <a:lnTo>
                  <a:pt x="37" y="70"/>
                </a:lnTo>
                <a:lnTo>
                  <a:pt x="28" y="64"/>
                </a:lnTo>
                <a:lnTo>
                  <a:pt x="15" y="75"/>
                </a:lnTo>
                <a:lnTo>
                  <a:pt x="12" y="74"/>
                </a:lnTo>
                <a:lnTo>
                  <a:pt x="16" y="66"/>
                </a:lnTo>
                <a:lnTo>
                  <a:pt x="14" y="61"/>
                </a:lnTo>
                <a:lnTo>
                  <a:pt x="18" y="52"/>
                </a:lnTo>
                <a:lnTo>
                  <a:pt x="16" y="47"/>
                </a:lnTo>
                <a:lnTo>
                  <a:pt x="17" y="44"/>
                </a:lnTo>
                <a:lnTo>
                  <a:pt x="6" y="45"/>
                </a:lnTo>
                <a:lnTo>
                  <a:pt x="5" y="41"/>
                </a:lnTo>
                <a:lnTo>
                  <a:pt x="7" y="35"/>
                </a:lnTo>
                <a:lnTo>
                  <a:pt x="4" y="32"/>
                </a:lnTo>
                <a:lnTo>
                  <a:pt x="0" y="32"/>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5" name="Freeform 134"/>
          <p:cNvSpPr>
            <a:spLocks/>
          </p:cNvSpPr>
          <p:nvPr/>
        </p:nvSpPr>
        <p:spPr bwMode="auto">
          <a:xfrm>
            <a:off x="6958013" y="4432300"/>
            <a:ext cx="123825" cy="100013"/>
          </a:xfrm>
          <a:custGeom>
            <a:avLst/>
            <a:gdLst>
              <a:gd name="T0" fmla="*/ 2147483647 w 75"/>
              <a:gd name="T1" fmla="*/ 2147483647 h 61"/>
              <a:gd name="T2" fmla="*/ 2147483647 w 75"/>
              <a:gd name="T3" fmla="*/ 2147483647 h 61"/>
              <a:gd name="T4" fmla="*/ 2147483647 w 75"/>
              <a:gd name="T5" fmla="*/ 2147483647 h 61"/>
              <a:gd name="T6" fmla="*/ 2147483647 w 75"/>
              <a:gd name="T7" fmla="*/ 2147483647 h 61"/>
              <a:gd name="T8" fmla="*/ 0 w 75"/>
              <a:gd name="T9" fmla="*/ 2147483647 h 61"/>
              <a:gd name="T10" fmla="*/ 2147483647 w 75"/>
              <a:gd name="T11" fmla="*/ 2147483647 h 61"/>
              <a:gd name="T12" fmla="*/ 2147483647 w 75"/>
              <a:gd name="T13" fmla="*/ 2147483647 h 61"/>
              <a:gd name="T14" fmla="*/ 2147483647 w 75"/>
              <a:gd name="T15" fmla="*/ 2147483647 h 61"/>
              <a:gd name="T16" fmla="*/ 2147483647 w 75"/>
              <a:gd name="T17" fmla="*/ 2147483647 h 61"/>
              <a:gd name="T18" fmla="*/ 2147483647 w 75"/>
              <a:gd name="T19" fmla="*/ 2147483647 h 61"/>
              <a:gd name="T20" fmla="*/ 2147483647 w 75"/>
              <a:gd name="T21" fmla="*/ 2147483647 h 61"/>
              <a:gd name="T22" fmla="*/ 2147483647 w 75"/>
              <a:gd name="T23" fmla="*/ 2147483647 h 61"/>
              <a:gd name="T24" fmla="*/ 2147483647 w 75"/>
              <a:gd name="T25" fmla="*/ 2147483647 h 61"/>
              <a:gd name="T26" fmla="*/ 2147483647 w 75"/>
              <a:gd name="T27" fmla="*/ 2147483647 h 61"/>
              <a:gd name="T28" fmla="*/ 2147483647 w 75"/>
              <a:gd name="T29" fmla="*/ 2147483647 h 61"/>
              <a:gd name="T30" fmla="*/ 2147483647 w 75"/>
              <a:gd name="T31" fmla="*/ 2147483647 h 61"/>
              <a:gd name="T32" fmla="*/ 2147483647 w 75"/>
              <a:gd name="T33" fmla="*/ 2147483647 h 61"/>
              <a:gd name="T34" fmla="*/ 2147483647 w 75"/>
              <a:gd name="T35" fmla="*/ 0 h 61"/>
              <a:gd name="T36" fmla="*/ 2147483647 w 75"/>
              <a:gd name="T37" fmla="*/ 2147483647 h 61"/>
              <a:gd name="T38" fmla="*/ 2147483647 w 75"/>
              <a:gd name="T39" fmla="*/ 2147483647 h 61"/>
              <a:gd name="T40" fmla="*/ 2147483647 w 75"/>
              <a:gd name="T41" fmla="*/ 2147483647 h 61"/>
              <a:gd name="T42" fmla="*/ 2147483647 w 75"/>
              <a:gd name="T43" fmla="*/ 2147483647 h 61"/>
              <a:gd name="T44" fmla="*/ 2147483647 w 75"/>
              <a:gd name="T45" fmla="*/ 2147483647 h 61"/>
              <a:gd name="T46" fmla="*/ 2147483647 w 75"/>
              <a:gd name="T47" fmla="*/ 2147483647 h 61"/>
              <a:gd name="T48" fmla="*/ 2147483647 w 75"/>
              <a:gd name="T49" fmla="*/ 2147483647 h 61"/>
              <a:gd name="T50" fmla="*/ 2147483647 w 75"/>
              <a:gd name="T51" fmla="*/ 2147483647 h 61"/>
              <a:gd name="T52" fmla="*/ 2147483647 w 75"/>
              <a:gd name="T53" fmla="*/ 2147483647 h 61"/>
              <a:gd name="T54" fmla="*/ 2147483647 w 75"/>
              <a:gd name="T55" fmla="*/ 2147483647 h 61"/>
              <a:gd name="T56" fmla="*/ 2147483647 w 75"/>
              <a:gd name="T57" fmla="*/ 2147483647 h 61"/>
              <a:gd name="T58" fmla="*/ 2147483647 w 75"/>
              <a:gd name="T59" fmla="*/ 2147483647 h 61"/>
              <a:gd name="T60" fmla="*/ 2147483647 w 75"/>
              <a:gd name="T61" fmla="*/ 2147483647 h 61"/>
              <a:gd name="T62" fmla="*/ 2147483647 w 75"/>
              <a:gd name="T63" fmla="*/ 2147483647 h 61"/>
              <a:gd name="T64" fmla="*/ 2147483647 w 75"/>
              <a:gd name="T65" fmla="*/ 2147483647 h 61"/>
              <a:gd name="T66" fmla="*/ 2147483647 w 75"/>
              <a:gd name="T67" fmla="*/ 2147483647 h 61"/>
              <a:gd name="T68" fmla="*/ 2147483647 w 75"/>
              <a:gd name="T69" fmla="*/ 2147483647 h 61"/>
              <a:gd name="T70" fmla="*/ 2147483647 w 75"/>
              <a:gd name="T71" fmla="*/ 2147483647 h 61"/>
              <a:gd name="T72" fmla="*/ 2147483647 w 75"/>
              <a:gd name="T73" fmla="*/ 2147483647 h 61"/>
              <a:gd name="T74" fmla="*/ 2147483647 w 75"/>
              <a:gd name="T75" fmla="*/ 2147483647 h 61"/>
              <a:gd name="T76" fmla="*/ 2147483647 w 75"/>
              <a:gd name="T77" fmla="*/ 2147483647 h 61"/>
              <a:gd name="T78" fmla="*/ 2147483647 w 75"/>
              <a:gd name="T79" fmla="*/ 2147483647 h 61"/>
              <a:gd name="T80" fmla="*/ 2147483647 w 75"/>
              <a:gd name="T81" fmla="*/ 2147483647 h 61"/>
              <a:gd name="T82" fmla="*/ 2147483647 w 75"/>
              <a:gd name="T83" fmla="*/ 2147483647 h 61"/>
              <a:gd name="T84" fmla="*/ 2147483647 w 75"/>
              <a:gd name="T85" fmla="*/ 2147483647 h 61"/>
              <a:gd name="T86" fmla="*/ 2147483647 w 75"/>
              <a:gd name="T87" fmla="*/ 2147483647 h 61"/>
              <a:gd name="T88" fmla="*/ 2147483647 w 75"/>
              <a:gd name="T89" fmla="*/ 2147483647 h 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5" h="61">
                <a:moveTo>
                  <a:pt x="8" y="44"/>
                </a:moveTo>
                <a:lnTo>
                  <a:pt x="6" y="37"/>
                </a:lnTo>
                <a:lnTo>
                  <a:pt x="6" y="32"/>
                </a:lnTo>
                <a:lnTo>
                  <a:pt x="2" y="29"/>
                </a:lnTo>
                <a:lnTo>
                  <a:pt x="0" y="16"/>
                </a:lnTo>
                <a:lnTo>
                  <a:pt x="3" y="16"/>
                </a:lnTo>
                <a:lnTo>
                  <a:pt x="12" y="5"/>
                </a:lnTo>
                <a:lnTo>
                  <a:pt x="35" y="4"/>
                </a:lnTo>
                <a:lnTo>
                  <a:pt x="39" y="7"/>
                </a:lnTo>
                <a:lnTo>
                  <a:pt x="41" y="5"/>
                </a:lnTo>
                <a:lnTo>
                  <a:pt x="43" y="8"/>
                </a:lnTo>
                <a:lnTo>
                  <a:pt x="45" y="8"/>
                </a:lnTo>
                <a:lnTo>
                  <a:pt x="53" y="11"/>
                </a:lnTo>
                <a:lnTo>
                  <a:pt x="55" y="9"/>
                </a:lnTo>
                <a:lnTo>
                  <a:pt x="52" y="5"/>
                </a:lnTo>
                <a:lnTo>
                  <a:pt x="59" y="1"/>
                </a:lnTo>
                <a:lnTo>
                  <a:pt x="64" y="5"/>
                </a:lnTo>
                <a:lnTo>
                  <a:pt x="74" y="0"/>
                </a:lnTo>
                <a:lnTo>
                  <a:pt x="71" y="8"/>
                </a:lnTo>
                <a:lnTo>
                  <a:pt x="75" y="17"/>
                </a:lnTo>
                <a:lnTo>
                  <a:pt x="73" y="24"/>
                </a:lnTo>
                <a:lnTo>
                  <a:pt x="74" y="34"/>
                </a:lnTo>
                <a:lnTo>
                  <a:pt x="58" y="39"/>
                </a:lnTo>
                <a:lnTo>
                  <a:pt x="59" y="43"/>
                </a:lnTo>
                <a:lnTo>
                  <a:pt x="52" y="42"/>
                </a:lnTo>
                <a:lnTo>
                  <a:pt x="50" y="43"/>
                </a:lnTo>
                <a:lnTo>
                  <a:pt x="50" y="49"/>
                </a:lnTo>
                <a:lnTo>
                  <a:pt x="55" y="53"/>
                </a:lnTo>
                <a:lnTo>
                  <a:pt x="55" y="57"/>
                </a:lnTo>
                <a:lnTo>
                  <a:pt x="49" y="53"/>
                </a:lnTo>
                <a:lnTo>
                  <a:pt x="39" y="54"/>
                </a:lnTo>
                <a:lnTo>
                  <a:pt x="39" y="57"/>
                </a:lnTo>
                <a:lnTo>
                  <a:pt x="36" y="60"/>
                </a:lnTo>
                <a:lnTo>
                  <a:pt x="30" y="61"/>
                </a:lnTo>
                <a:lnTo>
                  <a:pt x="27" y="60"/>
                </a:lnTo>
                <a:lnTo>
                  <a:pt x="18" y="61"/>
                </a:lnTo>
                <a:lnTo>
                  <a:pt x="17" y="58"/>
                </a:lnTo>
                <a:lnTo>
                  <a:pt x="20" y="55"/>
                </a:lnTo>
                <a:lnTo>
                  <a:pt x="17" y="51"/>
                </a:lnTo>
                <a:lnTo>
                  <a:pt x="14" y="55"/>
                </a:lnTo>
                <a:lnTo>
                  <a:pt x="11" y="55"/>
                </a:lnTo>
                <a:lnTo>
                  <a:pt x="9" y="45"/>
                </a:lnTo>
                <a:lnTo>
                  <a:pt x="10" y="43"/>
                </a:lnTo>
                <a:lnTo>
                  <a:pt x="8" y="41"/>
                </a:lnTo>
                <a:lnTo>
                  <a:pt x="8" y="44"/>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6" name="Freeform 135"/>
          <p:cNvSpPr>
            <a:spLocks noEditPoints="1"/>
          </p:cNvSpPr>
          <p:nvPr/>
        </p:nvSpPr>
        <p:spPr bwMode="auto">
          <a:xfrm>
            <a:off x="6159500" y="3895725"/>
            <a:ext cx="682625" cy="723900"/>
          </a:xfrm>
          <a:custGeom>
            <a:avLst/>
            <a:gdLst>
              <a:gd name="T0" fmla="*/ 2147483647 w 415"/>
              <a:gd name="T1" fmla="*/ 2147483647 h 440"/>
              <a:gd name="T2" fmla="*/ 2147483647 w 415"/>
              <a:gd name="T3" fmla="*/ 2147483647 h 440"/>
              <a:gd name="T4" fmla="*/ 2147483647 w 415"/>
              <a:gd name="T5" fmla="*/ 2147483647 h 440"/>
              <a:gd name="T6" fmla="*/ 2147483647 w 415"/>
              <a:gd name="T7" fmla="*/ 2147483647 h 440"/>
              <a:gd name="T8" fmla="*/ 2147483647 w 415"/>
              <a:gd name="T9" fmla="*/ 2147483647 h 440"/>
              <a:gd name="T10" fmla="*/ 2147483647 w 415"/>
              <a:gd name="T11" fmla="*/ 2147483647 h 440"/>
              <a:gd name="T12" fmla="*/ 2147483647 w 415"/>
              <a:gd name="T13" fmla="*/ 2147483647 h 440"/>
              <a:gd name="T14" fmla="*/ 2147483647 w 415"/>
              <a:gd name="T15" fmla="*/ 2147483647 h 440"/>
              <a:gd name="T16" fmla="*/ 2147483647 w 415"/>
              <a:gd name="T17" fmla="*/ 2147483647 h 440"/>
              <a:gd name="T18" fmla="*/ 2147483647 w 415"/>
              <a:gd name="T19" fmla="*/ 2147483647 h 440"/>
              <a:gd name="T20" fmla="*/ 2147483647 w 415"/>
              <a:gd name="T21" fmla="*/ 2147483647 h 440"/>
              <a:gd name="T22" fmla="*/ 2147483647 w 415"/>
              <a:gd name="T23" fmla="*/ 2147483647 h 440"/>
              <a:gd name="T24" fmla="*/ 2147483647 w 415"/>
              <a:gd name="T25" fmla="*/ 2147483647 h 440"/>
              <a:gd name="T26" fmla="*/ 2147483647 w 415"/>
              <a:gd name="T27" fmla="*/ 2147483647 h 440"/>
              <a:gd name="T28" fmla="*/ 2147483647 w 415"/>
              <a:gd name="T29" fmla="*/ 2147483647 h 440"/>
              <a:gd name="T30" fmla="*/ 2147483647 w 415"/>
              <a:gd name="T31" fmla="*/ 2147483647 h 440"/>
              <a:gd name="T32" fmla="*/ 2147483647 w 415"/>
              <a:gd name="T33" fmla="*/ 2147483647 h 440"/>
              <a:gd name="T34" fmla="*/ 2147483647 w 415"/>
              <a:gd name="T35" fmla="*/ 2147483647 h 440"/>
              <a:gd name="T36" fmla="*/ 2147483647 w 415"/>
              <a:gd name="T37" fmla="*/ 2147483647 h 440"/>
              <a:gd name="T38" fmla="*/ 2147483647 w 415"/>
              <a:gd name="T39" fmla="*/ 2147483647 h 440"/>
              <a:gd name="T40" fmla="*/ 2147483647 w 415"/>
              <a:gd name="T41" fmla="*/ 2147483647 h 440"/>
              <a:gd name="T42" fmla="*/ 2147483647 w 415"/>
              <a:gd name="T43" fmla="*/ 2147483647 h 440"/>
              <a:gd name="T44" fmla="*/ 2147483647 w 415"/>
              <a:gd name="T45" fmla="*/ 2147483647 h 440"/>
              <a:gd name="T46" fmla="*/ 2147483647 w 415"/>
              <a:gd name="T47" fmla="*/ 2147483647 h 440"/>
              <a:gd name="T48" fmla="*/ 2147483647 w 415"/>
              <a:gd name="T49" fmla="*/ 2147483647 h 440"/>
              <a:gd name="T50" fmla="*/ 2147483647 w 415"/>
              <a:gd name="T51" fmla="*/ 2147483647 h 440"/>
              <a:gd name="T52" fmla="*/ 2147483647 w 415"/>
              <a:gd name="T53" fmla="*/ 2147483647 h 440"/>
              <a:gd name="T54" fmla="*/ 2147483647 w 415"/>
              <a:gd name="T55" fmla="*/ 2147483647 h 440"/>
              <a:gd name="T56" fmla="*/ 2147483647 w 415"/>
              <a:gd name="T57" fmla="*/ 2147483647 h 440"/>
              <a:gd name="T58" fmla="*/ 2147483647 w 415"/>
              <a:gd name="T59" fmla="*/ 2147483647 h 440"/>
              <a:gd name="T60" fmla="*/ 2147483647 w 415"/>
              <a:gd name="T61" fmla="*/ 2147483647 h 440"/>
              <a:gd name="T62" fmla="*/ 2147483647 w 415"/>
              <a:gd name="T63" fmla="*/ 2147483647 h 440"/>
              <a:gd name="T64" fmla="*/ 2147483647 w 415"/>
              <a:gd name="T65" fmla="*/ 2147483647 h 440"/>
              <a:gd name="T66" fmla="*/ 2147483647 w 415"/>
              <a:gd name="T67" fmla="*/ 2147483647 h 440"/>
              <a:gd name="T68" fmla="*/ 2147483647 w 415"/>
              <a:gd name="T69" fmla="*/ 2147483647 h 440"/>
              <a:gd name="T70" fmla="*/ 2147483647 w 415"/>
              <a:gd name="T71" fmla="*/ 2147483647 h 440"/>
              <a:gd name="T72" fmla="*/ 2147483647 w 415"/>
              <a:gd name="T73" fmla="*/ 2147483647 h 440"/>
              <a:gd name="T74" fmla="*/ 2147483647 w 415"/>
              <a:gd name="T75" fmla="*/ 2147483647 h 440"/>
              <a:gd name="T76" fmla="*/ 2147483647 w 415"/>
              <a:gd name="T77" fmla="*/ 2147483647 h 440"/>
              <a:gd name="T78" fmla="*/ 2147483647 w 415"/>
              <a:gd name="T79" fmla="*/ 2147483647 h 440"/>
              <a:gd name="T80" fmla="*/ 2147483647 w 415"/>
              <a:gd name="T81" fmla="*/ 2147483647 h 440"/>
              <a:gd name="T82" fmla="*/ 2147483647 w 415"/>
              <a:gd name="T83" fmla="*/ 2147483647 h 440"/>
              <a:gd name="T84" fmla="*/ 2147483647 w 415"/>
              <a:gd name="T85" fmla="*/ 2147483647 h 440"/>
              <a:gd name="T86" fmla="*/ 2147483647 w 415"/>
              <a:gd name="T87" fmla="*/ 2147483647 h 440"/>
              <a:gd name="T88" fmla="*/ 2147483647 w 415"/>
              <a:gd name="T89" fmla="*/ 2147483647 h 440"/>
              <a:gd name="T90" fmla="*/ 2147483647 w 415"/>
              <a:gd name="T91" fmla="*/ 2147483647 h 440"/>
              <a:gd name="T92" fmla="*/ 2147483647 w 415"/>
              <a:gd name="T93" fmla="*/ 2147483647 h 440"/>
              <a:gd name="T94" fmla="*/ 2147483647 w 415"/>
              <a:gd name="T95" fmla="*/ 2147483647 h 440"/>
              <a:gd name="T96" fmla="*/ 2147483647 w 415"/>
              <a:gd name="T97" fmla="*/ 2147483647 h 440"/>
              <a:gd name="T98" fmla="*/ 2147483647 w 415"/>
              <a:gd name="T99" fmla="*/ 2147483647 h 440"/>
              <a:gd name="T100" fmla="*/ 2147483647 w 415"/>
              <a:gd name="T101" fmla="*/ 2147483647 h 440"/>
              <a:gd name="T102" fmla="*/ 2147483647 w 415"/>
              <a:gd name="T103" fmla="*/ 2147483647 h 440"/>
              <a:gd name="T104" fmla="*/ 2147483647 w 415"/>
              <a:gd name="T105" fmla="*/ 2147483647 h 440"/>
              <a:gd name="T106" fmla="*/ 2147483647 w 415"/>
              <a:gd name="T107" fmla="*/ 2147483647 h 440"/>
              <a:gd name="T108" fmla="*/ 2147483647 w 415"/>
              <a:gd name="T109" fmla="*/ 2147483647 h 440"/>
              <a:gd name="T110" fmla="*/ 2147483647 w 415"/>
              <a:gd name="T111" fmla="*/ 2147483647 h 440"/>
              <a:gd name="T112" fmla="*/ 2147483647 w 415"/>
              <a:gd name="T113" fmla="*/ 2147483647 h 440"/>
              <a:gd name="T114" fmla="*/ 2147483647 w 415"/>
              <a:gd name="T115" fmla="*/ 2147483647 h 440"/>
              <a:gd name="T116" fmla="*/ 2147483647 w 415"/>
              <a:gd name="T117" fmla="*/ 2147483647 h 440"/>
              <a:gd name="T118" fmla="*/ 2147483647 w 415"/>
              <a:gd name="T119" fmla="*/ 2147483647 h 440"/>
              <a:gd name="T120" fmla="*/ 2147483647 w 415"/>
              <a:gd name="T121" fmla="*/ 2147483647 h 440"/>
              <a:gd name="T122" fmla="*/ 2147483647 w 415"/>
              <a:gd name="T123" fmla="*/ 2147483647 h 440"/>
              <a:gd name="T124" fmla="*/ 2147483647 w 415"/>
              <a:gd name="T125" fmla="*/ 2147483647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5" h="440">
                <a:moveTo>
                  <a:pt x="351" y="352"/>
                </a:moveTo>
                <a:lnTo>
                  <a:pt x="351" y="346"/>
                </a:lnTo>
                <a:lnTo>
                  <a:pt x="354" y="342"/>
                </a:lnTo>
                <a:lnTo>
                  <a:pt x="354" y="349"/>
                </a:lnTo>
                <a:lnTo>
                  <a:pt x="351" y="352"/>
                </a:lnTo>
                <a:close/>
                <a:moveTo>
                  <a:pt x="351" y="360"/>
                </a:moveTo>
                <a:lnTo>
                  <a:pt x="349" y="360"/>
                </a:lnTo>
                <a:lnTo>
                  <a:pt x="349" y="353"/>
                </a:lnTo>
                <a:lnTo>
                  <a:pt x="352" y="352"/>
                </a:lnTo>
                <a:lnTo>
                  <a:pt x="352" y="357"/>
                </a:lnTo>
                <a:lnTo>
                  <a:pt x="351" y="360"/>
                </a:lnTo>
                <a:close/>
                <a:moveTo>
                  <a:pt x="350" y="364"/>
                </a:moveTo>
                <a:lnTo>
                  <a:pt x="349" y="372"/>
                </a:lnTo>
                <a:lnTo>
                  <a:pt x="346" y="367"/>
                </a:lnTo>
                <a:lnTo>
                  <a:pt x="348" y="362"/>
                </a:lnTo>
                <a:lnTo>
                  <a:pt x="350" y="364"/>
                </a:lnTo>
                <a:close/>
                <a:moveTo>
                  <a:pt x="347" y="383"/>
                </a:moveTo>
                <a:lnTo>
                  <a:pt x="346" y="386"/>
                </a:lnTo>
                <a:lnTo>
                  <a:pt x="344" y="386"/>
                </a:lnTo>
                <a:lnTo>
                  <a:pt x="344" y="382"/>
                </a:lnTo>
                <a:lnTo>
                  <a:pt x="346" y="380"/>
                </a:lnTo>
                <a:lnTo>
                  <a:pt x="347" y="383"/>
                </a:lnTo>
                <a:close/>
                <a:moveTo>
                  <a:pt x="365" y="433"/>
                </a:moveTo>
                <a:lnTo>
                  <a:pt x="365" y="440"/>
                </a:lnTo>
                <a:lnTo>
                  <a:pt x="362" y="435"/>
                </a:lnTo>
                <a:lnTo>
                  <a:pt x="365" y="433"/>
                </a:lnTo>
                <a:close/>
                <a:moveTo>
                  <a:pt x="2" y="190"/>
                </a:moveTo>
                <a:lnTo>
                  <a:pt x="3" y="188"/>
                </a:lnTo>
                <a:lnTo>
                  <a:pt x="9" y="187"/>
                </a:lnTo>
                <a:lnTo>
                  <a:pt x="10" y="182"/>
                </a:lnTo>
                <a:lnTo>
                  <a:pt x="27" y="184"/>
                </a:lnTo>
                <a:lnTo>
                  <a:pt x="35" y="180"/>
                </a:lnTo>
                <a:lnTo>
                  <a:pt x="38" y="183"/>
                </a:lnTo>
                <a:lnTo>
                  <a:pt x="43" y="180"/>
                </a:lnTo>
                <a:lnTo>
                  <a:pt x="37" y="161"/>
                </a:lnTo>
                <a:lnTo>
                  <a:pt x="31" y="160"/>
                </a:lnTo>
                <a:lnTo>
                  <a:pt x="28" y="156"/>
                </a:lnTo>
                <a:lnTo>
                  <a:pt x="29" y="147"/>
                </a:lnTo>
                <a:lnTo>
                  <a:pt x="20" y="144"/>
                </a:lnTo>
                <a:lnTo>
                  <a:pt x="21" y="137"/>
                </a:lnTo>
                <a:lnTo>
                  <a:pt x="32" y="124"/>
                </a:lnTo>
                <a:lnTo>
                  <a:pt x="36" y="124"/>
                </a:lnTo>
                <a:lnTo>
                  <a:pt x="39" y="129"/>
                </a:lnTo>
                <a:lnTo>
                  <a:pt x="54" y="125"/>
                </a:lnTo>
                <a:lnTo>
                  <a:pt x="61" y="111"/>
                </a:lnTo>
                <a:lnTo>
                  <a:pt x="69" y="107"/>
                </a:lnTo>
                <a:lnTo>
                  <a:pt x="75" y="93"/>
                </a:lnTo>
                <a:lnTo>
                  <a:pt x="83" y="89"/>
                </a:lnTo>
                <a:lnTo>
                  <a:pt x="82" y="85"/>
                </a:lnTo>
                <a:lnTo>
                  <a:pt x="94" y="75"/>
                </a:lnTo>
                <a:lnTo>
                  <a:pt x="91" y="73"/>
                </a:lnTo>
                <a:lnTo>
                  <a:pt x="92" y="61"/>
                </a:lnTo>
                <a:lnTo>
                  <a:pt x="103" y="55"/>
                </a:lnTo>
                <a:lnTo>
                  <a:pt x="98" y="51"/>
                </a:lnTo>
                <a:lnTo>
                  <a:pt x="94" y="51"/>
                </a:lnTo>
                <a:lnTo>
                  <a:pt x="93" y="46"/>
                </a:lnTo>
                <a:lnTo>
                  <a:pt x="89" y="46"/>
                </a:lnTo>
                <a:lnTo>
                  <a:pt x="89" y="42"/>
                </a:lnTo>
                <a:lnTo>
                  <a:pt x="84" y="39"/>
                </a:lnTo>
                <a:lnTo>
                  <a:pt x="86" y="34"/>
                </a:lnTo>
                <a:lnTo>
                  <a:pt x="83" y="30"/>
                </a:lnTo>
                <a:lnTo>
                  <a:pt x="88" y="26"/>
                </a:lnTo>
                <a:lnTo>
                  <a:pt x="82" y="24"/>
                </a:lnTo>
                <a:lnTo>
                  <a:pt x="84" y="22"/>
                </a:lnTo>
                <a:lnTo>
                  <a:pt x="81" y="19"/>
                </a:lnTo>
                <a:lnTo>
                  <a:pt x="83" y="15"/>
                </a:lnTo>
                <a:lnTo>
                  <a:pt x="89" y="12"/>
                </a:lnTo>
                <a:lnTo>
                  <a:pt x="107" y="17"/>
                </a:lnTo>
                <a:lnTo>
                  <a:pt x="119" y="12"/>
                </a:lnTo>
                <a:lnTo>
                  <a:pt x="124" y="14"/>
                </a:lnTo>
                <a:lnTo>
                  <a:pt x="127" y="7"/>
                </a:lnTo>
                <a:lnTo>
                  <a:pt x="138" y="0"/>
                </a:lnTo>
                <a:lnTo>
                  <a:pt x="142" y="0"/>
                </a:lnTo>
                <a:lnTo>
                  <a:pt x="140" y="4"/>
                </a:lnTo>
                <a:lnTo>
                  <a:pt x="145" y="15"/>
                </a:lnTo>
                <a:lnTo>
                  <a:pt x="154" y="19"/>
                </a:lnTo>
                <a:lnTo>
                  <a:pt x="151" y="24"/>
                </a:lnTo>
                <a:lnTo>
                  <a:pt x="152" y="34"/>
                </a:lnTo>
                <a:lnTo>
                  <a:pt x="160" y="41"/>
                </a:lnTo>
                <a:lnTo>
                  <a:pt x="162" y="46"/>
                </a:lnTo>
                <a:lnTo>
                  <a:pt x="154" y="53"/>
                </a:lnTo>
                <a:lnTo>
                  <a:pt x="151" y="49"/>
                </a:lnTo>
                <a:lnTo>
                  <a:pt x="146" y="50"/>
                </a:lnTo>
                <a:lnTo>
                  <a:pt x="147" y="55"/>
                </a:lnTo>
                <a:lnTo>
                  <a:pt x="151" y="60"/>
                </a:lnTo>
                <a:lnTo>
                  <a:pt x="151" y="70"/>
                </a:lnTo>
                <a:lnTo>
                  <a:pt x="155" y="68"/>
                </a:lnTo>
                <a:lnTo>
                  <a:pt x="162" y="76"/>
                </a:lnTo>
                <a:lnTo>
                  <a:pt x="167" y="76"/>
                </a:lnTo>
                <a:lnTo>
                  <a:pt x="172" y="80"/>
                </a:lnTo>
                <a:lnTo>
                  <a:pt x="172" y="83"/>
                </a:lnTo>
                <a:lnTo>
                  <a:pt x="183" y="88"/>
                </a:lnTo>
                <a:lnTo>
                  <a:pt x="174" y="96"/>
                </a:lnTo>
                <a:lnTo>
                  <a:pt x="169" y="111"/>
                </a:lnTo>
                <a:lnTo>
                  <a:pt x="185" y="118"/>
                </a:lnTo>
                <a:lnTo>
                  <a:pt x="187" y="122"/>
                </a:lnTo>
                <a:lnTo>
                  <a:pt x="196" y="126"/>
                </a:lnTo>
                <a:lnTo>
                  <a:pt x="207" y="129"/>
                </a:lnTo>
                <a:lnTo>
                  <a:pt x="208" y="132"/>
                </a:lnTo>
                <a:lnTo>
                  <a:pt x="215" y="134"/>
                </a:lnTo>
                <a:lnTo>
                  <a:pt x="217" y="133"/>
                </a:lnTo>
                <a:lnTo>
                  <a:pt x="223" y="134"/>
                </a:lnTo>
                <a:lnTo>
                  <a:pt x="227" y="132"/>
                </a:lnTo>
                <a:lnTo>
                  <a:pt x="234" y="135"/>
                </a:lnTo>
                <a:lnTo>
                  <a:pt x="234" y="140"/>
                </a:lnTo>
                <a:lnTo>
                  <a:pt x="244" y="144"/>
                </a:lnTo>
                <a:lnTo>
                  <a:pt x="248" y="142"/>
                </a:lnTo>
                <a:lnTo>
                  <a:pt x="252" y="147"/>
                </a:lnTo>
                <a:lnTo>
                  <a:pt x="254" y="145"/>
                </a:lnTo>
                <a:lnTo>
                  <a:pt x="264" y="149"/>
                </a:lnTo>
                <a:lnTo>
                  <a:pt x="268" y="147"/>
                </a:lnTo>
                <a:lnTo>
                  <a:pt x="272" y="150"/>
                </a:lnTo>
                <a:lnTo>
                  <a:pt x="282" y="150"/>
                </a:lnTo>
                <a:lnTo>
                  <a:pt x="284" y="144"/>
                </a:lnTo>
                <a:lnTo>
                  <a:pt x="282" y="138"/>
                </a:lnTo>
                <a:lnTo>
                  <a:pt x="284" y="126"/>
                </a:lnTo>
                <a:lnTo>
                  <a:pt x="291" y="122"/>
                </a:lnTo>
                <a:lnTo>
                  <a:pt x="294" y="124"/>
                </a:lnTo>
                <a:lnTo>
                  <a:pt x="293" y="132"/>
                </a:lnTo>
                <a:lnTo>
                  <a:pt x="295" y="135"/>
                </a:lnTo>
                <a:lnTo>
                  <a:pt x="293" y="138"/>
                </a:lnTo>
                <a:lnTo>
                  <a:pt x="295" y="140"/>
                </a:lnTo>
                <a:lnTo>
                  <a:pt x="305" y="144"/>
                </a:lnTo>
                <a:lnTo>
                  <a:pt x="316" y="141"/>
                </a:lnTo>
                <a:lnTo>
                  <a:pt x="320" y="144"/>
                </a:lnTo>
                <a:lnTo>
                  <a:pt x="339" y="142"/>
                </a:lnTo>
                <a:lnTo>
                  <a:pt x="340" y="136"/>
                </a:lnTo>
                <a:lnTo>
                  <a:pt x="339" y="133"/>
                </a:lnTo>
                <a:lnTo>
                  <a:pt x="334" y="132"/>
                </a:lnTo>
                <a:lnTo>
                  <a:pt x="334" y="128"/>
                </a:lnTo>
                <a:lnTo>
                  <a:pt x="346" y="126"/>
                </a:lnTo>
                <a:lnTo>
                  <a:pt x="349" y="122"/>
                </a:lnTo>
                <a:lnTo>
                  <a:pt x="356" y="119"/>
                </a:lnTo>
                <a:lnTo>
                  <a:pt x="358" y="114"/>
                </a:lnTo>
                <a:lnTo>
                  <a:pt x="366" y="114"/>
                </a:lnTo>
                <a:lnTo>
                  <a:pt x="370" y="107"/>
                </a:lnTo>
                <a:lnTo>
                  <a:pt x="376" y="103"/>
                </a:lnTo>
                <a:lnTo>
                  <a:pt x="386" y="107"/>
                </a:lnTo>
                <a:lnTo>
                  <a:pt x="396" y="100"/>
                </a:lnTo>
                <a:lnTo>
                  <a:pt x="401" y="104"/>
                </a:lnTo>
                <a:lnTo>
                  <a:pt x="397" y="107"/>
                </a:lnTo>
                <a:lnTo>
                  <a:pt x="398" y="110"/>
                </a:lnTo>
                <a:lnTo>
                  <a:pt x="402" y="107"/>
                </a:lnTo>
                <a:lnTo>
                  <a:pt x="404" y="111"/>
                </a:lnTo>
                <a:lnTo>
                  <a:pt x="400" y="116"/>
                </a:lnTo>
                <a:lnTo>
                  <a:pt x="401" y="118"/>
                </a:lnTo>
                <a:lnTo>
                  <a:pt x="404" y="117"/>
                </a:lnTo>
                <a:lnTo>
                  <a:pt x="415" y="121"/>
                </a:lnTo>
                <a:lnTo>
                  <a:pt x="415" y="125"/>
                </a:lnTo>
                <a:lnTo>
                  <a:pt x="408" y="130"/>
                </a:lnTo>
                <a:lnTo>
                  <a:pt x="411" y="138"/>
                </a:lnTo>
                <a:lnTo>
                  <a:pt x="405" y="134"/>
                </a:lnTo>
                <a:lnTo>
                  <a:pt x="398" y="136"/>
                </a:lnTo>
                <a:lnTo>
                  <a:pt x="383" y="146"/>
                </a:lnTo>
                <a:lnTo>
                  <a:pt x="384" y="155"/>
                </a:lnTo>
                <a:lnTo>
                  <a:pt x="376" y="165"/>
                </a:lnTo>
                <a:lnTo>
                  <a:pt x="375" y="168"/>
                </a:lnTo>
                <a:lnTo>
                  <a:pt x="377" y="171"/>
                </a:lnTo>
                <a:lnTo>
                  <a:pt x="369" y="189"/>
                </a:lnTo>
                <a:lnTo>
                  <a:pt x="358" y="186"/>
                </a:lnTo>
                <a:lnTo>
                  <a:pt x="358" y="198"/>
                </a:lnTo>
                <a:lnTo>
                  <a:pt x="357" y="202"/>
                </a:lnTo>
                <a:lnTo>
                  <a:pt x="355" y="201"/>
                </a:lnTo>
                <a:lnTo>
                  <a:pt x="354" y="206"/>
                </a:lnTo>
                <a:lnTo>
                  <a:pt x="355" y="213"/>
                </a:lnTo>
                <a:lnTo>
                  <a:pt x="352" y="217"/>
                </a:lnTo>
                <a:lnTo>
                  <a:pt x="348" y="215"/>
                </a:lnTo>
                <a:lnTo>
                  <a:pt x="347" y="218"/>
                </a:lnTo>
                <a:lnTo>
                  <a:pt x="343" y="191"/>
                </a:lnTo>
                <a:lnTo>
                  <a:pt x="338" y="191"/>
                </a:lnTo>
                <a:lnTo>
                  <a:pt x="336" y="201"/>
                </a:lnTo>
                <a:lnTo>
                  <a:pt x="333" y="203"/>
                </a:lnTo>
                <a:lnTo>
                  <a:pt x="331" y="198"/>
                </a:lnTo>
                <a:lnTo>
                  <a:pt x="329" y="201"/>
                </a:lnTo>
                <a:lnTo>
                  <a:pt x="327" y="193"/>
                </a:lnTo>
                <a:lnTo>
                  <a:pt x="330" y="185"/>
                </a:lnTo>
                <a:lnTo>
                  <a:pt x="337" y="185"/>
                </a:lnTo>
                <a:lnTo>
                  <a:pt x="340" y="181"/>
                </a:lnTo>
                <a:lnTo>
                  <a:pt x="342" y="173"/>
                </a:lnTo>
                <a:lnTo>
                  <a:pt x="346" y="173"/>
                </a:lnTo>
                <a:lnTo>
                  <a:pt x="344" y="171"/>
                </a:lnTo>
                <a:lnTo>
                  <a:pt x="339" y="168"/>
                </a:lnTo>
                <a:lnTo>
                  <a:pt x="316" y="169"/>
                </a:lnTo>
                <a:lnTo>
                  <a:pt x="308" y="167"/>
                </a:lnTo>
                <a:lnTo>
                  <a:pt x="306" y="153"/>
                </a:lnTo>
                <a:lnTo>
                  <a:pt x="305" y="152"/>
                </a:lnTo>
                <a:lnTo>
                  <a:pt x="304" y="156"/>
                </a:lnTo>
                <a:lnTo>
                  <a:pt x="301" y="155"/>
                </a:lnTo>
                <a:lnTo>
                  <a:pt x="297" y="150"/>
                </a:lnTo>
                <a:lnTo>
                  <a:pt x="295" y="149"/>
                </a:lnTo>
                <a:lnTo>
                  <a:pt x="297" y="152"/>
                </a:lnTo>
                <a:lnTo>
                  <a:pt x="294" y="152"/>
                </a:lnTo>
                <a:lnTo>
                  <a:pt x="288" y="146"/>
                </a:lnTo>
                <a:lnTo>
                  <a:pt x="287" y="148"/>
                </a:lnTo>
                <a:lnTo>
                  <a:pt x="290" y="150"/>
                </a:lnTo>
                <a:lnTo>
                  <a:pt x="284" y="153"/>
                </a:lnTo>
                <a:lnTo>
                  <a:pt x="283" y="158"/>
                </a:lnTo>
                <a:lnTo>
                  <a:pt x="296" y="167"/>
                </a:lnTo>
                <a:lnTo>
                  <a:pt x="295" y="169"/>
                </a:lnTo>
                <a:lnTo>
                  <a:pt x="288" y="168"/>
                </a:lnTo>
                <a:lnTo>
                  <a:pt x="287" y="172"/>
                </a:lnTo>
                <a:lnTo>
                  <a:pt x="284" y="172"/>
                </a:lnTo>
                <a:lnTo>
                  <a:pt x="283" y="176"/>
                </a:lnTo>
                <a:lnTo>
                  <a:pt x="284" y="179"/>
                </a:lnTo>
                <a:lnTo>
                  <a:pt x="293" y="183"/>
                </a:lnTo>
                <a:lnTo>
                  <a:pt x="290" y="192"/>
                </a:lnTo>
                <a:lnTo>
                  <a:pt x="293" y="195"/>
                </a:lnTo>
                <a:lnTo>
                  <a:pt x="293" y="198"/>
                </a:lnTo>
                <a:lnTo>
                  <a:pt x="296" y="199"/>
                </a:lnTo>
                <a:lnTo>
                  <a:pt x="294" y="202"/>
                </a:lnTo>
                <a:lnTo>
                  <a:pt x="297" y="216"/>
                </a:lnTo>
                <a:lnTo>
                  <a:pt x="297" y="223"/>
                </a:lnTo>
                <a:lnTo>
                  <a:pt x="292" y="224"/>
                </a:lnTo>
                <a:lnTo>
                  <a:pt x="291" y="214"/>
                </a:lnTo>
                <a:lnTo>
                  <a:pt x="290" y="224"/>
                </a:lnTo>
                <a:lnTo>
                  <a:pt x="289" y="218"/>
                </a:lnTo>
                <a:lnTo>
                  <a:pt x="288" y="223"/>
                </a:lnTo>
                <a:lnTo>
                  <a:pt x="286" y="223"/>
                </a:lnTo>
                <a:lnTo>
                  <a:pt x="286" y="220"/>
                </a:lnTo>
                <a:lnTo>
                  <a:pt x="286" y="224"/>
                </a:lnTo>
                <a:lnTo>
                  <a:pt x="285" y="215"/>
                </a:lnTo>
                <a:lnTo>
                  <a:pt x="280" y="211"/>
                </a:lnTo>
                <a:lnTo>
                  <a:pt x="284" y="216"/>
                </a:lnTo>
                <a:lnTo>
                  <a:pt x="279" y="222"/>
                </a:lnTo>
                <a:lnTo>
                  <a:pt x="267" y="227"/>
                </a:lnTo>
                <a:lnTo>
                  <a:pt x="265" y="230"/>
                </a:lnTo>
                <a:lnTo>
                  <a:pt x="268" y="238"/>
                </a:lnTo>
                <a:lnTo>
                  <a:pt x="260" y="248"/>
                </a:lnTo>
                <a:lnTo>
                  <a:pt x="256" y="247"/>
                </a:lnTo>
                <a:lnTo>
                  <a:pt x="257" y="249"/>
                </a:lnTo>
                <a:lnTo>
                  <a:pt x="246" y="252"/>
                </a:lnTo>
                <a:lnTo>
                  <a:pt x="248" y="250"/>
                </a:lnTo>
                <a:lnTo>
                  <a:pt x="246" y="249"/>
                </a:lnTo>
                <a:lnTo>
                  <a:pt x="241" y="254"/>
                </a:lnTo>
                <a:lnTo>
                  <a:pt x="245" y="254"/>
                </a:lnTo>
                <a:lnTo>
                  <a:pt x="236" y="261"/>
                </a:lnTo>
                <a:lnTo>
                  <a:pt x="227" y="273"/>
                </a:lnTo>
                <a:lnTo>
                  <a:pt x="202" y="291"/>
                </a:lnTo>
                <a:lnTo>
                  <a:pt x="202" y="298"/>
                </a:lnTo>
                <a:lnTo>
                  <a:pt x="193" y="302"/>
                </a:lnTo>
                <a:lnTo>
                  <a:pt x="187" y="301"/>
                </a:lnTo>
                <a:lnTo>
                  <a:pt x="183" y="310"/>
                </a:lnTo>
                <a:lnTo>
                  <a:pt x="181" y="307"/>
                </a:lnTo>
                <a:lnTo>
                  <a:pt x="180" y="311"/>
                </a:lnTo>
                <a:lnTo>
                  <a:pt x="178" y="308"/>
                </a:lnTo>
                <a:lnTo>
                  <a:pt x="173" y="311"/>
                </a:lnTo>
                <a:lnTo>
                  <a:pt x="169" y="320"/>
                </a:lnTo>
                <a:lnTo>
                  <a:pt x="173" y="344"/>
                </a:lnTo>
                <a:lnTo>
                  <a:pt x="171" y="340"/>
                </a:lnTo>
                <a:lnTo>
                  <a:pt x="169" y="341"/>
                </a:lnTo>
                <a:lnTo>
                  <a:pt x="174" y="345"/>
                </a:lnTo>
                <a:lnTo>
                  <a:pt x="171" y="358"/>
                </a:lnTo>
                <a:lnTo>
                  <a:pt x="165" y="370"/>
                </a:lnTo>
                <a:lnTo>
                  <a:pt x="166" y="390"/>
                </a:lnTo>
                <a:lnTo>
                  <a:pt x="159" y="390"/>
                </a:lnTo>
                <a:lnTo>
                  <a:pt x="154" y="399"/>
                </a:lnTo>
                <a:lnTo>
                  <a:pt x="155" y="403"/>
                </a:lnTo>
                <a:lnTo>
                  <a:pt x="161" y="406"/>
                </a:lnTo>
                <a:lnTo>
                  <a:pt x="154" y="404"/>
                </a:lnTo>
                <a:lnTo>
                  <a:pt x="146" y="406"/>
                </a:lnTo>
                <a:lnTo>
                  <a:pt x="140" y="417"/>
                </a:lnTo>
                <a:lnTo>
                  <a:pt x="134" y="421"/>
                </a:lnTo>
                <a:lnTo>
                  <a:pt x="131" y="420"/>
                </a:lnTo>
                <a:lnTo>
                  <a:pt x="120" y="410"/>
                </a:lnTo>
                <a:lnTo>
                  <a:pt x="121" y="407"/>
                </a:lnTo>
                <a:lnTo>
                  <a:pt x="120" y="408"/>
                </a:lnTo>
                <a:lnTo>
                  <a:pt x="118" y="406"/>
                </a:lnTo>
                <a:lnTo>
                  <a:pt x="116" y="395"/>
                </a:lnTo>
                <a:lnTo>
                  <a:pt x="117" y="401"/>
                </a:lnTo>
                <a:lnTo>
                  <a:pt x="119" y="400"/>
                </a:lnTo>
                <a:lnTo>
                  <a:pt x="108" y="374"/>
                </a:lnTo>
                <a:lnTo>
                  <a:pt x="101" y="365"/>
                </a:lnTo>
                <a:lnTo>
                  <a:pt x="96" y="354"/>
                </a:lnTo>
                <a:lnTo>
                  <a:pt x="90" y="329"/>
                </a:lnTo>
                <a:lnTo>
                  <a:pt x="85" y="324"/>
                </a:lnTo>
                <a:lnTo>
                  <a:pt x="81" y="316"/>
                </a:lnTo>
                <a:lnTo>
                  <a:pt x="83" y="316"/>
                </a:lnTo>
                <a:lnTo>
                  <a:pt x="76" y="306"/>
                </a:lnTo>
                <a:lnTo>
                  <a:pt x="67" y="267"/>
                </a:lnTo>
                <a:lnTo>
                  <a:pt x="70" y="262"/>
                </a:lnTo>
                <a:lnTo>
                  <a:pt x="66" y="263"/>
                </a:lnTo>
                <a:lnTo>
                  <a:pt x="66" y="258"/>
                </a:lnTo>
                <a:lnTo>
                  <a:pt x="70" y="259"/>
                </a:lnTo>
                <a:lnTo>
                  <a:pt x="66" y="257"/>
                </a:lnTo>
                <a:lnTo>
                  <a:pt x="65" y="250"/>
                </a:lnTo>
                <a:lnTo>
                  <a:pt x="68" y="236"/>
                </a:lnTo>
                <a:lnTo>
                  <a:pt x="63" y="227"/>
                </a:lnTo>
                <a:lnTo>
                  <a:pt x="71" y="221"/>
                </a:lnTo>
                <a:lnTo>
                  <a:pt x="63" y="223"/>
                </a:lnTo>
                <a:lnTo>
                  <a:pt x="66" y="217"/>
                </a:lnTo>
                <a:lnTo>
                  <a:pt x="63" y="218"/>
                </a:lnTo>
                <a:lnTo>
                  <a:pt x="64" y="214"/>
                </a:lnTo>
                <a:lnTo>
                  <a:pt x="68" y="213"/>
                </a:lnTo>
                <a:lnTo>
                  <a:pt x="58" y="213"/>
                </a:lnTo>
                <a:lnTo>
                  <a:pt x="60" y="215"/>
                </a:lnTo>
                <a:lnTo>
                  <a:pt x="56" y="219"/>
                </a:lnTo>
                <a:lnTo>
                  <a:pt x="58" y="220"/>
                </a:lnTo>
                <a:lnTo>
                  <a:pt x="55" y="220"/>
                </a:lnTo>
                <a:lnTo>
                  <a:pt x="59" y="223"/>
                </a:lnTo>
                <a:lnTo>
                  <a:pt x="57" y="229"/>
                </a:lnTo>
                <a:lnTo>
                  <a:pt x="39" y="237"/>
                </a:lnTo>
                <a:lnTo>
                  <a:pt x="28" y="231"/>
                </a:lnTo>
                <a:lnTo>
                  <a:pt x="12" y="213"/>
                </a:lnTo>
                <a:lnTo>
                  <a:pt x="14" y="210"/>
                </a:lnTo>
                <a:lnTo>
                  <a:pt x="16" y="213"/>
                </a:lnTo>
                <a:lnTo>
                  <a:pt x="29" y="209"/>
                </a:lnTo>
                <a:lnTo>
                  <a:pt x="34" y="201"/>
                </a:lnTo>
                <a:lnTo>
                  <a:pt x="23" y="206"/>
                </a:lnTo>
                <a:lnTo>
                  <a:pt x="16" y="205"/>
                </a:lnTo>
                <a:lnTo>
                  <a:pt x="5" y="195"/>
                </a:lnTo>
                <a:lnTo>
                  <a:pt x="5" y="193"/>
                </a:lnTo>
                <a:lnTo>
                  <a:pt x="9" y="189"/>
                </a:lnTo>
                <a:lnTo>
                  <a:pt x="3" y="193"/>
                </a:lnTo>
                <a:lnTo>
                  <a:pt x="0" y="193"/>
                </a:lnTo>
                <a:lnTo>
                  <a:pt x="2" y="190"/>
                </a:lnTo>
                <a:close/>
              </a:path>
            </a:pathLst>
          </a:custGeom>
          <a:solidFill>
            <a:schemeClr val="bg1">
              <a:lumMod val="85000"/>
            </a:schemeClr>
          </a:solidFill>
          <a:ln w="4826" cap="flat" cmpd="sng">
            <a:solidFill>
              <a:schemeClr val="bg2"/>
            </a:solidFill>
            <a:prstDash val="solid"/>
            <a:round/>
            <a:headEnd type="none" w="med" len="med"/>
            <a:tailEnd type="none" w="med" len="med"/>
          </a:ln>
          <a:effectLst/>
        </p:spPr>
        <p:txBody>
          <a:bodyPr/>
          <a:lstStyle/>
          <a:p>
            <a:pPr>
              <a:defRPr/>
            </a:pPr>
            <a:endParaRPr lang="en-US">
              <a:latin typeface="Arial" charset="0"/>
              <a:cs typeface="Arial" charset="0"/>
            </a:endParaRPr>
          </a:p>
        </p:txBody>
      </p:sp>
      <p:sp>
        <p:nvSpPr>
          <p:cNvPr id="3207" name="Freeform 136"/>
          <p:cNvSpPr>
            <a:spLocks noEditPoints="1"/>
          </p:cNvSpPr>
          <p:nvPr/>
        </p:nvSpPr>
        <p:spPr bwMode="auto">
          <a:xfrm>
            <a:off x="6842125" y="4295775"/>
            <a:ext cx="193675" cy="352425"/>
          </a:xfrm>
          <a:custGeom>
            <a:avLst/>
            <a:gdLst>
              <a:gd name="T0" fmla="*/ 2147483647 w 117"/>
              <a:gd name="T1" fmla="*/ 2147483647 h 215"/>
              <a:gd name="T2" fmla="*/ 2147483647 w 117"/>
              <a:gd name="T3" fmla="*/ 2147483647 h 215"/>
              <a:gd name="T4" fmla="*/ 2147483647 w 117"/>
              <a:gd name="T5" fmla="*/ 2147483647 h 215"/>
              <a:gd name="T6" fmla="*/ 2147483647 w 117"/>
              <a:gd name="T7" fmla="*/ 2147483647 h 215"/>
              <a:gd name="T8" fmla="*/ 2147483647 w 117"/>
              <a:gd name="T9" fmla="*/ 2147483647 h 215"/>
              <a:gd name="T10" fmla="*/ 2147483647 w 117"/>
              <a:gd name="T11" fmla="*/ 2147483647 h 215"/>
              <a:gd name="T12" fmla="*/ 2147483647 w 117"/>
              <a:gd name="T13" fmla="*/ 2147483647 h 215"/>
              <a:gd name="T14" fmla="*/ 2147483647 w 117"/>
              <a:gd name="T15" fmla="*/ 2147483647 h 215"/>
              <a:gd name="T16" fmla="*/ 2147483647 w 117"/>
              <a:gd name="T17" fmla="*/ 2147483647 h 215"/>
              <a:gd name="T18" fmla="*/ 2147483647 w 117"/>
              <a:gd name="T19" fmla="*/ 2147483647 h 215"/>
              <a:gd name="T20" fmla="*/ 2147483647 w 117"/>
              <a:gd name="T21" fmla="*/ 2147483647 h 215"/>
              <a:gd name="T22" fmla="*/ 2147483647 w 117"/>
              <a:gd name="T23" fmla="*/ 2147483647 h 215"/>
              <a:gd name="T24" fmla="*/ 2147483647 w 117"/>
              <a:gd name="T25" fmla="*/ 2147483647 h 215"/>
              <a:gd name="T26" fmla="*/ 2147483647 w 117"/>
              <a:gd name="T27" fmla="*/ 2147483647 h 215"/>
              <a:gd name="T28" fmla="*/ 2147483647 w 117"/>
              <a:gd name="T29" fmla="*/ 0 h 215"/>
              <a:gd name="T30" fmla="*/ 2147483647 w 117"/>
              <a:gd name="T31" fmla="*/ 2147483647 h 215"/>
              <a:gd name="T32" fmla="*/ 2147483647 w 117"/>
              <a:gd name="T33" fmla="*/ 2147483647 h 215"/>
              <a:gd name="T34" fmla="*/ 2147483647 w 117"/>
              <a:gd name="T35" fmla="*/ 2147483647 h 215"/>
              <a:gd name="T36" fmla="*/ 2147483647 w 117"/>
              <a:gd name="T37" fmla="*/ 2147483647 h 215"/>
              <a:gd name="T38" fmla="*/ 2147483647 w 117"/>
              <a:gd name="T39" fmla="*/ 2147483647 h 215"/>
              <a:gd name="T40" fmla="*/ 2147483647 w 117"/>
              <a:gd name="T41" fmla="*/ 2147483647 h 215"/>
              <a:gd name="T42" fmla="*/ 2147483647 w 117"/>
              <a:gd name="T43" fmla="*/ 2147483647 h 215"/>
              <a:gd name="T44" fmla="*/ 2147483647 w 117"/>
              <a:gd name="T45" fmla="*/ 2147483647 h 215"/>
              <a:gd name="T46" fmla="*/ 2147483647 w 117"/>
              <a:gd name="T47" fmla="*/ 2147483647 h 215"/>
              <a:gd name="T48" fmla="*/ 2147483647 w 117"/>
              <a:gd name="T49" fmla="*/ 2147483647 h 215"/>
              <a:gd name="T50" fmla="*/ 2147483647 w 117"/>
              <a:gd name="T51" fmla="*/ 2147483647 h 215"/>
              <a:gd name="T52" fmla="*/ 2147483647 w 117"/>
              <a:gd name="T53" fmla="*/ 2147483647 h 215"/>
              <a:gd name="T54" fmla="*/ 2147483647 w 117"/>
              <a:gd name="T55" fmla="*/ 2147483647 h 215"/>
              <a:gd name="T56" fmla="*/ 2147483647 w 117"/>
              <a:gd name="T57" fmla="*/ 2147483647 h 215"/>
              <a:gd name="T58" fmla="*/ 2147483647 w 117"/>
              <a:gd name="T59" fmla="*/ 2147483647 h 215"/>
              <a:gd name="T60" fmla="*/ 2147483647 w 117"/>
              <a:gd name="T61" fmla="*/ 2147483647 h 215"/>
              <a:gd name="T62" fmla="*/ 2147483647 w 117"/>
              <a:gd name="T63" fmla="*/ 2147483647 h 215"/>
              <a:gd name="T64" fmla="*/ 2147483647 w 117"/>
              <a:gd name="T65" fmla="*/ 2147483647 h 215"/>
              <a:gd name="T66" fmla="*/ 2147483647 w 117"/>
              <a:gd name="T67" fmla="*/ 2147483647 h 215"/>
              <a:gd name="T68" fmla="*/ 2147483647 w 117"/>
              <a:gd name="T69" fmla="*/ 2147483647 h 215"/>
              <a:gd name="T70" fmla="*/ 2147483647 w 117"/>
              <a:gd name="T71" fmla="*/ 2147483647 h 215"/>
              <a:gd name="T72" fmla="*/ 2147483647 w 117"/>
              <a:gd name="T73" fmla="*/ 2147483647 h 215"/>
              <a:gd name="T74" fmla="*/ 2147483647 w 117"/>
              <a:gd name="T75" fmla="*/ 2147483647 h 215"/>
              <a:gd name="T76" fmla="*/ 2147483647 w 117"/>
              <a:gd name="T77" fmla="*/ 2147483647 h 215"/>
              <a:gd name="T78" fmla="*/ 2147483647 w 117"/>
              <a:gd name="T79" fmla="*/ 2147483647 h 215"/>
              <a:gd name="T80" fmla="*/ 2147483647 w 117"/>
              <a:gd name="T81" fmla="*/ 2147483647 h 215"/>
              <a:gd name="T82" fmla="*/ 2147483647 w 117"/>
              <a:gd name="T83" fmla="*/ 2147483647 h 215"/>
              <a:gd name="T84" fmla="*/ 2147483647 w 117"/>
              <a:gd name="T85" fmla="*/ 2147483647 h 215"/>
              <a:gd name="T86" fmla="*/ 2147483647 w 117"/>
              <a:gd name="T87" fmla="*/ 2147483647 h 215"/>
              <a:gd name="T88" fmla="*/ 2147483647 w 117"/>
              <a:gd name="T89" fmla="*/ 2147483647 h 215"/>
              <a:gd name="T90" fmla="*/ 2147483647 w 117"/>
              <a:gd name="T91" fmla="*/ 2147483647 h 215"/>
              <a:gd name="T92" fmla="*/ 2147483647 w 117"/>
              <a:gd name="T93" fmla="*/ 2147483647 h 215"/>
              <a:gd name="T94" fmla="*/ 2147483647 w 117"/>
              <a:gd name="T95" fmla="*/ 2147483647 h 215"/>
              <a:gd name="T96" fmla="*/ 2147483647 w 117"/>
              <a:gd name="T97" fmla="*/ 2147483647 h 215"/>
              <a:gd name="T98" fmla="*/ 2147483647 w 117"/>
              <a:gd name="T99" fmla="*/ 2147483647 h 215"/>
              <a:gd name="T100" fmla="*/ 2147483647 w 117"/>
              <a:gd name="T101" fmla="*/ 2147483647 h 215"/>
              <a:gd name="T102" fmla="*/ 2147483647 w 117"/>
              <a:gd name="T103" fmla="*/ 2147483647 h 21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7" h="215">
                <a:moveTo>
                  <a:pt x="13" y="179"/>
                </a:moveTo>
                <a:lnTo>
                  <a:pt x="15" y="183"/>
                </a:lnTo>
                <a:lnTo>
                  <a:pt x="13" y="184"/>
                </a:lnTo>
                <a:lnTo>
                  <a:pt x="13" y="179"/>
                </a:lnTo>
                <a:close/>
                <a:moveTo>
                  <a:pt x="19" y="147"/>
                </a:moveTo>
                <a:lnTo>
                  <a:pt x="20" y="143"/>
                </a:lnTo>
                <a:lnTo>
                  <a:pt x="32" y="126"/>
                </a:lnTo>
                <a:lnTo>
                  <a:pt x="24" y="108"/>
                </a:lnTo>
                <a:lnTo>
                  <a:pt x="25" y="99"/>
                </a:lnTo>
                <a:lnTo>
                  <a:pt x="13" y="85"/>
                </a:lnTo>
                <a:lnTo>
                  <a:pt x="12" y="79"/>
                </a:lnTo>
                <a:lnTo>
                  <a:pt x="12" y="77"/>
                </a:lnTo>
                <a:lnTo>
                  <a:pt x="17" y="75"/>
                </a:lnTo>
                <a:lnTo>
                  <a:pt x="18" y="65"/>
                </a:lnTo>
                <a:lnTo>
                  <a:pt x="21" y="64"/>
                </a:lnTo>
                <a:lnTo>
                  <a:pt x="22" y="60"/>
                </a:lnTo>
                <a:lnTo>
                  <a:pt x="19" y="62"/>
                </a:lnTo>
                <a:lnTo>
                  <a:pt x="16" y="52"/>
                </a:lnTo>
                <a:lnTo>
                  <a:pt x="5" y="41"/>
                </a:lnTo>
                <a:lnTo>
                  <a:pt x="4" y="32"/>
                </a:lnTo>
                <a:lnTo>
                  <a:pt x="0" y="28"/>
                </a:lnTo>
                <a:lnTo>
                  <a:pt x="5" y="28"/>
                </a:lnTo>
                <a:lnTo>
                  <a:pt x="4" y="22"/>
                </a:lnTo>
                <a:lnTo>
                  <a:pt x="9" y="10"/>
                </a:lnTo>
                <a:lnTo>
                  <a:pt x="12" y="11"/>
                </a:lnTo>
                <a:lnTo>
                  <a:pt x="23" y="10"/>
                </a:lnTo>
                <a:lnTo>
                  <a:pt x="24" y="5"/>
                </a:lnTo>
                <a:lnTo>
                  <a:pt x="29" y="5"/>
                </a:lnTo>
                <a:lnTo>
                  <a:pt x="30" y="1"/>
                </a:lnTo>
                <a:lnTo>
                  <a:pt x="37" y="0"/>
                </a:lnTo>
                <a:lnTo>
                  <a:pt x="38" y="1"/>
                </a:lnTo>
                <a:lnTo>
                  <a:pt x="42" y="1"/>
                </a:lnTo>
                <a:lnTo>
                  <a:pt x="45" y="4"/>
                </a:lnTo>
                <a:lnTo>
                  <a:pt x="43" y="10"/>
                </a:lnTo>
                <a:lnTo>
                  <a:pt x="44" y="14"/>
                </a:lnTo>
                <a:lnTo>
                  <a:pt x="55" y="13"/>
                </a:lnTo>
                <a:lnTo>
                  <a:pt x="54" y="16"/>
                </a:lnTo>
                <a:lnTo>
                  <a:pt x="56" y="21"/>
                </a:lnTo>
                <a:lnTo>
                  <a:pt x="52" y="30"/>
                </a:lnTo>
                <a:lnTo>
                  <a:pt x="54" y="35"/>
                </a:lnTo>
                <a:lnTo>
                  <a:pt x="50" y="43"/>
                </a:lnTo>
                <a:lnTo>
                  <a:pt x="53" y="44"/>
                </a:lnTo>
                <a:lnTo>
                  <a:pt x="66" y="33"/>
                </a:lnTo>
                <a:lnTo>
                  <a:pt x="75" y="39"/>
                </a:lnTo>
                <a:lnTo>
                  <a:pt x="80" y="36"/>
                </a:lnTo>
                <a:lnTo>
                  <a:pt x="85" y="30"/>
                </a:lnTo>
                <a:lnTo>
                  <a:pt x="94" y="32"/>
                </a:lnTo>
                <a:lnTo>
                  <a:pt x="104" y="44"/>
                </a:lnTo>
                <a:lnTo>
                  <a:pt x="104" y="58"/>
                </a:lnTo>
                <a:lnTo>
                  <a:pt x="117" y="71"/>
                </a:lnTo>
                <a:lnTo>
                  <a:pt x="114" y="78"/>
                </a:lnTo>
                <a:lnTo>
                  <a:pt x="115" y="87"/>
                </a:lnTo>
                <a:lnTo>
                  <a:pt x="111" y="90"/>
                </a:lnTo>
                <a:lnTo>
                  <a:pt x="109" y="92"/>
                </a:lnTo>
                <a:lnTo>
                  <a:pt x="105" y="89"/>
                </a:lnTo>
                <a:lnTo>
                  <a:pt x="82" y="90"/>
                </a:lnTo>
                <a:lnTo>
                  <a:pt x="73" y="101"/>
                </a:lnTo>
                <a:lnTo>
                  <a:pt x="70" y="101"/>
                </a:lnTo>
                <a:lnTo>
                  <a:pt x="72" y="114"/>
                </a:lnTo>
                <a:lnTo>
                  <a:pt x="76" y="117"/>
                </a:lnTo>
                <a:lnTo>
                  <a:pt x="76" y="122"/>
                </a:lnTo>
                <a:lnTo>
                  <a:pt x="78" y="129"/>
                </a:lnTo>
                <a:lnTo>
                  <a:pt x="75" y="122"/>
                </a:lnTo>
                <a:lnTo>
                  <a:pt x="70" y="121"/>
                </a:lnTo>
                <a:lnTo>
                  <a:pt x="70" y="119"/>
                </a:lnTo>
                <a:lnTo>
                  <a:pt x="69" y="119"/>
                </a:lnTo>
                <a:lnTo>
                  <a:pt x="66" y="116"/>
                </a:lnTo>
                <a:lnTo>
                  <a:pt x="62" y="113"/>
                </a:lnTo>
                <a:lnTo>
                  <a:pt x="49" y="114"/>
                </a:lnTo>
                <a:lnTo>
                  <a:pt x="51" y="103"/>
                </a:lnTo>
                <a:lnTo>
                  <a:pt x="38" y="104"/>
                </a:lnTo>
                <a:lnTo>
                  <a:pt x="37" y="121"/>
                </a:lnTo>
                <a:lnTo>
                  <a:pt x="25" y="147"/>
                </a:lnTo>
                <a:lnTo>
                  <a:pt x="26" y="163"/>
                </a:lnTo>
                <a:lnTo>
                  <a:pt x="35" y="162"/>
                </a:lnTo>
                <a:lnTo>
                  <a:pt x="37" y="172"/>
                </a:lnTo>
                <a:lnTo>
                  <a:pt x="41" y="175"/>
                </a:lnTo>
                <a:lnTo>
                  <a:pt x="45" y="192"/>
                </a:lnTo>
                <a:lnTo>
                  <a:pt x="41" y="184"/>
                </a:lnTo>
                <a:lnTo>
                  <a:pt x="39" y="185"/>
                </a:lnTo>
                <a:lnTo>
                  <a:pt x="41" y="190"/>
                </a:lnTo>
                <a:lnTo>
                  <a:pt x="51" y="198"/>
                </a:lnTo>
                <a:lnTo>
                  <a:pt x="59" y="198"/>
                </a:lnTo>
                <a:lnTo>
                  <a:pt x="66" y="206"/>
                </a:lnTo>
                <a:lnTo>
                  <a:pt x="63" y="213"/>
                </a:lnTo>
                <a:lnTo>
                  <a:pt x="59" y="211"/>
                </a:lnTo>
                <a:lnTo>
                  <a:pt x="53" y="215"/>
                </a:lnTo>
                <a:lnTo>
                  <a:pt x="51" y="213"/>
                </a:lnTo>
                <a:lnTo>
                  <a:pt x="53" y="206"/>
                </a:lnTo>
                <a:lnTo>
                  <a:pt x="49" y="206"/>
                </a:lnTo>
                <a:lnTo>
                  <a:pt x="47" y="202"/>
                </a:lnTo>
                <a:lnTo>
                  <a:pt x="42" y="202"/>
                </a:lnTo>
                <a:lnTo>
                  <a:pt x="41" y="199"/>
                </a:lnTo>
                <a:lnTo>
                  <a:pt x="39" y="203"/>
                </a:lnTo>
                <a:lnTo>
                  <a:pt x="32" y="197"/>
                </a:lnTo>
                <a:lnTo>
                  <a:pt x="34" y="194"/>
                </a:lnTo>
                <a:lnTo>
                  <a:pt x="28" y="191"/>
                </a:lnTo>
                <a:lnTo>
                  <a:pt x="27" y="186"/>
                </a:lnTo>
                <a:lnTo>
                  <a:pt x="20" y="181"/>
                </a:lnTo>
                <a:lnTo>
                  <a:pt x="18" y="176"/>
                </a:lnTo>
                <a:lnTo>
                  <a:pt x="15" y="179"/>
                </a:lnTo>
                <a:lnTo>
                  <a:pt x="12" y="177"/>
                </a:lnTo>
                <a:lnTo>
                  <a:pt x="13" y="164"/>
                </a:lnTo>
                <a:lnTo>
                  <a:pt x="19" y="147"/>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8" name="Freeform 137"/>
          <p:cNvSpPr>
            <a:spLocks noEditPoints="1"/>
          </p:cNvSpPr>
          <p:nvPr/>
        </p:nvSpPr>
        <p:spPr bwMode="auto">
          <a:xfrm>
            <a:off x="6792913" y="4645025"/>
            <a:ext cx="1066800" cy="385763"/>
          </a:xfrm>
          <a:custGeom>
            <a:avLst/>
            <a:gdLst>
              <a:gd name="T0" fmla="*/ 2147483647 w 648"/>
              <a:gd name="T1" fmla="*/ 2147483647 h 234"/>
              <a:gd name="T2" fmla="*/ 2147483647 w 648"/>
              <a:gd name="T3" fmla="*/ 2147483647 h 234"/>
              <a:gd name="T4" fmla="*/ 2147483647 w 648"/>
              <a:gd name="T5" fmla="*/ 2147483647 h 234"/>
              <a:gd name="T6" fmla="*/ 2147483647 w 648"/>
              <a:gd name="T7" fmla="*/ 2147483647 h 234"/>
              <a:gd name="T8" fmla="*/ 2147483647 w 648"/>
              <a:gd name="T9" fmla="*/ 2147483647 h 234"/>
              <a:gd name="T10" fmla="*/ 2147483647 w 648"/>
              <a:gd name="T11" fmla="*/ 2147483647 h 234"/>
              <a:gd name="T12" fmla="*/ 2147483647 w 648"/>
              <a:gd name="T13" fmla="*/ 2147483647 h 234"/>
              <a:gd name="T14" fmla="*/ 2147483647 w 648"/>
              <a:gd name="T15" fmla="*/ 2147483647 h 234"/>
              <a:gd name="T16" fmla="*/ 2147483647 w 648"/>
              <a:gd name="T17" fmla="*/ 2147483647 h 234"/>
              <a:gd name="T18" fmla="*/ 2147483647 w 648"/>
              <a:gd name="T19" fmla="*/ 2147483647 h 234"/>
              <a:gd name="T20" fmla="*/ 2147483647 w 648"/>
              <a:gd name="T21" fmla="*/ 2147483647 h 234"/>
              <a:gd name="T22" fmla="*/ 2147483647 w 648"/>
              <a:gd name="T23" fmla="*/ 2147483647 h 234"/>
              <a:gd name="T24" fmla="*/ 2147483647 w 648"/>
              <a:gd name="T25" fmla="*/ 2147483647 h 234"/>
              <a:gd name="T26" fmla="*/ 2147483647 w 648"/>
              <a:gd name="T27" fmla="*/ 2147483647 h 234"/>
              <a:gd name="T28" fmla="*/ 2147483647 w 648"/>
              <a:gd name="T29" fmla="*/ 2147483647 h 234"/>
              <a:gd name="T30" fmla="*/ 2147483647 w 648"/>
              <a:gd name="T31" fmla="*/ 2147483647 h 234"/>
              <a:gd name="T32" fmla="*/ 2147483647 w 648"/>
              <a:gd name="T33" fmla="*/ 2147483647 h 234"/>
              <a:gd name="T34" fmla="*/ 2147483647 w 648"/>
              <a:gd name="T35" fmla="*/ 2147483647 h 234"/>
              <a:gd name="T36" fmla="*/ 2147483647 w 648"/>
              <a:gd name="T37" fmla="*/ 2147483647 h 234"/>
              <a:gd name="T38" fmla="*/ 2147483647 w 648"/>
              <a:gd name="T39" fmla="*/ 2147483647 h 234"/>
              <a:gd name="T40" fmla="*/ 2147483647 w 648"/>
              <a:gd name="T41" fmla="*/ 2147483647 h 234"/>
              <a:gd name="T42" fmla="*/ 2147483647 w 648"/>
              <a:gd name="T43" fmla="*/ 2147483647 h 234"/>
              <a:gd name="T44" fmla="*/ 2147483647 w 648"/>
              <a:gd name="T45" fmla="*/ 2147483647 h 234"/>
              <a:gd name="T46" fmla="*/ 2147483647 w 648"/>
              <a:gd name="T47" fmla="*/ 2147483647 h 234"/>
              <a:gd name="T48" fmla="*/ 2147483647 w 648"/>
              <a:gd name="T49" fmla="*/ 2147483647 h 234"/>
              <a:gd name="T50" fmla="*/ 2147483647 w 648"/>
              <a:gd name="T51" fmla="*/ 2147483647 h 234"/>
              <a:gd name="T52" fmla="*/ 2147483647 w 648"/>
              <a:gd name="T53" fmla="*/ 2147483647 h 234"/>
              <a:gd name="T54" fmla="*/ 2147483647 w 648"/>
              <a:gd name="T55" fmla="*/ 2147483647 h 234"/>
              <a:gd name="T56" fmla="*/ 2147483647 w 648"/>
              <a:gd name="T57" fmla="*/ 2147483647 h 234"/>
              <a:gd name="T58" fmla="*/ 2147483647 w 648"/>
              <a:gd name="T59" fmla="*/ 2147483647 h 234"/>
              <a:gd name="T60" fmla="*/ 2147483647 w 648"/>
              <a:gd name="T61" fmla="*/ 2147483647 h 234"/>
              <a:gd name="T62" fmla="*/ 2147483647 w 648"/>
              <a:gd name="T63" fmla="*/ 2147483647 h 234"/>
              <a:gd name="T64" fmla="*/ 2147483647 w 648"/>
              <a:gd name="T65" fmla="*/ 2147483647 h 234"/>
              <a:gd name="T66" fmla="*/ 2147483647 w 648"/>
              <a:gd name="T67" fmla="*/ 2147483647 h 234"/>
              <a:gd name="T68" fmla="*/ 2147483647 w 648"/>
              <a:gd name="T69" fmla="*/ 2147483647 h 234"/>
              <a:gd name="T70" fmla="*/ 2147483647 w 648"/>
              <a:gd name="T71" fmla="*/ 2147483647 h 234"/>
              <a:gd name="T72" fmla="*/ 2147483647 w 648"/>
              <a:gd name="T73" fmla="*/ 2147483647 h 234"/>
              <a:gd name="T74" fmla="*/ 2147483647 w 648"/>
              <a:gd name="T75" fmla="*/ 2147483647 h 234"/>
              <a:gd name="T76" fmla="*/ 2147483647 w 648"/>
              <a:gd name="T77" fmla="*/ 2147483647 h 234"/>
              <a:gd name="T78" fmla="*/ 2147483647 w 648"/>
              <a:gd name="T79" fmla="*/ 2147483647 h 234"/>
              <a:gd name="T80" fmla="*/ 2147483647 w 648"/>
              <a:gd name="T81" fmla="*/ 2147483647 h 234"/>
              <a:gd name="T82" fmla="*/ 2147483647 w 648"/>
              <a:gd name="T83" fmla="*/ 2147483647 h 234"/>
              <a:gd name="T84" fmla="*/ 2147483647 w 648"/>
              <a:gd name="T85" fmla="*/ 2147483647 h 234"/>
              <a:gd name="T86" fmla="*/ 2147483647 w 648"/>
              <a:gd name="T87" fmla="*/ 2147483647 h 234"/>
              <a:gd name="T88" fmla="*/ 2147483647 w 648"/>
              <a:gd name="T89" fmla="*/ 2147483647 h 234"/>
              <a:gd name="T90" fmla="*/ 2147483647 w 648"/>
              <a:gd name="T91" fmla="*/ 2147483647 h 234"/>
              <a:gd name="T92" fmla="*/ 2147483647 w 648"/>
              <a:gd name="T93" fmla="*/ 2147483647 h 234"/>
              <a:gd name="T94" fmla="*/ 2147483647 w 648"/>
              <a:gd name="T95" fmla="*/ 2147483647 h 234"/>
              <a:gd name="T96" fmla="*/ 2147483647 w 648"/>
              <a:gd name="T97" fmla="*/ 2147483647 h 234"/>
              <a:gd name="T98" fmla="*/ 2147483647 w 648"/>
              <a:gd name="T99" fmla="*/ 2147483647 h 234"/>
              <a:gd name="T100" fmla="*/ 2147483647 w 648"/>
              <a:gd name="T101" fmla="*/ 2147483647 h 234"/>
              <a:gd name="T102" fmla="*/ 2147483647 w 648"/>
              <a:gd name="T103" fmla="*/ 2147483647 h 234"/>
              <a:gd name="T104" fmla="*/ 2147483647 w 648"/>
              <a:gd name="T105" fmla="*/ 2147483647 h 234"/>
              <a:gd name="T106" fmla="*/ 2147483647 w 648"/>
              <a:gd name="T107" fmla="*/ 2147483647 h 234"/>
              <a:gd name="T108" fmla="*/ 2147483647 w 648"/>
              <a:gd name="T109" fmla="*/ 2147483647 h 234"/>
              <a:gd name="T110" fmla="*/ 2147483647 w 648"/>
              <a:gd name="T111" fmla="*/ 2147483647 h 234"/>
              <a:gd name="T112" fmla="*/ 2147483647 w 648"/>
              <a:gd name="T113" fmla="*/ 2147483647 h 234"/>
              <a:gd name="T114" fmla="*/ 2147483647 w 648"/>
              <a:gd name="T115" fmla="*/ 2147483647 h 234"/>
              <a:gd name="T116" fmla="*/ 2147483647 w 648"/>
              <a:gd name="T117" fmla="*/ 2147483647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48" h="234">
                <a:moveTo>
                  <a:pt x="446" y="23"/>
                </a:moveTo>
                <a:lnTo>
                  <a:pt x="446" y="15"/>
                </a:lnTo>
                <a:lnTo>
                  <a:pt x="448" y="19"/>
                </a:lnTo>
                <a:lnTo>
                  <a:pt x="446" y="23"/>
                </a:lnTo>
                <a:close/>
                <a:moveTo>
                  <a:pt x="181" y="25"/>
                </a:moveTo>
                <a:lnTo>
                  <a:pt x="180" y="22"/>
                </a:lnTo>
                <a:lnTo>
                  <a:pt x="184" y="20"/>
                </a:lnTo>
                <a:lnTo>
                  <a:pt x="186" y="23"/>
                </a:lnTo>
                <a:lnTo>
                  <a:pt x="185" y="27"/>
                </a:lnTo>
                <a:lnTo>
                  <a:pt x="182" y="27"/>
                </a:lnTo>
                <a:lnTo>
                  <a:pt x="183" y="26"/>
                </a:lnTo>
                <a:lnTo>
                  <a:pt x="181" y="25"/>
                </a:lnTo>
                <a:close/>
                <a:moveTo>
                  <a:pt x="17" y="45"/>
                </a:moveTo>
                <a:lnTo>
                  <a:pt x="6" y="39"/>
                </a:lnTo>
                <a:lnTo>
                  <a:pt x="9" y="38"/>
                </a:lnTo>
                <a:lnTo>
                  <a:pt x="17" y="45"/>
                </a:lnTo>
                <a:close/>
                <a:moveTo>
                  <a:pt x="467" y="51"/>
                </a:moveTo>
                <a:lnTo>
                  <a:pt x="467" y="46"/>
                </a:lnTo>
                <a:lnTo>
                  <a:pt x="471" y="42"/>
                </a:lnTo>
                <a:lnTo>
                  <a:pt x="472" y="48"/>
                </a:lnTo>
                <a:lnTo>
                  <a:pt x="467" y="51"/>
                </a:lnTo>
                <a:close/>
                <a:moveTo>
                  <a:pt x="462" y="85"/>
                </a:moveTo>
                <a:lnTo>
                  <a:pt x="459" y="82"/>
                </a:lnTo>
                <a:lnTo>
                  <a:pt x="457" y="71"/>
                </a:lnTo>
                <a:lnTo>
                  <a:pt x="458" y="67"/>
                </a:lnTo>
                <a:lnTo>
                  <a:pt x="455" y="62"/>
                </a:lnTo>
                <a:lnTo>
                  <a:pt x="459" y="53"/>
                </a:lnTo>
                <a:lnTo>
                  <a:pt x="465" y="48"/>
                </a:lnTo>
                <a:lnTo>
                  <a:pt x="462" y="52"/>
                </a:lnTo>
                <a:lnTo>
                  <a:pt x="464" y="55"/>
                </a:lnTo>
                <a:lnTo>
                  <a:pt x="463" y="60"/>
                </a:lnTo>
                <a:lnTo>
                  <a:pt x="458" y="66"/>
                </a:lnTo>
                <a:lnTo>
                  <a:pt x="462" y="67"/>
                </a:lnTo>
                <a:lnTo>
                  <a:pt x="466" y="63"/>
                </a:lnTo>
                <a:lnTo>
                  <a:pt x="466" y="60"/>
                </a:lnTo>
                <a:lnTo>
                  <a:pt x="474" y="57"/>
                </a:lnTo>
                <a:lnTo>
                  <a:pt x="473" y="63"/>
                </a:lnTo>
                <a:lnTo>
                  <a:pt x="466" y="68"/>
                </a:lnTo>
                <a:lnTo>
                  <a:pt x="473" y="71"/>
                </a:lnTo>
                <a:lnTo>
                  <a:pt x="473" y="74"/>
                </a:lnTo>
                <a:lnTo>
                  <a:pt x="477" y="76"/>
                </a:lnTo>
                <a:lnTo>
                  <a:pt x="462" y="72"/>
                </a:lnTo>
                <a:lnTo>
                  <a:pt x="462" y="79"/>
                </a:lnTo>
                <a:lnTo>
                  <a:pt x="469" y="91"/>
                </a:lnTo>
                <a:lnTo>
                  <a:pt x="464" y="89"/>
                </a:lnTo>
                <a:lnTo>
                  <a:pt x="462" y="85"/>
                </a:lnTo>
                <a:close/>
                <a:moveTo>
                  <a:pt x="92" y="52"/>
                </a:moveTo>
                <a:lnTo>
                  <a:pt x="90" y="55"/>
                </a:lnTo>
                <a:lnTo>
                  <a:pt x="87" y="52"/>
                </a:lnTo>
                <a:lnTo>
                  <a:pt x="90" y="49"/>
                </a:lnTo>
                <a:lnTo>
                  <a:pt x="92" y="52"/>
                </a:lnTo>
                <a:close/>
                <a:moveTo>
                  <a:pt x="102" y="59"/>
                </a:moveTo>
                <a:lnTo>
                  <a:pt x="102" y="61"/>
                </a:lnTo>
                <a:lnTo>
                  <a:pt x="95" y="56"/>
                </a:lnTo>
                <a:lnTo>
                  <a:pt x="102" y="59"/>
                </a:lnTo>
                <a:close/>
                <a:moveTo>
                  <a:pt x="36" y="71"/>
                </a:moveTo>
                <a:lnTo>
                  <a:pt x="26" y="59"/>
                </a:lnTo>
                <a:lnTo>
                  <a:pt x="31" y="58"/>
                </a:lnTo>
                <a:lnTo>
                  <a:pt x="37" y="64"/>
                </a:lnTo>
                <a:lnTo>
                  <a:pt x="36" y="71"/>
                </a:lnTo>
                <a:close/>
                <a:moveTo>
                  <a:pt x="102" y="62"/>
                </a:moveTo>
                <a:lnTo>
                  <a:pt x="100" y="66"/>
                </a:lnTo>
                <a:lnTo>
                  <a:pt x="98" y="59"/>
                </a:lnTo>
                <a:lnTo>
                  <a:pt x="102" y="62"/>
                </a:lnTo>
                <a:close/>
                <a:moveTo>
                  <a:pt x="46" y="86"/>
                </a:moveTo>
                <a:lnTo>
                  <a:pt x="43" y="87"/>
                </a:lnTo>
                <a:lnTo>
                  <a:pt x="45" y="82"/>
                </a:lnTo>
                <a:lnTo>
                  <a:pt x="46" y="86"/>
                </a:lnTo>
                <a:close/>
                <a:moveTo>
                  <a:pt x="453" y="83"/>
                </a:moveTo>
                <a:lnTo>
                  <a:pt x="453" y="86"/>
                </a:lnTo>
                <a:lnTo>
                  <a:pt x="451" y="86"/>
                </a:lnTo>
                <a:lnTo>
                  <a:pt x="451" y="83"/>
                </a:lnTo>
                <a:lnTo>
                  <a:pt x="453" y="83"/>
                </a:lnTo>
                <a:close/>
                <a:moveTo>
                  <a:pt x="457" y="83"/>
                </a:moveTo>
                <a:lnTo>
                  <a:pt x="459" y="86"/>
                </a:lnTo>
                <a:lnTo>
                  <a:pt x="459" y="89"/>
                </a:lnTo>
                <a:lnTo>
                  <a:pt x="462" y="90"/>
                </a:lnTo>
                <a:lnTo>
                  <a:pt x="461" y="91"/>
                </a:lnTo>
                <a:lnTo>
                  <a:pt x="456" y="90"/>
                </a:lnTo>
                <a:lnTo>
                  <a:pt x="454" y="86"/>
                </a:lnTo>
                <a:lnTo>
                  <a:pt x="454" y="84"/>
                </a:lnTo>
                <a:lnTo>
                  <a:pt x="457" y="83"/>
                </a:lnTo>
                <a:close/>
                <a:moveTo>
                  <a:pt x="569" y="89"/>
                </a:moveTo>
                <a:lnTo>
                  <a:pt x="575" y="89"/>
                </a:lnTo>
                <a:lnTo>
                  <a:pt x="582" y="95"/>
                </a:lnTo>
                <a:lnTo>
                  <a:pt x="575" y="95"/>
                </a:lnTo>
                <a:lnTo>
                  <a:pt x="573" y="91"/>
                </a:lnTo>
                <a:lnTo>
                  <a:pt x="569" y="90"/>
                </a:lnTo>
                <a:lnTo>
                  <a:pt x="569" y="89"/>
                </a:lnTo>
                <a:close/>
                <a:moveTo>
                  <a:pt x="57" y="104"/>
                </a:moveTo>
                <a:lnTo>
                  <a:pt x="56" y="102"/>
                </a:lnTo>
                <a:lnTo>
                  <a:pt x="54" y="104"/>
                </a:lnTo>
                <a:lnTo>
                  <a:pt x="51" y="102"/>
                </a:lnTo>
                <a:lnTo>
                  <a:pt x="47" y="96"/>
                </a:lnTo>
                <a:lnTo>
                  <a:pt x="48" y="93"/>
                </a:lnTo>
                <a:lnTo>
                  <a:pt x="52" y="93"/>
                </a:lnTo>
                <a:lnTo>
                  <a:pt x="57" y="104"/>
                </a:lnTo>
                <a:close/>
                <a:moveTo>
                  <a:pt x="205" y="94"/>
                </a:moveTo>
                <a:lnTo>
                  <a:pt x="205" y="95"/>
                </a:lnTo>
                <a:lnTo>
                  <a:pt x="200" y="97"/>
                </a:lnTo>
                <a:lnTo>
                  <a:pt x="201" y="93"/>
                </a:lnTo>
                <a:lnTo>
                  <a:pt x="205" y="94"/>
                </a:lnTo>
                <a:close/>
                <a:moveTo>
                  <a:pt x="401" y="97"/>
                </a:moveTo>
                <a:lnTo>
                  <a:pt x="395" y="102"/>
                </a:lnTo>
                <a:lnTo>
                  <a:pt x="394" y="98"/>
                </a:lnTo>
                <a:lnTo>
                  <a:pt x="391" y="101"/>
                </a:lnTo>
                <a:lnTo>
                  <a:pt x="390" y="99"/>
                </a:lnTo>
                <a:lnTo>
                  <a:pt x="391" y="95"/>
                </a:lnTo>
                <a:lnTo>
                  <a:pt x="395" y="95"/>
                </a:lnTo>
                <a:lnTo>
                  <a:pt x="396" y="99"/>
                </a:lnTo>
                <a:lnTo>
                  <a:pt x="398" y="96"/>
                </a:lnTo>
                <a:lnTo>
                  <a:pt x="401" y="97"/>
                </a:lnTo>
                <a:close/>
                <a:moveTo>
                  <a:pt x="456" y="99"/>
                </a:moveTo>
                <a:lnTo>
                  <a:pt x="459" y="98"/>
                </a:lnTo>
                <a:lnTo>
                  <a:pt x="466" y="102"/>
                </a:lnTo>
                <a:lnTo>
                  <a:pt x="457" y="104"/>
                </a:lnTo>
                <a:lnTo>
                  <a:pt x="455" y="102"/>
                </a:lnTo>
                <a:lnTo>
                  <a:pt x="456" y="99"/>
                </a:lnTo>
                <a:close/>
                <a:moveTo>
                  <a:pt x="154" y="119"/>
                </a:moveTo>
                <a:lnTo>
                  <a:pt x="151" y="117"/>
                </a:lnTo>
                <a:lnTo>
                  <a:pt x="149" y="109"/>
                </a:lnTo>
                <a:lnTo>
                  <a:pt x="140" y="108"/>
                </a:lnTo>
                <a:lnTo>
                  <a:pt x="144" y="101"/>
                </a:lnTo>
                <a:lnTo>
                  <a:pt x="147" y="101"/>
                </a:lnTo>
                <a:lnTo>
                  <a:pt x="149" y="104"/>
                </a:lnTo>
                <a:lnTo>
                  <a:pt x="148" y="101"/>
                </a:lnTo>
                <a:lnTo>
                  <a:pt x="152" y="101"/>
                </a:lnTo>
                <a:lnTo>
                  <a:pt x="156" y="112"/>
                </a:lnTo>
                <a:lnTo>
                  <a:pt x="163" y="116"/>
                </a:lnTo>
                <a:lnTo>
                  <a:pt x="160" y="120"/>
                </a:lnTo>
                <a:lnTo>
                  <a:pt x="162" y="123"/>
                </a:lnTo>
                <a:lnTo>
                  <a:pt x="154" y="119"/>
                </a:lnTo>
                <a:close/>
                <a:moveTo>
                  <a:pt x="570" y="101"/>
                </a:moveTo>
                <a:lnTo>
                  <a:pt x="590" y="104"/>
                </a:lnTo>
                <a:lnTo>
                  <a:pt x="580" y="105"/>
                </a:lnTo>
                <a:lnTo>
                  <a:pt x="570" y="101"/>
                </a:lnTo>
                <a:close/>
                <a:moveTo>
                  <a:pt x="413" y="102"/>
                </a:moveTo>
                <a:lnTo>
                  <a:pt x="425" y="104"/>
                </a:lnTo>
                <a:lnTo>
                  <a:pt x="425" y="105"/>
                </a:lnTo>
                <a:lnTo>
                  <a:pt x="413" y="108"/>
                </a:lnTo>
                <a:lnTo>
                  <a:pt x="413" y="102"/>
                </a:lnTo>
                <a:close/>
                <a:moveTo>
                  <a:pt x="497" y="102"/>
                </a:moveTo>
                <a:lnTo>
                  <a:pt x="497" y="107"/>
                </a:lnTo>
                <a:lnTo>
                  <a:pt x="493" y="108"/>
                </a:lnTo>
                <a:lnTo>
                  <a:pt x="488" y="105"/>
                </a:lnTo>
                <a:lnTo>
                  <a:pt x="497" y="102"/>
                </a:lnTo>
                <a:close/>
                <a:moveTo>
                  <a:pt x="427" y="104"/>
                </a:moveTo>
                <a:lnTo>
                  <a:pt x="440" y="105"/>
                </a:lnTo>
                <a:lnTo>
                  <a:pt x="428" y="106"/>
                </a:lnTo>
                <a:lnTo>
                  <a:pt x="427" y="104"/>
                </a:lnTo>
                <a:close/>
                <a:moveTo>
                  <a:pt x="435" y="107"/>
                </a:moveTo>
                <a:lnTo>
                  <a:pt x="436" y="114"/>
                </a:lnTo>
                <a:lnTo>
                  <a:pt x="433" y="108"/>
                </a:lnTo>
                <a:lnTo>
                  <a:pt x="435" y="107"/>
                </a:lnTo>
                <a:close/>
                <a:moveTo>
                  <a:pt x="65" y="112"/>
                </a:moveTo>
                <a:lnTo>
                  <a:pt x="61" y="110"/>
                </a:lnTo>
                <a:lnTo>
                  <a:pt x="61" y="108"/>
                </a:lnTo>
                <a:lnTo>
                  <a:pt x="65" y="112"/>
                </a:lnTo>
                <a:close/>
                <a:moveTo>
                  <a:pt x="70" y="118"/>
                </a:moveTo>
                <a:lnTo>
                  <a:pt x="67" y="119"/>
                </a:lnTo>
                <a:lnTo>
                  <a:pt x="67" y="114"/>
                </a:lnTo>
                <a:lnTo>
                  <a:pt x="70" y="118"/>
                </a:lnTo>
                <a:close/>
                <a:moveTo>
                  <a:pt x="175" y="118"/>
                </a:moveTo>
                <a:lnTo>
                  <a:pt x="175" y="115"/>
                </a:lnTo>
                <a:lnTo>
                  <a:pt x="178" y="114"/>
                </a:lnTo>
                <a:lnTo>
                  <a:pt x="185" y="119"/>
                </a:lnTo>
                <a:lnTo>
                  <a:pt x="181" y="124"/>
                </a:lnTo>
                <a:lnTo>
                  <a:pt x="178" y="122"/>
                </a:lnTo>
                <a:lnTo>
                  <a:pt x="175" y="124"/>
                </a:lnTo>
                <a:lnTo>
                  <a:pt x="175" y="118"/>
                </a:lnTo>
                <a:close/>
                <a:moveTo>
                  <a:pt x="462" y="129"/>
                </a:moveTo>
                <a:lnTo>
                  <a:pt x="462" y="124"/>
                </a:lnTo>
                <a:lnTo>
                  <a:pt x="466" y="119"/>
                </a:lnTo>
                <a:lnTo>
                  <a:pt x="480" y="121"/>
                </a:lnTo>
                <a:lnTo>
                  <a:pt x="485" y="118"/>
                </a:lnTo>
                <a:lnTo>
                  <a:pt x="497" y="121"/>
                </a:lnTo>
                <a:lnTo>
                  <a:pt x="504" y="129"/>
                </a:lnTo>
                <a:lnTo>
                  <a:pt x="504" y="133"/>
                </a:lnTo>
                <a:lnTo>
                  <a:pt x="490" y="126"/>
                </a:lnTo>
                <a:lnTo>
                  <a:pt x="485" y="125"/>
                </a:lnTo>
                <a:lnTo>
                  <a:pt x="485" y="128"/>
                </a:lnTo>
                <a:lnTo>
                  <a:pt x="477" y="126"/>
                </a:lnTo>
                <a:lnTo>
                  <a:pt x="476" y="124"/>
                </a:lnTo>
                <a:lnTo>
                  <a:pt x="470" y="128"/>
                </a:lnTo>
                <a:lnTo>
                  <a:pt x="466" y="122"/>
                </a:lnTo>
                <a:lnTo>
                  <a:pt x="462" y="129"/>
                </a:lnTo>
                <a:close/>
                <a:moveTo>
                  <a:pt x="73" y="126"/>
                </a:moveTo>
                <a:lnTo>
                  <a:pt x="70" y="118"/>
                </a:lnTo>
                <a:lnTo>
                  <a:pt x="73" y="121"/>
                </a:lnTo>
                <a:lnTo>
                  <a:pt x="73" y="126"/>
                </a:lnTo>
                <a:close/>
                <a:moveTo>
                  <a:pt x="437" y="123"/>
                </a:moveTo>
                <a:lnTo>
                  <a:pt x="450" y="123"/>
                </a:lnTo>
                <a:lnTo>
                  <a:pt x="451" y="127"/>
                </a:lnTo>
                <a:lnTo>
                  <a:pt x="453" y="127"/>
                </a:lnTo>
                <a:lnTo>
                  <a:pt x="452" y="130"/>
                </a:lnTo>
                <a:lnTo>
                  <a:pt x="445" y="133"/>
                </a:lnTo>
                <a:lnTo>
                  <a:pt x="443" y="132"/>
                </a:lnTo>
                <a:lnTo>
                  <a:pt x="436" y="127"/>
                </a:lnTo>
                <a:lnTo>
                  <a:pt x="437" y="123"/>
                </a:lnTo>
                <a:close/>
                <a:moveTo>
                  <a:pt x="297" y="125"/>
                </a:moveTo>
                <a:lnTo>
                  <a:pt x="298" y="134"/>
                </a:lnTo>
                <a:lnTo>
                  <a:pt x="295" y="136"/>
                </a:lnTo>
                <a:lnTo>
                  <a:pt x="293" y="130"/>
                </a:lnTo>
                <a:lnTo>
                  <a:pt x="297" y="125"/>
                </a:lnTo>
                <a:close/>
                <a:moveTo>
                  <a:pt x="464" y="129"/>
                </a:moveTo>
                <a:lnTo>
                  <a:pt x="469" y="129"/>
                </a:lnTo>
                <a:lnTo>
                  <a:pt x="465" y="132"/>
                </a:lnTo>
                <a:lnTo>
                  <a:pt x="466" y="130"/>
                </a:lnTo>
                <a:lnTo>
                  <a:pt x="462" y="132"/>
                </a:lnTo>
                <a:lnTo>
                  <a:pt x="464" y="129"/>
                </a:lnTo>
                <a:close/>
                <a:moveTo>
                  <a:pt x="100" y="157"/>
                </a:moveTo>
                <a:lnTo>
                  <a:pt x="96" y="154"/>
                </a:lnTo>
                <a:lnTo>
                  <a:pt x="100" y="155"/>
                </a:lnTo>
                <a:lnTo>
                  <a:pt x="100" y="157"/>
                </a:lnTo>
                <a:close/>
                <a:moveTo>
                  <a:pt x="192" y="175"/>
                </a:moveTo>
                <a:lnTo>
                  <a:pt x="214" y="177"/>
                </a:lnTo>
                <a:lnTo>
                  <a:pt x="219" y="170"/>
                </a:lnTo>
                <a:lnTo>
                  <a:pt x="221" y="169"/>
                </a:lnTo>
                <a:lnTo>
                  <a:pt x="225" y="173"/>
                </a:lnTo>
                <a:lnTo>
                  <a:pt x="230" y="173"/>
                </a:lnTo>
                <a:lnTo>
                  <a:pt x="238" y="177"/>
                </a:lnTo>
                <a:lnTo>
                  <a:pt x="245" y="177"/>
                </a:lnTo>
                <a:lnTo>
                  <a:pt x="246" y="181"/>
                </a:lnTo>
                <a:lnTo>
                  <a:pt x="249" y="181"/>
                </a:lnTo>
                <a:lnTo>
                  <a:pt x="249" y="186"/>
                </a:lnTo>
                <a:lnTo>
                  <a:pt x="255" y="189"/>
                </a:lnTo>
                <a:lnTo>
                  <a:pt x="266" y="186"/>
                </a:lnTo>
                <a:lnTo>
                  <a:pt x="272" y="189"/>
                </a:lnTo>
                <a:lnTo>
                  <a:pt x="270" y="198"/>
                </a:lnTo>
                <a:lnTo>
                  <a:pt x="274" y="203"/>
                </a:lnTo>
                <a:lnTo>
                  <a:pt x="254" y="196"/>
                </a:lnTo>
                <a:lnTo>
                  <a:pt x="246" y="198"/>
                </a:lnTo>
                <a:lnTo>
                  <a:pt x="234" y="196"/>
                </a:lnTo>
                <a:lnTo>
                  <a:pt x="232" y="197"/>
                </a:lnTo>
                <a:lnTo>
                  <a:pt x="198" y="188"/>
                </a:lnTo>
                <a:lnTo>
                  <a:pt x="183" y="189"/>
                </a:lnTo>
                <a:lnTo>
                  <a:pt x="172" y="185"/>
                </a:lnTo>
                <a:lnTo>
                  <a:pt x="158" y="183"/>
                </a:lnTo>
                <a:lnTo>
                  <a:pt x="159" y="177"/>
                </a:lnTo>
                <a:lnTo>
                  <a:pt x="141" y="174"/>
                </a:lnTo>
                <a:lnTo>
                  <a:pt x="145" y="175"/>
                </a:lnTo>
                <a:lnTo>
                  <a:pt x="152" y="162"/>
                </a:lnTo>
                <a:lnTo>
                  <a:pt x="165" y="165"/>
                </a:lnTo>
                <a:lnTo>
                  <a:pt x="167" y="162"/>
                </a:lnTo>
                <a:lnTo>
                  <a:pt x="171" y="163"/>
                </a:lnTo>
                <a:lnTo>
                  <a:pt x="175" y="167"/>
                </a:lnTo>
                <a:lnTo>
                  <a:pt x="185" y="167"/>
                </a:lnTo>
                <a:lnTo>
                  <a:pt x="192" y="175"/>
                </a:lnTo>
                <a:close/>
                <a:moveTo>
                  <a:pt x="284" y="176"/>
                </a:moveTo>
                <a:lnTo>
                  <a:pt x="288" y="177"/>
                </a:lnTo>
                <a:lnTo>
                  <a:pt x="284" y="178"/>
                </a:lnTo>
                <a:lnTo>
                  <a:pt x="284" y="176"/>
                </a:lnTo>
                <a:close/>
                <a:moveTo>
                  <a:pt x="250" y="176"/>
                </a:moveTo>
                <a:lnTo>
                  <a:pt x="267" y="177"/>
                </a:lnTo>
                <a:lnTo>
                  <a:pt x="254" y="181"/>
                </a:lnTo>
                <a:lnTo>
                  <a:pt x="247" y="180"/>
                </a:lnTo>
                <a:lnTo>
                  <a:pt x="250" y="176"/>
                </a:lnTo>
                <a:close/>
                <a:moveTo>
                  <a:pt x="515" y="180"/>
                </a:moveTo>
                <a:lnTo>
                  <a:pt x="515" y="186"/>
                </a:lnTo>
                <a:lnTo>
                  <a:pt x="511" y="192"/>
                </a:lnTo>
                <a:lnTo>
                  <a:pt x="508" y="192"/>
                </a:lnTo>
                <a:lnTo>
                  <a:pt x="509" y="185"/>
                </a:lnTo>
                <a:lnTo>
                  <a:pt x="515" y="180"/>
                </a:lnTo>
                <a:close/>
                <a:moveTo>
                  <a:pt x="613" y="183"/>
                </a:moveTo>
                <a:lnTo>
                  <a:pt x="617" y="183"/>
                </a:lnTo>
                <a:lnTo>
                  <a:pt x="620" y="186"/>
                </a:lnTo>
                <a:lnTo>
                  <a:pt x="617" y="193"/>
                </a:lnTo>
                <a:lnTo>
                  <a:pt x="610" y="198"/>
                </a:lnTo>
                <a:lnTo>
                  <a:pt x="600" y="198"/>
                </a:lnTo>
                <a:lnTo>
                  <a:pt x="606" y="186"/>
                </a:lnTo>
                <a:lnTo>
                  <a:pt x="613" y="183"/>
                </a:lnTo>
                <a:close/>
                <a:moveTo>
                  <a:pt x="435" y="187"/>
                </a:moveTo>
                <a:lnTo>
                  <a:pt x="444" y="186"/>
                </a:lnTo>
                <a:lnTo>
                  <a:pt x="447" y="188"/>
                </a:lnTo>
                <a:lnTo>
                  <a:pt x="432" y="192"/>
                </a:lnTo>
                <a:lnTo>
                  <a:pt x="435" y="187"/>
                </a:lnTo>
                <a:close/>
                <a:moveTo>
                  <a:pt x="486" y="189"/>
                </a:moveTo>
                <a:lnTo>
                  <a:pt x="490" y="189"/>
                </a:lnTo>
                <a:lnTo>
                  <a:pt x="489" y="193"/>
                </a:lnTo>
                <a:lnTo>
                  <a:pt x="486" y="189"/>
                </a:lnTo>
                <a:close/>
                <a:moveTo>
                  <a:pt x="272" y="193"/>
                </a:moveTo>
                <a:lnTo>
                  <a:pt x="279" y="195"/>
                </a:lnTo>
                <a:lnTo>
                  <a:pt x="282" y="193"/>
                </a:lnTo>
                <a:lnTo>
                  <a:pt x="289" y="197"/>
                </a:lnTo>
                <a:lnTo>
                  <a:pt x="281" y="204"/>
                </a:lnTo>
                <a:lnTo>
                  <a:pt x="282" y="201"/>
                </a:lnTo>
                <a:lnTo>
                  <a:pt x="274" y="197"/>
                </a:lnTo>
                <a:lnTo>
                  <a:pt x="272" y="193"/>
                </a:lnTo>
                <a:close/>
                <a:moveTo>
                  <a:pt x="390" y="200"/>
                </a:moveTo>
                <a:lnTo>
                  <a:pt x="365" y="205"/>
                </a:lnTo>
                <a:lnTo>
                  <a:pt x="358" y="203"/>
                </a:lnTo>
                <a:lnTo>
                  <a:pt x="349" y="204"/>
                </a:lnTo>
                <a:lnTo>
                  <a:pt x="348" y="202"/>
                </a:lnTo>
                <a:lnTo>
                  <a:pt x="349" y="199"/>
                </a:lnTo>
                <a:lnTo>
                  <a:pt x="357" y="196"/>
                </a:lnTo>
                <a:lnTo>
                  <a:pt x="372" y="200"/>
                </a:lnTo>
                <a:lnTo>
                  <a:pt x="379" y="198"/>
                </a:lnTo>
                <a:lnTo>
                  <a:pt x="383" y="201"/>
                </a:lnTo>
                <a:lnTo>
                  <a:pt x="391" y="196"/>
                </a:lnTo>
                <a:lnTo>
                  <a:pt x="389" y="195"/>
                </a:lnTo>
                <a:lnTo>
                  <a:pt x="391" y="193"/>
                </a:lnTo>
                <a:lnTo>
                  <a:pt x="393" y="196"/>
                </a:lnTo>
                <a:lnTo>
                  <a:pt x="390" y="198"/>
                </a:lnTo>
                <a:lnTo>
                  <a:pt x="390" y="200"/>
                </a:lnTo>
                <a:close/>
                <a:moveTo>
                  <a:pt x="322" y="203"/>
                </a:moveTo>
                <a:lnTo>
                  <a:pt x="326" y="201"/>
                </a:lnTo>
                <a:lnTo>
                  <a:pt x="318" y="195"/>
                </a:lnTo>
                <a:lnTo>
                  <a:pt x="321" y="193"/>
                </a:lnTo>
                <a:lnTo>
                  <a:pt x="326" y="197"/>
                </a:lnTo>
                <a:lnTo>
                  <a:pt x="331" y="196"/>
                </a:lnTo>
                <a:lnTo>
                  <a:pt x="331" y="200"/>
                </a:lnTo>
                <a:lnTo>
                  <a:pt x="333" y="196"/>
                </a:lnTo>
                <a:lnTo>
                  <a:pt x="336" y="196"/>
                </a:lnTo>
                <a:lnTo>
                  <a:pt x="338" y="203"/>
                </a:lnTo>
                <a:lnTo>
                  <a:pt x="333" y="202"/>
                </a:lnTo>
                <a:lnTo>
                  <a:pt x="336" y="204"/>
                </a:lnTo>
                <a:lnTo>
                  <a:pt x="329" y="204"/>
                </a:lnTo>
                <a:lnTo>
                  <a:pt x="327" y="200"/>
                </a:lnTo>
                <a:lnTo>
                  <a:pt x="325" y="204"/>
                </a:lnTo>
                <a:lnTo>
                  <a:pt x="314" y="207"/>
                </a:lnTo>
                <a:lnTo>
                  <a:pt x="308" y="208"/>
                </a:lnTo>
                <a:lnTo>
                  <a:pt x="304" y="206"/>
                </a:lnTo>
                <a:lnTo>
                  <a:pt x="305" y="200"/>
                </a:lnTo>
                <a:lnTo>
                  <a:pt x="310" y="197"/>
                </a:lnTo>
                <a:lnTo>
                  <a:pt x="316" y="198"/>
                </a:lnTo>
                <a:lnTo>
                  <a:pt x="322" y="203"/>
                </a:lnTo>
                <a:close/>
                <a:moveTo>
                  <a:pt x="503" y="197"/>
                </a:moveTo>
                <a:lnTo>
                  <a:pt x="506" y="193"/>
                </a:lnTo>
                <a:lnTo>
                  <a:pt x="508" y="194"/>
                </a:lnTo>
                <a:lnTo>
                  <a:pt x="503" y="197"/>
                </a:lnTo>
                <a:close/>
                <a:moveTo>
                  <a:pt x="460" y="193"/>
                </a:moveTo>
                <a:lnTo>
                  <a:pt x="465" y="195"/>
                </a:lnTo>
                <a:lnTo>
                  <a:pt x="464" y="196"/>
                </a:lnTo>
                <a:lnTo>
                  <a:pt x="460" y="193"/>
                </a:lnTo>
                <a:close/>
                <a:moveTo>
                  <a:pt x="414" y="194"/>
                </a:moveTo>
                <a:lnTo>
                  <a:pt x="422" y="194"/>
                </a:lnTo>
                <a:lnTo>
                  <a:pt x="423" y="196"/>
                </a:lnTo>
                <a:lnTo>
                  <a:pt x="412" y="199"/>
                </a:lnTo>
                <a:lnTo>
                  <a:pt x="414" y="194"/>
                </a:lnTo>
                <a:close/>
                <a:moveTo>
                  <a:pt x="315" y="197"/>
                </a:moveTo>
                <a:lnTo>
                  <a:pt x="315" y="195"/>
                </a:lnTo>
                <a:lnTo>
                  <a:pt x="317" y="194"/>
                </a:lnTo>
                <a:lnTo>
                  <a:pt x="315" y="197"/>
                </a:lnTo>
                <a:close/>
                <a:moveTo>
                  <a:pt x="617" y="195"/>
                </a:moveTo>
                <a:lnTo>
                  <a:pt x="618" y="197"/>
                </a:lnTo>
                <a:lnTo>
                  <a:pt x="613" y="197"/>
                </a:lnTo>
                <a:lnTo>
                  <a:pt x="617" y="195"/>
                </a:lnTo>
                <a:close/>
                <a:moveTo>
                  <a:pt x="398" y="200"/>
                </a:moveTo>
                <a:lnTo>
                  <a:pt x="396" y="200"/>
                </a:lnTo>
                <a:lnTo>
                  <a:pt x="399" y="197"/>
                </a:lnTo>
                <a:lnTo>
                  <a:pt x="398" y="196"/>
                </a:lnTo>
                <a:lnTo>
                  <a:pt x="401" y="197"/>
                </a:lnTo>
                <a:lnTo>
                  <a:pt x="404" y="195"/>
                </a:lnTo>
                <a:lnTo>
                  <a:pt x="406" y="195"/>
                </a:lnTo>
                <a:lnTo>
                  <a:pt x="398" y="200"/>
                </a:lnTo>
                <a:close/>
                <a:moveTo>
                  <a:pt x="406" y="197"/>
                </a:moveTo>
                <a:lnTo>
                  <a:pt x="411" y="195"/>
                </a:lnTo>
                <a:lnTo>
                  <a:pt x="409" y="200"/>
                </a:lnTo>
                <a:lnTo>
                  <a:pt x="406" y="199"/>
                </a:lnTo>
                <a:lnTo>
                  <a:pt x="406" y="197"/>
                </a:lnTo>
                <a:close/>
                <a:moveTo>
                  <a:pt x="299" y="195"/>
                </a:moveTo>
                <a:lnTo>
                  <a:pt x="304" y="197"/>
                </a:lnTo>
                <a:lnTo>
                  <a:pt x="302" y="205"/>
                </a:lnTo>
                <a:lnTo>
                  <a:pt x="292" y="204"/>
                </a:lnTo>
                <a:lnTo>
                  <a:pt x="295" y="202"/>
                </a:lnTo>
                <a:lnTo>
                  <a:pt x="295" y="197"/>
                </a:lnTo>
                <a:lnTo>
                  <a:pt x="299" y="195"/>
                </a:lnTo>
                <a:close/>
                <a:moveTo>
                  <a:pt x="394" y="196"/>
                </a:moveTo>
                <a:lnTo>
                  <a:pt x="398" y="196"/>
                </a:lnTo>
                <a:lnTo>
                  <a:pt x="394" y="198"/>
                </a:lnTo>
                <a:lnTo>
                  <a:pt x="394" y="196"/>
                </a:lnTo>
                <a:close/>
                <a:moveTo>
                  <a:pt x="413" y="209"/>
                </a:moveTo>
                <a:lnTo>
                  <a:pt x="420" y="205"/>
                </a:lnTo>
                <a:lnTo>
                  <a:pt x="423" y="207"/>
                </a:lnTo>
                <a:lnTo>
                  <a:pt x="421" y="210"/>
                </a:lnTo>
                <a:lnTo>
                  <a:pt x="423" y="212"/>
                </a:lnTo>
                <a:lnTo>
                  <a:pt x="413" y="223"/>
                </a:lnTo>
                <a:lnTo>
                  <a:pt x="401" y="226"/>
                </a:lnTo>
                <a:lnTo>
                  <a:pt x="399" y="224"/>
                </a:lnTo>
                <a:lnTo>
                  <a:pt x="403" y="222"/>
                </a:lnTo>
                <a:lnTo>
                  <a:pt x="401" y="221"/>
                </a:lnTo>
                <a:lnTo>
                  <a:pt x="402" y="215"/>
                </a:lnTo>
                <a:lnTo>
                  <a:pt x="408" y="211"/>
                </a:lnTo>
                <a:lnTo>
                  <a:pt x="412" y="213"/>
                </a:lnTo>
                <a:lnTo>
                  <a:pt x="413" y="209"/>
                </a:lnTo>
                <a:close/>
                <a:moveTo>
                  <a:pt x="339" y="217"/>
                </a:moveTo>
                <a:lnTo>
                  <a:pt x="335" y="214"/>
                </a:lnTo>
                <a:lnTo>
                  <a:pt x="337" y="212"/>
                </a:lnTo>
                <a:lnTo>
                  <a:pt x="349" y="210"/>
                </a:lnTo>
                <a:lnTo>
                  <a:pt x="362" y="222"/>
                </a:lnTo>
                <a:lnTo>
                  <a:pt x="359" y="224"/>
                </a:lnTo>
                <a:lnTo>
                  <a:pt x="353" y="224"/>
                </a:lnTo>
                <a:lnTo>
                  <a:pt x="345" y="217"/>
                </a:lnTo>
                <a:lnTo>
                  <a:pt x="339" y="217"/>
                </a:lnTo>
                <a:close/>
                <a:moveTo>
                  <a:pt x="391" y="231"/>
                </a:moveTo>
                <a:lnTo>
                  <a:pt x="398" y="227"/>
                </a:lnTo>
                <a:lnTo>
                  <a:pt x="398" y="230"/>
                </a:lnTo>
                <a:lnTo>
                  <a:pt x="395" y="232"/>
                </a:lnTo>
                <a:lnTo>
                  <a:pt x="391" y="234"/>
                </a:lnTo>
                <a:lnTo>
                  <a:pt x="391" y="231"/>
                </a:lnTo>
                <a:close/>
                <a:moveTo>
                  <a:pt x="375" y="228"/>
                </a:moveTo>
                <a:lnTo>
                  <a:pt x="379" y="227"/>
                </a:lnTo>
                <a:lnTo>
                  <a:pt x="377" y="229"/>
                </a:lnTo>
                <a:lnTo>
                  <a:pt x="375" y="228"/>
                </a:lnTo>
                <a:close/>
                <a:moveTo>
                  <a:pt x="378" y="147"/>
                </a:moveTo>
                <a:lnTo>
                  <a:pt x="371" y="144"/>
                </a:lnTo>
                <a:lnTo>
                  <a:pt x="373" y="136"/>
                </a:lnTo>
                <a:lnTo>
                  <a:pt x="363" y="129"/>
                </a:lnTo>
                <a:lnTo>
                  <a:pt x="365" y="124"/>
                </a:lnTo>
                <a:lnTo>
                  <a:pt x="365" y="118"/>
                </a:lnTo>
                <a:lnTo>
                  <a:pt x="361" y="116"/>
                </a:lnTo>
                <a:lnTo>
                  <a:pt x="353" y="121"/>
                </a:lnTo>
                <a:lnTo>
                  <a:pt x="356" y="125"/>
                </a:lnTo>
                <a:lnTo>
                  <a:pt x="356" y="145"/>
                </a:lnTo>
                <a:lnTo>
                  <a:pt x="354" y="151"/>
                </a:lnTo>
                <a:lnTo>
                  <a:pt x="357" y="158"/>
                </a:lnTo>
                <a:lnTo>
                  <a:pt x="355" y="157"/>
                </a:lnTo>
                <a:lnTo>
                  <a:pt x="345" y="159"/>
                </a:lnTo>
                <a:lnTo>
                  <a:pt x="341" y="155"/>
                </a:lnTo>
                <a:lnTo>
                  <a:pt x="345" y="140"/>
                </a:lnTo>
                <a:lnTo>
                  <a:pt x="343" y="129"/>
                </a:lnTo>
                <a:lnTo>
                  <a:pt x="340" y="127"/>
                </a:lnTo>
                <a:lnTo>
                  <a:pt x="335" y="129"/>
                </a:lnTo>
                <a:lnTo>
                  <a:pt x="334" y="120"/>
                </a:lnTo>
                <a:lnTo>
                  <a:pt x="333" y="118"/>
                </a:lnTo>
                <a:lnTo>
                  <a:pt x="338" y="113"/>
                </a:lnTo>
                <a:lnTo>
                  <a:pt x="339" y="107"/>
                </a:lnTo>
                <a:lnTo>
                  <a:pt x="341" y="106"/>
                </a:lnTo>
                <a:lnTo>
                  <a:pt x="341" y="97"/>
                </a:lnTo>
                <a:lnTo>
                  <a:pt x="344" y="91"/>
                </a:lnTo>
                <a:lnTo>
                  <a:pt x="346" y="88"/>
                </a:lnTo>
                <a:lnTo>
                  <a:pt x="348" y="91"/>
                </a:lnTo>
                <a:lnTo>
                  <a:pt x="348" y="80"/>
                </a:lnTo>
                <a:lnTo>
                  <a:pt x="345" y="79"/>
                </a:lnTo>
                <a:lnTo>
                  <a:pt x="348" y="80"/>
                </a:lnTo>
                <a:lnTo>
                  <a:pt x="347" y="76"/>
                </a:lnTo>
                <a:lnTo>
                  <a:pt x="354" y="65"/>
                </a:lnTo>
                <a:lnTo>
                  <a:pt x="359" y="68"/>
                </a:lnTo>
                <a:lnTo>
                  <a:pt x="362" y="60"/>
                </a:lnTo>
                <a:lnTo>
                  <a:pt x="364" y="60"/>
                </a:lnTo>
                <a:lnTo>
                  <a:pt x="372" y="64"/>
                </a:lnTo>
                <a:lnTo>
                  <a:pt x="385" y="65"/>
                </a:lnTo>
                <a:lnTo>
                  <a:pt x="391" y="67"/>
                </a:lnTo>
                <a:lnTo>
                  <a:pt x="395" y="65"/>
                </a:lnTo>
                <a:lnTo>
                  <a:pt x="406" y="67"/>
                </a:lnTo>
                <a:lnTo>
                  <a:pt x="415" y="62"/>
                </a:lnTo>
                <a:lnTo>
                  <a:pt x="415" y="60"/>
                </a:lnTo>
                <a:lnTo>
                  <a:pt x="421" y="55"/>
                </a:lnTo>
                <a:lnTo>
                  <a:pt x="424" y="58"/>
                </a:lnTo>
                <a:lnTo>
                  <a:pt x="412" y="74"/>
                </a:lnTo>
                <a:lnTo>
                  <a:pt x="402" y="75"/>
                </a:lnTo>
                <a:lnTo>
                  <a:pt x="397" y="75"/>
                </a:lnTo>
                <a:lnTo>
                  <a:pt x="394" y="72"/>
                </a:lnTo>
                <a:lnTo>
                  <a:pt x="376" y="73"/>
                </a:lnTo>
                <a:lnTo>
                  <a:pt x="372" y="71"/>
                </a:lnTo>
                <a:lnTo>
                  <a:pt x="366" y="73"/>
                </a:lnTo>
                <a:lnTo>
                  <a:pt x="358" y="71"/>
                </a:lnTo>
                <a:lnTo>
                  <a:pt x="353" y="74"/>
                </a:lnTo>
                <a:lnTo>
                  <a:pt x="350" y="82"/>
                </a:lnTo>
                <a:lnTo>
                  <a:pt x="352" y="89"/>
                </a:lnTo>
                <a:lnTo>
                  <a:pt x="357" y="93"/>
                </a:lnTo>
                <a:lnTo>
                  <a:pt x="360" y="98"/>
                </a:lnTo>
                <a:lnTo>
                  <a:pt x="365" y="99"/>
                </a:lnTo>
                <a:lnTo>
                  <a:pt x="373" y="90"/>
                </a:lnTo>
                <a:lnTo>
                  <a:pt x="378" y="93"/>
                </a:lnTo>
                <a:lnTo>
                  <a:pt x="382" y="90"/>
                </a:lnTo>
                <a:lnTo>
                  <a:pt x="391" y="90"/>
                </a:lnTo>
                <a:lnTo>
                  <a:pt x="389" y="88"/>
                </a:lnTo>
                <a:lnTo>
                  <a:pt x="394" y="87"/>
                </a:lnTo>
                <a:lnTo>
                  <a:pt x="398" y="88"/>
                </a:lnTo>
                <a:lnTo>
                  <a:pt x="398" y="94"/>
                </a:lnTo>
                <a:lnTo>
                  <a:pt x="395" y="91"/>
                </a:lnTo>
                <a:lnTo>
                  <a:pt x="390" y="92"/>
                </a:lnTo>
                <a:lnTo>
                  <a:pt x="384" y="100"/>
                </a:lnTo>
                <a:lnTo>
                  <a:pt x="376" y="103"/>
                </a:lnTo>
                <a:lnTo>
                  <a:pt x="374" y="106"/>
                </a:lnTo>
                <a:lnTo>
                  <a:pt x="369" y="104"/>
                </a:lnTo>
                <a:lnTo>
                  <a:pt x="369" y="107"/>
                </a:lnTo>
                <a:lnTo>
                  <a:pt x="375" y="110"/>
                </a:lnTo>
                <a:lnTo>
                  <a:pt x="383" y="120"/>
                </a:lnTo>
                <a:lnTo>
                  <a:pt x="382" y="121"/>
                </a:lnTo>
                <a:lnTo>
                  <a:pt x="385" y="124"/>
                </a:lnTo>
                <a:lnTo>
                  <a:pt x="383" y="124"/>
                </a:lnTo>
                <a:lnTo>
                  <a:pt x="382" y="129"/>
                </a:lnTo>
                <a:lnTo>
                  <a:pt x="387" y="133"/>
                </a:lnTo>
                <a:lnTo>
                  <a:pt x="388" y="137"/>
                </a:lnTo>
                <a:lnTo>
                  <a:pt x="391" y="136"/>
                </a:lnTo>
                <a:lnTo>
                  <a:pt x="391" y="141"/>
                </a:lnTo>
                <a:lnTo>
                  <a:pt x="380" y="143"/>
                </a:lnTo>
                <a:lnTo>
                  <a:pt x="380" y="147"/>
                </a:lnTo>
                <a:lnTo>
                  <a:pt x="378" y="147"/>
                </a:lnTo>
                <a:close/>
                <a:moveTo>
                  <a:pt x="393" y="135"/>
                </a:moveTo>
                <a:lnTo>
                  <a:pt x="397" y="136"/>
                </a:lnTo>
                <a:lnTo>
                  <a:pt x="395" y="139"/>
                </a:lnTo>
                <a:lnTo>
                  <a:pt x="392" y="137"/>
                </a:lnTo>
                <a:lnTo>
                  <a:pt x="393" y="135"/>
                </a:lnTo>
                <a:close/>
                <a:moveTo>
                  <a:pt x="394" y="141"/>
                </a:moveTo>
                <a:lnTo>
                  <a:pt x="396" y="147"/>
                </a:lnTo>
                <a:lnTo>
                  <a:pt x="393" y="146"/>
                </a:lnTo>
                <a:lnTo>
                  <a:pt x="393" y="151"/>
                </a:lnTo>
                <a:lnTo>
                  <a:pt x="396" y="154"/>
                </a:lnTo>
                <a:lnTo>
                  <a:pt x="388" y="159"/>
                </a:lnTo>
                <a:lnTo>
                  <a:pt x="387" y="157"/>
                </a:lnTo>
                <a:lnTo>
                  <a:pt x="389" y="153"/>
                </a:lnTo>
                <a:lnTo>
                  <a:pt x="391" y="144"/>
                </a:lnTo>
                <a:lnTo>
                  <a:pt x="394" y="141"/>
                </a:lnTo>
                <a:close/>
                <a:moveTo>
                  <a:pt x="388" y="144"/>
                </a:moveTo>
                <a:lnTo>
                  <a:pt x="388" y="152"/>
                </a:lnTo>
                <a:lnTo>
                  <a:pt x="388" y="154"/>
                </a:lnTo>
                <a:lnTo>
                  <a:pt x="387" y="154"/>
                </a:lnTo>
                <a:lnTo>
                  <a:pt x="383" y="155"/>
                </a:lnTo>
                <a:lnTo>
                  <a:pt x="384" y="146"/>
                </a:lnTo>
                <a:lnTo>
                  <a:pt x="388" y="144"/>
                </a:lnTo>
                <a:close/>
                <a:moveTo>
                  <a:pt x="378" y="151"/>
                </a:moveTo>
                <a:lnTo>
                  <a:pt x="378" y="156"/>
                </a:lnTo>
                <a:lnTo>
                  <a:pt x="376" y="153"/>
                </a:lnTo>
                <a:lnTo>
                  <a:pt x="378" y="151"/>
                </a:lnTo>
                <a:close/>
                <a:moveTo>
                  <a:pt x="556" y="163"/>
                </a:moveTo>
                <a:lnTo>
                  <a:pt x="553" y="164"/>
                </a:lnTo>
                <a:lnTo>
                  <a:pt x="554" y="161"/>
                </a:lnTo>
                <a:lnTo>
                  <a:pt x="552" y="159"/>
                </a:lnTo>
                <a:lnTo>
                  <a:pt x="554" y="159"/>
                </a:lnTo>
                <a:lnTo>
                  <a:pt x="556" y="155"/>
                </a:lnTo>
                <a:lnTo>
                  <a:pt x="558" y="157"/>
                </a:lnTo>
                <a:lnTo>
                  <a:pt x="559" y="163"/>
                </a:lnTo>
                <a:lnTo>
                  <a:pt x="556" y="163"/>
                </a:lnTo>
                <a:close/>
                <a:moveTo>
                  <a:pt x="556" y="163"/>
                </a:moveTo>
                <a:lnTo>
                  <a:pt x="560" y="165"/>
                </a:lnTo>
                <a:lnTo>
                  <a:pt x="557" y="169"/>
                </a:lnTo>
                <a:lnTo>
                  <a:pt x="552" y="165"/>
                </a:lnTo>
                <a:lnTo>
                  <a:pt x="555" y="163"/>
                </a:lnTo>
                <a:lnTo>
                  <a:pt x="556" y="163"/>
                </a:lnTo>
                <a:close/>
                <a:moveTo>
                  <a:pt x="552" y="164"/>
                </a:moveTo>
                <a:lnTo>
                  <a:pt x="553" y="168"/>
                </a:lnTo>
                <a:lnTo>
                  <a:pt x="550" y="165"/>
                </a:lnTo>
                <a:lnTo>
                  <a:pt x="552" y="164"/>
                </a:lnTo>
                <a:close/>
                <a:moveTo>
                  <a:pt x="550" y="166"/>
                </a:moveTo>
                <a:lnTo>
                  <a:pt x="556" y="172"/>
                </a:lnTo>
                <a:lnTo>
                  <a:pt x="552" y="177"/>
                </a:lnTo>
                <a:lnTo>
                  <a:pt x="549" y="174"/>
                </a:lnTo>
                <a:lnTo>
                  <a:pt x="550" y="166"/>
                </a:lnTo>
                <a:close/>
                <a:moveTo>
                  <a:pt x="555" y="167"/>
                </a:moveTo>
                <a:lnTo>
                  <a:pt x="557" y="169"/>
                </a:lnTo>
                <a:lnTo>
                  <a:pt x="556" y="171"/>
                </a:lnTo>
                <a:lnTo>
                  <a:pt x="553" y="169"/>
                </a:lnTo>
                <a:lnTo>
                  <a:pt x="555" y="167"/>
                </a:lnTo>
                <a:close/>
                <a:moveTo>
                  <a:pt x="204" y="50"/>
                </a:moveTo>
                <a:lnTo>
                  <a:pt x="202" y="52"/>
                </a:lnTo>
                <a:lnTo>
                  <a:pt x="204" y="56"/>
                </a:lnTo>
                <a:lnTo>
                  <a:pt x="216" y="67"/>
                </a:lnTo>
                <a:lnTo>
                  <a:pt x="225" y="64"/>
                </a:lnTo>
                <a:lnTo>
                  <a:pt x="235" y="65"/>
                </a:lnTo>
                <a:lnTo>
                  <a:pt x="243" y="57"/>
                </a:lnTo>
                <a:lnTo>
                  <a:pt x="251" y="57"/>
                </a:lnTo>
                <a:lnTo>
                  <a:pt x="261" y="61"/>
                </a:lnTo>
                <a:lnTo>
                  <a:pt x="264" y="59"/>
                </a:lnTo>
                <a:lnTo>
                  <a:pt x="273" y="59"/>
                </a:lnTo>
                <a:lnTo>
                  <a:pt x="277" y="52"/>
                </a:lnTo>
                <a:lnTo>
                  <a:pt x="277" y="47"/>
                </a:lnTo>
                <a:lnTo>
                  <a:pt x="283" y="44"/>
                </a:lnTo>
                <a:lnTo>
                  <a:pt x="281" y="42"/>
                </a:lnTo>
                <a:lnTo>
                  <a:pt x="281" y="38"/>
                </a:lnTo>
                <a:lnTo>
                  <a:pt x="287" y="36"/>
                </a:lnTo>
                <a:lnTo>
                  <a:pt x="289" y="21"/>
                </a:lnTo>
                <a:lnTo>
                  <a:pt x="292" y="18"/>
                </a:lnTo>
                <a:lnTo>
                  <a:pt x="311" y="18"/>
                </a:lnTo>
                <a:lnTo>
                  <a:pt x="316" y="20"/>
                </a:lnTo>
                <a:lnTo>
                  <a:pt x="313" y="21"/>
                </a:lnTo>
                <a:lnTo>
                  <a:pt x="319" y="27"/>
                </a:lnTo>
                <a:lnTo>
                  <a:pt x="308" y="28"/>
                </a:lnTo>
                <a:lnTo>
                  <a:pt x="314" y="30"/>
                </a:lnTo>
                <a:lnTo>
                  <a:pt x="312" y="34"/>
                </a:lnTo>
                <a:lnTo>
                  <a:pt x="316" y="36"/>
                </a:lnTo>
                <a:lnTo>
                  <a:pt x="317" y="40"/>
                </a:lnTo>
                <a:lnTo>
                  <a:pt x="323" y="46"/>
                </a:lnTo>
                <a:lnTo>
                  <a:pt x="319" y="49"/>
                </a:lnTo>
                <a:lnTo>
                  <a:pt x="320" y="52"/>
                </a:lnTo>
                <a:lnTo>
                  <a:pt x="336" y="65"/>
                </a:lnTo>
                <a:lnTo>
                  <a:pt x="333" y="68"/>
                </a:lnTo>
                <a:lnTo>
                  <a:pt x="327" y="67"/>
                </a:lnTo>
                <a:lnTo>
                  <a:pt x="321" y="63"/>
                </a:lnTo>
                <a:lnTo>
                  <a:pt x="322" y="68"/>
                </a:lnTo>
                <a:lnTo>
                  <a:pt x="318" y="68"/>
                </a:lnTo>
                <a:lnTo>
                  <a:pt x="314" y="78"/>
                </a:lnTo>
                <a:lnTo>
                  <a:pt x="314" y="86"/>
                </a:lnTo>
                <a:lnTo>
                  <a:pt x="316" y="85"/>
                </a:lnTo>
                <a:lnTo>
                  <a:pt x="316" y="90"/>
                </a:lnTo>
                <a:lnTo>
                  <a:pt x="311" y="90"/>
                </a:lnTo>
                <a:lnTo>
                  <a:pt x="307" y="97"/>
                </a:lnTo>
                <a:lnTo>
                  <a:pt x="304" y="93"/>
                </a:lnTo>
                <a:lnTo>
                  <a:pt x="304" y="98"/>
                </a:lnTo>
                <a:lnTo>
                  <a:pt x="297" y="104"/>
                </a:lnTo>
                <a:lnTo>
                  <a:pt x="300" y="104"/>
                </a:lnTo>
                <a:lnTo>
                  <a:pt x="298" y="109"/>
                </a:lnTo>
                <a:lnTo>
                  <a:pt x="302" y="110"/>
                </a:lnTo>
                <a:lnTo>
                  <a:pt x="301" y="115"/>
                </a:lnTo>
                <a:lnTo>
                  <a:pt x="298" y="114"/>
                </a:lnTo>
                <a:lnTo>
                  <a:pt x="297" y="121"/>
                </a:lnTo>
                <a:lnTo>
                  <a:pt x="295" y="118"/>
                </a:lnTo>
                <a:lnTo>
                  <a:pt x="297" y="123"/>
                </a:lnTo>
                <a:lnTo>
                  <a:pt x="293" y="129"/>
                </a:lnTo>
                <a:lnTo>
                  <a:pt x="274" y="138"/>
                </a:lnTo>
                <a:lnTo>
                  <a:pt x="274" y="131"/>
                </a:lnTo>
                <a:lnTo>
                  <a:pt x="270" y="128"/>
                </a:lnTo>
                <a:lnTo>
                  <a:pt x="267" y="126"/>
                </a:lnTo>
                <a:lnTo>
                  <a:pt x="261" y="128"/>
                </a:lnTo>
                <a:lnTo>
                  <a:pt x="259" y="124"/>
                </a:lnTo>
                <a:lnTo>
                  <a:pt x="256" y="125"/>
                </a:lnTo>
                <a:lnTo>
                  <a:pt x="251" y="121"/>
                </a:lnTo>
                <a:lnTo>
                  <a:pt x="246" y="127"/>
                </a:lnTo>
                <a:lnTo>
                  <a:pt x="240" y="125"/>
                </a:lnTo>
                <a:lnTo>
                  <a:pt x="235" y="129"/>
                </a:lnTo>
                <a:lnTo>
                  <a:pt x="234" y="118"/>
                </a:lnTo>
                <a:lnTo>
                  <a:pt x="231" y="121"/>
                </a:lnTo>
                <a:lnTo>
                  <a:pt x="227" y="120"/>
                </a:lnTo>
                <a:lnTo>
                  <a:pt x="221" y="123"/>
                </a:lnTo>
                <a:lnTo>
                  <a:pt x="219" y="121"/>
                </a:lnTo>
                <a:lnTo>
                  <a:pt x="222" y="120"/>
                </a:lnTo>
                <a:lnTo>
                  <a:pt x="218" y="123"/>
                </a:lnTo>
                <a:lnTo>
                  <a:pt x="216" y="119"/>
                </a:lnTo>
                <a:lnTo>
                  <a:pt x="212" y="121"/>
                </a:lnTo>
                <a:lnTo>
                  <a:pt x="211" y="108"/>
                </a:lnTo>
                <a:lnTo>
                  <a:pt x="207" y="105"/>
                </a:lnTo>
                <a:lnTo>
                  <a:pt x="209" y="98"/>
                </a:lnTo>
                <a:lnTo>
                  <a:pt x="205" y="93"/>
                </a:lnTo>
                <a:lnTo>
                  <a:pt x="198" y="91"/>
                </a:lnTo>
                <a:lnTo>
                  <a:pt x="198" y="89"/>
                </a:lnTo>
                <a:lnTo>
                  <a:pt x="202" y="89"/>
                </a:lnTo>
                <a:lnTo>
                  <a:pt x="196" y="86"/>
                </a:lnTo>
                <a:lnTo>
                  <a:pt x="197" y="78"/>
                </a:lnTo>
                <a:lnTo>
                  <a:pt x="193" y="75"/>
                </a:lnTo>
                <a:lnTo>
                  <a:pt x="192" y="68"/>
                </a:lnTo>
                <a:lnTo>
                  <a:pt x="194" y="63"/>
                </a:lnTo>
                <a:lnTo>
                  <a:pt x="198" y="59"/>
                </a:lnTo>
                <a:lnTo>
                  <a:pt x="194" y="62"/>
                </a:lnTo>
                <a:lnTo>
                  <a:pt x="196" y="57"/>
                </a:lnTo>
                <a:lnTo>
                  <a:pt x="204" y="50"/>
                </a:lnTo>
                <a:close/>
                <a:moveTo>
                  <a:pt x="321" y="20"/>
                </a:moveTo>
                <a:lnTo>
                  <a:pt x="321" y="22"/>
                </a:lnTo>
                <a:lnTo>
                  <a:pt x="318" y="20"/>
                </a:lnTo>
                <a:lnTo>
                  <a:pt x="321" y="20"/>
                </a:lnTo>
                <a:close/>
                <a:moveTo>
                  <a:pt x="137" y="83"/>
                </a:moveTo>
                <a:lnTo>
                  <a:pt x="130" y="82"/>
                </a:lnTo>
                <a:lnTo>
                  <a:pt x="131" y="79"/>
                </a:lnTo>
                <a:lnTo>
                  <a:pt x="137" y="83"/>
                </a:lnTo>
                <a:close/>
                <a:moveTo>
                  <a:pt x="502" y="79"/>
                </a:moveTo>
                <a:lnTo>
                  <a:pt x="508" y="80"/>
                </a:lnTo>
                <a:lnTo>
                  <a:pt x="511" y="83"/>
                </a:lnTo>
                <a:lnTo>
                  <a:pt x="505" y="84"/>
                </a:lnTo>
                <a:lnTo>
                  <a:pt x="501" y="80"/>
                </a:lnTo>
                <a:lnTo>
                  <a:pt x="505" y="85"/>
                </a:lnTo>
                <a:lnTo>
                  <a:pt x="500" y="84"/>
                </a:lnTo>
                <a:lnTo>
                  <a:pt x="495" y="82"/>
                </a:lnTo>
                <a:lnTo>
                  <a:pt x="502" y="79"/>
                </a:lnTo>
                <a:close/>
                <a:moveTo>
                  <a:pt x="648" y="208"/>
                </a:moveTo>
                <a:lnTo>
                  <a:pt x="633" y="195"/>
                </a:lnTo>
                <a:lnTo>
                  <a:pt x="636" y="190"/>
                </a:lnTo>
                <a:lnTo>
                  <a:pt x="632" y="193"/>
                </a:lnTo>
                <a:lnTo>
                  <a:pt x="625" y="195"/>
                </a:lnTo>
                <a:lnTo>
                  <a:pt x="622" y="193"/>
                </a:lnTo>
                <a:lnTo>
                  <a:pt x="618" y="196"/>
                </a:lnTo>
                <a:lnTo>
                  <a:pt x="617" y="194"/>
                </a:lnTo>
                <a:lnTo>
                  <a:pt x="621" y="186"/>
                </a:lnTo>
                <a:lnTo>
                  <a:pt x="614" y="181"/>
                </a:lnTo>
                <a:lnTo>
                  <a:pt x="622" y="180"/>
                </a:lnTo>
                <a:lnTo>
                  <a:pt x="617" y="180"/>
                </a:lnTo>
                <a:lnTo>
                  <a:pt x="613" y="176"/>
                </a:lnTo>
                <a:lnTo>
                  <a:pt x="622" y="177"/>
                </a:lnTo>
                <a:lnTo>
                  <a:pt x="615" y="174"/>
                </a:lnTo>
                <a:lnTo>
                  <a:pt x="611" y="169"/>
                </a:lnTo>
                <a:lnTo>
                  <a:pt x="607" y="161"/>
                </a:lnTo>
                <a:lnTo>
                  <a:pt x="610" y="159"/>
                </a:lnTo>
                <a:lnTo>
                  <a:pt x="606" y="160"/>
                </a:lnTo>
                <a:lnTo>
                  <a:pt x="606" y="155"/>
                </a:lnTo>
                <a:lnTo>
                  <a:pt x="599" y="151"/>
                </a:lnTo>
                <a:lnTo>
                  <a:pt x="576" y="142"/>
                </a:lnTo>
                <a:lnTo>
                  <a:pt x="565" y="142"/>
                </a:lnTo>
                <a:lnTo>
                  <a:pt x="558" y="137"/>
                </a:lnTo>
                <a:lnTo>
                  <a:pt x="558" y="135"/>
                </a:lnTo>
                <a:lnTo>
                  <a:pt x="552" y="135"/>
                </a:lnTo>
                <a:lnTo>
                  <a:pt x="551" y="132"/>
                </a:lnTo>
                <a:lnTo>
                  <a:pt x="543" y="128"/>
                </a:lnTo>
                <a:lnTo>
                  <a:pt x="546" y="121"/>
                </a:lnTo>
                <a:lnTo>
                  <a:pt x="540" y="132"/>
                </a:lnTo>
                <a:lnTo>
                  <a:pt x="541" y="133"/>
                </a:lnTo>
                <a:lnTo>
                  <a:pt x="538" y="136"/>
                </a:lnTo>
                <a:lnTo>
                  <a:pt x="533" y="136"/>
                </a:lnTo>
                <a:lnTo>
                  <a:pt x="531" y="131"/>
                </a:lnTo>
                <a:lnTo>
                  <a:pt x="533" y="129"/>
                </a:lnTo>
                <a:lnTo>
                  <a:pt x="532" y="125"/>
                </a:lnTo>
                <a:lnTo>
                  <a:pt x="520" y="118"/>
                </a:lnTo>
                <a:lnTo>
                  <a:pt x="524" y="117"/>
                </a:lnTo>
                <a:lnTo>
                  <a:pt x="530" y="118"/>
                </a:lnTo>
                <a:lnTo>
                  <a:pt x="538" y="113"/>
                </a:lnTo>
                <a:lnTo>
                  <a:pt x="543" y="114"/>
                </a:lnTo>
                <a:lnTo>
                  <a:pt x="544" y="117"/>
                </a:lnTo>
                <a:lnTo>
                  <a:pt x="548" y="112"/>
                </a:lnTo>
                <a:lnTo>
                  <a:pt x="547" y="110"/>
                </a:lnTo>
                <a:lnTo>
                  <a:pt x="546" y="110"/>
                </a:lnTo>
                <a:lnTo>
                  <a:pt x="547" y="109"/>
                </a:lnTo>
                <a:lnTo>
                  <a:pt x="543" y="110"/>
                </a:lnTo>
                <a:lnTo>
                  <a:pt x="524" y="111"/>
                </a:lnTo>
                <a:lnTo>
                  <a:pt x="521" y="108"/>
                </a:lnTo>
                <a:lnTo>
                  <a:pt x="519" y="102"/>
                </a:lnTo>
                <a:lnTo>
                  <a:pt x="505" y="99"/>
                </a:lnTo>
                <a:lnTo>
                  <a:pt x="509" y="94"/>
                </a:lnTo>
                <a:lnTo>
                  <a:pt x="509" y="90"/>
                </a:lnTo>
                <a:lnTo>
                  <a:pt x="518" y="89"/>
                </a:lnTo>
                <a:lnTo>
                  <a:pt x="526" y="84"/>
                </a:lnTo>
                <a:lnTo>
                  <a:pt x="541" y="89"/>
                </a:lnTo>
                <a:lnTo>
                  <a:pt x="549" y="89"/>
                </a:lnTo>
                <a:lnTo>
                  <a:pt x="553" y="98"/>
                </a:lnTo>
                <a:lnTo>
                  <a:pt x="550" y="102"/>
                </a:lnTo>
                <a:lnTo>
                  <a:pt x="550" y="106"/>
                </a:lnTo>
                <a:lnTo>
                  <a:pt x="551" y="112"/>
                </a:lnTo>
                <a:lnTo>
                  <a:pt x="555" y="119"/>
                </a:lnTo>
                <a:lnTo>
                  <a:pt x="556" y="114"/>
                </a:lnTo>
                <a:lnTo>
                  <a:pt x="557" y="114"/>
                </a:lnTo>
                <a:lnTo>
                  <a:pt x="561" y="125"/>
                </a:lnTo>
                <a:lnTo>
                  <a:pt x="568" y="127"/>
                </a:lnTo>
                <a:lnTo>
                  <a:pt x="576" y="121"/>
                </a:lnTo>
                <a:lnTo>
                  <a:pt x="582" y="110"/>
                </a:lnTo>
                <a:lnTo>
                  <a:pt x="594" y="109"/>
                </a:lnTo>
                <a:lnTo>
                  <a:pt x="593" y="104"/>
                </a:lnTo>
                <a:lnTo>
                  <a:pt x="603" y="99"/>
                </a:lnTo>
                <a:lnTo>
                  <a:pt x="630" y="112"/>
                </a:lnTo>
                <a:lnTo>
                  <a:pt x="636" y="112"/>
                </a:lnTo>
                <a:lnTo>
                  <a:pt x="644" y="114"/>
                </a:lnTo>
                <a:lnTo>
                  <a:pt x="644" y="116"/>
                </a:lnTo>
                <a:lnTo>
                  <a:pt x="648" y="116"/>
                </a:lnTo>
                <a:lnTo>
                  <a:pt x="648" y="168"/>
                </a:lnTo>
                <a:lnTo>
                  <a:pt x="645" y="173"/>
                </a:lnTo>
                <a:lnTo>
                  <a:pt x="648" y="176"/>
                </a:lnTo>
                <a:lnTo>
                  <a:pt x="648" y="208"/>
                </a:lnTo>
                <a:close/>
                <a:moveTo>
                  <a:pt x="130" y="84"/>
                </a:moveTo>
                <a:lnTo>
                  <a:pt x="132" y="86"/>
                </a:lnTo>
                <a:lnTo>
                  <a:pt x="130" y="88"/>
                </a:lnTo>
                <a:lnTo>
                  <a:pt x="127" y="86"/>
                </a:lnTo>
                <a:lnTo>
                  <a:pt x="130" y="84"/>
                </a:lnTo>
                <a:close/>
                <a:moveTo>
                  <a:pt x="506" y="92"/>
                </a:moveTo>
                <a:lnTo>
                  <a:pt x="507" y="97"/>
                </a:lnTo>
                <a:lnTo>
                  <a:pt x="504" y="98"/>
                </a:lnTo>
                <a:lnTo>
                  <a:pt x="501" y="93"/>
                </a:lnTo>
                <a:lnTo>
                  <a:pt x="506" y="92"/>
                </a:lnTo>
                <a:close/>
                <a:moveTo>
                  <a:pt x="531" y="159"/>
                </a:moveTo>
                <a:lnTo>
                  <a:pt x="531" y="163"/>
                </a:lnTo>
                <a:lnTo>
                  <a:pt x="529" y="158"/>
                </a:lnTo>
                <a:lnTo>
                  <a:pt x="531" y="159"/>
                </a:lnTo>
                <a:close/>
                <a:moveTo>
                  <a:pt x="130" y="102"/>
                </a:moveTo>
                <a:lnTo>
                  <a:pt x="130" y="106"/>
                </a:lnTo>
                <a:lnTo>
                  <a:pt x="136" y="109"/>
                </a:lnTo>
                <a:lnTo>
                  <a:pt x="131" y="118"/>
                </a:lnTo>
                <a:lnTo>
                  <a:pt x="136" y="111"/>
                </a:lnTo>
                <a:lnTo>
                  <a:pt x="147" y="113"/>
                </a:lnTo>
                <a:lnTo>
                  <a:pt x="149" y="120"/>
                </a:lnTo>
                <a:lnTo>
                  <a:pt x="152" y="121"/>
                </a:lnTo>
                <a:lnTo>
                  <a:pt x="153" y="125"/>
                </a:lnTo>
                <a:lnTo>
                  <a:pt x="149" y="131"/>
                </a:lnTo>
                <a:lnTo>
                  <a:pt x="151" y="133"/>
                </a:lnTo>
                <a:lnTo>
                  <a:pt x="149" y="139"/>
                </a:lnTo>
                <a:lnTo>
                  <a:pt x="151" y="143"/>
                </a:lnTo>
                <a:lnTo>
                  <a:pt x="149" y="161"/>
                </a:lnTo>
                <a:lnTo>
                  <a:pt x="141" y="156"/>
                </a:lnTo>
                <a:lnTo>
                  <a:pt x="140" y="161"/>
                </a:lnTo>
                <a:lnTo>
                  <a:pt x="132" y="157"/>
                </a:lnTo>
                <a:lnTo>
                  <a:pt x="134" y="162"/>
                </a:lnTo>
                <a:lnTo>
                  <a:pt x="132" y="162"/>
                </a:lnTo>
                <a:lnTo>
                  <a:pt x="122" y="151"/>
                </a:lnTo>
                <a:lnTo>
                  <a:pt x="100" y="135"/>
                </a:lnTo>
                <a:lnTo>
                  <a:pt x="98" y="131"/>
                </a:lnTo>
                <a:lnTo>
                  <a:pt x="90" y="125"/>
                </a:lnTo>
                <a:lnTo>
                  <a:pt x="80" y="112"/>
                </a:lnTo>
                <a:lnTo>
                  <a:pt x="79" y="106"/>
                </a:lnTo>
                <a:lnTo>
                  <a:pt x="71" y="90"/>
                </a:lnTo>
                <a:lnTo>
                  <a:pt x="62" y="78"/>
                </a:lnTo>
                <a:lnTo>
                  <a:pt x="55" y="75"/>
                </a:lnTo>
                <a:lnTo>
                  <a:pt x="49" y="57"/>
                </a:lnTo>
                <a:lnTo>
                  <a:pt x="50" y="55"/>
                </a:lnTo>
                <a:lnTo>
                  <a:pt x="35" y="47"/>
                </a:lnTo>
                <a:lnTo>
                  <a:pt x="33" y="38"/>
                </a:lnTo>
                <a:lnTo>
                  <a:pt x="23" y="27"/>
                </a:lnTo>
                <a:lnTo>
                  <a:pt x="17" y="26"/>
                </a:lnTo>
                <a:lnTo>
                  <a:pt x="11" y="20"/>
                </a:lnTo>
                <a:lnTo>
                  <a:pt x="2" y="11"/>
                </a:lnTo>
                <a:lnTo>
                  <a:pt x="0" y="0"/>
                </a:lnTo>
                <a:lnTo>
                  <a:pt x="5" y="0"/>
                </a:lnTo>
                <a:lnTo>
                  <a:pt x="15" y="6"/>
                </a:lnTo>
                <a:lnTo>
                  <a:pt x="32" y="5"/>
                </a:lnTo>
                <a:lnTo>
                  <a:pt x="37" y="10"/>
                </a:lnTo>
                <a:lnTo>
                  <a:pt x="39" y="15"/>
                </a:lnTo>
                <a:lnTo>
                  <a:pt x="42" y="17"/>
                </a:lnTo>
                <a:lnTo>
                  <a:pt x="42" y="21"/>
                </a:lnTo>
                <a:lnTo>
                  <a:pt x="67" y="37"/>
                </a:lnTo>
                <a:lnTo>
                  <a:pt x="67" y="42"/>
                </a:lnTo>
                <a:lnTo>
                  <a:pt x="68" y="41"/>
                </a:lnTo>
                <a:lnTo>
                  <a:pt x="69" y="44"/>
                </a:lnTo>
                <a:lnTo>
                  <a:pt x="70" y="41"/>
                </a:lnTo>
                <a:lnTo>
                  <a:pt x="73" y="46"/>
                </a:lnTo>
                <a:lnTo>
                  <a:pt x="80" y="53"/>
                </a:lnTo>
                <a:lnTo>
                  <a:pt x="78" y="48"/>
                </a:lnTo>
                <a:lnTo>
                  <a:pt x="82" y="47"/>
                </a:lnTo>
                <a:lnTo>
                  <a:pt x="87" y="55"/>
                </a:lnTo>
                <a:lnTo>
                  <a:pt x="97" y="60"/>
                </a:lnTo>
                <a:lnTo>
                  <a:pt x="101" y="68"/>
                </a:lnTo>
                <a:lnTo>
                  <a:pt x="109" y="69"/>
                </a:lnTo>
                <a:lnTo>
                  <a:pt x="111" y="72"/>
                </a:lnTo>
                <a:lnTo>
                  <a:pt x="103" y="76"/>
                </a:lnTo>
                <a:lnTo>
                  <a:pt x="102" y="75"/>
                </a:lnTo>
                <a:lnTo>
                  <a:pt x="103" y="77"/>
                </a:lnTo>
                <a:lnTo>
                  <a:pt x="114" y="71"/>
                </a:lnTo>
                <a:lnTo>
                  <a:pt x="120" y="75"/>
                </a:lnTo>
                <a:lnTo>
                  <a:pt x="121" y="79"/>
                </a:lnTo>
                <a:lnTo>
                  <a:pt x="113" y="83"/>
                </a:lnTo>
                <a:lnTo>
                  <a:pt x="117" y="82"/>
                </a:lnTo>
                <a:lnTo>
                  <a:pt x="114" y="84"/>
                </a:lnTo>
                <a:lnTo>
                  <a:pt x="118" y="85"/>
                </a:lnTo>
                <a:lnTo>
                  <a:pt x="114" y="89"/>
                </a:lnTo>
                <a:lnTo>
                  <a:pt x="120" y="93"/>
                </a:lnTo>
                <a:lnTo>
                  <a:pt x="129" y="94"/>
                </a:lnTo>
                <a:lnTo>
                  <a:pt x="130" y="102"/>
                </a:lnTo>
                <a:close/>
                <a:moveTo>
                  <a:pt x="133" y="64"/>
                </a:moveTo>
                <a:lnTo>
                  <a:pt x="132" y="67"/>
                </a:lnTo>
                <a:lnTo>
                  <a:pt x="127" y="64"/>
                </a:lnTo>
                <a:lnTo>
                  <a:pt x="129" y="62"/>
                </a:lnTo>
                <a:lnTo>
                  <a:pt x="133" y="64"/>
                </a:lnTo>
                <a:close/>
                <a:moveTo>
                  <a:pt x="112" y="67"/>
                </a:moveTo>
                <a:lnTo>
                  <a:pt x="105" y="64"/>
                </a:lnTo>
                <a:lnTo>
                  <a:pt x="107" y="63"/>
                </a:lnTo>
                <a:lnTo>
                  <a:pt x="112" y="67"/>
                </a:lnTo>
                <a:close/>
                <a:moveTo>
                  <a:pt x="126" y="63"/>
                </a:moveTo>
                <a:lnTo>
                  <a:pt x="125" y="65"/>
                </a:lnTo>
                <a:lnTo>
                  <a:pt x="122" y="64"/>
                </a:lnTo>
                <a:lnTo>
                  <a:pt x="126" y="63"/>
                </a:lnTo>
                <a:close/>
                <a:moveTo>
                  <a:pt x="110" y="68"/>
                </a:moveTo>
                <a:lnTo>
                  <a:pt x="102" y="68"/>
                </a:lnTo>
                <a:lnTo>
                  <a:pt x="102" y="63"/>
                </a:lnTo>
                <a:lnTo>
                  <a:pt x="110" y="6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9" name="Freeform 138"/>
          <p:cNvSpPr>
            <a:spLocks noEditPoints="1"/>
          </p:cNvSpPr>
          <p:nvPr/>
        </p:nvSpPr>
        <p:spPr bwMode="auto">
          <a:xfrm>
            <a:off x="7854950" y="4819650"/>
            <a:ext cx="352425" cy="227013"/>
          </a:xfrm>
          <a:custGeom>
            <a:avLst/>
            <a:gdLst>
              <a:gd name="T0" fmla="*/ 2147483647 w 214"/>
              <a:gd name="T1" fmla="*/ 2147483647 h 138"/>
              <a:gd name="T2" fmla="*/ 2147483647 w 214"/>
              <a:gd name="T3" fmla="*/ 0 h 138"/>
              <a:gd name="T4" fmla="*/ 2147483647 w 214"/>
              <a:gd name="T5" fmla="*/ 2147483647 h 138"/>
              <a:gd name="T6" fmla="*/ 2147483647 w 214"/>
              <a:gd name="T7" fmla="*/ 2147483647 h 138"/>
              <a:gd name="T8" fmla="*/ 2147483647 w 214"/>
              <a:gd name="T9" fmla="*/ 2147483647 h 138"/>
              <a:gd name="T10" fmla="*/ 2147483647 w 214"/>
              <a:gd name="T11" fmla="*/ 2147483647 h 138"/>
              <a:gd name="T12" fmla="*/ 2147483647 w 214"/>
              <a:gd name="T13" fmla="*/ 2147483647 h 138"/>
              <a:gd name="T14" fmla="*/ 2147483647 w 214"/>
              <a:gd name="T15" fmla="*/ 2147483647 h 138"/>
              <a:gd name="T16" fmla="*/ 2147483647 w 214"/>
              <a:gd name="T17" fmla="*/ 2147483647 h 138"/>
              <a:gd name="T18" fmla="*/ 2147483647 w 214"/>
              <a:gd name="T19" fmla="*/ 2147483647 h 138"/>
              <a:gd name="T20" fmla="*/ 2147483647 w 214"/>
              <a:gd name="T21" fmla="*/ 2147483647 h 138"/>
              <a:gd name="T22" fmla="*/ 2147483647 w 214"/>
              <a:gd name="T23" fmla="*/ 2147483647 h 138"/>
              <a:gd name="T24" fmla="*/ 2147483647 w 214"/>
              <a:gd name="T25" fmla="*/ 2147483647 h 138"/>
              <a:gd name="T26" fmla="*/ 2147483647 w 214"/>
              <a:gd name="T27" fmla="*/ 2147483647 h 138"/>
              <a:gd name="T28" fmla="*/ 2147483647 w 214"/>
              <a:gd name="T29" fmla="*/ 2147483647 h 138"/>
              <a:gd name="T30" fmla="*/ 2147483647 w 214"/>
              <a:gd name="T31" fmla="*/ 2147483647 h 138"/>
              <a:gd name="T32" fmla="*/ 2147483647 w 214"/>
              <a:gd name="T33" fmla="*/ 2147483647 h 138"/>
              <a:gd name="T34" fmla="*/ 2147483647 w 214"/>
              <a:gd name="T35" fmla="*/ 2147483647 h 138"/>
              <a:gd name="T36" fmla="*/ 2147483647 w 214"/>
              <a:gd name="T37" fmla="*/ 2147483647 h 138"/>
              <a:gd name="T38" fmla="*/ 2147483647 w 214"/>
              <a:gd name="T39" fmla="*/ 2147483647 h 138"/>
              <a:gd name="T40" fmla="*/ 2147483647 w 214"/>
              <a:gd name="T41" fmla="*/ 2147483647 h 138"/>
              <a:gd name="T42" fmla="*/ 2147483647 w 214"/>
              <a:gd name="T43" fmla="*/ 2147483647 h 138"/>
              <a:gd name="T44" fmla="*/ 2147483647 w 214"/>
              <a:gd name="T45" fmla="*/ 2147483647 h 138"/>
              <a:gd name="T46" fmla="*/ 2147483647 w 214"/>
              <a:gd name="T47" fmla="*/ 2147483647 h 138"/>
              <a:gd name="T48" fmla="*/ 2147483647 w 214"/>
              <a:gd name="T49" fmla="*/ 2147483647 h 138"/>
              <a:gd name="T50" fmla="*/ 2147483647 w 214"/>
              <a:gd name="T51" fmla="*/ 2147483647 h 138"/>
              <a:gd name="T52" fmla="*/ 2147483647 w 214"/>
              <a:gd name="T53" fmla="*/ 2147483647 h 138"/>
              <a:gd name="T54" fmla="*/ 2147483647 w 214"/>
              <a:gd name="T55" fmla="*/ 2147483647 h 138"/>
              <a:gd name="T56" fmla="*/ 2147483647 w 214"/>
              <a:gd name="T57" fmla="*/ 2147483647 h 138"/>
              <a:gd name="T58" fmla="*/ 2147483647 w 214"/>
              <a:gd name="T59" fmla="*/ 2147483647 h 138"/>
              <a:gd name="T60" fmla="*/ 2147483647 w 214"/>
              <a:gd name="T61" fmla="*/ 2147483647 h 138"/>
              <a:gd name="T62" fmla="*/ 2147483647 w 214"/>
              <a:gd name="T63" fmla="*/ 2147483647 h 138"/>
              <a:gd name="T64" fmla="*/ 2147483647 w 214"/>
              <a:gd name="T65" fmla="*/ 2147483647 h 138"/>
              <a:gd name="T66" fmla="*/ 2147483647 w 214"/>
              <a:gd name="T67" fmla="*/ 2147483647 h 138"/>
              <a:gd name="T68" fmla="*/ 2147483647 w 214"/>
              <a:gd name="T69" fmla="*/ 2147483647 h 138"/>
              <a:gd name="T70" fmla="*/ 2147483647 w 214"/>
              <a:gd name="T71" fmla="*/ 2147483647 h 138"/>
              <a:gd name="T72" fmla="*/ 2147483647 w 214"/>
              <a:gd name="T73" fmla="*/ 2147483647 h 138"/>
              <a:gd name="T74" fmla="*/ 2147483647 w 214"/>
              <a:gd name="T75" fmla="*/ 2147483647 h 138"/>
              <a:gd name="T76" fmla="*/ 2147483647 w 214"/>
              <a:gd name="T77" fmla="*/ 2147483647 h 138"/>
              <a:gd name="T78" fmla="*/ 2147483647 w 214"/>
              <a:gd name="T79" fmla="*/ 2147483647 h 138"/>
              <a:gd name="T80" fmla="*/ 2147483647 w 214"/>
              <a:gd name="T81" fmla="*/ 2147483647 h 138"/>
              <a:gd name="T82" fmla="*/ 2147483647 w 214"/>
              <a:gd name="T83" fmla="*/ 2147483647 h 138"/>
              <a:gd name="T84" fmla="*/ 2147483647 w 214"/>
              <a:gd name="T85" fmla="*/ 2147483647 h 138"/>
              <a:gd name="T86" fmla="*/ 2147483647 w 214"/>
              <a:gd name="T87" fmla="*/ 2147483647 h 138"/>
              <a:gd name="T88" fmla="*/ 2147483647 w 214"/>
              <a:gd name="T89" fmla="*/ 2147483647 h 138"/>
              <a:gd name="T90" fmla="*/ 2147483647 w 214"/>
              <a:gd name="T91" fmla="*/ 2147483647 h 138"/>
              <a:gd name="T92" fmla="*/ 2147483647 w 214"/>
              <a:gd name="T93" fmla="*/ 2147483647 h 138"/>
              <a:gd name="T94" fmla="*/ 2147483647 w 214"/>
              <a:gd name="T95" fmla="*/ 2147483647 h 138"/>
              <a:gd name="T96" fmla="*/ 2147483647 w 214"/>
              <a:gd name="T97" fmla="*/ 2147483647 h 138"/>
              <a:gd name="T98" fmla="*/ 2147483647 w 214"/>
              <a:gd name="T99" fmla="*/ 2147483647 h 138"/>
              <a:gd name="T100" fmla="*/ 2147483647 w 214"/>
              <a:gd name="T101" fmla="*/ 2147483647 h 138"/>
              <a:gd name="T102" fmla="*/ 2147483647 w 214"/>
              <a:gd name="T103" fmla="*/ 2147483647 h 1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4" h="138">
                <a:moveTo>
                  <a:pt x="93" y="0"/>
                </a:moveTo>
                <a:lnTo>
                  <a:pt x="94" y="2"/>
                </a:lnTo>
                <a:lnTo>
                  <a:pt x="91" y="4"/>
                </a:lnTo>
                <a:lnTo>
                  <a:pt x="81" y="4"/>
                </a:lnTo>
                <a:lnTo>
                  <a:pt x="83" y="1"/>
                </a:lnTo>
                <a:lnTo>
                  <a:pt x="93" y="0"/>
                </a:lnTo>
                <a:close/>
                <a:moveTo>
                  <a:pt x="135" y="11"/>
                </a:moveTo>
                <a:lnTo>
                  <a:pt x="129" y="8"/>
                </a:lnTo>
                <a:lnTo>
                  <a:pt x="136" y="7"/>
                </a:lnTo>
                <a:lnTo>
                  <a:pt x="135" y="11"/>
                </a:lnTo>
                <a:close/>
                <a:moveTo>
                  <a:pt x="165" y="27"/>
                </a:moveTo>
                <a:lnTo>
                  <a:pt x="161" y="22"/>
                </a:lnTo>
                <a:lnTo>
                  <a:pt x="141" y="12"/>
                </a:lnTo>
                <a:lnTo>
                  <a:pt x="143" y="11"/>
                </a:lnTo>
                <a:lnTo>
                  <a:pt x="142" y="9"/>
                </a:lnTo>
                <a:lnTo>
                  <a:pt x="159" y="19"/>
                </a:lnTo>
                <a:lnTo>
                  <a:pt x="173" y="30"/>
                </a:lnTo>
                <a:lnTo>
                  <a:pt x="174" y="35"/>
                </a:lnTo>
                <a:lnTo>
                  <a:pt x="171" y="41"/>
                </a:lnTo>
                <a:lnTo>
                  <a:pt x="165" y="27"/>
                </a:lnTo>
                <a:close/>
                <a:moveTo>
                  <a:pt x="154" y="42"/>
                </a:moveTo>
                <a:lnTo>
                  <a:pt x="152" y="32"/>
                </a:lnTo>
                <a:lnTo>
                  <a:pt x="158" y="34"/>
                </a:lnTo>
                <a:lnTo>
                  <a:pt x="161" y="31"/>
                </a:lnTo>
                <a:lnTo>
                  <a:pt x="161" y="34"/>
                </a:lnTo>
                <a:lnTo>
                  <a:pt x="163" y="34"/>
                </a:lnTo>
                <a:lnTo>
                  <a:pt x="164" y="41"/>
                </a:lnTo>
                <a:lnTo>
                  <a:pt x="162" y="43"/>
                </a:lnTo>
                <a:lnTo>
                  <a:pt x="158" y="44"/>
                </a:lnTo>
                <a:lnTo>
                  <a:pt x="160" y="50"/>
                </a:lnTo>
                <a:lnTo>
                  <a:pt x="156" y="52"/>
                </a:lnTo>
                <a:lnTo>
                  <a:pt x="151" y="51"/>
                </a:lnTo>
                <a:lnTo>
                  <a:pt x="150" y="55"/>
                </a:lnTo>
                <a:lnTo>
                  <a:pt x="136" y="61"/>
                </a:lnTo>
                <a:lnTo>
                  <a:pt x="125" y="62"/>
                </a:lnTo>
                <a:lnTo>
                  <a:pt x="120" y="59"/>
                </a:lnTo>
                <a:lnTo>
                  <a:pt x="117" y="60"/>
                </a:lnTo>
                <a:lnTo>
                  <a:pt x="106" y="53"/>
                </a:lnTo>
                <a:lnTo>
                  <a:pt x="108" y="50"/>
                </a:lnTo>
                <a:lnTo>
                  <a:pt x="119" y="52"/>
                </a:lnTo>
                <a:lnTo>
                  <a:pt x="128" y="51"/>
                </a:lnTo>
                <a:lnTo>
                  <a:pt x="131" y="44"/>
                </a:lnTo>
                <a:lnTo>
                  <a:pt x="133" y="44"/>
                </a:lnTo>
                <a:lnTo>
                  <a:pt x="131" y="48"/>
                </a:lnTo>
                <a:lnTo>
                  <a:pt x="132" y="51"/>
                </a:lnTo>
                <a:lnTo>
                  <a:pt x="140" y="51"/>
                </a:lnTo>
                <a:lnTo>
                  <a:pt x="144" y="50"/>
                </a:lnTo>
                <a:lnTo>
                  <a:pt x="148" y="43"/>
                </a:lnTo>
                <a:lnTo>
                  <a:pt x="154" y="42"/>
                </a:lnTo>
                <a:close/>
                <a:moveTo>
                  <a:pt x="90" y="50"/>
                </a:moveTo>
                <a:lnTo>
                  <a:pt x="88" y="48"/>
                </a:lnTo>
                <a:lnTo>
                  <a:pt x="90" y="46"/>
                </a:lnTo>
                <a:lnTo>
                  <a:pt x="90" y="50"/>
                </a:lnTo>
                <a:close/>
                <a:moveTo>
                  <a:pt x="102" y="56"/>
                </a:moveTo>
                <a:lnTo>
                  <a:pt x="99" y="51"/>
                </a:lnTo>
                <a:lnTo>
                  <a:pt x="103" y="52"/>
                </a:lnTo>
                <a:lnTo>
                  <a:pt x="102" y="56"/>
                </a:lnTo>
                <a:close/>
                <a:moveTo>
                  <a:pt x="170" y="104"/>
                </a:moveTo>
                <a:lnTo>
                  <a:pt x="166" y="101"/>
                </a:lnTo>
                <a:lnTo>
                  <a:pt x="171" y="101"/>
                </a:lnTo>
                <a:lnTo>
                  <a:pt x="173" y="102"/>
                </a:lnTo>
                <a:lnTo>
                  <a:pt x="170" y="104"/>
                </a:lnTo>
                <a:close/>
                <a:moveTo>
                  <a:pt x="135" y="108"/>
                </a:moveTo>
                <a:lnTo>
                  <a:pt x="132" y="105"/>
                </a:lnTo>
                <a:lnTo>
                  <a:pt x="133" y="103"/>
                </a:lnTo>
                <a:lnTo>
                  <a:pt x="135" y="108"/>
                </a:lnTo>
                <a:close/>
                <a:moveTo>
                  <a:pt x="142" y="110"/>
                </a:moveTo>
                <a:lnTo>
                  <a:pt x="137" y="109"/>
                </a:lnTo>
                <a:lnTo>
                  <a:pt x="136" y="105"/>
                </a:lnTo>
                <a:lnTo>
                  <a:pt x="142" y="106"/>
                </a:lnTo>
                <a:lnTo>
                  <a:pt x="142" y="110"/>
                </a:lnTo>
                <a:close/>
                <a:moveTo>
                  <a:pt x="147" y="117"/>
                </a:moveTo>
                <a:lnTo>
                  <a:pt x="144" y="116"/>
                </a:lnTo>
                <a:lnTo>
                  <a:pt x="141" y="110"/>
                </a:lnTo>
                <a:lnTo>
                  <a:pt x="146" y="115"/>
                </a:lnTo>
                <a:lnTo>
                  <a:pt x="148" y="113"/>
                </a:lnTo>
                <a:lnTo>
                  <a:pt x="147" y="117"/>
                </a:lnTo>
                <a:close/>
                <a:moveTo>
                  <a:pt x="181" y="138"/>
                </a:moveTo>
                <a:lnTo>
                  <a:pt x="175" y="133"/>
                </a:lnTo>
                <a:lnTo>
                  <a:pt x="183" y="137"/>
                </a:lnTo>
                <a:lnTo>
                  <a:pt x="181" y="138"/>
                </a:lnTo>
                <a:close/>
                <a:moveTo>
                  <a:pt x="196" y="50"/>
                </a:moveTo>
                <a:lnTo>
                  <a:pt x="195" y="45"/>
                </a:lnTo>
                <a:lnTo>
                  <a:pt x="196" y="44"/>
                </a:lnTo>
                <a:lnTo>
                  <a:pt x="197" y="46"/>
                </a:lnTo>
                <a:lnTo>
                  <a:pt x="196" y="50"/>
                </a:lnTo>
                <a:close/>
                <a:moveTo>
                  <a:pt x="207" y="57"/>
                </a:moveTo>
                <a:lnTo>
                  <a:pt x="214" y="65"/>
                </a:lnTo>
                <a:lnTo>
                  <a:pt x="214" y="69"/>
                </a:lnTo>
                <a:lnTo>
                  <a:pt x="206" y="68"/>
                </a:lnTo>
                <a:lnTo>
                  <a:pt x="204" y="62"/>
                </a:lnTo>
                <a:lnTo>
                  <a:pt x="197" y="57"/>
                </a:lnTo>
                <a:lnTo>
                  <a:pt x="198" y="50"/>
                </a:lnTo>
                <a:lnTo>
                  <a:pt x="202" y="51"/>
                </a:lnTo>
                <a:lnTo>
                  <a:pt x="207" y="57"/>
                </a:lnTo>
                <a:close/>
                <a:moveTo>
                  <a:pt x="3" y="10"/>
                </a:moveTo>
                <a:lnTo>
                  <a:pt x="38" y="21"/>
                </a:lnTo>
                <a:lnTo>
                  <a:pt x="45" y="26"/>
                </a:lnTo>
                <a:lnTo>
                  <a:pt x="52" y="27"/>
                </a:lnTo>
                <a:lnTo>
                  <a:pt x="70" y="41"/>
                </a:lnTo>
                <a:lnTo>
                  <a:pt x="70" y="51"/>
                </a:lnTo>
                <a:lnTo>
                  <a:pt x="96" y="59"/>
                </a:lnTo>
                <a:lnTo>
                  <a:pt x="99" y="62"/>
                </a:lnTo>
                <a:lnTo>
                  <a:pt x="100" y="67"/>
                </a:lnTo>
                <a:lnTo>
                  <a:pt x="87" y="68"/>
                </a:lnTo>
                <a:lnTo>
                  <a:pt x="90" y="78"/>
                </a:lnTo>
                <a:lnTo>
                  <a:pt x="98" y="85"/>
                </a:lnTo>
                <a:lnTo>
                  <a:pt x="103" y="87"/>
                </a:lnTo>
                <a:lnTo>
                  <a:pt x="105" y="94"/>
                </a:lnTo>
                <a:lnTo>
                  <a:pt x="108" y="95"/>
                </a:lnTo>
                <a:lnTo>
                  <a:pt x="110" y="101"/>
                </a:lnTo>
                <a:lnTo>
                  <a:pt x="120" y="101"/>
                </a:lnTo>
                <a:lnTo>
                  <a:pt x="119" y="107"/>
                </a:lnTo>
                <a:lnTo>
                  <a:pt x="130" y="109"/>
                </a:lnTo>
                <a:lnTo>
                  <a:pt x="131" y="110"/>
                </a:lnTo>
                <a:lnTo>
                  <a:pt x="126" y="112"/>
                </a:lnTo>
                <a:lnTo>
                  <a:pt x="129" y="115"/>
                </a:lnTo>
                <a:lnTo>
                  <a:pt x="143" y="118"/>
                </a:lnTo>
                <a:lnTo>
                  <a:pt x="135" y="119"/>
                </a:lnTo>
                <a:lnTo>
                  <a:pt x="140" y="123"/>
                </a:lnTo>
                <a:lnTo>
                  <a:pt x="133" y="124"/>
                </a:lnTo>
                <a:lnTo>
                  <a:pt x="128" y="122"/>
                </a:lnTo>
                <a:lnTo>
                  <a:pt x="131" y="121"/>
                </a:lnTo>
                <a:lnTo>
                  <a:pt x="127" y="119"/>
                </a:lnTo>
                <a:lnTo>
                  <a:pt x="101" y="116"/>
                </a:lnTo>
                <a:lnTo>
                  <a:pt x="89" y="107"/>
                </a:lnTo>
                <a:lnTo>
                  <a:pt x="86" y="104"/>
                </a:lnTo>
                <a:lnTo>
                  <a:pt x="87" y="101"/>
                </a:lnTo>
                <a:lnTo>
                  <a:pt x="82" y="101"/>
                </a:lnTo>
                <a:lnTo>
                  <a:pt x="79" y="94"/>
                </a:lnTo>
                <a:lnTo>
                  <a:pt x="75" y="87"/>
                </a:lnTo>
                <a:lnTo>
                  <a:pt x="57" y="83"/>
                </a:lnTo>
                <a:lnTo>
                  <a:pt x="57" y="80"/>
                </a:lnTo>
                <a:lnTo>
                  <a:pt x="53" y="81"/>
                </a:lnTo>
                <a:lnTo>
                  <a:pt x="53" y="79"/>
                </a:lnTo>
                <a:lnTo>
                  <a:pt x="52" y="80"/>
                </a:lnTo>
                <a:lnTo>
                  <a:pt x="51" y="79"/>
                </a:lnTo>
                <a:lnTo>
                  <a:pt x="52" y="82"/>
                </a:lnTo>
                <a:lnTo>
                  <a:pt x="49" y="80"/>
                </a:lnTo>
                <a:lnTo>
                  <a:pt x="47" y="83"/>
                </a:lnTo>
                <a:lnTo>
                  <a:pt x="40" y="78"/>
                </a:lnTo>
                <a:lnTo>
                  <a:pt x="45" y="86"/>
                </a:lnTo>
                <a:lnTo>
                  <a:pt x="36" y="84"/>
                </a:lnTo>
                <a:lnTo>
                  <a:pt x="40" y="89"/>
                </a:lnTo>
                <a:lnTo>
                  <a:pt x="31" y="91"/>
                </a:lnTo>
                <a:lnTo>
                  <a:pt x="19" y="89"/>
                </a:lnTo>
                <a:lnTo>
                  <a:pt x="33" y="93"/>
                </a:lnTo>
                <a:lnTo>
                  <a:pt x="37" y="97"/>
                </a:lnTo>
                <a:lnTo>
                  <a:pt x="36" y="100"/>
                </a:lnTo>
                <a:lnTo>
                  <a:pt x="26" y="105"/>
                </a:lnTo>
                <a:lnTo>
                  <a:pt x="20" y="102"/>
                </a:lnTo>
                <a:lnTo>
                  <a:pt x="5" y="104"/>
                </a:lnTo>
                <a:lnTo>
                  <a:pt x="3" y="102"/>
                </a:lnTo>
                <a:lnTo>
                  <a:pt x="3" y="70"/>
                </a:lnTo>
                <a:lnTo>
                  <a:pt x="0" y="67"/>
                </a:lnTo>
                <a:lnTo>
                  <a:pt x="3" y="62"/>
                </a:lnTo>
                <a:lnTo>
                  <a:pt x="3" y="10"/>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0" name="Freeform 139"/>
          <p:cNvSpPr>
            <a:spLocks noEditPoints="1"/>
          </p:cNvSpPr>
          <p:nvPr/>
        </p:nvSpPr>
        <p:spPr bwMode="auto">
          <a:xfrm>
            <a:off x="7204075" y="5024438"/>
            <a:ext cx="947738" cy="877887"/>
          </a:xfrm>
          <a:custGeom>
            <a:avLst/>
            <a:gdLst>
              <a:gd name="T0" fmla="*/ 2147483647 w 576"/>
              <a:gd name="T1" fmla="*/ 2147483647 h 534"/>
              <a:gd name="T2" fmla="*/ 2147483647 w 576"/>
              <a:gd name="T3" fmla="*/ 2147483647 h 534"/>
              <a:gd name="T4" fmla="*/ 0 w 576"/>
              <a:gd name="T5" fmla="*/ 2147483647 h 534"/>
              <a:gd name="T6" fmla="*/ 2147483647 w 576"/>
              <a:gd name="T7" fmla="*/ 2147483647 h 534"/>
              <a:gd name="T8" fmla="*/ 2147483647 w 576"/>
              <a:gd name="T9" fmla="*/ 2147483647 h 534"/>
              <a:gd name="T10" fmla="*/ 2147483647 w 576"/>
              <a:gd name="T11" fmla="*/ 2147483647 h 534"/>
              <a:gd name="T12" fmla="*/ 2147483647 w 576"/>
              <a:gd name="T13" fmla="*/ 2147483647 h 534"/>
              <a:gd name="T14" fmla="*/ 2147483647 w 576"/>
              <a:gd name="T15" fmla="*/ 2147483647 h 534"/>
              <a:gd name="T16" fmla="*/ 2147483647 w 576"/>
              <a:gd name="T17" fmla="*/ 2147483647 h 534"/>
              <a:gd name="T18" fmla="*/ 2147483647 w 576"/>
              <a:gd name="T19" fmla="*/ 2147483647 h 534"/>
              <a:gd name="T20" fmla="*/ 2147483647 w 576"/>
              <a:gd name="T21" fmla="*/ 2147483647 h 534"/>
              <a:gd name="T22" fmla="*/ 2147483647 w 576"/>
              <a:gd name="T23" fmla="*/ 2147483647 h 534"/>
              <a:gd name="T24" fmla="*/ 2147483647 w 576"/>
              <a:gd name="T25" fmla="*/ 2147483647 h 534"/>
              <a:gd name="T26" fmla="*/ 2147483647 w 576"/>
              <a:gd name="T27" fmla="*/ 2147483647 h 534"/>
              <a:gd name="T28" fmla="*/ 2147483647 w 576"/>
              <a:gd name="T29" fmla="*/ 2147483647 h 534"/>
              <a:gd name="T30" fmla="*/ 2147483647 w 576"/>
              <a:gd name="T31" fmla="*/ 2147483647 h 534"/>
              <a:gd name="T32" fmla="*/ 2147483647 w 576"/>
              <a:gd name="T33" fmla="*/ 2147483647 h 534"/>
              <a:gd name="T34" fmla="*/ 2147483647 w 576"/>
              <a:gd name="T35" fmla="*/ 2147483647 h 534"/>
              <a:gd name="T36" fmla="*/ 2147483647 w 576"/>
              <a:gd name="T37" fmla="*/ 2147483647 h 534"/>
              <a:gd name="T38" fmla="*/ 2147483647 w 576"/>
              <a:gd name="T39" fmla="*/ 2147483647 h 534"/>
              <a:gd name="T40" fmla="*/ 2147483647 w 576"/>
              <a:gd name="T41" fmla="*/ 2147483647 h 534"/>
              <a:gd name="T42" fmla="*/ 2147483647 w 576"/>
              <a:gd name="T43" fmla="*/ 2147483647 h 534"/>
              <a:gd name="T44" fmla="*/ 2147483647 w 576"/>
              <a:gd name="T45" fmla="*/ 2147483647 h 534"/>
              <a:gd name="T46" fmla="*/ 2147483647 w 576"/>
              <a:gd name="T47" fmla="*/ 2147483647 h 534"/>
              <a:gd name="T48" fmla="*/ 2147483647 w 576"/>
              <a:gd name="T49" fmla="*/ 2147483647 h 534"/>
              <a:gd name="T50" fmla="*/ 2147483647 w 576"/>
              <a:gd name="T51" fmla="*/ 2147483647 h 534"/>
              <a:gd name="T52" fmla="*/ 2147483647 w 576"/>
              <a:gd name="T53" fmla="*/ 2147483647 h 534"/>
              <a:gd name="T54" fmla="*/ 2147483647 w 576"/>
              <a:gd name="T55" fmla="*/ 2147483647 h 534"/>
              <a:gd name="T56" fmla="*/ 2147483647 w 576"/>
              <a:gd name="T57" fmla="*/ 2147483647 h 534"/>
              <a:gd name="T58" fmla="*/ 2147483647 w 576"/>
              <a:gd name="T59" fmla="*/ 2147483647 h 534"/>
              <a:gd name="T60" fmla="*/ 2147483647 w 576"/>
              <a:gd name="T61" fmla="*/ 2147483647 h 534"/>
              <a:gd name="T62" fmla="*/ 2147483647 w 576"/>
              <a:gd name="T63" fmla="*/ 2147483647 h 534"/>
              <a:gd name="T64" fmla="*/ 2147483647 w 576"/>
              <a:gd name="T65" fmla="*/ 2147483647 h 534"/>
              <a:gd name="T66" fmla="*/ 2147483647 w 576"/>
              <a:gd name="T67" fmla="*/ 2147483647 h 534"/>
              <a:gd name="T68" fmla="*/ 2147483647 w 576"/>
              <a:gd name="T69" fmla="*/ 2147483647 h 534"/>
              <a:gd name="T70" fmla="*/ 2147483647 w 576"/>
              <a:gd name="T71" fmla="*/ 2147483647 h 534"/>
              <a:gd name="T72" fmla="*/ 2147483647 w 576"/>
              <a:gd name="T73" fmla="*/ 0 h 534"/>
              <a:gd name="T74" fmla="*/ 2147483647 w 576"/>
              <a:gd name="T75" fmla="*/ 2147483647 h 534"/>
              <a:gd name="T76" fmla="*/ 2147483647 w 576"/>
              <a:gd name="T77" fmla="*/ 2147483647 h 534"/>
              <a:gd name="T78" fmla="*/ 2147483647 w 576"/>
              <a:gd name="T79" fmla="*/ 2147483647 h 534"/>
              <a:gd name="T80" fmla="*/ 2147483647 w 576"/>
              <a:gd name="T81" fmla="*/ 2147483647 h 534"/>
              <a:gd name="T82" fmla="*/ 2147483647 w 576"/>
              <a:gd name="T83" fmla="*/ 2147483647 h 534"/>
              <a:gd name="T84" fmla="*/ 2147483647 w 576"/>
              <a:gd name="T85" fmla="*/ 2147483647 h 534"/>
              <a:gd name="T86" fmla="*/ 2147483647 w 576"/>
              <a:gd name="T87" fmla="*/ 2147483647 h 534"/>
              <a:gd name="T88" fmla="*/ 2147483647 w 576"/>
              <a:gd name="T89" fmla="*/ 2147483647 h 534"/>
              <a:gd name="T90" fmla="*/ 2147483647 w 576"/>
              <a:gd name="T91" fmla="*/ 2147483647 h 534"/>
              <a:gd name="T92" fmla="*/ 2147483647 w 576"/>
              <a:gd name="T93" fmla="*/ 2147483647 h 534"/>
              <a:gd name="T94" fmla="*/ 2147483647 w 576"/>
              <a:gd name="T95" fmla="*/ 2147483647 h 534"/>
              <a:gd name="T96" fmla="*/ 2147483647 w 576"/>
              <a:gd name="T97" fmla="*/ 2147483647 h 534"/>
              <a:gd name="T98" fmla="*/ 2147483647 w 576"/>
              <a:gd name="T99" fmla="*/ 2147483647 h 534"/>
              <a:gd name="T100" fmla="*/ 2147483647 w 576"/>
              <a:gd name="T101" fmla="*/ 2147483647 h 534"/>
              <a:gd name="T102" fmla="*/ 2147483647 w 576"/>
              <a:gd name="T103" fmla="*/ 2147483647 h 534"/>
              <a:gd name="T104" fmla="*/ 2147483647 w 576"/>
              <a:gd name="T105" fmla="*/ 2147483647 h 534"/>
              <a:gd name="T106" fmla="*/ 2147483647 w 576"/>
              <a:gd name="T107" fmla="*/ 2147483647 h 534"/>
              <a:gd name="T108" fmla="*/ 2147483647 w 576"/>
              <a:gd name="T109" fmla="*/ 2147483647 h 534"/>
              <a:gd name="T110" fmla="*/ 2147483647 w 576"/>
              <a:gd name="T111" fmla="*/ 2147483647 h 534"/>
              <a:gd name="T112" fmla="*/ 2147483647 w 576"/>
              <a:gd name="T113" fmla="*/ 2147483647 h 534"/>
              <a:gd name="T114" fmla="*/ 2147483647 w 576"/>
              <a:gd name="T115" fmla="*/ 2147483647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76" h="534">
                <a:moveTo>
                  <a:pt x="340" y="50"/>
                </a:moveTo>
                <a:lnTo>
                  <a:pt x="340" y="52"/>
                </a:lnTo>
                <a:lnTo>
                  <a:pt x="332" y="51"/>
                </a:lnTo>
                <a:lnTo>
                  <a:pt x="333" y="46"/>
                </a:lnTo>
                <a:lnTo>
                  <a:pt x="337" y="43"/>
                </a:lnTo>
                <a:lnTo>
                  <a:pt x="337" y="46"/>
                </a:lnTo>
                <a:lnTo>
                  <a:pt x="340" y="45"/>
                </a:lnTo>
                <a:lnTo>
                  <a:pt x="337" y="50"/>
                </a:lnTo>
                <a:lnTo>
                  <a:pt x="340" y="50"/>
                </a:lnTo>
                <a:close/>
                <a:moveTo>
                  <a:pt x="371" y="88"/>
                </a:moveTo>
                <a:lnTo>
                  <a:pt x="374" y="84"/>
                </a:lnTo>
                <a:lnTo>
                  <a:pt x="380" y="84"/>
                </a:lnTo>
                <a:lnTo>
                  <a:pt x="371" y="88"/>
                </a:lnTo>
                <a:close/>
                <a:moveTo>
                  <a:pt x="542" y="194"/>
                </a:moveTo>
                <a:lnTo>
                  <a:pt x="539" y="189"/>
                </a:lnTo>
                <a:lnTo>
                  <a:pt x="542" y="190"/>
                </a:lnTo>
                <a:lnTo>
                  <a:pt x="542" y="194"/>
                </a:lnTo>
                <a:close/>
                <a:moveTo>
                  <a:pt x="569" y="225"/>
                </a:moveTo>
                <a:lnTo>
                  <a:pt x="567" y="221"/>
                </a:lnTo>
                <a:lnTo>
                  <a:pt x="572" y="208"/>
                </a:lnTo>
                <a:lnTo>
                  <a:pt x="573" y="213"/>
                </a:lnTo>
                <a:lnTo>
                  <a:pt x="569" y="225"/>
                </a:lnTo>
                <a:close/>
                <a:moveTo>
                  <a:pt x="4" y="231"/>
                </a:moveTo>
                <a:lnTo>
                  <a:pt x="0" y="225"/>
                </a:lnTo>
                <a:lnTo>
                  <a:pt x="0" y="220"/>
                </a:lnTo>
                <a:lnTo>
                  <a:pt x="4" y="231"/>
                </a:lnTo>
                <a:close/>
                <a:moveTo>
                  <a:pt x="354" y="388"/>
                </a:moveTo>
                <a:lnTo>
                  <a:pt x="357" y="391"/>
                </a:lnTo>
                <a:lnTo>
                  <a:pt x="352" y="391"/>
                </a:lnTo>
                <a:lnTo>
                  <a:pt x="348" y="394"/>
                </a:lnTo>
                <a:lnTo>
                  <a:pt x="337" y="394"/>
                </a:lnTo>
                <a:lnTo>
                  <a:pt x="334" y="391"/>
                </a:lnTo>
                <a:lnTo>
                  <a:pt x="345" y="386"/>
                </a:lnTo>
                <a:lnTo>
                  <a:pt x="354" y="388"/>
                </a:lnTo>
                <a:close/>
                <a:moveTo>
                  <a:pt x="439" y="467"/>
                </a:moveTo>
                <a:lnTo>
                  <a:pt x="438" y="462"/>
                </a:lnTo>
                <a:lnTo>
                  <a:pt x="440" y="457"/>
                </a:lnTo>
                <a:lnTo>
                  <a:pt x="442" y="463"/>
                </a:lnTo>
                <a:lnTo>
                  <a:pt x="439" y="467"/>
                </a:lnTo>
                <a:close/>
                <a:moveTo>
                  <a:pt x="498" y="470"/>
                </a:moveTo>
                <a:lnTo>
                  <a:pt x="493" y="462"/>
                </a:lnTo>
                <a:lnTo>
                  <a:pt x="495" y="460"/>
                </a:lnTo>
                <a:lnTo>
                  <a:pt x="501" y="464"/>
                </a:lnTo>
                <a:lnTo>
                  <a:pt x="501" y="469"/>
                </a:lnTo>
                <a:lnTo>
                  <a:pt x="498" y="470"/>
                </a:lnTo>
                <a:close/>
                <a:moveTo>
                  <a:pt x="501" y="474"/>
                </a:moveTo>
                <a:lnTo>
                  <a:pt x="497" y="472"/>
                </a:lnTo>
                <a:lnTo>
                  <a:pt x="501" y="470"/>
                </a:lnTo>
                <a:lnTo>
                  <a:pt x="504" y="473"/>
                </a:lnTo>
                <a:lnTo>
                  <a:pt x="501" y="474"/>
                </a:lnTo>
                <a:close/>
                <a:moveTo>
                  <a:pt x="477" y="486"/>
                </a:moveTo>
                <a:lnTo>
                  <a:pt x="496" y="478"/>
                </a:lnTo>
                <a:lnTo>
                  <a:pt x="501" y="481"/>
                </a:lnTo>
                <a:lnTo>
                  <a:pt x="502" y="506"/>
                </a:lnTo>
                <a:lnTo>
                  <a:pt x="500" y="501"/>
                </a:lnTo>
                <a:lnTo>
                  <a:pt x="498" y="504"/>
                </a:lnTo>
                <a:lnTo>
                  <a:pt x="494" y="519"/>
                </a:lnTo>
                <a:lnTo>
                  <a:pt x="497" y="519"/>
                </a:lnTo>
                <a:lnTo>
                  <a:pt x="497" y="526"/>
                </a:lnTo>
                <a:lnTo>
                  <a:pt x="494" y="526"/>
                </a:lnTo>
                <a:lnTo>
                  <a:pt x="492" y="522"/>
                </a:lnTo>
                <a:lnTo>
                  <a:pt x="493" y="520"/>
                </a:lnTo>
                <a:lnTo>
                  <a:pt x="496" y="522"/>
                </a:lnTo>
                <a:lnTo>
                  <a:pt x="494" y="520"/>
                </a:lnTo>
                <a:lnTo>
                  <a:pt x="490" y="518"/>
                </a:lnTo>
                <a:lnTo>
                  <a:pt x="489" y="522"/>
                </a:lnTo>
                <a:lnTo>
                  <a:pt x="487" y="518"/>
                </a:lnTo>
                <a:lnTo>
                  <a:pt x="486" y="526"/>
                </a:lnTo>
                <a:lnTo>
                  <a:pt x="482" y="523"/>
                </a:lnTo>
                <a:lnTo>
                  <a:pt x="484" y="527"/>
                </a:lnTo>
                <a:lnTo>
                  <a:pt x="480" y="534"/>
                </a:lnTo>
                <a:lnTo>
                  <a:pt x="469" y="531"/>
                </a:lnTo>
                <a:lnTo>
                  <a:pt x="467" y="528"/>
                </a:lnTo>
                <a:lnTo>
                  <a:pt x="472" y="527"/>
                </a:lnTo>
                <a:lnTo>
                  <a:pt x="466" y="527"/>
                </a:lnTo>
                <a:lnTo>
                  <a:pt x="461" y="519"/>
                </a:lnTo>
                <a:lnTo>
                  <a:pt x="457" y="507"/>
                </a:lnTo>
                <a:lnTo>
                  <a:pt x="461" y="512"/>
                </a:lnTo>
                <a:lnTo>
                  <a:pt x="462" y="509"/>
                </a:lnTo>
                <a:lnTo>
                  <a:pt x="452" y="493"/>
                </a:lnTo>
                <a:lnTo>
                  <a:pt x="449" y="484"/>
                </a:lnTo>
                <a:lnTo>
                  <a:pt x="450" y="479"/>
                </a:lnTo>
                <a:lnTo>
                  <a:pt x="477" y="486"/>
                </a:lnTo>
                <a:close/>
                <a:moveTo>
                  <a:pt x="487" y="531"/>
                </a:moveTo>
                <a:lnTo>
                  <a:pt x="484" y="529"/>
                </a:lnTo>
                <a:lnTo>
                  <a:pt x="487" y="526"/>
                </a:lnTo>
                <a:lnTo>
                  <a:pt x="487" y="531"/>
                </a:lnTo>
                <a:close/>
                <a:moveTo>
                  <a:pt x="145" y="359"/>
                </a:moveTo>
                <a:lnTo>
                  <a:pt x="143" y="356"/>
                </a:lnTo>
                <a:lnTo>
                  <a:pt x="130" y="359"/>
                </a:lnTo>
                <a:lnTo>
                  <a:pt x="129" y="356"/>
                </a:lnTo>
                <a:lnTo>
                  <a:pt x="100" y="357"/>
                </a:lnTo>
                <a:lnTo>
                  <a:pt x="91" y="366"/>
                </a:lnTo>
                <a:lnTo>
                  <a:pt x="85" y="366"/>
                </a:lnTo>
                <a:lnTo>
                  <a:pt x="76" y="374"/>
                </a:lnTo>
                <a:lnTo>
                  <a:pt x="69" y="376"/>
                </a:lnTo>
                <a:lnTo>
                  <a:pt x="72" y="378"/>
                </a:lnTo>
                <a:lnTo>
                  <a:pt x="66" y="378"/>
                </a:lnTo>
                <a:lnTo>
                  <a:pt x="50" y="376"/>
                </a:lnTo>
                <a:lnTo>
                  <a:pt x="43" y="372"/>
                </a:lnTo>
                <a:lnTo>
                  <a:pt x="37" y="365"/>
                </a:lnTo>
                <a:lnTo>
                  <a:pt x="31" y="365"/>
                </a:lnTo>
                <a:lnTo>
                  <a:pt x="30" y="350"/>
                </a:lnTo>
                <a:lnTo>
                  <a:pt x="35" y="352"/>
                </a:lnTo>
                <a:lnTo>
                  <a:pt x="39" y="346"/>
                </a:lnTo>
                <a:lnTo>
                  <a:pt x="38" y="336"/>
                </a:lnTo>
                <a:lnTo>
                  <a:pt x="39" y="334"/>
                </a:lnTo>
                <a:lnTo>
                  <a:pt x="39" y="338"/>
                </a:lnTo>
                <a:lnTo>
                  <a:pt x="40" y="334"/>
                </a:lnTo>
                <a:lnTo>
                  <a:pt x="39" y="320"/>
                </a:lnTo>
                <a:lnTo>
                  <a:pt x="30" y="300"/>
                </a:lnTo>
                <a:lnTo>
                  <a:pt x="28" y="279"/>
                </a:lnTo>
                <a:lnTo>
                  <a:pt x="18" y="261"/>
                </a:lnTo>
                <a:lnTo>
                  <a:pt x="14" y="247"/>
                </a:lnTo>
                <a:lnTo>
                  <a:pt x="4" y="232"/>
                </a:lnTo>
                <a:lnTo>
                  <a:pt x="5" y="228"/>
                </a:lnTo>
                <a:lnTo>
                  <a:pt x="10" y="239"/>
                </a:lnTo>
                <a:lnTo>
                  <a:pt x="14" y="236"/>
                </a:lnTo>
                <a:lnTo>
                  <a:pt x="7" y="224"/>
                </a:lnTo>
                <a:lnTo>
                  <a:pt x="8" y="221"/>
                </a:lnTo>
                <a:lnTo>
                  <a:pt x="11" y="227"/>
                </a:lnTo>
                <a:lnTo>
                  <a:pt x="11" y="231"/>
                </a:lnTo>
                <a:lnTo>
                  <a:pt x="14" y="228"/>
                </a:lnTo>
                <a:lnTo>
                  <a:pt x="16" y="235"/>
                </a:lnTo>
                <a:lnTo>
                  <a:pt x="18" y="233"/>
                </a:lnTo>
                <a:lnTo>
                  <a:pt x="19" y="226"/>
                </a:lnTo>
                <a:lnTo>
                  <a:pt x="7" y="204"/>
                </a:lnTo>
                <a:lnTo>
                  <a:pt x="9" y="193"/>
                </a:lnTo>
                <a:lnTo>
                  <a:pt x="12" y="189"/>
                </a:lnTo>
                <a:lnTo>
                  <a:pt x="12" y="181"/>
                </a:lnTo>
                <a:lnTo>
                  <a:pt x="11" y="176"/>
                </a:lnTo>
                <a:lnTo>
                  <a:pt x="14" y="166"/>
                </a:lnTo>
                <a:lnTo>
                  <a:pt x="18" y="164"/>
                </a:lnTo>
                <a:lnTo>
                  <a:pt x="18" y="175"/>
                </a:lnTo>
                <a:lnTo>
                  <a:pt x="20" y="173"/>
                </a:lnTo>
                <a:lnTo>
                  <a:pt x="24" y="164"/>
                </a:lnTo>
                <a:lnTo>
                  <a:pt x="36" y="159"/>
                </a:lnTo>
                <a:lnTo>
                  <a:pt x="54" y="146"/>
                </a:lnTo>
                <a:lnTo>
                  <a:pt x="68" y="147"/>
                </a:lnTo>
                <a:lnTo>
                  <a:pt x="75" y="141"/>
                </a:lnTo>
                <a:lnTo>
                  <a:pt x="83" y="141"/>
                </a:lnTo>
                <a:lnTo>
                  <a:pt x="87" y="136"/>
                </a:lnTo>
                <a:lnTo>
                  <a:pt x="94" y="137"/>
                </a:lnTo>
                <a:lnTo>
                  <a:pt x="115" y="130"/>
                </a:lnTo>
                <a:lnTo>
                  <a:pt x="121" y="123"/>
                </a:lnTo>
                <a:lnTo>
                  <a:pt x="126" y="114"/>
                </a:lnTo>
                <a:lnTo>
                  <a:pt x="133" y="109"/>
                </a:lnTo>
                <a:lnTo>
                  <a:pt x="131" y="95"/>
                </a:lnTo>
                <a:lnTo>
                  <a:pt x="139" y="88"/>
                </a:lnTo>
                <a:lnTo>
                  <a:pt x="141" y="83"/>
                </a:lnTo>
                <a:lnTo>
                  <a:pt x="144" y="84"/>
                </a:lnTo>
                <a:lnTo>
                  <a:pt x="142" y="85"/>
                </a:lnTo>
                <a:lnTo>
                  <a:pt x="151" y="100"/>
                </a:lnTo>
                <a:lnTo>
                  <a:pt x="151" y="92"/>
                </a:lnTo>
                <a:lnTo>
                  <a:pt x="156" y="95"/>
                </a:lnTo>
                <a:lnTo>
                  <a:pt x="154" y="92"/>
                </a:lnTo>
                <a:lnTo>
                  <a:pt x="155" y="90"/>
                </a:lnTo>
                <a:lnTo>
                  <a:pt x="149" y="84"/>
                </a:lnTo>
                <a:lnTo>
                  <a:pt x="153" y="83"/>
                </a:lnTo>
                <a:lnTo>
                  <a:pt x="151" y="80"/>
                </a:lnTo>
                <a:lnTo>
                  <a:pt x="153" y="79"/>
                </a:lnTo>
                <a:lnTo>
                  <a:pt x="155" y="83"/>
                </a:lnTo>
                <a:lnTo>
                  <a:pt x="156" y="81"/>
                </a:lnTo>
                <a:lnTo>
                  <a:pt x="160" y="83"/>
                </a:lnTo>
                <a:lnTo>
                  <a:pt x="170" y="83"/>
                </a:lnTo>
                <a:lnTo>
                  <a:pt x="163" y="82"/>
                </a:lnTo>
                <a:lnTo>
                  <a:pt x="167" y="75"/>
                </a:lnTo>
                <a:lnTo>
                  <a:pt x="163" y="75"/>
                </a:lnTo>
                <a:lnTo>
                  <a:pt x="163" y="69"/>
                </a:lnTo>
                <a:lnTo>
                  <a:pt x="166" y="69"/>
                </a:lnTo>
                <a:lnTo>
                  <a:pt x="167" y="66"/>
                </a:lnTo>
                <a:lnTo>
                  <a:pt x="174" y="70"/>
                </a:lnTo>
                <a:lnTo>
                  <a:pt x="172" y="67"/>
                </a:lnTo>
                <a:lnTo>
                  <a:pt x="170" y="68"/>
                </a:lnTo>
                <a:lnTo>
                  <a:pt x="172" y="65"/>
                </a:lnTo>
                <a:lnTo>
                  <a:pt x="168" y="65"/>
                </a:lnTo>
                <a:lnTo>
                  <a:pt x="172" y="62"/>
                </a:lnTo>
                <a:lnTo>
                  <a:pt x="174" y="65"/>
                </a:lnTo>
                <a:lnTo>
                  <a:pt x="173" y="63"/>
                </a:lnTo>
                <a:lnTo>
                  <a:pt x="177" y="64"/>
                </a:lnTo>
                <a:lnTo>
                  <a:pt x="173" y="59"/>
                </a:lnTo>
                <a:lnTo>
                  <a:pt x="176" y="56"/>
                </a:lnTo>
                <a:lnTo>
                  <a:pt x="179" y="56"/>
                </a:lnTo>
                <a:lnTo>
                  <a:pt x="180" y="51"/>
                </a:lnTo>
                <a:lnTo>
                  <a:pt x="181" y="52"/>
                </a:lnTo>
                <a:lnTo>
                  <a:pt x="180" y="57"/>
                </a:lnTo>
                <a:lnTo>
                  <a:pt x="181" y="54"/>
                </a:lnTo>
                <a:lnTo>
                  <a:pt x="184" y="57"/>
                </a:lnTo>
                <a:lnTo>
                  <a:pt x="186" y="56"/>
                </a:lnTo>
                <a:lnTo>
                  <a:pt x="187" y="50"/>
                </a:lnTo>
                <a:lnTo>
                  <a:pt x="186" y="47"/>
                </a:lnTo>
                <a:lnTo>
                  <a:pt x="188" y="47"/>
                </a:lnTo>
                <a:lnTo>
                  <a:pt x="189" y="52"/>
                </a:lnTo>
                <a:lnTo>
                  <a:pt x="192" y="47"/>
                </a:lnTo>
                <a:lnTo>
                  <a:pt x="194" y="52"/>
                </a:lnTo>
                <a:lnTo>
                  <a:pt x="197" y="45"/>
                </a:lnTo>
                <a:lnTo>
                  <a:pt x="201" y="47"/>
                </a:lnTo>
                <a:lnTo>
                  <a:pt x="205" y="47"/>
                </a:lnTo>
                <a:lnTo>
                  <a:pt x="216" y="58"/>
                </a:lnTo>
                <a:lnTo>
                  <a:pt x="214" y="70"/>
                </a:lnTo>
                <a:lnTo>
                  <a:pt x="216" y="65"/>
                </a:lnTo>
                <a:lnTo>
                  <a:pt x="217" y="68"/>
                </a:lnTo>
                <a:lnTo>
                  <a:pt x="216" y="64"/>
                </a:lnTo>
                <a:lnTo>
                  <a:pt x="218" y="61"/>
                </a:lnTo>
                <a:lnTo>
                  <a:pt x="220" y="63"/>
                </a:lnTo>
                <a:lnTo>
                  <a:pt x="219" y="60"/>
                </a:lnTo>
                <a:lnTo>
                  <a:pt x="221" y="59"/>
                </a:lnTo>
                <a:lnTo>
                  <a:pt x="229" y="61"/>
                </a:lnTo>
                <a:lnTo>
                  <a:pt x="231" y="65"/>
                </a:lnTo>
                <a:lnTo>
                  <a:pt x="231" y="60"/>
                </a:lnTo>
                <a:lnTo>
                  <a:pt x="238" y="65"/>
                </a:lnTo>
                <a:lnTo>
                  <a:pt x="237" y="60"/>
                </a:lnTo>
                <a:lnTo>
                  <a:pt x="241" y="59"/>
                </a:lnTo>
                <a:lnTo>
                  <a:pt x="237" y="59"/>
                </a:lnTo>
                <a:lnTo>
                  <a:pt x="236" y="57"/>
                </a:lnTo>
                <a:lnTo>
                  <a:pt x="239" y="56"/>
                </a:lnTo>
                <a:lnTo>
                  <a:pt x="235" y="56"/>
                </a:lnTo>
                <a:lnTo>
                  <a:pt x="233" y="53"/>
                </a:lnTo>
                <a:lnTo>
                  <a:pt x="238" y="48"/>
                </a:lnTo>
                <a:lnTo>
                  <a:pt x="239" y="41"/>
                </a:lnTo>
                <a:lnTo>
                  <a:pt x="246" y="38"/>
                </a:lnTo>
                <a:lnTo>
                  <a:pt x="244" y="32"/>
                </a:lnTo>
                <a:lnTo>
                  <a:pt x="249" y="28"/>
                </a:lnTo>
                <a:lnTo>
                  <a:pt x="251" y="29"/>
                </a:lnTo>
                <a:lnTo>
                  <a:pt x="250" y="25"/>
                </a:lnTo>
                <a:lnTo>
                  <a:pt x="254" y="28"/>
                </a:lnTo>
                <a:lnTo>
                  <a:pt x="253" y="26"/>
                </a:lnTo>
                <a:lnTo>
                  <a:pt x="257" y="24"/>
                </a:lnTo>
                <a:lnTo>
                  <a:pt x="257" y="21"/>
                </a:lnTo>
                <a:lnTo>
                  <a:pt x="263" y="23"/>
                </a:lnTo>
                <a:lnTo>
                  <a:pt x="275" y="22"/>
                </a:lnTo>
                <a:lnTo>
                  <a:pt x="276" y="24"/>
                </a:lnTo>
                <a:lnTo>
                  <a:pt x="277" y="21"/>
                </a:lnTo>
                <a:lnTo>
                  <a:pt x="281" y="21"/>
                </a:lnTo>
                <a:lnTo>
                  <a:pt x="279" y="19"/>
                </a:lnTo>
                <a:lnTo>
                  <a:pt x="280" y="14"/>
                </a:lnTo>
                <a:lnTo>
                  <a:pt x="277" y="12"/>
                </a:lnTo>
                <a:lnTo>
                  <a:pt x="272" y="12"/>
                </a:lnTo>
                <a:lnTo>
                  <a:pt x="267" y="9"/>
                </a:lnTo>
                <a:lnTo>
                  <a:pt x="270" y="7"/>
                </a:lnTo>
                <a:lnTo>
                  <a:pt x="273" y="11"/>
                </a:lnTo>
                <a:lnTo>
                  <a:pt x="272" y="7"/>
                </a:lnTo>
                <a:lnTo>
                  <a:pt x="275" y="7"/>
                </a:lnTo>
                <a:lnTo>
                  <a:pt x="280" y="12"/>
                </a:lnTo>
                <a:lnTo>
                  <a:pt x="283" y="9"/>
                </a:lnTo>
                <a:lnTo>
                  <a:pt x="287" y="15"/>
                </a:lnTo>
                <a:lnTo>
                  <a:pt x="292" y="16"/>
                </a:lnTo>
                <a:lnTo>
                  <a:pt x="297" y="15"/>
                </a:lnTo>
                <a:lnTo>
                  <a:pt x="296" y="17"/>
                </a:lnTo>
                <a:lnTo>
                  <a:pt x="299" y="17"/>
                </a:lnTo>
                <a:lnTo>
                  <a:pt x="302" y="20"/>
                </a:lnTo>
                <a:lnTo>
                  <a:pt x="310" y="19"/>
                </a:lnTo>
                <a:lnTo>
                  <a:pt x="316" y="23"/>
                </a:lnTo>
                <a:lnTo>
                  <a:pt x="326" y="16"/>
                </a:lnTo>
                <a:lnTo>
                  <a:pt x="322" y="22"/>
                </a:lnTo>
                <a:lnTo>
                  <a:pt x="323" y="23"/>
                </a:lnTo>
                <a:lnTo>
                  <a:pt x="327" y="20"/>
                </a:lnTo>
                <a:lnTo>
                  <a:pt x="327" y="26"/>
                </a:lnTo>
                <a:lnTo>
                  <a:pt x="331" y="25"/>
                </a:lnTo>
                <a:lnTo>
                  <a:pt x="332" y="23"/>
                </a:lnTo>
                <a:lnTo>
                  <a:pt x="329" y="22"/>
                </a:lnTo>
                <a:lnTo>
                  <a:pt x="335" y="18"/>
                </a:lnTo>
                <a:lnTo>
                  <a:pt x="337" y="23"/>
                </a:lnTo>
                <a:lnTo>
                  <a:pt x="338" y="22"/>
                </a:lnTo>
                <a:lnTo>
                  <a:pt x="341" y="24"/>
                </a:lnTo>
                <a:lnTo>
                  <a:pt x="335" y="31"/>
                </a:lnTo>
                <a:lnTo>
                  <a:pt x="334" y="30"/>
                </a:lnTo>
                <a:lnTo>
                  <a:pt x="333" y="37"/>
                </a:lnTo>
                <a:lnTo>
                  <a:pt x="332" y="34"/>
                </a:lnTo>
                <a:lnTo>
                  <a:pt x="326" y="38"/>
                </a:lnTo>
                <a:lnTo>
                  <a:pt x="325" y="42"/>
                </a:lnTo>
                <a:lnTo>
                  <a:pt x="327" y="45"/>
                </a:lnTo>
                <a:lnTo>
                  <a:pt x="325" y="51"/>
                </a:lnTo>
                <a:lnTo>
                  <a:pt x="318" y="58"/>
                </a:lnTo>
                <a:lnTo>
                  <a:pt x="319" y="61"/>
                </a:lnTo>
                <a:lnTo>
                  <a:pt x="338" y="76"/>
                </a:lnTo>
                <a:lnTo>
                  <a:pt x="352" y="81"/>
                </a:lnTo>
                <a:lnTo>
                  <a:pt x="358" y="87"/>
                </a:lnTo>
                <a:lnTo>
                  <a:pt x="369" y="90"/>
                </a:lnTo>
                <a:lnTo>
                  <a:pt x="373" y="97"/>
                </a:lnTo>
                <a:lnTo>
                  <a:pt x="384" y="102"/>
                </a:lnTo>
                <a:lnTo>
                  <a:pt x="395" y="98"/>
                </a:lnTo>
                <a:lnTo>
                  <a:pt x="403" y="78"/>
                </a:lnTo>
                <a:lnTo>
                  <a:pt x="407" y="63"/>
                </a:lnTo>
                <a:lnTo>
                  <a:pt x="404" y="46"/>
                </a:lnTo>
                <a:lnTo>
                  <a:pt x="407" y="37"/>
                </a:lnTo>
                <a:lnTo>
                  <a:pt x="406" y="33"/>
                </a:lnTo>
                <a:lnTo>
                  <a:pt x="409" y="29"/>
                </a:lnTo>
                <a:lnTo>
                  <a:pt x="411" y="31"/>
                </a:lnTo>
                <a:lnTo>
                  <a:pt x="408" y="26"/>
                </a:lnTo>
                <a:lnTo>
                  <a:pt x="406" y="27"/>
                </a:lnTo>
                <a:lnTo>
                  <a:pt x="407" y="24"/>
                </a:lnTo>
                <a:lnTo>
                  <a:pt x="410" y="19"/>
                </a:lnTo>
                <a:lnTo>
                  <a:pt x="412" y="20"/>
                </a:lnTo>
                <a:lnTo>
                  <a:pt x="414" y="4"/>
                </a:lnTo>
                <a:lnTo>
                  <a:pt x="418" y="0"/>
                </a:lnTo>
                <a:lnTo>
                  <a:pt x="421" y="1"/>
                </a:lnTo>
                <a:lnTo>
                  <a:pt x="419" y="4"/>
                </a:lnTo>
                <a:lnTo>
                  <a:pt x="420" y="3"/>
                </a:lnTo>
                <a:lnTo>
                  <a:pt x="423" y="6"/>
                </a:lnTo>
                <a:lnTo>
                  <a:pt x="424" y="16"/>
                </a:lnTo>
                <a:lnTo>
                  <a:pt x="429" y="19"/>
                </a:lnTo>
                <a:lnTo>
                  <a:pt x="427" y="24"/>
                </a:lnTo>
                <a:lnTo>
                  <a:pt x="430" y="25"/>
                </a:lnTo>
                <a:lnTo>
                  <a:pt x="432" y="28"/>
                </a:lnTo>
                <a:lnTo>
                  <a:pt x="431" y="31"/>
                </a:lnTo>
                <a:lnTo>
                  <a:pt x="433" y="32"/>
                </a:lnTo>
                <a:lnTo>
                  <a:pt x="433" y="45"/>
                </a:lnTo>
                <a:lnTo>
                  <a:pt x="437" y="54"/>
                </a:lnTo>
                <a:lnTo>
                  <a:pt x="440" y="55"/>
                </a:lnTo>
                <a:lnTo>
                  <a:pt x="447" y="50"/>
                </a:lnTo>
                <a:lnTo>
                  <a:pt x="450" y="56"/>
                </a:lnTo>
                <a:lnTo>
                  <a:pt x="459" y="62"/>
                </a:lnTo>
                <a:lnTo>
                  <a:pt x="460" y="84"/>
                </a:lnTo>
                <a:lnTo>
                  <a:pt x="466" y="91"/>
                </a:lnTo>
                <a:lnTo>
                  <a:pt x="468" y="90"/>
                </a:lnTo>
                <a:lnTo>
                  <a:pt x="467" y="93"/>
                </a:lnTo>
                <a:lnTo>
                  <a:pt x="470" y="102"/>
                </a:lnTo>
                <a:lnTo>
                  <a:pt x="469" y="110"/>
                </a:lnTo>
                <a:lnTo>
                  <a:pt x="473" y="114"/>
                </a:lnTo>
                <a:lnTo>
                  <a:pt x="473" y="119"/>
                </a:lnTo>
                <a:lnTo>
                  <a:pt x="485" y="128"/>
                </a:lnTo>
                <a:lnTo>
                  <a:pt x="489" y="128"/>
                </a:lnTo>
                <a:lnTo>
                  <a:pt x="488" y="126"/>
                </a:lnTo>
                <a:lnTo>
                  <a:pt x="492" y="134"/>
                </a:lnTo>
                <a:lnTo>
                  <a:pt x="494" y="132"/>
                </a:lnTo>
                <a:lnTo>
                  <a:pt x="503" y="140"/>
                </a:lnTo>
                <a:lnTo>
                  <a:pt x="503" y="137"/>
                </a:lnTo>
                <a:lnTo>
                  <a:pt x="508" y="140"/>
                </a:lnTo>
                <a:lnTo>
                  <a:pt x="510" y="144"/>
                </a:lnTo>
                <a:lnTo>
                  <a:pt x="508" y="143"/>
                </a:lnTo>
                <a:lnTo>
                  <a:pt x="507" y="145"/>
                </a:lnTo>
                <a:lnTo>
                  <a:pt x="514" y="152"/>
                </a:lnTo>
                <a:lnTo>
                  <a:pt x="520" y="174"/>
                </a:lnTo>
                <a:lnTo>
                  <a:pt x="523" y="172"/>
                </a:lnTo>
                <a:lnTo>
                  <a:pt x="526" y="176"/>
                </a:lnTo>
                <a:lnTo>
                  <a:pt x="524" y="172"/>
                </a:lnTo>
                <a:lnTo>
                  <a:pt x="526" y="168"/>
                </a:lnTo>
                <a:lnTo>
                  <a:pt x="533" y="175"/>
                </a:lnTo>
                <a:lnTo>
                  <a:pt x="534" y="172"/>
                </a:lnTo>
                <a:lnTo>
                  <a:pt x="537" y="178"/>
                </a:lnTo>
                <a:lnTo>
                  <a:pt x="538" y="189"/>
                </a:lnTo>
                <a:lnTo>
                  <a:pt x="547" y="198"/>
                </a:lnTo>
                <a:lnTo>
                  <a:pt x="549" y="197"/>
                </a:lnTo>
                <a:lnTo>
                  <a:pt x="556" y="206"/>
                </a:lnTo>
                <a:lnTo>
                  <a:pt x="560" y="210"/>
                </a:lnTo>
                <a:lnTo>
                  <a:pt x="563" y="216"/>
                </a:lnTo>
                <a:lnTo>
                  <a:pt x="566" y="217"/>
                </a:lnTo>
                <a:lnTo>
                  <a:pt x="566" y="224"/>
                </a:lnTo>
                <a:lnTo>
                  <a:pt x="570" y="228"/>
                </a:lnTo>
                <a:lnTo>
                  <a:pt x="569" y="233"/>
                </a:lnTo>
                <a:lnTo>
                  <a:pt x="570" y="245"/>
                </a:lnTo>
                <a:lnTo>
                  <a:pt x="568" y="247"/>
                </a:lnTo>
                <a:lnTo>
                  <a:pt x="575" y="262"/>
                </a:lnTo>
                <a:lnTo>
                  <a:pt x="576" y="274"/>
                </a:lnTo>
                <a:lnTo>
                  <a:pt x="572" y="281"/>
                </a:lnTo>
                <a:lnTo>
                  <a:pt x="565" y="319"/>
                </a:lnTo>
                <a:lnTo>
                  <a:pt x="561" y="327"/>
                </a:lnTo>
                <a:lnTo>
                  <a:pt x="561" y="331"/>
                </a:lnTo>
                <a:lnTo>
                  <a:pt x="546" y="347"/>
                </a:lnTo>
                <a:lnTo>
                  <a:pt x="543" y="358"/>
                </a:lnTo>
                <a:lnTo>
                  <a:pt x="541" y="359"/>
                </a:lnTo>
                <a:lnTo>
                  <a:pt x="542" y="360"/>
                </a:lnTo>
                <a:lnTo>
                  <a:pt x="537" y="368"/>
                </a:lnTo>
                <a:lnTo>
                  <a:pt x="537" y="377"/>
                </a:lnTo>
                <a:lnTo>
                  <a:pt x="535" y="376"/>
                </a:lnTo>
                <a:lnTo>
                  <a:pt x="527" y="392"/>
                </a:lnTo>
                <a:lnTo>
                  <a:pt x="524" y="409"/>
                </a:lnTo>
                <a:lnTo>
                  <a:pt x="525" y="420"/>
                </a:lnTo>
                <a:lnTo>
                  <a:pt x="520" y="423"/>
                </a:lnTo>
                <a:lnTo>
                  <a:pt x="493" y="428"/>
                </a:lnTo>
                <a:lnTo>
                  <a:pt x="481" y="440"/>
                </a:lnTo>
                <a:lnTo>
                  <a:pt x="471" y="441"/>
                </a:lnTo>
                <a:lnTo>
                  <a:pt x="473" y="445"/>
                </a:lnTo>
                <a:lnTo>
                  <a:pt x="475" y="443"/>
                </a:lnTo>
                <a:lnTo>
                  <a:pt x="474" y="449"/>
                </a:lnTo>
                <a:lnTo>
                  <a:pt x="470" y="444"/>
                </a:lnTo>
                <a:lnTo>
                  <a:pt x="467" y="444"/>
                </a:lnTo>
                <a:lnTo>
                  <a:pt x="466" y="440"/>
                </a:lnTo>
                <a:lnTo>
                  <a:pt x="460" y="438"/>
                </a:lnTo>
                <a:lnTo>
                  <a:pt x="462" y="435"/>
                </a:lnTo>
                <a:lnTo>
                  <a:pt x="460" y="432"/>
                </a:lnTo>
                <a:lnTo>
                  <a:pt x="453" y="437"/>
                </a:lnTo>
                <a:lnTo>
                  <a:pt x="451" y="435"/>
                </a:lnTo>
                <a:lnTo>
                  <a:pt x="456" y="431"/>
                </a:lnTo>
                <a:lnTo>
                  <a:pt x="453" y="426"/>
                </a:lnTo>
                <a:lnTo>
                  <a:pt x="446" y="431"/>
                </a:lnTo>
                <a:lnTo>
                  <a:pt x="450" y="431"/>
                </a:lnTo>
                <a:lnTo>
                  <a:pt x="450" y="433"/>
                </a:lnTo>
                <a:lnTo>
                  <a:pt x="446" y="434"/>
                </a:lnTo>
                <a:lnTo>
                  <a:pt x="433" y="444"/>
                </a:lnTo>
                <a:lnTo>
                  <a:pt x="417" y="435"/>
                </a:lnTo>
                <a:lnTo>
                  <a:pt x="408" y="433"/>
                </a:lnTo>
                <a:lnTo>
                  <a:pt x="406" y="436"/>
                </a:lnTo>
                <a:lnTo>
                  <a:pt x="388" y="426"/>
                </a:lnTo>
                <a:lnTo>
                  <a:pt x="380" y="414"/>
                </a:lnTo>
                <a:lnTo>
                  <a:pt x="382" y="405"/>
                </a:lnTo>
                <a:lnTo>
                  <a:pt x="379" y="397"/>
                </a:lnTo>
                <a:lnTo>
                  <a:pt x="371" y="387"/>
                </a:lnTo>
                <a:lnTo>
                  <a:pt x="379" y="397"/>
                </a:lnTo>
                <a:lnTo>
                  <a:pt x="371" y="386"/>
                </a:lnTo>
                <a:lnTo>
                  <a:pt x="372" y="384"/>
                </a:lnTo>
                <a:lnTo>
                  <a:pt x="374" y="387"/>
                </a:lnTo>
                <a:lnTo>
                  <a:pt x="375" y="382"/>
                </a:lnTo>
                <a:lnTo>
                  <a:pt x="357" y="387"/>
                </a:lnTo>
                <a:lnTo>
                  <a:pt x="363" y="376"/>
                </a:lnTo>
                <a:lnTo>
                  <a:pt x="362" y="371"/>
                </a:lnTo>
                <a:lnTo>
                  <a:pt x="356" y="361"/>
                </a:lnTo>
                <a:lnTo>
                  <a:pt x="352" y="378"/>
                </a:lnTo>
                <a:lnTo>
                  <a:pt x="338" y="380"/>
                </a:lnTo>
                <a:lnTo>
                  <a:pt x="341" y="374"/>
                </a:lnTo>
                <a:lnTo>
                  <a:pt x="347" y="375"/>
                </a:lnTo>
                <a:lnTo>
                  <a:pt x="348" y="361"/>
                </a:lnTo>
                <a:lnTo>
                  <a:pt x="354" y="351"/>
                </a:lnTo>
                <a:lnTo>
                  <a:pt x="353" y="346"/>
                </a:lnTo>
                <a:lnTo>
                  <a:pt x="356" y="343"/>
                </a:lnTo>
                <a:lnTo>
                  <a:pt x="352" y="334"/>
                </a:lnTo>
                <a:lnTo>
                  <a:pt x="352" y="341"/>
                </a:lnTo>
                <a:lnTo>
                  <a:pt x="348" y="344"/>
                </a:lnTo>
                <a:lnTo>
                  <a:pt x="344" y="353"/>
                </a:lnTo>
                <a:lnTo>
                  <a:pt x="333" y="359"/>
                </a:lnTo>
                <a:lnTo>
                  <a:pt x="326" y="368"/>
                </a:lnTo>
                <a:lnTo>
                  <a:pt x="324" y="372"/>
                </a:lnTo>
                <a:lnTo>
                  <a:pt x="327" y="371"/>
                </a:lnTo>
                <a:lnTo>
                  <a:pt x="326" y="376"/>
                </a:lnTo>
                <a:lnTo>
                  <a:pt x="314" y="369"/>
                </a:lnTo>
                <a:lnTo>
                  <a:pt x="316" y="366"/>
                </a:lnTo>
                <a:lnTo>
                  <a:pt x="320" y="369"/>
                </a:lnTo>
                <a:lnTo>
                  <a:pt x="316" y="359"/>
                </a:lnTo>
                <a:lnTo>
                  <a:pt x="310" y="352"/>
                </a:lnTo>
                <a:lnTo>
                  <a:pt x="308" y="345"/>
                </a:lnTo>
                <a:lnTo>
                  <a:pt x="302" y="344"/>
                </a:lnTo>
                <a:lnTo>
                  <a:pt x="300" y="337"/>
                </a:lnTo>
                <a:lnTo>
                  <a:pt x="303" y="337"/>
                </a:lnTo>
                <a:lnTo>
                  <a:pt x="301" y="333"/>
                </a:lnTo>
                <a:lnTo>
                  <a:pt x="296" y="334"/>
                </a:lnTo>
                <a:lnTo>
                  <a:pt x="298" y="331"/>
                </a:lnTo>
                <a:lnTo>
                  <a:pt x="293" y="326"/>
                </a:lnTo>
                <a:lnTo>
                  <a:pt x="290" y="329"/>
                </a:lnTo>
                <a:lnTo>
                  <a:pt x="281" y="324"/>
                </a:lnTo>
                <a:lnTo>
                  <a:pt x="273" y="325"/>
                </a:lnTo>
                <a:lnTo>
                  <a:pt x="258" y="316"/>
                </a:lnTo>
                <a:lnTo>
                  <a:pt x="227" y="320"/>
                </a:lnTo>
                <a:lnTo>
                  <a:pt x="203" y="330"/>
                </a:lnTo>
                <a:lnTo>
                  <a:pt x="185" y="329"/>
                </a:lnTo>
                <a:lnTo>
                  <a:pt x="167" y="340"/>
                </a:lnTo>
                <a:lnTo>
                  <a:pt x="161" y="341"/>
                </a:lnTo>
                <a:lnTo>
                  <a:pt x="153" y="354"/>
                </a:lnTo>
                <a:lnTo>
                  <a:pt x="145" y="359"/>
                </a:lnTo>
                <a:close/>
                <a:moveTo>
                  <a:pt x="255" y="18"/>
                </a:moveTo>
                <a:lnTo>
                  <a:pt x="250" y="15"/>
                </a:lnTo>
                <a:lnTo>
                  <a:pt x="249" y="14"/>
                </a:lnTo>
                <a:lnTo>
                  <a:pt x="249" y="13"/>
                </a:lnTo>
                <a:lnTo>
                  <a:pt x="247" y="7"/>
                </a:lnTo>
                <a:lnTo>
                  <a:pt x="252" y="10"/>
                </a:lnTo>
                <a:lnTo>
                  <a:pt x="258" y="8"/>
                </a:lnTo>
                <a:lnTo>
                  <a:pt x="259" y="11"/>
                </a:lnTo>
                <a:lnTo>
                  <a:pt x="260" y="7"/>
                </a:lnTo>
                <a:lnTo>
                  <a:pt x="263" y="10"/>
                </a:lnTo>
                <a:lnTo>
                  <a:pt x="255" y="18"/>
                </a:lnTo>
                <a:close/>
                <a:moveTo>
                  <a:pt x="249" y="15"/>
                </a:moveTo>
                <a:lnTo>
                  <a:pt x="251" y="16"/>
                </a:lnTo>
                <a:lnTo>
                  <a:pt x="249" y="17"/>
                </a:lnTo>
                <a:lnTo>
                  <a:pt x="242" y="16"/>
                </a:lnTo>
                <a:lnTo>
                  <a:pt x="246" y="9"/>
                </a:lnTo>
                <a:lnTo>
                  <a:pt x="249" y="15"/>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211" name="Freeform 140"/>
          <p:cNvSpPr>
            <a:spLocks noEditPoints="1"/>
          </p:cNvSpPr>
          <p:nvPr/>
        </p:nvSpPr>
        <p:spPr bwMode="auto">
          <a:xfrm>
            <a:off x="6894513" y="4605338"/>
            <a:ext cx="458787" cy="150812"/>
          </a:xfrm>
          <a:custGeom>
            <a:avLst/>
            <a:gdLst>
              <a:gd name="T0" fmla="*/ 2147483647 w 278"/>
              <a:gd name="T1" fmla="*/ 0 h 92"/>
              <a:gd name="T2" fmla="*/ 2147483647 w 278"/>
              <a:gd name="T3" fmla="*/ 2147483647 h 92"/>
              <a:gd name="T4" fmla="*/ 2147483647 w 278"/>
              <a:gd name="T5" fmla="*/ 2147483647 h 92"/>
              <a:gd name="T6" fmla="*/ 2147483647 w 278"/>
              <a:gd name="T7" fmla="*/ 2147483647 h 92"/>
              <a:gd name="T8" fmla="*/ 2147483647 w 278"/>
              <a:gd name="T9" fmla="*/ 2147483647 h 92"/>
              <a:gd name="T10" fmla="*/ 2147483647 w 278"/>
              <a:gd name="T11" fmla="*/ 2147483647 h 92"/>
              <a:gd name="T12" fmla="*/ 2147483647 w 278"/>
              <a:gd name="T13" fmla="*/ 2147483647 h 92"/>
              <a:gd name="T14" fmla="*/ 2147483647 w 278"/>
              <a:gd name="T15" fmla="*/ 2147483647 h 92"/>
              <a:gd name="T16" fmla="*/ 2147483647 w 278"/>
              <a:gd name="T17" fmla="*/ 2147483647 h 92"/>
              <a:gd name="T18" fmla="*/ 2147483647 w 278"/>
              <a:gd name="T19" fmla="*/ 2147483647 h 92"/>
              <a:gd name="T20" fmla="*/ 2147483647 w 278"/>
              <a:gd name="T21" fmla="*/ 2147483647 h 92"/>
              <a:gd name="T22" fmla="*/ 2147483647 w 278"/>
              <a:gd name="T23" fmla="*/ 2147483647 h 92"/>
              <a:gd name="T24" fmla="*/ 2147483647 w 278"/>
              <a:gd name="T25" fmla="*/ 2147483647 h 92"/>
              <a:gd name="T26" fmla="*/ 2147483647 w 278"/>
              <a:gd name="T27" fmla="*/ 2147483647 h 92"/>
              <a:gd name="T28" fmla="*/ 2147483647 w 278"/>
              <a:gd name="T29" fmla="*/ 2147483647 h 92"/>
              <a:gd name="T30" fmla="*/ 2147483647 w 278"/>
              <a:gd name="T31" fmla="*/ 2147483647 h 92"/>
              <a:gd name="T32" fmla="*/ 2147483647 w 278"/>
              <a:gd name="T33" fmla="*/ 2147483647 h 92"/>
              <a:gd name="T34" fmla="*/ 2147483647 w 278"/>
              <a:gd name="T35" fmla="*/ 2147483647 h 92"/>
              <a:gd name="T36" fmla="*/ 2147483647 w 278"/>
              <a:gd name="T37" fmla="*/ 2147483647 h 92"/>
              <a:gd name="T38" fmla="*/ 2147483647 w 278"/>
              <a:gd name="T39" fmla="*/ 2147483647 h 92"/>
              <a:gd name="T40" fmla="*/ 2147483647 w 278"/>
              <a:gd name="T41" fmla="*/ 2147483647 h 92"/>
              <a:gd name="T42" fmla="*/ 2147483647 w 278"/>
              <a:gd name="T43" fmla="*/ 2147483647 h 92"/>
              <a:gd name="T44" fmla="*/ 2147483647 w 278"/>
              <a:gd name="T45" fmla="*/ 2147483647 h 92"/>
              <a:gd name="T46" fmla="*/ 2147483647 w 278"/>
              <a:gd name="T47" fmla="*/ 2147483647 h 92"/>
              <a:gd name="T48" fmla="*/ 2147483647 w 278"/>
              <a:gd name="T49" fmla="*/ 2147483647 h 92"/>
              <a:gd name="T50" fmla="*/ 2147483647 w 278"/>
              <a:gd name="T51" fmla="*/ 2147483647 h 92"/>
              <a:gd name="T52" fmla="*/ 2147483647 w 278"/>
              <a:gd name="T53" fmla="*/ 2147483647 h 92"/>
              <a:gd name="T54" fmla="*/ 2147483647 w 278"/>
              <a:gd name="T55" fmla="*/ 2147483647 h 92"/>
              <a:gd name="T56" fmla="*/ 2147483647 w 278"/>
              <a:gd name="T57" fmla="*/ 2147483647 h 92"/>
              <a:gd name="T58" fmla="*/ 2147483647 w 278"/>
              <a:gd name="T59" fmla="*/ 2147483647 h 92"/>
              <a:gd name="T60" fmla="*/ 2147483647 w 278"/>
              <a:gd name="T61" fmla="*/ 2147483647 h 92"/>
              <a:gd name="T62" fmla="*/ 2147483647 w 278"/>
              <a:gd name="T63" fmla="*/ 2147483647 h 92"/>
              <a:gd name="T64" fmla="*/ 2147483647 w 278"/>
              <a:gd name="T65" fmla="*/ 2147483647 h 92"/>
              <a:gd name="T66" fmla="*/ 2147483647 w 278"/>
              <a:gd name="T67" fmla="*/ 2147483647 h 92"/>
              <a:gd name="T68" fmla="*/ 2147483647 w 278"/>
              <a:gd name="T69" fmla="*/ 2147483647 h 92"/>
              <a:gd name="T70" fmla="*/ 2147483647 w 278"/>
              <a:gd name="T71" fmla="*/ 2147483647 h 92"/>
              <a:gd name="T72" fmla="*/ 2147483647 w 278"/>
              <a:gd name="T73" fmla="*/ 2147483647 h 92"/>
              <a:gd name="T74" fmla="*/ 2147483647 w 278"/>
              <a:gd name="T75" fmla="*/ 2147483647 h 92"/>
              <a:gd name="T76" fmla="*/ 2147483647 w 278"/>
              <a:gd name="T77" fmla="*/ 2147483647 h 92"/>
              <a:gd name="T78" fmla="*/ 2147483647 w 278"/>
              <a:gd name="T79" fmla="*/ 2147483647 h 92"/>
              <a:gd name="T80" fmla="*/ 2147483647 w 278"/>
              <a:gd name="T81" fmla="*/ 2147483647 h 92"/>
              <a:gd name="T82" fmla="*/ 2147483647 w 278"/>
              <a:gd name="T83" fmla="*/ 2147483647 h 92"/>
              <a:gd name="T84" fmla="*/ 2147483647 w 278"/>
              <a:gd name="T85" fmla="*/ 2147483647 h 92"/>
              <a:gd name="T86" fmla="*/ 2147483647 w 278"/>
              <a:gd name="T87" fmla="*/ 2147483647 h 92"/>
              <a:gd name="T88" fmla="*/ 2147483647 w 278"/>
              <a:gd name="T89" fmla="*/ 2147483647 h 92"/>
              <a:gd name="T90" fmla="*/ 2147483647 w 278"/>
              <a:gd name="T91" fmla="*/ 2147483647 h 92"/>
              <a:gd name="T92" fmla="*/ 2147483647 w 278"/>
              <a:gd name="T93" fmla="*/ 2147483647 h 92"/>
              <a:gd name="T94" fmla="*/ 2147483647 w 278"/>
              <a:gd name="T95" fmla="*/ 2147483647 h 92"/>
              <a:gd name="T96" fmla="*/ 2147483647 w 278"/>
              <a:gd name="T97" fmla="*/ 2147483647 h 92"/>
              <a:gd name="T98" fmla="*/ 2147483647 w 278"/>
              <a:gd name="T99" fmla="*/ 2147483647 h 92"/>
              <a:gd name="T100" fmla="*/ 2147483647 w 278"/>
              <a:gd name="T101" fmla="*/ 2147483647 h 92"/>
              <a:gd name="T102" fmla="*/ 2147483647 w 278"/>
              <a:gd name="T103" fmla="*/ 2147483647 h 92"/>
              <a:gd name="T104" fmla="*/ 2147483647 w 278"/>
              <a:gd name="T105" fmla="*/ 2147483647 h 92"/>
              <a:gd name="T106" fmla="*/ 2147483647 w 278"/>
              <a:gd name="T107" fmla="*/ 2147483647 h 92"/>
              <a:gd name="T108" fmla="*/ 2147483647 w 278"/>
              <a:gd name="T109" fmla="*/ 2147483647 h 92"/>
              <a:gd name="T110" fmla="*/ 2147483647 w 278"/>
              <a:gd name="T111" fmla="*/ 2147483647 h 92"/>
              <a:gd name="T112" fmla="*/ 2147483647 w 278"/>
              <a:gd name="T113" fmla="*/ 2147483647 h 92"/>
              <a:gd name="T114" fmla="*/ 2147483647 w 278"/>
              <a:gd name="T115" fmla="*/ 2147483647 h 92"/>
              <a:gd name="T116" fmla="*/ 2147483647 w 278"/>
              <a:gd name="T117" fmla="*/ 2147483647 h 92"/>
              <a:gd name="T118" fmla="*/ 2147483647 w 278"/>
              <a:gd name="T119" fmla="*/ 2147483647 h 92"/>
              <a:gd name="T120" fmla="*/ 2147483647 w 278"/>
              <a:gd name="T121" fmla="*/ 2147483647 h 92"/>
              <a:gd name="T122" fmla="*/ 2147483647 w 278"/>
              <a:gd name="T123" fmla="*/ 2147483647 h 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8" h="92">
                <a:moveTo>
                  <a:pt x="247" y="1"/>
                </a:moveTo>
                <a:lnTo>
                  <a:pt x="249" y="0"/>
                </a:lnTo>
                <a:lnTo>
                  <a:pt x="249" y="3"/>
                </a:lnTo>
                <a:lnTo>
                  <a:pt x="246" y="4"/>
                </a:lnTo>
                <a:lnTo>
                  <a:pt x="247" y="1"/>
                </a:lnTo>
                <a:close/>
                <a:moveTo>
                  <a:pt x="3" y="13"/>
                </a:moveTo>
                <a:lnTo>
                  <a:pt x="4" y="14"/>
                </a:lnTo>
                <a:lnTo>
                  <a:pt x="1" y="16"/>
                </a:lnTo>
                <a:lnTo>
                  <a:pt x="0" y="13"/>
                </a:lnTo>
                <a:lnTo>
                  <a:pt x="3" y="13"/>
                </a:lnTo>
                <a:close/>
                <a:moveTo>
                  <a:pt x="166" y="70"/>
                </a:moveTo>
                <a:lnTo>
                  <a:pt x="165" y="69"/>
                </a:lnTo>
                <a:lnTo>
                  <a:pt x="165" y="65"/>
                </a:lnTo>
                <a:lnTo>
                  <a:pt x="166" y="70"/>
                </a:lnTo>
                <a:close/>
                <a:moveTo>
                  <a:pt x="254" y="45"/>
                </a:moveTo>
                <a:lnTo>
                  <a:pt x="249" y="43"/>
                </a:lnTo>
                <a:lnTo>
                  <a:pt x="230" y="43"/>
                </a:lnTo>
                <a:lnTo>
                  <a:pt x="227" y="46"/>
                </a:lnTo>
                <a:lnTo>
                  <a:pt x="225" y="61"/>
                </a:lnTo>
                <a:lnTo>
                  <a:pt x="219" y="63"/>
                </a:lnTo>
                <a:lnTo>
                  <a:pt x="219" y="67"/>
                </a:lnTo>
                <a:lnTo>
                  <a:pt x="221" y="69"/>
                </a:lnTo>
                <a:lnTo>
                  <a:pt x="215" y="72"/>
                </a:lnTo>
                <a:lnTo>
                  <a:pt x="215" y="77"/>
                </a:lnTo>
                <a:lnTo>
                  <a:pt x="211" y="84"/>
                </a:lnTo>
                <a:lnTo>
                  <a:pt x="202" y="84"/>
                </a:lnTo>
                <a:lnTo>
                  <a:pt x="199" y="86"/>
                </a:lnTo>
                <a:lnTo>
                  <a:pt x="189" y="82"/>
                </a:lnTo>
                <a:lnTo>
                  <a:pt x="181" y="82"/>
                </a:lnTo>
                <a:lnTo>
                  <a:pt x="173" y="90"/>
                </a:lnTo>
                <a:lnTo>
                  <a:pt x="163" y="89"/>
                </a:lnTo>
                <a:lnTo>
                  <a:pt x="154" y="92"/>
                </a:lnTo>
                <a:lnTo>
                  <a:pt x="142" y="81"/>
                </a:lnTo>
                <a:lnTo>
                  <a:pt x="140" y="77"/>
                </a:lnTo>
                <a:lnTo>
                  <a:pt x="142" y="75"/>
                </a:lnTo>
                <a:lnTo>
                  <a:pt x="146" y="80"/>
                </a:lnTo>
                <a:lnTo>
                  <a:pt x="151" y="78"/>
                </a:lnTo>
                <a:lnTo>
                  <a:pt x="157" y="82"/>
                </a:lnTo>
                <a:lnTo>
                  <a:pt x="157" y="84"/>
                </a:lnTo>
                <a:lnTo>
                  <a:pt x="158" y="82"/>
                </a:lnTo>
                <a:lnTo>
                  <a:pt x="166" y="85"/>
                </a:lnTo>
                <a:lnTo>
                  <a:pt x="161" y="82"/>
                </a:lnTo>
                <a:lnTo>
                  <a:pt x="166" y="74"/>
                </a:lnTo>
                <a:lnTo>
                  <a:pt x="163" y="74"/>
                </a:lnTo>
                <a:lnTo>
                  <a:pt x="163" y="72"/>
                </a:lnTo>
                <a:lnTo>
                  <a:pt x="164" y="70"/>
                </a:lnTo>
                <a:lnTo>
                  <a:pt x="166" y="71"/>
                </a:lnTo>
                <a:lnTo>
                  <a:pt x="167" y="70"/>
                </a:lnTo>
                <a:lnTo>
                  <a:pt x="167" y="66"/>
                </a:lnTo>
                <a:lnTo>
                  <a:pt x="189" y="59"/>
                </a:lnTo>
                <a:lnTo>
                  <a:pt x="204" y="39"/>
                </a:lnTo>
                <a:lnTo>
                  <a:pt x="212" y="47"/>
                </a:lnTo>
                <a:lnTo>
                  <a:pt x="215" y="43"/>
                </a:lnTo>
                <a:lnTo>
                  <a:pt x="214" y="38"/>
                </a:lnTo>
                <a:lnTo>
                  <a:pt x="218" y="35"/>
                </a:lnTo>
                <a:lnTo>
                  <a:pt x="218" y="36"/>
                </a:lnTo>
                <a:lnTo>
                  <a:pt x="219" y="42"/>
                </a:lnTo>
                <a:lnTo>
                  <a:pt x="222" y="43"/>
                </a:lnTo>
                <a:lnTo>
                  <a:pt x="219" y="35"/>
                </a:lnTo>
                <a:lnTo>
                  <a:pt x="225" y="33"/>
                </a:lnTo>
                <a:lnTo>
                  <a:pt x="223" y="28"/>
                </a:lnTo>
                <a:lnTo>
                  <a:pt x="229" y="25"/>
                </a:lnTo>
                <a:lnTo>
                  <a:pt x="242" y="5"/>
                </a:lnTo>
                <a:lnTo>
                  <a:pt x="243" y="11"/>
                </a:lnTo>
                <a:lnTo>
                  <a:pt x="248" y="5"/>
                </a:lnTo>
                <a:lnTo>
                  <a:pt x="250" y="10"/>
                </a:lnTo>
                <a:lnTo>
                  <a:pt x="256" y="14"/>
                </a:lnTo>
                <a:lnTo>
                  <a:pt x="254" y="17"/>
                </a:lnTo>
                <a:lnTo>
                  <a:pt x="255" y="20"/>
                </a:lnTo>
                <a:lnTo>
                  <a:pt x="253" y="21"/>
                </a:lnTo>
                <a:lnTo>
                  <a:pt x="260" y="18"/>
                </a:lnTo>
                <a:lnTo>
                  <a:pt x="261" y="21"/>
                </a:lnTo>
                <a:lnTo>
                  <a:pt x="259" y="22"/>
                </a:lnTo>
                <a:lnTo>
                  <a:pt x="259" y="24"/>
                </a:lnTo>
                <a:lnTo>
                  <a:pt x="265" y="22"/>
                </a:lnTo>
                <a:lnTo>
                  <a:pt x="278" y="29"/>
                </a:lnTo>
                <a:lnTo>
                  <a:pt x="275" y="32"/>
                </a:lnTo>
                <a:lnTo>
                  <a:pt x="270" y="34"/>
                </a:lnTo>
                <a:lnTo>
                  <a:pt x="265" y="33"/>
                </a:lnTo>
                <a:lnTo>
                  <a:pt x="262" y="35"/>
                </a:lnTo>
                <a:lnTo>
                  <a:pt x="268" y="40"/>
                </a:lnTo>
                <a:lnTo>
                  <a:pt x="268" y="43"/>
                </a:lnTo>
                <a:lnTo>
                  <a:pt x="260" y="44"/>
                </a:lnTo>
                <a:lnTo>
                  <a:pt x="256" y="42"/>
                </a:lnTo>
                <a:lnTo>
                  <a:pt x="254" y="45"/>
                </a:lnTo>
                <a:close/>
                <a:moveTo>
                  <a:pt x="256" y="45"/>
                </a:moveTo>
                <a:lnTo>
                  <a:pt x="256" y="44"/>
                </a:lnTo>
                <a:lnTo>
                  <a:pt x="259" y="45"/>
                </a:lnTo>
                <a:lnTo>
                  <a:pt x="256" y="45"/>
                </a:lnTo>
                <a:close/>
                <a:moveTo>
                  <a:pt x="7" y="13"/>
                </a:moveTo>
                <a:lnTo>
                  <a:pt x="9" y="9"/>
                </a:lnTo>
                <a:lnTo>
                  <a:pt x="10" y="12"/>
                </a:lnTo>
                <a:lnTo>
                  <a:pt x="15" y="12"/>
                </a:lnTo>
                <a:lnTo>
                  <a:pt x="17" y="16"/>
                </a:lnTo>
                <a:lnTo>
                  <a:pt x="21" y="16"/>
                </a:lnTo>
                <a:lnTo>
                  <a:pt x="19" y="23"/>
                </a:lnTo>
                <a:lnTo>
                  <a:pt x="21" y="25"/>
                </a:lnTo>
                <a:lnTo>
                  <a:pt x="27" y="21"/>
                </a:lnTo>
                <a:lnTo>
                  <a:pt x="31" y="23"/>
                </a:lnTo>
                <a:lnTo>
                  <a:pt x="34" y="16"/>
                </a:lnTo>
                <a:lnTo>
                  <a:pt x="38" y="17"/>
                </a:lnTo>
                <a:lnTo>
                  <a:pt x="48" y="27"/>
                </a:lnTo>
                <a:lnTo>
                  <a:pt x="53" y="37"/>
                </a:lnTo>
                <a:lnTo>
                  <a:pt x="52" y="51"/>
                </a:lnTo>
                <a:lnTo>
                  <a:pt x="54" y="55"/>
                </a:lnTo>
                <a:lnTo>
                  <a:pt x="53" y="63"/>
                </a:lnTo>
                <a:lnTo>
                  <a:pt x="59" y="67"/>
                </a:lnTo>
                <a:lnTo>
                  <a:pt x="66" y="84"/>
                </a:lnTo>
                <a:lnTo>
                  <a:pt x="63" y="85"/>
                </a:lnTo>
                <a:lnTo>
                  <a:pt x="61" y="81"/>
                </a:lnTo>
                <a:lnTo>
                  <a:pt x="62" y="84"/>
                </a:lnTo>
                <a:lnTo>
                  <a:pt x="57" y="84"/>
                </a:lnTo>
                <a:lnTo>
                  <a:pt x="55" y="86"/>
                </a:lnTo>
                <a:lnTo>
                  <a:pt x="53" y="82"/>
                </a:lnTo>
                <a:lnTo>
                  <a:pt x="23" y="64"/>
                </a:lnTo>
                <a:lnTo>
                  <a:pt x="23" y="58"/>
                </a:lnTo>
                <a:lnTo>
                  <a:pt x="15" y="49"/>
                </a:lnTo>
                <a:lnTo>
                  <a:pt x="17" y="47"/>
                </a:lnTo>
                <a:lnTo>
                  <a:pt x="14" y="44"/>
                </a:lnTo>
                <a:lnTo>
                  <a:pt x="14" y="36"/>
                </a:lnTo>
                <a:lnTo>
                  <a:pt x="10" y="32"/>
                </a:lnTo>
                <a:lnTo>
                  <a:pt x="10" y="20"/>
                </a:lnTo>
                <a:lnTo>
                  <a:pt x="7" y="13"/>
                </a:lnTo>
                <a:close/>
              </a:path>
            </a:pathLst>
          </a:custGeom>
          <a:solidFill>
            <a:schemeClr val="accent1"/>
          </a:solidFill>
          <a:ln w="4826">
            <a:solidFill>
              <a:schemeClr val="bg2"/>
            </a:solidFill>
            <a:prstDash val="solid"/>
            <a:round/>
            <a:headEnd/>
            <a:tailEnd/>
          </a:ln>
        </p:spPr>
        <p:txBody>
          <a:bodyPr/>
          <a:lstStyle/>
          <a:p>
            <a:endParaRPr lang="en-US"/>
          </a:p>
        </p:txBody>
      </p:sp>
      <p:sp>
        <p:nvSpPr>
          <p:cNvPr id="3212" name="Freeform 141"/>
          <p:cNvSpPr>
            <a:spLocks/>
          </p:cNvSpPr>
          <p:nvPr/>
        </p:nvSpPr>
        <p:spPr bwMode="auto">
          <a:xfrm>
            <a:off x="7470775" y="3670300"/>
            <a:ext cx="149225" cy="161925"/>
          </a:xfrm>
          <a:custGeom>
            <a:avLst/>
            <a:gdLst>
              <a:gd name="T0" fmla="*/ 2147483647 w 90"/>
              <a:gd name="T1" fmla="*/ 2147483647 h 99"/>
              <a:gd name="T2" fmla="*/ 2147483647 w 90"/>
              <a:gd name="T3" fmla="*/ 2147483647 h 99"/>
              <a:gd name="T4" fmla="*/ 2147483647 w 90"/>
              <a:gd name="T5" fmla="*/ 2147483647 h 99"/>
              <a:gd name="T6" fmla="*/ 2147483647 w 90"/>
              <a:gd name="T7" fmla="*/ 2147483647 h 99"/>
              <a:gd name="T8" fmla="*/ 2147483647 w 90"/>
              <a:gd name="T9" fmla="*/ 2147483647 h 99"/>
              <a:gd name="T10" fmla="*/ 2147483647 w 90"/>
              <a:gd name="T11" fmla="*/ 2147483647 h 99"/>
              <a:gd name="T12" fmla="*/ 2147483647 w 90"/>
              <a:gd name="T13" fmla="*/ 2147483647 h 99"/>
              <a:gd name="T14" fmla="*/ 2147483647 w 90"/>
              <a:gd name="T15" fmla="*/ 2147483647 h 99"/>
              <a:gd name="T16" fmla="*/ 2147483647 w 90"/>
              <a:gd name="T17" fmla="*/ 2147483647 h 99"/>
              <a:gd name="T18" fmla="*/ 2147483647 w 90"/>
              <a:gd name="T19" fmla="*/ 2147483647 h 99"/>
              <a:gd name="T20" fmla="*/ 2147483647 w 90"/>
              <a:gd name="T21" fmla="*/ 2147483647 h 99"/>
              <a:gd name="T22" fmla="*/ 2147483647 w 90"/>
              <a:gd name="T23" fmla="*/ 2147483647 h 99"/>
              <a:gd name="T24" fmla="*/ 2147483647 w 90"/>
              <a:gd name="T25" fmla="*/ 2147483647 h 99"/>
              <a:gd name="T26" fmla="*/ 2147483647 w 90"/>
              <a:gd name="T27" fmla="*/ 2147483647 h 99"/>
              <a:gd name="T28" fmla="*/ 2147483647 w 90"/>
              <a:gd name="T29" fmla="*/ 2147483647 h 99"/>
              <a:gd name="T30" fmla="*/ 2147483647 w 90"/>
              <a:gd name="T31" fmla="*/ 2147483647 h 99"/>
              <a:gd name="T32" fmla="*/ 2147483647 w 90"/>
              <a:gd name="T33" fmla="*/ 2147483647 h 99"/>
              <a:gd name="T34" fmla="*/ 2147483647 w 90"/>
              <a:gd name="T35" fmla="*/ 2147483647 h 99"/>
              <a:gd name="T36" fmla="*/ 2147483647 w 90"/>
              <a:gd name="T37" fmla="*/ 2147483647 h 99"/>
              <a:gd name="T38" fmla="*/ 2147483647 w 90"/>
              <a:gd name="T39" fmla="*/ 2147483647 h 99"/>
              <a:gd name="T40" fmla="*/ 0 w 90"/>
              <a:gd name="T41" fmla="*/ 2147483647 h 99"/>
              <a:gd name="T42" fmla="*/ 0 w 90"/>
              <a:gd name="T43" fmla="*/ 2147483647 h 99"/>
              <a:gd name="T44" fmla="*/ 2147483647 w 90"/>
              <a:gd name="T45" fmla="*/ 2147483647 h 99"/>
              <a:gd name="T46" fmla="*/ 2147483647 w 90"/>
              <a:gd name="T47" fmla="*/ 2147483647 h 99"/>
              <a:gd name="T48" fmla="*/ 2147483647 w 90"/>
              <a:gd name="T49" fmla="*/ 2147483647 h 99"/>
              <a:gd name="T50" fmla="*/ 2147483647 w 90"/>
              <a:gd name="T51" fmla="*/ 2147483647 h 99"/>
              <a:gd name="T52" fmla="*/ 2147483647 w 90"/>
              <a:gd name="T53" fmla="*/ 2147483647 h 99"/>
              <a:gd name="T54" fmla="*/ 2147483647 w 90"/>
              <a:gd name="T55" fmla="*/ 2147483647 h 99"/>
              <a:gd name="T56" fmla="*/ 2147483647 w 90"/>
              <a:gd name="T57" fmla="*/ 2147483647 h 99"/>
              <a:gd name="T58" fmla="*/ 2147483647 w 90"/>
              <a:gd name="T59" fmla="*/ 2147483647 h 99"/>
              <a:gd name="T60" fmla="*/ 2147483647 w 90"/>
              <a:gd name="T61" fmla="*/ 2147483647 h 99"/>
              <a:gd name="T62" fmla="*/ 2147483647 w 90"/>
              <a:gd name="T63" fmla="*/ 2147483647 h 99"/>
              <a:gd name="T64" fmla="*/ 2147483647 w 90"/>
              <a:gd name="T65" fmla="*/ 2147483647 h 99"/>
              <a:gd name="T66" fmla="*/ 2147483647 w 90"/>
              <a:gd name="T67" fmla="*/ 0 h 99"/>
              <a:gd name="T68" fmla="*/ 2147483647 w 90"/>
              <a:gd name="T69" fmla="*/ 2147483647 h 99"/>
              <a:gd name="T70" fmla="*/ 2147483647 w 90"/>
              <a:gd name="T71" fmla="*/ 2147483647 h 99"/>
              <a:gd name="T72" fmla="*/ 2147483647 w 90"/>
              <a:gd name="T73" fmla="*/ 2147483647 h 99"/>
              <a:gd name="T74" fmla="*/ 2147483647 w 90"/>
              <a:gd name="T75" fmla="*/ 2147483647 h 99"/>
              <a:gd name="T76" fmla="*/ 2147483647 w 90"/>
              <a:gd name="T77" fmla="*/ 2147483647 h 99"/>
              <a:gd name="T78" fmla="*/ 2147483647 w 90"/>
              <a:gd name="T79" fmla="*/ 2147483647 h 99"/>
              <a:gd name="T80" fmla="*/ 2147483647 w 90"/>
              <a:gd name="T81" fmla="*/ 2147483647 h 99"/>
              <a:gd name="T82" fmla="*/ 2147483647 w 90"/>
              <a:gd name="T83" fmla="*/ 2147483647 h 99"/>
              <a:gd name="T84" fmla="*/ 2147483647 w 90"/>
              <a:gd name="T85" fmla="*/ 2147483647 h 99"/>
              <a:gd name="T86" fmla="*/ 2147483647 w 90"/>
              <a:gd name="T87" fmla="*/ 2147483647 h 99"/>
              <a:gd name="T88" fmla="*/ 2147483647 w 90"/>
              <a:gd name="T89" fmla="*/ 2147483647 h 99"/>
              <a:gd name="T90" fmla="*/ 2147483647 w 90"/>
              <a:gd name="T91" fmla="*/ 2147483647 h 99"/>
              <a:gd name="T92" fmla="*/ 2147483647 w 90"/>
              <a:gd name="T93" fmla="*/ 2147483647 h 99"/>
              <a:gd name="T94" fmla="*/ 2147483647 w 90"/>
              <a:gd name="T95" fmla="*/ 2147483647 h 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0" h="99">
                <a:moveTo>
                  <a:pt x="57" y="81"/>
                </a:moveTo>
                <a:lnTo>
                  <a:pt x="53" y="87"/>
                </a:lnTo>
                <a:lnTo>
                  <a:pt x="39" y="88"/>
                </a:lnTo>
                <a:lnTo>
                  <a:pt x="33" y="96"/>
                </a:lnTo>
                <a:lnTo>
                  <a:pt x="29" y="95"/>
                </a:lnTo>
                <a:lnTo>
                  <a:pt x="25" y="97"/>
                </a:lnTo>
                <a:lnTo>
                  <a:pt x="17" y="92"/>
                </a:lnTo>
                <a:lnTo>
                  <a:pt x="19" y="94"/>
                </a:lnTo>
                <a:lnTo>
                  <a:pt x="14" y="99"/>
                </a:lnTo>
                <a:lnTo>
                  <a:pt x="16" y="95"/>
                </a:lnTo>
                <a:lnTo>
                  <a:pt x="9" y="94"/>
                </a:lnTo>
                <a:lnTo>
                  <a:pt x="13" y="91"/>
                </a:lnTo>
                <a:lnTo>
                  <a:pt x="4" y="91"/>
                </a:lnTo>
                <a:lnTo>
                  <a:pt x="9" y="82"/>
                </a:lnTo>
                <a:lnTo>
                  <a:pt x="19" y="81"/>
                </a:lnTo>
                <a:lnTo>
                  <a:pt x="11" y="78"/>
                </a:lnTo>
                <a:lnTo>
                  <a:pt x="16" y="64"/>
                </a:lnTo>
                <a:lnTo>
                  <a:pt x="10" y="65"/>
                </a:lnTo>
                <a:lnTo>
                  <a:pt x="5" y="61"/>
                </a:lnTo>
                <a:lnTo>
                  <a:pt x="4" y="63"/>
                </a:lnTo>
                <a:lnTo>
                  <a:pt x="0" y="58"/>
                </a:lnTo>
                <a:lnTo>
                  <a:pt x="0" y="55"/>
                </a:lnTo>
                <a:lnTo>
                  <a:pt x="8" y="47"/>
                </a:lnTo>
                <a:lnTo>
                  <a:pt x="23" y="40"/>
                </a:lnTo>
                <a:lnTo>
                  <a:pt x="31" y="26"/>
                </a:lnTo>
                <a:lnTo>
                  <a:pt x="36" y="23"/>
                </a:lnTo>
                <a:lnTo>
                  <a:pt x="41" y="29"/>
                </a:lnTo>
                <a:lnTo>
                  <a:pt x="54" y="31"/>
                </a:lnTo>
                <a:lnTo>
                  <a:pt x="56" y="27"/>
                </a:lnTo>
                <a:lnTo>
                  <a:pt x="53" y="19"/>
                </a:lnTo>
                <a:lnTo>
                  <a:pt x="65" y="19"/>
                </a:lnTo>
                <a:lnTo>
                  <a:pt x="70" y="10"/>
                </a:lnTo>
                <a:lnTo>
                  <a:pt x="76" y="10"/>
                </a:lnTo>
                <a:lnTo>
                  <a:pt x="78" y="0"/>
                </a:lnTo>
                <a:lnTo>
                  <a:pt x="84" y="2"/>
                </a:lnTo>
                <a:lnTo>
                  <a:pt x="83" y="5"/>
                </a:lnTo>
                <a:lnTo>
                  <a:pt x="88" y="11"/>
                </a:lnTo>
                <a:lnTo>
                  <a:pt x="90" y="13"/>
                </a:lnTo>
                <a:lnTo>
                  <a:pt x="86" y="13"/>
                </a:lnTo>
                <a:lnTo>
                  <a:pt x="76" y="25"/>
                </a:lnTo>
                <a:lnTo>
                  <a:pt x="77" y="31"/>
                </a:lnTo>
                <a:lnTo>
                  <a:pt x="76" y="41"/>
                </a:lnTo>
                <a:lnTo>
                  <a:pt x="44" y="61"/>
                </a:lnTo>
                <a:lnTo>
                  <a:pt x="45" y="69"/>
                </a:lnTo>
                <a:lnTo>
                  <a:pt x="43" y="68"/>
                </a:lnTo>
                <a:lnTo>
                  <a:pt x="43" y="71"/>
                </a:lnTo>
                <a:lnTo>
                  <a:pt x="48" y="73"/>
                </a:lnTo>
                <a:lnTo>
                  <a:pt x="57" y="8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3" name="Freeform 142"/>
          <p:cNvSpPr>
            <a:spLocks noEditPoints="1"/>
          </p:cNvSpPr>
          <p:nvPr/>
        </p:nvSpPr>
        <p:spPr bwMode="auto">
          <a:xfrm>
            <a:off x="5784850" y="4141788"/>
            <a:ext cx="180975" cy="242887"/>
          </a:xfrm>
          <a:custGeom>
            <a:avLst/>
            <a:gdLst>
              <a:gd name="T0" fmla="*/ 0 w 110"/>
              <a:gd name="T1" fmla="*/ 2147483647 h 147"/>
              <a:gd name="T2" fmla="*/ 2147483647 w 110"/>
              <a:gd name="T3" fmla="*/ 2147483647 h 147"/>
              <a:gd name="T4" fmla="*/ 2147483647 w 110"/>
              <a:gd name="T5" fmla="*/ 2147483647 h 147"/>
              <a:gd name="T6" fmla="*/ 2147483647 w 110"/>
              <a:gd name="T7" fmla="*/ 2147483647 h 147"/>
              <a:gd name="T8" fmla="*/ 2147483647 w 110"/>
              <a:gd name="T9" fmla="*/ 2147483647 h 147"/>
              <a:gd name="T10" fmla="*/ 2147483647 w 110"/>
              <a:gd name="T11" fmla="*/ 2147483647 h 147"/>
              <a:gd name="T12" fmla="*/ 2147483647 w 110"/>
              <a:gd name="T13" fmla="*/ 2147483647 h 147"/>
              <a:gd name="T14" fmla="*/ 2147483647 w 110"/>
              <a:gd name="T15" fmla="*/ 2147483647 h 147"/>
              <a:gd name="T16" fmla="*/ 2147483647 w 110"/>
              <a:gd name="T17" fmla="*/ 2147483647 h 147"/>
              <a:gd name="T18" fmla="*/ 2147483647 w 110"/>
              <a:gd name="T19" fmla="*/ 2147483647 h 147"/>
              <a:gd name="T20" fmla="*/ 2147483647 w 110"/>
              <a:gd name="T21" fmla="*/ 2147483647 h 147"/>
              <a:gd name="T22" fmla="*/ 2147483647 w 110"/>
              <a:gd name="T23" fmla="*/ 2147483647 h 147"/>
              <a:gd name="T24" fmla="*/ 2147483647 w 110"/>
              <a:gd name="T25" fmla="*/ 2147483647 h 147"/>
              <a:gd name="T26" fmla="*/ 2147483647 w 110"/>
              <a:gd name="T27" fmla="*/ 2147483647 h 147"/>
              <a:gd name="T28" fmla="*/ 2147483647 w 110"/>
              <a:gd name="T29" fmla="*/ 2147483647 h 147"/>
              <a:gd name="T30" fmla="*/ 2147483647 w 110"/>
              <a:gd name="T31" fmla="*/ 2147483647 h 147"/>
              <a:gd name="T32" fmla="*/ 2147483647 w 110"/>
              <a:gd name="T33" fmla="*/ 2147483647 h 147"/>
              <a:gd name="T34" fmla="*/ 2147483647 w 110"/>
              <a:gd name="T35" fmla="*/ 2147483647 h 147"/>
              <a:gd name="T36" fmla="*/ 2147483647 w 110"/>
              <a:gd name="T37" fmla="*/ 2147483647 h 147"/>
              <a:gd name="T38" fmla="*/ 2147483647 w 110"/>
              <a:gd name="T39" fmla="*/ 2147483647 h 147"/>
              <a:gd name="T40" fmla="*/ 2147483647 w 110"/>
              <a:gd name="T41" fmla="*/ 2147483647 h 147"/>
              <a:gd name="T42" fmla="*/ 2147483647 w 110"/>
              <a:gd name="T43" fmla="*/ 2147483647 h 147"/>
              <a:gd name="T44" fmla="*/ 2147483647 w 110"/>
              <a:gd name="T45" fmla="*/ 2147483647 h 147"/>
              <a:gd name="T46" fmla="*/ 2147483647 w 110"/>
              <a:gd name="T47" fmla="*/ 2147483647 h 147"/>
              <a:gd name="T48" fmla="*/ 2147483647 w 110"/>
              <a:gd name="T49" fmla="*/ 2147483647 h 147"/>
              <a:gd name="T50" fmla="*/ 2147483647 w 110"/>
              <a:gd name="T51" fmla="*/ 2147483647 h 147"/>
              <a:gd name="T52" fmla="*/ 2147483647 w 110"/>
              <a:gd name="T53" fmla="*/ 2147483647 h 147"/>
              <a:gd name="T54" fmla="*/ 2147483647 w 110"/>
              <a:gd name="T55" fmla="*/ 2147483647 h 147"/>
              <a:gd name="T56" fmla="*/ 2147483647 w 110"/>
              <a:gd name="T57" fmla="*/ 2147483647 h 147"/>
              <a:gd name="T58" fmla="*/ 2147483647 w 110"/>
              <a:gd name="T59" fmla="*/ 2147483647 h 147"/>
              <a:gd name="T60" fmla="*/ 2147483647 w 110"/>
              <a:gd name="T61" fmla="*/ 2147483647 h 147"/>
              <a:gd name="T62" fmla="*/ 0 w 110"/>
              <a:gd name="T63" fmla="*/ 2147483647 h 147"/>
              <a:gd name="T64" fmla="*/ 2147483647 w 110"/>
              <a:gd name="T65" fmla="*/ 2147483647 h 147"/>
              <a:gd name="T66" fmla="*/ 2147483647 w 110"/>
              <a:gd name="T67" fmla="*/ 2147483647 h 147"/>
              <a:gd name="T68" fmla="*/ 2147483647 w 110"/>
              <a:gd name="T69" fmla="*/ 2147483647 h 147"/>
              <a:gd name="T70" fmla="*/ 2147483647 w 110"/>
              <a:gd name="T71" fmla="*/ 2147483647 h 147"/>
              <a:gd name="T72" fmla="*/ 2147483647 w 110"/>
              <a:gd name="T73" fmla="*/ 2147483647 h 147"/>
              <a:gd name="T74" fmla="*/ 2147483647 w 110"/>
              <a:gd name="T75" fmla="*/ 2147483647 h 147"/>
              <a:gd name="T76" fmla="*/ 2147483647 w 110"/>
              <a:gd name="T77" fmla="*/ 2147483647 h 147"/>
              <a:gd name="T78" fmla="*/ 2147483647 w 110"/>
              <a:gd name="T79" fmla="*/ 2147483647 h 147"/>
              <a:gd name="T80" fmla="*/ 2147483647 w 110"/>
              <a:gd name="T81" fmla="*/ 0 h 147"/>
              <a:gd name="T82" fmla="*/ 2147483647 w 110"/>
              <a:gd name="T83" fmla="*/ 2147483647 h 147"/>
              <a:gd name="T84" fmla="*/ 2147483647 w 110"/>
              <a:gd name="T85" fmla="*/ 2147483647 h 147"/>
              <a:gd name="T86" fmla="*/ 2147483647 w 110"/>
              <a:gd name="T87" fmla="*/ 2147483647 h 147"/>
              <a:gd name="T88" fmla="*/ 2147483647 w 110"/>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0" h="147">
                <a:moveTo>
                  <a:pt x="0" y="112"/>
                </a:moveTo>
                <a:lnTo>
                  <a:pt x="42" y="97"/>
                </a:lnTo>
                <a:lnTo>
                  <a:pt x="52" y="67"/>
                </a:lnTo>
                <a:lnTo>
                  <a:pt x="45" y="57"/>
                </a:lnTo>
                <a:lnTo>
                  <a:pt x="50" y="37"/>
                </a:lnTo>
                <a:lnTo>
                  <a:pt x="57" y="36"/>
                </a:lnTo>
                <a:lnTo>
                  <a:pt x="53" y="33"/>
                </a:lnTo>
                <a:lnTo>
                  <a:pt x="54" y="23"/>
                </a:lnTo>
                <a:lnTo>
                  <a:pt x="57" y="22"/>
                </a:lnTo>
                <a:lnTo>
                  <a:pt x="59" y="25"/>
                </a:lnTo>
                <a:lnTo>
                  <a:pt x="62" y="22"/>
                </a:lnTo>
                <a:lnTo>
                  <a:pt x="65" y="29"/>
                </a:lnTo>
                <a:lnTo>
                  <a:pt x="74" y="38"/>
                </a:lnTo>
                <a:lnTo>
                  <a:pt x="94" y="43"/>
                </a:lnTo>
                <a:lnTo>
                  <a:pt x="105" y="57"/>
                </a:lnTo>
                <a:lnTo>
                  <a:pt x="110" y="59"/>
                </a:lnTo>
                <a:lnTo>
                  <a:pt x="110" y="64"/>
                </a:lnTo>
                <a:lnTo>
                  <a:pt x="104" y="76"/>
                </a:lnTo>
                <a:lnTo>
                  <a:pt x="97" y="82"/>
                </a:lnTo>
                <a:lnTo>
                  <a:pt x="93" y="92"/>
                </a:lnTo>
                <a:lnTo>
                  <a:pt x="88" y="92"/>
                </a:lnTo>
                <a:lnTo>
                  <a:pt x="88" y="89"/>
                </a:lnTo>
                <a:lnTo>
                  <a:pt x="83" y="94"/>
                </a:lnTo>
                <a:lnTo>
                  <a:pt x="80" y="102"/>
                </a:lnTo>
                <a:lnTo>
                  <a:pt x="82" y="113"/>
                </a:lnTo>
                <a:lnTo>
                  <a:pt x="68" y="116"/>
                </a:lnTo>
                <a:lnTo>
                  <a:pt x="61" y="128"/>
                </a:lnTo>
                <a:lnTo>
                  <a:pt x="49" y="130"/>
                </a:lnTo>
                <a:lnTo>
                  <a:pt x="43" y="142"/>
                </a:lnTo>
                <a:lnTo>
                  <a:pt x="30" y="142"/>
                </a:lnTo>
                <a:lnTo>
                  <a:pt x="16" y="147"/>
                </a:lnTo>
                <a:lnTo>
                  <a:pt x="0" y="112"/>
                </a:lnTo>
                <a:close/>
                <a:moveTo>
                  <a:pt x="94" y="95"/>
                </a:moveTo>
                <a:lnTo>
                  <a:pt x="98" y="88"/>
                </a:lnTo>
                <a:lnTo>
                  <a:pt x="98" y="90"/>
                </a:lnTo>
                <a:lnTo>
                  <a:pt x="94" y="95"/>
                </a:lnTo>
                <a:close/>
                <a:moveTo>
                  <a:pt x="60" y="11"/>
                </a:moveTo>
                <a:lnTo>
                  <a:pt x="58" y="5"/>
                </a:lnTo>
                <a:lnTo>
                  <a:pt x="60" y="2"/>
                </a:lnTo>
                <a:lnTo>
                  <a:pt x="63" y="2"/>
                </a:lnTo>
                <a:lnTo>
                  <a:pt x="63" y="0"/>
                </a:lnTo>
                <a:lnTo>
                  <a:pt x="64" y="2"/>
                </a:lnTo>
                <a:lnTo>
                  <a:pt x="61" y="3"/>
                </a:lnTo>
                <a:lnTo>
                  <a:pt x="63" y="6"/>
                </a:lnTo>
                <a:lnTo>
                  <a:pt x="60" y="1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4" name="Freeform 143"/>
          <p:cNvSpPr>
            <a:spLocks/>
          </p:cNvSpPr>
          <p:nvPr/>
        </p:nvSpPr>
        <p:spPr bwMode="auto">
          <a:xfrm>
            <a:off x="5775325" y="4149725"/>
            <a:ext cx="111125" cy="85725"/>
          </a:xfrm>
          <a:custGeom>
            <a:avLst/>
            <a:gdLst>
              <a:gd name="T0" fmla="*/ 2147483647 w 68"/>
              <a:gd name="T1" fmla="*/ 2147483647 h 52"/>
              <a:gd name="T2" fmla="*/ 2147483647 w 68"/>
              <a:gd name="T3" fmla="*/ 2147483647 h 52"/>
              <a:gd name="T4" fmla="*/ 2147483647 w 68"/>
              <a:gd name="T5" fmla="*/ 2147483647 h 52"/>
              <a:gd name="T6" fmla="*/ 2147483647 w 68"/>
              <a:gd name="T7" fmla="*/ 2147483647 h 52"/>
              <a:gd name="T8" fmla="*/ 2147483647 w 68"/>
              <a:gd name="T9" fmla="*/ 2147483647 h 52"/>
              <a:gd name="T10" fmla="*/ 2147483647 w 68"/>
              <a:gd name="T11" fmla="*/ 2147483647 h 52"/>
              <a:gd name="T12" fmla="*/ 2147483647 w 68"/>
              <a:gd name="T13" fmla="*/ 2147483647 h 52"/>
              <a:gd name="T14" fmla="*/ 2147483647 w 68"/>
              <a:gd name="T15" fmla="*/ 2147483647 h 52"/>
              <a:gd name="T16" fmla="*/ 2147483647 w 68"/>
              <a:gd name="T17" fmla="*/ 2147483647 h 52"/>
              <a:gd name="T18" fmla="*/ 0 w 68"/>
              <a:gd name="T19" fmla="*/ 2147483647 h 52"/>
              <a:gd name="T20" fmla="*/ 2147483647 w 68"/>
              <a:gd name="T21" fmla="*/ 2147483647 h 52"/>
              <a:gd name="T22" fmla="*/ 2147483647 w 68"/>
              <a:gd name="T23" fmla="*/ 2147483647 h 52"/>
              <a:gd name="T24" fmla="*/ 2147483647 w 68"/>
              <a:gd name="T25" fmla="*/ 2147483647 h 52"/>
              <a:gd name="T26" fmla="*/ 2147483647 w 68"/>
              <a:gd name="T27" fmla="*/ 2147483647 h 52"/>
              <a:gd name="T28" fmla="*/ 2147483647 w 68"/>
              <a:gd name="T29" fmla="*/ 2147483647 h 52"/>
              <a:gd name="T30" fmla="*/ 2147483647 w 68"/>
              <a:gd name="T31" fmla="*/ 2147483647 h 52"/>
              <a:gd name="T32" fmla="*/ 2147483647 w 68"/>
              <a:gd name="T33" fmla="*/ 2147483647 h 52"/>
              <a:gd name="T34" fmla="*/ 2147483647 w 68"/>
              <a:gd name="T35" fmla="*/ 2147483647 h 52"/>
              <a:gd name="T36" fmla="*/ 2147483647 w 68"/>
              <a:gd name="T37" fmla="*/ 2147483647 h 52"/>
              <a:gd name="T38" fmla="*/ 2147483647 w 68"/>
              <a:gd name="T39" fmla="*/ 0 h 52"/>
              <a:gd name="T40" fmla="*/ 2147483647 w 68"/>
              <a:gd name="T41" fmla="*/ 2147483647 h 52"/>
              <a:gd name="T42" fmla="*/ 2147483647 w 6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8" h="52">
                <a:moveTo>
                  <a:pt x="68" y="17"/>
                </a:moveTo>
                <a:lnTo>
                  <a:pt x="65" y="20"/>
                </a:lnTo>
                <a:lnTo>
                  <a:pt x="63" y="17"/>
                </a:lnTo>
                <a:lnTo>
                  <a:pt x="60" y="18"/>
                </a:lnTo>
                <a:lnTo>
                  <a:pt x="59" y="28"/>
                </a:lnTo>
                <a:lnTo>
                  <a:pt x="63" y="31"/>
                </a:lnTo>
                <a:lnTo>
                  <a:pt x="56" y="32"/>
                </a:lnTo>
                <a:lnTo>
                  <a:pt x="51" y="52"/>
                </a:lnTo>
                <a:lnTo>
                  <a:pt x="14" y="48"/>
                </a:lnTo>
                <a:lnTo>
                  <a:pt x="0" y="28"/>
                </a:lnTo>
                <a:lnTo>
                  <a:pt x="2" y="28"/>
                </a:lnTo>
                <a:lnTo>
                  <a:pt x="4" y="32"/>
                </a:lnTo>
                <a:lnTo>
                  <a:pt x="8" y="32"/>
                </a:lnTo>
                <a:lnTo>
                  <a:pt x="15" y="29"/>
                </a:lnTo>
                <a:lnTo>
                  <a:pt x="29" y="31"/>
                </a:lnTo>
                <a:lnTo>
                  <a:pt x="36" y="30"/>
                </a:lnTo>
                <a:lnTo>
                  <a:pt x="40" y="27"/>
                </a:lnTo>
                <a:lnTo>
                  <a:pt x="44" y="20"/>
                </a:lnTo>
                <a:lnTo>
                  <a:pt x="61" y="5"/>
                </a:lnTo>
                <a:lnTo>
                  <a:pt x="64" y="0"/>
                </a:lnTo>
                <a:lnTo>
                  <a:pt x="66" y="6"/>
                </a:lnTo>
                <a:lnTo>
                  <a:pt x="68" y="17"/>
                </a:lnTo>
                <a:close/>
              </a:path>
            </a:pathLst>
          </a:custGeom>
          <a:solidFill>
            <a:srgbClr val="C0C0C0"/>
          </a:solidFill>
          <a:ln w="9525" cap="flat"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215" name="Freeform 144"/>
          <p:cNvSpPr>
            <a:spLocks/>
          </p:cNvSpPr>
          <p:nvPr/>
        </p:nvSpPr>
        <p:spPr bwMode="auto">
          <a:xfrm>
            <a:off x="5656263" y="3224213"/>
            <a:ext cx="952500" cy="519112"/>
          </a:xfrm>
          <a:custGeom>
            <a:avLst/>
            <a:gdLst>
              <a:gd name="T0" fmla="*/ 2147483647 w 579"/>
              <a:gd name="T1" fmla="*/ 2147483647 h 316"/>
              <a:gd name="T2" fmla="*/ 2147483647 w 579"/>
              <a:gd name="T3" fmla="*/ 2147483647 h 316"/>
              <a:gd name="T4" fmla="*/ 2147483647 w 579"/>
              <a:gd name="T5" fmla="*/ 2147483647 h 316"/>
              <a:gd name="T6" fmla="*/ 2147483647 w 579"/>
              <a:gd name="T7" fmla="*/ 2147483647 h 316"/>
              <a:gd name="T8" fmla="*/ 0 w 579"/>
              <a:gd name="T9" fmla="*/ 2147483647 h 316"/>
              <a:gd name="T10" fmla="*/ 2147483647 w 579"/>
              <a:gd name="T11" fmla="*/ 2147483647 h 316"/>
              <a:gd name="T12" fmla="*/ 2147483647 w 579"/>
              <a:gd name="T13" fmla="*/ 2147483647 h 316"/>
              <a:gd name="T14" fmla="*/ 2147483647 w 579"/>
              <a:gd name="T15" fmla="*/ 2147483647 h 316"/>
              <a:gd name="T16" fmla="*/ 2147483647 w 579"/>
              <a:gd name="T17" fmla="*/ 2147483647 h 316"/>
              <a:gd name="T18" fmla="*/ 2147483647 w 579"/>
              <a:gd name="T19" fmla="*/ 2147483647 h 316"/>
              <a:gd name="T20" fmla="*/ 2147483647 w 579"/>
              <a:gd name="T21" fmla="*/ 2147483647 h 316"/>
              <a:gd name="T22" fmla="*/ 2147483647 w 579"/>
              <a:gd name="T23" fmla="*/ 2147483647 h 316"/>
              <a:gd name="T24" fmla="*/ 2147483647 w 579"/>
              <a:gd name="T25" fmla="*/ 2147483647 h 316"/>
              <a:gd name="T26" fmla="*/ 2147483647 w 579"/>
              <a:gd name="T27" fmla="*/ 2147483647 h 316"/>
              <a:gd name="T28" fmla="*/ 2147483647 w 579"/>
              <a:gd name="T29" fmla="*/ 2147483647 h 316"/>
              <a:gd name="T30" fmla="*/ 2147483647 w 579"/>
              <a:gd name="T31" fmla="*/ 2147483647 h 316"/>
              <a:gd name="T32" fmla="*/ 2147483647 w 579"/>
              <a:gd name="T33" fmla="*/ 2147483647 h 316"/>
              <a:gd name="T34" fmla="*/ 2147483647 w 579"/>
              <a:gd name="T35" fmla="*/ 2147483647 h 316"/>
              <a:gd name="T36" fmla="*/ 2147483647 w 579"/>
              <a:gd name="T37" fmla="*/ 2147483647 h 316"/>
              <a:gd name="T38" fmla="*/ 2147483647 w 579"/>
              <a:gd name="T39" fmla="*/ 2147483647 h 316"/>
              <a:gd name="T40" fmla="*/ 2147483647 w 579"/>
              <a:gd name="T41" fmla="*/ 2147483647 h 316"/>
              <a:gd name="T42" fmla="*/ 2147483647 w 579"/>
              <a:gd name="T43" fmla="*/ 2147483647 h 316"/>
              <a:gd name="T44" fmla="*/ 2147483647 w 579"/>
              <a:gd name="T45" fmla="*/ 2147483647 h 316"/>
              <a:gd name="T46" fmla="*/ 2147483647 w 579"/>
              <a:gd name="T47" fmla="*/ 2147483647 h 316"/>
              <a:gd name="T48" fmla="*/ 2147483647 w 579"/>
              <a:gd name="T49" fmla="*/ 2147483647 h 316"/>
              <a:gd name="T50" fmla="*/ 2147483647 w 579"/>
              <a:gd name="T51" fmla="*/ 2147483647 h 316"/>
              <a:gd name="T52" fmla="*/ 2147483647 w 579"/>
              <a:gd name="T53" fmla="*/ 2147483647 h 316"/>
              <a:gd name="T54" fmla="*/ 2147483647 w 579"/>
              <a:gd name="T55" fmla="*/ 2147483647 h 316"/>
              <a:gd name="T56" fmla="*/ 2147483647 w 579"/>
              <a:gd name="T57" fmla="*/ 2147483647 h 316"/>
              <a:gd name="T58" fmla="*/ 2147483647 w 579"/>
              <a:gd name="T59" fmla="*/ 2147483647 h 316"/>
              <a:gd name="T60" fmla="*/ 2147483647 w 579"/>
              <a:gd name="T61" fmla="*/ 2147483647 h 316"/>
              <a:gd name="T62" fmla="*/ 2147483647 w 579"/>
              <a:gd name="T63" fmla="*/ 2147483647 h 316"/>
              <a:gd name="T64" fmla="*/ 2147483647 w 579"/>
              <a:gd name="T65" fmla="*/ 2147483647 h 316"/>
              <a:gd name="T66" fmla="*/ 2147483647 w 579"/>
              <a:gd name="T67" fmla="*/ 2147483647 h 316"/>
              <a:gd name="T68" fmla="*/ 2147483647 w 579"/>
              <a:gd name="T69" fmla="*/ 2147483647 h 316"/>
              <a:gd name="T70" fmla="*/ 2147483647 w 579"/>
              <a:gd name="T71" fmla="*/ 2147483647 h 316"/>
              <a:gd name="T72" fmla="*/ 2147483647 w 579"/>
              <a:gd name="T73" fmla="*/ 2147483647 h 316"/>
              <a:gd name="T74" fmla="*/ 2147483647 w 579"/>
              <a:gd name="T75" fmla="*/ 2147483647 h 316"/>
              <a:gd name="T76" fmla="*/ 2147483647 w 579"/>
              <a:gd name="T77" fmla="*/ 2147483647 h 316"/>
              <a:gd name="T78" fmla="*/ 2147483647 w 579"/>
              <a:gd name="T79" fmla="*/ 2147483647 h 316"/>
              <a:gd name="T80" fmla="*/ 2147483647 w 579"/>
              <a:gd name="T81" fmla="*/ 2147483647 h 316"/>
              <a:gd name="T82" fmla="*/ 2147483647 w 579"/>
              <a:gd name="T83" fmla="*/ 2147483647 h 316"/>
              <a:gd name="T84" fmla="*/ 2147483647 w 579"/>
              <a:gd name="T85" fmla="*/ 2147483647 h 316"/>
              <a:gd name="T86" fmla="*/ 2147483647 w 579"/>
              <a:gd name="T87" fmla="*/ 2147483647 h 316"/>
              <a:gd name="T88" fmla="*/ 2147483647 w 579"/>
              <a:gd name="T89" fmla="*/ 2147483647 h 316"/>
              <a:gd name="T90" fmla="*/ 2147483647 w 579"/>
              <a:gd name="T91" fmla="*/ 2147483647 h 316"/>
              <a:gd name="T92" fmla="*/ 2147483647 w 579"/>
              <a:gd name="T93" fmla="*/ 2147483647 h 316"/>
              <a:gd name="T94" fmla="*/ 2147483647 w 579"/>
              <a:gd name="T95" fmla="*/ 2147483647 h 316"/>
              <a:gd name="T96" fmla="*/ 2147483647 w 579"/>
              <a:gd name="T97" fmla="*/ 2147483647 h 316"/>
              <a:gd name="T98" fmla="*/ 2147483647 w 579"/>
              <a:gd name="T99" fmla="*/ 2147483647 h 316"/>
              <a:gd name="T100" fmla="*/ 2147483647 w 579"/>
              <a:gd name="T101" fmla="*/ 2147483647 h 316"/>
              <a:gd name="T102" fmla="*/ 2147483647 w 579"/>
              <a:gd name="T103" fmla="*/ 2147483647 h 3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9" h="316">
                <a:moveTo>
                  <a:pt x="135" y="303"/>
                </a:moveTo>
                <a:lnTo>
                  <a:pt x="127" y="303"/>
                </a:lnTo>
                <a:lnTo>
                  <a:pt x="117" y="289"/>
                </a:lnTo>
                <a:lnTo>
                  <a:pt x="107" y="283"/>
                </a:lnTo>
                <a:lnTo>
                  <a:pt x="92" y="287"/>
                </a:lnTo>
                <a:lnTo>
                  <a:pt x="67" y="305"/>
                </a:lnTo>
                <a:lnTo>
                  <a:pt x="46" y="276"/>
                </a:lnTo>
                <a:lnTo>
                  <a:pt x="39" y="262"/>
                </a:lnTo>
                <a:lnTo>
                  <a:pt x="31" y="237"/>
                </a:lnTo>
                <a:lnTo>
                  <a:pt x="42" y="221"/>
                </a:lnTo>
                <a:lnTo>
                  <a:pt x="50" y="214"/>
                </a:lnTo>
                <a:lnTo>
                  <a:pt x="40" y="209"/>
                </a:lnTo>
                <a:lnTo>
                  <a:pt x="39" y="204"/>
                </a:lnTo>
                <a:lnTo>
                  <a:pt x="29" y="200"/>
                </a:lnTo>
                <a:lnTo>
                  <a:pt x="29" y="196"/>
                </a:lnTo>
                <a:lnTo>
                  <a:pt x="36" y="196"/>
                </a:lnTo>
                <a:lnTo>
                  <a:pt x="24" y="175"/>
                </a:lnTo>
                <a:lnTo>
                  <a:pt x="11" y="175"/>
                </a:lnTo>
                <a:lnTo>
                  <a:pt x="9" y="164"/>
                </a:lnTo>
                <a:lnTo>
                  <a:pt x="0" y="161"/>
                </a:lnTo>
                <a:lnTo>
                  <a:pt x="8" y="146"/>
                </a:lnTo>
                <a:lnTo>
                  <a:pt x="5" y="142"/>
                </a:lnTo>
                <a:lnTo>
                  <a:pt x="6" y="130"/>
                </a:lnTo>
                <a:lnTo>
                  <a:pt x="12" y="126"/>
                </a:lnTo>
                <a:lnTo>
                  <a:pt x="12" y="120"/>
                </a:lnTo>
                <a:lnTo>
                  <a:pt x="16" y="117"/>
                </a:lnTo>
                <a:lnTo>
                  <a:pt x="25" y="130"/>
                </a:lnTo>
                <a:lnTo>
                  <a:pt x="33" y="128"/>
                </a:lnTo>
                <a:lnTo>
                  <a:pt x="31" y="114"/>
                </a:lnTo>
                <a:lnTo>
                  <a:pt x="42" y="108"/>
                </a:lnTo>
                <a:lnTo>
                  <a:pt x="42" y="102"/>
                </a:lnTo>
                <a:lnTo>
                  <a:pt x="55" y="97"/>
                </a:lnTo>
                <a:lnTo>
                  <a:pt x="58" y="90"/>
                </a:lnTo>
                <a:lnTo>
                  <a:pt x="61" y="91"/>
                </a:lnTo>
                <a:lnTo>
                  <a:pt x="61" y="87"/>
                </a:lnTo>
                <a:lnTo>
                  <a:pt x="69" y="90"/>
                </a:lnTo>
                <a:lnTo>
                  <a:pt x="68" y="94"/>
                </a:lnTo>
                <a:lnTo>
                  <a:pt x="74" y="94"/>
                </a:lnTo>
                <a:lnTo>
                  <a:pt x="76" y="90"/>
                </a:lnTo>
                <a:lnTo>
                  <a:pt x="83" y="87"/>
                </a:lnTo>
                <a:lnTo>
                  <a:pt x="86" y="94"/>
                </a:lnTo>
                <a:lnTo>
                  <a:pt x="98" y="94"/>
                </a:lnTo>
                <a:lnTo>
                  <a:pt x="114" y="108"/>
                </a:lnTo>
                <a:lnTo>
                  <a:pt x="112" y="114"/>
                </a:lnTo>
                <a:lnTo>
                  <a:pt x="116" y="113"/>
                </a:lnTo>
                <a:lnTo>
                  <a:pt x="114" y="106"/>
                </a:lnTo>
                <a:lnTo>
                  <a:pt x="116" y="104"/>
                </a:lnTo>
                <a:lnTo>
                  <a:pt x="130" y="115"/>
                </a:lnTo>
                <a:lnTo>
                  <a:pt x="142" y="103"/>
                </a:lnTo>
                <a:lnTo>
                  <a:pt x="151" y="103"/>
                </a:lnTo>
                <a:lnTo>
                  <a:pt x="156" y="108"/>
                </a:lnTo>
                <a:lnTo>
                  <a:pt x="160" y="107"/>
                </a:lnTo>
                <a:lnTo>
                  <a:pt x="160" y="102"/>
                </a:lnTo>
                <a:lnTo>
                  <a:pt x="168" y="101"/>
                </a:lnTo>
                <a:lnTo>
                  <a:pt x="172" y="103"/>
                </a:lnTo>
                <a:lnTo>
                  <a:pt x="172" y="109"/>
                </a:lnTo>
                <a:lnTo>
                  <a:pt x="184" y="113"/>
                </a:lnTo>
                <a:lnTo>
                  <a:pt x="185" y="116"/>
                </a:lnTo>
                <a:lnTo>
                  <a:pt x="189" y="115"/>
                </a:lnTo>
                <a:lnTo>
                  <a:pt x="192" y="108"/>
                </a:lnTo>
                <a:lnTo>
                  <a:pt x="201" y="112"/>
                </a:lnTo>
                <a:lnTo>
                  <a:pt x="211" y="109"/>
                </a:lnTo>
                <a:lnTo>
                  <a:pt x="215" y="99"/>
                </a:lnTo>
                <a:lnTo>
                  <a:pt x="205" y="91"/>
                </a:lnTo>
                <a:lnTo>
                  <a:pt x="196" y="89"/>
                </a:lnTo>
                <a:lnTo>
                  <a:pt x="198" y="86"/>
                </a:lnTo>
                <a:lnTo>
                  <a:pt x="191" y="83"/>
                </a:lnTo>
                <a:lnTo>
                  <a:pt x="206" y="74"/>
                </a:lnTo>
                <a:lnTo>
                  <a:pt x="201" y="65"/>
                </a:lnTo>
                <a:lnTo>
                  <a:pt x="207" y="59"/>
                </a:lnTo>
                <a:lnTo>
                  <a:pt x="221" y="59"/>
                </a:lnTo>
                <a:lnTo>
                  <a:pt x="221" y="56"/>
                </a:lnTo>
                <a:lnTo>
                  <a:pt x="208" y="52"/>
                </a:lnTo>
                <a:lnTo>
                  <a:pt x="209" y="47"/>
                </a:lnTo>
                <a:lnTo>
                  <a:pt x="214" y="46"/>
                </a:lnTo>
                <a:lnTo>
                  <a:pt x="204" y="44"/>
                </a:lnTo>
                <a:lnTo>
                  <a:pt x="209" y="40"/>
                </a:lnTo>
                <a:lnTo>
                  <a:pt x="206" y="37"/>
                </a:lnTo>
                <a:lnTo>
                  <a:pt x="211" y="33"/>
                </a:lnTo>
                <a:lnTo>
                  <a:pt x="225" y="34"/>
                </a:lnTo>
                <a:lnTo>
                  <a:pt x="227" y="38"/>
                </a:lnTo>
                <a:lnTo>
                  <a:pt x="229" y="33"/>
                </a:lnTo>
                <a:lnTo>
                  <a:pt x="236" y="30"/>
                </a:lnTo>
                <a:lnTo>
                  <a:pt x="261" y="25"/>
                </a:lnTo>
                <a:lnTo>
                  <a:pt x="266" y="27"/>
                </a:lnTo>
                <a:lnTo>
                  <a:pt x="266" y="22"/>
                </a:lnTo>
                <a:lnTo>
                  <a:pt x="269" y="19"/>
                </a:lnTo>
                <a:lnTo>
                  <a:pt x="308" y="11"/>
                </a:lnTo>
                <a:lnTo>
                  <a:pt x="309" y="9"/>
                </a:lnTo>
                <a:lnTo>
                  <a:pt x="308" y="6"/>
                </a:lnTo>
                <a:lnTo>
                  <a:pt x="313" y="6"/>
                </a:lnTo>
                <a:lnTo>
                  <a:pt x="315" y="2"/>
                </a:lnTo>
                <a:lnTo>
                  <a:pt x="319" y="3"/>
                </a:lnTo>
                <a:lnTo>
                  <a:pt x="318" y="0"/>
                </a:lnTo>
                <a:lnTo>
                  <a:pt x="336" y="7"/>
                </a:lnTo>
                <a:lnTo>
                  <a:pt x="340" y="3"/>
                </a:lnTo>
                <a:lnTo>
                  <a:pt x="345" y="3"/>
                </a:lnTo>
                <a:lnTo>
                  <a:pt x="347" y="16"/>
                </a:lnTo>
                <a:lnTo>
                  <a:pt x="351" y="18"/>
                </a:lnTo>
                <a:lnTo>
                  <a:pt x="350" y="27"/>
                </a:lnTo>
                <a:lnTo>
                  <a:pt x="347" y="27"/>
                </a:lnTo>
                <a:lnTo>
                  <a:pt x="350" y="33"/>
                </a:lnTo>
                <a:lnTo>
                  <a:pt x="352" y="30"/>
                </a:lnTo>
                <a:lnTo>
                  <a:pt x="357" y="33"/>
                </a:lnTo>
                <a:lnTo>
                  <a:pt x="358" y="29"/>
                </a:lnTo>
                <a:lnTo>
                  <a:pt x="364" y="31"/>
                </a:lnTo>
                <a:lnTo>
                  <a:pt x="362" y="26"/>
                </a:lnTo>
                <a:lnTo>
                  <a:pt x="369" y="31"/>
                </a:lnTo>
                <a:lnTo>
                  <a:pt x="368" y="37"/>
                </a:lnTo>
                <a:lnTo>
                  <a:pt x="372" y="36"/>
                </a:lnTo>
                <a:lnTo>
                  <a:pt x="369" y="34"/>
                </a:lnTo>
                <a:lnTo>
                  <a:pt x="370" y="31"/>
                </a:lnTo>
                <a:lnTo>
                  <a:pt x="380" y="36"/>
                </a:lnTo>
                <a:lnTo>
                  <a:pt x="387" y="33"/>
                </a:lnTo>
                <a:lnTo>
                  <a:pt x="385" y="38"/>
                </a:lnTo>
                <a:lnTo>
                  <a:pt x="382" y="38"/>
                </a:lnTo>
                <a:lnTo>
                  <a:pt x="379" y="44"/>
                </a:lnTo>
                <a:lnTo>
                  <a:pt x="382" y="49"/>
                </a:lnTo>
                <a:lnTo>
                  <a:pt x="388" y="44"/>
                </a:lnTo>
                <a:lnTo>
                  <a:pt x="396" y="48"/>
                </a:lnTo>
                <a:lnTo>
                  <a:pt x="396" y="42"/>
                </a:lnTo>
                <a:lnTo>
                  <a:pt x="401" y="39"/>
                </a:lnTo>
                <a:lnTo>
                  <a:pt x="430" y="24"/>
                </a:lnTo>
                <a:lnTo>
                  <a:pt x="428" y="31"/>
                </a:lnTo>
                <a:lnTo>
                  <a:pt x="424" y="31"/>
                </a:lnTo>
                <a:lnTo>
                  <a:pt x="425" y="35"/>
                </a:lnTo>
                <a:lnTo>
                  <a:pt x="445" y="53"/>
                </a:lnTo>
                <a:lnTo>
                  <a:pt x="475" y="110"/>
                </a:lnTo>
                <a:lnTo>
                  <a:pt x="481" y="105"/>
                </a:lnTo>
                <a:lnTo>
                  <a:pt x="481" y="100"/>
                </a:lnTo>
                <a:lnTo>
                  <a:pt x="484" y="98"/>
                </a:lnTo>
                <a:lnTo>
                  <a:pt x="491" y="101"/>
                </a:lnTo>
                <a:lnTo>
                  <a:pt x="490" y="106"/>
                </a:lnTo>
                <a:lnTo>
                  <a:pt x="495" y="105"/>
                </a:lnTo>
                <a:lnTo>
                  <a:pt x="495" y="110"/>
                </a:lnTo>
                <a:lnTo>
                  <a:pt x="510" y="111"/>
                </a:lnTo>
                <a:lnTo>
                  <a:pt x="514" y="107"/>
                </a:lnTo>
                <a:lnTo>
                  <a:pt x="524" y="105"/>
                </a:lnTo>
                <a:lnTo>
                  <a:pt x="531" y="109"/>
                </a:lnTo>
                <a:lnTo>
                  <a:pt x="535" y="121"/>
                </a:lnTo>
                <a:lnTo>
                  <a:pt x="546" y="125"/>
                </a:lnTo>
                <a:lnTo>
                  <a:pt x="545" y="128"/>
                </a:lnTo>
                <a:lnTo>
                  <a:pt x="549" y="136"/>
                </a:lnTo>
                <a:lnTo>
                  <a:pt x="562" y="139"/>
                </a:lnTo>
                <a:lnTo>
                  <a:pt x="571" y="132"/>
                </a:lnTo>
                <a:lnTo>
                  <a:pt x="569" y="136"/>
                </a:lnTo>
                <a:lnTo>
                  <a:pt x="579" y="147"/>
                </a:lnTo>
                <a:lnTo>
                  <a:pt x="572" y="146"/>
                </a:lnTo>
                <a:lnTo>
                  <a:pt x="568" y="158"/>
                </a:lnTo>
                <a:lnTo>
                  <a:pt x="556" y="162"/>
                </a:lnTo>
                <a:lnTo>
                  <a:pt x="553" y="171"/>
                </a:lnTo>
                <a:lnTo>
                  <a:pt x="555" y="185"/>
                </a:lnTo>
                <a:lnTo>
                  <a:pt x="553" y="190"/>
                </a:lnTo>
                <a:lnTo>
                  <a:pt x="543" y="194"/>
                </a:lnTo>
                <a:lnTo>
                  <a:pt x="541" y="191"/>
                </a:lnTo>
                <a:lnTo>
                  <a:pt x="531" y="192"/>
                </a:lnTo>
                <a:lnTo>
                  <a:pt x="518" y="186"/>
                </a:lnTo>
                <a:lnTo>
                  <a:pt x="508" y="220"/>
                </a:lnTo>
                <a:lnTo>
                  <a:pt x="512" y="223"/>
                </a:lnTo>
                <a:lnTo>
                  <a:pt x="511" y="229"/>
                </a:lnTo>
                <a:lnTo>
                  <a:pt x="502" y="228"/>
                </a:lnTo>
                <a:lnTo>
                  <a:pt x="498" y="224"/>
                </a:lnTo>
                <a:lnTo>
                  <a:pt x="473" y="234"/>
                </a:lnTo>
                <a:lnTo>
                  <a:pt x="482" y="237"/>
                </a:lnTo>
                <a:lnTo>
                  <a:pt x="480" y="239"/>
                </a:lnTo>
                <a:lnTo>
                  <a:pt x="480" y="249"/>
                </a:lnTo>
                <a:lnTo>
                  <a:pt x="486" y="268"/>
                </a:lnTo>
                <a:lnTo>
                  <a:pt x="480" y="270"/>
                </a:lnTo>
                <a:lnTo>
                  <a:pt x="483" y="273"/>
                </a:lnTo>
                <a:lnTo>
                  <a:pt x="478" y="275"/>
                </a:lnTo>
                <a:lnTo>
                  <a:pt x="477" y="278"/>
                </a:lnTo>
                <a:lnTo>
                  <a:pt x="478" y="286"/>
                </a:lnTo>
                <a:lnTo>
                  <a:pt x="474" y="281"/>
                </a:lnTo>
                <a:lnTo>
                  <a:pt x="467" y="281"/>
                </a:lnTo>
                <a:lnTo>
                  <a:pt x="463" y="275"/>
                </a:lnTo>
                <a:lnTo>
                  <a:pt x="432" y="271"/>
                </a:lnTo>
                <a:lnTo>
                  <a:pt x="415" y="272"/>
                </a:lnTo>
                <a:lnTo>
                  <a:pt x="414" y="275"/>
                </a:lnTo>
                <a:lnTo>
                  <a:pt x="394" y="266"/>
                </a:lnTo>
                <a:lnTo>
                  <a:pt x="384" y="270"/>
                </a:lnTo>
                <a:lnTo>
                  <a:pt x="382" y="278"/>
                </a:lnTo>
                <a:lnTo>
                  <a:pt x="383" y="282"/>
                </a:lnTo>
                <a:lnTo>
                  <a:pt x="366" y="275"/>
                </a:lnTo>
                <a:lnTo>
                  <a:pt x="353" y="275"/>
                </a:lnTo>
                <a:lnTo>
                  <a:pt x="348" y="279"/>
                </a:lnTo>
                <a:lnTo>
                  <a:pt x="346" y="284"/>
                </a:lnTo>
                <a:lnTo>
                  <a:pt x="347" y="285"/>
                </a:lnTo>
                <a:lnTo>
                  <a:pt x="320" y="302"/>
                </a:lnTo>
                <a:lnTo>
                  <a:pt x="320" y="305"/>
                </a:lnTo>
                <a:lnTo>
                  <a:pt x="313" y="310"/>
                </a:lnTo>
                <a:lnTo>
                  <a:pt x="314" y="316"/>
                </a:lnTo>
                <a:lnTo>
                  <a:pt x="311" y="316"/>
                </a:lnTo>
                <a:lnTo>
                  <a:pt x="305" y="313"/>
                </a:lnTo>
                <a:lnTo>
                  <a:pt x="307" y="308"/>
                </a:lnTo>
                <a:lnTo>
                  <a:pt x="304" y="305"/>
                </a:lnTo>
                <a:lnTo>
                  <a:pt x="286" y="306"/>
                </a:lnTo>
                <a:lnTo>
                  <a:pt x="284" y="290"/>
                </a:lnTo>
                <a:lnTo>
                  <a:pt x="277" y="290"/>
                </a:lnTo>
                <a:lnTo>
                  <a:pt x="278" y="271"/>
                </a:lnTo>
                <a:lnTo>
                  <a:pt x="274" y="273"/>
                </a:lnTo>
                <a:lnTo>
                  <a:pt x="270" y="265"/>
                </a:lnTo>
                <a:lnTo>
                  <a:pt x="261" y="257"/>
                </a:lnTo>
                <a:lnTo>
                  <a:pt x="255" y="260"/>
                </a:lnTo>
                <a:lnTo>
                  <a:pt x="237" y="258"/>
                </a:lnTo>
                <a:lnTo>
                  <a:pt x="220" y="261"/>
                </a:lnTo>
                <a:lnTo>
                  <a:pt x="207" y="247"/>
                </a:lnTo>
                <a:lnTo>
                  <a:pt x="171" y="220"/>
                </a:lnTo>
                <a:lnTo>
                  <a:pt x="135" y="231"/>
                </a:lnTo>
                <a:lnTo>
                  <a:pt x="135" y="30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6" name="Freeform 145"/>
          <p:cNvSpPr>
            <a:spLocks/>
          </p:cNvSpPr>
          <p:nvPr/>
        </p:nvSpPr>
        <p:spPr bwMode="auto">
          <a:xfrm>
            <a:off x="5022850" y="3681413"/>
            <a:ext cx="39688" cy="92075"/>
          </a:xfrm>
          <a:custGeom>
            <a:avLst/>
            <a:gdLst>
              <a:gd name="T0" fmla="*/ 2147483647 w 24"/>
              <a:gd name="T1" fmla="*/ 2147483647 h 56"/>
              <a:gd name="T2" fmla="*/ 2147483647 w 24"/>
              <a:gd name="T3" fmla="*/ 2147483647 h 56"/>
              <a:gd name="T4" fmla="*/ 0 w 24"/>
              <a:gd name="T5" fmla="*/ 2147483647 h 56"/>
              <a:gd name="T6" fmla="*/ 2147483647 w 24"/>
              <a:gd name="T7" fmla="*/ 2147483647 h 56"/>
              <a:gd name="T8" fmla="*/ 0 w 24"/>
              <a:gd name="T9" fmla="*/ 2147483647 h 56"/>
              <a:gd name="T10" fmla="*/ 2147483647 w 24"/>
              <a:gd name="T11" fmla="*/ 2147483647 h 56"/>
              <a:gd name="T12" fmla="*/ 2147483647 w 24"/>
              <a:gd name="T13" fmla="*/ 2147483647 h 56"/>
              <a:gd name="T14" fmla="*/ 2147483647 w 24"/>
              <a:gd name="T15" fmla="*/ 2147483647 h 56"/>
              <a:gd name="T16" fmla="*/ 2147483647 w 24"/>
              <a:gd name="T17" fmla="*/ 2147483647 h 56"/>
              <a:gd name="T18" fmla="*/ 0 w 24"/>
              <a:gd name="T19" fmla="*/ 2147483647 h 56"/>
              <a:gd name="T20" fmla="*/ 2147483647 w 24"/>
              <a:gd name="T21" fmla="*/ 0 h 56"/>
              <a:gd name="T22" fmla="*/ 2147483647 w 24"/>
              <a:gd name="T23" fmla="*/ 2147483647 h 56"/>
              <a:gd name="T24" fmla="*/ 2147483647 w 24"/>
              <a:gd name="T25" fmla="*/ 2147483647 h 56"/>
              <a:gd name="T26" fmla="*/ 2147483647 w 24"/>
              <a:gd name="T27" fmla="*/ 2147483647 h 56"/>
              <a:gd name="T28" fmla="*/ 2147483647 w 24"/>
              <a:gd name="T29" fmla="*/ 2147483647 h 56"/>
              <a:gd name="T30" fmla="*/ 2147483647 w 24"/>
              <a:gd name="T31" fmla="*/ 2147483647 h 56"/>
              <a:gd name="T32" fmla="*/ 2147483647 w 24"/>
              <a:gd name="T33" fmla="*/ 2147483647 h 56"/>
              <a:gd name="T34" fmla="*/ 2147483647 w 24"/>
              <a:gd name="T35" fmla="*/ 2147483647 h 56"/>
              <a:gd name="T36" fmla="*/ 2147483647 w 24"/>
              <a:gd name="T37" fmla="*/ 2147483647 h 56"/>
              <a:gd name="T38" fmla="*/ 2147483647 w 24"/>
              <a:gd name="T39" fmla="*/ 2147483647 h 56"/>
              <a:gd name="T40" fmla="*/ 2147483647 w 24"/>
              <a:gd name="T41" fmla="*/ 2147483647 h 56"/>
              <a:gd name="T42" fmla="*/ 2147483647 w 24"/>
              <a:gd name="T43" fmla="*/ 2147483647 h 56"/>
              <a:gd name="T44" fmla="*/ 2147483647 w 24"/>
              <a:gd name="T45" fmla="*/ 2147483647 h 56"/>
              <a:gd name="T46" fmla="*/ 2147483647 w 24"/>
              <a:gd name="T47" fmla="*/ 2147483647 h 56"/>
              <a:gd name="T48" fmla="*/ 2147483647 w 24"/>
              <a:gd name="T49" fmla="*/ 2147483647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4" h="56">
                <a:moveTo>
                  <a:pt x="10" y="55"/>
                </a:moveTo>
                <a:lnTo>
                  <a:pt x="8" y="48"/>
                </a:lnTo>
                <a:lnTo>
                  <a:pt x="0" y="41"/>
                </a:lnTo>
                <a:lnTo>
                  <a:pt x="3" y="43"/>
                </a:lnTo>
                <a:lnTo>
                  <a:pt x="0" y="37"/>
                </a:lnTo>
                <a:lnTo>
                  <a:pt x="3" y="32"/>
                </a:lnTo>
                <a:lnTo>
                  <a:pt x="2" y="23"/>
                </a:lnTo>
                <a:lnTo>
                  <a:pt x="4" y="16"/>
                </a:lnTo>
                <a:lnTo>
                  <a:pt x="1" y="15"/>
                </a:lnTo>
                <a:lnTo>
                  <a:pt x="0" y="9"/>
                </a:lnTo>
                <a:lnTo>
                  <a:pt x="5" y="0"/>
                </a:lnTo>
                <a:lnTo>
                  <a:pt x="7" y="3"/>
                </a:lnTo>
                <a:lnTo>
                  <a:pt x="11" y="1"/>
                </a:lnTo>
                <a:lnTo>
                  <a:pt x="18" y="8"/>
                </a:lnTo>
                <a:lnTo>
                  <a:pt x="18" y="14"/>
                </a:lnTo>
                <a:lnTo>
                  <a:pt x="17" y="26"/>
                </a:lnTo>
                <a:lnTo>
                  <a:pt x="20" y="32"/>
                </a:lnTo>
                <a:lnTo>
                  <a:pt x="24" y="33"/>
                </a:lnTo>
                <a:lnTo>
                  <a:pt x="24" y="39"/>
                </a:lnTo>
                <a:lnTo>
                  <a:pt x="21" y="41"/>
                </a:lnTo>
                <a:lnTo>
                  <a:pt x="19" y="47"/>
                </a:lnTo>
                <a:lnTo>
                  <a:pt x="14" y="50"/>
                </a:lnTo>
                <a:lnTo>
                  <a:pt x="16" y="52"/>
                </a:lnTo>
                <a:lnTo>
                  <a:pt x="13" y="56"/>
                </a:lnTo>
                <a:lnTo>
                  <a:pt x="10" y="5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7" name="Freeform 146"/>
          <p:cNvSpPr>
            <a:spLocks noEditPoints="1"/>
          </p:cNvSpPr>
          <p:nvPr/>
        </p:nvSpPr>
        <p:spPr bwMode="auto">
          <a:xfrm>
            <a:off x="5600700" y="3770313"/>
            <a:ext cx="449263" cy="404812"/>
          </a:xfrm>
          <a:custGeom>
            <a:avLst/>
            <a:gdLst>
              <a:gd name="T0" fmla="*/ 2147483647 w 273"/>
              <a:gd name="T1" fmla="*/ 2147483647 h 246"/>
              <a:gd name="T2" fmla="*/ 2147483647 w 273"/>
              <a:gd name="T3" fmla="*/ 2147483647 h 246"/>
              <a:gd name="T4" fmla="*/ 2147483647 w 273"/>
              <a:gd name="T5" fmla="*/ 2147483647 h 246"/>
              <a:gd name="T6" fmla="*/ 2147483647 w 273"/>
              <a:gd name="T7" fmla="*/ 2147483647 h 246"/>
              <a:gd name="T8" fmla="*/ 2147483647 w 273"/>
              <a:gd name="T9" fmla="*/ 2147483647 h 246"/>
              <a:gd name="T10" fmla="*/ 2147483647 w 273"/>
              <a:gd name="T11" fmla="*/ 2147483647 h 246"/>
              <a:gd name="T12" fmla="*/ 2147483647 w 273"/>
              <a:gd name="T13" fmla="*/ 2147483647 h 246"/>
              <a:gd name="T14" fmla="*/ 2147483647 w 273"/>
              <a:gd name="T15" fmla="*/ 2147483647 h 246"/>
              <a:gd name="T16" fmla="*/ 2147483647 w 273"/>
              <a:gd name="T17" fmla="*/ 2147483647 h 246"/>
              <a:gd name="T18" fmla="*/ 2147483647 w 273"/>
              <a:gd name="T19" fmla="*/ 2147483647 h 246"/>
              <a:gd name="T20" fmla="*/ 2147483647 w 273"/>
              <a:gd name="T21" fmla="*/ 2147483647 h 246"/>
              <a:gd name="T22" fmla="*/ 2147483647 w 273"/>
              <a:gd name="T23" fmla="*/ 2147483647 h 246"/>
              <a:gd name="T24" fmla="*/ 2147483647 w 273"/>
              <a:gd name="T25" fmla="*/ 2147483647 h 246"/>
              <a:gd name="T26" fmla="*/ 2147483647 w 273"/>
              <a:gd name="T27" fmla="*/ 2147483647 h 246"/>
              <a:gd name="T28" fmla="*/ 2147483647 w 273"/>
              <a:gd name="T29" fmla="*/ 2147483647 h 246"/>
              <a:gd name="T30" fmla="*/ 2147483647 w 273"/>
              <a:gd name="T31" fmla="*/ 2147483647 h 246"/>
              <a:gd name="T32" fmla="*/ 2147483647 w 273"/>
              <a:gd name="T33" fmla="*/ 2147483647 h 246"/>
              <a:gd name="T34" fmla="*/ 2147483647 w 273"/>
              <a:gd name="T35" fmla="*/ 2147483647 h 246"/>
              <a:gd name="T36" fmla="*/ 2147483647 w 273"/>
              <a:gd name="T37" fmla="*/ 2147483647 h 246"/>
              <a:gd name="T38" fmla="*/ 2147483647 w 273"/>
              <a:gd name="T39" fmla="*/ 2147483647 h 246"/>
              <a:gd name="T40" fmla="*/ 2147483647 w 273"/>
              <a:gd name="T41" fmla="*/ 2147483647 h 246"/>
              <a:gd name="T42" fmla="*/ 2147483647 w 273"/>
              <a:gd name="T43" fmla="*/ 2147483647 h 246"/>
              <a:gd name="T44" fmla="*/ 2147483647 w 273"/>
              <a:gd name="T45" fmla="*/ 2147483647 h 246"/>
              <a:gd name="T46" fmla="*/ 2147483647 w 273"/>
              <a:gd name="T47" fmla="*/ 2147483647 h 246"/>
              <a:gd name="T48" fmla="*/ 2147483647 w 273"/>
              <a:gd name="T49" fmla="*/ 2147483647 h 246"/>
              <a:gd name="T50" fmla="*/ 2147483647 w 273"/>
              <a:gd name="T51" fmla="*/ 2147483647 h 246"/>
              <a:gd name="T52" fmla="*/ 2147483647 w 273"/>
              <a:gd name="T53" fmla="*/ 2147483647 h 246"/>
              <a:gd name="T54" fmla="*/ 2147483647 w 273"/>
              <a:gd name="T55" fmla="*/ 2147483647 h 246"/>
              <a:gd name="T56" fmla="*/ 2147483647 w 273"/>
              <a:gd name="T57" fmla="*/ 2147483647 h 246"/>
              <a:gd name="T58" fmla="*/ 2147483647 w 273"/>
              <a:gd name="T59" fmla="*/ 2147483647 h 246"/>
              <a:gd name="T60" fmla="*/ 2147483647 w 273"/>
              <a:gd name="T61" fmla="*/ 2147483647 h 246"/>
              <a:gd name="T62" fmla="*/ 2147483647 w 273"/>
              <a:gd name="T63" fmla="*/ 2147483647 h 246"/>
              <a:gd name="T64" fmla="*/ 2147483647 w 273"/>
              <a:gd name="T65" fmla="*/ 2147483647 h 246"/>
              <a:gd name="T66" fmla="*/ 2147483647 w 273"/>
              <a:gd name="T67" fmla="*/ 2147483647 h 246"/>
              <a:gd name="T68" fmla="*/ 2147483647 w 273"/>
              <a:gd name="T69" fmla="*/ 2147483647 h 246"/>
              <a:gd name="T70" fmla="*/ 2147483647 w 273"/>
              <a:gd name="T71" fmla="*/ 2147483647 h 246"/>
              <a:gd name="T72" fmla="*/ 2147483647 w 273"/>
              <a:gd name="T73" fmla="*/ 2147483647 h 246"/>
              <a:gd name="T74" fmla="*/ 0 w 273"/>
              <a:gd name="T75" fmla="*/ 2147483647 h 246"/>
              <a:gd name="T76" fmla="*/ 2147483647 w 273"/>
              <a:gd name="T77" fmla="*/ 0 h 246"/>
              <a:gd name="T78" fmla="*/ 2147483647 w 273"/>
              <a:gd name="T79" fmla="*/ 2147483647 h 246"/>
              <a:gd name="T80" fmla="*/ 2147483647 w 273"/>
              <a:gd name="T81" fmla="*/ 2147483647 h 246"/>
              <a:gd name="T82" fmla="*/ 2147483647 w 273"/>
              <a:gd name="T83" fmla="*/ 2147483647 h 246"/>
              <a:gd name="T84" fmla="*/ 2147483647 w 273"/>
              <a:gd name="T85" fmla="*/ 2147483647 h 246"/>
              <a:gd name="T86" fmla="*/ 2147483647 w 273"/>
              <a:gd name="T87" fmla="*/ 2147483647 h 246"/>
              <a:gd name="T88" fmla="*/ 2147483647 w 273"/>
              <a:gd name="T89" fmla="*/ 2147483647 h 246"/>
              <a:gd name="T90" fmla="*/ 2147483647 w 273"/>
              <a:gd name="T91" fmla="*/ 2147483647 h 246"/>
              <a:gd name="T92" fmla="*/ 2147483647 w 273"/>
              <a:gd name="T93" fmla="*/ 2147483647 h 246"/>
              <a:gd name="T94" fmla="*/ 2147483647 w 273"/>
              <a:gd name="T95" fmla="*/ 2147483647 h 246"/>
              <a:gd name="T96" fmla="*/ 2147483647 w 273"/>
              <a:gd name="T97" fmla="*/ 2147483647 h 246"/>
              <a:gd name="T98" fmla="*/ 2147483647 w 273"/>
              <a:gd name="T99" fmla="*/ 2147483647 h 246"/>
              <a:gd name="T100" fmla="*/ 2147483647 w 273"/>
              <a:gd name="T101" fmla="*/ 2147483647 h 246"/>
              <a:gd name="T102" fmla="*/ 2147483647 w 273"/>
              <a:gd name="T103" fmla="*/ 2147483647 h 246"/>
              <a:gd name="T104" fmla="*/ 2147483647 w 273"/>
              <a:gd name="T105" fmla="*/ 2147483647 h 246"/>
              <a:gd name="T106" fmla="*/ 2147483647 w 273"/>
              <a:gd name="T107" fmla="*/ 2147483647 h 246"/>
              <a:gd name="T108" fmla="*/ 2147483647 w 273"/>
              <a:gd name="T109" fmla="*/ 2147483647 h 246"/>
              <a:gd name="T110" fmla="*/ 2147483647 w 273"/>
              <a:gd name="T111" fmla="*/ 2147483647 h 246"/>
              <a:gd name="T112" fmla="*/ 2147483647 w 273"/>
              <a:gd name="T113" fmla="*/ 2147483647 h 246"/>
              <a:gd name="T114" fmla="*/ 2147483647 w 273"/>
              <a:gd name="T115" fmla="*/ 2147483647 h 2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46">
                <a:moveTo>
                  <a:pt x="173" y="217"/>
                </a:moveTo>
                <a:lnTo>
                  <a:pt x="168" y="221"/>
                </a:lnTo>
                <a:lnTo>
                  <a:pt x="158" y="223"/>
                </a:lnTo>
                <a:lnTo>
                  <a:pt x="165" y="219"/>
                </a:lnTo>
                <a:lnTo>
                  <a:pt x="165" y="217"/>
                </a:lnTo>
                <a:lnTo>
                  <a:pt x="173" y="217"/>
                </a:lnTo>
                <a:close/>
                <a:moveTo>
                  <a:pt x="237" y="170"/>
                </a:moveTo>
                <a:lnTo>
                  <a:pt x="252" y="191"/>
                </a:lnTo>
                <a:lnTo>
                  <a:pt x="265" y="196"/>
                </a:lnTo>
                <a:lnTo>
                  <a:pt x="265" y="212"/>
                </a:lnTo>
                <a:lnTo>
                  <a:pt x="273" y="214"/>
                </a:lnTo>
                <a:lnTo>
                  <a:pt x="271" y="222"/>
                </a:lnTo>
                <a:lnTo>
                  <a:pt x="260" y="223"/>
                </a:lnTo>
                <a:lnTo>
                  <a:pt x="258" y="226"/>
                </a:lnTo>
                <a:lnTo>
                  <a:pt x="252" y="228"/>
                </a:lnTo>
                <a:lnTo>
                  <a:pt x="248" y="244"/>
                </a:lnTo>
                <a:lnTo>
                  <a:pt x="245" y="246"/>
                </a:lnTo>
                <a:lnTo>
                  <a:pt x="235" y="243"/>
                </a:lnTo>
                <a:lnTo>
                  <a:pt x="233" y="240"/>
                </a:lnTo>
                <a:lnTo>
                  <a:pt x="231" y="241"/>
                </a:lnTo>
                <a:lnTo>
                  <a:pt x="232" y="243"/>
                </a:lnTo>
                <a:lnTo>
                  <a:pt x="218" y="240"/>
                </a:lnTo>
                <a:lnTo>
                  <a:pt x="212" y="241"/>
                </a:lnTo>
                <a:lnTo>
                  <a:pt x="209" y="239"/>
                </a:lnTo>
                <a:lnTo>
                  <a:pt x="199" y="239"/>
                </a:lnTo>
                <a:lnTo>
                  <a:pt x="196" y="236"/>
                </a:lnTo>
                <a:lnTo>
                  <a:pt x="187" y="235"/>
                </a:lnTo>
                <a:lnTo>
                  <a:pt x="183" y="218"/>
                </a:lnTo>
                <a:lnTo>
                  <a:pt x="179" y="214"/>
                </a:lnTo>
                <a:lnTo>
                  <a:pt x="171" y="213"/>
                </a:lnTo>
                <a:lnTo>
                  <a:pt x="152" y="224"/>
                </a:lnTo>
                <a:lnTo>
                  <a:pt x="145" y="220"/>
                </a:lnTo>
                <a:lnTo>
                  <a:pt x="137" y="221"/>
                </a:lnTo>
                <a:lnTo>
                  <a:pt x="120" y="210"/>
                </a:lnTo>
                <a:lnTo>
                  <a:pt x="119" y="206"/>
                </a:lnTo>
                <a:lnTo>
                  <a:pt x="104" y="201"/>
                </a:lnTo>
                <a:lnTo>
                  <a:pt x="99" y="189"/>
                </a:lnTo>
                <a:lnTo>
                  <a:pt x="95" y="185"/>
                </a:lnTo>
                <a:lnTo>
                  <a:pt x="97" y="183"/>
                </a:lnTo>
                <a:lnTo>
                  <a:pt x="93" y="182"/>
                </a:lnTo>
                <a:lnTo>
                  <a:pt x="93" y="176"/>
                </a:lnTo>
                <a:lnTo>
                  <a:pt x="85" y="164"/>
                </a:lnTo>
                <a:lnTo>
                  <a:pt x="77" y="168"/>
                </a:lnTo>
                <a:lnTo>
                  <a:pt x="70" y="163"/>
                </a:lnTo>
                <a:lnTo>
                  <a:pt x="69" y="162"/>
                </a:lnTo>
                <a:lnTo>
                  <a:pt x="69" y="167"/>
                </a:lnTo>
                <a:lnTo>
                  <a:pt x="63" y="168"/>
                </a:lnTo>
                <a:lnTo>
                  <a:pt x="56" y="160"/>
                </a:lnTo>
                <a:lnTo>
                  <a:pt x="56" y="152"/>
                </a:lnTo>
                <a:lnTo>
                  <a:pt x="51" y="152"/>
                </a:lnTo>
                <a:lnTo>
                  <a:pt x="54" y="138"/>
                </a:lnTo>
                <a:lnTo>
                  <a:pt x="47" y="129"/>
                </a:lnTo>
                <a:lnTo>
                  <a:pt x="29" y="119"/>
                </a:lnTo>
                <a:lnTo>
                  <a:pt x="29" y="114"/>
                </a:lnTo>
                <a:lnTo>
                  <a:pt x="19" y="102"/>
                </a:lnTo>
                <a:lnTo>
                  <a:pt x="21" y="96"/>
                </a:lnTo>
                <a:lnTo>
                  <a:pt x="19" y="93"/>
                </a:lnTo>
                <a:lnTo>
                  <a:pt x="23" y="92"/>
                </a:lnTo>
                <a:lnTo>
                  <a:pt x="22" y="89"/>
                </a:lnTo>
                <a:lnTo>
                  <a:pt x="25" y="84"/>
                </a:lnTo>
                <a:lnTo>
                  <a:pt x="29" y="83"/>
                </a:lnTo>
                <a:lnTo>
                  <a:pt x="27" y="74"/>
                </a:lnTo>
                <a:lnTo>
                  <a:pt x="32" y="70"/>
                </a:lnTo>
                <a:lnTo>
                  <a:pt x="24" y="70"/>
                </a:lnTo>
                <a:lnTo>
                  <a:pt x="19" y="67"/>
                </a:lnTo>
                <a:lnTo>
                  <a:pt x="17" y="60"/>
                </a:lnTo>
                <a:lnTo>
                  <a:pt x="11" y="53"/>
                </a:lnTo>
                <a:lnTo>
                  <a:pt x="10" y="47"/>
                </a:lnTo>
                <a:lnTo>
                  <a:pt x="10" y="44"/>
                </a:lnTo>
                <a:lnTo>
                  <a:pt x="7" y="42"/>
                </a:lnTo>
                <a:lnTo>
                  <a:pt x="8" y="36"/>
                </a:lnTo>
                <a:lnTo>
                  <a:pt x="2" y="34"/>
                </a:lnTo>
                <a:lnTo>
                  <a:pt x="6" y="26"/>
                </a:lnTo>
                <a:lnTo>
                  <a:pt x="3" y="24"/>
                </a:lnTo>
                <a:lnTo>
                  <a:pt x="3" y="16"/>
                </a:lnTo>
                <a:lnTo>
                  <a:pt x="0" y="7"/>
                </a:lnTo>
                <a:lnTo>
                  <a:pt x="5" y="6"/>
                </a:lnTo>
                <a:lnTo>
                  <a:pt x="8" y="0"/>
                </a:lnTo>
                <a:lnTo>
                  <a:pt x="10" y="2"/>
                </a:lnTo>
                <a:lnTo>
                  <a:pt x="19" y="13"/>
                </a:lnTo>
                <a:lnTo>
                  <a:pt x="29" y="16"/>
                </a:lnTo>
                <a:lnTo>
                  <a:pt x="35" y="16"/>
                </a:lnTo>
                <a:lnTo>
                  <a:pt x="55" y="1"/>
                </a:lnTo>
                <a:lnTo>
                  <a:pt x="61" y="7"/>
                </a:lnTo>
                <a:lnTo>
                  <a:pt x="57" y="9"/>
                </a:lnTo>
                <a:lnTo>
                  <a:pt x="60" y="13"/>
                </a:lnTo>
                <a:lnTo>
                  <a:pt x="56" y="17"/>
                </a:lnTo>
                <a:lnTo>
                  <a:pt x="64" y="24"/>
                </a:lnTo>
                <a:lnTo>
                  <a:pt x="80" y="27"/>
                </a:lnTo>
                <a:lnTo>
                  <a:pt x="102" y="19"/>
                </a:lnTo>
                <a:lnTo>
                  <a:pt x="112" y="33"/>
                </a:lnTo>
                <a:lnTo>
                  <a:pt x="122" y="36"/>
                </a:lnTo>
                <a:lnTo>
                  <a:pt x="134" y="44"/>
                </a:lnTo>
                <a:lnTo>
                  <a:pt x="150" y="42"/>
                </a:lnTo>
                <a:lnTo>
                  <a:pt x="152" y="36"/>
                </a:lnTo>
                <a:lnTo>
                  <a:pt x="161" y="30"/>
                </a:lnTo>
                <a:lnTo>
                  <a:pt x="186" y="27"/>
                </a:lnTo>
                <a:lnTo>
                  <a:pt x="190" y="33"/>
                </a:lnTo>
                <a:lnTo>
                  <a:pt x="216" y="40"/>
                </a:lnTo>
                <a:lnTo>
                  <a:pt x="218" y="45"/>
                </a:lnTo>
                <a:lnTo>
                  <a:pt x="226" y="49"/>
                </a:lnTo>
                <a:lnTo>
                  <a:pt x="230" y="55"/>
                </a:lnTo>
                <a:lnTo>
                  <a:pt x="242" y="55"/>
                </a:lnTo>
                <a:lnTo>
                  <a:pt x="244" y="74"/>
                </a:lnTo>
                <a:lnTo>
                  <a:pt x="240" y="88"/>
                </a:lnTo>
                <a:lnTo>
                  <a:pt x="236" y="92"/>
                </a:lnTo>
                <a:lnTo>
                  <a:pt x="238" y="96"/>
                </a:lnTo>
                <a:lnTo>
                  <a:pt x="233" y="99"/>
                </a:lnTo>
                <a:lnTo>
                  <a:pt x="233" y="107"/>
                </a:lnTo>
                <a:lnTo>
                  <a:pt x="239" y="110"/>
                </a:lnTo>
                <a:lnTo>
                  <a:pt x="234" y="117"/>
                </a:lnTo>
                <a:lnTo>
                  <a:pt x="237" y="131"/>
                </a:lnTo>
                <a:lnTo>
                  <a:pt x="237" y="144"/>
                </a:lnTo>
                <a:lnTo>
                  <a:pt x="249" y="145"/>
                </a:lnTo>
                <a:lnTo>
                  <a:pt x="252" y="151"/>
                </a:lnTo>
                <a:lnTo>
                  <a:pt x="237" y="170"/>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8" name="Freeform 147"/>
          <p:cNvSpPr>
            <a:spLocks/>
          </p:cNvSpPr>
          <p:nvPr/>
        </p:nvSpPr>
        <p:spPr bwMode="auto">
          <a:xfrm>
            <a:off x="5387975" y="3954463"/>
            <a:ext cx="100013" cy="114300"/>
          </a:xfrm>
          <a:custGeom>
            <a:avLst/>
            <a:gdLst>
              <a:gd name="T0" fmla="*/ 2147483647 w 61"/>
              <a:gd name="T1" fmla="*/ 2147483647 h 69"/>
              <a:gd name="T2" fmla="*/ 2147483647 w 61"/>
              <a:gd name="T3" fmla="*/ 2147483647 h 69"/>
              <a:gd name="T4" fmla="*/ 2147483647 w 61"/>
              <a:gd name="T5" fmla="*/ 2147483647 h 69"/>
              <a:gd name="T6" fmla="*/ 2147483647 w 61"/>
              <a:gd name="T7" fmla="*/ 2147483647 h 69"/>
              <a:gd name="T8" fmla="*/ 2147483647 w 61"/>
              <a:gd name="T9" fmla="*/ 2147483647 h 69"/>
              <a:gd name="T10" fmla="*/ 2147483647 w 61"/>
              <a:gd name="T11" fmla="*/ 2147483647 h 69"/>
              <a:gd name="T12" fmla="*/ 2147483647 w 61"/>
              <a:gd name="T13" fmla="*/ 0 h 69"/>
              <a:gd name="T14" fmla="*/ 2147483647 w 61"/>
              <a:gd name="T15" fmla="*/ 2147483647 h 69"/>
              <a:gd name="T16" fmla="*/ 2147483647 w 61"/>
              <a:gd name="T17" fmla="*/ 2147483647 h 69"/>
              <a:gd name="T18" fmla="*/ 2147483647 w 61"/>
              <a:gd name="T19" fmla="*/ 2147483647 h 69"/>
              <a:gd name="T20" fmla="*/ 2147483647 w 61"/>
              <a:gd name="T21" fmla="*/ 2147483647 h 69"/>
              <a:gd name="T22" fmla="*/ 2147483647 w 61"/>
              <a:gd name="T23" fmla="*/ 2147483647 h 69"/>
              <a:gd name="T24" fmla="*/ 2147483647 w 61"/>
              <a:gd name="T25" fmla="*/ 2147483647 h 69"/>
              <a:gd name="T26" fmla="*/ 2147483647 w 61"/>
              <a:gd name="T27" fmla="*/ 2147483647 h 69"/>
              <a:gd name="T28" fmla="*/ 2147483647 w 61"/>
              <a:gd name="T29" fmla="*/ 2147483647 h 69"/>
              <a:gd name="T30" fmla="*/ 2147483647 w 61"/>
              <a:gd name="T31" fmla="*/ 2147483647 h 69"/>
              <a:gd name="T32" fmla="*/ 2147483647 w 61"/>
              <a:gd name="T33" fmla="*/ 2147483647 h 69"/>
              <a:gd name="T34" fmla="*/ 0 w 61"/>
              <a:gd name="T35" fmla="*/ 2147483647 h 69"/>
              <a:gd name="T36" fmla="*/ 0 w 61"/>
              <a:gd name="T37" fmla="*/ 2147483647 h 69"/>
              <a:gd name="T38" fmla="*/ 2147483647 w 61"/>
              <a:gd name="T39" fmla="*/ 2147483647 h 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1" h="69">
                <a:moveTo>
                  <a:pt x="7" y="32"/>
                </a:moveTo>
                <a:lnTo>
                  <a:pt x="8" y="17"/>
                </a:lnTo>
                <a:lnTo>
                  <a:pt x="9" y="11"/>
                </a:lnTo>
                <a:lnTo>
                  <a:pt x="13" y="11"/>
                </a:lnTo>
                <a:lnTo>
                  <a:pt x="20" y="17"/>
                </a:lnTo>
                <a:lnTo>
                  <a:pt x="27" y="18"/>
                </a:lnTo>
                <a:lnTo>
                  <a:pt x="54" y="0"/>
                </a:lnTo>
                <a:lnTo>
                  <a:pt x="58" y="18"/>
                </a:lnTo>
                <a:lnTo>
                  <a:pt x="61" y="17"/>
                </a:lnTo>
                <a:lnTo>
                  <a:pt x="61" y="19"/>
                </a:lnTo>
                <a:lnTo>
                  <a:pt x="60" y="21"/>
                </a:lnTo>
                <a:lnTo>
                  <a:pt x="29" y="31"/>
                </a:lnTo>
                <a:lnTo>
                  <a:pt x="43" y="48"/>
                </a:lnTo>
                <a:lnTo>
                  <a:pt x="38" y="51"/>
                </a:lnTo>
                <a:lnTo>
                  <a:pt x="36" y="56"/>
                </a:lnTo>
                <a:lnTo>
                  <a:pt x="25" y="58"/>
                </a:lnTo>
                <a:lnTo>
                  <a:pt x="16" y="69"/>
                </a:lnTo>
                <a:lnTo>
                  <a:pt x="0" y="66"/>
                </a:lnTo>
                <a:lnTo>
                  <a:pt x="0" y="63"/>
                </a:lnTo>
                <a:lnTo>
                  <a:pt x="7" y="32"/>
                </a:lnTo>
                <a:close/>
              </a:path>
            </a:pathLst>
          </a:custGeom>
          <a:solidFill>
            <a:srgbClr val="CCECFF"/>
          </a:solidFill>
          <a:ln w="4763">
            <a:solidFill>
              <a:srgbClr val="6E6E6E"/>
            </a:solidFill>
            <a:prstDash val="solid"/>
            <a:round/>
            <a:headEnd/>
            <a:tailEnd/>
          </a:ln>
        </p:spPr>
        <p:txBody>
          <a:bodyPr/>
          <a:lstStyle/>
          <a:p>
            <a:endParaRPr lang="en-US"/>
          </a:p>
        </p:txBody>
      </p:sp>
      <p:sp>
        <p:nvSpPr>
          <p:cNvPr id="3219" name="Freeform 148"/>
          <p:cNvSpPr>
            <a:spLocks noEditPoints="1"/>
          </p:cNvSpPr>
          <p:nvPr/>
        </p:nvSpPr>
        <p:spPr bwMode="auto">
          <a:xfrm>
            <a:off x="5657850" y="4046538"/>
            <a:ext cx="42863" cy="38100"/>
          </a:xfrm>
          <a:custGeom>
            <a:avLst/>
            <a:gdLst>
              <a:gd name="T0" fmla="*/ 2147483647 w 26"/>
              <a:gd name="T1" fmla="*/ 2147483647 h 23"/>
              <a:gd name="T2" fmla="*/ 2147483647 w 26"/>
              <a:gd name="T3" fmla="*/ 2147483647 h 23"/>
              <a:gd name="T4" fmla="*/ 2147483647 w 26"/>
              <a:gd name="T5" fmla="*/ 2147483647 h 23"/>
              <a:gd name="T6" fmla="*/ 0 w 26"/>
              <a:gd name="T7" fmla="*/ 2147483647 h 23"/>
              <a:gd name="T8" fmla="*/ 2147483647 w 26"/>
              <a:gd name="T9" fmla="*/ 0 h 23"/>
              <a:gd name="T10" fmla="*/ 2147483647 w 26"/>
              <a:gd name="T11" fmla="*/ 0 h 23"/>
              <a:gd name="T12" fmla="*/ 2147483647 w 26"/>
              <a:gd name="T13" fmla="*/ 2147483647 h 23"/>
              <a:gd name="T14" fmla="*/ 2147483647 w 26"/>
              <a:gd name="T15" fmla="*/ 2147483647 h 23"/>
              <a:gd name="T16" fmla="*/ 2147483647 w 26"/>
              <a:gd name="T17" fmla="*/ 2147483647 h 23"/>
              <a:gd name="T18" fmla="*/ 2147483647 w 26"/>
              <a:gd name="T19" fmla="*/ 2147483647 h 23"/>
              <a:gd name="T20" fmla="*/ 2147483647 w 26"/>
              <a:gd name="T21" fmla="*/ 2147483647 h 23"/>
              <a:gd name="T22" fmla="*/ 2147483647 w 26"/>
              <a:gd name="T23" fmla="*/ 0 h 23"/>
              <a:gd name="T24" fmla="*/ 2147483647 w 26"/>
              <a:gd name="T25" fmla="*/ 2147483647 h 23"/>
              <a:gd name="T26" fmla="*/ 2147483647 w 26"/>
              <a:gd name="T27" fmla="*/ 2147483647 h 23"/>
              <a:gd name="T28" fmla="*/ 2147483647 w 26"/>
              <a:gd name="T29" fmla="*/ 2147483647 h 23"/>
              <a:gd name="T30" fmla="*/ 2147483647 w 26"/>
              <a:gd name="T31" fmla="*/ 0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 h="23">
                <a:moveTo>
                  <a:pt x="26" y="23"/>
                </a:moveTo>
                <a:lnTo>
                  <a:pt x="16" y="23"/>
                </a:lnTo>
                <a:lnTo>
                  <a:pt x="13" y="16"/>
                </a:lnTo>
                <a:lnTo>
                  <a:pt x="0" y="14"/>
                </a:lnTo>
                <a:lnTo>
                  <a:pt x="9" y="0"/>
                </a:lnTo>
                <a:lnTo>
                  <a:pt x="20" y="0"/>
                </a:lnTo>
                <a:lnTo>
                  <a:pt x="23" y="7"/>
                </a:lnTo>
                <a:lnTo>
                  <a:pt x="20" y="6"/>
                </a:lnTo>
                <a:lnTo>
                  <a:pt x="16" y="10"/>
                </a:lnTo>
                <a:lnTo>
                  <a:pt x="21" y="11"/>
                </a:lnTo>
                <a:lnTo>
                  <a:pt x="26" y="23"/>
                </a:lnTo>
                <a:close/>
                <a:moveTo>
                  <a:pt x="23" y="0"/>
                </a:moveTo>
                <a:lnTo>
                  <a:pt x="26" y="4"/>
                </a:lnTo>
                <a:lnTo>
                  <a:pt x="24" y="7"/>
                </a:lnTo>
                <a:lnTo>
                  <a:pt x="22" y="4"/>
                </a:lnTo>
                <a:lnTo>
                  <a:pt x="23" y="0"/>
                </a:lnTo>
                <a:close/>
              </a:path>
            </a:pathLst>
          </a:custGeom>
          <a:solidFill>
            <a:srgbClr val="DDDDDD"/>
          </a:solidFill>
          <a:ln w="4826">
            <a:solidFill>
              <a:schemeClr val="bg2"/>
            </a:solidFill>
            <a:prstDash val="solid"/>
            <a:round/>
            <a:headEnd/>
            <a:tailEnd/>
          </a:ln>
        </p:spPr>
        <p:txBody>
          <a:bodyPr/>
          <a:lstStyle/>
          <a:p>
            <a:endParaRPr lang="en-US"/>
          </a:p>
        </p:txBody>
      </p:sp>
      <p:sp>
        <p:nvSpPr>
          <p:cNvPr id="3220" name="Freeform 149"/>
          <p:cNvSpPr>
            <a:spLocks/>
          </p:cNvSpPr>
          <p:nvPr/>
        </p:nvSpPr>
        <p:spPr bwMode="auto">
          <a:xfrm>
            <a:off x="6188075" y="3662363"/>
            <a:ext cx="254000" cy="123825"/>
          </a:xfrm>
          <a:custGeom>
            <a:avLst/>
            <a:gdLst>
              <a:gd name="T0" fmla="*/ 2147483647 w 155"/>
              <a:gd name="T1" fmla="*/ 2147483647 h 76"/>
              <a:gd name="T2" fmla="*/ 2147483647 w 155"/>
              <a:gd name="T3" fmla="*/ 2147483647 h 76"/>
              <a:gd name="T4" fmla="*/ 2147483647 w 155"/>
              <a:gd name="T5" fmla="*/ 2147483647 h 76"/>
              <a:gd name="T6" fmla="*/ 2147483647 w 155"/>
              <a:gd name="T7" fmla="*/ 2147483647 h 76"/>
              <a:gd name="T8" fmla="*/ 2147483647 w 155"/>
              <a:gd name="T9" fmla="*/ 2147483647 h 76"/>
              <a:gd name="T10" fmla="*/ 0 w 155"/>
              <a:gd name="T11" fmla="*/ 2147483647 h 76"/>
              <a:gd name="T12" fmla="*/ 2147483647 w 155"/>
              <a:gd name="T13" fmla="*/ 2147483647 h 76"/>
              <a:gd name="T14" fmla="*/ 2147483647 w 155"/>
              <a:gd name="T15" fmla="*/ 2147483647 h 76"/>
              <a:gd name="T16" fmla="*/ 2147483647 w 155"/>
              <a:gd name="T17" fmla="*/ 2147483647 h 76"/>
              <a:gd name="T18" fmla="*/ 2147483647 w 155"/>
              <a:gd name="T19" fmla="*/ 2147483647 h 76"/>
              <a:gd name="T20" fmla="*/ 2147483647 w 155"/>
              <a:gd name="T21" fmla="*/ 2147483647 h 76"/>
              <a:gd name="T22" fmla="*/ 2147483647 w 155"/>
              <a:gd name="T23" fmla="*/ 2147483647 h 76"/>
              <a:gd name="T24" fmla="*/ 2147483647 w 155"/>
              <a:gd name="T25" fmla="*/ 2147483647 h 76"/>
              <a:gd name="T26" fmla="*/ 2147483647 w 155"/>
              <a:gd name="T27" fmla="*/ 2147483647 h 76"/>
              <a:gd name="T28" fmla="*/ 2147483647 w 155"/>
              <a:gd name="T29" fmla="*/ 2147483647 h 76"/>
              <a:gd name="T30" fmla="*/ 2147483647 w 155"/>
              <a:gd name="T31" fmla="*/ 2147483647 h 76"/>
              <a:gd name="T32" fmla="*/ 2147483647 w 155"/>
              <a:gd name="T33" fmla="*/ 2147483647 h 76"/>
              <a:gd name="T34" fmla="*/ 2147483647 w 155"/>
              <a:gd name="T35" fmla="*/ 2147483647 h 76"/>
              <a:gd name="T36" fmla="*/ 2147483647 w 155"/>
              <a:gd name="T37" fmla="*/ 2147483647 h 76"/>
              <a:gd name="T38" fmla="*/ 2147483647 w 155"/>
              <a:gd name="T39" fmla="*/ 2147483647 h 76"/>
              <a:gd name="T40" fmla="*/ 2147483647 w 155"/>
              <a:gd name="T41" fmla="*/ 2147483647 h 76"/>
              <a:gd name="T42" fmla="*/ 2147483647 w 155"/>
              <a:gd name="T43" fmla="*/ 2147483647 h 76"/>
              <a:gd name="T44" fmla="*/ 2147483647 w 155"/>
              <a:gd name="T45" fmla="*/ 0 h 76"/>
              <a:gd name="T46" fmla="*/ 2147483647 w 155"/>
              <a:gd name="T47" fmla="*/ 2147483647 h 76"/>
              <a:gd name="T48" fmla="*/ 2147483647 w 155"/>
              <a:gd name="T49" fmla="*/ 2147483647 h 76"/>
              <a:gd name="T50" fmla="*/ 2147483647 w 155"/>
              <a:gd name="T51" fmla="*/ 2147483647 h 76"/>
              <a:gd name="T52" fmla="*/ 2147483647 w 155"/>
              <a:gd name="T53" fmla="*/ 2147483647 h 76"/>
              <a:gd name="T54" fmla="*/ 2147483647 w 155"/>
              <a:gd name="T55" fmla="*/ 2147483647 h 76"/>
              <a:gd name="T56" fmla="*/ 2147483647 w 155"/>
              <a:gd name="T57" fmla="*/ 2147483647 h 76"/>
              <a:gd name="T58" fmla="*/ 2147483647 w 155"/>
              <a:gd name="T59" fmla="*/ 2147483647 h 76"/>
              <a:gd name="T60" fmla="*/ 2147483647 w 155"/>
              <a:gd name="T61" fmla="*/ 2147483647 h 76"/>
              <a:gd name="T62" fmla="*/ 2147483647 w 155"/>
              <a:gd name="T63" fmla="*/ 2147483647 h 76"/>
              <a:gd name="T64" fmla="*/ 2147483647 w 155"/>
              <a:gd name="T65" fmla="*/ 2147483647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5" h="76">
                <a:moveTo>
                  <a:pt x="62" y="71"/>
                </a:moveTo>
                <a:lnTo>
                  <a:pt x="45" y="73"/>
                </a:lnTo>
                <a:lnTo>
                  <a:pt x="42" y="76"/>
                </a:lnTo>
                <a:lnTo>
                  <a:pt x="39" y="73"/>
                </a:lnTo>
                <a:lnTo>
                  <a:pt x="35" y="75"/>
                </a:lnTo>
                <a:lnTo>
                  <a:pt x="35" y="71"/>
                </a:lnTo>
                <a:lnTo>
                  <a:pt x="32" y="71"/>
                </a:lnTo>
                <a:lnTo>
                  <a:pt x="31" y="68"/>
                </a:lnTo>
                <a:lnTo>
                  <a:pt x="24" y="73"/>
                </a:lnTo>
                <a:lnTo>
                  <a:pt x="17" y="68"/>
                </a:lnTo>
                <a:lnTo>
                  <a:pt x="1" y="70"/>
                </a:lnTo>
                <a:lnTo>
                  <a:pt x="0" y="64"/>
                </a:lnTo>
                <a:lnTo>
                  <a:pt x="1" y="62"/>
                </a:lnTo>
                <a:lnTo>
                  <a:pt x="3" y="63"/>
                </a:lnTo>
                <a:lnTo>
                  <a:pt x="4" y="59"/>
                </a:lnTo>
                <a:lnTo>
                  <a:pt x="10" y="58"/>
                </a:lnTo>
                <a:lnTo>
                  <a:pt x="17" y="60"/>
                </a:lnTo>
                <a:lnTo>
                  <a:pt x="17" y="63"/>
                </a:lnTo>
                <a:lnTo>
                  <a:pt x="24" y="57"/>
                </a:lnTo>
                <a:lnTo>
                  <a:pt x="30" y="56"/>
                </a:lnTo>
                <a:lnTo>
                  <a:pt x="34" y="59"/>
                </a:lnTo>
                <a:lnTo>
                  <a:pt x="41" y="53"/>
                </a:lnTo>
                <a:lnTo>
                  <a:pt x="45" y="54"/>
                </a:lnTo>
                <a:lnTo>
                  <a:pt x="43" y="50"/>
                </a:lnTo>
                <a:lnTo>
                  <a:pt x="47" y="52"/>
                </a:lnTo>
                <a:lnTo>
                  <a:pt x="55" y="46"/>
                </a:lnTo>
                <a:lnTo>
                  <a:pt x="41" y="43"/>
                </a:lnTo>
                <a:lnTo>
                  <a:pt x="41" y="39"/>
                </a:lnTo>
                <a:lnTo>
                  <a:pt x="37" y="39"/>
                </a:lnTo>
                <a:lnTo>
                  <a:pt x="34" y="32"/>
                </a:lnTo>
                <a:lnTo>
                  <a:pt x="32" y="37"/>
                </a:lnTo>
                <a:lnTo>
                  <a:pt x="30" y="37"/>
                </a:lnTo>
                <a:lnTo>
                  <a:pt x="30" y="40"/>
                </a:lnTo>
                <a:lnTo>
                  <a:pt x="22" y="38"/>
                </a:lnTo>
                <a:lnTo>
                  <a:pt x="20" y="34"/>
                </a:lnTo>
                <a:lnTo>
                  <a:pt x="13" y="33"/>
                </a:lnTo>
                <a:lnTo>
                  <a:pt x="28" y="21"/>
                </a:lnTo>
                <a:lnTo>
                  <a:pt x="24" y="19"/>
                </a:lnTo>
                <a:lnTo>
                  <a:pt x="23" y="18"/>
                </a:lnTo>
                <a:lnTo>
                  <a:pt x="25" y="13"/>
                </a:lnTo>
                <a:lnTo>
                  <a:pt x="30" y="9"/>
                </a:lnTo>
                <a:lnTo>
                  <a:pt x="43" y="9"/>
                </a:lnTo>
                <a:lnTo>
                  <a:pt x="60" y="16"/>
                </a:lnTo>
                <a:lnTo>
                  <a:pt x="59" y="12"/>
                </a:lnTo>
                <a:lnTo>
                  <a:pt x="61" y="4"/>
                </a:lnTo>
                <a:lnTo>
                  <a:pt x="71" y="0"/>
                </a:lnTo>
                <a:lnTo>
                  <a:pt x="91" y="9"/>
                </a:lnTo>
                <a:lnTo>
                  <a:pt x="92" y="6"/>
                </a:lnTo>
                <a:lnTo>
                  <a:pt x="109" y="5"/>
                </a:lnTo>
                <a:lnTo>
                  <a:pt x="140" y="9"/>
                </a:lnTo>
                <a:lnTo>
                  <a:pt x="144" y="15"/>
                </a:lnTo>
                <a:lnTo>
                  <a:pt x="151" y="15"/>
                </a:lnTo>
                <a:lnTo>
                  <a:pt x="155" y="20"/>
                </a:lnTo>
                <a:lnTo>
                  <a:pt x="155" y="23"/>
                </a:lnTo>
                <a:lnTo>
                  <a:pt x="129" y="36"/>
                </a:lnTo>
                <a:lnTo>
                  <a:pt x="125" y="42"/>
                </a:lnTo>
                <a:lnTo>
                  <a:pt x="107" y="43"/>
                </a:lnTo>
                <a:lnTo>
                  <a:pt x="100" y="55"/>
                </a:lnTo>
                <a:lnTo>
                  <a:pt x="91" y="56"/>
                </a:lnTo>
                <a:lnTo>
                  <a:pt x="89" y="49"/>
                </a:lnTo>
                <a:lnTo>
                  <a:pt x="84" y="53"/>
                </a:lnTo>
                <a:lnTo>
                  <a:pt x="79" y="52"/>
                </a:lnTo>
                <a:lnTo>
                  <a:pt x="79" y="55"/>
                </a:lnTo>
                <a:lnTo>
                  <a:pt x="66" y="60"/>
                </a:lnTo>
                <a:lnTo>
                  <a:pt x="65" y="66"/>
                </a:lnTo>
                <a:lnTo>
                  <a:pt x="66" y="68"/>
                </a:lnTo>
                <a:lnTo>
                  <a:pt x="62" y="7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1" name="Freeform 150"/>
          <p:cNvSpPr>
            <a:spLocks/>
          </p:cNvSpPr>
          <p:nvPr/>
        </p:nvSpPr>
        <p:spPr bwMode="auto">
          <a:xfrm>
            <a:off x="6642100" y="4090988"/>
            <a:ext cx="77788" cy="41275"/>
          </a:xfrm>
          <a:custGeom>
            <a:avLst/>
            <a:gdLst>
              <a:gd name="T0" fmla="*/ 2147483647 w 47"/>
              <a:gd name="T1" fmla="*/ 2147483647 h 25"/>
              <a:gd name="T2" fmla="*/ 2147483647 w 47"/>
              <a:gd name="T3" fmla="*/ 2147483647 h 25"/>
              <a:gd name="T4" fmla="*/ 2147483647 w 47"/>
              <a:gd name="T5" fmla="*/ 0 h 25"/>
              <a:gd name="T6" fmla="*/ 2147483647 w 47"/>
              <a:gd name="T7" fmla="*/ 2147483647 h 25"/>
              <a:gd name="T8" fmla="*/ 2147483647 w 47"/>
              <a:gd name="T9" fmla="*/ 2147483647 h 25"/>
              <a:gd name="T10" fmla="*/ 2147483647 w 47"/>
              <a:gd name="T11" fmla="*/ 2147483647 h 25"/>
              <a:gd name="T12" fmla="*/ 2147483647 w 47"/>
              <a:gd name="T13" fmla="*/ 2147483647 h 25"/>
              <a:gd name="T14" fmla="*/ 2147483647 w 47"/>
              <a:gd name="T15" fmla="*/ 2147483647 h 25"/>
              <a:gd name="T16" fmla="*/ 2147483647 w 47"/>
              <a:gd name="T17" fmla="*/ 2147483647 h 25"/>
              <a:gd name="T18" fmla="*/ 2147483647 w 47"/>
              <a:gd name="T19" fmla="*/ 2147483647 h 25"/>
              <a:gd name="T20" fmla="*/ 2147483647 w 47"/>
              <a:gd name="T21" fmla="*/ 2147483647 h 25"/>
              <a:gd name="T22" fmla="*/ 2147483647 w 47"/>
              <a:gd name="T23" fmla="*/ 2147483647 h 25"/>
              <a:gd name="T24" fmla="*/ 2147483647 w 47"/>
              <a:gd name="T25" fmla="*/ 2147483647 h 25"/>
              <a:gd name="T26" fmla="*/ 2147483647 w 47"/>
              <a:gd name="T27" fmla="*/ 2147483647 h 25"/>
              <a:gd name="T28" fmla="*/ 2147483647 w 47"/>
              <a:gd name="T29" fmla="*/ 2147483647 h 25"/>
              <a:gd name="T30" fmla="*/ 2147483647 w 47"/>
              <a:gd name="T31" fmla="*/ 2147483647 h 25"/>
              <a:gd name="T32" fmla="*/ 2147483647 w 47"/>
              <a:gd name="T33" fmla="*/ 2147483647 h 25"/>
              <a:gd name="T34" fmla="*/ 0 w 47"/>
              <a:gd name="T35" fmla="*/ 2147483647 h 25"/>
              <a:gd name="T36" fmla="*/ 2147483647 w 47"/>
              <a:gd name="T37" fmla="*/ 2147483647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25">
                <a:moveTo>
                  <a:pt x="2" y="16"/>
                </a:moveTo>
                <a:lnTo>
                  <a:pt x="10" y="4"/>
                </a:lnTo>
                <a:lnTo>
                  <a:pt x="17" y="0"/>
                </a:lnTo>
                <a:lnTo>
                  <a:pt x="23" y="1"/>
                </a:lnTo>
                <a:lnTo>
                  <a:pt x="23" y="4"/>
                </a:lnTo>
                <a:lnTo>
                  <a:pt x="33" y="6"/>
                </a:lnTo>
                <a:lnTo>
                  <a:pt x="36" y="4"/>
                </a:lnTo>
                <a:lnTo>
                  <a:pt x="41" y="6"/>
                </a:lnTo>
                <a:lnTo>
                  <a:pt x="41" y="9"/>
                </a:lnTo>
                <a:lnTo>
                  <a:pt x="41" y="13"/>
                </a:lnTo>
                <a:lnTo>
                  <a:pt x="46" y="14"/>
                </a:lnTo>
                <a:lnTo>
                  <a:pt x="47" y="17"/>
                </a:lnTo>
                <a:lnTo>
                  <a:pt x="46" y="23"/>
                </a:lnTo>
                <a:lnTo>
                  <a:pt x="27" y="25"/>
                </a:lnTo>
                <a:lnTo>
                  <a:pt x="23" y="22"/>
                </a:lnTo>
                <a:lnTo>
                  <a:pt x="12" y="25"/>
                </a:lnTo>
                <a:lnTo>
                  <a:pt x="2" y="21"/>
                </a:lnTo>
                <a:lnTo>
                  <a:pt x="0" y="19"/>
                </a:lnTo>
                <a:lnTo>
                  <a:pt x="2" y="16"/>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2" name="Freeform 151"/>
          <p:cNvSpPr>
            <a:spLocks/>
          </p:cNvSpPr>
          <p:nvPr/>
        </p:nvSpPr>
        <p:spPr bwMode="auto">
          <a:xfrm>
            <a:off x="7370763" y="4170363"/>
            <a:ext cx="46037" cy="85725"/>
          </a:xfrm>
          <a:custGeom>
            <a:avLst/>
            <a:gdLst>
              <a:gd name="T0" fmla="*/ 2147483647 w 28"/>
              <a:gd name="T1" fmla="*/ 2147483647 h 52"/>
              <a:gd name="T2" fmla="*/ 2147483647 w 28"/>
              <a:gd name="T3" fmla="*/ 0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2147483647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52">
                <a:moveTo>
                  <a:pt x="20" y="2"/>
                </a:moveTo>
                <a:lnTo>
                  <a:pt x="21" y="0"/>
                </a:lnTo>
                <a:lnTo>
                  <a:pt x="28" y="4"/>
                </a:lnTo>
                <a:lnTo>
                  <a:pt x="25" y="7"/>
                </a:lnTo>
                <a:lnTo>
                  <a:pt x="25" y="12"/>
                </a:lnTo>
                <a:lnTo>
                  <a:pt x="18" y="34"/>
                </a:lnTo>
                <a:lnTo>
                  <a:pt x="9" y="52"/>
                </a:lnTo>
                <a:lnTo>
                  <a:pt x="8" y="46"/>
                </a:lnTo>
                <a:lnTo>
                  <a:pt x="4" y="42"/>
                </a:lnTo>
                <a:lnTo>
                  <a:pt x="0" y="34"/>
                </a:lnTo>
                <a:lnTo>
                  <a:pt x="1" y="26"/>
                </a:lnTo>
                <a:lnTo>
                  <a:pt x="13" y="4"/>
                </a:lnTo>
                <a:lnTo>
                  <a:pt x="20" y="2"/>
                </a:lnTo>
                <a:close/>
              </a:path>
            </a:pathLst>
          </a:custGeom>
          <a:solidFill>
            <a:srgbClr val="DDDDDD"/>
          </a:solidFill>
          <a:ln w="4826">
            <a:solidFill>
              <a:schemeClr val="bg2"/>
            </a:solidFill>
            <a:prstDash val="solid"/>
            <a:round/>
            <a:headEnd/>
            <a:tailEnd/>
          </a:ln>
        </p:spPr>
        <p:txBody>
          <a:bodyPr/>
          <a:lstStyle/>
          <a:p>
            <a:endParaRPr lang="en-US"/>
          </a:p>
        </p:txBody>
      </p:sp>
      <p:sp>
        <p:nvSpPr>
          <p:cNvPr id="3223" name="Freeform 152"/>
          <p:cNvSpPr>
            <a:spLocks noEditPoints="1"/>
          </p:cNvSpPr>
          <p:nvPr/>
        </p:nvSpPr>
        <p:spPr bwMode="auto">
          <a:xfrm>
            <a:off x="6624638" y="4135438"/>
            <a:ext cx="107950" cy="147637"/>
          </a:xfrm>
          <a:custGeom>
            <a:avLst/>
            <a:gdLst>
              <a:gd name="T0" fmla="*/ 2147483647 w 65"/>
              <a:gd name="T1" fmla="*/ 2147483647 h 90"/>
              <a:gd name="T2" fmla="*/ 2147483647 w 65"/>
              <a:gd name="T3" fmla="*/ 2147483647 h 90"/>
              <a:gd name="T4" fmla="*/ 2147483647 w 65"/>
              <a:gd name="T5" fmla="*/ 2147483647 h 90"/>
              <a:gd name="T6" fmla="*/ 2147483647 w 65"/>
              <a:gd name="T7" fmla="*/ 2147483647 h 90"/>
              <a:gd name="T8" fmla="*/ 2147483647 w 65"/>
              <a:gd name="T9" fmla="*/ 2147483647 h 90"/>
              <a:gd name="T10" fmla="*/ 2147483647 w 65"/>
              <a:gd name="T11" fmla="*/ 2147483647 h 90"/>
              <a:gd name="T12" fmla="*/ 2147483647 w 65"/>
              <a:gd name="T13" fmla="*/ 2147483647 h 90"/>
              <a:gd name="T14" fmla="*/ 2147483647 w 65"/>
              <a:gd name="T15" fmla="*/ 2147483647 h 90"/>
              <a:gd name="T16" fmla="*/ 0 w 65"/>
              <a:gd name="T17" fmla="*/ 2147483647 h 90"/>
              <a:gd name="T18" fmla="*/ 2147483647 w 65"/>
              <a:gd name="T19" fmla="*/ 2147483647 h 90"/>
              <a:gd name="T20" fmla="*/ 2147483647 w 65"/>
              <a:gd name="T21" fmla="*/ 2147483647 h 90"/>
              <a:gd name="T22" fmla="*/ 0 w 65"/>
              <a:gd name="T23" fmla="*/ 2147483647 h 90"/>
              <a:gd name="T24" fmla="*/ 2147483647 w 65"/>
              <a:gd name="T25" fmla="*/ 2147483647 h 90"/>
              <a:gd name="T26" fmla="*/ 2147483647 w 65"/>
              <a:gd name="T27" fmla="*/ 0 h 90"/>
              <a:gd name="T28" fmla="*/ 2147483647 w 65"/>
              <a:gd name="T29" fmla="*/ 2147483647 h 90"/>
              <a:gd name="T30" fmla="*/ 2147483647 w 65"/>
              <a:gd name="T31" fmla="*/ 2147483647 h 90"/>
              <a:gd name="T32" fmla="*/ 2147483647 w 65"/>
              <a:gd name="T33" fmla="*/ 2147483647 h 90"/>
              <a:gd name="T34" fmla="*/ 2147483647 w 65"/>
              <a:gd name="T35" fmla="*/ 2147483647 h 90"/>
              <a:gd name="T36" fmla="*/ 2147483647 w 65"/>
              <a:gd name="T37" fmla="*/ 2147483647 h 90"/>
              <a:gd name="T38" fmla="*/ 2147483647 w 65"/>
              <a:gd name="T39" fmla="*/ 2147483647 h 90"/>
              <a:gd name="T40" fmla="*/ 2147483647 w 65"/>
              <a:gd name="T41" fmla="*/ 2147483647 h 90"/>
              <a:gd name="T42" fmla="*/ 2147483647 w 65"/>
              <a:gd name="T43" fmla="*/ 2147483647 h 90"/>
              <a:gd name="T44" fmla="*/ 2147483647 w 65"/>
              <a:gd name="T45" fmla="*/ 2147483647 h 90"/>
              <a:gd name="T46" fmla="*/ 2147483647 w 65"/>
              <a:gd name="T47" fmla="*/ 2147483647 h 90"/>
              <a:gd name="T48" fmla="*/ 2147483647 w 65"/>
              <a:gd name="T49" fmla="*/ 2147483647 h 90"/>
              <a:gd name="T50" fmla="*/ 2147483647 w 65"/>
              <a:gd name="T51" fmla="*/ 2147483647 h 90"/>
              <a:gd name="T52" fmla="*/ 2147483647 w 65"/>
              <a:gd name="T53" fmla="*/ 2147483647 h 90"/>
              <a:gd name="T54" fmla="*/ 2147483647 w 65"/>
              <a:gd name="T55" fmla="*/ 2147483647 h 90"/>
              <a:gd name="T56" fmla="*/ 2147483647 w 65"/>
              <a:gd name="T57" fmla="*/ 2147483647 h 90"/>
              <a:gd name="T58" fmla="*/ 2147483647 w 65"/>
              <a:gd name="T59" fmla="*/ 2147483647 h 90"/>
              <a:gd name="T60" fmla="*/ 2147483647 w 65"/>
              <a:gd name="T61" fmla="*/ 2147483647 h 90"/>
              <a:gd name="T62" fmla="*/ 2147483647 w 65"/>
              <a:gd name="T63" fmla="*/ 2147483647 h 90"/>
              <a:gd name="T64" fmla="*/ 2147483647 w 65"/>
              <a:gd name="T65" fmla="*/ 2147483647 h 90"/>
              <a:gd name="T66" fmla="*/ 2147483647 w 65"/>
              <a:gd name="T67" fmla="*/ 2147483647 h 90"/>
              <a:gd name="T68" fmla="*/ 2147483647 w 65"/>
              <a:gd name="T69" fmla="*/ 2147483647 h 90"/>
              <a:gd name="T70" fmla="*/ 2147483647 w 65"/>
              <a:gd name="T71" fmla="*/ 2147483647 h 90"/>
              <a:gd name="T72" fmla="*/ 2147483647 w 65"/>
              <a:gd name="T73" fmla="*/ 2147483647 h 90"/>
              <a:gd name="T74" fmla="*/ 2147483647 w 65"/>
              <a:gd name="T75" fmla="*/ 2147483647 h 90"/>
              <a:gd name="T76" fmla="*/ 2147483647 w 65"/>
              <a:gd name="T77" fmla="*/ 2147483647 h 90"/>
              <a:gd name="T78" fmla="*/ 2147483647 w 65"/>
              <a:gd name="T79" fmla="*/ 2147483647 h 90"/>
              <a:gd name="T80" fmla="*/ 2147483647 w 65"/>
              <a:gd name="T81" fmla="*/ 2147483647 h 90"/>
              <a:gd name="T82" fmla="*/ 2147483647 w 65"/>
              <a:gd name="T83" fmla="*/ 2147483647 h 90"/>
              <a:gd name="T84" fmla="*/ 2147483647 w 65"/>
              <a:gd name="T85" fmla="*/ 2147483647 h 90"/>
              <a:gd name="T86" fmla="*/ 2147483647 w 65"/>
              <a:gd name="T87" fmla="*/ 2147483647 h 90"/>
              <a:gd name="T88" fmla="*/ 2147483647 w 65"/>
              <a:gd name="T89" fmla="*/ 2147483647 h 90"/>
              <a:gd name="T90" fmla="*/ 2147483647 w 65"/>
              <a:gd name="T91" fmla="*/ 2147483647 h 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5" h="90">
                <a:moveTo>
                  <a:pt x="37" y="71"/>
                </a:moveTo>
                <a:lnTo>
                  <a:pt x="35" y="62"/>
                </a:lnTo>
                <a:lnTo>
                  <a:pt x="37" y="59"/>
                </a:lnTo>
                <a:lnTo>
                  <a:pt x="39" y="65"/>
                </a:lnTo>
                <a:lnTo>
                  <a:pt x="37" y="71"/>
                </a:lnTo>
                <a:close/>
                <a:moveTo>
                  <a:pt x="42" y="70"/>
                </a:moveTo>
                <a:lnTo>
                  <a:pt x="43" y="63"/>
                </a:lnTo>
                <a:lnTo>
                  <a:pt x="44" y="68"/>
                </a:lnTo>
                <a:lnTo>
                  <a:pt x="42" y="70"/>
                </a:lnTo>
                <a:close/>
                <a:moveTo>
                  <a:pt x="14" y="70"/>
                </a:moveTo>
                <a:lnTo>
                  <a:pt x="11" y="56"/>
                </a:lnTo>
                <a:lnTo>
                  <a:pt x="13" y="53"/>
                </a:lnTo>
                <a:lnTo>
                  <a:pt x="10" y="52"/>
                </a:lnTo>
                <a:lnTo>
                  <a:pt x="10" y="49"/>
                </a:lnTo>
                <a:lnTo>
                  <a:pt x="7" y="46"/>
                </a:lnTo>
                <a:lnTo>
                  <a:pt x="10" y="37"/>
                </a:lnTo>
                <a:lnTo>
                  <a:pt x="1" y="33"/>
                </a:lnTo>
                <a:lnTo>
                  <a:pt x="0" y="30"/>
                </a:lnTo>
                <a:lnTo>
                  <a:pt x="1" y="26"/>
                </a:lnTo>
                <a:lnTo>
                  <a:pt x="4" y="26"/>
                </a:lnTo>
                <a:lnTo>
                  <a:pt x="5" y="22"/>
                </a:lnTo>
                <a:lnTo>
                  <a:pt x="12" y="23"/>
                </a:lnTo>
                <a:lnTo>
                  <a:pt x="13" y="21"/>
                </a:lnTo>
                <a:lnTo>
                  <a:pt x="0" y="12"/>
                </a:lnTo>
                <a:lnTo>
                  <a:pt x="1" y="7"/>
                </a:lnTo>
                <a:lnTo>
                  <a:pt x="7" y="4"/>
                </a:lnTo>
                <a:lnTo>
                  <a:pt x="4" y="2"/>
                </a:lnTo>
                <a:lnTo>
                  <a:pt x="5" y="0"/>
                </a:lnTo>
                <a:lnTo>
                  <a:pt x="11" y="6"/>
                </a:lnTo>
                <a:lnTo>
                  <a:pt x="14" y="6"/>
                </a:lnTo>
                <a:lnTo>
                  <a:pt x="12" y="3"/>
                </a:lnTo>
                <a:lnTo>
                  <a:pt x="14" y="4"/>
                </a:lnTo>
                <a:lnTo>
                  <a:pt x="18" y="9"/>
                </a:lnTo>
                <a:lnTo>
                  <a:pt x="21" y="10"/>
                </a:lnTo>
                <a:lnTo>
                  <a:pt x="22" y="6"/>
                </a:lnTo>
                <a:lnTo>
                  <a:pt x="23" y="7"/>
                </a:lnTo>
                <a:lnTo>
                  <a:pt x="25" y="21"/>
                </a:lnTo>
                <a:lnTo>
                  <a:pt x="33" y="23"/>
                </a:lnTo>
                <a:lnTo>
                  <a:pt x="56" y="22"/>
                </a:lnTo>
                <a:lnTo>
                  <a:pt x="61" y="25"/>
                </a:lnTo>
                <a:lnTo>
                  <a:pt x="63" y="27"/>
                </a:lnTo>
                <a:lnTo>
                  <a:pt x="59" y="27"/>
                </a:lnTo>
                <a:lnTo>
                  <a:pt x="57" y="35"/>
                </a:lnTo>
                <a:lnTo>
                  <a:pt x="54" y="39"/>
                </a:lnTo>
                <a:lnTo>
                  <a:pt x="47" y="39"/>
                </a:lnTo>
                <a:lnTo>
                  <a:pt x="44" y="47"/>
                </a:lnTo>
                <a:lnTo>
                  <a:pt x="46" y="55"/>
                </a:lnTo>
                <a:lnTo>
                  <a:pt x="48" y="52"/>
                </a:lnTo>
                <a:lnTo>
                  <a:pt x="50" y="57"/>
                </a:lnTo>
                <a:lnTo>
                  <a:pt x="53" y="55"/>
                </a:lnTo>
                <a:lnTo>
                  <a:pt x="55" y="45"/>
                </a:lnTo>
                <a:lnTo>
                  <a:pt x="60" y="45"/>
                </a:lnTo>
                <a:lnTo>
                  <a:pt x="64" y="72"/>
                </a:lnTo>
                <a:lnTo>
                  <a:pt x="65" y="82"/>
                </a:lnTo>
                <a:lnTo>
                  <a:pt x="59" y="81"/>
                </a:lnTo>
                <a:lnTo>
                  <a:pt x="59" y="86"/>
                </a:lnTo>
                <a:lnTo>
                  <a:pt x="60" y="90"/>
                </a:lnTo>
                <a:lnTo>
                  <a:pt x="56" y="84"/>
                </a:lnTo>
                <a:lnTo>
                  <a:pt x="56" y="77"/>
                </a:lnTo>
                <a:lnTo>
                  <a:pt x="51" y="63"/>
                </a:lnTo>
                <a:lnTo>
                  <a:pt x="48" y="59"/>
                </a:lnTo>
                <a:lnTo>
                  <a:pt x="45" y="63"/>
                </a:lnTo>
                <a:lnTo>
                  <a:pt x="39" y="61"/>
                </a:lnTo>
                <a:lnTo>
                  <a:pt x="36" y="55"/>
                </a:lnTo>
                <a:lnTo>
                  <a:pt x="36" y="49"/>
                </a:lnTo>
                <a:lnTo>
                  <a:pt x="37" y="48"/>
                </a:lnTo>
                <a:lnTo>
                  <a:pt x="35" y="47"/>
                </a:lnTo>
                <a:lnTo>
                  <a:pt x="34" y="47"/>
                </a:lnTo>
                <a:lnTo>
                  <a:pt x="35" y="50"/>
                </a:lnTo>
                <a:lnTo>
                  <a:pt x="31" y="50"/>
                </a:lnTo>
                <a:lnTo>
                  <a:pt x="36" y="53"/>
                </a:lnTo>
                <a:lnTo>
                  <a:pt x="33" y="60"/>
                </a:lnTo>
                <a:lnTo>
                  <a:pt x="36" y="67"/>
                </a:lnTo>
                <a:lnTo>
                  <a:pt x="34" y="70"/>
                </a:lnTo>
                <a:lnTo>
                  <a:pt x="33" y="67"/>
                </a:lnTo>
                <a:lnTo>
                  <a:pt x="31" y="74"/>
                </a:lnTo>
                <a:lnTo>
                  <a:pt x="27" y="74"/>
                </a:lnTo>
                <a:lnTo>
                  <a:pt x="31" y="68"/>
                </a:lnTo>
                <a:lnTo>
                  <a:pt x="28" y="72"/>
                </a:lnTo>
                <a:lnTo>
                  <a:pt x="29" y="69"/>
                </a:lnTo>
                <a:lnTo>
                  <a:pt x="26" y="71"/>
                </a:lnTo>
                <a:lnTo>
                  <a:pt x="27" y="64"/>
                </a:lnTo>
                <a:lnTo>
                  <a:pt x="25" y="67"/>
                </a:lnTo>
                <a:lnTo>
                  <a:pt x="26" y="73"/>
                </a:lnTo>
                <a:lnTo>
                  <a:pt x="22" y="76"/>
                </a:lnTo>
                <a:lnTo>
                  <a:pt x="22" y="67"/>
                </a:lnTo>
                <a:lnTo>
                  <a:pt x="20" y="71"/>
                </a:lnTo>
                <a:lnTo>
                  <a:pt x="20" y="67"/>
                </a:lnTo>
                <a:lnTo>
                  <a:pt x="20" y="75"/>
                </a:lnTo>
                <a:lnTo>
                  <a:pt x="18" y="72"/>
                </a:lnTo>
                <a:lnTo>
                  <a:pt x="16" y="77"/>
                </a:lnTo>
                <a:lnTo>
                  <a:pt x="14" y="7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4" name="Freeform 153"/>
          <p:cNvSpPr>
            <a:spLocks noEditPoints="1"/>
          </p:cNvSpPr>
          <p:nvPr/>
        </p:nvSpPr>
        <p:spPr bwMode="auto">
          <a:xfrm>
            <a:off x="6723063" y="4084638"/>
            <a:ext cx="206375" cy="458787"/>
          </a:xfrm>
          <a:custGeom>
            <a:avLst/>
            <a:gdLst>
              <a:gd name="T0" fmla="*/ 2147483647 w 126"/>
              <a:gd name="T1" fmla="*/ 2147483647 h 279"/>
              <a:gd name="T2" fmla="*/ 2147483647 w 126"/>
              <a:gd name="T3" fmla="*/ 2147483647 h 279"/>
              <a:gd name="T4" fmla="*/ 2147483647 w 126"/>
              <a:gd name="T5" fmla="*/ 2147483647 h 279"/>
              <a:gd name="T6" fmla="*/ 2147483647 w 126"/>
              <a:gd name="T7" fmla="*/ 2147483647 h 279"/>
              <a:gd name="T8" fmla="*/ 2147483647 w 126"/>
              <a:gd name="T9" fmla="*/ 2147483647 h 279"/>
              <a:gd name="T10" fmla="*/ 2147483647 w 126"/>
              <a:gd name="T11" fmla="*/ 2147483647 h 279"/>
              <a:gd name="T12" fmla="*/ 2147483647 w 126"/>
              <a:gd name="T13" fmla="*/ 2147483647 h 279"/>
              <a:gd name="T14" fmla="*/ 2147483647 w 126"/>
              <a:gd name="T15" fmla="*/ 2147483647 h 279"/>
              <a:gd name="T16" fmla="*/ 2147483647 w 126"/>
              <a:gd name="T17" fmla="*/ 2147483647 h 279"/>
              <a:gd name="T18" fmla="*/ 2147483647 w 126"/>
              <a:gd name="T19" fmla="*/ 2147483647 h 279"/>
              <a:gd name="T20" fmla="*/ 2147483647 w 126"/>
              <a:gd name="T21" fmla="*/ 2147483647 h 279"/>
              <a:gd name="T22" fmla="*/ 2147483647 w 126"/>
              <a:gd name="T23" fmla="*/ 2147483647 h 279"/>
              <a:gd name="T24" fmla="*/ 2147483647 w 126"/>
              <a:gd name="T25" fmla="*/ 2147483647 h 279"/>
              <a:gd name="T26" fmla="*/ 2147483647 w 126"/>
              <a:gd name="T27" fmla="*/ 2147483647 h 279"/>
              <a:gd name="T28" fmla="*/ 2147483647 w 126"/>
              <a:gd name="T29" fmla="*/ 2147483647 h 279"/>
              <a:gd name="T30" fmla="*/ 2147483647 w 126"/>
              <a:gd name="T31" fmla="*/ 0 h 279"/>
              <a:gd name="T32" fmla="*/ 2147483647 w 126"/>
              <a:gd name="T33" fmla="*/ 2147483647 h 279"/>
              <a:gd name="T34" fmla="*/ 2147483647 w 126"/>
              <a:gd name="T35" fmla="*/ 2147483647 h 279"/>
              <a:gd name="T36" fmla="*/ 2147483647 w 126"/>
              <a:gd name="T37" fmla="*/ 2147483647 h 279"/>
              <a:gd name="T38" fmla="*/ 2147483647 w 126"/>
              <a:gd name="T39" fmla="*/ 2147483647 h 279"/>
              <a:gd name="T40" fmla="*/ 2147483647 w 126"/>
              <a:gd name="T41" fmla="*/ 2147483647 h 279"/>
              <a:gd name="T42" fmla="*/ 2147483647 w 126"/>
              <a:gd name="T43" fmla="*/ 2147483647 h 279"/>
              <a:gd name="T44" fmla="*/ 2147483647 w 126"/>
              <a:gd name="T45" fmla="*/ 2147483647 h 279"/>
              <a:gd name="T46" fmla="*/ 2147483647 w 126"/>
              <a:gd name="T47" fmla="*/ 2147483647 h 279"/>
              <a:gd name="T48" fmla="*/ 2147483647 w 126"/>
              <a:gd name="T49" fmla="*/ 2147483647 h 279"/>
              <a:gd name="T50" fmla="*/ 2147483647 w 126"/>
              <a:gd name="T51" fmla="*/ 2147483647 h 279"/>
              <a:gd name="T52" fmla="*/ 2147483647 w 126"/>
              <a:gd name="T53" fmla="*/ 2147483647 h 279"/>
              <a:gd name="T54" fmla="*/ 2147483647 w 126"/>
              <a:gd name="T55" fmla="*/ 2147483647 h 279"/>
              <a:gd name="T56" fmla="*/ 2147483647 w 126"/>
              <a:gd name="T57" fmla="*/ 2147483647 h 279"/>
              <a:gd name="T58" fmla="*/ 2147483647 w 126"/>
              <a:gd name="T59" fmla="*/ 2147483647 h 279"/>
              <a:gd name="T60" fmla="*/ 2147483647 w 126"/>
              <a:gd name="T61" fmla="*/ 2147483647 h 279"/>
              <a:gd name="T62" fmla="*/ 2147483647 w 126"/>
              <a:gd name="T63" fmla="*/ 2147483647 h 279"/>
              <a:gd name="T64" fmla="*/ 2147483647 w 126"/>
              <a:gd name="T65" fmla="*/ 2147483647 h 279"/>
              <a:gd name="T66" fmla="*/ 2147483647 w 126"/>
              <a:gd name="T67" fmla="*/ 2147483647 h 279"/>
              <a:gd name="T68" fmla="*/ 2147483647 w 126"/>
              <a:gd name="T69" fmla="*/ 2147483647 h 279"/>
              <a:gd name="T70" fmla="*/ 2147483647 w 126"/>
              <a:gd name="T71" fmla="*/ 2147483647 h 279"/>
              <a:gd name="T72" fmla="*/ 2147483647 w 126"/>
              <a:gd name="T73" fmla="*/ 2147483647 h 279"/>
              <a:gd name="T74" fmla="*/ 2147483647 w 126"/>
              <a:gd name="T75" fmla="*/ 2147483647 h 279"/>
              <a:gd name="T76" fmla="*/ 2147483647 w 126"/>
              <a:gd name="T77" fmla="*/ 2147483647 h 279"/>
              <a:gd name="T78" fmla="*/ 2147483647 w 126"/>
              <a:gd name="T79" fmla="*/ 2147483647 h 279"/>
              <a:gd name="T80" fmla="*/ 2147483647 w 126"/>
              <a:gd name="T81" fmla="*/ 2147483647 h 279"/>
              <a:gd name="T82" fmla="*/ 2147483647 w 126"/>
              <a:gd name="T83" fmla="*/ 2147483647 h 279"/>
              <a:gd name="T84" fmla="*/ 2147483647 w 126"/>
              <a:gd name="T85" fmla="*/ 2147483647 h 279"/>
              <a:gd name="T86" fmla="*/ 2147483647 w 126"/>
              <a:gd name="T87" fmla="*/ 2147483647 h 279"/>
              <a:gd name="T88" fmla="*/ 2147483647 w 126"/>
              <a:gd name="T89" fmla="*/ 2147483647 h 279"/>
              <a:gd name="T90" fmla="*/ 2147483647 w 126"/>
              <a:gd name="T91" fmla="*/ 2147483647 h 279"/>
              <a:gd name="T92" fmla="*/ 2147483647 w 126"/>
              <a:gd name="T93" fmla="*/ 2147483647 h 279"/>
              <a:gd name="T94" fmla="*/ 2147483647 w 126"/>
              <a:gd name="T95" fmla="*/ 2147483647 h 279"/>
              <a:gd name="T96" fmla="*/ 2147483647 w 126"/>
              <a:gd name="T97" fmla="*/ 2147483647 h 279"/>
              <a:gd name="T98" fmla="*/ 2147483647 w 126"/>
              <a:gd name="T99" fmla="*/ 2147483647 h 279"/>
              <a:gd name="T100" fmla="*/ 2147483647 w 126"/>
              <a:gd name="T101" fmla="*/ 2147483647 h 279"/>
              <a:gd name="T102" fmla="*/ 2147483647 w 126"/>
              <a:gd name="T103" fmla="*/ 2147483647 h 279"/>
              <a:gd name="T104" fmla="*/ 2147483647 w 126"/>
              <a:gd name="T105" fmla="*/ 2147483647 h 279"/>
              <a:gd name="T106" fmla="*/ 2147483647 w 126"/>
              <a:gd name="T107" fmla="*/ 2147483647 h 279"/>
              <a:gd name="T108" fmla="*/ 2147483647 w 126"/>
              <a:gd name="T109" fmla="*/ 2147483647 h 279"/>
              <a:gd name="T110" fmla="*/ 0 w 126"/>
              <a:gd name="T111" fmla="*/ 2147483647 h 2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 h="279">
                <a:moveTo>
                  <a:pt x="86" y="245"/>
                </a:moveTo>
                <a:lnTo>
                  <a:pt x="86" y="240"/>
                </a:lnTo>
                <a:lnTo>
                  <a:pt x="88" y="243"/>
                </a:lnTo>
                <a:lnTo>
                  <a:pt x="86" y="245"/>
                </a:lnTo>
                <a:close/>
                <a:moveTo>
                  <a:pt x="88" y="256"/>
                </a:moveTo>
                <a:lnTo>
                  <a:pt x="87" y="253"/>
                </a:lnTo>
                <a:lnTo>
                  <a:pt x="89" y="253"/>
                </a:lnTo>
                <a:lnTo>
                  <a:pt x="89" y="256"/>
                </a:lnTo>
                <a:lnTo>
                  <a:pt x="88" y="256"/>
                </a:lnTo>
                <a:close/>
                <a:moveTo>
                  <a:pt x="24" y="142"/>
                </a:moveTo>
                <a:lnTo>
                  <a:pt x="24" y="142"/>
                </a:lnTo>
                <a:lnTo>
                  <a:pt x="24" y="143"/>
                </a:lnTo>
                <a:lnTo>
                  <a:pt x="23" y="143"/>
                </a:lnTo>
                <a:lnTo>
                  <a:pt x="22" y="143"/>
                </a:lnTo>
                <a:lnTo>
                  <a:pt x="20" y="140"/>
                </a:lnTo>
                <a:lnTo>
                  <a:pt x="24" y="142"/>
                </a:lnTo>
                <a:close/>
                <a:moveTo>
                  <a:pt x="22" y="144"/>
                </a:moveTo>
                <a:lnTo>
                  <a:pt x="24" y="144"/>
                </a:lnTo>
                <a:lnTo>
                  <a:pt x="24" y="150"/>
                </a:lnTo>
                <a:lnTo>
                  <a:pt x="18" y="142"/>
                </a:lnTo>
                <a:lnTo>
                  <a:pt x="22" y="144"/>
                </a:lnTo>
                <a:close/>
                <a:moveTo>
                  <a:pt x="20" y="149"/>
                </a:moveTo>
                <a:lnTo>
                  <a:pt x="21" y="152"/>
                </a:lnTo>
                <a:lnTo>
                  <a:pt x="18" y="150"/>
                </a:lnTo>
                <a:lnTo>
                  <a:pt x="20" y="149"/>
                </a:lnTo>
                <a:close/>
                <a:moveTo>
                  <a:pt x="5" y="103"/>
                </a:moveTo>
                <a:lnTo>
                  <a:pt x="6" y="100"/>
                </a:lnTo>
                <a:lnTo>
                  <a:pt x="10" y="102"/>
                </a:lnTo>
                <a:lnTo>
                  <a:pt x="13" y="98"/>
                </a:lnTo>
                <a:lnTo>
                  <a:pt x="12" y="91"/>
                </a:lnTo>
                <a:lnTo>
                  <a:pt x="13" y="86"/>
                </a:lnTo>
                <a:lnTo>
                  <a:pt x="15" y="87"/>
                </a:lnTo>
                <a:lnTo>
                  <a:pt x="16" y="83"/>
                </a:lnTo>
                <a:lnTo>
                  <a:pt x="16" y="71"/>
                </a:lnTo>
                <a:lnTo>
                  <a:pt x="27" y="74"/>
                </a:lnTo>
                <a:lnTo>
                  <a:pt x="35" y="56"/>
                </a:lnTo>
                <a:lnTo>
                  <a:pt x="33" y="53"/>
                </a:lnTo>
                <a:lnTo>
                  <a:pt x="34" y="50"/>
                </a:lnTo>
                <a:lnTo>
                  <a:pt x="42" y="40"/>
                </a:lnTo>
                <a:lnTo>
                  <a:pt x="41" y="31"/>
                </a:lnTo>
                <a:lnTo>
                  <a:pt x="56" y="21"/>
                </a:lnTo>
                <a:lnTo>
                  <a:pt x="63" y="19"/>
                </a:lnTo>
                <a:lnTo>
                  <a:pt x="69" y="23"/>
                </a:lnTo>
                <a:lnTo>
                  <a:pt x="66" y="15"/>
                </a:lnTo>
                <a:lnTo>
                  <a:pt x="73" y="10"/>
                </a:lnTo>
                <a:lnTo>
                  <a:pt x="73" y="6"/>
                </a:lnTo>
                <a:lnTo>
                  <a:pt x="76" y="0"/>
                </a:lnTo>
                <a:lnTo>
                  <a:pt x="84" y="7"/>
                </a:lnTo>
                <a:lnTo>
                  <a:pt x="86" y="17"/>
                </a:lnTo>
                <a:lnTo>
                  <a:pt x="88" y="14"/>
                </a:lnTo>
                <a:lnTo>
                  <a:pt x="92" y="17"/>
                </a:lnTo>
                <a:lnTo>
                  <a:pt x="93" y="28"/>
                </a:lnTo>
                <a:lnTo>
                  <a:pt x="92" y="38"/>
                </a:lnTo>
                <a:lnTo>
                  <a:pt x="90" y="39"/>
                </a:lnTo>
                <a:lnTo>
                  <a:pt x="92" y="43"/>
                </a:lnTo>
                <a:lnTo>
                  <a:pt x="86" y="48"/>
                </a:lnTo>
                <a:lnTo>
                  <a:pt x="84" y="46"/>
                </a:lnTo>
                <a:lnTo>
                  <a:pt x="76" y="60"/>
                </a:lnTo>
                <a:lnTo>
                  <a:pt x="75" y="64"/>
                </a:lnTo>
                <a:lnTo>
                  <a:pt x="78" y="68"/>
                </a:lnTo>
                <a:lnTo>
                  <a:pt x="75" y="73"/>
                </a:lnTo>
                <a:lnTo>
                  <a:pt x="94" y="70"/>
                </a:lnTo>
                <a:lnTo>
                  <a:pt x="91" y="72"/>
                </a:lnTo>
                <a:lnTo>
                  <a:pt x="95" y="85"/>
                </a:lnTo>
                <a:lnTo>
                  <a:pt x="103" y="86"/>
                </a:lnTo>
                <a:lnTo>
                  <a:pt x="104" y="88"/>
                </a:lnTo>
                <a:lnTo>
                  <a:pt x="98" y="100"/>
                </a:lnTo>
                <a:lnTo>
                  <a:pt x="110" y="102"/>
                </a:lnTo>
                <a:lnTo>
                  <a:pt x="110" y="106"/>
                </a:lnTo>
                <a:lnTo>
                  <a:pt x="113" y="111"/>
                </a:lnTo>
                <a:lnTo>
                  <a:pt x="119" y="110"/>
                </a:lnTo>
                <a:lnTo>
                  <a:pt x="126" y="106"/>
                </a:lnTo>
                <a:lnTo>
                  <a:pt x="126" y="109"/>
                </a:lnTo>
                <a:lnTo>
                  <a:pt x="120" y="113"/>
                </a:lnTo>
                <a:lnTo>
                  <a:pt x="118" y="118"/>
                </a:lnTo>
                <a:lnTo>
                  <a:pt x="119" y="120"/>
                </a:lnTo>
                <a:lnTo>
                  <a:pt x="114" y="121"/>
                </a:lnTo>
                <a:lnTo>
                  <a:pt x="111" y="127"/>
                </a:lnTo>
                <a:lnTo>
                  <a:pt x="110" y="126"/>
                </a:lnTo>
                <a:lnTo>
                  <a:pt x="103" y="127"/>
                </a:lnTo>
                <a:lnTo>
                  <a:pt x="102" y="131"/>
                </a:lnTo>
                <a:lnTo>
                  <a:pt x="97" y="131"/>
                </a:lnTo>
                <a:lnTo>
                  <a:pt x="96" y="136"/>
                </a:lnTo>
                <a:lnTo>
                  <a:pt x="85" y="137"/>
                </a:lnTo>
                <a:lnTo>
                  <a:pt x="82" y="136"/>
                </a:lnTo>
                <a:lnTo>
                  <a:pt x="77" y="148"/>
                </a:lnTo>
                <a:lnTo>
                  <a:pt x="78" y="154"/>
                </a:lnTo>
                <a:lnTo>
                  <a:pt x="73" y="154"/>
                </a:lnTo>
                <a:lnTo>
                  <a:pt x="77" y="158"/>
                </a:lnTo>
                <a:lnTo>
                  <a:pt x="78" y="167"/>
                </a:lnTo>
                <a:lnTo>
                  <a:pt x="89" y="178"/>
                </a:lnTo>
                <a:lnTo>
                  <a:pt x="92" y="188"/>
                </a:lnTo>
                <a:lnTo>
                  <a:pt x="95" y="186"/>
                </a:lnTo>
                <a:lnTo>
                  <a:pt x="94" y="190"/>
                </a:lnTo>
                <a:lnTo>
                  <a:pt x="91" y="191"/>
                </a:lnTo>
                <a:lnTo>
                  <a:pt x="90" y="201"/>
                </a:lnTo>
                <a:lnTo>
                  <a:pt x="85" y="203"/>
                </a:lnTo>
                <a:lnTo>
                  <a:pt x="85" y="205"/>
                </a:lnTo>
                <a:lnTo>
                  <a:pt x="86" y="211"/>
                </a:lnTo>
                <a:lnTo>
                  <a:pt x="98" y="225"/>
                </a:lnTo>
                <a:lnTo>
                  <a:pt x="97" y="234"/>
                </a:lnTo>
                <a:lnTo>
                  <a:pt x="105" y="252"/>
                </a:lnTo>
                <a:lnTo>
                  <a:pt x="93" y="269"/>
                </a:lnTo>
                <a:lnTo>
                  <a:pt x="92" y="273"/>
                </a:lnTo>
                <a:lnTo>
                  <a:pt x="89" y="279"/>
                </a:lnTo>
                <a:lnTo>
                  <a:pt x="88" y="268"/>
                </a:lnTo>
                <a:lnTo>
                  <a:pt x="92" y="265"/>
                </a:lnTo>
                <a:lnTo>
                  <a:pt x="92" y="254"/>
                </a:lnTo>
                <a:lnTo>
                  <a:pt x="94" y="254"/>
                </a:lnTo>
                <a:lnTo>
                  <a:pt x="90" y="253"/>
                </a:lnTo>
                <a:lnTo>
                  <a:pt x="92" y="250"/>
                </a:lnTo>
                <a:lnTo>
                  <a:pt x="92" y="246"/>
                </a:lnTo>
                <a:lnTo>
                  <a:pt x="89" y="246"/>
                </a:lnTo>
                <a:lnTo>
                  <a:pt x="92" y="245"/>
                </a:lnTo>
                <a:lnTo>
                  <a:pt x="90" y="233"/>
                </a:lnTo>
                <a:lnTo>
                  <a:pt x="84" y="220"/>
                </a:lnTo>
                <a:lnTo>
                  <a:pt x="84" y="228"/>
                </a:lnTo>
                <a:lnTo>
                  <a:pt x="83" y="218"/>
                </a:lnTo>
                <a:lnTo>
                  <a:pt x="79" y="208"/>
                </a:lnTo>
                <a:lnTo>
                  <a:pt x="78" y="194"/>
                </a:lnTo>
                <a:lnTo>
                  <a:pt x="76" y="191"/>
                </a:lnTo>
                <a:lnTo>
                  <a:pt x="78" y="184"/>
                </a:lnTo>
                <a:lnTo>
                  <a:pt x="73" y="185"/>
                </a:lnTo>
                <a:lnTo>
                  <a:pt x="66" y="170"/>
                </a:lnTo>
                <a:lnTo>
                  <a:pt x="65" y="181"/>
                </a:lnTo>
                <a:lnTo>
                  <a:pt x="59" y="185"/>
                </a:lnTo>
                <a:lnTo>
                  <a:pt x="57" y="180"/>
                </a:lnTo>
                <a:lnTo>
                  <a:pt x="57" y="186"/>
                </a:lnTo>
                <a:lnTo>
                  <a:pt x="54" y="186"/>
                </a:lnTo>
                <a:lnTo>
                  <a:pt x="45" y="196"/>
                </a:lnTo>
                <a:lnTo>
                  <a:pt x="43" y="195"/>
                </a:lnTo>
                <a:lnTo>
                  <a:pt x="44" y="190"/>
                </a:lnTo>
                <a:lnTo>
                  <a:pt x="42" y="195"/>
                </a:lnTo>
                <a:lnTo>
                  <a:pt x="41" y="190"/>
                </a:lnTo>
                <a:lnTo>
                  <a:pt x="40" y="195"/>
                </a:lnTo>
                <a:lnTo>
                  <a:pt x="37" y="195"/>
                </a:lnTo>
                <a:lnTo>
                  <a:pt x="39" y="188"/>
                </a:lnTo>
                <a:lnTo>
                  <a:pt x="34" y="194"/>
                </a:lnTo>
                <a:lnTo>
                  <a:pt x="36" y="190"/>
                </a:lnTo>
                <a:lnTo>
                  <a:pt x="33" y="193"/>
                </a:lnTo>
                <a:lnTo>
                  <a:pt x="33" y="189"/>
                </a:lnTo>
                <a:lnTo>
                  <a:pt x="34" y="187"/>
                </a:lnTo>
                <a:lnTo>
                  <a:pt x="28" y="192"/>
                </a:lnTo>
                <a:lnTo>
                  <a:pt x="28" y="186"/>
                </a:lnTo>
                <a:lnTo>
                  <a:pt x="33" y="169"/>
                </a:lnTo>
                <a:lnTo>
                  <a:pt x="28" y="151"/>
                </a:lnTo>
                <a:lnTo>
                  <a:pt x="25" y="150"/>
                </a:lnTo>
                <a:lnTo>
                  <a:pt x="25" y="144"/>
                </a:lnTo>
                <a:lnTo>
                  <a:pt x="23" y="144"/>
                </a:lnTo>
                <a:lnTo>
                  <a:pt x="25" y="142"/>
                </a:lnTo>
                <a:lnTo>
                  <a:pt x="25" y="141"/>
                </a:lnTo>
                <a:lnTo>
                  <a:pt x="19" y="137"/>
                </a:lnTo>
                <a:lnTo>
                  <a:pt x="21" y="133"/>
                </a:lnTo>
                <a:lnTo>
                  <a:pt x="13" y="132"/>
                </a:lnTo>
                <a:lnTo>
                  <a:pt x="14" y="135"/>
                </a:lnTo>
                <a:lnTo>
                  <a:pt x="13" y="133"/>
                </a:lnTo>
                <a:lnTo>
                  <a:pt x="13" y="135"/>
                </a:lnTo>
                <a:lnTo>
                  <a:pt x="10" y="132"/>
                </a:lnTo>
                <a:lnTo>
                  <a:pt x="12" y="130"/>
                </a:lnTo>
                <a:lnTo>
                  <a:pt x="10" y="129"/>
                </a:lnTo>
                <a:lnTo>
                  <a:pt x="12" y="124"/>
                </a:lnTo>
                <a:lnTo>
                  <a:pt x="9" y="131"/>
                </a:lnTo>
                <a:lnTo>
                  <a:pt x="8" y="125"/>
                </a:lnTo>
                <a:lnTo>
                  <a:pt x="6" y="123"/>
                </a:lnTo>
                <a:lnTo>
                  <a:pt x="7" y="128"/>
                </a:lnTo>
                <a:lnTo>
                  <a:pt x="0" y="117"/>
                </a:lnTo>
                <a:lnTo>
                  <a:pt x="0" y="112"/>
                </a:lnTo>
                <a:lnTo>
                  <a:pt x="6" y="113"/>
                </a:lnTo>
                <a:lnTo>
                  <a:pt x="5" y="10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5" name="Freeform 154"/>
          <p:cNvSpPr>
            <a:spLocks noEditPoints="1"/>
          </p:cNvSpPr>
          <p:nvPr/>
        </p:nvSpPr>
        <p:spPr bwMode="auto">
          <a:xfrm>
            <a:off x="6934200" y="4191000"/>
            <a:ext cx="171450" cy="355600"/>
          </a:xfrm>
          <a:custGeom>
            <a:avLst/>
            <a:gdLst>
              <a:gd name="T0" fmla="*/ 2147483647 w 104"/>
              <a:gd name="T1" fmla="*/ 2147483647 h 216"/>
              <a:gd name="T2" fmla="*/ 2147483647 w 104"/>
              <a:gd name="T3" fmla="*/ 2147483647 h 216"/>
              <a:gd name="T4" fmla="*/ 2147483647 w 104"/>
              <a:gd name="T5" fmla="*/ 2147483647 h 216"/>
              <a:gd name="T6" fmla="*/ 2147483647 w 104"/>
              <a:gd name="T7" fmla="*/ 2147483647 h 216"/>
              <a:gd name="T8" fmla="*/ 2147483647 w 104"/>
              <a:gd name="T9" fmla="*/ 2147483647 h 216"/>
              <a:gd name="T10" fmla="*/ 2147483647 w 104"/>
              <a:gd name="T11" fmla="*/ 2147483647 h 216"/>
              <a:gd name="T12" fmla="*/ 2147483647 w 104"/>
              <a:gd name="T13" fmla="*/ 2147483647 h 216"/>
              <a:gd name="T14" fmla="*/ 2147483647 w 104"/>
              <a:gd name="T15" fmla="*/ 2147483647 h 216"/>
              <a:gd name="T16" fmla="*/ 2147483647 w 104"/>
              <a:gd name="T17" fmla="*/ 2147483647 h 216"/>
              <a:gd name="T18" fmla="*/ 2147483647 w 104"/>
              <a:gd name="T19" fmla="*/ 2147483647 h 216"/>
              <a:gd name="T20" fmla="*/ 2147483647 w 104"/>
              <a:gd name="T21" fmla="*/ 2147483647 h 216"/>
              <a:gd name="T22" fmla="*/ 2147483647 w 104"/>
              <a:gd name="T23" fmla="*/ 2147483647 h 216"/>
              <a:gd name="T24" fmla="*/ 2147483647 w 104"/>
              <a:gd name="T25" fmla="*/ 2147483647 h 216"/>
              <a:gd name="T26" fmla="*/ 2147483647 w 104"/>
              <a:gd name="T27" fmla="*/ 2147483647 h 216"/>
              <a:gd name="T28" fmla="*/ 0 w 104"/>
              <a:gd name="T29" fmla="*/ 2147483647 h 216"/>
              <a:gd name="T30" fmla="*/ 2147483647 w 104"/>
              <a:gd name="T31" fmla="*/ 2147483647 h 216"/>
              <a:gd name="T32" fmla="*/ 2147483647 w 104"/>
              <a:gd name="T33" fmla="*/ 2147483647 h 216"/>
              <a:gd name="T34" fmla="*/ 2147483647 w 104"/>
              <a:gd name="T35" fmla="*/ 2147483647 h 216"/>
              <a:gd name="T36" fmla="*/ 2147483647 w 104"/>
              <a:gd name="T37" fmla="*/ 2147483647 h 216"/>
              <a:gd name="T38" fmla="*/ 2147483647 w 104"/>
              <a:gd name="T39" fmla="*/ 2147483647 h 216"/>
              <a:gd name="T40" fmla="*/ 2147483647 w 104"/>
              <a:gd name="T41" fmla="*/ 2147483647 h 216"/>
              <a:gd name="T42" fmla="*/ 2147483647 w 104"/>
              <a:gd name="T43" fmla="*/ 2147483647 h 216"/>
              <a:gd name="T44" fmla="*/ 2147483647 w 104"/>
              <a:gd name="T45" fmla="*/ 2147483647 h 216"/>
              <a:gd name="T46" fmla="*/ 2147483647 w 104"/>
              <a:gd name="T47" fmla="*/ 2147483647 h 216"/>
              <a:gd name="T48" fmla="*/ 2147483647 w 104"/>
              <a:gd name="T49" fmla="*/ 2147483647 h 216"/>
              <a:gd name="T50" fmla="*/ 2147483647 w 104"/>
              <a:gd name="T51" fmla="*/ 2147483647 h 216"/>
              <a:gd name="T52" fmla="*/ 2147483647 w 104"/>
              <a:gd name="T53" fmla="*/ 2147483647 h 216"/>
              <a:gd name="T54" fmla="*/ 2147483647 w 104"/>
              <a:gd name="T55" fmla="*/ 2147483647 h 216"/>
              <a:gd name="T56" fmla="*/ 2147483647 w 104"/>
              <a:gd name="T57" fmla="*/ 2147483647 h 216"/>
              <a:gd name="T58" fmla="*/ 2147483647 w 104"/>
              <a:gd name="T59" fmla="*/ 2147483647 h 216"/>
              <a:gd name="T60" fmla="*/ 2147483647 w 104"/>
              <a:gd name="T61" fmla="*/ 2147483647 h 216"/>
              <a:gd name="T62" fmla="*/ 2147483647 w 104"/>
              <a:gd name="T63" fmla="*/ 2147483647 h 216"/>
              <a:gd name="T64" fmla="*/ 2147483647 w 104"/>
              <a:gd name="T65" fmla="*/ 2147483647 h 216"/>
              <a:gd name="T66" fmla="*/ 2147483647 w 104"/>
              <a:gd name="T67" fmla="*/ 2147483647 h 216"/>
              <a:gd name="T68" fmla="*/ 2147483647 w 104"/>
              <a:gd name="T69" fmla="*/ 2147483647 h 216"/>
              <a:gd name="T70" fmla="*/ 2147483647 w 104"/>
              <a:gd name="T71" fmla="*/ 2147483647 h 216"/>
              <a:gd name="T72" fmla="*/ 2147483647 w 104"/>
              <a:gd name="T73" fmla="*/ 2147483647 h 216"/>
              <a:gd name="T74" fmla="*/ 2147483647 w 104"/>
              <a:gd name="T75" fmla="*/ 2147483647 h 216"/>
              <a:gd name="T76" fmla="*/ 2147483647 w 104"/>
              <a:gd name="T77" fmla="*/ 2147483647 h 216"/>
              <a:gd name="T78" fmla="*/ 2147483647 w 104"/>
              <a:gd name="T79" fmla="*/ 2147483647 h 216"/>
              <a:gd name="T80" fmla="*/ 2147483647 w 104"/>
              <a:gd name="T81" fmla="*/ 2147483647 h 216"/>
              <a:gd name="T82" fmla="*/ 2147483647 w 104"/>
              <a:gd name="T83" fmla="*/ 2147483647 h 216"/>
              <a:gd name="T84" fmla="*/ 2147483647 w 104"/>
              <a:gd name="T85" fmla="*/ 2147483647 h 2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4" h="216">
                <a:moveTo>
                  <a:pt x="33" y="190"/>
                </a:moveTo>
                <a:lnTo>
                  <a:pt x="39" y="189"/>
                </a:lnTo>
                <a:lnTo>
                  <a:pt x="42" y="186"/>
                </a:lnTo>
                <a:lnTo>
                  <a:pt x="42" y="183"/>
                </a:lnTo>
                <a:lnTo>
                  <a:pt x="52" y="182"/>
                </a:lnTo>
                <a:lnTo>
                  <a:pt x="58" y="186"/>
                </a:lnTo>
                <a:lnTo>
                  <a:pt x="58" y="182"/>
                </a:lnTo>
                <a:lnTo>
                  <a:pt x="53" y="178"/>
                </a:lnTo>
                <a:lnTo>
                  <a:pt x="53" y="172"/>
                </a:lnTo>
                <a:lnTo>
                  <a:pt x="55" y="171"/>
                </a:lnTo>
                <a:lnTo>
                  <a:pt x="62" y="172"/>
                </a:lnTo>
                <a:lnTo>
                  <a:pt x="61" y="168"/>
                </a:lnTo>
                <a:lnTo>
                  <a:pt x="77" y="163"/>
                </a:lnTo>
                <a:lnTo>
                  <a:pt x="76" y="153"/>
                </a:lnTo>
                <a:lnTo>
                  <a:pt x="78" y="146"/>
                </a:lnTo>
                <a:lnTo>
                  <a:pt x="74" y="137"/>
                </a:lnTo>
                <a:lnTo>
                  <a:pt x="77" y="129"/>
                </a:lnTo>
                <a:lnTo>
                  <a:pt x="75" y="124"/>
                </a:lnTo>
                <a:lnTo>
                  <a:pt x="79" y="121"/>
                </a:lnTo>
                <a:lnTo>
                  <a:pt x="71" y="113"/>
                </a:lnTo>
                <a:lnTo>
                  <a:pt x="75" y="108"/>
                </a:lnTo>
                <a:lnTo>
                  <a:pt x="69" y="106"/>
                </a:lnTo>
                <a:lnTo>
                  <a:pt x="67" y="102"/>
                </a:lnTo>
                <a:lnTo>
                  <a:pt x="65" y="103"/>
                </a:lnTo>
                <a:lnTo>
                  <a:pt x="63" y="95"/>
                </a:lnTo>
                <a:lnTo>
                  <a:pt x="51" y="85"/>
                </a:lnTo>
                <a:lnTo>
                  <a:pt x="48" y="78"/>
                </a:lnTo>
                <a:lnTo>
                  <a:pt x="43" y="76"/>
                </a:lnTo>
                <a:lnTo>
                  <a:pt x="43" y="71"/>
                </a:lnTo>
                <a:lnTo>
                  <a:pt x="25" y="61"/>
                </a:lnTo>
                <a:lnTo>
                  <a:pt x="28" y="58"/>
                </a:lnTo>
                <a:lnTo>
                  <a:pt x="27" y="55"/>
                </a:lnTo>
                <a:lnTo>
                  <a:pt x="36" y="56"/>
                </a:lnTo>
                <a:lnTo>
                  <a:pt x="40" y="50"/>
                </a:lnTo>
                <a:lnTo>
                  <a:pt x="40" y="48"/>
                </a:lnTo>
                <a:lnTo>
                  <a:pt x="32" y="44"/>
                </a:lnTo>
                <a:lnTo>
                  <a:pt x="36" y="41"/>
                </a:lnTo>
                <a:lnTo>
                  <a:pt x="28" y="36"/>
                </a:lnTo>
                <a:lnTo>
                  <a:pt x="22" y="41"/>
                </a:lnTo>
                <a:lnTo>
                  <a:pt x="15" y="38"/>
                </a:lnTo>
                <a:lnTo>
                  <a:pt x="11" y="32"/>
                </a:lnTo>
                <a:lnTo>
                  <a:pt x="12" y="24"/>
                </a:lnTo>
                <a:lnTo>
                  <a:pt x="8" y="26"/>
                </a:lnTo>
                <a:lnTo>
                  <a:pt x="7" y="22"/>
                </a:lnTo>
                <a:lnTo>
                  <a:pt x="0" y="15"/>
                </a:lnTo>
                <a:lnTo>
                  <a:pt x="5" y="9"/>
                </a:lnTo>
                <a:lnTo>
                  <a:pt x="13" y="14"/>
                </a:lnTo>
                <a:lnTo>
                  <a:pt x="17" y="8"/>
                </a:lnTo>
                <a:lnTo>
                  <a:pt x="20" y="12"/>
                </a:lnTo>
                <a:lnTo>
                  <a:pt x="22" y="8"/>
                </a:lnTo>
                <a:lnTo>
                  <a:pt x="26" y="13"/>
                </a:lnTo>
                <a:lnTo>
                  <a:pt x="28" y="8"/>
                </a:lnTo>
                <a:lnTo>
                  <a:pt x="32" y="10"/>
                </a:lnTo>
                <a:lnTo>
                  <a:pt x="37" y="8"/>
                </a:lnTo>
                <a:lnTo>
                  <a:pt x="39" y="3"/>
                </a:lnTo>
                <a:lnTo>
                  <a:pt x="46" y="0"/>
                </a:lnTo>
                <a:lnTo>
                  <a:pt x="53" y="7"/>
                </a:lnTo>
                <a:lnTo>
                  <a:pt x="65" y="7"/>
                </a:lnTo>
                <a:lnTo>
                  <a:pt x="66" y="9"/>
                </a:lnTo>
                <a:lnTo>
                  <a:pt x="63" y="13"/>
                </a:lnTo>
                <a:lnTo>
                  <a:pt x="65" y="20"/>
                </a:lnTo>
                <a:lnTo>
                  <a:pt x="74" y="26"/>
                </a:lnTo>
                <a:lnTo>
                  <a:pt x="80" y="26"/>
                </a:lnTo>
                <a:lnTo>
                  <a:pt x="83" y="27"/>
                </a:lnTo>
                <a:lnTo>
                  <a:pt x="75" y="31"/>
                </a:lnTo>
                <a:lnTo>
                  <a:pt x="74" y="35"/>
                </a:lnTo>
                <a:lnTo>
                  <a:pt x="71" y="36"/>
                </a:lnTo>
                <a:lnTo>
                  <a:pt x="71" y="35"/>
                </a:lnTo>
                <a:lnTo>
                  <a:pt x="67" y="38"/>
                </a:lnTo>
                <a:lnTo>
                  <a:pt x="64" y="35"/>
                </a:lnTo>
                <a:lnTo>
                  <a:pt x="66" y="40"/>
                </a:lnTo>
                <a:lnTo>
                  <a:pt x="63" y="41"/>
                </a:lnTo>
                <a:lnTo>
                  <a:pt x="62" y="47"/>
                </a:lnTo>
                <a:lnTo>
                  <a:pt x="54" y="51"/>
                </a:lnTo>
                <a:lnTo>
                  <a:pt x="50" y="66"/>
                </a:lnTo>
                <a:lnTo>
                  <a:pt x="53" y="73"/>
                </a:lnTo>
                <a:lnTo>
                  <a:pt x="62" y="81"/>
                </a:lnTo>
                <a:lnTo>
                  <a:pt x="61" y="84"/>
                </a:lnTo>
                <a:lnTo>
                  <a:pt x="65" y="89"/>
                </a:lnTo>
                <a:lnTo>
                  <a:pt x="81" y="105"/>
                </a:lnTo>
                <a:lnTo>
                  <a:pt x="86" y="107"/>
                </a:lnTo>
                <a:lnTo>
                  <a:pt x="86" y="110"/>
                </a:lnTo>
                <a:lnTo>
                  <a:pt x="88" y="107"/>
                </a:lnTo>
                <a:lnTo>
                  <a:pt x="88" y="111"/>
                </a:lnTo>
                <a:lnTo>
                  <a:pt x="92" y="117"/>
                </a:lnTo>
                <a:lnTo>
                  <a:pt x="95" y="118"/>
                </a:lnTo>
                <a:lnTo>
                  <a:pt x="102" y="141"/>
                </a:lnTo>
                <a:lnTo>
                  <a:pt x="101" y="148"/>
                </a:lnTo>
                <a:lnTo>
                  <a:pt x="104" y="155"/>
                </a:lnTo>
                <a:lnTo>
                  <a:pt x="100" y="159"/>
                </a:lnTo>
                <a:lnTo>
                  <a:pt x="102" y="163"/>
                </a:lnTo>
                <a:lnTo>
                  <a:pt x="100" y="161"/>
                </a:lnTo>
                <a:lnTo>
                  <a:pt x="101" y="170"/>
                </a:lnTo>
                <a:lnTo>
                  <a:pt x="100" y="166"/>
                </a:lnTo>
                <a:lnTo>
                  <a:pt x="100" y="171"/>
                </a:lnTo>
                <a:lnTo>
                  <a:pt x="98" y="177"/>
                </a:lnTo>
                <a:lnTo>
                  <a:pt x="85" y="183"/>
                </a:lnTo>
                <a:lnTo>
                  <a:pt x="83" y="186"/>
                </a:lnTo>
                <a:lnTo>
                  <a:pt x="73" y="191"/>
                </a:lnTo>
                <a:lnTo>
                  <a:pt x="69" y="187"/>
                </a:lnTo>
                <a:lnTo>
                  <a:pt x="69" y="190"/>
                </a:lnTo>
                <a:lnTo>
                  <a:pt x="66" y="187"/>
                </a:lnTo>
                <a:lnTo>
                  <a:pt x="63" y="190"/>
                </a:lnTo>
                <a:lnTo>
                  <a:pt x="65" y="190"/>
                </a:lnTo>
                <a:lnTo>
                  <a:pt x="66" y="193"/>
                </a:lnTo>
                <a:lnTo>
                  <a:pt x="61" y="192"/>
                </a:lnTo>
                <a:lnTo>
                  <a:pt x="66" y="195"/>
                </a:lnTo>
                <a:lnTo>
                  <a:pt x="63" y="197"/>
                </a:lnTo>
                <a:lnTo>
                  <a:pt x="59" y="193"/>
                </a:lnTo>
                <a:lnTo>
                  <a:pt x="65" y="199"/>
                </a:lnTo>
                <a:lnTo>
                  <a:pt x="56" y="193"/>
                </a:lnTo>
                <a:lnTo>
                  <a:pt x="63" y="200"/>
                </a:lnTo>
                <a:lnTo>
                  <a:pt x="63" y="202"/>
                </a:lnTo>
                <a:lnTo>
                  <a:pt x="61" y="203"/>
                </a:lnTo>
                <a:lnTo>
                  <a:pt x="52" y="197"/>
                </a:lnTo>
                <a:lnTo>
                  <a:pt x="58" y="205"/>
                </a:lnTo>
                <a:lnTo>
                  <a:pt x="48" y="209"/>
                </a:lnTo>
                <a:lnTo>
                  <a:pt x="43" y="216"/>
                </a:lnTo>
                <a:lnTo>
                  <a:pt x="37" y="216"/>
                </a:lnTo>
                <a:lnTo>
                  <a:pt x="40" y="214"/>
                </a:lnTo>
                <a:lnTo>
                  <a:pt x="38" y="214"/>
                </a:lnTo>
                <a:lnTo>
                  <a:pt x="39" y="203"/>
                </a:lnTo>
                <a:lnTo>
                  <a:pt x="42" y="197"/>
                </a:lnTo>
                <a:lnTo>
                  <a:pt x="38" y="194"/>
                </a:lnTo>
                <a:lnTo>
                  <a:pt x="35" y="194"/>
                </a:lnTo>
                <a:lnTo>
                  <a:pt x="33" y="190"/>
                </a:lnTo>
                <a:close/>
                <a:moveTo>
                  <a:pt x="27" y="190"/>
                </a:moveTo>
                <a:lnTo>
                  <a:pt x="27" y="195"/>
                </a:lnTo>
                <a:lnTo>
                  <a:pt x="24" y="191"/>
                </a:lnTo>
                <a:lnTo>
                  <a:pt x="27" y="19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6" name="Freeform 155"/>
          <p:cNvSpPr>
            <a:spLocks noEditPoints="1"/>
          </p:cNvSpPr>
          <p:nvPr/>
        </p:nvSpPr>
        <p:spPr bwMode="auto">
          <a:xfrm>
            <a:off x="7304088" y="4338638"/>
            <a:ext cx="217487" cy="320675"/>
          </a:xfrm>
          <a:custGeom>
            <a:avLst/>
            <a:gdLst>
              <a:gd name="T0" fmla="*/ 2147483647 w 133"/>
              <a:gd name="T1" fmla="*/ 2147483647 h 195"/>
              <a:gd name="T2" fmla="*/ 2147483647 w 133"/>
              <a:gd name="T3" fmla="*/ 2147483647 h 195"/>
              <a:gd name="T4" fmla="*/ 2147483647 w 133"/>
              <a:gd name="T5" fmla="*/ 2147483647 h 195"/>
              <a:gd name="T6" fmla="*/ 2147483647 w 133"/>
              <a:gd name="T7" fmla="*/ 2147483647 h 195"/>
              <a:gd name="T8" fmla="*/ 2147483647 w 133"/>
              <a:gd name="T9" fmla="*/ 2147483647 h 195"/>
              <a:gd name="T10" fmla="*/ 2147483647 w 133"/>
              <a:gd name="T11" fmla="*/ 2147483647 h 195"/>
              <a:gd name="T12" fmla="*/ 2147483647 w 133"/>
              <a:gd name="T13" fmla="*/ 2147483647 h 195"/>
              <a:gd name="T14" fmla="*/ 2147483647 w 133"/>
              <a:gd name="T15" fmla="*/ 2147483647 h 195"/>
              <a:gd name="T16" fmla="*/ 2147483647 w 133"/>
              <a:gd name="T17" fmla="*/ 2147483647 h 195"/>
              <a:gd name="T18" fmla="*/ 2147483647 w 133"/>
              <a:gd name="T19" fmla="*/ 2147483647 h 195"/>
              <a:gd name="T20" fmla="*/ 2147483647 w 133"/>
              <a:gd name="T21" fmla="*/ 2147483647 h 195"/>
              <a:gd name="T22" fmla="*/ 2147483647 w 133"/>
              <a:gd name="T23" fmla="*/ 2147483647 h 195"/>
              <a:gd name="T24" fmla="*/ 2147483647 w 133"/>
              <a:gd name="T25" fmla="*/ 2147483647 h 195"/>
              <a:gd name="T26" fmla="*/ 2147483647 w 133"/>
              <a:gd name="T27" fmla="*/ 2147483647 h 195"/>
              <a:gd name="T28" fmla="*/ 2147483647 w 133"/>
              <a:gd name="T29" fmla="*/ 2147483647 h 195"/>
              <a:gd name="T30" fmla="*/ 2147483647 w 133"/>
              <a:gd name="T31" fmla="*/ 2147483647 h 195"/>
              <a:gd name="T32" fmla="*/ 2147483647 w 133"/>
              <a:gd name="T33" fmla="*/ 2147483647 h 195"/>
              <a:gd name="T34" fmla="*/ 2147483647 w 133"/>
              <a:gd name="T35" fmla="*/ 2147483647 h 195"/>
              <a:gd name="T36" fmla="*/ 2147483647 w 133"/>
              <a:gd name="T37" fmla="*/ 2147483647 h 195"/>
              <a:gd name="T38" fmla="*/ 2147483647 w 133"/>
              <a:gd name="T39" fmla="*/ 2147483647 h 195"/>
              <a:gd name="T40" fmla="*/ 2147483647 w 133"/>
              <a:gd name="T41" fmla="*/ 2147483647 h 195"/>
              <a:gd name="T42" fmla="*/ 2147483647 w 133"/>
              <a:gd name="T43" fmla="*/ 2147483647 h 195"/>
              <a:gd name="T44" fmla="*/ 2147483647 w 133"/>
              <a:gd name="T45" fmla="*/ 2147483647 h 195"/>
              <a:gd name="T46" fmla="*/ 2147483647 w 133"/>
              <a:gd name="T47" fmla="*/ 2147483647 h 195"/>
              <a:gd name="T48" fmla="*/ 2147483647 w 133"/>
              <a:gd name="T49" fmla="*/ 2147483647 h 195"/>
              <a:gd name="T50" fmla="*/ 2147483647 w 133"/>
              <a:gd name="T51" fmla="*/ 2147483647 h 195"/>
              <a:gd name="T52" fmla="*/ 2147483647 w 133"/>
              <a:gd name="T53" fmla="*/ 0 h 195"/>
              <a:gd name="T54" fmla="*/ 2147483647 w 133"/>
              <a:gd name="T55" fmla="*/ 2147483647 h 195"/>
              <a:gd name="T56" fmla="*/ 2147483647 w 133"/>
              <a:gd name="T57" fmla="*/ 2147483647 h 195"/>
              <a:gd name="T58" fmla="*/ 2147483647 w 133"/>
              <a:gd name="T59" fmla="*/ 2147483647 h 195"/>
              <a:gd name="T60" fmla="*/ 2147483647 w 133"/>
              <a:gd name="T61" fmla="*/ 2147483647 h 195"/>
              <a:gd name="T62" fmla="*/ 2147483647 w 133"/>
              <a:gd name="T63" fmla="*/ 2147483647 h 195"/>
              <a:gd name="T64" fmla="*/ 2147483647 w 133"/>
              <a:gd name="T65" fmla="*/ 2147483647 h 195"/>
              <a:gd name="T66" fmla="*/ 2147483647 w 133"/>
              <a:gd name="T67" fmla="*/ 2147483647 h 195"/>
              <a:gd name="T68" fmla="*/ 2147483647 w 133"/>
              <a:gd name="T69" fmla="*/ 2147483647 h 195"/>
              <a:gd name="T70" fmla="*/ 2147483647 w 133"/>
              <a:gd name="T71" fmla="*/ 2147483647 h 195"/>
              <a:gd name="T72" fmla="*/ 2147483647 w 133"/>
              <a:gd name="T73" fmla="*/ 2147483647 h 195"/>
              <a:gd name="T74" fmla="*/ 2147483647 w 133"/>
              <a:gd name="T75" fmla="*/ 2147483647 h 195"/>
              <a:gd name="T76" fmla="*/ 2147483647 w 133"/>
              <a:gd name="T77" fmla="*/ 2147483647 h 195"/>
              <a:gd name="T78" fmla="*/ 2147483647 w 133"/>
              <a:gd name="T79" fmla="*/ 2147483647 h 195"/>
              <a:gd name="T80" fmla="*/ 2147483647 w 133"/>
              <a:gd name="T81" fmla="*/ 2147483647 h 195"/>
              <a:gd name="T82" fmla="*/ 2147483647 w 133"/>
              <a:gd name="T83" fmla="*/ 2147483647 h 195"/>
              <a:gd name="T84" fmla="*/ 2147483647 w 133"/>
              <a:gd name="T85" fmla="*/ 2147483647 h 195"/>
              <a:gd name="T86" fmla="*/ 2147483647 w 133"/>
              <a:gd name="T87" fmla="*/ 2147483647 h 195"/>
              <a:gd name="T88" fmla="*/ 2147483647 w 133"/>
              <a:gd name="T89" fmla="*/ 2147483647 h 195"/>
              <a:gd name="T90" fmla="*/ 2147483647 w 133"/>
              <a:gd name="T91" fmla="*/ 2147483647 h 195"/>
              <a:gd name="T92" fmla="*/ 2147483647 w 133"/>
              <a:gd name="T93" fmla="*/ 2147483647 h 195"/>
              <a:gd name="T94" fmla="*/ 2147483647 w 133"/>
              <a:gd name="T95" fmla="*/ 2147483647 h 195"/>
              <a:gd name="T96" fmla="*/ 2147483647 w 133"/>
              <a:gd name="T97" fmla="*/ 2147483647 h 195"/>
              <a:gd name="T98" fmla="*/ 2147483647 w 133"/>
              <a:gd name="T99" fmla="*/ 2147483647 h 195"/>
              <a:gd name="T100" fmla="*/ 2147483647 w 133"/>
              <a:gd name="T101" fmla="*/ 2147483647 h 195"/>
              <a:gd name="T102" fmla="*/ 2147483647 w 133"/>
              <a:gd name="T103" fmla="*/ 2147483647 h 195"/>
              <a:gd name="T104" fmla="*/ 2147483647 w 133"/>
              <a:gd name="T105" fmla="*/ 2147483647 h 195"/>
              <a:gd name="T106" fmla="*/ 2147483647 w 133"/>
              <a:gd name="T107" fmla="*/ 2147483647 h 195"/>
              <a:gd name="T108" fmla="*/ 2147483647 w 133"/>
              <a:gd name="T109" fmla="*/ 2147483647 h 1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3" h="195">
                <a:moveTo>
                  <a:pt x="68" y="58"/>
                </a:moveTo>
                <a:lnTo>
                  <a:pt x="66" y="54"/>
                </a:lnTo>
                <a:lnTo>
                  <a:pt x="68" y="51"/>
                </a:lnTo>
                <a:lnTo>
                  <a:pt x="69" y="53"/>
                </a:lnTo>
                <a:lnTo>
                  <a:pt x="68" y="58"/>
                </a:lnTo>
                <a:close/>
                <a:moveTo>
                  <a:pt x="69" y="79"/>
                </a:moveTo>
                <a:lnTo>
                  <a:pt x="66" y="77"/>
                </a:lnTo>
                <a:lnTo>
                  <a:pt x="67" y="73"/>
                </a:lnTo>
                <a:lnTo>
                  <a:pt x="70" y="75"/>
                </a:lnTo>
                <a:lnTo>
                  <a:pt x="69" y="79"/>
                </a:lnTo>
                <a:close/>
                <a:moveTo>
                  <a:pt x="61" y="91"/>
                </a:moveTo>
                <a:lnTo>
                  <a:pt x="56" y="92"/>
                </a:lnTo>
                <a:lnTo>
                  <a:pt x="50" y="80"/>
                </a:lnTo>
                <a:lnTo>
                  <a:pt x="45" y="75"/>
                </a:lnTo>
                <a:lnTo>
                  <a:pt x="54" y="74"/>
                </a:lnTo>
                <a:lnTo>
                  <a:pt x="61" y="79"/>
                </a:lnTo>
                <a:lnTo>
                  <a:pt x="61" y="91"/>
                </a:lnTo>
                <a:close/>
                <a:moveTo>
                  <a:pt x="69" y="95"/>
                </a:moveTo>
                <a:lnTo>
                  <a:pt x="68" y="91"/>
                </a:lnTo>
                <a:lnTo>
                  <a:pt x="70" y="86"/>
                </a:lnTo>
                <a:lnTo>
                  <a:pt x="69" y="95"/>
                </a:lnTo>
                <a:close/>
                <a:moveTo>
                  <a:pt x="43" y="96"/>
                </a:moveTo>
                <a:lnTo>
                  <a:pt x="40" y="95"/>
                </a:lnTo>
                <a:lnTo>
                  <a:pt x="39" y="91"/>
                </a:lnTo>
                <a:lnTo>
                  <a:pt x="44" y="94"/>
                </a:lnTo>
                <a:lnTo>
                  <a:pt x="45" y="96"/>
                </a:lnTo>
                <a:lnTo>
                  <a:pt x="43" y="96"/>
                </a:lnTo>
                <a:close/>
                <a:moveTo>
                  <a:pt x="39" y="101"/>
                </a:moveTo>
                <a:lnTo>
                  <a:pt x="39" y="96"/>
                </a:lnTo>
                <a:lnTo>
                  <a:pt x="41" y="98"/>
                </a:lnTo>
                <a:lnTo>
                  <a:pt x="39" y="101"/>
                </a:lnTo>
                <a:close/>
                <a:moveTo>
                  <a:pt x="32" y="114"/>
                </a:moveTo>
                <a:lnTo>
                  <a:pt x="30" y="110"/>
                </a:lnTo>
                <a:lnTo>
                  <a:pt x="33" y="104"/>
                </a:lnTo>
                <a:lnTo>
                  <a:pt x="33" y="112"/>
                </a:lnTo>
                <a:lnTo>
                  <a:pt x="36" y="117"/>
                </a:lnTo>
                <a:lnTo>
                  <a:pt x="31" y="120"/>
                </a:lnTo>
                <a:lnTo>
                  <a:pt x="29" y="124"/>
                </a:lnTo>
                <a:lnTo>
                  <a:pt x="23" y="126"/>
                </a:lnTo>
                <a:lnTo>
                  <a:pt x="23" y="129"/>
                </a:lnTo>
                <a:lnTo>
                  <a:pt x="17" y="136"/>
                </a:lnTo>
                <a:lnTo>
                  <a:pt x="0" y="148"/>
                </a:lnTo>
                <a:lnTo>
                  <a:pt x="7" y="138"/>
                </a:lnTo>
                <a:lnTo>
                  <a:pt x="12" y="135"/>
                </a:lnTo>
                <a:lnTo>
                  <a:pt x="23" y="124"/>
                </a:lnTo>
                <a:lnTo>
                  <a:pt x="26" y="118"/>
                </a:lnTo>
                <a:lnTo>
                  <a:pt x="28" y="119"/>
                </a:lnTo>
                <a:lnTo>
                  <a:pt x="31" y="116"/>
                </a:lnTo>
                <a:lnTo>
                  <a:pt x="29" y="111"/>
                </a:lnTo>
                <a:lnTo>
                  <a:pt x="32" y="114"/>
                </a:lnTo>
                <a:close/>
                <a:moveTo>
                  <a:pt x="38" y="118"/>
                </a:moveTo>
                <a:lnTo>
                  <a:pt x="37" y="117"/>
                </a:lnTo>
                <a:lnTo>
                  <a:pt x="40" y="116"/>
                </a:lnTo>
                <a:lnTo>
                  <a:pt x="38" y="118"/>
                </a:lnTo>
                <a:close/>
                <a:moveTo>
                  <a:pt x="91" y="137"/>
                </a:moveTo>
                <a:lnTo>
                  <a:pt x="89" y="136"/>
                </a:lnTo>
                <a:lnTo>
                  <a:pt x="92" y="134"/>
                </a:lnTo>
                <a:lnTo>
                  <a:pt x="93" y="137"/>
                </a:lnTo>
                <a:lnTo>
                  <a:pt x="91" y="137"/>
                </a:lnTo>
                <a:close/>
                <a:moveTo>
                  <a:pt x="68" y="175"/>
                </a:moveTo>
                <a:lnTo>
                  <a:pt x="66" y="172"/>
                </a:lnTo>
                <a:lnTo>
                  <a:pt x="70" y="171"/>
                </a:lnTo>
                <a:lnTo>
                  <a:pt x="72" y="173"/>
                </a:lnTo>
                <a:lnTo>
                  <a:pt x="68" y="175"/>
                </a:lnTo>
                <a:close/>
                <a:moveTo>
                  <a:pt x="58" y="183"/>
                </a:moveTo>
                <a:lnTo>
                  <a:pt x="53" y="182"/>
                </a:lnTo>
                <a:lnTo>
                  <a:pt x="56" y="180"/>
                </a:lnTo>
                <a:lnTo>
                  <a:pt x="61" y="182"/>
                </a:lnTo>
                <a:lnTo>
                  <a:pt x="58" y="183"/>
                </a:lnTo>
                <a:close/>
                <a:moveTo>
                  <a:pt x="38" y="195"/>
                </a:moveTo>
                <a:lnTo>
                  <a:pt x="43" y="191"/>
                </a:lnTo>
                <a:lnTo>
                  <a:pt x="43" y="194"/>
                </a:lnTo>
                <a:lnTo>
                  <a:pt x="38" y="195"/>
                </a:lnTo>
                <a:close/>
                <a:moveTo>
                  <a:pt x="54" y="0"/>
                </a:moveTo>
                <a:lnTo>
                  <a:pt x="68" y="4"/>
                </a:lnTo>
                <a:lnTo>
                  <a:pt x="72" y="1"/>
                </a:lnTo>
                <a:lnTo>
                  <a:pt x="73" y="4"/>
                </a:lnTo>
                <a:lnTo>
                  <a:pt x="70" y="12"/>
                </a:lnTo>
                <a:lnTo>
                  <a:pt x="72" y="18"/>
                </a:lnTo>
                <a:lnTo>
                  <a:pt x="76" y="22"/>
                </a:lnTo>
                <a:lnTo>
                  <a:pt x="75" y="25"/>
                </a:lnTo>
                <a:lnTo>
                  <a:pt x="69" y="37"/>
                </a:lnTo>
                <a:lnTo>
                  <a:pt x="70" y="34"/>
                </a:lnTo>
                <a:lnTo>
                  <a:pt x="62" y="39"/>
                </a:lnTo>
                <a:lnTo>
                  <a:pt x="64" y="42"/>
                </a:lnTo>
                <a:lnTo>
                  <a:pt x="59" y="47"/>
                </a:lnTo>
                <a:lnTo>
                  <a:pt x="64" y="57"/>
                </a:lnTo>
                <a:lnTo>
                  <a:pt x="65" y="65"/>
                </a:lnTo>
                <a:lnTo>
                  <a:pt x="72" y="68"/>
                </a:lnTo>
                <a:lnTo>
                  <a:pt x="72" y="64"/>
                </a:lnTo>
                <a:lnTo>
                  <a:pt x="73" y="65"/>
                </a:lnTo>
                <a:lnTo>
                  <a:pt x="75" y="62"/>
                </a:lnTo>
                <a:lnTo>
                  <a:pt x="80" y="62"/>
                </a:lnTo>
                <a:lnTo>
                  <a:pt x="84" y="68"/>
                </a:lnTo>
                <a:lnTo>
                  <a:pt x="84" y="72"/>
                </a:lnTo>
                <a:lnTo>
                  <a:pt x="87" y="70"/>
                </a:lnTo>
                <a:lnTo>
                  <a:pt x="86" y="67"/>
                </a:lnTo>
                <a:lnTo>
                  <a:pt x="88" y="66"/>
                </a:lnTo>
                <a:lnTo>
                  <a:pt x="96" y="70"/>
                </a:lnTo>
                <a:lnTo>
                  <a:pt x="90" y="72"/>
                </a:lnTo>
                <a:lnTo>
                  <a:pt x="95" y="78"/>
                </a:lnTo>
                <a:lnTo>
                  <a:pt x="93" y="80"/>
                </a:lnTo>
                <a:lnTo>
                  <a:pt x="100" y="81"/>
                </a:lnTo>
                <a:lnTo>
                  <a:pt x="98" y="88"/>
                </a:lnTo>
                <a:lnTo>
                  <a:pt x="95" y="84"/>
                </a:lnTo>
                <a:lnTo>
                  <a:pt x="98" y="82"/>
                </a:lnTo>
                <a:lnTo>
                  <a:pt x="93" y="84"/>
                </a:lnTo>
                <a:lnTo>
                  <a:pt x="87" y="81"/>
                </a:lnTo>
                <a:lnTo>
                  <a:pt x="85" y="76"/>
                </a:lnTo>
                <a:lnTo>
                  <a:pt x="77" y="68"/>
                </a:lnTo>
                <a:lnTo>
                  <a:pt x="77" y="79"/>
                </a:lnTo>
                <a:lnTo>
                  <a:pt x="74" y="74"/>
                </a:lnTo>
                <a:lnTo>
                  <a:pt x="65" y="68"/>
                </a:lnTo>
                <a:lnTo>
                  <a:pt x="58" y="73"/>
                </a:lnTo>
                <a:lnTo>
                  <a:pt x="53" y="68"/>
                </a:lnTo>
                <a:lnTo>
                  <a:pt x="50" y="68"/>
                </a:lnTo>
                <a:lnTo>
                  <a:pt x="50" y="70"/>
                </a:lnTo>
                <a:lnTo>
                  <a:pt x="49" y="64"/>
                </a:lnTo>
                <a:lnTo>
                  <a:pt x="54" y="60"/>
                </a:lnTo>
                <a:lnTo>
                  <a:pt x="53" y="57"/>
                </a:lnTo>
                <a:lnTo>
                  <a:pt x="48" y="55"/>
                </a:lnTo>
                <a:lnTo>
                  <a:pt x="48" y="61"/>
                </a:lnTo>
                <a:lnTo>
                  <a:pt x="46" y="60"/>
                </a:lnTo>
                <a:lnTo>
                  <a:pt x="44" y="55"/>
                </a:lnTo>
                <a:lnTo>
                  <a:pt x="42" y="55"/>
                </a:lnTo>
                <a:lnTo>
                  <a:pt x="39" y="40"/>
                </a:lnTo>
                <a:lnTo>
                  <a:pt x="36" y="38"/>
                </a:lnTo>
                <a:lnTo>
                  <a:pt x="39" y="32"/>
                </a:lnTo>
                <a:lnTo>
                  <a:pt x="42" y="37"/>
                </a:lnTo>
                <a:lnTo>
                  <a:pt x="46" y="35"/>
                </a:lnTo>
                <a:lnTo>
                  <a:pt x="45" y="28"/>
                </a:lnTo>
                <a:lnTo>
                  <a:pt x="47" y="17"/>
                </a:lnTo>
                <a:lnTo>
                  <a:pt x="45" y="15"/>
                </a:lnTo>
                <a:lnTo>
                  <a:pt x="49" y="1"/>
                </a:lnTo>
                <a:lnTo>
                  <a:pt x="54" y="0"/>
                </a:lnTo>
                <a:close/>
                <a:moveTo>
                  <a:pt x="100" y="74"/>
                </a:moveTo>
                <a:lnTo>
                  <a:pt x="98" y="72"/>
                </a:lnTo>
                <a:lnTo>
                  <a:pt x="100" y="65"/>
                </a:lnTo>
                <a:lnTo>
                  <a:pt x="103" y="70"/>
                </a:lnTo>
                <a:lnTo>
                  <a:pt x="100" y="74"/>
                </a:lnTo>
                <a:close/>
                <a:moveTo>
                  <a:pt x="85" y="97"/>
                </a:moveTo>
                <a:lnTo>
                  <a:pt x="86" y="87"/>
                </a:lnTo>
                <a:lnTo>
                  <a:pt x="96" y="93"/>
                </a:lnTo>
                <a:lnTo>
                  <a:pt x="98" y="100"/>
                </a:lnTo>
                <a:lnTo>
                  <a:pt x="91" y="93"/>
                </a:lnTo>
                <a:lnTo>
                  <a:pt x="85" y="97"/>
                </a:lnTo>
                <a:close/>
                <a:moveTo>
                  <a:pt x="111" y="104"/>
                </a:moveTo>
                <a:lnTo>
                  <a:pt x="108" y="103"/>
                </a:lnTo>
                <a:lnTo>
                  <a:pt x="111" y="99"/>
                </a:lnTo>
                <a:lnTo>
                  <a:pt x="103" y="94"/>
                </a:lnTo>
                <a:lnTo>
                  <a:pt x="100" y="88"/>
                </a:lnTo>
                <a:lnTo>
                  <a:pt x="113" y="88"/>
                </a:lnTo>
                <a:lnTo>
                  <a:pt x="118" y="93"/>
                </a:lnTo>
                <a:lnTo>
                  <a:pt x="118" y="94"/>
                </a:lnTo>
                <a:lnTo>
                  <a:pt x="118" y="102"/>
                </a:lnTo>
                <a:lnTo>
                  <a:pt x="120" y="105"/>
                </a:lnTo>
                <a:lnTo>
                  <a:pt x="119" y="107"/>
                </a:lnTo>
                <a:lnTo>
                  <a:pt x="122" y="110"/>
                </a:lnTo>
                <a:lnTo>
                  <a:pt x="115" y="108"/>
                </a:lnTo>
                <a:lnTo>
                  <a:pt x="111" y="104"/>
                </a:lnTo>
                <a:close/>
                <a:moveTo>
                  <a:pt x="77" y="92"/>
                </a:moveTo>
                <a:lnTo>
                  <a:pt x="75" y="89"/>
                </a:lnTo>
                <a:lnTo>
                  <a:pt x="78" y="89"/>
                </a:lnTo>
                <a:lnTo>
                  <a:pt x="77" y="92"/>
                </a:lnTo>
                <a:close/>
                <a:moveTo>
                  <a:pt x="69" y="107"/>
                </a:moveTo>
                <a:lnTo>
                  <a:pt x="70" y="100"/>
                </a:lnTo>
                <a:lnTo>
                  <a:pt x="66" y="99"/>
                </a:lnTo>
                <a:lnTo>
                  <a:pt x="68" y="97"/>
                </a:lnTo>
                <a:lnTo>
                  <a:pt x="77" y="103"/>
                </a:lnTo>
                <a:lnTo>
                  <a:pt x="80" y="102"/>
                </a:lnTo>
                <a:lnTo>
                  <a:pt x="81" y="104"/>
                </a:lnTo>
                <a:lnTo>
                  <a:pt x="85" y="102"/>
                </a:lnTo>
                <a:lnTo>
                  <a:pt x="84" y="108"/>
                </a:lnTo>
                <a:lnTo>
                  <a:pt x="68" y="119"/>
                </a:lnTo>
                <a:lnTo>
                  <a:pt x="69" y="107"/>
                </a:lnTo>
                <a:close/>
                <a:moveTo>
                  <a:pt x="104" y="103"/>
                </a:moveTo>
                <a:lnTo>
                  <a:pt x="102" y="100"/>
                </a:lnTo>
                <a:lnTo>
                  <a:pt x="104" y="100"/>
                </a:lnTo>
                <a:lnTo>
                  <a:pt x="106" y="103"/>
                </a:lnTo>
                <a:lnTo>
                  <a:pt x="104" y="103"/>
                </a:lnTo>
                <a:close/>
                <a:moveTo>
                  <a:pt x="111" y="104"/>
                </a:moveTo>
                <a:lnTo>
                  <a:pt x="111" y="104"/>
                </a:lnTo>
                <a:lnTo>
                  <a:pt x="111" y="105"/>
                </a:lnTo>
                <a:lnTo>
                  <a:pt x="111" y="114"/>
                </a:lnTo>
                <a:lnTo>
                  <a:pt x="115" y="120"/>
                </a:lnTo>
                <a:lnTo>
                  <a:pt x="112" y="122"/>
                </a:lnTo>
                <a:lnTo>
                  <a:pt x="111" y="119"/>
                </a:lnTo>
                <a:lnTo>
                  <a:pt x="111" y="124"/>
                </a:lnTo>
                <a:lnTo>
                  <a:pt x="108" y="122"/>
                </a:lnTo>
                <a:lnTo>
                  <a:pt x="108" y="117"/>
                </a:lnTo>
                <a:lnTo>
                  <a:pt x="106" y="111"/>
                </a:lnTo>
                <a:lnTo>
                  <a:pt x="103" y="111"/>
                </a:lnTo>
                <a:lnTo>
                  <a:pt x="102" y="102"/>
                </a:lnTo>
                <a:lnTo>
                  <a:pt x="106" y="106"/>
                </a:lnTo>
                <a:lnTo>
                  <a:pt x="111" y="104"/>
                </a:lnTo>
                <a:close/>
                <a:moveTo>
                  <a:pt x="88" y="124"/>
                </a:moveTo>
                <a:lnTo>
                  <a:pt x="98" y="106"/>
                </a:lnTo>
                <a:lnTo>
                  <a:pt x="97" y="119"/>
                </a:lnTo>
                <a:lnTo>
                  <a:pt x="92" y="123"/>
                </a:lnTo>
                <a:lnTo>
                  <a:pt x="88" y="133"/>
                </a:lnTo>
                <a:lnTo>
                  <a:pt x="88" y="124"/>
                </a:lnTo>
                <a:close/>
                <a:moveTo>
                  <a:pt x="88" y="119"/>
                </a:moveTo>
                <a:lnTo>
                  <a:pt x="84" y="130"/>
                </a:lnTo>
                <a:lnTo>
                  <a:pt x="87" y="134"/>
                </a:lnTo>
                <a:lnTo>
                  <a:pt x="83" y="138"/>
                </a:lnTo>
                <a:lnTo>
                  <a:pt x="74" y="128"/>
                </a:lnTo>
                <a:lnTo>
                  <a:pt x="75" y="125"/>
                </a:lnTo>
                <a:lnTo>
                  <a:pt x="81" y="123"/>
                </a:lnTo>
                <a:lnTo>
                  <a:pt x="82" y="112"/>
                </a:lnTo>
                <a:lnTo>
                  <a:pt x="90" y="111"/>
                </a:lnTo>
                <a:lnTo>
                  <a:pt x="88" y="119"/>
                </a:lnTo>
                <a:close/>
                <a:moveTo>
                  <a:pt x="120" y="127"/>
                </a:moveTo>
                <a:lnTo>
                  <a:pt x="118" y="123"/>
                </a:lnTo>
                <a:lnTo>
                  <a:pt x="120" y="118"/>
                </a:lnTo>
                <a:lnTo>
                  <a:pt x="120" y="127"/>
                </a:lnTo>
                <a:close/>
                <a:moveTo>
                  <a:pt x="104" y="123"/>
                </a:moveTo>
                <a:lnTo>
                  <a:pt x="106" y="128"/>
                </a:lnTo>
                <a:lnTo>
                  <a:pt x="102" y="130"/>
                </a:lnTo>
                <a:lnTo>
                  <a:pt x="96" y="130"/>
                </a:lnTo>
                <a:lnTo>
                  <a:pt x="94" y="128"/>
                </a:lnTo>
                <a:lnTo>
                  <a:pt x="99" y="122"/>
                </a:lnTo>
                <a:lnTo>
                  <a:pt x="104" y="123"/>
                </a:lnTo>
                <a:close/>
                <a:moveTo>
                  <a:pt x="126" y="128"/>
                </a:moveTo>
                <a:lnTo>
                  <a:pt x="125" y="126"/>
                </a:lnTo>
                <a:lnTo>
                  <a:pt x="126" y="124"/>
                </a:lnTo>
                <a:lnTo>
                  <a:pt x="127" y="128"/>
                </a:lnTo>
                <a:lnTo>
                  <a:pt x="126" y="128"/>
                </a:lnTo>
                <a:close/>
                <a:moveTo>
                  <a:pt x="124" y="132"/>
                </a:moveTo>
                <a:lnTo>
                  <a:pt x="130" y="140"/>
                </a:lnTo>
                <a:lnTo>
                  <a:pt x="126" y="144"/>
                </a:lnTo>
                <a:lnTo>
                  <a:pt x="131" y="146"/>
                </a:lnTo>
                <a:lnTo>
                  <a:pt x="131" y="152"/>
                </a:lnTo>
                <a:lnTo>
                  <a:pt x="130" y="155"/>
                </a:lnTo>
                <a:lnTo>
                  <a:pt x="133" y="157"/>
                </a:lnTo>
                <a:lnTo>
                  <a:pt x="133" y="163"/>
                </a:lnTo>
                <a:lnTo>
                  <a:pt x="129" y="168"/>
                </a:lnTo>
                <a:lnTo>
                  <a:pt x="130" y="170"/>
                </a:lnTo>
                <a:lnTo>
                  <a:pt x="127" y="169"/>
                </a:lnTo>
                <a:lnTo>
                  <a:pt x="128" y="178"/>
                </a:lnTo>
                <a:lnTo>
                  <a:pt x="123" y="162"/>
                </a:lnTo>
                <a:lnTo>
                  <a:pt x="121" y="163"/>
                </a:lnTo>
                <a:lnTo>
                  <a:pt x="117" y="171"/>
                </a:lnTo>
                <a:lnTo>
                  <a:pt x="121" y="181"/>
                </a:lnTo>
                <a:lnTo>
                  <a:pt x="117" y="187"/>
                </a:lnTo>
                <a:lnTo>
                  <a:pt x="114" y="185"/>
                </a:lnTo>
                <a:lnTo>
                  <a:pt x="115" y="180"/>
                </a:lnTo>
                <a:lnTo>
                  <a:pt x="110" y="183"/>
                </a:lnTo>
                <a:lnTo>
                  <a:pt x="99" y="178"/>
                </a:lnTo>
                <a:lnTo>
                  <a:pt x="96" y="170"/>
                </a:lnTo>
                <a:lnTo>
                  <a:pt x="100" y="162"/>
                </a:lnTo>
                <a:lnTo>
                  <a:pt x="92" y="156"/>
                </a:lnTo>
                <a:lnTo>
                  <a:pt x="89" y="156"/>
                </a:lnTo>
                <a:lnTo>
                  <a:pt x="88" y="162"/>
                </a:lnTo>
                <a:lnTo>
                  <a:pt x="84" y="160"/>
                </a:lnTo>
                <a:lnTo>
                  <a:pt x="84" y="157"/>
                </a:lnTo>
                <a:lnTo>
                  <a:pt x="83" y="161"/>
                </a:lnTo>
                <a:lnTo>
                  <a:pt x="80" y="161"/>
                </a:lnTo>
                <a:lnTo>
                  <a:pt x="80" y="157"/>
                </a:lnTo>
                <a:lnTo>
                  <a:pt x="77" y="156"/>
                </a:lnTo>
                <a:lnTo>
                  <a:pt x="70" y="168"/>
                </a:lnTo>
                <a:lnTo>
                  <a:pt x="68" y="167"/>
                </a:lnTo>
                <a:lnTo>
                  <a:pt x="72" y="153"/>
                </a:lnTo>
                <a:lnTo>
                  <a:pt x="81" y="151"/>
                </a:lnTo>
                <a:lnTo>
                  <a:pt x="83" y="146"/>
                </a:lnTo>
                <a:lnTo>
                  <a:pt x="87" y="145"/>
                </a:lnTo>
                <a:lnTo>
                  <a:pt x="88" y="142"/>
                </a:lnTo>
                <a:lnTo>
                  <a:pt x="94" y="147"/>
                </a:lnTo>
                <a:lnTo>
                  <a:pt x="95" y="151"/>
                </a:lnTo>
                <a:lnTo>
                  <a:pt x="92" y="153"/>
                </a:lnTo>
                <a:lnTo>
                  <a:pt x="100" y="150"/>
                </a:lnTo>
                <a:lnTo>
                  <a:pt x="103" y="144"/>
                </a:lnTo>
                <a:lnTo>
                  <a:pt x="107" y="146"/>
                </a:lnTo>
                <a:lnTo>
                  <a:pt x="108" y="139"/>
                </a:lnTo>
                <a:lnTo>
                  <a:pt x="112" y="141"/>
                </a:lnTo>
                <a:lnTo>
                  <a:pt x="118" y="138"/>
                </a:lnTo>
                <a:lnTo>
                  <a:pt x="117" y="128"/>
                </a:lnTo>
                <a:lnTo>
                  <a:pt x="124" y="132"/>
                </a:lnTo>
                <a:close/>
              </a:path>
            </a:pathLst>
          </a:custGeom>
          <a:solidFill>
            <a:srgbClr val="DDDDDD"/>
          </a:solidFill>
          <a:ln w="4826">
            <a:solidFill>
              <a:schemeClr val="bg2"/>
            </a:solidFill>
            <a:prstDash val="solid"/>
            <a:round/>
            <a:headEnd/>
            <a:tailEnd/>
          </a:ln>
        </p:spPr>
        <p:txBody>
          <a:bodyPr/>
          <a:lstStyle/>
          <a:p>
            <a:endParaRPr lang="en-US"/>
          </a:p>
        </p:txBody>
      </p:sp>
      <p:sp>
        <p:nvSpPr>
          <p:cNvPr id="3227" name="Freeform 156"/>
          <p:cNvSpPr>
            <a:spLocks/>
          </p:cNvSpPr>
          <p:nvPr/>
        </p:nvSpPr>
        <p:spPr bwMode="auto">
          <a:xfrm>
            <a:off x="6430963" y="4546600"/>
            <a:ext cx="49212" cy="92075"/>
          </a:xfrm>
          <a:custGeom>
            <a:avLst/>
            <a:gdLst>
              <a:gd name="T0" fmla="*/ 2147483647 w 30"/>
              <a:gd name="T1" fmla="*/ 2147483647 h 56"/>
              <a:gd name="T2" fmla="*/ 2147483647 w 30"/>
              <a:gd name="T3" fmla="*/ 2147483647 h 56"/>
              <a:gd name="T4" fmla="*/ 2147483647 w 30"/>
              <a:gd name="T5" fmla="*/ 2147483647 h 56"/>
              <a:gd name="T6" fmla="*/ 2147483647 w 30"/>
              <a:gd name="T7" fmla="*/ 2147483647 h 56"/>
              <a:gd name="T8" fmla="*/ 2147483647 w 30"/>
              <a:gd name="T9" fmla="*/ 2147483647 h 56"/>
              <a:gd name="T10" fmla="*/ 2147483647 w 30"/>
              <a:gd name="T11" fmla="*/ 2147483647 h 56"/>
              <a:gd name="T12" fmla="*/ 2147483647 w 30"/>
              <a:gd name="T13" fmla="*/ 2147483647 h 56"/>
              <a:gd name="T14" fmla="*/ 2147483647 w 30"/>
              <a:gd name="T15" fmla="*/ 2147483647 h 56"/>
              <a:gd name="T16" fmla="*/ 2147483647 w 30"/>
              <a:gd name="T17" fmla="*/ 2147483647 h 56"/>
              <a:gd name="T18" fmla="*/ 2147483647 w 30"/>
              <a:gd name="T19" fmla="*/ 2147483647 h 56"/>
              <a:gd name="T20" fmla="*/ 2147483647 w 30"/>
              <a:gd name="T21" fmla="*/ 2147483647 h 56"/>
              <a:gd name="T22" fmla="*/ 2147483647 w 30"/>
              <a:gd name="T23" fmla="*/ 2147483647 h 56"/>
              <a:gd name="T24" fmla="*/ 0 w 30"/>
              <a:gd name="T25" fmla="*/ 2147483647 h 56"/>
              <a:gd name="T26" fmla="*/ 2147483647 w 30"/>
              <a:gd name="T27" fmla="*/ 2147483647 h 56"/>
              <a:gd name="T28" fmla="*/ 2147483647 w 30"/>
              <a:gd name="T29" fmla="*/ 2147483647 h 56"/>
              <a:gd name="T30" fmla="*/ 2147483647 w 30"/>
              <a:gd name="T31" fmla="*/ 2147483647 h 56"/>
              <a:gd name="T32" fmla="*/ 2147483647 w 30"/>
              <a:gd name="T33" fmla="*/ 2147483647 h 56"/>
              <a:gd name="T34" fmla="*/ 2147483647 w 30"/>
              <a:gd name="T35" fmla="*/ 2147483647 h 56"/>
              <a:gd name="T36" fmla="*/ 2147483647 w 30"/>
              <a:gd name="T37" fmla="*/ 2147483647 h 56"/>
              <a:gd name="T38" fmla="*/ 2147483647 w 30"/>
              <a:gd name="T39" fmla="*/ 2147483647 h 56"/>
              <a:gd name="T40" fmla="*/ 2147483647 w 30"/>
              <a:gd name="T41" fmla="*/ 2147483647 h 56"/>
              <a:gd name="T42" fmla="*/ 2147483647 w 30"/>
              <a:gd name="T43" fmla="*/ 2147483647 h 56"/>
              <a:gd name="T44" fmla="*/ 2147483647 w 30"/>
              <a:gd name="T45" fmla="*/ 2147483647 h 56"/>
              <a:gd name="T46" fmla="*/ 2147483647 w 30"/>
              <a:gd name="T47" fmla="*/ 2147483647 h 56"/>
              <a:gd name="T48" fmla="*/ 2147483647 w 30"/>
              <a:gd name="T49" fmla="*/ 0 h 56"/>
              <a:gd name="T50" fmla="*/ 2147483647 w 30"/>
              <a:gd name="T51" fmla="*/ 2147483647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0" h="56">
                <a:moveTo>
                  <a:pt x="13" y="6"/>
                </a:moveTo>
                <a:lnTo>
                  <a:pt x="17" y="12"/>
                </a:lnTo>
                <a:lnTo>
                  <a:pt x="21" y="17"/>
                </a:lnTo>
                <a:lnTo>
                  <a:pt x="20" y="19"/>
                </a:lnTo>
                <a:lnTo>
                  <a:pt x="23" y="19"/>
                </a:lnTo>
                <a:lnTo>
                  <a:pt x="23" y="24"/>
                </a:lnTo>
                <a:lnTo>
                  <a:pt x="30" y="34"/>
                </a:lnTo>
                <a:lnTo>
                  <a:pt x="30" y="40"/>
                </a:lnTo>
                <a:lnTo>
                  <a:pt x="27" y="48"/>
                </a:lnTo>
                <a:lnTo>
                  <a:pt x="12" y="56"/>
                </a:lnTo>
                <a:lnTo>
                  <a:pt x="7" y="54"/>
                </a:lnTo>
                <a:lnTo>
                  <a:pt x="4" y="51"/>
                </a:lnTo>
                <a:lnTo>
                  <a:pt x="0" y="23"/>
                </a:lnTo>
                <a:lnTo>
                  <a:pt x="1" y="26"/>
                </a:lnTo>
                <a:lnTo>
                  <a:pt x="3" y="13"/>
                </a:lnTo>
                <a:lnTo>
                  <a:pt x="7" y="5"/>
                </a:lnTo>
                <a:lnTo>
                  <a:pt x="4" y="3"/>
                </a:lnTo>
                <a:lnTo>
                  <a:pt x="11" y="5"/>
                </a:lnTo>
                <a:lnTo>
                  <a:pt x="12" y="6"/>
                </a:lnTo>
                <a:lnTo>
                  <a:pt x="11" y="5"/>
                </a:lnTo>
                <a:lnTo>
                  <a:pt x="4" y="3"/>
                </a:lnTo>
                <a:lnTo>
                  <a:pt x="3" y="1"/>
                </a:lnTo>
                <a:lnTo>
                  <a:pt x="10" y="3"/>
                </a:lnTo>
                <a:lnTo>
                  <a:pt x="5" y="1"/>
                </a:lnTo>
                <a:lnTo>
                  <a:pt x="7" y="0"/>
                </a:lnTo>
                <a:lnTo>
                  <a:pt x="13" y="6"/>
                </a:lnTo>
                <a:close/>
              </a:path>
            </a:pathLst>
          </a:custGeom>
          <a:solidFill>
            <a:srgbClr val="DDDDDD"/>
          </a:solidFill>
          <a:ln w="4826">
            <a:solidFill>
              <a:srgbClr val="6E6E6E"/>
            </a:solidFill>
            <a:prstDash val="solid"/>
            <a:round/>
            <a:headEnd/>
            <a:tailEnd/>
          </a:ln>
        </p:spPr>
        <p:txBody>
          <a:bodyPr/>
          <a:lstStyle/>
          <a:p>
            <a:endParaRPr lang="en-US"/>
          </a:p>
        </p:txBody>
      </p:sp>
      <p:sp>
        <p:nvSpPr>
          <p:cNvPr id="3228" name="Freeform 157"/>
          <p:cNvSpPr>
            <a:spLocks noEditPoints="1"/>
          </p:cNvSpPr>
          <p:nvPr/>
        </p:nvSpPr>
        <p:spPr bwMode="auto">
          <a:xfrm>
            <a:off x="5584825" y="3722688"/>
            <a:ext cx="74613" cy="74612"/>
          </a:xfrm>
          <a:custGeom>
            <a:avLst/>
            <a:gdLst>
              <a:gd name="T0" fmla="*/ 0 w 45"/>
              <a:gd name="T1" fmla="*/ 2147483647 h 45"/>
              <a:gd name="T2" fmla="*/ 2147483647 w 45"/>
              <a:gd name="T3" fmla="*/ 0 h 45"/>
              <a:gd name="T4" fmla="*/ 2147483647 w 45"/>
              <a:gd name="T5" fmla="*/ 2147483647 h 45"/>
              <a:gd name="T6" fmla="*/ 2147483647 w 45"/>
              <a:gd name="T7" fmla="*/ 2147483647 h 45"/>
              <a:gd name="T8" fmla="*/ 2147483647 w 45"/>
              <a:gd name="T9" fmla="*/ 2147483647 h 45"/>
              <a:gd name="T10" fmla="*/ 2147483647 w 45"/>
              <a:gd name="T11" fmla="*/ 2147483647 h 45"/>
              <a:gd name="T12" fmla="*/ 2147483647 w 45"/>
              <a:gd name="T13" fmla="*/ 2147483647 h 45"/>
              <a:gd name="T14" fmla="*/ 2147483647 w 45"/>
              <a:gd name="T15" fmla="*/ 2147483647 h 45"/>
              <a:gd name="T16" fmla="*/ 2147483647 w 45"/>
              <a:gd name="T17" fmla="*/ 2147483647 h 45"/>
              <a:gd name="T18" fmla="*/ 2147483647 w 45"/>
              <a:gd name="T19" fmla="*/ 2147483647 h 45"/>
              <a:gd name="T20" fmla="*/ 2147483647 w 45"/>
              <a:gd name="T21" fmla="*/ 2147483647 h 45"/>
              <a:gd name="T22" fmla="*/ 2147483647 w 45"/>
              <a:gd name="T23" fmla="*/ 2147483647 h 45"/>
              <a:gd name="T24" fmla="*/ 2147483647 w 45"/>
              <a:gd name="T25" fmla="*/ 2147483647 h 45"/>
              <a:gd name="T26" fmla="*/ 2147483647 w 45"/>
              <a:gd name="T27" fmla="*/ 2147483647 h 45"/>
              <a:gd name="T28" fmla="*/ 2147483647 w 45"/>
              <a:gd name="T29" fmla="*/ 2147483647 h 45"/>
              <a:gd name="T30" fmla="*/ 2147483647 w 45"/>
              <a:gd name="T31" fmla="*/ 2147483647 h 45"/>
              <a:gd name="T32" fmla="*/ 2147483647 w 45"/>
              <a:gd name="T33" fmla="*/ 2147483647 h 45"/>
              <a:gd name="T34" fmla="*/ 2147483647 w 45"/>
              <a:gd name="T35" fmla="*/ 2147483647 h 45"/>
              <a:gd name="T36" fmla="*/ 2147483647 w 45"/>
              <a:gd name="T37" fmla="*/ 2147483647 h 45"/>
              <a:gd name="T38" fmla="*/ 2147483647 w 45"/>
              <a:gd name="T39" fmla="*/ 2147483647 h 45"/>
              <a:gd name="T40" fmla="*/ 2147483647 w 45"/>
              <a:gd name="T41" fmla="*/ 2147483647 h 45"/>
              <a:gd name="T42" fmla="*/ 2147483647 w 45"/>
              <a:gd name="T43" fmla="*/ 2147483647 h 45"/>
              <a:gd name="T44" fmla="*/ 2147483647 w 45"/>
              <a:gd name="T45" fmla="*/ 2147483647 h 45"/>
              <a:gd name="T46" fmla="*/ 2147483647 w 45"/>
              <a:gd name="T47" fmla="*/ 2147483647 h 45"/>
              <a:gd name="T48" fmla="*/ 0 w 45"/>
              <a:gd name="T49" fmla="*/ 2147483647 h 45"/>
              <a:gd name="T50" fmla="*/ 2147483647 w 45"/>
              <a:gd name="T51" fmla="*/ 2147483647 h 45"/>
              <a:gd name="T52" fmla="*/ 2147483647 w 45"/>
              <a:gd name="T53" fmla="*/ 2147483647 h 45"/>
              <a:gd name="T54" fmla="*/ 2147483647 w 45"/>
              <a:gd name="T55" fmla="*/ 2147483647 h 45"/>
              <a:gd name="T56" fmla="*/ 2147483647 w 45"/>
              <a:gd name="T57" fmla="*/ 2147483647 h 45"/>
              <a:gd name="T58" fmla="*/ 2147483647 w 45"/>
              <a:gd name="T59" fmla="*/ 2147483647 h 45"/>
              <a:gd name="T60" fmla="*/ 2147483647 w 45"/>
              <a:gd name="T61" fmla="*/ 2147483647 h 45"/>
              <a:gd name="T62" fmla="*/ 2147483647 w 45"/>
              <a:gd name="T63" fmla="*/ 2147483647 h 45"/>
              <a:gd name="T64" fmla="*/ 2147483647 w 45"/>
              <a:gd name="T65" fmla="*/ 2147483647 h 45"/>
              <a:gd name="T66" fmla="*/ 2147483647 w 45"/>
              <a:gd name="T67" fmla="*/ 2147483647 h 45"/>
              <a:gd name="T68" fmla="*/ 2147483647 w 45"/>
              <a:gd name="T69" fmla="*/ 2147483647 h 45"/>
              <a:gd name="T70" fmla="*/ 2147483647 w 45"/>
              <a:gd name="T71" fmla="*/ 2147483647 h 45"/>
              <a:gd name="T72" fmla="*/ 2147483647 w 45"/>
              <a:gd name="T73" fmla="*/ 2147483647 h 4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5" h="45">
                <a:moveTo>
                  <a:pt x="0" y="4"/>
                </a:moveTo>
                <a:lnTo>
                  <a:pt x="22" y="0"/>
                </a:lnTo>
                <a:lnTo>
                  <a:pt x="25" y="3"/>
                </a:lnTo>
                <a:lnTo>
                  <a:pt x="23" y="4"/>
                </a:lnTo>
                <a:lnTo>
                  <a:pt x="31" y="8"/>
                </a:lnTo>
                <a:lnTo>
                  <a:pt x="28" y="12"/>
                </a:lnTo>
                <a:lnTo>
                  <a:pt x="30" y="16"/>
                </a:lnTo>
                <a:lnTo>
                  <a:pt x="36" y="20"/>
                </a:lnTo>
                <a:lnTo>
                  <a:pt x="35" y="24"/>
                </a:lnTo>
                <a:lnTo>
                  <a:pt x="30" y="25"/>
                </a:lnTo>
                <a:lnTo>
                  <a:pt x="44" y="33"/>
                </a:lnTo>
                <a:lnTo>
                  <a:pt x="41" y="35"/>
                </a:lnTo>
                <a:lnTo>
                  <a:pt x="45" y="38"/>
                </a:lnTo>
                <a:lnTo>
                  <a:pt x="42" y="39"/>
                </a:lnTo>
                <a:lnTo>
                  <a:pt x="44" y="45"/>
                </a:lnTo>
                <a:lnTo>
                  <a:pt x="38" y="45"/>
                </a:lnTo>
                <a:lnTo>
                  <a:pt x="34" y="33"/>
                </a:lnTo>
                <a:lnTo>
                  <a:pt x="29" y="34"/>
                </a:lnTo>
                <a:lnTo>
                  <a:pt x="23" y="29"/>
                </a:lnTo>
                <a:lnTo>
                  <a:pt x="19" y="30"/>
                </a:lnTo>
                <a:lnTo>
                  <a:pt x="13" y="24"/>
                </a:lnTo>
                <a:lnTo>
                  <a:pt x="3" y="22"/>
                </a:lnTo>
                <a:lnTo>
                  <a:pt x="2" y="16"/>
                </a:lnTo>
                <a:lnTo>
                  <a:pt x="4" y="11"/>
                </a:lnTo>
                <a:lnTo>
                  <a:pt x="0" y="4"/>
                </a:lnTo>
                <a:close/>
                <a:moveTo>
                  <a:pt x="22" y="4"/>
                </a:moveTo>
                <a:lnTo>
                  <a:pt x="22" y="5"/>
                </a:lnTo>
                <a:lnTo>
                  <a:pt x="23" y="4"/>
                </a:lnTo>
                <a:lnTo>
                  <a:pt x="22" y="4"/>
                </a:lnTo>
                <a:close/>
                <a:moveTo>
                  <a:pt x="25" y="6"/>
                </a:moveTo>
                <a:lnTo>
                  <a:pt x="25" y="6"/>
                </a:lnTo>
                <a:close/>
                <a:moveTo>
                  <a:pt x="30" y="12"/>
                </a:moveTo>
                <a:lnTo>
                  <a:pt x="29" y="13"/>
                </a:lnTo>
                <a:lnTo>
                  <a:pt x="29" y="12"/>
                </a:lnTo>
                <a:lnTo>
                  <a:pt x="30" y="12"/>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9" name="Freeform 158"/>
          <p:cNvSpPr>
            <a:spLocks noEditPoints="1"/>
          </p:cNvSpPr>
          <p:nvPr/>
        </p:nvSpPr>
        <p:spPr bwMode="auto">
          <a:xfrm>
            <a:off x="5616575" y="3678238"/>
            <a:ext cx="161925" cy="136525"/>
          </a:xfrm>
          <a:custGeom>
            <a:avLst/>
            <a:gdLst>
              <a:gd name="T0" fmla="*/ 2147483647 w 98"/>
              <a:gd name="T1" fmla="*/ 2147483647 h 83"/>
              <a:gd name="T2" fmla="*/ 2147483647 w 98"/>
              <a:gd name="T3" fmla="*/ 2147483647 h 83"/>
              <a:gd name="T4" fmla="*/ 2147483647 w 98"/>
              <a:gd name="T5" fmla="*/ 2147483647 h 83"/>
              <a:gd name="T6" fmla="*/ 2147483647 w 98"/>
              <a:gd name="T7" fmla="*/ 2147483647 h 83"/>
              <a:gd name="T8" fmla="*/ 2147483647 w 98"/>
              <a:gd name="T9" fmla="*/ 2147483647 h 83"/>
              <a:gd name="T10" fmla="*/ 2147483647 w 98"/>
              <a:gd name="T11" fmla="*/ 2147483647 h 83"/>
              <a:gd name="T12" fmla="*/ 2147483647 w 98"/>
              <a:gd name="T13" fmla="*/ 2147483647 h 83"/>
              <a:gd name="T14" fmla="*/ 2147483647 w 98"/>
              <a:gd name="T15" fmla="*/ 2147483647 h 83"/>
              <a:gd name="T16" fmla="*/ 2147483647 w 98"/>
              <a:gd name="T17" fmla="*/ 2147483647 h 83"/>
              <a:gd name="T18" fmla="*/ 2147483647 w 98"/>
              <a:gd name="T19" fmla="*/ 2147483647 h 83"/>
              <a:gd name="T20" fmla="*/ 2147483647 w 98"/>
              <a:gd name="T21" fmla="*/ 2147483647 h 83"/>
              <a:gd name="T22" fmla="*/ 2147483647 w 98"/>
              <a:gd name="T23" fmla="*/ 2147483647 h 83"/>
              <a:gd name="T24" fmla="*/ 2147483647 w 98"/>
              <a:gd name="T25" fmla="*/ 2147483647 h 83"/>
              <a:gd name="T26" fmla="*/ 2147483647 w 98"/>
              <a:gd name="T27" fmla="*/ 2147483647 h 83"/>
              <a:gd name="T28" fmla="*/ 2147483647 w 98"/>
              <a:gd name="T29" fmla="*/ 2147483647 h 83"/>
              <a:gd name="T30" fmla="*/ 2147483647 w 98"/>
              <a:gd name="T31" fmla="*/ 2147483647 h 83"/>
              <a:gd name="T32" fmla="*/ 2147483647 w 98"/>
              <a:gd name="T33" fmla="*/ 2147483647 h 83"/>
              <a:gd name="T34" fmla="*/ 2147483647 w 98"/>
              <a:gd name="T35" fmla="*/ 2147483647 h 83"/>
              <a:gd name="T36" fmla="*/ 2147483647 w 98"/>
              <a:gd name="T37" fmla="*/ 2147483647 h 83"/>
              <a:gd name="T38" fmla="*/ 2147483647 w 98"/>
              <a:gd name="T39" fmla="*/ 2147483647 h 83"/>
              <a:gd name="T40" fmla="*/ 2147483647 w 98"/>
              <a:gd name="T41" fmla="*/ 2147483647 h 83"/>
              <a:gd name="T42" fmla="*/ 2147483647 w 98"/>
              <a:gd name="T43" fmla="*/ 2147483647 h 83"/>
              <a:gd name="T44" fmla="*/ 2147483647 w 98"/>
              <a:gd name="T45" fmla="*/ 0 h 83"/>
              <a:gd name="T46" fmla="*/ 2147483647 w 98"/>
              <a:gd name="T47" fmla="*/ 2147483647 h 83"/>
              <a:gd name="T48" fmla="*/ 2147483647 w 98"/>
              <a:gd name="T49" fmla="*/ 2147483647 h 83"/>
              <a:gd name="T50" fmla="*/ 2147483647 w 98"/>
              <a:gd name="T51" fmla="*/ 2147483647 h 83"/>
              <a:gd name="T52" fmla="*/ 2147483647 w 98"/>
              <a:gd name="T53" fmla="*/ 2147483647 h 83"/>
              <a:gd name="T54" fmla="*/ 2147483647 w 98"/>
              <a:gd name="T55" fmla="*/ 2147483647 h 83"/>
              <a:gd name="T56" fmla="*/ 2147483647 w 98"/>
              <a:gd name="T57" fmla="*/ 2147483647 h 83"/>
              <a:gd name="T58" fmla="*/ 2147483647 w 98"/>
              <a:gd name="T59" fmla="*/ 2147483647 h 83"/>
              <a:gd name="T60" fmla="*/ 2147483647 w 98"/>
              <a:gd name="T61" fmla="*/ 2147483647 h 83"/>
              <a:gd name="T62" fmla="*/ 2147483647 w 98"/>
              <a:gd name="T63" fmla="*/ 2147483647 h 83"/>
              <a:gd name="T64" fmla="*/ 2147483647 w 98"/>
              <a:gd name="T65" fmla="*/ 2147483647 h 83"/>
              <a:gd name="T66" fmla="*/ 2147483647 w 98"/>
              <a:gd name="T67" fmla="*/ 2147483647 h 83"/>
              <a:gd name="T68" fmla="*/ 2147483647 w 98"/>
              <a:gd name="T69" fmla="*/ 2147483647 h 83"/>
              <a:gd name="T70" fmla="*/ 2147483647 w 98"/>
              <a:gd name="T71" fmla="*/ 2147483647 h 83"/>
              <a:gd name="T72" fmla="*/ 2147483647 w 98"/>
              <a:gd name="T73" fmla="*/ 2147483647 h 83"/>
              <a:gd name="T74" fmla="*/ 2147483647 w 98"/>
              <a:gd name="T75" fmla="*/ 2147483647 h 83"/>
              <a:gd name="T76" fmla="*/ 2147483647 w 98"/>
              <a:gd name="T77" fmla="*/ 2147483647 h 83"/>
              <a:gd name="T78" fmla="*/ 2147483647 w 98"/>
              <a:gd name="T79" fmla="*/ 2147483647 h 83"/>
              <a:gd name="T80" fmla="*/ 2147483647 w 98"/>
              <a:gd name="T81" fmla="*/ 2147483647 h 83"/>
              <a:gd name="T82" fmla="*/ 2147483647 w 98"/>
              <a:gd name="T83" fmla="*/ 2147483647 h 83"/>
              <a:gd name="T84" fmla="*/ 2147483647 w 98"/>
              <a:gd name="T85" fmla="*/ 2147483647 h 83"/>
              <a:gd name="T86" fmla="*/ 2147483647 w 98"/>
              <a:gd name="T87" fmla="*/ 2147483647 h 83"/>
              <a:gd name="T88" fmla="*/ 2147483647 w 98"/>
              <a:gd name="T89" fmla="*/ 2147483647 h 83"/>
              <a:gd name="T90" fmla="*/ 2147483647 w 98"/>
              <a:gd name="T91" fmla="*/ 2147483647 h 83"/>
              <a:gd name="T92" fmla="*/ 2147483647 w 98"/>
              <a:gd name="T93" fmla="*/ 2147483647 h 83"/>
              <a:gd name="T94" fmla="*/ 2147483647 w 98"/>
              <a:gd name="T95" fmla="*/ 2147483647 h 83"/>
              <a:gd name="T96" fmla="*/ 2147483647 w 98"/>
              <a:gd name="T97" fmla="*/ 2147483647 h 83"/>
              <a:gd name="T98" fmla="*/ 0 w 98"/>
              <a:gd name="T99" fmla="*/ 2147483647 h 83"/>
              <a:gd name="T100" fmla="*/ 0 w 98"/>
              <a:gd name="T101" fmla="*/ 2147483647 h 83"/>
              <a:gd name="T102" fmla="*/ 2147483647 w 98"/>
              <a:gd name="T103" fmla="*/ 2147483647 h 83"/>
              <a:gd name="T104" fmla="*/ 2147483647 w 98"/>
              <a:gd name="T105" fmla="*/ 2147483647 h 83"/>
              <a:gd name="T106" fmla="*/ 2147483647 w 98"/>
              <a:gd name="T107" fmla="*/ 2147483647 h 83"/>
              <a:gd name="T108" fmla="*/ 2147483647 w 98"/>
              <a:gd name="T109" fmla="*/ 2147483647 h 83"/>
              <a:gd name="T110" fmla="*/ 2147483647 w 98"/>
              <a:gd name="T111" fmla="*/ 2147483647 h 83"/>
              <a:gd name="T112" fmla="*/ 0 w 98"/>
              <a:gd name="T113" fmla="*/ 2147483647 h 8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83">
                <a:moveTo>
                  <a:pt x="25" y="72"/>
                </a:moveTo>
                <a:lnTo>
                  <a:pt x="23" y="66"/>
                </a:lnTo>
                <a:lnTo>
                  <a:pt x="26" y="65"/>
                </a:lnTo>
                <a:lnTo>
                  <a:pt x="22" y="62"/>
                </a:lnTo>
                <a:lnTo>
                  <a:pt x="25" y="60"/>
                </a:lnTo>
                <a:lnTo>
                  <a:pt x="11" y="52"/>
                </a:lnTo>
                <a:lnTo>
                  <a:pt x="16" y="51"/>
                </a:lnTo>
                <a:lnTo>
                  <a:pt x="17" y="47"/>
                </a:lnTo>
                <a:lnTo>
                  <a:pt x="11" y="43"/>
                </a:lnTo>
                <a:lnTo>
                  <a:pt x="9" y="39"/>
                </a:lnTo>
                <a:lnTo>
                  <a:pt x="12" y="35"/>
                </a:lnTo>
                <a:lnTo>
                  <a:pt x="4" y="31"/>
                </a:lnTo>
                <a:lnTo>
                  <a:pt x="6" y="30"/>
                </a:lnTo>
                <a:lnTo>
                  <a:pt x="3" y="27"/>
                </a:lnTo>
                <a:lnTo>
                  <a:pt x="8" y="24"/>
                </a:lnTo>
                <a:lnTo>
                  <a:pt x="25" y="32"/>
                </a:lnTo>
                <a:lnTo>
                  <a:pt x="27" y="27"/>
                </a:lnTo>
                <a:lnTo>
                  <a:pt x="20" y="20"/>
                </a:lnTo>
                <a:lnTo>
                  <a:pt x="23" y="16"/>
                </a:lnTo>
                <a:lnTo>
                  <a:pt x="28" y="16"/>
                </a:lnTo>
                <a:lnTo>
                  <a:pt x="37" y="28"/>
                </a:lnTo>
                <a:lnTo>
                  <a:pt x="44" y="29"/>
                </a:lnTo>
                <a:lnTo>
                  <a:pt x="70" y="0"/>
                </a:lnTo>
                <a:lnTo>
                  <a:pt x="91" y="29"/>
                </a:lnTo>
                <a:lnTo>
                  <a:pt x="95" y="34"/>
                </a:lnTo>
                <a:lnTo>
                  <a:pt x="98" y="46"/>
                </a:lnTo>
                <a:lnTo>
                  <a:pt x="97" y="62"/>
                </a:lnTo>
                <a:lnTo>
                  <a:pt x="92" y="71"/>
                </a:lnTo>
                <a:lnTo>
                  <a:pt x="92" y="75"/>
                </a:lnTo>
                <a:lnTo>
                  <a:pt x="70" y="83"/>
                </a:lnTo>
                <a:lnTo>
                  <a:pt x="54" y="80"/>
                </a:lnTo>
                <a:lnTo>
                  <a:pt x="46" y="73"/>
                </a:lnTo>
                <a:lnTo>
                  <a:pt x="50" y="69"/>
                </a:lnTo>
                <a:lnTo>
                  <a:pt x="47" y="65"/>
                </a:lnTo>
                <a:lnTo>
                  <a:pt x="51" y="63"/>
                </a:lnTo>
                <a:lnTo>
                  <a:pt x="45" y="57"/>
                </a:lnTo>
                <a:lnTo>
                  <a:pt x="25" y="72"/>
                </a:lnTo>
                <a:close/>
                <a:moveTo>
                  <a:pt x="11" y="39"/>
                </a:moveTo>
                <a:lnTo>
                  <a:pt x="10" y="39"/>
                </a:lnTo>
                <a:lnTo>
                  <a:pt x="10" y="40"/>
                </a:lnTo>
                <a:lnTo>
                  <a:pt x="11" y="39"/>
                </a:lnTo>
                <a:close/>
                <a:moveTo>
                  <a:pt x="3" y="31"/>
                </a:moveTo>
                <a:lnTo>
                  <a:pt x="4" y="31"/>
                </a:lnTo>
                <a:lnTo>
                  <a:pt x="3" y="32"/>
                </a:lnTo>
                <a:lnTo>
                  <a:pt x="3" y="31"/>
                </a:lnTo>
                <a:close/>
                <a:moveTo>
                  <a:pt x="6" y="33"/>
                </a:moveTo>
                <a:lnTo>
                  <a:pt x="6" y="33"/>
                </a:lnTo>
                <a:close/>
                <a:moveTo>
                  <a:pt x="0" y="58"/>
                </a:moveTo>
                <a:lnTo>
                  <a:pt x="0" y="57"/>
                </a:lnTo>
                <a:lnTo>
                  <a:pt x="4" y="56"/>
                </a:lnTo>
                <a:lnTo>
                  <a:pt x="10" y="61"/>
                </a:lnTo>
                <a:lnTo>
                  <a:pt x="15" y="60"/>
                </a:lnTo>
                <a:lnTo>
                  <a:pt x="19" y="72"/>
                </a:lnTo>
                <a:lnTo>
                  <a:pt x="9" y="69"/>
                </a:lnTo>
                <a:lnTo>
                  <a:pt x="0" y="5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30" name="Freeform 159"/>
          <p:cNvSpPr>
            <a:spLocks/>
          </p:cNvSpPr>
          <p:nvPr/>
        </p:nvSpPr>
        <p:spPr bwMode="auto">
          <a:xfrm>
            <a:off x="5756275" y="4146550"/>
            <a:ext cx="20638" cy="41275"/>
          </a:xfrm>
          <a:custGeom>
            <a:avLst/>
            <a:gdLst>
              <a:gd name="T0" fmla="*/ 2147483647 w 12"/>
              <a:gd name="T1" fmla="*/ 2147483647 h 25"/>
              <a:gd name="T2" fmla="*/ 2147483647 w 12"/>
              <a:gd name="T3" fmla="*/ 2147483647 h 25"/>
              <a:gd name="T4" fmla="*/ 2147483647 w 12"/>
              <a:gd name="T5" fmla="*/ 2147483647 h 25"/>
              <a:gd name="T6" fmla="*/ 0 w 12"/>
              <a:gd name="T7" fmla="*/ 2147483647 h 25"/>
              <a:gd name="T8" fmla="*/ 2147483647 w 12"/>
              <a:gd name="T9" fmla="*/ 2147483647 h 25"/>
              <a:gd name="T10" fmla="*/ 2147483647 w 12"/>
              <a:gd name="T11" fmla="*/ 2147483647 h 25"/>
              <a:gd name="T12" fmla="*/ 2147483647 w 12"/>
              <a:gd name="T13" fmla="*/ 0 h 25"/>
              <a:gd name="T14" fmla="*/ 2147483647 w 12"/>
              <a:gd name="T15" fmla="*/ 2147483647 h 25"/>
              <a:gd name="T16" fmla="*/ 2147483647 w 12"/>
              <a:gd name="T17" fmla="*/ 2147483647 h 25"/>
              <a:gd name="T18" fmla="*/ 2147483647 w 12"/>
              <a:gd name="T19" fmla="*/ 2147483647 h 25"/>
              <a:gd name="T20" fmla="*/ 2147483647 w 12"/>
              <a:gd name="T21" fmla="*/ 2147483647 h 25"/>
              <a:gd name="T22" fmla="*/ 2147483647 w 12"/>
              <a:gd name="T23" fmla="*/ 2147483647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25">
                <a:moveTo>
                  <a:pt x="6" y="24"/>
                </a:moveTo>
                <a:lnTo>
                  <a:pt x="2" y="25"/>
                </a:lnTo>
                <a:lnTo>
                  <a:pt x="1" y="22"/>
                </a:lnTo>
                <a:lnTo>
                  <a:pt x="0" y="11"/>
                </a:lnTo>
                <a:lnTo>
                  <a:pt x="2" y="9"/>
                </a:lnTo>
                <a:lnTo>
                  <a:pt x="4" y="2"/>
                </a:lnTo>
                <a:lnTo>
                  <a:pt x="6" y="0"/>
                </a:lnTo>
                <a:lnTo>
                  <a:pt x="11" y="4"/>
                </a:lnTo>
                <a:lnTo>
                  <a:pt x="10" y="10"/>
                </a:lnTo>
                <a:lnTo>
                  <a:pt x="12" y="15"/>
                </a:lnTo>
                <a:lnTo>
                  <a:pt x="9" y="23"/>
                </a:lnTo>
                <a:lnTo>
                  <a:pt x="6" y="24"/>
                </a:lnTo>
                <a:close/>
              </a:path>
            </a:pathLst>
          </a:custGeom>
          <a:solidFill>
            <a:srgbClr val="2B5885"/>
          </a:solidFill>
          <a:ln w="4826">
            <a:solidFill>
              <a:schemeClr val="bg2"/>
            </a:solidFill>
            <a:prstDash val="solid"/>
            <a:round/>
            <a:headEnd/>
            <a:tailEnd/>
          </a:ln>
        </p:spPr>
        <p:txBody>
          <a:bodyPr/>
          <a:lstStyle/>
          <a:p>
            <a:endParaRPr lang="en-US"/>
          </a:p>
        </p:txBody>
      </p:sp>
      <p:sp>
        <p:nvSpPr>
          <p:cNvPr id="3231" name="Freeform 160"/>
          <p:cNvSpPr>
            <a:spLocks noEditPoints="1"/>
          </p:cNvSpPr>
          <p:nvPr/>
        </p:nvSpPr>
        <p:spPr bwMode="auto">
          <a:xfrm>
            <a:off x="7464425" y="4968875"/>
            <a:ext cx="76200" cy="26988"/>
          </a:xfrm>
          <a:custGeom>
            <a:avLst/>
            <a:gdLst>
              <a:gd name="T0" fmla="*/ 2147483647 w 46"/>
              <a:gd name="T1" fmla="*/ 2147483647 h 17"/>
              <a:gd name="T2" fmla="*/ 2147483647 w 46"/>
              <a:gd name="T3" fmla="*/ 2147483647 h 17"/>
              <a:gd name="T4" fmla="*/ 2147483647 w 46"/>
              <a:gd name="T5" fmla="*/ 0 h 17"/>
              <a:gd name="T6" fmla="*/ 2147483647 w 46"/>
              <a:gd name="T7" fmla="*/ 2147483647 h 17"/>
              <a:gd name="T8" fmla="*/ 2147483647 w 46"/>
              <a:gd name="T9" fmla="*/ 2147483647 h 17"/>
              <a:gd name="T10" fmla="*/ 2147483647 w 46"/>
              <a:gd name="T11" fmla="*/ 2147483647 h 17"/>
              <a:gd name="T12" fmla="*/ 2147483647 w 46"/>
              <a:gd name="T13" fmla="*/ 2147483647 h 17"/>
              <a:gd name="T14" fmla="*/ 2147483647 w 46"/>
              <a:gd name="T15" fmla="*/ 2147483647 h 17"/>
              <a:gd name="T16" fmla="*/ 2147483647 w 46"/>
              <a:gd name="T17" fmla="*/ 2147483647 h 17"/>
              <a:gd name="T18" fmla="*/ 0 w 46"/>
              <a:gd name="T19" fmla="*/ 2147483647 h 17"/>
              <a:gd name="T20" fmla="*/ 2147483647 w 46"/>
              <a:gd name="T21" fmla="*/ 2147483647 h 17"/>
              <a:gd name="T22" fmla="*/ 2147483647 w 46"/>
              <a:gd name="T23" fmla="*/ 2147483647 h 17"/>
              <a:gd name="T24" fmla="*/ 0 w 46"/>
              <a:gd name="T25" fmla="*/ 2147483647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17">
                <a:moveTo>
                  <a:pt x="12" y="9"/>
                </a:moveTo>
                <a:lnTo>
                  <a:pt x="16" y="4"/>
                </a:lnTo>
                <a:lnTo>
                  <a:pt x="42" y="0"/>
                </a:lnTo>
                <a:lnTo>
                  <a:pt x="46" y="1"/>
                </a:lnTo>
                <a:lnTo>
                  <a:pt x="34" y="9"/>
                </a:lnTo>
                <a:lnTo>
                  <a:pt x="15" y="16"/>
                </a:lnTo>
                <a:lnTo>
                  <a:pt x="13" y="14"/>
                </a:lnTo>
                <a:lnTo>
                  <a:pt x="15" y="11"/>
                </a:lnTo>
                <a:lnTo>
                  <a:pt x="12" y="9"/>
                </a:lnTo>
                <a:close/>
                <a:moveTo>
                  <a:pt x="0" y="15"/>
                </a:moveTo>
                <a:lnTo>
                  <a:pt x="5" y="13"/>
                </a:lnTo>
                <a:lnTo>
                  <a:pt x="4" y="17"/>
                </a:lnTo>
                <a:lnTo>
                  <a:pt x="0" y="15"/>
                </a:lnTo>
                <a:close/>
              </a:path>
            </a:pathLst>
          </a:custGeom>
          <a:solidFill>
            <a:srgbClr val="DDDDDD"/>
          </a:solidFill>
          <a:ln w="4826">
            <a:solidFill>
              <a:srgbClr val="6E6E6E"/>
            </a:solidFill>
            <a:prstDash val="solid"/>
            <a:round/>
            <a:headEnd/>
            <a:tailEnd/>
          </a:ln>
        </p:spPr>
        <p:txBody>
          <a:bodyPr/>
          <a:lstStyle/>
          <a:p>
            <a:endParaRPr lang="en-US"/>
          </a:p>
        </p:txBody>
      </p:sp>
      <p:sp>
        <p:nvSpPr>
          <p:cNvPr id="3232" name="Freeform 161"/>
          <p:cNvSpPr>
            <a:spLocks noEditPoints="1"/>
          </p:cNvSpPr>
          <p:nvPr/>
        </p:nvSpPr>
        <p:spPr bwMode="auto">
          <a:xfrm>
            <a:off x="2592388" y="4224338"/>
            <a:ext cx="254000" cy="82550"/>
          </a:xfrm>
          <a:custGeom>
            <a:avLst/>
            <a:gdLst>
              <a:gd name="T0" fmla="*/ 2147483647 w 154"/>
              <a:gd name="T1" fmla="*/ 2147483647 h 50"/>
              <a:gd name="T2" fmla="*/ 2147483647 w 154"/>
              <a:gd name="T3" fmla="*/ 2147483647 h 50"/>
              <a:gd name="T4" fmla="*/ 2147483647 w 154"/>
              <a:gd name="T5" fmla="*/ 2147483647 h 50"/>
              <a:gd name="T6" fmla="*/ 2147483647 w 154"/>
              <a:gd name="T7" fmla="*/ 2147483647 h 50"/>
              <a:gd name="T8" fmla="*/ 2147483647 w 154"/>
              <a:gd name="T9" fmla="*/ 2147483647 h 50"/>
              <a:gd name="T10" fmla="*/ 2147483647 w 154"/>
              <a:gd name="T11" fmla="*/ 2147483647 h 50"/>
              <a:gd name="T12" fmla="*/ 2147483647 w 154"/>
              <a:gd name="T13" fmla="*/ 2147483647 h 50"/>
              <a:gd name="T14" fmla="*/ 2147483647 w 154"/>
              <a:gd name="T15" fmla="*/ 2147483647 h 50"/>
              <a:gd name="T16" fmla="*/ 2147483647 w 154"/>
              <a:gd name="T17" fmla="*/ 2147483647 h 50"/>
              <a:gd name="T18" fmla="*/ 2147483647 w 154"/>
              <a:gd name="T19" fmla="*/ 2147483647 h 50"/>
              <a:gd name="T20" fmla="*/ 2147483647 w 154"/>
              <a:gd name="T21" fmla="*/ 2147483647 h 50"/>
              <a:gd name="T22" fmla="*/ 2147483647 w 154"/>
              <a:gd name="T23" fmla="*/ 2147483647 h 50"/>
              <a:gd name="T24" fmla="*/ 2147483647 w 154"/>
              <a:gd name="T25" fmla="*/ 2147483647 h 50"/>
              <a:gd name="T26" fmla="*/ 2147483647 w 154"/>
              <a:gd name="T27" fmla="*/ 2147483647 h 50"/>
              <a:gd name="T28" fmla="*/ 2147483647 w 154"/>
              <a:gd name="T29" fmla="*/ 2147483647 h 50"/>
              <a:gd name="T30" fmla="*/ 2147483647 w 154"/>
              <a:gd name="T31" fmla="*/ 2147483647 h 50"/>
              <a:gd name="T32" fmla="*/ 2147483647 w 154"/>
              <a:gd name="T33" fmla="*/ 2147483647 h 50"/>
              <a:gd name="T34" fmla="*/ 2147483647 w 154"/>
              <a:gd name="T35" fmla="*/ 2147483647 h 50"/>
              <a:gd name="T36" fmla="*/ 2147483647 w 154"/>
              <a:gd name="T37" fmla="*/ 2147483647 h 50"/>
              <a:gd name="T38" fmla="*/ 2147483647 w 154"/>
              <a:gd name="T39" fmla="*/ 2147483647 h 50"/>
              <a:gd name="T40" fmla="*/ 2147483647 w 154"/>
              <a:gd name="T41" fmla="*/ 2147483647 h 50"/>
              <a:gd name="T42" fmla="*/ 2147483647 w 154"/>
              <a:gd name="T43" fmla="*/ 2147483647 h 50"/>
              <a:gd name="T44" fmla="*/ 2147483647 w 154"/>
              <a:gd name="T45" fmla="*/ 2147483647 h 50"/>
              <a:gd name="T46" fmla="*/ 2147483647 w 154"/>
              <a:gd name="T47" fmla="*/ 2147483647 h 50"/>
              <a:gd name="T48" fmla="*/ 2147483647 w 154"/>
              <a:gd name="T49" fmla="*/ 2147483647 h 50"/>
              <a:gd name="T50" fmla="*/ 2147483647 w 154"/>
              <a:gd name="T51" fmla="*/ 2147483647 h 50"/>
              <a:gd name="T52" fmla="*/ 2147483647 w 154"/>
              <a:gd name="T53" fmla="*/ 2147483647 h 50"/>
              <a:gd name="T54" fmla="*/ 2147483647 w 154"/>
              <a:gd name="T55" fmla="*/ 2147483647 h 50"/>
              <a:gd name="T56" fmla="*/ 2147483647 w 154"/>
              <a:gd name="T57" fmla="*/ 2147483647 h 50"/>
              <a:gd name="T58" fmla="*/ 2147483647 w 154"/>
              <a:gd name="T59" fmla="*/ 2147483647 h 50"/>
              <a:gd name="T60" fmla="*/ 0 w 154"/>
              <a:gd name="T61" fmla="*/ 2147483647 h 50"/>
              <a:gd name="T62" fmla="*/ 2147483647 w 154"/>
              <a:gd name="T63" fmla="*/ 2147483647 h 50"/>
              <a:gd name="T64" fmla="*/ 2147483647 w 154"/>
              <a:gd name="T65" fmla="*/ 0 h 50"/>
              <a:gd name="T66" fmla="*/ 2147483647 w 154"/>
              <a:gd name="T67" fmla="*/ 2147483647 h 50"/>
              <a:gd name="T68" fmla="*/ 2147483647 w 154"/>
              <a:gd name="T69" fmla="*/ 214748364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4" h="50">
                <a:moveTo>
                  <a:pt x="29" y="26"/>
                </a:moveTo>
                <a:lnTo>
                  <a:pt x="25" y="23"/>
                </a:lnTo>
                <a:lnTo>
                  <a:pt x="29" y="24"/>
                </a:lnTo>
                <a:lnTo>
                  <a:pt x="27" y="21"/>
                </a:lnTo>
                <a:lnTo>
                  <a:pt x="29" y="19"/>
                </a:lnTo>
                <a:lnTo>
                  <a:pt x="32" y="19"/>
                </a:lnTo>
                <a:lnTo>
                  <a:pt x="34" y="24"/>
                </a:lnTo>
                <a:lnTo>
                  <a:pt x="29" y="26"/>
                </a:lnTo>
                <a:close/>
                <a:moveTo>
                  <a:pt x="93" y="11"/>
                </a:moveTo>
                <a:lnTo>
                  <a:pt x="89" y="9"/>
                </a:lnTo>
                <a:lnTo>
                  <a:pt x="94" y="9"/>
                </a:lnTo>
                <a:lnTo>
                  <a:pt x="95" y="10"/>
                </a:lnTo>
                <a:lnTo>
                  <a:pt x="93" y="11"/>
                </a:lnTo>
                <a:close/>
                <a:moveTo>
                  <a:pt x="103" y="19"/>
                </a:moveTo>
                <a:lnTo>
                  <a:pt x="99" y="16"/>
                </a:lnTo>
                <a:lnTo>
                  <a:pt x="104" y="16"/>
                </a:lnTo>
                <a:lnTo>
                  <a:pt x="103" y="19"/>
                </a:lnTo>
                <a:close/>
                <a:moveTo>
                  <a:pt x="98" y="16"/>
                </a:moveTo>
                <a:lnTo>
                  <a:pt x="108" y="23"/>
                </a:lnTo>
                <a:lnTo>
                  <a:pt x="105" y="19"/>
                </a:lnTo>
                <a:lnTo>
                  <a:pt x="111" y="23"/>
                </a:lnTo>
                <a:lnTo>
                  <a:pt x="108" y="23"/>
                </a:lnTo>
                <a:lnTo>
                  <a:pt x="109" y="25"/>
                </a:lnTo>
                <a:lnTo>
                  <a:pt x="112" y="24"/>
                </a:lnTo>
                <a:lnTo>
                  <a:pt x="114" y="28"/>
                </a:lnTo>
                <a:lnTo>
                  <a:pt x="132" y="32"/>
                </a:lnTo>
                <a:lnTo>
                  <a:pt x="131" y="37"/>
                </a:lnTo>
                <a:lnTo>
                  <a:pt x="142" y="37"/>
                </a:lnTo>
                <a:lnTo>
                  <a:pt x="152" y="43"/>
                </a:lnTo>
                <a:lnTo>
                  <a:pt x="154" y="44"/>
                </a:lnTo>
                <a:lnTo>
                  <a:pt x="152" y="47"/>
                </a:lnTo>
                <a:lnTo>
                  <a:pt x="140" y="49"/>
                </a:lnTo>
                <a:lnTo>
                  <a:pt x="140" y="48"/>
                </a:lnTo>
                <a:lnTo>
                  <a:pt x="139" y="48"/>
                </a:lnTo>
                <a:lnTo>
                  <a:pt x="140" y="47"/>
                </a:lnTo>
                <a:lnTo>
                  <a:pt x="139" y="47"/>
                </a:lnTo>
                <a:lnTo>
                  <a:pt x="139" y="48"/>
                </a:lnTo>
                <a:lnTo>
                  <a:pt x="138" y="48"/>
                </a:lnTo>
                <a:lnTo>
                  <a:pt x="138" y="49"/>
                </a:lnTo>
                <a:lnTo>
                  <a:pt x="124" y="48"/>
                </a:lnTo>
                <a:lnTo>
                  <a:pt x="103" y="50"/>
                </a:lnTo>
                <a:lnTo>
                  <a:pt x="112" y="42"/>
                </a:lnTo>
                <a:lnTo>
                  <a:pt x="110" y="38"/>
                </a:lnTo>
                <a:lnTo>
                  <a:pt x="98" y="37"/>
                </a:lnTo>
                <a:lnTo>
                  <a:pt x="92" y="32"/>
                </a:lnTo>
                <a:lnTo>
                  <a:pt x="89" y="23"/>
                </a:lnTo>
                <a:lnTo>
                  <a:pt x="82" y="24"/>
                </a:lnTo>
                <a:lnTo>
                  <a:pt x="71" y="21"/>
                </a:lnTo>
                <a:lnTo>
                  <a:pt x="64" y="14"/>
                </a:lnTo>
                <a:lnTo>
                  <a:pt x="58" y="17"/>
                </a:lnTo>
                <a:lnTo>
                  <a:pt x="45" y="14"/>
                </a:lnTo>
                <a:lnTo>
                  <a:pt x="40" y="12"/>
                </a:lnTo>
                <a:lnTo>
                  <a:pt x="47" y="10"/>
                </a:lnTo>
                <a:lnTo>
                  <a:pt x="44" y="7"/>
                </a:lnTo>
                <a:lnTo>
                  <a:pt x="32" y="7"/>
                </a:lnTo>
                <a:lnTo>
                  <a:pt x="23" y="14"/>
                </a:lnTo>
                <a:lnTo>
                  <a:pt x="15" y="15"/>
                </a:lnTo>
                <a:lnTo>
                  <a:pt x="14" y="19"/>
                </a:lnTo>
                <a:lnTo>
                  <a:pt x="7" y="21"/>
                </a:lnTo>
                <a:lnTo>
                  <a:pt x="7" y="19"/>
                </a:lnTo>
                <a:lnTo>
                  <a:pt x="0" y="20"/>
                </a:lnTo>
                <a:lnTo>
                  <a:pt x="9" y="17"/>
                </a:lnTo>
                <a:lnTo>
                  <a:pt x="8" y="12"/>
                </a:lnTo>
                <a:lnTo>
                  <a:pt x="13" y="8"/>
                </a:lnTo>
                <a:lnTo>
                  <a:pt x="39" y="0"/>
                </a:lnTo>
                <a:lnTo>
                  <a:pt x="70" y="3"/>
                </a:lnTo>
                <a:lnTo>
                  <a:pt x="81" y="12"/>
                </a:lnTo>
                <a:lnTo>
                  <a:pt x="87" y="12"/>
                </a:lnTo>
                <a:lnTo>
                  <a:pt x="98" y="16"/>
                </a:lnTo>
                <a:close/>
              </a:path>
            </a:pathLst>
          </a:custGeom>
          <a:solidFill>
            <a:srgbClr val="DDDDDD"/>
          </a:solidFill>
          <a:ln w="4826">
            <a:solidFill>
              <a:schemeClr val="bg2"/>
            </a:solidFill>
            <a:prstDash val="solid"/>
            <a:round/>
            <a:headEnd/>
            <a:tailEnd/>
          </a:ln>
        </p:spPr>
        <p:txBody>
          <a:bodyPr/>
          <a:lstStyle/>
          <a:p>
            <a:endParaRPr lang="en-US"/>
          </a:p>
        </p:txBody>
      </p:sp>
      <p:sp>
        <p:nvSpPr>
          <p:cNvPr id="3233" name="Freeform 162"/>
          <p:cNvSpPr>
            <a:spLocks noEditPoints="1"/>
          </p:cNvSpPr>
          <p:nvPr/>
        </p:nvSpPr>
        <p:spPr bwMode="auto">
          <a:xfrm>
            <a:off x="2838450" y="4303713"/>
            <a:ext cx="65088" cy="47625"/>
          </a:xfrm>
          <a:custGeom>
            <a:avLst/>
            <a:gdLst>
              <a:gd name="T0" fmla="*/ 2147483647 w 40"/>
              <a:gd name="T1" fmla="*/ 2147483647 h 29"/>
              <a:gd name="T2" fmla="*/ 2147483647 w 40"/>
              <a:gd name="T3" fmla="*/ 2147483647 h 29"/>
              <a:gd name="T4" fmla="*/ 2147483647 w 40"/>
              <a:gd name="T5" fmla="*/ 2147483647 h 29"/>
              <a:gd name="T6" fmla="*/ 2147483647 w 40"/>
              <a:gd name="T7" fmla="*/ 2147483647 h 29"/>
              <a:gd name="T8" fmla="*/ 2147483647 w 40"/>
              <a:gd name="T9" fmla="*/ 2147483647 h 29"/>
              <a:gd name="T10" fmla="*/ 0 w 40"/>
              <a:gd name="T11" fmla="*/ 2147483647 h 29"/>
              <a:gd name="T12" fmla="*/ 2147483647 w 40"/>
              <a:gd name="T13" fmla="*/ 2147483647 h 29"/>
              <a:gd name="T14" fmla="*/ 2147483647 w 40"/>
              <a:gd name="T15" fmla="*/ 2147483647 h 29"/>
              <a:gd name="T16" fmla="*/ 2147483647 w 40"/>
              <a:gd name="T17" fmla="*/ 2147483647 h 29"/>
              <a:gd name="T18" fmla="*/ 2147483647 w 40"/>
              <a:gd name="T19" fmla="*/ 2147483647 h 29"/>
              <a:gd name="T20" fmla="*/ 2147483647 w 40"/>
              <a:gd name="T21" fmla="*/ 2147483647 h 29"/>
              <a:gd name="T22" fmla="*/ 2147483647 w 40"/>
              <a:gd name="T23" fmla="*/ 2147483647 h 29"/>
              <a:gd name="T24" fmla="*/ 2147483647 w 40"/>
              <a:gd name="T25" fmla="*/ 2147483647 h 29"/>
              <a:gd name="T26" fmla="*/ 2147483647 w 40"/>
              <a:gd name="T27" fmla="*/ 2147483647 h 29"/>
              <a:gd name="T28" fmla="*/ 2147483647 w 40"/>
              <a:gd name="T29" fmla="*/ 0 h 29"/>
              <a:gd name="T30" fmla="*/ 2147483647 w 40"/>
              <a:gd name="T31" fmla="*/ 2147483647 h 29"/>
              <a:gd name="T32" fmla="*/ 2147483647 w 40"/>
              <a:gd name="T33" fmla="*/ 2147483647 h 29"/>
              <a:gd name="T34" fmla="*/ 2147483647 w 40"/>
              <a:gd name="T35" fmla="*/ 2147483647 h 29"/>
              <a:gd name="T36" fmla="*/ 2147483647 w 40"/>
              <a:gd name="T37" fmla="*/ 2147483647 h 29"/>
              <a:gd name="T38" fmla="*/ 2147483647 w 40"/>
              <a:gd name="T39" fmla="*/ 2147483647 h 29"/>
              <a:gd name="T40" fmla="*/ 2147483647 w 40"/>
              <a:gd name="T41" fmla="*/ 2147483647 h 29"/>
              <a:gd name="T42" fmla="*/ 2147483647 w 40"/>
              <a:gd name="T43" fmla="*/ 2147483647 h 29"/>
              <a:gd name="T44" fmla="*/ 2147483647 w 40"/>
              <a:gd name="T45" fmla="*/ 2147483647 h 29"/>
              <a:gd name="T46" fmla="*/ 2147483647 w 40"/>
              <a:gd name="T47" fmla="*/ 2147483647 h 29"/>
              <a:gd name="T48" fmla="*/ 2147483647 w 40"/>
              <a:gd name="T49" fmla="*/ 2147483647 h 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 h="29">
                <a:moveTo>
                  <a:pt x="38" y="29"/>
                </a:moveTo>
                <a:lnTo>
                  <a:pt x="34" y="26"/>
                </a:lnTo>
                <a:lnTo>
                  <a:pt x="23" y="28"/>
                </a:lnTo>
                <a:lnTo>
                  <a:pt x="15" y="25"/>
                </a:lnTo>
                <a:lnTo>
                  <a:pt x="8" y="29"/>
                </a:lnTo>
                <a:lnTo>
                  <a:pt x="0" y="23"/>
                </a:lnTo>
                <a:lnTo>
                  <a:pt x="3" y="19"/>
                </a:lnTo>
                <a:lnTo>
                  <a:pt x="24" y="23"/>
                </a:lnTo>
                <a:lnTo>
                  <a:pt x="29" y="22"/>
                </a:lnTo>
                <a:lnTo>
                  <a:pt x="30" y="19"/>
                </a:lnTo>
                <a:lnTo>
                  <a:pt x="24" y="14"/>
                </a:lnTo>
                <a:lnTo>
                  <a:pt x="25" y="8"/>
                </a:lnTo>
                <a:lnTo>
                  <a:pt x="15" y="5"/>
                </a:lnTo>
                <a:lnTo>
                  <a:pt x="15" y="2"/>
                </a:lnTo>
                <a:lnTo>
                  <a:pt x="24" y="0"/>
                </a:lnTo>
                <a:lnTo>
                  <a:pt x="38" y="4"/>
                </a:lnTo>
                <a:lnTo>
                  <a:pt x="40" y="11"/>
                </a:lnTo>
                <a:lnTo>
                  <a:pt x="39" y="18"/>
                </a:lnTo>
                <a:lnTo>
                  <a:pt x="35" y="21"/>
                </a:lnTo>
                <a:lnTo>
                  <a:pt x="39" y="25"/>
                </a:lnTo>
                <a:lnTo>
                  <a:pt x="38" y="29"/>
                </a:lnTo>
                <a:close/>
                <a:moveTo>
                  <a:pt x="23" y="19"/>
                </a:moveTo>
                <a:lnTo>
                  <a:pt x="16" y="15"/>
                </a:lnTo>
                <a:lnTo>
                  <a:pt x="22" y="17"/>
                </a:lnTo>
                <a:lnTo>
                  <a:pt x="23" y="1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34" name="Freeform 163"/>
          <p:cNvSpPr>
            <a:spLocks/>
          </p:cNvSpPr>
          <p:nvPr/>
        </p:nvSpPr>
        <p:spPr bwMode="auto">
          <a:xfrm>
            <a:off x="3005138" y="4340225"/>
            <a:ext cx="39687" cy="12700"/>
          </a:xfrm>
          <a:custGeom>
            <a:avLst/>
            <a:gdLst>
              <a:gd name="T0" fmla="*/ 2147483647 w 24"/>
              <a:gd name="T1" fmla="*/ 0 h 8"/>
              <a:gd name="T2" fmla="*/ 2147483647 w 24"/>
              <a:gd name="T3" fmla="*/ 2147483647 h 8"/>
              <a:gd name="T4" fmla="*/ 2147483647 w 24"/>
              <a:gd name="T5" fmla="*/ 2147483647 h 8"/>
              <a:gd name="T6" fmla="*/ 2147483647 w 24"/>
              <a:gd name="T7" fmla="*/ 2147483647 h 8"/>
              <a:gd name="T8" fmla="*/ 2147483647 w 24"/>
              <a:gd name="T9" fmla="*/ 2147483647 h 8"/>
              <a:gd name="T10" fmla="*/ 0 w 24"/>
              <a:gd name="T11" fmla="*/ 2147483647 h 8"/>
              <a:gd name="T12" fmla="*/ 2147483647 w 24"/>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8">
                <a:moveTo>
                  <a:pt x="2" y="0"/>
                </a:moveTo>
                <a:lnTo>
                  <a:pt x="20" y="1"/>
                </a:lnTo>
                <a:lnTo>
                  <a:pt x="24" y="4"/>
                </a:lnTo>
                <a:lnTo>
                  <a:pt x="19" y="8"/>
                </a:lnTo>
                <a:lnTo>
                  <a:pt x="1" y="8"/>
                </a:lnTo>
                <a:lnTo>
                  <a:pt x="0" y="2"/>
                </a:lnTo>
                <a:lnTo>
                  <a:pt x="2" y="0"/>
                </a:lnTo>
                <a:close/>
              </a:path>
            </a:pathLst>
          </a:custGeom>
          <a:solidFill>
            <a:srgbClr val="DDDDDD"/>
          </a:solidFill>
          <a:ln w="4826">
            <a:solidFill>
              <a:schemeClr val="bg2"/>
            </a:solidFill>
            <a:prstDash val="solid"/>
            <a:round/>
            <a:headEnd/>
            <a:tailEnd/>
          </a:ln>
        </p:spPr>
        <p:txBody>
          <a:bodyPr/>
          <a:lstStyle/>
          <a:p>
            <a:endParaRPr lang="en-US"/>
          </a:p>
        </p:txBody>
      </p:sp>
      <p:sp>
        <p:nvSpPr>
          <p:cNvPr id="3235" name="Freeform 164"/>
          <p:cNvSpPr>
            <a:spLocks/>
          </p:cNvSpPr>
          <p:nvPr/>
        </p:nvSpPr>
        <p:spPr bwMode="auto">
          <a:xfrm>
            <a:off x="2493963" y="4340225"/>
            <a:ext cx="25400" cy="61913"/>
          </a:xfrm>
          <a:custGeom>
            <a:avLst/>
            <a:gdLst>
              <a:gd name="T0" fmla="*/ 2147483647 w 16"/>
              <a:gd name="T1" fmla="*/ 0 h 38"/>
              <a:gd name="T2" fmla="*/ 2147483647 w 16"/>
              <a:gd name="T3" fmla="*/ 2147483647 h 38"/>
              <a:gd name="T4" fmla="*/ 2147483647 w 16"/>
              <a:gd name="T5" fmla="*/ 2147483647 h 38"/>
              <a:gd name="T6" fmla="*/ 2147483647 w 16"/>
              <a:gd name="T7" fmla="*/ 2147483647 h 38"/>
              <a:gd name="T8" fmla="*/ 2147483647 w 16"/>
              <a:gd name="T9" fmla="*/ 2147483647 h 38"/>
              <a:gd name="T10" fmla="*/ 2147483647 w 16"/>
              <a:gd name="T11" fmla="*/ 2147483647 h 38"/>
              <a:gd name="T12" fmla="*/ 0 w 16"/>
              <a:gd name="T13" fmla="*/ 2147483647 h 38"/>
              <a:gd name="T14" fmla="*/ 2147483647 w 16"/>
              <a:gd name="T15" fmla="*/ 2147483647 h 38"/>
              <a:gd name="T16" fmla="*/ 2147483647 w 16"/>
              <a:gd name="T17" fmla="*/ 2147483647 h 38"/>
              <a:gd name="T18" fmla="*/ 2147483647 w 16"/>
              <a:gd name="T19" fmla="*/ 2147483647 h 38"/>
              <a:gd name="T20" fmla="*/ 2147483647 w 16"/>
              <a:gd name="T21" fmla="*/ 0 h 38"/>
              <a:gd name="T22" fmla="*/ 2147483647 w 16"/>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38">
                <a:moveTo>
                  <a:pt x="13" y="0"/>
                </a:moveTo>
                <a:lnTo>
                  <a:pt x="16" y="4"/>
                </a:lnTo>
                <a:lnTo>
                  <a:pt x="13" y="13"/>
                </a:lnTo>
                <a:lnTo>
                  <a:pt x="14" y="23"/>
                </a:lnTo>
                <a:lnTo>
                  <a:pt x="12" y="30"/>
                </a:lnTo>
                <a:lnTo>
                  <a:pt x="5" y="38"/>
                </a:lnTo>
                <a:lnTo>
                  <a:pt x="0" y="38"/>
                </a:lnTo>
                <a:lnTo>
                  <a:pt x="1" y="10"/>
                </a:lnTo>
                <a:lnTo>
                  <a:pt x="2" y="7"/>
                </a:lnTo>
                <a:lnTo>
                  <a:pt x="5" y="9"/>
                </a:lnTo>
                <a:lnTo>
                  <a:pt x="10" y="0"/>
                </a:lnTo>
                <a:lnTo>
                  <a:pt x="13" y="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36" name="Freeform 165"/>
          <p:cNvSpPr>
            <a:spLocks/>
          </p:cNvSpPr>
          <p:nvPr/>
        </p:nvSpPr>
        <p:spPr bwMode="auto">
          <a:xfrm>
            <a:off x="2471738" y="4438650"/>
            <a:ext cx="57150" cy="28575"/>
          </a:xfrm>
          <a:custGeom>
            <a:avLst/>
            <a:gdLst>
              <a:gd name="T0" fmla="*/ 2147483647 w 34"/>
              <a:gd name="T1" fmla="*/ 2147483647 h 18"/>
              <a:gd name="T2" fmla="*/ 2147483647 w 34"/>
              <a:gd name="T3" fmla="*/ 2147483647 h 18"/>
              <a:gd name="T4" fmla="*/ 2147483647 w 34"/>
              <a:gd name="T5" fmla="*/ 2147483647 h 18"/>
              <a:gd name="T6" fmla="*/ 2147483647 w 34"/>
              <a:gd name="T7" fmla="*/ 2147483647 h 18"/>
              <a:gd name="T8" fmla="*/ 0 w 34"/>
              <a:gd name="T9" fmla="*/ 2147483647 h 18"/>
              <a:gd name="T10" fmla="*/ 2147483647 w 34"/>
              <a:gd name="T11" fmla="*/ 2147483647 h 18"/>
              <a:gd name="T12" fmla="*/ 2147483647 w 34"/>
              <a:gd name="T13" fmla="*/ 0 h 18"/>
              <a:gd name="T14" fmla="*/ 2147483647 w 34"/>
              <a:gd name="T15" fmla="*/ 0 h 18"/>
              <a:gd name="T16" fmla="*/ 2147483647 w 34"/>
              <a:gd name="T17" fmla="*/ 2147483647 h 18"/>
              <a:gd name="T18" fmla="*/ 2147483647 w 34"/>
              <a:gd name="T19" fmla="*/ 2147483647 h 18"/>
              <a:gd name="T20" fmla="*/ 2147483647 w 34"/>
              <a:gd name="T21" fmla="*/ 2147483647 h 18"/>
              <a:gd name="T22" fmla="*/ 2147483647 w 34"/>
              <a:gd name="T23" fmla="*/ 2147483647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18">
                <a:moveTo>
                  <a:pt x="33" y="15"/>
                </a:moveTo>
                <a:lnTo>
                  <a:pt x="31" y="18"/>
                </a:lnTo>
                <a:lnTo>
                  <a:pt x="23" y="18"/>
                </a:lnTo>
                <a:lnTo>
                  <a:pt x="4" y="13"/>
                </a:lnTo>
                <a:lnTo>
                  <a:pt x="0" y="9"/>
                </a:lnTo>
                <a:lnTo>
                  <a:pt x="9" y="3"/>
                </a:lnTo>
                <a:lnTo>
                  <a:pt x="8" y="0"/>
                </a:lnTo>
                <a:lnTo>
                  <a:pt x="11" y="0"/>
                </a:lnTo>
                <a:lnTo>
                  <a:pt x="23" y="8"/>
                </a:lnTo>
                <a:lnTo>
                  <a:pt x="28" y="6"/>
                </a:lnTo>
                <a:lnTo>
                  <a:pt x="34" y="8"/>
                </a:lnTo>
                <a:lnTo>
                  <a:pt x="33" y="1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3237" name="Group 167"/>
          <p:cNvGrpSpPr>
            <a:grpSpLocks/>
          </p:cNvGrpSpPr>
          <p:nvPr/>
        </p:nvGrpSpPr>
        <p:grpSpPr bwMode="auto">
          <a:xfrm>
            <a:off x="3057525" y="4337050"/>
            <a:ext cx="6350" cy="17463"/>
            <a:chOff x="1825" y="2840"/>
            <a:chExt cx="3" cy="11"/>
          </a:xfrm>
        </p:grpSpPr>
        <p:sp>
          <p:nvSpPr>
            <p:cNvPr id="3331" name="Freeform 168"/>
            <p:cNvSpPr>
              <a:spLocks/>
            </p:cNvSpPr>
            <p:nvPr/>
          </p:nvSpPr>
          <p:spPr bwMode="auto">
            <a:xfrm>
              <a:off x="1825" y="2840"/>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close/>
                </a:path>
              </a:pathLst>
            </a:custGeom>
            <a:solidFill>
              <a:srgbClr val="CCECFF"/>
            </a:solidFill>
            <a:ln w="6350" cmpd="sng">
              <a:solidFill>
                <a:srgbClr val="000000"/>
              </a:solidFill>
              <a:round/>
              <a:headEnd/>
              <a:tailEnd/>
            </a:ln>
          </p:spPr>
          <p:txBody>
            <a:bodyPr/>
            <a:lstStyle/>
            <a:p>
              <a:endParaRPr lang="en-US"/>
            </a:p>
          </p:txBody>
        </p:sp>
        <p:sp>
          <p:nvSpPr>
            <p:cNvPr id="3332" name="Freeform 169"/>
            <p:cNvSpPr>
              <a:spLocks/>
            </p:cNvSpPr>
            <p:nvPr/>
          </p:nvSpPr>
          <p:spPr bwMode="auto">
            <a:xfrm>
              <a:off x="1825" y="2840"/>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path>
              </a:pathLst>
            </a:custGeom>
            <a:solidFill>
              <a:srgbClr val="CCECFF"/>
            </a:solidFill>
            <a:ln w="6350" cmpd="sng">
              <a:solidFill>
                <a:srgbClr val="000000"/>
              </a:solidFill>
              <a:prstDash val="solid"/>
              <a:round/>
              <a:headEnd/>
              <a:tailEnd/>
            </a:ln>
          </p:spPr>
          <p:txBody>
            <a:bodyPr/>
            <a:lstStyle/>
            <a:p>
              <a:endParaRPr lang="en-US"/>
            </a:p>
          </p:txBody>
        </p:sp>
        <p:sp>
          <p:nvSpPr>
            <p:cNvPr id="3333" name="Freeform 170"/>
            <p:cNvSpPr>
              <a:spLocks/>
            </p:cNvSpPr>
            <p:nvPr/>
          </p:nvSpPr>
          <p:spPr bwMode="auto">
            <a:xfrm>
              <a:off x="1825" y="2850"/>
              <a:ext cx="3" cy="1"/>
            </a:xfrm>
            <a:custGeom>
              <a:avLst/>
              <a:gdLst>
                <a:gd name="T0" fmla="*/ 0 w 3"/>
                <a:gd name="T1" fmla="*/ 0 h 1"/>
                <a:gd name="T2" fmla="*/ 3 w 3"/>
                <a:gd name="T3" fmla="*/ 0 h 1"/>
                <a:gd name="T4" fmla="*/ 0 w 3"/>
                <a:gd name="T5" fmla="*/ 0 h 1"/>
                <a:gd name="T6" fmla="*/ 0 60000 65536"/>
                <a:gd name="T7" fmla="*/ 0 60000 65536"/>
                <a:gd name="T8" fmla="*/ 0 60000 65536"/>
              </a:gdLst>
              <a:ahLst/>
              <a:cxnLst>
                <a:cxn ang="T6">
                  <a:pos x="T0" y="T1"/>
                </a:cxn>
                <a:cxn ang="T7">
                  <a:pos x="T2" y="T3"/>
                </a:cxn>
                <a:cxn ang="T8">
                  <a:pos x="T4" y="T5"/>
                </a:cxn>
              </a:cxnLst>
              <a:rect l="0" t="0" r="r" b="b"/>
              <a:pathLst>
                <a:path w="3" h="1">
                  <a:moveTo>
                    <a:pt x="0" y="0"/>
                  </a:moveTo>
                  <a:lnTo>
                    <a:pt x="3" y="0"/>
                  </a:lnTo>
                  <a:lnTo>
                    <a:pt x="0" y="0"/>
                  </a:lnTo>
                  <a:close/>
                </a:path>
              </a:pathLst>
            </a:custGeom>
            <a:solidFill>
              <a:srgbClr val="CCECFF"/>
            </a:solidFill>
            <a:ln w="6350" cmpd="sng">
              <a:solidFill>
                <a:srgbClr val="000000"/>
              </a:solidFill>
              <a:round/>
              <a:headEnd/>
              <a:tailEnd/>
            </a:ln>
          </p:spPr>
          <p:txBody>
            <a:bodyPr/>
            <a:lstStyle/>
            <a:p>
              <a:endParaRPr lang="en-US"/>
            </a:p>
          </p:txBody>
        </p:sp>
        <p:sp>
          <p:nvSpPr>
            <p:cNvPr id="3334" name="Freeform 171"/>
            <p:cNvSpPr>
              <a:spLocks/>
            </p:cNvSpPr>
            <p:nvPr/>
          </p:nvSpPr>
          <p:spPr bwMode="auto">
            <a:xfrm>
              <a:off x="1825" y="2850"/>
              <a:ext cx="3" cy="1"/>
            </a:xfrm>
            <a:custGeom>
              <a:avLst/>
              <a:gdLst>
                <a:gd name="T0" fmla="*/ 0 w 3"/>
                <a:gd name="T1" fmla="*/ 0 h 1"/>
                <a:gd name="T2" fmla="*/ 3 w 3"/>
                <a:gd name="T3" fmla="*/ 0 h 1"/>
                <a:gd name="T4" fmla="*/ 0 w 3"/>
                <a:gd name="T5" fmla="*/ 0 h 1"/>
                <a:gd name="T6" fmla="*/ 0 60000 65536"/>
                <a:gd name="T7" fmla="*/ 0 60000 65536"/>
                <a:gd name="T8" fmla="*/ 0 60000 65536"/>
              </a:gdLst>
              <a:ahLst/>
              <a:cxnLst>
                <a:cxn ang="T6">
                  <a:pos x="T0" y="T1"/>
                </a:cxn>
                <a:cxn ang="T7">
                  <a:pos x="T2" y="T3"/>
                </a:cxn>
                <a:cxn ang="T8">
                  <a:pos x="T4" y="T5"/>
                </a:cxn>
              </a:cxnLst>
              <a:rect l="0" t="0" r="r" b="b"/>
              <a:pathLst>
                <a:path w="3" h="1">
                  <a:moveTo>
                    <a:pt x="0" y="0"/>
                  </a:moveTo>
                  <a:lnTo>
                    <a:pt x="3" y="0"/>
                  </a:lnTo>
                  <a:lnTo>
                    <a:pt x="0" y="0"/>
                  </a:lnTo>
                </a:path>
              </a:pathLst>
            </a:custGeom>
            <a:solidFill>
              <a:srgbClr val="CCECFF"/>
            </a:solidFill>
            <a:ln w="6350" cmpd="sng">
              <a:solidFill>
                <a:srgbClr val="000000"/>
              </a:solidFill>
              <a:prstDash val="solid"/>
              <a:round/>
              <a:headEnd/>
              <a:tailEnd/>
            </a:ln>
          </p:spPr>
          <p:txBody>
            <a:bodyPr/>
            <a:lstStyle/>
            <a:p>
              <a:endParaRPr lang="en-US"/>
            </a:p>
          </p:txBody>
        </p:sp>
      </p:grpSp>
      <p:grpSp>
        <p:nvGrpSpPr>
          <p:cNvPr id="3238" name="Group 172"/>
          <p:cNvGrpSpPr>
            <a:grpSpLocks/>
          </p:cNvGrpSpPr>
          <p:nvPr/>
        </p:nvGrpSpPr>
        <p:grpSpPr bwMode="auto">
          <a:xfrm>
            <a:off x="3068638" y="4349750"/>
            <a:ext cx="57150" cy="153988"/>
            <a:chOff x="2059" y="2858"/>
            <a:chExt cx="35" cy="94"/>
          </a:xfrm>
        </p:grpSpPr>
        <p:sp>
          <p:nvSpPr>
            <p:cNvPr id="3314" name="Freeform 173"/>
            <p:cNvSpPr>
              <a:spLocks/>
            </p:cNvSpPr>
            <p:nvPr/>
          </p:nvSpPr>
          <p:spPr bwMode="auto">
            <a:xfrm>
              <a:off x="2077" y="2937"/>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15" name="Freeform 174"/>
            <p:cNvSpPr>
              <a:spLocks/>
            </p:cNvSpPr>
            <p:nvPr/>
          </p:nvSpPr>
          <p:spPr bwMode="auto">
            <a:xfrm>
              <a:off x="2077" y="2937"/>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16" name="Freeform 175"/>
            <p:cNvSpPr>
              <a:spLocks/>
            </p:cNvSpPr>
            <p:nvPr/>
          </p:nvSpPr>
          <p:spPr bwMode="auto">
            <a:xfrm>
              <a:off x="2084" y="2919"/>
              <a:ext cx="3" cy="4"/>
            </a:xfrm>
            <a:custGeom>
              <a:avLst/>
              <a:gdLst>
                <a:gd name="T0" fmla="*/ 3 w 3"/>
                <a:gd name="T1" fmla="*/ 0 h 3"/>
                <a:gd name="T2" fmla="*/ 0 w 3"/>
                <a:gd name="T3" fmla="*/ 116 h 3"/>
                <a:gd name="T4" fmla="*/ 3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3" y="0"/>
                  </a:moveTo>
                  <a:lnTo>
                    <a:pt x="0" y="3"/>
                  </a:lnTo>
                  <a:lnTo>
                    <a:pt x="3" y="0"/>
                  </a:lnTo>
                  <a:close/>
                </a:path>
              </a:pathLst>
            </a:custGeom>
            <a:solidFill>
              <a:schemeClr val="bg2"/>
            </a:solidFill>
            <a:ln w="4445" cmpd="sng">
              <a:solidFill>
                <a:schemeClr val="tx1"/>
              </a:solidFill>
              <a:round/>
              <a:headEnd/>
              <a:tailEnd/>
            </a:ln>
          </p:spPr>
          <p:txBody>
            <a:bodyPr/>
            <a:lstStyle/>
            <a:p>
              <a:endParaRPr lang="en-US"/>
            </a:p>
          </p:txBody>
        </p:sp>
        <p:sp>
          <p:nvSpPr>
            <p:cNvPr id="3317" name="Freeform 176"/>
            <p:cNvSpPr>
              <a:spLocks/>
            </p:cNvSpPr>
            <p:nvPr/>
          </p:nvSpPr>
          <p:spPr bwMode="auto">
            <a:xfrm>
              <a:off x="2084" y="2919"/>
              <a:ext cx="3" cy="4"/>
            </a:xfrm>
            <a:custGeom>
              <a:avLst/>
              <a:gdLst>
                <a:gd name="T0" fmla="*/ 3 w 3"/>
                <a:gd name="T1" fmla="*/ 0 h 3"/>
                <a:gd name="T2" fmla="*/ 0 w 3"/>
                <a:gd name="T3" fmla="*/ 116 h 3"/>
                <a:gd name="T4" fmla="*/ 3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3" y="0"/>
                  </a:moveTo>
                  <a:lnTo>
                    <a:pt x="0" y="3"/>
                  </a:lnTo>
                  <a:lnTo>
                    <a:pt x="3" y="0"/>
                  </a:lnTo>
                </a:path>
              </a:pathLst>
            </a:custGeom>
            <a:solidFill>
              <a:schemeClr val="bg2"/>
            </a:solidFill>
            <a:ln w="4445" cmpd="sng">
              <a:solidFill>
                <a:schemeClr val="tx1"/>
              </a:solidFill>
              <a:prstDash val="solid"/>
              <a:round/>
              <a:headEnd/>
              <a:tailEnd/>
            </a:ln>
          </p:spPr>
          <p:txBody>
            <a:bodyPr/>
            <a:lstStyle/>
            <a:p>
              <a:endParaRPr lang="en-US"/>
            </a:p>
          </p:txBody>
        </p:sp>
        <p:sp>
          <p:nvSpPr>
            <p:cNvPr id="3318" name="Freeform 177"/>
            <p:cNvSpPr>
              <a:spLocks/>
            </p:cNvSpPr>
            <p:nvPr/>
          </p:nvSpPr>
          <p:spPr bwMode="auto">
            <a:xfrm>
              <a:off x="2087" y="2909"/>
              <a:ext cx="1" cy="7"/>
            </a:xfrm>
            <a:custGeom>
              <a:avLst/>
              <a:gdLst>
                <a:gd name="T0" fmla="*/ 0 w 1"/>
                <a:gd name="T1" fmla="*/ 0 h 6"/>
                <a:gd name="T2" fmla="*/ 0 w 1"/>
                <a:gd name="T3" fmla="*/ 29 h 6"/>
                <a:gd name="T4" fmla="*/ 0 w 1"/>
                <a:gd name="T5" fmla="*/ 47 h 6"/>
                <a:gd name="T6" fmla="*/ 0 w 1"/>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6">
                  <a:moveTo>
                    <a:pt x="0" y="0"/>
                  </a:moveTo>
                  <a:lnTo>
                    <a:pt x="0" y="3"/>
                  </a:lnTo>
                  <a:lnTo>
                    <a:pt x="0" y="6"/>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19" name="Freeform 178"/>
            <p:cNvSpPr>
              <a:spLocks/>
            </p:cNvSpPr>
            <p:nvPr/>
          </p:nvSpPr>
          <p:spPr bwMode="auto">
            <a:xfrm>
              <a:off x="2087" y="2909"/>
              <a:ext cx="1" cy="7"/>
            </a:xfrm>
            <a:custGeom>
              <a:avLst/>
              <a:gdLst>
                <a:gd name="T0" fmla="*/ 0 w 1"/>
                <a:gd name="T1" fmla="*/ 0 h 6"/>
                <a:gd name="T2" fmla="*/ 0 w 1"/>
                <a:gd name="T3" fmla="*/ 29 h 6"/>
                <a:gd name="T4" fmla="*/ 0 w 1"/>
                <a:gd name="T5" fmla="*/ 47 h 6"/>
                <a:gd name="T6" fmla="*/ 0 w 1"/>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6">
                  <a:moveTo>
                    <a:pt x="0" y="0"/>
                  </a:moveTo>
                  <a:lnTo>
                    <a:pt x="0" y="3"/>
                  </a:lnTo>
                  <a:lnTo>
                    <a:pt x="0" y="6"/>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0" name="Rectangle 179"/>
            <p:cNvSpPr>
              <a:spLocks noChangeArrowheads="1"/>
            </p:cNvSpPr>
            <p:nvPr/>
          </p:nvSpPr>
          <p:spPr bwMode="auto">
            <a:xfrm>
              <a:off x="2084" y="2899"/>
              <a:ext cx="3" cy="3"/>
            </a:xfrm>
            <a:prstGeom prst="rect">
              <a:avLst/>
            </a:prstGeom>
            <a:solidFill>
              <a:schemeClr val="bg2"/>
            </a:solidFill>
            <a:ln w="4445">
              <a:solidFill>
                <a:schemeClr val="tx1"/>
              </a:solidFill>
              <a:miter lim="800000"/>
              <a:headEnd/>
              <a:tailEnd/>
            </a:ln>
          </p:spPr>
          <p:txBody>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a:p>
          </p:txBody>
        </p:sp>
        <p:sp>
          <p:nvSpPr>
            <p:cNvPr id="3321" name="Freeform 180"/>
            <p:cNvSpPr>
              <a:spLocks/>
            </p:cNvSpPr>
            <p:nvPr/>
          </p:nvSpPr>
          <p:spPr bwMode="auto">
            <a:xfrm>
              <a:off x="2080" y="2885"/>
              <a:ext cx="4" cy="7"/>
            </a:xfrm>
            <a:custGeom>
              <a:avLst/>
              <a:gdLst>
                <a:gd name="T0" fmla="*/ 0 w 3"/>
                <a:gd name="T1" fmla="*/ 0 h 6"/>
                <a:gd name="T2" fmla="*/ 0 w 3"/>
                <a:gd name="T3" fmla="*/ 29 h 6"/>
                <a:gd name="T4" fmla="*/ 116 w 3"/>
                <a:gd name="T5" fmla="*/ 47 h 6"/>
                <a:gd name="T6" fmla="*/ 116 w 3"/>
                <a:gd name="T7" fmla="*/ 29 h 6"/>
                <a:gd name="T8" fmla="*/ 0 w 3"/>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6">
                  <a:moveTo>
                    <a:pt x="0" y="0"/>
                  </a:moveTo>
                  <a:lnTo>
                    <a:pt x="0" y="3"/>
                  </a:lnTo>
                  <a:lnTo>
                    <a:pt x="3" y="6"/>
                  </a:lnTo>
                  <a:lnTo>
                    <a:pt x="3" y="3"/>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22" name="Freeform 181"/>
            <p:cNvSpPr>
              <a:spLocks/>
            </p:cNvSpPr>
            <p:nvPr/>
          </p:nvSpPr>
          <p:spPr bwMode="auto">
            <a:xfrm>
              <a:off x="2080" y="2885"/>
              <a:ext cx="4" cy="7"/>
            </a:xfrm>
            <a:custGeom>
              <a:avLst/>
              <a:gdLst>
                <a:gd name="T0" fmla="*/ 0 w 3"/>
                <a:gd name="T1" fmla="*/ 0 h 6"/>
                <a:gd name="T2" fmla="*/ 0 w 3"/>
                <a:gd name="T3" fmla="*/ 29 h 6"/>
                <a:gd name="T4" fmla="*/ 116 w 3"/>
                <a:gd name="T5" fmla="*/ 47 h 6"/>
                <a:gd name="T6" fmla="*/ 116 w 3"/>
                <a:gd name="T7" fmla="*/ 29 h 6"/>
                <a:gd name="T8" fmla="*/ 0 w 3"/>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6">
                  <a:moveTo>
                    <a:pt x="0" y="0"/>
                  </a:moveTo>
                  <a:lnTo>
                    <a:pt x="0" y="3"/>
                  </a:lnTo>
                  <a:lnTo>
                    <a:pt x="3" y="6"/>
                  </a:lnTo>
                  <a:lnTo>
                    <a:pt x="3" y="3"/>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3" name="Freeform 182"/>
            <p:cNvSpPr>
              <a:spLocks/>
            </p:cNvSpPr>
            <p:nvPr/>
          </p:nvSpPr>
          <p:spPr bwMode="auto">
            <a:xfrm>
              <a:off x="2073" y="2871"/>
              <a:ext cx="11" cy="11"/>
            </a:xfrm>
            <a:custGeom>
              <a:avLst/>
              <a:gdLst>
                <a:gd name="T0" fmla="*/ 79 w 9"/>
                <a:gd name="T1" fmla="*/ 0 h 9"/>
                <a:gd name="T2" fmla="*/ 43 w 9"/>
                <a:gd name="T3" fmla="*/ 43 h 9"/>
                <a:gd name="T4" fmla="*/ 0 w 9"/>
                <a:gd name="T5" fmla="*/ 43 h 9"/>
                <a:gd name="T6" fmla="*/ 0 w 9"/>
                <a:gd name="T7" fmla="*/ 119 h 9"/>
                <a:gd name="T8" fmla="*/ 43 w 9"/>
                <a:gd name="T9" fmla="*/ 119 h 9"/>
                <a:gd name="T10" fmla="*/ 43 w 9"/>
                <a:gd name="T11" fmla="*/ 79 h 9"/>
                <a:gd name="T12" fmla="*/ 119 w 9"/>
                <a:gd name="T13" fmla="*/ 43 h 9"/>
                <a:gd name="T14" fmla="*/ 79 w 9"/>
                <a:gd name="T15" fmla="*/ 0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6" y="0"/>
                  </a:moveTo>
                  <a:lnTo>
                    <a:pt x="3" y="3"/>
                  </a:lnTo>
                  <a:lnTo>
                    <a:pt x="0" y="3"/>
                  </a:lnTo>
                  <a:lnTo>
                    <a:pt x="0" y="9"/>
                  </a:lnTo>
                  <a:lnTo>
                    <a:pt x="3" y="9"/>
                  </a:lnTo>
                  <a:lnTo>
                    <a:pt x="3" y="6"/>
                  </a:lnTo>
                  <a:lnTo>
                    <a:pt x="9" y="3"/>
                  </a:lnTo>
                  <a:lnTo>
                    <a:pt x="6" y="0"/>
                  </a:lnTo>
                  <a:close/>
                </a:path>
              </a:pathLst>
            </a:custGeom>
            <a:solidFill>
              <a:schemeClr val="bg2"/>
            </a:solidFill>
            <a:ln w="4445" cmpd="sng">
              <a:solidFill>
                <a:schemeClr val="tx1"/>
              </a:solidFill>
              <a:round/>
              <a:headEnd/>
              <a:tailEnd/>
            </a:ln>
          </p:spPr>
          <p:txBody>
            <a:bodyPr/>
            <a:lstStyle/>
            <a:p>
              <a:endParaRPr lang="en-US"/>
            </a:p>
          </p:txBody>
        </p:sp>
        <p:sp>
          <p:nvSpPr>
            <p:cNvPr id="3324" name="Freeform 183"/>
            <p:cNvSpPr>
              <a:spLocks/>
            </p:cNvSpPr>
            <p:nvPr/>
          </p:nvSpPr>
          <p:spPr bwMode="auto">
            <a:xfrm>
              <a:off x="2073" y="2871"/>
              <a:ext cx="11" cy="11"/>
            </a:xfrm>
            <a:custGeom>
              <a:avLst/>
              <a:gdLst>
                <a:gd name="T0" fmla="*/ 79 w 9"/>
                <a:gd name="T1" fmla="*/ 0 h 9"/>
                <a:gd name="T2" fmla="*/ 43 w 9"/>
                <a:gd name="T3" fmla="*/ 43 h 9"/>
                <a:gd name="T4" fmla="*/ 0 w 9"/>
                <a:gd name="T5" fmla="*/ 43 h 9"/>
                <a:gd name="T6" fmla="*/ 0 w 9"/>
                <a:gd name="T7" fmla="*/ 119 h 9"/>
                <a:gd name="T8" fmla="*/ 43 w 9"/>
                <a:gd name="T9" fmla="*/ 119 h 9"/>
                <a:gd name="T10" fmla="*/ 43 w 9"/>
                <a:gd name="T11" fmla="*/ 79 h 9"/>
                <a:gd name="T12" fmla="*/ 119 w 9"/>
                <a:gd name="T13" fmla="*/ 43 h 9"/>
                <a:gd name="T14" fmla="*/ 79 w 9"/>
                <a:gd name="T15" fmla="*/ 0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6" y="0"/>
                  </a:moveTo>
                  <a:lnTo>
                    <a:pt x="3" y="3"/>
                  </a:lnTo>
                  <a:lnTo>
                    <a:pt x="0" y="3"/>
                  </a:lnTo>
                  <a:lnTo>
                    <a:pt x="0" y="9"/>
                  </a:lnTo>
                  <a:lnTo>
                    <a:pt x="3" y="9"/>
                  </a:lnTo>
                  <a:lnTo>
                    <a:pt x="3" y="6"/>
                  </a:lnTo>
                  <a:lnTo>
                    <a:pt x="9" y="3"/>
                  </a:lnTo>
                  <a:lnTo>
                    <a:pt x="6" y="0"/>
                  </a:lnTo>
                </a:path>
              </a:pathLst>
            </a:custGeom>
            <a:solidFill>
              <a:schemeClr val="bg2"/>
            </a:solidFill>
            <a:ln w="4445" cmpd="sng">
              <a:solidFill>
                <a:schemeClr val="tx1"/>
              </a:solidFill>
              <a:prstDash val="solid"/>
              <a:round/>
              <a:headEnd/>
              <a:tailEnd/>
            </a:ln>
          </p:spPr>
          <p:txBody>
            <a:bodyPr/>
            <a:lstStyle/>
            <a:p>
              <a:endParaRPr lang="en-US"/>
            </a:p>
          </p:txBody>
        </p:sp>
        <p:sp>
          <p:nvSpPr>
            <p:cNvPr id="3325" name="Freeform 184"/>
            <p:cNvSpPr>
              <a:spLocks/>
            </p:cNvSpPr>
            <p:nvPr/>
          </p:nvSpPr>
          <p:spPr bwMode="auto">
            <a:xfrm>
              <a:off x="2073" y="2864"/>
              <a:ext cx="4" cy="2"/>
            </a:xfrm>
            <a:custGeom>
              <a:avLst/>
              <a:gdLst>
                <a:gd name="T0" fmla="*/ 0 w 3"/>
                <a:gd name="T1" fmla="*/ 0 h 2"/>
                <a:gd name="T2" fmla="*/ 116 w 3"/>
                <a:gd name="T3" fmla="*/ 0 h 2"/>
                <a:gd name="T4" fmla="*/ 0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0" y="0"/>
                  </a:moveTo>
                  <a:lnTo>
                    <a:pt x="3" y="0"/>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26" name="Freeform 185"/>
            <p:cNvSpPr>
              <a:spLocks/>
            </p:cNvSpPr>
            <p:nvPr/>
          </p:nvSpPr>
          <p:spPr bwMode="auto">
            <a:xfrm>
              <a:off x="2073" y="2864"/>
              <a:ext cx="4" cy="2"/>
            </a:xfrm>
            <a:custGeom>
              <a:avLst/>
              <a:gdLst>
                <a:gd name="T0" fmla="*/ 0 w 3"/>
                <a:gd name="T1" fmla="*/ 0 h 2"/>
                <a:gd name="T2" fmla="*/ 116 w 3"/>
                <a:gd name="T3" fmla="*/ 0 h 2"/>
                <a:gd name="T4" fmla="*/ 0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0" y="0"/>
                  </a:moveTo>
                  <a:lnTo>
                    <a:pt x="3" y="0"/>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7" name="Freeform 186"/>
            <p:cNvSpPr>
              <a:spLocks/>
            </p:cNvSpPr>
            <p:nvPr/>
          </p:nvSpPr>
          <p:spPr bwMode="auto">
            <a:xfrm>
              <a:off x="2059" y="2858"/>
              <a:ext cx="2" cy="3"/>
            </a:xfrm>
            <a:custGeom>
              <a:avLst/>
              <a:gdLst>
                <a:gd name="T0" fmla="*/ 0 w 2"/>
                <a:gd name="T1" fmla="*/ 0 h 3"/>
                <a:gd name="T2" fmla="*/ 0 w 2"/>
                <a:gd name="T3" fmla="*/ 3 h 3"/>
                <a:gd name="T4" fmla="*/ 0 w 2"/>
                <a:gd name="T5" fmla="*/ 0 h 3"/>
                <a:gd name="T6" fmla="*/ 0 60000 65536"/>
                <a:gd name="T7" fmla="*/ 0 60000 65536"/>
                <a:gd name="T8" fmla="*/ 0 60000 65536"/>
              </a:gdLst>
              <a:ahLst/>
              <a:cxnLst>
                <a:cxn ang="T6">
                  <a:pos x="T0" y="T1"/>
                </a:cxn>
                <a:cxn ang="T7">
                  <a:pos x="T2" y="T3"/>
                </a:cxn>
                <a:cxn ang="T8">
                  <a:pos x="T4" y="T5"/>
                </a:cxn>
              </a:cxnLst>
              <a:rect l="0" t="0" r="r" b="b"/>
              <a:pathLst>
                <a:path w="2" h="3">
                  <a:moveTo>
                    <a:pt x="0" y="0"/>
                  </a:moveTo>
                  <a:lnTo>
                    <a:pt x="0" y="3"/>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28" name="Freeform 187"/>
            <p:cNvSpPr>
              <a:spLocks/>
            </p:cNvSpPr>
            <p:nvPr/>
          </p:nvSpPr>
          <p:spPr bwMode="auto">
            <a:xfrm>
              <a:off x="2059" y="2858"/>
              <a:ext cx="2" cy="3"/>
            </a:xfrm>
            <a:custGeom>
              <a:avLst/>
              <a:gdLst>
                <a:gd name="T0" fmla="*/ 0 w 2"/>
                <a:gd name="T1" fmla="*/ 0 h 3"/>
                <a:gd name="T2" fmla="*/ 0 w 2"/>
                <a:gd name="T3" fmla="*/ 3 h 3"/>
                <a:gd name="T4" fmla="*/ 0 w 2"/>
                <a:gd name="T5" fmla="*/ 0 h 3"/>
                <a:gd name="T6" fmla="*/ 0 60000 65536"/>
                <a:gd name="T7" fmla="*/ 0 60000 65536"/>
                <a:gd name="T8" fmla="*/ 0 60000 65536"/>
              </a:gdLst>
              <a:ahLst/>
              <a:cxnLst>
                <a:cxn ang="T6">
                  <a:pos x="T0" y="T1"/>
                </a:cxn>
                <a:cxn ang="T7">
                  <a:pos x="T2" y="T3"/>
                </a:cxn>
                <a:cxn ang="T8">
                  <a:pos x="T4" y="T5"/>
                </a:cxn>
              </a:cxnLst>
              <a:rect l="0" t="0" r="r" b="b"/>
              <a:pathLst>
                <a:path w="2" h="3">
                  <a:moveTo>
                    <a:pt x="0" y="0"/>
                  </a:moveTo>
                  <a:lnTo>
                    <a:pt x="0" y="3"/>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9" name="Freeform 188"/>
            <p:cNvSpPr>
              <a:spLocks/>
            </p:cNvSpPr>
            <p:nvPr/>
          </p:nvSpPr>
          <p:spPr bwMode="auto">
            <a:xfrm>
              <a:off x="2090" y="2950"/>
              <a:ext cx="4" cy="2"/>
            </a:xfrm>
            <a:custGeom>
              <a:avLst/>
              <a:gdLst>
                <a:gd name="T0" fmla="*/ 116 w 3"/>
                <a:gd name="T1" fmla="*/ 0 h 2"/>
                <a:gd name="T2" fmla="*/ 0 w 3"/>
                <a:gd name="T3" fmla="*/ 0 h 2"/>
                <a:gd name="T4" fmla="*/ 116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3" y="0"/>
                  </a:moveTo>
                  <a:lnTo>
                    <a:pt x="0" y="0"/>
                  </a:lnTo>
                  <a:lnTo>
                    <a:pt x="3" y="0"/>
                  </a:lnTo>
                  <a:close/>
                </a:path>
              </a:pathLst>
            </a:custGeom>
            <a:solidFill>
              <a:schemeClr val="bg2"/>
            </a:solidFill>
            <a:ln w="4445" cmpd="sng">
              <a:solidFill>
                <a:schemeClr val="tx1"/>
              </a:solidFill>
              <a:round/>
              <a:headEnd/>
              <a:tailEnd/>
            </a:ln>
          </p:spPr>
          <p:txBody>
            <a:bodyPr/>
            <a:lstStyle/>
            <a:p>
              <a:endParaRPr lang="en-US"/>
            </a:p>
          </p:txBody>
        </p:sp>
        <p:sp>
          <p:nvSpPr>
            <p:cNvPr id="3330" name="Freeform 189"/>
            <p:cNvSpPr>
              <a:spLocks/>
            </p:cNvSpPr>
            <p:nvPr/>
          </p:nvSpPr>
          <p:spPr bwMode="auto">
            <a:xfrm>
              <a:off x="2090" y="2950"/>
              <a:ext cx="4" cy="2"/>
            </a:xfrm>
            <a:custGeom>
              <a:avLst/>
              <a:gdLst>
                <a:gd name="T0" fmla="*/ 116 w 3"/>
                <a:gd name="T1" fmla="*/ 0 h 2"/>
                <a:gd name="T2" fmla="*/ 0 w 3"/>
                <a:gd name="T3" fmla="*/ 0 h 2"/>
                <a:gd name="T4" fmla="*/ 116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3" y="0"/>
                  </a:moveTo>
                  <a:lnTo>
                    <a:pt x="0" y="0"/>
                  </a:lnTo>
                  <a:lnTo>
                    <a:pt x="3" y="0"/>
                  </a:lnTo>
                </a:path>
              </a:pathLst>
            </a:custGeom>
            <a:solidFill>
              <a:schemeClr val="bg2"/>
            </a:solidFill>
            <a:ln w="4445" cmpd="sng">
              <a:solidFill>
                <a:schemeClr val="tx1"/>
              </a:solidFill>
              <a:prstDash val="solid"/>
              <a:round/>
              <a:headEnd/>
              <a:tailEnd/>
            </a:ln>
          </p:spPr>
          <p:txBody>
            <a:bodyPr/>
            <a:lstStyle/>
            <a:p>
              <a:endParaRPr lang="en-US"/>
            </a:p>
          </p:txBody>
        </p:sp>
      </p:grpSp>
      <p:sp>
        <p:nvSpPr>
          <p:cNvPr id="3239" name="Freeform 190"/>
          <p:cNvSpPr>
            <a:spLocks/>
          </p:cNvSpPr>
          <p:nvPr/>
        </p:nvSpPr>
        <p:spPr bwMode="auto">
          <a:xfrm>
            <a:off x="2759075" y="4341813"/>
            <a:ext cx="50800" cy="22225"/>
          </a:xfrm>
          <a:custGeom>
            <a:avLst/>
            <a:gdLst>
              <a:gd name="T0" fmla="*/ 2147483647 w 27"/>
              <a:gd name="T1" fmla="*/ 2147483647 h 12"/>
              <a:gd name="T2" fmla="*/ 2147483647 w 27"/>
              <a:gd name="T3" fmla="*/ 2147483647 h 12"/>
              <a:gd name="T4" fmla="*/ 2147483647 w 27"/>
              <a:gd name="T5" fmla="*/ 2147483647 h 12"/>
              <a:gd name="T6" fmla="*/ 2147483647 w 27"/>
              <a:gd name="T7" fmla="*/ 2147483647 h 12"/>
              <a:gd name="T8" fmla="*/ 2147483647 w 27"/>
              <a:gd name="T9" fmla="*/ 2147483647 h 12"/>
              <a:gd name="T10" fmla="*/ 2147483647 w 27"/>
              <a:gd name="T11" fmla="*/ 2147483647 h 12"/>
              <a:gd name="T12" fmla="*/ 2147483647 w 27"/>
              <a:gd name="T13" fmla="*/ 2147483647 h 12"/>
              <a:gd name="T14" fmla="*/ 2147483647 w 27"/>
              <a:gd name="T15" fmla="*/ 2147483647 h 12"/>
              <a:gd name="T16" fmla="*/ 0 w 27"/>
              <a:gd name="T17" fmla="*/ 2147483647 h 12"/>
              <a:gd name="T18" fmla="*/ 2147483647 w 27"/>
              <a:gd name="T19" fmla="*/ 0 h 12"/>
              <a:gd name="T20" fmla="*/ 2147483647 w 27"/>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12">
                <a:moveTo>
                  <a:pt x="18" y="3"/>
                </a:moveTo>
                <a:lnTo>
                  <a:pt x="21" y="6"/>
                </a:lnTo>
                <a:lnTo>
                  <a:pt x="27" y="6"/>
                </a:lnTo>
                <a:lnTo>
                  <a:pt x="27" y="9"/>
                </a:lnTo>
                <a:lnTo>
                  <a:pt x="21" y="9"/>
                </a:lnTo>
                <a:lnTo>
                  <a:pt x="18" y="9"/>
                </a:lnTo>
                <a:lnTo>
                  <a:pt x="18" y="12"/>
                </a:lnTo>
                <a:lnTo>
                  <a:pt x="9" y="9"/>
                </a:lnTo>
                <a:lnTo>
                  <a:pt x="0" y="3"/>
                </a:lnTo>
                <a:lnTo>
                  <a:pt x="6" y="0"/>
                </a:lnTo>
                <a:lnTo>
                  <a:pt x="18" y="3"/>
                </a:lnTo>
              </a:path>
            </a:pathLst>
          </a:custGeom>
          <a:solidFill>
            <a:schemeClr val="bg2"/>
          </a:solidFill>
          <a:ln w="4445" cmpd="sng">
            <a:solidFill>
              <a:schemeClr val="tx1"/>
            </a:solidFill>
            <a:prstDash val="solid"/>
            <a:round/>
            <a:headEnd/>
            <a:tailEnd/>
          </a:ln>
        </p:spPr>
        <p:txBody>
          <a:bodyPr/>
          <a:lstStyle/>
          <a:p>
            <a:endParaRPr lang="en-US"/>
          </a:p>
        </p:txBody>
      </p:sp>
      <p:grpSp>
        <p:nvGrpSpPr>
          <p:cNvPr id="3240" name="Group 191"/>
          <p:cNvGrpSpPr>
            <a:grpSpLocks/>
          </p:cNvGrpSpPr>
          <p:nvPr/>
        </p:nvGrpSpPr>
        <p:grpSpPr bwMode="auto">
          <a:xfrm>
            <a:off x="8707438" y="5149850"/>
            <a:ext cx="61912" cy="50800"/>
            <a:chOff x="5342" y="3346"/>
            <a:chExt cx="38" cy="31"/>
          </a:xfrm>
        </p:grpSpPr>
        <p:sp>
          <p:nvSpPr>
            <p:cNvPr id="3310" name="Freeform 192"/>
            <p:cNvSpPr>
              <a:spLocks/>
            </p:cNvSpPr>
            <p:nvPr/>
          </p:nvSpPr>
          <p:spPr bwMode="auto">
            <a:xfrm>
              <a:off x="5342" y="3363"/>
              <a:ext cx="17" cy="14"/>
            </a:xfrm>
            <a:custGeom>
              <a:avLst/>
              <a:gdLst>
                <a:gd name="T0" fmla="*/ 29 w 15"/>
                <a:gd name="T1" fmla="*/ 0 h 12"/>
                <a:gd name="T2" fmla="*/ 42 w 15"/>
                <a:gd name="T3" fmla="*/ 0 h 12"/>
                <a:gd name="T4" fmla="*/ 61 w 15"/>
                <a:gd name="T5" fmla="*/ 29 h 12"/>
                <a:gd name="T6" fmla="*/ 76 w 15"/>
                <a:gd name="T7" fmla="*/ 75 h 12"/>
                <a:gd name="T8" fmla="*/ 42 w 15"/>
                <a:gd name="T9" fmla="*/ 89 h 12"/>
                <a:gd name="T10" fmla="*/ 0 w 15"/>
                <a:gd name="T11" fmla="*/ 75 h 12"/>
                <a:gd name="T12" fmla="*/ 0 w 15"/>
                <a:gd name="T13" fmla="*/ 29 h 12"/>
                <a:gd name="T14" fmla="*/ 3 w 15"/>
                <a:gd name="T15" fmla="*/ 29 h 12"/>
                <a:gd name="T16" fmla="*/ 29 w 15"/>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2">
                  <a:moveTo>
                    <a:pt x="6" y="0"/>
                  </a:moveTo>
                  <a:lnTo>
                    <a:pt x="9" y="0"/>
                  </a:lnTo>
                  <a:lnTo>
                    <a:pt x="12" y="3"/>
                  </a:lnTo>
                  <a:lnTo>
                    <a:pt x="15" y="9"/>
                  </a:lnTo>
                  <a:lnTo>
                    <a:pt x="9" y="12"/>
                  </a:lnTo>
                  <a:lnTo>
                    <a:pt x="0" y="9"/>
                  </a:lnTo>
                  <a:lnTo>
                    <a:pt x="0" y="3"/>
                  </a:lnTo>
                  <a:lnTo>
                    <a:pt x="3" y="3"/>
                  </a:lnTo>
                  <a:lnTo>
                    <a:pt x="6" y="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311" name="Freeform 193"/>
            <p:cNvSpPr>
              <a:spLocks/>
            </p:cNvSpPr>
            <p:nvPr/>
          </p:nvSpPr>
          <p:spPr bwMode="auto">
            <a:xfrm>
              <a:off x="5342" y="3363"/>
              <a:ext cx="17" cy="14"/>
            </a:xfrm>
            <a:custGeom>
              <a:avLst/>
              <a:gdLst>
                <a:gd name="T0" fmla="*/ 29 w 15"/>
                <a:gd name="T1" fmla="*/ 0 h 12"/>
                <a:gd name="T2" fmla="*/ 42 w 15"/>
                <a:gd name="T3" fmla="*/ 0 h 12"/>
                <a:gd name="T4" fmla="*/ 61 w 15"/>
                <a:gd name="T5" fmla="*/ 29 h 12"/>
                <a:gd name="T6" fmla="*/ 76 w 15"/>
                <a:gd name="T7" fmla="*/ 75 h 12"/>
                <a:gd name="T8" fmla="*/ 42 w 15"/>
                <a:gd name="T9" fmla="*/ 89 h 12"/>
                <a:gd name="T10" fmla="*/ 0 w 15"/>
                <a:gd name="T11" fmla="*/ 75 h 12"/>
                <a:gd name="T12" fmla="*/ 0 w 15"/>
                <a:gd name="T13" fmla="*/ 29 h 12"/>
                <a:gd name="T14" fmla="*/ 3 w 15"/>
                <a:gd name="T15" fmla="*/ 29 h 12"/>
                <a:gd name="T16" fmla="*/ 29 w 15"/>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2">
                  <a:moveTo>
                    <a:pt x="6" y="0"/>
                  </a:moveTo>
                  <a:lnTo>
                    <a:pt x="9" y="0"/>
                  </a:lnTo>
                  <a:lnTo>
                    <a:pt x="12" y="3"/>
                  </a:lnTo>
                  <a:lnTo>
                    <a:pt x="15" y="9"/>
                  </a:lnTo>
                  <a:lnTo>
                    <a:pt x="9" y="12"/>
                  </a:lnTo>
                  <a:lnTo>
                    <a:pt x="0" y="9"/>
                  </a:lnTo>
                  <a:lnTo>
                    <a:pt x="0" y="3"/>
                  </a:lnTo>
                  <a:lnTo>
                    <a:pt x="3" y="3"/>
                  </a:lnTo>
                  <a:lnTo>
                    <a:pt x="6" y="0"/>
                  </a:lnTo>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312" name="Freeform 194"/>
            <p:cNvSpPr>
              <a:spLocks/>
            </p:cNvSpPr>
            <p:nvPr/>
          </p:nvSpPr>
          <p:spPr bwMode="auto">
            <a:xfrm>
              <a:off x="5359" y="3346"/>
              <a:ext cx="21" cy="13"/>
            </a:xfrm>
            <a:custGeom>
              <a:avLst/>
              <a:gdLst>
                <a:gd name="T0" fmla="*/ 29 w 18"/>
                <a:gd name="T1" fmla="*/ 3 h 12"/>
                <a:gd name="T2" fmla="*/ 47 w 18"/>
                <a:gd name="T3" fmla="*/ 3 h 12"/>
                <a:gd name="T4" fmla="*/ 89 w 18"/>
                <a:gd name="T5" fmla="*/ 0 h 12"/>
                <a:gd name="T6" fmla="*/ 140 w 18"/>
                <a:gd name="T7" fmla="*/ 0 h 12"/>
                <a:gd name="T8" fmla="*/ 120 w 18"/>
                <a:gd name="T9" fmla="*/ 3 h 12"/>
                <a:gd name="T10" fmla="*/ 120 w 18"/>
                <a:gd name="T11" fmla="*/ 26 h 12"/>
                <a:gd name="T12" fmla="*/ 75 w 18"/>
                <a:gd name="T13" fmla="*/ 26 h 12"/>
                <a:gd name="T14" fmla="*/ 75 w 18"/>
                <a:gd name="T15" fmla="*/ 20 h 12"/>
                <a:gd name="T16" fmla="*/ 47 w 18"/>
                <a:gd name="T17" fmla="*/ 26 h 12"/>
                <a:gd name="T18" fmla="*/ 29 w 18"/>
                <a:gd name="T19" fmla="*/ 33 h 12"/>
                <a:gd name="T20" fmla="*/ 0 w 18"/>
                <a:gd name="T21" fmla="*/ 26 h 12"/>
                <a:gd name="T22" fmla="*/ 0 w 18"/>
                <a:gd name="T23" fmla="*/ 20 h 12"/>
                <a:gd name="T24" fmla="*/ 29 w 18"/>
                <a:gd name="T25" fmla="*/ 3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2">
                  <a:moveTo>
                    <a:pt x="3" y="3"/>
                  </a:moveTo>
                  <a:lnTo>
                    <a:pt x="6" y="3"/>
                  </a:lnTo>
                  <a:lnTo>
                    <a:pt x="12" y="0"/>
                  </a:lnTo>
                  <a:lnTo>
                    <a:pt x="18" y="0"/>
                  </a:lnTo>
                  <a:lnTo>
                    <a:pt x="15" y="3"/>
                  </a:lnTo>
                  <a:lnTo>
                    <a:pt x="15" y="9"/>
                  </a:lnTo>
                  <a:lnTo>
                    <a:pt x="9" y="9"/>
                  </a:lnTo>
                  <a:lnTo>
                    <a:pt x="9" y="6"/>
                  </a:lnTo>
                  <a:lnTo>
                    <a:pt x="6" y="9"/>
                  </a:lnTo>
                  <a:lnTo>
                    <a:pt x="3" y="12"/>
                  </a:lnTo>
                  <a:lnTo>
                    <a:pt x="0" y="9"/>
                  </a:lnTo>
                  <a:lnTo>
                    <a:pt x="0" y="6"/>
                  </a:lnTo>
                  <a:lnTo>
                    <a:pt x="3"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313" name="Freeform 195"/>
            <p:cNvSpPr>
              <a:spLocks/>
            </p:cNvSpPr>
            <p:nvPr/>
          </p:nvSpPr>
          <p:spPr bwMode="auto">
            <a:xfrm>
              <a:off x="5359" y="3346"/>
              <a:ext cx="21" cy="13"/>
            </a:xfrm>
            <a:custGeom>
              <a:avLst/>
              <a:gdLst>
                <a:gd name="T0" fmla="*/ 29 w 18"/>
                <a:gd name="T1" fmla="*/ 3 h 12"/>
                <a:gd name="T2" fmla="*/ 47 w 18"/>
                <a:gd name="T3" fmla="*/ 3 h 12"/>
                <a:gd name="T4" fmla="*/ 89 w 18"/>
                <a:gd name="T5" fmla="*/ 0 h 12"/>
                <a:gd name="T6" fmla="*/ 140 w 18"/>
                <a:gd name="T7" fmla="*/ 0 h 12"/>
                <a:gd name="T8" fmla="*/ 120 w 18"/>
                <a:gd name="T9" fmla="*/ 3 h 12"/>
                <a:gd name="T10" fmla="*/ 120 w 18"/>
                <a:gd name="T11" fmla="*/ 26 h 12"/>
                <a:gd name="T12" fmla="*/ 75 w 18"/>
                <a:gd name="T13" fmla="*/ 26 h 12"/>
                <a:gd name="T14" fmla="*/ 75 w 18"/>
                <a:gd name="T15" fmla="*/ 20 h 12"/>
                <a:gd name="T16" fmla="*/ 47 w 18"/>
                <a:gd name="T17" fmla="*/ 26 h 12"/>
                <a:gd name="T18" fmla="*/ 29 w 18"/>
                <a:gd name="T19" fmla="*/ 33 h 12"/>
                <a:gd name="T20" fmla="*/ 0 w 18"/>
                <a:gd name="T21" fmla="*/ 26 h 12"/>
                <a:gd name="T22" fmla="*/ 0 w 18"/>
                <a:gd name="T23" fmla="*/ 20 h 12"/>
                <a:gd name="T24" fmla="*/ 29 w 18"/>
                <a:gd name="T25" fmla="*/ 3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2">
                  <a:moveTo>
                    <a:pt x="3" y="3"/>
                  </a:moveTo>
                  <a:lnTo>
                    <a:pt x="6" y="3"/>
                  </a:lnTo>
                  <a:lnTo>
                    <a:pt x="12" y="0"/>
                  </a:lnTo>
                  <a:lnTo>
                    <a:pt x="18" y="0"/>
                  </a:lnTo>
                  <a:lnTo>
                    <a:pt x="15" y="3"/>
                  </a:lnTo>
                  <a:lnTo>
                    <a:pt x="15" y="9"/>
                  </a:lnTo>
                  <a:lnTo>
                    <a:pt x="9" y="9"/>
                  </a:lnTo>
                  <a:lnTo>
                    <a:pt x="9" y="6"/>
                  </a:lnTo>
                  <a:lnTo>
                    <a:pt x="6" y="9"/>
                  </a:lnTo>
                  <a:lnTo>
                    <a:pt x="3" y="12"/>
                  </a:lnTo>
                  <a:lnTo>
                    <a:pt x="0" y="9"/>
                  </a:lnTo>
                  <a:lnTo>
                    <a:pt x="0" y="6"/>
                  </a:lnTo>
                  <a:lnTo>
                    <a:pt x="3" y="3"/>
                  </a:lnTo>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3241" name="Group 196"/>
          <p:cNvGrpSpPr>
            <a:grpSpLocks/>
          </p:cNvGrpSpPr>
          <p:nvPr/>
        </p:nvGrpSpPr>
        <p:grpSpPr bwMode="auto">
          <a:xfrm>
            <a:off x="8228013" y="4937125"/>
            <a:ext cx="284162" cy="369888"/>
            <a:chOff x="5042" y="3205"/>
            <a:chExt cx="184" cy="237"/>
          </a:xfrm>
        </p:grpSpPr>
        <p:sp>
          <p:nvSpPr>
            <p:cNvPr id="3267" name="Freeform 197"/>
            <p:cNvSpPr>
              <a:spLocks/>
            </p:cNvSpPr>
            <p:nvPr/>
          </p:nvSpPr>
          <p:spPr bwMode="auto">
            <a:xfrm>
              <a:off x="5149" y="3408"/>
              <a:ext cx="41" cy="34"/>
            </a:xfrm>
            <a:custGeom>
              <a:avLst/>
              <a:gdLst>
                <a:gd name="T0" fmla="*/ 67 w 36"/>
                <a:gd name="T1" fmla="*/ 76 h 30"/>
                <a:gd name="T2" fmla="*/ 47 w 36"/>
                <a:gd name="T3" fmla="*/ 61 h 30"/>
                <a:gd name="T4" fmla="*/ 0 w 36"/>
                <a:gd name="T5" fmla="*/ 3 h 30"/>
                <a:gd name="T6" fmla="*/ 0 w 36"/>
                <a:gd name="T7" fmla="*/ 0 h 30"/>
                <a:gd name="T8" fmla="*/ 3 w 36"/>
                <a:gd name="T9" fmla="*/ 0 h 30"/>
                <a:gd name="T10" fmla="*/ 47 w 36"/>
                <a:gd name="T11" fmla="*/ 3 h 30"/>
                <a:gd name="T12" fmla="*/ 47 w 36"/>
                <a:gd name="T13" fmla="*/ 29 h 30"/>
                <a:gd name="T14" fmla="*/ 67 w 36"/>
                <a:gd name="T15" fmla="*/ 29 h 30"/>
                <a:gd name="T16" fmla="*/ 99 w 36"/>
                <a:gd name="T17" fmla="*/ 61 h 30"/>
                <a:gd name="T18" fmla="*/ 129 w 36"/>
                <a:gd name="T19" fmla="*/ 88 h 30"/>
                <a:gd name="T20" fmla="*/ 147 w 36"/>
                <a:gd name="T21" fmla="*/ 88 h 30"/>
                <a:gd name="T22" fmla="*/ 181 w 36"/>
                <a:gd name="T23" fmla="*/ 124 h 30"/>
                <a:gd name="T24" fmla="*/ 203 w 36"/>
                <a:gd name="T25" fmla="*/ 141 h 30"/>
                <a:gd name="T26" fmla="*/ 181 w 36"/>
                <a:gd name="T27" fmla="*/ 156 h 30"/>
                <a:gd name="T28" fmla="*/ 161 w 36"/>
                <a:gd name="T29" fmla="*/ 141 h 30"/>
                <a:gd name="T30" fmla="*/ 147 w 36"/>
                <a:gd name="T31" fmla="*/ 141 h 30"/>
                <a:gd name="T32" fmla="*/ 129 w 36"/>
                <a:gd name="T33" fmla="*/ 124 h 30"/>
                <a:gd name="T34" fmla="*/ 81 w 36"/>
                <a:gd name="T35" fmla="*/ 88 h 30"/>
                <a:gd name="T36" fmla="*/ 67 w 36"/>
                <a:gd name="T37" fmla="*/ 76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 h="30">
                  <a:moveTo>
                    <a:pt x="12" y="15"/>
                  </a:moveTo>
                  <a:lnTo>
                    <a:pt x="9" y="12"/>
                  </a:lnTo>
                  <a:lnTo>
                    <a:pt x="0" y="3"/>
                  </a:lnTo>
                  <a:lnTo>
                    <a:pt x="0" y="0"/>
                  </a:lnTo>
                  <a:lnTo>
                    <a:pt x="3" y="0"/>
                  </a:lnTo>
                  <a:lnTo>
                    <a:pt x="9" y="3"/>
                  </a:lnTo>
                  <a:lnTo>
                    <a:pt x="9" y="6"/>
                  </a:lnTo>
                  <a:lnTo>
                    <a:pt x="12" y="6"/>
                  </a:lnTo>
                  <a:lnTo>
                    <a:pt x="18" y="12"/>
                  </a:lnTo>
                  <a:lnTo>
                    <a:pt x="24" y="18"/>
                  </a:lnTo>
                  <a:lnTo>
                    <a:pt x="27" y="18"/>
                  </a:lnTo>
                  <a:lnTo>
                    <a:pt x="33" y="24"/>
                  </a:lnTo>
                  <a:lnTo>
                    <a:pt x="36" y="27"/>
                  </a:lnTo>
                  <a:lnTo>
                    <a:pt x="33" y="30"/>
                  </a:lnTo>
                  <a:lnTo>
                    <a:pt x="30" y="27"/>
                  </a:lnTo>
                  <a:lnTo>
                    <a:pt x="27" y="27"/>
                  </a:lnTo>
                  <a:lnTo>
                    <a:pt x="24" y="24"/>
                  </a:lnTo>
                  <a:lnTo>
                    <a:pt x="15" y="18"/>
                  </a:lnTo>
                  <a:lnTo>
                    <a:pt x="12" y="15"/>
                  </a:lnTo>
                  <a:close/>
                </a:path>
              </a:pathLst>
            </a:custGeom>
            <a:solidFill>
              <a:srgbClr val="DDDDDD"/>
            </a:solidFill>
            <a:ln w="4445" cmpd="sng">
              <a:solidFill>
                <a:schemeClr val="bg2"/>
              </a:solidFill>
              <a:round/>
              <a:headEnd/>
              <a:tailEnd/>
            </a:ln>
          </p:spPr>
          <p:txBody>
            <a:bodyPr/>
            <a:lstStyle/>
            <a:p>
              <a:endParaRPr lang="en-US"/>
            </a:p>
          </p:txBody>
        </p:sp>
        <p:sp>
          <p:nvSpPr>
            <p:cNvPr id="3268" name="Freeform 198"/>
            <p:cNvSpPr>
              <a:spLocks/>
            </p:cNvSpPr>
            <p:nvPr/>
          </p:nvSpPr>
          <p:spPr bwMode="auto">
            <a:xfrm>
              <a:off x="5149" y="3408"/>
              <a:ext cx="41" cy="34"/>
            </a:xfrm>
            <a:custGeom>
              <a:avLst/>
              <a:gdLst>
                <a:gd name="T0" fmla="*/ 67 w 36"/>
                <a:gd name="T1" fmla="*/ 76 h 30"/>
                <a:gd name="T2" fmla="*/ 47 w 36"/>
                <a:gd name="T3" fmla="*/ 61 h 30"/>
                <a:gd name="T4" fmla="*/ 0 w 36"/>
                <a:gd name="T5" fmla="*/ 3 h 30"/>
                <a:gd name="T6" fmla="*/ 0 w 36"/>
                <a:gd name="T7" fmla="*/ 0 h 30"/>
                <a:gd name="T8" fmla="*/ 3 w 36"/>
                <a:gd name="T9" fmla="*/ 0 h 30"/>
                <a:gd name="T10" fmla="*/ 47 w 36"/>
                <a:gd name="T11" fmla="*/ 3 h 30"/>
                <a:gd name="T12" fmla="*/ 47 w 36"/>
                <a:gd name="T13" fmla="*/ 29 h 30"/>
                <a:gd name="T14" fmla="*/ 67 w 36"/>
                <a:gd name="T15" fmla="*/ 29 h 30"/>
                <a:gd name="T16" fmla="*/ 99 w 36"/>
                <a:gd name="T17" fmla="*/ 61 h 30"/>
                <a:gd name="T18" fmla="*/ 129 w 36"/>
                <a:gd name="T19" fmla="*/ 88 h 30"/>
                <a:gd name="T20" fmla="*/ 147 w 36"/>
                <a:gd name="T21" fmla="*/ 88 h 30"/>
                <a:gd name="T22" fmla="*/ 181 w 36"/>
                <a:gd name="T23" fmla="*/ 124 h 30"/>
                <a:gd name="T24" fmla="*/ 203 w 36"/>
                <a:gd name="T25" fmla="*/ 141 h 30"/>
                <a:gd name="T26" fmla="*/ 181 w 36"/>
                <a:gd name="T27" fmla="*/ 156 h 30"/>
                <a:gd name="T28" fmla="*/ 161 w 36"/>
                <a:gd name="T29" fmla="*/ 141 h 30"/>
                <a:gd name="T30" fmla="*/ 147 w 36"/>
                <a:gd name="T31" fmla="*/ 141 h 30"/>
                <a:gd name="T32" fmla="*/ 129 w 36"/>
                <a:gd name="T33" fmla="*/ 124 h 30"/>
                <a:gd name="T34" fmla="*/ 81 w 36"/>
                <a:gd name="T35" fmla="*/ 88 h 30"/>
                <a:gd name="T36" fmla="*/ 67 w 36"/>
                <a:gd name="T37" fmla="*/ 76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 h="30">
                  <a:moveTo>
                    <a:pt x="12" y="15"/>
                  </a:moveTo>
                  <a:lnTo>
                    <a:pt x="9" y="12"/>
                  </a:lnTo>
                  <a:lnTo>
                    <a:pt x="0" y="3"/>
                  </a:lnTo>
                  <a:lnTo>
                    <a:pt x="0" y="0"/>
                  </a:lnTo>
                  <a:lnTo>
                    <a:pt x="3" y="0"/>
                  </a:lnTo>
                  <a:lnTo>
                    <a:pt x="9" y="3"/>
                  </a:lnTo>
                  <a:lnTo>
                    <a:pt x="9" y="6"/>
                  </a:lnTo>
                  <a:lnTo>
                    <a:pt x="12" y="6"/>
                  </a:lnTo>
                  <a:lnTo>
                    <a:pt x="18" y="12"/>
                  </a:lnTo>
                  <a:lnTo>
                    <a:pt x="24" y="18"/>
                  </a:lnTo>
                  <a:lnTo>
                    <a:pt x="27" y="18"/>
                  </a:lnTo>
                  <a:lnTo>
                    <a:pt x="33" y="24"/>
                  </a:lnTo>
                  <a:lnTo>
                    <a:pt x="36" y="27"/>
                  </a:lnTo>
                  <a:lnTo>
                    <a:pt x="33" y="30"/>
                  </a:lnTo>
                  <a:lnTo>
                    <a:pt x="30" y="27"/>
                  </a:lnTo>
                  <a:lnTo>
                    <a:pt x="27" y="27"/>
                  </a:lnTo>
                  <a:lnTo>
                    <a:pt x="24" y="24"/>
                  </a:lnTo>
                  <a:lnTo>
                    <a:pt x="15" y="18"/>
                  </a:lnTo>
                  <a:lnTo>
                    <a:pt x="12" y="15"/>
                  </a:lnTo>
                </a:path>
              </a:pathLst>
            </a:custGeom>
            <a:solidFill>
              <a:srgbClr val="DDDDDD"/>
            </a:solidFill>
            <a:ln w="4445" cmpd="sng">
              <a:solidFill>
                <a:schemeClr val="bg2"/>
              </a:solidFill>
              <a:prstDash val="solid"/>
              <a:round/>
              <a:headEnd/>
              <a:tailEnd/>
            </a:ln>
          </p:spPr>
          <p:txBody>
            <a:bodyPr/>
            <a:lstStyle/>
            <a:p>
              <a:endParaRPr lang="en-US"/>
            </a:p>
          </p:txBody>
        </p:sp>
        <p:sp>
          <p:nvSpPr>
            <p:cNvPr id="3269" name="Freeform 199"/>
            <p:cNvSpPr>
              <a:spLocks/>
            </p:cNvSpPr>
            <p:nvPr/>
          </p:nvSpPr>
          <p:spPr bwMode="auto">
            <a:xfrm>
              <a:off x="5183" y="3325"/>
              <a:ext cx="11" cy="14"/>
            </a:xfrm>
            <a:custGeom>
              <a:avLst/>
              <a:gdLst>
                <a:gd name="T0" fmla="*/ 0 w 9"/>
                <a:gd name="T1" fmla="*/ 0 h 12"/>
                <a:gd name="T2" fmla="*/ 43 w 9"/>
                <a:gd name="T3" fmla="*/ 47 h 12"/>
                <a:gd name="T4" fmla="*/ 79 w 9"/>
                <a:gd name="T5" fmla="*/ 29 h 12"/>
                <a:gd name="T6" fmla="*/ 119 w 9"/>
                <a:gd name="T7" fmla="*/ 75 h 12"/>
                <a:gd name="T8" fmla="*/ 43 w 9"/>
                <a:gd name="T9" fmla="*/ 89 h 12"/>
                <a:gd name="T10" fmla="*/ 0 w 9"/>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2">
                  <a:moveTo>
                    <a:pt x="0" y="0"/>
                  </a:moveTo>
                  <a:lnTo>
                    <a:pt x="3" y="6"/>
                  </a:lnTo>
                  <a:lnTo>
                    <a:pt x="6" y="3"/>
                  </a:lnTo>
                  <a:lnTo>
                    <a:pt x="9" y="9"/>
                  </a:lnTo>
                  <a:lnTo>
                    <a:pt x="3" y="12"/>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70" name="Freeform 200"/>
            <p:cNvSpPr>
              <a:spLocks/>
            </p:cNvSpPr>
            <p:nvPr/>
          </p:nvSpPr>
          <p:spPr bwMode="auto">
            <a:xfrm>
              <a:off x="5183" y="3325"/>
              <a:ext cx="11" cy="14"/>
            </a:xfrm>
            <a:custGeom>
              <a:avLst/>
              <a:gdLst>
                <a:gd name="T0" fmla="*/ 0 w 9"/>
                <a:gd name="T1" fmla="*/ 0 h 12"/>
                <a:gd name="T2" fmla="*/ 43 w 9"/>
                <a:gd name="T3" fmla="*/ 47 h 12"/>
                <a:gd name="T4" fmla="*/ 79 w 9"/>
                <a:gd name="T5" fmla="*/ 29 h 12"/>
                <a:gd name="T6" fmla="*/ 119 w 9"/>
                <a:gd name="T7" fmla="*/ 75 h 12"/>
                <a:gd name="T8" fmla="*/ 43 w 9"/>
                <a:gd name="T9" fmla="*/ 89 h 12"/>
                <a:gd name="T10" fmla="*/ 0 w 9"/>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2">
                  <a:moveTo>
                    <a:pt x="0" y="0"/>
                  </a:moveTo>
                  <a:lnTo>
                    <a:pt x="3" y="6"/>
                  </a:lnTo>
                  <a:lnTo>
                    <a:pt x="6" y="3"/>
                  </a:lnTo>
                  <a:lnTo>
                    <a:pt x="9" y="9"/>
                  </a:lnTo>
                  <a:lnTo>
                    <a:pt x="3" y="12"/>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71" name="Freeform 201"/>
            <p:cNvSpPr>
              <a:spLocks/>
            </p:cNvSpPr>
            <p:nvPr/>
          </p:nvSpPr>
          <p:spPr bwMode="auto">
            <a:xfrm>
              <a:off x="5194" y="3342"/>
              <a:ext cx="7" cy="7"/>
            </a:xfrm>
            <a:custGeom>
              <a:avLst/>
              <a:gdLst>
                <a:gd name="T0" fmla="*/ 0 w 6"/>
                <a:gd name="T1" fmla="*/ 0 h 6"/>
                <a:gd name="T2" fmla="*/ 47 w 6"/>
                <a:gd name="T3" fmla="*/ 47 h 6"/>
                <a:gd name="T4" fmla="*/ 29 w 6"/>
                <a:gd name="T5" fmla="*/ 47 h 6"/>
                <a:gd name="T6" fmla="*/ 29 w 6"/>
                <a:gd name="T7" fmla="*/ 29 h 6"/>
                <a:gd name="T8" fmla="*/ 0 w 6"/>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0" y="0"/>
                  </a:moveTo>
                  <a:lnTo>
                    <a:pt x="6" y="6"/>
                  </a:lnTo>
                  <a:lnTo>
                    <a:pt x="3" y="6"/>
                  </a:ln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72" name="Freeform 202"/>
            <p:cNvSpPr>
              <a:spLocks/>
            </p:cNvSpPr>
            <p:nvPr/>
          </p:nvSpPr>
          <p:spPr bwMode="auto">
            <a:xfrm>
              <a:off x="5194" y="3342"/>
              <a:ext cx="7" cy="7"/>
            </a:xfrm>
            <a:custGeom>
              <a:avLst/>
              <a:gdLst>
                <a:gd name="T0" fmla="*/ 0 w 6"/>
                <a:gd name="T1" fmla="*/ 0 h 6"/>
                <a:gd name="T2" fmla="*/ 47 w 6"/>
                <a:gd name="T3" fmla="*/ 47 h 6"/>
                <a:gd name="T4" fmla="*/ 29 w 6"/>
                <a:gd name="T5" fmla="*/ 47 h 6"/>
                <a:gd name="T6" fmla="*/ 29 w 6"/>
                <a:gd name="T7" fmla="*/ 29 h 6"/>
                <a:gd name="T8" fmla="*/ 0 w 6"/>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0" y="0"/>
                  </a:moveTo>
                  <a:lnTo>
                    <a:pt x="6" y="6"/>
                  </a:lnTo>
                  <a:lnTo>
                    <a:pt x="3" y="6"/>
                  </a:ln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73" name="Freeform 203"/>
            <p:cNvSpPr>
              <a:spLocks/>
            </p:cNvSpPr>
            <p:nvPr/>
          </p:nvSpPr>
          <p:spPr bwMode="auto">
            <a:xfrm>
              <a:off x="5208" y="3335"/>
              <a:ext cx="1" cy="7"/>
            </a:xfrm>
            <a:custGeom>
              <a:avLst/>
              <a:gdLst>
                <a:gd name="T0" fmla="*/ 0 w 1"/>
                <a:gd name="T1" fmla="*/ 0 h 6"/>
                <a:gd name="T2" fmla="*/ 0 w 1"/>
                <a:gd name="T3" fmla="*/ 47 h 6"/>
                <a:gd name="T4" fmla="*/ 0 w 1"/>
                <a:gd name="T5" fmla="*/ 0 h 6"/>
                <a:gd name="T6" fmla="*/ 0 60000 65536"/>
                <a:gd name="T7" fmla="*/ 0 60000 65536"/>
                <a:gd name="T8" fmla="*/ 0 60000 65536"/>
              </a:gdLst>
              <a:ahLst/>
              <a:cxnLst>
                <a:cxn ang="T6">
                  <a:pos x="T0" y="T1"/>
                </a:cxn>
                <a:cxn ang="T7">
                  <a:pos x="T2" y="T3"/>
                </a:cxn>
                <a:cxn ang="T8">
                  <a:pos x="T4" y="T5"/>
                </a:cxn>
              </a:cxnLst>
              <a:rect l="0" t="0" r="r" b="b"/>
              <a:pathLst>
                <a:path w="1" h="6">
                  <a:moveTo>
                    <a:pt x="0" y="0"/>
                  </a:moveTo>
                  <a:lnTo>
                    <a:pt x="0" y="6"/>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74" name="Freeform 204"/>
            <p:cNvSpPr>
              <a:spLocks/>
            </p:cNvSpPr>
            <p:nvPr/>
          </p:nvSpPr>
          <p:spPr bwMode="auto">
            <a:xfrm>
              <a:off x="5208" y="3335"/>
              <a:ext cx="1" cy="7"/>
            </a:xfrm>
            <a:custGeom>
              <a:avLst/>
              <a:gdLst>
                <a:gd name="T0" fmla="*/ 0 w 1"/>
                <a:gd name="T1" fmla="*/ 0 h 6"/>
                <a:gd name="T2" fmla="*/ 0 w 1"/>
                <a:gd name="T3" fmla="*/ 47 h 6"/>
                <a:gd name="T4" fmla="*/ 0 w 1"/>
                <a:gd name="T5" fmla="*/ 0 h 6"/>
                <a:gd name="T6" fmla="*/ 0 60000 65536"/>
                <a:gd name="T7" fmla="*/ 0 60000 65536"/>
                <a:gd name="T8" fmla="*/ 0 60000 65536"/>
              </a:gdLst>
              <a:ahLst/>
              <a:cxnLst>
                <a:cxn ang="T6">
                  <a:pos x="T0" y="T1"/>
                </a:cxn>
                <a:cxn ang="T7">
                  <a:pos x="T2" y="T3"/>
                </a:cxn>
                <a:cxn ang="T8">
                  <a:pos x="T4" y="T5"/>
                </a:cxn>
              </a:cxnLst>
              <a:rect l="0" t="0" r="r" b="b"/>
              <a:pathLst>
                <a:path w="1" h="6">
                  <a:moveTo>
                    <a:pt x="0" y="0"/>
                  </a:moveTo>
                  <a:lnTo>
                    <a:pt x="0"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75" name="Freeform 205"/>
            <p:cNvSpPr>
              <a:spLocks/>
            </p:cNvSpPr>
            <p:nvPr/>
          </p:nvSpPr>
          <p:spPr bwMode="auto">
            <a:xfrm>
              <a:off x="5204" y="3346"/>
              <a:ext cx="7" cy="3"/>
            </a:xfrm>
            <a:custGeom>
              <a:avLst/>
              <a:gdLst>
                <a:gd name="T0" fmla="*/ 29 w 6"/>
                <a:gd name="T1" fmla="*/ 0 h 3"/>
                <a:gd name="T2" fmla="*/ 47 w 6"/>
                <a:gd name="T3" fmla="*/ 3 h 3"/>
                <a:gd name="T4" fmla="*/ 29 w 6"/>
                <a:gd name="T5" fmla="*/ 3 h 3"/>
                <a:gd name="T6" fmla="*/ 0 w 6"/>
                <a:gd name="T7" fmla="*/ 0 h 3"/>
                <a:gd name="T8" fmla="*/ 29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0"/>
                  </a:lnTo>
                  <a:lnTo>
                    <a:pt x="3" y="0"/>
                  </a:lnTo>
                  <a:close/>
                </a:path>
              </a:pathLst>
            </a:custGeom>
            <a:solidFill>
              <a:srgbClr val="DDDDDD"/>
            </a:solidFill>
            <a:ln w="4445" cmpd="sng">
              <a:solidFill>
                <a:schemeClr val="bg2"/>
              </a:solidFill>
              <a:round/>
              <a:headEnd/>
              <a:tailEnd/>
            </a:ln>
          </p:spPr>
          <p:txBody>
            <a:bodyPr/>
            <a:lstStyle/>
            <a:p>
              <a:endParaRPr lang="en-US"/>
            </a:p>
          </p:txBody>
        </p:sp>
        <p:sp>
          <p:nvSpPr>
            <p:cNvPr id="3276" name="Freeform 206"/>
            <p:cNvSpPr>
              <a:spLocks/>
            </p:cNvSpPr>
            <p:nvPr/>
          </p:nvSpPr>
          <p:spPr bwMode="auto">
            <a:xfrm>
              <a:off x="5204" y="3346"/>
              <a:ext cx="7" cy="3"/>
            </a:xfrm>
            <a:custGeom>
              <a:avLst/>
              <a:gdLst>
                <a:gd name="T0" fmla="*/ 29 w 6"/>
                <a:gd name="T1" fmla="*/ 0 h 3"/>
                <a:gd name="T2" fmla="*/ 47 w 6"/>
                <a:gd name="T3" fmla="*/ 3 h 3"/>
                <a:gd name="T4" fmla="*/ 29 w 6"/>
                <a:gd name="T5" fmla="*/ 3 h 3"/>
                <a:gd name="T6" fmla="*/ 0 w 6"/>
                <a:gd name="T7" fmla="*/ 0 h 3"/>
                <a:gd name="T8" fmla="*/ 29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0"/>
                  </a:lnTo>
                  <a:lnTo>
                    <a:pt x="3" y="0"/>
                  </a:lnTo>
                </a:path>
              </a:pathLst>
            </a:custGeom>
            <a:solidFill>
              <a:srgbClr val="DDDDDD"/>
            </a:solidFill>
            <a:ln w="4445" cmpd="sng">
              <a:solidFill>
                <a:schemeClr val="bg2"/>
              </a:solidFill>
              <a:prstDash val="solid"/>
              <a:round/>
              <a:headEnd/>
              <a:tailEnd/>
            </a:ln>
          </p:spPr>
          <p:txBody>
            <a:bodyPr/>
            <a:lstStyle/>
            <a:p>
              <a:endParaRPr lang="en-US"/>
            </a:p>
          </p:txBody>
        </p:sp>
        <p:sp>
          <p:nvSpPr>
            <p:cNvPr id="3277" name="Freeform 207"/>
            <p:cNvSpPr>
              <a:spLocks/>
            </p:cNvSpPr>
            <p:nvPr/>
          </p:nvSpPr>
          <p:spPr bwMode="auto">
            <a:xfrm>
              <a:off x="5208" y="3366"/>
              <a:ext cx="6" cy="4"/>
            </a:xfrm>
            <a:custGeom>
              <a:avLst/>
              <a:gdLst>
                <a:gd name="T0" fmla="*/ 3 w 6"/>
                <a:gd name="T1" fmla="*/ 0 h 3"/>
                <a:gd name="T2" fmla="*/ 6 w 6"/>
                <a:gd name="T3" fmla="*/ 116 h 3"/>
                <a:gd name="T4" fmla="*/ 3 w 6"/>
                <a:gd name="T5" fmla="*/ 116 h 3"/>
                <a:gd name="T6" fmla="*/ 0 w 6"/>
                <a:gd name="T7" fmla="*/ 116 h 3"/>
                <a:gd name="T8" fmla="*/ 3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3"/>
                  </a:lnTo>
                  <a:lnTo>
                    <a:pt x="3" y="0"/>
                  </a:lnTo>
                  <a:close/>
                </a:path>
              </a:pathLst>
            </a:custGeom>
            <a:solidFill>
              <a:srgbClr val="DDDDDD"/>
            </a:solidFill>
            <a:ln w="4445" cmpd="sng">
              <a:solidFill>
                <a:schemeClr val="bg2"/>
              </a:solidFill>
              <a:round/>
              <a:headEnd/>
              <a:tailEnd/>
            </a:ln>
          </p:spPr>
          <p:txBody>
            <a:bodyPr/>
            <a:lstStyle/>
            <a:p>
              <a:endParaRPr lang="en-US"/>
            </a:p>
          </p:txBody>
        </p:sp>
        <p:sp>
          <p:nvSpPr>
            <p:cNvPr id="3278" name="Freeform 208"/>
            <p:cNvSpPr>
              <a:spLocks/>
            </p:cNvSpPr>
            <p:nvPr/>
          </p:nvSpPr>
          <p:spPr bwMode="auto">
            <a:xfrm>
              <a:off x="5208" y="3366"/>
              <a:ext cx="6" cy="4"/>
            </a:xfrm>
            <a:custGeom>
              <a:avLst/>
              <a:gdLst>
                <a:gd name="T0" fmla="*/ 3 w 6"/>
                <a:gd name="T1" fmla="*/ 0 h 3"/>
                <a:gd name="T2" fmla="*/ 6 w 6"/>
                <a:gd name="T3" fmla="*/ 116 h 3"/>
                <a:gd name="T4" fmla="*/ 3 w 6"/>
                <a:gd name="T5" fmla="*/ 116 h 3"/>
                <a:gd name="T6" fmla="*/ 0 w 6"/>
                <a:gd name="T7" fmla="*/ 116 h 3"/>
                <a:gd name="T8" fmla="*/ 3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3"/>
                  </a:lnTo>
                  <a:lnTo>
                    <a:pt x="3" y="0"/>
                  </a:lnTo>
                </a:path>
              </a:pathLst>
            </a:custGeom>
            <a:solidFill>
              <a:srgbClr val="DDDDDD"/>
            </a:solidFill>
            <a:ln w="4445" cmpd="sng">
              <a:solidFill>
                <a:schemeClr val="bg2"/>
              </a:solidFill>
              <a:prstDash val="solid"/>
              <a:round/>
              <a:headEnd/>
              <a:tailEnd/>
            </a:ln>
          </p:spPr>
          <p:txBody>
            <a:bodyPr/>
            <a:lstStyle/>
            <a:p>
              <a:endParaRPr lang="en-US"/>
            </a:p>
          </p:txBody>
        </p:sp>
        <p:sp>
          <p:nvSpPr>
            <p:cNvPr id="3279" name="Freeform 209"/>
            <p:cNvSpPr>
              <a:spLocks/>
            </p:cNvSpPr>
            <p:nvPr/>
          </p:nvSpPr>
          <p:spPr bwMode="auto">
            <a:xfrm>
              <a:off x="5218" y="3383"/>
              <a:ext cx="3" cy="4"/>
            </a:xfrm>
            <a:custGeom>
              <a:avLst/>
              <a:gdLst>
                <a:gd name="T0" fmla="*/ 0 w 3"/>
                <a:gd name="T1" fmla="*/ 0 h 3"/>
                <a:gd name="T2" fmla="*/ 3 w 3"/>
                <a:gd name="T3" fmla="*/ 0 h 3"/>
                <a:gd name="T4" fmla="*/ 3 w 3"/>
                <a:gd name="T5" fmla="*/ 116 h 3"/>
                <a:gd name="T6" fmla="*/ 0 w 3"/>
                <a:gd name="T7" fmla="*/ 0 h 3"/>
                <a:gd name="T8" fmla="*/ 3 w 3"/>
                <a:gd name="T9" fmla="*/ 116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3" y="0"/>
                  </a:lnTo>
                  <a:lnTo>
                    <a:pt x="3" y="3"/>
                  </a:lnTo>
                  <a:lnTo>
                    <a:pt x="0" y="0"/>
                  </a:ln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0" name="Freeform 210"/>
            <p:cNvSpPr>
              <a:spLocks/>
            </p:cNvSpPr>
            <p:nvPr/>
          </p:nvSpPr>
          <p:spPr bwMode="auto">
            <a:xfrm>
              <a:off x="5218" y="3383"/>
              <a:ext cx="3" cy="4"/>
            </a:xfrm>
            <a:custGeom>
              <a:avLst/>
              <a:gdLst>
                <a:gd name="T0" fmla="*/ 0 w 3"/>
                <a:gd name="T1" fmla="*/ 0 h 3"/>
                <a:gd name="T2" fmla="*/ 3 w 3"/>
                <a:gd name="T3" fmla="*/ 0 h 3"/>
                <a:gd name="T4" fmla="*/ 3 w 3"/>
                <a:gd name="T5" fmla="*/ 116 h 3"/>
                <a:gd name="T6" fmla="*/ 0 w 3"/>
                <a:gd name="T7" fmla="*/ 0 h 3"/>
                <a:gd name="T8" fmla="*/ 3 w 3"/>
                <a:gd name="T9" fmla="*/ 116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3" y="0"/>
                  </a:lnTo>
                  <a:lnTo>
                    <a:pt x="3" y="3"/>
                  </a:lnTo>
                  <a:lnTo>
                    <a:pt x="0" y="0"/>
                  </a:ln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1" name="Freeform 211"/>
            <p:cNvSpPr>
              <a:spLocks/>
            </p:cNvSpPr>
            <p:nvPr/>
          </p:nvSpPr>
          <p:spPr bwMode="auto">
            <a:xfrm>
              <a:off x="5225" y="3394"/>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2" name="Freeform 212"/>
            <p:cNvSpPr>
              <a:spLocks/>
            </p:cNvSpPr>
            <p:nvPr/>
          </p:nvSpPr>
          <p:spPr bwMode="auto">
            <a:xfrm>
              <a:off x="5225" y="3394"/>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3" name="Freeform 213"/>
            <p:cNvSpPr>
              <a:spLocks/>
            </p:cNvSpPr>
            <p:nvPr/>
          </p:nvSpPr>
          <p:spPr bwMode="auto">
            <a:xfrm>
              <a:off x="5194" y="3414"/>
              <a:ext cx="3" cy="7"/>
            </a:xfrm>
            <a:custGeom>
              <a:avLst/>
              <a:gdLst>
                <a:gd name="T0" fmla="*/ 0 w 3"/>
                <a:gd name="T1" fmla="*/ 0 h 6"/>
                <a:gd name="T2" fmla="*/ 3 w 3"/>
                <a:gd name="T3" fmla="*/ 47 h 6"/>
                <a:gd name="T4" fmla="*/ 0 w 3"/>
                <a:gd name="T5" fmla="*/ 47 h 6"/>
                <a:gd name="T6" fmla="*/ 0 w 3"/>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6">
                  <a:moveTo>
                    <a:pt x="0" y="0"/>
                  </a:moveTo>
                  <a:lnTo>
                    <a:pt x="3" y="6"/>
                  </a:lnTo>
                  <a:lnTo>
                    <a:pt x="0"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4" name="Rectangle 214"/>
            <p:cNvSpPr>
              <a:spLocks noChangeArrowheads="1"/>
            </p:cNvSpPr>
            <p:nvPr/>
          </p:nvSpPr>
          <p:spPr bwMode="auto">
            <a:xfrm>
              <a:off x="5204" y="3425"/>
              <a:ext cx="4" cy="3"/>
            </a:xfrm>
            <a:prstGeom prst="rect">
              <a:avLst/>
            </a:prstGeom>
            <a:solidFill>
              <a:srgbClr val="DDDDDD"/>
            </a:solidFill>
            <a:ln w="4445">
              <a:solidFill>
                <a:schemeClr val="bg2"/>
              </a:solidFill>
              <a:miter lim="800000"/>
              <a:headEnd/>
              <a:tailEnd/>
            </a:ln>
          </p:spPr>
          <p:txBody>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a:p>
          </p:txBody>
        </p:sp>
        <p:sp>
          <p:nvSpPr>
            <p:cNvPr id="3285" name="Rectangle 215"/>
            <p:cNvSpPr>
              <a:spLocks noChangeArrowheads="1"/>
            </p:cNvSpPr>
            <p:nvPr/>
          </p:nvSpPr>
          <p:spPr bwMode="auto">
            <a:xfrm>
              <a:off x="5204" y="3425"/>
              <a:ext cx="4" cy="3"/>
            </a:xfrm>
            <a:prstGeom prst="rect">
              <a:avLst/>
            </a:prstGeom>
            <a:solidFill>
              <a:srgbClr val="DDDDDD"/>
            </a:solidFill>
            <a:ln w="4445">
              <a:solidFill>
                <a:schemeClr val="bg2"/>
              </a:solidFill>
              <a:miter lim="800000"/>
              <a:headEnd/>
              <a:tailEnd/>
            </a:ln>
          </p:spPr>
          <p:txBody>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a:p>
          </p:txBody>
        </p:sp>
        <p:sp>
          <p:nvSpPr>
            <p:cNvPr id="3286" name="Freeform 216"/>
            <p:cNvSpPr>
              <a:spLocks/>
            </p:cNvSpPr>
            <p:nvPr/>
          </p:nvSpPr>
          <p:spPr bwMode="auto">
            <a:xfrm>
              <a:off x="5091" y="3280"/>
              <a:ext cx="6" cy="4"/>
            </a:xfrm>
            <a:custGeom>
              <a:avLst/>
              <a:gdLst>
                <a:gd name="T0" fmla="*/ 0 w 6"/>
                <a:gd name="T1" fmla="*/ 0 h 3"/>
                <a:gd name="T2" fmla="*/ 3 w 6"/>
                <a:gd name="T3" fmla="*/ 0 h 3"/>
                <a:gd name="T4" fmla="*/ 6 w 6"/>
                <a:gd name="T5" fmla="*/ 116 h 3"/>
                <a:gd name="T6" fmla="*/ 0 w 6"/>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0" y="0"/>
                  </a:moveTo>
                  <a:lnTo>
                    <a:pt x="3" y="0"/>
                  </a:lnTo>
                  <a:lnTo>
                    <a:pt x="6"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7" name="Freeform 217"/>
            <p:cNvSpPr>
              <a:spLocks/>
            </p:cNvSpPr>
            <p:nvPr/>
          </p:nvSpPr>
          <p:spPr bwMode="auto">
            <a:xfrm>
              <a:off x="5091" y="3280"/>
              <a:ext cx="6" cy="4"/>
            </a:xfrm>
            <a:custGeom>
              <a:avLst/>
              <a:gdLst>
                <a:gd name="T0" fmla="*/ 0 w 6"/>
                <a:gd name="T1" fmla="*/ 0 h 3"/>
                <a:gd name="T2" fmla="*/ 3 w 6"/>
                <a:gd name="T3" fmla="*/ 0 h 3"/>
                <a:gd name="T4" fmla="*/ 6 w 6"/>
                <a:gd name="T5" fmla="*/ 116 h 3"/>
                <a:gd name="T6" fmla="*/ 0 w 6"/>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0" y="0"/>
                  </a:moveTo>
                  <a:lnTo>
                    <a:pt x="3" y="0"/>
                  </a:lnTo>
                  <a:lnTo>
                    <a:pt x="6"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8" name="Freeform 218"/>
            <p:cNvSpPr>
              <a:spLocks/>
            </p:cNvSpPr>
            <p:nvPr/>
          </p:nvSpPr>
          <p:spPr bwMode="auto">
            <a:xfrm>
              <a:off x="5042" y="3205"/>
              <a:ext cx="14" cy="10"/>
            </a:xfrm>
            <a:custGeom>
              <a:avLst/>
              <a:gdLst>
                <a:gd name="T0" fmla="*/ 0 w 12"/>
                <a:gd name="T1" fmla="*/ 0 h 9"/>
                <a:gd name="T2" fmla="*/ 47 w 12"/>
                <a:gd name="T3" fmla="*/ 3 h 9"/>
                <a:gd name="T4" fmla="*/ 89 w 12"/>
                <a:gd name="T5" fmla="*/ 33 h 9"/>
                <a:gd name="T6" fmla="*/ 47 w 12"/>
                <a:gd name="T7" fmla="*/ 24 h 9"/>
                <a:gd name="T8" fmla="*/ 0 w 12"/>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0"/>
                  </a:moveTo>
                  <a:lnTo>
                    <a:pt x="6" y="3"/>
                  </a:lnTo>
                  <a:lnTo>
                    <a:pt x="12" y="9"/>
                  </a:lnTo>
                  <a:lnTo>
                    <a:pt x="6" y="6"/>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9" name="Freeform 219"/>
            <p:cNvSpPr>
              <a:spLocks/>
            </p:cNvSpPr>
            <p:nvPr/>
          </p:nvSpPr>
          <p:spPr bwMode="auto">
            <a:xfrm>
              <a:off x="5042" y="3205"/>
              <a:ext cx="14" cy="10"/>
            </a:xfrm>
            <a:custGeom>
              <a:avLst/>
              <a:gdLst>
                <a:gd name="T0" fmla="*/ 0 w 12"/>
                <a:gd name="T1" fmla="*/ 0 h 9"/>
                <a:gd name="T2" fmla="*/ 47 w 12"/>
                <a:gd name="T3" fmla="*/ 3 h 9"/>
                <a:gd name="T4" fmla="*/ 89 w 12"/>
                <a:gd name="T5" fmla="*/ 33 h 9"/>
                <a:gd name="T6" fmla="*/ 47 w 12"/>
                <a:gd name="T7" fmla="*/ 24 h 9"/>
                <a:gd name="T8" fmla="*/ 0 w 12"/>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0"/>
                  </a:moveTo>
                  <a:lnTo>
                    <a:pt x="6" y="3"/>
                  </a:lnTo>
                  <a:lnTo>
                    <a:pt x="12" y="9"/>
                  </a:lnTo>
                  <a:lnTo>
                    <a:pt x="6"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0" name="Freeform 220"/>
            <p:cNvSpPr>
              <a:spLocks/>
            </p:cNvSpPr>
            <p:nvPr/>
          </p:nvSpPr>
          <p:spPr bwMode="auto">
            <a:xfrm>
              <a:off x="5042" y="3218"/>
              <a:ext cx="4" cy="4"/>
            </a:xfrm>
            <a:custGeom>
              <a:avLst/>
              <a:gdLst>
                <a:gd name="T0" fmla="*/ 0 w 3"/>
                <a:gd name="T1" fmla="*/ 0 h 3"/>
                <a:gd name="T2" fmla="*/ 116 w 3"/>
                <a:gd name="T3" fmla="*/ 116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91" name="Freeform 221"/>
            <p:cNvSpPr>
              <a:spLocks/>
            </p:cNvSpPr>
            <p:nvPr/>
          </p:nvSpPr>
          <p:spPr bwMode="auto">
            <a:xfrm>
              <a:off x="5042" y="3218"/>
              <a:ext cx="4" cy="4"/>
            </a:xfrm>
            <a:custGeom>
              <a:avLst/>
              <a:gdLst>
                <a:gd name="T0" fmla="*/ 0 w 3"/>
                <a:gd name="T1" fmla="*/ 0 h 3"/>
                <a:gd name="T2" fmla="*/ 116 w 3"/>
                <a:gd name="T3" fmla="*/ 116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2" name="Freeform 222"/>
            <p:cNvSpPr>
              <a:spLocks/>
            </p:cNvSpPr>
            <p:nvPr/>
          </p:nvSpPr>
          <p:spPr bwMode="auto">
            <a:xfrm>
              <a:off x="5049" y="3222"/>
              <a:ext cx="4" cy="3"/>
            </a:xfrm>
            <a:custGeom>
              <a:avLst/>
              <a:gdLst>
                <a:gd name="T0" fmla="*/ 0 w 3"/>
                <a:gd name="T1" fmla="*/ 0 h 3"/>
                <a:gd name="T2" fmla="*/ 116 w 3"/>
                <a:gd name="T3" fmla="*/ 3 h 3"/>
                <a:gd name="T4" fmla="*/ 0 w 3"/>
                <a:gd name="T5" fmla="*/ 3 h 3"/>
                <a:gd name="T6" fmla="*/ 0 w 3"/>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0"/>
                  </a:moveTo>
                  <a:lnTo>
                    <a:pt x="3" y="3"/>
                  </a:lnTo>
                  <a:lnTo>
                    <a:pt x="0"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3" name="Freeform 223"/>
            <p:cNvSpPr>
              <a:spLocks/>
            </p:cNvSpPr>
            <p:nvPr/>
          </p:nvSpPr>
          <p:spPr bwMode="auto">
            <a:xfrm>
              <a:off x="5053" y="3225"/>
              <a:ext cx="10" cy="7"/>
            </a:xfrm>
            <a:custGeom>
              <a:avLst/>
              <a:gdLst>
                <a:gd name="T0" fmla="*/ 0 w 9"/>
                <a:gd name="T1" fmla="*/ 29 h 6"/>
                <a:gd name="T2" fmla="*/ 0 w 9"/>
                <a:gd name="T3" fmla="*/ 0 h 6"/>
                <a:gd name="T4" fmla="*/ 3 w 9"/>
                <a:gd name="T5" fmla="*/ 0 h 6"/>
                <a:gd name="T6" fmla="*/ 24 w 9"/>
                <a:gd name="T7" fmla="*/ 29 h 6"/>
                <a:gd name="T8" fmla="*/ 33 w 9"/>
                <a:gd name="T9" fmla="*/ 47 h 6"/>
                <a:gd name="T10" fmla="*/ 0 w 9"/>
                <a:gd name="T11" fmla="*/ 29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6">
                  <a:moveTo>
                    <a:pt x="0" y="3"/>
                  </a:moveTo>
                  <a:lnTo>
                    <a:pt x="0" y="0"/>
                  </a:lnTo>
                  <a:lnTo>
                    <a:pt x="3" y="0"/>
                  </a:lnTo>
                  <a:lnTo>
                    <a:pt x="6" y="3"/>
                  </a:lnTo>
                  <a:lnTo>
                    <a:pt x="9" y="6"/>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294" name="Freeform 224"/>
            <p:cNvSpPr>
              <a:spLocks/>
            </p:cNvSpPr>
            <p:nvPr/>
          </p:nvSpPr>
          <p:spPr bwMode="auto">
            <a:xfrm>
              <a:off x="5053" y="3225"/>
              <a:ext cx="10" cy="7"/>
            </a:xfrm>
            <a:custGeom>
              <a:avLst/>
              <a:gdLst>
                <a:gd name="T0" fmla="*/ 0 w 9"/>
                <a:gd name="T1" fmla="*/ 29 h 6"/>
                <a:gd name="T2" fmla="*/ 0 w 9"/>
                <a:gd name="T3" fmla="*/ 0 h 6"/>
                <a:gd name="T4" fmla="*/ 3 w 9"/>
                <a:gd name="T5" fmla="*/ 0 h 6"/>
                <a:gd name="T6" fmla="*/ 24 w 9"/>
                <a:gd name="T7" fmla="*/ 29 h 6"/>
                <a:gd name="T8" fmla="*/ 33 w 9"/>
                <a:gd name="T9" fmla="*/ 47 h 6"/>
                <a:gd name="T10" fmla="*/ 0 w 9"/>
                <a:gd name="T11" fmla="*/ 29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6">
                  <a:moveTo>
                    <a:pt x="0" y="3"/>
                  </a:moveTo>
                  <a:lnTo>
                    <a:pt x="0" y="0"/>
                  </a:lnTo>
                  <a:lnTo>
                    <a:pt x="3" y="0"/>
                  </a:lnTo>
                  <a:lnTo>
                    <a:pt x="6" y="3"/>
                  </a:lnTo>
                  <a:lnTo>
                    <a:pt x="9" y="6"/>
                  </a:lnTo>
                  <a:lnTo>
                    <a:pt x="0" y="3"/>
                  </a:lnTo>
                </a:path>
              </a:pathLst>
            </a:custGeom>
            <a:solidFill>
              <a:srgbClr val="DDDDDD"/>
            </a:solidFill>
            <a:ln w="4445" cmpd="sng">
              <a:solidFill>
                <a:schemeClr val="bg2"/>
              </a:solidFill>
              <a:prstDash val="solid"/>
              <a:round/>
              <a:headEnd/>
              <a:tailEnd/>
            </a:ln>
          </p:spPr>
          <p:txBody>
            <a:bodyPr/>
            <a:lstStyle/>
            <a:p>
              <a:endParaRPr lang="en-US"/>
            </a:p>
          </p:txBody>
        </p:sp>
        <p:sp>
          <p:nvSpPr>
            <p:cNvPr id="3295" name="Freeform 225"/>
            <p:cNvSpPr>
              <a:spLocks/>
            </p:cNvSpPr>
            <p:nvPr/>
          </p:nvSpPr>
          <p:spPr bwMode="auto">
            <a:xfrm>
              <a:off x="5053" y="3232"/>
              <a:ext cx="3" cy="3"/>
            </a:xfrm>
            <a:custGeom>
              <a:avLst/>
              <a:gdLst>
                <a:gd name="T0" fmla="*/ 0 w 3"/>
                <a:gd name="T1" fmla="*/ 0 h 3"/>
                <a:gd name="T2" fmla="*/ 3 w 3"/>
                <a:gd name="T3" fmla="*/ 3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96" name="Freeform 226"/>
            <p:cNvSpPr>
              <a:spLocks/>
            </p:cNvSpPr>
            <p:nvPr/>
          </p:nvSpPr>
          <p:spPr bwMode="auto">
            <a:xfrm>
              <a:off x="5053" y="3232"/>
              <a:ext cx="3" cy="3"/>
            </a:xfrm>
            <a:custGeom>
              <a:avLst/>
              <a:gdLst>
                <a:gd name="T0" fmla="*/ 0 w 3"/>
                <a:gd name="T1" fmla="*/ 0 h 3"/>
                <a:gd name="T2" fmla="*/ 3 w 3"/>
                <a:gd name="T3" fmla="*/ 3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7" name="Freeform 227"/>
            <p:cNvSpPr>
              <a:spLocks/>
            </p:cNvSpPr>
            <p:nvPr/>
          </p:nvSpPr>
          <p:spPr bwMode="auto">
            <a:xfrm>
              <a:off x="5063" y="3232"/>
              <a:ext cx="3" cy="3"/>
            </a:xfrm>
            <a:custGeom>
              <a:avLst/>
              <a:gdLst>
                <a:gd name="T0" fmla="*/ 0 w 3"/>
                <a:gd name="T1" fmla="*/ 3 h 3"/>
                <a:gd name="T2" fmla="*/ 0 w 3"/>
                <a:gd name="T3" fmla="*/ 0 h 3"/>
                <a:gd name="T4" fmla="*/ 3 w 3"/>
                <a:gd name="T5" fmla="*/ 3 h 3"/>
                <a:gd name="T6" fmla="*/ 0 w 3"/>
                <a:gd name="T7" fmla="*/ 3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3"/>
                  </a:moveTo>
                  <a:lnTo>
                    <a:pt x="0" y="0"/>
                  </a:lnTo>
                  <a:lnTo>
                    <a:pt x="3" y="3"/>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298" name="Freeform 228"/>
            <p:cNvSpPr>
              <a:spLocks/>
            </p:cNvSpPr>
            <p:nvPr/>
          </p:nvSpPr>
          <p:spPr bwMode="auto">
            <a:xfrm>
              <a:off x="5063" y="3232"/>
              <a:ext cx="3" cy="3"/>
            </a:xfrm>
            <a:custGeom>
              <a:avLst/>
              <a:gdLst>
                <a:gd name="T0" fmla="*/ 0 w 3"/>
                <a:gd name="T1" fmla="*/ 3 h 3"/>
                <a:gd name="T2" fmla="*/ 0 w 3"/>
                <a:gd name="T3" fmla="*/ 0 h 3"/>
                <a:gd name="T4" fmla="*/ 3 w 3"/>
                <a:gd name="T5" fmla="*/ 3 h 3"/>
                <a:gd name="T6" fmla="*/ 0 w 3"/>
                <a:gd name="T7" fmla="*/ 3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3"/>
                  </a:moveTo>
                  <a:lnTo>
                    <a:pt x="0" y="0"/>
                  </a:lnTo>
                  <a:lnTo>
                    <a:pt x="3" y="3"/>
                  </a:lnTo>
                  <a:lnTo>
                    <a:pt x="0" y="3"/>
                  </a:lnTo>
                </a:path>
              </a:pathLst>
            </a:custGeom>
            <a:solidFill>
              <a:srgbClr val="DDDDDD"/>
            </a:solidFill>
            <a:ln w="4445" cmpd="sng">
              <a:solidFill>
                <a:schemeClr val="bg2"/>
              </a:solidFill>
              <a:prstDash val="solid"/>
              <a:round/>
              <a:headEnd/>
              <a:tailEnd/>
            </a:ln>
          </p:spPr>
          <p:txBody>
            <a:bodyPr/>
            <a:lstStyle/>
            <a:p>
              <a:endParaRPr lang="en-US"/>
            </a:p>
          </p:txBody>
        </p:sp>
        <p:sp>
          <p:nvSpPr>
            <p:cNvPr id="3299" name="Freeform 229"/>
            <p:cNvSpPr>
              <a:spLocks/>
            </p:cNvSpPr>
            <p:nvPr/>
          </p:nvSpPr>
          <p:spPr bwMode="auto">
            <a:xfrm>
              <a:off x="5070" y="3218"/>
              <a:ext cx="21" cy="14"/>
            </a:xfrm>
            <a:custGeom>
              <a:avLst/>
              <a:gdLst>
                <a:gd name="T0" fmla="*/ 0 w 18"/>
                <a:gd name="T1" fmla="*/ 0 h 12"/>
                <a:gd name="T2" fmla="*/ 120 w 18"/>
                <a:gd name="T3" fmla="*/ 75 h 12"/>
                <a:gd name="T4" fmla="*/ 140 w 18"/>
                <a:gd name="T5" fmla="*/ 89 h 12"/>
                <a:gd name="T6" fmla="*/ 47 w 18"/>
                <a:gd name="T7" fmla="*/ 29 h 12"/>
                <a:gd name="T8" fmla="*/ 0 w 18"/>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0"/>
                  </a:moveTo>
                  <a:lnTo>
                    <a:pt x="15" y="9"/>
                  </a:lnTo>
                  <a:lnTo>
                    <a:pt x="18" y="12"/>
                  </a:lnTo>
                  <a:lnTo>
                    <a:pt x="6"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300" name="Freeform 230"/>
            <p:cNvSpPr>
              <a:spLocks/>
            </p:cNvSpPr>
            <p:nvPr/>
          </p:nvSpPr>
          <p:spPr bwMode="auto">
            <a:xfrm>
              <a:off x="5070" y="3218"/>
              <a:ext cx="21" cy="14"/>
            </a:xfrm>
            <a:custGeom>
              <a:avLst/>
              <a:gdLst>
                <a:gd name="T0" fmla="*/ 0 w 18"/>
                <a:gd name="T1" fmla="*/ 0 h 12"/>
                <a:gd name="T2" fmla="*/ 120 w 18"/>
                <a:gd name="T3" fmla="*/ 75 h 12"/>
                <a:gd name="T4" fmla="*/ 140 w 18"/>
                <a:gd name="T5" fmla="*/ 89 h 12"/>
                <a:gd name="T6" fmla="*/ 47 w 18"/>
                <a:gd name="T7" fmla="*/ 29 h 12"/>
                <a:gd name="T8" fmla="*/ 0 w 18"/>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0"/>
                  </a:moveTo>
                  <a:lnTo>
                    <a:pt x="15" y="9"/>
                  </a:lnTo>
                  <a:lnTo>
                    <a:pt x="18" y="12"/>
                  </a:lnTo>
                  <a:lnTo>
                    <a:pt x="6"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1" name="Freeform 231"/>
            <p:cNvSpPr>
              <a:spLocks/>
            </p:cNvSpPr>
            <p:nvPr/>
          </p:nvSpPr>
          <p:spPr bwMode="auto">
            <a:xfrm>
              <a:off x="5104" y="3229"/>
              <a:ext cx="11" cy="20"/>
            </a:xfrm>
            <a:custGeom>
              <a:avLst/>
              <a:gdLst>
                <a:gd name="T0" fmla="*/ 0 w 9"/>
                <a:gd name="T1" fmla="*/ 3 h 18"/>
                <a:gd name="T2" fmla="*/ 0 w 9"/>
                <a:gd name="T3" fmla="*/ 0 h 18"/>
                <a:gd name="T4" fmla="*/ 0 w 9"/>
                <a:gd name="T5" fmla="*/ 3 h 18"/>
                <a:gd name="T6" fmla="*/ 43 w 9"/>
                <a:gd name="T7" fmla="*/ 24 h 18"/>
                <a:gd name="T8" fmla="*/ 79 w 9"/>
                <a:gd name="T9" fmla="*/ 46 h 18"/>
                <a:gd name="T10" fmla="*/ 79 w 9"/>
                <a:gd name="T11" fmla="*/ 60 h 18"/>
                <a:gd name="T12" fmla="*/ 119 w 9"/>
                <a:gd name="T13" fmla="*/ 60 h 18"/>
                <a:gd name="T14" fmla="*/ 119 w 9"/>
                <a:gd name="T15" fmla="*/ 70 h 18"/>
                <a:gd name="T16" fmla="*/ 43 w 9"/>
                <a:gd name="T17" fmla="*/ 46 h 18"/>
                <a:gd name="T18" fmla="*/ 0 w 9"/>
                <a:gd name="T19" fmla="*/ 3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8">
                  <a:moveTo>
                    <a:pt x="0" y="3"/>
                  </a:moveTo>
                  <a:lnTo>
                    <a:pt x="0" y="0"/>
                  </a:lnTo>
                  <a:lnTo>
                    <a:pt x="0" y="3"/>
                  </a:lnTo>
                  <a:lnTo>
                    <a:pt x="3" y="6"/>
                  </a:lnTo>
                  <a:lnTo>
                    <a:pt x="6" y="12"/>
                  </a:lnTo>
                  <a:lnTo>
                    <a:pt x="6" y="15"/>
                  </a:lnTo>
                  <a:lnTo>
                    <a:pt x="9" y="15"/>
                  </a:lnTo>
                  <a:lnTo>
                    <a:pt x="9" y="18"/>
                  </a:lnTo>
                  <a:lnTo>
                    <a:pt x="3" y="12"/>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302" name="Freeform 232"/>
            <p:cNvSpPr>
              <a:spLocks/>
            </p:cNvSpPr>
            <p:nvPr/>
          </p:nvSpPr>
          <p:spPr bwMode="auto">
            <a:xfrm>
              <a:off x="5104" y="3229"/>
              <a:ext cx="11" cy="20"/>
            </a:xfrm>
            <a:custGeom>
              <a:avLst/>
              <a:gdLst>
                <a:gd name="T0" fmla="*/ 0 w 9"/>
                <a:gd name="T1" fmla="*/ 3 h 18"/>
                <a:gd name="T2" fmla="*/ 0 w 9"/>
                <a:gd name="T3" fmla="*/ 0 h 18"/>
                <a:gd name="T4" fmla="*/ 0 w 9"/>
                <a:gd name="T5" fmla="*/ 3 h 18"/>
                <a:gd name="T6" fmla="*/ 43 w 9"/>
                <a:gd name="T7" fmla="*/ 24 h 18"/>
                <a:gd name="T8" fmla="*/ 79 w 9"/>
                <a:gd name="T9" fmla="*/ 46 h 18"/>
                <a:gd name="T10" fmla="*/ 79 w 9"/>
                <a:gd name="T11" fmla="*/ 60 h 18"/>
                <a:gd name="T12" fmla="*/ 119 w 9"/>
                <a:gd name="T13" fmla="*/ 60 h 18"/>
                <a:gd name="T14" fmla="*/ 119 w 9"/>
                <a:gd name="T15" fmla="*/ 70 h 18"/>
                <a:gd name="T16" fmla="*/ 43 w 9"/>
                <a:gd name="T17" fmla="*/ 46 h 18"/>
                <a:gd name="T18" fmla="*/ 0 w 9"/>
                <a:gd name="T19" fmla="*/ 3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8">
                  <a:moveTo>
                    <a:pt x="0" y="3"/>
                  </a:moveTo>
                  <a:lnTo>
                    <a:pt x="0" y="0"/>
                  </a:lnTo>
                  <a:lnTo>
                    <a:pt x="0" y="3"/>
                  </a:lnTo>
                  <a:lnTo>
                    <a:pt x="3" y="6"/>
                  </a:lnTo>
                  <a:lnTo>
                    <a:pt x="6" y="12"/>
                  </a:lnTo>
                  <a:lnTo>
                    <a:pt x="6" y="15"/>
                  </a:lnTo>
                  <a:lnTo>
                    <a:pt x="9" y="15"/>
                  </a:lnTo>
                  <a:lnTo>
                    <a:pt x="9" y="18"/>
                  </a:lnTo>
                  <a:lnTo>
                    <a:pt x="3" y="12"/>
                  </a:lnTo>
                  <a:lnTo>
                    <a:pt x="0" y="3"/>
                  </a:lnTo>
                </a:path>
              </a:pathLst>
            </a:custGeom>
            <a:solidFill>
              <a:srgbClr val="DDDDDD"/>
            </a:solidFill>
            <a:ln w="4445" cmpd="sng">
              <a:solidFill>
                <a:schemeClr val="bg2"/>
              </a:solidFill>
              <a:prstDash val="solid"/>
              <a:round/>
              <a:headEnd/>
              <a:tailEnd/>
            </a:ln>
          </p:spPr>
          <p:txBody>
            <a:bodyPr/>
            <a:lstStyle/>
            <a:p>
              <a:endParaRPr lang="en-US"/>
            </a:p>
          </p:txBody>
        </p:sp>
        <p:sp>
          <p:nvSpPr>
            <p:cNvPr id="3303" name="Freeform 233"/>
            <p:cNvSpPr>
              <a:spLocks/>
            </p:cNvSpPr>
            <p:nvPr/>
          </p:nvSpPr>
          <p:spPr bwMode="auto">
            <a:xfrm>
              <a:off x="5094" y="3239"/>
              <a:ext cx="3" cy="3"/>
            </a:xfrm>
            <a:custGeom>
              <a:avLst/>
              <a:gdLst>
                <a:gd name="T0" fmla="*/ 0 w 3"/>
                <a:gd name="T1" fmla="*/ 0 h 3"/>
                <a:gd name="T2" fmla="*/ 3 w 3"/>
                <a:gd name="T3" fmla="*/ 0 h 3"/>
                <a:gd name="T4" fmla="*/ 3 w 3"/>
                <a:gd name="T5" fmla="*/ 3 h 3"/>
                <a:gd name="T6" fmla="*/ 0 w 3"/>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0"/>
                  </a:moveTo>
                  <a:lnTo>
                    <a:pt x="3" y="0"/>
                  </a:ln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4" name="Freeform 234"/>
            <p:cNvSpPr>
              <a:spLocks/>
            </p:cNvSpPr>
            <p:nvPr/>
          </p:nvSpPr>
          <p:spPr bwMode="auto">
            <a:xfrm>
              <a:off x="5087" y="3242"/>
              <a:ext cx="17" cy="11"/>
            </a:xfrm>
            <a:custGeom>
              <a:avLst/>
              <a:gdLst>
                <a:gd name="T0" fmla="*/ 0 w 15"/>
                <a:gd name="T1" fmla="*/ 0 h 9"/>
                <a:gd name="T2" fmla="*/ 42 w 15"/>
                <a:gd name="T3" fmla="*/ 43 h 9"/>
                <a:gd name="T4" fmla="*/ 76 w 15"/>
                <a:gd name="T5" fmla="*/ 79 h 9"/>
                <a:gd name="T6" fmla="*/ 76 w 15"/>
                <a:gd name="T7" fmla="*/ 119 h 9"/>
                <a:gd name="T8" fmla="*/ 3 w 15"/>
                <a:gd name="T9" fmla="*/ 119 h 9"/>
                <a:gd name="T10" fmla="*/ 0 w 15"/>
                <a:gd name="T11" fmla="*/ 43 h 9"/>
                <a:gd name="T12" fmla="*/ 0 w 15"/>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9">
                  <a:moveTo>
                    <a:pt x="0" y="0"/>
                  </a:moveTo>
                  <a:lnTo>
                    <a:pt x="9" y="3"/>
                  </a:lnTo>
                  <a:lnTo>
                    <a:pt x="15" y="6"/>
                  </a:lnTo>
                  <a:lnTo>
                    <a:pt x="15" y="9"/>
                  </a:lnTo>
                  <a:lnTo>
                    <a:pt x="3" y="9"/>
                  </a:lnTo>
                  <a:lnTo>
                    <a:pt x="0"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305" name="Freeform 235"/>
            <p:cNvSpPr>
              <a:spLocks/>
            </p:cNvSpPr>
            <p:nvPr/>
          </p:nvSpPr>
          <p:spPr bwMode="auto">
            <a:xfrm>
              <a:off x="5087" y="3242"/>
              <a:ext cx="17" cy="11"/>
            </a:xfrm>
            <a:custGeom>
              <a:avLst/>
              <a:gdLst>
                <a:gd name="T0" fmla="*/ 0 w 15"/>
                <a:gd name="T1" fmla="*/ 0 h 9"/>
                <a:gd name="T2" fmla="*/ 42 w 15"/>
                <a:gd name="T3" fmla="*/ 43 h 9"/>
                <a:gd name="T4" fmla="*/ 76 w 15"/>
                <a:gd name="T5" fmla="*/ 79 h 9"/>
                <a:gd name="T6" fmla="*/ 76 w 15"/>
                <a:gd name="T7" fmla="*/ 119 h 9"/>
                <a:gd name="T8" fmla="*/ 3 w 15"/>
                <a:gd name="T9" fmla="*/ 119 h 9"/>
                <a:gd name="T10" fmla="*/ 0 w 15"/>
                <a:gd name="T11" fmla="*/ 43 h 9"/>
                <a:gd name="T12" fmla="*/ 0 w 15"/>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9">
                  <a:moveTo>
                    <a:pt x="0" y="0"/>
                  </a:moveTo>
                  <a:lnTo>
                    <a:pt x="9" y="3"/>
                  </a:lnTo>
                  <a:lnTo>
                    <a:pt x="15" y="6"/>
                  </a:lnTo>
                  <a:lnTo>
                    <a:pt x="15" y="9"/>
                  </a:lnTo>
                  <a:lnTo>
                    <a:pt x="3" y="9"/>
                  </a:lnTo>
                  <a:lnTo>
                    <a:pt x="0"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6" name="Freeform 236"/>
            <p:cNvSpPr>
              <a:spLocks/>
            </p:cNvSpPr>
            <p:nvPr/>
          </p:nvSpPr>
          <p:spPr bwMode="auto">
            <a:xfrm>
              <a:off x="5111" y="3256"/>
              <a:ext cx="17" cy="10"/>
            </a:xfrm>
            <a:custGeom>
              <a:avLst/>
              <a:gdLst>
                <a:gd name="T0" fmla="*/ 0 w 15"/>
                <a:gd name="T1" fmla="*/ 0 h 9"/>
                <a:gd name="T2" fmla="*/ 42 w 15"/>
                <a:gd name="T3" fmla="*/ 3 h 9"/>
                <a:gd name="T4" fmla="*/ 76 w 15"/>
                <a:gd name="T5" fmla="*/ 33 h 9"/>
                <a:gd name="T6" fmla="*/ 61 w 15"/>
                <a:gd name="T7" fmla="*/ 33 h 9"/>
                <a:gd name="T8" fmla="*/ 29 w 15"/>
                <a:gd name="T9" fmla="*/ 24 h 9"/>
                <a:gd name="T10" fmla="*/ 0 w 1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0" y="0"/>
                  </a:moveTo>
                  <a:lnTo>
                    <a:pt x="9" y="3"/>
                  </a:lnTo>
                  <a:lnTo>
                    <a:pt x="15" y="9"/>
                  </a:lnTo>
                  <a:lnTo>
                    <a:pt x="12" y="9"/>
                  </a:lnTo>
                  <a:lnTo>
                    <a:pt x="6" y="6"/>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307" name="Freeform 237"/>
            <p:cNvSpPr>
              <a:spLocks/>
            </p:cNvSpPr>
            <p:nvPr/>
          </p:nvSpPr>
          <p:spPr bwMode="auto">
            <a:xfrm>
              <a:off x="5111" y="3256"/>
              <a:ext cx="17" cy="10"/>
            </a:xfrm>
            <a:custGeom>
              <a:avLst/>
              <a:gdLst>
                <a:gd name="T0" fmla="*/ 0 w 15"/>
                <a:gd name="T1" fmla="*/ 0 h 9"/>
                <a:gd name="T2" fmla="*/ 42 w 15"/>
                <a:gd name="T3" fmla="*/ 3 h 9"/>
                <a:gd name="T4" fmla="*/ 76 w 15"/>
                <a:gd name="T5" fmla="*/ 33 h 9"/>
                <a:gd name="T6" fmla="*/ 61 w 15"/>
                <a:gd name="T7" fmla="*/ 33 h 9"/>
                <a:gd name="T8" fmla="*/ 29 w 15"/>
                <a:gd name="T9" fmla="*/ 24 h 9"/>
                <a:gd name="T10" fmla="*/ 0 w 1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0" y="0"/>
                  </a:moveTo>
                  <a:lnTo>
                    <a:pt x="9" y="3"/>
                  </a:lnTo>
                  <a:lnTo>
                    <a:pt x="15" y="9"/>
                  </a:lnTo>
                  <a:lnTo>
                    <a:pt x="12" y="9"/>
                  </a:lnTo>
                  <a:lnTo>
                    <a:pt x="6"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8" name="Freeform 238"/>
            <p:cNvSpPr>
              <a:spLocks/>
            </p:cNvSpPr>
            <p:nvPr/>
          </p:nvSpPr>
          <p:spPr bwMode="auto">
            <a:xfrm>
              <a:off x="5173" y="3263"/>
              <a:ext cx="7" cy="3"/>
            </a:xfrm>
            <a:custGeom>
              <a:avLst/>
              <a:gdLst>
                <a:gd name="T0" fmla="*/ 0 w 6"/>
                <a:gd name="T1" fmla="*/ 3 h 3"/>
                <a:gd name="T2" fmla="*/ 29 w 6"/>
                <a:gd name="T3" fmla="*/ 0 h 3"/>
                <a:gd name="T4" fmla="*/ 47 w 6"/>
                <a:gd name="T5" fmla="*/ 0 h 3"/>
                <a:gd name="T6" fmla="*/ 47 w 6"/>
                <a:gd name="T7" fmla="*/ 3 h 3"/>
                <a:gd name="T8" fmla="*/ 29 w 6"/>
                <a:gd name="T9" fmla="*/ 3 h 3"/>
                <a:gd name="T10" fmla="*/ 0 w 6"/>
                <a:gd name="T11" fmla="*/ 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0" y="3"/>
                  </a:moveTo>
                  <a:lnTo>
                    <a:pt x="3" y="0"/>
                  </a:lnTo>
                  <a:lnTo>
                    <a:pt x="6" y="0"/>
                  </a:lnTo>
                  <a:lnTo>
                    <a:pt x="6" y="3"/>
                  </a:lnTo>
                  <a:lnTo>
                    <a:pt x="3" y="3"/>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309" name="Freeform 239"/>
            <p:cNvSpPr>
              <a:spLocks/>
            </p:cNvSpPr>
            <p:nvPr/>
          </p:nvSpPr>
          <p:spPr bwMode="auto">
            <a:xfrm>
              <a:off x="5173" y="3263"/>
              <a:ext cx="7" cy="3"/>
            </a:xfrm>
            <a:custGeom>
              <a:avLst/>
              <a:gdLst>
                <a:gd name="T0" fmla="*/ 0 w 6"/>
                <a:gd name="T1" fmla="*/ 3 h 3"/>
                <a:gd name="T2" fmla="*/ 29 w 6"/>
                <a:gd name="T3" fmla="*/ 0 h 3"/>
                <a:gd name="T4" fmla="*/ 47 w 6"/>
                <a:gd name="T5" fmla="*/ 0 h 3"/>
                <a:gd name="T6" fmla="*/ 47 w 6"/>
                <a:gd name="T7" fmla="*/ 3 h 3"/>
                <a:gd name="T8" fmla="*/ 29 w 6"/>
                <a:gd name="T9" fmla="*/ 3 h 3"/>
                <a:gd name="T10" fmla="*/ 0 w 6"/>
                <a:gd name="T11" fmla="*/ 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0" y="3"/>
                  </a:moveTo>
                  <a:lnTo>
                    <a:pt x="3" y="0"/>
                  </a:lnTo>
                  <a:lnTo>
                    <a:pt x="6" y="0"/>
                  </a:lnTo>
                  <a:lnTo>
                    <a:pt x="6" y="3"/>
                  </a:lnTo>
                  <a:lnTo>
                    <a:pt x="3" y="3"/>
                  </a:lnTo>
                  <a:lnTo>
                    <a:pt x="0" y="3"/>
                  </a:lnTo>
                </a:path>
              </a:pathLst>
            </a:custGeom>
            <a:solidFill>
              <a:srgbClr val="DDDDDD"/>
            </a:solidFill>
            <a:ln w="4445" cmpd="sng">
              <a:solidFill>
                <a:schemeClr val="bg2"/>
              </a:solidFill>
              <a:prstDash val="solid"/>
              <a:round/>
              <a:headEnd/>
              <a:tailEnd/>
            </a:ln>
          </p:spPr>
          <p:txBody>
            <a:bodyPr/>
            <a:lstStyle/>
            <a:p>
              <a:endParaRPr lang="en-US"/>
            </a:p>
          </p:txBody>
        </p:sp>
      </p:grpSp>
      <p:sp>
        <p:nvSpPr>
          <p:cNvPr id="3242" name="Freeform 240"/>
          <p:cNvSpPr>
            <a:spLocks/>
          </p:cNvSpPr>
          <p:nvPr/>
        </p:nvSpPr>
        <p:spPr bwMode="auto">
          <a:xfrm>
            <a:off x="5664200" y="3527425"/>
            <a:ext cx="184150" cy="331788"/>
          </a:xfrm>
          <a:custGeom>
            <a:avLst/>
            <a:gdLst>
              <a:gd name="T0" fmla="*/ 2147483647 w 102"/>
              <a:gd name="T1" fmla="*/ 2147483647 h 180"/>
              <a:gd name="T2" fmla="*/ 2147483647 w 102"/>
              <a:gd name="T3" fmla="*/ 2147483647 h 180"/>
              <a:gd name="T4" fmla="*/ 2147483647 w 102"/>
              <a:gd name="T5" fmla="*/ 2147483647 h 180"/>
              <a:gd name="T6" fmla="*/ 2147483647 w 102"/>
              <a:gd name="T7" fmla="*/ 2147483647 h 180"/>
              <a:gd name="T8" fmla="*/ 2147483647 w 102"/>
              <a:gd name="T9" fmla="*/ 2147483647 h 180"/>
              <a:gd name="T10" fmla="*/ 2147483647 w 102"/>
              <a:gd name="T11" fmla="*/ 2147483647 h 180"/>
              <a:gd name="T12" fmla="*/ 2147483647 w 102"/>
              <a:gd name="T13" fmla="*/ 2147483647 h 180"/>
              <a:gd name="T14" fmla="*/ 2147483647 w 102"/>
              <a:gd name="T15" fmla="*/ 2147483647 h 180"/>
              <a:gd name="T16" fmla="*/ 2147483647 w 102"/>
              <a:gd name="T17" fmla="*/ 2147483647 h 180"/>
              <a:gd name="T18" fmla="*/ 2147483647 w 102"/>
              <a:gd name="T19" fmla="*/ 2147483647 h 180"/>
              <a:gd name="T20" fmla="*/ 2147483647 w 102"/>
              <a:gd name="T21" fmla="*/ 2147483647 h 180"/>
              <a:gd name="T22" fmla="*/ 2147483647 w 102"/>
              <a:gd name="T23" fmla="*/ 2147483647 h 180"/>
              <a:gd name="T24" fmla="*/ 2147483647 w 102"/>
              <a:gd name="T25" fmla="*/ 2147483647 h 180"/>
              <a:gd name="T26" fmla="*/ 2147483647 w 102"/>
              <a:gd name="T27" fmla="*/ 2147483647 h 180"/>
              <a:gd name="T28" fmla="*/ 2147483647 w 102"/>
              <a:gd name="T29" fmla="*/ 2147483647 h 180"/>
              <a:gd name="T30" fmla="*/ 2147483647 w 102"/>
              <a:gd name="T31" fmla="*/ 2147483647 h 180"/>
              <a:gd name="T32" fmla="*/ 2147483647 w 102"/>
              <a:gd name="T33" fmla="*/ 0 h 180"/>
              <a:gd name="T34" fmla="*/ 2147483647 w 102"/>
              <a:gd name="T35" fmla="*/ 2147483647 h 180"/>
              <a:gd name="T36" fmla="*/ 2147483647 w 102"/>
              <a:gd name="T37" fmla="*/ 2147483647 h 180"/>
              <a:gd name="T38" fmla="*/ 2147483647 w 102"/>
              <a:gd name="T39" fmla="*/ 2147483647 h 180"/>
              <a:gd name="T40" fmla="*/ 2147483647 w 102"/>
              <a:gd name="T41" fmla="*/ 2147483647 h 180"/>
              <a:gd name="T42" fmla="*/ 2147483647 w 102"/>
              <a:gd name="T43" fmla="*/ 2147483647 h 180"/>
              <a:gd name="T44" fmla="*/ 2147483647 w 102"/>
              <a:gd name="T45" fmla="*/ 2147483647 h 180"/>
              <a:gd name="T46" fmla="*/ 2147483647 w 102"/>
              <a:gd name="T47" fmla="*/ 2147483647 h 180"/>
              <a:gd name="T48" fmla="*/ 2147483647 w 102"/>
              <a:gd name="T49" fmla="*/ 2147483647 h 180"/>
              <a:gd name="T50" fmla="*/ 2147483647 w 102"/>
              <a:gd name="T51" fmla="*/ 2147483647 h 180"/>
              <a:gd name="T52" fmla="*/ 2147483647 w 102"/>
              <a:gd name="T53" fmla="*/ 2147483647 h 180"/>
              <a:gd name="T54" fmla="*/ 2147483647 w 102"/>
              <a:gd name="T55" fmla="*/ 2147483647 h 180"/>
              <a:gd name="T56" fmla="*/ 2147483647 w 102"/>
              <a:gd name="T57" fmla="*/ 2147483647 h 180"/>
              <a:gd name="T58" fmla="*/ 2147483647 w 102"/>
              <a:gd name="T59" fmla="*/ 2147483647 h 180"/>
              <a:gd name="T60" fmla="*/ 2147483647 w 102"/>
              <a:gd name="T61" fmla="*/ 2147483647 h 180"/>
              <a:gd name="T62" fmla="*/ 2147483647 w 102"/>
              <a:gd name="T63" fmla="*/ 2147483647 h 180"/>
              <a:gd name="T64" fmla="*/ 2147483647 w 102"/>
              <a:gd name="T65" fmla="*/ 2147483647 h 180"/>
              <a:gd name="T66" fmla="*/ 2147483647 w 102"/>
              <a:gd name="T67" fmla="*/ 2147483647 h 180"/>
              <a:gd name="T68" fmla="*/ 2147483647 w 102"/>
              <a:gd name="T69" fmla="*/ 2147483647 h 180"/>
              <a:gd name="T70" fmla="*/ 2147483647 w 102"/>
              <a:gd name="T71" fmla="*/ 2147483647 h 180"/>
              <a:gd name="T72" fmla="*/ 2147483647 w 102"/>
              <a:gd name="T73" fmla="*/ 2147483647 h 180"/>
              <a:gd name="T74" fmla="*/ 2147483647 w 102"/>
              <a:gd name="T75" fmla="*/ 2147483647 h 180"/>
              <a:gd name="T76" fmla="*/ 2147483647 w 102"/>
              <a:gd name="T77" fmla="*/ 2147483647 h 180"/>
              <a:gd name="T78" fmla="*/ 2147483647 w 102"/>
              <a:gd name="T79" fmla="*/ 2147483647 h 180"/>
              <a:gd name="T80" fmla="*/ 2147483647 w 102"/>
              <a:gd name="T81" fmla="*/ 2147483647 h 180"/>
              <a:gd name="T82" fmla="*/ 2147483647 w 102"/>
              <a:gd name="T83" fmla="*/ 2147483647 h 180"/>
              <a:gd name="T84" fmla="*/ 2147483647 w 102"/>
              <a:gd name="T85" fmla="*/ 2147483647 h 180"/>
              <a:gd name="T86" fmla="*/ 2147483647 w 102"/>
              <a:gd name="T87" fmla="*/ 2147483647 h 180"/>
              <a:gd name="T88" fmla="*/ 2147483647 w 102"/>
              <a:gd name="T89" fmla="*/ 2147483647 h 180"/>
              <a:gd name="T90" fmla="*/ 2147483647 w 102"/>
              <a:gd name="T91" fmla="*/ 2147483647 h 180"/>
              <a:gd name="T92" fmla="*/ 2147483647 w 102"/>
              <a:gd name="T93" fmla="*/ 2147483647 h 180"/>
              <a:gd name="T94" fmla="*/ 2147483647 w 102"/>
              <a:gd name="T95" fmla="*/ 2147483647 h 180"/>
              <a:gd name="T96" fmla="*/ 2147483647 w 102"/>
              <a:gd name="T97" fmla="*/ 2147483647 h 1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2" h="180">
                <a:moveTo>
                  <a:pt x="72" y="96"/>
                </a:moveTo>
                <a:lnTo>
                  <a:pt x="72" y="87"/>
                </a:lnTo>
                <a:lnTo>
                  <a:pt x="75" y="84"/>
                </a:lnTo>
                <a:lnTo>
                  <a:pt x="75" y="81"/>
                </a:lnTo>
                <a:lnTo>
                  <a:pt x="66" y="78"/>
                </a:lnTo>
                <a:lnTo>
                  <a:pt x="63" y="75"/>
                </a:lnTo>
                <a:lnTo>
                  <a:pt x="60" y="75"/>
                </a:lnTo>
                <a:lnTo>
                  <a:pt x="57" y="66"/>
                </a:lnTo>
                <a:lnTo>
                  <a:pt x="54" y="60"/>
                </a:lnTo>
                <a:lnTo>
                  <a:pt x="51" y="54"/>
                </a:lnTo>
                <a:lnTo>
                  <a:pt x="48" y="54"/>
                </a:lnTo>
                <a:lnTo>
                  <a:pt x="45" y="48"/>
                </a:lnTo>
                <a:lnTo>
                  <a:pt x="51" y="48"/>
                </a:lnTo>
                <a:lnTo>
                  <a:pt x="60" y="51"/>
                </a:lnTo>
                <a:lnTo>
                  <a:pt x="60" y="42"/>
                </a:lnTo>
                <a:lnTo>
                  <a:pt x="60" y="39"/>
                </a:lnTo>
                <a:lnTo>
                  <a:pt x="66" y="39"/>
                </a:lnTo>
                <a:lnTo>
                  <a:pt x="69" y="33"/>
                </a:lnTo>
                <a:lnTo>
                  <a:pt x="75" y="33"/>
                </a:lnTo>
                <a:lnTo>
                  <a:pt x="81" y="39"/>
                </a:lnTo>
                <a:lnTo>
                  <a:pt x="87" y="36"/>
                </a:lnTo>
                <a:lnTo>
                  <a:pt x="96" y="39"/>
                </a:lnTo>
                <a:lnTo>
                  <a:pt x="102" y="39"/>
                </a:lnTo>
                <a:lnTo>
                  <a:pt x="102" y="36"/>
                </a:lnTo>
                <a:lnTo>
                  <a:pt x="102" y="33"/>
                </a:lnTo>
                <a:lnTo>
                  <a:pt x="96" y="24"/>
                </a:lnTo>
                <a:lnTo>
                  <a:pt x="93" y="24"/>
                </a:lnTo>
                <a:lnTo>
                  <a:pt x="90" y="21"/>
                </a:lnTo>
                <a:lnTo>
                  <a:pt x="90" y="15"/>
                </a:lnTo>
                <a:lnTo>
                  <a:pt x="84" y="9"/>
                </a:lnTo>
                <a:lnTo>
                  <a:pt x="75" y="3"/>
                </a:lnTo>
                <a:lnTo>
                  <a:pt x="66" y="6"/>
                </a:lnTo>
                <a:lnTo>
                  <a:pt x="66" y="3"/>
                </a:lnTo>
                <a:lnTo>
                  <a:pt x="54" y="0"/>
                </a:lnTo>
                <a:lnTo>
                  <a:pt x="45" y="9"/>
                </a:lnTo>
                <a:lnTo>
                  <a:pt x="24" y="12"/>
                </a:lnTo>
                <a:lnTo>
                  <a:pt x="30" y="15"/>
                </a:lnTo>
                <a:lnTo>
                  <a:pt x="27" y="18"/>
                </a:lnTo>
                <a:lnTo>
                  <a:pt x="21" y="27"/>
                </a:lnTo>
                <a:lnTo>
                  <a:pt x="18" y="27"/>
                </a:lnTo>
                <a:lnTo>
                  <a:pt x="15" y="18"/>
                </a:lnTo>
                <a:lnTo>
                  <a:pt x="9" y="18"/>
                </a:lnTo>
                <a:lnTo>
                  <a:pt x="12" y="21"/>
                </a:lnTo>
                <a:lnTo>
                  <a:pt x="12" y="27"/>
                </a:lnTo>
                <a:lnTo>
                  <a:pt x="9" y="27"/>
                </a:lnTo>
                <a:lnTo>
                  <a:pt x="9" y="36"/>
                </a:lnTo>
                <a:lnTo>
                  <a:pt x="0" y="48"/>
                </a:lnTo>
                <a:lnTo>
                  <a:pt x="9" y="66"/>
                </a:lnTo>
                <a:lnTo>
                  <a:pt x="12" y="60"/>
                </a:lnTo>
                <a:lnTo>
                  <a:pt x="12" y="75"/>
                </a:lnTo>
                <a:lnTo>
                  <a:pt x="21" y="96"/>
                </a:lnTo>
                <a:lnTo>
                  <a:pt x="30" y="102"/>
                </a:lnTo>
                <a:lnTo>
                  <a:pt x="36" y="117"/>
                </a:lnTo>
                <a:lnTo>
                  <a:pt x="42" y="117"/>
                </a:lnTo>
                <a:lnTo>
                  <a:pt x="45" y="117"/>
                </a:lnTo>
                <a:lnTo>
                  <a:pt x="45" y="123"/>
                </a:lnTo>
                <a:lnTo>
                  <a:pt x="45" y="120"/>
                </a:lnTo>
                <a:lnTo>
                  <a:pt x="39" y="120"/>
                </a:lnTo>
                <a:lnTo>
                  <a:pt x="36" y="123"/>
                </a:lnTo>
                <a:lnTo>
                  <a:pt x="33" y="141"/>
                </a:lnTo>
                <a:lnTo>
                  <a:pt x="30" y="138"/>
                </a:lnTo>
                <a:lnTo>
                  <a:pt x="27" y="141"/>
                </a:lnTo>
                <a:lnTo>
                  <a:pt x="27" y="150"/>
                </a:lnTo>
                <a:lnTo>
                  <a:pt x="30" y="165"/>
                </a:lnTo>
                <a:lnTo>
                  <a:pt x="39" y="168"/>
                </a:lnTo>
                <a:lnTo>
                  <a:pt x="45" y="168"/>
                </a:lnTo>
                <a:lnTo>
                  <a:pt x="51" y="177"/>
                </a:lnTo>
                <a:lnTo>
                  <a:pt x="63" y="180"/>
                </a:lnTo>
                <a:lnTo>
                  <a:pt x="84" y="177"/>
                </a:lnTo>
                <a:lnTo>
                  <a:pt x="93" y="177"/>
                </a:lnTo>
                <a:lnTo>
                  <a:pt x="93" y="168"/>
                </a:lnTo>
                <a:lnTo>
                  <a:pt x="90" y="150"/>
                </a:lnTo>
                <a:lnTo>
                  <a:pt x="93" y="144"/>
                </a:lnTo>
                <a:lnTo>
                  <a:pt x="84" y="138"/>
                </a:lnTo>
                <a:lnTo>
                  <a:pt x="90" y="132"/>
                </a:lnTo>
                <a:lnTo>
                  <a:pt x="84" y="129"/>
                </a:lnTo>
                <a:lnTo>
                  <a:pt x="87" y="129"/>
                </a:lnTo>
                <a:lnTo>
                  <a:pt x="90" y="129"/>
                </a:lnTo>
                <a:lnTo>
                  <a:pt x="90" y="126"/>
                </a:lnTo>
                <a:lnTo>
                  <a:pt x="84" y="126"/>
                </a:lnTo>
                <a:lnTo>
                  <a:pt x="78" y="129"/>
                </a:lnTo>
                <a:lnTo>
                  <a:pt x="75" y="120"/>
                </a:lnTo>
                <a:lnTo>
                  <a:pt x="78" y="114"/>
                </a:lnTo>
                <a:lnTo>
                  <a:pt x="78" y="108"/>
                </a:lnTo>
                <a:lnTo>
                  <a:pt x="81" y="114"/>
                </a:lnTo>
                <a:lnTo>
                  <a:pt x="96" y="117"/>
                </a:lnTo>
                <a:lnTo>
                  <a:pt x="99" y="114"/>
                </a:lnTo>
                <a:lnTo>
                  <a:pt x="96" y="114"/>
                </a:lnTo>
                <a:lnTo>
                  <a:pt x="99" y="114"/>
                </a:lnTo>
                <a:lnTo>
                  <a:pt x="102" y="108"/>
                </a:lnTo>
                <a:lnTo>
                  <a:pt x="93" y="99"/>
                </a:lnTo>
                <a:lnTo>
                  <a:pt x="90" y="93"/>
                </a:lnTo>
                <a:lnTo>
                  <a:pt x="87" y="93"/>
                </a:lnTo>
                <a:lnTo>
                  <a:pt x="78" y="96"/>
                </a:lnTo>
                <a:lnTo>
                  <a:pt x="75" y="99"/>
                </a:lnTo>
                <a:lnTo>
                  <a:pt x="78" y="108"/>
                </a:lnTo>
                <a:lnTo>
                  <a:pt x="75" y="102"/>
                </a:lnTo>
                <a:lnTo>
                  <a:pt x="72" y="96"/>
                </a:lnTo>
              </a:path>
            </a:pathLst>
          </a:custGeom>
          <a:solidFill>
            <a:srgbClr val="DDDDDD"/>
          </a:solidFill>
          <a:ln w="6350" cmpd="sng">
            <a:solidFill>
              <a:schemeClr val="bg2"/>
            </a:solidFill>
            <a:prstDash val="solid"/>
            <a:round/>
            <a:headEnd/>
            <a:tailEnd/>
          </a:ln>
        </p:spPr>
        <p:txBody>
          <a:bodyPr/>
          <a:lstStyle/>
          <a:p>
            <a:endParaRPr lang="en-US"/>
          </a:p>
        </p:txBody>
      </p:sp>
      <p:sp>
        <p:nvSpPr>
          <p:cNvPr id="3243" name="Freeform 241"/>
          <p:cNvSpPr>
            <a:spLocks noEditPoints="1"/>
          </p:cNvSpPr>
          <p:nvPr/>
        </p:nvSpPr>
        <p:spPr bwMode="auto">
          <a:xfrm>
            <a:off x="3906838" y="3692525"/>
            <a:ext cx="522287" cy="279400"/>
          </a:xfrm>
          <a:custGeom>
            <a:avLst/>
            <a:gdLst>
              <a:gd name="T0" fmla="*/ 2147483647 w 317"/>
              <a:gd name="T1" fmla="*/ 2147483647 h 170"/>
              <a:gd name="T2" fmla="*/ 2147483647 w 317"/>
              <a:gd name="T3" fmla="*/ 2147483647 h 170"/>
              <a:gd name="T4" fmla="*/ 2147483647 w 317"/>
              <a:gd name="T5" fmla="*/ 2147483647 h 170"/>
              <a:gd name="T6" fmla="*/ 2147483647 w 317"/>
              <a:gd name="T7" fmla="*/ 2147483647 h 170"/>
              <a:gd name="T8" fmla="*/ 2147483647 w 317"/>
              <a:gd name="T9" fmla="*/ 2147483647 h 170"/>
              <a:gd name="T10" fmla="*/ 2147483647 w 317"/>
              <a:gd name="T11" fmla="*/ 2147483647 h 170"/>
              <a:gd name="T12" fmla="*/ 2147483647 w 317"/>
              <a:gd name="T13" fmla="*/ 2147483647 h 170"/>
              <a:gd name="T14" fmla="*/ 2147483647 w 317"/>
              <a:gd name="T15" fmla="*/ 2147483647 h 170"/>
              <a:gd name="T16" fmla="*/ 2147483647 w 317"/>
              <a:gd name="T17" fmla="*/ 2147483647 h 170"/>
              <a:gd name="T18" fmla="*/ 2147483647 w 317"/>
              <a:gd name="T19" fmla="*/ 2147483647 h 170"/>
              <a:gd name="T20" fmla="*/ 2147483647 w 317"/>
              <a:gd name="T21" fmla="*/ 2147483647 h 170"/>
              <a:gd name="T22" fmla="*/ 2147483647 w 317"/>
              <a:gd name="T23" fmla="*/ 2147483647 h 170"/>
              <a:gd name="T24" fmla="*/ 2147483647 w 317"/>
              <a:gd name="T25" fmla="*/ 2147483647 h 170"/>
              <a:gd name="T26" fmla="*/ 2147483647 w 317"/>
              <a:gd name="T27" fmla="*/ 2147483647 h 170"/>
              <a:gd name="T28" fmla="*/ 2147483647 w 317"/>
              <a:gd name="T29" fmla="*/ 2147483647 h 170"/>
              <a:gd name="T30" fmla="*/ 2147483647 w 317"/>
              <a:gd name="T31" fmla="*/ 2147483647 h 170"/>
              <a:gd name="T32" fmla="*/ 2147483647 w 317"/>
              <a:gd name="T33" fmla="*/ 2147483647 h 170"/>
              <a:gd name="T34" fmla="*/ 2147483647 w 317"/>
              <a:gd name="T35" fmla="*/ 2147483647 h 170"/>
              <a:gd name="T36" fmla="*/ 2147483647 w 317"/>
              <a:gd name="T37" fmla="*/ 0 h 170"/>
              <a:gd name="T38" fmla="*/ 2147483647 w 317"/>
              <a:gd name="T39" fmla="*/ 2147483647 h 170"/>
              <a:gd name="T40" fmla="*/ 2147483647 w 317"/>
              <a:gd name="T41" fmla="*/ 2147483647 h 170"/>
              <a:gd name="T42" fmla="*/ 2147483647 w 317"/>
              <a:gd name="T43" fmla="*/ 2147483647 h 170"/>
              <a:gd name="T44" fmla="*/ 2147483647 w 317"/>
              <a:gd name="T45" fmla="*/ 2147483647 h 170"/>
              <a:gd name="T46" fmla="*/ 2147483647 w 317"/>
              <a:gd name="T47" fmla="*/ 2147483647 h 170"/>
              <a:gd name="T48" fmla="*/ 2147483647 w 317"/>
              <a:gd name="T49" fmla="*/ 2147483647 h 170"/>
              <a:gd name="T50" fmla="*/ 2147483647 w 317"/>
              <a:gd name="T51" fmla="*/ 2147483647 h 170"/>
              <a:gd name="T52" fmla="*/ 2147483647 w 317"/>
              <a:gd name="T53" fmla="*/ 2147483647 h 170"/>
              <a:gd name="T54" fmla="*/ 2147483647 w 317"/>
              <a:gd name="T55" fmla="*/ 2147483647 h 170"/>
              <a:gd name="T56" fmla="*/ 2147483647 w 317"/>
              <a:gd name="T57" fmla="*/ 2147483647 h 170"/>
              <a:gd name="T58" fmla="*/ 2147483647 w 317"/>
              <a:gd name="T59" fmla="*/ 2147483647 h 170"/>
              <a:gd name="T60" fmla="*/ 2147483647 w 317"/>
              <a:gd name="T61" fmla="*/ 2147483647 h 170"/>
              <a:gd name="T62" fmla="*/ 2147483647 w 317"/>
              <a:gd name="T63" fmla="*/ 2147483647 h 170"/>
              <a:gd name="T64" fmla="*/ 2147483647 w 317"/>
              <a:gd name="T65" fmla="*/ 2147483647 h 170"/>
              <a:gd name="T66" fmla="*/ 2147483647 w 317"/>
              <a:gd name="T67" fmla="*/ 2147483647 h 170"/>
              <a:gd name="T68" fmla="*/ 2147483647 w 317"/>
              <a:gd name="T69" fmla="*/ 2147483647 h 170"/>
              <a:gd name="T70" fmla="*/ 2147483647 w 317"/>
              <a:gd name="T71" fmla="*/ 2147483647 h 170"/>
              <a:gd name="T72" fmla="*/ 2147483647 w 317"/>
              <a:gd name="T73" fmla="*/ 2147483647 h 170"/>
              <a:gd name="T74" fmla="*/ 2147483647 w 317"/>
              <a:gd name="T75" fmla="*/ 2147483647 h 170"/>
              <a:gd name="T76" fmla="*/ 2147483647 w 317"/>
              <a:gd name="T77" fmla="*/ 2147483647 h 170"/>
              <a:gd name="T78" fmla="*/ 0 w 317"/>
              <a:gd name="T79" fmla="*/ 2147483647 h 170"/>
              <a:gd name="T80" fmla="*/ 2147483647 w 317"/>
              <a:gd name="T81" fmla="*/ 2147483647 h 170"/>
              <a:gd name="T82" fmla="*/ 2147483647 w 317"/>
              <a:gd name="T83" fmla="*/ 2147483647 h 170"/>
              <a:gd name="T84" fmla="*/ 2147483647 w 317"/>
              <a:gd name="T85" fmla="*/ 2147483647 h 170"/>
              <a:gd name="T86" fmla="*/ 2147483647 w 317"/>
              <a:gd name="T87" fmla="*/ 2147483647 h 170"/>
              <a:gd name="T88" fmla="*/ 2147483647 w 317"/>
              <a:gd name="T89" fmla="*/ 2147483647 h 170"/>
              <a:gd name="T90" fmla="*/ 2147483647 w 317"/>
              <a:gd name="T91" fmla="*/ 2147483647 h 170"/>
              <a:gd name="T92" fmla="*/ 2147483647 w 317"/>
              <a:gd name="T93" fmla="*/ 2147483647 h 170"/>
              <a:gd name="T94" fmla="*/ 2147483647 w 317"/>
              <a:gd name="T95" fmla="*/ 2147483647 h 170"/>
              <a:gd name="T96" fmla="*/ 2147483647 w 317"/>
              <a:gd name="T97" fmla="*/ 2147483647 h 170"/>
              <a:gd name="T98" fmla="*/ 2147483647 w 317"/>
              <a:gd name="T99" fmla="*/ 2147483647 h 170"/>
              <a:gd name="T100" fmla="*/ 2147483647 w 317"/>
              <a:gd name="T101" fmla="*/ 2147483647 h 17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7" h="170">
                <a:moveTo>
                  <a:pt x="299" y="90"/>
                </a:moveTo>
                <a:lnTo>
                  <a:pt x="293" y="94"/>
                </a:lnTo>
                <a:lnTo>
                  <a:pt x="277" y="94"/>
                </a:lnTo>
                <a:lnTo>
                  <a:pt x="280" y="87"/>
                </a:lnTo>
                <a:lnTo>
                  <a:pt x="280" y="70"/>
                </a:lnTo>
                <a:lnTo>
                  <a:pt x="282" y="69"/>
                </a:lnTo>
                <a:lnTo>
                  <a:pt x="280" y="67"/>
                </a:lnTo>
                <a:lnTo>
                  <a:pt x="275" y="69"/>
                </a:lnTo>
                <a:lnTo>
                  <a:pt x="273" y="65"/>
                </a:lnTo>
                <a:lnTo>
                  <a:pt x="279" y="63"/>
                </a:lnTo>
                <a:lnTo>
                  <a:pt x="277" y="60"/>
                </a:lnTo>
                <a:lnTo>
                  <a:pt x="276" y="64"/>
                </a:lnTo>
                <a:lnTo>
                  <a:pt x="270" y="64"/>
                </a:lnTo>
                <a:lnTo>
                  <a:pt x="272" y="52"/>
                </a:lnTo>
                <a:lnTo>
                  <a:pt x="276" y="47"/>
                </a:lnTo>
                <a:lnTo>
                  <a:pt x="282" y="27"/>
                </a:lnTo>
                <a:lnTo>
                  <a:pt x="279" y="8"/>
                </a:lnTo>
                <a:lnTo>
                  <a:pt x="281" y="4"/>
                </a:lnTo>
                <a:lnTo>
                  <a:pt x="288" y="0"/>
                </a:lnTo>
                <a:lnTo>
                  <a:pt x="289" y="7"/>
                </a:lnTo>
                <a:lnTo>
                  <a:pt x="311" y="4"/>
                </a:lnTo>
                <a:lnTo>
                  <a:pt x="312" y="9"/>
                </a:lnTo>
                <a:lnTo>
                  <a:pt x="317" y="11"/>
                </a:lnTo>
                <a:lnTo>
                  <a:pt x="307" y="21"/>
                </a:lnTo>
                <a:lnTo>
                  <a:pt x="309" y="31"/>
                </a:lnTo>
                <a:lnTo>
                  <a:pt x="305" y="37"/>
                </a:lnTo>
                <a:lnTo>
                  <a:pt x="307" y="40"/>
                </a:lnTo>
                <a:lnTo>
                  <a:pt x="305" y="46"/>
                </a:lnTo>
                <a:lnTo>
                  <a:pt x="298" y="46"/>
                </a:lnTo>
                <a:lnTo>
                  <a:pt x="306" y="58"/>
                </a:lnTo>
                <a:lnTo>
                  <a:pt x="301" y="69"/>
                </a:lnTo>
                <a:lnTo>
                  <a:pt x="306" y="73"/>
                </a:lnTo>
                <a:lnTo>
                  <a:pt x="299" y="82"/>
                </a:lnTo>
                <a:lnTo>
                  <a:pt x="299" y="90"/>
                </a:lnTo>
                <a:close/>
                <a:moveTo>
                  <a:pt x="21" y="65"/>
                </a:moveTo>
                <a:lnTo>
                  <a:pt x="16" y="63"/>
                </a:lnTo>
                <a:lnTo>
                  <a:pt x="21" y="63"/>
                </a:lnTo>
                <a:lnTo>
                  <a:pt x="21" y="65"/>
                </a:lnTo>
                <a:close/>
                <a:moveTo>
                  <a:pt x="4" y="70"/>
                </a:moveTo>
                <a:lnTo>
                  <a:pt x="0" y="67"/>
                </a:lnTo>
                <a:lnTo>
                  <a:pt x="7" y="69"/>
                </a:lnTo>
                <a:lnTo>
                  <a:pt x="4" y="70"/>
                </a:lnTo>
                <a:close/>
                <a:moveTo>
                  <a:pt x="44" y="82"/>
                </a:moveTo>
                <a:lnTo>
                  <a:pt x="38" y="79"/>
                </a:lnTo>
                <a:lnTo>
                  <a:pt x="48" y="79"/>
                </a:lnTo>
                <a:lnTo>
                  <a:pt x="48" y="81"/>
                </a:lnTo>
                <a:lnTo>
                  <a:pt x="44" y="82"/>
                </a:lnTo>
                <a:close/>
                <a:moveTo>
                  <a:pt x="165" y="170"/>
                </a:moveTo>
                <a:lnTo>
                  <a:pt x="160" y="167"/>
                </a:lnTo>
                <a:lnTo>
                  <a:pt x="168" y="167"/>
                </a:lnTo>
                <a:lnTo>
                  <a:pt x="165" y="170"/>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244" name="Freeform 242"/>
          <p:cNvSpPr>
            <a:spLocks/>
          </p:cNvSpPr>
          <p:nvPr/>
        </p:nvSpPr>
        <p:spPr bwMode="auto">
          <a:xfrm>
            <a:off x="5387975" y="3951288"/>
            <a:ext cx="101600" cy="119062"/>
          </a:xfrm>
          <a:custGeom>
            <a:avLst/>
            <a:gdLst>
              <a:gd name="T0" fmla="*/ 0 w 54"/>
              <a:gd name="T1" fmla="*/ 2147483647 h 63"/>
              <a:gd name="T2" fmla="*/ 2147483647 w 54"/>
              <a:gd name="T3" fmla="*/ 2147483647 h 63"/>
              <a:gd name="T4" fmla="*/ 2147483647 w 54"/>
              <a:gd name="T5" fmla="*/ 2147483647 h 63"/>
              <a:gd name="T6" fmla="*/ 2147483647 w 54"/>
              <a:gd name="T7" fmla="*/ 2147483647 h 63"/>
              <a:gd name="T8" fmla="*/ 2147483647 w 54"/>
              <a:gd name="T9" fmla="*/ 2147483647 h 63"/>
              <a:gd name="T10" fmla="*/ 2147483647 w 54"/>
              <a:gd name="T11" fmla="*/ 2147483647 h 63"/>
              <a:gd name="T12" fmla="*/ 2147483647 w 54"/>
              <a:gd name="T13" fmla="*/ 2147483647 h 63"/>
              <a:gd name="T14" fmla="*/ 2147483647 w 54"/>
              <a:gd name="T15" fmla="*/ 2147483647 h 63"/>
              <a:gd name="T16" fmla="*/ 2147483647 w 54"/>
              <a:gd name="T17" fmla="*/ 2147483647 h 63"/>
              <a:gd name="T18" fmla="*/ 2147483647 w 54"/>
              <a:gd name="T19" fmla="*/ 2147483647 h 63"/>
              <a:gd name="T20" fmla="*/ 2147483647 w 54"/>
              <a:gd name="T21" fmla="*/ 0 h 63"/>
              <a:gd name="T22" fmla="*/ 2147483647 w 54"/>
              <a:gd name="T23" fmla="*/ 2147483647 h 63"/>
              <a:gd name="T24" fmla="*/ 2147483647 w 54"/>
              <a:gd name="T25" fmla="*/ 2147483647 h 63"/>
              <a:gd name="T26" fmla="*/ 2147483647 w 54"/>
              <a:gd name="T27" fmla="*/ 2147483647 h 63"/>
              <a:gd name="T28" fmla="*/ 2147483647 w 54"/>
              <a:gd name="T29" fmla="*/ 2147483647 h 63"/>
              <a:gd name="T30" fmla="*/ 2147483647 w 54"/>
              <a:gd name="T31" fmla="*/ 2147483647 h 63"/>
              <a:gd name="T32" fmla="*/ 2147483647 w 54"/>
              <a:gd name="T33" fmla="*/ 2147483647 h 63"/>
              <a:gd name="T34" fmla="*/ 2147483647 w 54"/>
              <a:gd name="T35" fmla="*/ 2147483647 h 63"/>
              <a:gd name="T36" fmla="*/ 0 w 54"/>
              <a:gd name="T37" fmla="*/ 2147483647 h 63"/>
              <a:gd name="T38" fmla="*/ 0 w 54"/>
              <a:gd name="T39" fmla="*/ 2147483647 h 63"/>
              <a:gd name="T40" fmla="*/ 2147483647 w 54"/>
              <a:gd name="T41" fmla="*/ 2147483647 h 63"/>
              <a:gd name="T42" fmla="*/ 0 w 54"/>
              <a:gd name="T43" fmla="*/ 2147483647 h 63"/>
              <a:gd name="T44" fmla="*/ 0 w 54"/>
              <a:gd name="T45" fmla="*/ 2147483647 h 63"/>
              <a:gd name="T46" fmla="*/ 2147483647 w 54"/>
              <a:gd name="T47" fmla="*/ 2147483647 h 63"/>
              <a:gd name="T48" fmla="*/ 2147483647 w 54"/>
              <a:gd name="T49" fmla="*/ 2147483647 h 63"/>
              <a:gd name="T50" fmla="*/ 2147483647 w 54"/>
              <a:gd name="T51" fmla="*/ 2147483647 h 63"/>
              <a:gd name="T52" fmla="*/ 0 w 54"/>
              <a:gd name="T53" fmla="*/ 2147483647 h 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4" h="63">
                <a:moveTo>
                  <a:pt x="0" y="60"/>
                </a:moveTo>
                <a:lnTo>
                  <a:pt x="15" y="63"/>
                </a:lnTo>
                <a:lnTo>
                  <a:pt x="18" y="60"/>
                </a:lnTo>
                <a:lnTo>
                  <a:pt x="24" y="51"/>
                </a:lnTo>
                <a:lnTo>
                  <a:pt x="33" y="51"/>
                </a:lnTo>
                <a:lnTo>
                  <a:pt x="36" y="45"/>
                </a:lnTo>
                <a:lnTo>
                  <a:pt x="39" y="42"/>
                </a:lnTo>
                <a:lnTo>
                  <a:pt x="27" y="27"/>
                </a:lnTo>
                <a:lnTo>
                  <a:pt x="51" y="24"/>
                </a:lnTo>
                <a:lnTo>
                  <a:pt x="54" y="18"/>
                </a:lnTo>
                <a:lnTo>
                  <a:pt x="48" y="0"/>
                </a:lnTo>
                <a:lnTo>
                  <a:pt x="21" y="15"/>
                </a:lnTo>
                <a:lnTo>
                  <a:pt x="18" y="15"/>
                </a:lnTo>
                <a:lnTo>
                  <a:pt x="12" y="9"/>
                </a:lnTo>
                <a:lnTo>
                  <a:pt x="9" y="12"/>
                </a:lnTo>
                <a:lnTo>
                  <a:pt x="9" y="15"/>
                </a:lnTo>
                <a:lnTo>
                  <a:pt x="6" y="12"/>
                </a:lnTo>
                <a:lnTo>
                  <a:pt x="3" y="12"/>
                </a:lnTo>
                <a:lnTo>
                  <a:pt x="0" y="18"/>
                </a:lnTo>
                <a:lnTo>
                  <a:pt x="0" y="24"/>
                </a:lnTo>
                <a:lnTo>
                  <a:pt x="3" y="24"/>
                </a:lnTo>
                <a:lnTo>
                  <a:pt x="0" y="24"/>
                </a:lnTo>
                <a:lnTo>
                  <a:pt x="0" y="30"/>
                </a:lnTo>
                <a:lnTo>
                  <a:pt x="6" y="30"/>
                </a:lnTo>
                <a:lnTo>
                  <a:pt x="6" y="36"/>
                </a:lnTo>
                <a:lnTo>
                  <a:pt x="3" y="42"/>
                </a:lnTo>
                <a:lnTo>
                  <a:pt x="0" y="6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5" name="Freeform 243"/>
          <p:cNvSpPr>
            <a:spLocks/>
          </p:cNvSpPr>
          <p:nvPr/>
        </p:nvSpPr>
        <p:spPr bwMode="auto">
          <a:xfrm>
            <a:off x="5402263" y="3844925"/>
            <a:ext cx="157162" cy="139700"/>
          </a:xfrm>
          <a:custGeom>
            <a:avLst/>
            <a:gdLst>
              <a:gd name="T0" fmla="*/ 0 w 95"/>
              <a:gd name="T1" fmla="*/ 2147483647 h 85"/>
              <a:gd name="T2" fmla="*/ 2147483647 w 95"/>
              <a:gd name="T3" fmla="*/ 2147483647 h 85"/>
              <a:gd name="T4" fmla="*/ 2147483647 w 95"/>
              <a:gd name="T5" fmla="*/ 2147483647 h 85"/>
              <a:gd name="T6" fmla="*/ 2147483647 w 95"/>
              <a:gd name="T7" fmla="*/ 2147483647 h 85"/>
              <a:gd name="T8" fmla="*/ 2147483647 w 95"/>
              <a:gd name="T9" fmla="*/ 2147483647 h 85"/>
              <a:gd name="T10" fmla="*/ 2147483647 w 95"/>
              <a:gd name="T11" fmla="*/ 2147483647 h 85"/>
              <a:gd name="T12" fmla="*/ 2147483647 w 95"/>
              <a:gd name="T13" fmla="*/ 2147483647 h 85"/>
              <a:gd name="T14" fmla="*/ 2147483647 w 95"/>
              <a:gd name="T15" fmla="*/ 2147483647 h 85"/>
              <a:gd name="T16" fmla="*/ 2147483647 w 95"/>
              <a:gd name="T17" fmla="*/ 2147483647 h 85"/>
              <a:gd name="T18" fmla="*/ 2147483647 w 95"/>
              <a:gd name="T19" fmla="*/ 2147483647 h 85"/>
              <a:gd name="T20" fmla="*/ 2147483647 w 95"/>
              <a:gd name="T21" fmla="*/ 2147483647 h 85"/>
              <a:gd name="T22" fmla="*/ 2147483647 w 95"/>
              <a:gd name="T23" fmla="*/ 2147483647 h 85"/>
              <a:gd name="T24" fmla="*/ 2147483647 w 95"/>
              <a:gd name="T25" fmla="*/ 2147483647 h 85"/>
              <a:gd name="T26" fmla="*/ 2147483647 w 95"/>
              <a:gd name="T27" fmla="*/ 2147483647 h 85"/>
              <a:gd name="T28" fmla="*/ 2147483647 w 95"/>
              <a:gd name="T29" fmla="*/ 2147483647 h 85"/>
              <a:gd name="T30" fmla="*/ 2147483647 w 95"/>
              <a:gd name="T31" fmla="*/ 2147483647 h 85"/>
              <a:gd name="T32" fmla="*/ 2147483647 w 95"/>
              <a:gd name="T33" fmla="*/ 2147483647 h 85"/>
              <a:gd name="T34" fmla="*/ 2147483647 w 95"/>
              <a:gd name="T35" fmla="*/ 2147483647 h 85"/>
              <a:gd name="T36" fmla="*/ 2147483647 w 95"/>
              <a:gd name="T37" fmla="*/ 2147483647 h 85"/>
              <a:gd name="T38" fmla="*/ 2147483647 w 95"/>
              <a:gd name="T39" fmla="*/ 2147483647 h 85"/>
              <a:gd name="T40" fmla="*/ 2147483647 w 95"/>
              <a:gd name="T41" fmla="*/ 2147483647 h 85"/>
              <a:gd name="T42" fmla="*/ 2147483647 w 95"/>
              <a:gd name="T43" fmla="*/ 2147483647 h 85"/>
              <a:gd name="T44" fmla="*/ 2147483647 w 95"/>
              <a:gd name="T45" fmla="*/ 2147483647 h 85"/>
              <a:gd name="T46" fmla="*/ 2147483647 w 95"/>
              <a:gd name="T47" fmla="*/ 0 h 85"/>
              <a:gd name="T48" fmla="*/ 2147483647 w 95"/>
              <a:gd name="T49" fmla="*/ 2147483647 h 85"/>
              <a:gd name="T50" fmla="*/ 2147483647 w 95"/>
              <a:gd name="T51" fmla="*/ 2147483647 h 85"/>
              <a:gd name="T52" fmla="*/ 2147483647 w 95"/>
              <a:gd name="T53" fmla="*/ 2147483647 h 85"/>
              <a:gd name="T54" fmla="*/ 2147483647 w 95"/>
              <a:gd name="T55" fmla="*/ 2147483647 h 85"/>
              <a:gd name="T56" fmla="*/ 2147483647 w 95"/>
              <a:gd name="T57" fmla="*/ 2147483647 h 85"/>
              <a:gd name="T58" fmla="*/ 2147483647 w 95"/>
              <a:gd name="T59" fmla="*/ 2147483647 h 85"/>
              <a:gd name="T60" fmla="*/ 2147483647 w 95"/>
              <a:gd name="T61" fmla="*/ 2147483647 h 85"/>
              <a:gd name="T62" fmla="*/ 2147483647 w 95"/>
              <a:gd name="T63" fmla="*/ 2147483647 h 85"/>
              <a:gd name="T64" fmla="*/ 2147483647 w 95"/>
              <a:gd name="T65" fmla="*/ 2147483647 h 85"/>
              <a:gd name="T66" fmla="*/ 2147483647 w 95"/>
              <a:gd name="T67" fmla="*/ 2147483647 h 85"/>
              <a:gd name="T68" fmla="*/ 2147483647 w 95"/>
              <a:gd name="T69" fmla="*/ 2147483647 h 85"/>
              <a:gd name="T70" fmla="*/ 0 w 95"/>
              <a:gd name="T71" fmla="*/ 2147483647 h 85"/>
              <a:gd name="T72" fmla="*/ 0 w 95"/>
              <a:gd name="T73" fmla="*/ 2147483647 h 8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5" h="85">
                <a:moveTo>
                  <a:pt x="0" y="69"/>
                </a:moveTo>
                <a:lnTo>
                  <a:pt x="6" y="64"/>
                </a:lnTo>
                <a:lnTo>
                  <a:pt x="5" y="62"/>
                </a:lnTo>
                <a:lnTo>
                  <a:pt x="7" y="59"/>
                </a:lnTo>
                <a:lnTo>
                  <a:pt x="11" y="59"/>
                </a:lnTo>
                <a:lnTo>
                  <a:pt x="9" y="58"/>
                </a:lnTo>
                <a:lnTo>
                  <a:pt x="14" y="53"/>
                </a:lnTo>
                <a:lnTo>
                  <a:pt x="11" y="48"/>
                </a:lnTo>
                <a:lnTo>
                  <a:pt x="12" y="46"/>
                </a:lnTo>
                <a:lnTo>
                  <a:pt x="5" y="46"/>
                </a:lnTo>
                <a:lnTo>
                  <a:pt x="4" y="32"/>
                </a:lnTo>
                <a:lnTo>
                  <a:pt x="2" y="29"/>
                </a:lnTo>
                <a:lnTo>
                  <a:pt x="4" y="23"/>
                </a:lnTo>
                <a:lnTo>
                  <a:pt x="8" y="25"/>
                </a:lnTo>
                <a:lnTo>
                  <a:pt x="11" y="18"/>
                </a:lnTo>
                <a:lnTo>
                  <a:pt x="15" y="18"/>
                </a:lnTo>
                <a:lnTo>
                  <a:pt x="14" y="13"/>
                </a:lnTo>
                <a:lnTo>
                  <a:pt x="15" y="8"/>
                </a:lnTo>
                <a:lnTo>
                  <a:pt x="25" y="10"/>
                </a:lnTo>
                <a:lnTo>
                  <a:pt x="37" y="6"/>
                </a:lnTo>
                <a:lnTo>
                  <a:pt x="51" y="10"/>
                </a:lnTo>
                <a:lnTo>
                  <a:pt x="73" y="2"/>
                </a:lnTo>
                <a:lnTo>
                  <a:pt x="84" y="3"/>
                </a:lnTo>
                <a:lnTo>
                  <a:pt x="93" y="0"/>
                </a:lnTo>
                <a:lnTo>
                  <a:pt x="95" y="2"/>
                </a:lnTo>
                <a:lnTo>
                  <a:pt x="88" y="12"/>
                </a:lnTo>
                <a:lnTo>
                  <a:pt x="82" y="13"/>
                </a:lnTo>
                <a:lnTo>
                  <a:pt x="80" y="16"/>
                </a:lnTo>
                <a:lnTo>
                  <a:pt x="81" y="28"/>
                </a:lnTo>
                <a:lnTo>
                  <a:pt x="80" y="43"/>
                </a:lnTo>
                <a:lnTo>
                  <a:pt x="76" y="49"/>
                </a:lnTo>
                <a:lnTo>
                  <a:pt x="45" y="67"/>
                </a:lnTo>
                <a:lnTo>
                  <a:pt x="18" y="85"/>
                </a:lnTo>
                <a:lnTo>
                  <a:pt x="11" y="84"/>
                </a:lnTo>
                <a:lnTo>
                  <a:pt x="4" y="78"/>
                </a:lnTo>
                <a:lnTo>
                  <a:pt x="0" y="78"/>
                </a:lnTo>
                <a:lnTo>
                  <a:pt x="0" y="6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6" name="Freeform 244"/>
          <p:cNvSpPr>
            <a:spLocks/>
          </p:cNvSpPr>
          <p:nvPr/>
        </p:nvSpPr>
        <p:spPr bwMode="auto">
          <a:xfrm>
            <a:off x="5372100" y="3951288"/>
            <a:ext cx="33338" cy="106362"/>
          </a:xfrm>
          <a:custGeom>
            <a:avLst/>
            <a:gdLst>
              <a:gd name="T0" fmla="*/ 0 w 18"/>
              <a:gd name="T1" fmla="*/ 2147483647 h 57"/>
              <a:gd name="T2" fmla="*/ 0 w 18"/>
              <a:gd name="T3" fmla="*/ 2147483647 h 57"/>
              <a:gd name="T4" fmla="*/ 2147483647 w 18"/>
              <a:gd name="T5" fmla="*/ 2147483647 h 57"/>
              <a:gd name="T6" fmla="*/ 2147483647 w 18"/>
              <a:gd name="T7" fmla="*/ 2147483647 h 57"/>
              <a:gd name="T8" fmla="*/ 2147483647 w 18"/>
              <a:gd name="T9" fmla="*/ 2147483647 h 57"/>
              <a:gd name="T10" fmla="*/ 2147483647 w 18"/>
              <a:gd name="T11" fmla="*/ 2147483647 h 57"/>
              <a:gd name="T12" fmla="*/ 2147483647 w 18"/>
              <a:gd name="T13" fmla="*/ 2147483647 h 57"/>
              <a:gd name="T14" fmla="*/ 2147483647 w 18"/>
              <a:gd name="T15" fmla="*/ 2147483647 h 57"/>
              <a:gd name="T16" fmla="*/ 2147483647 w 18"/>
              <a:gd name="T17" fmla="*/ 0 h 57"/>
              <a:gd name="T18" fmla="*/ 2147483647 w 18"/>
              <a:gd name="T19" fmla="*/ 2147483647 h 57"/>
              <a:gd name="T20" fmla="*/ 2147483647 w 18"/>
              <a:gd name="T21" fmla="*/ 2147483647 h 57"/>
              <a:gd name="T22" fmla="*/ 2147483647 w 18"/>
              <a:gd name="T23" fmla="*/ 2147483647 h 57"/>
              <a:gd name="T24" fmla="*/ 2147483647 w 18"/>
              <a:gd name="T25" fmla="*/ 2147483647 h 57"/>
              <a:gd name="T26" fmla="*/ 2147483647 w 18"/>
              <a:gd name="T27" fmla="*/ 2147483647 h 57"/>
              <a:gd name="T28" fmla="*/ 2147483647 w 18"/>
              <a:gd name="T29" fmla="*/ 2147483647 h 57"/>
              <a:gd name="T30" fmla="*/ 2147483647 w 18"/>
              <a:gd name="T31" fmla="*/ 2147483647 h 57"/>
              <a:gd name="T32" fmla="*/ 2147483647 w 18"/>
              <a:gd name="T33" fmla="*/ 2147483647 h 57"/>
              <a:gd name="T34" fmla="*/ 2147483647 w 18"/>
              <a:gd name="T35" fmla="*/ 2147483647 h 57"/>
              <a:gd name="T36" fmla="*/ 2147483647 w 18"/>
              <a:gd name="T37" fmla="*/ 2147483647 h 57"/>
              <a:gd name="T38" fmla="*/ 2147483647 w 18"/>
              <a:gd name="T39" fmla="*/ 2147483647 h 57"/>
              <a:gd name="T40" fmla="*/ 2147483647 w 18"/>
              <a:gd name="T41" fmla="*/ 2147483647 h 57"/>
              <a:gd name="T42" fmla="*/ 2147483647 w 18"/>
              <a:gd name="T43" fmla="*/ 2147483647 h 57"/>
              <a:gd name="T44" fmla="*/ 2147483647 w 18"/>
              <a:gd name="T45" fmla="*/ 2147483647 h 57"/>
              <a:gd name="T46" fmla="*/ 2147483647 w 18"/>
              <a:gd name="T47" fmla="*/ 2147483647 h 57"/>
              <a:gd name="T48" fmla="*/ 0 w 18"/>
              <a:gd name="T49" fmla="*/ 2147483647 h 57"/>
              <a:gd name="T50" fmla="*/ 0 w 18"/>
              <a:gd name="T51" fmla="*/ 2147483647 h 5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 h="57">
                <a:moveTo>
                  <a:pt x="0" y="30"/>
                </a:moveTo>
                <a:lnTo>
                  <a:pt x="0" y="27"/>
                </a:lnTo>
                <a:lnTo>
                  <a:pt x="3" y="27"/>
                </a:lnTo>
                <a:lnTo>
                  <a:pt x="3" y="24"/>
                </a:lnTo>
                <a:lnTo>
                  <a:pt x="6" y="24"/>
                </a:lnTo>
                <a:lnTo>
                  <a:pt x="6" y="18"/>
                </a:lnTo>
                <a:lnTo>
                  <a:pt x="12" y="3"/>
                </a:lnTo>
                <a:lnTo>
                  <a:pt x="18" y="3"/>
                </a:lnTo>
                <a:lnTo>
                  <a:pt x="18" y="0"/>
                </a:lnTo>
                <a:lnTo>
                  <a:pt x="18" y="9"/>
                </a:lnTo>
                <a:lnTo>
                  <a:pt x="18" y="12"/>
                </a:lnTo>
                <a:lnTo>
                  <a:pt x="15" y="9"/>
                </a:lnTo>
                <a:lnTo>
                  <a:pt x="12" y="9"/>
                </a:lnTo>
                <a:lnTo>
                  <a:pt x="9" y="15"/>
                </a:lnTo>
                <a:lnTo>
                  <a:pt x="9" y="21"/>
                </a:lnTo>
                <a:lnTo>
                  <a:pt x="12" y="21"/>
                </a:lnTo>
                <a:lnTo>
                  <a:pt x="9" y="21"/>
                </a:lnTo>
                <a:lnTo>
                  <a:pt x="9" y="27"/>
                </a:lnTo>
                <a:lnTo>
                  <a:pt x="15" y="27"/>
                </a:lnTo>
                <a:lnTo>
                  <a:pt x="15" y="33"/>
                </a:lnTo>
                <a:lnTo>
                  <a:pt x="12" y="39"/>
                </a:lnTo>
                <a:lnTo>
                  <a:pt x="9" y="57"/>
                </a:lnTo>
                <a:lnTo>
                  <a:pt x="6" y="48"/>
                </a:lnTo>
                <a:lnTo>
                  <a:pt x="3" y="42"/>
                </a:lnTo>
                <a:lnTo>
                  <a:pt x="0" y="36"/>
                </a:lnTo>
                <a:lnTo>
                  <a:pt x="0" y="3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7" name="Freeform 245"/>
          <p:cNvSpPr>
            <a:spLocks/>
          </p:cNvSpPr>
          <p:nvPr/>
        </p:nvSpPr>
        <p:spPr bwMode="auto">
          <a:xfrm>
            <a:off x="5876925" y="4146550"/>
            <a:ext cx="11113" cy="12700"/>
          </a:xfrm>
          <a:custGeom>
            <a:avLst/>
            <a:gdLst>
              <a:gd name="T0" fmla="*/ 2147483647 w 6"/>
              <a:gd name="T1" fmla="*/ 2147483647 h 6"/>
              <a:gd name="T2" fmla="*/ 0 w 6"/>
              <a:gd name="T3" fmla="*/ 0 h 6"/>
              <a:gd name="T4" fmla="*/ 2147483647 w 6"/>
              <a:gd name="T5" fmla="*/ 0 h 6"/>
              <a:gd name="T6" fmla="*/ 2147483647 w 6"/>
              <a:gd name="T7" fmla="*/ 0 h 6"/>
              <a:gd name="T8" fmla="*/ 2147483647 w 6"/>
              <a:gd name="T9" fmla="*/ 2147483647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3" y="6"/>
                </a:moveTo>
                <a:lnTo>
                  <a:pt x="0" y="0"/>
                </a:lnTo>
                <a:lnTo>
                  <a:pt x="3" y="0"/>
                </a:lnTo>
                <a:lnTo>
                  <a:pt x="6" y="0"/>
                </a:lnTo>
                <a:lnTo>
                  <a:pt x="3" y="6"/>
                </a:lnTo>
              </a:path>
            </a:pathLst>
          </a:custGeom>
          <a:solidFill>
            <a:srgbClr val="CCECFF"/>
          </a:solidFill>
          <a:ln w="4763"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8" name="Freeform 246"/>
          <p:cNvSpPr>
            <a:spLocks/>
          </p:cNvSpPr>
          <p:nvPr/>
        </p:nvSpPr>
        <p:spPr bwMode="auto">
          <a:xfrm>
            <a:off x="7105650" y="4298950"/>
            <a:ext cx="55563" cy="47625"/>
          </a:xfrm>
          <a:custGeom>
            <a:avLst/>
            <a:gdLst>
              <a:gd name="T0" fmla="*/ 2147483647 w 35"/>
              <a:gd name="T1" fmla="*/ 2147483647 h 30"/>
              <a:gd name="T2" fmla="*/ 0 w 35"/>
              <a:gd name="T3" fmla="*/ 2147483647 h 30"/>
              <a:gd name="T4" fmla="*/ 0 w 35"/>
              <a:gd name="T5" fmla="*/ 2147483647 h 30"/>
              <a:gd name="T6" fmla="*/ 2147483647 w 35"/>
              <a:gd name="T7" fmla="*/ 2147483647 h 30"/>
              <a:gd name="T8" fmla="*/ 2147483647 w 35"/>
              <a:gd name="T9" fmla="*/ 2147483647 h 30"/>
              <a:gd name="T10" fmla="*/ 2147483647 w 35"/>
              <a:gd name="T11" fmla="*/ 2147483647 h 30"/>
              <a:gd name="T12" fmla="*/ 2147483647 w 35"/>
              <a:gd name="T13" fmla="*/ 2147483647 h 30"/>
              <a:gd name="T14" fmla="*/ 2147483647 w 35"/>
              <a:gd name="T15" fmla="*/ 0 h 30"/>
              <a:gd name="T16" fmla="*/ 2147483647 w 35"/>
              <a:gd name="T17" fmla="*/ 214748364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0">
                <a:moveTo>
                  <a:pt x="15" y="3"/>
                </a:moveTo>
                <a:lnTo>
                  <a:pt x="0" y="15"/>
                </a:lnTo>
                <a:lnTo>
                  <a:pt x="0" y="28"/>
                </a:lnTo>
                <a:lnTo>
                  <a:pt x="14" y="30"/>
                </a:lnTo>
                <a:lnTo>
                  <a:pt x="24" y="27"/>
                </a:lnTo>
                <a:lnTo>
                  <a:pt x="27" y="15"/>
                </a:lnTo>
                <a:lnTo>
                  <a:pt x="35" y="9"/>
                </a:lnTo>
                <a:lnTo>
                  <a:pt x="30" y="0"/>
                </a:lnTo>
                <a:lnTo>
                  <a:pt x="15"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9" name="Text Box 253"/>
          <p:cNvSpPr txBox="1">
            <a:spLocks noChangeArrowheads="1"/>
          </p:cNvSpPr>
          <p:nvPr/>
        </p:nvSpPr>
        <p:spPr bwMode="auto">
          <a:xfrm>
            <a:off x="0" y="6629400"/>
            <a:ext cx="1828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50000"/>
              </a:spcBef>
              <a:buClrTx/>
              <a:buFontTx/>
              <a:buNone/>
            </a:pPr>
            <a:r>
              <a:rPr lang="en-US" altLang="en-US" sz="1000" b="1" dirty="0">
                <a:solidFill>
                  <a:schemeClr val="bg1"/>
                </a:solidFill>
              </a:rPr>
              <a:t>Update:  Feb. 2014</a:t>
            </a:r>
          </a:p>
        </p:txBody>
      </p:sp>
      <p:sp>
        <p:nvSpPr>
          <p:cNvPr id="3250" name="Text Box 254"/>
          <p:cNvSpPr txBox="1">
            <a:spLocks noChangeArrowheads="1"/>
          </p:cNvSpPr>
          <p:nvPr/>
        </p:nvSpPr>
        <p:spPr bwMode="auto">
          <a:xfrm>
            <a:off x="3152775" y="4305300"/>
            <a:ext cx="381000" cy="13652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2B5885"/>
                </a:solidFill>
              </a14:hiddenFill>
            </a:ex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a:spcBef>
                <a:spcPct val="50000"/>
              </a:spcBef>
              <a:buClrTx/>
              <a:buFontTx/>
              <a:buNone/>
            </a:pPr>
            <a:r>
              <a:rPr lang="en-US" altLang="en-US" sz="500">
                <a:solidFill>
                  <a:srgbClr val="0099FF"/>
                </a:solidFill>
              </a:rPr>
              <a:t>Cayman Is. </a:t>
            </a:r>
          </a:p>
        </p:txBody>
      </p:sp>
      <p:sp>
        <p:nvSpPr>
          <p:cNvPr id="3251" name="Text Box 257"/>
          <p:cNvSpPr txBox="1">
            <a:spLocks noChangeArrowheads="1"/>
          </p:cNvSpPr>
          <p:nvPr/>
        </p:nvSpPr>
        <p:spPr bwMode="auto">
          <a:xfrm>
            <a:off x="0" y="898525"/>
            <a:ext cx="457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3</a:t>
            </a:r>
          </a:p>
        </p:txBody>
      </p:sp>
      <p:sp>
        <p:nvSpPr>
          <p:cNvPr id="3252" name="AutoShape 258"/>
          <p:cNvSpPr>
            <a:spLocks noChangeArrowheads="1"/>
          </p:cNvSpPr>
          <p:nvPr/>
        </p:nvSpPr>
        <p:spPr bwMode="auto">
          <a:xfrm>
            <a:off x="76200" y="1219200"/>
            <a:ext cx="1524000" cy="1066800"/>
          </a:xfrm>
          <a:prstGeom prst="wedgeRectCallout">
            <a:avLst>
              <a:gd name="adj1" fmla="val 68856"/>
              <a:gd name="adj2" fmla="val 122620"/>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s-ES" altLang="en-US" sz="1000" b="1" u="sng"/>
              <a:t>North America</a:t>
            </a:r>
          </a:p>
          <a:p>
            <a:pPr eaLnBrk="1" hangingPunct="1">
              <a:spcBef>
                <a:spcPct val="0"/>
              </a:spcBef>
              <a:buClrTx/>
              <a:buFontTx/>
              <a:buNone/>
            </a:pPr>
            <a:endParaRPr lang="es-ES" altLang="en-US" sz="1000" b="1"/>
          </a:p>
          <a:p>
            <a:pPr eaLnBrk="1" hangingPunct="1">
              <a:spcBef>
                <a:spcPct val="0"/>
              </a:spcBef>
              <a:buClrTx/>
              <a:buFontTx/>
              <a:buNone/>
            </a:pPr>
            <a:r>
              <a:rPr lang="es-ES" altLang="en-US" sz="1000" b="1"/>
              <a:t>USA**</a:t>
            </a:r>
          </a:p>
          <a:p>
            <a:pPr eaLnBrk="1" hangingPunct="1">
              <a:spcBef>
                <a:spcPct val="0"/>
              </a:spcBef>
              <a:buClrTx/>
              <a:buFontTx/>
              <a:buNone/>
            </a:pPr>
            <a:r>
              <a:rPr lang="es-ES" altLang="en-US" sz="1000" b="1">
                <a:solidFill>
                  <a:srgbClr val="3399FF"/>
                </a:solidFill>
              </a:rPr>
              <a:t>Canada*</a:t>
            </a:r>
            <a:r>
              <a:rPr lang="es-ES" altLang="en-US" sz="1000" b="1">
                <a:solidFill>
                  <a:srgbClr val="0099FF"/>
                </a:solidFill>
              </a:rPr>
              <a:t>        </a:t>
            </a:r>
          </a:p>
          <a:p>
            <a:pPr eaLnBrk="1" hangingPunct="1">
              <a:spcBef>
                <a:spcPct val="0"/>
              </a:spcBef>
              <a:buClrTx/>
              <a:buFontTx/>
              <a:buNone/>
            </a:pPr>
            <a:r>
              <a:rPr lang="en-US" altLang="en-US" sz="1000" b="1"/>
              <a:t>Mexico</a:t>
            </a:r>
          </a:p>
        </p:txBody>
      </p:sp>
      <p:sp>
        <p:nvSpPr>
          <p:cNvPr id="3253" name="Text Box 259"/>
          <p:cNvSpPr txBox="1">
            <a:spLocks noChangeArrowheads="1"/>
          </p:cNvSpPr>
          <p:nvPr/>
        </p:nvSpPr>
        <p:spPr bwMode="auto">
          <a:xfrm>
            <a:off x="0" y="3717925"/>
            <a:ext cx="381000" cy="396875"/>
          </a:xfrm>
          <a:prstGeom prst="rect">
            <a:avLst/>
          </a:prstGeom>
          <a:noFill/>
          <a:ln>
            <a:noFill/>
          </a:ln>
          <a:effectLst/>
          <a:extLst>
            <a:ext uri="{909E8E84-426E-40DD-AFC4-6F175D3DCCD1}">
              <a14:hiddenFill xmlns:a14="http://schemas.microsoft.com/office/drawing/2010/main">
                <a:solidFill>
                  <a:srgbClr val="DC701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8</a:t>
            </a:r>
          </a:p>
        </p:txBody>
      </p:sp>
      <p:sp>
        <p:nvSpPr>
          <p:cNvPr id="3254" name="AutoShape 260"/>
          <p:cNvSpPr>
            <a:spLocks noChangeArrowheads="1"/>
          </p:cNvSpPr>
          <p:nvPr/>
        </p:nvSpPr>
        <p:spPr bwMode="auto">
          <a:xfrm>
            <a:off x="0" y="3973513"/>
            <a:ext cx="1981200" cy="1436687"/>
          </a:xfrm>
          <a:prstGeom prst="wedgeRectCallout">
            <a:avLst>
              <a:gd name="adj1" fmla="val 92787"/>
              <a:gd name="adj2" fmla="val 46199"/>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South America</a:t>
            </a:r>
          </a:p>
          <a:p>
            <a:pPr eaLnBrk="1" hangingPunct="1">
              <a:spcBef>
                <a:spcPct val="0"/>
              </a:spcBef>
              <a:buClrTx/>
              <a:buFontTx/>
              <a:buNone/>
            </a:pPr>
            <a:r>
              <a:rPr lang="en-US" altLang="en-US" sz="1000" b="1">
                <a:solidFill>
                  <a:srgbClr val="3399FF"/>
                </a:solidFill>
              </a:rPr>
              <a:t>Argentina </a:t>
            </a:r>
            <a:r>
              <a:rPr lang="en-US" altLang="en-US" sz="1000" b="1">
                <a:solidFill>
                  <a:srgbClr val="FF00FF"/>
                </a:solidFill>
              </a:rPr>
              <a:t>	</a:t>
            </a:r>
          </a:p>
          <a:p>
            <a:pPr eaLnBrk="1" hangingPunct="1">
              <a:spcBef>
                <a:spcPct val="0"/>
              </a:spcBef>
              <a:buClrTx/>
              <a:buFontTx/>
              <a:buNone/>
            </a:pPr>
            <a:r>
              <a:rPr lang="en-US" altLang="en-US" sz="1000">
                <a:solidFill>
                  <a:srgbClr val="0070C0"/>
                </a:solidFill>
              </a:rPr>
              <a:t>Peru</a:t>
            </a:r>
          </a:p>
          <a:p>
            <a:pPr eaLnBrk="1" hangingPunct="1">
              <a:spcBef>
                <a:spcPct val="0"/>
              </a:spcBef>
              <a:buClrTx/>
              <a:buFontTx/>
              <a:buNone/>
            </a:pPr>
            <a:r>
              <a:rPr lang="en-US" altLang="en-US" sz="1000" b="1">
                <a:solidFill>
                  <a:srgbClr val="3399FF"/>
                </a:solidFill>
              </a:rPr>
              <a:t>Guyana</a:t>
            </a:r>
          </a:p>
          <a:p>
            <a:pPr eaLnBrk="1" hangingPunct="1">
              <a:spcBef>
                <a:spcPct val="0"/>
              </a:spcBef>
              <a:buClrTx/>
              <a:buFontTx/>
              <a:buNone/>
            </a:pPr>
            <a:r>
              <a:rPr lang="en-US" altLang="en-US" sz="1000" b="1">
                <a:solidFill>
                  <a:srgbClr val="3399FF"/>
                </a:solidFill>
              </a:rPr>
              <a:t>Colombia</a:t>
            </a:r>
          </a:p>
          <a:p>
            <a:pPr eaLnBrk="1" hangingPunct="1">
              <a:spcBef>
                <a:spcPct val="0"/>
              </a:spcBef>
              <a:buClrTx/>
              <a:buFontTx/>
              <a:buNone/>
            </a:pPr>
            <a:r>
              <a:rPr lang="en-US" altLang="en-US" sz="1000" b="1">
                <a:solidFill>
                  <a:srgbClr val="3399FF"/>
                </a:solidFill>
              </a:rPr>
              <a:t>Uruguay</a:t>
            </a:r>
          </a:p>
          <a:p>
            <a:pPr eaLnBrk="1" hangingPunct="1">
              <a:spcBef>
                <a:spcPct val="0"/>
              </a:spcBef>
              <a:buClrTx/>
              <a:buFontTx/>
              <a:buNone/>
            </a:pPr>
            <a:r>
              <a:rPr lang="en-US" altLang="en-US" sz="1000" b="1">
                <a:solidFill>
                  <a:srgbClr val="3399FF"/>
                </a:solidFill>
              </a:rPr>
              <a:t>Paraguay</a:t>
            </a:r>
          </a:p>
          <a:p>
            <a:pPr eaLnBrk="1" hangingPunct="1">
              <a:spcBef>
                <a:spcPct val="0"/>
              </a:spcBef>
              <a:buClrTx/>
              <a:buFontTx/>
              <a:buNone/>
            </a:pPr>
            <a:r>
              <a:rPr lang="en-US" altLang="en-US" sz="1000" b="1">
                <a:solidFill>
                  <a:srgbClr val="3399FF"/>
                </a:solidFill>
              </a:rPr>
              <a:t>Surinam</a:t>
            </a:r>
          </a:p>
          <a:p>
            <a:pPr eaLnBrk="1" hangingPunct="1">
              <a:spcBef>
                <a:spcPct val="0"/>
              </a:spcBef>
              <a:buClrTx/>
              <a:buFontTx/>
              <a:buNone/>
            </a:pPr>
            <a:r>
              <a:rPr lang="en-US" altLang="en-US" sz="1000" b="1">
                <a:solidFill>
                  <a:srgbClr val="3399FF"/>
                </a:solidFill>
              </a:rPr>
              <a:t>Brazil</a:t>
            </a:r>
            <a:endParaRPr lang="en-US" altLang="en-US" sz="1000" b="1"/>
          </a:p>
        </p:txBody>
      </p:sp>
      <p:sp>
        <p:nvSpPr>
          <p:cNvPr id="3255" name="Text Box 261"/>
          <p:cNvSpPr txBox="1">
            <a:spLocks noChangeArrowheads="1"/>
          </p:cNvSpPr>
          <p:nvPr/>
        </p:nvSpPr>
        <p:spPr bwMode="auto">
          <a:xfrm>
            <a:off x="3756025" y="4284663"/>
            <a:ext cx="8175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9</a:t>
            </a:r>
          </a:p>
        </p:txBody>
      </p:sp>
      <p:sp>
        <p:nvSpPr>
          <p:cNvPr id="3256" name="AutoShape 262"/>
          <p:cNvSpPr>
            <a:spLocks noChangeArrowheads="1"/>
          </p:cNvSpPr>
          <p:nvPr/>
        </p:nvSpPr>
        <p:spPr bwMode="auto">
          <a:xfrm>
            <a:off x="3657600" y="4724400"/>
            <a:ext cx="1447800" cy="1624013"/>
          </a:xfrm>
          <a:prstGeom prst="wedgeRectCallout">
            <a:avLst>
              <a:gd name="adj1" fmla="val 56639"/>
              <a:gd name="adj2" fmla="val -90236"/>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Middle East &amp; Africa</a:t>
            </a:r>
          </a:p>
          <a:p>
            <a:pPr eaLnBrk="1" hangingPunct="1">
              <a:spcBef>
                <a:spcPct val="0"/>
              </a:spcBef>
              <a:buClrTx/>
              <a:buFontTx/>
              <a:buNone/>
            </a:pPr>
            <a:r>
              <a:rPr lang="en-US" altLang="en-US" sz="1000" b="1">
                <a:solidFill>
                  <a:srgbClr val="3399FF"/>
                </a:solidFill>
              </a:rPr>
              <a:t>Kuwait</a:t>
            </a:r>
          </a:p>
          <a:p>
            <a:pPr eaLnBrk="1" hangingPunct="1">
              <a:spcBef>
                <a:spcPct val="0"/>
              </a:spcBef>
              <a:buClrTx/>
              <a:buFontTx/>
              <a:buNone/>
            </a:pPr>
            <a:r>
              <a:rPr lang="en-US" altLang="en-US" sz="1000" b="1">
                <a:solidFill>
                  <a:srgbClr val="3399FF"/>
                </a:solidFill>
              </a:rPr>
              <a:t>UAE</a:t>
            </a:r>
          </a:p>
          <a:p>
            <a:pPr eaLnBrk="1" hangingPunct="1">
              <a:spcBef>
                <a:spcPct val="0"/>
              </a:spcBef>
              <a:buClrTx/>
              <a:buFontTx/>
              <a:buNone/>
            </a:pPr>
            <a:r>
              <a:rPr lang="en-US" altLang="en-US" sz="1000" b="1">
                <a:solidFill>
                  <a:srgbClr val="3399FF"/>
                </a:solidFill>
              </a:rPr>
              <a:t>Lesotho</a:t>
            </a:r>
          </a:p>
          <a:p>
            <a:pPr eaLnBrk="1" hangingPunct="1">
              <a:spcBef>
                <a:spcPct val="0"/>
              </a:spcBef>
              <a:buClrTx/>
              <a:buFontTx/>
              <a:buNone/>
            </a:pPr>
            <a:r>
              <a:rPr lang="en-US" altLang="en-US" sz="1000" b="1">
                <a:solidFill>
                  <a:schemeClr val="tx2"/>
                </a:solidFill>
              </a:rPr>
              <a:t>Kazakhstan</a:t>
            </a:r>
          </a:p>
          <a:p>
            <a:pPr eaLnBrk="1" hangingPunct="1">
              <a:spcBef>
                <a:spcPct val="0"/>
              </a:spcBef>
              <a:buClrTx/>
              <a:buFontTx/>
              <a:buNone/>
            </a:pPr>
            <a:r>
              <a:rPr lang="en-US" altLang="en-US" sz="1000" b="1">
                <a:solidFill>
                  <a:srgbClr val="3399FF"/>
                </a:solidFill>
              </a:rPr>
              <a:t>Libya</a:t>
            </a:r>
          </a:p>
          <a:p>
            <a:pPr eaLnBrk="1" hangingPunct="1">
              <a:spcBef>
                <a:spcPct val="0"/>
              </a:spcBef>
              <a:buClrTx/>
              <a:buFontTx/>
              <a:buNone/>
            </a:pPr>
            <a:r>
              <a:rPr lang="en-US" altLang="en-US" sz="1000" b="1">
                <a:solidFill>
                  <a:srgbClr val="FF33CC"/>
                </a:solidFill>
              </a:rPr>
              <a:t>Israel****</a:t>
            </a:r>
          </a:p>
          <a:p>
            <a:pPr eaLnBrk="1" hangingPunct="1">
              <a:spcBef>
                <a:spcPct val="0"/>
              </a:spcBef>
              <a:buClrTx/>
              <a:buFontTx/>
              <a:buNone/>
            </a:pPr>
            <a:r>
              <a:rPr lang="en-US" altLang="en-US" sz="1000" b="1">
                <a:solidFill>
                  <a:srgbClr val="3399FF"/>
                </a:solidFill>
              </a:rPr>
              <a:t>Rwanda***</a:t>
            </a:r>
          </a:p>
          <a:p>
            <a:pPr eaLnBrk="1" hangingPunct="1">
              <a:spcBef>
                <a:spcPct val="0"/>
              </a:spcBef>
              <a:buClrTx/>
              <a:buFontTx/>
              <a:buNone/>
            </a:pPr>
            <a:r>
              <a:rPr lang="en-US" altLang="en-US" sz="1000" b="1">
                <a:solidFill>
                  <a:srgbClr val="FF33CC"/>
                </a:solidFill>
              </a:rPr>
              <a:t>South Africa</a:t>
            </a:r>
          </a:p>
          <a:p>
            <a:pPr eaLnBrk="1" hangingPunct="1">
              <a:spcBef>
                <a:spcPct val="0"/>
              </a:spcBef>
              <a:buClrTx/>
              <a:buFontTx/>
              <a:buNone/>
            </a:pPr>
            <a:r>
              <a:rPr lang="en-US" altLang="en-US" sz="1000" b="1">
                <a:solidFill>
                  <a:srgbClr val="3399FF"/>
                </a:solidFill>
              </a:rPr>
              <a:t>Seychelles</a:t>
            </a:r>
          </a:p>
        </p:txBody>
      </p:sp>
      <p:sp>
        <p:nvSpPr>
          <p:cNvPr id="3257" name="Text Box 263"/>
          <p:cNvSpPr txBox="1">
            <a:spLocks noChangeArrowheads="1"/>
          </p:cNvSpPr>
          <p:nvPr/>
        </p:nvSpPr>
        <p:spPr bwMode="auto">
          <a:xfrm>
            <a:off x="6019800" y="4724400"/>
            <a:ext cx="60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8</a:t>
            </a:r>
          </a:p>
        </p:txBody>
      </p:sp>
      <p:sp>
        <p:nvSpPr>
          <p:cNvPr id="3258" name="AutoShape 264"/>
          <p:cNvSpPr>
            <a:spLocks noChangeArrowheads="1"/>
          </p:cNvSpPr>
          <p:nvPr/>
        </p:nvSpPr>
        <p:spPr bwMode="auto">
          <a:xfrm>
            <a:off x="5791200" y="5257800"/>
            <a:ext cx="1174750" cy="1493838"/>
          </a:xfrm>
          <a:prstGeom prst="wedgeRectCallout">
            <a:avLst>
              <a:gd name="adj1" fmla="val 38917"/>
              <a:gd name="adj2" fmla="val -87009"/>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Asia Pacific</a:t>
            </a:r>
          </a:p>
          <a:p>
            <a:pPr eaLnBrk="1" hangingPunct="1">
              <a:spcBef>
                <a:spcPct val="0"/>
              </a:spcBef>
              <a:buClrTx/>
              <a:buFontTx/>
              <a:buNone/>
            </a:pPr>
            <a:r>
              <a:rPr lang="en-US" altLang="en-US" sz="1000" b="1">
                <a:solidFill>
                  <a:srgbClr val="3399FF"/>
                </a:solidFill>
              </a:rPr>
              <a:t>Australia**</a:t>
            </a:r>
          </a:p>
          <a:p>
            <a:pPr eaLnBrk="1" hangingPunct="1">
              <a:spcBef>
                <a:spcPct val="0"/>
              </a:spcBef>
              <a:buClrTx/>
              <a:buFontTx/>
              <a:buNone/>
            </a:pPr>
            <a:r>
              <a:rPr lang="en-US" altLang="en-US" sz="1000" b="1">
                <a:solidFill>
                  <a:srgbClr val="3399FF"/>
                </a:solidFill>
              </a:rPr>
              <a:t>New Zealand*</a:t>
            </a:r>
          </a:p>
          <a:p>
            <a:pPr eaLnBrk="1" hangingPunct="1">
              <a:spcBef>
                <a:spcPct val="0"/>
              </a:spcBef>
              <a:buClrTx/>
              <a:buFontTx/>
              <a:buNone/>
            </a:pPr>
            <a:r>
              <a:rPr lang="en-US" altLang="en-US" sz="1000" b="1">
                <a:solidFill>
                  <a:srgbClr val="3399FF"/>
                </a:solidFill>
              </a:rPr>
              <a:t>Malaysia</a:t>
            </a:r>
          </a:p>
          <a:p>
            <a:pPr eaLnBrk="1" hangingPunct="1">
              <a:spcBef>
                <a:spcPct val="0"/>
              </a:spcBef>
              <a:buClrTx/>
              <a:buFontTx/>
              <a:buNone/>
            </a:pPr>
            <a:r>
              <a:rPr lang="en-US" altLang="en-US" sz="1000" b="1">
                <a:solidFill>
                  <a:srgbClr val="3399FF"/>
                </a:solidFill>
              </a:rPr>
              <a:t>Brunei</a:t>
            </a:r>
          </a:p>
          <a:p>
            <a:pPr eaLnBrk="1" hangingPunct="1">
              <a:spcBef>
                <a:spcPct val="0"/>
              </a:spcBef>
              <a:buClrTx/>
              <a:buFontTx/>
              <a:buNone/>
            </a:pPr>
            <a:r>
              <a:rPr lang="en-US" altLang="en-US" sz="1000" b="1">
                <a:solidFill>
                  <a:srgbClr val="990000"/>
                </a:solidFill>
              </a:rPr>
              <a:t>India</a:t>
            </a:r>
          </a:p>
          <a:p>
            <a:pPr eaLnBrk="1" hangingPunct="1">
              <a:spcBef>
                <a:spcPct val="0"/>
              </a:spcBef>
              <a:buClrTx/>
              <a:buFontTx/>
              <a:buNone/>
            </a:pPr>
            <a:r>
              <a:rPr lang="en-US" altLang="en-US" sz="1000" b="1">
                <a:solidFill>
                  <a:srgbClr val="990000"/>
                </a:solidFill>
              </a:rPr>
              <a:t>Singapore</a:t>
            </a:r>
          </a:p>
          <a:p>
            <a:pPr eaLnBrk="1" hangingPunct="1">
              <a:spcBef>
                <a:spcPct val="0"/>
              </a:spcBef>
              <a:buClrTx/>
              <a:buFontTx/>
              <a:buNone/>
            </a:pPr>
            <a:r>
              <a:rPr lang="en-US" altLang="en-US" sz="1000" b="1"/>
              <a:t>Japan</a:t>
            </a:r>
          </a:p>
          <a:p>
            <a:pPr eaLnBrk="1" hangingPunct="1">
              <a:spcBef>
                <a:spcPct val="0"/>
              </a:spcBef>
              <a:buClrTx/>
              <a:buFontTx/>
              <a:buNone/>
            </a:pPr>
            <a:r>
              <a:rPr lang="en-US" altLang="en-US" sz="1000" b="1">
                <a:solidFill>
                  <a:srgbClr val="00B0F0"/>
                </a:solidFill>
              </a:rPr>
              <a:t>Macau</a:t>
            </a:r>
          </a:p>
        </p:txBody>
      </p:sp>
      <p:sp>
        <p:nvSpPr>
          <p:cNvPr id="3259" name="Text Box 265"/>
          <p:cNvSpPr txBox="1">
            <a:spLocks noChangeArrowheads="1"/>
          </p:cNvSpPr>
          <p:nvPr/>
        </p:nvSpPr>
        <p:spPr bwMode="auto">
          <a:xfrm>
            <a:off x="6858000" y="838200"/>
            <a:ext cx="4699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25</a:t>
            </a:r>
          </a:p>
        </p:txBody>
      </p:sp>
      <p:sp>
        <p:nvSpPr>
          <p:cNvPr id="3260" name="AutoShape 266"/>
          <p:cNvSpPr>
            <a:spLocks noChangeArrowheads="1"/>
          </p:cNvSpPr>
          <p:nvPr/>
        </p:nvSpPr>
        <p:spPr bwMode="auto">
          <a:xfrm>
            <a:off x="7456488" y="762000"/>
            <a:ext cx="1458912" cy="4033838"/>
          </a:xfrm>
          <a:prstGeom prst="wedgeRectCallout">
            <a:avLst>
              <a:gd name="adj1" fmla="val -227259"/>
              <a:gd name="adj2" fmla="val 17227"/>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Europe</a:t>
            </a:r>
          </a:p>
          <a:p>
            <a:pPr eaLnBrk="1" hangingPunct="1">
              <a:spcBef>
                <a:spcPct val="0"/>
              </a:spcBef>
              <a:buClrTx/>
              <a:buFontTx/>
              <a:buNone/>
            </a:pPr>
            <a:r>
              <a:rPr lang="en-US" altLang="en-US" sz="1000" b="1">
                <a:solidFill>
                  <a:srgbClr val="00B0F0"/>
                </a:solidFill>
              </a:rPr>
              <a:t>Austria**</a:t>
            </a:r>
          </a:p>
          <a:p>
            <a:pPr eaLnBrk="1" hangingPunct="1">
              <a:spcBef>
                <a:spcPct val="0"/>
              </a:spcBef>
              <a:buClrTx/>
              <a:buFontTx/>
              <a:buNone/>
            </a:pPr>
            <a:r>
              <a:rPr lang="en-US" altLang="en-US" sz="1000" b="1"/>
              <a:t>Belgium</a:t>
            </a:r>
          </a:p>
          <a:p>
            <a:pPr eaLnBrk="1" hangingPunct="1">
              <a:spcBef>
                <a:spcPct val="0"/>
              </a:spcBef>
              <a:buClrTx/>
              <a:buFontTx/>
              <a:buNone/>
            </a:pPr>
            <a:r>
              <a:rPr lang="en-US" altLang="en-US" sz="1000" b="1"/>
              <a:t>Bulgaria</a:t>
            </a:r>
          </a:p>
          <a:p>
            <a:pPr eaLnBrk="1" hangingPunct="1">
              <a:spcBef>
                <a:spcPct val="0"/>
              </a:spcBef>
              <a:buClrTx/>
              <a:buFontTx/>
              <a:buNone/>
            </a:pPr>
            <a:r>
              <a:rPr lang="en-US" altLang="en-US" sz="1000" b="1"/>
              <a:t>Czech Republic</a:t>
            </a:r>
          </a:p>
          <a:p>
            <a:pPr eaLnBrk="1" hangingPunct="1">
              <a:spcBef>
                <a:spcPct val="0"/>
              </a:spcBef>
              <a:buClrTx/>
              <a:buFontTx/>
              <a:buNone/>
            </a:pPr>
            <a:r>
              <a:rPr lang="en-US" altLang="en-US" sz="1000" b="1">
                <a:solidFill>
                  <a:srgbClr val="3399FF"/>
                </a:solidFill>
              </a:rPr>
              <a:t>Denmark</a:t>
            </a:r>
          </a:p>
          <a:p>
            <a:pPr eaLnBrk="1" hangingPunct="1">
              <a:spcBef>
                <a:spcPct val="0"/>
              </a:spcBef>
              <a:buClrTx/>
              <a:buFontTx/>
              <a:buNone/>
            </a:pPr>
            <a:r>
              <a:rPr lang="en-US" altLang="en-US" sz="1000" b="1">
                <a:solidFill>
                  <a:srgbClr val="FF33CC"/>
                </a:solidFill>
              </a:rPr>
              <a:t>Finland</a:t>
            </a:r>
          </a:p>
          <a:p>
            <a:pPr eaLnBrk="1" hangingPunct="1">
              <a:spcBef>
                <a:spcPct val="0"/>
              </a:spcBef>
              <a:buClrTx/>
              <a:buFontTx/>
              <a:buNone/>
            </a:pPr>
            <a:r>
              <a:rPr lang="en-US" altLang="en-US" sz="1000" b="1"/>
              <a:t>France</a:t>
            </a:r>
          </a:p>
          <a:p>
            <a:pPr eaLnBrk="1" hangingPunct="1">
              <a:spcBef>
                <a:spcPct val="0"/>
              </a:spcBef>
              <a:buClrTx/>
              <a:buFontTx/>
              <a:buNone/>
            </a:pPr>
            <a:r>
              <a:rPr lang="en-US" altLang="en-US" sz="1000" b="1"/>
              <a:t>Germany</a:t>
            </a:r>
          </a:p>
          <a:p>
            <a:pPr eaLnBrk="1" hangingPunct="1">
              <a:spcBef>
                <a:spcPct val="0"/>
              </a:spcBef>
              <a:buClrTx/>
              <a:buFontTx/>
              <a:buNone/>
            </a:pPr>
            <a:r>
              <a:rPr lang="en-US" altLang="en-US" sz="1000" b="1"/>
              <a:t>Greece</a:t>
            </a:r>
          </a:p>
          <a:p>
            <a:pPr eaLnBrk="1" hangingPunct="1">
              <a:spcBef>
                <a:spcPct val="0"/>
              </a:spcBef>
              <a:buClrTx/>
              <a:buFontTx/>
              <a:buNone/>
            </a:pPr>
            <a:r>
              <a:rPr lang="en-US" altLang="en-US" sz="1000" b="1">
                <a:solidFill>
                  <a:srgbClr val="FF00FF"/>
                </a:solidFill>
              </a:rPr>
              <a:t>Iceland</a:t>
            </a:r>
          </a:p>
          <a:p>
            <a:pPr eaLnBrk="1" hangingPunct="1">
              <a:spcBef>
                <a:spcPct val="0"/>
              </a:spcBef>
              <a:buClrTx/>
              <a:buFontTx/>
              <a:buNone/>
            </a:pPr>
            <a:r>
              <a:rPr lang="en-US" altLang="en-US" sz="1000" b="1">
                <a:solidFill>
                  <a:srgbClr val="3399FF"/>
                </a:solidFill>
              </a:rPr>
              <a:t>Ireland*</a:t>
            </a:r>
          </a:p>
          <a:p>
            <a:pPr eaLnBrk="1" hangingPunct="1">
              <a:spcBef>
                <a:spcPct val="0"/>
              </a:spcBef>
              <a:buClrTx/>
              <a:buFontTx/>
              <a:buNone/>
            </a:pPr>
            <a:r>
              <a:rPr lang="en-US" altLang="en-US" sz="1000" b="1"/>
              <a:t>Italy</a:t>
            </a:r>
          </a:p>
          <a:p>
            <a:pPr eaLnBrk="1" hangingPunct="1">
              <a:spcBef>
                <a:spcPct val="0"/>
              </a:spcBef>
              <a:buClrTx/>
              <a:buFontTx/>
              <a:buNone/>
            </a:pPr>
            <a:r>
              <a:rPr lang="en-US" altLang="en-US" sz="1000" b="1">
                <a:solidFill>
                  <a:srgbClr val="FF00FF"/>
                </a:solidFill>
              </a:rPr>
              <a:t>Latvia</a:t>
            </a:r>
          </a:p>
          <a:p>
            <a:pPr eaLnBrk="1" hangingPunct="1">
              <a:spcBef>
                <a:spcPct val="0"/>
              </a:spcBef>
              <a:buClrTx/>
              <a:buFontTx/>
              <a:buNone/>
            </a:pPr>
            <a:r>
              <a:rPr lang="en-US" altLang="en-US" sz="1000" b="1"/>
              <a:t>Luxemburg</a:t>
            </a:r>
          </a:p>
          <a:p>
            <a:pPr eaLnBrk="1" hangingPunct="1">
              <a:spcBef>
                <a:spcPct val="0"/>
              </a:spcBef>
              <a:buClrTx/>
              <a:buFontTx/>
              <a:buNone/>
            </a:pPr>
            <a:r>
              <a:rPr lang="en-US" altLang="en-US" sz="1000" b="1">
                <a:solidFill>
                  <a:srgbClr val="0099FF"/>
                </a:solidFill>
              </a:rPr>
              <a:t>Macedonia</a:t>
            </a:r>
          </a:p>
          <a:p>
            <a:pPr eaLnBrk="1" hangingPunct="1">
              <a:spcBef>
                <a:spcPct val="0"/>
              </a:spcBef>
              <a:buClrTx/>
              <a:buFontTx/>
              <a:buNone/>
            </a:pPr>
            <a:r>
              <a:rPr lang="en-US" altLang="en-US" sz="1000" b="1">
                <a:solidFill>
                  <a:srgbClr val="FF00FF"/>
                </a:solidFill>
              </a:rPr>
              <a:t>Netherlands</a:t>
            </a:r>
          </a:p>
          <a:p>
            <a:pPr eaLnBrk="1" hangingPunct="1">
              <a:spcBef>
                <a:spcPct val="0"/>
              </a:spcBef>
              <a:buClrTx/>
              <a:buFontTx/>
              <a:buNone/>
            </a:pPr>
            <a:r>
              <a:rPr lang="en-US" altLang="en-US" sz="1000" b="1">
                <a:solidFill>
                  <a:srgbClr val="3399FF"/>
                </a:solidFill>
              </a:rPr>
              <a:t>Norway</a:t>
            </a:r>
          </a:p>
          <a:p>
            <a:pPr eaLnBrk="1" hangingPunct="1">
              <a:spcBef>
                <a:spcPct val="0"/>
              </a:spcBef>
              <a:buClrTx/>
              <a:buFontTx/>
              <a:buNone/>
            </a:pPr>
            <a:r>
              <a:rPr lang="en-US" altLang="en-US" sz="1000" b="1"/>
              <a:t>Portugal</a:t>
            </a:r>
          </a:p>
          <a:p>
            <a:pPr eaLnBrk="1" hangingPunct="1">
              <a:spcBef>
                <a:spcPct val="0"/>
              </a:spcBef>
              <a:buClrTx/>
              <a:buFontTx/>
              <a:buNone/>
            </a:pPr>
            <a:r>
              <a:rPr lang="en-US" altLang="en-US" sz="1000" b="1">
                <a:solidFill>
                  <a:srgbClr val="3399FF"/>
                </a:solidFill>
              </a:rPr>
              <a:t>Romania</a:t>
            </a:r>
          </a:p>
          <a:p>
            <a:pPr eaLnBrk="1" hangingPunct="1">
              <a:spcBef>
                <a:spcPct val="0"/>
              </a:spcBef>
              <a:buClrTx/>
              <a:buFontTx/>
              <a:buNone/>
            </a:pPr>
            <a:r>
              <a:rPr lang="en-US" altLang="en-US" sz="1000" b="1">
                <a:solidFill>
                  <a:srgbClr val="3399FF"/>
                </a:solidFill>
              </a:rPr>
              <a:t>Slovenia</a:t>
            </a:r>
          </a:p>
          <a:p>
            <a:pPr eaLnBrk="1" hangingPunct="1">
              <a:spcBef>
                <a:spcPct val="0"/>
              </a:spcBef>
              <a:buClrTx/>
              <a:buFontTx/>
              <a:buNone/>
            </a:pPr>
            <a:r>
              <a:rPr lang="en-US" altLang="en-US" sz="1000" b="1"/>
              <a:t>Spain</a:t>
            </a:r>
          </a:p>
          <a:p>
            <a:pPr eaLnBrk="1" hangingPunct="1">
              <a:spcBef>
                <a:spcPct val="0"/>
              </a:spcBef>
              <a:buClrTx/>
              <a:buFontTx/>
              <a:buNone/>
            </a:pPr>
            <a:r>
              <a:rPr lang="en-US" altLang="en-US" sz="1000" b="1">
                <a:solidFill>
                  <a:srgbClr val="3399FF"/>
                </a:solidFill>
              </a:rPr>
              <a:t>Sweden</a:t>
            </a:r>
          </a:p>
          <a:p>
            <a:pPr eaLnBrk="1" hangingPunct="1">
              <a:spcBef>
                <a:spcPct val="0"/>
              </a:spcBef>
              <a:buClrTx/>
              <a:buFontTx/>
              <a:buNone/>
            </a:pPr>
            <a:r>
              <a:rPr lang="en-US" altLang="en-US" sz="1000" b="1"/>
              <a:t>Switzerland</a:t>
            </a:r>
          </a:p>
          <a:p>
            <a:pPr eaLnBrk="1" hangingPunct="1">
              <a:spcBef>
                <a:spcPct val="0"/>
              </a:spcBef>
              <a:buClrTx/>
              <a:buFontTx/>
              <a:buNone/>
            </a:pPr>
            <a:r>
              <a:rPr lang="en-US" altLang="en-US" sz="1000" b="1"/>
              <a:t>Liechtenstein</a:t>
            </a:r>
          </a:p>
          <a:p>
            <a:pPr eaLnBrk="1" hangingPunct="1">
              <a:spcBef>
                <a:spcPct val="0"/>
              </a:spcBef>
              <a:buClrTx/>
              <a:buFontTx/>
              <a:buNone/>
            </a:pPr>
            <a:r>
              <a:rPr lang="en-US" altLang="en-US" sz="1000" b="1">
                <a:solidFill>
                  <a:srgbClr val="3399FF"/>
                </a:solidFill>
              </a:rPr>
              <a:t>United Kingdom</a:t>
            </a:r>
          </a:p>
          <a:p>
            <a:pPr eaLnBrk="1" hangingPunct="1">
              <a:spcBef>
                <a:spcPct val="0"/>
              </a:spcBef>
              <a:buClrTx/>
              <a:buFontTx/>
              <a:buNone/>
            </a:pPr>
            <a:r>
              <a:rPr lang="en-US" altLang="en-US" sz="1000" b="1"/>
              <a:t>	</a:t>
            </a:r>
          </a:p>
        </p:txBody>
      </p:sp>
      <p:sp>
        <p:nvSpPr>
          <p:cNvPr id="3261" name="AutoShape 267"/>
          <p:cNvSpPr>
            <a:spLocks noChangeArrowheads="1"/>
          </p:cNvSpPr>
          <p:nvPr/>
        </p:nvSpPr>
        <p:spPr bwMode="auto">
          <a:xfrm>
            <a:off x="0" y="2514600"/>
            <a:ext cx="2057400" cy="1295400"/>
          </a:xfrm>
          <a:prstGeom prst="wedgeRectCallout">
            <a:avLst>
              <a:gd name="adj1" fmla="val 70986"/>
              <a:gd name="adj2" fmla="val 61273"/>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Caribbean &amp; Central America</a:t>
            </a:r>
          </a:p>
          <a:p>
            <a:pPr eaLnBrk="1" hangingPunct="1">
              <a:spcBef>
                <a:spcPct val="0"/>
              </a:spcBef>
              <a:buClrTx/>
              <a:buFontTx/>
              <a:buNone/>
            </a:pPr>
            <a:r>
              <a:rPr lang="en-US" altLang="en-US" sz="1000" b="1"/>
              <a:t>Puerto Rico </a:t>
            </a:r>
          </a:p>
          <a:p>
            <a:pPr eaLnBrk="1" hangingPunct="1">
              <a:spcBef>
                <a:spcPct val="0"/>
              </a:spcBef>
              <a:buClrTx/>
              <a:buFontTx/>
              <a:buNone/>
            </a:pPr>
            <a:r>
              <a:rPr lang="en-US" altLang="en-US" sz="1000" b="1">
                <a:solidFill>
                  <a:srgbClr val="3399FF"/>
                </a:solidFill>
              </a:rPr>
              <a:t>Panama</a:t>
            </a:r>
          </a:p>
          <a:p>
            <a:pPr eaLnBrk="1" hangingPunct="1">
              <a:spcBef>
                <a:spcPct val="0"/>
              </a:spcBef>
              <a:buClrTx/>
              <a:buFontTx/>
              <a:buNone/>
            </a:pPr>
            <a:r>
              <a:rPr lang="en-US" altLang="en-US" sz="1000" b="1">
                <a:solidFill>
                  <a:srgbClr val="3399FF"/>
                </a:solidFill>
              </a:rPr>
              <a:t>Barbados</a:t>
            </a:r>
          </a:p>
          <a:p>
            <a:pPr eaLnBrk="1" hangingPunct="1">
              <a:spcBef>
                <a:spcPct val="0"/>
              </a:spcBef>
              <a:buClrTx/>
              <a:buFontTx/>
              <a:buNone/>
            </a:pPr>
            <a:r>
              <a:rPr lang="en-US" altLang="en-US" sz="1000" b="1">
                <a:solidFill>
                  <a:srgbClr val="3399FF"/>
                </a:solidFill>
              </a:rPr>
              <a:t>Bermuda	 </a:t>
            </a:r>
          </a:p>
          <a:p>
            <a:pPr eaLnBrk="1" hangingPunct="1">
              <a:spcBef>
                <a:spcPct val="0"/>
              </a:spcBef>
              <a:buClrTx/>
              <a:buFontTx/>
              <a:buNone/>
            </a:pPr>
            <a:r>
              <a:rPr lang="en-US" altLang="en-US" sz="1000" b="1">
                <a:solidFill>
                  <a:srgbClr val="3399FF"/>
                </a:solidFill>
              </a:rPr>
              <a:t>Trinidad &amp; Tobago </a:t>
            </a:r>
          </a:p>
          <a:p>
            <a:pPr eaLnBrk="1" hangingPunct="1">
              <a:spcBef>
                <a:spcPct val="0"/>
              </a:spcBef>
              <a:buClrTx/>
              <a:buFontTx/>
              <a:buNone/>
            </a:pPr>
            <a:r>
              <a:rPr lang="en-US" altLang="en-US" sz="1000" b="1">
                <a:solidFill>
                  <a:srgbClr val="3399FF"/>
                </a:solidFill>
              </a:rPr>
              <a:t>Cayman  Islands</a:t>
            </a:r>
          </a:p>
          <a:p>
            <a:pPr eaLnBrk="1" hangingPunct="1">
              <a:spcBef>
                <a:spcPct val="0"/>
              </a:spcBef>
              <a:buClrTx/>
              <a:buFontTx/>
              <a:buNone/>
            </a:pPr>
            <a:r>
              <a:rPr lang="en-US" altLang="en-US" sz="1000" b="1">
                <a:solidFill>
                  <a:srgbClr val="3399FF"/>
                </a:solidFill>
              </a:rPr>
              <a:t>St Martin (COM – part of  EU)</a:t>
            </a:r>
          </a:p>
        </p:txBody>
      </p:sp>
      <p:sp>
        <p:nvSpPr>
          <p:cNvPr id="3262" name="Text Box 268"/>
          <p:cNvSpPr txBox="1">
            <a:spLocks noChangeArrowheads="1"/>
          </p:cNvSpPr>
          <p:nvPr/>
        </p:nvSpPr>
        <p:spPr bwMode="auto">
          <a:xfrm>
            <a:off x="0" y="2133600"/>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7</a:t>
            </a:r>
          </a:p>
        </p:txBody>
      </p:sp>
      <p:sp>
        <p:nvSpPr>
          <p:cNvPr id="3263" name="Text Box 269"/>
          <p:cNvSpPr txBox="1">
            <a:spLocks noChangeArrowheads="1"/>
          </p:cNvSpPr>
          <p:nvPr/>
        </p:nvSpPr>
        <p:spPr bwMode="auto">
          <a:xfrm>
            <a:off x="952500" y="5075238"/>
            <a:ext cx="1295400" cy="1092200"/>
          </a:xfrm>
          <a:prstGeom prst="rect">
            <a:avLst/>
          </a:prstGeom>
          <a:noFill/>
          <a:ln w="57150">
            <a:pattFill prst="solidDmnd">
              <a:fgClr>
                <a:schemeClr val="tx1"/>
              </a:fgClr>
              <a:bgClr>
                <a:schemeClr val="tx1"/>
              </a:bgClr>
            </a:patt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ClrTx/>
              <a:buFontTx/>
              <a:buNone/>
            </a:pPr>
            <a:r>
              <a:rPr lang="en-US" altLang="en-US" sz="1100" b="1" u="sng"/>
              <a:t>FUNDING</a:t>
            </a:r>
          </a:p>
          <a:p>
            <a:pPr algn="ctr" eaLnBrk="1" hangingPunct="1">
              <a:spcBef>
                <a:spcPct val="50000"/>
              </a:spcBef>
              <a:buClrTx/>
              <a:buFontTx/>
              <a:buNone/>
            </a:pPr>
            <a:r>
              <a:rPr lang="en-US" altLang="en-US" sz="900" b="1">
                <a:solidFill>
                  <a:srgbClr val="0099FF"/>
                </a:solidFill>
              </a:rPr>
              <a:t>GARDASIL only</a:t>
            </a:r>
          </a:p>
          <a:p>
            <a:pPr algn="ctr" eaLnBrk="1" hangingPunct="1">
              <a:spcBef>
                <a:spcPct val="50000"/>
              </a:spcBef>
              <a:buClrTx/>
              <a:buFontTx/>
              <a:buNone/>
            </a:pPr>
            <a:r>
              <a:rPr lang="en-US" altLang="en-US" sz="900" b="1">
                <a:solidFill>
                  <a:srgbClr val="FF00FF"/>
                </a:solidFill>
              </a:rPr>
              <a:t>Bivalent Only</a:t>
            </a:r>
          </a:p>
          <a:p>
            <a:pPr algn="ctr" eaLnBrk="1" hangingPunct="1">
              <a:spcBef>
                <a:spcPct val="50000"/>
              </a:spcBef>
              <a:buClrTx/>
              <a:buFontTx/>
              <a:buNone/>
            </a:pPr>
            <a:r>
              <a:rPr lang="en-US" altLang="en-US" sz="900" b="1"/>
              <a:t>Both vaccines</a:t>
            </a:r>
          </a:p>
          <a:p>
            <a:pPr algn="ctr" eaLnBrk="1" hangingPunct="1">
              <a:spcBef>
                <a:spcPct val="50000"/>
              </a:spcBef>
              <a:buClrTx/>
              <a:buFontTx/>
              <a:buNone/>
            </a:pPr>
            <a:r>
              <a:rPr lang="en-US" altLang="en-US" sz="900" b="1">
                <a:solidFill>
                  <a:srgbClr val="990000"/>
                </a:solidFill>
              </a:rPr>
              <a:t>No funding</a:t>
            </a:r>
          </a:p>
        </p:txBody>
      </p:sp>
      <p:sp>
        <p:nvSpPr>
          <p:cNvPr id="3264" name="Text Box 271"/>
          <p:cNvSpPr txBox="1">
            <a:spLocks noChangeArrowheads="1"/>
          </p:cNvSpPr>
          <p:nvPr/>
        </p:nvSpPr>
        <p:spPr bwMode="auto">
          <a:xfrm>
            <a:off x="1524000" y="6400800"/>
            <a:ext cx="195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200" b="1" dirty="0">
                <a:solidFill>
                  <a:schemeClr val="bg1"/>
                </a:solidFill>
              </a:rPr>
              <a:t>*Male Recommendation</a:t>
            </a:r>
          </a:p>
          <a:p>
            <a:pPr algn="ctr" eaLnBrk="1" hangingPunct="1">
              <a:spcBef>
                <a:spcPct val="0"/>
              </a:spcBef>
              <a:buClrTx/>
              <a:buFontTx/>
              <a:buNone/>
            </a:pPr>
            <a:r>
              <a:rPr lang="en-US" altLang="en-US" sz="1200" b="1" dirty="0">
                <a:solidFill>
                  <a:schemeClr val="bg1"/>
                </a:solidFill>
              </a:rPr>
              <a:t>**Male </a:t>
            </a:r>
            <a:r>
              <a:rPr lang="en-US" altLang="en-US" sz="1200" b="1" dirty="0" err="1">
                <a:solidFill>
                  <a:schemeClr val="bg1"/>
                </a:solidFill>
              </a:rPr>
              <a:t>Reco</a:t>
            </a:r>
            <a:r>
              <a:rPr lang="en-US" altLang="en-US" sz="1200" b="1" dirty="0">
                <a:solidFill>
                  <a:schemeClr val="bg1"/>
                </a:solidFill>
              </a:rPr>
              <a:t> &amp; Funding </a:t>
            </a:r>
          </a:p>
        </p:txBody>
      </p:sp>
      <p:sp>
        <p:nvSpPr>
          <p:cNvPr id="3265" name="Text Box 273"/>
          <p:cNvSpPr txBox="1">
            <a:spLocks noChangeArrowheads="1"/>
          </p:cNvSpPr>
          <p:nvPr/>
        </p:nvSpPr>
        <p:spPr bwMode="auto">
          <a:xfrm>
            <a:off x="3208338" y="6400800"/>
            <a:ext cx="2582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200" b="1" dirty="0">
                <a:solidFill>
                  <a:schemeClr val="bg1"/>
                </a:solidFill>
              </a:rPr>
              <a:t>***Through GAVI</a:t>
            </a:r>
          </a:p>
          <a:p>
            <a:pPr algn="ctr" eaLnBrk="1" hangingPunct="1">
              <a:spcBef>
                <a:spcPct val="0"/>
              </a:spcBef>
              <a:buClrTx/>
              <a:buFontTx/>
              <a:buNone/>
            </a:pPr>
            <a:r>
              <a:rPr lang="en-US" altLang="en-US" sz="1200" b="1" dirty="0">
                <a:solidFill>
                  <a:schemeClr val="bg1"/>
                </a:solidFill>
              </a:rPr>
              <a:t>****will switch to Gardasil in 2014</a:t>
            </a:r>
          </a:p>
        </p:txBody>
      </p:sp>
      <p:sp>
        <p:nvSpPr>
          <p:cNvPr id="264" name="AutoShape 264"/>
          <p:cNvSpPr>
            <a:spLocks noChangeArrowheads="1"/>
          </p:cNvSpPr>
          <p:nvPr/>
        </p:nvSpPr>
        <p:spPr bwMode="auto">
          <a:xfrm>
            <a:off x="5043488" y="1187450"/>
            <a:ext cx="1501775" cy="1063625"/>
          </a:xfrm>
          <a:prstGeom prst="wedgeRectCallout">
            <a:avLst>
              <a:gd name="adj1" fmla="val -28837"/>
              <a:gd name="adj2" fmla="val 292398"/>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3038" indent="-173038" defTabSz="1087438">
              <a:defRPr/>
            </a:pPr>
            <a:r>
              <a:rPr lang="en-US" sz="1000" b="1" u="sng" dirty="0"/>
              <a:t>GAVI Demo Projects</a:t>
            </a:r>
          </a:p>
          <a:p>
            <a:pPr defTabSz="1087438">
              <a:defRPr/>
            </a:pPr>
            <a:r>
              <a:rPr lang="en-US" sz="1000" dirty="0"/>
              <a:t>Ghana, Kenya, Laos, Madagascar, Malawi, Mozambique, Niger, Sierra Leone, Tanzania, Zimbabwe</a:t>
            </a:r>
          </a:p>
        </p:txBody>
      </p:sp>
    </p:spTree>
    <p:extLst>
      <p:ext uri="{BB962C8B-B14F-4D97-AF65-F5344CB8AC3E}">
        <p14:creationId xmlns:p14="http://schemas.microsoft.com/office/powerpoint/2010/main" val="2530547980"/>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8" name="Picture 2" descr="world-map-physical"/>
          <p:cNvPicPr>
            <a:picLocks noChangeAspect="1" noChangeArrowheads="1"/>
          </p:cNvPicPr>
          <p:nvPr/>
        </p:nvPicPr>
        <p:blipFill>
          <a:blip r:embed="rId3">
            <a:lum bright="30000"/>
            <a:extLst>
              <a:ext uri="{28A0092B-C50C-407E-A947-70E740481C1C}">
                <a14:useLocalDpi xmlns:a14="http://schemas.microsoft.com/office/drawing/2010/main" val="0"/>
              </a:ext>
            </a:extLst>
          </a:blip>
          <a:srcRect/>
          <a:stretch>
            <a:fillRect/>
          </a:stretch>
        </p:blipFill>
        <p:spPr bwMode="auto">
          <a:xfrm>
            <a:off x="609600" y="1676400"/>
            <a:ext cx="7129463" cy="407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3"/>
          <p:cNvSpPr txBox="1">
            <a:spLocks noChangeArrowheads="1"/>
          </p:cNvSpPr>
          <p:nvPr/>
        </p:nvSpPr>
        <p:spPr bwMode="auto">
          <a:xfrm>
            <a:off x="2466975" y="3171825"/>
            <a:ext cx="457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a:t>3</a:t>
            </a:r>
          </a:p>
        </p:txBody>
      </p:sp>
      <p:sp>
        <p:nvSpPr>
          <p:cNvPr id="4100" name="AutoShape 4"/>
          <p:cNvSpPr>
            <a:spLocks noChangeArrowheads="1"/>
          </p:cNvSpPr>
          <p:nvPr/>
        </p:nvSpPr>
        <p:spPr bwMode="auto">
          <a:xfrm>
            <a:off x="2819400" y="1295400"/>
            <a:ext cx="1295400" cy="1066800"/>
          </a:xfrm>
          <a:prstGeom prst="wedgeRectCallout">
            <a:avLst>
              <a:gd name="adj1" fmla="val -63408"/>
              <a:gd name="adj2" fmla="val 129582"/>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s-ES" sz="1000" b="1" u="sng" dirty="0"/>
              <a:t>North </a:t>
            </a:r>
            <a:r>
              <a:rPr lang="es-ES" sz="1000" b="1" u="sng" dirty="0" err="1"/>
              <a:t>America</a:t>
            </a:r>
            <a:r>
              <a:rPr lang="es-ES" sz="1000" b="1" u="sng" dirty="0"/>
              <a:t>:</a:t>
            </a:r>
          </a:p>
          <a:p>
            <a:pPr marL="173038" indent="-173038" algn="l" defTabSz="1087438"/>
            <a:endParaRPr lang="es-ES" sz="1000" b="1" dirty="0"/>
          </a:p>
          <a:p>
            <a:pPr marL="173038" indent="-173038" algn="l" defTabSz="1087438"/>
            <a:r>
              <a:rPr lang="es-ES" sz="1000" b="1" u="sng" dirty="0"/>
              <a:t>USA</a:t>
            </a:r>
          </a:p>
          <a:p>
            <a:pPr marL="173038" indent="-173038" algn="l" defTabSz="1087438"/>
            <a:r>
              <a:rPr lang="es-ES" sz="1000" b="1" u="sng" dirty="0"/>
              <a:t>Canada         </a:t>
            </a:r>
            <a:r>
              <a:rPr lang="es-ES" sz="1000" b="1" dirty="0"/>
              <a:t>     </a:t>
            </a:r>
          </a:p>
          <a:p>
            <a:pPr marL="173038" indent="-173038" algn="l" defTabSz="1087438"/>
            <a:r>
              <a:rPr lang="en-US" sz="1000" b="1" u="sng" dirty="0"/>
              <a:t>Mexico</a:t>
            </a:r>
          </a:p>
        </p:txBody>
      </p:sp>
      <p:sp>
        <p:nvSpPr>
          <p:cNvPr id="4101" name="Text Box 5"/>
          <p:cNvSpPr txBox="1">
            <a:spLocks noChangeArrowheads="1"/>
          </p:cNvSpPr>
          <p:nvPr/>
        </p:nvSpPr>
        <p:spPr bwMode="auto">
          <a:xfrm>
            <a:off x="2581910" y="4371975"/>
            <a:ext cx="381000" cy="396875"/>
          </a:xfrm>
          <a:prstGeom prst="rect">
            <a:avLst/>
          </a:prstGeom>
          <a:noFill/>
          <a:ln>
            <a:noFill/>
          </a:ln>
          <a:effectLst/>
          <a:extLst>
            <a:ext uri="{909E8E84-426E-40DD-AFC4-6F175D3DCCD1}">
              <a14:hiddenFill xmlns:a14="http://schemas.microsoft.com/office/drawing/2010/main">
                <a:solidFill>
                  <a:srgbClr val="DC701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a:t>9</a:t>
            </a:r>
          </a:p>
        </p:txBody>
      </p:sp>
      <p:sp>
        <p:nvSpPr>
          <p:cNvPr id="4102" name="AutoShape 6"/>
          <p:cNvSpPr>
            <a:spLocks noChangeArrowheads="1"/>
          </p:cNvSpPr>
          <p:nvPr/>
        </p:nvSpPr>
        <p:spPr bwMode="auto">
          <a:xfrm>
            <a:off x="0" y="3257550"/>
            <a:ext cx="1938338" cy="1009650"/>
          </a:xfrm>
          <a:prstGeom prst="wedgeRectCallout">
            <a:avLst>
              <a:gd name="adj1" fmla="val 88492"/>
              <a:gd name="adj2" fmla="val 100852"/>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a:t>South America:</a:t>
            </a:r>
          </a:p>
          <a:p>
            <a:pPr marL="173038" indent="-173038" algn="l" defTabSz="1087438"/>
            <a:r>
              <a:rPr lang="en-US" sz="1000" b="1" u="sng" dirty="0"/>
              <a:t>Brazil       </a:t>
            </a:r>
            <a:r>
              <a:rPr lang="en-US" sz="1000" b="1" dirty="0"/>
              <a:t>	</a:t>
            </a:r>
            <a:r>
              <a:rPr lang="en-US" sz="1000" b="1" u="sng" dirty="0" smtClean="0"/>
              <a:t>Bolivia+</a:t>
            </a:r>
            <a:endParaRPr lang="en-US" sz="1000" b="1" u="sng" dirty="0"/>
          </a:p>
          <a:p>
            <a:pPr marL="173038" indent="-173038" algn="l" defTabSz="1087438"/>
            <a:r>
              <a:rPr lang="en-US" sz="1000" b="1" u="sng" dirty="0"/>
              <a:t>Argentina</a:t>
            </a:r>
            <a:r>
              <a:rPr lang="en-US" sz="1000" b="1" dirty="0"/>
              <a:t>	</a:t>
            </a:r>
            <a:r>
              <a:rPr lang="en-US" sz="1000" b="1" u="sng" dirty="0"/>
              <a:t>Uruguay</a:t>
            </a:r>
          </a:p>
          <a:p>
            <a:pPr marL="173038" indent="-173038" algn="l" defTabSz="1087438"/>
            <a:r>
              <a:rPr lang="en-US" sz="1000" b="1" u="sng" dirty="0"/>
              <a:t>Peru</a:t>
            </a:r>
            <a:r>
              <a:rPr lang="en-US" sz="1000" b="1" dirty="0"/>
              <a:t>	</a:t>
            </a:r>
            <a:r>
              <a:rPr lang="en-US" sz="1000" b="1" u="sng" dirty="0"/>
              <a:t>Ecuador</a:t>
            </a:r>
          </a:p>
          <a:p>
            <a:pPr marL="173038" indent="-173038" algn="l" defTabSz="1087438"/>
            <a:r>
              <a:rPr lang="en-US" sz="1000" b="1" u="sng" dirty="0"/>
              <a:t>Colombia</a:t>
            </a:r>
            <a:r>
              <a:rPr lang="en-US" sz="1000" b="1" dirty="0"/>
              <a:t>	</a:t>
            </a:r>
            <a:r>
              <a:rPr lang="en-US" sz="1000" b="1" u="sng" dirty="0"/>
              <a:t>Chile</a:t>
            </a:r>
          </a:p>
          <a:p>
            <a:pPr marL="173038" indent="-173038" algn="l" defTabSz="1087438"/>
            <a:r>
              <a:rPr lang="en-US" sz="1000" b="1" u="sng" dirty="0"/>
              <a:t>Paraguay</a:t>
            </a:r>
          </a:p>
        </p:txBody>
      </p:sp>
      <p:sp>
        <p:nvSpPr>
          <p:cNvPr id="4103" name="Text Box 7"/>
          <p:cNvSpPr txBox="1">
            <a:spLocks noChangeArrowheads="1"/>
          </p:cNvSpPr>
          <p:nvPr/>
        </p:nvSpPr>
        <p:spPr bwMode="auto">
          <a:xfrm>
            <a:off x="4038600" y="3733800"/>
            <a:ext cx="470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smtClean="0"/>
              <a:t>38</a:t>
            </a:r>
          </a:p>
        </p:txBody>
      </p:sp>
      <p:sp>
        <p:nvSpPr>
          <p:cNvPr id="4104" name="AutoShape 8"/>
          <p:cNvSpPr>
            <a:spLocks noChangeArrowheads="1"/>
          </p:cNvSpPr>
          <p:nvPr/>
        </p:nvSpPr>
        <p:spPr bwMode="auto">
          <a:xfrm>
            <a:off x="0" y="4371975"/>
            <a:ext cx="3581400" cy="2438400"/>
          </a:xfrm>
          <a:prstGeom prst="wedgeRectCallout">
            <a:avLst>
              <a:gd name="adj1" fmla="val 85977"/>
              <a:gd name="adj2" fmla="val -77213"/>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defTabSz="1087438"/>
            <a:r>
              <a:rPr lang="en-US" sz="900" b="1" u="sng" dirty="0"/>
              <a:t>Middle East &amp; Africa:</a:t>
            </a:r>
          </a:p>
          <a:p>
            <a:pPr algn="l" defTabSz="1087438"/>
            <a:endParaRPr lang="en-US" sz="900" b="1" u="sng" dirty="0"/>
          </a:p>
          <a:p>
            <a:pPr algn="l" defTabSz="1087438"/>
            <a:r>
              <a:rPr lang="en-US" sz="900" b="1" u="sng" dirty="0"/>
              <a:t>Gabon</a:t>
            </a:r>
            <a:r>
              <a:rPr lang="en-US" sz="900" b="1" dirty="0"/>
              <a:t>	</a:t>
            </a:r>
            <a:r>
              <a:rPr lang="en-US" sz="900" b="1" u="sng" dirty="0"/>
              <a:t>Namibia</a:t>
            </a:r>
          </a:p>
          <a:p>
            <a:pPr algn="l" defTabSz="1087438"/>
            <a:r>
              <a:rPr lang="en-US" sz="900" b="1" u="sng" dirty="0"/>
              <a:t>Israel</a:t>
            </a:r>
            <a:r>
              <a:rPr lang="en-US" sz="900" b="1" dirty="0"/>
              <a:t>	</a:t>
            </a:r>
            <a:r>
              <a:rPr lang="en-US" sz="900" b="1" u="sng" dirty="0"/>
              <a:t>C.A.R</a:t>
            </a:r>
            <a:r>
              <a:rPr lang="en-US" sz="900" b="1" u="sng" dirty="0" smtClean="0"/>
              <a:t>.+</a:t>
            </a:r>
            <a:endParaRPr lang="en-US" sz="900" b="1" u="sng" dirty="0"/>
          </a:p>
          <a:p>
            <a:pPr algn="l" defTabSz="1087438"/>
            <a:r>
              <a:rPr lang="en-US" sz="900" b="1" u="sng" dirty="0"/>
              <a:t>Morocco</a:t>
            </a:r>
            <a:r>
              <a:rPr lang="en-US" sz="900" b="1" dirty="0"/>
              <a:t>	</a:t>
            </a:r>
            <a:r>
              <a:rPr lang="en-US" sz="900" b="1" u="sng" dirty="0"/>
              <a:t>Mauritius</a:t>
            </a:r>
          </a:p>
          <a:p>
            <a:pPr algn="l" defTabSz="1087438"/>
            <a:r>
              <a:rPr lang="en-US" sz="900" b="1" u="sng" dirty="0" smtClean="0"/>
              <a:t>Kenya+</a:t>
            </a:r>
            <a:r>
              <a:rPr lang="en-US" sz="900" b="1" dirty="0"/>
              <a:t>	</a:t>
            </a:r>
            <a:r>
              <a:rPr lang="en-US" sz="900" b="1" u="sng" dirty="0"/>
              <a:t>Kuwait</a:t>
            </a:r>
          </a:p>
          <a:p>
            <a:pPr algn="l" defTabSz="1087438"/>
            <a:r>
              <a:rPr lang="en-US" sz="900" b="1" u="sng" dirty="0"/>
              <a:t>Mauritania</a:t>
            </a:r>
            <a:r>
              <a:rPr lang="en-US" sz="900" b="1" dirty="0"/>
              <a:t>	</a:t>
            </a:r>
            <a:r>
              <a:rPr lang="en-US" sz="900" b="1" u="sng" dirty="0"/>
              <a:t>UAE</a:t>
            </a:r>
            <a:r>
              <a:rPr lang="en-US" sz="900" b="1" dirty="0"/>
              <a:t> 	</a:t>
            </a:r>
          </a:p>
          <a:p>
            <a:pPr algn="l" defTabSz="1087438"/>
            <a:r>
              <a:rPr lang="en-US" sz="900" b="1" u="sng" dirty="0"/>
              <a:t>Guinea Eq.</a:t>
            </a:r>
            <a:r>
              <a:rPr lang="en-US" sz="900" b="1" dirty="0"/>
              <a:t>	</a:t>
            </a:r>
            <a:r>
              <a:rPr lang="en-US" sz="900" b="1" u="sng" dirty="0" smtClean="0"/>
              <a:t>Ethiopia+</a:t>
            </a:r>
            <a:endParaRPr lang="en-US" sz="900" b="1" u="sng" dirty="0"/>
          </a:p>
          <a:p>
            <a:pPr algn="l" defTabSz="1087438"/>
            <a:r>
              <a:rPr lang="en-US" sz="900" b="1" u="sng" dirty="0" smtClean="0"/>
              <a:t>Uganda+</a:t>
            </a:r>
            <a:r>
              <a:rPr lang="en-US" sz="900" b="1" dirty="0"/>
              <a:t>	</a:t>
            </a:r>
            <a:r>
              <a:rPr lang="en-US" sz="900" b="1" u="sng" dirty="0" smtClean="0"/>
              <a:t>Togo+</a:t>
            </a:r>
            <a:r>
              <a:rPr lang="en-US" sz="900" b="1" dirty="0"/>
              <a:t>	</a:t>
            </a:r>
          </a:p>
          <a:p>
            <a:pPr algn="l" defTabSz="1087438"/>
            <a:r>
              <a:rPr lang="en-US" sz="900" b="1" u="sng" dirty="0" smtClean="0"/>
              <a:t>Malawi+</a:t>
            </a:r>
            <a:r>
              <a:rPr lang="en-US" sz="900" b="1" dirty="0"/>
              <a:t>	</a:t>
            </a:r>
            <a:r>
              <a:rPr lang="en-US" sz="900" b="1" u="sng" dirty="0"/>
              <a:t>Congo </a:t>
            </a:r>
            <a:r>
              <a:rPr lang="en-US" sz="900" b="1" u="sng" dirty="0" smtClean="0"/>
              <a:t>Brazzaville</a:t>
            </a:r>
            <a:r>
              <a:rPr lang="en-US" sz="900" b="1" dirty="0" smtClean="0"/>
              <a:t>	</a:t>
            </a:r>
            <a:r>
              <a:rPr lang="en-US" sz="900" b="1" u="sng" dirty="0" smtClean="0"/>
              <a:t>Congo </a:t>
            </a:r>
            <a:r>
              <a:rPr lang="en-US" sz="900" b="1" u="sng" dirty="0" err="1" smtClean="0"/>
              <a:t>Kinsh</a:t>
            </a:r>
            <a:r>
              <a:rPr lang="en-US" sz="900" b="1" u="sng" dirty="0"/>
              <a:t> </a:t>
            </a:r>
            <a:r>
              <a:rPr lang="en-US" sz="900" b="1" u="sng" dirty="0" smtClean="0"/>
              <a:t>(DRC</a:t>
            </a:r>
            <a:r>
              <a:rPr lang="en-US" sz="900" b="1" dirty="0" smtClean="0"/>
              <a:t>)+</a:t>
            </a:r>
            <a:endParaRPr lang="en-US" sz="900" b="1" dirty="0"/>
          </a:p>
          <a:p>
            <a:pPr algn="l" defTabSz="1087438"/>
            <a:r>
              <a:rPr lang="en-US" sz="900" b="1" u="sng" dirty="0"/>
              <a:t>Jordan</a:t>
            </a:r>
            <a:r>
              <a:rPr lang="en-US" sz="900" b="1" dirty="0"/>
              <a:t>	</a:t>
            </a:r>
            <a:r>
              <a:rPr lang="en-US" sz="900" b="1" u="sng" dirty="0"/>
              <a:t>Egypt</a:t>
            </a:r>
            <a:r>
              <a:rPr lang="en-US" sz="900" b="1" dirty="0"/>
              <a:t>	</a:t>
            </a:r>
            <a:r>
              <a:rPr lang="en-US" sz="900" b="1" u="sng" dirty="0" smtClean="0"/>
              <a:t>Niger+</a:t>
            </a:r>
            <a:endParaRPr lang="en-US" sz="900" b="1" u="sng" dirty="0"/>
          </a:p>
          <a:p>
            <a:pPr algn="l" defTabSz="1087438"/>
            <a:r>
              <a:rPr lang="en-US" sz="900" b="1" u="sng" dirty="0"/>
              <a:t>Cote </a:t>
            </a:r>
            <a:r>
              <a:rPr lang="en-US" sz="900" b="1" u="sng" dirty="0" smtClean="0"/>
              <a:t>d’Ivoire+</a:t>
            </a:r>
            <a:r>
              <a:rPr lang="en-US" sz="900" b="1" dirty="0"/>
              <a:t>	</a:t>
            </a:r>
            <a:r>
              <a:rPr lang="en-US" sz="900" b="1" u="sng" dirty="0"/>
              <a:t>Burkina </a:t>
            </a:r>
            <a:r>
              <a:rPr lang="en-US" sz="900" b="1" u="sng" dirty="0" smtClean="0"/>
              <a:t>Faso+</a:t>
            </a:r>
            <a:r>
              <a:rPr lang="en-US" sz="900" b="1" dirty="0"/>
              <a:t>	</a:t>
            </a:r>
            <a:r>
              <a:rPr lang="en-US" sz="900" b="1" u="sng" dirty="0" smtClean="0"/>
              <a:t>Ghana+</a:t>
            </a:r>
            <a:endParaRPr lang="en-US" sz="900" b="1" u="sng" dirty="0"/>
          </a:p>
          <a:p>
            <a:pPr algn="l" defTabSz="1087438"/>
            <a:r>
              <a:rPr lang="en-US" sz="900" b="1" u="sng" dirty="0" smtClean="0"/>
              <a:t>Chad+</a:t>
            </a:r>
            <a:r>
              <a:rPr lang="en-US" sz="900" b="1" dirty="0"/>
              <a:t>	</a:t>
            </a:r>
            <a:r>
              <a:rPr lang="en-US" sz="900" b="1" u="sng" dirty="0"/>
              <a:t>Bahrain</a:t>
            </a:r>
            <a:r>
              <a:rPr lang="en-US" sz="900" b="1" dirty="0"/>
              <a:t>	</a:t>
            </a:r>
            <a:r>
              <a:rPr lang="en-US" sz="900" b="1" u="sng" dirty="0" smtClean="0"/>
              <a:t>Botswana</a:t>
            </a:r>
            <a:r>
              <a:rPr lang="en-US" sz="900" b="1" dirty="0" smtClean="0"/>
              <a:t/>
            </a:r>
            <a:br>
              <a:rPr lang="en-US" sz="900" b="1" dirty="0" smtClean="0"/>
            </a:br>
            <a:r>
              <a:rPr lang="en-US" sz="900" b="1" u="sng" dirty="0" smtClean="0"/>
              <a:t>Lebanon</a:t>
            </a:r>
            <a:r>
              <a:rPr lang="en-US" sz="900" b="1" dirty="0"/>
              <a:t>	</a:t>
            </a:r>
            <a:r>
              <a:rPr lang="en-US" sz="900" b="1" u="sng" dirty="0" smtClean="0"/>
              <a:t>Tanzania+</a:t>
            </a:r>
            <a:r>
              <a:rPr lang="en-US" sz="900" b="1" dirty="0"/>
              <a:t>	</a:t>
            </a:r>
            <a:r>
              <a:rPr lang="en-US" sz="900" b="1" u="sng" dirty="0" smtClean="0"/>
              <a:t>Zambia</a:t>
            </a:r>
            <a:r>
              <a:rPr lang="en-US" sz="900" b="1" u="sng" baseline="-25000" dirty="0"/>
              <a:t>+</a:t>
            </a:r>
            <a:endParaRPr lang="en-US" sz="900" b="1" u="sng" dirty="0"/>
          </a:p>
          <a:p>
            <a:pPr algn="l" defTabSz="1087438"/>
            <a:r>
              <a:rPr lang="en-US" sz="900" b="1" u="sng" dirty="0"/>
              <a:t>South Africa</a:t>
            </a:r>
            <a:r>
              <a:rPr lang="en-US" sz="900" b="1" dirty="0"/>
              <a:t>	</a:t>
            </a:r>
            <a:r>
              <a:rPr lang="en-US" sz="900" b="1" u="sng" dirty="0" smtClean="0"/>
              <a:t>Cameroon+</a:t>
            </a:r>
            <a:r>
              <a:rPr lang="en-US" sz="900" b="1" dirty="0"/>
              <a:t>	</a:t>
            </a:r>
            <a:r>
              <a:rPr lang="en-US" sz="900" b="1" u="sng" dirty="0" smtClean="0"/>
              <a:t>Nigeria+</a:t>
            </a:r>
            <a:endParaRPr lang="en-US" sz="900" b="1" u="sng" dirty="0"/>
          </a:p>
          <a:p>
            <a:pPr algn="l" defTabSz="1087438"/>
            <a:r>
              <a:rPr lang="en-US" sz="900" b="1" u="sng" dirty="0" smtClean="0"/>
              <a:t>Tunisia</a:t>
            </a:r>
            <a:r>
              <a:rPr lang="en-US" sz="900" b="1" dirty="0"/>
              <a:t>	</a:t>
            </a:r>
            <a:r>
              <a:rPr lang="en-US" sz="900" b="1" u="sng" dirty="0" smtClean="0"/>
              <a:t>Mali+</a:t>
            </a:r>
            <a:r>
              <a:rPr lang="en-US" sz="900" b="1" dirty="0" smtClean="0"/>
              <a:t>	</a:t>
            </a:r>
            <a:r>
              <a:rPr lang="en-US" sz="900" b="1" u="sng" dirty="0" smtClean="0"/>
              <a:t>Qatar</a:t>
            </a:r>
            <a:endParaRPr lang="en-US" sz="900" b="1" u="sng" dirty="0"/>
          </a:p>
          <a:p>
            <a:pPr algn="l" defTabSz="1087438"/>
            <a:r>
              <a:rPr lang="en-US" sz="900" b="1" u="sng" dirty="0"/>
              <a:t>Guinea </a:t>
            </a:r>
            <a:r>
              <a:rPr lang="en-US" sz="900" b="1" u="sng" dirty="0" smtClean="0"/>
              <a:t>Conakry+</a:t>
            </a:r>
            <a:r>
              <a:rPr lang="en-US" sz="900" b="1" dirty="0"/>
              <a:t>	</a:t>
            </a:r>
            <a:r>
              <a:rPr lang="en-US" sz="900" b="1" u="sng" dirty="0"/>
              <a:t>Saudi Arabia</a:t>
            </a:r>
            <a:r>
              <a:rPr lang="en-US" sz="900" b="1" dirty="0"/>
              <a:t>	</a:t>
            </a:r>
            <a:r>
              <a:rPr lang="en-US" sz="900" b="1" u="sng" dirty="0" smtClean="0"/>
              <a:t>Rwanda+</a:t>
            </a:r>
            <a:endParaRPr lang="en-US" sz="900" b="1" u="sng" dirty="0"/>
          </a:p>
        </p:txBody>
      </p:sp>
      <p:sp>
        <p:nvSpPr>
          <p:cNvPr id="4105" name="Text Box 9"/>
          <p:cNvSpPr txBox="1">
            <a:spLocks noChangeArrowheads="1"/>
          </p:cNvSpPr>
          <p:nvPr/>
        </p:nvSpPr>
        <p:spPr bwMode="auto">
          <a:xfrm>
            <a:off x="5867400" y="3657600"/>
            <a:ext cx="60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smtClean="0"/>
              <a:t>25</a:t>
            </a:r>
            <a:endParaRPr lang="en-US" sz="2000" b="1" dirty="0"/>
          </a:p>
        </p:txBody>
      </p:sp>
      <p:sp>
        <p:nvSpPr>
          <p:cNvPr id="4106" name="AutoShape 10"/>
          <p:cNvSpPr>
            <a:spLocks noChangeArrowheads="1"/>
          </p:cNvSpPr>
          <p:nvPr/>
        </p:nvSpPr>
        <p:spPr bwMode="auto">
          <a:xfrm>
            <a:off x="7543800" y="1524001"/>
            <a:ext cx="1600200" cy="4067174"/>
          </a:xfrm>
          <a:prstGeom prst="wedgeRectCallout">
            <a:avLst>
              <a:gd name="adj1" fmla="val -143454"/>
              <a:gd name="adj2" fmla="val 3412"/>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a:t>Asia Pacific &amp; Japan:</a:t>
            </a:r>
          </a:p>
          <a:p>
            <a:pPr marL="173038" indent="-173038" algn="l" defTabSz="1087438"/>
            <a:r>
              <a:rPr lang="en-US" sz="1000" b="1" u="sng" dirty="0" smtClean="0"/>
              <a:t>Kyrgyzstan+</a:t>
            </a:r>
            <a:endParaRPr lang="en-US" sz="1000" b="1" u="sng" dirty="0"/>
          </a:p>
          <a:p>
            <a:pPr marL="173038" indent="-173038" algn="l" defTabSz="1087438"/>
            <a:r>
              <a:rPr lang="en-US" sz="1000" b="1" u="sng" dirty="0" smtClean="0"/>
              <a:t>Uzbekistan+</a:t>
            </a:r>
            <a:endParaRPr lang="en-US" sz="1000" b="1" u="sng" dirty="0"/>
          </a:p>
          <a:p>
            <a:pPr marL="173038" indent="-173038" algn="l" defTabSz="1087438"/>
            <a:r>
              <a:rPr lang="en-US" sz="1000" b="1" u="sng" dirty="0"/>
              <a:t>Kazakhstan</a:t>
            </a:r>
          </a:p>
          <a:p>
            <a:pPr marL="173038" indent="-173038" algn="l" defTabSz="1087438"/>
            <a:r>
              <a:rPr lang="en-US" sz="1000" b="1" u="sng" dirty="0"/>
              <a:t>Australia</a:t>
            </a:r>
          </a:p>
          <a:p>
            <a:pPr marL="173038" indent="-173038" algn="l" defTabSz="1087438"/>
            <a:r>
              <a:rPr lang="en-US" sz="1000" b="1" u="sng" dirty="0"/>
              <a:t>Indonesia </a:t>
            </a:r>
          </a:p>
          <a:p>
            <a:pPr marL="173038" indent="-173038" algn="l" defTabSz="1087438"/>
            <a:r>
              <a:rPr lang="en-US" sz="1000" b="1" u="sng" dirty="0"/>
              <a:t>Korea</a:t>
            </a:r>
          </a:p>
          <a:p>
            <a:pPr marL="173038" indent="-173038" algn="l" defTabSz="1087438"/>
            <a:r>
              <a:rPr lang="en-US" sz="1000" b="1" u="sng" dirty="0"/>
              <a:t>Taiwan</a:t>
            </a:r>
          </a:p>
          <a:p>
            <a:pPr marL="173038" indent="-173038" algn="l" defTabSz="1087438"/>
            <a:r>
              <a:rPr lang="en-US" sz="1000" b="1" u="sng" dirty="0"/>
              <a:t>Hong Kong</a:t>
            </a:r>
          </a:p>
          <a:p>
            <a:pPr marL="173038" indent="-173038" algn="l" defTabSz="1087438"/>
            <a:r>
              <a:rPr lang="en-US" sz="1000" b="1" u="sng" dirty="0"/>
              <a:t>Singapore</a:t>
            </a:r>
          </a:p>
          <a:p>
            <a:pPr marL="173038" indent="-173038" algn="l" defTabSz="1087438"/>
            <a:r>
              <a:rPr lang="en-US" sz="1000" b="1" u="sng" dirty="0"/>
              <a:t>New Zealand</a:t>
            </a:r>
          </a:p>
          <a:p>
            <a:pPr marL="173038" indent="-173038" algn="l" defTabSz="1087438"/>
            <a:r>
              <a:rPr lang="en-US" sz="1000" b="1" u="sng" dirty="0"/>
              <a:t>Macau</a:t>
            </a:r>
          </a:p>
          <a:p>
            <a:pPr marL="173038" indent="-173038" algn="l" defTabSz="1087438"/>
            <a:r>
              <a:rPr lang="en-US" sz="1000" b="1" u="sng" dirty="0"/>
              <a:t>Malaysia</a:t>
            </a:r>
          </a:p>
          <a:p>
            <a:pPr marL="173038" indent="-173038" algn="l" defTabSz="1087438"/>
            <a:r>
              <a:rPr lang="en-US" sz="1000" b="1" u="sng" dirty="0"/>
              <a:t>Philippines</a:t>
            </a:r>
          </a:p>
          <a:p>
            <a:pPr marL="173038" indent="-173038" algn="l" defTabSz="1087438"/>
            <a:r>
              <a:rPr lang="en-US" sz="1000" b="1" u="sng" dirty="0"/>
              <a:t>Thailand</a:t>
            </a:r>
          </a:p>
          <a:p>
            <a:pPr marL="173038" indent="-173038" algn="l" defTabSz="1087438"/>
            <a:r>
              <a:rPr lang="en-US" sz="1000" b="1" u="sng" dirty="0" smtClean="0"/>
              <a:t>India+</a:t>
            </a:r>
            <a:endParaRPr lang="en-US" sz="1000" b="1" u="sng" dirty="0"/>
          </a:p>
          <a:p>
            <a:pPr marL="173038" indent="-173038" algn="l" defTabSz="1087438"/>
            <a:r>
              <a:rPr lang="en-US" sz="1000" b="1" u="sng" dirty="0" smtClean="0"/>
              <a:t>Vietnam+</a:t>
            </a:r>
            <a:endParaRPr lang="en-US" sz="1000" b="1" u="sng" dirty="0"/>
          </a:p>
          <a:p>
            <a:pPr marL="173038" indent="-173038" algn="l" defTabSz="1087438"/>
            <a:r>
              <a:rPr lang="en-US" sz="1000" b="1" u="sng" dirty="0"/>
              <a:t>Fiji</a:t>
            </a:r>
          </a:p>
          <a:p>
            <a:pPr marL="173038" indent="-173038" algn="l" defTabSz="1087438"/>
            <a:r>
              <a:rPr lang="en-US" sz="1000" b="1" u="sng" dirty="0" smtClean="0"/>
              <a:t>Bhutan</a:t>
            </a:r>
            <a:endParaRPr lang="en-US" sz="1000" b="1" u="sng" dirty="0"/>
          </a:p>
          <a:p>
            <a:pPr marL="173038" indent="-173038" algn="l" defTabSz="1087438"/>
            <a:r>
              <a:rPr lang="en-US" sz="1000" b="1" u="sng" dirty="0" smtClean="0"/>
              <a:t>Japan</a:t>
            </a:r>
          </a:p>
          <a:p>
            <a:pPr marL="173038" indent="-173038" algn="l" defTabSz="1087438"/>
            <a:r>
              <a:rPr lang="en-US" sz="1000" b="1" u="sng" dirty="0" smtClean="0"/>
              <a:t>Sri Lanka</a:t>
            </a:r>
            <a:endParaRPr lang="en-US" sz="1000" b="1" u="sng" dirty="0"/>
          </a:p>
          <a:p>
            <a:pPr marL="173038" indent="-173038" algn="l" defTabSz="1087438"/>
            <a:r>
              <a:rPr lang="en-US" sz="1000" b="1" u="sng" dirty="0" smtClean="0"/>
              <a:t>Brunei</a:t>
            </a:r>
          </a:p>
          <a:p>
            <a:pPr marL="173038" indent="-173038" algn="l" defTabSz="1087438"/>
            <a:r>
              <a:rPr lang="en-US" sz="1000" b="1" u="sng" dirty="0" smtClean="0"/>
              <a:t>Azerbaijan</a:t>
            </a:r>
          </a:p>
          <a:p>
            <a:pPr marL="173038" indent="-173038" algn="l" defTabSz="1087438"/>
            <a:r>
              <a:rPr lang="en-US" sz="1000" b="1" u="sng" dirty="0" smtClean="0"/>
              <a:t>Pakistan+</a:t>
            </a:r>
          </a:p>
          <a:p>
            <a:pPr marL="173038" indent="-173038" algn="l" defTabSz="1087438"/>
            <a:r>
              <a:rPr lang="en-US" sz="1000" b="1" u="sng" dirty="0" smtClean="0"/>
              <a:t>Turkmenistan</a:t>
            </a:r>
          </a:p>
          <a:p>
            <a:pPr marL="173038" indent="-173038" algn="l" defTabSz="1087438"/>
            <a:r>
              <a:rPr lang="en-US" sz="1000" b="1" u="sng" dirty="0" smtClean="0"/>
              <a:t>Bangladesh</a:t>
            </a:r>
            <a:endParaRPr lang="en-US" sz="1000" b="1" u="sng" dirty="0"/>
          </a:p>
        </p:txBody>
      </p:sp>
      <p:sp>
        <p:nvSpPr>
          <p:cNvPr id="4107" name="Text Box 11"/>
          <p:cNvSpPr txBox="1">
            <a:spLocks noChangeArrowheads="1"/>
          </p:cNvSpPr>
          <p:nvPr/>
        </p:nvSpPr>
        <p:spPr bwMode="auto">
          <a:xfrm>
            <a:off x="3733800" y="2574925"/>
            <a:ext cx="470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dirty="0" smtClean="0"/>
              <a:t>42</a:t>
            </a:r>
            <a:endParaRPr lang="en-US" sz="2000" b="1" dirty="0"/>
          </a:p>
        </p:txBody>
      </p:sp>
      <p:sp>
        <p:nvSpPr>
          <p:cNvPr id="4108" name="AutoShape 12"/>
          <p:cNvSpPr>
            <a:spLocks noChangeArrowheads="1"/>
          </p:cNvSpPr>
          <p:nvPr/>
        </p:nvSpPr>
        <p:spPr bwMode="auto">
          <a:xfrm>
            <a:off x="4191000" y="968375"/>
            <a:ext cx="3211513" cy="2689225"/>
          </a:xfrm>
          <a:prstGeom prst="wedgeRectCallout">
            <a:avLst>
              <a:gd name="adj1" fmla="val -45898"/>
              <a:gd name="adj2" fmla="val 29894"/>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a:t>Europe:</a:t>
            </a:r>
            <a:r>
              <a:rPr lang="en-US" sz="1000" b="1" dirty="0"/>
              <a:t> </a:t>
            </a:r>
          </a:p>
          <a:p>
            <a:pPr marL="173038" indent="-173038" algn="l" defTabSz="1087438"/>
            <a:endParaRPr lang="en-US" sz="1000" b="1" dirty="0"/>
          </a:p>
          <a:p>
            <a:pPr marL="173038" indent="-173038" algn="l" defTabSz="1087438"/>
            <a:r>
              <a:rPr lang="en-US" sz="1000" b="1" u="sng" dirty="0"/>
              <a:t>Germany</a:t>
            </a:r>
            <a:r>
              <a:rPr lang="en-US" sz="1000" b="1" dirty="0"/>
              <a:t>	</a:t>
            </a:r>
            <a:r>
              <a:rPr lang="en-US" sz="1000" b="1" u="sng" dirty="0"/>
              <a:t>Cyprus</a:t>
            </a:r>
            <a:r>
              <a:rPr lang="en-US" sz="1000" b="1" dirty="0"/>
              <a:t>	</a:t>
            </a:r>
            <a:r>
              <a:rPr lang="en-US" sz="1000" b="1" u="sng" dirty="0"/>
              <a:t>Ireland </a:t>
            </a:r>
            <a:r>
              <a:rPr lang="en-US" sz="1000" b="1" dirty="0"/>
              <a:t>     </a:t>
            </a:r>
          </a:p>
          <a:p>
            <a:pPr marL="173038" indent="-173038" algn="l" defTabSz="1087438"/>
            <a:r>
              <a:rPr lang="en-US" sz="1000" b="1" u="sng" dirty="0" smtClean="0"/>
              <a:t>France</a:t>
            </a:r>
            <a:r>
              <a:rPr lang="en-US" sz="1000" b="1" dirty="0" smtClean="0"/>
              <a:t>       </a:t>
            </a:r>
            <a:r>
              <a:rPr lang="en-US" sz="1000" b="1" dirty="0"/>
              <a:t>	</a:t>
            </a:r>
            <a:r>
              <a:rPr lang="en-US" sz="1000" b="1" u="sng" dirty="0"/>
              <a:t>Czech Republic</a:t>
            </a:r>
            <a:r>
              <a:rPr lang="en-US" sz="1000" b="1" dirty="0"/>
              <a:t>	</a:t>
            </a:r>
            <a:r>
              <a:rPr lang="en-US" sz="1000" b="1" u="sng" dirty="0"/>
              <a:t>Latvia</a:t>
            </a:r>
          </a:p>
          <a:p>
            <a:pPr marL="173038" indent="-173038" algn="l" defTabSz="1087438"/>
            <a:r>
              <a:rPr lang="en-US" sz="1000" b="1" u="sng" dirty="0"/>
              <a:t>UK</a:t>
            </a:r>
            <a:r>
              <a:rPr lang="en-US" sz="1000" b="1" dirty="0"/>
              <a:t>               	</a:t>
            </a:r>
            <a:r>
              <a:rPr lang="en-US" sz="1000" b="1" u="sng" dirty="0"/>
              <a:t>Denmark</a:t>
            </a:r>
            <a:r>
              <a:rPr lang="en-US" sz="1000" b="1" dirty="0"/>
              <a:t>	</a:t>
            </a:r>
            <a:r>
              <a:rPr lang="en-US" sz="1000" b="1" u="sng" dirty="0"/>
              <a:t>Lithuania</a:t>
            </a:r>
          </a:p>
          <a:p>
            <a:pPr marL="173038" indent="-173038" algn="l" defTabSz="1087438"/>
            <a:r>
              <a:rPr lang="en-US" sz="1000" b="1" u="sng" dirty="0"/>
              <a:t>Spain </a:t>
            </a:r>
            <a:r>
              <a:rPr lang="en-US" sz="1000" b="1" dirty="0"/>
              <a:t>          	</a:t>
            </a:r>
            <a:r>
              <a:rPr lang="en-US" sz="1000" b="1" u="sng" dirty="0"/>
              <a:t>Estonia</a:t>
            </a:r>
            <a:r>
              <a:rPr lang="en-US" sz="1000" b="1" dirty="0"/>
              <a:t>	</a:t>
            </a:r>
            <a:r>
              <a:rPr lang="en-US" sz="1000" b="1" u="sng" dirty="0"/>
              <a:t>Luxembourg</a:t>
            </a:r>
          </a:p>
          <a:p>
            <a:pPr marL="173038" indent="-173038" algn="l" defTabSz="1087438"/>
            <a:r>
              <a:rPr lang="en-US" sz="1000" b="1" u="sng" dirty="0"/>
              <a:t>Italy</a:t>
            </a:r>
            <a:r>
              <a:rPr lang="en-US" sz="1000" b="1" dirty="0"/>
              <a:t>             	</a:t>
            </a:r>
            <a:r>
              <a:rPr lang="en-US" sz="1000" b="1" u="sng" dirty="0"/>
              <a:t>Finland</a:t>
            </a:r>
            <a:r>
              <a:rPr lang="en-US" sz="1000" b="1" dirty="0"/>
              <a:t>	</a:t>
            </a:r>
            <a:r>
              <a:rPr lang="en-US" sz="1000" b="1" u="sng" dirty="0"/>
              <a:t>Malta</a:t>
            </a:r>
          </a:p>
          <a:p>
            <a:pPr marL="173038" indent="-173038" algn="l" defTabSz="1087438"/>
            <a:r>
              <a:rPr lang="en-US" sz="1000" b="1" u="sng" dirty="0"/>
              <a:t>Austria</a:t>
            </a:r>
            <a:r>
              <a:rPr lang="en-US" sz="1000" b="1" dirty="0"/>
              <a:t>	</a:t>
            </a:r>
            <a:r>
              <a:rPr lang="en-US" sz="1000" b="1" u="sng" dirty="0"/>
              <a:t>Greece</a:t>
            </a:r>
            <a:r>
              <a:rPr lang="en-US" sz="1000" b="1" dirty="0"/>
              <a:t>	</a:t>
            </a:r>
            <a:r>
              <a:rPr lang="en-US" sz="1000" b="1" u="sng" dirty="0"/>
              <a:t>Netherlands</a:t>
            </a:r>
          </a:p>
          <a:p>
            <a:pPr marL="173038" indent="-173038" algn="l" defTabSz="1087438"/>
            <a:r>
              <a:rPr lang="en-US" sz="1000" b="1" u="sng" dirty="0"/>
              <a:t>Belgium</a:t>
            </a:r>
            <a:r>
              <a:rPr lang="en-US" sz="1000" b="1" dirty="0"/>
              <a:t>	</a:t>
            </a:r>
            <a:r>
              <a:rPr lang="en-US" sz="1000" b="1" u="sng" dirty="0"/>
              <a:t>Hungary</a:t>
            </a:r>
            <a:r>
              <a:rPr lang="en-US" sz="1000" b="1" dirty="0"/>
              <a:t>	</a:t>
            </a:r>
            <a:r>
              <a:rPr lang="en-US" sz="1000" b="1" u="sng" dirty="0"/>
              <a:t>Norway</a:t>
            </a:r>
          </a:p>
          <a:p>
            <a:pPr marL="173038" indent="-173038" algn="l" defTabSz="1087438"/>
            <a:r>
              <a:rPr lang="en-US" sz="1000" b="1" u="sng" dirty="0"/>
              <a:t>Bulgaria</a:t>
            </a:r>
            <a:r>
              <a:rPr lang="en-US" sz="1000" b="1" dirty="0"/>
              <a:t>	</a:t>
            </a:r>
            <a:r>
              <a:rPr lang="en-US" sz="1000" b="1" u="sng" dirty="0"/>
              <a:t>Iceland</a:t>
            </a:r>
            <a:r>
              <a:rPr lang="en-US" sz="1000" b="1" dirty="0"/>
              <a:t>	</a:t>
            </a:r>
            <a:r>
              <a:rPr lang="en-US" sz="1000" b="1" u="sng" dirty="0"/>
              <a:t>Poland</a:t>
            </a:r>
          </a:p>
          <a:p>
            <a:pPr marL="173038" indent="-173038" algn="l" defTabSz="1087438"/>
            <a:r>
              <a:rPr lang="en-US" sz="1000" b="1" u="sng" dirty="0"/>
              <a:t>Portuga</a:t>
            </a:r>
            <a:r>
              <a:rPr lang="en-US" sz="1000" b="1" dirty="0"/>
              <a:t>l	</a:t>
            </a:r>
            <a:r>
              <a:rPr lang="en-US" sz="1000" b="1" u="sng" dirty="0"/>
              <a:t>Romania</a:t>
            </a:r>
            <a:r>
              <a:rPr lang="en-US" sz="1000" b="1" dirty="0"/>
              <a:t>	</a:t>
            </a:r>
            <a:r>
              <a:rPr lang="en-US" sz="1000" b="1" u="sng" dirty="0"/>
              <a:t>Slovakia</a:t>
            </a:r>
          </a:p>
          <a:p>
            <a:pPr marL="173038" indent="-173038" algn="l" defTabSz="1087438"/>
            <a:r>
              <a:rPr lang="en-US" sz="1000" b="1" u="sng" dirty="0"/>
              <a:t>Slovenia</a:t>
            </a:r>
            <a:r>
              <a:rPr lang="en-US" sz="1000" b="1" dirty="0"/>
              <a:t>	</a:t>
            </a:r>
            <a:r>
              <a:rPr lang="en-US" sz="1000" b="1" u="sng" dirty="0"/>
              <a:t>Sweden</a:t>
            </a:r>
            <a:r>
              <a:rPr lang="en-US" sz="1000" b="1" dirty="0"/>
              <a:t>	</a:t>
            </a:r>
            <a:r>
              <a:rPr lang="en-US" sz="1000" b="1" u="sng" dirty="0"/>
              <a:t>Serbia</a:t>
            </a:r>
          </a:p>
          <a:p>
            <a:pPr marL="173038" indent="-173038" algn="l" defTabSz="1087438"/>
            <a:r>
              <a:rPr lang="en-US" sz="1000" b="1" u="sng" dirty="0"/>
              <a:t>Montenegro</a:t>
            </a:r>
            <a:r>
              <a:rPr lang="en-US" sz="1000" b="1" dirty="0"/>
              <a:t>	</a:t>
            </a:r>
            <a:r>
              <a:rPr lang="en-US" sz="1000" b="1" u="sng" dirty="0"/>
              <a:t>Switzerland</a:t>
            </a:r>
            <a:r>
              <a:rPr lang="en-US" sz="1000" b="1" dirty="0"/>
              <a:t>	</a:t>
            </a:r>
            <a:r>
              <a:rPr lang="en-US" sz="1000" b="1" u="sng" dirty="0"/>
              <a:t>Liechtenstein</a:t>
            </a:r>
          </a:p>
          <a:p>
            <a:pPr algn="l" defTabSz="1087438"/>
            <a:r>
              <a:rPr lang="en-US" sz="1000" b="1" u="sng" dirty="0" smtClean="0"/>
              <a:t>Bosnia/Herzegovina+</a:t>
            </a:r>
            <a:r>
              <a:rPr lang="en-US" sz="1000" b="1" dirty="0"/>
              <a:t>	</a:t>
            </a:r>
            <a:r>
              <a:rPr lang="en-US" sz="1000" b="1" u="sng" dirty="0" smtClean="0"/>
              <a:t>Russia</a:t>
            </a:r>
            <a:r>
              <a:rPr lang="en-US" sz="1000" b="1" dirty="0" smtClean="0"/>
              <a:t/>
            </a:r>
            <a:br>
              <a:rPr lang="en-US" sz="1000" b="1" dirty="0" smtClean="0"/>
            </a:br>
            <a:r>
              <a:rPr lang="en-US" sz="1000" b="1" u="sng" dirty="0" smtClean="0"/>
              <a:t>Belarus</a:t>
            </a:r>
            <a:r>
              <a:rPr lang="en-US" sz="1000" b="1" dirty="0"/>
              <a:t> </a:t>
            </a:r>
            <a:r>
              <a:rPr lang="en-US" sz="1000" b="1" dirty="0" smtClean="0"/>
              <a:t>	</a:t>
            </a:r>
            <a:r>
              <a:rPr lang="en-US" sz="1000" b="1" u="sng" dirty="0" smtClean="0"/>
              <a:t>Croatia</a:t>
            </a:r>
            <a:r>
              <a:rPr lang="en-US" sz="1000" b="1" dirty="0"/>
              <a:t>	</a:t>
            </a:r>
            <a:r>
              <a:rPr lang="en-US" sz="1000" b="1" u="sng" dirty="0" smtClean="0"/>
              <a:t>Turkey Ukraine</a:t>
            </a:r>
            <a:r>
              <a:rPr lang="en-US" sz="1000" b="1" dirty="0"/>
              <a:t>	</a:t>
            </a:r>
            <a:r>
              <a:rPr lang="en-US" sz="1000" b="1" u="sng" dirty="0" smtClean="0"/>
              <a:t>Macedonia</a:t>
            </a:r>
            <a:r>
              <a:rPr lang="en-US" sz="1000" b="1" dirty="0"/>
              <a:t>	</a:t>
            </a:r>
            <a:r>
              <a:rPr lang="en-US" sz="1000" b="1" u="sng" dirty="0" smtClean="0"/>
              <a:t>Albania</a:t>
            </a:r>
            <a:br>
              <a:rPr lang="en-US" sz="1000" b="1" u="sng" dirty="0" smtClean="0"/>
            </a:br>
            <a:r>
              <a:rPr lang="en-US" sz="1000" b="1" u="sng" dirty="0" smtClean="0"/>
              <a:t>Georgia</a:t>
            </a:r>
            <a:endParaRPr lang="en-US" sz="1000" b="1" u="sng" dirty="0"/>
          </a:p>
          <a:p>
            <a:pPr algn="l" defTabSz="1087438"/>
            <a:endParaRPr lang="en-US" sz="1000" b="1" u="sng" dirty="0"/>
          </a:p>
          <a:p>
            <a:pPr marL="173038" indent="-173038" algn="l" defTabSz="1087438"/>
            <a:endParaRPr lang="en-US" sz="1000" b="1" dirty="0"/>
          </a:p>
        </p:txBody>
      </p:sp>
      <p:sp>
        <p:nvSpPr>
          <p:cNvPr id="4109" name="AutoShape 13"/>
          <p:cNvSpPr>
            <a:spLocks noChangeArrowheads="1"/>
          </p:cNvSpPr>
          <p:nvPr/>
        </p:nvSpPr>
        <p:spPr bwMode="auto">
          <a:xfrm>
            <a:off x="0" y="1120775"/>
            <a:ext cx="2547938" cy="1793875"/>
          </a:xfrm>
          <a:prstGeom prst="wedgeRectCallout">
            <a:avLst>
              <a:gd name="adj1" fmla="val 48690"/>
              <a:gd name="adj2" fmla="val 100972"/>
            </a:avLst>
          </a:prstGeom>
          <a:solidFill>
            <a:schemeClr val="bg1">
              <a:alpha val="50980"/>
            </a:schemeClr>
          </a:solidFill>
          <a:ln w="222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3038" indent="-173038" algn="l" defTabSz="1087438"/>
            <a:r>
              <a:rPr lang="en-US" sz="1000" b="1" u="sng" dirty="0"/>
              <a:t>Caribbean &amp; Central America:</a:t>
            </a:r>
          </a:p>
          <a:p>
            <a:pPr marL="173038" indent="-173038" algn="l" defTabSz="1087438"/>
            <a:endParaRPr lang="en-US" sz="1000" b="1" dirty="0"/>
          </a:p>
          <a:p>
            <a:pPr marL="173038" indent="-173038" algn="l" defTabSz="1087438"/>
            <a:endParaRPr lang="en-US" sz="1000" b="1" dirty="0"/>
          </a:p>
          <a:p>
            <a:pPr marL="173038" indent="-173038" algn="l" defTabSz="1087438"/>
            <a:r>
              <a:rPr lang="en-US" sz="1000" b="1" u="sng" dirty="0"/>
              <a:t>Costa Rica </a:t>
            </a:r>
            <a:r>
              <a:rPr lang="en-US" sz="1000" b="1" dirty="0"/>
              <a:t>           </a:t>
            </a:r>
            <a:r>
              <a:rPr lang="en-US" sz="1000" b="1" u="sng" dirty="0"/>
              <a:t>Trinidad</a:t>
            </a:r>
            <a:r>
              <a:rPr lang="en-US" sz="1000" b="1" dirty="0"/>
              <a:t>/Tobago</a:t>
            </a:r>
          </a:p>
          <a:p>
            <a:pPr marL="173038" indent="-173038" algn="l" defTabSz="1087438"/>
            <a:r>
              <a:rPr lang="en-US" sz="1000" b="1" u="sng" dirty="0"/>
              <a:t>Puerto Rico</a:t>
            </a:r>
            <a:r>
              <a:rPr lang="en-US" sz="1000" b="1" dirty="0"/>
              <a:t>	</a:t>
            </a:r>
            <a:r>
              <a:rPr lang="en-US" sz="1000" b="1" u="sng" dirty="0"/>
              <a:t>El Salvador</a:t>
            </a:r>
          </a:p>
          <a:p>
            <a:pPr marL="173038" indent="-173038" algn="l" defTabSz="1087438"/>
            <a:r>
              <a:rPr lang="en-US" sz="1000" b="1" u="sng" dirty="0"/>
              <a:t>Guatemala</a:t>
            </a:r>
            <a:r>
              <a:rPr lang="en-US" sz="1000" b="1" dirty="0"/>
              <a:t>	</a:t>
            </a:r>
            <a:r>
              <a:rPr lang="en-US" sz="1000" b="1" u="sng" dirty="0" smtClean="0"/>
              <a:t>Honduras</a:t>
            </a:r>
            <a:endParaRPr lang="en-US" sz="1000" b="1" u="sng" dirty="0"/>
          </a:p>
          <a:p>
            <a:pPr marL="173038" indent="-173038" algn="l" defTabSz="1087438"/>
            <a:r>
              <a:rPr lang="en-US" sz="1000" b="1" u="sng" dirty="0" smtClean="0"/>
              <a:t>Curacao </a:t>
            </a:r>
            <a:r>
              <a:rPr lang="en-US" sz="1000" b="1" dirty="0"/>
              <a:t>	</a:t>
            </a:r>
            <a:r>
              <a:rPr lang="en-US" sz="1000" b="1" u="sng" dirty="0" smtClean="0"/>
              <a:t>Nicaragua+</a:t>
            </a:r>
            <a:endParaRPr lang="en-US" sz="1000" b="1" u="sng" dirty="0"/>
          </a:p>
          <a:p>
            <a:pPr marL="173038" indent="-173038" algn="l" defTabSz="1087438"/>
            <a:r>
              <a:rPr lang="en-US" sz="1000" b="1" u="sng" dirty="0"/>
              <a:t>Bermuda</a:t>
            </a:r>
            <a:r>
              <a:rPr lang="en-US" sz="1000" b="1" dirty="0"/>
              <a:t>	</a:t>
            </a:r>
            <a:r>
              <a:rPr lang="en-US" sz="1000" b="1" u="sng" dirty="0"/>
              <a:t>Panama</a:t>
            </a:r>
          </a:p>
          <a:p>
            <a:pPr marL="173038" indent="-173038" algn="l" defTabSz="1087438"/>
            <a:r>
              <a:rPr lang="en-US" sz="1000" b="1" u="sng" dirty="0"/>
              <a:t>Bahamas</a:t>
            </a:r>
            <a:r>
              <a:rPr lang="en-US" sz="1000" b="1" dirty="0"/>
              <a:t>	</a:t>
            </a:r>
            <a:r>
              <a:rPr lang="en-US" sz="1000" b="1" u="sng" dirty="0"/>
              <a:t>Cayman Islands</a:t>
            </a:r>
          </a:p>
          <a:p>
            <a:pPr marL="173038" indent="-173038" algn="l" defTabSz="1087438"/>
            <a:r>
              <a:rPr lang="en-US" sz="1000" b="1" u="sng" dirty="0"/>
              <a:t>Barbados</a:t>
            </a:r>
            <a:r>
              <a:rPr lang="en-US" sz="1000" b="1" dirty="0"/>
              <a:t>	</a:t>
            </a:r>
            <a:r>
              <a:rPr lang="en-US" sz="1000" b="1" u="sng" dirty="0"/>
              <a:t>Aruba</a:t>
            </a:r>
          </a:p>
          <a:p>
            <a:pPr marL="173038" indent="-173038" algn="l" defTabSz="1087438"/>
            <a:r>
              <a:rPr lang="en-US" sz="1000" b="1" u="sng" dirty="0"/>
              <a:t>Jamaica</a:t>
            </a:r>
            <a:r>
              <a:rPr lang="en-US" sz="1000" b="1" dirty="0"/>
              <a:t>	</a:t>
            </a:r>
            <a:r>
              <a:rPr lang="en-US" sz="1000" b="1" u="sng" dirty="0"/>
              <a:t>Dominican Republic</a:t>
            </a:r>
          </a:p>
        </p:txBody>
      </p:sp>
      <p:sp>
        <p:nvSpPr>
          <p:cNvPr id="4110" name="Text Box 14"/>
          <p:cNvSpPr txBox="1">
            <a:spLocks noChangeArrowheads="1"/>
          </p:cNvSpPr>
          <p:nvPr/>
        </p:nvSpPr>
        <p:spPr bwMode="auto">
          <a:xfrm>
            <a:off x="2438400" y="3629025"/>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r>
              <a:rPr lang="en-US" sz="2000" b="1"/>
              <a:t>16</a:t>
            </a:r>
          </a:p>
        </p:txBody>
      </p:sp>
      <p:sp>
        <p:nvSpPr>
          <p:cNvPr id="4112" name="Rectangle 22"/>
          <p:cNvSpPr>
            <a:spLocks noChangeArrowheads="1"/>
          </p:cNvSpPr>
          <p:nvPr/>
        </p:nvSpPr>
        <p:spPr bwMode="auto">
          <a:xfrm>
            <a:off x="4277118" y="5237122"/>
            <a:ext cx="2531334" cy="338554"/>
          </a:xfrm>
          <a:prstGeom prst="rect">
            <a:avLst/>
          </a:prstGeom>
          <a:solidFill>
            <a:srgbClr val="FFFF66">
              <a:alpha val="39999"/>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l">
              <a:spcBef>
                <a:spcPct val="20000"/>
              </a:spcBef>
              <a:buClr>
                <a:schemeClr val="tx1"/>
              </a:buClr>
              <a:buFont typeface="Arial" charset="0"/>
              <a:buNone/>
            </a:pPr>
            <a:r>
              <a:rPr lang="en-US" sz="1600" b="1" dirty="0" smtClean="0">
                <a:ea typeface="MS PGothic" pitchFamily="34" charset="-128"/>
              </a:rPr>
              <a:t>133 </a:t>
            </a:r>
            <a:r>
              <a:rPr lang="en-US" sz="1600" b="1" dirty="0" err="1" smtClean="0">
                <a:ea typeface="MS PGothic" pitchFamily="34" charset="-128"/>
              </a:rPr>
              <a:t>Ülkes</a:t>
            </a:r>
            <a:r>
              <a:rPr lang="en-US" sz="1600" b="1" dirty="0" smtClean="0">
                <a:ea typeface="MS PGothic" pitchFamily="34" charset="-128"/>
              </a:rPr>
              <a:t> (28 GAVI-eligible</a:t>
            </a:r>
            <a:r>
              <a:rPr lang="en-US" sz="1600" b="1" dirty="0">
                <a:ea typeface="MS PGothic" pitchFamily="34" charset="-128"/>
              </a:rPr>
              <a:t>)</a:t>
            </a:r>
          </a:p>
        </p:txBody>
      </p:sp>
      <p:sp>
        <p:nvSpPr>
          <p:cNvPr id="4113" name="Text Box 23"/>
          <p:cNvSpPr txBox="1">
            <a:spLocks noChangeArrowheads="1"/>
          </p:cNvSpPr>
          <p:nvPr/>
        </p:nvSpPr>
        <p:spPr bwMode="auto">
          <a:xfrm>
            <a:off x="4114800" y="5919053"/>
            <a:ext cx="4876800" cy="861774"/>
          </a:xfrm>
          <a:prstGeom prst="rect">
            <a:avLst/>
          </a:prstGeom>
          <a:solidFill>
            <a:schemeClr val="hlink">
              <a:alpha val="61176"/>
            </a:schemeClr>
          </a:solidFill>
          <a:ln w="76200" cmpd="tri">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US" sz="1000" b="1" u="sng" dirty="0" smtClean="0">
                <a:solidFill>
                  <a:schemeClr val="bg1"/>
                </a:solidFill>
              </a:rPr>
              <a:t>+GAVI </a:t>
            </a:r>
            <a:r>
              <a:rPr lang="en-US" sz="1000" b="1" u="sng" dirty="0">
                <a:solidFill>
                  <a:schemeClr val="bg1"/>
                </a:solidFill>
              </a:rPr>
              <a:t>– Eligible Registration Approvals </a:t>
            </a:r>
            <a:r>
              <a:rPr lang="en-US" sz="1000" b="1" u="sng" dirty="0" smtClean="0">
                <a:solidFill>
                  <a:schemeClr val="bg1"/>
                </a:solidFill>
              </a:rPr>
              <a:t>(28 out of 56): </a:t>
            </a:r>
            <a:r>
              <a:rPr lang="en-US" sz="1000" dirty="0" smtClean="0">
                <a:solidFill>
                  <a:schemeClr val="bg1"/>
                </a:solidFill>
              </a:rPr>
              <a:t>Bolivia, Bosnia/Herzegovina, Burkina </a:t>
            </a:r>
            <a:r>
              <a:rPr lang="en-US" sz="1000" dirty="0">
                <a:solidFill>
                  <a:schemeClr val="bg1"/>
                </a:solidFill>
              </a:rPr>
              <a:t>Faso, Cameroon, Central African Republic, Chad, Congo (DR), Cote </a:t>
            </a:r>
            <a:r>
              <a:rPr lang="en-US" sz="1000" dirty="0" smtClean="0">
                <a:solidFill>
                  <a:schemeClr val="bg1"/>
                </a:solidFill>
              </a:rPr>
              <a:t>d’Ivoire, Ethiopia</a:t>
            </a:r>
            <a:r>
              <a:rPr lang="en-US" sz="1000" dirty="0">
                <a:solidFill>
                  <a:schemeClr val="bg1"/>
                </a:solidFill>
              </a:rPr>
              <a:t>, </a:t>
            </a:r>
            <a:r>
              <a:rPr lang="en-US" sz="1000" dirty="0" smtClean="0">
                <a:solidFill>
                  <a:schemeClr val="bg1"/>
                </a:solidFill>
              </a:rPr>
              <a:t>Ghana, Guinea </a:t>
            </a:r>
            <a:r>
              <a:rPr lang="en-US" sz="1000" dirty="0">
                <a:solidFill>
                  <a:schemeClr val="bg1"/>
                </a:solidFill>
              </a:rPr>
              <a:t>(Conakry), India, </a:t>
            </a:r>
            <a:r>
              <a:rPr lang="en-US" sz="1000" dirty="0" smtClean="0">
                <a:solidFill>
                  <a:schemeClr val="bg1"/>
                </a:solidFill>
              </a:rPr>
              <a:t>Kenya</a:t>
            </a:r>
            <a:r>
              <a:rPr lang="en-US" sz="1000" dirty="0">
                <a:solidFill>
                  <a:schemeClr val="bg1"/>
                </a:solidFill>
              </a:rPr>
              <a:t>, Kyrgyzstan, Malawi, Mali, Mauritania, Nicaragua, </a:t>
            </a:r>
            <a:r>
              <a:rPr lang="en-US" sz="1000" dirty="0" smtClean="0">
                <a:solidFill>
                  <a:schemeClr val="bg1"/>
                </a:solidFill>
              </a:rPr>
              <a:t>Niger, Nigeria</a:t>
            </a:r>
            <a:r>
              <a:rPr lang="en-US" sz="1000" dirty="0">
                <a:solidFill>
                  <a:schemeClr val="bg1"/>
                </a:solidFill>
              </a:rPr>
              <a:t>, Pakistan, </a:t>
            </a:r>
            <a:r>
              <a:rPr lang="en-US" sz="1000" dirty="0" smtClean="0">
                <a:solidFill>
                  <a:schemeClr val="bg1"/>
                </a:solidFill>
              </a:rPr>
              <a:t>Rwanda, Tanzania</a:t>
            </a:r>
            <a:r>
              <a:rPr lang="en-US" sz="1000" dirty="0">
                <a:solidFill>
                  <a:schemeClr val="bg1"/>
                </a:solidFill>
              </a:rPr>
              <a:t>, Togo, </a:t>
            </a:r>
            <a:r>
              <a:rPr lang="en-US" sz="1000" dirty="0" smtClean="0">
                <a:solidFill>
                  <a:schemeClr val="bg1"/>
                </a:solidFill>
              </a:rPr>
              <a:t> Uganda</a:t>
            </a:r>
            <a:r>
              <a:rPr lang="en-US" sz="1000" dirty="0">
                <a:solidFill>
                  <a:schemeClr val="bg1"/>
                </a:solidFill>
              </a:rPr>
              <a:t>, </a:t>
            </a:r>
            <a:r>
              <a:rPr lang="en-US" sz="1000" dirty="0" smtClean="0">
                <a:solidFill>
                  <a:schemeClr val="bg1"/>
                </a:solidFill>
              </a:rPr>
              <a:t>Uzbekistan</a:t>
            </a:r>
            <a:r>
              <a:rPr lang="en-US" sz="1000" dirty="0">
                <a:solidFill>
                  <a:schemeClr val="bg1"/>
                </a:solidFill>
              </a:rPr>
              <a:t>, Vietnam, </a:t>
            </a:r>
            <a:r>
              <a:rPr lang="en-US" sz="1000" dirty="0" smtClean="0">
                <a:solidFill>
                  <a:schemeClr val="bg1"/>
                </a:solidFill>
              </a:rPr>
              <a:t>Zambia, Bangladesh</a:t>
            </a:r>
            <a:endParaRPr lang="en-US" sz="1000" dirty="0">
              <a:solidFill>
                <a:schemeClr val="bg1"/>
              </a:solidFill>
            </a:endParaRPr>
          </a:p>
        </p:txBody>
      </p:sp>
      <p:sp>
        <p:nvSpPr>
          <p:cNvPr id="2" name="Title 1"/>
          <p:cNvSpPr>
            <a:spLocks noGrp="1"/>
          </p:cNvSpPr>
          <p:nvPr>
            <p:ph type="title"/>
          </p:nvPr>
        </p:nvSpPr>
        <p:spPr/>
        <p:txBody>
          <a:bodyPr>
            <a:normAutofit/>
          </a:bodyPr>
          <a:lstStyle/>
          <a:p>
            <a:r>
              <a:rPr lang="en-US" dirty="0" err="1" smtClean="0"/>
              <a:t>qHPV</a:t>
            </a:r>
            <a:r>
              <a:rPr lang="en-US" dirty="0" smtClean="0"/>
              <a:t> </a:t>
            </a:r>
            <a:r>
              <a:rPr lang="en-US" dirty="0" err="1" smtClean="0"/>
              <a:t>Aşısı</a:t>
            </a:r>
            <a:r>
              <a:rPr lang="en-US" dirty="0" smtClean="0"/>
              <a:t> </a:t>
            </a:r>
            <a:r>
              <a:rPr lang="en-US" dirty="0" err="1" smtClean="0"/>
              <a:t>Onaylı</a:t>
            </a:r>
            <a:r>
              <a:rPr lang="en-US" dirty="0" smtClean="0"/>
              <a:t> </a:t>
            </a:r>
            <a:r>
              <a:rPr lang="en-US" dirty="0" err="1" smtClean="0"/>
              <a:t>Ülkeler</a:t>
            </a:r>
            <a:r>
              <a:rPr lang="en-US" dirty="0" smtClean="0"/>
              <a:t/>
            </a:r>
            <a:br>
              <a:rPr lang="en-US" dirty="0" smtClean="0"/>
            </a:br>
            <a:endParaRPr lang="en-US" dirty="0"/>
          </a:p>
        </p:txBody>
      </p:sp>
    </p:spTree>
    <p:extLst>
      <p:ext uri="{BB962C8B-B14F-4D97-AF65-F5344CB8AC3E}">
        <p14:creationId xmlns:p14="http://schemas.microsoft.com/office/powerpoint/2010/main" val="3156205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normAutofit/>
          </a:bodyPr>
          <a:lstStyle/>
          <a:p>
            <a:r>
              <a:rPr lang="tr-TR" dirty="0" err="1" smtClean="0"/>
              <a:t>Cx</a:t>
            </a:r>
            <a:r>
              <a:rPr lang="tr-TR" dirty="0" smtClean="0"/>
              <a:t> </a:t>
            </a:r>
            <a:r>
              <a:rPr lang="tr-TR" dirty="0" err="1" smtClean="0"/>
              <a:t>Ca</a:t>
            </a:r>
            <a:r>
              <a:rPr lang="tr-TR" dirty="0" smtClean="0"/>
              <a:t> Ölüm Oranları ve Aşı Uygulamaları</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1239" y="1628800"/>
            <a:ext cx="8461522" cy="4254476"/>
          </a:xfrm>
        </p:spPr>
      </p:pic>
      <p:sp>
        <p:nvSpPr>
          <p:cNvPr id="5" name="Altbilgi Yer Tutucusu 4"/>
          <p:cNvSpPr>
            <a:spLocks noGrp="1"/>
          </p:cNvSpPr>
          <p:nvPr>
            <p:ph type="ftr" sz="quarter" idx="11"/>
          </p:nvPr>
        </p:nvSpPr>
        <p:spPr/>
        <p:txBody>
          <a:bodyPr/>
          <a:lstStyle/>
          <a:p>
            <a:r>
              <a:rPr lang="en-US" dirty="0" smtClean="0"/>
              <a:t>GAVI: Global Alliance for Vaccines and Immunization</a:t>
            </a:r>
            <a:r>
              <a:rPr lang="tr-TR" dirty="0" smtClean="0"/>
              <a:t>, 2014</a:t>
            </a:r>
            <a:endParaRPr lang="tr-TR" dirty="0"/>
          </a:p>
        </p:txBody>
      </p:sp>
    </p:spTree>
    <p:extLst>
      <p:ext uri="{BB962C8B-B14F-4D97-AF65-F5344CB8AC3E}">
        <p14:creationId xmlns:p14="http://schemas.microsoft.com/office/powerpoint/2010/main" val="29436597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6" name="Freeform 3"/>
          <p:cNvSpPr>
            <a:spLocks/>
          </p:cNvSpPr>
          <p:nvPr/>
        </p:nvSpPr>
        <p:spPr bwMode="auto">
          <a:xfrm>
            <a:off x="5053013" y="3687763"/>
            <a:ext cx="55562" cy="50800"/>
          </a:xfrm>
          <a:custGeom>
            <a:avLst/>
            <a:gdLst>
              <a:gd name="T0" fmla="*/ 0 w 30"/>
              <a:gd name="T1" fmla="*/ 2147483647 h 27"/>
              <a:gd name="T2" fmla="*/ 2147483647 w 30"/>
              <a:gd name="T3" fmla="*/ 2147483647 h 27"/>
              <a:gd name="T4" fmla="*/ 2147483647 w 30"/>
              <a:gd name="T5" fmla="*/ 2147483647 h 27"/>
              <a:gd name="T6" fmla="*/ 2147483647 w 30"/>
              <a:gd name="T7" fmla="*/ 2147483647 h 27"/>
              <a:gd name="T8" fmla="*/ 2147483647 w 30"/>
              <a:gd name="T9" fmla="*/ 0 h 27"/>
              <a:gd name="T10" fmla="*/ 2147483647 w 30"/>
              <a:gd name="T11" fmla="*/ 2147483647 h 27"/>
              <a:gd name="T12" fmla="*/ 2147483647 w 30"/>
              <a:gd name="T13" fmla="*/ 2147483647 h 27"/>
              <a:gd name="T14" fmla="*/ 2147483647 w 30"/>
              <a:gd name="T15" fmla="*/ 2147483647 h 27"/>
              <a:gd name="T16" fmla="*/ 2147483647 w 30"/>
              <a:gd name="T17" fmla="*/ 2147483647 h 27"/>
              <a:gd name="T18" fmla="*/ 2147483647 w 30"/>
              <a:gd name="T19" fmla="*/ 2147483647 h 27"/>
              <a:gd name="T20" fmla="*/ 2147483647 w 30"/>
              <a:gd name="T21" fmla="*/ 2147483647 h 27"/>
              <a:gd name="T22" fmla="*/ 2147483647 w 30"/>
              <a:gd name="T23" fmla="*/ 2147483647 h 27"/>
              <a:gd name="T24" fmla="*/ 0 w 30"/>
              <a:gd name="T25" fmla="*/ 2147483647 h 27"/>
              <a:gd name="T26" fmla="*/ 0 w 30"/>
              <a:gd name="T27" fmla="*/ 2147483647 h 27"/>
              <a:gd name="T28" fmla="*/ 0 w 30"/>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27">
                <a:moveTo>
                  <a:pt x="0" y="6"/>
                </a:moveTo>
                <a:lnTo>
                  <a:pt x="3" y="3"/>
                </a:lnTo>
                <a:lnTo>
                  <a:pt x="6" y="3"/>
                </a:lnTo>
                <a:lnTo>
                  <a:pt x="9" y="3"/>
                </a:lnTo>
                <a:lnTo>
                  <a:pt x="12" y="0"/>
                </a:lnTo>
                <a:lnTo>
                  <a:pt x="24" y="3"/>
                </a:lnTo>
                <a:lnTo>
                  <a:pt x="27" y="6"/>
                </a:lnTo>
                <a:lnTo>
                  <a:pt x="30" y="18"/>
                </a:lnTo>
                <a:lnTo>
                  <a:pt x="24" y="21"/>
                </a:lnTo>
                <a:lnTo>
                  <a:pt x="21" y="21"/>
                </a:lnTo>
                <a:lnTo>
                  <a:pt x="12" y="24"/>
                </a:lnTo>
                <a:lnTo>
                  <a:pt x="6" y="27"/>
                </a:lnTo>
                <a:lnTo>
                  <a:pt x="0" y="21"/>
                </a:lnTo>
                <a:lnTo>
                  <a:pt x="0" y="18"/>
                </a:lnTo>
                <a:lnTo>
                  <a:pt x="0" y="6"/>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077" name="Freeform 4"/>
          <p:cNvSpPr>
            <a:spLocks/>
          </p:cNvSpPr>
          <p:nvPr/>
        </p:nvSpPr>
        <p:spPr bwMode="auto">
          <a:xfrm>
            <a:off x="4708525" y="3427413"/>
            <a:ext cx="15875" cy="23812"/>
          </a:xfrm>
          <a:custGeom>
            <a:avLst/>
            <a:gdLst>
              <a:gd name="T0" fmla="*/ 2147483647 w 9"/>
              <a:gd name="T1" fmla="*/ 2147483647 h 12"/>
              <a:gd name="T2" fmla="*/ 2147483647 w 9"/>
              <a:gd name="T3" fmla="*/ 2147483647 h 12"/>
              <a:gd name="T4" fmla="*/ 2147483647 w 9"/>
              <a:gd name="T5" fmla="*/ 2147483647 h 12"/>
              <a:gd name="T6" fmla="*/ 2147483647 w 9"/>
              <a:gd name="T7" fmla="*/ 0 h 12"/>
              <a:gd name="T8" fmla="*/ 2147483647 w 9"/>
              <a:gd name="T9" fmla="*/ 0 h 12"/>
              <a:gd name="T10" fmla="*/ 0 w 9"/>
              <a:gd name="T11" fmla="*/ 0 h 12"/>
              <a:gd name="T12" fmla="*/ 0 w 9"/>
              <a:gd name="T13" fmla="*/ 2147483647 h 12"/>
              <a:gd name="T14" fmla="*/ 0 w 9"/>
              <a:gd name="T15" fmla="*/ 2147483647 h 12"/>
              <a:gd name="T16" fmla="*/ 2147483647 w 9"/>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12">
                <a:moveTo>
                  <a:pt x="6" y="12"/>
                </a:moveTo>
                <a:lnTo>
                  <a:pt x="9" y="6"/>
                </a:lnTo>
                <a:lnTo>
                  <a:pt x="6" y="3"/>
                </a:lnTo>
                <a:lnTo>
                  <a:pt x="6" y="0"/>
                </a:lnTo>
                <a:lnTo>
                  <a:pt x="3" y="0"/>
                </a:lnTo>
                <a:lnTo>
                  <a:pt x="0" y="0"/>
                </a:lnTo>
                <a:lnTo>
                  <a:pt x="0" y="3"/>
                </a:lnTo>
                <a:lnTo>
                  <a:pt x="0" y="12"/>
                </a:lnTo>
                <a:lnTo>
                  <a:pt x="6" y="12"/>
                </a:lnTo>
                <a:close/>
              </a:path>
            </a:pathLst>
          </a:custGeom>
          <a:solidFill>
            <a:srgbClr val="CCECFF"/>
          </a:solidFill>
          <a:ln w="3175" cmpd="sng">
            <a:solidFill>
              <a:srgbClr val="777777"/>
            </a:solidFill>
            <a:round/>
            <a:headEnd/>
            <a:tailEnd/>
          </a:ln>
        </p:spPr>
        <p:txBody>
          <a:bodyPr/>
          <a:lstStyle/>
          <a:p>
            <a:endParaRPr lang="en-US"/>
          </a:p>
        </p:txBody>
      </p:sp>
      <p:sp>
        <p:nvSpPr>
          <p:cNvPr id="3078" name="Freeform 5"/>
          <p:cNvSpPr>
            <a:spLocks/>
          </p:cNvSpPr>
          <p:nvPr/>
        </p:nvSpPr>
        <p:spPr bwMode="auto">
          <a:xfrm>
            <a:off x="4708525" y="3427413"/>
            <a:ext cx="15875" cy="23812"/>
          </a:xfrm>
          <a:custGeom>
            <a:avLst/>
            <a:gdLst>
              <a:gd name="T0" fmla="*/ 2147483647 w 9"/>
              <a:gd name="T1" fmla="*/ 2147483647 h 12"/>
              <a:gd name="T2" fmla="*/ 2147483647 w 9"/>
              <a:gd name="T3" fmla="*/ 2147483647 h 12"/>
              <a:gd name="T4" fmla="*/ 2147483647 w 9"/>
              <a:gd name="T5" fmla="*/ 2147483647 h 12"/>
              <a:gd name="T6" fmla="*/ 2147483647 w 9"/>
              <a:gd name="T7" fmla="*/ 0 h 12"/>
              <a:gd name="T8" fmla="*/ 2147483647 w 9"/>
              <a:gd name="T9" fmla="*/ 0 h 12"/>
              <a:gd name="T10" fmla="*/ 0 w 9"/>
              <a:gd name="T11" fmla="*/ 0 h 12"/>
              <a:gd name="T12" fmla="*/ 0 w 9"/>
              <a:gd name="T13" fmla="*/ 2147483647 h 12"/>
              <a:gd name="T14" fmla="*/ 0 w 9"/>
              <a:gd name="T15" fmla="*/ 2147483647 h 12"/>
              <a:gd name="T16" fmla="*/ 2147483647 w 9"/>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12">
                <a:moveTo>
                  <a:pt x="6" y="12"/>
                </a:moveTo>
                <a:lnTo>
                  <a:pt x="9" y="6"/>
                </a:lnTo>
                <a:lnTo>
                  <a:pt x="6" y="3"/>
                </a:lnTo>
                <a:lnTo>
                  <a:pt x="6" y="0"/>
                </a:lnTo>
                <a:lnTo>
                  <a:pt x="3" y="0"/>
                </a:lnTo>
                <a:lnTo>
                  <a:pt x="0" y="0"/>
                </a:lnTo>
                <a:lnTo>
                  <a:pt x="0" y="3"/>
                </a:lnTo>
                <a:lnTo>
                  <a:pt x="0" y="12"/>
                </a:lnTo>
                <a:lnTo>
                  <a:pt x="6" y="12"/>
                </a:lnTo>
              </a:path>
            </a:pathLst>
          </a:custGeom>
          <a:solidFill>
            <a:srgbClr val="CCECFF"/>
          </a:solidFill>
          <a:ln w="3175" cmpd="sng">
            <a:solidFill>
              <a:srgbClr val="777777"/>
            </a:solidFill>
            <a:prstDash val="solid"/>
            <a:round/>
            <a:headEnd/>
            <a:tailEnd/>
          </a:ln>
        </p:spPr>
        <p:txBody>
          <a:bodyPr/>
          <a:lstStyle/>
          <a:p>
            <a:endParaRPr lang="en-US"/>
          </a:p>
        </p:txBody>
      </p:sp>
      <p:sp>
        <p:nvSpPr>
          <p:cNvPr id="3079" name="Freeform 6"/>
          <p:cNvSpPr>
            <a:spLocks/>
          </p:cNvSpPr>
          <p:nvPr/>
        </p:nvSpPr>
        <p:spPr bwMode="auto">
          <a:xfrm>
            <a:off x="7227888" y="4656138"/>
            <a:ext cx="34925" cy="26987"/>
          </a:xfrm>
          <a:custGeom>
            <a:avLst/>
            <a:gdLst>
              <a:gd name="T0" fmla="*/ 0 w 18"/>
              <a:gd name="T1" fmla="*/ 2147483647 h 15"/>
              <a:gd name="T2" fmla="*/ 2147483647 w 18"/>
              <a:gd name="T3" fmla="*/ 2147483647 h 15"/>
              <a:gd name="T4" fmla="*/ 2147483647 w 18"/>
              <a:gd name="T5" fmla="*/ 2147483647 h 15"/>
              <a:gd name="T6" fmla="*/ 2147483647 w 18"/>
              <a:gd name="T7" fmla="*/ 2147483647 h 15"/>
              <a:gd name="T8" fmla="*/ 2147483647 w 18"/>
              <a:gd name="T9" fmla="*/ 2147483647 h 15"/>
              <a:gd name="T10" fmla="*/ 2147483647 w 18"/>
              <a:gd name="T11" fmla="*/ 2147483647 h 15"/>
              <a:gd name="T12" fmla="*/ 2147483647 w 18"/>
              <a:gd name="T13" fmla="*/ 2147483647 h 15"/>
              <a:gd name="T14" fmla="*/ 2147483647 w 18"/>
              <a:gd name="T15" fmla="*/ 2147483647 h 15"/>
              <a:gd name="T16" fmla="*/ 2147483647 w 18"/>
              <a:gd name="T17" fmla="*/ 2147483647 h 15"/>
              <a:gd name="T18" fmla="*/ 2147483647 w 18"/>
              <a:gd name="T19" fmla="*/ 2147483647 h 15"/>
              <a:gd name="T20" fmla="*/ 2147483647 w 18"/>
              <a:gd name="T21" fmla="*/ 0 h 15"/>
              <a:gd name="T22" fmla="*/ 2147483647 w 18"/>
              <a:gd name="T23" fmla="*/ 2147483647 h 15"/>
              <a:gd name="T24" fmla="*/ 0 w 18"/>
              <a:gd name="T25" fmla="*/ 2147483647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5">
                <a:moveTo>
                  <a:pt x="0" y="6"/>
                </a:moveTo>
                <a:lnTo>
                  <a:pt x="9" y="15"/>
                </a:lnTo>
                <a:lnTo>
                  <a:pt x="9" y="12"/>
                </a:lnTo>
                <a:lnTo>
                  <a:pt x="9" y="6"/>
                </a:lnTo>
                <a:lnTo>
                  <a:pt x="12" y="3"/>
                </a:lnTo>
                <a:lnTo>
                  <a:pt x="15" y="9"/>
                </a:lnTo>
                <a:lnTo>
                  <a:pt x="18" y="9"/>
                </a:lnTo>
                <a:lnTo>
                  <a:pt x="18" y="6"/>
                </a:lnTo>
                <a:lnTo>
                  <a:pt x="15" y="3"/>
                </a:lnTo>
                <a:lnTo>
                  <a:pt x="12" y="3"/>
                </a:lnTo>
                <a:lnTo>
                  <a:pt x="12" y="0"/>
                </a:lnTo>
                <a:lnTo>
                  <a:pt x="6" y="6"/>
                </a:lnTo>
                <a:lnTo>
                  <a:pt x="0" y="6"/>
                </a:lnTo>
              </a:path>
            </a:pathLst>
          </a:custGeom>
          <a:solidFill>
            <a:srgbClr val="CCECFF"/>
          </a:solidFill>
          <a:ln w="3175" cmpd="sng">
            <a:solidFill>
              <a:srgbClr val="777777"/>
            </a:solidFill>
            <a:prstDash val="solid"/>
            <a:round/>
            <a:headEnd/>
            <a:tailEnd/>
          </a:ln>
        </p:spPr>
        <p:txBody>
          <a:bodyPr/>
          <a:lstStyle/>
          <a:p>
            <a:endParaRPr lang="en-US"/>
          </a:p>
        </p:txBody>
      </p:sp>
      <p:sp>
        <p:nvSpPr>
          <p:cNvPr id="3080" name="Freeform 7"/>
          <p:cNvSpPr>
            <a:spLocks/>
          </p:cNvSpPr>
          <p:nvPr/>
        </p:nvSpPr>
        <p:spPr bwMode="auto">
          <a:xfrm>
            <a:off x="4162425" y="4465638"/>
            <a:ext cx="74613" cy="17462"/>
          </a:xfrm>
          <a:custGeom>
            <a:avLst/>
            <a:gdLst>
              <a:gd name="T0" fmla="*/ 2147483647 w 39"/>
              <a:gd name="T1" fmla="*/ 2147483647 h 9"/>
              <a:gd name="T2" fmla="*/ 2147483647 w 39"/>
              <a:gd name="T3" fmla="*/ 2147483647 h 9"/>
              <a:gd name="T4" fmla="*/ 2147483647 w 39"/>
              <a:gd name="T5" fmla="*/ 0 h 9"/>
              <a:gd name="T6" fmla="*/ 2147483647 w 39"/>
              <a:gd name="T7" fmla="*/ 0 h 9"/>
              <a:gd name="T8" fmla="*/ 2147483647 w 39"/>
              <a:gd name="T9" fmla="*/ 2147483647 h 9"/>
              <a:gd name="T10" fmla="*/ 2147483647 w 39"/>
              <a:gd name="T11" fmla="*/ 2147483647 h 9"/>
              <a:gd name="T12" fmla="*/ 2147483647 w 39"/>
              <a:gd name="T13" fmla="*/ 2147483647 h 9"/>
              <a:gd name="T14" fmla="*/ 2147483647 w 39"/>
              <a:gd name="T15" fmla="*/ 2147483647 h 9"/>
              <a:gd name="T16" fmla="*/ 2147483647 w 39"/>
              <a:gd name="T17" fmla="*/ 2147483647 h 9"/>
              <a:gd name="T18" fmla="*/ 2147483647 w 39"/>
              <a:gd name="T19" fmla="*/ 2147483647 h 9"/>
              <a:gd name="T20" fmla="*/ 2147483647 w 39"/>
              <a:gd name="T21" fmla="*/ 2147483647 h 9"/>
              <a:gd name="T22" fmla="*/ 2147483647 w 39"/>
              <a:gd name="T23" fmla="*/ 2147483647 h 9"/>
              <a:gd name="T24" fmla="*/ 2147483647 w 39"/>
              <a:gd name="T25" fmla="*/ 2147483647 h 9"/>
              <a:gd name="T26" fmla="*/ 0 w 39"/>
              <a:gd name="T27" fmla="*/ 2147483647 h 9"/>
              <a:gd name="T28" fmla="*/ 0 w 39"/>
              <a:gd name="T29" fmla="*/ 2147483647 h 9"/>
              <a:gd name="T30" fmla="*/ 2147483647 w 39"/>
              <a:gd name="T31" fmla="*/ 2147483647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9" h="9">
                <a:moveTo>
                  <a:pt x="3" y="3"/>
                </a:moveTo>
                <a:lnTo>
                  <a:pt x="18" y="3"/>
                </a:lnTo>
                <a:lnTo>
                  <a:pt x="18" y="0"/>
                </a:lnTo>
                <a:lnTo>
                  <a:pt x="24" y="0"/>
                </a:lnTo>
                <a:lnTo>
                  <a:pt x="33" y="3"/>
                </a:lnTo>
                <a:lnTo>
                  <a:pt x="39" y="3"/>
                </a:lnTo>
                <a:lnTo>
                  <a:pt x="39" y="6"/>
                </a:lnTo>
                <a:lnTo>
                  <a:pt x="33" y="9"/>
                </a:lnTo>
                <a:lnTo>
                  <a:pt x="21" y="3"/>
                </a:lnTo>
                <a:lnTo>
                  <a:pt x="18" y="6"/>
                </a:lnTo>
                <a:lnTo>
                  <a:pt x="15" y="6"/>
                </a:lnTo>
                <a:lnTo>
                  <a:pt x="12" y="9"/>
                </a:lnTo>
                <a:lnTo>
                  <a:pt x="3" y="9"/>
                </a:lnTo>
                <a:lnTo>
                  <a:pt x="0" y="9"/>
                </a:lnTo>
                <a:lnTo>
                  <a:pt x="0" y="6"/>
                </a:lnTo>
                <a:lnTo>
                  <a:pt x="3" y="3"/>
                </a:lnTo>
              </a:path>
            </a:pathLst>
          </a:custGeom>
          <a:solidFill>
            <a:srgbClr val="2B5885"/>
          </a:solidFill>
          <a:ln w="3175" cmpd="sng">
            <a:solidFill>
              <a:srgbClr val="4D4D4D"/>
            </a:solidFill>
            <a:prstDash val="solid"/>
            <a:round/>
            <a:headEnd/>
            <a:tailEnd/>
          </a:ln>
        </p:spPr>
        <p:txBody>
          <a:bodyPr/>
          <a:lstStyle/>
          <a:p>
            <a:endParaRPr lang="en-US"/>
          </a:p>
        </p:txBody>
      </p:sp>
      <p:sp>
        <p:nvSpPr>
          <p:cNvPr id="3081" name="Freeform 8"/>
          <p:cNvSpPr>
            <a:spLocks noEditPoints="1"/>
          </p:cNvSpPr>
          <p:nvPr/>
        </p:nvSpPr>
        <p:spPr bwMode="auto">
          <a:xfrm>
            <a:off x="4740275" y="3841750"/>
            <a:ext cx="95250" cy="203200"/>
          </a:xfrm>
          <a:custGeom>
            <a:avLst/>
            <a:gdLst>
              <a:gd name="T0" fmla="*/ 2147483647 w 57"/>
              <a:gd name="T1" fmla="*/ 2147483647 h 121"/>
              <a:gd name="T2" fmla="*/ 2147483647 w 57"/>
              <a:gd name="T3" fmla="*/ 2147483647 h 121"/>
              <a:gd name="T4" fmla="*/ 2147483647 w 57"/>
              <a:gd name="T5" fmla="*/ 2147483647 h 121"/>
              <a:gd name="T6" fmla="*/ 2147483647 w 57"/>
              <a:gd name="T7" fmla="*/ 2147483647 h 121"/>
              <a:gd name="T8" fmla="*/ 2147483647 w 57"/>
              <a:gd name="T9" fmla="*/ 2147483647 h 121"/>
              <a:gd name="T10" fmla="*/ 2147483647 w 57"/>
              <a:gd name="T11" fmla="*/ 2147483647 h 121"/>
              <a:gd name="T12" fmla="*/ 2147483647 w 57"/>
              <a:gd name="T13" fmla="*/ 2147483647 h 121"/>
              <a:gd name="T14" fmla="*/ 2147483647 w 57"/>
              <a:gd name="T15" fmla="*/ 2147483647 h 121"/>
              <a:gd name="T16" fmla="*/ 2147483647 w 57"/>
              <a:gd name="T17" fmla="*/ 2147483647 h 121"/>
              <a:gd name="T18" fmla="*/ 2147483647 w 57"/>
              <a:gd name="T19" fmla="*/ 2147483647 h 121"/>
              <a:gd name="T20" fmla="*/ 2147483647 w 57"/>
              <a:gd name="T21" fmla="*/ 2147483647 h 121"/>
              <a:gd name="T22" fmla="*/ 2147483647 w 57"/>
              <a:gd name="T23" fmla="*/ 2147483647 h 121"/>
              <a:gd name="T24" fmla="*/ 0 w 57"/>
              <a:gd name="T25" fmla="*/ 2147483647 h 121"/>
              <a:gd name="T26" fmla="*/ 0 w 57"/>
              <a:gd name="T27" fmla="*/ 2147483647 h 121"/>
              <a:gd name="T28" fmla="*/ 2147483647 w 57"/>
              <a:gd name="T29" fmla="*/ 2147483647 h 121"/>
              <a:gd name="T30" fmla="*/ 2147483647 w 57"/>
              <a:gd name="T31" fmla="*/ 2147483647 h 121"/>
              <a:gd name="T32" fmla="*/ 2147483647 w 57"/>
              <a:gd name="T33" fmla="*/ 2147483647 h 121"/>
              <a:gd name="T34" fmla="*/ 2147483647 w 57"/>
              <a:gd name="T35" fmla="*/ 2147483647 h 121"/>
              <a:gd name="T36" fmla="*/ 2147483647 w 57"/>
              <a:gd name="T37" fmla="*/ 2147483647 h 121"/>
              <a:gd name="T38" fmla="*/ 2147483647 w 57"/>
              <a:gd name="T39" fmla="*/ 2147483647 h 121"/>
              <a:gd name="T40" fmla="*/ 2147483647 w 57"/>
              <a:gd name="T41" fmla="*/ 0 h 121"/>
              <a:gd name="T42" fmla="*/ 2147483647 w 57"/>
              <a:gd name="T43" fmla="*/ 0 h 121"/>
              <a:gd name="T44" fmla="*/ 2147483647 w 57"/>
              <a:gd name="T45" fmla="*/ 2147483647 h 121"/>
              <a:gd name="T46" fmla="*/ 2147483647 w 57"/>
              <a:gd name="T47" fmla="*/ 2147483647 h 121"/>
              <a:gd name="T48" fmla="*/ 2147483647 w 57"/>
              <a:gd name="T49" fmla="*/ 2147483647 h 121"/>
              <a:gd name="T50" fmla="*/ 2147483647 w 57"/>
              <a:gd name="T51" fmla="*/ 2147483647 h 121"/>
              <a:gd name="T52" fmla="*/ 2147483647 w 57"/>
              <a:gd name="T53" fmla="*/ 2147483647 h 121"/>
              <a:gd name="T54" fmla="*/ 2147483647 w 57"/>
              <a:gd name="T55" fmla="*/ 2147483647 h 121"/>
              <a:gd name="T56" fmla="*/ 2147483647 w 57"/>
              <a:gd name="T57" fmla="*/ 2147483647 h 121"/>
              <a:gd name="T58" fmla="*/ 2147483647 w 57"/>
              <a:gd name="T59" fmla="*/ 2147483647 h 121"/>
              <a:gd name="T60" fmla="*/ 2147483647 w 57"/>
              <a:gd name="T61" fmla="*/ 2147483647 h 121"/>
              <a:gd name="T62" fmla="*/ 2147483647 w 57"/>
              <a:gd name="T63" fmla="*/ 2147483647 h 121"/>
              <a:gd name="T64" fmla="*/ 2147483647 w 57"/>
              <a:gd name="T65" fmla="*/ 2147483647 h 121"/>
              <a:gd name="T66" fmla="*/ 2147483647 w 57"/>
              <a:gd name="T67" fmla="*/ 2147483647 h 121"/>
              <a:gd name="T68" fmla="*/ 2147483647 w 57"/>
              <a:gd name="T69" fmla="*/ 2147483647 h 121"/>
              <a:gd name="T70" fmla="*/ 2147483647 w 57"/>
              <a:gd name="T71" fmla="*/ 2147483647 h 121"/>
              <a:gd name="T72" fmla="*/ 2147483647 w 57"/>
              <a:gd name="T73" fmla="*/ 2147483647 h 121"/>
              <a:gd name="T74" fmla="*/ 2147483647 w 57"/>
              <a:gd name="T75" fmla="*/ 2147483647 h 121"/>
              <a:gd name="T76" fmla="*/ 2147483647 w 57"/>
              <a:gd name="T77" fmla="*/ 2147483647 h 121"/>
              <a:gd name="T78" fmla="*/ 2147483647 w 57"/>
              <a:gd name="T79" fmla="*/ 2147483647 h 121"/>
              <a:gd name="T80" fmla="*/ 2147483647 w 57"/>
              <a:gd name="T81" fmla="*/ 2147483647 h 121"/>
              <a:gd name="T82" fmla="*/ 2147483647 w 57"/>
              <a:gd name="T83" fmla="*/ 2147483647 h 121"/>
              <a:gd name="T84" fmla="*/ 2147483647 w 57"/>
              <a:gd name="T85" fmla="*/ 2147483647 h 121"/>
              <a:gd name="T86" fmla="*/ 2147483647 w 57"/>
              <a:gd name="T87" fmla="*/ 2147483647 h 121"/>
              <a:gd name="T88" fmla="*/ 2147483647 w 57"/>
              <a:gd name="T89" fmla="*/ 2147483647 h 121"/>
              <a:gd name="T90" fmla="*/ 2147483647 w 57"/>
              <a:gd name="T91" fmla="*/ 2147483647 h 121"/>
              <a:gd name="T92" fmla="*/ 2147483647 w 57"/>
              <a:gd name="T93" fmla="*/ 2147483647 h 121"/>
              <a:gd name="T94" fmla="*/ 2147483647 w 57"/>
              <a:gd name="T95" fmla="*/ 2147483647 h 121"/>
              <a:gd name="T96" fmla="*/ 2147483647 w 57"/>
              <a:gd name="T97" fmla="*/ 2147483647 h 1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 h="121">
                <a:moveTo>
                  <a:pt x="57" y="72"/>
                </a:moveTo>
                <a:lnTo>
                  <a:pt x="57" y="84"/>
                </a:lnTo>
                <a:lnTo>
                  <a:pt x="39" y="97"/>
                </a:lnTo>
                <a:lnTo>
                  <a:pt x="37" y="102"/>
                </a:lnTo>
                <a:lnTo>
                  <a:pt x="39" y="110"/>
                </a:lnTo>
                <a:lnTo>
                  <a:pt x="38" y="113"/>
                </a:lnTo>
                <a:lnTo>
                  <a:pt x="34" y="119"/>
                </a:lnTo>
                <a:lnTo>
                  <a:pt x="28" y="121"/>
                </a:lnTo>
                <a:lnTo>
                  <a:pt x="22" y="90"/>
                </a:lnTo>
                <a:lnTo>
                  <a:pt x="12" y="83"/>
                </a:lnTo>
                <a:lnTo>
                  <a:pt x="9" y="75"/>
                </a:lnTo>
                <a:lnTo>
                  <a:pt x="3" y="71"/>
                </a:lnTo>
                <a:lnTo>
                  <a:pt x="0" y="60"/>
                </a:lnTo>
                <a:lnTo>
                  <a:pt x="0" y="57"/>
                </a:lnTo>
                <a:lnTo>
                  <a:pt x="11" y="47"/>
                </a:lnTo>
                <a:lnTo>
                  <a:pt x="12" y="38"/>
                </a:lnTo>
                <a:lnTo>
                  <a:pt x="11" y="26"/>
                </a:lnTo>
                <a:lnTo>
                  <a:pt x="12" y="16"/>
                </a:lnTo>
                <a:lnTo>
                  <a:pt x="9" y="15"/>
                </a:lnTo>
                <a:lnTo>
                  <a:pt x="16" y="7"/>
                </a:lnTo>
                <a:lnTo>
                  <a:pt x="31" y="0"/>
                </a:lnTo>
                <a:lnTo>
                  <a:pt x="33" y="0"/>
                </a:lnTo>
                <a:lnTo>
                  <a:pt x="33" y="4"/>
                </a:lnTo>
                <a:lnTo>
                  <a:pt x="36" y="2"/>
                </a:lnTo>
                <a:lnTo>
                  <a:pt x="39" y="3"/>
                </a:lnTo>
                <a:lnTo>
                  <a:pt x="37" y="4"/>
                </a:lnTo>
                <a:lnTo>
                  <a:pt x="40" y="8"/>
                </a:lnTo>
                <a:lnTo>
                  <a:pt x="38" y="10"/>
                </a:lnTo>
                <a:lnTo>
                  <a:pt x="41" y="11"/>
                </a:lnTo>
                <a:lnTo>
                  <a:pt x="50" y="6"/>
                </a:lnTo>
                <a:lnTo>
                  <a:pt x="51" y="8"/>
                </a:lnTo>
                <a:lnTo>
                  <a:pt x="46" y="16"/>
                </a:lnTo>
                <a:lnTo>
                  <a:pt x="42" y="18"/>
                </a:lnTo>
                <a:lnTo>
                  <a:pt x="42" y="22"/>
                </a:lnTo>
                <a:lnTo>
                  <a:pt x="45" y="27"/>
                </a:lnTo>
                <a:lnTo>
                  <a:pt x="50" y="30"/>
                </a:lnTo>
                <a:lnTo>
                  <a:pt x="51" y="37"/>
                </a:lnTo>
                <a:lnTo>
                  <a:pt x="46" y="47"/>
                </a:lnTo>
                <a:lnTo>
                  <a:pt x="35" y="56"/>
                </a:lnTo>
                <a:lnTo>
                  <a:pt x="40" y="64"/>
                </a:lnTo>
                <a:lnTo>
                  <a:pt x="45" y="63"/>
                </a:lnTo>
                <a:lnTo>
                  <a:pt x="46" y="67"/>
                </a:lnTo>
                <a:lnTo>
                  <a:pt x="50" y="65"/>
                </a:lnTo>
                <a:lnTo>
                  <a:pt x="52" y="72"/>
                </a:lnTo>
                <a:lnTo>
                  <a:pt x="57" y="72"/>
                </a:lnTo>
                <a:close/>
                <a:moveTo>
                  <a:pt x="47" y="64"/>
                </a:moveTo>
                <a:lnTo>
                  <a:pt x="46" y="60"/>
                </a:lnTo>
                <a:lnTo>
                  <a:pt x="50" y="61"/>
                </a:lnTo>
                <a:lnTo>
                  <a:pt x="47" y="6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2" name="Freeform 9"/>
          <p:cNvSpPr>
            <a:spLocks/>
          </p:cNvSpPr>
          <p:nvPr/>
        </p:nvSpPr>
        <p:spPr bwMode="auto">
          <a:xfrm>
            <a:off x="4156075" y="4113213"/>
            <a:ext cx="198438" cy="180975"/>
          </a:xfrm>
          <a:custGeom>
            <a:avLst/>
            <a:gdLst>
              <a:gd name="T0" fmla="*/ 2147483647 w 119"/>
              <a:gd name="T1" fmla="*/ 2147483647 h 107"/>
              <a:gd name="T2" fmla="*/ 2147483647 w 119"/>
              <a:gd name="T3" fmla="*/ 2147483647 h 107"/>
              <a:gd name="T4" fmla="*/ 2147483647 w 119"/>
              <a:gd name="T5" fmla="*/ 2147483647 h 107"/>
              <a:gd name="T6" fmla="*/ 2147483647 w 119"/>
              <a:gd name="T7" fmla="*/ 2147483647 h 107"/>
              <a:gd name="T8" fmla="*/ 2147483647 w 119"/>
              <a:gd name="T9" fmla="*/ 2147483647 h 107"/>
              <a:gd name="T10" fmla="*/ 2147483647 w 119"/>
              <a:gd name="T11" fmla="*/ 2147483647 h 107"/>
              <a:gd name="T12" fmla="*/ 2147483647 w 119"/>
              <a:gd name="T13" fmla="*/ 2147483647 h 107"/>
              <a:gd name="T14" fmla="*/ 2147483647 w 119"/>
              <a:gd name="T15" fmla="*/ 2147483647 h 107"/>
              <a:gd name="T16" fmla="*/ 0 w 119"/>
              <a:gd name="T17" fmla="*/ 2147483647 h 107"/>
              <a:gd name="T18" fmla="*/ 2147483647 w 119"/>
              <a:gd name="T19" fmla="*/ 2147483647 h 107"/>
              <a:gd name="T20" fmla="*/ 2147483647 w 119"/>
              <a:gd name="T21" fmla="*/ 2147483647 h 107"/>
              <a:gd name="T22" fmla="*/ 2147483647 w 119"/>
              <a:gd name="T23" fmla="*/ 2147483647 h 107"/>
              <a:gd name="T24" fmla="*/ 2147483647 w 119"/>
              <a:gd name="T25" fmla="*/ 2147483647 h 107"/>
              <a:gd name="T26" fmla="*/ 2147483647 w 119"/>
              <a:gd name="T27" fmla="*/ 2147483647 h 107"/>
              <a:gd name="T28" fmla="*/ 2147483647 w 119"/>
              <a:gd name="T29" fmla="*/ 2147483647 h 107"/>
              <a:gd name="T30" fmla="*/ 2147483647 w 119"/>
              <a:gd name="T31" fmla="*/ 2147483647 h 107"/>
              <a:gd name="T32" fmla="*/ 2147483647 w 119"/>
              <a:gd name="T33" fmla="*/ 2147483647 h 107"/>
              <a:gd name="T34" fmla="*/ 2147483647 w 119"/>
              <a:gd name="T35" fmla="*/ 2147483647 h 107"/>
              <a:gd name="T36" fmla="*/ 2147483647 w 119"/>
              <a:gd name="T37" fmla="*/ 0 h 107"/>
              <a:gd name="T38" fmla="*/ 2147483647 w 119"/>
              <a:gd name="T39" fmla="*/ 0 h 107"/>
              <a:gd name="T40" fmla="*/ 2147483647 w 119"/>
              <a:gd name="T41" fmla="*/ 2147483647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9" h="107">
                <a:moveTo>
                  <a:pt x="119" y="7"/>
                </a:moveTo>
                <a:lnTo>
                  <a:pt x="119" y="27"/>
                </a:lnTo>
                <a:lnTo>
                  <a:pt x="72" y="27"/>
                </a:lnTo>
                <a:lnTo>
                  <a:pt x="72" y="66"/>
                </a:lnTo>
                <a:lnTo>
                  <a:pt x="64" y="69"/>
                </a:lnTo>
                <a:lnTo>
                  <a:pt x="56" y="75"/>
                </a:lnTo>
                <a:lnTo>
                  <a:pt x="57" y="99"/>
                </a:lnTo>
                <a:lnTo>
                  <a:pt x="2" y="99"/>
                </a:lnTo>
                <a:lnTo>
                  <a:pt x="0" y="107"/>
                </a:lnTo>
                <a:lnTo>
                  <a:pt x="2" y="90"/>
                </a:lnTo>
                <a:lnTo>
                  <a:pt x="10" y="80"/>
                </a:lnTo>
                <a:lnTo>
                  <a:pt x="18" y="61"/>
                </a:lnTo>
                <a:lnTo>
                  <a:pt x="18" y="59"/>
                </a:lnTo>
                <a:lnTo>
                  <a:pt x="15" y="63"/>
                </a:lnTo>
                <a:lnTo>
                  <a:pt x="16" y="61"/>
                </a:lnTo>
                <a:lnTo>
                  <a:pt x="30" y="47"/>
                </a:lnTo>
                <a:lnTo>
                  <a:pt x="37" y="24"/>
                </a:lnTo>
                <a:lnTo>
                  <a:pt x="49" y="15"/>
                </a:lnTo>
                <a:lnTo>
                  <a:pt x="55" y="0"/>
                </a:lnTo>
                <a:lnTo>
                  <a:pt x="119" y="0"/>
                </a:lnTo>
                <a:lnTo>
                  <a:pt x="119" y="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3" name="Freeform 10"/>
          <p:cNvSpPr>
            <a:spLocks/>
          </p:cNvSpPr>
          <p:nvPr/>
        </p:nvSpPr>
        <p:spPr bwMode="auto">
          <a:xfrm>
            <a:off x="4156075" y="4125913"/>
            <a:ext cx="292100" cy="317500"/>
          </a:xfrm>
          <a:custGeom>
            <a:avLst/>
            <a:gdLst>
              <a:gd name="T0" fmla="*/ 2147483647 w 174"/>
              <a:gd name="T1" fmla="*/ 0 h 189"/>
              <a:gd name="T2" fmla="*/ 2147483647 w 174"/>
              <a:gd name="T3" fmla="*/ 2147483647 h 189"/>
              <a:gd name="T4" fmla="*/ 2147483647 w 174"/>
              <a:gd name="T5" fmla="*/ 2147483647 h 189"/>
              <a:gd name="T6" fmla="*/ 2147483647 w 174"/>
              <a:gd name="T7" fmla="*/ 2147483647 h 189"/>
              <a:gd name="T8" fmla="*/ 2147483647 w 174"/>
              <a:gd name="T9" fmla="*/ 2147483647 h 189"/>
              <a:gd name="T10" fmla="*/ 2147483647 w 174"/>
              <a:gd name="T11" fmla="*/ 2147483647 h 189"/>
              <a:gd name="T12" fmla="*/ 2147483647 w 174"/>
              <a:gd name="T13" fmla="*/ 2147483647 h 189"/>
              <a:gd name="T14" fmla="*/ 2147483647 w 174"/>
              <a:gd name="T15" fmla="*/ 2147483647 h 189"/>
              <a:gd name="T16" fmla="*/ 2147483647 w 174"/>
              <a:gd name="T17" fmla="*/ 2147483647 h 189"/>
              <a:gd name="T18" fmla="*/ 2147483647 w 174"/>
              <a:gd name="T19" fmla="*/ 2147483647 h 189"/>
              <a:gd name="T20" fmla="*/ 2147483647 w 174"/>
              <a:gd name="T21" fmla="*/ 2147483647 h 189"/>
              <a:gd name="T22" fmla="*/ 2147483647 w 174"/>
              <a:gd name="T23" fmla="*/ 2147483647 h 189"/>
              <a:gd name="T24" fmla="*/ 2147483647 w 174"/>
              <a:gd name="T25" fmla="*/ 2147483647 h 189"/>
              <a:gd name="T26" fmla="*/ 2147483647 w 174"/>
              <a:gd name="T27" fmla="*/ 2147483647 h 189"/>
              <a:gd name="T28" fmla="*/ 2147483647 w 174"/>
              <a:gd name="T29" fmla="*/ 2147483647 h 189"/>
              <a:gd name="T30" fmla="*/ 2147483647 w 174"/>
              <a:gd name="T31" fmla="*/ 2147483647 h 189"/>
              <a:gd name="T32" fmla="*/ 2147483647 w 174"/>
              <a:gd name="T33" fmla="*/ 2147483647 h 189"/>
              <a:gd name="T34" fmla="*/ 2147483647 w 174"/>
              <a:gd name="T35" fmla="*/ 2147483647 h 189"/>
              <a:gd name="T36" fmla="*/ 2147483647 w 174"/>
              <a:gd name="T37" fmla="*/ 2147483647 h 189"/>
              <a:gd name="T38" fmla="*/ 2147483647 w 174"/>
              <a:gd name="T39" fmla="*/ 2147483647 h 189"/>
              <a:gd name="T40" fmla="*/ 2147483647 w 174"/>
              <a:gd name="T41" fmla="*/ 2147483647 h 189"/>
              <a:gd name="T42" fmla="*/ 2147483647 w 174"/>
              <a:gd name="T43" fmla="*/ 2147483647 h 189"/>
              <a:gd name="T44" fmla="*/ 2147483647 w 174"/>
              <a:gd name="T45" fmla="*/ 2147483647 h 189"/>
              <a:gd name="T46" fmla="*/ 2147483647 w 174"/>
              <a:gd name="T47" fmla="*/ 2147483647 h 189"/>
              <a:gd name="T48" fmla="*/ 2147483647 w 174"/>
              <a:gd name="T49" fmla="*/ 2147483647 h 189"/>
              <a:gd name="T50" fmla="*/ 2147483647 w 174"/>
              <a:gd name="T51" fmla="*/ 2147483647 h 189"/>
              <a:gd name="T52" fmla="*/ 2147483647 w 174"/>
              <a:gd name="T53" fmla="*/ 2147483647 h 189"/>
              <a:gd name="T54" fmla="*/ 2147483647 w 174"/>
              <a:gd name="T55" fmla="*/ 2147483647 h 189"/>
              <a:gd name="T56" fmla="*/ 2147483647 w 174"/>
              <a:gd name="T57" fmla="*/ 2147483647 h 189"/>
              <a:gd name="T58" fmla="*/ 0 w 174"/>
              <a:gd name="T59" fmla="*/ 2147483647 h 189"/>
              <a:gd name="T60" fmla="*/ 2147483647 w 174"/>
              <a:gd name="T61" fmla="*/ 2147483647 h 189"/>
              <a:gd name="T62" fmla="*/ 2147483647 w 174"/>
              <a:gd name="T63" fmla="*/ 2147483647 h 189"/>
              <a:gd name="T64" fmla="*/ 2147483647 w 174"/>
              <a:gd name="T65" fmla="*/ 2147483647 h 189"/>
              <a:gd name="T66" fmla="*/ 2147483647 w 174"/>
              <a:gd name="T67" fmla="*/ 2147483647 h 189"/>
              <a:gd name="T68" fmla="*/ 2147483647 w 174"/>
              <a:gd name="T69" fmla="*/ 2147483647 h 189"/>
              <a:gd name="T70" fmla="*/ 2147483647 w 174"/>
              <a:gd name="T71" fmla="*/ 2147483647 h 189"/>
              <a:gd name="T72" fmla="*/ 2147483647 w 174"/>
              <a:gd name="T73" fmla="*/ 2147483647 h 189"/>
              <a:gd name="T74" fmla="*/ 2147483647 w 174"/>
              <a:gd name="T75" fmla="*/ 0 h 1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4" h="189">
                <a:moveTo>
                  <a:pt x="119" y="0"/>
                </a:moveTo>
                <a:lnTo>
                  <a:pt x="174" y="35"/>
                </a:lnTo>
                <a:lnTo>
                  <a:pt x="148" y="35"/>
                </a:lnTo>
                <a:lnTo>
                  <a:pt x="162" y="163"/>
                </a:lnTo>
                <a:lnTo>
                  <a:pt x="166" y="166"/>
                </a:lnTo>
                <a:lnTo>
                  <a:pt x="164" y="178"/>
                </a:lnTo>
                <a:lnTo>
                  <a:pt x="109" y="178"/>
                </a:lnTo>
                <a:lnTo>
                  <a:pt x="109" y="175"/>
                </a:lnTo>
                <a:lnTo>
                  <a:pt x="108" y="179"/>
                </a:lnTo>
                <a:lnTo>
                  <a:pt x="90" y="179"/>
                </a:lnTo>
                <a:lnTo>
                  <a:pt x="87" y="184"/>
                </a:lnTo>
                <a:lnTo>
                  <a:pt x="79" y="176"/>
                </a:lnTo>
                <a:lnTo>
                  <a:pt x="76" y="178"/>
                </a:lnTo>
                <a:lnTo>
                  <a:pt x="74" y="187"/>
                </a:lnTo>
                <a:lnTo>
                  <a:pt x="68" y="189"/>
                </a:lnTo>
                <a:lnTo>
                  <a:pt x="60" y="182"/>
                </a:lnTo>
                <a:lnTo>
                  <a:pt x="52" y="170"/>
                </a:lnTo>
                <a:lnTo>
                  <a:pt x="46" y="169"/>
                </a:lnTo>
                <a:lnTo>
                  <a:pt x="38" y="161"/>
                </a:lnTo>
                <a:lnTo>
                  <a:pt x="11" y="163"/>
                </a:lnTo>
                <a:lnTo>
                  <a:pt x="7" y="170"/>
                </a:lnTo>
                <a:lnTo>
                  <a:pt x="14" y="145"/>
                </a:lnTo>
                <a:lnTo>
                  <a:pt x="12" y="128"/>
                </a:lnTo>
                <a:lnTo>
                  <a:pt x="8" y="121"/>
                </a:lnTo>
                <a:lnTo>
                  <a:pt x="11" y="119"/>
                </a:lnTo>
                <a:lnTo>
                  <a:pt x="8" y="120"/>
                </a:lnTo>
                <a:lnTo>
                  <a:pt x="12" y="115"/>
                </a:lnTo>
                <a:lnTo>
                  <a:pt x="12" y="108"/>
                </a:lnTo>
                <a:lnTo>
                  <a:pt x="2" y="94"/>
                </a:lnTo>
                <a:lnTo>
                  <a:pt x="0" y="100"/>
                </a:lnTo>
                <a:lnTo>
                  <a:pt x="2" y="92"/>
                </a:lnTo>
                <a:lnTo>
                  <a:pt x="57" y="92"/>
                </a:lnTo>
                <a:lnTo>
                  <a:pt x="56" y="68"/>
                </a:lnTo>
                <a:lnTo>
                  <a:pt x="64" y="62"/>
                </a:lnTo>
                <a:lnTo>
                  <a:pt x="72" y="59"/>
                </a:lnTo>
                <a:lnTo>
                  <a:pt x="72" y="20"/>
                </a:lnTo>
                <a:lnTo>
                  <a:pt x="119" y="20"/>
                </a:lnTo>
                <a:lnTo>
                  <a:pt x="119" y="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4" name="Freeform 11"/>
          <p:cNvSpPr>
            <a:spLocks/>
          </p:cNvSpPr>
          <p:nvPr/>
        </p:nvSpPr>
        <p:spPr bwMode="auto">
          <a:xfrm>
            <a:off x="4268788" y="4183063"/>
            <a:ext cx="393700" cy="369887"/>
          </a:xfrm>
          <a:custGeom>
            <a:avLst/>
            <a:gdLst>
              <a:gd name="T0" fmla="*/ 2147483647 w 234"/>
              <a:gd name="T1" fmla="*/ 2147483647 h 220"/>
              <a:gd name="T2" fmla="*/ 2147483647 w 234"/>
              <a:gd name="T3" fmla="*/ 2147483647 h 220"/>
              <a:gd name="T4" fmla="*/ 2147483647 w 234"/>
              <a:gd name="T5" fmla="*/ 2147483647 h 220"/>
              <a:gd name="T6" fmla="*/ 0 w 234"/>
              <a:gd name="T7" fmla="*/ 2147483647 h 220"/>
              <a:gd name="T8" fmla="*/ 2147483647 w 234"/>
              <a:gd name="T9" fmla="*/ 2147483647 h 220"/>
              <a:gd name="T10" fmla="*/ 2147483647 w 234"/>
              <a:gd name="T11" fmla="*/ 2147483647 h 220"/>
              <a:gd name="T12" fmla="*/ 2147483647 w 234"/>
              <a:gd name="T13" fmla="*/ 2147483647 h 220"/>
              <a:gd name="T14" fmla="*/ 2147483647 w 234"/>
              <a:gd name="T15" fmla="*/ 2147483647 h 220"/>
              <a:gd name="T16" fmla="*/ 2147483647 w 234"/>
              <a:gd name="T17" fmla="*/ 2147483647 h 220"/>
              <a:gd name="T18" fmla="*/ 2147483647 w 234"/>
              <a:gd name="T19" fmla="*/ 0 h 220"/>
              <a:gd name="T20" fmla="*/ 2147483647 w 234"/>
              <a:gd name="T21" fmla="*/ 2147483647 h 220"/>
              <a:gd name="T22" fmla="*/ 2147483647 w 234"/>
              <a:gd name="T23" fmla="*/ 2147483647 h 220"/>
              <a:gd name="T24" fmla="*/ 2147483647 w 234"/>
              <a:gd name="T25" fmla="*/ 2147483647 h 220"/>
              <a:gd name="T26" fmla="*/ 2147483647 w 234"/>
              <a:gd name="T27" fmla="*/ 2147483647 h 220"/>
              <a:gd name="T28" fmla="*/ 2147483647 w 234"/>
              <a:gd name="T29" fmla="*/ 2147483647 h 220"/>
              <a:gd name="T30" fmla="*/ 2147483647 w 234"/>
              <a:gd name="T31" fmla="*/ 2147483647 h 220"/>
              <a:gd name="T32" fmla="*/ 2147483647 w 234"/>
              <a:gd name="T33" fmla="*/ 2147483647 h 220"/>
              <a:gd name="T34" fmla="*/ 2147483647 w 234"/>
              <a:gd name="T35" fmla="*/ 2147483647 h 220"/>
              <a:gd name="T36" fmla="*/ 2147483647 w 234"/>
              <a:gd name="T37" fmla="*/ 2147483647 h 220"/>
              <a:gd name="T38" fmla="*/ 2147483647 w 234"/>
              <a:gd name="T39" fmla="*/ 2147483647 h 220"/>
              <a:gd name="T40" fmla="*/ 2147483647 w 234"/>
              <a:gd name="T41" fmla="*/ 2147483647 h 220"/>
              <a:gd name="T42" fmla="*/ 2147483647 w 234"/>
              <a:gd name="T43" fmla="*/ 2147483647 h 220"/>
              <a:gd name="T44" fmla="*/ 2147483647 w 234"/>
              <a:gd name="T45" fmla="*/ 2147483647 h 220"/>
              <a:gd name="T46" fmla="*/ 2147483647 w 234"/>
              <a:gd name="T47" fmla="*/ 2147483647 h 220"/>
              <a:gd name="T48" fmla="*/ 2147483647 w 234"/>
              <a:gd name="T49" fmla="*/ 2147483647 h 220"/>
              <a:gd name="T50" fmla="*/ 2147483647 w 234"/>
              <a:gd name="T51" fmla="*/ 2147483647 h 220"/>
              <a:gd name="T52" fmla="*/ 2147483647 w 234"/>
              <a:gd name="T53" fmla="*/ 2147483647 h 220"/>
              <a:gd name="T54" fmla="*/ 2147483647 w 234"/>
              <a:gd name="T55" fmla="*/ 2147483647 h 220"/>
              <a:gd name="T56" fmla="*/ 2147483647 w 234"/>
              <a:gd name="T57" fmla="*/ 2147483647 h 220"/>
              <a:gd name="T58" fmla="*/ 2147483647 w 234"/>
              <a:gd name="T59" fmla="*/ 2147483647 h 220"/>
              <a:gd name="T60" fmla="*/ 2147483647 w 234"/>
              <a:gd name="T61" fmla="*/ 2147483647 h 220"/>
              <a:gd name="T62" fmla="*/ 2147483647 w 234"/>
              <a:gd name="T63" fmla="*/ 2147483647 h 220"/>
              <a:gd name="T64" fmla="*/ 2147483647 w 234"/>
              <a:gd name="T65" fmla="*/ 2147483647 h 220"/>
              <a:gd name="T66" fmla="*/ 2147483647 w 234"/>
              <a:gd name="T67" fmla="*/ 2147483647 h 220"/>
              <a:gd name="T68" fmla="*/ 2147483647 w 234"/>
              <a:gd name="T69" fmla="*/ 2147483647 h 220"/>
              <a:gd name="T70" fmla="*/ 2147483647 w 234"/>
              <a:gd name="T71" fmla="*/ 2147483647 h 220"/>
              <a:gd name="T72" fmla="*/ 2147483647 w 234"/>
              <a:gd name="T73" fmla="*/ 2147483647 h 220"/>
              <a:gd name="T74" fmla="*/ 2147483647 w 234"/>
              <a:gd name="T75" fmla="*/ 2147483647 h 220"/>
              <a:gd name="T76" fmla="*/ 2147483647 w 234"/>
              <a:gd name="T77" fmla="*/ 2147483647 h 220"/>
              <a:gd name="T78" fmla="*/ 2147483647 w 234"/>
              <a:gd name="T79" fmla="*/ 2147483647 h 220"/>
              <a:gd name="T80" fmla="*/ 2147483647 w 234"/>
              <a:gd name="T81" fmla="*/ 2147483647 h 220"/>
              <a:gd name="T82" fmla="*/ 2147483647 w 234"/>
              <a:gd name="T83" fmla="*/ 2147483647 h 2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4" h="220">
                <a:moveTo>
                  <a:pt x="12" y="188"/>
                </a:moveTo>
                <a:lnTo>
                  <a:pt x="12" y="179"/>
                </a:lnTo>
                <a:lnTo>
                  <a:pt x="9" y="174"/>
                </a:lnTo>
                <a:lnTo>
                  <a:pt x="6" y="175"/>
                </a:lnTo>
                <a:lnTo>
                  <a:pt x="3" y="170"/>
                </a:lnTo>
                <a:lnTo>
                  <a:pt x="4" y="163"/>
                </a:lnTo>
                <a:lnTo>
                  <a:pt x="1" y="159"/>
                </a:lnTo>
                <a:lnTo>
                  <a:pt x="0" y="154"/>
                </a:lnTo>
                <a:lnTo>
                  <a:pt x="6" y="152"/>
                </a:lnTo>
                <a:lnTo>
                  <a:pt x="8" y="143"/>
                </a:lnTo>
                <a:lnTo>
                  <a:pt x="11" y="141"/>
                </a:lnTo>
                <a:lnTo>
                  <a:pt x="19" y="149"/>
                </a:lnTo>
                <a:lnTo>
                  <a:pt x="22" y="144"/>
                </a:lnTo>
                <a:lnTo>
                  <a:pt x="40" y="144"/>
                </a:lnTo>
                <a:lnTo>
                  <a:pt x="41" y="140"/>
                </a:lnTo>
                <a:lnTo>
                  <a:pt x="41" y="143"/>
                </a:lnTo>
                <a:lnTo>
                  <a:pt x="96" y="143"/>
                </a:lnTo>
                <a:lnTo>
                  <a:pt x="98" y="131"/>
                </a:lnTo>
                <a:lnTo>
                  <a:pt x="94" y="128"/>
                </a:lnTo>
                <a:lnTo>
                  <a:pt x="80" y="0"/>
                </a:lnTo>
                <a:lnTo>
                  <a:pt x="106" y="0"/>
                </a:lnTo>
                <a:lnTo>
                  <a:pt x="190" y="60"/>
                </a:lnTo>
                <a:lnTo>
                  <a:pt x="190" y="65"/>
                </a:lnTo>
                <a:lnTo>
                  <a:pt x="197" y="68"/>
                </a:lnTo>
                <a:lnTo>
                  <a:pt x="199" y="72"/>
                </a:lnTo>
                <a:lnTo>
                  <a:pt x="205" y="72"/>
                </a:lnTo>
                <a:lnTo>
                  <a:pt x="208" y="76"/>
                </a:lnTo>
                <a:lnTo>
                  <a:pt x="219" y="79"/>
                </a:lnTo>
                <a:lnTo>
                  <a:pt x="220" y="86"/>
                </a:lnTo>
                <a:lnTo>
                  <a:pt x="217" y="90"/>
                </a:lnTo>
                <a:lnTo>
                  <a:pt x="221" y="92"/>
                </a:lnTo>
                <a:lnTo>
                  <a:pt x="234" y="90"/>
                </a:lnTo>
                <a:lnTo>
                  <a:pt x="233" y="130"/>
                </a:lnTo>
                <a:lnTo>
                  <a:pt x="228" y="140"/>
                </a:lnTo>
                <a:lnTo>
                  <a:pt x="223" y="145"/>
                </a:lnTo>
                <a:lnTo>
                  <a:pt x="192" y="146"/>
                </a:lnTo>
                <a:lnTo>
                  <a:pt x="188" y="151"/>
                </a:lnTo>
                <a:lnTo>
                  <a:pt x="177" y="152"/>
                </a:lnTo>
                <a:lnTo>
                  <a:pt x="163" y="149"/>
                </a:lnTo>
                <a:lnTo>
                  <a:pt x="158" y="153"/>
                </a:lnTo>
                <a:lnTo>
                  <a:pt x="145" y="158"/>
                </a:lnTo>
                <a:lnTo>
                  <a:pt x="145" y="162"/>
                </a:lnTo>
                <a:lnTo>
                  <a:pt x="139" y="161"/>
                </a:lnTo>
                <a:lnTo>
                  <a:pt x="134" y="164"/>
                </a:lnTo>
                <a:lnTo>
                  <a:pt x="133" y="170"/>
                </a:lnTo>
                <a:lnTo>
                  <a:pt x="128" y="170"/>
                </a:lnTo>
                <a:lnTo>
                  <a:pt x="128" y="175"/>
                </a:lnTo>
                <a:lnTo>
                  <a:pt x="125" y="177"/>
                </a:lnTo>
                <a:lnTo>
                  <a:pt x="117" y="172"/>
                </a:lnTo>
                <a:lnTo>
                  <a:pt x="112" y="178"/>
                </a:lnTo>
                <a:lnTo>
                  <a:pt x="114" y="182"/>
                </a:lnTo>
                <a:lnTo>
                  <a:pt x="110" y="183"/>
                </a:lnTo>
                <a:lnTo>
                  <a:pt x="111" y="190"/>
                </a:lnTo>
                <a:lnTo>
                  <a:pt x="108" y="193"/>
                </a:lnTo>
                <a:lnTo>
                  <a:pt x="99" y="196"/>
                </a:lnTo>
                <a:lnTo>
                  <a:pt x="100" y="201"/>
                </a:lnTo>
                <a:lnTo>
                  <a:pt x="99" y="206"/>
                </a:lnTo>
                <a:lnTo>
                  <a:pt x="96" y="207"/>
                </a:lnTo>
                <a:lnTo>
                  <a:pt x="95" y="216"/>
                </a:lnTo>
                <a:lnTo>
                  <a:pt x="87" y="220"/>
                </a:lnTo>
                <a:lnTo>
                  <a:pt x="85" y="212"/>
                </a:lnTo>
                <a:lnTo>
                  <a:pt x="83" y="215"/>
                </a:lnTo>
                <a:lnTo>
                  <a:pt x="79" y="213"/>
                </a:lnTo>
                <a:lnTo>
                  <a:pt x="79" y="217"/>
                </a:lnTo>
                <a:lnTo>
                  <a:pt x="75" y="217"/>
                </a:lnTo>
                <a:lnTo>
                  <a:pt x="75" y="220"/>
                </a:lnTo>
                <a:lnTo>
                  <a:pt x="65" y="216"/>
                </a:lnTo>
                <a:lnTo>
                  <a:pt x="61" y="220"/>
                </a:lnTo>
                <a:lnTo>
                  <a:pt x="61" y="218"/>
                </a:lnTo>
                <a:lnTo>
                  <a:pt x="56" y="215"/>
                </a:lnTo>
                <a:lnTo>
                  <a:pt x="56" y="208"/>
                </a:lnTo>
                <a:lnTo>
                  <a:pt x="51" y="209"/>
                </a:lnTo>
                <a:lnTo>
                  <a:pt x="55" y="203"/>
                </a:lnTo>
                <a:lnTo>
                  <a:pt x="49" y="198"/>
                </a:lnTo>
                <a:lnTo>
                  <a:pt x="49" y="195"/>
                </a:lnTo>
                <a:lnTo>
                  <a:pt x="46" y="188"/>
                </a:lnTo>
                <a:lnTo>
                  <a:pt x="41" y="187"/>
                </a:lnTo>
                <a:lnTo>
                  <a:pt x="42" y="190"/>
                </a:lnTo>
                <a:lnTo>
                  <a:pt x="36" y="193"/>
                </a:lnTo>
                <a:lnTo>
                  <a:pt x="27" y="190"/>
                </a:lnTo>
                <a:lnTo>
                  <a:pt x="23" y="196"/>
                </a:lnTo>
                <a:lnTo>
                  <a:pt x="19" y="190"/>
                </a:lnTo>
                <a:lnTo>
                  <a:pt x="14" y="193"/>
                </a:lnTo>
                <a:lnTo>
                  <a:pt x="11" y="192"/>
                </a:lnTo>
                <a:lnTo>
                  <a:pt x="12" y="188"/>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5" name="Freeform 12"/>
          <p:cNvSpPr>
            <a:spLocks/>
          </p:cNvSpPr>
          <p:nvPr/>
        </p:nvSpPr>
        <p:spPr bwMode="auto">
          <a:xfrm>
            <a:off x="4565650" y="4222750"/>
            <a:ext cx="374650" cy="295275"/>
          </a:xfrm>
          <a:custGeom>
            <a:avLst/>
            <a:gdLst>
              <a:gd name="T0" fmla="*/ 2147483647 w 224"/>
              <a:gd name="T1" fmla="*/ 2147483647 h 175"/>
              <a:gd name="T2" fmla="*/ 2147483647 w 224"/>
              <a:gd name="T3" fmla="*/ 2147483647 h 175"/>
              <a:gd name="T4" fmla="*/ 2147483647 w 224"/>
              <a:gd name="T5" fmla="*/ 2147483647 h 175"/>
              <a:gd name="T6" fmla="*/ 2147483647 w 224"/>
              <a:gd name="T7" fmla="*/ 2147483647 h 175"/>
              <a:gd name="T8" fmla="*/ 2147483647 w 224"/>
              <a:gd name="T9" fmla="*/ 2147483647 h 175"/>
              <a:gd name="T10" fmla="*/ 2147483647 w 224"/>
              <a:gd name="T11" fmla="*/ 2147483647 h 175"/>
              <a:gd name="T12" fmla="*/ 2147483647 w 224"/>
              <a:gd name="T13" fmla="*/ 2147483647 h 175"/>
              <a:gd name="T14" fmla="*/ 2147483647 w 224"/>
              <a:gd name="T15" fmla="*/ 2147483647 h 175"/>
              <a:gd name="T16" fmla="*/ 2147483647 w 224"/>
              <a:gd name="T17" fmla="*/ 2147483647 h 175"/>
              <a:gd name="T18" fmla="*/ 0 w 224"/>
              <a:gd name="T19" fmla="*/ 2147483647 h 175"/>
              <a:gd name="T20" fmla="*/ 2147483647 w 224"/>
              <a:gd name="T21" fmla="*/ 2147483647 h 175"/>
              <a:gd name="T22" fmla="*/ 2147483647 w 224"/>
              <a:gd name="T23" fmla="*/ 2147483647 h 175"/>
              <a:gd name="T24" fmla="*/ 2147483647 w 224"/>
              <a:gd name="T25" fmla="*/ 2147483647 h 175"/>
              <a:gd name="T26" fmla="*/ 2147483647 w 224"/>
              <a:gd name="T27" fmla="*/ 2147483647 h 175"/>
              <a:gd name="T28" fmla="*/ 2147483647 w 224"/>
              <a:gd name="T29" fmla="*/ 2147483647 h 175"/>
              <a:gd name="T30" fmla="*/ 2147483647 w 224"/>
              <a:gd name="T31" fmla="*/ 2147483647 h 175"/>
              <a:gd name="T32" fmla="*/ 2147483647 w 224"/>
              <a:gd name="T33" fmla="*/ 2147483647 h 175"/>
              <a:gd name="T34" fmla="*/ 2147483647 w 224"/>
              <a:gd name="T35" fmla="*/ 2147483647 h 175"/>
              <a:gd name="T36" fmla="*/ 2147483647 w 224"/>
              <a:gd name="T37" fmla="*/ 2147483647 h 175"/>
              <a:gd name="T38" fmla="*/ 2147483647 w 224"/>
              <a:gd name="T39" fmla="*/ 0 h 175"/>
              <a:gd name="T40" fmla="*/ 2147483647 w 224"/>
              <a:gd name="T41" fmla="*/ 2147483647 h 175"/>
              <a:gd name="T42" fmla="*/ 2147483647 w 224"/>
              <a:gd name="T43" fmla="*/ 2147483647 h 175"/>
              <a:gd name="T44" fmla="*/ 2147483647 w 224"/>
              <a:gd name="T45" fmla="*/ 2147483647 h 175"/>
              <a:gd name="T46" fmla="*/ 2147483647 w 224"/>
              <a:gd name="T47" fmla="*/ 2147483647 h 175"/>
              <a:gd name="T48" fmla="*/ 2147483647 w 224"/>
              <a:gd name="T49" fmla="*/ 2147483647 h 175"/>
              <a:gd name="T50" fmla="*/ 2147483647 w 224"/>
              <a:gd name="T51" fmla="*/ 2147483647 h 175"/>
              <a:gd name="T52" fmla="*/ 2147483647 w 224"/>
              <a:gd name="T53" fmla="*/ 2147483647 h 175"/>
              <a:gd name="T54" fmla="*/ 2147483647 w 224"/>
              <a:gd name="T55" fmla="*/ 2147483647 h 175"/>
              <a:gd name="T56" fmla="*/ 2147483647 w 224"/>
              <a:gd name="T57" fmla="*/ 2147483647 h 175"/>
              <a:gd name="T58" fmla="*/ 2147483647 w 224"/>
              <a:gd name="T59" fmla="*/ 2147483647 h 175"/>
              <a:gd name="T60" fmla="*/ 2147483647 w 224"/>
              <a:gd name="T61" fmla="*/ 2147483647 h 175"/>
              <a:gd name="T62" fmla="*/ 2147483647 w 224"/>
              <a:gd name="T63" fmla="*/ 2147483647 h 175"/>
              <a:gd name="T64" fmla="*/ 2147483647 w 224"/>
              <a:gd name="T65" fmla="*/ 2147483647 h 175"/>
              <a:gd name="T66" fmla="*/ 2147483647 w 224"/>
              <a:gd name="T67" fmla="*/ 2147483647 h 175"/>
              <a:gd name="T68" fmla="*/ 2147483647 w 224"/>
              <a:gd name="T69" fmla="*/ 2147483647 h 175"/>
              <a:gd name="T70" fmla="*/ 2147483647 w 224"/>
              <a:gd name="T71" fmla="*/ 2147483647 h 175"/>
              <a:gd name="T72" fmla="*/ 2147483647 w 224"/>
              <a:gd name="T73" fmla="*/ 2147483647 h 175"/>
              <a:gd name="T74" fmla="*/ 2147483647 w 224"/>
              <a:gd name="T75" fmla="*/ 2147483647 h 175"/>
              <a:gd name="T76" fmla="*/ 2147483647 w 224"/>
              <a:gd name="T77" fmla="*/ 2147483647 h 175"/>
              <a:gd name="T78" fmla="*/ 2147483647 w 224"/>
              <a:gd name="T79" fmla="*/ 2147483647 h 175"/>
              <a:gd name="T80" fmla="*/ 2147483647 w 224"/>
              <a:gd name="T81" fmla="*/ 2147483647 h 175"/>
              <a:gd name="T82" fmla="*/ 2147483647 w 224"/>
              <a:gd name="T83" fmla="*/ 2147483647 h 175"/>
              <a:gd name="T84" fmla="*/ 2147483647 w 224"/>
              <a:gd name="T85" fmla="*/ 2147483647 h 175"/>
              <a:gd name="T86" fmla="*/ 2147483647 w 224"/>
              <a:gd name="T87" fmla="*/ 2147483647 h 175"/>
              <a:gd name="T88" fmla="*/ 2147483647 w 224"/>
              <a:gd name="T89" fmla="*/ 2147483647 h 175"/>
              <a:gd name="T90" fmla="*/ 2147483647 w 224"/>
              <a:gd name="T91" fmla="*/ 2147483647 h 175"/>
              <a:gd name="T92" fmla="*/ 2147483647 w 224"/>
              <a:gd name="T93" fmla="*/ 2147483647 h 175"/>
              <a:gd name="T94" fmla="*/ 2147483647 w 224"/>
              <a:gd name="T95" fmla="*/ 2147483647 h 175"/>
              <a:gd name="T96" fmla="*/ 2147483647 w 224"/>
              <a:gd name="T97" fmla="*/ 2147483647 h 175"/>
              <a:gd name="T98" fmla="*/ 2147483647 w 224"/>
              <a:gd name="T99" fmla="*/ 2147483647 h 175"/>
              <a:gd name="T100" fmla="*/ 2147483647 w 224"/>
              <a:gd name="T101" fmla="*/ 2147483647 h 175"/>
              <a:gd name="T102" fmla="*/ 2147483647 w 224"/>
              <a:gd name="T103" fmla="*/ 2147483647 h 17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24" h="175">
                <a:moveTo>
                  <a:pt x="32" y="173"/>
                </a:moveTo>
                <a:lnTo>
                  <a:pt x="26" y="166"/>
                </a:lnTo>
                <a:lnTo>
                  <a:pt x="29" y="164"/>
                </a:lnTo>
                <a:lnTo>
                  <a:pt x="28" y="161"/>
                </a:lnTo>
                <a:lnTo>
                  <a:pt x="20" y="162"/>
                </a:lnTo>
                <a:lnTo>
                  <a:pt x="12" y="156"/>
                </a:lnTo>
                <a:lnTo>
                  <a:pt x="12" y="151"/>
                </a:lnTo>
                <a:lnTo>
                  <a:pt x="16" y="151"/>
                </a:lnTo>
                <a:lnTo>
                  <a:pt x="6" y="146"/>
                </a:lnTo>
                <a:lnTo>
                  <a:pt x="0" y="135"/>
                </a:lnTo>
                <a:lnTo>
                  <a:pt x="1" y="129"/>
                </a:lnTo>
                <a:lnTo>
                  <a:pt x="12" y="128"/>
                </a:lnTo>
                <a:lnTo>
                  <a:pt x="16" y="123"/>
                </a:lnTo>
                <a:lnTo>
                  <a:pt x="47" y="122"/>
                </a:lnTo>
                <a:lnTo>
                  <a:pt x="52" y="117"/>
                </a:lnTo>
                <a:lnTo>
                  <a:pt x="57" y="107"/>
                </a:lnTo>
                <a:lnTo>
                  <a:pt x="58" y="67"/>
                </a:lnTo>
                <a:lnTo>
                  <a:pt x="80" y="62"/>
                </a:lnTo>
                <a:lnTo>
                  <a:pt x="103" y="41"/>
                </a:lnTo>
                <a:lnTo>
                  <a:pt x="168" y="0"/>
                </a:lnTo>
                <a:lnTo>
                  <a:pt x="190" y="6"/>
                </a:lnTo>
                <a:lnTo>
                  <a:pt x="199" y="14"/>
                </a:lnTo>
                <a:lnTo>
                  <a:pt x="210" y="8"/>
                </a:lnTo>
                <a:lnTo>
                  <a:pt x="213" y="31"/>
                </a:lnTo>
                <a:lnTo>
                  <a:pt x="218" y="38"/>
                </a:lnTo>
                <a:lnTo>
                  <a:pt x="218" y="42"/>
                </a:lnTo>
                <a:lnTo>
                  <a:pt x="224" y="48"/>
                </a:lnTo>
                <a:lnTo>
                  <a:pt x="221" y="54"/>
                </a:lnTo>
                <a:lnTo>
                  <a:pt x="217" y="99"/>
                </a:lnTo>
                <a:lnTo>
                  <a:pt x="201" y="117"/>
                </a:lnTo>
                <a:lnTo>
                  <a:pt x="191" y="134"/>
                </a:lnTo>
                <a:lnTo>
                  <a:pt x="188" y="136"/>
                </a:lnTo>
                <a:lnTo>
                  <a:pt x="191" y="146"/>
                </a:lnTo>
                <a:lnTo>
                  <a:pt x="180" y="150"/>
                </a:lnTo>
                <a:lnTo>
                  <a:pt x="174" y="155"/>
                </a:lnTo>
                <a:lnTo>
                  <a:pt x="160" y="151"/>
                </a:lnTo>
                <a:lnTo>
                  <a:pt x="149" y="151"/>
                </a:lnTo>
                <a:lnTo>
                  <a:pt x="141" y="153"/>
                </a:lnTo>
                <a:lnTo>
                  <a:pt x="134" y="159"/>
                </a:lnTo>
                <a:lnTo>
                  <a:pt x="123" y="158"/>
                </a:lnTo>
                <a:lnTo>
                  <a:pt x="108" y="151"/>
                </a:lnTo>
                <a:lnTo>
                  <a:pt x="96" y="156"/>
                </a:lnTo>
                <a:lnTo>
                  <a:pt x="86" y="147"/>
                </a:lnTo>
                <a:lnTo>
                  <a:pt x="76" y="144"/>
                </a:lnTo>
                <a:lnTo>
                  <a:pt x="67" y="145"/>
                </a:lnTo>
                <a:lnTo>
                  <a:pt x="56" y="150"/>
                </a:lnTo>
                <a:lnTo>
                  <a:pt x="56" y="156"/>
                </a:lnTo>
                <a:lnTo>
                  <a:pt x="50" y="163"/>
                </a:lnTo>
                <a:lnTo>
                  <a:pt x="48" y="175"/>
                </a:lnTo>
                <a:lnTo>
                  <a:pt x="38" y="165"/>
                </a:lnTo>
                <a:lnTo>
                  <a:pt x="32" y="167"/>
                </a:lnTo>
                <a:lnTo>
                  <a:pt x="32" y="173"/>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086" name="Freeform 13"/>
          <p:cNvSpPr>
            <a:spLocks/>
          </p:cNvSpPr>
          <p:nvPr/>
        </p:nvSpPr>
        <p:spPr bwMode="auto">
          <a:xfrm>
            <a:off x="4881563" y="4224338"/>
            <a:ext cx="249237" cy="393700"/>
          </a:xfrm>
          <a:custGeom>
            <a:avLst/>
            <a:gdLst>
              <a:gd name="T0" fmla="*/ 2147483647 w 150"/>
              <a:gd name="T1" fmla="*/ 2147483647 h 234"/>
              <a:gd name="T2" fmla="*/ 2147483647 w 150"/>
              <a:gd name="T3" fmla="*/ 2147483647 h 234"/>
              <a:gd name="T4" fmla="*/ 2147483647 w 150"/>
              <a:gd name="T5" fmla="*/ 2147483647 h 234"/>
              <a:gd name="T6" fmla="*/ 2147483647 w 150"/>
              <a:gd name="T7" fmla="*/ 2147483647 h 234"/>
              <a:gd name="T8" fmla="*/ 2147483647 w 150"/>
              <a:gd name="T9" fmla="*/ 2147483647 h 234"/>
              <a:gd name="T10" fmla="*/ 2147483647 w 150"/>
              <a:gd name="T11" fmla="*/ 2147483647 h 234"/>
              <a:gd name="T12" fmla="*/ 2147483647 w 150"/>
              <a:gd name="T13" fmla="*/ 2147483647 h 234"/>
              <a:gd name="T14" fmla="*/ 2147483647 w 150"/>
              <a:gd name="T15" fmla="*/ 2147483647 h 234"/>
              <a:gd name="T16" fmla="*/ 2147483647 w 150"/>
              <a:gd name="T17" fmla="*/ 2147483647 h 234"/>
              <a:gd name="T18" fmla="*/ 2147483647 w 150"/>
              <a:gd name="T19" fmla="*/ 2147483647 h 234"/>
              <a:gd name="T20" fmla="*/ 2147483647 w 150"/>
              <a:gd name="T21" fmla="*/ 2147483647 h 234"/>
              <a:gd name="T22" fmla="*/ 2147483647 w 150"/>
              <a:gd name="T23" fmla="*/ 2147483647 h 234"/>
              <a:gd name="T24" fmla="*/ 2147483647 w 150"/>
              <a:gd name="T25" fmla="*/ 2147483647 h 234"/>
              <a:gd name="T26" fmla="*/ 2147483647 w 150"/>
              <a:gd name="T27" fmla="*/ 2147483647 h 234"/>
              <a:gd name="T28" fmla="*/ 0 w 150"/>
              <a:gd name="T29" fmla="*/ 2147483647 h 234"/>
              <a:gd name="T30" fmla="*/ 2147483647 w 150"/>
              <a:gd name="T31" fmla="*/ 2147483647 h 234"/>
              <a:gd name="T32" fmla="*/ 2147483647 w 150"/>
              <a:gd name="T33" fmla="*/ 2147483647 h 234"/>
              <a:gd name="T34" fmla="*/ 2147483647 w 150"/>
              <a:gd name="T35" fmla="*/ 2147483647 h 234"/>
              <a:gd name="T36" fmla="*/ 2147483647 w 150"/>
              <a:gd name="T37" fmla="*/ 2147483647 h 234"/>
              <a:gd name="T38" fmla="*/ 2147483647 w 150"/>
              <a:gd name="T39" fmla="*/ 2147483647 h 234"/>
              <a:gd name="T40" fmla="*/ 2147483647 w 150"/>
              <a:gd name="T41" fmla="*/ 2147483647 h 234"/>
              <a:gd name="T42" fmla="*/ 2147483647 w 150"/>
              <a:gd name="T43" fmla="*/ 2147483647 h 234"/>
              <a:gd name="T44" fmla="*/ 2147483647 w 150"/>
              <a:gd name="T45" fmla="*/ 2147483647 h 234"/>
              <a:gd name="T46" fmla="*/ 2147483647 w 150"/>
              <a:gd name="T47" fmla="*/ 2147483647 h 234"/>
              <a:gd name="T48" fmla="*/ 2147483647 w 150"/>
              <a:gd name="T49" fmla="*/ 0 h 234"/>
              <a:gd name="T50" fmla="*/ 2147483647 w 150"/>
              <a:gd name="T51" fmla="*/ 2147483647 h 234"/>
              <a:gd name="T52" fmla="*/ 2147483647 w 150"/>
              <a:gd name="T53" fmla="*/ 2147483647 h 234"/>
              <a:gd name="T54" fmla="*/ 2147483647 w 150"/>
              <a:gd name="T55" fmla="*/ 2147483647 h 234"/>
              <a:gd name="T56" fmla="*/ 2147483647 w 150"/>
              <a:gd name="T57" fmla="*/ 2147483647 h 234"/>
              <a:gd name="T58" fmla="*/ 2147483647 w 150"/>
              <a:gd name="T59" fmla="*/ 2147483647 h 234"/>
              <a:gd name="T60" fmla="*/ 2147483647 w 150"/>
              <a:gd name="T61" fmla="*/ 2147483647 h 234"/>
              <a:gd name="T62" fmla="*/ 2147483647 w 150"/>
              <a:gd name="T63" fmla="*/ 2147483647 h 234"/>
              <a:gd name="T64" fmla="*/ 2147483647 w 150"/>
              <a:gd name="T65" fmla="*/ 2147483647 h 234"/>
              <a:gd name="T66" fmla="*/ 2147483647 w 150"/>
              <a:gd name="T67" fmla="*/ 2147483647 h 234"/>
              <a:gd name="T68" fmla="*/ 2147483647 w 150"/>
              <a:gd name="T69" fmla="*/ 2147483647 h 234"/>
              <a:gd name="T70" fmla="*/ 2147483647 w 150"/>
              <a:gd name="T71" fmla="*/ 2147483647 h 234"/>
              <a:gd name="T72" fmla="*/ 2147483647 w 150"/>
              <a:gd name="T73" fmla="*/ 2147483647 h 234"/>
              <a:gd name="T74" fmla="*/ 2147483647 w 150"/>
              <a:gd name="T75" fmla="*/ 2147483647 h 234"/>
              <a:gd name="T76" fmla="*/ 2147483647 w 150"/>
              <a:gd name="T77" fmla="*/ 2147483647 h 234"/>
              <a:gd name="T78" fmla="*/ 2147483647 w 150"/>
              <a:gd name="T79" fmla="*/ 2147483647 h 234"/>
              <a:gd name="T80" fmla="*/ 2147483647 w 150"/>
              <a:gd name="T81" fmla="*/ 2147483647 h 234"/>
              <a:gd name="T82" fmla="*/ 2147483647 w 150"/>
              <a:gd name="T83" fmla="*/ 2147483647 h 234"/>
              <a:gd name="T84" fmla="*/ 2147483647 w 150"/>
              <a:gd name="T85" fmla="*/ 2147483647 h 234"/>
              <a:gd name="T86" fmla="*/ 2147483647 w 150"/>
              <a:gd name="T87" fmla="*/ 2147483647 h 234"/>
              <a:gd name="T88" fmla="*/ 2147483647 w 150"/>
              <a:gd name="T89" fmla="*/ 2147483647 h 234"/>
              <a:gd name="T90" fmla="*/ 2147483647 w 150"/>
              <a:gd name="T91" fmla="*/ 2147483647 h 234"/>
              <a:gd name="T92" fmla="*/ 2147483647 w 150"/>
              <a:gd name="T93" fmla="*/ 2147483647 h 234"/>
              <a:gd name="T94" fmla="*/ 2147483647 w 150"/>
              <a:gd name="T95" fmla="*/ 2147483647 h 234"/>
              <a:gd name="T96" fmla="*/ 2147483647 w 150"/>
              <a:gd name="T97" fmla="*/ 2147483647 h 234"/>
              <a:gd name="T98" fmla="*/ 2147483647 w 150"/>
              <a:gd name="T99" fmla="*/ 2147483647 h 234"/>
              <a:gd name="T100" fmla="*/ 2147483647 w 150"/>
              <a:gd name="T101" fmla="*/ 2147483647 h 234"/>
              <a:gd name="T102" fmla="*/ 2147483647 w 150"/>
              <a:gd name="T103" fmla="*/ 2147483647 h 234"/>
              <a:gd name="T104" fmla="*/ 2147483647 w 150"/>
              <a:gd name="T105" fmla="*/ 2147483647 h 234"/>
              <a:gd name="T106" fmla="*/ 2147483647 w 150"/>
              <a:gd name="T107" fmla="*/ 2147483647 h 234"/>
              <a:gd name="T108" fmla="*/ 2147483647 w 150"/>
              <a:gd name="T109" fmla="*/ 2147483647 h 2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0" h="234">
                <a:moveTo>
                  <a:pt x="29" y="234"/>
                </a:moveTo>
                <a:lnTo>
                  <a:pt x="30" y="230"/>
                </a:lnTo>
                <a:lnTo>
                  <a:pt x="25" y="221"/>
                </a:lnTo>
                <a:lnTo>
                  <a:pt x="7" y="204"/>
                </a:lnTo>
                <a:lnTo>
                  <a:pt x="11" y="199"/>
                </a:lnTo>
                <a:lnTo>
                  <a:pt x="31" y="199"/>
                </a:lnTo>
                <a:lnTo>
                  <a:pt x="23" y="187"/>
                </a:lnTo>
                <a:lnTo>
                  <a:pt x="23" y="169"/>
                </a:lnTo>
                <a:lnTo>
                  <a:pt x="21" y="168"/>
                </a:lnTo>
                <a:lnTo>
                  <a:pt x="19" y="161"/>
                </a:lnTo>
                <a:lnTo>
                  <a:pt x="16" y="159"/>
                </a:lnTo>
                <a:lnTo>
                  <a:pt x="14" y="154"/>
                </a:lnTo>
                <a:lnTo>
                  <a:pt x="9" y="154"/>
                </a:lnTo>
                <a:lnTo>
                  <a:pt x="3" y="145"/>
                </a:lnTo>
                <a:lnTo>
                  <a:pt x="0" y="135"/>
                </a:lnTo>
                <a:lnTo>
                  <a:pt x="3" y="133"/>
                </a:lnTo>
                <a:lnTo>
                  <a:pt x="13" y="116"/>
                </a:lnTo>
                <a:lnTo>
                  <a:pt x="29" y="98"/>
                </a:lnTo>
                <a:lnTo>
                  <a:pt x="33" y="53"/>
                </a:lnTo>
                <a:lnTo>
                  <a:pt x="36" y="47"/>
                </a:lnTo>
                <a:lnTo>
                  <a:pt x="30" y="41"/>
                </a:lnTo>
                <a:lnTo>
                  <a:pt x="30" y="37"/>
                </a:lnTo>
                <a:lnTo>
                  <a:pt x="25" y="30"/>
                </a:lnTo>
                <a:lnTo>
                  <a:pt x="22" y="7"/>
                </a:lnTo>
                <a:lnTo>
                  <a:pt x="36" y="0"/>
                </a:lnTo>
                <a:lnTo>
                  <a:pt x="150" y="60"/>
                </a:lnTo>
                <a:lnTo>
                  <a:pt x="150" y="116"/>
                </a:lnTo>
                <a:lnTo>
                  <a:pt x="137" y="116"/>
                </a:lnTo>
                <a:lnTo>
                  <a:pt x="135" y="118"/>
                </a:lnTo>
                <a:lnTo>
                  <a:pt x="135" y="125"/>
                </a:lnTo>
                <a:lnTo>
                  <a:pt x="131" y="131"/>
                </a:lnTo>
                <a:lnTo>
                  <a:pt x="126" y="133"/>
                </a:lnTo>
                <a:lnTo>
                  <a:pt x="129" y="139"/>
                </a:lnTo>
                <a:lnTo>
                  <a:pt x="122" y="144"/>
                </a:lnTo>
                <a:lnTo>
                  <a:pt x="125" y="150"/>
                </a:lnTo>
                <a:lnTo>
                  <a:pt x="119" y="158"/>
                </a:lnTo>
                <a:lnTo>
                  <a:pt x="121" y="161"/>
                </a:lnTo>
                <a:lnTo>
                  <a:pt x="124" y="159"/>
                </a:lnTo>
                <a:lnTo>
                  <a:pt x="128" y="161"/>
                </a:lnTo>
                <a:lnTo>
                  <a:pt x="129" y="175"/>
                </a:lnTo>
                <a:lnTo>
                  <a:pt x="135" y="180"/>
                </a:lnTo>
                <a:lnTo>
                  <a:pt x="133" y="185"/>
                </a:lnTo>
                <a:lnTo>
                  <a:pt x="128" y="184"/>
                </a:lnTo>
                <a:lnTo>
                  <a:pt x="117" y="189"/>
                </a:lnTo>
                <a:lnTo>
                  <a:pt x="117" y="195"/>
                </a:lnTo>
                <a:lnTo>
                  <a:pt x="98" y="211"/>
                </a:lnTo>
                <a:lnTo>
                  <a:pt x="79" y="213"/>
                </a:lnTo>
                <a:lnTo>
                  <a:pt x="77" y="215"/>
                </a:lnTo>
                <a:lnTo>
                  <a:pt x="80" y="218"/>
                </a:lnTo>
                <a:lnTo>
                  <a:pt x="73" y="226"/>
                </a:lnTo>
                <a:lnTo>
                  <a:pt x="60" y="227"/>
                </a:lnTo>
                <a:lnTo>
                  <a:pt x="48" y="233"/>
                </a:lnTo>
                <a:lnTo>
                  <a:pt x="44" y="229"/>
                </a:lnTo>
                <a:lnTo>
                  <a:pt x="36" y="234"/>
                </a:lnTo>
                <a:lnTo>
                  <a:pt x="29" y="23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7" name="Freeform 14"/>
          <p:cNvSpPr>
            <a:spLocks/>
          </p:cNvSpPr>
          <p:nvPr/>
        </p:nvSpPr>
        <p:spPr bwMode="auto">
          <a:xfrm>
            <a:off x="5080000" y="4256088"/>
            <a:ext cx="396875" cy="457200"/>
          </a:xfrm>
          <a:custGeom>
            <a:avLst/>
            <a:gdLst>
              <a:gd name="T0" fmla="*/ 2147483647 w 237"/>
              <a:gd name="T1" fmla="*/ 2147483647 h 272"/>
              <a:gd name="T2" fmla="*/ 2147483647 w 237"/>
              <a:gd name="T3" fmla="*/ 2147483647 h 272"/>
              <a:gd name="T4" fmla="*/ 2147483647 w 237"/>
              <a:gd name="T5" fmla="*/ 2147483647 h 272"/>
              <a:gd name="T6" fmla="*/ 2147483647 w 237"/>
              <a:gd name="T7" fmla="*/ 2147483647 h 272"/>
              <a:gd name="T8" fmla="*/ 2147483647 w 237"/>
              <a:gd name="T9" fmla="*/ 2147483647 h 272"/>
              <a:gd name="T10" fmla="*/ 2147483647 w 237"/>
              <a:gd name="T11" fmla="*/ 2147483647 h 272"/>
              <a:gd name="T12" fmla="*/ 2147483647 w 237"/>
              <a:gd name="T13" fmla="*/ 2147483647 h 272"/>
              <a:gd name="T14" fmla="*/ 2147483647 w 237"/>
              <a:gd name="T15" fmla="*/ 2147483647 h 272"/>
              <a:gd name="T16" fmla="*/ 2147483647 w 237"/>
              <a:gd name="T17" fmla="*/ 2147483647 h 272"/>
              <a:gd name="T18" fmla="*/ 2147483647 w 237"/>
              <a:gd name="T19" fmla="*/ 2147483647 h 272"/>
              <a:gd name="T20" fmla="*/ 2147483647 w 237"/>
              <a:gd name="T21" fmla="*/ 2147483647 h 272"/>
              <a:gd name="T22" fmla="*/ 2147483647 w 237"/>
              <a:gd name="T23" fmla="*/ 2147483647 h 272"/>
              <a:gd name="T24" fmla="*/ 2147483647 w 237"/>
              <a:gd name="T25" fmla="*/ 2147483647 h 272"/>
              <a:gd name="T26" fmla="*/ 2147483647 w 237"/>
              <a:gd name="T27" fmla="*/ 2147483647 h 272"/>
              <a:gd name="T28" fmla="*/ 2147483647 w 237"/>
              <a:gd name="T29" fmla="*/ 2147483647 h 272"/>
              <a:gd name="T30" fmla="*/ 2147483647 w 237"/>
              <a:gd name="T31" fmla="*/ 2147483647 h 272"/>
              <a:gd name="T32" fmla="*/ 2147483647 w 237"/>
              <a:gd name="T33" fmla="*/ 2147483647 h 272"/>
              <a:gd name="T34" fmla="*/ 2147483647 w 237"/>
              <a:gd name="T35" fmla="*/ 2147483647 h 272"/>
              <a:gd name="T36" fmla="*/ 2147483647 w 237"/>
              <a:gd name="T37" fmla="*/ 2147483647 h 272"/>
              <a:gd name="T38" fmla="*/ 2147483647 w 237"/>
              <a:gd name="T39" fmla="*/ 2147483647 h 272"/>
              <a:gd name="T40" fmla="*/ 2147483647 w 237"/>
              <a:gd name="T41" fmla="*/ 2147483647 h 272"/>
              <a:gd name="T42" fmla="*/ 2147483647 w 237"/>
              <a:gd name="T43" fmla="*/ 2147483647 h 272"/>
              <a:gd name="T44" fmla="*/ 2147483647 w 237"/>
              <a:gd name="T45" fmla="*/ 2147483647 h 272"/>
              <a:gd name="T46" fmla="*/ 2147483647 w 237"/>
              <a:gd name="T47" fmla="*/ 2147483647 h 272"/>
              <a:gd name="T48" fmla="*/ 2147483647 w 237"/>
              <a:gd name="T49" fmla="*/ 2147483647 h 272"/>
              <a:gd name="T50" fmla="*/ 2147483647 w 237"/>
              <a:gd name="T51" fmla="*/ 2147483647 h 272"/>
              <a:gd name="T52" fmla="*/ 2147483647 w 237"/>
              <a:gd name="T53" fmla="*/ 2147483647 h 272"/>
              <a:gd name="T54" fmla="*/ 2147483647 w 237"/>
              <a:gd name="T55" fmla="*/ 2147483647 h 272"/>
              <a:gd name="T56" fmla="*/ 2147483647 w 237"/>
              <a:gd name="T57" fmla="*/ 2147483647 h 272"/>
              <a:gd name="T58" fmla="*/ 2147483647 w 237"/>
              <a:gd name="T59" fmla="*/ 2147483647 h 272"/>
              <a:gd name="T60" fmla="*/ 2147483647 w 237"/>
              <a:gd name="T61" fmla="*/ 2147483647 h 272"/>
              <a:gd name="T62" fmla="*/ 2147483647 w 237"/>
              <a:gd name="T63" fmla="*/ 2147483647 h 272"/>
              <a:gd name="T64" fmla="*/ 2147483647 w 237"/>
              <a:gd name="T65" fmla="*/ 2147483647 h 272"/>
              <a:gd name="T66" fmla="*/ 2147483647 w 237"/>
              <a:gd name="T67" fmla="*/ 2147483647 h 272"/>
              <a:gd name="T68" fmla="*/ 2147483647 w 237"/>
              <a:gd name="T69" fmla="*/ 2147483647 h 272"/>
              <a:gd name="T70" fmla="*/ 2147483647 w 237"/>
              <a:gd name="T71" fmla="*/ 2147483647 h 272"/>
              <a:gd name="T72" fmla="*/ 2147483647 w 237"/>
              <a:gd name="T73" fmla="*/ 2147483647 h 272"/>
              <a:gd name="T74" fmla="*/ 2147483647 w 237"/>
              <a:gd name="T75" fmla="*/ 2147483647 h 272"/>
              <a:gd name="T76" fmla="*/ 2147483647 w 237"/>
              <a:gd name="T77" fmla="*/ 2147483647 h 272"/>
              <a:gd name="T78" fmla="*/ 2147483647 w 237"/>
              <a:gd name="T79" fmla="*/ 0 h 272"/>
              <a:gd name="T80" fmla="*/ 2147483647 w 237"/>
              <a:gd name="T81" fmla="*/ 2147483647 h 272"/>
              <a:gd name="T82" fmla="*/ 2147483647 w 237"/>
              <a:gd name="T83" fmla="*/ 2147483647 h 272"/>
              <a:gd name="T84" fmla="*/ 2147483647 w 237"/>
              <a:gd name="T85" fmla="*/ 2147483647 h 272"/>
              <a:gd name="T86" fmla="*/ 2147483647 w 237"/>
              <a:gd name="T87" fmla="*/ 2147483647 h 272"/>
              <a:gd name="T88" fmla="*/ 2147483647 w 237"/>
              <a:gd name="T89" fmla="*/ 2147483647 h 272"/>
              <a:gd name="T90" fmla="*/ 2147483647 w 237"/>
              <a:gd name="T91" fmla="*/ 2147483647 h 272"/>
              <a:gd name="T92" fmla="*/ 2147483647 w 237"/>
              <a:gd name="T93" fmla="*/ 2147483647 h 2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7" h="272">
                <a:moveTo>
                  <a:pt x="208" y="118"/>
                </a:moveTo>
                <a:lnTo>
                  <a:pt x="203" y="140"/>
                </a:lnTo>
                <a:lnTo>
                  <a:pt x="196" y="141"/>
                </a:lnTo>
                <a:lnTo>
                  <a:pt x="188" y="154"/>
                </a:lnTo>
                <a:lnTo>
                  <a:pt x="186" y="167"/>
                </a:lnTo>
                <a:lnTo>
                  <a:pt x="184" y="169"/>
                </a:lnTo>
                <a:lnTo>
                  <a:pt x="180" y="167"/>
                </a:lnTo>
                <a:lnTo>
                  <a:pt x="176" y="172"/>
                </a:lnTo>
                <a:lnTo>
                  <a:pt x="177" y="176"/>
                </a:lnTo>
                <a:lnTo>
                  <a:pt x="173" y="186"/>
                </a:lnTo>
                <a:lnTo>
                  <a:pt x="174" y="200"/>
                </a:lnTo>
                <a:lnTo>
                  <a:pt x="169" y="203"/>
                </a:lnTo>
                <a:lnTo>
                  <a:pt x="162" y="202"/>
                </a:lnTo>
                <a:lnTo>
                  <a:pt x="158" y="209"/>
                </a:lnTo>
                <a:lnTo>
                  <a:pt x="159" y="211"/>
                </a:lnTo>
                <a:lnTo>
                  <a:pt x="168" y="213"/>
                </a:lnTo>
                <a:lnTo>
                  <a:pt x="182" y="227"/>
                </a:lnTo>
                <a:lnTo>
                  <a:pt x="191" y="245"/>
                </a:lnTo>
                <a:lnTo>
                  <a:pt x="198" y="246"/>
                </a:lnTo>
                <a:lnTo>
                  <a:pt x="198" y="253"/>
                </a:lnTo>
                <a:lnTo>
                  <a:pt x="200" y="256"/>
                </a:lnTo>
                <a:lnTo>
                  <a:pt x="177" y="256"/>
                </a:lnTo>
                <a:lnTo>
                  <a:pt x="172" y="261"/>
                </a:lnTo>
                <a:lnTo>
                  <a:pt x="165" y="268"/>
                </a:lnTo>
                <a:lnTo>
                  <a:pt x="158" y="266"/>
                </a:lnTo>
                <a:lnTo>
                  <a:pt x="150" y="268"/>
                </a:lnTo>
                <a:lnTo>
                  <a:pt x="146" y="271"/>
                </a:lnTo>
                <a:lnTo>
                  <a:pt x="141" y="267"/>
                </a:lnTo>
                <a:lnTo>
                  <a:pt x="137" y="269"/>
                </a:lnTo>
                <a:lnTo>
                  <a:pt x="132" y="268"/>
                </a:lnTo>
                <a:lnTo>
                  <a:pt x="128" y="272"/>
                </a:lnTo>
                <a:lnTo>
                  <a:pt x="127" y="269"/>
                </a:lnTo>
                <a:lnTo>
                  <a:pt x="123" y="270"/>
                </a:lnTo>
                <a:lnTo>
                  <a:pt x="123" y="267"/>
                </a:lnTo>
                <a:lnTo>
                  <a:pt x="119" y="265"/>
                </a:lnTo>
                <a:lnTo>
                  <a:pt x="111" y="256"/>
                </a:lnTo>
                <a:lnTo>
                  <a:pt x="108" y="255"/>
                </a:lnTo>
                <a:lnTo>
                  <a:pt x="105" y="260"/>
                </a:lnTo>
                <a:lnTo>
                  <a:pt x="99" y="257"/>
                </a:lnTo>
                <a:lnTo>
                  <a:pt x="92" y="260"/>
                </a:lnTo>
                <a:lnTo>
                  <a:pt x="84" y="256"/>
                </a:lnTo>
                <a:lnTo>
                  <a:pt x="84" y="253"/>
                </a:lnTo>
                <a:lnTo>
                  <a:pt x="79" y="250"/>
                </a:lnTo>
                <a:lnTo>
                  <a:pt x="75" y="240"/>
                </a:lnTo>
                <a:lnTo>
                  <a:pt x="65" y="235"/>
                </a:lnTo>
                <a:lnTo>
                  <a:pt x="66" y="233"/>
                </a:lnTo>
                <a:lnTo>
                  <a:pt x="63" y="230"/>
                </a:lnTo>
                <a:lnTo>
                  <a:pt x="65" y="227"/>
                </a:lnTo>
                <a:lnTo>
                  <a:pt x="47" y="215"/>
                </a:lnTo>
                <a:lnTo>
                  <a:pt x="48" y="210"/>
                </a:lnTo>
                <a:lnTo>
                  <a:pt x="42" y="206"/>
                </a:lnTo>
                <a:lnTo>
                  <a:pt x="33" y="204"/>
                </a:lnTo>
                <a:lnTo>
                  <a:pt x="33" y="198"/>
                </a:lnTo>
                <a:lnTo>
                  <a:pt x="24" y="198"/>
                </a:lnTo>
                <a:lnTo>
                  <a:pt x="25" y="194"/>
                </a:lnTo>
                <a:lnTo>
                  <a:pt x="22" y="193"/>
                </a:lnTo>
                <a:lnTo>
                  <a:pt x="25" y="190"/>
                </a:lnTo>
                <a:lnTo>
                  <a:pt x="26" y="181"/>
                </a:lnTo>
                <a:lnTo>
                  <a:pt x="14" y="166"/>
                </a:lnTo>
                <a:lnTo>
                  <a:pt x="16" y="161"/>
                </a:lnTo>
                <a:lnTo>
                  <a:pt x="10" y="156"/>
                </a:lnTo>
                <a:lnTo>
                  <a:pt x="9" y="142"/>
                </a:lnTo>
                <a:lnTo>
                  <a:pt x="5" y="140"/>
                </a:lnTo>
                <a:lnTo>
                  <a:pt x="2" y="142"/>
                </a:lnTo>
                <a:lnTo>
                  <a:pt x="0" y="139"/>
                </a:lnTo>
                <a:lnTo>
                  <a:pt x="6" y="131"/>
                </a:lnTo>
                <a:lnTo>
                  <a:pt x="3" y="125"/>
                </a:lnTo>
                <a:lnTo>
                  <a:pt x="10" y="120"/>
                </a:lnTo>
                <a:lnTo>
                  <a:pt x="7" y="114"/>
                </a:lnTo>
                <a:lnTo>
                  <a:pt x="12" y="112"/>
                </a:lnTo>
                <a:lnTo>
                  <a:pt x="16" y="106"/>
                </a:lnTo>
                <a:lnTo>
                  <a:pt x="16" y="99"/>
                </a:lnTo>
                <a:lnTo>
                  <a:pt x="18" y="97"/>
                </a:lnTo>
                <a:lnTo>
                  <a:pt x="31" y="97"/>
                </a:lnTo>
                <a:lnTo>
                  <a:pt x="31" y="41"/>
                </a:lnTo>
                <a:lnTo>
                  <a:pt x="31" y="34"/>
                </a:lnTo>
                <a:lnTo>
                  <a:pt x="45" y="34"/>
                </a:lnTo>
                <a:lnTo>
                  <a:pt x="45" y="3"/>
                </a:lnTo>
                <a:lnTo>
                  <a:pt x="134" y="3"/>
                </a:lnTo>
                <a:lnTo>
                  <a:pt x="136" y="0"/>
                </a:lnTo>
                <a:lnTo>
                  <a:pt x="136" y="3"/>
                </a:lnTo>
                <a:lnTo>
                  <a:pt x="213" y="3"/>
                </a:lnTo>
                <a:lnTo>
                  <a:pt x="213" y="9"/>
                </a:lnTo>
                <a:lnTo>
                  <a:pt x="219" y="18"/>
                </a:lnTo>
                <a:lnTo>
                  <a:pt x="216" y="16"/>
                </a:lnTo>
                <a:lnTo>
                  <a:pt x="221" y="51"/>
                </a:lnTo>
                <a:lnTo>
                  <a:pt x="237" y="63"/>
                </a:lnTo>
                <a:lnTo>
                  <a:pt x="233" y="70"/>
                </a:lnTo>
                <a:lnTo>
                  <a:pt x="222" y="74"/>
                </a:lnTo>
                <a:lnTo>
                  <a:pt x="221" y="78"/>
                </a:lnTo>
                <a:lnTo>
                  <a:pt x="214" y="77"/>
                </a:lnTo>
                <a:lnTo>
                  <a:pt x="214" y="89"/>
                </a:lnTo>
                <a:lnTo>
                  <a:pt x="207" y="105"/>
                </a:lnTo>
                <a:lnTo>
                  <a:pt x="208" y="11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8" name="Freeform 15"/>
          <p:cNvSpPr>
            <a:spLocks/>
          </p:cNvSpPr>
          <p:nvPr/>
        </p:nvSpPr>
        <p:spPr bwMode="auto">
          <a:xfrm>
            <a:off x="4429125" y="4433888"/>
            <a:ext cx="190500" cy="138112"/>
          </a:xfrm>
          <a:custGeom>
            <a:avLst/>
            <a:gdLst>
              <a:gd name="T0" fmla="*/ 2147483647 w 113"/>
              <a:gd name="T1" fmla="*/ 2147483647 h 82"/>
              <a:gd name="T2" fmla="*/ 2147483647 w 113"/>
              <a:gd name="T3" fmla="*/ 2147483647 h 82"/>
              <a:gd name="T4" fmla="*/ 2147483647 w 113"/>
              <a:gd name="T5" fmla="*/ 2147483647 h 82"/>
              <a:gd name="T6" fmla="*/ 2147483647 w 113"/>
              <a:gd name="T7" fmla="*/ 2147483647 h 82"/>
              <a:gd name="T8" fmla="*/ 2147483647 w 113"/>
              <a:gd name="T9" fmla="*/ 2147483647 h 82"/>
              <a:gd name="T10" fmla="*/ 2147483647 w 113"/>
              <a:gd name="T11" fmla="*/ 2147483647 h 82"/>
              <a:gd name="T12" fmla="*/ 2147483647 w 113"/>
              <a:gd name="T13" fmla="*/ 2147483647 h 82"/>
              <a:gd name="T14" fmla="*/ 2147483647 w 113"/>
              <a:gd name="T15" fmla="*/ 2147483647 h 82"/>
              <a:gd name="T16" fmla="*/ 2147483647 w 113"/>
              <a:gd name="T17" fmla="*/ 2147483647 h 82"/>
              <a:gd name="T18" fmla="*/ 2147483647 w 113"/>
              <a:gd name="T19" fmla="*/ 2147483647 h 82"/>
              <a:gd name="T20" fmla="*/ 2147483647 w 113"/>
              <a:gd name="T21" fmla="*/ 2147483647 h 82"/>
              <a:gd name="T22" fmla="*/ 2147483647 w 113"/>
              <a:gd name="T23" fmla="*/ 2147483647 h 82"/>
              <a:gd name="T24" fmla="*/ 2147483647 w 113"/>
              <a:gd name="T25" fmla="*/ 2147483647 h 82"/>
              <a:gd name="T26" fmla="*/ 2147483647 w 113"/>
              <a:gd name="T27" fmla="*/ 2147483647 h 82"/>
              <a:gd name="T28" fmla="*/ 0 w 113"/>
              <a:gd name="T29" fmla="*/ 2147483647 h 82"/>
              <a:gd name="T30" fmla="*/ 2147483647 w 113"/>
              <a:gd name="T31" fmla="*/ 2147483647 h 82"/>
              <a:gd name="T32" fmla="*/ 2147483647 w 113"/>
              <a:gd name="T33" fmla="*/ 2147483647 h 82"/>
              <a:gd name="T34" fmla="*/ 2147483647 w 113"/>
              <a:gd name="T35" fmla="*/ 2147483647 h 82"/>
              <a:gd name="T36" fmla="*/ 2147483647 w 113"/>
              <a:gd name="T37" fmla="*/ 2147483647 h 82"/>
              <a:gd name="T38" fmla="*/ 2147483647 w 113"/>
              <a:gd name="T39" fmla="*/ 2147483647 h 82"/>
              <a:gd name="T40" fmla="*/ 2147483647 w 113"/>
              <a:gd name="T41" fmla="*/ 2147483647 h 82"/>
              <a:gd name="T42" fmla="*/ 2147483647 w 113"/>
              <a:gd name="T43" fmla="*/ 2147483647 h 82"/>
              <a:gd name="T44" fmla="*/ 2147483647 w 113"/>
              <a:gd name="T45" fmla="*/ 2147483647 h 82"/>
              <a:gd name="T46" fmla="*/ 2147483647 w 113"/>
              <a:gd name="T47" fmla="*/ 2147483647 h 82"/>
              <a:gd name="T48" fmla="*/ 2147483647 w 113"/>
              <a:gd name="T49" fmla="*/ 2147483647 h 82"/>
              <a:gd name="T50" fmla="*/ 2147483647 w 113"/>
              <a:gd name="T51" fmla="*/ 2147483647 h 82"/>
              <a:gd name="T52" fmla="*/ 2147483647 w 113"/>
              <a:gd name="T53" fmla="*/ 2147483647 h 82"/>
              <a:gd name="T54" fmla="*/ 2147483647 w 113"/>
              <a:gd name="T55" fmla="*/ 2147483647 h 82"/>
              <a:gd name="T56" fmla="*/ 2147483647 w 113"/>
              <a:gd name="T57" fmla="*/ 2147483647 h 82"/>
              <a:gd name="T58" fmla="*/ 2147483647 w 113"/>
              <a:gd name="T59" fmla="*/ 2147483647 h 82"/>
              <a:gd name="T60" fmla="*/ 2147483647 w 113"/>
              <a:gd name="T61" fmla="*/ 2147483647 h 82"/>
              <a:gd name="T62" fmla="*/ 2147483647 w 113"/>
              <a:gd name="T63" fmla="*/ 2147483647 h 82"/>
              <a:gd name="T64" fmla="*/ 2147483647 w 113"/>
              <a:gd name="T65" fmla="*/ 2147483647 h 82"/>
              <a:gd name="T66" fmla="*/ 2147483647 w 113"/>
              <a:gd name="T67" fmla="*/ 2147483647 h 82"/>
              <a:gd name="T68" fmla="*/ 2147483647 w 113"/>
              <a:gd name="T69" fmla="*/ 0 h 82"/>
              <a:gd name="T70" fmla="*/ 2147483647 w 113"/>
              <a:gd name="T71" fmla="*/ 2147483647 h 82"/>
              <a:gd name="T72" fmla="*/ 2147483647 w 113"/>
              <a:gd name="T73" fmla="*/ 2147483647 h 82"/>
              <a:gd name="T74" fmla="*/ 2147483647 w 113"/>
              <a:gd name="T75" fmla="*/ 2147483647 h 82"/>
              <a:gd name="T76" fmla="*/ 2147483647 w 113"/>
              <a:gd name="T77" fmla="*/ 2147483647 h 82"/>
              <a:gd name="T78" fmla="*/ 2147483647 w 113"/>
              <a:gd name="T79" fmla="*/ 2147483647 h 82"/>
              <a:gd name="T80" fmla="*/ 2147483647 w 113"/>
              <a:gd name="T81" fmla="*/ 2147483647 h 82"/>
              <a:gd name="T82" fmla="*/ 2147483647 w 113"/>
              <a:gd name="T83" fmla="*/ 2147483647 h 82"/>
              <a:gd name="T84" fmla="*/ 2147483647 w 113"/>
              <a:gd name="T85" fmla="*/ 2147483647 h 82"/>
              <a:gd name="T86" fmla="*/ 2147483647 w 113"/>
              <a:gd name="T87" fmla="*/ 2147483647 h 82"/>
              <a:gd name="T88" fmla="*/ 2147483647 w 113"/>
              <a:gd name="T89" fmla="*/ 2147483647 h 82"/>
              <a:gd name="T90" fmla="*/ 2147483647 w 113"/>
              <a:gd name="T91" fmla="*/ 2147483647 h 82"/>
              <a:gd name="T92" fmla="*/ 2147483647 w 113"/>
              <a:gd name="T93" fmla="*/ 2147483647 h 82"/>
              <a:gd name="T94" fmla="*/ 2147483647 w 113"/>
              <a:gd name="T95" fmla="*/ 2147483647 h 82"/>
              <a:gd name="T96" fmla="*/ 2147483647 w 113"/>
              <a:gd name="T97" fmla="*/ 2147483647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3" h="82">
                <a:moveTo>
                  <a:pt x="91" y="59"/>
                </a:moveTo>
                <a:lnTo>
                  <a:pt x="86" y="60"/>
                </a:lnTo>
                <a:lnTo>
                  <a:pt x="76" y="57"/>
                </a:lnTo>
                <a:lnTo>
                  <a:pt x="70" y="60"/>
                </a:lnTo>
                <a:lnTo>
                  <a:pt x="38" y="59"/>
                </a:lnTo>
                <a:lnTo>
                  <a:pt x="37" y="63"/>
                </a:lnTo>
                <a:lnTo>
                  <a:pt x="41" y="81"/>
                </a:lnTo>
                <a:lnTo>
                  <a:pt x="39" y="82"/>
                </a:lnTo>
                <a:lnTo>
                  <a:pt x="33" y="75"/>
                </a:lnTo>
                <a:lnTo>
                  <a:pt x="27" y="74"/>
                </a:lnTo>
                <a:lnTo>
                  <a:pt x="20" y="76"/>
                </a:lnTo>
                <a:lnTo>
                  <a:pt x="18" y="79"/>
                </a:lnTo>
                <a:lnTo>
                  <a:pt x="12" y="78"/>
                </a:lnTo>
                <a:lnTo>
                  <a:pt x="6" y="69"/>
                </a:lnTo>
                <a:lnTo>
                  <a:pt x="0" y="67"/>
                </a:lnTo>
                <a:lnTo>
                  <a:pt x="1" y="58"/>
                </a:lnTo>
                <a:lnTo>
                  <a:pt x="4" y="57"/>
                </a:lnTo>
                <a:lnTo>
                  <a:pt x="5" y="52"/>
                </a:lnTo>
                <a:lnTo>
                  <a:pt x="4" y="47"/>
                </a:lnTo>
                <a:lnTo>
                  <a:pt x="13" y="44"/>
                </a:lnTo>
                <a:lnTo>
                  <a:pt x="16" y="41"/>
                </a:lnTo>
                <a:lnTo>
                  <a:pt x="15" y="34"/>
                </a:lnTo>
                <a:lnTo>
                  <a:pt x="19" y="33"/>
                </a:lnTo>
                <a:lnTo>
                  <a:pt x="17" y="29"/>
                </a:lnTo>
                <a:lnTo>
                  <a:pt x="22" y="23"/>
                </a:lnTo>
                <a:lnTo>
                  <a:pt x="30" y="28"/>
                </a:lnTo>
                <a:lnTo>
                  <a:pt x="33" y="26"/>
                </a:lnTo>
                <a:lnTo>
                  <a:pt x="33" y="21"/>
                </a:lnTo>
                <a:lnTo>
                  <a:pt x="38" y="21"/>
                </a:lnTo>
                <a:lnTo>
                  <a:pt x="39" y="15"/>
                </a:lnTo>
                <a:lnTo>
                  <a:pt x="44" y="12"/>
                </a:lnTo>
                <a:lnTo>
                  <a:pt x="50" y="13"/>
                </a:lnTo>
                <a:lnTo>
                  <a:pt x="50" y="9"/>
                </a:lnTo>
                <a:lnTo>
                  <a:pt x="63" y="4"/>
                </a:lnTo>
                <a:lnTo>
                  <a:pt x="68" y="0"/>
                </a:lnTo>
                <a:lnTo>
                  <a:pt x="82" y="3"/>
                </a:lnTo>
                <a:lnTo>
                  <a:pt x="81" y="9"/>
                </a:lnTo>
                <a:lnTo>
                  <a:pt x="87" y="20"/>
                </a:lnTo>
                <a:lnTo>
                  <a:pt x="97" y="25"/>
                </a:lnTo>
                <a:lnTo>
                  <a:pt x="93" y="25"/>
                </a:lnTo>
                <a:lnTo>
                  <a:pt x="93" y="30"/>
                </a:lnTo>
                <a:lnTo>
                  <a:pt x="101" y="36"/>
                </a:lnTo>
                <a:lnTo>
                  <a:pt x="109" y="35"/>
                </a:lnTo>
                <a:lnTo>
                  <a:pt x="110" y="38"/>
                </a:lnTo>
                <a:lnTo>
                  <a:pt x="107" y="40"/>
                </a:lnTo>
                <a:lnTo>
                  <a:pt x="113" y="47"/>
                </a:lnTo>
                <a:lnTo>
                  <a:pt x="107" y="53"/>
                </a:lnTo>
                <a:lnTo>
                  <a:pt x="99" y="53"/>
                </a:lnTo>
                <a:lnTo>
                  <a:pt x="91" y="59"/>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9" name="Freeform 16"/>
          <p:cNvSpPr>
            <a:spLocks/>
          </p:cNvSpPr>
          <p:nvPr/>
        </p:nvSpPr>
        <p:spPr bwMode="auto">
          <a:xfrm>
            <a:off x="5345113" y="4440238"/>
            <a:ext cx="355600" cy="274637"/>
          </a:xfrm>
          <a:custGeom>
            <a:avLst/>
            <a:gdLst>
              <a:gd name="T0" fmla="*/ 2147483647 w 212"/>
              <a:gd name="T1" fmla="*/ 2147483647 h 164"/>
              <a:gd name="T2" fmla="*/ 2147483647 w 212"/>
              <a:gd name="T3" fmla="*/ 2147483647 h 164"/>
              <a:gd name="T4" fmla="*/ 2147483647 w 212"/>
              <a:gd name="T5" fmla="*/ 2147483647 h 164"/>
              <a:gd name="T6" fmla="*/ 2147483647 w 212"/>
              <a:gd name="T7" fmla="*/ 2147483647 h 164"/>
              <a:gd name="T8" fmla="*/ 2147483647 w 212"/>
              <a:gd name="T9" fmla="*/ 2147483647 h 164"/>
              <a:gd name="T10" fmla="*/ 2147483647 w 212"/>
              <a:gd name="T11" fmla="*/ 2147483647 h 164"/>
              <a:gd name="T12" fmla="*/ 2147483647 w 212"/>
              <a:gd name="T13" fmla="*/ 2147483647 h 164"/>
              <a:gd name="T14" fmla="*/ 2147483647 w 212"/>
              <a:gd name="T15" fmla="*/ 2147483647 h 164"/>
              <a:gd name="T16" fmla="*/ 2147483647 w 212"/>
              <a:gd name="T17" fmla="*/ 2147483647 h 164"/>
              <a:gd name="T18" fmla="*/ 2147483647 w 212"/>
              <a:gd name="T19" fmla="*/ 2147483647 h 164"/>
              <a:gd name="T20" fmla="*/ 2147483647 w 212"/>
              <a:gd name="T21" fmla="*/ 2147483647 h 164"/>
              <a:gd name="T22" fmla="*/ 2147483647 w 212"/>
              <a:gd name="T23" fmla="*/ 2147483647 h 164"/>
              <a:gd name="T24" fmla="*/ 2147483647 w 212"/>
              <a:gd name="T25" fmla="*/ 2147483647 h 164"/>
              <a:gd name="T26" fmla="*/ 2147483647 w 212"/>
              <a:gd name="T27" fmla="*/ 2147483647 h 164"/>
              <a:gd name="T28" fmla="*/ 2147483647 w 212"/>
              <a:gd name="T29" fmla="*/ 2147483647 h 164"/>
              <a:gd name="T30" fmla="*/ 0 w 212"/>
              <a:gd name="T31" fmla="*/ 2147483647 h 164"/>
              <a:gd name="T32" fmla="*/ 2147483647 w 212"/>
              <a:gd name="T33" fmla="*/ 2147483647 h 164"/>
              <a:gd name="T34" fmla="*/ 2147483647 w 212"/>
              <a:gd name="T35" fmla="*/ 2147483647 h 164"/>
              <a:gd name="T36" fmla="*/ 2147483647 w 212"/>
              <a:gd name="T37" fmla="*/ 2147483647 h 164"/>
              <a:gd name="T38" fmla="*/ 2147483647 w 212"/>
              <a:gd name="T39" fmla="*/ 2147483647 h 164"/>
              <a:gd name="T40" fmla="*/ 2147483647 w 212"/>
              <a:gd name="T41" fmla="*/ 2147483647 h 164"/>
              <a:gd name="T42" fmla="*/ 2147483647 w 212"/>
              <a:gd name="T43" fmla="*/ 2147483647 h 164"/>
              <a:gd name="T44" fmla="*/ 2147483647 w 212"/>
              <a:gd name="T45" fmla="*/ 2147483647 h 164"/>
              <a:gd name="T46" fmla="*/ 2147483647 w 212"/>
              <a:gd name="T47" fmla="*/ 2147483647 h 164"/>
              <a:gd name="T48" fmla="*/ 2147483647 w 212"/>
              <a:gd name="T49" fmla="*/ 2147483647 h 164"/>
              <a:gd name="T50" fmla="*/ 2147483647 w 212"/>
              <a:gd name="T51" fmla="*/ 2147483647 h 164"/>
              <a:gd name="T52" fmla="*/ 2147483647 w 212"/>
              <a:gd name="T53" fmla="*/ 2147483647 h 164"/>
              <a:gd name="T54" fmla="*/ 2147483647 w 212"/>
              <a:gd name="T55" fmla="*/ 2147483647 h 164"/>
              <a:gd name="T56" fmla="*/ 2147483647 w 212"/>
              <a:gd name="T57" fmla="*/ 2147483647 h 164"/>
              <a:gd name="T58" fmla="*/ 2147483647 w 212"/>
              <a:gd name="T59" fmla="*/ 2147483647 h 164"/>
              <a:gd name="T60" fmla="*/ 2147483647 w 212"/>
              <a:gd name="T61" fmla="*/ 2147483647 h 164"/>
              <a:gd name="T62" fmla="*/ 2147483647 w 212"/>
              <a:gd name="T63" fmla="*/ 2147483647 h 164"/>
              <a:gd name="T64" fmla="*/ 2147483647 w 212"/>
              <a:gd name="T65" fmla="*/ 0 h 164"/>
              <a:gd name="T66" fmla="*/ 2147483647 w 212"/>
              <a:gd name="T67" fmla="*/ 2147483647 h 164"/>
              <a:gd name="T68" fmla="*/ 2147483647 w 212"/>
              <a:gd name="T69" fmla="*/ 2147483647 h 164"/>
              <a:gd name="T70" fmla="*/ 2147483647 w 212"/>
              <a:gd name="T71" fmla="*/ 2147483647 h 164"/>
              <a:gd name="T72" fmla="*/ 2147483647 w 212"/>
              <a:gd name="T73" fmla="*/ 2147483647 h 164"/>
              <a:gd name="T74" fmla="*/ 2147483647 w 212"/>
              <a:gd name="T75" fmla="*/ 2147483647 h 164"/>
              <a:gd name="T76" fmla="*/ 2147483647 w 212"/>
              <a:gd name="T77" fmla="*/ 2147483647 h 164"/>
              <a:gd name="T78" fmla="*/ 2147483647 w 212"/>
              <a:gd name="T79" fmla="*/ 2147483647 h 164"/>
              <a:gd name="T80" fmla="*/ 2147483647 w 212"/>
              <a:gd name="T81" fmla="*/ 2147483647 h 164"/>
              <a:gd name="T82" fmla="*/ 2147483647 w 212"/>
              <a:gd name="T83" fmla="*/ 2147483647 h 164"/>
              <a:gd name="T84" fmla="*/ 2147483647 w 212"/>
              <a:gd name="T85" fmla="*/ 2147483647 h 164"/>
              <a:gd name="T86" fmla="*/ 2147483647 w 212"/>
              <a:gd name="T87" fmla="*/ 2147483647 h 164"/>
              <a:gd name="T88" fmla="*/ 2147483647 w 212"/>
              <a:gd name="T89" fmla="*/ 2147483647 h 164"/>
              <a:gd name="T90" fmla="*/ 2147483647 w 212"/>
              <a:gd name="T91" fmla="*/ 2147483647 h 164"/>
              <a:gd name="T92" fmla="*/ 2147483647 w 212"/>
              <a:gd name="T93" fmla="*/ 2147483647 h 164"/>
              <a:gd name="T94" fmla="*/ 2147483647 w 212"/>
              <a:gd name="T95" fmla="*/ 2147483647 h 164"/>
              <a:gd name="T96" fmla="*/ 2147483647 w 212"/>
              <a:gd name="T97" fmla="*/ 2147483647 h 164"/>
              <a:gd name="T98" fmla="*/ 2147483647 w 212"/>
              <a:gd name="T99" fmla="*/ 2147483647 h 164"/>
              <a:gd name="T100" fmla="*/ 2147483647 w 212"/>
              <a:gd name="T101" fmla="*/ 2147483647 h 164"/>
              <a:gd name="T102" fmla="*/ 2147483647 w 212"/>
              <a:gd name="T103" fmla="*/ 2147483647 h 164"/>
              <a:gd name="T104" fmla="*/ 2147483647 w 212"/>
              <a:gd name="T105" fmla="*/ 2147483647 h 164"/>
              <a:gd name="T106" fmla="*/ 2147483647 w 212"/>
              <a:gd name="T107" fmla="*/ 2147483647 h 164"/>
              <a:gd name="T108" fmla="*/ 2147483647 w 212"/>
              <a:gd name="T109" fmla="*/ 2147483647 h 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2" h="164">
                <a:moveTo>
                  <a:pt x="126" y="156"/>
                </a:moveTo>
                <a:lnTo>
                  <a:pt x="116" y="156"/>
                </a:lnTo>
                <a:lnTo>
                  <a:pt x="110" y="152"/>
                </a:lnTo>
                <a:lnTo>
                  <a:pt x="97" y="158"/>
                </a:lnTo>
                <a:lnTo>
                  <a:pt x="93" y="164"/>
                </a:lnTo>
                <a:lnTo>
                  <a:pt x="72" y="161"/>
                </a:lnTo>
                <a:lnTo>
                  <a:pt x="57" y="150"/>
                </a:lnTo>
                <a:lnTo>
                  <a:pt x="43" y="150"/>
                </a:lnTo>
                <a:lnTo>
                  <a:pt x="42" y="147"/>
                </a:lnTo>
                <a:lnTo>
                  <a:pt x="40" y="144"/>
                </a:lnTo>
                <a:lnTo>
                  <a:pt x="40" y="137"/>
                </a:lnTo>
                <a:lnTo>
                  <a:pt x="33" y="136"/>
                </a:lnTo>
                <a:lnTo>
                  <a:pt x="24" y="118"/>
                </a:lnTo>
                <a:lnTo>
                  <a:pt x="10" y="104"/>
                </a:lnTo>
                <a:lnTo>
                  <a:pt x="1" y="102"/>
                </a:lnTo>
                <a:lnTo>
                  <a:pt x="0" y="100"/>
                </a:lnTo>
                <a:lnTo>
                  <a:pt x="4" y="93"/>
                </a:lnTo>
                <a:lnTo>
                  <a:pt x="11" y="94"/>
                </a:lnTo>
                <a:lnTo>
                  <a:pt x="16" y="91"/>
                </a:lnTo>
                <a:lnTo>
                  <a:pt x="15" y="77"/>
                </a:lnTo>
                <a:lnTo>
                  <a:pt x="19" y="67"/>
                </a:lnTo>
                <a:lnTo>
                  <a:pt x="18" y="63"/>
                </a:lnTo>
                <a:lnTo>
                  <a:pt x="22" y="58"/>
                </a:lnTo>
                <a:lnTo>
                  <a:pt x="26" y="60"/>
                </a:lnTo>
                <a:lnTo>
                  <a:pt x="28" y="58"/>
                </a:lnTo>
                <a:lnTo>
                  <a:pt x="30" y="45"/>
                </a:lnTo>
                <a:lnTo>
                  <a:pt x="38" y="32"/>
                </a:lnTo>
                <a:lnTo>
                  <a:pt x="45" y="31"/>
                </a:lnTo>
                <a:lnTo>
                  <a:pt x="50" y="9"/>
                </a:lnTo>
                <a:lnTo>
                  <a:pt x="57" y="9"/>
                </a:lnTo>
                <a:lnTo>
                  <a:pt x="61" y="7"/>
                </a:lnTo>
                <a:lnTo>
                  <a:pt x="65" y="11"/>
                </a:lnTo>
                <a:lnTo>
                  <a:pt x="70" y="0"/>
                </a:lnTo>
                <a:lnTo>
                  <a:pt x="77" y="7"/>
                </a:lnTo>
                <a:lnTo>
                  <a:pt x="85" y="3"/>
                </a:lnTo>
                <a:lnTo>
                  <a:pt x="89" y="6"/>
                </a:lnTo>
                <a:lnTo>
                  <a:pt x="93" y="5"/>
                </a:lnTo>
                <a:lnTo>
                  <a:pt x="102" y="7"/>
                </a:lnTo>
                <a:lnTo>
                  <a:pt x="110" y="11"/>
                </a:lnTo>
                <a:lnTo>
                  <a:pt x="133" y="35"/>
                </a:lnTo>
                <a:lnTo>
                  <a:pt x="125" y="46"/>
                </a:lnTo>
                <a:lnTo>
                  <a:pt x="124" y="56"/>
                </a:lnTo>
                <a:lnTo>
                  <a:pt x="141" y="56"/>
                </a:lnTo>
                <a:lnTo>
                  <a:pt x="137" y="61"/>
                </a:lnTo>
                <a:lnTo>
                  <a:pt x="140" y="67"/>
                </a:lnTo>
                <a:lnTo>
                  <a:pt x="148" y="79"/>
                </a:lnTo>
                <a:lnTo>
                  <a:pt x="156" y="84"/>
                </a:lnTo>
                <a:lnTo>
                  <a:pt x="199" y="99"/>
                </a:lnTo>
                <a:lnTo>
                  <a:pt x="212" y="99"/>
                </a:lnTo>
                <a:lnTo>
                  <a:pt x="169" y="143"/>
                </a:lnTo>
                <a:lnTo>
                  <a:pt x="151" y="143"/>
                </a:lnTo>
                <a:lnTo>
                  <a:pt x="144" y="146"/>
                </a:lnTo>
                <a:lnTo>
                  <a:pt x="140" y="151"/>
                </a:lnTo>
                <a:lnTo>
                  <a:pt x="129" y="153"/>
                </a:lnTo>
                <a:lnTo>
                  <a:pt x="126" y="15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0" name="Freeform 17"/>
          <p:cNvSpPr>
            <a:spLocks/>
          </p:cNvSpPr>
          <p:nvPr/>
        </p:nvSpPr>
        <p:spPr bwMode="auto">
          <a:xfrm>
            <a:off x="4625975" y="4464050"/>
            <a:ext cx="282575" cy="231775"/>
          </a:xfrm>
          <a:custGeom>
            <a:avLst/>
            <a:gdLst>
              <a:gd name="T0" fmla="*/ 2147483647 w 169"/>
              <a:gd name="T1" fmla="*/ 2147483647 h 137"/>
              <a:gd name="T2" fmla="*/ 2147483647 w 169"/>
              <a:gd name="T3" fmla="*/ 2147483647 h 137"/>
              <a:gd name="T4" fmla="*/ 2147483647 w 169"/>
              <a:gd name="T5" fmla="*/ 2147483647 h 137"/>
              <a:gd name="T6" fmla="*/ 2147483647 w 169"/>
              <a:gd name="T7" fmla="*/ 2147483647 h 137"/>
              <a:gd name="T8" fmla="*/ 2147483647 w 169"/>
              <a:gd name="T9" fmla="*/ 2147483647 h 137"/>
              <a:gd name="T10" fmla="*/ 2147483647 w 169"/>
              <a:gd name="T11" fmla="*/ 2147483647 h 137"/>
              <a:gd name="T12" fmla="*/ 2147483647 w 169"/>
              <a:gd name="T13" fmla="*/ 2147483647 h 137"/>
              <a:gd name="T14" fmla="*/ 2147483647 w 169"/>
              <a:gd name="T15" fmla="*/ 2147483647 h 137"/>
              <a:gd name="T16" fmla="*/ 2147483647 w 169"/>
              <a:gd name="T17" fmla="*/ 2147483647 h 137"/>
              <a:gd name="T18" fmla="*/ 2147483647 w 169"/>
              <a:gd name="T19" fmla="*/ 2147483647 h 137"/>
              <a:gd name="T20" fmla="*/ 2147483647 w 169"/>
              <a:gd name="T21" fmla="*/ 2147483647 h 137"/>
              <a:gd name="T22" fmla="*/ 2147483647 w 169"/>
              <a:gd name="T23" fmla="*/ 2147483647 h 137"/>
              <a:gd name="T24" fmla="*/ 2147483647 w 169"/>
              <a:gd name="T25" fmla="*/ 2147483647 h 137"/>
              <a:gd name="T26" fmla="*/ 2147483647 w 169"/>
              <a:gd name="T27" fmla="*/ 2147483647 h 137"/>
              <a:gd name="T28" fmla="*/ 2147483647 w 169"/>
              <a:gd name="T29" fmla="*/ 2147483647 h 137"/>
              <a:gd name="T30" fmla="*/ 2147483647 w 169"/>
              <a:gd name="T31" fmla="*/ 2147483647 h 137"/>
              <a:gd name="T32" fmla="*/ 2147483647 w 169"/>
              <a:gd name="T33" fmla="*/ 2147483647 h 137"/>
              <a:gd name="T34" fmla="*/ 2147483647 w 169"/>
              <a:gd name="T35" fmla="*/ 2147483647 h 137"/>
              <a:gd name="T36" fmla="*/ 2147483647 w 169"/>
              <a:gd name="T37" fmla="*/ 2147483647 h 137"/>
              <a:gd name="T38" fmla="*/ 2147483647 w 169"/>
              <a:gd name="T39" fmla="*/ 2147483647 h 137"/>
              <a:gd name="T40" fmla="*/ 2147483647 w 169"/>
              <a:gd name="T41" fmla="*/ 2147483647 h 137"/>
              <a:gd name="T42" fmla="*/ 2147483647 w 169"/>
              <a:gd name="T43" fmla="*/ 2147483647 h 137"/>
              <a:gd name="T44" fmla="*/ 2147483647 w 169"/>
              <a:gd name="T45" fmla="*/ 2147483647 h 137"/>
              <a:gd name="T46" fmla="*/ 2147483647 w 169"/>
              <a:gd name="T47" fmla="*/ 2147483647 h 137"/>
              <a:gd name="T48" fmla="*/ 2147483647 w 169"/>
              <a:gd name="T49" fmla="*/ 2147483647 h 137"/>
              <a:gd name="T50" fmla="*/ 2147483647 w 169"/>
              <a:gd name="T51" fmla="*/ 2147483647 h 137"/>
              <a:gd name="T52" fmla="*/ 2147483647 w 169"/>
              <a:gd name="T53" fmla="*/ 2147483647 h 137"/>
              <a:gd name="T54" fmla="*/ 2147483647 w 169"/>
              <a:gd name="T55" fmla="*/ 2147483647 h 137"/>
              <a:gd name="T56" fmla="*/ 2147483647 w 169"/>
              <a:gd name="T57" fmla="*/ 2147483647 h 137"/>
              <a:gd name="T58" fmla="*/ 2147483647 w 169"/>
              <a:gd name="T59" fmla="*/ 2147483647 h 137"/>
              <a:gd name="T60" fmla="*/ 2147483647 w 169"/>
              <a:gd name="T61" fmla="*/ 2147483647 h 137"/>
              <a:gd name="T62" fmla="*/ 2147483647 w 169"/>
              <a:gd name="T63" fmla="*/ 2147483647 h 137"/>
              <a:gd name="T64" fmla="*/ 2147483647 w 169"/>
              <a:gd name="T65" fmla="*/ 2147483647 h 137"/>
              <a:gd name="T66" fmla="*/ 2147483647 w 169"/>
              <a:gd name="T67" fmla="*/ 2147483647 h 137"/>
              <a:gd name="T68" fmla="*/ 2147483647 w 169"/>
              <a:gd name="T69" fmla="*/ 2147483647 h 137"/>
              <a:gd name="T70" fmla="*/ 2147483647 w 169"/>
              <a:gd name="T71" fmla="*/ 2147483647 h 137"/>
              <a:gd name="T72" fmla="*/ 2147483647 w 169"/>
              <a:gd name="T73" fmla="*/ 2147483647 h 137"/>
              <a:gd name="T74" fmla="*/ 2147483647 w 169"/>
              <a:gd name="T75" fmla="*/ 2147483647 h 137"/>
              <a:gd name="T76" fmla="*/ 2147483647 w 169"/>
              <a:gd name="T77" fmla="*/ 2147483647 h 137"/>
              <a:gd name="T78" fmla="*/ 2147483647 w 169"/>
              <a:gd name="T79" fmla="*/ 2147483647 h 137"/>
              <a:gd name="T80" fmla="*/ 2147483647 w 169"/>
              <a:gd name="T81" fmla="*/ 2147483647 h 137"/>
              <a:gd name="T82" fmla="*/ 2147483647 w 169"/>
              <a:gd name="T83" fmla="*/ 2147483647 h 137"/>
              <a:gd name="T84" fmla="*/ 2147483647 w 169"/>
              <a:gd name="T85" fmla="*/ 2147483647 h 13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9" h="137">
                <a:moveTo>
                  <a:pt x="0" y="107"/>
                </a:moveTo>
                <a:lnTo>
                  <a:pt x="1" y="69"/>
                </a:lnTo>
                <a:lnTo>
                  <a:pt x="5" y="68"/>
                </a:lnTo>
                <a:lnTo>
                  <a:pt x="7" y="63"/>
                </a:lnTo>
                <a:lnTo>
                  <a:pt x="13" y="56"/>
                </a:lnTo>
                <a:lnTo>
                  <a:pt x="12" y="52"/>
                </a:lnTo>
                <a:lnTo>
                  <a:pt x="16" y="47"/>
                </a:lnTo>
                <a:lnTo>
                  <a:pt x="15" y="39"/>
                </a:lnTo>
                <a:lnTo>
                  <a:pt x="11" y="35"/>
                </a:lnTo>
                <a:lnTo>
                  <a:pt x="12" y="31"/>
                </a:lnTo>
                <a:lnTo>
                  <a:pt x="14" y="19"/>
                </a:lnTo>
                <a:lnTo>
                  <a:pt x="20" y="12"/>
                </a:lnTo>
                <a:lnTo>
                  <a:pt x="20" y="6"/>
                </a:lnTo>
                <a:lnTo>
                  <a:pt x="31" y="1"/>
                </a:lnTo>
                <a:lnTo>
                  <a:pt x="40" y="0"/>
                </a:lnTo>
                <a:lnTo>
                  <a:pt x="50" y="3"/>
                </a:lnTo>
                <a:lnTo>
                  <a:pt x="60" y="12"/>
                </a:lnTo>
                <a:lnTo>
                  <a:pt x="72" y="7"/>
                </a:lnTo>
                <a:lnTo>
                  <a:pt x="87" y="14"/>
                </a:lnTo>
                <a:lnTo>
                  <a:pt x="98" y="15"/>
                </a:lnTo>
                <a:lnTo>
                  <a:pt x="105" y="9"/>
                </a:lnTo>
                <a:lnTo>
                  <a:pt x="113" y="7"/>
                </a:lnTo>
                <a:lnTo>
                  <a:pt x="124" y="7"/>
                </a:lnTo>
                <a:lnTo>
                  <a:pt x="138" y="11"/>
                </a:lnTo>
                <a:lnTo>
                  <a:pt x="144" y="6"/>
                </a:lnTo>
                <a:lnTo>
                  <a:pt x="155" y="2"/>
                </a:lnTo>
                <a:lnTo>
                  <a:pt x="161" y="11"/>
                </a:lnTo>
                <a:lnTo>
                  <a:pt x="162" y="21"/>
                </a:lnTo>
                <a:lnTo>
                  <a:pt x="169" y="24"/>
                </a:lnTo>
                <a:lnTo>
                  <a:pt x="169" y="33"/>
                </a:lnTo>
                <a:lnTo>
                  <a:pt x="157" y="41"/>
                </a:lnTo>
                <a:lnTo>
                  <a:pt x="152" y="53"/>
                </a:lnTo>
                <a:lnTo>
                  <a:pt x="149" y="54"/>
                </a:lnTo>
                <a:lnTo>
                  <a:pt x="149" y="61"/>
                </a:lnTo>
                <a:lnTo>
                  <a:pt x="144" y="65"/>
                </a:lnTo>
                <a:lnTo>
                  <a:pt x="143" y="73"/>
                </a:lnTo>
                <a:lnTo>
                  <a:pt x="135" y="78"/>
                </a:lnTo>
                <a:lnTo>
                  <a:pt x="132" y="90"/>
                </a:lnTo>
                <a:lnTo>
                  <a:pt x="128" y="94"/>
                </a:lnTo>
                <a:lnTo>
                  <a:pt x="130" y="97"/>
                </a:lnTo>
                <a:lnTo>
                  <a:pt x="122" y="106"/>
                </a:lnTo>
                <a:lnTo>
                  <a:pt x="119" y="106"/>
                </a:lnTo>
                <a:lnTo>
                  <a:pt x="118" y="102"/>
                </a:lnTo>
                <a:lnTo>
                  <a:pt x="112" y="98"/>
                </a:lnTo>
                <a:lnTo>
                  <a:pt x="110" y="100"/>
                </a:lnTo>
                <a:lnTo>
                  <a:pt x="106" y="100"/>
                </a:lnTo>
                <a:lnTo>
                  <a:pt x="106" y="98"/>
                </a:lnTo>
                <a:lnTo>
                  <a:pt x="101" y="101"/>
                </a:lnTo>
                <a:lnTo>
                  <a:pt x="99" y="105"/>
                </a:lnTo>
                <a:lnTo>
                  <a:pt x="87" y="115"/>
                </a:lnTo>
                <a:lnTo>
                  <a:pt x="87" y="124"/>
                </a:lnTo>
                <a:lnTo>
                  <a:pt x="83" y="129"/>
                </a:lnTo>
                <a:lnTo>
                  <a:pt x="82" y="131"/>
                </a:lnTo>
                <a:lnTo>
                  <a:pt x="79" y="129"/>
                </a:lnTo>
                <a:lnTo>
                  <a:pt x="79" y="133"/>
                </a:lnTo>
                <a:lnTo>
                  <a:pt x="71" y="133"/>
                </a:lnTo>
                <a:lnTo>
                  <a:pt x="68" y="133"/>
                </a:lnTo>
                <a:lnTo>
                  <a:pt x="69" y="131"/>
                </a:lnTo>
                <a:lnTo>
                  <a:pt x="65" y="133"/>
                </a:lnTo>
                <a:lnTo>
                  <a:pt x="62" y="130"/>
                </a:lnTo>
                <a:lnTo>
                  <a:pt x="63" y="133"/>
                </a:lnTo>
                <a:lnTo>
                  <a:pt x="62" y="135"/>
                </a:lnTo>
                <a:lnTo>
                  <a:pt x="60" y="131"/>
                </a:lnTo>
                <a:lnTo>
                  <a:pt x="61" y="135"/>
                </a:lnTo>
                <a:lnTo>
                  <a:pt x="59" y="135"/>
                </a:lnTo>
                <a:lnTo>
                  <a:pt x="57" y="130"/>
                </a:lnTo>
                <a:lnTo>
                  <a:pt x="58" y="136"/>
                </a:lnTo>
                <a:lnTo>
                  <a:pt x="57" y="136"/>
                </a:lnTo>
                <a:lnTo>
                  <a:pt x="57" y="132"/>
                </a:lnTo>
                <a:lnTo>
                  <a:pt x="56" y="136"/>
                </a:lnTo>
                <a:lnTo>
                  <a:pt x="50" y="136"/>
                </a:lnTo>
                <a:lnTo>
                  <a:pt x="50" y="135"/>
                </a:lnTo>
                <a:lnTo>
                  <a:pt x="48" y="137"/>
                </a:lnTo>
                <a:lnTo>
                  <a:pt x="43" y="134"/>
                </a:lnTo>
                <a:lnTo>
                  <a:pt x="39" y="128"/>
                </a:lnTo>
                <a:lnTo>
                  <a:pt x="37" y="122"/>
                </a:lnTo>
                <a:lnTo>
                  <a:pt x="41" y="119"/>
                </a:lnTo>
                <a:lnTo>
                  <a:pt x="36" y="120"/>
                </a:lnTo>
                <a:lnTo>
                  <a:pt x="35" y="118"/>
                </a:lnTo>
                <a:lnTo>
                  <a:pt x="39" y="118"/>
                </a:lnTo>
                <a:lnTo>
                  <a:pt x="35" y="118"/>
                </a:lnTo>
                <a:lnTo>
                  <a:pt x="26" y="108"/>
                </a:lnTo>
                <a:lnTo>
                  <a:pt x="10" y="106"/>
                </a:lnTo>
                <a:lnTo>
                  <a:pt x="15" y="103"/>
                </a:lnTo>
                <a:lnTo>
                  <a:pt x="11" y="104"/>
                </a:lnTo>
                <a:lnTo>
                  <a:pt x="8" y="107"/>
                </a:lnTo>
                <a:lnTo>
                  <a:pt x="0" y="10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1" name="Freeform 18"/>
          <p:cNvSpPr>
            <a:spLocks/>
          </p:cNvSpPr>
          <p:nvPr/>
        </p:nvSpPr>
        <p:spPr bwMode="auto">
          <a:xfrm>
            <a:off x="5534025" y="4508500"/>
            <a:ext cx="249238" cy="327025"/>
          </a:xfrm>
          <a:custGeom>
            <a:avLst/>
            <a:gdLst>
              <a:gd name="T0" fmla="*/ 2147483647 w 148"/>
              <a:gd name="T1" fmla="*/ 2147483647 h 193"/>
              <a:gd name="T2" fmla="*/ 2147483647 w 148"/>
              <a:gd name="T3" fmla="*/ 2147483647 h 193"/>
              <a:gd name="T4" fmla="*/ 2147483647 w 148"/>
              <a:gd name="T5" fmla="*/ 2147483647 h 193"/>
              <a:gd name="T6" fmla="*/ 2147483647 w 148"/>
              <a:gd name="T7" fmla="*/ 2147483647 h 193"/>
              <a:gd name="T8" fmla="*/ 2147483647 w 148"/>
              <a:gd name="T9" fmla="*/ 2147483647 h 193"/>
              <a:gd name="T10" fmla="*/ 2147483647 w 148"/>
              <a:gd name="T11" fmla="*/ 2147483647 h 193"/>
              <a:gd name="T12" fmla="*/ 2147483647 w 148"/>
              <a:gd name="T13" fmla="*/ 2147483647 h 193"/>
              <a:gd name="T14" fmla="*/ 2147483647 w 148"/>
              <a:gd name="T15" fmla="*/ 2147483647 h 193"/>
              <a:gd name="T16" fmla="*/ 2147483647 w 148"/>
              <a:gd name="T17" fmla="*/ 2147483647 h 193"/>
              <a:gd name="T18" fmla="*/ 2147483647 w 148"/>
              <a:gd name="T19" fmla="*/ 2147483647 h 193"/>
              <a:gd name="T20" fmla="*/ 2147483647 w 148"/>
              <a:gd name="T21" fmla="*/ 2147483647 h 193"/>
              <a:gd name="T22" fmla="*/ 2147483647 w 148"/>
              <a:gd name="T23" fmla="*/ 2147483647 h 193"/>
              <a:gd name="T24" fmla="*/ 2147483647 w 148"/>
              <a:gd name="T25" fmla="*/ 2147483647 h 193"/>
              <a:gd name="T26" fmla="*/ 2147483647 w 148"/>
              <a:gd name="T27" fmla="*/ 2147483647 h 193"/>
              <a:gd name="T28" fmla="*/ 2147483647 w 148"/>
              <a:gd name="T29" fmla="*/ 2147483647 h 193"/>
              <a:gd name="T30" fmla="*/ 2147483647 w 148"/>
              <a:gd name="T31" fmla="*/ 2147483647 h 193"/>
              <a:gd name="T32" fmla="*/ 2147483647 w 148"/>
              <a:gd name="T33" fmla="*/ 2147483647 h 193"/>
              <a:gd name="T34" fmla="*/ 2147483647 w 148"/>
              <a:gd name="T35" fmla="*/ 2147483647 h 193"/>
              <a:gd name="T36" fmla="*/ 2147483647 w 148"/>
              <a:gd name="T37" fmla="*/ 2147483647 h 193"/>
              <a:gd name="T38" fmla="*/ 2147483647 w 148"/>
              <a:gd name="T39" fmla="*/ 2147483647 h 193"/>
              <a:gd name="T40" fmla="*/ 2147483647 w 148"/>
              <a:gd name="T41" fmla="*/ 2147483647 h 193"/>
              <a:gd name="T42" fmla="*/ 2147483647 w 148"/>
              <a:gd name="T43" fmla="*/ 2147483647 h 193"/>
              <a:gd name="T44" fmla="*/ 2147483647 w 148"/>
              <a:gd name="T45" fmla="*/ 2147483647 h 193"/>
              <a:gd name="T46" fmla="*/ 2147483647 w 148"/>
              <a:gd name="T47" fmla="*/ 0 h 193"/>
              <a:gd name="T48" fmla="*/ 2147483647 w 148"/>
              <a:gd name="T49" fmla="*/ 2147483647 h 193"/>
              <a:gd name="T50" fmla="*/ 2147483647 w 148"/>
              <a:gd name="T51" fmla="*/ 2147483647 h 193"/>
              <a:gd name="T52" fmla="*/ 2147483647 w 148"/>
              <a:gd name="T53" fmla="*/ 2147483647 h 193"/>
              <a:gd name="T54" fmla="*/ 2147483647 w 148"/>
              <a:gd name="T55" fmla="*/ 2147483647 h 193"/>
              <a:gd name="T56" fmla="*/ 2147483647 w 148"/>
              <a:gd name="T57" fmla="*/ 2147483647 h 193"/>
              <a:gd name="T58" fmla="*/ 2147483647 w 148"/>
              <a:gd name="T59" fmla="*/ 2147483647 h 193"/>
              <a:gd name="T60" fmla="*/ 2147483647 w 148"/>
              <a:gd name="T61" fmla="*/ 2147483647 h 193"/>
              <a:gd name="T62" fmla="*/ 2147483647 w 148"/>
              <a:gd name="T63" fmla="*/ 2147483647 h 193"/>
              <a:gd name="T64" fmla="*/ 2147483647 w 148"/>
              <a:gd name="T65" fmla="*/ 2147483647 h 193"/>
              <a:gd name="T66" fmla="*/ 2147483647 w 148"/>
              <a:gd name="T67" fmla="*/ 2147483647 h 193"/>
              <a:gd name="T68" fmla="*/ 2147483647 w 148"/>
              <a:gd name="T69" fmla="*/ 2147483647 h 193"/>
              <a:gd name="T70" fmla="*/ 2147483647 w 148"/>
              <a:gd name="T71" fmla="*/ 2147483647 h 193"/>
              <a:gd name="T72" fmla="*/ 2147483647 w 148"/>
              <a:gd name="T73" fmla="*/ 2147483647 h 193"/>
              <a:gd name="T74" fmla="*/ 2147483647 w 148"/>
              <a:gd name="T75" fmla="*/ 2147483647 h 193"/>
              <a:gd name="T76" fmla="*/ 2147483647 w 148"/>
              <a:gd name="T77" fmla="*/ 2147483647 h 193"/>
              <a:gd name="T78" fmla="*/ 0 w 148"/>
              <a:gd name="T79" fmla="*/ 2147483647 h 193"/>
              <a:gd name="T80" fmla="*/ 0 w 148"/>
              <a:gd name="T81" fmla="*/ 2147483647 h 193"/>
              <a:gd name="T82" fmla="*/ 2147483647 w 148"/>
              <a:gd name="T83" fmla="*/ 2147483647 h 1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8" h="193">
                <a:moveTo>
                  <a:pt x="13" y="114"/>
                </a:moveTo>
                <a:lnTo>
                  <a:pt x="16" y="111"/>
                </a:lnTo>
                <a:lnTo>
                  <a:pt x="27" y="109"/>
                </a:lnTo>
                <a:lnTo>
                  <a:pt x="31" y="104"/>
                </a:lnTo>
                <a:lnTo>
                  <a:pt x="38" y="101"/>
                </a:lnTo>
                <a:lnTo>
                  <a:pt x="56" y="101"/>
                </a:lnTo>
                <a:lnTo>
                  <a:pt x="99" y="57"/>
                </a:lnTo>
                <a:lnTo>
                  <a:pt x="86" y="57"/>
                </a:lnTo>
                <a:lnTo>
                  <a:pt x="43" y="42"/>
                </a:lnTo>
                <a:lnTo>
                  <a:pt x="35" y="37"/>
                </a:lnTo>
                <a:lnTo>
                  <a:pt x="27" y="25"/>
                </a:lnTo>
                <a:lnTo>
                  <a:pt x="24" y="19"/>
                </a:lnTo>
                <a:lnTo>
                  <a:pt x="28" y="14"/>
                </a:lnTo>
                <a:lnTo>
                  <a:pt x="32" y="7"/>
                </a:lnTo>
                <a:lnTo>
                  <a:pt x="47" y="22"/>
                </a:lnTo>
                <a:lnTo>
                  <a:pt x="56" y="22"/>
                </a:lnTo>
                <a:lnTo>
                  <a:pt x="68" y="16"/>
                </a:lnTo>
                <a:lnTo>
                  <a:pt x="77" y="19"/>
                </a:lnTo>
                <a:lnTo>
                  <a:pt x="91" y="12"/>
                </a:lnTo>
                <a:lnTo>
                  <a:pt x="101" y="12"/>
                </a:lnTo>
                <a:lnTo>
                  <a:pt x="107" y="10"/>
                </a:lnTo>
                <a:lnTo>
                  <a:pt x="113" y="11"/>
                </a:lnTo>
                <a:lnTo>
                  <a:pt x="129" y="7"/>
                </a:lnTo>
                <a:lnTo>
                  <a:pt x="139" y="0"/>
                </a:lnTo>
                <a:lnTo>
                  <a:pt x="146" y="2"/>
                </a:lnTo>
                <a:lnTo>
                  <a:pt x="143" y="10"/>
                </a:lnTo>
                <a:lnTo>
                  <a:pt x="144" y="19"/>
                </a:lnTo>
                <a:lnTo>
                  <a:pt x="142" y="22"/>
                </a:lnTo>
                <a:lnTo>
                  <a:pt x="148" y="22"/>
                </a:lnTo>
                <a:lnTo>
                  <a:pt x="140" y="24"/>
                </a:lnTo>
                <a:lnTo>
                  <a:pt x="140" y="37"/>
                </a:lnTo>
                <a:lnTo>
                  <a:pt x="125" y="58"/>
                </a:lnTo>
                <a:lnTo>
                  <a:pt x="114" y="83"/>
                </a:lnTo>
                <a:lnTo>
                  <a:pt x="99" y="107"/>
                </a:lnTo>
                <a:lnTo>
                  <a:pt x="72" y="136"/>
                </a:lnTo>
                <a:lnTo>
                  <a:pt x="50" y="148"/>
                </a:lnTo>
                <a:lnTo>
                  <a:pt x="35" y="161"/>
                </a:lnTo>
                <a:lnTo>
                  <a:pt x="15" y="182"/>
                </a:lnTo>
                <a:lnTo>
                  <a:pt x="8" y="193"/>
                </a:lnTo>
                <a:lnTo>
                  <a:pt x="0" y="182"/>
                </a:lnTo>
                <a:lnTo>
                  <a:pt x="0" y="130"/>
                </a:lnTo>
                <a:lnTo>
                  <a:pt x="13" y="11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2" name="Freeform 19"/>
          <p:cNvSpPr>
            <a:spLocks/>
          </p:cNvSpPr>
          <p:nvPr/>
        </p:nvSpPr>
        <p:spPr bwMode="auto">
          <a:xfrm>
            <a:off x="4849813" y="4667250"/>
            <a:ext cx="454025" cy="449263"/>
          </a:xfrm>
          <a:custGeom>
            <a:avLst/>
            <a:gdLst>
              <a:gd name="T0" fmla="*/ 2147483647 w 271"/>
              <a:gd name="T1" fmla="*/ 2147483647 h 267"/>
              <a:gd name="T2" fmla="*/ 2147483647 w 271"/>
              <a:gd name="T3" fmla="*/ 2147483647 h 267"/>
              <a:gd name="T4" fmla="*/ 2147483647 w 271"/>
              <a:gd name="T5" fmla="*/ 2147483647 h 267"/>
              <a:gd name="T6" fmla="*/ 2147483647 w 271"/>
              <a:gd name="T7" fmla="*/ 2147483647 h 267"/>
              <a:gd name="T8" fmla="*/ 2147483647 w 271"/>
              <a:gd name="T9" fmla="*/ 2147483647 h 267"/>
              <a:gd name="T10" fmla="*/ 2147483647 w 271"/>
              <a:gd name="T11" fmla="*/ 2147483647 h 267"/>
              <a:gd name="T12" fmla="*/ 2147483647 w 271"/>
              <a:gd name="T13" fmla="*/ 2147483647 h 267"/>
              <a:gd name="T14" fmla="*/ 2147483647 w 271"/>
              <a:gd name="T15" fmla="*/ 0 h 267"/>
              <a:gd name="T16" fmla="*/ 2147483647 w 271"/>
              <a:gd name="T17" fmla="*/ 2147483647 h 267"/>
              <a:gd name="T18" fmla="*/ 2147483647 w 271"/>
              <a:gd name="T19" fmla="*/ 2147483647 h 267"/>
              <a:gd name="T20" fmla="*/ 2147483647 w 271"/>
              <a:gd name="T21" fmla="*/ 2147483647 h 267"/>
              <a:gd name="T22" fmla="*/ 2147483647 w 271"/>
              <a:gd name="T23" fmla="*/ 2147483647 h 267"/>
              <a:gd name="T24" fmla="*/ 2147483647 w 271"/>
              <a:gd name="T25" fmla="*/ 2147483647 h 267"/>
              <a:gd name="T26" fmla="*/ 2147483647 w 271"/>
              <a:gd name="T27" fmla="*/ 2147483647 h 267"/>
              <a:gd name="T28" fmla="*/ 2147483647 w 271"/>
              <a:gd name="T29" fmla="*/ 2147483647 h 267"/>
              <a:gd name="T30" fmla="*/ 2147483647 w 271"/>
              <a:gd name="T31" fmla="*/ 2147483647 h 267"/>
              <a:gd name="T32" fmla="*/ 2147483647 w 271"/>
              <a:gd name="T33" fmla="*/ 2147483647 h 267"/>
              <a:gd name="T34" fmla="*/ 2147483647 w 271"/>
              <a:gd name="T35" fmla="*/ 2147483647 h 267"/>
              <a:gd name="T36" fmla="*/ 2147483647 w 271"/>
              <a:gd name="T37" fmla="*/ 2147483647 h 267"/>
              <a:gd name="T38" fmla="*/ 2147483647 w 271"/>
              <a:gd name="T39" fmla="*/ 2147483647 h 267"/>
              <a:gd name="T40" fmla="*/ 2147483647 w 271"/>
              <a:gd name="T41" fmla="*/ 2147483647 h 267"/>
              <a:gd name="T42" fmla="*/ 2147483647 w 271"/>
              <a:gd name="T43" fmla="*/ 2147483647 h 267"/>
              <a:gd name="T44" fmla="*/ 2147483647 w 271"/>
              <a:gd name="T45" fmla="*/ 2147483647 h 267"/>
              <a:gd name="T46" fmla="*/ 2147483647 w 271"/>
              <a:gd name="T47" fmla="*/ 2147483647 h 267"/>
              <a:gd name="T48" fmla="*/ 2147483647 w 271"/>
              <a:gd name="T49" fmla="*/ 2147483647 h 267"/>
              <a:gd name="T50" fmla="*/ 2147483647 w 271"/>
              <a:gd name="T51" fmla="*/ 2147483647 h 267"/>
              <a:gd name="T52" fmla="*/ 2147483647 w 271"/>
              <a:gd name="T53" fmla="*/ 2147483647 h 267"/>
              <a:gd name="T54" fmla="*/ 2147483647 w 271"/>
              <a:gd name="T55" fmla="*/ 2147483647 h 267"/>
              <a:gd name="T56" fmla="*/ 2147483647 w 271"/>
              <a:gd name="T57" fmla="*/ 2147483647 h 267"/>
              <a:gd name="T58" fmla="*/ 2147483647 w 271"/>
              <a:gd name="T59" fmla="*/ 2147483647 h 267"/>
              <a:gd name="T60" fmla="*/ 2147483647 w 271"/>
              <a:gd name="T61" fmla="*/ 2147483647 h 267"/>
              <a:gd name="T62" fmla="*/ 2147483647 w 271"/>
              <a:gd name="T63" fmla="*/ 2147483647 h 267"/>
              <a:gd name="T64" fmla="*/ 2147483647 w 271"/>
              <a:gd name="T65" fmla="*/ 2147483647 h 267"/>
              <a:gd name="T66" fmla="*/ 2147483647 w 271"/>
              <a:gd name="T67" fmla="*/ 2147483647 h 267"/>
              <a:gd name="T68" fmla="*/ 2147483647 w 271"/>
              <a:gd name="T69" fmla="*/ 2147483647 h 267"/>
              <a:gd name="T70" fmla="*/ 2147483647 w 271"/>
              <a:gd name="T71" fmla="*/ 2147483647 h 267"/>
              <a:gd name="T72" fmla="*/ 2147483647 w 271"/>
              <a:gd name="T73" fmla="*/ 2147483647 h 267"/>
              <a:gd name="T74" fmla="*/ 2147483647 w 271"/>
              <a:gd name="T75" fmla="*/ 2147483647 h 267"/>
              <a:gd name="T76" fmla="*/ 2147483647 w 271"/>
              <a:gd name="T77" fmla="*/ 2147483647 h 267"/>
              <a:gd name="T78" fmla="*/ 2147483647 w 271"/>
              <a:gd name="T79" fmla="*/ 2147483647 h 267"/>
              <a:gd name="T80" fmla="*/ 2147483647 w 271"/>
              <a:gd name="T81" fmla="*/ 2147483647 h 267"/>
              <a:gd name="T82" fmla="*/ 2147483647 w 271"/>
              <a:gd name="T83" fmla="*/ 2147483647 h 267"/>
              <a:gd name="T84" fmla="*/ 2147483647 w 271"/>
              <a:gd name="T85" fmla="*/ 2147483647 h 267"/>
              <a:gd name="T86" fmla="*/ 2147483647 w 271"/>
              <a:gd name="T87" fmla="*/ 2147483647 h 267"/>
              <a:gd name="T88" fmla="*/ 2147483647 w 271"/>
              <a:gd name="T89" fmla="*/ 2147483647 h 267"/>
              <a:gd name="T90" fmla="*/ 2147483647 w 271"/>
              <a:gd name="T91" fmla="*/ 2147483647 h 267"/>
              <a:gd name="T92" fmla="*/ 2147483647 w 271"/>
              <a:gd name="T93" fmla="*/ 2147483647 h 267"/>
              <a:gd name="T94" fmla="*/ 2147483647 w 271"/>
              <a:gd name="T95" fmla="*/ 2147483647 h 267"/>
              <a:gd name="T96" fmla="*/ 0 w 271"/>
              <a:gd name="T97" fmla="*/ 2147483647 h 267"/>
              <a:gd name="T98" fmla="*/ 2147483647 w 271"/>
              <a:gd name="T99" fmla="*/ 2147483647 h 267"/>
              <a:gd name="T100" fmla="*/ 2147483647 w 271"/>
              <a:gd name="T101" fmla="*/ 2147483647 h 267"/>
              <a:gd name="T102" fmla="*/ 2147483647 w 271"/>
              <a:gd name="T103" fmla="*/ 2147483647 h 267"/>
              <a:gd name="T104" fmla="*/ 2147483647 w 271"/>
              <a:gd name="T105" fmla="*/ 2147483647 h 267"/>
              <a:gd name="T106" fmla="*/ 2147483647 w 271"/>
              <a:gd name="T107" fmla="*/ 2147483647 h 267"/>
              <a:gd name="T108" fmla="*/ 2147483647 w 271"/>
              <a:gd name="T109" fmla="*/ 2147483647 h 267"/>
              <a:gd name="T110" fmla="*/ 2147483647 w 271"/>
              <a:gd name="T111" fmla="*/ 2147483647 h 267"/>
              <a:gd name="T112" fmla="*/ 2147483647 w 271"/>
              <a:gd name="T113" fmla="*/ 2147483647 h 267"/>
              <a:gd name="T114" fmla="*/ 2147483647 w 271"/>
              <a:gd name="T115" fmla="*/ 2147483647 h 267"/>
              <a:gd name="T116" fmla="*/ 2147483647 w 271"/>
              <a:gd name="T117" fmla="*/ 2147483647 h 26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1" h="267">
                <a:moveTo>
                  <a:pt x="92" y="27"/>
                </a:moveTo>
                <a:lnTo>
                  <a:pt x="90" y="15"/>
                </a:lnTo>
                <a:lnTo>
                  <a:pt x="93" y="14"/>
                </a:lnTo>
                <a:lnTo>
                  <a:pt x="98" y="7"/>
                </a:lnTo>
                <a:lnTo>
                  <a:pt x="102" y="4"/>
                </a:lnTo>
                <a:lnTo>
                  <a:pt x="109" y="4"/>
                </a:lnTo>
                <a:lnTo>
                  <a:pt x="116" y="9"/>
                </a:lnTo>
                <a:lnTo>
                  <a:pt x="119" y="14"/>
                </a:lnTo>
                <a:lnTo>
                  <a:pt x="144" y="18"/>
                </a:lnTo>
                <a:lnTo>
                  <a:pt x="152" y="8"/>
                </a:lnTo>
                <a:lnTo>
                  <a:pt x="159" y="11"/>
                </a:lnTo>
                <a:lnTo>
                  <a:pt x="173" y="4"/>
                </a:lnTo>
                <a:lnTo>
                  <a:pt x="178" y="7"/>
                </a:lnTo>
                <a:lnTo>
                  <a:pt x="186" y="5"/>
                </a:lnTo>
                <a:lnTo>
                  <a:pt x="187" y="1"/>
                </a:lnTo>
                <a:lnTo>
                  <a:pt x="189" y="0"/>
                </a:lnTo>
                <a:lnTo>
                  <a:pt x="203" y="5"/>
                </a:lnTo>
                <a:lnTo>
                  <a:pt x="208" y="5"/>
                </a:lnTo>
                <a:lnTo>
                  <a:pt x="211" y="3"/>
                </a:lnTo>
                <a:lnTo>
                  <a:pt x="216" y="5"/>
                </a:lnTo>
                <a:lnTo>
                  <a:pt x="221" y="8"/>
                </a:lnTo>
                <a:lnTo>
                  <a:pt x="221" y="11"/>
                </a:lnTo>
                <a:lnTo>
                  <a:pt x="229" y="15"/>
                </a:lnTo>
                <a:lnTo>
                  <a:pt x="236" y="12"/>
                </a:lnTo>
                <a:lnTo>
                  <a:pt x="242" y="15"/>
                </a:lnTo>
                <a:lnTo>
                  <a:pt x="245" y="10"/>
                </a:lnTo>
                <a:lnTo>
                  <a:pt x="248" y="11"/>
                </a:lnTo>
                <a:lnTo>
                  <a:pt x="256" y="20"/>
                </a:lnTo>
                <a:lnTo>
                  <a:pt x="260" y="22"/>
                </a:lnTo>
                <a:lnTo>
                  <a:pt x="260" y="25"/>
                </a:lnTo>
                <a:lnTo>
                  <a:pt x="264" y="24"/>
                </a:lnTo>
                <a:lnTo>
                  <a:pt x="265" y="27"/>
                </a:lnTo>
                <a:lnTo>
                  <a:pt x="263" y="42"/>
                </a:lnTo>
                <a:lnTo>
                  <a:pt x="271" y="46"/>
                </a:lnTo>
                <a:lnTo>
                  <a:pt x="252" y="64"/>
                </a:lnTo>
                <a:lnTo>
                  <a:pt x="252" y="69"/>
                </a:lnTo>
                <a:lnTo>
                  <a:pt x="249" y="75"/>
                </a:lnTo>
                <a:lnTo>
                  <a:pt x="247" y="95"/>
                </a:lnTo>
                <a:lnTo>
                  <a:pt x="242" y="99"/>
                </a:lnTo>
                <a:lnTo>
                  <a:pt x="240" y="107"/>
                </a:lnTo>
                <a:lnTo>
                  <a:pt x="237" y="110"/>
                </a:lnTo>
                <a:lnTo>
                  <a:pt x="239" y="114"/>
                </a:lnTo>
                <a:lnTo>
                  <a:pt x="242" y="119"/>
                </a:lnTo>
                <a:lnTo>
                  <a:pt x="242" y="130"/>
                </a:lnTo>
                <a:lnTo>
                  <a:pt x="244" y="139"/>
                </a:lnTo>
                <a:lnTo>
                  <a:pt x="243" y="145"/>
                </a:lnTo>
                <a:lnTo>
                  <a:pt x="247" y="156"/>
                </a:lnTo>
                <a:lnTo>
                  <a:pt x="246" y="164"/>
                </a:lnTo>
                <a:lnTo>
                  <a:pt x="257" y="177"/>
                </a:lnTo>
                <a:lnTo>
                  <a:pt x="263" y="192"/>
                </a:lnTo>
                <a:lnTo>
                  <a:pt x="237" y="196"/>
                </a:lnTo>
                <a:lnTo>
                  <a:pt x="237" y="201"/>
                </a:lnTo>
                <a:lnTo>
                  <a:pt x="230" y="207"/>
                </a:lnTo>
                <a:lnTo>
                  <a:pt x="234" y="215"/>
                </a:lnTo>
                <a:lnTo>
                  <a:pt x="233" y="221"/>
                </a:lnTo>
                <a:lnTo>
                  <a:pt x="234" y="227"/>
                </a:lnTo>
                <a:lnTo>
                  <a:pt x="229" y="240"/>
                </a:lnTo>
                <a:lnTo>
                  <a:pt x="239" y="251"/>
                </a:lnTo>
                <a:lnTo>
                  <a:pt x="245" y="253"/>
                </a:lnTo>
                <a:lnTo>
                  <a:pt x="245" y="250"/>
                </a:lnTo>
                <a:lnTo>
                  <a:pt x="250" y="249"/>
                </a:lnTo>
                <a:lnTo>
                  <a:pt x="250" y="267"/>
                </a:lnTo>
                <a:lnTo>
                  <a:pt x="248" y="266"/>
                </a:lnTo>
                <a:lnTo>
                  <a:pt x="247" y="264"/>
                </a:lnTo>
                <a:lnTo>
                  <a:pt x="238" y="266"/>
                </a:lnTo>
                <a:lnTo>
                  <a:pt x="230" y="254"/>
                </a:lnTo>
                <a:lnTo>
                  <a:pt x="219" y="250"/>
                </a:lnTo>
                <a:lnTo>
                  <a:pt x="213" y="240"/>
                </a:lnTo>
                <a:lnTo>
                  <a:pt x="211" y="240"/>
                </a:lnTo>
                <a:lnTo>
                  <a:pt x="208" y="246"/>
                </a:lnTo>
                <a:lnTo>
                  <a:pt x="196" y="245"/>
                </a:lnTo>
                <a:lnTo>
                  <a:pt x="187" y="241"/>
                </a:lnTo>
                <a:lnTo>
                  <a:pt x="187" y="235"/>
                </a:lnTo>
                <a:lnTo>
                  <a:pt x="174" y="238"/>
                </a:lnTo>
                <a:lnTo>
                  <a:pt x="173" y="233"/>
                </a:lnTo>
                <a:lnTo>
                  <a:pt x="168" y="230"/>
                </a:lnTo>
                <a:lnTo>
                  <a:pt x="166" y="232"/>
                </a:lnTo>
                <a:lnTo>
                  <a:pt x="147" y="232"/>
                </a:lnTo>
                <a:lnTo>
                  <a:pt x="143" y="235"/>
                </a:lnTo>
                <a:lnTo>
                  <a:pt x="142" y="230"/>
                </a:lnTo>
                <a:lnTo>
                  <a:pt x="144" y="228"/>
                </a:lnTo>
                <a:lnTo>
                  <a:pt x="144" y="223"/>
                </a:lnTo>
                <a:lnTo>
                  <a:pt x="136" y="209"/>
                </a:lnTo>
                <a:lnTo>
                  <a:pt x="138" y="196"/>
                </a:lnTo>
                <a:lnTo>
                  <a:pt x="136" y="189"/>
                </a:lnTo>
                <a:lnTo>
                  <a:pt x="136" y="179"/>
                </a:lnTo>
                <a:lnTo>
                  <a:pt x="119" y="179"/>
                </a:lnTo>
                <a:lnTo>
                  <a:pt x="120" y="174"/>
                </a:lnTo>
                <a:lnTo>
                  <a:pt x="104" y="175"/>
                </a:lnTo>
                <a:lnTo>
                  <a:pt x="102" y="189"/>
                </a:lnTo>
                <a:lnTo>
                  <a:pt x="90" y="188"/>
                </a:lnTo>
                <a:lnTo>
                  <a:pt x="77" y="190"/>
                </a:lnTo>
                <a:lnTo>
                  <a:pt x="67" y="178"/>
                </a:lnTo>
                <a:lnTo>
                  <a:pt x="63" y="159"/>
                </a:lnTo>
                <a:lnTo>
                  <a:pt x="14" y="159"/>
                </a:lnTo>
                <a:lnTo>
                  <a:pt x="10" y="158"/>
                </a:lnTo>
                <a:lnTo>
                  <a:pt x="4" y="161"/>
                </a:lnTo>
                <a:lnTo>
                  <a:pt x="0" y="157"/>
                </a:lnTo>
                <a:lnTo>
                  <a:pt x="5" y="156"/>
                </a:lnTo>
                <a:lnTo>
                  <a:pt x="6" y="147"/>
                </a:lnTo>
                <a:lnTo>
                  <a:pt x="13" y="141"/>
                </a:lnTo>
                <a:lnTo>
                  <a:pt x="18" y="145"/>
                </a:lnTo>
                <a:lnTo>
                  <a:pt x="22" y="143"/>
                </a:lnTo>
                <a:lnTo>
                  <a:pt x="22" y="139"/>
                </a:lnTo>
                <a:lnTo>
                  <a:pt x="32" y="136"/>
                </a:lnTo>
                <a:lnTo>
                  <a:pt x="32" y="145"/>
                </a:lnTo>
                <a:lnTo>
                  <a:pt x="36" y="145"/>
                </a:lnTo>
                <a:lnTo>
                  <a:pt x="48" y="133"/>
                </a:lnTo>
                <a:lnTo>
                  <a:pt x="53" y="132"/>
                </a:lnTo>
                <a:lnTo>
                  <a:pt x="58" y="123"/>
                </a:lnTo>
                <a:lnTo>
                  <a:pt x="57" y="107"/>
                </a:lnTo>
                <a:lnTo>
                  <a:pt x="66" y="94"/>
                </a:lnTo>
                <a:lnTo>
                  <a:pt x="73" y="90"/>
                </a:lnTo>
                <a:lnTo>
                  <a:pt x="78" y="84"/>
                </a:lnTo>
                <a:lnTo>
                  <a:pt x="82" y="71"/>
                </a:lnTo>
                <a:lnTo>
                  <a:pt x="81" y="62"/>
                </a:lnTo>
                <a:lnTo>
                  <a:pt x="84" y="45"/>
                </a:lnTo>
                <a:lnTo>
                  <a:pt x="92" y="32"/>
                </a:lnTo>
                <a:lnTo>
                  <a:pt x="92" y="2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3" name="Freeform 20"/>
          <p:cNvSpPr>
            <a:spLocks/>
          </p:cNvSpPr>
          <p:nvPr/>
        </p:nvSpPr>
        <p:spPr bwMode="auto">
          <a:xfrm>
            <a:off x="5367338" y="4686300"/>
            <a:ext cx="188912" cy="219075"/>
          </a:xfrm>
          <a:custGeom>
            <a:avLst/>
            <a:gdLst>
              <a:gd name="T0" fmla="*/ 2147483647 w 113"/>
              <a:gd name="T1" fmla="*/ 2147483647 h 131"/>
              <a:gd name="T2" fmla="*/ 2147483647 w 113"/>
              <a:gd name="T3" fmla="*/ 2147483647 h 131"/>
              <a:gd name="T4" fmla="*/ 2147483647 w 113"/>
              <a:gd name="T5" fmla="*/ 2147483647 h 131"/>
              <a:gd name="T6" fmla="*/ 2147483647 w 113"/>
              <a:gd name="T7" fmla="*/ 2147483647 h 131"/>
              <a:gd name="T8" fmla="*/ 2147483647 w 113"/>
              <a:gd name="T9" fmla="*/ 2147483647 h 131"/>
              <a:gd name="T10" fmla="*/ 2147483647 w 113"/>
              <a:gd name="T11" fmla="*/ 2147483647 h 131"/>
              <a:gd name="T12" fmla="*/ 2147483647 w 113"/>
              <a:gd name="T13" fmla="*/ 2147483647 h 131"/>
              <a:gd name="T14" fmla="*/ 2147483647 w 113"/>
              <a:gd name="T15" fmla="*/ 2147483647 h 131"/>
              <a:gd name="T16" fmla="*/ 2147483647 w 113"/>
              <a:gd name="T17" fmla="*/ 2147483647 h 131"/>
              <a:gd name="T18" fmla="*/ 2147483647 w 113"/>
              <a:gd name="T19" fmla="*/ 2147483647 h 131"/>
              <a:gd name="T20" fmla="*/ 2147483647 w 113"/>
              <a:gd name="T21" fmla="*/ 2147483647 h 131"/>
              <a:gd name="T22" fmla="*/ 2147483647 w 113"/>
              <a:gd name="T23" fmla="*/ 2147483647 h 131"/>
              <a:gd name="T24" fmla="*/ 2147483647 w 113"/>
              <a:gd name="T25" fmla="*/ 2147483647 h 131"/>
              <a:gd name="T26" fmla="*/ 2147483647 w 113"/>
              <a:gd name="T27" fmla="*/ 2147483647 h 131"/>
              <a:gd name="T28" fmla="*/ 2147483647 w 113"/>
              <a:gd name="T29" fmla="*/ 2147483647 h 131"/>
              <a:gd name="T30" fmla="*/ 0 w 113"/>
              <a:gd name="T31" fmla="*/ 2147483647 h 131"/>
              <a:gd name="T32" fmla="*/ 0 w 113"/>
              <a:gd name="T33" fmla="*/ 2147483647 h 131"/>
              <a:gd name="T34" fmla="*/ 2147483647 w 113"/>
              <a:gd name="T35" fmla="*/ 2147483647 h 131"/>
              <a:gd name="T36" fmla="*/ 2147483647 w 113"/>
              <a:gd name="T37" fmla="*/ 2147483647 h 131"/>
              <a:gd name="T38" fmla="*/ 2147483647 w 113"/>
              <a:gd name="T39" fmla="*/ 2147483647 h 131"/>
              <a:gd name="T40" fmla="*/ 2147483647 w 113"/>
              <a:gd name="T41" fmla="*/ 2147483647 h 131"/>
              <a:gd name="T42" fmla="*/ 2147483647 w 113"/>
              <a:gd name="T43" fmla="*/ 2147483647 h 131"/>
              <a:gd name="T44" fmla="*/ 2147483647 w 113"/>
              <a:gd name="T45" fmla="*/ 2147483647 h 131"/>
              <a:gd name="T46" fmla="*/ 2147483647 w 113"/>
              <a:gd name="T47" fmla="*/ 2147483647 h 131"/>
              <a:gd name="T48" fmla="*/ 2147483647 w 113"/>
              <a:gd name="T49" fmla="*/ 2147483647 h 131"/>
              <a:gd name="T50" fmla="*/ 2147483647 w 113"/>
              <a:gd name="T51" fmla="*/ 0 h 131"/>
              <a:gd name="T52" fmla="*/ 2147483647 w 113"/>
              <a:gd name="T53" fmla="*/ 0 h 131"/>
              <a:gd name="T54" fmla="*/ 2147483647 w 113"/>
              <a:gd name="T55" fmla="*/ 2147483647 h 131"/>
              <a:gd name="T56" fmla="*/ 2147483647 w 113"/>
              <a:gd name="T57" fmla="*/ 2147483647 h 131"/>
              <a:gd name="T58" fmla="*/ 2147483647 w 113"/>
              <a:gd name="T59" fmla="*/ 2147483647 h 131"/>
              <a:gd name="T60" fmla="*/ 2147483647 w 113"/>
              <a:gd name="T61" fmla="*/ 2147483647 h 131"/>
              <a:gd name="T62" fmla="*/ 2147483647 w 113"/>
              <a:gd name="T63" fmla="*/ 2147483647 h 131"/>
              <a:gd name="T64" fmla="*/ 2147483647 w 113"/>
              <a:gd name="T65" fmla="*/ 2147483647 h 131"/>
              <a:gd name="T66" fmla="*/ 2147483647 w 113"/>
              <a:gd name="T67" fmla="*/ 2147483647 h 131"/>
              <a:gd name="T68" fmla="*/ 2147483647 w 113"/>
              <a:gd name="T69" fmla="*/ 2147483647 h 1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3" h="131">
                <a:moveTo>
                  <a:pt x="113" y="9"/>
                </a:moveTo>
                <a:lnTo>
                  <a:pt x="100" y="25"/>
                </a:lnTo>
                <a:lnTo>
                  <a:pt x="100" y="77"/>
                </a:lnTo>
                <a:lnTo>
                  <a:pt x="108" y="88"/>
                </a:lnTo>
                <a:lnTo>
                  <a:pt x="105" y="92"/>
                </a:lnTo>
                <a:lnTo>
                  <a:pt x="99" y="94"/>
                </a:lnTo>
                <a:lnTo>
                  <a:pt x="100" y="96"/>
                </a:lnTo>
                <a:lnTo>
                  <a:pt x="95" y="101"/>
                </a:lnTo>
                <a:lnTo>
                  <a:pt x="89" y="103"/>
                </a:lnTo>
                <a:lnTo>
                  <a:pt x="88" y="111"/>
                </a:lnTo>
                <a:lnTo>
                  <a:pt x="78" y="130"/>
                </a:lnTo>
                <a:lnTo>
                  <a:pt x="75" y="131"/>
                </a:lnTo>
                <a:lnTo>
                  <a:pt x="52" y="114"/>
                </a:lnTo>
                <a:lnTo>
                  <a:pt x="54" y="111"/>
                </a:lnTo>
                <a:lnTo>
                  <a:pt x="52" y="107"/>
                </a:lnTo>
                <a:lnTo>
                  <a:pt x="0" y="79"/>
                </a:lnTo>
                <a:lnTo>
                  <a:pt x="0" y="64"/>
                </a:lnTo>
                <a:lnTo>
                  <a:pt x="9" y="49"/>
                </a:lnTo>
                <a:lnTo>
                  <a:pt x="13" y="47"/>
                </a:lnTo>
                <a:lnTo>
                  <a:pt x="16" y="38"/>
                </a:lnTo>
                <a:lnTo>
                  <a:pt x="14" y="30"/>
                </a:lnTo>
                <a:lnTo>
                  <a:pt x="7" y="18"/>
                </a:lnTo>
                <a:lnTo>
                  <a:pt x="8" y="13"/>
                </a:lnTo>
                <a:lnTo>
                  <a:pt x="4" y="12"/>
                </a:lnTo>
                <a:lnTo>
                  <a:pt x="1" y="5"/>
                </a:lnTo>
                <a:lnTo>
                  <a:pt x="6" y="0"/>
                </a:lnTo>
                <a:lnTo>
                  <a:pt x="29" y="0"/>
                </a:lnTo>
                <a:lnTo>
                  <a:pt x="30" y="3"/>
                </a:lnTo>
                <a:lnTo>
                  <a:pt x="44" y="3"/>
                </a:lnTo>
                <a:lnTo>
                  <a:pt x="59" y="14"/>
                </a:lnTo>
                <a:lnTo>
                  <a:pt x="80" y="17"/>
                </a:lnTo>
                <a:lnTo>
                  <a:pt x="84" y="11"/>
                </a:lnTo>
                <a:lnTo>
                  <a:pt x="97" y="5"/>
                </a:lnTo>
                <a:lnTo>
                  <a:pt x="103" y="9"/>
                </a:lnTo>
                <a:lnTo>
                  <a:pt x="113" y="9"/>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094" name="Freeform 21"/>
          <p:cNvSpPr>
            <a:spLocks/>
          </p:cNvSpPr>
          <p:nvPr/>
        </p:nvSpPr>
        <p:spPr bwMode="auto">
          <a:xfrm>
            <a:off x="5257800" y="4724400"/>
            <a:ext cx="128588" cy="131763"/>
          </a:xfrm>
          <a:custGeom>
            <a:avLst/>
            <a:gdLst>
              <a:gd name="T0" fmla="*/ 0 w 77"/>
              <a:gd name="T1" fmla="*/ 2147483647 h 80"/>
              <a:gd name="T2" fmla="*/ 2147483647 w 77"/>
              <a:gd name="T3" fmla="*/ 2147483647 h 80"/>
              <a:gd name="T4" fmla="*/ 2147483647 w 77"/>
              <a:gd name="T5" fmla="*/ 2147483647 h 80"/>
              <a:gd name="T6" fmla="*/ 2147483647 w 77"/>
              <a:gd name="T7" fmla="*/ 2147483647 h 80"/>
              <a:gd name="T8" fmla="*/ 2147483647 w 77"/>
              <a:gd name="T9" fmla="*/ 2147483647 h 80"/>
              <a:gd name="T10" fmla="*/ 2147483647 w 77"/>
              <a:gd name="T11" fmla="*/ 2147483647 h 80"/>
              <a:gd name="T12" fmla="*/ 2147483647 w 77"/>
              <a:gd name="T13" fmla="*/ 2147483647 h 80"/>
              <a:gd name="T14" fmla="*/ 2147483647 w 77"/>
              <a:gd name="T15" fmla="*/ 2147483647 h 80"/>
              <a:gd name="T16" fmla="*/ 2147483647 w 77"/>
              <a:gd name="T17" fmla="*/ 2147483647 h 80"/>
              <a:gd name="T18" fmla="*/ 2147483647 w 77"/>
              <a:gd name="T19" fmla="*/ 2147483647 h 80"/>
              <a:gd name="T20" fmla="*/ 2147483647 w 77"/>
              <a:gd name="T21" fmla="*/ 2147483647 h 80"/>
              <a:gd name="T22" fmla="*/ 2147483647 w 77"/>
              <a:gd name="T23" fmla="*/ 2147483647 h 80"/>
              <a:gd name="T24" fmla="*/ 2147483647 w 77"/>
              <a:gd name="T25" fmla="*/ 2147483647 h 80"/>
              <a:gd name="T26" fmla="*/ 2147483647 w 77"/>
              <a:gd name="T27" fmla="*/ 2147483647 h 80"/>
              <a:gd name="T28" fmla="*/ 2147483647 w 77"/>
              <a:gd name="T29" fmla="*/ 0 h 80"/>
              <a:gd name="T30" fmla="*/ 2147483647 w 77"/>
              <a:gd name="T31" fmla="*/ 2147483647 h 80"/>
              <a:gd name="T32" fmla="*/ 2147483647 w 77"/>
              <a:gd name="T33" fmla="*/ 2147483647 h 80"/>
              <a:gd name="T34" fmla="*/ 2147483647 w 77"/>
              <a:gd name="T35" fmla="*/ 2147483647 h 80"/>
              <a:gd name="T36" fmla="*/ 2147483647 w 77"/>
              <a:gd name="T37" fmla="*/ 2147483647 h 80"/>
              <a:gd name="T38" fmla="*/ 2147483647 w 77"/>
              <a:gd name="T39" fmla="*/ 2147483647 h 80"/>
              <a:gd name="T40" fmla="*/ 2147483647 w 77"/>
              <a:gd name="T41" fmla="*/ 2147483647 h 80"/>
              <a:gd name="T42" fmla="*/ 2147483647 w 77"/>
              <a:gd name="T43" fmla="*/ 2147483647 h 80"/>
              <a:gd name="T44" fmla="*/ 2147483647 w 77"/>
              <a:gd name="T45" fmla="*/ 2147483647 h 80"/>
              <a:gd name="T46" fmla="*/ 2147483647 w 77"/>
              <a:gd name="T47" fmla="*/ 2147483647 h 80"/>
              <a:gd name="T48" fmla="*/ 2147483647 w 77"/>
              <a:gd name="T49" fmla="*/ 2147483647 h 80"/>
              <a:gd name="T50" fmla="*/ 2147483647 w 77"/>
              <a:gd name="T51" fmla="*/ 2147483647 h 80"/>
              <a:gd name="T52" fmla="*/ 2147483647 w 77"/>
              <a:gd name="T53" fmla="*/ 2147483647 h 80"/>
              <a:gd name="T54" fmla="*/ 0 w 77"/>
              <a:gd name="T55" fmla="*/ 2147483647 h 8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7" h="80">
                <a:moveTo>
                  <a:pt x="0" y="79"/>
                </a:moveTo>
                <a:lnTo>
                  <a:pt x="2" y="59"/>
                </a:lnTo>
                <a:lnTo>
                  <a:pt x="5" y="53"/>
                </a:lnTo>
                <a:lnTo>
                  <a:pt x="5" y="48"/>
                </a:lnTo>
                <a:lnTo>
                  <a:pt x="24" y="30"/>
                </a:lnTo>
                <a:lnTo>
                  <a:pt x="16" y="26"/>
                </a:lnTo>
                <a:lnTo>
                  <a:pt x="18" y="11"/>
                </a:lnTo>
                <a:lnTo>
                  <a:pt x="22" y="7"/>
                </a:lnTo>
                <a:lnTo>
                  <a:pt x="27" y="8"/>
                </a:lnTo>
                <a:lnTo>
                  <a:pt x="31" y="6"/>
                </a:lnTo>
                <a:lnTo>
                  <a:pt x="36" y="10"/>
                </a:lnTo>
                <a:lnTo>
                  <a:pt x="40" y="7"/>
                </a:lnTo>
                <a:lnTo>
                  <a:pt x="48" y="5"/>
                </a:lnTo>
                <a:lnTo>
                  <a:pt x="55" y="7"/>
                </a:lnTo>
                <a:lnTo>
                  <a:pt x="62" y="0"/>
                </a:lnTo>
                <a:lnTo>
                  <a:pt x="65" y="7"/>
                </a:lnTo>
                <a:lnTo>
                  <a:pt x="69" y="8"/>
                </a:lnTo>
                <a:lnTo>
                  <a:pt x="68" y="13"/>
                </a:lnTo>
                <a:lnTo>
                  <a:pt x="75" y="25"/>
                </a:lnTo>
                <a:lnTo>
                  <a:pt x="77" y="33"/>
                </a:lnTo>
                <a:lnTo>
                  <a:pt x="74" y="42"/>
                </a:lnTo>
                <a:lnTo>
                  <a:pt x="70" y="44"/>
                </a:lnTo>
                <a:lnTo>
                  <a:pt x="61" y="59"/>
                </a:lnTo>
                <a:lnTo>
                  <a:pt x="61" y="74"/>
                </a:lnTo>
                <a:lnTo>
                  <a:pt x="12" y="75"/>
                </a:lnTo>
                <a:lnTo>
                  <a:pt x="5" y="80"/>
                </a:lnTo>
                <a:lnTo>
                  <a:pt x="3" y="79"/>
                </a:lnTo>
                <a:lnTo>
                  <a:pt x="0" y="7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5" name="Freeform 22"/>
          <p:cNvSpPr>
            <a:spLocks noEditPoints="1"/>
          </p:cNvSpPr>
          <p:nvPr/>
        </p:nvSpPr>
        <p:spPr bwMode="auto">
          <a:xfrm>
            <a:off x="5427663" y="4362450"/>
            <a:ext cx="157162" cy="138113"/>
          </a:xfrm>
          <a:custGeom>
            <a:avLst/>
            <a:gdLst>
              <a:gd name="T0" fmla="*/ 2147483647 w 94"/>
              <a:gd name="T1" fmla="*/ 2147483647 h 83"/>
              <a:gd name="T2" fmla="*/ 2147483647 w 94"/>
              <a:gd name="T3" fmla="*/ 2147483647 h 83"/>
              <a:gd name="T4" fmla="*/ 2147483647 w 94"/>
              <a:gd name="T5" fmla="*/ 2147483647 h 83"/>
              <a:gd name="T6" fmla="*/ 2147483647 w 94"/>
              <a:gd name="T7" fmla="*/ 2147483647 h 83"/>
              <a:gd name="T8" fmla="*/ 2147483647 w 94"/>
              <a:gd name="T9" fmla="*/ 2147483647 h 83"/>
              <a:gd name="T10" fmla="*/ 2147483647 w 94"/>
              <a:gd name="T11" fmla="*/ 2147483647 h 83"/>
              <a:gd name="T12" fmla="*/ 2147483647 w 94"/>
              <a:gd name="T13" fmla="*/ 2147483647 h 83"/>
              <a:gd name="T14" fmla="*/ 2147483647 w 94"/>
              <a:gd name="T15" fmla="*/ 2147483647 h 83"/>
              <a:gd name="T16" fmla="*/ 2147483647 w 94"/>
              <a:gd name="T17" fmla="*/ 2147483647 h 83"/>
              <a:gd name="T18" fmla="*/ 2147483647 w 94"/>
              <a:gd name="T19" fmla="*/ 2147483647 h 83"/>
              <a:gd name="T20" fmla="*/ 2147483647 w 94"/>
              <a:gd name="T21" fmla="*/ 2147483647 h 83"/>
              <a:gd name="T22" fmla="*/ 2147483647 w 94"/>
              <a:gd name="T23" fmla="*/ 2147483647 h 83"/>
              <a:gd name="T24" fmla="*/ 2147483647 w 94"/>
              <a:gd name="T25" fmla="*/ 2147483647 h 83"/>
              <a:gd name="T26" fmla="*/ 2147483647 w 94"/>
              <a:gd name="T27" fmla="*/ 2147483647 h 83"/>
              <a:gd name="T28" fmla="*/ 2147483647 w 94"/>
              <a:gd name="T29" fmla="*/ 2147483647 h 83"/>
              <a:gd name="T30" fmla="*/ 2147483647 w 94"/>
              <a:gd name="T31" fmla="*/ 2147483647 h 83"/>
              <a:gd name="T32" fmla="*/ 2147483647 w 94"/>
              <a:gd name="T33" fmla="*/ 2147483647 h 83"/>
              <a:gd name="T34" fmla="*/ 2147483647 w 94"/>
              <a:gd name="T35" fmla="*/ 2147483647 h 83"/>
              <a:gd name="T36" fmla="*/ 0 w 94"/>
              <a:gd name="T37" fmla="*/ 2147483647 h 83"/>
              <a:gd name="T38" fmla="*/ 2147483647 w 94"/>
              <a:gd name="T39" fmla="*/ 2147483647 h 83"/>
              <a:gd name="T40" fmla="*/ 2147483647 w 94"/>
              <a:gd name="T41" fmla="*/ 2147483647 h 83"/>
              <a:gd name="T42" fmla="*/ 2147483647 w 94"/>
              <a:gd name="T43" fmla="*/ 2147483647 h 83"/>
              <a:gd name="T44" fmla="*/ 2147483647 w 94"/>
              <a:gd name="T45" fmla="*/ 2147483647 h 83"/>
              <a:gd name="T46" fmla="*/ 2147483647 w 94"/>
              <a:gd name="T47" fmla="*/ 2147483647 h 83"/>
              <a:gd name="T48" fmla="*/ 2147483647 w 94"/>
              <a:gd name="T49" fmla="*/ 0 h 83"/>
              <a:gd name="T50" fmla="*/ 2147483647 w 94"/>
              <a:gd name="T51" fmla="*/ 2147483647 h 83"/>
              <a:gd name="T52" fmla="*/ 2147483647 w 94"/>
              <a:gd name="T53" fmla="*/ 2147483647 h 83"/>
              <a:gd name="T54" fmla="*/ 2147483647 w 94"/>
              <a:gd name="T55" fmla="*/ 2147483647 h 83"/>
              <a:gd name="T56" fmla="*/ 2147483647 w 94"/>
              <a:gd name="T57" fmla="*/ 2147483647 h 83"/>
              <a:gd name="T58" fmla="*/ 2147483647 w 94"/>
              <a:gd name="T59" fmla="*/ 2147483647 h 83"/>
              <a:gd name="T60" fmla="*/ 2147483647 w 94"/>
              <a:gd name="T61" fmla="*/ 2147483647 h 83"/>
              <a:gd name="T62" fmla="*/ 2147483647 w 94"/>
              <a:gd name="T63" fmla="*/ 2147483647 h 83"/>
              <a:gd name="T64" fmla="*/ 2147483647 w 94"/>
              <a:gd name="T65" fmla="*/ 2147483647 h 83"/>
              <a:gd name="T66" fmla="*/ 2147483647 w 94"/>
              <a:gd name="T67" fmla="*/ 2147483647 h 83"/>
              <a:gd name="T68" fmla="*/ 2147483647 w 94"/>
              <a:gd name="T69" fmla="*/ 2147483647 h 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4" h="83">
                <a:moveTo>
                  <a:pt x="50" y="31"/>
                </a:moveTo>
                <a:lnTo>
                  <a:pt x="56" y="36"/>
                </a:lnTo>
                <a:lnTo>
                  <a:pt x="50" y="35"/>
                </a:lnTo>
                <a:lnTo>
                  <a:pt x="50" y="31"/>
                </a:lnTo>
                <a:close/>
                <a:moveTo>
                  <a:pt x="94" y="77"/>
                </a:moveTo>
                <a:lnTo>
                  <a:pt x="88" y="83"/>
                </a:lnTo>
                <a:lnTo>
                  <a:pt x="84" y="81"/>
                </a:lnTo>
                <a:lnTo>
                  <a:pt x="61" y="57"/>
                </a:lnTo>
                <a:lnTo>
                  <a:pt x="53" y="53"/>
                </a:lnTo>
                <a:lnTo>
                  <a:pt x="44" y="51"/>
                </a:lnTo>
                <a:lnTo>
                  <a:pt x="40" y="52"/>
                </a:lnTo>
                <a:lnTo>
                  <a:pt x="36" y="49"/>
                </a:lnTo>
                <a:lnTo>
                  <a:pt x="28" y="53"/>
                </a:lnTo>
                <a:lnTo>
                  <a:pt x="21" y="46"/>
                </a:lnTo>
                <a:lnTo>
                  <a:pt x="16" y="57"/>
                </a:lnTo>
                <a:lnTo>
                  <a:pt x="12" y="53"/>
                </a:lnTo>
                <a:lnTo>
                  <a:pt x="8" y="55"/>
                </a:lnTo>
                <a:lnTo>
                  <a:pt x="1" y="55"/>
                </a:lnTo>
                <a:lnTo>
                  <a:pt x="0" y="42"/>
                </a:lnTo>
                <a:lnTo>
                  <a:pt x="7" y="26"/>
                </a:lnTo>
                <a:lnTo>
                  <a:pt x="7" y="14"/>
                </a:lnTo>
                <a:lnTo>
                  <a:pt x="14" y="15"/>
                </a:lnTo>
                <a:lnTo>
                  <a:pt x="15" y="11"/>
                </a:lnTo>
                <a:lnTo>
                  <a:pt x="26" y="7"/>
                </a:lnTo>
                <a:lnTo>
                  <a:pt x="30" y="0"/>
                </a:lnTo>
                <a:lnTo>
                  <a:pt x="46" y="43"/>
                </a:lnTo>
                <a:lnTo>
                  <a:pt x="48" y="37"/>
                </a:lnTo>
                <a:lnTo>
                  <a:pt x="53" y="45"/>
                </a:lnTo>
                <a:lnTo>
                  <a:pt x="57" y="44"/>
                </a:lnTo>
                <a:lnTo>
                  <a:pt x="61" y="49"/>
                </a:lnTo>
                <a:lnTo>
                  <a:pt x="67" y="50"/>
                </a:lnTo>
                <a:lnTo>
                  <a:pt x="74" y="60"/>
                </a:lnTo>
                <a:lnTo>
                  <a:pt x="83" y="65"/>
                </a:lnTo>
                <a:lnTo>
                  <a:pt x="84" y="71"/>
                </a:lnTo>
                <a:lnTo>
                  <a:pt x="94" y="7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6" name="Freeform 23"/>
          <p:cNvSpPr>
            <a:spLocks/>
          </p:cNvSpPr>
          <p:nvPr/>
        </p:nvSpPr>
        <p:spPr bwMode="auto">
          <a:xfrm>
            <a:off x="4195763" y="4389438"/>
            <a:ext cx="147637" cy="106362"/>
          </a:xfrm>
          <a:custGeom>
            <a:avLst/>
            <a:gdLst>
              <a:gd name="T0" fmla="*/ 2147483647 w 87"/>
              <a:gd name="T1" fmla="*/ 2147483647 h 64"/>
              <a:gd name="T2" fmla="*/ 2147483647 w 87"/>
              <a:gd name="T3" fmla="*/ 2147483647 h 64"/>
              <a:gd name="T4" fmla="*/ 2147483647 w 87"/>
              <a:gd name="T5" fmla="*/ 2147483647 h 64"/>
              <a:gd name="T6" fmla="*/ 2147483647 w 87"/>
              <a:gd name="T7" fmla="*/ 2147483647 h 64"/>
              <a:gd name="T8" fmla="*/ 2147483647 w 87"/>
              <a:gd name="T9" fmla="*/ 2147483647 h 64"/>
              <a:gd name="T10" fmla="*/ 2147483647 w 87"/>
              <a:gd name="T11" fmla="*/ 2147483647 h 64"/>
              <a:gd name="T12" fmla="*/ 2147483647 w 87"/>
              <a:gd name="T13" fmla="*/ 2147483647 h 64"/>
              <a:gd name="T14" fmla="*/ 2147483647 w 87"/>
              <a:gd name="T15" fmla="*/ 2147483647 h 64"/>
              <a:gd name="T16" fmla="*/ 2147483647 w 87"/>
              <a:gd name="T17" fmla="*/ 2147483647 h 64"/>
              <a:gd name="T18" fmla="*/ 2147483647 w 87"/>
              <a:gd name="T19" fmla="*/ 2147483647 h 64"/>
              <a:gd name="T20" fmla="*/ 2147483647 w 87"/>
              <a:gd name="T21" fmla="*/ 2147483647 h 64"/>
              <a:gd name="T22" fmla="*/ 2147483647 w 87"/>
              <a:gd name="T23" fmla="*/ 2147483647 h 64"/>
              <a:gd name="T24" fmla="*/ 2147483647 w 87"/>
              <a:gd name="T25" fmla="*/ 2147483647 h 64"/>
              <a:gd name="T26" fmla="*/ 2147483647 w 87"/>
              <a:gd name="T27" fmla="*/ 2147483647 h 64"/>
              <a:gd name="T28" fmla="*/ 2147483647 w 87"/>
              <a:gd name="T29" fmla="*/ 2147483647 h 64"/>
              <a:gd name="T30" fmla="*/ 2147483647 w 87"/>
              <a:gd name="T31" fmla="*/ 2147483647 h 64"/>
              <a:gd name="T32" fmla="*/ 2147483647 w 87"/>
              <a:gd name="T33" fmla="*/ 2147483647 h 64"/>
              <a:gd name="T34" fmla="*/ 2147483647 w 87"/>
              <a:gd name="T35" fmla="*/ 2147483647 h 64"/>
              <a:gd name="T36" fmla="*/ 2147483647 w 87"/>
              <a:gd name="T37" fmla="*/ 2147483647 h 64"/>
              <a:gd name="T38" fmla="*/ 2147483647 w 87"/>
              <a:gd name="T39" fmla="*/ 2147483647 h 64"/>
              <a:gd name="T40" fmla="*/ 2147483647 w 87"/>
              <a:gd name="T41" fmla="*/ 2147483647 h 64"/>
              <a:gd name="T42" fmla="*/ 2147483647 w 87"/>
              <a:gd name="T43" fmla="*/ 2147483647 h 64"/>
              <a:gd name="T44" fmla="*/ 2147483647 w 87"/>
              <a:gd name="T45" fmla="*/ 2147483647 h 64"/>
              <a:gd name="T46" fmla="*/ 0 w 87"/>
              <a:gd name="T47" fmla="*/ 2147483647 h 64"/>
              <a:gd name="T48" fmla="*/ 2147483647 w 87"/>
              <a:gd name="T49" fmla="*/ 2147483647 h 64"/>
              <a:gd name="T50" fmla="*/ 2147483647 w 87"/>
              <a:gd name="T51" fmla="*/ 2147483647 h 64"/>
              <a:gd name="T52" fmla="*/ 2147483647 w 87"/>
              <a:gd name="T53" fmla="*/ 2147483647 h 64"/>
              <a:gd name="T54" fmla="*/ 2147483647 w 87"/>
              <a:gd name="T55" fmla="*/ 2147483647 h 64"/>
              <a:gd name="T56" fmla="*/ 2147483647 w 87"/>
              <a:gd name="T57" fmla="*/ 0 h 64"/>
              <a:gd name="T58" fmla="*/ 2147483647 w 87"/>
              <a:gd name="T59" fmla="*/ 2147483647 h 64"/>
              <a:gd name="T60" fmla="*/ 2147483647 w 87"/>
              <a:gd name="T61" fmla="*/ 2147483647 h 64"/>
              <a:gd name="T62" fmla="*/ 2147483647 w 87"/>
              <a:gd name="T63" fmla="*/ 2147483647 h 64"/>
              <a:gd name="T64" fmla="*/ 2147483647 w 87"/>
              <a:gd name="T65" fmla="*/ 2147483647 h 64"/>
              <a:gd name="T66" fmla="*/ 2147483647 w 87"/>
              <a:gd name="T67" fmla="*/ 2147483647 h 64"/>
              <a:gd name="T68" fmla="*/ 2147483647 w 87"/>
              <a:gd name="T69" fmla="*/ 2147483647 h 64"/>
              <a:gd name="T70" fmla="*/ 2147483647 w 87"/>
              <a:gd name="T71" fmla="*/ 2147483647 h 64"/>
              <a:gd name="T72" fmla="*/ 2147483647 w 87"/>
              <a:gd name="T73" fmla="*/ 2147483647 h 64"/>
              <a:gd name="T74" fmla="*/ 2147483647 w 87"/>
              <a:gd name="T75" fmla="*/ 2147483647 h 64"/>
              <a:gd name="T76" fmla="*/ 2147483647 w 87"/>
              <a:gd name="T77" fmla="*/ 2147483647 h 64"/>
              <a:gd name="T78" fmla="*/ 2147483647 w 87"/>
              <a:gd name="T79" fmla="*/ 2147483647 h 64"/>
              <a:gd name="T80" fmla="*/ 2147483647 w 87"/>
              <a:gd name="T81" fmla="*/ 2147483647 h 64"/>
              <a:gd name="T82" fmla="*/ 2147483647 w 87"/>
              <a:gd name="T83" fmla="*/ 2147483647 h 64"/>
              <a:gd name="T84" fmla="*/ 2147483647 w 87"/>
              <a:gd name="T85" fmla="*/ 2147483647 h 64"/>
              <a:gd name="T86" fmla="*/ 2147483647 w 87"/>
              <a:gd name="T87" fmla="*/ 2147483647 h 64"/>
              <a:gd name="T88" fmla="*/ 2147483647 w 87"/>
              <a:gd name="T89" fmla="*/ 2147483647 h 64"/>
              <a:gd name="T90" fmla="*/ 2147483647 w 87"/>
              <a:gd name="T91" fmla="*/ 2147483647 h 64"/>
              <a:gd name="T92" fmla="*/ 2147483647 w 87"/>
              <a:gd name="T93" fmla="*/ 2147483647 h 64"/>
              <a:gd name="T94" fmla="*/ 2147483647 w 87"/>
              <a:gd name="T95" fmla="*/ 2147483647 h 64"/>
              <a:gd name="T96" fmla="*/ 2147483647 w 87"/>
              <a:gd name="T97" fmla="*/ 2147483647 h 64"/>
              <a:gd name="T98" fmla="*/ 2147483647 w 87"/>
              <a:gd name="T99" fmla="*/ 2147483647 h 64"/>
              <a:gd name="T100" fmla="*/ 2147483647 w 87"/>
              <a:gd name="T101" fmla="*/ 2147483647 h 64"/>
              <a:gd name="T102" fmla="*/ 2147483647 w 87"/>
              <a:gd name="T103" fmla="*/ 2147483647 h 64"/>
              <a:gd name="T104" fmla="*/ 2147483647 w 87"/>
              <a:gd name="T105" fmla="*/ 2147483647 h 64"/>
              <a:gd name="T106" fmla="*/ 2147483647 w 87"/>
              <a:gd name="T107" fmla="*/ 2147483647 h 64"/>
              <a:gd name="T108" fmla="*/ 2147483647 w 87"/>
              <a:gd name="T109" fmla="*/ 2147483647 h 64"/>
              <a:gd name="T110" fmla="*/ 2147483647 w 87"/>
              <a:gd name="T111" fmla="*/ 2147483647 h 64"/>
              <a:gd name="T112" fmla="*/ 2147483647 w 87"/>
              <a:gd name="T113" fmla="*/ 2147483647 h 64"/>
              <a:gd name="T114" fmla="*/ 2147483647 w 87"/>
              <a:gd name="T115" fmla="*/ 2147483647 h 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7" h="64">
                <a:moveTo>
                  <a:pt x="15" y="59"/>
                </a:moveTo>
                <a:lnTo>
                  <a:pt x="14" y="56"/>
                </a:lnTo>
                <a:lnTo>
                  <a:pt x="11" y="60"/>
                </a:lnTo>
                <a:lnTo>
                  <a:pt x="11" y="53"/>
                </a:lnTo>
                <a:lnTo>
                  <a:pt x="25" y="51"/>
                </a:lnTo>
                <a:lnTo>
                  <a:pt x="25" y="49"/>
                </a:lnTo>
                <a:lnTo>
                  <a:pt x="32" y="48"/>
                </a:lnTo>
                <a:lnTo>
                  <a:pt x="34" y="45"/>
                </a:lnTo>
                <a:lnTo>
                  <a:pt x="45" y="50"/>
                </a:lnTo>
                <a:lnTo>
                  <a:pt x="53" y="48"/>
                </a:lnTo>
                <a:lnTo>
                  <a:pt x="52" y="45"/>
                </a:lnTo>
                <a:lnTo>
                  <a:pt x="45" y="47"/>
                </a:lnTo>
                <a:lnTo>
                  <a:pt x="35" y="41"/>
                </a:lnTo>
                <a:lnTo>
                  <a:pt x="31" y="42"/>
                </a:lnTo>
                <a:lnTo>
                  <a:pt x="29" y="45"/>
                </a:lnTo>
                <a:lnTo>
                  <a:pt x="14" y="45"/>
                </a:lnTo>
                <a:lnTo>
                  <a:pt x="13" y="42"/>
                </a:lnTo>
                <a:lnTo>
                  <a:pt x="15" y="40"/>
                </a:lnTo>
                <a:lnTo>
                  <a:pt x="12" y="42"/>
                </a:lnTo>
                <a:lnTo>
                  <a:pt x="11" y="40"/>
                </a:lnTo>
                <a:lnTo>
                  <a:pt x="17" y="37"/>
                </a:lnTo>
                <a:lnTo>
                  <a:pt x="11" y="39"/>
                </a:lnTo>
                <a:lnTo>
                  <a:pt x="6" y="29"/>
                </a:lnTo>
                <a:lnTo>
                  <a:pt x="0" y="28"/>
                </a:lnTo>
                <a:lnTo>
                  <a:pt x="10" y="21"/>
                </a:lnTo>
                <a:lnTo>
                  <a:pt x="14" y="13"/>
                </a:lnTo>
                <a:lnTo>
                  <a:pt x="14" y="9"/>
                </a:lnTo>
                <a:lnTo>
                  <a:pt x="18" y="2"/>
                </a:lnTo>
                <a:lnTo>
                  <a:pt x="45" y="0"/>
                </a:lnTo>
                <a:lnTo>
                  <a:pt x="53" y="8"/>
                </a:lnTo>
                <a:lnTo>
                  <a:pt x="59" y="9"/>
                </a:lnTo>
                <a:lnTo>
                  <a:pt x="67" y="21"/>
                </a:lnTo>
                <a:lnTo>
                  <a:pt x="75" y="28"/>
                </a:lnTo>
                <a:lnTo>
                  <a:pt x="76" y="33"/>
                </a:lnTo>
                <a:lnTo>
                  <a:pt x="79" y="37"/>
                </a:lnTo>
                <a:lnTo>
                  <a:pt x="78" y="44"/>
                </a:lnTo>
                <a:lnTo>
                  <a:pt x="81" y="49"/>
                </a:lnTo>
                <a:lnTo>
                  <a:pt x="84" y="48"/>
                </a:lnTo>
                <a:lnTo>
                  <a:pt x="87" y="53"/>
                </a:lnTo>
                <a:lnTo>
                  <a:pt x="87" y="62"/>
                </a:lnTo>
                <a:lnTo>
                  <a:pt x="74" y="64"/>
                </a:lnTo>
                <a:lnTo>
                  <a:pt x="66" y="60"/>
                </a:lnTo>
                <a:lnTo>
                  <a:pt x="64" y="61"/>
                </a:lnTo>
                <a:lnTo>
                  <a:pt x="64" y="59"/>
                </a:lnTo>
                <a:lnTo>
                  <a:pt x="55" y="58"/>
                </a:lnTo>
                <a:lnTo>
                  <a:pt x="33" y="58"/>
                </a:lnTo>
                <a:lnTo>
                  <a:pt x="26" y="61"/>
                </a:lnTo>
                <a:lnTo>
                  <a:pt x="12" y="63"/>
                </a:lnTo>
                <a:lnTo>
                  <a:pt x="11" y="61"/>
                </a:lnTo>
                <a:lnTo>
                  <a:pt x="14" y="59"/>
                </a:lnTo>
                <a:lnTo>
                  <a:pt x="17" y="60"/>
                </a:lnTo>
                <a:lnTo>
                  <a:pt x="27" y="60"/>
                </a:lnTo>
                <a:lnTo>
                  <a:pt x="30" y="56"/>
                </a:lnTo>
                <a:lnTo>
                  <a:pt x="27" y="60"/>
                </a:lnTo>
                <a:lnTo>
                  <a:pt x="22" y="57"/>
                </a:lnTo>
                <a:lnTo>
                  <a:pt x="17" y="59"/>
                </a:lnTo>
                <a:lnTo>
                  <a:pt x="16" y="60"/>
                </a:lnTo>
                <a:lnTo>
                  <a:pt x="15" y="59"/>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7" name="Freeform 24"/>
          <p:cNvSpPr>
            <a:spLocks/>
          </p:cNvSpPr>
          <p:nvPr/>
        </p:nvSpPr>
        <p:spPr bwMode="auto">
          <a:xfrm>
            <a:off x="4205288" y="4492625"/>
            <a:ext cx="174625" cy="131763"/>
          </a:xfrm>
          <a:custGeom>
            <a:avLst/>
            <a:gdLst>
              <a:gd name="T0" fmla="*/ 2147483647 w 104"/>
              <a:gd name="T1" fmla="*/ 2147483647 h 78"/>
              <a:gd name="T2" fmla="*/ 2147483647 w 104"/>
              <a:gd name="T3" fmla="*/ 2147483647 h 78"/>
              <a:gd name="T4" fmla="*/ 2147483647 w 104"/>
              <a:gd name="T5" fmla="*/ 2147483647 h 78"/>
              <a:gd name="T6" fmla="*/ 2147483647 w 104"/>
              <a:gd name="T7" fmla="*/ 2147483647 h 78"/>
              <a:gd name="T8" fmla="*/ 2147483647 w 104"/>
              <a:gd name="T9" fmla="*/ 2147483647 h 78"/>
              <a:gd name="T10" fmla="*/ 2147483647 w 104"/>
              <a:gd name="T11" fmla="*/ 2147483647 h 78"/>
              <a:gd name="T12" fmla="*/ 2147483647 w 104"/>
              <a:gd name="T13" fmla="*/ 2147483647 h 78"/>
              <a:gd name="T14" fmla="*/ 2147483647 w 104"/>
              <a:gd name="T15" fmla="*/ 2147483647 h 78"/>
              <a:gd name="T16" fmla="*/ 2147483647 w 104"/>
              <a:gd name="T17" fmla="*/ 2147483647 h 78"/>
              <a:gd name="T18" fmla="*/ 2147483647 w 104"/>
              <a:gd name="T19" fmla="*/ 2147483647 h 78"/>
              <a:gd name="T20" fmla="*/ 2147483647 w 104"/>
              <a:gd name="T21" fmla="*/ 2147483647 h 78"/>
              <a:gd name="T22" fmla="*/ 2147483647 w 104"/>
              <a:gd name="T23" fmla="*/ 2147483647 h 78"/>
              <a:gd name="T24" fmla="*/ 2147483647 w 104"/>
              <a:gd name="T25" fmla="*/ 2147483647 h 78"/>
              <a:gd name="T26" fmla="*/ 2147483647 w 104"/>
              <a:gd name="T27" fmla="*/ 2147483647 h 78"/>
              <a:gd name="T28" fmla="*/ 2147483647 w 104"/>
              <a:gd name="T29" fmla="*/ 2147483647 h 78"/>
              <a:gd name="T30" fmla="*/ 2147483647 w 104"/>
              <a:gd name="T31" fmla="*/ 2147483647 h 78"/>
              <a:gd name="T32" fmla="*/ 2147483647 w 104"/>
              <a:gd name="T33" fmla="*/ 2147483647 h 78"/>
              <a:gd name="T34" fmla="*/ 2147483647 w 104"/>
              <a:gd name="T35" fmla="*/ 2147483647 h 78"/>
              <a:gd name="T36" fmla="*/ 2147483647 w 104"/>
              <a:gd name="T37" fmla="*/ 2147483647 h 78"/>
              <a:gd name="T38" fmla="*/ 2147483647 w 104"/>
              <a:gd name="T39" fmla="*/ 2147483647 h 78"/>
              <a:gd name="T40" fmla="*/ 0 w 104"/>
              <a:gd name="T41" fmla="*/ 2147483647 h 78"/>
              <a:gd name="T42" fmla="*/ 2147483647 w 104"/>
              <a:gd name="T43" fmla="*/ 2147483647 h 78"/>
              <a:gd name="T44" fmla="*/ 2147483647 w 104"/>
              <a:gd name="T45" fmla="*/ 2147483647 h 78"/>
              <a:gd name="T46" fmla="*/ 2147483647 w 104"/>
              <a:gd name="T47" fmla="*/ 2147483647 h 78"/>
              <a:gd name="T48" fmla="*/ 2147483647 w 104"/>
              <a:gd name="T49" fmla="*/ 2147483647 h 78"/>
              <a:gd name="T50" fmla="*/ 2147483647 w 104"/>
              <a:gd name="T51" fmla="*/ 2147483647 h 78"/>
              <a:gd name="T52" fmla="*/ 2147483647 w 104"/>
              <a:gd name="T53" fmla="*/ 2147483647 h 78"/>
              <a:gd name="T54" fmla="*/ 2147483647 w 104"/>
              <a:gd name="T55" fmla="*/ 2147483647 h 78"/>
              <a:gd name="T56" fmla="*/ 2147483647 w 104"/>
              <a:gd name="T57" fmla="*/ 2147483647 h 78"/>
              <a:gd name="T58" fmla="*/ 2147483647 w 104"/>
              <a:gd name="T59" fmla="*/ 2147483647 h 78"/>
              <a:gd name="T60" fmla="*/ 2147483647 w 104"/>
              <a:gd name="T61" fmla="*/ 2147483647 h 78"/>
              <a:gd name="T62" fmla="*/ 2147483647 w 104"/>
              <a:gd name="T63" fmla="*/ 2147483647 h 78"/>
              <a:gd name="T64" fmla="*/ 2147483647 w 104"/>
              <a:gd name="T65" fmla="*/ 2147483647 h 78"/>
              <a:gd name="T66" fmla="*/ 2147483647 w 104"/>
              <a:gd name="T67" fmla="*/ 2147483647 h 78"/>
              <a:gd name="T68" fmla="*/ 2147483647 w 104"/>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 h="78">
                <a:moveTo>
                  <a:pt x="100" y="36"/>
                </a:moveTo>
                <a:lnTo>
                  <a:pt x="97" y="39"/>
                </a:lnTo>
                <a:lnTo>
                  <a:pt x="97" y="45"/>
                </a:lnTo>
                <a:lnTo>
                  <a:pt x="103" y="51"/>
                </a:lnTo>
                <a:lnTo>
                  <a:pt x="100" y="55"/>
                </a:lnTo>
                <a:lnTo>
                  <a:pt x="104" y="58"/>
                </a:lnTo>
                <a:lnTo>
                  <a:pt x="104" y="62"/>
                </a:lnTo>
                <a:lnTo>
                  <a:pt x="96" y="61"/>
                </a:lnTo>
                <a:lnTo>
                  <a:pt x="96" y="63"/>
                </a:lnTo>
                <a:lnTo>
                  <a:pt x="100" y="67"/>
                </a:lnTo>
                <a:lnTo>
                  <a:pt x="99" y="66"/>
                </a:lnTo>
                <a:lnTo>
                  <a:pt x="97" y="73"/>
                </a:lnTo>
                <a:lnTo>
                  <a:pt x="93" y="73"/>
                </a:lnTo>
                <a:lnTo>
                  <a:pt x="90" y="71"/>
                </a:lnTo>
                <a:lnTo>
                  <a:pt x="87" y="77"/>
                </a:lnTo>
                <a:lnTo>
                  <a:pt x="84" y="78"/>
                </a:lnTo>
                <a:lnTo>
                  <a:pt x="81" y="75"/>
                </a:lnTo>
                <a:lnTo>
                  <a:pt x="78" y="76"/>
                </a:lnTo>
                <a:lnTo>
                  <a:pt x="80" y="71"/>
                </a:lnTo>
                <a:lnTo>
                  <a:pt x="78" y="62"/>
                </a:lnTo>
                <a:lnTo>
                  <a:pt x="76" y="60"/>
                </a:lnTo>
                <a:lnTo>
                  <a:pt x="67" y="60"/>
                </a:lnTo>
                <a:lnTo>
                  <a:pt x="61" y="63"/>
                </a:lnTo>
                <a:lnTo>
                  <a:pt x="64" y="57"/>
                </a:lnTo>
                <a:lnTo>
                  <a:pt x="63" y="52"/>
                </a:lnTo>
                <a:lnTo>
                  <a:pt x="61" y="51"/>
                </a:lnTo>
                <a:lnTo>
                  <a:pt x="62" y="48"/>
                </a:lnTo>
                <a:lnTo>
                  <a:pt x="54" y="39"/>
                </a:lnTo>
                <a:lnTo>
                  <a:pt x="36" y="40"/>
                </a:lnTo>
                <a:lnTo>
                  <a:pt x="31" y="48"/>
                </a:lnTo>
                <a:lnTo>
                  <a:pt x="24" y="52"/>
                </a:lnTo>
                <a:lnTo>
                  <a:pt x="21" y="45"/>
                </a:lnTo>
                <a:lnTo>
                  <a:pt x="19" y="45"/>
                </a:lnTo>
                <a:lnTo>
                  <a:pt x="19" y="39"/>
                </a:lnTo>
                <a:lnTo>
                  <a:pt x="17" y="41"/>
                </a:lnTo>
                <a:lnTo>
                  <a:pt x="8" y="35"/>
                </a:lnTo>
                <a:lnTo>
                  <a:pt x="6" y="31"/>
                </a:lnTo>
                <a:lnTo>
                  <a:pt x="5" y="32"/>
                </a:lnTo>
                <a:lnTo>
                  <a:pt x="7" y="27"/>
                </a:lnTo>
                <a:lnTo>
                  <a:pt x="4" y="29"/>
                </a:lnTo>
                <a:lnTo>
                  <a:pt x="2" y="25"/>
                </a:lnTo>
                <a:lnTo>
                  <a:pt x="0" y="28"/>
                </a:lnTo>
                <a:lnTo>
                  <a:pt x="0" y="25"/>
                </a:lnTo>
                <a:lnTo>
                  <a:pt x="5" y="17"/>
                </a:lnTo>
                <a:lnTo>
                  <a:pt x="19" y="14"/>
                </a:lnTo>
                <a:lnTo>
                  <a:pt x="19" y="10"/>
                </a:lnTo>
                <a:lnTo>
                  <a:pt x="15" y="8"/>
                </a:lnTo>
                <a:lnTo>
                  <a:pt x="19" y="5"/>
                </a:lnTo>
                <a:lnTo>
                  <a:pt x="19" y="0"/>
                </a:lnTo>
                <a:lnTo>
                  <a:pt x="28" y="1"/>
                </a:lnTo>
                <a:lnTo>
                  <a:pt x="28" y="3"/>
                </a:lnTo>
                <a:lnTo>
                  <a:pt x="30" y="2"/>
                </a:lnTo>
                <a:lnTo>
                  <a:pt x="38" y="6"/>
                </a:lnTo>
                <a:lnTo>
                  <a:pt x="51" y="4"/>
                </a:lnTo>
                <a:lnTo>
                  <a:pt x="50" y="8"/>
                </a:lnTo>
                <a:lnTo>
                  <a:pt x="53" y="9"/>
                </a:lnTo>
                <a:lnTo>
                  <a:pt x="58" y="6"/>
                </a:lnTo>
                <a:lnTo>
                  <a:pt x="62" y="12"/>
                </a:lnTo>
                <a:lnTo>
                  <a:pt x="66" y="6"/>
                </a:lnTo>
                <a:lnTo>
                  <a:pt x="75" y="9"/>
                </a:lnTo>
                <a:lnTo>
                  <a:pt x="81" y="6"/>
                </a:lnTo>
                <a:lnTo>
                  <a:pt x="80" y="3"/>
                </a:lnTo>
                <a:lnTo>
                  <a:pt x="85" y="4"/>
                </a:lnTo>
                <a:lnTo>
                  <a:pt x="88" y="11"/>
                </a:lnTo>
                <a:lnTo>
                  <a:pt x="88" y="14"/>
                </a:lnTo>
                <a:lnTo>
                  <a:pt x="94" y="19"/>
                </a:lnTo>
                <a:lnTo>
                  <a:pt x="90" y="25"/>
                </a:lnTo>
                <a:lnTo>
                  <a:pt x="95" y="24"/>
                </a:lnTo>
                <a:lnTo>
                  <a:pt x="95" y="31"/>
                </a:lnTo>
                <a:lnTo>
                  <a:pt x="100" y="34"/>
                </a:lnTo>
                <a:lnTo>
                  <a:pt x="100" y="3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8" name="Freeform 25"/>
          <p:cNvSpPr>
            <a:spLocks/>
          </p:cNvSpPr>
          <p:nvPr/>
        </p:nvSpPr>
        <p:spPr bwMode="auto">
          <a:xfrm>
            <a:off x="4827588" y="4708525"/>
            <a:ext cx="177800" cy="206375"/>
          </a:xfrm>
          <a:custGeom>
            <a:avLst/>
            <a:gdLst>
              <a:gd name="T0" fmla="*/ 2147483647 w 106"/>
              <a:gd name="T1" fmla="*/ 2147483647 h 123"/>
              <a:gd name="T2" fmla="*/ 2147483647 w 106"/>
              <a:gd name="T3" fmla="*/ 2147483647 h 123"/>
              <a:gd name="T4" fmla="*/ 2147483647 w 106"/>
              <a:gd name="T5" fmla="*/ 2147483647 h 123"/>
              <a:gd name="T6" fmla="*/ 2147483647 w 106"/>
              <a:gd name="T7" fmla="*/ 2147483647 h 123"/>
              <a:gd name="T8" fmla="*/ 2147483647 w 106"/>
              <a:gd name="T9" fmla="*/ 2147483647 h 123"/>
              <a:gd name="T10" fmla="*/ 2147483647 w 106"/>
              <a:gd name="T11" fmla="*/ 2147483647 h 123"/>
              <a:gd name="T12" fmla="*/ 2147483647 w 106"/>
              <a:gd name="T13" fmla="*/ 2147483647 h 123"/>
              <a:gd name="T14" fmla="*/ 2147483647 w 106"/>
              <a:gd name="T15" fmla="*/ 2147483647 h 123"/>
              <a:gd name="T16" fmla="*/ 2147483647 w 106"/>
              <a:gd name="T17" fmla="*/ 2147483647 h 123"/>
              <a:gd name="T18" fmla="*/ 2147483647 w 106"/>
              <a:gd name="T19" fmla="*/ 2147483647 h 123"/>
              <a:gd name="T20" fmla="*/ 2147483647 w 106"/>
              <a:gd name="T21" fmla="*/ 2147483647 h 123"/>
              <a:gd name="T22" fmla="*/ 2147483647 w 106"/>
              <a:gd name="T23" fmla="*/ 2147483647 h 123"/>
              <a:gd name="T24" fmla="*/ 2147483647 w 106"/>
              <a:gd name="T25" fmla="*/ 2147483647 h 123"/>
              <a:gd name="T26" fmla="*/ 2147483647 w 106"/>
              <a:gd name="T27" fmla="*/ 2147483647 h 123"/>
              <a:gd name="T28" fmla="*/ 2147483647 w 106"/>
              <a:gd name="T29" fmla="*/ 2147483647 h 123"/>
              <a:gd name="T30" fmla="*/ 2147483647 w 106"/>
              <a:gd name="T31" fmla="*/ 2147483647 h 123"/>
              <a:gd name="T32" fmla="*/ 2147483647 w 106"/>
              <a:gd name="T33" fmla="*/ 2147483647 h 123"/>
              <a:gd name="T34" fmla="*/ 2147483647 w 106"/>
              <a:gd name="T35" fmla="*/ 2147483647 h 123"/>
              <a:gd name="T36" fmla="*/ 2147483647 w 106"/>
              <a:gd name="T37" fmla="*/ 2147483647 h 123"/>
              <a:gd name="T38" fmla="*/ 2147483647 w 106"/>
              <a:gd name="T39" fmla="*/ 2147483647 h 123"/>
              <a:gd name="T40" fmla="*/ 2147483647 w 106"/>
              <a:gd name="T41" fmla="*/ 2147483647 h 123"/>
              <a:gd name="T42" fmla="*/ 2147483647 w 106"/>
              <a:gd name="T43" fmla="*/ 2147483647 h 123"/>
              <a:gd name="T44" fmla="*/ 0 w 106"/>
              <a:gd name="T45" fmla="*/ 2147483647 h 123"/>
              <a:gd name="T46" fmla="*/ 2147483647 w 106"/>
              <a:gd name="T47" fmla="*/ 2147483647 h 123"/>
              <a:gd name="T48" fmla="*/ 2147483647 w 106"/>
              <a:gd name="T49" fmla="*/ 2147483647 h 123"/>
              <a:gd name="T50" fmla="*/ 2147483647 w 106"/>
              <a:gd name="T51" fmla="*/ 2147483647 h 123"/>
              <a:gd name="T52" fmla="*/ 2147483647 w 106"/>
              <a:gd name="T53" fmla="*/ 2147483647 h 123"/>
              <a:gd name="T54" fmla="*/ 2147483647 w 106"/>
              <a:gd name="T55" fmla="*/ 2147483647 h 123"/>
              <a:gd name="T56" fmla="*/ 2147483647 w 106"/>
              <a:gd name="T57" fmla="*/ 2147483647 h 123"/>
              <a:gd name="T58" fmla="*/ 2147483647 w 106"/>
              <a:gd name="T59" fmla="*/ 2147483647 h 123"/>
              <a:gd name="T60" fmla="*/ 2147483647 w 106"/>
              <a:gd name="T61" fmla="*/ 2147483647 h 123"/>
              <a:gd name="T62" fmla="*/ 2147483647 w 106"/>
              <a:gd name="T63" fmla="*/ 2147483647 h 123"/>
              <a:gd name="T64" fmla="*/ 2147483647 w 106"/>
              <a:gd name="T65" fmla="*/ 2147483647 h 123"/>
              <a:gd name="T66" fmla="*/ 2147483647 w 106"/>
              <a:gd name="T67" fmla="*/ 2147483647 h 123"/>
              <a:gd name="T68" fmla="*/ 2147483647 w 106"/>
              <a:gd name="T69" fmla="*/ 2147483647 h 123"/>
              <a:gd name="T70" fmla="*/ 2147483647 w 106"/>
              <a:gd name="T71" fmla="*/ 2147483647 h 123"/>
              <a:gd name="T72" fmla="*/ 2147483647 w 106"/>
              <a:gd name="T73" fmla="*/ 2147483647 h 123"/>
              <a:gd name="T74" fmla="*/ 2147483647 w 106"/>
              <a:gd name="T75" fmla="*/ 2147483647 h 123"/>
              <a:gd name="T76" fmla="*/ 2147483647 w 106"/>
              <a:gd name="T77" fmla="*/ 2147483647 h 123"/>
              <a:gd name="T78" fmla="*/ 2147483647 w 106"/>
              <a:gd name="T79" fmla="*/ 2147483647 h 123"/>
              <a:gd name="T80" fmla="*/ 2147483647 w 106"/>
              <a:gd name="T81" fmla="*/ 2147483647 h 123"/>
              <a:gd name="T82" fmla="*/ 2147483647 w 106"/>
              <a:gd name="T83" fmla="*/ 2147483647 h 123"/>
              <a:gd name="T84" fmla="*/ 2147483647 w 106"/>
              <a:gd name="T85" fmla="*/ 2147483647 h 123"/>
              <a:gd name="T86" fmla="*/ 2147483647 w 106"/>
              <a:gd name="T87" fmla="*/ 2147483647 h 123"/>
              <a:gd name="T88" fmla="*/ 2147483647 w 106"/>
              <a:gd name="T89" fmla="*/ 2147483647 h 123"/>
              <a:gd name="T90" fmla="*/ 2147483647 w 106"/>
              <a:gd name="T91" fmla="*/ 2147483647 h 123"/>
              <a:gd name="T92" fmla="*/ 2147483647 w 106"/>
              <a:gd name="T93" fmla="*/ 2147483647 h 123"/>
              <a:gd name="T94" fmla="*/ 2147483647 w 106"/>
              <a:gd name="T95" fmla="*/ 2147483647 h 123"/>
              <a:gd name="T96" fmla="*/ 2147483647 w 106"/>
              <a:gd name="T97" fmla="*/ 2147483647 h 123"/>
              <a:gd name="T98" fmla="*/ 2147483647 w 106"/>
              <a:gd name="T99" fmla="*/ 2147483647 h 123"/>
              <a:gd name="T100" fmla="*/ 2147483647 w 106"/>
              <a:gd name="T101" fmla="*/ 2147483647 h 123"/>
              <a:gd name="T102" fmla="*/ 2147483647 w 106"/>
              <a:gd name="T103" fmla="*/ 2147483647 h 123"/>
              <a:gd name="T104" fmla="*/ 2147483647 w 106"/>
              <a:gd name="T105" fmla="*/ 2147483647 h 123"/>
              <a:gd name="T106" fmla="*/ 2147483647 w 106"/>
              <a:gd name="T107" fmla="*/ 2147483647 h 123"/>
              <a:gd name="T108" fmla="*/ 2147483647 w 106"/>
              <a:gd name="T109" fmla="*/ 2147483647 h 123"/>
              <a:gd name="T110" fmla="*/ 2147483647 w 106"/>
              <a:gd name="T111" fmla="*/ 0 h 123"/>
              <a:gd name="T112" fmla="*/ 2147483647 w 106"/>
              <a:gd name="T113" fmla="*/ 2147483647 h 123"/>
              <a:gd name="T114" fmla="*/ 2147483647 w 106"/>
              <a:gd name="T115" fmla="*/ 0 h 123"/>
              <a:gd name="T116" fmla="*/ 2147483647 w 106"/>
              <a:gd name="T117" fmla="*/ 2147483647 h 1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6" h="123">
                <a:moveTo>
                  <a:pt x="106" y="3"/>
                </a:moveTo>
                <a:lnTo>
                  <a:pt x="106" y="8"/>
                </a:lnTo>
                <a:lnTo>
                  <a:pt x="98" y="21"/>
                </a:lnTo>
                <a:lnTo>
                  <a:pt x="95" y="38"/>
                </a:lnTo>
                <a:lnTo>
                  <a:pt x="96" y="47"/>
                </a:lnTo>
                <a:lnTo>
                  <a:pt x="92" y="60"/>
                </a:lnTo>
                <a:lnTo>
                  <a:pt x="87" y="66"/>
                </a:lnTo>
                <a:lnTo>
                  <a:pt x="80" y="70"/>
                </a:lnTo>
                <a:lnTo>
                  <a:pt x="71" y="83"/>
                </a:lnTo>
                <a:lnTo>
                  <a:pt x="72" y="99"/>
                </a:lnTo>
                <a:lnTo>
                  <a:pt x="67" y="108"/>
                </a:lnTo>
                <a:lnTo>
                  <a:pt x="62" y="109"/>
                </a:lnTo>
                <a:lnTo>
                  <a:pt x="50" y="121"/>
                </a:lnTo>
                <a:lnTo>
                  <a:pt x="46" y="121"/>
                </a:lnTo>
                <a:lnTo>
                  <a:pt x="46" y="112"/>
                </a:lnTo>
                <a:lnTo>
                  <a:pt x="36" y="115"/>
                </a:lnTo>
                <a:lnTo>
                  <a:pt x="36" y="119"/>
                </a:lnTo>
                <a:lnTo>
                  <a:pt x="32" y="121"/>
                </a:lnTo>
                <a:lnTo>
                  <a:pt x="27" y="117"/>
                </a:lnTo>
                <a:lnTo>
                  <a:pt x="23" y="114"/>
                </a:lnTo>
                <a:lnTo>
                  <a:pt x="12" y="123"/>
                </a:lnTo>
                <a:lnTo>
                  <a:pt x="8" y="116"/>
                </a:lnTo>
                <a:lnTo>
                  <a:pt x="0" y="107"/>
                </a:lnTo>
                <a:lnTo>
                  <a:pt x="4" y="101"/>
                </a:lnTo>
                <a:lnTo>
                  <a:pt x="8" y="104"/>
                </a:lnTo>
                <a:lnTo>
                  <a:pt x="10" y="103"/>
                </a:lnTo>
                <a:lnTo>
                  <a:pt x="11" y="98"/>
                </a:lnTo>
                <a:lnTo>
                  <a:pt x="8" y="97"/>
                </a:lnTo>
                <a:lnTo>
                  <a:pt x="9" y="94"/>
                </a:lnTo>
                <a:lnTo>
                  <a:pt x="5" y="92"/>
                </a:lnTo>
                <a:lnTo>
                  <a:pt x="5" y="85"/>
                </a:lnTo>
                <a:lnTo>
                  <a:pt x="19" y="85"/>
                </a:lnTo>
                <a:lnTo>
                  <a:pt x="18" y="79"/>
                </a:lnTo>
                <a:lnTo>
                  <a:pt x="21" y="78"/>
                </a:lnTo>
                <a:lnTo>
                  <a:pt x="26" y="85"/>
                </a:lnTo>
                <a:lnTo>
                  <a:pt x="32" y="86"/>
                </a:lnTo>
                <a:lnTo>
                  <a:pt x="36" y="81"/>
                </a:lnTo>
                <a:lnTo>
                  <a:pt x="38" y="87"/>
                </a:lnTo>
                <a:lnTo>
                  <a:pt x="42" y="87"/>
                </a:lnTo>
                <a:lnTo>
                  <a:pt x="43" y="80"/>
                </a:lnTo>
                <a:lnTo>
                  <a:pt x="46" y="78"/>
                </a:lnTo>
                <a:lnTo>
                  <a:pt x="47" y="60"/>
                </a:lnTo>
                <a:lnTo>
                  <a:pt x="38" y="55"/>
                </a:lnTo>
                <a:lnTo>
                  <a:pt x="39" y="47"/>
                </a:lnTo>
                <a:lnTo>
                  <a:pt x="47" y="39"/>
                </a:lnTo>
                <a:lnTo>
                  <a:pt x="43" y="32"/>
                </a:lnTo>
                <a:lnTo>
                  <a:pt x="37" y="32"/>
                </a:lnTo>
                <a:lnTo>
                  <a:pt x="28" y="34"/>
                </a:lnTo>
                <a:lnTo>
                  <a:pt x="30" y="21"/>
                </a:lnTo>
                <a:lnTo>
                  <a:pt x="48" y="21"/>
                </a:lnTo>
                <a:lnTo>
                  <a:pt x="64" y="25"/>
                </a:lnTo>
                <a:lnTo>
                  <a:pt x="69" y="29"/>
                </a:lnTo>
                <a:lnTo>
                  <a:pt x="69" y="22"/>
                </a:lnTo>
                <a:lnTo>
                  <a:pt x="71" y="21"/>
                </a:lnTo>
                <a:lnTo>
                  <a:pt x="78" y="2"/>
                </a:lnTo>
                <a:lnTo>
                  <a:pt x="89" y="0"/>
                </a:lnTo>
                <a:lnTo>
                  <a:pt x="99" y="3"/>
                </a:lnTo>
                <a:lnTo>
                  <a:pt x="103" y="0"/>
                </a:lnTo>
                <a:lnTo>
                  <a:pt x="106"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99" name="Freeform 26"/>
          <p:cNvSpPr>
            <a:spLocks/>
          </p:cNvSpPr>
          <p:nvPr/>
        </p:nvSpPr>
        <p:spPr bwMode="auto">
          <a:xfrm>
            <a:off x="4767263" y="4740275"/>
            <a:ext cx="138112" cy="147638"/>
          </a:xfrm>
          <a:custGeom>
            <a:avLst/>
            <a:gdLst>
              <a:gd name="T0" fmla="*/ 2147483647 w 82"/>
              <a:gd name="T1" fmla="*/ 2147483647 h 88"/>
              <a:gd name="T2" fmla="*/ 0 w 82"/>
              <a:gd name="T3" fmla="*/ 2147483647 h 88"/>
              <a:gd name="T4" fmla="*/ 2147483647 w 82"/>
              <a:gd name="T5" fmla="*/ 2147483647 h 88"/>
              <a:gd name="T6" fmla="*/ 2147483647 w 82"/>
              <a:gd name="T7" fmla="*/ 2147483647 h 88"/>
              <a:gd name="T8" fmla="*/ 2147483647 w 82"/>
              <a:gd name="T9" fmla="*/ 2147483647 h 88"/>
              <a:gd name="T10" fmla="*/ 2147483647 w 82"/>
              <a:gd name="T11" fmla="*/ 2147483647 h 88"/>
              <a:gd name="T12" fmla="*/ 2147483647 w 82"/>
              <a:gd name="T13" fmla="*/ 2147483647 h 88"/>
              <a:gd name="T14" fmla="*/ 2147483647 w 82"/>
              <a:gd name="T15" fmla="*/ 2147483647 h 88"/>
              <a:gd name="T16" fmla="*/ 2147483647 w 82"/>
              <a:gd name="T17" fmla="*/ 2147483647 h 88"/>
              <a:gd name="T18" fmla="*/ 2147483647 w 82"/>
              <a:gd name="T19" fmla="*/ 2147483647 h 88"/>
              <a:gd name="T20" fmla="*/ 2147483647 w 82"/>
              <a:gd name="T21" fmla="*/ 2147483647 h 88"/>
              <a:gd name="T22" fmla="*/ 2147483647 w 82"/>
              <a:gd name="T23" fmla="*/ 2147483647 h 88"/>
              <a:gd name="T24" fmla="*/ 2147483647 w 82"/>
              <a:gd name="T25" fmla="*/ 2147483647 h 88"/>
              <a:gd name="T26" fmla="*/ 2147483647 w 82"/>
              <a:gd name="T27" fmla="*/ 2147483647 h 88"/>
              <a:gd name="T28" fmla="*/ 2147483647 w 82"/>
              <a:gd name="T29" fmla="*/ 2147483647 h 88"/>
              <a:gd name="T30" fmla="*/ 2147483647 w 82"/>
              <a:gd name="T31" fmla="*/ 0 h 88"/>
              <a:gd name="T32" fmla="*/ 2147483647 w 82"/>
              <a:gd name="T33" fmla="*/ 0 h 88"/>
              <a:gd name="T34" fmla="*/ 2147483647 w 82"/>
              <a:gd name="T35" fmla="*/ 2147483647 h 88"/>
              <a:gd name="T36" fmla="*/ 2147483647 w 82"/>
              <a:gd name="T37" fmla="*/ 2147483647 h 88"/>
              <a:gd name="T38" fmla="*/ 2147483647 w 82"/>
              <a:gd name="T39" fmla="*/ 2147483647 h 88"/>
              <a:gd name="T40" fmla="*/ 2147483647 w 82"/>
              <a:gd name="T41" fmla="*/ 2147483647 h 88"/>
              <a:gd name="T42" fmla="*/ 2147483647 w 82"/>
              <a:gd name="T43" fmla="*/ 2147483647 h 88"/>
              <a:gd name="T44" fmla="*/ 2147483647 w 82"/>
              <a:gd name="T45" fmla="*/ 2147483647 h 88"/>
              <a:gd name="T46" fmla="*/ 2147483647 w 82"/>
              <a:gd name="T47" fmla="*/ 2147483647 h 88"/>
              <a:gd name="T48" fmla="*/ 2147483647 w 82"/>
              <a:gd name="T49" fmla="*/ 2147483647 h 88"/>
              <a:gd name="T50" fmla="*/ 2147483647 w 82"/>
              <a:gd name="T51" fmla="*/ 2147483647 h 88"/>
              <a:gd name="T52" fmla="*/ 2147483647 w 82"/>
              <a:gd name="T53" fmla="*/ 2147483647 h 88"/>
              <a:gd name="T54" fmla="*/ 2147483647 w 82"/>
              <a:gd name="T55" fmla="*/ 2147483647 h 88"/>
              <a:gd name="T56" fmla="*/ 2147483647 w 82"/>
              <a:gd name="T57" fmla="*/ 2147483647 h 88"/>
              <a:gd name="T58" fmla="*/ 2147483647 w 82"/>
              <a:gd name="T59" fmla="*/ 2147483647 h 88"/>
              <a:gd name="T60" fmla="*/ 2147483647 w 82"/>
              <a:gd name="T61" fmla="*/ 2147483647 h 88"/>
              <a:gd name="T62" fmla="*/ 2147483647 w 82"/>
              <a:gd name="T63" fmla="*/ 2147483647 h 88"/>
              <a:gd name="T64" fmla="*/ 2147483647 w 82"/>
              <a:gd name="T65" fmla="*/ 2147483647 h 88"/>
              <a:gd name="T66" fmla="*/ 2147483647 w 82"/>
              <a:gd name="T67" fmla="*/ 2147483647 h 88"/>
              <a:gd name="T68" fmla="*/ 2147483647 w 82"/>
              <a:gd name="T69" fmla="*/ 2147483647 h 88"/>
              <a:gd name="T70" fmla="*/ 2147483647 w 82"/>
              <a:gd name="T71" fmla="*/ 2147483647 h 88"/>
              <a:gd name="T72" fmla="*/ 2147483647 w 82"/>
              <a:gd name="T73" fmla="*/ 2147483647 h 88"/>
              <a:gd name="T74" fmla="*/ 2147483647 w 82"/>
              <a:gd name="T75" fmla="*/ 2147483647 h 88"/>
              <a:gd name="T76" fmla="*/ 2147483647 w 82"/>
              <a:gd name="T77" fmla="*/ 2147483647 h 88"/>
              <a:gd name="T78" fmla="*/ 2147483647 w 82"/>
              <a:gd name="T79" fmla="*/ 2147483647 h 88"/>
              <a:gd name="T80" fmla="*/ 2147483647 w 82"/>
              <a:gd name="T81" fmla="*/ 2147483647 h 88"/>
              <a:gd name="T82" fmla="*/ 2147483647 w 82"/>
              <a:gd name="T83" fmla="*/ 2147483647 h 88"/>
              <a:gd name="T84" fmla="*/ 2147483647 w 82"/>
              <a:gd name="T85" fmla="*/ 2147483647 h 88"/>
              <a:gd name="T86" fmla="*/ 2147483647 w 82"/>
              <a:gd name="T87" fmla="*/ 2147483647 h 88"/>
              <a:gd name="T88" fmla="*/ 2147483647 w 82"/>
              <a:gd name="T89" fmla="*/ 2147483647 h 88"/>
              <a:gd name="T90" fmla="*/ 2147483647 w 82"/>
              <a:gd name="T91" fmla="*/ 2147483647 h 88"/>
              <a:gd name="T92" fmla="*/ 2147483647 w 82"/>
              <a:gd name="T93" fmla="*/ 2147483647 h 88"/>
              <a:gd name="T94" fmla="*/ 2147483647 w 82"/>
              <a:gd name="T95" fmla="*/ 2147483647 h 88"/>
              <a:gd name="T96" fmla="*/ 2147483647 w 82"/>
              <a:gd name="T97" fmla="*/ 2147483647 h 88"/>
              <a:gd name="T98" fmla="*/ 2147483647 w 82"/>
              <a:gd name="T99" fmla="*/ 2147483647 h 88"/>
              <a:gd name="T100" fmla="*/ 2147483647 w 82"/>
              <a:gd name="T101" fmla="*/ 2147483647 h 88"/>
              <a:gd name="T102" fmla="*/ 2147483647 w 82"/>
              <a:gd name="T103" fmla="*/ 2147483647 h 88"/>
              <a:gd name="T104" fmla="*/ 2147483647 w 82"/>
              <a:gd name="T105" fmla="*/ 2147483647 h 88"/>
              <a:gd name="T106" fmla="*/ 2147483647 w 82"/>
              <a:gd name="T107" fmla="*/ 2147483647 h 88"/>
              <a:gd name="T108" fmla="*/ 2147483647 w 82"/>
              <a:gd name="T109" fmla="*/ 2147483647 h 88"/>
              <a:gd name="T110" fmla="*/ 2147483647 w 82"/>
              <a:gd name="T111" fmla="*/ 2147483647 h 88"/>
              <a:gd name="T112" fmla="*/ 2147483647 w 82"/>
              <a:gd name="T113" fmla="*/ 2147483647 h 88"/>
              <a:gd name="T114" fmla="*/ 2147483647 w 82"/>
              <a:gd name="T115" fmla="*/ 2147483647 h 88"/>
              <a:gd name="T116" fmla="*/ 2147483647 w 82"/>
              <a:gd name="T117" fmla="*/ 2147483647 h 88"/>
              <a:gd name="T118" fmla="*/ 2147483647 w 82"/>
              <a:gd name="T119" fmla="*/ 2147483647 h 88"/>
              <a:gd name="T120" fmla="*/ 2147483647 w 82"/>
              <a:gd name="T121" fmla="*/ 2147483647 h 88"/>
              <a:gd name="T122" fmla="*/ 2147483647 w 82"/>
              <a:gd name="T123" fmla="*/ 2147483647 h 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82" h="88">
                <a:moveTo>
                  <a:pt x="5" y="51"/>
                </a:moveTo>
                <a:lnTo>
                  <a:pt x="0" y="42"/>
                </a:lnTo>
                <a:lnTo>
                  <a:pt x="4" y="44"/>
                </a:lnTo>
                <a:lnTo>
                  <a:pt x="8" y="38"/>
                </a:lnTo>
                <a:lnTo>
                  <a:pt x="9" y="28"/>
                </a:lnTo>
                <a:lnTo>
                  <a:pt x="11" y="30"/>
                </a:lnTo>
                <a:lnTo>
                  <a:pt x="17" y="30"/>
                </a:lnTo>
                <a:lnTo>
                  <a:pt x="11" y="29"/>
                </a:lnTo>
                <a:lnTo>
                  <a:pt x="9" y="25"/>
                </a:lnTo>
                <a:lnTo>
                  <a:pt x="11" y="24"/>
                </a:lnTo>
                <a:lnTo>
                  <a:pt x="13" y="26"/>
                </a:lnTo>
                <a:lnTo>
                  <a:pt x="12" y="19"/>
                </a:lnTo>
                <a:lnTo>
                  <a:pt x="16" y="19"/>
                </a:lnTo>
                <a:lnTo>
                  <a:pt x="37" y="19"/>
                </a:lnTo>
                <a:lnTo>
                  <a:pt x="37" y="2"/>
                </a:lnTo>
                <a:lnTo>
                  <a:pt x="37" y="0"/>
                </a:lnTo>
                <a:lnTo>
                  <a:pt x="51" y="0"/>
                </a:lnTo>
                <a:lnTo>
                  <a:pt x="65" y="2"/>
                </a:lnTo>
                <a:lnTo>
                  <a:pt x="63" y="15"/>
                </a:lnTo>
                <a:lnTo>
                  <a:pt x="72" y="13"/>
                </a:lnTo>
                <a:lnTo>
                  <a:pt x="78" y="13"/>
                </a:lnTo>
                <a:lnTo>
                  <a:pt x="82" y="20"/>
                </a:lnTo>
                <a:lnTo>
                  <a:pt x="74" y="28"/>
                </a:lnTo>
                <a:lnTo>
                  <a:pt x="73" y="36"/>
                </a:lnTo>
                <a:lnTo>
                  <a:pt x="82" y="41"/>
                </a:lnTo>
                <a:lnTo>
                  <a:pt x="81" y="59"/>
                </a:lnTo>
                <a:lnTo>
                  <a:pt x="78" y="61"/>
                </a:lnTo>
                <a:lnTo>
                  <a:pt x="77" y="68"/>
                </a:lnTo>
                <a:lnTo>
                  <a:pt x="73" y="68"/>
                </a:lnTo>
                <a:lnTo>
                  <a:pt x="71" y="62"/>
                </a:lnTo>
                <a:lnTo>
                  <a:pt x="67" y="67"/>
                </a:lnTo>
                <a:lnTo>
                  <a:pt x="61" y="66"/>
                </a:lnTo>
                <a:lnTo>
                  <a:pt x="56" y="59"/>
                </a:lnTo>
                <a:lnTo>
                  <a:pt x="53" y="60"/>
                </a:lnTo>
                <a:lnTo>
                  <a:pt x="54" y="66"/>
                </a:lnTo>
                <a:lnTo>
                  <a:pt x="40" y="66"/>
                </a:lnTo>
                <a:lnTo>
                  <a:pt x="40" y="73"/>
                </a:lnTo>
                <a:lnTo>
                  <a:pt x="44" y="75"/>
                </a:lnTo>
                <a:lnTo>
                  <a:pt x="43" y="78"/>
                </a:lnTo>
                <a:lnTo>
                  <a:pt x="46" y="79"/>
                </a:lnTo>
                <a:lnTo>
                  <a:pt x="45" y="84"/>
                </a:lnTo>
                <a:lnTo>
                  <a:pt x="43" y="85"/>
                </a:lnTo>
                <a:lnTo>
                  <a:pt x="39" y="82"/>
                </a:lnTo>
                <a:lnTo>
                  <a:pt x="35" y="88"/>
                </a:lnTo>
                <a:lnTo>
                  <a:pt x="14" y="67"/>
                </a:lnTo>
                <a:lnTo>
                  <a:pt x="18" y="70"/>
                </a:lnTo>
                <a:lnTo>
                  <a:pt x="20" y="68"/>
                </a:lnTo>
                <a:lnTo>
                  <a:pt x="13" y="66"/>
                </a:lnTo>
                <a:lnTo>
                  <a:pt x="9" y="60"/>
                </a:lnTo>
                <a:lnTo>
                  <a:pt x="11" y="62"/>
                </a:lnTo>
                <a:lnTo>
                  <a:pt x="11" y="60"/>
                </a:lnTo>
                <a:lnTo>
                  <a:pt x="8" y="59"/>
                </a:lnTo>
                <a:lnTo>
                  <a:pt x="4" y="51"/>
                </a:lnTo>
                <a:lnTo>
                  <a:pt x="5" y="51"/>
                </a:lnTo>
                <a:lnTo>
                  <a:pt x="8" y="56"/>
                </a:lnTo>
                <a:lnTo>
                  <a:pt x="11" y="55"/>
                </a:lnTo>
                <a:lnTo>
                  <a:pt x="8" y="55"/>
                </a:lnTo>
                <a:lnTo>
                  <a:pt x="9" y="51"/>
                </a:lnTo>
                <a:lnTo>
                  <a:pt x="7" y="53"/>
                </a:lnTo>
                <a:lnTo>
                  <a:pt x="5" y="5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0" name="Freeform 27"/>
          <p:cNvSpPr>
            <a:spLocks/>
          </p:cNvSpPr>
          <p:nvPr/>
        </p:nvSpPr>
        <p:spPr bwMode="auto">
          <a:xfrm>
            <a:off x="4484688" y="4530725"/>
            <a:ext cx="103187" cy="153988"/>
          </a:xfrm>
          <a:custGeom>
            <a:avLst/>
            <a:gdLst>
              <a:gd name="T0" fmla="*/ 2147483647 w 62"/>
              <a:gd name="T1" fmla="*/ 2147483647 h 92"/>
              <a:gd name="T2" fmla="*/ 2147483647 w 62"/>
              <a:gd name="T3" fmla="*/ 2147483647 h 92"/>
              <a:gd name="T4" fmla="*/ 2147483647 w 62"/>
              <a:gd name="T5" fmla="*/ 2147483647 h 92"/>
              <a:gd name="T6" fmla="*/ 2147483647 w 62"/>
              <a:gd name="T7" fmla="*/ 2147483647 h 92"/>
              <a:gd name="T8" fmla="*/ 2147483647 w 62"/>
              <a:gd name="T9" fmla="*/ 2147483647 h 92"/>
              <a:gd name="T10" fmla="*/ 2147483647 w 62"/>
              <a:gd name="T11" fmla="*/ 2147483647 h 92"/>
              <a:gd name="T12" fmla="*/ 2147483647 w 62"/>
              <a:gd name="T13" fmla="*/ 2147483647 h 92"/>
              <a:gd name="T14" fmla="*/ 2147483647 w 62"/>
              <a:gd name="T15" fmla="*/ 2147483647 h 92"/>
              <a:gd name="T16" fmla="*/ 2147483647 w 62"/>
              <a:gd name="T17" fmla="*/ 2147483647 h 92"/>
              <a:gd name="T18" fmla="*/ 2147483647 w 62"/>
              <a:gd name="T19" fmla="*/ 2147483647 h 92"/>
              <a:gd name="T20" fmla="*/ 0 w 62"/>
              <a:gd name="T21" fmla="*/ 2147483647 h 92"/>
              <a:gd name="T22" fmla="*/ 2147483647 w 62"/>
              <a:gd name="T23" fmla="*/ 2147483647 h 92"/>
              <a:gd name="T24" fmla="*/ 2147483647 w 62"/>
              <a:gd name="T25" fmla="*/ 2147483647 h 92"/>
              <a:gd name="T26" fmla="*/ 2147483647 w 62"/>
              <a:gd name="T27" fmla="*/ 2147483647 h 92"/>
              <a:gd name="T28" fmla="*/ 2147483647 w 62"/>
              <a:gd name="T29" fmla="*/ 2147483647 h 92"/>
              <a:gd name="T30" fmla="*/ 2147483647 w 62"/>
              <a:gd name="T31" fmla="*/ 2147483647 h 92"/>
              <a:gd name="T32" fmla="*/ 2147483647 w 62"/>
              <a:gd name="T33" fmla="*/ 2147483647 h 92"/>
              <a:gd name="T34" fmla="*/ 2147483647 w 62"/>
              <a:gd name="T35" fmla="*/ 2147483647 h 92"/>
              <a:gd name="T36" fmla="*/ 2147483647 w 62"/>
              <a:gd name="T37" fmla="*/ 0 h 92"/>
              <a:gd name="T38" fmla="*/ 2147483647 w 62"/>
              <a:gd name="T39" fmla="*/ 2147483647 h 92"/>
              <a:gd name="T40" fmla="*/ 2147483647 w 62"/>
              <a:gd name="T41" fmla="*/ 2147483647 h 92"/>
              <a:gd name="T42" fmla="*/ 2147483647 w 62"/>
              <a:gd name="T43" fmla="*/ 2147483647 h 92"/>
              <a:gd name="T44" fmla="*/ 2147483647 w 62"/>
              <a:gd name="T45" fmla="*/ 2147483647 h 92"/>
              <a:gd name="T46" fmla="*/ 2147483647 w 62"/>
              <a:gd name="T47" fmla="*/ 2147483647 h 92"/>
              <a:gd name="T48" fmla="*/ 2147483647 w 62"/>
              <a:gd name="T49" fmla="*/ 2147483647 h 92"/>
              <a:gd name="T50" fmla="*/ 2147483647 w 62"/>
              <a:gd name="T51" fmla="*/ 2147483647 h 92"/>
              <a:gd name="T52" fmla="*/ 2147483647 w 62"/>
              <a:gd name="T53" fmla="*/ 2147483647 h 92"/>
              <a:gd name="T54" fmla="*/ 2147483647 w 62"/>
              <a:gd name="T55" fmla="*/ 2147483647 h 92"/>
              <a:gd name="T56" fmla="*/ 2147483647 w 62"/>
              <a:gd name="T57" fmla="*/ 2147483647 h 92"/>
              <a:gd name="T58" fmla="*/ 2147483647 w 62"/>
              <a:gd name="T59" fmla="*/ 2147483647 h 92"/>
              <a:gd name="T60" fmla="*/ 2147483647 w 62"/>
              <a:gd name="T61" fmla="*/ 2147483647 h 92"/>
              <a:gd name="T62" fmla="*/ 2147483647 w 62"/>
              <a:gd name="T63" fmla="*/ 2147483647 h 92"/>
              <a:gd name="T64" fmla="*/ 2147483647 w 62"/>
              <a:gd name="T65" fmla="*/ 2147483647 h 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2" h="92">
                <a:moveTo>
                  <a:pt x="54" y="75"/>
                </a:moveTo>
                <a:lnTo>
                  <a:pt x="55" y="77"/>
                </a:lnTo>
                <a:lnTo>
                  <a:pt x="49" y="77"/>
                </a:lnTo>
                <a:lnTo>
                  <a:pt x="16" y="92"/>
                </a:lnTo>
                <a:lnTo>
                  <a:pt x="2" y="86"/>
                </a:lnTo>
                <a:lnTo>
                  <a:pt x="4" y="86"/>
                </a:lnTo>
                <a:lnTo>
                  <a:pt x="7" y="86"/>
                </a:lnTo>
                <a:lnTo>
                  <a:pt x="7" y="79"/>
                </a:lnTo>
                <a:lnTo>
                  <a:pt x="3" y="78"/>
                </a:lnTo>
                <a:lnTo>
                  <a:pt x="0" y="64"/>
                </a:lnTo>
                <a:lnTo>
                  <a:pt x="7" y="46"/>
                </a:lnTo>
                <a:lnTo>
                  <a:pt x="11" y="42"/>
                </a:lnTo>
                <a:lnTo>
                  <a:pt x="7" y="30"/>
                </a:lnTo>
                <a:lnTo>
                  <a:pt x="8" y="24"/>
                </a:lnTo>
                <a:lnTo>
                  <a:pt x="4" y="6"/>
                </a:lnTo>
                <a:lnTo>
                  <a:pt x="5" y="2"/>
                </a:lnTo>
                <a:lnTo>
                  <a:pt x="37" y="3"/>
                </a:lnTo>
                <a:lnTo>
                  <a:pt x="43" y="0"/>
                </a:lnTo>
                <a:lnTo>
                  <a:pt x="46" y="1"/>
                </a:lnTo>
                <a:lnTo>
                  <a:pt x="45" y="7"/>
                </a:lnTo>
                <a:lnTo>
                  <a:pt x="51" y="13"/>
                </a:lnTo>
                <a:lnTo>
                  <a:pt x="49" y="24"/>
                </a:lnTo>
                <a:lnTo>
                  <a:pt x="53" y="25"/>
                </a:lnTo>
                <a:lnTo>
                  <a:pt x="53" y="33"/>
                </a:lnTo>
                <a:lnTo>
                  <a:pt x="51" y="34"/>
                </a:lnTo>
                <a:lnTo>
                  <a:pt x="56" y="40"/>
                </a:lnTo>
                <a:lnTo>
                  <a:pt x="53" y="60"/>
                </a:lnTo>
                <a:lnTo>
                  <a:pt x="57" y="67"/>
                </a:lnTo>
                <a:lnTo>
                  <a:pt x="62" y="72"/>
                </a:lnTo>
                <a:lnTo>
                  <a:pt x="59" y="77"/>
                </a:lnTo>
                <a:lnTo>
                  <a:pt x="55" y="77"/>
                </a:lnTo>
                <a:lnTo>
                  <a:pt x="54" y="75"/>
                </a:lnTo>
                <a:close/>
              </a:path>
            </a:pathLst>
          </a:custGeom>
          <a:solidFill>
            <a:srgbClr val="3399FF"/>
          </a:solidFill>
          <a:ln w="4763" cap="flat" cmpd="sng">
            <a:solidFill>
              <a:schemeClr val="bg2"/>
            </a:solidFill>
            <a:prstDash val="solid"/>
            <a:round/>
            <a:headEnd type="none" w="med" len="med"/>
            <a:tailEnd type="none" w="med" len="med"/>
          </a:ln>
        </p:spPr>
        <p:txBody>
          <a:bodyPr/>
          <a:lstStyle/>
          <a:p>
            <a:endParaRPr lang="en-US"/>
          </a:p>
        </p:txBody>
      </p:sp>
      <p:sp>
        <p:nvSpPr>
          <p:cNvPr id="3101" name="Freeform 28"/>
          <p:cNvSpPr>
            <a:spLocks/>
          </p:cNvSpPr>
          <p:nvPr/>
        </p:nvSpPr>
        <p:spPr bwMode="auto">
          <a:xfrm>
            <a:off x="4354513" y="3849688"/>
            <a:ext cx="492125" cy="488950"/>
          </a:xfrm>
          <a:custGeom>
            <a:avLst/>
            <a:gdLst>
              <a:gd name="T0" fmla="*/ 2147483647 w 293"/>
              <a:gd name="T1" fmla="*/ 2147483647 h 291"/>
              <a:gd name="T2" fmla="*/ 2147483647 w 293"/>
              <a:gd name="T3" fmla="*/ 2147483647 h 291"/>
              <a:gd name="T4" fmla="*/ 2147483647 w 293"/>
              <a:gd name="T5" fmla="*/ 2147483647 h 291"/>
              <a:gd name="T6" fmla="*/ 2147483647 w 293"/>
              <a:gd name="T7" fmla="*/ 2147483647 h 291"/>
              <a:gd name="T8" fmla="*/ 2147483647 w 293"/>
              <a:gd name="T9" fmla="*/ 2147483647 h 291"/>
              <a:gd name="T10" fmla="*/ 2147483647 w 293"/>
              <a:gd name="T11" fmla="*/ 2147483647 h 291"/>
              <a:gd name="T12" fmla="*/ 0 w 293"/>
              <a:gd name="T13" fmla="*/ 2147483647 h 291"/>
              <a:gd name="T14" fmla="*/ 2147483647 w 293"/>
              <a:gd name="T15" fmla="*/ 2147483647 h 291"/>
              <a:gd name="T16" fmla="*/ 2147483647 w 293"/>
              <a:gd name="T17" fmla="*/ 2147483647 h 291"/>
              <a:gd name="T18" fmla="*/ 2147483647 w 293"/>
              <a:gd name="T19" fmla="*/ 2147483647 h 291"/>
              <a:gd name="T20" fmla="*/ 2147483647 w 293"/>
              <a:gd name="T21" fmla="*/ 2147483647 h 291"/>
              <a:gd name="T22" fmla="*/ 2147483647 w 293"/>
              <a:gd name="T23" fmla="*/ 2147483647 h 291"/>
              <a:gd name="T24" fmla="*/ 2147483647 w 293"/>
              <a:gd name="T25" fmla="*/ 2147483647 h 291"/>
              <a:gd name="T26" fmla="*/ 2147483647 w 293"/>
              <a:gd name="T27" fmla="*/ 2147483647 h 291"/>
              <a:gd name="T28" fmla="*/ 2147483647 w 293"/>
              <a:gd name="T29" fmla="*/ 2147483647 h 291"/>
              <a:gd name="T30" fmla="*/ 2147483647 w 293"/>
              <a:gd name="T31" fmla="*/ 2147483647 h 291"/>
              <a:gd name="T32" fmla="*/ 2147483647 w 293"/>
              <a:gd name="T33" fmla="*/ 2147483647 h 291"/>
              <a:gd name="T34" fmla="*/ 2147483647 w 293"/>
              <a:gd name="T35" fmla="*/ 2147483647 h 291"/>
              <a:gd name="T36" fmla="*/ 2147483647 w 293"/>
              <a:gd name="T37" fmla="*/ 2147483647 h 291"/>
              <a:gd name="T38" fmla="*/ 2147483647 w 293"/>
              <a:gd name="T39" fmla="*/ 2147483647 h 291"/>
              <a:gd name="T40" fmla="*/ 2147483647 w 293"/>
              <a:gd name="T41" fmla="*/ 2147483647 h 291"/>
              <a:gd name="T42" fmla="*/ 2147483647 w 293"/>
              <a:gd name="T43" fmla="*/ 2147483647 h 291"/>
              <a:gd name="T44" fmla="*/ 2147483647 w 293"/>
              <a:gd name="T45" fmla="*/ 2147483647 h 291"/>
              <a:gd name="T46" fmla="*/ 2147483647 w 293"/>
              <a:gd name="T47" fmla="*/ 2147483647 h 291"/>
              <a:gd name="T48" fmla="*/ 2147483647 w 293"/>
              <a:gd name="T49" fmla="*/ 2147483647 h 291"/>
              <a:gd name="T50" fmla="*/ 2147483647 w 293"/>
              <a:gd name="T51" fmla="*/ 0 h 291"/>
              <a:gd name="T52" fmla="*/ 2147483647 w 293"/>
              <a:gd name="T53" fmla="*/ 2147483647 h 291"/>
              <a:gd name="T54" fmla="*/ 2147483647 w 293"/>
              <a:gd name="T55" fmla="*/ 2147483647 h 291"/>
              <a:gd name="T56" fmla="*/ 2147483647 w 293"/>
              <a:gd name="T57" fmla="*/ 2147483647 h 291"/>
              <a:gd name="T58" fmla="*/ 2147483647 w 293"/>
              <a:gd name="T59" fmla="*/ 2147483647 h 291"/>
              <a:gd name="T60" fmla="*/ 2147483647 w 293"/>
              <a:gd name="T61" fmla="*/ 2147483647 h 291"/>
              <a:gd name="T62" fmla="*/ 2147483647 w 293"/>
              <a:gd name="T63" fmla="*/ 2147483647 h 291"/>
              <a:gd name="T64" fmla="*/ 2147483647 w 293"/>
              <a:gd name="T65" fmla="*/ 2147483647 h 291"/>
              <a:gd name="T66" fmla="*/ 2147483647 w 293"/>
              <a:gd name="T67" fmla="*/ 2147483647 h 291"/>
              <a:gd name="T68" fmla="*/ 2147483647 w 293"/>
              <a:gd name="T69" fmla="*/ 2147483647 h 291"/>
              <a:gd name="T70" fmla="*/ 2147483647 w 293"/>
              <a:gd name="T71" fmla="*/ 2147483647 h 291"/>
              <a:gd name="T72" fmla="*/ 2147483647 w 293"/>
              <a:gd name="T73" fmla="*/ 2147483647 h 291"/>
              <a:gd name="T74" fmla="*/ 2147483647 w 293"/>
              <a:gd name="T75" fmla="*/ 2147483647 h 291"/>
              <a:gd name="T76" fmla="*/ 2147483647 w 293"/>
              <a:gd name="T77" fmla="*/ 2147483647 h 291"/>
              <a:gd name="T78" fmla="*/ 2147483647 w 293"/>
              <a:gd name="T79" fmla="*/ 2147483647 h 291"/>
              <a:gd name="T80" fmla="*/ 2147483647 w 293"/>
              <a:gd name="T81" fmla="*/ 2147483647 h 29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93" h="291">
                <a:moveTo>
                  <a:pt x="183" y="289"/>
                </a:moveTo>
                <a:lnTo>
                  <a:pt x="170" y="291"/>
                </a:lnTo>
                <a:lnTo>
                  <a:pt x="166" y="289"/>
                </a:lnTo>
                <a:lnTo>
                  <a:pt x="169" y="285"/>
                </a:lnTo>
                <a:lnTo>
                  <a:pt x="168" y="278"/>
                </a:lnTo>
                <a:lnTo>
                  <a:pt x="157" y="275"/>
                </a:lnTo>
                <a:lnTo>
                  <a:pt x="154" y="271"/>
                </a:lnTo>
                <a:lnTo>
                  <a:pt x="148" y="271"/>
                </a:lnTo>
                <a:lnTo>
                  <a:pt x="146" y="267"/>
                </a:lnTo>
                <a:lnTo>
                  <a:pt x="139" y="264"/>
                </a:lnTo>
                <a:lnTo>
                  <a:pt x="139" y="259"/>
                </a:lnTo>
                <a:lnTo>
                  <a:pt x="55" y="199"/>
                </a:lnTo>
                <a:lnTo>
                  <a:pt x="0" y="164"/>
                </a:lnTo>
                <a:lnTo>
                  <a:pt x="0" y="157"/>
                </a:lnTo>
                <a:lnTo>
                  <a:pt x="0" y="141"/>
                </a:lnTo>
                <a:lnTo>
                  <a:pt x="22" y="126"/>
                </a:lnTo>
                <a:lnTo>
                  <a:pt x="29" y="127"/>
                </a:lnTo>
                <a:lnTo>
                  <a:pt x="32" y="123"/>
                </a:lnTo>
                <a:lnTo>
                  <a:pt x="44" y="122"/>
                </a:lnTo>
                <a:lnTo>
                  <a:pt x="53" y="112"/>
                </a:lnTo>
                <a:lnTo>
                  <a:pt x="71" y="104"/>
                </a:lnTo>
                <a:lnTo>
                  <a:pt x="71" y="102"/>
                </a:lnTo>
                <a:lnTo>
                  <a:pt x="69" y="101"/>
                </a:lnTo>
                <a:lnTo>
                  <a:pt x="69" y="92"/>
                </a:lnTo>
                <a:lnTo>
                  <a:pt x="80" y="90"/>
                </a:lnTo>
                <a:lnTo>
                  <a:pt x="82" y="86"/>
                </a:lnTo>
                <a:lnTo>
                  <a:pt x="106" y="85"/>
                </a:lnTo>
                <a:lnTo>
                  <a:pt x="105" y="82"/>
                </a:lnTo>
                <a:lnTo>
                  <a:pt x="108" y="78"/>
                </a:lnTo>
                <a:lnTo>
                  <a:pt x="103" y="75"/>
                </a:lnTo>
                <a:lnTo>
                  <a:pt x="99" y="66"/>
                </a:lnTo>
                <a:lnTo>
                  <a:pt x="99" y="52"/>
                </a:lnTo>
                <a:lnTo>
                  <a:pt x="97" y="47"/>
                </a:lnTo>
                <a:lnTo>
                  <a:pt x="99" y="45"/>
                </a:lnTo>
                <a:lnTo>
                  <a:pt x="96" y="43"/>
                </a:lnTo>
                <a:lnTo>
                  <a:pt x="98" y="40"/>
                </a:lnTo>
                <a:lnTo>
                  <a:pt x="92" y="35"/>
                </a:lnTo>
                <a:lnTo>
                  <a:pt x="103" y="31"/>
                </a:lnTo>
                <a:lnTo>
                  <a:pt x="111" y="23"/>
                </a:lnTo>
                <a:lnTo>
                  <a:pt x="118" y="21"/>
                </a:lnTo>
                <a:lnTo>
                  <a:pt x="122" y="22"/>
                </a:lnTo>
                <a:lnTo>
                  <a:pt x="126" y="17"/>
                </a:lnTo>
                <a:lnTo>
                  <a:pt x="139" y="10"/>
                </a:lnTo>
                <a:lnTo>
                  <a:pt x="159" y="9"/>
                </a:lnTo>
                <a:lnTo>
                  <a:pt x="164" y="5"/>
                </a:lnTo>
                <a:lnTo>
                  <a:pt x="178" y="3"/>
                </a:lnTo>
                <a:lnTo>
                  <a:pt x="191" y="3"/>
                </a:lnTo>
                <a:lnTo>
                  <a:pt x="198" y="7"/>
                </a:lnTo>
                <a:lnTo>
                  <a:pt x="213" y="0"/>
                </a:lnTo>
                <a:lnTo>
                  <a:pt x="221" y="3"/>
                </a:lnTo>
                <a:lnTo>
                  <a:pt x="224" y="3"/>
                </a:lnTo>
                <a:lnTo>
                  <a:pt x="225" y="0"/>
                </a:lnTo>
                <a:lnTo>
                  <a:pt x="234" y="4"/>
                </a:lnTo>
                <a:lnTo>
                  <a:pt x="245" y="2"/>
                </a:lnTo>
                <a:lnTo>
                  <a:pt x="238" y="10"/>
                </a:lnTo>
                <a:lnTo>
                  <a:pt x="241" y="11"/>
                </a:lnTo>
                <a:lnTo>
                  <a:pt x="240" y="21"/>
                </a:lnTo>
                <a:lnTo>
                  <a:pt x="241" y="33"/>
                </a:lnTo>
                <a:lnTo>
                  <a:pt x="240" y="42"/>
                </a:lnTo>
                <a:lnTo>
                  <a:pt x="229" y="52"/>
                </a:lnTo>
                <a:lnTo>
                  <a:pt x="229" y="55"/>
                </a:lnTo>
                <a:lnTo>
                  <a:pt x="232" y="66"/>
                </a:lnTo>
                <a:lnTo>
                  <a:pt x="238" y="70"/>
                </a:lnTo>
                <a:lnTo>
                  <a:pt x="241" y="78"/>
                </a:lnTo>
                <a:lnTo>
                  <a:pt x="251" y="85"/>
                </a:lnTo>
                <a:lnTo>
                  <a:pt x="257" y="116"/>
                </a:lnTo>
                <a:lnTo>
                  <a:pt x="255" y="118"/>
                </a:lnTo>
                <a:lnTo>
                  <a:pt x="262" y="134"/>
                </a:lnTo>
                <a:lnTo>
                  <a:pt x="262" y="148"/>
                </a:lnTo>
                <a:lnTo>
                  <a:pt x="264" y="154"/>
                </a:lnTo>
                <a:lnTo>
                  <a:pt x="260" y="163"/>
                </a:lnTo>
                <a:lnTo>
                  <a:pt x="263" y="170"/>
                </a:lnTo>
                <a:lnTo>
                  <a:pt x="263" y="176"/>
                </a:lnTo>
                <a:lnTo>
                  <a:pt x="257" y="178"/>
                </a:lnTo>
                <a:lnTo>
                  <a:pt x="256" y="181"/>
                </a:lnTo>
                <a:lnTo>
                  <a:pt x="265" y="194"/>
                </a:lnTo>
                <a:lnTo>
                  <a:pt x="265" y="202"/>
                </a:lnTo>
                <a:lnTo>
                  <a:pt x="268" y="206"/>
                </a:lnTo>
                <a:lnTo>
                  <a:pt x="286" y="210"/>
                </a:lnTo>
                <a:lnTo>
                  <a:pt x="293" y="222"/>
                </a:lnTo>
                <a:lnTo>
                  <a:pt x="228" y="263"/>
                </a:lnTo>
                <a:lnTo>
                  <a:pt x="205" y="284"/>
                </a:lnTo>
                <a:lnTo>
                  <a:pt x="183" y="28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2" name="Freeform 29"/>
          <p:cNvSpPr>
            <a:spLocks/>
          </p:cNvSpPr>
          <p:nvPr/>
        </p:nvSpPr>
        <p:spPr bwMode="auto">
          <a:xfrm>
            <a:off x="4248150" y="3881438"/>
            <a:ext cx="288925" cy="231775"/>
          </a:xfrm>
          <a:custGeom>
            <a:avLst/>
            <a:gdLst>
              <a:gd name="T0" fmla="*/ 2147483647 w 176"/>
              <a:gd name="T1" fmla="*/ 2147483647 h 140"/>
              <a:gd name="T2" fmla="*/ 2147483647 w 176"/>
              <a:gd name="T3" fmla="*/ 2147483647 h 140"/>
              <a:gd name="T4" fmla="*/ 2147483647 w 176"/>
              <a:gd name="T5" fmla="*/ 2147483647 h 140"/>
              <a:gd name="T6" fmla="*/ 2147483647 w 176"/>
              <a:gd name="T7" fmla="*/ 2147483647 h 140"/>
              <a:gd name="T8" fmla="*/ 2147483647 w 176"/>
              <a:gd name="T9" fmla="*/ 2147483647 h 140"/>
              <a:gd name="T10" fmla="*/ 2147483647 w 176"/>
              <a:gd name="T11" fmla="*/ 2147483647 h 140"/>
              <a:gd name="T12" fmla="*/ 2147483647 w 176"/>
              <a:gd name="T13" fmla="*/ 2147483647 h 140"/>
              <a:gd name="T14" fmla="*/ 2147483647 w 176"/>
              <a:gd name="T15" fmla="*/ 2147483647 h 140"/>
              <a:gd name="T16" fmla="*/ 2147483647 w 176"/>
              <a:gd name="T17" fmla="*/ 2147483647 h 140"/>
              <a:gd name="T18" fmla="*/ 2147483647 w 176"/>
              <a:gd name="T19" fmla="*/ 2147483647 h 140"/>
              <a:gd name="T20" fmla="*/ 2147483647 w 176"/>
              <a:gd name="T21" fmla="*/ 2147483647 h 140"/>
              <a:gd name="T22" fmla="*/ 2147483647 w 176"/>
              <a:gd name="T23" fmla="*/ 2147483647 h 140"/>
              <a:gd name="T24" fmla="*/ 2147483647 w 176"/>
              <a:gd name="T25" fmla="*/ 2147483647 h 140"/>
              <a:gd name="T26" fmla="*/ 2147483647 w 176"/>
              <a:gd name="T27" fmla="*/ 2147483647 h 140"/>
              <a:gd name="T28" fmla="*/ 2147483647 w 176"/>
              <a:gd name="T29" fmla="*/ 2147483647 h 140"/>
              <a:gd name="T30" fmla="*/ 2147483647 w 176"/>
              <a:gd name="T31" fmla="*/ 2147483647 h 140"/>
              <a:gd name="T32" fmla="*/ 2147483647 w 176"/>
              <a:gd name="T33" fmla="*/ 2147483647 h 140"/>
              <a:gd name="T34" fmla="*/ 2147483647 w 176"/>
              <a:gd name="T35" fmla="*/ 2147483647 h 140"/>
              <a:gd name="T36" fmla="*/ 2147483647 w 176"/>
              <a:gd name="T37" fmla="*/ 2147483647 h 140"/>
              <a:gd name="T38" fmla="*/ 2147483647 w 176"/>
              <a:gd name="T39" fmla="*/ 2147483647 h 140"/>
              <a:gd name="T40" fmla="*/ 2147483647 w 176"/>
              <a:gd name="T41" fmla="*/ 2147483647 h 140"/>
              <a:gd name="T42" fmla="*/ 2147483647 w 176"/>
              <a:gd name="T43" fmla="*/ 2147483647 h 140"/>
              <a:gd name="T44" fmla="*/ 2147483647 w 176"/>
              <a:gd name="T45" fmla="*/ 2147483647 h 140"/>
              <a:gd name="T46" fmla="*/ 2147483647 w 176"/>
              <a:gd name="T47" fmla="*/ 2147483647 h 140"/>
              <a:gd name="T48" fmla="*/ 2147483647 w 176"/>
              <a:gd name="T49" fmla="*/ 2147483647 h 140"/>
              <a:gd name="T50" fmla="*/ 2147483647 w 176"/>
              <a:gd name="T51" fmla="*/ 2147483647 h 140"/>
              <a:gd name="T52" fmla="*/ 2147483647 w 176"/>
              <a:gd name="T53" fmla="*/ 2147483647 h 140"/>
              <a:gd name="T54" fmla="*/ 2147483647 w 176"/>
              <a:gd name="T55" fmla="*/ 2147483647 h 140"/>
              <a:gd name="T56" fmla="*/ 2147483647 w 176"/>
              <a:gd name="T57" fmla="*/ 2147483647 h 140"/>
              <a:gd name="T58" fmla="*/ 0 w 176"/>
              <a:gd name="T59" fmla="*/ 2147483647 h 140"/>
              <a:gd name="T60" fmla="*/ 2147483647 w 176"/>
              <a:gd name="T61" fmla="*/ 2147483647 h 140"/>
              <a:gd name="T62" fmla="*/ 2147483647 w 176"/>
              <a:gd name="T63" fmla="*/ 2147483647 h 140"/>
              <a:gd name="T64" fmla="*/ 2147483647 w 176"/>
              <a:gd name="T65" fmla="*/ 2147483647 h 140"/>
              <a:gd name="T66" fmla="*/ 2147483647 w 176"/>
              <a:gd name="T67" fmla="*/ 2147483647 h 140"/>
              <a:gd name="T68" fmla="*/ 2147483647 w 176"/>
              <a:gd name="T69" fmla="*/ 2147483647 h 140"/>
              <a:gd name="T70" fmla="*/ 2147483647 w 176"/>
              <a:gd name="T71" fmla="*/ 2147483647 h 140"/>
              <a:gd name="T72" fmla="*/ 2147483647 w 176"/>
              <a:gd name="T73" fmla="*/ 2147483647 h 140"/>
              <a:gd name="T74" fmla="*/ 2147483647 w 176"/>
              <a:gd name="T75" fmla="*/ 2147483647 h 140"/>
              <a:gd name="T76" fmla="*/ 2147483647 w 176"/>
              <a:gd name="T77" fmla="*/ 2147483647 h 140"/>
              <a:gd name="T78" fmla="*/ 2147483647 w 176"/>
              <a:gd name="T79" fmla="*/ 2147483647 h 140"/>
              <a:gd name="T80" fmla="*/ 2147483647 w 176"/>
              <a:gd name="T81" fmla="*/ 2147483647 h 140"/>
              <a:gd name="T82" fmla="*/ 2147483647 w 176"/>
              <a:gd name="T83" fmla="*/ 2147483647 h 140"/>
              <a:gd name="T84" fmla="*/ 2147483647 w 176"/>
              <a:gd name="T85" fmla="*/ 0 h 140"/>
              <a:gd name="T86" fmla="*/ 2147483647 w 176"/>
              <a:gd name="T87" fmla="*/ 2147483647 h 140"/>
              <a:gd name="T88" fmla="*/ 2147483647 w 176"/>
              <a:gd name="T89" fmla="*/ 2147483647 h 140"/>
              <a:gd name="T90" fmla="*/ 2147483647 w 176"/>
              <a:gd name="T91" fmla="*/ 2147483647 h 1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6" h="140">
                <a:moveTo>
                  <a:pt x="148" y="12"/>
                </a:moveTo>
                <a:lnTo>
                  <a:pt x="148" y="13"/>
                </a:lnTo>
                <a:lnTo>
                  <a:pt x="149" y="15"/>
                </a:lnTo>
                <a:lnTo>
                  <a:pt x="149" y="13"/>
                </a:lnTo>
                <a:lnTo>
                  <a:pt x="160" y="16"/>
                </a:lnTo>
                <a:lnTo>
                  <a:pt x="166" y="21"/>
                </a:lnTo>
                <a:lnTo>
                  <a:pt x="164" y="24"/>
                </a:lnTo>
                <a:lnTo>
                  <a:pt x="167" y="26"/>
                </a:lnTo>
                <a:lnTo>
                  <a:pt x="165" y="28"/>
                </a:lnTo>
                <a:lnTo>
                  <a:pt x="167" y="33"/>
                </a:lnTo>
                <a:lnTo>
                  <a:pt x="167" y="48"/>
                </a:lnTo>
                <a:lnTo>
                  <a:pt x="171" y="57"/>
                </a:lnTo>
                <a:lnTo>
                  <a:pt x="176" y="60"/>
                </a:lnTo>
                <a:lnTo>
                  <a:pt x="173" y="64"/>
                </a:lnTo>
                <a:lnTo>
                  <a:pt x="174" y="67"/>
                </a:lnTo>
                <a:lnTo>
                  <a:pt x="149" y="68"/>
                </a:lnTo>
                <a:lnTo>
                  <a:pt x="147" y="72"/>
                </a:lnTo>
                <a:lnTo>
                  <a:pt x="136" y="74"/>
                </a:lnTo>
                <a:lnTo>
                  <a:pt x="136" y="83"/>
                </a:lnTo>
                <a:lnTo>
                  <a:pt x="138" y="84"/>
                </a:lnTo>
                <a:lnTo>
                  <a:pt x="138" y="86"/>
                </a:lnTo>
                <a:lnTo>
                  <a:pt x="120" y="94"/>
                </a:lnTo>
                <a:lnTo>
                  <a:pt x="111" y="104"/>
                </a:lnTo>
                <a:lnTo>
                  <a:pt x="98" y="106"/>
                </a:lnTo>
                <a:lnTo>
                  <a:pt x="95" y="110"/>
                </a:lnTo>
                <a:lnTo>
                  <a:pt x="88" y="109"/>
                </a:lnTo>
                <a:lnTo>
                  <a:pt x="65" y="124"/>
                </a:lnTo>
                <a:lnTo>
                  <a:pt x="65" y="140"/>
                </a:lnTo>
                <a:lnTo>
                  <a:pt x="0" y="140"/>
                </a:lnTo>
                <a:lnTo>
                  <a:pt x="4" y="136"/>
                </a:lnTo>
                <a:lnTo>
                  <a:pt x="25" y="130"/>
                </a:lnTo>
                <a:lnTo>
                  <a:pt x="43" y="114"/>
                </a:lnTo>
                <a:lnTo>
                  <a:pt x="51" y="99"/>
                </a:lnTo>
                <a:lnTo>
                  <a:pt x="52" y="95"/>
                </a:lnTo>
                <a:lnTo>
                  <a:pt x="48" y="90"/>
                </a:lnTo>
                <a:lnTo>
                  <a:pt x="49" y="78"/>
                </a:lnTo>
                <a:lnTo>
                  <a:pt x="56" y="66"/>
                </a:lnTo>
                <a:lnTo>
                  <a:pt x="56" y="60"/>
                </a:lnTo>
                <a:lnTo>
                  <a:pt x="68" y="48"/>
                </a:lnTo>
                <a:lnTo>
                  <a:pt x="92" y="34"/>
                </a:lnTo>
                <a:lnTo>
                  <a:pt x="121" y="4"/>
                </a:lnTo>
                <a:lnTo>
                  <a:pt x="113" y="0"/>
                </a:lnTo>
                <a:lnTo>
                  <a:pt x="123" y="14"/>
                </a:lnTo>
                <a:lnTo>
                  <a:pt x="142" y="14"/>
                </a:lnTo>
                <a:lnTo>
                  <a:pt x="148" y="12"/>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3" name="Freeform 30"/>
          <p:cNvSpPr>
            <a:spLocks/>
          </p:cNvSpPr>
          <p:nvPr/>
        </p:nvSpPr>
        <p:spPr bwMode="auto">
          <a:xfrm>
            <a:off x="4783138" y="3962400"/>
            <a:ext cx="376237" cy="361950"/>
          </a:xfrm>
          <a:custGeom>
            <a:avLst/>
            <a:gdLst>
              <a:gd name="T0" fmla="*/ 2147483647 w 224"/>
              <a:gd name="T1" fmla="*/ 2147483647 h 216"/>
              <a:gd name="T2" fmla="*/ 2147483647 w 224"/>
              <a:gd name="T3" fmla="*/ 2147483647 h 216"/>
              <a:gd name="T4" fmla="*/ 2147483647 w 224"/>
              <a:gd name="T5" fmla="*/ 2147483647 h 216"/>
              <a:gd name="T6" fmla="*/ 2147483647 w 224"/>
              <a:gd name="T7" fmla="*/ 2147483647 h 216"/>
              <a:gd name="T8" fmla="*/ 2147483647 w 224"/>
              <a:gd name="T9" fmla="*/ 2147483647 h 216"/>
              <a:gd name="T10" fmla="*/ 2147483647 w 224"/>
              <a:gd name="T11" fmla="*/ 2147483647 h 216"/>
              <a:gd name="T12" fmla="*/ 2147483647 w 224"/>
              <a:gd name="T13" fmla="*/ 2147483647 h 216"/>
              <a:gd name="T14" fmla="*/ 2147483647 w 224"/>
              <a:gd name="T15" fmla="*/ 2147483647 h 216"/>
              <a:gd name="T16" fmla="*/ 2147483647 w 224"/>
              <a:gd name="T17" fmla="*/ 2147483647 h 216"/>
              <a:gd name="T18" fmla="*/ 2147483647 w 224"/>
              <a:gd name="T19" fmla="*/ 2147483647 h 216"/>
              <a:gd name="T20" fmla="*/ 2147483647 w 224"/>
              <a:gd name="T21" fmla="*/ 2147483647 h 216"/>
              <a:gd name="T22" fmla="*/ 2147483647 w 224"/>
              <a:gd name="T23" fmla="*/ 2147483647 h 216"/>
              <a:gd name="T24" fmla="*/ 2147483647 w 224"/>
              <a:gd name="T25" fmla="*/ 2147483647 h 216"/>
              <a:gd name="T26" fmla="*/ 2147483647 w 224"/>
              <a:gd name="T27" fmla="*/ 2147483647 h 216"/>
              <a:gd name="T28" fmla="*/ 2147483647 w 224"/>
              <a:gd name="T29" fmla="*/ 2147483647 h 216"/>
              <a:gd name="T30" fmla="*/ 2147483647 w 224"/>
              <a:gd name="T31" fmla="*/ 2147483647 h 216"/>
              <a:gd name="T32" fmla="*/ 2147483647 w 224"/>
              <a:gd name="T33" fmla="*/ 2147483647 h 216"/>
              <a:gd name="T34" fmla="*/ 2147483647 w 224"/>
              <a:gd name="T35" fmla="*/ 2147483647 h 216"/>
              <a:gd name="T36" fmla="*/ 0 w 224"/>
              <a:gd name="T37" fmla="*/ 2147483647 h 216"/>
              <a:gd name="T38" fmla="*/ 2147483647 w 224"/>
              <a:gd name="T39" fmla="*/ 2147483647 h 216"/>
              <a:gd name="T40" fmla="*/ 2147483647 w 224"/>
              <a:gd name="T41" fmla="*/ 2147483647 h 216"/>
              <a:gd name="T42" fmla="*/ 2147483647 w 224"/>
              <a:gd name="T43" fmla="*/ 2147483647 h 216"/>
              <a:gd name="T44" fmla="*/ 2147483647 w 224"/>
              <a:gd name="T45" fmla="*/ 2147483647 h 216"/>
              <a:gd name="T46" fmla="*/ 2147483647 w 224"/>
              <a:gd name="T47" fmla="*/ 2147483647 h 216"/>
              <a:gd name="T48" fmla="*/ 2147483647 w 224"/>
              <a:gd name="T49" fmla="*/ 2147483647 h 216"/>
              <a:gd name="T50" fmla="*/ 2147483647 w 224"/>
              <a:gd name="T51" fmla="*/ 2147483647 h 216"/>
              <a:gd name="T52" fmla="*/ 2147483647 w 224"/>
              <a:gd name="T53" fmla="*/ 0 h 216"/>
              <a:gd name="T54" fmla="*/ 2147483647 w 224"/>
              <a:gd name="T55" fmla="*/ 2147483647 h 216"/>
              <a:gd name="T56" fmla="*/ 2147483647 w 224"/>
              <a:gd name="T57" fmla="*/ 2147483647 h 216"/>
              <a:gd name="T58" fmla="*/ 2147483647 w 224"/>
              <a:gd name="T59" fmla="*/ 2147483647 h 216"/>
              <a:gd name="T60" fmla="*/ 2147483647 w 224"/>
              <a:gd name="T61" fmla="*/ 2147483647 h 216"/>
              <a:gd name="T62" fmla="*/ 2147483647 w 224"/>
              <a:gd name="T63" fmla="*/ 2147483647 h 216"/>
              <a:gd name="T64" fmla="*/ 2147483647 w 224"/>
              <a:gd name="T65" fmla="*/ 2147483647 h 216"/>
              <a:gd name="T66" fmla="*/ 2147483647 w 224"/>
              <a:gd name="T67" fmla="*/ 2147483647 h 216"/>
              <a:gd name="T68" fmla="*/ 2147483647 w 224"/>
              <a:gd name="T69" fmla="*/ 2147483647 h 216"/>
              <a:gd name="T70" fmla="*/ 2147483647 w 224"/>
              <a:gd name="T71" fmla="*/ 2147483647 h 216"/>
              <a:gd name="T72" fmla="*/ 2147483647 w 224"/>
              <a:gd name="T73" fmla="*/ 2147483647 h 216"/>
              <a:gd name="T74" fmla="*/ 2147483647 w 224"/>
              <a:gd name="T75" fmla="*/ 2147483647 h 216"/>
              <a:gd name="T76" fmla="*/ 2147483647 w 224"/>
              <a:gd name="T77" fmla="*/ 2147483647 h 216"/>
              <a:gd name="T78" fmla="*/ 2147483647 w 224"/>
              <a:gd name="T79" fmla="*/ 2147483647 h 216"/>
              <a:gd name="T80" fmla="*/ 2147483647 w 224"/>
              <a:gd name="T81" fmla="*/ 2147483647 h 216"/>
              <a:gd name="T82" fmla="*/ 2147483647 w 224"/>
              <a:gd name="T83" fmla="*/ 2147483647 h 216"/>
              <a:gd name="T84" fmla="*/ 2147483647 w 224"/>
              <a:gd name="T85" fmla="*/ 2147483647 h 216"/>
              <a:gd name="T86" fmla="*/ 2147483647 w 224"/>
              <a:gd name="T87" fmla="*/ 2147483647 h 216"/>
              <a:gd name="T88" fmla="*/ 2147483647 w 224"/>
              <a:gd name="T89" fmla="*/ 2147483647 h 216"/>
              <a:gd name="T90" fmla="*/ 2147483647 w 224"/>
              <a:gd name="T91" fmla="*/ 2147483647 h 216"/>
              <a:gd name="T92" fmla="*/ 2147483647 w 224"/>
              <a:gd name="T93" fmla="*/ 2147483647 h 216"/>
              <a:gd name="T94" fmla="*/ 2147483647 w 224"/>
              <a:gd name="T95" fmla="*/ 2147483647 h 216"/>
              <a:gd name="T96" fmla="*/ 2147483647 w 224"/>
              <a:gd name="T97" fmla="*/ 2147483647 h 216"/>
              <a:gd name="T98" fmla="*/ 2147483647 w 224"/>
              <a:gd name="T99" fmla="*/ 2147483647 h 216"/>
              <a:gd name="T100" fmla="*/ 2147483647 w 224"/>
              <a:gd name="T101" fmla="*/ 2147483647 h 216"/>
              <a:gd name="T102" fmla="*/ 2147483647 w 224"/>
              <a:gd name="T103" fmla="*/ 2147483647 h 216"/>
              <a:gd name="T104" fmla="*/ 2147483647 w 224"/>
              <a:gd name="T105" fmla="*/ 2147483647 h 2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24" h="216">
                <a:moveTo>
                  <a:pt x="208" y="216"/>
                </a:moveTo>
                <a:lnTo>
                  <a:pt x="94" y="156"/>
                </a:lnTo>
                <a:lnTo>
                  <a:pt x="80" y="163"/>
                </a:lnTo>
                <a:lnTo>
                  <a:pt x="69" y="169"/>
                </a:lnTo>
                <a:lnTo>
                  <a:pt x="60" y="161"/>
                </a:lnTo>
                <a:lnTo>
                  <a:pt x="38" y="155"/>
                </a:lnTo>
                <a:lnTo>
                  <a:pt x="31" y="143"/>
                </a:lnTo>
                <a:lnTo>
                  <a:pt x="13" y="139"/>
                </a:lnTo>
                <a:lnTo>
                  <a:pt x="10" y="135"/>
                </a:lnTo>
                <a:lnTo>
                  <a:pt x="10" y="127"/>
                </a:lnTo>
                <a:lnTo>
                  <a:pt x="1" y="114"/>
                </a:lnTo>
                <a:lnTo>
                  <a:pt x="2" y="111"/>
                </a:lnTo>
                <a:lnTo>
                  <a:pt x="8" y="109"/>
                </a:lnTo>
                <a:lnTo>
                  <a:pt x="8" y="103"/>
                </a:lnTo>
                <a:lnTo>
                  <a:pt x="5" y="96"/>
                </a:lnTo>
                <a:lnTo>
                  <a:pt x="9" y="87"/>
                </a:lnTo>
                <a:lnTo>
                  <a:pt x="7" y="81"/>
                </a:lnTo>
                <a:lnTo>
                  <a:pt x="7" y="67"/>
                </a:lnTo>
                <a:lnTo>
                  <a:pt x="0" y="51"/>
                </a:lnTo>
                <a:lnTo>
                  <a:pt x="2" y="49"/>
                </a:lnTo>
                <a:lnTo>
                  <a:pt x="8" y="47"/>
                </a:lnTo>
                <a:lnTo>
                  <a:pt x="12" y="41"/>
                </a:lnTo>
                <a:lnTo>
                  <a:pt x="13" y="38"/>
                </a:lnTo>
                <a:lnTo>
                  <a:pt x="11" y="30"/>
                </a:lnTo>
                <a:lnTo>
                  <a:pt x="13" y="25"/>
                </a:lnTo>
                <a:lnTo>
                  <a:pt x="31" y="12"/>
                </a:lnTo>
                <a:lnTo>
                  <a:pt x="31" y="0"/>
                </a:lnTo>
                <a:lnTo>
                  <a:pt x="42" y="6"/>
                </a:lnTo>
                <a:lnTo>
                  <a:pt x="55" y="4"/>
                </a:lnTo>
                <a:lnTo>
                  <a:pt x="83" y="14"/>
                </a:lnTo>
                <a:lnTo>
                  <a:pt x="91" y="30"/>
                </a:lnTo>
                <a:lnTo>
                  <a:pt x="114" y="35"/>
                </a:lnTo>
                <a:lnTo>
                  <a:pt x="137" y="49"/>
                </a:lnTo>
                <a:lnTo>
                  <a:pt x="145" y="46"/>
                </a:lnTo>
                <a:lnTo>
                  <a:pt x="152" y="39"/>
                </a:lnTo>
                <a:lnTo>
                  <a:pt x="153" y="34"/>
                </a:lnTo>
                <a:lnTo>
                  <a:pt x="150" y="24"/>
                </a:lnTo>
                <a:lnTo>
                  <a:pt x="152" y="17"/>
                </a:lnTo>
                <a:lnTo>
                  <a:pt x="159" y="11"/>
                </a:lnTo>
                <a:lnTo>
                  <a:pt x="174" y="4"/>
                </a:lnTo>
                <a:lnTo>
                  <a:pt x="195" y="10"/>
                </a:lnTo>
                <a:lnTo>
                  <a:pt x="194" y="14"/>
                </a:lnTo>
                <a:lnTo>
                  <a:pt x="197" y="16"/>
                </a:lnTo>
                <a:lnTo>
                  <a:pt x="221" y="21"/>
                </a:lnTo>
                <a:lnTo>
                  <a:pt x="224" y="26"/>
                </a:lnTo>
                <a:lnTo>
                  <a:pt x="220" y="30"/>
                </a:lnTo>
                <a:lnTo>
                  <a:pt x="222" y="40"/>
                </a:lnTo>
                <a:lnTo>
                  <a:pt x="217" y="50"/>
                </a:lnTo>
                <a:lnTo>
                  <a:pt x="222" y="65"/>
                </a:lnTo>
                <a:lnTo>
                  <a:pt x="222" y="178"/>
                </a:lnTo>
                <a:lnTo>
                  <a:pt x="222" y="209"/>
                </a:lnTo>
                <a:lnTo>
                  <a:pt x="208" y="209"/>
                </a:lnTo>
                <a:lnTo>
                  <a:pt x="208" y="216"/>
                </a:lnTo>
                <a:close/>
              </a:path>
            </a:pathLst>
          </a:custGeom>
          <a:solidFill>
            <a:schemeClr val="accent1">
              <a:lumMod val="25000"/>
            </a:schemeClr>
          </a:solidFill>
          <a:ln w="4826" cap="flat" cmpd="sng">
            <a:solidFill>
              <a:schemeClr val="bg2"/>
            </a:solidFill>
            <a:prstDash val="solid"/>
            <a:round/>
            <a:headEnd type="none" w="med" len="med"/>
            <a:tailEnd type="none" w="med" len="med"/>
          </a:ln>
          <a:effectLst/>
        </p:spPr>
        <p:txBody>
          <a:bodyPr/>
          <a:lstStyle/>
          <a:p>
            <a:pPr>
              <a:defRPr/>
            </a:pPr>
            <a:endParaRPr lang="en-US">
              <a:latin typeface="Arial" charset="0"/>
              <a:cs typeface="Arial" charset="0"/>
            </a:endParaRPr>
          </a:p>
        </p:txBody>
      </p:sp>
      <p:sp>
        <p:nvSpPr>
          <p:cNvPr id="3104" name="Freeform 31"/>
          <p:cNvSpPr>
            <a:spLocks/>
          </p:cNvSpPr>
          <p:nvPr/>
        </p:nvSpPr>
        <p:spPr bwMode="auto">
          <a:xfrm>
            <a:off x="5148263" y="4005263"/>
            <a:ext cx="288925" cy="255587"/>
          </a:xfrm>
          <a:custGeom>
            <a:avLst/>
            <a:gdLst>
              <a:gd name="T0" fmla="*/ 2147483647 w 176"/>
              <a:gd name="T1" fmla="*/ 2147483647 h 155"/>
              <a:gd name="T2" fmla="*/ 2147483647 w 176"/>
              <a:gd name="T3" fmla="*/ 2147483647 h 155"/>
              <a:gd name="T4" fmla="*/ 2147483647 w 176"/>
              <a:gd name="T5" fmla="*/ 2147483647 h 155"/>
              <a:gd name="T6" fmla="*/ 2147483647 w 176"/>
              <a:gd name="T7" fmla="*/ 2147483647 h 155"/>
              <a:gd name="T8" fmla="*/ 2147483647 w 176"/>
              <a:gd name="T9" fmla="*/ 2147483647 h 155"/>
              <a:gd name="T10" fmla="*/ 2147483647 w 176"/>
              <a:gd name="T11" fmla="*/ 2147483647 h 155"/>
              <a:gd name="T12" fmla="*/ 2147483647 w 176"/>
              <a:gd name="T13" fmla="*/ 2147483647 h 155"/>
              <a:gd name="T14" fmla="*/ 2147483647 w 176"/>
              <a:gd name="T15" fmla="*/ 2147483647 h 155"/>
              <a:gd name="T16" fmla="*/ 2147483647 w 176"/>
              <a:gd name="T17" fmla="*/ 2147483647 h 155"/>
              <a:gd name="T18" fmla="*/ 2147483647 w 176"/>
              <a:gd name="T19" fmla="*/ 2147483647 h 155"/>
              <a:gd name="T20" fmla="*/ 2147483647 w 176"/>
              <a:gd name="T21" fmla="*/ 2147483647 h 155"/>
              <a:gd name="T22" fmla="*/ 2147483647 w 176"/>
              <a:gd name="T23" fmla="*/ 2147483647 h 155"/>
              <a:gd name="T24" fmla="*/ 2147483647 w 176"/>
              <a:gd name="T25" fmla="*/ 2147483647 h 155"/>
              <a:gd name="T26" fmla="*/ 2147483647 w 176"/>
              <a:gd name="T27" fmla="*/ 2147483647 h 155"/>
              <a:gd name="T28" fmla="*/ 2147483647 w 176"/>
              <a:gd name="T29" fmla="*/ 2147483647 h 155"/>
              <a:gd name="T30" fmla="*/ 2147483647 w 176"/>
              <a:gd name="T31" fmla="*/ 2147483647 h 155"/>
              <a:gd name="T32" fmla="*/ 2147483647 w 176"/>
              <a:gd name="T33" fmla="*/ 2147483647 h 155"/>
              <a:gd name="T34" fmla="*/ 2147483647 w 176"/>
              <a:gd name="T35" fmla="*/ 2147483647 h 155"/>
              <a:gd name="T36" fmla="*/ 2147483647 w 176"/>
              <a:gd name="T37" fmla="*/ 2147483647 h 155"/>
              <a:gd name="T38" fmla="*/ 2147483647 w 176"/>
              <a:gd name="T39" fmla="*/ 2147483647 h 155"/>
              <a:gd name="T40" fmla="*/ 2147483647 w 176"/>
              <a:gd name="T41" fmla="*/ 2147483647 h 155"/>
              <a:gd name="T42" fmla="*/ 2147483647 w 176"/>
              <a:gd name="T43" fmla="*/ 2147483647 h 155"/>
              <a:gd name="T44" fmla="*/ 2147483647 w 176"/>
              <a:gd name="T45" fmla="*/ 2147483647 h 155"/>
              <a:gd name="T46" fmla="*/ 2147483647 w 176"/>
              <a:gd name="T47" fmla="*/ 2147483647 h 155"/>
              <a:gd name="T48" fmla="*/ 2147483647 w 176"/>
              <a:gd name="T49" fmla="*/ 2147483647 h 155"/>
              <a:gd name="T50" fmla="*/ 0 w 176"/>
              <a:gd name="T51" fmla="*/ 2147483647 h 155"/>
              <a:gd name="T52" fmla="*/ 2147483647 w 176"/>
              <a:gd name="T53" fmla="*/ 2147483647 h 155"/>
              <a:gd name="T54" fmla="*/ 2147483647 w 176"/>
              <a:gd name="T55" fmla="*/ 2147483647 h 155"/>
              <a:gd name="T56" fmla="*/ 2147483647 w 176"/>
              <a:gd name="T57" fmla="*/ 0 h 155"/>
              <a:gd name="T58" fmla="*/ 2147483647 w 176"/>
              <a:gd name="T59" fmla="*/ 2147483647 h 155"/>
              <a:gd name="T60" fmla="*/ 2147483647 w 176"/>
              <a:gd name="T61" fmla="*/ 0 h 155"/>
              <a:gd name="T62" fmla="*/ 2147483647 w 176"/>
              <a:gd name="T63" fmla="*/ 2147483647 h 155"/>
              <a:gd name="T64" fmla="*/ 2147483647 w 176"/>
              <a:gd name="T65" fmla="*/ 2147483647 h 155"/>
              <a:gd name="T66" fmla="*/ 2147483647 w 176"/>
              <a:gd name="T67" fmla="*/ 2147483647 h 155"/>
              <a:gd name="T68" fmla="*/ 2147483647 w 176"/>
              <a:gd name="T69" fmla="*/ 2147483647 h 155"/>
              <a:gd name="T70" fmla="*/ 2147483647 w 176"/>
              <a:gd name="T71" fmla="*/ 2147483647 h 155"/>
              <a:gd name="T72" fmla="*/ 2147483647 w 176"/>
              <a:gd name="T73" fmla="*/ 2147483647 h 155"/>
              <a:gd name="T74" fmla="*/ 2147483647 w 176"/>
              <a:gd name="T75" fmla="*/ 2147483647 h 155"/>
              <a:gd name="T76" fmla="*/ 2147483647 w 176"/>
              <a:gd name="T77" fmla="*/ 2147483647 h 155"/>
              <a:gd name="T78" fmla="*/ 2147483647 w 176"/>
              <a:gd name="T79" fmla="*/ 2147483647 h 155"/>
              <a:gd name="T80" fmla="*/ 2147483647 w 176"/>
              <a:gd name="T81" fmla="*/ 2147483647 h 155"/>
              <a:gd name="T82" fmla="*/ 2147483647 w 176"/>
              <a:gd name="T83" fmla="*/ 2147483647 h 155"/>
              <a:gd name="T84" fmla="*/ 2147483647 w 176"/>
              <a:gd name="T85" fmla="*/ 2147483647 h 155"/>
              <a:gd name="T86" fmla="*/ 2147483647 w 176"/>
              <a:gd name="T87" fmla="*/ 2147483647 h 155"/>
              <a:gd name="T88" fmla="*/ 2147483647 w 176"/>
              <a:gd name="T89" fmla="*/ 2147483647 h 155"/>
              <a:gd name="T90" fmla="*/ 2147483647 w 176"/>
              <a:gd name="T91" fmla="*/ 2147483647 h 155"/>
              <a:gd name="T92" fmla="*/ 2147483647 w 176"/>
              <a:gd name="T93" fmla="*/ 2147483647 h 155"/>
              <a:gd name="T94" fmla="*/ 2147483647 w 176"/>
              <a:gd name="T95" fmla="*/ 2147483647 h 155"/>
              <a:gd name="T96" fmla="*/ 2147483647 w 176"/>
              <a:gd name="T97" fmla="*/ 2147483647 h 155"/>
              <a:gd name="T98" fmla="*/ 2147483647 w 176"/>
              <a:gd name="T99" fmla="*/ 2147483647 h 155"/>
              <a:gd name="T100" fmla="*/ 2147483647 w 176"/>
              <a:gd name="T101" fmla="*/ 2147483647 h 155"/>
              <a:gd name="T102" fmla="*/ 2147483647 w 176"/>
              <a:gd name="T103" fmla="*/ 2147483647 h 155"/>
              <a:gd name="T104" fmla="*/ 2147483647 w 176"/>
              <a:gd name="T105" fmla="*/ 2147483647 h 155"/>
              <a:gd name="T106" fmla="*/ 2147483647 w 176"/>
              <a:gd name="T107" fmla="*/ 2147483647 h 155"/>
              <a:gd name="T108" fmla="*/ 2147483647 w 176"/>
              <a:gd name="T109" fmla="*/ 2147483647 h 155"/>
              <a:gd name="T110" fmla="*/ 2147483647 w 176"/>
              <a:gd name="T111" fmla="*/ 2147483647 h 155"/>
              <a:gd name="T112" fmla="*/ 2147483647 w 176"/>
              <a:gd name="T113" fmla="*/ 2147483647 h 155"/>
              <a:gd name="T114" fmla="*/ 2147483647 w 176"/>
              <a:gd name="T115" fmla="*/ 2147483647 h 155"/>
              <a:gd name="T116" fmla="*/ 2147483647 w 176"/>
              <a:gd name="T117" fmla="*/ 2147483647 h 155"/>
              <a:gd name="T118" fmla="*/ 2147483647 w 176"/>
              <a:gd name="T119" fmla="*/ 2147483647 h 1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6" h="155">
                <a:moveTo>
                  <a:pt x="137" y="5"/>
                </a:moveTo>
                <a:lnTo>
                  <a:pt x="138" y="7"/>
                </a:lnTo>
                <a:lnTo>
                  <a:pt x="147" y="36"/>
                </a:lnTo>
                <a:lnTo>
                  <a:pt x="139" y="61"/>
                </a:lnTo>
                <a:lnTo>
                  <a:pt x="123" y="51"/>
                </a:lnTo>
                <a:lnTo>
                  <a:pt x="123" y="44"/>
                </a:lnTo>
                <a:lnTo>
                  <a:pt x="116" y="37"/>
                </a:lnTo>
                <a:lnTo>
                  <a:pt x="114" y="28"/>
                </a:lnTo>
                <a:lnTo>
                  <a:pt x="111" y="35"/>
                </a:lnTo>
                <a:lnTo>
                  <a:pt x="114" y="39"/>
                </a:lnTo>
                <a:lnTo>
                  <a:pt x="116" y="46"/>
                </a:lnTo>
                <a:lnTo>
                  <a:pt x="128" y="62"/>
                </a:lnTo>
                <a:lnTo>
                  <a:pt x="127" y="66"/>
                </a:lnTo>
                <a:lnTo>
                  <a:pt x="132" y="72"/>
                </a:lnTo>
                <a:lnTo>
                  <a:pt x="133" y="82"/>
                </a:lnTo>
                <a:lnTo>
                  <a:pt x="151" y="116"/>
                </a:lnTo>
                <a:lnTo>
                  <a:pt x="161" y="125"/>
                </a:lnTo>
                <a:lnTo>
                  <a:pt x="156" y="125"/>
                </a:lnTo>
                <a:lnTo>
                  <a:pt x="159" y="140"/>
                </a:lnTo>
                <a:lnTo>
                  <a:pt x="176" y="155"/>
                </a:lnTo>
                <a:lnTo>
                  <a:pt x="98" y="155"/>
                </a:lnTo>
                <a:lnTo>
                  <a:pt x="98" y="152"/>
                </a:lnTo>
                <a:lnTo>
                  <a:pt x="96" y="155"/>
                </a:lnTo>
                <a:lnTo>
                  <a:pt x="5" y="155"/>
                </a:lnTo>
                <a:lnTo>
                  <a:pt x="5" y="40"/>
                </a:lnTo>
                <a:lnTo>
                  <a:pt x="0" y="24"/>
                </a:lnTo>
                <a:lnTo>
                  <a:pt x="5" y="14"/>
                </a:lnTo>
                <a:lnTo>
                  <a:pt x="3" y="4"/>
                </a:lnTo>
                <a:lnTo>
                  <a:pt x="7" y="0"/>
                </a:lnTo>
                <a:lnTo>
                  <a:pt x="9" y="2"/>
                </a:lnTo>
                <a:lnTo>
                  <a:pt x="18" y="0"/>
                </a:lnTo>
                <a:lnTo>
                  <a:pt x="39" y="4"/>
                </a:lnTo>
                <a:lnTo>
                  <a:pt x="40" y="7"/>
                </a:lnTo>
                <a:lnTo>
                  <a:pt x="46" y="7"/>
                </a:lnTo>
                <a:lnTo>
                  <a:pt x="47" y="9"/>
                </a:lnTo>
                <a:lnTo>
                  <a:pt x="54" y="10"/>
                </a:lnTo>
                <a:lnTo>
                  <a:pt x="64" y="14"/>
                </a:lnTo>
                <a:lnTo>
                  <a:pt x="77" y="5"/>
                </a:lnTo>
                <a:lnTo>
                  <a:pt x="81" y="7"/>
                </a:lnTo>
                <a:lnTo>
                  <a:pt x="81" y="2"/>
                </a:lnTo>
                <a:lnTo>
                  <a:pt x="91" y="1"/>
                </a:lnTo>
                <a:lnTo>
                  <a:pt x="84" y="4"/>
                </a:lnTo>
                <a:lnTo>
                  <a:pt x="90" y="4"/>
                </a:lnTo>
                <a:lnTo>
                  <a:pt x="93" y="3"/>
                </a:lnTo>
                <a:lnTo>
                  <a:pt x="92" y="1"/>
                </a:lnTo>
                <a:lnTo>
                  <a:pt x="100" y="3"/>
                </a:lnTo>
                <a:lnTo>
                  <a:pt x="104" y="1"/>
                </a:lnTo>
                <a:lnTo>
                  <a:pt x="105" y="2"/>
                </a:lnTo>
                <a:lnTo>
                  <a:pt x="107" y="4"/>
                </a:lnTo>
                <a:lnTo>
                  <a:pt x="109" y="5"/>
                </a:lnTo>
                <a:lnTo>
                  <a:pt x="107" y="5"/>
                </a:lnTo>
                <a:lnTo>
                  <a:pt x="105" y="4"/>
                </a:lnTo>
                <a:lnTo>
                  <a:pt x="104" y="2"/>
                </a:lnTo>
                <a:lnTo>
                  <a:pt x="103" y="6"/>
                </a:lnTo>
                <a:lnTo>
                  <a:pt x="108" y="10"/>
                </a:lnTo>
                <a:lnTo>
                  <a:pt x="110" y="8"/>
                </a:lnTo>
                <a:lnTo>
                  <a:pt x="109" y="6"/>
                </a:lnTo>
                <a:lnTo>
                  <a:pt x="116" y="10"/>
                </a:lnTo>
                <a:lnTo>
                  <a:pt x="137" y="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5" name="Freeform 32"/>
          <p:cNvSpPr>
            <a:spLocks/>
          </p:cNvSpPr>
          <p:nvPr/>
        </p:nvSpPr>
        <p:spPr bwMode="auto">
          <a:xfrm>
            <a:off x="4762500" y="4483100"/>
            <a:ext cx="182563" cy="274638"/>
          </a:xfrm>
          <a:custGeom>
            <a:avLst/>
            <a:gdLst>
              <a:gd name="T0" fmla="*/ 2147483647 w 109"/>
              <a:gd name="T1" fmla="*/ 2147483647 h 163"/>
              <a:gd name="T2" fmla="*/ 2147483647 w 109"/>
              <a:gd name="T3" fmla="*/ 2147483647 h 163"/>
              <a:gd name="T4" fmla="*/ 2147483647 w 109"/>
              <a:gd name="T5" fmla="*/ 2147483647 h 163"/>
              <a:gd name="T6" fmla="*/ 2147483647 w 109"/>
              <a:gd name="T7" fmla="*/ 2147483647 h 163"/>
              <a:gd name="T8" fmla="*/ 2147483647 w 109"/>
              <a:gd name="T9" fmla="*/ 2147483647 h 163"/>
              <a:gd name="T10" fmla="*/ 2147483647 w 109"/>
              <a:gd name="T11" fmla="*/ 2147483647 h 163"/>
              <a:gd name="T12" fmla="*/ 2147483647 w 109"/>
              <a:gd name="T13" fmla="*/ 2147483647 h 163"/>
              <a:gd name="T14" fmla="*/ 0 w 109"/>
              <a:gd name="T15" fmla="*/ 2147483647 h 163"/>
              <a:gd name="T16" fmla="*/ 2147483647 w 109"/>
              <a:gd name="T17" fmla="*/ 2147483647 h 163"/>
              <a:gd name="T18" fmla="*/ 2147483647 w 109"/>
              <a:gd name="T19" fmla="*/ 2147483647 h 163"/>
              <a:gd name="T20" fmla="*/ 2147483647 w 109"/>
              <a:gd name="T21" fmla="*/ 2147483647 h 163"/>
              <a:gd name="T22" fmla="*/ 2147483647 w 109"/>
              <a:gd name="T23" fmla="*/ 2147483647 h 163"/>
              <a:gd name="T24" fmla="*/ 2147483647 w 109"/>
              <a:gd name="T25" fmla="*/ 2147483647 h 163"/>
              <a:gd name="T26" fmla="*/ 2147483647 w 109"/>
              <a:gd name="T27" fmla="*/ 2147483647 h 163"/>
              <a:gd name="T28" fmla="*/ 2147483647 w 109"/>
              <a:gd name="T29" fmla="*/ 2147483647 h 163"/>
              <a:gd name="T30" fmla="*/ 2147483647 w 109"/>
              <a:gd name="T31" fmla="*/ 2147483647 h 163"/>
              <a:gd name="T32" fmla="*/ 2147483647 w 109"/>
              <a:gd name="T33" fmla="*/ 2147483647 h 163"/>
              <a:gd name="T34" fmla="*/ 2147483647 w 109"/>
              <a:gd name="T35" fmla="*/ 2147483647 h 163"/>
              <a:gd name="T36" fmla="*/ 2147483647 w 109"/>
              <a:gd name="T37" fmla="*/ 2147483647 h 163"/>
              <a:gd name="T38" fmla="*/ 2147483647 w 109"/>
              <a:gd name="T39" fmla="*/ 2147483647 h 163"/>
              <a:gd name="T40" fmla="*/ 2147483647 w 109"/>
              <a:gd name="T41" fmla="*/ 0 h 163"/>
              <a:gd name="T42" fmla="*/ 2147483647 w 109"/>
              <a:gd name="T43" fmla="*/ 2147483647 h 163"/>
              <a:gd name="T44" fmla="*/ 2147483647 w 109"/>
              <a:gd name="T45" fmla="*/ 2147483647 h 163"/>
              <a:gd name="T46" fmla="*/ 2147483647 w 109"/>
              <a:gd name="T47" fmla="*/ 2147483647 h 163"/>
              <a:gd name="T48" fmla="*/ 2147483647 w 109"/>
              <a:gd name="T49" fmla="*/ 2147483647 h 163"/>
              <a:gd name="T50" fmla="*/ 2147483647 w 109"/>
              <a:gd name="T51" fmla="*/ 2147483647 h 163"/>
              <a:gd name="T52" fmla="*/ 2147483647 w 109"/>
              <a:gd name="T53" fmla="*/ 2147483647 h 163"/>
              <a:gd name="T54" fmla="*/ 2147483647 w 109"/>
              <a:gd name="T55" fmla="*/ 2147483647 h 163"/>
              <a:gd name="T56" fmla="*/ 2147483647 w 109"/>
              <a:gd name="T57" fmla="*/ 2147483647 h 163"/>
              <a:gd name="T58" fmla="*/ 2147483647 w 109"/>
              <a:gd name="T59" fmla="*/ 2147483647 h 163"/>
              <a:gd name="T60" fmla="*/ 2147483647 w 109"/>
              <a:gd name="T61" fmla="*/ 2147483647 h 163"/>
              <a:gd name="T62" fmla="*/ 2147483647 w 109"/>
              <a:gd name="T63" fmla="*/ 2147483647 h 163"/>
              <a:gd name="T64" fmla="*/ 2147483647 w 109"/>
              <a:gd name="T65" fmla="*/ 2147483647 h 163"/>
              <a:gd name="T66" fmla="*/ 2147483647 w 109"/>
              <a:gd name="T67" fmla="*/ 2147483647 h 163"/>
              <a:gd name="T68" fmla="*/ 2147483647 w 109"/>
              <a:gd name="T69" fmla="*/ 2147483647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63">
                <a:moveTo>
                  <a:pt x="68" y="155"/>
                </a:moveTo>
                <a:lnTo>
                  <a:pt x="54" y="153"/>
                </a:lnTo>
                <a:lnTo>
                  <a:pt x="40" y="153"/>
                </a:lnTo>
                <a:lnTo>
                  <a:pt x="40" y="155"/>
                </a:lnTo>
                <a:lnTo>
                  <a:pt x="21" y="155"/>
                </a:lnTo>
                <a:lnTo>
                  <a:pt x="19" y="153"/>
                </a:lnTo>
                <a:lnTo>
                  <a:pt x="21" y="143"/>
                </a:lnTo>
                <a:lnTo>
                  <a:pt x="14" y="132"/>
                </a:lnTo>
                <a:lnTo>
                  <a:pt x="17" y="132"/>
                </a:lnTo>
                <a:lnTo>
                  <a:pt x="14" y="128"/>
                </a:lnTo>
                <a:lnTo>
                  <a:pt x="13" y="131"/>
                </a:lnTo>
                <a:lnTo>
                  <a:pt x="7" y="128"/>
                </a:lnTo>
                <a:lnTo>
                  <a:pt x="6" y="121"/>
                </a:lnTo>
                <a:lnTo>
                  <a:pt x="2" y="120"/>
                </a:lnTo>
                <a:lnTo>
                  <a:pt x="3" y="122"/>
                </a:lnTo>
                <a:lnTo>
                  <a:pt x="0" y="122"/>
                </a:lnTo>
                <a:lnTo>
                  <a:pt x="1" y="118"/>
                </a:lnTo>
                <a:lnTo>
                  <a:pt x="5" y="113"/>
                </a:lnTo>
                <a:lnTo>
                  <a:pt x="5" y="104"/>
                </a:lnTo>
                <a:lnTo>
                  <a:pt x="17" y="94"/>
                </a:lnTo>
                <a:lnTo>
                  <a:pt x="19" y="90"/>
                </a:lnTo>
                <a:lnTo>
                  <a:pt x="24" y="87"/>
                </a:lnTo>
                <a:lnTo>
                  <a:pt x="24" y="89"/>
                </a:lnTo>
                <a:lnTo>
                  <a:pt x="28" y="89"/>
                </a:lnTo>
                <a:lnTo>
                  <a:pt x="30" y="87"/>
                </a:lnTo>
                <a:lnTo>
                  <a:pt x="36" y="91"/>
                </a:lnTo>
                <a:lnTo>
                  <a:pt x="37" y="95"/>
                </a:lnTo>
                <a:lnTo>
                  <a:pt x="40" y="95"/>
                </a:lnTo>
                <a:lnTo>
                  <a:pt x="48" y="86"/>
                </a:lnTo>
                <a:lnTo>
                  <a:pt x="46" y="83"/>
                </a:lnTo>
                <a:lnTo>
                  <a:pt x="50" y="79"/>
                </a:lnTo>
                <a:lnTo>
                  <a:pt x="53" y="67"/>
                </a:lnTo>
                <a:lnTo>
                  <a:pt x="61" y="62"/>
                </a:lnTo>
                <a:lnTo>
                  <a:pt x="62" y="54"/>
                </a:lnTo>
                <a:lnTo>
                  <a:pt x="67" y="50"/>
                </a:lnTo>
                <a:lnTo>
                  <a:pt x="67" y="43"/>
                </a:lnTo>
                <a:lnTo>
                  <a:pt x="70" y="42"/>
                </a:lnTo>
                <a:lnTo>
                  <a:pt x="75" y="30"/>
                </a:lnTo>
                <a:lnTo>
                  <a:pt x="87" y="22"/>
                </a:lnTo>
                <a:lnTo>
                  <a:pt x="87" y="13"/>
                </a:lnTo>
                <a:lnTo>
                  <a:pt x="80" y="10"/>
                </a:lnTo>
                <a:lnTo>
                  <a:pt x="79" y="0"/>
                </a:lnTo>
                <a:lnTo>
                  <a:pt x="84" y="0"/>
                </a:lnTo>
                <a:lnTo>
                  <a:pt x="86" y="5"/>
                </a:lnTo>
                <a:lnTo>
                  <a:pt x="89" y="7"/>
                </a:lnTo>
                <a:lnTo>
                  <a:pt x="91" y="14"/>
                </a:lnTo>
                <a:lnTo>
                  <a:pt x="93" y="15"/>
                </a:lnTo>
                <a:lnTo>
                  <a:pt x="93" y="33"/>
                </a:lnTo>
                <a:lnTo>
                  <a:pt x="101" y="45"/>
                </a:lnTo>
                <a:lnTo>
                  <a:pt x="81" y="45"/>
                </a:lnTo>
                <a:lnTo>
                  <a:pt x="77" y="50"/>
                </a:lnTo>
                <a:lnTo>
                  <a:pt x="95" y="67"/>
                </a:lnTo>
                <a:lnTo>
                  <a:pt x="100" y="76"/>
                </a:lnTo>
                <a:lnTo>
                  <a:pt x="99" y="80"/>
                </a:lnTo>
                <a:lnTo>
                  <a:pt x="89" y="96"/>
                </a:lnTo>
                <a:lnTo>
                  <a:pt x="84" y="101"/>
                </a:lnTo>
                <a:lnTo>
                  <a:pt x="86" y="103"/>
                </a:lnTo>
                <a:lnTo>
                  <a:pt x="85" y="111"/>
                </a:lnTo>
                <a:lnTo>
                  <a:pt x="88" y="113"/>
                </a:lnTo>
                <a:lnTo>
                  <a:pt x="88" y="121"/>
                </a:lnTo>
                <a:lnTo>
                  <a:pt x="93" y="125"/>
                </a:lnTo>
                <a:lnTo>
                  <a:pt x="93" y="129"/>
                </a:lnTo>
                <a:lnTo>
                  <a:pt x="96" y="134"/>
                </a:lnTo>
                <a:lnTo>
                  <a:pt x="108" y="145"/>
                </a:lnTo>
                <a:lnTo>
                  <a:pt x="109" y="155"/>
                </a:lnTo>
                <a:lnTo>
                  <a:pt x="107" y="156"/>
                </a:lnTo>
                <a:lnTo>
                  <a:pt x="107" y="163"/>
                </a:lnTo>
                <a:lnTo>
                  <a:pt x="102" y="159"/>
                </a:lnTo>
                <a:lnTo>
                  <a:pt x="86" y="155"/>
                </a:lnTo>
                <a:lnTo>
                  <a:pt x="68" y="15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6" name="Freeform 33"/>
          <p:cNvSpPr>
            <a:spLocks/>
          </p:cNvSpPr>
          <p:nvPr/>
        </p:nvSpPr>
        <p:spPr bwMode="auto">
          <a:xfrm>
            <a:off x="4903788" y="4533900"/>
            <a:ext cx="307975" cy="209550"/>
          </a:xfrm>
          <a:custGeom>
            <a:avLst/>
            <a:gdLst>
              <a:gd name="T0" fmla="*/ 2147483647 w 184"/>
              <a:gd name="T1" fmla="*/ 2147483647 h 125"/>
              <a:gd name="T2" fmla="*/ 2147483647 w 184"/>
              <a:gd name="T3" fmla="*/ 2147483647 h 125"/>
              <a:gd name="T4" fmla="*/ 2147483647 w 184"/>
              <a:gd name="T5" fmla="*/ 2147483647 h 125"/>
              <a:gd name="T6" fmla="*/ 2147483647 w 184"/>
              <a:gd name="T7" fmla="*/ 2147483647 h 125"/>
              <a:gd name="T8" fmla="*/ 2147483647 w 184"/>
              <a:gd name="T9" fmla="*/ 2147483647 h 125"/>
              <a:gd name="T10" fmla="*/ 2147483647 w 184"/>
              <a:gd name="T11" fmla="*/ 2147483647 h 125"/>
              <a:gd name="T12" fmla="*/ 2147483647 w 184"/>
              <a:gd name="T13" fmla="*/ 2147483647 h 125"/>
              <a:gd name="T14" fmla="*/ 2147483647 w 184"/>
              <a:gd name="T15" fmla="*/ 2147483647 h 125"/>
              <a:gd name="T16" fmla="*/ 2147483647 w 184"/>
              <a:gd name="T17" fmla="*/ 2147483647 h 125"/>
              <a:gd name="T18" fmla="*/ 2147483647 w 184"/>
              <a:gd name="T19" fmla="*/ 2147483647 h 125"/>
              <a:gd name="T20" fmla="*/ 2147483647 w 184"/>
              <a:gd name="T21" fmla="*/ 2147483647 h 125"/>
              <a:gd name="T22" fmla="*/ 2147483647 w 184"/>
              <a:gd name="T23" fmla="*/ 2147483647 h 125"/>
              <a:gd name="T24" fmla="*/ 2147483647 w 184"/>
              <a:gd name="T25" fmla="*/ 2147483647 h 125"/>
              <a:gd name="T26" fmla="*/ 2147483647 w 184"/>
              <a:gd name="T27" fmla="*/ 2147483647 h 125"/>
              <a:gd name="T28" fmla="*/ 2147483647 w 184"/>
              <a:gd name="T29" fmla="*/ 2147483647 h 125"/>
              <a:gd name="T30" fmla="*/ 2147483647 w 184"/>
              <a:gd name="T31" fmla="*/ 2147483647 h 125"/>
              <a:gd name="T32" fmla="*/ 2147483647 w 184"/>
              <a:gd name="T33" fmla="*/ 2147483647 h 125"/>
              <a:gd name="T34" fmla="*/ 2147483647 w 184"/>
              <a:gd name="T35" fmla="*/ 2147483647 h 125"/>
              <a:gd name="T36" fmla="*/ 2147483647 w 184"/>
              <a:gd name="T37" fmla="*/ 2147483647 h 125"/>
              <a:gd name="T38" fmla="*/ 2147483647 w 184"/>
              <a:gd name="T39" fmla="*/ 2147483647 h 125"/>
              <a:gd name="T40" fmla="*/ 2147483647 w 184"/>
              <a:gd name="T41" fmla="*/ 2147483647 h 125"/>
              <a:gd name="T42" fmla="*/ 2147483647 w 184"/>
              <a:gd name="T43" fmla="*/ 2147483647 h 125"/>
              <a:gd name="T44" fmla="*/ 2147483647 w 184"/>
              <a:gd name="T45" fmla="*/ 2147483647 h 125"/>
              <a:gd name="T46" fmla="*/ 2147483647 w 184"/>
              <a:gd name="T47" fmla="*/ 2147483647 h 125"/>
              <a:gd name="T48" fmla="*/ 2147483647 w 184"/>
              <a:gd name="T49" fmla="*/ 2147483647 h 125"/>
              <a:gd name="T50" fmla="*/ 2147483647 w 184"/>
              <a:gd name="T51" fmla="*/ 2147483647 h 125"/>
              <a:gd name="T52" fmla="*/ 2147483647 w 184"/>
              <a:gd name="T53" fmla="*/ 2147483647 h 125"/>
              <a:gd name="T54" fmla="*/ 2147483647 w 184"/>
              <a:gd name="T55" fmla="*/ 2147483647 h 125"/>
              <a:gd name="T56" fmla="*/ 2147483647 w 184"/>
              <a:gd name="T57" fmla="*/ 2147483647 h 125"/>
              <a:gd name="T58" fmla="*/ 2147483647 w 184"/>
              <a:gd name="T59" fmla="*/ 2147483647 h 125"/>
              <a:gd name="T60" fmla="*/ 2147483647 w 184"/>
              <a:gd name="T61" fmla="*/ 2147483647 h 125"/>
              <a:gd name="T62" fmla="*/ 2147483647 w 184"/>
              <a:gd name="T63" fmla="*/ 2147483647 h 1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4" h="125">
                <a:moveTo>
                  <a:pt x="15" y="50"/>
                </a:moveTo>
                <a:lnTo>
                  <a:pt x="22" y="50"/>
                </a:lnTo>
                <a:lnTo>
                  <a:pt x="30" y="45"/>
                </a:lnTo>
                <a:lnTo>
                  <a:pt x="34" y="49"/>
                </a:lnTo>
                <a:lnTo>
                  <a:pt x="46" y="43"/>
                </a:lnTo>
                <a:lnTo>
                  <a:pt x="59" y="42"/>
                </a:lnTo>
                <a:lnTo>
                  <a:pt x="66" y="34"/>
                </a:lnTo>
                <a:lnTo>
                  <a:pt x="63" y="31"/>
                </a:lnTo>
                <a:lnTo>
                  <a:pt x="65" y="29"/>
                </a:lnTo>
                <a:lnTo>
                  <a:pt x="84" y="27"/>
                </a:lnTo>
                <a:lnTo>
                  <a:pt x="103" y="11"/>
                </a:lnTo>
                <a:lnTo>
                  <a:pt x="103" y="5"/>
                </a:lnTo>
                <a:lnTo>
                  <a:pt x="114" y="0"/>
                </a:lnTo>
                <a:lnTo>
                  <a:pt x="119" y="1"/>
                </a:lnTo>
                <a:lnTo>
                  <a:pt x="131" y="16"/>
                </a:lnTo>
                <a:lnTo>
                  <a:pt x="130" y="25"/>
                </a:lnTo>
                <a:lnTo>
                  <a:pt x="127" y="28"/>
                </a:lnTo>
                <a:lnTo>
                  <a:pt x="130" y="29"/>
                </a:lnTo>
                <a:lnTo>
                  <a:pt x="129" y="33"/>
                </a:lnTo>
                <a:lnTo>
                  <a:pt x="138" y="33"/>
                </a:lnTo>
                <a:lnTo>
                  <a:pt x="138" y="39"/>
                </a:lnTo>
                <a:lnTo>
                  <a:pt x="147" y="41"/>
                </a:lnTo>
                <a:lnTo>
                  <a:pt x="153" y="45"/>
                </a:lnTo>
                <a:lnTo>
                  <a:pt x="152" y="50"/>
                </a:lnTo>
                <a:lnTo>
                  <a:pt x="170" y="62"/>
                </a:lnTo>
                <a:lnTo>
                  <a:pt x="168" y="65"/>
                </a:lnTo>
                <a:lnTo>
                  <a:pt x="171" y="68"/>
                </a:lnTo>
                <a:lnTo>
                  <a:pt x="170" y="70"/>
                </a:lnTo>
                <a:lnTo>
                  <a:pt x="180" y="75"/>
                </a:lnTo>
                <a:lnTo>
                  <a:pt x="184" y="85"/>
                </a:lnTo>
                <a:lnTo>
                  <a:pt x="179" y="83"/>
                </a:lnTo>
                <a:lnTo>
                  <a:pt x="176" y="85"/>
                </a:lnTo>
                <a:lnTo>
                  <a:pt x="171" y="85"/>
                </a:lnTo>
                <a:lnTo>
                  <a:pt x="157" y="80"/>
                </a:lnTo>
                <a:lnTo>
                  <a:pt x="155" y="81"/>
                </a:lnTo>
                <a:lnTo>
                  <a:pt x="154" y="85"/>
                </a:lnTo>
                <a:lnTo>
                  <a:pt x="146" y="87"/>
                </a:lnTo>
                <a:lnTo>
                  <a:pt x="141" y="84"/>
                </a:lnTo>
                <a:lnTo>
                  <a:pt x="127" y="91"/>
                </a:lnTo>
                <a:lnTo>
                  <a:pt x="120" y="88"/>
                </a:lnTo>
                <a:lnTo>
                  <a:pt x="112" y="98"/>
                </a:lnTo>
                <a:lnTo>
                  <a:pt x="87" y="94"/>
                </a:lnTo>
                <a:lnTo>
                  <a:pt x="84" y="89"/>
                </a:lnTo>
                <a:lnTo>
                  <a:pt x="77" y="84"/>
                </a:lnTo>
                <a:lnTo>
                  <a:pt x="70" y="84"/>
                </a:lnTo>
                <a:lnTo>
                  <a:pt x="66" y="87"/>
                </a:lnTo>
                <a:lnTo>
                  <a:pt x="61" y="94"/>
                </a:lnTo>
                <a:lnTo>
                  <a:pt x="58" y="95"/>
                </a:lnTo>
                <a:lnTo>
                  <a:pt x="60" y="107"/>
                </a:lnTo>
                <a:lnTo>
                  <a:pt x="57" y="104"/>
                </a:lnTo>
                <a:lnTo>
                  <a:pt x="53" y="107"/>
                </a:lnTo>
                <a:lnTo>
                  <a:pt x="43" y="104"/>
                </a:lnTo>
                <a:lnTo>
                  <a:pt x="32" y="106"/>
                </a:lnTo>
                <a:lnTo>
                  <a:pt x="25" y="125"/>
                </a:lnTo>
                <a:lnTo>
                  <a:pt x="24" y="115"/>
                </a:lnTo>
                <a:lnTo>
                  <a:pt x="12" y="104"/>
                </a:lnTo>
                <a:lnTo>
                  <a:pt x="9" y="99"/>
                </a:lnTo>
                <a:lnTo>
                  <a:pt x="9" y="95"/>
                </a:lnTo>
                <a:lnTo>
                  <a:pt x="4" y="91"/>
                </a:lnTo>
                <a:lnTo>
                  <a:pt x="4" y="83"/>
                </a:lnTo>
                <a:lnTo>
                  <a:pt x="1" y="81"/>
                </a:lnTo>
                <a:lnTo>
                  <a:pt x="2" y="73"/>
                </a:lnTo>
                <a:lnTo>
                  <a:pt x="0" y="71"/>
                </a:lnTo>
                <a:lnTo>
                  <a:pt x="5" y="66"/>
                </a:lnTo>
                <a:lnTo>
                  <a:pt x="15" y="5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7" name="Freeform 34"/>
          <p:cNvSpPr>
            <a:spLocks noEditPoints="1"/>
          </p:cNvSpPr>
          <p:nvPr/>
        </p:nvSpPr>
        <p:spPr bwMode="auto">
          <a:xfrm>
            <a:off x="4244975" y="4557713"/>
            <a:ext cx="46038" cy="50800"/>
          </a:xfrm>
          <a:custGeom>
            <a:avLst/>
            <a:gdLst>
              <a:gd name="T0" fmla="*/ 0 w 43"/>
              <a:gd name="T1" fmla="*/ 2147483647 h 43"/>
              <a:gd name="T2" fmla="*/ 2147483647 w 43"/>
              <a:gd name="T3" fmla="*/ 2147483647 h 43"/>
              <a:gd name="T4" fmla="*/ 2147483647 w 43"/>
              <a:gd name="T5" fmla="*/ 2147483647 h 43"/>
              <a:gd name="T6" fmla="*/ 2147483647 w 43"/>
              <a:gd name="T7" fmla="*/ 0 h 43"/>
              <a:gd name="T8" fmla="*/ 2147483647 w 43"/>
              <a:gd name="T9" fmla="*/ 2147483647 h 43"/>
              <a:gd name="T10" fmla="*/ 2147483647 w 43"/>
              <a:gd name="T11" fmla="*/ 2147483647 h 43"/>
              <a:gd name="T12" fmla="*/ 2147483647 w 43"/>
              <a:gd name="T13" fmla="*/ 2147483647 h 43"/>
              <a:gd name="T14" fmla="*/ 2147483647 w 43"/>
              <a:gd name="T15" fmla="*/ 2147483647 h 43"/>
              <a:gd name="T16" fmla="*/ 2147483647 w 43"/>
              <a:gd name="T17" fmla="*/ 2147483647 h 43"/>
              <a:gd name="T18" fmla="*/ 2147483647 w 43"/>
              <a:gd name="T19" fmla="*/ 2147483647 h 43"/>
              <a:gd name="T20" fmla="*/ 2147483647 w 43"/>
              <a:gd name="T21" fmla="*/ 2147483647 h 43"/>
              <a:gd name="T22" fmla="*/ 2147483647 w 43"/>
              <a:gd name="T23" fmla="*/ 2147483647 h 43"/>
              <a:gd name="T24" fmla="*/ 2147483647 w 43"/>
              <a:gd name="T25" fmla="*/ 2147483647 h 43"/>
              <a:gd name="T26" fmla="*/ 2147483647 w 43"/>
              <a:gd name="T27" fmla="*/ 2147483647 h 43"/>
              <a:gd name="T28" fmla="*/ 2147483647 w 43"/>
              <a:gd name="T29" fmla="*/ 2147483647 h 43"/>
              <a:gd name="T30" fmla="*/ 2147483647 w 43"/>
              <a:gd name="T31" fmla="*/ 2147483647 h 43"/>
              <a:gd name="T32" fmla="*/ 2147483647 w 43"/>
              <a:gd name="T33" fmla="*/ 2147483647 h 43"/>
              <a:gd name="T34" fmla="*/ 2147483647 w 43"/>
              <a:gd name="T35" fmla="*/ 2147483647 h 43"/>
              <a:gd name="T36" fmla="*/ 2147483647 w 43"/>
              <a:gd name="T37" fmla="*/ 2147483647 h 43"/>
              <a:gd name="T38" fmla="*/ 2147483647 w 43"/>
              <a:gd name="T39" fmla="*/ 2147483647 h 43"/>
              <a:gd name="T40" fmla="*/ 0 w 43"/>
              <a:gd name="T41" fmla="*/ 2147483647 h 43"/>
              <a:gd name="T42" fmla="*/ 2147483647 w 43"/>
              <a:gd name="T43" fmla="*/ 2147483647 h 43"/>
              <a:gd name="T44" fmla="*/ 2147483647 w 43"/>
              <a:gd name="T45" fmla="*/ 2147483647 h 43"/>
              <a:gd name="T46" fmla="*/ 2147483647 w 43"/>
              <a:gd name="T47" fmla="*/ 2147483647 h 43"/>
              <a:gd name="T48" fmla="*/ 2147483647 w 43"/>
              <a:gd name="T49" fmla="*/ 2147483647 h 43"/>
              <a:gd name="T50" fmla="*/ 2147483647 w 43"/>
              <a:gd name="T51" fmla="*/ 2147483647 h 43"/>
              <a:gd name="T52" fmla="*/ 0 w 43"/>
              <a:gd name="T53" fmla="*/ 2147483647 h 43"/>
              <a:gd name="T54" fmla="*/ 2147483647 w 43"/>
              <a:gd name="T55" fmla="*/ 2147483647 h 43"/>
              <a:gd name="T56" fmla="*/ 2147483647 w 43"/>
              <a:gd name="T57" fmla="*/ 2147483647 h 43"/>
              <a:gd name="T58" fmla="*/ 2147483647 w 43"/>
              <a:gd name="T59" fmla="*/ 2147483647 h 43"/>
              <a:gd name="T60" fmla="*/ 2147483647 w 43"/>
              <a:gd name="T61" fmla="*/ 2147483647 h 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3" h="43">
                <a:moveTo>
                  <a:pt x="0" y="13"/>
                </a:moveTo>
                <a:lnTo>
                  <a:pt x="7" y="9"/>
                </a:lnTo>
                <a:lnTo>
                  <a:pt x="12" y="1"/>
                </a:lnTo>
                <a:lnTo>
                  <a:pt x="30" y="0"/>
                </a:lnTo>
                <a:lnTo>
                  <a:pt x="38" y="9"/>
                </a:lnTo>
                <a:lnTo>
                  <a:pt x="37" y="12"/>
                </a:lnTo>
                <a:lnTo>
                  <a:pt x="39" y="13"/>
                </a:lnTo>
                <a:lnTo>
                  <a:pt x="40" y="18"/>
                </a:lnTo>
                <a:lnTo>
                  <a:pt x="37" y="24"/>
                </a:lnTo>
                <a:lnTo>
                  <a:pt x="43" y="21"/>
                </a:lnTo>
                <a:lnTo>
                  <a:pt x="43" y="25"/>
                </a:lnTo>
                <a:lnTo>
                  <a:pt x="38" y="27"/>
                </a:lnTo>
                <a:lnTo>
                  <a:pt x="38" y="31"/>
                </a:lnTo>
                <a:lnTo>
                  <a:pt x="26" y="43"/>
                </a:lnTo>
                <a:lnTo>
                  <a:pt x="11" y="36"/>
                </a:lnTo>
                <a:lnTo>
                  <a:pt x="16" y="34"/>
                </a:lnTo>
                <a:lnTo>
                  <a:pt x="12" y="34"/>
                </a:lnTo>
                <a:lnTo>
                  <a:pt x="5" y="30"/>
                </a:lnTo>
                <a:lnTo>
                  <a:pt x="5" y="24"/>
                </a:lnTo>
                <a:lnTo>
                  <a:pt x="3" y="25"/>
                </a:lnTo>
                <a:lnTo>
                  <a:pt x="0" y="21"/>
                </a:lnTo>
                <a:lnTo>
                  <a:pt x="4" y="23"/>
                </a:lnTo>
                <a:lnTo>
                  <a:pt x="3" y="21"/>
                </a:lnTo>
                <a:lnTo>
                  <a:pt x="6" y="20"/>
                </a:lnTo>
                <a:lnTo>
                  <a:pt x="2" y="20"/>
                </a:lnTo>
                <a:lnTo>
                  <a:pt x="3" y="16"/>
                </a:lnTo>
                <a:lnTo>
                  <a:pt x="0" y="13"/>
                </a:lnTo>
                <a:close/>
                <a:moveTo>
                  <a:pt x="6" y="34"/>
                </a:moveTo>
                <a:lnTo>
                  <a:pt x="10" y="33"/>
                </a:lnTo>
                <a:lnTo>
                  <a:pt x="12" y="35"/>
                </a:lnTo>
                <a:lnTo>
                  <a:pt x="6" y="34"/>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08" name="Freeform 35"/>
          <p:cNvSpPr>
            <a:spLocks/>
          </p:cNvSpPr>
          <p:nvPr/>
        </p:nvSpPr>
        <p:spPr bwMode="auto">
          <a:xfrm>
            <a:off x="4289425" y="4594225"/>
            <a:ext cx="95250" cy="98425"/>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0 w 57"/>
              <a:gd name="T17" fmla="*/ 2147483647 h 59"/>
              <a:gd name="T18" fmla="*/ 2147483647 w 57"/>
              <a:gd name="T19" fmla="*/ 2147483647 h 59"/>
              <a:gd name="T20" fmla="*/ 2147483647 w 57"/>
              <a:gd name="T21" fmla="*/ 2147483647 h 59"/>
              <a:gd name="T22" fmla="*/ 2147483647 w 57"/>
              <a:gd name="T23" fmla="*/ 2147483647 h 59"/>
              <a:gd name="T24" fmla="*/ 2147483647 w 57"/>
              <a:gd name="T25" fmla="*/ 0 h 59"/>
              <a:gd name="T26" fmla="*/ 2147483647 w 57"/>
              <a:gd name="T27" fmla="*/ 0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7" h="59">
                <a:moveTo>
                  <a:pt x="43" y="13"/>
                </a:moveTo>
                <a:lnTo>
                  <a:pt x="45" y="23"/>
                </a:lnTo>
                <a:lnTo>
                  <a:pt x="41" y="28"/>
                </a:lnTo>
                <a:lnTo>
                  <a:pt x="51" y="32"/>
                </a:lnTo>
                <a:lnTo>
                  <a:pt x="53" y="36"/>
                </a:lnTo>
                <a:lnTo>
                  <a:pt x="57" y="37"/>
                </a:lnTo>
                <a:lnTo>
                  <a:pt x="56" y="59"/>
                </a:lnTo>
                <a:lnTo>
                  <a:pt x="33" y="49"/>
                </a:lnTo>
                <a:lnTo>
                  <a:pt x="0" y="22"/>
                </a:lnTo>
                <a:lnTo>
                  <a:pt x="12" y="10"/>
                </a:lnTo>
                <a:lnTo>
                  <a:pt x="12" y="6"/>
                </a:lnTo>
                <a:lnTo>
                  <a:pt x="17" y="4"/>
                </a:lnTo>
                <a:lnTo>
                  <a:pt x="17" y="0"/>
                </a:lnTo>
                <a:lnTo>
                  <a:pt x="26" y="0"/>
                </a:lnTo>
                <a:lnTo>
                  <a:pt x="28" y="2"/>
                </a:lnTo>
                <a:lnTo>
                  <a:pt x="30" y="11"/>
                </a:lnTo>
                <a:lnTo>
                  <a:pt x="28" y="16"/>
                </a:lnTo>
                <a:lnTo>
                  <a:pt x="31" y="15"/>
                </a:lnTo>
                <a:lnTo>
                  <a:pt x="34" y="18"/>
                </a:lnTo>
                <a:lnTo>
                  <a:pt x="37" y="17"/>
                </a:lnTo>
                <a:lnTo>
                  <a:pt x="40" y="11"/>
                </a:lnTo>
                <a:lnTo>
                  <a:pt x="43" y="1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09" name="Freeform 36"/>
          <p:cNvSpPr>
            <a:spLocks noEditPoints="1"/>
          </p:cNvSpPr>
          <p:nvPr/>
        </p:nvSpPr>
        <p:spPr bwMode="auto">
          <a:xfrm>
            <a:off x="4762500" y="4706938"/>
            <a:ext cx="68263" cy="65087"/>
          </a:xfrm>
          <a:custGeom>
            <a:avLst/>
            <a:gdLst>
              <a:gd name="T0" fmla="*/ 2147483647 w 40"/>
              <a:gd name="T1" fmla="*/ 2147483647 h 39"/>
              <a:gd name="T2" fmla="*/ 2147483647 w 40"/>
              <a:gd name="T3" fmla="*/ 2147483647 h 39"/>
              <a:gd name="T4" fmla="*/ 0 w 40"/>
              <a:gd name="T5" fmla="*/ 2147483647 h 39"/>
              <a:gd name="T6" fmla="*/ 2147483647 w 40"/>
              <a:gd name="T7" fmla="*/ 0 h 39"/>
              <a:gd name="T8" fmla="*/ 2147483647 w 40"/>
              <a:gd name="T9" fmla="*/ 0 h 39"/>
              <a:gd name="T10" fmla="*/ 2147483647 w 40"/>
              <a:gd name="T11" fmla="*/ 2147483647 h 39"/>
              <a:gd name="T12" fmla="*/ 2147483647 w 40"/>
              <a:gd name="T13" fmla="*/ 2147483647 h 39"/>
              <a:gd name="T14" fmla="*/ 2147483647 w 40"/>
              <a:gd name="T15" fmla="*/ 2147483647 h 39"/>
              <a:gd name="T16" fmla="*/ 2147483647 w 40"/>
              <a:gd name="T17" fmla="*/ 2147483647 h 39"/>
              <a:gd name="T18" fmla="*/ 2147483647 w 40"/>
              <a:gd name="T19" fmla="*/ 2147483647 h 39"/>
              <a:gd name="T20" fmla="*/ 2147483647 w 40"/>
              <a:gd name="T21" fmla="*/ 2147483647 h 39"/>
              <a:gd name="T22" fmla="*/ 2147483647 w 40"/>
              <a:gd name="T23" fmla="*/ 2147483647 h 39"/>
              <a:gd name="T24" fmla="*/ 2147483647 w 40"/>
              <a:gd name="T25" fmla="*/ 2147483647 h 39"/>
              <a:gd name="T26" fmla="*/ 2147483647 w 40"/>
              <a:gd name="T27" fmla="*/ 2147483647 h 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 h="39">
                <a:moveTo>
                  <a:pt x="5" y="3"/>
                </a:moveTo>
                <a:lnTo>
                  <a:pt x="3" y="8"/>
                </a:lnTo>
                <a:lnTo>
                  <a:pt x="0" y="7"/>
                </a:lnTo>
                <a:lnTo>
                  <a:pt x="2" y="0"/>
                </a:lnTo>
                <a:lnTo>
                  <a:pt x="6" y="0"/>
                </a:lnTo>
                <a:lnTo>
                  <a:pt x="5" y="3"/>
                </a:lnTo>
                <a:close/>
                <a:moveTo>
                  <a:pt x="19" y="20"/>
                </a:moveTo>
                <a:lnTo>
                  <a:pt x="21" y="22"/>
                </a:lnTo>
                <a:lnTo>
                  <a:pt x="40" y="22"/>
                </a:lnTo>
                <a:lnTo>
                  <a:pt x="40" y="39"/>
                </a:lnTo>
                <a:lnTo>
                  <a:pt x="19" y="39"/>
                </a:lnTo>
                <a:lnTo>
                  <a:pt x="12" y="37"/>
                </a:lnTo>
                <a:lnTo>
                  <a:pt x="19" y="26"/>
                </a:lnTo>
                <a:lnTo>
                  <a:pt x="19" y="20"/>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0" name="Freeform 37"/>
          <p:cNvSpPr>
            <a:spLocks/>
          </p:cNvSpPr>
          <p:nvPr/>
        </p:nvSpPr>
        <p:spPr bwMode="auto">
          <a:xfrm>
            <a:off x="5248275" y="4819650"/>
            <a:ext cx="46038" cy="41275"/>
          </a:xfrm>
          <a:custGeom>
            <a:avLst/>
            <a:gdLst>
              <a:gd name="T0" fmla="*/ 2147483647 w 28"/>
              <a:gd name="T1" fmla="*/ 2147483647 h 24"/>
              <a:gd name="T2" fmla="*/ 0 w 28"/>
              <a:gd name="T3" fmla="*/ 2147483647 h 24"/>
              <a:gd name="T4" fmla="*/ 2147483647 w 28"/>
              <a:gd name="T5" fmla="*/ 2147483647 h 24"/>
              <a:gd name="T6" fmla="*/ 2147483647 w 28"/>
              <a:gd name="T7" fmla="*/ 2147483647 h 24"/>
              <a:gd name="T8" fmla="*/ 2147483647 w 28"/>
              <a:gd name="T9" fmla="*/ 2147483647 h 24"/>
              <a:gd name="T10" fmla="*/ 2147483647 w 28"/>
              <a:gd name="T11" fmla="*/ 2147483647 h 24"/>
              <a:gd name="T12" fmla="*/ 2147483647 w 28"/>
              <a:gd name="T13" fmla="*/ 2147483647 h 24"/>
              <a:gd name="T14" fmla="*/ 2147483647 w 28"/>
              <a:gd name="T15" fmla="*/ 0 h 24"/>
              <a:gd name="T16" fmla="*/ 2147483647 w 28"/>
              <a:gd name="T17" fmla="*/ 2147483647 h 24"/>
              <a:gd name="T18" fmla="*/ 2147483647 w 28"/>
              <a:gd name="T19" fmla="*/ 2147483647 h 24"/>
              <a:gd name="T20" fmla="*/ 2147483647 w 28"/>
              <a:gd name="T21" fmla="*/ 2147483647 h 24"/>
              <a:gd name="T22" fmla="*/ 2147483647 w 28"/>
              <a:gd name="T23" fmla="*/ 2147483647 h 24"/>
              <a:gd name="T24" fmla="*/ 2147483647 w 28"/>
              <a:gd name="T25" fmla="*/ 2147483647 h 24"/>
              <a:gd name="T26" fmla="*/ 2147483647 w 28"/>
              <a:gd name="T27" fmla="*/ 2147483647 h 24"/>
              <a:gd name="T28" fmla="*/ 2147483647 w 28"/>
              <a:gd name="T29" fmla="*/ 2147483647 h 24"/>
              <a:gd name="T30" fmla="*/ 2147483647 w 28"/>
              <a:gd name="T31" fmla="*/ 2147483647 h 24"/>
              <a:gd name="T32" fmla="*/ 2147483647 w 28"/>
              <a:gd name="T33" fmla="*/ 2147483647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24">
                <a:moveTo>
                  <a:pt x="2" y="23"/>
                </a:moveTo>
                <a:lnTo>
                  <a:pt x="0" y="19"/>
                </a:lnTo>
                <a:lnTo>
                  <a:pt x="3" y="16"/>
                </a:lnTo>
                <a:lnTo>
                  <a:pt x="5" y="8"/>
                </a:lnTo>
                <a:lnTo>
                  <a:pt x="10" y="4"/>
                </a:lnTo>
                <a:lnTo>
                  <a:pt x="13" y="4"/>
                </a:lnTo>
                <a:lnTo>
                  <a:pt x="15" y="5"/>
                </a:lnTo>
                <a:lnTo>
                  <a:pt x="22" y="0"/>
                </a:lnTo>
                <a:lnTo>
                  <a:pt x="27" y="8"/>
                </a:lnTo>
                <a:lnTo>
                  <a:pt x="28" y="14"/>
                </a:lnTo>
                <a:lnTo>
                  <a:pt x="27" y="18"/>
                </a:lnTo>
                <a:lnTo>
                  <a:pt x="24" y="19"/>
                </a:lnTo>
                <a:lnTo>
                  <a:pt x="15" y="18"/>
                </a:lnTo>
                <a:lnTo>
                  <a:pt x="13" y="24"/>
                </a:lnTo>
                <a:lnTo>
                  <a:pt x="7" y="24"/>
                </a:lnTo>
                <a:lnTo>
                  <a:pt x="3" y="22"/>
                </a:lnTo>
                <a:lnTo>
                  <a:pt x="2" y="23"/>
                </a:lnTo>
                <a:close/>
              </a:path>
            </a:pathLst>
          </a:custGeom>
          <a:solidFill>
            <a:schemeClr val="tx1"/>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1" name="Freeform 38"/>
          <p:cNvSpPr>
            <a:spLocks noEditPoints="1"/>
          </p:cNvSpPr>
          <p:nvPr/>
        </p:nvSpPr>
        <p:spPr bwMode="auto">
          <a:xfrm>
            <a:off x="4840288" y="4899025"/>
            <a:ext cx="290512" cy="330200"/>
          </a:xfrm>
          <a:custGeom>
            <a:avLst/>
            <a:gdLst>
              <a:gd name="T0" fmla="*/ 2147483647 w 174"/>
              <a:gd name="T1" fmla="*/ 2147483647 h 196"/>
              <a:gd name="T2" fmla="*/ 2147483647 w 174"/>
              <a:gd name="T3" fmla="*/ 2147483647 h 196"/>
              <a:gd name="T4" fmla="*/ 2147483647 w 174"/>
              <a:gd name="T5" fmla="*/ 2147483647 h 196"/>
              <a:gd name="T6" fmla="*/ 2147483647 w 174"/>
              <a:gd name="T7" fmla="*/ 2147483647 h 196"/>
              <a:gd name="T8" fmla="*/ 2147483647 w 174"/>
              <a:gd name="T9" fmla="*/ 2147483647 h 196"/>
              <a:gd name="T10" fmla="*/ 2147483647 w 174"/>
              <a:gd name="T11" fmla="*/ 0 h 196"/>
              <a:gd name="T12" fmla="*/ 2147483647 w 174"/>
              <a:gd name="T13" fmla="*/ 2147483647 h 196"/>
              <a:gd name="T14" fmla="*/ 0 w 174"/>
              <a:gd name="T15" fmla="*/ 2147483647 h 196"/>
              <a:gd name="T16" fmla="*/ 0 w 174"/>
              <a:gd name="T17" fmla="*/ 2147483647 h 196"/>
              <a:gd name="T18" fmla="*/ 2147483647 w 174"/>
              <a:gd name="T19" fmla="*/ 2147483647 h 196"/>
              <a:gd name="T20" fmla="*/ 2147483647 w 174"/>
              <a:gd name="T21" fmla="*/ 2147483647 h 196"/>
              <a:gd name="T22" fmla="*/ 2147483647 w 174"/>
              <a:gd name="T23" fmla="*/ 2147483647 h 196"/>
              <a:gd name="T24" fmla="*/ 2147483647 w 174"/>
              <a:gd name="T25" fmla="*/ 2147483647 h 196"/>
              <a:gd name="T26" fmla="*/ 2147483647 w 174"/>
              <a:gd name="T27" fmla="*/ 2147483647 h 196"/>
              <a:gd name="T28" fmla="*/ 2147483647 w 174"/>
              <a:gd name="T29" fmla="*/ 2147483647 h 196"/>
              <a:gd name="T30" fmla="*/ 2147483647 w 174"/>
              <a:gd name="T31" fmla="*/ 2147483647 h 196"/>
              <a:gd name="T32" fmla="*/ 2147483647 w 174"/>
              <a:gd name="T33" fmla="*/ 2147483647 h 196"/>
              <a:gd name="T34" fmla="*/ 2147483647 w 174"/>
              <a:gd name="T35" fmla="*/ 2147483647 h 196"/>
              <a:gd name="T36" fmla="*/ 2147483647 w 174"/>
              <a:gd name="T37" fmla="*/ 2147483647 h 196"/>
              <a:gd name="T38" fmla="*/ 2147483647 w 174"/>
              <a:gd name="T39" fmla="*/ 2147483647 h 196"/>
              <a:gd name="T40" fmla="*/ 2147483647 w 174"/>
              <a:gd name="T41" fmla="*/ 2147483647 h 196"/>
              <a:gd name="T42" fmla="*/ 2147483647 w 174"/>
              <a:gd name="T43" fmla="*/ 2147483647 h 196"/>
              <a:gd name="T44" fmla="*/ 2147483647 w 174"/>
              <a:gd name="T45" fmla="*/ 2147483647 h 196"/>
              <a:gd name="T46" fmla="*/ 2147483647 w 174"/>
              <a:gd name="T47" fmla="*/ 2147483647 h 196"/>
              <a:gd name="T48" fmla="*/ 2147483647 w 174"/>
              <a:gd name="T49" fmla="*/ 2147483647 h 196"/>
              <a:gd name="T50" fmla="*/ 2147483647 w 174"/>
              <a:gd name="T51" fmla="*/ 2147483647 h 196"/>
              <a:gd name="T52" fmla="*/ 2147483647 w 174"/>
              <a:gd name="T53" fmla="*/ 2147483647 h 196"/>
              <a:gd name="T54" fmla="*/ 2147483647 w 174"/>
              <a:gd name="T55" fmla="*/ 2147483647 h 196"/>
              <a:gd name="T56" fmla="*/ 2147483647 w 174"/>
              <a:gd name="T57" fmla="*/ 2147483647 h 196"/>
              <a:gd name="T58" fmla="*/ 2147483647 w 174"/>
              <a:gd name="T59" fmla="*/ 2147483647 h 196"/>
              <a:gd name="T60" fmla="*/ 2147483647 w 174"/>
              <a:gd name="T61" fmla="*/ 2147483647 h 196"/>
              <a:gd name="T62" fmla="*/ 2147483647 w 174"/>
              <a:gd name="T63" fmla="*/ 2147483647 h 196"/>
              <a:gd name="T64" fmla="*/ 2147483647 w 174"/>
              <a:gd name="T65" fmla="*/ 2147483647 h 196"/>
              <a:gd name="T66" fmla="*/ 2147483647 w 174"/>
              <a:gd name="T67" fmla="*/ 2147483647 h 196"/>
              <a:gd name="T68" fmla="*/ 2147483647 w 174"/>
              <a:gd name="T69" fmla="*/ 2147483647 h 196"/>
              <a:gd name="T70" fmla="*/ 2147483647 w 174"/>
              <a:gd name="T71" fmla="*/ 2147483647 h 196"/>
              <a:gd name="T72" fmla="*/ 2147483647 w 174"/>
              <a:gd name="T73" fmla="*/ 2147483647 h 196"/>
              <a:gd name="T74" fmla="*/ 2147483647 w 174"/>
              <a:gd name="T75" fmla="*/ 2147483647 h 196"/>
              <a:gd name="T76" fmla="*/ 2147483647 w 174"/>
              <a:gd name="T77" fmla="*/ 2147483647 h 196"/>
              <a:gd name="T78" fmla="*/ 2147483647 w 174"/>
              <a:gd name="T79" fmla="*/ 2147483647 h 196"/>
              <a:gd name="T80" fmla="*/ 2147483647 w 174"/>
              <a:gd name="T81" fmla="*/ 2147483647 h 196"/>
              <a:gd name="T82" fmla="*/ 2147483647 w 174"/>
              <a:gd name="T83" fmla="*/ 2147483647 h 196"/>
              <a:gd name="T84" fmla="*/ 2147483647 w 174"/>
              <a:gd name="T85" fmla="*/ 2147483647 h 196"/>
              <a:gd name="T86" fmla="*/ 2147483647 w 174"/>
              <a:gd name="T87" fmla="*/ 2147483647 h 196"/>
              <a:gd name="T88" fmla="*/ 2147483647 w 174"/>
              <a:gd name="T89" fmla="*/ 2147483647 h 196"/>
              <a:gd name="T90" fmla="*/ 2147483647 w 174"/>
              <a:gd name="T91" fmla="*/ 2147483647 h 196"/>
              <a:gd name="T92" fmla="*/ 2147483647 w 174"/>
              <a:gd name="T93" fmla="*/ 2147483647 h 196"/>
              <a:gd name="T94" fmla="*/ 2147483647 w 174"/>
              <a:gd name="T95" fmla="*/ 2147483647 h 196"/>
              <a:gd name="T96" fmla="*/ 2147483647 w 174"/>
              <a:gd name="T97" fmla="*/ 2147483647 h 196"/>
              <a:gd name="T98" fmla="*/ 2147483647 w 174"/>
              <a:gd name="T99" fmla="*/ 2147483647 h 196"/>
              <a:gd name="T100" fmla="*/ 2147483647 w 174"/>
              <a:gd name="T101" fmla="*/ 2147483647 h 196"/>
              <a:gd name="T102" fmla="*/ 2147483647 w 174"/>
              <a:gd name="T103" fmla="*/ 2147483647 h 196"/>
              <a:gd name="T104" fmla="*/ 2147483647 w 174"/>
              <a:gd name="T105" fmla="*/ 2147483647 h 196"/>
              <a:gd name="T106" fmla="*/ 2147483647 w 174"/>
              <a:gd name="T107" fmla="*/ 2147483647 h 196"/>
              <a:gd name="T108" fmla="*/ 2147483647 w 174"/>
              <a:gd name="T109" fmla="*/ 2147483647 h 196"/>
              <a:gd name="T110" fmla="*/ 2147483647 w 174"/>
              <a:gd name="T111" fmla="*/ 2147483647 h 196"/>
              <a:gd name="T112" fmla="*/ 0 w 174"/>
              <a:gd name="T113" fmla="*/ 2147483647 h 1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4" h="196">
                <a:moveTo>
                  <a:pt x="19" y="3"/>
                </a:moveTo>
                <a:lnTo>
                  <a:pt x="12" y="9"/>
                </a:lnTo>
                <a:lnTo>
                  <a:pt x="11" y="18"/>
                </a:lnTo>
                <a:lnTo>
                  <a:pt x="6" y="19"/>
                </a:lnTo>
                <a:lnTo>
                  <a:pt x="4" y="9"/>
                </a:lnTo>
                <a:lnTo>
                  <a:pt x="15" y="0"/>
                </a:lnTo>
                <a:lnTo>
                  <a:pt x="19" y="3"/>
                </a:lnTo>
                <a:close/>
                <a:moveTo>
                  <a:pt x="0" y="184"/>
                </a:moveTo>
                <a:lnTo>
                  <a:pt x="0" y="164"/>
                </a:lnTo>
                <a:lnTo>
                  <a:pt x="4" y="160"/>
                </a:lnTo>
                <a:lnTo>
                  <a:pt x="11" y="128"/>
                </a:lnTo>
                <a:lnTo>
                  <a:pt x="17" y="119"/>
                </a:lnTo>
                <a:lnTo>
                  <a:pt x="24" y="115"/>
                </a:lnTo>
                <a:lnTo>
                  <a:pt x="29" y="105"/>
                </a:lnTo>
                <a:lnTo>
                  <a:pt x="28" y="89"/>
                </a:lnTo>
                <a:lnTo>
                  <a:pt x="17" y="66"/>
                </a:lnTo>
                <a:lnTo>
                  <a:pt x="23" y="62"/>
                </a:lnTo>
                <a:lnTo>
                  <a:pt x="23" y="56"/>
                </a:lnTo>
                <a:lnTo>
                  <a:pt x="15" y="36"/>
                </a:lnTo>
                <a:lnTo>
                  <a:pt x="7" y="24"/>
                </a:lnTo>
                <a:lnTo>
                  <a:pt x="20" y="21"/>
                </a:lnTo>
                <a:lnTo>
                  <a:pt x="69" y="21"/>
                </a:lnTo>
                <a:lnTo>
                  <a:pt x="73" y="40"/>
                </a:lnTo>
                <a:lnTo>
                  <a:pt x="83" y="52"/>
                </a:lnTo>
                <a:lnTo>
                  <a:pt x="96" y="50"/>
                </a:lnTo>
                <a:lnTo>
                  <a:pt x="108" y="51"/>
                </a:lnTo>
                <a:lnTo>
                  <a:pt x="110" y="37"/>
                </a:lnTo>
                <a:lnTo>
                  <a:pt x="126" y="36"/>
                </a:lnTo>
                <a:lnTo>
                  <a:pt x="125" y="41"/>
                </a:lnTo>
                <a:lnTo>
                  <a:pt x="142" y="41"/>
                </a:lnTo>
                <a:lnTo>
                  <a:pt x="142" y="51"/>
                </a:lnTo>
                <a:lnTo>
                  <a:pt x="144" y="58"/>
                </a:lnTo>
                <a:lnTo>
                  <a:pt x="142" y="71"/>
                </a:lnTo>
                <a:lnTo>
                  <a:pt x="150" y="85"/>
                </a:lnTo>
                <a:lnTo>
                  <a:pt x="150" y="90"/>
                </a:lnTo>
                <a:lnTo>
                  <a:pt x="148" y="92"/>
                </a:lnTo>
                <a:lnTo>
                  <a:pt x="149" y="97"/>
                </a:lnTo>
                <a:lnTo>
                  <a:pt x="153" y="94"/>
                </a:lnTo>
                <a:lnTo>
                  <a:pt x="172" y="94"/>
                </a:lnTo>
                <a:lnTo>
                  <a:pt x="174" y="92"/>
                </a:lnTo>
                <a:lnTo>
                  <a:pt x="174" y="113"/>
                </a:lnTo>
                <a:lnTo>
                  <a:pt x="172" y="119"/>
                </a:lnTo>
                <a:lnTo>
                  <a:pt x="174" y="123"/>
                </a:lnTo>
                <a:lnTo>
                  <a:pt x="145" y="123"/>
                </a:lnTo>
                <a:lnTo>
                  <a:pt x="145" y="169"/>
                </a:lnTo>
                <a:lnTo>
                  <a:pt x="148" y="174"/>
                </a:lnTo>
                <a:lnTo>
                  <a:pt x="166" y="190"/>
                </a:lnTo>
                <a:lnTo>
                  <a:pt x="129" y="196"/>
                </a:lnTo>
                <a:lnTo>
                  <a:pt x="122" y="193"/>
                </a:lnTo>
                <a:lnTo>
                  <a:pt x="102" y="193"/>
                </a:lnTo>
                <a:lnTo>
                  <a:pt x="95" y="187"/>
                </a:lnTo>
                <a:lnTo>
                  <a:pt x="32" y="187"/>
                </a:lnTo>
                <a:lnTo>
                  <a:pt x="24" y="181"/>
                </a:lnTo>
                <a:lnTo>
                  <a:pt x="20" y="180"/>
                </a:lnTo>
                <a:lnTo>
                  <a:pt x="12" y="184"/>
                </a:lnTo>
                <a:lnTo>
                  <a:pt x="5" y="183"/>
                </a:lnTo>
                <a:lnTo>
                  <a:pt x="0" y="18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2" name="Freeform 39"/>
          <p:cNvSpPr>
            <a:spLocks/>
          </p:cNvSpPr>
          <p:nvPr/>
        </p:nvSpPr>
        <p:spPr bwMode="auto">
          <a:xfrm>
            <a:off x="5160963" y="5170488"/>
            <a:ext cx="185737" cy="169862"/>
          </a:xfrm>
          <a:custGeom>
            <a:avLst/>
            <a:gdLst>
              <a:gd name="T0" fmla="*/ 0 w 111"/>
              <a:gd name="T1" fmla="*/ 2147483647 h 101"/>
              <a:gd name="T2" fmla="*/ 2147483647 w 111"/>
              <a:gd name="T3" fmla="*/ 2147483647 h 101"/>
              <a:gd name="T4" fmla="*/ 2147483647 w 111"/>
              <a:gd name="T5" fmla="*/ 2147483647 h 101"/>
              <a:gd name="T6" fmla="*/ 2147483647 w 111"/>
              <a:gd name="T7" fmla="*/ 2147483647 h 101"/>
              <a:gd name="T8" fmla="*/ 2147483647 w 111"/>
              <a:gd name="T9" fmla="*/ 2147483647 h 101"/>
              <a:gd name="T10" fmla="*/ 2147483647 w 111"/>
              <a:gd name="T11" fmla="*/ 2147483647 h 101"/>
              <a:gd name="T12" fmla="*/ 2147483647 w 111"/>
              <a:gd name="T13" fmla="*/ 0 h 101"/>
              <a:gd name="T14" fmla="*/ 2147483647 w 111"/>
              <a:gd name="T15" fmla="*/ 0 h 101"/>
              <a:gd name="T16" fmla="*/ 2147483647 w 111"/>
              <a:gd name="T17" fmla="*/ 2147483647 h 101"/>
              <a:gd name="T18" fmla="*/ 2147483647 w 111"/>
              <a:gd name="T19" fmla="*/ 2147483647 h 101"/>
              <a:gd name="T20" fmla="*/ 2147483647 w 111"/>
              <a:gd name="T21" fmla="*/ 2147483647 h 101"/>
              <a:gd name="T22" fmla="*/ 2147483647 w 111"/>
              <a:gd name="T23" fmla="*/ 2147483647 h 101"/>
              <a:gd name="T24" fmla="*/ 2147483647 w 111"/>
              <a:gd name="T25" fmla="*/ 2147483647 h 101"/>
              <a:gd name="T26" fmla="*/ 2147483647 w 111"/>
              <a:gd name="T27" fmla="*/ 2147483647 h 101"/>
              <a:gd name="T28" fmla="*/ 2147483647 w 111"/>
              <a:gd name="T29" fmla="*/ 2147483647 h 101"/>
              <a:gd name="T30" fmla="*/ 2147483647 w 111"/>
              <a:gd name="T31" fmla="*/ 2147483647 h 101"/>
              <a:gd name="T32" fmla="*/ 2147483647 w 111"/>
              <a:gd name="T33" fmla="*/ 2147483647 h 101"/>
              <a:gd name="T34" fmla="*/ 2147483647 w 111"/>
              <a:gd name="T35" fmla="*/ 2147483647 h 101"/>
              <a:gd name="T36" fmla="*/ 2147483647 w 111"/>
              <a:gd name="T37" fmla="*/ 2147483647 h 101"/>
              <a:gd name="T38" fmla="*/ 2147483647 w 111"/>
              <a:gd name="T39" fmla="*/ 2147483647 h 101"/>
              <a:gd name="T40" fmla="*/ 2147483647 w 111"/>
              <a:gd name="T41" fmla="*/ 2147483647 h 101"/>
              <a:gd name="T42" fmla="*/ 2147483647 w 111"/>
              <a:gd name="T43" fmla="*/ 2147483647 h 101"/>
              <a:gd name="T44" fmla="*/ 2147483647 w 111"/>
              <a:gd name="T45" fmla="*/ 2147483647 h 101"/>
              <a:gd name="T46" fmla="*/ 2147483647 w 111"/>
              <a:gd name="T47" fmla="*/ 2147483647 h 101"/>
              <a:gd name="T48" fmla="*/ 2147483647 w 111"/>
              <a:gd name="T49" fmla="*/ 2147483647 h 101"/>
              <a:gd name="T50" fmla="*/ 2147483647 w 111"/>
              <a:gd name="T51" fmla="*/ 2147483647 h 101"/>
              <a:gd name="T52" fmla="*/ 2147483647 w 111"/>
              <a:gd name="T53" fmla="*/ 2147483647 h 101"/>
              <a:gd name="T54" fmla="*/ 2147483647 w 111"/>
              <a:gd name="T55" fmla="*/ 2147483647 h 101"/>
              <a:gd name="T56" fmla="*/ 2147483647 w 111"/>
              <a:gd name="T57" fmla="*/ 2147483647 h 101"/>
              <a:gd name="T58" fmla="*/ 2147483647 w 111"/>
              <a:gd name="T59" fmla="*/ 2147483647 h 101"/>
              <a:gd name="T60" fmla="*/ 2147483647 w 111"/>
              <a:gd name="T61" fmla="*/ 2147483647 h 101"/>
              <a:gd name="T62" fmla="*/ 2147483647 w 111"/>
              <a:gd name="T63" fmla="*/ 2147483647 h 101"/>
              <a:gd name="T64" fmla="*/ 2147483647 w 111"/>
              <a:gd name="T65" fmla="*/ 2147483647 h 101"/>
              <a:gd name="T66" fmla="*/ 2147483647 w 111"/>
              <a:gd name="T67" fmla="*/ 2147483647 h 101"/>
              <a:gd name="T68" fmla="*/ 2147483647 w 111"/>
              <a:gd name="T69" fmla="*/ 2147483647 h 101"/>
              <a:gd name="T70" fmla="*/ 0 w 111"/>
              <a:gd name="T71" fmla="*/ 2147483647 h 10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 h="101">
                <a:moveTo>
                  <a:pt x="0" y="31"/>
                </a:moveTo>
                <a:lnTo>
                  <a:pt x="21" y="35"/>
                </a:lnTo>
                <a:lnTo>
                  <a:pt x="25" y="34"/>
                </a:lnTo>
                <a:lnTo>
                  <a:pt x="37" y="19"/>
                </a:lnTo>
                <a:lnTo>
                  <a:pt x="50" y="13"/>
                </a:lnTo>
                <a:lnTo>
                  <a:pt x="52" y="5"/>
                </a:lnTo>
                <a:lnTo>
                  <a:pt x="61" y="0"/>
                </a:lnTo>
                <a:lnTo>
                  <a:pt x="74" y="0"/>
                </a:lnTo>
                <a:lnTo>
                  <a:pt x="74" y="5"/>
                </a:lnTo>
                <a:lnTo>
                  <a:pt x="86" y="5"/>
                </a:lnTo>
                <a:lnTo>
                  <a:pt x="95" y="11"/>
                </a:lnTo>
                <a:lnTo>
                  <a:pt x="110" y="15"/>
                </a:lnTo>
                <a:lnTo>
                  <a:pt x="108" y="19"/>
                </a:lnTo>
                <a:lnTo>
                  <a:pt x="110" y="25"/>
                </a:lnTo>
                <a:lnTo>
                  <a:pt x="109" y="34"/>
                </a:lnTo>
                <a:lnTo>
                  <a:pt x="111" y="39"/>
                </a:lnTo>
                <a:lnTo>
                  <a:pt x="106" y="49"/>
                </a:lnTo>
                <a:lnTo>
                  <a:pt x="108" y="51"/>
                </a:lnTo>
                <a:lnTo>
                  <a:pt x="107" y="56"/>
                </a:lnTo>
                <a:lnTo>
                  <a:pt x="111" y="61"/>
                </a:lnTo>
                <a:lnTo>
                  <a:pt x="110" y="64"/>
                </a:lnTo>
                <a:lnTo>
                  <a:pt x="105" y="73"/>
                </a:lnTo>
                <a:lnTo>
                  <a:pt x="103" y="73"/>
                </a:lnTo>
                <a:lnTo>
                  <a:pt x="101" y="81"/>
                </a:lnTo>
                <a:lnTo>
                  <a:pt x="103" y="84"/>
                </a:lnTo>
                <a:lnTo>
                  <a:pt x="86" y="101"/>
                </a:lnTo>
                <a:lnTo>
                  <a:pt x="59" y="98"/>
                </a:lnTo>
                <a:lnTo>
                  <a:pt x="55" y="95"/>
                </a:lnTo>
                <a:lnTo>
                  <a:pt x="55" y="92"/>
                </a:lnTo>
                <a:lnTo>
                  <a:pt x="40" y="88"/>
                </a:lnTo>
                <a:lnTo>
                  <a:pt x="35" y="80"/>
                </a:lnTo>
                <a:lnTo>
                  <a:pt x="35" y="72"/>
                </a:lnTo>
                <a:lnTo>
                  <a:pt x="29" y="72"/>
                </a:lnTo>
                <a:lnTo>
                  <a:pt x="28" y="65"/>
                </a:lnTo>
                <a:lnTo>
                  <a:pt x="13" y="57"/>
                </a:lnTo>
                <a:lnTo>
                  <a:pt x="0" y="31"/>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13" name="Freeform 40"/>
          <p:cNvSpPr>
            <a:spLocks/>
          </p:cNvSpPr>
          <p:nvPr/>
        </p:nvSpPr>
        <p:spPr bwMode="auto">
          <a:xfrm>
            <a:off x="5035550" y="5221288"/>
            <a:ext cx="223838" cy="233362"/>
          </a:xfrm>
          <a:custGeom>
            <a:avLst/>
            <a:gdLst>
              <a:gd name="T0" fmla="*/ 0 w 133"/>
              <a:gd name="T1" fmla="*/ 2147483647 h 139"/>
              <a:gd name="T2" fmla="*/ 0 w 133"/>
              <a:gd name="T3" fmla="*/ 2147483647 h 139"/>
              <a:gd name="T4" fmla="*/ 2147483647 w 133"/>
              <a:gd name="T5" fmla="*/ 2147483647 h 139"/>
              <a:gd name="T6" fmla="*/ 2147483647 w 133"/>
              <a:gd name="T7" fmla="*/ 2147483647 h 139"/>
              <a:gd name="T8" fmla="*/ 2147483647 w 133"/>
              <a:gd name="T9" fmla="*/ 2147483647 h 139"/>
              <a:gd name="T10" fmla="*/ 2147483647 w 133"/>
              <a:gd name="T11" fmla="*/ 2147483647 h 139"/>
              <a:gd name="T12" fmla="*/ 2147483647 w 133"/>
              <a:gd name="T13" fmla="*/ 2147483647 h 139"/>
              <a:gd name="T14" fmla="*/ 2147483647 w 133"/>
              <a:gd name="T15" fmla="*/ 2147483647 h 139"/>
              <a:gd name="T16" fmla="*/ 2147483647 w 133"/>
              <a:gd name="T17" fmla="*/ 2147483647 h 139"/>
              <a:gd name="T18" fmla="*/ 2147483647 w 133"/>
              <a:gd name="T19" fmla="*/ 0 h 139"/>
              <a:gd name="T20" fmla="*/ 2147483647 w 133"/>
              <a:gd name="T21" fmla="*/ 2147483647 h 139"/>
              <a:gd name="T22" fmla="*/ 2147483647 w 133"/>
              <a:gd name="T23" fmla="*/ 2147483647 h 139"/>
              <a:gd name="T24" fmla="*/ 2147483647 w 133"/>
              <a:gd name="T25" fmla="*/ 2147483647 h 139"/>
              <a:gd name="T26" fmla="*/ 2147483647 w 133"/>
              <a:gd name="T27" fmla="*/ 2147483647 h 139"/>
              <a:gd name="T28" fmla="*/ 2147483647 w 133"/>
              <a:gd name="T29" fmla="*/ 2147483647 h 139"/>
              <a:gd name="T30" fmla="*/ 2147483647 w 133"/>
              <a:gd name="T31" fmla="*/ 2147483647 h 139"/>
              <a:gd name="T32" fmla="*/ 2147483647 w 133"/>
              <a:gd name="T33" fmla="*/ 2147483647 h 139"/>
              <a:gd name="T34" fmla="*/ 2147483647 w 133"/>
              <a:gd name="T35" fmla="*/ 2147483647 h 139"/>
              <a:gd name="T36" fmla="*/ 2147483647 w 133"/>
              <a:gd name="T37" fmla="*/ 2147483647 h 139"/>
              <a:gd name="T38" fmla="*/ 2147483647 w 133"/>
              <a:gd name="T39" fmla="*/ 2147483647 h 139"/>
              <a:gd name="T40" fmla="*/ 2147483647 w 133"/>
              <a:gd name="T41" fmla="*/ 2147483647 h 139"/>
              <a:gd name="T42" fmla="*/ 2147483647 w 133"/>
              <a:gd name="T43" fmla="*/ 2147483647 h 139"/>
              <a:gd name="T44" fmla="*/ 2147483647 w 133"/>
              <a:gd name="T45" fmla="*/ 2147483647 h 139"/>
              <a:gd name="T46" fmla="*/ 2147483647 w 133"/>
              <a:gd name="T47" fmla="*/ 2147483647 h 139"/>
              <a:gd name="T48" fmla="*/ 2147483647 w 133"/>
              <a:gd name="T49" fmla="*/ 2147483647 h 139"/>
              <a:gd name="T50" fmla="*/ 2147483647 w 133"/>
              <a:gd name="T51" fmla="*/ 2147483647 h 139"/>
              <a:gd name="T52" fmla="*/ 2147483647 w 133"/>
              <a:gd name="T53" fmla="*/ 2147483647 h 139"/>
              <a:gd name="T54" fmla="*/ 2147483647 w 133"/>
              <a:gd name="T55" fmla="*/ 2147483647 h 139"/>
              <a:gd name="T56" fmla="*/ 2147483647 w 133"/>
              <a:gd name="T57" fmla="*/ 2147483647 h 139"/>
              <a:gd name="T58" fmla="*/ 2147483647 w 133"/>
              <a:gd name="T59" fmla="*/ 2147483647 h 139"/>
              <a:gd name="T60" fmla="*/ 2147483647 w 133"/>
              <a:gd name="T61" fmla="*/ 2147483647 h 139"/>
              <a:gd name="T62" fmla="*/ 2147483647 w 133"/>
              <a:gd name="T63" fmla="*/ 2147483647 h 139"/>
              <a:gd name="T64" fmla="*/ 2147483647 w 133"/>
              <a:gd name="T65" fmla="*/ 2147483647 h 139"/>
              <a:gd name="T66" fmla="*/ 2147483647 w 133"/>
              <a:gd name="T67" fmla="*/ 2147483647 h 139"/>
              <a:gd name="T68" fmla="*/ 2147483647 w 133"/>
              <a:gd name="T69" fmla="*/ 2147483647 h 139"/>
              <a:gd name="T70" fmla="*/ 0 w 133"/>
              <a:gd name="T71" fmla="*/ 2147483647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3" h="139">
                <a:moveTo>
                  <a:pt x="0" y="106"/>
                </a:moveTo>
                <a:lnTo>
                  <a:pt x="0" y="64"/>
                </a:lnTo>
                <a:lnTo>
                  <a:pt x="14" y="63"/>
                </a:lnTo>
                <a:lnTo>
                  <a:pt x="14" y="8"/>
                </a:lnTo>
                <a:lnTo>
                  <a:pt x="47" y="3"/>
                </a:lnTo>
                <a:lnTo>
                  <a:pt x="51" y="11"/>
                </a:lnTo>
                <a:lnTo>
                  <a:pt x="62" y="3"/>
                </a:lnTo>
                <a:lnTo>
                  <a:pt x="65" y="4"/>
                </a:lnTo>
                <a:lnTo>
                  <a:pt x="68" y="1"/>
                </a:lnTo>
                <a:lnTo>
                  <a:pt x="74" y="0"/>
                </a:lnTo>
                <a:lnTo>
                  <a:pt x="87" y="26"/>
                </a:lnTo>
                <a:lnTo>
                  <a:pt x="102" y="34"/>
                </a:lnTo>
                <a:lnTo>
                  <a:pt x="103" y="41"/>
                </a:lnTo>
                <a:lnTo>
                  <a:pt x="109" y="41"/>
                </a:lnTo>
                <a:lnTo>
                  <a:pt x="109" y="49"/>
                </a:lnTo>
                <a:lnTo>
                  <a:pt x="114" y="57"/>
                </a:lnTo>
                <a:lnTo>
                  <a:pt x="129" y="61"/>
                </a:lnTo>
                <a:lnTo>
                  <a:pt x="129" y="64"/>
                </a:lnTo>
                <a:lnTo>
                  <a:pt x="133" y="67"/>
                </a:lnTo>
                <a:lnTo>
                  <a:pt x="118" y="73"/>
                </a:lnTo>
                <a:lnTo>
                  <a:pt x="107" y="84"/>
                </a:lnTo>
                <a:lnTo>
                  <a:pt x="99" y="88"/>
                </a:lnTo>
                <a:lnTo>
                  <a:pt x="97" y="98"/>
                </a:lnTo>
                <a:lnTo>
                  <a:pt x="91" y="104"/>
                </a:lnTo>
                <a:lnTo>
                  <a:pt x="83" y="106"/>
                </a:lnTo>
                <a:lnTo>
                  <a:pt x="78" y="120"/>
                </a:lnTo>
                <a:lnTo>
                  <a:pt x="66" y="122"/>
                </a:lnTo>
                <a:lnTo>
                  <a:pt x="55" y="119"/>
                </a:lnTo>
                <a:lnTo>
                  <a:pt x="49" y="114"/>
                </a:lnTo>
                <a:lnTo>
                  <a:pt x="43" y="114"/>
                </a:lnTo>
                <a:lnTo>
                  <a:pt x="37" y="127"/>
                </a:lnTo>
                <a:lnTo>
                  <a:pt x="24" y="139"/>
                </a:lnTo>
                <a:lnTo>
                  <a:pt x="9" y="138"/>
                </a:lnTo>
                <a:lnTo>
                  <a:pt x="12" y="123"/>
                </a:lnTo>
                <a:lnTo>
                  <a:pt x="5" y="110"/>
                </a:lnTo>
                <a:lnTo>
                  <a:pt x="0" y="10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4" name="Freeform 41"/>
          <p:cNvSpPr>
            <a:spLocks noEditPoints="1"/>
          </p:cNvSpPr>
          <p:nvPr/>
        </p:nvSpPr>
        <p:spPr bwMode="auto">
          <a:xfrm>
            <a:off x="4951413" y="5335588"/>
            <a:ext cx="508000" cy="722312"/>
          </a:xfrm>
          <a:custGeom>
            <a:avLst/>
            <a:gdLst>
              <a:gd name="T0" fmla="*/ 2147483647 w 302"/>
              <a:gd name="T1" fmla="*/ 2147483647 h 430"/>
              <a:gd name="T2" fmla="*/ 2147483647 w 302"/>
              <a:gd name="T3" fmla="*/ 2147483647 h 430"/>
              <a:gd name="T4" fmla="*/ 2147483647 w 302"/>
              <a:gd name="T5" fmla="*/ 2147483647 h 430"/>
              <a:gd name="T6" fmla="*/ 2147483647 w 302"/>
              <a:gd name="T7" fmla="*/ 2147483647 h 430"/>
              <a:gd name="T8" fmla="*/ 2147483647 w 302"/>
              <a:gd name="T9" fmla="*/ 2147483647 h 430"/>
              <a:gd name="T10" fmla="*/ 2147483647 w 302"/>
              <a:gd name="T11" fmla="*/ 2147483647 h 430"/>
              <a:gd name="T12" fmla="*/ 2147483647 w 302"/>
              <a:gd name="T13" fmla="*/ 2147483647 h 430"/>
              <a:gd name="T14" fmla="*/ 2147483647 w 302"/>
              <a:gd name="T15" fmla="*/ 2147483647 h 430"/>
              <a:gd name="T16" fmla="*/ 2147483647 w 302"/>
              <a:gd name="T17" fmla="*/ 2147483647 h 430"/>
              <a:gd name="T18" fmla="*/ 2147483647 w 302"/>
              <a:gd name="T19" fmla="*/ 2147483647 h 430"/>
              <a:gd name="T20" fmla="*/ 2147483647 w 302"/>
              <a:gd name="T21" fmla="*/ 2147483647 h 430"/>
              <a:gd name="T22" fmla="*/ 2147483647 w 302"/>
              <a:gd name="T23" fmla="*/ 2147483647 h 430"/>
              <a:gd name="T24" fmla="*/ 2147483647 w 302"/>
              <a:gd name="T25" fmla="*/ 2147483647 h 430"/>
              <a:gd name="T26" fmla="*/ 2147483647 w 302"/>
              <a:gd name="T27" fmla="*/ 2147483647 h 430"/>
              <a:gd name="T28" fmla="*/ 2147483647 w 302"/>
              <a:gd name="T29" fmla="*/ 2147483647 h 430"/>
              <a:gd name="T30" fmla="*/ 2147483647 w 302"/>
              <a:gd name="T31" fmla="*/ 2147483647 h 430"/>
              <a:gd name="T32" fmla="*/ 2147483647 w 302"/>
              <a:gd name="T33" fmla="*/ 2147483647 h 430"/>
              <a:gd name="T34" fmla="*/ 2147483647 w 302"/>
              <a:gd name="T35" fmla="*/ 2147483647 h 430"/>
              <a:gd name="T36" fmla="*/ 0 w 302"/>
              <a:gd name="T37" fmla="*/ 2147483647 h 430"/>
              <a:gd name="T38" fmla="*/ 2147483647 w 302"/>
              <a:gd name="T39" fmla="*/ 2147483647 h 430"/>
              <a:gd name="T40" fmla="*/ 2147483647 w 302"/>
              <a:gd name="T41" fmla="*/ 2147483647 h 430"/>
              <a:gd name="T42" fmla="*/ 2147483647 w 302"/>
              <a:gd name="T43" fmla="*/ 2147483647 h 430"/>
              <a:gd name="T44" fmla="*/ 2147483647 w 302"/>
              <a:gd name="T45" fmla="*/ 2147483647 h 430"/>
              <a:gd name="T46" fmla="*/ 2147483647 w 302"/>
              <a:gd name="T47" fmla="*/ 2147483647 h 430"/>
              <a:gd name="T48" fmla="*/ 2147483647 w 302"/>
              <a:gd name="T49" fmla="*/ 2147483647 h 430"/>
              <a:gd name="T50" fmla="*/ 2147483647 w 302"/>
              <a:gd name="T51" fmla="*/ 2147483647 h 430"/>
              <a:gd name="T52" fmla="*/ 2147483647 w 302"/>
              <a:gd name="T53" fmla="*/ 2147483647 h 430"/>
              <a:gd name="T54" fmla="*/ 2147483647 w 302"/>
              <a:gd name="T55" fmla="*/ 2147483647 h 430"/>
              <a:gd name="T56" fmla="*/ 2147483647 w 302"/>
              <a:gd name="T57" fmla="*/ 2147483647 h 430"/>
              <a:gd name="T58" fmla="*/ 2147483647 w 302"/>
              <a:gd name="T59" fmla="*/ 2147483647 h 430"/>
              <a:gd name="T60" fmla="*/ 2147483647 w 302"/>
              <a:gd name="T61" fmla="*/ 2147483647 h 430"/>
              <a:gd name="T62" fmla="*/ 2147483647 w 302"/>
              <a:gd name="T63" fmla="*/ 2147483647 h 430"/>
              <a:gd name="T64" fmla="*/ 2147483647 w 302"/>
              <a:gd name="T65" fmla="*/ 2147483647 h 430"/>
              <a:gd name="T66" fmla="*/ 2147483647 w 302"/>
              <a:gd name="T67" fmla="*/ 2147483647 h 430"/>
              <a:gd name="T68" fmla="*/ 2147483647 w 302"/>
              <a:gd name="T69" fmla="*/ 2147483647 h 430"/>
              <a:gd name="T70" fmla="*/ 2147483647 w 302"/>
              <a:gd name="T71" fmla="*/ 2147483647 h 430"/>
              <a:gd name="T72" fmla="*/ 2147483647 w 302"/>
              <a:gd name="T73" fmla="*/ 2147483647 h 430"/>
              <a:gd name="T74" fmla="*/ 2147483647 w 302"/>
              <a:gd name="T75" fmla="*/ 2147483647 h 430"/>
              <a:gd name="T76" fmla="*/ 2147483647 w 302"/>
              <a:gd name="T77" fmla="*/ 2147483647 h 430"/>
              <a:gd name="T78" fmla="*/ 2147483647 w 302"/>
              <a:gd name="T79" fmla="*/ 2147483647 h 430"/>
              <a:gd name="T80" fmla="*/ 2147483647 w 302"/>
              <a:gd name="T81" fmla="*/ 2147483647 h 430"/>
              <a:gd name="T82" fmla="*/ 2147483647 w 302"/>
              <a:gd name="T83" fmla="*/ 2147483647 h 43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02" h="430">
                <a:moveTo>
                  <a:pt x="219" y="58"/>
                </a:moveTo>
                <a:lnTo>
                  <a:pt x="210" y="54"/>
                </a:lnTo>
                <a:lnTo>
                  <a:pt x="203" y="64"/>
                </a:lnTo>
                <a:lnTo>
                  <a:pt x="203" y="71"/>
                </a:lnTo>
                <a:lnTo>
                  <a:pt x="208" y="77"/>
                </a:lnTo>
                <a:lnTo>
                  <a:pt x="213" y="79"/>
                </a:lnTo>
                <a:lnTo>
                  <a:pt x="219" y="79"/>
                </a:lnTo>
                <a:lnTo>
                  <a:pt x="220" y="71"/>
                </a:lnTo>
                <a:lnTo>
                  <a:pt x="222" y="72"/>
                </a:lnTo>
                <a:lnTo>
                  <a:pt x="233" y="72"/>
                </a:lnTo>
                <a:lnTo>
                  <a:pt x="225" y="98"/>
                </a:lnTo>
                <a:lnTo>
                  <a:pt x="210" y="112"/>
                </a:lnTo>
                <a:lnTo>
                  <a:pt x="192" y="143"/>
                </a:lnTo>
                <a:lnTo>
                  <a:pt x="162" y="172"/>
                </a:lnTo>
                <a:lnTo>
                  <a:pt x="142" y="184"/>
                </a:lnTo>
                <a:lnTo>
                  <a:pt x="131" y="184"/>
                </a:lnTo>
                <a:lnTo>
                  <a:pt x="131" y="189"/>
                </a:lnTo>
                <a:lnTo>
                  <a:pt x="121" y="188"/>
                </a:lnTo>
                <a:lnTo>
                  <a:pt x="118" y="192"/>
                </a:lnTo>
                <a:lnTo>
                  <a:pt x="101" y="188"/>
                </a:lnTo>
                <a:lnTo>
                  <a:pt x="97" y="190"/>
                </a:lnTo>
                <a:lnTo>
                  <a:pt x="86" y="189"/>
                </a:lnTo>
                <a:lnTo>
                  <a:pt x="75" y="195"/>
                </a:lnTo>
                <a:lnTo>
                  <a:pt x="57" y="197"/>
                </a:lnTo>
                <a:lnTo>
                  <a:pt x="50" y="202"/>
                </a:lnTo>
                <a:lnTo>
                  <a:pt x="40" y="199"/>
                </a:lnTo>
                <a:lnTo>
                  <a:pt x="40" y="195"/>
                </a:lnTo>
                <a:lnTo>
                  <a:pt x="33" y="195"/>
                </a:lnTo>
                <a:lnTo>
                  <a:pt x="33" y="190"/>
                </a:lnTo>
                <a:lnTo>
                  <a:pt x="28" y="190"/>
                </a:lnTo>
                <a:lnTo>
                  <a:pt x="27" y="194"/>
                </a:lnTo>
                <a:lnTo>
                  <a:pt x="26" y="189"/>
                </a:lnTo>
                <a:lnTo>
                  <a:pt x="28" y="183"/>
                </a:lnTo>
                <a:lnTo>
                  <a:pt x="20" y="169"/>
                </a:lnTo>
                <a:lnTo>
                  <a:pt x="26" y="165"/>
                </a:lnTo>
                <a:lnTo>
                  <a:pt x="25" y="153"/>
                </a:lnTo>
                <a:lnTo>
                  <a:pt x="11" y="127"/>
                </a:lnTo>
                <a:lnTo>
                  <a:pt x="0" y="99"/>
                </a:lnTo>
                <a:lnTo>
                  <a:pt x="9" y="90"/>
                </a:lnTo>
                <a:lnTo>
                  <a:pt x="13" y="95"/>
                </a:lnTo>
                <a:lnTo>
                  <a:pt x="13" y="101"/>
                </a:lnTo>
                <a:lnTo>
                  <a:pt x="24" y="104"/>
                </a:lnTo>
                <a:lnTo>
                  <a:pt x="38" y="105"/>
                </a:lnTo>
                <a:lnTo>
                  <a:pt x="44" y="98"/>
                </a:lnTo>
                <a:lnTo>
                  <a:pt x="50" y="96"/>
                </a:lnTo>
                <a:lnTo>
                  <a:pt x="50" y="39"/>
                </a:lnTo>
                <a:lnTo>
                  <a:pt x="55" y="43"/>
                </a:lnTo>
                <a:lnTo>
                  <a:pt x="62" y="56"/>
                </a:lnTo>
                <a:lnTo>
                  <a:pt x="59" y="71"/>
                </a:lnTo>
                <a:lnTo>
                  <a:pt x="74" y="72"/>
                </a:lnTo>
                <a:lnTo>
                  <a:pt x="87" y="60"/>
                </a:lnTo>
                <a:lnTo>
                  <a:pt x="93" y="47"/>
                </a:lnTo>
                <a:lnTo>
                  <a:pt x="99" y="47"/>
                </a:lnTo>
                <a:lnTo>
                  <a:pt x="105" y="52"/>
                </a:lnTo>
                <a:lnTo>
                  <a:pt x="116" y="55"/>
                </a:lnTo>
                <a:lnTo>
                  <a:pt x="128" y="53"/>
                </a:lnTo>
                <a:lnTo>
                  <a:pt x="133" y="39"/>
                </a:lnTo>
                <a:lnTo>
                  <a:pt x="141" y="37"/>
                </a:lnTo>
                <a:lnTo>
                  <a:pt x="147" y="31"/>
                </a:lnTo>
                <a:lnTo>
                  <a:pt x="149" y="21"/>
                </a:lnTo>
                <a:lnTo>
                  <a:pt x="157" y="17"/>
                </a:lnTo>
                <a:lnTo>
                  <a:pt x="168" y="6"/>
                </a:lnTo>
                <a:lnTo>
                  <a:pt x="183" y="0"/>
                </a:lnTo>
                <a:lnTo>
                  <a:pt x="210" y="3"/>
                </a:lnTo>
                <a:lnTo>
                  <a:pt x="214" y="19"/>
                </a:lnTo>
                <a:lnTo>
                  <a:pt x="220" y="34"/>
                </a:lnTo>
                <a:lnTo>
                  <a:pt x="219" y="58"/>
                </a:lnTo>
                <a:close/>
                <a:moveTo>
                  <a:pt x="175" y="102"/>
                </a:moveTo>
                <a:lnTo>
                  <a:pt x="172" y="99"/>
                </a:lnTo>
                <a:lnTo>
                  <a:pt x="166" y="101"/>
                </a:lnTo>
                <a:lnTo>
                  <a:pt x="149" y="116"/>
                </a:lnTo>
                <a:lnTo>
                  <a:pt x="154" y="127"/>
                </a:lnTo>
                <a:lnTo>
                  <a:pt x="160" y="131"/>
                </a:lnTo>
                <a:lnTo>
                  <a:pt x="164" y="133"/>
                </a:lnTo>
                <a:lnTo>
                  <a:pt x="169" y="125"/>
                </a:lnTo>
                <a:lnTo>
                  <a:pt x="180" y="121"/>
                </a:lnTo>
                <a:lnTo>
                  <a:pt x="180" y="118"/>
                </a:lnTo>
                <a:lnTo>
                  <a:pt x="184" y="111"/>
                </a:lnTo>
                <a:lnTo>
                  <a:pt x="182" y="107"/>
                </a:lnTo>
                <a:lnTo>
                  <a:pt x="175" y="102"/>
                </a:lnTo>
                <a:close/>
                <a:moveTo>
                  <a:pt x="302" y="430"/>
                </a:moveTo>
                <a:lnTo>
                  <a:pt x="299" y="429"/>
                </a:lnTo>
                <a:lnTo>
                  <a:pt x="302" y="428"/>
                </a:lnTo>
                <a:lnTo>
                  <a:pt x="302" y="430"/>
                </a:lnTo>
                <a:close/>
              </a:path>
            </a:pathLst>
          </a:custGeom>
          <a:solidFill>
            <a:srgbClr val="006699"/>
          </a:solidFill>
          <a:ln w="4826" cap="flat" cmpd="sng">
            <a:solidFill>
              <a:schemeClr val="bg2"/>
            </a:solidFill>
            <a:prstDash val="solid"/>
            <a:round/>
            <a:headEnd type="none" w="med" len="med"/>
            <a:tailEnd type="none" w="med" len="med"/>
          </a:ln>
        </p:spPr>
        <p:txBody>
          <a:bodyPr/>
          <a:lstStyle/>
          <a:p>
            <a:endParaRPr lang="en-US"/>
          </a:p>
        </p:txBody>
      </p:sp>
      <p:sp>
        <p:nvSpPr>
          <p:cNvPr id="3115" name="Freeform 42"/>
          <p:cNvSpPr>
            <a:spLocks/>
          </p:cNvSpPr>
          <p:nvPr/>
        </p:nvSpPr>
        <p:spPr bwMode="auto">
          <a:xfrm>
            <a:off x="5202238" y="5500688"/>
            <a:ext cx="58737" cy="58737"/>
          </a:xfrm>
          <a:custGeom>
            <a:avLst/>
            <a:gdLst>
              <a:gd name="T0" fmla="*/ 2147483647 w 35"/>
              <a:gd name="T1" fmla="*/ 2147483647 h 34"/>
              <a:gd name="T2" fmla="*/ 2147483647 w 35"/>
              <a:gd name="T3" fmla="*/ 2147483647 h 34"/>
              <a:gd name="T4" fmla="*/ 2147483647 w 35"/>
              <a:gd name="T5" fmla="*/ 2147483647 h 34"/>
              <a:gd name="T6" fmla="*/ 2147483647 w 35"/>
              <a:gd name="T7" fmla="*/ 2147483647 h 34"/>
              <a:gd name="T8" fmla="*/ 2147483647 w 35"/>
              <a:gd name="T9" fmla="*/ 2147483647 h 34"/>
              <a:gd name="T10" fmla="*/ 2147483647 w 35"/>
              <a:gd name="T11" fmla="*/ 2147483647 h 34"/>
              <a:gd name="T12" fmla="*/ 2147483647 w 35"/>
              <a:gd name="T13" fmla="*/ 2147483647 h 34"/>
              <a:gd name="T14" fmla="*/ 2147483647 w 35"/>
              <a:gd name="T15" fmla="*/ 2147483647 h 34"/>
              <a:gd name="T16" fmla="*/ 2147483647 w 35"/>
              <a:gd name="T17" fmla="*/ 2147483647 h 34"/>
              <a:gd name="T18" fmla="*/ 0 w 35"/>
              <a:gd name="T19" fmla="*/ 2147483647 h 34"/>
              <a:gd name="T20" fmla="*/ 2147483647 w 35"/>
              <a:gd name="T21" fmla="*/ 2147483647 h 34"/>
              <a:gd name="T22" fmla="*/ 2147483647 w 35"/>
              <a:gd name="T23" fmla="*/ 0 h 34"/>
              <a:gd name="T24" fmla="*/ 2147483647 w 35"/>
              <a:gd name="T25" fmla="*/ 2147483647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34">
                <a:moveTo>
                  <a:pt x="26" y="3"/>
                </a:moveTo>
                <a:lnTo>
                  <a:pt x="33" y="8"/>
                </a:lnTo>
                <a:lnTo>
                  <a:pt x="35" y="12"/>
                </a:lnTo>
                <a:lnTo>
                  <a:pt x="31" y="19"/>
                </a:lnTo>
                <a:lnTo>
                  <a:pt x="31" y="22"/>
                </a:lnTo>
                <a:lnTo>
                  <a:pt x="20" y="26"/>
                </a:lnTo>
                <a:lnTo>
                  <a:pt x="15" y="34"/>
                </a:lnTo>
                <a:lnTo>
                  <a:pt x="11" y="32"/>
                </a:lnTo>
                <a:lnTo>
                  <a:pt x="5" y="28"/>
                </a:lnTo>
                <a:lnTo>
                  <a:pt x="0" y="17"/>
                </a:lnTo>
                <a:lnTo>
                  <a:pt x="17" y="2"/>
                </a:lnTo>
                <a:lnTo>
                  <a:pt x="23" y="0"/>
                </a:lnTo>
                <a:lnTo>
                  <a:pt x="26"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6" name="Freeform 43"/>
          <p:cNvSpPr>
            <a:spLocks/>
          </p:cNvSpPr>
          <p:nvPr/>
        </p:nvSpPr>
        <p:spPr bwMode="auto">
          <a:xfrm>
            <a:off x="4114800" y="4495800"/>
            <a:ext cx="73025" cy="42863"/>
          </a:xfrm>
          <a:custGeom>
            <a:avLst/>
            <a:gdLst>
              <a:gd name="T0" fmla="*/ 0 w 43"/>
              <a:gd name="T1" fmla="*/ 2147483647 h 25"/>
              <a:gd name="T2" fmla="*/ 2147483647 w 43"/>
              <a:gd name="T3" fmla="*/ 2147483647 h 25"/>
              <a:gd name="T4" fmla="*/ 2147483647 w 43"/>
              <a:gd name="T5" fmla="*/ 0 h 25"/>
              <a:gd name="T6" fmla="*/ 2147483647 w 43"/>
              <a:gd name="T7" fmla="*/ 0 h 25"/>
              <a:gd name="T8" fmla="*/ 2147483647 w 43"/>
              <a:gd name="T9" fmla="*/ 2147483647 h 25"/>
              <a:gd name="T10" fmla="*/ 2147483647 w 43"/>
              <a:gd name="T11" fmla="*/ 2147483647 h 25"/>
              <a:gd name="T12" fmla="*/ 2147483647 w 43"/>
              <a:gd name="T13" fmla="*/ 2147483647 h 25"/>
              <a:gd name="T14" fmla="*/ 2147483647 w 43"/>
              <a:gd name="T15" fmla="*/ 2147483647 h 25"/>
              <a:gd name="T16" fmla="*/ 2147483647 w 43"/>
              <a:gd name="T17" fmla="*/ 2147483647 h 25"/>
              <a:gd name="T18" fmla="*/ 2147483647 w 43"/>
              <a:gd name="T19" fmla="*/ 2147483647 h 25"/>
              <a:gd name="T20" fmla="*/ 2147483647 w 43"/>
              <a:gd name="T21" fmla="*/ 2147483647 h 25"/>
              <a:gd name="T22" fmla="*/ 2147483647 w 43"/>
              <a:gd name="T23" fmla="*/ 2147483647 h 25"/>
              <a:gd name="T24" fmla="*/ 2147483647 w 43"/>
              <a:gd name="T25" fmla="*/ 2147483647 h 25"/>
              <a:gd name="T26" fmla="*/ 2147483647 w 43"/>
              <a:gd name="T27" fmla="*/ 2147483647 h 25"/>
              <a:gd name="T28" fmla="*/ 2147483647 w 43"/>
              <a:gd name="T29" fmla="*/ 2147483647 h 25"/>
              <a:gd name="T30" fmla="*/ 2147483647 w 43"/>
              <a:gd name="T31" fmla="*/ 2147483647 h 25"/>
              <a:gd name="T32" fmla="*/ 2147483647 w 43"/>
              <a:gd name="T33" fmla="*/ 2147483647 h 25"/>
              <a:gd name="T34" fmla="*/ 2147483647 w 43"/>
              <a:gd name="T35" fmla="*/ 2147483647 h 25"/>
              <a:gd name="T36" fmla="*/ 2147483647 w 43"/>
              <a:gd name="T37" fmla="*/ 2147483647 h 25"/>
              <a:gd name="T38" fmla="*/ 2147483647 w 43"/>
              <a:gd name="T39" fmla="*/ 2147483647 h 25"/>
              <a:gd name="T40" fmla="*/ 2147483647 w 43"/>
              <a:gd name="T41" fmla="*/ 2147483647 h 25"/>
              <a:gd name="T42" fmla="*/ 2147483647 w 43"/>
              <a:gd name="T43" fmla="*/ 2147483647 h 25"/>
              <a:gd name="T44" fmla="*/ 2147483647 w 43"/>
              <a:gd name="T45" fmla="*/ 2147483647 h 25"/>
              <a:gd name="T46" fmla="*/ 2147483647 w 43"/>
              <a:gd name="T47" fmla="*/ 2147483647 h 25"/>
              <a:gd name="T48" fmla="*/ 2147483647 w 43"/>
              <a:gd name="T49" fmla="*/ 2147483647 h 25"/>
              <a:gd name="T50" fmla="*/ 2147483647 w 43"/>
              <a:gd name="T51" fmla="*/ 2147483647 h 25"/>
              <a:gd name="T52" fmla="*/ 2147483647 w 43"/>
              <a:gd name="T53" fmla="*/ 2147483647 h 25"/>
              <a:gd name="T54" fmla="*/ 2147483647 w 43"/>
              <a:gd name="T55" fmla="*/ 2147483647 h 25"/>
              <a:gd name="T56" fmla="*/ 0 w 43"/>
              <a:gd name="T57" fmla="*/ 2147483647 h 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 h="25">
                <a:moveTo>
                  <a:pt x="0" y="5"/>
                </a:moveTo>
                <a:lnTo>
                  <a:pt x="14" y="3"/>
                </a:lnTo>
                <a:lnTo>
                  <a:pt x="21" y="0"/>
                </a:lnTo>
                <a:lnTo>
                  <a:pt x="43" y="0"/>
                </a:lnTo>
                <a:lnTo>
                  <a:pt x="43" y="5"/>
                </a:lnTo>
                <a:lnTo>
                  <a:pt x="39" y="8"/>
                </a:lnTo>
                <a:lnTo>
                  <a:pt x="43" y="10"/>
                </a:lnTo>
                <a:lnTo>
                  <a:pt x="43" y="14"/>
                </a:lnTo>
                <a:lnTo>
                  <a:pt x="29" y="17"/>
                </a:lnTo>
                <a:lnTo>
                  <a:pt x="24" y="25"/>
                </a:lnTo>
                <a:lnTo>
                  <a:pt x="24" y="21"/>
                </a:lnTo>
                <a:lnTo>
                  <a:pt x="21" y="24"/>
                </a:lnTo>
                <a:lnTo>
                  <a:pt x="21" y="21"/>
                </a:lnTo>
                <a:lnTo>
                  <a:pt x="18" y="21"/>
                </a:lnTo>
                <a:lnTo>
                  <a:pt x="20" y="18"/>
                </a:lnTo>
                <a:lnTo>
                  <a:pt x="17" y="20"/>
                </a:lnTo>
                <a:lnTo>
                  <a:pt x="20" y="16"/>
                </a:lnTo>
                <a:lnTo>
                  <a:pt x="24" y="16"/>
                </a:lnTo>
                <a:lnTo>
                  <a:pt x="20" y="14"/>
                </a:lnTo>
                <a:lnTo>
                  <a:pt x="18" y="16"/>
                </a:lnTo>
                <a:lnTo>
                  <a:pt x="16" y="14"/>
                </a:lnTo>
                <a:lnTo>
                  <a:pt x="18" y="12"/>
                </a:lnTo>
                <a:lnTo>
                  <a:pt x="10" y="14"/>
                </a:lnTo>
                <a:lnTo>
                  <a:pt x="14" y="10"/>
                </a:lnTo>
                <a:lnTo>
                  <a:pt x="6" y="11"/>
                </a:lnTo>
                <a:lnTo>
                  <a:pt x="5" y="8"/>
                </a:lnTo>
                <a:lnTo>
                  <a:pt x="9" y="5"/>
                </a:lnTo>
                <a:lnTo>
                  <a:pt x="3" y="8"/>
                </a:lnTo>
                <a:lnTo>
                  <a:pt x="0" y="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7" name="Freeform 44"/>
          <p:cNvSpPr>
            <a:spLocks/>
          </p:cNvSpPr>
          <p:nvPr/>
        </p:nvSpPr>
        <p:spPr bwMode="auto">
          <a:xfrm>
            <a:off x="4579938" y="4498975"/>
            <a:ext cx="73025" cy="147638"/>
          </a:xfrm>
          <a:custGeom>
            <a:avLst/>
            <a:gdLst>
              <a:gd name="T0" fmla="*/ 2147483647 w 43"/>
              <a:gd name="T1" fmla="*/ 2147483647 h 88"/>
              <a:gd name="T2" fmla="*/ 2147483647 w 43"/>
              <a:gd name="T3" fmla="*/ 2147483647 h 88"/>
              <a:gd name="T4" fmla="*/ 2147483647 w 43"/>
              <a:gd name="T5" fmla="*/ 2147483647 h 88"/>
              <a:gd name="T6" fmla="*/ 2147483647 w 43"/>
              <a:gd name="T7" fmla="*/ 2147483647 h 88"/>
              <a:gd name="T8" fmla="*/ 2147483647 w 43"/>
              <a:gd name="T9" fmla="*/ 2147483647 h 88"/>
              <a:gd name="T10" fmla="*/ 2147483647 w 43"/>
              <a:gd name="T11" fmla="*/ 0 h 88"/>
              <a:gd name="T12" fmla="*/ 2147483647 w 43"/>
              <a:gd name="T13" fmla="*/ 2147483647 h 88"/>
              <a:gd name="T14" fmla="*/ 2147483647 w 43"/>
              <a:gd name="T15" fmla="*/ 2147483647 h 88"/>
              <a:gd name="T16" fmla="*/ 2147483647 w 43"/>
              <a:gd name="T17" fmla="*/ 2147483647 h 88"/>
              <a:gd name="T18" fmla="*/ 2147483647 w 43"/>
              <a:gd name="T19" fmla="*/ 2147483647 h 88"/>
              <a:gd name="T20" fmla="*/ 2147483647 w 43"/>
              <a:gd name="T21" fmla="*/ 2147483647 h 88"/>
              <a:gd name="T22" fmla="*/ 2147483647 w 43"/>
              <a:gd name="T23" fmla="*/ 2147483647 h 88"/>
              <a:gd name="T24" fmla="*/ 2147483647 w 43"/>
              <a:gd name="T25" fmla="*/ 2147483647 h 88"/>
              <a:gd name="T26" fmla="*/ 2147483647 w 43"/>
              <a:gd name="T27" fmla="*/ 2147483647 h 88"/>
              <a:gd name="T28" fmla="*/ 2147483647 w 43"/>
              <a:gd name="T29" fmla="*/ 2147483647 h 88"/>
              <a:gd name="T30" fmla="*/ 2147483647 w 43"/>
              <a:gd name="T31" fmla="*/ 2147483647 h 88"/>
              <a:gd name="T32" fmla="*/ 2147483647 w 43"/>
              <a:gd name="T33" fmla="*/ 2147483647 h 88"/>
              <a:gd name="T34" fmla="*/ 2147483647 w 43"/>
              <a:gd name="T35" fmla="*/ 2147483647 h 88"/>
              <a:gd name="T36" fmla="*/ 2147483647 w 43"/>
              <a:gd name="T37" fmla="*/ 2147483647 h 88"/>
              <a:gd name="T38" fmla="*/ 2147483647 w 43"/>
              <a:gd name="T39" fmla="*/ 2147483647 h 88"/>
              <a:gd name="T40" fmla="*/ 2147483647 w 43"/>
              <a:gd name="T41" fmla="*/ 2147483647 h 88"/>
              <a:gd name="T42" fmla="*/ 2147483647 w 43"/>
              <a:gd name="T43" fmla="*/ 2147483647 h 88"/>
              <a:gd name="T44" fmla="*/ 0 w 43"/>
              <a:gd name="T45" fmla="*/ 2147483647 h 88"/>
              <a:gd name="T46" fmla="*/ 2147483647 w 43"/>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3" h="88">
                <a:moveTo>
                  <a:pt x="1" y="20"/>
                </a:moveTo>
                <a:lnTo>
                  <a:pt x="9" y="14"/>
                </a:lnTo>
                <a:lnTo>
                  <a:pt x="17" y="14"/>
                </a:lnTo>
                <a:lnTo>
                  <a:pt x="23" y="8"/>
                </a:lnTo>
                <a:lnTo>
                  <a:pt x="23" y="2"/>
                </a:lnTo>
                <a:lnTo>
                  <a:pt x="29" y="0"/>
                </a:lnTo>
                <a:lnTo>
                  <a:pt x="39" y="10"/>
                </a:lnTo>
                <a:lnTo>
                  <a:pt x="38" y="14"/>
                </a:lnTo>
                <a:lnTo>
                  <a:pt x="42" y="18"/>
                </a:lnTo>
                <a:lnTo>
                  <a:pt x="43" y="26"/>
                </a:lnTo>
                <a:lnTo>
                  <a:pt x="39" y="31"/>
                </a:lnTo>
                <a:lnTo>
                  <a:pt x="40" y="35"/>
                </a:lnTo>
                <a:lnTo>
                  <a:pt x="34" y="42"/>
                </a:lnTo>
                <a:lnTo>
                  <a:pt x="32" y="47"/>
                </a:lnTo>
                <a:lnTo>
                  <a:pt x="28" y="48"/>
                </a:lnTo>
                <a:lnTo>
                  <a:pt x="27" y="86"/>
                </a:lnTo>
                <a:lnTo>
                  <a:pt x="12" y="88"/>
                </a:lnTo>
                <a:lnTo>
                  <a:pt x="14" y="88"/>
                </a:lnTo>
                <a:lnTo>
                  <a:pt x="11" y="77"/>
                </a:lnTo>
                <a:lnTo>
                  <a:pt x="12" y="48"/>
                </a:lnTo>
                <a:lnTo>
                  <a:pt x="8" y="41"/>
                </a:lnTo>
                <a:lnTo>
                  <a:pt x="8" y="35"/>
                </a:lnTo>
                <a:lnTo>
                  <a:pt x="0" y="29"/>
                </a:lnTo>
                <a:lnTo>
                  <a:pt x="1" y="2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8" name="Freeform 45"/>
          <p:cNvSpPr>
            <a:spLocks/>
          </p:cNvSpPr>
          <p:nvPr/>
        </p:nvSpPr>
        <p:spPr bwMode="auto">
          <a:xfrm>
            <a:off x="4572000" y="4527550"/>
            <a:ext cx="46038" cy="120650"/>
          </a:xfrm>
          <a:custGeom>
            <a:avLst/>
            <a:gdLst>
              <a:gd name="T0" fmla="*/ 2147483647 w 28"/>
              <a:gd name="T1" fmla="*/ 2147483647 h 72"/>
              <a:gd name="T2" fmla="*/ 2147483647 w 28"/>
              <a:gd name="T3" fmla="*/ 2147483647 h 72"/>
              <a:gd name="T4" fmla="*/ 2147483647 w 28"/>
              <a:gd name="T5" fmla="*/ 2147483647 h 72"/>
              <a:gd name="T6" fmla="*/ 2147483647 w 28"/>
              <a:gd name="T7" fmla="*/ 2147483647 h 72"/>
              <a:gd name="T8" fmla="*/ 2147483647 w 28"/>
              <a:gd name="T9" fmla="*/ 2147483647 h 72"/>
              <a:gd name="T10" fmla="*/ 2147483647 w 28"/>
              <a:gd name="T11" fmla="*/ 2147483647 h 72"/>
              <a:gd name="T12" fmla="*/ 2147483647 w 28"/>
              <a:gd name="T13" fmla="*/ 2147483647 h 72"/>
              <a:gd name="T14" fmla="*/ 2147483647 w 28"/>
              <a:gd name="T15" fmla="*/ 2147483647 h 72"/>
              <a:gd name="T16" fmla="*/ 2147483647 w 28"/>
              <a:gd name="T17" fmla="*/ 2147483647 h 72"/>
              <a:gd name="T18" fmla="*/ 2147483647 w 28"/>
              <a:gd name="T19" fmla="*/ 2147483647 h 72"/>
              <a:gd name="T20" fmla="*/ 2147483647 w 28"/>
              <a:gd name="T21" fmla="*/ 2147483647 h 72"/>
              <a:gd name="T22" fmla="*/ 0 w 28"/>
              <a:gd name="T23" fmla="*/ 0 h 72"/>
              <a:gd name="T24" fmla="*/ 2147483647 w 28"/>
              <a:gd name="T25" fmla="*/ 2147483647 h 72"/>
              <a:gd name="T26" fmla="*/ 2147483647 w 28"/>
              <a:gd name="T27" fmla="*/ 2147483647 h 72"/>
              <a:gd name="T28" fmla="*/ 2147483647 w 28"/>
              <a:gd name="T29" fmla="*/ 2147483647 h 72"/>
              <a:gd name="T30" fmla="*/ 2147483647 w 28"/>
              <a:gd name="T31" fmla="*/ 2147483647 h 72"/>
              <a:gd name="T32" fmla="*/ 2147483647 w 28"/>
              <a:gd name="T33" fmla="*/ 2147483647 h 72"/>
              <a:gd name="T34" fmla="*/ 2147483647 w 28"/>
              <a:gd name="T35" fmla="*/ 2147483647 h 72"/>
              <a:gd name="T36" fmla="*/ 2147483647 w 28"/>
              <a:gd name="T37" fmla="*/ 2147483647 h 72"/>
              <a:gd name="T38" fmla="*/ 2147483647 w 28"/>
              <a:gd name="T39" fmla="*/ 2147483647 h 72"/>
              <a:gd name="T40" fmla="*/ 2147483647 w 28"/>
              <a:gd name="T41" fmla="*/ 2147483647 h 72"/>
              <a:gd name="T42" fmla="*/ 2147483647 w 28"/>
              <a:gd name="T43" fmla="*/ 2147483647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 h="72">
                <a:moveTo>
                  <a:pt x="19" y="72"/>
                </a:moveTo>
                <a:lnTo>
                  <a:pt x="14" y="67"/>
                </a:lnTo>
                <a:lnTo>
                  <a:pt x="10" y="60"/>
                </a:lnTo>
                <a:lnTo>
                  <a:pt x="13" y="40"/>
                </a:lnTo>
                <a:lnTo>
                  <a:pt x="8" y="34"/>
                </a:lnTo>
                <a:lnTo>
                  <a:pt x="10" y="33"/>
                </a:lnTo>
                <a:lnTo>
                  <a:pt x="10" y="25"/>
                </a:lnTo>
                <a:lnTo>
                  <a:pt x="6" y="24"/>
                </a:lnTo>
                <a:lnTo>
                  <a:pt x="8" y="13"/>
                </a:lnTo>
                <a:lnTo>
                  <a:pt x="2" y="7"/>
                </a:lnTo>
                <a:lnTo>
                  <a:pt x="3" y="1"/>
                </a:lnTo>
                <a:lnTo>
                  <a:pt x="0" y="0"/>
                </a:lnTo>
                <a:lnTo>
                  <a:pt x="10" y="3"/>
                </a:lnTo>
                <a:lnTo>
                  <a:pt x="15" y="2"/>
                </a:lnTo>
                <a:lnTo>
                  <a:pt x="14" y="11"/>
                </a:lnTo>
                <a:lnTo>
                  <a:pt x="22" y="17"/>
                </a:lnTo>
                <a:lnTo>
                  <a:pt x="22" y="23"/>
                </a:lnTo>
                <a:lnTo>
                  <a:pt x="26" y="30"/>
                </a:lnTo>
                <a:lnTo>
                  <a:pt x="25" y="59"/>
                </a:lnTo>
                <a:lnTo>
                  <a:pt x="28" y="70"/>
                </a:lnTo>
                <a:lnTo>
                  <a:pt x="26" y="70"/>
                </a:lnTo>
                <a:lnTo>
                  <a:pt x="19" y="72"/>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19" name="Freeform 46"/>
          <p:cNvSpPr>
            <a:spLocks/>
          </p:cNvSpPr>
          <p:nvPr/>
        </p:nvSpPr>
        <p:spPr bwMode="auto">
          <a:xfrm>
            <a:off x="5083175" y="4991100"/>
            <a:ext cx="277813" cy="238125"/>
          </a:xfrm>
          <a:custGeom>
            <a:avLst/>
            <a:gdLst>
              <a:gd name="T0" fmla="*/ 2147483647 w 166"/>
              <a:gd name="T1" fmla="*/ 2147483647 h 142"/>
              <a:gd name="T2" fmla="*/ 2147483647 w 166"/>
              <a:gd name="T3" fmla="*/ 2147483647 h 142"/>
              <a:gd name="T4" fmla="*/ 0 w 166"/>
              <a:gd name="T5" fmla="*/ 2147483647 h 142"/>
              <a:gd name="T6" fmla="*/ 0 w 166"/>
              <a:gd name="T7" fmla="*/ 2147483647 h 142"/>
              <a:gd name="T8" fmla="*/ 2147483647 w 166"/>
              <a:gd name="T9" fmla="*/ 2147483647 h 142"/>
              <a:gd name="T10" fmla="*/ 2147483647 w 166"/>
              <a:gd name="T11" fmla="*/ 2147483647 h 142"/>
              <a:gd name="T12" fmla="*/ 2147483647 w 166"/>
              <a:gd name="T13" fmla="*/ 2147483647 h 142"/>
              <a:gd name="T14" fmla="*/ 2147483647 w 166"/>
              <a:gd name="T15" fmla="*/ 2147483647 h 142"/>
              <a:gd name="T16" fmla="*/ 2147483647 w 166"/>
              <a:gd name="T17" fmla="*/ 2147483647 h 142"/>
              <a:gd name="T18" fmla="*/ 2147483647 w 166"/>
              <a:gd name="T19" fmla="*/ 2147483647 h 142"/>
              <a:gd name="T20" fmla="*/ 2147483647 w 166"/>
              <a:gd name="T21" fmla="*/ 2147483647 h 142"/>
              <a:gd name="T22" fmla="*/ 2147483647 w 166"/>
              <a:gd name="T23" fmla="*/ 2147483647 h 142"/>
              <a:gd name="T24" fmla="*/ 2147483647 w 166"/>
              <a:gd name="T25" fmla="*/ 2147483647 h 142"/>
              <a:gd name="T26" fmla="*/ 2147483647 w 166"/>
              <a:gd name="T27" fmla="*/ 2147483647 h 142"/>
              <a:gd name="T28" fmla="*/ 2147483647 w 166"/>
              <a:gd name="T29" fmla="*/ 2147483647 h 142"/>
              <a:gd name="T30" fmla="*/ 2147483647 w 166"/>
              <a:gd name="T31" fmla="*/ 2147483647 h 142"/>
              <a:gd name="T32" fmla="*/ 2147483647 w 166"/>
              <a:gd name="T33" fmla="*/ 2147483647 h 142"/>
              <a:gd name="T34" fmla="*/ 2147483647 w 166"/>
              <a:gd name="T35" fmla="*/ 2147483647 h 142"/>
              <a:gd name="T36" fmla="*/ 2147483647 w 166"/>
              <a:gd name="T37" fmla="*/ 2147483647 h 142"/>
              <a:gd name="T38" fmla="*/ 2147483647 w 166"/>
              <a:gd name="T39" fmla="*/ 2147483647 h 142"/>
              <a:gd name="T40" fmla="*/ 2147483647 w 166"/>
              <a:gd name="T41" fmla="*/ 2147483647 h 142"/>
              <a:gd name="T42" fmla="*/ 2147483647 w 166"/>
              <a:gd name="T43" fmla="*/ 2147483647 h 142"/>
              <a:gd name="T44" fmla="*/ 2147483647 w 166"/>
              <a:gd name="T45" fmla="*/ 2147483647 h 142"/>
              <a:gd name="T46" fmla="*/ 2147483647 w 166"/>
              <a:gd name="T47" fmla="*/ 2147483647 h 142"/>
              <a:gd name="T48" fmla="*/ 2147483647 w 166"/>
              <a:gd name="T49" fmla="*/ 2147483647 h 142"/>
              <a:gd name="T50" fmla="*/ 2147483647 w 166"/>
              <a:gd name="T51" fmla="*/ 2147483647 h 142"/>
              <a:gd name="T52" fmla="*/ 2147483647 w 166"/>
              <a:gd name="T53" fmla="*/ 2147483647 h 142"/>
              <a:gd name="T54" fmla="*/ 2147483647 w 166"/>
              <a:gd name="T55" fmla="*/ 2147483647 h 142"/>
              <a:gd name="T56" fmla="*/ 2147483647 w 166"/>
              <a:gd name="T57" fmla="*/ 2147483647 h 142"/>
              <a:gd name="T58" fmla="*/ 2147483647 w 166"/>
              <a:gd name="T59" fmla="*/ 2147483647 h 142"/>
              <a:gd name="T60" fmla="*/ 2147483647 w 166"/>
              <a:gd name="T61" fmla="*/ 2147483647 h 142"/>
              <a:gd name="T62" fmla="*/ 2147483647 w 166"/>
              <a:gd name="T63" fmla="*/ 2147483647 h 142"/>
              <a:gd name="T64" fmla="*/ 2147483647 w 166"/>
              <a:gd name="T65" fmla="*/ 2147483647 h 142"/>
              <a:gd name="T66" fmla="*/ 2147483647 w 166"/>
              <a:gd name="T67" fmla="*/ 0 h 142"/>
              <a:gd name="T68" fmla="*/ 2147483647 w 166"/>
              <a:gd name="T69" fmla="*/ 2147483647 h 142"/>
              <a:gd name="T70" fmla="*/ 2147483647 w 166"/>
              <a:gd name="T71" fmla="*/ 2147483647 h 142"/>
              <a:gd name="T72" fmla="*/ 2147483647 w 166"/>
              <a:gd name="T73" fmla="*/ 2147483647 h 142"/>
              <a:gd name="T74" fmla="*/ 2147483647 w 166"/>
              <a:gd name="T75" fmla="*/ 2147483647 h 142"/>
              <a:gd name="T76" fmla="*/ 2147483647 w 166"/>
              <a:gd name="T77" fmla="*/ 2147483647 h 142"/>
              <a:gd name="T78" fmla="*/ 2147483647 w 166"/>
              <a:gd name="T79" fmla="*/ 2147483647 h 142"/>
              <a:gd name="T80" fmla="*/ 2147483647 w 166"/>
              <a:gd name="T81" fmla="*/ 2147483647 h 142"/>
              <a:gd name="T82" fmla="*/ 2147483647 w 166"/>
              <a:gd name="T83" fmla="*/ 2147483647 h 142"/>
              <a:gd name="T84" fmla="*/ 2147483647 w 166"/>
              <a:gd name="T85" fmla="*/ 2147483647 h 142"/>
              <a:gd name="T86" fmla="*/ 2147483647 w 166"/>
              <a:gd name="T87" fmla="*/ 2147483647 h 142"/>
              <a:gd name="T88" fmla="*/ 2147483647 w 166"/>
              <a:gd name="T89" fmla="*/ 2147483647 h 142"/>
              <a:gd name="T90" fmla="*/ 2147483647 w 166"/>
              <a:gd name="T91" fmla="*/ 2147483647 h 142"/>
              <a:gd name="T92" fmla="*/ 2147483647 w 166"/>
              <a:gd name="T93" fmla="*/ 2147483647 h 142"/>
              <a:gd name="T94" fmla="*/ 2147483647 w 166"/>
              <a:gd name="T95" fmla="*/ 2147483647 h 142"/>
              <a:gd name="T96" fmla="*/ 2147483647 w 166"/>
              <a:gd name="T97" fmla="*/ 2147483647 h 142"/>
              <a:gd name="T98" fmla="*/ 2147483647 w 166"/>
              <a:gd name="T99" fmla="*/ 2147483647 h 142"/>
              <a:gd name="T100" fmla="*/ 2147483647 w 166"/>
              <a:gd name="T101" fmla="*/ 2147483647 h 142"/>
              <a:gd name="T102" fmla="*/ 2147483647 w 166"/>
              <a:gd name="T103" fmla="*/ 2147483647 h 142"/>
              <a:gd name="T104" fmla="*/ 2147483647 w 166"/>
              <a:gd name="T105" fmla="*/ 2147483647 h 142"/>
              <a:gd name="T106" fmla="*/ 2147483647 w 166"/>
              <a:gd name="T107" fmla="*/ 2147483647 h 142"/>
              <a:gd name="T108" fmla="*/ 2147483647 w 166"/>
              <a:gd name="T109" fmla="*/ 2147483647 h 142"/>
              <a:gd name="T110" fmla="*/ 2147483647 w 166"/>
              <a:gd name="T111" fmla="*/ 2147483647 h 142"/>
              <a:gd name="T112" fmla="*/ 2147483647 w 166"/>
              <a:gd name="T113" fmla="*/ 2147483647 h 142"/>
              <a:gd name="T114" fmla="*/ 2147483647 w 166"/>
              <a:gd name="T115" fmla="*/ 2147483647 h 142"/>
              <a:gd name="T116" fmla="*/ 2147483647 w 166"/>
              <a:gd name="T117" fmla="*/ 2147483647 h 142"/>
              <a:gd name="T118" fmla="*/ 2147483647 w 166"/>
              <a:gd name="T119" fmla="*/ 2147483647 h 142"/>
              <a:gd name="T120" fmla="*/ 2147483647 w 166"/>
              <a:gd name="T121" fmla="*/ 2147483647 h 142"/>
              <a:gd name="T122" fmla="*/ 2147483647 w 166"/>
              <a:gd name="T123" fmla="*/ 2147483647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6" h="142">
                <a:moveTo>
                  <a:pt x="21" y="136"/>
                </a:moveTo>
                <a:lnTo>
                  <a:pt x="3" y="120"/>
                </a:lnTo>
                <a:lnTo>
                  <a:pt x="0" y="115"/>
                </a:lnTo>
                <a:lnTo>
                  <a:pt x="0" y="69"/>
                </a:lnTo>
                <a:lnTo>
                  <a:pt x="29" y="69"/>
                </a:lnTo>
                <a:lnTo>
                  <a:pt x="27" y="65"/>
                </a:lnTo>
                <a:lnTo>
                  <a:pt x="29" y="59"/>
                </a:lnTo>
                <a:lnTo>
                  <a:pt x="29" y="38"/>
                </a:lnTo>
                <a:lnTo>
                  <a:pt x="34" y="41"/>
                </a:lnTo>
                <a:lnTo>
                  <a:pt x="35" y="46"/>
                </a:lnTo>
                <a:lnTo>
                  <a:pt x="48" y="43"/>
                </a:lnTo>
                <a:lnTo>
                  <a:pt x="48" y="49"/>
                </a:lnTo>
                <a:lnTo>
                  <a:pt x="57" y="53"/>
                </a:lnTo>
                <a:lnTo>
                  <a:pt x="69" y="54"/>
                </a:lnTo>
                <a:lnTo>
                  <a:pt x="72" y="48"/>
                </a:lnTo>
                <a:lnTo>
                  <a:pt x="74" y="48"/>
                </a:lnTo>
                <a:lnTo>
                  <a:pt x="80" y="58"/>
                </a:lnTo>
                <a:lnTo>
                  <a:pt x="91" y="62"/>
                </a:lnTo>
                <a:lnTo>
                  <a:pt x="99" y="74"/>
                </a:lnTo>
                <a:lnTo>
                  <a:pt x="108" y="72"/>
                </a:lnTo>
                <a:lnTo>
                  <a:pt x="109" y="74"/>
                </a:lnTo>
                <a:lnTo>
                  <a:pt x="111" y="75"/>
                </a:lnTo>
                <a:lnTo>
                  <a:pt x="111" y="57"/>
                </a:lnTo>
                <a:lnTo>
                  <a:pt x="106" y="58"/>
                </a:lnTo>
                <a:lnTo>
                  <a:pt x="106" y="61"/>
                </a:lnTo>
                <a:lnTo>
                  <a:pt x="100" y="59"/>
                </a:lnTo>
                <a:lnTo>
                  <a:pt x="90" y="48"/>
                </a:lnTo>
                <a:lnTo>
                  <a:pt x="95" y="35"/>
                </a:lnTo>
                <a:lnTo>
                  <a:pt x="94" y="29"/>
                </a:lnTo>
                <a:lnTo>
                  <a:pt x="95" y="23"/>
                </a:lnTo>
                <a:lnTo>
                  <a:pt x="91" y="15"/>
                </a:lnTo>
                <a:lnTo>
                  <a:pt x="98" y="9"/>
                </a:lnTo>
                <a:lnTo>
                  <a:pt x="98" y="4"/>
                </a:lnTo>
                <a:lnTo>
                  <a:pt x="124" y="0"/>
                </a:lnTo>
                <a:lnTo>
                  <a:pt x="128" y="5"/>
                </a:lnTo>
                <a:lnTo>
                  <a:pt x="133" y="6"/>
                </a:lnTo>
                <a:lnTo>
                  <a:pt x="141" y="12"/>
                </a:lnTo>
                <a:lnTo>
                  <a:pt x="155" y="17"/>
                </a:lnTo>
                <a:lnTo>
                  <a:pt x="156" y="20"/>
                </a:lnTo>
                <a:lnTo>
                  <a:pt x="159" y="20"/>
                </a:lnTo>
                <a:lnTo>
                  <a:pt x="160" y="26"/>
                </a:lnTo>
                <a:lnTo>
                  <a:pt x="166" y="34"/>
                </a:lnTo>
                <a:lnTo>
                  <a:pt x="159" y="38"/>
                </a:lnTo>
                <a:lnTo>
                  <a:pt x="162" y="42"/>
                </a:lnTo>
                <a:lnTo>
                  <a:pt x="159" y="46"/>
                </a:lnTo>
                <a:lnTo>
                  <a:pt x="160" y="56"/>
                </a:lnTo>
                <a:lnTo>
                  <a:pt x="164" y="59"/>
                </a:lnTo>
                <a:lnTo>
                  <a:pt x="156" y="63"/>
                </a:lnTo>
                <a:lnTo>
                  <a:pt x="156" y="72"/>
                </a:lnTo>
                <a:lnTo>
                  <a:pt x="151" y="77"/>
                </a:lnTo>
                <a:lnTo>
                  <a:pt x="159" y="83"/>
                </a:lnTo>
                <a:lnTo>
                  <a:pt x="117" y="97"/>
                </a:lnTo>
                <a:lnTo>
                  <a:pt x="120" y="107"/>
                </a:lnTo>
                <a:lnTo>
                  <a:pt x="107" y="107"/>
                </a:lnTo>
                <a:lnTo>
                  <a:pt x="98" y="112"/>
                </a:lnTo>
                <a:lnTo>
                  <a:pt x="96" y="120"/>
                </a:lnTo>
                <a:lnTo>
                  <a:pt x="83" y="126"/>
                </a:lnTo>
                <a:lnTo>
                  <a:pt x="71" y="141"/>
                </a:lnTo>
                <a:lnTo>
                  <a:pt x="67" y="142"/>
                </a:lnTo>
                <a:lnTo>
                  <a:pt x="46" y="138"/>
                </a:lnTo>
                <a:lnTo>
                  <a:pt x="38" y="134"/>
                </a:lnTo>
                <a:lnTo>
                  <a:pt x="21" y="13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0" name="Freeform 47"/>
          <p:cNvSpPr>
            <a:spLocks noEditPoints="1"/>
          </p:cNvSpPr>
          <p:nvPr/>
        </p:nvSpPr>
        <p:spPr bwMode="auto">
          <a:xfrm>
            <a:off x="5337175" y="5019675"/>
            <a:ext cx="77788" cy="187325"/>
          </a:xfrm>
          <a:custGeom>
            <a:avLst/>
            <a:gdLst>
              <a:gd name="T0" fmla="*/ 2147483647 w 46"/>
              <a:gd name="T1" fmla="*/ 2147483647 h 112"/>
              <a:gd name="T2" fmla="*/ 0 w 46"/>
              <a:gd name="T3" fmla="*/ 2147483647 h 112"/>
              <a:gd name="T4" fmla="*/ 2147483647 w 46"/>
              <a:gd name="T5" fmla="*/ 2147483647 h 112"/>
              <a:gd name="T6" fmla="*/ 2147483647 w 46"/>
              <a:gd name="T7" fmla="*/ 2147483647 h 112"/>
              <a:gd name="T8" fmla="*/ 2147483647 w 46"/>
              <a:gd name="T9" fmla="*/ 2147483647 h 112"/>
              <a:gd name="T10" fmla="*/ 2147483647 w 46"/>
              <a:gd name="T11" fmla="*/ 2147483647 h 112"/>
              <a:gd name="T12" fmla="*/ 2147483647 w 46"/>
              <a:gd name="T13" fmla="*/ 2147483647 h 112"/>
              <a:gd name="T14" fmla="*/ 2147483647 w 46"/>
              <a:gd name="T15" fmla="*/ 2147483647 h 112"/>
              <a:gd name="T16" fmla="*/ 2147483647 w 46"/>
              <a:gd name="T17" fmla="*/ 2147483647 h 112"/>
              <a:gd name="T18" fmla="*/ 2147483647 w 46"/>
              <a:gd name="T19" fmla="*/ 2147483647 h 112"/>
              <a:gd name="T20" fmla="*/ 2147483647 w 46"/>
              <a:gd name="T21" fmla="*/ 2147483647 h 112"/>
              <a:gd name="T22" fmla="*/ 2147483647 w 46"/>
              <a:gd name="T23" fmla="*/ 2147483647 h 112"/>
              <a:gd name="T24" fmla="*/ 2147483647 w 46"/>
              <a:gd name="T25" fmla="*/ 2147483647 h 112"/>
              <a:gd name="T26" fmla="*/ 2147483647 w 46"/>
              <a:gd name="T27" fmla="*/ 0 h 112"/>
              <a:gd name="T28" fmla="*/ 2147483647 w 46"/>
              <a:gd name="T29" fmla="*/ 2147483647 h 112"/>
              <a:gd name="T30" fmla="*/ 2147483647 w 46"/>
              <a:gd name="T31" fmla="*/ 2147483647 h 112"/>
              <a:gd name="T32" fmla="*/ 2147483647 w 46"/>
              <a:gd name="T33" fmla="*/ 2147483647 h 112"/>
              <a:gd name="T34" fmla="*/ 2147483647 w 46"/>
              <a:gd name="T35" fmla="*/ 2147483647 h 112"/>
              <a:gd name="T36" fmla="*/ 2147483647 w 46"/>
              <a:gd name="T37" fmla="*/ 2147483647 h 112"/>
              <a:gd name="T38" fmla="*/ 2147483647 w 46"/>
              <a:gd name="T39" fmla="*/ 2147483647 h 112"/>
              <a:gd name="T40" fmla="*/ 2147483647 w 46"/>
              <a:gd name="T41" fmla="*/ 2147483647 h 112"/>
              <a:gd name="T42" fmla="*/ 2147483647 w 46"/>
              <a:gd name="T43" fmla="*/ 2147483647 h 112"/>
              <a:gd name="T44" fmla="*/ 2147483647 w 46"/>
              <a:gd name="T45" fmla="*/ 2147483647 h 112"/>
              <a:gd name="T46" fmla="*/ 2147483647 w 46"/>
              <a:gd name="T47" fmla="*/ 2147483647 h 112"/>
              <a:gd name="T48" fmla="*/ 2147483647 w 46"/>
              <a:gd name="T49" fmla="*/ 2147483647 h 112"/>
              <a:gd name="T50" fmla="*/ 2147483647 w 46"/>
              <a:gd name="T51" fmla="*/ 2147483647 h 112"/>
              <a:gd name="T52" fmla="*/ 2147483647 w 46"/>
              <a:gd name="T53" fmla="*/ 2147483647 h 112"/>
              <a:gd name="T54" fmla="*/ 2147483647 w 46"/>
              <a:gd name="T55" fmla="*/ 2147483647 h 112"/>
              <a:gd name="T56" fmla="*/ 2147483647 w 46"/>
              <a:gd name="T57" fmla="*/ 2147483647 h 112"/>
              <a:gd name="T58" fmla="*/ 2147483647 w 46"/>
              <a:gd name="T59" fmla="*/ 2147483647 h 112"/>
              <a:gd name="T60" fmla="*/ 2147483647 w 46"/>
              <a:gd name="T61" fmla="*/ 2147483647 h 112"/>
              <a:gd name="T62" fmla="*/ 2147483647 w 46"/>
              <a:gd name="T63" fmla="*/ 2147483647 h 112"/>
              <a:gd name="T64" fmla="*/ 2147483647 w 46"/>
              <a:gd name="T65" fmla="*/ 2147483647 h 112"/>
              <a:gd name="T66" fmla="*/ 2147483647 w 46"/>
              <a:gd name="T67" fmla="*/ 2147483647 h 112"/>
              <a:gd name="T68" fmla="*/ 2147483647 w 46"/>
              <a:gd name="T69" fmla="*/ 2147483647 h 112"/>
              <a:gd name="T70" fmla="*/ 2147483647 w 46"/>
              <a:gd name="T71" fmla="*/ 2147483647 h 112"/>
              <a:gd name="T72" fmla="*/ 2147483647 w 46"/>
              <a:gd name="T73" fmla="*/ 2147483647 h 112"/>
              <a:gd name="T74" fmla="*/ 2147483647 w 46"/>
              <a:gd name="T75" fmla="*/ 2147483647 h 112"/>
              <a:gd name="T76" fmla="*/ 2147483647 w 46"/>
              <a:gd name="T77" fmla="*/ 2147483647 h 112"/>
              <a:gd name="T78" fmla="*/ 2147483647 w 46"/>
              <a:gd name="T79" fmla="*/ 2147483647 h 112"/>
              <a:gd name="T80" fmla="*/ 2147483647 w 46"/>
              <a:gd name="T81" fmla="*/ 2147483647 h 112"/>
              <a:gd name="T82" fmla="*/ 2147483647 w 46"/>
              <a:gd name="T83" fmla="*/ 2147483647 h 112"/>
              <a:gd name="T84" fmla="*/ 2147483647 w 46"/>
              <a:gd name="T85" fmla="*/ 2147483647 h 112"/>
              <a:gd name="T86" fmla="*/ 2147483647 w 46"/>
              <a:gd name="T87" fmla="*/ 2147483647 h 112"/>
              <a:gd name="T88" fmla="*/ 2147483647 w 46"/>
              <a:gd name="T89" fmla="*/ 2147483647 h 112"/>
              <a:gd name="T90" fmla="*/ 2147483647 w 46"/>
              <a:gd name="T91" fmla="*/ 2147483647 h 1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 h="112">
                <a:moveTo>
                  <a:pt x="8" y="66"/>
                </a:moveTo>
                <a:lnTo>
                  <a:pt x="0" y="60"/>
                </a:lnTo>
                <a:lnTo>
                  <a:pt x="5" y="55"/>
                </a:lnTo>
                <a:lnTo>
                  <a:pt x="5" y="46"/>
                </a:lnTo>
                <a:lnTo>
                  <a:pt x="13" y="42"/>
                </a:lnTo>
                <a:lnTo>
                  <a:pt x="9" y="39"/>
                </a:lnTo>
                <a:lnTo>
                  <a:pt x="8" y="29"/>
                </a:lnTo>
                <a:lnTo>
                  <a:pt x="11" y="25"/>
                </a:lnTo>
                <a:lnTo>
                  <a:pt x="8" y="21"/>
                </a:lnTo>
                <a:lnTo>
                  <a:pt x="15" y="17"/>
                </a:lnTo>
                <a:lnTo>
                  <a:pt x="9" y="9"/>
                </a:lnTo>
                <a:lnTo>
                  <a:pt x="8" y="3"/>
                </a:lnTo>
                <a:lnTo>
                  <a:pt x="5" y="3"/>
                </a:lnTo>
                <a:lnTo>
                  <a:pt x="4" y="0"/>
                </a:lnTo>
                <a:lnTo>
                  <a:pt x="18" y="4"/>
                </a:lnTo>
                <a:lnTo>
                  <a:pt x="20" y="1"/>
                </a:lnTo>
                <a:lnTo>
                  <a:pt x="24" y="4"/>
                </a:lnTo>
                <a:lnTo>
                  <a:pt x="27" y="9"/>
                </a:lnTo>
                <a:lnTo>
                  <a:pt x="28" y="24"/>
                </a:lnTo>
                <a:lnTo>
                  <a:pt x="33" y="31"/>
                </a:lnTo>
                <a:lnTo>
                  <a:pt x="28" y="31"/>
                </a:lnTo>
                <a:lnTo>
                  <a:pt x="24" y="40"/>
                </a:lnTo>
                <a:lnTo>
                  <a:pt x="27" y="56"/>
                </a:lnTo>
                <a:lnTo>
                  <a:pt x="35" y="61"/>
                </a:lnTo>
                <a:lnTo>
                  <a:pt x="46" y="79"/>
                </a:lnTo>
                <a:lnTo>
                  <a:pt x="45" y="95"/>
                </a:lnTo>
                <a:lnTo>
                  <a:pt x="39" y="97"/>
                </a:lnTo>
                <a:lnTo>
                  <a:pt x="35" y="103"/>
                </a:lnTo>
                <a:lnTo>
                  <a:pt x="38" y="112"/>
                </a:lnTo>
                <a:lnTo>
                  <a:pt x="35" y="112"/>
                </a:lnTo>
                <a:lnTo>
                  <a:pt x="35" y="108"/>
                </a:lnTo>
                <a:lnTo>
                  <a:pt x="26" y="99"/>
                </a:lnTo>
                <a:lnTo>
                  <a:pt x="23" y="94"/>
                </a:lnTo>
                <a:lnTo>
                  <a:pt x="27" y="84"/>
                </a:lnTo>
                <a:lnTo>
                  <a:pt x="27" y="74"/>
                </a:lnTo>
                <a:lnTo>
                  <a:pt x="24" y="72"/>
                </a:lnTo>
                <a:lnTo>
                  <a:pt x="14" y="74"/>
                </a:lnTo>
                <a:lnTo>
                  <a:pt x="8" y="66"/>
                </a:lnTo>
                <a:close/>
                <a:moveTo>
                  <a:pt x="28" y="38"/>
                </a:moveTo>
                <a:lnTo>
                  <a:pt x="28" y="37"/>
                </a:lnTo>
                <a:lnTo>
                  <a:pt x="28" y="38"/>
                </a:lnTo>
                <a:close/>
                <a:moveTo>
                  <a:pt x="30" y="38"/>
                </a:moveTo>
                <a:lnTo>
                  <a:pt x="30" y="38"/>
                </a:lnTo>
                <a:lnTo>
                  <a:pt x="29" y="38"/>
                </a:lnTo>
                <a:lnTo>
                  <a:pt x="30" y="3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1" name="Freeform 48"/>
          <p:cNvSpPr>
            <a:spLocks noEditPoints="1"/>
          </p:cNvSpPr>
          <p:nvPr/>
        </p:nvSpPr>
        <p:spPr bwMode="auto">
          <a:xfrm>
            <a:off x="5280025" y="5043488"/>
            <a:ext cx="250825" cy="411162"/>
          </a:xfrm>
          <a:custGeom>
            <a:avLst/>
            <a:gdLst>
              <a:gd name="T0" fmla="*/ 2147483647 w 150"/>
              <a:gd name="T1" fmla="*/ 2147483647 h 245"/>
              <a:gd name="T2" fmla="*/ 2147483647 w 150"/>
              <a:gd name="T3" fmla="*/ 2147483647 h 245"/>
              <a:gd name="T4" fmla="*/ 2147483647 w 150"/>
              <a:gd name="T5" fmla="*/ 2147483647 h 245"/>
              <a:gd name="T6" fmla="*/ 2147483647 w 150"/>
              <a:gd name="T7" fmla="*/ 2147483647 h 245"/>
              <a:gd name="T8" fmla="*/ 2147483647 w 150"/>
              <a:gd name="T9" fmla="*/ 2147483647 h 245"/>
              <a:gd name="T10" fmla="*/ 2147483647 w 150"/>
              <a:gd name="T11" fmla="*/ 2147483647 h 245"/>
              <a:gd name="T12" fmla="*/ 2147483647 w 150"/>
              <a:gd name="T13" fmla="*/ 2147483647 h 245"/>
              <a:gd name="T14" fmla="*/ 2147483647 w 150"/>
              <a:gd name="T15" fmla="*/ 2147483647 h 245"/>
              <a:gd name="T16" fmla="*/ 2147483647 w 150"/>
              <a:gd name="T17" fmla="*/ 2147483647 h 245"/>
              <a:gd name="T18" fmla="*/ 2147483647 w 150"/>
              <a:gd name="T19" fmla="*/ 2147483647 h 245"/>
              <a:gd name="T20" fmla="*/ 2147483647 w 150"/>
              <a:gd name="T21" fmla="*/ 2147483647 h 245"/>
              <a:gd name="T22" fmla="*/ 0 w 150"/>
              <a:gd name="T23" fmla="*/ 2147483647 h 245"/>
              <a:gd name="T24" fmla="*/ 2147483647 w 150"/>
              <a:gd name="T25" fmla="*/ 2147483647 h 245"/>
              <a:gd name="T26" fmla="*/ 2147483647 w 150"/>
              <a:gd name="T27" fmla="*/ 2147483647 h 245"/>
              <a:gd name="T28" fmla="*/ 2147483647 w 150"/>
              <a:gd name="T29" fmla="*/ 2147483647 h 245"/>
              <a:gd name="T30" fmla="*/ 2147483647 w 150"/>
              <a:gd name="T31" fmla="*/ 2147483647 h 245"/>
              <a:gd name="T32" fmla="*/ 2147483647 w 150"/>
              <a:gd name="T33" fmla="*/ 2147483647 h 245"/>
              <a:gd name="T34" fmla="*/ 2147483647 w 150"/>
              <a:gd name="T35" fmla="*/ 2147483647 h 245"/>
              <a:gd name="T36" fmla="*/ 2147483647 w 150"/>
              <a:gd name="T37" fmla="*/ 2147483647 h 245"/>
              <a:gd name="T38" fmla="*/ 2147483647 w 150"/>
              <a:gd name="T39" fmla="*/ 2147483647 h 245"/>
              <a:gd name="T40" fmla="*/ 2147483647 w 150"/>
              <a:gd name="T41" fmla="*/ 2147483647 h 245"/>
              <a:gd name="T42" fmla="*/ 2147483647 w 150"/>
              <a:gd name="T43" fmla="*/ 2147483647 h 245"/>
              <a:gd name="T44" fmla="*/ 2147483647 w 150"/>
              <a:gd name="T45" fmla="*/ 2147483647 h 245"/>
              <a:gd name="T46" fmla="*/ 2147483647 w 150"/>
              <a:gd name="T47" fmla="*/ 2147483647 h 245"/>
              <a:gd name="T48" fmla="*/ 2147483647 w 150"/>
              <a:gd name="T49" fmla="*/ 2147483647 h 245"/>
              <a:gd name="T50" fmla="*/ 2147483647 w 150"/>
              <a:gd name="T51" fmla="*/ 2147483647 h 245"/>
              <a:gd name="T52" fmla="*/ 2147483647 w 150"/>
              <a:gd name="T53" fmla="*/ 2147483647 h 245"/>
              <a:gd name="T54" fmla="*/ 2147483647 w 150"/>
              <a:gd name="T55" fmla="*/ 2147483647 h 245"/>
              <a:gd name="T56" fmla="*/ 2147483647 w 150"/>
              <a:gd name="T57" fmla="*/ 2147483647 h 245"/>
              <a:gd name="T58" fmla="*/ 2147483647 w 150"/>
              <a:gd name="T59" fmla="*/ 2147483647 h 245"/>
              <a:gd name="T60" fmla="*/ 2147483647 w 150"/>
              <a:gd name="T61" fmla="*/ 2147483647 h 245"/>
              <a:gd name="T62" fmla="*/ 2147483647 w 150"/>
              <a:gd name="T63" fmla="*/ 2147483647 h 245"/>
              <a:gd name="T64" fmla="*/ 2147483647 w 150"/>
              <a:gd name="T65" fmla="*/ 2147483647 h 245"/>
              <a:gd name="T66" fmla="*/ 2147483647 w 150"/>
              <a:gd name="T67" fmla="*/ 2147483647 h 245"/>
              <a:gd name="T68" fmla="*/ 2147483647 w 150"/>
              <a:gd name="T69" fmla="*/ 2147483647 h 245"/>
              <a:gd name="T70" fmla="*/ 2147483647 w 150"/>
              <a:gd name="T71" fmla="*/ 2147483647 h 245"/>
              <a:gd name="T72" fmla="*/ 2147483647 w 150"/>
              <a:gd name="T73" fmla="*/ 2147483647 h 245"/>
              <a:gd name="T74" fmla="*/ 2147483647 w 150"/>
              <a:gd name="T75" fmla="*/ 2147483647 h 245"/>
              <a:gd name="T76" fmla="*/ 2147483647 w 150"/>
              <a:gd name="T77" fmla="*/ 2147483647 h 245"/>
              <a:gd name="T78" fmla="*/ 2147483647 w 150"/>
              <a:gd name="T79" fmla="*/ 2147483647 h 245"/>
              <a:gd name="T80" fmla="*/ 2147483647 w 150"/>
              <a:gd name="T81" fmla="*/ 2147483647 h 245"/>
              <a:gd name="T82" fmla="*/ 2147483647 w 150"/>
              <a:gd name="T83" fmla="*/ 2147483647 h 245"/>
              <a:gd name="T84" fmla="*/ 2147483647 w 150"/>
              <a:gd name="T85" fmla="*/ 2147483647 h 245"/>
              <a:gd name="T86" fmla="*/ 2147483647 w 150"/>
              <a:gd name="T87" fmla="*/ 2147483647 h 245"/>
              <a:gd name="T88" fmla="*/ 2147483647 w 150"/>
              <a:gd name="T89" fmla="*/ 2147483647 h 245"/>
              <a:gd name="T90" fmla="*/ 2147483647 w 150"/>
              <a:gd name="T91" fmla="*/ 2147483647 h 245"/>
              <a:gd name="T92" fmla="*/ 2147483647 w 150"/>
              <a:gd name="T93" fmla="*/ 2147483647 h 245"/>
              <a:gd name="T94" fmla="*/ 2147483647 w 150"/>
              <a:gd name="T95" fmla="*/ 2147483647 h 245"/>
              <a:gd name="T96" fmla="*/ 2147483647 w 150"/>
              <a:gd name="T97" fmla="*/ 2147483647 h 245"/>
              <a:gd name="T98" fmla="*/ 2147483647 w 150"/>
              <a:gd name="T99" fmla="*/ 2147483647 h 245"/>
              <a:gd name="T100" fmla="*/ 2147483647 w 150"/>
              <a:gd name="T101" fmla="*/ 2147483647 h 245"/>
              <a:gd name="T102" fmla="*/ 2147483647 w 150"/>
              <a:gd name="T103" fmla="*/ 2147483647 h 245"/>
              <a:gd name="T104" fmla="*/ 2147483647 w 150"/>
              <a:gd name="T105" fmla="*/ 2147483647 h 2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0" h="245">
                <a:moveTo>
                  <a:pt x="27" y="245"/>
                </a:moveTo>
                <a:lnTo>
                  <a:pt x="24" y="231"/>
                </a:lnTo>
                <a:lnTo>
                  <a:pt x="25" y="207"/>
                </a:lnTo>
                <a:lnTo>
                  <a:pt x="19" y="192"/>
                </a:lnTo>
                <a:lnTo>
                  <a:pt x="15" y="176"/>
                </a:lnTo>
                <a:lnTo>
                  <a:pt x="32" y="159"/>
                </a:lnTo>
                <a:lnTo>
                  <a:pt x="30" y="156"/>
                </a:lnTo>
                <a:lnTo>
                  <a:pt x="32" y="148"/>
                </a:lnTo>
                <a:lnTo>
                  <a:pt x="34" y="148"/>
                </a:lnTo>
                <a:lnTo>
                  <a:pt x="39" y="139"/>
                </a:lnTo>
                <a:lnTo>
                  <a:pt x="40" y="136"/>
                </a:lnTo>
                <a:lnTo>
                  <a:pt x="36" y="131"/>
                </a:lnTo>
                <a:lnTo>
                  <a:pt x="37" y="126"/>
                </a:lnTo>
                <a:lnTo>
                  <a:pt x="35" y="124"/>
                </a:lnTo>
                <a:lnTo>
                  <a:pt x="40" y="114"/>
                </a:lnTo>
                <a:lnTo>
                  <a:pt x="38" y="109"/>
                </a:lnTo>
                <a:lnTo>
                  <a:pt x="39" y="100"/>
                </a:lnTo>
                <a:lnTo>
                  <a:pt x="37" y="94"/>
                </a:lnTo>
                <a:lnTo>
                  <a:pt x="39" y="90"/>
                </a:lnTo>
                <a:lnTo>
                  <a:pt x="24" y="86"/>
                </a:lnTo>
                <a:lnTo>
                  <a:pt x="15" y="80"/>
                </a:lnTo>
                <a:lnTo>
                  <a:pt x="3" y="80"/>
                </a:lnTo>
                <a:lnTo>
                  <a:pt x="3" y="75"/>
                </a:lnTo>
                <a:lnTo>
                  <a:pt x="0" y="65"/>
                </a:lnTo>
                <a:lnTo>
                  <a:pt x="42" y="51"/>
                </a:lnTo>
                <a:lnTo>
                  <a:pt x="48" y="59"/>
                </a:lnTo>
                <a:lnTo>
                  <a:pt x="58" y="57"/>
                </a:lnTo>
                <a:lnTo>
                  <a:pt x="61" y="59"/>
                </a:lnTo>
                <a:lnTo>
                  <a:pt x="61" y="69"/>
                </a:lnTo>
                <a:lnTo>
                  <a:pt x="57" y="79"/>
                </a:lnTo>
                <a:lnTo>
                  <a:pt x="60" y="84"/>
                </a:lnTo>
                <a:lnTo>
                  <a:pt x="69" y="93"/>
                </a:lnTo>
                <a:lnTo>
                  <a:pt x="69" y="97"/>
                </a:lnTo>
                <a:lnTo>
                  <a:pt x="72" y="97"/>
                </a:lnTo>
                <a:lnTo>
                  <a:pt x="69" y="88"/>
                </a:lnTo>
                <a:lnTo>
                  <a:pt x="73" y="82"/>
                </a:lnTo>
                <a:lnTo>
                  <a:pt x="79" y="80"/>
                </a:lnTo>
                <a:lnTo>
                  <a:pt x="80" y="64"/>
                </a:lnTo>
                <a:lnTo>
                  <a:pt x="69" y="46"/>
                </a:lnTo>
                <a:lnTo>
                  <a:pt x="61" y="41"/>
                </a:lnTo>
                <a:lnTo>
                  <a:pt x="58" y="25"/>
                </a:lnTo>
                <a:lnTo>
                  <a:pt x="62" y="16"/>
                </a:lnTo>
                <a:lnTo>
                  <a:pt x="67" y="16"/>
                </a:lnTo>
                <a:lnTo>
                  <a:pt x="76" y="16"/>
                </a:lnTo>
                <a:lnTo>
                  <a:pt x="79" y="14"/>
                </a:lnTo>
                <a:lnTo>
                  <a:pt x="84" y="18"/>
                </a:lnTo>
                <a:lnTo>
                  <a:pt x="90" y="18"/>
                </a:lnTo>
                <a:lnTo>
                  <a:pt x="93" y="16"/>
                </a:lnTo>
                <a:lnTo>
                  <a:pt x="102" y="18"/>
                </a:lnTo>
                <a:lnTo>
                  <a:pt x="107" y="16"/>
                </a:lnTo>
                <a:lnTo>
                  <a:pt x="109" y="12"/>
                </a:lnTo>
                <a:lnTo>
                  <a:pt x="117" y="14"/>
                </a:lnTo>
                <a:lnTo>
                  <a:pt x="122" y="10"/>
                </a:lnTo>
                <a:lnTo>
                  <a:pt x="128" y="10"/>
                </a:lnTo>
                <a:lnTo>
                  <a:pt x="144" y="0"/>
                </a:lnTo>
                <a:lnTo>
                  <a:pt x="147" y="6"/>
                </a:lnTo>
                <a:lnTo>
                  <a:pt x="144" y="12"/>
                </a:lnTo>
                <a:lnTo>
                  <a:pt x="145" y="29"/>
                </a:lnTo>
                <a:lnTo>
                  <a:pt x="147" y="33"/>
                </a:lnTo>
                <a:lnTo>
                  <a:pt x="144" y="36"/>
                </a:lnTo>
                <a:lnTo>
                  <a:pt x="147" y="36"/>
                </a:lnTo>
                <a:lnTo>
                  <a:pt x="147" y="51"/>
                </a:lnTo>
                <a:lnTo>
                  <a:pt x="146" y="53"/>
                </a:lnTo>
                <a:lnTo>
                  <a:pt x="148" y="54"/>
                </a:lnTo>
                <a:lnTo>
                  <a:pt x="147" y="58"/>
                </a:lnTo>
                <a:lnTo>
                  <a:pt x="149" y="57"/>
                </a:lnTo>
                <a:lnTo>
                  <a:pt x="150" y="61"/>
                </a:lnTo>
                <a:lnTo>
                  <a:pt x="145" y="68"/>
                </a:lnTo>
                <a:lnTo>
                  <a:pt x="148" y="69"/>
                </a:lnTo>
                <a:lnTo>
                  <a:pt x="147" y="72"/>
                </a:lnTo>
                <a:lnTo>
                  <a:pt x="134" y="88"/>
                </a:lnTo>
                <a:lnTo>
                  <a:pt x="125" y="94"/>
                </a:lnTo>
                <a:lnTo>
                  <a:pt x="108" y="100"/>
                </a:lnTo>
                <a:lnTo>
                  <a:pt x="95" y="110"/>
                </a:lnTo>
                <a:lnTo>
                  <a:pt x="94" y="107"/>
                </a:lnTo>
                <a:lnTo>
                  <a:pt x="95" y="111"/>
                </a:lnTo>
                <a:lnTo>
                  <a:pt x="85" y="122"/>
                </a:lnTo>
                <a:lnTo>
                  <a:pt x="83" y="121"/>
                </a:lnTo>
                <a:lnTo>
                  <a:pt x="66" y="137"/>
                </a:lnTo>
                <a:lnTo>
                  <a:pt x="62" y="133"/>
                </a:lnTo>
                <a:lnTo>
                  <a:pt x="64" y="137"/>
                </a:lnTo>
                <a:lnTo>
                  <a:pt x="62" y="145"/>
                </a:lnTo>
                <a:lnTo>
                  <a:pt x="69" y="154"/>
                </a:lnTo>
                <a:lnTo>
                  <a:pt x="72" y="175"/>
                </a:lnTo>
                <a:lnTo>
                  <a:pt x="73" y="177"/>
                </a:lnTo>
                <a:lnTo>
                  <a:pt x="73" y="171"/>
                </a:lnTo>
                <a:lnTo>
                  <a:pt x="75" y="173"/>
                </a:lnTo>
                <a:lnTo>
                  <a:pt x="76" y="184"/>
                </a:lnTo>
                <a:lnTo>
                  <a:pt x="72" y="199"/>
                </a:lnTo>
                <a:lnTo>
                  <a:pt x="75" y="197"/>
                </a:lnTo>
                <a:lnTo>
                  <a:pt x="75" y="201"/>
                </a:lnTo>
                <a:lnTo>
                  <a:pt x="68" y="210"/>
                </a:lnTo>
                <a:lnTo>
                  <a:pt x="37" y="225"/>
                </a:lnTo>
                <a:lnTo>
                  <a:pt x="33" y="231"/>
                </a:lnTo>
                <a:lnTo>
                  <a:pt x="37" y="236"/>
                </a:lnTo>
                <a:lnTo>
                  <a:pt x="38" y="232"/>
                </a:lnTo>
                <a:lnTo>
                  <a:pt x="38" y="245"/>
                </a:lnTo>
                <a:lnTo>
                  <a:pt x="27" y="245"/>
                </a:lnTo>
                <a:close/>
                <a:moveTo>
                  <a:pt x="64" y="23"/>
                </a:moveTo>
                <a:lnTo>
                  <a:pt x="63" y="23"/>
                </a:lnTo>
                <a:lnTo>
                  <a:pt x="64" y="23"/>
                </a:lnTo>
                <a:close/>
                <a:moveTo>
                  <a:pt x="62" y="23"/>
                </a:moveTo>
                <a:lnTo>
                  <a:pt x="62" y="22"/>
                </a:lnTo>
                <a:lnTo>
                  <a:pt x="62" y="23"/>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22" name="Freeform 49"/>
          <p:cNvSpPr>
            <a:spLocks noEditPoints="1"/>
          </p:cNvSpPr>
          <p:nvPr/>
        </p:nvSpPr>
        <p:spPr bwMode="auto">
          <a:xfrm>
            <a:off x="4343400" y="4495800"/>
            <a:ext cx="146050" cy="152400"/>
          </a:xfrm>
          <a:custGeom>
            <a:avLst/>
            <a:gdLst>
              <a:gd name="T0" fmla="*/ 2147483647 w 87"/>
              <a:gd name="T1" fmla="*/ 2147483647 h 91"/>
              <a:gd name="T2" fmla="*/ 2147483647 w 87"/>
              <a:gd name="T3" fmla="*/ 2147483647 h 91"/>
              <a:gd name="T4" fmla="*/ 2147483647 w 87"/>
              <a:gd name="T5" fmla="*/ 2147483647 h 91"/>
              <a:gd name="T6" fmla="*/ 2147483647 w 87"/>
              <a:gd name="T7" fmla="*/ 2147483647 h 91"/>
              <a:gd name="T8" fmla="*/ 2147483647 w 87"/>
              <a:gd name="T9" fmla="*/ 2147483647 h 91"/>
              <a:gd name="T10" fmla="*/ 2147483647 w 87"/>
              <a:gd name="T11" fmla="*/ 2147483647 h 91"/>
              <a:gd name="T12" fmla="*/ 2147483647 w 87"/>
              <a:gd name="T13" fmla="*/ 2147483647 h 91"/>
              <a:gd name="T14" fmla="*/ 2147483647 w 87"/>
              <a:gd name="T15" fmla="*/ 2147483647 h 91"/>
              <a:gd name="T16" fmla="*/ 2147483647 w 87"/>
              <a:gd name="T17" fmla="*/ 2147483647 h 91"/>
              <a:gd name="T18" fmla="*/ 2147483647 w 87"/>
              <a:gd name="T19" fmla="*/ 2147483647 h 91"/>
              <a:gd name="T20" fmla="*/ 2147483647 w 87"/>
              <a:gd name="T21" fmla="*/ 2147483647 h 91"/>
              <a:gd name="T22" fmla="*/ 2147483647 w 87"/>
              <a:gd name="T23" fmla="*/ 2147483647 h 91"/>
              <a:gd name="T24" fmla="*/ 2147483647 w 87"/>
              <a:gd name="T25" fmla="*/ 2147483647 h 91"/>
              <a:gd name="T26" fmla="*/ 2147483647 w 87"/>
              <a:gd name="T27" fmla="*/ 2147483647 h 91"/>
              <a:gd name="T28" fmla="*/ 2147483647 w 87"/>
              <a:gd name="T29" fmla="*/ 2147483647 h 91"/>
              <a:gd name="T30" fmla="*/ 2147483647 w 87"/>
              <a:gd name="T31" fmla="*/ 2147483647 h 91"/>
              <a:gd name="T32" fmla="*/ 2147483647 w 87"/>
              <a:gd name="T33" fmla="*/ 2147483647 h 91"/>
              <a:gd name="T34" fmla="*/ 2147483647 w 87"/>
              <a:gd name="T35" fmla="*/ 2147483647 h 91"/>
              <a:gd name="T36" fmla="*/ 2147483647 w 87"/>
              <a:gd name="T37" fmla="*/ 2147483647 h 91"/>
              <a:gd name="T38" fmla="*/ 2147483647 w 87"/>
              <a:gd name="T39" fmla="*/ 2147483647 h 91"/>
              <a:gd name="T40" fmla="*/ 2147483647 w 87"/>
              <a:gd name="T41" fmla="*/ 2147483647 h 91"/>
              <a:gd name="T42" fmla="*/ 2147483647 w 87"/>
              <a:gd name="T43" fmla="*/ 2147483647 h 91"/>
              <a:gd name="T44" fmla="*/ 2147483647 w 87"/>
              <a:gd name="T45" fmla="*/ 2147483647 h 91"/>
              <a:gd name="T46" fmla="*/ 2147483647 w 87"/>
              <a:gd name="T47" fmla="*/ 2147483647 h 91"/>
              <a:gd name="T48" fmla="*/ 2147483647 w 87"/>
              <a:gd name="T49" fmla="*/ 2147483647 h 91"/>
              <a:gd name="T50" fmla="*/ 0 w 87"/>
              <a:gd name="T51" fmla="*/ 2147483647 h 91"/>
              <a:gd name="T52" fmla="*/ 2147483647 w 87"/>
              <a:gd name="T53" fmla="*/ 2147483647 h 91"/>
              <a:gd name="T54" fmla="*/ 2147483647 w 87"/>
              <a:gd name="T55" fmla="*/ 2147483647 h 91"/>
              <a:gd name="T56" fmla="*/ 2147483647 w 87"/>
              <a:gd name="T57" fmla="*/ 2147483647 h 91"/>
              <a:gd name="T58" fmla="*/ 2147483647 w 87"/>
              <a:gd name="T59" fmla="*/ 2147483647 h 91"/>
              <a:gd name="T60" fmla="*/ 2147483647 w 87"/>
              <a:gd name="T61" fmla="*/ 2147483647 h 91"/>
              <a:gd name="T62" fmla="*/ 2147483647 w 87"/>
              <a:gd name="T63" fmla="*/ 2147483647 h 91"/>
              <a:gd name="T64" fmla="*/ 2147483647 w 87"/>
              <a:gd name="T65" fmla="*/ 2147483647 h 91"/>
              <a:gd name="T66" fmla="*/ 2147483647 w 87"/>
              <a:gd name="T67" fmla="*/ 2147483647 h 91"/>
              <a:gd name="T68" fmla="*/ 2147483647 w 87"/>
              <a:gd name="T69" fmla="*/ 2147483647 h 91"/>
              <a:gd name="T70" fmla="*/ 2147483647 w 87"/>
              <a:gd name="T71" fmla="*/ 2147483647 h 91"/>
              <a:gd name="T72" fmla="*/ 2147483647 w 87"/>
              <a:gd name="T73" fmla="*/ 2147483647 h 91"/>
              <a:gd name="T74" fmla="*/ 2147483647 w 87"/>
              <a:gd name="T75" fmla="*/ 2147483647 h 91"/>
              <a:gd name="T76" fmla="*/ 2147483647 w 87"/>
              <a:gd name="T77" fmla="*/ 2147483647 h 91"/>
              <a:gd name="T78" fmla="*/ 2147483647 w 87"/>
              <a:gd name="T79" fmla="*/ 2147483647 h 91"/>
              <a:gd name="T80" fmla="*/ 2147483647 w 87"/>
              <a:gd name="T81" fmla="*/ 2147483647 h 91"/>
              <a:gd name="T82" fmla="*/ 2147483647 w 87"/>
              <a:gd name="T83" fmla="*/ 2147483647 h 91"/>
              <a:gd name="T84" fmla="*/ 2147483647 w 87"/>
              <a:gd name="T85" fmla="*/ 2147483647 h 91"/>
              <a:gd name="T86" fmla="*/ 2147483647 w 87"/>
              <a:gd name="T87" fmla="*/ 2147483647 h 91"/>
              <a:gd name="T88" fmla="*/ 2147483647 w 87"/>
              <a:gd name="T89" fmla="*/ 2147483647 h 91"/>
              <a:gd name="T90" fmla="*/ 2147483647 w 87"/>
              <a:gd name="T91" fmla="*/ 2147483647 h 91"/>
              <a:gd name="T92" fmla="*/ 2147483647 w 87"/>
              <a:gd name="T93" fmla="*/ 0 h 91"/>
              <a:gd name="T94" fmla="*/ 2147483647 w 87"/>
              <a:gd name="T95" fmla="*/ 2147483647 h 91"/>
              <a:gd name="T96" fmla="*/ 2147483647 w 87"/>
              <a:gd name="T97" fmla="*/ 2147483647 h 91"/>
              <a:gd name="T98" fmla="*/ 2147483647 w 87"/>
              <a:gd name="T99" fmla="*/ 2147483647 h 91"/>
              <a:gd name="T100" fmla="*/ 2147483647 w 87"/>
              <a:gd name="T101" fmla="*/ 2147483647 h 91"/>
              <a:gd name="T102" fmla="*/ 2147483647 w 87"/>
              <a:gd name="T103" fmla="*/ 2147483647 h 91"/>
              <a:gd name="T104" fmla="*/ 2147483647 w 87"/>
              <a:gd name="T105" fmla="*/ 2147483647 h 91"/>
              <a:gd name="T106" fmla="*/ 2147483647 w 87"/>
              <a:gd name="T107" fmla="*/ 2147483647 h 91"/>
              <a:gd name="T108" fmla="*/ 2147483647 w 87"/>
              <a:gd name="T109" fmla="*/ 2147483647 h 91"/>
              <a:gd name="T110" fmla="*/ 2147483647 w 87"/>
              <a:gd name="T111" fmla="*/ 2147483647 h 91"/>
              <a:gd name="T112" fmla="*/ 2147483647 w 87"/>
              <a:gd name="T113" fmla="*/ 2147483647 h 91"/>
              <a:gd name="T114" fmla="*/ 2147483647 w 87"/>
              <a:gd name="T115" fmla="*/ 2147483647 h 91"/>
              <a:gd name="T116" fmla="*/ 2147483647 w 87"/>
              <a:gd name="T117" fmla="*/ 2147483647 h 91"/>
              <a:gd name="T118" fmla="*/ 2147483647 w 87"/>
              <a:gd name="T119" fmla="*/ 2147483647 h 91"/>
              <a:gd name="T120" fmla="*/ 2147483647 w 87"/>
              <a:gd name="T121" fmla="*/ 2147483647 h 9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7" h="91">
                <a:moveTo>
                  <a:pt x="84" y="18"/>
                </a:moveTo>
                <a:lnTo>
                  <a:pt x="83" y="24"/>
                </a:lnTo>
                <a:lnTo>
                  <a:pt x="87" y="36"/>
                </a:lnTo>
                <a:lnTo>
                  <a:pt x="83" y="40"/>
                </a:lnTo>
                <a:lnTo>
                  <a:pt x="76" y="58"/>
                </a:lnTo>
                <a:lnTo>
                  <a:pt x="79" y="72"/>
                </a:lnTo>
                <a:lnTo>
                  <a:pt x="83" y="73"/>
                </a:lnTo>
                <a:lnTo>
                  <a:pt x="83" y="80"/>
                </a:lnTo>
                <a:lnTo>
                  <a:pt x="80" y="80"/>
                </a:lnTo>
                <a:lnTo>
                  <a:pt x="81" y="79"/>
                </a:lnTo>
                <a:lnTo>
                  <a:pt x="76" y="79"/>
                </a:lnTo>
                <a:lnTo>
                  <a:pt x="77" y="76"/>
                </a:lnTo>
                <a:lnTo>
                  <a:pt x="75" y="80"/>
                </a:lnTo>
                <a:lnTo>
                  <a:pt x="65" y="78"/>
                </a:lnTo>
                <a:lnTo>
                  <a:pt x="69" y="78"/>
                </a:lnTo>
                <a:lnTo>
                  <a:pt x="68" y="76"/>
                </a:lnTo>
                <a:lnTo>
                  <a:pt x="53" y="80"/>
                </a:lnTo>
                <a:lnTo>
                  <a:pt x="46" y="78"/>
                </a:lnTo>
                <a:lnTo>
                  <a:pt x="46" y="80"/>
                </a:lnTo>
                <a:lnTo>
                  <a:pt x="51" y="80"/>
                </a:lnTo>
                <a:lnTo>
                  <a:pt x="38" y="81"/>
                </a:lnTo>
                <a:lnTo>
                  <a:pt x="15" y="91"/>
                </a:lnTo>
                <a:lnTo>
                  <a:pt x="16" y="69"/>
                </a:lnTo>
                <a:lnTo>
                  <a:pt x="12" y="68"/>
                </a:lnTo>
                <a:lnTo>
                  <a:pt x="10" y="64"/>
                </a:lnTo>
                <a:lnTo>
                  <a:pt x="0" y="60"/>
                </a:lnTo>
                <a:lnTo>
                  <a:pt x="4" y="55"/>
                </a:lnTo>
                <a:lnTo>
                  <a:pt x="2" y="45"/>
                </a:lnTo>
                <a:lnTo>
                  <a:pt x="6" y="45"/>
                </a:lnTo>
                <a:lnTo>
                  <a:pt x="8" y="38"/>
                </a:lnTo>
                <a:lnTo>
                  <a:pt x="9" y="39"/>
                </a:lnTo>
                <a:lnTo>
                  <a:pt x="5" y="35"/>
                </a:lnTo>
                <a:lnTo>
                  <a:pt x="5" y="33"/>
                </a:lnTo>
                <a:lnTo>
                  <a:pt x="13" y="34"/>
                </a:lnTo>
                <a:lnTo>
                  <a:pt x="13" y="30"/>
                </a:lnTo>
                <a:lnTo>
                  <a:pt x="9" y="27"/>
                </a:lnTo>
                <a:lnTo>
                  <a:pt x="12" y="23"/>
                </a:lnTo>
                <a:lnTo>
                  <a:pt x="6" y="17"/>
                </a:lnTo>
                <a:lnTo>
                  <a:pt x="6" y="11"/>
                </a:lnTo>
                <a:lnTo>
                  <a:pt x="9" y="8"/>
                </a:lnTo>
                <a:lnTo>
                  <a:pt x="13" y="4"/>
                </a:lnTo>
                <a:lnTo>
                  <a:pt x="23" y="8"/>
                </a:lnTo>
                <a:lnTo>
                  <a:pt x="23" y="5"/>
                </a:lnTo>
                <a:lnTo>
                  <a:pt x="27" y="5"/>
                </a:lnTo>
                <a:lnTo>
                  <a:pt x="27" y="1"/>
                </a:lnTo>
                <a:lnTo>
                  <a:pt x="31" y="3"/>
                </a:lnTo>
                <a:lnTo>
                  <a:pt x="33" y="0"/>
                </a:lnTo>
                <a:lnTo>
                  <a:pt x="35" y="8"/>
                </a:lnTo>
                <a:lnTo>
                  <a:pt x="43" y="4"/>
                </a:lnTo>
                <a:lnTo>
                  <a:pt x="49" y="6"/>
                </a:lnTo>
                <a:lnTo>
                  <a:pt x="55" y="15"/>
                </a:lnTo>
                <a:lnTo>
                  <a:pt x="61" y="16"/>
                </a:lnTo>
                <a:lnTo>
                  <a:pt x="63" y="13"/>
                </a:lnTo>
                <a:lnTo>
                  <a:pt x="70" y="11"/>
                </a:lnTo>
                <a:lnTo>
                  <a:pt x="76" y="12"/>
                </a:lnTo>
                <a:lnTo>
                  <a:pt x="82" y="19"/>
                </a:lnTo>
                <a:lnTo>
                  <a:pt x="84" y="18"/>
                </a:lnTo>
                <a:close/>
                <a:moveTo>
                  <a:pt x="78" y="80"/>
                </a:moveTo>
                <a:lnTo>
                  <a:pt x="77" y="80"/>
                </a:lnTo>
                <a:lnTo>
                  <a:pt x="78" y="8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3" name="Freeform 50"/>
          <p:cNvSpPr>
            <a:spLocks noEditPoints="1"/>
          </p:cNvSpPr>
          <p:nvPr/>
        </p:nvSpPr>
        <p:spPr bwMode="auto">
          <a:xfrm>
            <a:off x="5257800" y="4818063"/>
            <a:ext cx="263525" cy="257175"/>
          </a:xfrm>
          <a:custGeom>
            <a:avLst/>
            <a:gdLst>
              <a:gd name="T0" fmla="*/ 2147483647 w 157"/>
              <a:gd name="T1" fmla="*/ 2147483647 h 152"/>
              <a:gd name="T2" fmla="*/ 2147483647 w 157"/>
              <a:gd name="T3" fmla="*/ 2147483647 h 152"/>
              <a:gd name="T4" fmla="*/ 2147483647 w 157"/>
              <a:gd name="T5" fmla="*/ 2147483647 h 152"/>
              <a:gd name="T6" fmla="*/ 2147483647 w 157"/>
              <a:gd name="T7" fmla="*/ 2147483647 h 152"/>
              <a:gd name="T8" fmla="*/ 2147483647 w 157"/>
              <a:gd name="T9" fmla="*/ 2147483647 h 152"/>
              <a:gd name="T10" fmla="*/ 2147483647 w 157"/>
              <a:gd name="T11" fmla="*/ 2147483647 h 152"/>
              <a:gd name="T12" fmla="*/ 2147483647 w 157"/>
              <a:gd name="T13" fmla="*/ 2147483647 h 152"/>
              <a:gd name="T14" fmla="*/ 2147483647 w 157"/>
              <a:gd name="T15" fmla="*/ 2147483647 h 152"/>
              <a:gd name="T16" fmla="*/ 2147483647 w 157"/>
              <a:gd name="T17" fmla="*/ 2147483647 h 152"/>
              <a:gd name="T18" fmla="*/ 2147483647 w 157"/>
              <a:gd name="T19" fmla="*/ 2147483647 h 152"/>
              <a:gd name="T20" fmla="*/ 2147483647 w 157"/>
              <a:gd name="T21" fmla="*/ 2147483647 h 152"/>
              <a:gd name="T22" fmla="*/ 2147483647 w 157"/>
              <a:gd name="T23" fmla="*/ 2147483647 h 152"/>
              <a:gd name="T24" fmla="*/ 2147483647 w 157"/>
              <a:gd name="T25" fmla="*/ 2147483647 h 152"/>
              <a:gd name="T26" fmla="*/ 2147483647 w 157"/>
              <a:gd name="T27" fmla="*/ 2147483647 h 152"/>
              <a:gd name="T28" fmla="*/ 2147483647 w 157"/>
              <a:gd name="T29" fmla="*/ 2147483647 h 152"/>
              <a:gd name="T30" fmla="*/ 2147483647 w 157"/>
              <a:gd name="T31" fmla="*/ 2147483647 h 152"/>
              <a:gd name="T32" fmla="*/ 2147483647 w 157"/>
              <a:gd name="T33" fmla="*/ 2147483647 h 152"/>
              <a:gd name="T34" fmla="*/ 2147483647 w 157"/>
              <a:gd name="T35" fmla="*/ 2147483647 h 152"/>
              <a:gd name="T36" fmla="*/ 2147483647 w 157"/>
              <a:gd name="T37" fmla="*/ 2147483647 h 152"/>
              <a:gd name="T38" fmla="*/ 2147483647 w 157"/>
              <a:gd name="T39" fmla="*/ 2147483647 h 152"/>
              <a:gd name="T40" fmla="*/ 2147483647 w 157"/>
              <a:gd name="T41" fmla="*/ 2147483647 h 152"/>
              <a:gd name="T42" fmla="*/ 2147483647 w 157"/>
              <a:gd name="T43" fmla="*/ 2147483647 h 152"/>
              <a:gd name="T44" fmla="*/ 2147483647 w 157"/>
              <a:gd name="T45" fmla="*/ 2147483647 h 152"/>
              <a:gd name="T46" fmla="*/ 2147483647 w 157"/>
              <a:gd name="T47" fmla="*/ 2147483647 h 152"/>
              <a:gd name="T48" fmla="*/ 2147483647 w 157"/>
              <a:gd name="T49" fmla="*/ 2147483647 h 152"/>
              <a:gd name="T50" fmla="*/ 2147483647 w 157"/>
              <a:gd name="T51" fmla="*/ 2147483647 h 152"/>
              <a:gd name="T52" fmla="*/ 2147483647 w 157"/>
              <a:gd name="T53" fmla="*/ 2147483647 h 152"/>
              <a:gd name="T54" fmla="*/ 2147483647 w 157"/>
              <a:gd name="T55" fmla="*/ 2147483647 h 152"/>
              <a:gd name="T56" fmla="*/ 2147483647 w 157"/>
              <a:gd name="T57" fmla="*/ 2147483647 h 152"/>
              <a:gd name="T58" fmla="*/ 2147483647 w 157"/>
              <a:gd name="T59" fmla="*/ 2147483647 h 152"/>
              <a:gd name="T60" fmla="*/ 2147483647 w 157"/>
              <a:gd name="T61" fmla="*/ 2147483647 h 152"/>
              <a:gd name="T62" fmla="*/ 2147483647 w 157"/>
              <a:gd name="T63" fmla="*/ 2147483647 h 1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7" h="152">
                <a:moveTo>
                  <a:pt x="147" y="59"/>
                </a:moveTo>
                <a:lnTo>
                  <a:pt x="147" y="55"/>
                </a:lnTo>
                <a:lnTo>
                  <a:pt x="149" y="56"/>
                </a:lnTo>
                <a:lnTo>
                  <a:pt x="147" y="63"/>
                </a:lnTo>
                <a:lnTo>
                  <a:pt x="147" y="59"/>
                </a:lnTo>
                <a:close/>
                <a:moveTo>
                  <a:pt x="140" y="71"/>
                </a:moveTo>
                <a:lnTo>
                  <a:pt x="141" y="66"/>
                </a:lnTo>
                <a:lnTo>
                  <a:pt x="145" y="77"/>
                </a:lnTo>
                <a:lnTo>
                  <a:pt x="141" y="75"/>
                </a:lnTo>
                <a:lnTo>
                  <a:pt x="140" y="71"/>
                </a:lnTo>
                <a:close/>
                <a:moveTo>
                  <a:pt x="80" y="150"/>
                </a:moveTo>
                <a:lnTo>
                  <a:pt x="75" y="143"/>
                </a:lnTo>
                <a:lnTo>
                  <a:pt x="74" y="128"/>
                </a:lnTo>
                <a:lnTo>
                  <a:pt x="71" y="123"/>
                </a:lnTo>
                <a:lnTo>
                  <a:pt x="67" y="120"/>
                </a:lnTo>
                <a:lnTo>
                  <a:pt x="65" y="123"/>
                </a:lnTo>
                <a:lnTo>
                  <a:pt x="51" y="119"/>
                </a:lnTo>
                <a:lnTo>
                  <a:pt x="37" y="114"/>
                </a:lnTo>
                <a:lnTo>
                  <a:pt x="29" y="108"/>
                </a:lnTo>
                <a:lnTo>
                  <a:pt x="24" y="107"/>
                </a:lnTo>
                <a:lnTo>
                  <a:pt x="20" y="102"/>
                </a:lnTo>
                <a:lnTo>
                  <a:pt x="14" y="87"/>
                </a:lnTo>
                <a:lnTo>
                  <a:pt x="3" y="74"/>
                </a:lnTo>
                <a:lnTo>
                  <a:pt x="4" y="66"/>
                </a:lnTo>
                <a:lnTo>
                  <a:pt x="0" y="55"/>
                </a:lnTo>
                <a:lnTo>
                  <a:pt x="1" y="49"/>
                </a:lnTo>
                <a:lnTo>
                  <a:pt x="10" y="46"/>
                </a:lnTo>
                <a:lnTo>
                  <a:pt x="16" y="36"/>
                </a:lnTo>
                <a:lnTo>
                  <a:pt x="21" y="32"/>
                </a:lnTo>
                <a:lnTo>
                  <a:pt x="21" y="28"/>
                </a:lnTo>
                <a:lnTo>
                  <a:pt x="16" y="26"/>
                </a:lnTo>
                <a:lnTo>
                  <a:pt x="18" y="20"/>
                </a:lnTo>
                <a:lnTo>
                  <a:pt x="21" y="19"/>
                </a:lnTo>
                <a:lnTo>
                  <a:pt x="22" y="15"/>
                </a:lnTo>
                <a:lnTo>
                  <a:pt x="21" y="9"/>
                </a:lnTo>
                <a:lnTo>
                  <a:pt x="16" y="1"/>
                </a:lnTo>
                <a:lnTo>
                  <a:pt x="65" y="0"/>
                </a:lnTo>
                <a:lnTo>
                  <a:pt x="117" y="28"/>
                </a:lnTo>
                <a:lnTo>
                  <a:pt x="119" y="32"/>
                </a:lnTo>
                <a:lnTo>
                  <a:pt x="117" y="35"/>
                </a:lnTo>
                <a:lnTo>
                  <a:pt x="140" y="52"/>
                </a:lnTo>
                <a:lnTo>
                  <a:pt x="134" y="71"/>
                </a:lnTo>
                <a:lnTo>
                  <a:pt x="135" y="76"/>
                </a:lnTo>
                <a:lnTo>
                  <a:pt x="145" y="85"/>
                </a:lnTo>
                <a:lnTo>
                  <a:pt x="141" y="93"/>
                </a:lnTo>
                <a:lnTo>
                  <a:pt x="143" y="96"/>
                </a:lnTo>
                <a:lnTo>
                  <a:pt x="141" y="103"/>
                </a:lnTo>
                <a:lnTo>
                  <a:pt x="145" y="112"/>
                </a:lnTo>
                <a:lnTo>
                  <a:pt x="142" y="112"/>
                </a:lnTo>
                <a:lnTo>
                  <a:pt x="146" y="116"/>
                </a:lnTo>
                <a:lnTo>
                  <a:pt x="149" y="127"/>
                </a:lnTo>
                <a:lnTo>
                  <a:pt x="157" y="134"/>
                </a:lnTo>
                <a:lnTo>
                  <a:pt x="141" y="144"/>
                </a:lnTo>
                <a:lnTo>
                  <a:pt x="135" y="144"/>
                </a:lnTo>
                <a:lnTo>
                  <a:pt x="130" y="148"/>
                </a:lnTo>
                <a:lnTo>
                  <a:pt x="122" y="146"/>
                </a:lnTo>
                <a:lnTo>
                  <a:pt x="120" y="150"/>
                </a:lnTo>
                <a:lnTo>
                  <a:pt x="115" y="152"/>
                </a:lnTo>
                <a:lnTo>
                  <a:pt x="106" y="150"/>
                </a:lnTo>
                <a:lnTo>
                  <a:pt x="103" y="152"/>
                </a:lnTo>
                <a:lnTo>
                  <a:pt x="97" y="152"/>
                </a:lnTo>
                <a:lnTo>
                  <a:pt x="92" y="148"/>
                </a:lnTo>
                <a:lnTo>
                  <a:pt x="89" y="150"/>
                </a:lnTo>
                <a:lnTo>
                  <a:pt x="80" y="150"/>
                </a:lnTo>
                <a:close/>
              </a:path>
            </a:pathLst>
          </a:custGeom>
          <a:solidFill>
            <a:srgbClr val="3399FF"/>
          </a:solidFill>
          <a:ln w="4826" cap="flat" cmpd="sng">
            <a:solidFill>
              <a:schemeClr val="bg2"/>
            </a:solidFill>
            <a:prstDash val="solid"/>
            <a:round/>
            <a:headEnd type="none" w="med" len="med"/>
            <a:tailEnd type="none" w="med" len="med"/>
          </a:ln>
        </p:spPr>
        <p:txBody>
          <a:bodyPr/>
          <a:lstStyle/>
          <a:p>
            <a:endParaRPr lang="en-US"/>
          </a:p>
        </p:txBody>
      </p:sp>
      <p:sp>
        <p:nvSpPr>
          <p:cNvPr id="3124" name="Freeform 51"/>
          <p:cNvSpPr>
            <a:spLocks/>
          </p:cNvSpPr>
          <p:nvPr/>
        </p:nvSpPr>
        <p:spPr bwMode="auto">
          <a:xfrm>
            <a:off x="4840288" y="5202238"/>
            <a:ext cx="320675" cy="309562"/>
          </a:xfrm>
          <a:custGeom>
            <a:avLst/>
            <a:gdLst>
              <a:gd name="T0" fmla="*/ 2147483647 w 191"/>
              <a:gd name="T1" fmla="*/ 2147483647 h 184"/>
              <a:gd name="T2" fmla="*/ 2147483647 w 191"/>
              <a:gd name="T3" fmla="*/ 2147483647 h 184"/>
              <a:gd name="T4" fmla="*/ 2147483647 w 191"/>
              <a:gd name="T5" fmla="*/ 2147483647 h 184"/>
              <a:gd name="T6" fmla="*/ 2147483647 w 191"/>
              <a:gd name="T7" fmla="*/ 2147483647 h 184"/>
              <a:gd name="T8" fmla="*/ 2147483647 w 191"/>
              <a:gd name="T9" fmla="*/ 2147483647 h 184"/>
              <a:gd name="T10" fmla="*/ 2147483647 w 191"/>
              <a:gd name="T11" fmla="*/ 2147483647 h 184"/>
              <a:gd name="T12" fmla="*/ 2147483647 w 191"/>
              <a:gd name="T13" fmla="*/ 2147483647 h 184"/>
              <a:gd name="T14" fmla="*/ 2147483647 w 191"/>
              <a:gd name="T15" fmla="*/ 2147483647 h 184"/>
              <a:gd name="T16" fmla="*/ 2147483647 w 191"/>
              <a:gd name="T17" fmla="*/ 2147483647 h 184"/>
              <a:gd name="T18" fmla="*/ 2147483647 w 191"/>
              <a:gd name="T19" fmla="*/ 2147483647 h 184"/>
              <a:gd name="T20" fmla="*/ 2147483647 w 191"/>
              <a:gd name="T21" fmla="*/ 2147483647 h 184"/>
              <a:gd name="T22" fmla="*/ 2147483647 w 191"/>
              <a:gd name="T23" fmla="*/ 2147483647 h 184"/>
              <a:gd name="T24" fmla="*/ 2147483647 w 191"/>
              <a:gd name="T25" fmla="*/ 2147483647 h 184"/>
              <a:gd name="T26" fmla="*/ 2147483647 w 191"/>
              <a:gd name="T27" fmla="*/ 2147483647 h 184"/>
              <a:gd name="T28" fmla="*/ 2147483647 w 191"/>
              <a:gd name="T29" fmla="*/ 2147483647 h 184"/>
              <a:gd name="T30" fmla="*/ 2147483647 w 191"/>
              <a:gd name="T31" fmla="*/ 2147483647 h 184"/>
              <a:gd name="T32" fmla="*/ 2147483647 w 191"/>
              <a:gd name="T33" fmla="*/ 2147483647 h 184"/>
              <a:gd name="T34" fmla="*/ 2147483647 w 191"/>
              <a:gd name="T35" fmla="*/ 2147483647 h 184"/>
              <a:gd name="T36" fmla="*/ 2147483647 w 191"/>
              <a:gd name="T37" fmla="*/ 2147483647 h 184"/>
              <a:gd name="T38" fmla="*/ 2147483647 w 191"/>
              <a:gd name="T39" fmla="*/ 2147483647 h 184"/>
              <a:gd name="T40" fmla="*/ 2147483647 w 191"/>
              <a:gd name="T41" fmla="*/ 2147483647 h 184"/>
              <a:gd name="T42" fmla="*/ 2147483647 w 191"/>
              <a:gd name="T43" fmla="*/ 2147483647 h 184"/>
              <a:gd name="T44" fmla="*/ 2147483647 w 191"/>
              <a:gd name="T45" fmla="*/ 2147483647 h 184"/>
              <a:gd name="T46" fmla="*/ 2147483647 w 191"/>
              <a:gd name="T47" fmla="*/ 2147483647 h 184"/>
              <a:gd name="T48" fmla="*/ 2147483647 w 191"/>
              <a:gd name="T49" fmla="*/ 2147483647 h 184"/>
              <a:gd name="T50" fmla="*/ 2147483647 w 191"/>
              <a:gd name="T51" fmla="*/ 2147483647 h 184"/>
              <a:gd name="T52" fmla="*/ 2147483647 w 191"/>
              <a:gd name="T53" fmla="*/ 2147483647 h 184"/>
              <a:gd name="T54" fmla="*/ 2147483647 w 191"/>
              <a:gd name="T55" fmla="*/ 2147483647 h 184"/>
              <a:gd name="T56" fmla="*/ 2147483647 w 191"/>
              <a:gd name="T57" fmla="*/ 2147483647 h 184"/>
              <a:gd name="T58" fmla="*/ 0 w 191"/>
              <a:gd name="T59" fmla="*/ 2147483647 h 184"/>
              <a:gd name="T60" fmla="*/ 2147483647 w 191"/>
              <a:gd name="T61" fmla="*/ 2147483647 h 184"/>
              <a:gd name="T62" fmla="*/ 2147483647 w 191"/>
              <a:gd name="T63" fmla="*/ 2147483647 h 184"/>
              <a:gd name="T64" fmla="*/ 2147483647 w 191"/>
              <a:gd name="T65" fmla="*/ 0 h 184"/>
              <a:gd name="T66" fmla="*/ 2147483647 w 191"/>
              <a:gd name="T67" fmla="*/ 2147483647 h 184"/>
              <a:gd name="T68" fmla="*/ 2147483647 w 191"/>
              <a:gd name="T69" fmla="*/ 2147483647 h 184"/>
              <a:gd name="T70" fmla="*/ 2147483647 w 191"/>
              <a:gd name="T71" fmla="*/ 2147483647 h 184"/>
              <a:gd name="T72" fmla="*/ 2147483647 w 191"/>
              <a:gd name="T73" fmla="*/ 2147483647 h 184"/>
              <a:gd name="T74" fmla="*/ 2147483647 w 191"/>
              <a:gd name="T75" fmla="*/ 2147483647 h 184"/>
              <a:gd name="T76" fmla="*/ 2147483647 w 191"/>
              <a:gd name="T77" fmla="*/ 2147483647 h 184"/>
              <a:gd name="T78" fmla="*/ 2147483647 w 191"/>
              <a:gd name="T79" fmla="*/ 2147483647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1" h="184">
                <a:moveTo>
                  <a:pt x="166" y="10"/>
                </a:moveTo>
                <a:lnTo>
                  <a:pt x="183" y="8"/>
                </a:lnTo>
                <a:lnTo>
                  <a:pt x="191" y="12"/>
                </a:lnTo>
                <a:lnTo>
                  <a:pt x="185" y="13"/>
                </a:lnTo>
                <a:lnTo>
                  <a:pt x="182" y="16"/>
                </a:lnTo>
                <a:lnTo>
                  <a:pt x="179" y="15"/>
                </a:lnTo>
                <a:lnTo>
                  <a:pt x="168" y="23"/>
                </a:lnTo>
                <a:lnTo>
                  <a:pt x="164" y="15"/>
                </a:lnTo>
                <a:lnTo>
                  <a:pt x="131" y="20"/>
                </a:lnTo>
                <a:lnTo>
                  <a:pt x="131" y="75"/>
                </a:lnTo>
                <a:lnTo>
                  <a:pt x="117" y="76"/>
                </a:lnTo>
                <a:lnTo>
                  <a:pt x="117" y="118"/>
                </a:lnTo>
                <a:lnTo>
                  <a:pt x="117" y="175"/>
                </a:lnTo>
                <a:lnTo>
                  <a:pt x="111" y="177"/>
                </a:lnTo>
                <a:lnTo>
                  <a:pt x="105" y="184"/>
                </a:lnTo>
                <a:lnTo>
                  <a:pt x="91" y="183"/>
                </a:lnTo>
                <a:lnTo>
                  <a:pt x="80" y="180"/>
                </a:lnTo>
                <a:lnTo>
                  <a:pt x="80" y="174"/>
                </a:lnTo>
                <a:lnTo>
                  <a:pt x="76" y="169"/>
                </a:lnTo>
                <a:lnTo>
                  <a:pt x="67" y="178"/>
                </a:lnTo>
                <a:lnTo>
                  <a:pt x="57" y="170"/>
                </a:lnTo>
                <a:lnTo>
                  <a:pt x="50" y="158"/>
                </a:lnTo>
                <a:lnTo>
                  <a:pt x="44" y="133"/>
                </a:lnTo>
                <a:lnTo>
                  <a:pt x="44" y="122"/>
                </a:lnTo>
                <a:lnTo>
                  <a:pt x="38" y="107"/>
                </a:lnTo>
                <a:lnTo>
                  <a:pt x="39" y="84"/>
                </a:lnTo>
                <a:lnTo>
                  <a:pt x="23" y="58"/>
                </a:lnTo>
                <a:lnTo>
                  <a:pt x="10" y="29"/>
                </a:lnTo>
                <a:lnTo>
                  <a:pt x="1" y="17"/>
                </a:lnTo>
                <a:lnTo>
                  <a:pt x="0" y="4"/>
                </a:lnTo>
                <a:lnTo>
                  <a:pt x="5" y="3"/>
                </a:lnTo>
                <a:lnTo>
                  <a:pt x="12" y="4"/>
                </a:lnTo>
                <a:lnTo>
                  <a:pt x="20" y="0"/>
                </a:lnTo>
                <a:lnTo>
                  <a:pt x="24" y="1"/>
                </a:lnTo>
                <a:lnTo>
                  <a:pt x="32" y="7"/>
                </a:lnTo>
                <a:lnTo>
                  <a:pt x="95" y="7"/>
                </a:lnTo>
                <a:lnTo>
                  <a:pt x="102" y="13"/>
                </a:lnTo>
                <a:lnTo>
                  <a:pt x="122" y="13"/>
                </a:lnTo>
                <a:lnTo>
                  <a:pt x="129" y="16"/>
                </a:lnTo>
                <a:lnTo>
                  <a:pt x="166" y="1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5" name="Freeform 52"/>
          <p:cNvSpPr>
            <a:spLocks/>
          </p:cNvSpPr>
          <p:nvPr/>
        </p:nvSpPr>
        <p:spPr bwMode="auto">
          <a:xfrm>
            <a:off x="5589588" y="5080000"/>
            <a:ext cx="171450" cy="341313"/>
          </a:xfrm>
          <a:custGeom>
            <a:avLst/>
            <a:gdLst>
              <a:gd name="T0" fmla="*/ 2147483647 w 103"/>
              <a:gd name="T1" fmla="*/ 2147483647 h 203"/>
              <a:gd name="T2" fmla="*/ 2147483647 w 103"/>
              <a:gd name="T3" fmla="*/ 2147483647 h 203"/>
              <a:gd name="T4" fmla="*/ 2147483647 w 103"/>
              <a:gd name="T5" fmla="*/ 2147483647 h 203"/>
              <a:gd name="T6" fmla="*/ 2147483647 w 103"/>
              <a:gd name="T7" fmla="*/ 2147483647 h 203"/>
              <a:gd name="T8" fmla="*/ 2147483647 w 103"/>
              <a:gd name="T9" fmla="*/ 2147483647 h 203"/>
              <a:gd name="T10" fmla="*/ 2147483647 w 103"/>
              <a:gd name="T11" fmla="*/ 2147483647 h 203"/>
              <a:gd name="T12" fmla="*/ 2147483647 w 103"/>
              <a:gd name="T13" fmla="*/ 2147483647 h 203"/>
              <a:gd name="T14" fmla="*/ 2147483647 w 103"/>
              <a:gd name="T15" fmla="*/ 2147483647 h 203"/>
              <a:gd name="T16" fmla="*/ 2147483647 w 103"/>
              <a:gd name="T17" fmla="*/ 2147483647 h 203"/>
              <a:gd name="T18" fmla="*/ 2147483647 w 103"/>
              <a:gd name="T19" fmla="*/ 2147483647 h 203"/>
              <a:gd name="T20" fmla="*/ 2147483647 w 103"/>
              <a:gd name="T21" fmla="*/ 2147483647 h 203"/>
              <a:gd name="T22" fmla="*/ 2147483647 w 103"/>
              <a:gd name="T23" fmla="*/ 2147483647 h 203"/>
              <a:gd name="T24" fmla="*/ 2147483647 w 103"/>
              <a:gd name="T25" fmla="*/ 2147483647 h 203"/>
              <a:gd name="T26" fmla="*/ 2147483647 w 103"/>
              <a:gd name="T27" fmla="*/ 2147483647 h 203"/>
              <a:gd name="T28" fmla="*/ 2147483647 w 103"/>
              <a:gd name="T29" fmla="*/ 2147483647 h 203"/>
              <a:gd name="T30" fmla="*/ 2147483647 w 103"/>
              <a:gd name="T31" fmla="*/ 2147483647 h 203"/>
              <a:gd name="T32" fmla="*/ 2147483647 w 103"/>
              <a:gd name="T33" fmla="*/ 2147483647 h 203"/>
              <a:gd name="T34" fmla="*/ 2147483647 w 103"/>
              <a:gd name="T35" fmla="*/ 2147483647 h 203"/>
              <a:gd name="T36" fmla="*/ 2147483647 w 103"/>
              <a:gd name="T37" fmla="*/ 2147483647 h 203"/>
              <a:gd name="T38" fmla="*/ 2147483647 w 103"/>
              <a:gd name="T39" fmla="*/ 2147483647 h 203"/>
              <a:gd name="T40" fmla="*/ 2147483647 w 103"/>
              <a:gd name="T41" fmla="*/ 2147483647 h 203"/>
              <a:gd name="T42" fmla="*/ 2147483647 w 103"/>
              <a:gd name="T43" fmla="*/ 2147483647 h 203"/>
              <a:gd name="T44" fmla="*/ 2147483647 w 103"/>
              <a:gd name="T45" fmla="*/ 2147483647 h 203"/>
              <a:gd name="T46" fmla="*/ 2147483647 w 103"/>
              <a:gd name="T47" fmla="*/ 2147483647 h 203"/>
              <a:gd name="T48" fmla="*/ 2147483647 w 103"/>
              <a:gd name="T49" fmla="*/ 0 h 203"/>
              <a:gd name="T50" fmla="*/ 2147483647 w 103"/>
              <a:gd name="T51" fmla="*/ 2147483647 h 203"/>
              <a:gd name="T52" fmla="*/ 2147483647 w 103"/>
              <a:gd name="T53" fmla="*/ 2147483647 h 203"/>
              <a:gd name="T54" fmla="*/ 2147483647 w 103"/>
              <a:gd name="T55" fmla="*/ 2147483647 h 203"/>
              <a:gd name="T56" fmla="*/ 2147483647 w 103"/>
              <a:gd name="T57" fmla="*/ 2147483647 h 203"/>
              <a:gd name="T58" fmla="*/ 2147483647 w 103"/>
              <a:gd name="T59" fmla="*/ 2147483647 h 203"/>
              <a:gd name="T60" fmla="*/ 2147483647 w 103"/>
              <a:gd name="T61" fmla="*/ 2147483647 h 203"/>
              <a:gd name="T62" fmla="*/ 2147483647 w 103"/>
              <a:gd name="T63" fmla="*/ 2147483647 h 203"/>
              <a:gd name="T64" fmla="*/ 2147483647 w 103"/>
              <a:gd name="T65" fmla="*/ 2147483647 h 203"/>
              <a:gd name="T66" fmla="*/ 2147483647 w 103"/>
              <a:gd name="T67" fmla="*/ 2147483647 h 203"/>
              <a:gd name="T68" fmla="*/ 2147483647 w 103"/>
              <a:gd name="T69" fmla="*/ 2147483647 h 2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3" h="203">
                <a:moveTo>
                  <a:pt x="19" y="199"/>
                </a:moveTo>
                <a:lnTo>
                  <a:pt x="12" y="195"/>
                </a:lnTo>
                <a:lnTo>
                  <a:pt x="6" y="185"/>
                </a:lnTo>
                <a:lnTo>
                  <a:pt x="6" y="175"/>
                </a:lnTo>
                <a:lnTo>
                  <a:pt x="7" y="171"/>
                </a:lnTo>
                <a:lnTo>
                  <a:pt x="2" y="161"/>
                </a:lnTo>
                <a:lnTo>
                  <a:pt x="0" y="153"/>
                </a:lnTo>
                <a:lnTo>
                  <a:pt x="3" y="138"/>
                </a:lnTo>
                <a:lnTo>
                  <a:pt x="8" y="137"/>
                </a:lnTo>
                <a:lnTo>
                  <a:pt x="18" y="118"/>
                </a:lnTo>
                <a:lnTo>
                  <a:pt x="16" y="115"/>
                </a:lnTo>
                <a:lnTo>
                  <a:pt x="17" y="110"/>
                </a:lnTo>
                <a:lnTo>
                  <a:pt x="14" y="106"/>
                </a:lnTo>
                <a:lnTo>
                  <a:pt x="10" y="82"/>
                </a:lnTo>
                <a:lnTo>
                  <a:pt x="17" y="69"/>
                </a:lnTo>
                <a:lnTo>
                  <a:pt x="17" y="62"/>
                </a:lnTo>
                <a:lnTo>
                  <a:pt x="23" y="62"/>
                </a:lnTo>
                <a:lnTo>
                  <a:pt x="29" y="58"/>
                </a:lnTo>
                <a:lnTo>
                  <a:pt x="29" y="61"/>
                </a:lnTo>
                <a:lnTo>
                  <a:pt x="31" y="59"/>
                </a:lnTo>
                <a:lnTo>
                  <a:pt x="34" y="60"/>
                </a:lnTo>
                <a:lnTo>
                  <a:pt x="35" y="56"/>
                </a:lnTo>
                <a:lnTo>
                  <a:pt x="40" y="57"/>
                </a:lnTo>
                <a:lnTo>
                  <a:pt x="41" y="55"/>
                </a:lnTo>
                <a:lnTo>
                  <a:pt x="43" y="58"/>
                </a:lnTo>
                <a:lnTo>
                  <a:pt x="46" y="58"/>
                </a:lnTo>
                <a:lnTo>
                  <a:pt x="44" y="54"/>
                </a:lnTo>
                <a:lnTo>
                  <a:pt x="52" y="47"/>
                </a:lnTo>
                <a:lnTo>
                  <a:pt x="54" y="49"/>
                </a:lnTo>
                <a:lnTo>
                  <a:pt x="53" y="53"/>
                </a:lnTo>
                <a:lnTo>
                  <a:pt x="56" y="51"/>
                </a:lnTo>
                <a:lnTo>
                  <a:pt x="54" y="47"/>
                </a:lnTo>
                <a:lnTo>
                  <a:pt x="60" y="40"/>
                </a:lnTo>
                <a:lnTo>
                  <a:pt x="59" y="46"/>
                </a:lnTo>
                <a:lnTo>
                  <a:pt x="64" y="39"/>
                </a:lnTo>
                <a:lnTo>
                  <a:pt x="67" y="41"/>
                </a:lnTo>
                <a:lnTo>
                  <a:pt x="63" y="36"/>
                </a:lnTo>
                <a:lnTo>
                  <a:pt x="66" y="34"/>
                </a:lnTo>
                <a:lnTo>
                  <a:pt x="66" y="31"/>
                </a:lnTo>
                <a:lnTo>
                  <a:pt x="67" y="35"/>
                </a:lnTo>
                <a:lnTo>
                  <a:pt x="68" y="31"/>
                </a:lnTo>
                <a:lnTo>
                  <a:pt x="66" y="24"/>
                </a:lnTo>
                <a:lnTo>
                  <a:pt x="69" y="23"/>
                </a:lnTo>
                <a:lnTo>
                  <a:pt x="71" y="27"/>
                </a:lnTo>
                <a:lnTo>
                  <a:pt x="72" y="23"/>
                </a:lnTo>
                <a:lnTo>
                  <a:pt x="79" y="21"/>
                </a:lnTo>
                <a:lnTo>
                  <a:pt x="81" y="13"/>
                </a:lnTo>
                <a:lnTo>
                  <a:pt x="78" y="8"/>
                </a:lnTo>
                <a:lnTo>
                  <a:pt x="81" y="8"/>
                </a:lnTo>
                <a:lnTo>
                  <a:pt x="86" y="0"/>
                </a:lnTo>
                <a:lnTo>
                  <a:pt x="87" y="4"/>
                </a:lnTo>
                <a:lnTo>
                  <a:pt x="85" y="4"/>
                </a:lnTo>
                <a:lnTo>
                  <a:pt x="89" y="6"/>
                </a:lnTo>
                <a:lnTo>
                  <a:pt x="90" y="10"/>
                </a:lnTo>
                <a:lnTo>
                  <a:pt x="95" y="16"/>
                </a:lnTo>
                <a:lnTo>
                  <a:pt x="98" y="38"/>
                </a:lnTo>
                <a:lnTo>
                  <a:pt x="103" y="48"/>
                </a:lnTo>
                <a:lnTo>
                  <a:pt x="102" y="53"/>
                </a:lnTo>
                <a:lnTo>
                  <a:pt x="98" y="59"/>
                </a:lnTo>
                <a:lnTo>
                  <a:pt x="94" y="51"/>
                </a:lnTo>
                <a:lnTo>
                  <a:pt x="90" y="53"/>
                </a:lnTo>
                <a:lnTo>
                  <a:pt x="91" y="60"/>
                </a:lnTo>
                <a:lnTo>
                  <a:pt x="94" y="62"/>
                </a:lnTo>
                <a:lnTo>
                  <a:pt x="93" y="72"/>
                </a:lnTo>
                <a:lnTo>
                  <a:pt x="90" y="73"/>
                </a:lnTo>
                <a:lnTo>
                  <a:pt x="88" y="78"/>
                </a:lnTo>
                <a:lnTo>
                  <a:pt x="89" y="84"/>
                </a:lnTo>
                <a:lnTo>
                  <a:pt x="87" y="94"/>
                </a:lnTo>
                <a:lnTo>
                  <a:pt x="55" y="194"/>
                </a:lnTo>
                <a:lnTo>
                  <a:pt x="32" y="203"/>
                </a:lnTo>
                <a:lnTo>
                  <a:pt x="19" y="199"/>
                </a:lnTo>
                <a:close/>
              </a:path>
            </a:pathLst>
          </a:custGeom>
          <a:solidFill>
            <a:srgbClr val="00B0F0"/>
          </a:solidFill>
          <a:ln w="4826" cap="flat" cmpd="sng">
            <a:solidFill>
              <a:schemeClr val="bg2"/>
            </a:solidFill>
            <a:prstDash val="solid"/>
            <a:round/>
            <a:headEnd type="none" w="med" len="med"/>
            <a:tailEnd type="none" w="med" len="med"/>
          </a:ln>
        </p:spPr>
        <p:txBody>
          <a:bodyPr/>
          <a:lstStyle/>
          <a:p>
            <a:endParaRPr lang="en-US"/>
          </a:p>
        </p:txBody>
      </p:sp>
      <p:sp>
        <p:nvSpPr>
          <p:cNvPr id="3126" name="Freeform 53"/>
          <p:cNvSpPr>
            <a:spLocks/>
          </p:cNvSpPr>
          <p:nvPr/>
        </p:nvSpPr>
        <p:spPr bwMode="auto">
          <a:xfrm>
            <a:off x="5553075" y="4491038"/>
            <a:ext cx="39688" cy="42862"/>
          </a:xfrm>
          <a:custGeom>
            <a:avLst/>
            <a:gdLst>
              <a:gd name="T0" fmla="*/ 2147483647 w 23"/>
              <a:gd name="T1" fmla="*/ 2147483647 h 25"/>
              <a:gd name="T2" fmla="*/ 2147483647 w 23"/>
              <a:gd name="T3" fmla="*/ 2147483647 h 25"/>
              <a:gd name="T4" fmla="*/ 2147483647 w 23"/>
              <a:gd name="T5" fmla="*/ 0 h 25"/>
              <a:gd name="T6" fmla="*/ 2147483647 w 23"/>
              <a:gd name="T7" fmla="*/ 2147483647 h 25"/>
              <a:gd name="T8" fmla="*/ 2147483647 w 23"/>
              <a:gd name="T9" fmla="*/ 2147483647 h 25"/>
              <a:gd name="T10" fmla="*/ 2147483647 w 23"/>
              <a:gd name="T11" fmla="*/ 2147483647 h 25"/>
              <a:gd name="T12" fmla="*/ 2147483647 w 23"/>
              <a:gd name="T13" fmla="*/ 2147483647 h 25"/>
              <a:gd name="T14" fmla="*/ 0 w 23"/>
              <a:gd name="T15" fmla="*/ 2147483647 h 25"/>
              <a:gd name="T16" fmla="*/ 2147483647 w 23"/>
              <a:gd name="T17" fmla="*/ 2147483647 h 25"/>
              <a:gd name="T18" fmla="*/ 2147483647 w 23"/>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25">
                <a:moveTo>
                  <a:pt x="9" y="4"/>
                </a:moveTo>
                <a:lnTo>
                  <a:pt x="13" y="6"/>
                </a:lnTo>
                <a:lnTo>
                  <a:pt x="19" y="0"/>
                </a:lnTo>
                <a:lnTo>
                  <a:pt x="23" y="10"/>
                </a:lnTo>
                <a:lnTo>
                  <a:pt x="11" y="17"/>
                </a:lnTo>
                <a:lnTo>
                  <a:pt x="21" y="18"/>
                </a:lnTo>
                <a:lnTo>
                  <a:pt x="17" y="25"/>
                </a:lnTo>
                <a:lnTo>
                  <a:pt x="0" y="25"/>
                </a:lnTo>
                <a:lnTo>
                  <a:pt x="1" y="15"/>
                </a:lnTo>
                <a:lnTo>
                  <a:pt x="9" y="4"/>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7" name="Freeform 54"/>
          <p:cNvSpPr>
            <a:spLocks/>
          </p:cNvSpPr>
          <p:nvPr/>
        </p:nvSpPr>
        <p:spPr bwMode="auto">
          <a:xfrm>
            <a:off x="5251450" y="4851400"/>
            <a:ext cx="41275" cy="49213"/>
          </a:xfrm>
          <a:custGeom>
            <a:avLst/>
            <a:gdLst>
              <a:gd name="T0" fmla="*/ 2147483647 w 25"/>
              <a:gd name="T1" fmla="*/ 2147483647 h 30"/>
              <a:gd name="T2" fmla="*/ 2147483647 w 25"/>
              <a:gd name="T3" fmla="*/ 2147483647 h 30"/>
              <a:gd name="T4" fmla="*/ 2147483647 w 25"/>
              <a:gd name="T5" fmla="*/ 2147483647 h 30"/>
              <a:gd name="T6" fmla="*/ 2147483647 w 25"/>
              <a:gd name="T7" fmla="*/ 2147483647 h 30"/>
              <a:gd name="T8" fmla="*/ 2147483647 w 25"/>
              <a:gd name="T9" fmla="*/ 2147483647 h 30"/>
              <a:gd name="T10" fmla="*/ 2147483647 w 25"/>
              <a:gd name="T11" fmla="*/ 2147483647 h 30"/>
              <a:gd name="T12" fmla="*/ 2147483647 w 25"/>
              <a:gd name="T13" fmla="*/ 2147483647 h 30"/>
              <a:gd name="T14" fmla="*/ 2147483647 w 25"/>
              <a:gd name="T15" fmla="*/ 2147483647 h 30"/>
              <a:gd name="T16" fmla="*/ 2147483647 w 25"/>
              <a:gd name="T17" fmla="*/ 2147483647 h 30"/>
              <a:gd name="T18" fmla="*/ 0 w 25"/>
              <a:gd name="T19" fmla="*/ 2147483647 h 30"/>
              <a:gd name="T20" fmla="*/ 2147483647 w 25"/>
              <a:gd name="T21" fmla="*/ 2147483647 h 30"/>
              <a:gd name="T22" fmla="*/ 2147483647 w 25"/>
              <a:gd name="T23" fmla="*/ 2147483647 h 30"/>
              <a:gd name="T24" fmla="*/ 2147483647 w 25"/>
              <a:gd name="T25" fmla="*/ 2147483647 h 30"/>
              <a:gd name="T26" fmla="*/ 2147483647 w 25"/>
              <a:gd name="T27" fmla="*/ 0 h 30"/>
              <a:gd name="T28" fmla="*/ 2147483647 w 25"/>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 h="30">
                <a:moveTo>
                  <a:pt x="22" y="1"/>
                </a:moveTo>
                <a:lnTo>
                  <a:pt x="20" y="7"/>
                </a:lnTo>
                <a:lnTo>
                  <a:pt x="25" y="9"/>
                </a:lnTo>
                <a:lnTo>
                  <a:pt x="25" y="13"/>
                </a:lnTo>
                <a:lnTo>
                  <a:pt x="20" y="17"/>
                </a:lnTo>
                <a:lnTo>
                  <a:pt x="14" y="27"/>
                </a:lnTo>
                <a:lnTo>
                  <a:pt x="5" y="30"/>
                </a:lnTo>
                <a:lnTo>
                  <a:pt x="3" y="21"/>
                </a:lnTo>
                <a:lnTo>
                  <a:pt x="3" y="10"/>
                </a:lnTo>
                <a:lnTo>
                  <a:pt x="0" y="5"/>
                </a:lnTo>
                <a:lnTo>
                  <a:pt x="1" y="4"/>
                </a:lnTo>
                <a:lnTo>
                  <a:pt x="5" y="6"/>
                </a:lnTo>
                <a:lnTo>
                  <a:pt x="11" y="6"/>
                </a:lnTo>
                <a:lnTo>
                  <a:pt x="13" y="0"/>
                </a:lnTo>
                <a:lnTo>
                  <a:pt x="22" y="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8" name="Freeform 55"/>
          <p:cNvSpPr>
            <a:spLocks/>
          </p:cNvSpPr>
          <p:nvPr/>
        </p:nvSpPr>
        <p:spPr bwMode="auto">
          <a:xfrm>
            <a:off x="5292725" y="5426075"/>
            <a:ext cx="33338" cy="42863"/>
          </a:xfrm>
          <a:custGeom>
            <a:avLst/>
            <a:gdLst>
              <a:gd name="T0" fmla="*/ 2147483647 w 19"/>
              <a:gd name="T1" fmla="*/ 2147483647 h 25"/>
              <a:gd name="T2" fmla="*/ 2147483647 w 19"/>
              <a:gd name="T3" fmla="*/ 2147483647 h 25"/>
              <a:gd name="T4" fmla="*/ 2147483647 w 19"/>
              <a:gd name="T5" fmla="*/ 2147483647 h 25"/>
              <a:gd name="T6" fmla="*/ 2147483647 w 19"/>
              <a:gd name="T7" fmla="*/ 2147483647 h 25"/>
              <a:gd name="T8" fmla="*/ 2147483647 w 19"/>
              <a:gd name="T9" fmla="*/ 2147483647 h 25"/>
              <a:gd name="T10" fmla="*/ 0 w 19"/>
              <a:gd name="T11" fmla="*/ 2147483647 h 25"/>
              <a:gd name="T12" fmla="*/ 0 w 19"/>
              <a:gd name="T13" fmla="*/ 2147483647 h 25"/>
              <a:gd name="T14" fmla="*/ 2147483647 w 19"/>
              <a:gd name="T15" fmla="*/ 0 h 25"/>
              <a:gd name="T16" fmla="*/ 2147483647 w 19"/>
              <a:gd name="T17" fmla="*/ 2147483647 h 25"/>
              <a:gd name="T18" fmla="*/ 2147483647 w 19"/>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 h="25">
                <a:moveTo>
                  <a:pt x="19" y="18"/>
                </a:moveTo>
                <a:lnTo>
                  <a:pt x="17" y="17"/>
                </a:lnTo>
                <a:lnTo>
                  <a:pt x="16" y="25"/>
                </a:lnTo>
                <a:lnTo>
                  <a:pt x="10" y="25"/>
                </a:lnTo>
                <a:lnTo>
                  <a:pt x="5" y="23"/>
                </a:lnTo>
                <a:lnTo>
                  <a:pt x="0" y="17"/>
                </a:lnTo>
                <a:lnTo>
                  <a:pt x="0" y="10"/>
                </a:lnTo>
                <a:lnTo>
                  <a:pt x="7" y="0"/>
                </a:lnTo>
                <a:lnTo>
                  <a:pt x="16" y="4"/>
                </a:lnTo>
                <a:lnTo>
                  <a:pt x="19" y="18"/>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29" name="Freeform 56"/>
          <p:cNvSpPr>
            <a:spLocks noEditPoints="1"/>
          </p:cNvSpPr>
          <p:nvPr/>
        </p:nvSpPr>
        <p:spPr bwMode="auto">
          <a:xfrm>
            <a:off x="2871788" y="4491038"/>
            <a:ext cx="322262" cy="274637"/>
          </a:xfrm>
          <a:custGeom>
            <a:avLst/>
            <a:gdLst>
              <a:gd name="T0" fmla="*/ 2147483647 w 191"/>
              <a:gd name="T1" fmla="*/ 2147483647 h 164"/>
              <a:gd name="T2" fmla="*/ 2147483647 w 191"/>
              <a:gd name="T3" fmla="*/ 2147483647 h 164"/>
              <a:gd name="T4" fmla="*/ 2147483647 w 191"/>
              <a:gd name="T5" fmla="*/ 2147483647 h 164"/>
              <a:gd name="T6" fmla="*/ 2147483647 w 191"/>
              <a:gd name="T7" fmla="*/ 2147483647 h 164"/>
              <a:gd name="T8" fmla="*/ 2147483647 w 191"/>
              <a:gd name="T9" fmla="*/ 2147483647 h 164"/>
              <a:gd name="T10" fmla="*/ 2147483647 w 191"/>
              <a:gd name="T11" fmla="*/ 2147483647 h 164"/>
              <a:gd name="T12" fmla="*/ 2147483647 w 191"/>
              <a:gd name="T13" fmla="*/ 2147483647 h 164"/>
              <a:gd name="T14" fmla="*/ 2147483647 w 191"/>
              <a:gd name="T15" fmla="*/ 2147483647 h 164"/>
              <a:gd name="T16" fmla="*/ 2147483647 w 191"/>
              <a:gd name="T17" fmla="*/ 2147483647 h 164"/>
              <a:gd name="T18" fmla="*/ 2147483647 w 191"/>
              <a:gd name="T19" fmla="*/ 2147483647 h 164"/>
              <a:gd name="T20" fmla="*/ 2147483647 w 191"/>
              <a:gd name="T21" fmla="*/ 2147483647 h 164"/>
              <a:gd name="T22" fmla="*/ 2147483647 w 191"/>
              <a:gd name="T23" fmla="*/ 2147483647 h 164"/>
              <a:gd name="T24" fmla="*/ 2147483647 w 191"/>
              <a:gd name="T25" fmla="*/ 2147483647 h 164"/>
              <a:gd name="T26" fmla="*/ 2147483647 w 191"/>
              <a:gd name="T27" fmla="*/ 2147483647 h 164"/>
              <a:gd name="T28" fmla="*/ 2147483647 w 191"/>
              <a:gd name="T29" fmla="*/ 2147483647 h 164"/>
              <a:gd name="T30" fmla="*/ 2147483647 w 191"/>
              <a:gd name="T31" fmla="*/ 2147483647 h 164"/>
              <a:gd name="T32" fmla="*/ 2147483647 w 191"/>
              <a:gd name="T33" fmla="*/ 2147483647 h 164"/>
              <a:gd name="T34" fmla="*/ 2147483647 w 191"/>
              <a:gd name="T35" fmla="*/ 2147483647 h 164"/>
              <a:gd name="T36" fmla="*/ 2147483647 w 191"/>
              <a:gd name="T37" fmla="*/ 2147483647 h 164"/>
              <a:gd name="T38" fmla="*/ 2147483647 w 191"/>
              <a:gd name="T39" fmla="*/ 2147483647 h 164"/>
              <a:gd name="T40" fmla="*/ 2147483647 w 191"/>
              <a:gd name="T41" fmla="*/ 2147483647 h 164"/>
              <a:gd name="T42" fmla="*/ 2147483647 w 191"/>
              <a:gd name="T43" fmla="*/ 2147483647 h 164"/>
              <a:gd name="T44" fmla="*/ 2147483647 w 191"/>
              <a:gd name="T45" fmla="*/ 2147483647 h 164"/>
              <a:gd name="T46" fmla="*/ 2147483647 w 191"/>
              <a:gd name="T47" fmla="*/ 2147483647 h 164"/>
              <a:gd name="T48" fmla="*/ 2147483647 w 191"/>
              <a:gd name="T49" fmla="*/ 2147483647 h 164"/>
              <a:gd name="T50" fmla="*/ 2147483647 w 191"/>
              <a:gd name="T51" fmla="*/ 2147483647 h 164"/>
              <a:gd name="T52" fmla="*/ 2147483647 w 191"/>
              <a:gd name="T53" fmla="*/ 2147483647 h 164"/>
              <a:gd name="T54" fmla="*/ 2147483647 w 191"/>
              <a:gd name="T55" fmla="*/ 2147483647 h 164"/>
              <a:gd name="T56" fmla="*/ 2147483647 w 191"/>
              <a:gd name="T57" fmla="*/ 2147483647 h 164"/>
              <a:gd name="T58" fmla="*/ 2147483647 w 191"/>
              <a:gd name="T59" fmla="*/ 2147483647 h 164"/>
              <a:gd name="T60" fmla="*/ 2147483647 w 191"/>
              <a:gd name="T61" fmla="*/ 2147483647 h 164"/>
              <a:gd name="T62" fmla="*/ 2147483647 w 191"/>
              <a:gd name="T63" fmla="*/ 2147483647 h 164"/>
              <a:gd name="T64" fmla="*/ 2147483647 w 191"/>
              <a:gd name="T65" fmla="*/ 2147483647 h 164"/>
              <a:gd name="T66" fmla="*/ 2147483647 w 191"/>
              <a:gd name="T67" fmla="*/ 2147483647 h 164"/>
              <a:gd name="T68" fmla="*/ 2147483647 w 191"/>
              <a:gd name="T69" fmla="*/ 2147483647 h 164"/>
              <a:gd name="T70" fmla="*/ 2147483647 w 191"/>
              <a:gd name="T71" fmla="*/ 2147483647 h 164"/>
              <a:gd name="T72" fmla="*/ 2147483647 w 191"/>
              <a:gd name="T73" fmla="*/ 2147483647 h 164"/>
              <a:gd name="T74" fmla="*/ 2147483647 w 191"/>
              <a:gd name="T75" fmla="*/ 2147483647 h 164"/>
              <a:gd name="T76" fmla="*/ 2147483647 w 191"/>
              <a:gd name="T77" fmla="*/ 2147483647 h 164"/>
              <a:gd name="T78" fmla="*/ 2147483647 w 191"/>
              <a:gd name="T79" fmla="*/ 2147483647 h 164"/>
              <a:gd name="T80" fmla="*/ 2147483647 w 191"/>
              <a:gd name="T81" fmla="*/ 2147483647 h 164"/>
              <a:gd name="T82" fmla="*/ 2147483647 w 191"/>
              <a:gd name="T83" fmla="*/ 2147483647 h 164"/>
              <a:gd name="T84" fmla="*/ 2147483647 w 191"/>
              <a:gd name="T85" fmla="*/ 2147483647 h 164"/>
              <a:gd name="T86" fmla="*/ 2147483647 w 191"/>
              <a:gd name="T87" fmla="*/ 2147483647 h 164"/>
              <a:gd name="T88" fmla="*/ 2147483647 w 191"/>
              <a:gd name="T89" fmla="*/ 2147483647 h 164"/>
              <a:gd name="T90" fmla="*/ 2147483647 w 191"/>
              <a:gd name="T91" fmla="*/ 2147483647 h 164"/>
              <a:gd name="T92" fmla="*/ 2147483647 w 191"/>
              <a:gd name="T93" fmla="*/ 2147483647 h 164"/>
              <a:gd name="T94" fmla="*/ 2147483647 w 191"/>
              <a:gd name="T95" fmla="*/ 2147483647 h 164"/>
              <a:gd name="T96" fmla="*/ 2147483647 w 191"/>
              <a:gd name="T97" fmla="*/ 2147483647 h 164"/>
              <a:gd name="T98" fmla="*/ 2147483647 w 191"/>
              <a:gd name="T99" fmla="*/ 2147483647 h 164"/>
              <a:gd name="T100" fmla="*/ 2147483647 w 191"/>
              <a:gd name="T101" fmla="*/ 2147483647 h 164"/>
              <a:gd name="T102" fmla="*/ 2147483647 w 191"/>
              <a:gd name="T103" fmla="*/ 2147483647 h 164"/>
              <a:gd name="T104" fmla="*/ 2147483647 w 191"/>
              <a:gd name="T105" fmla="*/ 2147483647 h 164"/>
              <a:gd name="T106" fmla="*/ 2147483647 w 191"/>
              <a:gd name="T107" fmla="*/ 2147483647 h 164"/>
              <a:gd name="T108" fmla="*/ 2147483647 w 191"/>
              <a:gd name="T109" fmla="*/ 2147483647 h 164"/>
              <a:gd name="T110" fmla="*/ 2147483647 w 191"/>
              <a:gd name="T111" fmla="*/ 2147483647 h 164"/>
              <a:gd name="T112" fmla="*/ 2147483647 w 191"/>
              <a:gd name="T113" fmla="*/ 2147483647 h 164"/>
              <a:gd name="T114" fmla="*/ 2147483647 w 191"/>
              <a:gd name="T115" fmla="*/ 2147483647 h 164"/>
              <a:gd name="T116" fmla="*/ 2147483647 w 191"/>
              <a:gd name="T117" fmla="*/ 2147483647 h 164"/>
              <a:gd name="T118" fmla="*/ 2147483647 w 191"/>
              <a:gd name="T119" fmla="*/ 2147483647 h 164"/>
              <a:gd name="T120" fmla="*/ 2147483647 w 191"/>
              <a:gd name="T121" fmla="*/ 2147483647 h 164"/>
              <a:gd name="T122" fmla="*/ 2147483647 w 191"/>
              <a:gd name="T123" fmla="*/ 2147483647 h 1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1" h="164">
                <a:moveTo>
                  <a:pt x="131" y="20"/>
                </a:moveTo>
                <a:lnTo>
                  <a:pt x="127" y="17"/>
                </a:lnTo>
                <a:lnTo>
                  <a:pt x="131" y="17"/>
                </a:lnTo>
                <a:lnTo>
                  <a:pt x="134" y="15"/>
                </a:lnTo>
                <a:lnTo>
                  <a:pt x="135" y="18"/>
                </a:lnTo>
                <a:lnTo>
                  <a:pt x="131" y="20"/>
                </a:lnTo>
                <a:close/>
                <a:moveTo>
                  <a:pt x="150" y="30"/>
                </a:moveTo>
                <a:lnTo>
                  <a:pt x="146" y="30"/>
                </a:lnTo>
                <a:lnTo>
                  <a:pt x="149" y="32"/>
                </a:lnTo>
                <a:lnTo>
                  <a:pt x="152" y="30"/>
                </a:lnTo>
                <a:lnTo>
                  <a:pt x="152" y="28"/>
                </a:lnTo>
                <a:lnTo>
                  <a:pt x="156" y="36"/>
                </a:lnTo>
                <a:lnTo>
                  <a:pt x="157" y="33"/>
                </a:lnTo>
                <a:lnTo>
                  <a:pt x="157" y="37"/>
                </a:lnTo>
                <a:lnTo>
                  <a:pt x="160" y="33"/>
                </a:lnTo>
                <a:lnTo>
                  <a:pt x="158" y="31"/>
                </a:lnTo>
                <a:lnTo>
                  <a:pt x="164" y="37"/>
                </a:lnTo>
                <a:lnTo>
                  <a:pt x="163" y="34"/>
                </a:lnTo>
                <a:lnTo>
                  <a:pt x="166" y="35"/>
                </a:lnTo>
                <a:lnTo>
                  <a:pt x="166" y="33"/>
                </a:lnTo>
                <a:lnTo>
                  <a:pt x="177" y="40"/>
                </a:lnTo>
                <a:lnTo>
                  <a:pt x="178" y="41"/>
                </a:lnTo>
                <a:lnTo>
                  <a:pt x="174" y="44"/>
                </a:lnTo>
                <a:lnTo>
                  <a:pt x="175" y="43"/>
                </a:lnTo>
                <a:lnTo>
                  <a:pt x="172" y="52"/>
                </a:lnTo>
                <a:lnTo>
                  <a:pt x="166" y="52"/>
                </a:lnTo>
                <a:lnTo>
                  <a:pt x="174" y="54"/>
                </a:lnTo>
                <a:lnTo>
                  <a:pt x="176" y="52"/>
                </a:lnTo>
                <a:lnTo>
                  <a:pt x="189" y="52"/>
                </a:lnTo>
                <a:lnTo>
                  <a:pt x="191" y="57"/>
                </a:lnTo>
                <a:lnTo>
                  <a:pt x="179" y="67"/>
                </a:lnTo>
                <a:lnTo>
                  <a:pt x="180" y="71"/>
                </a:lnTo>
                <a:lnTo>
                  <a:pt x="184" y="74"/>
                </a:lnTo>
                <a:lnTo>
                  <a:pt x="179" y="78"/>
                </a:lnTo>
                <a:lnTo>
                  <a:pt x="173" y="78"/>
                </a:lnTo>
                <a:lnTo>
                  <a:pt x="172" y="86"/>
                </a:lnTo>
                <a:lnTo>
                  <a:pt x="169" y="89"/>
                </a:lnTo>
                <a:lnTo>
                  <a:pt x="179" y="100"/>
                </a:lnTo>
                <a:lnTo>
                  <a:pt x="180" y="103"/>
                </a:lnTo>
                <a:lnTo>
                  <a:pt x="175" y="109"/>
                </a:lnTo>
                <a:lnTo>
                  <a:pt x="170" y="109"/>
                </a:lnTo>
                <a:lnTo>
                  <a:pt x="163" y="115"/>
                </a:lnTo>
                <a:lnTo>
                  <a:pt x="154" y="114"/>
                </a:lnTo>
                <a:lnTo>
                  <a:pt x="150" y="116"/>
                </a:lnTo>
                <a:lnTo>
                  <a:pt x="150" y="121"/>
                </a:lnTo>
                <a:lnTo>
                  <a:pt x="148" y="123"/>
                </a:lnTo>
                <a:lnTo>
                  <a:pt x="141" y="117"/>
                </a:lnTo>
                <a:lnTo>
                  <a:pt x="132" y="118"/>
                </a:lnTo>
                <a:lnTo>
                  <a:pt x="130" y="115"/>
                </a:lnTo>
                <a:lnTo>
                  <a:pt x="124" y="115"/>
                </a:lnTo>
                <a:lnTo>
                  <a:pt x="121" y="113"/>
                </a:lnTo>
                <a:lnTo>
                  <a:pt x="129" y="123"/>
                </a:lnTo>
                <a:lnTo>
                  <a:pt x="131" y="138"/>
                </a:lnTo>
                <a:lnTo>
                  <a:pt x="141" y="139"/>
                </a:lnTo>
                <a:lnTo>
                  <a:pt x="141" y="143"/>
                </a:lnTo>
                <a:lnTo>
                  <a:pt x="132" y="146"/>
                </a:lnTo>
                <a:lnTo>
                  <a:pt x="130" y="151"/>
                </a:lnTo>
                <a:lnTo>
                  <a:pt x="117" y="157"/>
                </a:lnTo>
                <a:lnTo>
                  <a:pt x="111" y="164"/>
                </a:lnTo>
                <a:lnTo>
                  <a:pt x="110" y="159"/>
                </a:lnTo>
                <a:lnTo>
                  <a:pt x="99" y="162"/>
                </a:lnTo>
                <a:lnTo>
                  <a:pt x="92" y="156"/>
                </a:lnTo>
                <a:lnTo>
                  <a:pt x="87" y="139"/>
                </a:lnTo>
                <a:lnTo>
                  <a:pt x="78" y="132"/>
                </a:lnTo>
                <a:lnTo>
                  <a:pt x="85" y="125"/>
                </a:lnTo>
                <a:lnTo>
                  <a:pt x="81" y="120"/>
                </a:lnTo>
                <a:lnTo>
                  <a:pt x="77" y="109"/>
                </a:lnTo>
                <a:lnTo>
                  <a:pt x="78" y="98"/>
                </a:lnTo>
                <a:lnTo>
                  <a:pt x="84" y="89"/>
                </a:lnTo>
                <a:lnTo>
                  <a:pt x="83" y="86"/>
                </a:lnTo>
                <a:lnTo>
                  <a:pt x="78" y="84"/>
                </a:lnTo>
                <a:lnTo>
                  <a:pt x="66" y="86"/>
                </a:lnTo>
                <a:lnTo>
                  <a:pt x="61" y="85"/>
                </a:lnTo>
                <a:lnTo>
                  <a:pt x="58" y="87"/>
                </a:lnTo>
                <a:lnTo>
                  <a:pt x="55" y="87"/>
                </a:lnTo>
                <a:lnTo>
                  <a:pt x="46" y="75"/>
                </a:lnTo>
                <a:lnTo>
                  <a:pt x="37" y="73"/>
                </a:lnTo>
                <a:lnTo>
                  <a:pt x="31" y="75"/>
                </a:lnTo>
                <a:lnTo>
                  <a:pt x="19" y="74"/>
                </a:lnTo>
                <a:lnTo>
                  <a:pt x="17" y="70"/>
                </a:lnTo>
                <a:lnTo>
                  <a:pt x="12" y="67"/>
                </a:lnTo>
                <a:lnTo>
                  <a:pt x="14" y="58"/>
                </a:lnTo>
                <a:lnTo>
                  <a:pt x="8" y="45"/>
                </a:lnTo>
                <a:lnTo>
                  <a:pt x="5" y="41"/>
                </a:lnTo>
                <a:lnTo>
                  <a:pt x="0" y="43"/>
                </a:lnTo>
                <a:lnTo>
                  <a:pt x="12" y="15"/>
                </a:lnTo>
                <a:lnTo>
                  <a:pt x="16" y="14"/>
                </a:lnTo>
                <a:lnTo>
                  <a:pt x="19" y="7"/>
                </a:lnTo>
                <a:lnTo>
                  <a:pt x="28" y="5"/>
                </a:lnTo>
                <a:lnTo>
                  <a:pt x="19" y="9"/>
                </a:lnTo>
                <a:lnTo>
                  <a:pt x="25" y="21"/>
                </a:lnTo>
                <a:lnTo>
                  <a:pt x="17" y="34"/>
                </a:lnTo>
                <a:lnTo>
                  <a:pt x="24" y="45"/>
                </a:lnTo>
                <a:lnTo>
                  <a:pt x="32" y="41"/>
                </a:lnTo>
                <a:lnTo>
                  <a:pt x="32" y="34"/>
                </a:lnTo>
                <a:lnTo>
                  <a:pt x="26" y="24"/>
                </a:lnTo>
                <a:lnTo>
                  <a:pt x="26" y="18"/>
                </a:lnTo>
                <a:lnTo>
                  <a:pt x="46" y="10"/>
                </a:lnTo>
                <a:lnTo>
                  <a:pt x="50" y="11"/>
                </a:lnTo>
                <a:lnTo>
                  <a:pt x="50" y="7"/>
                </a:lnTo>
                <a:lnTo>
                  <a:pt x="44" y="8"/>
                </a:lnTo>
                <a:lnTo>
                  <a:pt x="43" y="4"/>
                </a:lnTo>
                <a:lnTo>
                  <a:pt x="47" y="0"/>
                </a:lnTo>
                <a:lnTo>
                  <a:pt x="53" y="10"/>
                </a:lnTo>
                <a:lnTo>
                  <a:pt x="64" y="11"/>
                </a:lnTo>
                <a:lnTo>
                  <a:pt x="69" y="14"/>
                </a:lnTo>
                <a:lnTo>
                  <a:pt x="74" y="25"/>
                </a:lnTo>
                <a:lnTo>
                  <a:pt x="100" y="22"/>
                </a:lnTo>
                <a:lnTo>
                  <a:pt x="107" y="28"/>
                </a:lnTo>
                <a:lnTo>
                  <a:pt x="117" y="30"/>
                </a:lnTo>
                <a:lnTo>
                  <a:pt x="129" y="25"/>
                </a:lnTo>
                <a:lnTo>
                  <a:pt x="136" y="25"/>
                </a:lnTo>
                <a:lnTo>
                  <a:pt x="129" y="24"/>
                </a:lnTo>
                <a:lnTo>
                  <a:pt x="129" y="22"/>
                </a:lnTo>
                <a:lnTo>
                  <a:pt x="162" y="21"/>
                </a:lnTo>
                <a:lnTo>
                  <a:pt x="156" y="24"/>
                </a:lnTo>
                <a:lnTo>
                  <a:pt x="148" y="24"/>
                </a:lnTo>
                <a:lnTo>
                  <a:pt x="146" y="25"/>
                </a:lnTo>
                <a:lnTo>
                  <a:pt x="148" y="24"/>
                </a:lnTo>
                <a:lnTo>
                  <a:pt x="149" y="26"/>
                </a:lnTo>
                <a:lnTo>
                  <a:pt x="146" y="28"/>
                </a:lnTo>
                <a:lnTo>
                  <a:pt x="149" y="26"/>
                </a:lnTo>
                <a:lnTo>
                  <a:pt x="151" y="29"/>
                </a:lnTo>
                <a:lnTo>
                  <a:pt x="152" y="30"/>
                </a:lnTo>
                <a:lnTo>
                  <a:pt x="150" y="30"/>
                </a:lnTo>
                <a:close/>
              </a:path>
            </a:pathLst>
          </a:custGeom>
          <a:solidFill>
            <a:srgbClr val="DDDDDD"/>
          </a:solidFill>
          <a:ln w="4763">
            <a:solidFill>
              <a:schemeClr val="bg2"/>
            </a:solidFill>
            <a:prstDash val="solid"/>
            <a:round/>
            <a:headEnd/>
            <a:tailEnd/>
          </a:ln>
        </p:spPr>
        <p:txBody>
          <a:bodyPr/>
          <a:lstStyle/>
          <a:p>
            <a:endParaRPr lang="en-US"/>
          </a:p>
        </p:txBody>
      </p:sp>
      <p:sp>
        <p:nvSpPr>
          <p:cNvPr id="3130" name="Freeform 57"/>
          <p:cNvSpPr>
            <a:spLocks/>
          </p:cNvSpPr>
          <p:nvPr/>
        </p:nvSpPr>
        <p:spPr bwMode="auto">
          <a:xfrm>
            <a:off x="3236913" y="4638675"/>
            <a:ext cx="96837" cy="96838"/>
          </a:xfrm>
          <a:custGeom>
            <a:avLst/>
            <a:gdLst>
              <a:gd name="T0" fmla="*/ 2147483647 w 57"/>
              <a:gd name="T1" fmla="*/ 2147483647 h 58"/>
              <a:gd name="T2" fmla="*/ 2147483647 w 57"/>
              <a:gd name="T3" fmla="*/ 2147483647 h 58"/>
              <a:gd name="T4" fmla="*/ 2147483647 w 57"/>
              <a:gd name="T5" fmla="*/ 2147483647 h 58"/>
              <a:gd name="T6" fmla="*/ 2147483647 w 57"/>
              <a:gd name="T7" fmla="*/ 2147483647 h 58"/>
              <a:gd name="T8" fmla="*/ 2147483647 w 57"/>
              <a:gd name="T9" fmla="*/ 2147483647 h 58"/>
              <a:gd name="T10" fmla="*/ 0 w 57"/>
              <a:gd name="T11" fmla="*/ 2147483647 h 58"/>
              <a:gd name="T12" fmla="*/ 2147483647 w 57"/>
              <a:gd name="T13" fmla="*/ 2147483647 h 58"/>
              <a:gd name="T14" fmla="*/ 2147483647 w 57"/>
              <a:gd name="T15" fmla="*/ 2147483647 h 58"/>
              <a:gd name="T16" fmla="*/ 2147483647 w 57"/>
              <a:gd name="T17" fmla="*/ 2147483647 h 58"/>
              <a:gd name="T18" fmla="*/ 2147483647 w 57"/>
              <a:gd name="T19" fmla="*/ 2147483647 h 58"/>
              <a:gd name="T20" fmla="*/ 2147483647 w 57"/>
              <a:gd name="T21" fmla="*/ 2147483647 h 58"/>
              <a:gd name="T22" fmla="*/ 2147483647 w 57"/>
              <a:gd name="T23" fmla="*/ 2147483647 h 58"/>
              <a:gd name="T24" fmla="*/ 2147483647 w 57"/>
              <a:gd name="T25" fmla="*/ 2147483647 h 58"/>
              <a:gd name="T26" fmla="*/ 2147483647 w 57"/>
              <a:gd name="T27" fmla="*/ 2147483647 h 58"/>
              <a:gd name="T28" fmla="*/ 2147483647 w 57"/>
              <a:gd name="T29" fmla="*/ 2147483647 h 58"/>
              <a:gd name="T30" fmla="*/ 2147483647 w 57"/>
              <a:gd name="T31" fmla="*/ 2147483647 h 58"/>
              <a:gd name="T32" fmla="*/ 2147483647 w 57"/>
              <a:gd name="T33" fmla="*/ 2147483647 h 58"/>
              <a:gd name="T34" fmla="*/ 2147483647 w 57"/>
              <a:gd name="T35" fmla="*/ 2147483647 h 58"/>
              <a:gd name="T36" fmla="*/ 2147483647 w 57"/>
              <a:gd name="T37" fmla="*/ 2147483647 h 58"/>
              <a:gd name="T38" fmla="*/ 2147483647 w 57"/>
              <a:gd name="T39" fmla="*/ 0 h 58"/>
              <a:gd name="T40" fmla="*/ 2147483647 w 57"/>
              <a:gd name="T41" fmla="*/ 2147483647 h 58"/>
              <a:gd name="T42" fmla="*/ 2147483647 w 57"/>
              <a:gd name="T43" fmla="*/ 2147483647 h 58"/>
              <a:gd name="T44" fmla="*/ 2147483647 w 57"/>
              <a:gd name="T45" fmla="*/ 2147483647 h 58"/>
              <a:gd name="T46" fmla="*/ 2147483647 w 57"/>
              <a:gd name="T47" fmla="*/ 2147483647 h 58"/>
              <a:gd name="T48" fmla="*/ 2147483647 w 57"/>
              <a:gd name="T49" fmla="*/ 2147483647 h 58"/>
              <a:gd name="T50" fmla="*/ 2147483647 w 57"/>
              <a:gd name="T51" fmla="*/ 2147483647 h 58"/>
              <a:gd name="T52" fmla="*/ 2147483647 w 57"/>
              <a:gd name="T53" fmla="*/ 2147483647 h 58"/>
              <a:gd name="T54" fmla="*/ 2147483647 w 57"/>
              <a:gd name="T55" fmla="*/ 2147483647 h 58"/>
              <a:gd name="T56" fmla="*/ 2147483647 w 57"/>
              <a:gd name="T57" fmla="*/ 2147483647 h 58"/>
              <a:gd name="T58" fmla="*/ 2147483647 w 57"/>
              <a:gd name="T59" fmla="*/ 2147483647 h 58"/>
              <a:gd name="T60" fmla="*/ 2147483647 w 57"/>
              <a:gd name="T61" fmla="*/ 2147483647 h 58"/>
              <a:gd name="T62" fmla="*/ 2147483647 w 57"/>
              <a:gd name="T63" fmla="*/ 2147483647 h 58"/>
              <a:gd name="T64" fmla="*/ 2147483647 w 57"/>
              <a:gd name="T65" fmla="*/ 2147483647 h 58"/>
              <a:gd name="T66" fmla="*/ 2147483647 w 57"/>
              <a:gd name="T67" fmla="*/ 2147483647 h 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7" h="58">
                <a:moveTo>
                  <a:pt x="22" y="58"/>
                </a:moveTo>
                <a:lnTo>
                  <a:pt x="19" y="57"/>
                </a:lnTo>
                <a:lnTo>
                  <a:pt x="11" y="45"/>
                </a:lnTo>
                <a:lnTo>
                  <a:pt x="10" y="38"/>
                </a:lnTo>
                <a:lnTo>
                  <a:pt x="5" y="38"/>
                </a:lnTo>
                <a:lnTo>
                  <a:pt x="0" y="29"/>
                </a:lnTo>
                <a:lnTo>
                  <a:pt x="3" y="19"/>
                </a:lnTo>
                <a:lnTo>
                  <a:pt x="1" y="17"/>
                </a:lnTo>
                <a:lnTo>
                  <a:pt x="10" y="14"/>
                </a:lnTo>
                <a:lnTo>
                  <a:pt x="12" y="12"/>
                </a:lnTo>
                <a:lnTo>
                  <a:pt x="10" y="10"/>
                </a:lnTo>
                <a:lnTo>
                  <a:pt x="11" y="8"/>
                </a:lnTo>
                <a:lnTo>
                  <a:pt x="15" y="1"/>
                </a:lnTo>
                <a:lnTo>
                  <a:pt x="28" y="3"/>
                </a:lnTo>
                <a:lnTo>
                  <a:pt x="30" y="5"/>
                </a:lnTo>
                <a:lnTo>
                  <a:pt x="30" y="1"/>
                </a:lnTo>
                <a:lnTo>
                  <a:pt x="41" y="3"/>
                </a:lnTo>
                <a:lnTo>
                  <a:pt x="45" y="2"/>
                </a:lnTo>
                <a:lnTo>
                  <a:pt x="41" y="1"/>
                </a:lnTo>
                <a:lnTo>
                  <a:pt x="42" y="0"/>
                </a:lnTo>
                <a:lnTo>
                  <a:pt x="56" y="3"/>
                </a:lnTo>
                <a:lnTo>
                  <a:pt x="54" y="10"/>
                </a:lnTo>
                <a:lnTo>
                  <a:pt x="50" y="18"/>
                </a:lnTo>
                <a:lnTo>
                  <a:pt x="52" y="28"/>
                </a:lnTo>
                <a:lnTo>
                  <a:pt x="57" y="36"/>
                </a:lnTo>
                <a:lnTo>
                  <a:pt x="54" y="40"/>
                </a:lnTo>
                <a:lnTo>
                  <a:pt x="54" y="46"/>
                </a:lnTo>
                <a:lnTo>
                  <a:pt x="48" y="52"/>
                </a:lnTo>
                <a:lnTo>
                  <a:pt x="43" y="49"/>
                </a:lnTo>
                <a:lnTo>
                  <a:pt x="33" y="51"/>
                </a:lnTo>
                <a:lnTo>
                  <a:pt x="29" y="49"/>
                </a:lnTo>
                <a:lnTo>
                  <a:pt x="27" y="53"/>
                </a:lnTo>
                <a:lnTo>
                  <a:pt x="30" y="58"/>
                </a:lnTo>
                <a:lnTo>
                  <a:pt x="22" y="58"/>
                </a:lnTo>
                <a:close/>
              </a:path>
            </a:pathLst>
          </a:custGeom>
          <a:solidFill>
            <a:schemeClr val="bg1"/>
          </a:solidFill>
          <a:ln w="4763">
            <a:solidFill>
              <a:srgbClr val="6E6E6E"/>
            </a:solidFill>
            <a:prstDash val="solid"/>
            <a:round/>
            <a:headEnd/>
            <a:tailEnd/>
          </a:ln>
        </p:spPr>
        <p:txBody>
          <a:bodyPr/>
          <a:lstStyle/>
          <a:p>
            <a:endParaRPr lang="en-US"/>
          </a:p>
        </p:txBody>
      </p:sp>
      <p:sp>
        <p:nvSpPr>
          <p:cNvPr id="3131" name="Freeform 58"/>
          <p:cNvSpPr>
            <a:spLocks/>
          </p:cNvSpPr>
          <p:nvPr/>
        </p:nvSpPr>
        <p:spPr bwMode="auto">
          <a:xfrm>
            <a:off x="2681288" y="4783138"/>
            <a:ext cx="303212" cy="438150"/>
          </a:xfrm>
          <a:custGeom>
            <a:avLst/>
            <a:gdLst>
              <a:gd name="T0" fmla="*/ 2147483647 w 180"/>
              <a:gd name="T1" fmla="*/ 2147483647 h 261"/>
              <a:gd name="T2" fmla="*/ 2147483647 w 180"/>
              <a:gd name="T3" fmla="*/ 2147483647 h 261"/>
              <a:gd name="T4" fmla="*/ 2147483647 w 180"/>
              <a:gd name="T5" fmla="*/ 2147483647 h 261"/>
              <a:gd name="T6" fmla="*/ 2147483647 w 180"/>
              <a:gd name="T7" fmla="*/ 2147483647 h 261"/>
              <a:gd name="T8" fmla="*/ 2147483647 w 180"/>
              <a:gd name="T9" fmla="*/ 2147483647 h 261"/>
              <a:gd name="T10" fmla="*/ 2147483647 w 180"/>
              <a:gd name="T11" fmla="*/ 2147483647 h 261"/>
              <a:gd name="T12" fmla="*/ 2147483647 w 180"/>
              <a:gd name="T13" fmla="*/ 2147483647 h 261"/>
              <a:gd name="T14" fmla="*/ 2147483647 w 180"/>
              <a:gd name="T15" fmla="*/ 2147483647 h 261"/>
              <a:gd name="T16" fmla="*/ 2147483647 w 180"/>
              <a:gd name="T17" fmla="*/ 2147483647 h 261"/>
              <a:gd name="T18" fmla="*/ 2147483647 w 180"/>
              <a:gd name="T19" fmla="*/ 2147483647 h 261"/>
              <a:gd name="T20" fmla="*/ 2147483647 w 180"/>
              <a:gd name="T21" fmla="*/ 2147483647 h 261"/>
              <a:gd name="T22" fmla="*/ 2147483647 w 180"/>
              <a:gd name="T23" fmla="*/ 2147483647 h 261"/>
              <a:gd name="T24" fmla="*/ 2147483647 w 180"/>
              <a:gd name="T25" fmla="*/ 2147483647 h 261"/>
              <a:gd name="T26" fmla="*/ 2147483647 w 180"/>
              <a:gd name="T27" fmla="*/ 2147483647 h 261"/>
              <a:gd name="T28" fmla="*/ 2147483647 w 180"/>
              <a:gd name="T29" fmla="*/ 2147483647 h 261"/>
              <a:gd name="T30" fmla="*/ 2147483647 w 180"/>
              <a:gd name="T31" fmla="*/ 2147483647 h 261"/>
              <a:gd name="T32" fmla="*/ 2147483647 w 180"/>
              <a:gd name="T33" fmla="*/ 2147483647 h 261"/>
              <a:gd name="T34" fmla="*/ 2147483647 w 180"/>
              <a:gd name="T35" fmla="*/ 2147483647 h 261"/>
              <a:gd name="T36" fmla="*/ 2147483647 w 180"/>
              <a:gd name="T37" fmla="*/ 2147483647 h 261"/>
              <a:gd name="T38" fmla="*/ 2147483647 w 180"/>
              <a:gd name="T39" fmla="*/ 2147483647 h 261"/>
              <a:gd name="T40" fmla="*/ 2147483647 w 180"/>
              <a:gd name="T41" fmla="*/ 2147483647 h 261"/>
              <a:gd name="T42" fmla="*/ 2147483647 w 180"/>
              <a:gd name="T43" fmla="*/ 2147483647 h 261"/>
              <a:gd name="T44" fmla="*/ 2147483647 w 180"/>
              <a:gd name="T45" fmla="*/ 0 h 261"/>
              <a:gd name="T46" fmla="*/ 2147483647 w 180"/>
              <a:gd name="T47" fmla="*/ 2147483647 h 261"/>
              <a:gd name="T48" fmla="*/ 2147483647 w 180"/>
              <a:gd name="T49" fmla="*/ 2147483647 h 261"/>
              <a:gd name="T50" fmla="*/ 2147483647 w 180"/>
              <a:gd name="T51" fmla="*/ 2147483647 h 261"/>
              <a:gd name="T52" fmla="*/ 2147483647 w 180"/>
              <a:gd name="T53" fmla="*/ 2147483647 h 261"/>
              <a:gd name="T54" fmla="*/ 2147483647 w 180"/>
              <a:gd name="T55" fmla="*/ 2147483647 h 261"/>
              <a:gd name="T56" fmla="*/ 2147483647 w 180"/>
              <a:gd name="T57" fmla="*/ 2147483647 h 261"/>
              <a:gd name="T58" fmla="*/ 2147483647 w 180"/>
              <a:gd name="T59" fmla="*/ 2147483647 h 261"/>
              <a:gd name="T60" fmla="*/ 2147483647 w 180"/>
              <a:gd name="T61" fmla="*/ 2147483647 h 261"/>
              <a:gd name="T62" fmla="*/ 2147483647 w 180"/>
              <a:gd name="T63" fmla="*/ 2147483647 h 261"/>
              <a:gd name="T64" fmla="*/ 2147483647 w 180"/>
              <a:gd name="T65" fmla="*/ 2147483647 h 261"/>
              <a:gd name="T66" fmla="*/ 2147483647 w 180"/>
              <a:gd name="T67" fmla="*/ 2147483647 h 261"/>
              <a:gd name="T68" fmla="*/ 2147483647 w 180"/>
              <a:gd name="T69" fmla="*/ 2147483647 h 261"/>
              <a:gd name="T70" fmla="*/ 2147483647 w 180"/>
              <a:gd name="T71" fmla="*/ 2147483647 h 261"/>
              <a:gd name="T72" fmla="*/ 2147483647 w 180"/>
              <a:gd name="T73" fmla="*/ 2147483647 h 261"/>
              <a:gd name="T74" fmla="*/ 2147483647 w 180"/>
              <a:gd name="T75" fmla="*/ 2147483647 h 261"/>
              <a:gd name="T76" fmla="*/ 2147483647 w 180"/>
              <a:gd name="T77" fmla="*/ 2147483647 h 261"/>
              <a:gd name="T78" fmla="*/ 2147483647 w 180"/>
              <a:gd name="T79" fmla="*/ 2147483647 h 261"/>
              <a:gd name="T80" fmla="*/ 2147483647 w 180"/>
              <a:gd name="T81" fmla="*/ 2147483647 h 261"/>
              <a:gd name="T82" fmla="*/ 2147483647 w 180"/>
              <a:gd name="T83" fmla="*/ 2147483647 h 261"/>
              <a:gd name="T84" fmla="*/ 2147483647 w 180"/>
              <a:gd name="T85" fmla="*/ 2147483647 h 261"/>
              <a:gd name="T86" fmla="*/ 2147483647 w 180"/>
              <a:gd name="T87" fmla="*/ 2147483647 h 261"/>
              <a:gd name="T88" fmla="*/ 2147483647 w 180"/>
              <a:gd name="T89" fmla="*/ 2147483647 h 261"/>
              <a:gd name="T90" fmla="*/ 2147483647 w 180"/>
              <a:gd name="T91" fmla="*/ 2147483647 h 261"/>
              <a:gd name="T92" fmla="*/ 2147483647 w 180"/>
              <a:gd name="T93" fmla="*/ 2147483647 h 261"/>
              <a:gd name="T94" fmla="*/ 2147483647 w 180"/>
              <a:gd name="T95" fmla="*/ 2147483647 h 261"/>
              <a:gd name="T96" fmla="*/ 2147483647 w 180"/>
              <a:gd name="T97" fmla="*/ 2147483647 h 2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80" h="261">
                <a:moveTo>
                  <a:pt x="168" y="249"/>
                </a:moveTo>
                <a:lnTo>
                  <a:pt x="164" y="252"/>
                </a:lnTo>
                <a:lnTo>
                  <a:pt x="164" y="256"/>
                </a:lnTo>
                <a:lnTo>
                  <a:pt x="162" y="260"/>
                </a:lnTo>
                <a:lnTo>
                  <a:pt x="156" y="261"/>
                </a:lnTo>
                <a:lnTo>
                  <a:pt x="143" y="252"/>
                </a:lnTo>
                <a:lnTo>
                  <a:pt x="140" y="246"/>
                </a:lnTo>
                <a:lnTo>
                  <a:pt x="89" y="219"/>
                </a:lnTo>
                <a:lnTo>
                  <a:pt x="77" y="207"/>
                </a:lnTo>
                <a:lnTo>
                  <a:pt x="70" y="196"/>
                </a:lnTo>
                <a:lnTo>
                  <a:pt x="73" y="189"/>
                </a:lnTo>
                <a:lnTo>
                  <a:pt x="60" y="170"/>
                </a:lnTo>
                <a:lnTo>
                  <a:pt x="58" y="162"/>
                </a:lnTo>
                <a:lnTo>
                  <a:pt x="53" y="159"/>
                </a:lnTo>
                <a:lnTo>
                  <a:pt x="53" y="154"/>
                </a:lnTo>
                <a:lnTo>
                  <a:pt x="34" y="115"/>
                </a:lnTo>
                <a:lnTo>
                  <a:pt x="28" y="110"/>
                </a:lnTo>
                <a:lnTo>
                  <a:pt x="20" y="94"/>
                </a:lnTo>
                <a:lnTo>
                  <a:pt x="3" y="85"/>
                </a:lnTo>
                <a:lnTo>
                  <a:pt x="3" y="82"/>
                </a:lnTo>
                <a:lnTo>
                  <a:pt x="6" y="82"/>
                </a:lnTo>
                <a:lnTo>
                  <a:pt x="7" y="78"/>
                </a:lnTo>
                <a:lnTo>
                  <a:pt x="2" y="72"/>
                </a:lnTo>
                <a:lnTo>
                  <a:pt x="4" y="70"/>
                </a:lnTo>
                <a:lnTo>
                  <a:pt x="0" y="65"/>
                </a:lnTo>
                <a:lnTo>
                  <a:pt x="1" y="60"/>
                </a:lnTo>
                <a:lnTo>
                  <a:pt x="15" y="47"/>
                </a:lnTo>
                <a:lnTo>
                  <a:pt x="17" y="53"/>
                </a:lnTo>
                <a:lnTo>
                  <a:pt x="12" y="56"/>
                </a:lnTo>
                <a:lnTo>
                  <a:pt x="15" y="58"/>
                </a:lnTo>
                <a:lnTo>
                  <a:pt x="13" y="62"/>
                </a:lnTo>
                <a:lnTo>
                  <a:pt x="17" y="59"/>
                </a:lnTo>
                <a:lnTo>
                  <a:pt x="24" y="62"/>
                </a:lnTo>
                <a:lnTo>
                  <a:pt x="29" y="69"/>
                </a:lnTo>
                <a:lnTo>
                  <a:pt x="33" y="70"/>
                </a:lnTo>
                <a:lnTo>
                  <a:pt x="38" y="63"/>
                </a:lnTo>
                <a:lnTo>
                  <a:pt x="43" y="47"/>
                </a:lnTo>
                <a:lnTo>
                  <a:pt x="45" y="48"/>
                </a:lnTo>
                <a:lnTo>
                  <a:pt x="50" y="41"/>
                </a:lnTo>
                <a:lnTo>
                  <a:pt x="67" y="35"/>
                </a:lnTo>
                <a:lnTo>
                  <a:pt x="82" y="21"/>
                </a:lnTo>
                <a:lnTo>
                  <a:pt x="85" y="12"/>
                </a:lnTo>
                <a:lnTo>
                  <a:pt x="87" y="13"/>
                </a:lnTo>
                <a:lnTo>
                  <a:pt x="87" y="7"/>
                </a:lnTo>
                <a:lnTo>
                  <a:pt x="82" y="0"/>
                </a:lnTo>
                <a:lnTo>
                  <a:pt x="87" y="0"/>
                </a:lnTo>
                <a:lnTo>
                  <a:pt x="93" y="2"/>
                </a:lnTo>
                <a:lnTo>
                  <a:pt x="99" y="7"/>
                </a:lnTo>
                <a:lnTo>
                  <a:pt x="101" y="13"/>
                </a:lnTo>
                <a:lnTo>
                  <a:pt x="111" y="18"/>
                </a:lnTo>
                <a:lnTo>
                  <a:pt x="111" y="24"/>
                </a:lnTo>
                <a:lnTo>
                  <a:pt x="117" y="25"/>
                </a:lnTo>
                <a:lnTo>
                  <a:pt x="117" y="32"/>
                </a:lnTo>
                <a:lnTo>
                  <a:pt x="120" y="34"/>
                </a:lnTo>
                <a:lnTo>
                  <a:pt x="130" y="34"/>
                </a:lnTo>
                <a:lnTo>
                  <a:pt x="137" y="29"/>
                </a:lnTo>
                <a:lnTo>
                  <a:pt x="142" y="32"/>
                </a:lnTo>
                <a:lnTo>
                  <a:pt x="149" y="30"/>
                </a:lnTo>
                <a:lnTo>
                  <a:pt x="153" y="34"/>
                </a:lnTo>
                <a:lnTo>
                  <a:pt x="157" y="34"/>
                </a:lnTo>
                <a:lnTo>
                  <a:pt x="160" y="38"/>
                </a:lnTo>
                <a:lnTo>
                  <a:pt x="151" y="52"/>
                </a:lnTo>
                <a:lnTo>
                  <a:pt x="157" y="52"/>
                </a:lnTo>
                <a:lnTo>
                  <a:pt x="162" y="59"/>
                </a:lnTo>
                <a:lnTo>
                  <a:pt x="159" y="60"/>
                </a:lnTo>
                <a:lnTo>
                  <a:pt x="157" y="57"/>
                </a:lnTo>
                <a:lnTo>
                  <a:pt x="150" y="57"/>
                </a:lnTo>
                <a:lnTo>
                  <a:pt x="148" y="60"/>
                </a:lnTo>
                <a:lnTo>
                  <a:pt x="134" y="63"/>
                </a:lnTo>
                <a:lnTo>
                  <a:pt x="120" y="71"/>
                </a:lnTo>
                <a:lnTo>
                  <a:pt x="115" y="85"/>
                </a:lnTo>
                <a:lnTo>
                  <a:pt x="117" y="90"/>
                </a:lnTo>
                <a:lnTo>
                  <a:pt x="108" y="96"/>
                </a:lnTo>
                <a:lnTo>
                  <a:pt x="108" y="102"/>
                </a:lnTo>
                <a:lnTo>
                  <a:pt x="106" y="103"/>
                </a:lnTo>
                <a:lnTo>
                  <a:pt x="104" y="105"/>
                </a:lnTo>
                <a:lnTo>
                  <a:pt x="108" y="109"/>
                </a:lnTo>
                <a:lnTo>
                  <a:pt x="108" y="111"/>
                </a:lnTo>
                <a:lnTo>
                  <a:pt x="111" y="117"/>
                </a:lnTo>
                <a:lnTo>
                  <a:pt x="119" y="126"/>
                </a:lnTo>
                <a:lnTo>
                  <a:pt x="116" y="132"/>
                </a:lnTo>
                <a:lnTo>
                  <a:pt x="127" y="133"/>
                </a:lnTo>
                <a:lnTo>
                  <a:pt x="131" y="140"/>
                </a:lnTo>
                <a:lnTo>
                  <a:pt x="143" y="140"/>
                </a:lnTo>
                <a:lnTo>
                  <a:pt x="154" y="132"/>
                </a:lnTo>
                <a:lnTo>
                  <a:pt x="152" y="155"/>
                </a:lnTo>
                <a:lnTo>
                  <a:pt x="167" y="154"/>
                </a:lnTo>
                <a:lnTo>
                  <a:pt x="180" y="176"/>
                </a:lnTo>
                <a:lnTo>
                  <a:pt x="176" y="181"/>
                </a:lnTo>
                <a:lnTo>
                  <a:pt x="175" y="193"/>
                </a:lnTo>
                <a:lnTo>
                  <a:pt x="178" y="201"/>
                </a:lnTo>
                <a:lnTo>
                  <a:pt x="170" y="210"/>
                </a:lnTo>
                <a:lnTo>
                  <a:pt x="173" y="216"/>
                </a:lnTo>
                <a:lnTo>
                  <a:pt x="169" y="222"/>
                </a:lnTo>
                <a:lnTo>
                  <a:pt x="172" y="229"/>
                </a:lnTo>
                <a:lnTo>
                  <a:pt x="178" y="232"/>
                </a:lnTo>
                <a:lnTo>
                  <a:pt x="167" y="245"/>
                </a:lnTo>
                <a:lnTo>
                  <a:pt x="168" y="249"/>
                </a:lnTo>
                <a:close/>
              </a:path>
            </a:pathLst>
          </a:custGeom>
          <a:solidFill>
            <a:srgbClr val="2B5885"/>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2" name="Freeform 59"/>
          <p:cNvSpPr>
            <a:spLocks noEditPoints="1"/>
          </p:cNvSpPr>
          <p:nvPr/>
        </p:nvSpPr>
        <p:spPr bwMode="auto">
          <a:xfrm>
            <a:off x="2436813" y="4748213"/>
            <a:ext cx="390525" cy="152400"/>
          </a:xfrm>
          <a:custGeom>
            <a:avLst/>
            <a:gdLst>
              <a:gd name="T0" fmla="*/ 2147483647 w 233"/>
              <a:gd name="T1" fmla="*/ 2147483647 h 91"/>
              <a:gd name="T2" fmla="*/ 2147483647 w 233"/>
              <a:gd name="T3" fmla="*/ 2147483647 h 91"/>
              <a:gd name="T4" fmla="*/ 2147483647 w 233"/>
              <a:gd name="T5" fmla="*/ 2147483647 h 91"/>
              <a:gd name="T6" fmla="*/ 2147483647 w 233"/>
              <a:gd name="T7" fmla="*/ 2147483647 h 91"/>
              <a:gd name="T8" fmla="*/ 2147483647 w 233"/>
              <a:gd name="T9" fmla="*/ 2147483647 h 91"/>
              <a:gd name="T10" fmla="*/ 2147483647 w 233"/>
              <a:gd name="T11" fmla="*/ 2147483647 h 91"/>
              <a:gd name="T12" fmla="*/ 2147483647 w 233"/>
              <a:gd name="T13" fmla="*/ 2147483647 h 91"/>
              <a:gd name="T14" fmla="*/ 2147483647 w 233"/>
              <a:gd name="T15" fmla="*/ 2147483647 h 91"/>
              <a:gd name="T16" fmla="*/ 2147483647 w 233"/>
              <a:gd name="T17" fmla="*/ 2147483647 h 91"/>
              <a:gd name="T18" fmla="*/ 2147483647 w 233"/>
              <a:gd name="T19" fmla="*/ 2147483647 h 91"/>
              <a:gd name="T20" fmla="*/ 2147483647 w 233"/>
              <a:gd name="T21" fmla="*/ 2147483647 h 91"/>
              <a:gd name="T22" fmla="*/ 2147483647 w 233"/>
              <a:gd name="T23" fmla="*/ 2147483647 h 91"/>
              <a:gd name="T24" fmla="*/ 2147483647 w 233"/>
              <a:gd name="T25" fmla="*/ 2147483647 h 91"/>
              <a:gd name="T26" fmla="*/ 2147483647 w 233"/>
              <a:gd name="T27" fmla="*/ 2147483647 h 91"/>
              <a:gd name="T28" fmla="*/ 2147483647 w 233"/>
              <a:gd name="T29" fmla="*/ 2147483647 h 91"/>
              <a:gd name="T30" fmla="*/ 2147483647 w 233"/>
              <a:gd name="T31" fmla="*/ 2147483647 h 91"/>
              <a:gd name="T32" fmla="*/ 2147483647 w 233"/>
              <a:gd name="T33" fmla="*/ 2147483647 h 91"/>
              <a:gd name="T34" fmla="*/ 2147483647 w 233"/>
              <a:gd name="T35" fmla="*/ 2147483647 h 91"/>
              <a:gd name="T36" fmla="*/ 2147483647 w 233"/>
              <a:gd name="T37" fmla="*/ 2147483647 h 91"/>
              <a:gd name="T38" fmla="*/ 2147483647 w 233"/>
              <a:gd name="T39" fmla="*/ 2147483647 h 91"/>
              <a:gd name="T40" fmla="*/ 2147483647 w 233"/>
              <a:gd name="T41" fmla="*/ 2147483647 h 91"/>
              <a:gd name="T42" fmla="*/ 2147483647 w 233"/>
              <a:gd name="T43" fmla="*/ 2147483647 h 91"/>
              <a:gd name="T44" fmla="*/ 2147483647 w 233"/>
              <a:gd name="T45" fmla="*/ 0 h 91"/>
              <a:gd name="T46" fmla="*/ 2147483647 w 233"/>
              <a:gd name="T47" fmla="*/ 2147483647 h 91"/>
              <a:gd name="T48" fmla="*/ 2147483647 w 233"/>
              <a:gd name="T49" fmla="*/ 2147483647 h 91"/>
              <a:gd name="T50" fmla="*/ 2147483647 w 233"/>
              <a:gd name="T51" fmla="*/ 2147483647 h 91"/>
              <a:gd name="T52" fmla="*/ 2147483647 w 233"/>
              <a:gd name="T53" fmla="*/ 2147483647 h 91"/>
              <a:gd name="T54" fmla="*/ 2147483647 w 233"/>
              <a:gd name="T55" fmla="*/ 2147483647 h 91"/>
              <a:gd name="T56" fmla="*/ 2147483647 w 233"/>
              <a:gd name="T57" fmla="*/ 2147483647 h 91"/>
              <a:gd name="T58" fmla="*/ 2147483647 w 233"/>
              <a:gd name="T59" fmla="*/ 2147483647 h 91"/>
              <a:gd name="T60" fmla="*/ 2147483647 w 233"/>
              <a:gd name="T61" fmla="*/ 2147483647 h 91"/>
              <a:gd name="T62" fmla="*/ 2147483647 w 233"/>
              <a:gd name="T63" fmla="*/ 2147483647 h 91"/>
              <a:gd name="T64" fmla="*/ 2147483647 w 233"/>
              <a:gd name="T65" fmla="*/ 2147483647 h 91"/>
              <a:gd name="T66" fmla="*/ 2147483647 w 233"/>
              <a:gd name="T67" fmla="*/ 2147483647 h 91"/>
              <a:gd name="T68" fmla="*/ 2147483647 w 233"/>
              <a:gd name="T69" fmla="*/ 2147483647 h 91"/>
              <a:gd name="T70" fmla="*/ 2147483647 w 233"/>
              <a:gd name="T71" fmla="*/ 2147483647 h 91"/>
              <a:gd name="T72" fmla="*/ 2147483647 w 233"/>
              <a:gd name="T73" fmla="*/ 2147483647 h 91"/>
              <a:gd name="T74" fmla="*/ 2147483647 w 233"/>
              <a:gd name="T75" fmla="*/ 2147483647 h 91"/>
              <a:gd name="T76" fmla="*/ 2147483647 w 233"/>
              <a:gd name="T77" fmla="*/ 2147483647 h 9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3" h="91">
                <a:moveTo>
                  <a:pt x="182" y="0"/>
                </a:moveTo>
                <a:lnTo>
                  <a:pt x="192" y="7"/>
                </a:lnTo>
                <a:lnTo>
                  <a:pt x="199" y="8"/>
                </a:lnTo>
                <a:lnTo>
                  <a:pt x="203" y="15"/>
                </a:lnTo>
                <a:lnTo>
                  <a:pt x="215" y="17"/>
                </a:lnTo>
                <a:lnTo>
                  <a:pt x="219" y="15"/>
                </a:lnTo>
                <a:lnTo>
                  <a:pt x="233" y="21"/>
                </a:lnTo>
                <a:lnTo>
                  <a:pt x="228" y="21"/>
                </a:lnTo>
                <a:lnTo>
                  <a:pt x="233" y="28"/>
                </a:lnTo>
                <a:lnTo>
                  <a:pt x="233" y="34"/>
                </a:lnTo>
                <a:lnTo>
                  <a:pt x="231" y="33"/>
                </a:lnTo>
                <a:lnTo>
                  <a:pt x="228" y="42"/>
                </a:lnTo>
                <a:lnTo>
                  <a:pt x="213" y="56"/>
                </a:lnTo>
                <a:lnTo>
                  <a:pt x="196" y="62"/>
                </a:lnTo>
                <a:lnTo>
                  <a:pt x="191" y="69"/>
                </a:lnTo>
                <a:lnTo>
                  <a:pt x="189" y="68"/>
                </a:lnTo>
                <a:lnTo>
                  <a:pt x="184" y="84"/>
                </a:lnTo>
                <a:lnTo>
                  <a:pt x="179" y="91"/>
                </a:lnTo>
                <a:lnTo>
                  <a:pt x="175" y="90"/>
                </a:lnTo>
                <a:lnTo>
                  <a:pt x="170" y="83"/>
                </a:lnTo>
                <a:lnTo>
                  <a:pt x="163" y="80"/>
                </a:lnTo>
                <a:lnTo>
                  <a:pt x="159" y="83"/>
                </a:lnTo>
                <a:lnTo>
                  <a:pt x="161" y="79"/>
                </a:lnTo>
                <a:lnTo>
                  <a:pt x="158" y="77"/>
                </a:lnTo>
                <a:lnTo>
                  <a:pt x="163" y="74"/>
                </a:lnTo>
                <a:lnTo>
                  <a:pt x="161" y="68"/>
                </a:lnTo>
                <a:lnTo>
                  <a:pt x="167" y="63"/>
                </a:lnTo>
                <a:lnTo>
                  <a:pt x="169" y="57"/>
                </a:lnTo>
                <a:lnTo>
                  <a:pt x="168" y="53"/>
                </a:lnTo>
                <a:lnTo>
                  <a:pt x="169" y="49"/>
                </a:lnTo>
                <a:lnTo>
                  <a:pt x="167" y="56"/>
                </a:lnTo>
                <a:lnTo>
                  <a:pt x="165" y="56"/>
                </a:lnTo>
                <a:lnTo>
                  <a:pt x="165" y="53"/>
                </a:lnTo>
                <a:lnTo>
                  <a:pt x="162" y="58"/>
                </a:lnTo>
                <a:lnTo>
                  <a:pt x="153" y="53"/>
                </a:lnTo>
                <a:lnTo>
                  <a:pt x="152" y="51"/>
                </a:lnTo>
                <a:lnTo>
                  <a:pt x="155" y="47"/>
                </a:lnTo>
                <a:lnTo>
                  <a:pt x="152" y="35"/>
                </a:lnTo>
                <a:lnTo>
                  <a:pt x="158" y="32"/>
                </a:lnTo>
                <a:lnTo>
                  <a:pt x="159" y="28"/>
                </a:lnTo>
                <a:lnTo>
                  <a:pt x="162" y="29"/>
                </a:lnTo>
                <a:lnTo>
                  <a:pt x="158" y="25"/>
                </a:lnTo>
                <a:lnTo>
                  <a:pt x="165" y="19"/>
                </a:lnTo>
                <a:lnTo>
                  <a:pt x="165" y="8"/>
                </a:lnTo>
                <a:lnTo>
                  <a:pt x="180" y="4"/>
                </a:lnTo>
                <a:lnTo>
                  <a:pt x="182" y="0"/>
                </a:lnTo>
                <a:close/>
                <a:moveTo>
                  <a:pt x="6" y="20"/>
                </a:moveTo>
                <a:lnTo>
                  <a:pt x="12" y="30"/>
                </a:lnTo>
                <a:lnTo>
                  <a:pt x="11" y="34"/>
                </a:lnTo>
                <a:lnTo>
                  <a:pt x="7" y="35"/>
                </a:lnTo>
                <a:lnTo>
                  <a:pt x="3" y="33"/>
                </a:lnTo>
                <a:lnTo>
                  <a:pt x="8" y="28"/>
                </a:lnTo>
                <a:lnTo>
                  <a:pt x="4" y="20"/>
                </a:lnTo>
                <a:lnTo>
                  <a:pt x="1" y="20"/>
                </a:lnTo>
                <a:lnTo>
                  <a:pt x="4" y="18"/>
                </a:lnTo>
                <a:lnTo>
                  <a:pt x="6" y="20"/>
                </a:lnTo>
                <a:close/>
                <a:moveTo>
                  <a:pt x="15" y="26"/>
                </a:moveTo>
                <a:lnTo>
                  <a:pt x="12" y="25"/>
                </a:lnTo>
                <a:lnTo>
                  <a:pt x="12" y="23"/>
                </a:lnTo>
                <a:lnTo>
                  <a:pt x="15" y="23"/>
                </a:lnTo>
                <a:lnTo>
                  <a:pt x="15" y="26"/>
                </a:lnTo>
                <a:close/>
                <a:moveTo>
                  <a:pt x="3" y="27"/>
                </a:moveTo>
                <a:lnTo>
                  <a:pt x="0" y="24"/>
                </a:lnTo>
                <a:lnTo>
                  <a:pt x="3" y="23"/>
                </a:lnTo>
                <a:lnTo>
                  <a:pt x="3" y="27"/>
                </a:lnTo>
                <a:close/>
                <a:moveTo>
                  <a:pt x="19" y="31"/>
                </a:moveTo>
                <a:lnTo>
                  <a:pt x="17" y="30"/>
                </a:lnTo>
                <a:lnTo>
                  <a:pt x="17" y="27"/>
                </a:lnTo>
                <a:lnTo>
                  <a:pt x="21" y="28"/>
                </a:lnTo>
                <a:lnTo>
                  <a:pt x="19" y="31"/>
                </a:lnTo>
                <a:close/>
                <a:moveTo>
                  <a:pt x="30" y="34"/>
                </a:moveTo>
                <a:lnTo>
                  <a:pt x="29" y="32"/>
                </a:lnTo>
                <a:lnTo>
                  <a:pt x="34" y="30"/>
                </a:lnTo>
                <a:lnTo>
                  <a:pt x="30" y="34"/>
                </a:lnTo>
                <a:close/>
                <a:moveTo>
                  <a:pt x="163" y="63"/>
                </a:moveTo>
                <a:lnTo>
                  <a:pt x="163" y="58"/>
                </a:lnTo>
                <a:lnTo>
                  <a:pt x="167" y="58"/>
                </a:lnTo>
                <a:lnTo>
                  <a:pt x="163" y="63"/>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3" name="Freeform 60"/>
          <p:cNvSpPr>
            <a:spLocks/>
          </p:cNvSpPr>
          <p:nvPr/>
        </p:nvSpPr>
        <p:spPr bwMode="auto">
          <a:xfrm>
            <a:off x="2962275" y="5011738"/>
            <a:ext cx="287338" cy="325437"/>
          </a:xfrm>
          <a:custGeom>
            <a:avLst/>
            <a:gdLst>
              <a:gd name="T0" fmla="*/ 0 w 171"/>
              <a:gd name="T1" fmla="*/ 2147483647 h 194"/>
              <a:gd name="T2" fmla="*/ 2147483647 w 171"/>
              <a:gd name="T3" fmla="*/ 2147483647 h 194"/>
              <a:gd name="T4" fmla="*/ 2147483647 w 171"/>
              <a:gd name="T5" fmla="*/ 2147483647 h 194"/>
              <a:gd name="T6" fmla="*/ 2147483647 w 171"/>
              <a:gd name="T7" fmla="*/ 2147483647 h 194"/>
              <a:gd name="T8" fmla="*/ 2147483647 w 171"/>
              <a:gd name="T9" fmla="*/ 2147483647 h 194"/>
              <a:gd name="T10" fmla="*/ 0 w 171"/>
              <a:gd name="T11" fmla="*/ 2147483647 h 194"/>
              <a:gd name="T12" fmla="*/ 2147483647 w 171"/>
              <a:gd name="T13" fmla="*/ 2147483647 h 194"/>
              <a:gd name="T14" fmla="*/ 2147483647 w 171"/>
              <a:gd name="T15" fmla="*/ 2147483647 h 194"/>
              <a:gd name="T16" fmla="*/ 2147483647 w 171"/>
              <a:gd name="T17" fmla="*/ 0 h 194"/>
              <a:gd name="T18" fmla="*/ 2147483647 w 171"/>
              <a:gd name="T19" fmla="*/ 2147483647 h 194"/>
              <a:gd name="T20" fmla="*/ 2147483647 w 171"/>
              <a:gd name="T21" fmla="*/ 2147483647 h 194"/>
              <a:gd name="T22" fmla="*/ 2147483647 w 171"/>
              <a:gd name="T23" fmla="*/ 2147483647 h 194"/>
              <a:gd name="T24" fmla="*/ 2147483647 w 171"/>
              <a:gd name="T25" fmla="*/ 2147483647 h 194"/>
              <a:gd name="T26" fmla="*/ 2147483647 w 171"/>
              <a:gd name="T27" fmla="*/ 2147483647 h 194"/>
              <a:gd name="T28" fmla="*/ 2147483647 w 171"/>
              <a:gd name="T29" fmla="*/ 2147483647 h 194"/>
              <a:gd name="T30" fmla="*/ 2147483647 w 171"/>
              <a:gd name="T31" fmla="*/ 2147483647 h 194"/>
              <a:gd name="T32" fmla="*/ 2147483647 w 171"/>
              <a:gd name="T33" fmla="*/ 2147483647 h 194"/>
              <a:gd name="T34" fmla="*/ 2147483647 w 171"/>
              <a:gd name="T35" fmla="*/ 2147483647 h 194"/>
              <a:gd name="T36" fmla="*/ 2147483647 w 171"/>
              <a:gd name="T37" fmla="*/ 2147483647 h 194"/>
              <a:gd name="T38" fmla="*/ 2147483647 w 171"/>
              <a:gd name="T39" fmla="*/ 2147483647 h 194"/>
              <a:gd name="T40" fmla="*/ 2147483647 w 171"/>
              <a:gd name="T41" fmla="*/ 2147483647 h 194"/>
              <a:gd name="T42" fmla="*/ 2147483647 w 171"/>
              <a:gd name="T43" fmla="*/ 2147483647 h 194"/>
              <a:gd name="T44" fmla="*/ 2147483647 w 171"/>
              <a:gd name="T45" fmla="*/ 2147483647 h 194"/>
              <a:gd name="T46" fmla="*/ 2147483647 w 171"/>
              <a:gd name="T47" fmla="*/ 2147483647 h 194"/>
              <a:gd name="T48" fmla="*/ 2147483647 w 171"/>
              <a:gd name="T49" fmla="*/ 2147483647 h 194"/>
              <a:gd name="T50" fmla="*/ 2147483647 w 171"/>
              <a:gd name="T51" fmla="*/ 2147483647 h 194"/>
              <a:gd name="T52" fmla="*/ 2147483647 w 171"/>
              <a:gd name="T53" fmla="*/ 2147483647 h 194"/>
              <a:gd name="T54" fmla="*/ 2147483647 w 171"/>
              <a:gd name="T55" fmla="*/ 2147483647 h 194"/>
              <a:gd name="T56" fmla="*/ 2147483647 w 171"/>
              <a:gd name="T57" fmla="*/ 2147483647 h 194"/>
              <a:gd name="T58" fmla="*/ 2147483647 w 171"/>
              <a:gd name="T59" fmla="*/ 2147483647 h 194"/>
              <a:gd name="T60" fmla="*/ 2147483647 w 171"/>
              <a:gd name="T61" fmla="*/ 2147483647 h 194"/>
              <a:gd name="T62" fmla="*/ 2147483647 w 171"/>
              <a:gd name="T63" fmla="*/ 2147483647 h 194"/>
              <a:gd name="T64" fmla="*/ 2147483647 w 171"/>
              <a:gd name="T65" fmla="*/ 2147483647 h 194"/>
              <a:gd name="T66" fmla="*/ 2147483647 w 171"/>
              <a:gd name="T67" fmla="*/ 2147483647 h 19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1" h="194">
                <a:moveTo>
                  <a:pt x="1" y="113"/>
                </a:moveTo>
                <a:lnTo>
                  <a:pt x="0" y="109"/>
                </a:lnTo>
                <a:lnTo>
                  <a:pt x="11" y="96"/>
                </a:lnTo>
                <a:lnTo>
                  <a:pt x="5" y="93"/>
                </a:lnTo>
                <a:lnTo>
                  <a:pt x="2" y="86"/>
                </a:lnTo>
                <a:lnTo>
                  <a:pt x="6" y="80"/>
                </a:lnTo>
                <a:lnTo>
                  <a:pt x="3" y="74"/>
                </a:lnTo>
                <a:lnTo>
                  <a:pt x="11" y="65"/>
                </a:lnTo>
                <a:lnTo>
                  <a:pt x="8" y="57"/>
                </a:lnTo>
                <a:lnTo>
                  <a:pt x="9" y="45"/>
                </a:lnTo>
                <a:lnTo>
                  <a:pt x="13" y="40"/>
                </a:lnTo>
                <a:lnTo>
                  <a:pt x="0" y="18"/>
                </a:lnTo>
                <a:lnTo>
                  <a:pt x="14" y="21"/>
                </a:lnTo>
                <a:lnTo>
                  <a:pt x="19" y="18"/>
                </a:lnTo>
                <a:lnTo>
                  <a:pt x="21" y="14"/>
                </a:lnTo>
                <a:lnTo>
                  <a:pt x="27" y="14"/>
                </a:lnTo>
                <a:lnTo>
                  <a:pt x="42" y="3"/>
                </a:lnTo>
                <a:lnTo>
                  <a:pt x="59" y="0"/>
                </a:lnTo>
                <a:lnTo>
                  <a:pt x="59" y="23"/>
                </a:lnTo>
                <a:lnTo>
                  <a:pt x="65" y="33"/>
                </a:lnTo>
                <a:lnTo>
                  <a:pt x="74" y="40"/>
                </a:lnTo>
                <a:lnTo>
                  <a:pt x="92" y="42"/>
                </a:lnTo>
                <a:lnTo>
                  <a:pt x="96" y="48"/>
                </a:lnTo>
                <a:lnTo>
                  <a:pt x="106" y="50"/>
                </a:lnTo>
                <a:lnTo>
                  <a:pt x="110" y="55"/>
                </a:lnTo>
                <a:lnTo>
                  <a:pt x="121" y="55"/>
                </a:lnTo>
                <a:lnTo>
                  <a:pt x="129" y="59"/>
                </a:lnTo>
                <a:lnTo>
                  <a:pt x="132" y="78"/>
                </a:lnTo>
                <a:lnTo>
                  <a:pt x="127" y="78"/>
                </a:lnTo>
                <a:lnTo>
                  <a:pt x="133" y="83"/>
                </a:lnTo>
                <a:lnTo>
                  <a:pt x="134" y="95"/>
                </a:lnTo>
                <a:lnTo>
                  <a:pt x="160" y="95"/>
                </a:lnTo>
                <a:lnTo>
                  <a:pt x="157" y="101"/>
                </a:lnTo>
                <a:lnTo>
                  <a:pt x="159" y="110"/>
                </a:lnTo>
                <a:lnTo>
                  <a:pt x="168" y="114"/>
                </a:lnTo>
                <a:lnTo>
                  <a:pt x="171" y="124"/>
                </a:lnTo>
                <a:lnTo>
                  <a:pt x="168" y="136"/>
                </a:lnTo>
                <a:lnTo>
                  <a:pt x="163" y="146"/>
                </a:lnTo>
                <a:lnTo>
                  <a:pt x="166" y="150"/>
                </a:lnTo>
                <a:lnTo>
                  <a:pt x="162" y="153"/>
                </a:lnTo>
                <a:lnTo>
                  <a:pt x="162" y="148"/>
                </a:lnTo>
                <a:lnTo>
                  <a:pt x="149" y="140"/>
                </a:lnTo>
                <a:lnTo>
                  <a:pt x="136" y="140"/>
                </a:lnTo>
                <a:lnTo>
                  <a:pt x="111" y="145"/>
                </a:lnTo>
                <a:lnTo>
                  <a:pt x="104" y="159"/>
                </a:lnTo>
                <a:lnTo>
                  <a:pt x="104" y="166"/>
                </a:lnTo>
                <a:lnTo>
                  <a:pt x="98" y="184"/>
                </a:lnTo>
                <a:lnTo>
                  <a:pt x="96" y="180"/>
                </a:lnTo>
                <a:lnTo>
                  <a:pt x="80" y="181"/>
                </a:lnTo>
                <a:lnTo>
                  <a:pt x="74" y="194"/>
                </a:lnTo>
                <a:lnTo>
                  <a:pt x="71" y="184"/>
                </a:lnTo>
                <a:lnTo>
                  <a:pt x="54" y="182"/>
                </a:lnTo>
                <a:lnTo>
                  <a:pt x="47" y="177"/>
                </a:lnTo>
                <a:lnTo>
                  <a:pt x="46" y="182"/>
                </a:lnTo>
                <a:lnTo>
                  <a:pt x="40" y="184"/>
                </a:lnTo>
                <a:lnTo>
                  <a:pt x="34" y="193"/>
                </a:lnTo>
                <a:lnTo>
                  <a:pt x="24" y="193"/>
                </a:lnTo>
                <a:lnTo>
                  <a:pt x="20" y="170"/>
                </a:lnTo>
                <a:lnTo>
                  <a:pt x="15" y="163"/>
                </a:lnTo>
                <a:lnTo>
                  <a:pt x="16" y="160"/>
                </a:lnTo>
                <a:lnTo>
                  <a:pt x="12" y="157"/>
                </a:lnTo>
                <a:lnTo>
                  <a:pt x="12" y="152"/>
                </a:lnTo>
                <a:lnTo>
                  <a:pt x="15" y="149"/>
                </a:lnTo>
                <a:lnTo>
                  <a:pt x="13" y="146"/>
                </a:lnTo>
                <a:lnTo>
                  <a:pt x="16" y="142"/>
                </a:lnTo>
                <a:lnTo>
                  <a:pt x="9" y="135"/>
                </a:lnTo>
                <a:lnTo>
                  <a:pt x="7" y="121"/>
                </a:lnTo>
                <a:lnTo>
                  <a:pt x="4" y="120"/>
                </a:lnTo>
                <a:lnTo>
                  <a:pt x="1" y="113"/>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4" name="Freeform 61"/>
          <p:cNvSpPr>
            <a:spLocks/>
          </p:cNvSpPr>
          <p:nvPr/>
        </p:nvSpPr>
        <p:spPr bwMode="auto">
          <a:xfrm>
            <a:off x="3127375" y="5246688"/>
            <a:ext cx="198438" cy="214312"/>
          </a:xfrm>
          <a:custGeom>
            <a:avLst/>
            <a:gdLst>
              <a:gd name="T0" fmla="*/ 0 w 119"/>
              <a:gd name="T1" fmla="*/ 2147483647 h 127"/>
              <a:gd name="T2" fmla="*/ 2147483647 w 119"/>
              <a:gd name="T3" fmla="*/ 2147483647 h 127"/>
              <a:gd name="T4" fmla="*/ 2147483647 w 119"/>
              <a:gd name="T5" fmla="*/ 2147483647 h 127"/>
              <a:gd name="T6" fmla="*/ 2147483647 w 119"/>
              <a:gd name="T7" fmla="*/ 2147483647 h 127"/>
              <a:gd name="T8" fmla="*/ 2147483647 w 119"/>
              <a:gd name="T9" fmla="*/ 0 h 127"/>
              <a:gd name="T10" fmla="*/ 2147483647 w 119"/>
              <a:gd name="T11" fmla="*/ 0 h 127"/>
              <a:gd name="T12" fmla="*/ 2147483647 w 119"/>
              <a:gd name="T13" fmla="*/ 2147483647 h 127"/>
              <a:gd name="T14" fmla="*/ 2147483647 w 119"/>
              <a:gd name="T15" fmla="*/ 2147483647 h 127"/>
              <a:gd name="T16" fmla="*/ 2147483647 w 119"/>
              <a:gd name="T17" fmla="*/ 2147483647 h 127"/>
              <a:gd name="T18" fmla="*/ 2147483647 w 119"/>
              <a:gd name="T19" fmla="*/ 2147483647 h 127"/>
              <a:gd name="T20" fmla="*/ 2147483647 w 119"/>
              <a:gd name="T21" fmla="*/ 2147483647 h 127"/>
              <a:gd name="T22" fmla="*/ 2147483647 w 119"/>
              <a:gd name="T23" fmla="*/ 2147483647 h 127"/>
              <a:gd name="T24" fmla="*/ 2147483647 w 119"/>
              <a:gd name="T25" fmla="*/ 2147483647 h 127"/>
              <a:gd name="T26" fmla="*/ 2147483647 w 119"/>
              <a:gd name="T27" fmla="*/ 2147483647 h 127"/>
              <a:gd name="T28" fmla="*/ 2147483647 w 119"/>
              <a:gd name="T29" fmla="*/ 2147483647 h 127"/>
              <a:gd name="T30" fmla="*/ 2147483647 w 119"/>
              <a:gd name="T31" fmla="*/ 2147483647 h 127"/>
              <a:gd name="T32" fmla="*/ 2147483647 w 119"/>
              <a:gd name="T33" fmla="*/ 2147483647 h 127"/>
              <a:gd name="T34" fmla="*/ 2147483647 w 119"/>
              <a:gd name="T35" fmla="*/ 2147483647 h 127"/>
              <a:gd name="T36" fmla="*/ 2147483647 w 119"/>
              <a:gd name="T37" fmla="*/ 2147483647 h 127"/>
              <a:gd name="T38" fmla="*/ 2147483647 w 119"/>
              <a:gd name="T39" fmla="*/ 2147483647 h 127"/>
              <a:gd name="T40" fmla="*/ 2147483647 w 119"/>
              <a:gd name="T41" fmla="*/ 2147483647 h 127"/>
              <a:gd name="T42" fmla="*/ 2147483647 w 119"/>
              <a:gd name="T43" fmla="*/ 2147483647 h 127"/>
              <a:gd name="T44" fmla="*/ 2147483647 w 119"/>
              <a:gd name="T45" fmla="*/ 2147483647 h 127"/>
              <a:gd name="T46" fmla="*/ 2147483647 w 119"/>
              <a:gd name="T47" fmla="*/ 2147483647 h 127"/>
              <a:gd name="T48" fmla="*/ 2147483647 w 119"/>
              <a:gd name="T49" fmla="*/ 2147483647 h 127"/>
              <a:gd name="T50" fmla="*/ 2147483647 w 119"/>
              <a:gd name="T51" fmla="*/ 2147483647 h 127"/>
              <a:gd name="T52" fmla="*/ 2147483647 w 119"/>
              <a:gd name="T53" fmla="*/ 2147483647 h 127"/>
              <a:gd name="T54" fmla="*/ 2147483647 w 119"/>
              <a:gd name="T55" fmla="*/ 2147483647 h 127"/>
              <a:gd name="T56" fmla="*/ 2147483647 w 119"/>
              <a:gd name="T57" fmla="*/ 2147483647 h 127"/>
              <a:gd name="T58" fmla="*/ 2147483647 w 119"/>
              <a:gd name="T59" fmla="*/ 2147483647 h 127"/>
              <a:gd name="T60" fmla="*/ 2147483647 w 119"/>
              <a:gd name="T61" fmla="*/ 2147483647 h 127"/>
              <a:gd name="T62" fmla="*/ 2147483647 w 119"/>
              <a:gd name="T63" fmla="*/ 2147483647 h 127"/>
              <a:gd name="T64" fmla="*/ 2147483647 w 119"/>
              <a:gd name="T65" fmla="*/ 2147483647 h 127"/>
              <a:gd name="T66" fmla="*/ 2147483647 w 119"/>
              <a:gd name="T67" fmla="*/ 2147483647 h 127"/>
              <a:gd name="T68" fmla="*/ 2147483647 w 119"/>
              <a:gd name="T69" fmla="*/ 2147483647 h 127"/>
              <a:gd name="T70" fmla="*/ 2147483647 w 119"/>
              <a:gd name="T71" fmla="*/ 2147483647 h 127"/>
              <a:gd name="T72" fmla="*/ 0 w 119"/>
              <a:gd name="T73" fmla="*/ 2147483647 h 1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9" h="127">
                <a:moveTo>
                  <a:pt x="0" y="44"/>
                </a:moveTo>
                <a:lnTo>
                  <a:pt x="6" y="26"/>
                </a:lnTo>
                <a:lnTo>
                  <a:pt x="6" y="19"/>
                </a:lnTo>
                <a:lnTo>
                  <a:pt x="13" y="5"/>
                </a:lnTo>
                <a:lnTo>
                  <a:pt x="38" y="0"/>
                </a:lnTo>
                <a:lnTo>
                  <a:pt x="51" y="0"/>
                </a:lnTo>
                <a:lnTo>
                  <a:pt x="64" y="8"/>
                </a:lnTo>
                <a:lnTo>
                  <a:pt x="64" y="13"/>
                </a:lnTo>
                <a:lnTo>
                  <a:pt x="69" y="25"/>
                </a:lnTo>
                <a:lnTo>
                  <a:pt x="66" y="42"/>
                </a:lnTo>
                <a:lnTo>
                  <a:pt x="82" y="45"/>
                </a:lnTo>
                <a:lnTo>
                  <a:pt x="89" y="41"/>
                </a:lnTo>
                <a:lnTo>
                  <a:pt x="92" y="45"/>
                </a:lnTo>
                <a:lnTo>
                  <a:pt x="97" y="45"/>
                </a:lnTo>
                <a:lnTo>
                  <a:pt x="100" y="50"/>
                </a:lnTo>
                <a:lnTo>
                  <a:pt x="103" y="70"/>
                </a:lnTo>
                <a:lnTo>
                  <a:pt x="108" y="71"/>
                </a:lnTo>
                <a:lnTo>
                  <a:pt x="114" y="68"/>
                </a:lnTo>
                <a:lnTo>
                  <a:pt x="119" y="72"/>
                </a:lnTo>
                <a:lnTo>
                  <a:pt x="114" y="95"/>
                </a:lnTo>
                <a:lnTo>
                  <a:pt x="113" y="109"/>
                </a:lnTo>
                <a:lnTo>
                  <a:pt x="109" y="114"/>
                </a:lnTo>
                <a:lnTo>
                  <a:pt x="101" y="120"/>
                </a:lnTo>
                <a:lnTo>
                  <a:pt x="98" y="125"/>
                </a:lnTo>
                <a:lnTo>
                  <a:pt x="92" y="123"/>
                </a:lnTo>
                <a:lnTo>
                  <a:pt x="89" y="127"/>
                </a:lnTo>
                <a:lnTo>
                  <a:pt x="69" y="123"/>
                </a:lnTo>
                <a:lnTo>
                  <a:pt x="58" y="123"/>
                </a:lnTo>
                <a:lnTo>
                  <a:pt x="57" y="120"/>
                </a:lnTo>
                <a:lnTo>
                  <a:pt x="63" y="113"/>
                </a:lnTo>
                <a:lnTo>
                  <a:pt x="64" y="105"/>
                </a:lnTo>
                <a:lnTo>
                  <a:pt x="72" y="95"/>
                </a:lnTo>
                <a:lnTo>
                  <a:pt x="70" y="89"/>
                </a:lnTo>
                <a:lnTo>
                  <a:pt x="55" y="83"/>
                </a:lnTo>
                <a:lnTo>
                  <a:pt x="38" y="71"/>
                </a:lnTo>
                <a:lnTo>
                  <a:pt x="24" y="68"/>
                </a:lnTo>
                <a:lnTo>
                  <a:pt x="0" y="44"/>
                </a:lnTo>
                <a:close/>
              </a:path>
            </a:pathLst>
          </a:custGeom>
          <a:solidFill>
            <a:srgbClr val="DDDDDD"/>
          </a:solidFill>
          <a:ln w="4826"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5" name="Freeform 62"/>
          <p:cNvSpPr>
            <a:spLocks/>
          </p:cNvSpPr>
          <p:nvPr/>
        </p:nvSpPr>
        <p:spPr bwMode="auto">
          <a:xfrm>
            <a:off x="3144838" y="4524375"/>
            <a:ext cx="23812" cy="19050"/>
          </a:xfrm>
          <a:custGeom>
            <a:avLst/>
            <a:gdLst>
              <a:gd name="T0" fmla="*/ 2147483647 w 14"/>
              <a:gd name="T1" fmla="*/ 0 h 11"/>
              <a:gd name="T2" fmla="*/ 2147483647 w 14"/>
              <a:gd name="T3" fmla="*/ 0 h 11"/>
              <a:gd name="T4" fmla="*/ 2147483647 w 14"/>
              <a:gd name="T5" fmla="*/ 2147483647 h 11"/>
              <a:gd name="T6" fmla="*/ 2147483647 w 14"/>
              <a:gd name="T7" fmla="*/ 2147483647 h 11"/>
              <a:gd name="T8" fmla="*/ 0 w 14"/>
              <a:gd name="T9" fmla="*/ 2147483647 h 11"/>
              <a:gd name="T10" fmla="*/ 2147483647 w 14"/>
              <a:gd name="T11" fmla="*/ 2147483647 h 11"/>
              <a:gd name="T12" fmla="*/ 2147483647 w 14"/>
              <a:gd name="T13" fmla="*/ 2147483647 h 11"/>
              <a:gd name="T14" fmla="*/ 2147483647 w 14"/>
              <a:gd name="T15" fmla="*/ 2147483647 h 11"/>
              <a:gd name="T16" fmla="*/ 2147483647 w 14"/>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1">
                <a:moveTo>
                  <a:pt x="12" y="0"/>
                </a:moveTo>
                <a:lnTo>
                  <a:pt x="14" y="0"/>
                </a:lnTo>
                <a:lnTo>
                  <a:pt x="12" y="2"/>
                </a:lnTo>
                <a:lnTo>
                  <a:pt x="13" y="9"/>
                </a:lnTo>
                <a:lnTo>
                  <a:pt x="0" y="11"/>
                </a:lnTo>
                <a:lnTo>
                  <a:pt x="6" y="8"/>
                </a:lnTo>
                <a:lnTo>
                  <a:pt x="6" y="3"/>
                </a:lnTo>
                <a:lnTo>
                  <a:pt x="3" y="1"/>
                </a:lnTo>
                <a:lnTo>
                  <a:pt x="12" y="0"/>
                </a:lnTo>
                <a:close/>
              </a:path>
            </a:pathLst>
          </a:custGeom>
          <a:solidFill>
            <a:srgbClr val="2B5885"/>
          </a:solidFill>
          <a:ln w="4763">
            <a:solidFill>
              <a:srgbClr val="6E6E6E"/>
            </a:solidFill>
            <a:prstDash val="solid"/>
            <a:round/>
            <a:headEnd/>
            <a:tailEnd/>
          </a:ln>
        </p:spPr>
        <p:txBody>
          <a:bodyPr/>
          <a:lstStyle/>
          <a:p>
            <a:endParaRPr lang="en-US"/>
          </a:p>
        </p:txBody>
      </p:sp>
      <p:sp>
        <p:nvSpPr>
          <p:cNvPr id="3136" name="Freeform 63"/>
          <p:cNvSpPr>
            <a:spLocks/>
          </p:cNvSpPr>
          <p:nvPr/>
        </p:nvSpPr>
        <p:spPr bwMode="auto">
          <a:xfrm>
            <a:off x="3157538" y="4578350"/>
            <a:ext cx="117475" cy="174625"/>
          </a:xfrm>
          <a:custGeom>
            <a:avLst/>
            <a:gdLst>
              <a:gd name="T0" fmla="*/ 2147483647 w 70"/>
              <a:gd name="T1" fmla="*/ 2147483647 h 104"/>
              <a:gd name="T2" fmla="*/ 0 w 70"/>
              <a:gd name="T3" fmla="*/ 2147483647 h 104"/>
              <a:gd name="T4" fmla="*/ 2147483647 w 70"/>
              <a:gd name="T5" fmla="*/ 2147483647 h 104"/>
              <a:gd name="T6" fmla="*/ 2147483647 w 70"/>
              <a:gd name="T7" fmla="*/ 2147483647 h 104"/>
              <a:gd name="T8" fmla="*/ 2147483647 w 70"/>
              <a:gd name="T9" fmla="*/ 2147483647 h 104"/>
              <a:gd name="T10" fmla="*/ 2147483647 w 70"/>
              <a:gd name="T11" fmla="*/ 2147483647 h 104"/>
              <a:gd name="T12" fmla="*/ 2147483647 w 70"/>
              <a:gd name="T13" fmla="*/ 2147483647 h 104"/>
              <a:gd name="T14" fmla="*/ 2147483647 w 70"/>
              <a:gd name="T15" fmla="*/ 2147483647 h 104"/>
              <a:gd name="T16" fmla="*/ 2147483647 w 70"/>
              <a:gd name="T17" fmla="*/ 2147483647 h 104"/>
              <a:gd name="T18" fmla="*/ 2147483647 w 70"/>
              <a:gd name="T19" fmla="*/ 0 h 104"/>
              <a:gd name="T20" fmla="*/ 2147483647 w 70"/>
              <a:gd name="T21" fmla="*/ 2147483647 h 104"/>
              <a:gd name="T22" fmla="*/ 2147483647 w 70"/>
              <a:gd name="T23" fmla="*/ 2147483647 h 104"/>
              <a:gd name="T24" fmla="*/ 2147483647 w 70"/>
              <a:gd name="T25" fmla="*/ 2147483647 h 104"/>
              <a:gd name="T26" fmla="*/ 2147483647 w 70"/>
              <a:gd name="T27" fmla="*/ 2147483647 h 104"/>
              <a:gd name="T28" fmla="*/ 2147483647 w 70"/>
              <a:gd name="T29" fmla="*/ 2147483647 h 104"/>
              <a:gd name="T30" fmla="*/ 2147483647 w 70"/>
              <a:gd name="T31" fmla="*/ 2147483647 h 104"/>
              <a:gd name="T32" fmla="*/ 2147483647 w 70"/>
              <a:gd name="T33" fmla="*/ 2147483647 h 104"/>
              <a:gd name="T34" fmla="*/ 2147483647 w 70"/>
              <a:gd name="T35" fmla="*/ 2147483647 h 104"/>
              <a:gd name="T36" fmla="*/ 2147483647 w 70"/>
              <a:gd name="T37" fmla="*/ 2147483647 h 104"/>
              <a:gd name="T38" fmla="*/ 2147483647 w 70"/>
              <a:gd name="T39" fmla="*/ 2147483647 h 104"/>
              <a:gd name="T40" fmla="*/ 2147483647 w 70"/>
              <a:gd name="T41" fmla="*/ 2147483647 h 104"/>
              <a:gd name="T42" fmla="*/ 2147483647 w 70"/>
              <a:gd name="T43" fmla="*/ 2147483647 h 104"/>
              <a:gd name="T44" fmla="*/ 2147483647 w 70"/>
              <a:gd name="T45" fmla="*/ 2147483647 h 104"/>
              <a:gd name="T46" fmla="*/ 2147483647 w 70"/>
              <a:gd name="T47" fmla="*/ 2147483647 h 104"/>
              <a:gd name="T48" fmla="*/ 2147483647 w 70"/>
              <a:gd name="T49" fmla="*/ 2147483647 h 104"/>
              <a:gd name="T50" fmla="*/ 2147483647 w 70"/>
              <a:gd name="T51" fmla="*/ 2147483647 h 104"/>
              <a:gd name="T52" fmla="*/ 2147483647 w 70"/>
              <a:gd name="T53" fmla="*/ 2147483647 h 104"/>
              <a:gd name="T54" fmla="*/ 2147483647 w 70"/>
              <a:gd name="T55" fmla="*/ 2147483647 h 104"/>
              <a:gd name="T56" fmla="*/ 2147483647 w 70"/>
              <a:gd name="T57" fmla="*/ 2147483647 h 104"/>
              <a:gd name="T58" fmla="*/ 2147483647 w 70"/>
              <a:gd name="T59" fmla="*/ 2147483647 h 104"/>
              <a:gd name="T60" fmla="*/ 2147483647 w 70"/>
              <a:gd name="T61" fmla="*/ 2147483647 h 104"/>
              <a:gd name="T62" fmla="*/ 2147483647 w 70"/>
              <a:gd name="T63" fmla="*/ 2147483647 h 104"/>
              <a:gd name="T64" fmla="*/ 2147483647 w 70"/>
              <a:gd name="T65" fmla="*/ 2147483647 h 104"/>
              <a:gd name="T66" fmla="*/ 2147483647 w 70"/>
              <a:gd name="T67" fmla="*/ 2147483647 h 104"/>
              <a:gd name="T68" fmla="*/ 2147483647 w 70"/>
              <a:gd name="T69" fmla="*/ 2147483647 h 104"/>
              <a:gd name="T70" fmla="*/ 2147483647 w 70"/>
              <a:gd name="T71" fmla="*/ 2147483647 h 104"/>
              <a:gd name="T72" fmla="*/ 2147483647 w 70"/>
              <a:gd name="T73" fmla="*/ 2147483647 h 104"/>
              <a:gd name="T74" fmla="*/ 2147483647 w 70"/>
              <a:gd name="T75" fmla="*/ 2147483647 h 104"/>
              <a:gd name="T76" fmla="*/ 2147483647 w 70"/>
              <a:gd name="T77" fmla="*/ 2147483647 h 104"/>
              <a:gd name="T78" fmla="*/ 2147483647 w 70"/>
              <a:gd name="T79" fmla="*/ 2147483647 h 104"/>
              <a:gd name="T80" fmla="*/ 2147483647 w 70"/>
              <a:gd name="T81" fmla="*/ 2147483647 h 104"/>
              <a:gd name="T82" fmla="*/ 2147483647 w 70"/>
              <a:gd name="T83" fmla="*/ 2147483647 h 104"/>
              <a:gd name="T84" fmla="*/ 2147483647 w 70"/>
              <a:gd name="T85" fmla="*/ 2147483647 h 104"/>
              <a:gd name="T86" fmla="*/ 2147483647 w 70"/>
              <a:gd name="T87" fmla="*/ 2147483647 h 1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0" h="104">
                <a:moveTo>
                  <a:pt x="10" y="48"/>
                </a:moveTo>
                <a:lnTo>
                  <a:pt x="0" y="37"/>
                </a:lnTo>
                <a:lnTo>
                  <a:pt x="3" y="34"/>
                </a:lnTo>
                <a:lnTo>
                  <a:pt x="4" y="26"/>
                </a:lnTo>
                <a:lnTo>
                  <a:pt x="10" y="26"/>
                </a:lnTo>
                <a:lnTo>
                  <a:pt x="15" y="22"/>
                </a:lnTo>
                <a:lnTo>
                  <a:pt x="11" y="19"/>
                </a:lnTo>
                <a:lnTo>
                  <a:pt x="10" y="15"/>
                </a:lnTo>
                <a:lnTo>
                  <a:pt x="22" y="5"/>
                </a:lnTo>
                <a:lnTo>
                  <a:pt x="20" y="0"/>
                </a:lnTo>
                <a:lnTo>
                  <a:pt x="32" y="7"/>
                </a:lnTo>
                <a:lnTo>
                  <a:pt x="41" y="17"/>
                </a:lnTo>
                <a:lnTo>
                  <a:pt x="39" y="30"/>
                </a:lnTo>
                <a:lnTo>
                  <a:pt x="44" y="24"/>
                </a:lnTo>
                <a:lnTo>
                  <a:pt x="59" y="34"/>
                </a:lnTo>
                <a:lnTo>
                  <a:pt x="59" y="44"/>
                </a:lnTo>
                <a:lnTo>
                  <a:pt x="58" y="46"/>
                </a:lnTo>
                <a:lnTo>
                  <a:pt x="60" y="48"/>
                </a:lnTo>
                <a:lnTo>
                  <a:pt x="58" y="50"/>
                </a:lnTo>
                <a:lnTo>
                  <a:pt x="49" y="53"/>
                </a:lnTo>
                <a:lnTo>
                  <a:pt x="51" y="55"/>
                </a:lnTo>
                <a:lnTo>
                  <a:pt x="48" y="65"/>
                </a:lnTo>
                <a:lnTo>
                  <a:pt x="53" y="74"/>
                </a:lnTo>
                <a:lnTo>
                  <a:pt x="58" y="74"/>
                </a:lnTo>
                <a:lnTo>
                  <a:pt x="59" y="81"/>
                </a:lnTo>
                <a:lnTo>
                  <a:pt x="67" y="93"/>
                </a:lnTo>
                <a:lnTo>
                  <a:pt x="70" y="94"/>
                </a:lnTo>
                <a:lnTo>
                  <a:pt x="58" y="93"/>
                </a:lnTo>
                <a:lnTo>
                  <a:pt x="55" y="97"/>
                </a:lnTo>
                <a:lnTo>
                  <a:pt x="48" y="99"/>
                </a:lnTo>
                <a:lnTo>
                  <a:pt x="44" y="99"/>
                </a:lnTo>
                <a:lnTo>
                  <a:pt x="41" y="103"/>
                </a:lnTo>
                <a:lnTo>
                  <a:pt x="37" y="104"/>
                </a:lnTo>
                <a:lnTo>
                  <a:pt x="30" y="101"/>
                </a:lnTo>
                <a:lnTo>
                  <a:pt x="24" y="95"/>
                </a:lnTo>
                <a:lnTo>
                  <a:pt x="24" y="89"/>
                </a:lnTo>
                <a:lnTo>
                  <a:pt x="20" y="83"/>
                </a:lnTo>
                <a:lnTo>
                  <a:pt x="22" y="71"/>
                </a:lnTo>
                <a:lnTo>
                  <a:pt x="26" y="66"/>
                </a:lnTo>
                <a:lnTo>
                  <a:pt x="24" y="59"/>
                </a:lnTo>
                <a:lnTo>
                  <a:pt x="18" y="57"/>
                </a:lnTo>
                <a:lnTo>
                  <a:pt x="20" y="50"/>
                </a:lnTo>
                <a:lnTo>
                  <a:pt x="18" y="47"/>
                </a:lnTo>
                <a:lnTo>
                  <a:pt x="10" y="4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7" name="Freeform 64"/>
          <p:cNvSpPr>
            <a:spLocks/>
          </p:cNvSpPr>
          <p:nvPr/>
        </p:nvSpPr>
        <p:spPr bwMode="auto">
          <a:xfrm>
            <a:off x="3317875" y="4645025"/>
            <a:ext cx="71438" cy="85725"/>
          </a:xfrm>
          <a:custGeom>
            <a:avLst/>
            <a:gdLst>
              <a:gd name="T0" fmla="*/ 2147483647 w 42"/>
              <a:gd name="T1" fmla="*/ 2147483647 h 51"/>
              <a:gd name="T2" fmla="*/ 2147483647 w 42"/>
              <a:gd name="T3" fmla="*/ 2147483647 h 51"/>
              <a:gd name="T4" fmla="*/ 2147483647 w 42"/>
              <a:gd name="T5" fmla="*/ 2147483647 h 51"/>
              <a:gd name="T6" fmla="*/ 2147483647 w 42"/>
              <a:gd name="T7" fmla="*/ 2147483647 h 51"/>
              <a:gd name="T8" fmla="*/ 2147483647 w 42"/>
              <a:gd name="T9" fmla="*/ 2147483647 h 51"/>
              <a:gd name="T10" fmla="*/ 2147483647 w 42"/>
              <a:gd name="T11" fmla="*/ 2147483647 h 51"/>
              <a:gd name="T12" fmla="*/ 0 w 42"/>
              <a:gd name="T13" fmla="*/ 2147483647 h 51"/>
              <a:gd name="T14" fmla="*/ 2147483647 w 42"/>
              <a:gd name="T15" fmla="*/ 2147483647 h 51"/>
              <a:gd name="T16" fmla="*/ 2147483647 w 42"/>
              <a:gd name="T17" fmla="*/ 2147483647 h 51"/>
              <a:gd name="T18" fmla="*/ 2147483647 w 42"/>
              <a:gd name="T19" fmla="*/ 2147483647 h 51"/>
              <a:gd name="T20" fmla="*/ 2147483647 w 42"/>
              <a:gd name="T21" fmla="*/ 2147483647 h 51"/>
              <a:gd name="T22" fmla="*/ 2147483647 w 42"/>
              <a:gd name="T23" fmla="*/ 2147483647 h 51"/>
              <a:gd name="T24" fmla="*/ 2147483647 w 42"/>
              <a:gd name="T25" fmla="*/ 2147483647 h 51"/>
              <a:gd name="T26" fmla="*/ 2147483647 w 42"/>
              <a:gd name="T27" fmla="*/ 0 h 51"/>
              <a:gd name="T28" fmla="*/ 2147483647 w 42"/>
              <a:gd name="T29" fmla="*/ 2147483647 h 51"/>
              <a:gd name="T30" fmla="*/ 2147483647 w 42"/>
              <a:gd name="T31" fmla="*/ 2147483647 h 51"/>
              <a:gd name="T32" fmla="*/ 2147483647 w 42"/>
              <a:gd name="T33" fmla="*/ 2147483647 h 51"/>
              <a:gd name="T34" fmla="*/ 2147483647 w 42"/>
              <a:gd name="T35" fmla="*/ 2147483647 h 51"/>
              <a:gd name="T36" fmla="*/ 2147483647 w 42"/>
              <a:gd name="T37" fmla="*/ 2147483647 h 51"/>
              <a:gd name="T38" fmla="*/ 2147483647 w 42"/>
              <a:gd name="T39" fmla="*/ 2147483647 h 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2" h="51">
                <a:moveTo>
                  <a:pt x="42" y="24"/>
                </a:moveTo>
                <a:lnTo>
                  <a:pt x="32" y="36"/>
                </a:lnTo>
                <a:lnTo>
                  <a:pt x="29" y="46"/>
                </a:lnTo>
                <a:lnTo>
                  <a:pt x="24" y="50"/>
                </a:lnTo>
                <a:lnTo>
                  <a:pt x="12" y="47"/>
                </a:lnTo>
                <a:lnTo>
                  <a:pt x="7" y="51"/>
                </a:lnTo>
                <a:lnTo>
                  <a:pt x="0" y="48"/>
                </a:lnTo>
                <a:lnTo>
                  <a:pt x="6" y="42"/>
                </a:lnTo>
                <a:lnTo>
                  <a:pt x="6" y="36"/>
                </a:lnTo>
                <a:lnTo>
                  <a:pt x="9" y="32"/>
                </a:lnTo>
                <a:lnTo>
                  <a:pt x="4" y="24"/>
                </a:lnTo>
                <a:lnTo>
                  <a:pt x="2" y="14"/>
                </a:lnTo>
                <a:lnTo>
                  <a:pt x="6" y="6"/>
                </a:lnTo>
                <a:lnTo>
                  <a:pt x="11" y="0"/>
                </a:lnTo>
                <a:lnTo>
                  <a:pt x="24" y="4"/>
                </a:lnTo>
                <a:lnTo>
                  <a:pt x="37" y="15"/>
                </a:lnTo>
                <a:lnTo>
                  <a:pt x="36" y="20"/>
                </a:lnTo>
                <a:lnTo>
                  <a:pt x="38" y="16"/>
                </a:lnTo>
                <a:lnTo>
                  <a:pt x="40" y="16"/>
                </a:lnTo>
                <a:lnTo>
                  <a:pt x="42" y="24"/>
                </a:lnTo>
                <a:close/>
              </a:path>
            </a:pathLst>
          </a:custGeom>
          <a:solidFill>
            <a:schemeClr val="bg2"/>
          </a:solidFill>
          <a:ln w="4826">
            <a:solidFill>
              <a:schemeClr val="tx1"/>
            </a:solidFill>
            <a:prstDash val="solid"/>
            <a:round/>
            <a:headEnd/>
            <a:tailEnd/>
          </a:ln>
        </p:spPr>
        <p:txBody>
          <a:bodyPr/>
          <a:lstStyle/>
          <a:p>
            <a:endParaRPr lang="en-US"/>
          </a:p>
        </p:txBody>
      </p:sp>
      <p:sp>
        <p:nvSpPr>
          <p:cNvPr id="3138" name="Freeform 65"/>
          <p:cNvSpPr>
            <a:spLocks noEditPoints="1"/>
          </p:cNvSpPr>
          <p:nvPr/>
        </p:nvSpPr>
        <p:spPr bwMode="auto">
          <a:xfrm>
            <a:off x="2819400" y="4648200"/>
            <a:ext cx="935038" cy="971550"/>
          </a:xfrm>
          <a:custGeom>
            <a:avLst/>
            <a:gdLst>
              <a:gd name="T0" fmla="*/ 2147483647 w 556"/>
              <a:gd name="T1" fmla="*/ 2147483647 h 579"/>
              <a:gd name="T2" fmla="*/ 2147483647 w 556"/>
              <a:gd name="T3" fmla="*/ 2147483647 h 579"/>
              <a:gd name="T4" fmla="*/ 2147483647 w 556"/>
              <a:gd name="T5" fmla="*/ 2147483647 h 579"/>
              <a:gd name="T6" fmla="*/ 2147483647 w 556"/>
              <a:gd name="T7" fmla="*/ 2147483647 h 579"/>
              <a:gd name="T8" fmla="*/ 2147483647 w 556"/>
              <a:gd name="T9" fmla="*/ 2147483647 h 579"/>
              <a:gd name="T10" fmla="*/ 2147483647 w 556"/>
              <a:gd name="T11" fmla="*/ 2147483647 h 579"/>
              <a:gd name="T12" fmla="*/ 2147483647 w 556"/>
              <a:gd name="T13" fmla="*/ 2147483647 h 579"/>
              <a:gd name="T14" fmla="*/ 2147483647 w 556"/>
              <a:gd name="T15" fmla="*/ 2147483647 h 579"/>
              <a:gd name="T16" fmla="*/ 2147483647 w 556"/>
              <a:gd name="T17" fmla="*/ 2147483647 h 579"/>
              <a:gd name="T18" fmla="*/ 2147483647 w 556"/>
              <a:gd name="T19" fmla="*/ 2147483647 h 579"/>
              <a:gd name="T20" fmla="*/ 2147483647 w 556"/>
              <a:gd name="T21" fmla="*/ 2147483647 h 579"/>
              <a:gd name="T22" fmla="*/ 2147483647 w 556"/>
              <a:gd name="T23" fmla="*/ 2147483647 h 579"/>
              <a:gd name="T24" fmla="*/ 2147483647 w 556"/>
              <a:gd name="T25" fmla="*/ 2147483647 h 579"/>
              <a:gd name="T26" fmla="*/ 2147483647 w 556"/>
              <a:gd name="T27" fmla="*/ 2147483647 h 579"/>
              <a:gd name="T28" fmla="*/ 2147483647 w 556"/>
              <a:gd name="T29" fmla="*/ 2147483647 h 579"/>
              <a:gd name="T30" fmla="*/ 2147483647 w 556"/>
              <a:gd name="T31" fmla="*/ 2147483647 h 579"/>
              <a:gd name="T32" fmla="*/ 2147483647 w 556"/>
              <a:gd name="T33" fmla="*/ 2147483647 h 579"/>
              <a:gd name="T34" fmla="*/ 2147483647 w 556"/>
              <a:gd name="T35" fmla="*/ 2147483647 h 579"/>
              <a:gd name="T36" fmla="*/ 2147483647 w 556"/>
              <a:gd name="T37" fmla="*/ 2147483647 h 579"/>
              <a:gd name="T38" fmla="*/ 2147483647 w 556"/>
              <a:gd name="T39" fmla="*/ 2147483647 h 579"/>
              <a:gd name="T40" fmla="*/ 2147483647 w 556"/>
              <a:gd name="T41" fmla="*/ 2147483647 h 579"/>
              <a:gd name="T42" fmla="*/ 2147483647 w 556"/>
              <a:gd name="T43" fmla="*/ 2147483647 h 579"/>
              <a:gd name="T44" fmla="*/ 2147483647 w 556"/>
              <a:gd name="T45" fmla="*/ 2147483647 h 579"/>
              <a:gd name="T46" fmla="*/ 2147483647 w 556"/>
              <a:gd name="T47" fmla="*/ 2147483647 h 579"/>
              <a:gd name="T48" fmla="*/ 2147483647 w 556"/>
              <a:gd name="T49" fmla="*/ 2147483647 h 579"/>
              <a:gd name="T50" fmla="*/ 2147483647 w 556"/>
              <a:gd name="T51" fmla="*/ 2147483647 h 579"/>
              <a:gd name="T52" fmla="*/ 2147483647 w 556"/>
              <a:gd name="T53" fmla="*/ 2147483647 h 579"/>
              <a:gd name="T54" fmla="*/ 2147483647 w 556"/>
              <a:gd name="T55" fmla="*/ 2147483647 h 579"/>
              <a:gd name="T56" fmla="*/ 2147483647 w 556"/>
              <a:gd name="T57" fmla="*/ 2147483647 h 579"/>
              <a:gd name="T58" fmla="*/ 2147483647 w 556"/>
              <a:gd name="T59" fmla="*/ 2147483647 h 579"/>
              <a:gd name="T60" fmla="*/ 2147483647 w 556"/>
              <a:gd name="T61" fmla="*/ 2147483647 h 579"/>
              <a:gd name="T62" fmla="*/ 2147483647 w 556"/>
              <a:gd name="T63" fmla="*/ 2147483647 h 579"/>
              <a:gd name="T64" fmla="*/ 2147483647 w 556"/>
              <a:gd name="T65" fmla="*/ 2147483647 h 579"/>
              <a:gd name="T66" fmla="*/ 2147483647 w 556"/>
              <a:gd name="T67" fmla="*/ 2147483647 h 579"/>
              <a:gd name="T68" fmla="*/ 2147483647 w 556"/>
              <a:gd name="T69" fmla="*/ 2147483647 h 579"/>
              <a:gd name="T70" fmla="*/ 2147483647 w 556"/>
              <a:gd name="T71" fmla="*/ 2147483647 h 579"/>
              <a:gd name="T72" fmla="*/ 2147483647 w 556"/>
              <a:gd name="T73" fmla="*/ 2147483647 h 579"/>
              <a:gd name="T74" fmla="*/ 2147483647 w 556"/>
              <a:gd name="T75" fmla="*/ 2147483647 h 579"/>
              <a:gd name="T76" fmla="*/ 2147483647 w 556"/>
              <a:gd name="T77" fmla="*/ 2147483647 h 579"/>
              <a:gd name="T78" fmla="*/ 2147483647 w 556"/>
              <a:gd name="T79" fmla="*/ 2147483647 h 579"/>
              <a:gd name="T80" fmla="*/ 2147483647 w 556"/>
              <a:gd name="T81" fmla="*/ 2147483647 h 579"/>
              <a:gd name="T82" fmla="*/ 2147483647 w 556"/>
              <a:gd name="T83" fmla="*/ 2147483647 h 579"/>
              <a:gd name="T84" fmla="*/ 2147483647 w 556"/>
              <a:gd name="T85" fmla="*/ 2147483647 h 579"/>
              <a:gd name="T86" fmla="*/ 2147483647 w 556"/>
              <a:gd name="T87" fmla="*/ 2147483647 h 579"/>
              <a:gd name="T88" fmla="*/ 2147483647 w 556"/>
              <a:gd name="T89" fmla="*/ 0 h 579"/>
              <a:gd name="T90" fmla="*/ 2147483647 w 556"/>
              <a:gd name="T91" fmla="*/ 2147483647 h 579"/>
              <a:gd name="T92" fmla="*/ 2147483647 w 556"/>
              <a:gd name="T93" fmla="*/ 2147483647 h 579"/>
              <a:gd name="T94" fmla="*/ 2147483647 w 556"/>
              <a:gd name="T95" fmla="*/ 2147483647 h 579"/>
              <a:gd name="T96" fmla="*/ 2147483647 w 556"/>
              <a:gd name="T97" fmla="*/ 2147483647 h 579"/>
              <a:gd name="T98" fmla="*/ 2147483647 w 556"/>
              <a:gd name="T99" fmla="*/ 2147483647 h 579"/>
              <a:gd name="T100" fmla="*/ 2147483647 w 556"/>
              <a:gd name="T101" fmla="*/ 2147483647 h 579"/>
              <a:gd name="T102" fmla="*/ 2147483647 w 556"/>
              <a:gd name="T103" fmla="*/ 2147483647 h 579"/>
              <a:gd name="T104" fmla="*/ 2147483647 w 556"/>
              <a:gd name="T105" fmla="*/ 2147483647 h 579"/>
              <a:gd name="T106" fmla="*/ 2147483647 w 556"/>
              <a:gd name="T107" fmla="*/ 2147483647 h 579"/>
              <a:gd name="T108" fmla="*/ 2147483647 w 556"/>
              <a:gd name="T109" fmla="*/ 2147483647 h 579"/>
              <a:gd name="T110" fmla="*/ 2147483647 w 556"/>
              <a:gd name="T111" fmla="*/ 2147483647 h 579"/>
              <a:gd name="T112" fmla="*/ 2147483647 w 556"/>
              <a:gd name="T113" fmla="*/ 2147483647 h 579"/>
              <a:gd name="T114" fmla="*/ 2147483647 w 556"/>
              <a:gd name="T115" fmla="*/ 2147483647 h 57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56" h="579">
                <a:moveTo>
                  <a:pt x="408" y="422"/>
                </a:moveTo>
                <a:lnTo>
                  <a:pt x="405" y="421"/>
                </a:lnTo>
                <a:lnTo>
                  <a:pt x="406" y="418"/>
                </a:lnTo>
                <a:lnTo>
                  <a:pt x="408" y="422"/>
                </a:lnTo>
                <a:close/>
                <a:moveTo>
                  <a:pt x="334" y="47"/>
                </a:moveTo>
                <a:lnTo>
                  <a:pt x="333" y="45"/>
                </a:lnTo>
                <a:lnTo>
                  <a:pt x="335" y="44"/>
                </a:lnTo>
                <a:lnTo>
                  <a:pt x="334" y="47"/>
                </a:lnTo>
                <a:close/>
                <a:moveTo>
                  <a:pt x="337" y="69"/>
                </a:moveTo>
                <a:lnTo>
                  <a:pt x="336" y="67"/>
                </a:lnTo>
                <a:lnTo>
                  <a:pt x="340" y="65"/>
                </a:lnTo>
                <a:lnTo>
                  <a:pt x="337" y="69"/>
                </a:lnTo>
                <a:close/>
                <a:moveTo>
                  <a:pt x="334" y="71"/>
                </a:moveTo>
                <a:lnTo>
                  <a:pt x="333" y="71"/>
                </a:lnTo>
                <a:lnTo>
                  <a:pt x="335" y="65"/>
                </a:lnTo>
                <a:lnTo>
                  <a:pt x="336" y="70"/>
                </a:lnTo>
                <a:lnTo>
                  <a:pt x="334" y="71"/>
                </a:lnTo>
                <a:close/>
                <a:moveTo>
                  <a:pt x="342" y="74"/>
                </a:moveTo>
                <a:lnTo>
                  <a:pt x="336" y="74"/>
                </a:lnTo>
                <a:lnTo>
                  <a:pt x="335" y="71"/>
                </a:lnTo>
                <a:lnTo>
                  <a:pt x="345" y="69"/>
                </a:lnTo>
                <a:lnTo>
                  <a:pt x="345" y="71"/>
                </a:lnTo>
                <a:lnTo>
                  <a:pt x="342" y="74"/>
                </a:lnTo>
                <a:close/>
                <a:moveTo>
                  <a:pt x="334" y="74"/>
                </a:moveTo>
                <a:lnTo>
                  <a:pt x="331" y="72"/>
                </a:lnTo>
                <a:lnTo>
                  <a:pt x="334" y="72"/>
                </a:lnTo>
                <a:lnTo>
                  <a:pt x="334" y="74"/>
                </a:lnTo>
                <a:close/>
                <a:moveTo>
                  <a:pt x="349" y="74"/>
                </a:moveTo>
                <a:lnTo>
                  <a:pt x="347" y="76"/>
                </a:lnTo>
                <a:lnTo>
                  <a:pt x="343" y="75"/>
                </a:lnTo>
                <a:lnTo>
                  <a:pt x="345" y="73"/>
                </a:lnTo>
                <a:lnTo>
                  <a:pt x="349" y="74"/>
                </a:lnTo>
                <a:close/>
                <a:moveTo>
                  <a:pt x="328" y="78"/>
                </a:moveTo>
                <a:lnTo>
                  <a:pt x="326" y="77"/>
                </a:lnTo>
                <a:lnTo>
                  <a:pt x="326" y="75"/>
                </a:lnTo>
                <a:lnTo>
                  <a:pt x="333" y="75"/>
                </a:lnTo>
                <a:lnTo>
                  <a:pt x="328" y="78"/>
                </a:lnTo>
                <a:close/>
                <a:moveTo>
                  <a:pt x="329" y="91"/>
                </a:moveTo>
                <a:lnTo>
                  <a:pt x="329" y="90"/>
                </a:lnTo>
                <a:lnTo>
                  <a:pt x="332" y="89"/>
                </a:lnTo>
                <a:lnTo>
                  <a:pt x="329" y="88"/>
                </a:lnTo>
                <a:lnTo>
                  <a:pt x="329" y="83"/>
                </a:lnTo>
                <a:lnTo>
                  <a:pt x="333" y="84"/>
                </a:lnTo>
                <a:lnTo>
                  <a:pt x="330" y="81"/>
                </a:lnTo>
                <a:lnTo>
                  <a:pt x="331" y="78"/>
                </a:lnTo>
                <a:lnTo>
                  <a:pt x="336" y="75"/>
                </a:lnTo>
                <a:lnTo>
                  <a:pt x="363" y="78"/>
                </a:lnTo>
                <a:lnTo>
                  <a:pt x="361" y="86"/>
                </a:lnTo>
                <a:lnTo>
                  <a:pt x="356" y="95"/>
                </a:lnTo>
                <a:lnTo>
                  <a:pt x="345" y="99"/>
                </a:lnTo>
                <a:lnTo>
                  <a:pt x="344" y="97"/>
                </a:lnTo>
                <a:lnTo>
                  <a:pt x="343" y="100"/>
                </a:lnTo>
                <a:lnTo>
                  <a:pt x="340" y="98"/>
                </a:lnTo>
                <a:lnTo>
                  <a:pt x="332" y="99"/>
                </a:lnTo>
                <a:lnTo>
                  <a:pt x="330" y="95"/>
                </a:lnTo>
                <a:lnTo>
                  <a:pt x="329" y="93"/>
                </a:lnTo>
                <a:lnTo>
                  <a:pt x="329" y="91"/>
                </a:lnTo>
                <a:close/>
                <a:moveTo>
                  <a:pt x="317" y="85"/>
                </a:moveTo>
                <a:lnTo>
                  <a:pt x="318" y="84"/>
                </a:lnTo>
                <a:lnTo>
                  <a:pt x="324" y="81"/>
                </a:lnTo>
                <a:lnTo>
                  <a:pt x="322" y="88"/>
                </a:lnTo>
                <a:lnTo>
                  <a:pt x="314" y="94"/>
                </a:lnTo>
                <a:lnTo>
                  <a:pt x="317" y="85"/>
                </a:lnTo>
                <a:close/>
                <a:moveTo>
                  <a:pt x="324" y="88"/>
                </a:moveTo>
                <a:lnTo>
                  <a:pt x="325" y="84"/>
                </a:lnTo>
                <a:lnTo>
                  <a:pt x="329" y="82"/>
                </a:lnTo>
                <a:lnTo>
                  <a:pt x="324" y="88"/>
                </a:lnTo>
                <a:close/>
                <a:moveTo>
                  <a:pt x="309" y="97"/>
                </a:moveTo>
                <a:lnTo>
                  <a:pt x="310" y="95"/>
                </a:lnTo>
                <a:lnTo>
                  <a:pt x="313" y="95"/>
                </a:lnTo>
                <a:lnTo>
                  <a:pt x="309" y="97"/>
                </a:lnTo>
                <a:close/>
                <a:moveTo>
                  <a:pt x="416" y="100"/>
                </a:moveTo>
                <a:lnTo>
                  <a:pt x="419" y="102"/>
                </a:lnTo>
                <a:lnTo>
                  <a:pt x="416" y="107"/>
                </a:lnTo>
                <a:lnTo>
                  <a:pt x="419" y="104"/>
                </a:lnTo>
                <a:lnTo>
                  <a:pt x="420" y="107"/>
                </a:lnTo>
                <a:lnTo>
                  <a:pt x="417" y="110"/>
                </a:lnTo>
                <a:lnTo>
                  <a:pt x="415" y="120"/>
                </a:lnTo>
                <a:lnTo>
                  <a:pt x="420" y="115"/>
                </a:lnTo>
                <a:lnTo>
                  <a:pt x="420" y="109"/>
                </a:lnTo>
                <a:lnTo>
                  <a:pt x="425" y="108"/>
                </a:lnTo>
                <a:lnTo>
                  <a:pt x="421" y="113"/>
                </a:lnTo>
                <a:lnTo>
                  <a:pt x="423" y="114"/>
                </a:lnTo>
                <a:lnTo>
                  <a:pt x="427" y="110"/>
                </a:lnTo>
                <a:lnTo>
                  <a:pt x="433" y="109"/>
                </a:lnTo>
                <a:lnTo>
                  <a:pt x="433" y="108"/>
                </a:lnTo>
                <a:lnTo>
                  <a:pt x="435" y="107"/>
                </a:lnTo>
                <a:lnTo>
                  <a:pt x="450" y="114"/>
                </a:lnTo>
                <a:lnTo>
                  <a:pt x="455" y="112"/>
                </a:lnTo>
                <a:lnTo>
                  <a:pt x="465" y="116"/>
                </a:lnTo>
                <a:lnTo>
                  <a:pt x="465" y="115"/>
                </a:lnTo>
                <a:lnTo>
                  <a:pt x="482" y="114"/>
                </a:lnTo>
                <a:lnTo>
                  <a:pt x="503" y="126"/>
                </a:lnTo>
                <a:lnTo>
                  <a:pt x="522" y="143"/>
                </a:lnTo>
                <a:lnTo>
                  <a:pt x="547" y="147"/>
                </a:lnTo>
                <a:lnTo>
                  <a:pt x="556" y="175"/>
                </a:lnTo>
                <a:lnTo>
                  <a:pt x="555" y="187"/>
                </a:lnTo>
                <a:lnTo>
                  <a:pt x="548" y="205"/>
                </a:lnTo>
                <a:lnTo>
                  <a:pt x="533" y="222"/>
                </a:lnTo>
                <a:lnTo>
                  <a:pt x="525" y="229"/>
                </a:lnTo>
                <a:lnTo>
                  <a:pt x="524" y="228"/>
                </a:lnTo>
                <a:lnTo>
                  <a:pt x="522" y="231"/>
                </a:lnTo>
                <a:lnTo>
                  <a:pt x="520" y="230"/>
                </a:lnTo>
                <a:lnTo>
                  <a:pt x="522" y="233"/>
                </a:lnTo>
                <a:lnTo>
                  <a:pt x="519" y="236"/>
                </a:lnTo>
                <a:lnTo>
                  <a:pt x="520" y="232"/>
                </a:lnTo>
                <a:lnTo>
                  <a:pt x="515" y="245"/>
                </a:lnTo>
                <a:lnTo>
                  <a:pt x="506" y="257"/>
                </a:lnTo>
                <a:lnTo>
                  <a:pt x="503" y="259"/>
                </a:lnTo>
                <a:lnTo>
                  <a:pt x="503" y="255"/>
                </a:lnTo>
                <a:lnTo>
                  <a:pt x="500" y="252"/>
                </a:lnTo>
                <a:lnTo>
                  <a:pt x="499" y="256"/>
                </a:lnTo>
                <a:lnTo>
                  <a:pt x="500" y="256"/>
                </a:lnTo>
                <a:lnTo>
                  <a:pt x="495" y="266"/>
                </a:lnTo>
                <a:lnTo>
                  <a:pt x="497" y="268"/>
                </a:lnTo>
                <a:lnTo>
                  <a:pt x="495" y="275"/>
                </a:lnTo>
                <a:lnTo>
                  <a:pt x="497" y="272"/>
                </a:lnTo>
                <a:lnTo>
                  <a:pt x="495" y="282"/>
                </a:lnTo>
                <a:lnTo>
                  <a:pt x="498" y="300"/>
                </a:lnTo>
                <a:lnTo>
                  <a:pt x="493" y="319"/>
                </a:lnTo>
                <a:lnTo>
                  <a:pt x="495" y="327"/>
                </a:lnTo>
                <a:lnTo>
                  <a:pt x="487" y="335"/>
                </a:lnTo>
                <a:lnTo>
                  <a:pt x="485" y="355"/>
                </a:lnTo>
                <a:lnTo>
                  <a:pt x="469" y="381"/>
                </a:lnTo>
                <a:lnTo>
                  <a:pt x="468" y="391"/>
                </a:lnTo>
                <a:lnTo>
                  <a:pt x="457" y="397"/>
                </a:lnTo>
                <a:lnTo>
                  <a:pt x="454" y="400"/>
                </a:lnTo>
                <a:lnTo>
                  <a:pt x="453" y="406"/>
                </a:lnTo>
                <a:lnTo>
                  <a:pt x="438" y="406"/>
                </a:lnTo>
                <a:lnTo>
                  <a:pt x="439" y="401"/>
                </a:lnTo>
                <a:lnTo>
                  <a:pt x="436" y="403"/>
                </a:lnTo>
                <a:lnTo>
                  <a:pt x="438" y="406"/>
                </a:lnTo>
                <a:lnTo>
                  <a:pt x="435" y="407"/>
                </a:lnTo>
                <a:lnTo>
                  <a:pt x="425" y="408"/>
                </a:lnTo>
                <a:lnTo>
                  <a:pt x="431" y="407"/>
                </a:lnTo>
                <a:lnTo>
                  <a:pt x="429" y="406"/>
                </a:lnTo>
                <a:lnTo>
                  <a:pt x="423" y="407"/>
                </a:lnTo>
                <a:lnTo>
                  <a:pt x="420" y="406"/>
                </a:lnTo>
                <a:lnTo>
                  <a:pt x="416" y="408"/>
                </a:lnTo>
                <a:lnTo>
                  <a:pt x="417" y="412"/>
                </a:lnTo>
                <a:lnTo>
                  <a:pt x="412" y="412"/>
                </a:lnTo>
                <a:lnTo>
                  <a:pt x="405" y="416"/>
                </a:lnTo>
                <a:lnTo>
                  <a:pt x="405" y="419"/>
                </a:lnTo>
                <a:lnTo>
                  <a:pt x="398" y="418"/>
                </a:lnTo>
                <a:lnTo>
                  <a:pt x="393" y="422"/>
                </a:lnTo>
                <a:lnTo>
                  <a:pt x="391" y="420"/>
                </a:lnTo>
                <a:lnTo>
                  <a:pt x="368" y="438"/>
                </a:lnTo>
                <a:lnTo>
                  <a:pt x="370" y="440"/>
                </a:lnTo>
                <a:lnTo>
                  <a:pt x="366" y="445"/>
                </a:lnTo>
                <a:lnTo>
                  <a:pt x="367" y="442"/>
                </a:lnTo>
                <a:lnTo>
                  <a:pt x="363" y="442"/>
                </a:lnTo>
                <a:lnTo>
                  <a:pt x="362" y="445"/>
                </a:lnTo>
                <a:lnTo>
                  <a:pt x="359" y="444"/>
                </a:lnTo>
                <a:lnTo>
                  <a:pt x="364" y="446"/>
                </a:lnTo>
                <a:lnTo>
                  <a:pt x="358" y="452"/>
                </a:lnTo>
                <a:lnTo>
                  <a:pt x="360" y="451"/>
                </a:lnTo>
                <a:lnTo>
                  <a:pt x="360" y="456"/>
                </a:lnTo>
                <a:lnTo>
                  <a:pt x="357" y="455"/>
                </a:lnTo>
                <a:lnTo>
                  <a:pt x="362" y="472"/>
                </a:lnTo>
                <a:lnTo>
                  <a:pt x="360" y="473"/>
                </a:lnTo>
                <a:lnTo>
                  <a:pt x="361" y="483"/>
                </a:lnTo>
                <a:lnTo>
                  <a:pt x="358" y="493"/>
                </a:lnTo>
                <a:lnTo>
                  <a:pt x="357" y="490"/>
                </a:lnTo>
                <a:lnTo>
                  <a:pt x="357" y="495"/>
                </a:lnTo>
                <a:lnTo>
                  <a:pt x="344" y="507"/>
                </a:lnTo>
                <a:lnTo>
                  <a:pt x="330" y="535"/>
                </a:lnTo>
                <a:lnTo>
                  <a:pt x="311" y="553"/>
                </a:lnTo>
                <a:lnTo>
                  <a:pt x="311" y="547"/>
                </a:lnTo>
                <a:lnTo>
                  <a:pt x="314" y="548"/>
                </a:lnTo>
                <a:lnTo>
                  <a:pt x="323" y="541"/>
                </a:lnTo>
                <a:lnTo>
                  <a:pt x="324" y="535"/>
                </a:lnTo>
                <a:lnTo>
                  <a:pt x="327" y="535"/>
                </a:lnTo>
                <a:lnTo>
                  <a:pt x="332" y="524"/>
                </a:lnTo>
                <a:lnTo>
                  <a:pt x="332" y="520"/>
                </a:lnTo>
                <a:lnTo>
                  <a:pt x="327" y="524"/>
                </a:lnTo>
                <a:lnTo>
                  <a:pt x="322" y="517"/>
                </a:lnTo>
                <a:lnTo>
                  <a:pt x="322" y="530"/>
                </a:lnTo>
                <a:lnTo>
                  <a:pt x="321" y="528"/>
                </a:lnTo>
                <a:lnTo>
                  <a:pt x="319" y="535"/>
                </a:lnTo>
                <a:lnTo>
                  <a:pt x="313" y="539"/>
                </a:lnTo>
                <a:lnTo>
                  <a:pt x="309" y="546"/>
                </a:lnTo>
                <a:lnTo>
                  <a:pt x="309" y="551"/>
                </a:lnTo>
                <a:lnTo>
                  <a:pt x="311" y="552"/>
                </a:lnTo>
                <a:lnTo>
                  <a:pt x="303" y="569"/>
                </a:lnTo>
                <a:lnTo>
                  <a:pt x="292" y="579"/>
                </a:lnTo>
                <a:lnTo>
                  <a:pt x="290" y="578"/>
                </a:lnTo>
                <a:lnTo>
                  <a:pt x="291" y="569"/>
                </a:lnTo>
                <a:lnTo>
                  <a:pt x="296" y="562"/>
                </a:lnTo>
                <a:lnTo>
                  <a:pt x="290" y="558"/>
                </a:lnTo>
                <a:lnTo>
                  <a:pt x="285" y="550"/>
                </a:lnTo>
                <a:lnTo>
                  <a:pt x="280" y="547"/>
                </a:lnTo>
                <a:lnTo>
                  <a:pt x="275" y="541"/>
                </a:lnTo>
                <a:lnTo>
                  <a:pt x="266" y="537"/>
                </a:lnTo>
                <a:lnTo>
                  <a:pt x="261" y="531"/>
                </a:lnTo>
                <a:lnTo>
                  <a:pt x="256" y="535"/>
                </a:lnTo>
                <a:lnTo>
                  <a:pt x="256" y="530"/>
                </a:lnTo>
                <a:lnTo>
                  <a:pt x="244" y="518"/>
                </a:lnTo>
                <a:lnTo>
                  <a:pt x="241" y="519"/>
                </a:lnTo>
                <a:lnTo>
                  <a:pt x="238" y="522"/>
                </a:lnTo>
                <a:lnTo>
                  <a:pt x="232" y="520"/>
                </a:lnTo>
                <a:lnTo>
                  <a:pt x="257" y="491"/>
                </a:lnTo>
                <a:lnTo>
                  <a:pt x="260" y="491"/>
                </a:lnTo>
                <a:lnTo>
                  <a:pt x="259" y="488"/>
                </a:lnTo>
                <a:lnTo>
                  <a:pt x="269" y="482"/>
                </a:lnTo>
                <a:lnTo>
                  <a:pt x="272" y="478"/>
                </a:lnTo>
                <a:lnTo>
                  <a:pt x="287" y="471"/>
                </a:lnTo>
                <a:lnTo>
                  <a:pt x="289" y="457"/>
                </a:lnTo>
                <a:lnTo>
                  <a:pt x="285" y="448"/>
                </a:lnTo>
                <a:lnTo>
                  <a:pt x="282" y="445"/>
                </a:lnTo>
                <a:lnTo>
                  <a:pt x="275" y="446"/>
                </a:lnTo>
                <a:lnTo>
                  <a:pt x="280" y="423"/>
                </a:lnTo>
                <a:lnTo>
                  <a:pt x="275" y="419"/>
                </a:lnTo>
                <a:lnTo>
                  <a:pt x="269" y="422"/>
                </a:lnTo>
                <a:lnTo>
                  <a:pt x="264" y="421"/>
                </a:lnTo>
                <a:lnTo>
                  <a:pt x="261" y="401"/>
                </a:lnTo>
                <a:lnTo>
                  <a:pt x="258" y="396"/>
                </a:lnTo>
                <a:lnTo>
                  <a:pt x="253" y="396"/>
                </a:lnTo>
                <a:lnTo>
                  <a:pt x="250" y="392"/>
                </a:lnTo>
                <a:lnTo>
                  <a:pt x="243" y="396"/>
                </a:lnTo>
                <a:lnTo>
                  <a:pt x="227" y="393"/>
                </a:lnTo>
                <a:lnTo>
                  <a:pt x="230" y="376"/>
                </a:lnTo>
                <a:lnTo>
                  <a:pt x="225" y="364"/>
                </a:lnTo>
                <a:lnTo>
                  <a:pt x="229" y="361"/>
                </a:lnTo>
                <a:lnTo>
                  <a:pt x="226" y="357"/>
                </a:lnTo>
                <a:lnTo>
                  <a:pt x="231" y="347"/>
                </a:lnTo>
                <a:lnTo>
                  <a:pt x="234" y="335"/>
                </a:lnTo>
                <a:lnTo>
                  <a:pt x="231" y="325"/>
                </a:lnTo>
                <a:lnTo>
                  <a:pt x="222" y="321"/>
                </a:lnTo>
                <a:lnTo>
                  <a:pt x="220" y="312"/>
                </a:lnTo>
                <a:lnTo>
                  <a:pt x="223" y="306"/>
                </a:lnTo>
                <a:lnTo>
                  <a:pt x="197" y="306"/>
                </a:lnTo>
                <a:lnTo>
                  <a:pt x="196" y="294"/>
                </a:lnTo>
                <a:lnTo>
                  <a:pt x="190" y="289"/>
                </a:lnTo>
                <a:lnTo>
                  <a:pt x="195" y="289"/>
                </a:lnTo>
                <a:lnTo>
                  <a:pt x="192" y="270"/>
                </a:lnTo>
                <a:lnTo>
                  <a:pt x="184" y="266"/>
                </a:lnTo>
                <a:lnTo>
                  <a:pt x="173" y="266"/>
                </a:lnTo>
                <a:lnTo>
                  <a:pt x="169" y="261"/>
                </a:lnTo>
                <a:lnTo>
                  <a:pt x="159" y="259"/>
                </a:lnTo>
                <a:lnTo>
                  <a:pt x="155" y="253"/>
                </a:lnTo>
                <a:lnTo>
                  <a:pt x="137" y="251"/>
                </a:lnTo>
                <a:lnTo>
                  <a:pt x="128" y="244"/>
                </a:lnTo>
                <a:lnTo>
                  <a:pt x="122" y="234"/>
                </a:lnTo>
                <a:lnTo>
                  <a:pt x="122" y="211"/>
                </a:lnTo>
                <a:lnTo>
                  <a:pt x="105" y="214"/>
                </a:lnTo>
                <a:lnTo>
                  <a:pt x="90" y="225"/>
                </a:lnTo>
                <a:lnTo>
                  <a:pt x="84" y="225"/>
                </a:lnTo>
                <a:lnTo>
                  <a:pt x="82" y="229"/>
                </a:lnTo>
                <a:lnTo>
                  <a:pt x="77" y="232"/>
                </a:lnTo>
                <a:lnTo>
                  <a:pt x="63" y="229"/>
                </a:lnTo>
                <a:lnTo>
                  <a:pt x="48" y="230"/>
                </a:lnTo>
                <a:lnTo>
                  <a:pt x="50" y="207"/>
                </a:lnTo>
                <a:lnTo>
                  <a:pt x="39" y="215"/>
                </a:lnTo>
                <a:lnTo>
                  <a:pt x="27" y="215"/>
                </a:lnTo>
                <a:lnTo>
                  <a:pt x="23" y="208"/>
                </a:lnTo>
                <a:lnTo>
                  <a:pt x="12" y="207"/>
                </a:lnTo>
                <a:lnTo>
                  <a:pt x="15" y="201"/>
                </a:lnTo>
                <a:lnTo>
                  <a:pt x="7" y="192"/>
                </a:lnTo>
                <a:lnTo>
                  <a:pt x="4" y="186"/>
                </a:lnTo>
                <a:lnTo>
                  <a:pt x="4" y="184"/>
                </a:lnTo>
                <a:lnTo>
                  <a:pt x="0" y="180"/>
                </a:lnTo>
                <a:lnTo>
                  <a:pt x="2" y="178"/>
                </a:lnTo>
                <a:lnTo>
                  <a:pt x="4" y="177"/>
                </a:lnTo>
                <a:lnTo>
                  <a:pt x="4" y="171"/>
                </a:lnTo>
                <a:lnTo>
                  <a:pt x="13" y="165"/>
                </a:lnTo>
                <a:lnTo>
                  <a:pt x="11" y="160"/>
                </a:lnTo>
                <a:lnTo>
                  <a:pt x="16" y="146"/>
                </a:lnTo>
                <a:lnTo>
                  <a:pt x="30" y="138"/>
                </a:lnTo>
                <a:lnTo>
                  <a:pt x="44" y="135"/>
                </a:lnTo>
                <a:lnTo>
                  <a:pt x="46" y="132"/>
                </a:lnTo>
                <a:lnTo>
                  <a:pt x="53" y="132"/>
                </a:lnTo>
                <a:lnTo>
                  <a:pt x="55" y="135"/>
                </a:lnTo>
                <a:lnTo>
                  <a:pt x="58" y="134"/>
                </a:lnTo>
                <a:lnTo>
                  <a:pt x="66" y="93"/>
                </a:lnTo>
                <a:lnTo>
                  <a:pt x="63" y="81"/>
                </a:lnTo>
                <a:lnTo>
                  <a:pt x="56" y="76"/>
                </a:lnTo>
                <a:lnTo>
                  <a:pt x="57" y="66"/>
                </a:lnTo>
                <a:lnTo>
                  <a:pt x="65" y="63"/>
                </a:lnTo>
                <a:lnTo>
                  <a:pt x="69" y="65"/>
                </a:lnTo>
                <a:lnTo>
                  <a:pt x="68" y="59"/>
                </a:lnTo>
                <a:lnTo>
                  <a:pt x="59" y="59"/>
                </a:lnTo>
                <a:lnTo>
                  <a:pt x="59" y="50"/>
                </a:lnTo>
                <a:lnTo>
                  <a:pt x="83" y="50"/>
                </a:lnTo>
                <a:lnTo>
                  <a:pt x="83" y="46"/>
                </a:lnTo>
                <a:lnTo>
                  <a:pt x="87" y="50"/>
                </a:lnTo>
                <a:lnTo>
                  <a:pt x="94" y="44"/>
                </a:lnTo>
                <a:lnTo>
                  <a:pt x="99" y="51"/>
                </a:lnTo>
                <a:lnTo>
                  <a:pt x="99" y="58"/>
                </a:lnTo>
                <a:lnTo>
                  <a:pt x="102" y="57"/>
                </a:lnTo>
                <a:lnTo>
                  <a:pt x="109" y="63"/>
                </a:lnTo>
                <a:lnTo>
                  <a:pt x="120" y="60"/>
                </a:lnTo>
                <a:lnTo>
                  <a:pt x="121" y="65"/>
                </a:lnTo>
                <a:lnTo>
                  <a:pt x="127" y="58"/>
                </a:lnTo>
                <a:lnTo>
                  <a:pt x="140" y="52"/>
                </a:lnTo>
                <a:lnTo>
                  <a:pt x="142" y="47"/>
                </a:lnTo>
                <a:lnTo>
                  <a:pt x="151" y="44"/>
                </a:lnTo>
                <a:lnTo>
                  <a:pt x="151" y="40"/>
                </a:lnTo>
                <a:lnTo>
                  <a:pt x="141" y="39"/>
                </a:lnTo>
                <a:lnTo>
                  <a:pt x="139" y="24"/>
                </a:lnTo>
                <a:lnTo>
                  <a:pt x="131" y="14"/>
                </a:lnTo>
                <a:lnTo>
                  <a:pt x="134" y="16"/>
                </a:lnTo>
                <a:lnTo>
                  <a:pt x="140" y="16"/>
                </a:lnTo>
                <a:lnTo>
                  <a:pt x="142" y="19"/>
                </a:lnTo>
                <a:lnTo>
                  <a:pt x="151" y="18"/>
                </a:lnTo>
                <a:lnTo>
                  <a:pt x="158" y="24"/>
                </a:lnTo>
                <a:lnTo>
                  <a:pt x="160" y="22"/>
                </a:lnTo>
                <a:lnTo>
                  <a:pt x="160" y="17"/>
                </a:lnTo>
                <a:lnTo>
                  <a:pt x="164" y="15"/>
                </a:lnTo>
                <a:lnTo>
                  <a:pt x="173" y="16"/>
                </a:lnTo>
                <a:lnTo>
                  <a:pt x="180" y="10"/>
                </a:lnTo>
                <a:lnTo>
                  <a:pt x="185" y="10"/>
                </a:lnTo>
                <a:lnTo>
                  <a:pt x="190" y="4"/>
                </a:lnTo>
                <a:lnTo>
                  <a:pt x="189" y="1"/>
                </a:lnTo>
                <a:lnTo>
                  <a:pt x="197" y="0"/>
                </a:lnTo>
                <a:lnTo>
                  <a:pt x="199" y="3"/>
                </a:lnTo>
                <a:lnTo>
                  <a:pt x="197" y="10"/>
                </a:lnTo>
                <a:lnTo>
                  <a:pt x="203" y="12"/>
                </a:lnTo>
                <a:lnTo>
                  <a:pt x="205" y="19"/>
                </a:lnTo>
                <a:lnTo>
                  <a:pt x="201" y="24"/>
                </a:lnTo>
                <a:lnTo>
                  <a:pt x="199" y="36"/>
                </a:lnTo>
                <a:lnTo>
                  <a:pt x="203" y="42"/>
                </a:lnTo>
                <a:lnTo>
                  <a:pt x="203" y="48"/>
                </a:lnTo>
                <a:lnTo>
                  <a:pt x="209" y="54"/>
                </a:lnTo>
                <a:lnTo>
                  <a:pt x="216" y="57"/>
                </a:lnTo>
                <a:lnTo>
                  <a:pt x="220" y="56"/>
                </a:lnTo>
                <a:lnTo>
                  <a:pt x="223" y="52"/>
                </a:lnTo>
                <a:lnTo>
                  <a:pt x="227" y="52"/>
                </a:lnTo>
                <a:lnTo>
                  <a:pt x="234" y="50"/>
                </a:lnTo>
                <a:lnTo>
                  <a:pt x="237" y="46"/>
                </a:lnTo>
                <a:lnTo>
                  <a:pt x="249" y="47"/>
                </a:lnTo>
                <a:lnTo>
                  <a:pt x="257" y="47"/>
                </a:lnTo>
                <a:lnTo>
                  <a:pt x="254" y="42"/>
                </a:lnTo>
                <a:lnTo>
                  <a:pt x="256" y="38"/>
                </a:lnTo>
                <a:lnTo>
                  <a:pt x="260" y="40"/>
                </a:lnTo>
                <a:lnTo>
                  <a:pt x="270" y="38"/>
                </a:lnTo>
                <a:lnTo>
                  <a:pt x="275" y="41"/>
                </a:lnTo>
                <a:lnTo>
                  <a:pt x="282" y="44"/>
                </a:lnTo>
                <a:lnTo>
                  <a:pt x="287" y="40"/>
                </a:lnTo>
                <a:lnTo>
                  <a:pt x="299" y="43"/>
                </a:lnTo>
                <a:lnTo>
                  <a:pt x="304" y="39"/>
                </a:lnTo>
                <a:lnTo>
                  <a:pt x="307" y="29"/>
                </a:lnTo>
                <a:lnTo>
                  <a:pt x="317" y="17"/>
                </a:lnTo>
                <a:lnTo>
                  <a:pt x="319" y="16"/>
                </a:lnTo>
                <a:lnTo>
                  <a:pt x="320" y="18"/>
                </a:lnTo>
                <a:lnTo>
                  <a:pt x="318" y="12"/>
                </a:lnTo>
                <a:lnTo>
                  <a:pt x="325" y="19"/>
                </a:lnTo>
                <a:lnTo>
                  <a:pt x="326" y="30"/>
                </a:lnTo>
                <a:lnTo>
                  <a:pt x="331" y="43"/>
                </a:lnTo>
                <a:lnTo>
                  <a:pt x="334" y="48"/>
                </a:lnTo>
                <a:lnTo>
                  <a:pt x="341" y="50"/>
                </a:lnTo>
                <a:lnTo>
                  <a:pt x="342" y="55"/>
                </a:lnTo>
                <a:lnTo>
                  <a:pt x="339" y="57"/>
                </a:lnTo>
                <a:lnTo>
                  <a:pt x="342" y="58"/>
                </a:lnTo>
                <a:lnTo>
                  <a:pt x="322" y="77"/>
                </a:lnTo>
                <a:lnTo>
                  <a:pt x="317" y="85"/>
                </a:lnTo>
                <a:lnTo>
                  <a:pt x="313" y="93"/>
                </a:lnTo>
                <a:lnTo>
                  <a:pt x="302" y="96"/>
                </a:lnTo>
                <a:lnTo>
                  <a:pt x="308" y="96"/>
                </a:lnTo>
                <a:lnTo>
                  <a:pt x="309" y="98"/>
                </a:lnTo>
                <a:lnTo>
                  <a:pt x="328" y="87"/>
                </a:lnTo>
                <a:lnTo>
                  <a:pt x="329" y="93"/>
                </a:lnTo>
                <a:lnTo>
                  <a:pt x="331" y="99"/>
                </a:lnTo>
                <a:lnTo>
                  <a:pt x="329" y="101"/>
                </a:lnTo>
                <a:lnTo>
                  <a:pt x="322" y="97"/>
                </a:lnTo>
                <a:lnTo>
                  <a:pt x="319" y="103"/>
                </a:lnTo>
                <a:lnTo>
                  <a:pt x="320" y="106"/>
                </a:lnTo>
                <a:lnTo>
                  <a:pt x="322" y="99"/>
                </a:lnTo>
                <a:lnTo>
                  <a:pt x="326" y="103"/>
                </a:lnTo>
                <a:lnTo>
                  <a:pt x="326" y="107"/>
                </a:lnTo>
                <a:lnTo>
                  <a:pt x="329" y="109"/>
                </a:lnTo>
                <a:lnTo>
                  <a:pt x="326" y="107"/>
                </a:lnTo>
                <a:lnTo>
                  <a:pt x="326" y="103"/>
                </a:lnTo>
                <a:lnTo>
                  <a:pt x="330" y="105"/>
                </a:lnTo>
                <a:lnTo>
                  <a:pt x="329" y="101"/>
                </a:lnTo>
                <a:lnTo>
                  <a:pt x="331" y="100"/>
                </a:lnTo>
                <a:lnTo>
                  <a:pt x="334" y="101"/>
                </a:lnTo>
                <a:lnTo>
                  <a:pt x="351" y="98"/>
                </a:lnTo>
                <a:lnTo>
                  <a:pt x="348" y="110"/>
                </a:lnTo>
                <a:lnTo>
                  <a:pt x="352" y="101"/>
                </a:lnTo>
                <a:lnTo>
                  <a:pt x="355" y="100"/>
                </a:lnTo>
                <a:lnTo>
                  <a:pt x="359" y="94"/>
                </a:lnTo>
                <a:lnTo>
                  <a:pt x="363" y="97"/>
                </a:lnTo>
                <a:lnTo>
                  <a:pt x="363" y="95"/>
                </a:lnTo>
                <a:lnTo>
                  <a:pt x="366" y="94"/>
                </a:lnTo>
                <a:lnTo>
                  <a:pt x="362" y="94"/>
                </a:lnTo>
                <a:lnTo>
                  <a:pt x="366" y="86"/>
                </a:lnTo>
                <a:lnTo>
                  <a:pt x="372" y="83"/>
                </a:lnTo>
                <a:lnTo>
                  <a:pt x="377" y="85"/>
                </a:lnTo>
                <a:lnTo>
                  <a:pt x="377" y="82"/>
                </a:lnTo>
                <a:lnTo>
                  <a:pt x="383" y="84"/>
                </a:lnTo>
                <a:lnTo>
                  <a:pt x="383" y="86"/>
                </a:lnTo>
                <a:lnTo>
                  <a:pt x="385" y="84"/>
                </a:lnTo>
                <a:lnTo>
                  <a:pt x="389" y="86"/>
                </a:lnTo>
                <a:lnTo>
                  <a:pt x="389" y="89"/>
                </a:lnTo>
                <a:lnTo>
                  <a:pt x="394" y="88"/>
                </a:lnTo>
                <a:lnTo>
                  <a:pt x="393" y="90"/>
                </a:lnTo>
                <a:lnTo>
                  <a:pt x="397" y="91"/>
                </a:lnTo>
                <a:lnTo>
                  <a:pt x="397" y="89"/>
                </a:lnTo>
                <a:lnTo>
                  <a:pt x="399" y="92"/>
                </a:lnTo>
                <a:lnTo>
                  <a:pt x="401" y="90"/>
                </a:lnTo>
                <a:lnTo>
                  <a:pt x="401" y="93"/>
                </a:lnTo>
                <a:lnTo>
                  <a:pt x="405" y="92"/>
                </a:lnTo>
                <a:lnTo>
                  <a:pt x="405" y="96"/>
                </a:lnTo>
                <a:lnTo>
                  <a:pt x="406" y="92"/>
                </a:lnTo>
                <a:lnTo>
                  <a:pt x="406" y="99"/>
                </a:lnTo>
                <a:lnTo>
                  <a:pt x="409" y="94"/>
                </a:lnTo>
                <a:lnTo>
                  <a:pt x="413" y="94"/>
                </a:lnTo>
                <a:lnTo>
                  <a:pt x="412" y="96"/>
                </a:lnTo>
                <a:lnTo>
                  <a:pt x="416" y="10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39" name="Freeform 66"/>
          <p:cNvSpPr>
            <a:spLocks/>
          </p:cNvSpPr>
          <p:nvPr/>
        </p:nvSpPr>
        <p:spPr bwMode="auto">
          <a:xfrm>
            <a:off x="3228975" y="5527675"/>
            <a:ext cx="125413" cy="136525"/>
          </a:xfrm>
          <a:custGeom>
            <a:avLst/>
            <a:gdLst>
              <a:gd name="T0" fmla="*/ 2147483647 w 74"/>
              <a:gd name="T1" fmla="*/ 2147483647 h 82"/>
              <a:gd name="T2" fmla="*/ 2147483647 w 74"/>
              <a:gd name="T3" fmla="*/ 2147483647 h 82"/>
              <a:gd name="T4" fmla="*/ 2147483647 w 74"/>
              <a:gd name="T5" fmla="*/ 2147483647 h 82"/>
              <a:gd name="T6" fmla="*/ 2147483647 w 74"/>
              <a:gd name="T7" fmla="*/ 2147483647 h 82"/>
              <a:gd name="T8" fmla="*/ 2147483647 w 74"/>
              <a:gd name="T9" fmla="*/ 2147483647 h 82"/>
              <a:gd name="T10" fmla="*/ 2147483647 w 74"/>
              <a:gd name="T11" fmla="*/ 2147483647 h 82"/>
              <a:gd name="T12" fmla="*/ 2147483647 w 74"/>
              <a:gd name="T13" fmla="*/ 2147483647 h 82"/>
              <a:gd name="T14" fmla="*/ 2147483647 w 74"/>
              <a:gd name="T15" fmla="*/ 2147483647 h 82"/>
              <a:gd name="T16" fmla="*/ 2147483647 w 74"/>
              <a:gd name="T17" fmla="*/ 2147483647 h 82"/>
              <a:gd name="T18" fmla="*/ 0 w 74"/>
              <a:gd name="T19" fmla="*/ 2147483647 h 82"/>
              <a:gd name="T20" fmla="*/ 0 w 74"/>
              <a:gd name="T21" fmla="*/ 2147483647 h 82"/>
              <a:gd name="T22" fmla="*/ 2147483647 w 74"/>
              <a:gd name="T23" fmla="*/ 2147483647 h 82"/>
              <a:gd name="T24" fmla="*/ 2147483647 w 74"/>
              <a:gd name="T25" fmla="*/ 2147483647 h 82"/>
              <a:gd name="T26" fmla="*/ 2147483647 w 74"/>
              <a:gd name="T27" fmla="*/ 2147483647 h 82"/>
              <a:gd name="T28" fmla="*/ 2147483647 w 74"/>
              <a:gd name="T29" fmla="*/ 2147483647 h 82"/>
              <a:gd name="T30" fmla="*/ 2147483647 w 74"/>
              <a:gd name="T31" fmla="*/ 2147483647 h 82"/>
              <a:gd name="T32" fmla="*/ 2147483647 w 74"/>
              <a:gd name="T33" fmla="*/ 2147483647 h 82"/>
              <a:gd name="T34" fmla="*/ 2147483647 w 74"/>
              <a:gd name="T35" fmla="*/ 2147483647 h 82"/>
              <a:gd name="T36" fmla="*/ 2147483647 w 74"/>
              <a:gd name="T37" fmla="*/ 2147483647 h 82"/>
              <a:gd name="T38" fmla="*/ 2147483647 w 74"/>
              <a:gd name="T39" fmla="*/ 2147483647 h 82"/>
              <a:gd name="T40" fmla="*/ 2147483647 w 74"/>
              <a:gd name="T41" fmla="*/ 2147483647 h 82"/>
              <a:gd name="T42" fmla="*/ 2147483647 w 74"/>
              <a:gd name="T43" fmla="*/ 2147483647 h 82"/>
              <a:gd name="T44" fmla="*/ 2147483647 w 74"/>
              <a:gd name="T45" fmla="*/ 2147483647 h 82"/>
              <a:gd name="T46" fmla="*/ 2147483647 w 74"/>
              <a:gd name="T47" fmla="*/ 0 h 82"/>
              <a:gd name="T48" fmla="*/ 2147483647 w 74"/>
              <a:gd name="T49" fmla="*/ 2147483647 h 82"/>
              <a:gd name="T50" fmla="*/ 2147483647 w 74"/>
              <a:gd name="T51" fmla="*/ 2147483647 h 82"/>
              <a:gd name="T52" fmla="*/ 2147483647 w 74"/>
              <a:gd name="T53" fmla="*/ 2147483647 h 82"/>
              <a:gd name="T54" fmla="*/ 2147483647 w 74"/>
              <a:gd name="T55" fmla="*/ 2147483647 h 82"/>
              <a:gd name="T56" fmla="*/ 2147483647 w 74"/>
              <a:gd name="T57" fmla="*/ 2147483647 h 82"/>
              <a:gd name="T58" fmla="*/ 2147483647 w 74"/>
              <a:gd name="T59" fmla="*/ 2147483647 h 82"/>
              <a:gd name="T60" fmla="*/ 2147483647 w 74"/>
              <a:gd name="T61" fmla="*/ 2147483647 h 82"/>
              <a:gd name="T62" fmla="*/ 2147483647 w 74"/>
              <a:gd name="T63" fmla="*/ 2147483647 h 82"/>
              <a:gd name="T64" fmla="*/ 2147483647 w 74"/>
              <a:gd name="T65" fmla="*/ 2147483647 h 82"/>
              <a:gd name="T66" fmla="*/ 2147483647 w 74"/>
              <a:gd name="T67" fmla="*/ 2147483647 h 82"/>
              <a:gd name="T68" fmla="*/ 2147483647 w 74"/>
              <a:gd name="T69" fmla="*/ 2147483647 h 82"/>
              <a:gd name="T70" fmla="*/ 2147483647 w 74"/>
              <a:gd name="T71" fmla="*/ 2147483647 h 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4" h="82">
                <a:moveTo>
                  <a:pt x="70" y="61"/>
                </a:moveTo>
                <a:lnTo>
                  <a:pt x="60" y="77"/>
                </a:lnTo>
                <a:lnTo>
                  <a:pt x="57" y="75"/>
                </a:lnTo>
                <a:lnTo>
                  <a:pt x="58" y="77"/>
                </a:lnTo>
                <a:lnTo>
                  <a:pt x="49" y="82"/>
                </a:lnTo>
                <a:lnTo>
                  <a:pt x="38" y="79"/>
                </a:lnTo>
                <a:lnTo>
                  <a:pt x="29" y="81"/>
                </a:lnTo>
                <a:lnTo>
                  <a:pt x="18" y="74"/>
                </a:lnTo>
                <a:lnTo>
                  <a:pt x="8" y="74"/>
                </a:lnTo>
                <a:lnTo>
                  <a:pt x="0" y="64"/>
                </a:lnTo>
                <a:lnTo>
                  <a:pt x="0" y="51"/>
                </a:lnTo>
                <a:lnTo>
                  <a:pt x="1" y="50"/>
                </a:lnTo>
                <a:lnTo>
                  <a:pt x="3" y="49"/>
                </a:lnTo>
                <a:lnTo>
                  <a:pt x="2" y="40"/>
                </a:lnTo>
                <a:lnTo>
                  <a:pt x="4" y="37"/>
                </a:lnTo>
                <a:lnTo>
                  <a:pt x="2" y="30"/>
                </a:lnTo>
                <a:lnTo>
                  <a:pt x="5" y="29"/>
                </a:lnTo>
                <a:lnTo>
                  <a:pt x="4" y="23"/>
                </a:lnTo>
                <a:lnTo>
                  <a:pt x="8" y="14"/>
                </a:lnTo>
                <a:lnTo>
                  <a:pt x="6" y="8"/>
                </a:lnTo>
                <a:lnTo>
                  <a:pt x="10" y="2"/>
                </a:lnTo>
                <a:lnTo>
                  <a:pt x="16" y="4"/>
                </a:lnTo>
                <a:lnTo>
                  <a:pt x="19" y="1"/>
                </a:lnTo>
                <a:lnTo>
                  <a:pt x="22" y="0"/>
                </a:lnTo>
                <a:lnTo>
                  <a:pt x="34" y="12"/>
                </a:lnTo>
                <a:lnTo>
                  <a:pt x="34" y="17"/>
                </a:lnTo>
                <a:lnTo>
                  <a:pt x="39" y="13"/>
                </a:lnTo>
                <a:lnTo>
                  <a:pt x="44" y="19"/>
                </a:lnTo>
                <a:lnTo>
                  <a:pt x="53" y="23"/>
                </a:lnTo>
                <a:lnTo>
                  <a:pt x="58" y="29"/>
                </a:lnTo>
                <a:lnTo>
                  <a:pt x="63" y="32"/>
                </a:lnTo>
                <a:lnTo>
                  <a:pt x="68" y="40"/>
                </a:lnTo>
                <a:lnTo>
                  <a:pt x="74" y="44"/>
                </a:lnTo>
                <a:lnTo>
                  <a:pt x="69" y="51"/>
                </a:lnTo>
                <a:lnTo>
                  <a:pt x="68" y="60"/>
                </a:lnTo>
                <a:lnTo>
                  <a:pt x="70" y="61"/>
                </a:lnTo>
                <a:close/>
              </a:path>
            </a:pathLst>
          </a:custGeom>
          <a:solidFill>
            <a:srgbClr val="DDDDDD"/>
          </a:solidFill>
          <a:ln w="4826">
            <a:solidFill>
              <a:schemeClr val="bg2"/>
            </a:solidFill>
            <a:prstDash val="solid"/>
            <a:round/>
            <a:headEnd/>
            <a:tailEnd/>
          </a:ln>
        </p:spPr>
        <p:txBody>
          <a:bodyPr/>
          <a:lstStyle/>
          <a:p>
            <a:endParaRPr lang="en-US"/>
          </a:p>
        </p:txBody>
      </p:sp>
      <p:sp>
        <p:nvSpPr>
          <p:cNvPr id="3140" name="Freeform 67"/>
          <p:cNvSpPr>
            <a:spLocks noEditPoints="1"/>
          </p:cNvSpPr>
          <p:nvPr/>
        </p:nvSpPr>
        <p:spPr bwMode="auto">
          <a:xfrm>
            <a:off x="2867025" y="5308600"/>
            <a:ext cx="474663" cy="1039813"/>
          </a:xfrm>
          <a:custGeom>
            <a:avLst/>
            <a:gdLst>
              <a:gd name="T0" fmla="*/ 2147483647 w 282"/>
              <a:gd name="T1" fmla="*/ 2147483647 h 619"/>
              <a:gd name="T2" fmla="*/ 2147483647 w 282"/>
              <a:gd name="T3" fmla="*/ 2147483647 h 619"/>
              <a:gd name="T4" fmla="*/ 2147483647 w 282"/>
              <a:gd name="T5" fmla="*/ 2147483647 h 619"/>
              <a:gd name="T6" fmla="*/ 2147483647 w 282"/>
              <a:gd name="T7" fmla="*/ 2147483647 h 619"/>
              <a:gd name="T8" fmla="*/ 2147483647 w 282"/>
              <a:gd name="T9" fmla="*/ 2147483647 h 619"/>
              <a:gd name="T10" fmla="*/ 2147483647 w 282"/>
              <a:gd name="T11" fmla="*/ 2147483647 h 619"/>
              <a:gd name="T12" fmla="*/ 2147483647 w 282"/>
              <a:gd name="T13" fmla="*/ 2147483647 h 619"/>
              <a:gd name="T14" fmla="*/ 2147483647 w 282"/>
              <a:gd name="T15" fmla="*/ 2147483647 h 619"/>
              <a:gd name="T16" fmla="*/ 2147483647 w 282"/>
              <a:gd name="T17" fmla="*/ 2147483647 h 619"/>
              <a:gd name="T18" fmla="*/ 2147483647 w 282"/>
              <a:gd name="T19" fmla="*/ 2147483647 h 619"/>
              <a:gd name="T20" fmla="*/ 2147483647 w 282"/>
              <a:gd name="T21" fmla="*/ 2147483647 h 619"/>
              <a:gd name="T22" fmla="*/ 2147483647 w 282"/>
              <a:gd name="T23" fmla="*/ 2147483647 h 619"/>
              <a:gd name="T24" fmla="*/ 2147483647 w 282"/>
              <a:gd name="T25" fmla="*/ 2147483647 h 619"/>
              <a:gd name="T26" fmla="*/ 2147483647 w 282"/>
              <a:gd name="T27" fmla="*/ 2147483647 h 619"/>
              <a:gd name="T28" fmla="*/ 2147483647 w 282"/>
              <a:gd name="T29" fmla="*/ 2147483647 h 619"/>
              <a:gd name="T30" fmla="*/ 2147483647 w 282"/>
              <a:gd name="T31" fmla="*/ 0 h 619"/>
              <a:gd name="T32" fmla="*/ 2147483647 w 282"/>
              <a:gd name="T33" fmla="*/ 2147483647 h 619"/>
              <a:gd name="T34" fmla="*/ 2147483647 w 282"/>
              <a:gd name="T35" fmla="*/ 2147483647 h 619"/>
              <a:gd name="T36" fmla="*/ 2147483647 w 282"/>
              <a:gd name="T37" fmla="*/ 2147483647 h 619"/>
              <a:gd name="T38" fmla="*/ 2147483647 w 282"/>
              <a:gd name="T39" fmla="*/ 2147483647 h 619"/>
              <a:gd name="T40" fmla="*/ 2147483647 w 282"/>
              <a:gd name="T41" fmla="*/ 2147483647 h 619"/>
              <a:gd name="T42" fmla="*/ 2147483647 w 282"/>
              <a:gd name="T43" fmla="*/ 2147483647 h 619"/>
              <a:gd name="T44" fmla="*/ 2147483647 w 282"/>
              <a:gd name="T45" fmla="*/ 2147483647 h 619"/>
              <a:gd name="T46" fmla="*/ 2147483647 w 282"/>
              <a:gd name="T47" fmla="*/ 2147483647 h 619"/>
              <a:gd name="T48" fmla="*/ 2147483647 w 282"/>
              <a:gd name="T49" fmla="*/ 2147483647 h 619"/>
              <a:gd name="T50" fmla="*/ 2147483647 w 282"/>
              <a:gd name="T51" fmla="*/ 2147483647 h 619"/>
              <a:gd name="T52" fmla="*/ 2147483647 w 282"/>
              <a:gd name="T53" fmla="*/ 2147483647 h 619"/>
              <a:gd name="T54" fmla="*/ 2147483647 w 282"/>
              <a:gd name="T55" fmla="*/ 2147483647 h 619"/>
              <a:gd name="T56" fmla="*/ 2147483647 w 282"/>
              <a:gd name="T57" fmla="*/ 2147483647 h 619"/>
              <a:gd name="T58" fmla="*/ 2147483647 w 282"/>
              <a:gd name="T59" fmla="*/ 2147483647 h 619"/>
              <a:gd name="T60" fmla="*/ 2147483647 w 282"/>
              <a:gd name="T61" fmla="*/ 2147483647 h 619"/>
              <a:gd name="T62" fmla="*/ 2147483647 w 282"/>
              <a:gd name="T63" fmla="*/ 2147483647 h 619"/>
              <a:gd name="T64" fmla="*/ 2147483647 w 282"/>
              <a:gd name="T65" fmla="*/ 2147483647 h 619"/>
              <a:gd name="T66" fmla="*/ 2147483647 w 282"/>
              <a:gd name="T67" fmla="*/ 2147483647 h 619"/>
              <a:gd name="T68" fmla="*/ 2147483647 w 282"/>
              <a:gd name="T69" fmla="*/ 2147483647 h 619"/>
              <a:gd name="T70" fmla="*/ 2147483647 w 282"/>
              <a:gd name="T71" fmla="*/ 2147483647 h 619"/>
              <a:gd name="T72" fmla="*/ 2147483647 w 282"/>
              <a:gd name="T73" fmla="*/ 2147483647 h 619"/>
              <a:gd name="T74" fmla="*/ 2147483647 w 282"/>
              <a:gd name="T75" fmla="*/ 2147483647 h 619"/>
              <a:gd name="T76" fmla="*/ 2147483647 w 282"/>
              <a:gd name="T77" fmla="*/ 2147483647 h 619"/>
              <a:gd name="T78" fmla="*/ 2147483647 w 282"/>
              <a:gd name="T79" fmla="*/ 2147483647 h 619"/>
              <a:gd name="T80" fmla="*/ 2147483647 w 282"/>
              <a:gd name="T81" fmla="*/ 2147483647 h 619"/>
              <a:gd name="T82" fmla="*/ 2147483647 w 282"/>
              <a:gd name="T83" fmla="*/ 2147483647 h 619"/>
              <a:gd name="T84" fmla="*/ 2147483647 w 282"/>
              <a:gd name="T85" fmla="*/ 2147483647 h 619"/>
              <a:gd name="T86" fmla="*/ 2147483647 w 282"/>
              <a:gd name="T87" fmla="*/ 2147483647 h 619"/>
              <a:gd name="T88" fmla="*/ 2147483647 w 282"/>
              <a:gd name="T89" fmla="*/ 2147483647 h 619"/>
              <a:gd name="T90" fmla="*/ 2147483647 w 282"/>
              <a:gd name="T91" fmla="*/ 2147483647 h 619"/>
              <a:gd name="T92" fmla="*/ 2147483647 w 282"/>
              <a:gd name="T93" fmla="*/ 2147483647 h 619"/>
              <a:gd name="T94" fmla="*/ 2147483647 w 282"/>
              <a:gd name="T95" fmla="*/ 2147483647 h 619"/>
              <a:gd name="T96" fmla="*/ 2147483647 w 282"/>
              <a:gd name="T97" fmla="*/ 2147483647 h 619"/>
              <a:gd name="T98" fmla="*/ 2147483647 w 282"/>
              <a:gd name="T99" fmla="*/ 2147483647 h 619"/>
              <a:gd name="T100" fmla="*/ 2147483647 w 282"/>
              <a:gd name="T101" fmla="*/ 2147483647 h 619"/>
              <a:gd name="T102" fmla="*/ 2147483647 w 282"/>
              <a:gd name="T103" fmla="*/ 2147483647 h 619"/>
              <a:gd name="T104" fmla="*/ 2147483647 w 282"/>
              <a:gd name="T105" fmla="*/ 2147483647 h 619"/>
              <a:gd name="T106" fmla="*/ 2147483647 w 282"/>
              <a:gd name="T107" fmla="*/ 2147483647 h 619"/>
              <a:gd name="T108" fmla="*/ 2147483647 w 282"/>
              <a:gd name="T109" fmla="*/ 2147483647 h 619"/>
              <a:gd name="T110" fmla="*/ 2147483647 w 282"/>
              <a:gd name="T111" fmla="*/ 2147483647 h 619"/>
              <a:gd name="T112" fmla="*/ 2147483647 w 282"/>
              <a:gd name="T113" fmla="*/ 2147483647 h 619"/>
              <a:gd name="T114" fmla="*/ 2147483647 w 282"/>
              <a:gd name="T115" fmla="*/ 2147483647 h 6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2" h="619">
                <a:moveTo>
                  <a:pt x="125" y="616"/>
                </a:moveTo>
                <a:lnTo>
                  <a:pt x="125" y="613"/>
                </a:lnTo>
                <a:lnTo>
                  <a:pt x="131" y="611"/>
                </a:lnTo>
                <a:lnTo>
                  <a:pt x="138" y="611"/>
                </a:lnTo>
                <a:lnTo>
                  <a:pt x="125" y="616"/>
                </a:lnTo>
                <a:close/>
                <a:moveTo>
                  <a:pt x="26" y="375"/>
                </a:moveTo>
                <a:lnTo>
                  <a:pt x="24" y="373"/>
                </a:lnTo>
                <a:lnTo>
                  <a:pt x="26" y="370"/>
                </a:lnTo>
                <a:lnTo>
                  <a:pt x="23" y="367"/>
                </a:lnTo>
                <a:lnTo>
                  <a:pt x="26" y="361"/>
                </a:lnTo>
                <a:lnTo>
                  <a:pt x="20" y="358"/>
                </a:lnTo>
                <a:lnTo>
                  <a:pt x="20" y="344"/>
                </a:lnTo>
                <a:lnTo>
                  <a:pt x="26" y="341"/>
                </a:lnTo>
                <a:lnTo>
                  <a:pt x="23" y="333"/>
                </a:lnTo>
                <a:lnTo>
                  <a:pt x="24" y="319"/>
                </a:lnTo>
                <a:lnTo>
                  <a:pt x="23" y="315"/>
                </a:lnTo>
                <a:lnTo>
                  <a:pt x="27" y="308"/>
                </a:lnTo>
                <a:lnTo>
                  <a:pt x="24" y="306"/>
                </a:lnTo>
                <a:lnTo>
                  <a:pt x="27" y="301"/>
                </a:lnTo>
                <a:lnTo>
                  <a:pt x="26" y="294"/>
                </a:lnTo>
                <a:lnTo>
                  <a:pt x="29" y="295"/>
                </a:lnTo>
                <a:lnTo>
                  <a:pt x="30" y="289"/>
                </a:lnTo>
                <a:lnTo>
                  <a:pt x="30" y="282"/>
                </a:lnTo>
                <a:lnTo>
                  <a:pt x="38" y="276"/>
                </a:lnTo>
                <a:lnTo>
                  <a:pt x="34" y="260"/>
                </a:lnTo>
                <a:lnTo>
                  <a:pt x="33" y="244"/>
                </a:lnTo>
                <a:lnTo>
                  <a:pt x="35" y="238"/>
                </a:lnTo>
                <a:lnTo>
                  <a:pt x="40" y="237"/>
                </a:lnTo>
                <a:lnTo>
                  <a:pt x="40" y="235"/>
                </a:lnTo>
                <a:lnTo>
                  <a:pt x="44" y="232"/>
                </a:lnTo>
                <a:lnTo>
                  <a:pt x="45" y="227"/>
                </a:lnTo>
                <a:lnTo>
                  <a:pt x="42" y="217"/>
                </a:lnTo>
                <a:lnTo>
                  <a:pt x="45" y="215"/>
                </a:lnTo>
                <a:lnTo>
                  <a:pt x="49" y="200"/>
                </a:lnTo>
                <a:lnTo>
                  <a:pt x="53" y="200"/>
                </a:lnTo>
                <a:lnTo>
                  <a:pt x="52" y="191"/>
                </a:lnTo>
                <a:lnTo>
                  <a:pt x="53" y="185"/>
                </a:lnTo>
                <a:lnTo>
                  <a:pt x="49" y="182"/>
                </a:lnTo>
                <a:lnTo>
                  <a:pt x="50" y="177"/>
                </a:lnTo>
                <a:lnTo>
                  <a:pt x="46" y="166"/>
                </a:lnTo>
                <a:lnTo>
                  <a:pt x="47" y="161"/>
                </a:lnTo>
                <a:lnTo>
                  <a:pt x="42" y="155"/>
                </a:lnTo>
                <a:lnTo>
                  <a:pt x="43" y="148"/>
                </a:lnTo>
                <a:lnTo>
                  <a:pt x="46" y="146"/>
                </a:lnTo>
                <a:lnTo>
                  <a:pt x="47" y="138"/>
                </a:lnTo>
                <a:lnTo>
                  <a:pt x="53" y="132"/>
                </a:lnTo>
                <a:lnTo>
                  <a:pt x="50" y="118"/>
                </a:lnTo>
                <a:lnTo>
                  <a:pt x="53" y="114"/>
                </a:lnTo>
                <a:lnTo>
                  <a:pt x="55" y="103"/>
                </a:lnTo>
                <a:lnTo>
                  <a:pt x="62" y="96"/>
                </a:lnTo>
                <a:lnTo>
                  <a:pt x="67" y="83"/>
                </a:lnTo>
                <a:lnTo>
                  <a:pt x="75" y="80"/>
                </a:lnTo>
                <a:lnTo>
                  <a:pt x="70" y="73"/>
                </a:lnTo>
                <a:lnTo>
                  <a:pt x="73" y="68"/>
                </a:lnTo>
                <a:lnTo>
                  <a:pt x="70" y="57"/>
                </a:lnTo>
                <a:lnTo>
                  <a:pt x="73" y="52"/>
                </a:lnTo>
                <a:lnTo>
                  <a:pt x="71" y="46"/>
                </a:lnTo>
                <a:lnTo>
                  <a:pt x="75" y="40"/>
                </a:lnTo>
                <a:lnTo>
                  <a:pt x="88" y="34"/>
                </a:lnTo>
                <a:lnTo>
                  <a:pt x="92" y="19"/>
                </a:lnTo>
                <a:lnTo>
                  <a:pt x="90" y="16"/>
                </a:lnTo>
                <a:lnTo>
                  <a:pt x="96" y="7"/>
                </a:lnTo>
                <a:lnTo>
                  <a:pt x="102" y="5"/>
                </a:lnTo>
                <a:lnTo>
                  <a:pt x="103" y="0"/>
                </a:lnTo>
                <a:lnTo>
                  <a:pt x="110" y="5"/>
                </a:lnTo>
                <a:lnTo>
                  <a:pt x="127" y="7"/>
                </a:lnTo>
                <a:lnTo>
                  <a:pt x="130" y="17"/>
                </a:lnTo>
                <a:lnTo>
                  <a:pt x="136" y="4"/>
                </a:lnTo>
                <a:lnTo>
                  <a:pt x="152" y="3"/>
                </a:lnTo>
                <a:lnTo>
                  <a:pt x="154" y="7"/>
                </a:lnTo>
                <a:lnTo>
                  <a:pt x="178" y="31"/>
                </a:lnTo>
                <a:lnTo>
                  <a:pt x="192" y="34"/>
                </a:lnTo>
                <a:lnTo>
                  <a:pt x="209" y="46"/>
                </a:lnTo>
                <a:lnTo>
                  <a:pt x="224" y="52"/>
                </a:lnTo>
                <a:lnTo>
                  <a:pt x="226" y="58"/>
                </a:lnTo>
                <a:lnTo>
                  <a:pt x="218" y="68"/>
                </a:lnTo>
                <a:lnTo>
                  <a:pt x="217" y="76"/>
                </a:lnTo>
                <a:lnTo>
                  <a:pt x="211" y="83"/>
                </a:lnTo>
                <a:lnTo>
                  <a:pt x="212" y="86"/>
                </a:lnTo>
                <a:lnTo>
                  <a:pt x="223" y="86"/>
                </a:lnTo>
                <a:lnTo>
                  <a:pt x="243" y="90"/>
                </a:lnTo>
                <a:lnTo>
                  <a:pt x="246" y="86"/>
                </a:lnTo>
                <a:lnTo>
                  <a:pt x="252" y="88"/>
                </a:lnTo>
                <a:lnTo>
                  <a:pt x="255" y="83"/>
                </a:lnTo>
                <a:lnTo>
                  <a:pt x="263" y="77"/>
                </a:lnTo>
                <a:lnTo>
                  <a:pt x="267" y="72"/>
                </a:lnTo>
                <a:lnTo>
                  <a:pt x="268" y="58"/>
                </a:lnTo>
                <a:lnTo>
                  <a:pt x="275" y="57"/>
                </a:lnTo>
                <a:lnTo>
                  <a:pt x="278" y="60"/>
                </a:lnTo>
                <a:lnTo>
                  <a:pt x="282" y="69"/>
                </a:lnTo>
                <a:lnTo>
                  <a:pt x="280" y="83"/>
                </a:lnTo>
                <a:lnTo>
                  <a:pt x="265" y="90"/>
                </a:lnTo>
                <a:lnTo>
                  <a:pt x="262" y="94"/>
                </a:lnTo>
                <a:lnTo>
                  <a:pt x="252" y="100"/>
                </a:lnTo>
                <a:lnTo>
                  <a:pt x="253" y="103"/>
                </a:lnTo>
                <a:lnTo>
                  <a:pt x="250" y="103"/>
                </a:lnTo>
                <a:lnTo>
                  <a:pt x="225" y="132"/>
                </a:lnTo>
                <a:lnTo>
                  <a:pt x="221" y="138"/>
                </a:lnTo>
                <a:lnTo>
                  <a:pt x="223" y="144"/>
                </a:lnTo>
                <a:lnTo>
                  <a:pt x="219" y="153"/>
                </a:lnTo>
                <a:lnTo>
                  <a:pt x="220" y="159"/>
                </a:lnTo>
                <a:lnTo>
                  <a:pt x="217" y="160"/>
                </a:lnTo>
                <a:lnTo>
                  <a:pt x="219" y="167"/>
                </a:lnTo>
                <a:lnTo>
                  <a:pt x="217" y="170"/>
                </a:lnTo>
                <a:lnTo>
                  <a:pt x="218" y="179"/>
                </a:lnTo>
                <a:lnTo>
                  <a:pt x="216" y="180"/>
                </a:lnTo>
                <a:lnTo>
                  <a:pt x="214" y="180"/>
                </a:lnTo>
                <a:lnTo>
                  <a:pt x="213" y="187"/>
                </a:lnTo>
                <a:lnTo>
                  <a:pt x="215" y="196"/>
                </a:lnTo>
                <a:lnTo>
                  <a:pt x="213" y="205"/>
                </a:lnTo>
                <a:lnTo>
                  <a:pt x="232" y="218"/>
                </a:lnTo>
                <a:lnTo>
                  <a:pt x="229" y="230"/>
                </a:lnTo>
                <a:lnTo>
                  <a:pt x="234" y="235"/>
                </a:lnTo>
                <a:lnTo>
                  <a:pt x="238" y="235"/>
                </a:lnTo>
                <a:lnTo>
                  <a:pt x="239" y="246"/>
                </a:lnTo>
                <a:lnTo>
                  <a:pt x="227" y="262"/>
                </a:lnTo>
                <a:lnTo>
                  <a:pt x="227" y="268"/>
                </a:lnTo>
                <a:lnTo>
                  <a:pt x="216" y="274"/>
                </a:lnTo>
                <a:lnTo>
                  <a:pt x="177" y="283"/>
                </a:lnTo>
                <a:lnTo>
                  <a:pt x="158" y="280"/>
                </a:lnTo>
                <a:lnTo>
                  <a:pt x="159" y="288"/>
                </a:lnTo>
                <a:lnTo>
                  <a:pt x="163" y="291"/>
                </a:lnTo>
                <a:lnTo>
                  <a:pt x="160" y="289"/>
                </a:lnTo>
                <a:lnTo>
                  <a:pt x="163" y="292"/>
                </a:lnTo>
                <a:lnTo>
                  <a:pt x="162" y="299"/>
                </a:lnTo>
                <a:lnTo>
                  <a:pt x="159" y="300"/>
                </a:lnTo>
                <a:lnTo>
                  <a:pt x="156" y="307"/>
                </a:lnTo>
                <a:lnTo>
                  <a:pt x="160" y="312"/>
                </a:lnTo>
                <a:lnTo>
                  <a:pt x="159" y="314"/>
                </a:lnTo>
                <a:lnTo>
                  <a:pt x="161" y="313"/>
                </a:lnTo>
                <a:lnTo>
                  <a:pt x="158" y="318"/>
                </a:lnTo>
                <a:lnTo>
                  <a:pt x="149" y="323"/>
                </a:lnTo>
                <a:lnTo>
                  <a:pt x="139" y="323"/>
                </a:lnTo>
                <a:lnTo>
                  <a:pt x="124" y="315"/>
                </a:lnTo>
                <a:lnTo>
                  <a:pt x="119" y="317"/>
                </a:lnTo>
                <a:lnTo>
                  <a:pt x="121" y="341"/>
                </a:lnTo>
                <a:lnTo>
                  <a:pt x="129" y="344"/>
                </a:lnTo>
                <a:lnTo>
                  <a:pt x="126" y="346"/>
                </a:lnTo>
                <a:lnTo>
                  <a:pt x="129" y="348"/>
                </a:lnTo>
                <a:lnTo>
                  <a:pt x="133" y="347"/>
                </a:lnTo>
                <a:lnTo>
                  <a:pt x="134" y="344"/>
                </a:lnTo>
                <a:lnTo>
                  <a:pt x="130" y="344"/>
                </a:lnTo>
                <a:lnTo>
                  <a:pt x="139" y="341"/>
                </a:lnTo>
                <a:lnTo>
                  <a:pt x="141" y="345"/>
                </a:lnTo>
                <a:lnTo>
                  <a:pt x="140" y="353"/>
                </a:lnTo>
                <a:lnTo>
                  <a:pt x="134" y="356"/>
                </a:lnTo>
                <a:lnTo>
                  <a:pt x="129" y="349"/>
                </a:lnTo>
                <a:lnTo>
                  <a:pt x="122" y="352"/>
                </a:lnTo>
                <a:lnTo>
                  <a:pt x="121" y="354"/>
                </a:lnTo>
                <a:lnTo>
                  <a:pt x="131" y="358"/>
                </a:lnTo>
                <a:lnTo>
                  <a:pt x="122" y="363"/>
                </a:lnTo>
                <a:lnTo>
                  <a:pt x="117" y="371"/>
                </a:lnTo>
                <a:lnTo>
                  <a:pt x="117" y="384"/>
                </a:lnTo>
                <a:lnTo>
                  <a:pt x="111" y="391"/>
                </a:lnTo>
                <a:lnTo>
                  <a:pt x="113" y="395"/>
                </a:lnTo>
                <a:lnTo>
                  <a:pt x="113" y="398"/>
                </a:lnTo>
                <a:lnTo>
                  <a:pt x="104" y="397"/>
                </a:lnTo>
                <a:lnTo>
                  <a:pt x="94" y="402"/>
                </a:lnTo>
                <a:lnTo>
                  <a:pt x="84" y="417"/>
                </a:lnTo>
                <a:lnTo>
                  <a:pt x="85" y="426"/>
                </a:lnTo>
                <a:lnTo>
                  <a:pt x="95" y="438"/>
                </a:lnTo>
                <a:lnTo>
                  <a:pt x="110" y="442"/>
                </a:lnTo>
                <a:lnTo>
                  <a:pt x="109" y="454"/>
                </a:lnTo>
                <a:lnTo>
                  <a:pt x="103" y="456"/>
                </a:lnTo>
                <a:lnTo>
                  <a:pt x="107" y="454"/>
                </a:lnTo>
                <a:lnTo>
                  <a:pt x="110" y="458"/>
                </a:lnTo>
                <a:lnTo>
                  <a:pt x="84" y="481"/>
                </a:lnTo>
                <a:lnTo>
                  <a:pt x="81" y="489"/>
                </a:lnTo>
                <a:lnTo>
                  <a:pt x="84" y="486"/>
                </a:lnTo>
                <a:lnTo>
                  <a:pt x="80" y="501"/>
                </a:lnTo>
                <a:lnTo>
                  <a:pt x="75" y="505"/>
                </a:lnTo>
                <a:lnTo>
                  <a:pt x="70" y="500"/>
                </a:lnTo>
                <a:lnTo>
                  <a:pt x="64" y="502"/>
                </a:lnTo>
                <a:lnTo>
                  <a:pt x="70" y="501"/>
                </a:lnTo>
                <a:lnTo>
                  <a:pt x="73" y="505"/>
                </a:lnTo>
                <a:lnTo>
                  <a:pt x="65" y="511"/>
                </a:lnTo>
                <a:lnTo>
                  <a:pt x="62" y="522"/>
                </a:lnTo>
                <a:lnTo>
                  <a:pt x="58" y="526"/>
                </a:lnTo>
                <a:lnTo>
                  <a:pt x="61" y="523"/>
                </a:lnTo>
                <a:lnTo>
                  <a:pt x="65" y="537"/>
                </a:lnTo>
                <a:lnTo>
                  <a:pt x="56" y="538"/>
                </a:lnTo>
                <a:lnTo>
                  <a:pt x="64" y="538"/>
                </a:lnTo>
                <a:lnTo>
                  <a:pt x="72" y="556"/>
                </a:lnTo>
                <a:lnTo>
                  <a:pt x="50" y="547"/>
                </a:lnTo>
                <a:lnTo>
                  <a:pt x="23" y="547"/>
                </a:lnTo>
                <a:lnTo>
                  <a:pt x="16" y="536"/>
                </a:lnTo>
                <a:lnTo>
                  <a:pt x="18" y="530"/>
                </a:lnTo>
                <a:lnTo>
                  <a:pt x="16" y="527"/>
                </a:lnTo>
                <a:lnTo>
                  <a:pt x="18" y="524"/>
                </a:lnTo>
                <a:lnTo>
                  <a:pt x="18" y="516"/>
                </a:lnTo>
                <a:lnTo>
                  <a:pt x="5" y="519"/>
                </a:lnTo>
                <a:lnTo>
                  <a:pt x="4" y="509"/>
                </a:lnTo>
                <a:lnTo>
                  <a:pt x="0" y="505"/>
                </a:lnTo>
                <a:lnTo>
                  <a:pt x="0" y="490"/>
                </a:lnTo>
                <a:lnTo>
                  <a:pt x="1" y="487"/>
                </a:lnTo>
                <a:lnTo>
                  <a:pt x="5" y="487"/>
                </a:lnTo>
                <a:lnTo>
                  <a:pt x="8" y="480"/>
                </a:lnTo>
                <a:lnTo>
                  <a:pt x="14" y="476"/>
                </a:lnTo>
                <a:lnTo>
                  <a:pt x="14" y="469"/>
                </a:lnTo>
                <a:lnTo>
                  <a:pt x="18" y="466"/>
                </a:lnTo>
                <a:lnTo>
                  <a:pt x="18" y="460"/>
                </a:lnTo>
                <a:lnTo>
                  <a:pt x="14" y="457"/>
                </a:lnTo>
                <a:lnTo>
                  <a:pt x="17" y="447"/>
                </a:lnTo>
                <a:lnTo>
                  <a:pt x="24" y="443"/>
                </a:lnTo>
                <a:lnTo>
                  <a:pt x="23" y="434"/>
                </a:lnTo>
                <a:lnTo>
                  <a:pt x="26" y="432"/>
                </a:lnTo>
                <a:lnTo>
                  <a:pt x="26" y="422"/>
                </a:lnTo>
                <a:lnTo>
                  <a:pt x="23" y="421"/>
                </a:lnTo>
                <a:lnTo>
                  <a:pt x="27" y="417"/>
                </a:lnTo>
                <a:lnTo>
                  <a:pt x="25" y="410"/>
                </a:lnTo>
                <a:lnTo>
                  <a:pt x="32" y="403"/>
                </a:lnTo>
                <a:lnTo>
                  <a:pt x="28" y="397"/>
                </a:lnTo>
                <a:lnTo>
                  <a:pt x="21" y="395"/>
                </a:lnTo>
                <a:lnTo>
                  <a:pt x="20" y="393"/>
                </a:lnTo>
                <a:lnTo>
                  <a:pt x="32" y="393"/>
                </a:lnTo>
                <a:lnTo>
                  <a:pt x="34" y="388"/>
                </a:lnTo>
                <a:lnTo>
                  <a:pt x="24" y="385"/>
                </a:lnTo>
                <a:lnTo>
                  <a:pt x="26" y="375"/>
                </a:lnTo>
                <a:close/>
                <a:moveTo>
                  <a:pt x="70" y="562"/>
                </a:moveTo>
                <a:lnTo>
                  <a:pt x="75" y="573"/>
                </a:lnTo>
                <a:lnTo>
                  <a:pt x="73" y="570"/>
                </a:lnTo>
                <a:lnTo>
                  <a:pt x="71" y="576"/>
                </a:lnTo>
                <a:lnTo>
                  <a:pt x="76" y="577"/>
                </a:lnTo>
                <a:lnTo>
                  <a:pt x="85" y="592"/>
                </a:lnTo>
                <a:lnTo>
                  <a:pt x="103" y="607"/>
                </a:lnTo>
                <a:lnTo>
                  <a:pt x="119" y="610"/>
                </a:lnTo>
                <a:lnTo>
                  <a:pt x="116" y="617"/>
                </a:lnTo>
                <a:lnTo>
                  <a:pt x="101" y="619"/>
                </a:lnTo>
                <a:lnTo>
                  <a:pt x="86" y="615"/>
                </a:lnTo>
                <a:lnTo>
                  <a:pt x="69" y="613"/>
                </a:lnTo>
                <a:lnTo>
                  <a:pt x="70" y="562"/>
                </a:lnTo>
                <a:close/>
                <a:moveTo>
                  <a:pt x="69" y="613"/>
                </a:moveTo>
                <a:lnTo>
                  <a:pt x="71" y="615"/>
                </a:lnTo>
                <a:lnTo>
                  <a:pt x="69" y="615"/>
                </a:lnTo>
                <a:lnTo>
                  <a:pt x="69" y="613"/>
                </a:lnTo>
                <a:close/>
              </a:path>
            </a:pathLst>
          </a:custGeom>
          <a:solidFill>
            <a:srgbClr val="2B5885"/>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1" name="Freeform 68"/>
          <p:cNvSpPr>
            <a:spLocks/>
          </p:cNvSpPr>
          <p:nvPr/>
        </p:nvSpPr>
        <p:spPr bwMode="auto">
          <a:xfrm>
            <a:off x="2736850" y="4484688"/>
            <a:ext cx="290513" cy="398462"/>
          </a:xfrm>
          <a:custGeom>
            <a:avLst/>
            <a:gdLst>
              <a:gd name="T0" fmla="*/ 2147483647 w 173"/>
              <a:gd name="T1" fmla="*/ 2147483647 h 237"/>
              <a:gd name="T2" fmla="*/ 2147483647 w 173"/>
              <a:gd name="T3" fmla="*/ 2147483647 h 237"/>
              <a:gd name="T4" fmla="*/ 2147483647 w 173"/>
              <a:gd name="T5" fmla="*/ 2147483647 h 237"/>
              <a:gd name="T6" fmla="*/ 0 w 173"/>
              <a:gd name="T7" fmla="*/ 2147483647 h 237"/>
              <a:gd name="T8" fmla="*/ 2147483647 w 173"/>
              <a:gd name="T9" fmla="*/ 2147483647 h 237"/>
              <a:gd name="T10" fmla="*/ 2147483647 w 173"/>
              <a:gd name="T11" fmla="*/ 2147483647 h 237"/>
              <a:gd name="T12" fmla="*/ 2147483647 w 173"/>
              <a:gd name="T13" fmla="*/ 2147483647 h 237"/>
              <a:gd name="T14" fmla="*/ 2147483647 w 173"/>
              <a:gd name="T15" fmla="*/ 2147483647 h 237"/>
              <a:gd name="T16" fmla="*/ 2147483647 w 173"/>
              <a:gd name="T17" fmla="*/ 2147483647 h 237"/>
              <a:gd name="T18" fmla="*/ 2147483647 w 173"/>
              <a:gd name="T19" fmla="*/ 2147483647 h 237"/>
              <a:gd name="T20" fmla="*/ 2147483647 w 173"/>
              <a:gd name="T21" fmla="*/ 2147483647 h 237"/>
              <a:gd name="T22" fmla="*/ 2147483647 w 173"/>
              <a:gd name="T23" fmla="*/ 2147483647 h 237"/>
              <a:gd name="T24" fmla="*/ 2147483647 w 173"/>
              <a:gd name="T25" fmla="*/ 2147483647 h 237"/>
              <a:gd name="T26" fmla="*/ 2147483647 w 173"/>
              <a:gd name="T27" fmla="*/ 2147483647 h 237"/>
              <a:gd name="T28" fmla="*/ 2147483647 w 173"/>
              <a:gd name="T29" fmla="*/ 2147483647 h 237"/>
              <a:gd name="T30" fmla="*/ 2147483647 w 173"/>
              <a:gd name="T31" fmla="*/ 2147483647 h 237"/>
              <a:gd name="T32" fmla="*/ 2147483647 w 173"/>
              <a:gd name="T33" fmla="*/ 2147483647 h 237"/>
              <a:gd name="T34" fmla="*/ 2147483647 w 173"/>
              <a:gd name="T35" fmla="*/ 2147483647 h 237"/>
              <a:gd name="T36" fmla="*/ 2147483647 w 173"/>
              <a:gd name="T37" fmla="*/ 2147483647 h 237"/>
              <a:gd name="T38" fmla="*/ 2147483647 w 173"/>
              <a:gd name="T39" fmla="*/ 2147483647 h 237"/>
              <a:gd name="T40" fmla="*/ 2147483647 w 173"/>
              <a:gd name="T41" fmla="*/ 2147483647 h 237"/>
              <a:gd name="T42" fmla="*/ 2147483647 w 173"/>
              <a:gd name="T43" fmla="*/ 2147483647 h 237"/>
              <a:gd name="T44" fmla="*/ 2147483647 w 173"/>
              <a:gd name="T45" fmla="*/ 2147483647 h 237"/>
              <a:gd name="T46" fmla="*/ 2147483647 w 173"/>
              <a:gd name="T47" fmla="*/ 2147483647 h 237"/>
              <a:gd name="T48" fmla="*/ 2147483647 w 173"/>
              <a:gd name="T49" fmla="*/ 2147483647 h 237"/>
              <a:gd name="T50" fmla="*/ 2147483647 w 173"/>
              <a:gd name="T51" fmla="*/ 2147483647 h 237"/>
              <a:gd name="T52" fmla="*/ 2147483647 w 173"/>
              <a:gd name="T53" fmla="*/ 2147483647 h 237"/>
              <a:gd name="T54" fmla="*/ 2147483647 w 173"/>
              <a:gd name="T55" fmla="*/ 2147483647 h 237"/>
              <a:gd name="T56" fmla="*/ 2147483647 w 173"/>
              <a:gd name="T57" fmla="*/ 2147483647 h 237"/>
              <a:gd name="T58" fmla="*/ 2147483647 w 173"/>
              <a:gd name="T59" fmla="*/ 2147483647 h 237"/>
              <a:gd name="T60" fmla="*/ 2147483647 w 173"/>
              <a:gd name="T61" fmla="*/ 2147483647 h 237"/>
              <a:gd name="T62" fmla="*/ 2147483647 w 173"/>
              <a:gd name="T63" fmla="*/ 2147483647 h 237"/>
              <a:gd name="T64" fmla="*/ 2147483647 w 173"/>
              <a:gd name="T65" fmla="*/ 2147483647 h 237"/>
              <a:gd name="T66" fmla="*/ 2147483647 w 173"/>
              <a:gd name="T67" fmla="*/ 2147483647 h 237"/>
              <a:gd name="T68" fmla="*/ 2147483647 w 173"/>
              <a:gd name="T69" fmla="*/ 2147483647 h 237"/>
              <a:gd name="T70" fmla="*/ 2147483647 w 173"/>
              <a:gd name="T71" fmla="*/ 2147483647 h 237"/>
              <a:gd name="T72" fmla="*/ 2147483647 w 173"/>
              <a:gd name="T73" fmla="*/ 2147483647 h 237"/>
              <a:gd name="T74" fmla="*/ 2147483647 w 173"/>
              <a:gd name="T75" fmla="*/ 2147483647 h 237"/>
              <a:gd name="T76" fmla="*/ 2147483647 w 173"/>
              <a:gd name="T77" fmla="*/ 2147483647 h 237"/>
              <a:gd name="T78" fmla="*/ 2147483647 w 173"/>
              <a:gd name="T79" fmla="*/ 2147483647 h 237"/>
              <a:gd name="T80" fmla="*/ 2147483647 w 173"/>
              <a:gd name="T81" fmla="*/ 2147483647 h 237"/>
              <a:gd name="T82" fmla="*/ 2147483647 w 173"/>
              <a:gd name="T83" fmla="*/ 2147483647 h 237"/>
              <a:gd name="T84" fmla="*/ 2147483647 w 173"/>
              <a:gd name="T85" fmla="*/ 2147483647 h 237"/>
              <a:gd name="T86" fmla="*/ 2147483647 w 173"/>
              <a:gd name="T87" fmla="*/ 2147483647 h 237"/>
              <a:gd name="T88" fmla="*/ 2147483647 w 173"/>
              <a:gd name="T89" fmla="*/ 2147483647 h 237"/>
              <a:gd name="T90" fmla="*/ 2147483647 w 173"/>
              <a:gd name="T91" fmla="*/ 2147483647 h 237"/>
              <a:gd name="T92" fmla="*/ 2147483647 w 173"/>
              <a:gd name="T93" fmla="*/ 2147483647 h 237"/>
              <a:gd name="T94" fmla="*/ 2147483647 w 173"/>
              <a:gd name="T95" fmla="*/ 2147483647 h 237"/>
              <a:gd name="T96" fmla="*/ 2147483647 w 173"/>
              <a:gd name="T97" fmla="*/ 2147483647 h 237"/>
              <a:gd name="T98" fmla="*/ 2147483647 w 173"/>
              <a:gd name="T99" fmla="*/ 2147483647 h 237"/>
              <a:gd name="T100" fmla="*/ 2147483647 w 173"/>
              <a:gd name="T101" fmla="*/ 2147483647 h 237"/>
              <a:gd name="T102" fmla="*/ 2147483647 w 173"/>
              <a:gd name="T103" fmla="*/ 2147483647 h 237"/>
              <a:gd name="T104" fmla="*/ 2147483647 w 173"/>
              <a:gd name="T105" fmla="*/ 2147483647 h 237"/>
              <a:gd name="T106" fmla="*/ 2147483647 w 173"/>
              <a:gd name="T107" fmla="*/ 2147483647 h 237"/>
              <a:gd name="T108" fmla="*/ 2147483647 w 173"/>
              <a:gd name="T109" fmla="*/ 2147483647 h 237"/>
              <a:gd name="T110" fmla="*/ 2147483647 w 173"/>
              <a:gd name="T111" fmla="*/ 2147483647 h 237"/>
              <a:gd name="T112" fmla="*/ 2147483647 w 173"/>
              <a:gd name="T113" fmla="*/ 2147483647 h 2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3" h="237">
                <a:moveTo>
                  <a:pt x="54" y="178"/>
                </a:moveTo>
                <a:lnTo>
                  <a:pt x="40" y="172"/>
                </a:lnTo>
                <a:lnTo>
                  <a:pt x="36" y="174"/>
                </a:lnTo>
                <a:lnTo>
                  <a:pt x="24" y="172"/>
                </a:lnTo>
                <a:lnTo>
                  <a:pt x="20" y="165"/>
                </a:lnTo>
                <a:lnTo>
                  <a:pt x="13" y="164"/>
                </a:lnTo>
                <a:lnTo>
                  <a:pt x="3" y="157"/>
                </a:lnTo>
                <a:lnTo>
                  <a:pt x="0" y="154"/>
                </a:lnTo>
                <a:lnTo>
                  <a:pt x="3" y="151"/>
                </a:lnTo>
                <a:lnTo>
                  <a:pt x="6" y="152"/>
                </a:lnTo>
                <a:lnTo>
                  <a:pt x="5" y="146"/>
                </a:lnTo>
                <a:lnTo>
                  <a:pt x="7" y="143"/>
                </a:lnTo>
                <a:lnTo>
                  <a:pt x="18" y="140"/>
                </a:lnTo>
                <a:lnTo>
                  <a:pt x="18" y="138"/>
                </a:lnTo>
                <a:lnTo>
                  <a:pt x="29" y="122"/>
                </a:lnTo>
                <a:lnTo>
                  <a:pt x="25" y="123"/>
                </a:lnTo>
                <a:lnTo>
                  <a:pt x="26" y="120"/>
                </a:lnTo>
                <a:lnTo>
                  <a:pt x="24" y="121"/>
                </a:lnTo>
                <a:lnTo>
                  <a:pt x="23" y="120"/>
                </a:lnTo>
                <a:lnTo>
                  <a:pt x="26" y="117"/>
                </a:lnTo>
                <a:lnTo>
                  <a:pt x="24" y="116"/>
                </a:lnTo>
                <a:lnTo>
                  <a:pt x="24" y="103"/>
                </a:lnTo>
                <a:lnTo>
                  <a:pt x="21" y="99"/>
                </a:lnTo>
                <a:lnTo>
                  <a:pt x="26" y="96"/>
                </a:lnTo>
                <a:lnTo>
                  <a:pt x="22" y="90"/>
                </a:lnTo>
                <a:lnTo>
                  <a:pt x="24" y="85"/>
                </a:lnTo>
                <a:lnTo>
                  <a:pt x="17" y="75"/>
                </a:lnTo>
                <a:lnTo>
                  <a:pt x="18" y="68"/>
                </a:lnTo>
                <a:lnTo>
                  <a:pt x="21" y="71"/>
                </a:lnTo>
                <a:lnTo>
                  <a:pt x="26" y="65"/>
                </a:lnTo>
                <a:lnTo>
                  <a:pt x="22" y="58"/>
                </a:lnTo>
                <a:lnTo>
                  <a:pt x="24" y="55"/>
                </a:lnTo>
                <a:lnTo>
                  <a:pt x="32" y="62"/>
                </a:lnTo>
                <a:lnTo>
                  <a:pt x="30" y="65"/>
                </a:lnTo>
                <a:lnTo>
                  <a:pt x="32" y="65"/>
                </a:lnTo>
                <a:lnTo>
                  <a:pt x="32" y="58"/>
                </a:lnTo>
                <a:lnTo>
                  <a:pt x="30" y="56"/>
                </a:lnTo>
                <a:lnTo>
                  <a:pt x="39" y="51"/>
                </a:lnTo>
                <a:lnTo>
                  <a:pt x="42" y="45"/>
                </a:lnTo>
                <a:lnTo>
                  <a:pt x="48" y="44"/>
                </a:lnTo>
                <a:lnTo>
                  <a:pt x="50" y="28"/>
                </a:lnTo>
                <a:lnTo>
                  <a:pt x="59" y="19"/>
                </a:lnTo>
                <a:lnTo>
                  <a:pt x="67" y="21"/>
                </a:lnTo>
                <a:lnTo>
                  <a:pt x="63" y="23"/>
                </a:lnTo>
                <a:lnTo>
                  <a:pt x="66" y="25"/>
                </a:lnTo>
                <a:lnTo>
                  <a:pt x="69" y="17"/>
                </a:lnTo>
                <a:lnTo>
                  <a:pt x="82" y="17"/>
                </a:lnTo>
                <a:lnTo>
                  <a:pt x="96" y="9"/>
                </a:lnTo>
                <a:lnTo>
                  <a:pt x="98" y="3"/>
                </a:lnTo>
                <a:lnTo>
                  <a:pt x="101" y="5"/>
                </a:lnTo>
                <a:lnTo>
                  <a:pt x="104" y="0"/>
                </a:lnTo>
                <a:lnTo>
                  <a:pt x="111" y="2"/>
                </a:lnTo>
                <a:lnTo>
                  <a:pt x="112" y="6"/>
                </a:lnTo>
                <a:lnTo>
                  <a:pt x="109" y="9"/>
                </a:lnTo>
                <a:lnTo>
                  <a:pt x="100" y="11"/>
                </a:lnTo>
                <a:lnTo>
                  <a:pt x="97" y="18"/>
                </a:lnTo>
                <a:lnTo>
                  <a:pt x="93" y="19"/>
                </a:lnTo>
                <a:lnTo>
                  <a:pt x="81" y="47"/>
                </a:lnTo>
                <a:lnTo>
                  <a:pt x="86" y="45"/>
                </a:lnTo>
                <a:lnTo>
                  <a:pt x="89" y="49"/>
                </a:lnTo>
                <a:lnTo>
                  <a:pt x="95" y="62"/>
                </a:lnTo>
                <a:lnTo>
                  <a:pt x="93" y="71"/>
                </a:lnTo>
                <a:lnTo>
                  <a:pt x="98" y="74"/>
                </a:lnTo>
                <a:lnTo>
                  <a:pt x="100" y="78"/>
                </a:lnTo>
                <a:lnTo>
                  <a:pt x="112" y="79"/>
                </a:lnTo>
                <a:lnTo>
                  <a:pt x="118" y="77"/>
                </a:lnTo>
                <a:lnTo>
                  <a:pt x="127" y="79"/>
                </a:lnTo>
                <a:lnTo>
                  <a:pt x="136" y="91"/>
                </a:lnTo>
                <a:lnTo>
                  <a:pt x="139" y="91"/>
                </a:lnTo>
                <a:lnTo>
                  <a:pt x="142" y="89"/>
                </a:lnTo>
                <a:lnTo>
                  <a:pt x="147" y="90"/>
                </a:lnTo>
                <a:lnTo>
                  <a:pt x="159" y="88"/>
                </a:lnTo>
                <a:lnTo>
                  <a:pt x="164" y="90"/>
                </a:lnTo>
                <a:lnTo>
                  <a:pt x="165" y="93"/>
                </a:lnTo>
                <a:lnTo>
                  <a:pt x="159" y="102"/>
                </a:lnTo>
                <a:lnTo>
                  <a:pt x="158" y="113"/>
                </a:lnTo>
                <a:lnTo>
                  <a:pt x="162" y="124"/>
                </a:lnTo>
                <a:lnTo>
                  <a:pt x="166" y="129"/>
                </a:lnTo>
                <a:lnTo>
                  <a:pt x="159" y="136"/>
                </a:lnTo>
                <a:lnTo>
                  <a:pt x="168" y="143"/>
                </a:lnTo>
                <a:lnTo>
                  <a:pt x="173" y="160"/>
                </a:lnTo>
                <a:lnTo>
                  <a:pt x="170" y="161"/>
                </a:lnTo>
                <a:lnTo>
                  <a:pt x="170" y="154"/>
                </a:lnTo>
                <a:lnTo>
                  <a:pt x="165" y="147"/>
                </a:lnTo>
                <a:lnTo>
                  <a:pt x="158" y="153"/>
                </a:lnTo>
                <a:lnTo>
                  <a:pt x="154" y="149"/>
                </a:lnTo>
                <a:lnTo>
                  <a:pt x="154" y="153"/>
                </a:lnTo>
                <a:lnTo>
                  <a:pt x="130" y="153"/>
                </a:lnTo>
                <a:lnTo>
                  <a:pt x="130" y="162"/>
                </a:lnTo>
                <a:lnTo>
                  <a:pt x="139" y="162"/>
                </a:lnTo>
                <a:lnTo>
                  <a:pt x="140" y="168"/>
                </a:lnTo>
                <a:lnTo>
                  <a:pt x="136" y="166"/>
                </a:lnTo>
                <a:lnTo>
                  <a:pt x="128" y="169"/>
                </a:lnTo>
                <a:lnTo>
                  <a:pt x="127" y="179"/>
                </a:lnTo>
                <a:lnTo>
                  <a:pt x="134" y="184"/>
                </a:lnTo>
                <a:lnTo>
                  <a:pt x="137" y="196"/>
                </a:lnTo>
                <a:lnTo>
                  <a:pt x="129" y="237"/>
                </a:lnTo>
                <a:lnTo>
                  <a:pt x="124" y="230"/>
                </a:lnTo>
                <a:lnTo>
                  <a:pt x="118" y="230"/>
                </a:lnTo>
                <a:lnTo>
                  <a:pt x="127" y="216"/>
                </a:lnTo>
                <a:lnTo>
                  <a:pt x="124" y="212"/>
                </a:lnTo>
                <a:lnTo>
                  <a:pt x="120" y="212"/>
                </a:lnTo>
                <a:lnTo>
                  <a:pt x="116" y="208"/>
                </a:lnTo>
                <a:lnTo>
                  <a:pt x="109" y="210"/>
                </a:lnTo>
                <a:lnTo>
                  <a:pt x="104" y="207"/>
                </a:lnTo>
                <a:lnTo>
                  <a:pt x="97" y="212"/>
                </a:lnTo>
                <a:lnTo>
                  <a:pt x="87" y="212"/>
                </a:lnTo>
                <a:lnTo>
                  <a:pt x="84" y="210"/>
                </a:lnTo>
                <a:lnTo>
                  <a:pt x="84" y="203"/>
                </a:lnTo>
                <a:lnTo>
                  <a:pt x="78" y="202"/>
                </a:lnTo>
                <a:lnTo>
                  <a:pt x="78" y="196"/>
                </a:lnTo>
                <a:lnTo>
                  <a:pt x="68" y="191"/>
                </a:lnTo>
                <a:lnTo>
                  <a:pt x="66" y="185"/>
                </a:lnTo>
                <a:lnTo>
                  <a:pt x="60" y="180"/>
                </a:lnTo>
                <a:lnTo>
                  <a:pt x="54" y="178"/>
                </a:lnTo>
                <a:close/>
              </a:path>
            </a:pathLst>
          </a:custGeom>
          <a:solidFill>
            <a:srgbClr val="336699"/>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2" name="Freeform 69"/>
          <p:cNvSpPr>
            <a:spLocks noEditPoints="1"/>
          </p:cNvSpPr>
          <p:nvPr/>
        </p:nvSpPr>
        <p:spPr bwMode="auto">
          <a:xfrm>
            <a:off x="2816225" y="5202238"/>
            <a:ext cx="206375" cy="1177925"/>
          </a:xfrm>
          <a:custGeom>
            <a:avLst/>
            <a:gdLst>
              <a:gd name="T0" fmla="*/ 2147483647 w 123"/>
              <a:gd name="T1" fmla="*/ 2147483647 h 702"/>
              <a:gd name="T2" fmla="*/ 2147483647 w 123"/>
              <a:gd name="T3" fmla="*/ 2147483647 h 702"/>
              <a:gd name="T4" fmla="*/ 2147483647 w 123"/>
              <a:gd name="T5" fmla="*/ 2147483647 h 702"/>
              <a:gd name="T6" fmla="*/ 2147483647 w 123"/>
              <a:gd name="T7" fmla="*/ 2147483647 h 702"/>
              <a:gd name="T8" fmla="*/ 2147483647 w 123"/>
              <a:gd name="T9" fmla="*/ 2147483647 h 702"/>
              <a:gd name="T10" fmla="*/ 2147483647 w 123"/>
              <a:gd name="T11" fmla="*/ 2147483647 h 702"/>
              <a:gd name="T12" fmla="*/ 2147483647 w 123"/>
              <a:gd name="T13" fmla="*/ 2147483647 h 702"/>
              <a:gd name="T14" fmla="*/ 2147483647 w 123"/>
              <a:gd name="T15" fmla="*/ 2147483647 h 702"/>
              <a:gd name="T16" fmla="*/ 2147483647 w 123"/>
              <a:gd name="T17" fmla="*/ 2147483647 h 702"/>
              <a:gd name="T18" fmla="*/ 2147483647 w 123"/>
              <a:gd name="T19" fmla="*/ 2147483647 h 702"/>
              <a:gd name="T20" fmla="*/ 2147483647 w 123"/>
              <a:gd name="T21" fmla="*/ 2147483647 h 702"/>
              <a:gd name="T22" fmla="*/ 2147483647 w 123"/>
              <a:gd name="T23" fmla="*/ 2147483647 h 702"/>
              <a:gd name="T24" fmla="*/ 2147483647 w 123"/>
              <a:gd name="T25" fmla="*/ 2147483647 h 702"/>
              <a:gd name="T26" fmla="*/ 2147483647 w 123"/>
              <a:gd name="T27" fmla="*/ 2147483647 h 702"/>
              <a:gd name="T28" fmla="*/ 2147483647 w 123"/>
              <a:gd name="T29" fmla="*/ 2147483647 h 702"/>
              <a:gd name="T30" fmla="*/ 2147483647 w 123"/>
              <a:gd name="T31" fmla="*/ 2147483647 h 702"/>
              <a:gd name="T32" fmla="*/ 2147483647 w 123"/>
              <a:gd name="T33" fmla="*/ 2147483647 h 702"/>
              <a:gd name="T34" fmla="*/ 2147483647 w 123"/>
              <a:gd name="T35" fmla="*/ 2147483647 h 702"/>
              <a:gd name="T36" fmla="*/ 2147483647 w 123"/>
              <a:gd name="T37" fmla="*/ 2147483647 h 702"/>
              <a:gd name="T38" fmla="*/ 2147483647 w 123"/>
              <a:gd name="T39" fmla="*/ 2147483647 h 702"/>
              <a:gd name="T40" fmla="*/ 2147483647 w 123"/>
              <a:gd name="T41" fmla="*/ 2147483647 h 702"/>
              <a:gd name="T42" fmla="*/ 2147483647 w 123"/>
              <a:gd name="T43" fmla="*/ 2147483647 h 702"/>
              <a:gd name="T44" fmla="*/ 2147483647 w 123"/>
              <a:gd name="T45" fmla="*/ 2147483647 h 702"/>
              <a:gd name="T46" fmla="*/ 2147483647 w 123"/>
              <a:gd name="T47" fmla="*/ 2147483647 h 702"/>
              <a:gd name="T48" fmla="*/ 2147483647 w 123"/>
              <a:gd name="T49" fmla="*/ 2147483647 h 702"/>
              <a:gd name="T50" fmla="*/ 2147483647 w 123"/>
              <a:gd name="T51" fmla="*/ 2147483647 h 702"/>
              <a:gd name="T52" fmla="*/ 2147483647 w 123"/>
              <a:gd name="T53" fmla="*/ 2147483647 h 702"/>
              <a:gd name="T54" fmla="*/ 2147483647 w 123"/>
              <a:gd name="T55" fmla="*/ 2147483647 h 702"/>
              <a:gd name="T56" fmla="*/ 2147483647 w 123"/>
              <a:gd name="T57" fmla="*/ 2147483647 h 702"/>
              <a:gd name="T58" fmla="*/ 0 w 123"/>
              <a:gd name="T59" fmla="*/ 2147483647 h 702"/>
              <a:gd name="T60" fmla="*/ 2147483647 w 123"/>
              <a:gd name="T61" fmla="*/ 2147483647 h 702"/>
              <a:gd name="T62" fmla="*/ 2147483647 w 123"/>
              <a:gd name="T63" fmla="*/ 2147483647 h 702"/>
              <a:gd name="T64" fmla="*/ 2147483647 w 123"/>
              <a:gd name="T65" fmla="*/ 2147483647 h 702"/>
              <a:gd name="T66" fmla="*/ 2147483647 w 123"/>
              <a:gd name="T67" fmla="*/ 2147483647 h 702"/>
              <a:gd name="T68" fmla="*/ 2147483647 w 123"/>
              <a:gd name="T69" fmla="*/ 2147483647 h 702"/>
              <a:gd name="T70" fmla="*/ 2147483647 w 123"/>
              <a:gd name="T71" fmla="*/ 2147483647 h 702"/>
              <a:gd name="T72" fmla="*/ 2147483647 w 123"/>
              <a:gd name="T73" fmla="*/ 2147483647 h 702"/>
              <a:gd name="T74" fmla="*/ 2147483647 w 123"/>
              <a:gd name="T75" fmla="*/ 2147483647 h 702"/>
              <a:gd name="T76" fmla="*/ 2147483647 w 123"/>
              <a:gd name="T77" fmla="*/ 2147483647 h 702"/>
              <a:gd name="T78" fmla="*/ 2147483647 w 123"/>
              <a:gd name="T79" fmla="*/ 2147483647 h 702"/>
              <a:gd name="T80" fmla="*/ 2147483647 w 123"/>
              <a:gd name="T81" fmla="*/ 2147483647 h 702"/>
              <a:gd name="T82" fmla="*/ 2147483647 w 123"/>
              <a:gd name="T83" fmla="*/ 2147483647 h 702"/>
              <a:gd name="T84" fmla="*/ 2147483647 w 123"/>
              <a:gd name="T85" fmla="*/ 2147483647 h 702"/>
              <a:gd name="T86" fmla="*/ 2147483647 w 123"/>
              <a:gd name="T87" fmla="*/ 2147483647 h 702"/>
              <a:gd name="T88" fmla="*/ 2147483647 w 123"/>
              <a:gd name="T89" fmla="*/ 2147483647 h 702"/>
              <a:gd name="T90" fmla="*/ 2147483647 w 123"/>
              <a:gd name="T91" fmla="*/ 2147483647 h 702"/>
              <a:gd name="T92" fmla="*/ 2147483647 w 123"/>
              <a:gd name="T93" fmla="*/ 2147483647 h 702"/>
              <a:gd name="T94" fmla="*/ 2147483647 w 123"/>
              <a:gd name="T95" fmla="*/ 2147483647 h 702"/>
              <a:gd name="T96" fmla="*/ 2147483647 w 123"/>
              <a:gd name="T97" fmla="*/ 2147483647 h 702"/>
              <a:gd name="T98" fmla="*/ 2147483647 w 123"/>
              <a:gd name="T99" fmla="*/ 2147483647 h 702"/>
              <a:gd name="T100" fmla="*/ 2147483647 w 123"/>
              <a:gd name="T101" fmla="*/ 2147483647 h 702"/>
              <a:gd name="T102" fmla="*/ 2147483647 w 123"/>
              <a:gd name="T103" fmla="*/ 2147483647 h 702"/>
              <a:gd name="T104" fmla="*/ 2147483647 w 123"/>
              <a:gd name="T105" fmla="*/ 2147483647 h 702"/>
              <a:gd name="T106" fmla="*/ 2147483647 w 123"/>
              <a:gd name="T107" fmla="*/ 2147483647 h 702"/>
              <a:gd name="T108" fmla="*/ 2147483647 w 123"/>
              <a:gd name="T109" fmla="*/ 2147483647 h 702"/>
              <a:gd name="T110" fmla="*/ 2147483647 w 123"/>
              <a:gd name="T111" fmla="*/ 2147483647 h 702"/>
              <a:gd name="T112" fmla="*/ 2147483647 w 123"/>
              <a:gd name="T113" fmla="*/ 2147483647 h 702"/>
              <a:gd name="T114" fmla="*/ 2147483647 w 123"/>
              <a:gd name="T115" fmla="*/ 2147483647 h 702"/>
              <a:gd name="T116" fmla="*/ 2147483647 w 123"/>
              <a:gd name="T117" fmla="*/ 2147483647 h 702"/>
              <a:gd name="T118" fmla="*/ 2147483647 w 123"/>
              <a:gd name="T119" fmla="*/ 2147483647 h 70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3" h="702">
                <a:moveTo>
                  <a:pt x="20" y="523"/>
                </a:moveTo>
                <a:lnTo>
                  <a:pt x="17" y="521"/>
                </a:lnTo>
                <a:lnTo>
                  <a:pt x="20" y="519"/>
                </a:lnTo>
                <a:lnTo>
                  <a:pt x="27" y="520"/>
                </a:lnTo>
                <a:lnTo>
                  <a:pt x="20" y="523"/>
                </a:lnTo>
                <a:close/>
                <a:moveTo>
                  <a:pt x="9" y="572"/>
                </a:moveTo>
                <a:lnTo>
                  <a:pt x="7" y="576"/>
                </a:lnTo>
                <a:lnTo>
                  <a:pt x="7" y="573"/>
                </a:lnTo>
                <a:lnTo>
                  <a:pt x="4" y="574"/>
                </a:lnTo>
                <a:lnTo>
                  <a:pt x="5" y="569"/>
                </a:lnTo>
                <a:lnTo>
                  <a:pt x="8" y="572"/>
                </a:lnTo>
                <a:lnTo>
                  <a:pt x="5" y="567"/>
                </a:lnTo>
                <a:lnTo>
                  <a:pt x="8" y="567"/>
                </a:lnTo>
                <a:lnTo>
                  <a:pt x="9" y="570"/>
                </a:lnTo>
                <a:lnTo>
                  <a:pt x="13" y="568"/>
                </a:lnTo>
                <a:lnTo>
                  <a:pt x="9" y="572"/>
                </a:lnTo>
                <a:close/>
                <a:moveTo>
                  <a:pt x="21" y="585"/>
                </a:moveTo>
                <a:lnTo>
                  <a:pt x="16" y="581"/>
                </a:lnTo>
                <a:lnTo>
                  <a:pt x="19" y="577"/>
                </a:lnTo>
                <a:lnTo>
                  <a:pt x="15" y="576"/>
                </a:lnTo>
                <a:lnTo>
                  <a:pt x="19" y="577"/>
                </a:lnTo>
                <a:lnTo>
                  <a:pt x="21" y="585"/>
                </a:lnTo>
                <a:close/>
                <a:moveTo>
                  <a:pt x="6" y="583"/>
                </a:moveTo>
                <a:lnTo>
                  <a:pt x="3" y="580"/>
                </a:lnTo>
                <a:lnTo>
                  <a:pt x="5" y="580"/>
                </a:lnTo>
                <a:lnTo>
                  <a:pt x="4" y="577"/>
                </a:lnTo>
                <a:lnTo>
                  <a:pt x="9" y="577"/>
                </a:lnTo>
                <a:lnTo>
                  <a:pt x="6" y="583"/>
                </a:lnTo>
                <a:close/>
                <a:moveTo>
                  <a:pt x="15" y="586"/>
                </a:moveTo>
                <a:lnTo>
                  <a:pt x="11" y="582"/>
                </a:lnTo>
                <a:lnTo>
                  <a:pt x="14" y="582"/>
                </a:lnTo>
                <a:lnTo>
                  <a:pt x="15" y="586"/>
                </a:lnTo>
                <a:close/>
                <a:moveTo>
                  <a:pt x="32" y="644"/>
                </a:moveTo>
                <a:lnTo>
                  <a:pt x="32" y="648"/>
                </a:lnTo>
                <a:lnTo>
                  <a:pt x="27" y="644"/>
                </a:lnTo>
                <a:lnTo>
                  <a:pt x="32" y="644"/>
                </a:lnTo>
                <a:close/>
                <a:moveTo>
                  <a:pt x="34" y="654"/>
                </a:moveTo>
                <a:lnTo>
                  <a:pt x="35" y="651"/>
                </a:lnTo>
                <a:lnTo>
                  <a:pt x="31" y="652"/>
                </a:lnTo>
                <a:lnTo>
                  <a:pt x="32" y="650"/>
                </a:lnTo>
                <a:lnTo>
                  <a:pt x="30" y="648"/>
                </a:lnTo>
                <a:lnTo>
                  <a:pt x="39" y="650"/>
                </a:lnTo>
                <a:lnTo>
                  <a:pt x="32" y="645"/>
                </a:lnTo>
                <a:lnTo>
                  <a:pt x="37" y="646"/>
                </a:lnTo>
                <a:lnTo>
                  <a:pt x="38" y="644"/>
                </a:lnTo>
                <a:lnTo>
                  <a:pt x="40" y="644"/>
                </a:lnTo>
                <a:lnTo>
                  <a:pt x="40" y="650"/>
                </a:lnTo>
                <a:lnTo>
                  <a:pt x="40" y="645"/>
                </a:lnTo>
                <a:lnTo>
                  <a:pt x="51" y="653"/>
                </a:lnTo>
                <a:lnTo>
                  <a:pt x="47" y="655"/>
                </a:lnTo>
                <a:lnTo>
                  <a:pt x="48" y="659"/>
                </a:lnTo>
                <a:lnTo>
                  <a:pt x="41" y="661"/>
                </a:lnTo>
                <a:lnTo>
                  <a:pt x="38" y="660"/>
                </a:lnTo>
                <a:lnTo>
                  <a:pt x="42" y="658"/>
                </a:lnTo>
                <a:lnTo>
                  <a:pt x="43" y="654"/>
                </a:lnTo>
                <a:lnTo>
                  <a:pt x="38" y="654"/>
                </a:lnTo>
                <a:lnTo>
                  <a:pt x="37" y="658"/>
                </a:lnTo>
                <a:lnTo>
                  <a:pt x="34" y="654"/>
                </a:lnTo>
                <a:close/>
                <a:moveTo>
                  <a:pt x="74" y="663"/>
                </a:moveTo>
                <a:lnTo>
                  <a:pt x="69" y="660"/>
                </a:lnTo>
                <a:lnTo>
                  <a:pt x="69" y="655"/>
                </a:lnTo>
                <a:lnTo>
                  <a:pt x="72" y="655"/>
                </a:lnTo>
                <a:lnTo>
                  <a:pt x="71" y="651"/>
                </a:lnTo>
                <a:lnTo>
                  <a:pt x="74" y="647"/>
                </a:lnTo>
                <a:lnTo>
                  <a:pt x="76" y="658"/>
                </a:lnTo>
                <a:lnTo>
                  <a:pt x="72" y="656"/>
                </a:lnTo>
                <a:lnTo>
                  <a:pt x="74" y="663"/>
                </a:lnTo>
                <a:close/>
                <a:moveTo>
                  <a:pt x="58" y="656"/>
                </a:moveTo>
                <a:lnTo>
                  <a:pt x="57" y="662"/>
                </a:lnTo>
                <a:lnTo>
                  <a:pt x="54" y="658"/>
                </a:lnTo>
                <a:lnTo>
                  <a:pt x="57" y="663"/>
                </a:lnTo>
                <a:lnTo>
                  <a:pt x="55" y="666"/>
                </a:lnTo>
                <a:lnTo>
                  <a:pt x="49" y="656"/>
                </a:lnTo>
                <a:lnTo>
                  <a:pt x="58" y="656"/>
                </a:lnTo>
                <a:close/>
                <a:moveTo>
                  <a:pt x="63" y="658"/>
                </a:moveTo>
                <a:lnTo>
                  <a:pt x="67" y="660"/>
                </a:lnTo>
                <a:lnTo>
                  <a:pt x="65" y="667"/>
                </a:lnTo>
                <a:lnTo>
                  <a:pt x="61" y="660"/>
                </a:lnTo>
                <a:lnTo>
                  <a:pt x="60" y="664"/>
                </a:lnTo>
                <a:lnTo>
                  <a:pt x="57" y="662"/>
                </a:lnTo>
                <a:lnTo>
                  <a:pt x="58" y="656"/>
                </a:lnTo>
                <a:lnTo>
                  <a:pt x="63" y="658"/>
                </a:lnTo>
                <a:close/>
                <a:moveTo>
                  <a:pt x="49" y="660"/>
                </a:moveTo>
                <a:lnTo>
                  <a:pt x="49" y="664"/>
                </a:lnTo>
                <a:lnTo>
                  <a:pt x="46" y="664"/>
                </a:lnTo>
                <a:lnTo>
                  <a:pt x="49" y="660"/>
                </a:lnTo>
                <a:close/>
                <a:moveTo>
                  <a:pt x="66" y="681"/>
                </a:moveTo>
                <a:lnTo>
                  <a:pt x="61" y="679"/>
                </a:lnTo>
                <a:lnTo>
                  <a:pt x="67" y="679"/>
                </a:lnTo>
                <a:lnTo>
                  <a:pt x="68" y="681"/>
                </a:lnTo>
                <a:lnTo>
                  <a:pt x="66" y="681"/>
                </a:lnTo>
                <a:close/>
                <a:moveTo>
                  <a:pt x="76" y="679"/>
                </a:moveTo>
                <a:lnTo>
                  <a:pt x="71" y="682"/>
                </a:lnTo>
                <a:lnTo>
                  <a:pt x="77" y="683"/>
                </a:lnTo>
                <a:lnTo>
                  <a:pt x="74" y="688"/>
                </a:lnTo>
                <a:lnTo>
                  <a:pt x="67" y="683"/>
                </a:lnTo>
                <a:lnTo>
                  <a:pt x="76" y="679"/>
                </a:lnTo>
                <a:close/>
                <a:moveTo>
                  <a:pt x="21" y="422"/>
                </a:moveTo>
                <a:lnTo>
                  <a:pt x="24" y="399"/>
                </a:lnTo>
                <a:lnTo>
                  <a:pt x="31" y="400"/>
                </a:lnTo>
                <a:lnTo>
                  <a:pt x="33" y="408"/>
                </a:lnTo>
                <a:lnTo>
                  <a:pt x="27" y="413"/>
                </a:lnTo>
                <a:lnTo>
                  <a:pt x="32" y="419"/>
                </a:lnTo>
                <a:lnTo>
                  <a:pt x="30" y="421"/>
                </a:lnTo>
                <a:lnTo>
                  <a:pt x="32" y="424"/>
                </a:lnTo>
                <a:lnTo>
                  <a:pt x="28" y="425"/>
                </a:lnTo>
                <a:lnTo>
                  <a:pt x="28" y="429"/>
                </a:lnTo>
                <a:lnTo>
                  <a:pt x="27" y="430"/>
                </a:lnTo>
                <a:lnTo>
                  <a:pt x="19" y="427"/>
                </a:lnTo>
                <a:lnTo>
                  <a:pt x="21" y="422"/>
                </a:lnTo>
                <a:close/>
                <a:moveTo>
                  <a:pt x="24" y="440"/>
                </a:moveTo>
                <a:lnTo>
                  <a:pt x="23" y="438"/>
                </a:lnTo>
                <a:lnTo>
                  <a:pt x="27" y="438"/>
                </a:lnTo>
                <a:lnTo>
                  <a:pt x="24" y="440"/>
                </a:lnTo>
                <a:close/>
                <a:moveTo>
                  <a:pt x="40" y="456"/>
                </a:moveTo>
                <a:lnTo>
                  <a:pt x="35" y="459"/>
                </a:lnTo>
                <a:lnTo>
                  <a:pt x="35" y="460"/>
                </a:lnTo>
                <a:lnTo>
                  <a:pt x="33" y="458"/>
                </a:lnTo>
                <a:lnTo>
                  <a:pt x="36" y="457"/>
                </a:lnTo>
                <a:lnTo>
                  <a:pt x="32" y="454"/>
                </a:lnTo>
                <a:lnTo>
                  <a:pt x="39" y="449"/>
                </a:lnTo>
                <a:lnTo>
                  <a:pt x="43" y="452"/>
                </a:lnTo>
                <a:lnTo>
                  <a:pt x="39" y="454"/>
                </a:lnTo>
                <a:lnTo>
                  <a:pt x="40" y="456"/>
                </a:lnTo>
                <a:close/>
                <a:moveTo>
                  <a:pt x="28" y="457"/>
                </a:moveTo>
                <a:lnTo>
                  <a:pt x="27" y="453"/>
                </a:lnTo>
                <a:lnTo>
                  <a:pt x="29" y="452"/>
                </a:lnTo>
                <a:lnTo>
                  <a:pt x="30" y="455"/>
                </a:lnTo>
                <a:lnTo>
                  <a:pt x="28" y="457"/>
                </a:lnTo>
                <a:close/>
                <a:moveTo>
                  <a:pt x="21" y="458"/>
                </a:moveTo>
                <a:lnTo>
                  <a:pt x="19" y="454"/>
                </a:lnTo>
                <a:lnTo>
                  <a:pt x="26" y="455"/>
                </a:lnTo>
                <a:lnTo>
                  <a:pt x="21" y="458"/>
                </a:lnTo>
                <a:close/>
                <a:moveTo>
                  <a:pt x="20" y="462"/>
                </a:moveTo>
                <a:lnTo>
                  <a:pt x="22" y="459"/>
                </a:lnTo>
                <a:lnTo>
                  <a:pt x="26" y="461"/>
                </a:lnTo>
                <a:lnTo>
                  <a:pt x="20" y="462"/>
                </a:lnTo>
                <a:close/>
                <a:moveTo>
                  <a:pt x="28" y="467"/>
                </a:moveTo>
                <a:lnTo>
                  <a:pt x="21" y="463"/>
                </a:lnTo>
                <a:lnTo>
                  <a:pt x="27" y="461"/>
                </a:lnTo>
                <a:lnTo>
                  <a:pt x="28" y="467"/>
                </a:lnTo>
                <a:close/>
                <a:moveTo>
                  <a:pt x="24" y="469"/>
                </a:moveTo>
                <a:lnTo>
                  <a:pt x="23" y="467"/>
                </a:lnTo>
                <a:lnTo>
                  <a:pt x="23" y="466"/>
                </a:lnTo>
                <a:lnTo>
                  <a:pt x="28" y="467"/>
                </a:lnTo>
                <a:lnTo>
                  <a:pt x="24" y="469"/>
                </a:lnTo>
                <a:close/>
                <a:moveTo>
                  <a:pt x="30" y="477"/>
                </a:moveTo>
                <a:lnTo>
                  <a:pt x="28" y="475"/>
                </a:lnTo>
                <a:lnTo>
                  <a:pt x="29" y="470"/>
                </a:lnTo>
                <a:lnTo>
                  <a:pt x="31" y="471"/>
                </a:lnTo>
                <a:lnTo>
                  <a:pt x="30" y="477"/>
                </a:lnTo>
                <a:close/>
                <a:moveTo>
                  <a:pt x="18" y="477"/>
                </a:moveTo>
                <a:lnTo>
                  <a:pt x="18" y="471"/>
                </a:lnTo>
                <a:lnTo>
                  <a:pt x="20" y="471"/>
                </a:lnTo>
                <a:lnTo>
                  <a:pt x="21" y="475"/>
                </a:lnTo>
                <a:lnTo>
                  <a:pt x="18" y="477"/>
                </a:lnTo>
                <a:close/>
                <a:moveTo>
                  <a:pt x="9" y="484"/>
                </a:moveTo>
                <a:lnTo>
                  <a:pt x="11" y="482"/>
                </a:lnTo>
                <a:lnTo>
                  <a:pt x="9" y="479"/>
                </a:lnTo>
                <a:lnTo>
                  <a:pt x="14" y="477"/>
                </a:lnTo>
                <a:lnTo>
                  <a:pt x="13" y="482"/>
                </a:lnTo>
                <a:lnTo>
                  <a:pt x="9" y="484"/>
                </a:lnTo>
                <a:close/>
                <a:moveTo>
                  <a:pt x="28" y="486"/>
                </a:moveTo>
                <a:lnTo>
                  <a:pt x="26" y="482"/>
                </a:lnTo>
                <a:lnTo>
                  <a:pt x="29" y="483"/>
                </a:lnTo>
                <a:lnTo>
                  <a:pt x="28" y="486"/>
                </a:lnTo>
                <a:close/>
                <a:moveTo>
                  <a:pt x="12" y="524"/>
                </a:moveTo>
                <a:lnTo>
                  <a:pt x="7" y="523"/>
                </a:lnTo>
                <a:lnTo>
                  <a:pt x="13" y="519"/>
                </a:lnTo>
                <a:lnTo>
                  <a:pt x="12" y="524"/>
                </a:lnTo>
                <a:close/>
                <a:moveTo>
                  <a:pt x="8" y="538"/>
                </a:moveTo>
                <a:lnTo>
                  <a:pt x="6" y="532"/>
                </a:lnTo>
                <a:lnTo>
                  <a:pt x="2" y="531"/>
                </a:lnTo>
                <a:lnTo>
                  <a:pt x="5" y="529"/>
                </a:lnTo>
                <a:lnTo>
                  <a:pt x="2" y="530"/>
                </a:lnTo>
                <a:lnTo>
                  <a:pt x="3" y="523"/>
                </a:lnTo>
                <a:lnTo>
                  <a:pt x="5" y="523"/>
                </a:lnTo>
                <a:lnTo>
                  <a:pt x="9" y="534"/>
                </a:lnTo>
                <a:lnTo>
                  <a:pt x="8" y="538"/>
                </a:lnTo>
                <a:close/>
                <a:moveTo>
                  <a:pt x="10" y="533"/>
                </a:moveTo>
                <a:lnTo>
                  <a:pt x="7" y="524"/>
                </a:lnTo>
                <a:lnTo>
                  <a:pt x="13" y="527"/>
                </a:lnTo>
                <a:lnTo>
                  <a:pt x="10" y="533"/>
                </a:lnTo>
                <a:close/>
                <a:moveTo>
                  <a:pt x="17" y="530"/>
                </a:moveTo>
                <a:lnTo>
                  <a:pt x="16" y="526"/>
                </a:lnTo>
                <a:lnTo>
                  <a:pt x="19" y="529"/>
                </a:lnTo>
                <a:lnTo>
                  <a:pt x="17" y="530"/>
                </a:lnTo>
                <a:close/>
                <a:moveTo>
                  <a:pt x="16" y="538"/>
                </a:moveTo>
                <a:lnTo>
                  <a:pt x="10" y="534"/>
                </a:lnTo>
                <a:lnTo>
                  <a:pt x="15" y="533"/>
                </a:lnTo>
                <a:lnTo>
                  <a:pt x="14" y="526"/>
                </a:lnTo>
                <a:lnTo>
                  <a:pt x="17" y="535"/>
                </a:lnTo>
                <a:lnTo>
                  <a:pt x="16" y="538"/>
                </a:lnTo>
                <a:close/>
                <a:moveTo>
                  <a:pt x="2" y="538"/>
                </a:moveTo>
                <a:lnTo>
                  <a:pt x="4" y="536"/>
                </a:lnTo>
                <a:lnTo>
                  <a:pt x="1" y="536"/>
                </a:lnTo>
                <a:lnTo>
                  <a:pt x="1" y="533"/>
                </a:lnTo>
                <a:lnTo>
                  <a:pt x="5" y="532"/>
                </a:lnTo>
                <a:lnTo>
                  <a:pt x="6" y="535"/>
                </a:lnTo>
                <a:lnTo>
                  <a:pt x="2" y="538"/>
                </a:lnTo>
                <a:close/>
                <a:moveTo>
                  <a:pt x="8" y="555"/>
                </a:moveTo>
                <a:lnTo>
                  <a:pt x="6" y="550"/>
                </a:lnTo>
                <a:lnTo>
                  <a:pt x="12" y="552"/>
                </a:lnTo>
                <a:lnTo>
                  <a:pt x="13" y="546"/>
                </a:lnTo>
                <a:lnTo>
                  <a:pt x="9" y="540"/>
                </a:lnTo>
                <a:lnTo>
                  <a:pt x="17" y="538"/>
                </a:lnTo>
                <a:lnTo>
                  <a:pt x="18" y="551"/>
                </a:lnTo>
                <a:lnTo>
                  <a:pt x="16" y="559"/>
                </a:lnTo>
                <a:lnTo>
                  <a:pt x="19" y="559"/>
                </a:lnTo>
                <a:lnTo>
                  <a:pt x="18" y="564"/>
                </a:lnTo>
                <a:lnTo>
                  <a:pt x="13" y="567"/>
                </a:lnTo>
                <a:lnTo>
                  <a:pt x="12" y="566"/>
                </a:lnTo>
                <a:lnTo>
                  <a:pt x="15" y="564"/>
                </a:lnTo>
                <a:lnTo>
                  <a:pt x="12" y="564"/>
                </a:lnTo>
                <a:lnTo>
                  <a:pt x="12" y="556"/>
                </a:lnTo>
                <a:lnTo>
                  <a:pt x="15" y="552"/>
                </a:lnTo>
                <a:lnTo>
                  <a:pt x="11" y="555"/>
                </a:lnTo>
                <a:lnTo>
                  <a:pt x="10" y="564"/>
                </a:lnTo>
                <a:lnTo>
                  <a:pt x="4" y="553"/>
                </a:lnTo>
                <a:lnTo>
                  <a:pt x="5" y="550"/>
                </a:lnTo>
                <a:lnTo>
                  <a:pt x="8" y="555"/>
                </a:lnTo>
                <a:close/>
                <a:moveTo>
                  <a:pt x="7" y="546"/>
                </a:moveTo>
                <a:lnTo>
                  <a:pt x="5" y="543"/>
                </a:lnTo>
                <a:lnTo>
                  <a:pt x="4" y="545"/>
                </a:lnTo>
                <a:lnTo>
                  <a:pt x="1" y="542"/>
                </a:lnTo>
                <a:lnTo>
                  <a:pt x="6" y="541"/>
                </a:lnTo>
                <a:lnTo>
                  <a:pt x="7" y="546"/>
                </a:lnTo>
                <a:close/>
                <a:moveTo>
                  <a:pt x="3" y="550"/>
                </a:moveTo>
                <a:lnTo>
                  <a:pt x="1" y="549"/>
                </a:lnTo>
                <a:lnTo>
                  <a:pt x="5" y="545"/>
                </a:lnTo>
                <a:lnTo>
                  <a:pt x="5" y="544"/>
                </a:lnTo>
                <a:lnTo>
                  <a:pt x="6" y="546"/>
                </a:lnTo>
                <a:lnTo>
                  <a:pt x="7" y="546"/>
                </a:lnTo>
                <a:lnTo>
                  <a:pt x="3" y="550"/>
                </a:lnTo>
                <a:close/>
                <a:moveTo>
                  <a:pt x="11" y="550"/>
                </a:moveTo>
                <a:lnTo>
                  <a:pt x="7" y="547"/>
                </a:lnTo>
                <a:lnTo>
                  <a:pt x="11" y="545"/>
                </a:lnTo>
                <a:lnTo>
                  <a:pt x="11" y="550"/>
                </a:lnTo>
                <a:close/>
                <a:moveTo>
                  <a:pt x="8" y="564"/>
                </a:moveTo>
                <a:lnTo>
                  <a:pt x="2" y="563"/>
                </a:lnTo>
                <a:lnTo>
                  <a:pt x="2" y="558"/>
                </a:lnTo>
                <a:lnTo>
                  <a:pt x="5" y="558"/>
                </a:lnTo>
                <a:lnTo>
                  <a:pt x="8" y="564"/>
                </a:lnTo>
                <a:close/>
                <a:moveTo>
                  <a:pt x="15" y="591"/>
                </a:moveTo>
                <a:lnTo>
                  <a:pt x="11" y="586"/>
                </a:lnTo>
                <a:lnTo>
                  <a:pt x="16" y="586"/>
                </a:lnTo>
                <a:lnTo>
                  <a:pt x="15" y="582"/>
                </a:lnTo>
                <a:lnTo>
                  <a:pt x="19" y="584"/>
                </a:lnTo>
                <a:lnTo>
                  <a:pt x="19" y="590"/>
                </a:lnTo>
                <a:lnTo>
                  <a:pt x="15" y="591"/>
                </a:lnTo>
                <a:close/>
                <a:moveTo>
                  <a:pt x="83" y="683"/>
                </a:moveTo>
                <a:lnTo>
                  <a:pt x="83" y="679"/>
                </a:lnTo>
                <a:lnTo>
                  <a:pt x="93" y="681"/>
                </a:lnTo>
                <a:lnTo>
                  <a:pt x="83" y="683"/>
                </a:lnTo>
                <a:close/>
                <a:moveTo>
                  <a:pt x="119" y="702"/>
                </a:moveTo>
                <a:lnTo>
                  <a:pt x="116" y="698"/>
                </a:lnTo>
                <a:lnTo>
                  <a:pt x="119" y="697"/>
                </a:lnTo>
                <a:lnTo>
                  <a:pt x="119" y="702"/>
                </a:lnTo>
                <a:close/>
                <a:moveTo>
                  <a:pt x="37" y="624"/>
                </a:moveTo>
                <a:lnTo>
                  <a:pt x="29" y="628"/>
                </a:lnTo>
                <a:lnTo>
                  <a:pt x="31" y="624"/>
                </a:lnTo>
                <a:lnTo>
                  <a:pt x="28" y="611"/>
                </a:lnTo>
                <a:lnTo>
                  <a:pt x="34" y="616"/>
                </a:lnTo>
                <a:lnTo>
                  <a:pt x="39" y="613"/>
                </a:lnTo>
                <a:lnTo>
                  <a:pt x="40" y="617"/>
                </a:lnTo>
                <a:lnTo>
                  <a:pt x="42" y="612"/>
                </a:lnTo>
                <a:lnTo>
                  <a:pt x="40" y="616"/>
                </a:lnTo>
                <a:lnTo>
                  <a:pt x="39" y="613"/>
                </a:lnTo>
                <a:lnTo>
                  <a:pt x="43" y="611"/>
                </a:lnTo>
                <a:lnTo>
                  <a:pt x="45" y="618"/>
                </a:lnTo>
                <a:lnTo>
                  <a:pt x="40" y="621"/>
                </a:lnTo>
                <a:lnTo>
                  <a:pt x="46" y="618"/>
                </a:lnTo>
                <a:lnTo>
                  <a:pt x="43" y="610"/>
                </a:lnTo>
                <a:lnTo>
                  <a:pt x="46" y="609"/>
                </a:lnTo>
                <a:lnTo>
                  <a:pt x="46" y="606"/>
                </a:lnTo>
                <a:lnTo>
                  <a:pt x="35" y="599"/>
                </a:lnTo>
                <a:lnTo>
                  <a:pt x="45" y="606"/>
                </a:lnTo>
                <a:lnTo>
                  <a:pt x="35" y="602"/>
                </a:lnTo>
                <a:lnTo>
                  <a:pt x="39" y="606"/>
                </a:lnTo>
                <a:lnTo>
                  <a:pt x="36" y="608"/>
                </a:lnTo>
                <a:lnTo>
                  <a:pt x="40" y="607"/>
                </a:lnTo>
                <a:lnTo>
                  <a:pt x="35" y="613"/>
                </a:lnTo>
                <a:lnTo>
                  <a:pt x="33" y="603"/>
                </a:lnTo>
                <a:lnTo>
                  <a:pt x="35" y="614"/>
                </a:lnTo>
                <a:lnTo>
                  <a:pt x="31" y="612"/>
                </a:lnTo>
                <a:lnTo>
                  <a:pt x="30" y="607"/>
                </a:lnTo>
                <a:lnTo>
                  <a:pt x="33" y="611"/>
                </a:lnTo>
                <a:lnTo>
                  <a:pt x="30" y="605"/>
                </a:lnTo>
                <a:lnTo>
                  <a:pt x="32" y="604"/>
                </a:lnTo>
                <a:lnTo>
                  <a:pt x="29" y="606"/>
                </a:lnTo>
                <a:lnTo>
                  <a:pt x="26" y="602"/>
                </a:lnTo>
                <a:lnTo>
                  <a:pt x="26" y="596"/>
                </a:lnTo>
                <a:lnTo>
                  <a:pt x="30" y="602"/>
                </a:lnTo>
                <a:lnTo>
                  <a:pt x="28" y="592"/>
                </a:lnTo>
                <a:lnTo>
                  <a:pt x="23" y="593"/>
                </a:lnTo>
                <a:lnTo>
                  <a:pt x="21" y="587"/>
                </a:lnTo>
                <a:lnTo>
                  <a:pt x="27" y="586"/>
                </a:lnTo>
                <a:lnTo>
                  <a:pt x="28" y="580"/>
                </a:lnTo>
                <a:lnTo>
                  <a:pt x="31" y="582"/>
                </a:lnTo>
                <a:lnTo>
                  <a:pt x="28" y="578"/>
                </a:lnTo>
                <a:lnTo>
                  <a:pt x="31" y="575"/>
                </a:lnTo>
                <a:lnTo>
                  <a:pt x="24" y="584"/>
                </a:lnTo>
                <a:lnTo>
                  <a:pt x="20" y="576"/>
                </a:lnTo>
                <a:lnTo>
                  <a:pt x="26" y="578"/>
                </a:lnTo>
                <a:lnTo>
                  <a:pt x="15" y="571"/>
                </a:lnTo>
                <a:lnTo>
                  <a:pt x="20" y="568"/>
                </a:lnTo>
                <a:lnTo>
                  <a:pt x="27" y="572"/>
                </a:lnTo>
                <a:lnTo>
                  <a:pt x="19" y="566"/>
                </a:lnTo>
                <a:lnTo>
                  <a:pt x="26" y="568"/>
                </a:lnTo>
                <a:lnTo>
                  <a:pt x="20" y="563"/>
                </a:lnTo>
                <a:lnTo>
                  <a:pt x="24" y="560"/>
                </a:lnTo>
                <a:lnTo>
                  <a:pt x="20" y="560"/>
                </a:lnTo>
                <a:lnTo>
                  <a:pt x="21" y="557"/>
                </a:lnTo>
                <a:lnTo>
                  <a:pt x="24" y="556"/>
                </a:lnTo>
                <a:lnTo>
                  <a:pt x="23" y="554"/>
                </a:lnTo>
                <a:lnTo>
                  <a:pt x="24" y="550"/>
                </a:lnTo>
                <a:lnTo>
                  <a:pt x="27" y="552"/>
                </a:lnTo>
                <a:lnTo>
                  <a:pt x="24" y="546"/>
                </a:lnTo>
                <a:lnTo>
                  <a:pt x="27" y="545"/>
                </a:lnTo>
                <a:lnTo>
                  <a:pt x="24" y="545"/>
                </a:lnTo>
                <a:lnTo>
                  <a:pt x="21" y="556"/>
                </a:lnTo>
                <a:lnTo>
                  <a:pt x="19" y="553"/>
                </a:lnTo>
                <a:lnTo>
                  <a:pt x="18" y="540"/>
                </a:lnTo>
                <a:lnTo>
                  <a:pt x="24" y="539"/>
                </a:lnTo>
                <a:lnTo>
                  <a:pt x="19" y="536"/>
                </a:lnTo>
                <a:lnTo>
                  <a:pt x="24" y="534"/>
                </a:lnTo>
                <a:lnTo>
                  <a:pt x="24" y="531"/>
                </a:lnTo>
                <a:lnTo>
                  <a:pt x="16" y="523"/>
                </a:lnTo>
                <a:lnTo>
                  <a:pt x="20" y="523"/>
                </a:lnTo>
                <a:lnTo>
                  <a:pt x="21" y="528"/>
                </a:lnTo>
                <a:lnTo>
                  <a:pt x="20" y="523"/>
                </a:lnTo>
                <a:lnTo>
                  <a:pt x="28" y="523"/>
                </a:lnTo>
                <a:lnTo>
                  <a:pt x="31" y="528"/>
                </a:lnTo>
                <a:lnTo>
                  <a:pt x="35" y="525"/>
                </a:lnTo>
                <a:lnTo>
                  <a:pt x="32" y="526"/>
                </a:lnTo>
                <a:lnTo>
                  <a:pt x="30" y="521"/>
                </a:lnTo>
                <a:lnTo>
                  <a:pt x="35" y="523"/>
                </a:lnTo>
                <a:lnTo>
                  <a:pt x="28" y="518"/>
                </a:lnTo>
                <a:lnTo>
                  <a:pt x="28" y="513"/>
                </a:lnTo>
                <a:lnTo>
                  <a:pt x="28" y="518"/>
                </a:lnTo>
                <a:lnTo>
                  <a:pt x="26" y="520"/>
                </a:lnTo>
                <a:lnTo>
                  <a:pt x="14" y="517"/>
                </a:lnTo>
                <a:lnTo>
                  <a:pt x="17" y="514"/>
                </a:lnTo>
                <a:lnTo>
                  <a:pt x="22" y="518"/>
                </a:lnTo>
                <a:lnTo>
                  <a:pt x="20" y="516"/>
                </a:lnTo>
                <a:lnTo>
                  <a:pt x="24" y="513"/>
                </a:lnTo>
                <a:lnTo>
                  <a:pt x="20" y="515"/>
                </a:lnTo>
                <a:lnTo>
                  <a:pt x="17" y="511"/>
                </a:lnTo>
                <a:lnTo>
                  <a:pt x="20" y="507"/>
                </a:lnTo>
                <a:lnTo>
                  <a:pt x="23" y="509"/>
                </a:lnTo>
                <a:lnTo>
                  <a:pt x="26" y="503"/>
                </a:lnTo>
                <a:lnTo>
                  <a:pt x="20" y="497"/>
                </a:lnTo>
                <a:lnTo>
                  <a:pt x="16" y="497"/>
                </a:lnTo>
                <a:lnTo>
                  <a:pt x="17" y="500"/>
                </a:lnTo>
                <a:lnTo>
                  <a:pt x="10" y="497"/>
                </a:lnTo>
                <a:lnTo>
                  <a:pt x="11" y="491"/>
                </a:lnTo>
                <a:lnTo>
                  <a:pt x="2" y="496"/>
                </a:lnTo>
                <a:lnTo>
                  <a:pt x="5" y="500"/>
                </a:lnTo>
                <a:lnTo>
                  <a:pt x="4" y="501"/>
                </a:lnTo>
                <a:lnTo>
                  <a:pt x="0" y="495"/>
                </a:lnTo>
                <a:lnTo>
                  <a:pt x="13" y="484"/>
                </a:lnTo>
                <a:lnTo>
                  <a:pt x="15" y="478"/>
                </a:lnTo>
                <a:lnTo>
                  <a:pt x="19" y="477"/>
                </a:lnTo>
                <a:lnTo>
                  <a:pt x="23" y="478"/>
                </a:lnTo>
                <a:lnTo>
                  <a:pt x="22" y="484"/>
                </a:lnTo>
                <a:lnTo>
                  <a:pt x="17" y="485"/>
                </a:lnTo>
                <a:lnTo>
                  <a:pt x="27" y="489"/>
                </a:lnTo>
                <a:lnTo>
                  <a:pt x="24" y="486"/>
                </a:lnTo>
                <a:lnTo>
                  <a:pt x="26" y="484"/>
                </a:lnTo>
                <a:lnTo>
                  <a:pt x="28" y="488"/>
                </a:lnTo>
                <a:lnTo>
                  <a:pt x="24" y="493"/>
                </a:lnTo>
                <a:lnTo>
                  <a:pt x="27" y="493"/>
                </a:lnTo>
                <a:lnTo>
                  <a:pt x="32" y="483"/>
                </a:lnTo>
                <a:lnTo>
                  <a:pt x="29" y="488"/>
                </a:lnTo>
                <a:lnTo>
                  <a:pt x="29" y="481"/>
                </a:lnTo>
                <a:lnTo>
                  <a:pt x="36" y="475"/>
                </a:lnTo>
                <a:lnTo>
                  <a:pt x="31" y="477"/>
                </a:lnTo>
                <a:lnTo>
                  <a:pt x="31" y="470"/>
                </a:lnTo>
                <a:lnTo>
                  <a:pt x="35" y="467"/>
                </a:lnTo>
                <a:lnTo>
                  <a:pt x="32" y="466"/>
                </a:lnTo>
                <a:lnTo>
                  <a:pt x="34" y="465"/>
                </a:lnTo>
                <a:lnTo>
                  <a:pt x="34" y="461"/>
                </a:lnTo>
                <a:lnTo>
                  <a:pt x="36" y="460"/>
                </a:lnTo>
                <a:lnTo>
                  <a:pt x="42" y="457"/>
                </a:lnTo>
                <a:lnTo>
                  <a:pt x="44" y="451"/>
                </a:lnTo>
                <a:lnTo>
                  <a:pt x="35" y="445"/>
                </a:lnTo>
                <a:lnTo>
                  <a:pt x="41" y="437"/>
                </a:lnTo>
                <a:lnTo>
                  <a:pt x="38" y="436"/>
                </a:lnTo>
                <a:lnTo>
                  <a:pt x="38" y="428"/>
                </a:lnTo>
                <a:lnTo>
                  <a:pt x="42" y="423"/>
                </a:lnTo>
                <a:lnTo>
                  <a:pt x="40" y="414"/>
                </a:lnTo>
                <a:lnTo>
                  <a:pt x="45" y="413"/>
                </a:lnTo>
                <a:lnTo>
                  <a:pt x="41" y="409"/>
                </a:lnTo>
                <a:lnTo>
                  <a:pt x="45" y="406"/>
                </a:lnTo>
                <a:lnTo>
                  <a:pt x="47" y="412"/>
                </a:lnTo>
                <a:lnTo>
                  <a:pt x="46" y="402"/>
                </a:lnTo>
                <a:lnTo>
                  <a:pt x="40" y="402"/>
                </a:lnTo>
                <a:lnTo>
                  <a:pt x="48" y="397"/>
                </a:lnTo>
                <a:lnTo>
                  <a:pt x="49" y="393"/>
                </a:lnTo>
                <a:lnTo>
                  <a:pt x="46" y="397"/>
                </a:lnTo>
                <a:lnTo>
                  <a:pt x="39" y="393"/>
                </a:lnTo>
                <a:lnTo>
                  <a:pt x="37" y="398"/>
                </a:lnTo>
                <a:lnTo>
                  <a:pt x="31" y="399"/>
                </a:lnTo>
                <a:lnTo>
                  <a:pt x="28" y="398"/>
                </a:lnTo>
                <a:lnTo>
                  <a:pt x="32" y="394"/>
                </a:lnTo>
                <a:lnTo>
                  <a:pt x="26" y="393"/>
                </a:lnTo>
                <a:lnTo>
                  <a:pt x="24" y="383"/>
                </a:lnTo>
                <a:lnTo>
                  <a:pt x="28" y="375"/>
                </a:lnTo>
                <a:lnTo>
                  <a:pt x="28" y="366"/>
                </a:lnTo>
                <a:lnTo>
                  <a:pt x="34" y="363"/>
                </a:lnTo>
                <a:lnTo>
                  <a:pt x="35" y="353"/>
                </a:lnTo>
                <a:lnTo>
                  <a:pt x="31" y="339"/>
                </a:lnTo>
                <a:lnTo>
                  <a:pt x="32" y="330"/>
                </a:lnTo>
                <a:lnTo>
                  <a:pt x="29" y="325"/>
                </a:lnTo>
                <a:lnTo>
                  <a:pt x="29" y="318"/>
                </a:lnTo>
                <a:lnTo>
                  <a:pt x="30" y="314"/>
                </a:lnTo>
                <a:lnTo>
                  <a:pt x="36" y="314"/>
                </a:lnTo>
                <a:lnTo>
                  <a:pt x="37" y="306"/>
                </a:lnTo>
                <a:lnTo>
                  <a:pt x="39" y="306"/>
                </a:lnTo>
                <a:lnTo>
                  <a:pt x="42" y="294"/>
                </a:lnTo>
                <a:lnTo>
                  <a:pt x="45" y="291"/>
                </a:lnTo>
                <a:lnTo>
                  <a:pt x="43" y="287"/>
                </a:lnTo>
                <a:lnTo>
                  <a:pt x="50" y="278"/>
                </a:lnTo>
                <a:lnTo>
                  <a:pt x="53" y="262"/>
                </a:lnTo>
                <a:lnTo>
                  <a:pt x="58" y="254"/>
                </a:lnTo>
                <a:lnTo>
                  <a:pt x="56" y="245"/>
                </a:lnTo>
                <a:lnTo>
                  <a:pt x="61" y="237"/>
                </a:lnTo>
                <a:lnTo>
                  <a:pt x="57" y="205"/>
                </a:lnTo>
                <a:lnTo>
                  <a:pt x="58" y="197"/>
                </a:lnTo>
                <a:lnTo>
                  <a:pt x="61" y="196"/>
                </a:lnTo>
                <a:lnTo>
                  <a:pt x="63" y="192"/>
                </a:lnTo>
                <a:lnTo>
                  <a:pt x="60" y="175"/>
                </a:lnTo>
                <a:lnTo>
                  <a:pt x="68" y="155"/>
                </a:lnTo>
                <a:lnTo>
                  <a:pt x="68" y="148"/>
                </a:lnTo>
                <a:lnTo>
                  <a:pt x="70" y="145"/>
                </a:lnTo>
                <a:lnTo>
                  <a:pt x="72" y="134"/>
                </a:lnTo>
                <a:lnTo>
                  <a:pt x="71" y="126"/>
                </a:lnTo>
                <a:lnTo>
                  <a:pt x="75" y="119"/>
                </a:lnTo>
                <a:lnTo>
                  <a:pt x="73" y="109"/>
                </a:lnTo>
                <a:lnTo>
                  <a:pt x="76" y="91"/>
                </a:lnTo>
                <a:lnTo>
                  <a:pt x="72" y="90"/>
                </a:lnTo>
                <a:lnTo>
                  <a:pt x="73" y="84"/>
                </a:lnTo>
                <a:lnTo>
                  <a:pt x="77" y="81"/>
                </a:lnTo>
                <a:lnTo>
                  <a:pt x="80" y="58"/>
                </a:lnTo>
                <a:lnTo>
                  <a:pt x="76" y="12"/>
                </a:lnTo>
                <a:lnTo>
                  <a:pt x="82" y="11"/>
                </a:lnTo>
                <a:lnTo>
                  <a:pt x="84" y="7"/>
                </a:lnTo>
                <a:lnTo>
                  <a:pt x="84" y="3"/>
                </a:lnTo>
                <a:lnTo>
                  <a:pt x="88" y="0"/>
                </a:lnTo>
                <a:lnTo>
                  <a:pt x="91" y="7"/>
                </a:lnTo>
                <a:lnTo>
                  <a:pt x="94" y="8"/>
                </a:lnTo>
                <a:lnTo>
                  <a:pt x="96" y="22"/>
                </a:lnTo>
                <a:lnTo>
                  <a:pt x="103" y="29"/>
                </a:lnTo>
                <a:lnTo>
                  <a:pt x="100" y="33"/>
                </a:lnTo>
                <a:lnTo>
                  <a:pt x="102" y="36"/>
                </a:lnTo>
                <a:lnTo>
                  <a:pt x="99" y="39"/>
                </a:lnTo>
                <a:lnTo>
                  <a:pt x="99" y="44"/>
                </a:lnTo>
                <a:lnTo>
                  <a:pt x="103" y="47"/>
                </a:lnTo>
                <a:lnTo>
                  <a:pt x="102" y="50"/>
                </a:lnTo>
                <a:lnTo>
                  <a:pt x="107" y="57"/>
                </a:lnTo>
                <a:lnTo>
                  <a:pt x="111" y="80"/>
                </a:lnTo>
                <a:lnTo>
                  <a:pt x="121" y="80"/>
                </a:lnTo>
                <a:lnTo>
                  <a:pt x="123" y="83"/>
                </a:lnTo>
                <a:lnTo>
                  <a:pt x="119" y="98"/>
                </a:lnTo>
                <a:lnTo>
                  <a:pt x="106" y="104"/>
                </a:lnTo>
                <a:lnTo>
                  <a:pt x="102" y="110"/>
                </a:lnTo>
                <a:lnTo>
                  <a:pt x="104" y="116"/>
                </a:lnTo>
                <a:lnTo>
                  <a:pt x="101" y="121"/>
                </a:lnTo>
                <a:lnTo>
                  <a:pt x="104" y="132"/>
                </a:lnTo>
                <a:lnTo>
                  <a:pt x="101" y="137"/>
                </a:lnTo>
                <a:lnTo>
                  <a:pt x="106" y="144"/>
                </a:lnTo>
                <a:lnTo>
                  <a:pt x="98" y="147"/>
                </a:lnTo>
                <a:lnTo>
                  <a:pt x="93" y="160"/>
                </a:lnTo>
                <a:lnTo>
                  <a:pt x="86" y="167"/>
                </a:lnTo>
                <a:lnTo>
                  <a:pt x="84" y="178"/>
                </a:lnTo>
                <a:lnTo>
                  <a:pt x="81" y="182"/>
                </a:lnTo>
                <a:lnTo>
                  <a:pt x="84" y="196"/>
                </a:lnTo>
                <a:lnTo>
                  <a:pt x="78" y="202"/>
                </a:lnTo>
                <a:lnTo>
                  <a:pt x="77" y="210"/>
                </a:lnTo>
                <a:lnTo>
                  <a:pt x="74" y="212"/>
                </a:lnTo>
                <a:lnTo>
                  <a:pt x="73" y="219"/>
                </a:lnTo>
                <a:lnTo>
                  <a:pt x="78" y="225"/>
                </a:lnTo>
                <a:lnTo>
                  <a:pt x="77" y="230"/>
                </a:lnTo>
                <a:lnTo>
                  <a:pt x="81" y="241"/>
                </a:lnTo>
                <a:lnTo>
                  <a:pt x="80" y="246"/>
                </a:lnTo>
                <a:lnTo>
                  <a:pt x="84" y="249"/>
                </a:lnTo>
                <a:lnTo>
                  <a:pt x="83" y="255"/>
                </a:lnTo>
                <a:lnTo>
                  <a:pt x="84" y="264"/>
                </a:lnTo>
                <a:lnTo>
                  <a:pt x="80" y="264"/>
                </a:lnTo>
                <a:lnTo>
                  <a:pt x="76" y="279"/>
                </a:lnTo>
                <a:lnTo>
                  <a:pt x="73" y="281"/>
                </a:lnTo>
                <a:lnTo>
                  <a:pt x="76" y="291"/>
                </a:lnTo>
                <a:lnTo>
                  <a:pt x="75" y="296"/>
                </a:lnTo>
                <a:lnTo>
                  <a:pt x="71" y="299"/>
                </a:lnTo>
                <a:lnTo>
                  <a:pt x="71" y="301"/>
                </a:lnTo>
                <a:lnTo>
                  <a:pt x="66" y="302"/>
                </a:lnTo>
                <a:lnTo>
                  <a:pt x="64" y="308"/>
                </a:lnTo>
                <a:lnTo>
                  <a:pt x="65" y="324"/>
                </a:lnTo>
                <a:lnTo>
                  <a:pt x="69" y="340"/>
                </a:lnTo>
                <a:lnTo>
                  <a:pt x="61" y="346"/>
                </a:lnTo>
                <a:lnTo>
                  <a:pt x="61" y="353"/>
                </a:lnTo>
                <a:lnTo>
                  <a:pt x="60" y="359"/>
                </a:lnTo>
                <a:lnTo>
                  <a:pt x="57" y="358"/>
                </a:lnTo>
                <a:lnTo>
                  <a:pt x="58" y="365"/>
                </a:lnTo>
                <a:lnTo>
                  <a:pt x="55" y="370"/>
                </a:lnTo>
                <a:lnTo>
                  <a:pt x="58" y="372"/>
                </a:lnTo>
                <a:lnTo>
                  <a:pt x="54" y="379"/>
                </a:lnTo>
                <a:lnTo>
                  <a:pt x="55" y="383"/>
                </a:lnTo>
                <a:lnTo>
                  <a:pt x="54" y="397"/>
                </a:lnTo>
                <a:lnTo>
                  <a:pt x="57" y="405"/>
                </a:lnTo>
                <a:lnTo>
                  <a:pt x="51" y="408"/>
                </a:lnTo>
                <a:lnTo>
                  <a:pt x="51" y="422"/>
                </a:lnTo>
                <a:lnTo>
                  <a:pt x="57" y="425"/>
                </a:lnTo>
                <a:lnTo>
                  <a:pt x="54" y="431"/>
                </a:lnTo>
                <a:lnTo>
                  <a:pt x="57" y="434"/>
                </a:lnTo>
                <a:lnTo>
                  <a:pt x="55" y="437"/>
                </a:lnTo>
                <a:lnTo>
                  <a:pt x="57" y="439"/>
                </a:lnTo>
                <a:lnTo>
                  <a:pt x="55" y="449"/>
                </a:lnTo>
                <a:lnTo>
                  <a:pt x="65" y="452"/>
                </a:lnTo>
                <a:lnTo>
                  <a:pt x="63" y="457"/>
                </a:lnTo>
                <a:lnTo>
                  <a:pt x="51" y="457"/>
                </a:lnTo>
                <a:lnTo>
                  <a:pt x="52" y="459"/>
                </a:lnTo>
                <a:lnTo>
                  <a:pt x="59" y="461"/>
                </a:lnTo>
                <a:lnTo>
                  <a:pt x="63" y="467"/>
                </a:lnTo>
                <a:lnTo>
                  <a:pt x="56" y="474"/>
                </a:lnTo>
                <a:lnTo>
                  <a:pt x="58" y="481"/>
                </a:lnTo>
                <a:lnTo>
                  <a:pt x="54" y="485"/>
                </a:lnTo>
                <a:lnTo>
                  <a:pt x="57" y="486"/>
                </a:lnTo>
                <a:lnTo>
                  <a:pt x="57" y="496"/>
                </a:lnTo>
                <a:lnTo>
                  <a:pt x="54" y="498"/>
                </a:lnTo>
                <a:lnTo>
                  <a:pt x="55" y="507"/>
                </a:lnTo>
                <a:lnTo>
                  <a:pt x="48" y="511"/>
                </a:lnTo>
                <a:lnTo>
                  <a:pt x="45" y="521"/>
                </a:lnTo>
                <a:lnTo>
                  <a:pt x="49" y="524"/>
                </a:lnTo>
                <a:lnTo>
                  <a:pt x="49" y="530"/>
                </a:lnTo>
                <a:lnTo>
                  <a:pt x="45" y="533"/>
                </a:lnTo>
                <a:lnTo>
                  <a:pt x="45" y="540"/>
                </a:lnTo>
                <a:lnTo>
                  <a:pt x="39" y="544"/>
                </a:lnTo>
                <a:lnTo>
                  <a:pt x="36" y="551"/>
                </a:lnTo>
                <a:lnTo>
                  <a:pt x="32" y="551"/>
                </a:lnTo>
                <a:lnTo>
                  <a:pt x="31" y="554"/>
                </a:lnTo>
                <a:lnTo>
                  <a:pt x="31" y="569"/>
                </a:lnTo>
                <a:lnTo>
                  <a:pt x="35" y="573"/>
                </a:lnTo>
                <a:lnTo>
                  <a:pt x="36" y="583"/>
                </a:lnTo>
                <a:lnTo>
                  <a:pt x="49" y="580"/>
                </a:lnTo>
                <a:lnTo>
                  <a:pt x="49" y="588"/>
                </a:lnTo>
                <a:lnTo>
                  <a:pt x="47" y="591"/>
                </a:lnTo>
                <a:lnTo>
                  <a:pt x="49" y="594"/>
                </a:lnTo>
                <a:lnTo>
                  <a:pt x="47" y="600"/>
                </a:lnTo>
                <a:lnTo>
                  <a:pt x="54" y="611"/>
                </a:lnTo>
                <a:lnTo>
                  <a:pt x="81" y="611"/>
                </a:lnTo>
                <a:lnTo>
                  <a:pt x="103" y="620"/>
                </a:lnTo>
                <a:lnTo>
                  <a:pt x="92" y="616"/>
                </a:lnTo>
                <a:lnTo>
                  <a:pt x="86" y="623"/>
                </a:lnTo>
                <a:lnTo>
                  <a:pt x="70" y="628"/>
                </a:lnTo>
                <a:lnTo>
                  <a:pt x="68" y="652"/>
                </a:lnTo>
                <a:lnTo>
                  <a:pt x="63" y="655"/>
                </a:lnTo>
                <a:lnTo>
                  <a:pt x="51" y="651"/>
                </a:lnTo>
                <a:lnTo>
                  <a:pt x="46" y="644"/>
                </a:lnTo>
                <a:lnTo>
                  <a:pt x="49" y="640"/>
                </a:lnTo>
                <a:lnTo>
                  <a:pt x="51" y="640"/>
                </a:lnTo>
                <a:lnTo>
                  <a:pt x="50" y="644"/>
                </a:lnTo>
                <a:lnTo>
                  <a:pt x="51" y="644"/>
                </a:lnTo>
                <a:lnTo>
                  <a:pt x="55" y="639"/>
                </a:lnTo>
                <a:lnTo>
                  <a:pt x="56" y="644"/>
                </a:lnTo>
                <a:lnTo>
                  <a:pt x="53" y="647"/>
                </a:lnTo>
                <a:lnTo>
                  <a:pt x="55" y="646"/>
                </a:lnTo>
                <a:lnTo>
                  <a:pt x="57" y="639"/>
                </a:lnTo>
                <a:lnTo>
                  <a:pt x="62" y="636"/>
                </a:lnTo>
                <a:lnTo>
                  <a:pt x="65" y="630"/>
                </a:lnTo>
                <a:lnTo>
                  <a:pt x="53" y="637"/>
                </a:lnTo>
                <a:lnTo>
                  <a:pt x="46" y="636"/>
                </a:lnTo>
                <a:lnTo>
                  <a:pt x="50" y="639"/>
                </a:lnTo>
                <a:lnTo>
                  <a:pt x="43" y="642"/>
                </a:lnTo>
                <a:lnTo>
                  <a:pt x="47" y="647"/>
                </a:lnTo>
                <a:lnTo>
                  <a:pt x="34" y="638"/>
                </a:lnTo>
                <a:lnTo>
                  <a:pt x="43" y="641"/>
                </a:lnTo>
                <a:lnTo>
                  <a:pt x="42" y="639"/>
                </a:lnTo>
                <a:lnTo>
                  <a:pt x="43" y="637"/>
                </a:lnTo>
                <a:lnTo>
                  <a:pt x="40" y="636"/>
                </a:lnTo>
                <a:lnTo>
                  <a:pt x="39" y="630"/>
                </a:lnTo>
                <a:lnTo>
                  <a:pt x="43" y="628"/>
                </a:lnTo>
                <a:lnTo>
                  <a:pt x="60" y="625"/>
                </a:lnTo>
                <a:lnTo>
                  <a:pt x="42" y="624"/>
                </a:lnTo>
                <a:lnTo>
                  <a:pt x="40" y="625"/>
                </a:lnTo>
                <a:lnTo>
                  <a:pt x="43" y="626"/>
                </a:lnTo>
                <a:lnTo>
                  <a:pt x="39" y="630"/>
                </a:lnTo>
                <a:lnTo>
                  <a:pt x="39" y="636"/>
                </a:lnTo>
                <a:lnTo>
                  <a:pt x="36" y="637"/>
                </a:lnTo>
                <a:lnTo>
                  <a:pt x="32" y="634"/>
                </a:lnTo>
                <a:lnTo>
                  <a:pt x="35" y="632"/>
                </a:lnTo>
                <a:lnTo>
                  <a:pt x="31" y="629"/>
                </a:lnTo>
                <a:lnTo>
                  <a:pt x="35" y="629"/>
                </a:lnTo>
                <a:lnTo>
                  <a:pt x="37" y="624"/>
                </a:lnTo>
                <a:close/>
                <a:moveTo>
                  <a:pt x="11" y="599"/>
                </a:moveTo>
                <a:lnTo>
                  <a:pt x="13" y="593"/>
                </a:lnTo>
                <a:lnTo>
                  <a:pt x="17" y="594"/>
                </a:lnTo>
                <a:lnTo>
                  <a:pt x="11" y="599"/>
                </a:lnTo>
                <a:close/>
                <a:moveTo>
                  <a:pt x="6" y="602"/>
                </a:moveTo>
                <a:lnTo>
                  <a:pt x="8" y="595"/>
                </a:lnTo>
                <a:lnTo>
                  <a:pt x="11" y="596"/>
                </a:lnTo>
                <a:lnTo>
                  <a:pt x="6" y="602"/>
                </a:lnTo>
                <a:close/>
                <a:moveTo>
                  <a:pt x="24" y="606"/>
                </a:moveTo>
                <a:lnTo>
                  <a:pt x="21" y="604"/>
                </a:lnTo>
                <a:lnTo>
                  <a:pt x="23" y="601"/>
                </a:lnTo>
                <a:lnTo>
                  <a:pt x="26" y="605"/>
                </a:lnTo>
                <a:lnTo>
                  <a:pt x="24" y="606"/>
                </a:lnTo>
                <a:close/>
                <a:moveTo>
                  <a:pt x="11" y="606"/>
                </a:moveTo>
                <a:lnTo>
                  <a:pt x="11" y="603"/>
                </a:lnTo>
                <a:lnTo>
                  <a:pt x="13" y="602"/>
                </a:lnTo>
                <a:lnTo>
                  <a:pt x="12" y="606"/>
                </a:lnTo>
                <a:lnTo>
                  <a:pt x="12" y="608"/>
                </a:lnTo>
                <a:lnTo>
                  <a:pt x="11" y="614"/>
                </a:lnTo>
                <a:lnTo>
                  <a:pt x="9" y="610"/>
                </a:lnTo>
                <a:lnTo>
                  <a:pt x="11" y="606"/>
                </a:lnTo>
                <a:close/>
                <a:moveTo>
                  <a:pt x="22" y="610"/>
                </a:moveTo>
                <a:lnTo>
                  <a:pt x="17" y="605"/>
                </a:lnTo>
                <a:lnTo>
                  <a:pt x="23" y="608"/>
                </a:lnTo>
                <a:lnTo>
                  <a:pt x="22" y="610"/>
                </a:lnTo>
                <a:close/>
                <a:moveTo>
                  <a:pt x="12" y="614"/>
                </a:moveTo>
                <a:lnTo>
                  <a:pt x="14" y="607"/>
                </a:lnTo>
                <a:lnTo>
                  <a:pt x="16" y="607"/>
                </a:lnTo>
                <a:lnTo>
                  <a:pt x="12" y="614"/>
                </a:lnTo>
                <a:close/>
                <a:moveTo>
                  <a:pt x="20" y="614"/>
                </a:moveTo>
                <a:lnTo>
                  <a:pt x="26" y="618"/>
                </a:lnTo>
                <a:lnTo>
                  <a:pt x="23" y="620"/>
                </a:lnTo>
                <a:lnTo>
                  <a:pt x="20" y="614"/>
                </a:lnTo>
                <a:close/>
                <a:moveTo>
                  <a:pt x="27" y="620"/>
                </a:moveTo>
                <a:lnTo>
                  <a:pt x="23" y="615"/>
                </a:lnTo>
                <a:lnTo>
                  <a:pt x="27" y="617"/>
                </a:lnTo>
                <a:lnTo>
                  <a:pt x="27" y="620"/>
                </a:lnTo>
                <a:close/>
                <a:moveTo>
                  <a:pt x="26" y="628"/>
                </a:moveTo>
                <a:lnTo>
                  <a:pt x="24" y="624"/>
                </a:lnTo>
                <a:lnTo>
                  <a:pt x="28" y="620"/>
                </a:lnTo>
                <a:lnTo>
                  <a:pt x="26" y="628"/>
                </a:lnTo>
                <a:close/>
                <a:moveTo>
                  <a:pt x="101" y="626"/>
                </a:moveTo>
                <a:lnTo>
                  <a:pt x="100" y="677"/>
                </a:lnTo>
                <a:lnTo>
                  <a:pt x="100" y="679"/>
                </a:lnTo>
                <a:lnTo>
                  <a:pt x="97" y="677"/>
                </a:lnTo>
                <a:lnTo>
                  <a:pt x="99" y="680"/>
                </a:lnTo>
                <a:lnTo>
                  <a:pt x="93" y="681"/>
                </a:lnTo>
                <a:lnTo>
                  <a:pt x="86" y="678"/>
                </a:lnTo>
                <a:lnTo>
                  <a:pt x="87" y="675"/>
                </a:lnTo>
                <a:lnTo>
                  <a:pt x="70" y="678"/>
                </a:lnTo>
                <a:lnTo>
                  <a:pt x="74" y="673"/>
                </a:lnTo>
                <a:lnTo>
                  <a:pt x="66" y="677"/>
                </a:lnTo>
                <a:lnTo>
                  <a:pt x="68" y="673"/>
                </a:lnTo>
                <a:lnTo>
                  <a:pt x="63" y="674"/>
                </a:lnTo>
                <a:lnTo>
                  <a:pt x="62" y="670"/>
                </a:lnTo>
                <a:lnTo>
                  <a:pt x="60" y="675"/>
                </a:lnTo>
                <a:lnTo>
                  <a:pt x="54" y="674"/>
                </a:lnTo>
                <a:lnTo>
                  <a:pt x="53" y="670"/>
                </a:lnTo>
                <a:lnTo>
                  <a:pt x="57" y="672"/>
                </a:lnTo>
                <a:lnTo>
                  <a:pt x="55" y="668"/>
                </a:lnTo>
                <a:lnTo>
                  <a:pt x="59" y="670"/>
                </a:lnTo>
                <a:lnTo>
                  <a:pt x="58" y="668"/>
                </a:lnTo>
                <a:lnTo>
                  <a:pt x="62" y="667"/>
                </a:lnTo>
                <a:lnTo>
                  <a:pt x="68" y="669"/>
                </a:lnTo>
                <a:lnTo>
                  <a:pt x="70" y="666"/>
                </a:lnTo>
                <a:lnTo>
                  <a:pt x="73" y="666"/>
                </a:lnTo>
                <a:lnTo>
                  <a:pt x="70" y="672"/>
                </a:lnTo>
                <a:lnTo>
                  <a:pt x="73" y="667"/>
                </a:lnTo>
                <a:lnTo>
                  <a:pt x="79" y="671"/>
                </a:lnTo>
                <a:lnTo>
                  <a:pt x="69" y="661"/>
                </a:lnTo>
                <a:lnTo>
                  <a:pt x="79" y="668"/>
                </a:lnTo>
                <a:lnTo>
                  <a:pt x="79" y="666"/>
                </a:lnTo>
                <a:lnTo>
                  <a:pt x="80" y="664"/>
                </a:lnTo>
                <a:lnTo>
                  <a:pt x="84" y="671"/>
                </a:lnTo>
                <a:lnTo>
                  <a:pt x="83" y="664"/>
                </a:lnTo>
                <a:lnTo>
                  <a:pt x="92" y="668"/>
                </a:lnTo>
                <a:lnTo>
                  <a:pt x="90" y="674"/>
                </a:lnTo>
                <a:lnTo>
                  <a:pt x="93" y="672"/>
                </a:lnTo>
                <a:lnTo>
                  <a:pt x="95" y="668"/>
                </a:lnTo>
                <a:lnTo>
                  <a:pt x="80" y="660"/>
                </a:lnTo>
                <a:lnTo>
                  <a:pt x="79" y="654"/>
                </a:lnTo>
                <a:lnTo>
                  <a:pt x="90" y="646"/>
                </a:lnTo>
                <a:lnTo>
                  <a:pt x="90" y="642"/>
                </a:lnTo>
                <a:lnTo>
                  <a:pt x="78" y="645"/>
                </a:lnTo>
                <a:lnTo>
                  <a:pt x="75" y="643"/>
                </a:lnTo>
                <a:lnTo>
                  <a:pt x="75" y="635"/>
                </a:lnTo>
                <a:lnTo>
                  <a:pt x="80" y="632"/>
                </a:lnTo>
                <a:lnTo>
                  <a:pt x="75" y="629"/>
                </a:lnTo>
                <a:lnTo>
                  <a:pt x="83" y="630"/>
                </a:lnTo>
                <a:lnTo>
                  <a:pt x="89" y="621"/>
                </a:lnTo>
                <a:lnTo>
                  <a:pt x="93" y="626"/>
                </a:lnTo>
                <a:lnTo>
                  <a:pt x="101" y="626"/>
                </a:lnTo>
                <a:close/>
                <a:moveTo>
                  <a:pt x="31" y="640"/>
                </a:moveTo>
                <a:lnTo>
                  <a:pt x="26" y="636"/>
                </a:lnTo>
                <a:lnTo>
                  <a:pt x="20" y="636"/>
                </a:lnTo>
                <a:lnTo>
                  <a:pt x="14" y="628"/>
                </a:lnTo>
                <a:lnTo>
                  <a:pt x="30" y="636"/>
                </a:lnTo>
                <a:lnTo>
                  <a:pt x="31" y="640"/>
                </a:lnTo>
                <a:lnTo>
                  <a:pt x="32" y="637"/>
                </a:lnTo>
                <a:lnTo>
                  <a:pt x="38" y="643"/>
                </a:lnTo>
                <a:lnTo>
                  <a:pt x="31" y="640"/>
                </a:lnTo>
                <a:close/>
                <a:moveTo>
                  <a:pt x="120" y="681"/>
                </a:moveTo>
                <a:lnTo>
                  <a:pt x="123" y="686"/>
                </a:lnTo>
                <a:lnTo>
                  <a:pt x="120" y="690"/>
                </a:lnTo>
                <a:lnTo>
                  <a:pt x="116" y="686"/>
                </a:lnTo>
                <a:lnTo>
                  <a:pt x="108" y="688"/>
                </a:lnTo>
                <a:lnTo>
                  <a:pt x="104" y="681"/>
                </a:lnTo>
                <a:lnTo>
                  <a:pt x="108" y="680"/>
                </a:lnTo>
                <a:lnTo>
                  <a:pt x="117" y="681"/>
                </a:lnTo>
                <a:lnTo>
                  <a:pt x="120" y="681"/>
                </a:lnTo>
                <a:close/>
                <a:moveTo>
                  <a:pt x="91" y="686"/>
                </a:moveTo>
                <a:lnTo>
                  <a:pt x="90" y="689"/>
                </a:lnTo>
                <a:lnTo>
                  <a:pt x="93" y="695"/>
                </a:lnTo>
                <a:lnTo>
                  <a:pt x="87" y="692"/>
                </a:lnTo>
                <a:lnTo>
                  <a:pt x="85" y="689"/>
                </a:lnTo>
                <a:lnTo>
                  <a:pt x="88" y="686"/>
                </a:lnTo>
                <a:lnTo>
                  <a:pt x="83" y="689"/>
                </a:lnTo>
                <a:lnTo>
                  <a:pt x="81" y="686"/>
                </a:lnTo>
                <a:lnTo>
                  <a:pt x="82" y="684"/>
                </a:lnTo>
                <a:lnTo>
                  <a:pt x="102" y="681"/>
                </a:lnTo>
                <a:lnTo>
                  <a:pt x="105" y="683"/>
                </a:lnTo>
                <a:lnTo>
                  <a:pt x="101" y="686"/>
                </a:lnTo>
                <a:lnTo>
                  <a:pt x="95" y="683"/>
                </a:lnTo>
                <a:lnTo>
                  <a:pt x="106" y="688"/>
                </a:lnTo>
                <a:lnTo>
                  <a:pt x="99" y="689"/>
                </a:lnTo>
                <a:lnTo>
                  <a:pt x="107" y="692"/>
                </a:lnTo>
                <a:lnTo>
                  <a:pt x="110" y="699"/>
                </a:lnTo>
                <a:lnTo>
                  <a:pt x="104" y="694"/>
                </a:lnTo>
                <a:lnTo>
                  <a:pt x="97" y="694"/>
                </a:lnTo>
                <a:lnTo>
                  <a:pt x="98" y="687"/>
                </a:lnTo>
                <a:lnTo>
                  <a:pt x="91" y="686"/>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43" name="Freeform 70"/>
          <p:cNvSpPr>
            <a:spLocks noEditPoints="1"/>
          </p:cNvSpPr>
          <p:nvPr/>
        </p:nvSpPr>
        <p:spPr bwMode="auto">
          <a:xfrm>
            <a:off x="1287463" y="1030288"/>
            <a:ext cx="2058987" cy="2681287"/>
          </a:xfrm>
          <a:custGeom>
            <a:avLst/>
            <a:gdLst>
              <a:gd name="T0" fmla="*/ 2147483647 w 1251"/>
              <a:gd name="T1" fmla="*/ 2147483647 h 1629"/>
              <a:gd name="T2" fmla="*/ 2147483647 w 1251"/>
              <a:gd name="T3" fmla="*/ 2147483647 h 1629"/>
              <a:gd name="T4" fmla="*/ 2147483647 w 1251"/>
              <a:gd name="T5" fmla="*/ 2147483647 h 1629"/>
              <a:gd name="T6" fmla="*/ 2147483647 w 1251"/>
              <a:gd name="T7" fmla="*/ 2147483647 h 1629"/>
              <a:gd name="T8" fmla="*/ 2147483647 w 1251"/>
              <a:gd name="T9" fmla="*/ 2147483647 h 1629"/>
              <a:gd name="T10" fmla="*/ 2147483647 w 1251"/>
              <a:gd name="T11" fmla="*/ 2147483647 h 1629"/>
              <a:gd name="T12" fmla="*/ 2147483647 w 1251"/>
              <a:gd name="T13" fmla="*/ 2147483647 h 1629"/>
              <a:gd name="T14" fmla="*/ 2147483647 w 1251"/>
              <a:gd name="T15" fmla="*/ 2147483647 h 1629"/>
              <a:gd name="T16" fmla="*/ 2147483647 w 1251"/>
              <a:gd name="T17" fmla="*/ 2147483647 h 1629"/>
              <a:gd name="T18" fmla="*/ 2147483647 w 1251"/>
              <a:gd name="T19" fmla="*/ 2147483647 h 1629"/>
              <a:gd name="T20" fmla="*/ 2147483647 w 1251"/>
              <a:gd name="T21" fmla="*/ 2147483647 h 1629"/>
              <a:gd name="T22" fmla="*/ 2147483647 w 1251"/>
              <a:gd name="T23" fmla="*/ 2147483647 h 1629"/>
              <a:gd name="T24" fmla="*/ 2147483647 w 1251"/>
              <a:gd name="T25" fmla="*/ 2147483647 h 1629"/>
              <a:gd name="T26" fmla="*/ 2147483647 w 1251"/>
              <a:gd name="T27" fmla="*/ 2147483647 h 1629"/>
              <a:gd name="T28" fmla="*/ 2147483647 w 1251"/>
              <a:gd name="T29" fmla="*/ 2147483647 h 1629"/>
              <a:gd name="T30" fmla="*/ 2147483647 w 1251"/>
              <a:gd name="T31" fmla="*/ 2147483647 h 1629"/>
              <a:gd name="T32" fmla="*/ 2147483647 w 1251"/>
              <a:gd name="T33" fmla="*/ 2147483647 h 1629"/>
              <a:gd name="T34" fmla="*/ 2147483647 w 1251"/>
              <a:gd name="T35" fmla="*/ 2147483647 h 1629"/>
              <a:gd name="T36" fmla="*/ 2147483647 w 1251"/>
              <a:gd name="T37" fmla="*/ 2147483647 h 1629"/>
              <a:gd name="T38" fmla="*/ 2147483647 w 1251"/>
              <a:gd name="T39" fmla="*/ 2147483647 h 1629"/>
              <a:gd name="T40" fmla="*/ 2147483647 w 1251"/>
              <a:gd name="T41" fmla="*/ 2147483647 h 1629"/>
              <a:gd name="T42" fmla="*/ 2147483647 w 1251"/>
              <a:gd name="T43" fmla="*/ 2147483647 h 1629"/>
              <a:gd name="T44" fmla="*/ 2147483647 w 1251"/>
              <a:gd name="T45" fmla="*/ 2147483647 h 1629"/>
              <a:gd name="T46" fmla="*/ 2147483647 w 1251"/>
              <a:gd name="T47" fmla="*/ 2147483647 h 1629"/>
              <a:gd name="T48" fmla="*/ 2147483647 w 1251"/>
              <a:gd name="T49" fmla="*/ 2147483647 h 1629"/>
              <a:gd name="T50" fmla="*/ 2147483647 w 1251"/>
              <a:gd name="T51" fmla="*/ 2147483647 h 1629"/>
              <a:gd name="T52" fmla="*/ 2147483647 w 1251"/>
              <a:gd name="T53" fmla="*/ 2147483647 h 1629"/>
              <a:gd name="T54" fmla="*/ 2147483647 w 1251"/>
              <a:gd name="T55" fmla="*/ 2147483647 h 1629"/>
              <a:gd name="T56" fmla="*/ 2147483647 w 1251"/>
              <a:gd name="T57" fmla="*/ 2147483647 h 1629"/>
              <a:gd name="T58" fmla="*/ 2147483647 w 1251"/>
              <a:gd name="T59" fmla="*/ 2147483647 h 1629"/>
              <a:gd name="T60" fmla="*/ 2147483647 w 1251"/>
              <a:gd name="T61" fmla="*/ 2147483647 h 1629"/>
              <a:gd name="T62" fmla="*/ 2147483647 w 1251"/>
              <a:gd name="T63" fmla="*/ 2147483647 h 1629"/>
              <a:gd name="T64" fmla="*/ 2147483647 w 1251"/>
              <a:gd name="T65" fmla="*/ 2147483647 h 1629"/>
              <a:gd name="T66" fmla="*/ 2147483647 w 1251"/>
              <a:gd name="T67" fmla="*/ 2147483647 h 1629"/>
              <a:gd name="T68" fmla="*/ 2147483647 w 1251"/>
              <a:gd name="T69" fmla="*/ 2147483647 h 1629"/>
              <a:gd name="T70" fmla="*/ 2147483647 w 1251"/>
              <a:gd name="T71" fmla="*/ 2147483647 h 1629"/>
              <a:gd name="T72" fmla="*/ 2147483647 w 1251"/>
              <a:gd name="T73" fmla="*/ 2147483647 h 1629"/>
              <a:gd name="T74" fmla="*/ 2147483647 w 1251"/>
              <a:gd name="T75" fmla="*/ 2147483647 h 1629"/>
              <a:gd name="T76" fmla="*/ 2147483647 w 1251"/>
              <a:gd name="T77" fmla="*/ 2147483647 h 1629"/>
              <a:gd name="T78" fmla="*/ 2147483647 w 1251"/>
              <a:gd name="T79" fmla="*/ 2147483647 h 1629"/>
              <a:gd name="T80" fmla="*/ 2147483647 w 1251"/>
              <a:gd name="T81" fmla="*/ 2147483647 h 1629"/>
              <a:gd name="T82" fmla="*/ 2147483647 w 1251"/>
              <a:gd name="T83" fmla="*/ 2147483647 h 1629"/>
              <a:gd name="T84" fmla="*/ 2147483647 w 1251"/>
              <a:gd name="T85" fmla="*/ 2147483647 h 1629"/>
              <a:gd name="T86" fmla="*/ 2147483647 w 1251"/>
              <a:gd name="T87" fmla="*/ 2147483647 h 1629"/>
              <a:gd name="T88" fmla="*/ 2147483647 w 1251"/>
              <a:gd name="T89" fmla="*/ 2147483647 h 1629"/>
              <a:gd name="T90" fmla="*/ 2147483647 w 1251"/>
              <a:gd name="T91" fmla="*/ 2147483647 h 1629"/>
              <a:gd name="T92" fmla="*/ 2147483647 w 1251"/>
              <a:gd name="T93" fmla="*/ 2147483647 h 1629"/>
              <a:gd name="T94" fmla="*/ 2147483647 w 1251"/>
              <a:gd name="T95" fmla="*/ 2147483647 h 1629"/>
              <a:gd name="T96" fmla="*/ 2147483647 w 1251"/>
              <a:gd name="T97" fmla="*/ 2147483647 h 1629"/>
              <a:gd name="T98" fmla="*/ 2147483647 w 1251"/>
              <a:gd name="T99" fmla="*/ 2147483647 h 1629"/>
              <a:gd name="T100" fmla="*/ 2147483647 w 1251"/>
              <a:gd name="T101" fmla="*/ 2147483647 h 1629"/>
              <a:gd name="T102" fmla="*/ 2147483647 w 1251"/>
              <a:gd name="T103" fmla="*/ 2147483647 h 1629"/>
              <a:gd name="T104" fmla="*/ 2147483647 w 1251"/>
              <a:gd name="T105" fmla="*/ 2147483647 h 1629"/>
              <a:gd name="T106" fmla="*/ 2147483647 w 1251"/>
              <a:gd name="T107" fmla="*/ 2147483647 h 1629"/>
              <a:gd name="T108" fmla="*/ 2147483647 w 1251"/>
              <a:gd name="T109" fmla="*/ 2147483647 h 1629"/>
              <a:gd name="T110" fmla="*/ 2147483647 w 1251"/>
              <a:gd name="T111" fmla="*/ 2147483647 h 1629"/>
              <a:gd name="T112" fmla="*/ 2147483647 w 1251"/>
              <a:gd name="T113" fmla="*/ 2147483647 h 1629"/>
              <a:gd name="T114" fmla="*/ 2147483647 w 1251"/>
              <a:gd name="T115" fmla="*/ 2147483647 h 1629"/>
              <a:gd name="T116" fmla="*/ 2147483647 w 1251"/>
              <a:gd name="T117" fmla="*/ 2147483647 h 1629"/>
              <a:gd name="T118" fmla="*/ 2147483647 w 1251"/>
              <a:gd name="T119" fmla="*/ 2147483647 h 1629"/>
              <a:gd name="T120" fmla="*/ 2147483647 w 1251"/>
              <a:gd name="T121" fmla="*/ 2147483647 h 1629"/>
              <a:gd name="T122" fmla="*/ 2147483647 w 1251"/>
              <a:gd name="T123" fmla="*/ 2147483647 h 1629"/>
              <a:gd name="T124" fmla="*/ 2147483647 w 1251"/>
              <a:gd name="T125" fmla="*/ 2147483647 h 16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1" h="1629">
                <a:moveTo>
                  <a:pt x="597" y="331"/>
                </a:moveTo>
                <a:lnTo>
                  <a:pt x="579" y="313"/>
                </a:lnTo>
                <a:lnTo>
                  <a:pt x="577" y="302"/>
                </a:lnTo>
                <a:lnTo>
                  <a:pt x="584" y="292"/>
                </a:lnTo>
                <a:lnTo>
                  <a:pt x="596" y="298"/>
                </a:lnTo>
                <a:lnTo>
                  <a:pt x="599" y="321"/>
                </a:lnTo>
                <a:lnTo>
                  <a:pt x="597" y="331"/>
                </a:lnTo>
                <a:close/>
                <a:moveTo>
                  <a:pt x="527" y="401"/>
                </a:moveTo>
                <a:lnTo>
                  <a:pt x="520" y="398"/>
                </a:lnTo>
                <a:lnTo>
                  <a:pt x="526" y="390"/>
                </a:lnTo>
                <a:lnTo>
                  <a:pt x="521" y="383"/>
                </a:lnTo>
                <a:lnTo>
                  <a:pt x="509" y="396"/>
                </a:lnTo>
                <a:lnTo>
                  <a:pt x="514" y="382"/>
                </a:lnTo>
                <a:lnTo>
                  <a:pt x="501" y="379"/>
                </a:lnTo>
                <a:lnTo>
                  <a:pt x="503" y="359"/>
                </a:lnTo>
                <a:lnTo>
                  <a:pt x="537" y="360"/>
                </a:lnTo>
                <a:lnTo>
                  <a:pt x="543" y="375"/>
                </a:lnTo>
                <a:lnTo>
                  <a:pt x="542" y="386"/>
                </a:lnTo>
                <a:lnTo>
                  <a:pt x="543" y="391"/>
                </a:lnTo>
                <a:lnTo>
                  <a:pt x="557" y="377"/>
                </a:lnTo>
                <a:lnTo>
                  <a:pt x="566" y="387"/>
                </a:lnTo>
                <a:lnTo>
                  <a:pt x="564" y="397"/>
                </a:lnTo>
                <a:lnTo>
                  <a:pt x="581" y="403"/>
                </a:lnTo>
                <a:lnTo>
                  <a:pt x="580" y="410"/>
                </a:lnTo>
                <a:lnTo>
                  <a:pt x="587" y="412"/>
                </a:lnTo>
                <a:lnTo>
                  <a:pt x="582" y="423"/>
                </a:lnTo>
                <a:lnTo>
                  <a:pt x="583" y="432"/>
                </a:lnTo>
                <a:lnTo>
                  <a:pt x="595" y="449"/>
                </a:lnTo>
                <a:lnTo>
                  <a:pt x="594" y="460"/>
                </a:lnTo>
                <a:lnTo>
                  <a:pt x="581" y="468"/>
                </a:lnTo>
                <a:lnTo>
                  <a:pt x="572" y="461"/>
                </a:lnTo>
                <a:lnTo>
                  <a:pt x="565" y="439"/>
                </a:lnTo>
                <a:lnTo>
                  <a:pt x="543" y="437"/>
                </a:lnTo>
                <a:lnTo>
                  <a:pt x="541" y="427"/>
                </a:lnTo>
                <a:lnTo>
                  <a:pt x="517" y="435"/>
                </a:lnTo>
                <a:lnTo>
                  <a:pt x="509" y="417"/>
                </a:lnTo>
                <a:lnTo>
                  <a:pt x="530" y="419"/>
                </a:lnTo>
                <a:lnTo>
                  <a:pt x="532" y="410"/>
                </a:lnTo>
                <a:lnTo>
                  <a:pt x="523" y="409"/>
                </a:lnTo>
                <a:lnTo>
                  <a:pt x="533" y="402"/>
                </a:lnTo>
                <a:lnTo>
                  <a:pt x="527" y="401"/>
                </a:lnTo>
                <a:close/>
                <a:moveTo>
                  <a:pt x="780" y="378"/>
                </a:moveTo>
                <a:lnTo>
                  <a:pt x="791" y="381"/>
                </a:lnTo>
                <a:lnTo>
                  <a:pt x="773" y="390"/>
                </a:lnTo>
                <a:lnTo>
                  <a:pt x="780" y="378"/>
                </a:lnTo>
                <a:close/>
                <a:moveTo>
                  <a:pt x="624" y="467"/>
                </a:moveTo>
                <a:lnTo>
                  <a:pt x="612" y="451"/>
                </a:lnTo>
                <a:lnTo>
                  <a:pt x="625" y="444"/>
                </a:lnTo>
                <a:lnTo>
                  <a:pt x="608" y="432"/>
                </a:lnTo>
                <a:lnTo>
                  <a:pt x="603" y="419"/>
                </a:lnTo>
                <a:lnTo>
                  <a:pt x="609" y="415"/>
                </a:lnTo>
                <a:lnTo>
                  <a:pt x="603" y="399"/>
                </a:lnTo>
                <a:lnTo>
                  <a:pt x="622" y="400"/>
                </a:lnTo>
                <a:lnTo>
                  <a:pt x="653" y="428"/>
                </a:lnTo>
                <a:lnTo>
                  <a:pt x="645" y="437"/>
                </a:lnTo>
                <a:lnTo>
                  <a:pt x="653" y="446"/>
                </a:lnTo>
                <a:lnTo>
                  <a:pt x="649" y="456"/>
                </a:lnTo>
                <a:lnTo>
                  <a:pt x="624" y="467"/>
                </a:lnTo>
                <a:close/>
                <a:moveTo>
                  <a:pt x="439" y="405"/>
                </a:moveTo>
                <a:lnTo>
                  <a:pt x="449" y="419"/>
                </a:lnTo>
                <a:lnTo>
                  <a:pt x="447" y="432"/>
                </a:lnTo>
                <a:lnTo>
                  <a:pt x="391" y="430"/>
                </a:lnTo>
                <a:lnTo>
                  <a:pt x="425" y="403"/>
                </a:lnTo>
                <a:lnTo>
                  <a:pt x="439" y="405"/>
                </a:lnTo>
                <a:close/>
                <a:moveTo>
                  <a:pt x="539" y="435"/>
                </a:moveTo>
                <a:lnTo>
                  <a:pt x="541" y="439"/>
                </a:lnTo>
                <a:lnTo>
                  <a:pt x="537" y="445"/>
                </a:lnTo>
                <a:lnTo>
                  <a:pt x="534" y="442"/>
                </a:lnTo>
                <a:lnTo>
                  <a:pt x="539" y="435"/>
                </a:lnTo>
                <a:close/>
                <a:moveTo>
                  <a:pt x="439" y="446"/>
                </a:moveTo>
                <a:lnTo>
                  <a:pt x="444" y="449"/>
                </a:lnTo>
                <a:lnTo>
                  <a:pt x="443" y="456"/>
                </a:lnTo>
                <a:lnTo>
                  <a:pt x="426" y="463"/>
                </a:lnTo>
                <a:lnTo>
                  <a:pt x="437" y="468"/>
                </a:lnTo>
                <a:lnTo>
                  <a:pt x="437" y="483"/>
                </a:lnTo>
                <a:lnTo>
                  <a:pt x="426" y="492"/>
                </a:lnTo>
                <a:lnTo>
                  <a:pt x="405" y="496"/>
                </a:lnTo>
                <a:lnTo>
                  <a:pt x="393" y="485"/>
                </a:lnTo>
                <a:lnTo>
                  <a:pt x="391" y="466"/>
                </a:lnTo>
                <a:lnTo>
                  <a:pt x="406" y="452"/>
                </a:lnTo>
                <a:lnTo>
                  <a:pt x="439" y="446"/>
                </a:lnTo>
                <a:close/>
                <a:moveTo>
                  <a:pt x="379" y="473"/>
                </a:moveTo>
                <a:lnTo>
                  <a:pt x="366" y="456"/>
                </a:lnTo>
                <a:lnTo>
                  <a:pt x="378" y="449"/>
                </a:lnTo>
                <a:lnTo>
                  <a:pt x="388" y="466"/>
                </a:lnTo>
                <a:lnTo>
                  <a:pt x="379" y="473"/>
                </a:lnTo>
                <a:close/>
                <a:moveTo>
                  <a:pt x="557" y="460"/>
                </a:moveTo>
                <a:lnTo>
                  <a:pt x="567" y="472"/>
                </a:lnTo>
                <a:lnTo>
                  <a:pt x="551" y="475"/>
                </a:lnTo>
                <a:lnTo>
                  <a:pt x="545" y="464"/>
                </a:lnTo>
                <a:lnTo>
                  <a:pt x="557" y="460"/>
                </a:lnTo>
                <a:close/>
                <a:moveTo>
                  <a:pt x="677" y="473"/>
                </a:moveTo>
                <a:lnTo>
                  <a:pt x="671" y="491"/>
                </a:lnTo>
                <a:lnTo>
                  <a:pt x="639" y="489"/>
                </a:lnTo>
                <a:lnTo>
                  <a:pt x="632" y="480"/>
                </a:lnTo>
                <a:lnTo>
                  <a:pt x="644" y="466"/>
                </a:lnTo>
                <a:lnTo>
                  <a:pt x="677" y="473"/>
                </a:lnTo>
                <a:close/>
                <a:moveTo>
                  <a:pt x="500" y="470"/>
                </a:moveTo>
                <a:lnTo>
                  <a:pt x="519" y="504"/>
                </a:lnTo>
                <a:lnTo>
                  <a:pt x="512" y="511"/>
                </a:lnTo>
                <a:lnTo>
                  <a:pt x="501" y="499"/>
                </a:lnTo>
                <a:lnTo>
                  <a:pt x="494" y="472"/>
                </a:lnTo>
                <a:lnTo>
                  <a:pt x="500" y="470"/>
                </a:lnTo>
                <a:close/>
                <a:moveTo>
                  <a:pt x="717" y="506"/>
                </a:moveTo>
                <a:lnTo>
                  <a:pt x="706" y="495"/>
                </a:lnTo>
                <a:lnTo>
                  <a:pt x="705" y="482"/>
                </a:lnTo>
                <a:lnTo>
                  <a:pt x="716" y="478"/>
                </a:lnTo>
                <a:lnTo>
                  <a:pt x="726" y="489"/>
                </a:lnTo>
                <a:lnTo>
                  <a:pt x="726" y="500"/>
                </a:lnTo>
                <a:lnTo>
                  <a:pt x="717" y="506"/>
                </a:lnTo>
                <a:close/>
                <a:moveTo>
                  <a:pt x="789" y="481"/>
                </a:moveTo>
                <a:lnTo>
                  <a:pt x="795" y="487"/>
                </a:lnTo>
                <a:lnTo>
                  <a:pt x="791" y="490"/>
                </a:lnTo>
                <a:lnTo>
                  <a:pt x="785" y="484"/>
                </a:lnTo>
                <a:lnTo>
                  <a:pt x="789" y="481"/>
                </a:lnTo>
                <a:close/>
                <a:moveTo>
                  <a:pt x="278" y="545"/>
                </a:moveTo>
                <a:lnTo>
                  <a:pt x="309" y="498"/>
                </a:lnTo>
                <a:lnTo>
                  <a:pt x="342" y="498"/>
                </a:lnTo>
                <a:lnTo>
                  <a:pt x="344" y="494"/>
                </a:lnTo>
                <a:lnTo>
                  <a:pt x="337" y="490"/>
                </a:lnTo>
                <a:lnTo>
                  <a:pt x="347" y="483"/>
                </a:lnTo>
                <a:lnTo>
                  <a:pt x="363" y="499"/>
                </a:lnTo>
                <a:lnTo>
                  <a:pt x="350" y="507"/>
                </a:lnTo>
                <a:lnTo>
                  <a:pt x="350" y="516"/>
                </a:lnTo>
                <a:lnTo>
                  <a:pt x="357" y="522"/>
                </a:lnTo>
                <a:lnTo>
                  <a:pt x="349" y="523"/>
                </a:lnTo>
                <a:lnTo>
                  <a:pt x="355" y="537"/>
                </a:lnTo>
                <a:lnTo>
                  <a:pt x="339" y="547"/>
                </a:lnTo>
                <a:lnTo>
                  <a:pt x="340" y="559"/>
                </a:lnTo>
                <a:lnTo>
                  <a:pt x="338" y="562"/>
                </a:lnTo>
                <a:lnTo>
                  <a:pt x="325" y="555"/>
                </a:lnTo>
                <a:lnTo>
                  <a:pt x="329" y="533"/>
                </a:lnTo>
                <a:lnTo>
                  <a:pt x="321" y="533"/>
                </a:lnTo>
                <a:lnTo>
                  <a:pt x="318" y="536"/>
                </a:lnTo>
                <a:lnTo>
                  <a:pt x="321" y="545"/>
                </a:lnTo>
                <a:lnTo>
                  <a:pt x="311" y="549"/>
                </a:lnTo>
                <a:lnTo>
                  <a:pt x="316" y="553"/>
                </a:lnTo>
                <a:lnTo>
                  <a:pt x="316" y="562"/>
                </a:lnTo>
                <a:lnTo>
                  <a:pt x="310" y="574"/>
                </a:lnTo>
                <a:lnTo>
                  <a:pt x="302" y="562"/>
                </a:lnTo>
                <a:lnTo>
                  <a:pt x="303" y="569"/>
                </a:lnTo>
                <a:lnTo>
                  <a:pt x="300" y="572"/>
                </a:lnTo>
                <a:lnTo>
                  <a:pt x="304" y="581"/>
                </a:lnTo>
                <a:lnTo>
                  <a:pt x="298" y="588"/>
                </a:lnTo>
                <a:lnTo>
                  <a:pt x="291" y="590"/>
                </a:lnTo>
                <a:lnTo>
                  <a:pt x="291" y="579"/>
                </a:lnTo>
                <a:lnTo>
                  <a:pt x="285" y="568"/>
                </a:lnTo>
                <a:lnTo>
                  <a:pt x="283" y="571"/>
                </a:lnTo>
                <a:lnTo>
                  <a:pt x="283" y="583"/>
                </a:lnTo>
                <a:lnTo>
                  <a:pt x="267" y="577"/>
                </a:lnTo>
                <a:lnTo>
                  <a:pt x="261" y="583"/>
                </a:lnTo>
                <a:lnTo>
                  <a:pt x="258" y="581"/>
                </a:lnTo>
                <a:lnTo>
                  <a:pt x="262" y="573"/>
                </a:lnTo>
                <a:lnTo>
                  <a:pt x="259" y="572"/>
                </a:lnTo>
                <a:lnTo>
                  <a:pt x="261" y="570"/>
                </a:lnTo>
                <a:lnTo>
                  <a:pt x="254" y="574"/>
                </a:lnTo>
                <a:lnTo>
                  <a:pt x="260" y="559"/>
                </a:lnTo>
                <a:lnTo>
                  <a:pt x="278" y="545"/>
                </a:lnTo>
                <a:close/>
                <a:moveTo>
                  <a:pt x="706" y="502"/>
                </a:moveTo>
                <a:lnTo>
                  <a:pt x="712" y="506"/>
                </a:lnTo>
                <a:lnTo>
                  <a:pt x="705" y="508"/>
                </a:lnTo>
                <a:lnTo>
                  <a:pt x="704" y="504"/>
                </a:lnTo>
                <a:lnTo>
                  <a:pt x="706" y="502"/>
                </a:lnTo>
                <a:close/>
                <a:moveTo>
                  <a:pt x="381" y="537"/>
                </a:moveTo>
                <a:lnTo>
                  <a:pt x="369" y="533"/>
                </a:lnTo>
                <a:lnTo>
                  <a:pt x="384" y="525"/>
                </a:lnTo>
                <a:lnTo>
                  <a:pt x="390" y="533"/>
                </a:lnTo>
                <a:lnTo>
                  <a:pt x="381" y="537"/>
                </a:lnTo>
                <a:close/>
                <a:moveTo>
                  <a:pt x="722" y="551"/>
                </a:moveTo>
                <a:lnTo>
                  <a:pt x="713" y="534"/>
                </a:lnTo>
                <a:lnTo>
                  <a:pt x="724" y="530"/>
                </a:lnTo>
                <a:lnTo>
                  <a:pt x="727" y="535"/>
                </a:lnTo>
                <a:lnTo>
                  <a:pt x="724" y="544"/>
                </a:lnTo>
                <a:lnTo>
                  <a:pt x="727" y="549"/>
                </a:lnTo>
                <a:lnTo>
                  <a:pt x="722" y="551"/>
                </a:lnTo>
                <a:close/>
                <a:moveTo>
                  <a:pt x="879" y="572"/>
                </a:moveTo>
                <a:lnTo>
                  <a:pt x="875" y="582"/>
                </a:lnTo>
                <a:lnTo>
                  <a:pt x="879" y="589"/>
                </a:lnTo>
                <a:lnTo>
                  <a:pt x="867" y="586"/>
                </a:lnTo>
                <a:lnTo>
                  <a:pt x="879" y="572"/>
                </a:lnTo>
                <a:close/>
                <a:moveTo>
                  <a:pt x="331" y="572"/>
                </a:moveTo>
                <a:lnTo>
                  <a:pt x="333" y="574"/>
                </a:lnTo>
                <a:lnTo>
                  <a:pt x="331" y="581"/>
                </a:lnTo>
                <a:lnTo>
                  <a:pt x="321" y="605"/>
                </a:lnTo>
                <a:lnTo>
                  <a:pt x="306" y="602"/>
                </a:lnTo>
                <a:lnTo>
                  <a:pt x="331" y="572"/>
                </a:lnTo>
                <a:close/>
                <a:moveTo>
                  <a:pt x="659" y="581"/>
                </a:moveTo>
                <a:lnTo>
                  <a:pt x="660" y="593"/>
                </a:lnTo>
                <a:lnTo>
                  <a:pt x="654" y="593"/>
                </a:lnTo>
                <a:lnTo>
                  <a:pt x="652" y="583"/>
                </a:lnTo>
                <a:lnTo>
                  <a:pt x="659" y="581"/>
                </a:lnTo>
                <a:close/>
                <a:moveTo>
                  <a:pt x="285" y="584"/>
                </a:moveTo>
                <a:lnTo>
                  <a:pt x="283" y="594"/>
                </a:lnTo>
                <a:lnTo>
                  <a:pt x="278" y="593"/>
                </a:lnTo>
                <a:lnTo>
                  <a:pt x="285" y="584"/>
                </a:lnTo>
                <a:close/>
                <a:moveTo>
                  <a:pt x="637" y="602"/>
                </a:moveTo>
                <a:lnTo>
                  <a:pt x="625" y="616"/>
                </a:lnTo>
                <a:lnTo>
                  <a:pt x="622" y="608"/>
                </a:lnTo>
                <a:lnTo>
                  <a:pt x="637" y="602"/>
                </a:lnTo>
                <a:close/>
                <a:moveTo>
                  <a:pt x="618" y="656"/>
                </a:moveTo>
                <a:lnTo>
                  <a:pt x="619" y="658"/>
                </a:lnTo>
                <a:lnTo>
                  <a:pt x="617" y="662"/>
                </a:lnTo>
                <a:lnTo>
                  <a:pt x="611" y="663"/>
                </a:lnTo>
                <a:lnTo>
                  <a:pt x="618" y="656"/>
                </a:lnTo>
                <a:close/>
                <a:moveTo>
                  <a:pt x="356" y="704"/>
                </a:moveTo>
                <a:lnTo>
                  <a:pt x="363" y="712"/>
                </a:lnTo>
                <a:lnTo>
                  <a:pt x="361" y="718"/>
                </a:lnTo>
                <a:lnTo>
                  <a:pt x="310" y="756"/>
                </a:lnTo>
                <a:lnTo>
                  <a:pt x="307" y="769"/>
                </a:lnTo>
                <a:lnTo>
                  <a:pt x="300" y="775"/>
                </a:lnTo>
                <a:lnTo>
                  <a:pt x="293" y="773"/>
                </a:lnTo>
                <a:lnTo>
                  <a:pt x="295" y="779"/>
                </a:lnTo>
                <a:lnTo>
                  <a:pt x="291" y="788"/>
                </a:lnTo>
                <a:lnTo>
                  <a:pt x="292" y="800"/>
                </a:lnTo>
                <a:lnTo>
                  <a:pt x="288" y="809"/>
                </a:lnTo>
                <a:lnTo>
                  <a:pt x="273" y="810"/>
                </a:lnTo>
                <a:lnTo>
                  <a:pt x="258" y="826"/>
                </a:lnTo>
                <a:lnTo>
                  <a:pt x="251" y="825"/>
                </a:lnTo>
                <a:lnTo>
                  <a:pt x="241" y="801"/>
                </a:lnTo>
                <a:lnTo>
                  <a:pt x="227" y="787"/>
                </a:lnTo>
                <a:lnTo>
                  <a:pt x="212" y="787"/>
                </a:lnTo>
                <a:lnTo>
                  <a:pt x="226" y="759"/>
                </a:lnTo>
                <a:lnTo>
                  <a:pt x="226" y="747"/>
                </a:lnTo>
                <a:lnTo>
                  <a:pt x="234" y="742"/>
                </a:lnTo>
                <a:lnTo>
                  <a:pt x="228" y="735"/>
                </a:lnTo>
                <a:lnTo>
                  <a:pt x="243" y="701"/>
                </a:lnTo>
                <a:lnTo>
                  <a:pt x="237" y="695"/>
                </a:lnTo>
                <a:lnTo>
                  <a:pt x="230" y="671"/>
                </a:lnTo>
                <a:lnTo>
                  <a:pt x="276" y="660"/>
                </a:lnTo>
                <a:lnTo>
                  <a:pt x="303" y="677"/>
                </a:lnTo>
                <a:lnTo>
                  <a:pt x="300" y="687"/>
                </a:lnTo>
                <a:lnTo>
                  <a:pt x="304" y="677"/>
                </a:lnTo>
                <a:lnTo>
                  <a:pt x="310" y="678"/>
                </a:lnTo>
                <a:lnTo>
                  <a:pt x="309" y="689"/>
                </a:lnTo>
                <a:lnTo>
                  <a:pt x="316" y="677"/>
                </a:lnTo>
                <a:lnTo>
                  <a:pt x="333" y="677"/>
                </a:lnTo>
                <a:lnTo>
                  <a:pt x="356" y="704"/>
                </a:lnTo>
                <a:close/>
                <a:moveTo>
                  <a:pt x="614" y="684"/>
                </a:moveTo>
                <a:lnTo>
                  <a:pt x="603" y="697"/>
                </a:lnTo>
                <a:lnTo>
                  <a:pt x="588" y="694"/>
                </a:lnTo>
                <a:lnTo>
                  <a:pt x="614" y="684"/>
                </a:lnTo>
                <a:close/>
                <a:moveTo>
                  <a:pt x="853" y="701"/>
                </a:moveTo>
                <a:lnTo>
                  <a:pt x="900" y="711"/>
                </a:lnTo>
                <a:lnTo>
                  <a:pt x="920" y="744"/>
                </a:lnTo>
                <a:lnTo>
                  <a:pt x="870" y="750"/>
                </a:lnTo>
                <a:lnTo>
                  <a:pt x="864" y="745"/>
                </a:lnTo>
                <a:lnTo>
                  <a:pt x="861" y="728"/>
                </a:lnTo>
                <a:lnTo>
                  <a:pt x="851" y="722"/>
                </a:lnTo>
                <a:lnTo>
                  <a:pt x="853" y="701"/>
                </a:lnTo>
                <a:close/>
                <a:moveTo>
                  <a:pt x="626" y="730"/>
                </a:moveTo>
                <a:lnTo>
                  <a:pt x="629" y="735"/>
                </a:lnTo>
                <a:lnTo>
                  <a:pt x="628" y="741"/>
                </a:lnTo>
                <a:lnTo>
                  <a:pt x="621" y="736"/>
                </a:lnTo>
                <a:lnTo>
                  <a:pt x="626" y="730"/>
                </a:lnTo>
                <a:close/>
                <a:moveTo>
                  <a:pt x="627" y="744"/>
                </a:moveTo>
                <a:lnTo>
                  <a:pt x="626" y="752"/>
                </a:lnTo>
                <a:lnTo>
                  <a:pt x="622" y="749"/>
                </a:lnTo>
                <a:lnTo>
                  <a:pt x="627" y="744"/>
                </a:lnTo>
                <a:close/>
                <a:moveTo>
                  <a:pt x="574" y="845"/>
                </a:moveTo>
                <a:lnTo>
                  <a:pt x="577" y="854"/>
                </a:lnTo>
                <a:lnTo>
                  <a:pt x="571" y="849"/>
                </a:lnTo>
                <a:lnTo>
                  <a:pt x="574" y="845"/>
                </a:lnTo>
                <a:close/>
                <a:moveTo>
                  <a:pt x="867" y="883"/>
                </a:moveTo>
                <a:lnTo>
                  <a:pt x="873" y="885"/>
                </a:lnTo>
                <a:lnTo>
                  <a:pt x="863" y="888"/>
                </a:lnTo>
                <a:lnTo>
                  <a:pt x="863" y="893"/>
                </a:lnTo>
                <a:lnTo>
                  <a:pt x="852" y="886"/>
                </a:lnTo>
                <a:lnTo>
                  <a:pt x="867" y="883"/>
                </a:lnTo>
                <a:close/>
                <a:moveTo>
                  <a:pt x="890" y="884"/>
                </a:moveTo>
                <a:lnTo>
                  <a:pt x="892" y="888"/>
                </a:lnTo>
                <a:lnTo>
                  <a:pt x="879" y="894"/>
                </a:lnTo>
                <a:lnTo>
                  <a:pt x="890" y="884"/>
                </a:lnTo>
                <a:close/>
                <a:moveTo>
                  <a:pt x="635" y="892"/>
                </a:moveTo>
                <a:lnTo>
                  <a:pt x="634" y="899"/>
                </a:lnTo>
                <a:lnTo>
                  <a:pt x="626" y="890"/>
                </a:lnTo>
                <a:lnTo>
                  <a:pt x="635" y="892"/>
                </a:lnTo>
                <a:close/>
                <a:moveTo>
                  <a:pt x="886" y="897"/>
                </a:moveTo>
                <a:lnTo>
                  <a:pt x="889" y="901"/>
                </a:lnTo>
                <a:lnTo>
                  <a:pt x="882" y="915"/>
                </a:lnTo>
                <a:lnTo>
                  <a:pt x="872" y="918"/>
                </a:lnTo>
                <a:lnTo>
                  <a:pt x="886" y="897"/>
                </a:lnTo>
                <a:close/>
                <a:moveTo>
                  <a:pt x="579" y="908"/>
                </a:moveTo>
                <a:lnTo>
                  <a:pt x="580" y="915"/>
                </a:lnTo>
                <a:lnTo>
                  <a:pt x="577" y="912"/>
                </a:lnTo>
                <a:lnTo>
                  <a:pt x="579" y="908"/>
                </a:lnTo>
                <a:close/>
                <a:moveTo>
                  <a:pt x="880" y="935"/>
                </a:moveTo>
                <a:lnTo>
                  <a:pt x="879" y="932"/>
                </a:lnTo>
                <a:lnTo>
                  <a:pt x="882" y="930"/>
                </a:lnTo>
                <a:lnTo>
                  <a:pt x="879" y="927"/>
                </a:lnTo>
                <a:lnTo>
                  <a:pt x="885" y="928"/>
                </a:lnTo>
                <a:lnTo>
                  <a:pt x="880" y="935"/>
                </a:lnTo>
                <a:close/>
                <a:moveTo>
                  <a:pt x="514" y="930"/>
                </a:moveTo>
                <a:lnTo>
                  <a:pt x="518" y="934"/>
                </a:lnTo>
                <a:lnTo>
                  <a:pt x="516" y="937"/>
                </a:lnTo>
                <a:lnTo>
                  <a:pt x="508" y="931"/>
                </a:lnTo>
                <a:lnTo>
                  <a:pt x="514" y="930"/>
                </a:lnTo>
                <a:close/>
                <a:moveTo>
                  <a:pt x="876" y="938"/>
                </a:moveTo>
                <a:lnTo>
                  <a:pt x="880" y="942"/>
                </a:lnTo>
                <a:lnTo>
                  <a:pt x="876" y="945"/>
                </a:lnTo>
                <a:lnTo>
                  <a:pt x="876" y="938"/>
                </a:lnTo>
                <a:close/>
                <a:moveTo>
                  <a:pt x="466" y="972"/>
                </a:moveTo>
                <a:lnTo>
                  <a:pt x="465" y="965"/>
                </a:lnTo>
                <a:lnTo>
                  <a:pt x="467" y="965"/>
                </a:lnTo>
                <a:lnTo>
                  <a:pt x="468" y="969"/>
                </a:lnTo>
                <a:lnTo>
                  <a:pt x="466" y="972"/>
                </a:lnTo>
                <a:close/>
                <a:moveTo>
                  <a:pt x="808" y="1024"/>
                </a:moveTo>
                <a:lnTo>
                  <a:pt x="811" y="1027"/>
                </a:lnTo>
                <a:lnTo>
                  <a:pt x="811" y="1031"/>
                </a:lnTo>
                <a:lnTo>
                  <a:pt x="818" y="1034"/>
                </a:lnTo>
                <a:lnTo>
                  <a:pt x="816" y="1037"/>
                </a:lnTo>
                <a:lnTo>
                  <a:pt x="805" y="1033"/>
                </a:lnTo>
                <a:lnTo>
                  <a:pt x="805" y="1028"/>
                </a:lnTo>
                <a:lnTo>
                  <a:pt x="800" y="1019"/>
                </a:lnTo>
                <a:lnTo>
                  <a:pt x="808" y="1024"/>
                </a:lnTo>
                <a:close/>
                <a:moveTo>
                  <a:pt x="794" y="1024"/>
                </a:moveTo>
                <a:lnTo>
                  <a:pt x="799" y="1035"/>
                </a:lnTo>
                <a:lnTo>
                  <a:pt x="797" y="1040"/>
                </a:lnTo>
                <a:lnTo>
                  <a:pt x="791" y="1032"/>
                </a:lnTo>
                <a:lnTo>
                  <a:pt x="791" y="1025"/>
                </a:lnTo>
                <a:lnTo>
                  <a:pt x="794" y="1024"/>
                </a:lnTo>
                <a:close/>
                <a:moveTo>
                  <a:pt x="774" y="1068"/>
                </a:moveTo>
                <a:lnTo>
                  <a:pt x="778" y="1034"/>
                </a:lnTo>
                <a:lnTo>
                  <a:pt x="785" y="1026"/>
                </a:lnTo>
                <a:lnTo>
                  <a:pt x="785" y="1031"/>
                </a:lnTo>
                <a:lnTo>
                  <a:pt x="791" y="1032"/>
                </a:lnTo>
                <a:lnTo>
                  <a:pt x="792" y="1037"/>
                </a:lnTo>
                <a:lnTo>
                  <a:pt x="788" y="1040"/>
                </a:lnTo>
                <a:lnTo>
                  <a:pt x="794" y="1051"/>
                </a:lnTo>
                <a:lnTo>
                  <a:pt x="799" y="1042"/>
                </a:lnTo>
                <a:lnTo>
                  <a:pt x="805" y="1051"/>
                </a:lnTo>
                <a:lnTo>
                  <a:pt x="815" y="1054"/>
                </a:lnTo>
                <a:lnTo>
                  <a:pt x="818" y="1060"/>
                </a:lnTo>
                <a:lnTo>
                  <a:pt x="838" y="1075"/>
                </a:lnTo>
                <a:lnTo>
                  <a:pt x="841" y="1087"/>
                </a:lnTo>
                <a:lnTo>
                  <a:pt x="835" y="1091"/>
                </a:lnTo>
                <a:lnTo>
                  <a:pt x="850" y="1091"/>
                </a:lnTo>
                <a:lnTo>
                  <a:pt x="851" y="1087"/>
                </a:lnTo>
                <a:lnTo>
                  <a:pt x="861" y="1098"/>
                </a:lnTo>
                <a:lnTo>
                  <a:pt x="848" y="1109"/>
                </a:lnTo>
                <a:lnTo>
                  <a:pt x="829" y="1101"/>
                </a:lnTo>
                <a:lnTo>
                  <a:pt x="830" y="1094"/>
                </a:lnTo>
                <a:lnTo>
                  <a:pt x="820" y="1093"/>
                </a:lnTo>
                <a:lnTo>
                  <a:pt x="822" y="1087"/>
                </a:lnTo>
                <a:lnTo>
                  <a:pt x="820" y="1085"/>
                </a:lnTo>
                <a:lnTo>
                  <a:pt x="813" y="1088"/>
                </a:lnTo>
                <a:lnTo>
                  <a:pt x="811" y="1091"/>
                </a:lnTo>
                <a:lnTo>
                  <a:pt x="812" y="1098"/>
                </a:lnTo>
                <a:lnTo>
                  <a:pt x="803" y="1104"/>
                </a:lnTo>
                <a:lnTo>
                  <a:pt x="799" y="1112"/>
                </a:lnTo>
                <a:lnTo>
                  <a:pt x="786" y="1119"/>
                </a:lnTo>
                <a:lnTo>
                  <a:pt x="782" y="1100"/>
                </a:lnTo>
                <a:lnTo>
                  <a:pt x="761" y="1103"/>
                </a:lnTo>
                <a:lnTo>
                  <a:pt x="766" y="1094"/>
                </a:lnTo>
                <a:lnTo>
                  <a:pt x="776" y="1088"/>
                </a:lnTo>
                <a:lnTo>
                  <a:pt x="773" y="1077"/>
                </a:lnTo>
                <a:lnTo>
                  <a:pt x="774" y="1068"/>
                </a:lnTo>
                <a:close/>
                <a:moveTo>
                  <a:pt x="910" y="1108"/>
                </a:moveTo>
                <a:lnTo>
                  <a:pt x="913" y="1108"/>
                </a:lnTo>
                <a:lnTo>
                  <a:pt x="910" y="1112"/>
                </a:lnTo>
                <a:lnTo>
                  <a:pt x="906" y="1110"/>
                </a:lnTo>
                <a:lnTo>
                  <a:pt x="899" y="1102"/>
                </a:lnTo>
                <a:lnTo>
                  <a:pt x="905" y="1102"/>
                </a:lnTo>
                <a:lnTo>
                  <a:pt x="910" y="1108"/>
                </a:lnTo>
                <a:close/>
                <a:moveTo>
                  <a:pt x="1085" y="1103"/>
                </a:moveTo>
                <a:lnTo>
                  <a:pt x="1089" y="1114"/>
                </a:lnTo>
                <a:lnTo>
                  <a:pt x="1084" y="1108"/>
                </a:lnTo>
                <a:lnTo>
                  <a:pt x="1083" y="1104"/>
                </a:lnTo>
                <a:lnTo>
                  <a:pt x="1085" y="1103"/>
                </a:lnTo>
                <a:close/>
                <a:moveTo>
                  <a:pt x="889" y="1108"/>
                </a:moveTo>
                <a:lnTo>
                  <a:pt x="897" y="1109"/>
                </a:lnTo>
                <a:lnTo>
                  <a:pt x="899" y="1114"/>
                </a:lnTo>
                <a:lnTo>
                  <a:pt x="892" y="1120"/>
                </a:lnTo>
                <a:lnTo>
                  <a:pt x="884" y="1110"/>
                </a:lnTo>
                <a:lnTo>
                  <a:pt x="889" y="1108"/>
                </a:lnTo>
                <a:close/>
                <a:moveTo>
                  <a:pt x="833" y="1124"/>
                </a:moveTo>
                <a:lnTo>
                  <a:pt x="837" y="1125"/>
                </a:lnTo>
                <a:lnTo>
                  <a:pt x="836" y="1132"/>
                </a:lnTo>
                <a:lnTo>
                  <a:pt x="821" y="1147"/>
                </a:lnTo>
                <a:lnTo>
                  <a:pt x="811" y="1149"/>
                </a:lnTo>
                <a:lnTo>
                  <a:pt x="808" y="1140"/>
                </a:lnTo>
                <a:lnTo>
                  <a:pt x="816" y="1126"/>
                </a:lnTo>
                <a:lnTo>
                  <a:pt x="833" y="1124"/>
                </a:lnTo>
                <a:close/>
                <a:moveTo>
                  <a:pt x="997" y="1130"/>
                </a:moveTo>
                <a:lnTo>
                  <a:pt x="1002" y="1136"/>
                </a:lnTo>
                <a:lnTo>
                  <a:pt x="995" y="1137"/>
                </a:lnTo>
                <a:lnTo>
                  <a:pt x="993" y="1130"/>
                </a:lnTo>
                <a:lnTo>
                  <a:pt x="988" y="1127"/>
                </a:lnTo>
                <a:lnTo>
                  <a:pt x="997" y="1130"/>
                </a:lnTo>
                <a:close/>
                <a:moveTo>
                  <a:pt x="1085" y="1138"/>
                </a:moveTo>
                <a:lnTo>
                  <a:pt x="1082" y="1143"/>
                </a:lnTo>
                <a:lnTo>
                  <a:pt x="1076" y="1139"/>
                </a:lnTo>
                <a:lnTo>
                  <a:pt x="1085" y="1138"/>
                </a:lnTo>
                <a:close/>
                <a:moveTo>
                  <a:pt x="870" y="1159"/>
                </a:moveTo>
                <a:lnTo>
                  <a:pt x="866" y="1166"/>
                </a:lnTo>
                <a:lnTo>
                  <a:pt x="860" y="1159"/>
                </a:lnTo>
                <a:lnTo>
                  <a:pt x="860" y="1150"/>
                </a:lnTo>
                <a:lnTo>
                  <a:pt x="864" y="1142"/>
                </a:lnTo>
                <a:lnTo>
                  <a:pt x="871" y="1142"/>
                </a:lnTo>
                <a:lnTo>
                  <a:pt x="874" y="1148"/>
                </a:lnTo>
                <a:lnTo>
                  <a:pt x="870" y="1159"/>
                </a:lnTo>
                <a:close/>
                <a:moveTo>
                  <a:pt x="1075" y="1156"/>
                </a:moveTo>
                <a:lnTo>
                  <a:pt x="1079" y="1161"/>
                </a:lnTo>
                <a:lnTo>
                  <a:pt x="1073" y="1159"/>
                </a:lnTo>
                <a:lnTo>
                  <a:pt x="1075" y="1156"/>
                </a:lnTo>
                <a:close/>
                <a:moveTo>
                  <a:pt x="1081" y="1166"/>
                </a:moveTo>
                <a:lnTo>
                  <a:pt x="1078" y="1174"/>
                </a:lnTo>
                <a:lnTo>
                  <a:pt x="1069" y="1166"/>
                </a:lnTo>
                <a:lnTo>
                  <a:pt x="1076" y="1163"/>
                </a:lnTo>
                <a:lnTo>
                  <a:pt x="1081" y="1166"/>
                </a:lnTo>
                <a:close/>
                <a:moveTo>
                  <a:pt x="1034" y="1196"/>
                </a:moveTo>
                <a:lnTo>
                  <a:pt x="1035" y="1201"/>
                </a:lnTo>
                <a:lnTo>
                  <a:pt x="1028" y="1205"/>
                </a:lnTo>
                <a:lnTo>
                  <a:pt x="1032" y="1196"/>
                </a:lnTo>
                <a:lnTo>
                  <a:pt x="1034" y="1196"/>
                </a:lnTo>
                <a:close/>
                <a:moveTo>
                  <a:pt x="1083" y="1203"/>
                </a:moveTo>
                <a:lnTo>
                  <a:pt x="1078" y="1199"/>
                </a:lnTo>
                <a:lnTo>
                  <a:pt x="1084" y="1200"/>
                </a:lnTo>
                <a:lnTo>
                  <a:pt x="1083" y="1203"/>
                </a:lnTo>
                <a:close/>
                <a:moveTo>
                  <a:pt x="1176" y="1346"/>
                </a:moveTo>
                <a:lnTo>
                  <a:pt x="1177" y="1349"/>
                </a:lnTo>
                <a:lnTo>
                  <a:pt x="1172" y="1348"/>
                </a:lnTo>
                <a:lnTo>
                  <a:pt x="1176" y="1346"/>
                </a:lnTo>
                <a:close/>
                <a:moveTo>
                  <a:pt x="848" y="1388"/>
                </a:moveTo>
                <a:lnTo>
                  <a:pt x="853" y="1393"/>
                </a:lnTo>
                <a:lnTo>
                  <a:pt x="853" y="1399"/>
                </a:lnTo>
                <a:lnTo>
                  <a:pt x="834" y="1392"/>
                </a:lnTo>
                <a:lnTo>
                  <a:pt x="837" y="1388"/>
                </a:lnTo>
                <a:lnTo>
                  <a:pt x="848" y="1388"/>
                </a:lnTo>
                <a:close/>
                <a:moveTo>
                  <a:pt x="873" y="1413"/>
                </a:moveTo>
                <a:lnTo>
                  <a:pt x="872" y="1416"/>
                </a:lnTo>
                <a:lnTo>
                  <a:pt x="868" y="1415"/>
                </a:lnTo>
                <a:lnTo>
                  <a:pt x="873" y="1413"/>
                </a:lnTo>
                <a:close/>
                <a:moveTo>
                  <a:pt x="1098" y="1464"/>
                </a:moveTo>
                <a:lnTo>
                  <a:pt x="1120" y="1474"/>
                </a:lnTo>
                <a:lnTo>
                  <a:pt x="1123" y="1479"/>
                </a:lnTo>
                <a:lnTo>
                  <a:pt x="1116" y="1480"/>
                </a:lnTo>
                <a:lnTo>
                  <a:pt x="1097" y="1473"/>
                </a:lnTo>
                <a:lnTo>
                  <a:pt x="1083" y="1463"/>
                </a:lnTo>
                <a:lnTo>
                  <a:pt x="1098" y="1464"/>
                </a:lnTo>
                <a:close/>
                <a:moveTo>
                  <a:pt x="1231" y="1466"/>
                </a:moveTo>
                <a:lnTo>
                  <a:pt x="1232" y="1468"/>
                </a:lnTo>
                <a:lnTo>
                  <a:pt x="1228" y="1469"/>
                </a:lnTo>
                <a:lnTo>
                  <a:pt x="1228" y="1466"/>
                </a:lnTo>
                <a:lnTo>
                  <a:pt x="1231" y="1466"/>
                </a:lnTo>
                <a:close/>
                <a:moveTo>
                  <a:pt x="1127" y="1511"/>
                </a:moveTo>
                <a:lnTo>
                  <a:pt x="1119" y="1517"/>
                </a:lnTo>
                <a:lnTo>
                  <a:pt x="1121" y="1519"/>
                </a:lnTo>
                <a:lnTo>
                  <a:pt x="1118" y="1519"/>
                </a:lnTo>
                <a:lnTo>
                  <a:pt x="1119" y="1515"/>
                </a:lnTo>
                <a:lnTo>
                  <a:pt x="1127" y="1511"/>
                </a:lnTo>
                <a:close/>
                <a:moveTo>
                  <a:pt x="1093" y="1538"/>
                </a:moveTo>
                <a:lnTo>
                  <a:pt x="1088" y="1536"/>
                </a:lnTo>
                <a:lnTo>
                  <a:pt x="1089" y="1532"/>
                </a:lnTo>
                <a:lnTo>
                  <a:pt x="1084" y="1531"/>
                </a:lnTo>
                <a:lnTo>
                  <a:pt x="1090" y="1523"/>
                </a:lnTo>
                <a:lnTo>
                  <a:pt x="1089" y="1529"/>
                </a:lnTo>
                <a:lnTo>
                  <a:pt x="1094" y="1536"/>
                </a:lnTo>
                <a:lnTo>
                  <a:pt x="1095" y="1533"/>
                </a:lnTo>
                <a:lnTo>
                  <a:pt x="1101" y="1536"/>
                </a:lnTo>
                <a:lnTo>
                  <a:pt x="1119" y="1535"/>
                </a:lnTo>
                <a:lnTo>
                  <a:pt x="1110" y="1541"/>
                </a:lnTo>
                <a:lnTo>
                  <a:pt x="1112" y="1542"/>
                </a:lnTo>
                <a:lnTo>
                  <a:pt x="1110" y="1545"/>
                </a:lnTo>
                <a:lnTo>
                  <a:pt x="1103" y="1540"/>
                </a:lnTo>
                <a:lnTo>
                  <a:pt x="1105" y="1538"/>
                </a:lnTo>
                <a:lnTo>
                  <a:pt x="1100" y="1541"/>
                </a:lnTo>
                <a:lnTo>
                  <a:pt x="1093" y="1538"/>
                </a:lnTo>
                <a:close/>
                <a:moveTo>
                  <a:pt x="1126" y="1548"/>
                </a:moveTo>
                <a:lnTo>
                  <a:pt x="1126" y="1541"/>
                </a:lnTo>
                <a:lnTo>
                  <a:pt x="1138" y="1523"/>
                </a:lnTo>
                <a:lnTo>
                  <a:pt x="1142" y="1527"/>
                </a:lnTo>
                <a:lnTo>
                  <a:pt x="1138" y="1540"/>
                </a:lnTo>
                <a:lnTo>
                  <a:pt x="1141" y="1538"/>
                </a:lnTo>
                <a:lnTo>
                  <a:pt x="1131" y="1545"/>
                </a:lnTo>
                <a:lnTo>
                  <a:pt x="1136" y="1543"/>
                </a:lnTo>
                <a:lnTo>
                  <a:pt x="1130" y="1551"/>
                </a:lnTo>
                <a:lnTo>
                  <a:pt x="1140" y="1546"/>
                </a:lnTo>
                <a:lnTo>
                  <a:pt x="1136" y="1546"/>
                </a:lnTo>
                <a:lnTo>
                  <a:pt x="1142" y="1540"/>
                </a:lnTo>
                <a:lnTo>
                  <a:pt x="1138" y="1543"/>
                </a:lnTo>
                <a:lnTo>
                  <a:pt x="1142" y="1538"/>
                </a:lnTo>
                <a:lnTo>
                  <a:pt x="1149" y="1542"/>
                </a:lnTo>
                <a:lnTo>
                  <a:pt x="1149" y="1545"/>
                </a:lnTo>
                <a:lnTo>
                  <a:pt x="1140" y="1552"/>
                </a:lnTo>
                <a:lnTo>
                  <a:pt x="1128" y="1553"/>
                </a:lnTo>
                <a:lnTo>
                  <a:pt x="1126" y="1548"/>
                </a:lnTo>
                <a:close/>
                <a:moveTo>
                  <a:pt x="1128" y="1295"/>
                </a:moveTo>
                <a:lnTo>
                  <a:pt x="1125" y="1299"/>
                </a:lnTo>
                <a:lnTo>
                  <a:pt x="1127" y="1299"/>
                </a:lnTo>
                <a:lnTo>
                  <a:pt x="1127" y="1303"/>
                </a:lnTo>
                <a:lnTo>
                  <a:pt x="1123" y="1300"/>
                </a:lnTo>
                <a:lnTo>
                  <a:pt x="1126" y="1294"/>
                </a:lnTo>
                <a:lnTo>
                  <a:pt x="1128" y="1295"/>
                </a:lnTo>
                <a:close/>
                <a:moveTo>
                  <a:pt x="1125" y="1305"/>
                </a:moveTo>
                <a:lnTo>
                  <a:pt x="1130" y="1307"/>
                </a:lnTo>
                <a:lnTo>
                  <a:pt x="1123" y="1307"/>
                </a:lnTo>
                <a:lnTo>
                  <a:pt x="1127" y="1306"/>
                </a:lnTo>
                <a:lnTo>
                  <a:pt x="1125" y="1305"/>
                </a:lnTo>
                <a:close/>
                <a:moveTo>
                  <a:pt x="1132" y="1314"/>
                </a:moveTo>
                <a:lnTo>
                  <a:pt x="1133" y="1318"/>
                </a:lnTo>
                <a:lnTo>
                  <a:pt x="1130" y="1317"/>
                </a:lnTo>
                <a:lnTo>
                  <a:pt x="1132" y="1314"/>
                </a:lnTo>
                <a:close/>
                <a:moveTo>
                  <a:pt x="1232" y="1499"/>
                </a:moveTo>
                <a:lnTo>
                  <a:pt x="1233" y="1501"/>
                </a:lnTo>
                <a:lnTo>
                  <a:pt x="1236" y="1502"/>
                </a:lnTo>
                <a:lnTo>
                  <a:pt x="1233" y="1503"/>
                </a:lnTo>
                <a:lnTo>
                  <a:pt x="1238" y="1502"/>
                </a:lnTo>
                <a:lnTo>
                  <a:pt x="1234" y="1508"/>
                </a:lnTo>
                <a:lnTo>
                  <a:pt x="1238" y="1513"/>
                </a:lnTo>
                <a:lnTo>
                  <a:pt x="1242" y="1503"/>
                </a:lnTo>
                <a:lnTo>
                  <a:pt x="1248" y="1501"/>
                </a:lnTo>
                <a:lnTo>
                  <a:pt x="1242" y="1513"/>
                </a:lnTo>
                <a:lnTo>
                  <a:pt x="1244" y="1515"/>
                </a:lnTo>
                <a:lnTo>
                  <a:pt x="1249" y="1507"/>
                </a:lnTo>
                <a:lnTo>
                  <a:pt x="1251" y="1513"/>
                </a:lnTo>
                <a:lnTo>
                  <a:pt x="1247" y="1528"/>
                </a:lnTo>
                <a:lnTo>
                  <a:pt x="1244" y="1532"/>
                </a:lnTo>
                <a:lnTo>
                  <a:pt x="1241" y="1529"/>
                </a:lnTo>
                <a:lnTo>
                  <a:pt x="1238" y="1532"/>
                </a:lnTo>
                <a:lnTo>
                  <a:pt x="1238" y="1521"/>
                </a:lnTo>
                <a:lnTo>
                  <a:pt x="1229" y="1527"/>
                </a:lnTo>
                <a:lnTo>
                  <a:pt x="1233" y="1515"/>
                </a:lnTo>
                <a:lnTo>
                  <a:pt x="1232" y="1508"/>
                </a:lnTo>
                <a:lnTo>
                  <a:pt x="1229" y="1506"/>
                </a:lnTo>
                <a:lnTo>
                  <a:pt x="1225" y="1515"/>
                </a:lnTo>
                <a:lnTo>
                  <a:pt x="1223" y="1517"/>
                </a:lnTo>
                <a:lnTo>
                  <a:pt x="1226" y="1511"/>
                </a:lnTo>
                <a:lnTo>
                  <a:pt x="1220" y="1516"/>
                </a:lnTo>
                <a:lnTo>
                  <a:pt x="1212" y="1527"/>
                </a:lnTo>
                <a:lnTo>
                  <a:pt x="1204" y="1524"/>
                </a:lnTo>
                <a:lnTo>
                  <a:pt x="1210" y="1521"/>
                </a:lnTo>
                <a:lnTo>
                  <a:pt x="1220" y="1511"/>
                </a:lnTo>
                <a:lnTo>
                  <a:pt x="1217" y="1511"/>
                </a:lnTo>
                <a:lnTo>
                  <a:pt x="1219" y="1508"/>
                </a:lnTo>
                <a:lnTo>
                  <a:pt x="1216" y="1511"/>
                </a:lnTo>
                <a:lnTo>
                  <a:pt x="1212" y="1508"/>
                </a:lnTo>
                <a:lnTo>
                  <a:pt x="1209" y="1515"/>
                </a:lnTo>
                <a:lnTo>
                  <a:pt x="1205" y="1515"/>
                </a:lnTo>
                <a:lnTo>
                  <a:pt x="1207" y="1512"/>
                </a:lnTo>
                <a:lnTo>
                  <a:pt x="1202" y="1514"/>
                </a:lnTo>
                <a:lnTo>
                  <a:pt x="1209" y="1510"/>
                </a:lnTo>
                <a:lnTo>
                  <a:pt x="1205" y="1510"/>
                </a:lnTo>
                <a:lnTo>
                  <a:pt x="1207" y="1504"/>
                </a:lnTo>
                <a:lnTo>
                  <a:pt x="1201" y="1511"/>
                </a:lnTo>
                <a:lnTo>
                  <a:pt x="1191" y="1513"/>
                </a:lnTo>
                <a:lnTo>
                  <a:pt x="1175" y="1510"/>
                </a:lnTo>
                <a:lnTo>
                  <a:pt x="1157" y="1511"/>
                </a:lnTo>
                <a:lnTo>
                  <a:pt x="1156" y="1504"/>
                </a:lnTo>
                <a:lnTo>
                  <a:pt x="1169" y="1493"/>
                </a:lnTo>
                <a:lnTo>
                  <a:pt x="1158" y="1491"/>
                </a:lnTo>
                <a:lnTo>
                  <a:pt x="1164" y="1487"/>
                </a:lnTo>
                <a:lnTo>
                  <a:pt x="1161" y="1490"/>
                </a:lnTo>
                <a:lnTo>
                  <a:pt x="1165" y="1491"/>
                </a:lnTo>
                <a:lnTo>
                  <a:pt x="1170" y="1479"/>
                </a:lnTo>
                <a:lnTo>
                  <a:pt x="1176" y="1482"/>
                </a:lnTo>
                <a:lnTo>
                  <a:pt x="1173" y="1479"/>
                </a:lnTo>
                <a:lnTo>
                  <a:pt x="1176" y="1479"/>
                </a:lnTo>
                <a:lnTo>
                  <a:pt x="1174" y="1478"/>
                </a:lnTo>
                <a:lnTo>
                  <a:pt x="1176" y="1476"/>
                </a:lnTo>
                <a:lnTo>
                  <a:pt x="1172" y="1476"/>
                </a:lnTo>
                <a:lnTo>
                  <a:pt x="1172" y="1473"/>
                </a:lnTo>
                <a:lnTo>
                  <a:pt x="1175" y="1469"/>
                </a:lnTo>
                <a:lnTo>
                  <a:pt x="1179" y="1472"/>
                </a:lnTo>
                <a:lnTo>
                  <a:pt x="1176" y="1467"/>
                </a:lnTo>
                <a:lnTo>
                  <a:pt x="1184" y="1447"/>
                </a:lnTo>
                <a:lnTo>
                  <a:pt x="1187" y="1446"/>
                </a:lnTo>
                <a:lnTo>
                  <a:pt x="1184" y="1445"/>
                </a:lnTo>
                <a:lnTo>
                  <a:pt x="1190" y="1439"/>
                </a:lnTo>
                <a:lnTo>
                  <a:pt x="1194" y="1430"/>
                </a:lnTo>
                <a:lnTo>
                  <a:pt x="1205" y="1424"/>
                </a:lnTo>
                <a:lnTo>
                  <a:pt x="1205" y="1427"/>
                </a:lnTo>
                <a:lnTo>
                  <a:pt x="1212" y="1425"/>
                </a:lnTo>
                <a:lnTo>
                  <a:pt x="1209" y="1431"/>
                </a:lnTo>
                <a:lnTo>
                  <a:pt x="1202" y="1430"/>
                </a:lnTo>
                <a:lnTo>
                  <a:pt x="1204" y="1434"/>
                </a:lnTo>
                <a:lnTo>
                  <a:pt x="1208" y="1434"/>
                </a:lnTo>
                <a:lnTo>
                  <a:pt x="1206" y="1437"/>
                </a:lnTo>
                <a:lnTo>
                  <a:pt x="1202" y="1444"/>
                </a:lnTo>
                <a:lnTo>
                  <a:pt x="1201" y="1440"/>
                </a:lnTo>
                <a:lnTo>
                  <a:pt x="1201" y="1446"/>
                </a:lnTo>
                <a:lnTo>
                  <a:pt x="1191" y="1465"/>
                </a:lnTo>
                <a:lnTo>
                  <a:pt x="1193" y="1466"/>
                </a:lnTo>
                <a:lnTo>
                  <a:pt x="1191" y="1470"/>
                </a:lnTo>
                <a:lnTo>
                  <a:pt x="1202" y="1457"/>
                </a:lnTo>
                <a:lnTo>
                  <a:pt x="1207" y="1462"/>
                </a:lnTo>
                <a:lnTo>
                  <a:pt x="1211" y="1461"/>
                </a:lnTo>
                <a:lnTo>
                  <a:pt x="1204" y="1465"/>
                </a:lnTo>
                <a:lnTo>
                  <a:pt x="1202" y="1468"/>
                </a:lnTo>
                <a:lnTo>
                  <a:pt x="1206" y="1467"/>
                </a:lnTo>
                <a:lnTo>
                  <a:pt x="1202" y="1472"/>
                </a:lnTo>
                <a:lnTo>
                  <a:pt x="1206" y="1470"/>
                </a:lnTo>
                <a:lnTo>
                  <a:pt x="1208" y="1473"/>
                </a:lnTo>
                <a:lnTo>
                  <a:pt x="1210" y="1471"/>
                </a:lnTo>
                <a:lnTo>
                  <a:pt x="1210" y="1474"/>
                </a:lnTo>
                <a:lnTo>
                  <a:pt x="1212" y="1471"/>
                </a:lnTo>
                <a:lnTo>
                  <a:pt x="1213" y="1475"/>
                </a:lnTo>
                <a:lnTo>
                  <a:pt x="1213" y="1470"/>
                </a:lnTo>
                <a:lnTo>
                  <a:pt x="1216" y="1470"/>
                </a:lnTo>
                <a:lnTo>
                  <a:pt x="1212" y="1481"/>
                </a:lnTo>
                <a:lnTo>
                  <a:pt x="1217" y="1474"/>
                </a:lnTo>
                <a:lnTo>
                  <a:pt x="1220" y="1476"/>
                </a:lnTo>
                <a:lnTo>
                  <a:pt x="1224" y="1470"/>
                </a:lnTo>
                <a:lnTo>
                  <a:pt x="1225" y="1476"/>
                </a:lnTo>
                <a:lnTo>
                  <a:pt x="1231" y="1471"/>
                </a:lnTo>
                <a:lnTo>
                  <a:pt x="1239" y="1476"/>
                </a:lnTo>
                <a:lnTo>
                  <a:pt x="1238" y="1481"/>
                </a:lnTo>
                <a:lnTo>
                  <a:pt x="1231" y="1485"/>
                </a:lnTo>
                <a:lnTo>
                  <a:pt x="1235" y="1485"/>
                </a:lnTo>
                <a:lnTo>
                  <a:pt x="1233" y="1489"/>
                </a:lnTo>
                <a:lnTo>
                  <a:pt x="1238" y="1488"/>
                </a:lnTo>
                <a:lnTo>
                  <a:pt x="1232" y="1491"/>
                </a:lnTo>
                <a:lnTo>
                  <a:pt x="1238" y="1494"/>
                </a:lnTo>
                <a:lnTo>
                  <a:pt x="1245" y="1488"/>
                </a:lnTo>
                <a:lnTo>
                  <a:pt x="1246" y="1491"/>
                </a:lnTo>
                <a:lnTo>
                  <a:pt x="1238" y="1499"/>
                </a:lnTo>
                <a:lnTo>
                  <a:pt x="1237" y="1499"/>
                </a:lnTo>
                <a:lnTo>
                  <a:pt x="1236" y="1499"/>
                </a:lnTo>
                <a:lnTo>
                  <a:pt x="1233" y="1498"/>
                </a:lnTo>
                <a:lnTo>
                  <a:pt x="1232" y="1499"/>
                </a:lnTo>
                <a:close/>
                <a:moveTo>
                  <a:pt x="1233" y="1499"/>
                </a:moveTo>
                <a:lnTo>
                  <a:pt x="1236" y="1500"/>
                </a:lnTo>
                <a:lnTo>
                  <a:pt x="1238" y="1499"/>
                </a:lnTo>
                <a:lnTo>
                  <a:pt x="1237" y="1502"/>
                </a:lnTo>
                <a:lnTo>
                  <a:pt x="1233" y="1499"/>
                </a:lnTo>
                <a:close/>
                <a:moveTo>
                  <a:pt x="124" y="1388"/>
                </a:moveTo>
                <a:lnTo>
                  <a:pt x="117" y="1386"/>
                </a:lnTo>
                <a:lnTo>
                  <a:pt x="120" y="1385"/>
                </a:lnTo>
                <a:lnTo>
                  <a:pt x="117" y="1383"/>
                </a:lnTo>
                <a:lnTo>
                  <a:pt x="121" y="1384"/>
                </a:lnTo>
                <a:lnTo>
                  <a:pt x="115" y="1381"/>
                </a:lnTo>
                <a:lnTo>
                  <a:pt x="113" y="1376"/>
                </a:lnTo>
                <a:lnTo>
                  <a:pt x="111" y="1371"/>
                </a:lnTo>
                <a:lnTo>
                  <a:pt x="112" y="1364"/>
                </a:lnTo>
                <a:lnTo>
                  <a:pt x="119" y="1365"/>
                </a:lnTo>
                <a:lnTo>
                  <a:pt x="118" y="1370"/>
                </a:lnTo>
                <a:lnTo>
                  <a:pt x="124" y="1366"/>
                </a:lnTo>
                <a:lnTo>
                  <a:pt x="125" y="1371"/>
                </a:lnTo>
                <a:lnTo>
                  <a:pt x="118" y="1375"/>
                </a:lnTo>
                <a:lnTo>
                  <a:pt x="121" y="1378"/>
                </a:lnTo>
                <a:lnTo>
                  <a:pt x="125" y="1375"/>
                </a:lnTo>
                <a:lnTo>
                  <a:pt x="126" y="1367"/>
                </a:lnTo>
                <a:lnTo>
                  <a:pt x="132" y="1364"/>
                </a:lnTo>
                <a:lnTo>
                  <a:pt x="128" y="1377"/>
                </a:lnTo>
                <a:lnTo>
                  <a:pt x="128" y="1383"/>
                </a:lnTo>
                <a:lnTo>
                  <a:pt x="125" y="1387"/>
                </a:lnTo>
                <a:lnTo>
                  <a:pt x="125" y="1388"/>
                </a:lnTo>
                <a:lnTo>
                  <a:pt x="124" y="1388"/>
                </a:lnTo>
                <a:close/>
                <a:moveTo>
                  <a:pt x="151" y="1366"/>
                </a:moveTo>
                <a:lnTo>
                  <a:pt x="152" y="1369"/>
                </a:lnTo>
                <a:lnTo>
                  <a:pt x="151" y="1372"/>
                </a:lnTo>
                <a:lnTo>
                  <a:pt x="149" y="1371"/>
                </a:lnTo>
                <a:lnTo>
                  <a:pt x="151" y="1368"/>
                </a:lnTo>
                <a:lnTo>
                  <a:pt x="145" y="1371"/>
                </a:lnTo>
                <a:lnTo>
                  <a:pt x="149" y="1366"/>
                </a:lnTo>
                <a:lnTo>
                  <a:pt x="151" y="1366"/>
                </a:lnTo>
                <a:close/>
                <a:moveTo>
                  <a:pt x="162" y="1387"/>
                </a:moveTo>
                <a:lnTo>
                  <a:pt x="152" y="1371"/>
                </a:lnTo>
                <a:lnTo>
                  <a:pt x="163" y="1382"/>
                </a:lnTo>
                <a:lnTo>
                  <a:pt x="162" y="1387"/>
                </a:lnTo>
                <a:close/>
                <a:moveTo>
                  <a:pt x="152" y="1373"/>
                </a:moveTo>
                <a:lnTo>
                  <a:pt x="154" y="1378"/>
                </a:lnTo>
                <a:lnTo>
                  <a:pt x="149" y="1375"/>
                </a:lnTo>
                <a:lnTo>
                  <a:pt x="152" y="1373"/>
                </a:lnTo>
                <a:close/>
                <a:moveTo>
                  <a:pt x="172" y="1375"/>
                </a:moveTo>
                <a:lnTo>
                  <a:pt x="167" y="1382"/>
                </a:lnTo>
                <a:lnTo>
                  <a:pt x="167" y="1377"/>
                </a:lnTo>
                <a:lnTo>
                  <a:pt x="172" y="1375"/>
                </a:lnTo>
                <a:close/>
                <a:moveTo>
                  <a:pt x="150" y="1377"/>
                </a:moveTo>
                <a:lnTo>
                  <a:pt x="156" y="1382"/>
                </a:lnTo>
                <a:lnTo>
                  <a:pt x="159" y="1388"/>
                </a:lnTo>
                <a:lnTo>
                  <a:pt x="151" y="1383"/>
                </a:lnTo>
                <a:lnTo>
                  <a:pt x="148" y="1379"/>
                </a:lnTo>
                <a:lnTo>
                  <a:pt x="150" y="1377"/>
                </a:lnTo>
                <a:close/>
                <a:moveTo>
                  <a:pt x="170" y="1379"/>
                </a:moveTo>
                <a:lnTo>
                  <a:pt x="171" y="1384"/>
                </a:lnTo>
                <a:lnTo>
                  <a:pt x="168" y="1384"/>
                </a:lnTo>
                <a:lnTo>
                  <a:pt x="170" y="1379"/>
                </a:lnTo>
                <a:close/>
                <a:moveTo>
                  <a:pt x="166" y="1384"/>
                </a:moveTo>
                <a:lnTo>
                  <a:pt x="167" y="1389"/>
                </a:lnTo>
                <a:lnTo>
                  <a:pt x="165" y="1389"/>
                </a:lnTo>
                <a:lnTo>
                  <a:pt x="166" y="1384"/>
                </a:lnTo>
                <a:close/>
                <a:moveTo>
                  <a:pt x="175" y="1401"/>
                </a:moveTo>
                <a:lnTo>
                  <a:pt x="175" y="1401"/>
                </a:lnTo>
                <a:lnTo>
                  <a:pt x="173" y="1401"/>
                </a:lnTo>
                <a:lnTo>
                  <a:pt x="175" y="1393"/>
                </a:lnTo>
                <a:lnTo>
                  <a:pt x="172" y="1400"/>
                </a:lnTo>
                <a:lnTo>
                  <a:pt x="168" y="1396"/>
                </a:lnTo>
                <a:lnTo>
                  <a:pt x="172" y="1391"/>
                </a:lnTo>
                <a:lnTo>
                  <a:pt x="170" y="1389"/>
                </a:lnTo>
                <a:lnTo>
                  <a:pt x="171" y="1391"/>
                </a:lnTo>
                <a:lnTo>
                  <a:pt x="167" y="1394"/>
                </a:lnTo>
                <a:lnTo>
                  <a:pt x="168" y="1385"/>
                </a:lnTo>
                <a:lnTo>
                  <a:pt x="176" y="1392"/>
                </a:lnTo>
                <a:lnTo>
                  <a:pt x="175" y="1401"/>
                </a:lnTo>
                <a:close/>
                <a:moveTo>
                  <a:pt x="125" y="1393"/>
                </a:moveTo>
                <a:lnTo>
                  <a:pt x="119" y="1388"/>
                </a:lnTo>
                <a:lnTo>
                  <a:pt x="126" y="1388"/>
                </a:lnTo>
                <a:lnTo>
                  <a:pt x="130" y="1386"/>
                </a:lnTo>
                <a:lnTo>
                  <a:pt x="133" y="1391"/>
                </a:lnTo>
                <a:lnTo>
                  <a:pt x="128" y="1391"/>
                </a:lnTo>
                <a:lnTo>
                  <a:pt x="133" y="1394"/>
                </a:lnTo>
                <a:lnTo>
                  <a:pt x="128" y="1394"/>
                </a:lnTo>
                <a:lnTo>
                  <a:pt x="136" y="1407"/>
                </a:lnTo>
                <a:lnTo>
                  <a:pt x="138" y="1405"/>
                </a:lnTo>
                <a:lnTo>
                  <a:pt x="137" y="1408"/>
                </a:lnTo>
                <a:lnTo>
                  <a:pt x="141" y="1411"/>
                </a:lnTo>
                <a:lnTo>
                  <a:pt x="137" y="1412"/>
                </a:lnTo>
                <a:lnTo>
                  <a:pt x="126" y="1398"/>
                </a:lnTo>
                <a:lnTo>
                  <a:pt x="128" y="1397"/>
                </a:lnTo>
                <a:lnTo>
                  <a:pt x="124" y="1396"/>
                </a:lnTo>
                <a:lnTo>
                  <a:pt x="122" y="1393"/>
                </a:lnTo>
                <a:lnTo>
                  <a:pt x="125" y="1393"/>
                </a:lnTo>
                <a:close/>
                <a:moveTo>
                  <a:pt x="166" y="1396"/>
                </a:moveTo>
                <a:lnTo>
                  <a:pt x="171" y="1401"/>
                </a:lnTo>
                <a:lnTo>
                  <a:pt x="170" y="1404"/>
                </a:lnTo>
                <a:lnTo>
                  <a:pt x="166" y="1396"/>
                </a:lnTo>
                <a:close/>
                <a:moveTo>
                  <a:pt x="179" y="1403"/>
                </a:moveTo>
                <a:lnTo>
                  <a:pt x="180" y="1404"/>
                </a:lnTo>
                <a:lnTo>
                  <a:pt x="179" y="1404"/>
                </a:lnTo>
                <a:lnTo>
                  <a:pt x="178" y="1407"/>
                </a:lnTo>
                <a:lnTo>
                  <a:pt x="178" y="1397"/>
                </a:lnTo>
                <a:lnTo>
                  <a:pt x="179" y="1403"/>
                </a:lnTo>
                <a:close/>
                <a:moveTo>
                  <a:pt x="175" y="1401"/>
                </a:moveTo>
                <a:lnTo>
                  <a:pt x="176" y="1400"/>
                </a:lnTo>
                <a:lnTo>
                  <a:pt x="177" y="1405"/>
                </a:lnTo>
                <a:lnTo>
                  <a:pt x="172" y="1403"/>
                </a:lnTo>
                <a:lnTo>
                  <a:pt x="175" y="1401"/>
                </a:lnTo>
                <a:close/>
                <a:moveTo>
                  <a:pt x="189" y="1412"/>
                </a:moveTo>
                <a:lnTo>
                  <a:pt x="185" y="1416"/>
                </a:lnTo>
                <a:lnTo>
                  <a:pt x="187" y="1410"/>
                </a:lnTo>
                <a:lnTo>
                  <a:pt x="194" y="1405"/>
                </a:lnTo>
                <a:lnTo>
                  <a:pt x="189" y="1412"/>
                </a:lnTo>
                <a:close/>
                <a:moveTo>
                  <a:pt x="185" y="1414"/>
                </a:moveTo>
                <a:lnTo>
                  <a:pt x="182" y="1421"/>
                </a:lnTo>
                <a:lnTo>
                  <a:pt x="181" y="1416"/>
                </a:lnTo>
                <a:lnTo>
                  <a:pt x="185" y="1414"/>
                </a:lnTo>
                <a:close/>
                <a:moveTo>
                  <a:pt x="183" y="1422"/>
                </a:moveTo>
                <a:lnTo>
                  <a:pt x="185" y="1428"/>
                </a:lnTo>
                <a:lnTo>
                  <a:pt x="182" y="1424"/>
                </a:lnTo>
                <a:lnTo>
                  <a:pt x="183" y="1422"/>
                </a:lnTo>
                <a:close/>
                <a:moveTo>
                  <a:pt x="192" y="1451"/>
                </a:moveTo>
                <a:lnTo>
                  <a:pt x="190" y="1449"/>
                </a:lnTo>
                <a:lnTo>
                  <a:pt x="192" y="1447"/>
                </a:lnTo>
                <a:lnTo>
                  <a:pt x="186" y="1446"/>
                </a:lnTo>
                <a:lnTo>
                  <a:pt x="189" y="1448"/>
                </a:lnTo>
                <a:lnTo>
                  <a:pt x="183" y="1450"/>
                </a:lnTo>
                <a:lnTo>
                  <a:pt x="179" y="1446"/>
                </a:lnTo>
                <a:lnTo>
                  <a:pt x="178" y="1443"/>
                </a:lnTo>
                <a:lnTo>
                  <a:pt x="185" y="1441"/>
                </a:lnTo>
                <a:lnTo>
                  <a:pt x="220" y="1453"/>
                </a:lnTo>
                <a:lnTo>
                  <a:pt x="229" y="1472"/>
                </a:lnTo>
                <a:lnTo>
                  <a:pt x="241" y="1477"/>
                </a:lnTo>
                <a:lnTo>
                  <a:pt x="250" y="1494"/>
                </a:lnTo>
                <a:lnTo>
                  <a:pt x="246" y="1496"/>
                </a:lnTo>
                <a:lnTo>
                  <a:pt x="225" y="1488"/>
                </a:lnTo>
                <a:lnTo>
                  <a:pt x="224" y="1486"/>
                </a:lnTo>
                <a:lnTo>
                  <a:pt x="228" y="1481"/>
                </a:lnTo>
                <a:lnTo>
                  <a:pt x="229" y="1477"/>
                </a:lnTo>
                <a:lnTo>
                  <a:pt x="227" y="1482"/>
                </a:lnTo>
                <a:lnTo>
                  <a:pt x="219" y="1483"/>
                </a:lnTo>
                <a:lnTo>
                  <a:pt x="215" y="1480"/>
                </a:lnTo>
                <a:lnTo>
                  <a:pt x="217" y="1477"/>
                </a:lnTo>
                <a:lnTo>
                  <a:pt x="212" y="1476"/>
                </a:lnTo>
                <a:lnTo>
                  <a:pt x="213" y="1473"/>
                </a:lnTo>
                <a:lnTo>
                  <a:pt x="204" y="1473"/>
                </a:lnTo>
                <a:lnTo>
                  <a:pt x="204" y="1469"/>
                </a:lnTo>
                <a:lnTo>
                  <a:pt x="211" y="1468"/>
                </a:lnTo>
                <a:lnTo>
                  <a:pt x="204" y="1466"/>
                </a:lnTo>
                <a:lnTo>
                  <a:pt x="202" y="1462"/>
                </a:lnTo>
                <a:lnTo>
                  <a:pt x="201" y="1462"/>
                </a:lnTo>
                <a:lnTo>
                  <a:pt x="196" y="1463"/>
                </a:lnTo>
                <a:lnTo>
                  <a:pt x="196" y="1458"/>
                </a:lnTo>
                <a:lnTo>
                  <a:pt x="185" y="1458"/>
                </a:lnTo>
                <a:lnTo>
                  <a:pt x="187" y="1455"/>
                </a:lnTo>
                <a:lnTo>
                  <a:pt x="184" y="1452"/>
                </a:lnTo>
                <a:lnTo>
                  <a:pt x="185" y="1450"/>
                </a:lnTo>
                <a:lnTo>
                  <a:pt x="192" y="1451"/>
                </a:lnTo>
                <a:close/>
                <a:moveTo>
                  <a:pt x="208" y="1442"/>
                </a:moveTo>
                <a:lnTo>
                  <a:pt x="208" y="1442"/>
                </a:lnTo>
                <a:lnTo>
                  <a:pt x="208" y="1443"/>
                </a:lnTo>
                <a:lnTo>
                  <a:pt x="208" y="1446"/>
                </a:lnTo>
                <a:lnTo>
                  <a:pt x="203" y="1445"/>
                </a:lnTo>
                <a:lnTo>
                  <a:pt x="208" y="1442"/>
                </a:lnTo>
                <a:close/>
                <a:moveTo>
                  <a:pt x="222" y="1450"/>
                </a:moveTo>
                <a:lnTo>
                  <a:pt x="225" y="1455"/>
                </a:lnTo>
                <a:lnTo>
                  <a:pt x="224" y="1457"/>
                </a:lnTo>
                <a:lnTo>
                  <a:pt x="224" y="1455"/>
                </a:lnTo>
                <a:lnTo>
                  <a:pt x="223" y="1453"/>
                </a:lnTo>
                <a:lnTo>
                  <a:pt x="220" y="1453"/>
                </a:lnTo>
                <a:lnTo>
                  <a:pt x="222" y="1450"/>
                </a:lnTo>
                <a:close/>
                <a:moveTo>
                  <a:pt x="224" y="1455"/>
                </a:moveTo>
                <a:lnTo>
                  <a:pt x="224" y="1460"/>
                </a:lnTo>
                <a:lnTo>
                  <a:pt x="221" y="1454"/>
                </a:lnTo>
                <a:lnTo>
                  <a:pt x="224" y="1455"/>
                </a:lnTo>
                <a:close/>
                <a:moveTo>
                  <a:pt x="201" y="1462"/>
                </a:moveTo>
                <a:lnTo>
                  <a:pt x="201" y="1463"/>
                </a:lnTo>
                <a:lnTo>
                  <a:pt x="203" y="1469"/>
                </a:lnTo>
                <a:lnTo>
                  <a:pt x="198" y="1466"/>
                </a:lnTo>
                <a:lnTo>
                  <a:pt x="201" y="1462"/>
                </a:lnTo>
                <a:close/>
                <a:moveTo>
                  <a:pt x="75" y="913"/>
                </a:moveTo>
                <a:lnTo>
                  <a:pt x="72" y="909"/>
                </a:lnTo>
                <a:lnTo>
                  <a:pt x="72" y="903"/>
                </a:lnTo>
                <a:lnTo>
                  <a:pt x="77" y="908"/>
                </a:lnTo>
                <a:lnTo>
                  <a:pt x="73" y="901"/>
                </a:lnTo>
                <a:lnTo>
                  <a:pt x="82" y="903"/>
                </a:lnTo>
                <a:lnTo>
                  <a:pt x="80" y="896"/>
                </a:lnTo>
                <a:lnTo>
                  <a:pt x="83" y="894"/>
                </a:lnTo>
                <a:lnTo>
                  <a:pt x="92" y="895"/>
                </a:lnTo>
                <a:lnTo>
                  <a:pt x="92" y="885"/>
                </a:lnTo>
                <a:lnTo>
                  <a:pt x="102" y="892"/>
                </a:lnTo>
                <a:lnTo>
                  <a:pt x="89" y="913"/>
                </a:lnTo>
                <a:lnTo>
                  <a:pt x="92" y="917"/>
                </a:lnTo>
                <a:lnTo>
                  <a:pt x="95" y="924"/>
                </a:lnTo>
                <a:lnTo>
                  <a:pt x="94" y="922"/>
                </a:lnTo>
                <a:lnTo>
                  <a:pt x="87" y="914"/>
                </a:lnTo>
                <a:lnTo>
                  <a:pt x="75" y="913"/>
                </a:lnTo>
                <a:close/>
                <a:moveTo>
                  <a:pt x="758" y="252"/>
                </a:moveTo>
                <a:lnTo>
                  <a:pt x="731" y="225"/>
                </a:lnTo>
                <a:lnTo>
                  <a:pt x="769" y="218"/>
                </a:lnTo>
                <a:lnTo>
                  <a:pt x="796" y="192"/>
                </a:lnTo>
                <a:lnTo>
                  <a:pt x="724" y="218"/>
                </a:lnTo>
                <a:lnTo>
                  <a:pt x="718" y="200"/>
                </a:lnTo>
                <a:lnTo>
                  <a:pt x="737" y="196"/>
                </a:lnTo>
                <a:lnTo>
                  <a:pt x="723" y="187"/>
                </a:lnTo>
                <a:lnTo>
                  <a:pt x="743" y="169"/>
                </a:lnTo>
                <a:lnTo>
                  <a:pt x="761" y="171"/>
                </a:lnTo>
                <a:lnTo>
                  <a:pt x="745" y="164"/>
                </a:lnTo>
                <a:lnTo>
                  <a:pt x="716" y="184"/>
                </a:lnTo>
                <a:lnTo>
                  <a:pt x="710" y="175"/>
                </a:lnTo>
                <a:lnTo>
                  <a:pt x="728" y="160"/>
                </a:lnTo>
                <a:lnTo>
                  <a:pt x="718" y="153"/>
                </a:lnTo>
                <a:lnTo>
                  <a:pt x="702" y="169"/>
                </a:lnTo>
                <a:lnTo>
                  <a:pt x="694" y="156"/>
                </a:lnTo>
                <a:lnTo>
                  <a:pt x="716" y="134"/>
                </a:lnTo>
                <a:lnTo>
                  <a:pt x="731" y="142"/>
                </a:lnTo>
                <a:lnTo>
                  <a:pt x="733" y="134"/>
                </a:lnTo>
                <a:lnTo>
                  <a:pt x="731" y="129"/>
                </a:lnTo>
                <a:lnTo>
                  <a:pt x="750" y="112"/>
                </a:lnTo>
                <a:lnTo>
                  <a:pt x="768" y="134"/>
                </a:lnTo>
                <a:lnTo>
                  <a:pt x="762" y="126"/>
                </a:lnTo>
                <a:lnTo>
                  <a:pt x="765" y="119"/>
                </a:lnTo>
                <a:lnTo>
                  <a:pt x="776" y="118"/>
                </a:lnTo>
                <a:lnTo>
                  <a:pt x="787" y="137"/>
                </a:lnTo>
                <a:lnTo>
                  <a:pt x="782" y="124"/>
                </a:lnTo>
                <a:lnTo>
                  <a:pt x="798" y="134"/>
                </a:lnTo>
                <a:lnTo>
                  <a:pt x="795" y="123"/>
                </a:lnTo>
                <a:lnTo>
                  <a:pt x="766" y="102"/>
                </a:lnTo>
                <a:lnTo>
                  <a:pt x="784" y="97"/>
                </a:lnTo>
                <a:lnTo>
                  <a:pt x="788" y="93"/>
                </a:lnTo>
                <a:lnTo>
                  <a:pt x="785" y="81"/>
                </a:lnTo>
                <a:lnTo>
                  <a:pt x="780" y="78"/>
                </a:lnTo>
                <a:lnTo>
                  <a:pt x="792" y="72"/>
                </a:lnTo>
                <a:lnTo>
                  <a:pt x="814" y="90"/>
                </a:lnTo>
                <a:lnTo>
                  <a:pt x="822" y="108"/>
                </a:lnTo>
                <a:lnTo>
                  <a:pt x="820" y="116"/>
                </a:lnTo>
                <a:lnTo>
                  <a:pt x="837" y="119"/>
                </a:lnTo>
                <a:lnTo>
                  <a:pt x="826" y="112"/>
                </a:lnTo>
                <a:lnTo>
                  <a:pt x="820" y="98"/>
                </a:lnTo>
                <a:lnTo>
                  <a:pt x="826" y="93"/>
                </a:lnTo>
                <a:lnTo>
                  <a:pt x="874" y="141"/>
                </a:lnTo>
                <a:lnTo>
                  <a:pt x="825" y="81"/>
                </a:lnTo>
                <a:lnTo>
                  <a:pt x="842" y="70"/>
                </a:lnTo>
                <a:lnTo>
                  <a:pt x="831" y="60"/>
                </a:lnTo>
                <a:lnTo>
                  <a:pt x="832" y="51"/>
                </a:lnTo>
                <a:lnTo>
                  <a:pt x="855" y="65"/>
                </a:lnTo>
                <a:lnTo>
                  <a:pt x="842" y="34"/>
                </a:lnTo>
                <a:lnTo>
                  <a:pt x="865" y="54"/>
                </a:lnTo>
                <a:lnTo>
                  <a:pt x="884" y="50"/>
                </a:lnTo>
                <a:lnTo>
                  <a:pt x="866" y="43"/>
                </a:lnTo>
                <a:lnTo>
                  <a:pt x="864" y="36"/>
                </a:lnTo>
                <a:lnTo>
                  <a:pt x="868" y="34"/>
                </a:lnTo>
                <a:lnTo>
                  <a:pt x="857" y="26"/>
                </a:lnTo>
                <a:lnTo>
                  <a:pt x="862" y="21"/>
                </a:lnTo>
                <a:lnTo>
                  <a:pt x="904" y="29"/>
                </a:lnTo>
                <a:lnTo>
                  <a:pt x="922" y="60"/>
                </a:lnTo>
                <a:lnTo>
                  <a:pt x="917" y="76"/>
                </a:lnTo>
                <a:lnTo>
                  <a:pt x="928" y="58"/>
                </a:lnTo>
                <a:lnTo>
                  <a:pt x="925" y="54"/>
                </a:lnTo>
                <a:lnTo>
                  <a:pt x="901" y="15"/>
                </a:lnTo>
                <a:lnTo>
                  <a:pt x="920" y="7"/>
                </a:lnTo>
                <a:lnTo>
                  <a:pt x="943" y="11"/>
                </a:lnTo>
                <a:lnTo>
                  <a:pt x="968" y="48"/>
                </a:lnTo>
                <a:lnTo>
                  <a:pt x="954" y="22"/>
                </a:lnTo>
                <a:lnTo>
                  <a:pt x="967" y="2"/>
                </a:lnTo>
                <a:lnTo>
                  <a:pt x="982" y="3"/>
                </a:lnTo>
                <a:lnTo>
                  <a:pt x="980" y="13"/>
                </a:lnTo>
                <a:lnTo>
                  <a:pt x="983" y="21"/>
                </a:lnTo>
                <a:lnTo>
                  <a:pt x="993" y="28"/>
                </a:lnTo>
                <a:lnTo>
                  <a:pt x="984" y="13"/>
                </a:lnTo>
                <a:lnTo>
                  <a:pt x="1000" y="0"/>
                </a:lnTo>
                <a:lnTo>
                  <a:pt x="1058" y="22"/>
                </a:lnTo>
                <a:lnTo>
                  <a:pt x="1024" y="56"/>
                </a:lnTo>
                <a:lnTo>
                  <a:pt x="1065" y="32"/>
                </a:lnTo>
                <a:lnTo>
                  <a:pt x="1074" y="41"/>
                </a:lnTo>
                <a:lnTo>
                  <a:pt x="1072" y="29"/>
                </a:lnTo>
                <a:lnTo>
                  <a:pt x="1077" y="25"/>
                </a:lnTo>
                <a:lnTo>
                  <a:pt x="1084" y="41"/>
                </a:lnTo>
                <a:lnTo>
                  <a:pt x="1098" y="34"/>
                </a:lnTo>
                <a:lnTo>
                  <a:pt x="1092" y="46"/>
                </a:lnTo>
                <a:lnTo>
                  <a:pt x="1105" y="62"/>
                </a:lnTo>
                <a:lnTo>
                  <a:pt x="1099" y="76"/>
                </a:lnTo>
                <a:lnTo>
                  <a:pt x="1125" y="72"/>
                </a:lnTo>
                <a:lnTo>
                  <a:pt x="1131" y="83"/>
                </a:lnTo>
                <a:lnTo>
                  <a:pt x="1130" y="98"/>
                </a:lnTo>
                <a:lnTo>
                  <a:pt x="1087" y="149"/>
                </a:lnTo>
                <a:lnTo>
                  <a:pt x="1060" y="160"/>
                </a:lnTo>
                <a:lnTo>
                  <a:pt x="1030" y="166"/>
                </a:lnTo>
                <a:lnTo>
                  <a:pt x="1015" y="151"/>
                </a:lnTo>
                <a:lnTo>
                  <a:pt x="1026" y="170"/>
                </a:lnTo>
                <a:lnTo>
                  <a:pt x="1053" y="170"/>
                </a:lnTo>
                <a:lnTo>
                  <a:pt x="1002" y="202"/>
                </a:lnTo>
                <a:lnTo>
                  <a:pt x="1010" y="202"/>
                </a:lnTo>
                <a:lnTo>
                  <a:pt x="1005" y="210"/>
                </a:lnTo>
                <a:lnTo>
                  <a:pt x="1066" y="172"/>
                </a:lnTo>
                <a:lnTo>
                  <a:pt x="1082" y="168"/>
                </a:lnTo>
                <a:lnTo>
                  <a:pt x="1083" y="177"/>
                </a:lnTo>
                <a:lnTo>
                  <a:pt x="1040" y="224"/>
                </a:lnTo>
                <a:lnTo>
                  <a:pt x="1013" y="272"/>
                </a:lnTo>
                <a:lnTo>
                  <a:pt x="1002" y="275"/>
                </a:lnTo>
                <a:lnTo>
                  <a:pt x="1005" y="282"/>
                </a:lnTo>
                <a:lnTo>
                  <a:pt x="1003" y="288"/>
                </a:lnTo>
                <a:lnTo>
                  <a:pt x="981" y="295"/>
                </a:lnTo>
                <a:lnTo>
                  <a:pt x="971" y="286"/>
                </a:lnTo>
                <a:lnTo>
                  <a:pt x="978" y="295"/>
                </a:lnTo>
                <a:lnTo>
                  <a:pt x="973" y="299"/>
                </a:lnTo>
                <a:lnTo>
                  <a:pt x="998" y="297"/>
                </a:lnTo>
                <a:lnTo>
                  <a:pt x="985" y="310"/>
                </a:lnTo>
                <a:lnTo>
                  <a:pt x="992" y="314"/>
                </a:lnTo>
                <a:lnTo>
                  <a:pt x="988" y="322"/>
                </a:lnTo>
                <a:lnTo>
                  <a:pt x="973" y="332"/>
                </a:lnTo>
                <a:lnTo>
                  <a:pt x="962" y="318"/>
                </a:lnTo>
                <a:lnTo>
                  <a:pt x="937" y="317"/>
                </a:lnTo>
                <a:lnTo>
                  <a:pt x="957" y="324"/>
                </a:lnTo>
                <a:lnTo>
                  <a:pt x="961" y="339"/>
                </a:lnTo>
                <a:lnTo>
                  <a:pt x="935" y="343"/>
                </a:lnTo>
                <a:lnTo>
                  <a:pt x="936" y="351"/>
                </a:lnTo>
                <a:lnTo>
                  <a:pt x="933" y="354"/>
                </a:lnTo>
                <a:lnTo>
                  <a:pt x="904" y="340"/>
                </a:lnTo>
                <a:lnTo>
                  <a:pt x="922" y="355"/>
                </a:lnTo>
                <a:lnTo>
                  <a:pt x="901" y="347"/>
                </a:lnTo>
                <a:lnTo>
                  <a:pt x="903" y="358"/>
                </a:lnTo>
                <a:lnTo>
                  <a:pt x="891" y="355"/>
                </a:lnTo>
                <a:lnTo>
                  <a:pt x="941" y="365"/>
                </a:lnTo>
                <a:lnTo>
                  <a:pt x="937" y="369"/>
                </a:lnTo>
                <a:lnTo>
                  <a:pt x="941" y="380"/>
                </a:lnTo>
                <a:lnTo>
                  <a:pt x="918" y="367"/>
                </a:lnTo>
                <a:lnTo>
                  <a:pt x="888" y="369"/>
                </a:lnTo>
                <a:lnTo>
                  <a:pt x="918" y="377"/>
                </a:lnTo>
                <a:lnTo>
                  <a:pt x="879" y="377"/>
                </a:lnTo>
                <a:lnTo>
                  <a:pt x="896" y="381"/>
                </a:lnTo>
                <a:lnTo>
                  <a:pt x="888" y="399"/>
                </a:lnTo>
                <a:lnTo>
                  <a:pt x="896" y="385"/>
                </a:lnTo>
                <a:lnTo>
                  <a:pt x="910" y="380"/>
                </a:lnTo>
                <a:lnTo>
                  <a:pt x="924" y="385"/>
                </a:lnTo>
                <a:lnTo>
                  <a:pt x="914" y="394"/>
                </a:lnTo>
                <a:lnTo>
                  <a:pt x="937" y="394"/>
                </a:lnTo>
                <a:lnTo>
                  <a:pt x="937" y="412"/>
                </a:lnTo>
                <a:lnTo>
                  <a:pt x="934" y="416"/>
                </a:lnTo>
                <a:lnTo>
                  <a:pt x="910" y="418"/>
                </a:lnTo>
                <a:lnTo>
                  <a:pt x="933" y="427"/>
                </a:lnTo>
                <a:lnTo>
                  <a:pt x="926" y="439"/>
                </a:lnTo>
                <a:lnTo>
                  <a:pt x="907" y="438"/>
                </a:lnTo>
                <a:lnTo>
                  <a:pt x="925" y="445"/>
                </a:lnTo>
                <a:lnTo>
                  <a:pt x="921" y="456"/>
                </a:lnTo>
                <a:lnTo>
                  <a:pt x="888" y="453"/>
                </a:lnTo>
                <a:lnTo>
                  <a:pt x="886" y="459"/>
                </a:lnTo>
                <a:lnTo>
                  <a:pt x="896" y="480"/>
                </a:lnTo>
                <a:lnTo>
                  <a:pt x="881" y="499"/>
                </a:lnTo>
                <a:lnTo>
                  <a:pt x="853" y="498"/>
                </a:lnTo>
                <a:lnTo>
                  <a:pt x="836" y="475"/>
                </a:lnTo>
                <a:lnTo>
                  <a:pt x="840" y="484"/>
                </a:lnTo>
                <a:lnTo>
                  <a:pt x="839" y="491"/>
                </a:lnTo>
                <a:lnTo>
                  <a:pt x="847" y="497"/>
                </a:lnTo>
                <a:lnTo>
                  <a:pt x="834" y="498"/>
                </a:lnTo>
                <a:lnTo>
                  <a:pt x="838" y="508"/>
                </a:lnTo>
                <a:lnTo>
                  <a:pt x="850" y="501"/>
                </a:lnTo>
                <a:lnTo>
                  <a:pt x="862" y="506"/>
                </a:lnTo>
                <a:lnTo>
                  <a:pt x="859" y="514"/>
                </a:lnTo>
                <a:lnTo>
                  <a:pt x="871" y="503"/>
                </a:lnTo>
                <a:lnTo>
                  <a:pt x="878" y="512"/>
                </a:lnTo>
                <a:lnTo>
                  <a:pt x="873" y="523"/>
                </a:lnTo>
                <a:lnTo>
                  <a:pt x="882" y="530"/>
                </a:lnTo>
                <a:lnTo>
                  <a:pt x="887" y="518"/>
                </a:lnTo>
                <a:lnTo>
                  <a:pt x="894" y="522"/>
                </a:lnTo>
                <a:lnTo>
                  <a:pt x="895" y="540"/>
                </a:lnTo>
                <a:lnTo>
                  <a:pt x="886" y="552"/>
                </a:lnTo>
                <a:lnTo>
                  <a:pt x="881" y="545"/>
                </a:lnTo>
                <a:lnTo>
                  <a:pt x="873" y="562"/>
                </a:lnTo>
                <a:lnTo>
                  <a:pt x="849" y="572"/>
                </a:lnTo>
                <a:lnTo>
                  <a:pt x="853" y="554"/>
                </a:lnTo>
                <a:lnTo>
                  <a:pt x="834" y="549"/>
                </a:lnTo>
                <a:lnTo>
                  <a:pt x="838" y="538"/>
                </a:lnTo>
                <a:lnTo>
                  <a:pt x="831" y="541"/>
                </a:lnTo>
                <a:lnTo>
                  <a:pt x="834" y="546"/>
                </a:lnTo>
                <a:lnTo>
                  <a:pt x="831" y="556"/>
                </a:lnTo>
                <a:lnTo>
                  <a:pt x="821" y="554"/>
                </a:lnTo>
                <a:lnTo>
                  <a:pt x="815" y="533"/>
                </a:lnTo>
                <a:lnTo>
                  <a:pt x="814" y="537"/>
                </a:lnTo>
                <a:lnTo>
                  <a:pt x="818" y="555"/>
                </a:lnTo>
                <a:lnTo>
                  <a:pt x="803" y="540"/>
                </a:lnTo>
                <a:lnTo>
                  <a:pt x="804" y="553"/>
                </a:lnTo>
                <a:lnTo>
                  <a:pt x="792" y="548"/>
                </a:lnTo>
                <a:lnTo>
                  <a:pt x="801" y="560"/>
                </a:lnTo>
                <a:lnTo>
                  <a:pt x="790" y="563"/>
                </a:lnTo>
                <a:lnTo>
                  <a:pt x="773" y="556"/>
                </a:lnTo>
                <a:lnTo>
                  <a:pt x="776" y="548"/>
                </a:lnTo>
                <a:lnTo>
                  <a:pt x="770" y="541"/>
                </a:lnTo>
                <a:lnTo>
                  <a:pt x="774" y="549"/>
                </a:lnTo>
                <a:lnTo>
                  <a:pt x="769" y="559"/>
                </a:lnTo>
                <a:lnTo>
                  <a:pt x="758" y="551"/>
                </a:lnTo>
                <a:lnTo>
                  <a:pt x="757" y="543"/>
                </a:lnTo>
                <a:lnTo>
                  <a:pt x="759" y="559"/>
                </a:lnTo>
                <a:lnTo>
                  <a:pt x="755" y="559"/>
                </a:lnTo>
                <a:lnTo>
                  <a:pt x="744" y="555"/>
                </a:lnTo>
                <a:lnTo>
                  <a:pt x="745" y="548"/>
                </a:lnTo>
                <a:lnTo>
                  <a:pt x="743" y="530"/>
                </a:lnTo>
                <a:lnTo>
                  <a:pt x="740" y="537"/>
                </a:lnTo>
                <a:lnTo>
                  <a:pt x="743" y="546"/>
                </a:lnTo>
                <a:lnTo>
                  <a:pt x="741" y="556"/>
                </a:lnTo>
                <a:lnTo>
                  <a:pt x="740" y="544"/>
                </a:lnTo>
                <a:lnTo>
                  <a:pt x="737" y="555"/>
                </a:lnTo>
                <a:lnTo>
                  <a:pt x="727" y="545"/>
                </a:lnTo>
                <a:lnTo>
                  <a:pt x="730" y="538"/>
                </a:lnTo>
                <a:lnTo>
                  <a:pt x="729" y="528"/>
                </a:lnTo>
                <a:lnTo>
                  <a:pt x="743" y="512"/>
                </a:lnTo>
                <a:lnTo>
                  <a:pt x="768" y="507"/>
                </a:lnTo>
                <a:lnTo>
                  <a:pt x="762" y="506"/>
                </a:lnTo>
                <a:lnTo>
                  <a:pt x="766" y="502"/>
                </a:lnTo>
                <a:lnTo>
                  <a:pt x="761" y="499"/>
                </a:lnTo>
                <a:lnTo>
                  <a:pt x="766" y="496"/>
                </a:lnTo>
                <a:lnTo>
                  <a:pt x="754" y="496"/>
                </a:lnTo>
                <a:lnTo>
                  <a:pt x="754" y="484"/>
                </a:lnTo>
                <a:lnTo>
                  <a:pt x="747" y="476"/>
                </a:lnTo>
                <a:lnTo>
                  <a:pt x="749" y="465"/>
                </a:lnTo>
                <a:lnTo>
                  <a:pt x="773" y="465"/>
                </a:lnTo>
                <a:lnTo>
                  <a:pt x="779" y="473"/>
                </a:lnTo>
                <a:lnTo>
                  <a:pt x="781" y="491"/>
                </a:lnTo>
                <a:lnTo>
                  <a:pt x="800" y="500"/>
                </a:lnTo>
                <a:lnTo>
                  <a:pt x="799" y="493"/>
                </a:lnTo>
                <a:lnTo>
                  <a:pt x="814" y="496"/>
                </a:lnTo>
                <a:lnTo>
                  <a:pt x="810" y="490"/>
                </a:lnTo>
                <a:lnTo>
                  <a:pt x="818" y="481"/>
                </a:lnTo>
                <a:lnTo>
                  <a:pt x="831" y="448"/>
                </a:lnTo>
                <a:lnTo>
                  <a:pt x="826" y="450"/>
                </a:lnTo>
                <a:lnTo>
                  <a:pt x="811" y="485"/>
                </a:lnTo>
                <a:lnTo>
                  <a:pt x="799" y="485"/>
                </a:lnTo>
                <a:lnTo>
                  <a:pt x="795" y="482"/>
                </a:lnTo>
                <a:lnTo>
                  <a:pt x="801" y="472"/>
                </a:lnTo>
                <a:lnTo>
                  <a:pt x="793" y="480"/>
                </a:lnTo>
                <a:lnTo>
                  <a:pt x="788" y="471"/>
                </a:lnTo>
                <a:lnTo>
                  <a:pt x="792" y="465"/>
                </a:lnTo>
                <a:lnTo>
                  <a:pt x="787" y="464"/>
                </a:lnTo>
                <a:lnTo>
                  <a:pt x="803" y="461"/>
                </a:lnTo>
                <a:lnTo>
                  <a:pt x="783" y="457"/>
                </a:lnTo>
                <a:lnTo>
                  <a:pt x="803" y="448"/>
                </a:lnTo>
                <a:lnTo>
                  <a:pt x="793" y="442"/>
                </a:lnTo>
                <a:lnTo>
                  <a:pt x="805" y="441"/>
                </a:lnTo>
                <a:lnTo>
                  <a:pt x="793" y="439"/>
                </a:lnTo>
                <a:lnTo>
                  <a:pt x="799" y="429"/>
                </a:lnTo>
                <a:lnTo>
                  <a:pt x="795" y="427"/>
                </a:lnTo>
                <a:lnTo>
                  <a:pt x="798" y="412"/>
                </a:lnTo>
                <a:lnTo>
                  <a:pt x="786" y="446"/>
                </a:lnTo>
                <a:lnTo>
                  <a:pt x="774" y="447"/>
                </a:lnTo>
                <a:lnTo>
                  <a:pt x="781" y="427"/>
                </a:lnTo>
                <a:lnTo>
                  <a:pt x="768" y="445"/>
                </a:lnTo>
                <a:lnTo>
                  <a:pt x="757" y="444"/>
                </a:lnTo>
                <a:lnTo>
                  <a:pt x="763" y="439"/>
                </a:lnTo>
                <a:lnTo>
                  <a:pt x="757" y="432"/>
                </a:lnTo>
                <a:lnTo>
                  <a:pt x="757" y="423"/>
                </a:lnTo>
                <a:lnTo>
                  <a:pt x="766" y="414"/>
                </a:lnTo>
                <a:lnTo>
                  <a:pt x="763" y="413"/>
                </a:lnTo>
                <a:lnTo>
                  <a:pt x="770" y="396"/>
                </a:lnTo>
                <a:lnTo>
                  <a:pt x="792" y="388"/>
                </a:lnTo>
                <a:lnTo>
                  <a:pt x="831" y="413"/>
                </a:lnTo>
                <a:lnTo>
                  <a:pt x="827" y="404"/>
                </a:lnTo>
                <a:lnTo>
                  <a:pt x="831" y="401"/>
                </a:lnTo>
                <a:lnTo>
                  <a:pt x="818" y="394"/>
                </a:lnTo>
                <a:lnTo>
                  <a:pt x="840" y="394"/>
                </a:lnTo>
                <a:lnTo>
                  <a:pt x="842" y="378"/>
                </a:lnTo>
                <a:lnTo>
                  <a:pt x="828" y="390"/>
                </a:lnTo>
                <a:lnTo>
                  <a:pt x="796" y="379"/>
                </a:lnTo>
                <a:lnTo>
                  <a:pt x="800" y="371"/>
                </a:lnTo>
                <a:lnTo>
                  <a:pt x="816" y="378"/>
                </a:lnTo>
                <a:lnTo>
                  <a:pt x="803" y="368"/>
                </a:lnTo>
                <a:lnTo>
                  <a:pt x="792" y="335"/>
                </a:lnTo>
                <a:lnTo>
                  <a:pt x="772" y="324"/>
                </a:lnTo>
                <a:lnTo>
                  <a:pt x="773" y="307"/>
                </a:lnTo>
                <a:lnTo>
                  <a:pt x="789" y="311"/>
                </a:lnTo>
                <a:lnTo>
                  <a:pt x="772" y="303"/>
                </a:lnTo>
                <a:lnTo>
                  <a:pt x="769" y="294"/>
                </a:lnTo>
                <a:lnTo>
                  <a:pt x="772" y="279"/>
                </a:lnTo>
                <a:lnTo>
                  <a:pt x="810" y="284"/>
                </a:lnTo>
                <a:lnTo>
                  <a:pt x="833" y="316"/>
                </a:lnTo>
                <a:lnTo>
                  <a:pt x="840" y="337"/>
                </a:lnTo>
                <a:lnTo>
                  <a:pt x="867" y="328"/>
                </a:lnTo>
                <a:lnTo>
                  <a:pt x="844" y="327"/>
                </a:lnTo>
                <a:lnTo>
                  <a:pt x="840" y="313"/>
                </a:lnTo>
                <a:lnTo>
                  <a:pt x="844" y="310"/>
                </a:lnTo>
                <a:lnTo>
                  <a:pt x="819" y="277"/>
                </a:lnTo>
                <a:lnTo>
                  <a:pt x="891" y="257"/>
                </a:lnTo>
                <a:lnTo>
                  <a:pt x="864" y="253"/>
                </a:lnTo>
                <a:lnTo>
                  <a:pt x="913" y="231"/>
                </a:lnTo>
                <a:lnTo>
                  <a:pt x="879" y="229"/>
                </a:lnTo>
                <a:lnTo>
                  <a:pt x="886" y="203"/>
                </a:lnTo>
                <a:lnTo>
                  <a:pt x="909" y="177"/>
                </a:lnTo>
                <a:lnTo>
                  <a:pt x="880" y="208"/>
                </a:lnTo>
                <a:lnTo>
                  <a:pt x="871" y="201"/>
                </a:lnTo>
                <a:lnTo>
                  <a:pt x="876" y="210"/>
                </a:lnTo>
                <a:lnTo>
                  <a:pt x="869" y="234"/>
                </a:lnTo>
                <a:lnTo>
                  <a:pt x="842" y="253"/>
                </a:lnTo>
                <a:lnTo>
                  <a:pt x="819" y="258"/>
                </a:lnTo>
                <a:lnTo>
                  <a:pt x="838" y="235"/>
                </a:lnTo>
                <a:lnTo>
                  <a:pt x="816" y="246"/>
                </a:lnTo>
                <a:lnTo>
                  <a:pt x="813" y="241"/>
                </a:lnTo>
                <a:lnTo>
                  <a:pt x="818" y="233"/>
                </a:lnTo>
                <a:lnTo>
                  <a:pt x="809" y="240"/>
                </a:lnTo>
                <a:lnTo>
                  <a:pt x="811" y="250"/>
                </a:lnTo>
                <a:lnTo>
                  <a:pt x="808" y="260"/>
                </a:lnTo>
                <a:lnTo>
                  <a:pt x="768" y="253"/>
                </a:lnTo>
                <a:lnTo>
                  <a:pt x="784" y="221"/>
                </a:lnTo>
                <a:lnTo>
                  <a:pt x="830" y="202"/>
                </a:lnTo>
                <a:lnTo>
                  <a:pt x="783" y="214"/>
                </a:lnTo>
                <a:lnTo>
                  <a:pt x="758" y="252"/>
                </a:lnTo>
                <a:close/>
                <a:moveTo>
                  <a:pt x="738" y="443"/>
                </a:moveTo>
                <a:lnTo>
                  <a:pt x="722" y="411"/>
                </a:lnTo>
                <a:lnTo>
                  <a:pt x="721" y="418"/>
                </a:lnTo>
                <a:lnTo>
                  <a:pt x="728" y="443"/>
                </a:lnTo>
                <a:lnTo>
                  <a:pt x="719" y="430"/>
                </a:lnTo>
                <a:lnTo>
                  <a:pt x="712" y="431"/>
                </a:lnTo>
                <a:lnTo>
                  <a:pt x="717" y="435"/>
                </a:lnTo>
                <a:lnTo>
                  <a:pt x="718" y="441"/>
                </a:lnTo>
                <a:lnTo>
                  <a:pt x="716" y="443"/>
                </a:lnTo>
                <a:lnTo>
                  <a:pt x="693" y="439"/>
                </a:lnTo>
                <a:lnTo>
                  <a:pt x="680" y="423"/>
                </a:lnTo>
                <a:lnTo>
                  <a:pt x="698" y="413"/>
                </a:lnTo>
                <a:lnTo>
                  <a:pt x="675" y="412"/>
                </a:lnTo>
                <a:lnTo>
                  <a:pt x="668" y="399"/>
                </a:lnTo>
                <a:lnTo>
                  <a:pt x="679" y="400"/>
                </a:lnTo>
                <a:lnTo>
                  <a:pt x="661" y="383"/>
                </a:lnTo>
                <a:lnTo>
                  <a:pt x="675" y="370"/>
                </a:lnTo>
                <a:lnTo>
                  <a:pt x="715" y="366"/>
                </a:lnTo>
                <a:lnTo>
                  <a:pt x="691" y="367"/>
                </a:lnTo>
                <a:lnTo>
                  <a:pt x="685" y="359"/>
                </a:lnTo>
                <a:lnTo>
                  <a:pt x="706" y="352"/>
                </a:lnTo>
                <a:lnTo>
                  <a:pt x="678" y="346"/>
                </a:lnTo>
                <a:lnTo>
                  <a:pt x="679" y="352"/>
                </a:lnTo>
                <a:lnTo>
                  <a:pt x="678" y="355"/>
                </a:lnTo>
                <a:lnTo>
                  <a:pt x="675" y="348"/>
                </a:lnTo>
                <a:lnTo>
                  <a:pt x="667" y="362"/>
                </a:lnTo>
                <a:lnTo>
                  <a:pt x="660" y="350"/>
                </a:lnTo>
                <a:lnTo>
                  <a:pt x="649" y="361"/>
                </a:lnTo>
                <a:lnTo>
                  <a:pt x="640" y="351"/>
                </a:lnTo>
                <a:lnTo>
                  <a:pt x="641" y="341"/>
                </a:lnTo>
                <a:lnTo>
                  <a:pt x="655" y="335"/>
                </a:lnTo>
                <a:lnTo>
                  <a:pt x="660" y="322"/>
                </a:lnTo>
                <a:lnTo>
                  <a:pt x="640" y="333"/>
                </a:lnTo>
                <a:lnTo>
                  <a:pt x="629" y="316"/>
                </a:lnTo>
                <a:lnTo>
                  <a:pt x="635" y="312"/>
                </a:lnTo>
                <a:lnTo>
                  <a:pt x="629" y="307"/>
                </a:lnTo>
                <a:lnTo>
                  <a:pt x="632" y="301"/>
                </a:lnTo>
                <a:lnTo>
                  <a:pt x="627" y="293"/>
                </a:lnTo>
                <a:lnTo>
                  <a:pt x="659" y="306"/>
                </a:lnTo>
                <a:lnTo>
                  <a:pt x="655" y="295"/>
                </a:lnTo>
                <a:lnTo>
                  <a:pt x="664" y="290"/>
                </a:lnTo>
                <a:lnTo>
                  <a:pt x="646" y="294"/>
                </a:lnTo>
                <a:lnTo>
                  <a:pt x="641" y="290"/>
                </a:lnTo>
                <a:lnTo>
                  <a:pt x="648" y="284"/>
                </a:lnTo>
                <a:lnTo>
                  <a:pt x="631" y="282"/>
                </a:lnTo>
                <a:lnTo>
                  <a:pt x="629" y="274"/>
                </a:lnTo>
                <a:lnTo>
                  <a:pt x="645" y="276"/>
                </a:lnTo>
                <a:lnTo>
                  <a:pt x="637" y="256"/>
                </a:lnTo>
                <a:lnTo>
                  <a:pt x="667" y="261"/>
                </a:lnTo>
                <a:lnTo>
                  <a:pt x="656" y="248"/>
                </a:lnTo>
                <a:lnTo>
                  <a:pt x="664" y="244"/>
                </a:lnTo>
                <a:lnTo>
                  <a:pt x="644" y="235"/>
                </a:lnTo>
                <a:lnTo>
                  <a:pt x="649" y="229"/>
                </a:lnTo>
                <a:lnTo>
                  <a:pt x="644" y="227"/>
                </a:lnTo>
                <a:lnTo>
                  <a:pt x="648" y="218"/>
                </a:lnTo>
                <a:lnTo>
                  <a:pt x="677" y="210"/>
                </a:lnTo>
                <a:lnTo>
                  <a:pt x="676" y="199"/>
                </a:lnTo>
                <a:lnTo>
                  <a:pt x="660" y="195"/>
                </a:lnTo>
                <a:lnTo>
                  <a:pt x="663" y="185"/>
                </a:lnTo>
                <a:lnTo>
                  <a:pt x="690" y="196"/>
                </a:lnTo>
                <a:lnTo>
                  <a:pt x="713" y="246"/>
                </a:lnTo>
                <a:lnTo>
                  <a:pt x="712" y="257"/>
                </a:lnTo>
                <a:lnTo>
                  <a:pt x="735" y="265"/>
                </a:lnTo>
                <a:lnTo>
                  <a:pt x="732" y="280"/>
                </a:lnTo>
                <a:lnTo>
                  <a:pt x="739" y="294"/>
                </a:lnTo>
                <a:lnTo>
                  <a:pt x="748" y="297"/>
                </a:lnTo>
                <a:lnTo>
                  <a:pt x="742" y="284"/>
                </a:lnTo>
                <a:lnTo>
                  <a:pt x="742" y="271"/>
                </a:lnTo>
                <a:lnTo>
                  <a:pt x="755" y="271"/>
                </a:lnTo>
                <a:lnTo>
                  <a:pt x="757" y="290"/>
                </a:lnTo>
                <a:lnTo>
                  <a:pt x="750" y="294"/>
                </a:lnTo>
                <a:lnTo>
                  <a:pt x="761" y="300"/>
                </a:lnTo>
                <a:lnTo>
                  <a:pt x="764" y="307"/>
                </a:lnTo>
                <a:lnTo>
                  <a:pt x="758" y="318"/>
                </a:lnTo>
                <a:lnTo>
                  <a:pt x="765" y="312"/>
                </a:lnTo>
                <a:lnTo>
                  <a:pt x="759" y="343"/>
                </a:lnTo>
                <a:lnTo>
                  <a:pt x="774" y="333"/>
                </a:lnTo>
                <a:lnTo>
                  <a:pt x="778" y="339"/>
                </a:lnTo>
                <a:lnTo>
                  <a:pt x="777" y="349"/>
                </a:lnTo>
                <a:lnTo>
                  <a:pt x="783" y="335"/>
                </a:lnTo>
                <a:lnTo>
                  <a:pt x="792" y="355"/>
                </a:lnTo>
                <a:lnTo>
                  <a:pt x="793" y="363"/>
                </a:lnTo>
                <a:lnTo>
                  <a:pt x="769" y="385"/>
                </a:lnTo>
                <a:lnTo>
                  <a:pt x="765" y="378"/>
                </a:lnTo>
                <a:lnTo>
                  <a:pt x="765" y="390"/>
                </a:lnTo>
                <a:lnTo>
                  <a:pt x="755" y="408"/>
                </a:lnTo>
                <a:lnTo>
                  <a:pt x="750" y="396"/>
                </a:lnTo>
                <a:lnTo>
                  <a:pt x="754" y="377"/>
                </a:lnTo>
                <a:lnTo>
                  <a:pt x="748" y="383"/>
                </a:lnTo>
                <a:lnTo>
                  <a:pt x="747" y="397"/>
                </a:lnTo>
                <a:lnTo>
                  <a:pt x="751" y="415"/>
                </a:lnTo>
                <a:lnTo>
                  <a:pt x="747" y="422"/>
                </a:lnTo>
                <a:lnTo>
                  <a:pt x="739" y="411"/>
                </a:lnTo>
                <a:lnTo>
                  <a:pt x="743" y="426"/>
                </a:lnTo>
                <a:lnTo>
                  <a:pt x="738" y="443"/>
                </a:lnTo>
                <a:close/>
                <a:moveTo>
                  <a:pt x="641" y="556"/>
                </a:moveTo>
                <a:lnTo>
                  <a:pt x="636" y="549"/>
                </a:lnTo>
                <a:lnTo>
                  <a:pt x="643" y="543"/>
                </a:lnTo>
                <a:lnTo>
                  <a:pt x="624" y="536"/>
                </a:lnTo>
                <a:lnTo>
                  <a:pt x="633" y="534"/>
                </a:lnTo>
                <a:lnTo>
                  <a:pt x="625" y="524"/>
                </a:lnTo>
                <a:lnTo>
                  <a:pt x="633" y="516"/>
                </a:lnTo>
                <a:lnTo>
                  <a:pt x="670" y="525"/>
                </a:lnTo>
                <a:lnTo>
                  <a:pt x="677" y="538"/>
                </a:lnTo>
                <a:lnTo>
                  <a:pt x="670" y="553"/>
                </a:lnTo>
                <a:lnTo>
                  <a:pt x="672" y="556"/>
                </a:lnTo>
                <a:lnTo>
                  <a:pt x="679" y="543"/>
                </a:lnTo>
                <a:lnTo>
                  <a:pt x="708" y="540"/>
                </a:lnTo>
                <a:lnTo>
                  <a:pt x="715" y="551"/>
                </a:lnTo>
                <a:lnTo>
                  <a:pt x="702" y="552"/>
                </a:lnTo>
                <a:lnTo>
                  <a:pt x="734" y="566"/>
                </a:lnTo>
                <a:lnTo>
                  <a:pt x="720" y="572"/>
                </a:lnTo>
                <a:lnTo>
                  <a:pt x="699" y="564"/>
                </a:lnTo>
                <a:lnTo>
                  <a:pt x="719" y="576"/>
                </a:lnTo>
                <a:lnTo>
                  <a:pt x="706" y="578"/>
                </a:lnTo>
                <a:lnTo>
                  <a:pt x="709" y="582"/>
                </a:lnTo>
                <a:lnTo>
                  <a:pt x="706" y="588"/>
                </a:lnTo>
                <a:lnTo>
                  <a:pt x="711" y="579"/>
                </a:lnTo>
                <a:lnTo>
                  <a:pt x="715" y="585"/>
                </a:lnTo>
                <a:lnTo>
                  <a:pt x="723" y="579"/>
                </a:lnTo>
                <a:lnTo>
                  <a:pt x="726" y="585"/>
                </a:lnTo>
                <a:lnTo>
                  <a:pt x="725" y="591"/>
                </a:lnTo>
                <a:lnTo>
                  <a:pt x="734" y="592"/>
                </a:lnTo>
                <a:lnTo>
                  <a:pt x="726" y="605"/>
                </a:lnTo>
                <a:lnTo>
                  <a:pt x="739" y="612"/>
                </a:lnTo>
                <a:lnTo>
                  <a:pt x="738" y="603"/>
                </a:lnTo>
                <a:lnTo>
                  <a:pt x="740" y="598"/>
                </a:lnTo>
                <a:lnTo>
                  <a:pt x="747" y="609"/>
                </a:lnTo>
                <a:lnTo>
                  <a:pt x="754" y="604"/>
                </a:lnTo>
                <a:lnTo>
                  <a:pt x="756" y="611"/>
                </a:lnTo>
                <a:lnTo>
                  <a:pt x="761" y="601"/>
                </a:lnTo>
                <a:lnTo>
                  <a:pt x="773" y="612"/>
                </a:lnTo>
                <a:lnTo>
                  <a:pt x="771" y="616"/>
                </a:lnTo>
                <a:lnTo>
                  <a:pt x="808" y="590"/>
                </a:lnTo>
                <a:lnTo>
                  <a:pt x="846" y="593"/>
                </a:lnTo>
                <a:lnTo>
                  <a:pt x="846" y="600"/>
                </a:lnTo>
                <a:lnTo>
                  <a:pt x="860" y="601"/>
                </a:lnTo>
                <a:lnTo>
                  <a:pt x="864" y="606"/>
                </a:lnTo>
                <a:lnTo>
                  <a:pt x="859" y="610"/>
                </a:lnTo>
                <a:lnTo>
                  <a:pt x="871" y="615"/>
                </a:lnTo>
                <a:lnTo>
                  <a:pt x="869" y="626"/>
                </a:lnTo>
                <a:lnTo>
                  <a:pt x="857" y="634"/>
                </a:lnTo>
                <a:lnTo>
                  <a:pt x="873" y="641"/>
                </a:lnTo>
                <a:lnTo>
                  <a:pt x="864" y="646"/>
                </a:lnTo>
                <a:lnTo>
                  <a:pt x="859" y="640"/>
                </a:lnTo>
                <a:lnTo>
                  <a:pt x="862" y="646"/>
                </a:lnTo>
                <a:lnTo>
                  <a:pt x="860" y="659"/>
                </a:lnTo>
                <a:lnTo>
                  <a:pt x="824" y="662"/>
                </a:lnTo>
                <a:lnTo>
                  <a:pt x="820" y="655"/>
                </a:lnTo>
                <a:lnTo>
                  <a:pt x="820" y="646"/>
                </a:lnTo>
                <a:lnTo>
                  <a:pt x="814" y="641"/>
                </a:lnTo>
                <a:lnTo>
                  <a:pt x="816" y="648"/>
                </a:lnTo>
                <a:lnTo>
                  <a:pt x="814" y="658"/>
                </a:lnTo>
                <a:lnTo>
                  <a:pt x="803" y="662"/>
                </a:lnTo>
                <a:lnTo>
                  <a:pt x="794" y="662"/>
                </a:lnTo>
                <a:lnTo>
                  <a:pt x="793" y="652"/>
                </a:lnTo>
                <a:lnTo>
                  <a:pt x="789" y="663"/>
                </a:lnTo>
                <a:lnTo>
                  <a:pt x="785" y="653"/>
                </a:lnTo>
                <a:lnTo>
                  <a:pt x="784" y="663"/>
                </a:lnTo>
                <a:lnTo>
                  <a:pt x="777" y="663"/>
                </a:lnTo>
                <a:lnTo>
                  <a:pt x="776" y="657"/>
                </a:lnTo>
                <a:lnTo>
                  <a:pt x="773" y="664"/>
                </a:lnTo>
                <a:lnTo>
                  <a:pt x="768" y="657"/>
                </a:lnTo>
                <a:lnTo>
                  <a:pt x="769" y="665"/>
                </a:lnTo>
                <a:lnTo>
                  <a:pt x="743" y="663"/>
                </a:lnTo>
                <a:lnTo>
                  <a:pt x="742" y="658"/>
                </a:lnTo>
                <a:lnTo>
                  <a:pt x="745" y="647"/>
                </a:lnTo>
                <a:lnTo>
                  <a:pt x="743" y="641"/>
                </a:lnTo>
                <a:lnTo>
                  <a:pt x="738" y="654"/>
                </a:lnTo>
                <a:lnTo>
                  <a:pt x="735" y="644"/>
                </a:lnTo>
                <a:lnTo>
                  <a:pt x="735" y="651"/>
                </a:lnTo>
                <a:lnTo>
                  <a:pt x="732" y="649"/>
                </a:lnTo>
                <a:lnTo>
                  <a:pt x="734" y="657"/>
                </a:lnTo>
                <a:lnTo>
                  <a:pt x="728" y="661"/>
                </a:lnTo>
                <a:lnTo>
                  <a:pt x="708" y="652"/>
                </a:lnTo>
                <a:lnTo>
                  <a:pt x="711" y="642"/>
                </a:lnTo>
                <a:lnTo>
                  <a:pt x="705" y="650"/>
                </a:lnTo>
                <a:lnTo>
                  <a:pt x="706" y="656"/>
                </a:lnTo>
                <a:lnTo>
                  <a:pt x="696" y="651"/>
                </a:lnTo>
                <a:lnTo>
                  <a:pt x="690" y="632"/>
                </a:lnTo>
                <a:lnTo>
                  <a:pt x="693" y="628"/>
                </a:lnTo>
                <a:lnTo>
                  <a:pt x="687" y="624"/>
                </a:lnTo>
                <a:lnTo>
                  <a:pt x="688" y="611"/>
                </a:lnTo>
                <a:lnTo>
                  <a:pt x="693" y="603"/>
                </a:lnTo>
                <a:lnTo>
                  <a:pt x="691" y="594"/>
                </a:lnTo>
                <a:lnTo>
                  <a:pt x="692" y="588"/>
                </a:lnTo>
                <a:lnTo>
                  <a:pt x="678" y="558"/>
                </a:lnTo>
                <a:lnTo>
                  <a:pt x="646" y="566"/>
                </a:lnTo>
                <a:lnTo>
                  <a:pt x="653" y="559"/>
                </a:lnTo>
                <a:lnTo>
                  <a:pt x="641" y="556"/>
                </a:lnTo>
                <a:close/>
                <a:moveTo>
                  <a:pt x="439" y="606"/>
                </a:moveTo>
                <a:lnTo>
                  <a:pt x="454" y="609"/>
                </a:lnTo>
                <a:lnTo>
                  <a:pt x="455" y="597"/>
                </a:lnTo>
                <a:lnTo>
                  <a:pt x="438" y="585"/>
                </a:lnTo>
                <a:lnTo>
                  <a:pt x="448" y="573"/>
                </a:lnTo>
                <a:lnTo>
                  <a:pt x="433" y="562"/>
                </a:lnTo>
                <a:lnTo>
                  <a:pt x="433" y="554"/>
                </a:lnTo>
                <a:lnTo>
                  <a:pt x="442" y="549"/>
                </a:lnTo>
                <a:lnTo>
                  <a:pt x="451" y="530"/>
                </a:lnTo>
                <a:lnTo>
                  <a:pt x="460" y="535"/>
                </a:lnTo>
                <a:lnTo>
                  <a:pt x="457" y="541"/>
                </a:lnTo>
                <a:lnTo>
                  <a:pt x="459" y="555"/>
                </a:lnTo>
                <a:lnTo>
                  <a:pt x="466" y="563"/>
                </a:lnTo>
                <a:lnTo>
                  <a:pt x="461" y="576"/>
                </a:lnTo>
                <a:lnTo>
                  <a:pt x="472" y="580"/>
                </a:lnTo>
                <a:lnTo>
                  <a:pt x="467" y="592"/>
                </a:lnTo>
                <a:lnTo>
                  <a:pt x="478" y="585"/>
                </a:lnTo>
                <a:lnTo>
                  <a:pt x="482" y="595"/>
                </a:lnTo>
                <a:lnTo>
                  <a:pt x="486" y="591"/>
                </a:lnTo>
                <a:lnTo>
                  <a:pt x="482" y="583"/>
                </a:lnTo>
                <a:lnTo>
                  <a:pt x="486" y="576"/>
                </a:lnTo>
                <a:lnTo>
                  <a:pt x="501" y="583"/>
                </a:lnTo>
                <a:lnTo>
                  <a:pt x="504" y="600"/>
                </a:lnTo>
                <a:lnTo>
                  <a:pt x="499" y="609"/>
                </a:lnTo>
                <a:lnTo>
                  <a:pt x="501" y="610"/>
                </a:lnTo>
                <a:lnTo>
                  <a:pt x="500" y="616"/>
                </a:lnTo>
                <a:lnTo>
                  <a:pt x="495" y="632"/>
                </a:lnTo>
                <a:lnTo>
                  <a:pt x="478" y="640"/>
                </a:lnTo>
                <a:lnTo>
                  <a:pt x="470" y="631"/>
                </a:lnTo>
                <a:lnTo>
                  <a:pt x="467" y="640"/>
                </a:lnTo>
                <a:lnTo>
                  <a:pt x="462" y="640"/>
                </a:lnTo>
                <a:lnTo>
                  <a:pt x="455" y="632"/>
                </a:lnTo>
                <a:lnTo>
                  <a:pt x="415" y="663"/>
                </a:lnTo>
                <a:lnTo>
                  <a:pt x="397" y="668"/>
                </a:lnTo>
                <a:lnTo>
                  <a:pt x="386" y="666"/>
                </a:lnTo>
                <a:lnTo>
                  <a:pt x="376" y="652"/>
                </a:lnTo>
                <a:lnTo>
                  <a:pt x="398" y="637"/>
                </a:lnTo>
                <a:lnTo>
                  <a:pt x="414" y="636"/>
                </a:lnTo>
                <a:lnTo>
                  <a:pt x="426" y="623"/>
                </a:lnTo>
                <a:lnTo>
                  <a:pt x="405" y="629"/>
                </a:lnTo>
                <a:lnTo>
                  <a:pt x="406" y="625"/>
                </a:lnTo>
                <a:lnTo>
                  <a:pt x="401" y="620"/>
                </a:lnTo>
                <a:lnTo>
                  <a:pt x="399" y="629"/>
                </a:lnTo>
                <a:lnTo>
                  <a:pt x="383" y="633"/>
                </a:lnTo>
                <a:lnTo>
                  <a:pt x="384" y="618"/>
                </a:lnTo>
                <a:lnTo>
                  <a:pt x="391" y="613"/>
                </a:lnTo>
                <a:lnTo>
                  <a:pt x="381" y="610"/>
                </a:lnTo>
                <a:lnTo>
                  <a:pt x="380" y="622"/>
                </a:lnTo>
                <a:lnTo>
                  <a:pt x="375" y="619"/>
                </a:lnTo>
                <a:lnTo>
                  <a:pt x="378" y="628"/>
                </a:lnTo>
                <a:lnTo>
                  <a:pt x="371" y="636"/>
                </a:lnTo>
                <a:lnTo>
                  <a:pt x="365" y="636"/>
                </a:lnTo>
                <a:lnTo>
                  <a:pt x="365" y="627"/>
                </a:lnTo>
                <a:lnTo>
                  <a:pt x="359" y="629"/>
                </a:lnTo>
                <a:lnTo>
                  <a:pt x="360" y="635"/>
                </a:lnTo>
                <a:lnTo>
                  <a:pt x="358" y="638"/>
                </a:lnTo>
                <a:lnTo>
                  <a:pt x="351" y="634"/>
                </a:lnTo>
                <a:lnTo>
                  <a:pt x="350" y="624"/>
                </a:lnTo>
                <a:lnTo>
                  <a:pt x="344" y="629"/>
                </a:lnTo>
                <a:lnTo>
                  <a:pt x="330" y="622"/>
                </a:lnTo>
                <a:lnTo>
                  <a:pt x="336" y="609"/>
                </a:lnTo>
                <a:lnTo>
                  <a:pt x="353" y="609"/>
                </a:lnTo>
                <a:lnTo>
                  <a:pt x="368" y="597"/>
                </a:lnTo>
                <a:lnTo>
                  <a:pt x="336" y="603"/>
                </a:lnTo>
                <a:lnTo>
                  <a:pt x="341" y="591"/>
                </a:lnTo>
                <a:lnTo>
                  <a:pt x="370" y="586"/>
                </a:lnTo>
                <a:lnTo>
                  <a:pt x="344" y="585"/>
                </a:lnTo>
                <a:lnTo>
                  <a:pt x="347" y="581"/>
                </a:lnTo>
                <a:lnTo>
                  <a:pt x="345" y="572"/>
                </a:lnTo>
                <a:lnTo>
                  <a:pt x="349" y="568"/>
                </a:lnTo>
                <a:lnTo>
                  <a:pt x="372" y="570"/>
                </a:lnTo>
                <a:lnTo>
                  <a:pt x="356" y="564"/>
                </a:lnTo>
                <a:lnTo>
                  <a:pt x="355" y="559"/>
                </a:lnTo>
                <a:lnTo>
                  <a:pt x="361" y="552"/>
                </a:lnTo>
                <a:lnTo>
                  <a:pt x="379" y="551"/>
                </a:lnTo>
                <a:lnTo>
                  <a:pt x="382" y="568"/>
                </a:lnTo>
                <a:lnTo>
                  <a:pt x="398" y="564"/>
                </a:lnTo>
                <a:lnTo>
                  <a:pt x="414" y="582"/>
                </a:lnTo>
                <a:lnTo>
                  <a:pt x="407" y="590"/>
                </a:lnTo>
                <a:lnTo>
                  <a:pt x="418" y="589"/>
                </a:lnTo>
                <a:lnTo>
                  <a:pt x="421" y="606"/>
                </a:lnTo>
                <a:lnTo>
                  <a:pt x="439" y="606"/>
                </a:lnTo>
                <a:close/>
                <a:moveTo>
                  <a:pt x="585" y="572"/>
                </a:moveTo>
                <a:lnTo>
                  <a:pt x="574" y="567"/>
                </a:lnTo>
                <a:lnTo>
                  <a:pt x="583" y="563"/>
                </a:lnTo>
                <a:lnTo>
                  <a:pt x="567" y="551"/>
                </a:lnTo>
                <a:lnTo>
                  <a:pt x="575" y="541"/>
                </a:lnTo>
                <a:lnTo>
                  <a:pt x="586" y="542"/>
                </a:lnTo>
                <a:lnTo>
                  <a:pt x="593" y="556"/>
                </a:lnTo>
                <a:lnTo>
                  <a:pt x="596" y="553"/>
                </a:lnTo>
                <a:lnTo>
                  <a:pt x="594" y="543"/>
                </a:lnTo>
                <a:lnTo>
                  <a:pt x="601" y="542"/>
                </a:lnTo>
                <a:lnTo>
                  <a:pt x="598" y="538"/>
                </a:lnTo>
                <a:lnTo>
                  <a:pt x="613" y="551"/>
                </a:lnTo>
                <a:lnTo>
                  <a:pt x="612" y="559"/>
                </a:lnTo>
                <a:lnTo>
                  <a:pt x="616" y="571"/>
                </a:lnTo>
                <a:lnTo>
                  <a:pt x="614" y="588"/>
                </a:lnTo>
                <a:lnTo>
                  <a:pt x="610" y="594"/>
                </a:lnTo>
                <a:lnTo>
                  <a:pt x="617" y="597"/>
                </a:lnTo>
                <a:lnTo>
                  <a:pt x="619" y="614"/>
                </a:lnTo>
                <a:lnTo>
                  <a:pt x="613" y="604"/>
                </a:lnTo>
                <a:lnTo>
                  <a:pt x="608" y="609"/>
                </a:lnTo>
                <a:lnTo>
                  <a:pt x="612" y="612"/>
                </a:lnTo>
                <a:lnTo>
                  <a:pt x="607" y="619"/>
                </a:lnTo>
                <a:lnTo>
                  <a:pt x="615" y="628"/>
                </a:lnTo>
                <a:lnTo>
                  <a:pt x="607" y="624"/>
                </a:lnTo>
                <a:lnTo>
                  <a:pt x="609" y="635"/>
                </a:lnTo>
                <a:lnTo>
                  <a:pt x="575" y="634"/>
                </a:lnTo>
                <a:lnTo>
                  <a:pt x="573" y="625"/>
                </a:lnTo>
                <a:lnTo>
                  <a:pt x="580" y="623"/>
                </a:lnTo>
                <a:lnTo>
                  <a:pt x="570" y="612"/>
                </a:lnTo>
                <a:lnTo>
                  <a:pt x="596" y="596"/>
                </a:lnTo>
                <a:lnTo>
                  <a:pt x="545" y="607"/>
                </a:lnTo>
                <a:lnTo>
                  <a:pt x="539" y="601"/>
                </a:lnTo>
                <a:lnTo>
                  <a:pt x="551" y="597"/>
                </a:lnTo>
                <a:lnTo>
                  <a:pt x="547" y="591"/>
                </a:lnTo>
                <a:lnTo>
                  <a:pt x="550" y="586"/>
                </a:lnTo>
                <a:lnTo>
                  <a:pt x="564" y="592"/>
                </a:lnTo>
                <a:lnTo>
                  <a:pt x="558" y="585"/>
                </a:lnTo>
                <a:lnTo>
                  <a:pt x="561" y="578"/>
                </a:lnTo>
                <a:lnTo>
                  <a:pt x="553" y="574"/>
                </a:lnTo>
                <a:lnTo>
                  <a:pt x="561" y="564"/>
                </a:lnTo>
                <a:lnTo>
                  <a:pt x="550" y="565"/>
                </a:lnTo>
                <a:lnTo>
                  <a:pt x="554" y="552"/>
                </a:lnTo>
                <a:lnTo>
                  <a:pt x="562" y="555"/>
                </a:lnTo>
                <a:lnTo>
                  <a:pt x="580" y="586"/>
                </a:lnTo>
                <a:lnTo>
                  <a:pt x="588" y="581"/>
                </a:lnTo>
                <a:lnTo>
                  <a:pt x="582" y="583"/>
                </a:lnTo>
                <a:lnTo>
                  <a:pt x="578" y="571"/>
                </a:lnTo>
                <a:lnTo>
                  <a:pt x="585" y="572"/>
                </a:lnTo>
                <a:close/>
                <a:moveTo>
                  <a:pt x="522" y="539"/>
                </a:moveTo>
                <a:lnTo>
                  <a:pt x="538" y="553"/>
                </a:lnTo>
                <a:lnTo>
                  <a:pt x="518" y="560"/>
                </a:lnTo>
                <a:lnTo>
                  <a:pt x="515" y="543"/>
                </a:lnTo>
                <a:lnTo>
                  <a:pt x="522" y="539"/>
                </a:lnTo>
                <a:close/>
                <a:moveTo>
                  <a:pt x="543" y="562"/>
                </a:moveTo>
                <a:lnTo>
                  <a:pt x="545" y="567"/>
                </a:lnTo>
                <a:lnTo>
                  <a:pt x="543" y="572"/>
                </a:lnTo>
                <a:lnTo>
                  <a:pt x="533" y="577"/>
                </a:lnTo>
                <a:lnTo>
                  <a:pt x="517" y="571"/>
                </a:lnTo>
                <a:lnTo>
                  <a:pt x="543" y="562"/>
                </a:lnTo>
                <a:close/>
                <a:moveTo>
                  <a:pt x="637" y="643"/>
                </a:moveTo>
                <a:lnTo>
                  <a:pt x="636" y="635"/>
                </a:lnTo>
                <a:lnTo>
                  <a:pt x="633" y="641"/>
                </a:lnTo>
                <a:lnTo>
                  <a:pt x="628" y="636"/>
                </a:lnTo>
                <a:lnTo>
                  <a:pt x="630" y="625"/>
                </a:lnTo>
                <a:lnTo>
                  <a:pt x="638" y="620"/>
                </a:lnTo>
                <a:lnTo>
                  <a:pt x="636" y="619"/>
                </a:lnTo>
                <a:lnTo>
                  <a:pt x="639" y="615"/>
                </a:lnTo>
                <a:lnTo>
                  <a:pt x="636" y="613"/>
                </a:lnTo>
                <a:lnTo>
                  <a:pt x="652" y="600"/>
                </a:lnTo>
                <a:lnTo>
                  <a:pt x="672" y="621"/>
                </a:lnTo>
                <a:lnTo>
                  <a:pt x="674" y="642"/>
                </a:lnTo>
                <a:lnTo>
                  <a:pt x="671" y="654"/>
                </a:lnTo>
                <a:lnTo>
                  <a:pt x="657" y="656"/>
                </a:lnTo>
                <a:lnTo>
                  <a:pt x="637" y="643"/>
                </a:lnTo>
                <a:close/>
                <a:moveTo>
                  <a:pt x="522" y="612"/>
                </a:moveTo>
                <a:lnTo>
                  <a:pt x="529" y="628"/>
                </a:lnTo>
                <a:lnTo>
                  <a:pt x="520" y="635"/>
                </a:lnTo>
                <a:lnTo>
                  <a:pt x="512" y="629"/>
                </a:lnTo>
                <a:lnTo>
                  <a:pt x="514" y="617"/>
                </a:lnTo>
                <a:lnTo>
                  <a:pt x="522" y="612"/>
                </a:lnTo>
                <a:close/>
                <a:moveTo>
                  <a:pt x="642" y="655"/>
                </a:moveTo>
                <a:lnTo>
                  <a:pt x="648" y="662"/>
                </a:lnTo>
                <a:lnTo>
                  <a:pt x="639" y="659"/>
                </a:lnTo>
                <a:lnTo>
                  <a:pt x="642" y="655"/>
                </a:lnTo>
                <a:close/>
                <a:moveTo>
                  <a:pt x="659" y="784"/>
                </a:moveTo>
                <a:lnTo>
                  <a:pt x="648" y="786"/>
                </a:lnTo>
                <a:lnTo>
                  <a:pt x="648" y="781"/>
                </a:lnTo>
                <a:lnTo>
                  <a:pt x="655" y="779"/>
                </a:lnTo>
                <a:lnTo>
                  <a:pt x="649" y="779"/>
                </a:lnTo>
                <a:lnTo>
                  <a:pt x="649" y="764"/>
                </a:lnTo>
                <a:lnTo>
                  <a:pt x="643" y="753"/>
                </a:lnTo>
                <a:lnTo>
                  <a:pt x="643" y="722"/>
                </a:lnTo>
                <a:lnTo>
                  <a:pt x="642" y="702"/>
                </a:lnTo>
                <a:lnTo>
                  <a:pt x="656" y="707"/>
                </a:lnTo>
                <a:lnTo>
                  <a:pt x="647" y="693"/>
                </a:lnTo>
                <a:lnTo>
                  <a:pt x="655" y="684"/>
                </a:lnTo>
                <a:lnTo>
                  <a:pt x="675" y="680"/>
                </a:lnTo>
                <a:lnTo>
                  <a:pt x="689" y="692"/>
                </a:lnTo>
                <a:lnTo>
                  <a:pt x="719" y="694"/>
                </a:lnTo>
                <a:lnTo>
                  <a:pt x="692" y="751"/>
                </a:lnTo>
                <a:lnTo>
                  <a:pt x="661" y="750"/>
                </a:lnTo>
                <a:lnTo>
                  <a:pt x="668" y="753"/>
                </a:lnTo>
                <a:lnTo>
                  <a:pt x="673" y="765"/>
                </a:lnTo>
                <a:lnTo>
                  <a:pt x="663" y="783"/>
                </a:lnTo>
                <a:lnTo>
                  <a:pt x="664" y="787"/>
                </a:lnTo>
                <a:lnTo>
                  <a:pt x="659" y="784"/>
                </a:lnTo>
                <a:close/>
                <a:moveTo>
                  <a:pt x="574" y="719"/>
                </a:moveTo>
                <a:lnTo>
                  <a:pt x="572" y="709"/>
                </a:lnTo>
                <a:lnTo>
                  <a:pt x="564" y="703"/>
                </a:lnTo>
                <a:lnTo>
                  <a:pt x="572" y="696"/>
                </a:lnTo>
                <a:lnTo>
                  <a:pt x="579" y="701"/>
                </a:lnTo>
                <a:lnTo>
                  <a:pt x="582" y="697"/>
                </a:lnTo>
                <a:lnTo>
                  <a:pt x="577" y="697"/>
                </a:lnTo>
                <a:lnTo>
                  <a:pt x="579" y="692"/>
                </a:lnTo>
                <a:lnTo>
                  <a:pt x="591" y="702"/>
                </a:lnTo>
                <a:lnTo>
                  <a:pt x="619" y="696"/>
                </a:lnTo>
                <a:lnTo>
                  <a:pt x="624" y="707"/>
                </a:lnTo>
                <a:lnTo>
                  <a:pt x="613" y="715"/>
                </a:lnTo>
                <a:lnTo>
                  <a:pt x="620" y="716"/>
                </a:lnTo>
                <a:lnTo>
                  <a:pt x="620" y="721"/>
                </a:lnTo>
                <a:lnTo>
                  <a:pt x="611" y="726"/>
                </a:lnTo>
                <a:lnTo>
                  <a:pt x="602" y="738"/>
                </a:lnTo>
                <a:lnTo>
                  <a:pt x="602" y="745"/>
                </a:lnTo>
                <a:lnTo>
                  <a:pt x="609" y="737"/>
                </a:lnTo>
                <a:lnTo>
                  <a:pt x="617" y="739"/>
                </a:lnTo>
                <a:lnTo>
                  <a:pt x="622" y="752"/>
                </a:lnTo>
                <a:lnTo>
                  <a:pt x="620" y="757"/>
                </a:lnTo>
                <a:lnTo>
                  <a:pt x="628" y="751"/>
                </a:lnTo>
                <a:lnTo>
                  <a:pt x="633" y="766"/>
                </a:lnTo>
                <a:lnTo>
                  <a:pt x="625" y="771"/>
                </a:lnTo>
                <a:lnTo>
                  <a:pt x="629" y="773"/>
                </a:lnTo>
                <a:lnTo>
                  <a:pt x="630" y="782"/>
                </a:lnTo>
                <a:lnTo>
                  <a:pt x="625" y="784"/>
                </a:lnTo>
                <a:lnTo>
                  <a:pt x="630" y="784"/>
                </a:lnTo>
                <a:lnTo>
                  <a:pt x="626" y="790"/>
                </a:lnTo>
                <a:lnTo>
                  <a:pt x="630" y="789"/>
                </a:lnTo>
                <a:lnTo>
                  <a:pt x="629" y="794"/>
                </a:lnTo>
                <a:lnTo>
                  <a:pt x="607" y="802"/>
                </a:lnTo>
                <a:lnTo>
                  <a:pt x="603" y="798"/>
                </a:lnTo>
                <a:lnTo>
                  <a:pt x="605" y="790"/>
                </a:lnTo>
                <a:lnTo>
                  <a:pt x="602" y="798"/>
                </a:lnTo>
                <a:lnTo>
                  <a:pt x="608" y="807"/>
                </a:lnTo>
                <a:lnTo>
                  <a:pt x="606" y="812"/>
                </a:lnTo>
                <a:lnTo>
                  <a:pt x="599" y="818"/>
                </a:lnTo>
                <a:lnTo>
                  <a:pt x="591" y="815"/>
                </a:lnTo>
                <a:lnTo>
                  <a:pt x="585" y="797"/>
                </a:lnTo>
                <a:lnTo>
                  <a:pt x="571" y="777"/>
                </a:lnTo>
                <a:lnTo>
                  <a:pt x="555" y="772"/>
                </a:lnTo>
                <a:lnTo>
                  <a:pt x="542" y="752"/>
                </a:lnTo>
                <a:lnTo>
                  <a:pt x="545" y="737"/>
                </a:lnTo>
                <a:lnTo>
                  <a:pt x="550" y="734"/>
                </a:lnTo>
                <a:lnTo>
                  <a:pt x="562" y="753"/>
                </a:lnTo>
                <a:lnTo>
                  <a:pt x="575" y="751"/>
                </a:lnTo>
                <a:lnTo>
                  <a:pt x="576" y="748"/>
                </a:lnTo>
                <a:lnTo>
                  <a:pt x="574" y="738"/>
                </a:lnTo>
                <a:lnTo>
                  <a:pt x="576" y="737"/>
                </a:lnTo>
                <a:lnTo>
                  <a:pt x="576" y="745"/>
                </a:lnTo>
                <a:lnTo>
                  <a:pt x="580" y="742"/>
                </a:lnTo>
                <a:lnTo>
                  <a:pt x="577" y="732"/>
                </a:lnTo>
                <a:lnTo>
                  <a:pt x="572" y="730"/>
                </a:lnTo>
                <a:lnTo>
                  <a:pt x="575" y="725"/>
                </a:lnTo>
                <a:lnTo>
                  <a:pt x="583" y="729"/>
                </a:lnTo>
                <a:lnTo>
                  <a:pt x="575" y="719"/>
                </a:lnTo>
                <a:lnTo>
                  <a:pt x="568" y="726"/>
                </a:lnTo>
                <a:lnTo>
                  <a:pt x="557" y="715"/>
                </a:lnTo>
                <a:lnTo>
                  <a:pt x="567" y="709"/>
                </a:lnTo>
                <a:lnTo>
                  <a:pt x="574" y="719"/>
                </a:lnTo>
                <a:close/>
                <a:moveTo>
                  <a:pt x="506" y="742"/>
                </a:moveTo>
                <a:lnTo>
                  <a:pt x="504" y="745"/>
                </a:lnTo>
                <a:lnTo>
                  <a:pt x="489" y="719"/>
                </a:lnTo>
                <a:lnTo>
                  <a:pt x="481" y="715"/>
                </a:lnTo>
                <a:lnTo>
                  <a:pt x="493" y="702"/>
                </a:lnTo>
                <a:lnTo>
                  <a:pt x="507" y="701"/>
                </a:lnTo>
                <a:lnTo>
                  <a:pt x="515" y="709"/>
                </a:lnTo>
                <a:lnTo>
                  <a:pt x="515" y="723"/>
                </a:lnTo>
                <a:lnTo>
                  <a:pt x="506" y="742"/>
                </a:lnTo>
                <a:close/>
                <a:moveTo>
                  <a:pt x="532" y="922"/>
                </a:moveTo>
                <a:lnTo>
                  <a:pt x="508" y="917"/>
                </a:lnTo>
                <a:lnTo>
                  <a:pt x="506" y="915"/>
                </a:lnTo>
                <a:lnTo>
                  <a:pt x="511" y="910"/>
                </a:lnTo>
                <a:lnTo>
                  <a:pt x="489" y="906"/>
                </a:lnTo>
                <a:lnTo>
                  <a:pt x="491" y="898"/>
                </a:lnTo>
                <a:lnTo>
                  <a:pt x="486" y="893"/>
                </a:lnTo>
                <a:lnTo>
                  <a:pt x="476" y="912"/>
                </a:lnTo>
                <a:lnTo>
                  <a:pt x="459" y="915"/>
                </a:lnTo>
                <a:lnTo>
                  <a:pt x="451" y="924"/>
                </a:lnTo>
                <a:lnTo>
                  <a:pt x="393" y="934"/>
                </a:lnTo>
                <a:lnTo>
                  <a:pt x="395" y="932"/>
                </a:lnTo>
                <a:lnTo>
                  <a:pt x="387" y="921"/>
                </a:lnTo>
                <a:lnTo>
                  <a:pt x="388" y="911"/>
                </a:lnTo>
                <a:lnTo>
                  <a:pt x="386" y="905"/>
                </a:lnTo>
                <a:lnTo>
                  <a:pt x="388" y="906"/>
                </a:lnTo>
                <a:lnTo>
                  <a:pt x="346" y="897"/>
                </a:lnTo>
                <a:lnTo>
                  <a:pt x="345" y="891"/>
                </a:lnTo>
                <a:lnTo>
                  <a:pt x="336" y="883"/>
                </a:lnTo>
                <a:lnTo>
                  <a:pt x="334" y="873"/>
                </a:lnTo>
                <a:lnTo>
                  <a:pt x="374" y="860"/>
                </a:lnTo>
                <a:lnTo>
                  <a:pt x="402" y="864"/>
                </a:lnTo>
                <a:lnTo>
                  <a:pt x="417" y="859"/>
                </a:lnTo>
                <a:lnTo>
                  <a:pt x="383" y="843"/>
                </a:lnTo>
                <a:lnTo>
                  <a:pt x="353" y="849"/>
                </a:lnTo>
                <a:lnTo>
                  <a:pt x="331" y="848"/>
                </a:lnTo>
                <a:lnTo>
                  <a:pt x="319" y="831"/>
                </a:lnTo>
                <a:lnTo>
                  <a:pt x="367" y="807"/>
                </a:lnTo>
                <a:lnTo>
                  <a:pt x="324" y="814"/>
                </a:lnTo>
                <a:lnTo>
                  <a:pt x="321" y="809"/>
                </a:lnTo>
                <a:lnTo>
                  <a:pt x="330" y="806"/>
                </a:lnTo>
                <a:lnTo>
                  <a:pt x="327" y="803"/>
                </a:lnTo>
                <a:lnTo>
                  <a:pt x="329" y="801"/>
                </a:lnTo>
                <a:lnTo>
                  <a:pt x="312" y="805"/>
                </a:lnTo>
                <a:lnTo>
                  <a:pt x="310" y="800"/>
                </a:lnTo>
                <a:lnTo>
                  <a:pt x="312" y="786"/>
                </a:lnTo>
                <a:lnTo>
                  <a:pt x="324" y="775"/>
                </a:lnTo>
                <a:lnTo>
                  <a:pt x="318" y="763"/>
                </a:lnTo>
                <a:lnTo>
                  <a:pt x="334" y="743"/>
                </a:lnTo>
                <a:lnTo>
                  <a:pt x="374" y="720"/>
                </a:lnTo>
                <a:lnTo>
                  <a:pt x="383" y="733"/>
                </a:lnTo>
                <a:lnTo>
                  <a:pt x="382" y="747"/>
                </a:lnTo>
                <a:lnTo>
                  <a:pt x="374" y="760"/>
                </a:lnTo>
                <a:lnTo>
                  <a:pt x="390" y="754"/>
                </a:lnTo>
                <a:lnTo>
                  <a:pt x="388" y="749"/>
                </a:lnTo>
                <a:lnTo>
                  <a:pt x="396" y="738"/>
                </a:lnTo>
                <a:lnTo>
                  <a:pt x="421" y="752"/>
                </a:lnTo>
                <a:lnTo>
                  <a:pt x="421" y="759"/>
                </a:lnTo>
                <a:lnTo>
                  <a:pt x="412" y="769"/>
                </a:lnTo>
                <a:lnTo>
                  <a:pt x="415" y="773"/>
                </a:lnTo>
                <a:lnTo>
                  <a:pt x="420" y="764"/>
                </a:lnTo>
                <a:lnTo>
                  <a:pt x="423" y="770"/>
                </a:lnTo>
                <a:lnTo>
                  <a:pt x="429" y="759"/>
                </a:lnTo>
                <a:lnTo>
                  <a:pt x="433" y="766"/>
                </a:lnTo>
                <a:lnTo>
                  <a:pt x="431" y="763"/>
                </a:lnTo>
                <a:lnTo>
                  <a:pt x="433" y="760"/>
                </a:lnTo>
                <a:lnTo>
                  <a:pt x="439" y="763"/>
                </a:lnTo>
                <a:lnTo>
                  <a:pt x="435" y="760"/>
                </a:lnTo>
                <a:lnTo>
                  <a:pt x="441" y="763"/>
                </a:lnTo>
                <a:lnTo>
                  <a:pt x="439" y="757"/>
                </a:lnTo>
                <a:lnTo>
                  <a:pt x="435" y="755"/>
                </a:lnTo>
                <a:lnTo>
                  <a:pt x="442" y="752"/>
                </a:lnTo>
                <a:lnTo>
                  <a:pt x="431" y="746"/>
                </a:lnTo>
                <a:lnTo>
                  <a:pt x="428" y="741"/>
                </a:lnTo>
                <a:lnTo>
                  <a:pt x="430" y="738"/>
                </a:lnTo>
                <a:lnTo>
                  <a:pt x="443" y="742"/>
                </a:lnTo>
                <a:lnTo>
                  <a:pt x="452" y="759"/>
                </a:lnTo>
                <a:lnTo>
                  <a:pt x="458" y="760"/>
                </a:lnTo>
                <a:lnTo>
                  <a:pt x="458" y="770"/>
                </a:lnTo>
                <a:lnTo>
                  <a:pt x="465" y="788"/>
                </a:lnTo>
                <a:lnTo>
                  <a:pt x="463" y="799"/>
                </a:lnTo>
                <a:lnTo>
                  <a:pt x="470" y="803"/>
                </a:lnTo>
                <a:lnTo>
                  <a:pt x="470" y="798"/>
                </a:lnTo>
                <a:lnTo>
                  <a:pt x="477" y="791"/>
                </a:lnTo>
                <a:lnTo>
                  <a:pt x="470" y="779"/>
                </a:lnTo>
                <a:lnTo>
                  <a:pt x="469" y="759"/>
                </a:lnTo>
                <a:lnTo>
                  <a:pt x="463" y="733"/>
                </a:lnTo>
                <a:lnTo>
                  <a:pt x="469" y="730"/>
                </a:lnTo>
                <a:lnTo>
                  <a:pt x="466" y="722"/>
                </a:lnTo>
                <a:lnTo>
                  <a:pt x="480" y="730"/>
                </a:lnTo>
                <a:lnTo>
                  <a:pt x="483" y="723"/>
                </a:lnTo>
                <a:lnTo>
                  <a:pt x="501" y="743"/>
                </a:lnTo>
                <a:lnTo>
                  <a:pt x="510" y="778"/>
                </a:lnTo>
                <a:lnTo>
                  <a:pt x="509" y="783"/>
                </a:lnTo>
                <a:lnTo>
                  <a:pt x="519" y="805"/>
                </a:lnTo>
                <a:lnTo>
                  <a:pt x="515" y="828"/>
                </a:lnTo>
                <a:lnTo>
                  <a:pt x="530" y="847"/>
                </a:lnTo>
                <a:lnTo>
                  <a:pt x="538" y="852"/>
                </a:lnTo>
                <a:lnTo>
                  <a:pt x="537" y="844"/>
                </a:lnTo>
                <a:lnTo>
                  <a:pt x="558" y="862"/>
                </a:lnTo>
                <a:lnTo>
                  <a:pt x="558" y="868"/>
                </a:lnTo>
                <a:lnTo>
                  <a:pt x="566" y="866"/>
                </a:lnTo>
                <a:lnTo>
                  <a:pt x="566" y="886"/>
                </a:lnTo>
                <a:lnTo>
                  <a:pt x="561" y="886"/>
                </a:lnTo>
                <a:lnTo>
                  <a:pt x="560" y="877"/>
                </a:lnTo>
                <a:lnTo>
                  <a:pt x="556" y="886"/>
                </a:lnTo>
                <a:lnTo>
                  <a:pt x="549" y="876"/>
                </a:lnTo>
                <a:lnTo>
                  <a:pt x="542" y="882"/>
                </a:lnTo>
                <a:lnTo>
                  <a:pt x="545" y="886"/>
                </a:lnTo>
                <a:lnTo>
                  <a:pt x="543" y="892"/>
                </a:lnTo>
                <a:lnTo>
                  <a:pt x="531" y="885"/>
                </a:lnTo>
                <a:lnTo>
                  <a:pt x="538" y="894"/>
                </a:lnTo>
                <a:lnTo>
                  <a:pt x="535" y="909"/>
                </a:lnTo>
                <a:lnTo>
                  <a:pt x="540" y="898"/>
                </a:lnTo>
                <a:lnTo>
                  <a:pt x="547" y="893"/>
                </a:lnTo>
                <a:lnTo>
                  <a:pt x="553" y="897"/>
                </a:lnTo>
                <a:lnTo>
                  <a:pt x="549" y="904"/>
                </a:lnTo>
                <a:lnTo>
                  <a:pt x="556" y="907"/>
                </a:lnTo>
                <a:lnTo>
                  <a:pt x="554" y="914"/>
                </a:lnTo>
                <a:lnTo>
                  <a:pt x="532" y="922"/>
                </a:lnTo>
                <a:close/>
                <a:moveTo>
                  <a:pt x="964" y="802"/>
                </a:moveTo>
                <a:lnTo>
                  <a:pt x="967" y="804"/>
                </a:lnTo>
                <a:lnTo>
                  <a:pt x="963" y="806"/>
                </a:lnTo>
                <a:lnTo>
                  <a:pt x="964" y="802"/>
                </a:lnTo>
                <a:close/>
                <a:moveTo>
                  <a:pt x="962" y="817"/>
                </a:moveTo>
                <a:lnTo>
                  <a:pt x="958" y="807"/>
                </a:lnTo>
                <a:lnTo>
                  <a:pt x="960" y="805"/>
                </a:lnTo>
                <a:lnTo>
                  <a:pt x="965" y="810"/>
                </a:lnTo>
                <a:lnTo>
                  <a:pt x="962" y="817"/>
                </a:lnTo>
                <a:close/>
                <a:moveTo>
                  <a:pt x="979" y="828"/>
                </a:moveTo>
                <a:lnTo>
                  <a:pt x="986" y="831"/>
                </a:lnTo>
                <a:lnTo>
                  <a:pt x="975" y="839"/>
                </a:lnTo>
                <a:lnTo>
                  <a:pt x="974" y="833"/>
                </a:lnTo>
                <a:lnTo>
                  <a:pt x="979" y="828"/>
                </a:lnTo>
                <a:close/>
                <a:moveTo>
                  <a:pt x="761" y="868"/>
                </a:moveTo>
                <a:lnTo>
                  <a:pt x="772" y="873"/>
                </a:lnTo>
                <a:lnTo>
                  <a:pt x="763" y="873"/>
                </a:lnTo>
                <a:lnTo>
                  <a:pt x="761" y="868"/>
                </a:lnTo>
                <a:close/>
                <a:moveTo>
                  <a:pt x="591" y="919"/>
                </a:moveTo>
                <a:lnTo>
                  <a:pt x="586" y="912"/>
                </a:lnTo>
                <a:lnTo>
                  <a:pt x="587" y="909"/>
                </a:lnTo>
                <a:lnTo>
                  <a:pt x="603" y="901"/>
                </a:lnTo>
                <a:lnTo>
                  <a:pt x="600" y="895"/>
                </a:lnTo>
                <a:lnTo>
                  <a:pt x="603" y="894"/>
                </a:lnTo>
                <a:lnTo>
                  <a:pt x="601" y="890"/>
                </a:lnTo>
                <a:lnTo>
                  <a:pt x="609" y="896"/>
                </a:lnTo>
                <a:lnTo>
                  <a:pt x="603" y="889"/>
                </a:lnTo>
                <a:lnTo>
                  <a:pt x="609" y="877"/>
                </a:lnTo>
                <a:lnTo>
                  <a:pt x="617" y="882"/>
                </a:lnTo>
                <a:lnTo>
                  <a:pt x="617" y="889"/>
                </a:lnTo>
                <a:lnTo>
                  <a:pt x="619" y="885"/>
                </a:lnTo>
                <a:lnTo>
                  <a:pt x="634" y="901"/>
                </a:lnTo>
                <a:lnTo>
                  <a:pt x="634" y="912"/>
                </a:lnTo>
                <a:lnTo>
                  <a:pt x="636" y="904"/>
                </a:lnTo>
                <a:lnTo>
                  <a:pt x="640" y="918"/>
                </a:lnTo>
                <a:lnTo>
                  <a:pt x="648" y="919"/>
                </a:lnTo>
                <a:lnTo>
                  <a:pt x="629" y="935"/>
                </a:lnTo>
                <a:lnTo>
                  <a:pt x="607" y="926"/>
                </a:lnTo>
                <a:lnTo>
                  <a:pt x="603" y="919"/>
                </a:lnTo>
                <a:lnTo>
                  <a:pt x="601" y="923"/>
                </a:lnTo>
                <a:lnTo>
                  <a:pt x="596" y="916"/>
                </a:lnTo>
                <a:lnTo>
                  <a:pt x="591" y="919"/>
                </a:lnTo>
                <a:close/>
                <a:moveTo>
                  <a:pt x="1035" y="885"/>
                </a:moveTo>
                <a:lnTo>
                  <a:pt x="1035" y="892"/>
                </a:lnTo>
                <a:lnTo>
                  <a:pt x="1030" y="889"/>
                </a:lnTo>
                <a:lnTo>
                  <a:pt x="1035" y="885"/>
                </a:lnTo>
                <a:close/>
                <a:moveTo>
                  <a:pt x="644" y="890"/>
                </a:moveTo>
                <a:lnTo>
                  <a:pt x="646" y="893"/>
                </a:lnTo>
                <a:lnTo>
                  <a:pt x="644" y="900"/>
                </a:lnTo>
                <a:lnTo>
                  <a:pt x="641" y="900"/>
                </a:lnTo>
                <a:lnTo>
                  <a:pt x="641" y="893"/>
                </a:lnTo>
                <a:lnTo>
                  <a:pt x="640" y="890"/>
                </a:lnTo>
                <a:lnTo>
                  <a:pt x="639" y="899"/>
                </a:lnTo>
                <a:lnTo>
                  <a:pt x="637" y="899"/>
                </a:lnTo>
                <a:lnTo>
                  <a:pt x="638" y="889"/>
                </a:lnTo>
                <a:lnTo>
                  <a:pt x="644" y="890"/>
                </a:lnTo>
                <a:close/>
                <a:moveTo>
                  <a:pt x="565" y="893"/>
                </a:moveTo>
                <a:lnTo>
                  <a:pt x="566" y="895"/>
                </a:lnTo>
                <a:lnTo>
                  <a:pt x="563" y="898"/>
                </a:lnTo>
                <a:lnTo>
                  <a:pt x="564" y="894"/>
                </a:lnTo>
                <a:lnTo>
                  <a:pt x="561" y="892"/>
                </a:lnTo>
                <a:lnTo>
                  <a:pt x="565" y="893"/>
                </a:lnTo>
                <a:close/>
                <a:moveTo>
                  <a:pt x="905" y="896"/>
                </a:moveTo>
                <a:lnTo>
                  <a:pt x="911" y="900"/>
                </a:lnTo>
                <a:lnTo>
                  <a:pt x="903" y="908"/>
                </a:lnTo>
                <a:lnTo>
                  <a:pt x="901" y="897"/>
                </a:lnTo>
                <a:lnTo>
                  <a:pt x="905" y="896"/>
                </a:lnTo>
                <a:close/>
                <a:moveTo>
                  <a:pt x="719" y="897"/>
                </a:moveTo>
                <a:lnTo>
                  <a:pt x="717" y="904"/>
                </a:lnTo>
                <a:lnTo>
                  <a:pt x="715" y="900"/>
                </a:lnTo>
                <a:lnTo>
                  <a:pt x="719" y="897"/>
                </a:lnTo>
                <a:close/>
                <a:moveTo>
                  <a:pt x="712" y="900"/>
                </a:moveTo>
                <a:lnTo>
                  <a:pt x="714" y="899"/>
                </a:lnTo>
                <a:lnTo>
                  <a:pt x="716" y="904"/>
                </a:lnTo>
                <a:lnTo>
                  <a:pt x="714" y="905"/>
                </a:lnTo>
                <a:lnTo>
                  <a:pt x="711" y="900"/>
                </a:lnTo>
                <a:lnTo>
                  <a:pt x="712" y="900"/>
                </a:lnTo>
                <a:close/>
                <a:moveTo>
                  <a:pt x="576" y="913"/>
                </a:moveTo>
                <a:lnTo>
                  <a:pt x="579" y="917"/>
                </a:lnTo>
                <a:lnTo>
                  <a:pt x="578" y="921"/>
                </a:lnTo>
                <a:lnTo>
                  <a:pt x="572" y="923"/>
                </a:lnTo>
                <a:lnTo>
                  <a:pt x="572" y="913"/>
                </a:lnTo>
                <a:lnTo>
                  <a:pt x="576" y="913"/>
                </a:lnTo>
                <a:close/>
                <a:moveTo>
                  <a:pt x="556" y="922"/>
                </a:moveTo>
                <a:lnTo>
                  <a:pt x="554" y="930"/>
                </a:lnTo>
                <a:lnTo>
                  <a:pt x="547" y="926"/>
                </a:lnTo>
                <a:lnTo>
                  <a:pt x="552" y="920"/>
                </a:lnTo>
                <a:lnTo>
                  <a:pt x="556" y="922"/>
                </a:lnTo>
                <a:close/>
                <a:moveTo>
                  <a:pt x="935" y="926"/>
                </a:moveTo>
                <a:lnTo>
                  <a:pt x="937" y="934"/>
                </a:lnTo>
                <a:lnTo>
                  <a:pt x="937" y="939"/>
                </a:lnTo>
                <a:lnTo>
                  <a:pt x="928" y="932"/>
                </a:lnTo>
                <a:lnTo>
                  <a:pt x="931" y="924"/>
                </a:lnTo>
                <a:lnTo>
                  <a:pt x="935" y="926"/>
                </a:lnTo>
                <a:close/>
                <a:moveTo>
                  <a:pt x="944" y="934"/>
                </a:moveTo>
                <a:lnTo>
                  <a:pt x="947" y="939"/>
                </a:lnTo>
                <a:lnTo>
                  <a:pt x="945" y="942"/>
                </a:lnTo>
                <a:lnTo>
                  <a:pt x="944" y="934"/>
                </a:lnTo>
                <a:close/>
                <a:moveTo>
                  <a:pt x="911" y="981"/>
                </a:moveTo>
                <a:lnTo>
                  <a:pt x="905" y="979"/>
                </a:lnTo>
                <a:lnTo>
                  <a:pt x="902" y="963"/>
                </a:lnTo>
                <a:lnTo>
                  <a:pt x="910" y="943"/>
                </a:lnTo>
                <a:lnTo>
                  <a:pt x="923" y="939"/>
                </a:lnTo>
                <a:lnTo>
                  <a:pt x="934" y="946"/>
                </a:lnTo>
                <a:lnTo>
                  <a:pt x="932" y="953"/>
                </a:lnTo>
                <a:lnTo>
                  <a:pt x="934" y="966"/>
                </a:lnTo>
                <a:lnTo>
                  <a:pt x="932" y="972"/>
                </a:lnTo>
                <a:lnTo>
                  <a:pt x="911" y="981"/>
                </a:lnTo>
                <a:close/>
                <a:moveTo>
                  <a:pt x="772" y="946"/>
                </a:moveTo>
                <a:lnTo>
                  <a:pt x="773" y="957"/>
                </a:lnTo>
                <a:lnTo>
                  <a:pt x="770" y="962"/>
                </a:lnTo>
                <a:lnTo>
                  <a:pt x="765" y="955"/>
                </a:lnTo>
                <a:lnTo>
                  <a:pt x="767" y="951"/>
                </a:lnTo>
                <a:lnTo>
                  <a:pt x="765" y="949"/>
                </a:lnTo>
                <a:lnTo>
                  <a:pt x="769" y="941"/>
                </a:lnTo>
                <a:lnTo>
                  <a:pt x="772" y="946"/>
                </a:lnTo>
                <a:close/>
                <a:moveTo>
                  <a:pt x="954" y="951"/>
                </a:moveTo>
                <a:lnTo>
                  <a:pt x="957" y="953"/>
                </a:lnTo>
                <a:lnTo>
                  <a:pt x="956" y="961"/>
                </a:lnTo>
                <a:lnTo>
                  <a:pt x="941" y="960"/>
                </a:lnTo>
                <a:lnTo>
                  <a:pt x="937" y="951"/>
                </a:lnTo>
                <a:lnTo>
                  <a:pt x="944" y="945"/>
                </a:lnTo>
                <a:lnTo>
                  <a:pt x="954" y="951"/>
                </a:lnTo>
                <a:close/>
                <a:moveTo>
                  <a:pt x="1115" y="1034"/>
                </a:moveTo>
                <a:lnTo>
                  <a:pt x="1117" y="1036"/>
                </a:lnTo>
                <a:lnTo>
                  <a:pt x="1115" y="1038"/>
                </a:lnTo>
                <a:lnTo>
                  <a:pt x="1111" y="1034"/>
                </a:lnTo>
                <a:lnTo>
                  <a:pt x="1115" y="1034"/>
                </a:lnTo>
                <a:close/>
                <a:moveTo>
                  <a:pt x="955" y="1073"/>
                </a:moveTo>
                <a:lnTo>
                  <a:pt x="955" y="1079"/>
                </a:lnTo>
                <a:lnTo>
                  <a:pt x="954" y="1081"/>
                </a:lnTo>
                <a:lnTo>
                  <a:pt x="953" y="1074"/>
                </a:lnTo>
                <a:lnTo>
                  <a:pt x="955" y="1073"/>
                </a:lnTo>
                <a:close/>
                <a:moveTo>
                  <a:pt x="1083" y="1094"/>
                </a:moveTo>
                <a:lnTo>
                  <a:pt x="1084" y="1102"/>
                </a:lnTo>
                <a:lnTo>
                  <a:pt x="1077" y="1097"/>
                </a:lnTo>
                <a:lnTo>
                  <a:pt x="1083" y="1094"/>
                </a:lnTo>
                <a:close/>
                <a:moveTo>
                  <a:pt x="875" y="1321"/>
                </a:moveTo>
                <a:lnTo>
                  <a:pt x="878" y="1309"/>
                </a:lnTo>
                <a:lnTo>
                  <a:pt x="873" y="1322"/>
                </a:lnTo>
                <a:lnTo>
                  <a:pt x="876" y="1313"/>
                </a:lnTo>
                <a:lnTo>
                  <a:pt x="871" y="1322"/>
                </a:lnTo>
                <a:lnTo>
                  <a:pt x="867" y="1324"/>
                </a:lnTo>
                <a:lnTo>
                  <a:pt x="871" y="1316"/>
                </a:lnTo>
                <a:lnTo>
                  <a:pt x="864" y="1321"/>
                </a:lnTo>
                <a:lnTo>
                  <a:pt x="870" y="1311"/>
                </a:lnTo>
                <a:lnTo>
                  <a:pt x="871" y="1305"/>
                </a:lnTo>
                <a:lnTo>
                  <a:pt x="870" y="1313"/>
                </a:lnTo>
                <a:lnTo>
                  <a:pt x="872" y="1313"/>
                </a:lnTo>
                <a:lnTo>
                  <a:pt x="873" y="1304"/>
                </a:lnTo>
                <a:lnTo>
                  <a:pt x="879" y="1309"/>
                </a:lnTo>
                <a:lnTo>
                  <a:pt x="875" y="1321"/>
                </a:lnTo>
                <a:close/>
                <a:moveTo>
                  <a:pt x="879" y="1316"/>
                </a:moveTo>
                <a:lnTo>
                  <a:pt x="883" y="1307"/>
                </a:lnTo>
                <a:lnTo>
                  <a:pt x="882" y="1314"/>
                </a:lnTo>
                <a:lnTo>
                  <a:pt x="879" y="1316"/>
                </a:lnTo>
                <a:close/>
                <a:moveTo>
                  <a:pt x="1084" y="962"/>
                </a:moveTo>
                <a:lnTo>
                  <a:pt x="1086" y="962"/>
                </a:lnTo>
                <a:lnTo>
                  <a:pt x="1089" y="969"/>
                </a:lnTo>
                <a:lnTo>
                  <a:pt x="1084" y="971"/>
                </a:lnTo>
                <a:lnTo>
                  <a:pt x="1090" y="972"/>
                </a:lnTo>
                <a:lnTo>
                  <a:pt x="1091" y="978"/>
                </a:lnTo>
                <a:lnTo>
                  <a:pt x="1079" y="976"/>
                </a:lnTo>
                <a:lnTo>
                  <a:pt x="1087" y="978"/>
                </a:lnTo>
                <a:lnTo>
                  <a:pt x="1079" y="982"/>
                </a:lnTo>
                <a:lnTo>
                  <a:pt x="1091" y="979"/>
                </a:lnTo>
                <a:lnTo>
                  <a:pt x="1080" y="988"/>
                </a:lnTo>
                <a:lnTo>
                  <a:pt x="1096" y="980"/>
                </a:lnTo>
                <a:lnTo>
                  <a:pt x="1098" y="983"/>
                </a:lnTo>
                <a:lnTo>
                  <a:pt x="1094" y="989"/>
                </a:lnTo>
                <a:lnTo>
                  <a:pt x="1103" y="977"/>
                </a:lnTo>
                <a:lnTo>
                  <a:pt x="1104" y="980"/>
                </a:lnTo>
                <a:lnTo>
                  <a:pt x="1100" y="985"/>
                </a:lnTo>
                <a:lnTo>
                  <a:pt x="1101" y="989"/>
                </a:lnTo>
                <a:lnTo>
                  <a:pt x="1094" y="995"/>
                </a:lnTo>
                <a:lnTo>
                  <a:pt x="1098" y="992"/>
                </a:lnTo>
                <a:lnTo>
                  <a:pt x="1099" y="999"/>
                </a:lnTo>
                <a:lnTo>
                  <a:pt x="1101" y="992"/>
                </a:lnTo>
                <a:lnTo>
                  <a:pt x="1107" y="990"/>
                </a:lnTo>
                <a:lnTo>
                  <a:pt x="1106" y="1002"/>
                </a:lnTo>
                <a:lnTo>
                  <a:pt x="1110" y="991"/>
                </a:lnTo>
                <a:lnTo>
                  <a:pt x="1114" y="999"/>
                </a:lnTo>
                <a:lnTo>
                  <a:pt x="1113" y="991"/>
                </a:lnTo>
                <a:lnTo>
                  <a:pt x="1117" y="987"/>
                </a:lnTo>
                <a:lnTo>
                  <a:pt x="1117" y="992"/>
                </a:lnTo>
                <a:lnTo>
                  <a:pt x="1122" y="991"/>
                </a:lnTo>
                <a:lnTo>
                  <a:pt x="1129" y="1002"/>
                </a:lnTo>
                <a:lnTo>
                  <a:pt x="1117" y="1002"/>
                </a:lnTo>
                <a:lnTo>
                  <a:pt x="1125" y="1007"/>
                </a:lnTo>
                <a:lnTo>
                  <a:pt x="1119" y="1010"/>
                </a:lnTo>
                <a:lnTo>
                  <a:pt x="1126" y="1011"/>
                </a:lnTo>
                <a:lnTo>
                  <a:pt x="1120" y="1014"/>
                </a:lnTo>
                <a:lnTo>
                  <a:pt x="1112" y="1009"/>
                </a:lnTo>
                <a:lnTo>
                  <a:pt x="1108" y="1010"/>
                </a:lnTo>
                <a:lnTo>
                  <a:pt x="1114" y="1014"/>
                </a:lnTo>
                <a:lnTo>
                  <a:pt x="1110" y="1016"/>
                </a:lnTo>
                <a:lnTo>
                  <a:pt x="1119" y="1023"/>
                </a:lnTo>
                <a:lnTo>
                  <a:pt x="1105" y="1019"/>
                </a:lnTo>
                <a:lnTo>
                  <a:pt x="1114" y="1030"/>
                </a:lnTo>
                <a:lnTo>
                  <a:pt x="1106" y="1028"/>
                </a:lnTo>
                <a:lnTo>
                  <a:pt x="1110" y="1033"/>
                </a:lnTo>
                <a:lnTo>
                  <a:pt x="1107" y="1033"/>
                </a:lnTo>
                <a:lnTo>
                  <a:pt x="1109" y="1038"/>
                </a:lnTo>
                <a:lnTo>
                  <a:pt x="1105" y="1033"/>
                </a:lnTo>
                <a:lnTo>
                  <a:pt x="1105" y="1038"/>
                </a:lnTo>
                <a:lnTo>
                  <a:pt x="1102" y="1037"/>
                </a:lnTo>
                <a:lnTo>
                  <a:pt x="1098" y="1029"/>
                </a:lnTo>
                <a:lnTo>
                  <a:pt x="1099" y="1036"/>
                </a:lnTo>
                <a:lnTo>
                  <a:pt x="1094" y="1036"/>
                </a:lnTo>
                <a:lnTo>
                  <a:pt x="1100" y="1038"/>
                </a:lnTo>
                <a:lnTo>
                  <a:pt x="1096" y="1040"/>
                </a:lnTo>
                <a:lnTo>
                  <a:pt x="1100" y="1044"/>
                </a:lnTo>
                <a:lnTo>
                  <a:pt x="1095" y="1042"/>
                </a:lnTo>
                <a:lnTo>
                  <a:pt x="1099" y="1048"/>
                </a:lnTo>
                <a:lnTo>
                  <a:pt x="1096" y="1062"/>
                </a:lnTo>
                <a:lnTo>
                  <a:pt x="1092" y="1059"/>
                </a:lnTo>
                <a:lnTo>
                  <a:pt x="1095" y="1057"/>
                </a:lnTo>
                <a:lnTo>
                  <a:pt x="1085" y="1052"/>
                </a:lnTo>
                <a:lnTo>
                  <a:pt x="1087" y="1044"/>
                </a:lnTo>
                <a:lnTo>
                  <a:pt x="1083" y="1055"/>
                </a:lnTo>
                <a:lnTo>
                  <a:pt x="1081" y="1053"/>
                </a:lnTo>
                <a:lnTo>
                  <a:pt x="1077" y="1048"/>
                </a:lnTo>
                <a:lnTo>
                  <a:pt x="1080" y="1047"/>
                </a:lnTo>
                <a:lnTo>
                  <a:pt x="1077" y="1047"/>
                </a:lnTo>
                <a:lnTo>
                  <a:pt x="1084" y="1042"/>
                </a:lnTo>
                <a:lnTo>
                  <a:pt x="1075" y="1045"/>
                </a:lnTo>
                <a:lnTo>
                  <a:pt x="1074" y="1042"/>
                </a:lnTo>
                <a:lnTo>
                  <a:pt x="1080" y="1036"/>
                </a:lnTo>
                <a:lnTo>
                  <a:pt x="1072" y="1040"/>
                </a:lnTo>
                <a:lnTo>
                  <a:pt x="1079" y="1034"/>
                </a:lnTo>
                <a:lnTo>
                  <a:pt x="1069" y="1033"/>
                </a:lnTo>
                <a:lnTo>
                  <a:pt x="1071" y="1028"/>
                </a:lnTo>
                <a:lnTo>
                  <a:pt x="1080" y="1025"/>
                </a:lnTo>
                <a:lnTo>
                  <a:pt x="1080" y="1017"/>
                </a:lnTo>
                <a:lnTo>
                  <a:pt x="1070" y="1025"/>
                </a:lnTo>
                <a:lnTo>
                  <a:pt x="1062" y="1023"/>
                </a:lnTo>
                <a:lnTo>
                  <a:pt x="1069" y="1011"/>
                </a:lnTo>
                <a:lnTo>
                  <a:pt x="1063" y="1020"/>
                </a:lnTo>
                <a:lnTo>
                  <a:pt x="1056" y="1017"/>
                </a:lnTo>
                <a:lnTo>
                  <a:pt x="1054" y="1011"/>
                </a:lnTo>
                <a:lnTo>
                  <a:pt x="1056" y="1010"/>
                </a:lnTo>
                <a:lnTo>
                  <a:pt x="1051" y="1011"/>
                </a:lnTo>
                <a:lnTo>
                  <a:pt x="1049" y="1005"/>
                </a:lnTo>
                <a:lnTo>
                  <a:pt x="1046" y="1007"/>
                </a:lnTo>
                <a:lnTo>
                  <a:pt x="1037" y="1004"/>
                </a:lnTo>
                <a:lnTo>
                  <a:pt x="1046" y="1009"/>
                </a:lnTo>
                <a:lnTo>
                  <a:pt x="1042" y="1009"/>
                </a:lnTo>
                <a:lnTo>
                  <a:pt x="1046" y="1014"/>
                </a:lnTo>
                <a:lnTo>
                  <a:pt x="1043" y="1015"/>
                </a:lnTo>
                <a:lnTo>
                  <a:pt x="1034" y="1006"/>
                </a:lnTo>
                <a:lnTo>
                  <a:pt x="1045" y="1023"/>
                </a:lnTo>
                <a:lnTo>
                  <a:pt x="1045" y="1028"/>
                </a:lnTo>
                <a:lnTo>
                  <a:pt x="1036" y="1028"/>
                </a:lnTo>
                <a:lnTo>
                  <a:pt x="1033" y="1022"/>
                </a:lnTo>
                <a:lnTo>
                  <a:pt x="1030" y="1018"/>
                </a:lnTo>
                <a:lnTo>
                  <a:pt x="1022" y="1018"/>
                </a:lnTo>
                <a:lnTo>
                  <a:pt x="1032" y="1022"/>
                </a:lnTo>
                <a:lnTo>
                  <a:pt x="1033" y="1022"/>
                </a:lnTo>
                <a:lnTo>
                  <a:pt x="1032" y="1022"/>
                </a:lnTo>
                <a:lnTo>
                  <a:pt x="1029" y="1027"/>
                </a:lnTo>
                <a:lnTo>
                  <a:pt x="1036" y="1032"/>
                </a:lnTo>
                <a:lnTo>
                  <a:pt x="1033" y="1042"/>
                </a:lnTo>
                <a:lnTo>
                  <a:pt x="1044" y="1037"/>
                </a:lnTo>
                <a:lnTo>
                  <a:pt x="1041" y="1041"/>
                </a:lnTo>
                <a:lnTo>
                  <a:pt x="1047" y="1044"/>
                </a:lnTo>
                <a:lnTo>
                  <a:pt x="1042" y="1047"/>
                </a:lnTo>
                <a:lnTo>
                  <a:pt x="1049" y="1051"/>
                </a:lnTo>
                <a:lnTo>
                  <a:pt x="1046" y="1056"/>
                </a:lnTo>
                <a:lnTo>
                  <a:pt x="1051" y="1052"/>
                </a:lnTo>
                <a:lnTo>
                  <a:pt x="1052" y="1066"/>
                </a:lnTo>
                <a:lnTo>
                  <a:pt x="1053" y="1057"/>
                </a:lnTo>
                <a:lnTo>
                  <a:pt x="1060" y="1063"/>
                </a:lnTo>
                <a:lnTo>
                  <a:pt x="1059" y="1069"/>
                </a:lnTo>
                <a:lnTo>
                  <a:pt x="1061" y="1063"/>
                </a:lnTo>
                <a:lnTo>
                  <a:pt x="1064" y="1069"/>
                </a:lnTo>
                <a:lnTo>
                  <a:pt x="1062" y="1062"/>
                </a:lnTo>
                <a:lnTo>
                  <a:pt x="1066" y="1065"/>
                </a:lnTo>
                <a:lnTo>
                  <a:pt x="1066" y="1068"/>
                </a:lnTo>
                <a:lnTo>
                  <a:pt x="1068" y="1067"/>
                </a:lnTo>
                <a:lnTo>
                  <a:pt x="1066" y="1074"/>
                </a:lnTo>
                <a:lnTo>
                  <a:pt x="1066" y="1075"/>
                </a:lnTo>
                <a:lnTo>
                  <a:pt x="1075" y="1076"/>
                </a:lnTo>
                <a:lnTo>
                  <a:pt x="1073" y="1081"/>
                </a:lnTo>
                <a:lnTo>
                  <a:pt x="1066" y="1081"/>
                </a:lnTo>
                <a:lnTo>
                  <a:pt x="1072" y="1085"/>
                </a:lnTo>
                <a:lnTo>
                  <a:pt x="1075" y="1089"/>
                </a:lnTo>
                <a:lnTo>
                  <a:pt x="1073" y="1090"/>
                </a:lnTo>
                <a:lnTo>
                  <a:pt x="1081" y="1090"/>
                </a:lnTo>
                <a:lnTo>
                  <a:pt x="1076" y="1097"/>
                </a:lnTo>
                <a:lnTo>
                  <a:pt x="1083" y="1101"/>
                </a:lnTo>
                <a:lnTo>
                  <a:pt x="1083" y="1115"/>
                </a:lnTo>
                <a:lnTo>
                  <a:pt x="1072" y="1097"/>
                </a:lnTo>
                <a:lnTo>
                  <a:pt x="1077" y="1114"/>
                </a:lnTo>
                <a:lnTo>
                  <a:pt x="1074" y="1114"/>
                </a:lnTo>
                <a:lnTo>
                  <a:pt x="1075" y="1117"/>
                </a:lnTo>
                <a:lnTo>
                  <a:pt x="1081" y="1126"/>
                </a:lnTo>
                <a:lnTo>
                  <a:pt x="1072" y="1124"/>
                </a:lnTo>
                <a:lnTo>
                  <a:pt x="1077" y="1134"/>
                </a:lnTo>
                <a:lnTo>
                  <a:pt x="1073" y="1136"/>
                </a:lnTo>
                <a:lnTo>
                  <a:pt x="1071" y="1128"/>
                </a:lnTo>
                <a:lnTo>
                  <a:pt x="1058" y="1119"/>
                </a:lnTo>
                <a:lnTo>
                  <a:pt x="1060" y="1125"/>
                </a:lnTo>
                <a:lnTo>
                  <a:pt x="1056" y="1123"/>
                </a:lnTo>
                <a:lnTo>
                  <a:pt x="1053" y="1111"/>
                </a:lnTo>
                <a:lnTo>
                  <a:pt x="1051" y="1114"/>
                </a:lnTo>
                <a:lnTo>
                  <a:pt x="1054" y="1123"/>
                </a:lnTo>
                <a:lnTo>
                  <a:pt x="1052" y="1122"/>
                </a:lnTo>
                <a:lnTo>
                  <a:pt x="1050" y="1114"/>
                </a:lnTo>
                <a:lnTo>
                  <a:pt x="1050" y="1119"/>
                </a:lnTo>
                <a:lnTo>
                  <a:pt x="1047" y="1115"/>
                </a:lnTo>
                <a:lnTo>
                  <a:pt x="1048" y="1110"/>
                </a:lnTo>
                <a:lnTo>
                  <a:pt x="1045" y="1114"/>
                </a:lnTo>
                <a:lnTo>
                  <a:pt x="1035" y="1099"/>
                </a:lnTo>
                <a:lnTo>
                  <a:pt x="1038" y="1112"/>
                </a:lnTo>
                <a:lnTo>
                  <a:pt x="1026" y="1100"/>
                </a:lnTo>
                <a:lnTo>
                  <a:pt x="1019" y="1100"/>
                </a:lnTo>
                <a:lnTo>
                  <a:pt x="1032" y="1119"/>
                </a:lnTo>
                <a:lnTo>
                  <a:pt x="1039" y="1120"/>
                </a:lnTo>
                <a:lnTo>
                  <a:pt x="1037" y="1124"/>
                </a:lnTo>
                <a:lnTo>
                  <a:pt x="1040" y="1121"/>
                </a:lnTo>
                <a:lnTo>
                  <a:pt x="1038" y="1125"/>
                </a:lnTo>
                <a:lnTo>
                  <a:pt x="1042" y="1124"/>
                </a:lnTo>
                <a:lnTo>
                  <a:pt x="1053" y="1135"/>
                </a:lnTo>
                <a:lnTo>
                  <a:pt x="1057" y="1140"/>
                </a:lnTo>
                <a:lnTo>
                  <a:pt x="1055" y="1143"/>
                </a:lnTo>
                <a:lnTo>
                  <a:pt x="1057" y="1145"/>
                </a:lnTo>
                <a:lnTo>
                  <a:pt x="1063" y="1147"/>
                </a:lnTo>
                <a:lnTo>
                  <a:pt x="1060" y="1151"/>
                </a:lnTo>
                <a:lnTo>
                  <a:pt x="1062" y="1157"/>
                </a:lnTo>
                <a:lnTo>
                  <a:pt x="1026" y="1146"/>
                </a:lnTo>
                <a:lnTo>
                  <a:pt x="1013" y="1137"/>
                </a:lnTo>
                <a:lnTo>
                  <a:pt x="1011" y="1133"/>
                </a:lnTo>
                <a:lnTo>
                  <a:pt x="1012" y="1130"/>
                </a:lnTo>
                <a:lnTo>
                  <a:pt x="1002" y="1131"/>
                </a:lnTo>
                <a:lnTo>
                  <a:pt x="989" y="1123"/>
                </a:lnTo>
                <a:lnTo>
                  <a:pt x="992" y="1117"/>
                </a:lnTo>
                <a:lnTo>
                  <a:pt x="988" y="1123"/>
                </a:lnTo>
                <a:lnTo>
                  <a:pt x="981" y="1117"/>
                </a:lnTo>
                <a:lnTo>
                  <a:pt x="979" y="1111"/>
                </a:lnTo>
                <a:lnTo>
                  <a:pt x="975" y="1109"/>
                </a:lnTo>
                <a:lnTo>
                  <a:pt x="982" y="1110"/>
                </a:lnTo>
                <a:lnTo>
                  <a:pt x="988" y="1104"/>
                </a:lnTo>
                <a:lnTo>
                  <a:pt x="983" y="1105"/>
                </a:lnTo>
                <a:lnTo>
                  <a:pt x="983" y="1100"/>
                </a:lnTo>
                <a:lnTo>
                  <a:pt x="978" y="1097"/>
                </a:lnTo>
                <a:lnTo>
                  <a:pt x="978" y="1102"/>
                </a:lnTo>
                <a:lnTo>
                  <a:pt x="973" y="1102"/>
                </a:lnTo>
                <a:lnTo>
                  <a:pt x="973" y="1093"/>
                </a:lnTo>
                <a:lnTo>
                  <a:pt x="970" y="1098"/>
                </a:lnTo>
                <a:lnTo>
                  <a:pt x="967" y="1089"/>
                </a:lnTo>
                <a:lnTo>
                  <a:pt x="967" y="1093"/>
                </a:lnTo>
                <a:lnTo>
                  <a:pt x="964" y="1086"/>
                </a:lnTo>
                <a:lnTo>
                  <a:pt x="958" y="1082"/>
                </a:lnTo>
                <a:lnTo>
                  <a:pt x="957" y="1076"/>
                </a:lnTo>
                <a:lnTo>
                  <a:pt x="960" y="1071"/>
                </a:lnTo>
                <a:lnTo>
                  <a:pt x="950" y="1071"/>
                </a:lnTo>
                <a:lnTo>
                  <a:pt x="948" y="1081"/>
                </a:lnTo>
                <a:lnTo>
                  <a:pt x="948" y="1067"/>
                </a:lnTo>
                <a:lnTo>
                  <a:pt x="943" y="1072"/>
                </a:lnTo>
                <a:lnTo>
                  <a:pt x="939" y="1067"/>
                </a:lnTo>
                <a:lnTo>
                  <a:pt x="941" y="1064"/>
                </a:lnTo>
                <a:lnTo>
                  <a:pt x="940" y="1061"/>
                </a:lnTo>
                <a:lnTo>
                  <a:pt x="935" y="1066"/>
                </a:lnTo>
                <a:lnTo>
                  <a:pt x="942" y="1073"/>
                </a:lnTo>
                <a:lnTo>
                  <a:pt x="939" y="1079"/>
                </a:lnTo>
                <a:lnTo>
                  <a:pt x="922" y="1071"/>
                </a:lnTo>
                <a:lnTo>
                  <a:pt x="925" y="1076"/>
                </a:lnTo>
                <a:lnTo>
                  <a:pt x="921" y="1075"/>
                </a:lnTo>
                <a:lnTo>
                  <a:pt x="924" y="1079"/>
                </a:lnTo>
                <a:lnTo>
                  <a:pt x="910" y="1082"/>
                </a:lnTo>
                <a:lnTo>
                  <a:pt x="911" y="1085"/>
                </a:lnTo>
                <a:lnTo>
                  <a:pt x="895" y="1081"/>
                </a:lnTo>
                <a:lnTo>
                  <a:pt x="889" y="1072"/>
                </a:lnTo>
                <a:lnTo>
                  <a:pt x="890" y="1060"/>
                </a:lnTo>
                <a:lnTo>
                  <a:pt x="902" y="1052"/>
                </a:lnTo>
                <a:lnTo>
                  <a:pt x="899" y="1048"/>
                </a:lnTo>
                <a:lnTo>
                  <a:pt x="902" y="1046"/>
                </a:lnTo>
                <a:lnTo>
                  <a:pt x="901" y="1042"/>
                </a:lnTo>
                <a:lnTo>
                  <a:pt x="924" y="1051"/>
                </a:lnTo>
                <a:lnTo>
                  <a:pt x="927" y="1055"/>
                </a:lnTo>
                <a:lnTo>
                  <a:pt x="928" y="1057"/>
                </a:lnTo>
                <a:lnTo>
                  <a:pt x="925" y="1060"/>
                </a:lnTo>
                <a:lnTo>
                  <a:pt x="929" y="1068"/>
                </a:lnTo>
                <a:lnTo>
                  <a:pt x="929" y="1061"/>
                </a:lnTo>
                <a:lnTo>
                  <a:pt x="926" y="1063"/>
                </a:lnTo>
                <a:lnTo>
                  <a:pt x="932" y="1055"/>
                </a:lnTo>
                <a:lnTo>
                  <a:pt x="929" y="1058"/>
                </a:lnTo>
                <a:lnTo>
                  <a:pt x="927" y="1054"/>
                </a:lnTo>
                <a:lnTo>
                  <a:pt x="921" y="1048"/>
                </a:lnTo>
                <a:lnTo>
                  <a:pt x="932" y="1050"/>
                </a:lnTo>
                <a:lnTo>
                  <a:pt x="933" y="1045"/>
                </a:lnTo>
                <a:lnTo>
                  <a:pt x="941" y="1047"/>
                </a:lnTo>
                <a:lnTo>
                  <a:pt x="946" y="1041"/>
                </a:lnTo>
                <a:lnTo>
                  <a:pt x="956" y="1042"/>
                </a:lnTo>
                <a:lnTo>
                  <a:pt x="952" y="1033"/>
                </a:lnTo>
                <a:lnTo>
                  <a:pt x="942" y="1019"/>
                </a:lnTo>
                <a:lnTo>
                  <a:pt x="961" y="999"/>
                </a:lnTo>
                <a:lnTo>
                  <a:pt x="966" y="987"/>
                </a:lnTo>
                <a:lnTo>
                  <a:pt x="973" y="983"/>
                </a:lnTo>
                <a:lnTo>
                  <a:pt x="968" y="960"/>
                </a:lnTo>
                <a:lnTo>
                  <a:pt x="963" y="954"/>
                </a:lnTo>
                <a:lnTo>
                  <a:pt x="963" y="944"/>
                </a:lnTo>
                <a:lnTo>
                  <a:pt x="956" y="941"/>
                </a:lnTo>
                <a:lnTo>
                  <a:pt x="960" y="938"/>
                </a:lnTo>
                <a:lnTo>
                  <a:pt x="954" y="942"/>
                </a:lnTo>
                <a:lnTo>
                  <a:pt x="951" y="939"/>
                </a:lnTo>
                <a:lnTo>
                  <a:pt x="952" y="926"/>
                </a:lnTo>
                <a:lnTo>
                  <a:pt x="947" y="924"/>
                </a:lnTo>
                <a:lnTo>
                  <a:pt x="950" y="930"/>
                </a:lnTo>
                <a:lnTo>
                  <a:pt x="948" y="933"/>
                </a:lnTo>
                <a:lnTo>
                  <a:pt x="943" y="931"/>
                </a:lnTo>
                <a:lnTo>
                  <a:pt x="938" y="924"/>
                </a:lnTo>
                <a:lnTo>
                  <a:pt x="941" y="920"/>
                </a:lnTo>
                <a:lnTo>
                  <a:pt x="936" y="920"/>
                </a:lnTo>
                <a:lnTo>
                  <a:pt x="938" y="916"/>
                </a:lnTo>
                <a:lnTo>
                  <a:pt x="934" y="916"/>
                </a:lnTo>
                <a:lnTo>
                  <a:pt x="939" y="912"/>
                </a:lnTo>
                <a:lnTo>
                  <a:pt x="937" y="910"/>
                </a:lnTo>
                <a:lnTo>
                  <a:pt x="932" y="917"/>
                </a:lnTo>
                <a:lnTo>
                  <a:pt x="928" y="912"/>
                </a:lnTo>
                <a:lnTo>
                  <a:pt x="912" y="926"/>
                </a:lnTo>
                <a:lnTo>
                  <a:pt x="911" y="913"/>
                </a:lnTo>
                <a:lnTo>
                  <a:pt x="921" y="912"/>
                </a:lnTo>
                <a:lnTo>
                  <a:pt x="926" y="909"/>
                </a:lnTo>
                <a:lnTo>
                  <a:pt x="926" y="904"/>
                </a:lnTo>
                <a:lnTo>
                  <a:pt x="911" y="891"/>
                </a:lnTo>
                <a:lnTo>
                  <a:pt x="918" y="886"/>
                </a:lnTo>
                <a:lnTo>
                  <a:pt x="903" y="888"/>
                </a:lnTo>
                <a:lnTo>
                  <a:pt x="909" y="884"/>
                </a:lnTo>
                <a:lnTo>
                  <a:pt x="902" y="879"/>
                </a:lnTo>
                <a:lnTo>
                  <a:pt x="906" y="875"/>
                </a:lnTo>
                <a:lnTo>
                  <a:pt x="897" y="883"/>
                </a:lnTo>
                <a:lnTo>
                  <a:pt x="897" y="865"/>
                </a:lnTo>
                <a:lnTo>
                  <a:pt x="886" y="864"/>
                </a:lnTo>
                <a:lnTo>
                  <a:pt x="886" y="858"/>
                </a:lnTo>
                <a:lnTo>
                  <a:pt x="877" y="853"/>
                </a:lnTo>
                <a:lnTo>
                  <a:pt x="882" y="850"/>
                </a:lnTo>
                <a:lnTo>
                  <a:pt x="878" y="844"/>
                </a:lnTo>
                <a:lnTo>
                  <a:pt x="875" y="855"/>
                </a:lnTo>
                <a:lnTo>
                  <a:pt x="869" y="855"/>
                </a:lnTo>
                <a:lnTo>
                  <a:pt x="879" y="860"/>
                </a:lnTo>
                <a:lnTo>
                  <a:pt x="882" y="875"/>
                </a:lnTo>
                <a:lnTo>
                  <a:pt x="868" y="879"/>
                </a:lnTo>
                <a:lnTo>
                  <a:pt x="839" y="867"/>
                </a:lnTo>
                <a:lnTo>
                  <a:pt x="852" y="881"/>
                </a:lnTo>
                <a:lnTo>
                  <a:pt x="850" y="885"/>
                </a:lnTo>
                <a:lnTo>
                  <a:pt x="839" y="875"/>
                </a:lnTo>
                <a:lnTo>
                  <a:pt x="833" y="882"/>
                </a:lnTo>
                <a:lnTo>
                  <a:pt x="820" y="873"/>
                </a:lnTo>
                <a:lnTo>
                  <a:pt x="781" y="873"/>
                </a:lnTo>
                <a:lnTo>
                  <a:pt x="771" y="863"/>
                </a:lnTo>
                <a:lnTo>
                  <a:pt x="773" y="851"/>
                </a:lnTo>
                <a:lnTo>
                  <a:pt x="769" y="859"/>
                </a:lnTo>
                <a:lnTo>
                  <a:pt x="765" y="853"/>
                </a:lnTo>
                <a:lnTo>
                  <a:pt x="762" y="856"/>
                </a:lnTo>
                <a:lnTo>
                  <a:pt x="765" y="861"/>
                </a:lnTo>
                <a:lnTo>
                  <a:pt x="751" y="863"/>
                </a:lnTo>
                <a:lnTo>
                  <a:pt x="738" y="850"/>
                </a:lnTo>
                <a:lnTo>
                  <a:pt x="729" y="835"/>
                </a:lnTo>
                <a:lnTo>
                  <a:pt x="734" y="832"/>
                </a:lnTo>
                <a:lnTo>
                  <a:pt x="728" y="826"/>
                </a:lnTo>
                <a:lnTo>
                  <a:pt x="751" y="833"/>
                </a:lnTo>
                <a:lnTo>
                  <a:pt x="764" y="831"/>
                </a:lnTo>
                <a:lnTo>
                  <a:pt x="753" y="819"/>
                </a:lnTo>
                <a:lnTo>
                  <a:pt x="726" y="817"/>
                </a:lnTo>
                <a:lnTo>
                  <a:pt x="722" y="811"/>
                </a:lnTo>
                <a:lnTo>
                  <a:pt x="722" y="802"/>
                </a:lnTo>
                <a:lnTo>
                  <a:pt x="725" y="797"/>
                </a:lnTo>
                <a:lnTo>
                  <a:pt x="721" y="791"/>
                </a:lnTo>
                <a:lnTo>
                  <a:pt x="722" y="783"/>
                </a:lnTo>
                <a:lnTo>
                  <a:pt x="728" y="778"/>
                </a:lnTo>
                <a:lnTo>
                  <a:pt x="723" y="777"/>
                </a:lnTo>
                <a:lnTo>
                  <a:pt x="723" y="766"/>
                </a:lnTo>
                <a:lnTo>
                  <a:pt x="729" y="754"/>
                </a:lnTo>
                <a:lnTo>
                  <a:pt x="728" y="749"/>
                </a:lnTo>
                <a:lnTo>
                  <a:pt x="731" y="750"/>
                </a:lnTo>
                <a:lnTo>
                  <a:pt x="731" y="739"/>
                </a:lnTo>
                <a:lnTo>
                  <a:pt x="735" y="726"/>
                </a:lnTo>
                <a:lnTo>
                  <a:pt x="749" y="708"/>
                </a:lnTo>
                <a:lnTo>
                  <a:pt x="763" y="699"/>
                </a:lnTo>
                <a:lnTo>
                  <a:pt x="795" y="702"/>
                </a:lnTo>
                <a:lnTo>
                  <a:pt x="780" y="721"/>
                </a:lnTo>
                <a:lnTo>
                  <a:pt x="768" y="752"/>
                </a:lnTo>
                <a:lnTo>
                  <a:pt x="775" y="765"/>
                </a:lnTo>
                <a:lnTo>
                  <a:pt x="773" y="783"/>
                </a:lnTo>
                <a:lnTo>
                  <a:pt x="777" y="795"/>
                </a:lnTo>
                <a:lnTo>
                  <a:pt x="795" y="818"/>
                </a:lnTo>
                <a:lnTo>
                  <a:pt x="768" y="831"/>
                </a:lnTo>
                <a:lnTo>
                  <a:pt x="793" y="822"/>
                </a:lnTo>
                <a:lnTo>
                  <a:pt x="795" y="827"/>
                </a:lnTo>
                <a:lnTo>
                  <a:pt x="791" y="826"/>
                </a:lnTo>
                <a:lnTo>
                  <a:pt x="796" y="834"/>
                </a:lnTo>
                <a:lnTo>
                  <a:pt x="796" y="812"/>
                </a:lnTo>
                <a:lnTo>
                  <a:pt x="799" y="809"/>
                </a:lnTo>
                <a:lnTo>
                  <a:pt x="798" y="801"/>
                </a:lnTo>
                <a:lnTo>
                  <a:pt x="789" y="801"/>
                </a:lnTo>
                <a:lnTo>
                  <a:pt x="778" y="785"/>
                </a:lnTo>
                <a:lnTo>
                  <a:pt x="785" y="782"/>
                </a:lnTo>
                <a:lnTo>
                  <a:pt x="786" y="774"/>
                </a:lnTo>
                <a:lnTo>
                  <a:pt x="792" y="774"/>
                </a:lnTo>
                <a:lnTo>
                  <a:pt x="804" y="788"/>
                </a:lnTo>
                <a:lnTo>
                  <a:pt x="793" y="772"/>
                </a:lnTo>
                <a:lnTo>
                  <a:pt x="801" y="768"/>
                </a:lnTo>
                <a:lnTo>
                  <a:pt x="791" y="769"/>
                </a:lnTo>
                <a:lnTo>
                  <a:pt x="782" y="756"/>
                </a:lnTo>
                <a:lnTo>
                  <a:pt x="783" y="744"/>
                </a:lnTo>
                <a:lnTo>
                  <a:pt x="786" y="740"/>
                </a:lnTo>
                <a:lnTo>
                  <a:pt x="807" y="750"/>
                </a:lnTo>
                <a:lnTo>
                  <a:pt x="795" y="741"/>
                </a:lnTo>
                <a:lnTo>
                  <a:pt x="785" y="737"/>
                </a:lnTo>
                <a:lnTo>
                  <a:pt x="787" y="732"/>
                </a:lnTo>
                <a:lnTo>
                  <a:pt x="812" y="740"/>
                </a:lnTo>
                <a:lnTo>
                  <a:pt x="791" y="729"/>
                </a:lnTo>
                <a:lnTo>
                  <a:pt x="792" y="722"/>
                </a:lnTo>
                <a:lnTo>
                  <a:pt x="802" y="727"/>
                </a:lnTo>
                <a:lnTo>
                  <a:pt x="797" y="719"/>
                </a:lnTo>
                <a:lnTo>
                  <a:pt x="804" y="715"/>
                </a:lnTo>
                <a:lnTo>
                  <a:pt x="812" y="724"/>
                </a:lnTo>
                <a:lnTo>
                  <a:pt x="812" y="716"/>
                </a:lnTo>
                <a:lnTo>
                  <a:pt x="807" y="714"/>
                </a:lnTo>
                <a:lnTo>
                  <a:pt x="811" y="711"/>
                </a:lnTo>
                <a:lnTo>
                  <a:pt x="823" y="702"/>
                </a:lnTo>
                <a:lnTo>
                  <a:pt x="842" y="703"/>
                </a:lnTo>
                <a:lnTo>
                  <a:pt x="846" y="712"/>
                </a:lnTo>
                <a:lnTo>
                  <a:pt x="846" y="726"/>
                </a:lnTo>
                <a:lnTo>
                  <a:pt x="855" y="731"/>
                </a:lnTo>
                <a:lnTo>
                  <a:pt x="854" y="742"/>
                </a:lnTo>
                <a:lnTo>
                  <a:pt x="860" y="752"/>
                </a:lnTo>
                <a:lnTo>
                  <a:pt x="844" y="775"/>
                </a:lnTo>
                <a:lnTo>
                  <a:pt x="856" y="762"/>
                </a:lnTo>
                <a:lnTo>
                  <a:pt x="856" y="768"/>
                </a:lnTo>
                <a:lnTo>
                  <a:pt x="851" y="777"/>
                </a:lnTo>
                <a:lnTo>
                  <a:pt x="856" y="783"/>
                </a:lnTo>
                <a:lnTo>
                  <a:pt x="848" y="783"/>
                </a:lnTo>
                <a:lnTo>
                  <a:pt x="852" y="784"/>
                </a:lnTo>
                <a:lnTo>
                  <a:pt x="850" y="791"/>
                </a:lnTo>
                <a:lnTo>
                  <a:pt x="858" y="783"/>
                </a:lnTo>
                <a:lnTo>
                  <a:pt x="857" y="778"/>
                </a:lnTo>
                <a:lnTo>
                  <a:pt x="860" y="772"/>
                </a:lnTo>
                <a:lnTo>
                  <a:pt x="868" y="779"/>
                </a:lnTo>
                <a:lnTo>
                  <a:pt x="861" y="771"/>
                </a:lnTo>
                <a:lnTo>
                  <a:pt x="867" y="763"/>
                </a:lnTo>
                <a:lnTo>
                  <a:pt x="869" y="770"/>
                </a:lnTo>
                <a:lnTo>
                  <a:pt x="867" y="776"/>
                </a:lnTo>
                <a:lnTo>
                  <a:pt x="873" y="767"/>
                </a:lnTo>
                <a:lnTo>
                  <a:pt x="878" y="773"/>
                </a:lnTo>
                <a:lnTo>
                  <a:pt x="875" y="787"/>
                </a:lnTo>
                <a:lnTo>
                  <a:pt x="884" y="792"/>
                </a:lnTo>
                <a:lnTo>
                  <a:pt x="879" y="785"/>
                </a:lnTo>
                <a:lnTo>
                  <a:pt x="880" y="778"/>
                </a:lnTo>
                <a:lnTo>
                  <a:pt x="888" y="789"/>
                </a:lnTo>
                <a:lnTo>
                  <a:pt x="895" y="795"/>
                </a:lnTo>
                <a:lnTo>
                  <a:pt x="890" y="787"/>
                </a:lnTo>
                <a:lnTo>
                  <a:pt x="879" y="775"/>
                </a:lnTo>
                <a:lnTo>
                  <a:pt x="883" y="769"/>
                </a:lnTo>
                <a:lnTo>
                  <a:pt x="886" y="778"/>
                </a:lnTo>
                <a:lnTo>
                  <a:pt x="886" y="771"/>
                </a:lnTo>
                <a:lnTo>
                  <a:pt x="906" y="780"/>
                </a:lnTo>
                <a:lnTo>
                  <a:pt x="884" y="765"/>
                </a:lnTo>
                <a:lnTo>
                  <a:pt x="890" y="755"/>
                </a:lnTo>
                <a:lnTo>
                  <a:pt x="905" y="750"/>
                </a:lnTo>
                <a:lnTo>
                  <a:pt x="918" y="764"/>
                </a:lnTo>
                <a:lnTo>
                  <a:pt x="921" y="759"/>
                </a:lnTo>
                <a:lnTo>
                  <a:pt x="931" y="763"/>
                </a:lnTo>
                <a:lnTo>
                  <a:pt x="935" y="773"/>
                </a:lnTo>
                <a:lnTo>
                  <a:pt x="920" y="782"/>
                </a:lnTo>
                <a:lnTo>
                  <a:pt x="916" y="791"/>
                </a:lnTo>
                <a:lnTo>
                  <a:pt x="923" y="781"/>
                </a:lnTo>
                <a:lnTo>
                  <a:pt x="931" y="782"/>
                </a:lnTo>
                <a:lnTo>
                  <a:pt x="919" y="799"/>
                </a:lnTo>
                <a:lnTo>
                  <a:pt x="934" y="780"/>
                </a:lnTo>
                <a:lnTo>
                  <a:pt x="946" y="784"/>
                </a:lnTo>
                <a:lnTo>
                  <a:pt x="945" y="794"/>
                </a:lnTo>
                <a:lnTo>
                  <a:pt x="929" y="801"/>
                </a:lnTo>
                <a:lnTo>
                  <a:pt x="935" y="801"/>
                </a:lnTo>
                <a:lnTo>
                  <a:pt x="929" y="807"/>
                </a:lnTo>
                <a:lnTo>
                  <a:pt x="940" y="801"/>
                </a:lnTo>
                <a:lnTo>
                  <a:pt x="933" y="809"/>
                </a:lnTo>
                <a:lnTo>
                  <a:pt x="939" y="813"/>
                </a:lnTo>
                <a:lnTo>
                  <a:pt x="933" y="822"/>
                </a:lnTo>
                <a:lnTo>
                  <a:pt x="939" y="814"/>
                </a:lnTo>
                <a:lnTo>
                  <a:pt x="939" y="806"/>
                </a:lnTo>
                <a:lnTo>
                  <a:pt x="947" y="798"/>
                </a:lnTo>
                <a:lnTo>
                  <a:pt x="946" y="806"/>
                </a:lnTo>
                <a:lnTo>
                  <a:pt x="950" y="796"/>
                </a:lnTo>
                <a:lnTo>
                  <a:pt x="954" y="797"/>
                </a:lnTo>
                <a:lnTo>
                  <a:pt x="944" y="812"/>
                </a:lnTo>
                <a:lnTo>
                  <a:pt x="948" y="811"/>
                </a:lnTo>
                <a:lnTo>
                  <a:pt x="945" y="821"/>
                </a:lnTo>
                <a:lnTo>
                  <a:pt x="954" y="805"/>
                </a:lnTo>
                <a:lnTo>
                  <a:pt x="954" y="814"/>
                </a:lnTo>
                <a:lnTo>
                  <a:pt x="957" y="813"/>
                </a:lnTo>
                <a:lnTo>
                  <a:pt x="950" y="828"/>
                </a:lnTo>
                <a:lnTo>
                  <a:pt x="958" y="816"/>
                </a:lnTo>
                <a:lnTo>
                  <a:pt x="962" y="818"/>
                </a:lnTo>
                <a:lnTo>
                  <a:pt x="959" y="821"/>
                </a:lnTo>
                <a:lnTo>
                  <a:pt x="958" y="831"/>
                </a:lnTo>
                <a:lnTo>
                  <a:pt x="969" y="801"/>
                </a:lnTo>
                <a:lnTo>
                  <a:pt x="985" y="810"/>
                </a:lnTo>
                <a:lnTo>
                  <a:pt x="989" y="820"/>
                </a:lnTo>
                <a:lnTo>
                  <a:pt x="967" y="838"/>
                </a:lnTo>
                <a:lnTo>
                  <a:pt x="974" y="837"/>
                </a:lnTo>
                <a:lnTo>
                  <a:pt x="969" y="847"/>
                </a:lnTo>
                <a:lnTo>
                  <a:pt x="996" y="827"/>
                </a:lnTo>
                <a:lnTo>
                  <a:pt x="998" y="833"/>
                </a:lnTo>
                <a:lnTo>
                  <a:pt x="994" y="841"/>
                </a:lnTo>
                <a:lnTo>
                  <a:pt x="983" y="847"/>
                </a:lnTo>
                <a:lnTo>
                  <a:pt x="979" y="855"/>
                </a:lnTo>
                <a:lnTo>
                  <a:pt x="979" y="860"/>
                </a:lnTo>
                <a:lnTo>
                  <a:pt x="984" y="848"/>
                </a:lnTo>
                <a:lnTo>
                  <a:pt x="989" y="851"/>
                </a:lnTo>
                <a:lnTo>
                  <a:pt x="984" y="871"/>
                </a:lnTo>
                <a:lnTo>
                  <a:pt x="991" y="847"/>
                </a:lnTo>
                <a:lnTo>
                  <a:pt x="1007" y="836"/>
                </a:lnTo>
                <a:lnTo>
                  <a:pt x="1008" y="836"/>
                </a:lnTo>
                <a:lnTo>
                  <a:pt x="1007" y="841"/>
                </a:lnTo>
                <a:lnTo>
                  <a:pt x="998" y="847"/>
                </a:lnTo>
                <a:lnTo>
                  <a:pt x="999" y="853"/>
                </a:lnTo>
                <a:lnTo>
                  <a:pt x="1013" y="839"/>
                </a:lnTo>
                <a:lnTo>
                  <a:pt x="1029" y="849"/>
                </a:lnTo>
                <a:lnTo>
                  <a:pt x="1027" y="857"/>
                </a:lnTo>
                <a:lnTo>
                  <a:pt x="1026" y="853"/>
                </a:lnTo>
                <a:lnTo>
                  <a:pt x="1023" y="859"/>
                </a:lnTo>
                <a:lnTo>
                  <a:pt x="1010" y="864"/>
                </a:lnTo>
                <a:lnTo>
                  <a:pt x="1003" y="871"/>
                </a:lnTo>
                <a:lnTo>
                  <a:pt x="1008" y="873"/>
                </a:lnTo>
                <a:lnTo>
                  <a:pt x="998" y="879"/>
                </a:lnTo>
                <a:lnTo>
                  <a:pt x="1008" y="874"/>
                </a:lnTo>
                <a:lnTo>
                  <a:pt x="1010" y="867"/>
                </a:lnTo>
                <a:lnTo>
                  <a:pt x="1024" y="864"/>
                </a:lnTo>
                <a:lnTo>
                  <a:pt x="1015" y="877"/>
                </a:lnTo>
                <a:lnTo>
                  <a:pt x="1013" y="880"/>
                </a:lnTo>
                <a:lnTo>
                  <a:pt x="1011" y="880"/>
                </a:lnTo>
                <a:lnTo>
                  <a:pt x="1008" y="880"/>
                </a:lnTo>
                <a:lnTo>
                  <a:pt x="1005" y="889"/>
                </a:lnTo>
                <a:lnTo>
                  <a:pt x="1009" y="881"/>
                </a:lnTo>
                <a:lnTo>
                  <a:pt x="1013" y="882"/>
                </a:lnTo>
                <a:lnTo>
                  <a:pt x="1030" y="869"/>
                </a:lnTo>
                <a:lnTo>
                  <a:pt x="1028" y="866"/>
                </a:lnTo>
                <a:lnTo>
                  <a:pt x="1031" y="861"/>
                </a:lnTo>
                <a:lnTo>
                  <a:pt x="1036" y="862"/>
                </a:lnTo>
                <a:lnTo>
                  <a:pt x="1045" y="875"/>
                </a:lnTo>
                <a:lnTo>
                  <a:pt x="1046" y="884"/>
                </a:lnTo>
                <a:lnTo>
                  <a:pt x="1034" y="882"/>
                </a:lnTo>
                <a:lnTo>
                  <a:pt x="1029" y="888"/>
                </a:lnTo>
                <a:lnTo>
                  <a:pt x="1005" y="892"/>
                </a:lnTo>
                <a:lnTo>
                  <a:pt x="1025" y="890"/>
                </a:lnTo>
                <a:lnTo>
                  <a:pt x="1051" y="900"/>
                </a:lnTo>
                <a:lnTo>
                  <a:pt x="1053" y="904"/>
                </a:lnTo>
                <a:lnTo>
                  <a:pt x="1051" y="908"/>
                </a:lnTo>
                <a:lnTo>
                  <a:pt x="1031" y="901"/>
                </a:lnTo>
                <a:lnTo>
                  <a:pt x="1016" y="901"/>
                </a:lnTo>
                <a:lnTo>
                  <a:pt x="1031" y="903"/>
                </a:lnTo>
                <a:lnTo>
                  <a:pt x="1027" y="903"/>
                </a:lnTo>
                <a:lnTo>
                  <a:pt x="1020" y="904"/>
                </a:lnTo>
                <a:lnTo>
                  <a:pt x="1026" y="905"/>
                </a:lnTo>
                <a:lnTo>
                  <a:pt x="1019" y="909"/>
                </a:lnTo>
                <a:lnTo>
                  <a:pt x="1019" y="914"/>
                </a:lnTo>
                <a:lnTo>
                  <a:pt x="1028" y="906"/>
                </a:lnTo>
                <a:lnTo>
                  <a:pt x="1038" y="912"/>
                </a:lnTo>
                <a:lnTo>
                  <a:pt x="1026" y="914"/>
                </a:lnTo>
                <a:lnTo>
                  <a:pt x="1034" y="919"/>
                </a:lnTo>
                <a:lnTo>
                  <a:pt x="1014" y="918"/>
                </a:lnTo>
                <a:lnTo>
                  <a:pt x="1033" y="926"/>
                </a:lnTo>
                <a:lnTo>
                  <a:pt x="1021" y="928"/>
                </a:lnTo>
                <a:lnTo>
                  <a:pt x="1040" y="931"/>
                </a:lnTo>
                <a:lnTo>
                  <a:pt x="1039" y="937"/>
                </a:lnTo>
                <a:lnTo>
                  <a:pt x="1042" y="933"/>
                </a:lnTo>
                <a:lnTo>
                  <a:pt x="1052" y="935"/>
                </a:lnTo>
                <a:lnTo>
                  <a:pt x="1035" y="942"/>
                </a:lnTo>
                <a:lnTo>
                  <a:pt x="1046" y="939"/>
                </a:lnTo>
                <a:lnTo>
                  <a:pt x="1039" y="946"/>
                </a:lnTo>
                <a:lnTo>
                  <a:pt x="1047" y="941"/>
                </a:lnTo>
                <a:lnTo>
                  <a:pt x="1051" y="943"/>
                </a:lnTo>
                <a:lnTo>
                  <a:pt x="1049" y="951"/>
                </a:lnTo>
                <a:lnTo>
                  <a:pt x="1052" y="946"/>
                </a:lnTo>
                <a:lnTo>
                  <a:pt x="1051" y="953"/>
                </a:lnTo>
                <a:lnTo>
                  <a:pt x="1053" y="947"/>
                </a:lnTo>
                <a:lnTo>
                  <a:pt x="1057" y="947"/>
                </a:lnTo>
                <a:lnTo>
                  <a:pt x="1056" y="949"/>
                </a:lnTo>
                <a:lnTo>
                  <a:pt x="1059" y="951"/>
                </a:lnTo>
                <a:lnTo>
                  <a:pt x="1051" y="957"/>
                </a:lnTo>
                <a:lnTo>
                  <a:pt x="1056" y="959"/>
                </a:lnTo>
                <a:lnTo>
                  <a:pt x="1063" y="946"/>
                </a:lnTo>
                <a:lnTo>
                  <a:pt x="1062" y="966"/>
                </a:lnTo>
                <a:lnTo>
                  <a:pt x="1064" y="953"/>
                </a:lnTo>
                <a:lnTo>
                  <a:pt x="1070" y="952"/>
                </a:lnTo>
                <a:lnTo>
                  <a:pt x="1068" y="960"/>
                </a:lnTo>
                <a:lnTo>
                  <a:pt x="1071" y="967"/>
                </a:lnTo>
                <a:lnTo>
                  <a:pt x="1068" y="960"/>
                </a:lnTo>
                <a:lnTo>
                  <a:pt x="1070" y="956"/>
                </a:lnTo>
                <a:lnTo>
                  <a:pt x="1076" y="950"/>
                </a:lnTo>
                <a:lnTo>
                  <a:pt x="1080" y="952"/>
                </a:lnTo>
                <a:lnTo>
                  <a:pt x="1073" y="965"/>
                </a:lnTo>
                <a:lnTo>
                  <a:pt x="1083" y="959"/>
                </a:lnTo>
                <a:lnTo>
                  <a:pt x="1084" y="962"/>
                </a:lnTo>
                <a:close/>
                <a:moveTo>
                  <a:pt x="155" y="1321"/>
                </a:moveTo>
                <a:lnTo>
                  <a:pt x="154" y="1316"/>
                </a:lnTo>
                <a:lnTo>
                  <a:pt x="129" y="1303"/>
                </a:lnTo>
                <a:lnTo>
                  <a:pt x="129" y="1298"/>
                </a:lnTo>
                <a:lnTo>
                  <a:pt x="126" y="1297"/>
                </a:lnTo>
                <a:lnTo>
                  <a:pt x="126" y="1292"/>
                </a:lnTo>
                <a:lnTo>
                  <a:pt x="122" y="1291"/>
                </a:lnTo>
                <a:lnTo>
                  <a:pt x="124" y="1288"/>
                </a:lnTo>
                <a:lnTo>
                  <a:pt x="107" y="1254"/>
                </a:lnTo>
                <a:lnTo>
                  <a:pt x="85" y="1232"/>
                </a:lnTo>
                <a:lnTo>
                  <a:pt x="83" y="1228"/>
                </a:lnTo>
                <a:lnTo>
                  <a:pt x="84" y="1224"/>
                </a:lnTo>
                <a:lnTo>
                  <a:pt x="78" y="1218"/>
                </a:lnTo>
                <a:lnTo>
                  <a:pt x="65" y="1223"/>
                </a:lnTo>
                <a:lnTo>
                  <a:pt x="67" y="1225"/>
                </a:lnTo>
                <a:lnTo>
                  <a:pt x="64" y="1227"/>
                </a:lnTo>
                <a:lnTo>
                  <a:pt x="62" y="1235"/>
                </a:lnTo>
                <a:lnTo>
                  <a:pt x="59" y="1235"/>
                </a:lnTo>
                <a:lnTo>
                  <a:pt x="50" y="1242"/>
                </a:lnTo>
                <a:lnTo>
                  <a:pt x="48" y="1233"/>
                </a:lnTo>
                <a:lnTo>
                  <a:pt x="26" y="1210"/>
                </a:lnTo>
                <a:lnTo>
                  <a:pt x="27" y="1202"/>
                </a:lnTo>
                <a:lnTo>
                  <a:pt x="14" y="1207"/>
                </a:lnTo>
                <a:lnTo>
                  <a:pt x="0" y="1203"/>
                </a:lnTo>
                <a:lnTo>
                  <a:pt x="0" y="888"/>
                </a:lnTo>
                <a:lnTo>
                  <a:pt x="26" y="893"/>
                </a:lnTo>
                <a:lnTo>
                  <a:pt x="53" y="915"/>
                </a:lnTo>
                <a:lnTo>
                  <a:pt x="82" y="927"/>
                </a:lnTo>
                <a:lnTo>
                  <a:pt x="76" y="917"/>
                </a:lnTo>
                <a:lnTo>
                  <a:pt x="87" y="916"/>
                </a:lnTo>
                <a:lnTo>
                  <a:pt x="95" y="926"/>
                </a:lnTo>
                <a:lnTo>
                  <a:pt x="95" y="925"/>
                </a:lnTo>
                <a:lnTo>
                  <a:pt x="90" y="913"/>
                </a:lnTo>
                <a:lnTo>
                  <a:pt x="96" y="903"/>
                </a:lnTo>
                <a:lnTo>
                  <a:pt x="112" y="896"/>
                </a:lnTo>
                <a:lnTo>
                  <a:pt x="114" y="887"/>
                </a:lnTo>
                <a:lnTo>
                  <a:pt x="122" y="887"/>
                </a:lnTo>
                <a:lnTo>
                  <a:pt x="120" y="884"/>
                </a:lnTo>
                <a:lnTo>
                  <a:pt x="125" y="886"/>
                </a:lnTo>
                <a:lnTo>
                  <a:pt x="135" y="875"/>
                </a:lnTo>
                <a:lnTo>
                  <a:pt x="139" y="880"/>
                </a:lnTo>
                <a:lnTo>
                  <a:pt x="142" y="869"/>
                </a:lnTo>
                <a:lnTo>
                  <a:pt x="148" y="866"/>
                </a:lnTo>
                <a:lnTo>
                  <a:pt x="156" y="870"/>
                </a:lnTo>
                <a:lnTo>
                  <a:pt x="160" y="862"/>
                </a:lnTo>
                <a:lnTo>
                  <a:pt x="164" y="869"/>
                </a:lnTo>
                <a:lnTo>
                  <a:pt x="163" y="872"/>
                </a:lnTo>
                <a:lnTo>
                  <a:pt x="143" y="890"/>
                </a:lnTo>
                <a:lnTo>
                  <a:pt x="140" y="888"/>
                </a:lnTo>
                <a:lnTo>
                  <a:pt x="127" y="892"/>
                </a:lnTo>
                <a:lnTo>
                  <a:pt x="125" y="899"/>
                </a:lnTo>
                <a:lnTo>
                  <a:pt x="117" y="903"/>
                </a:lnTo>
                <a:lnTo>
                  <a:pt x="114" y="912"/>
                </a:lnTo>
                <a:lnTo>
                  <a:pt x="106" y="919"/>
                </a:lnTo>
                <a:lnTo>
                  <a:pt x="114" y="926"/>
                </a:lnTo>
                <a:lnTo>
                  <a:pt x="108" y="920"/>
                </a:lnTo>
                <a:lnTo>
                  <a:pt x="120" y="921"/>
                </a:lnTo>
                <a:lnTo>
                  <a:pt x="116" y="919"/>
                </a:lnTo>
                <a:lnTo>
                  <a:pt x="115" y="911"/>
                </a:lnTo>
                <a:lnTo>
                  <a:pt x="122" y="904"/>
                </a:lnTo>
                <a:lnTo>
                  <a:pt x="124" y="908"/>
                </a:lnTo>
                <a:lnTo>
                  <a:pt x="130" y="900"/>
                </a:lnTo>
                <a:lnTo>
                  <a:pt x="128" y="897"/>
                </a:lnTo>
                <a:lnTo>
                  <a:pt x="133" y="894"/>
                </a:lnTo>
                <a:lnTo>
                  <a:pt x="135" y="896"/>
                </a:lnTo>
                <a:lnTo>
                  <a:pt x="134" y="900"/>
                </a:lnTo>
                <a:lnTo>
                  <a:pt x="137" y="893"/>
                </a:lnTo>
                <a:lnTo>
                  <a:pt x="137" y="900"/>
                </a:lnTo>
                <a:lnTo>
                  <a:pt x="139" y="897"/>
                </a:lnTo>
                <a:lnTo>
                  <a:pt x="138" y="891"/>
                </a:lnTo>
                <a:lnTo>
                  <a:pt x="138" y="890"/>
                </a:lnTo>
                <a:lnTo>
                  <a:pt x="138" y="891"/>
                </a:lnTo>
                <a:lnTo>
                  <a:pt x="139" y="898"/>
                </a:lnTo>
                <a:lnTo>
                  <a:pt x="140" y="891"/>
                </a:lnTo>
                <a:lnTo>
                  <a:pt x="140" y="889"/>
                </a:lnTo>
                <a:lnTo>
                  <a:pt x="140" y="891"/>
                </a:lnTo>
                <a:lnTo>
                  <a:pt x="140" y="900"/>
                </a:lnTo>
                <a:lnTo>
                  <a:pt x="142" y="892"/>
                </a:lnTo>
                <a:lnTo>
                  <a:pt x="142" y="908"/>
                </a:lnTo>
                <a:lnTo>
                  <a:pt x="145" y="895"/>
                </a:lnTo>
                <a:lnTo>
                  <a:pt x="150" y="886"/>
                </a:lnTo>
                <a:lnTo>
                  <a:pt x="170" y="874"/>
                </a:lnTo>
                <a:lnTo>
                  <a:pt x="170" y="879"/>
                </a:lnTo>
                <a:lnTo>
                  <a:pt x="167" y="879"/>
                </a:lnTo>
                <a:lnTo>
                  <a:pt x="167" y="885"/>
                </a:lnTo>
                <a:lnTo>
                  <a:pt x="171" y="886"/>
                </a:lnTo>
                <a:lnTo>
                  <a:pt x="179" y="875"/>
                </a:lnTo>
                <a:lnTo>
                  <a:pt x="179" y="868"/>
                </a:lnTo>
                <a:lnTo>
                  <a:pt x="190" y="863"/>
                </a:lnTo>
                <a:lnTo>
                  <a:pt x="181" y="856"/>
                </a:lnTo>
                <a:lnTo>
                  <a:pt x="183" y="848"/>
                </a:lnTo>
                <a:lnTo>
                  <a:pt x="196" y="861"/>
                </a:lnTo>
                <a:lnTo>
                  <a:pt x="208" y="892"/>
                </a:lnTo>
                <a:lnTo>
                  <a:pt x="220" y="901"/>
                </a:lnTo>
                <a:lnTo>
                  <a:pt x="225" y="895"/>
                </a:lnTo>
                <a:lnTo>
                  <a:pt x="217" y="896"/>
                </a:lnTo>
                <a:lnTo>
                  <a:pt x="224" y="894"/>
                </a:lnTo>
                <a:lnTo>
                  <a:pt x="221" y="885"/>
                </a:lnTo>
                <a:lnTo>
                  <a:pt x="228" y="884"/>
                </a:lnTo>
                <a:lnTo>
                  <a:pt x="222" y="881"/>
                </a:lnTo>
                <a:lnTo>
                  <a:pt x="229" y="873"/>
                </a:lnTo>
                <a:lnTo>
                  <a:pt x="223" y="873"/>
                </a:lnTo>
                <a:lnTo>
                  <a:pt x="234" y="871"/>
                </a:lnTo>
                <a:lnTo>
                  <a:pt x="231" y="867"/>
                </a:lnTo>
                <a:lnTo>
                  <a:pt x="235" y="870"/>
                </a:lnTo>
                <a:lnTo>
                  <a:pt x="234" y="884"/>
                </a:lnTo>
                <a:lnTo>
                  <a:pt x="240" y="885"/>
                </a:lnTo>
                <a:lnTo>
                  <a:pt x="234" y="898"/>
                </a:lnTo>
                <a:lnTo>
                  <a:pt x="248" y="898"/>
                </a:lnTo>
                <a:lnTo>
                  <a:pt x="252" y="893"/>
                </a:lnTo>
                <a:lnTo>
                  <a:pt x="255" y="879"/>
                </a:lnTo>
                <a:lnTo>
                  <a:pt x="282" y="886"/>
                </a:lnTo>
                <a:lnTo>
                  <a:pt x="293" y="897"/>
                </a:lnTo>
                <a:lnTo>
                  <a:pt x="337" y="917"/>
                </a:lnTo>
                <a:lnTo>
                  <a:pt x="354" y="921"/>
                </a:lnTo>
                <a:lnTo>
                  <a:pt x="349" y="915"/>
                </a:lnTo>
                <a:lnTo>
                  <a:pt x="356" y="913"/>
                </a:lnTo>
                <a:lnTo>
                  <a:pt x="368" y="919"/>
                </a:lnTo>
                <a:lnTo>
                  <a:pt x="380" y="932"/>
                </a:lnTo>
                <a:lnTo>
                  <a:pt x="382" y="942"/>
                </a:lnTo>
                <a:lnTo>
                  <a:pt x="364" y="945"/>
                </a:lnTo>
                <a:lnTo>
                  <a:pt x="366" y="951"/>
                </a:lnTo>
                <a:lnTo>
                  <a:pt x="360" y="955"/>
                </a:lnTo>
                <a:lnTo>
                  <a:pt x="366" y="960"/>
                </a:lnTo>
                <a:lnTo>
                  <a:pt x="405" y="964"/>
                </a:lnTo>
                <a:lnTo>
                  <a:pt x="424" y="961"/>
                </a:lnTo>
                <a:lnTo>
                  <a:pt x="437" y="951"/>
                </a:lnTo>
                <a:lnTo>
                  <a:pt x="443" y="962"/>
                </a:lnTo>
                <a:lnTo>
                  <a:pt x="452" y="962"/>
                </a:lnTo>
                <a:lnTo>
                  <a:pt x="455" y="976"/>
                </a:lnTo>
                <a:lnTo>
                  <a:pt x="458" y="966"/>
                </a:lnTo>
                <a:lnTo>
                  <a:pt x="460" y="976"/>
                </a:lnTo>
                <a:lnTo>
                  <a:pt x="462" y="972"/>
                </a:lnTo>
                <a:lnTo>
                  <a:pt x="467" y="978"/>
                </a:lnTo>
                <a:lnTo>
                  <a:pt x="469" y="987"/>
                </a:lnTo>
                <a:lnTo>
                  <a:pt x="458" y="983"/>
                </a:lnTo>
                <a:lnTo>
                  <a:pt x="478" y="1012"/>
                </a:lnTo>
                <a:lnTo>
                  <a:pt x="470" y="992"/>
                </a:lnTo>
                <a:lnTo>
                  <a:pt x="472" y="986"/>
                </a:lnTo>
                <a:lnTo>
                  <a:pt x="474" y="992"/>
                </a:lnTo>
                <a:lnTo>
                  <a:pt x="471" y="991"/>
                </a:lnTo>
                <a:lnTo>
                  <a:pt x="473" y="995"/>
                </a:lnTo>
                <a:lnTo>
                  <a:pt x="475" y="996"/>
                </a:lnTo>
                <a:lnTo>
                  <a:pt x="475" y="989"/>
                </a:lnTo>
                <a:lnTo>
                  <a:pt x="480" y="995"/>
                </a:lnTo>
                <a:lnTo>
                  <a:pt x="472" y="976"/>
                </a:lnTo>
                <a:lnTo>
                  <a:pt x="473" y="971"/>
                </a:lnTo>
                <a:lnTo>
                  <a:pt x="467" y="963"/>
                </a:lnTo>
                <a:lnTo>
                  <a:pt x="472" y="954"/>
                </a:lnTo>
                <a:lnTo>
                  <a:pt x="469" y="949"/>
                </a:lnTo>
                <a:lnTo>
                  <a:pt x="476" y="950"/>
                </a:lnTo>
                <a:lnTo>
                  <a:pt x="486" y="942"/>
                </a:lnTo>
                <a:lnTo>
                  <a:pt x="489" y="946"/>
                </a:lnTo>
                <a:lnTo>
                  <a:pt x="489" y="939"/>
                </a:lnTo>
                <a:lnTo>
                  <a:pt x="499" y="936"/>
                </a:lnTo>
                <a:lnTo>
                  <a:pt x="500" y="927"/>
                </a:lnTo>
                <a:lnTo>
                  <a:pt x="488" y="932"/>
                </a:lnTo>
                <a:lnTo>
                  <a:pt x="488" y="941"/>
                </a:lnTo>
                <a:lnTo>
                  <a:pt x="484" y="936"/>
                </a:lnTo>
                <a:lnTo>
                  <a:pt x="478" y="942"/>
                </a:lnTo>
                <a:lnTo>
                  <a:pt x="470" y="939"/>
                </a:lnTo>
                <a:lnTo>
                  <a:pt x="473" y="945"/>
                </a:lnTo>
                <a:lnTo>
                  <a:pt x="462" y="947"/>
                </a:lnTo>
                <a:lnTo>
                  <a:pt x="461" y="941"/>
                </a:lnTo>
                <a:lnTo>
                  <a:pt x="455" y="942"/>
                </a:lnTo>
                <a:lnTo>
                  <a:pt x="462" y="928"/>
                </a:lnTo>
                <a:lnTo>
                  <a:pt x="492" y="915"/>
                </a:lnTo>
                <a:lnTo>
                  <a:pt x="503" y="924"/>
                </a:lnTo>
                <a:lnTo>
                  <a:pt x="504" y="933"/>
                </a:lnTo>
                <a:lnTo>
                  <a:pt x="502" y="937"/>
                </a:lnTo>
                <a:lnTo>
                  <a:pt x="511" y="939"/>
                </a:lnTo>
                <a:lnTo>
                  <a:pt x="511" y="943"/>
                </a:lnTo>
                <a:lnTo>
                  <a:pt x="515" y="943"/>
                </a:lnTo>
                <a:lnTo>
                  <a:pt x="516" y="950"/>
                </a:lnTo>
                <a:lnTo>
                  <a:pt x="532" y="946"/>
                </a:lnTo>
                <a:lnTo>
                  <a:pt x="532" y="951"/>
                </a:lnTo>
                <a:lnTo>
                  <a:pt x="549" y="962"/>
                </a:lnTo>
                <a:lnTo>
                  <a:pt x="575" y="957"/>
                </a:lnTo>
                <a:lnTo>
                  <a:pt x="595" y="962"/>
                </a:lnTo>
                <a:lnTo>
                  <a:pt x="603" y="960"/>
                </a:lnTo>
                <a:lnTo>
                  <a:pt x="598" y="954"/>
                </a:lnTo>
                <a:lnTo>
                  <a:pt x="600" y="949"/>
                </a:lnTo>
                <a:lnTo>
                  <a:pt x="615" y="967"/>
                </a:lnTo>
                <a:lnTo>
                  <a:pt x="621" y="964"/>
                </a:lnTo>
                <a:lnTo>
                  <a:pt x="619" y="954"/>
                </a:lnTo>
                <a:lnTo>
                  <a:pt x="613" y="951"/>
                </a:lnTo>
                <a:lnTo>
                  <a:pt x="608" y="958"/>
                </a:lnTo>
                <a:lnTo>
                  <a:pt x="599" y="938"/>
                </a:lnTo>
                <a:lnTo>
                  <a:pt x="612" y="938"/>
                </a:lnTo>
                <a:lnTo>
                  <a:pt x="609" y="931"/>
                </a:lnTo>
                <a:lnTo>
                  <a:pt x="619" y="934"/>
                </a:lnTo>
                <a:lnTo>
                  <a:pt x="624" y="943"/>
                </a:lnTo>
                <a:lnTo>
                  <a:pt x="631" y="940"/>
                </a:lnTo>
                <a:lnTo>
                  <a:pt x="626" y="951"/>
                </a:lnTo>
                <a:lnTo>
                  <a:pt x="637" y="942"/>
                </a:lnTo>
                <a:lnTo>
                  <a:pt x="634" y="965"/>
                </a:lnTo>
                <a:lnTo>
                  <a:pt x="630" y="972"/>
                </a:lnTo>
                <a:lnTo>
                  <a:pt x="636" y="972"/>
                </a:lnTo>
                <a:lnTo>
                  <a:pt x="633" y="980"/>
                </a:lnTo>
                <a:lnTo>
                  <a:pt x="635" y="981"/>
                </a:lnTo>
                <a:lnTo>
                  <a:pt x="643" y="975"/>
                </a:lnTo>
                <a:lnTo>
                  <a:pt x="640" y="983"/>
                </a:lnTo>
                <a:lnTo>
                  <a:pt x="645" y="981"/>
                </a:lnTo>
                <a:lnTo>
                  <a:pt x="647" y="989"/>
                </a:lnTo>
                <a:lnTo>
                  <a:pt x="630" y="987"/>
                </a:lnTo>
                <a:lnTo>
                  <a:pt x="641" y="1002"/>
                </a:lnTo>
                <a:lnTo>
                  <a:pt x="642" y="999"/>
                </a:lnTo>
                <a:lnTo>
                  <a:pt x="636" y="991"/>
                </a:lnTo>
                <a:lnTo>
                  <a:pt x="648" y="989"/>
                </a:lnTo>
                <a:lnTo>
                  <a:pt x="646" y="983"/>
                </a:lnTo>
                <a:lnTo>
                  <a:pt x="649" y="979"/>
                </a:lnTo>
                <a:lnTo>
                  <a:pt x="647" y="976"/>
                </a:lnTo>
                <a:lnTo>
                  <a:pt x="647" y="969"/>
                </a:lnTo>
                <a:lnTo>
                  <a:pt x="641" y="962"/>
                </a:lnTo>
                <a:lnTo>
                  <a:pt x="644" y="950"/>
                </a:lnTo>
                <a:lnTo>
                  <a:pt x="655" y="950"/>
                </a:lnTo>
                <a:lnTo>
                  <a:pt x="671" y="930"/>
                </a:lnTo>
                <a:lnTo>
                  <a:pt x="670" y="927"/>
                </a:lnTo>
                <a:lnTo>
                  <a:pt x="671" y="919"/>
                </a:lnTo>
                <a:lnTo>
                  <a:pt x="670" y="914"/>
                </a:lnTo>
                <a:lnTo>
                  <a:pt x="666" y="914"/>
                </a:lnTo>
                <a:lnTo>
                  <a:pt x="664" y="919"/>
                </a:lnTo>
                <a:lnTo>
                  <a:pt x="668" y="917"/>
                </a:lnTo>
                <a:lnTo>
                  <a:pt x="664" y="923"/>
                </a:lnTo>
                <a:lnTo>
                  <a:pt x="656" y="923"/>
                </a:lnTo>
                <a:lnTo>
                  <a:pt x="657" y="915"/>
                </a:lnTo>
                <a:lnTo>
                  <a:pt x="664" y="908"/>
                </a:lnTo>
                <a:lnTo>
                  <a:pt x="661" y="907"/>
                </a:lnTo>
                <a:lnTo>
                  <a:pt x="661" y="901"/>
                </a:lnTo>
                <a:lnTo>
                  <a:pt x="672" y="896"/>
                </a:lnTo>
                <a:lnTo>
                  <a:pt x="667" y="907"/>
                </a:lnTo>
                <a:lnTo>
                  <a:pt x="674" y="898"/>
                </a:lnTo>
                <a:lnTo>
                  <a:pt x="671" y="898"/>
                </a:lnTo>
                <a:lnTo>
                  <a:pt x="672" y="893"/>
                </a:lnTo>
                <a:lnTo>
                  <a:pt x="662" y="896"/>
                </a:lnTo>
                <a:lnTo>
                  <a:pt x="656" y="886"/>
                </a:lnTo>
                <a:lnTo>
                  <a:pt x="653" y="890"/>
                </a:lnTo>
                <a:lnTo>
                  <a:pt x="637" y="882"/>
                </a:lnTo>
                <a:lnTo>
                  <a:pt x="629" y="867"/>
                </a:lnTo>
                <a:lnTo>
                  <a:pt x="629" y="859"/>
                </a:lnTo>
                <a:lnTo>
                  <a:pt x="634" y="849"/>
                </a:lnTo>
                <a:lnTo>
                  <a:pt x="640" y="850"/>
                </a:lnTo>
                <a:lnTo>
                  <a:pt x="636" y="847"/>
                </a:lnTo>
                <a:lnTo>
                  <a:pt x="640" y="843"/>
                </a:lnTo>
                <a:lnTo>
                  <a:pt x="634" y="847"/>
                </a:lnTo>
                <a:lnTo>
                  <a:pt x="628" y="839"/>
                </a:lnTo>
                <a:lnTo>
                  <a:pt x="632" y="826"/>
                </a:lnTo>
                <a:lnTo>
                  <a:pt x="629" y="825"/>
                </a:lnTo>
                <a:lnTo>
                  <a:pt x="630" y="818"/>
                </a:lnTo>
                <a:lnTo>
                  <a:pt x="636" y="812"/>
                </a:lnTo>
                <a:lnTo>
                  <a:pt x="642" y="818"/>
                </a:lnTo>
                <a:lnTo>
                  <a:pt x="645" y="814"/>
                </a:lnTo>
                <a:lnTo>
                  <a:pt x="638" y="803"/>
                </a:lnTo>
                <a:lnTo>
                  <a:pt x="656" y="792"/>
                </a:lnTo>
                <a:lnTo>
                  <a:pt x="648" y="788"/>
                </a:lnTo>
                <a:lnTo>
                  <a:pt x="657" y="787"/>
                </a:lnTo>
                <a:lnTo>
                  <a:pt x="658" y="786"/>
                </a:lnTo>
                <a:lnTo>
                  <a:pt x="658" y="787"/>
                </a:lnTo>
                <a:lnTo>
                  <a:pt x="659" y="792"/>
                </a:lnTo>
                <a:lnTo>
                  <a:pt x="656" y="794"/>
                </a:lnTo>
                <a:lnTo>
                  <a:pt x="660" y="795"/>
                </a:lnTo>
                <a:lnTo>
                  <a:pt x="659" y="801"/>
                </a:lnTo>
                <a:lnTo>
                  <a:pt x="670" y="797"/>
                </a:lnTo>
                <a:lnTo>
                  <a:pt x="668" y="802"/>
                </a:lnTo>
                <a:lnTo>
                  <a:pt x="679" y="815"/>
                </a:lnTo>
                <a:lnTo>
                  <a:pt x="682" y="824"/>
                </a:lnTo>
                <a:lnTo>
                  <a:pt x="679" y="838"/>
                </a:lnTo>
                <a:lnTo>
                  <a:pt x="691" y="847"/>
                </a:lnTo>
                <a:lnTo>
                  <a:pt x="694" y="862"/>
                </a:lnTo>
                <a:lnTo>
                  <a:pt x="697" y="858"/>
                </a:lnTo>
                <a:lnTo>
                  <a:pt x="701" y="866"/>
                </a:lnTo>
                <a:lnTo>
                  <a:pt x="690" y="864"/>
                </a:lnTo>
                <a:lnTo>
                  <a:pt x="687" y="870"/>
                </a:lnTo>
                <a:lnTo>
                  <a:pt x="694" y="872"/>
                </a:lnTo>
                <a:lnTo>
                  <a:pt x="681" y="886"/>
                </a:lnTo>
                <a:lnTo>
                  <a:pt x="689" y="885"/>
                </a:lnTo>
                <a:lnTo>
                  <a:pt x="697" y="893"/>
                </a:lnTo>
                <a:lnTo>
                  <a:pt x="705" y="887"/>
                </a:lnTo>
                <a:lnTo>
                  <a:pt x="700" y="893"/>
                </a:lnTo>
                <a:lnTo>
                  <a:pt x="717" y="895"/>
                </a:lnTo>
                <a:lnTo>
                  <a:pt x="712" y="895"/>
                </a:lnTo>
                <a:lnTo>
                  <a:pt x="713" y="897"/>
                </a:lnTo>
                <a:lnTo>
                  <a:pt x="710" y="899"/>
                </a:lnTo>
                <a:lnTo>
                  <a:pt x="709" y="903"/>
                </a:lnTo>
                <a:lnTo>
                  <a:pt x="702" y="899"/>
                </a:lnTo>
                <a:lnTo>
                  <a:pt x="716" y="918"/>
                </a:lnTo>
                <a:lnTo>
                  <a:pt x="713" y="935"/>
                </a:lnTo>
                <a:lnTo>
                  <a:pt x="719" y="943"/>
                </a:lnTo>
                <a:lnTo>
                  <a:pt x="725" y="925"/>
                </a:lnTo>
                <a:lnTo>
                  <a:pt x="726" y="913"/>
                </a:lnTo>
                <a:lnTo>
                  <a:pt x="732" y="903"/>
                </a:lnTo>
                <a:lnTo>
                  <a:pt x="747" y="917"/>
                </a:lnTo>
                <a:lnTo>
                  <a:pt x="751" y="923"/>
                </a:lnTo>
                <a:lnTo>
                  <a:pt x="753" y="939"/>
                </a:lnTo>
                <a:lnTo>
                  <a:pt x="751" y="944"/>
                </a:lnTo>
                <a:lnTo>
                  <a:pt x="747" y="938"/>
                </a:lnTo>
                <a:lnTo>
                  <a:pt x="744" y="941"/>
                </a:lnTo>
                <a:lnTo>
                  <a:pt x="745" y="953"/>
                </a:lnTo>
                <a:lnTo>
                  <a:pt x="748" y="965"/>
                </a:lnTo>
                <a:lnTo>
                  <a:pt x="759" y="980"/>
                </a:lnTo>
                <a:lnTo>
                  <a:pt x="757" y="984"/>
                </a:lnTo>
                <a:lnTo>
                  <a:pt x="765" y="980"/>
                </a:lnTo>
                <a:lnTo>
                  <a:pt x="763" y="976"/>
                </a:lnTo>
                <a:lnTo>
                  <a:pt x="766" y="974"/>
                </a:lnTo>
                <a:lnTo>
                  <a:pt x="771" y="976"/>
                </a:lnTo>
                <a:lnTo>
                  <a:pt x="771" y="964"/>
                </a:lnTo>
                <a:lnTo>
                  <a:pt x="780" y="950"/>
                </a:lnTo>
                <a:lnTo>
                  <a:pt x="784" y="923"/>
                </a:lnTo>
                <a:lnTo>
                  <a:pt x="796" y="923"/>
                </a:lnTo>
                <a:lnTo>
                  <a:pt x="791" y="919"/>
                </a:lnTo>
                <a:lnTo>
                  <a:pt x="793" y="918"/>
                </a:lnTo>
                <a:lnTo>
                  <a:pt x="791" y="915"/>
                </a:lnTo>
                <a:lnTo>
                  <a:pt x="799" y="912"/>
                </a:lnTo>
                <a:lnTo>
                  <a:pt x="788" y="905"/>
                </a:lnTo>
                <a:lnTo>
                  <a:pt x="785" y="887"/>
                </a:lnTo>
                <a:lnTo>
                  <a:pt x="788" y="880"/>
                </a:lnTo>
                <a:lnTo>
                  <a:pt x="785" y="878"/>
                </a:lnTo>
                <a:lnTo>
                  <a:pt x="831" y="888"/>
                </a:lnTo>
                <a:lnTo>
                  <a:pt x="826" y="888"/>
                </a:lnTo>
                <a:lnTo>
                  <a:pt x="829" y="893"/>
                </a:lnTo>
                <a:lnTo>
                  <a:pt x="818" y="892"/>
                </a:lnTo>
                <a:lnTo>
                  <a:pt x="832" y="897"/>
                </a:lnTo>
                <a:lnTo>
                  <a:pt x="831" y="904"/>
                </a:lnTo>
                <a:lnTo>
                  <a:pt x="845" y="906"/>
                </a:lnTo>
                <a:lnTo>
                  <a:pt x="834" y="918"/>
                </a:lnTo>
                <a:lnTo>
                  <a:pt x="844" y="919"/>
                </a:lnTo>
                <a:lnTo>
                  <a:pt x="846" y="927"/>
                </a:lnTo>
                <a:lnTo>
                  <a:pt x="835" y="936"/>
                </a:lnTo>
                <a:lnTo>
                  <a:pt x="826" y="932"/>
                </a:lnTo>
                <a:lnTo>
                  <a:pt x="831" y="941"/>
                </a:lnTo>
                <a:lnTo>
                  <a:pt x="831" y="946"/>
                </a:lnTo>
                <a:lnTo>
                  <a:pt x="835" y="944"/>
                </a:lnTo>
                <a:lnTo>
                  <a:pt x="833" y="951"/>
                </a:lnTo>
                <a:lnTo>
                  <a:pt x="834" y="956"/>
                </a:lnTo>
                <a:lnTo>
                  <a:pt x="846" y="973"/>
                </a:lnTo>
                <a:lnTo>
                  <a:pt x="842" y="989"/>
                </a:lnTo>
                <a:lnTo>
                  <a:pt x="836" y="989"/>
                </a:lnTo>
                <a:lnTo>
                  <a:pt x="827" y="1004"/>
                </a:lnTo>
                <a:lnTo>
                  <a:pt x="816" y="1012"/>
                </a:lnTo>
                <a:lnTo>
                  <a:pt x="807" y="1004"/>
                </a:lnTo>
                <a:lnTo>
                  <a:pt x="808" y="993"/>
                </a:lnTo>
                <a:lnTo>
                  <a:pt x="803" y="999"/>
                </a:lnTo>
                <a:lnTo>
                  <a:pt x="801" y="995"/>
                </a:lnTo>
                <a:lnTo>
                  <a:pt x="801" y="990"/>
                </a:lnTo>
                <a:lnTo>
                  <a:pt x="793" y="987"/>
                </a:lnTo>
                <a:lnTo>
                  <a:pt x="797" y="989"/>
                </a:lnTo>
                <a:lnTo>
                  <a:pt x="789" y="994"/>
                </a:lnTo>
                <a:lnTo>
                  <a:pt x="799" y="991"/>
                </a:lnTo>
                <a:lnTo>
                  <a:pt x="796" y="992"/>
                </a:lnTo>
                <a:lnTo>
                  <a:pt x="800" y="995"/>
                </a:lnTo>
                <a:lnTo>
                  <a:pt x="797" y="995"/>
                </a:lnTo>
                <a:lnTo>
                  <a:pt x="805" y="1000"/>
                </a:lnTo>
                <a:lnTo>
                  <a:pt x="811" y="1017"/>
                </a:lnTo>
                <a:lnTo>
                  <a:pt x="810" y="1018"/>
                </a:lnTo>
                <a:lnTo>
                  <a:pt x="800" y="1010"/>
                </a:lnTo>
                <a:lnTo>
                  <a:pt x="798" y="1013"/>
                </a:lnTo>
                <a:lnTo>
                  <a:pt x="801" y="1018"/>
                </a:lnTo>
                <a:lnTo>
                  <a:pt x="789" y="1015"/>
                </a:lnTo>
                <a:lnTo>
                  <a:pt x="786" y="1004"/>
                </a:lnTo>
                <a:lnTo>
                  <a:pt x="768" y="1006"/>
                </a:lnTo>
                <a:lnTo>
                  <a:pt x="769" y="1013"/>
                </a:lnTo>
                <a:lnTo>
                  <a:pt x="780" y="1018"/>
                </a:lnTo>
                <a:lnTo>
                  <a:pt x="764" y="1042"/>
                </a:lnTo>
                <a:lnTo>
                  <a:pt x="759" y="1047"/>
                </a:lnTo>
                <a:lnTo>
                  <a:pt x="751" y="1047"/>
                </a:lnTo>
                <a:lnTo>
                  <a:pt x="739" y="1037"/>
                </a:lnTo>
                <a:lnTo>
                  <a:pt x="743" y="1037"/>
                </a:lnTo>
                <a:lnTo>
                  <a:pt x="727" y="1026"/>
                </a:lnTo>
                <a:lnTo>
                  <a:pt x="722" y="1026"/>
                </a:lnTo>
                <a:lnTo>
                  <a:pt x="725" y="1030"/>
                </a:lnTo>
                <a:lnTo>
                  <a:pt x="702" y="1026"/>
                </a:lnTo>
                <a:lnTo>
                  <a:pt x="723" y="1032"/>
                </a:lnTo>
                <a:lnTo>
                  <a:pt x="735" y="1047"/>
                </a:lnTo>
                <a:lnTo>
                  <a:pt x="763" y="1051"/>
                </a:lnTo>
                <a:lnTo>
                  <a:pt x="765" y="1056"/>
                </a:lnTo>
                <a:lnTo>
                  <a:pt x="748" y="1087"/>
                </a:lnTo>
                <a:lnTo>
                  <a:pt x="740" y="1092"/>
                </a:lnTo>
                <a:lnTo>
                  <a:pt x="732" y="1086"/>
                </a:lnTo>
                <a:lnTo>
                  <a:pt x="736" y="1093"/>
                </a:lnTo>
                <a:lnTo>
                  <a:pt x="728" y="1089"/>
                </a:lnTo>
                <a:lnTo>
                  <a:pt x="729" y="1093"/>
                </a:lnTo>
                <a:lnTo>
                  <a:pt x="724" y="1088"/>
                </a:lnTo>
                <a:lnTo>
                  <a:pt x="725" y="1083"/>
                </a:lnTo>
                <a:lnTo>
                  <a:pt x="720" y="1087"/>
                </a:lnTo>
                <a:lnTo>
                  <a:pt x="724" y="1093"/>
                </a:lnTo>
                <a:lnTo>
                  <a:pt x="718" y="1091"/>
                </a:lnTo>
                <a:lnTo>
                  <a:pt x="723" y="1097"/>
                </a:lnTo>
                <a:lnTo>
                  <a:pt x="719" y="1104"/>
                </a:lnTo>
                <a:lnTo>
                  <a:pt x="691" y="1100"/>
                </a:lnTo>
                <a:lnTo>
                  <a:pt x="668" y="1085"/>
                </a:lnTo>
                <a:lnTo>
                  <a:pt x="671" y="1090"/>
                </a:lnTo>
                <a:lnTo>
                  <a:pt x="668" y="1093"/>
                </a:lnTo>
                <a:lnTo>
                  <a:pt x="672" y="1096"/>
                </a:lnTo>
                <a:lnTo>
                  <a:pt x="676" y="1096"/>
                </a:lnTo>
                <a:lnTo>
                  <a:pt x="674" y="1092"/>
                </a:lnTo>
                <a:lnTo>
                  <a:pt x="692" y="1101"/>
                </a:lnTo>
                <a:lnTo>
                  <a:pt x="687" y="1106"/>
                </a:lnTo>
                <a:lnTo>
                  <a:pt x="697" y="1100"/>
                </a:lnTo>
                <a:lnTo>
                  <a:pt x="710" y="1110"/>
                </a:lnTo>
                <a:lnTo>
                  <a:pt x="713" y="1121"/>
                </a:lnTo>
                <a:lnTo>
                  <a:pt x="702" y="1129"/>
                </a:lnTo>
                <a:lnTo>
                  <a:pt x="687" y="1128"/>
                </a:lnTo>
                <a:lnTo>
                  <a:pt x="696" y="1135"/>
                </a:lnTo>
                <a:lnTo>
                  <a:pt x="683" y="1139"/>
                </a:lnTo>
                <a:lnTo>
                  <a:pt x="687" y="1149"/>
                </a:lnTo>
                <a:lnTo>
                  <a:pt x="678" y="1143"/>
                </a:lnTo>
                <a:lnTo>
                  <a:pt x="682" y="1148"/>
                </a:lnTo>
                <a:lnTo>
                  <a:pt x="674" y="1153"/>
                </a:lnTo>
                <a:lnTo>
                  <a:pt x="676" y="1155"/>
                </a:lnTo>
                <a:lnTo>
                  <a:pt x="675" y="1157"/>
                </a:lnTo>
                <a:lnTo>
                  <a:pt x="671" y="1155"/>
                </a:lnTo>
                <a:lnTo>
                  <a:pt x="676" y="1161"/>
                </a:lnTo>
                <a:lnTo>
                  <a:pt x="666" y="1170"/>
                </a:lnTo>
                <a:lnTo>
                  <a:pt x="668" y="1173"/>
                </a:lnTo>
                <a:lnTo>
                  <a:pt x="656" y="1197"/>
                </a:lnTo>
                <a:lnTo>
                  <a:pt x="654" y="1212"/>
                </a:lnTo>
                <a:lnTo>
                  <a:pt x="656" y="1230"/>
                </a:lnTo>
                <a:lnTo>
                  <a:pt x="654" y="1237"/>
                </a:lnTo>
                <a:lnTo>
                  <a:pt x="659" y="1248"/>
                </a:lnTo>
                <a:lnTo>
                  <a:pt x="662" y="1246"/>
                </a:lnTo>
                <a:lnTo>
                  <a:pt x="660" y="1261"/>
                </a:lnTo>
                <a:lnTo>
                  <a:pt x="663" y="1246"/>
                </a:lnTo>
                <a:lnTo>
                  <a:pt x="677" y="1247"/>
                </a:lnTo>
                <a:lnTo>
                  <a:pt x="687" y="1284"/>
                </a:lnTo>
                <a:lnTo>
                  <a:pt x="681" y="1295"/>
                </a:lnTo>
                <a:lnTo>
                  <a:pt x="710" y="1287"/>
                </a:lnTo>
                <a:lnTo>
                  <a:pt x="739" y="1298"/>
                </a:lnTo>
                <a:lnTo>
                  <a:pt x="751" y="1307"/>
                </a:lnTo>
                <a:lnTo>
                  <a:pt x="757" y="1317"/>
                </a:lnTo>
                <a:lnTo>
                  <a:pt x="782" y="1328"/>
                </a:lnTo>
                <a:lnTo>
                  <a:pt x="791" y="1335"/>
                </a:lnTo>
                <a:lnTo>
                  <a:pt x="787" y="1344"/>
                </a:lnTo>
                <a:lnTo>
                  <a:pt x="793" y="1336"/>
                </a:lnTo>
                <a:lnTo>
                  <a:pt x="831" y="1340"/>
                </a:lnTo>
                <a:lnTo>
                  <a:pt x="832" y="1349"/>
                </a:lnTo>
                <a:lnTo>
                  <a:pt x="829" y="1360"/>
                </a:lnTo>
                <a:lnTo>
                  <a:pt x="833" y="1373"/>
                </a:lnTo>
                <a:lnTo>
                  <a:pt x="834" y="1385"/>
                </a:lnTo>
                <a:lnTo>
                  <a:pt x="831" y="1392"/>
                </a:lnTo>
                <a:lnTo>
                  <a:pt x="842" y="1405"/>
                </a:lnTo>
                <a:lnTo>
                  <a:pt x="837" y="1411"/>
                </a:lnTo>
                <a:lnTo>
                  <a:pt x="843" y="1410"/>
                </a:lnTo>
                <a:lnTo>
                  <a:pt x="855" y="1422"/>
                </a:lnTo>
                <a:lnTo>
                  <a:pt x="857" y="1430"/>
                </a:lnTo>
                <a:lnTo>
                  <a:pt x="849" y="1437"/>
                </a:lnTo>
                <a:lnTo>
                  <a:pt x="859" y="1430"/>
                </a:lnTo>
                <a:lnTo>
                  <a:pt x="867" y="1435"/>
                </a:lnTo>
                <a:lnTo>
                  <a:pt x="873" y="1443"/>
                </a:lnTo>
                <a:lnTo>
                  <a:pt x="870" y="1438"/>
                </a:lnTo>
                <a:lnTo>
                  <a:pt x="867" y="1433"/>
                </a:lnTo>
                <a:lnTo>
                  <a:pt x="873" y="1423"/>
                </a:lnTo>
                <a:lnTo>
                  <a:pt x="878" y="1427"/>
                </a:lnTo>
                <a:lnTo>
                  <a:pt x="880" y="1434"/>
                </a:lnTo>
                <a:lnTo>
                  <a:pt x="880" y="1424"/>
                </a:lnTo>
                <a:lnTo>
                  <a:pt x="877" y="1420"/>
                </a:lnTo>
                <a:lnTo>
                  <a:pt x="884" y="1412"/>
                </a:lnTo>
                <a:lnTo>
                  <a:pt x="884" y="1404"/>
                </a:lnTo>
                <a:lnTo>
                  <a:pt x="881" y="1402"/>
                </a:lnTo>
                <a:lnTo>
                  <a:pt x="882" y="1395"/>
                </a:lnTo>
                <a:lnTo>
                  <a:pt x="879" y="1394"/>
                </a:lnTo>
                <a:lnTo>
                  <a:pt x="879" y="1386"/>
                </a:lnTo>
                <a:lnTo>
                  <a:pt x="876" y="1380"/>
                </a:lnTo>
                <a:lnTo>
                  <a:pt x="879" y="1378"/>
                </a:lnTo>
                <a:lnTo>
                  <a:pt x="876" y="1375"/>
                </a:lnTo>
                <a:lnTo>
                  <a:pt x="879" y="1373"/>
                </a:lnTo>
                <a:lnTo>
                  <a:pt x="876" y="1370"/>
                </a:lnTo>
                <a:lnTo>
                  <a:pt x="878" y="1368"/>
                </a:lnTo>
                <a:lnTo>
                  <a:pt x="876" y="1366"/>
                </a:lnTo>
                <a:lnTo>
                  <a:pt x="877" y="1364"/>
                </a:lnTo>
                <a:lnTo>
                  <a:pt x="873" y="1363"/>
                </a:lnTo>
                <a:lnTo>
                  <a:pt x="870" y="1354"/>
                </a:lnTo>
                <a:lnTo>
                  <a:pt x="867" y="1352"/>
                </a:lnTo>
                <a:lnTo>
                  <a:pt x="895" y="1336"/>
                </a:lnTo>
                <a:lnTo>
                  <a:pt x="910" y="1318"/>
                </a:lnTo>
                <a:lnTo>
                  <a:pt x="913" y="1309"/>
                </a:lnTo>
                <a:lnTo>
                  <a:pt x="912" y="1288"/>
                </a:lnTo>
                <a:lnTo>
                  <a:pt x="907" y="1272"/>
                </a:lnTo>
                <a:lnTo>
                  <a:pt x="899" y="1261"/>
                </a:lnTo>
                <a:lnTo>
                  <a:pt x="884" y="1250"/>
                </a:lnTo>
                <a:lnTo>
                  <a:pt x="885" y="1248"/>
                </a:lnTo>
                <a:lnTo>
                  <a:pt x="884" y="1241"/>
                </a:lnTo>
                <a:lnTo>
                  <a:pt x="887" y="1242"/>
                </a:lnTo>
                <a:lnTo>
                  <a:pt x="897" y="1229"/>
                </a:lnTo>
                <a:lnTo>
                  <a:pt x="893" y="1229"/>
                </a:lnTo>
                <a:lnTo>
                  <a:pt x="896" y="1225"/>
                </a:lnTo>
                <a:lnTo>
                  <a:pt x="895" y="1220"/>
                </a:lnTo>
                <a:lnTo>
                  <a:pt x="902" y="1224"/>
                </a:lnTo>
                <a:lnTo>
                  <a:pt x="898" y="1219"/>
                </a:lnTo>
                <a:lnTo>
                  <a:pt x="902" y="1218"/>
                </a:lnTo>
                <a:lnTo>
                  <a:pt x="900" y="1214"/>
                </a:lnTo>
                <a:lnTo>
                  <a:pt x="909" y="1207"/>
                </a:lnTo>
                <a:lnTo>
                  <a:pt x="898" y="1210"/>
                </a:lnTo>
                <a:lnTo>
                  <a:pt x="899" y="1206"/>
                </a:lnTo>
                <a:lnTo>
                  <a:pt x="895" y="1200"/>
                </a:lnTo>
                <a:lnTo>
                  <a:pt x="900" y="1196"/>
                </a:lnTo>
                <a:lnTo>
                  <a:pt x="894" y="1193"/>
                </a:lnTo>
                <a:lnTo>
                  <a:pt x="899" y="1188"/>
                </a:lnTo>
                <a:lnTo>
                  <a:pt x="889" y="1189"/>
                </a:lnTo>
                <a:lnTo>
                  <a:pt x="896" y="1177"/>
                </a:lnTo>
                <a:lnTo>
                  <a:pt x="895" y="1171"/>
                </a:lnTo>
                <a:lnTo>
                  <a:pt x="899" y="1167"/>
                </a:lnTo>
                <a:lnTo>
                  <a:pt x="892" y="1162"/>
                </a:lnTo>
                <a:lnTo>
                  <a:pt x="890" y="1145"/>
                </a:lnTo>
                <a:lnTo>
                  <a:pt x="901" y="1136"/>
                </a:lnTo>
                <a:lnTo>
                  <a:pt x="924" y="1144"/>
                </a:lnTo>
                <a:lnTo>
                  <a:pt x="922" y="1148"/>
                </a:lnTo>
                <a:lnTo>
                  <a:pt x="930" y="1144"/>
                </a:lnTo>
                <a:lnTo>
                  <a:pt x="940" y="1150"/>
                </a:lnTo>
                <a:lnTo>
                  <a:pt x="939" y="1146"/>
                </a:lnTo>
                <a:lnTo>
                  <a:pt x="953" y="1139"/>
                </a:lnTo>
                <a:lnTo>
                  <a:pt x="968" y="1150"/>
                </a:lnTo>
                <a:lnTo>
                  <a:pt x="967" y="1158"/>
                </a:lnTo>
                <a:lnTo>
                  <a:pt x="974" y="1158"/>
                </a:lnTo>
                <a:lnTo>
                  <a:pt x="977" y="1163"/>
                </a:lnTo>
                <a:lnTo>
                  <a:pt x="978" y="1162"/>
                </a:lnTo>
                <a:lnTo>
                  <a:pt x="982" y="1167"/>
                </a:lnTo>
                <a:lnTo>
                  <a:pt x="978" y="1171"/>
                </a:lnTo>
                <a:lnTo>
                  <a:pt x="985" y="1179"/>
                </a:lnTo>
                <a:lnTo>
                  <a:pt x="1003" y="1181"/>
                </a:lnTo>
                <a:lnTo>
                  <a:pt x="1006" y="1189"/>
                </a:lnTo>
                <a:lnTo>
                  <a:pt x="1010" y="1186"/>
                </a:lnTo>
                <a:lnTo>
                  <a:pt x="1011" y="1181"/>
                </a:lnTo>
                <a:lnTo>
                  <a:pt x="1014" y="1186"/>
                </a:lnTo>
                <a:lnTo>
                  <a:pt x="1008" y="1197"/>
                </a:lnTo>
                <a:lnTo>
                  <a:pt x="1011" y="1210"/>
                </a:lnTo>
                <a:lnTo>
                  <a:pt x="992" y="1210"/>
                </a:lnTo>
                <a:lnTo>
                  <a:pt x="1009" y="1213"/>
                </a:lnTo>
                <a:lnTo>
                  <a:pt x="1011" y="1216"/>
                </a:lnTo>
                <a:lnTo>
                  <a:pt x="1012" y="1221"/>
                </a:lnTo>
                <a:lnTo>
                  <a:pt x="1009" y="1226"/>
                </a:lnTo>
                <a:lnTo>
                  <a:pt x="1011" y="1229"/>
                </a:lnTo>
                <a:lnTo>
                  <a:pt x="1009" y="1231"/>
                </a:lnTo>
                <a:lnTo>
                  <a:pt x="1016" y="1233"/>
                </a:lnTo>
                <a:lnTo>
                  <a:pt x="1012" y="1235"/>
                </a:lnTo>
                <a:lnTo>
                  <a:pt x="1015" y="1237"/>
                </a:lnTo>
                <a:lnTo>
                  <a:pt x="1012" y="1245"/>
                </a:lnTo>
                <a:lnTo>
                  <a:pt x="1007" y="1238"/>
                </a:lnTo>
                <a:lnTo>
                  <a:pt x="1008" y="1245"/>
                </a:lnTo>
                <a:lnTo>
                  <a:pt x="1003" y="1246"/>
                </a:lnTo>
                <a:lnTo>
                  <a:pt x="1008" y="1251"/>
                </a:lnTo>
                <a:lnTo>
                  <a:pt x="1015" y="1243"/>
                </a:lnTo>
                <a:lnTo>
                  <a:pt x="1028" y="1246"/>
                </a:lnTo>
                <a:lnTo>
                  <a:pt x="1031" y="1255"/>
                </a:lnTo>
                <a:lnTo>
                  <a:pt x="1028" y="1264"/>
                </a:lnTo>
                <a:lnTo>
                  <a:pt x="1014" y="1273"/>
                </a:lnTo>
                <a:lnTo>
                  <a:pt x="1028" y="1266"/>
                </a:lnTo>
                <a:lnTo>
                  <a:pt x="1034" y="1252"/>
                </a:lnTo>
                <a:lnTo>
                  <a:pt x="1035" y="1258"/>
                </a:lnTo>
                <a:lnTo>
                  <a:pt x="1032" y="1265"/>
                </a:lnTo>
                <a:lnTo>
                  <a:pt x="1038" y="1254"/>
                </a:lnTo>
                <a:lnTo>
                  <a:pt x="1038" y="1269"/>
                </a:lnTo>
                <a:lnTo>
                  <a:pt x="1039" y="1261"/>
                </a:lnTo>
                <a:lnTo>
                  <a:pt x="1053" y="1253"/>
                </a:lnTo>
                <a:lnTo>
                  <a:pt x="1056" y="1244"/>
                </a:lnTo>
                <a:lnTo>
                  <a:pt x="1062" y="1250"/>
                </a:lnTo>
                <a:lnTo>
                  <a:pt x="1061" y="1258"/>
                </a:lnTo>
                <a:lnTo>
                  <a:pt x="1064" y="1250"/>
                </a:lnTo>
                <a:lnTo>
                  <a:pt x="1060" y="1246"/>
                </a:lnTo>
                <a:lnTo>
                  <a:pt x="1065" y="1244"/>
                </a:lnTo>
                <a:lnTo>
                  <a:pt x="1062" y="1242"/>
                </a:lnTo>
                <a:lnTo>
                  <a:pt x="1071" y="1238"/>
                </a:lnTo>
                <a:lnTo>
                  <a:pt x="1066" y="1235"/>
                </a:lnTo>
                <a:lnTo>
                  <a:pt x="1068" y="1229"/>
                </a:lnTo>
                <a:lnTo>
                  <a:pt x="1071" y="1232"/>
                </a:lnTo>
                <a:lnTo>
                  <a:pt x="1068" y="1226"/>
                </a:lnTo>
                <a:lnTo>
                  <a:pt x="1076" y="1230"/>
                </a:lnTo>
                <a:lnTo>
                  <a:pt x="1070" y="1226"/>
                </a:lnTo>
                <a:lnTo>
                  <a:pt x="1069" y="1220"/>
                </a:lnTo>
                <a:lnTo>
                  <a:pt x="1071" y="1216"/>
                </a:lnTo>
                <a:lnTo>
                  <a:pt x="1076" y="1219"/>
                </a:lnTo>
                <a:lnTo>
                  <a:pt x="1073" y="1215"/>
                </a:lnTo>
                <a:lnTo>
                  <a:pt x="1078" y="1201"/>
                </a:lnTo>
                <a:lnTo>
                  <a:pt x="1085" y="1207"/>
                </a:lnTo>
                <a:lnTo>
                  <a:pt x="1079" y="1212"/>
                </a:lnTo>
                <a:lnTo>
                  <a:pt x="1084" y="1208"/>
                </a:lnTo>
                <a:lnTo>
                  <a:pt x="1083" y="1215"/>
                </a:lnTo>
                <a:lnTo>
                  <a:pt x="1088" y="1211"/>
                </a:lnTo>
                <a:lnTo>
                  <a:pt x="1087" y="1219"/>
                </a:lnTo>
                <a:lnTo>
                  <a:pt x="1089" y="1222"/>
                </a:lnTo>
                <a:lnTo>
                  <a:pt x="1088" y="1226"/>
                </a:lnTo>
                <a:lnTo>
                  <a:pt x="1092" y="1223"/>
                </a:lnTo>
                <a:lnTo>
                  <a:pt x="1093" y="1228"/>
                </a:lnTo>
                <a:lnTo>
                  <a:pt x="1089" y="1229"/>
                </a:lnTo>
                <a:lnTo>
                  <a:pt x="1099" y="1234"/>
                </a:lnTo>
                <a:lnTo>
                  <a:pt x="1089" y="1239"/>
                </a:lnTo>
                <a:lnTo>
                  <a:pt x="1103" y="1238"/>
                </a:lnTo>
                <a:lnTo>
                  <a:pt x="1100" y="1239"/>
                </a:lnTo>
                <a:lnTo>
                  <a:pt x="1102" y="1242"/>
                </a:lnTo>
                <a:lnTo>
                  <a:pt x="1100" y="1244"/>
                </a:lnTo>
                <a:lnTo>
                  <a:pt x="1104" y="1243"/>
                </a:lnTo>
                <a:lnTo>
                  <a:pt x="1107" y="1248"/>
                </a:lnTo>
                <a:lnTo>
                  <a:pt x="1096" y="1258"/>
                </a:lnTo>
                <a:lnTo>
                  <a:pt x="1101" y="1254"/>
                </a:lnTo>
                <a:lnTo>
                  <a:pt x="1111" y="1254"/>
                </a:lnTo>
                <a:lnTo>
                  <a:pt x="1107" y="1260"/>
                </a:lnTo>
                <a:lnTo>
                  <a:pt x="1110" y="1262"/>
                </a:lnTo>
                <a:lnTo>
                  <a:pt x="1099" y="1267"/>
                </a:lnTo>
                <a:lnTo>
                  <a:pt x="1112" y="1263"/>
                </a:lnTo>
                <a:lnTo>
                  <a:pt x="1111" y="1265"/>
                </a:lnTo>
                <a:lnTo>
                  <a:pt x="1114" y="1266"/>
                </a:lnTo>
                <a:lnTo>
                  <a:pt x="1109" y="1269"/>
                </a:lnTo>
                <a:lnTo>
                  <a:pt x="1117" y="1268"/>
                </a:lnTo>
                <a:lnTo>
                  <a:pt x="1120" y="1276"/>
                </a:lnTo>
                <a:lnTo>
                  <a:pt x="1111" y="1280"/>
                </a:lnTo>
                <a:lnTo>
                  <a:pt x="1120" y="1282"/>
                </a:lnTo>
                <a:lnTo>
                  <a:pt x="1121" y="1284"/>
                </a:lnTo>
                <a:lnTo>
                  <a:pt x="1118" y="1287"/>
                </a:lnTo>
                <a:lnTo>
                  <a:pt x="1128" y="1291"/>
                </a:lnTo>
                <a:lnTo>
                  <a:pt x="1123" y="1298"/>
                </a:lnTo>
                <a:lnTo>
                  <a:pt x="1120" y="1298"/>
                </a:lnTo>
                <a:lnTo>
                  <a:pt x="1123" y="1303"/>
                </a:lnTo>
                <a:lnTo>
                  <a:pt x="1114" y="1299"/>
                </a:lnTo>
                <a:lnTo>
                  <a:pt x="1118" y="1303"/>
                </a:lnTo>
                <a:lnTo>
                  <a:pt x="1115" y="1303"/>
                </a:lnTo>
                <a:lnTo>
                  <a:pt x="1123" y="1305"/>
                </a:lnTo>
                <a:lnTo>
                  <a:pt x="1117" y="1307"/>
                </a:lnTo>
                <a:lnTo>
                  <a:pt x="1123" y="1312"/>
                </a:lnTo>
                <a:lnTo>
                  <a:pt x="1117" y="1311"/>
                </a:lnTo>
                <a:lnTo>
                  <a:pt x="1128" y="1313"/>
                </a:lnTo>
                <a:lnTo>
                  <a:pt x="1126" y="1317"/>
                </a:lnTo>
                <a:lnTo>
                  <a:pt x="1129" y="1318"/>
                </a:lnTo>
                <a:lnTo>
                  <a:pt x="1126" y="1318"/>
                </a:lnTo>
                <a:lnTo>
                  <a:pt x="1136" y="1322"/>
                </a:lnTo>
                <a:lnTo>
                  <a:pt x="1134" y="1325"/>
                </a:lnTo>
                <a:lnTo>
                  <a:pt x="1138" y="1323"/>
                </a:lnTo>
                <a:lnTo>
                  <a:pt x="1137" y="1329"/>
                </a:lnTo>
                <a:lnTo>
                  <a:pt x="1140" y="1324"/>
                </a:lnTo>
                <a:lnTo>
                  <a:pt x="1142" y="1324"/>
                </a:lnTo>
                <a:lnTo>
                  <a:pt x="1139" y="1329"/>
                </a:lnTo>
                <a:lnTo>
                  <a:pt x="1142" y="1329"/>
                </a:lnTo>
                <a:lnTo>
                  <a:pt x="1140" y="1335"/>
                </a:lnTo>
                <a:lnTo>
                  <a:pt x="1144" y="1333"/>
                </a:lnTo>
                <a:lnTo>
                  <a:pt x="1137" y="1344"/>
                </a:lnTo>
                <a:lnTo>
                  <a:pt x="1144" y="1337"/>
                </a:lnTo>
                <a:lnTo>
                  <a:pt x="1146" y="1337"/>
                </a:lnTo>
                <a:lnTo>
                  <a:pt x="1142" y="1343"/>
                </a:lnTo>
                <a:lnTo>
                  <a:pt x="1150" y="1336"/>
                </a:lnTo>
                <a:lnTo>
                  <a:pt x="1151" y="1339"/>
                </a:lnTo>
                <a:lnTo>
                  <a:pt x="1147" y="1341"/>
                </a:lnTo>
                <a:lnTo>
                  <a:pt x="1155" y="1340"/>
                </a:lnTo>
                <a:lnTo>
                  <a:pt x="1148" y="1350"/>
                </a:lnTo>
                <a:lnTo>
                  <a:pt x="1159" y="1338"/>
                </a:lnTo>
                <a:lnTo>
                  <a:pt x="1156" y="1344"/>
                </a:lnTo>
                <a:lnTo>
                  <a:pt x="1160" y="1340"/>
                </a:lnTo>
                <a:lnTo>
                  <a:pt x="1162" y="1348"/>
                </a:lnTo>
                <a:lnTo>
                  <a:pt x="1175" y="1350"/>
                </a:lnTo>
                <a:lnTo>
                  <a:pt x="1183" y="1352"/>
                </a:lnTo>
                <a:lnTo>
                  <a:pt x="1184" y="1356"/>
                </a:lnTo>
                <a:lnTo>
                  <a:pt x="1179" y="1357"/>
                </a:lnTo>
                <a:lnTo>
                  <a:pt x="1182" y="1358"/>
                </a:lnTo>
                <a:lnTo>
                  <a:pt x="1153" y="1367"/>
                </a:lnTo>
                <a:lnTo>
                  <a:pt x="1169" y="1364"/>
                </a:lnTo>
                <a:lnTo>
                  <a:pt x="1145" y="1374"/>
                </a:lnTo>
                <a:lnTo>
                  <a:pt x="1145" y="1379"/>
                </a:lnTo>
                <a:lnTo>
                  <a:pt x="1134" y="1375"/>
                </a:lnTo>
                <a:lnTo>
                  <a:pt x="1145" y="1380"/>
                </a:lnTo>
                <a:lnTo>
                  <a:pt x="1141" y="1383"/>
                </a:lnTo>
                <a:lnTo>
                  <a:pt x="1145" y="1385"/>
                </a:lnTo>
                <a:lnTo>
                  <a:pt x="1150" y="1381"/>
                </a:lnTo>
                <a:lnTo>
                  <a:pt x="1148" y="1379"/>
                </a:lnTo>
                <a:lnTo>
                  <a:pt x="1160" y="1375"/>
                </a:lnTo>
                <a:lnTo>
                  <a:pt x="1163" y="1370"/>
                </a:lnTo>
                <a:lnTo>
                  <a:pt x="1178" y="1366"/>
                </a:lnTo>
                <a:lnTo>
                  <a:pt x="1170" y="1363"/>
                </a:lnTo>
                <a:lnTo>
                  <a:pt x="1183" y="1364"/>
                </a:lnTo>
                <a:lnTo>
                  <a:pt x="1188" y="1373"/>
                </a:lnTo>
                <a:lnTo>
                  <a:pt x="1182" y="1378"/>
                </a:lnTo>
                <a:lnTo>
                  <a:pt x="1185" y="1378"/>
                </a:lnTo>
                <a:lnTo>
                  <a:pt x="1185" y="1381"/>
                </a:lnTo>
                <a:lnTo>
                  <a:pt x="1189" y="1375"/>
                </a:lnTo>
                <a:lnTo>
                  <a:pt x="1197" y="1373"/>
                </a:lnTo>
                <a:lnTo>
                  <a:pt x="1194" y="1376"/>
                </a:lnTo>
                <a:lnTo>
                  <a:pt x="1203" y="1378"/>
                </a:lnTo>
                <a:lnTo>
                  <a:pt x="1200" y="1379"/>
                </a:lnTo>
                <a:lnTo>
                  <a:pt x="1206" y="1383"/>
                </a:lnTo>
                <a:lnTo>
                  <a:pt x="1207" y="1389"/>
                </a:lnTo>
                <a:lnTo>
                  <a:pt x="1201" y="1391"/>
                </a:lnTo>
                <a:lnTo>
                  <a:pt x="1206" y="1394"/>
                </a:lnTo>
                <a:lnTo>
                  <a:pt x="1202" y="1397"/>
                </a:lnTo>
                <a:lnTo>
                  <a:pt x="1207" y="1401"/>
                </a:lnTo>
                <a:lnTo>
                  <a:pt x="1197" y="1401"/>
                </a:lnTo>
                <a:lnTo>
                  <a:pt x="1209" y="1405"/>
                </a:lnTo>
                <a:lnTo>
                  <a:pt x="1201" y="1405"/>
                </a:lnTo>
                <a:lnTo>
                  <a:pt x="1208" y="1409"/>
                </a:lnTo>
                <a:lnTo>
                  <a:pt x="1208" y="1413"/>
                </a:lnTo>
                <a:lnTo>
                  <a:pt x="1190" y="1428"/>
                </a:lnTo>
                <a:lnTo>
                  <a:pt x="1179" y="1427"/>
                </a:lnTo>
                <a:lnTo>
                  <a:pt x="1166" y="1431"/>
                </a:lnTo>
                <a:lnTo>
                  <a:pt x="1166" y="1434"/>
                </a:lnTo>
                <a:lnTo>
                  <a:pt x="1161" y="1438"/>
                </a:lnTo>
                <a:lnTo>
                  <a:pt x="1161" y="1443"/>
                </a:lnTo>
                <a:lnTo>
                  <a:pt x="1147" y="1454"/>
                </a:lnTo>
                <a:lnTo>
                  <a:pt x="1122" y="1458"/>
                </a:lnTo>
                <a:lnTo>
                  <a:pt x="1125" y="1456"/>
                </a:lnTo>
                <a:lnTo>
                  <a:pt x="1113" y="1453"/>
                </a:lnTo>
                <a:lnTo>
                  <a:pt x="1055" y="1454"/>
                </a:lnTo>
                <a:lnTo>
                  <a:pt x="1046" y="1464"/>
                </a:lnTo>
                <a:lnTo>
                  <a:pt x="1042" y="1475"/>
                </a:lnTo>
                <a:lnTo>
                  <a:pt x="1025" y="1480"/>
                </a:lnTo>
                <a:lnTo>
                  <a:pt x="1010" y="1500"/>
                </a:lnTo>
                <a:lnTo>
                  <a:pt x="991" y="1494"/>
                </a:lnTo>
                <a:lnTo>
                  <a:pt x="1009" y="1500"/>
                </a:lnTo>
                <a:lnTo>
                  <a:pt x="1002" y="1514"/>
                </a:lnTo>
                <a:lnTo>
                  <a:pt x="987" y="1529"/>
                </a:lnTo>
                <a:lnTo>
                  <a:pt x="998" y="1523"/>
                </a:lnTo>
                <a:lnTo>
                  <a:pt x="1013" y="1503"/>
                </a:lnTo>
                <a:lnTo>
                  <a:pt x="1031" y="1489"/>
                </a:lnTo>
                <a:lnTo>
                  <a:pt x="1057" y="1477"/>
                </a:lnTo>
                <a:lnTo>
                  <a:pt x="1076" y="1477"/>
                </a:lnTo>
                <a:lnTo>
                  <a:pt x="1087" y="1484"/>
                </a:lnTo>
                <a:lnTo>
                  <a:pt x="1088" y="1487"/>
                </a:lnTo>
                <a:lnTo>
                  <a:pt x="1083" y="1484"/>
                </a:lnTo>
                <a:lnTo>
                  <a:pt x="1088" y="1489"/>
                </a:lnTo>
                <a:lnTo>
                  <a:pt x="1085" y="1494"/>
                </a:lnTo>
                <a:lnTo>
                  <a:pt x="1072" y="1503"/>
                </a:lnTo>
                <a:lnTo>
                  <a:pt x="1064" y="1499"/>
                </a:lnTo>
                <a:lnTo>
                  <a:pt x="1050" y="1503"/>
                </a:lnTo>
                <a:lnTo>
                  <a:pt x="1057" y="1502"/>
                </a:lnTo>
                <a:lnTo>
                  <a:pt x="1065" y="1505"/>
                </a:lnTo>
                <a:lnTo>
                  <a:pt x="1067" y="1511"/>
                </a:lnTo>
                <a:lnTo>
                  <a:pt x="1079" y="1507"/>
                </a:lnTo>
                <a:lnTo>
                  <a:pt x="1081" y="1508"/>
                </a:lnTo>
                <a:lnTo>
                  <a:pt x="1077" y="1517"/>
                </a:lnTo>
                <a:lnTo>
                  <a:pt x="1071" y="1522"/>
                </a:lnTo>
                <a:lnTo>
                  <a:pt x="1079" y="1522"/>
                </a:lnTo>
                <a:lnTo>
                  <a:pt x="1077" y="1527"/>
                </a:lnTo>
                <a:lnTo>
                  <a:pt x="1083" y="1540"/>
                </a:lnTo>
                <a:lnTo>
                  <a:pt x="1092" y="1541"/>
                </a:lnTo>
                <a:lnTo>
                  <a:pt x="1089" y="1544"/>
                </a:lnTo>
                <a:lnTo>
                  <a:pt x="1095" y="1548"/>
                </a:lnTo>
                <a:lnTo>
                  <a:pt x="1109" y="1549"/>
                </a:lnTo>
                <a:lnTo>
                  <a:pt x="1112" y="1552"/>
                </a:lnTo>
                <a:lnTo>
                  <a:pt x="1119" y="1547"/>
                </a:lnTo>
                <a:lnTo>
                  <a:pt x="1120" y="1551"/>
                </a:lnTo>
                <a:lnTo>
                  <a:pt x="1126" y="1551"/>
                </a:lnTo>
                <a:lnTo>
                  <a:pt x="1129" y="1555"/>
                </a:lnTo>
                <a:lnTo>
                  <a:pt x="1128" y="1556"/>
                </a:lnTo>
                <a:lnTo>
                  <a:pt x="1133" y="1558"/>
                </a:lnTo>
                <a:lnTo>
                  <a:pt x="1132" y="1560"/>
                </a:lnTo>
                <a:lnTo>
                  <a:pt x="1098" y="1572"/>
                </a:lnTo>
                <a:lnTo>
                  <a:pt x="1095" y="1570"/>
                </a:lnTo>
                <a:lnTo>
                  <a:pt x="1097" y="1574"/>
                </a:lnTo>
                <a:lnTo>
                  <a:pt x="1095" y="1576"/>
                </a:lnTo>
                <a:lnTo>
                  <a:pt x="1091" y="1574"/>
                </a:lnTo>
                <a:lnTo>
                  <a:pt x="1091" y="1571"/>
                </a:lnTo>
                <a:lnTo>
                  <a:pt x="1089" y="1575"/>
                </a:lnTo>
                <a:lnTo>
                  <a:pt x="1086" y="1574"/>
                </a:lnTo>
                <a:lnTo>
                  <a:pt x="1087" y="1579"/>
                </a:lnTo>
                <a:lnTo>
                  <a:pt x="1069" y="1595"/>
                </a:lnTo>
                <a:lnTo>
                  <a:pt x="1060" y="1587"/>
                </a:lnTo>
                <a:lnTo>
                  <a:pt x="1060" y="1578"/>
                </a:lnTo>
                <a:lnTo>
                  <a:pt x="1064" y="1573"/>
                </a:lnTo>
                <a:lnTo>
                  <a:pt x="1059" y="1576"/>
                </a:lnTo>
                <a:lnTo>
                  <a:pt x="1083" y="1558"/>
                </a:lnTo>
                <a:lnTo>
                  <a:pt x="1088" y="1565"/>
                </a:lnTo>
                <a:lnTo>
                  <a:pt x="1088" y="1561"/>
                </a:lnTo>
                <a:lnTo>
                  <a:pt x="1099" y="1557"/>
                </a:lnTo>
                <a:lnTo>
                  <a:pt x="1077" y="1558"/>
                </a:lnTo>
                <a:lnTo>
                  <a:pt x="1086" y="1548"/>
                </a:lnTo>
                <a:lnTo>
                  <a:pt x="1083" y="1549"/>
                </a:lnTo>
                <a:lnTo>
                  <a:pt x="1080" y="1542"/>
                </a:lnTo>
                <a:lnTo>
                  <a:pt x="1082" y="1548"/>
                </a:lnTo>
                <a:lnTo>
                  <a:pt x="1079" y="1552"/>
                </a:lnTo>
                <a:lnTo>
                  <a:pt x="1064" y="1560"/>
                </a:lnTo>
                <a:lnTo>
                  <a:pt x="1061" y="1559"/>
                </a:lnTo>
                <a:lnTo>
                  <a:pt x="1062" y="1555"/>
                </a:lnTo>
                <a:lnTo>
                  <a:pt x="1059" y="1558"/>
                </a:lnTo>
                <a:lnTo>
                  <a:pt x="1060" y="1561"/>
                </a:lnTo>
                <a:lnTo>
                  <a:pt x="1056" y="1563"/>
                </a:lnTo>
                <a:lnTo>
                  <a:pt x="1045" y="1561"/>
                </a:lnTo>
                <a:lnTo>
                  <a:pt x="1041" y="1559"/>
                </a:lnTo>
                <a:lnTo>
                  <a:pt x="1042" y="1553"/>
                </a:lnTo>
                <a:lnTo>
                  <a:pt x="1036" y="1551"/>
                </a:lnTo>
                <a:lnTo>
                  <a:pt x="1036" y="1522"/>
                </a:lnTo>
                <a:lnTo>
                  <a:pt x="1029" y="1517"/>
                </a:lnTo>
                <a:lnTo>
                  <a:pt x="1021" y="1520"/>
                </a:lnTo>
                <a:lnTo>
                  <a:pt x="1016" y="1514"/>
                </a:lnTo>
                <a:lnTo>
                  <a:pt x="1005" y="1530"/>
                </a:lnTo>
                <a:lnTo>
                  <a:pt x="1001" y="1540"/>
                </a:lnTo>
                <a:lnTo>
                  <a:pt x="1001" y="1547"/>
                </a:lnTo>
                <a:lnTo>
                  <a:pt x="993" y="1560"/>
                </a:lnTo>
                <a:lnTo>
                  <a:pt x="986" y="1559"/>
                </a:lnTo>
                <a:lnTo>
                  <a:pt x="984" y="1564"/>
                </a:lnTo>
                <a:lnTo>
                  <a:pt x="935" y="1565"/>
                </a:lnTo>
                <a:lnTo>
                  <a:pt x="914" y="1582"/>
                </a:lnTo>
                <a:lnTo>
                  <a:pt x="909" y="1591"/>
                </a:lnTo>
                <a:lnTo>
                  <a:pt x="882" y="1591"/>
                </a:lnTo>
                <a:lnTo>
                  <a:pt x="875" y="1595"/>
                </a:lnTo>
                <a:lnTo>
                  <a:pt x="878" y="1607"/>
                </a:lnTo>
                <a:lnTo>
                  <a:pt x="825" y="1629"/>
                </a:lnTo>
                <a:lnTo>
                  <a:pt x="819" y="1622"/>
                </a:lnTo>
                <a:lnTo>
                  <a:pt x="820" y="1617"/>
                </a:lnTo>
                <a:lnTo>
                  <a:pt x="827" y="1612"/>
                </a:lnTo>
                <a:lnTo>
                  <a:pt x="833" y="1593"/>
                </a:lnTo>
                <a:lnTo>
                  <a:pt x="827" y="1557"/>
                </a:lnTo>
                <a:lnTo>
                  <a:pt x="812" y="1548"/>
                </a:lnTo>
                <a:lnTo>
                  <a:pt x="815" y="1544"/>
                </a:lnTo>
                <a:lnTo>
                  <a:pt x="812" y="1542"/>
                </a:lnTo>
                <a:lnTo>
                  <a:pt x="807" y="1543"/>
                </a:lnTo>
                <a:lnTo>
                  <a:pt x="805" y="1534"/>
                </a:lnTo>
                <a:lnTo>
                  <a:pt x="799" y="1535"/>
                </a:lnTo>
                <a:lnTo>
                  <a:pt x="795" y="1526"/>
                </a:lnTo>
                <a:lnTo>
                  <a:pt x="745" y="1496"/>
                </a:lnTo>
                <a:lnTo>
                  <a:pt x="731" y="1503"/>
                </a:lnTo>
                <a:lnTo>
                  <a:pt x="711" y="1501"/>
                </a:lnTo>
                <a:lnTo>
                  <a:pt x="709" y="1498"/>
                </a:lnTo>
                <a:lnTo>
                  <a:pt x="702" y="1502"/>
                </a:lnTo>
                <a:lnTo>
                  <a:pt x="693" y="1496"/>
                </a:lnTo>
                <a:lnTo>
                  <a:pt x="689" y="1498"/>
                </a:lnTo>
                <a:lnTo>
                  <a:pt x="680" y="1489"/>
                </a:lnTo>
                <a:lnTo>
                  <a:pt x="668" y="1492"/>
                </a:lnTo>
                <a:lnTo>
                  <a:pt x="657" y="1488"/>
                </a:lnTo>
                <a:lnTo>
                  <a:pt x="653" y="1475"/>
                </a:lnTo>
                <a:lnTo>
                  <a:pt x="649" y="1473"/>
                </a:lnTo>
                <a:lnTo>
                  <a:pt x="649" y="1481"/>
                </a:lnTo>
                <a:lnTo>
                  <a:pt x="381" y="1481"/>
                </a:lnTo>
                <a:lnTo>
                  <a:pt x="258" y="1481"/>
                </a:lnTo>
                <a:lnTo>
                  <a:pt x="254" y="1481"/>
                </a:lnTo>
                <a:lnTo>
                  <a:pt x="253" y="1481"/>
                </a:lnTo>
                <a:lnTo>
                  <a:pt x="251" y="1476"/>
                </a:lnTo>
                <a:lnTo>
                  <a:pt x="255" y="1476"/>
                </a:lnTo>
                <a:lnTo>
                  <a:pt x="257" y="1472"/>
                </a:lnTo>
                <a:lnTo>
                  <a:pt x="251" y="1475"/>
                </a:lnTo>
                <a:lnTo>
                  <a:pt x="252" y="1466"/>
                </a:lnTo>
                <a:lnTo>
                  <a:pt x="247" y="1473"/>
                </a:lnTo>
                <a:lnTo>
                  <a:pt x="239" y="1468"/>
                </a:lnTo>
                <a:lnTo>
                  <a:pt x="241" y="1466"/>
                </a:lnTo>
                <a:lnTo>
                  <a:pt x="244" y="1470"/>
                </a:lnTo>
                <a:lnTo>
                  <a:pt x="247" y="1466"/>
                </a:lnTo>
                <a:lnTo>
                  <a:pt x="243" y="1468"/>
                </a:lnTo>
                <a:lnTo>
                  <a:pt x="241" y="1465"/>
                </a:lnTo>
                <a:lnTo>
                  <a:pt x="242" y="1458"/>
                </a:lnTo>
                <a:lnTo>
                  <a:pt x="240" y="1460"/>
                </a:lnTo>
                <a:lnTo>
                  <a:pt x="242" y="1464"/>
                </a:lnTo>
                <a:lnTo>
                  <a:pt x="240" y="1462"/>
                </a:lnTo>
                <a:lnTo>
                  <a:pt x="235" y="1465"/>
                </a:lnTo>
                <a:lnTo>
                  <a:pt x="229" y="1458"/>
                </a:lnTo>
                <a:lnTo>
                  <a:pt x="230" y="1460"/>
                </a:lnTo>
                <a:lnTo>
                  <a:pt x="232" y="1454"/>
                </a:lnTo>
                <a:lnTo>
                  <a:pt x="230" y="1453"/>
                </a:lnTo>
                <a:lnTo>
                  <a:pt x="235" y="1449"/>
                </a:lnTo>
                <a:lnTo>
                  <a:pt x="225" y="1453"/>
                </a:lnTo>
                <a:lnTo>
                  <a:pt x="229" y="1439"/>
                </a:lnTo>
                <a:lnTo>
                  <a:pt x="224" y="1451"/>
                </a:lnTo>
                <a:lnTo>
                  <a:pt x="219" y="1449"/>
                </a:lnTo>
                <a:lnTo>
                  <a:pt x="220" y="1444"/>
                </a:lnTo>
                <a:lnTo>
                  <a:pt x="216" y="1450"/>
                </a:lnTo>
                <a:lnTo>
                  <a:pt x="208" y="1449"/>
                </a:lnTo>
                <a:lnTo>
                  <a:pt x="208" y="1446"/>
                </a:lnTo>
                <a:lnTo>
                  <a:pt x="216" y="1445"/>
                </a:lnTo>
                <a:lnTo>
                  <a:pt x="217" y="1443"/>
                </a:lnTo>
                <a:lnTo>
                  <a:pt x="219" y="1439"/>
                </a:lnTo>
                <a:lnTo>
                  <a:pt x="217" y="1436"/>
                </a:lnTo>
                <a:lnTo>
                  <a:pt x="215" y="1444"/>
                </a:lnTo>
                <a:lnTo>
                  <a:pt x="209" y="1441"/>
                </a:lnTo>
                <a:lnTo>
                  <a:pt x="205" y="1442"/>
                </a:lnTo>
                <a:lnTo>
                  <a:pt x="209" y="1439"/>
                </a:lnTo>
                <a:lnTo>
                  <a:pt x="196" y="1439"/>
                </a:lnTo>
                <a:lnTo>
                  <a:pt x="198" y="1442"/>
                </a:lnTo>
                <a:lnTo>
                  <a:pt x="190" y="1438"/>
                </a:lnTo>
                <a:lnTo>
                  <a:pt x="197" y="1436"/>
                </a:lnTo>
                <a:lnTo>
                  <a:pt x="202" y="1434"/>
                </a:lnTo>
                <a:lnTo>
                  <a:pt x="195" y="1436"/>
                </a:lnTo>
                <a:lnTo>
                  <a:pt x="194" y="1436"/>
                </a:lnTo>
                <a:lnTo>
                  <a:pt x="187" y="1434"/>
                </a:lnTo>
                <a:lnTo>
                  <a:pt x="196" y="1430"/>
                </a:lnTo>
                <a:lnTo>
                  <a:pt x="187" y="1431"/>
                </a:lnTo>
                <a:lnTo>
                  <a:pt x="191" y="1424"/>
                </a:lnTo>
                <a:lnTo>
                  <a:pt x="202" y="1423"/>
                </a:lnTo>
                <a:lnTo>
                  <a:pt x="203" y="1422"/>
                </a:lnTo>
                <a:lnTo>
                  <a:pt x="202" y="1420"/>
                </a:lnTo>
                <a:lnTo>
                  <a:pt x="202" y="1423"/>
                </a:lnTo>
                <a:lnTo>
                  <a:pt x="200" y="1423"/>
                </a:lnTo>
                <a:lnTo>
                  <a:pt x="192" y="1423"/>
                </a:lnTo>
                <a:lnTo>
                  <a:pt x="193" y="1418"/>
                </a:lnTo>
                <a:lnTo>
                  <a:pt x="189" y="1427"/>
                </a:lnTo>
                <a:lnTo>
                  <a:pt x="185" y="1423"/>
                </a:lnTo>
                <a:lnTo>
                  <a:pt x="186" y="1417"/>
                </a:lnTo>
                <a:lnTo>
                  <a:pt x="196" y="1408"/>
                </a:lnTo>
                <a:lnTo>
                  <a:pt x="202" y="1415"/>
                </a:lnTo>
                <a:lnTo>
                  <a:pt x="198" y="1408"/>
                </a:lnTo>
                <a:lnTo>
                  <a:pt x="202" y="1407"/>
                </a:lnTo>
                <a:lnTo>
                  <a:pt x="194" y="1405"/>
                </a:lnTo>
                <a:lnTo>
                  <a:pt x="199" y="1398"/>
                </a:lnTo>
                <a:lnTo>
                  <a:pt x="198" y="1396"/>
                </a:lnTo>
                <a:lnTo>
                  <a:pt x="189" y="1408"/>
                </a:lnTo>
                <a:lnTo>
                  <a:pt x="186" y="1410"/>
                </a:lnTo>
                <a:lnTo>
                  <a:pt x="185" y="1403"/>
                </a:lnTo>
                <a:lnTo>
                  <a:pt x="183" y="1407"/>
                </a:lnTo>
                <a:lnTo>
                  <a:pt x="183" y="1405"/>
                </a:lnTo>
                <a:lnTo>
                  <a:pt x="185" y="1402"/>
                </a:lnTo>
                <a:lnTo>
                  <a:pt x="178" y="1408"/>
                </a:lnTo>
                <a:lnTo>
                  <a:pt x="181" y="1404"/>
                </a:lnTo>
                <a:lnTo>
                  <a:pt x="182" y="1394"/>
                </a:lnTo>
                <a:lnTo>
                  <a:pt x="178" y="1396"/>
                </a:lnTo>
                <a:lnTo>
                  <a:pt x="176" y="1389"/>
                </a:lnTo>
                <a:lnTo>
                  <a:pt x="171" y="1385"/>
                </a:lnTo>
                <a:lnTo>
                  <a:pt x="170" y="1379"/>
                </a:lnTo>
                <a:lnTo>
                  <a:pt x="177" y="1382"/>
                </a:lnTo>
                <a:lnTo>
                  <a:pt x="182" y="1381"/>
                </a:lnTo>
                <a:lnTo>
                  <a:pt x="186" y="1386"/>
                </a:lnTo>
                <a:lnTo>
                  <a:pt x="182" y="1381"/>
                </a:lnTo>
                <a:lnTo>
                  <a:pt x="172" y="1377"/>
                </a:lnTo>
                <a:lnTo>
                  <a:pt x="172" y="1373"/>
                </a:lnTo>
                <a:lnTo>
                  <a:pt x="177" y="1372"/>
                </a:lnTo>
                <a:lnTo>
                  <a:pt x="174" y="1370"/>
                </a:lnTo>
                <a:lnTo>
                  <a:pt x="175" y="1367"/>
                </a:lnTo>
                <a:lnTo>
                  <a:pt x="166" y="1377"/>
                </a:lnTo>
                <a:lnTo>
                  <a:pt x="166" y="1383"/>
                </a:lnTo>
                <a:lnTo>
                  <a:pt x="154" y="1369"/>
                </a:lnTo>
                <a:lnTo>
                  <a:pt x="155" y="1364"/>
                </a:lnTo>
                <a:lnTo>
                  <a:pt x="163" y="1362"/>
                </a:lnTo>
                <a:lnTo>
                  <a:pt x="153" y="1364"/>
                </a:lnTo>
                <a:lnTo>
                  <a:pt x="148" y="1359"/>
                </a:lnTo>
                <a:lnTo>
                  <a:pt x="149" y="1353"/>
                </a:lnTo>
                <a:lnTo>
                  <a:pt x="156" y="1360"/>
                </a:lnTo>
                <a:lnTo>
                  <a:pt x="150" y="1352"/>
                </a:lnTo>
                <a:lnTo>
                  <a:pt x="156" y="1354"/>
                </a:lnTo>
                <a:lnTo>
                  <a:pt x="152" y="1350"/>
                </a:lnTo>
                <a:lnTo>
                  <a:pt x="153" y="1347"/>
                </a:lnTo>
                <a:lnTo>
                  <a:pt x="161" y="1344"/>
                </a:lnTo>
                <a:lnTo>
                  <a:pt x="156" y="1342"/>
                </a:lnTo>
                <a:lnTo>
                  <a:pt x="163" y="1332"/>
                </a:lnTo>
                <a:lnTo>
                  <a:pt x="158" y="1330"/>
                </a:lnTo>
                <a:lnTo>
                  <a:pt x="158" y="1337"/>
                </a:lnTo>
                <a:lnTo>
                  <a:pt x="154" y="1344"/>
                </a:lnTo>
                <a:lnTo>
                  <a:pt x="156" y="1337"/>
                </a:lnTo>
                <a:lnTo>
                  <a:pt x="153" y="1325"/>
                </a:lnTo>
                <a:lnTo>
                  <a:pt x="155" y="1321"/>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4" name="Freeform 71"/>
          <p:cNvSpPr>
            <a:spLocks noEditPoints="1"/>
          </p:cNvSpPr>
          <p:nvPr/>
        </p:nvSpPr>
        <p:spPr bwMode="auto">
          <a:xfrm>
            <a:off x="381000" y="2362200"/>
            <a:ext cx="8342313" cy="1955800"/>
          </a:xfrm>
          <a:custGeom>
            <a:avLst/>
            <a:gdLst>
              <a:gd name="T0" fmla="*/ 2147483647 w 5070"/>
              <a:gd name="T1" fmla="*/ 2147483647 h 1189"/>
              <a:gd name="T2" fmla="*/ 2147483647 w 5070"/>
              <a:gd name="T3" fmla="*/ 2147483647 h 1189"/>
              <a:gd name="T4" fmla="*/ 2147483647 w 5070"/>
              <a:gd name="T5" fmla="*/ 2147483647 h 1189"/>
              <a:gd name="T6" fmla="*/ 2147483647 w 5070"/>
              <a:gd name="T7" fmla="*/ 2147483647 h 1189"/>
              <a:gd name="T8" fmla="*/ 2147483647 w 5070"/>
              <a:gd name="T9" fmla="*/ 2147483647 h 1189"/>
              <a:gd name="T10" fmla="*/ 2147483647 w 5070"/>
              <a:gd name="T11" fmla="*/ 2147483647 h 1189"/>
              <a:gd name="T12" fmla="*/ 2147483647 w 5070"/>
              <a:gd name="T13" fmla="*/ 2147483647 h 1189"/>
              <a:gd name="T14" fmla="*/ 2147483647 w 5070"/>
              <a:gd name="T15" fmla="*/ 2147483647 h 1189"/>
              <a:gd name="T16" fmla="*/ 2147483647 w 5070"/>
              <a:gd name="T17" fmla="*/ 2147483647 h 1189"/>
              <a:gd name="T18" fmla="*/ 2147483647 w 5070"/>
              <a:gd name="T19" fmla="*/ 2147483647 h 1189"/>
              <a:gd name="T20" fmla="*/ 2147483647 w 5070"/>
              <a:gd name="T21" fmla="*/ 2147483647 h 1189"/>
              <a:gd name="T22" fmla="*/ 2147483647 w 5070"/>
              <a:gd name="T23" fmla="*/ 2147483647 h 1189"/>
              <a:gd name="T24" fmla="*/ 2147483647 w 5070"/>
              <a:gd name="T25" fmla="*/ 2147483647 h 1189"/>
              <a:gd name="T26" fmla="*/ 2147483647 w 5070"/>
              <a:gd name="T27" fmla="*/ 2147483647 h 1189"/>
              <a:gd name="T28" fmla="*/ 2147483647 w 5070"/>
              <a:gd name="T29" fmla="*/ 2147483647 h 1189"/>
              <a:gd name="T30" fmla="*/ 2147483647 w 5070"/>
              <a:gd name="T31" fmla="*/ 2147483647 h 1189"/>
              <a:gd name="T32" fmla="*/ 2147483647 w 5070"/>
              <a:gd name="T33" fmla="*/ 2147483647 h 1189"/>
              <a:gd name="T34" fmla="*/ 2147483647 w 5070"/>
              <a:gd name="T35" fmla="*/ 2147483647 h 1189"/>
              <a:gd name="T36" fmla="*/ 2147483647 w 5070"/>
              <a:gd name="T37" fmla="*/ 2147483647 h 1189"/>
              <a:gd name="T38" fmla="*/ 2147483647 w 5070"/>
              <a:gd name="T39" fmla="*/ 2147483647 h 1189"/>
              <a:gd name="T40" fmla="*/ 2147483647 w 5070"/>
              <a:gd name="T41" fmla="*/ 2147483647 h 1189"/>
              <a:gd name="T42" fmla="*/ 2147483647 w 5070"/>
              <a:gd name="T43" fmla="*/ 2147483647 h 1189"/>
              <a:gd name="T44" fmla="*/ 2147483647 w 5070"/>
              <a:gd name="T45" fmla="*/ 2147483647 h 1189"/>
              <a:gd name="T46" fmla="*/ 2147483647 w 5070"/>
              <a:gd name="T47" fmla="*/ 2147483647 h 1189"/>
              <a:gd name="T48" fmla="*/ 2147483647 w 5070"/>
              <a:gd name="T49" fmla="*/ 2147483647 h 1189"/>
              <a:gd name="T50" fmla="*/ 2147483647 w 5070"/>
              <a:gd name="T51" fmla="*/ 2147483647 h 1189"/>
              <a:gd name="T52" fmla="*/ 2147483647 w 5070"/>
              <a:gd name="T53" fmla="*/ 2147483647 h 1189"/>
              <a:gd name="T54" fmla="*/ 2147483647 w 5070"/>
              <a:gd name="T55" fmla="*/ 2147483647 h 1189"/>
              <a:gd name="T56" fmla="*/ 2147483647 w 5070"/>
              <a:gd name="T57" fmla="*/ 2147483647 h 1189"/>
              <a:gd name="T58" fmla="*/ 2147483647 w 5070"/>
              <a:gd name="T59" fmla="*/ 2147483647 h 1189"/>
              <a:gd name="T60" fmla="*/ 2147483647 w 5070"/>
              <a:gd name="T61" fmla="*/ 2147483647 h 1189"/>
              <a:gd name="T62" fmla="*/ 2147483647 w 5070"/>
              <a:gd name="T63" fmla="*/ 2147483647 h 1189"/>
              <a:gd name="T64" fmla="*/ 2147483647 w 5070"/>
              <a:gd name="T65" fmla="*/ 2147483647 h 1189"/>
              <a:gd name="T66" fmla="*/ 2147483647 w 5070"/>
              <a:gd name="T67" fmla="*/ 2147483647 h 1189"/>
              <a:gd name="T68" fmla="*/ 2147483647 w 5070"/>
              <a:gd name="T69" fmla="*/ 2147483647 h 1189"/>
              <a:gd name="T70" fmla="*/ 2147483647 w 5070"/>
              <a:gd name="T71" fmla="*/ 2147483647 h 1189"/>
              <a:gd name="T72" fmla="*/ 2147483647 w 5070"/>
              <a:gd name="T73" fmla="*/ 2147483647 h 1189"/>
              <a:gd name="T74" fmla="*/ 2147483647 w 5070"/>
              <a:gd name="T75" fmla="*/ 2147483647 h 1189"/>
              <a:gd name="T76" fmla="*/ 2147483647 w 5070"/>
              <a:gd name="T77" fmla="*/ 2147483647 h 1189"/>
              <a:gd name="T78" fmla="*/ 2147483647 w 5070"/>
              <a:gd name="T79" fmla="*/ 2147483647 h 1189"/>
              <a:gd name="T80" fmla="*/ 2147483647 w 5070"/>
              <a:gd name="T81" fmla="*/ 2147483647 h 1189"/>
              <a:gd name="T82" fmla="*/ 2147483647 w 5070"/>
              <a:gd name="T83" fmla="*/ 2147483647 h 1189"/>
              <a:gd name="T84" fmla="*/ 2147483647 w 5070"/>
              <a:gd name="T85" fmla="*/ 2147483647 h 1189"/>
              <a:gd name="T86" fmla="*/ 2147483647 w 5070"/>
              <a:gd name="T87" fmla="*/ 2147483647 h 1189"/>
              <a:gd name="T88" fmla="*/ 2147483647 w 5070"/>
              <a:gd name="T89" fmla="*/ 2147483647 h 1189"/>
              <a:gd name="T90" fmla="*/ 2147483647 w 5070"/>
              <a:gd name="T91" fmla="*/ 2147483647 h 1189"/>
              <a:gd name="T92" fmla="*/ 2147483647 w 5070"/>
              <a:gd name="T93" fmla="*/ 2147483647 h 1189"/>
              <a:gd name="T94" fmla="*/ 2147483647 w 5070"/>
              <a:gd name="T95" fmla="*/ 2147483647 h 1189"/>
              <a:gd name="T96" fmla="*/ 2147483647 w 5070"/>
              <a:gd name="T97" fmla="*/ 2147483647 h 1189"/>
              <a:gd name="T98" fmla="*/ 2147483647 w 5070"/>
              <a:gd name="T99" fmla="*/ 2147483647 h 1189"/>
              <a:gd name="T100" fmla="*/ 2147483647 w 5070"/>
              <a:gd name="T101" fmla="*/ 2147483647 h 1189"/>
              <a:gd name="T102" fmla="*/ 2147483647 w 5070"/>
              <a:gd name="T103" fmla="*/ 2147483647 h 1189"/>
              <a:gd name="T104" fmla="*/ 2147483647 w 5070"/>
              <a:gd name="T105" fmla="*/ 2147483647 h 1189"/>
              <a:gd name="T106" fmla="*/ 2147483647 w 5070"/>
              <a:gd name="T107" fmla="*/ 2147483647 h 1189"/>
              <a:gd name="T108" fmla="*/ 2147483647 w 5070"/>
              <a:gd name="T109" fmla="*/ 2147483647 h 1189"/>
              <a:gd name="T110" fmla="*/ 2147483647 w 5070"/>
              <a:gd name="T111" fmla="*/ 2147483647 h 1189"/>
              <a:gd name="T112" fmla="*/ 2147483647 w 5070"/>
              <a:gd name="T113" fmla="*/ 2147483647 h 1189"/>
              <a:gd name="T114" fmla="*/ 2147483647 w 5070"/>
              <a:gd name="T115" fmla="*/ 2147483647 h 1189"/>
              <a:gd name="T116" fmla="*/ 2147483647 w 5070"/>
              <a:gd name="T117" fmla="*/ 2147483647 h 1189"/>
              <a:gd name="T118" fmla="*/ 2147483647 w 5070"/>
              <a:gd name="T119" fmla="*/ 2147483647 h 1189"/>
              <a:gd name="T120" fmla="*/ 2147483647 w 5070"/>
              <a:gd name="T121" fmla="*/ 2147483647 h 1189"/>
              <a:gd name="T122" fmla="*/ 2147483647 w 5070"/>
              <a:gd name="T123" fmla="*/ 2147483647 h 1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070" h="1189">
                <a:moveTo>
                  <a:pt x="242" y="434"/>
                </a:moveTo>
                <a:lnTo>
                  <a:pt x="248" y="430"/>
                </a:lnTo>
                <a:lnTo>
                  <a:pt x="244" y="437"/>
                </a:lnTo>
                <a:lnTo>
                  <a:pt x="242" y="434"/>
                </a:lnTo>
                <a:close/>
                <a:moveTo>
                  <a:pt x="247" y="519"/>
                </a:moveTo>
                <a:lnTo>
                  <a:pt x="251" y="524"/>
                </a:lnTo>
                <a:lnTo>
                  <a:pt x="246" y="526"/>
                </a:lnTo>
                <a:lnTo>
                  <a:pt x="246" y="521"/>
                </a:lnTo>
                <a:lnTo>
                  <a:pt x="247" y="519"/>
                </a:lnTo>
                <a:close/>
                <a:moveTo>
                  <a:pt x="259" y="522"/>
                </a:moveTo>
                <a:lnTo>
                  <a:pt x="259" y="525"/>
                </a:lnTo>
                <a:lnTo>
                  <a:pt x="254" y="532"/>
                </a:lnTo>
                <a:lnTo>
                  <a:pt x="255" y="526"/>
                </a:lnTo>
                <a:lnTo>
                  <a:pt x="259" y="522"/>
                </a:lnTo>
                <a:close/>
                <a:moveTo>
                  <a:pt x="198" y="539"/>
                </a:moveTo>
                <a:lnTo>
                  <a:pt x="191" y="544"/>
                </a:lnTo>
                <a:lnTo>
                  <a:pt x="187" y="539"/>
                </a:lnTo>
                <a:lnTo>
                  <a:pt x="194" y="531"/>
                </a:lnTo>
                <a:lnTo>
                  <a:pt x="204" y="528"/>
                </a:lnTo>
                <a:lnTo>
                  <a:pt x="208" y="528"/>
                </a:lnTo>
                <a:lnTo>
                  <a:pt x="210" y="534"/>
                </a:lnTo>
                <a:lnTo>
                  <a:pt x="214" y="537"/>
                </a:lnTo>
                <a:lnTo>
                  <a:pt x="198" y="539"/>
                </a:lnTo>
                <a:close/>
                <a:moveTo>
                  <a:pt x="174" y="552"/>
                </a:moveTo>
                <a:lnTo>
                  <a:pt x="171" y="550"/>
                </a:lnTo>
                <a:lnTo>
                  <a:pt x="173" y="548"/>
                </a:lnTo>
                <a:lnTo>
                  <a:pt x="177" y="550"/>
                </a:lnTo>
                <a:lnTo>
                  <a:pt x="174" y="552"/>
                </a:lnTo>
                <a:close/>
                <a:moveTo>
                  <a:pt x="157" y="563"/>
                </a:moveTo>
                <a:lnTo>
                  <a:pt x="162" y="560"/>
                </a:lnTo>
                <a:lnTo>
                  <a:pt x="156" y="558"/>
                </a:lnTo>
                <a:lnTo>
                  <a:pt x="158" y="554"/>
                </a:lnTo>
                <a:lnTo>
                  <a:pt x="164" y="553"/>
                </a:lnTo>
                <a:lnTo>
                  <a:pt x="164" y="557"/>
                </a:lnTo>
                <a:lnTo>
                  <a:pt x="167" y="553"/>
                </a:lnTo>
                <a:lnTo>
                  <a:pt x="170" y="555"/>
                </a:lnTo>
                <a:lnTo>
                  <a:pt x="164" y="560"/>
                </a:lnTo>
                <a:lnTo>
                  <a:pt x="168" y="560"/>
                </a:lnTo>
                <a:lnTo>
                  <a:pt x="162" y="566"/>
                </a:lnTo>
                <a:lnTo>
                  <a:pt x="147" y="570"/>
                </a:lnTo>
                <a:lnTo>
                  <a:pt x="157" y="563"/>
                </a:lnTo>
                <a:close/>
                <a:moveTo>
                  <a:pt x="147" y="565"/>
                </a:moveTo>
                <a:lnTo>
                  <a:pt x="129" y="581"/>
                </a:lnTo>
                <a:lnTo>
                  <a:pt x="136" y="570"/>
                </a:lnTo>
                <a:lnTo>
                  <a:pt x="139" y="571"/>
                </a:lnTo>
                <a:lnTo>
                  <a:pt x="139" y="566"/>
                </a:lnTo>
                <a:lnTo>
                  <a:pt x="147" y="565"/>
                </a:lnTo>
                <a:close/>
                <a:moveTo>
                  <a:pt x="5035" y="604"/>
                </a:moveTo>
                <a:lnTo>
                  <a:pt x="5034" y="602"/>
                </a:lnTo>
                <a:lnTo>
                  <a:pt x="5040" y="597"/>
                </a:lnTo>
                <a:lnTo>
                  <a:pt x="5035" y="604"/>
                </a:lnTo>
                <a:close/>
                <a:moveTo>
                  <a:pt x="18" y="609"/>
                </a:moveTo>
                <a:lnTo>
                  <a:pt x="20" y="601"/>
                </a:lnTo>
                <a:lnTo>
                  <a:pt x="23" y="600"/>
                </a:lnTo>
                <a:lnTo>
                  <a:pt x="22" y="603"/>
                </a:lnTo>
                <a:lnTo>
                  <a:pt x="25" y="604"/>
                </a:lnTo>
                <a:lnTo>
                  <a:pt x="18" y="609"/>
                </a:lnTo>
                <a:close/>
                <a:moveTo>
                  <a:pt x="5068" y="603"/>
                </a:moveTo>
                <a:lnTo>
                  <a:pt x="5066" y="601"/>
                </a:lnTo>
                <a:lnTo>
                  <a:pt x="5070" y="601"/>
                </a:lnTo>
                <a:lnTo>
                  <a:pt x="5068" y="603"/>
                </a:lnTo>
                <a:close/>
                <a:moveTo>
                  <a:pt x="5062" y="615"/>
                </a:moveTo>
                <a:lnTo>
                  <a:pt x="5053" y="608"/>
                </a:lnTo>
                <a:lnTo>
                  <a:pt x="5066" y="614"/>
                </a:lnTo>
                <a:lnTo>
                  <a:pt x="5062" y="615"/>
                </a:lnTo>
                <a:close/>
                <a:moveTo>
                  <a:pt x="265" y="1146"/>
                </a:moveTo>
                <a:lnTo>
                  <a:pt x="261" y="1144"/>
                </a:lnTo>
                <a:lnTo>
                  <a:pt x="262" y="1141"/>
                </a:lnTo>
                <a:lnTo>
                  <a:pt x="267" y="1140"/>
                </a:lnTo>
                <a:lnTo>
                  <a:pt x="265" y="1146"/>
                </a:lnTo>
                <a:close/>
                <a:moveTo>
                  <a:pt x="288" y="1155"/>
                </a:moveTo>
                <a:lnTo>
                  <a:pt x="284" y="1154"/>
                </a:lnTo>
                <a:lnTo>
                  <a:pt x="282" y="1150"/>
                </a:lnTo>
                <a:lnTo>
                  <a:pt x="286" y="1148"/>
                </a:lnTo>
                <a:lnTo>
                  <a:pt x="291" y="1154"/>
                </a:lnTo>
                <a:lnTo>
                  <a:pt x="288" y="1155"/>
                </a:lnTo>
                <a:close/>
                <a:moveTo>
                  <a:pt x="302" y="1158"/>
                </a:moveTo>
                <a:lnTo>
                  <a:pt x="296" y="1157"/>
                </a:lnTo>
                <a:lnTo>
                  <a:pt x="303" y="1156"/>
                </a:lnTo>
                <a:lnTo>
                  <a:pt x="302" y="1158"/>
                </a:lnTo>
                <a:close/>
                <a:moveTo>
                  <a:pt x="309" y="1165"/>
                </a:moveTo>
                <a:lnTo>
                  <a:pt x="304" y="1160"/>
                </a:lnTo>
                <a:lnTo>
                  <a:pt x="306" y="1158"/>
                </a:lnTo>
                <a:lnTo>
                  <a:pt x="314" y="1162"/>
                </a:lnTo>
                <a:lnTo>
                  <a:pt x="309" y="1165"/>
                </a:lnTo>
                <a:close/>
                <a:moveTo>
                  <a:pt x="301" y="1162"/>
                </a:moveTo>
                <a:lnTo>
                  <a:pt x="299" y="1159"/>
                </a:lnTo>
                <a:lnTo>
                  <a:pt x="303" y="1161"/>
                </a:lnTo>
                <a:lnTo>
                  <a:pt x="301" y="1162"/>
                </a:lnTo>
                <a:close/>
                <a:moveTo>
                  <a:pt x="316" y="1169"/>
                </a:moveTo>
                <a:lnTo>
                  <a:pt x="326" y="1174"/>
                </a:lnTo>
                <a:lnTo>
                  <a:pt x="331" y="1180"/>
                </a:lnTo>
                <a:lnTo>
                  <a:pt x="319" y="1189"/>
                </a:lnTo>
                <a:lnTo>
                  <a:pt x="315" y="1187"/>
                </a:lnTo>
                <a:lnTo>
                  <a:pt x="314" y="1177"/>
                </a:lnTo>
                <a:lnTo>
                  <a:pt x="317" y="1173"/>
                </a:lnTo>
                <a:lnTo>
                  <a:pt x="316" y="1169"/>
                </a:lnTo>
                <a:close/>
                <a:moveTo>
                  <a:pt x="1557" y="761"/>
                </a:moveTo>
                <a:lnTo>
                  <a:pt x="1557" y="761"/>
                </a:lnTo>
                <a:lnTo>
                  <a:pt x="1558" y="763"/>
                </a:lnTo>
                <a:lnTo>
                  <a:pt x="1555" y="764"/>
                </a:lnTo>
                <a:lnTo>
                  <a:pt x="1557" y="761"/>
                </a:lnTo>
                <a:close/>
                <a:moveTo>
                  <a:pt x="1475" y="833"/>
                </a:moveTo>
                <a:lnTo>
                  <a:pt x="1481" y="828"/>
                </a:lnTo>
                <a:lnTo>
                  <a:pt x="1495" y="827"/>
                </a:lnTo>
                <a:lnTo>
                  <a:pt x="1500" y="824"/>
                </a:lnTo>
                <a:lnTo>
                  <a:pt x="1496" y="828"/>
                </a:lnTo>
                <a:lnTo>
                  <a:pt x="1506" y="825"/>
                </a:lnTo>
                <a:lnTo>
                  <a:pt x="1481" y="834"/>
                </a:lnTo>
                <a:lnTo>
                  <a:pt x="1475" y="833"/>
                </a:lnTo>
                <a:close/>
                <a:moveTo>
                  <a:pt x="1459" y="1174"/>
                </a:moveTo>
                <a:lnTo>
                  <a:pt x="1460" y="1174"/>
                </a:lnTo>
                <a:lnTo>
                  <a:pt x="1460" y="1175"/>
                </a:lnTo>
                <a:lnTo>
                  <a:pt x="1459" y="1175"/>
                </a:lnTo>
                <a:lnTo>
                  <a:pt x="1459" y="1174"/>
                </a:lnTo>
                <a:close/>
                <a:moveTo>
                  <a:pt x="1459" y="1174"/>
                </a:moveTo>
                <a:lnTo>
                  <a:pt x="1459" y="1174"/>
                </a:lnTo>
                <a:lnTo>
                  <a:pt x="1458" y="1175"/>
                </a:lnTo>
                <a:lnTo>
                  <a:pt x="1458" y="1174"/>
                </a:lnTo>
                <a:lnTo>
                  <a:pt x="1459" y="1174"/>
                </a:lnTo>
                <a:close/>
                <a:moveTo>
                  <a:pt x="454" y="386"/>
                </a:moveTo>
                <a:lnTo>
                  <a:pt x="447" y="390"/>
                </a:lnTo>
                <a:lnTo>
                  <a:pt x="449" y="386"/>
                </a:lnTo>
                <a:lnTo>
                  <a:pt x="445" y="386"/>
                </a:lnTo>
                <a:lnTo>
                  <a:pt x="448" y="383"/>
                </a:lnTo>
                <a:lnTo>
                  <a:pt x="454" y="386"/>
                </a:lnTo>
                <a:close/>
                <a:moveTo>
                  <a:pt x="433" y="385"/>
                </a:moveTo>
                <a:lnTo>
                  <a:pt x="431" y="392"/>
                </a:lnTo>
                <a:lnTo>
                  <a:pt x="429" y="391"/>
                </a:lnTo>
                <a:lnTo>
                  <a:pt x="431" y="383"/>
                </a:lnTo>
                <a:lnTo>
                  <a:pt x="433" y="385"/>
                </a:lnTo>
                <a:close/>
                <a:moveTo>
                  <a:pt x="443" y="389"/>
                </a:moveTo>
                <a:lnTo>
                  <a:pt x="434" y="401"/>
                </a:lnTo>
                <a:lnTo>
                  <a:pt x="429" y="403"/>
                </a:lnTo>
                <a:lnTo>
                  <a:pt x="439" y="387"/>
                </a:lnTo>
                <a:lnTo>
                  <a:pt x="443" y="389"/>
                </a:lnTo>
                <a:close/>
                <a:moveTo>
                  <a:pt x="356" y="450"/>
                </a:moveTo>
                <a:lnTo>
                  <a:pt x="353" y="446"/>
                </a:lnTo>
                <a:lnTo>
                  <a:pt x="358" y="448"/>
                </a:lnTo>
                <a:lnTo>
                  <a:pt x="355" y="445"/>
                </a:lnTo>
                <a:lnTo>
                  <a:pt x="360" y="444"/>
                </a:lnTo>
                <a:lnTo>
                  <a:pt x="361" y="439"/>
                </a:lnTo>
                <a:lnTo>
                  <a:pt x="371" y="443"/>
                </a:lnTo>
                <a:lnTo>
                  <a:pt x="369" y="448"/>
                </a:lnTo>
                <a:lnTo>
                  <a:pt x="367" y="445"/>
                </a:lnTo>
                <a:lnTo>
                  <a:pt x="367" y="448"/>
                </a:lnTo>
                <a:lnTo>
                  <a:pt x="356" y="450"/>
                </a:lnTo>
                <a:close/>
                <a:moveTo>
                  <a:pt x="353" y="448"/>
                </a:moveTo>
                <a:lnTo>
                  <a:pt x="358" y="452"/>
                </a:lnTo>
                <a:lnTo>
                  <a:pt x="352" y="451"/>
                </a:lnTo>
                <a:lnTo>
                  <a:pt x="353" y="448"/>
                </a:lnTo>
                <a:close/>
                <a:moveTo>
                  <a:pt x="591" y="449"/>
                </a:moveTo>
                <a:lnTo>
                  <a:pt x="593" y="452"/>
                </a:lnTo>
                <a:lnTo>
                  <a:pt x="591" y="456"/>
                </a:lnTo>
                <a:lnTo>
                  <a:pt x="589" y="452"/>
                </a:lnTo>
                <a:lnTo>
                  <a:pt x="591" y="449"/>
                </a:lnTo>
                <a:close/>
                <a:moveTo>
                  <a:pt x="341" y="475"/>
                </a:moveTo>
                <a:lnTo>
                  <a:pt x="338" y="482"/>
                </a:lnTo>
                <a:lnTo>
                  <a:pt x="334" y="471"/>
                </a:lnTo>
                <a:lnTo>
                  <a:pt x="331" y="471"/>
                </a:lnTo>
                <a:lnTo>
                  <a:pt x="339" y="461"/>
                </a:lnTo>
                <a:lnTo>
                  <a:pt x="348" y="471"/>
                </a:lnTo>
                <a:lnTo>
                  <a:pt x="344" y="461"/>
                </a:lnTo>
                <a:lnTo>
                  <a:pt x="348" y="463"/>
                </a:lnTo>
                <a:lnTo>
                  <a:pt x="344" y="457"/>
                </a:lnTo>
                <a:lnTo>
                  <a:pt x="348" y="456"/>
                </a:lnTo>
                <a:lnTo>
                  <a:pt x="349" y="462"/>
                </a:lnTo>
                <a:lnTo>
                  <a:pt x="352" y="459"/>
                </a:lnTo>
                <a:lnTo>
                  <a:pt x="350" y="456"/>
                </a:lnTo>
                <a:lnTo>
                  <a:pt x="356" y="456"/>
                </a:lnTo>
                <a:lnTo>
                  <a:pt x="353" y="452"/>
                </a:lnTo>
                <a:lnTo>
                  <a:pt x="359" y="454"/>
                </a:lnTo>
                <a:lnTo>
                  <a:pt x="358" y="459"/>
                </a:lnTo>
                <a:lnTo>
                  <a:pt x="364" y="454"/>
                </a:lnTo>
                <a:lnTo>
                  <a:pt x="366" y="457"/>
                </a:lnTo>
                <a:lnTo>
                  <a:pt x="363" y="460"/>
                </a:lnTo>
                <a:lnTo>
                  <a:pt x="369" y="463"/>
                </a:lnTo>
                <a:lnTo>
                  <a:pt x="365" y="467"/>
                </a:lnTo>
                <a:lnTo>
                  <a:pt x="356" y="466"/>
                </a:lnTo>
                <a:lnTo>
                  <a:pt x="362" y="470"/>
                </a:lnTo>
                <a:lnTo>
                  <a:pt x="354" y="469"/>
                </a:lnTo>
                <a:lnTo>
                  <a:pt x="357" y="472"/>
                </a:lnTo>
                <a:lnTo>
                  <a:pt x="353" y="472"/>
                </a:lnTo>
                <a:lnTo>
                  <a:pt x="346" y="476"/>
                </a:lnTo>
                <a:lnTo>
                  <a:pt x="349" y="479"/>
                </a:lnTo>
                <a:lnTo>
                  <a:pt x="342" y="485"/>
                </a:lnTo>
                <a:lnTo>
                  <a:pt x="341" y="484"/>
                </a:lnTo>
                <a:lnTo>
                  <a:pt x="346" y="475"/>
                </a:lnTo>
                <a:lnTo>
                  <a:pt x="341" y="479"/>
                </a:lnTo>
                <a:lnTo>
                  <a:pt x="342" y="475"/>
                </a:lnTo>
                <a:lnTo>
                  <a:pt x="341" y="475"/>
                </a:lnTo>
                <a:close/>
                <a:moveTo>
                  <a:pt x="602" y="470"/>
                </a:moveTo>
                <a:lnTo>
                  <a:pt x="604" y="475"/>
                </a:lnTo>
                <a:lnTo>
                  <a:pt x="600" y="479"/>
                </a:lnTo>
                <a:lnTo>
                  <a:pt x="602" y="474"/>
                </a:lnTo>
                <a:lnTo>
                  <a:pt x="600" y="470"/>
                </a:lnTo>
                <a:lnTo>
                  <a:pt x="602" y="470"/>
                </a:lnTo>
                <a:close/>
                <a:moveTo>
                  <a:pt x="358" y="475"/>
                </a:moveTo>
                <a:lnTo>
                  <a:pt x="351" y="476"/>
                </a:lnTo>
                <a:lnTo>
                  <a:pt x="353" y="473"/>
                </a:lnTo>
                <a:lnTo>
                  <a:pt x="354" y="473"/>
                </a:lnTo>
                <a:lnTo>
                  <a:pt x="358" y="475"/>
                </a:lnTo>
                <a:close/>
                <a:moveTo>
                  <a:pt x="657" y="518"/>
                </a:moveTo>
                <a:lnTo>
                  <a:pt x="659" y="521"/>
                </a:lnTo>
                <a:lnTo>
                  <a:pt x="658" y="525"/>
                </a:lnTo>
                <a:lnTo>
                  <a:pt x="657" y="518"/>
                </a:lnTo>
                <a:close/>
                <a:moveTo>
                  <a:pt x="661" y="523"/>
                </a:moveTo>
                <a:lnTo>
                  <a:pt x="663" y="528"/>
                </a:lnTo>
                <a:lnTo>
                  <a:pt x="660" y="529"/>
                </a:lnTo>
                <a:lnTo>
                  <a:pt x="660" y="522"/>
                </a:lnTo>
                <a:lnTo>
                  <a:pt x="661" y="523"/>
                </a:lnTo>
                <a:close/>
                <a:moveTo>
                  <a:pt x="638" y="522"/>
                </a:moveTo>
                <a:lnTo>
                  <a:pt x="644" y="537"/>
                </a:lnTo>
                <a:lnTo>
                  <a:pt x="638" y="530"/>
                </a:lnTo>
                <a:lnTo>
                  <a:pt x="637" y="526"/>
                </a:lnTo>
                <a:lnTo>
                  <a:pt x="638" y="522"/>
                </a:lnTo>
                <a:close/>
                <a:moveTo>
                  <a:pt x="45" y="599"/>
                </a:moveTo>
                <a:lnTo>
                  <a:pt x="55" y="595"/>
                </a:lnTo>
                <a:lnTo>
                  <a:pt x="53" y="593"/>
                </a:lnTo>
                <a:lnTo>
                  <a:pt x="57" y="590"/>
                </a:lnTo>
                <a:lnTo>
                  <a:pt x="60" y="593"/>
                </a:lnTo>
                <a:lnTo>
                  <a:pt x="56" y="598"/>
                </a:lnTo>
                <a:lnTo>
                  <a:pt x="45" y="599"/>
                </a:lnTo>
                <a:close/>
                <a:moveTo>
                  <a:pt x="66" y="600"/>
                </a:moveTo>
                <a:lnTo>
                  <a:pt x="58" y="597"/>
                </a:lnTo>
                <a:lnTo>
                  <a:pt x="74" y="598"/>
                </a:lnTo>
                <a:lnTo>
                  <a:pt x="66" y="600"/>
                </a:lnTo>
                <a:close/>
                <a:moveTo>
                  <a:pt x="4" y="609"/>
                </a:moveTo>
                <a:lnTo>
                  <a:pt x="0" y="603"/>
                </a:lnTo>
                <a:lnTo>
                  <a:pt x="4" y="602"/>
                </a:lnTo>
                <a:lnTo>
                  <a:pt x="5" y="604"/>
                </a:lnTo>
                <a:lnTo>
                  <a:pt x="4" y="609"/>
                </a:lnTo>
                <a:close/>
                <a:moveTo>
                  <a:pt x="8" y="608"/>
                </a:moveTo>
                <a:lnTo>
                  <a:pt x="16" y="602"/>
                </a:lnTo>
                <a:lnTo>
                  <a:pt x="15" y="607"/>
                </a:lnTo>
                <a:lnTo>
                  <a:pt x="8" y="608"/>
                </a:lnTo>
                <a:close/>
                <a:moveTo>
                  <a:pt x="785" y="693"/>
                </a:moveTo>
                <a:lnTo>
                  <a:pt x="784" y="692"/>
                </a:lnTo>
                <a:lnTo>
                  <a:pt x="780" y="701"/>
                </a:lnTo>
                <a:lnTo>
                  <a:pt x="784" y="700"/>
                </a:lnTo>
                <a:lnTo>
                  <a:pt x="780" y="700"/>
                </a:lnTo>
                <a:lnTo>
                  <a:pt x="785" y="693"/>
                </a:lnTo>
                <a:lnTo>
                  <a:pt x="788" y="689"/>
                </a:lnTo>
                <a:lnTo>
                  <a:pt x="789" y="693"/>
                </a:lnTo>
                <a:lnTo>
                  <a:pt x="786" y="696"/>
                </a:lnTo>
                <a:lnTo>
                  <a:pt x="788" y="696"/>
                </a:lnTo>
                <a:lnTo>
                  <a:pt x="788" y="703"/>
                </a:lnTo>
                <a:lnTo>
                  <a:pt x="787" y="700"/>
                </a:lnTo>
                <a:lnTo>
                  <a:pt x="785" y="705"/>
                </a:lnTo>
                <a:lnTo>
                  <a:pt x="784" y="700"/>
                </a:lnTo>
                <a:lnTo>
                  <a:pt x="781" y="706"/>
                </a:lnTo>
                <a:lnTo>
                  <a:pt x="783" y="707"/>
                </a:lnTo>
                <a:lnTo>
                  <a:pt x="791" y="700"/>
                </a:lnTo>
                <a:lnTo>
                  <a:pt x="790" y="695"/>
                </a:lnTo>
                <a:lnTo>
                  <a:pt x="791" y="687"/>
                </a:lnTo>
                <a:lnTo>
                  <a:pt x="788" y="684"/>
                </a:lnTo>
                <a:lnTo>
                  <a:pt x="791" y="682"/>
                </a:lnTo>
                <a:lnTo>
                  <a:pt x="786" y="677"/>
                </a:lnTo>
                <a:lnTo>
                  <a:pt x="789" y="679"/>
                </a:lnTo>
                <a:lnTo>
                  <a:pt x="789" y="676"/>
                </a:lnTo>
                <a:lnTo>
                  <a:pt x="785" y="666"/>
                </a:lnTo>
                <a:lnTo>
                  <a:pt x="908" y="666"/>
                </a:lnTo>
                <a:lnTo>
                  <a:pt x="1176" y="666"/>
                </a:lnTo>
                <a:lnTo>
                  <a:pt x="1176" y="658"/>
                </a:lnTo>
                <a:lnTo>
                  <a:pt x="1180" y="660"/>
                </a:lnTo>
                <a:lnTo>
                  <a:pt x="1184" y="673"/>
                </a:lnTo>
                <a:lnTo>
                  <a:pt x="1195" y="677"/>
                </a:lnTo>
                <a:lnTo>
                  <a:pt x="1207" y="674"/>
                </a:lnTo>
                <a:lnTo>
                  <a:pt x="1216" y="683"/>
                </a:lnTo>
                <a:lnTo>
                  <a:pt x="1220" y="681"/>
                </a:lnTo>
                <a:lnTo>
                  <a:pt x="1229" y="687"/>
                </a:lnTo>
                <a:lnTo>
                  <a:pt x="1236" y="683"/>
                </a:lnTo>
                <a:lnTo>
                  <a:pt x="1238" y="686"/>
                </a:lnTo>
                <a:lnTo>
                  <a:pt x="1258" y="688"/>
                </a:lnTo>
                <a:lnTo>
                  <a:pt x="1272" y="681"/>
                </a:lnTo>
                <a:lnTo>
                  <a:pt x="1322" y="711"/>
                </a:lnTo>
                <a:lnTo>
                  <a:pt x="1326" y="720"/>
                </a:lnTo>
                <a:lnTo>
                  <a:pt x="1332" y="719"/>
                </a:lnTo>
                <a:lnTo>
                  <a:pt x="1334" y="728"/>
                </a:lnTo>
                <a:lnTo>
                  <a:pt x="1339" y="727"/>
                </a:lnTo>
                <a:lnTo>
                  <a:pt x="1342" y="729"/>
                </a:lnTo>
                <a:lnTo>
                  <a:pt x="1339" y="733"/>
                </a:lnTo>
                <a:lnTo>
                  <a:pt x="1354" y="742"/>
                </a:lnTo>
                <a:lnTo>
                  <a:pt x="1360" y="778"/>
                </a:lnTo>
                <a:lnTo>
                  <a:pt x="1354" y="797"/>
                </a:lnTo>
                <a:lnTo>
                  <a:pt x="1347" y="802"/>
                </a:lnTo>
                <a:lnTo>
                  <a:pt x="1346" y="807"/>
                </a:lnTo>
                <a:lnTo>
                  <a:pt x="1352" y="814"/>
                </a:lnTo>
                <a:lnTo>
                  <a:pt x="1405" y="792"/>
                </a:lnTo>
                <a:lnTo>
                  <a:pt x="1402" y="780"/>
                </a:lnTo>
                <a:lnTo>
                  <a:pt x="1409" y="776"/>
                </a:lnTo>
                <a:lnTo>
                  <a:pt x="1436" y="776"/>
                </a:lnTo>
                <a:lnTo>
                  <a:pt x="1441" y="767"/>
                </a:lnTo>
                <a:lnTo>
                  <a:pt x="1462" y="750"/>
                </a:lnTo>
                <a:lnTo>
                  <a:pt x="1511" y="749"/>
                </a:lnTo>
                <a:lnTo>
                  <a:pt x="1513" y="744"/>
                </a:lnTo>
                <a:lnTo>
                  <a:pt x="1520" y="745"/>
                </a:lnTo>
                <a:lnTo>
                  <a:pt x="1528" y="732"/>
                </a:lnTo>
                <a:lnTo>
                  <a:pt x="1528" y="725"/>
                </a:lnTo>
                <a:lnTo>
                  <a:pt x="1532" y="715"/>
                </a:lnTo>
                <a:lnTo>
                  <a:pt x="1543" y="699"/>
                </a:lnTo>
                <a:lnTo>
                  <a:pt x="1548" y="705"/>
                </a:lnTo>
                <a:lnTo>
                  <a:pt x="1556" y="702"/>
                </a:lnTo>
                <a:lnTo>
                  <a:pt x="1563" y="707"/>
                </a:lnTo>
                <a:lnTo>
                  <a:pt x="1563" y="736"/>
                </a:lnTo>
                <a:lnTo>
                  <a:pt x="1569" y="738"/>
                </a:lnTo>
                <a:lnTo>
                  <a:pt x="1568" y="744"/>
                </a:lnTo>
                <a:lnTo>
                  <a:pt x="1572" y="746"/>
                </a:lnTo>
                <a:lnTo>
                  <a:pt x="1574" y="750"/>
                </a:lnTo>
                <a:lnTo>
                  <a:pt x="1572" y="752"/>
                </a:lnTo>
                <a:lnTo>
                  <a:pt x="1575" y="753"/>
                </a:lnTo>
                <a:lnTo>
                  <a:pt x="1572" y="756"/>
                </a:lnTo>
                <a:lnTo>
                  <a:pt x="1557" y="760"/>
                </a:lnTo>
                <a:lnTo>
                  <a:pt x="1552" y="763"/>
                </a:lnTo>
                <a:lnTo>
                  <a:pt x="1549" y="763"/>
                </a:lnTo>
                <a:lnTo>
                  <a:pt x="1549" y="758"/>
                </a:lnTo>
                <a:lnTo>
                  <a:pt x="1547" y="761"/>
                </a:lnTo>
                <a:lnTo>
                  <a:pt x="1546" y="768"/>
                </a:lnTo>
                <a:lnTo>
                  <a:pt x="1543" y="771"/>
                </a:lnTo>
                <a:lnTo>
                  <a:pt x="1541" y="768"/>
                </a:lnTo>
                <a:lnTo>
                  <a:pt x="1539" y="772"/>
                </a:lnTo>
                <a:lnTo>
                  <a:pt x="1537" y="769"/>
                </a:lnTo>
                <a:lnTo>
                  <a:pt x="1536" y="774"/>
                </a:lnTo>
                <a:lnTo>
                  <a:pt x="1535" y="768"/>
                </a:lnTo>
                <a:lnTo>
                  <a:pt x="1535" y="775"/>
                </a:lnTo>
                <a:lnTo>
                  <a:pt x="1534" y="772"/>
                </a:lnTo>
                <a:lnTo>
                  <a:pt x="1530" y="774"/>
                </a:lnTo>
                <a:lnTo>
                  <a:pt x="1530" y="778"/>
                </a:lnTo>
                <a:lnTo>
                  <a:pt x="1522" y="786"/>
                </a:lnTo>
                <a:lnTo>
                  <a:pt x="1521" y="794"/>
                </a:lnTo>
                <a:lnTo>
                  <a:pt x="1524" y="795"/>
                </a:lnTo>
                <a:lnTo>
                  <a:pt x="1517" y="802"/>
                </a:lnTo>
                <a:lnTo>
                  <a:pt x="1522" y="804"/>
                </a:lnTo>
                <a:lnTo>
                  <a:pt x="1523" y="808"/>
                </a:lnTo>
                <a:lnTo>
                  <a:pt x="1527" y="813"/>
                </a:lnTo>
                <a:lnTo>
                  <a:pt x="1532" y="812"/>
                </a:lnTo>
                <a:lnTo>
                  <a:pt x="1529" y="806"/>
                </a:lnTo>
                <a:lnTo>
                  <a:pt x="1531" y="807"/>
                </a:lnTo>
                <a:lnTo>
                  <a:pt x="1533" y="814"/>
                </a:lnTo>
                <a:lnTo>
                  <a:pt x="1523" y="817"/>
                </a:lnTo>
                <a:lnTo>
                  <a:pt x="1522" y="813"/>
                </a:lnTo>
                <a:lnTo>
                  <a:pt x="1515" y="818"/>
                </a:lnTo>
                <a:lnTo>
                  <a:pt x="1516" y="812"/>
                </a:lnTo>
                <a:lnTo>
                  <a:pt x="1514" y="814"/>
                </a:lnTo>
                <a:lnTo>
                  <a:pt x="1512" y="812"/>
                </a:lnTo>
                <a:lnTo>
                  <a:pt x="1511" y="820"/>
                </a:lnTo>
                <a:lnTo>
                  <a:pt x="1491" y="821"/>
                </a:lnTo>
                <a:lnTo>
                  <a:pt x="1477" y="831"/>
                </a:lnTo>
                <a:lnTo>
                  <a:pt x="1477" y="828"/>
                </a:lnTo>
                <a:lnTo>
                  <a:pt x="1472" y="837"/>
                </a:lnTo>
                <a:lnTo>
                  <a:pt x="1475" y="837"/>
                </a:lnTo>
                <a:lnTo>
                  <a:pt x="1476" y="840"/>
                </a:lnTo>
                <a:lnTo>
                  <a:pt x="1474" y="850"/>
                </a:lnTo>
                <a:lnTo>
                  <a:pt x="1474" y="844"/>
                </a:lnTo>
                <a:lnTo>
                  <a:pt x="1470" y="857"/>
                </a:lnTo>
                <a:lnTo>
                  <a:pt x="1462" y="865"/>
                </a:lnTo>
                <a:lnTo>
                  <a:pt x="1463" y="861"/>
                </a:lnTo>
                <a:lnTo>
                  <a:pt x="1455" y="857"/>
                </a:lnTo>
                <a:lnTo>
                  <a:pt x="1453" y="852"/>
                </a:lnTo>
                <a:lnTo>
                  <a:pt x="1461" y="845"/>
                </a:lnTo>
                <a:lnTo>
                  <a:pt x="1453" y="852"/>
                </a:lnTo>
                <a:lnTo>
                  <a:pt x="1461" y="873"/>
                </a:lnTo>
                <a:lnTo>
                  <a:pt x="1449" y="896"/>
                </a:lnTo>
                <a:lnTo>
                  <a:pt x="1447" y="896"/>
                </a:lnTo>
                <a:lnTo>
                  <a:pt x="1448" y="890"/>
                </a:lnTo>
                <a:lnTo>
                  <a:pt x="1452" y="882"/>
                </a:lnTo>
                <a:lnTo>
                  <a:pt x="1449" y="882"/>
                </a:lnTo>
                <a:lnTo>
                  <a:pt x="1449" y="874"/>
                </a:lnTo>
                <a:lnTo>
                  <a:pt x="1447" y="878"/>
                </a:lnTo>
                <a:lnTo>
                  <a:pt x="1444" y="873"/>
                </a:lnTo>
                <a:lnTo>
                  <a:pt x="1444" y="870"/>
                </a:lnTo>
                <a:lnTo>
                  <a:pt x="1448" y="870"/>
                </a:lnTo>
                <a:lnTo>
                  <a:pt x="1443" y="869"/>
                </a:lnTo>
                <a:lnTo>
                  <a:pt x="1444" y="866"/>
                </a:lnTo>
                <a:lnTo>
                  <a:pt x="1446" y="867"/>
                </a:lnTo>
                <a:lnTo>
                  <a:pt x="1444" y="864"/>
                </a:lnTo>
                <a:lnTo>
                  <a:pt x="1442" y="866"/>
                </a:lnTo>
                <a:lnTo>
                  <a:pt x="1446" y="861"/>
                </a:lnTo>
                <a:lnTo>
                  <a:pt x="1444" y="862"/>
                </a:lnTo>
                <a:lnTo>
                  <a:pt x="1445" y="858"/>
                </a:lnTo>
                <a:lnTo>
                  <a:pt x="1449" y="854"/>
                </a:lnTo>
                <a:lnTo>
                  <a:pt x="1448" y="852"/>
                </a:lnTo>
                <a:lnTo>
                  <a:pt x="1440" y="858"/>
                </a:lnTo>
                <a:lnTo>
                  <a:pt x="1441" y="860"/>
                </a:lnTo>
                <a:lnTo>
                  <a:pt x="1439" y="859"/>
                </a:lnTo>
                <a:lnTo>
                  <a:pt x="1441" y="863"/>
                </a:lnTo>
                <a:lnTo>
                  <a:pt x="1440" y="869"/>
                </a:lnTo>
                <a:lnTo>
                  <a:pt x="1442" y="875"/>
                </a:lnTo>
                <a:lnTo>
                  <a:pt x="1437" y="870"/>
                </a:lnTo>
                <a:lnTo>
                  <a:pt x="1438" y="873"/>
                </a:lnTo>
                <a:lnTo>
                  <a:pt x="1442" y="877"/>
                </a:lnTo>
                <a:lnTo>
                  <a:pt x="1443" y="881"/>
                </a:lnTo>
                <a:lnTo>
                  <a:pt x="1432" y="874"/>
                </a:lnTo>
                <a:lnTo>
                  <a:pt x="1429" y="874"/>
                </a:lnTo>
                <a:lnTo>
                  <a:pt x="1433" y="868"/>
                </a:lnTo>
                <a:lnTo>
                  <a:pt x="1432" y="865"/>
                </a:lnTo>
                <a:lnTo>
                  <a:pt x="1432" y="869"/>
                </a:lnTo>
                <a:lnTo>
                  <a:pt x="1428" y="874"/>
                </a:lnTo>
                <a:lnTo>
                  <a:pt x="1444" y="884"/>
                </a:lnTo>
                <a:lnTo>
                  <a:pt x="1442" y="888"/>
                </a:lnTo>
                <a:lnTo>
                  <a:pt x="1431" y="878"/>
                </a:lnTo>
                <a:lnTo>
                  <a:pt x="1443" y="889"/>
                </a:lnTo>
                <a:lnTo>
                  <a:pt x="1444" y="893"/>
                </a:lnTo>
                <a:lnTo>
                  <a:pt x="1442" y="895"/>
                </a:lnTo>
                <a:lnTo>
                  <a:pt x="1437" y="892"/>
                </a:lnTo>
                <a:lnTo>
                  <a:pt x="1443" y="899"/>
                </a:lnTo>
                <a:lnTo>
                  <a:pt x="1438" y="896"/>
                </a:lnTo>
                <a:lnTo>
                  <a:pt x="1430" y="894"/>
                </a:lnTo>
                <a:lnTo>
                  <a:pt x="1443" y="902"/>
                </a:lnTo>
                <a:lnTo>
                  <a:pt x="1444" y="900"/>
                </a:lnTo>
                <a:lnTo>
                  <a:pt x="1447" y="901"/>
                </a:lnTo>
                <a:lnTo>
                  <a:pt x="1454" y="920"/>
                </a:lnTo>
                <a:lnTo>
                  <a:pt x="1448" y="904"/>
                </a:lnTo>
                <a:lnTo>
                  <a:pt x="1449" y="908"/>
                </a:lnTo>
                <a:lnTo>
                  <a:pt x="1447" y="908"/>
                </a:lnTo>
                <a:lnTo>
                  <a:pt x="1450" y="916"/>
                </a:lnTo>
                <a:lnTo>
                  <a:pt x="1448" y="911"/>
                </a:lnTo>
                <a:lnTo>
                  <a:pt x="1448" y="914"/>
                </a:lnTo>
                <a:lnTo>
                  <a:pt x="1444" y="911"/>
                </a:lnTo>
                <a:lnTo>
                  <a:pt x="1446" y="914"/>
                </a:lnTo>
                <a:lnTo>
                  <a:pt x="1440" y="917"/>
                </a:lnTo>
                <a:lnTo>
                  <a:pt x="1437" y="913"/>
                </a:lnTo>
                <a:lnTo>
                  <a:pt x="1437" y="918"/>
                </a:lnTo>
                <a:lnTo>
                  <a:pt x="1446" y="917"/>
                </a:lnTo>
                <a:lnTo>
                  <a:pt x="1445" y="922"/>
                </a:lnTo>
                <a:lnTo>
                  <a:pt x="1447" y="923"/>
                </a:lnTo>
                <a:lnTo>
                  <a:pt x="1449" y="918"/>
                </a:lnTo>
                <a:lnTo>
                  <a:pt x="1451" y="922"/>
                </a:lnTo>
                <a:lnTo>
                  <a:pt x="1445" y="929"/>
                </a:lnTo>
                <a:lnTo>
                  <a:pt x="1440" y="927"/>
                </a:lnTo>
                <a:lnTo>
                  <a:pt x="1439" y="924"/>
                </a:lnTo>
                <a:lnTo>
                  <a:pt x="1438" y="927"/>
                </a:lnTo>
                <a:lnTo>
                  <a:pt x="1432" y="925"/>
                </a:lnTo>
                <a:lnTo>
                  <a:pt x="1441" y="930"/>
                </a:lnTo>
                <a:lnTo>
                  <a:pt x="1436" y="934"/>
                </a:lnTo>
                <a:lnTo>
                  <a:pt x="1432" y="932"/>
                </a:lnTo>
                <a:lnTo>
                  <a:pt x="1437" y="936"/>
                </a:lnTo>
                <a:lnTo>
                  <a:pt x="1443" y="934"/>
                </a:lnTo>
                <a:lnTo>
                  <a:pt x="1440" y="939"/>
                </a:lnTo>
                <a:lnTo>
                  <a:pt x="1429" y="942"/>
                </a:lnTo>
                <a:lnTo>
                  <a:pt x="1427" y="939"/>
                </a:lnTo>
                <a:lnTo>
                  <a:pt x="1428" y="942"/>
                </a:lnTo>
                <a:lnTo>
                  <a:pt x="1423" y="946"/>
                </a:lnTo>
                <a:lnTo>
                  <a:pt x="1420" y="953"/>
                </a:lnTo>
                <a:lnTo>
                  <a:pt x="1419" y="949"/>
                </a:lnTo>
                <a:lnTo>
                  <a:pt x="1418" y="953"/>
                </a:lnTo>
                <a:lnTo>
                  <a:pt x="1410" y="954"/>
                </a:lnTo>
                <a:lnTo>
                  <a:pt x="1402" y="964"/>
                </a:lnTo>
                <a:lnTo>
                  <a:pt x="1401" y="962"/>
                </a:lnTo>
                <a:lnTo>
                  <a:pt x="1402" y="965"/>
                </a:lnTo>
                <a:lnTo>
                  <a:pt x="1399" y="968"/>
                </a:lnTo>
                <a:lnTo>
                  <a:pt x="1393" y="972"/>
                </a:lnTo>
                <a:lnTo>
                  <a:pt x="1391" y="971"/>
                </a:lnTo>
                <a:lnTo>
                  <a:pt x="1392" y="974"/>
                </a:lnTo>
                <a:lnTo>
                  <a:pt x="1386" y="977"/>
                </a:lnTo>
                <a:lnTo>
                  <a:pt x="1381" y="976"/>
                </a:lnTo>
                <a:lnTo>
                  <a:pt x="1384" y="980"/>
                </a:lnTo>
                <a:lnTo>
                  <a:pt x="1381" y="981"/>
                </a:lnTo>
                <a:lnTo>
                  <a:pt x="1379" y="976"/>
                </a:lnTo>
                <a:lnTo>
                  <a:pt x="1381" y="981"/>
                </a:lnTo>
                <a:lnTo>
                  <a:pt x="1374" y="992"/>
                </a:lnTo>
                <a:lnTo>
                  <a:pt x="1372" y="992"/>
                </a:lnTo>
                <a:lnTo>
                  <a:pt x="1373" y="994"/>
                </a:lnTo>
                <a:lnTo>
                  <a:pt x="1369" y="1004"/>
                </a:lnTo>
                <a:lnTo>
                  <a:pt x="1371" y="1014"/>
                </a:lnTo>
                <a:lnTo>
                  <a:pt x="1376" y="1030"/>
                </a:lnTo>
                <a:lnTo>
                  <a:pt x="1382" y="1040"/>
                </a:lnTo>
                <a:lnTo>
                  <a:pt x="1379" y="1037"/>
                </a:lnTo>
                <a:lnTo>
                  <a:pt x="1380" y="1043"/>
                </a:lnTo>
                <a:lnTo>
                  <a:pt x="1390" y="1069"/>
                </a:lnTo>
                <a:lnTo>
                  <a:pt x="1385" y="1094"/>
                </a:lnTo>
                <a:lnTo>
                  <a:pt x="1375" y="1095"/>
                </a:lnTo>
                <a:lnTo>
                  <a:pt x="1375" y="1092"/>
                </a:lnTo>
                <a:lnTo>
                  <a:pt x="1377" y="1093"/>
                </a:lnTo>
                <a:lnTo>
                  <a:pt x="1372" y="1085"/>
                </a:lnTo>
                <a:lnTo>
                  <a:pt x="1366" y="1082"/>
                </a:lnTo>
                <a:lnTo>
                  <a:pt x="1362" y="1074"/>
                </a:lnTo>
                <a:lnTo>
                  <a:pt x="1365" y="1071"/>
                </a:lnTo>
                <a:lnTo>
                  <a:pt x="1362" y="1074"/>
                </a:lnTo>
                <a:lnTo>
                  <a:pt x="1362" y="1067"/>
                </a:lnTo>
                <a:lnTo>
                  <a:pt x="1360" y="1067"/>
                </a:lnTo>
                <a:lnTo>
                  <a:pt x="1360" y="1070"/>
                </a:lnTo>
                <a:lnTo>
                  <a:pt x="1357" y="1067"/>
                </a:lnTo>
                <a:lnTo>
                  <a:pt x="1353" y="1059"/>
                </a:lnTo>
                <a:lnTo>
                  <a:pt x="1356" y="1051"/>
                </a:lnTo>
                <a:lnTo>
                  <a:pt x="1353" y="1049"/>
                </a:lnTo>
                <a:lnTo>
                  <a:pt x="1354" y="1053"/>
                </a:lnTo>
                <a:lnTo>
                  <a:pt x="1352" y="1056"/>
                </a:lnTo>
                <a:lnTo>
                  <a:pt x="1350" y="1052"/>
                </a:lnTo>
                <a:lnTo>
                  <a:pt x="1353" y="1039"/>
                </a:lnTo>
                <a:lnTo>
                  <a:pt x="1351" y="1032"/>
                </a:lnTo>
                <a:lnTo>
                  <a:pt x="1347" y="1030"/>
                </a:lnTo>
                <a:lnTo>
                  <a:pt x="1334" y="1016"/>
                </a:lnTo>
                <a:lnTo>
                  <a:pt x="1315" y="1023"/>
                </a:lnTo>
                <a:lnTo>
                  <a:pt x="1315" y="1021"/>
                </a:lnTo>
                <a:lnTo>
                  <a:pt x="1311" y="1016"/>
                </a:lnTo>
                <a:lnTo>
                  <a:pt x="1314" y="1017"/>
                </a:lnTo>
                <a:lnTo>
                  <a:pt x="1309" y="1013"/>
                </a:lnTo>
                <a:lnTo>
                  <a:pt x="1308" y="1014"/>
                </a:lnTo>
                <a:lnTo>
                  <a:pt x="1309" y="1016"/>
                </a:lnTo>
                <a:lnTo>
                  <a:pt x="1301" y="1011"/>
                </a:lnTo>
                <a:lnTo>
                  <a:pt x="1304" y="1011"/>
                </a:lnTo>
                <a:lnTo>
                  <a:pt x="1302" y="1010"/>
                </a:lnTo>
                <a:lnTo>
                  <a:pt x="1289" y="1012"/>
                </a:lnTo>
                <a:lnTo>
                  <a:pt x="1292" y="1010"/>
                </a:lnTo>
                <a:lnTo>
                  <a:pt x="1289" y="1009"/>
                </a:lnTo>
                <a:lnTo>
                  <a:pt x="1284" y="1013"/>
                </a:lnTo>
                <a:lnTo>
                  <a:pt x="1285" y="1010"/>
                </a:lnTo>
                <a:lnTo>
                  <a:pt x="1284" y="1013"/>
                </a:lnTo>
                <a:lnTo>
                  <a:pt x="1277" y="1014"/>
                </a:lnTo>
                <a:lnTo>
                  <a:pt x="1281" y="1013"/>
                </a:lnTo>
                <a:lnTo>
                  <a:pt x="1277" y="1006"/>
                </a:lnTo>
                <a:lnTo>
                  <a:pt x="1275" y="1013"/>
                </a:lnTo>
                <a:lnTo>
                  <a:pt x="1263" y="1011"/>
                </a:lnTo>
                <a:lnTo>
                  <a:pt x="1255" y="1015"/>
                </a:lnTo>
                <a:lnTo>
                  <a:pt x="1246" y="1011"/>
                </a:lnTo>
                <a:lnTo>
                  <a:pt x="1243" y="1014"/>
                </a:lnTo>
                <a:lnTo>
                  <a:pt x="1247" y="1017"/>
                </a:lnTo>
                <a:lnTo>
                  <a:pt x="1254" y="1015"/>
                </a:lnTo>
                <a:lnTo>
                  <a:pt x="1251" y="1018"/>
                </a:lnTo>
                <a:lnTo>
                  <a:pt x="1254" y="1020"/>
                </a:lnTo>
                <a:lnTo>
                  <a:pt x="1258" y="1017"/>
                </a:lnTo>
                <a:lnTo>
                  <a:pt x="1257" y="1022"/>
                </a:lnTo>
                <a:lnTo>
                  <a:pt x="1252" y="1024"/>
                </a:lnTo>
                <a:lnTo>
                  <a:pt x="1263" y="1031"/>
                </a:lnTo>
                <a:lnTo>
                  <a:pt x="1257" y="1035"/>
                </a:lnTo>
                <a:lnTo>
                  <a:pt x="1259" y="1032"/>
                </a:lnTo>
                <a:lnTo>
                  <a:pt x="1258" y="1033"/>
                </a:lnTo>
                <a:lnTo>
                  <a:pt x="1246" y="1025"/>
                </a:lnTo>
                <a:lnTo>
                  <a:pt x="1248" y="1027"/>
                </a:lnTo>
                <a:lnTo>
                  <a:pt x="1247" y="1032"/>
                </a:lnTo>
                <a:lnTo>
                  <a:pt x="1246" y="1033"/>
                </a:lnTo>
                <a:lnTo>
                  <a:pt x="1243" y="1029"/>
                </a:lnTo>
                <a:lnTo>
                  <a:pt x="1238" y="1032"/>
                </a:lnTo>
                <a:lnTo>
                  <a:pt x="1231" y="1030"/>
                </a:lnTo>
                <a:lnTo>
                  <a:pt x="1233" y="1029"/>
                </a:lnTo>
                <a:lnTo>
                  <a:pt x="1223" y="1021"/>
                </a:lnTo>
                <a:lnTo>
                  <a:pt x="1218" y="1022"/>
                </a:lnTo>
                <a:lnTo>
                  <a:pt x="1219" y="1024"/>
                </a:lnTo>
                <a:lnTo>
                  <a:pt x="1216" y="1025"/>
                </a:lnTo>
                <a:lnTo>
                  <a:pt x="1203" y="1021"/>
                </a:lnTo>
                <a:lnTo>
                  <a:pt x="1194" y="1022"/>
                </a:lnTo>
                <a:lnTo>
                  <a:pt x="1195" y="1018"/>
                </a:lnTo>
                <a:lnTo>
                  <a:pt x="1193" y="1021"/>
                </a:lnTo>
                <a:lnTo>
                  <a:pt x="1194" y="1023"/>
                </a:lnTo>
                <a:lnTo>
                  <a:pt x="1182" y="1028"/>
                </a:lnTo>
                <a:lnTo>
                  <a:pt x="1186" y="1025"/>
                </a:lnTo>
                <a:lnTo>
                  <a:pt x="1182" y="1025"/>
                </a:lnTo>
                <a:lnTo>
                  <a:pt x="1182" y="1021"/>
                </a:lnTo>
                <a:lnTo>
                  <a:pt x="1177" y="1022"/>
                </a:lnTo>
                <a:lnTo>
                  <a:pt x="1180" y="1028"/>
                </a:lnTo>
                <a:lnTo>
                  <a:pt x="1176" y="1033"/>
                </a:lnTo>
                <a:lnTo>
                  <a:pt x="1161" y="1043"/>
                </a:lnTo>
                <a:lnTo>
                  <a:pt x="1164" y="1040"/>
                </a:lnTo>
                <a:lnTo>
                  <a:pt x="1155" y="1039"/>
                </a:lnTo>
                <a:lnTo>
                  <a:pt x="1158" y="1043"/>
                </a:lnTo>
                <a:lnTo>
                  <a:pt x="1155" y="1045"/>
                </a:lnTo>
                <a:lnTo>
                  <a:pt x="1153" y="1043"/>
                </a:lnTo>
                <a:lnTo>
                  <a:pt x="1153" y="1046"/>
                </a:lnTo>
                <a:lnTo>
                  <a:pt x="1148" y="1048"/>
                </a:lnTo>
                <a:lnTo>
                  <a:pt x="1148" y="1049"/>
                </a:lnTo>
                <a:lnTo>
                  <a:pt x="1149" y="1049"/>
                </a:lnTo>
                <a:lnTo>
                  <a:pt x="1147" y="1053"/>
                </a:lnTo>
                <a:lnTo>
                  <a:pt x="1142" y="1052"/>
                </a:lnTo>
                <a:lnTo>
                  <a:pt x="1146" y="1056"/>
                </a:lnTo>
                <a:lnTo>
                  <a:pt x="1144" y="1061"/>
                </a:lnTo>
                <a:lnTo>
                  <a:pt x="1139" y="1059"/>
                </a:lnTo>
                <a:lnTo>
                  <a:pt x="1141" y="1062"/>
                </a:lnTo>
                <a:lnTo>
                  <a:pt x="1144" y="1062"/>
                </a:lnTo>
                <a:lnTo>
                  <a:pt x="1142" y="1068"/>
                </a:lnTo>
                <a:lnTo>
                  <a:pt x="1148" y="1082"/>
                </a:lnTo>
                <a:lnTo>
                  <a:pt x="1144" y="1084"/>
                </a:lnTo>
                <a:lnTo>
                  <a:pt x="1120" y="1075"/>
                </a:lnTo>
                <a:lnTo>
                  <a:pt x="1115" y="1065"/>
                </a:lnTo>
                <a:lnTo>
                  <a:pt x="1114" y="1057"/>
                </a:lnTo>
                <a:lnTo>
                  <a:pt x="1103" y="1045"/>
                </a:lnTo>
                <a:lnTo>
                  <a:pt x="1098" y="1032"/>
                </a:lnTo>
                <a:lnTo>
                  <a:pt x="1087" y="1022"/>
                </a:lnTo>
                <a:lnTo>
                  <a:pt x="1074" y="1020"/>
                </a:lnTo>
                <a:lnTo>
                  <a:pt x="1069" y="1022"/>
                </a:lnTo>
                <a:lnTo>
                  <a:pt x="1062" y="1034"/>
                </a:lnTo>
                <a:lnTo>
                  <a:pt x="1059" y="1034"/>
                </a:lnTo>
                <a:lnTo>
                  <a:pt x="1043" y="1023"/>
                </a:lnTo>
                <a:lnTo>
                  <a:pt x="1038" y="1009"/>
                </a:lnTo>
                <a:lnTo>
                  <a:pt x="1019" y="994"/>
                </a:lnTo>
                <a:lnTo>
                  <a:pt x="1017" y="989"/>
                </a:lnTo>
                <a:lnTo>
                  <a:pt x="991" y="988"/>
                </a:lnTo>
                <a:lnTo>
                  <a:pt x="991" y="996"/>
                </a:lnTo>
                <a:lnTo>
                  <a:pt x="951" y="996"/>
                </a:lnTo>
                <a:lnTo>
                  <a:pt x="898" y="977"/>
                </a:lnTo>
                <a:lnTo>
                  <a:pt x="899" y="973"/>
                </a:lnTo>
                <a:lnTo>
                  <a:pt x="865" y="976"/>
                </a:lnTo>
                <a:lnTo>
                  <a:pt x="860" y="962"/>
                </a:lnTo>
                <a:lnTo>
                  <a:pt x="851" y="956"/>
                </a:lnTo>
                <a:lnTo>
                  <a:pt x="846" y="956"/>
                </a:lnTo>
                <a:lnTo>
                  <a:pt x="845" y="950"/>
                </a:lnTo>
                <a:lnTo>
                  <a:pt x="837" y="949"/>
                </a:lnTo>
                <a:lnTo>
                  <a:pt x="830" y="944"/>
                </a:lnTo>
                <a:lnTo>
                  <a:pt x="815" y="942"/>
                </a:lnTo>
                <a:lnTo>
                  <a:pt x="815" y="932"/>
                </a:lnTo>
                <a:lnTo>
                  <a:pt x="797" y="911"/>
                </a:lnTo>
                <a:lnTo>
                  <a:pt x="798" y="900"/>
                </a:lnTo>
                <a:lnTo>
                  <a:pt x="791" y="896"/>
                </a:lnTo>
                <a:lnTo>
                  <a:pt x="789" y="885"/>
                </a:lnTo>
                <a:lnTo>
                  <a:pt x="796" y="891"/>
                </a:lnTo>
                <a:lnTo>
                  <a:pt x="790" y="882"/>
                </a:lnTo>
                <a:lnTo>
                  <a:pt x="799" y="880"/>
                </a:lnTo>
                <a:lnTo>
                  <a:pt x="791" y="879"/>
                </a:lnTo>
                <a:lnTo>
                  <a:pt x="789" y="885"/>
                </a:lnTo>
                <a:lnTo>
                  <a:pt x="782" y="881"/>
                </a:lnTo>
                <a:lnTo>
                  <a:pt x="784" y="880"/>
                </a:lnTo>
                <a:lnTo>
                  <a:pt x="780" y="873"/>
                </a:lnTo>
                <a:lnTo>
                  <a:pt x="771" y="865"/>
                </a:lnTo>
                <a:lnTo>
                  <a:pt x="770" y="851"/>
                </a:lnTo>
                <a:lnTo>
                  <a:pt x="762" y="837"/>
                </a:lnTo>
                <a:lnTo>
                  <a:pt x="765" y="830"/>
                </a:lnTo>
                <a:lnTo>
                  <a:pt x="767" y="818"/>
                </a:lnTo>
                <a:lnTo>
                  <a:pt x="760" y="791"/>
                </a:lnTo>
                <a:lnTo>
                  <a:pt x="762" y="783"/>
                </a:lnTo>
                <a:lnTo>
                  <a:pt x="765" y="782"/>
                </a:lnTo>
                <a:lnTo>
                  <a:pt x="763" y="781"/>
                </a:lnTo>
                <a:lnTo>
                  <a:pt x="766" y="775"/>
                </a:lnTo>
                <a:lnTo>
                  <a:pt x="769" y="739"/>
                </a:lnTo>
                <a:lnTo>
                  <a:pt x="768" y="726"/>
                </a:lnTo>
                <a:lnTo>
                  <a:pt x="779" y="725"/>
                </a:lnTo>
                <a:lnTo>
                  <a:pt x="767" y="723"/>
                </a:lnTo>
                <a:lnTo>
                  <a:pt x="767" y="716"/>
                </a:lnTo>
                <a:lnTo>
                  <a:pt x="768" y="721"/>
                </a:lnTo>
                <a:lnTo>
                  <a:pt x="768" y="717"/>
                </a:lnTo>
                <a:lnTo>
                  <a:pt x="771" y="715"/>
                </a:lnTo>
                <a:lnTo>
                  <a:pt x="766" y="712"/>
                </a:lnTo>
                <a:lnTo>
                  <a:pt x="770" y="710"/>
                </a:lnTo>
                <a:lnTo>
                  <a:pt x="766" y="707"/>
                </a:lnTo>
                <a:lnTo>
                  <a:pt x="765" y="710"/>
                </a:lnTo>
                <a:lnTo>
                  <a:pt x="757" y="680"/>
                </a:lnTo>
                <a:lnTo>
                  <a:pt x="768" y="684"/>
                </a:lnTo>
                <a:lnTo>
                  <a:pt x="785" y="685"/>
                </a:lnTo>
                <a:lnTo>
                  <a:pt x="786" y="690"/>
                </a:lnTo>
                <a:lnTo>
                  <a:pt x="785" y="693"/>
                </a:lnTo>
                <a:close/>
                <a:moveTo>
                  <a:pt x="780" y="666"/>
                </a:moveTo>
                <a:lnTo>
                  <a:pt x="781" y="666"/>
                </a:lnTo>
                <a:lnTo>
                  <a:pt x="781" y="667"/>
                </a:lnTo>
                <a:lnTo>
                  <a:pt x="780" y="666"/>
                </a:lnTo>
                <a:close/>
                <a:moveTo>
                  <a:pt x="788" y="680"/>
                </a:moveTo>
                <a:lnTo>
                  <a:pt x="789" y="681"/>
                </a:lnTo>
                <a:lnTo>
                  <a:pt x="786" y="683"/>
                </a:lnTo>
                <a:lnTo>
                  <a:pt x="791" y="689"/>
                </a:lnTo>
                <a:lnTo>
                  <a:pt x="785" y="683"/>
                </a:lnTo>
                <a:lnTo>
                  <a:pt x="788" y="680"/>
                </a:lnTo>
                <a:close/>
                <a:moveTo>
                  <a:pt x="192" y="370"/>
                </a:moveTo>
                <a:lnTo>
                  <a:pt x="185" y="370"/>
                </a:lnTo>
                <a:lnTo>
                  <a:pt x="189" y="365"/>
                </a:lnTo>
                <a:lnTo>
                  <a:pt x="182" y="362"/>
                </a:lnTo>
                <a:lnTo>
                  <a:pt x="183" y="361"/>
                </a:lnTo>
                <a:lnTo>
                  <a:pt x="191" y="350"/>
                </a:lnTo>
                <a:lnTo>
                  <a:pt x="184" y="357"/>
                </a:lnTo>
                <a:lnTo>
                  <a:pt x="181" y="362"/>
                </a:lnTo>
                <a:lnTo>
                  <a:pt x="181" y="366"/>
                </a:lnTo>
                <a:lnTo>
                  <a:pt x="174" y="358"/>
                </a:lnTo>
                <a:lnTo>
                  <a:pt x="175" y="352"/>
                </a:lnTo>
                <a:lnTo>
                  <a:pt x="170" y="352"/>
                </a:lnTo>
                <a:lnTo>
                  <a:pt x="170" y="347"/>
                </a:lnTo>
                <a:lnTo>
                  <a:pt x="175" y="348"/>
                </a:lnTo>
                <a:lnTo>
                  <a:pt x="171" y="344"/>
                </a:lnTo>
                <a:lnTo>
                  <a:pt x="178" y="343"/>
                </a:lnTo>
                <a:lnTo>
                  <a:pt x="176" y="335"/>
                </a:lnTo>
                <a:lnTo>
                  <a:pt x="183" y="325"/>
                </a:lnTo>
                <a:lnTo>
                  <a:pt x="188" y="323"/>
                </a:lnTo>
                <a:lnTo>
                  <a:pt x="191" y="327"/>
                </a:lnTo>
                <a:lnTo>
                  <a:pt x="189" y="321"/>
                </a:lnTo>
                <a:lnTo>
                  <a:pt x="194" y="316"/>
                </a:lnTo>
                <a:lnTo>
                  <a:pt x="190" y="318"/>
                </a:lnTo>
                <a:lnTo>
                  <a:pt x="189" y="313"/>
                </a:lnTo>
                <a:lnTo>
                  <a:pt x="191" y="308"/>
                </a:lnTo>
                <a:lnTo>
                  <a:pt x="196" y="308"/>
                </a:lnTo>
                <a:lnTo>
                  <a:pt x="193" y="304"/>
                </a:lnTo>
                <a:lnTo>
                  <a:pt x="195" y="301"/>
                </a:lnTo>
                <a:lnTo>
                  <a:pt x="213" y="306"/>
                </a:lnTo>
                <a:lnTo>
                  <a:pt x="225" y="291"/>
                </a:lnTo>
                <a:lnTo>
                  <a:pt x="237" y="294"/>
                </a:lnTo>
                <a:lnTo>
                  <a:pt x="246" y="285"/>
                </a:lnTo>
                <a:lnTo>
                  <a:pt x="244" y="270"/>
                </a:lnTo>
                <a:lnTo>
                  <a:pt x="240" y="263"/>
                </a:lnTo>
                <a:lnTo>
                  <a:pt x="236" y="263"/>
                </a:lnTo>
                <a:lnTo>
                  <a:pt x="246" y="256"/>
                </a:lnTo>
                <a:lnTo>
                  <a:pt x="242" y="246"/>
                </a:lnTo>
                <a:lnTo>
                  <a:pt x="228" y="253"/>
                </a:lnTo>
                <a:lnTo>
                  <a:pt x="218" y="266"/>
                </a:lnTo>
                <a:lnTo>
                  <a:pt x="213" y="255"/>
                </a:lnTo>
                <a:lnTo>
                  <a:pt x="210" y="257"/>
                </a:lnTo>
                <a:lnTo>
                  <a:pt x="214" y="259"/>
                </a:lnTo>
                <a:lnTo>
                  <a:pt x="213" y="263"/>
                </a:lnTo>
                <a:lnTo>
                  <a:pt x="204" y="257"/>
                </a:lnTo>
                <a:lnTo>
                  <a:pt x="186" y="261"/>
                </a:lnTo>
                <a:lnTo>
                  <a:pt x="167" y="255"/>
                </a:lnTo>
                <a:lnTo>
                  <a:pt x="167" y="247"/>
                </a:lnTo>
                <a:lnTo>
                  <a:pt x="159" y="236"/>
                </a:lnTo>
                <a:lnTo>
                  <a:pt x="164" y="239"/>
                </a:lnTo>
                <a:lnTo>
                  <a:pt x="170" y="233"/>
                </a:lnTo>
                <a:lnTo>
                  <a:pt x="152" y="229"/>
                </a:lnTo>
                <a:lnTo>
                  <a:pt x="142" y="221"/>
                </a:lnTo>
                <a:lnTo>
                  <a:pt x="169" y="203"/>
                </a:lnTo>
                <a:lnTo>
                  <a:pt x="179" y="204"/>
                </a:lnTo>
                <a:lnTo>
                  <a:pt x="174" y="202"/>
                </a:lnTo>
                <a:lnTo>
                  <a:pt x="176" y="198"/>
                </a:lnTo>
                <a:lnTo>
                  <a:pt x="197" y="188"/>
                </a:lnTo>
                <a:lnTo>
                  <a:pt x="206" y="189"/>
                </a:lnTo>
                <a:lnTo>
                  <a:pt x="202" y="189"/>
                </a:lnTo>
                <a:lnTo>
                  <a:pt x="204" y="191"/>
                </a:lnTo>
                <a:lnTo>
                  <a:pt x="203" y="200"/>
                </a:lnTo>
                <a:lnTo>
                  <a:pt x="198" y="203"/>
                </a:lnTo>
                <a:lnTo>
                  <a:pt x="232" y="210"/>
                </a:lnTo>
                <a:lnTo>
                  <a:pt x="235" y="200"/>
                </a:lnTo>
                <a:lnTo>
                  <a:pt x="242" y="200"/>
                </a:lnTo>
                <a:lnTo>
                  <a:pt x="241" y="205"/>
                </a:lnTo>
                <a:lnTo>
                  <a:pt x="243" y="200"/>
                </a:lnTo>
                <a:lnTo>
                  <a:pt x="236" y="195"/>
                </a:lnTo>
                <a:lnTo>
                  <a:pt x="231" y="199"/>
                </a:lnTo>
                <a:lnTo>
                  <a:pt x="231" y="191"/>
                </a:lnTo>
                <a:lnTo>
                  <a:pt x="222" y="183"/>
                </a:lnTo>
                <a:lnTo>
                  <a:pt x="220" y="177"/>
                </a:lnTo>
                <a:lnTo>
                  <a:pt x="225" y="176"/>
                </a:lnTo>
                <a:lnTo>
                  <a:pt x="228" y="186"/>
                </a:lnTo>
                <a:lnTo>
                  <a:pt x="235" y="194"/>
                </a:lnTo>
                <a:lnTo>
                  <a:pt x="240" y="190"/>
                </a:lnTo>
                <a:lnTo>
                  <a:pt x="246" y="196"/>
                </a:lnTo>
                <a:lnTo>
                  <a:pt x="254" y="195"/>
                </a:lnTo>
                <a:lnTo>
                  <a:pt x="254" y="187"/>
                </a:lnTo>
                <a:lnTo>
                  <a:pt x="236" y="191"/>
                </a:lnTo>
                <a:lnTo>
                  <a:pt x="231" y="184"/>
                </a:lnTo>
                <a:lnTo>
                  <a:pt x="236" y="174"/>
                </a:lnTo>
                <a:lnTo>
                  <a:pt x="223" y="174"/>
                </a:lnTo>
                <a:lnTo>
                  <a:pt x="224" y="168"/>
                </a:lnTo>
                <a:lnTo>
                  <a:pt x="221" y="173"/>
                </a:lnTo>
                <a:lnTo>
                  <a:pt x="205" y="170"/>
                </a:lnTo>
                <a:lnTo>
                  <a:pt x="199" y="151"/>
                </a:lnTo>
                <a:lnTo>
                  <a:pt x="161" y="123"/>
                </a:lnTo>
                <a:lnTo>
                  <a:pt x="167" y="121"/>
                </a:lnTo>
                <a:lnTo>
                  <a:pt x="169" y="103"/>
                </a:lnTo>
                <a:lnTo>
                  <a:pt x="202" y="97"/>
                </a:lnTo>
                <a:lnTo>
                  <a:pt x="213" y="84"/>
                </a:lnTo>
                <a:lnTo>
                  <a:pt x="215" y="68"/>
                </a:lnTo>
                <a:lnTo>
                  <a:pt x="229" y="45"/>
                </a:lnTo>
                <a:lnTo>
                  <a:pt x="232" y="47"/>
                </a:lnTo>
                <a:lnTo>
                  <a:pt x="228" y="51"/>
                </a:lnTo>
                <a:lnTo>
                  <a:pt x="231" y="51"/>
                </a:lnTo>
                <a:lnTo>
                  <a:pt x="258" y="33"/>
                </a:lnTo>
                <a:lnTo>
                  <a:pt x="255" y="38"/>
                </a:lnTo>
                <a:lnTo>
                  <a:pt x="260" y="47"/>
                </a:lnTo>
                <a:lnTo>
                  <a:pt x="260" y="37"/>
                </a:lnTo>
                <a:lnTo>
                  <a:pt x="267" y="36"/>
                </a:lnTo>
                <a:lnTo>
                  <a:pt x="256" y="32"/>
                </a:lnTo>
                <a:lnTo>
                  <a:pt x="264" y="23"/>
                </a:lnTo>
                <a:lnTo>
                  <a:pt x="269" y="21"/>
                </a:lnTo>
                <a:lnTo>
                  <a:pt x="265" y="25"/>
                </a:lnTo>
                <a:lnTo>
                  <a:pt x="269" y="28"/>
                </a:lnTo>
                <a:lnTo>
                  <a:pt x="286" y="22"/>
                </a:lnTo>
                <a:lnTo>
                  <a:pt x="306" y="0"/>
                </a:lnTo>
                <a:lnTo>
                  <a:pt x="320" y="8"/>
                </a:lnTo>
                <a:lnTo>
                  <a:pt x="312" y="19"/>
                </a:lnTo>
                <a:lnTo>
                  <a:pt x="314" y="20"/>
                </a:lnTo>
                <a:lnTo>
                  <a:pt x="315" y="26"/>
                </a:lnTo>
                <a:lnTo>
                  <a:pt x="327" y="9"/>
                </a:lnTo>
                <a:lnTo>
                  <a:pt x="327" y="15"/>
                </a:lnTo>
                <a:lnTo>
                  <a:pt x="331" y="11"/>
                </a:lnTo>
                <a:lnTo>
                  <a:pt x="334" y="16"/>
                </a:lnTo>
                <a:lnTo>
                  <a:pt x="334" y="23"/>
                </a:lnTo>
                <a:lnTo>
                  <a:pt x="339" y="25"/>
                </a:lnTo>
                <a:lnTo>
                  <a:pt x="353" y="18"/>
                </a:lnTo>
                <a:lnTo>
                  <a:pt x="367" y="22"/>
                </a:lnTo>
                <a:lnTo>
                  <a:pt x="364" y="30"/>
                </a:lnTo>
                <a:lnTo>
                  <a:pt x="369" y="33"/>
                </a:lnTo>
                <a:lnTo>
                  <a:pt x="362" y="35"/>
                </a:lnTo>
                <a:lnTo>
                  <a:pt x="375" y="35"/>
                </a:lnTo>
                <a:lnTo>
                  <a:pt x="371" y="39"/>
                </a:lnTo>
                <a:lnTo>
                  <a:pt x="411" y="37"/>
                </a:lnTo>
                <a:lnTo>
                  <a:pt x="471" y="59"/>
                </a:lnTo>
                <a:lnTo>
                  <a:pt x="495" y="53"/>
                </a:lnTo>
                <a:lnTo>
                  <a:pt x="527" y="73"/>
                </a:lnTo>
                <a:lnTo>
                  <a:pt x="527" y="388"/>
                </a:lnTo>
                <a:lnTo>
                  <a:pt x="541" y="392"/>
                </a:lnTo>
                <a:lnTo>
                  <a:pt x="554" y="387"/>
                </a:lnTo>
                <a:lnTo>
                  <a:pt x="553" y="395"/>
                </a:lnTo>
                <a:lnTo>
                  <a:pt x="575" y="418"/>
                </a:lnTo>
                <a:lnTo>
                  <a:pt x="577" y="427"/>
                </a:lnTo>
                <a:lnTo>
                  <a:pt x="586" y="420"/>
                </a:lnTo>
                <a:lnTo>
                  <a:pt x="589" y="420"/>
                </a:lnTo>
                <a:lnTo>
                  <a:pt x="591" y="412"/>
                </a:lnTo>
                <a:lnTo>
                  <a:pt x="594" y="410"/>
                </a:lnTo>
                <a:lnTo>
                  <a:pt x="592" y="408"/>
                </a:lnTo>
                <a:lnTo>
                  <a:pt x="605" y="403"/>
                </a:lnTo>
                <a:lnTo>
                  <a:pt x="611" y="409"/>
                </a:lnTo>
                <a:lnTo>
                  <a:pt x="610" y="413"/>
                </a:lnTo>
                <a:lnTo>
                  <a:pt x="612" y="417"/>
                </a:lnTo>
                <a:lnTo>
                  <a:pt x="634" y="439"/>
                </a:lnTo>
                <a:lnTo>
                  <a:pt x="651" y="473"/>
                </a:lnTo>
                <a:lnTo>
                  <a:pt x="649" y="476"/>
                </a:lnTo>
                <a:lnTo>
                  <a:pt x="653" y="477"/>
                </a:lnTo>
                <a:lnTo>
                  <a:pt x="653" y="482"/>
                </a:lnTo>
                <a:lnTo>
                  <a:pt x="656" y="483"/>
                </a:lnTo>
                <a:lnTo>
                  <a:pt x="656" y="488"/>
                </a:lnTo>
                <a:lnTo>
                  <a:pt x="681" y="501"/>
                </a:lnTo>
                <a:lnTo>
                  <a:pt x="682" y="506"/>
                </a:lnTo>
                <a:lnTo>
                  <a:pt x="680" y="510"/>
                </a:lnTo>
                <a:lnTo>
                  <a:pt x="682" y="522"/>
                </a:lnTo>
                <a:lnTo>
                  <a:pt x="677" y="531"/>
                </a:lnTo>
                <a:lnTo>
                  <a:pt x="672" y="535"/>
                </a:lnTo>
                <a:lnTo>
                  <a:pt x="672" y="530"/>
                </a:lnTo>
                <a:lnTo>
                  <a:pt x="670" y="534"/>
                </a:lnTo>
                <a:lnTo>
                  <a:pt x="668" y="528"/>
                </a:lnTo>
                <a:lnTo>
                  <a:pt x="672" y="526"/>
                </a:lnTo>
                <a:lnTo>
                  <a:pt x="676" y="521"/>
                </a:lnTo>
                <a:lnTo>
                  <a:pt x="672" y="526"/>
                </a:lnTo>
                <a:lnTo>
                  <a:pt x="671" y="525"/>
                </a:lnTo>
                <a:lnTo>
                  <a:pt x="667" y="525"/>
                </a:lnTo>
                <a:lnTo>
                  <a:pt x="669" y="522"/>
                </a:lnTo>
                <a:lnTo>
                  <a:pt x="674" y="521"/>
                </a:lnTo>
                <a:lnTo>
                  <a:pt x="670" y="521"/>
                </a:lnTo>
                <a:lnTo>
                  <a:pt x="670" y="511"/>
                </a:lnTo>
                <a:lnTo>
                  <a:pt x="666" y="505"/>
                </a:lnTo>
                <a:lnTo>
                  <a:pt x="668" y="501"/>
                </a:lnTo>
                <a:lnTo>
                  <a:pt x="656" y="507"/>
                </a:lnTo>
                <a:lnTo>
                  <a:pt x="657" y="509"/>
                </a:lnTo>
                <a:lnTo>
                  <a:pt x="656" y="513"/>
                </a:lnTo>
                <a:lnTo>
                  <a:pt x="655" y="516"/>
                </a:lnTo>
                <a:lnTo>
                  <a:pt x="652" y="514"/>
                </a:lnTo>
                <a:lnTo>
                  <a:pt x="651" y="511"/>
                </a:lnTo>
                <a:lnTo>
                  <a:pt x="655" y="505"/>
                </a:lnTo>
                <a:lnTo>
                  <a:pt x="655" y="499"/>
                </a:lnTo>
                <a:lnTo>
                  <a:pt x="657" y="499"/>
                </a:lnTo>
                <a:lnTo>
                  <a:pt x="654" y="495"/>
                </a:lnTo>
                <a:lnTo>
                  <a:pt x="649" y="490"/>
                </a:lnTo>
                <a:lnTo>
                  <a:pt x="649" y="488"/>
                </a:lnTo>
                <a:lnTo>
                  <a:pt x="647" y="487"/>
                </a:lnTo>
                <a:lnTo>
                  <a:pt x="649" y="483"/>
                </a:lnTo>
                <a:lnTo>
                  <a:pt x="643" y="482"/>
                </a:lnTo>
                <a:lnTo>
                  <a:pt x="642" y="476"/>
                </a:lnTo>
                <a:lnTo>
                  <a:pt x="633" y="473"/>
                </a:lnTo>
                <a:lnTo>
                  <a:pt x="639" y="469"/>
                </a:lnTo>
                <a:lnTo>
                  <a:pt x="634" y="469"/>
                </a:lnTo>
                <a:lnTo>
                  <a:pt x="633" y="465"/>
                </a:lnTo>
                <a:lnTo>
                  <a:pt x="636" y="463"/>
                </a:lnTo>
                <a:lnTo>
                  <a:pt x="632" y="463"/>
                </a:lnTo>
                <a:lnTo>
                  <a:pt x="631" y="460"/>
                </a:lnTo>
                <a:lnTo>
                  <a:pt x="640" y="465"/>
                </a:lnTo>
                <a:lnTo>
                  <a:pt x="633" y="458"/>
                </a:lnTo>
                <a:lnTo>
                  <a:pt x="632" y="454"/>
                </a:lnTo>
                <a:lnTo>
                  <a:pt x="638" y="456"/>
                </a:lnTo>
                <a:lnTo>
                  <a:pt x="632" y="454"/>
                </a:lnTo>
                <a:lnTo>
                  <a:pt x="630" y="457"/>
                </a:lnTo>
                <a:lnTo>
                  <a:pt x="628" y="453"/>
                </a:lnTo>
                <a:lnTo>
                  <a:pt x="630" y="448"/>
                </a:lnTo>
                <a:lnTo>
                  <a:pt x="627" y="452"/>
                </a:lnTo>
                <a:lnTo>
                  <a:pt x="625" y="450"/>
                </a:lnTo>
                <a:lnTo>
                  <a:pt x="626" y="441"/>
                </a:lnTo>
                <a:lnTo>
                  <a:pt x="629" y="438"/>
                </a:lnTo>
                <a:lnTo>
                  <a:pt x="626" y="438"/>
                </a:lnTo>
                <a:lnTo>
                  <a:pt x="623" y="446"/>
                </a:lnTo>
                <a:lnTo>
                  <a:pt x="618" y="442"/>
                </a:lnTo>
                <a:lnTo>
                  <a:pt x="615" y="442"/>
                </a:lnTo>
                <a:lnTo>
                  <a:pt x="612" y="434"/>
                </a:lnTo>
                <a:lnTo>
                  <a:pt x="607" y="412"/>
                </a:lnTo>
                <a:lnTo>
                  <a:pt x="605" y="417"/>
                </a:lnTo>
                <a:lnTo>
                  <a:pt x="607" y="422"/>
                </a:lnTo>
                <a:lnTo>
                  <a:pt x="604" y="419"/>
                </a:lnTo>
                <a:lnTo>
                  <a:pt x="610" y="446"/>
                </a:lnTo>
                <a:lnTo>
                  <a:pt x="607" y="445"/>
                </a:lnTo>
                <a:lnTo>
                  <a:pt x="605" y="439"/>
                </a:lnTo>
                <a:lnTo>
                  <a:pt x="599" y="442"/>
                </a:lnTo>
                <a:lnTo>
                  <a:pt x="600" y="437"/>
                </a:lnTo>
                <a:lnTo>
                  <a:pt x="596" y="430"/>
                </a:lnTo>
                <a:lnTo>
                  <a:pt x="600" y="427"/>
                </a:lnTo>
                <a:lnTo>
                  <a:pt x="595" y="424"/>
                </a:lnTo>
                <a:lnTo>
                  <a:pt x="596" y="429"/>
                </a:lnTo>
                <a:lnTo>
                  <a:pt x="594" y="431"/>
                </a:lnTo>
                <a:lnTo>
                  <a:pt x="583" y="423"/>
                </a:lnTo>
                <a:lnTo>
                  <a:pt x="583" y="424"/>
                </a:lnTo>
                <a:lnTo>
                  <a:pt x="581" y="430"/>
                </a:lnTo>
                <a:lnTo>
                  <a:pt x="589" y="429"/>
                </a:lnTo>
                <a:lnTo>
                  <a:pt x="592" y="434"/>
                </a:lnTo>
                <a:lnTo>
                  <a:pt x="590" y="435"/>
                </a:lnTo>
                <a:lnTo>
                  <a:pt x="594" y="434"/>
                </a:lnTo>
                <a:lnTo>
                  <a:pt x="596" y="438"/>
                </a:lnTo>
                <a:lnTo>
                  <a:pt x="596" y="443"/>
                </a:lnTo>
                <a:lnTo>
                  <a:pt x="591" y="441"/>
                </a:lnTo>
                <a:lnTo>
                  <a:pt x="592" y="444"/>
                </a:lnTo>
                <a:lnTo>
                  <a:pt x="588" y="443"/>
                </a:lnTo>
                <a:lnTo>
                  <a:pt x="588" y="446"/>
                </a:lnTo>
                <a:lnTo>
                  <a:pt x="561" y="422"/>
                </a:lnTo>
                <a:lnTo>
                  <a:pt x="563" y="420"/>
                </a:lnTo>
                <a:lnTo>
                  <a:pt x="545" y="411"/>
                </a:lnTo>
                <a:lnTo>
                  <a:pt x="548" y="397"/>
                </a:lnTo>
                <a:lnTo>
                  <a:pt x="550" y="400"/>
                </a:lnTo>
                <a:lnTo>
                  <a:pt x="551" y="409"/>
                </a:lnTo>
                <a:lnTo>
                  <a:pt x="551" y="403"/>
                </a:lnTo>
                <a:lnTo>
                  <a:pt x="556" y="403"/>
                </a:lnTo>
                <a:lnTo>
                  <a:pt x="548" y="396"/>
                </a:lnTo>
                <a:lnTo>
                  <a:pt x="535" y="405"/>
                </a:lnTo>
                <a:lnTo>
                  <a:pt x="522" y="401"/>
                </a:lnTo>
                <a:lnTo>
                  <a:pt x="523" y="397"/>
                </a:lnTo>
                <a:lnTo>
                  <a:pt x="521" y="393"/>
                </a:lnTo>
                <a:lnTo>
                  <a:pt x="516" y="398"/>
                </a:lnTo>
                <a:lnTo>
                  <a:pt x="503" y="394"/>
                </a:lnTo>
                <a:lnTo>
                  <a:pt x="485" y="397"/>
                </a:lnTo>
                <a:lnTo>
                  <a:pt x="471" y="388"/>
                </a:lnTo>
                <a:lnTo>
                  <a:pt x="475" y="377"/>
                </a:lnTo>
                <a:lnTo>
                  <a:pt x="466" y="387"/>
                </a:lnTo>
                <a:lnTo>
                  <a:pt x="458" y="383"/>
                </a:lnTo>
                <a:lnTo>
                  <a:pt x="461" y="378"/>
                </a:lnTo>
                <a:lnTo>
                  <a:pt x="452" y="379"/>
                </a:lnTo>
                <a:lnTo>
                  <a:pt x="455" y="374"/>
                </a:lnTo>
                <a:lnTo>
                  <a:pt x="447" y="377"/>
                </a:lnTo>
                <a:lnTo>
                  <a:pt x="454" y="373"/>
                </a:lnTo>
                <a:lnTo>
                  <a:pt x="445" y="370"/>
                </a:lnTo>
                <a:lnTo>
                  <a:pt x="452" y="365"/>
                </a:lnTo>
                <a:lnTo>
                  <a:pt x="436" y="371"/>
                </a:lnTo>
                <a:lnTo>
                  <a:pt x="434" y="370"/>
                </a:lnTo>
                <a:lnTo>
                  <a:pt x="434" y="363"/>
                </a:lnTo>
                <a:lnTo>
                  <a:pt x="433" y="371"/>
                </a:lnTo>
                <a:lnTo>
                  <a:pt x="431" y="373"/>
                </a:lnTo>
                <a:lnTo>
                  <a:pt x="426" y="370"/>
                </a:lnTo>
                <a:lnTo>
                  <a:pt x="432" y="360"/>
                </a:lnTo>
                <a:lnTo>
                  <a:pt x="426" y="367"/>
                </a:lnTo>
                <a:lnTo>
                  <a:pt x="425" y="367"/>
                </a:lnTo>
                <a:lnTo>
                  <a:pt x="422" y="374"/>
                </a:lnTo>
                <a:lnTo>
                  <a:pt x="418" y="374"/>
                </a:lnTo>
                <a:lnTo>
                  <a:pt x="421" y="374"/>
                </a:lnTo>
                <a:lnTo>
                  <a:pt x="418" y="378"/>
                </a:lnTo>
                <a:lnTo>
                  <a:pt x="424" y="375"/>
                </a:lnTo>
                <a:lnTo>
                  <a:pt x="425" y="380"/>
                </a:lnTo>
                <a:lnTo>
                  <a:pt x="418" y="384"/>
                </a:lnTo>
                <a:lnTo>
                  <a:pt x="426" y="380"/>
                </a:lnTo>
                <a:lnTo>
                  <a:pt x="428" y="384"/>
                </a:lnTo>
                <a:lnTo>
                  <a:pt x="422" y="390"/>
                </a:lnTo>
                <a:lnTo>
                  <a:pt x="426" y="391"/>
                </a:lnTo>
                <a:lnTo>
                  <a:pt x="423" y="392"/>
                </a:lnTo>
                <a:lnTo>
                  <a:pt x="421" y="399"/>
                </a:lnTo>
                <a:lnTo>
                  <a:pt x="412" y="395"/>
                </a:lnTo>
                <a:lnTo>
                  <a:pt x="409" y="401"/>
                </a:lnTo>
                <a:lnTo>
                  <a:pt x="407" y="393"/>
                </a:lnTo>
                <a:lnTo>
                  <a:pt x="405" y="401"/>
                </a:lnTo>
                <a:lnTo>
                  <a:pt x="403" y="398"/>
                </a:lnTo>
                <a:lnTo>
                  <a:pt x="403" y="407"/>
                </a:lnTo>
                <a:lnTo>
                  <a:pt x="399" y="403"/>
                </a:lnTo>
                <a:lnTo>
                  <a:pt x="400" y="405"/>
                </a:lnTo>
                <a:lnTo>
                  <a:pt x="399" y="407"/>
                </a:lnTo>
                <a:lnTo>
                  <a:pt x="394" y="412"/>
                </a:lnTo>
                <a:lnTo>
                  <a:pt x="396" y="405"/>
                </a:lnTo>
                <a:lnTo>
                  <a:pt x="392" y="412"/>
                </a:lnTo>
                <a:lnTo>
                  <a:pt x="391" y="408"/>
                </a:lnTo>
                <a:lnTo>
                  <a:pt x="386" y="418"/>
                </a:lnTo>
                <a:lnTo>
                  <a:pt x="375" y="420"/>
                </a:lnTo>
                <a:lnTo>
                  <a:pt x="371" y="417"/>
                </a:lnTo>
                <a:lnTo>
                  <a:pt x="372" y="414"/>
                </a:lnTo>
                <a:lnTo>
                  <a:pt x="379" y="412"/>
                </a:lnTo>
                <a:lnTo>
                  <a:pt x="385" y="403"/>
                </a:lnTo>
                <a:lnTo>
                  <a:pt x="378" y="407"/>
                </a:lnTo>
                <a:lnTo>
                  <a:pt x="372" y="404"/>
                </a:lnTo>
                <a:lnTo>
                  <a:pt x="380" y="386"/>
                </a:lnTo>
                <a:lnTo>
                  <a:pt x="379" y="376"/>
                </a:lnTo>
                <a:lnTo>
                  <a:pt x="394" y="367"/>
                </a:lnTo>
                <a:lnTo>
                  <a:pt x="413" y="373"/>
                </a:lnTo>
                <a:lnTo>
                  <a:pt x="398" y="363"/>
                </a:lnTo>
                <a:lnTo>
                  <a:pt x="410" y="354"/>
                </a:lnTo>
                <a:lnTo>
                  <a:pt x="403" y="354"/>
                </a:lnTo>
                <a:lnTo>
                  <a:pt x="398" y="361"/>
                </a:lnTo>
                <a:lnTo>
                  <a:pt x="390" y="360"/>
                </a:lnTo>
                <a:lnTo>
                  <a:pt x="375" y="371"/>
                </a:lnTo>
                <a:lnTo>
                  <a:pt x="375" y="376"/>
                </a:lnTo>
                <a:lnTo>
                  <a:pt x="368" y="381"/>
                </a:lnTo>
                <a:lnTo>
                  <a:pt x="365" y="389"/>
                </a:lnTo>
                <a:lnTo>
                  <a:pt x="356" y="388"/>
                </a:lnTo>
                <a:lnTo>
                  <a:pt x="363" y="394"/>
                </a:lnTo>
                <a:lnTo>
                  <a:pt x="361" y="399"/>
                </a:lnTo>
                <a:lnTo>
                  <a:pt x="353" y="401"/>
                </a:lnTo>
                <a:lnTo>
                  <a:pt x="357" y="402"/>
                </a:lnTo>
                <a:lnTo>
                  <a:pt x="356" y="405"/>
                </a:lnTo>
                <a:lnTo>
                  <a:pt x="352" y="407"/>
                </a:lnTo>
                <a:lnTo>
                  <a:pt x="350" y="404"/>
                </a:lnTo>
                <a:lnTo>
                  <a:pt x="341" y="415"/>
                </a:lnTo>
                <a:lnTo>
                  <a:pt x="339" y="421"/>
                </a:lnTo>
                <a:lnTo>
                  <a:pt x="340" y="424"/>
                </a:lnTo>
                <a:lnTo>
                  <a:pt x="350" y="425"/>
                </a:lnTo>
                <a:lnTo>
                  <a:pt x="353" y="429"/>
                </a:lnTo>
                <a:lnTo>
                  <a:pt x="350" y="433"/>
                </a:lnTo>
                <a:lnTo>
                  <a:pt x="341" y="439"/>
                </a:lnTo>
                <a:lnTo>
                  <a:pt x="342" y="442"/>
                </a:lnTo>
                <a:lnTo>
                  <a:pt x="337" y="445"/>
                </a:lnTo>
                <a:lnTo>
                  <a:pt x="341" y="444"/>
                </a:lnTo>
                <a:lnTo>
                  <a:pt x="339" y="448"/>
                </a:lnTo>
                <a:lnTo>
                  <a:pt x="328" y="452"/>
                </a:lnTo>
                <a:lnTo>
                  <a:pt x="324" y="459"/>
                </a:lnTo>
                <a:lnTo>
                  <a:pt x="320" y="457"/>
                </a:lnTo>
                <a:lnTo>
                  <a:pt x="318" y="464"/>
                </a:lnTo>
                <a:lnTo>
                  <a:pt x="307" y="469"/>
                </a:lnTo>
                <a:lnTo>
                  <a:pt x="310" y="473"/>
                </a:lnTo>
                <a:lnTo>
                  <a:pt x="306" y="479"/>
                </a:lnTo>
                <a:lnTo>
                  <a:pt x="301" y="479"/>
                </a:lnTo>
                <a:lnTo>
                  <a:pt x="297" y="484"/>
                </a:lnTo>
                <a:lnTo>
                  <a:pt x="294" y="482"/>
                </a:lnTo>
                <a:lnTo>
                  <a:pt x="292" y="486"/>
                </a:lnTo>
                <a:lnTo>
                  <a:pt x="293" y="488"/>
                </a:lnTo>
                <a:lnTo>
                  <a:pt x="289" y="487"/>
                </a:lnTo>
                <a:lnTo>
                  <a:pt x="284" y="490"/>
                </a:lnTo>
                <a:lnTo>
                  <a:pt x="288" y="492"/>
                </a:lnTo>
                <a:lnTo>
                  <a:pt x="280" y="492"/>
                </a:lnTo>
                <a:lnTo>
                  <a:pt x="277" y="497"/>
                </a:lnTo>
                <a:lnTo>
                  <a:pt x="284" y="498"/>
                </a:lnTo>
                <a:lnTo>
                  <a:pt x="278" y="504"/>
                </a:lnTo>
                <a:lnTo>
                  <a:pt x="277" y="501"/>
                </a:lnTo>
                <a:lnTo>
                  <a:pt x="279" y="499"/>
                </a:lnTo>
                <a:lnTo>
                  <a:pt x="277" y="499"/>
                </a:lnTo>
                <a:lnTo>
                  <a:pt x="276" y="505"/>
                </a:lnTo>
                <a:lnTo>
                  <a:pt x="266" y="507"/>
                </a:lnTo>
                <a:lnTo>
                  <a:pt x="262" y="514"/>
                </a:lnTo>
                <a:lnTo>
                  <a:pt x="263" y="509"/>
                </a:lnTo>
                <a:lnTo>
                  <a:pt x="259" y="507"/>
                </a:lnTo>
                <a:lnTo>
                  <a:pt x="250" y="517"/>
                </a:lnTo>
                <a:lnTo>
                  <a:pt x="248" y="515"/>
                </a:lnTo>
                <a:lnTo>
                  <a:pt x="240" y="520"/>
                </a:lnTo>
                <a:lnTo>
                  <a:pt x="236" y="520"/>
                </a:lnTo>
                <a:lnTo>
                  <a:pt x="236" y="517"/>
                </a:lnTo>
                <a:lnTo>
                  <a:pt x="241" y="515"/>
                </a:lnTo>
                <a:lnTo>
                  <a:pt x="235" y="513"/>
                </a:lnTo>
                <a:lnTo>
                  <a:pt x="228" y="523"/>
                </a:lnTo>
                <a:lnTo>
                  <a:pt x="229" y="526"/>
                </a:lnTo>
                <a:lnTo>
                  <a:pt x="223" y="528"/>
                </a:lnTo>
                <a:lnTo>
                  <a:pt x="220" y="521"/>
                </a:lnTo>
                <a:lnTo>
                  <a:pt x="221" y="530"/>
                </a:lnTo>
                <a:lnTo>
                  <a:pt x="217" y="530"/>
                </a:lnTo>
                <a:lnTo>
                  <a:pt x="212" y="525"/>
                </a:lnTo>
                <a:lnTo>
                  <a:pt x="214" y="530"/>
                </a:lnTo>
                <a:lnTo>
                  <a:pt x="210" y="533"/>
                </a:lnTo>
                <a:lnTo>
                  <a:pt x="210" y="526"/>
                </a:lnTo>
                <a:lnTo>
                  <a:pt x="221" y="520"/>
                </a:lnTo>
                <a:lnTo>
                  <a:pt x="225" y="512"/>
                </a:lnTo>
                <a:lnTo>
                  <a:pt x="232" y="506"/>
                </a:lnTo>
                <a:lnTo>
                  <a:pt x="242" y="505"/>
                </a:lnTo>
                <a:lnTo>
                  <a:pt x="248" y="511"/>
                </a:lnTo>
                <a:lnTo>
                  <a:pt x="246" y="507"/>
                </a:lnTo>
                <a:lnTo>
                  <a:pt x="254" y="510"/>
                </a:lnTo>
                <a:lnTo>
                  <a:pt x="249" y="504"/>
                </a:lnTo>
                <a:lnTo>
                  <a:pt x="253" y="496"/>
                </a:lnTo>
                <a:lnTo>
                  <a:pt x="271" y="483"/>
                </a:lnTo>
                <a:lnTo>
                  <a:pt x="277" y="484"/>
                </a:lnTo>
                <a:lnTo>
                  <a:pt x="277" y="477"/>
                </a:lnTo>
                <a:lnTo>
                  <a:pt x="284" y="469"/>
                </a:lnTo>
                <a:lnTo>
                  <a:pt x="289" y="464"/>
                </a:lnTo>
                <a:lnTo>
                  <a:pt x="295" y="465"/>
                </a:lnTo>
                <a:lnTo>
                  <a:pt x="290" y="461"/>
                </a:lnTo>
                <a:lnTo>
                  <a:pt x="291" y="450"/>
                </a:lnTo>
                <a:lnTo>
                  <a:pt x="298" y="448"/>
                </a:lnTo>
                <a:lnTo>
                  <a:pt x="292" y="445"/>
                </a:lnTo>
                <a:lnTo>
                  <a:pt x="292" y="441"/>
                </a:lnTo>
                <a:lnTo>
                  <a:pt x="303" y="420"/>
                </a:lnTo>
                <a:lnTo>
                  <a:pt x="299" y="428"/>
                </a:lnTo>
                <a:lnTo>
                  <a:pt x="281" y="434"/>
                </a:lnTo>
                <a:lnTo>
                  <a:pt x="278" y="430"/>
                </a:lnTo>
                <a:lnTo>
                  <a:pt x="279" y="424"/>
                </a:lnTo>
                <a:lnTo>
                  <a:pt x="286" y="427"/>
                </a:lnTo>
                <a:lnTo>
                  <a:pt x="278" y="420"/>
                </a:lnTo>
                <a:lnTo>
                  <a:pt x="279" y="423"/>
                </a:lnTo>
                <a:lnTo>
                  <a:pt x="276" y="428"/>
                </a:lnTo>
                <a:lnTo>
                  <a:pt x="274" y="426"/>
                </a:lnTo>
                <a:lnTo>
                  <a:pt x="275" y="431"/>
                </a:lnTo>
                <a:lnTo>
                  <a:pt x="273" y="431"/>
                </a:lnTo>
                <a:lnTo>
                  <a:pt x="276" y="438"/>
                </a:lnTo>
                <a:lnTo>
                  <a:pt x="274" y="441"/>
                </a:lnTo>
                <a:lnTo>
                  <a:pt x="271" y="440"/>
                </a:lnTo>
                <a:lnTo>
                  <a:pt x="263" y="426"/>
                </a:lnTo>
                <a:lnTo>
                  <a:pt x="259" y="431"/>
                </a:lnTo>
                <a:lnTo>
                  <a:pt x="253" y="423"/>
                </a:lnTo>
                <a:lnTo>
                  <a:pt x="234" y="435"/>
                </a:lnTo>
                <a:lnTo>
                  <a:pt x="227" y="434"/>
                </a:lnTo>
                <a:lnTo>
                  <a:pt x="234" y="431"/>
                </a:lnTo>
                <a:lnTo>
                  <a:pt x="232" y="424"/>
                </a:lnTo>
                <a:lnTo>
                  <a:pt x="235" y="422"/>
                </a:lnTo>
                <a:lnTo>
                  <a:pt x="229" y="420"/>
                </a:lnTo>
                <a:lnTo>
                  <a:pt x="229" y="414"/>
                </a:lnTo>
                <a:lnTo>
                  <a:pt x="234" y="411"/>
                </a:lnTo>
                <a:lnTo>
                  <a:pt x="226" y="395"/>
                </a:lnTo>
                <a:lnTo>
                  <a:pt x="227" y="390"/>
                </a:lnTo>
                <a:lnTo>
                  <a:pt x="224" y="392"/>
                </a:lnTo>
                <a:lnTo>
                  <a:pt x="226" y="380"/>
                </a:lnTo>
                <a:lnTo>
                  <a:pt x="231" y="377"/>
                </a:lnTo>
                <a:lnTo>
                  <a:pt x="225" y="380"/>
                </a:lnTo>
                <a:lnTo>
                  <a:pt x="221" y="388"/>
                </a:lnTo>
                <a:lnTo>
                  <a:pt x="222" y="397"/>
                </a:lnTo>
                <a:lnTo>
                  <a:pt x="206" y="403"/>
                </a:lnTo>
                <a:lnTo>
                  <a:pt x="199" y="401"/>
                </a:lnTo>
                <a:lnTo>
                  <a:pt x="198" y="399"/>
                </a:lnTo>
                <a:lnTo>
                  <a:pt x="200" y="397"/>
                </a:lnTo>
                <a:lnTo>
                  <a:pt x="185" y="384"/>
                </a:lnTo>
                <a:lnTo>
                  <a:pt x="187" y="381"/>
                </a:lnTo>
                <a:lnTo>
                  <a:pt x="181" y="382"/>
                </a:lnTo>
                <a:lnTo>
                  <a:pt x="190" y="371"/>
                </a:lnTo>
                <a:lnTo>
                  <a:pt x="191" y="371"/>
                </a:lnTo>
                <a:lnTo>
                  <a:pt x="197" y="374"/>
                </a:lnTo>
                <a:lnTo>
                  <a:pt x="195" y="381"/>
                </a:lnTo>
                <a:lnTo>
                  <a:pt x="201" y="374"/>
                </a:lnTo>
                <a:lnTo>
                  <a:pt x="204" y="381"/>
                </a:lnTo>
                <a:lnTo>
                  <a:pt x="209" y="377"/>
                </a:lnTo>
                <a:lnTo>
                  <a:pt x="202" y="373"/>
                </a:lnTo>
                <a:lnTo>
                  <a:pt x="207" y="371"/>
                </a:lnTo>
                <a:lnTo>
                  <a:pt x="205" y="369"/>
                </a:lnTo>
                <a:lnTo>
                  <a:pt x="200" y="372"/>
                </a:lnTo>
                <a:lnTo>
                  <a:pt x="192" y="370"/>
                </a:lnTo>
                <a:close/>
                <a:moveTo>
                  <a:pt x="103" y="295"/>
                </a:moveTo>
                <a:lnTo>
                  <a:pt x="91" y="296"/>
                </a:lnTo>
                <a:lnTo>
                  <a:pt x="90" y="292"/>
                </a:lnTo>
                <a:lnTo>
                  <a:pt x="91" y="283"/>
                </a:lnTo>
                <a:lnTo>
                  <a:pt x="94" y="289"/>
                </a:lnTo>
                <a:lnTo>
                  <a:pt x="111" y="286"/>
                </a:lnTo>
                <a:lnTo>
                  <a:pt x="122" y="297"/>
                </a:lnTo>
                <a:lnTo>
                  <a:pt x="134" y="299"/>
                </a:lnTo>
                <a:lnTo>
                  <a:pt x="132" y="303"/>
                </a:lnTo>
                <a:lnTo>
                  <a:pt x="125" y="302"/>
                </a:lnTo>
                <a:lnTo>
                  <a:pt x="121" y="310"/>
                </a:lnTo>
                <a:lnTo>
                  <a:pt x="118" y="304"/>
                </a:lnTo>
                <a:lnTo>
                  <a:pt x="109" y="298"/>
                </a:lnTo>
                <a:lnTo>
                  <a:pt x="103" y="295"/>
                </a:lnTo>
                <a:close/>
                <a:moveTo>
                  <a:pt x="84" y="388"/>
                </a:moveTo>
                <a:lnTo>
                  <a:pt x="78" y="388"/>
                </a:lnTo>
                <a:lnTo>
                  <a:pt x="73" y="383"/>
                </a:lnTo>
                <a:lnTo>
                  <a:pt x="75" y="380"/>
                </a:lnTo>
                <a:lnTo>
                  <a:pt x="84" y="388"/>
                </a:lnTo>
                <a:close/>
                <a:moveTo>
                  <a:pt x="171" y="385"/>
                </a:moveTo>
                <a:lnTo>
                  <a:pt x="177" y="388"/>
                </a:lnTo>
                <a:lnTo>
                  <a:pt x="179" y="397"/>
                </a:lnTo>
                <a:lnTo>
                  <a:pt x="170" y="401"/>
                </a:lnTo>
                <a:lnTo>
                  <a:pt x="171" y="404"/>
                </a:lnTo>
                <a:lnTo>
                  <a:pt x="152" y="392"/>
                </a:lnTo>
                <a:lnTo>
                  <a:pt x="171" y="385"/>
                </a:lnTo>
                <a:close/>
                <a:moveTo>
                  <a:pt x="618" y="465"/>
                </a:moveTo>
                <a:lnTo>
                  <a:pt x="613" y="441"/>
                </a:lnTo>
                <a:lnTo>
                  <a:pt x="616" y="448"/>
                </a:lnTo>
                <a:lnTo>
                  <a:pt x="623" y="448"/>
                </a:lnTo>
                <a:lnTo>
                  <a:pt x="627" y="457"/>
                </a:lnTo>
                <a:lnTo>
                  <a:pt x="626" y="460"/>
                </a:lnTo>
                <a:lnTo>
                  <a:pt x="622" y="450"/>
                </a:lnTo>
                <a:lnTo>
                  <a:pt x="622" y="455"/>
                </a:lnTo>
                <a:lnTo>
                  <a:pt x="627" y="465"/>
                </a:lnTo>
                <a:lnTo>
                  <a:pt x="625" y="466"/>
                </a:lnTo>
                <a:lnTo>
                  <a:pt x="627" y="469"/>
                </a:lnTo>
                <a:lnTo>
                  <a:pt x="623" y="468"/>
                </a:lnTo>
                <a:lnTo>
                  <a:pt x="625" y="471"/>
                </a:lnTo>
                <a:lnTo>
                  <a:pt x="619" y="477"/>
                </a:lnTo>
                <a:lnTo>
                  <a:pt x="617" y="472"/>
                </a:lnTo>
                <a:lnTo>
                  <a:pt x="621" y="469"/>
                </a:lnTo>
                <a:lnTo>
                  <a:pt x="618" y="465"/>
                </a:lnTo>
                <a:lnTo>
                  <a:pt x="621" y="464"/>
                </a:lnTo>
                <a:lnTo>
                  <a:pt x="618" y="465"/>
                </a:lnTo>
                <a:close/>
                <a:moveTo>
                  <a:pt x="618" y="443"/>
                </a:moveTo>
                <a:lnTo>
                  <a:pt x="621" y="445"/>
                </a:lnTo>
                <a:lnTo>
                  <a:pt x="622" y="446"/>
                </a:lnTo>
                <a:lnTo>
                  <a:pt x="617" y="445"/>
                </a:lnTo>
                <a:lnTo>
                  <a:pt x="618" y="443"/>
                </a:lnTo>
                <a:close/>
                <a:moveTo>
                  <a:pt x="595" y="458"/>
                </a:moveTo>
                <a:lnTo>
                  <a:pt x="592" y="457"/>
                </a:lnTo>
                <a:lnTo>
                  <a:pt x="592" y="452"/>
                </a:lnTo>
                <a:lnTo>
                  <a:pt x="597" y="456"/>
                </a:lnTo>
                <a:lnTo>
                  <a:pt x="591" y="449"/>
                </a:lnTo>
                <a:lnTo>
                  <a:pt x="592" y="446"/>
                </a:lnTo>
                <a:lnTo>
                  <a:pt x="595" y="449"/>
                </a:lnTo>
                <a:lnTo>
                  <a:pt x="600" y="445"/>
                </a:lnTo>
                <a:lnTo>
                  <a:pt x="604" y="448"/>
                </a:lnTo>
                <a:lnTo>
                  <a:pt x="602" y="452"/>
                </a:lnTo>
                <a:lnTo>
                  <a:pt x="606" y="448"/>
                </a:lnTo>
                <a:lnTo>
                  <a:pt x="613" y="451"/>
                </a:lnTo>
                <a:lnTo>
                  <a:pt x="612" y="455"/>
                </a:lnTo>
                <a:lnTo>
                  <a:pt x="608" y="453"/>
                </a:lnTo>
                <a:lnTo>
                  <a:pt x="612" y="457"/>
                </a:lnTo>
                <a:lnTo>
                  <a:pt x="610" y="458"/>
                </a:lnTo>
                <a:lnTo>
                  <a:pt x="599" y="452"/>
                </a:lnTo>
                <a:lnTo>
                  <a:pt x="607" y="459"/>
                </a:lnTo>
                <a:lnTo>
                  <a:pt x="613" y="458"/>
                </a:lnTo>
                <a:lnTo>
                  <a:pt x="614" y="466"/>
                </a:lnTo>
                <a:lnTo>
                  <a:pt x="600" y="458"/>
                </a:lnTo>
                <a:lnTo>
                  <a:pt x="604" y="466"/>
                </a:lnTo>
                <a:lnTo>
                  <a:pt x="600" y="468"/>
                </a:lnTo>
                <a:lnTo>
                  <a:pt x="595" y="458"/>
                </a:lnTo>
                <a:close/>
                <a:moveTo>
                  <a:pt x="610" y="488"/>
                </a:moveTo>
                <a:lnTo>
                  <a:pt x="610" y="483"/>
                </a:lnTo>
                <a:lnTo>
                  <a:pt x="606" y="483"/>
                </a:lnTo>
                <a:lnTo>
                  <a:pt x="607" y="472"/>
                </a:lnTo>
                <a:lnTo>
                  <a:pt x="602" y="469"/>
                </a:lnTo>
                <a:lnTo>
                  <a:pt x="605" y="469"/>
                </a:lnTo>
                <a:lnTo>
                  <a:pt x="605" y="464"/>
                </a:lnTo>
                <a:lnTo>
                  <a:pt x="613" y="469"/>
                </a:lnTo>
                <a:lnTo>
                  <a:pt x="617" y="485"/>
                </a:lnTo>
                <a:lnTo>
                  <a:pt x="617" y="499"/>
                </a:lnTo>
                <a:lnTo>
                  <a:pt x="611" y="490"/>
                </a:lnTo>
                <a:lnTo>
                  <a:pt x="614" y="486"/>
                </a:lnTo>
                <a:lnTo>
                  <a:pt x="610" y="488"/>
                </a:lnTo>
                <a:close/>
                <a:moveTo>
                  <a:pt x="639" y="479"/>
                </a:moveTo>
                <a:lnTo>
                  <a:pt x="641" y="488"/>
                </a:lnTo>
                <a:lnTo>
                  <a:pt x="635" y="482"/>
                </a:lnTo>
                <a:lnTo>
                  <a:pt x="638" y="490"/>
                </a:lnTo>
                <a:lnTo>
                  <a:pt x="632" y="492"/>
                </a:lnTo>
                <a:lnTo>
                  <a:pt x="630" y="483"/>
                </a:lnTo>
                <a:lnTo>
                  <a:pt x="627" y="481"/>
                </a:lnTo>
                <a:lnTo>
                  <a:pt x="629" y="481"/>
                </a:lnTo>
                <a:lnTo>
                  <a:pt x="625" y="477"/>
                </a:lnTo>
                <a:lnTo>
                  <a:pt x="639" y="479"/>
                </a:lnTo>
                <a:close/>
                <a:moveTo>
                  <a:pt x="622" y="496"/>
                </a:moveTo>
                <a:lnTo>
                  <a:pt x="622" y="493"/>
                </a:lnTo>
                <a:lnTo>
                  <a:pt x="625" y="494"/>
                </a:lnTo>
                <a:lnTo>
                  <a:pt x="625" y="490"/>
                </a:lnTo>
                <a:lnTo>
                  <a:pt x="621" y="490"/>
                </a:lnTo>
                <a:lnTo>
                  <a:pt x="620" y="482"/>
                </a:lnTo>
                <a:lnTo>
                  <a:pt x="626" y="482"/>
                </a:lnTo>
                <a:lnTo>
                  <a:pt x="626" y="487"/>
                </a:lnTo>
                <a:lnTo>
                  <a:pt x="630" y="484"/>
                </a:lnTo>
                <a:lnTo>
                  <a:pt x="629" y="490"/>
                </a:lnTo>
                <a:lnTo>
                  <a:pt x="627" y="488"/>
                </a:lnTo>
                <a:lnTo>
                  <a:pt x="626" y="502"/>
                </a:lnTo>
                <a:lnTo>
                  <a:pt x="625" y="496"/>
                </a:lnTo>
                <a:lnTo>
                  <a:pt x="624" y="504"/>
                </a:lnTo>
                <a:lnTo>
                  <a:pt x="622" y="496"/>
                </a:lnTo>
                <a:close/>
                <a:moveTo>
                  <a:pt x="642" y="484"/>
                </a:moveTo>
                <a:lnTo>
                  <a:pt x="647" y="489"/>
                </a:lnTo>
                <a:lnTo>
                  <a:pt x="641" y="491"/>
                </a:lnTo>
                <a:lnTo>
                  <a:pt x="642" y="484"/>
                </a:lnTo>
                <a:close/>
                <a:moveTo>
                  <a:pt x="651" y="499"/>
                </a:moveTo>
                <a:lnTo>
                  <a:pt x="649" y="497"/>
                </a:lnTo>
                <a:lnTo>
                  <a:pt x="649" y="496"/>
                </a:lnTo>
                <a:lnTo>
                  <a:pt x="649" y="491"/>
                </a:lnTo>
                <a:lnTo>
                  <a:pt x="654" y="495"/>
                </a:lnTo>
                <a:lnTo>
                  <a:pt x="653" y="501"/>
                </a:lnTo>
                <a:lnTo>
                  <a:pt x="651" y="499"/>
                </a:lnTo>
                <a:close/>
                <a:moveTo>
                  <a:pt x="642" y="498"/>
                </a:moveTo>
                <a:lnTo>
                  <a:pt x="640" y="493"/>
                </a:lnTo>
                <a:lnTo>
                  <a:pt x="645" y="492"/>
                </a:lnTo>
                <a:lnTo>
                  <a:pt x="645" y="496"/>
                </a:lnTo>
                <a:lnTo>
                  <a:pt x="642" y="498"/>
                </a:lnTo>
                <a:close/>
                <a:moveTo>
                  <a:pt x="648" y="498"/>
                </a:moveTo>
                <a:lnTo>
                  <a:pt x="652" y="501"/>
                </a:lnTo>
                <a:lnTo>
                  <a:pt x="652" y="505"/>
                </a:lnTo>
                <a:lnTo>
                  <a:pt x="649" y="506"/>
                </a:lnTo>
                <a:lnTo>
                  <a:pt x="644" y="498"/>
                </a:lnTo>
                <a:lnTo>
                  <a:pt x="648" y="495"/>
                </a:lnTo>
                <a:lnTo>
                  <a:pt x="648" y="498"/>
                </a:lnTo>
                <a:close/>
                <a:moveTo>
                  <a:pt x="640" y="520"/>
                </a:moveTo>
                <a:lnTo>
                  <a:pt x="638" y="517"/>
                </a:lnTo>
                <a:lnTo>
                  <a:pt x="641" y="513"/>
                </a:lnTo>
                <a:lnTo>
                  <a:pt x="634" y="513"/>
                </a:lnTo>
                <a:lnTo>
                  <a:pt x="638" y="509"/>
                </a:lnTo>
                <a:lnTo>
                  <a:pt x="636" y="500"/>
                </a:lnTo>
                <a:lnTo>
                  <a:pt x="631" y="497"/>
                </a:lnTo>
                <a:lnTo>
                  <a:pt x="637" y="495"/>
                </a:lnTo>
                <a:lnTo>
                  <a:pt x="639" y="502"/>
                </a:lnTo>
                <a:lnTo>
                  <a:pt x="645" y="506"/>
                </a:lnTo>
                <a:lnTo>
                  <a:pt x="652" y="517"/>
                </a:lnTo>
                <a:lnTo>
                  <a:pt x="646" y="514"/>
                </a:lnTo>
                <a:lnTo>
                  <a:pt x="653" y="522"/>
                </a:lnTo>
                <a:lnTo>
                  <a:pt x="651" y="524"/>
                </a:lnTo>
                <a:lnTo>
                  <a:pt x="654" y="522"/>
                </a:lnTo>
                <a:lnTo>
                  <a:pt x="651" y="529"/>
                </a:lnTo>
                <a:lnTo>
                  <a:pt x="655" y="528"/>
                </a:lnTo>
                <a:lnTo>
                  <a:pt x="654" y="536"/>
                </a:lnTo>
                <a:lnTo>
                  <a:pt x="646" y="530"/>
                </a:lnTo>
                <a:lnTo>
                  <a:pt x="645" y="522"/>
                </a:lnTo>
                <a:lnTo>
                  <a:pt x="645" y="525"/>
                </a:lnTo>
                <a:lnTo>
                  <a:pt x="637" y="522"/>
                </a:lnTo>
                <a:lnTo>
                  <a:pt x="640" y="520"/>
                </a:lnTo>
                <a:close/>
                <a:moveTo>
                  <a:pt x="636" y="501"/>
                </a:moveTo>
                <a:lnTo>
                  <a:pt x="635" y="503"/>
                </a:lnTo>
                <a:lnTo>
                  <a:pt x="629" y="506"/>
                </a:lnTo>
                <a:lnTo>
                  <a:pt x="632" y="501"/>
                </a:lnTo>
                <a:lnTo>
                  <a:pt x="636" y="501"/>
                </a:lnTo>
                <a:close/>
                <a:moveTo>
                  <a:pt x="663" y="522"/>
                </a:moveTo>
                <a:lnTo>
                  <a:pt x="664" y="518"/>
                </a:lnTo>
                <a:lnTo>
                  <a:pt x="663" y="513"/>
                </a:lnTo>
                <a:lnTo>
                  <a:pt x="664" y="518"/>
                </a:lnTo>
                <a:lnTo>
                  <a:pt x="663" y="519"/>
                </a:lnTo>
                <a:lnTo>
                  <a:pt x="661" y="521"/>
                </a:lnTo>
                <a:lnTo>
                  <a:pt x="661" y="516"/>
                </a:lnTo>
                <a:lnTo>
                  <a:pt x="661" y="521"/>
                </a:lnTo>
                <a:lnTo>
                  <a:pt x="657" y="517"/>
                </a:lnTo>
                <a:lnTo>
                  <a:pt x="659" y="508"/>
                </a:lnTo>
                <a:lnTo>
                  <a:pt x="664" y="505"/>
                </a:lnTo>
                <a:lnTo>
                  <a:pt x="669" y="513"/>
                </a:lnTo>
                <a:lnTo>
                  <a:pt x="668" y="519"/>
                </a:lnTo>
                <a:lnTo>
                  <a:pt x="666" y="524"/>
                </a:lnTo>
                <a:lnTo>
                  <a:pt x="664" y="523"/>
                </a:lnTo>
                <a:lnTo>
                  <a:pt x="665" y="519"/>
                </a:lnTo>
                <a:lnTo>
                  <a:pt x="663" y="522"/>
                </a:lnTo>
                <a:close/>
                <a:moveTo>
                  <a:pt x="4973" y="583"/>
                </a:moveTo>
                <a:lnTo>
                  <a:pt x="4967" y="579"/>
                </a:lnTo>
                <a:lnTo>
                  <a:pt x="4969" y="577"/>
                </a:lnTo>
                <a:lnTo>
                  <a:pt x="4976" y="577"/>
                </a:lnTo>
                <a:lnTo>
                  <a:pt x="4980" y="580"/>
                </a:lnTo>
                <a:lnTo>
                  <a:pt x="4973" y="583"/>
                </a:lnTo>
                <a:close/>
                <a:moveTo>
                  <a:pt x="4983" y="592"/>
                </a:moveTo>
                <a:lnTo>
                  <a:pt x="4979" y="591"/>
                </a:lnTo>
                <a:lnTo>
                  <a:pt x="4985" y="588"/>
                </a:lnTo>
                <a:lnTo>
                  <a:pt x="4983" y="59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5" name="Freeform 72"/>
          <p:cNvSpPr>
            <a:spLocks noChangeAspect="1" noEditPoints="1"/>
          </p:cNvSpPr>
          <p:nvPr/>
        </p:nvSpPr>
        <p:spPr bwMode="auto">
          <a:xfrm>
            <a:off x="2922588" y="1341438"/>
            <a:ext cx="1004887" cy="1246187"/>
          </a:xfrm>
          <a:custGeom>
            <a:avLst/>
            <a:gdLst>
              <a:gd name="T0" fmla="*/ 2147483647 w 862"/>
              <a:gd name="T1" fmla="*/ 2147483647 h 1277"/>
              <a:gd name="T2" fmla="*/ 2147483647 w 862"/>
              <a:gd name="T3" fmla="*/ 2147483647 h 1277"/>
              <a:gd name="T4" fmla="*/ 2147483647 w 862"/>
              <a:gd name="T5" fmla="*/ 2147483647 h 1277"/>
              <a:gd name="T6" fmla="*/ 2147483647 w 862"/>
              <a:gd name="T7" fmla="*/ 2147483647 h 1277"/>
              <a:gd name="T8" fmla="*/ 2147483647 w 862"/>
              <a:gd name="T9" fmla="*/ 2147483647 h 1277"/>
              <a:gd name="T10" fmla="*/ 2147483647 w 862"/>
              <a:gd name="T11" fmla="*/ 2147483647 h 1277"/>
              <a:gd name="T12" fmla="*/ 2147483647 w 862"/>
              <a:gd name="T13" fmla="*/ 2147483647 h 1277"/>
              <a:gd name="T14" fmla="*/ 2147483647 w 862"/>
              <a:gd name="T15" fmla="*/ 2147483647 h 1277"/>
              <a:gd name="T16" fmla="*/ 2147483647 w 862"/>
              <a:gd name="T17" fmla="*/ 2147483647 h 1277"/>
              <a:gd name="T18" fmla="*/ 2147483647 w 862"/>
              <a:gd name="T19" fmla="*/ 2147483647 h 1277"/>
              <a:gd name="T20" fmla="*/ 2147483647 w 862"/>
              <a:gd name="T21" fmla="*/ 2147483647 h 1277"/>
              <a:gd name="T22" fmla="*/ 2147483647 w 862"/>
              <a:gd name="T23" fmla="*/ 2147483647 h 1277"/>
              <a:gd name="T24" fmla="*/ 2147483647 w 862"/>
              <a:gd name="T25" fmla="*/ 2147483647 h 1277"/>
              <a:gd name="T26" fmla="*/ 2147483647 w 862"/>
              <a:gd name="T27" fmla="*/ 2147483647 h 1277"/>
              <a:gd name="T28" fmla="*/ 2147483647 w 862"/>
              <a:gd name="T29" fmla="*/ 2147483647 h 1277"/>
              <a:gd name="T30" fmla="*/ 2147483647 w 862"/>
              <a:gd name="T31" fmla="*/ 2147483647 h 1277"/>
              <a:gd name="T32" fmla="*/ 2147483647 w 862"/>
              <a:gd name="T33" fmla="*/ 2147483647 h 1277"/>
              <a:gd name="T34" fmla="*/ 2147483647 w 862"/>
              <a:gd name="T35" fmla="*/ 2147483647 h 1277"/>
              <a:gd name="T36" fmla="*/ 2147483647 w 862"/>
              <a:gd name="T37" fmla="*/ 2147483647 h 1277"/>
              <a:gd name="T38" fmla="*/ 2147483647 w 862"/>
              <a:gd name="T39" fmla="*/ 2147483647 h 1277"/>
              <a:gd name="T40" fmla="*/ 2147483647 w 862"/>
              <a:gd name="T41" fmla="*/ 2147483647 h 1277"/>
              <a:gd name="T42" fmla="*/ 2147483647 w 862"/>
              <a:gd name="T43" fmla="*/ 2147483647 h 1277"/>
              <a:gd name="T44" fmla="*/ 2147483647 w 862"/>
              <a:gd name="T45" fmla="*/ 2147483647 h 1277"/>
              <a:gd name="T46" fmla="*/ 2147483647 w 862"/>
              <a:gd name="T47" fmla="*/ 2147483647 h 1277"/>
              <a:gd name="T48" fmla="*/ 2147483647 w 862"/>
              <a:gd name="T49" fmla="*/ 2147483647 h 1277"/>
              <a:gd name="T50" fmla="*/ 2147483647 w 862"/>
              <a:gd name="T51" fmla="*/ 2147483647 h 1277"/>
              <a:gd name="T52" fmla="*/ 2147483647 w 862"/>
              <a:gd name="T53" fmla="*/ 2147483647 h 1277"/>
              <a:gd name="T54" fmla="*/ 2147483647 w 862"/>
              <a:gd name="T55" fmla="*/ 2147483647 h 1277"/>
              <a:gd name="T56" fmla="*/ 2147483647 w 862"/>
              <a:gd name="T57" fmla="*/ 2147483647 h 1277"/>
              <a:gd name="T58" fmla="*/ 2147483647 w 862"/>
              <a:gd name="T59" fmla="*/ 2147483647 h 1277"/>
              <a:gd name="T60" fmla="*/ 2147483647 w 862"/>
              <a:gd name="T61" fmla="*/ 2147483647 h 1277"/>
              <a:gd name="T62" fmla="*/ 2147483647 w 862"/>
              <a:gd name="T63" fmla="*/ 2147483647 h 1277"/>
              <a:gd name="T64" fmla="*/ 2147483647 w 862"/>
              <a:gd name="T65" fmla="*/ 2147483647 h 1277"/>
              <a:gd name="T66" fmla="*/ 2147483647 w 862"/>
              <a:gd name="T67" fmla="*/ 2147483647 h 1277"/>
              <a:gd name="T68" fmla="*/ 2147483647 w 862"/>
              <a:gd name="T69" fmla="*/ 2147483647 h 1277"/>
              <a:gd name="T70" fmla="*/ 2147483647 w 862"/>
              <a:gd name="T71" fmla="*/ 2147483647 h 1277"/>
              <a:gd name="T72" fmla="*/ 2147483647 w 862"/>
              <a:gd name="T73" fmla="*/ 2147483647 h 1277"/>
              <a:gd name="T74" fmla="*/ 2147483647 w 862"/>
              <a:gd name="T75" fmla="*/ 2147483647 h 1277"/>
              <a:gd name="T76" fmla="*/ 2147483647 w 862"/>
              <a:gd name="T77" fmla="*/ 2147483647 h 1277"/>
              <a:gd name="T78" fmla="*/ 2147483647 w 862"/>
              <a:gd name="T79" fmla="*/ 2147483647 h 1277"/>
              <a:gd name="T80" fmla="*/ 2147483647 w 862"/>
              <a:gd name="T81" fmla="*/ 2147483647 h 1277"/>
              <a:gd name="T82" fmla="*/ 2147483647 w 862"/>
              <a:gd name="T83" fmla="*/ 2147483647 h 1277"/>
              <a:gd name="T84" fmla="*/ 2147483647 w 862"/>
              <a:gd name="T85" fmla="*/ 2147483647 h 1277"/>
              <a:gd name="T86" fmla="*/ 2147483647 w 862"/>
              <a:gd name="T87" fmla="*/ 2147483647 h 1277"/>
              <a:gd name="T88" fmla="*/ 2147483647 w 862"/>
              <a:gd name="T89" fmla="*/ 2147483647 h 1277"/>
              <a:gd name="T90" fmla="*/ 2147483647 w 862"/>
              <a:gd name="T91" fmla="*/ 2147483647 h 1277"/>
              <a:gd name="T92" fmla="*/ 2147483647 w 862"/>
              <a:gd name="T93" fmla="*/ 2147483647 h 1277"/>
              <a:gd name="T94" fmla="*/ 2147483647 w 862"/>
              <a:gd name="T95" fmla="*/ 2147483647 h 1277"/>
              <a:gd name="T96" fmla="*/ 2147483647 w 862"/>
              <a:gd name="T97" fmla="*/ 2147483647 h 1277"/>
              <a:gd name="T98" fmla="*/ 2147483647 w 862"/>
              <a:gd name="T99" fmla="*/ 2147483647 h 1277"/>
              <a:gd name="T100" fmla="*/ 2147483647 w 862"/>
              <a:gd name="T101" fmla="*/ 2147483647 h 1277"/>
              <a:gd name="T102" fmla="*/ 2147483647 w 862"/>
              <a:gd name="T103" fmla="*/ 2147483647 h 1277"/>
              <a:gd name="T104" fmla="*/ 2147483647 w 862"/>
              <a:gd name="T105" fmla="*/ 2147483647 h 1277"/>
              <a:gd name="T106" fmla="*/ 2147483647 w 862"/>
              <a:gd name="T107" fmla="*/ 2147483647 h 1277"/>
              <a:gd name="T108" fmla="*/ 2147483647 w 862"/>
              <a:gd name="T109" fmla="*/ 2147483647 h 1277"/>
              <a:gd name="T110" fmla="*/ 2147483647 w 862"/>
              <a:gd name="T111" fmla="*/ 2147483647 h 1277"/>
              <a:gd name="T112" fmla="*/ 2147483647 w 862"/>
              <a:gd name="T113" fmla="*/ 2147483647 h 1277"/>
              <a:gd name="T114" fmla="*/ 2147483647 w 862"/>
              <a:gd name="T115" fmla="*/ 2147483647 h 1277"/>
              <a:gd name="T116" fmla="*/ 2147483647 w 862"/>
              <a:gd name="T117" fmla="*/ 2147483647 h 1277"/>
              <a:gd name="T118" fmla="*/ 2147483647 w 862"/>
              <a:gd name="T119" fmla="*/ 2147483647 h 1277"/>
              <a:gd name="T120" fmla="*/ 2147483647 w 862"/>
              <a:gd name="T121" fmla="*/ 2147483647 h 1277"/>
              <a:gd name="T122" fmla="*/ 2147483647 w 862"/>
              <a:gd name="T123" fmla="*/ 2147483647 h 1277"/>
              <a:gd name="T124" fmla="*/ 2147483647 w 862"/>
              <a:gd name="T125" fmla="*/ 2147483647 h 127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62" h="1277">
                <a:moveTo>
                  <a:pt x="350" y="138"/>
                </a:moveTo>
                <a:lnTo>
                  <a:pt x="342" y="125"/>
                </a:lnTo>
                <a:lnTo>
                  <a:pt x="353" y="129"/>
                </a:lnTo>
                <a:lnTo>
                  <a:pt x="350" y="138"/>
                </a:lnTo>
                <a:close/>
                <a:moveTo>
                  <a:pt x="765" y="351"/>
                </a:moveTo>
                <a:lnTo>
                  <a:pt x="751" y="356"/>
                </a:lnTo>
                <a:lnTo>
                  <a:pt x="755" y="343"/>
                </a:lnTo>
                <a:lnTo>
                  <a:pt x="765" y="351"/>
                </a:lnTo>
                <a:close/>
                <a:moveTo>
                  <a:pt x="784" y="425"/>
                </a:moveTo>
                <a:lnTo>
                  <a:pt x="785" y="434"/>
                </a:lnTo>
                <a:lnTo>
                  <a:pt x="778" y="441"/>
                </a:lnTo>
                <a:lnTo>
                  <a:pt x="784" y="425"/>
                </a:lnTo>
                <a:close/>
                <a:moveTo>
                  <a:pt x="784" y="519"/>
                </a:moveTo>
                <a:lnTo>
                  <a:pt x="785" y="523"/>
                </a:lnTo>
                <a:lnTo>
                  <a:pt x="784" y="532"/>
                </a:lnTo>
                <a:lnTo>
                  <a:pt x="776" y="534"/>
                </a:lnTo>
                <a:lnTo>
                  <a:pt x="784" y="519"/>
                </a:lnTo>
                <a:close/>
                <a:moveTo>
                  <a:pt x="500" y="1098"/>
                </a:moveTo>
                <a:lnTo>
                  <a:pt x="497" y="1093"/>
                </a:lnTo>
                <a:lnTo>
                  <a:pt x="499" y="1088"/>
                </a:lnTo>
                <a:lnTo>
                  <a:pt x="506" y="1092"/>
                </a:lnTo>
                <a:lnTo>
                  <a:pt x="504" y="1090"/>
                </a:lnTo>
                <a:lnTo>
                  <a:pt x="506" y="1095"/>
                </a:lnTo>
                <a:lnTo>
                  <a:pt x="500" y="1098"/>
                </a:lnTo>
                <a:close/>
                <a:moveTo>
                  <a:pt x="483" y="59"/>
                </a:moveTo>
                <a:lnTo>
                  <a:pt x="459" y="39"/>
                </a:lnTo>
                <a:lnTo>
                  <a:pt x="464" y="31"/>
                </a:lnTo>
                <a:lnTo>
                  <a:pt x="483" y="59"/>
                </a:lnTo>
                <a:close/>
                <a:moveTo>
                  <a:pt x="474" y="73"/>
                </a:moveTo>
                <a:lnTo>
                  <a:pt x="460" y="55"/>
                </a:lnTo>
                <a:lnTo>
                  <a:pt x="478" y="62"/>
                </a:lnTo>
                <a:lnTo>
                  <a:pt x="474" y="73"/>
                </a:lnTo>
                <a:close/>
                <a:moveTo>
                  <a:pt x="350" y="97"/>
                </a:moveTo>
                <a:lnTo>
                  <a:pt x="349" y="89"/>
                </a:lnTo>
                <a:lnTo>
                  <a:pt x="351" y="85"/>
                </a:lnTo>
                <a:lnTo>
                  <a:pt x="362" y="96"/>
                </a:lnTo>
                <a:lnTo>
                  <a:pt x="350" y="97"/>
                </a:lnTo>
                <a:close/>
                <a:moveTo>
                  <a:pt x="396" y="176"/>
                </a:moveTo>
                <a:lnTo>
                  <a:pt x="358" y="115"/>
                </a:lnTo>
                <a:lnTo>
                  <a:pt x="381" y="111"/>
                </a:lnTo>
                <a:lnTo>
                  <a:pt x="405" y="140"/>
                </a:lnTo>
                <a:lnTo>
                  <a:pt x="396" y="159"/>
                </a:lnTo>
                <a:lnTo>
                  <a:pt x="401" y="172"/>
                </a:lnTo>
                <a:lnTo>
                  <a:pt x="396" y="176"/>
                </a:lnTo>
                <a:close/>
                <a:moveTo>
                  <a:pt x="309" y="183"/>
                </a:moveTo>
                <a:lnTo>
                  <a:pt x="279" y="159"/>
                </a:lnTo>
                <a:lnTo>
                  <a:pt x="286" y="149"/>
                </a:lnTo>
                <a:lnTo>
                  <a:pt x="309" y="183"/>
                </a:lnTo>
                <a:close/>
                <a:moveTo>
                  <a:pt x="748" y="193"/>
                </a:moveTo>
                <a:lnTo>
                  <a:pt x="740" y="168"/>
                </a:lnTo>
                <a:lnTo>
                  <a:pt x="753" y="184"/>
                </a:lnTo>
                <a:lnTo>
                  <a:pt x="755" y="194"/>
                </a:lnTo>
                <a:lnTo>
                  <a:pt x="748" y="193"/>
                </a:lnTo>
                <a:close/>
                <a:moveTo>
                  <a:pt x="771" y="217"/>
                </a:moveTo>
                <a:lnTo>
                  <a:pt x="762" y="203"/>
                </a:lnTo>
                <a:lnTo>
                  <a:pt x="769" y="201"/>
                </a:lnTo>
                <a:lnTo>
                  <a:pt x="775" y="215"/>
                </a:lnTo>
                <a:lnTo>
                  <a:pt x="771" y="217"/>
                </a:lnTo>
                <a:close/>
                <a:moveTo>
                  <a:pt x="738" y="221"/>
                </a:moveTo>
                <a:lnTo>
                  <a:pt x="740" y="213"/>
                </a:lnTo>
                <a:lnTo>
                  <a:pt x="739" y="209"/>
                </a:lnTo>
                <a:lnTo>
                  <a:pt x="749" y="213"/>
                </a:lnTo>
                <a:lnTo>
                  <a:pt x="738" y="221"/>
                </a:lnTo>
                <a:close/>
                <a:moveTo>
                  <a:pt x="759" y="461"/>
                </a:moveTo>
                <a:lnTo>
                  <a:pt x="755" y="456"/>
                </a:lnTo>
                <a:lnTo>
                  <a:pt x="763" y="444"/>
                </a:lnTo>
                <a:lnTo>
                  <a:pt x="761" y="455"/>
                </a:lnTo>
                <a:lnTo>
                  <a:pt x="763" y="455"/>
                </a:lnTo>
                <a:lnTo>
                  <a:pt x="759" y="457"/>
                </a:lnTo>
                <a:lnTo>
                  <a:pt x="763" y="458"/>
                </a:lnTo>
                <a:lnTo>
                  <a:pt x="759" y="461"/>
                </a:lnTo>
                <a:close/>
                <a:moveTo>
                  <a:pt x="12" y="549"/>
                </a:moveTo>
                <a:lnTo>
                  <a:pt x="24" y="554"/>
                </a:lnTo>
                <a:lnTo>
                  <a:pt x="13" y="558"/>
                </a:lnTo>
                <a:lnTo>
                  <a:pt x="7" y="551"/>
                </a:lnTo>
                <a:lnTo>
                  <a:pt x="12" y="549"/>
                </a:lnTo>
                <a:close/>
                <a:moveTo>
                  <a:pt x="770" y="629"/>
                </a:moveTo>
                <a:lnTo>
                  <a:pt x="770" y="645"/>
                </a:lnTo>
                <a:lnTo>
                  <a:pt x="763" y="608"/>
                </a:lnTo>
                <a:lnTo>
                  <a:pt x="769" y="603"/>
                </a:lnTo>
                <a:lnTo>
                  <a:pt x="765" y="593"/>
                </a:lnTo>
                <a:lnTo>
                  <a:pt x="770" y="600"/>
                </a:lnTo>
                <a:lnTo>
                  <a:pt x="770" y="629"/>
                </a:lnTo>
                <a:close/>
                <a:moveTo>
                  <a:pt x="735" y="605"/>
                </a:moveTo>
                <a:lnTo>
                  <a:pt x="729" y="602"/>
                </a:lnTo>
                <a:lnTo>
                  <a:pt x="736" y="600"/>
                </a:lnTo>
                <a:lnTo>
                  <a:pt x="735" y="605"/>
                </a:lnTo>
                <a:close/>
                <a:moveTo>
                  <a:pt x="741" y="607"/>
                </a:moveTo>
                <a:lnTo>
                  <a:pt x="741" y="615"/>
                </a:lnTo>
                <a:lnTo>
                  <a:pt x="735" y="612"/>
                </a:lnTo>
                <a:lnTo>
                  <a:pt x="741" y="607"/>
                </a:lnTo>
                <a:close/>
                <a:moveTo>
                  <a:pt x="780" y="672"/>
                </a:moveTo>
                <a:lnTo>
                  <a:pt x="782" y="678"/>
                </a:lnTo>
                <a:lnTo>
                  <a:pt x="777" y="682"/>
                </a:lnTo>
                <a:lnTo>
                  <a:pt x="783" y="690"/>
                </a:lnTo>
                <a:lnTo>
                  <a:pt x="789" y="687"/>
                </a:lnTo>
                <a:lnTo>
                  <a:pt x="786" y="698"/>
                </a:lnTo>
                <a:lnTo>
                  <a:pt x="767" y="693"/>
                </a:lnTo>
                <a:lnTo>
                  <a:pt x="768" y="676"/>
                </a:lnTo>
                <a:lnTo>
                  <a:pt x="780" y="672"/>
                </a:lnTo>
                <a:close/>
                <a:moveTo>
                  <a:pt x="748" y="693"/>
                </a:moveTo>
                <a:lnTo>
                  <a:pt x="752" y="695"/>
                </a:lnTo>
                <a:lnTo>
                  <a:pt x="749" y="700"/>
                </a:lnTo>
                <a:lnTo>
                  <a:pt x="755" y="703"/>
                </a:lnTo>
                <a:lnTo>
                  <a:pt x="750" y="711"/>
                </a:lnTo>
                <a:lnTo>
                  <a:pt x="742" y="705"/>
                </a:lnTo>
                <a:lnTo>
                  <a:pt x="743" y="695"/>
                </a:lnTo>
                <a:lnTo>
                  <a:pt x="748" y="693"/>
                </a:lnTo>
                <a:close/>
                <a:moveTo>
                  <a:pt x="737" y="725"/>
                </a:moveTo>
                <a:lnTo>
                  <a:pt x="744" y="727"/>
                </a:lnTo>
                <a:lnTo>
                  <a:pt x="749" y="739"/>
                </a:lnTo>
                <a:lnTo>
                  <a:pt x="734" y="743"/>
                </a:lnTo>
                <a:lnTo>
                  <a:pt x="723" y="736"/>
                </a:lnTo>
                <a:lnTo>
                  <a:pt x="737" y="725"/>
                </a:lnTo>
                <a:close/>
                <a:moveTo>
                  <a:pt x="237" y="759"/>
                </a:moveTo>
                <a:lnTo>
                  <a:pt x="231" y="754"/>
                </a:lnTo>
                <a:lnTo>
                  <a:pt x="242" y="755"/>
                </a:lnTo>
                <a:lnTo>
                  <a:pt x="237" y="759"/>
                </a:lnTo>
                <a:close/>
                <a:moveTo>
                  <a:pt x="242" y="770"/>
                </a:moveTo>
                <a:lnTo>
                  <a:pt x="249" y="777"/>
                </a:lnTo>
                <a:lnTo>
                  <a:pt x="245" y="778"/>
                </a:lnTo>
                <a:lnTo>
                  <a:pt x="246" y="774"/>
                </a:lnTo>
                <a:lnTo>
                  <a:pt x="240" y="770"/>
                </a:lnTo>
                <a:lnTo>
                  <a:pt x="242" y="770"/>
                </a:lnTo>
                <a:close/>
                <a:moveTo>
                  <a:pt x="689" y="777"/>
                </a:moveTo>
                <a:lnTo>
                  <a:pt x="706" y="787"/>
                </a:lnTo>
                <a:lnTo>
                  <a:pt x="680" y="783"/>
                </a:lnTo>
                <a:lnTo>
                  <a:pt x="710" y="791"/>
                </a:lnTo>
                <a:lnTo>
                  <a:pt x="689" y="796"/>
                </a:lnTo>
                <a:lnTo>
                  <a:pt x="674" y="792"/>
                </a:lnTo>
                <a:lnTo>
                  <a:pt x="671" y="788"/>
                </a:lnTo>
                <a:lnTo>
                  <a:pt x="677" y="778"/>
                </a:lnTo>
                <a:lnTo>
                  <a:pt x="689" y="777"/>
                </a:lnTo>
                <a:close/>
                <a:moveTo>
                  <a:pt x="724" y="813"/>
                </a:moveTo>
                <a:lnTo>
                  <a:pt x="707" y="804"/>
                </a:lnTo>
                <a:lnTo>
                  <a:pt x="686" y="800"/>
                </a:lnTo>
                <a:lnTo>
                  <a:pt x="705" y="795"/>
                </a:lnTo>
                <a:lnTo>
                  <a:pt x="716" y="797"/>
                </a:lnTo>
                <a:lnTo>
                  <a:pt x="724" y="801"/>
                </a:lnTo>
                <a:lnTo>
                  <a:pt x="720" y="807"/>
                </a:lnTo>
                <a:lnTo>
                  <a:pt x="724" y="813"/>
                </a:lnTo>
                <a:close/>
                <a:moveTo>
                  <a:pt x="253" y="805"/>
                </a:moveTo>
                <a:lnTo>
                  <a:pt x="256" y="807"/>
                </a:lnTo>
                <a:lnTo>
                  <a:pt x="248" y="819"/>
                </a:lnTo>
                <a:lnTo>
                  <a:pt x="244" y="816"/>
                </a:lnTo>
                <a:lnTo>
                  <a:pt x="253" y="805"/>
                </a:lnTo>
                <a:close/>
                <a:moveTo>
                  <a:pt x="709" y="808"/>
                </a:moveTo>
                <a:lnTo>
                  <a:pt x="724" y="822"/>
                </a:lnTo>
                <a:lnTo>
                  <a:pt x="712" y="824"/>
                </a:lnTo>
                <a:lnTo>
                  <a:pt x="721" y="832"/>
                </a:lnTo>
                <a:lnTo>
                  <a:pt x="718" y="839"/>
                </a:lnTo>
                <a:lnTo>
                  <a:pt x="690" y="818"/>
                </a:lnTo>
                <a:lnTo>
                  <a:pt x="688" y="805"/>
                </a:lnTo>
                <a:lnTo>
                  <a:pt x="702" y="805"/>
                </a:lnTo>
                <a:lnTo>
                  <a:pt x="707" y="805"/>
                </a:lnTo>
                <a:lnTo>
                  <a:pt x="709" y="808"/>
                </a:lnTo>
                <a:close/>
                <a:moveTo>
                  <a:pt x="255" y="827"/>
                </a:moveTo>
                <a:lnTo>
                  <a:pt x="251" y="837"/>
                </a:lnTo>
                <a:lnTo>
                  <a:pt x="246" y="836"/>
                </a:lnTo>
                <a:lnTo>
                  <a:pt x="255" y="827"/>
                </a:lnTo>
                <a:close/>
                <a:moveTo>
                  <a:pt x="281" y="866"/>
                </a:moveTo>
                <a:lnTo>
                  <a:pt x="277" y="860"/>
                </a:lnTo>
                <a:lnTo>
                  <a:pt x="288" y="860"/>
                </a:lnTo>
                <a:lnTo>
                  <a:pt x="281" y="866"/>
                </a:lnTo>
                <a:close/>
                <a:moveTo>
                  <a:pt x="293" y="877"/>
                </a:moveTo>
                <a:lnTo>
                  <a:pt x="285" y="883"/>
                </a:lnTo>
                <a:lnTo>
                  <a:pt x="282" y="875"/>
                </a:lnTo>
                <a:lnTo>
                  <a:pt x="293" y="876"/>
                </a:lnTo>
                <a:lnTo>
                  <a:pt x="293" y="877"/>
                </a:lnTo>
                <a:close/>
                <a:moveTo>
                  <a:pt x="276" y="876"/>
                </a:moveTo>
                <a:lnTo>
                  <a:pt x="278" y="883"/>
                </a:lnTo>
                <a:lnTo>
                  <a:pt x="277" y="887"/>
                </a:lnTo>
                <a:lnTo>
                  <a:pt x="270" y="884"/>
                </a:lnTo>
                <a:lnTo>
                  <a:pt x="276" y="876"/>
                </a:lnTo>
                <a:close/>
                <a:moveTo>
                  <a:pt x="638" y="913"/>
                </a:moveTo>
                <a:lnTo>
                  <a:pt x="636" y="913"/>
                </a:lnTo>
                <a:lnTo>
                  <a:pt x="637" y="913"/>
                </a:lnTo>
                <a:lnTo>
                  <a:pt x="650" y="895"/>
                </a:lnTo>
                <a:lnTo>
                  <a:pt x="671" y="887"/>
                </a:lnTo>
                <a:lnTo>
                  <a:pt x="675" y="893"/>
                </a:lnTo>
                <a:lnTo>
                  <a:pt x="676" y="904"/>
                </a:lnTo>
                <a:lnTo>
                  <a:pt x="638" y="913"/>
                </a:lnTo>
                <a:close/>
                <a:moveTo>
                  <a:pt x="299" y="891"/>
                </a:moveTo>
                <a:lnTo>
                  <a:pt x="304" y="895"/>
                </a:lnTo>
                <a:lnTo>
                  <a:pt x="296" y="895"/>
                </a:lnTo>
                <a:lnTo>
                  <a:pt x="299" y="891"/>
                </a:lnTo>
                <a:close/>
                <a:moveTo>
                  <a:pt x="648" y="895"/>
                </a:moveTo>
                <a:lnTo>
                  <a:pt x="641" y="900"/>
                </a:lnTo>
                <a:lnTo>
                  <a:pt x="642" y="895"/>
                </a:lnTo>
                <a:lnTo>
                  <a:pt x="648" y="895"/>
                </a:lnTo>
                <a:close/>
                <a:moveTo>
                  <a:pt x="266" y="956"/>
                </a:moveTo>
                <a:lnTo>
                  <a:pt x="278" y="955"/>
                </a:lnTo>
                <a:lnTo>
                  <a:pt x="276" y="952"/>
                </a:lnTo>
                <a:lnTo>
                  <a:pt x="279" y="949"/>
                </a:lnTo>
                <a:lnTo>
                  <a:pt x="273" y="954"/>
                </a:lnTo>
                <a:lnTo>
                  <a:pt x="270" y="952"/>
                </a:lnTo>
                <a:lnTo>
                  <a:pt x="270" y="948"/>
                </a:lnTo>
                <a:lnTo>
                  <a:pt x="256" y="944"/>
                </a:lnTo>
                <a:lnTo>
                  <a:pt x="264" y="945"/>
                </a:lnTo>
                <a:lnTo>
                  <a:pt x="257" y="938"/>
                </a:lnTo>
                <a:lnTo>
                  <a:pt x="259" y="933"/>
                </a:lnTo>
                <a:lnTo>
                  <a:pt x="266" y="935"/>
                </a:lnTo>
                <a:lnTo>
                  <a:pt x="258" y="929"/>
                </a:lnTo>
                <a:lnTo>
                  <a:pt x="258" y="922"/>
                </a:lnTo>
                <a:lnTo>
                  <a:pt x="263" y="919"/>
                </a:lnTo>
                <a:lnTo>
                  <a:pt x="280" y="923"/>
                </a:lnTo>
                <a:lnTo>
                  <a:pt x="300" y="947"/>
                </a:lnTo>
                <a:lnTo>
                  <a:pt x="276" y="963"/>
                </a:lnTo>
                <a:lnTo>
                  <a:pt x="266" y="956"/>
                </a:lnTo>
                <a:close/>
                <a:moveTo>
                  <a:pt x="312" y="935"/>
                </a:moveTo>
                <a:lnTo>
                  <a:pt x="317" y="938"/>
                </a:lnTo>
                <a:lnTo>
                  <a:pt x="313" y="943"/>
                </a:lnTo>
                <a:lnTo>
                  <a:pt x="313" y="950"/>
                </a:lnTo>
                <a:lnTo>
                  <a:pt x="309" y="951"/>
                </a:lnTo>
                <a:lnTo>
                  <a:pt x="307" y="944"/>
                </a:lnTo>
                <a:lnTo>
                  <a:pt x="312" y="937"/>
                </a:lnTo>
                <a:lnTo>
                  <a:pt x="307" y="938"/>
                </a:lnTo>
                <a:lnTo>
                  <a:pt x="312" y="935"/>
                </a:lnTo>
                <a:close/>
                <a:moveTo>
                  <a:pt x="285" y="994"/>
                </a:moveTo>
                <a:lnTo>
                  <a:pt x="286" y="994"/>
                </a:lnTo>
                <a:lnTo>
                  <a:pt x="285" y="997"/>
                </a:lnTo>
                <a:lnTo>
                  <a:pt x="282" y="996"/>
                </a:lnTo>
                <a:lnTo>
                  <a:pt x="281" y="996"/>
                </a:lnTo>
                <a:lnTo>
                  <a:pt x="284" y="992"/>
                </a:lnTo>
                <a:lnTo>
                  <a:pt x="285" y="994"/>
                </a:lnTo>
                <a:close/>
                <a:moveTo>
                  <a:pt x="460" y="1128"/>
                </a:moveTo>
                <a:lnTo>
                  <a:pt x="456" y="1120"/>
                </a:lnTo>
                <a:lnTo>
                  <a:pt x="460" y="1123"/>
                </a:lnTo>
                <a:lnTo>
                  <a:pt x="466" y="1136"/>
                </a:lnTo>
                <a:lnTo>
                  <a:pt x="461" y="1134"/>
                </a:lnTo>
                <a:lnTo>
                  <a:pt x="460" y="1128"/>
                </a:lnTo>
                <a:close/>
                <a:moveTo>
                  <a:pt x="315" y="1133"/>
                </a:moveTo>
                <a:lnTo>
                  <a:pt x="307" y="1142"/>
                </a:lnTo>
                <a:lnTo>
                  <a:pt x="312" y="1132"/>
                </a:lnTo>
                <a:lnTo>
                  <a:pt x="315" y="1133"/>
                </a:lnTo>
                <a:close/>
                <a:moveTo>
                  <a:pt x="358" y="1248"/>
                </a:moveTo>
                <a:lnTo>
                  <a:pt x="360" y="1250"/>
                </a:lnTo>
                <a:lnTo>
                  <a:pt x="356" y="1252"/>
                </a:lnTo>
                <a:lnTo>
                  <a:pt x="352" y="1248"/>
                </a:lnTo>
                <a:lnTo>
                  <a:pt x="358" y="1248"/>
                </a:lnTo>
                <a:close/>
                <a:moveTo>
                  <a:pt x="395" y="1260"/>
                </a:moveTo>
                <a:lnTo>
                  <a:pt x="395" y="1263"/>
                </a:lnTo>
                <a:lnTo>
                  <a:pt x="391" y="1266"/>
                </a:lnTo>
                <a:lnTo>
                  <a:pt x="392" y="1260"/>
                </a:lnTo>
                <a:lnTo>
                  <a:pt x="395" y="1260"/>
                </a:lnTo>
                <a:close/>
                <a:moveTo>
                  <a:pt x="417" y="1273"/>
                </a:moveTo>
                <a:lnTo>
                  <a:pt x="410" y="1267"/>
                </a:lnTo>
                <a:lnTo>
                  <a:pt x="424" y="1269"/>
                </a:lnTo>
                <a:lnTo>
                  <a:pt x="417" y="1269"/>
                </a:lnTo>
                <a:lnTo>
                  <a:pt x="417" y="1273"/>
                </a:lnTo>
                <a:close/>
                <a:moveTo>
                  <a:pt x="407" y="1267"/>
                </a:moveTo>
                <a:lnTo>
                  <a:pt x="407" y="1271"/>
                </a:lnTo>
                <a:lnTo>
                  <a:pt x="405" y="1271"/>
                </a:lnTo>
                <a:lnTo>
                  <a:pt x="406" y="1267"/>
                </a:lnTo>
                <a:lnTo>
                  <a:pt x="407" y="1267"/>
                </a:lnTo>
                <a:close/>
                <a:moveTo>
                  <a:pt x="409" y="1274"/>
                </a:moveTo>
                <a:lnTo>
                  <a:pt x="406" y="1274"/>
                </a:lnTo>
                <a:lnTo>
                  <a:pt x="411" y="1270"/>
                </a:lnTo>
                <a:lnTo>
                  <a:pt x="409" y="1274"/>
                </a:lnTo>
                <a:close/>
                <a:moveTo>
                  <a:pt x="413" y="1277"/>
                </a:moveTo>
                <a:lnTo>
                  <a:pt x="410" y="1275"/>
                </a:lnTo>
                <a:lnTo>
                  <a:pt x="412" y="1271"/>
                </a:lnTo>
                <a:lnTo>
                  <a:pt x="417" y="1275"/>
                </a:lnTo>
                <a:lnTo>
                  <a:pt x="413" y="1277"/>
                </a:lnTo>
                <a:close/>
                <a:moveTo>
                  <a:pt x="311" y="1163"/>
                </a:moveTo>
                <a:lnTo>
                  <a:pt x="319" y="1161"/>
                </a:lnTo>
                <a:lnTo>
                  <a:pt x="311" y="1161"/>
                </a:lnTo>
                <a:lnTo>
                  <a:pt x="310" y="1163"/>
                </a:lnTo>
                <a:lnTo>
                  <a:pt x="310" y="1166"/>
                </a:lnTo>
                <a:lnTo>
                  <a:pt x="304" y="1160"/>
                </a:lnTo>
                <a:lnTo>
                  <a:pt x="314" y="1152"/>
                </a:lnTo>
                <a:lnTo>
                  <a:pt x="306" y="1156"/>
                </a:lnTo>
                <a:lnTo>
                  <a:pt x="307" y="1151"/>
                </a:lnTo>
                <a:lnTo>
                  <a:pt x="304" y="1149"/>
                </a:lnTo>
                <a:lnTo>
                  <a:pt x="326" y="1144"/>
                </a:lnTo>
                <a:lnTo>
                  <a:pt x="319" y="1144"/>
                </a:lnTo>
                <a:lnTo>
                  <a:pt x="320" y="1141"/>
                </a:lnTo>
                <a:lnTo>
                  <a:pt x="306" y="1148"/>
                </a:lnTo>
                <a:lnTo>
                  <a:pt x="301" y="1144"/>
                </a:lnTo>
                <a:lnTo>
                  <a:pt x="313" y="1143"/>
                </a:lnTo>
                <a:lnTo>
                  <a:pt x="312" y="1141"/>
                </a:lnTo>
                <a:lnTo>
                  <a:pt x="314" y="1137"/>
                </a:lnTo>
                <a:lnTo>
                  <a:pt x="324" y="1135"/>
                </a:lnTo>
                <a:lnTo>
                  <a:pt x="314" y="1131"/>
                </a:lnTo>
                <a:lnTo>
                  <a:pt x="319" y="1129"/>
                </a:lnTo>
                <a:lnTo>
                  <a:pt x="333" y="1139"/>
                </a:lnTo>
                <a:lnTo>
                  <a:pt x="326" y="1133"/>
                </a:lnTo>
                <a:lnTo>
                  <a:pt x="327" y="1127"/>
                </a:lnTo>
                <a:lnTo>
                  <a:pt x="323" y="1126"/>
                </a:lnTo>
                <a:lnTo>
                  <a:pt x="326" y="1122"/>
                </a:lnTo>
                <a:lnTo>
                  <a:pt x="319" y="1125"/>
                </a:lnTo>
                <a:lnTo>
                  <a:pt x="312" y="1110"/>
                </a:lnTo>
                <a:lnTo>
                  <a:pt x="318" y="1126"/>
                </a:lnTo>
                <a:lnTo>
                  <a:pt x="310" y="1130"/>
                </a:lnTo>
                <a:lnTo>
                  <a:pt x="312" y="1126"/>
                </a:lnTo>
                <a:lnTo>
                  <a:pt x="309" y="1125"/>
                </a:lnTo>
                <a:lnTo>
                  <a:pt x="303" y="1140"/>
                </a:lnTo>
                <a:lnTo>
                  <a:pt x="298" y="1144"/>
                </a:lnTo>
                <a:lnTo>
                  <a:pt x="296" y="1127"/>
                </a:lnTo>
                <a:lnTo>
                  <a:pt x="309" y="1117"/>
                </a:lnTo>
                <a:lnTo>
                  <a:pt x="295" y="1124"/>
                </a:lnTo>
                <a:lnTo>
                  <a:pt x="298" y="1118"/>
                </a:lnTo>
                <a:lnTo>
                  <a:pt x="294" y="1115"/>
                </a:lnTo>
                <a:lnTo>
                  <a:pt x="297" y="1110"/>
                </a:lnTo>
                <a:lnTo>
                  <a:pt x="294" y="1111"/>
                </a:lnTo>
                <a:lnTo>
                  <a:pt x="295" y="1106"/>
                </a:lnTo>
                <a:lnTo>
                  <a:pt x="290" y="1111"/>
                </a:lnTo>
                <a:lnTo>
                  <a:pt x="290" y="1107"/>
                </a:lnTo>
                <a:lnTo>
                  <a:pt x="300" y="1097"/>
                </a:lnTo>
                <a:lnTo>
                  <a:pt x="303" y="1093"/>
                </a:lnTo>
                <a:lnTo>
                  <a:pt x="319" y="1093"/>
                </a:lnTo>
                <a:lnTo>
                  <a:pt x="305" y="1092"/>
                </a:lnTo>
                <a:lnTo>
                  <a:pt x="299" y="1095"/>
                </a:lnTo>
                <a:lnTo>
                  <a:pt x="291" y="1104"/>
                </a:lnTo>
                <a:lnTo>
                  <a:pt x="289" y="1101"/>
                </a:lnTo>
                <a:lnTo>
                  <a:pt x="292" y="1096"/>
                </a:lnTo>
                <a:lnTo>
                  <a:pt x="288" y="1100"/>
                </a:lnTo>
                <a:lnTo>
                  <a:pt x="286" y="1097"/>
                </a:lnTo>
                <a:lnTo>
                  <a:pt x="289" y="1095"/>
                </a:lnTo>
                <a:lnTo>
                  <a:pt x="288" y="1096"/>
                </a:lnTo>
                <a:lnTo>
                  <a:pt x="288" y="1090"/>
                </a:lnTo>
                <a:lnTo>
                  <a:pt x="286" y="1095"/>
                </a:lnTo>
                <a:lnTo>
                  <a:pt x="281" y="1094"/>
                </a:lnTo>
                <a:lnTo>
                  <a:pt x="286" y="1091"/>
                </a:lnTo>
                <a:lnTo>
                  <a:pt x="281" y="1093"/>
                </a:lnTo>
                <a:lnTo>
                  <a:pt x="283" y="1089"/>
                </a:lnTo>
                <a:lnTo>
                  <a:pt x="293" y="1088"/>
                </a:lnTo>
                <a:lnTo>
                  <a:pt x="300" y="1081"/>
                </a:lnTo>
                <a:lnTo>
                  <a:pt x="282" y="1088"/>
                </a:lnTo>
                <a:lnTo>
                  <a:pt x="281" y="1086"/>
                </a:lnTo>
                <a:lnTo>
                  <a:pt x="285" y="1082"/>
                </a:lnTo>
                <a:lnTo>
                  <a:pt x="279" y="1086"/>
                </a:lnTo>
                <a:lnTo>
                  <a:pt x="282" y="1082"/>
                </a:lnTo>
                <a:lnTo>
                  <a:pt x="278" y="1081"/>
                </a:lnTo>
                <a:lnTo>
                  <a:pt x="308" y="1053"/>
                </a:lnTo>
                <a:lnTo>
                  <a:pt x="322" y="1054"/>
                </a:lnTo>
                <a:lnTo>
                  <a:pt x="313" y="1050"/>
                </a:lnTo>
                <a:lnTo>
                  <a:pt x="326" y="1048"/>
                </a:lnTo>
                <a:lnTo>
                  <a:pt x="313" y="1048"/>
                </a:lnTo>
                <a:lnTo>
                  <a:pt x="277" y="1080"/>
                </a:lnTo>
                <a:lnTo>
                  <a:pt x="276" y="1076"/>
                </a:lnTo>
                <a:lnTo>
                  <a:pt x="282" y="1073"/>
                </a:lnTo>
                <a:lnTo>
                  <a:pt x="275" y="1075"/>
                </a:lnTo>
                <a:lnTo>
                  <a:pt x="275" y="1065"/>
                </a:lnTo>
                <a:lnTo>
                  <a:pt x="292" y="1064"/>
                </a:lnTo>
                <a:lnTo>
                  <a:pt x="277" y="1062"/>
                </a:lnTo>
                <a:lnTo>
                  <a:pt x="290" y="1058"/>
                </a:lnTo>
                <a:lnTo>
                  <a:pt x="283" y="1055"/>
                </a:lnTo>
                <a:lnTo>
                  <a:pt x="295" y="1054"/>
                </a:lnTo>
                <a:lnTo>
                  <a:pt x="274" y="1051"/>
                </a:lnTo>
                <a:lnTo>
                  <a:pt x="273" y="1048"/>
                </a:lnTo>
                <a:lnTo>
                  <a:pt x="281" y="1048"/>
                </a:lnTo>
                <a:lnTo>
                  <a:pt x="270" y="1045"/>
                </a:lnTo>
                <a:lnTo>
                  <a:pt x="276" y="1039"/>
                </a:lnTo>
                <a:lnTo>
                  <a:pt x="277" y="1039"/>
                </a:lnTo>
                <a:lnTo>
                  <a:pt x="296" y="1034"/>
                </a:lnTo>
                <a:lnTo>
                  <a:pt x="299" y="1035"/>
                </a:lnTo>
                <a:lnTo>
                  <a:pt x="305" y="1036"/>
                </a:lnTo>
                <a:lnTo>
                  <a:pt x="310" y="1043"/>
                </a:lnTo>
                <a:lnTo>
                  <a:pt x="321" y="1042"/>
                </a:lnTo>
                <a:lnTo>
                  <a:pt x="310" y="1043"/>
                </a:lnTo>
                <a:lnTo>
                  <a:pt x="305" y="1035"/>
                </a:lnTo>
                <a:lnTo>
                  <a:pt x="310" y="1032"/>
                </a:lnTo>
                <a:lnTo>
                  <a:pt x="295" y="1034"/>
                </a:lnTo>
                <a:lnTo>
                  <a:pt x="280" y="1036"/>
                </a:lnTo>
                <a:lnTo>
                  <a:pt x="273" y="1040"/>
                </a:lnTo>
                <a:lnTo>
                  <a:pt x="273" y="1032"/>
                </a:lnTo>
                <a:lnTo>
                  <a:pt x="291" y="1020"/>
                </a:lnTo>
                <a:lnTo>
                  <a:pt x="324" y="1031"/>
                </a:lnTo>
                <a:lnTo>
                  <a:pt x="314" y="1025"/>
                </a:lnTo>
                <a:lnTo>
                  <a:pt x="326" y="1021"/>
                </a:lnTo>
                <a:lnTo>
                  <a:pt x="309" y="1022"/>
                </a:lnTo>
                <a:lnTo>
                  <a:pt x="320" y="1017"/>
                </a:lnTo>
                <a:lnTo>
                  <a:pt x="315" y="1015"/>
                </a:lnTo>
                <a:lnTo>
                  <a:pt x="316" y="1017"/>
                </a:lnTo>
                <a:lnTo>
                  <a:pt x="310" y="1020"/>
                </a:lnTo>
                <a:lnTo>
                  <a:pt x="308" y="1016"/>
                </a:lnTo>
                <a:lnTo>
                  <a:pt x="312" y="1015"/>
                </a:lnTo>
                <a:lnTo>
                  <a:pt x="311" y="1012"/>
                </a:lnTo>
                <a:lnTo>
                  <a:pt x="304" y="1013"/>
                </a:lnTo>
                <a:lnTo>
                  <a:pt x="308" y="1018"/>
                </a:lnTo>
                <a:lnTo>
                  <a:pt x="302" y="1022"/>
                </a:lnTo>
                <a:lnTo>
                  <a:pt x="294" y="1018"/>
                </a:lnTo>
                <a:lnTo>
                  <a:pt x="274" y="1029"/>
                </a:lnTo>
                <a:lnTo>
                  <a:pt x="273" y="1025"/>
                </a:lnTo>
                <a:lnTo>
                  <a:pt x="276" y="1021"/>
                </a:lnTo>
                <a:lnTo>
                  <a:pt x="275" y="1018"/>
                </a:lnTo>
                <a:lnTo>
                  <a:pt x="285" y="1012"/>
                </a:lnTo>
                <a:lnTo>
                  <a:pt x="281" y="1009"/>
                </a:lnTo>
                <a:lnTo>
                  <a:pt x="286" y="1010"/>
                </a:lnTo>
                <a:lnTo>
                  <a:pt x="280" y="1004"/>
                </a:lnTo>
                <a:lnTo>
                  <a:pt x="324" y="1013"/>
                </a:lnTo>
                <a:lnTo>
                  <a:pt x="306" y="1003"/>
                </a:lnTo>
                <a:lnTo>
                  <a:pt x="313" y="1004"/>
                </a:lnTo>
                <a:lnTo>
                  <a:pt x="309" y="1000"/>
                </a:lnTo>
                <a:lnTo>
                  <a:pt x="310" y="996"/>
                </a:lnTo>
                <a:lnTo>
                  <a:pt x="315" y="991"/>
                </a:lnTo>
                <a:lnTo>
                  <a:pt x="303" y="995"/>
                </a:lnTo>
                <a:lnTo>
                  <a:pt x="309" y="1000"/>
                </a:lnTo>
                <a:lnTo>
                  <a:pt x="292" y="1004"/>
                </a:lnTo>
                <a:lnTo>
                  <a:pt x="278" y="998"/>
                </a:lnTo>
                <a:lnTo>
                  <a:pt x="283" y="998"/>
                </a:lnTo>
                <a:lnTo>
                  <a:pt x="289" y="993"/>
                </a:lnTo>
                <a:lnTo>
                  <a:pt x="292" y="990"/>
                </a:lnTo>
                <a:lnTo>
                  <a:pt x="314" y="987"/>
                </a:lnTo>
                <a:lnTo>
                  <a:pt x="312" y="983"/>
                </a:lnTo>
                <a:lnTo>
                  <a:pt x="317" y="979"/>
                </a:lnTo>
                <a:lnTo>
                  <a:pt x="308" y="982"/>
                </a:lnTo>
                <a:lnTo>
                  <a:pt x="313" y="975"/>
                </a:lnTo>
                <a:lnTo>
                  <a:pt x="311" y="975"/>
                </a:lnTo>
                <a:lnTo>
                  <a:pt x="311" y="967"/>
                </a:lnTo>
                <a:lnTo>
                  <a:pt x="321" y="976"/>
                </a:lnTo>
                <a:lnTo>
                  <a:pt x="319" y="972"/>
                </a:lnTo>
                <a:lnTo>
                  <a:pt x="323" y="974"/>
                </a:lnTo>
                <a:lnTo>
                  <a:pt x="323" y="970"/>
                </a:lnTo>
                <a:lnTo>
                  <a:pt x="316" y="967"/>
                </a:lnTo>
                <a:lnTo>
                  <a:pt x="324" y="964"/>
                </a:lnTo>
                <a:lnTo>
                  <a:pt x="320" y="964"/>
                </a:lnTo>
                <a:lnTo>
                  <a:pt x="321" y="959"/>
                </a:lnTo>
                <a:lnTo>
                  <a:pt x="311" y="964"/>
                </a:lnTo>
                <a:lnTo>
                  <a:pt x="314" y="953"/>
                </a:lnTo>
                <a:lnTo>
                  <a:pt x="323" y="951"/>
                </a:lnTo>
                <a:lnTo>
                  <a:pt x="314" y="952"/>
                </a:lnTo>
                <a:lnTo>
                  <a:pt x="315" y="947"/>
                </a:lnTo>
                <a:lnTo>
                  <a:pt x="320" y="948"/>
                </a:lnTo>
                <a:lnTo>
                  <a:pt x="315" y="944"/>
                </a:lnTo>
                <a:lnTo>
                  <a:pt x="324" y="942"/>
                </a:lnTo>
                <a:lnTo>
                  <a:pt x="318" y="935"/>
                </a:lnTo>
                <a:lnTo>
                  <a:pt x="323" y="930"/>
                </a:lnTo>
                <a:lnTo>
                  <a:pt x="296" y="930"/>
                </a:lnTo>
                <a:lnTo>
                  <a:pt x="261" y="904"/>
                </a:lnTo>
                <a:lnTo>
                  <a:pt x="268" y="896"/>
                </a:lnTo>
                <a:lnTo>
                  <a:pt x="284" y="899"/>
                </a:lnTo>
                <a:lnTo>
                  <a:pt x="319" y="918"/>
                </a:lnTo>
                <a:lnTo>
                  <a:pt x="317" y="915"/>
                </a:lnTo>
                <a:lnTo>
                  <a:pt x="319" y="910"/>
                </a:lnTo>
                <a:lnTo>
                  <a:pt x="313" y="914"/>
                </a:lnTo>
                <a:lnTo>
                  <a:pt x="307" y="908"/>
                </a:lnTo>
                <a:lnTo>
                  <a:pt x="314" y="911"/>
                </a:lnTo>
                <a:lnTo>
                  <a:pt x="316" y="909"/>
                </a:lnTo>
                <a:lnTo>
                  <a:pt x="312" y="906"/>
                </a:lnTo>
                <a:lnTo>
                  <a:pt x="318" y="904"/>
                </a:lnTo>
                <a:lnTo>
                  <a:pt x="306" y="901"/>
                </a:lnTo>
                <a:lnTo>
                  <a:pt x="317" y="902"/>
                </a:lnTo>
                <a:lnTo>
                  <a:pt x="315" y="895"/>
                </a:lnTo>
                <a:lnTo>
                  <a:pt x="299" y="888"/>
                </a:lnTo>
                <a:lnTo>
                  <a:pt x="314" y="888"/>
                </a:lnTo>
                <a:lnTo>
                  <a:pt x="295" y="884"/>
                </a:lnTo>
                <a:lnTo>
                  <a:pt x="305" y="878"/>
                </a:lnTo>
                <a:lnTo>
                  <a:pt x="303" y="873"/>
                </a:lnTo>
                <a:lnTo>
                  <a:pt x="290" y="883"/>
                </a:lnTo>
                <a:lnTo>
                  <a:pt x="295" y="877"/>
                </a:lnTo>
                <a:lnTo>
                  <a:pt x="295" y="873"/>
                </a:lnTo>
                <a:lnTo>
                  <a:pt x="307" y="868"/>
                </a:lnTo>
                <a:lnTo>
                  <a:pt x="290" y="873"/>
                </a:lnTo>
                <a:lnTo>
                  <a:pt x="285" y="870"/>
                </a:lnTo>
                <a:lnTo>
                  <a:pt x="303" y="858"/>
                </a:lnTo>
                <a:lnTo>
                  <a:pt x="280" y="858"/>
                </a:lnTo>
                <a:lnTo>
                  <a:pt x="288" y="845"/>
                </a:lnTo>
                <a:lnTo>
                  <a:pt x="280" y="853"/>
                </a:lnTo>
                <a:lnTo>
                  <a:pt x="278" y="843"/>
                </a:lnTo>
                <a:lnTo>
                  <a:pt x="272" y="830"/>
                </a:lnTo>
                <a:lnTo>
                  <a:pt x="276" y="828"/>
                </a:lnTo>
                <a:lnTo>
                  <a:pt x="270" y="830"/>
                </a:lnTo>
                <a:lnTo>
                  <a:pt x="278" y="851"/>
                </a:lnTo>
                <a:lnTo>
                  <a:pt x="271" y="857"/>
                </a:lnTo>
                <a:lnTo>
                  <a:pt x="273" y="861"/>
                </a:lnTo>
                <a:lnTo>
                  <a:pt x="269" y="858"/>
                </a:lnTo>
                <a:lnTo>
                  <a:pt x="272" y="865"/>
                </a:lnTo>
                <a:lnTo>
                  <a:pt x="271" y="870"/>
                </a:lnTo>
                <a:lnTo>
                  <a:pt x="258" y="874"/>
                </a:lnTo>
                <a:lnTo>
                  <a:pt x="252" y="868"/>
                </a:lnTo>
                <a:lnTo>
                  <a:pt x="254" y="872"/>
                </a:lnTo>
                <a:lnTo>
                  <a:pt x="251" y="872"/>
                </a:lnTo>
                <a:lnTo>
                  <a:pt x="247" y="861"/>
                </a:lnTo>
                <a:lnTo>
                  <a:pt x="243" y="859"/>
                </a:lnTo>
                <a:lnTo>
                  <a:pt x="258" y="849"/>
                </a:lnTo>
                <a:lnTo>
                  <a:pt x="264" y="834"/>
                </a:lnTo>
                <a:lnTo>
                  <a:pt x="258" y="847"/>
                </a:lnTo>
                <a:lnTo>
                  <a:pt x="252" y="848"/>
                </a:lnTo>
                <a:lnTo>
                  <a:pt x="248" y="843"/>
                </a:lnTo>
                <a:lnTo>
                  <a:pt x="260" y="828"/>
                </a:lnTo>
                <a:lnTo>
                  <a:pt x="247" y="823"/>
                </a:lnTo>
                <a:lnTo>
                  <a:pt x="266" y="822"/>
                </a:lnTo>
                <a:lnTo>
                  <a:pt x="255" y="820"/>
                </a:lnTo>
                <a:lnTo>
                  <a:pt x="261" y="816"/>
                </a:lnTo>
                <a:lnTo>
                  <a:pt x="258" y="815"/>
                </a:lnTo>
                <a:lnTo>
                  <a:pt x="261" y="809"/>
                </a:lnTo>
                <a:lnTo>
                  <a:pt x="257" y="808"/>
                </a:lnTo>
                <a:lnTo>
                  <a:pt x="261" y="806"/>
                </a:lnTo>
                <a:lnTo>
                  <a:pt x="258" y="797"/>
                </a:lnTo>
                <a:lnTo>
                  <a:pt x="246" y="794"/>
                </a:lnTo>
                <a:lnTo>
                  <a:pt x="254" y="789"/>
                </a:lnTo>
                <a:lnTo>
                  <a:pt x="249" y="785"/>
                </a:lnTo>
                <a:lnTo>
                  <a:pt x="254" y="780"/>
                </a:lnTo>
                <a:lnTo>
                  <a:pt x="240" y="766"/>
                </a:lnTo>
                <a:lnTo>
                  <a:pt x="247" y="762"/>
                </a:lnTo>
                <a:lnTo>
                  <a:pt x="242" y="755"/>
                </a:lnTo>
                <a:lnTo>
                  <a:pt x="247" y="755"/>
                </a:lnTo>
                <a:lnTo>
                  <a:pt x="240" y="750"/>
                </a:lnTo>
                <a:lnTo>
                  <a:pt x="242" y="746"/>
                </a:lnTo>
                <a:lnTo>
                  <a:pt x="236" y="744"/>
                </a:lnTo>
                <a:lnTo>
                  <a:pt x="240" y="733"/>
                </a:lnTo>
                <a:lnTo>
                  <a:pt x="223" y="743"/>
                </a:lnTo>
                <a:lnTo>
                  <a:pt x="237" y="733"/>
                </a:lnTo>
                <a:lnTo>
                  <a:pt x="231" y="730"/>
                </a:lnTo>
                <a:lnTo>
                  <a:pt x="239" y="727"/>
                </a:lnTo>
                <a:lnTo>
                  <a:pt x="230" y="725"/>
                </a:lnTo>
                <a:lnTo>
                  <a:pt x="235" y="721"/>
                </a:lnTo>
                <a:lnTo>
                  <a:pt x="239" y="719"/>
                </a:lnTo>
                <a:lnTo>
                  <a:pt x="227" y="713"/>
                </a:lnTo>
                <a:lnTo>
                  <a:pt x="225" y="707"/>
                </a:lnTo>
                <a:lnTo>
                  <a:pt x="229" y="705"/>
                </a:lnTo>
                <a:lnTo>
                  <a:pt x="227" y="699"/>
                </a:lnTo>
                <a:lnTo>
                  <a:pt x="211" y="692"/>
                </a:lnTo>
                <a:lnTo>
                  <a:pt x="214" y="684"/>
                </a:lnTo>
                <a:lnTo>
                  <a:pt x="208" y="680"/>
                </a:lnTo>
                <a:lnTo>
                  <a:pt x="209" y="674"/>
                </a:lnTo>
                <a:lnTo>
                  <a:pt x="204" y="675"/>
                </a:lnTo>
                <a:lnTo>
                  <a:pt x="211" y="667"/>
                </a:lnTo>
                <a:lnTo>
                  <a:pt x="205" y="657"/>
                </a:lnTo>
                <a:lnTo>
                  <a:pt x="207" y="654"/>
                </a:lnTo>
                <a:lnTo>
                  <a:pt x="198" y="655"/>
                </a:lnTo>
                <a:lnTo>
                  <a:pt x="196" y="646"/>
                </a:lnTo>
                <a:lnTo>
                  <a:pt x="188" y="650"/>
                </a:lnTo>
                <a:lnTo>
                  <a:pt x="191" y="644"/>
                </a:lnTo>
                <a:lnTo>
                  <a:pt x="189" y="641"/>
                </a:lnTo>
                <a:lnTo>
                  <a:pt x="153" y="621"/>
                </a:lnTo>
                <a:lnTo>
                  <a:pt x="145" y="627"/>
                </a:lnTo>
                <a:lnTo>
                  <a:pt x="136" y="616"/>
                </a:lnTo>
                <a:lnTo>
                  <a:pt x="128" y="630"/>
                </a:lnTo>
                <a:lnTo>
                  <a:pt x="123" y="617"/>
                </a:lnTo>
                <a:lnTo>
                  <a:pt x="118" y="623"/>
                </a:lnTo>
                <a:lnTo>
                  <a:pt x="119" y="630"/>
                </a:lnTo>
                <a:lnTo>
                  <a:pt x="109" y="628"/>
                </a:lnTo>
                <a:lnTo>
                  <a:pt x="107" y="637"/>
                </a:lnTo>
                <a:lnTo>
                  <a:pt x="102" y="632"/>
                </a:lnTo>
                <a:lnTo>
                  <a:pt x="104" y="623"/>
                </a:lnTo>
                <a:lnTo>
                  <a:pt x="97" y="622"/>
                </a:lnTo>
                <a:lnTo>
                  <a:pt x="94" y="633"/>
                </a:lnTo>
                <a:lnTo>
                  <a:pt x="85" y="623"/>
                </a:lnTo>
                <a:lnTo>
                  <a:pt x="81" y="629"/>
                </a:lnTo>
                <a:lnTo>
                  <a:pt x="93" y="644"/>
                </a:lnTo>
                <a:lnTo>
                  <a:pt x="61" y="627"/>
                </a:lnTo>
                <a:lnTo>
                  <a:pt x="49" y="613"/>
                </a:lnTo>
                <a:lnTo>
                  <a:pt x="72" y="597"/>
                </a:lnTo>
                <a:lnTo>
                  <a:pt x="43" y="592"/>
                </a:lnTo>
                <a:lnTo>
                  <a:pt x="48" y="577"/>
                </a:lnTo>
                <a:lnTo>
                  <a:pt x="33" y="589"/>
                </a:lnTo>
                <a:lnTo>
                  <a:pt x="29" y="584"/>
                </a:lnTo>
                <a:lnTo>
                  <a:pt x="34" y="582"/>
                </a:lnTo>
                <a:lnTo>
                  <a:pt x="24" y="574"/>
                </a:lnTo>
                <a:lnTo>
                  <a:pt x="41" y="562"/>
                </a:lnTo>
                <a:lnTo>
                  <a:pt x="94" y="569"/>
                </a:lnTo>
                <a:lnTo>
                  <a:pt x="56" y="560"/>
                </a:lnTo>
                <a:lnTo>
                  <a:pt x="77" y="553"/>
                </a:lnTo>
                <a:lnTo>
                  <a:pt x="97" y="562"/>
                </a:lnTo>
                <a:lnTo>
                  <a:pt x="91" y="551"/>
                </a:lnTo>
                <a:lnTo>
                  <a:pt x="98" y="550"/>
                </a:lnTo>
                <a:lnTo>
                  <a:pt x="98" y="541"/>
                </a:lnTo>
                <a:lnTo>
                  <a:pt x="85" y="534"/>
                </a:lnTo>
                <a:lnTo>
                  <a:pt x="66" y="546"/>
                </a:lnTo>
                <a:lnTo>
                  <a:pt x="61" y="535"/>
                </a:lnTo>
                <a:lnTo>
                  <a:pt x="63" y="544"/>
                </a:lnTo>
                <a:lnTo>
                  <a:pt x="54" y="549"/>
                </a:lnTo>
                <a:lnTo>
                  <a:pt x="39" y="541"/>
                </a:lnTo>
                <a:lnTo>
                  <a:pt x="50" y="529"/>
                </a:lnTo>
                <a:lnTo>
                  <a:pt x="35" y="534"/>
                </a:lnTo>
                <a:lnTo>
                  <a:pt x="43" y="523"/>
                </a:lnTo>
                <a:lnTo>
                  <a:pt x="20" y="522"/>
                </a:lnTo>
                <a:lnTo>
                  <a:pt x="0" y="501"/>
                </a:lnTo>
                <a:lnTo>
                  <a:pt x="8" y="492"/>
                </a:lnTo>
                <a:lnTo>
                  <a:pt x="3" y="490"/>
                </a:lnTo>
                <a:lnTo>
                  <a:pt x="7" y="476"/>
                </a:lnTo>
                <a:lnTo>
                  <a:pt x="60" y="453"/>
                </a:lnTo>
                <a:lnTo>
                  <a:pt x="55" y="445"/>
                </a:lnTo>
                <a:lnTo>
                  <a:pt x="66" y="436"/>
                </a:lnTo>
                <a:lnTo>
                  <a:pt x="100" y="434"/>
                </a:lnTo>
                <a:lnTo>
                  <a:pt x="116" y="403"/>
                </a:lnTo>
                <a:lnTo>
                  <a:pt x="113" y="362"/>
                </a:lnTo>
                <a:lnTo>
                  <a:pt x="131" y="352"/>
                </a:lnTo>
                <a:lnTo>
                  <a:pt x="125" y="342"/>
                </a:lnTo>
                <a:lnTo>
                  <a:pt x="115" y="358"/>
                </a:lnTo>
                <a:lnTo>
                  <a:pt x="85" y="358"/>
                </a:lnTo>
                <a:lnTo>
                  <a:pt x="79" y="347"/>
                </a:lnTo>
                <a:lnTo>
                  <a:pt x="79" y="337"/>
                </a:lnTo>
                <a:lnTo>
                  <a:pt x="98" y="312"/>
                </a:lnTo>
                <a:lnTo>
                  <a:pt x="133" y="264"/>
                </a:lnTo>
                <a:lnTo>
                  <a:pt x="145" y="300"/>
                </a:lnTo>
                <a:lnTo>
                  <a:pt x="138" y="271"/>
                </a:lnTo>
                <a:lnTo>
                  <a:pt x="142" y="257"/>
                </a:lnTo>
                <a:lnTo>
                  <a:pt x="170" y="267"/>
                </a:lnTo>
                <a:lnTo>
                  <a:pt x="172" y="262"/>
                </a:lnTo>
                <a:lnTo>
                  <a:pt x="166" y="245"/>
                </a:lnTo>
                <a:lnTo>
                  <a:pt x="174" y="231"/>
                </a:lnTo>
                <a:lnTo>
                  <a:pt x="164" y="206"/>
                </a:lnTo>
                <a:lnTo>
                  <a:pt x="183" y="187"/>
                </a:lnTo>
                <a:lnTo>
                  <a:pt x="201" y="196"/>
                </a:lnTo>
                <a:lnTo>
                  <a:pt x="204" y="214"/>
                </a:lnTo>
                <a:lnTo>
                  <a:pt x="235" y="247"/>
                </a:lnTo>
                <a:lnTo>
                  <a:pt x="206" y="194"/>
                </a:lnTo>
                <a:lnTo>
                  <a:pt x="193" y="182"/>
                </a:lnTo>
                <a:lnTo>
                  <a:pt x="215" y="165"/>
                </a:lnTo>
                <a:lnTo>
                  <a:pt x="243" y="154"/>
                </a:lnTo>
                <a:lnTo>
                  <a:pt x="254" y="165"/>
                </a:lnTo>
                <a:lnTo>
                  <a:pt x="247" y="152"/>
                </a:lnTo>
                <a:lnTo>
                  <a:pt x="268" y="148"/>
                </a:lnTo>
                <a:lnTo>
                  <a:pt x="276" y="170"/>
                </a:lnTo>
                <a:lnTo>
                  <a:pt x="277" y="191"/>
                </a:lnTo>
                <a:lnTo>
                  <a:pt x="273" y="224"/>
                </a:lnTo>
                <a:lnTo>
                  <a:pt x="277" y="231"/>
                </a:lnTo>
                <a:lnTo>
                  <a:pt x="276" y="214"/>
                </a:lnTo>
                <a:lnTo>
                  <a:pt x="284" y="198"/>
                </a:lnTo>
                <a:lnTo>
                  <a:pt x="284" y="180"/>
                </a:lnTo>
                <a:lnTo>
                  <a:pt x="285" y="178"/>
                </a:lnTo>
                <a:lnTo>
                  <a:pt x="332" y="217"/>
                </a:lnTo>
                <a:lnTo>
                  <a:pt x="312" y="190"/>
                </a:lnTo>
                <a:lnTo>
                  <a:pt x="334" y="188"/>
                </a:lnTo>
                <a:lnTo>
                  <a:pt x="316" y="163"/>
                </a:lnTo>
                <a:lnTo>
                  <a:pt x="311" y="129"/>
                </a:lnTo>
                <a:lnTo>
                  <a:pt x="338" y="132"/>
                </a:lnTo>
                <a:lnTo>
                  <a:pt x="402" y="206"/>
                </a:lnTo>
                <a:lnTo>
                  <a:pt x="409" y="198"/>
                </a:lnTo>
                <a:lnTo>
                  <a:pt x="398" y="183"/>
                </a:lnTo>
                <a:lnTo>
                  <a:pt x="405" y="172"/>
                </a:lnTo>
                <a:lnTo>
                  <a:pt x="400" y="162"/>
                </a:lnTo>
                <a:lnTo>
                  <a:pt x="403" y="153"/>
                </a:lnTo>
                <a:lnTo>
                  <a:pt x="436" y="159"/>
                </a:lnTo>
                <a:lnTo>
                  <a:pt x="414" y="146"/>
                </a:lnTo>
                <a:lnTo>
                  <a:pt x="387" y="99"/>
                </a:lnTo>
                <a:lnTo>
                  <a:pt x="439" y="100"/>
                </a:lnTo>
                <a:lnTo>
                  <a:pt x="444" y="131"/>
                </a:lnTo>
                <a:lnTo>
                  <a:pt x="445" y="114"/>
                </a:lnTo>
                <a:lnTo>
                  <a:pt x="441" y="103"/>
                </a:lnTo>
                <a:lnTo>
                  <a:pt x="446" y="103"/>
                </a:lnTo>
                <a:lnTo>
                  <a:pt x="465" y="122"/>
                </a:lnTo>
                <a:lnTo>
                  <a:pt x="470" y="144"/>
                </a:lnTo>
                <a:lnTo>
                  <a:pt x="471" y="140"/>
                </a:lnTo>
                <a:lnTo>
                  <a:pt x="468" y="122"/>
                </a:lnTo>
                <a:lnTo>
                  <a:pt x="469" y="109"/>
                </a:lnTo>
                <a:lnTo>
                  <a:pt x="452" y="98"/>
                </a:lnTo>
                <a:lnTo>
                  <a:pt x="383" y="91"/>
                </a:lnTo>
                <a:lnTo>
                  <a:pt x="371" y="77"/>
                </a:lnTo>
                <a:lnTo>
                  <a:pt x="383" y="83"/>
                </a:lnTo>
                <a:lnTo>
                  <a:pt x="380" y="80"/>
                </a:lnTo>
                <a:lnTo>
                  <a:pt x="373" y="72"/>
                </a:lnTo>
                <a:lnTo>
                  <a:pt x="383" y="62"/>
                </a:lnTo>
                <a:lnTo>
                  <a:pt x="420" y="83"/>
                </a:lnTo>
                <a:lnTo>
                  <a:pt x="390" y="57"/>
                </a:lnTo>
                <a:lnTo>
                  <a:pt x="428" y="62"/>
                </a:lnTo>
                <a:lnTo>
                  <a:pt x="411" y="49"/>
                </a:lnTo>
                <a:lnTo>
                  <a:pt x="429" y="40"/>
                </a:lnTo>
                <a:lnTo>
                  <a:pt x="487" y="98"/>
                </a:lnTo>
                <a:lnTo>
                  <a:pt x="481" y="73"/>
                </a:lnTo>
                <a:lnTo>
                  <a:pt x="506" y="72"/>
                </a:lnTo>
                <a:lnTo>
                  <a:pt x="485" y="66"/>
                </a:lnTo>
                <a:lnTo>
                  <a:pt x="512" y="55"/>
                </a:lnTo>
                <a:lnTo>
                  <a:pt x="487" y="49"/>
                </a:lnTo>
                <a:lnTo>
                  <a:pt x="484" y="43"/>
                </a:lnTo>
                <a:lnTo>
                  <a:pt x="485" y="21"/>
                </a:lnTo>
                <a:lnTo>
                  <a:pt x="499" y="30"/>
                </a:lnTo>
                <a:lnTo>
                  <a:pt x="496" y="21"/>
                </a:lnTo>
                <a:lnTo>
                  <a:pt x="502" y="12"/>
                </a:lnTo>
                <a:lnTo>
                  <a:pt x="519" y="30"/>
                </a:lnTo>
                <a:lnTo>
                  <a:pt x="512" y="13"/>
                </a:lnTo>
                <a:lnTo>
                  <a:pt x="517" y="7"/>
                </a:lnTo>
                <a:lnTo>
                  <a:pt x="548" y="0"/>
                </a:lnTo>
                <a:lnTo>
                  <a:pt x="555" y="19"/>
                </a:lnTo>
                <a:lnTo>
                  <a:pt x="552" y="4"/>
                </a:lnTo>
                <a:lnTo>
                  <a:pt x="557" y="0"/>
                </a:lnTo>
                <a:lnTo>
                  <a:pt x="604" y="0"/>
                </a:lnTo>
                <a:lnTo>
                  <a:pt x="664" y="27"/>
                </a:lnTo>
                <a:lnTo>
                  <a:pt x="671" y="38"/>
                </a:lnTo>
                <a:lnTo>
                  <a:pt x="666" y="49"/>
                </a:lnTo>
                <a:lnTo>
                  <a:pt x="615" y="52"/>
                </a:lnTo>
                <a:lnTo>
                  <a:pt x="583" y="67"/>
                </a:lnTo>
                <a:lnTo>
                  <a:pt x="562" y="55"/>
                </a:lnTo>
                <a:lnTo>
                  <a:pt x="574" y="69"/>
                </a:lnTo>
                <a:lnTo>
                  <a:pt x="530" y="84"/>
                </a:lnTo>
                <a:lnTo>
                  <a:pt x="535" y="86"/>
                </a:lnTo>
                <a:lnTo>
                  <a:pt x="533" y="102"/>
                </a:lnTo>
                <a:lnTo>
                  <a:pt x="540" y="84"/>
                </a:lnTo>
                <a:lnTo>
                  <a:pt x="554" y="84"/>
                </a:lnTo>
                <a:lnTo>
                  <a:pt x="555" y="97"/>
                </a:lnTo>
                <a:lnTo>
                  <a:pt x="559" y="79"/>
                </a:lnTo>
                <a:lnTo>
                  <a:pt x="587" y="81"/>
                </a:lnTo>
                <a:lnTo>
                  <a:pt x="605" y="62"/>
                </a:lnTo>
                <a:lnTo>
                  <a:pt x="609" y="58"/>
                </a:lnTo>
                <a:lnTo>
                  <a:pt x="627" y="57"/>
                </a:lnTo>
                <a:lnTo>
                  <a:pt x="680" y="54"/>
                </a:lnTo>
                <a:lnTo>
                  <a:pt x="684" y="74"/>
                </a:lnTo>
                <a:lnTo>
                  <a:pt x="668" y="99"/>
                </a:lnTo>
                <a:lnTo>
                  <a:pt x="695" y="83"/>
                </a:lnTo>
                <a:lnTo>
                  <a:pt x="697" y="85"/>
                </a:lnTo>
                <a:lnTo>
                  <a:pt x="694" y="100"/>
                </a:lnTo>
                <a:lnTo>
                  <a:pt x="703" y="90"/>
                </a:lnTo>
                <a:lnTo>
                  <a:pt x="733" y="116"/>
                </a:lnTo>
                <a:lnTo>
                  <a:pt x="716" y="147"/>
                </a:lnTo>
                <a:lnTo>
                  <a:pt x="679" y="166"/>
                </a:lnTo>
                <a:lnTo>
                  <a:pt x="587" y="160"/>
                </a:lnTo>
                <a:lnTo>
                  <a:pt x="611" y="172"/>
                </a:lnTo>
                <a:lnTo>
                  <a:pt x="569" y="197"/>
                </a:lnTo>
                <a:lnTo>
                  <a:pt x="566" y="204"/>
                </a:lnTo>
                <a:lnTo>
                  <a:pt x="566" y="214"/>
                </a:lnTo>
                <a:lnTo>
                  <a:pt x="624" y="182"/>
                </a:lnTo>
                <a:lnTo>
                  <a:pt x="677" y="182"/>
                </a:lnTo>
                <a:lnTo>
                  <a:pt x="677" y="199"/>
                </a:lnTo>
                <a:lnTo>
                  <a:pt x="675" y="207"/>
                </a:lnTo>
                <a:lnTo>
                  <a:pt x="644" y="231"/>
                </a:lnTo>
                <a:lnTo>
                  <a:pt x="649" y="236"/>
                </a:lnTo>
                <a:lnTo>
                  <a:pt x="644" y="241"/>
                </a:lnTo>
                <a:lnTo>
                  <a:pt x="648" y="242"/>
                </a:lnTo>
                <a:lnTo>
                  <a:pt x="692" y="210"/>
                </a:lnTo>
                <a:lnTo>
                  <a:pt x="695" y="180"/>
                </a:lnTo>
                <a:lnTo>
                  <a:pt x="718" y="173"/>
                </a:lnTo>
                <a:lnTo>
                  <a:pt x="724" y="205"/>
                </a:lnTo>
                <a:lnTo>
                  <a:pt x="720" y="232"/>
                </a:lnTo>
                <a:lnTo>
                  <a:pt x="709" y="251"/>
                </a:lnTo>
                <a:lnTo>
                  <a:pt x="712" y="253"/>
                </a:lnTo>
                <a:lnTo>
                  <a:pt x="697" y="288"/>
                </a:lnTo>
                <a:lnTo>
                  <a:pt x="697" y="295"/>
                </a:lnTo>
                <a:lnTo>
                  <a:pt x="695" y="301"/>
                </a:lnTo>
                <a:lnTo>
                  <a:pt x="689" y="305"/>
                </a:lnTo>
                <a:lnTo>
                  <a:pt x="694" y="305"/>
                </a:lnTo>
                <a:lnTo>
                  <a:pt x="687" y="318"/>
                </a:lnTo>
                <a:lnTo>
                  <a:pt x="696" y="309"/>
                </a:lnTo>
                <a:lnTo>
                  <a:pt x="701" y="288"/>
                </a:lnTo>
                <a:lnTo>
                  <a:pt x="741" y="222"/>
                </a:lnTo>
                <a:lnTo>
                  <a:pt x="752" y="213"/>
                </a:lnTo>
                <a:lnTo>
                  <a:pt x="748" y="221"/>
                </a:lnTo>
                <a:lnTo>
                  <a:pt x="748" y="238"/>
                </a:lnTo>
                <a:lnTo>
                  <a:pt x="762" y="225"/>
                </a:lnTo>
                <a:lnTo>
                  <a:pt x="776" y="237"/>
                </a:lnTo>
                <a:lnTo>
                  <a:pt x="785" y="221"/>
                </a:lnTo>
                <a:lnTo>
                  <a:pt x="782" y="208"/>
                </a:lnTo>
                <a:lnTo>
                  <a:pt x="789" y="211"/>
                </a:lnTo>
                <a:lnTo>
                  <a:pt x="786" y="207"/>
                </a:lnTo>
                <a:lnTo>
                  <a:pt x="786" y="195"/>
                </a:lnTo>
                <a:lnTo>
                  <a:pt x="826" y="190"/>
                </a:lnTo>
                <a:lnTo>
                  <a:pt x="862" y="221"/>
                </a:lnTo>
                <a:lnTo>
                  <a:pt x="836" y="265"/>
                </a:lnTo>
                <a:lnTo>
                  <a:pt x="820" y="270"/>
                </a:lnTo>
                <a:lnTo>
                  <a:pt x="827" y="285"/>
                </a:lnTo>
                <a:lnTo>
                  <a:pt x="808" y="302"/>
                </a:lnTo>
                <a:lnTo>
                  <a:pt x="780" y="295"/>
                </a:lnTo>
                <a:lnTo>
                  <a:pt x="771" y="311"/>
                </a:lnTo>
                <a:lnTo>
                  <a:pt x="733" y="315"/>
                </a:lnTo>
                <a:lnTo>
                  <a:pt x="805" y="318"/>
                </a:lnTo>
                <a:lnTo>
                  <a:pt x="797" y="330"/>
                </a:lnTo>
                <a:lnTo>
                  <a:pt x="799" y="336"/>
                </a:lnTo>
                <a:lnTo>
                  <a:pt x="788" y="345"/>
                </a:lnTo>
                <a:lnTo>
                  <a:pt x="755" y="339"/>
                </a:lnTo>
                <a:lnTo>
                  <a:pt x="743" y="355"/>
                </a:lnTo>
                <a:lnTo>
                  <a:pt x="746" y="356"/>
                </a:lnTo>
                <a:lnTo>
                  <a:pt x="741" y="375"/>
                </a:lnTo>
                <a:lnTo>
                  <a:pt x="747" y="383"/>
                </a:lnTo>
                <a:lnTo>
                  <a:pt x="753" y="376"/>
                </a:lnTo>
                <a:lnTo>
                  <a:pt x="748" y="378"/>
                </a:lnTo>
                <a:lnTo>
                  <a:pt x="751" y="365"/>
                </a:lnTo>
                <a:lnTo>
                  <a:pt x="762" y="355"/>
                </a:lnTo>
                <a:lnTo>
                  <a:pt x="788" y="358"/>
                </a:lnTo>
                <a:lnTo>
                  <a:pt x="777" y="383"/>
                </a:lnTo>
                <a:lnTo>
                  <a:pt x="759" y="384"/>
                </a:lnTo>
                <a:lnTo>
                  <a:pt x="754" y="406"/>
                </a:lnTo>
                <a:lnTo>
                  <a:pt x="756" y="414"/>
                </a:lnTo>
                <a:lnTo>
                  <a:pt x="753" y="429"/>
                </a:lnTo>
                <a:lnTo>
                  <a:pt x="758" y="416"/>
                </a:lnTo>
                <a:lnTo>
                  <a:pt x="764" y="418"/>
                </a:lnTo>
                <a:lnTo>
                  <a:pt x="763" y="425"/>
                </a:lnTo>
                <a:lnTo>
                  <a:pt x="760" y="420"/>
                </a:lnTo>
                <a:lnTo>
                  <a:pt x="750" y="436"/>
                </a:lnTo>
                <a:lnTo>
                  <a:pt x="752" y="444"/>
                </a:lnTo>
                <a:lnTo>
                  <a:pt x="751" y="450"/>
                </a:lnTo>
                <a:lnTo>
                  <a:pt x="735" y="455"/>
                </a:lnTo>
                <a:lnTo>
                  <a:pt x="738" y="464"/>
                </a:lnTo>
                <a:lnTo>
                  <a:pt x="731" y="467"/>
                </a:lnTo>
                <a:lnTo>
                  <a:pt x="739" y="468"/>
                </a:lnTo>
                <a:lnTo>
                  <a:pt x="732" y="491"/>
                </a:lnTo>
                <a:lnTo>
                  <a:pt x="733" y="497"/>
                </a:lnTo>
                <a:lnTo>
                  <a:pt x="727" y="503"/>
                </a:lnTo>
                <a:lnTo>
                  <a:pt x="731" y="505"/>
                </a:lnTo>
                <a:lnTo>
                  <a:pt x="723" y="533"/>
                </a:lnTo>
                <a:lnTo>
                  <a:pt x="731" y="535"/>
                </a:lnTo>
                <a:lnTo>
                  <a:pt x="739" y="511"/>
                </a:lnTo>
                <a:lnTo>
                  <a:pt x="762" y="528"/>
                </a:lnTo>
                <a:lnTo>
                  <a:pt x="766" y="537"/>
                </a:lnTo>
                <a:lnTo>
                  <a:pt x="761" y="540"/>
                </a:lnTo>
                <a:lnTo>
                  <a:pt x="748" y="530"/>
                </a:lnTo>
                <a:lnTo>
                  <a:pt x="739" y="535"/>
                </a:lnTo>
                <a:lnTo>
                  <a:pt x="747" y="539"/>
                </a:lnTo>
                <a:lnTo>
                  <a:pt x="742" y="542"/>
                </a:lnTo>
                <a:lnTo>
                  <a:pt x="746" y="545"/>
                </a:lnTo>
                <a:lnTo>
                  <a:pt x="736" y="543"/>
                </a:lnTo>
                <a:lnTo>
                  <a:pt x="751" y="548"/>
                </a:lnTo>
                <a:lnTo>
                  <a:pt x="740" y="551"/>
                </a:lnTo>
                <a:lnTo>
                  <a:pt x="755" y="553"/>
                </a:lnTo>
                <a:lnTo>
                  <a:pt x="759" y="562"/>
                </a:lnTo>
                <a:lnTo>
                  <a:pt x="774" y="555"/>
                </a:lnTo>
                <a:lnTo>
                  <a:pt x="778" y="581"/>
                </a:lnTo>
                <a:lnTo>
                  <a:pt x="773" y="593"/>
                </a:lnTo>
                <a:lnTo>
                  <a:pt x="737" y="578"/>
                </a:lnTo>
                <a:lnTo>
                  <a:pt x="743" y="582"/>
                </a:lnTo>
                <a:lnTo>
                  <a:pt x="740" y="585"/>
                </a:lnTo>
                <a:lnTo>
                  <a:pt x="727" y="585"/>
                </a:lnTo>
                <a:lnTo>
                  <a:pt x="738" y="587"/>
                </a:lnTo>
                <a:lnTo>
                  <a:pt x="728" y="600"/>
                </a:lnTo>
                <a:lnTo>
                  <a:pt x="719" y="587"/>
                </a:lnTo>
                <a:lnTo>
                  <a:pt x="713" y="597"/>
                </a:lnTo>
                <a:lnTo>
                  <a:pt x="718" y="608"/>
                </a:lnTo>
                <a:lnTo>
                  <a:pt x="725" y="602"/>
                </a:lnTo>
                <a:lnTo>
                  <a:pt x="728" y="607"/>
                </a:lnTo>
                <a:lnTo>
                  <a:pt x="723" y="610"/>
                </a:lnTo>
                <a:lnTo>
                  <a:pt x="728" y="610"/>
                </a:lnTo>
                <a:lnTo>
                  <a:pt x="725" y="612"/>
                </a:lnTo>
                <a:lnTo>
                  <a:pt x="724" y="613"/>
                </a:lnTo>
                <a:lnTo>
                  <a:pt x="716" y="612"/>
                </a:lnTo>
                <a:lnTo>
                  <a:pt x="720" y="614"/>
                </a:lnTo>
                <a:lnTo>
                  <a:pt x="727" y="613"/>
                </a:lnTo>
                <a:lnTo>
                  <a:pt x="729" y="612"/>
                </a:lnTo>
                <a:lnTo>
                  <a:pt x="727" y="623"/>
                </a:lnTo>
                <a:lnTo>
                  <a:pt x="729" y="625"/>
                </a:lnTo>
                <a:lnTo>
                  <a:pt x="746" y="630"/>
                </a:lnTo>
                <a:lnTo>
                  <a:pt x="737" y="620"/>
                </a:lnTo>
                <a:lnTo>
                  <a:pt x="756" y="630"/>
                </a:lnTo>
                <a:lnTo>
                  <a:pt x="746" y="640"/>
                </a:lnTo>
                <a:lnTo>
                  <a:pt x="723" y="639"/>
                </a:lnTo>
                <a:lnTo>
                  <a:pt x="755" y="645"/>
                </a:lnTo>
                <a:lnTo>
                  <a:pt x="761" y="672"/>
                </a:lnTo>
                <a:lnTo>
                  <a:pt x="757" y="687"/>
                </a:lnTo>
                <a:lnTo>
                  <a:pt x="722" y="658"/>
                </a:lnTo>
                <a:lnTo>
                  <a:pt x="731" y="669"/>
                </a:lnTo>
                <a:lnTo>
                  <a:pt x="716" y="664"/>
                </a:lnTo>
                <a:lnTo>
                  <a:pt x="743" y="684"/>
                </a:lnTo>
                <a:lnTo>
                  <a:pt x="727" y="696"/>
                </a:lnTo>
                <a:lnTo>
                  <a:pt x="717" y="686"/>
                </a:lnTo>
                <a:lnTo>
                  <a:pt x="727" y="697"/>
                </a:lnTo>
                <a:lnTo>
                  <a:pt x="742" y="691"/>
                </a:lnTo>
                <a:lnTo>
                  <a:pt x="740" y="703"/>
                </a:lnTo>
                <a:lnTo>
                  <a:pt x="743" y="709"/>
                </a:lnTo>
                <a:lnTo>
                  <a:pt x="736" y="713"/>
                </a:lnTo>
                <a:lnTo>
                  <a:pt x="739" y="714"/>
                </a:lnTo>
                <a:lnTo>
                  <a:pt x="761" y="712"/>
                </a:lnTo>
                <a:lnTo>
                  <a:pt x="762" y="720"/>
                </a:lnTo>
                <a:lnTo>
                  <a:pt x="766" y="722"/>
                </a:lnTo>
                <a:lnTo>
                  <a:pt x="760" y="734"/>
                </a:lnTo>
                <a:lnTo>
                  <a:pt x="722" y="717"/>
                </a:lnTo>
                <a:lnTo>
                  <a:pt x="727" y="726"/>
                </a:lnTo>
                <a:lnTo>
                  <a:pt x="716" y="732"/>
                </a:lnTo>
                <a:lnTo>
                  <a:pt x="723" y="735"/>
                </a:lnTo>
                <a:lnTo>
                  <a:pt x="716" y="744"/>
                </a:lnTo>
                <a:lnTo>
                  <a:pt x="723" y="748"/>
                </a:lnTo>
                <a:lnTo>
                  <a:pt x="725" y="766"/>
                </a:lnTo>
                <a:lnTo>
                  <a:pt x="727" y="763"/>
                </a:lnTo>
                <a:lnTo>
                  <a:pt x="724" y="747"/>
                </a:lnTo>
                <a:lnTo>
                  <a:pt x="727" y="745"/>
                </a:lnTo>
                <a:lnTo>
                  <a:pt x="747" y="754"/>
                </a:lnTo>
                <a:lnTo>
                  <a:pt x="744" y="762"/>
                </a:lnTo>
                <a:lnTo>
                  <a:pt x="745" y="775"/>
                </a:lnTo>
                <a:lnTo>
                  <a:pt x="729" y="774"/>
                </a:lnTo>
                <a:lnTo>
                  <a:pt x="718" y="785"/>
                </a:lnTo>
                <a:lnTo>
                  <a:pt x="702" y="776"/>
                </a:lnTo>
                <a:lnTo>
                  <a:pt x="694" y="763"/>
                </a:lnTo>
                <a:lnTo>
                  <a:pt x="713" y="771"/>
                </a:lnTo>
                <a:lnTo>
                  <a:pt x="720" y="767"/>
                </a:lnTo>
                <a:lnTo>
                  <a:pt x="713" y="770"/>
                </a:lnTo>
                <a:lnTo>
                  <a:pt x="694" y="757"/>
                </a:lnTo>
                <a:lnTo>
                  <a:pt x="689" y="763"/>
                </a:lnTo>
                <a:lnTo>
                  <a:pt x="688" y="771"/>
                </a:lnTo>
                <a:lnTo>
                  <a:pt x="671" y="750"/>
                </a:lnTo>
                <a:lnTo>
                  <a:pt x="685" y="772"/>
                </a:lnTo>
                <a:lnTo>
                  <a:pt x="664" y="786"/>
                </a:lnTo>
                <a:lnTo>
                  <a:pt x="646" y="775"/>
                </a:lnTo>
                <a:lnTo>
                  <a:pt x="661" y="785"/>
                </a:lnTo>
                <a:lnTo>
                  <a:pt x="642" y="791"/>
                </a:lnTo>
                <a:lnTo>
                  <a:pt x="646" y="792"/>
                </a:lnTo>
                <a:lnTo>
                  <a:pt x="645" y="801"/>
                </a:lnTo>
                <a:lnTo>
                  <a:pt x="648" y="792"/>
                </a:lnTo>
                <a:lnTo>
                  <a:pt x="660" y="788"/>
                </a:lnTo>
                <a:lnTo>
                  <a:pt x="680" y="797"/>
                </a:lnTo>
                <a:lnTo>
                  <a:pt x="666" y="808"/>
                </a:lnTo>
                <a:lnTo>
                  <a:pt x="647" y="806"/>
                </a:lnTo>
                <a:lnTo>
                  <a:pt x="660" y="808"/>
                </a:lnTo>
                <a:lnTo>
                  <a:pt x="655" y="811"/>
                </a:lnTo>
                <a:lnTo>
                  <a:pt x="662" y="811"/>
                </a:lnTo>
                <a:lnTo>
                  <a:pt x="660" y="818"/>
                </a:lnTo>
                <a:lnTo>
                  <a:pt x="672" y="805"/>
                </a:lnTo>
                <a:lnTo>
                  <a:pt x="683" y="811"/>
                </a:lnTo>
                <a:lnTo>
                  <a:pt x="686" y="819"/>
                </a:lnTo>
                <a:lnTo>
                  <a:pt x="685" y="822"/>
                </a:lnTo>
                <a:lnTo>
                  <a:pt x="668" y="826"/>
                </a:lnTo>
                <a:lnTo>
                  <a:pt x="676" y="827"/>
                </a:lnTo>
                <a:lnTo>
                  <a:pt x="673" y="839"/>
                </a:lnTo>
                <a:lnTo>
                  <a:pt x="678" y="828"/>
                </a:lnTo>
                <a:lnTo>
                  <a:pt x="687" y="826"/>
                </a:lnTo>
                <a:lnTo>
                  <a:pt x="716" y="849"/>
                </a:lnTo>
                <a:lnTo>
                  <a:pt x="707" y="860"/>
                </a:lnTo>
                <a:lnTo>
                  <a:pt x="717" y="854"/>
                </a:lnTo>
                <a:lnTo>
                  <a:pt x="714" y="860"/>
                </a:lnTo>
                <a:lnTo>
                  <a:pt x="714" y="864"/>
                </a:lnTo>
                <a:lnTo>
                  <a:pt x="724" y="857"/>
                </a:lnTo>
                <a:lnTo>
                  <a:pt x="716" y="868"/>
                </a:lnTo>
                <a:lnTo>
                  <a:pt x="717" y="879"/>
                </a:lnTo>
                <a:lnTo>
                  <a:pt x="722" y="868"/>
                </a:lnTo>
                <a:lnTo>
                  <a:pt x="726" y="867"/>
                </a:lnTo>
                <a:lnTo>
                  <a:pt x="728" y="872"/>
                </a:lnTo>
                <a:lnTo>
                  <a:pt x="725" y="876"/>
                </a:lnTo>
                <a:lnTo>
                  <a:pt x="729" y="875"/>
                </a:lnTo>
                <a:lnTo>
                  <a:pt x="724" y="878"/>
                </a:lnTo>
                <a:lnTo>
                  <a:pt x="727" y="879"/>
                </a:lnTo>
                <a:lnTo>
                  <a:pt x="726" y="885"/>
                </a:lnTo>
                <a:lnTo>
                  <a:pt x="718" y="887"/>
                </a:lnTo>
                <a:lnTo>
                  <a:pt x="729" y="891"/>
                </a:lnTo>
                <a:lnTo>
                  <a:pt x="724" y="898"/>
                </a:lnTo>
                <a:lnTo>
                  <a:pt x="728" y="898"/>
                </a:lnTo>
                <a:lnTo>
                  <a:pt x="729" y="902"/>
                </a:lnTo>
                <a:lnTo>
                  <a:pt x="726" y="907"/>
                </a:lnTo>
                <a:lnTo>
                  <a:pt x="731" y="909"/>
                </a:lnTo>
                <a:lnTo>
                  <a:pt x="724" y="915"/>
                </a:lnTo>
                <a:lnTo>
                  <a:pt x="717" y="913"/>
                </a:lnTo>
                <a:lnTo>
                  <a:pt x="716" y="896"/>
                </a:lnTo>
                <a:lnTo>
                  <a:pt x="714" y="902"/>
                </a:lnTo>
                <a:lnTo>
                  <a:pt x="713" y="914"/>
                </a:lnTo>
                <a:lnTo>
                  <a:pt x="697" y="908"/>
                </a:lnTo>
                <a:lnTo>
                  <a:pt x="692" y="899"/>
                </a:lnTo>
                <a:lnTo>
                  <a:pt x="691" y="885"/>
                </a:lnTo>
                <a:lnTo>
                  <a:pt x="676" y="872"/>
                </a:lnTo>
                <a:lnTo>
                  <a:pt x="672" y="866"/>
                </a:lnTo>
                <a:lnTo>
                  <a:pt x="653" y="864"/>
                </a:lnTo>
                <a:lnTo>
                  <a:pt x="642" y="848"/>
                </a:lnTo>
                <a:lnTo>
                  <a:pt x="628" y="841"/>
                </a:lnTo>
                <a:lnTo>
                  <a:pt x="648" y="858"/>
                </a:lnTo>
                <a:lnTo>
                  <a:pt x="631" y="865"/>
                </a:lnTo>
                <a:lnTo>
                  <a:pt x="646" y="862"/>
                </a:lnTo>
                <a:lnTo>
                  <a:pt x="675" y="874"/>
                </a:lnTo>
                <a:lnTo>
                  <a:pt x="673" y="880"/>
                </a:lnTo>
                <a:lnTo>
                  <a:pt x="670" y="879"/>
                </a:lnTo>
                <a:lnTo>
                  <a:pt x="672" y="882"/>
                </a:lnTo>
                <a:lnTo>
                  <a:pt x="656" y="892"/>
                </a:lnTo>
                <a:lnTo>
                  <a:pt x="645" y="892"/>
                </a:lnTo>
                <a:lnTo>
                  <a:pt x="639" y="884"/>
                </a:lnTo>
                <a:lnTo>
                  <a:pt x="644" y="891"/>
                </a:lnTo>
                <a:lnTo>
                  <a:pt x="632" y="890"/>
                </a:lnTo>
                <a:lnTo>
                  <a:pt x="639" y="895"/>
                </a:lnTo>
                <a:lnTo>
                  <a:pt x="634" y="909"/>
                </a:lnTo>
                <a:lnTo>
                  <a:pt x="621" y="913"/>
                </a:lnTo>
                <a:lnTo>
                  <a:pt x="635" y="917"/>
                </a:lnTo>
                <a:lnTo>
                  <a:pt x="660" y="913"/>
                </a:lnTo>
                <a:lnTo>
                  <a:pt x="661" y="916"/>
                </a:lnTo>
                <a:lnTo>
                  <a:pt x="658" y="919"/>
                </a:lnTo>
                <a:lnTo>
                  <a:pt x="630" y="928"/>
                </a:lnTo>
                <a:lnTo>
                  <a:pt x="646" y="934"/>
                </a:lnTo>
                <a:lnTo>
                  <a:pt x="653" y="921"/>
                </a:lnTo>
                <a:lnTo>
                  <a:pt x="662" y="923"/>
                </a:lnTo>
                <a:lnTo>
                  <a:pt x="677" y="914"/>
                </a:lnTo>
                <a:lnTo>
                  <a:pt x="676" y="920"/>
                </a:lnTo>
                <a:lnTo>
                  <a:pt x="680" y="917"/>
                </a:lnTo>
                <a:lnTo>
                  <a:pt x="701" y="928"/>
                </a:lnTo>
                <a:lnTo>
                  <a:pt x="721" y="925"/>
                </a:lnTo>
                <a:lnTo>
                  <a:pt x="719" y="931"/>
                </a:lnTo>
                <a:lnTo>
                  <a:pt x="708" y="934"/>
                </a:lnTo>
                <a:lnTo>
                  <a:pt x="705" y="937"/>
                </a:lnTo>
                <a:lnTo>
                  <a:pt x="709" y="942"/>
                </a:lnTo>
                <a:lnTo>
                  <a:pt x="703" y="938"/>
                </a:lnTo>
                <a:lnTo>
                  <a:pt x="705" y="942"/>
                </a:lnTo>
                <a:lnTo>
                  <a:pt x="695" y="942"/>
                </a:lnTo>
                <a:lnTo>
                  <a:pt x="699" y="944"/>
                </a:lnTo>
                <a:lnTo>
                  <a:pt x="699" y="950"/>
                </a:lnTo>
                <a:lnTo>
                  <a:pt x="690" y="948"/>
                </a:lnTo>
                <a:lnTo>
                  <a:pt x="694" y="952"/>
                </a:lnTo>
                <a:lnTo>
                  <a:pt x="693" y="955"/>
                </a:lnTo>
                <a:lnTo>
                  <a:pt x="686" y="956"/>
                </a:lnTo>
                <a:lnTo>
                  <a:pt x="685" y="962"/>
                </a:lnTo>
                <a:lnTo>
                  <a:pt x="678" y="962"/>
                </a:lnTo>
                <a:lnTo>
                  <a:pt x="680" y="967"/>
                </a:lnTo>
                <a:lnTo>
                  <a:pt x="672" y="968"/>
                </a:lnTo>
                <a:lnTo>
                  <a:pt x="674" y="974"/>
                </a:lnTo>
                <a:lnTo>
                  <a:pt x="661" y="985"/>
                </a:lnTo>
                <a:lnTo>
                  <a:pt x="644" y="993"/>
                </a:lnTo>
                <a:lnTo>
                  <a:pt x="638" y="989"/>
                </a:lnTo>
                <a:lnTo>
                  <a:pt x="638" y="994"/>
                </a:lnTo>
                <a:lnTo>
                  <a:pt x="626" y="998"/>
                </a:lnTo>
                <a:lnTo>
                  <a:pt x="621" y="996"/>
                </a:lnTo>
                <a:lnTo>
                  <a:pt x="622" y="1000"/>
                </a:lnTo>
                <a:lnTo>
                  <a:pt x="618" y="1003"/>
                </a:lnTo>
                <a:lnTo>
                  <a:pt x="611" y="995"/>
                </a:lnTo>
                <a:lnTo>
                  <a:pt x="607" y="1001"/>
                </a:lnTo>
                <a:lnTo>
                  <a:pt x="610" y="1006"/>
                </a:lnTo>
                <a:lnTo>
                  <a:pt x="599" y="1001"/>
                </a:lnTo>
                <a:lnTo>
                  <a:pt x="604" y="1008"/>
                </a:lnTo>
                <a:lnTo>
                  <a:pt x="595" y="1009"/>
                </a:lnTo>
                <a:lnTo>
                  <a:pt x="585" y="1007"/>
                </a:lnTo>
                <a:lnTo>
                  <a:pt x="585" y="1003"/>
                </a:lnTo>
                <a:lnTo>
                  <a:pt x="588" y="1002"/>
                </a:lnTo>
                <a:lnTo>
                  <a:pt x="581" y="1001"/>
                </a:lnTo>
                <a:lnTo>
                  <a:pt x="574" y="987"/>
                </a:lnTo>
                <a:lnTo>
                  <a:pt x="574" y="994"/>
                </a:lnTo>
                <a:lnTo>
                  <a:pt x="580" y="1001"/>
                </a:lnTo>
                <a:lnTo>
                  <a:pt x="576" y="1003"/>
                </a:lnTo>
                <a:lnTo>
                  <a:pt x="581" y="1007"/>
                </a:lnTo>
                <a:lnTo>
                  <a:pt x="580" y="1016"/>
                </a:lnTo>
                <a:lnTo>
                  <a:pt x="565" y="1023"/>
                </a:lnTo>
                <a:lnTo>
                  <a:pt x="566" y="1024"/>
                </a:lnTo>
                <a:lnTo>
                  <a:pt x="564" y="1033"/>
                </a:lnTo>
                <a:lnTo>
                  <a:pt x="559" y="1034"/>
                </a:lnTo>
                <a:lnTo>
                  <a:pt x="562" y="1039"/>
                </a:lnTo>
                <a:lnTo>
                  <a:pt x="553" y="1048"/>
                </a:lnTo>
                <a:lnTo>
                  <a:pt x="549" y="1063"/>
                </a:lnTo>
                <a:lnTo>
                  <a:pt x="547" y="1057"/>
                </a:lnTo>
                <a:lnTo>
                  <a:pt x="547" y="1064"/>
                </a:lnTo>
                <a:lnTo>
                  <a:pt x="544" y="1070"/>
                </a:lnTo>
                <a:lnTo>
                  <a:pt x="539" y="1073"/>
                </a:lnTo>
                <a:lnTo>
                  <a:pt x="537" y="1069"/>
                </a:lnTo>
                <a:lnTo>
                  <a:pt x="536" y="1072"/>
                </a:lnTo>
                <a:lnTo>
                  <a:pt x="538" y="1074"/>
                </a:lnTo>
                <a:lnTo>
                  <a:pt x="536" y="1075"/>
                </a:lnTo>
                <a:lnTo>
                  <a:pt x="527" y="1068"/>
                </a:lnTo>
                <a:lnTo>
                  <a:pt x="531" y="1075"/>
                </a:lnTo>
                <a:lnTo>
                  <a:pt x="531" y="1080"/>
                </a:lnTo>
                <a:lnTo>
                  <a:pt x="520" y="1087"/>
                </a:lnTo>
                <a:lnTo>
                  <a:pt x="520" y="1080"/>
                </a:lnTo>
                <a:lnTo>
                  <a:pt x="517" y="1081"/>
                </a:lnTo>
                <a:lnTo>
                  <a:pt x="517" y="1084"/>
                </a:lnTo>
                <a:lnTo>
                  <a:pt x="511" y="1089"/>
                </a:lnTo>
                <a:lnTo>
                  <a:pt x="509" y="1081"/>
                </a:lnTo>
                <a:lnTo>
                  <a:pt x="508" y="1091"/>
                </a:lnTo>
                <a:lnTo>
                  <a:pt x="499" y="1082"/>
                </a:lnTo>
                <a:lnTo>
                  <a:pt x="508" y="1072"/>
                </a:lnTo>
                <a:lnTo>
                  <a:pt x="495" y="1070"/>
                </a:lnTo>
                <a:lnTo>
                  <a:pt x="501" y="1074"/>
                </a:lnTo>
                <a:lnTo>
                  <a:pt x="497" y="1075"/>
                </a:lnTo>
                <a:lnTo>
                  <a:pt x="498" y="1076"/>
                </a:lnTo>
                <a:lnTo>
                  <a:pt x="496" y="1087"/>
                </a:lnTo>
                <a:lnTo>
                  <a:pt x="490" y="1082"/>
                </a:lnTo>
                <a:lnTo>
                  <a:pt x="495" y="1090"/>
                </a:lnTo>
                <a:lnTo>
                  <a:pt x="493" y="1096"/>
                </a:lnTo>
                <a:lnTo>
                  <a:pt x="486" y="1094"/>
                </a:lnTo>
                <a:lnTo>
                  <a:pt x="487" y="1098"/>
                </a:lnTo>
                <a:lnTo>
                  <a:pt x="481" y="1099"/>
                </a:lnTo>
                <a:lnTo>
                  <a:pt x="478" y="1093"/>
                </a:lnTo>
                <a:lnTo>
                  <a:pt x="479" y="1098"/>
                </a:lnTo>
                <a:lnTo>
                  <a:pt x="473" y="1095"/>
                </a:lnTo>
                <a:lnTo>
                  <a:pt x="470" y="1100"/>
                </a:lnTo>
                <a:lnTo>
                  <a:pt x="465" y="1100"/>
                </a:lnTo>
                <a:lnTo>
                  <a:pt x="471" y="1103"/>
                </a:lnTo>
                <a:lnTo>
                  <a:pt x="469" y="1105"/>
                </a:lnTo>
                <a:lnTo>
                  <a:pt x="471" y="1109"/>
                </a:lnTo>
                <a:lnTo>
                  <a:pt x="466" y="1116"/>
                </a:lnTo>
                <a:lnTo>
                  <a:pt x="460" y="1113"/>
                </a:lnTo>
                <a:lnTo>
                  <a:pt x="452" y="1119"/>
                </a:lnTo>
                <a:lnTo>
                  <a:pt x="458" y="1126"/>
                </a:lnTo>
                <a:lnTo>
                  <a:pt x="460" y="1128"/>
                </a:lnTo>
                <a:lnTo>
                  <a:pt x="459" y="1130"/>
                </a:lnTo>
                <a:lnTo>
                  <a:pt x="459" y="1135"/>
                </a:lnTo>
                <a:lnTo>
                  <a:pt x="463" y="1139"/>
                </a:lnTo>
                <a:lnTo>
                  <a:pt x="446" y="1141"/>
                </a:lnTo>
                <a:lnTo>
                  <a:pt x="460" y="1146"/>
                </a:lnTo>
                <a:lnTo>
                  <a:pt x="456" y="1152"/>
                </a:lnTo>
                <a:lnTo>
                  <a:pt x="459" y="1153"/>
                </a:lnTo>
                <a:lnTo>
                  <a:pt x="461" y="1160"/>
                </a:lnTo>
                <a:lnTo>
                  <a:pt x="445" y="1157"/>
                </a:lnTo>
                <a:lnTo>
                  <a:pt x="455" y="1161"/>
                </a:lnTo>
                <a:lnTo>
                  <a:pt x="458" y="1166"/>
                </a:lnTo>
                <a:lnTo>
                  <a:pt x="451" y="1166"/>
                </a:lnTo>
                <a:lnTo>
                  <a:pt x="454" y="1169"/>
                </a:lnTo>
                <a:lnTo>
                  <a:pt x="452" y="1170"/>
                </a:lnTo>
                <a:lnTo>
                  <a:pt x="448" y="1164"/>
                </a:lnTo>
                <a:lnTo>
                  <a:pt x="451" y="1169"/>
                </a:lnTo>
                <a:lnTo>
                  <a:pt x="445" y="1167"/>
                </a:lnTo>
                <a:lnTo>
                  <a:pt x="452" y="1172"/>
                </a:lnTo>
                <a:lnTo>
                  <a:pt x="441" y="1167"/>
                </a:lnTo>
                <a:lnTo>
                  <a:pt x="448" y="1178"/>
                </a:lnTo>
                <a:lnTo>
                  <a:pt x="440" y="1174"/>
                </a:lnTo>
                <a:lnTo>
                  <a:pt x="446" y="1180"/>
                </a:lnTo>
                <a:lnTo>
                  <a:pt x="444" y="1181"/>
                </a:lnTo>
                <a:lnTo>
                  <a:pt x="445" y="1182"/>
                </a:lnTo>
                <a:lnTo>
                  <a:pt x="443" y="1187"/>
                </a:lnTo>
                <a:lnTo>
                  <a:pt x="435" y="1188"/>
                </a:lnTo>
                <a:lnTo>
                  <a:pt x="436" y="1184"/>
                </a:lnTo>
                <a:lnTo>
                  <a:pt x="432" y="1191"/>
                </a:lnTo>
                <a:lnTo>
                  <a:pt x="424" y="1190"/>
                </a:lnTo>
                <a:lnTo>
                  <a:pt x="437" y="1201"/>
                </a:lnTo>
                <a:lnTo>
                  <a:pt x="426" y="1197"/>
                </a:lnTo>
                <a:lnTo>
                  <a:pt x="436" y="1205"/>
                </a:lnTo>
                <a:lnTo>
                  <a:pt x="432" y="1214"/>
                </a:lnTo>
                <a:lnTo>
                  <a:pt x="438" y="1212"/>
                </a:lnTo>
                <a:lnTo>
                  <a:pt x="434" y="1215"/>
                </a:lnTo>
                <a:lnTo>
                  <a:pt x="437" y="1218"/>
                </a:lnTo>
                <a:lnTo>
                  <a:pt x="428" y="1219"/>
                </a:lnTo>
                <a:lnTo>
                  <a:pt x="434" y="1223"/>
                </a:lnTo>
                <a:lnTo>
                  <a:pt x="425" y="1225"/>
                </a:lnTo>
                <a:lnTo>
                  <a:pt x="432" y="1226"/>
                </a:lnTo>
                <a:lnTo>
                  <a:pt x="434" y="1231"/>
                </a:lnTo>
                <a:lnTo>
                  <a:pt x="431" y="1233"/>
                </a:lnTo>
                <a:lnTo>
                  <a:pt x="422" y="1232"/>
                </a:lnTo>
                <a:lnTo>
                  <a:pt x="430" y="1235"/>
                </a:lnTo>
                <a:lnTo>
                  <a:pt x="424" y="1236"/>
                </a:lnTo>
                <a:lnTo>
                  <a:pt x="431" y="1239"/>
                </a:lnTo>
                <a:lnTo>
                  <a:pt x="417" y="1239"/>
                </a:lnTo>
                <a:lnTo>
                  <a:pt x="430" y="1240"/>
                </a:lnTo>
                <a:lnTo>
                  <a:pt x="425" y="1245"/>
                </a:lnTo>
                <a:lnTo>
                  <a:pt x="419" y="1244"/>
                </a:lnTo>
                <a:lnTo>
                  <a:pt x="429" y="1248"/>
                </a:lnTo>
                <a:lnTo>
                  <a:pt x="418" y="1247"/>
                </a:lnTo>
                <a:lnTo>
                  <a:pt x="429" y="1250"/>
                </a:lnTo>
                <a:lnTo>
                  <a:pt x="424" y="1252"/>
                </a:lnTo>
                <a:lnTo>
                  <a:pt x="429" y="1251"/>
                </a:lnTo>
                <a:lnTo>
                  <a:pt x="428" y="1255"/>
                </a:lnTo>
                <a:lnTo>
                  <a:pt x="421" y="1255"/>
                </a:lnTo>
                <a:lnTo>
                  <a:pt x="422" y="1258"/>
                </a:lnTo>
                <a:lnTo>
                  <a:pt x="415" y="1251"/>
                </a:lnTo>
                <a:lnTo>
                  <a:pt x="417" y="1255"/>
                </a:lnTo>
                <a:lnTo>
                  <a:pt x="409" y="1253"/>
                </a:lnTo>
                <a:lnTo>
                  <a:pt x="421" y="1258"/>
                </a:lnTo>
                <a:lnTo>
                  <a:pt x="417" y="1262"/>
                </a:lnTo>
                <a:lnTo>
                  <a:pt x="423" y="1260"/>
                </a:lnTo>
                <a:lnTo>
                  <a:pt x="424" y="1263"/>
                </a:lnTo>
                <a:lnTo>
                  <a:pt x="421" y="1265"/>
                </a:lnTo>
                <a:lnTo>
                  <a:pt x="424" y="1269"/>
                </a:lnTo>
                <a:lnTo>
                  <a:pt x="410" y="1266"/>
                </a:lnTo>
                <a:lnTo>
                  <a:pt x="411" y="1262"/>
                </a:lnTo>
                <a:lnTo>
                  <a:pt x="410" y="1260"/>
                </a:lnTo>
                <a:lnTo>
                  <a:pt x="405" y="1267"/>
                </a:lnTo>
                <a:lnTo>
                  <a:pt x="403" y="1271"/>
                </a:lnTo>
                <a:lnTo>
                  <a:pt x="395" y="1269"/>
                </a:lnTo>
                <a:lnTo>
                  <a:pt x="405" y="1258"/>
                </a:lnTo>
                <a:lnTo>
                  <a:pt x="394" y="1267"/>
                </a:lnTo>
                <a:lnTo>
                  <a:pt x="402" y="1250"/>
                </a:lnTo>
                <a:lnTo>
                  <a:pt x="394" y="1259"/>
                </a:lnTo>
                <a:lnTo>
                  <a:pt x="396" y="1252"/>
                </a:lnTo>
                <a:lnTo>
                  <a:pt x="390" y="1257"/>
                </a:lnTo>
                <a:lnTo>
                  <a:pt x="393" y="1251"/>
                </a:lnTo>
                <a:lnTo>
                  <a:pt x="389" y="1258"/>
                </a:lnTo>
                <a:lnTo>
                  <a:pt x="388" y="1253"/>
                </a:lnTo>
                <a:lnTo>
                  <a:pt x="383" y="1254"/>
                </a:lnTo>
                <a:lnTo>
                  <a:pt x="394" y="1245"/>
                </a:lnTo>
                <a:lnTo>
                  <a:pt x="392" y="1242"/>
                </a:lnTo>
                <a:lnTo>
                  <a:pt x="387" y="1249"/>
                </a:lnTo>
                <a:lnTo>
                  <a:pt x="380" y="1249"/>
                </a:lnTo>
                <a:lnTo>
                  <a:pt x="391" y="1243"/>
                </a:lnTo>
                <a:lnTo>
                  <a:pt x="394" y="1239"/>
                </a:lnTo>
                <a:lnTo>
                  <a:pt x="394" y="1236"/>
                </a:lnTo>
                <a:lnTo>
                  <a:pt x="392" y="1240"/>
                </a:lnTo>
                <a:lnTo>
                  <a:pt x="391" y="1239"/>
                </a:lnTo>
                <a:lnTo>
                  <a:pt x="390" y="1235"/>
                </a:lnTo>
                <a:lnTo>
                  <a:pt x="389" y="1241"/>
                </a:lnTo>
                <a:lnTo>
                  <a:pt x="388" y="1242"/>
                </a:lnTo>
                <a:lnTo>
                  <a:pt x="383" y="1245"/>
                </a:lnTo>
                <a:lnTo>
                  <a:pt x="388" y="1238"/>
                </a:lnTo>
                <a:lnTo>
                  <a:pt x="385" y="1236"/>
                </a:lnTo>
                <a:lnTo>
                  <a:pt x="386" y="1232"/>
                </a:lnTo>
                <a:lnTo>
                  <a:pt x="383" y="1236"/>
                </a:lnTo>
                <a:lnTo>
                  <a:pt x="386" y="1237"/>
                </a:lnTo>
                <a:lnTo>
                  <a:pt x="384" y="1240"/>
                </a:lnTo>
                <a:lnTo>
                  <a:pt x="380" y="1243"/>
                </a:lnTo>
                <a:lnTo>
                  <a:pt x="377" y="1240"/>
                </a:lnTo>
                <a:lnTo>
                  <a:pt x="371" y="1248"/>
                </a:lnTo>
                <a:lnTo>
                  <a:pt x="369" y="1243"/>
                </a:lnTo>
                <a:lnTo>
                  <a:pt x="352" y="1248"/>
                </a:lnTo>
                <a:lnTo>
                  <a:pt x="359" y="1242"/>
                </a:lnTo>
                <a:lnTo>
                  <a:pt x="349" y="1243"/>
                </a:lnTo>
                <a:lnTo>
                  <a:pt x="357" y="1241"/>
                </a:lnTo>
                <a:lnTo>
                  <a:pt x="352" y="1237"/>
                </a:lnTo>
                <a:lnTo>
                  <a:pt x="350" y="1239"/>
                </a:lnTo>
                <a:lnTo>
                  <a:pt x="346" y="1236"/>
                </a:lnTo>
                <a:lnTo>
                  <a:pt x="349" y="1233"/>
                </a:lnTo>
                <a:lnTo>
                  <a:pt x="339" y="1231"/>
                </a:lnTo>
                <a:lnTo>
                  <a:pt x="352" y="1226"/>
                </a:lnTo>
                <a:lnTo>
                  <a:pt x="350" y="1224"/>
                </a:lnTo>
                <a:lnTo>
                  <a:pt x="341" y="1229"/>
                </a:lnTo>
                <a:lnTo>
                  <a:pt x="337" y="1226"/>
                </a:lnTo>
                <a:lnTo>
                  <a:pt x="346" y="1224"/>
                </a:lnTo>
                <a:lnTo>
                  <a:pt x="338" y="1221"/>
                </a:lnTo>
                <a:lnTo>
                  <a:pt x="344" y="1213"/>
                </a:lnTo>
                <a:lnTo>
                  <a:pt x="337" y="1221"/>
                </a:lnTo>
                <a:lnTo>
                  <a:pt x="335" y="1220"/>
                </a:lnTo>
                <a:lnTo>
                  <a:pt x="338" y="1216"/>
                </a:lnTo>
                <a:lnTo>
                  <a:pt x="334" y="1217"/>
                </a:lnTo>
                <a:lnTo>
                  <a:pt x="343" y="1210"/>
                </a:lnTo>
                <a:lnTo>
                  <a:pt x="339" y="1210"/>
                </a:lnTo>
                <a:lnTo>
                  <a:pt x="341" y="1206"/>
                </a:lnTo>
                <a:lnTo>
                  <a:pt x="338" y="1212"/>
                </a:lnTo>
                <a:lnTo>
                  <a:pt x="331" y="1213"/>
                </a:lnTo>
                <a:lnTo>
                  <a:pt x="331" y="1209"/>
                </a:lnTo>
                <a:lnTo>
                  <a:pt x="337" y="1207"/>
                </a:lnTo>
                <a:lnTo>
                  <a:pt x="331" y="1208"/>
                </a:lnTo>
                <a:lnTo>
                  <a:pt x="335" y="1205"/>
                </a:lnTo>
                <a:lnTo>
                  <a:pt x="329" y="1205"/>
                </a:lnTo>
                <a:lnTo>
                  <a:pt x="322" y="1198"/>
                </a:lnTo>
                <a:lnTo>
                  <a:pt x="327" y="1187"/>
                </a:lnTo>
                <a:lnTo>
                  <a:pt x="323" y="1191"/>
                </a:lnTo>
                <a:lnTo>
                  <a:pt x="324" y="1187"/>
                </a:lnTo>
                <a:lnTo>
                  <a:pt x="324" y="1184"/>
                </a:lnTo>
                <a:lnTo>
                  <a:pt x="331" y="1180"/>
                </a:lnTo>
                <a:lnTo>
                  <a:pt x="324" y="1184"/>
                </a:lnTo>
                <a:lnTo>
                  <a:pt x="321" y="1188"/>
                </a:lnTo>
                <a:lnTo>
                  <a:pt x="324" y="1182"/>
                </a:lnTo>
                <a:lnTo>
                  <a:pt x="318" y="1183"/>
                </a:lnTo>
                <a:lnTo>
                  <a:pt x="318" y="1179"/>
                </a:lnTo>
                <a:lnTo>
                  <a:pt x="326" y="1175"/>
                </a:lnTo>
                <a:lnTo>
                  <a:pt x="314" y="1178"/>
                </a:lnTo>
                <a:lnTo>
                  <a:pt x="315" y="1174"/>
                </a:lnTo>
                <a:lnTo>
                  <a:pt x="312" y="1177"/>
                </a:lnTo>
                <a:lnTo>
                  <a:pt x="311" y="1171"/>
                </a:lnTo>
                <a:lnTo>
                  <a:pt x="323" y="1169"/>
                </a:lnTo>
                <a:lnTo>
                  <a:pt x="309" y="1168"/>
                </a:lnTo>
                <a:lnTo>
                  <a:pt x="316" y="1165"/>
                </a:lnTo>
                <a:lnTo>
                  <a:pt x="311" y="1163"/>
                </a:lnTo>
                <a:close/>
              </a:path>
            </a:pathLst>
          </a:custGeom>
          <a:solidFill>
            <a:srgbClr val="DDDDDD"/>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6" name="Freeform 73"/>
          <p:cNvSpPr>
            <a:spLocks noEditPoints="1"/>
          </p:cNvSpPr>
          <p:nvPr/>
        </p:nvSpPr>
        <p:spPr bwMode="auto">
          <a:xfrm>
            <a:off x="2636838" y="4551363"/>
            <a:ext cx="136525" cy="57150"/>
          </a:xfrm>
          <a:custGeom>
            <a:avLst/>
            <a:gdLst>
              <a:gd name="T0" fmla="*/ 2147483647 w 83"/>
              <a:gd name="T1" fmla="*/ 2147483647 h 34"/>
              <a:gd name="T2" fmla="*/ 2147483647 w 83"/>
              <a:gd name="T3" fmla="*/ 2147483647 h 34"/>
              <a:gd name="T4" fmla="*/ 2147483647 w 83"/>
              <a:gd name="T5" fmla="*/ 2147483647 h 34"/>
              <a:gd name="T6" fmla="*/ 2147483647 w 83"/>
              <a:gd name="T7" fmla="*/ 2147483647 h 34"/>
              <a:gd name="T8" fmla="*/ 2147483647 w 83"/>
              <a:gd name="T9" fmla="*/ 2147483647 h 34"/>
              <a:gd name="T10" fmla="*/ 2147483647 w 83"/>
              <a:gd name="T11" fmla="*/ 2147483647 h 34"/>
              <a:gd name="T12" fmla="*/ 2147483647 w 83"/>
              <a:gd name="T13" fmla="*/ 2147483647 h 34"/>
              <a:gd name="T14" fmla="*/ 2147483647 w 83"/>
              <a:gd name="T15" fmla="*/ 0 h 34"/>
              <a:gd name="T16" fmla="*/ 2147483647 w 83"/>
              <a:gd name="T17" fmla="*/ 2147483647 h 34"/>
              <a:gd name="T18" fmla="*/ 2147483647 w 83"/>
              <a:gd name="T19" fmla="*/ 2147483647 h 34"/>
              <a:gd name="T20" fmla="*/ 2147483647 w 83"/>
              <a:gd name="T21" fmla="*/ 2147483647 h 34"/>
              <a:gd name="T22" fmla="*/ 2147483647 w 83"/>
              <a:gd name="T23" fmla="*/ 2147483647 h 34"/>
              <a:gd name="T24" fmla="*/ 2147483647 w 83"/>
              <a:gd name="T25" fmla="*/ 2147483647 h 34"/>
              <a:gd name="T26" fmla="*/ 2147483647 w 83"/>
              <a:gd name="T27" fmla="*/ 2147483647 h 34"/>
              <a:gd name="T28" fmla="*/ 2147483647 w 83"/>
              <a:gd name="T29" fmla="*/ 2147483647 h 34"/>
              <a:gd name="T30" fmla="*/ 2147483647 w 83"/>
              <a:gd name="T31" fmla="*/ 2147483647 h 34"/>
              <a:gd name="T32" fmla="*/ 2147483647 w 83"/>
              <a:gd name="T33" fmla="*/ 2147483647 h 34"/>
              <a:gd name="T34" fmla="*/ 2147483647 w 83"/>
              <a:gd name="T35" fmla="*/ 2147483647 h 34"/>
              <a:gd name="T36" fmla="*/ 2147483647 w 83"/>
              <a:gd name="T37" fmla="*/ 2147483647 h 34"/>
              <a:gd name="T38" fmla="*/ 2147483647 w 83"/>
              <a:gd name="T39" fmla="*/ 2147483647 h 34"/>
              <a:gd name="T40" fmla="*/ 2147483647 w 83"/>
              <a:gd name="T41" fmla="*/ 2147483647 h 34"/>
              <a:gd name="T42" fmla="*/ 2147483647 w 83"/>
              <a:gd name="T43" fmla="*/ 2147483647 h 34"/>
              <a:gd name="T44" fmla="*/ 2147483647 w 83"/>
              <a:gd name="T45" fmla="*/ 2147483647 h 34"/>
              <a:gd name="T46" fmla="*/ 2147483647 w 83"/>
              <a:gd name="T47" fmla="*/ 2147483647 h 34"/>
              <a:gd name="T48" fmla="*/ 2147483647 w 83"/>
              <a:gd name="T49" fmla="*/ 2147483647 h 34"/>
              <a:gd name="T50" fmla="*/ 2147483647 w 83"/>
              <a:gd name="T51" fmla="*/ 2147483647 h 34"/>
              <a:gd name="T52" fmla="*/ 2147483647 w 83"/>
              <a:gd name="T53" fmla="*/ 2147483647 h 34"/>
              <a:gd name="T54" fmla="*/ 2147483647 w 83"/>
              <a:gd name="T55" fmla="*/ 2147483647 h 34"/>
              <a:gd name="T56" fmla="*/ 2147483647 w 83"/>
              <a:gd name="T57" fmla="*/ 2147483647 h 34"/>
              <a:gd name="T58" fmla="*/ 2147483647 w 83"/>
              <a:gd name="T59" fmla="*/ 2147483647 h 34"/>
              <a:gd name="T60" fmla="*/ 2147483647 w 83"/>
              <a:gd name="T61" fmla="*/ 2147483647 h 34"/>
              <a:gd name="T62" fmla="*/ 2147483647 w 83"/>
              <a:gd name="T63" fmla="*/ 2147483647 h 34"/>
              <a:gd name="T64" fmla="*/ 2147483647 w 83"/>
              <a:gd name="T65" fmla="*/ 2147483647 h 34"/>
              <a:gd name="T66" fmla="*/ 2147483647 w 83"/>
              <a:gd name="T67" fmla="*/ 2147483647 h 34"/>
              <a:gd name="T68" fmla="*/ 2147483647 w 83"/>
              <a:gd name="T69" fmla="*/ 2147483647 h 34"/>
              <a:gd name="T70" fmla="*/ 2147483647 w 83"/>
              <a:gd name="T71" fmla="*/ 2147483647 h 34"/>
              <a:gd name="T72" fmla="*/ 2147483647 w 83"/>
              <a:gd name="T73" fmla="*/ 2147483647 h 34"/>
              <a:gd name="T74" fmla="*/ 0 w 83"/>
              <a:gd name="T75" fmla="*/ 2147483647 h 34"/>
              <a:gd name="T76" fmla="*/ 2147483647 w 83"/>
              <a:gd name="T77" fmla="*/ 2147483647 h 34"/>
              <a:gd name="T78" fmla="*/ 2147483647 w 83"/>
              <a:gd name="T79" fmla="*/ 2147483647 h 34"/>
              <a:gd name="T80" fmla="*/ 2147483647 w 83"/>
              <a:gd name="T81" fmla="*/ 2147483647 h 34"/>
              <a:gd name="T82" fmla="*/ 2147483647 w 83"/>
              <a:gd name="T83" fmla="*/ 2147483647 h 34"/>
              <a:gd name="T84" fmla="*/ 2147483647 w 83"/>
              <a:gd name="T85" fmla="*/ 2147483647 h 34"/>
              <a:gd name="T86" fmla="*/ 2147483647 w 83"/>
              <a:gd name="T87" fmla="*/ 0 h 34"/>
              <a:gd name="T88" fmla="*/ 2147483647 w 83"/>
              <a:gd name="T89" fmla="*/ 2147483647 h 34"/>
              <a:gd name="T90" fmla="*/ 2147483647 w 83"/>
              <a:gd name="T91" fmla="*/ 2147483647 h 34"/>
              <a:gd name="T92" fmla="*/ 2147483647 w 83"/>
              <a:gd name="T93" fmla="*/ 2147483647 h 34"/>
              <a:gd name="T94" fmla="*/ 2147483647 w 83"/>
              <a:gd name="T95" fmla="*/ 2147483647 h 34"/>
              <a:gd name="T96" fmla="*/ 2147483647 w 83"/>
              <a:gd name="T97" fmla="*/ 2147483647 h 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3" h="34">
                <a:moveTo>
                  <a:pt x="7" y="1"/>
                </a:moveTo>
                <a:lnTo>
                  <a:pt x="12" y="9"/>
                </a:lnTo>
                <a:lnTo>
                  <a:pt x="18" y="10"/>
                </a:lnTo>
                <a:lnTo>
                  <a:pt x="17" y="6"/>
                </a:lnTo>
                <a:lnTo>
                  <a:pt x="22" y="12"/>
                </a:lnTo>
                <a:lnTo>
                  <a:pt x="26" y="12"/>
                </a:lnTo>
                <a:lnTo>
                  <a:pt x="42" y="6"/>
                </a:lnTo>
                <a:lnTo>
                  <a:pt x="49" y="0"/>
                </a:lnTo>
                <a:lnTo>
                  <a:pt x="58" y="1"/>
                </a:lnTo>
                <a:lnTo>
                  <a:pt x="57" y="3"/>
                </a:lnTo>
                <a:lnTo>
                  <a:pt x="71" y="6"/>
                </a:lnTo>
                <a:lnTo>
                  <a:pt x="81" y="14"/>
                </a:lnTo>
                <a:lnTo>
                  <a:pt x="79" y="17"/>
                </a:lnTo>
                <a:lnTo>
                  <a:pt x="83" y="24"/>
                </a:lnTo>
                <a:lnTo>
                  <a:pt x="78" y="30"/>
                </a:lnTo>
                <a:lnTo>
                  <a:pt x="75" y="27"/>
                </a:lnTo>
                <a:lnTo>
                  <a:pt x="74" y="34"/>
                </a:lnTo>
                <a:lnTo>
                  <a:pt x="66" y="22"/>
                </a:lnTo>
                <a:lnTo>
                  <a:pt x="70" y="17"/>
                </a:lnTo>
                <a:lnTo>
                  <a:pt x="75" y="21"/>
                </a:lnTo>
                <a:lnTo>
                  <a:pt x="70" y="17"/>
                </a:lnTo>
                <a:lnTo>
                  <a:pt x="66" y="18"/>
                </a:lnTo>
                <a:lnTo>
                  <a:pt x="64" y="14"/>
                </a:lnTo>
                <a:lnTo>
                  <a:pt x="57" y="9"/>
                </a:lnTo>
                <a:lnTo>
                  <a:pt x="58" y="7"/>
                </a:lnTo>
                <a:lnTo>
                  <a:pt x="48" y="11"/>
                </a:lnTo>
                <a:lnTo>
                  <a:pt x="44" y="17"/>
                </a:lnTo>
                <a:lnTo>
                  <a:pt x="37" y="20"/>
                </a:lnTo>
                <a:lnTo>
                  <a:pt x="44" y="30"/>
                </a:lnTo>
                <a:lnTo>
                  <a:pt x="37" y="34"/>
                </a:lnTo>
                <a:lnTo>
                  <a:pt x="31" y="34"/>
                </a:lnTo>
                <a:lnTo>
                  <a:pt x="29" y="25"/>
                </a:lnTo>
                <a:lnTo>
                  <a:pt x="26" y="29"/>
                </a:lnTo>
                <a:lnTo>
                  <a:pt x="22" y="27"/>
                </a:lnTo>
                <a:lnTo>
                  <a:pt x="19" y="21"/>
                </a:lnTo>
                <a:lnTo>
                  <a:pt x="5" y="18"/>
                </a:lnTo>
                <a:lnTo>
                  <a:pt x="2" y="23"/>
                </a:lnTo>
                <a:lnTo>
                  <a:pt x="0" y="19"/>
                </a:lnTo>
                <a:lnTo>
                  <a:pt x="3" y="17"/>
                </a:lnTo>
                <a:lnTo>
                  <a:pt x="2" y="12"/>
                </a:lnTo>
                <a:lnTo>
                  <a:pt x="5" y="10"/>
                </a:lnTo>
                <a:lnTo>
                  <a:pt x="2" y="8"/>
                </a:lnTo>
                <a:lnTo>
                  <a:pt x="2" y="2"/>
                </a:lnTo>
                <a:lnTo>
                  <a:pt x="3" y="0"/>
                </a:lnTo>
                <a:lnTo>
                  <a:pt x="7" y="1"/>
                </a:lnTo>
                <a:close/>
                <a:moveTo>
                  <a:pt x="19" y="28"/>
                </a:moveTo>
                <a:lnTo>
                  <a:pt x="21" y="33"/>
                </a:lnTo>
                <a:lnTo>
                  <a:pt x="17" y="31"/>
                </a:lnTo>
                <a:lnTo>
                  <a:pt x="19" y="28"/>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7" name="Freeform 74"/>
          <p:cNvSpPr>
            <a:spLocks/>
          </p:cNvSpPr>
          <p:nvPr/>
        </p:nvSpPr>
        <p:spPr bwMode="auto">
          <a:xfrm>
            <a:off x="2490788" y="4400550"/>
            <a:ext cx="144462" cy="71438"/>
          </a:xfrm>
          <a:custGeom>
            <a:avLst/>
            <a:gdLst>
              <a:gd name="T0" fmla="*/ 2147483647 w 88"/>
              <a:gd name="T1" fmla="*/ 2147483647 h 43"/>
              <a:gd name="T2" fmla="*/ 2147483647 w 88"/>
              <a:gd name="T3" fmla="*/ 2147483647 h 43"/>
              <a:gd name="T4" fmla="*/ 2147483647 w 88"/>
              <a:gd name="T5" fmla="*/ 2147483647 h 43"/>
              <a:gd name="T6" fmla="*/ 2147483647 w 88"/>
              <a:gd name="T7" fmla="*/ 2147483647 h 43"/>
              <a:gd name="T8" fmla="*/ 2147483647 w 88"/>
              <a:gd name="T9" fmla="*/ 2147483647 h 43"/>
              <a:gd name="T10" fmla="*/ 2147483647 w 88"/>
              <a:gd name="T11" fmla="*/ 2147483647 h 43"/>
              <a:gd name="T12" fmla="*/ 2147483647 w 88"/>
              <a:gd name="T13" fmla="*/ 2147483647 h 43"/>
              <a:gd name="T14" fmla="*/ 2147483647 w 88"/>
              <a:gd name="T15" fmla="*/ 2147483647 h 43"/>
              <a:gd name="T16" fmla="*/ 2147483647 w 88"/>
              <a:gd name="T17" fmla="*/ 2147483647 h 43"/>
              <a:gd name="T18" fmla="*/ 2147483647 w 88"/>
              <a:gd name="T19" fmla="*/ 2147483647 h 43"/>
              <a:gd name="T20" fmla="*/ 2147483647 w 88"/>
              <a:gd name="T21" fmla="*/ 2147483647 h 43"/>
              <a:gd name="T22" fmla="*/ 2147483647 w 88"/>
              <a:gd name="T23" fmla="*/ 2147483647 h 43"/>
              <a:gd name="T24" fmla="*/ 2147483647 w 88"/>
              <a:gd name="T25" fmla="*/ 2147483647 h 43"/>
              <a:gd name="T26" fmla="*/ 2147483647 w 88"/>
              <a:gd name="T27" fmla="*/ 2147483647 h 43"/>
              <a:gd name="T28" fmla="*/ 2147483647 w 88"/>
              <a:gd name="T29" fmla="*/ 2147483647 h 43"/>
              <a:gd name="T30" fmla="*/ 2147483647 w 88"/>
              <a:gd name="T31" fmla="*/ 2147483647 h 43"/>
              <a:gd name="T32" fmla="*/ 2147483647 w 88"/>
              <a:gd name="T33" fmla="*/ 2147483647 h 43"/>
              <a:gd name="T34" fmla="*/ 2147483647 w 88"/>
              <a:gd name="T35" fmla="*/ 2147483647 h 43"/>
              <a:gd name="T36" fmla="*/ 2147483647 w 88"/>
              <a:gd name="T37" fmla="*/ 2147483647 h 43"/>
              <a:gd name="T38" fmla="*/ 2147483647 w 88"/>
              <a:gd name="T39" fmla="*/ 2147483647 h 43"/>
              <a:gd name="T40" fmla="*/ 2147483647 w 88"/>
              <a:gd name="T41" fmla="*/ 2147483647 h 43"/>
              <a:gd name="T42" fmla="*/ 2147483647 w 88"/>
              <a:gd name="T43" fmla="*/ 2147483647 h 43"/>
              <a:gd name="T44" fmla="*/ 2147483647 w 88"/>
              <a:gd name="T45" fmla="*/ 2147483647 h 43"/>
              <a:gd name="T46" fmla="*/ 0 w 88"/>
              <a:gd name="T47" fmla="*/ 2147483647 h 43"/>
              <a:gd name="T48" fmla="*/ 2147483647 w 88"/>
              <a:gd name="T49" fmla="*/ 2147483647 h 43"/>
              <a:gd name="T50" fmla="*/ 2147483647 w 88"/>
              <a:gd name="T51" fmla="*/ 2147483647 h 43"/>
              <a:gd name="T52" fmla="*/ 2147483647 w 88"/>
              <a:gd name="T53" fmla="*/ 2147483647 h 43"/>
              <a:gd name="T54" fmla="*/ 2147483647 w 88"/>
              <a:gd name="T55" fmla="*/ 2147483647 h 43"/>
              <a:gd name="T56" fmla="*/ 2147483647 w 88"/>
              <a:gd name="T57" fmla="*/ 2147483647 h 43"/>
              <a:gd name="T58" fmla="*/ 2147483647 w 88"/>
              <a:gd name="T59" fmla="*/ 2147483647 h 43"/>
              <a:gd name="T60" fmla="*/ 2147483647 w 88"/>
              <a:gd name="T61" fmla="*/ 2147483647 h 43"/>
              <a:gd name="T62" fmla="*/ 2147483647 w 88"/>
              <a:gd name="T63" fmla="*/ 0 h 43"/>
              <a:gd name="T64" fmla="*/ 2147483647 w 88"/>
              <a:gd name="T65" fmla="*/ 2147483647 h 43"/>
              <a:gd name="T66" fmla="*/ 2147483647 w 88"/>
              <a:gd name="T67" fmla="*/ 0 h 43"/>
              <a:gd name="T68" fmla="*/ 2147483647 w 88"/>
              <a:gd name="T69" fmla="*/ 2147483647 h 43"/>
              <a:gd name="T70" fmla="*/ 2147483647 w 88"/>
              <a:gd name="T71" fmla="*/ 2147483647 h 43"/>
              <a:gd name="T72" fmla="*/ 2147483647 w 88"/>
              <a:gd name="T73" fmla="*/ 2147483647 h 43"/>
              <a:gd name="T74" fmla="*/ 2147483647 w 88"/>
              <a:gd name="T75" fmla="*/ 2147483647 h 43"/>
              <a:gd name="T76" fmla="*/ 2147483647 w 88"/>
              <a:gd name="T77" fmla="*/ 2147483647 h 43"/>
              <a:gd name="T78" fmla="*/ 2147483647 w 88"/>
              <a:gd name="T79" fmla="*/ 2147483647 h 4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8" h="43">
                <a:moveTo>
                  <a:pt x="79" y="11"/>
                </a:moveTo>
                <a:lnTo>
                  <a:pt x="79" y="12"/>
                </a:lnTo>
                <a:lnTo>
                  <a:pt x="81" y="11"/>
                </a:lnTo>
                <a:lnTo>
                  <a:pt x="81" y="9"/>
                </a:lnTo>
                <a:lnTo>
                  <a:pt x="88" y="15"/>
                </a:lnTo>
                <a:lnTo>
                  <a:pt x="83" y="14"/>
                </a:lnTo>
                <a:lnTo>
                  <a:pt x="69" y="20"/>
                </a:lnTo>
                <a:lnTo>
                  <a:pt x="63" y="17"/>
                </a:lnTo>
                <a:lnTo>
                  <a:pt x="60" y="24"/>
                </a:lnTo>
                <a:lnTo>
                  <a:pt x="51" y="31"/>
                </a:lnTo>
                <a:lnTo>
                  <a:pt x="46" y="28"/>
                </a:lnTo>
                <a:lnTo>
                  <a:pt x="43" y="32"/>
                </a:lnTo>
                <a:lnTo>
                  <a:pt x="37" y="32"/>
                </a:lnTo>
                <a:lnTo>
                  <a:pt x="38" y="39"/>
                </a:lnTo>
                <a:lnTo>
                  <a:pt x="35" y="40"/>
                </a:lnTo>
                <a:lnTo>
                  <a:pt x="33" y="43"/>
                </a:lnTo>
                <a:lnTo>
                  <a:pt x="29" y="43"/>
                </a:lnTo>
                <a:lnTo>
                  <a:pt x="26" y="39"/>
                </a:lnTo>
                <a:lnTo>
                  <a:pt x="28" y="38"/>
                </a:lnTo>
                <a:lnTo>
                  <a:pt x="22" y="38"/>
                </a:lnTo>
                <a:lnTo>
                  <a:pt x="23" y="31"/>
                </a:lnTo>
                <a:lnTo>
                  <a:pt x="17" y="29"/>
                </a:lnTo>
                <a:lnTo>
                  <a:pt x="12" y="31"/>
                </a:lnTo>
                <a:lnTo>
                  <a:pt x="0" y="23"/>
                </a:lnTo>
                <a:lnTo>
                  <a:pt x="3" y="19"/>
                </a:lnTo>
                <a:lnTo>
                  <a:pt x="3" y="13"/>
                </a:lnTo>
                <a:lnTo>
                  <a:pt x="16" y="4"/>
                </a:lnTo>
                <a:lnTo>
                  <a:pt x="23" y="1"/>
                </a:lnTo>
                <a:lnTo>
                  <a:pt x="27" y="3"/>
                </a:lnTo>
                <a:lnTo>
                  <a:pt x="42" y="3"/>
                </a:lnTo>
                <a:lnTo>
                  <a:pt x="48" y="1"/>
                </a:lnTo>
                <a:lnTo>
                  <a:pt x="47" y="0"/>
                </a:lnTo>
                <a:lnTo>
                  <a:pt x="55" y="1"/>
                </a:lnTo>
                <a:lnTo>
                  <a:pt x="62" y="0"/>
                </a:lnTo>
                <a:lnTo>
                  <a:pt x="68" y="3"/>
                </a:lnTo>
                <a:lnTo>
                  <a:pt x="72" y="3"/>
                </a:lnTo>
                <a:lnTo>
                  <a:pt x="78" y="8"/>
                </a:lnTo>
                <a:lnTo>
                  <a:pt x="73" y="7"/>
                </a:lnTo>
                <a:lnTo>
                  <a:pt x="75" y="9"/>
                </a:lnTo>
                <a:lnTo>
                  <a:pt x="79" y="11"/>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48" name="Freeform 75"/>
          <p:cNvSpPr>
            <a:spLocks noEditPoints="1"/>
          </p:cNvSpPr>
          <p:nvPr/>
        </p:nvSpPr>
        <p:spPr bwMode="auto">
          <a:xfrm>
            <a:off x="1843088" y="3971925"/>
            <a:ext cx="708025" cy="463550"/>
          </a:xfrm>
          <a:custGeom>
            <a:avLst/>
            <a:gdLst>
              <a:gd name="T0" fmla="*/ 2147483647 w 430"/>
              <a:gd name="T1" fmla="*/ 2147483647 h 281"/>
              <a:gd name="T2" fmla="*/ 2147483647 w 430"/>
              <a:gd name="T3" fmla="*/ 2147483647 h 281"/>
              <a:gd name="T4" fmla="*/ 2147483647 w 430"/>
              <a:gd name="T5" fmla="*/ 2147483647 h 281"/>
              <a:gd name="T6" fmla="*/ 2147483647 w 430"/>
              <a:gd name="T7" fmla="*/ 2147483647 h 281"/>
              <a:gd name="T8" fmla="*/ 2147483647 w 430"/>
              <a:gd name="T9" fmla="*/ 2147483647 h 281"/>
              <a:gd name="T10" fmla="*/ 2147483647 w 430"/>
              <a:gd name="T11" fmla="*/ 2147483647 h 281"/>
              <a:gd name="T12" fmla="*/ 2147483647 w 430"/>
              <a:gd name="T13" fmla="*/ 2147483647 h 281"/>
              <a:gd name="T14" fmla="*/ 2147483647 w 430"/>
              <a:gd name="T15" fmla="*/ 2147483647 h 281"/>
              <a:gd name="T16" fmla="*/ 2147483647 w 430"/>
              <a:gd name="T17" fmla="*/ 2147483647 h 281"/>
              <a:gd name="T18" fmla="*/ 2147483647 w 430"/>
              <a:gd name="T19" fmla="*/ 2147483647 h 281"/>
              <a:gd name="T20" fmla="*/ 2147483647 w 430"/>
              <a:gd name="T21" fmla="*/ 2147483647 h 281"/>
              <a:gd name="T22" fmla="*/ 2147483647 w 430"/>
              <a:gd name="T23" fmla="*/ 2147483647 h 281"/>
              <a:gd name="T24" fmla="*/ 2147483647 w 430"/>
              <a:gd name="T25" fmla="*/ 2147483647 h 281"/>
              <a:gd name="T26" fmla="*/ 2147483647 w 430"/>
              <a:gd name="T27" fmla="*/ 2147483647 h 281"/>
              <a:gd name="T28" fmla="*/ 2147483647 w 430"/>
              <a:gd name="T29" fmla="*/ 2147483647 h 281"/>
              <a:gd name="T30" fmla="*/ 2147483647 w 430"/>
              <a:gd name="T31" fmla="*/ 2147483647 h 281"/>
              <a:gd name="T32" fmla="*/ 2147483647 w 430"/>
              <a:gd name="T33" fmla="*/ 2147483647 h 281"/>
              <a:gd name="T34" fmla="*/ 2147483647 w 430"/>
              <a:gd name="T35" fmla="*/ 2147483647 h 281"/>
              <a:gd name="T36" fmla="*/ 2147483647 w 430"/>
              <a:gd name="T37" fmla="*/ 2147483647 h 281"/>
              <a:gd name="T38" fmla="*/ 2147483647 w 430"/>
              <a:gd name="T39" fmla="*/ 2147483647 h 281"/>
              <a:gd name="T40" fmla="*/ 2147483647 w 430"/>
              <a:gd name="T41" fmla="*/ 2147483647 h 281"/>
              <a:gd name="T42" fmla="*/ 2147483647 w 430"/>
              <a:gd name="T43" fmla="*/ 2147483647 h 281"/>
              <a:gd name="T44" fmla="*/ 2147483647 w 430"/>
              <a:gd name="T45" fmla="*/ 2147483647 h 281"/>
              <a:gd name="T46" fmla="*/ 2147483647 w 430"/>
              <a:gd name="T47" fmla="*/ 2147483647 h 281"/>
              <a:gd name="T48" fmla="*/ 2147483647 w 430"/>
              <a:gd name="T49" fmla="*/ 2147483647 h 281"/>
              <a:gd name="T50" fmla="*/ 2147483647 w 430"/>
              <a:gd name="T51" fmla="*/ 2147483647 h 281"/>
              <a:gd name="T52" fmla="*/ 2147483647 w 430"/>
              <a:gd name="T53" fmla="*/ 2147483647 h 281"/>
              <a:gd name="T54" fmla="*/ 2147483647 w 430"/>
              <a:gd name="T55" fmla="*/ 2147483647 h 281"/>
              <a:gd name="T56" fmla="*/ 2147483647 w 430"/>
              <a:gd name="T57" fmla="*/ 2147483647 h 281"/>
              <a:gd name="T58" fmla="*/ 2147483647 w 430"/>
              <a:gd name="T59" fmla="*/ 2147483647 h 281"/>
              <a:gd name="T60" fmla="*/ 2147483647 w 430"/>
              <a:gd name="T61" fmla="*/ 2147483647 h 281"/>
              <a:gd name="T62" fmla="*/ 2147483647 w 430"/>
              <a:gd name="T63" fmla="*/ 2147483647 h 281"/>
              <a:gd name="T64" fmla="*/ 2147483647 w 430"/>
              <a:gd name="T65" fmla="*/ 2147483647 h 281"/>
              <a:gd name="T66" fmla="*/ 2147483647 w 430"/>
              <a:gd name="T67" fmla="*/ 2147483647 h 281"/>
              <a:gd name="T68" fmla="*/ 2147483647 w 430"/>
              <a:gd name="T69" fmla="*/ 2147483647 h 281"/>
              <a:gd name="T70" fmla="*/ 2147483647 w 430"/>
              <a:gd name="T71" fmla="*/ 2147483647 h 281"/>
              <a:gd name="T72" fmla="*/ 2147483647 w 430"/>
              <a:gd name="T73" fmla="*/ 2147483647 h 281"/>
              <a:gd name="T74" fmla="*/ 2147483647 w 430"/>
              <a:gd name="T75" fmla="*/ 2147483647 h 281"/>
              <a:gd name="T76" fmla="*/ 2147483647 w 430"/>
              <a:gd name="T77" fmla="*/ 2147483647 h 281"/>
              <a:gd name="T78" fmla="*/ 2147483647 w 430"/>
              <a:gd name="T79" fmla="*/ 2147483647 h 281"/>
              <a:gd name="T80" fmla="*/ 2147483647 w 430"/>
              <a:gd name="T81" fmla="*/ 2147483647 h 281"/>
              <a:gd name="T82" fmla="*/ 2147483647 w 430"/>
              <a:gd name="T83" fmla="*/ 2147483647 h 281"/>
              <a:gd name="T84" fmla="*/ 2147483647 w 430"/>
              <a:gd name="T85" fmla="*/ 2147483647 h 281"/>
              <a:gd name="T86" fmla="*/ 2147483647 w 430"/>
              <a:gd name="T87" fmla="*/ 2147483647 h 281"/>
              <a:gd name="T88" fmla="*/ 2147483647 w 430"/>
              <a:gd name="T89" fmla="*/ 2147483647 h 281"/>
              <a:gd name="T90" fmla="*/ 2147483647 w 430"/>
              <a:gd name="T91" fmla="*/ 2147483647 h 281"/>
              <a:gd name="T92" fmla="*/ 2147483647 w 430"/>
              <a:gd name="T93" fmla="*/ 2147483647 h 281"/>
              <a:gd name="T94" fmla="*/ 2147483647 w 430"/>
              <a:gd name="T95" fmla="*/ 2147483647 h 281"/>
              <a:gd name="T96" fmla="*/ 2147483647 w 430"/>
              <a:gd name="T97" fmla="*/ 2147483647 h 281"/>
              <a:gd name="T98" fmla="*/ 2147483647 w 430"/>
              <a:gd name="T99" fmla="*/ 2147483647 h 28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0" h="281">
                <a:moveTo>
                  <a:pt x="56" y="61"/>
                </a:moveTo>
                <a:lnTo>
                  <a:pt x="50" y="54"/>
                </a:lnTo>
                <a:lnTo>
                  <a:pt x="50" y="52"/>
                </a:lnTo>
                <a:lnTo>
                  <a:pt x="56" y="61"/>
                </a:lnTo>
                <a:close/>
                <a:moveTo>
                  <a:pt x="68" y="65"/>
                </a:moveTo>
                <a:lnTo>
                  <a:pt x="64" y="63"/>
                </a:lnTo>
                <a:lnTo>
                  <a:pt x="66" y="58"/>
                </a:lnTo>
                <a:lnTo>
                  <a:pt x="68" y="57"/>
                </a:lnTo>
                <a:lnTo>
                  <a:pt x="68" y="65"/>
                </a:lnTo>
                <a:close/>
                <a:moveTo>
                  <a:pt x="27" y="76"/>
                </a:moveTo>
                <a:lnTo>
                  <a:pt x="25" y="75"/>
                </a:lnTo>
                <a:lnTo>
                  <a:pt x="26" y="71"/>
                </a:lnTo>
                <a:lnTo>
                  <a:pt x="27" y="76"/>
                </a:lnTo>
                <a:close/>
                <a:moveTo>
                  <a:pt x="427" y="197"/>
                </a:moveTo>
                <a:lnTo>
                  <a:pt x="427" y="192"/>
                </a:lnTo>
                <a:lnTo>
                  <a:pt x="430" y="192"/>
                </a:lnTo>
                <a:lnTo>
                  <a:pt x="427" y="197"/>
                </a:lnTo>
                <a:close/>
                <a:moveTo>
                  <a:pt x="283" y="109"/>
                </a:moveTo>
                <a:lnTo>
                  <a:pt x="276" y="132"/>
                </a:lnTo>
                <a:lnTo>
                  <a:pt x="274" y="157"/>
                </a:lnTo>
                <a:lnTo>
                  <a:pt x="272" y="161"/>
                </a:lnTo>
                <a:lnTo>
                  <a:pt x="275" y="171"/>
                </a:lnTo>
                <a:lnTo>
                  <a:pt x="280" y="177"/>
                </a:lnTo>
                <a:lnTo>
                  <a:pt x="279" y="181"/>
                </a:lnTo>
                <a:lnTo>
                  <a:pt x="280" y="177"/>
                </a:lnTo>
                <a:lnTo>
                  <a:pt x="274" y="170"/>
                </a:lnTo>
                <a:lnTo>
                  <a:pt x="282" y="191"/>
                </a:lnTo>
                <a:lnTo>
                  <a:pt x="292" y="203"/>
                </a:lnTo>
                <a:lnTo>
                  <a:pt x="295" y="211"/>
                </a:lnTo>
                <a:lnTo>
                  <a:pt x="300" y="218"/>
                </a:lnTo>
                <a:lnTo>
                  <a:pt x="310" y="220"/>
                </a:lnTo>
                <a:lnTo>
                  <a:pt x="321" y="228"/>
                </a:lnTo>
                <a:lnTo>
                  <a:pt x="333" y="224"/>
                </a:lnTo>
                <a:lnTo>
                  <a:pt x="340" y="225"/>
                </a:lnTo>
                <a:lnTo>
                  <a:pt x="356" y="219"/>
                </a:lnTo>
                <a:lnTo>
                  <a:pt x="358" y="221"/>
                </a:lnTo>
                <a:lnTo>
                  <a:pt x="355" y="222"/>
                </a:lnTo>
                <a:lnTo>
                  <a:pt x="358" y="225"/>
                </a:lnTo>
                <a:lnTo>
                  <a:pt x="363" y="224"/>
                </a:lnTo>
                <a:lnTo>
                  <a:pt x="367" y="220"/>
                </a:lnTo>
                <a:lnTo>
                  <a:pt x="364" y="218"/>
                </a:lnTo>
                <a:lnTo>
                  <a:pt x="373" y="211"/>
                </a:lnTo>
                <a:lnTo>
                  <a:pt x="374" y="204"/>
                </a:lnTo>
                <a:lnTo>
                  <a:pt x="378" y="201"/>
                </a:lnTo>
                <a:lnTo>
                  <a:pt x="379" y="185"/>
                </a:lnTo>
                <a:lnTo>
                  <a:pt x="406" y="177"/>
                </a:lnTo>
                <a:lnTo>
                  <a:pt x="423" y="179"/>
                </a:lnTo>
                <a:lnTo>
                  <a:pt x="424" y="177"/>
                </a:lnTo>
                <a:lnTo>
                  <a:pt x="420" y="178"/>
                </a:lnTo>
                <a:lnTo>
                  <a:pt x="425" y="176"/>
                </a:lnTo>
                <a:lnTo>
                  <a:pt x="429" y="180"/>
                </a:lnTo>
                <a:lnTo>
                  <a:pt x="430" y="183"/>
                </a:lnTo>
                <a:lnTo>
                  <a:pt x="420" y="197"/>
                </a:lnTo>
                <a:lnTo>
                  <a:pt x="420" y="203"/>
                </a:lnTo>
                <a:lnTo>
                  <a:pt x="416" y="205"/>
                </a:lnTo>
                <a:lnTo>
                  <a:pt x="417" y="208"/>
                </a:lnTo>
                <a:lnTo>
                  <a:pt x="420" y="207"/>
                </a:lnTo>
                <a:lnTo>
                  <a:pt x="417" y="211"/>
                </a:lnTo>
                <a:lnTo>
                  <a:pt x="420" y="211"/>
                </a:lnTo>
                <a:lnTo>
                  <a:pt x="416" y="225"/>
                </a:lnTo>
                <a:lnTo>
                  <a:pt x="415" y="227"/>
                </a:lnTo>
                <a:lnTo>
                  <a:pt x="411" y="223"/>
                </a:lnTo>
                <a:lnTo>
                  <a:pt x="412" y="218"/>
                </a:lnTo>
                <a:lnTo>
                  <a:pt x="408" y="223"/>
                </a:lnTo>
                <a:lnTo>
                  <a:pt x="405" y="223"/>
                </a:lnTo>
                <a:lnTo>
                  <a:pt x="400" y="232"/>
                </a:lnTo>
                <a:lnTo>
                  <a:pt x="397" y="230"/>
                </a:lnTo>
                <a:lnTo>
                  <a:pt x="396" y="233"/>
                </a:lnTo>
                <a:lnTo>
                  <a:pt x="370" y="233"/>
                </a:lnTo>
                <a:lnTo>
                  <a:pt x="370" y="241"/>
                </a:lnTo>
                <a:lnTo>
                  <a:pt x="364" y="242"/>
                </a:lnTo>
                <a:lnTo>
                  <a:pt x="378" y="254"/>
                </a:lnTo>
                <a:lnTo>
                  <a:pt x="378" y="258"/>
                </a:lnTo>
                <a:lnTo>
                  <a:pt x="359" y="258"/>
                </a:lnTo>
                <a:lnTo>
                  <a:pt x="352" y="271"/>
                </a:lnTo>
                <a:lnTo>
                  <a:pt x="355" y="273"/>
                </a:lnTo>
                <a:lnTo>
                  <a:pt x="352" y="281"/>
                </a:lnTo>
                <a:lnTo>
                  <a:pt x="345" y="272"/>
                </a:lnTo>
                <a:lnTo>
                  <a:pt x="328" y="258"/>
                </a:lnTo>
                <a:lnTo>
                  <a:pt x="322" y="256"/>
                </a:lnTo>
                <a:lnTo>
                  <a:pt x="326" y="259"/>
                </a:lnTo>
                <a:lnTo>
                  <a:pt x="317" y="257"/>
                </a:lnTo>
                <a:lnTo>
                  <a:pt x="319" y="255"/>
                </a:lnTo>
                <a:lnTo>
                  <a:pt x="316" y="256"/>
                </a:lnTo>
                <a:lnTo>
                  <a:pt x="315" y="253"/>
                </a:lnTo>
                <a:lnTo>
                  <a:pt x="312" y="256"/>
                </a:lnTo>
                <a:lnTo>
                  <a:pt x="315" y="257"/>
                </a:lnTo>
                <a:lnTo>
                  <a:pt x="292" y="265"/>
                </a:lnTo>
                <a:lnTo>
                  <a:pt x="273" y="260"/>
                </a:lnTo>
                <a:lnTo>
                  <a:pt x="260" y="252"/>
                </a:lnTo>
                <a:lnTo>
                  <a:pt x="247" y="249"/>
                </a:lnTo>
                <a:lnTo>
                  <a:pt x="230" y="242"/>
                </a:lnTo>
                <a:lnTo>
                  <a:pt x="215" y="231"/>
                </a:lnTo>
                <a:lnTo>
                  <a:pt x="212" y="231"/>
                </a:lnTo>
                <a:lnTo>
                  <a:pt x="194" y="226"/>
                </a:lnTo>
                <a:lnTo>
                  <a:pt x="186" y="218"/>
                </a:lnTo>
                <a:lnTo>
                  <a:pt x="171" y="210"/>
                </a:lnTo>
                <a:lnTo>
                  <a:pt x="162" y="195"/>
                </a:lnTo>
                <a:lnTo>
                  <a:pt x="168" y="192"/>
                </a:lnTo>
                <a:lnTo>
                  <a:pt x="167" y="189"/>
                </a:lnTo>
                <a:lnTo>
                  <a:pt x="164" y="189"/>
                </a:lnTo>
                <a:lnTo>
                  <a:pt x="168" y="185"/>
                </a:lnTo>
                <a:lnTo>
                  <a:pt x="169" y="179"/>
                </a:lnTo>
                <a:lnTo>
                  <a:pt x="162" y="171"/>
                </a:lnTo>
                <a:lnTo>
                  <a:pt x="160" y="161"/>
                </a:lnTo>
                <a:lnTo>
                  <a:pt x="144" y="142"/>
                </a:lnTo>
                <a:lnTo>
                  <a:pt x="133" y="132"/>
                </a:lnTo>
                <a:lnTo>
                  <a:pt x="135" y="132"/>
                </a:lnTo>
                <a:lnTo>
                  <a:pt x="129" y="130"/>
                </a:lnTo>
                <a:lnTo>
                  <a:pt x="129" y="125"/>
                </a:lnTo>
                <a:lnTo>
                  <a:pt x="128" y="127"/>
                </a:lnTo>
                <a:lnTo>
                  <a:pt x="126" y="124"/>
                </a:lnTo>
                <a:lnTo>
                  <a:pt x="128" y="123"/>
                </a:lnTo>
                <a:lnTo>
                  <a:pt x="124" y="122"/>
                </a:lnTo>
                <a:lnTo>
                  <a:pt x="118" y="116"/>
                </a:lnTo>
                <a:lnTo>
                  <a:pt x="113" y="116"/>
                </a:lnTo>
                <a:lnTo>
                  <a:pt x="117" y="112"/>
                </a:lnTo>
                <a:lnTo>
                  <a:pt x="113" y="115"/>
                </a:lnTo>
                <a:lnTo>
                  <a:pt x="109" y="112"/>
                </a:lnTo>
                <a:lnTo>
                  <a:pt x="112" y="104"/>
                </a:lnTo>
                <a:lnTo>
                  <a:pt x="113" y="104"/>
                </a:lnTo>
                <a:lnTo>
                  <a:pt x="109" y="97"/>
                </a:lnTo>
                <a:lnTo>
                  <a:pt x="104" y="98"/>
                </a:lnTo>
                <a:lnTo>
                  <a:pt x="101" y="91"/>
                </a:lnTo>
                <a:lnTo>
                  <a:pt x="93" y="87"/>
                </a:lnTo>
                <a:lnTo>
                  <a:pt x="91" y="82"/>
                </a:lnTo>
                <a:lnTo>
                  <a:pt x="93" y="79"/>
                </a:lnTo>
                <a:lnTo>
                  <a:pt x="85" y="78"/>
                </a:lnTo>
                <a:lnTo>
                  <a:pt x="70" y="61"/>
                </a:lnTo>
                <a:lnTo>
                  <a:pt x="70" y="56"/>
                </a:lnTo>
                <a:lnTo>
                  <a:pt x="57" y="33"/>
                </a:lnTo>
                <a:lnTo>
                  <a:pt x="57" y="25"/>
                </a:lnTo>
                <a:lnTo>
                  <a:pt x="50" y="23"/>
                </a:lnTo>
                <a:lnTo>
                  <a:pt x="44" y="18"/>
                </a:lnTo>
                <a:lnTo>
                  <a:pt x="44" y="21"/>
                </a:lnTo>
                <a:lnTo>
                  <a:pt x="41" y="20"/>
                </a:lnTo>
                <a:lnTo>
                  <a:pt x="30" y="13"/>
                </a:lnTo>
                <a:lnTo>
                  <a:pt x="33" y="18"/>
                </a:lnTo>
                <a:lnTo>
                  <a:pt x="31" y="26"/>
                </a:lnTo>
                <a:lnTo>
                  <a:pt x="34" y="30"/>
                </a:lnTo>
                <a:lnTo>
                  <a:pt x="36" y="45"/>
                </a:lnTo>
                <a:lnTo>
                  <a:pt x="49" y="56"/>
                </a:lnTo>
                <a:lnTo>
                  <a:pt x="51" y="63"/>
                </a:lnTo>
                <a:lnTo>
                  <a:pt x="55" y="64"/>
                </a:lnTo>
                <a:lnTo>
                  <a:pt x="56" y="70"/>
                </a:lnTo>
                <a:lnTo>
                  <a:pt x="60" y="70"/>
                </a:lnTo>
                <a:lnTo>
                  <a:pt x="61" y="80"/>
                </a:lnTo>
                <a:lnTo>
                  <a:pt x="67" y="85"/>
                </a:lnTo>
                <a:lnTo>
                  <a:pt x="74" y="98"/>
                </a:lnTo>
                <a:lnTo>
                  <a:pt x="77" y="100"/>
                </a:lnTo>
                <a:lnTo>
                  <a:pt x="75" y="94"/>
                </a:lnTo>
                <a:lnTo>
                  <a:pt x="79" y="97"/>
                </a:lnTo>
                <a:lnTo>
                  <a:pt x="82" y="112"/>
                </a:lnTo>
                <a:lnTo>
                  <a:pt x="91" y="126"/>
                </a:lnTo>
                <a:lnTo>
                  <a:pt x="91" y="135"/>
                </a:lnTo>
                <a:lnTo>
                  <a:pt x="95" y="138"/>
                </a:lnTo>
                <a:lnTo>
                  <a:pt x="98" y="135"/>
                </a:lnTo>
                <a:lnTo>
                  <a:pt x="109" y="148"/>
                </a:lnTo>
                <a:lnTo>
                  <a:pt x="108" y="153"/>
                </a:lnTo>
                <a:lnTo>
                  <a:pt x="101" y="157"/>
                </a:lnTo>
                <a:lnTo>
                  <a:pt x="96" y="147"/>
                </a:lnTo>
                <a:lnTo>
                  <a:pt x="71" y="128"/>
                </a:lnTo>
                <a:lnTo>
                  <a:pt x="71" y="113"/>
                </a:lnTo>
                <a:lnTo>
                  <a:pt x="67" y="105"/>
                </a:lnTo>
                <a:lnTo>
                  <a:pt x="55" y="98"/>
                </a:lnTo>
                <a:lnTo>
                  <a:pt x="56" y="94"/>
                </a:lnTo>
                <a:lnTo>
                  <a:pt x="55" y="97"/>
                </a:lnTo>
                <a:lnTo>
                  <a:pt x="50" y="97"/>
                </a:lnTo>
                <a:lnTo>
                  <a:pt x="30" y="82"/>
                </a:lnTo>
                <a:lnTo>
                  <a:pt x="30" y="79"/>
                </a:lnTo>
                <a:lnTo>
                  <a:pt x="44" y="82"/>
                </a:lnTo>
                <a:lnTo>
                  <a:pt x="40" y="79"/>
                </a:lnTo>
                <a:lnTo>
                  <a:pt x="42" y="76"/>
                </a:lnTo>
                <a:lnTo>
                  <a:pt x="43" y="69"/>
                </a:lnTo>
                <a:lnTo>
                  <a:pt x="30" y="55"/>
                </a:lnTo>
                <a:lnTo>
                  <a:pt x="20" y="49"/>
                </a:lnTo>
                <a:lnTo>
                  <a:pt x="15" y="32"/>
                </a:lnTo>
                <a:lnTo>
                  <a:pt x="6" y="19"/>
                </a:lnTo>
                <a:lnTo>
                  <a:pt x="7" y="15"/>
                </a:lnTo>
                <a:lnTo>
                  <a:pt x="4" y="12"/>
                </a:lnTo>
                <a:lnTo>
                  <a:pt x="0" y="3"/>
                </a:lnTo>
                <a:lnTo>
                  <a:pt x="34" y="0"/>
                </a:lnTo>
                <a:lnTo>
                  <a:pt x="33" y="4"/>
                </a:lnTo>
                <a:lnTo>
                  <a:pt x="86" y="23"/>
                </a:lnTo>
                <a:lnTo>
                  <a:pt x="126" y="23"/>
                </a:lnTo>
                <a:lnTo>
                  <a:pt x="126" y="15"/>
                </a:lnTo>
                <a:lnTo>
                  <a:pt x="152" y="16"/>
                </a:lnTo>
                <a:lnTo>
                  <a:pt x="154" y="21"/>
                </a:lnTo>
                <a:lnTo>
                  <a:pt x="173" y="36"/>
                </a:lnTo>
                <a:lnTo>
                  <a:pt x="178" y="50"/>
                </a:lnTo>
                <a:lnTo>
                  <a:pt x="194" y="61"/>
                </a:lnTo>
                <a:lnTo>
                  <a:pt x="197" y="61"/>
                </a:lnTo>
                <a:lnTo>
                  <a:pt x="204" y="49"/>
                </a:lnTo>
                <a:lnTo>
                  <a:pt x="209" y="47"/>
                </a:lnTo>
                <a:lnTo>
                  <a:pt x="222" y="49"/>
                </a:lnTo>
                <a:lnTo>
                  <a:pt x="233" y="59"/>
                </a:lnTo>
                <a:lnTo>
                  <a:pt x="238" y="72"/>
                </a:lnTo>
                <a:lnTo>
                  <a:pt x="249" y="84"/>
                </a:lnTo>
                <a:lnTo>
                  <a:pt x="250" y="92"/>
                </a:lnTo>
                <a:lnTo>
                  <a:pt x="255" y="102"/>
                </a:lnTo>
                <a:lnTo>
                  <a:pt x="279" y="111"/>
                </a:lnTo>
                <a:lnTo>
                  <a:pt x="283" y="10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49" name="Freeform 76"/>
          <p:cNvSpPr>
            <a:spLocks/>
          </p:cNvSpPr>
          <p:nvPr/>
        </p:nvSpPr>
        <p:spPr bwMode="auto">
          <a:xfrm>
            <a:off x="2422525" y="4356100"/>
            <a:ext cx="93663" cy="96838"/>
          </a:xfrm>
          <a:custGeom>
            <a:avLst/>
            <a:gdLst>
              <a:gd name="T0" fmla="*/ 0 w 57"/>
              <a:gd name="T1" fmla="*/ 2147483647 h 59"/>
              <a:gd name="T2" fmla="*/ 2147483647 w 57"/>
              <a:gd name="T3" fmla="*/ 2147483647 h 59"/>
              <a:gd name="T4" fmla="*/ 0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2147483647 w 57"/>
              <a:gd name="T17" fmla="*/ 0 h 59"/>
              <a:gd name="T18" fmla="*/ 2147483647 w 57"/>
              <a:gd name="T19" fmla="*/ 0 h 59"/>
              <a:gd name="T20" fmla="*/ 2147483647 w 57"/>
              <a:gd name="T21" fmla="*/ 2147483647 h 59"/>
              <a:gd name="T22" fmla="*/ 2147483647 w 57"/>
              <a:gd name="T23" fmla="*/ 2147483647 h 59"/>
              <a:gd name="T24" fmla="*/ 2147483647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0 w 57"/>
              <a:gd name="T45" fmla="*/ 2147483647 h 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7" h="59">
                <a:moveTo>
                  <a:pt x="0" y="48"/>
                </a:moveTo>
                <a:lnTo>
                  <a:pt x="3" y="40"/>
                </a:lnTo>
                <a:lnTo>
                  <a:pt x="0" y="38"/>
                </a:lnTo>
                <a:lnTo>
                  <a:pt x="7" y="25"/>
                </a:lnTo>
                <a:lnTo>
                  <a:pt x="26" y="25"/>
                </a:lnTo>
                <a:lnTo>
                  <a:pt x="26" y="21"/>
                </a:lnTo>
                <a:lnTo>
                  <a:pt x="12" y="9"/>
                </a:lnTo>
                <a:lnTo>
                  <a:pt x="18" y="8"/>
                </a:lnTo>
                <a:lnTo>
                  <a:pt x="18" y="0"/>
                </a:lnTo>
                <a:lnTo>
                  <a:pt x="44" y="0"/>
                </a:lnTo>
                <a:lnTo>
                  <a:pt x="43" y="28"/>
                </a:lnTo>
                <a:lnTo>
                  <a:pt x="48" y="28"/>
                </a:lnTo>
                <a:lnTo>
                  <a:pt x="52" y="31"/>
                </a:lnTo>
                <a:lnTo>
                  <a:pt x="52" y="28"/>
                </a:lnTo>
                <a:lnTo>
                  <a:pt x="57" y="31"/>
                </a:lnTo>
                <a:lnTo>
                  <a:pt x="44" y="40"/>
                </a:lnTo>
                <a:lnTo>
                  <a:pt x="44" y="46"/>
                </a:lnTo>
                <a:lnTo>
                  <a:pt x="41" y="50"/>
                </a:lnTo>
                <a:lnTo>
                  <a:pt x="38" y="50"/>
                </a:lnTo>
                <a:lnTo>
                  <a:pt x="39" y="53"/>
                </a:lnTo>
                <a:lnTo>
                  <a:pt x="30" y="59"/>
                </a:lnTo>
                <a:lnTo>
                  <a:pt x="12" y="56"/>
                </a:lnTo>
                <a:lnTo>
                  <a:pt x="0" y="48"/>
                </a:lnTo>
                <a:close/>
              </a:path>
            </a:pathLst>
          </a:custGeom>
          <a:solidFill>
            <a:srgbClr val="DDDDDD"/>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50" name="Freeform 77"/>
          <p:cNvSpPr>
            <a:spLocks/>
          </p:cNvSpPr>
          <p:nvPr/>
        </p:nvSpPr>
        <p:spPr bwMode="auto">
          <a:xfrm>
            <a:off x="2530475" y="4419600"/>
            <a:ext cx="104775" cy="103188"/>
          </a:xfrm>
          <a:custGeom>
            <a:avLst/>
            <a:gdLst>
              <a:gd name="T0" fmla="*/ 2147483647 w 64"/>
              <a:gd name="T1" fmla="*/ 2147483647 h 62"/>
              <a:gd name="T2" fmla="*/ 0 w 64"/>
              <a:gd name="T3" fmla="*/ 2147483647 h 62"/>
              <a:gd name="T4" fmla="*/ 2147483647 w 64"/>
              <a:gd name="T5" fmla="*/ 2147483647 h 62"/>
              <a:gd name="T6" fmla="*/ 2147483647 w 64"/>
              <a:gd name="T7" fmla="*/ 2147483647 h 62"/>
              <a:gd name="T8" fmla="*/ 2147483647 w 64"/>
              <a:gd name="T9" fmla="*/ 2147483647 h 62"/>
              <a:gd name="T10" fmla="*/ 2147483647 w 64"/>
              <a:gd name="T11" fmla="*/ 2147483647 h 62"/>
              <a:gd name="T12" fmla="*/ 2147483647 w 64"/>
              <a:gd name="T13" fmla="*/ 2147483647 h 62"/>
              <a:gd name="T14" fmla="*/ 2147483647 w 64"/>
              <a:gd name="T15" fmla="*/ 2147483647 h 62"/>
              <a:gd name="T16" fmla="*/ 2147483647 w 64"/>
              <a:gd name="T17" fmla="*/ 2147483647 h 62"/>
              <a:gd name="T18" fmla="*/ 2147483647 w 64"/>
              <a:gd name="T19" fmla="*/ 2147483647 h 62"/>
              <a:gd name="T20" fmla="*/ 2147483647 w 64"/>
              <a:gd name="T21" fmla="*/ 2147483647 h 62"/>
              <a:gd name="T22" fmla="*/ 2147483647 w 64"/>
              <a:gd name="T23" fmla="*/ 2147483647 h 62"/>
              <a:gd name="T24" fmla="*/ 2147483647 w 64"/>
              <a:gd name="T25" fmla="*/ 2147483647 h 62"/>
              <a:gd name="T26" fmla="*/ 2147483647 w 64"/>
              <a:gd name="T27" fmla="*/ 2147483647 h 62"/>
              <a:gd name="T28" fmla="*/ 2147483647 w 64"/>
              <a:gd name="T29" fmla="*/ 0 h 62"/>
              <a:gd name="T30" fmla="*/ 2147483647 w 64"/>
              <a:gd name="T31" fmla="*/ 2147483647 h 62"/>
              <a:gd name="T32" fmla="*/ 2147483647 w 64"/>
              <a:gd name="T33" fmla="*/ 2147483647 h 62"/>
              <a:gd name="T34" fmla="*/ 2147483647 w 64"/>
              <a:gd name="T35" fmla="*/ 2147483647 h 62"/>
              <a:gd name="T36" fmla="*/ 2147483647 w 64"/>
              <a:gd name="T37" fmla="*/ 2147483647 h 62"/>
              <a:gd name="T38" fmla="*/ 2147483647 w 64"/>
              <a:gd name="T39" fmla="*/ 2147483647 h 62"/>
              <a:gd name="T40" fmla="*/ 2147483647 w 64"/>
              <a:gd name="T41" fmla="*/ 2147483647 h 62"/>
              <a:gd name="T42" fmla="*/ 2147483647 w 64"/>
              <a:gd name="T43" fmla="*/ 2147483647 h 62"/>
              <a:gd name="T44" fmla="*/ 2147483647 w 64"/>
              <a:gd name="T45" fmla="*/ 2147483647 h 62"/>
              <a:gd name="T46" fmla="*/ 2147483647 w 64"/>
              <a:gd name="T47" fmla="*/ 2147483647 h 62"/>
              <a:gd name="T48" fmla="*/ 2147483647 w 64"/>
              <a:gd name="T49" fmla="*/ 2147483647 h 62"/>
              <a:gd name="T50" fmla="*/ 2147483647 w 64"/>
              <a:gd name="T51" fmla="*/ 2147483647 h 62"/>
              <a:gd name="T52" fmla="*/ 2147483647 w 64"/>
              <a:gd name="T53" fmla="*/ 2147483647 h 62"/>
              <a:gd name="T54" fmla="*/ 2147483647 w 64"/>
              <a:gd name="T55" fmla="*/ 2147483647 h 62"/>
              <a:gd name="T56" fmla="*/ 2147483647 w 64"/>
              <a:gd name="T57" fmla="*/ 2147483647 h 62"/>
              <a:gd name="T58" fmla="*/ 2147483647 w 64"/>
              <a:gd name="T59" fmla="*/ 2147483647 h 62"/>
              <a:gd name="T60" fmla="*/ 2147483647 w 64"/>
              <a:gd name="T61" fmla="*/ 2147483647 h 62"/>
              <a:gd name="T62" fmla="*/ 2147483647 w 64"/>
              <a:gd name="T63" fmla="*/ 2147483647 h 62"/>
              <a:gd name="T64" fmla="*/ 2147483647 w 64"/>
              <a:gd name="T65" fmla="*/ 2147483647 h 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4" h="62">
                <a:moveTo>
                  <a:pt x="28" y="57"/>
                </a:moveTo>
                <a:lnTo>
                  <a:pt x="0" y="31"/>
                </a:lnTo>
                <a:lnTo>
                  <a:pt x="1" y="29"/>
                </a:lnTo>
                <a:lnTo>
                  <a:pt x="5" y="29"/>
                </a:lnTo>
                <a:lnTo>
                  <a:pt x="9" y="29"/>
                </a:lnTo>
                <a:lnTo>
                  <a:pt x="11" y="26"/>
                </a:lnTo>
                <a:lnTo>
                  <a:pt x="14" y="25"/>
                </a:lnTo>
                <a:lnTo>
                  <a:pt x="13" y="18"/>
                </a:lnTo>
                <a:lnTo>
                  <a:pt x="19" y="18"/>
                </a:lnTo>
                <a:lnTo>
                  <a:pt x="22" y="14"/>
                </a:lnTo>
                <a:lnTo>
                  <a:pt x="27" y="17"/>
                </a:lnTo>
                <a:lnTo>
                  <a:pt x="36" y="10"/>
                </a:lnTo>
                <a:lnTo>
                  <a:pt x="39" y="3"/>
                </a:lnTo>
                <a:lnTo>
                  <a:pt x="45" y="6"/>
                </a:lnTo>
                <a:lnTo>
                  <a:pt x="59" y="0"/>
                </a:lnTo>
                <a:lnTo>
                  <a:pt x="64" y="1"/>
                </a:lnTo>
                <a:lnTo>
                  <a:pt x="60" y="3"/>
                </a:lnTo>
                <a:lnTo>
                  <a:pt x="63" y="10"/>
                </a:lnTo>
                <a:lnTo>
                  <a:pt x="58" y="23"/>
                </a:lnTo>
                <a:lnTo>
                  <a:pt x="59" y="37"/>
                </a:lnTo>
                <a:lnTo>
                  <a:pt x="57" y="37"/>
                </a:lnTo>
                <a:lnTo>
                  <a:pt x="59" y="33"/>
                </a:lnTo>
                <a:lnTo>
                  <a:pt x="57" y="32"/>
                </a:lnTo>
                <a:lnTo>
                  <a:pt x="56" y="43"/>
                </a:lnTo>
                <a:lnTo>
                  <a:pt x="55" y="46"/>
                </a:lnTo>
                <a:lnTo>
                  <a:pt x="57" y="50"/>
                </a:lnTo>
                <a:lnTo>
                  <a:pt x="54" y="55"/>
                </a:lnTo>
                <a:lnTo>
                  <a:pt x="57" y="59"/>
                </a:lnTo>
                <a:lnTo>
                  <a:pt x="53" y="62"/>
                </a:lnTo>
                <a:lnTo>
                  <a:pt x="42" y="57"/>
                </a:lnTo>
                <a:lnTo>
                  <a:pt x="39" y="59"/>
                </a:lnTo>
                <a:lnTo>
                  <a:pt x="30" y="55"/>
                </a:lnTo>
                <a:lnTo>
                  <a:pt x="28" y="57"/>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1" name="Freeform 78"/>
          <p:cNvSpPr>
            <a:spLocks/>
          </p:cNvSpPr>
          <p:nvPr/>
        </p:nvSpPr>
        <p:spPr bwMode="auto">
          <a:xfrm>
            <a:off x="2895600" y="4303713"/>
            <a:ext cx="85725" cy="57150"/>
          </a:xfrm>
          <a:custGeom>
            <a:avLst/>
            <a:gdLst>
              <a:gd name="T0" fmla="*/ 2147483647 w 52"/>
              <a:gd name="T1" fmla="*/ 2147483647 h 35"/>
              <a:gd name="T2" fmla="*/ 2147483647 w 52"/>
              <a:gd name="T3" fmla="*/ 2147483647 h 35"/>
              <a:gd name="T4" fmla="*/ 2147483647 w 52"/>
              <a:gd name="T5" fmla="*/ 0 h 35"/>
              <a:gd name="T6" fmla="*/ 2147483647 w 52"/>
              <a:gd name="T7" fmla="*/ 2147483647 h 35"/>
              <a:gd name="T8" fmla="*/ 2147483647 w 52"/>
              <a:gd name="T9" fmla="*/ 2147483647 h 35"/>
              <a:gd name="T10" fmla="*/ 2147483647 w 52"/>
              <a:gd name="T11" fmla="*/ 2147483647 h 35"/>
              <a:gd name="T12" fmla="*/ 2147483647 w 52"/>
              <a:gd name="T13" fmla="*/ 2147483647 h 35"/>
              <a:gd name="T14" fmla="*/ 2147483647 w 52"/>
              <a:gd name="T15" fmla="*/ 2147483647 h 35"/>
              <a:gd name="T16" fmla="*/ 2147483647 w 52"/>
              <a:gd name="T17" fmla="*/ 2147483647 h 35"/>
              <a:gd name="T18" fmla="*/ 2147483647 w 52"/>
              <a:gd name="T19" fmla="*/ 2147483647 h 35"/>
              <a:gd name="T20" fmla="*/ 2147483647 w 52"/>
              <a:gd name="T21" fmla="*/ 2147483647 h 35"/>
              <a:gd name="T22" fmla="*/ 2147483647 w 52"/>
              <a:gd name="T23" fmla="*/ 2147483647 h 35"/>
              <a:gd name="T24" fmla="*/ 2147483647 w 52"/>
              <a:gd name="T25" fmla="*/ 2147483647 h 35"/>
              <a:gd name="T26" fmla="*/ 2147483647 w 52"/>
              <a:gd name="T27" fmla="*/ 2147483647 h 35"/>
              <a:gd name="T28" fmla="*/ 2147483647 w 52"/>
              <a:gd name="T29" fmla="*/ 2147483647 h 35"/>
              <a:gd name="T30" fmla="*/ 2147483647 w 52"/>
              <a:gd name="T31" fmla="*/ 2147483647 h 35"/>
              <a:gd name="T32" fmla="*/ 2147483647 w 52"/>
              <a:gd name="T33" fmla="*/ 2147483647 h 35"/>
              <a:gd name="T34" fmla="*/ 2147483647 w 52"/>
              <a:gd name="T35" fmla="*/ 2147483647 h 35"/>
              <a:gd name="T36" fmla="*/ 2147483647 w 52"/>
              <a:gd name="T37" fmla="*/ 2147483647 h 35"/>
              <a:gd name="T38" fmla="*/ 2147483647 w 52"/>
              <a:gd name="T39" fmla="*/ 2147483647 h 35"/>
              <a:gd name="T40" fmla="*/ 2147483647 w 52"/>
              <a:gd name="T41" fmla="*/ 2147483647 h 35"/>
              <a:gd name="T42" fmla="*/ 2147483647 w 52"/>
              <a:gd name="T43" fmla="*/ 2147483647 h 35"/>
              <a:gd name="T44" fmla="*/ 0 w 52"/>
              <a:gd name="T45" fmla="*/ 2147483647 h 35"/>
              <a:gd name="T46" fmla="*/ 2147483647 w 52"/>
              <a:gd name="T47" fmla="*/ 2147483647 h 35"/>
              <a:gd name="T48" fmla="*/ 2147483647 w 52"/>
              <a:gd name="T49" fmla="*/ 2147483647 h 35"/>
              <a:gd name="T50" fmla="*/ 2147483647 w 52"/>
              <a:gd name="T51" fmla="*/ 2147483647 h 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2" h="35">
                <a:moveTo>
                  <a:pt x="3" y="4"/>
                </a:moveTo>
                <a:lnTo>
                  <a:pt x="5" y="1"/>
                </a:lnTo>
                <a:lnTo>
                  <a:pt x="14" y="0"/>
                </a:lnTo>
                <a:lnTo>
                  <a:pt x="24" y="5"/>
                </a:lnTo>
                <a:lnTo>
                  <a:pt x="29" y="4"/>
                </a:lnTo>
                <a:lnTo>
                  <a:pt x="32" y="10"/>
                </a:lnTo>
                <a:lnTo>
                  <a:pt x="40" y="10"/>
                </a:lnTo>
                <a:lnTo>
                  <a:pt x="39" y="12"/>
                </a:lnTo>
                <a:lnTo>
                  <a:pt x="34" y="11"/>
                </a:lnTo>
                <a:lnTo>
                  <a:pt x="34" y="13"/>
                </a:lnTo>
                <a:lnTo>
                  <a:pt x="43" y="14"/>
                </a:lnTo>
                <a:lnTo>
                  <a:pt x="52" y="21"/>
                </a:lnTo>
                <a:lnTo>
                  <a:pt x="47" y="26"/>
                </a:lnTo>
                <a:lnTo>
                  <a:pt x="44" y="24"/>
                </a:lnTo>
                <a:lnTo>
                  <a:pt x="30" y="22"/>
                </a:lnTo>
                <a:lnTo>
                  <a:pt x="26" y="26"/>
                </a:lnTo>
                <a:lnTo>
                  <a:pt x="21" y="26"/>
                </a:lnTo>
                <a:lnTo>
                  <a:pt x="19" y="23"/>
                </a:lnTo>
                <a:lnTo>
                  <a:pt x="13" y="25"/>
                </a:lnTo>
                <a:lnTo>
                  <a:pt x="8" y="35"/>
                </a:lnTo>
                <a:lnTo>
                  <a:pt x="3" y="29"/>
                </a:lnTo>
                <a:lnTo>
                  <a:pt x="4" y="25"/>
                </a:lnTo>
                <a:lnTo>
                  <a:pt x="0" y="21"/>
                </a:lnTo>
                <a:lnTo>
                  <a:pt x="4" y="18"/>
                </a:lnTo>
                <a:lnTo>
                  <a:pt x="5" y="11"/>
                </a:lnTo>
                <a:lnTo>
                  <a:pt x="3" y="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2" name="Freeform 79"/>
          <p:cNvSpPr>
            <a:spLocks/>
          </p:cNvSpPr>
          <p:nvPr/>
        </p:nvSpPr>
        <p:spPr bwMode="auto">
          <a:xfrm>
            <a:off x="2571750" y="4513263"/>
            <a:ext cx="76200" cy="76200"/>
          </a:xfrm>
          <a:custGeom>
            <a:avLst/>
            <a:gdLst>
              <a:gd name="T0" fmla="*/ 2147483647 w 47"/>
              <a:gd name="T1" fmla="*/ 2147483647 h 46"/>
              <a:gd name="T2" fmla="*/ 2147483647 w 47"/>
              <a:gd name="T3" fmla="*/ 2147483647 h 46"/>
              <a:gd name="T4" fmla="*/ 2147483647 w 47"/>
              <a:gd name="T5" fmla="*/ 2147483647 h 46"/>
              <a:gd name="T6" fmla="*/ 2147483647 w 47"/>
              <a:gd name="T7" fmla="*/ 2147483647 h 46"/>
              <a:gd name="T8" fmla="*/ 2147483647 w 47"/>
              <a:gd name="T9" fmla="*/ 2147483647 h 46"/>
              <a:gd name="T10" fmla="*/ 2147483647 w 47"/>
              <a:gd name="T11" fmla="*/ 2147483647 h 46"/>
              <a:gd name="T12" fmla="*/ 2147483647 w 47"/>
              <a:gd name="T13" fmla="*/ 2147483647 h 46"/>
              <a:gd name="T14" fmla="*/ 2147483647 w 47"/>
              <a:gd name="T15" fmla="*/ 2147483647 h 46"/>
              <a:gd name="T16" fmla="*/ 2147483647 w 47"/>
              <a:gd name="T17" fmla="*/ 2147483647 h 46"/>
              <a:gd name="T18" fmla="*/ 2147483647 w 47"/>
              <a:gd name="T19" fmla="*/ 2147483647 h 46"/>
              <a:gd name="T20" fmla="*/ 2147483647 w 47"/>
              <a:gd name="T21" fmla="*/ 2147483647 h 46"/>
              <a:gd name="T22" fmla="*/ 2147483647 w 47"/>
              <a:gd name="T23" fmla="*/ 2147483647 h 46"/>
              <a:gd name="T24" fmla="*/ 2147483647 w 47"/>
              <a:gd name="T25" fmla="*/ 2147483647 h 46"/>
              <a:gd name="T26" fmla="*/ 2147483647 w 47"/>
              <a:gd name="T27" fmla="*/ 2147483647 h 46"/>
              <a:gd name="T28" fmla="*/ 2147483647 w 47"/>
              <a:gd name="T29" fmla="*/ 2147483647 h 46"/>
              <a:gd name="T30" fmla="*/ 2147483647 w 47"/>
              <a:gd name="T31" fmla="*/ 2147483647 h 46"/>
              <a:gd name="T32" fmla="*/ 2147483647 w 47"/>
              <a:gd name="T33" fmla="*/ 2147483647 h 46"/>
              <a:gd name="T34" fmla="*/ 2147483647 w 47"/>
              <a:gd name="T35" fmla="*/ 2147483647 h 46"/>
              <a:gd name="T36" fmla="*/ 2147483647 w 47"/>
              <a:gd name="T37" fmla="*/ 2147483647 h 46"/>
              <a:gd name="T38" fmla="*/ 2147483647 w 47"/>
              <a:gd name="T39" fmla="*/ 2147483647 h 46"/>
              <a:gd name="T40" fmla="*/ 2147483647 w 47"/>
              <a:gd name="T41" fmla="*/ 2147483647 h 46"/>
              <a:gd name="T42" fmla="*/ 2147483647 w 47"/>
              <a:gd name="T43" fmla="*/ 2147483647 h 46"/>
              <a:gd name="T44" fmla="*/ 2147483647 w 47"/>
              <a:gd name="T45" fmla="*/ 2147483647 h 46"/>
              <a:gd name="T46" fmla="*/ 2147483647 w 47"/>
              <a:gd name="T47" fmla="*/ 2147483647 h 46"/>
              <a:gd name="T48" fmla="*/ 2147483647 w 47"/>
              <a:gd name="T49" fmla="*/ 2147483647 h 46"/>
              <a:gd name="T50" fmla="*/ 0 w 47"/>
              <a:gd name="T51" fmla="*/ 2147483647 h 46"/>
              <a:gd name="T52" fmla="*/ 2147483647 w 47"/>
              <a:gd name="T53" fmla="*/ 2147483647 h 46"/>
              <a:gd name="T54" fmla="*/ 2147483647 w 47"/>
              <a:gd name="T55" fmla="*/ 2147483647 h 46"/>
              <a:gd name="T56" fmla="*/ 2147483647 w 47"/>
              <a:gd name="T57" fmla="*/ 0 h 46"/>
              <a:gd name="T58" fmla="*/ 2147483647 w 47"/>
              <a:gd name="T59" fmla="*/ 2147483647 h 46"/>
              <a:gd name="T60" fmla="*/ 2147483647 w 47"/>
              <a:gd name="T61" fmla="*/ 2147483647 h 46"/>
              <a:gd name="T62" fmla="*/ 2147483647 w 47"/>
              <a:gd name="T63" fmla="*/ 2147483647 h 46"/>
              <a:gd name="T64" fmla="*/ 2147483647 w 47"/>
              <a:gd name="T65" fmla="*/ 2147483647 h 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7" h="46">
                <a:moveTo>
                  <a:pt x="32" y="4"/>
                </a:moveTo>
                <a:lnTo>
                  <a:pt x="36" y="13"/>
                </a:lnTo>
                <a:lnTo>
                  <a:pt x="47" y="24"/>
                </a:lnTo>
                <a:lnTo>
                  <a:pt x="43" y="23"/>
                </a:lnTo>
                <a:lnTo>
                  <a:pt x="42" y="25"/>
                </a:lnTo>
                <a:lnTo>
                  <a:pt x="42" y="31"/>
                </a:lnTo>
                <a:lnTo>
                  <a:pt x="45" y="33"/>
                </a:lnTo>
                <a:lnTo>
                  <a:pt x="42" y="35"/>
                </a:lnTo>
                <a:lnTo>
                  <a:pt x="43" y="40"/>
                </a:lnTo>
                <a:lnTo>
                  <a:pt x="40" y="42"/>
                </a:lnTo>
                <a:lnTo>
                  <a:pt x="42" y="46"/>
                </a:lnTo>
                <a:lnTo>
                  <a:pt x="36" y="35"/>
                </a:lnTo>
                <a:lnTo>
                  <a:pt x="34" y="36"/>
                </a:lnTo>
                <a:lnTo>
                  <a:pt x="37" y="41"/>
                </a:lnTo>
                <a:lnTo>
                  <a:pt x="31" y="38"/>
                </a:lnTo>
                <a:lnTo>
                  <a:pt x="32" y="31"/>
                </a:lnTo>
                <a:lnTo>
                  <a:pt x="18" y="23"/>
                </a:lnTo>
                <a:lnTo>
                  <a:pt x="16" y="18"/>
                </a:lnTo>
                <a:lnTo>
                  <a:pt x="9" y="15"/>
                </a:lnTo>
                <a:lnTo>
                  <a:pt x="14" y="21"/>
                </a:lnTo>
                <a:lnTo>
                  <a:pt x="11" y="23"/>
                </a:lnTo>
                <a:lnTo>
                  <a:pt x="8" y="20"/>
                </a:lnTo>
                <a:lnTo>
                  <a:pt x="4" y="19"/>
                </a:lnTo>
                <a:lnTo>
                  <a:pt x="1" y="12"/>
                </a:lnTo>
                <a:lnTo>
                  <a:pt x="4" y="8"/>
                </a:lnTo>
                <a:lnTo>
                  <a:pt x="0" y="5"/>
                </a:lnTo>
                <a:lnTo>
                  <a:pt x="2" y="4"/>
                </a:lnTo>
                <a:lnTo>
                  <a:pt x="3" y="2"/>
                </a:lnTo>
                <a:lnTo>
                  <a:pt x="5" y="0"/>
                </a:lnTo>
                <a:lnTo>
                  <a:pt x="14" y="4"/>
                </a:lnTo>
                <a:lnTo>
                  <a:pt x="17" y="2"/>
                </a:lnTo>
                <a:lnTo>
                  <a:pt x="28" y="7"/>
                </a:lnTo>
                <a:lnTo>
                  <a:pt x="32" y="4"/>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3" name="Freeform 80"/>
          <p:cNvSpPr>
            <a:spLocks noEditPoints="1"/>
          </p:cNvSpPr>
          <p:nvPr/>
        </p:nvSpPr>
        <p:spPr bwMode="auto">
          <a:xfrm>
            <a:off x="377825" y="1260475"/>
            <a:ext cx="8389938" cy="2465388"/>
          </a:xfrm>
          <a:custGeom>
            <a:avLst/>
            <a:gdLst>
              <a:gd name="T0" fmla="*/ 2147483647 w 5099"/>
              <a:gd name="T1" fmla="*/ 2147483647 h 1498"/>
              <a:gd name="T2" fmla="*/ 2147483647 w 5099"/>
              <a:gd name="T3" fmla="*/ 2147483647 h 1498"/>
              <a:gd name="T4" fmla="*/ 2147483647 w 5099"/>
              <a:gd name="T5" fmla="*/ 2147483647 h 1498"/>
              <a:gd name="T6" fmla="*/ 2147483647 w 5099"/>
              <a:gd name="T7" fmla="*/ 2147483647 h 1498"/>
              <a:gd name="T8" fmla="*/ 2147483647 w 5099"/>
              <a:gd name="T9" fmla="*/ 2147483647 h 1498"/>
              <a:gd name="T10" fmla="*/ 2147483647 w 5099"/>
              <a:gd name="T11" fmla="*/ 2147483647 h 1498"/>
              <a:gd name="T12" fmla="*/ 2147483647 w 5099"/>
              <a:gd name="T13" fmla="*/ 2147483647 h 1498"/>
              <a:gd name="T14" fmla="*/ 2147483647 w 5099"/>
              <a:gd name="T15" fmla="*/ 2147483647 h 1498"/>
              <a:gd name="T16" fmla="*/ 2147483647 w 5099"/>
              <a:gd name="T17" fmla="*/ 2147483647 h 1498"/>
              <a:gd name="T18" fmla="*/ 2147483647 w 5099"/>
              <a:gd name="T19" fmla="*/ 2147483647 h 1498"/>
              <a:gd name="T20" fmla="*/ 2147483647 w 5099"/>
              <a:gd name="T21" fmla="*/ 2147483647 h 1498"/>
              <a:gd name="T22" fmla="*/ 2147483647 w 5099"/>
              <a:gd name="T23" fmla="*/ 2147483647 h 1498"/>
              <a:gd name="T24" fmla="*/ 2147483647 w 5099"/>
              <a:gd name="T25" fmla="*/ 2147483647 h 1498"/>
              <a:gd name="T26" fmla="*/ 2147483647 w 5099"/>
              <a:gd name="T27" fmla="*/ 2147483647 h 1498"/>
              <a:gd name="T28" fmla="*/ 2147483647 w 5099"/>
              <a:gd name="T29" fmla="*/ 2147483647 h 1498"/>
              <a:gd name="T30" fmla="*/ 2147483647 w 5099"/>
              <a:gd name="T31" fmla="*/ 2147483647 h 1498"/>
              <a:gd name="T32" fmla="*/ 2147483647 w 5099"/>
              <a:gd name="T33" fmla="*/ 2147483647 h 1498"/>
              <a:gd name="T34" fmla="*/ 2147483647 w 5099"/>
              <a:gd name="T35" fmla="*/ 2147483647 h 1498"/>
              <a:gd name="T36" fmla="*/ 2147483647 w 5099"/>
              <a:gd name="T37" fmla="*/ 2147483647 h 1498"/>
              <a:gd name="T38" fmla="*/ 2147483647 w 5099"/>
              <a:gd name="T39" fmla="*/ 2147483647 h 1498"/>
              <a:gd name="T40" fmla="*/ 2147483647 w 5099"/>
              <a:gd name="T41" fmla="*/ 2147483647 h 1498"/>
              <a:gd name="T42" fmla="*/ 2147483647 w 5099"/>
              <a:gd name="T43" fmla="*/ 2147483647 h 1498"/>
              <a:gd name="T44" fmla="*/ 2147483647 w 5099"/>
              <a:gd name="T45" fmla="*/ 2147483647 h 1498"/>
              <a:gd name="T46" fmla="*/ 2147483647 w 5099"/>
              <a:gd name="T47" fmla="*/ 2147483647 h 1498"/>
              <a:gd name="T48" fmla="*/ 2147483647 w 5099"/>
              <a:gd name="T49" fmla="*/ 2147483647 h 1498"/>
              <a:gd name="T50" fmla="*/ 2147483647 w 5099"/>
              <a:gd name="T51" fmla="*/ 2147483647 h 1498"/>
              <a:gd name="T52" fmla="*/ 2147483647 w 5099"/>
              <a:gd name="T53" fmla="*/ 2147483647 h 1498"/>
              <a:gd name="T54" fmla="*/ 2147483647 w 5099"/>
              <a:gd name="T55" fmla="*/ 2147483647 h 1498"/>
              <a:gd name="T56" fmla="*/ 2147483647 w 5099"/>
              <a:gd name="T57" fmla="*/ 2147483647 h 1498"/>
              <a:gd name="T58" fmla="*/ 2147483647 w 5099"/>
              <a:gd name="T59" fmla="*/ 2147483647 h 1498"/>
              <a:gd name="T60" fmla="*/ 2147483647 w 5099"/>
              <a:gd name="T61" fmla="*/ 2147483647 h 1498"/>
              <a:gd name="T62" fmla="*/ 2147483647 w 5099"/>
              <a:gd name="T63" fmla="*/ 2147483647 h 1498"/>
              <a:gd name="T64" fmla="*/ 2147483647 w 5099"/>
              <a:gd name="T65" fmla="*/ 2147483647 h 1498"/>
              <a:gd name="T66" fmla="*/ 2147483647 w 5099"/>
              <a:gd name="T67" fmla="*/ 2147483647 h 1498"/>
              <a:gd name="T68" fmla="*/ 2147483647 w 5099"/>
              <a:gd name="T69" fmla="*/ 2147483647 h 1498"/>
              <a:gd name="T70" fmla="*/ 2147483647 w 5099"/>
              <a:gd name="T71" fmla="*/ 2147483647 h 1498"/>
              <a:gd name="T72" fmla="*/ 2147483647 w 5099"/>
              <a:gd name="T73" fmla="*/ 2147483647 h 1498"/>
              <a:gd name="T74" fmla="*/ 2147483647 w 5099"/>
              <a:gd name="T75" fmla="*/ 2147483647 h 1498"/>
              <a:gd name="T76" fmla="*/ 2147483647 w 5099"/>
              <a:gd name="T77" fmla="*/ 2147483647 h 1498"/>
              <a:gd name="T78" fmla="*/ 2147483647 w 5099"/>
              <a:gd name="T79" fmla="*/ 2147483647 h 1498"/>
              <a:gd name="T80" fmla="*/ 2147483647 w 5099"/>
              <a:gd name="T81" fmla="*/ 2147483647 h 1498"/>
              <a:gd name="T82" fmla="*/ 2147483647 w 5099"/>
              <a:gd name="T83" fmla="*/ 2147483647 h 1498"/>
              <a:gd name="T84" fmla="*/ 2147483647 w 5099"/>
              <a:gd name="T85" fmla="*/ 2147483647 h 1498"/>
              <a:gd name="T86" fmla="*/ 2147483647 w 5099"/>
              <a:gd name="T87" fmla="*/ 2147483647 h 1498"/>
              <a:gd name="T88" fmla="*/ 2147483647 w 5099"/>
              <a:gd name="T89" fmla="*/ 2147483647 h 1498"/>
              <a:gd name="T90" fmla="*/ 2147483647 w 5099"/>
              <a:gd name="T91" fmla="*/ 2147483647 h 1498"/>
              <a:gd name="T92" fmla="*/ 2147483647 w 5099"/>
              <a:gd name="T93" fmla="*/ 2147483647 h 1498"/>
              <a:gd name="T94" fmla="*/ 2147483647 w 5099"/>
              <a:gd name="T95" fmla="*/ 2147483647 h 1498"/>
              <a:gd name="T96" fmla="*/ 2147483647 w 5099"/>
              <a:gd name="T97" fmla="*/ 2147483647 h 1498"/>
              <a:gd name="T98" fmla="*/ 2147483647 w 5099"/>
              <a:gd name="T99" fmla="*/ 2147483647 h 1498"/>
              <a:gd name="T100" fmla="*/ 2147483647 w 5099"/>
              <a:gd name="T101" fmla="*/ 2147483647 h 1498"/>
              <a:gd name="T102" fmla="*/ 2147483647 w 5099"/>
              <a:gd name="T103" fmla="*/ 2147483647 h 1498"/>
              <a:gd name="T104" fmla="*/ 2147483647 w 5099"/>
              <a:gd name="T105" fmla="*/ 2147483647 h 1498"/>
              <a:gd name="T106" fmla="*/ 2147483647 w 5099"/>
              <a:gd name="T107" fmla="*/ 2147483647 h 1498"/>
              <a:gd name="T108" fmla="*/ 2147483647 w 5099"/>
              <a:gd name="T109" fmla="*/ 2147483647 h 1498"/>
              <a:gd name="T110" fmla="*/ 2147483647 w 5099"/>
              <a:gd name="T111" fmla="*/ 2147483647 h 1498"/>
              <a:gd name="T112" fmla="*/ 2147483647 w 5099"/>
              <a:gd name="T113" fmla="*/ 2147483647 h 1498"/>
              <a:gd name="T114" fmla="*/ 2147483647 w 5099"/>
              <a:gd name="T115" fmla="*/ 2147483647 h 1498"/>
              <a:gd name="T116" fmla="*/ 2147483647 w 5099"/>
              <a:gd name="T117" fmla="*/ 2147483647 h 1498"/>
              <a:gd name="T118" fmla="*/ 2147483647 w 5099"/>
              <a:gd name="T119" fmla="*/ 2147483647 h 1498"/>
              <a:gd name="T120" fmla="*/ 2147483647 w 5099"/>
              <a:gd name="T121" fmla="*/ 2147483647 h 1498"/>
              <a:gd name="T122" fmla="*/ 2147483647 w 5099"/>
              <a:gd name="T123" fmla="*/ 2147483647 h 1498"/>
              <a:gd name="T124" fmla="*/ 2147483647 w 5099"/>
              <a:gd name="T125" fmla="*/ 2147483647 h 14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099" h="1498">
                <a:moveTo>
                  <a:pt x="0" y="667"/>
                </a:moveTo>
                <a:lnTo>
                  <a:pt x="20" y="665"/>
                </a:lnTo>
                <a:lnTo>
                  <a:pt x="37" y="680"/>
                </a:lnTo>
                <a:lnTo>
                  <a:pt x="30" y="689"/>
                </a:lnTo>
                <a:lnTo>
                  <a:pt x="7" y="694"/>
                </a:lnTo>
                <a:lnTo>
                  <a:pt x="0" y="691"/>
                </a:lnTo>
                <a:lnTo>
                  <a:pt x="0" y="667"/>
                </a:lnTo>
                <a:close/>
                <a:moveTo>
                  <a:pt x="5099" y="691"/>
                </a:moveTo>
                <a:lnTo>
                  <a:pt x="5082" y="699"/>
                </a:lnTo>
                <a:lnTo>
                  <a:pt x="5079" y="688"/>
                </a:lnTo>
                <a:lnTo>
                  <a:pt x="5099" y="667"/>
                </a:lnTo>
                <a:lnTo>
                  <a:pt x="5099" y="691"/>
                </a:lnTo>
                <a:close/>
                <a:moveTo>
                  <a:pt x="0" y="774"/>
                </a:moveTo>
                <a:lnTo>
                  <a:pt x="7" y="775"/>
                </a:lnTo>
                <a:lnTo>
                  <a:pt x="29" y="801"/>
                </a:lnTo>
                <a:lnTo>
                  <a:pt x="33" y="798"/>
                </a:lnTo>
                <a:lnTo>
                  <a:pt x="23" y="791"/>
                </a:lnTo>
                <a:lnTo>
                  <a:pt x="34" y="799"/>
                </a:lnTo>
                <a:lnTo>
                  <a:pt x="33" y="803"/>
                </a:lnTo>
                <a:lnTo>
                  <a:pt x="64" y="823"/>
                </a:lnTo>
                <a:lnTo>
                  <a:pt x="68" y="830"/>
                </a:lnTo>
                <a:lnTo>
                  <a:pt x="65" y="836"/>
                </a:lnTo>
                <a:lnTo>
                  <a:pt x="73" y="835"/>
                </a:lnTo>
                <a:lnTo>
                  <a:pt x="72" y="845"/>
                </a:lnTo>
                <a:lnTo>
                  <a:pt x="75" y="857"/>
                </a:lnTo>
                <a:lnTo>
                  <a:pt x="71" y="860"/>
                </a:lnTo>
                <a:lnTo>
                  <a:pt x="78" y="865"/>
                </a:lnTo>
                <a:lnTo>
                  <a:pt x="79" y="874"/>
                </a:lnTo>
                <a:lnTo>
                  <a:pt x="85" y="867"/>
                </a:lnTo>
                <a:lnTo>
                  <a:pt x="84" y="877"/>
                </a:lnTo>
                <a:lnTo>
                  <a:pt x="88" y="869"/>
                </a:lnTo>
                <a:lnTo>
                  <a:pt x="81" y="864"/>
                </a:lnTo>
                <a:lnTo>
                  <a:pt x="85" y="860"/>
                </a:lnTo>
                <a:lnTo>
                  <a:pt x="83" y="849"/>
                </a:lnTo>
                <a:lnTo>
                  <a:pt x="76" y="847"/>
                </a:lnTo>
                <a:lnTo>
                  <a:pt x="90" y="844"/>
                </a:lnTo>
                <a:lnTo>
                  <a:pt x="97" y="847"/>
                </a:lnTo>
                <a:lnTo>
                  <a:pt x="94" y="855"/>
                </a:lnTo>
                <a:lnTo>
                  <a:pt x="97" y="854"/>
                </a:lnTo>
                <a:lnTo>
                  <a:pt x="98" y="849"/>
                </a:lnTo>
                <a:lnTo>
                  <a:pt x="107" y="851"/>
                </a:lnTo>
                <a:lnTo>
                  <a:pt x="99" y="847"/>
                </a:lnTo>
                <a:lnTo>
                  <a:pt x="117" y="850"/>
                </a:lnTo>
                <a:lnTo>
                  <a:pt x="123" y="861"/>
                </a:lnTo>
                <a:lnTo>
                  <a:pt x="135" y="872"/>
                </a:lnTo>
                <a:lnTo>
                  <a:pt x="133" y="876"/>
                </a:lnTo>
                <a:lnTo>
                  <a:pt x="146" y="880"/>
                </a:lnTo>
                <a:lnTo>
                  <a:pt x="145" y="885"/>
                </a:lnTo>
                <a:lnTo>
                  <a:pt x="133" y="889"/>
                </a:lnTo>
                <a:lnTo>
                  <a:pt x="133" y="898"/>
                </a:lnTo>
                <a:lnTo>
                  <a:pt x="120" y="890"/>
                </a:lnTo>
                <a:lnTo>
                  <a:pt x="128" y="898"/>
                </a:lnTo>
                <a:lnTo>
                  <a:pt x="126" y="902"/>
                </a:lnTo>
                <a:lnTo>
                  <a:pt x="112" y="902"/>
                </a:lnTo>
                <a:lnTo>
                  <a:pt x="116" y="900"/>
                </a:lnTo>
                <a:lnTo>
                  <a:pt x="102" y="896"/>
                </a:lnTo>
                <a:lnTo>
                  <a:pt x="111" y="903"/>
                </a:lnTo>
                <a:lnTo>
                  <a:pt x="110" y="910"/>
                </a:lnTo>
                <a:lnTo>
                  <a:pt x="104" y="911"/>
                </a:lnTo>
                <a:lnTo>
                  <a:pt x="111" y="916"/>
                </a:lnTo>
                <a:lnTo>
                  <a:pt x="96" y="926"/>
                </a:lnTo>
                <a:lnTo>
                  <a:pt x="101" y="924"/>
                </a:lnTo>
                <a:lnTo>
                  <a:pt x="102" y="926"/>
                </a:lnTo>
                <a:lnTo>
                  <a:pt x="98" y="930"/>
                </a:lnTo>
                <a:lnTo>
                  <a:pt x="109" y="936"/>
                </a:lnTo>
                <a:lnTo>
                  <a:pt x="99" y="935"/>
                </a:lnTo>
                <a:lnTo>
                  <a:pt x="101" y="941"/>
                </a:lnTo>
                <a:lnTo>
                  <a:pt x="96" y="943"/>
                </a:lnTo>
                <a:lnTo>
                  <a:pt x="93" y="941"/>
                </a:lnTo>
                <a:lnTo>
                  <a:pt x="95" y="934"/>
                </a:lnTo>
                <a:lnTo>
                  <a:pt x="94" y="931"/>
                </a:lnTo>
                <a:lnTo>
                  <a:pt x="94" y="936"/>
                </a:lnTo>
                <a:lnTo>
                  <a:pt x="90" y="940"/>
                </a:lnTo>
                <a:lnTo>
                  <a:pt x="73" y="926"/>
                </a:lnTo>
                <a:lnTo>
                  <a:pt x="65" y="926"/>
                </a:lnTo>
                <a:lnTo>
                  <a:pt x="58" y="918"/>
                </a:lnTo>
                <a:lnTo>
                  <a:pt x="60" y="913"/>
                </a:lnTo>
                <a:lnTo>
                  <a:pt x="56" y="902"/>
                </a:lnTo>
                <a:lnTo>
                  <a:pt x="42" y="898"/>
                </a:lnTo>
                <a:lnTo>
                  <a:pt x="20" y="901"/>
                </a:lnTo>
                <a:lnTo>
                  <a:pt x="22" y="894"/>
                </a:lnTo>
                <a:lnTo>
                  <a:pt x="16" y="885"/>
                </a:lnTo>
                <a:lnTo>
                  <a:pt x="21" y="878"/>
                </a:lnTo>
                <a:lnTo>
                  <a:pt x="21" y="870"/>
                </a:lnTo>
                <a:lnTo>
                  <a:pt x="15" y="878"/>
                </a:lnTo>
                <a:lnTo>
                  <a:pt x="12" y="870"/>
                </a:lnTo>
                <a:lnTo>
                  <a:pt x="12" y="874"/>
                </a:lnTo>
                <a:lnTo>
                  <a:pt x="8" y="873"/>
                </a:lnTo>
                <a:lnTo>
                  <a:pt x="10" y="878"/>
                </a:lnTo>
                <a:lnTo>
                  <a:pt x="4" y="880"/>
                </a:lnTo>
                <a:lnTo>
                  <a:pt x="4" y="892"/>
                </a:lnTo>
                <a:lnTo>
                  <a:pt x="10" y="897"/>
                </a:lnTo>
                <a:lnTo>
                  <a:pt x="5" y="912"/>
                </a:lnTo>
                <a:lnTo>
                  <a:pt x="0" y="916"/>
                </a:lnTo>
                <a:lnTo>
                  <a:pt x="0" y="882"/>
                </a:lnTo>
                <a:lnTo>
                  <a:pt x="0" y="848"/>
                </a:lnTo>
                <a:lnTo>
                  <a:pt x="0" y="811"/>
                </a:lnTo>
                <a:lnTo>
                  <a:pt x="0" y="774"/>
                </a:lnTo>
                <a:close/>
                <a:moveTo>
                  <a:pt x="5099" y="916"/>
                </a:moveTo>
                <a:lnTo>
                  <a:pt x="5078" y="932"/>
                </a:lnTo>
                <a:lnTo>
                  <a:pt x="5081" y="929"/>
                </a:lnTo>
                <a:lnTo>
                  <a:pt x="5065" y="928"/>
                </a:lnTo>
                <a:lnTo>
                  <a:pt x="5055" y="916"/>
                </a:lnTo>
                <a:lnTo>
                  <a:pt x="5047" y="917"/>
                </a:lnTo>
                <a:lnTo>
                  <a:pt x="5056" y="917"/>
                </a:lnTo>
                <a:lnTo>
                  <a:pt x="5060" y="924"/>
                </a:lnTo>
                <a:lnTo>
                  <a:pt x="5059" y="926"/>
                </a:lnTo>
                <a:lnTo>
                  <a:pt x="5043" y="920"/>
                </a:lnTo>
                <a:lnTo>
                  <a:pt x="5041" y="922"/>
                </a:lnTo>
                <a:lnTo>
                  <a:pt x="5038" y="926"/>
                </a:lnTo>
                <a:lnTo>
                  <a:pt x="5020" y="929"/>
                </a:lnTo>
                <a:lnTo>
                  <a:pt x="5038" y="927"/>
                </a:lnTo>
                <a:lnTo>
                  <a:pt x="5043" y="921"/>
                </a:lnTo>
                <a:lnTo>
                  <a:pt x="5048" y="928"/>
                </a:lnTo>
                <a:lnTo>
                  <a:pt x="5044" y="934"/>
                </a:lnTo>
                <a:lnTo>
                  <a:pt x="5063" y="926"/>
                </a:lnTo>
                <a:lnTo>
                  <a:pt x="5062" y="934"/>
                </a:lnTo>
                <a:lnTo>
                  <a:pt x="5066" y="941"/>
                </a:lnTo>
                <a:lnTo>
                  <a:pt x="5073" y="945"/>
                </a:lnTo>
                <a:lnTo>
                  <a:pt x="5075" y="940"/>
                </a:lnTo>
                <a:lnTo>
                  <a:pt x="5077" y="947"/>
                </a:lnTo>
                <a:lnTo>
                  <a:pt x="5076" y="952"/>
                </a:lnTo>
                <a:lnTo>
                  <a:pt x="5080" y="953"/>
                </a:lnTo>
                <a:lnTo>
                  <a:pt x="5081" y="963"/>
                </a:lnTo>
                <a:lnTo>
                  <a:pt x="5074" y="965"/>
                </a:lnTo>
                <a:lnTo>
                  <a:pt x="5081" y="965"/>
                </a:lnTo>
                <a:lnTo>
                  <a:pt x="5080" y="971"/>
                </a:lnTo>
                <a:lnTo>
                  <a:pt x="5082" y="965"/>
                </a:lnTo>
                <a:lnTo>
                  <a:pt x="5084" y="974"/>
                </a:lnTo>
                <a:lnTo>
                  <a:pt x="5090" y="979"/>
                </a:lnTo>
                <a:lnTo>
                  <a:pt x="5088" y="983"/>
                </a:lnTo>
                <a:lnTo>
                  <a:pt x="5093" y="992"/>
                </a:lnTo>
                <a:lnTo>
                  <a:pt x="5086" y="999"/>
                </a:lnTo>
                <a:lnTo>
                  <a:pt x="5086" y="1005"/>
                </a:lnTo>
                <a:lnTo>
                  <a:pt x="5061" y="996"/>
                </a:lnTo>
                <a:lnTo>
                  <a:pt x="5063" y="989"/>
                </a:lnTo>
                <a:lnTo>
                  <a:pt x="5059" y="992"/>
                </a:lnTo>
                <a:lnTo>
                  <a:pt x="5056" y="987"/>
                </a:lnTo>
                <a:lnTo>
                  <a:pt x="5055" y="993"/>
                </a:lnTo>
                <a:lnTo>
                  <a:pt x="5060" y="996"/>
                </a:lnTo>
                <a:lnTo>
                  <a:pt x="5022" y="1014"/>
                </a:lnTo>
                <a:lnTo>
                  <a:pt x="5024" y="1017"/>
                </a:lnTo>
                <a:lnTo>
                  <a:pt x="5022" y="1019"/>
                </a:lnTo>
                <a:lnTo>
                  <a:pt x="5007" y="1021"/>
                </a:lnTo>
                <a:lnTo>
                  <a:pt x="5007" y="1026"/>
                </a:lnTo>
                <a:lnTo>
                  <a:pt x="5002" y="1032"/>
                </a:lnTo>
                <a:lnTo>
                  <a:pt x="4996" y="1030"/>
                </a:lnTo>
                <a:lnTo>
                  <a:pt x="4999" y="1034"/>
                </a:lnTo>
                <a:lnTo>
                  <a:pt x="4991" y="1037"/>
                </a:lnTo>
                <a:lnTo>
                  <a:pt x="4992" y="1042"/>
                </a:lnTo>
                <a:lnTo>
                  <a:pt x="4986" y="1041"/>
                </a:lnTo>
                <a:lnTo>
                  <a:pt x="4988" y="1044"/>
                </a:lnTo>
                <a:lnTo>
                  <a:pt x="4986" y="1048"/>
                </a:lnTo>
                <a:lnTo>
                  <a:pt x="4985" y="1045"/>
                </a:lnTo>
                <a:lnTo>
                  <a:pt x="4967" y="1060"/>
                </a:lnTo>
                <a:lnTo>
                  <a:pt x="4961" y="1075"/>
                </a:lnTo>
                <a:lnTo>
                  <a:pt x="4953" y="1060"/>
                </a:lnTo>
                <a:lnTo>
                  <a:pt x="4946" y="1054"/>
                </a:lnTo>
                <a:lnTo>
                  <a:pt x="4931" y="1055"/>
                </a:lnTo>
                <a:lnTo>
                  <a:pt x="4915" y="1063"/>
                </a:lnTo>
                <a:lnTo>
                  <a:pt x="4903" y="1077"/>
                </a:lnTo>
                <a:lnTo>
                  <a:pt x="4906" y="1059"/>
                </a:lnTo>
                <a:lnTo>
                  <a:pt x="4904" y="1058"/>
                </a:lnTo>
                <a:lnTo>
                  <a:pt x="4887" y="1068"/>
                </a:lnTo>
                <a:lnTo>
                  <a:pt x="4889" y="1072"/>
                </a:lnTo>
                <a:lnTo>
                  <a:pt x="4884" y="1078"/>
                </a:lnTo>
                <a:lnTo>
                  <a:pt x="4879" y="1069"/>
                </a:lnTo>
                <a:lnTo>
                  <a:pt x="4874" y="1076"/>
                </a:lnTo>
                <a:lnTo>
                  <a:pt x="4873" y="1071"/>
                </a:lnTo>
                <a:lnTo>
                  <a:pt x="4868" y="1071"/>
                </a:lnTo>
                <a:lnTo>
                  <a:pt x="4868" y="1075"/>
                </a:lnTo>
                <a:lnTo>
                  <a:pt x="4863" y="1077"/>
                </a:lnTo>
                <a:lnTo>
                  <a:pt x="4863" y="1082"/>
                </a:lnTo>
                <a:lnTo>
                  <a:pt x="4861" y="1084"/>
                </a:lnTo>
                <a:lnTo>
                  <a:pt x="4863" y="1091"/>
                </a:lnTo>
                <a:lnTo>
                  <a:pt x="4859" y="1093"/>
                </a:lnTo>
                <a:lnTo>
                  <a:pt x="4861" y="1099"/>
                </a:lnTo>
                <a:lnTo>
                  <a:pt x="4857" y="1096"/>
                </a:lnTo>
                <a:lnTo>
                  <a:pt x="4859" y="1100"/>
                </a:lnTo>
                <a:lnTo>
                  <a:pt x="4850" y="1109"/>
                </a:lnTo>
                <a:lnTo>
                  <a:pt x="4843" y="1125"/>
                </a:lnTo>
                <a:lnTo>
                  <a:pt x="4849" y="1135"/>
                </a:lnTo>
                <a:lnTo>
                  <a:pt x="4852" y="1128"/>
                </a:lnTo>
                <a:lnTo>
                  <a:pt x="4861" y="1131"/>
                </a:lnTo>
                <a:lnTo>
                  <a:pt x="4862" y="1133"/>
                </a:lnTo>
                <a:lnTo>
                  <a:pt x="4859" y="1140"/>
                </a:lnTo>
                <a:lnTo>
                  <a:pt x="4855" y="1144"/>
                </a:lnTo>
                <a:lnTo>
                  <a:pt x="4855" y="1157"/>
                </a:lnTo>
                <a:lnTo>
                  <a:pt x="4857" y="1161"/>
                </a:lnTo>
                <a:lnTo>
                  <a:pt x="4861" y="1160"/>
                </a:lnTo>
                <a:lnTo>
                  <a:pt x="4863" y="1174"/>
                </a:lnTo>
                <a:lnTo>
                  <a:pt x="4859" y="1178"/>
                </a:lnTo>
                <a:lnTo>
                  <a:pt x="4853" y="1174"/>
                </a:lnTo>
                <a:lnTo>
                  <a:pt x="4859" y="1167"/>
                </a:lnTo>
                <a:lnTo>
                  <a:pt x="4858" y="1165"/>
                </a:lnTo>
                <a:lnTo>
                  <a:pt x="4850" y="1169"/>
                </a:lnTo>
                <a:lnTo>
                  <a:pt x="4852" y="1172"/>
                </a:lnTo>
                <a:lnTo>
                  <a:pt x="4845" y="1176"/>
                </a:lnTo>
                <a:lnTo>
                  <a:pt x="4840" y="1192"/>
                </a:lnTo>
                <a:lnTo>
                  <a:pt x="4846" y="1210"/>
                </a:lnTo>
                <a:lnTo>
                  <a:pt x="4840" y="1216"/>
                </a:lnTo>
                <a:lnTo>
                  <a:pt x="4835" y="1216"/>
                </a:lnTo>
                <a:lnTo>
                  <a:pt x="4826" y="1215"/>
                </a:lnTo>
                <a:lnTo>
                  <a:pt x="4816" y="1225"/>
                </a:lnTo>
                <a:lnTo>
                  <a:pt x="4813" y="1236"/>
                </a:lnTo>
                <a:lnTo>
                  <a:pt x="4815" y="1239"/>
                </a:lnTo>
                <a:lnTo>
                  <a:pt x="4813" y="1239"/>
                </a:lnTo>
                <a:lnTo>
                  <a:pt x="4816" y="1250"/>
                </a:lnTo>
                <a:lnTo>
                  <a:pt x="4811" y="1246"/>
                </a:lnTo>
                <a:lnTo>
                  <a:pt x="4798" y="1254"/>
                </a:lnTo>
                <a:lnTo>
                  <a:pt x="4794" y="1251"/>
                </a:lnTo>
                <a:lnTo>
                  <a:pt x="4794" y="1254"/>
                </a:lnTo>
                <a:lnTo>
                  <a:pt x="4797" y="1254"/>
                </a:lnTo>
                <a:lnTo>
                  <a:pt x="4795" y="1261"/>
                </a:lnTo>
                <a:lnTo>
                  <a:pt x="4793" y="1260"/>
                </a:lnTo>
                <a:lnTo>
                  <a:pt x="4796" y="1268"/>
                </a:lnTo>
                <a:lnTo>
                  <a:pt x="4791" y="1276"/>
                </a:lnTo>
                <a:lnTo>
                  <a:pt x="4768" y="1301"/>
                </a:lnTo>
                <a:lnTo>
                  <a:pt x="4770" y="1296"/>
                </a:lnTo>
                <a:lnTo>
                  <a:pt x="4767" y="1291"/>
                </a:lnTo>
                <a:lnTo>
                  <a:pt x="4763" y="1263"/>
                </a:lnTo>
                <a:lnTo>
                  <a:pt x="4766" y="1263"/>
                </a:lnTo>
                <a:lnTo>
                  <a:pt x="4760" y="1255"/>
                </a:lnTo>
                <a:lnTo>
                  <a:pt x="4753" y="1205"/>
                </a:lnTo>
                <a:lnTo>
                  <a:pt x="4754" y="1181"/>
                </a:lnTo>
                <a:lnTo>
                  <a:pt x="4759" y="1160"/>
                </a:lnTo>
                <a:lnTo>
                  <a:pt x="4773" y="1142"/>
                </a:lnTo>
                <a:lnTo>
                  <a:pt x="4770" y="1133"/>
                </a:lnTo>
                <a:lnTo>
                  <a:pt x="4791" y="1127"/>
                </a:lnTo>
                <a:lnTo>
                  <a:pt x="4812" y="1104"/>
                </a:lnTo>
                <a:lnTo>
                  <a:pt x="4813" y="1097"/>
                </a:lnTo>
                <a:lnTo>
                  <a:pt x="4823" y="1085"/>
                </a:lnTo>
                <a:lnTo>
                  <a:pt x="4842" y="1067"/>
                </a:lnTo>
                <a:lnTo>
                  <a:pt x="4843" y="1060"/>
                </a:lnTo>
                <a:lnTo>
                  <a:pt x="4869" y="1045"/>
                </a:lnTo>
                <a:lnTo>
                  <a:pt x="4865" y="1042"/>
                </a:lnTo>
                <a:lnTo>
                  <a:pt x="4873" y="1033"/>
                </a:lnTo>
                <a:lnTo>
                  <a:pt x="4869" y="1030"/>
                </a:lnTo>
                <a:lnTo>
                  <a:pt x="4873" y="1020"/>
                </a:lnTo>
                <a:lnTo>
                  <a:pt x="4874" y="1005"/>
                </a:lnTo>
                <a:lnTo>
                  <a:pt x="4881" y="999"/>
                </a:lnTo>
                <a:lnTo>
                  <a:pt x="4891" y="1004"/>
                </a:lnTo>
                <a:lnTo>
                  <a:pt x="4888" y="999"/>
                </a:lnTo>
                <a:lnTo>
                  <a:pt x="4896" y="1000"/>
                </a:lnTo>
                <a:lnTo>
                  <a:pt x="4877" y="992"/>
                </a:lnTo>
                <a:lnTo>
                  <a:pt x="4862" y="997"/>
                </a:lnTo>
                <a:lnTo>
                  <a:pt x="4861" y="1000"/>
                </a:lnTo>
                <a:lnTo>
                  <a:pt x="4863" y="1003"/>
                </a:lnTo>
                <a:lnTo>
                  <a:pt x="4860" y="1005"/>
                </a:lnTo>
                <a:lnTo>
                  <a:pt x="4858" y="1019"/>
                </a:lnTo>
                <a:lnTo>
                  <a:pt x="4862" y="1023"/>
                </a:lnTo>
                <a:lnTo>
                  <a:pt x="4858" y="1028"/>
                </a:lnTo>
                <a:lnTo>
                  <a:pt x="4856" y="1022"/>
                </a:lnTo>
                <a:lnTo>
                  <a:pt x="4853" y="1023"/>
                </a:lnTo>
                <a:lnTo>
                  <a:pt x="4855" y="1026"/>
                </a:lnTo>
                <a:lnTo>
                  <a:pt x="4850" y="1023"/>
                </a:lnTo>
                <a:lnTo>
                  <a:pt x="4827" y="1051"/>
                </a:lnTo>
                <a:lnTo>
                  <a:pt x="4818" y="1055"/>
                </a:lnTo>
                <a:lnTo>
                  <a:pt x="4821" y="1042"/>
                </a:lnTo>
                <a:lnTo>
                  <a:pt x="4813" y="1045"/>
                </a:lnTo>
                <a:lnTo>
                  <a:pt x="4815" y="1039"/>
                </a:lnTo>
                <a:lnTo>
                  <a:pt x="4814" y="1034"/>
                </a:lnTo>
                <a:lnTo>
                  <a:pt x="4821" y="1021"/>
                </a:lnTo>
                <a:lnTo>
                  <a:pt x="4821" y="1015"/>
                </a:lnTo>
                <a:lnTo>
                  <a:pt x="4809" y="1023"/>
                </a:lnTo>
                <a:lnTo>
                  <a:pt x="4805" y="1016"/>
                </a:lnTo>
                <a:lnTo>
                  <a:pt x="4787" y="1022"/>
                </a:lnTo>
                <a:lnTo>
                  <a:pt x="4780" y="1019"/>
                </a:lnTo>
                <a:lnTo>
                  <a:pt x="4769" y="1027"/>
                </a:lnTo>
                <a:lnTo>
                  <a:pt x="4768" y="1037"/>
                </a:lnTo>
                <a:lnTo>
                  <a:pt x="4760" y="1043"/>
                </a:lnTo>
                <a:lnTo>
                  <a:pt x="4758" y="1050"/>
                </a:lnTo>
                <a:lnTo>
                  <a:pt x="4734" y="1075"/>
                </a:lnTo>
                <a:lnTo>
                  <a:pt x="4735" y="1082"/>
                </a:lnTo>
                <a:lnTo>
                  <a:pt x="4732" y="1087"/>
                </a:lnTo>
                <a:lnTo>
                  <a:pt x="4738" y="1088"/>
                </a:lnTo>
                <a:lnTo>
                  <a:pt x="4737" y="1085"/>
                </a:lnTo>
                <a:lnTo>
                  <a:pt x="4748" y="1090"/>
                </a:lnTo>
                <a:lnTo>
                  <a:pt x="4747" y="1094"/>
                </a:lnTo>
                <a:lnTo>
                  <a:pt x="4741" y="1096"/>
                </a:lnTo>
                <a:lnTo>
                  <a:pt x="4737" y="1094"/>
                </a:lnTo>
                <a:lnTo>
                  <a:pt x="4731" y="1098"/>
                </a:lnTo>
                <a:lnTo>
                  <a:pt x="4722" y="1093"/>
                </a:lnTo>
                <a:lnTo>
                  <a:pt x="4715" y="1102"/>
                </a:lnTo>
                <a:lnTo>
                  <a:pt x="4707" y="1099"/>
                </a:lnTo>
                <a:lnTo>
                  <a:pt x="4692" y="1104"/>
                </a:lnTo>
                <a:lnTo>
                  <a:pt x="4690" y="1097"/>
                </a:lnTo>
                <a:lnTo>
                  <a:pt x="4706" y="1094"/>
                </a:lnTo>
                <a:lnTo>
                  <a:pt x="4699" y="1091"/>
                </a:lnTo>
                <a:lnTo>
                  <a:pt x="4694" y="1084"/>
                </a:lnTo>
                <a:lnTo>
                  <a:pt x="4684" y="1087"/>
                </a:lnTo>
                <a:lnTo>
                  <a:pt x="4680" y="1086"/>
                </a:lnTo>
                <a:lnTo>
                  <a:pt x="4684" y="1084"/>
                </a:lnTo>
                <a:lnTo>
                  <a:pt x="4668" y="1078"/>
                </a:lnTo>
                <a:lnTo>
                  <a:pt x="4660" y="1082"/>
                </a:lnTo>
                <a:lnTo>
                  <a:pt x="4663" y="1087"/>
                </a:lnTo>
                <a:lnTo>
                  <a:pt x="4656" y="1086"/>
                </a:lnTo>
                <a:lnTo>
                  <a:pt x="4656" y="1090"/>
                </a:lnTo>
                <a:lnTo>
                  <a:pt x="4660" y="1089"/>
                </a:lnTo>
                <a:lnTo>
                  <a:pt x="4658" y="1093"/>
                </a:lnTo>
                <a:lnTo>
                  <a:pt x="4652" y="1093"/>
                </a:lnTo>
                <a:lnTo>
                  <a:pt x="4649" y="1088"/>
                </a:lnTo>
                <a:lnTo>
                  <a:pt x="4638" y="1093"/>
                </a:lnTo>
                <a:lnTo>
                  <a:pt x="4630" y="1090"/>
                </a:lnTo>
                <a:lnTo>
                  <a:pt x="4624" y="1087"/>
                </a:lnTo>
                <a:lnTo>
                  <a:pt x="4622" y="1089"/>
                </a:lnTo>
                <a:lnTo>
                  <a:pt x="4622" y="1095"/>
                </a:lnTo>
                <a:lnTo>
                  <a:pt x="4618" y="1095"/>
                </a:lnTo>
                <a:lnTo>
                  <a:pt x="4615" y="1093"/>
                </a:lnTo>
                <a:lnTo>
                  <a:pt x="4616" y="1089"/>
                </a:lnTo>
                <a:lnTo>
                  <a:pt x="4588" y="1089"/>
                </a:lnTo>
                <a:lnTo>
                  <a:pt x="4565" y="1096"/>
                </a:lnTo>
                <a:lnTo>
                  <a:pt x="4555" y="1109"/>
                </a:lnTo>
                <a:lnTo>
                  <a:pt x="4544" y="1118"/>
                </a:lnTo>
                <a:lnTo>
                  <a:pt x="4540" y="1131"/>
                </a:lnTo>
                <a:lnTo>
                  <a:pt x="4513" y="1154"/>
                </a:lnTo>
                <a:lnTo>
                  <a:pt x="4500" y="1174"/>
                </a:lnTo>
                <a:lnTo>
                  <a:pt x="4464" y="1207"/>
                </a:lnTo>
                <a:lnTo>
                  <a:pt x="4465" y="1211"/>
                </a:lnTo>
                <a:lnTo>
                  <a:pt x="4472" y="1214"/>
                </a:lnTo>
                <a:lnTo>
                  <a:pt x="4487" y="1212"/>
                </a:lnTo>
                <a:lnTo>
                  <a:pt x="4487" y="1225"/>
                </a:lnTo>
                <a:lnTo>
                  <a:pt x="4485" y="1230"/>
                </a:lnTo>
                <a:lnTo>
                  <a:pt x="4487" y="1234"/>
                </a:lnTo>
                <a:lnTo>
                  <a:pt x="4493" y="1232"/>
                </a:lnTo>
                <a:lnTo>
                  <a:pt x="4494" y="1227"/>
                </a:lnTo>
                <a:lnTo>
                  <a:pt x="4491" y="1224"/>
                </a:lnTo>
                <a:lnTo>
                  <a:pt x="4493" y="1223"/>
                </a:lnTo>
                <a:lnTo>
                  <a:pt x="4501" y="1220"/>
                </a:lnTo>
                <a:lnTo>
                  <a:pt x="4494" y="1226"/>
                </a:lnTo>
                <a:lnTo>
                  <a:pt x="4502" y="1229"/>
                </a:lnTo>
                <a:lnTo>
                  <a:pt x="4493" y="1238"/>
                </a:lnTo>
                <a:lnTo>
                  <a:pt x="4495" y="1239"/>
                </a:lnTo>
                <a:lnTo>
                  <a:pt x="4503" y="1238"/>
                </a:lnTo>
                <a:lnTo>
                  <a:pt x="4512" y="1229"/>
                </a:lnTo>
                <a:lnTo>
                  <a:pt x="4512" y="1233"/>
                </a:lnTo>
                <a:lnTo>
                  <a:pt x="4508" y="1238"/>
                </a:lnTo>
                <a:lnTo>
                  <a:pt x="4511" y="1239"/>
                </a:lnTo>
                <a:lnTo>
                  <a:pt x="4515" y="1228"/>
                </a:lnTo>
                <a:lnTo>
                  <a:pt x="4514" y="1220"/>
                </a:lnTo>
                <a:lnTo>
                  <a:pt x="4523" y="1224"/>
                </a:lnTo>
                <a:lnTo>
                  <a:pt x="4529" y="1221"/>
                </a:lnTo>
                <a:lnTo>
                  <a:pt x="4536" y="1227"/>
                </a:lnTo>
                <a:lnTo>
                  <a:pt x="4536" y="1231"/>
                </a:lnTo>
                <a:lnTo>
                  <a:pt x="4540" y="1237"/>
                </a:lnTo>
                <a:lnTo>
                  <a:pt x="4552" y="1245"/>
                </a:lnTo>
                <a:lnTo>
                  <a:pt x="4553" y="1248"/>
                </a:lnTo>
                <a:lnTo>
                  <a:pt x="4549" y="1252"/>
                </a:lnTo>
                <a:lnTo>
                  <a:pt x="4543" y="1249"/>
                </a:lnTo>
                <a:lnTo>
                  <a:pt x="4550" y="1256"/>
                </a:lnTo>
                <a:lnTo>
                  <a:pt x="4551" y="1260"/>
                </a:lnTo>
                <a:lnTo>
                  <a:pt x="4548" y="1265"/>
                </a:lnTo>
                <a:lnTo>
                  <a:pt x="4554" y="1270"/>
                </a:lnTo>
                <a:lnTo>
                  <a:pt x="4551" y="1274"/>
                </a:lnTo>
                <a:lnTo>
                  <a:pt x="4552" y="1277"/>
                </a:lnTo>
                <a:lnTo>
                  <a:pt x="4542" y="1291"/>
                </a:lnTo>
                <a:lnTo>
                  <a:pt x="4542" y="1299"/>
                </a:lnTo>
                <a:lnTo>
                  <a:pt x="4539" y="1305"/>
                </a:lnTo>
                <a:lnTo>
                  <a:pt x="4540" y="1316"/>
                </a:lnTo>
                <a:lnTo>
                  <a:pt x="4542" y="1318"/>
                </a:lnTo>
                <a:lnTo>
                  <a:pt x="4538" y="1323"/>
                </a:lnTo>
                <a:lnTo>
                  <a:pt x="4540" y="1329"/>
                </a:lnTo>
                <a:lnTo>
                  <a:pt x="4537" y="1336"/>
                </a:lnTo>
                <a:lnTo>
                  <a:pt x="4538" y="1343"/>
                </a:lnTo>
                <a:lnTo>
                  <a:pt x="4535" y="1354"/>
                </a:lnTo>
                <a:lnTo>
                  <a:pt x="4523" y="1367"/>
                </a:lnTo>
                <a:lnTo>
                  <a:pt x="4512" y="1383"/>
                </a:lnTo>
                <a:lnTo>
                  <a:pt x="4505" y="1401"/>
                </a:lnTo>
                <a:lnTo>
                  <a:pt x="4474" y="1436"/>
                </a:lnTo>
                <a:lnTo>
                  <a:pt x="4464" y="1454"/>
                </a:lnTo>
                <a:lnTo>
                  <a:pt x="4446" y="1466"/>
                </a:lnTo>
                <a:lnTo>
                  <a:pt x="4436" y="1470"/>
                </a:lnTo>
                <a:lnTo>
                  <a:pt x="4426" y="1465"/>
                </a:lnTo>
                <a:lnTo>
                  <a:pt x="4423" y="1467"/>
                </a:lnTo>
                <a:lnTo>
                  <a:pt x="4424" y="1458"/>
                </a:lnTo>
                <a:lnTo>
                  <a:pt x="4418" y="1462"/>
                </a:lnTo>
                <a:lnTo>
                  <a:pt x="4417" y="1462"/>
                </a:lnTo>
                <a:lnTo>
                  <a:pt x="4420" y="1458"/>
                </a:lnTo>
                <a:lnTo>
                  <a:pt x="4417" y="1457"/>
                </a:lnTo>
                <a:lnTo>
                  <a:pt x="4408" y="1472"/>
                </a:lnTo>
                <a:lnTo>
                  <a:pt x="4400" y="1470"/>
                </a:lnTo>
                <a:lnTo>
                  <a:pt x="4403" y="1473"/>
                </a:lnTo>
                <a:lnTo>
                  <a:pt x="4401" y="1477"/>
                </a:lnTo>
                <a:lnTo>
                  <a:pt x="4399" y="1475"/>
                </a:lnTo>
                <a:lnTo>
                  <a:pt x="4397" y="1469"/>
                </a:lnTo>
                <a:lnTo>
                  <a:pt x="4407" y="1465"/>
                </a:lnTo>
                <a:lnTo>
                  <a:pt x="4410" y="1456"/>
                </a:lnTo>
                <a:lnTo>
                  <a:pt x="4408" y="1453"/>
                </a:lnTo>
                <a:lnTo>
                  <a:pt x="4409" y="1443"/>
                </a:lnTo>
                <a:lnTo>
                  <a:pt x="4404" y="1428"/>
                </a:lnTo>
                <a:lnTo>
                  <a:pt x="4412" y="1425"/>
                </a:lnTo>
                <a:lnTo>
                  <a:pt x="4417" y="1417"/>
                </a:lnTo>
                <a:lnTo>
                  <a:pt x="4434" y="1423"/>
                </a:lnTo>
                <a:lnTo>
                  <a:pt x="4436" y="1416"/>
                </a:lnTo>
                <a:lnTo>
                  <a:pt x="4440" y="1412"/>
                </a:lnTo>
                <a:lnTo>
                  <a:pt x="4440" y="1408"/>
                </a:lnTo>
                <a:lnTo>
                  <a:pt x="4446" y="1399"/>
                </a:lnTo>
                <a:lnTo>
                  <a:pt x="4445" y="1394"/>
                </a:lnTo>
                <a:lnTo>
                  <a:pt x="4448" y="1392"/>
                </a:lnTo>
                <a:lnTo>
                  <a:pt x="4450" y="1377"/>
                </a:lnTo>
                <a:lnTo>
                  <a:pt x="4458" y="1369"/>
                </a:lnTo>
                <a:lnTo>
                  <a:pt x="4455" y="1363"/>
                </a:lnTo>
                <a:lnTo>
                  <a:pt x="4458" y="1358"/>
                </a:lnTo>
                <a:lnTo>
                  <a:pt x="4453" y="1355"/>
                </a:lnTo>
                <a:lnTo>
                  <a:pt x="4440" y="1362"/>
                </a:lnTo>
                <a:lnTo>
                  <a:pt x="4434" y="1361"/>
                </a:lnTo>
                <a:lnTo>
                  <a:pt x="4426" y="1369"/>
                </a:lnTo>
                <a:lnTo>
                  <a:pt x="4405" y="1370"/>
                </a:lnTo>
                <a:lnTo>
                  <a:pt x="4400" y="1360"/>
                </a:lnTo>
                <a:lnTo>
                  <a:pt x="4403" y="1356"/>
                </a:lnTo>
                <a:lnTo>
                  <a:pt x="4398" y="1350"/>
                </a:lnTo>
                <a:lnTo>
                  <a:pt x="4400" y="1345"/>
                </a:lnTo>
                <a:lnTo>
                  <a:pt x="4394" y="1344"/>
                </a:lnTo>
                <a:lnTo>
                  <a:pt x="4384" y="1333"/>
                </a:lnTo>
                <a:lnTo>
                  <a:pt x="4379" y="1334"/>
                </a:lnTo>
                <a:lnTo>
                  <a:pt x="4373" y="1329"/>
                </a:lnTo>
                <a:lnTo>
                  <a:pt x="4360" y="1329"/>
                </a:lnTo>
                <a:lnTo>
                  <a:pt x="4355" y="1324"/>
                </a:lnTo>
                <a:lnTo>
                  <a:pt x="4357" y="1315"/>
                </a:lnTo>
                <a:lnTo>
                  <a:pt x="4353" y="1313"/>
                </a:lnTo>
                <a:lnTo>
                  <a:pt x="4353" y="1303"/>
                </a:lnTo>
                <a:lnTo>
                  <a:pt x="4347" y="1296"/>
                </a:lnTo>
                <a:lnTo>
                  <a:pt x="4348" y="1291"/>
                </a:lnTo>
                <a:lnTo>
                  <a:pt x="4346" y="1292"/>
                </a:lnTo>
                <a:lnTo>
                  <a:pt x="4347" y="1289"/>
                </a:lnTo>
                <a:lnTo>
                  <a:pt x="4340" y="1275"/>
                </a:lnTo>
                <a:lnTo>
                  <a:pt x="4342" y="1272"/>
                </a:lnTo>
                <a:lnTo>
                  <a:pt x="4334" y="1262"/>
                </a:lnTo>
                <a:lnTo>
                  <a:pt x="4335" y="1257"/>
                </a:lnTo>
                <a:lnTo>
                  <a:pt x="4330" y="1254"/>
                </a:lnTo>
                <a:lnTo>
                  <a:pt x="4329" y="1250"/>
                </a:lnTo>
                <a:lnTo>
                  <a:pt x="4313" y="1248"/>
                </a:lnTo>
                <a:lnTo>
                  <a:pt x="4300" y="1239"/>
                </a:lnTo>
                <a:lnTo>
                  <a:pt x="4261" y="1246"/>
                </a:lnTo>
                <a:lnTo>
                  <a:pt x="4249" y="1257"/>
                </a:lnTo>
                <a:lnTo>
                  <a:pt x="4251" y="1261"/>
                </a:lnTo>
                <a:lnTo>
                  <a:pt x="4259" y="1263"/>
                </a:lnTo>
                <a:lnTo>
                  <a:pt x="4258" y="1267"/>
                </a:lnTo>
                <a:lnTo>
                  <a:pt x="4260" y="1272"/>
                </a:lnTo>
                <a:lnTo>
                  <a:pt x="4250" y="1284"/>
                </a:lnTo>
                <a:lnTo>
                  <a:pt x="4237" y="1311"/>
                </a:lnTo>
                <a:lnTo>
                  <a:pt x="4240" y="1313"/>
                </a:lnTo>
                <a:lnTo>
                  <a:pt x="4240" y="1318"/>
                </a:lnTo>
                <a:lnTo>
                  <a:pt x="4229" y="1322"/>
                </a:lnTo>
                <a:lnTo>
                  <a:pt x="4219" y="1330"/>
                </a:lnTo>
                <a:lnTo>
                  <a:pt x="4203" y="1324"/>
                </a:lnTo>
                <a:lnTo>
                  <a:pt x="4196" y="1320"/>
                </a:lnTo>
                <a:lnTo>
                  <a:pt x="4184" y="1322"/>
                </a:lnTo>
                <a:lnTo>
                  <a:pt x="4176" y="1315"/>
                </a:lnTo>
                <a:lnTo>
                  <a:pt x="4169" y="1314"/>
                </a:lnTo>
                <a:lnTo>
                  <a:pt x="4148" y="1330"/>
                </a:lnTo>
                <a:lnTo>
                  <a:pt x="4119" y="1339"/>
                </a:lnTo>
                <a:lnTo>
                  <a:pt x="4088" y="1335"/>
                </a:lnTo>
                <a:lnTo>
                  <a:pt x="4078" y="1327"/>
                </a:lnTo>
                <a:lnTo>
                  <a:pt x="4079" y="1321"/>
                </a:lnTo>
                <a:lnTo>
                  <a:pt x="4067" y="1320"/>
                </a:lnTo>
                <a:lnTo>
                  <a:pt x="4061" y="1313"/>
                </a:lnTo>
                <a:lnTo>
                  <a:pt x="4042" y="1309"/>
                </a:lnTo>
                <a:lnTo>
                  <a:pt x="4024" y="1317"/>
                </a:lnTo>
                <a:lnTo>
                  <a:pt x="4013" y="1315"/>
                </a:lnTo>
                <a:lnTo>
                  <a:pt x="3999" y="1307"/>
                </a:lnTo>
                <a:lnTo>
                  <a:pt x="3997" y="1290"/>
                </a:lnTo>
                <a:lnTo>
                  <a:pt x="3965" y="1281"/>
                </a:lnTo>
                <a:lnTo>
                  <a:pt x="3951" y="1272"/>
                </a:lnTo>
                <a:lnTo>
                  <a:pt x="3948" y="1279"/>
                </a:lnTo>
                <a:lnTo>
                  <a:pt x="3938" y="1287"/>
                </a:lnTo>
                <a:lnTo>
                  <a:pt x="3935" y="1298"/>
                </a:lnTo>
                <a:lnTo>
                  <a:pt x="3938" y="1306"/>
                </a:lnTo>
                <a:lnTo>
                  <a:pt x="3942" y="1308"/>
                </a:lnTo>
                <a:lnTo>
                  <a:pt x="3942" y="1313"/>
                </a:lnTo>
                <a:lnTo>
                  <a:pt x="3939" y="1319"/>
                </a:lnTo>
                <a:lnTo>
                  <a:pt x="3929" y="1326"/>
                </a:lnTo>
                <a:lnTo>
                  <a:pt x="3911" y="1320"/>
                </a:lnTo>
                <a:lnTo>
                  <a:pt x="3903" y="1322"/>
                </a:lnTo>
                <a:lnTo>
                  <a:pt x="3890" y="1320"/>
                </a:lnTo>
                <a:lnTo>
                  <a:pt x="3885" y="1307"/>
                </a:lnTo>
                <a:lnTo>
                  <a:pt x="3868" y="1307"/>
                </a:lnTo>
                <a:lnTo>
                  <a:pt x="3866" y="1302"/>
                </a:lnTo>
                <a:lnTo>
                  <a:pt x="3862" y="1305"/>
                </a:lnTo>
                <a:lnTo>
                  <a:pt x="3857" y="1302"/>
                </a:lnTo>
                <a:lnTo>
                  <a:pt x="3820" y="1322"/>
                </a:lnTo>
                <a:lnTo>
                  <a:pt x="3820" y="1326"/>
                </a:lnTo>
                <a:lnTo>
                  <a:pt x="3813" y="1328"/>
                </a:lnTo>
                <a:lnTo>
                  <a:pt x="3813" y="1330"/>
                </a:lnTo>
                <a:lnTo>
                  <a:pt x="3799" y="1332"/>
                </a:lnTo>
                <a:lnTo>
                  <a:pt x="3798" y="1336"/>
                </a:lnTo>
                <a:lnTo>
                  <a:pt x="3794" y="1338"/>
                </a:lnTo>
                <a:lnTo>
                  <a:pt x="3787" y="1340"/>
                </a:lnTo>
                <a:lnTo>
                  <a:pt x="3777" y="1329"/>
                </a:lnTo>
                <a:lnTo>
                  <a:pt x="3779" y="1325"/>
                </a:lnTo>
                <a:lnTo>
                  <a:pt x="3770" y="1332"/>
                </a:lnTo>
                <a:lnTo>
                  <a:pt x="3757" y="1329"/>
                </a:lnTo>
                <a:lnTo>
                  <a:pt x="3753" y="1321"/>
                </a:lnTo>
                <a:lnTo>
                  <a:pt x="3754" y="1318"/>
                </a:lnTo>
                <a:lnTo>
                  <a:pt x="3743" y="1314"/>
                </a:lnTo>
                <a:lnTo>
                  <a:pt x="3739" y="1302"/>
                </a:lnTo>
                <a:lnTo>
                  <a:pt x="3732" y="1298"/>
                </a:lnTo>
                <a:lnTo>
                  <a:pt x="3722" y="1300"/>
                </a:lnTo>
                <a:lnTo>
                  <a:pt x="3718" y="1304"/>
                </a:lnTo>
                <a:lnTo>
                  <a:pt x="3703" y="1303"/>
                </a:lnTo>
                <a:lnTo>
                  <a:pt x="3703" y="1298"/>
                </a:lnTo>
                <a:lnTo>
                  <a:pt x="3698" y="1299"/>
                </a:lnTo>
                <a:lnTo>
                  <a:pt x="3699" y="1294"/>
                </a:lnTo>
                <a:lnTo>
                  <a:pt x="3692" y="1291"/>
                </a:lnTo>
                <a:lnTo>
                  <a:pt x="3689" y="1293"/>
                </a:lnTo>
                <a:lnTo>
                  <a:pt x="3689" y="1298"/>
                </a:lnTo>
                <a:lnTo>
                  <a:pt x="3683" y="1303"/>
                </a:lnTo>
                <a:lnTo>
                  <a:pt x="3653" y="1246"/>
                </a:lnTo>
                <a:lnTo>
                  <a:pt x="3633" y="1228"/>
                </a:lnTo>
                <a:lnTo>
                  <a:pt x="3632" y="1224"/>
                </a:lnTo>
                <a:lnTo>
                  <a:pt x="3636" y="1224"/>
                </a:lnTo>
                <a:lnTo>
                  <a:pt x="3638" y="1217"/>
                </a:lnTo>
                <a:lnTo>
                  <a:pt x="3609" y="1232"/>
                </a:lnTo>
                <a:lnTo>
                  <a:pt x="3604" y="1235"/>
                </a:lnTo>
                <a:lnTo>
                  <a:pt x="3604" y="1241"/>
                </a:lnTo>
                <a:lnTo>
                  <a:pt x="3596" y="1237"/>
                </a:lnTo>
                <a:lnTo>
                  <a:pt x="3590" y="1242"/>
                </a:lnTo>
                <a:lnTo>
                  <a:pt x="3587" y="1237"/>
                </a:lnTo>
                <a:lnTo>
                  <a:pt x="3590" y="1231"/>
                </a:lnTo>
                <a:lnTo>
                  <a:pt x="3593" y="1231"/>
                </a:lnTo>
                <a:lnTo>
                  <a:pt x="3595" y="1226"/>
                </a:lnTo>
                <a:lnTo>
                  <a:pt x="3588" y="1229"/>
                </a:lnTo>
                <a:lnTo>
                  <a:pt x="3578" y="1224"/>
                </a:lnTo>
                <a:lnTo>
                  <a:pt x="3577" y="1227"/>
                </a:lnTo>
                <a:lnTo>
                  <a:pt x="3580" y="1229"/>
                </a:lnTo>
                <a:lnTo>
                  <a:pt x="3576" y="1230"/>
                </a:lnTo>
                <a:lnTo>
                  <a:pt x="3577" y="1224"/>
                </a:lnTo>
                <a:lnTo>
                  <a:pt x="3570" y="1219"/>
                </a:lnTo>
                <a:lnTo>
                  <a:pt x="3572" y="1224"/>
                </a:lnTo>
                <a:lnTo>
                  <a:pt x="3566" y="1222"/>
                </a:lnTo>
                <a:lnTo>
                  <a:pt x="3565" y="1226"/>
                </a:lnTo>
                <a:lnTo>
                  <a:pt x="3560" y="1223"/>
                </a:lnTo>
                <a:lnTo>
                  <a:pt x="3558" y="1226"/>
                </a:lnTo>
                <a:lnTo>
                  <a:pt x="3555" y="1220"/>
                </a:lnTo>
                <a:lnTo>
                  <a:pt x="3558" y="1220"/>
                </a:lnTo>
                <a:lnTo>
                  <a:pt x="3559" y="1211"/>
                </a:lnTo>
                <a:lnTo>
                  <a:pt x="3555" y="1209"/>
                </a:lnTo>
                <a:lnTo>
                  <a:pt x="3553" y="1196"/>
                </a:lnTo>
                <a:lnTo>
                  <a:pt x="3548" y="1196"/>
                </a:lnTo>
                <a:lnTo>
                  <a:pt x="3544" y="1200"/>
                </a:lnTo>
                <a:lnTo>
                  <a:pt x="3526" y="1193"/>
                </a:lnTo>
                <a:lnTo>
                  <a:pt x="3527" y="1196"/>
                </a:lnTo>
                <a:lnTo>
                  <a:pt x="3523" y="1195"/>
                </a:lnTo>
                <a:lnTo>
                  <a:pt x="3521" y="1199"/>
                </a:lnTo>
                <a:lnTo>
                  <a:pt x="3516" y="1199"/>
                </a:lnTo>
                <a:lnTo>
                  <a:pt x="3517" y="1202"/>
                </a:lnTo>
                <a:lnTo>
                  <a:pt x="3516" y="1204"/>
                </a:lnTo>
                <a:lnTo>
                  <a:pt x="3477" y="1212"/>
                </a:lnTo>
                <a:lnTo>
                  <a:pt x="3474" y="1215"/>
                </a:lnTo>
                <a:lnTo>
                  <a:pt x="3474" y="1220"/>
                </a:lnTo>
                <a:lnTo>
                  <a:pt x="3469" y="1218"/>
                </a:lnTo>
                <a:lnTo>
                  <a:pt x="3444" y="1223"/>
                </a:lnTo>
                <a:lnTo>
                  <a:pt x="3437" y="1226"/>
                </a:lnTo>
                <a:lnTo>
                  <a:pt x="3435" y="1231"/>
                </a:lnTo>
                <a:lnTo>
                  <a:pt x="3433" y="1227"/>
                </a:lnTo>
                <a:lnTo>
                  <a:pt x="3419" y="1226"/>
                </a:lnTo>
                <a:lnTo>
                  <a:pt x="3414" y="1230"/>
                </a:lnTo>
                <a:lnTo>
                  <a:pt x="3417" y="1233"/>
                </a:lnTo>
                <a:lnTo>
                  <a:pt x="3412" y="1237"/>
                </a:lnTo>
                <a:lnTo>
                  <a:pt x="3422" y="1239"/>
                </a:lnTo>
                <a:lnTo>
                  <a:pt x="3417" y="1240"/>
                </a:lnTo>
                <a:lnTo>
                  <a:pt x="3416" y="1245"/>
                </a:lnTo>
                <a:lnTo>
                  <a:pt x="3429" y="1249"/>
                </a:lnTo>
                <a:lnTo>
                  <a:pt x="3429" y="1252"/>
                </a:lnTo>
                <a:lnTo>
                  <a:pt x="3415" y="1252"/>
                </a:lnTo>
                <a:lnTo>
                  <a:pt x="3409" y="1258"/>
                </a:lnTo>
                <a:lnTo>
                  <a:pt x="3414" y="1267"/>
                </a:lnTo>
                <a:lnTo>
                  <a:pt x="3399" y="1276"/>
                </a:lnTo>
                <a:lnTo>
                  <a:pt x="3406" y="1279"/>
                </a:lnTo>
                <a:lnTo>
                  <a:pt x="3404" y="1282"/>
                </a:lnTo>
                <a:lnTo>
                  <a:pt x="3413" y="1284"/>
                </a:lnTo>
                <a:lnTo>
                  <a:pt x="3423" y="1292"/>
                </a:lnTo>
                <a:lnTo>
                  <a:pt x="3419" y="1302"/>
                </a:lnTo>
                <a:lnTo>
                  <a:pt x="3409" y="1305"/>
                </a:lnTo>
                <a:lnTo>
                  <a:pt x="3400" y="1301"/>
                </a:lnTo>
                <a:lnTo>
                  <a:pt x="3397" y="1308"/>
                </a:lnTo>
                <a:lnTo>
                  <a:pt x="3393" y="1309"/>
                </a:lnTo>
                <a:lnTo>
                  <a:pt x="3392" y="1306"/>
                </a:lnTo>
                <a:lnTo>
                  <a:pt x="3380" y="1302"/>
                </a:lnTo>
                <a:lnTo>
                  <a:pt x="3380" y="1296"/>
                </a:lnTo>
                <a:lnTo>
                  <a:pt x="3376" y="1294"/>
                </a:lnTo>
                <a:lnTo>
                  <a:pt x="3368" y="1295"/>
                </a:lnTo>
                <a:lnTo>
                  <a:pt x="3368" y="1300"/>
                </a:lnTo>
                <a:lnTo>
                  <a:pt x="3364" y="1301"/>
                </a:lnTo>
                <a:lnTo>
                  <a:pt x="3359" y="1296"/>
                </a:lnTo>
                <a:lnTo>
                  <a:pt x="3350" y="1296"/>
                </a:lnTo>
                <a:lnTo>
                  <a:pt x="3338" y="1308"/>
                </a:lnTo>
                <a:lnTo>
                  <a:pt x="3324" y="1297"/>
                </a:lnTo>
                <a:lnTo>
                  <a:pt x="3322" y="1299"/>
                </a:lnTo>
                <a:lnTo>
                  <a:pt x="3324" y="1306"/>
                </a:lnTo>
                <a:lnTo>
                  <a:pt x="3320" y="1307"/>
                </a:lnTo>
                <a:lnTo>
                  <a:pt x="3322" y="1301"/>
                </a:lnTo>
                <a:lnTo>
                  <a:pt x="3306" y="1287"/>
                </a:lnTo>
                <a:lnTo>
                  <a:pt x="3294" y="1287"/>
                </a:lnTo>
                <a:lnTo>
                  <a:pt x="3291" y="1280"/>
                </a:lnTo>
                <a:lnTo>
                  <a:pt x="3284" y="1283"/>
                </a:lnTo>
                <a:lnTo>
                  <a:pt x="3282" y="1287"/>
                </a:lnTo>
                <a:lnTo>
                  <a:pt x="3276" y="1287"/>
                </a:lnTo>
                <a:lnTo>
                  <a:pt x="3277" y="1283"/>
                </a:lnTo>
                <a:lnTo>
                  <a:pt x="3269" y="1280"/>
                </a:lnTo>
                <a:lnTo>
                  <a:pt x="3269" y="1284"/>
                </a:lnTo>
                <a:lnTo>
                  <a:pt x="3266" y="1283"/>
                </a:lnTo>
                <a:lnTo>
                  <a:pt x="3263" y="1290"/>
                </a:lnTo>
                <a:lnTo>
                  <a:pt x="3250" y="1295"/>
                </a:lnTo>
                <a:lnTo>
                  <a:pt x="3250" y="1301"/>
                </a:lnTo>
                <a:lnTo>
                  <a:pt x="3239" y="1307"/>
                </a:lnTo>
                <a:lnTo>
                  <a:pt x="3241" y="1321"/>
                </a:lnTo>
                <a:lnTo>
                  <a:pt x="3233" y="1323"/>
                </a:lnTo>
                <a:lnTo>
                  <a:pt x="3224" y="1310"/>
                </a:lnTo>
                <a:lnTo>
                  <a:pt x="3220" y="1313"/>
                </a:lnTo>
                <a:lnTo>
                  <a:pt x="3220" y="1319"/>
                </a:lnTo>
                <a:lnTo>
                  <a:pt x="3214" y="1323"/>
                </a:lnTo>
                <a:lnTo>
                  <a:pt x="3213" y="1335"/>
                </a:lnTo>
                <a:lnTo>
                  <a:pt x="3216" y="1339"/>
                </a:lnTo>
                <a:lnTo>
                  <a:pt x="3208" y="1354"/>
                </a:lnTo>
                <a:lnTo>
                  <a:pt x="3217" y="1357"/>
                </a:lnTo>
                <a:lnTo>
                  <a:pt x="3219" y="1368"/>
                </a:lnTo>
                <a:lnTo>
                  <a:pt x="3232" y="1368"/>
                </a:lnTo>
                <a:lnTo>
                  <a:pt x="3244" y="1389"/>
                </a:lnTo>
                <a:lnTo>
                  <a:pt x="3237" y="1389"/>
                </a:lnTo>
                <a:lnTo>
                  <a:pt x="3237" y="1393"/>
                </a:lnTo>
                <a:lnTo>
                  <a:pt x="3247" y="1397"/>
                </a:lnTo>
                <a:lnTo>
                  <a:pt x="3248" y="1402"/>
                </a:lnTo>
                <a:lnTo>
                  <a:pt x="3258" y="1407"/>
                </a:lnTo>
                <a:lnTo>
                  <a:pt x="3250" y="1414"/>
                </a:lnTo>
                <a:lnTo>
                  <a:pt x="3239" y="1430"/>
                </a:lnTo>
                <a:lnTo>
                  <a:pt x="3247" y="1455"/>
                </a:lnTo>
                <a:lnTo>
                  <a:pt x="3254" y="1469"/>
                </a:lnTo>
                <a:lnTo>
                  <a:pt x="3228" y="1498"/>
                </a:lnTo>
                <a:lnTo>
                  <a:pt x="3221" y="1497"/>
                </a:lnTo>
                <a:lnTo>
                  <a:pt x="3212" y="1485"/>
                </a:lnTo>
                <a:lnTo>
                  <a:pt x="3207" y="1485"/>
                </a:lnTo>
                <a:lnTo>
                  <a:pt x="3196" y="1479"/>
                </a:lnTo>
                <a:lnTo>
                  <a:pt x="3197" y="1473"/>
                </a:lnTo>
                <a:lnTo>
                  <a:pt x="3186" y="1468"/>
                </a:lnTo>
                <a:lnTo>
                  <a:pt x="3172" y="1472"/>
                </a:lnTo>
                <a:lnTo>
                  <a:pt x="3169" y="1470"/>
                </a:lnTo>
                <a:lnTo>
                  <a:pt x="3171" y="1469"/>
                </a:lnTo>
                <a:lnTo>
                  <a:pt x="3157" y="1460"/>
                </a:lnTo>
                <a:lnTo>
                  <a:pt x="3139" y="1459"/>
                </a:lnTo>
                <a:lnTo>
                  <a:pt x="3120" y="1453"/>
                </a:lnTo>
                <a:lnTo>
                  <a:pt x="3116" y="1457"/>
                </a:lnTo>
                <a:lnTo>
                  <a:pt x="3099" y="1439"/>
                </a:lnTo>
                <a:lnTo>
                  <a:pt x="3091" y="1436"/>
                </a:lnTo>
                <a:lnTo>
                  <a:pt x="3085" y="1430"/>
                </a:lnTo>
                <a:lnTo>
                  <a:pt x="3081" y="1431"/>
                </a:lnTo>
                <a:lnTo>
                  <a:pt x="3077" y="1425"/>
                </a:lnTo>
                <a:lnTo>
                  <a:pt x="3068" y="1421"/>
                </a:lnTo>
                <a:lnTo>
                  <a:pt x="3073" y="1419"/>
                </a:lnTo>
                <a:lnTo>
                  <a:pt x="3069" y="1418"/>
                </a:lnTo>
                <a:lnTo>
                  <a:pt x="3071" y="1416"/>
                </a:lnTo>
                <a:lnTo>
                  <a:pt x="3075" y="1420"/>
                </a:lnTo>
                <a:lnTo>
                  <a:pt x="3084" y="1419"/>
                </a:lnTo>
                <a:lnTo>
                  <a:pt x="3082" y="1412"/>
                </a:lnTo>
                <a:lnTo>
                  <a:pt x="3087" y="1404"/>
                </a:lnTo>
                <a:lnTo>
                  <a:pt x="3089" y="1405"/>
                </a:lnTo>
                <a:lnTo>
                  <a:pt x="3091" y="1402"/>
                </a:lnTo>
                <a:lnTo>
                  <a:pt x="3096" y="1404"/>
                </a:lnTo>
                <a:lnTo>
                  <a:pt x="3087" y="1396"/>
                </a:lnTo>
                <a:lnTo>
                  <a:pt x="3084" y="1391"/>
                </a:lnTo>
                <a:lnTo>
                  <a:pt x="3096" y="1391"/>
                </a:lnTo>
                <a:lnTo>
                  <a:pt x="3093" y="1390"/>
                </a:lnTo>
                <a:lnTo>
                  <a:pt x="3093" y="1387"/>
                </a:lnTo>
                <a:lnTo>
                  <a:pt x="3106" y="1383"/>
                </a:lnTo>
                <a:lnTo>
                  <a:pt x="3106" y="1379"/>
                </a:lnTo>
                <a:lnTo>
                  <a:pt x="3091" y="1382"/>
                </a:lnTo>
                <a:lnTo>
                  <a:pt x="3092" y="1373"/>
                </a:lnTo>
                <a:lnTo>
                  <a:pt x="3099" y="1370"/>
                </a:lnTo>
                <a:lnTo>
                  <a:pt x="3100" y="1366"/>
                </a:lnTo>
                <a:lnTo>
                  <a:pt x="3114" y="1366"/>
                </a:lnTo>
                <a:lnTo>
                  <a:pt x="3116" y="1357"/>
                </a:lnTo>
                <a:lnTo>
                  <a:pt x="3111" y="1350"/>
                </a:lnTo>
                <a:lnTo>
                  <a:pt x="3117" y="1344"/>
                </a:lnTo>
                <a:lnTo>
                  <a:pt x="3112" y="1341"/>
                </a:lnTo>
                <a:lnTo>
                  <a:pt x="3119" y="1336"/>
                </a:lnTo>
                <a:lnTo>
                  <a:pt x="3118" y="1329"/>
                </a:lnTo>
                <a:lnTo>
                  <a:pt x="3114" y="1330"/>
                </a:lnTo>
                <a:lnTo>
                  <a:pt x="3104" y="1322"/>
                </a:lnTo>
                <a:lnTo>
                  <a:pt x="3101" y="1324"/>
                </a:lnTo>
                <a:lnTo>
                  <a:pt x="3092" y="1318"/>
                </a:lnTo>
                <a:lnTo>
                  <a:pt x="3088" y="1322"/>
                </a:lnTo>
                <a:lnTo>
                  <a:pt x="3080" y="1310"/>
                </a:lnTo>
                <a:lnTo>
                  <a:pt x="3068" y="1315"/>
                </a:lnTo>
                <a:lnTo>
                  <a:pt x="3062" y="1310"/>
                </a:lnTo>
                <a:lnTo>
                  <a:pt x="3054" y="1311"/>
                </a:lnTo>
                <a:lnTo>
                  <a:pt x="3051" y="1309"/>
                </a:lnTo>
                <a:lnTo>
                  <a:pt x="3051" y="1296"/>
                </a:lnTo>
                <a:lnTo>
                  <a:pt x="3046" y="1292"/>
                </a:lnTo>
                <a:lnTo>
                  <a:pt x="3036" y="1292"/>
                </a:lnTo>
                <a:lnTo>
                  <a:pt x="3032" y="1283"/>
                </a:lnTo>
                <a:lnTo>
                  <a:pt x="3037" y="1279"/>
                </a:lnTo>
                <a:lnTo>
                  <a:pt x="3029" y="1267"/>
                </a:lnTo>
                <a:lnTo>
                  <a:pt x="3008" y="1267"/>
                </a:lnTo>
                <a:lnTo>
                  <a:pt x="3006" y="1273"/>
                </a:lnTo>
                <a:lnTo>
                  <a:pt x="3000" y="1272"/>
                </a:lnTo>
                <a:lnTo>
                  <a:pt x="2997" y="1268"/>
                </a:lnTo>
                <a:lnTo>
                  <a:pt x="2997" y="1256"/>
                </a:lnTo>
                <a:lnTo>
                  <a:pt x="2993" y="1251"/>
                </a:lnTo>
                <a:lnTo>
                  <a:pt x="2995" y="1247"/>
                </a:lnTo>
                <a:lnTo>
                  <a:pt x="3006" y="1249"/>
                </a:lnTo>
                <a:lnTo>
                  <a:pt x="3013" y="1241"/>
                </a:lnTo>
                <a:lnTo>
                  <a:pt x="3009" y="1238"/>
                </a:lnTo>
                <a:lnTo>
                  <a:pt x="3009" y="1235"/>
                </a:lnTo>
                <a:lnTo>
                  <a:pt x="3000" y="1233"/>
                </a:lnTo>
                <a:lnTo>
                  <a:pt x="3001" y="1227"/>
                </a:lnTo>
                <a:lnTo>
                  <a:pt x="2993" y="1222"/>
                </a:lnTo>
                <a:lnTo>
                  <a:pt x="2990" y="1212"/>
                </a:lnTo>
                <a:lnTo>
                  <a:pt x="2986" y="1208"/>
                </a:lnTo>
                <a:lnTo>
                  <a:pt x="2989" y="1203"/>
                </a:lnTo>
                <a:lnTo>
                  <a:pt x="2986" y="1196"/>
                </a:lnTo>
                <a:lnTo>
                  <a:pt x="2987" y="1189"/>
                </a:lnTo>
                <a:lnTo>
                  <a:pt x="2978" y="1182"/>
                </a:lnTo>
                <a:lnTo>
                  <a:pt x="2967" y="1186"/>
                </a:lnTo>
                <a:lnTo>
                  <a:pt x="2966" y="1180"/>
                </a:lnTo>
                <a:lnTo>
                  <a:pt x="2957" y="1180"/>
                </a:lnTo>
                <a:lnTo>
                  <a:pt x="2948" y="1175"/>
                </a:lnTo>
                <a:lnTo>
                  <a:pt x="2949" y="1171"/>
                </a:lnTo>
                <a:lnTo>
                  <a:pt x="2945" y="1158"/>
                </a:lnTo>
                <a:lnTo>
                  <a:pt x="2942" y="1155"/>
                </a:lnTo>
                <a:lnTo>
                  <a:pt x="2944" y="1145"/>
                </a:lnTo>
                <a:lnTo>
                  <a:pt x="2937" y="1139"/>
                </a:lnTo>
                <a:lnTo>
                  <a:pt x="2940" y="1132"/>
                </a:lnTo>
                <a:lnTo>
                  <a:pt x="2944" y="1131"/>
                </a:lnTo>
                <a:lnTo>
                  <a:pt x="2938" y="1121"/>
                </a:lnTo>
                <a:lnTo>
                  <a:pt x="2938" y="1105"/>
                </a:lnTo>
                <a:lnTo>
                  <a:pt x="2945" y="1092"/>
                </a:lnTo>
                <a:lnTo>
                  <a:pt x="2948" y="1091"/>
                </a:lnTo>
                <a:lnTo>
                  <a:pt x="2947" y="1087"/>
                </a:lnTo>
                <a:lnTo>
                  <a:pt x="2947" y="1078"/>
                </a:lnTo>
                <a:lnTo>
                  <a:pt x="2951" y="1082"/>
                </a:lnTo>
                <a:lnTo>
                  <a:pt x="2953" y="1076"/>
                </a:lnTo>
                <a:lnTo>
                  <a:pt x="2958" y="1078"/>
                </a:lnTo>
                <a:lnTo>
                  <a:pt x="2963" y="1072"/>
                </a:lnTo>
                <a:lnTo>
                  <a:pt x="2977" y="1076"/>
                </a:lnTo>
                <a:lnTo>
                  <a:pt x="2978" y="1073"/>
                </a:lnTo>
                <a:lnTo>
                  <a:pt x="2955" y="1061"/>
                </a:lnTo>
                <a:lnTo>
                  <a:pt x="2952" y="1056"/>
                </a:lnTo>
                <a:lnTo>
                  <a:pt x="2956" y="1059"/>
                </a:lnTo>
                <a:lnTo>
                  <a:pt x="2954" y="1055"/>
                </a:lnTo>
                <a:lnTo>
                  <a:pt x="2956" y="1051"/>
                </a:lnTo>
                <a:lnTo>
                  <a:pt x="2944" y="1056"/>
                </a:lnTo>
                <a:lnTo>
                  <a:pt x="2992" y="998"/>
                </a:lnTo>
                <a:lnTo>
                  <a:pt x="2997" y="986"/>
                </a:lnTo>
                <a:lnTo>
                  <a:pt x="2992" y="976"/>
                </a:lnTo>
                <a:lnTo>
                  <a:pt x="2974" y="960"/>
                </a:lnTo>
                <a:lnTo>
                  <a:pt x="2983" y="950"/>
                </a:lnTo>
                <a:lnTo>
                  <a:pt x="2983" y="944"/>
                </a:lnTo>
                <a:lnTo>
                  <a:pt x="2975" y="938"/>
                </a:lnTo>
                <a:lnTo>
                  <a:pt x="2974" y="932"/>
                </a:lnTo>
                <a:lnTo>
                  <a:pt x="2978" y="930"/>
                </a:lnTo>
                <a:lnTo>
                  <a:pt x="2977" y="926"/>
                </a:lnTo>
                <a:lnTo>
                  <a:pt x="2970" y="921"/>
                </a:lnTo>
                <a:lnTo>
                  <a:pt x="2969" y="916"/>
                </a:lnTo>
                <a:lnTo>
                  <a:pt x="2972" y="915"/>
                </a:lnTo>
                <a:lnTo>
                  <a:pt x="2969" y="910"/>
                </a:lnTo>
                <a:lnTo>
                  <a:pt x="2972" y="896"/>
                </a:lnTo>
                <a:lnTo>
                  <a:pt x="2977" y="894"/>
                </a:lnTo>
                <a:lnTo>
                  <a:pt x="2973" y="879"/>
                </a:lnTo>
                <a:lnTo>
                  <a:pt x="2962" y="852"/>
                </a:lnTo>
                <a:lnTo>
                  <a:pt x="2975" y="823"/>
                </a:lnTo>
                <a:lnTo>
                  <a:pt x="2966" y="809"/>
                </a:lnTo>
                <a:lnTo>
                  <a:pt x="2956" y="805"/>
                </a:lnTo>
                <a:lnTo>
                  <a:pt x="2953" y="791"/>
                </a:lnTo>
                <a:lnTo>
                  <a:pt x="2958" y="779"/>
                </a:lnTo>
                <a:lnTo>
                  <a:pt x="2952" y="777"/>
                </a:lnTo>
                <a:lnTo>
                  <a:pt x="2960" y="771"/>
                </a:lnTo>
                <a:lnTo>
                  <a:pt x="2964" y="769"/>
                </a:lnTo>
                <a:lnTo>
                  <a:pt x="2965" y="761"/>
                </a:lnTo>
                <a:lnTo>
                  <a:pt x="2976" y="753"/>
                </a:lnTo>
                <a:lnTo>
                  <a:pt x="2976" y="746"/>
                </a:lnTo>
                <a:lnTo>
                  <a:pt x="2987" y="751"/>
                </a:lnTo>
                <a:lnTo>
                  <a:pt x="2987" y="741"/>
                </a:lnTo>
                <a:lnTo>
                  <a:pt x="3000" y="746"/>
                </a:lnTo>
                <a:lnTo>
                  <a:pt x="3000" y="739"/>
                </a:lnTo>
                <a:lnTo>
                  <a:pt x="3004" y="741"/>
                </a:lnTo>
                <a:lnTo>
                  <a:pt x="3002" y="736"/>
                </a:lnTo>
                <a:lnTo>
                  <a:pt x="3003" y="734"/>
                </a:lnTo>
                <a:lnTo>
                  <a:pt x="3019" y="743"/>
                </a:lnTo>
                <a:lnTo>
                  <a:pt x="3016" y="750"/>
                </a:lnTo>
                <a:lnTo>
                  <a:pt x="3003" y="748"/>
                </a:lnTo>
                <a:lnTo>
                  <a:pt x="3010" y="753"/>
                </a:lnTo>
                <a:lnTo>
                  <a:pt x="3006" y="756"/>
                </a:lnTo>
                <a:lnTo>
                  <a:pt x="3017" y="754"/>
                </a:lnTo>
                <a:lnTo>
                  <a:pt x="3015" y="761"/>
                </a:lnTo>
                <a:lnTo>
                  <a:pt x="3024" y="756"/>
                </a:lnTo>
                <a:lnTo>
                  <a:pt x="3020" y="763"/>
                </a:lnTo>
                <a:lnTo>
                  <a:pt x="3024" y="765"/>
                </a:lnTo>
                <a:lnTo>
                  <a:pt x="3024" y="766"/>
                </a:lnTo>
                <a:lnTo>
                  <a:pt x="3017" y="775"/>
                </a:lnTo>
                <a:lnTo>
                  <a:pt x="3023" y="769"/>
                </a:lnTo>
                <a:lnTo>
                  <a:pt x="3027" y="760"/>
                </a:lnTo>
                <a:lnTo>
                  <a:pt x="3059" y="767"/>
                </a:lnTo>
                <a:lnTo>
                  <a:pt x="3085" y="786"/>
                </a:lnTo>
                <a:lnTo>
                  <a:pt x="3094" y="799"/>
                </a:lnTo>
                <a:lnTo>
                  <a:pt x="3110" y="809"/>
                </a:lnTo>
                <a:lnTo>
                  <a:pt x="3114" y="810"/>
                </a:lnTo>
                <a:lnTo>
                  <a:pt x="3113" y="806"/>
                </a:lnTo>
                <a:lnTo>
                  <a:pt x="3123" y="821"/>
                </a:lnTo>
                <a:lnTo>
                  <a:pt x="3131" y="825"/>
                </a:lnTo>
                <a:lnTo>
                  <a:pt x="3132" y="840"/>
                </a:lnTo>
                <a:lnTo>
                  <a:pt x="3136" y="844"/>
                </a:lnTo>
                <a:lnTo>
                  <a:pt x="3133" y="856"/>
                </a:lnTo>
                <a:lnTo>
                  <a:pt x="3117" y="875"/>
                </a:lnTo>
                <a:lnTo>
                  <a:pt x="3096" y="882"/>
                </a:lnTo>
                <a:lnTo>
                  <a:pt x="3053" y="871"/>
                </a:lnTo>
                <a:lnTo>
                  <a:pt x="3043" y="863"/>
                </a:lnTo>
                <a:lnTo>
                  <a:pt x="3038" y="866"/>
                </a:lnTo>
                <a:lnTo>
                  <a:pt x="3025" y="855"/>
                </a:lnTo>
                <a:lnTo>
                  <a:pt x="3020" y="856"/>
                </a:lnTo>
                <a:lnTo>
                  <a:pt x="3012" y="844"/>
                </a:lnTo>
                <a:lnTo>
                  <a:pt x="3001" y="843"/>
                </a:lnTo>
                <a:lnTo>
                  <a:pt x="3006" y="844"/>
                </a:lnTo>
                <a:lnTo>
                  <a:pt x="3016" y="857"/>
                </a:lnTo>
                <a:lnTo>
                  <a:pt x="3014" y="859"/>
                </a:lnTo>
                <a:lnTo>
                  <a:pt x="3021" y="862"/>
                </a:lnTo>
                <a:lnTo>
                  <a:pt x="3015" y="864"/>
                </a:lnTo>
                <a:lnTo>
                  <a:pt x="3023" y="863"/>
                </a:lnTo>
                <a:lnTo>
                  <a:pt x="3016" y="866"/>
                </a:lnTo>
                <a:lnTo>
                  <a:pt x="3026" y="867"/>
                </a:lnTo>
                <a:lnTo>
                  <a:pt x="3021" y="873"/>
                </a:lnTo>
                <a:lnTo>
                  <a:pt x="3033" y="875"/>
                </a:lnTo>
                <a:lnTo>
                  <a:pt x="3043" y="888"/>
                </a:lnTo>
                <a:lnTo>
                  <a:pt x="3045" y="894"/>
                </a:lnTo>
                <a:lnTo>
                  <a:pt x="3041" y="891"/>
                </a:lnTo>
                <a:lnTo>
                  <a:pt x="3040" y="903"/>
                </a:lnTo>
                <a:lnTo>
                  <a:pt x="3036" y="905"/>
                </a:lnTo>
                <a:lnTo>
                  <a:pt x="3044" y="924"/>
                </a:lnTo>
                <a:lnTo>
                  <a:pt x="3044" y="930"/>
                </a:lnTo>
                <a:lnTo>
                  <a:pt x="3042" y="934"/>
                </a:lnTo>
                <a:lnTo>
                  <a:pt x="3044" y="934"/>
                </a:lnTo>
                <a:lnTo>
                  <a:pt x="3061" y="944"/>
                </a:lnTo>
                <a:lnTo>
                  <a:pt x="3063" y="951"/>
                </a:lnTo>
                <a:lnTo>
                  <a:pt x="3081" y="957"/>
                </a:lnTo>
                <a:lnTo>
                  <a:pt x="3089" y="950"/>
                </a:lnTo>
                <a:lnTo>
                  <a:pt x="3088" y="941"/>
                </a:lnTo>
                <a:lnTo>
                  <a:pt x="3076" y="938"/>
                </a:lnTo>
                <a:lnTo>
                  <a:pt x="3068" y="927"/>
                </a:lnTo>
                <a:lnTo>
                  <a:pt x="3066" y="920"/>
                </a:lnTo>
                <a:lnTo>
                  <a:pt x="3072" y="919"/>
                </a:lnTo>
                <a:lnTo>
                  <a:pt x="3072" y="912"/>
                </a:lnTo>
                <a:lnTo>
                  <a:pt x="3093" y="923"/>
                </a:lnTo>
                <a:lnTo>
                  <a:pt x="3088" y="926"/>
                </a:lnTo>
                <a:lnTo>
                  <a:pt x="3088" y="930"/>
                </a:lnTo>
                <a:lnTo>
                  <a:pt x="3095" y="925"/>
                </a:lnTo>
                <a:lnTo>
                  <a:pt x="3123" y="934"/>
                </a:lnTo>
                <a:lnTo>
                  <a:pt x="3122" y="921"/>
                </a:lnTo>
                <a:lnTo>
                  <a:pt x="3112" y="905"/>
                </a:lnTo>
                <a:lnTo>
                  <a:pt x="3114" y="898"/>
                </a:lnTo>
                <a:lnTo>
                  <a:pt x="3136" y="881"/>
                </a:lnTo>
                <a:lnTo>
                  <a:pt x="3148" y="866"/>
                </a:lnTo>
                <a:lnTo>
                  <a:pt x="3163" y="869"/>
                </a:lnTo>
                <a:lnTo>
                  <a:pt x="3168" y="876"/>
                </a:lnTo>
                <a:lnTo>
                  <a:pt x="3163" y="881"/>
                </a:lnTo>
                <a:lnTo>
                  <a:pt x="3164" y="883"/>
                </a:lnTo>
                <a:lnTo>
                  <a:pt x="3166" y="885"/>
                </a:lnTo>
                <a:lnTo>
                  <a:pt x="3165" y="881"/>
                </a:lnTo>
                <a:lnTo>
                  <a:pt x="3165" y="880"/>
                </a:lnTo>
                <a:lnTo>
                  <a:pt x="3166" y="880"/>
                </a:lnTo>
                <a:lnTo>
                  <a:pt x="3171" y="878"/>
                </a:lnTo>
                <a:lnTo>
                  <a:pt x="3175" y="889"/>
                </a:lnTo>
                <a:lnTo>
                  <a:pt x="3174" y="877"/>
                </a:lnTo>
                <a:lnTo>
                  <a:pt x="3176" y="870"/>
                </a:lnTo>
                <a:lnTo>
                  <a:pt x="3180" y="860"/>
                </a:lnTo>
                <a:lnTo>
                  <a:pt x="3178" y="856"/>
                </a:lnTo>
                <a:lnTo>
                  <a:pt x="3180" y="851"/>
                </a:lnTo>
                <a:lnTo>
                  <a:pt x="3169" y="840"/>
                </a:lnTo>
                <a:lnTo>
                  <a:pt x="3175" y="823"/>
                </a:lnTo>
                <a:lnTo>
                  <a:pt x="3174" y="817"/>
                </a:lnTo>
                <a:lnTo>
                  <a:pt x="3176" y="814"/>
                </a:lnTo>
                <a:lnTo>
                  <a:pt x="3175" y="814"/>
                </a:lnTo>
                <a:lnTo>
                  <a:pt x="3176" y="802"/>
                </a:lnTo>
                <a:lnTo>
                  <a:pt x="3163" y="786"/>
                </a:lnTo>
                <a:lnTo>
                  <a:pt x="3200" y="794"/>
                </a:lnTo>
                <a:lnTo>
                  <a:pt x="3209" y="806"/>
                </a:lnTo>
                <a:lnTo>
                  <a:pt x="3211" y="818"/>
                </a:lnTo>
                <a:lnTo>
                  <a:pt x="3193" y="822"/>
                </a:lnTo>
                <a:lnTo>
                  <a:pt x="3186" y="836"/>
                </a:lnTo>
                <a:lnTo>
                  <a:pt x="3195" y="842"/>
                </a:lnTo>
                <a:lnTo>
                  <a:pt x="3202" y="855"/>
                </a:lnTo>
                <a:lnTo>
                  <a:pt x="3209" y="854"/>
                </a:lnTo>
                <a:lnTo>
                  <a:pt x="3206" y="858"/>
                </a:lnTo>
                <a:lnTo>
                  <a:pt x="3225" y="849"/>
                </a:lnTo>
                <a:lnTo>
                  <a:pt x="3225" y="842"/>
                </a:lnTo>
                <a:lnTo>
                  <a:pt x="3229" y="832"/>
                </a:lnTo>
                <a:lnTo>
                  <a:pt x="3227" y="828"/>
                </a:lnTo>
                <a:lnTo>
                  <a:pt x="3229" y="825"/>
                </a:lnTo>
                <a:lnTo>
                  <a:pt x="3245" y="825"/>
                </a:lnTo>
                <a:lnTo>
                  <a:pt x="3238" y="814"/>
                </a:lnTo>
                <a:lnTo>
                  <a:pt x="3247" y="817"/>
                </a:lnTo>
                <a:lnTo>
                  <a:pt x="3269" y="798"/>
                </a:lnTo>
                <a:lnTo>
                  <a:pt x="3287" y="791"/>
                </a:lnTo>
                <a:lnTo>
                  <a:pt x="3291" y="794"/>
                </a:lnTo>
                <a:lnTo>
                  <a:pt x="3288" y="797"/>
                </a:lnTo>
                <a:lnTo>
                  <a:pt x="3290" y="800"/>
                </a:lnTo>
                <a:lnTo>
                  <a:pt x="3296" y="794"/>
                </a:lnTo>
                <a:lnTo>
                  <a:pt x="3293" y="790"/>
                </a:lnTo>
                <a:lnTo>
                  <a:pt x="3295" y="787"/>
                </a:lnTo>
                <a:lnTo>
                  <a:pt x="3290" y="788"/>
                </a:lnTo>
                <a:lnTo>
                  <a:pt x="3307" y="776"/>
                </a:lnTo>
                <a:lnTo>
                  <a:pt x="3322" y="773"/>
                </a:lnTo>
                <a:lnTo>
                  <a:pt x="3309" y="777"/>
                </a:lnTo>
                <a:lnTo>
                  <a:pt x="3315" y="779"/>
                </a:lnTo>
                <a:lnTo>
                  <a:pt x="3311" y="787"/>
                </a:lnTo>
                <a:lnTo>
                  <a:pt x="3313" y="797"/>
                </a:lnTo>
                <a:lnTo>
                  <a:pt x="3303" y="801"/>
                </a:lnTo>
                <a:lnTo>
                  <a:pt x="3318" y="804"/>
                </a:lnTo>
                <a:lnTo>
                  <a:pt x="3322" y="800"/>
                </a:lnTo>
                <a:lnTo>
                  <a:pt x="3326" y="805"/>
                </a:lnTo>
                <a:lnTo>
                  <a:pt x="3328" y="795"/>
                </a:lnTo>
                <a:lnTo>
                  <a:pt x="3342" y="787"/>
                </a:lnTo>
                <a:lnTo>
                  <a:pt x="3361" y="791"/>
                </a:lnTo>
                <a:lnTo>
                  <a:pt x="3374" y="777"/>
                </a:lnTo>
                <a:lnTo>
                  <a:pt x="3377" y="783"/>
                </a:lnTo>
                <a:lnTo>
                  <a:pt x="3375" y="777"/>
                </a:lnTo>
                <a:lnTo>
                  <a:pt x="3384" y="773"/>
                </a:lnTo>
                <a:lnTo>
                  <a:pt x="3388" y="773"/>
                </a:lnTo>
                <a:lnTo>
                  <a:pt x="3384" y="776"/>
                </a:lnTo>
                <a:lnTo>
                  <a:pt x="3391" y="783"/>
                </a:lnTo>
                <a:lnTo>
                  <a:pt x="3386" y="788"/>
                </a:lnTo>
                <a:lnTo>
                  <a:pt x="3386" y="795"/>
                </a:lnTo>
                <a:lnTo>
                  <a:pt x="3397" y="798"/>
                </a:lnTo>
                <a:lnTo>
                  <a:pt x="3399" y="794"/>
                </a:lnTo>
                <a:lnTo>
                  <a:pt x="3397" y="786"/>
                </a:lnTo>
                <a:lnTo>
                  <a:pt x="3413" y="777"/>
                </a:lnTo>
                <a:lnTo>
                  <a:pt x="3412" y="768"/>
                </a:lnTo>
                <a:lnTo>
                  <a:pt x="3408" y="768"/>
                </a:lnTo>
                <a:lnTo>
                  <a:pt x="3402" y="750"/>
                </a:lnTo>
                <a:lnTo>
                  <a:pt x="3413" y="738"/>
                </a:lnTo>
                <a:lnTo>
                  <a:pt x="3460" y="753"/>
                </a:lnTo>
                <a:lnTo>
                  <a:pt x="3470" y="761"/>
                </a:lnTo>
                <a:lnTo>
                  <a:pt x="3467" y="768"/>
                </a:lnTo>
                <a:lnTo>
                  <a:pt x="3471" y="763"/>
                </a:lnTo>
                <a:lnTo>
                  <a:pt x="3500" y="779"/>
                </a:lnTo>
                <a:lnTo>
                  <a:pt x="3515" y="796"/>
                </a:lnTo>
                <a:lnTo>
                  <a:pt x="3517" y="805"/>
                </a:lnTo>
                <a:lnTo>
                  <a:pt x="3525" y="788"/>
                </a:lnTo>
                <a:lnTo>
                  <a:pt x="3528" y="778"/>
                </a:lnTo>
                <a:lnTo>
                  <a:pt x="3527" y="777"/>
                </a:lnTo>
                <a:lnTo>
                  <a:pt x="3530" y="775"/>
                </a:lnTo>
                <a:lnTo>
                  <a:pt x="3519" y="774"/>
                </a:lnTo>
                <a:lnTo>
                  <a:pt x="3513" y="762"/>
                </a:lnTo>
                <a:lnTo>
                  <a:pt x="3514" y="752"/>
                </a:lnTo>
                <a:lnTo>
                  <a:pt x="3499" y="745"/>
                </a:lnTo>
                <a:lnTo>
                  <a:pt x="3498" y="752"/>
                </a:lnTo>
                <a:lnTo>
                  <a:pt x="3495" y="750"/>
                </a:lnTo>
                <a:lnTo>
                  <a:pt x="3497" y="731"/>
                </a:lnTo>
                <a:lnTo>
                  <a:pt x="3503" y="729"/>
                </a:lnTo>
                <a:lnTo>
                  <a:pt x="3500" y="724"/>
                </a:lnTo>
                <a:lnTo>
                  <a:pt x="3503" y="700"/>
                </a:lnTo>
                <a:lnTo>
                  <a:pt x="3493" y="696"/>
                </a:lnTo>
                <a:lnTo>
                  <a:pt x="3497" y="687"/>
                </a:lnTo>
                <a:lnTo>
                  <a:pt x="3493" y="689"/>
                </a:lnTo>
                <a:lnTo>
                  <a:pt x="3496" y="681"/>
                </a:lnTo>
                <a:lnTo>
                  <a:pt x="3519" y="654"/>
                </a:lnTo>
                <a:lnTo>
                  <a:pt x="3527" y="613"/>
                </a:lnTo>
                <a:lnTo>
                  <a:pt x="3532" y="601"/>
                </a:lnTo>
                <a:lnTo>
                  <a:pt x="3563" y="603"/>
                </a:lnTo>
                <a:lnTo>
                  <a:pt x="3581" y="613"/>
                </a:lnTo>
                <a:lnTo>
                  <a:pt x="3580" y="617"/>
                </a:lnTo>
                <a:lnTo>
                  <a:pt x="3581" y="633"/>
                </a:lnTo>
                <a:lnTo>
                  <a:pt x="3574" y="653"/>
                </a:lnTo>
                <a:lnTo>
                  <a:pt x="3574" y="658"/>
                </a:lnTo>
                <a:lnTo>
                  <a:pt x="3566" y="670"/>
                </a:lnTo>
                <a:lnTo>
                  <a:pt x="3578" y="684"/>
                </a:lnTo>
                <a:lnTo>
                  <a:pt x="3581" y="696"/>
                </a:lnTo>
                <a:lnTo>
                  <a:pt x="3579" y="707"/>
                </a:lnTo>
                <a:lnTo>
                  <a:pt x="3580" y="715"/>
                </a:lnTo>
                <a:lnTo>
                  <a:pt x="3576" y="720"/>
                </a:lnTo>
                <a:lnTo>
                  <a:pt x="3578" y="725"/>
                </a:lnTo>
                <a:lnTo>
                  <a:pt x="3576" y="731"/>
                </a:lnTo>
                <a:lnTo>
                  <a:pt x="3579" y="739"/>
                </a:lnTo>
                <a:lnTo>
                  <a:pt x="3577" y="748"/>
                </a:lnTo>
                <a:lnTo>
                  <a:pt x="3577" y="774"/>
                </a:lnTo>
                <a:lnTo>
                  <a:pt x="3593" y="795"/>
                </a:lnTo>
                <a:lnTo>
                  <a:pt x="3585" y="803"/>
                </a:lnTo>
                <a:lnTo>
                  <a:pt x="3586" y="817"/>
                </a:lnTo>
                <a:lnTo>
                  <a:pt x="3584" y="822"/>
                </a:lnTo>
                <a:lnTo>
                  <a:pt x="3577" y="826"/>
                </a:lnTo>
                <a:lnTo>
                  <a:pt x="3575" y="837"/>
                </a:lnTo>
                <a:lnTo>
                  <a:pt x="3570" y="838"/>
                </a:lnTo>
                <a:lnTo>
                  <a:pt x="3572" y="843"/>
                </a:lnTo>
                <a:lnTo>
                  <a:pt x="3566" y="851"/>
                </a:lnTo>
                <a:lnTo>
                  <a:pt x="3561" y="850"/>
                </a:lnTo>
                <a:lnTo>
                  <a:pt x="3563" y="862"/>
                </a:lnTo>
                <a:lnTo>
                  <a:pt x="3551" y="866"/>
                </a:lnTo>
                <a:lnTo>
                  <a:pt x="3545" y="862"/>
                </a:lnTo>
                <a:lnTo>
                  <a:pt x="3551" y="858"/>
                </a:lnTo>
                <a:lnTo>
                  <a:pt x="3527" y="856"/>
                </a:lnTo>
                <a:lnTo>
                  <a:pt x="3532" y="866"/>
                </a:lnTo>
                <a:lnTo>
                  <a:pt x="3569" y="877"/>
                </a:lnTo>
                <a:lnTo>
                  <a:pt x="3574" y="874"/>
                </a:lnTo>
                <a:lnTo>
                  <a:pt x="3576" y="863"/>
                </a:lnTo>
                <a:lnTo>
                  <a:pt x="3596" y="849"/>
                </a:lnTo>
                <a:lnTo>
                  <a:pt x="3596" y="838"/>
                </a:lnTo>
                <a:lnTo>
                  <a:pt x="3601" y="830"/>
                </a:lnTo>
                <a:lnTo>
                  <a:pt x="3609" y="818"/>
                </a:lnTo>
                <a:lnTo>
                  <a:pt x="3608" y="806"/>
                </a:lnTo>
                <a:lnTo>
                  <a:pt x="3603" y="798"/>
                </a:lnTo>
                <a:lnTo>
                  <a:pt x="3604" y="784"/>
                </a:lnTo>
                <a:lnTo>
                  <a:pt x="3631" y="773"/>
                </a:lnTo>
                <a:lnTo>
                  <a:pt x="3645" y="792"/>
                </a:lnTo>
                <a:lnTo>
                  <a:pt x="3642" y="801"/>
                </a:lnTo>
                <a:lnTo>
                  <a:pt x="3645" y="803"/>
                </a:lnTo>
                <a:lnTo>
                  <a:pt x="3643" y="813"/>
                </a:lnTo>
                <a:lnTo>
                  <a:pt x="3645" y="815"/>
                </a:lnTo>
                <a:lnTo>
                  <a:pt x="3642" y="821"/>
                </a:lnTo>
                <a:lnTo>
                  <a:pt x="3652" y="828"/>
                </a:lnTo>
                <a:lnTo>
                  <a:pt x="3669" y="828"/>
                </a:lnTo>
                <a:lnTo>
                  <a:pt x="3647" y="821"/>
                </a:lnTo>
                <a:lnTo>
                  <a:pt x="3648" y="806"/>
                </a:lnTo>
                <a:lnTo>
                  <a:pt x="3657" y="802"/>
                </a:lnTo>
                <a:lnTo>
                  <a:pt x="3651" y="792"/>
                </a:lnTo>
                <a:lnTo>
                  <a:pt x="3649" y="777"/>
                </a:lnTo>
                <a:lnTo>
                  <a:pt x="3626" y="764"/>
                </a:lnTo>
                <a:lnTo>
                  <a:pt x="3608" y="770"/>
                </a:lnTo>
                <a:lnTo>
                  <a:pt x="3594" y="767"/>
                </a:lnTo>
                <a:lnTo>
                  <a:pt x="3596" y="757"/>
                </a:lnTo>
                <a:lnTo>
                  <a:pt x="3591" y="744"/>
                </a:lnTo>
                <a:lnTo>
                  <a:pt x="3593" y="727"/>
                </a:lnTo>
                <a:lnTo>
                  <a:pt x="3602" y="712"/>
                </a:lnTo>
                <a:lnTo>
                  <a:pt x="3602" y="705"/>
                </a:lnTo>
                <a:lnTo>
                  <a:pt x="3591" y="679"/>
                </a:lnTo>
                <a:lnTo>
                  <a:pt x="3584" y="672"/>
                </a:lnTo>
                <a:lnTo>
                  <a:pt x="3591" y="661"/>
                </a:lnTo>
                <a:lnTo>
                  <a:pt x="3591" y="654"/>
                </a:lnTo>
                <a:lnTo>
                  <a:pt x="3611" y="640"/>
                </a:lnTo>
                <a:lnTo>
                  <a:pt x="3614" y="628"/>
                </a:lnTo>
                <a:lnTo>
                  <a:pt x="3610" y="606"/>
                </a:lnTo>
                <a:lnTo>
                  <a:pt x="3617" y="608"/>
                </a:lnTo>
                <a:lnTo>
                  <a:pt x="3622" y="620"/>
                </a:lnTo>
                <a:lnTo>
                  <a:pt x="3620" y="623"/>
                </a:lnTo>
                <a:lnTo>
                  <a:pt x="3622" y="633"/>
                </a:lnTo>
                <a:lnTo>
                  <a:pt x="3615" y="653"/>
                </a:lnTo>
                <a:lnTo>
                  <a:pt x="3619" y="661"/>
                </a:lnTo>
                <a:lnTo>
                  <a:pt x="3616" y="674"/>
                </a:lnTo>
                <a:lnTo>
                  <a:pt x="3638" y="682"/>
                </a:lnTo>
                <a:lnTo>
                  <a:pt x="3639" y="687"/>
                </a:lnTo>
                <a:lnTo>
                  <a:pt x="3640" y="682"/>
                </a:lnTo>
                <a:lnTo>
                  <a:pt x="3650" y="684"/>
                </a:lnTo>
                <a:lnTo>
                  <a:pt x="3661" y="695"/>
                </a:lnTo>
                <a:lnTo>
                  <a:pt x="3670" y="690"/>
                </a:lnTo>
                <a:lnTo>
                  <a:pt x="3662" y="692"/>
                </a:lnTo>
                <a:lnTo>
                  <a:pt x="3662" y="686"/>
                </a:lnTo>
                <a:lnTo>
                  <a:pt x="3658" y="686"/>
                </a:lnTo>
                <a:lnTo>
                  <a:pt x="3658" y="680"/>
                </a:lnTo>
                <a:lnTo>
                  <a:pt x="3653" y="679"/>
                </a:lnTo>
                <a:lnTo>
                  <a:pt x="3654" y="674"/>
                </a:lnTo>
                <a:lnTo>
                  <a:pt x="3648" y="677"/>
                </a:lnTo>
                <a:lnTo>
                  <a:pt x="3630" y="665"/>
                </a:lnTo>
                <a:lnTo>
                  <a:pt x="3627" y="649"/>
                </a:lnTo>
                <a:lnTo>
                  <a:pt x="3639" y="643"/>
                </a:lnTo>
                <a:lnTo>
                  <a:pt x="3651" y="654"/>
                </a:lnTo>
                <a:lnTo>
                  <a:pt x="3657" y="646"/>
                </a:lnTo>
                <a:lnTo>
                  <a:pt x="3646" y="642"/>
                </a:lnTo>
                <a:lnTo>
                  <a:pt x="3646" y="636"/>
                </a:lnTo>
                <a:lnTo>
                  <a:pt x="3662" y="627"/>
                </a:lnTo>
                <a:lnTo>
                  <a:pt x="3675" y="629"/>
                </a:lnTo>
                <a:lnTo>
                  <a:pt x="3694" y="642"/>
                </a:lnTo>
                <a:lnTo>
                  <a:pt x="3692" y="644"/>
                </a:lnTo>
                <a:lnTo>
                  <a:pt x="3706" y="659"/>
                </a:lnTo>
                <a:lnTo>
                  <a:pt x="3729" y="658"/>
                </a:lnTo>
                <a:lnTo>
                  <a:pt x="3723" y="673"/>
                </a:lnTo>
                <a:lnTo>
                  <a:pt x="3714" y="679"/>
                </a:lnTo>
                <a:lnTo>
                  <a:pt x="3716" y="686"/>
                </a:lnTo>
                <a:lnTo>
                  <a:pt x="3714" y="691"/>
                </a:lnTo>
                <a:lnTo>
                  <a:pt x="3717" y="700"/>
                </a:lnTo>
                <a:lnTo>
                  <a:pt x="3712" y="709"/>
                </a:lnTo>
                <a:lnTo>
                  <a:pt x="3716" y="724"/>
                </a:lnTo>
                <a:lnTo>
                  <a:pt x="3713" y="709"/>
                </a:lnTo>
                <a:lnTo>
                  <a:pt x="3717" y="707"/>
                </a:lnTo>
                <a:lnTo>
                  <a:pt x="3720" y="693"/>
                </a:lnTo>
                <a:lnTo>
                  <a:pt x="3726" y="695"/>
                </a:lnTo>
                <a:lnTo>
                  <a:pt x="3725" y="715"/>
                </a:lnTo>
                <a:lnTo>
                  <a:pt x="3720" y="726"/>
                </a:lnTo>
                <a:lnTo>
                  <a:pt x="3728" y="730"/>
                </a:lnTo>
                <a:lnTo>
                  <a:pt x="3726" y="727"/>
                </a:lnTo>
                <a:lnTo>
                  <a:pt x="3725" y="719"/>
                </a:lnTo>
                <a:lnTo>
                  <a:pt x="3736" y="714"/>
                </a:lnTo>
                <a:lnTo>
                  <a:pt x="3727" y="680"/>
                </a:lnTo>
                <a:lnTo>
                  <a:pt x="3734" y="663"/>
                </a:lnTo>
                <a:lnTo>
                  <a:pt x="3730" y="654"/>
                </a:lnTo>
                <a:lnTo>
                  <a:pt x="3714" y="642"/>
                </a:lnTo>
                <a:lnTo>
                  <a:pt x="3716" y="637"/>
                </a:lnTo>
                <a:lnTo>
                  <a:pt x="3713" y="633"/>
                </a:lnTo>
                <a:lnTo>
                  <a:pt x="3693" y="621"/>
                </a:lnTo>
                <a:lnTo>
                  <a:pt x="3694" y="617"/>
                </a:lnTo>
                <a:lnTo>
                  <a:pt x="3691" y="613"/>
                </a:lnTo>
                <a:lnTo>
                  <a:pt x="3694" y="600"/>
                </a:lnTo>
                <a:lnTo>
                  <a:pt x="3686" y="590"/>
                </a:lnTo>
                <a:lnTo>
                  <a:pt x="3691" y="588"/>
                </a:lnTo>
                <a:lnTo>
                  <a:pt x="3686" y="583"/>
                </a:lnTo>
                <a:lnTo>
                  <a:pt x="3692" y="574"/>
                </a:lnTo>
                <a:lnTo>
                  <a:pt x="3690" y="570"/>
                </a:lnTo>
                <a:lnTo>
                  <a:pt x="3756" y="564"/>
                </a:lnTo>
                <a:lnTo>
                  <a:pt x="3779" y="554"/>
                </a:lnTo>
                <a:lnTo>
                  <a:pt x="3782" y="560"/>
                </a:lnTo>
                <a:lnTo>
                  <a:pt x="3764" y="575"/>
                </a:lnTo>
                <a:lnTo>
                  <a:pt x="3766" y="583"/>
                </a:lnTo>
                <a:lnTo>
                  <a:pt x="3779" y="599"/>
                </a:lnTo>
                <a:lnTo>
                  <a:pt x="3766" y="582"/>
                </a:lnTo>
                <a:lnTo>
                  <a:pt x="3766" y="575"/>
                </a:lnTo>
                <a:lnTo>
                  <a:pt x="3783" y="569"/>
                </a:lnTo>
                <a:lnTo>
                  <a:pt x="3791" y="555"/>
                </a:lnTo>
                <a:lnTo>
                  <a:pt x="3786" y="557"/>
                </a:lnTo>
                <a:lnTo>
                  <a:pt x="3782" y="547"/>
                </a:lnTo>
                <a:lnTo>
                  <a:pt x="3787" y="547"/>
                </a:lnTo>
                <a:lnTo>
                  <a:pt x="3767" y="534"/>
                </a:lnTo>
                <a:lnTo>
                  <a:pt x="3774" y="525"/>
                </a:lnTo>
                <a:lnTo>
                  <a:pt x="3780" y="529"/>
                </a:lnTo>
                <a:lnTo>
                  <a:pt x="3778" y="533"/>
                </a:lnTo>
                <a:lnTo>
                  <a:pt x="3783" y="530"/>
                </a:lnTo>
                <a:lnTo>
                  <a:pt x="3766" y="512"/>
                </a:lnTo>
                <a:lnTo>
                  <a:pt x="3771" y="506"/>
                </a:lnTo>
                <a:lnTo>
                  <a:pt x="3781" y="517"/>
                </a:lnTo>
                <a:lnTo>
                  <a:pt x="3778" y="512"/>
                </a:lnTo>
                <a:lnTo>
                  <a:pt x="3787" y="499"/>
                </a:lnTo>
                <a:lnTo>
                  <a:pt x="3785" y="497"/>
                </a:lnTo>
                <a:lnTo>
                  <a:pt x="3793" y="495"/>
                </a:lnTo>
                <a:lnTo>
                  <a:pt x="3781" y="488"/>
                </a:lnTo>
                <a:lnTo>
                  <a:pt x="3796" y="490"/>
                </a:lnTo>
                <a:lnTo>
                  <a:pt x="3813" y="468"/>
                </a:lnTo>
                <a:lnTo>
                  <a:pt x="3823" y="465"/>
                </a:lnTo>
                <a:lnTo>
                  <a:pt x="3882" y="444"/>
                </a:lnTo>
                <a:lnTo>
                  <a:pt x="3865" y="445"/>
                </a:lnTo>
                <a:lnTo>
                  <a:pt x="3866" y="436"/>
                </a:lnTo>
                <a:lnTo>
                  <a:pt x="3869" y="434"/>
                </a:lnTo>
                <a:lnTo>
                  <a:pt x="3905" y="431"/>
                </a:lnTo>
                <a:lnTo>
                  <a:pt x="3912" y="434"/>
                </a:lnTo>
                <a:lnTo>
                  <a:pt x="3903" y="446"/>
                </a:lnTo>
                <a:lnTo>
                  <a:pt x="3917" y="439"/>
                </a:lnTo>
                <a:lnTo>
                  <a:pt x="3918" y="442"/>
                </a:lnTo>
                <a:lnTo>
                  <a:pt x="3915" y="447"/>
                </a:lnTo>
                <a:lnTo>
                  <a:pt x="3927" y="437"/>
                </a:lnTo>
                <a:lnTo>
                  <a:pt x="3926" y="443"/>
                </a:lnTo>
                <a:lnTo>
                  <a:pt x="3935" y="441"/>
                </a:lnTo>
                <a:lnTo>
                  <a:pt x="3932" y="435"/>
                </a:lnTo>
                <a:lnTo>
                  <a:pt x="3949" y="423"/>
                </a:lnTo>
                <a:lnTo>
                  <a:pt x="3963" y="437"/>
                </a:lnTo>
                <a:lnTo>
                  <a:pt x="3955" y="453"/>
                </a:lnTo>
                <a:lnTo>
                  <a:pt x="3953" y="465"/>
                </a:lnTo>
                <a:lnTo>
                  <a:pt x="3968" y="487"/>
                </a:lnTo>
                <a:lnTo>
                  <a:pt x="3963" y="469"/>
                </a:lnTo>
                <a:lnTo>
                  <a:pt x="3954" y="464"/>
                </a:lnTo>
                <a:lnTo>
                  <a:pt x="3955" y="459"/>
                </a:lnTo>
                <a:lnTo>
                  <a:pt x="3956" y="453"/>
                </a:lnTo>
                <a:lnTo>
                  <a:pt x="3958" y="451"/>
                </a:lnTo>
                <a:lnTo>
                  <a:pt x="3964" y="444"/>
                </a:lnTo>
                <a:lnTo>
                  <a:pt x="3964" y="434"/>
                </a:lnTo>
                <a:lnTo>
                  <a:pt x="3949" y="411"/>
                </a:lnTo>
                <a:lnTo>
                  <a:pt x="3978" y="408"/>
                </a:lnTo>
                <a:lnTo>
                  <a:pt x="3998" y="417"/>
                </a:lnTo>
                <a:lnTo>
                  <a:pt x="3978" y="407"/>
                </a:lnTo>
                <a:lnTo>
                  <a:pt x="3983" y="394"/>
                </a:lnTo>
                <a:lnTo>
                  <a:pt x="3978" y="389"/>
                </a:lnTo>
                <a:lnTo>
                  <a:pt x="3979" y="382"/>
                </a:lnTo>
                <a:lnTo>
                  <a:pt x="4010" y="338"/>
                </a:lnTo>
                <a:lnTo>
                  <a:pt x="4027" y="331"/>
                </a:lnTo>
                <a:lnTo>
                  <a:pt x="4049" y="342"/>
                </a:lnTo>
                <a:lnTo>
                  <a:pt x="4055" y="355"/>
                </a:lnTo>
                <a:lnTo>
                  <a:pt x="4024" y="373"/>
                </a:lnTo>
                <a:lnTo>
                  <a:pt x="4050" y="370"/>
                </a:lnTo>
                <a:lnTo>
                  <a:pt x="4043" y="380"/>
                </a:lnTo>
                <a:lnTo>
                  <a:pt x="4062" y="375"/>
                </a:lnTo>
                <a:lnTo>
                  <a:pt x="4072" y="383"/>
                </a:lnTo>
                <a:lnTo>
                  <a:pt x="4057" y="404"/>
                </a:lnTo>
                <a:lnTo>
                  <a:pt x="4057" y="409"/>
                </a:lnTo>
                <a:lnTo>
                  <a:pt x="4077" y="407"/>
                </a:lnTo>
                <a:lnTo>
                  <a:pt x="4078" y="395"/>
                </a:lnTo>
                <a:lnTo>
                  <a:pt x="4130" y="398"/>
                </a:lnTo>
                <a:lnTo>
                  <a:pt x="4138" y="411"/>
                </a:lnTo>
                <a:lnTo>
                  <a:pt x="4135" y="417"/>
                </a:lnTo>
                <a:lnTo>
                  <a:pt x="4139" y="412"/>
                </a:lnTo>
                <a:lnTo>
                  <a:pt x="4146" y="420"/>
                </a:lnTo>
                <a:lnTo>
                  <a:pt x="4143" y="425"/>
                </a:lnTo>
                <a:lnTo>
                  <a:pt x="4148" y="431"/>
                </a:lnTo>
                <a:lnTo>
                  <a:pt x="4144" y="436"/>
                </a:lnTo>
                <a:lnTo>
                  <a:pt x="4154" y="431"/>
                </a:lnTo>
                <a:lnTo>
                  <a:pt x="4149" y="424"/>
                </a:lnTo>
                <a:lnTo>
                  <a:pt x="4153" y="424"/>
                </a:lnTo>
                <a:lnTo>
                  <a:pt x="4157" y="431"/>
                </a:lnTo>
                <a:lnTo>
                  <a:pt x="4158" y="447"/>
                </a:lnTo>
                <a:lnTo>
                  <a:pt x="4163" y="448"/>
                </a:lnTo>
                <a:lnTo>
                  <a:pt x="4158" y="465"/>
                </a:lnTo>
                <a:lnTo>
                  <a:pt x="4157" y="466"/>
                </a:lnTo>
                <a:lnTo>
                  <a:pt x="4157" y="465"/>
                </a:lnTo>
                <a:lnTo>
                  <a:pt x="4158" y="459"/>
                </a:lnTo>
                <a:lnTo>
                  <a:pt x="4141" y="448"/>
                </a:lnTo>
                <a:lnTo>
                  <a:pt x="4148" y="456"/>
                </a:lnTo>
                <a:lnTo>
                  <a:pt x="4148" y="465"/>
                </a:lnTo>
                <a:lnTo>
                  <a:pt x="4154" y="460"/>
                </a:lnTo>
                <a:lnTo>
                  <a:pt x="4157" y="468"/>
                </a:lnTo>
                <a:lnTo>
                  <a:pt x="4159" y="467"/>
                </a:lnTo>
                <a:lnTo>
                  <a:pt x="4158" y="480"/>
                </a:lnTo>
                <a:lnTo>
                  <a:pt x="4133" y="514"/>
                </a:lnTo>
                <a:lnTo>
                  <a:pt x="4124" y="516"/>
                </a:lnTo>
                <a:lnTo>
                  <a:pt x="4101" y="533"/>
                </a:lnTo>
                <a:lnTo>
                  <a:pt x="4107" y="533"/>
                </a:lnTo>
                <a:lnTo>
                  <a:pt x="4106" y="538"/>
                </a:lnTo>
                <a:lnTo>
                  <a:pt x="4082" y="566"/>
                </a:lnTo>
                <a:lnTo>
                  <a:pt x="4067" y="568"/>
                </a:lnTo>
                <a:lnTo>
                  <a:pt x="4062" y="582"/>
                </a:lnTo>
                <a:lnTo>
                  <a:pt x="4052" y="585"/>
                </a:lnTo>
                <a:lnTo>
                  <a:pt x="4048" y="598"/>
                </a:lnTo>
                <a:lnTo>
                  <a:pt x="4039" y="609"/>
                </a:lnTo>
                <a:lnTo>
                  <a:pt x="4055" y="601"/>
                </a:lnTo>
                <a:lnTo>
                  <a:pt x="4054" y="594"/>
                </a:lnTo>
                <a:lnTo>
                  <a:pt x="4056" y="589"/>
                </a:lnTo>
                <a:lnTo>
                  <a:pt x="4084" y="588"/>
                </a:lnTo>
                <a:lnTo>
                  <a:pt x="4099" y="578"/>
                </a:lnTo>
                <a:lnTo>
                  <a:pt x="4096" y="572"/>
                </a:lnTo>
                <a:lnTo>
                  <a:pt x="4105" y="576"/>
                </a:lnTo>
                <a:lnTo>
                  <a:pt x="4120" y="564"/>
                </a:lnTo>
                <a:lnTo>
                  <a:pt x="4103" y="566"/>
                </a:lnTo>
                <a:lnTo>
                  <a:pt x="4101" y="558"/>
                </a:lnTo>
                <a:lnTo>
                  <a:pt x="4108" y="548"/>
                </a:lnTo>
                <a:lnTo>
                  <a:pt x="4122" y="553"/>
                </a:lnTo>
                <a:lnTo>
                  <a:pt x="4125" y="551"/>
                </a:lnTo>
                <a:lnTo>
                  <a:pt x="4126" y="557"/>
                </a:lnTo>
                <a:lnTo>
                  <a:pt x="4139" y="564"/>
                </a:lnTo>
                <a:lnTo>
                  <a:pt x="4148" y="561"/>
                </a:lnTo>
                <a:lnTo>
                  <a:pt x="4149" y="551"/>
                </a:lnTo>
                <a:lnTo>
                  <a:pt x="4156" y="567"/>
                </a:lnTo>
                <a:lnTo>
                  <a:pt x="4152" y="576"/>
                </a:lnTo>
                <a:lnTo>
                  <a:pt x="4157" y="582"/>
                </a:lnTo>
                <a:lnTo>
                  <a:pt x="4157" y="593"/>
                </a:lnTo>
                <a:lnTo>
                  <a:pt x="4157" y="601"/>
                </a:lnTo>
                <a:lnTo>
                  <a:pt x="4152" y="606"/>
                </a:lnTo>
                <a:lnTo>
                  <a:pt x="4153" y="612"/>
                </a:lnTo>
                <a:lnTo>
                  <a:pt x="4165" y="618"/>
                </a:lnTo>
                <a:lnTo>
                  <a:pt x="4152" y="607"/>
                </a:lnTo>
                <a:lnTo>
                  <a:pt x="4158" y="600"/>
                </a:lnTo>
                <a:lnTo>
                  <a:pt x="4158" y="587"/>
                </a:lnTo>
                <a:lnTo>
                  <a:pt x="4165" y="582"/>
                </a:lnTo>
                <a:lnTo>
                  <a:pt x="4157" y="574"/>
                </a:lnTo>
                <a:lnTo>
                  <a:pt x="4185" y="564"/>
                </a:lnTo>
                <a:lnTo>
                  <a:pt x="4233" y="572"/>
                </a:lnTo>
                <a:lnTo>
                  <a:pt x="4235" y="576"/>
                </a:lnTo>
                <a:lnTo>
                  <a:pt x="4226" y="578"/>
                </a:lnTo>
                <a:lnTo>
                  <a:pt x="4226" y="587"/>
                </a:lnTo>
                <a:lnTo>
                  <a:pt x="4247" y="602"/>
                </a:lnTo>
                <a:lnTo>
                  <a:pt x="4275" y="600"/>
                </a:lnTo>
                <a:lnTo>
                  <a:pt x="4316" y="617"/>
                </a:lnTo>
                <a:lnTo>
                  <a:pt x="4335" y="633"/>
                </a:lnTo>
                <a:lnTo>
                  <a:pt x="4339" y="629"/>
                </a:lnTo>
                <a:lnTo>
                  <a:pt x="4350" y="652"/>
                </a:lnTo>
                <a:lnTo>
                  <a:pt x="4352" y="673"/>
                </a:lnTo>
                <a:lnTo>
                  <a:pt x="4351" y="657"/>
                </a:lnTo>
                <a:lnTo>
                  <a:pt x="4353" y="651"/>
                </a:lnTo>
                <a:lnTo>
                  <a:pt x="4348" y="643"/>
                </a:lnTo>
                <a:lnTo>
                  <a:pt x="4345" y="628"/>
                </a:lnTo>
                <a:lnTo>
                  <a:pt x="4347" y="627"/>
                </a:lnTo>
                <a:lnTo>
                  <a:pt x="4358" y="630"/>
                </a:lnTo>
                <a:lnTo>
                  <a:pt x="4373" y="656"/>
                </a:lnTo>
                <a:lnTo>
                  <a:pt x="4379" y="655"/>
                </a:lnTo>
                <a:lnTo>
                  <a:pt x="4378" y="646"/>
                </a:lnTo>
                <a:lnTo>
                  <a:pt x="4384" y="658"/>
                </a:lnTo>
                <a:lnTo>
                  <a:pt x="4374" y="663"/>
                </a:lnTo>
                <a:lnTo>
                  <a:pt x="4379" y="664"/>
                </a:lnTo>
                <a:lnTo>
                  <a:pt x="4387" y="685"/>
                </a:lnTo>
                <a:lnTo>
                  <a:pt x="4399" y="696"/>
                </a:lnTo>
                <a:lnTo>
                  <a:pt x="4402" y="692"/>
                </a:lnTo>
                <a:lnTo>
                  <a:pt x="4404" y="701"/>
                </a:lnTo>
                <a:lnTo>
                  <a:pt x="4407" y="702"/>
                </a:lnTo>
                <a:lnTo>
                  <a:pt x="4412" y="696"/>
                </a:lnTo>
                <a:lnTo>
                  <a:pt x="4417" y="681"/>
                </a:lnTo>
                <a:lnTo>
                  <a:pt x="4422" y="681"/>
                </a:lnTo>
                <a:lnTo>
                  <a:pt x="4418" y="679"/>
                </a:lnTo>
                <a:lnTo>
                  <a:pt x="4421" y="669"/>
                </a:lnTo>
                <a:lnTo>
                  <a:pt x="4429" y="648"/>
                </a:lnTo>
                <a:lnTo>
                  <a:pt x="4429" y="656"/>
                </a:lnTo>
                <a:lnTo>
                  <a:pt x="4443" y="672"/>
                </a:lnTo>
                <a:lnTo>
                  <a:pt x="4454" y="674"/>
                </a:lnTo>
                <a:lnTo>
                  <a:pt x="4475" y="662"/>
                </a:lnTo>
                <a:lnTo>
                  <a:pt x="4504" y="686"/>
                </a:lnTo>
                <a:lnTo>
                  <a:pt x="4501" y="681"/>
                </a:lnTo>
                <a:lnTo>
                  <a:pt x="4507" y="679"/>
                </a:lnTo>
                <a:lnTo>
                  <a:pt x="4502" y="673"/>
                </a:lnTo>
                <a:lnTo>
                  <a:pt x="4505" y="665"/>
                </a:lnTo>
                <a:lnTo>
                  <a:pt x="4514" y="662"/>
                </a:lnTo>
                <a:lnTo>
                  <a:pt x="4521" y="672"/>
                </a:lnTo>
                <a:lnTo>
                  <a:pt x="4532" y="669"/>
                </a:lnTo>
                <a:lnTo>
                  <a:pt x="4528" y="650"/>
                </a:lnTo>
                <a:lnTo>
                  <a:pt x="4523" y="648"/>
                </a:lnTo>
                <a:lnTo>
                  <a:pt x="4535" y="636"/>
                </a:lnTo>
                <a:lnTo>
                  <a:pt x="4523" y="640"/>
                </a:lnTo>
                <a:lnTo>
                  <a:pt x="4520" y="635"/>
                </a:lnTo>
                <a:lnTo>
                  <a:pt x="4525" y="623"/>
                </a:lnTo>
                <a:lnTo>
                  <a:pt x="4547" y="619"/>
                </a:lnTo>
                <a:lnTo>
                  <a:pt x="4542" y="604"/>
                </a:lnTo>
                <a:lnTo>
                  <a:pt x="4629" y="630"/>
                </a:lnTo>
                <a:lnTo>
                  <a:pt x="4603" y="625"/>
                </a:lnTo>
                <a:lnTo>
                  <a:pt x="4597" y="635"/>
                </a:lnTo>
                <a:lnTo>
                  <a:pt x="4591" y="633"/>
                </a:lnTo>
                <a:lnTo>
                  <a:pt x="4597" y="638"/>
                </a:lnTo>
                <a:lnTo>
                  <a:pt x="4612" y="633"/>
                </a:lnTo>
                <a:lnTo>
                  <a:pt x="4630" y="632"/>
                </a:lnTo>
                <a:lnTo>
                  <a:pt x="4617" y="652"/>
                </a:lnTo>
                <a:lnTo>
                  <a:pt x="4618" y="644"/>
                </a:lnTo>
                <a:lnTo>
                  <a:pt x="4622" y="640"/>
                </a:lnTo>
                <a:lnTo>
                  <a:pt x="4617" y="643"/>
                </a:lnTo>
                <a:lnTo>
                  <a:pt x="4612" y="635"/>
                </a:lnTo>
                <a:lnTo>
                  <a:pt x="4615" y="649"/>
                </a:lnTo>
                <a:lnTo>
                  <a:pt x="4603" y="647"/>
                </a:lnTo>
                <a:lnTo>
                  <a:pt x="4607" y="653"/>
                </a:lnTo>
                <a:lnTo>
                  <a:pt x="4602" y="659"/>
                </a:lnTo>
                <a:lnTo>
                  <a:pt x="4608" y="661"/>
                </a:lnTo>
                <a:lnTo>
                  <a:pt x="4619" y="655"/>
                </a:lnTo>
                <a:lnTo>
                  <a:pt x="4634" y="631"/>
                </a:lnTo>
                <a:lnTo>
                  <a:pt x="4653" y="632"/>
                </a:lnTo>
                <a:lnTo>
                  <a:pt x="4670" y="640"/>
                </a:lnTo>
                <a:lnTo>
                  <a:pt x="4675" y="648"/>
                </a:lnTo>
                <a:lnTo>
                  <a:pt x="4670" y="657"/>
                </a:lnTo>
                <a:lnTo>
                  <a:pt x="4665" y="650"/>
                </a:lnTo>
                <a:lnTo>
                  <a:pt x="4658" y="655"/>
                </a:lnTo>
                <a:lnTo>
                  <a:pt x="4661" y="657"/>
                </a:lnTo>
                <a:lnTo>
                  <a:pt x="4657" y="661"/>
                </a:lnTo>
                <a:lnTo>
                  <a:pt x="4673" y="661"/>
                </a:lnTo>
                <a:lnTo>
                  <a:pt x="4676" y="665"/>
                </a:lnTo>
                <a:lnTo>
                  <a:pt x="4672" y="670"/>
                </a:lnTo>
                <a:lnTo>
                  <a:pt x="4683" y="668"/>
                </a:lnTo>
                <a:lnTo>
                  <a:pt x="4675" y="681"/>
                </a:lnTo>
                <a:lnTo>
                  <a:pt x="4684" y="673"/>
                </a:lnTo>
                <a:lnTo>
                  <a:pt x="4683" y="678"/>
                </a:lnTo>
                <a:lnTo>
                  <a:pt x="4695" y="676"/>
                </a:lnTo>
                <a:lnTo>
                  <a:pt x="4705" y="689"/>
                </a:lnTo>
                <a:lnTo>
                  <a:pt x="4698" y="691"/>
                </a:lnTo>
                <a:lnTo>
                  <a:pt x="4706" y="696"/>
                </a:lnTo>
                <a:lnTo>
                  <a:pt x="4758" y="686"/>
                </a:lnTo>
                <a:lnTo>
                  <a:pt x="4802" y="696"/>
                </a:lnTo>
                <a:lnTo>
                  <a:pt x="4816" y="716"/>
                </a:lnTo>
                <a:lnTo>
                  <a:pt x="4817" y="723"/>
                </a:lnTo>
                <a:lnTo>
                  <a:pt x="4813" y="727"/>
                </a:lnTo>
                <a:lnTo>
                  <a:pt x="4814" y="730"/>
                </a:lnTo>
                <a:lnTo>
                  <a:pt x="4812" y="736"/>
                </a:lnTo>
                <a:lnTo>
                  <a:pt x="4830" y="750"/>
                </a:lnTo>
                <a:lnTo>
                  <a:pt x="4830" y="769"/>
                </a:lnTo>
                <a:lnTo>
                  <a:pt x="4836" y="774"/>
                </a:lnTo>
                <a:lnTo>
                  <a:pt x="4832" y="787"/>
                </a:lnTo>
                <a:lnTo>
                  <a:pt x="4831" y="790"/>
                </a:lnTo>
                <a:lnTo>
                  <a:pt x="4830" y="790"/>
                </a:lnTo>
                <a:lnTo>
                  <a:pt x="4827" y="790"/>
                </a:lnTo>
                <a:lnTo>
                  <a:pt x="4829" y="792"/>
                </a:lnTo>
                <a:lnTo>
                  <a:pt x="4831" y="791"/>
                </a:lnTo>
                <a:lnTo>
                  <a:pt x="4838" y="776"/>
                </a:lnTo>
                <a:lnTo>
                  <a:pt x="4836" y="758"/>
                </a:lnTo>
                <a:lnTo>
                  <a:pt x="4851" y="746"/>
                </a:lnTo>
                <a:lnTo>
                  <a:pt x="4873" y="742"/>
                </a:lnTo>
                <a:lnTo>
                  <a:pt x="4880" y="749"/>
                </a:lnTo>
                <a:lnTo>
                  <a:pt x="4913" y="753"/>
                </a:lnTo>
                <a:lnTo>
                  <a:pt x="4926" y="742"/>
                </a:lnTo>
                <a:lnTo>
                  <a:pt x="4933" y="751"/>
                </a:lnTo>
                <a:lnTo>
                  <a:pt x="4933" y="764"/>
                </a:lnTo>
                <a:lnTo>
                  <a:pt x="4948" y="770"/>
                </a:lnTo>
                <a:lnTo>
                  <a:pt x="4952" y="782"/>
                </a:lnTo>
                <a:lnTo>
                  <a:pt x="4966" y="783"/>
                </a:lnTo>
                <a:lnTo>
                  <a:pt x="4964" y="779"/>
                </a:lnTo>
                <a:lnTo>
                  <a:pt x="4967" y="781"/>
                </a:lnTo>
                <a:lnTo>
                  <a:pt x="4972" y="772"/>
                </a:lnTo>
                <a:lnTo>
                  <a:pt x="4970" y="761"/>
                </a:lnTo>
                <a:lnTo>
                  <a:pt x="4965" y="749"/>
                </a:lnTo>
                <a:lnTo>
                  <a:pt x="4959" y="749"/>
                </a:lnTo>
                <a:lnTo>
                  <a:pt x="4965" y="742"/>
                </a:lnTo>
                <a:lnTo>
                  <a:pt x="4965" y="730"/>
                </a:lnTo>
                <a:lnTo>
                  <a:pt x="4963" y="728"/>
                </a:lnTo>
                <a:lnTo>
                  <a:pt x="4965" y="727"/>
                </a:lnTo>
                <a:lnTo>
                  <a:pt x="4995" y="734"/>
                </a:lnTo>
                <a:lnTo>
                  <a:pt x="5003" y="742"/>
                </a:lnTo>
                <a:lnTo>
                  <a:pt x="5006" y="739"/>
                </a:lnTo>
                <a:lnTo>
                  <a:pt x="5003" y="736"/>
                </a:lnTo>
                <a:lnTo>
                  <a:pt x="5006" y="735"/>
                </a:lnTo>
                <a:lnTo>
                  <a:pt x="5044" y="737"/>
                </a:lnTo>
                <a:lnTo>
                  <a:pt x="5053" y="746"/>
                </a:lnTo>
                <a:lnTo>
                  <a:pt x="5082" y="757"/>
                </a:lnTo>
                <a:lnTo>
                  <a:pt x="5086" y="760"/>
                </a:lnTo>
                <a:lnTo>
                  <a:pt x="5081" y="762"/>
                </a:lnTo>
                <a:lnTo>
                  <a:pt x="5089" y="763"/>
                </a:lnTo>
                <a:lnTo>
                  <a:pt x="5099" y="774"/>
                </a:lnTo>
                <a:lnTo>
                  <a:pt x="5099" y="811"/>
                </a:lnTo>
                <a:lnTo>
                  <a:pt x="5099" y="848"/>
                </a:lnTo>
                <a:lnTo>
                  <a:pt x="5099" y="882"/>
                </a:lnTo>
                <a:lnTo>
                  <a:pt x="5099" y="916"/>
                </a:lnTo>
                <a:close/>
                <a:moveTo>
                  <a:pt x="3264" y="75"/>
                </a:moveTo>
                <a:lnTo>
                  <a:pt x="3265" y="64"/>
                </a:lnTo>
                <a:lnTo>
                  <a:pt x="3271" y="69"/>
                </a:lnTo>
                <a:lnTo>
                  <a:pt x="3264" y="75"/>
                </a:lnTo>
                <a:close/>
                <a:moveTo>
                  <a:pt x="3672" y="82"/>
                </a:moveTo>
                <a:lnTo>
                  <a:pt x="3689" y="85"/>
                </a:lnTo>
                <a:lnTo>
                  <a:pt x="3671" y="95"/>
                </a:lnTo>
                <a:lnTo>
                  <a:pt x="3668" y="91"/>
                </a:lnTo>
                <a:lnTo>
                  <a:pt x="3672" y="82"/>
                </a:lnTo>
                <a:close/>
                <a:moveTo>
                  <a:pt x="3211" y="142"/>
                </a:moveTo>
                <a:lnTo>
                  <a:pt x="3232" y="136"/>
                </a:lnTo>
                <a:lnTo>
                  <a:pt x="3224" y="131"/>
                </a:lnTo>
                <a:lnTo>
                  <a:pt x="3231" y="125"/>
                </a:lnTo>
                <a:lnTo>
                  <a:pt x="3221" y="127"/>
                </a:lnTo>
                <a:lnTo>
                  <a:pt x="3227" y="120"/>
                </a:lnTo>
                <a:lnTo>
                  <a:pt x="3246" y="121"/>
                </a:lnTo>
                <a:lnTo>
                  <a:pt x="3253" y="104"/>
                </a:lnTo>
                <a:lnTo>
                  <a:pt x="3243" y="102"/>
                </a:lnTo>
                <a:lnTo>
                  <a:pt x="3255" y="88"/>
                </a:lnTo>
                <a:lnTo>
                  <a:pt x="3270" y="86"/>
                </a:lnTo>
                <a:lnTo>
                  <a:pt x="3272" y="93"/>
                </a:lnTo>
                <a:lnTo>
                  <a:pt x="3263" y="104"/>
                </a:lnTo>
                <a:lnTo>
                  <a:pt x="3282" y="104"/>
                </a:lnTo>
                <a:lnTo>
                  <a:pt x="3254" y="124"/>
                </a:lnTo>
                <a:lnTo>
                  <a:pt x="3255" y="131"/>
                </a:lnTo>
                <a:lnTo>
                  <a:pt x="3252" y="134"/>
                </a:lnTo>
                <a:lnTo>
                  <a:pt x="3241" y="132"/>
                </a:lnTo>
                <a:lnTo>
                  <a:pt x="3239" y="140"/>
                </a:lnTo>
                <a:lnTo>
                  <a:pt x="3245" y="149"/>
                </a:lnTo>
                <a:lnTo>
                  <a:pt x="3235" y="157"/>
                </a:lnTo>
                <a:lnTo>
                  <a:pt x="3224" y="158"/>
                </a:lnTo>
                <a:lnTo>
                  <a:pt x="3231" y="148"/>
                </a:lnTo>
                <a:lnTo>
                  <a:pt x="3228" y="144"/>
                </a:lnTo>
                <a:lnTo>
                  <a:pt x="3211" y="142"/>
                </a:lnTo>
                <a:close/>
                <a:moveTo>
                  <a:pt x="3202" y="128"/>
                </a:moveTo>
                <a:lnTo>
                  <a:pt x="3202" y="116"/>
                </a:lnTo>
                <a:lnTo>
                  <a:pt x="3185" y="112"/>
                </a:lnTo>
                <a:lnTo>
                  <a:pt x="3218" y="93"/>
                </a:lnTo>
                <a:lnTo>
                  <a:pt x="3233" y="94"/>
                </a:lnTo>
                <a:lnTo>
                  <a:pt x="3240" y="109"/>
                </a:lnTo>
                <a:lnTo>
                  <a:pt x="3226" y="99"/>
                </a:lnTo>
                <a:lnTo>
                  <a:pt x="3220" y="108"/>
                </a:lnTo>
                <a:lnTo>
                  <a:pt x="3221" y="114"/>
                </a:lnTo>
                <a:lnTo>
                  <a:pt x="3202" y="128"/>
                </a:lnTo>
                <a:close/>
                <a:moveTo>
                  <a:pt x="3256" y="159"/>
                </a:moveTo>
                <a:lnTo>
                  <a:pt x="3252" y="150"/>
                </a:lnTo>
                <a:lnTo>
                  <a:pt x="3262" y="150"/>
                </a:lnTo>
                <a:lnTo>
                  <a:pt x="3256" y="159"/>
                </a:lnTo>
                <a:close/>
                <a:moveTo>
                  <a:pt x="3259" y="166"/>
                </a:moveTo>
                <a:lnTo>
                  <a:pt x="3272" y="156"/>
                </a:lnTo>
                <a:lnTo>
                  <a:pt x="3279" y="170"/>
                </a:lnTo>
                <a:lnTo>
                  <a:pt x="3259" y="166"/>
                </a:lnTo>
                <a:close/>
                <a:moveTo>
                  <a:pt x="4040" y="280"/>
                </a:moveTo>
                <a:lnTo>
                  <a:pt x="4005" y="302"/>
                </a:lnTo>
                <a:lnTo>
                  <a:pt x="3957" y="311"/>
                </a:lnTo>
                <a:lnTo>
                  <a:pt x="3966" y="290"/>
                </a:lnTo>
                <a:lnTo>
                  <a:pt x="3971" y="261"/>
                </a:lnTo>
                <a:lnTo>
                  <a:pt x="3982" y="260"/>
                </a:lnTo>
                <a:lnTo>
                  <a:pt x="3977" y="252"/>
                </a:lnTo>
                <a:lnTo>
                  <a:pt x="3979" y="244"/>
                </a:lnTo>
                <a:lnTo>
                  <a:pt x="3989" y="244"/>
                </a:lnTo>
                <a:lnTo>
                  <a:pt x="3980" y="237"/>
                </a:lnTo>
                <a:lnTo>
                  <a:pt x="3983" y="227"/>
                </a:lnTo>
                <a:lnTo>
                  <a:pt x="3991" y="214"/>
                </a:lnTo>
                <a:lnTo>
                  <a:pt x="3998" y="224"/>
                </a:lnTo>
                <a:lnTo>
                  <a:pt x="3996" y="215"/>
                </a:lnTo>
                <a:lnTo>
                  <a:pt x="3998" y="210"/>
                </a:lnTo>
                <a:lnTo>
                  <a:pt x="4010" y="219"/>
                </a:lnTo>
                <a:lnTo>
                  <a:pt x="4006" y="225"/>
                </a:lnTo>
                <a:lnTo>
                  <a:pt x="4000" y="254"/>
                </a:lnTo>
                <a:lnTo>
                  <a:pt x="4007" y="238"/>
                </a:lnTo>
                <a:lnTo>
                  <a:pt x="4022" y="232"/>
                </a:lnTo>
                <a:lnTo>
                  <a:pt x="4031" y="258"/>
                </a:lnTo>
                <a:lnTo>
                  <a:pt x="4039" y="256"/>
                </a:lnTo>
                <a:lnTo>
                  <a:pt x="4043" y="273"/>
                </a:lnTo>
                <a:lnTo>
                  <a:pt x="4040" y="280"/>
                </a:lnTo>
                <a:close/>
                <a:moveTo>
                  <a:pt x="4054" y="300"/>
                </a:moveTo>
                <a:lnTo>
                  <a:pt x="4051" y="295"/>
                </a:lnTo>
                <a:lnTo>
                  <a:pt x="4062" y="292"/>
                </a:lnTo>
                <a:lnTo>
                  <a:pt x="4054" y="300"/>
                </a:lnTo>
                <a:close/>
                <a:moveTo>
                  <a:pt x="4071" y="310"/>
                </a:moveTo>
                <a:lnTo>
                  <a:pt x="4058" y="302"/>
                </a:lnTo>
                <a:lnTo>
                  <a:pt x="4073" y="301"/>
                </a:lnTo>
                <a:lnTo>
                  <a:pt x="4075" y="305"/>
                </a:lnTo>
                <a:lnTo>
                  <a:pt x="4071" y="310"/>
                </a:lnTo>
                <a:close/>
                <a:moveTo>
                  <a:pt x="4070" y="364"/>
                </a:moveTo>
                <a:lnTo>
                  <a:pt x="4068" y="363"/>
                </a:lnTo>
                <a:lnTo>
                  <a:pt x="4071" y="356"/>
                </a:lnTo>
                <a:lnTo>
                  <a:pt x="4075" y="362"/>
                </a:lnTo>
                <a:lnTo>
                  <a:pt x="4070" y="364"/>
                </a:lnTo>
                <a:close/>
                <a:moveTo>
                  <a:pt x="3812" y="368"/>
                </a:moveTo>
                <a:lnTo>
                  <a:pt x="3814" y="360"/>
                </a:lnTo>
                <a:lnTo>
                  <a:pt x="3820" y="360"/>
                </a:lnTo>
                <a:lnTo>
                  <a:pt x="3812" y="368"/>
                </a:lnTo>
                <a:close/>
                <a:moveTo>
                  <a:pt x="4602" y="470"/>
                </a:moveTo>
                <a:lnTo>
                  <a:pt x="4599" y="477"/>
                </a:lnTo>
                <a:lnTo>
                  <a:pt x="4603" y="481"/>
                </a:lnTo>
                <a:lnTo>
                  <a:pt x="4594" y="494"/>
                </a:lnTo>
                <a:lnTo>
                  <a:pt x="4580" y="492"/>
                </a:lnTo>
                <a:lnTo>
                  <a:pt x="4568" y="476"/>
                </a:lnTo>
                <a:lnTo>
                  <a:pt x="4575" y="457"/>
                </a:lnTo>
                <a:lnTo>
                  <a:pt x="4567" y="456"/>
                </a:lnTo>
                <a:lnTo>
                  <a:pt x="4563" y="463"/>
                </a:lnTo>
                <a:lnTo>
                  <a:pt x="4564" y="477"/>
                </a:lnTo>
                <a:lnTo>
                  <a:pt x="4570" y="491"/>
                </a:lnTo>
                <a:lnTo>
                  <a:pt x="4585" y="499"/>
                </a:lnTo>
                <a:lnTo>
                  <a:pt x="4567" y="506"/>
                </a:lnTo>
                <a:lnTo>
                  <a:pt x="4561" y="499"/>
                </a:lnTo>
                <a:lnTo>
                  <a:pt x="4566" y="500"/>
                </a:lnTo>
                <a:lnTo>
                  <a:pt x="4563" y="495"/>
                </a:lnTo>
                <a:lnTo>
                  <a:pt x="4533" y="505"/>
                </a:lnTo>
                <a:lnTo>
                  <a:pt x="4528" y="497"/>
                </a:lnTo>
                <a:lnTo>
                  <a:pt x="4525" y="500"/>
                </a:lnTo>
                <a:lnTo>
                  <a:pt x="4525" y="508"/>
                </a:lnTo>
                <a:lnTo>
                  <a:pt x="4520" y="515"/>
                </a:lnTo>
                <a:lnTo>
                  <a:pt x="4505" y="506"/>
                </a:lnTo>
                <a:lnTo>
                  <a:pt x="4488" y="476"/>
                </a:lnTo>
                <a:lnTo>
                  <a:pt x="4496" y="476"/>
                </a:lnTo>
                <a:lnTo>
                  <a:pt x="4492" y="473"/>
                </a:lnTo>
                <a:lnTo>
                  <a:pt x="4494" y="463"/>
                </a:lnTo>
                <a:lnTo>
                  <a:pt x="4490" y="462"/>
                </a:lnTo>
                <a:lnTo>
                  <a:pt x="4493" y="451"/>
                </a:lnTo>
                <a:lnTo>
                  <a:pt x="4501" y="454"/>
                </a:lnTo>
                <a:lnTo>
                  <a:pt x="4497" y="442"/>
                </a:lnTo>
                <a:lnTo>
                  <a:pt x="4516" y="426"/>
                </a:lnTo>
                <a:lnTo>
                  <a:pt x="4540" y="451"/>
                </a:lnTo>
                <a:lnTo>
                  <a:pt x="4539" y="460"/>
                </a:lnTo>
                <a:lnTo>
                  <a:pt x="4547" y="460"/>
                </a:lnTo>
                <a:lnTo>
                  <a:pt x="4545" y="454"/>
                </a:lnTo>
                <a:lnTo>
                  <a:pt x="4546" y="438"/>
                </a:lnTo>
                <a:lnTo>
                  <a:pt x="4555" y="438"/>
                </a:lnTo>
                <a:lnTo>
                  <a:pt x="4552" y="428"/>
                </a:lnTo>
                <a:lnTo>
                  <a:pt x="4569" y="447"/>
                </a:lnTo>
                <a:lnTo>
                  <a:pt x="4584" y="447"/>
                </a:lnTo>
                <a:lnTo>
                  <a:pt x="4606" y="462"/>
                </a:lnTo>
                <a:lnTo>
                  <a:pt x="4609" y="467"/>
                </a:lnTo>
                <a:lnTo>
                  <a:pt x="4602" y="470"/>
                </a:lnTo>
                <a:close/>
                <a:moveTo>
                  <a:pt x="4468" y="475"/>
                </a:moveTo>
                <a:lnTo>
                  <a:pt x="4472" y="448"/>
                </a:lnTo>
                <a:lnTo>
                  <a:pt x="4478" y="461"/>
                </a:lnTo>
                <a:lnTo>
                  <a:pt x="4475" y="474"/>
                </a:lnTo>
                <a:lnTo>
                  <a:pt x="4468" y="475"/>
                </a:lnTo>
                <a:close/>
                <a:moveTo>
                  <a:pt x="4624" y="463"/>
                </a:moveTo>
                <a:lnTo>
                  <a:pt x="4631" y="477"/>
                </a:lnTo>
                <a:lnTo>
                  <a:pt x="4652" y="473"/>
                </a:lnTo>
                <a:lnTo>
                  <a:pt x="4654" y="475"/>
                </a:lnTo>
                <a:lnTo>
                  <a:pt x="4652" y="480"/>
                </a:lnTo>
                <a:lnTo>
                  <a:pt x="4654" y="484"/>
                </a:lnTo>
                <a:lnTo>
                  <a:pt x="4688" y="488"/>
                </a:lnTo>
                <a:lnTo>
                  <a:pt x="4683" y="502"/>
                </a:lnTo>
                <a:lnTo>
                  <a:pt x="4670" y="508"/>
                </a:lnTo>
                <a:lnTo>
                  <a:pt x="4649" y="507"/>
                </a:lnTo>
                <a:lnTo>
                  <a:pt x="4619" y="483"/>
                </a:lnTo>
                <a:lnTo>
                  <a:pt x="4624" y="463"/>
                </a:lnTo>
                <a:close/>
                <a:moveTo>
                  <a:pt x="4539" y="554"/>
                </a:moveTo>
                <a:lnTo>
                  <a:pt x="4534" y="547"/>
                </a:lnTo>
                <a:lnTo>
                  <a:pt x="4534" y="538"/>
                </a:lnTo>
                <a:lnTo>
                  <a:pt x="4543" y="534"/>
                </a:lnTo>
                <a:lnTo>
                  <a:pt x="4548" y="540"/>
                </a:lnTo>
                <a:lnTo>
                  <a:pt x="4547" y="549"/>
                </a:lnTo>
                <a:lnTo>
                  <a:pt x="4539" y="554"/>
                </a:lnTo>
                <a:close/>
                <a:moveTo>
                  <a:pt x="4468" y="536"/>
                </a:moveTo>
                <a:lnTo>
                  <a:pt x="4480" y="552"/>
                </a:lnTo>
                <a:lnTo>
                  <a:pt x="4477" y="554"/>
                </a:lnTo>
                <a:lnTo>
                  <a:pt x="4468" y="536"/>
                </a:lnTo>
                <a:close/>
                <a:moveTo>
                  <a:pt x="3539" y="596"/>
                </a:moveTo>
                <a:lnTo>
                  <a:pt x="3542" y="587"/>
                </a:lnTo>
                <a:lnTo>
                  <a:pt x="3540" y="579"/>
                </a:lnTo>
                <a:lnTo>
                  <a:pt x="3548" y="574"/>
                </a:lnTo>
                <a:lnTo>
                  <a:pt x="3559" y="576"/>
                </a:lnTo>
                <a:lnTo>
                  <a:pt x="3555" y="585"/>
                </a:lnTo>
                <a:lnTo>
                  <a:pt x="3562" y="582"/>
                </a:lnTo>
                <a:lnTo>
                  <a:pt x="3565" y="589"/>
                </a:lnTo>
                <a:lnTo>
                  <a:pt x="3539" y="596"/>
                </a:lnTo>
                <a:close/>
                <a:moveTo>
                  <a:pt x="4249" y="597"/>
                </a:moveTo>
                <a:lnTo>
                  <a:pt x="4244" y="593"/>
                </a:lnTo>
                <a:lnTo>
                  <a:pt x="4251" y="591"/>
                </a:lnTo>
                <a:lnTo>
                  <a:pt x="4252" y="597"/>
                </a:lnTo>
                <a:lnTo>
                  <a:pt x="4249" y="597"/>
                </a:lnTo>
                <a:close/>
                <a:moveTo>
                  <a:pt x="3664" y="604"/>
                </a:moveTo>
                <a:lnTo>
                  <a:pt x="3672" y="594"/>
                </a:lnTo>
                <a:lnTo>
                  <a:pt x="3677" y="611"/>
                </a:lnTo>
                <a:lnTo>
                  <a:pt x="3667" y="610"/>
                </a:lnTo>
                <a:lnTo>
                  <a:pt x="3663" y="608"/>
                </a:lnTo>
                <a:lnTo>
                  <a:pt x="3664" y="604"/>
                </a:lnTo>
                <a:close/>
                <a:moveTo>
                  <a:pt x="3398" y="746"/>
                </a:moveTo>
                <a:lnTo>
                  <a:pt x="3391" y="738"/>
                </a:lnTo>
                <a:lnTo>
                  <a:pt x="3385" y="739"/>
                </a:lnTo>
                <a:lnTo>
                  <a:pt x="3377" y="722"/>
                </a:lnTo>
                <a:lnTo>
                  <a:pt x="3383" y="724"/>
                </a:lnTo>
                <a:lnTo>
                  <a:pt x="3380" y="719"/>
                </a:lnTo>
                <a:lnTo>
                  <a:pt x="3385" y="713"/>
                </a:lnTo>
                <a:lnTo>
                  <a:pt x="3405" y="735"/>
                </a:lnTo>
                <a:lnTo>
                  <a:pt x="3407" y="741"/>
                </a:lnTo>
                <a:lnTo>
                  <a:pt x="3398" y="746"/>
                </a:lnTo>
                <a:close/>
                <a:moveTo>
                  <a:pt x="3233" y="770"/>
                </a:moveTo>
                <a:lnTo>
                  <a:pt x="3235" y="759"/>
                </a:lnTo>
                <a:lnTo>
                  <a:pt x="3244" y="753"/>
                </a:lnTo>
                <a:lnTo>
                  <a:pt x="3262" y="768"/>
                </a:lnTo>
                <a:lnTo>
                  <a:pt x="3240" y="784"/>
                </a:lnTo>
                <a:lnTo>
                  <a:pt x="3233" y="777"/>
                </a:lnTo>
                <a:lnTo>
                  <a:pt x="3233" y="770"/>
                </a:lnTo>
                <a:close/>
                <a:moveTo>
                  <a:pt x="3539" y="867"/>
                </a:moveTo>
                <a:lnTo>
                  <a:pt x="3529" y="856"/>
                </a:lnTo>
                <a:lnTo>
                  <a:pt x="3542" y="860"/>
                </a:lnTo>
                <a:lnTo>
                  <a:pt x="3543" y="866"/>
                </a:lnTo>
                <a:lnTo>
                  <a:pt x="3539" y="867"/>
                </a:lnTo>
                <a:close/>
                <a:moveTo>
                  <a:pt x="104" y="927"/>
                </a:moveTo>
                <a:lnTo>
                  <a:pt x="107" y="923"/>
                </a:lnTo>
                <a:lnTo>
                  <a:pt x="111" y="926"/>
                </a:lnTo>
                <a:lnTo>
                  <a:pt x="104" y="927"/>
                </a:lnTo>
                <a:close/>
                <a:moveTo>
                  <a:pt x="4863" y="1112"/>
                </a:moveTo>
                <a:lnTo>
                  <a:pt x="4868" y="1107"/>
                </a:lnTo>
                <a:lnTo>
                  <a:pt x="4870" y="1100"/>
                </a:lnTo>
                <a:lnTo>
                  <a:pt x="4868" y="1099"/>
                </a:lnTo>
                <a:lnTo>
                  <a:pt x="4880" y="1093"/>
                </a:lnTo>
                <a:lnTo>
                  <a:pt x="4883" y="1099"/>
                </a:lnTo>
                <a:lnTo>
                  <a:pt x="4881" y="1103"/>
                </a:lnTo>
                <a:lnTo>
                  <a:pt x="4865" y="1114"/>
                </a:lnTo>
                <a:lnTo>
                  <a:pt x="4863" y="1112"/>
                </a:lnTo>
                <a:close/>
                <a:moveTo>
                  <a:pt x="4904" y="1196"/>
                </a:moveTo>
                <a:lnTo>
                  <a:pt x="4910" y="1212"/>
                </a:lnTo>
                <a:lnTo>
                  <a:pt x="4899" y="1197"/>
                </a:lnTo>
                <a:lnTo>
                  <a:pt x="4904" y="1196"/>
                </a:lnTo>
                <a:close/>
                <a:moveTo>
                  <a:pt x="4493" y="1210"/>
                </a:moveTo>
                <a:lnTo>
                  <a:pt x="4498" y="1199"/>
                </a:lnTo>
                <a:lnTo>
                  <a:pt x="4507" y="1203"/>
                </a:lnTo>
                <a:lnTo>
                  <a:pt x="4500" y="1213"/>
                </a:lnTo>
                <a:lnTo>
                  <a:pt x="4497" y="1207"/>
                </a:lnTo>
                <a:lnTo>
                  <a:pt x="4493" y="1210"/>
                </a:lnTo>
                <a:close/>
                <a:moveTo>
                  <a:pt x="4485" y="1206"/>
                </a:moveTo>
                <a:lnTo>
                  <a:pt x="4493" y="1201"/>
                </a:lnTo>
                <a:lnTo>
                  <a:pt x="4491" y="1205"/>
                </a:lnTo>
                <a:lnTo>
                  <a:pt x="4485" y="1206"/>
                </a:lnTo>
                <a:close/>
                <a:moveTo>
                  <a:pt x="4559" y="1248"/>
                </a:moveTo>
                <a:lnTo>
                  <a:pt x="4558" y="1243"/>
                </a:lnTo>
                <a:lnTo>
                  <a:pt x="4564" y="1239"/>
                </a:lnTo>
                <a:lnTo>
                  <a:pt x="4565" y="1243"/>
                </a:lnTo>
                <a:lnTo>
                  <a:pt x="4567" y="1243"/>
                </a:lnTo>
                <a:lnTo>
                  <a:pt x="4570" y="1239"/>
                </a:lnTo>
                <a:lnTo>
                  <a:pt x="4568" y="1236"/>
                </a:lnTo>
                <a:lnTo>
                  <a:pt x="4572" y="1235"/>
                </a:lnTo>
                <a:lnTo>
                  <a:pt x="4571" y="1232"/>
                </a:lnTo>
                <a:lnTo>
                  <a:pt x="4570" y="1235"/>
                </a:lnTo>
                <a:lnTo>
                  <a:pt x="4571" y="1230"/>
                </a:lnTo>
                <a:lnTo>
                  <a:pt x="4566" y="1222"/>
                </a:lnTo>
                <a:lnTo>
                  <a:pt x="4569" y="1222"/>
                </a:lnTo>
                <a:lnTo>
                  <a:pt x="4571" y="1218"/>
                </a:lnTo>
                <a:lnTo>
                  <a:pt x="4575" y="1225"/>
                </a:lnTo>
                <a:lnTo>
                  <a:pt x="4573" y="1233"/>
                </a:lnTo>
                <a:lnTo>
                  <a:pt x="4578" y="1244"/>
                </a:lnTo>
                <a:lnTo>
                  <a:pt x="4580" y="1256"/>
                </a:lnTo>
                <a:lnTo>
                  <a:pt x="4580" y="1264"/>
                </a:lnTo>
                <a:lnTo>
                  <a:pt x="4578" y="1267"/>
                </a:lnTo>
                <a:lnTo>
                  <a:pt x="4578" y="1261"/>
                </a:lnTo>
                <a:lnTo>
                  <a:pt x="4577" y="1266"/>
                </a:lnTo>
                <a:lnTo>
                  <a:pt x="4577" y="1276"/>
                </a:lnTo>
                <a:lnTo>
                  <a:pt x="4580" y="1281"/>
                </a:lnTo>
                <a:lnTo>
                  <a:pt x="4578" y="1286"/>
                </a:lnTo>
                <a:lnTo>
                  <a:pt x="4580" y="1283"/>
                </a:lnTo>
                <a:lnTo>
                  <a:pt x="4581" y="1287"/>
                </a:lnTo>
                <a:lnTo>
                  <a:pt x="4580" y="1290"/>
                </a:lnTo>
                <a:lnTo>
                  <a:pt x="4582" y="1292"/>
                </a:lnTo>
                <a:lnTo>
                  <a:pt x="4586" y="1313"/>
                </a:lnTo>
                <a:lnTo>
                  <a:pt x="4600" y="1349"/>
                </a:lnTo>
                <a:lnTo>
                  <a:pt x="4589" y="1336"/>
                </a:lnTo>
                <a:lnTo>
                  <a:pt x="4579" y="1333"/>
                </a:lnTo>
                <a:lnTo>
                  <a:pt x="4584" y="1335"/>
                </a:lnTo>
                <a:lnTo>
                  <a:pt x="4575" y="1340"/>
                </a:lnTo>
                <a:lnTo>
                  <a:pt x="4569" y="1367"/>
                </a:lnTo>
                <a:lnTo>
                  <a:pt x="4575" y="1379"/>
                </a:lnTo>
                <a:lnTo>
                  <a:pt x="4577" y="1390"/>
                </a:lnTo>
                <a:lnTo>
                  <a:pt x="4582" y="1388"/>
                </a:lnTo>
                <a:lnTo>
                  <a:pt x="4584" y="1397"/>
                </a:lnTo>
                <a:lnTo>
                  <a:pt x="4581" y="1404"/>
                </a:lnTo>
                <a:lnTo>
                  <a:pt x="4581" y="1393"/>
                </a:lnTo>
                <a:lnTo>
                  <a:pt x="4572" y="1392"/>
                </a:lnTo>
                <a:lnTo>
                  <a:pt x="4571" y="1389"/>
                </a:lnTo>
                <a:lnTo>
                  <a:pt x="4567" y="1393"/>
                </a:lnTo>
                <a:lnTo>
                  <a:pt x="4562" y="1407"/>
                </a:lnTo>
                <a:lnTo>
                  <a:pt x="4558" y="1396"/>
                </a:lnTo>
                <a:lnTo>
                  <a:pt x="4562" y="1382"/>
                </a:lnTo>
                <a:lnTo>
                  <a:pt x="4561" y="1371"/>
                </a:lnTo>
                <a:lnTo>
                  <a:pt x="4563" y="1364"/>
                </a:lnTo>
                <a:lnTo>
                  <a:pt x="4559" y="1347"/>
                </a:lnTo>
                <a:lnTo>
                  <a:pt x="4563" y="1330"/>
                </a:lnTo>
                <a:lnTo>
                  <a:pt x="4562" y="1308"/>
                </a:lnTo>
                <a:lnTo>
                  <a:pt x="4565" y="1295"/>
                </a:lnTo>
                <a:lnTo>
                  <a:pt x="4556" y="1277"/>
                </a:lnTo>
                <a:lnTo>
                  <a:pt x="4556" y="1268"/>
                </a:lnTo>
                <a:lnTo>
                  <a:pt x="4560" y="1252"/>
                </a:lnTo>
                <a:lnTo>
                  <a:pt x="4559" y="1248"/>
                </a:lnTo>
                <a:close/>
                <a:moveTo>
                  <a:pt x="4765" y="1306"/>
                </a:moveTo>
                <a:lnTo>
                  <a:pt x="4762" y="1303"/>
                </a:lnTo>
                <a:lnTo>
                  <a:pt x="4766" y="1301"/>
                </a:lnTo>
                <a:lnTo>
                  <a:pt x="4765" y="1306"/>
                </a:lnTo>
                <a:close/>
                <a:moveTo>
                  <a:pt x="3894" y="153"/>
                </a:moveTo>
                <a:lnTo>
                  <a:pt x="3876" y="165"/>
                </a:lnTo>
                <a:lnTo>
                  <a:pt x="3854" y="150"/>
                </a:lnTo>
                <a:lnTo>
                  <a:pt x="3865" y="150"/>
                </a:lnTo>
                <a:lnTo>
                  <a:pt x="3854" y="140"/>
                </a:lnTo>
                <a:lnTo>
                  <a:pt x="3870" y="139"/>
                </a:lnTo>
                <a:lnTo>
                  <a:pt x="3845" y="139"/>
                </a:lnTo>
                <a:lnTo>
                  <a:pt x="3861" y="132"/>
                </a:lnTo>
                <a:lnTo>
                  <a:pt x="3851" y="126"/>
                </a:lnTo>
                <a:lnTo>
                  <a:pt x="3864" y="121"/>
                </a:lnTo>
                <a:lnTo>
                  <a:pt x="3872" y="95"/>
                </a:lnTo>
                <a:lnTo>
                  <a:pt x="3860" y="99"/>
                </a:lnTo>
                <a:lnTo>
                  <a:pt x="3868" y="79"/>
                </a:lnTo>
                <a:lnTo>
                  <a:pt x="3905" y="52"/>
                </a:lnTo>
                <a:lnTo>
                  <a:pt x="3937" y="104"/>
                </a:lnTo>
                <a:lnTo>
                  <a:pt x="3925" y="108"/>
                </a:lnTo>
                <a:lnTo>
                  <a:pt x="3923" y="120"/>
                </a:lnTo>
                <a:lnTo>
                  <a:pt x="3929" y="138"/>
                </a:lnTo>
                <a:lnTo>
                  <a:pt x="3920" y="146"/>
                </a:lnTo>
                <a:lnTo>
                  <a:pt x="3894" y="153"/>
                </a:lnTo>
                <a:close/>
                <a:moveTo>
                  <a:pt x="3839" y="73"/>
                </a:moveTo>
                <a:lnTo>
                  <a:pt x="3823" y="63"/>
                </a:lnTo>
                <a:lnTo>
                  <a:pt x="3843" y="59"/>
                </a:lnTo>
                <a:lnTo>
                  <a:pt x="3847" y="66"/>
                </a:lnTo>
                <a:lnTo>
                  <a:pt x="3839" y="73"/>
                </a:lnTo>
                <a:close/>
                <a:moveTo>
                  <a:pt x="3303" y="121"/>
                </a:moveTo>
                <a:lnTo>
                  <a:pt x="3304" y="114"/>
                </a:lnTo>
                <a:lnTo>
                  <a:pt x="3303" y="109"/>
                </a:lnTo>
                <a:lnTo>
                  <a:pt x="3308" y="120"/>
                </a:lnTo>
                <a:lnTo>
                  <a:pt x="3303" y="121"/>
                </a:lnTo>
                <a:close/>
                <a:moveTo>
                  <a:pt x="3312" y="123"/>
                </a:moveTo>
                <a:lnTo>
                  <a:pt x="3315" y="113"/>
                </a:lnTo>
                <a:lnTo>
                  <a:pt x="3321" y="125"/>
                </a:lnTo>
                <a:lnTo>
                  <a:pt x="3312" y="123"/>
                </a:lnTo>
                <a:close/>
                <a:moveTo>
                  <a:pt x="3290" y="146"/>
                </a:moveTo>
                <a:lnTo>
                  <a:pt x="3299" y="130"/>
                </a:lnTo>
                <a:lnTo>
                  <a:pt x="3312" y="143"/>
                </a:lnTo>
                <a:lnTo>
                  <a:pt x="3290" y="146"/>
                </a:lnTo>
                <a:close/>
                <a:moveTo>
                  <a:pt x="3340" y="154"/>
                </a:moveTo>
                <a:lnTo>
                  <a:pt x="3343" y="148"/>
                </a:lnTo>
                <a:lnTo>
                  <a:pt x="3343" y="136"/>
                </a:lnTo>
                <a:lnTo>
                  <a:pt x="3359" y="138"/>
                </a:lnTo>
                <a:lnTo>
                  <a:pt x="3357" y="158"/>
                </a:lnTo>
                <a:lnTo>
                  <a:pt x="3340" y="154"/>
                </a:lnTo>
                <a:close/>
                <a:moveTo>
                  <a:pt x="3960" y="220"/>
                </a:moveTo>
                <a:lnTo>
                  <a:pt x="3952" y="220"/>
                </a:lnTo>
                <a:lnTo>
                  <a:pt x="3964" y="235"/>
                </a:lnTo>
                <a:lnTo>
                  <a:pt x="3965" y="246"/>
                </a:lnTo>
                <a:lnTo>
                  <a:pt x="3942" y="258"/>
                </a:lnTo>
                <a:lnTo>
                  <a:pt x="3903" y="234"/>
                </a:lnTo>
                <a:lnTo>
                  <a:pt x="3895" y="239"/>
                </a:lnTo>
                <a:lnTo>
                  <a:pt x="3885" y="223"/>
                </a:lnTo>
                <a:lnTo>
                  <a:pt x="3885" y="207"/>
                </a:lnTo>
                <a:lnTo>
                  <a:pt x="3877" y="207"/>
                </a:lnTo>
                <a:lnTo>
                  <a:pt x="3881" y="204"/>
                </a:lnTo>
                <a:lnTo>
                  <a:pt x="3877" y="201"/>
                </a:lnTo>
                <a:lnTo>
                  <a:pt x="3879" y="196"/>
                </a:lnTo>
                <a:lnTo>
                  <a:pt x="3870" y="209"/>
                </a:lnTo>
                <a:lnTo>
                  <a:pt x="3865" y="200"/>
                </a:lnTo>
                <a:lnTo>
                  <a:pt x="3889" y="180"/>
                </a:lnTo>
                <a:lnTo>
                  <a:pt x="3884" y="172"/>
                </a:lnTo>
                <a:lnTo>
                  <a:pt x="3894" y="158"/>
                </a:lnTo>
                <a:lnTo>
                  <a:pt x="3894" y="156"/>
                </a:lnTo>
                <a:lnTo>
                  <a:pt x="3898" y="155"/>
                </a:lnTo>
                <a:lnTo>
                  <a:pt x="3931" y="150"/>
                </a:lnTo>
                <a:lnTo>
                  <a:pt x="3938" y="159"/>
                </a:lnTo>
                <a:lnTo>
                  <a:pt x="3927" y="188"/>
                </a:lnTo>
                <a:lnTo>
                  <a:pt x="3943" y="175"/>
                </a:lnTo>
                <a:lnTo>
                  <a:pt x="3945" y="160"/>
                </a:lnTo>
                <a:lnTo>
                  <a:pt x="3966" y="178"/>
                </a:lnTo>
                <a:lnTo>
                  <a:pt x="3960" y="220"/>
                </a:lnTo>
                <a:close/>
                <a:moveTo>
                  <a:pt x="3383" y="163"/>
                </a:moveTo>
                <a:lnTo>
                  <a:pt x="3392" y="155"/>
                </a:lnTo>
                <a:lnTo>
                  <a:pt x="3398" y="165"/>
                </a:lnTo>
                <a:lnTo>
                  <a:pt x="3383" y="163"/>
                </a:lnTo>
                <a:close/>
                <a:moveTo>
                  <a:pt x="3840" y="160"/>
                </a:moveTo>
                <a:lnTo>
                  <a:pt x="3879" y="173"/>
                </a:lnTo>
                <a:lnTo>
                  <a:pt x="3851" y="191"/>
                </a:lnTo>
                <a:lnTo>
                  <a:pt x="3857" y="185"/>
                </a:lnTo>
                <a:lnTo>
                  <a:pt x="3839" y="177"/>
                </a:lnTo>
                <a:lnTo>
                  <a:pt x="3842" y="170"/>
                </a:lnTo>
                <a:lnTo>
                  <a:pt x="3840" y="160"/>
                </a:lnTo>
                <a:close/>
                <a:moveTo>
                  <a:pt x="3917" y="366"/>
                </a:moveTo>
                <a:lnTo>
                  <a:pt x="3911" y="379"/>
                </a:lnTo>
                <a:lnTo>
                  <a:pt x="3898" y="379"/>
                </a:lnTo>
                <a:lnTo>
                  <a:pt x="3917" y="366"/>
                </a:lnTo>
                <a:close/>
                <a:moveTo>
                  <a:pt x="3351" y="511"/>
                </a:moveTo>
                <a:lnTo>
                  <a:pt x="3340" y="506"/>
                </a:lnTo>
                <a:lnTo>
                  <a:pt x="3352" y="499"/>
                </a:lnTo>
                <a:lnTo>
                  <a:pt x="3341" y="496"/>
                </a:lnTo>
                <a:lnTo>
                  <a:pt x="3342" y="491"/>
                </a:lnTo>
                <a:lnTo>
                  <a:pt x="3339" y="492"/>
                </a:lnTo>
                <a:lnTo>
                  <a:pt x="3342" y="485"/>
                </a:lnTo>
                <a:lnTo>
                  <a:pt x="3350" y="492"/>
                </a:lnTo>
                <a:lnTo>
                  <a:pt x="3356" y="483"/>
                </a:lnTo>
                <a:lnTo>
                  <a:pt x="3353" y="479"/>
                </a:lnTo>
                <a:lnTo>
                  <a:pt x="3355" y="476"/>
                </a:lnTo>
                <a:lnTo>
                  <a:pt x="3368" y="478"/>
                </a:lnTo>
                <a:lnTo>
                  <a:pt x="3364" y="468"/>
                </a:lnTo>
                <a:lnTo>
                  <a:pt x="3373" y="464"/>
                </a:lnTo>
                <a:lnTo>
                  <a:pt x="3371" y="458"/>
                </a:lnTo>
                <a:lnTo>
                  <a:pt x="3404" y="439"/>
                </a:lnTo>
                <a:lnTo>
                  <a:pt x="3400" y="436"/>
                </a:lnTo>
                <a:lnTo>
                  <a:pt x="3403" y="433"/>
                </a:lnTo>
                <a:lnTo>
                  <a:pt x="3411" y="432"/>
                </a:lnTo>
                <a:lnTo>
                  <a:pt x="3406" y="438"/>
                </a:lnTo>
                <a:lnTo>
                  <a:pt x="3410" y="439"/>
                </a:lnTo>
                <a:lnTo>
                  <a:pt x="3416" y="431"/>
                </a:lnTo>
                <a:lnTo>
                  <a:pt x="3412" y="431"/>
                </a:lnTo>
                <a:lnTo>
                  <a:pt x="3414" y="423"/>
                </a:lnTo>
                <a:lnTo>
                  <a:pt x="3435" y="429"/>
                </a:lnTo>
                <a:lnTo>
                  <a:pt x="3457" y="421"/>
                </a:lnTo>
                <a:lnTo>
                  <a:pt x="3478" y="404"/>
                </a:lnTo>
                <a:lnTo>
                  <a:pt x="3484" y="408"/>
                </a:lnTo>
                <a:lnTo>
                  <a:pt x="3481" y="398"/>
                </a:lnTo>
                <a:lnTo>
                  <a:pt x="3483" y="394"/>
                </a:lnTo>
                <a:lnTo>
                  <a:pt x="3512" y="378"/>
                </a:lnTo>
                <a:lnTo>
                  <a:pt x="3526" y="392"/>
                </a:lnTo>
                <a:lnTo>
                  <a:pt x="3525" y="407"/>
                </a:lnTo>
                <a:lnTo>
                  <a:pt x="3517" y="423"/>
                </a:lnTo>
                <a:lnTo>
                  <a:pt x="3497" y="435"/>
                </a:lnTo>
                <a:lnTo>
                  <a:pt x="3450" y="456"/>
                </a:lnTo>
                <a:lnTo>
                  <a:pt x="3421" y="484"/>
                </a:lnTo>
                <a:lnTo>
                  <a:pt x="3418" y="478"/>
                </a:lnTo>
                <a:lnTo>
                  <a:pt x="3410" y="495"/>
                </a:lnTo>
                <a:lnTo>
                  <a:pt x="3398" y="496"/>
                </a:lnTo>
                <a:lnTo>
                  <a:pt x="3409" y="500"/>
                </a:lnTo>
                <a:lnTo>
                  <a:pt x="3402" y="504"/>
                </a:lnTo>
                <a:lnTo>
                  <a:pt x="3404" y="507"/>
                </a:lnTo>
                <a:lnTo>
                  <a:pt x="3403" y="510"/>
                </a:lnTo>
                <a:lnTo>
                  <a:pt x="3392" y="507"/>
                </a:lnTo>
                <a:lnTo>
                  <a:pt x="3398" y="513"/>
                </a:lnTo>
                <a:lnTo>
                  <a:pt x="3396" y="518"/>
                </a:lnTo>
                <a:lnTo>
                  <a:pt x="3388" y="511"/>
                </a:lnTo>
                <a:lnTo>
                  <a:pt x="3390" y="515"/>
                </a:lnTo>
                <a:lnTo>
                  <a:pt x="3387" y="526"/>
                </a:lnTo>
                <a:lnTo>
                  <a:pt x="3374" y="519"/>
                </a:lnTo>
                <a:lnTo>
                  <a:pt x="3380" y="526"/>
                </a:lnTo>
                <a:lnTo>
                  <a:pt x="3381" y="537"/>
                </a:lnTo>
                <a:lnTo>
                  <a:pt x="3375" y="537"/>
                </a:lnTo>
                <a:lnTo>
                  <a:pt x="3376" y="542"/>
                </a:lnTo>
                <a:lnTo>
                  <a:pt x="3373" y="542"/>
                </a:lnTo>
                <a:lnTo>
                  <a:pt x="3373" y="549"/>
                </a:lnTo>
                <a:lnTo>
                  <a:pt x="3363" y="540"/>
                </a:lnTo>
                <a:lnTo>
                  <a:pt x="3364" y="545"/>
                </a:lnTo>
                <a:lnTo>
                  <a:pt x="3361" y="545"/>
                </a:lnTo>
                <a:lnTo>
                  <a:pt x="3370" y="553"/>
                </a:lnTo>
                <a:lnTo>
                  <a:pt x="3367" y="563"/>
                </a:lnTo>
                <a:lnTo>
                  <a:pt x="3363" y="556"/>
                </a:lnTo>
                <a:lnTo>
                  <a:pt x="3351" y="555"/>
                </a:lnTo>
                <a:lnTo>
                  <a:pt x="3362" y="557"/>
                </a:lnTo>
                <a:lnTo>
                  <a:pt x="3364" y="561"/>
                </a:lnTo>
                <a:lnTo>
                  <a:pt x="3366" y="566"/>
                </a:lnTo>
                <a:lnTo>
                  <a:pt x="3362" y="571"/>
                </a:lnTo>
                <a:lnTo>
                  <a:pt x="3353" y="566"/>
                </a:lnTo>
                <a:lnTo>
                  <a:pt x="3361" y="575"/>
                </a:lnTo>
                <a:lnTo>
                  <a:pt x="3353" y="587"/>
                </a:lnTo>
                <a:lnTo>
                  <a:pt x="3342" y="577"/>
                </a:lnTo>
                <a:lnTo>
                  <a:pt x="3342" y="584"/>
                </a:lnTo>
                <a:lnTo>
                  <a:pt x="3328" y="577"/>
                </a:lnTo>
                <a:lnTo>
                  <a:pt x="3324" y="579"/>
                </a:lnTo>
                <a:lnTo>
                  <a:pt x="3318" y="583"/>
                </a:lnTo>
                <a:lnTo>
                  <a:pt x="3317" y="582"/>
                </a:lnTo>
                <a:lnTo>
                  <a:pt x="3315" y="580"/>
                </a:lnTo>
                <a:lnTo>
                  <a:pt x="3319" y="576"/>
                </a:lnTo>
                <a:lnTo>
                  <a:pt x="3331" y="563"/>
                </a:lnTo>
                <a:lnTo>
                  <a:pt x="3315" y="569"/>
                </a:lnTo>
                <a:lnTo>
                  <a:pt x="3309" y="559"/>
                </a:lnTo>
                <a:lnTo>
                  <a:pt x="3326" y="550"/>
                </a:lnTo>
                <a:lnTo>
                  <a:pt x="3323" y="548"/>
                </a:lnTo>
                <a:lnTo>
                  <a:pt x="3329" y="540"/>
                </a:lnTo>
                <a:lnTo>
                  <a:pt x="3341" y="543"/>
                </a:lnTo>
                <a:lnTo>
                  <a:pt x="3330" y="535"/>
                </a:lnTo>
                <a:lnTo>
                  <a:pt x="3339" y="535"/>
                </a:lnTo>
                <a:lnTo>
                  <a:pt x="3332" y="530"/>
                </a:lnTo>
                <a:lnTo>
                  <a:pt x="3334" y="526"/>
                </a:lnTo>
                <a:lnTo>
                  <a:pt x="3347" y="523"/>
                </a:lnTo>
                <a:lnTo>
                  <a:pt x="3336" y="515"/>
                </a:lnTo>
                <a:lnTo>
                  <a:pt x="3351" y="511"/>
                </a:lnTo>
                <a:close/>
                <a:moveTo>
                  <a:pt x="4144" y="413"/>
                </a:moveTo>
                <a:lnTo>
                  <a:pt x="4135" y="404"/>
                </a:lnTo>
                <a:lnTo>
                  <a:pt x="4143" y="401"/>
                </a:lnTo>
                <a:lnTo>
                  <a:pt x="4146" y="409"/>
                </a:lnTo>
                <a:lnTo>
                  <a:pt x="4144" y="413"/>
                </a:lnTo>
                <a:close/>
                <a:moveTo>
                  <a:pt x="3920" y="429"/>
                </a:moveTo>
                <a:lnTo>
                  <a:pt x="3921" y="419"/>
                </a:lnTo>
                <a:lnTo>
                  <a:pt x="3925" y="422"/>
                </a:lnTo>
                <a:lnTo>
                  <a:pt x="3920" y="429"/>
                </a:lnTo>
                <a:close/>
                <a:moveTo>
                  <a:pt x="3914" y="434"/>
                </a:moveTo>
                <a:lnTo>
                  <a:pt x="3899" y="427"/>
                </a:lnTo>
                <a:lnTo>
                  <a:pt x="3914" y="422"/>
                </a:lnTo>
                <a:lnTo>
                  <a:pt x="3918" y="424"/>
                </a:lnTo>
                <a:lnTo>
                  <a:pt x="3917" y="430"/>
                </a:lnTo>
                <a:lnTo>
                  <a:pt x="3914" y="424"/>
                </a:lnTo>
                <a:lnTo>
                  <a:pt x="3914" y="434"/>
                </a:lnTo>
                <a:close/>
                <a:moveTo>
                  <a:pt x="3713" y="468"/>
                </a:moveTo>
                <a:lnTo>
                  <a:pt x="3711" y="472"/>
                </a:lnTo>
                <a:lnTo>
                  <a:pt x="3715" y="477"/>
                </a:lnTo>
                <a:lnTo>
                  <a:pt x="3711" y="477"/>
                </a:lnTo>
                <a:lnTo>
                  <a:pt x="3711" y="486"/>
                </a:lnTo>
                <a:lnTo>
                  <a:pt x="3704" y="476"/>
                </a:lnTo>
                <a:lnTo>
                  <a:pt x="3713" y="468"/>
                </a:lnTo>
                <a:close/>
                <a:moveTo>
                  <a:pt x="3782" y="496"/>
                </a:moveTo>
                <a:lnTo>
                  <a:pt x="3782" y="502"/>
                </a:lnTo>
                <a:lnTo>
                  <a:pt x="3777" y="501"/>
                </a:lnTo>
                <a:lnTo>
                  <a:pt x="3779" y="505"/>
                </a:lnTo>
                <a:lnTo>
                  <a:pt x="3771" y="501"/>
                </a:lnTo>
                <a:lnTo>
                  <a:pt x="3782" y="496"/>
                </a:lnTo>
                <a:close/>
                <a:moveTo>
                  <a:pt x="3766" y="526"/>
                </a:moveTo>
                <a:lnTo>
                  <a:pt x="3763" y="524"/>
                </a:lnTo>
                <a:lnTo>
                  <a:pt x="3765" y="519"/>
                </a:lnTo>
                <a:lnTo>
                  <a:pt x="3771" y="522"/>
                </a:lnTo>
                <a:lnTo>
                  <a:pt x="3766" y="526"/>
                </a:lnTo>
                <a:close/>
                <a:moveTo>
                  <a:pt x="4147" y="544"/>
                </a:moveTo>
                <a:lnTo>
                  <a:pt x="4128" y="532"/>
                </a:lnTo>
                <a:lnTo>
                  <a:pt x="4134" y="531"/>
                </a:lnTo>
                <a:lnTo>
                  <a:pt x="4137" y="520"/>
                </a:lnTo>
                <a:lnTo>
                  <a:pt x="4154" y="524"/>
                </a:lnTo>
                <a:lnTo>
                  <a:pt x="4156" y="529"/>
                </a:lnTo>
                <a:lnTo>
                  <a:pt x="4147" y="544"/>
                </a:lnTo>
                <a:close/>
                <a:moveTo>
                  <a:pt x="3719" y="541"/>
                </a:moveTo>
                <a:lnTo>
                  <a:pt x="3721" y="544"/>
                </a:lnTo>
                <a:lnTo>
                  <a:pt x="3720" y="547"/>
                </a:lnTo>
                <a:lnTo>
                  <a:pt x="3716" y="544"/>
                </a:lnTo>
                <a:lnTo>
                  <a:pt x="3719" y="541"/>
                </a:lnTo>
                <a:close/>
                <a:moveTo>
                  <a:pt x="4549" y="555"/>
                </a:moveTo>
                <a:lnTo>
                  <a:pt x="4568" y="557"/>
                </a:lnTo>
                <a:lnTo>
                  <a:pt x="4581" y="573"/>
                </a:lnTo>
                <a:lnTo>
                  <a:pt x="4582" y="587"/>
                </a:lnTo>
                <a:lnTo>
                  <a:pt x="4543" y="576"/>
                </a:lnTo>
                <a:lnTo>
                  <a:pt x="4528" y="581"/>
                </a:lnTo>
                <a:lnTo>
                  <a:pt x="4541" y="571"/>
                </a:lnTo>
                <a:lnTo>
                  <a:pt x="4549" y="555"/>
                </a:lnTo>
                <a:close/>
                <a:moveTo>
                  <a:pt x="4338" y="621"/>
                </a:moveTo>
                <a:lnTo>
                  <a:pt x="4339" y="628"/>
                </a:lnTo>
                <a:lnTo>
                  <a:pt x="4336" y="632"/>
                </a:lnTo>
                <a:lnTo>
                  <a:pt x="4316" y="614"/>
                </a:lnTo>
                <a:lnTo>
                  <a:pt x="4283" y="600"/>
                </a:lnTo>
                <a:lnTo>
                  <a:pt x="4295" y="602"/>
                </a:lnTo>
                <a:lnTo>
                  <a:pt x="4297" y="591"/>
                </a:lnTo>
                <a:lnTo>
                  <a:pt x="4301" y="590"/>
                </a:lnTo>
                <a:lnTo>
                  <a:pt x="4295" y="579"/>
                </a:lnTo>
                <a:lnTo>
                  <a:pt x="4297" y="566"/>
                </a:lnTo>
                <a:lnTo>
                  <a:pt x="4305" y="568"/>
                </a:lnTo>
                <a:lnTo>
                  <a:pt x="4304" y="561"/>
                </a:lnTo>
                <a:lnTo>
                  <a:pt x="4311" y="559"/>
                </a:lnTo>
                <a:lnTo>
                  <a:pt x="4328" y="572"/>
                </a:lnTo>
                <a:lnTo>
                  <a:pt x="4328" y="579"/>
                </a:lnTo>
                <a:lnTo>
                  <a:pt x="4339" y="572"/>
                </a:lnTo>
                <a:lnTo>
                  <a:pt x="4336" y="580"/>
                </a:lnTo>
                <a:lnTo>
                  <a:pt x="4340" y="579"/>
                </a:lnTo>
                <a:lnTo>
                  <a:pt x="4343" y="589"/>
                </a:lnTo>
                <a:lnTo>
                  <a:pt x="4345" y="595"/>
                </a:lnTo>
                <a:lnTo>
                  <a:pt x="4338" y="605"/>
                </a:lnTo>
                <a:lnTo>
                  <a:pt x="4338" y="621"/>
                </a:lnTo>
                <a:close/>
                <a:moveTo>
                  <a:pt x="4339" y="623"/>
                </a:moveTo>
                <a:lnTo>
                  <a:pt x="4339" y="623"/>
                </a:lnTo>
                <a:lnTo>
                  <a:pt x="4339" y="620"/>
                </a:lnTo>
                <a:lnTo>
                  <a:pt x="4340" y="609"/>
                </a:lnTo>
                <a:lnTo>
                  <a:pt x="4339" y="604"/>
                </a:lnTo>
                <a:lnTo>
                  <a:pt x="4345" y="595"/>
                </a:lnTo>
                <a:lnTo>
                  <a:pt x="4343" y="580"/>
                </a:lnTo>
                <a:lnTo>
                  <a:pt x="4349" y="572"/>
                </a:lnTo>
                <a:lnTo>
                  <a:pt x="4362" y="575"/>
                </a:lnTo>
                <a:lnTo>
                  <a:pt x="4368" y="581"/>
                </a:lnTo>
                <a:lnTo>
                  <a:pt x="4366" y="586"/>
                </a:lnTo>
                <a:lnTo>
                  <a:pt x="4375" y="589"/>
                </a:lnTo>
                <a:lnTo>
                  <a:pt x="4373" y="595"/>
                </a:lnTo>
                <a:lnTo>
                  <a:pt x="4379" y="594"/>
                </a:lnTo>
                <a:lnTo>
                  <a:pt x="4343" y="621"/>
                </a:lnTo>
                <a:lnTo>
                  <a:pt x="4342" y="627"/>
                </a:lnTo>
                <a:lnTo>
                  <a:pt x="4339" y="623"/>
                </a:lnTo>
                <a:close/>
                <a:moveTo>
                  <a:pt x="3298" y="622"/>
                </a:moveTo>
                <a:lnTo>
                  <a:pt x="3301" y="618"/>
                </a:lnTo>
                <a:lnTo>
                  <a:pt x="3297" y="616"/>
                </a:lnTo>
                <a:lnTo>
                  <a:pt x="3303" y="616"/>
                </a:lnTo>
                <a:lnTo>
                  <a:pt x="3292" y="611"/>
                </a:lnTo>
                <a:lnTo>
                  <a:pt x="3305" y="605"/>
                </a:lnTo>
                <a:lnTo>
                  <a:pt x="3303" y="601"/>
                </a:lnTo>
                <a:lnTo>
                  <a:pt x="3305" y="598"/>
                </a:lnTo>
                <a:lnTo>
                  <a:pt x="3303" y="591"/>
                </a:lnTo>
                <a:lnTo>
                  <a:pt x="3311" y="584"/>
                </a:lnTo>
                <a:lnTo>
                  <a:pt x="3318" y="585"/>
                </a:lnTo>
                <a:lnTo>
                  <a:pt x="3328" y="578"/>
                </a:lnTo>
                <a:lnTo>
                  <a:pt x="3351" y="592"/>
                </a:lnTo>
                <a:lnTo>
                  <a:pt x="3338" y="601"/>
                </a:lnTo>
                <a:lnTo>
                  <a:pt x="3346" y="604"/>
                </a:lnTo>
                <a:lnTo>
                  <a:pt x="3335" y="609"/>
                </a:lnTo>
                <a:lnTo>
                  <a:pt x="3342" y="614"/>
                </a:lnTo>
                <a:lnTo>
                  <a:pt x="3331" y="625"/>
                </a:lnTo>
                <a:lnTo>
                  <a:pt x="3335" y="626"/>
                </a:lnTo>
                <a:lnTo>
                  <a:pt x="3337" y="637"/>
                </a:lnTo>
                <a:lnTo>
                  <a:pt x="3332" y="649"/>
                </a:lnTo>
                <a:lnTo>
                  <a:pt x="3336" y="651"/>
                </a:lnTo>
                <a:lnTo>
                  <a:pt x="3346" y="682"/>
                </a:lnTo>
                <a:lnTo>
                  <a:pt x="3366" y="702"/>
                </a:lnTo>
                <a:lnTo>
                  <a:pt x="3364" y="707"/>
                </a:lnTo>
                <a:lnTo>
                  <a:pt x="3350" y="701"/>
                </a:lnTo>
                <a:lnTo>
                  <a:pt x="3346" y="705"/>
                </a:lnTo>
                <a:lnTo>
                  <a:pt x="3350" y="710"/>
                </a:lnTo>
                <a:lnTo>
                  <a:pt x="3341" y="708"/>
                </a:lnTo>
                <a:lnTo>
                  <a:pt x="3334" y="701"/>
                </a:lnTo>
                <a:lnTo>
                  <a:pt x="3331" y="710"/>
                </a:lnTo>
                <a:lnTo>
                  <a:pt x="3323" y="700"/>
                </a:lnTo>
                <a:lnTo>
                  <a:pt x="3321" y="702"/>
                </a:lnTo>
                <a:lnTo>
                  <a:pt x="3324" y="705"/>
                </a:lnTo>
                <a:lnTo>
                  <a:pt x="3307" y="699"/>
                </a:lnTo>
                <a:lnTo>
                  <a:pt x="3311" y="692"/>
                </a:lnTo>
                <a:lnTo>
                  <a:pt x="3308" y="686"/>
                </a:lnTo>
                <a:lnTo>
                  <a:pt x="3318" y="685"/>
                </a:lnTo>
                <a:lnTo>
                  <a:pt x="3308" y="678"/>
                </a:lnTo>
                <a:lnTo>
                  <a:pt x="3313" y="670"/>
                </a:lnTo>
                <a:lnTo>
                  <a:pt x="3307" y="677"/>
                </a:lnTo>
                <a:lnTo>
                  <a:pt x="3304" y="671"/>
                </a:lnTo>
                <a:lnTo>
                  <a:pt x="3305" y="665"/>
                </a:lnTo>
                <a:lnTo>
                  <a:pt x="3299" y="673"/>
                </a:lnTo>
                <a:lnTo>
                  <a:pt x="3294" y="664"/>
                </a:lnTo>
                <a:lnTo>
                  <a:pt x="3283" y="669"/>
                </a:lnTo>
                <a:lnTo>
                  <a:pt x="3278" y="658"/>
                </a:lnTo>
                <a:lnTo>
                  <a:pt x="3280" y="643"/>
                </a:lnTo>
                <a:lnTo>
                  <a:pt x="3291" y="643"/>
                </a:lnTo>
                <a:lnTo>
                  <a:pt x="3298" y="622"/>
                </a:lnTo>
                <a:close/>
                <a:moveTo>
                  <a:pt x="3608" y="597"/>
                </a:moveTo>
                <a:lnTo>
                  <a:pt x="3607" y="606"/>
                </a:lnTo>
                <a:lnTo>
                  <a:pt x="3599" y="597"/>
                </a:lnTo>
                <a:lnTo>
                  <a:pt x="3608" y="597"/>
                </a:lnTo>
                <a:close/>
                <a:moveTo>
                  <a:pt x="4353" y="616"/>
                </a:moveTo>
                <a:lnTo>
                  <a:pt x="4366" y="609"/>
                </a:lnTo>
                <a:lnTo>
                  <a:pt x="4381" y="613"/>
                </a:lnTo>
                <a:lnTo>
                  <a:pt x="4353" y="616"/>
                </a:lnTo>
                <a:close/>
                <a:moveTo>
                  <a:pt x="4344" y="626"/>
                </a:moveTo>
                <a:lnTo>
                  <a:pt x="4359" y="616"/>
                </a:lnTo>
                <a:lnTo>
                  <a:pt x="4380" y="624"/>
                </a:lnTo>
                <a:lnTo>
                  <a:pt x="4384" y="631"/>
                </a:lnTo>
                <a:lnTo>
                  <a:pt x="4382" y="634"/>
                </a:lnTo>
                <a:lnTo>
                  <a:pt x="4385" y="635"/>
                </a:lnTo>
                <a:lnTo>
                  <a:pt x="4373" y="642"/>
                </a:lnTo>
                <a:lnTo>
                  <a:pt x="4356" y="625"/>
                </a:lnTo>
                <a:lnTo>
                  <a:pt x="4344" y="626"/>
                </a:lnTo>
                <a:close/>
                <a:moveTo>
                  <a:pt x="3638" y="630"/>
                </a:moveTo>
                <a:lnTo>
                  <a:pt x="3649" y="616"/>
                </a:lnTo>
                <a:lnTo>
                  <a:pt x="3660" y="623"/>
                </a:lnTo>
                <a:lnTo>
                  <a:pt x="3651" y="632"/>
                </a:lnTo>
                <a:lnTo>
                  <a:pt x="3638" y="630"/>
                </a:lnTo>
                <a:close/>
                <a:moveTo>
                  <a:pt x="3300" y="691"/>
                </a:moveTo>
                <a:lnTo>
                  <a:pt x="3289" y="676"/>
                </a:lnTo>
                <a:lnTo>
                  <a:pt x="3296" y="673"/>
                </a:lnTo>
                <a:lnTo>
                  <a:pt x="3303" y="679"/>
                </a:lnTo>
                <a:lnTo>
                  <a:pt x="3301" y="688"/>
                </a:lnTo>
                <a:lnTo>
                  <a:pt x="3303" y="691"/>
                </a:lnTo>
                <a:lnTo>
                  <a:pt x="3300" y="691"/>
                </a:lnTo>
                <a:close/>
                <a:moveTo>
                  <a:pt x="3726" y="715"/>
                </a:moveTo>
                <a:lnTo>
                  <a:pt x="3728" y="699"/>
                </a:lnTo>
                <a:lnTo>
                  <a:pt x="3732" y="701"/>
                </a:lnTo>
                <a:lnTo>
                  <a:pt x="3729" y="704"/>
                </a:lnTo>
                <a:lnTo>
                  <a:pt x="3729" y="714"/>
                </a:lnTo>
                <a:lnTo>
                  <a:pt x="3726" y="715"/>
                </a:lnTo>
                <a:close/>
                <a:moveTo>
                  <a:pt x="4949" y="742"/>
                </a:moveTo>
                <a:lnTo>
                  <a:pt x="4946" y="750"/>
                </a:lnTo>
                <a:lnTo>
                  <a:pt x="4941" y="750"/>
                </a:lnTo>
                <a:lnTo>
                  <a:pt x="4926" y="740"/>
                </a:lnTo>
                <a:lnTo>
                  <a:pt x="4933" y="732"/>
                </a:lnTo>
                <a:lnTo>
                  <a:pt x="4949" y="738"/>
                </a:lnTo>
                <a:lnTo>
                  <a:pt x="4949" y="742"/>
                </a:lnTo>
                <a:close/>
                <a:moveTo>
                  <a:pt x="4835" y="757"/>
                </a:moveTo>
                <a:lnTo>
                  <a:pt x="4835" y="750"/>
                </a:lnTo>
                <a:lnTo>
                  <a:pt x="4839" y="750"/>
                </a:lnTo>
                <a:lnTo>
                  <a:pt x="4839" y="755"/>
                </a:lnTo>
                <a:lnTo>
                  <a:pt x="4835" y="757"/>
                </a:lnTo>
                <a:close/>
                <a:moveTo>
                  <a:pt x="4836" y="777"/>
                </a:moveTo>
                <a:lnTo>
                  <a:pt x="4836" y="773"/>
                </a:lnTo>
                <a:lnTo>
                  <a:pt x="4832" y="769"/>
                </a:lnTo>
                <a:lnTo>
                  <a:pt x="4831" y="754"/>
                </a:lnTo>
                <a:lnTo>
                  <a:pt x="4835" y="752"/>
                </a:lnTo>
                <a:lnTo>
                  <a:pt x="4835" y="764"/>
                </a:lnTo>
                <a:lnTo>
                  <a:pt x="4837" y="775"/>
                </a:lnTo>
                <a:lnTo>
                  <a:pt x="4836" y="777"/>
                </a:lnTo>
                <a:close/>
                <a:moveTo>
                  <a:pt x="3057" y="912"/>
                </a:moveTo>
                <a:lnTo>
                  <a:pt x="3056" y="920"/>
                </a:lnTo>
                <a:lnTo>
                  <a:pt x="3053" y="913"/>
                </a:lnTo>
                <a:lnTo>
                  <a:pt x="3057" y="912"/>
                </a:lnTo>
                <a:close/>
                <a:moveTo>
                  <a:pt x="3121" y="927"/>
                </a:moveTo>
                <a:lnTo>
                  <a:pt x="3123" y="933"/>
                </a:lnTo>
                <a:lnTo>
                  <a:pt x="3119" y="932"/>
                </a:lnTo>
                <a:lnTo>
                  <a:pt x="3116" y="929"/>
                </a:lnTo>
                <a:lnTo>
                  <a:pt x="3121" y="927"/>
                </a:lnTo>
                <a:close/>
                <a:moveTo>
                  <a:pt x="2872" y="1219"/>
                </a:moveTo>
                <a:lnTo>
                  <a:pt x="2830" y="1218"/>
                </a:lnTo>
                <a:lnTo>
                  <a:pt x="2838" y="1212"/>
                </a:lnTo>
                <a:lnTo>
                  <a:pt x="2831" y="1212"/>
                </a:lnTo>
                <a:lnTo>
                  <a:pt x="2832" y="1205"/>
                </a:lnTo>
                <a:lnTo>
                  <a:pt x="2839" y="1205"/>
                </a:lnTo>
                <a:lnTo>
                  <a:pt x="2846" y="1197"/>
                </a:lnTo>
                <a:lnTo>
                  <a:pt x="2847" y="1197"/>
                </a:lnTo>
                <a:lnTo>
                  <a:pt x="2841" y="1204"/>
                </a:lnTo>
                <a:lnTo>
                  <a:pt x="2845" y="1206"/>
                </a:lnTo>
                <a:lnTo>
                  <a:pt x="2850" y="1205"/>
                </a:lnTo>
                <a:lnTo>
                  <a:pt x="2851" y="1197"/>
                </a:lnTo>
                <a:lnTo>
                  <a:pt x="2870" y="1203"/>
                </a:lnTo>
                <a:lnTo>
                  <a:pt x="2873" y="1208"/>
                </a:lnTo>
                <a:lnTo>
                  <a:pt x="2872" y="1211"/>
                </a:lnTo>
                <a:lnTo>
                  <a:pt x="2872" y="1219"/>
                </a:lnTo>
                <a:close/>
                <a:moveTo>
                  <a:pt x="2828" y="1217"/>
                </a:moveTo>
                <a:lnTo>
                  <a:pt x="2827" y="1217"/>
                </a:lnTo>
                <a:lnTo>
                  <a:pt x="2831" y="1214"/>
                </a:lnTo>
                <a:lnTo>
                  <a:pt x="2830" y="1215"/>
                </a:lnTo>
                <a:lnTo>
                  <a:pt x="2828" y="1217"/>
                </a:lnTo>
                <a:close/>
                <a:moveTo>
                  <a:pt x="4748" y="1319"/>
                </a:moveTo>
                <a:lnTo>
                  <a:pt x="4748" y="1313"/>
                </a:lnTo>
                <a:lnTo>
                  <a:pt x="4755" y="1311"/>
                </a:lnTo>
                <a:lnTo>
                  <a:pt x="4761" y="1303"/>
                </a:lnTo>
                <a:lnTo>
                  <a:pt x="4761" y="1309"/>
                </a:lnTo>
                <a:lnTo>
                  <a:pt x="4758" y="1314"/>
                </a:lnTo>
                <a:lnTo>
                  <a:pt x="4748" y="1319"/>
                </a:lnTo>
                <a:close/>
                <a:moveTo>
                  <a:pt x="4739" y="1336"/>
                </a:moveTo>
                <a:lnTo>
                  <a:pt x="4741" y="1331"/>
                </a:lnTo>
                <a:lnTo>
                  <a:pt x="4744" y="1328"/>
                </a:lnTo>
                <a:lnTo>
                  <a:pt x="4742" y="1335"/>
                </a:lnTo>
                <a:lnTo>
                  <a:pt x="4739" y="1336"/>
                </a:lnTo>
                <a:close/>
                <a:moveTo>
                  <a:pt x="4667" y="1412"/>
                </a:moveTo>
                <a:lnTo>
                  <a:pt x="4673" y="1404"/>
                </a:lnTo>
                <a:lnTo>
                  <a:pt x="4681" y="1401"/>
                </a:lnTo>
                <a:lnTo>
                  <a:pt x="4675" y="1408"/>
                </a:lnTo>
                <a:lnTo>
                  <a:pt x="4667" y="1412"/>
                </a:lnTo>
                <a:close/>
                <a:moveTo>
                  <a:pt x="4630" y="1436"/>
                </a:moveTo>
                <a:lnTo>
                  <a:pt x="4633" y="1428"/>
                </a:lnTo>
                <a:lnTo>
                  <a:pt x="4644" y="1420"/>
                </a:lnTo>
                <a:lnTo>
                  <a:pt x="4645" y="1416"/>
                </a:lnTo>
                <a:lnTo>
                  <a:pt x="4647" y="1420"/>
                </a:lnTo>
                <a:lnTo>
                  <a:pt x="4658" y="1415"/>
                </a:lnTo>
                <a:lnTo>
                  <a:pt x="4657" y="1418"/>
                </a:lnTo>
                <a:lnTo>
                  <a:pt x="4642" y="1426"/>
                </a:lnTo>
                <a:lnTo>
                  <a:pt x="4641" y="1426"/>
                </a:lnTo>
                <a:lnTo>
                  <a:pt x="4630" y="1436"/>
                </a:lnTo>
                <a:close/>
                <a:moveTo>
                  <a:pt x="4620" y="1434"/>
                </a:moveTo>
                <a:lnTo>
                  <a:pt x="4625" y="1437"/>
                </a:lnTo>
                <a:lnTo>
                  <a:pt x="4616" y="1442"/>
                </a:lnTo>
                <a:lnTo>
                  <a:pt x="4611" y="1451"/>
                </a:lnTo>
                <a:lnTo>
                  <a:pt x="4609" y="1450"/>
                </a:lnTo>
                <a:lnTo>
                  <a:pt x="4620" y="1434"/>
                </a:lnTo>
                <a:close/>
                <a:moveTo>
                  <a:pt x="3372" y="14"/>
                </a:moveTo>
                <a:lnTo>
                  <a:pt x="3369" y="11"/>
                </a:lnTo>
                <a:lnTo>
                  <a:pt x="3370" y="2"/>
                </a:lnTo>
                <a:lnTo>
                  <a:pt x="3391" y="0"/>
                </a:lnTo>
                <a:lnTo>
                  <a:pt x="3372" y="14"/>
                </a:lnTo>
                <a:close/>
                <a:moveTo>
                  <a:pt x="3372" y="44"/>
                </a:moveTo>
                <a:lnTo>
                  <a:pt x="3353" y="37"/>
                </a:lnTo>
                <a:lnTo>
                  <a:pt x="3368" y="26"/>
                </a:lnTo>
                <a:lnTo>
                  <a:pt x="3379" y="39"/>
                </a:lnTo>
                <a:lnTo>
                  <a:pt x="3372" y="44"/>
                </a:lnTo>
                <a:close/>
                <a:moveTo>
                  <a:pt x="3337" y="58"/>
                </a:moveTo>
                <a:lnTo>
                  <a:pt x="3335" y="49"/>
                </a:lnTo>
                <a:lnTo>
                  <a:pt x="3351" y="55"/>
                </a:lnTo>
                <a:lnTo>
                  <a:pt x="3348" y="42"/>
                </a:lnTo>
                <a:lnTo>
                  <a:pt x="3370" y="52"/>
                </a:lnTo>
                <a:lnTo>
                  <a:pt x="3350" y="63"/>
                </a:lnTo>
                <a:lnTo>
                  <a:pt x="3337" y="58"/>
                </a:lnTo>
                <a:close/>
                <a:moveTo>
                  <a:pt x="3436" y="93"/>
                </a:moveTo>
                <a:lnTo>
                  <a:pt x="3457" y="79"/>
                </a:lnTo>
                <a:lnTo>
                  <a:pt x="3464" y="60"/>
                </a:lnTo>
                <a:lnTo>
                  <a:pt x="3474" y="66"/>
                </a:lnTo>
                <a:lnTo>
                  <a:pt x="3477" y="85"/>
                </a:lnTo>
                <a:lnTo>
                  <a:pt x="3445" y="106"/>
                </a:lnTo>
                <a:lnTo>
                  <a:pt x="3436" y="93"/>
                </a:lnTo>
                <a:close/>
                <a:moveTo>
                  <a:pt x="3344" y="69"/>
                </a:moveTo>
                <a:lnTo>
                  <a:pt x="3375" y="86"/>
                </a:lnTo>
                <a:lnTo>
                  <a:pt x="3365" y="91"/>
                </a:lnTo>
                <a:lnTo>
                  <a:pt x="3344" y="69"/>
                </a:lnTo>
                <a:close/>
                <a:moveTo>
                  <a:pt x="3401" y="78"/>
                </a:moveTo>
                <a:lnTo>
                  <a:pt x="3423" y="70"/>
                </a:lnTo>
                <a:lnTo>
                  <a:pt x="3414" y="86"/>
                </a:lnTo>
                <a:lnTo>
                  <a:pt x="3401" y="78"/>
                </a:lnTo>
                <a:close/>
                <a:moveTo>
                  <a:pt x="3320" y="76"/>
                </a:moveTo>
                <a:lnTo>
                  <a:pt x="3344" y="75"/>
                </a:lnTo>
                <a:lnTo>
                  <a:pt x="3367" y="97"/>
                </a:lnTo>
                <a:lnTo>
                  <a:pt x="3357" y="105"/>
                </a:lnTo>
                <a:lnTo>
                  <a:pt x="3320" y="76"/>
                </a:lnTo>
                <a:close/>
                <a:moveTo>
                  <a:pt x="3390" y="119"/>
                </a:moveTo>
                <a:lnTo>
                  <a:pt x="3389" y="105"/>
                </a:lnTo>
                <a:lnTo>
                  <a:pt x="3395" y="93"/>
                </a:lnTo>
                <a:lnTo>
                  <a:pt x="3426" y="89"/>
                </a:lnTo>
                <a:lnTo>
                  <a:pt x="3432" y="99"/>
                </a:lnTo>
                <a:lnTo>
                  <a:pt x="3414" y="131"/>
                </a:lnTo>
                <a:lnTo>
                  <a:pt x="3390" y="119"/>
                </a:lnTo>
                <a:close/>
                <a:moveTo>
                  <a:pt x="3366" y="155"/>
                </a:moveTo>
                <a:lnTo>
                  <a:pt x="3361" y="151"/>
                </a:lnTo>
                <a:lnTo>
                  <a:pt x="3361" y="132"/>
                </a:lnTo>
                <a:lnTo>
                  <a:pt x="3357" y="124"/>
                </a:lnTo>
                <a:lnTo>
                  <a:pt x="3374" y="124"/>
                </a:lnTo>
                <a:lnTo>
                  <a:pt x="3389" y="137"/>
                </a:lnTo>
                <a:lnTo>
                  <a:pt x="3376" y="138"/>
                </a:lnTo>
                <a:lnTo>
                  <a:pt x="3372" y="143"/>
                </a:lnTo>
                <a:lnTo>
                  <a:pt x="3377" y="150"/>
                </a:lnTo>
                <a:lnTo>
                  <a:pt x="3366" y="15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4" name="Freeform 81"/>
          <p:cNvSpPr>
            <a:spLocks/>
          </p:cNvSpPr>
          <p:nvPr/>
        </p:nvSpPr>
        <p:spPr bwMode="auto">
          <a:xfrm>
            <a:off x="3724275" y="2514600"/>
            <a:ext cx="257175" cy="171450"/>
          </a:xfrm>
          <a:custGeom>
            <a:avLst/>
            <a:gdLst>
              <a:gd name="T0" fmla="*/ 2147483647 w 156"/>
              <a:gd name="T1" fmla="*/ 2147483647 h 104"/>
              <a:gd name="T2" fmla="*/ 2147483647 w 156"/>
              <a:gd name="T3" fmla="*/ 2147483647 h 104"/>
              <a:gd name="T4" fmla="*/ 2147483647 w 156"/>
              <a:gd name="T5" fmla="*/ 2147483647 h 104"/>
              <a:gd name="T6" fmla="*/ 2147483647 w 156"/>
              <a:gd name="T7" fmla="*/ 2147483647 h 104"/>
              <a:gd name="T8" fmla="*/ 2147483647 w 156"/>
              <a:gd name="T9" fmla="*/ 2147483647 h 104"/>
              <a:gd name="T10" fmla="*/ 2147483647 w 156"/>
              <a:gd name="T11" fmla="*/ 2147483647 h 104"/>
              <a:gd name="T12" fmla="*/ 2147483647 w 156"/>
              <a:gd name="T13" fmla="*/ 2147483647 h 104"/>
              <a:gd name="T14" fmla="*/ 2147483647 w 156"/>
              <a:gd name="T15" fmla="*/ 2147483647 h 104"/>
              <a:gd name="T16" fmla="*/ 2147483647 w 156"/>
              <a:gd name="T17" fmla="*/ 2147483647 h 104"/>
              <a:gd name="T18" fmla="*/ 2147483647 w 156"/>
              <a:gd name="T19" fmla="*/ 2147483647 h 104"/>
              <a:gd name="T20" fmla="*/ 2147483647 w 156"/>
              <a:gd name="T21" fmla="*/ 2147483647 h 104"/>
              <a:gd name="T22" fmla="*/ 2147483647 w 156"/>
              <a:gd name="T23" fmla="*/ 2147483647 h 104"/>
              <a:gd name="T24" fmla="*/ 2147483647 w 156"/>
              <a:gd name="T25" fmla="*/ 2147483647 h 104"/>
              <a:gd name="T26" fmla="*/ 2147483647 w 156"/>
              <a:gd name="T27" fmla="*/ 2147483647 h 104"/>
              <a:gd name="T28" fmla="*/ 2147483647 w 156"/>
              <a:gd name="T29" fmla="*/ 2147483647 h 104"/>
              <a:gd name="T30" fmla="*/ 2147483647 w 156"/>
              <a:gd name="T31" fmla="*/ 2147483647 h 104"/>
              <a:gd name="T32" fmla="*/ 2147483647 w 156"/>
              <a:gd name="T33" fmla="*/ 2147483647 h 104"/>
              <a:gd name="T34" fmla="*/ 2147483647 w 156"/>
              <a:gd name="T35" fmla="*/ 2147483647 h 104"/>
              <a:gd name="T36" fmla="*/ 2147483647 w 156"/>
              <a:gd name="T37" fmla="*/ 2147483647 h 104"/>
              <a:gd name="T38" fmla="*/ 2147483647 w 156"/>
              <a:gd name="T39" fmla="*/ 2147483647 h 104"/>
              <a:gd name="T40" fmla="*/ 2147483647 w 156"/>
              <a:gd name="T41" fmla="*/ 2147483647 h 104"/>
              <a:gd name="T42" fmla="*/ 2147483647 w 156"/>
              <a:gd name="T43" fmla="*/ 2147483647 h 104"/>
              <a:gd name="T44" fmla="*/ 2147483647 w 156"/>
              <a:gd name="T45" fmla="*/ 2147483647 h 104"/>
              <a:gd name="T46" fmla="*/ 2147483647 w 156"/>
              <a:gd name="T47" fmla="*/ 2147483647 h 104"/>
              <a:gd name="T48" fmla="*/ 2147483647 w 156"/>
              <a:gd name="T49" fmla="*/ 2147483647 h 104"/>
              <a:gd name="T50" fmla="*/ 2147483647 w 156"/>
              <a:gd name="T51" fmla="*/ 2147483647 h 104"/>
              <a:gd name="T52" fmla="*/ 2147483647 w 156"/>
              <a:gd name="T53" fmla="*/ 2147483647 h 104"/>
              <a:gd name="T54" fmla="*/ 2147483647 w 156"/>
              <a:gd name="T55" fmla="*/ 2147483647 h 104"/>
              <a:gd name="T56" fmla="*/ 2147483647 w 156"/>
              <a:gd name="T57" fmla="*/ 2147483647 h 104"/>
              <a:gd name="T58" fmla="*/ 2147483647 w 156"/>
              <a:gd name="T59" fmla="*/ 2147483647 h 104"/>
              <a:gd name="T60" fmla="*/ 2147483647 w 156"/>
              <a:gd name="T61" fmla="*/ 2147483647 h 104"/>
              <a:gd name="T62" fmla="*/ 2147483647 w 156"/>
              <a:gd name="T63" fmla="*/ 2147483647 h 104"/>
              <a:gd name="T64" fmla="*/ 2147483647 w 156"/>
              <a:gd name="T65" fmla="*/ 2147483647 h 104"/>
              <a:gd name="T66" fmla="*/ 2147483647 w 156"/>
              <a:gd name="T67" fmla="*/ 2147483647 h 104"/>
              <a:gd name="T68" fmla="*/ 2147483647 w 156"/>
              <a:gd name="T69" fmla="*/ 2147483647 h 104"/>
              <a:gd name="T70" fmla="*/ 2147483647 w 156"/>
              <a:gd name="T71" fmla="*/ 2147483647 h 104"/>
              <a:gd name="T72" fmla="*/ 2147483647 w 156"/>
              <a:gd name="T73" fmla="*/ 2147483647 h 104"/>
              <a:gd name="T74" fmla="*/ 2147483647 w 156"/>
              <a:gd name="T75" fmla="*/ 2147483647 h 104"/>
              <a:gd name="T76" fmla="*/ 2147483647 w 156"/>
              <a:gd name="T77" fmla="*/ 2147483647 h 104"/>
              <a:gd name="T78" fmla="*/ 2147483647 w 156"/>
              <a:gd name="T79" fmla="*/ 2147483647 h 104"/>
              <a:gd name="T80" fmla="*/ 2147483647 w 156"/>
              <a:gd name="T81" fmla="*/ 2147483647 h 104"/>
              <a:gd name="T82" fmla="*/ 2147483647 w 156"/>
              <a:gd name="T83" fmla="*/ 2147483647 h 104"/>
              <a:gd name="T84" fmla="*/ 2147483647 w 156"/>
              <a:gd name="T85" fmla="*/ 2147483647 h 104"/>
              <a:gd name="T86" fmla="*/ 2147483647 w 156"/>
              <a:gd name="T87" fmla="*/ 2147483647 h 104"/>
              <a:gd name="T88" fmla="*/ 2147483647 w 156"/>
              <a:gd name="T89" fmla="*/ 2147483647 h 104"/>
              <a:gd name="T90" fmla="*/ 2147483647 w 156"/>
              <a:gd name="T91" fmla="*/ 2147483647 h 104"/>
              <a:gd name="T92" fmla="*/ 2147483647 w 156"/>
              <a:gd name="T93" fmla="*/ 2147483647 h 104"/>
              <a:gd name="T94" fmla="*/ 2147483647 w 156"/>
              <a:gd name="T95" fmla="*/ 2147483647 h 104"/>
              <a:gd name="T96" fmla="*/ 2147483647 w 156"/>
              <a:gd name="T97" fmla="*/ 2147483647 h 104"/>
              <a:gd name="T98" fmla="*/ 2147483647 w 156"/>
              <a:gd name="T99" fmla="*/ 2147483647 h 104"/>
              <a:gd name="T100" fmla="*/ 2147483647 w 156"/>
              <a:gd name="T101" fmla="*/ 0 h 104"/>
              <a:gd name="T102" fmla="*/ 2147483647 w 156"/>
              <a:gd name="T103" fmla="*/ 2147483647 h 104"/>
              <a:gd name="T104" fmla="*/ 2147483647 w 156"/>
              <a:gd name="T105" fmla="*/ 2147483647 h 10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104">
                <a:moveTo>
                  <a:pt x="134" y="13"/>
                </a:moveTo>
                <a:lnTo>
                  <a:pt x="140" y="19"/>
                </a:lnTo>
                <a:lnTo>
                  <a:pt x="137" y="27"/>
                </a:lnTo>
                <a:lnTo>
                  <a:pt x="144" y="26"/>
                </a:lnTo>
                <a:lnTo>
                  <a:pt x="141" y="35"/>
                </a:lnTo>
                <a:lnTo>
                  <a:pt x="146" y="30"/>
                </a:lnTo>
                <a:lnTo>
                  <a:pt x="155" y="35"/>
                </a:lnTo>
                <a:lnTo>
                  <a:pt x="153" y="42"/>
                </a:lnTo>
                <a:lnTo>
                  <a:pt x="155" y="43"/>
                </a:lnTo>
                <a:lnTo>
                  <a:pt x="149" y="46"/>
                </a:lnTo>
                <a:lnTo>
                  <a:pt x="156" y="50"/>
                </a:lnTo>
                <a:lnTo>
                  <a:pt x="150" y="50"/>
                </a:lnTo>
                <a:lnTo>
                  <a:pt x="154" y="55"/>
                </a:lnTo>
                <a:lnTo>
                  <a:pt x="148" y="54"/>
                </a:lnTo>
                <a:lnTo>
                  <a:pt x="152" y="57"/>
                </a:lnTo>
                <a:lnTo>
                  <a:pt x="149" y="62"/>
                </a:lnTo>
                <a:lnTo>
                  <a:pt x="142" y="59"/>
                </a:lnTo>
                <a:lnTo>
                  <a:pt x="144" y="63"/>
                </a:lnTo>
                <a:lnTo>
                  <a:pt x="141" y="66"/>
                </a:lnTo>
                <a:lnTo>
                  <a:pt x="143" y="68"/>
                </a:lnTo>
                <a:lnTo>
                  <a:pt x="141" y="72"/>
                </a:lnTo>
                <a:lnTo>
                  <a:pt x="136" y="77"/>
                </a:lnTo>
                <a:lnTo>
                  <a:pt x="129" y="73"/>
                </a:lnTo>
                <a:lnTo>
                  <a:pt x="114" y="88"/>
                </a:lnTo>
                <a:lnTo>
                  <a:pt x="94" y="94"/>
                </a:lnTo>
                <a:lnTo>
                  <a:pt x="94" y="100"/>
                </a:lnTo>
                <a:lnTo>
                  <a:pt x="82" y="104"/>
                </a:lnTo>
                <a:lnTo>
                  <a:pt x="61" y="100"/>
                </a:lnTo>
                <a:lnTo>
                  <a:pt x="57" y="95"/>
                </a:lnTo>
                <a:lnTo>
                  <a:pt x="59" y="93"/>
                </a:lnTo>
                <a:lnTo>
                  <a:pt x="48" y="87"/>
                </a:lnTo>
                <a:lnTo>
                  <a:pt x="26" y="91"/>
                </a:lnTo>
                <a:lnTo>
                  <a:pt x="26" y="83"/>
                </a:lnTo>
                <a:lnTo>
                  <a:pt x="36" y="84"/>
                </a:lnTo>
                <a:lnTo>
                  <a:pt x="40" y="79"/>
                </a:lnTo>
                <a:lnTo>
                  <a:pt x="38" y="77"/>
                </a:lnTo>
                <a:lnTo>
                  <a:pt x="40" y="74"/>
                </a:lnTo>
                <a:lnTo>
                  <a:pt x="45" y="73"/>
                </a:lnTo>
                <a:lnTo>
                  <a:pt x="34" y="75"/>
                </a:lnTo>
                <a:lnTo>
                  <a:pt x="36" y="69"/>
                </a:lnTo>
                <a:lnTo>
                  <a:pt x="43" y="64"/>
                </a:lnTo>
                <a:lnTo>
                  <a:pt x="34" y="70"/>
                </a:lnTo>
                <a:lnTo>
                  <a:pt x="30" y="58"/>
                </a:lnTo>
                <a:lnTo>
                  <a:pt x="10" y="61"/>
                </a:lnTo>
                <a:lnTo>
                  <a:pt x="7" y="56"/>
                </a:lnTo>
                <a:lnTo>
                  <a:pt x="38" y="51"/>
                </a:lnTo>
                <a:lnTo>
                  <a:pt x="40" y="46"/>
                </a:lnTo>
                <a:lnTo>
                  <a:pt x="28" y="47"/>
                </a:lnTo>
                <a:lnTo>
                  <a:pt x="40" y="37"/>
                </a:lnTo>
                <a:lnTo>
                  <a:pt x="32" y="38"/>
                </a:lnTo>
                <a:lnTo>
                  <a:pt x="34" y="32"/>
                </a:lnTo>
                <a:lnTo>
                  <a:pt x="10" y="39"/>
                </a:lnTo>
                <a:lnTo>
                  <a:pt x="0" y="35"/>
                </a:lnTo>
                <a:lnTo>
                  <a:pt x="3" y="31"/>
                </a:lnTo>
                <a:lnTo>
                  <a:pt x="10" y="34"/>
                </a:lnTo>
                <a:lnTo>
                  <a:pt x="7" y="31"/>
                </a:lnTo>
                <a:lnTo>
                  <a:pt x="10" y="32"/>
                </a:lnTo>
                <a:lnTo>
                  <a:pt x="6" y="25"/>
                </a:lnTo>
                <a:lnTo>
                  <a:pt x="14" y="31"/>
                </a:lnTo>
                <a:lnTo>
                  <a:pt x="19" y="26"/>
                </a:lnTo>
                <a:lnTo>
                  <a:pt x="14" y="27"/>
                </a:lnTo>
                <a:lnTo>
                  <a:pt x="10" y="23"/>
                </a:lnTo>
                <a:lnTo>
                  <a:pt x="19" y="24"/>
                </a:lnTo>
                <a:lnTo>
                  <a:pt x="10" y="17"/>
                </a:lnTo>
                <a:lnTo>
                  <a:pt x="16" y="19"/>
                </a:lnTo>
                <a:lnTo>
                  <a:pt x="12" y="14"/>
                </a:lnTo>
                <a:lnTo>
                  <a:pt x="15" y="11"/>
                </a:lnTo>
                <a:lnTo>
                  <a:pt x="26" y="17"/>
                </a:lnTo>
                <a:lnTo>
                  <a:pt x="27" y="24"/>
                </a:lnTo>
                <a:lnTo>
                  <a:pt x="29" y="19"/>
                </a:lnTo>
                <a:lnTo>
                  <a:pt x="30" y="24"/>
                </a:lnTo>
                <a:lnTo>
                  <a:pt x="29" y="16"/>
                </a:lnTo>
                <a:lnTo>
                  <a:pt x="22" y="11"/>
                </a:lnTo>
                <a:lnTo>
                  <a:pt x="30" y="9"/>
                </a:lnTo>
                <a:lnTo>
                  <a:pt x="19" y="6"/>
                </a:lnTo>
                <a:lnTo>
                  <a:pt x="30" y="3"/>
                </a:lnTo>
                <a:lnTo>
                  <a:pt x="41" y="17"/>
                </a:lnTo>
                <a:lnTo>
                  <a:pt x="45" y="17"/>
                </a:lnTo>
                <a:lnTo>
                  <a:pt x="42" y="20"/>
                </a:lnTo>
                <a:lnTo>
                  <a:pt x="46" y="21"/>
                </a:lnTo>
                <a:lnTo>
                  <a:pt x="44" y="29"/>
                </a:lnTo>
                <a:lnTo>
                  <a:pt x="39" y="26"/>
                </a:lnTo>
                <a:lnTo>
                  <a:pt x="46" y="32"/>
                </a:lnTo>
                <a:lnTo>
                  <a:pt x="49" y="47"/>
                </a:lnTo>
                <a:lnTo>
                  <a:pt x="49" y="37"/>
                </a:lnTo>
                <a:lnTo>
                  <a:pt x="51" y="32"/>
                </a:lnTo>
                <a:lnTo>
                  <a:pt x="55" y="29"/>
                </a:lnTo>
                <a:lnTo>
                  <a:pt x="58" y="36"/>
                </a:lnTo>
                <a:lnTo>
                  <a:pt x="61" y="28"/>
                </a:lnTo>
                <a:lnTo>
                  <a:pt x="59" y="15"/>
                </a:lnTo>
                <a:lnTo>
                  <a:pt x="62" y="13"/>
                </a:lnTo>
                <a:lnTo>
                  <a:pt x="72" y="28"/>
                </a:lnTo>
                <a:lnTo>
                  <a:pt x="72" y="16"/>
                </a:lnTo>
                <a:lnTo>
                  <a:pt x="82" y="12"/>
                </a:lnTo>
                <a:lnTo>
                  <a:pt x="92" y="31"/>
                </a:lnTo>
                <a:lnTo>
                  <a:pt x="88" y="12"/>
                </a:lnTo>
                <a:lnTo>
                  <a:pt x="98" y="19"/>
                </a:lnTo>
                <a:lnTo>
                  <a:pt x="105" y="11"/>
                </a:lnTo>
                <a:lnTo>
                  <a:pt x="113" y="15"/>
                </a:lnTo>
                <a:lnTo>
                  <a:pt x="112" y="13"/>
                </a:lnTo>
                <a:lnTo>
                  <a:pt x="115" y="9"/>
                </a:lnTo>
                <a:lnTo>
                  <a:pt x="113" y="0"/>
                </a:lnTo>
                <a:lnTo>
                  <a:pt x="121" y="0"/>
                </a:lnTo>
                <a:lnTo>
                  <a:pt x="130" y="13"/>
                </a:lnTo>
                <a:lnTo>
                  <a:pt x="139" y="5"/>
                </a:lnTo>
                <a:lnTo>
                  <a:pt x="134" y="13"/>
                </a:lnTo>
                <a:close/>
              </a:path>
            </a:pathLst>
          </a:custGeom>
          <a:solidFill>
            <a:srgbClr val="DDDDDD"/>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55" name="Freeform 82"/>
          <p:cNvSpPr>
            <a:spLocks/>
          </p:cNvSpPr>
          <p:nvPr/>
        </p:nvSpPr>
        <p:spPr bwMode="auto">
          <a:xfrm>
            <a:off x="5111750" y="3194050"/>
            <a:ext cx="223838" cy="192088"/>
          </a:xfrm>
          <a:custGeom>
            <a:avLst/>
            <a:gdLst>
              <a:gd name="T0" fmla="*/ 2147483647 w 136"/>
              <a:gd name="T1" fmla="*/ 2147483647 h 117"/>
              <a:gd name="T2" fmla="*/ 2147483647 w 136"/>
              <a:gd name="T3" fmla="*/ 2147483647 h 117"/>
              <a:gd name="T4" fmla="*/ 2147483647 w 136"/>
              <a:gd name="T5" fmla="*/ 2147483647 h 117"/>
              <a:gd name="T6" fmla="*/ 2147483647 w 136"/>
              <a:gd name="T7" fmla="*/ 2147483647 h 117"/>
              <a:gd name="T8" fmla="*/ 2147483647 w 136"/>
              <a:gd name="T9" fmla="*/ 2147483647 h 117"/>
              <a:gd name="T10" fmla="*/ 2147483647 w 136"/>
              <a:gd name="T11" fmla="*/ 2147483647 h 117"/>
              <a:gd name="T12" fmla="*/ 2147483647 w 136"/>
              <a:gd name="T13" fmla="*/ 2147483647 h 117"/>
              <a:gd name="T14" fmla="*/ 2147483647 w 136"/>
              <a:gd name="T15" fmla="*/ 2147483647 h 117"/>
              <a:gd name="T16" fmla="*/ 2147483647 w 136"/>
              <a:gd name="T17" fmla="*/ 2147483647 h 117"/>
              <a:gd name="T18" fmla="*/ 2147483647 w 136"/>
              <a:gd name="T19" fmla="*/ 2147483647 h 117"/>
              <a:gd name="T20" fmla="*/ 2147483647 w 136"/>
              <a:gd name="T21" fmla="*/ 2147483647 h 117"/>
              <a:gd name="T22" fmla="*/ 2147483647 w 136"/>
              <a:gd name="T23" fmla="*/ 2147483647 h 117"/>
              <a:gd name="T24" fmla="*/ 2147483647 w 136"/>
              <a:gd name="T25" fmla="*/ 2147483647 h 117"/>
              <a:gd name="T26" fmla="*/ 2147483647 w 136"/>
              <a:gd name="T27" fmla="*/ 2147483647 h 117"/>
              <a:gd name="T28" fmla="*/ 2147483647 w 136"/>
              <a:gd name="T29" fmla="*/ 2147483647 h 117"/>
              <a:gd name="T30" fmla="*/ 2147483647 w 136"/>
              <a:gd name="T31" fmla="*/ 2147483647 h 117"/>
              <a:gd name="T32" fmla="*/ 2147483647 w 136"/>
              <a:gd name="T33" fmla="*/ 2147483647 h 117"/>
              <a:gd name="T34" fmla="*/ 0 w 136"/>
              <a:gd name="T35" fmla="*/ 2147483647 h 117"/>
              <a:gd name="T36" fmla="*/ 2147483647 w 136"/>
              <a:gd name="T37" fmla="*/ 2147483647 h 117"/>
              <a:gd name="T38" fmla="*/ 2147483647 w 136"/>
              <a:gd name="T39" fmla="*/ 2147483647 h 117"/>
              <a:gd name="T40" fmla="*/ 2147483647 w 136"/>
              <a:gd name="T41" fmla="*/ 2147483647 h 117"/>
              <a:gd name="T42" fmla="*/ 2147483647 w 136"/>
              <a:gd name="T43" fmla="*/ 2147483647 h 117"/>
              <a:gd name="T44" fmla="*/ 2147483647 w 136"/>
              <a:gd name="T45" fmla="*/ 2147483647 h 117"/>
              <a:gd name="T46" fmla="*/ 2147483647 w 136"/>
              <a:gd name="T47" fmla="*/ 2147483647 h 117"/>
              <a:gd name="T48" fmla="*/ 2147483647 w 136"/>
              <a:gd name="T49" fmla="*/ 2147483647 h 117"/>
              <a:gd name="T50" fmla="*/ 2147483647 w 136"/>
              <a:gd name="T51" fmla="*/ 2147483647 h 117"/>
              <a:gd name="T52" fmla="*/ 2147483647 w 136"/>
              <a:gd name="T53" fmla="*/ 2147483647 h 117"/>
              <a:gd name="T54" fmla="*/ 2147483647 w 136"/>
              <a:gd name="T55" fmla="*/ 2147483647 h 117"/>
              <a:gd name="T56" fmla="*/ 2147483647 w 136"/>
              <a:gd name="T57" fmla="*/ 2147483647 h 117"/>
              <a:gd name="T58" fmla="*/ 2147483647 w 136"/>
              <a:gd name="T59" fmla="*/ 2147483647 h 117"/>
              <a:gd name="T60" fmla="*/ 2147483647 w 136"/>
              <a:gd name="T61" fmla="*/ 2147483647 h 117"/>
              <a:gd name="T62" fmla="*/ 2147483647 w 136"/>
              <a:gd name="T63" fmla="*/ 2147483647 h 117"/>
              <a:gd name="T64" fmla="*/ 2147483647 w 136"/>
              <a:gd name="T65" fmla="*/ 0 h 117"/>
              <a:gd name="T66" fmla="*/ 2147483647 w 136"/>
              <a:gd name="T67" fmla="*/ 2147483647 h 117"/>
              <a:gd name="T68" fmla="*/ 2147483647 w 136"/>
              <a:gd name="T69" fmla="*/ 2147483647 h 117"/>
              <a:gd name="T70" fmla="*/ 2147483647 w 136"/>
              <a:gd name="T71" fmla="*/ 2147483647 h 117"/>
              <a:gd name="T72" fmla="*/ 2147483647 w 136"/>
              <a:gd name="T73" fmla="*/ 2147483647 h 117"/>
              <a:gd name="T74" fmla="*/ 2147483647 w 136"/>
              <a:gd name="T75" fmla="*/ 2147483647 h 117"/>
              <a:gd name="T76" fmla="*/ 2147483647 w 136"/>
              <a:gd name="T77" fmla="*/ 2147483647 h 117"/>
              <a:gd name="T78" fmla="*/ 2147483647 w 136"/>
              <a:gd name="T79" fmla="*/ 2147483647 h 117"/>
              <a:gd name="T80" fmla="*/ 2147483647 w 136"/>
              <a:gd name="T81" fmla="*/ 2147483647 h 117"/>
              <a:gd name="T82" fmla="*/ 2147483647 w 136"/>
              <a:gd name="T83" fmla="*/ 2147483647 h 117"/>
              <a:gd name="T84" fmla="*/ 2147483647 w 136"/>
              <a:gd name="T85" fmla="*/ 2147483647 h 117"/>
              <a:gd name="T86" fmla="*/ 2147483647 w 136"/>
              <a:gd name="T87" fmla="*/ 2147483647 h 117"/>
              <a:gd name="T88" fmla="*/ 2147483647 w 136"/>
              <a:gd name="T89" fmla="*/ 2147483647 h 117"/>
              <a:gd name="T90" fmla="*/ 2147483647 w 136"/>
              <a:gd name="T91" fmla="*/ 2147483647 h 117"/>
              <a:gd name="T92" fmla="*/ 2147483647 w 136"/>
              <a:gd name="T93" fmla="*/ 2147483647 h 117"/>
              <a:gd name="T94" fmla="*/ 2147483647 w 136"/>
              <a:gd name="T95" fmla="*/ 2147483647 h 117"/>
              <a:gd name="T96" fmla="*/ 2147483647 w 136"/>
              <a:gd name="T97" fmla="*/ 2147483647 h 117"/>
              <a:gd name="T98" fmla="*/ 2147483647 w 136"/>
              <a:gd name="T99" fmla="*/ 2147483647 h 117"/>
              <a:gd name="T100" fmla="*/ 2147483647 w 136"/>
              <a:gd name="T101" fmla="*/ 2147483647 h 117"/>
              <a:gd name="T102" fmla="*/ 2147483647 w 136"/>
              <a:gd name="T103" fmla="*/ 2147483647 h 117"/>
              <a:gd name="T104" fmla="*/ 2147483647 w 136"/>
              <a:gd name="T105" fmla="*/ 2147483647 h 117"/>
              <a:gd name="T106" fmla="*/ 2147483647 w 136"/>
              <a:gd name="T107" fmla="*/ 2147483647 h 11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6" h="117">
                <a:moveTo>
                  <a:pt x="123" y="97"/>
                </a:moveTo>
                <a:lnTo>
                  <a:pt x="111" y="98"/>
                </a:lnTo>
                <a:lnTo>
                  <a:pt x="105" y="108"/>
                </a:lnTo>
                <a:lnTo>
                  <a:pt x="105" y="117"/>
                </a:lnTo>
                <a:lnTo>
                  <a:pt x="100" y="112"/>
                </a:lnTo>
                <a:lnTo>
                  <a:pt x="88" y="115"/>
                </a:lnTo>
                <a:lnTo>
                  <a:pt x="85" y="108"/>
                </a:lnTo>
                <a:lnTo>
                  <a:pt x="80" y="113"/>
                </a:lnTo>
                <a:lnTo>
                  <a:pt x="73" y="108"/>
                </a:lnTo>
                <a:lnTo>
                  <a:pt x="67" y="109"/>
                </a:lnTo>
                <a:lnTo>
                  <a:pt x="66" y="112"/>
                </a:lnTo>
                <a:lnTo>
                  <a:pt x="57" y="105"/>
                </a:lnTo>
                <a:lnTo>
                  <a:pt x="30" y="101"/>
                </a:lnTo>
                <a:lnTo>
                  <a:pt x="18" y="102"/>
                </a:lnTo>
                <a:lnTo>
                  <a:pt x="13" y="109"/>
                </a:lnTo>
                <a:lnTo>
                  <a:pt x="7" y="111"/>
                </a:lnTo>
                <a:lnTo>
                  <a:pt x="7" y="98"/>
                </a:lnTo>
                <a:lnTo>
                  <a:pt x="0" y="93"/>
                </a:lnTo>
                <a:lnTo>
                  <a:pt x="11" y="83"/>
                </a:lnTo>
                <a:lnTo>
                  <a:pt x="6" y="54"/>
                </a:lnTo>
                <a:lnTo>
                  <a:pt x="18" y="56"/>
                </a:lnTo>
                <a:lnTo>
                  <a:pt x="33" y="45"/>
                </a:lnTo>
                <a:lnTo>
                  <a:pt x="34" y="49"/>
                </a:lnTo>
                <a:lnTo>
                  <a:pt x="37" y="49"/>
                </a:lnTo>
                <a:lnTo>
                  <a:pt x="37" y="45"/>
                </a:lnTo>
                <a:lnTo>
                  <a:pt x="34" y="45"/>
                </a:lnTo>
                <a:lnTo>
                  <a:pt x="38" y="32"/>
                </a:lnTo>
                <a:lnTo>
                  <a:pt x="52" y="22"/>
                </a:lnTo>
                <a:lnTo>
                  <a:pt x="48" y="20"/>
                </a:lnTo>
                <a:lnTo>
                  <a:pt x="49" y="12"/>
                </a:lnTo>
                <a:lnTo>
                  <a:pt x="55" y="8"/>
                </a:lnTo>
                <a:lnTo>
                  <a:pt x="64" y="9"/>
                </a:lnTo>
                <a:lnTo>
                  <a:pt x="71" y="0"/>
                </a:lnTo>
                <a:lnTo>
                  <a:pt x="80" y="5"/>
                </a:lnTo>
                <a:lnTo>
                  <a:pt x="89" y="5"/>
                </a:lnTo>
                <a:lnTo>
                  <a:pt x="90" y="11"/>
                </a:lnTo>
                <a:lnTo>
                  <a:pt x="101" y="7"/>
                </a:lnTo>
                <a:lnTo>
                  <a:pt x="110" y="14"/>
                </a:lnTo>
                <a:lnTo>
                  <a:pt x="109" y="21"/>
                </a:lnTo>
                <a:lnTo>
                  <a:pt x="112" y="28"/>
                </a:lnTo>
                <a:lnTo>
                  <a:pt x="109" y="33"/>
                </a:lnTo>
                <a:lnTo>
                  <a:pt x="113" y="37"/>
                </a:lnTo>
                <a:lnTo>
                  <a:pt x="116" y="47"/>
                </a:lnTo>
                <a:lnTo>
                  <a:pt x="124" y="52"/>
                </a:lnTo>
                <a:lnTo>
                  <a:pt x="123" y="58"/>
                </a:lnTo>
                <a:lnTo>
                  <a:pt x="132" y="60"/>
                </a:lnTo>
                <a:lnTo>
                  <a:pt x="132" y="63"/>
                </a:lnTo>
                <a:lnTo>
                  <a:pt x="136" y="66"/>
                </a:lnTo>
                <a:lnTo>
                  <a:pt x="129" y="74"/>
                </a:lnTo>
                <a:lnTo>
                  <a:pt x="118" y="72"/>
                </a:lnTo>
                <a:lnTo>
                  <a:pt x="116" y="76"/>
                </a:lnTo>
                <a:lnTo>
                  <a:pt x="120" y="81"/>
                </a:lnTo>
                <a:lnTo>
                  <a:pt x="120" y="93"/>
                </a:lnTo>
                <a:lnTo>
                  <a:pt x="123" y="97"/>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6" name="Freeform 83"/>
          <p:cNvSpPr>
            <a:spLocks noEditPoints="1"/>
          </p:cNvSpPr>
          <p:nvPr/>
        </p:nvSpPr>
        <p:spPr bwMode="auto">
          <a:xfrm>
            <a:off x="4383088" y="2990850"/>
            <a:ext cx="230187" cy="442913"/>
          </a:xfrm>
          <a:custGeom>
            <a:avLst/>
            <a:gdLst>
              <a:gd name="T0" fmla="*/ 2147483647 w 140"/>
              <a:gd name="T1" fmla="*/ 2147483647 h 270"/>
              <a:gd name="T2" fmla="*/ 2147483647 w 140"/>
              <a:gd name="T3" fmla="*/ 2147483647 h 270"/>
              <a:gd name="T4" fmla="*/ 2147483647 w 140"/>
              <a:gd name="T5" fmla="*/ 2147483647 h 270"/>
              <a:gd name="T6" fmla="*/ 2147483647 w 140"/>
              <a:gd name="T7" fmla="*/ 2147483647 h 270"/>
              <a:gd name="T8" fmla="*/ 2147483647 w 140"/>
              <a:gd name="T9" fmla="*/ 2147483647 h 270"/>
              <a:gd name="T10" fmla="*/ 2147483647 w 140"/>
              <a:gd name="T11" fmla="*/ 2147483647 h 270"/>
              <a:gd name="T12" fmla="*/ 2147483647 w 140"/>
              <a:gd name="T13" fmla="*/ 2147483647 h 270"/>
              <a:gd name="T14" fmla="*/ 2147483647 w 140"/>
              <a:gd name="T15" fmla="*/ 2147483647 h 270"/>
              <a:gd name="T16" fmla="*/ 2147483647 w 140"/>
              <a:gd name="T17" fmla="*/ 2147483647 h 270"/>
              <a:gd name="T18" fmla="*/ 2147483647 w 140"/>
              <a:gd name="T19" fmla="*/ 2147483647 h 270"/>
              <a:gd name="T20" fmla="*/ 2147483647 w 140"/>
              <a:gd name="T21" fmla="*/ 2147483647 h 270"/>
              <a:gd name="T22" fmla="*/ 2147483647 w 140"/>
              <a:gd name="T23" fmla="*/ 2147483647 h 270"/>
              <a:gd name="T24" fmla="*/ 2147483647 w 140"/>
              <a:gd name="T25" fmla="*/ 2147483647 h 270"/>
              <a:gd name="T26" fmla="*/ 2147483647 w 140"/>
              <a:gd name="T27" fmla="*/ 2147483647 h 270"/>
              <a:gd name="T28" fmla="*/ 2147483647 w 140"/>
              <a:gd name="T29" fmla="*/ 2147483647 h 270"/>
              <a:gd name="T30" fmla="*/ 2147483647 w 140"/>
              <a:gd name="T31" fmla="*/ 2147483647 h 270"/>
              <a:gd name="T32" fmla="*/ 2147483647 w 140"/>
              <a:gd name="T33" fmla="*/ 2147483647 h 270"/>
              <a:gd name="T34" fmla="*/ 2147483647 w 140"/>
              <a:gd name="T35" fmla="*/ 2147483647 h 270"/>
              <a:gd name="T36" fmla="*/ 2147483647 w 140"/>
              <a:gd name="T37" fmla="*/ 2147483647 h 270"/>
              <a:gd name="T38" fmla="*/ 2147483647 w 140"/>
              <a:gd name="T39" fmla="*/ 2147483647 h 270"/>
              <a:gd name="T40" fmla="*/ 2147483647 w 140"/>
              <a:gd name="T41" fmla="*/ 2147483647 h 270"/>
              <a:gd name="T42" fmla="*/ 2147483647 w 140"/>
              <a:gd name="T43" fmla="*/ 2147483647 h 270"/>
              <a:gd name="T44" fmla="*/ 2147483647 w 140"/>
              <a:gd name="T45" fmla="*/ 2147483647 h 270"/>
              <a:gd name="T46" fmla="*/ 2147483647 w 140"/>
              <a:gd name="T47" fmla="*/ 2147483647 h 270"/>
              <a:gd name="T48" fmla="*/ 2147483647 w 140"/>
              <a:gd name="T49" fmla="*/ 2147483647 h 270"/>
              <a:gd name="T50" fmla="*/ 2147483647 w 140"/>
              <a:gd name="T51" fmla="*/ 2147483647 h 270"/>
              <a:gd name="T52" fmla="*/ 2147483647 w 140"/>
              <a:gd name="T53" fmla="*/ 2147483647 h 270"/>
              <a:gd name="T54" fmla="*/ 2147483647 w 140"/>
              <a:gd name="T55" fmla="*/ 2147483647 h 270"/>
              <a:gd name="T56" fmla="*/ 2147483647 w 140"/>
              <a:gd name="T57" fmla="*/ 2147483647 h 270"/>
              <a:gd name="T58" fmla="*/ 2147483647 w 140"/>
              <a:gd name="T59" fmla="*/ 2147483647 h 270"/>
              <a:gd name="T60" fmla="*/ 2147483647 w 140"/>
              <a:gd name="T61" fmla="*/ 2147483647 h 270"/>
              <a:gd name="T62" fmla="*/ 2147483647 w 140"/>
              <a:gd name="T63" fmla="*/ 2147483647 h 270"/>
              <a:gd name="T64" fmla="*/ 2147483647 w 140"/>
              <a:gd name="T65" fmla="*/ 2147483647 h 270"/>
              <a:gd name="T66" fmla="*/ 2147483647 w 140"/>
              <a:gd name="T67" fmla="*/ 2147483647 h 270"/>
              <a:gd name="T68" fmla="*/ 2147483647 w 140"/>
              <a:gd name="T69" fmla="*/ 2147483647 h 270"/>
              <a:gd name="T70" fmla="*/ 2147483647 w 140"/>
              <a:gd name="T71" fmla="*/ 2147483647 h 270"/>
              <a:gd name="T72" fmla="*/ 2147483647 w 140"/>
              <a:gd name="T73" fmla="*/ 2147483647 h 270"/>
              <a:gd name="T74" fmla="*/ 2147483647 w 140"/>
              <a:gd name="T75" fmla="*/ 2147483647 h 270"/>
              <a:gd name="T76" fmla="*/ 2147483647 w 140"/>
              <a:gd name="T77" fmla="*/ 2147483647 h 270"/>
              <a:gd name="T78" fmla="*/ 2147483647 w 140"/>
              <a:gd name="T79" fmla="*/ 2147483647 h 270"/>
              <a:gd name="T80" fmla="*/ 2147483647 w 140"/>
              <a:gd name="T81" fmla="*/ 2147483647 h 270"/>
              <a:gd name="T82" fmla="*/ 2147483647 w 140"/>
              <a:gd name="T83" fmla="*/ 2147483647 h 270"/>
              <a:gd name="T84" fmla="*/ 2147483647 w 140"/>
              <a:gd name="T85" fmla="*/ 2147483647 h 270"/>
              <a:gd name="T86" fmla="*/ 2147483647 w 140"/>
              <a:gd name="T87" fmla="*/ 2147483647 h 270"/>
              <a:gd name="T88" fmla="*/ 2147483647 w 140"/>
              <a:gd name="T89" fmla="*/ 2147483647 h 270"/>
              <a:gd name="T90" fmla="*/ 2147483647 w 140"/>
              <a:gd name="T91" fmla="*/ 2147483647 h 270"/>
              <a:gd name="T92" fmla="*/ 2147483647 w 140"/>
              <a:gd name="T93" fmla="*/ 2147483647 h 270"/>
              <a:gd name="T94" fmla="*/ 2147483647 w 140"/>
              <a:gd name="T95" fmla="*/ 2147483647 h 270"/>
              <a:gd name="T96" fmla="*/ 2147483647 w 140"/>
              <a:gd name="T97" fmla="*/ 2147483647 h 270"/>
              <a:gd name="T98" fmla="*/ 2147483647 w 140"/>
              <a:gd name="T99" fmla="*/ 2147483647 h 270"/>
              <a:gd name="T100" fmla="*/ 2147483647 w 140"/>
              <a:gd name="T101" fmla="*/ 2147483647 h 270"/>
              <a:gd name="T102" fmla="*/ 2147483647 w 140"/>
              <a:gd name="T103" fmla="*/ 2147483647 h 270"/>
              <a:gd name="T104" fmla="*/ 2147483647 w 140"/>
              <a:gd name="T105" fmla="*/ 2147483647 h 270"/>
              <a:gd name="T106" fmla="*/ 2147483647 w 140"/>
              <a:gd name="T107" fmla="*/ 2147483647 h 270"/>
              <a:gd name="T108" fmla="*/ 2147483647 w 140"/>
              <a:gd name="T109" fmla="*/ 2147483647 h 270"/>
              <a:gd name="T110" fmla="*/ 2147483647 w 140"/>
              <a:gd name="T111" fmla="*/ 2147483647 h 270"/>
              <a:gd name="T112" fmla="*/ 2147483647 w 140"/>
              <a:gd name="T113" fmla="*/ 2147483647 h 270"/>
              <a:gd name="T114" fmla="*/ 2147483647 w 140"/>
              <a:gd name="T115" fmla="*/ 2147483647 h 270"/>
              <a:gd name="T116" fmla="*/ 2147483647 w 140"/>
              <a:gd name="T117" fmla="*/ 2147483647 h 270"/>
              <a:gd name="T118" fmla="*/ 2147483647 w 140"/>
              <a:gd name="T119" fmla="*/ 2147483647 h 270"/>
              <a:gd name="T120" fmla="*/ 2147483647 w 140"/>
              <a:gd name="T121" fmla="*/ 2147483647 h 2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40" h="270">
                <a:moveTo>
                  <a:pt x="100" y="7"/>
                </a:moveTo>
                <a:lnTo>
                  <a:pt x="99" y="3"/>
                </a:lnTo>
                <a:lnTo>
                  <a:pt x="101" y="0"/>
                </a:lnTo>
                <a:lnTo>
                  <a:pt x="100" y="7"/>
                </a:lnTo>
                <a:close/>
                <a:moveTo>
                  <a:pt x="99" y="15"/>
                </a:moveTo>
                <a:lnTo>
                  <a:pt x="98" y="25"/>
                </a:lnTo>
                <a:lnTo>
                  <a:pt x="96" y="24"/>
                </a:lnTo>
                <a:lnTo>
                  <a:pt x="97" y="14"/>
                </a:lnTo>
                <a:lnTo>
                  <a:pt x="95" y="17"/>
                </a:lnTo>
                <a:lnTo>
                  <a:pt x="92" y="13"/>
                </a:lnTo>
                <a:lnTo>
                  <a:pt x="97" y="11"/>
                </a:lnTo>
                <a:lnTo>
                  <a:pt x="93" y="7"/>
                </a:lnTo>
                <a:lnTo>
                  <a:pt x="97" y="3"/>
                </a:lnTo>
                <a:lnTo>
                  <a:pt x="97" y="8"/>
                </a:lnTo>
                <a:lnTo>
                  <a:pt x="101" y="8"/>
                </a:lnTo>
                <a:lnTo>
                  <a:pt x="99" y="15"/>
                </a:lnTo>
                <a:close/>
                <a:moveTo>
                  <a:pt x="75" y="52"/>
                </a:moveTo>
                <a:lnTo>
                  <a:pt x="68" y="50"/>
                </a:lnTo>
                <a:lnTo>
                  <a:pt x="68" y="46"/>
                </a:lnTo>
                <a:lnTo>
                  <a:pt x="72" y="46"/>
                </a:lnTo>
                <a:lnTo>
                  <a:pt x="75" y="52"/>
                </a:lnTo>
                <a:close/>
                <a:moveTo>
                  <a:pt x="16" y="77"/>
                </a:moveTo>
                <a:lnTo>
                  <a:pt x="16" y="70"/>
                </a:lnTo>
                <a:lnTo>
                  <a:pt x="18" y="73"/>
                </a:lnTo>
                <a:lnTo>
                  <a:pt x="20" y="67"/>
                </a:lnTo>
                <a:lnTo>
                  <a:pt x="27" y="62"/>
                </a:lnTo>
                <a:lnTo>
                  <a:pt x="28" y="65"/>
                </a:lnTo>
                <a:lnTo>
                  <a:pt x="26" y="70"/>
                </a:lnTo>
                <a:lnTo>
                  <a:pt x="28" y="70"/>
                </a:lnTo>
                <a:lnTo>
                  <a:pt x="22" y="74"/>
                </a:lnTo>
                <a:lnTo>
                  <a:pt x="25" y="73"/>
                </a:lnTo>
                <a:lnTo>
                  <a:pt x="24" y="77"/>
                </a:lnTo>
                <a:lnTo>
                  <a:pt x="21" y="78"/>
                </a:lnTo>
                <a:lnTo>
                  <a:pt x="21" y="74"/>
                </a:lnTo>
                <a:lnTo>
                  <a:pt x="21" y="79"/>
                </a:lnTo>
                <a:lnTo>
                  <a:pt x="17" y="83"/>
                </a:lnTo>
                <a:lnTo>
                  <a:pt x="15" y="80"/>
                </a:lnTo>
                <a:lnTo>
                  <a:pt x="19" y="78"/>
                </a:lnTo>
                <a:lnTo>
                  <a:pt x="16" y="77"/>
                </a:lnTo>
                <a:close/>
                <a:moveTo>
                  <a:pt x="13" y="89"/>
                </a:moveTo>
                <a:lnTo>
                  <a:pt x="9" y="87"/>
                </a:lnTo>
                <a:lnTo>
                  <a:pt x="14" y="84"/>
                </a:lnTo>
                <a:lnTo>
                  <a:pt x="15" y="85"/>
                </a:lnTo>
                <a:lnTo>
                  <a:pt x="13" y="89"/>
                </a:lnTo>
                <a:close/>
                <a:moveTo>
                  <a:pt x="20" y="92"/>
                </a:moveTo>
                <a:lnTo>
                  <a:pt x="22" y="87"/>
                </a:lnTo>
                <a:lnTo>
                  <a:pt x="25" y="89"/>
                </a:lnTo>
                <a:lnTo>
                  <a:pt x="26" y="84"/>
                </a:lnTo>
                <a:lnTo>
                  <a:pt x="29" y="94"/>
                </a:lnTo>
                <a:lnTo>
                  <a:pt x="36" y="95"/>
                </a:lnTo>
                <a:lnTo>
                  <a:pt x="30" y="101"/>
                </a:lnTo>
                <a:lnTo>
                  <a:pt x="30" y="97"/>
                </a:lnTo>
                <a:lnTo>
                  <a:pt x="26" y="98"/>
                </a:lnTo>
                <a:lnTo>
                  <a:pt x="24" y="94"/>
                </a:lnTo>
                <a:lnTo>
                  <a:pt x="26" y="95"/>
                </a:lnTo>
                <a:lnTo>
                  <a:pt x="20" y="92"/>
                </a:lnTo>
                <a:close/>
                <a:moveTo>
                  <a:pt x="13" y="100"/>
                </a:moveTo>
                <a:lnTo>
                  <a:pt x="11" y="99"/>
                </a:lnTo>
                <a:lnTo>
                  <a:pt x="10" y="92"/>
                </a:lnTo>
                <a:lnTo>
                  <a:pt x="13" y="93"/>
                </a:lnTo>
                <a:lnTo>
                  <a:pt x="13" y="100"/>
                </a:lnTo>
                <a:close/>
                <a:moveTo>
                  <a:pt x="29" y="111"/>
                </a:moveTo>
                <a:lnTo>
                  <a:pt x="36" y="118"/>
                </a:lnTo>
                <a:lnTo>
                  <a:pt x="26" y="121"/>
                </a:lnTo>
                <a:lnTo>
                  <a:pt x="30" y="118"/>
                </a:lnTo>
                <a:lnTo>
                  <a:pt x="28" y="118"/>
                </a:lnTo>
                <a:lnTo>
                  <a:pt x="30" y="115"/>
                </a:lnTo>
                <a:lnTo>
                  <a:pt x="26" y="114"/>
                </a:lnTo>
                <a:lnTo>
                  <a:pt x="29" y="111"/>
                </a:lnTo>
                <a:close/>
                <a:moveTo>
                  <a:pt x="31" y="133"/>
                </a:moveTo>
                <a:lnTo>
                  <a:pt x="29" y="130"/>
                </a:lnTo>
                <a:lnTo>
                  <a:pt x="35" y="124"/>
                </a:lnTo>
                <a:lnTo>
                  <a:pt x="31" y="133"/>
                </a:lnTo>
                <a:close/>
                <a:moveTo>
                  <a:pt x="27" y="138"/>
                </a:moveTo>
                <a:lnTo>
                  <a:pt x="27" y="133"/>
                </a:lnTo>
                <a:lnTo>
                  <a:pt x="24" y="134"/>
                </a:lnTo>
                <a:lnTo>
                  <a:pt x="29" y="130"/>
                </a:lnTo>
                <a:lnTo>
                  <a:pt x="30" y="136"/>
                </a:lnTo>
                <a:lnTo>
                  <a:pt x="27" y="138"/>
                </a:lnTo>
                <a:close/>
                <a:moveTo>
                  <a:pt x="43" y="142"/>
                </a:moveTo>
                <a:lnTo>
                  <a:pt x="40" y="136"/>
                </a:lnTo>
                <a:lnTo>
                  <a:pt x="43" y="136"/>
                </a:lnTo>
                <a:lnTo>
                  <a:pt x="43" y="142"/>
                </a:lnTo>
                <a:close/>
                <a:moveTo>
                  <a:pt x="13" y="151"/>
                </a:moveTo>
                <a:lnTo>
                  <a:pt x="30" y="148"/>
                </a:lnTo>
                <a:lnTo>
                  <a:pt x="35" y="157"/>
                </a:lnTo>
                <a:lnTo>
                  <a:pt x="32" y="163"/>
                </a:lnTo>
                <a:lnTo>
                  <a:pt x="37" y="161"/>
                </a:lnTo>
                <a:lnTo>
                  <a:pt x="39" y="166"/>
                </a:lnTo>
                <a:lnTo>
                  <a:pt x="37" y="168"/>
                </a:lnTo>
                <a:lnTo>
                  <a:pt x="35" y="163"/>
                </a:lnTo>
                <a:lnTo>
                  <a:pt x="37" y="170"/>
                </a:lnTo>
                <a:lnTo>
                  <a:pt x="30" y="176"/>
                </a:lnTo>
                <a:lnTo>
                  <a:pt x="27" y="175"/>
                </a:lnTo>
                <a:lnTo>
                  <a:pt x="22" y="176"/>
                </a:lnTo>
                <a:lnTo>
                  <a:pt x="16" y="167"/>
                </a:lnTo>
                <a:lnTo>
                  <a:pt x="13" y="174"/>
                </a:lnTo>
                <a:lnTo>
                  <a:pt x="9" y="174"/>
                </a:lnTo>
                <a:lnTo>
                  <a:pt x="0" y="167"/>
                </a:lnTo>
                <a:lnTo>
                  <a:pt x="6" y="163"/>
                </a:lnTo>
                <a:lnTo>
                  <a:pt x="3" y="160"/>
                </a:lnTo>
                <a:lnTo>
                  <a:pt x="9" y="159"/>
                </a:lnTo>
                <a:lnTo>
                  <a:pt x="13" y="151"/>
                </a:lnTo>
                <a:close/>
                <a:moveTo>
                  <a:pt x="54" y="198"/>
                </a:moveTo>
                <a:lnTo>
                  <a:pt x="51" y="191"/>
                </a:lnTo>
                <a:lnTo>
                  <a:pt x="58" y="194"/>
                </a:lnTo>
                <a:lnTo>
                  <a:pt x="54" y="198"/>
                </a:lnTo>
                <a:close/>
                <a:moveTo>
                  <a:pt x="97" y="256"/>
                </a:moveTo>
                <a:lnTo>
                  <a:pt x="93" y="254"/>
                </a:lnTo>
                <a:lnTo>
                  <a:pt x="100" y="252"/>
                </a:lnTo>
                <a:lnTo>
                  <a:pt x="97" y="256"/>
                </a:lnTo>
                <a:close/>
                <a:moveTo>
                  <a:pt x="134" y="244"/>
                </a:moveTo>
                <a:lnTo>
                  <a:pt x="119" y="252"/>
                </a:lnTo>
                <a:lnTo>
                  <a:pt x="100" y="250"/>
                </a:lnTo>
                <a:lnTo>
                  <a:pt x="81" y="256"/>
                </a:lnTo>
                <a:lnTo>
                  <a:pt x="74" y="253"/>
                </a:lnTo>
                <a:lnTo>
                  <a:pt x="67" y="255"/>
                </a:lnTo>
                <a:lnTo>
                  <a:pt x="63" y="264"/>
                </a:lnTo>
                <a:lnTo>
                  <a:pt x="53" y="261"/>
                </a:lnTo>
                <a:lnTo>
                  <a:pt x="44" y="265"/>
                </a:lnTo>
                <a:lnTo>
                  <a:pt x="42" y="270"/>
                </a:lnTo>
                <a:lnTo>
                  <a:pt x="38" y="266"/>
                </a:lnTo>
                <a:lnTo>
                  <a:pt x="34" y="267"/>
                </a:lnTo>
                <a:lnTo>
                  <a:pt x="48" y="256"/>
                </a:lnTo>
                <a:lnTo>
                  <a:pt x="56" y="243"/>
                </a:lnTo>
                <a:lnTo>
                  <a:pt x="72" y="242"/>
                </a:lnTo>
                <a:lnTo>
                  <a:pt x="82" y="229"/>
                </a:lnTo>
                <a:lnTo>
                  <a:pt x="68" y="238"/>
                </a:lnTo>
                <a:lnTo>
                  <a:pt x="61" y="233"/>
                </a:lnTo>
                <a:lnTo>
                  <a:pt x="56" y="235"/>
                </a:lnTo>
                <a:lnTo>
                  <a:pt x="58" y="232"/>
                </a:lnTo>
                <a:lnTo>
                  <a:pt x="51" y="230"/>
                </a:lnTo>
                <a:lnTo>
                  <a:pt x="45" y="233"/>
                </a:lnTo>
                <a:lnTo>
                  <a:pt x="44" y="233"/>
                </a:lnTo>
                <a:lnTo>
                  <a:pt x="47" y="230"/>
                </a:lnTo>
                <a:lnTo>
                  <a:pt x="41" y="230"/>
                </a:lnTo>
                <a:lnTo>
                  <a:pt x="43" y="229"/>
                </a:lnTo>
                <a:lnTo>
                  <a:pt x="41" y="226"/>
                </a:lnTo>
                <a:lnTo>
                  <a:pt x="57" y="216"/>
                </a:lnTo>
                <a:lnTo>
                  <a:pt x="57" y="203"/>
                </a:lnTo>
                <a:lnTo>
                  <a:pt x="48" y="206"/>
                </a:lnTo>
                <a:lnTo>
                  <a:pt x="56" y="196"/>
                </a:lnTo>
                <a:lnTo>
                  <a:pt x="77" y="192"/>
                </a:lnTo>
                <a:lnTo>
                  <a:pt x="74" y="192"/>
                </a:lnTo>
                <a:lnTo>
                  <a:pt x="71" y="187"/>
                </a:lnTo>
                <a:lnTo>
                  <a:pt x="75" y="184"/>
                </a:lnTo>
                <a:lnTo>
                  <a:pt x="72" y="179"/>
                </a:lnTo>
                <a:lnTo>
                  <a:pt x="76" y="172"/>
                </a:lnTo>
                <a:lnTo>
                  <a:pt x="70" y="175"/>
                </a:lnTo>
                <a:lnTo>
                  <a:pt x="64" y="165"/>
                </a:lnTo>
                <a:lnTo>
                  <a:pt x="68" y="156"/>
                </a:lnTo>
                <a:lnTo>
                  <a:pt x="72" y="153"/>
                </a:lnTo>
                <a:lnTo>
                  <a:pt x="65" y="153"/>
                </a:lnTo>
                <a:lnTo>
                  <a:pt x="59" y="159"/>
                </a:lnTo>
                <a:lnTo>
                  <a:pt x="53" y="155"/>
                </a:lnTo>
                <a:lnTo>
                  <a:pt x="53" y="161"/>
                </a:lnTo>
                <a:lnTo>
                  <a:pt x="47" y="156"/>
                </a:lnTo>
                <a:lnTo>
                  <a:pt x="45" y="158"/>
                </a:lnTo>
                <a:lnTo>
                  <a:pt x="47" y="162"/>
                </a:lnTo>
                <a:lnTo>
                  <a:pt x="43" y="153"/>
                </a:lnTo>
                <a:lnTo>
                  <a:pt x="50" y="141"/>
                </a:lnTo>
                <a:lnTo>
                  <a:pt x="46" y="135"/>
                </a:lnTo>
                <a:lnTo>
                  <a:pt x="47" y="129"/>
                </a:lnTo>
                <a:lnTo>
                  <a:pt x="52" y="130"/>
                </a:lnTo>
                <a:lnTo>
                  <a:pt x="47" y="128"/>
                </a:lnTo>
                <a:lnTo>
                  <a:pt x="47" y="125"/>
                </a:lnTo>
                <a:lnTo>
                  <a:pt x="45" y="131"/>
                </a:lnTo>
                <a:lnTo>
                  <a:pt x="40" y="131"/>
                </a:lnTo>
                <a:lnTo>
                  <a:pt x="44" y="122"/>
                </a:lnTo>
                <a:lnTo>
                  <a:pt x="39" y="127"/>
                </a:lnTo>
                <a:lnTo>
                  <a:pt x="37" y="144"/>
                </a:lnTo>
                <a:lnTo>
                  <a:pt x="33" y="145"/>
                </a:lnTo>
                <a:lnTo>
                  <a:pt x="37" y="119"/>
                </a:lnTo>
                <a:lnTo>
                  <a:pt x="44" y="114"/>
                </a:lnTo>
                <a:lnTo>
                  <a:pt x="39" y="115"/>
                </a:lnTo>
                <a:lnTo>
                  <a:pt x="43" y="107"/>
                </a:lnTo>
                <a:lnTo>
                  <a:pt x="35" y="115"/>
                </a:lnTo>
                <a:lnTo>
                  <a:pt x="30" y="112"/>
                </a:lnTo>
                <a:lnTo>
                  <a:pt x="37" y="110"/>
                </a:lnTo>
                <a:lnTo>
                  <a:pt x="28" y="110"/>
                </a:lnTo>
                <a:lnTo>
                  <a:pt x="36" y="106"/>
                </a:lnTo>
                <a:lnTo>
                  <a:pt x="32" y="105"/>
                </a:lnTo>
                <a:lnTo>
                  <a:pt x="37" y="102"/>
                </a:lnTo>
                <a:lnTo>
                  <a:pt x="34" y="99"/>
                </a:lnTo>
                <a:lnTo>
                  <a:pt x="39" y="99"/>
                </a:lnTo>
                <a:lnTo>
                  <a:pt x="36" y="98"/>
                </a:lnTo>
                <a:lnTo>
                  <a:pt x="39" y="96"/>
                </a:lnTo>
                <a:lnTo>
                  <a:pt x="36" y="93"/>
                </a:lnTo>
                <a:lnTo>
                  <a:pt x="39" y="91"/>
                </a:lnTo>
                <a:lnTo>
                  <a:pt x="33" y="93"/>
                </a:lnTo>
                <a:lnTo>
                  <a:pt x="33" y="87"/>
                </a:lnTo>
                <a:lnTo>
                  <a:pt x="37" y="88"/>
                </a:lnTo>
                <a:lnTo>
                  <a:pt x="33" y="85"/>
                </a:lnTo>
                <a:lnTo>
                  <a:pt x="33" y="81"/>
                </a:lnTo>
                <a:lnTo>
                  <a:pt x="43" y="80"/>
                </a:lnTo>
                <a:lnTo>
                  <a:pt x="39" y="74"/>
                </a:lnTo>
                <a:lnTo>
                  <a:pt x="41" y="74"/>
                </a:lnTo>
                <a:lnTo>
                  <a:pt x="39" y="69"/>
                </a:lnTo>
                <a:lnTo>
                  <a:pt x="44" y="69"/>
                </a:lnTo>
                <a:lnTo>
                  <a:pt x="43" y="66"/>
                </a:lnTo>
                <a:lnTo>
                  <a:pt x="45" y="59"/>
                </a:lnTo>
                <a:lnTo>
                  <a:pt x="49" y="61"/>
                </a:lnTo>
                <a:lnTo>
                  <a:pt x="48" y="64"/>
                </a:lnTo>
                <a:lnTo>
                  <a:pt x="51" y="61"/>
                </a:lnTo>
                <a:lnTo>
                  <a:pt x="73" y="58"/>
                </a:lnTo>
                <a:lnTo>
                  <a:pt x="71" y="66"/>
                </a:lnTo>
                <a:lnTo>
                  <a:pt x="68" y="69"/>
                </a:lnTo>
                <a:lnTo>
                  <a:pt x="59" y="79"/>
                </a:lnTo>
                <a:lnTo>
                  <a:pt x="62" y="80"/>
                </a:lnTo>
                <a:lnTo>
                  <a:pt x="53" y="87"/>
                </a:lnTo>
                <a:lnTo>
                  <a:pt x="86" y="84"/>
                </a:lnTo>
                <a:lnTo>
                  <a:pt x="90" y="90"/>
                </a:lnTo>
                <a:lnTo>
                  <a:pt x="80" y="113"/>
                </a:lnTo>
                <a:lnTo>
                  <a:pt x="69" y="119"/>
                </a:lnTo>
                <a:lnTo>
                  <a:pt x="75" y="116"/>
                </a:lnTo>
                <a:lnTo>
                  <a:pt x="79" y="121"/>
                </a:lnTo>
                <a:lnTo>
                  <a:pt x="63" y="127"/>
                </a:lnTo>
                <a:lnTo>
                  <a:pt x="72" y="129"/>
                </a:lnTo>
                <a:lnTo>
                  <a:pt x="78" y="126"/>
                </a:lnTo>
                <a:lnTo>
                  <a:pt x="93" y="138"/>
                </a:lnTo>
                <a:lnTo>
                  <a:pt x="97" y="159"/>
                </a:lnTo>
                <a:lnTo>
                  <a:pt x="115" y="174"/>
                </a:lnTo>
                <a:lnTo>
                  <a:pt x="113" y="177"/>
                </a:lnTo>
                <a:lnTo>
                  <a:pt x="117" y="187"/>
                </a:lnTo>
                <a:lnTo>
                  <a:pt x="113" y="186"/>
                </a:lnTo>
                <a:lnTo>
                  <a:pt x="119" y="191"/>
                </a:lnTo>
                <a:lnTo>
                  <a:pt x="120" y="199"/>
                </a:lnTo>
                <a:lnTo>
                  <a:pt x="116" y="203"/>
                </a:lnTo>
                <a:lnTo>
                  <a:pt x="121" y="206"/>
                </a:lnTo>
                <a:lnTo>
                  <a:pt x="123" y="202"/>
                </a:lnTo>
                <a:lnTo>
                  <a:pt x="128" y="202"/>
                </a:lnTo>
                <a:lnTo>
                  <a:pt x="139" y="207"/>
                </a:lnTo>
                <a:lnTo>
                  <a:pt x="140" y="213"/>
                </a:lnTo>
                <a:lnTo>
                  <a:pt x="138" y="222"/>
                </a:lnTo>
                <a:lnTo>
                  <a:pt x="135" y="226"/>
                </a:lnTo>
                <a:lnTo>
                  <a:pt x="132" y="224"/>
                </a:lnTo>
                <a:lnTo>
                  <a:pt x="134" y="228"/>
                </a:lnTo>
                <a:lnTo>
                  <a:pt x="125" y="231"/>
                </a:lnTo>
                <a:lnTo>
                  <a:pt x="129" y="230"/>
                </a:lnTo>
                <a:lnTo>
                  <a:pt x="129" y="233"/>
                </a:lnTo>
                <a:lnTo>
                  <a:pt x="121" y="237"/>
                </a:lnTo>
                <a:lnTo>
                  <a:pt x="135" y="238"/>
                </a:lnTo>
                <a:lnTo>
                  <a:pt x="135" y="243"/>
                </a:lnTo>
                <a:lnTo>
                  <a:pt x="134" y="244"/>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grpSp>
        <p:nvGrpSpPr>
          <p:cNvPr id="3157" name="Group 84"/>
          <p:cNvGrpSpPr>
            <a:grpSpLocks/>
          </p:cNvGrpSpPr>
          <p:nvPr/>
        </p:nvGrpSpPr>
        <p:grpSpPr bwMode="auto">
          <a:xfrm>
            <a:off x="4687888" y="1462088"/>
            <a:ext cx="609600" cy="1652587"/>
            <a:chOff x="3031" y="1105"/>
            <a:chExt cx="371" cy="1005"/>
          </a:xfrm>
        </p:grpSpPr>
        <p:sp>
          <p:nvSpPr>
            <p:cNvPr id="3335" name="Freeform 85"/>
            <p:cNvSpPr>
              <a:spLocks noChangeAspect="1" noEditPoints="1"/>
            </p:cNvSpPr>
            <p:nvPr/>
          </p:nvSpPr>
          <p:spPr bwMode="auto">
            <a:xfrm>
              <a:off x="3110" y="1105"/>
              <a:ext cx="207" cy="313"/>
            </a:xfrm>
            <a:custGeom>
              <a:avLst/>
              <a:gdLst>
                <a:gd name="T0" fmla="*/ 4 w 272"/>
                <a:gd name="T1" fmla="*/ 2 h 409"/>
                <a:gd name="T2" fmla="*/ 4 w 272"/>
                <a:gd name="T3" fmla="*/ 2 h 409"/>
                <a:gd name="T4" fmla="*/ 4 w 272"/>
                <a:gd name="T5" fmla="*/ 0 h 409"/>
                <a:gd name="T6" fmla="*/ 5 w 272"/>
                <a:gd name="T7" fmla="*/ 2 h 409"/>
                <a:gd name="T8" fmla="*/ 5 w 272"/>
                <a:gd name="T9" fmla="*/ 2 h 409"/>
                <a:gd name="T10" fmla="*/ 5 w 272"/>
                <a:gd name="T11" fmla="*/ 2 h 409"/>
                <a:gd name="T12" fmla="*/ 5 w 272"/>
                <a:gd name="T13" fmla="*/ 2 h 409"/>
                <a:gd name="T14" fmla="*/ 7 w 272"/>
                <a:gd name="T15" fmla="*/ 2 h 409"/>
                <a:gd name="T16" fmla="*/ 6 w 272"/>
                <a:gd name="T17" fmla="*/ 2 h 409"/>
                <a:gd name="T18" fmla="*/ 5 w 272"/>
                <a:gd name="T19" fmla="*/ 3 h 409"/>
                <a:gd name="T20" fmla="*/ 4 w 272"/>
                <a:gd name="T21" fmla="*/ 3 h 409"/>
                <a:gd name="T22" fmla="*/ 4 w 272"/>
                <a:gd name="T23" fmla="*/ 2 h 409"/>
                <a:gd name="T24" fmla="*/ 3 w 272"/>
                <a:gd name="T25" fmla="*/ 2 h 409"/>
                <a:gd name="T26" fmla="*/ 3 w 272"/>
                <a:gd name="T27" fmla="*/ 2 h 409"/>
                <a:gd name="T28" fmla="*/ 3 w 272"/>
                <a:gd name="T29" fmla="*/ 2 h 409"/>
                <a:gd name="T30" fmla="*/ 2 w 272"/>
                <a:gd name="T31" fmla="*/ 2 h 409"/>
                <a:gd name="T32" fmla="*/ 2 w 272"/>
                <a:gd name="T33" fmla="*/ 3 h 409"/>
                <a:gd name="T34" fmla="*/ 2 w 272"/>
                <a:gd name="T35" fmla="*/ 2 h 409"/>
                <a:gd name="T36" fmla="*/ 2 w 272"/>
                <a:gd name="T37" fmla="*/ 2 h 409"/>
                <a:gd name="T38" fmla="*/ 3 w 272"/>
                <a:gd name="T39" fmla="*/ 2 h 409"/>
                <a:gd name="T40" fmla="*/ 5 w 272"/>
                <a:gd name="T41" fmla="*/ 4 h 409"/>
                <a:gd name="T42" fmla="*/ 4 w 272"/>
                <a:gd name="T43" fmla="*/ 5 h 409"/>
                <a:gd name="T44" fmla="*/ 3 w 272"/>
                <a:gd name="T45" fmla="*/ 6 h 409"/>
                <a:gd name="T46" fmla="*/ 3 w 272"/>
                <a:gd name="T47" fmla="*/ 8 h 409"/>
                <a:gd name="T48" fmla="*/ 3 w 272"/>
                <a:gd name="T49" fmla="*/ 8 h 409"/>
                <a:gd name="T50" fmla="*/ 2 w 272"/>
                <a:gd name="T51" fmla="*/ 7 h 409"/>
                <a:gd name="T52" fmla="*/ 2 w 272"/>
                <a:gd name="T53" fmla="*/ 6 h 409"/>
                <a:gd name="T54" fmla="*/ 2 w 272"/>
                <a:gd name="T55" fmla="*/ 6 h 409"/>
                <a:gd name="T56" fmla="*/ 2 w 272"/>
                <a:gd name="T57" fmla="*/ 5 h 409"/>
                <a:gd name="T58" fmla="*/ 3 w 272"/>
                <a:gd name="T59" fmla="*/ 5 h 409"/>
                <a:gd name="T60" fmla="*/ 2 w 272"/>
                <a:gd name="T61" fmla="*/ 5 h 409"/>
                <a:gd name="T62" fmla="*/ 2 w 272"/>
                <a:gd name="T63" fmla="*/ 4 h 409"/>
                <a:gd name="T64" fmla="*/ 2 w 272"/>
                <a:gd name="T65" fmla="*/ 5 h 409"/>
                <a:gd name="T66" fmla="*/ 2 w 272"/>
                <a:gd name="T67" fmla="*/ 5 h 409"/>
                <a:gd name="T68" fmla="*/ 2 w 272"/>
                <a:gd name="T69" fmla="*/ 4 h 409"/>
                <a:gd name="T70" fmla="*/ 2 w 272"/>
                <a:gd name="T71" fmla="*/ 4 h 409"/>
                <a:gd name="T72" fmla="*/ 2 w 272"/>
                <a:gd name="T73" fmla="*/ 3 h 409"/>
                <a:gd name="T74" fmla="*/ 2 w 272"/>
                <a:gd name="T75" fmla="*/ 2 h 409"/>
                <a:gd name="T76" fmla="*/ 2 w 272"/>
                <a:gd name="T77" fmla="*/ 2 h 409"/>
                <a:gd name="T78" fmla="*/ 2 w 272"/>
                <a:gd name="T79" fmla="*/ 2 h 409"/>
                <a:gd name="T80" fmla="*/ 2 w 272"/>
                <a:gd name="T81" fmla="*/ 2 h 409"/>
                <a:gd name="T82" fmla="*/ 2 w 272"/>
                <a:gd name="T83" fmla="*/ 2 h 409"/>
                <a:gd name="T84" fmla="*/ 4 w 272"/>
                <a:gd name="T85" fmla="*/ 4 h 409"/>
                <a:gd name="T86" fmla="*/ 4 w 272"/>
                <a:gd name="T87" fmla="*/ 4 h 409"/>
                <a:gd name="T88" fmla="*/ 7 w 272"/>
                <a:gd name="T89" fmla="*/ 4 h 409"/>
                <a:gd name="T90" fmla="*/ 2 w 272"/>
                <a:gd name="T91" fmla="*/ 5 h 409"/>
                <a:gd name="T92" fmla="*/ 2 w 272"/>
                <a:gd name="T93" fmla="*/ 4 h 409"/>
                <a:gd name="T94" fmla="*/ 2 w 272"/>
                <a:gd name="T95" fmla="*/ 5 h 409"/>
                <a:gd name="T96" fmla="*/ 6 w 272"/>
                <a:gd name="T97" fmla="*/ 4 h 409"/>
                <a:gd name="T98" fmla="*/ 5 w 272"/>
                <a:gd name="T99" fmla="*/ 5 h 409"/>
                <a:gd name="T100" fmla="*/ 4 w 272"/>
                <a:gd name="T101" fmla="*/ 5 h 409"/>
                <a:gd name="T102" fmla="*/ 4 w 272"/>
                <a:gd name="T103" fmla="*/ 5 h 409"/>
                <a:gd name="T104" fmla="*/ 5 w 272"/>
                <a:gd name="T105" fmla="*/ 7 h 409"/>
                <a:gd name="T106" fmla="*/ 4 w 272"/>
                <a:gd name="T107" fmla="*/ 7 h 409"/>
                <a:gd name="T108" fmla="*/ 5 w 272"/>
                <a:gd name="T109" fmla="*/ 5 h 409"/>
                <a:gd name="T110" fmla="*/ 6 w 272"/>
                <a:gd name="T111" fmla="*/ 6 h 409"/>
                <a:gd name="T112" fmla="*/ 4 w 272"/>
                <a:gd name="T113" fmla="*/ 12 h 4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2" h="409">
                  <a:moveTo>
                    <a:pt x="118" y="45"/>
                  </a:moveTo>
                  <a:lnTo>
                    <a:pt x="103" y="32"/>
                  </a:lnTo>
                  <a:lnTo>
                    <a:pt x="125" y="35"/>
                  </a:lnTo>
                  <a:lnTo>
                    <a:pt x="129" y="30"/>
                  </a:lnTo>
                  <a:lnTo>
                    <a:pt x="121" y="14"/>
                  </a:lnTo>
                  <a:lnTo>
                    <a:pt x="132" y="25"/>
                  </a:lnTo>
                  <a:lnTo>
                    <a:pt x="134" y="11"/>
                  </a:lnTo>
                  <a:lnTo>
                    <a:pt x="127" y="7"/>
                  </a:lnTo>
                  <a:lnTo>
                    <a:pt x="130" y="0"/>
                  </a:lnTo>
                  <a:lnTo>
                    <a:pt x="147" y="25"/>
                  </a:lnTo>
                  <a:lnTo>
                    <a:pt x="161" y="20"/>
                  </a:lnTo>
                  <a:lnTo>
                    <a:pt x="158" y="32"/>
                  </a:lnTo>
                  <a:lnTo>
                    <a:pt x="168" y="42"/>
                  </a:lnTo>
                  <a:lnTo>
                    <a:pt x="171" y="18"/>
                  </a:lnTo>
                  <a:lnTo>
                    <a:pt x="168" y="8"/>
                  </a:lnTo>
                  <a:lnTo>
                    <a:pt x="174" y="16"/>
                  </a:lnTo>
                  <a:lnTo>
                    <a:pt x="176" y="1"/>
                  </a:lnTo>
                  <a:lnTo>
                    <a:pt x="182" y="7"/>
                  </a:lnTo>
                  <a:lnTo>
                    <a:pt x="179" y="10"/>
                  </a:lnTo>
                  <a:lnTo>
                    <a:pt x="182" y="14"/>
                  </a:lnTo>
                  <a:lnTo>
                    <a:pt x="178" y="22"/>
                  </a:lnTo>
                  <a:lnTo>
                    <a:pt x="179" y="33"/>
                  </a:lnTo>
                  <a:lnTo>
                    <a:pt x="196" y="12"/>
                  </a:lnTo>
                  <a:lnTo>
                    <a:pt x="237" y="35"/>
                  </a:lnTo>
                  <a:lnTo>
                    <a:pt x="236" y="53"/>
                  </a:lnTo>
                  <a:lnTo>
                    <a:pt x="217" y="73"/>
                  </a:lnTo>
                  <a:lnTo>
                    <a:pt x="220" y="81"/>
                  </a:lnTo>
                  <a:lnTo>
                    <a:pt x="216" y="89"/>
                  </a:lnTo>
                  <a:lnTo>
                    <a:pt x="188" y="107"/>
                  </a:lnTo>
                  <a:lnTo>
                    <a:pt x="174" y="101"/>
                  </a:lnTo>
                  <a:lnTo>
                    <a:pt x="173" y="93"/>
                  </a:lnTo>
                  <a:lnTo>
                    <a:pt x="175" y="89"/>
                  </a:lnTo>
                  <a:lnTo>
                    <a:pt x="148" y="92"/>
                  </a:lnTo>
                  <a:lnTo>
                    <a:pt x="130" y="78"/>
                  </a:lnTo>
                  <a:lnTo>
                    <a:pt x="151" y="77"/>
                  </a:lnTo>
                  <a:lnTo>
                    <a:pt x="141" y="68"/>
                  </a:lnTo>
                  <a:lnTo>
                    <a:pt x="168" y="59"/>
                  </a:lnTo>
                  <a:lnTo>
                    <a:pt x="117" y="65"/>
                  </a:lnTo>
                  <a:lnTo>
                    <a:pt x="109" y="50"/>
                  </a:lnTo>
                  <a:lnTo>
                    <a:pt x="118" y="45"/>
                  </a:lnTo>
                  <a:close/>
                  <a:moveTo>
                    <a:pt x="113" y="22"/>
                  </a:moveTo>
                  <a:lnTo>
                    <a:pt x="108" y="18"/>
                  </a:lnTo>
                  <a:lnTo>
                    <a:pt x="115" y="14"/>
                  </a:lnTo>
                  <a:lnTo>
                    <a:pt x="117" y="17"/>
                  </a:lnTo>
                  <a:lnTo>
                    <a:pt x="113" y="22"/>
                  </a:lnTo>
                  <a:close/>
                  <a:moveTo>
                    <a:pt x="51" y="100"/>
                  </a:moveTo>
                  <a:lnTo>
                    <a:pt x="52" y="94"/>
                  </a:lnTo>
                  <a:lnTo>
                    <a:pt x="48" y="79"/>
                  </a:lnTo>
                  <a:lnTo>
                    <a:pt x="61" y="60"/>
                  </a:lnTo>
                  <a:lnTo>
                    <a:pt x="68" y="74"/>
                  </a:lnTo>
                  <a:lnTo>
                    <a:pt x="75" y="102"/>
                  </a:lnTo>
                  <a:lnTo>
                    <a:pt x="74" y="112"/>
                  </a:lnTo>
                  <a:lnTo>
                    <a:pt x="84" y="127"/>
                  </a:lnTo>
                  <a:lnTo>
                    <a:pt x="73" y="61"/>
                  </a:lnTo>
                  <a:lnTo>
                    <a:pt x="80" y="54"/>
                  </a:lnTo>
                  <a:lnTo>
                    <a:pt x="78" y="45"/>
                  </a:lnTo>
                  <a:lnTo>
                    <a:pt x="83" y="37"/>
                  </a:lnTo>
                  <a:lnTo>
                    <a:pt x="108" y="64"/>
                  </a:lnTo>
                  <a:lnTo>
                    <a:pt x="102" y="92"/>
                  </a:lnTo>
                  <a:lnTo>
                    <a:pt x="111" y="72"/>
                  </a:lnTo>
                  <a:lnTo>
                    <a:pt x="119" y="86"/>
                  </a:lnTo>
                  <a:lnTo>
                    <a:pt x="120" y="108"/>
                  </a:lnTo>
                  <a:lnTo>
                    <a:pt x="157" y="132"/>
                  </a:lnTo>
                  <a:lnTo>
                    <a:pt x="155" y="145"/>
                  </a:lnTo>
                  <a:lnTo>
                    <a:pt x="120" y="160"/>
                  </a:lnTo>
                  <a:lnTo>
                    <a:pt x="122" y="185"/>
                  </a:lnTo>
                  <a:lnTo>
                    <a:pt x="113" y="189"/>
                  </a:lnTo>
                  <a:lnTo>
                    <a:pt x="111" y="223"/>
                  </a:lnTo>
                  <a:lnTo>
                    <a:pt x="103" y="225"/>
                  </a:lnTo>
                  <a:lnTo>
                    <a:pt x="97" y="254"/>
                  </a:lnTo>
                  <a:lnTo>
                    <a:pt x="94" y="253"/>
                  </a:lnTo>
                  <a:lnTo>
                    <a:pt x="97" y="259"/>
                  </a:lnTo>
                  <a:lnTo>
                    <a:pt x="91" y="268"/>
                  </a:lnTo>
                  <a:lnTo>
                    <a:pt x="95" y="275"/>
                  </a:lnTo>
                  <a:lnTo>
                    <a:pt x="92" y="282"/>
                  </a:lnTo>
                  <a:lnTo>
                    <a:pt x="71" y="264"/>
                  </a:lnTo>
                  <a:lnTo>
                    <a:pt x="86" y="256"/>
                  </a:lnTo>
                  <a:lnTo>
                    <a:pt x="57" y="246"/>
                  </a:lnTo>
                  <a:lnTo>
                    <a:pt x="49" y="223"/>
                  </a:lnTo>
                  <a:lnTo>
                    <a:pt x="82" y="229"/>
                  </a:lnTo>
                  <a:lnTo>
                    <a:pt x="60" y="214"/>
                  </a:lnTo>
                  <a:lnTo>
                    <a:pt x="92" y="196"/>
                  </a:lnTo>
                  <a:lnTo>
                    <a:pt x="49" y="210"/>
                  </a:lnTo>
                  <a:lnTo>
                    <a:pt x="46" y="209"/>
                  </a:lnTo>
                  <a:lnTo>
                    <a:pt x="44" y="188"/>
                  </a:lnTo>
                  <a:lnTo>
                    <a:pt x="55" y="194"/>
                  </a:lnTo>
                  <a:lnTo>
                    <a:pt x="53" y="184"/>
                  </a:lnTo>
                  <a:lnTo>
                    <a:pt x="64" y="184"/>
                  </a:lnTo>
                  <a:lnTo>
                    <a:pt x="75" y="168"/>
                  </a:lnTo>
                  <a:lnTo>
                    <a:pt x="96" y="162"/>
                  </a:lnTo>
                  <a:lnTo>
                    <a:pt x="83" y="160"/>
                  </a:lnTo>
                  <a:lnTo>
                    <a:pt x="90" y="144"/>
                  </a:lnTo>
                  <a:lnTo>
                    <a:pt x="71" y="160"/>
                  </a:lnTo>
                  <a:lnTo>
                    <a:pt x="67" y="150"/>
                  </a:lnTo>
                  <a:lnTo>
                    <a:pt x="71" y="147"/>
                  </a:lnTo>
                  <a:lnTo>
                    <a:pt x="69" y="131"/>
                  </a:lnTo>
                  <a:lnTo>
                    <a:pt x="64" y="149"/>
                  </a:lnTo>
                  <a:lnTo>
                    <a:pt x="57" y="143"/>
                  </a:lnTo>
                  <a:lnTo>
                    <a:pt x="56" y="157"/>
                  </a:lnTo>
                  <a:lnTo>
                    <a:pt x="60" y="164"/>
                  </a:lnTo>
                  <a:lnTo>
                    <a:pt x="36" y="177"/>
                  </a:lnTo>
                  <a:lnTo>
                    <a:pt x="27" y="158"/>
                  </a:lnTo>
                  <a:lnTo>
                    <a:pt x="38" y="153"/>
                  </a:lnTo>
                  <a:lnTo>
                    <a:pt x="20" y="147"/>
                  </a:lnTo>
                  <a:lnTo>
                    <a:pt x="16" y="139"/>
                  </a:lnTo>
                  <a:lnTo>
                    <a:pt x="20" y="133"/>
                  </a:lnTo>
                  <a:lnTo>
                    <a:pt x="12" y="123"/>
                  </a:lnTo>
                  <a:lnTo>
                    <a:pt x="29" y="127"/>
                  </a:lnTo>
                  <a:lnTo>
                    <a:pt x="18" y="115"/>
                  </a:lnTo>
                  <a:lnTo>
                    <a:pt x="23" y="98"/>
                  </a:lnTo>
                  <a:lnTo>
                    <a:pt x="16" y="96"/>
                  </a:lnTo>
                  <a:lnTo>
                    <a:pt x="18" y="108"/>
                  </a:lnTo>
                  <a:lnTo>
                    <a:pt x="11" y="113"/>
                  </a:lnTo>
                  <a:lnTo>
                    <a:pt x="3" y="78"/>
                  </a:lnTo>
                  <a:lnTo>
                    <a:pt x="10" y="77"/>
                  </a:lnTo>
                  <a:lnTo>
                    <a:pt x="5" y="74"/>
                  </a:lnTo>
                  <a:lnTo>
                    <a:pt x="12" y="71"/>
                  </a:lnTo>
                  <a:lnTo>
                    <a:pt x="10" y="60"/>
                  </a:lnTo>
                  <a:lnTo>
                    <a:pt x="17" y="56"/>
                  </a:lnTo>
                  <a:lnTo>
                    <a:pt x="26" y="69"/>
                  </a:lnTo>
                  <a:lnTo>
                    <a:pt x="24" y="56"/>
                  </a:lnTo>
                  <a:lnTo>
                    <a:pt x="48" y="52"/>
                  </a:lnTo>
                  <a:lnTo>
                    <a:pt x="49" y="56"/>
                  </a:lnTo>
                  <a:lnTo>
                    <a:pt x="48" y="64"/>
                  </a:lnTo>
                  <a:lnTo>
                    <a:pt x="28" y="77"/>
                  </a:lnTo>
                  <a:lnTo>
                    <a:pt x="42" y="75"/>
                  </a:lnTo>
                  <a:lnTo>
                    <a:pt x="39" y="84"/>
                  </a:lnTo>
                  <a:lnTo>
                    <a:pt x="51" y="100"/>
                  </a:lnTo>
                  <a:close/>
                  <a:moveTo>
                    <a:pt x="140" y="121"/>
                  </a:moveTo>
                  <a:lnTo>
                    <a:pt x="136" y="117"/>
                  </a:lnTo>
                  <a:lnTo>
                    <a:pt x="137" y="111"/>
                  </a:lnTo>
                  <a:lnTo>
                    <a:pt x="147" y="116"/>
                  </a:lnTo>
                  <a:lnTo>
                    <a:pt x="140" y="121"/>
                  </a:lnTo>
                  <a:close/>
                  <a:moveTo>
                    <a:pt x="250" y="134"/>
                  </a:moveTo>
                  <a:lnTo>
                    <a:pt x="254" y="124"/>
                  </a:lnTo>
                  <a:lnTo>
                    <a:pt x="272" y="128"/>
                  </a:lnTo>
                  <a:lnTo>
                    <a:pt x="250" y="134"/>
                  </a:lnTo>
                  <a:close/>
                  <a:moveTo>
                    <a:pt x="23" y="177"/>
                  </a:moveTo>
                  <a:lnTo>
                    <a:pt x="8" y="160"/>
                  </a:lnTo>
                  <a:lnTo>
                    <a:pt x="0" y="128"/>
                  </a:lnTo>
                  <a:lnTo>
                    <a:pt x="7" y="132"/>
                  </a:lnTo>
                  <a:lnTo>
                    <a:pt x="11" y="154"/>
                  </a:lnTo>
                  <a:lnTo>
                    <a:pt x="19" y="161"/>
                  </a:lnTo>
                  <a:lnTo>
                    <a:pt x="23" y="177"/>
                  </a:lnTo>
                  <a:close/>
                  <a:moveTo>
                    <a:pt x="230" y="147"/>
                  </a:moveTo>
                  <a:lnTo>
                    <a:pt x="226" y="136"/>
                  </a:lnTo>
                  <a:lnTo>
                    <a:pt x="234" y="142"/>
                  </a:lnTo>
                  <a:lnTo>
                    <a:pt x="230" y="147"/>
                  </a:lnTo>
                  <a:close/>
                  <a:moveTo>
                    <a:pt x="137" y="158"/>
                  </a:moveTo>
                  <a:lnTo>
                    <a:pt x="164" y="150"/>
                  </a:lnTo>
                  <a:lnTo>
                    <a:pt x="167" y="158"/>
                  </a:lnTo>
                  <a:lnTo>
                    <a:pt x="167" y="173"/>
                  </a:lnTo>
                  <a:lnTo>
                    <a:pt x="144" y="178"/>
                  </a:lnTo>
                  <a:lnTo>
                    <a:pt x="146" y="172"/>
                  </a:lnTo>
                  <a:lnTo>
                    <a:pt x="141" y="169"/>
                  </a:lnTo>
                  <a:lnTo>
                    <a:pt x="144" y="164"/>
                  </a:lnTo>
                  <a:lnTo>
                    <a:pt x="137" y="158"/>
                  </a:lnTo>
                  <a:close/>
                  <a:moveTo>
                    <a:pt x="173" y="240"/>
                  </a:moveTo>
                  <a:lnTo>
                    <a:pt x="169" y="240"/>
                  </a:lnTo>
                  <a:lnTo>
                    <a:pt x="169" y="230"/>
                  </a:lnTo>
                  <a:lnTo>
                    <a:pt x="174" y="221"/>
                  </a:lnTo>
                  <a:lnTo>
                    <a:pt x="147" y="228"/>
                  </a:lnTo>
                  <a:lnTo>
                    <a:pt x="158" y="197"/>
                  </a:lnTo>
                  <a:lnTo>
                    <a:pt x="148" y="183"/>
                  </a:lnTo>
                  <a:lnTo>
                    <a:pt x="177" y="174"/>
                  </a:lnTo>
                  <a:lnTo>
                    <a:pt x="184" y="180"/>
                  </a:lnTo>
                  <a:lnTo>
                    <a:pt x="179" y="192"/>
                  </a:lnTo>
                  <a:lnTo>
                    <a:pt x="204" y="208"/>
                  </a:lnTo>
                  <a:lnTo>
                    <a:pt x="173" y="240"/>
                  </a:lnTo>
                  <a:close/>
                  <a:moveTo>
                    <a:pt x="122" y="409"/>
                  </a:moveTo>
                  <a:lnTo>
                    <a:pt x="118" y="402"/>
                  </a:lnTo>
                  <a:lnTo>
                    <a:pt x="125" y="401"/>
                  </a:lnTo>
                  <a:lnTo>
                    <a:pt x="122" y="40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336" name="Freeform 86"/>
            <p:cNvSpPr>
              <a:spLocks noEditPoints="1"/>
            </p:cNvSpPr>
            <p:nvPr/>
          </p:nvSpPr>
          <p:spPr bwMode="auto">
            <a:xfrm>
              <a:off x="3031" y="1667"/>
              <a:ext cx="371" cy="443"/>
            </a:xfrm>
            <a:custGeom>
              <a:avLst/>
              <a:gdLst>
                <a:gd name="T0" fmla="*/ 302 w 371"/>
                <a:gd name="T1" fmla="*/ 5 h 443"/>
                <a:gd name="T2" fmla="*/ 37 w 371"/>
                <a:gd name="T3" fmla="*/ 314 h 443"/>
                <a:gd name="T4" fmla="*/ 45 w 371"/>
                <a:gd name="T5" fmla="*/ 296 h 443"/>
                <a:gd name="T6" fmla="*/ 60 w 371"/>
                <a:gd name="T7" fmla="*/ 284 h 443"/>
                <a:gd name="T8" fmla="*/ 93 w 371"/>
                <a:gd name="T9" fmla="*/ 267 h 443"/>
                <a:gd name="T10" fmla="*/ 75 w 371"/>
                <a:gd name="T11" fmla="*/ 269 h 443"/>
                <a:gd name="T12" fmla="*/ 93 w 371"/>
                <a:gd name="T13" fmla="*/ 244 h 443"/>
                <a:gd name="T14" fmla="*/ 108 w 371"/>
                <a:gd name="T15" fmla="*/ 230 h 443"/>
                <a:gd name="T16" fmla="*/ 114 w 371"/>
                <a:gd name="T17" fmla="*/ 199 h 443"/>
                <a:gd name="T18" fmla="*/ 118 w 371"/>
                <a:gd name="T19" fmla="*/ 181 h 443"/>
                <a:gd name="T20" fmla="*/ 150 w 371"/>
                <a:gd name="T21" fmla="*/ 163 h 443"/>
                <a:gd name="T22" fmla="*/ 156 w 371"/>
                <a:gd name="T23" fmla="*/ 144 h 443"/>
                <a:gd name="T24" fmla="*/ 156 w 371"/>
                <a:gd name="T25" fmla="*/ 127 h 443"/>
                <a:gd name="T26" fmla="*/ 159 w 371"/>
                <a:gd name="T27" fmla="*/ 116 h 443"/>
                <a:gd name="T28" fmla="*/ 171 w 371"/>
                <a:gd name="T29" fmla="*/ 101 h 443"/>
                <a:gd name="T30" fmla="*/ 188 w 371"/>
                <a:gd name="T31" fmla="*/ 76 h 443"/>
                <a:gd name="T32" fmla="*/ 207 w 371"/>
                <a:gd name="T33" fmla="*/ 73 h 443"/>
                <a:gd name="T34" fmla="*/ 222 w 371"/>
                <a:gd name="T35" fmla="*/ 58 h 443"/>
                <a:gd name="T36" fmla="*/ 256 w 371"/>
                <a:gd name="T37" fmla="*/ 40 h 443"/>
                <a:gd name="T38" fmla="*/ 281 w 371"/>
                <a:gd name="T39" fmla="*/ 23 h 443"/>
                <a:gd name="T40" fmla="*/ 284 w 371"/>
                <a:gd name="T41" fmla="*/ 45 h 443"/>
                <a:gd name="T42" fmla="*/ 317 w 371"/>
                <a:gd name="T43" fmla="*/ 14 h 443"/>
                <a:gd name="T44" fmla="*/ 325 w 371"/>
                <a:gd name="T45" fmla="*/ 28 h 443"/>
                <a:gd name="T46" fmla="*/ 371 w 371"/>
                <a:gd name="T47" fmla="*/ 37 h 443"/>
                <a:gd name="T48" fmla="*/ 360 w 371"/>
                <a:gd name="T49" fmla="*/ 62 h 443"/>
                <a:gd name="T50" fmla="*/ 345 w 371"/>
                <a:gd name="T51" fmla="*/ 70 h 443"/>
                <a:gd name="T52" fmla="*/ 259 w 371"/>
                <a:gd name="T53" fmla="*/ 104 h 443"/>
                <a:gd name="T54" fmla="*/ 217 w 371"/>
                <a:gd name="T55" fmla="*/ 110 h 443"/>
                <a:gd name="T56" fmla="*/ 148 w 371"/>
                <a:gd name="T57" fmla="*/ 183 h 443"/>
                <a:gd name="T58" fmla="*/ 103 w 371"/>
                <a:gd name="T59" fmla="*/ 280 h 443"/>
                <a:gd name="T60" fmla="*/ 109 w 371"/>
                <a:gd name="T61" fmla="*/ 373 h 443"/>
                <a:gd name="T62" fmla="*/ 80 w 371"/>
                <a:gd name="T63" fmla="*/ 396 h 443"/>
                <a:gd name="T64" fmla="*/ 47 w 371"/>
                <a:gd name="T65" fmla="*/ 440 h 443"/>
                <a:gd name="T66" fmla="*/ 14 w 371"/>
                <a:gd name="T67" fmla="*/ 414 h 443"/>
                <a:gd name="T68" fmla="*/ 8 w 371"/>
                <a:gd name="T69" fmla="*/ 408 h 443"/>
                <a:gd name="T70" fmla="*/ 26 w 371"/>
                <a:gd name="T71" fmla="*/ 376 h 443"/>
                <a:gd name="T72" fmla="*/ 8 w 371"/>
                <a:gd name="T73" fmla="*/ 376 h 443"/>
                <a:gd name="T74" fmla="*/ 9 w 371"/>
                <a:gd name="T75" fmla="*/ 363 h 443"/>
                <a:gd name="T76" fmla="*/ 34 w 371"/>
                <a:gd name="T77" fmla="*/ 350 h 443"/>
                <a:gd name="T78" fmla="*/ 1 w 371"/>
                <a:gd name="T79" fmla="*/ 352 h 443"/>
                <a:gd name="T80" fmla="*/ 7 w 371"/>
                <a:gd name="T81" fmla="*/ 329 h 443"/>
                <a:gd name="T82" fmla="*/ 28 w 371"/>
                <a:gd name="T83" fmla="*/ 317 h 443"/>
                <a:gd name="T84" fmla="*/ 258 w 371"/>
                <a:gd name="T85" fmla="*/ 24 h 443"/>
                <a:gd name="T86" fmla="*/ 258 w 371"/>
                <a:gd name="T87" fmla="*/ 37 h 443"/>
                <a:gd name="T88" fmla="*/ 196 w 371"/>
                <a:gd name="T89" fmla="*/ 52 h 443"/>
                <a:gd name="T90" fmla="*/ 190 w 371"/>
                <a:gd name="T91" fmla="*/ 61 h 443"/>
                <a:gd name="T92" fmla="*/ 170 w 371"/>
                <a:gd name="T93" fmla="*/ 73 h 443"/>
                <a:gd name="T94" fmla="*/ 150 w 371"/>
                <a:gd name="T95" fmla="*/ 94 h 443"/>
                <a:gd name="T96" fmla="*/ 146 w 371"/>
                <a:gd name="T97" fmla="*/ 101 h 443"/>
                <a:gd name="T98" fmla="*/ 151 w 371"/>
                <a:gd name="T99" fmla="*/ 116 h 443"/>
                <a:gd name="T100" fmla="*/ 173 w 371"/>
                <a:gd name="T101" fmla="*/ 92 h 443"/>
                <a:gd name="T102" fmla="*/ 132 w 371"/>
                <a:gd name="T103" fmla="*/ 122 h 443"/>
                <a:gd name="T104" fmla="*/ 110 w 371"/>
                <a:gd name="T105" fmla="*/ 197 h 443"/>
                <a:gd name="T106" fmla="*/ 108 w 371"/>
                <a:gd name="T107" fmla="*/ 221 h 443"/>
                <a:gd name="T108" fmla="*/ 53 w 371"/>
                <a:gd name="T109" fmla="*/ 280 h 443"/>
                <a:gd name="T110" fmla="*/ 40 w 371"/>
                <a:gd name="T111" fmla="*/ 299 h 443"/>
                <a:gd name="T112" fmla="*/ 7 w 371"/>
                <a:gd name="T113" fmla="*/ 373 h 443"/>
                <a:gd name="T114" fmla="*/ 7 w 371"/>
                <a:gd name="T115" fmla="*/ 388 h 443"/>
                <a:gd name="T116" fmla="*/ 6 w 371"/>
                <a:gd name="T117" fmla="*/ 396 h 4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71" h="443">
                  <a:moveTo>
                    <a:pt x="256" y="39"/>
                  </a:moveTo>
                  <a:lnTo>
                    <a:pt x="247" y="35"/>
                  </a:lnTo>
                  <a:lnTo>
                    <a:pt x="252" y="32"/>
                  </a:lnTo>
                  <a:lnTo>
                    <a:pt x="256" y="39"/>
                  </a:lnTo>
                  <a:close/>
                  <a:moveTo>
                    <a:pt x="294" y="9"/>
                  </a:moveTo>
                  <a:lnTo>
                    <a:pt x="293" y="10"/>
                  </a:lnTo>
                  <a:lnTo>
                    <a:pt x="292" y="9"/>
                  </a:lnTo>
                  <a:lnTo>
                    <a:pt x="289" y="4"/>
                  </a:lnTo>
                  <a:lnTo>
                    <a:pt x="294" y="0"/>
                  </a:lnTo>
                  <a:lnTo>
                    <a:pt x="302" y="5"/>
                  </a:lnTo>
                  <a:lnTo>
                    <a:pt x="294" y="9"/>
                  </a:lnTo>
                  <a:close/>
                  <a:moveTo>
                    <a:pt x="30" y="327"/>
                  </a:moveTo>
                  <a:lnTo>
                    <a:pt x="30" y="322"/>
                  </a:lnTo>
                  <a:lnTo>
                    <a:pt x="35" y="321"/>
                  </a:lnTo>
                  <a:lnTo>
                    <a:pt x="27" y="315"/>
                  </a:lnTo>
                  <a:lnTo>
                    <a:pt x="21" y="317"/>
                  </a:lnTo>
                  <a:lnTo>
                    <a:pt x="25" y="315"/>
                  </a:lnTo>
                  <a:lnTo>
                    <a:pt x="19" y="312"/>
                  </a:lnTo>
                  <a:lnTo>
                    <a:pt x="31" y="310"/>
                  </a:lnTo>
                  <a:lnTo>
                    <a:pt x="37" y="314"/>
                  </a:lnTo>
                  <a:lnTo>
                    <a:pt x="41" y="312"/>
                  </a:lnTo>
                  <a:lnTo>
                    <a:pt x="37" y="312"/>
                  </a:lnTo>
                  <a:lnTo>
                    <a:pt x="37" y="309"/>
                  </a:lnTo>
                  <a:lnTo>
                    <a:pt x="46" y="308"/>
                  </a:lnTo>
                  <a:lnTo>
                    <a:pt x="29" y="307"/>
                  </a:lnTo>
                  <a:lnTo>
                    <a:pt x="30" y="300"/>
                  </a:lnTo>
                  <a:lnTo>
                    <a:pt x="36" y="302"/>
                  </a:lnTo>
                  <a:lnTo>
                    <a:pt x="43" y="300"/>
                  </a:lnTo>
                  <a:lnTo>
                    <a:pt x="42" y="299"/>
                  </a:lnTo>
                  <a:lnTo>
                    <a:pt x="45" y="296"/>
                  </a:lnTo>
                  <a:lnTo>
                    <a:pt x="52" y="304"/>
                  </a:lnTo>
                  <a:lnTo>
                    <a:pt x="50" y="300"/>
                  </a:lnTo>
                  <a:lnTo>
                    <a:pt x="53" y="300"/>
                  </a:lnTo>
                  <a:lnTo>
                    <a:pt x="46" y="295"/>
                  </a:lnTo>
                  <a:lnTo>
                    <a:pt x="57" y="292"/>
                  </a:lnTo>
                  <a:lnTo>
                    <a:pt x="51" y="290"/>
                  </a:lnTo>
                  <a:lnTo>
                    <a:pt x="55" y="288"/>
                  </a:lnTo>
                  <a:lnTo>
                    <a:pt x="53" y="286"/>
                  </a:lnTo>
                  <a:lnTo>
                    <a:pt x="64" y="287"/>
                  </a:lnTo>
                  <a:lnTo>
                    <a:pt x="60" y="284"/>
                  </a:lnTo>
                  <a:lnTo>
                    <a:pt x="68" y="279"/>
                  </a:lnTo>
                  <a:lnTo>
                    <a:pt x="76" y="290"/>
                  </a:lnTo>
                  <a:lnTo>
                    <a:pt x="74" y="285"/>
                  </a:lnTo>
                  <a:lnTo>
                    <a:pt x="85" y="285"/>
                  </a:lnTo>
                  <a:lnTo>
                    <a:pt x="83" y="283"/>
                  </a:lnTo>
                  <a:lnTo>
                    <a:pt x="85" y="280"/>
                  </a:lnTo>
                  <a:lnTo>
                    <a:pt x="82" y="280"/>
                  </a:lnTo>
                  <a:lnTo>
                    <a:pt x="93" y="274"/>
                  </a:lnTo>
                  <a:lnTo>
                    <a:pt x="88" y="272"/>
                  </a:lnTo>
                  <a:lnTo>
                    <a:pt x="93" y="267"/>
                  </a:lnTo>
                  <a:lnTo>
                    <a:pt x="91" y="263"/>
                  </a:lnTo>
                  <a:lnTo>
                    <a:pt x="80" y="273"/>
                  </a:lnTo>
                  <a:lnTo>
                    <a:pt x="87" y="271"/>
                  </a:lnTo>
                  <a:lnTo>
                    <a:pt x="86" y="276"/>
                  </a:lnTo>
                  <a:lnTo>
                    <a:pt x="74" y="283"/>
                  </a:lnTo>
                  <a:lnTo>
                    <a:pt x="70" y="278"/>
                  </a:lnTo>
                  <a:lnTo>
                    <a:pt x="74" y="275"/>
                  </a:lnTo>
                  <a:lnTo>
                    <a:pt x="66" y="278"/>
                  </a:lnTo>
                  <a:lnTo>
                    <a:pt x="66" y="275"/>
                  </a:lnTo>
                  <a:lnTo>
                    <a:pt x="75" y="269"/>
                  </a:lnTo>
                  <a:lnTo>
                    <a:pt x="72" y="265"/>
                  </a:lnTo>
                  <a:lnTo>
                    <a:pt x="82" y="256"/>
                  </a:lnTo>
                  <a:lnTo>
                    <a:pt x="79" y="254"/>
                  </a:lnTo>
                  <a:lnTo>
                    <a:pt x="84" y="255"/>
                  </a:lnTo>
                  <a:lnTo>
                    <a:pt x="82" y="253"/>
                  </a:lnTo>
                  <a:lnTo>
                    <a:pt x="86" y="248"/>
                  </a:lnTo>
                  <a:lnTo>
                    <a:pt x="90" y="252"/>
                  </a:lnTo>
                  <a:lnTo>
                    <a:pt x="90" y="257"/>
                  </a:lnTo>
                  <a:lnTo>
                    <a:pt x="97" y="248"/>
                  </a:lnTo>
                  <a:lnTo>
                    <a:pt x="93" y="244"/>
                  </a:lnTo>
                  <a:lnTo>
                    <a:pt x="103" y="236"/>
                  </a:lnTo>
                  <a:lnTo>
                    <a:pt x="91" y="243"/>
                  </a:lnTo>
                  <a:lnTo>
                    <a:pt x="90" y="240"/>
                  </a:lnTo>
                  <a:lnTo>
                    <a:pt x="96" y="237"/>
                  </a:lnTo>
                  <a:lnTo>
                    <a:pt x="90" y="239"/>
                  </a:lnTo>
                  <a:lnTo>
                    <a:pt x="100" y="232"/>
                  </a:lnTo>
                  <a:lnTo>
                    <a:pt x="103" y="233"/>
                  </a:lnTo>
                  <a:lnTo>
                    <a:pt x="109" y="230"/>
                  </a:lnTo>
                  <a:lnTo>
                    <a:pt x="114" y="224"/>
                  </a:lnTo>
                  <a:lnTo>
                    <a:pt x="108" y="230"/>
                  </a:lnTo>
                  <a:lnTo>
                    <a:pt x="106" y="227"/>
                  </a:lnTo>
                  <a:lnTo>
                    <a:pt x="110" y="225"/>
                  </a:lnTo>
                  <a:lnTo>
                    <a:pt x="104" y="227"/>
                  </a:lnTo>
                  <a:lnTo>
                    <a:pt x="110" y="220"/>
                  </a:lnTo>
                  <a:lnTo>
                    <a:pt x="106" y="213"/>
                  </a:lnTo>
                  <a:lnTo>
                    <a:pt x="112" y="213"/>
                  </a:lnTo>
                  <a:lnTo>
                    <a:pt x="109" y="209"/>
                  </a:lnTo>
                  <a:lnTo>
                    <a:pt x="110" y="203"/>
                  </a:lnTo>
                  <a:lnTo>
                    <a:pt x="117" y="205"/>
                  </a:lnTo>
                  <a:lnTo>
                    <a:pt x="114" y="199"/>
                  </a:lnTo>
                  <a:lnTo>
                    <a:pt x="110" y="198"/>
                  </a:lnTo>
                  <a:lnTo>
                    <a:pt x="123" y="192"/>
                  </a:lnTo>
                  <a:lnTo>
                    <a:pt x="123" y="197"/>
                  </a:lnTo>
                  <a:lnTo>
                    <a:pt x="131" y="189"/>
                  </a:lnTo>
                  <a:lnTo>
                    <a:pt x="115" y="194"/>
                  </a:lnTo>
                  <a:lnTo>
                    <a:pt x="122" y="190"/>
                  </a:lnTo>
                  <a:lnTo>
                    <a:pt x="115" y="189"/>
                  </a:lnTo>
                  <a:lnTo>
                    <a:pt x="117" y="185"/>
                  </a:lnTo>
                  <a:lnTo>
                    <a:pt x="114" y="182"/>
                  </a:lnTo>
                  <a:lnTo>
                    <a:pt x="118" y="181"/>
                  </a:lnTo>
                  <a:lnTo>
                    <a:pt x="117" y="177"/>
                  </a:lnTo>
                  <a:lnTo>
                    <a:pt x="123" y="178"/>
                  </a:lnTo>
                  <a:lnTo>
                    <a:pt x="118" y="175"/>
                  </a:lnTo>
                  <a:lnTo>
                    <a:pt x="129" y="172"/>
                  </a:lnTo>
                  <a:lnTo>
                    <a:pt x="123" y="167"/>
                  </a:lnTo>
                  <a:lnTo>
                    <a:pt x="137" y="164"/>
                  </a:lnTo>
                  <a:lnTo>
                    <a:pt x="133" y="162"/>
                  </a:lnTo>
                  <a:lnTo>
                    <a:pt x="139" y="160"/>
                  </a:lnTo>
                  <a:lnTo>
                    <a:pt x="137" y="157"/>
                  </a:lnTo>
                  <a:lnTo>
                    <a:pt x="150" y="163"/>
                  </a:lnTo>
                  <a:lnTo>
                    <a:pt x="148" y="157"/>
                  </a:lnTo>
                  <a:lnTo>
                    <a:pt x="154" y="159"/>
                  </a:lnTo>
                  <a:lnTo>
                    <a:pt x="145" y="153"/>
                  </a:lnTo>
                  <a:lnTo>
                    <a:pt x="134" y="156"/>
                  </a:lnTo>
                  <a:lnTo>
                    <a:pt x="144" y="144"/>
                  </a:lnTo>
                  <a:lnTo>
                    <a:pt x="142" y="148"/>
                  </a:lnTo>
                  <a:lnTo>
                    <a:pt x="149" y="148"/>
                  </a:lnTo>
                  <a:lnTo>
                    <a:pt x="152" y="155"/>
                  </a:lnTo>
                  <a:lnTo>
                    <a:pt x="151" y="148"/>
                  </a:lnTo>
                  <a:lnTo>
                    <a:pt x="156" y="144"/>
                  </a:lnTo>
                  <a:lnTo>
                    <a:pt x="147" y="146"/>
                  </a:lnTo>
                  <a:lnTo>
                    <a:pt x="146" y="142"/>
                  </a:lnTo>
                  <a:lnTo>
                    <a:pt x="147" y="138"/>
                  </a:lnTo>
                  <a:lnTo>
                    <a:pt x="154" y="138"/>
                  </a:lnTo>
                  <a:lnTo>
                    <a:pt x="148" y="136"/>
                  </a:lnTo>
                  <a:lnTo>
                    <a:pt x="140" y="141"/>
                  </a:lnTo>
                  <a:lnTo>
                    <a:pt x="144" y="136"/>
                  </a:lnTo>
                  <a:lnTo>
                    <a:pt x="140" y="135"/>
                  </a:lnTo>
                  <a:lnTo>
                    <a:pt x="155" y="131"/>
                  </a:lnTo>
                  <a:lnTo>
                    <a:pt x="156" y="127"/>
                  </a:lnTo>
                  <a:lnTo>
                    <a:pt x="155" y="126"/>
                  </a:lnTo>
                  <a:lnTo>
                    <a:pt x="147" y="126"/>
                  </a:lnTo>
                  <a:lnTo>
                    <a:pt x="158" y="118"/>
                  </a:lnTo>
                  <a:lnTo>
                    <a:pt x="160" y="132"/>
                  </a:lnTo>
                  <a:lnTo>
                    <a:pt x="164" y="136"/>
                  </a:lnTo>
                  <a:lnTo>
                    <a:pt x="160" y="127"/>
                  </a:lnTo>
                  <a:lnTo>
                    <a:pt x="167" y="125"/>
                  </a:lnTo>
                  <a:lnTo>
                    <a:pt x="162" y="125"/>
                  </a:lnTo>
                  <a:lnTo>
                    <a:pt x="164" y="121"/>
                  </a:lnTo>
                  <a:lnTo>
                    <a:pt x="159" y="116"/>
                  </a:lnTo>
                  <a:lnTo>
                    <a:pt x="169" y="123"/>
                  </a:lnTo>
                  <a:lnTo>
                    <a:pt x="161" y="115"/>
                  </a:lnTo>
                  <a:lnTo>
                    <a:pt x="173" y="114"/>
                  </a:lnTo>
                  <a:lnTo>
                    <a:pt x="177" y="121"/>
                  </a:lnTo>
                  <a:lnTo>
                    <a:pt x="174" y="114"/>
                  </a:lnTo>
                  <a:lnTo>
                    <a:pt x="180" y="114"/>
                  </a:lnTo>
                  <a:lnTo>
                    <a:pt x="177" y="112"/>
                  </a:lnTo>
                  <a:lnTo>
                    <a:pt x="179" y="108"/>
                  </a:lnTo>
                  <a:lnTo>
                    <a:pt x="164" y="108"/>
                  </a:lnTo>
                  <a:lnTo>
                    <a:pt x="171" y="101"/>
                  </a:lnTo>
                  <a:lnTo>
                    <a:pt x="181" y="103"/>
                  </a:lnTo>
                  <a:lnTo>
                    <a:pt x="175" y="99"/>
                  </a:lnTo>
                  <a:lnTo>
                    <a:pt x="182" y="99"/>
                  </a:lnTo>
                  <a:lnTo>
                    <a:pt x="178" y="96"/>
                  </a:lnTo>
                  <a:lnTo>
                    <a:pt x="184" y="94"/>
                  </a:lnTo>
                  <a:lnTo>
                    <a:pt x="177" y="93"/>
                  </a:lnTo>
                  <a:lnTo>
                    <a:pt x="178" y="89"/>
                  </a:lnTo>
                  <a:lnTo>
                    <a:pt x="188" y="83"/>
                  </a:lnTo>
                  <a:lnTo>
                    <a:pt x="185" y="78"/>
                  </a:lnTo>
                  <a:lnTo>
                    <a:pt x="188" y="76"/>
                  </a:lnTo>
                  <a:lnTo>
                    <a:pt x="189" y="70"/>
                  </a:lnTo>
                  <a:lnTo>
                    <a:pt x="193" y="77"/>
                  </a:lnTo>
                  <a:lnTo>
                    <a:pt x="200" y="78"/>
                  </a:lnTo>
                  <a:lnTo>
                    <a:pt x="192" y="71"/>
                  </a:lnTo>
                  <a:lnTo>
                    <a:pt x="197" y="67"/>
                  </a:lnTo>
                  <a:lnTo>
                    <a:pt x="200" y="70"/>
                  </a:lnTo>
                  <a:lnTo>
                    <a:pt x="203" y="66"/>
                  </a:lnTo>
                  <a:lnTo>
                    <a:pt x="199" y="65"/>
                  </a:lnTo>
                  <a:lnTo>
                    <a:pt x="211" y="57"/>
                  </a:lnTo>
                  <a:lnTo>
                    <a:pt x="207" y="73"/>
                  </a:lnTo>
                  <a:lnTo>
                    <a:pt x="209" y="72"/>
                  </a:lnTo>
                  <a:lnTo>
                    <a:pt x="211" y="61"/>
                  </a:lnTo>
                  <a:lnTo>
                    <a:pt x="218" y="50"/>
                  </a:lnTo>
                  <a:lnTo>
                    <a:pt x="220" y="54"/>
                  </a:lnTo>
                  <a:lnTo>
                    <a:pt x="218" y="70"/>
                  </a:lnTo>
                  <a:lnTo>
                    <a:pt x="213" y="79"/>
                  </a:lnTo>
                  <a:lnTo>
                    <a:pt x="220" y="66"/>
                  </a:lnTo>
                  <a:lnTo>
                    <a:pt x="226" y="69"/>
                  </a:lnTo>
                  <a:lnTo>
                    <a:pt x="221" y="64"/>
                  </a:lnTo>
                  <a:lnTo>
                    <a:pt x="222" y="58"/>
                  </a:lnTo>
                  <a:lnTo>
                    <a:pt x="229" y="51"/>
                  </a:lnTo>
                  <a:lnTo>
                    <a:pt x="227" y="55"/>
                  </a:lnTo>
                  <a:lnTo>
                    <a:pt x="228" y="57"/>
                  </a:lnTo>
                  <a:lnTo>
                    <a:pt x="233" y="48"/>
                  </a:lnTo>
                  <a:lnTo>
                    <a:pt x="243" y="60"/>
                  </a:lnTo>
                  <a:lnTo>
                    <a:pt x="239" y="47"/>
                  </a:lnTo>
                  <a:lnTo>
                    <a:pt x="243" y="44"/>
                  </a:lnTo>
                  <a:lnTo>
                    <a:pt x="238" y="46"/>
                  </a:lnTo>
                  <a:lnTo>
                    <a:pt x="233" y="38"/>
                  </a:lnTo>
                  <a:lnTo>
                    <a:pt x="256" y="40"/>
                  </a:lnTo>
                  <a:lnTo>
                    <a:pt x="246" y="47"/>
                  </a:lnTo>
                  <a:lnTo>
                    <a:pt x="254" y="45"/>
                  </a:lnTo>
                  <a:lnTo>
                    <a:pt x="261" y="51"/>
                  </a:lnTo>
                  <a:lnTo>
                    <a:pt x="264" y="48"/>
                  </a:lnTo>
                  <a:lnTo>
                    <a:pt x="259" y="45"/>
                  </a:lnTo>
                  <a:lnTo>
                    <a:pt x="265" y="32"/>
                  </a:lnTo>
                  <a:lnTo>
                    <a:pt x="276" y="30"/>
                  </a:lnTo>
                  <a:lnTo>
                    <a:pt x="273" y="25"/>
                  </a:lnTo>
                  <a:lnTo>
                    <a:pt x="276" y="20"/>
                  </a:lnTo>
                  <a:lnTo>
                    <a:pt x="281" y="23"/>
                  </a:lnTo>
                  <a:lnTo>
                    <a:pt x="274" y="16"/>
                  </a:lnTo>
                  <a:lnTo>
                    <a:pt x="279" y="16"/>
                  </a:lnTo>
                  <a:lnTo>
                    <a:pt x="279" y="8"/>
                  </a:lnTo>
                  <a:lnTo>
                    <a:pt x="288" y="15"/>
                  </a:lnTo>
                  <a:lnTo>
                    <a:pt x="290" y="8"/>
                  </a:lnTo>
                  <a:lnTo>
                    <a:pt x="294" y="11"/>
                  </a:lnTo>
                  <a:lnTo>
                    <a:pt x="298" y="11"/>
                  </a:lnTo>
                  <a:lnTo>
                    <a:pt x="286" y="27"/>
                  </a:lnTo>
                  <a:lnTo>
                    <a:pt x="288" y="32"/>
                  </a:lnTo>
                  <a:lnTo>
                    <a:pt x="284" y="45"/>
                  </a:lnTo>
                  <a:lnTo>
                    <a:pt x="287" y="46"/>
                  </a:lnTo>
                  <a:lnTo>
                    <a:pt x="306" y="9"/>
                  </a:lnTo>
                  <a:lnTo>
                    <a:pt x="309" y="11"/>
                  </a:lnTo>
                  <a:lnTo>
                    <a:pt x="309" y="19"/>
                  </a:lnTo>
                  <a:lnTo>
                    <a:pt x="304" y="22"/>
                  </a:lnTo>
                  <a:lnTo>
                    <a:pt x="308" y="22"/>
                  </a:lnTo>
                  <a:lnTo>
                    <a:pt x="307" y="34"/>
                  </a:lnTo>
                  <a:lnTo>
                    <a:pt x="317" y="24"/>
                  </a:lnTo>
                  <a:lnTo>
                    <a:pt x="314" y="19"/>
                  </a:lnTo>
                  <a:lnTo>
                    <a:pt x="317" y="14"/>
                  </a:lnTo>
                  <a:lnTo>
                    <a:pt x="321" y="15"/>
                  </a:lnTo>
                  <a:lnTo>
                    <a:pt x="315" y="10"/>
                  </a:lnTo>
                  <a:lnTo>
                    <a:pt x="316" y="5"/>
                  </a:lnTo>
                  <a:lnTo>
                    <a:pt x="330" y="3"/>
                  </a:lnTo>
                  <a:lnTo>
                    <a:pt x="334" y="9"/>
                  </a:lnTo>
                  <a:lnTo>
                    <a:pt x="324" y="16"/>
                  </a:lnTo>
                  <a:lnTo>
                    <a:pt x="329" y="18"/>
                  </a:lnTo>
                  <a:lnTo>
                    <a:pt x="322" y="23"/>
                  </a:lnTo>
                  <a:lnTo>
                    <a:pt x="331" y="19"/>
                  </a:lnTo>
                  <a:lnTo>
                    <a:pt x="325" y="28"/>
                  </a:lnTo>
                  <a:lnTo>
                    <a:pt x="332" y="28"/>
                  </a:lnTo>
                  <a:lnTo>
                    <a:pt x="328" y="46"/>
                  </a:lnTo>
                  <a:lnTo>
                    <a:pt x="335" y="17"/>
                  </a:lnTo>
                  <a:lnTo>
                    <a:pt x="342" y="12"/>
                  </a:lnTo>
                  <a:lnTo>
                    <a:pt x="346" y="21"/>
                  </a:lnTo>
                  <a:lnTo>
                    <a:pt x="357" y="19"/>
                  </a:lnTo>
                  <a:lnTo>
                    <a:pt x="360" y="24"/>
                  </a:lnTo>
                  <a:lnTo>
                    <a:pt x="356" y="26"/>
                  </a:lnTo>
                  <a:lnTo>
                    <a:pt x="364" y="26"/>
                  </a:lnTo>
                  <a:lnTo>
                    <a:pt x="371" y="37"/>
                  </a:lnTo>
                  <a:lnTo>
                    <a:pt x="357" y="46"/>
                  </a:lnTo>
                  <a:lnTo>
                    <a:pt x="336" y="44"/>
                  </a:lnTo>
                  <a:lnTo>
                    <a:pt x="351" y="50"/>
                  </a:lnTo>
                  <a:lnTo>
                    <a:pt x="347" y="54"/>
                  </a:lnTo>
                  <a:lnTo>
                    <a:pt x="352" y="53"/>
                  </a:lnTo>
                  <a:lnTo>
                    <a:pt x="348" y="62"/>
                  </a:lnTo>
                  <a:lnTo>
                    <a:pt x="358" y="61"/>
                  </a:lnTo>
                  <a:lnTo>
                    <a:pt x="358" y="54"/>
                  </a:lnTo>
                  <a:lnTo>
                    <a:pt x="361" y="56"/>
                  </a:lnTo>
                  <a:lnTo>
                    <a:pt x="360" y="62"/>
                  </a:lnTo>
                  <a:lnTo>
                    <a:pt x="362" y="57"/>
                  </a:lnTo>
                  <a:lnTo>
                    <a:pt x="368" y="57"/>
                  </a:lnTo>
                  <a:lnTo>
                    <a:pt x="368" y="67"/>
                  </a:lnTo>
                  <a:lnTo>
                    <a:pt x="357" y="62"/>
                  </a:lnTo>
                  <a:lnTo>
                    <a:pt x="357" y="69"/>
                  </a:lnTo>
                  <a:lnTo>
                    <a:pt x="346" y="77"/>
                  </a:lnTo>
                  <a:lnTo>
                    <a:pt x="345" y="85"/>
                  </a:lnTo>
                  <a:lnTo>
                    <a:pt x="341" y="87"/>
                  </a:lnTo>
                  <a:lnTo>
                    <a:pt x="339" y="80"/>
                  </a:lnTo>
                  <a:lnTo>
                    <a:pt x="345" y="70"/>
                  </a:lnTo>
                  <a:lnTo>
                    <a:pt x="343" y="62"/>
                  </a:lnTo>
                  <a:lnTo>
                    <a:pt x="333" y="56"/>
                  </a:lnTo>
                  <a:lnTo>
                    <a:pt x="326" y="45"/>
                  </a:lnTo>
                  <a:lnTo>
                    <a:pt x="306" y="51"/>
                  </a:lnTo>
                  <a:lnTo>
                    <a:pt x="299" y="61"/>
                  </a:lnTo>
                  <a:lnTo>
                    <a:pt x="295" y="79"/>
                  </a:lnTo>
                  <a:lnTo>
                    <a:pt x="295" y="89"/>
                  </a:lnTo>
                  <a:lnTo>
                    <a:pt x="284" y="106"/>
                  </a:lnTo>
                  <a:lnTo>
                    <a:pt x="270" y="96"/>
                  </a:lnTo>
                  <a:lnTo>
                    <a:pt x="259" y="104"/>
                  </a:lnTo>
                  <a:lnTo>
                    <a:pt x="248" y="100"/>
                  </a:lnTo>
                  <a:lnTo>
                    <a:pt x="238" y="78"/>
                  </a:lnTo>
                  <a:lnTo>
                    <a:pt x="233" y="76"/>
                  </a:lnTo>
                  <a:lnTo>
                    <a:pt x="228" y="81"/>
                  </a:lnTo>
                  <a:lnTo>
                    <a:pt x="229" y="88"/>
                  </a:lnTo>
                  <a:lnTo>
                    <a:pt x="222" y="87"/>
                  </a:lnTo>
                  <a:lnTo>
                    <a:pt x="215" y="88"/>
                  </a:lnTo>
                  <a:lnTo>
                    <a:pt x="219" y="98"/>
                  </a:lnTo>
                  <a:lnTo>
                    <a:pt x="214" y="107"/>
                  </a:lnTo>
                  <a:lnTo>
                    <a:pt x="217" y="110"/>
                  </a:lnTo>
                  <a:lnTo>
                    <a:pt x="213" y="115"/>
                  </a:lnTo>
                  <a:lnTo>
                    <a:pt x="187" y="108"/>
                  </a:lnTo>
                  <a:lnTo>
                    <a:pt x="188" y="122"/>
                  </a:lnTo>
                  <a:lnTo>
                    <a:pt x="184" y="130"/>
                  </a:lnTo>
                  <a:lnTo>
                    <a:pt x="175" y="125"/>
                  </a:lnTo>
                  <a:lnTo>
                    <a:pt x="167" y="132"/>
                  </a:lnTo>
                  <a:lnTo>
                    <a:pt x="158" y="150"/>
                  </a:lnTo>
                  <a:lnTo>
                    <a:pt x="162" y="156"/>
                  </a:lnTo>
                  <a:lnTo>
                    <a:pt x="162" y="164"/>
                  </a:lnTo>
                  <a:lnTo>
                    <a:pt x="148" y="183"/>
                  </a:lnTo>
                  <a:lnTo>
                    <a:pt x="150" y="190"/>
                  </a:lnTo>
                  <a:lnTo>
                    <a:pt x="136" y="196"/>
                  </a:lnTo>
                  <a:lnTo>
                    <a:pt x="138" y="206"/>
                  </a:lnTo>
                  <a:lnTo>
                    <a:pt x="136" y="224"/>
                  </a:lnTo>
                  <a:lnTo>
                    <a:pt x="124" y="248"/>
                  </a:lnTo>
                  <a:lnTo>
                    <a:pt x="131" y="252"/>
                  </a:lnTo>
                  <a:lnTo>
                    <a:pt x="131" y="261"/>
                  </a:lnTo>
                  <a:lnTo>
                    <a:pt x="129" y="267"/>
                  </a:lnTo>
                  <a:lnTo>
                    <a:pt x="114" y="266"/>
                  </a:lnTo>
                  <a:lnTo>
                    <a:pt x="103" y="280"/>
                  </a:lnTo>
                  <a:lnTo>
                    <a:pt x="99" y="290"/>
                  </a:lnTo>
                  <a:lnTo>
                    <a:pt x="103" y="299"/>
                  </a:lnTo>
                  <a:lnTo>
                    <a:pt x="101" y="302"/>
                  </a:lnTo>
                  <a:lnTo>
                    <a:pt x="101" y="312"/>
                  </a:lnTo>
                  <a:lnTo>
                    <a:pt x="105" y="322"/>
                  </a:lnTo>
                  <a:lnTo>
                    <a:pt x="102" y="338"/>
                  </a:lnTo>
                  <a:lnTo>
                    <a:pt x="113" y="349"/>
                  </a:lnTo>
                  <a:lnTo>
                    <a:pt x="110" y="357"/>
                  </a:lnTo>
                  <a:lnTo>
                    <a:pt x="103" y="359"/>
                  </a:lnTo>
                  <a:lnTo>
                    <a:pt x="109" y="373"/>
                  </a:lnTo>
                  <a:lnTo>
                    <a:pt x="108" y="385"/>
                  </a:lnTo>
                  <a:lnTo>
                    <a:pt x="98" y="392"/>
                  </a:lnTo>
                  <a:lnTo>
                    <a:pt x="99" y="396"/>
                  </a:lnTo>
                  <a:lnTo>
                    <a:pt x="96" y="399"/>
                  </a:lnTo>
                  <a:lnTo>
                    <a:pt x="97" y="413"/>
                  </a:lnTo>
                  <a:lnTo>
                    <a:pt x="95" y="418"/>
                  </a:lnTo>
                  <a:lnTo>
                    <a:pt x="93" y="416"/>
                  </a:lnTo>
                  <a:lnTo>
                    <a:pt x="91" y="413"/>
                  </a:lnTo>
                  <a:lnTo>
                    <a:pt x="83" y="411"/>
                  </a:lnTo>
                  <a:lnTo>
                    <a:pt x="80" y="396"/>
                  </a:lnTo>
                  <a:lnTo>
                    <a:pt x="83" y="391"/>
                  </a:lnTo>
                  <a:lnTo>
                    <a:pt x="80" y="391"/>
                  </a:lnTo>
                  <a:lnTo>
                    <a:pt x="80" y="401"/>
                  </a:lnTo>
                  <a:lnTo>
                    <a:pt x="75" y="395"/>
                  </a:lnTo>
                  <a:lnTo>
                    <a:pt x="79" y="407"/>
                  </a:lnTo>
                  <a:lnTo>
                    <a:pt x="75" y="415"/>
                  </a:lnTo>
                  <a:lnTo>
                    <a:pt x="71" y="417"/>
                  </a:lnTo>
                  <a:lnTo>
                    <a:pt x="66" y="413"/>
                  </a:lnTo>
                  <a:lnTo>
                    <a:pt x="68" y="416"/>
                  </a:lnTo>
                  <a:lnTo>
                    <a:pt x="47" y="440"/>
                  </a:lnTo>
                  <a:lnTo>
                    <a:pt x="30" y="443"/>
                  </a:lnTo>
                  <a:lnTo>
                    <a:pt x="23" y="440"/>
                  </a:lnTo>
                  <a:lnTo>
                    <a:pt x="26" y="436"/>
                  </a:lnTo>
                  <a:lnTo>
                    <a:pt x="16" y="433"/>
                  </a:lnTo>
                  <a:lnTo>
                    <a:pt x="8" y="422"/>
                  </a:lnTo>
                  <a:lnTo>
                    <a:pt x="10" y="415"/>
                  </a:lnTo>
                  <a:lnTo>
                    <a:pt x="18" y="420"/>
                  </a:lnTo>
                  <a:lnTo>
                    <a:pt x="18" y="418"/>
                  </a:lnTo>
                  <a:lnTo>
                    <a:pt x="16" y="418"/>
                  </a:lnTo>
                  <a:lnTo>
                    <a:pt x="14" y="414"/>
                  </a:lnTo>
                  <a:lnTo>
                    <a:pt x="22" y="407"/>
                  </a:lnTo>
                  <a:lnTo>
                    <a:pt x="15" y="407"/>
                  </a:lnTo>
                  <a:lnTo>
                    <a:pt x="22" y="401"/>
                  </a:lnTo>
                  <a:lnTo>
                    <a:pt x="15" y="406"/>
                  </a:lnTo>
                  <a:lnTo>
                    <a:pt x="14" y="404"/>
                  </a:lnTo>
                  <a:lnTo>
                    <a:pt x="18" y="402"/>
                  </a:lnTo>
                  <a:lnTo>
                    <a:pt x="13" y="403"/>
                  </a:lnTo>
                  <a:lnTo>
                    <a:pt x="11" y="405"/>
                  </a:lnTo>
                  <a:lnTo>
                    <a:pt x="14" y="406"/>
                  </a:lnTo>
                  <a:lnTo>
                    <a:pt x="8" y="408"/>
                  </a:lnTo>
                  <a:lnTo>
                    <a:pt x="4" y="402"/>
                  </a:lnTo>
                  <a:lnTo>
                    <a:pt x="8" y="395"/>
                  </a:lnTo>
                  <a:lnTo>
                    <a:pt x="8" y="402"/>
                  </a:lnTo>
                  <a:lnTo>
                    <a:pt x="10" y="397"/>
                  </a:lnTo>
                  <a:lnTo>
                    <a:pt x="20" y="392"/>
                  </a:lnTo>
                  <a:lnTo>
                    <a:pt x="11" y="392"/>
                  </a:lnTo>
                  <a:lnTo>
                    <a:pt x="18" y="380"/>
                  </a:lnTo>
                  <a:lnTo>
                    <a:pt x="25" y="376"/>
                  </a:lnTo>
                  <a:lnTo>
                    <a:pt x="23" y="386"/>
                  </a:lnTo>
                  <a:lnTo>
                    <a:pt x="26" y="376"/>
                  </a:lnTo>
                  <a:lnTo>
                    <a:pt x="31" y="374"/>
                  </a:lnTo>
                  <a:lnTo>
                    <a:pt x="19" y="376"/>
                  </a:lnTo>
                  <a:lnTo>
                    <a:pt x="12" y="388"/>
                  </a:lnTo>
                  <a:lnTo>
                    <a:pt x="11" y="384"/>
                  </a:lnTo>
                  <a:lnTo>
                    <a:pt x="9" y="384"/>
                  </a:lnTo>
                  <a:lnTo>
                    <a:pt x="12" y="377"/>
                  </a:lnTo>
                  <a:lnTo>
                    <a:pt x="7" y="384"/>
                  </a:lnTo>
                  <a:lnTo>
                    <a:pt x="3" y="377"/>
                  </a:lnTo>
                  <a:lnTo>
                    <a:pt x="6" y="373"/>
                  </a:lnTo>
                  <a:lnTo>
                    <a:pt x="8" y="376"/>
                  </a:lnTo>
                  <a:lnTo>
                    <a:pt x="10" y="376"/>
                  </a:lnTo>
                  <a:lnTo>
                    <a:pt x="11" y="375"/>
                  </a:lnTo>
                  <a:lnTo>
                    <a:pt x="11" y="369"/>
                  </a:lnTo>
                  <a:lnTo>
                    <a:pt x="11" y="368"/>
                  </a:lnTo>
                  <a:lnTo>
                    <a:pt x="8" y="371"/>
                  </a:lnTo>
                  <a:lnTo>
                    <a:pt x="5" y="372"/>
                  </a:lnTo>
                  <a:lnTo>
                    <a:pt x="0" y="365"/>
                  </a:lnTo>
                  <a:lnTo>
                    <a:pt x="7" y="370"/>
                  </a:lnTo>
                  <a:lnTo>
                    <a:pt x="5" y="366"/>
                  </a:lnTo>
                  <a:lnTo>
                    <a:pt x="9" y="363"/>
                  </a:lnTo>
                  <a:lnTo>
                    <a:pt x="3" y="364"/>
                  </a:lnTo>
                  <a:lnTo>
                    <a:pt x="2" y="358"/>
                  </a:lnTo>
                  <a:lnTo>
                    <a:pt x="21" y="357"/>
                  </a:lnTo>
                  <a:lnTo>
                    <a:pt x="27" y="355"/>
                  </a:lnTo>
                  <a:lnTo>
                    <a:pt x="31" y="363"/>
                  </a:lnTo>
                  <a:lnTo>
                    <a:pt x="30" y="357"/>
                  </a:lnTo>
                  <a:lnTo>
                    <a:pt x="36" y="354"/>
                  </a:lnTo>
                  <a:lnTo>
                    <a:pt x="34" y="350"/>
                  </a:lnTo>
                  <a:lnTo>
                    <a:pt x="38" y="345"/>
                  </a:lnTo>
                  <a:lnTo>
                    <a:pt x="34" y="350"/>
                  </a:lnTo>
                  <a:lnTo>
                    <a:pt x="35" y="354"/>
                  </a:lnTo>
                  <a:lnTo>
                    <a:pt x="29" y="356"/>
                  </a:lnTo>
                  <a:lnTo>
                    <a:pt x="24" y="353"/>
                  </a:lnTo>
                  <a:lnTo>
                    <a:pt x="26" y="348"/>
                  </a:lnTo>
                  <a:lnTo>
                    <a:pt x="22" y="356"/>
                  </a:lnTo>
                  <a:lnTo>
                    <a:pt x="21" y="356"/>
                  </a:lnTo>
                  <a:lnTo>
                    <a:pt x="3" y="355"/>
                  </a:lnTo>
                  <a:lnTo>
                    <a:pt x="5" y="354"/>
                  </a:lnTo>
                  <a:lnTo>
                    <a:pt x="1" y="352"/>
                  </a:lnTo>
                  <a:lnTo>
                    <a:pt x="10" y="349"/>
                  </a:lnTo>
                  <a:lnTo>
                    <a:pt x="1" y="347"/>
                  </a:lnTo>
                  <a:lnTo>
                    <a:pt x="12" y="346"/>
                  </a:lnTo>
                  <a:lnTo>
                    <a:pt x="4" y="345"/>
                  </a:lnTo>
                  <a:lnTo>
                    <a:pt x="6" y="342"/>
                  </a:lnTo>
                  <a:lnTo>
                    <a:pt x="1" y="341"/>
                  </a:lnTo>
                  <a:lnTo>
                    <a:pt x="1" y="337"/>
                  </a:lnTo>
                  <a:lnTo>
                    <a:pt x="7" y="333"/>
                  </a:lnTo>
                  <a:lnTo>
                    <a:pt x="4" y="333"/>
                  </a:lnTo>
                  <a:lnTo>
                    <a:pt x="7" y="329"/>
                  </a:lnTo>
                  <a:lnTo>
                    <a:pt x="3" y="324"/>
                  </a:lnTo>
                  <a:lnTo>
                    <a:pt x="8" y="329"/>
                  </a:lnTo>
                  <a:lnTo>
                    <a:pt x="8" y="324"/>
                  </a:lnTo>
                  <a:lnTo>
                    <a:pt x="21" y="328"/>
                  </a:lnTo>
                  <a:lnTo>
                    <a:pt x="15" y="322"/>
                  </a:lnTo>
                  <a:lnTo>
                    <a:pt x="20" y="318"/>
                  </a:lnTo>
                  <a:lnTo>
                    <a:pt x="23" y="326"/>
                  </a:lnTo>
                  <a:lnTo>
                    <a:pt x="21" y="318"/>
                  </a:lnTo>
                  <a:lnTo>
                    <a:pt x="26" y="316"/>
                  </a:lnTo>
                  <a:lnTo>
                    <a:pt x="28" y="317"/>
                  </a:lnTo>
                  <a:lnTo>
                    <a:pt x="30" y="327"/>
                  </a:lnTo>
                  <a:close/>
                  <a:moveTo>
                    <a:pt x="271" y="11"/>
                  </a:moveTo>
                  <a:lnTo>
                    <a:pt x="269" y="5"/>
                  </a:lnTo>
                  <a:lnTo>
                    <a:pt x="274" y="8"/>
                  </a:lnTo>
                  <a:lnTo>
                    <a:pt x="271" y="11"/>
                  </a:lnTo>
                  <a:close/>
                  <a:moveTo>
                    <a:pt x="245" y="30"/>
                  </a:moveTo>
                  <a:lnTo>
                    <a:pt x="246" y="24"/>
                  </a:lnTo>
                  <a:lnTo>
                    <a:pt x="242" y="21"/>
                  </a:lnTo>
                  <a:lnTo>
                    <a:pt x="262" y="16"/>
                  </a:lnTo>
                  <a:lnTo>
                    <a:pt x="258" y="24"/>
                  </a:lnTo>
                  <a:lnTo>
                    <a:pt x="245" y="30"/>
                  </a:lnTo>
                  <a:close/>
                  <a:moveTo>
                    <a:pt x="268" y="27"/>
                  </a:moveTo>
                  <a:lnTo>
                    <a:pt x="267" y="17"/>
                  </a:lnTo>
                  <a:lnTo>
                    <a:pt x="272" y="23"/>
                  </a:lnTo>
                  <a:lnTo>
                    <a:pt x="268" y="27"/>
                  </a:lnTo>
                  <a:close/>
                  <a:moveTo>
                    <a:pt x="258" y="37"/>
                  </a:moveTo>
                  <a:lnTo>
                    <a:pt x="255" y="30"/>
                  </a:lnTo>
                  <a:lnTo>
                    <a:pt x="262" y="23"/>
                  </a:lnTo>
                  <a:lnTo>
                    <a:pt x="265" y="28"/>
                  </a:lnTo>
                  <a:lnTo>
                    <a:pt x="258" y="37"/>
                  </a:lnTo>
                  <a:close/>
                  <a:moveTo>
                    <a:pt x="213" y="46"/>
                  </a:moveTo>
                  <a:lnTo>
                    <a:pt x="207" y="39"/>
                  </a:lnTo>
                  <a:lnTo>
                    <a:pt x="216" y="44"/>
                  </a:lnTo>
                  <a:lnTo>
                    <a:pt x="213" y="46"/>
                  </a:lnTo>
                  <a:close/>
                  <a:moveTo>
                    <a:pt x="223" y="47"/>
                  </a:moveTo>
                  <a:lnTo>
                    <a:pt x="220" y="41"/>
                  </a:lnTo>
                  <a:lnTo>
                    <a:pt x="226" y="40"/>
                  </a:lnTo>
                  <a:lnTo>
                    <a:pt x="223" y="47"/>
                  </a:lnTo>
                  <a:close/>
                  <a:moveTo>
                    <a:pt x="201" y="57"/>
                  </a:moveTo>
                  <a:lnTo>
                    <a:pt x="196" y="52"/>
                  </a:lnTo>
                  <a:lnTo>
                    <a:pt x="197" y="48"/>
                  </a:lnTo>
                  <a:lnTo>
                    <a:pt x="209" y="49"/>
                  </a:lnTo>
                  <a:lnTo>
                    <a:pt x="201" y="57"/>
                  </a:lnTo>
                  <a:close/>
                  <a:moveTo>
                    <a:pt x="190" y="61"/>
                  </a:moveTo>
                  <a:lnTo>
                    <a:pt x="196" y="62"/>
                  </a:lnTo>
                  <a:lnTo>
                    <a:pt x="195" y="54"/>
                  </a:lnTo>
                  <a:lnTo>
                    <a:pt x="201" y="58"/>
                  </a:lnTo>
                  <a:lnTo>
                    <a:pt x="196" y="67"/>
                  </a:lnTo>
                  <a:lnTo>
                    <a:pt x="186" y="66"/>
                  </a:lnTo>
                  <a:lnTo>
                    <a:pt x="190" y="61"/>
                  </a:lnTo>
                  <a:close/>
                  <a:moveTo>
                    <a:pt x="187" y="74"/>
                  </a:moveTo>
                  <a:lnTo>
                    <a:pt x="187" y="75"/>
                  </a:lnTo>
                  <a:lnTo>
                    <a:pt x="184" y="76"/>
                  </a:lnTo>
                  <a:lnTo>
                    <a:pt x="185" y="81"/>
                  </a:lnTo>
                  <a:lnTo>
                    <a:pt x="173" y="89"/>
                  </a:lnTo>
                  <a:lnTo>
                    <a:pt x="168" y="85"/>
                  </a:lnTo>
                  <a:lnTo>
                    <a:pt x="174" y="81"/>
                  </a:lnTo>
                  <a:lnTo>
                    <a:pt x="170" y="80"/>
                  </a:lnTo>
                  <a:lnTo>
                    <a:pt x="173" y="79"/>
                  </a:lnTo>
                  <a:lnTo>
                    <a:pt x="170" y="73"/>
                  </a:lnTo>
                  <a:lnTo>
                    <a:pt x="178" y="72"/>
                  </a:lnTo>
                  <a:lnTo>
                    <a:pt x="174" y="69"/>
                  </a:lnTo>
                  <a:lnTo>
                    <a:pt x="180" y="71"/>
                  </a:lnTo>
                  <a:lnTo>
                    <a:pt x="178" y="65"/>
                  </a:lnTo>
                  <a:lnTo>
                    <a:pt x="184" y="66"/>
                  </a:lnTo>
                  <a:lnTo>
                    <a:pt x="187" y="74"/>
                  </a:lnTo>
                  <a:close/>
                  <a:moveTo>
                    <a:pt x="150" y="94"/>
                  </a:moveTo>
                  <a:lnTo>
                    <a:pt x="151" y="85"/>
                  </a:lnTo>
                  <a:lnTo>
                    <a:pt x="159" y="78"/>
                  </a:lnTo>
                  <a:lnTo>
                    <a:pt x="150" y="94"/>
                  </a:lnTo>
                  <a:close/>
                  <a:moveTo>
                    <a:pt x="136" y="104"/>
                  </a:moveTo>
                  <a:lnTo>
                    <a:pt x="134" y="102"/>
                  </a:lnTo>
                  <a:lnTo>
                    <a:pt x="136" y="97"/>
                  </a:lnTo>
                  <a:lnTo>
                    <a:pt x="145" y="96"/>
                  </a:lnTo>
                  <a:lnTo>
                    <a:pt x="144" y="89"/>
                  </a:lnTo>
                  <a:lnTo>
                    <a:pt x="148" y="95"/>
                  </a:lnTo>
                  <a:lnTo>
                    <a:pt x="148" y="102"/>
                  </a:lnTo>
                  <a:lnTo>
                    <a:pt x="144" y="106"/>
                  </a:lnTo>
                  <a:lnTo>
                    <a:pt x="140" y="104"/>
                  </a:lnTo>
                  <a:lnTo>
                    <a:pt x="146" y="101"/>
                  </a:lnTo>
                  <a:lnTo>
                    <a:pt x="143" y="99"/>
                  </a:lnTo>
                  <a:lnTo>
                    <a:pt x="136" y="104"/>
                  </a:lnTo>
                  <a:close/>
                  <a:moveTo>
                    <a:pt x="156" y="91"/>
                  </a:moveTo>
                  <a:lnTo>
                    <a:pt x="157" y="99"/>
                  </a:lnTo>
                  <a:lnTo>
                    <a:pt x="154" y="107"/>
                  </a:lnTo>
                  <a:lnTo>
                    <a:pt x="160" y="95"/>
                  </a:lnTo>
                  <a:lnTo>
                    <a:pt x="165" y="99"/>
                  </a:lnTo>
                  <a:lnTo>
                    <a:pt x="165" y="107"/>
                  </a:lnTo>
                  <a:lnTo>
                    <a:pt x="161" y="107"/>
                  </a:lnTo>
                  <a:lnTo>
                    <a:pt x="151" y="116"/>
                  </a:lnTo>
                  <a:lnTo>
                    <a:pt x="148" y="115"/>
                  </a:lnTo>
                  <a:lnTo>
                    <a:pt x="151" y="108"/>
                  </a:lnTo>
                  <a:lnTo>
                    <a:pt x="143" y="118"/>
                  </a:lnTo>
                  <a:lnTo>
                    <a:pt x="150" y="100"/>
                  </a:lnTo>
                  <a:lnTo>
                    <a:pt x="153" y="101"/>
                  </a:lnTo>
                  <a:lnTo>
                    <a:pt x="150" y="99"/>
                  </a:lnTo>
                  <a:lnTo>
                    <a:pt x="152" y="91"/>
                  </a:lnTo>
                  <a:lnTo>
                    <a:pt x="156" y="91"/>
                  </a:lnTo>
                  <a:close/>
                  <a:moveTo>
                    <a:pt x="175" y="98"/>
                  </a:moveTo>
                  <a:lnTo>
                    <a:pt x="173" y="92"/>
                  </a:lnTo>
                  <a:lnTo>
                    <a:pt x="176" y="92"/>
                  </a:lnTo>
                  <a:lnTo>
                    <a:pt x="178" y="95"/>
                  </a:lnTo>
                  <a:lnTo>
                    <a:pt x="175" y="98"/>
                  </a:lnTo>
                  <a:close/>
                  <a:moveTo>
                    <a:pt x="162" y="108"/>
                  </a:moveTo>
                  <a:lnTo>
                    <a:pt x="164" y="110"/>
                  </a:lnTo>
                  <a:lnTo>
                    <a:pt x="159" y="114"/>
                  </a:lnTo>
                  <a:lnTo>
                    <a:pt x="160" y="110"/>
                  </a:lnTo>
                  <a:lnTo>
                    <a:pt x="161" y="108"/>
                  </a:lnTo>
                  <a:lnTo>
                    <a:pt x="162" y="108"/>
                  </a:lnTo>
                  <a:close/>
                  <a:moveTo>
                    <a:pt x="132" y="122"/>
                  </a:moveTo>
                  <a:lnTo>
                    <a:pt x="136" y="113"/>
                  </a:lnTo>
                  <a:lnTo>
                    <a:pt x="146" y="111"/>
                  </a:lnTo>
                  <a:lnTo>
                    <a:pt x="132" y="122"/>
                  </a:lnTo>
                  <a:close/>
                  <a:moveTo>
                    <a:pt x="122" y="126"/>
                  </a:moveTo>
                  <a:lnTo>
                    <a:pt x="123" y="118"/>
                  </a:lnTo>
                  <a:lnTo>
                    <a:pt x="131" y="119"/>
                  </a:lnTo>
                  <a:lnTo>
                    <a:pt x="122" y="126"/>
                  </a:lnTo>
                  <a:close/>
                  <a:moveTo>
                    <a:pt x="105" y="200"/>
                  </a:moveTo>
                  <a:lnTo>
                    <a:pt x="109" y="193"/>
                  </a:lnTo>
                  <a:lnTo>
                    <a:pt x="110" y="197"/>
                  </a:lnTo>
                  <a:lnTo>
                    <a:pt x="105" y="200"/>
                  </a:lnTo>
                  <a:close/>
                  <a:moveTo>
                    <a:pt x="112" y="200"/>
                  </a:moveTo>
                  <a:lnTo>
                    <a:pt x="113" y="200"/>
                  </a:lnTo>
                  <a:lnTo>
                    <a:pt x="113" y="201"/>
                  </a:lnTo>
                  <a:lnTo>
                    <a:pt x="107" y="205"/>
                  </a:lnTo>
                  <a:lnTo>
                    <a:pt x="108" y="200"/>
                  </a:lnTo>
                  <a:lnTo>
                    <a:pt x="112" y="200"/>
                  </a:lnTo>
                  <a:close/>
                  <a:moveTo>
                    <a:pt x="101" y="227"/>
                  </a:moveTo>
                  <a:lnTo>
                    <a:pt x="104" y="215"/>
                  </a:lnTo>
                  <a:lnTo>
                    <a:pt x="108" y="221"/>
                  </a:lnTo>
                  <a:lnTo>
                    <a:pt x="101" y="227"/>
                  </a:lnTo>
                  <a:close/>
                  <a:moveTo>
                    <a:pt x="102" y="233"/>
                  </a:moveTo>
                  <a:lnTo>
                    <a:pt x="101" y="232"/>
                  </a:lnTo>
                  <a:lnTo>
                    <a:pt x="103" y="227"/>
                  </a:lnTo>
                  <a:lnTo>
                    <a:pt x="105" y="231"/>
                  </a:lnTo>
                  <a:lnTo>
                    <a:pt x="102" y="233"/>
                  </a:lnTo>
                  <a:close/>
                  <a:moveTo>
                    <a:pt x="51" y="285"/>
                  </a:moveTo>
                  <a:lnTo>
                    <a:pt x="48" y="284"/>
                  </a:lnTo>
                  <a:lnTo>
                    <a:pt x="53" y="280"/>
                  </a:lnTo>
                  <a:lnTo>
                    <a:pt x="60" y="281"/>
                  </a:lnTo>
                  <a:lnTo>
                    <a:pt x="51" y="285"/>
                  </a:lnTo>
                  <a:close/>
                  <a:moveTo>
                    <a:pt x="44" y="289"/>
                  </a:moveTo>
                  <a:lnTo>
                    <a:pt x="41" y="286"/>
                  </a:lnTo>
                  <a:lnTo>
                    <a:pt x="45" y="284"/>
                  </a:lnTo>
                  <a:lnTo>
                    <a:pt x="46" y="287"/>
                  </a:lnTo>
                  <a:lnTo>
                    <a:pt x="44" y="289"/>
                  </a:lnTo>
                  <a:close/>
                  <a:moveTo>
                    <a:pt x="37" y="300"/>
                  </a:moveTo>
                  <a:lnTo>
                    <a:pt x="36" y="297"/>
                  </a:lnTo>
                  <a:lnTo>
                    <a:pt x="40" y="299"/>
                  </a:lnTo>
                  <a:lnTo>
                    <a:pt x="38" y="300"/>
                  </a:lnTo>
                  <a:lnTo>
                    <a:pt x="37" y="301"/>
                  </a:lnTo>
                  <a:lnTo>
                    <a:pt x="37" y="300"/>
                  </a:lnTo>
                  <a:close/>
                  <a:moveTo>
                    <a:pt x="0" y="337"/>
                  </a:moveTo>
                  <a:lnTo>
                    <a:pt x="0" y="333"/>
                  </a:lnTo>
                  <a:lnTo>
                    <a:pt x="4" y="334"/>
                  </a:lnTo>
                  <a:lnTo>
                    <a:pt x="0" y="337"/>
                  </a:lnTo>
                  <a:close/>
                  <a:moveTo>
                    <a:pt x="9" y="376"/>
                  </a:moveTo>
                  <a:lnTo>
                    <a:pt x="8" y="375"/>
                  </a:lnTo>
                  <a:lnTo>
                    <a:pt x="7" y="373"/>
                  </a:lnTo>
                  <a:lnTo>
                    <a:pt x="10" y="369"/>
                  </a:lnTo>
                  <a:lnTo>
                    <a:pt x="11" y="368"/>
                  </a:lnTo>
                  <a:lnTo>
                    <a:pt x="11" y="369"/>
                  </a:lnTo>
                  <a:lnTo>
                    <a:pt x="11" y="372"/>
                  </a:lnTo>
                  <a:lnTo>
                    <a:pt x="11" y="375"/>
                  </a:lnTo>
                  <a:lnTo>
                    <a:pt x="10" y="375"/>
                  </a:lnTo>
                  <a:lnTo>
                    <a:pt x="9" y="376"/>
                  </a:lnTo>
                  <a:close/>
                  <a:moveTo>
                    <a:pt x="11" y="386"/>
                  </a:moveTo>
                  <a:lnTo>
                    <a:pt x="8" y="391"/>
                  </a:lnTo>
                  <a:lnTo>
                    <a:pt x="7" y="388"/>
                  </a:lnTo>
                  <a:lnTo>
                    <a:pt x="11" y="386"/>
                  </a:lnTo>
                  <a:close/>
                  <a:moveTo>
                    <a:pt x="7" y="395"/>
                  </a:moveTo>
                  <a:lnTo>
                    <a:pt x="6" y="389"/>
                  </a:lnTo>
                  <a:lnTo>
                    <a:pt x="8" y="392"/>
                  </a:lnTo>
                  <a:lnTo>
                    <a:pt x="7" y="395"/>
                  </a:lnTo>
                  <a:close/>
                  <a:moveTo>
                    <a:pt x="3" y="400"/>
                  </a:moveTo>
                  <a:lnTo>
                    <a:pt x="3" y="391"/>
                  </a:lnTo>
                  <a:lnTo>
                    <a:pt x="6" y="396"/>
                  </a:lnTo>
                  <a:lnTo>
                    <a:pt x="4" y="395"/>
                  </a:lnTo>
                  <a:lnTo>
                    <a:pt x="3" y="400"/>
                  </a:lnTo>
                  <a:close/>
                  <a:moveTo>
                    <a:pt x="4" y="412"/>
                  </a:moveTo>
                  <a:lnTo>
                    <a:pt x="4" y="405"/>
                  </a:lnTo>
                  <a:lnTo>
                    <a:pt x="6" y="409"/>
                  </a:lnTo>
                  <a:lnTo>
                    <a:pt x="4" y="41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grpSp>
      <p:sp>
        <p:nvSpPr>
          <p:cNvPr id="3158" name="Freeform 87"/>
          <p:cNvSpPr>
            <a:spLocks noEditPoints="1"/>
          </p:cNvSpPr>
          <p:nvPr/>
        </p:nvSpPr>
        <p:spPr bwMode="auto">
          <a:xfrm>
            <a:off x="5030788" y="2460625"/>
            <a:ext cx="277812" cy="574675"/>
          </a:xfrm>
          <a:custGeom>
            <a:avLst/>
            <a:gdLst>
              <a:gd name="T0" fmla="*/ 0 w 169"/>
              <a:gd name="T1" fmla="*/ 2147483647 h 349"/>
              <a:gd name="T2" fmla="*/ 2147483647 w 169"/>
              <a:gd name="T3" fmla="*/ 2147483647 h 349"/>
              <a:gd name="T4" fmla="*/ 2147483647 w 169"/>
              <a:gd name="T5" fmla="*/ 2147483647 h 349"/>
              <a:gd name="T6" fmla="*/ 2147483647 w 169"/>
              <a:gd name="T7" fmla="*/ 2147483647 h 349"/>
              <a:gd name="T8" fmla="*/ 2147483647 w 169"/>
              <a:gd name="T9" fmla="*/ 2147483647 h 349"/>
              <a:gd name="T10" fmla="*/ 2147483647 w 169"/>
              <a:gd name="T11" fmla="*/ 2147483647 h 349"/>
              <a:gd name="T12" fmla="*/ 2147483647 w 169"/>
              <a:gd name="T13" fmla="*/ 2147483647 h 349"/>
              <a:gd name="T14" fmla="*/ 2147483647 w 169"/>
              <a:gd name="T15" fmla="*/ 2147483647 h 349"/>
              <a:gd name="T16" fmla="*/ 2147483647 w 169"/>
              <a:gd name="T17" fmla="*/ 2147483647 h 349"/>
              <a:gd name="T18" fmla="*/ 2147483647 w 169"/>
              <a:gd name="T19" fmla="*/ 2147483647 h 349"/>
              <a:gd name="T20" fmla="*/ 2147483647 w 169"/>
              <a:gd name="T21" fmla="*/ 2147483647 h 349"/>
              <a:gd name="T22" fmla="*/ 2147483647 w 169"/>
              <a:gd name="T23" fmla="*/ 2147483647 h 349"/>
              <a:gd name="T24" fmla="*/ 2147483647 w 169"/>
              <a:gd name="T25" fmla="*/ 2147483647 h 349"/>
              <a:gd name="T26" fmla="*/ 2147483647 w 169"/>
              <a:gd name="T27" fmla="*/ 2147483647 h 349"/>
              <a:gd name="T28" fmla="*/ 2147483647 w 169"/>
              <a:gd name="T29" fmla="*/ 2147483647 h 349"/>
              <a:gd name="T30" fmla="*/ 2147483647 w 169"/>
              <a:gd name="T31" fmla="*/ 2147483647 h 349"/>
              <a:gd name="T32" fmla="*/ 2147483647 w 169"/>
              <a:gd name="T33" fmla="*/ 2147483647 h 349"/>
              <a:gd name="T34" fmla="*/ 2147483647 w 169"/>
              <a:gd name="T35" fmla="*/ 2147483647 h 349"/>
              <a:gd name="T36" fmla="*/ 2147483647 w 169"/>
              <a:gd name="T37" fmla="*/ 2147483647 h 349"/>
              <a:gd name="T38" fmla="*/ 2147483647 w 169"/>
              <a:gd name="T39" fmla="*/ 2147483647 h 349"/>
              <a:gd name="T40" fmla="*/ 2147483647 w 169"/>
              <a:gd name="T41" fmla="*/ 2147483647 h 349"/>
              <a:gd name="T42" fmla="*/ 2147483647 w 169"/>
              <a:gd name="T43" fmla="*/ 2147483647 h 349"/>
              <a:gd name="T44" fmla="*/ 2147483647 w 169"/>
              <a:gd name="T45" fmla="*/ 2147483647 h 349"/>
              <a:gd name="T46" fmla="*/ 2147483647 w 169"/>
              <a:gd name="T47" fmla="*/ 2147483647 h 349"/>
              <a:gd name="T48" fmla="*/ 2147483647 w 169"/>
              <a:gd name="T49" fmla="*/ 2147483647 h 349"/>
              <a:gd name="T50" fmla="*/ 2147483647 w 169"/>
              <a:gd name="T51" fmla="*/ 2147483647 h 349"/>
              <a:gd name="T52" fmla="*/ 2147483647 w 169"/>
              <a:gd name="T53" fmla="*/ 2147483647 h 349"/>
              <a:gd name="T54" fmla="*/ 2147483647 w 169"/>
              <a:gd name="T55" fmla="*/ 2147483647 h 349"/>
              <a:gd name="T56" fmla="*/ 2147483647 w 169"/>
              <a:gd name="T57" fmla="*/ 2147483647 h 349"/>
              <a:gd name="T58" fmla="*/ 2147483647 w 169"/>
              <a:gd name="T59" fmla="*/ 2147483647 h 349"/>
              <a:gd name="T60" fmla="*/ 2147483647 w 169"/>
              <a:gd name="T61" fmla="*/ 2147483647 h 349"/>
              <a:gd name="T62" fmla="*/ 2147483647 w 169"/>
              <a:gd name="T63" fmla="*/ 2147483647 h 349"/>
              <a:gd name="T64" fmla="*/ 2147483647 w 169"/>
              <a:gd name="T65" fmla="*/ 2147483647 h 349"/>
              <a:gd name="T66" fmla="*/ 2147483647 w 169"/>
              <a:gd name="T67" fmla="*/ 2147483647 h 349"/>
              <a:gd name="T68" fmla="*/ 2147483647 w 169"/>
              <a:gd name="T69" fmla="*/ 2147483647 h 349"/>
              <a:gd name="T70" fmla="*/ 2147483647 w 169"/>
              <a:gd name="T71" fmla="*/ 2147483647 h 349"/>
              <a:gd name="T72" fmla="*/ 2147483647 w 169"/>
              <a:gd name="T73" fmla="*/ 2147483647 h 349"/>
              <a:gd name="T74" fmla="*/ 2147483647 w 169"/>
              <a:gd name="T75" fmla="*/ 2147483647 h 349"/>
              <a:gd name="T76" fmla="*/ 2147483647 w 169"/>
              <a:gd name="T77" fmla="*/ 2147483647 h 349"/>
              <a:gd name="T78" fmla="*/ 2147483647 w 169"/>
              <a:gd name="T79" fmla="*/ 2147483647 h 349"/>
              <a:gd name="T80" fmla="*/ 2147483647 w 169"/>
              <a:gd name="T81" fmla="*/ 2147483647 h 349"/>
              <a:gd name="T82" fmla="*/ 2147483647 w 169"/>
              <a:gd name="T83" fmla="*/ 2147483647 h 349"/>
              <a:gd name="T84" fmla="*/ 2147483647 w 169"/>
              <a:gd name="T85" fmla="*/ 2147483647 h 349"/>
              <a:gd name="T86" fmla="*/ 2147483647 w 169"/>
              <a:gd name="T87" fmla="*/ 2147483647 h 349"/>
              <a:gd name="T88" fmla="*/ 2147483647 w 169"/>
              <a:gd name="T89" fmla="*/ 2147483647 h 349"/>
              <a:gd name="T90" fmla="*/ 2147483647 w 169"/>
              <a:gd name="T91" fmla="*/ 2147483647 h 349"/>
              <a:gd name="T92" fmla="*/ 2147483647 w 169"/>
              <a:gd name="T93" fmla="*/ 2147483647 h 349"/>
              <a:gd name="T94" fmla="*/ 2147483647 w 169"/>
              <a:gd name="T95" fmla="*/ 2147483647 h 349"/>
              <a:gd name="T96" fmla="*/ 2147483647 w 169"/>
              <a:gd name="T97" fmla="*/ 2147483647 h 349"/>
              <a:gd name="T98" fmla="*/ 2147483647 w 169"/>
              <a:gd name="T99" fmla="*/ 2147483647 h 349"/>
              <a:gd name="T100" fmla="*/ 2147483647 w 169"/>
              <a:gd name="T101" fmla="*/ 2147483647 h 349"/>
              <a:gd name="T102" fmla="*/ 2147483647 w 169"/>
              <a:gd name="T103" fmla="*/ 2147483647 h 349"/>
              <a:gd name="T104" fmla="*/ 2147483647 w 169"/>
              <a:gd name="T105" fmla="*/ 2147483647 h 349"/>
              <a:gd name="T106" fmla="*/ 2147483647 w 169"/>
              <a:gd name="T107" fmla="*/ 2147483647 h 349"/>
              <a:gd name="T108" fmla="*/ 2147483647 w 169"/>
              <a:gd name="T109" fmla="*/ 2147483647 h 349"/>
              <a:gd name="T110" fmla="*/ 2147483647 w 169"/>
              <a:gd name="T111" fmla="*/ 2147483647 h 349"/>
              <a:gd name="T112" fmla="*/ 2147483647 w 169"/>
              <a:gd name="T113" fmla="*/ 2147483647 h 349"/>
              <a:gd name="T114" fmla="*/ 2147483647 w 169"/>
              <a:gd name="T115" fmla="*/ 2147483647 h 34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9" h="349">
                <a:moveTo>
                  <a:pt x="4" y="342"/>
                </a:moveTo>
                <a:lnTo>
                  <a:pt x="0" y="335"/>
                </a:lnTo>
                <a:lnTo>
                  <a:pt x="2" y="338"/>
                </a:lnTo>
                <a:lnTo>
                  <a:pt x="4" y="335"/>
                </a:lnTo>
                <a:lnTo>
                  <a:pt x="2" y="332"/>
                </a:lnTo>
                <a:lnTo>
                  <a:pt x="9" y="335"/>
                </a:lnTo>
                <a:lnTo>
                  <a:pt x="7" y="338"/>
                </a:lnTo>
                <a:lnTo>
                  <a:pt x="5" y="334"/>
                </a:lnTo>
                <a:lnTo>
                  <a:pt x="4" y="342"/>
                </a:lnTo>
                <a:close/>
                <a:moveTo>
                  <a:pt x="64" y="161"/>
                </a:moveTo>
                <a:lnTo>
                  <a:pt x="57" y="144"/>
                </a:lnTo>
                <a:lnTo>
                  <a:pt x="62" y="127"/>
                </a:lnTo>
                <a:lnTo>
                  <a:pt x="55" y="114"/>
                </a:lnTo>
                <a:lnTo>
                  <a:pt x="58" y="104"/>
                </a:lnTo>
                <a:lnTo>
                  <a:pt x="53" y="102"/>
                </a:lnTo>
                <a:lnTo>
                  <a:pt x="54" y="88"/>
                </a:lnTo>
                <a:lnTo>
                  <a:pt x="57" y="85"/>
                </a:lnTo>
                <a:lnTo>
                  <a:pt x="45" y="68"/>
                </a:lnTo>
                <a:lnTo>
                  <a:pt x="34" y="65"/>
                </a:lnTo>
                <a:lnTo>
                  <a:pt x="13" y="42"/>
                </a:lnTo>
                <a:lnTo>
                  <a:pt x="20" y="43"/>
                </a:lnTo>
                <a:lnTo>
                  <a:pt x="19" y="36"/>
                </a:lnTo>
                <a:lnTo>
                  <a:pt x="24" y="31"/>
                </a:lnTo>
                <a:lnTo>
                  <a:pt x="29" y="33"/>
                </a:lnTo>
                <a:lnTo>
                  <a:pt x="39" y="55"/>
                </a:lnTo>
                <a:lnTo>
                  <a:pt x="50" y="59"/>
                </a:lnTo>
                <a:lnTo>
                  <a:pt x="61" y="51"/>
                </a:lnTo>
                <a:lnTo>
                  <a:pt x="75" y="61"/>
                </a:lnTo>
                <a:lnTo>
                  <a:pt x="86" y="44"/>
                </a:lnTo>
                <a:lnTo>
                  <a:pt x="86" y="34"/>
                </a:lnTo>
                <a:lnTo>
                  <a:pt x="90" y="16"/>
                </a:lnTo>
                <a:lnTo>
                  <a:pt x="97" y="6"/>
                </a:lnTo>
                <a:lnTo>
                  <a:pt x="117" y="0"/>
                </a:lnTo>
                <a:lnTo>
                  <a:pt x="124" y="11"/>
                </a:lnTo>
                <a:lnTo>
                  <a:pt x="134" y="17"/>
                </a:lnTo>
                <a:lnTo>
                  <a:pt x="136" y="25"/>
                </a:lnTo>
                <a:lnTo>
                  <a:pt x="130" y="35"/>
                </a:lnTo>
                <a:lnTo>
                  <a:pt x="132" y="42"/>
                </a:lnTo>
                <a:lnTo>
                  <a:pt x="124" y="48"/>
                </a:lnTo>
                <a:lnTo>
                  <a:pt x="130" y="50"/>
                </a:lnTo>
                <a:lnTo>
                  <a:pt x="125" y="62"/>
                </a:lnTo>
                <a:lnTo>
                  <a:pt x="128" y="76"/>
                </a:lnTo>
                <a:lnTo>
                  <a:pt x="138" y="80"/>
                </a:lnTo>
                <a:lnTo>
                  <a:pt x="147" y="94"/>
                </a:lnTo>
                <a:lnTo>
                  <a:pt x="134" y="123"/>
                </a:lnTo>
                <a:lnTo>
                  <a:pt x="145" y="150"/>
                </a:lnTo>
                <a:lnTo>
                  <a:pt x="149" y="165"/>
                </a:lnTo>
                <a:lnTo>
                  <a:pt x="144" y="167"/>
                </a:lnTo>
                <a:lnTo>
                  <a:pt x="141" y="181"/>
                </a:lnTo>
                <a:lnTo>
                  <a:pt x="144" y="186"/>
                </a:lnTo>
                <a:lnTo>
                  <a:pt x="141" y="187"/>
                </a:lnTo>
                <a:lnTo>
                  <a:pt x="142" y="192"/>
                </a:lnTo>
                <a:lnTo>
                  <a:pt x="149" y="197"/>
                </a:lnTo>
                <a:lnTo>
                  <a:pt x="150" y="201"/>
                </a:lnTo>
                <a:lnTo>
                  <a:pt x="146" y="203"/>
                </a:lnTo>
                <a:lnTo>
                  <a:pt x="147" y="209"/>
                </a:lnTo>
                <a:lnTo>
                  <a:pt x="155" y="215"/>
                </a:lnTo>
                <a:lnTo>
                  <a:pt x="155" y="221"/>
                </a:lnTo>
                <a:lnTo>
                  <a:pt x="146" y="231"/>
                </a:lnTo>
                <a:lnTo>
                  <a:pt x="164" y="247"/>
                </a:lnTo>
                <a:lnTo>
                  <a:pt x="169" y="257"/>
                </a:lnTo>
                <a:lnTo>
                  <a:pt x="164" y="269"/>
                </a:lnTo>
                <a:lnTo>
                  <a:pt x="116" y="327"/>
                </a:lnTo>
                <a:lnTo>
                  <a:pt x="98" y="331"/>
                </a:lnTo>
                <a:lnTo>
                  <a:pt x="98" y="327"/>
                </a:lnTo>
                <a:lnTo>
                  <a:pt x="96" y="332"/>
                </a:lnTo>
                <a:lnTo>
                  <a:pt x="91" y="331"/>
                </a:lnTo>
                <a:lnTo>
                  <a:pt x="91" y="335"/>
                </a:lnTo>
                <a:lnTo>
                  <a:pt x="87" y="331"/>
                </a:lnTo>
                <a:lnTo>
                  <a:pt x="89" y="336"/>
                </a:lnTo>
                <a:lnTo>
                  <a:pt x="85" y="332"/>
                </a:lnTo>
                <a:lnTo>
                  <a:pt x="68" y="343"/>
                </a:lnTo>
                <a:lnTo>
                  <a:pt x="53" y="344"/>
                </a:lnTo>
                <a:lnTo>
                  <a:pt x="55" y="341"/>
                </a:lnTo>
                <a:lnTo>
                  <a:pt x="51" y="347"/>
                </a:lnTo>
                <a:lnTo>
                  <a:pt x="46" y="349"/>
                </a:lnTo>
                <a:lnTo>
                  <a:pt x="52" y="342"/>
                </a:lnTo>
                <a:lnTo>
                  <a:pt x="49" y="345"/>
                </a:lnTo>
                <a:lnTo>
                  <a:pt x="51" y="342"/>
                </a:lnTo>
                <a:lnTo>
                  <a:pt x="45" y="339"/>
                </a:lnTo>
                <a:lnTo>
                  <a:pt x="48" y="333"/>
                </a:lnTo>
                <a:lnTo>
                  <a:pt x="42" y="337"/>
                </a:lnTo>
                <a:lnTo>
                  <a:pt x="41" y="337"/>
                </a:lnTo>
                <a:lnTo>
                  <a:pt x="40" y="336"/>
                </a:lnTo>
                <a:lnTo>
                  <a:pt x="42" y="332"/>
                </a:lnTo>
                <a:lnTo>
                  <a:pt x="24" y="324"/>
                </a:lnTo>
                <a:lnTo>
                  <a:pt x="27" y="305"/>
                </a:lnTo>
                <a:lnTo>
                  <a:pt x="26" y="298"/>
                </a:lnTo>
                <a:lnTo>
                  <a:pt x="29" y="298"/>
                </a:lnTo>
                <a:lnTo>
                  <a:pt x="23" y="286"/>
                </a:lnTo>
                <a:lnTo>
                  <a:pt x="24" y="277"/>
                </a:lnTo>
                <a:lnTo>
                  <a:pt x="20" y="266"/>
                </a:lnTo>
                <a:lnTo>
                  <a:pt x="25" y="253"/>
                </a:lnTo>
                <a:lnTo>
                  <a:pt x="29" y="254"/>
                </a:lnTo>
                <a:lnTo>
                  <a:pt x="26" y="248"/>
                </a:lnTo>
                <a:lnTo>
                  <a:pt x="38" y="245"/>
                </a:lnTo>
                <a:lnTo>
                  <a:pt x="36" y="240"/>
                </a:lnTo>
                <a:lnTo>
                  <a:pt x="37" y="237"/>
                </a:lnTo>
                <a:lnTo>
                  <a:pt x="52" y="225"/>
                </a:lnTo>
                <a:lnTo>
                  <a:pt x="66" y="205"/>
                </a:lnTo>
                <a:lnTo>
                  <a:pt x="69" y="196"/>
                </a:lnTo>
                <a:lnTo>
                  <a:pt x="80" y="195"/>
                </a:lnTo>
                <a:lnTo>
                  <a:pt x="78" y="191"/>
                </a:lnTo>
                <a:lnTo>
                  <a:pt x="82" y="191"/>
                </a:lnTo>
                <a:lnTo>
                  <a:pt x="79" y="184"/>
                </a:lnTo>
                <a:lnTo>
                  <a:pt x="80" y="172"/>
                </a:lnTo>
                <a:lnTo>
                  <a:pt x="71" y="167"/>
                </a:lnTo>
                <a:lnTo>
                  <a:pt x="70" y="164"/>
                </a:lnTo>
                <a:lnTo>
                  <a:pt x="71" y="159"/>
                </a:lnTo>
                <a:lnTo>
                  <a:pt x="64" y="161"/>
                </a:lnTo>
                <a:close/>
                <a:moveTo>
                  <a:pt x="42" y="343"/>
                </a:moveTo>
                <a:lnTo>
                  <a:pt x="40" y="337"/>
                </a:lnTo>
                <a:lnTo>
                  <a:pt x="41" y="337"/>
                </a:lnTo>
                <a:lnTo>
                  <a:pt x="45" y="337"/>
                </a:lnTo>
                <a:lnTo>
                  <a:pt x="42" y="343"/>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59" name="Freeform 88"/>
          <p:cNvSpPr>
            <a:spLocks noEditPoints="1"/>
          </p:cNvSpPr>
          <p:nvPr/>
        </p:nvSpPr>
        <p:spPr bwMode="auto">
          <a:xfrm>
            <a:off x="4832350" y="2528888"/>
            <a:ext cx="303213" cy="698500"/>
          </a:xfrm>
          <a:custGeom>
            <a:avLst/>
            <a:gdLst>
              <a:gd name="T0" fmla="*/ 2147483647 w 185"/>
              <a:gd name="T1" fmla="*/ 2147483647 h 424"/>
              <a:gd name="T2" fmla="*/ 2147483647 w 185"/>
              <a:gd name="T3" fmla="*/ 2147483647 h 424"/>
              <a:gd name="T4" fmla="*/ 2147483647 w 185"/>
              <a:gd name="T5" fmla="*/ 2147483647 h 424"/>
              <a:gd name="T6" fmla="*/ 2147483647 w 185"/>
              <a:gd name="T7" fmla="*/ 2147483647 h 424"/>
              <a:gd name="T8" fmla="*/ 2147483647 w 185"/>
              <a:gd name="T9" fmla="*/ 2147483647 h 424"/>
              <a:gd name="T10" fmla="*/ 2147483647 w 185"/>
              <a:gd name="T11" fmla="*/ 2147483647 h 424"/>
              <a:gd name="T12" fmla="*/ 2147483647 w 185"/>
              <a:gd name="T13" fmla="*/ 2147483647 h 424"/>
              <a:gd name="T14" fmla="*/ 2147483647 w 185"/>
              <a:gd name="T15" fmla="*/ 2147483647 h 424"/>
              <a:gd name="T16" fmla="*/ 2147483647 w 185"/>
              <a:gd name="T17" fmla="*/ 2147483647 h 424"/>
              <a:gd name="T18" fmla="*/ 2147483647 w 185"/>
              <a:gd name="T19" fmla="*/ 2147483647 h 424"/>
              <a:gd name="T20" fmla="*/ 2147483647 w 185"/>
              <a:gd name="T21" fmla="*/ 2147483647 h 424"/>
              <a:gd name="T22" fmla="*/ 2147483647 w 185"/>
              <a:gd name="T23" fmla="*/ 2147483647 h 424"/>
              <a:gd name="T24" fmla="*/ 2147483647 w 185"/>
              <a:gd name="T25" fmla="*/ 2147483647 h 424"/>
              <a:gd name="T26" fmla="*/ 2147483647 w 185"/>
              <a:gd name="T27" fmla="*/ 0 h 424"/>
              <a:gd name="T28" fmla="*/ 2147483647 w 185"/>
              <a:gd name="T29" fmla="*/ 2147483647 h 424"/>
              <a:gd name="T30" fmla="*/ 2147483647 w 185"/>
              <a:gd name="T31" fmla="*/ 2147483647 h 424"/>
              <a:gd name="T32" fmla="*/ 2147483647 w 185"/>
              <a:gd name="T33" fmla="*/ 2147483647 h 424"/>
              <a:gd name="T34" fmla="*/ 2147483647 w 185"/>
              <a:gd name="T35" fmla="*/ 2147483647 h 424"/>
              <a:gd name="T36" fmla="*/ 2147483647 w 185"/>
              <a:gd name="T37" fmla="*/ 2147483647 h 424"/>
              <a:gd name="T38" fmla="*/ 2147483647 w 185"/>
              <a:gd name="T39" fmla="*/ 2147483647 h 424"/>
              <a:gd name="T40" fmla="*/ 2147483647 w 185"/>
              <a:gd name="T41" fmla="*/ 2147483647 h 424"/>
              <a:gd name="T42" fmla="*/ 2147483647 w 185"/>
              <a:gd name="T43" fmla="*/ 2147483647 h 424"/>
              <a:gd name="T44" fmla="*/ 2147483647 w 185"/>
              <a:gd name="T45" fmla="*/ 2147483647 h 424"/>
              <a:gd name="T46" fmla="*/ 2147483647 w 185"/>
              <a:gd name="T47" fmla="*/ 2147483647 h 424"/>
              <a:gd name="T48" fmla="*/ 2147483647 w 185"/>
              <a:gd name="T49" fmla="*/ 2147483647 h 424"/>
              <a:gd name="T50" fmla="*/ 2147483647 w 185"/>
              <a:gd name="T51" fmla="*/ 2147483647 h 424"/>
              <a:gd name="T52" fmla="*/ 2147483647 w 185"/>
              <a:gd name="T53" fmla="*/ 2147483647 h 424"/>
              <a:gd name="T54" fmla="*/ 2147483647 w 185"/>
              <a:gd name="T55" fmla="*/ 2147483647 h 424"/>
              <a:gd name="T56" fmla="*/ 2147483647 w 185"/>
              <a:gd name="T57" fmla="*/ 2147483647 h 424"/>
              <a:gd name="T58" fmla="*/ 2147483647 w 185"/>
              <a:gd name="T59" fmla="*/ 2147483647 h 424"/>
              <a:gd name="T60" fmla="*/ 2147483647 w 185"/>
              <a:gd name="T61" fmla="*/ 2147483647 h 424"/>
              <a:gd name="T62" fmla="*/ 2147483647 w 185"/>
              <a:gd name="T63" fmla="*/ 2147483647 h 424"/>
              <a:gd name="T64" fmla="*/ 2147483647 w 185"/>
              <a:gd name="T65" fmla="*/ 2147483647 h 424"/>
              <a:gd name="T66" fmla="*/ 2147483647 w 185"/>
              <a:gd name="T67" fmla="*/ 2147483647 h 424"/>
              <a:gd name="T68" fmla="*/ 2147483647 w 185"/>
              <a:gd name="T69" fmla="*/ 2147483647 h 424"/>
              <a:gd name="T70" fmla="*/ 2147483647 w 185"/>
              <a:gd name="T71" fmla="*/ 2147483647 h 424"/>
              <a:gd name="T72" fmla="*/ 2147483647 w 185"/>
              <a:gd name="T73" fmla="*/ 2147483647 h 424"/>
              <a:gd name="T74" fmla="*/ 2147483647 w 185"/>
              <a:gd name="T75" fmla="*/ 2147483647 h 424"/>
              <a:gd name="T76" fmla="*/ 2147483647 w 185"/>
              <a:gd name="T77" fmla="*/ 2147483647 h 424"/>
              <a:gd name="T78" fmla="*/ 2147483647 w 185"/>
              <a:gd name="T79" fmla="*/ 2147483647 h 424"/>
              <a:gd name="T80" fmla="*/ 2147483647 w 185"/>
              <a:gd name="T81" fmla="*/ 2147483647 h 424"/>
              <a:gd name="T82" fmla="*/ 2147483647 w 185"/>
              <a:gd name="T83" fmla="*/ 2147483647 h 424"/>
              <a:gd name="T84" fmla="*/ 2147483647 w 185"/>
              <a:gd name="T85" fmla="*/ 2147483647 h 424"/>
              <a:gd name="T86" fmla="*/ 2147483647 w 185"/>
              <a:gd name="T87" fmla="*/ 2147483647 h 424"/>
              <a:gd name="T88" fmla="*/ 2147483647 w 185"/>
              <a:gd name="T89" fmla="*/ 2147483647 h 424"/>
              <a:gd name="T90" fmla="*/ 2147483647 w 185"/>
              <a:gd name="T91" fmla="*/ 2147483647 h 424"/>
              <a:gd name="T92" fmla="*/ 2147483647 w 185"/>
              <a:gd name="T93" fmla="*/ 2147483647 h 424"/>
              <a:gd name="T94" fmla="*/ 2147483647 w 185"/>
              <a:gd name="T95" fmla="*/ 2147483647 h 424"/>
              <a:gd name="T96" fmla="*/ 2147483647 w 185"/>
              <a:gd name="T97" fmla="*/ 2147483647 h 424"/>
              <a:gd name="T98" fmla="*/ 2147483647 w 185"/>
              <a:gd name="T99" fmla="*/ 2147483647 h 424"/>
              <a:gd name="T100" fmla="*/ 2147483647 w 185"/>
              <a:gd name="T101" fmla="*/ 2147483647 h 424"/>
              <a:gd name="T102" fmla="*/ 2147483647 w 185"/>
              <a:gd name="T103" fmla="*/ 2147483647 h 424"/>
              <a:gd name="T104" fmla="*/ 2147483647 w 185"/>
              <a:gd name="T105" fmla="*/ 2147483647 h 424"/>
              <a:gd name="T106" fmla="*/ 2147483647 w 185"/>
              <a:gd name="T107" fmla="*/ 2147483647 h 424"/>
              <a:gd name="T108" fmla="*/ 0 w 185"/>
              <a:gd name="T109" fmla="*/ 2147483647 h 424"/>
              <a:gd name="T110" fmla="*/ 2147483647 w 185"/>
              <a:gd name="T111" fmla="*/ 2147483647 h 424"/>
              <a:gd name="T112" fmla="*/ 2147483647 w 185"/>
              <a:gd name="T113" fmla="*/ 2147483647 h 424"/>
              <a:gd name="T114" fmla="*/ 2147483647 w 185"/>
              <a:gd name="T115" fmla="*/ 2147483647 h 424"/>
              <a:gd name="T116" fmla="*/ 2147483647 w 185"/>
              <a:gd name="T117" fmla="*/ 2147483647 h 424"/>
              <a:gd name="T118" fmla="*/ 2147483647 w 185"/>
              <a:gd name="T119" fmla="*/ 2147483647 h 424"/>
              <a:gd name="T120" fmla="*/ 2147483647 w 185"/>
              <a:gd name="T121" fmla="*/ 2147483647 h 424"/>
              <a:gd name="T122" fmla="*/ 2147483647 w 185"/>
              <a:gd name="T123" fmla="*/ 2147483647 h 4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5" h="424">
                <a:moveTo>
                  <a:pt x="5" y="329"/>
                </a:moveTo>
                <a:lnTo>
                  <a:pt x="7" y="331"/>
                </a:lnTo>
                <a:lnTo>
                  <a:pt x="9" y="326"/>
                </a:lnTo>
                <a:lnTo>
                  <a:pt x="8" y="312"/>
                </a:lnTo>
                <a:lnTo>
                  <a:pt x="11" y="309"/>
                </a:lnTo>
                <a:lnTo>
                  <a:pt x="10" y="305"/>
                </a:lnTo>
                <a:lnTo>
                  <a:pt x="20" y="298"/>
                </a:lnTo>
                <a:lnTo>
                  <a:pt x="21" y="286"/>
                </a:lnTo>
                <a:lnTo>
                  <a:pt x="15" y="272"/>
                </a:lnTo>
                <a:lnTo>
                  <a:pt x="22" y="270"/>
                </a:lnTo>
                <a:lnTo>
                  <a:pt x="25" y="262"/>
                </a:lnTo>
                <a:lnTo>
                  <a:pt x="14" y="251"/>
                </a:lnTo>
                <a:lnTo>
                  <a:pt x="17" y="235"/>
                </a:lnTo>
                <a:lnTo>
                  <a:pt x="13" y="225"/>
                </a:lnTo>
                <a:lnTo>
                  <a:pt x="13" y="215"/>
                </a:lnTo>
                <a:lnTo>
                  <a:pt x="15" y="212"/>
                </a:lnTo>
                <a:lnTo>
                  <a:pt x="11" y="203"/>
                </a:lnTo>
                <a:lnTo>
                  <a:pt x="15" y="193"/>
                </a:lnTo>
                <a:lnTo>
                  <a:pt x="26" y="179"/>
                </a:lnTo>
                <a:lnTo>
                  <a:pt x="41" y="180"/>
                </a:lnTo>
                <a:lnTo>
                  <a:pt x="43" y="174"/>
                </a:lnTo>
                <a:lnTo>
                  <a:pt x="43" y="165"/>
                </a:lnTo>
                <a:lnTo>
                  <a:pt x="36" y="161"/>
                </a:lnTo>
                <a:lnTo>
                  <a:pt x="48" y="137"/>
                </a:lnTo>
                <a:lnTo>
                  <a:pt x="50" y="119"/>
                </a:lnTo>
                <a:lnTo>
                  <a:pt x="48" y="109"/>
                </a:lnTo>
                <a:lnTo>
                  <a:pt x="62" y="103"/>
                </a:lnTo>
                <a:lnTo>
                  <a:pt x="60" y="96"/>
                </a:lnTo>
                <a:lnTo>
                  <a:pt x="74" y="77"/>
                </a:lnTo>
                <a:lnTo>
                  <a:pt x="74" y="69"/>
                </a:lnTo>
                <a:lnTo>
                  <a:pt x="70" y="63"/>
                </a:lnTo>
                <a:lnTo>
                  <a:pt x="79" y="45"/>
                </a:lnTo>
                <a:lnTo>
                  <a:pt x="87" y="38"/>
                </a:lnTo>
                <a:lnTo>
                  <a:pt x="96" y="43"/>
                </a:lnTo>
                <a:lnTo>
                  <a:pt x="100" y="35"/>
                </a:lnTo>
                <a:lnTo>
                  <a:pt x="99" y="21"/>
                </a:lnTo>
                <a:lnTo>
                  <a:pt x="125" y="28"/>
                </a:lnTo>
                <a:lnTo>
                  <a:pt x="129" y="23"/>
                </a:lnTo>
                <a:lnTo>
                  <a:pt x="126" y="20"/>
                </a:lnTo>
                <a:lnTo>
                  <a:pt x="131" y="11"/>
                </a:lnTo>
                <a:lnTo>
                  <a:pt x="127" y="1"/>
                </a:lnTo>
                <a:lnTo>
                  <a:pt x="134" y="0"/>
                </a:lnTo>
                <a:lnTo>
                  <a:pt x="155" y="23"/>
                </a:lnTo>
                <a:lnTo>
                  <a:pt x="166" y="26"/>
                </a:lnTo>
                <a:lnTo>
                  <a:pt x="178" y="43"/>
                </a:lnTo>
                <a:lnTo>
                  <a:pt x="175" y="46"/>
                </a:lnTo>
                <a:lnTo>
                  <a:pt x="174" y="60"/>
                </a:lnTo>
                <a:lnTo>
                  <a:pt x="179" y="62"/>
                </a:lnTo>
                <a:lnTo>
                  <a:pt x="176" y="72"/>
                </a:lnTo>
                <a:lnTo>
                  <a:pt x="183" y="85"/>
                </a:lnTo>
                <a:lnTo>
                  <a:pt x="178" y="102"/>
                </a:lnTo>
                <a:lnTo>
                  <a:pt x="185" y="119"/>
                </a:lnTo>
                <a:lnTo>
                  <a:pt x="169" y="123"/>
                </a:lnTo>
                <a:lnTo>
                  <a:pt x="164" y="117"/>
                </a:lnTo>
                <a:lnTo>
                  <a:pt x="164" y="122"/>
                </a:lnTo>
                <a:lnTo>
                  <a:pt x="159" y="118"/>
                </a:lnTo>
                <a:lnTo>
                  <a:pt x="158" y="126"/>
                </a:lnTo>
                <a:lnTo>
                  <a:pt x="160" y="129"/>
                </a:lnTo>
                <a:lnTo>
                  <a:pt x="151" y="123"/>
                </a:lnTo>
                <a:lnTo>
                  <a:pt x="157" y="129"/>
                </a:lnTo>
                <a:lnTo>
                  <a:pt x="147" y="134"/>
                </a:lnTo>
                <a:lnTo>
                  <a:pt x="149" y="139"/>
                </a:lnTo>
                <a:lnTo>
                  <a:pt x="144" y="136"/>
                </a:lnTo>
                <a:lnTo>
                  <a:pt x="149" y="142"/>
                </a:lnTo>
                <a:lnTo>
                  <a:pt x="140" y="153"/>
                </a:lnTo>
                <a:lnTo>
                  <a:pt x="145" y="155"/>
                </a:lnTo>
                <a:lnTo>
                  <a:pt x="142" y="158"/>
                </a:lnTo>
                <a:lnTo>
                  <a:pt x="149" y="166"/>
                </a:lnTo>
                <a:lnTo>
                  <a:pt x="139" y="176"/>
                </a:lnTo>
                <a:lnTo>
                  <a:pt x="137" y="184"/>
                </a:lnTo>
                <a:lnTo>
                  <a:pt x="121" y="198"/>
                </a:lnTo>
                <a:lnTo>
                  <a:pt x="118" y="195"/>
                </a:lnTo>
                <a:lnTo>
                  <a:pt x="113" y="206"/>
                </a:lnTo>
                <a:lnTo>
                  <a:pt x="110" y="203"/>
                </a:lnTo>
                <a:lnTo>
                  <a:pt x="102" y="212"/>
                </a:lnTo>
                <a:lnTo>
                  <a:pt x="106" y="213"/>
                </a:lnTo>
                <a:lnTo>
                  <a:pt x="100" y="219"/>
                </a:lnTo>
                <a:lnTo>
                  <a:pt x="93" y="212"/>
                </a:lnTo>
                <a:lnTo>
                  <a:pt x="98" y="224"/>
                </a:lnTo>
                <a:lnTo>
                  <a:pt x="88" y="228"/>
                </a:lnTo>
                <a:lnTo>
                  <a:pt x="93" y="236"/>
                </a:lnTo>
                <a:lnTo>
                  <a:pt x="88" y="244"/>
                </a:lnTo>
                <a:lnTo>
                  <a:pt x="90" y="254"/>
                </a:lnTo>
                <a:lnTo>
                  <a:pt x="86" y="251"/>
                </a:lnTo>
                <a:lnTo>
                  <a:pt x="87" y="252"/>
                </a:lnTo>
                <a:lnTo>
                  <a:pt x="85" y="254"/>
                </a:lnTo>
                <a:lnTo>
                  <a:pt x="86" y="259"/>
                </a:lnTo>
                <a:lnTo>
                  <a:pt x="85" y="261"/>
                </a:lnTo>
                <a:lnTo>
                  <a:pt x="86" y="274"/>
                </a:lnTo>
                <a:lnTo>
                  <a:pt x="87" y="282"/>
                </a:lnTo>
                <a:lnTo>
                  <a:pt x="93" y="287"/>
                </a:lnTo>
                <a:lnTo>
                  <a:pt x="97" y="284"/>
                </a:lnTo>
                <a:lnTo>
                  <a:pt x="106" y="295"/>
                </a:lnTo>
                <a:lnTo>
                  <a:pt x="102" y="292"/>
                </a:lnTo>
                <a:lnTo>
                  <a:pt x="104" y="296"/>
                </a:lnTo>
                <a:lnTo>
                  <a:pt x="109" y="298"/>
                </a:lnTo>
                <a:lnTo>
                  <a:pt x="113" y="304"/>
                </a:lnTo>
                <a:lnTo>
                  <a:pt x="110" y="307"/>
                </a:lnTo>
                <a:lnTo>
                  <a:pt x="113" y="307"/>
                </a:lnTo>
                <a:lnTo>
                  <a:pt x="101" y="318"/>
                </a:lnTo>
                <a:lnTo>
                  <a:pt x="99" y="319"/>
                </a:lnTo>
                <a:lnTo>
                  <a:pt x="97" y="319"/>
                </a:lnTo>
                <a:lnTo>
                  <a:pt x="94" y="318"/>
                </a:lnTo>
                <a:lnTo>
                  <a:pt x="95" y="312"/>
                </a:lnTo>
                <a:lnTo>
                  <a:pt x="93" y="311"/>
                </a:lnTo>
                <a:lnTo>
                  <a:pt x="94" y="316"/>
                </a:lnTo>
                <a:lnTo>
                  <a:pt x="89" y="311"/>
                </a:lnTo>
                <a:lnTo>
                  <a:pt x="89" y="316"/>
                </a:lnTo>
                <a:lnTo>
                  <a:pt x="77" y="312"/>
                </a:lnTo>
                <a:lnTo>
                  <a:pt x="70" y="315"/>
                </a:lnTo>
                <a:lnTo>
                  <a:pt x="82" y="318"/>
                </a:lnTo>
                <a:lnTo>
                  <a:pt x="79" y="316"/>
                </a:lnTo>
                <a:lnTo>
                  <a:pt x="81" y="315"/>
                </a:lnTo>
                <a:lnTo>
                  <a:pt x="87" y="322"/>
                </a:lnTo>
                <a:lnTo>
                  <a:pt x="99" y="320"/>
                </a:lnTo>
                <a:lnTo>
                  <a:pt x="104" y="317"/>
                </a:lnTo>
                <a:lnTo>
                  <a:pt x="107" y="320"/>
                </a:lnTo>
                <a:lnTo>
                  <a:pt x="101" y="320"/>
                </a:lnTo>
                <a:lnTo>
                  <a:pt x="102" y="325"/>
                </a:lnTo>
                <a:lnTo>
                  <a:pt x="96" y="333"/>
                </a:lnTo>
                <a:lnTo>
                  <a:pt x="93" y="324"/>
                </a:lnTo>
                <a:lnTo>
                  <a:pt x="92" y="331"/>
                </a:lnTo>
                <a:lnTo>
                  <a:pt x="88" y="335"/>
                </a:lnTo>
                <a:lnTo>
                  <a:pt x="72" y="339"/>
                </a:lnTo>
                <a:lnTo>
                  <a:pt x="82" y="343"/>
                </a:lnTo>
                <a:lnTo>
                  <a:pt x="75" y="343"/>
                </a:lnTo>
                <a:lnTo>
                  <a:pt x="80" y="346"/>
                </a:lnTo>
                <a:lnTo>
                  <a:pt x="81" y="351"/>
                </a:lnTo>
                <a:lnTo>
                  <a:pt x="78" y="356"/>
                </a:lnTo>
                <a:lnTo>
                  <a:pt x="80" y="359"/>
                </a:lnTo>
                <a:lnTo>
                  <a:pt x="77" y="356"/>
                </a:lnTo>
                <a:lnTo>
                  <a:pt x="79" y="362"/>
                </a:lnTo>
                <a:lnTo>
                  <a:pt x="75" y="359"/>
                </a:lnTo>
                <a:lnTo>
                  <a:pt x="79" y="364"/>
                </a:lnTo>
                <a:lnTo>
                  <a:pt x="79" y="372"/>
                </a:lnTo>
                <a:lnTo>
                  <a:pt x="76" y="375"/>
                </a:lnTo>
                <a:lnTo>
                  <a:pt x="78" y="381"/>
                </a:lnTo>
                <a:lnTo>
                  <a:pt x="69" y="402"/>
                </a:lnTo>
                <a:lnTo>
                  <a:pt x="67" y="406"/>
                </a:lnTo>
                <a:lnTo>
                  <a:pt x="51" y="404"/>
                </a:lnTo>
                <a:lnTo>
                  <a:pt x="51" y="407"/>
                </a:lnTo>
                <a:lnTo>
                  <a:pt x="49" y="406"/>
                </a:lnTo>
                <a:lnTo>
                  <a:pt x="44" y="412"/>
                </a:lnTo>
                <a:lnTo>
                  <a:pt x="46" y="419"/>
                </a:lnTo>
                <a:lnTo>
                  <a:pt x="44" y="423"/>
                </a:lnTo>
                <a:lnTo>
                  <a:pt x="32" y="424"/>
                </a:lnTo>
                <a:lnTo>
                  <a:pt x="26" y="423"/>
                </a:lnTo>
                <a:lnTo>
                  <a:pt x="26" y="418"/>
                </a:lnTo>
                <a:lnTo>
                  <a:pt x="28" y="416"/>
                </a:lnTo>
                <a:lnTo>
                  <a:pt x="19" y="400"/>
                </a:lnTo>
                <a:lnTo>
                  <a:pt x="24" y="402"/>
                </a:lnTo>
                <a:lnTo>
                  <a:pt x="21" y="397"/>
                </a:lnTo>
                <a:lnTo>
                  <a:pt x="25" y="396"/>
                </a:lnTo>
                <a:lnTo>
                  <a:pt x="25" y="391"/>
                </a:lnTo>
                <a:lnTo>
                  <a:pt x="17" y="384"/>
                </a:lnTo>
                <a:lnTo>
                  <a:pt x="14" y="371"/>
                </a:lnTo>
                <a:lnTo>
                  <a:pt x="11" y="371"/>
                </a:lnTo>
                <a:lnTo>
                  <a:pt x="11" y="364"/>
                </a:lnTo>
                <a:lnTo>
                  <a:pt x="9" y="364"/>
                </a:lnTo>
                <a:lnTo>
                  <a:pt x="11" y="350"/>
                </a:lnTo>
                <a:lnTo>
                  <a:pt x="10" y="347"/>
                </a:lnTo>
                <a:lnTo>
                  <a:pt x="9" y="347"/>
                </a:lnTo>
                <a:lnTo>
                  <a:pt x="6" y="350"/>
                </a:lnTo>
                <a:lnTo>
                  <a:pt x="1" y="345"/>
                </a:lnTo>
                <a:lnTo>
                  <a:pt x="0" y="328"/>
                </a:lnTo>
                <a:lnTo>
                  <a:pt x="2" y="327"/>
                </a:lnTo>
                <a:lnTo>
                  <a:pt x="3" y="326"/>
                </a:lnTo>
                <a:lnTo>
                  <a:pt x="5" y="329"/>
                </a:lnTo>
                <a:close/>
                <a:moveTo>
                  <a:pt x="10" y="350"/>
                </a:moveTo>
                <a:lnTo>
                  <a:pt x="5" y="354"/>
                </a:lnTo>
                <a:lnTo>
                  <a:pt x="8" y="349"/>
                </a:lnTo>
                <a:lnTo>
                  <a:pt x="8" y="348"/>
                </a:lnTo>
                <a:lnTo>
                  <a:pt x="10" y="350"/>
                </a:lnTo>
                <a:close/>
                <a:moveTo>
                  <a:pt x="112" y="358"/>
                </a:moveTo>
                <a:lnTo>
                  <a:pt x="108" y="376"/>
                </a:lnTo>
                <a:lnTo>
                  <a:pt x="100" y="384"/>
                </a:lnTo>
                <a:lnTo>
                  <a:pt x="101" y="380"/>
                </a:lnTo>
                <a:lnTo>
                  <a:pt x="99" y="368"/>
                </a:lnTo>
                <a:lnTo>
                  <a:pt x="107" y="358"/>
                </a:lnTo>
                <a:lnTo>
                  <a:pt x="112" y="358"/>
                </a:lnTo>
                <a:close/>
                <a:moveTo>
                  <a:pt x="75" y="402"/>
                </a:moveTo>
                <a:lnTo>
                  <a:pt x="75" y="393"/>
                </a:lnTo>
                <a:lnTo>
                  <a:pt x="85" y="373"/>
                </a:lnTo>
                <a:lnTo>
                  <a:pt x="75" y="40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0" name="Freeform 89"/>
          <p:cNvSpPr>
            <a:spLocks noEditPoints="1"/>
          </p:cNvSpPr>
          <p:nvPr/>
        </p:nvSpPr>
        <p:spPr bwMode="auto">
          <a:xfrm>
            <a:off x="5060950" y="3181350"/>
            <a:ext cx="136525" cy="104775"/>
          </a:xfrm>
          <a:custGeom>
            <a:avLst/>
            <a:gdLst>
              <a:gd name="T0" fmla="*/ 2147483647 w 83"/>
              <a:gd name="T1" fmla="*/ 2147483647 h 64"/>
              <a:gd name="T2" fmla="*/ 2147483647 w 83"/>
              <a:gd name="T3" fmla="*/ 2147483647 h 64"/>
              <a:gd name="T4" fmla="*/ 2147483647 w 83"/>
              <a:gd name="T5" fmla="*/ 2147483647 h 64"/>
              <a:gd name="T6" fmla="*/ 2147483647 w 83"/>
              <a:gd name="T7" fmla="*/ 2147483647 h 64"/>
              <a:gd name="T8" fmla="*/ 2147483647 w 83"/>
              <a:gd name="T9" fmla="*/ 2147483647 h 64"/>
              <a:gd name="T10" fmla="*/ 2147483647 w 83"/>
              <a:gd name="T11" fmla="*/ 2147483647 h 64"/>
              <a:gd name="T12" fmla="*/ 2147483647 w 83"/>
              <a:gd name="T13" fmla="*/ 2147483647 h 64"/>
              <a:gd name="T14" fmla="*/ 2147483647 w 83"/>
              <a:gd name="T15" fmla="*/ 2147483647 h 64"/>
              <a:gd name="T16" fmla="*/ 2147483647 w 83"/>
              <a:gd name="T17" fmla="*/ 2147483647 h 64"/>
              <a:gd name="T18" fmla="*/ 2147483647 w 83"/>
              <a:gd name="T19" fmla="*/ 2147483647 h 64"/>
              <a:gd name="T20" fmla="*/ 2147483647 w 83"/>
              <a:gd name="T21" fmla="*/ 0 h 64"/>
              <a:gd name="T22" fmla="*/ 2147483647 w 83"/>
              <a:gd name="T23" fmla="*/ 2147483647 h 64"/>
              <a:gd name="T24" fmla="*/ 2147483647 w 83"/>
              <a:gd name="T25" fmla="*/ 2147483647 h 64"/>
              <a:gd name="T26" fmla="*/ 2147483647 w 83"/>
              <a:gd name="T27" fmla="*/ 2147483647 h 64"/>
              <a:gd name="T28" fmla="*/ 2147483647 w 83"/>
              <a:gd name="T29" fmla="*/ 2147483647 h 64"/>
              <a:gd name="T30" fmla="*/ 2147483647 w 83"/>
              <a:gd name="T31" fmla="*/ 2147483647 h 64"/>
              <a:gd name="T32" fmla="*/ 2147483647 w 83"/>
              <a:gd name="T33" fmla="*/ 2147483647 h 64"/>
              <a:gd name="T34" fmla="*/ 2147483647 w 83"/>
              <a:gd name="T35" fmla="*/ 2147483647 h 64"/>
              <a:gd name="T36" fmla="*/ 2147483647 w 83"/>
              <a:gd name="T37" fmla="*/ 2147483647 h 64"/>
              <a:gd name="T38" fmla="*/ 2147483647 w 83"/>
              <a:gd name="T39" fmla="*/ 2147483647 h 64"/>
              <a:gd name="T40" fmla="*/ 2147483647 w 83"/>
              <a:gd name="T41" fmla="*/ 2147483647 h 64"/>
              <a:gd name="T42" fmla="*/ 2147483647 w 83"/>
              <a:gd name="T43" fmla="*/ 2147483647 h 64"/>
              <a:gd name="T44" fmla="*/ 2147483647 w 83"/>
              <a:gd name="T45" fmla="*/ 2147483647 h 64"/>
              <a:gd name="T46" fmla="*/ 2147483647 w 83"/>
              <a:gd name="T47" fmla="*/ 2147483647 h 64"/>
              <a:gd name="T48" fmla="*/ 2147483647 w 83"/>
              <a:gd name="T49" fmla="*/ 2147483647 h 64"/>
              <a:gd name="T50" fmla="*/ 0 w 83"/>
              <a:gd name="T51" fmla="*/ 2147483647 h 64"/>
              <a:gd name="T52" fmla="*/ 2147483647 w 83"/>
              <a:gd name="T53" fmla="*/ 2147483647 h 64"/>
              <a:gd name="T54" fmla="*/ 2147483647 w 83"/>
              <a:gd name="T55" fmla="*/ 2147483647 h 64"/>
              <a:gd name="T56" fmla="*/ 2147483647 w 83"/>
              <a:gd name="T57" fmla="*/ 2147483647 h 64"/>
              <a:gd name="T58" fmla="*/ 2147483647 w 83"/>
              <a:gd name="T59" fmla="*/ 2147483647 h 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3" h="64">
                <a:moveTo>
                  <a:pt x="37" y="62"/>
                </a:moveTo>
                <a:lnTo>
                  <a:pt x="34" y="55"/>
                </a:lnTo>
                <a:lnTo>
                  <a:pt x="26" y="52"/>
                </a:lnTo>
                <a:lnTo>
                  <a:pt x="26" y="44"/>
                </a:lnTo>
                <a:lnTo>
                  <a:pt x="27" y="41"/>
                </a:lnTo>
                <a:lnTo>
                  <a:pt x="24" y="36"/>
                </a:lnTo>
                <a:lnTo>
                  <a:pt x="5" y="30"/>
                </a:lnTo>
                <a:lnTo>
                  <a:pt x="1" y="10"/>
                </a:lnTo>
                <a:lnTo>
                  <a:pt x="16" y="1"/>
                </a:lnTo>
                <a:lnTo>
                  <a:pt x="46" y="5"/>
                </a:lnTo>
                <a:lnTo>
                  <a:pt x="56" y="0"/>
                </a:lnTo>
                <a:lnTo>
                  <a:pt x="59" y="7"/>
                </a:lnTo>
                <a:lnTo>
                  <a:pt x="66" y="8"/>
                </a:lnTo>
                <a:lnTo>
                  <a:pt x="80" y="20"/>
                </a:lnTo>
                <a:lnTo>
                  <a:pt x="79" y="28"/>
                </a:lnTo>
                <a:lnTo>
                  <a:pt x="83" y="30"/>
                </a:lnTo>
                <a:lnTo>
                  <a:pt x="69" y="40"/>
                </a:lnTo>
                <a:lnTo>
                  <a:pt x="65" y="53"/>
                </a:lnTo>
                <a:lnTo>
                  <a:pt x="68" y="53"/>
                </a:lnTo>
                <a:lnTo>
                  <a:pt x="68" y="57"/>
                </a:lnTo>
                <a:lnTo>
                  <a:pt x="65" y="57"/>
                </a:lnTo>
                <a:lnTo>
                  <a:pt x="64" y="53"/>
                </a:lnTo>
                <a:lnTo>
                  <a:pt x="49" y="64"/>
                </a:lnTo>
                <a:lnTo>
                  <a:pt x="37" y="62"/>
                </a:lnTo>
                <a:close/>
                <a:moveTo>
                  <a:pt x="1" y="30"/>
                </a:moveTo>
                <a:lnTo>
                  <a:pt x="0" y="30"/>
                </a:lnTo>
                <a:lnTo>
                  <a:pt x="2" y="24"/>
                </a:lnTo>
                <a:lnTo>
                  <a:pt x="2" y="19"/>
                </a:lnTo>
                <a:lnTo>
                  <a:pt x="3" y="25"/>
                </a:lnTo>
                <a:lnTo>
                  <a:pt x="1" y="30"/>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61" name="Freeform 90"/>
          <p:cNvSpPr>
            <a:spLocks/>
          </p:cNvSpPr>
          <p:nvPr/>
        </p:nvSpPr>
        <p:spPr bwMode="auto">
          <a:xfrm>
            <a:off x="4902200" y="3248025"/>
            <a:ext cx="233363" cy="219075"/>
          </a:xfrm>
          <a:custGeom>
            <a:avLst/>
            <a:gdLst>
              <a:gd name="T0" fmla="*/ 2147483647 w 142"/>
              <a:gd name="T1" fmla="*/ 2147483647 h 133"/>
              <a:gd name="T2" fmla="*/ 2147483647 w 142"/>
              <a:gd name="T3" fmla="*/ 2147483647 h 133"/>
              <a:gd name="T4" fmla="*/ 2147483647 w 142"/>
              <a:gd name="T5" fmla="*/ 2147483647 h 133"/>
              <a:gd name="T6" fmla="*/ 2147483647 w 142"/>
              <a:gd name="T7" fmla="*/ 2147483647 h 133"/>
              <a:gd name="T8" fmla="*/ 2147483647 w 142"/>
              <a:gd name="T9" fmla="*/ 2147483647 h 133"/>
              <a:gd name="T10" fmla="*/ 2147483647 w 142"/>
              <a:gd name="T11" fmla="*/ 2147483647 h 133"/>
              <a:gd name="T12" fmla="*/ 2147483647 w 142"/>
              <a:gd name="T13" fmla="*/ 2147483647 h 133"/>
              <a:gd name="T14" fmla="*/ 2147483647 w 142"/>
              <a:gd name="T15" fmla="*/ 2147483647 h 133"/>
              <a:gd name="T16" fmla="*/ 2147483647 w 142"/>
              <a:gd name="T17" fmla="*/ 2147483647 h 133"/>
              <a:gd name="T18" fmla="*/ 2147483647 w 142"/>
              <a:gd name="T19" fmla="*/ 2147483647 h 133"/>
              <a:gd name="T20" fmla="*/ 2147483647 w 142"/>
              <a:gd name="T21" fmla="*/ 2147483647 h 133"/>
              <a:gd name="T22" fmla="*/ 2147483647 w 142"/>
              <a:gd name="T23" fmla="*/ 2147483647 h 133"/>
              <a:gd name="T24" fmla="*/ 2147483647 w 142"/>
              <a:gd name="T25" fmla="*/ 2147483647 h 133"/>
              <a:gd name="T26" fmla="*/ 2147483647 w 142"/>
              <a:gd name="T27" fmla="*/ 2147483647 h 133"/>
              <a:gd name="T28" fmla="*/ 2147483647 w 142"/>
              <a:gd name="T29" fmla="*/ 2147483647 h 133"/>
              <a:gd name="T30" fmla="*/ 2147483647 w 142"/>
              <a:gd name="T31" fmla="*/ 2147483647 h 133"/>
              <a:gd name="T32" fmla="*/ 2147483647 w 142"/>
              <a:gd name="T33" fmla="*/ 2147483647 h 133"/>
              <a:gd name="T34" fmla="*/ 2147483647 w 142"/>
              <a:gd name="T35" fmla="*/ 2147483647 h 133"/>
              <a:gd name="T36" fmla="*/ 2147483647 w 142"/>
              <a:gd name="T37" fmla="*/ 2147483647 h 133"/>
              <a:gd name="T38" fmla="*/ 2147483647 w 142"/>
              <a:gd name="T39" fmla="*/ 2147483647 h 133"/>
              <a:gd name="T40" fmla="*/ 2147483647 w 142"/>
              <a:gd name="T41" fmla="*/ 2147483647 h 133"/>
              <a:gd name="T42" fmla="*/ 2147483647 w 142"/>
              <a:gd name="T43" fmla="*/ 2147483647 h 133"/>
              <a:gd name="T44" fmla="*/ 2147483647 w 142"/>
              <a:gd name="T45" fmla="*/ 2147483647 h 133"/>
              <a:gd name="T46" fmla="*/ 2147483647 w 142"/>
              <a:gd name="T47" fmla="*/ 2147483647 h 133"/>
              <a:gd name="T48" fmla="*/ 2147483647 w 142"/>
              <a:gd name="T49" fmla="*/ 2147483647 h 133"/>
              <a:gd name="T50" fmla="*/ 2147483647 w 142"/>
              <a:gd name="T51" fmla="*/ 2147483647 h 133"/>
              <a:gd name="T52" fmla="*/ 2147483647 w 142"/>
              <a:gd name="T53" fmla="*/ 2147483647 h 133"/>
              <a:gd name="T54" fmla="*/ 0 w 142"/>
              <a:gd name="T55" fmla="*/ 2147483647 h 133"/>
              <a:gd name="T56" fmla="*/ 2147483647 w 142"/>
              <a:gd name="T57" fmla="*/ 2147483647 h 133"/>
              <a:gd name="T58" fmla="*/ 2147483647 w 142"/>
              <a:gd name="T59" fmla="*/ 2147483647 h 133"/>
              <a:gd name="T60" fmla="*/ 2147483647 w 142"/>
              <a:gd name="T61" fmla="*/ 2147483647 h 133"/>
              <a:gd name="T62" fmla="*/ 2147483647 w 142"/>
              <a:gd name="T63" fmla="*/ 2147483647 h 133"/>
              <a:gd name="T64" fmla="*/ 2147483647 w 142"/>
              <a:gd name="T65" fmla="*/ 2147483647 h 133"/>
              <a:gd name="T66" fmla="*/ 2147483647 w 142"/>
              <a:gd name="T67" fmla="*/ 2147483647 h 133"/>
              <a:gd name="T68" fmla="*/ 2147483647 w 142"/>
              <a:gd name="T69" fmla="*/ 2147483647 h 133"/>
              <a:gd name="T70" fmla="*/ 2147483647 w 142"/>
              <a:gd name="T71" fmla="*/ 2147483647 h 133"/>
              <a:gd name="T72" fmla="*/ 2147483647 w 142"/>
              <a:gd name="T73" fmla="*/ 0 h 133"/>
              <a:gd name="T74" fmla="*/ 2147483647 w 142"/>
              <a:gd name="T75" fmla="*/ 2147483647 h 133"/>
              <a:gd name="T76" fmla="*/ 2147483647 w 142"/>
              <a:gd name="T77" fmla="*/ 2147483647 h 133"/>
              <a:gd name="T78" fmla="*/ 2147483647 w 142"/>
              <a:gd name="T79" fmla="*/ 2147483647 h 133"/>
              <a:gd name="T80" fmla="*/ 2147483647 w 142"/>
              <a:gd name="T81" fmla="*/ 2147483647 h 133"/>
              <a:gd name="T82" fmla="*/ 2147483647 w 142"/>
              <a:gd name="T83" fmla="*/ 2147483647 h 133"/>
              <a:gd name="T84" fmla="*/ 2147483647 w 142"/>
              <a:gd name="T85" fmla="*/ 2147483647 h 133"/>
              <a:gd name="T86" fmla="*/ 2147483647 w 142"/>
              <a:gd name="T87" fmla="*/ 2147483647 h 133"/>
              <a:gd name="T88" fmla="*/ 2147483647 w 142"/>
              <a:gd name="T89" fmla="*/ 2147483647 h 133"/>
              <a:gd name="T90" fmla="*/ 2147483647 w 142"/>
              <a:gd name="T91" fmla="*/ 2147483647 h 133"/>
              <a:gd name="T92" fmla="*/ 2147483647 w 142"/>
              <a:gd name="T93" fmla="*/ 2147483647 h 133"/>
              <a:gd name="T94" fmla="*/ 2147483647 w 142"/>
              <a:gd name="T95" fmla="*/ 2147483647 h 133"/>
              <a:gd name="T96" fmla="*/ 2147483647 w 142"/>
              <a:gd name="T97" fmla="*/ 2147483647 h 133"/>
              <a:gd name="T98" fmla="*/ 2147483647 w 142"/>
              <a:gd name="T99" fmla="*/ 2147483647 h 133"/>
              <a:gd name="T100" fmla="*/ 2147483647 w 142"/>
              <a:gd name="T101" fmla="*/ 2147483647 h 133"/>
              <a:gd name="T102" fmla="*/ 2147483647 w 142"/>
              <a:gd name="T103" fmla="*/ 2147483647 h 133"/>
              <a:gd name="T104" fmla="*/ 2147483647 w 142"/>
              <a:gd name="T105" fmla="*/ 2147483647 h 133"/>
              <a:gd name="T106" fmla="*/ 2147483647 w 142"/>
              <a:gd name="T107" fmla="*/ 2147483647 h 133"/>
              <a:gd name="T108" fmla="*/ 2147483647 w 142"/>
              <a:gd name="T109" fmla="*/ 2147483647 h 133"/>
              <a:gd name="T110" fmla="*/ 2147483647 w 142"/>
              <a:gd name="T111" fmla="*/ 2147483647 h 133"/>
              <a:gd name="T112" fmla="*/ 2147483647 w 142"/>
              <a:gd name="T113" fmla="*/ 2147483647 h 133"/>
              <a:gd name="T114" fmla="*/ 2147483647 w 142"/>
              <a:gd name="T115" fmla="*/ 2147483647 h 133"/>
              <a:gd name="T116" fmla="*/ 2147483647 w 142"/>
              <a:gd name="T117" fmla="*/ 2147483647 h 1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 h="133">
                <a:moveTo>
                  <a:pt x="119" y="132"/>
                </a:moveTo>
                <a:lnTo>
                  <a:pt x="106" y="124"/>
                </a:lnTo>
                <a:lnTo>
                  <a:pt x="96" y="127"/>
                </a:lnTo>
                <a:lnTo>
                  <a:pt x="88" y="125"/>
                </a:lnTo>
                <a:lnTo>
                  <a:pt x="84" y="130"/>
                </a:lnTo>
                <a:lnTo>
                  <a:pt x="80" y="129"/>
                </a:lnTo>
                <a:lnTo>
                  <a:pt x="80" y="125"/>
                </a:lnTo>
                <a:lnTo>
                  <a:pt x="76" y="121"/>
                </a:lnTo>
                <a:lnTo>
                  <a:pt x="71" y="125"/>
                </a:lnTo>
                <a:lnTo>
                  <a:pt x="66" y="122"/>
                </a:lnTo>
                <a:lnTo>
                  <a:pt x="63" y="114"/>
                </a:lnTo>
                <a:lnTo>
                  <a:pt x="50" y="110"/>
                </a:lnTo>
                <a:lnTo>
                  <a:pt x="51" y="105"/>
                </a:lnTo>
                <a:lnTo>
                  <a:pt x="39" y="102"/>
                </a:lnTo>
                <a:lnTo>
                  <a:pt x="40" y="107"/>
                </a:lnTo>
                <a:lnTo>
                  <a:pt x="35" y="110"/>
                </a:lnTo>
                <a:lnTo>
                  <a:pt x="30" y="103"/>
                </a:lnTo>
                <a:lnTo>
                  <a:pt x="32" y="99"/>
                </a:lnTo>
                <a:lnTo>
                  <a:pt x="31" y="97"/>
                </a:lnTo>
                <a:lnTo>
                  <a:pt x="17" y="95"/>
                </a:lnTo>
                <a:lnTo>
                  <a:pt x="15" y="90"/>
                </a:lnTo>
                <a:lnTo>
                  <a:pt x="9" y="93"/>
                </a:lnTo>
                <a:lnTo>
                  <a:pt x="13" y="83"/>
                </a:lnTo>
                <a:lnTo>
                  <a:pt x="6" y="71"/>
                </a:lnTo>
                <a:lnTo>
                  <a:pt x="9" y="65"/>
                </a:lnTo>
                <a:lnTo>
                  <a:pt x="5" y="58"/>
                </a:lnTo>
                <a:lnTo>
                  <a:pt x="7" y="54"/>
                </a:lnTo>
                <a:lnTo>
                  <a:pt x="0" y="47"/>
                </a:lnTo>
                <a:lnTo>
                  <a:pt x="4" y="41"/>
                </a:lnTo>
                <a:lnTo>
                  <a:pt x="2" y="27"/>
                </a:lnTo>
                <a:lnTo>
                  <a:pt x="5" y="28"/>
                </a:lnTo>
                <a:lnTo>
                  <a:pt x="6" y="25"/>
                </a:lnTo>
                <a:lnTo>
                  <a:pt x="1" y="23"/>
                </a:lnTo>
                <a:lnTo>
                  <a:pt x="1" y="22"/>
                </a:lnTo>
                <a:lnTo>
                  <a:pt x="29" y="14"/>
                </a:lnTo>
                <a:lnTo>
                  <a:pt x="34" y="7"/>
                </a:lnTo>
                <a:lnTo>
                  <a:pt x="53" y="0"/>
                </a:lnTo>
                <a:lnTo>
                  <a:pt x="65" y="3"/>
                </a:lnTo>
                <a:lnTo>
                  <a:pt x="60" y="2"/>
                </a:lnTo>
                <a:lnTo>
                  <a:pt x="63" y="10"/>
                </a:lnTo>
                <a:lnTo>
                  <a:pt x="66" y="11"/>
                </a:lnTo>
                <a:lnTo>
                  <a:pt x="77" y="9"/>
                </a:lnTo>
                <a:lnTo>
                  <a:pt x="78" y="9"/>
                </a:lnTo>
                <a:lnTo>
                  <a:pt x="72" y="14"/>
                </a:lnTo>
                <a:lnTo>
                  <a:pt x="80" y="10"/>
                </a:lnTo>
                <a:lnTo>
                  <a:pt x="122" y="11"/>
                </a:lnTo>
                <a:lnTo>
                  <a:pt x="130" y="14"/>
                </a:lnTo>
                <a:lnTo>
                  <a:pt x="133" y="21"/>
                </a:lnTo>
                <a:lnTo>
                  <a:pt x="138" y="50"/>
                </a:lnTo>
                <a:lnTo>
                  <a:pt x="127" y="60"/>
                </a:lnTo>
                <a:lnTo>
                  <a:pt x="134" y="65"/>
                </a:lnTo>
                <a:lnTo>
                  <a:pt x="134" y="78"/>
                </a:lnTo>
                <a:lnTo>
                  <a:pt x="142" y="93"/>
                </a:lnTo>
                <a:lnTo>
                  <a:pt x="139" y="94"/>
                </a:lnTo>
                <a:lnTo>
                  <a:pt x="141" y="99"/>
                </a:lnTo>
                <a:lnTo>
                  <a:pt x="121" y="121"/>
                </a:lnTo>
                <a:lnTo>
                  <a:pt x="121" y="130"/>
                </a:lnTo>
                <a:lnTo>
                  <a:pt x="124" y="133"/>
                </a:lnTo>
                <a:lnTo>
                  <a:pt x="119" y="132"/>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62" name="Freeform 91"/>
          <p:cNvSpPr>
            <a:spLocks noEditPoints="1"/>
          </p:cNvSpPr>
          <p:nvPr/>
        </p:nvSpPr>
        <p:spPr bwMode="auto">
          <a:xfrm>
            <a:off x="4710113" y="3240088"/>
            <a:ext cx="214312" cy="288925"/>
          </a:xfrm>
          <a:custGeom>
            <a:avLst/>
            <a:gdLst>
              <a:gd name="T0" fmla="*/ 2147483647 w 130"/>
              <a:gd name="T1" fmla="*/ 2147483647 h 175"/>
              <a:gd name="T2" fmla="*/ 2147483647 w 130"/>
              <a:gd name="T3" fmla="*/ 2147483647 h 175"/>
              <a:gd name="T4" fmla="*/ 2147483647 w 130"/>
              <a:gd name="T5" fmla="*/ 2147483647 h 175"/>
              <a:gd name="T6" fmla="*/ 2147483647 w 130"/>
              <a:gd name="T7" fmla="*/ 2147483647 h 175"/>
              <a:gd name="T8" fmla="*/ 2147483647 w 130"/>
              <a:gd name="T9" fmla="*/ 2147483647 h 175"/>
              <a:gd name="T10" fmla="*/ 2147483647 w 130"/>
              <a:gd name="T11" fmla="*/ 2147483647 h 175"/>
              <a:gd name="T12" fmla="*/ 2147483647 w 130"/>
              <a:gd name="T13" fmla="*/ 2147483647 h 175"/>
              <a:gd name="T14" fmla="*/ 2147483647 w 130"/>
              <a:gd name="T15" fmla="*/ 2147483647 h 175"/>
              <a:gd name="T16" fmla="*/ 2147483647 w 130"/>
              <a:gd name="T17" fmla="*/ 2147483647 h 175"/>
              <a:gd name="T18" fmla="*/ 2147483647 w 130"/>
              <a:gd name="T19" fmla="*/ 2147483647 h 175"/>
              <a:gd name="T20" fmla="*/ 2147483647 w 130"/>
              <a:gd name="T21" fmla="*/ 2147483647 h 175"/>
              <a:gd name="T22" fmla="*/ 2147483647 w 130"/>
              <a:gd name="T23" fmla="*/ 2147483647 h 175"/>
              <a:gd name="T24" fmla="*/ 2147483647 w 130"/>
              <a:gd name="T25" fmla="*/ 2147483647 h 175"/>
              <a:gd name="T26" fmla="*/ 2147483647 w 130"/>
              <a:gd name="T27" fmla="*/ 2147483647 h 175"/>
              <a:gd name="T28" fmla="*/ 2147483647 w 130"/>
              <a:gd name="T29" fmla="*/ 2147483647 h 175"/>
              <a:gd name="T30" fmla="*/ 2147483647 w 130"/>
              <a:gd name="T31" fmla="*/ 2147483647 h 175"/>
              <a:gd name="T32" fmla="*/ 2147483647 w 130"/>
              <a:gd name="T33" fmla="*/ 2147483647 h 175"/>
              <a:gd name="T34" fmla="*/ 2147483647 w 130"/>
              <a:gd name="T35" fmla="*/ 2147483647 h 175"/>
              <a:gd name="T36" fmla="*/ 2147483647 w 130"/>
              <a:gd name="T37" fmla="*/ 2147483647 h 175"/>
              <a:gd name="T38" fmla="*/ 2147483647 w 130"/>
              <a:gd name="T39" fmla="*/ 2147483647 h 175"/>
              <a:gd name="T40" fmla="*/ 2147483647 w 130"/>
              <a:gd name="T41" fmla="*/ 2147483647 h 175"/>
              <a:gd name="T42" fmla="*/ 2147483647 w 130"/>
              <a:gd name="T43" fmla="*/ 2147483647 h 175"/>
              <a:gd name="T44" fmla="*/ 2147483647 w 130"/>
              <a:gd name="T45" fmla="*/ 2147483647 h 175"/>
              <a:gd name="T46" fmla="*/ 2147483647 w 130"/>
              <a:gd name="T47" fmla="*/ 2147483647 h 175"/>
              <a:gd name="T48" fmla="*/ 2147483647 w 130"/>
              <a:gd name="T49" fmla="*/ 2147483647 h 175"/>
              <a:gd name="T50" fmla="*/ 2147483647 w 130"/>
              <a:gd name="T51" fmla="*/ 2147483647 h 175"/>
              <a:gd name="T52" fmla="*/ 2147483647 w 130"/>
              <a:gd name="T53" fmla="*/ 2147483647 h 175"/>
              <a:gd name="T54" fmla="*/ 2147483647 w 130"/>
              <a:gd name="T55" fmla="*/ 2147483647 h 175"/>
              <a:gd name="T56" fmla="*/ 2147483647 w 130"/>
              <a:gd name="T57" fmla="*/ 2147483647 h 175"/>
              <a:gd name="T58" fmla="*/ 2147483647 w 130"/>
              <a:gd name="T59" fmla="*/ 2147483647 h 175"/>
              <a:gd name="T60" fmla="*/ 2147483647 w 130"/>
              <a:gd name="T61" fmla="*/ 2147483647 h 175"/>
              <a:gd name="T62" fmla="*/ 2147483647 w 130"/>
              <a:gd name="T63" fmla="*/ 2147483647 h 175"/>
              <a:gd name="T64" fmla="*/ 2147483647 w 130"/>
              <a:gd name="T65" fmla="*/ 2147483647 h 175"/>
              <a:gd name="T66" fmla="*/ 2147483647 w 130"/>
              <a:gd name="T67" fmla="*/ 2147483647 h 175"/>
              <a:gd name="T68" fmla="*/ 2147483647 w 130"/>
              <a:gd name="T69" fmla="*/ 2147483647 h 175"/>
              <a:gd name="T70" fmla="*/ 2147483647 w 130"/>
              <a:gd name="T71" fmla="*/ 2147483647 h 175"/>
              <a:gd name="T72" fmla="*/ 2147483647 w 130"/>
              <a:gd name="T73" fmla="*/ 2147483647 h 175"/>
              <a:gd name="T74" fmla="*/ 2147483647 w 130"/>
              <a:gd name="T75" fmla="*/ 2147483647 h 175"/>
              <a:gd name="T76" fmla="*/ 2147483647 w 130"/>
              <a:gd name="T77" fmla="*/ 2147483647 h 175"/>
              <a:gd name="T78" fmla="*/ 2147483647 w 130"/>
              <a:gd name="T79" fmla="*/ 2147483647 h 175"/>
              <a:gd name="T80" fmla="*/ 2147483647 w 130"/>
              <a:gd name="T81" fmla="*/ 2147483647 h 175"/>
              <a:gd name="T82" fmla="*/ 2147483647 w 130"/>
              <a:gd name="T83" fmla="*/ 2147483647 h 175"/>
              <a:gd name="T84" fmla="*/ 2147483647 w 130"/>
              <a:gd name="T85" fmla="*/ 2147483647 h 175"/>
              <a:gd name="T86" fmla="*/ 2147483647 w 130"/>
              <a:gd name="T87" fmla="*/ 2147483647 h 175"/>
              <a:gd name="T88" fmla="*/ 2147483647 w 130"/>
              <a:gd name="T89" fmla="*/ 2147483647 h 175"/>
              <a:gd name="T90" fmla="*/ 2147483647 w 130"/>
              <a:gd name="T91" fmla="*/ 2147483647 h 175"/>
              <a:gd name="T92" fmla="*/ 2147483647 w 130"/>
              <a:gd name="T93" fmla="*/ 2147483647 h 175"/>
              <a:gd name="T94" fmla="*/ 2147483647 w 130"/>
              <a:gd name="T95" fmla="*/ 2147483647 h 175"/>
              <a:gd name="T96" fmla="*/ 2147483647 w 130"/>
              <a:gd name="T97" fmla="*/ 2147483647 h 175"/>
              <a:gd name="T98" fmla="*/ 2147483647 w 130"/>
              <a:gd name="T99" fmla="*/ 2147483647 h 175"/>
              <a:gd name="T100" fmla="*/ 2147483647 w 130"/>
              <a:gd name="T101" fmla="*/ 2147483647 h 175"/>
              <a:gd name="T102" fmla="*/ 2147483647 w 130"/>
              <a:gd name="T103" fmla="*/ 2147483647 h 175"/>
              <a:gd name="T104" fmla="*/ 2147483647 w 130"/>
              <a:gd name="T105" fmla="*/ 2147483647 h 175"/>
              <a:gd name="T106" fmla="*/ 2147483647 w 130"/>
              <a:gd name="T107" fmla="*/ 2147483647 h 175"/>
              <a:gd name="T108" fmla="*/ 2147483647 w 130"/>
              <a:gd name="T109" fmla="*/ 2147483647 h 175"/>
              <a:gd name="T110" fmla="*/ 2147483647 w 130"/>
              <a:gd name="T111" fmla="*/ 2147483647 h 175"/>
              <a:gd name="T112" fmla="*/ 2147483647 w 130"/>
              <a:gd name="T113" fmla="*/ 2147483647 h 175"/>
              <a:gd name="T114" fmla="*/ 2147483647 w 130"/>
              <a:gd name="T115" fmla="*/ 2147483647 h 175"/>
              <a:gd name="T116" fmla="*/ 2147483647 w 130"/>
              <a:gd name="T117" fmla="*/ 2147483647 h 175"/>
              <a:gd name="T118" fmla="*/ 2147483647 w 130"/>
              <a:gd name="T119" fmla="*/ 0 h 175"/>
              <a:gd name="T120" fmla="*/ 2147483647 w 130"/>
              <a:gd name="T121" fmla="*/ 2147483647 h 175"/>
              <a:gd name="T122" fmla="*/ 2147483647 w 130"/>
              <a:gd name="T123" fmla="*/ 2147483647 h 175"/>
              <a:gd name="T124" fmla="*/ 2147483647 w 130"/>
              <a:gd name="T125" fmla="*/ 2147483647 h 1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 h="175">
                <a:moveTo>
                  <a:pt x="118" y="27"/>
                </a:moveTo>
                <a:lnTo>
                  <a:pt x="118" y="28"/>
                </a:lnTo>
                <a:lnTo>
                  <a:pt x="113" y="28"/>
                </a:lnTo>
                <a:lnTo>
                  <a:pt x="115" y="26"/>
                </a:lnTo>
                <a:lnTo>
                  <a:pt x="111" y="21"/>
                </a:lnTo>
                <a:lnTo>
                  <a:pt x="118" y="27"/>
                </a:lnTo>
                <a:close/>
                <a:moveTo>
                  <a:pt x="104" y="19"/>
                </a:moveTo>
                <a:lnTo>
                  <a:pt x="102" y="17"/>
                </a:lnTo>
                <a:lnTo>
                  <a:pt x="104" y="16"/>
                </a:lnTo>
                <a:lnTo>
                  <a:pt x="103" y="12"/>
                </a:lnTo>
                <a:lnTo>
                  <a:pt x="108" y="13"/>
                </a:lnTo>
                <a:lnTo>
                  <a:pt x="104" y="9"/>
                </a:lnTo>
                <a:lnTo>
                  <a:pt x="110" y="11"/>
                </a:lnTo>
                <a:lnTo>
                  <a:pt x="109" y="14"/>
                </a:lnTo>
                <a:lnTo>
                  <a:pt x="111" y="19"/>
                </a:lnTo>
                <a:lnTo>
                  <a:pt x="104" y="19"/>
                </a:lnTo>
                <a:close/>
                <a:moveTo>
                  <a:pt x="39" y="3"/>
                </a:moveTo>
                <a:lnTo>
                  <a:pt x="50" y="5"/>
                </a:lnTo>
                <a:lnTo>
                  <a:pt x="58" y="7"/>
                </a:lnTo>
                <a:lnTo>
                  <a:pt x="59" y="12"/>
                </a:lnTo>
                <a:lnTo>
                  <a:pt x="56" y="14"/>
                </a:lnTo>
                <a:lnTo>
                  <a:pt x="72" y="16"/>
                </a:lnTo>
                <a:lnTo>
                  <a:pt x="74" y="20"/>
                </a:lnTo>
                <a:lnTo>
                  <a:pt x="69" y="24"/>
                </a:lnTo>
                <a:lnTo>
                  <a:pt x="70" y="28"/>
                </a:lnTo>
                <a:lnTo>
                  <a:pt x="74" y="25"/>
                </a:lnTo>
                <a:lnTo>
                  <a:pt x="78" y="27"/>
                </a:lnTo>
                <a:lnTo>
                  <a:pt x="94" y="13"/>
                </a:lnTo>
                <a:lnTo>
                  <a:pt x="100" y="15"/>
                </a:lnTo>
                <a:lnTo>
                  <a:pt x="93" y="16"/>
                </a:lnTo>
                <a:lnTo>
                  <a:pt x="92" y="19"/>
                </a:lnTo>
                <a:lnTo>
                  <a:pt x="101" y="15"/>
                </a:lnTo>
                <a:lnTo>
                  <a:pt x="107" y="23"/>
                </a:lnTo>
                <a:lnTo>
                  <a:pt x="111" y="21"/>
                </a:lnTo>
                <a:lnTo>
                  <a:pt x="112" y="28"/>
                </a:lnTo>
                <a:lnTo>
                  <a:pt x="119" y="32"/>
                </a:lnTo>
                <a:lnTo>
                  <a:pt x="121" y="46"/>
                </a:lnTo>
                <a:lnTo>
                  <a:pt x="117" y="52"/>
                </a:lnTo>
                <a:lnTo>
                  <a:pt x="124" y="59"/>
                </a:lnTo>
                <a:lnTo>
                  <a:pt x="122" y="63"/>
                </a:lnTo>
                <a:lnTo>
                  <a:pt x="126" y="70"/>
                </a:lnTo>
                <a:lnTo>
                  <a:pt x="123" y="76"/>
                </a:lnTo>
                <a:lnTo>
                  <a:pt x="130" y="88"/>
                </a:lnTo>
                <a:lnTo>
                  <a:pt x="126" y="98"/>
                </a:lnTo>
                <a:lnTo>
                  <a:pt x="119" y="93"/>
                </a:lnTo>
                <a:lnTo>
                  <a:pt x="119" y="98"/>
                </a:lnTo>
                <a:lnTo>
                  <a:pt x="100" y="108"/>
                </a:lnTo>
                <a:lnTo>
                  <a:pt x="94" y="108"/>
                </a:lnTo>
                <a:lnTo>
                  <a:pt x="91" y="112"/>
                </a:lnTo>
                <a:lnTo>
                  <a:pt x="88" y="110"/>
                </a:lnTo>
                <a:lnTo>
                  <a:pt x="94" y="119"/>
                </a:lnTo>
                <a:lnTo>
                  <a:pt x="93" y="123"/>
                </a:lnTo>
                <a:lnTo>
                  <a:pt x="96" y="129"/>
                </a:lnTo>
                <a:lnTo>
                  <a:pt x="113" y="144"/>
                </a:lnTo>
                <a:lnTo>
                  <a:pt x="111" y="149"/>
                </a:lnTo>
                <a:lnTo>
                  <a:pt x="107" y="148"/>
                </a:lnTo>
                <a:lnTo>
                  <a:pt x="106" y="152"/>
                </a:lnTo>
                <a:lnTo>
                  <a:pt x="98" y="157"/>
                </a:lnTo>
                <a:lnTo>
                  <a:pt x="101" y="163"/>
                </a:lnTo>
                <a:lnTo>
                  <a:pt x="99" y="165"/>
                </a:lnTo>
                <a:lnTo>
                  <a:pt x="102" y="167"/>
                </a:lnTo>
                <a:lnTo>
                  <a:pt x="101" y="171"/>
                </a:lnTo>
                <a:lnTo>
                  <a:pt x="97" y="167"/>
                </a:lnTo>
                <a:lnTo>
                  <a:pt x="74" y="172"/>
                </a:lnTo>
                <a:lnTo>
                  <a:pt x="65" y="169"/>
                </a:lnTo>
                <a:lnTo>
                  <a:pt x="61" y="175"/>
                </a:lnTo>
                <a:lnTo>
                  <a:pt x="61" y="173"/>
                </a:lnTo>
                <a:lnTo>
                  <a:pt x="58" y="170"/>
                </a:lnTo>
                <a:lnTo>
                  <a:pt x="52" y="170"/>
                </a:lnTo>
                <a:lnTo>
                  <a:pt x="38" y="164"/>
                </a:lnTo>
                <a:lnTo>
                  <a:pt x="36" y="166"/>
                </a:lnTo>
                <a:lnTo>
                  <a:pt x="38" y="168"/>
                </a:lnTo>
                <a:lnTo>
                  <a:pt x="24" y="169"/>
                </a:lnTo>
                <a:lnTo>
                  <a:pt x="24" y="157"/>
                </a:lnTo>
                <a:lnTo>
                  <a:pt x="27" y="148"/>
                </a:lnTo>
                <a:lnTo>
                  <a:pt x="33" y="140"/>
                </a:lnTo>
                <a:lnTo>
                  <a:pt x="22" y="135"/>
                </a:lnTo>
                <a:lnTo>
                  <a:pt x="12" y="135"/>
                </a:lnTo>
                <a:lnTo>
                  <a:pt x="7" y="129"/>
                </a:lnTo>
                <a:lnTo>
                  <a:pt x="9" y="121"/>
                </a:lnTo>
                <a:lnTo>
                  <a:pt x="5" y="119"/>
                </a:lnTo>
                <a:lnTo>
                  <a:pt x="4" y="114"/>
                </a:lnTo>
                <a:lnTo>
                  <a:pt x="7" y="110"/>
                </a:lnTo>
                <a:lnTo>
                  <a:pt x="5" y="103"/>
                </a:lnTo>
                <a:lnTo>
                  <a:pt x="2" y="100"/>
                </a:lnTo>
                <a:lnTo>
                  <a:pt x="3" y="96"/>
                </a:lnTo>
                <a:lnTo>
                  <a:pt x="0" y="93"/>
                </a:lnTo>
                <a:lnTo>
                  <a:pt x="3" y="92"/>
                </a:lnTo>
                <a:lnTo>
                  <a:pt x="5" y="84"/>
                </a:lnTo>
                <a:lnTo>
                  <a:pt x="1" y="76"/>
                </a:lnTo>
                <a:lnTo>
                  <a:pt x="13" y="73"/>
                </a:lnTo>
                <a:lnTo>
                  <a:pt x="12" y="70"/>
                </a:lnTo>
                <a:lnTo>
                  <a:pt x="16" y="66"/>
                </a:lnTo>
                <a:lnTo>
                  <a:pt x="17" y="63"/>
                </a:lnTo>
                <a:lnTo>
                  <a:pt x="11" y="60"/>
                </a:lnTo>
                <a:lnTo>
                  <a:pt x="16" y="57"/>
                </a:lnTo>
                <a:lnTo>
                  <a:pt x="19" y="43"/>
                </a:lnTo>
                <a:lnTo>
                  <a:pt x="20" y="41"/>
                </a:lnTo>
                <a:lnTo>
                  <a:pt x="16" y="39"/>
                </a:lnTo>
                <a:lnTo>
                  <a:pt x="20" y="32"/>
                </a:lnTo>
                <a:lnTo>
                  <a:pt x="30" y="32"/>
                </a:lnTo>
                <a:lnTo>
                  <a:pt x="31" y="38"/>
                </a:lnTo>
                <a:lnTo>
                  <a:pt x="34" y="39"/>
                </a:lnTo>
                <a:lnTo>
                  <a:pt x="35" y="34"/>
                </a:lnTo>
                <a:lnTo>
                  <a:pt x="37" y="36"/>
                </a:lnTo>
                <a:lnTo>
                  <a:pt x="37" y="32"/>
                </a:lnTo>
                <a:lnTo>
                  <a:pt x="39" y="28"/>
                </a:lnTo>
                <a:lnTo>
                  <a:pt x="46" y="28"/>
                </a:lnTo>
                <a:lnTo>
                  <a:pt x="48" y="28"/>
                </a:lnTo>
                <a:lnTo>
                  <a:pt x="56" y="36"/>
                </a:lnTo>
                <a:lnTo>
                  <a:pt x="48" y="28"/>
                </a:lnTo>
                <a:lnTo>
                  <a:pt x="42" y="26"/>
                </a:lnTo>
                <a:lnTo>
                  <a:pt x="45" y="23"/>
                </a:lnTo>
                <a:lnTo>
                  <a:pt x="42" y="21"/>
                </a:lnTo>
                <a:lnTo>
                  <a:pt x="42" y="18"/>
                </a:lnTo>
                <a:lnTo>
                  <a:pt x="38" y="17"/>
                </a:lnTo>
                <a:lnTo>
                  <a:pt x="44" y="13"/>
                </a:lnTo>
                <a:lnTo>
                  <a:pt x="38" y="4"/>
                </a:lnTo>
                <a:lnTo>
                  <a:pt x="34" y="7"/>
                </a:lnTo>
                <a:lnTo>
                  <a:pt x="36" y="0"/>
                </a:lnTo>
                <a:lnTo>
                  <a:pt x="36" y="2"/>
                </a:lnTo>
                <a:lnTo>
                  <a:pt x="39" y="3"/>
                </a:lnTo>
                <a:close/>
                <a:moveTo>
                  <a:pt x="40" y="166"/>
                </a:moveTo>
                <a:lnTo>
                  <a:pt x="40" y="167"/>
                </a:lnTo>
                <a:lnTo>
                  <a:pt x="39" y="166"/>
                </a:lnTo>
                <a:lnTo>
                  <a:pt x="40" y="166"/>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3" name="Freeform 92"/>
          <p:cNvSpPr>
            <a:spLocks/>
          </p:cNvSpPr>
          <p:nvPr/>
        </p:nvSpPr>
        <p:spPr bwMode="auto">
          <a:xfrm>
            <a:off x="4330700" y="3227388"/>
            <a:ext cx="101600" cy="152400"/>
          </a:xfrm>
          <a:custGeom>
            <a:avLst/>
            <a:gdLst>
              <a:gd name="T0" fmla="*/ 2147483647 w 62"/>
              <a:gd name="T1" fmla="*/ 2147483647 h 93"/>
              <a:gd name="T2" fmla="*/ 2147483647 w 62"/>
              <a:gd name="T3" fmla="*/ 2147483647 h 93"/>
              <a:gd name="T4" fmla="*/ 2147483647 w 62"/>
              <a:gd name="T5" fmla="*/ 2147483647 h 93"/>
              <a:gd name="T6" fmla="*/ 2147483647 w 62"/>
              <a:gd name="T7" fmla="*/ 2147483647 h 93"/>
              <a:gd name="T8" fmla="*/ 2147483647 w 62"/>
              <a:gd name="T9" fmla="*/ 2147483647 h 93"/>
              <a:gd name="T10" fmla="*/ 2147483647 w 62"/>
              <a:gd name="T11" fmla="*/ 2147483647 h 93"/>
              <a:gd name="T12" fmla="*/ 2147483647 w 62"/>
              <a:gd name="T13" fmla="*/ 2147483647 h 93"/>
              <a:gd name="T14" fmla="*/ 2147483647 w 62"/>
              <a:gd name="T15" fmla="*/ 2147483647 h 93"/>
              <a:gd name="T16" fmla="*/ 2147483647 w 62"/>
              <a:gd name="T17" fmla="*/ 2147483647 h 93"/>
              <a:gd name="T18" fmla="*/ 2147483647 w 62"/>
              <a:gd name="T19" fmla="*/ 2147483647 h 93"/>
              <a:gd name="T20" fmla="*/ 2147483647 w 62"/>
              <a:gd name="T21" fmla="*/ 2147483647 h 93"/>
              <a:gd name="T22" fmla="*/ 0 w 62"/>
              <a:gd name="T23" fmla="*/ 2147483647 h 93"/>
              <a:gd name="T24" fmla="*/ 2147483647 w 62"/>
              <a:gd name="T25" fmla="*/ 2147483647 h 93"/>
              <a:gd name="T26" fmla="*/ 2147483647 w 62"/>
              <a:gd name="T27" fmla="*/ 2147483647 h 93"/>
              <a:gd name="T28" fmla="*/ 2147483647 w 62"/>
              <a:gd name="T29" fmla="*/ 2147483647 h 93"/>
              <a:gd name="T30" fmla="*/ 2147483647 w 62"/>
              <a:gd name="T31" fmla="*/ 2147483647 h 93"/>
              <a:gd name="T32" fmla="*/ 2147483647 w 62"/>
              <a:gd name="T33" fmla="*/ 2147483647 h 93"/>
              <a:gd name="T34" fmla="*/ 2147483647 w 62"/>
              <a:gd name="T35" fmla="*/ 2147483647 h 93"/>
              <a:gd name="T36" fmla="*/ 2147483647 w 62"/>
              <a:gd name="T37" fmla="*/ 2147483647 h 93"/>
              <a:gd name="T38" fmla="*/ 2147483647 w 62"/>
              <a:gd name="T39" fmla="*/ 2147483647 h 93"/>
              <a:gd name="T40" fmla="*/ 2147483647 w 62"/>
              <a:gd name="T41" fmla="*/ 2147483647 h 93"/>
              <a:gd name="T42" fmla="*/ 2147483647 w 62"/>
              <a:gd name="T43" fmla="*/ 2147483647 h 93"/>
              <a:gd name="T44" fmla="*/ 2147483647 w 62"/>
              <a:gd name="T45" fmla="*/ 2147483647 h 93"/>
              <a:gd name="T46" fmla="*/ 2147483647 w 62"/>
              <a:gd name="T47" fmla="*/ 2147483647 h 93"/>
              <a:gd name="T48" fmla="*/ 2147483647 w 62"/>
              <a:gd name="T49" fmla="*/ 2147483647 h 93"/>
              <a:gd name="T50" fmla="*/ 2147483647 w 62"/>
              <a:gd name="T51" fmla="*/ 2147483647 h 93"/>
              <a:gd name="T52" fmla="*/ 2147483647 w 62"/>
              <a:gd name="T53" fmla="*/ 2147483647 h 93"/>
              <a:gd name="T54" fmla="*/ 2147483647 w 62"/>
              <a:gd name="T55" fmla="*/ 2147483647 h 93"/>
              <a:gd name="T56" fmla="*/ 2147483647 w 62"/>
              <a:gd name="T57" fmla="*/ 2147483647 h 93"/>
              <a:gd name="T58" fmla="*/ 2147483647 w 62"/>
              <a:gd name="T59" fmla="*/ 0 h 93"/>
              <a:gd name="T60" fmla="*/ 2147483647 w 62"/>
              <a:gd name="T61" fmla="*/ 2147483647 h 93"/>
              <a:gd name="T62" fmla="*/ 2147483647 w 62"/>
              <a:gd name="T63" fmla="*/ 2147483647 h 93"/>
              <a:gd name="T64" fmla="*/ 2147483647 w 62"/>
              <a:gd name="T65" fmla="*/ 2147483647 h 93"/>
              <a:gd name="T66" fmla="*/ 2147483647 w 62"/>
              <a:gd name="T67" fmla="*/ 2147483647 h 93"/>
              <a:gd name="T68" fmla="*/ 2147483647 w 62"/>
              <a:gd name="T69" fmla="*/ 2147483647 h 9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2" h="93">
                <a:moveTo>
                  <a:pt x="59" y="31"/>
                </a:moveTo>
                <a:lnTo>
                  <a:pt x="61" y="33"/>
                </a:lnTo>
                <a:lnTo>
                  <a:pt x="57" y="35"/>
                </a:lnTo>
                <a:lnTo>
                  <a:pt x="61" y="43"/>
                </a:lnTo>
                <a:lnTo>
                  <a:pt x="60" y="48"/>
                </a:lnTo>
                <a:lnTo>
                  <a:pt x="62" y="58"/>
                </a:lnTo>
                <a:lnTo>
                  <a:pt x="61" y="63"/>
                </a:lnTo>
                <a:lnTo>
                  <a:pt x="56" y="72"/>
                </a:lnTo>
                <a:lnTo>
                  <a:pt x="57" y="76"/>
                </a:lnTo>
                <a:lnTo>
                  <a:pt x="49" y="74"/>
                </a:lnTo>
                <a:lnTo>
                  <a:pt x="49" y="77"/>
                </a:lnTo>
                <a:lnTo>
                  <a:pt x="40" y="78"/>
                </a:lnTo>
                <a:lnTo>
                  <a:pt x="33" y="84"/>
                </a:lnTo>
                <a:lnTo>
                  <a:pt x="28" y="82"/>
                </a:lnTo>
                <a:lnTo>
                  <a:pt x="30" y="86"/>
                </a:lnTo>
                <a:lnTo>
                  <a:pt x="24" y="90"/>
                </a:lnTo>
                <a:lnTo>
                  <a:pt x="8" y="93"/>
                </a:lnTo>
                <a:lnTo>
                  <a:pt x="13" y="87"/>
                </a:lnTo>
                <a:lnTo>
                  <a:pt x="4" y="89"/>
                </a:lnTo>
                <a:lnTo>
                  <a:pt x="12" y="83"/>
                </a:lnTo>
                <a:lnTo>
                  <a:pt x="1" y="85"/>
                </a:lnTo>
                <a:lnTo>
                  <a:pt x="2" y="80"/>
                </a:lnTo>
                <a:lnTo>
                  <a:pt x="9" y="77"/>
                </a:lnTo>
                <a:lnTo>
                  <a:pt x="0" y="76"/>
                </a:lnTo>
                <a:lnTo>
                  <a:pt x="9" y="74"/>
                </a:lnTo>
                <a:lnTo>
                  <a:pt x="8" y="72"/>
                </a:lnTo>
                <a:lnTo>
                  <a:pt x="11" y="67"/>
                </a:lnTo>
                <a:lnTo>
                  <a:pt x="23" y="65"/>
                </a:lnTo>
                <a:lnTo>
                  <a:pt x="7" y="67"/>
                </a:lnTo>
                <a:lnTo>
                  <a:pt x="13" y="62"/>
                </a:lnTo>
                <a:lnTo>
                  <a:pt x="16" y="54"/>
                </a:lnTo>
                <a:lnTo>
                  <a:pt x="21" y="54"/>
                </a:lnTo>
                <a:lnTo>
                  <a:pt x="21" y="51"/>
                </a:lnTo>
                <a:lnTo>
                  <a:pt x="12" y="51"/>
                </a:lnTo>
                <a:lnTo>
                  <a:pt x="12" y="48"/>
                </a:lnTo>
                <a:lnTo>
                  <a:pt x="4" y="47"/>
                </a:lnTo>
                <a:lnTo>
                  <a:pt x="3" y="44"/>
                </a:lnTo>
                <a:lnTo>
                  <a:pt x="10" y="43"/>
                </a:lnTo>
                <a:lnTo>
                  <a:pt x="7" y="39"/>
                </a:lnTo>
                <a:lnTo>
                  <a:pt x="12" y="36"/>
                </a:lnTo>
                <a:lnTo>
                  <a:pt x="7" y="36"/>
                </a:lnTo>
                <a:lnTo>
                  <a:pt x="9" y="34"/>
                </a:lnTo>
                <a:lnTo>
                  <a:pt x="6" y="28"/>
                </a:lnTo>
                <a:lnTo>
                  <a:pt x="4" y="31"/>
                </a:lnTo>
                <a:lnTo>
                  <a:pt x="4" y="28"/>
                </a:lnTo>
                <a:lnTo>
                  <a:pt x="27" y="27"/>
                </a:lnTo>
                <a:lnTo>
                  <a:pt x="25" y="24"/>
                </a:lnTo>
                <a:lnTo>
                  <a:pt x="31" y="18"/>
                </a:lnTo>
                <a:lnTo>
                  <a:pt x="23" y="16"/>
                </a:lnTo>
                <a:lnTo>
                  <a:pt x="29" y="13"/>
                </a:lnTo>
                <a:lnTo>
                  <a:pt x="28" y="9"/>
                </a:lnTo>
                <a:lnTo>
                  <a:pt x="35" y="4"/>
                </a:lnTo>
                <a:lnTo>
                  <a:pt x="39" y="6"/>
                </a:lnTo>
                <a:lnTo>
                  <a:pt x="37" y="4"/>
                </a:lnTo>
                <a:lnTo>
                  <a:pt x="39" y="2"/>
                </a:lnTo>
                <a:lnTo>
                  <a:pt x="40" y="8"/>
                </a:lnTo>
                <a:lnTo>
                  <a:pt x="39" y="10"/>
                </a:lnTo>
                <a:lnTo>
                  <a:pt x="42" y="8"/>
                </a:lnTo>
                <a:lnTo>
                  <a:pt x="41" y="4"/>
                </a:lnTo>
                <a:lnTo>
                  <a:pt x="43" y="0"/>
                </a:lnTo>
                <a:lnTo>
                  <a:pt x="49" y="3"/>
                </a:lnTo>
                <a:lnTo>
                  <a:pt x="45" y="7"/>
                </a:lnTo>
                <a:lnTo>
                  <a:pt x="41" y="15"/>
                </a:lnTo>
                <a:lnTo>
                  <a:pt x="35" y="16"/>
                </a:lnTo>
                <a:lnTo>
                  <a:pt x="38" y="19"/>
                </a:lnTo>
                <a:lnTo>
                  <a:pt x="32" y="23"/>
                </a:lnTo>
                <a:lnTo>
                  <a:pt x="41" y="30"/>
                </a:lnTo>
                <a:lnTo>
                  <a:pt x="45" y="30"/>
                </a:lnTo>
                <a:lnTo>
                  <a:pt x="48" y="23"/>
                </a:lnTo>
                <a:lnTo>
                  <a:pt x="54" y="32"/>
                </a:lnTo>
                <a:lnTo>
                  <a:pt x="59" y="31"/>
                </a:lnTo>
                <a:close/>
              </a:path>
            </a:pathLst>
          </a:custGeom>
          <a:solidFill>
            <a:srgbClr val="2B5885"/>
          </a:solidFill>
          <a:ln w="9525"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4" name="Freeform 93"/>
          <p:cNvSpPr>
            <a:spLocks/>
          </p:cNvSpPr>
          <p:nvPr/>
        </p:nvSpPr>
        <p:spPr bwMode="auto">
          <a:xfrm>
            <a:off x="4854575" y="3394075"/>
            <a:ext cx="157163" cy="90488"/>
          </a:xfrm>
          <a:custGeom>
            <a:avLst/>
            <a:gdLst>
              <a:gd name="T0" fmla="*/ 2147483647 w 95"/>
              <a:gd name="T1" fmla="*/ 2147483647 h 55"/>
              <a:gd name="T2" fmla="*/ 2147483647 w 95"/>
              <a:gd name="T3" fmla="*/ 2147483647 h 55"/>
              <a:gd name="T4" fmla="*/ 2147483647 w 95"/>
              <a:gd name="T5" fmla="*/ 2147483647 h 55"/>
              <a:gd name="T6" fmla="*/ 2147483647 w 95"/>
              <a:gd name="T7" fmla="*/ 2147483647 h 55"/>
              <a:gd name="T8" fmla="*/ 2147483647 w 95"/>
              <a:gd name="T9" fmla="*/ 2147483647 h 55"/>
              <a:gd name="T10" fmla="*/ 2147483647 w 95"/>
              <a:gd name="T11" fmla="*/ 2147483647 h 55"/>
              <a:gd name="T12" fmla="*/ 2147483647 w 95"/>
              <a:gd name="T13" fmla="*/ 2147483647 h 55"/>
              <a:gd name="T14" fmla="*/ 2147483647 w 95"/>
              <a:gd name="T15" fmla="*/ 2147483647 h 55"/>
              <a:gd name="T16" fmla="*/ 2147483647 w 95"/>
              <a:gd name="T17" fmla="*/ 2147483647 h 55"/>
              <a:gd name="T18" fmla="*/ 2147483647 w 95"/>
              <a:gd name="T19" fmla="*/ 2147483647 h 55"/>
              <a:gd name="T20" fmla="*/ 2147483647 w 95"/>
              <a:gd name="T21" fmla="*/ 2147483647 h 55"/>
              <a:gd name="T22" fmla="*/ 2147483647 w 95"/>
              <a:gd name="T23" fmla="*/ 2147483647 h 55"/>
              <a:gd name="T24" fmla="*/ 2147483647 w 95"/>
              <a:gd name="T25" fmla="*/ 2147483647 h 55"/>
              <a:gd name="T26" fmla="*/ 0 w 95"/>
              <a:gd name="T27" fmla="*/ 2147483647 h 55"/>
              <a:gd name="T28" fmla="*/ 2147483647 w 95"/>
              <a:gd name="T29" fmla="*/ 2147483647 h 55"/>
              <a:gd name="T30" fmla="*/ 2147483647 w 95"/>
              <a:gd name="T31" fmla="*/ 2147483647 h 55"/>
              <a:gd name="T32" fmla="*/ 2147483647 w 95"/>
              <a:gd name="T33" fmla="*/ 2147483647 h 55"/>
              <a:gd name="T34" fmla="*/ 2147483647 w 95"/>
              <a:gd name="T35" fmla="*/ 2147483647 h 55"/>
              <a:gd name="T36" fmla="*/ 2147483647 w 95"/>
              <a:gd name="T37" fmla="*/ 0 h 55"/>
              <a:gd name="T38" fmla="*/ 2147483647 w 95"/>
              <a:gd name="T39" fmla="*/ 2147483647 h 55"/>
              <a:gd name="T40" fmla="*/ 2147483647 w 95"/>
              <a:gd name="T41" fmla="*/ 2147483647 h 55"/>
              <a:gd name="T42" fmla="*/ 2147483647 w 95"/>
              <a:gd name="T43" fmla="*/ 2147483647 h 55"/>
              <a:gd name="T44" fmla="*/ 2147483647 w 95"/>
              <a:gd name="T45" fmla="*/ 2147483647 h 55"/>
              <a:gd name="T46" fmla="*/ 2147483647 w 95"/>
              <a:gd name="T47" fmla="*/ 2147483647 h 55"/>
              <a:gd name="T48" fmla="*/ 2147483647 w 95"/>
              <a:gd name="T49" fmla="*/ 2147483647 h 55"/>
              <a:gd name="T50" fmla="*/ 2147483647 w 95"/>
              <a:gd name="T51" fmla="*/ 2147483647 h 55"/>
              <a:gd name="T52" fmla="*/ 2147483647 w 95"/>
              <a:gd name="T53" fmla="*/ 2147483647 h 55"/>
              <a:gd name="T54" fmla="*/ 2147483647 w 95"/>
              <a:gd name="T55" fmla="*/ 2147483647 h 55"/>
              <a:gd name="T56" fmla="*/ 2147483647 w 95"/>
              <a:gd name="T57" fmla="*/ 2147483647 h 55"/>
              <a:gd name="T58" fmla="*/ 2147483647 w 95"/>
              <a:gd name="T59" fmla="*/ 2147483647 h 55"/>
              <a:gd name="T60" fmla="*/ 2147483647 w 95"/>
              <a:gd name="T61" fmla="*/ 2147483647 h 55"/>
              <a:gd name="T62" fmla="*/ 2147483647 w 95"/>
              <a:gd name="T63" fmla="*/ 2147483647 h 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5" h="55">
                <a:moveTo>
                  <a:pt x="95" y="34"/>
                </a:moveTo>
                <a:lnTo>
                  <a:pt x="91" y="35"/>
                </a:lnTo>
                <a:lnTo>
                  <a:pt x="79" y="49"/>
                </a:lnTo>
                <a:lnTo>
                  <a:pt x="72" y="48"/>
                </a:lnTo>
                <a:lnTo>
                  <a:pt x="69" y="54"/>
                </a:lnTo>
                <a:lnTo>
                  <a:pt x="63" y="49"/>
                </a:lnTo>
                <a:lnTo>
                  <a:pt x="57" y="51"/>
                </a:lnTo>
                <a:lnTo>
                  <a:pt x="41" y="45"/>
                </a:lnTo>
                <a:lnTo>
                  <a:pt x="37" y="55"/>
                </a:lnTo>
                <a:lnTo>
                  <a:pt x="25" y="51"/>
                </a:lnTo>
                <a:lnTo>
                  <a:pt x="8" y="36"/>
                </a:lnTo>
                <a:lnTo>
                  <a:pt x="5" y="30"/>
                </a:lnTo>
                <a:lnTo>
                  <a:pt x="6" y="26"/>
                </a:lnTo>
                <a:lnTo>
                  <a:pt x="0" y="17"/>
                </a:lnTo>
                <a:lnTo>
                  <a:pt x="3" y="19"/>
                </a:lnTo>
                <a:lnTo>
                  <a:pt x="6" y="15"/>
                </a:lnTo>
                <a:lnTo>
                  <a:pt x="12" y="15"/>
                </a:lnTo>
                <a:lnTo>
                  <a:pt x="31" y="5"/>
                </a:lnTo>
                <a:lnTo>
                  <a:pt x="31" y="0"/>
                </a:lnTo>
                <a:lnTo>
                  <a:pt x="38" y="5"/>
                </a:lnTo>
                <a:lnTo>
                  <a:pt x="44" y="2"/>
                </a:lnTo>
                <a:lnTo>
                  <a:pt x="46" y="7"/>
                </a:lnTo>
                <a:lnTo>
                  <a:pt x="60" y="9"/>
                </a:lnTo>
                <a:lnTo>
                  <a:pt x="61" y="11"/>
                </a:lnTo>
                <a:lnTo>
                  <a:pt x="59" y="15"/>
                </a:lnTo>
                <a:lnTo>
                  <a:pt x="64" y="22"/>
                </a:lnTo>
                <a:lnTo>
                  <a:pt x="69" y="19"/>
                </a:lnTo>
                <a:lnTo>
                  <a:pt x="68" y="14"/>
                </a:lnTo>
                <a:lnTo>
                  <a:pt x="80" y="17"/>
                </a:lnTo>
                <a:lnTo>
                  <a:pt x="79" y="22"/>
                </a:lnTo>
                <a:lnTo>
                  <a:pt x="92" y="26"/>
                </a:lnTo>
                <a:lnTo>
                  <a:pt x="95" y="34"/>
                </a:lnTo>
                <a:close/>
              </a:path>
            </a:pathLst>
          </a:custGeom>
          <a:solidFill>
            <a:srgbClr val="DDDDDD"/>
          </a:solidFill>
          <a:ln w="4826">
            <a:solidFill>
              <a:schemeClr val="bg2"/>
            </a:solidFill>
            <a:prstDash val="solid"/>
            <a:round/>
            <a:headEnd/>
            <a:tailEnd/>
          </a:ln>
        </p:spPr>
        <p:txBody>
          <a:bodyPr/>
          <a:lstStyle/>
          <a:p>
            <a:endParaRPr lang="en-US"/>
          </a:p>
        </p:txBody>
      </p:sp>
      <p:sp>
        <p:nvSpPr>
          <p:cNvPr id="3165" name="Freeform 94"/>
          <p:cNvSpPr>
            <a:spLocks/>
          </p:cNvSpPr>
          <p:nvPr/>
        </p:nvSpPr>
        <p:spPr bwMode="auto">
          <a:xfrm>
            <a:off x="4965700" y="3448050"/>
            <a:ext cx="133350" cy="63500"/>
          </a:xfrm>
          <a:custGeom>
            <a:avLst/>
            <a:gdLst>
              <a:gd name="T0" fmla="*/ 2147483647 w 81"/>
              <a:gd name="T1" fmla="*/ 2147483647 h 39"/>
              <a:gd name="T2" fmla="*/ 2147483647 w 81"/>
              <a:gd name="T3" fmla="*/ 2147483647 h 39"/>
              <a:gd name="T4" fmla="*/ 2147483647 w 81"/>
              <a:gd name="T5" fmla="*/ 2147483647 h 39"/>
              <a:gd name="T6" fmla="*/ 2147483647 w 81"/>
              <a:gd name="T7" fmla="*/ 2147483647 h 39"/>
              <a:gd name="T8" fmla="*/ 2147483647 w 81"/>
              <a:gd name="T9" fmla="*/ 2147483647 h 39"/>
              <a:gd name="T10" fmla="*/ 2147483647 w 81"/>
              <a:gd name="T11" fmla="*/ 2147483647 h 39"/>
              <a:gd name="T12" fmla="*/ 2147483647 w 81"/>
              <a:gd name="T13" fmla="*/ 2147483647 h 39"/>
              <a:gd name="T14" fmla="*/ 2147483647 w 81"/>
              <a:gd name="T15" fmla="*/ 2147483647 h 39"/>
              <a:gd name="T16" fmla="*/ 2147483647 w 81"/>
              <a:gd name="T17" fmla="*/ 2147483647 h 39"/>
              <a:gd name="T18" fmla="*/ 2147483647 w 81"/>
              <a:gd name="T19" fmla="*/ 2147483647 h 39"/>
              <a:gd name="T20" fmla="*/ 2147483647 w 81"/>
              <a:gd name="T21" fmla="*/ 2147483647 h 39"/>
              <a:gd name="T22" fmla="*/ 2147483647 w 81"/>
              <a:gd name="T23" fmla="*/ 2147483647 h 39"/>
              <a:gd name="T24" fmla="*/ 2147483647 w 81"/>
              <a:gd name="T25" fmla="*/ 2147483647 h 39"/>
              <a:gd name="T26" fmla="*/ 0 w 81"/>
              <a:gd name="T27" fmla="*/ 2147483647 h 39"/>
              <a:gd name="T28" fmla="*/ 2147483647 w 81"/>
              <a:gd name="T29" fmla="*/ 2147483647 h 39"/>
              <a:gd name="T30" fmla="*/ 2147483647 w 81"/>
              <a:gd name="T31" fmla="*/ 2147483647 h 39"/>
              <a:gd name="T32" fmla="*/ 2147483647 w 81"/>
              <a:gd name="T33" fmla="*/ 2147483647 h 39"/>
              <a:gd name="T34" fmla="*/ 2147483647 w 81"/>
              <a:gd name="T35" fmla="*/ 2147483647 h 39"/>
              <a:gd name="T36" fmla="*/ 2147483647 w 81"/>
              <a:gd name="T37" fmla="*/ 2147483647 h 39"/>
              <a:gd name="T38" fmla="*/ 2147483647 w 81"/>
              <a:gd name="T39" fmla="*/ 2147483647 h 39"/>
              <a:gd name="T40" fmla="*/ 2147483647 w 81"/>
              <a:gd name="T41" fmla="*/ 0 h 39"/>
              <a:gd name="T42" fmla="*/ 2147483647 w 81"/>
              <a:gd name="T43" fmla="*/ 2147483647 h 39"/>
              <a:gd name="T44" fmla="*/ 2147483647 w 81"/>
              <a:gd name="T45" fmla="*/ 2147483647 h 39"/>
              <a:gd name="T46" fmla="*/ 2147483647 w 81"/>
              <a:gd name="T47" fmla="*/ 2147483647 h 39"/>
              <a:gd name="T48" fmla="*/ 2147483647 w 81"/>
              <a:gd name="T49" fmla="*/ 2147483647 h 39"/>
              <a:gd name="T50" fmla="*/ 2147483647 w 81"/>
              <a:gd name="T51" fmla="*/ 2147483647 h 39"/>
              <a:gd name="T52" fmla="*/ 2147483647 w 81"/>
              <a:gd name="T53" fmla="*/ 2147483647 h 39"/>
              <a:gd name="T54" fmla="*/ 2147483647 w 81"/>
              <a:gd name="T55" fmla="*/ 2147483647 h 3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1" h="39">
                <a:moveTo>
                  <a:pt x="81" y="11"/>
                </a:moveTo>
                <a:lnTo>
                  <a:pt x="76" y="25"/>
                </a:lnTo>
                <a:lnTo>
                  <a:pt x="70" y="27"/>
                </a:lnTo>
                <a:lnTo>
                  <a:pt x="65" y="22"/>
                </a:lnTo>
                <a:lnTo>
                  <a:pt x="54" y="22"/>
                </a:lnTo>
                <a:lnTo>
                  <a:pt x="44" y="31"/>
                </a:lnTo>
                <a:lnTo>
                  <a:pt x="40" y="29"/>
                </a:lnTo>
                <a:lnTo>
                  <a:pt x="38" y="32"/>
                </a:lnTo>
                <a:lnTo>
                  <a:pt x="28" y="33"/>
                </a:lnTo>
                <a:lnTo>
                  <a:pt x="28" y="38"/>
                </a:lnTo>
                <a:lnTo>
                  <a:pt x="26" y="39"/>
                </a:lnTo>
                <a:lnTo>
                  <a:pt x="13" y="39"/>
                </a:lnTo>
                <a:lnTo>
                  <a:pt x="5" y="34"/>
                </a:lnTo>
                <a:lnTo>
                  <a:pt x="0" y="26"/>
                </a:lnTo>
                <a:lnTo>
                  <a:pt x="2" y="21"/>
                </a:lnTo>
                <a:lnTo>
                  <a:pt x="5" y="15"/>
                </a:lnTo>
                <a:lnTo>
                  <a:pt x="12" y="16"/>
                </a:lnTo>
                <a:lnTo>
                  <a:pt x="24" y="2"/>
                </a:lnTo>
                <a:lnTo>
                  <a:pt x="28" y="1"/>
                </a:lnTo>
                <a:lnTo>
                  <a:pt x="33" y="4"/>
                </a:lnTo>
                <a:lnTo>
                  <a:pt x="38" y="0"/>
                </a:lnTo>
                <a:lnTo>
                  <a:pt x="42" y="4"/>
                </a:lnTo>
                <a:lnTo>
                  <a:pt x="42" y="8"/>
                </a:lnTo>
                <a:lnTo>
                  <a:pt x="46" y="9"/>
                </a:lnTo>
                <a:lnTo>
                  <a:pt x="50" y="4"/>
                </a:lnTo>
                <a:lnTo>
                  <a:pt x="58" y="6"/>
                </a:lnTo>
                <a:lnTo>
                  <a:pt x="68" y="3"/>
                </a:lnTo>
                <a:lnTo>
                  <a:pt x="81" y="11"/>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66" name="Freeform 95"/>
          <p:cNvSpPr>
            <a:spLocks/>
          </p:cNvSpPr>
          <p:nvPr/>
        </p:nvSpPr>
        <p:spPr bwMode="auto">
          <a:xfrm>
            <a:off x="4794250" y="3467100"/>
            <a:ext cx="179388" cy="90488"/>
          </a:xfrm>
          <a:custGeom>
            <a:avLst/>
            <a:gdLst>
              <a:gd name="T0" fmla="*/ 2147483647 w 109"/>
              <a:gd name="T1" fmla="*/ 2147483647 h 55"/>
              <a:gd name="T2" fmla="*/ 2147483647 w 109"/>
              <a:gd name="T3" fmla="*/ 2147483647 h 55"/>
              <a:gd name="T4" fmla="*/ 2147483647 w 109"/>
              <a:gd name="T5" fmla="*/ 2147483647 h 55"/>
              <a:gd name="T6" fmla="*/ 2147483647 w 109"/>
              <a:gd name="T7" fmla="*/ 2147483647 h 55"/>
              <a:gd name="T8" fmla="*/ 0 w 109"/>
              <a:gd name="T9" fmla="*/ 2147483647 h 55"/>
              <a:gd name="T10" fmla="*/ 2147483647 w 109"/>
              <a:gd name="T11" fmla="*/ 2147483647 h 55"/>
              <a:gd name="T12" fmla="*/ 2147483647 w 109"/>
              <a:gd name="T13" fmla="*/ 2147483647 h 55"/>
              <a:gd name="T14" fmla="*/ 2147483647 w 109"/>
              <a:gd name="T15" fmla="*/ 2147483647 h 55"/>
              <a:gd name="T16" fmla="*/ 2147483647 w 109"/>
              <a:gd name="T17" fmla="*/ 2147483647 h 55"/>
              <a:gd name="T18" fmla="*/ 2147483647 w 109"/>
              <a:gd name="T19" fmla="*/ 2147483647 h 55"/>
              <a:gd name="T20" fmla="*/ 2147483647 w 109"/>
              <a:gd name="T21" fmla="*/ 2147483647 h 55"/>
              <a:gd name="T22" fmla="*/ 2147483647 w 109"/>
              <a:gd name="T23" fmla="*/ 2147483647 h 55"/>
              <a:gd name="T24" fmla="*/ 2147483647 w 109"/>
              <a:gd name="T25" fmla="*/ 2147483647 h 55"/>
              <a:gd name="T26" fmla="*/ 2147483647 w 109"/>
              <a:gd name="T27" fmla="*/ 2147483647 h 55"/>
              <a:gd name="T28" fmla="*/ 2147483647 w 109"/>
              <a:gd name="T29" fmla="*/ 2147483647 h 55"/>
              <a:gd name="T30" fmla="*/ 2147483647 w 109"/>
              <a:gd name="T31" fmla="*/ 2147483647 h 55"/>
              <a:gd name="T32" fmla="*/ 2147483647 w 109"/>
              <a:gd name="T33" fmla="*/ 2147483647 h 55"/>
              <a:gd name="T34" fmla="*/ 2147483647 w 109"/>
              <a:gd name="T35" fmla="*/ 2147483647 h 55"/>
              <a:gd name="T36" fmla="*/ 2147483647 w 109"/>
              <a:gd name="T37" fmla="*/ 2147483647 h 55"/>
              <a:gd name="T38" fmla="*/ 2147483647 w 109"/>
              <a:gd name="T39" fmla="*/ 2147483647 h 55"/>
              <a:gd name="T40" fmla="*/ 2147483647 w 109"/>
              <a:gd name="T41" fmla="*/ 2147483647 h 55"/>
              <a:gd name="T42" fmla="*/ 2147483647 w 109"/>
              <a:gd name="T43" fmla="*/ 2147483647 h 55"/>
              <a:gd name="T44" fmla="*/ 2147483647 w 109"/>
              <a:gd name="T45" fmla="*/ 2147483647 h 55"/>
              <a:gd name="T46" fmla="*/ 2147483647 w 109"/>
              <a:gd name="T47" fmla="*/ 0 h 55"/>
              <a:gd name="T48" fmla="*/ 2147483647 w 109"/>
              <a:gd name="T49" fmla="*/ 2147483647 h 55"/>
              <a:gd name="T50" fmla="*/ 2147483647 w 109"/>
              <a:gd name="T51" fmla="*/ 2147483647 h 55"/>
              <a:gd name="T52" fmla="*/ 2147483647 w 109"/>
              <a:gd name="T53" fmla="*/ 2147483647 h 55"/>
              <a:gd name="T54" fmla="*/ 2147483647 w 109"/>
              <a:gd name="T55" fmla="*/ 2147483647 h 55"/>
              <a:gd name="T56" fmla="*/ 2147483647 w 109"/>
              <a:gd name="T57" fmla="*/ 2147483647 h 55"/>
              <a:gd name="T58" fmla="*/ 2147483647 w 109"/>
              <a:gd name="T59" fmla="*/ 2147483647 h 55"/>
              <a:gd name="T60" fmla="*/ 2147483647 w 109"/>
              <a:gd name="T61" fmla="*/ 2147483647 h 55"/>
              <a:gd name="T62" fmla="*/ 2147483647 w 109"/>
              <a:gd name="T63" fmla="*/ 2147483647 h 55"/>
              <a:gd name="T64" fmla="*/ 2147483647 w 109"/>
              <a:gd name="T65" fmla="*/ 2147483647 h 55"/>
              <a:gd name="T66" fmla="*/ 2147483647 w 109"/>
              <a:gd name="T67" fmla="*/ 2147483647 h 55"/>
              <a:gd name="T68" fmla="*/ 2147483647 w 109"/>
              <a:gd name="T69" fmla="*/ 2147483647 h 55"/>
              <a:gd name="T70" fmla="*/ 2147483647 w 109"/>
              <a:gd name="T71" fmla="*/ 2147483647 h 55"/>
              <a:gd name="T72" fmla="*/ 2147483647 w 109"/>
              <a:gd name="T73" fmla="*/ 2147483647 h 55"/>
              <a:gd name="T74" fmla="*/ 2147483647 w 109"/>
              <a:gd name="T75" fmla="*/ 2147483647 h 55"/>
              <a:gd name="T76" fmla="*/ 2147483647 w 109"/>
              <a:gd name="T77" fmla="*/ 2147483647 h 55"/>
              <a:gd name="T78" fmla="*/ 2147483647 w 109"/>
              <a:gd name="T79" fmla="*/ 2147483647 h 55"/>
              <a:gd name="T80" fmla="*/ 2147483647 w 109"/>
              <a:gd name="T81" fmla="*/ 2147483647 h 55"/>
              <a:gd name="T82" fmla="*/ 2147483647 w 109"/>
              <a:gd name="T83" fmla="*/ 2147483647 h 55"/>
              <a:gd name="T84" fmla="*/ 2147483647 w 109"/>
              <a:gd name="T85" fmla="*/ 2147483647 h 55"/>
              <a:gd name="T86" fmla="*/ 2147483647 w 109"/>
              <a:gd name="T87" fmla="*/ 2147483647 h 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9" h="55">
                <a:moveTo>
                  <a:pt x="14" y="45"/>
                </a:moveTo>
                <a:lnTo>
                  <a:pt x="13" y="43"/>
                </a:lnTo>
                <a:lnTo>
                  <a:pt x="9" y="46"/>
                </a:lnTo>
                <a:lnTo>
                  <a:pt x="2" y="41"/>
                </a:lnTo>
                <a:lnTo>
                  <a:pt x="0" y="37"/>
                </a:lnTo>
                <a:lnTo>
                  <a:pt x="3" y="35"/>
                </a:lnTo>
                <a:lnTo>
                  <a:pt x="1" y="32"/>
                </a:lnTo>
                <a:lnTo>
                  <a:pt x="7" y="32"/>
                </a:lnTo>
                <a:lnTo>
                  <a:pt x="10" y="35"/>
                </a:lnTo>
                <a:lnTo>
                  <a:pt x="10" y="37"/>
                </a:lnTo>
                <a:lnTo>
                  <a:pt x="14" y="31"/>
                </a:lnTo>
                <a:lnTo>
                  <a:pt x="23" y="34"/>
                </a:lnTo>
                <a:lnTo>
                  <a:pt x="46" y="29"/>
                </a:lnTo>
                <a:lnTo>
                  <a:pt x="50" y="33"/>
                </a:lnTo>
                <a:lnTo>
                  <a:pt x="51" y="29"/>
                </a:lnTo>
                <a:lnTo>
                  <a:pt x="48" y="27"/>
                </a:lnTo>
                <a:lnTo>
                  <a:pt x="50" y="25"/>
                </a:lnTo>
                <a:lnTo>
                  <a:pt x="47" y="19"/>
                </a:lnTo>
                <a:lnTo>
                  <a:pt x="55" y="14"/>
                </a:lnTo>
                <a:lnTo>
                  <a:pt x="56" y="10"/>
                </a:lnTo>
                <a:lnTo>
                  <a:pt x="60" y="11"/>
                </a:lnTo>
                <a:lnTo>
                  <a:pt x="62" y="6"/>
                </a:lnTo>
                <a:lnTo>
                  <a:pt x="74" y="10"/>
                </a:lnTo>
                <a:lnTo>
                  <a:pt x="78" y="0"/>
                </a:lnTo>
                <a:lnTo>
                  <a:pt x="94" y="6"/>
                </a:lnTo>
                <a:lnTo>
                  <a:pt x="100" y="4"/>
                </a:lnTo>
                <a:lnTo>
                  <a:pt x="106" y="9"/>
                </a:lnTo>
                <a:lnTo>
                  <a:pt x="104" y="14"/>
                </a:lnTo>
                <a:lnTo>
                  <a:pt x="109" y="22"/>
                </a:lnTo>
                <a:lnTo>
                  <a:pt x="107" y="28"/>
                </a:lnTo>
                <a:lnTo>
                  <a:pt x="98" y="28"/>
                </a:lnTo>
                <a:lnTo>
                  <a:pt x="102" y="32"/>
                </a:lnTo>
                <a:lnTo>
                  <a:pt x="98" y="34"/>
                </a:lnTo>
                <a:lnTo>
                  <a:pt x="100" y="42"/>
                </a:lnTo>
                <a:lnTo>
                  <a:pt x="94" y="45"/>
                </a:lnTo>
                <a:lnTo>
                  <a:pt x="76" y="51"/>
                </a:lnTo>
                <a:lnTo>
                  <a:pt x="71" y="55"/>
                </a:lnTo>
                <a:lnTo>
                  <a:pt x="60" y="53"/>
                </a:lnTo>
                <a:lnTo>
                  <a:pt x="42" y="49"/>
                </a:lnTo>
                <a:lnTo>
                  <a:pt x="38" y="44"/>
                </a:lnTo>
                <a:lnTo>
                  <a:pt x="38" y="41"/>
                </a:lnTo>
                <a:lnTo>
                  <a:pt x="24" y="44"/>
                </a:lnTo>
                <a:lnTo>
                  <a:pt x="22" y="48"/>
                </a:lnTo>
                <a:lnTo>
                  <a:pt x="14" y="4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67" name="Freeform 96"/>
          <p:cNvSpPr>
            <a:spLocks/>
          </p:cNvSpPr>
          <p:nvPr/>
        </p:nvSpPr>
        <p:spPr bwMode="auto">
          <a:xfrm>
            <a:off x="4948238" y="3484563"/>
            <a:ext cx="158750" cy="95250"/>
          </a:xfrm>
          <a:custGeom>
            <a:avLst/>
            <a:gdLst>
              <a:gd name="T0" fmla="*/ 2147483647 w 96"/>
              <a:gd name="T1" fmla="*/ 2147483647 h 58"/>
              <a:gd name="T2" fmla="*/ 2147483647 w 96"/>
              <a:gd name="T3" fmla="*/ 2147483647 h 58"/>
              <a:gd name="T4" fmla="*/ 2147483647 w 96"/>
              <a:gd name="T5" fmla="*/ 2147483647 h 58"/>
              <a:gd name="T6" fmla="*/ 2147483647 w 96"/>
              <a:gd name="T7" fmla="*/ 2147483647 h 58"/>
              <a:gd name="T8" fmla="*/ 2147483647 w 96"/>
              <a:gd name="T9" fmla="*/ 2147483647 h 58"/>
              <a:gd name="T10" fmla="*/ 2147483647 w 96"/>
              <a:gd name="T11" fmla="*/ 2147483647 h 58"/>
              <a:gd name="T12" fmla="*/ 2147483647 w 96"/>
              <a:gd name="T13" fmla="*/ 2147483647 h 58"/>
              <a:gd name="T14" fmla="*/ 2147483647 w 96"/>
              <a:gd name="T15" fmla="*/ 2147483647 h 58"/>
              <a:gd name="T16" fmla="*/ 2147483647 w 96"/>
              <a:gd name="T17" fmla="*/ 2147483647 h 58"/>
              <a:gd name="T18" fmla="*/ 2147483647 w 96"/>
              <a:gd name="T19" fmla="*/ 2147483647 h 58"/>
              <a:gd name="T20" fmla="*/ 0 w 96"/>
              <a:gd name="T21" fmla="*/ 2147483647 h 58"/>
              <a:gd name="T22" fmla="*/ 2147483647 w 96"/>
              <a:gd name="T23" fmla="*/ 2147483647 h 58"/>
              <a:gd name="T24" fmla="*/ 2147483647 w 96"/>
              <a:gd name="T25" fmla="*/ 2147483647 h 58"/>
              <a:gd name="T26" fmla="*/ 2147483647 w 96"/>
              <a:gd name="T27" fmla="*/ 2147483647 h 58"/>
              <a:gd name="T28" fmla="*/ 2147483647 w 96"/>
              <a:gd name="T29" fmla="*/ 2147483647 h 58"/>
              <a:gd name="T30" fmla="*/ 2147483647 w 96"/>
              <a:gd name="T31" fmla="*/ 2147483647 h 58"/>
              <a:gd name="T32" fmla="*/ 2147483647 w 96"/>
              <a:gd name="T33" fmla="*/ 2147483647 h 58"/>
              <a:gd name="T34" fmla="*/ 2147483647 w 96"/>
              <a:gd name="T35" fmla="*/ 2147483647 h 58"/>
              <a:gd name="T36" fmla="*/ 2147483647 w 96"/>
              <a:gd name="T37" fmla="*/ 2147483647 h 58"/>
              <a:gd name="T38" fmla="*/ 2147483647 w 96"/>
              <a:gd name="T39" fmla="*/ 2147483647 h 58"/>
              <a:gd name="T40" fmla="*/ 2147483647 w 96"/>
              <a:gd name="T41" fmla="*/ 2147483647 h 58"/>
              <a:gd name="T42" fmla="*/ 2147483647 w 96"/>
              <a:gd name="T43" fmla="*/ 2147483647 h 58"/>
              <a:gd name="T44" fmla="*/ 2147483647 w 96"/>
              <a:gd name="T45" fmla="*/ 2147483647 h 58"/>
              <a:gd name="T46" fmla="*/ 2147483647 w 96"/>
              <a:gd name="T47" fmla="*/ 2147483647 h 58"/>
              <a:gd name="T48" fmla="*/ 2147483647 w 96"/>
              <a:gd name="T49" fmla="*/ 0 h 58"/>
              <a:gd name="T50" fmla="*/ 2147483647 w 96"/>
              <a:gd name="T51" fmla="*/ 0 h 58"/>
              <a:gd name="T52" fmla="*/ 2147483647 w 96"/>
              <a:gd name="T53" fmla="*/ 2147483647 h 58"/>
              <a:gd name="T54" fmla="*/ 2147483647 w 96"/>
              <a:gd name="T55" fmla="*/ 2147483647 h 58"/>
              <a:gd name="T56" fmla="*/ 2147483647 w 96"/>
              <a:gd name="T57" fmla="*/ 2147483647 h 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6" h="58">
                <a:moveTo>
                  <a:pt x="96" y="13"/>
                </a:moveTo>
                <a:lnTo>
                  <a:pt x="83" y="22"/>
                </a:lnTo>
                <a:lnTo>
                  <a:pt x="72" y="47"/>
                </a:lnTo>
                <a:lnTo>
                  <a:pt x="59" y="51"/>
                </a:lnTo>
                <a:lnTo>
                  <a:pt x="49" y="50"/>
                </a:lnTo>
                <a:lnTo>
                  <a:pt x="38" y="55"/>
                </a:lnTo>
                <a:lnTo>
                  <a:pt x="32" y="58"/>
                </a:lnTo>
                <a:lnTo>
                  <a:pt x="22" y="57"/>
                </a:lnTo>
                <a:lnTo>
                  <a:pt x="7" y="43"/>
                </a:lnTo>
                <a:lnTo>
                  <a:pt x="3" y="36"/>
                </a:lnTo>
                <a:lnTo>
                  <a:pt x="0" y="35"/>
                </a:lnTo>
                <a:lnTo>
                  <a:pt x="6" y="32"/>
                </a:lnTo>
                <a:lnTo>
                  <a:pt x="4" y="24"/>
                </a:lnTo>
                <a:lnTo>
                  <a:pt x="8" y="22"/>
                </a:lnTo>
                <a:lnTo>
                  <a:pt x="4" y="18"/>
                </a:lnTo>
                <a:lnTo>
                  <a:pt x="13" y="18"/>
                </a:lnTo>
                <a:lnTo>
                  <a:pt x="15" y="12"/>
                </a:lnTo>
                <a:lnTo>
                  <a:pt x="23" y="17"/>
                </a:lnTo>
                <a:lnTo>
                  <a:pt x="36" y="17"/>
                </a:lnTo>
                <a:lnTo>
                  <a:pt x="38" y="16"/>
                </a:lnTo>
                <a:lnTo>
                  <a:pt x="38" y="11"/>
                </a:lnTo>
                <a:lnTo>
                  <a:pt x="48" y="10"/>
                </a:lnTo>
                <a:lnTo>
                  <a:pt x="50" y="7"/>
                </a:lnTo>
                <a:lnTo>
                  <a:pt x="54" y="9"/>
                </a:lnTo>
                <a:lnTo>
                  <a:pt x="64" y="0"/>
                </a:lnTo>
                <a:lnTo>
                  <a:pt x="75" y="0"/>
                </a:lnTo>
                <a:lnTo>
                  <a:pt x="80" y="5"/>
                </a:lnTo>
                <a:lnTo>
                  <a:pt x="86" y="3"/>
                </a:lnTo>
                <a:lnTo>
                  <a:pt x="96" y="13"/>
                </a:lnTo>
                <a:close/>
              </a:path>
            </a:pathLst>
          </a:custGeom>
          <a:solidFill>
            <a:srgbClr val="DDDDDD"/>
          </a:solidFill>
          <a:ln w="4826">
            <a:solidFill>
              <a:schemeClr val="bg2"/>
            </a:solidFill>
            <a:prstDash val="solid"/>
            <a:round/>
            <a:headEnd/>
            <a:tailEnd/>
          </a:ln>
        </p:spPr>
        <p:txBody>
          <a:bodyPr/>
          <a:lstStyle/>
          <a:p>
            <a:endParaRPr lang="en-US"/>
          </a:p>
        </p:txBody>
      </p:sp>
      <p:sp>
        <p:nvSpPr>
          <p:cNvPr id="3168" name="Freeform 97"/>
          <p:cNvSpPr>
            <a:spLocks/>
          </p:cNvSpPr>
          <p:nvPr/>
        </p:nvSpPr>
        <p:spPr bwMode="auto">
          <a:xfrm>
            <a:off x="5194300" y="3489325"/>
            <a:ext cx="82550" cy="101600"/>
          </a:xfrm>
          <a:custGeom>
            <a:avLst/>
            <a:gdLst>
              <a:gd name="T0" fmla="*/ 2147483647 w 50"/>
              <a:gd name="T1" fmla="*/ 2147483647 h 62"/>
              <a:gd name="T2" fmla="*/ 2147483647 w 50"/>
              <a:gd name="T3" fmla="*/ 2147483647 h 62"/>
              <a:gd name="T4" fmla="*/ 2147483647 w 50"/>
              <a:gd name="T5" fmla="*/ 2147483647 h 62"/>
              <a:gd name="T6" fmla="*/ 2147483647 w 50"/>
              <a:gd name="T7" fmla="*/ 2147483647 h 62"/>
              <a:gd name="T8" fmla="*/ 2147483647 w 50"/>
              <a:gd name="T9" fmla="*/ 2147483647 h 62"/>
              <a:gd name="T10" fmla="*/ 2147483647 w 50"/>
              <a:gd name="T11" fmla="*/ 2147483647 h 62"/>
              <a:gd name="T12" fmla="*/ 0 w 50"/>
              <a:gd name="T13" fmla="*/ 2147483647 h 62"/>
              <a:gd name="T14" fmla="*/ 2147483647 w 50"/>
              <a:gd name="T15" fmla="*/ 0 h 62"/>
              <a:gd name="T16" fmla="*/ 2147483647 w 50"/>
              <a:gd name="T17" fmla="*/ 2147483647 h 62"/>
              <a:gd name="T18" fmla="*/ 2147483647 w 50"/>
              <a:gd name="T19" fmla="*/ 2147483647 h 62"/>
              <a:gd name="T20" fmla="*/ 2147483647 w 50"/>
              <a:gd name="T21" fmla="*/ 2147483647 h 62"/>
              <a:gd name="T22" fmla="*/ 2147483647 w 50"/>
              <a:gd name="T23" fmla="*/ 2147483647 h 62"/>
              <a:gd name="T24" fmla="*/ 2147483647 w 50"/>
              <a:gd name="T25" fmla="*/ 2147483647 h 62"/>
              <a:gd name="T26" fmla="*/ 2147483647 w 50"/>
              <a:gd name="T27" fmla="*/ 2147483647 h 62"/>
              <a:gd name="T28" fmla="*/ 2147483647 w 50"/>
              <a:gd name="T29" fmla="*/ 2147483647 h 62"/>
              <a:gd name="T30" fmla="*/ 2147483647 w 50"/>
              <a:gd name="T31" fmla="*/ 2147483647 h 62"/>
              <a:gd name="T32" fmla="*/ 2147483647 w 50"/>
              <a:gd name="T33" fmla="*/ 2147483647 h 62"/>
              <a:gd name="T34" fmla="*/ 2147483647 w 50"/>
              <a:gd name="T35" fmla="*/ 2147483647 h 62"/>
              <a:gd name="T36" fmla="*/ 2147483647 w 50"/>
              <a:gd name="T37" fmla="*/ 2147483647 h 62"/>
              <a:gd name="T38" fmla="*/ 2147483647 w 50"/>
              <a:gd name="T39" fmla="*/ 2147483647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 h="62">
                <a:moveTo>
                  <a:pt x="22" y="62"/>
                </a:moveTo>
                <a:lnTo>
                  <a:pt x="20" y="59"/>
                </a:lnTo>
                <a:lnTo>
                  <a:pt x="22" y="38"/>
                </a:lnTo>
                <a:lnTo>
                  <a:pt x="20" y="30"/>
                </a:lnTo>
                <a:lnTo>
                  <a:pt x="9" y="16"/>
                </a:lnTo>
                <a:lnTo>
                  <a:pt x="5" y="6"/>
                </a:lnTo>
                <a:lnTo>
                  <a:pt x="0" y="4"/>
                </a:lnTo>
                <a:lnTo>
                  <a:pt x="16" y="0"/>
                </a:lnTo>
                <a:lnTo>
                  <a:pt x="35" y="9"/>
                </a:lnTo>
                <a:lnTo>
                  <a:pt x="36" y="21"/>
                </a:lnTo>
                <a:lnTo>
                  <a:pt x="41" y="23"/>
                </a:lnTo>
                <a:lnTo>
                  <a:pt x="41" y="31"/>
                </a:lnTo>
                <a:lnTo>
                  <a:pt x="47" y="33"/>
                </a:lnTo>
                <a:lnTo>
                  <a:pt x="46" y="39"/>
                </a:lnTo>
                <a:lnTo>
                  <a:pt x="50" y="42"/>
                </a:lnTo>
                <a:lnTo>
                  <a:pt x="33" y="40"/>
                </a:lnTo>
                <a:lnTo>
                  <a:pt x="33" y="50"/>
                </a:lnTo>
                <a:lnTo>
                  <a:pt x="26" y="56"/>
                </a:lnTo>
                <a:lnTo>
                  <a:pt x="26" y="60"/>
                </a:lnTo>
                <a:lnTo>
                  <a:pt x="22" y="62"/>
                </a:lnTo>
                <a:close/>
              </a:path>
            </a:pathLst>
          </a:custGeom>
          <a:solidFill>
            <a:srgbClr val="DDDDDD"/>
          </a:solidFill>
          <a:ln w="4826">
            <a:solidFill>
              <a:srgbClr val="6E6E6E"/>
            </a:solidFill>
            <a:prstDash val="solid"/>
            <a:round/>
            <a:headEnd/>
            <a:tailEnd/>
          </a:ln>
        </p:spPr>
        <p:txBody>
          <a:bodyPr/>
          <a:lstStyle/>
          <a:p>
            <a:endParaRPr lang="en-US"/>
          </a:p>
        </p:txBody>
      </p:sp>
      <p:sp>
        <p:nvSpPr>
          <p:cNvPr id="3169" name="Freeform 98"/>
          <p:cNvSpPr>
            <a:spLocks/>
          </p:cNvSpPr>
          <p:nvPr/>
        </p:nvSpPr>
        <p:spPr bwMode="auto">
          <a:xfrm>
            <a:off x="5045075" y="3495675"/>
            <a:ext cx="219075" cy="152400"/>
          </a:xfrm>
          <a:custGeom>
            <a:avLst/>
            <a:gdLst>
              <a:gd name="T0" fmla="*/ 2147483647 w 133"/>
              <a:gd name="T1" fmla="*/ 2147483647 h 93"/>
              <a:gd name="T2" fmla="*/ 2147483647 w 133"/>
              <a:gd name="T3" fmla="*/ 2147483647 h 93"/>
              <a:gd name="T4" fmla="*/ 2147483647 w 133"/>
              <a:gd name="T5" fmla="*/ 2147483647 h 93"/>
              <a:gd name="T6" fmla="*/ 2147483647 w 133"/>
              <a:gd name="T7" fmla="*/ 2147483647 h 93"/>
              <a:gd name="T8" fmla="*/ 2147483647 w 133"/>
              <a:gd name="T9" fmla="*/ 2147483647 h 93"/>
              <a:gd name="T10" fmla="*/ 2147483647 w 133"/>
              <a:gd name="T11" fmla="*/ 2147483647 h 93"/>
              <a:gd name="T12" fmla="*/ 2147483647 w 133"/>
              <a:gd name="T13" fmla="*/ 2147483647 h 93"/>
              <a:gd name="T14" fmla="*/ 2147483647 w 133"/>
              <a:gd name="T15" fmla="*/ 2147483647 h 93"/>
              <a:gd name="T16" fmla="*/ 2147483647 w 133"/>
              <a:gd name="T17" fmla="*/ 2147483647 h 93"/>
              <a:gd name="T18" fmla="*/ 2147483647 w 133"/>
              <a:gd name="T19" fmla="*/ 2147483647 h 93"/>
              <a:gd name="T20" fmla="*/ 2147483647 w 133"/>
              <a:gd name="T21" fmla="*/ 2147483647 h 93"/>
              <a:gd name="T22" fmla="*/ 2147483647 w 133"/>
              <a:gd name="T23" fmla="*/ 2147483647 h 93"/>
              <a:gd name="T24" fmla="*/ 2147483647 w 133"/>
              <a:gd name="T25" fmla="*/ 2147483647 h 93"/>
              <a:gd name="T26" fmla="*/ 2147483647 w 133"/>
              <a:gd name="T27" fmla="*/ 2147483647 h 93"/>
              <a:gd name="T28" fmla="*/ 2147483647 w 133"/>
              <a:gd name="T29" fmla="*/ 2147483647 h 93"/>
              <a:gd name="T30" fmla="*/ 2147483647 w 133"/>
              <a:gd name="T31" fmla="*/ 2147483647 h 93"/>
              <a:gd name="T32" fmla="*/ 2147483647 w 133"/>
              <a:gd name="T33" fmla="*/ 2147483647 h 93"/>
              <a:gd name="T34" fmla="*/ 2147483647 w 133"/>
              <a:gd name="T35" fmla="*/ 2147483647 h 93"/>
              <a:gd name="T36" fmla="*/ 2147483647 w 133"/>
              <a:gd name="T37" fmla="*/ 2147483647 h 93"/>
              <a:gd name="T38" fmla="*/ 2147483647 w 133"/>
              <a:gd name="T39" fmla="*/ 2147483647 h 93"/>
              <a:gd name="T40" fmla="*/ 2147483647 w 133"/>
              <a:gd name="T41" fmla="*/ 2147483647 h 93"/>
              <a:gd name="T42" fmla="*/ 2147483647 w 133"/>
              <a:gd name="T43" fmla="*/ 2147483647 h 93"/>
              <a:gd name="T44" fmla="*/ 2147483647 w 133"/>
              <a:gd name="T45" fmla="*/ 2147483647 h 93"/>
              <a:gd name="T46" fmla="*/ 2147483647 w 133"/>
              <a:gd name="T47" fmla="*/ 2147483647 h 93"/>
              <a:gd name="T48" fmla="*/ 2147483647 w 133"/>
              <a:gd name="T49" fmla="*/ 2147483647 h 93"/>
              <a:gd name="T50" fmla="*/ 2147483647 w 133"/>
              <a:gd name="T51" fmla="*/ 2147483647 h 93"/>
              <a:gd name="T52" fmla="*/ 2147483647 w 133"/>
              <a:gd name="T53" fmla="*/ 2147483647 h 93"/>
              <a:gd name="T54" fmla="*/ 2147483647 w 133"/>
              <a:gd name="T55" fmla="*/ 2147483647 h 93"/>
              <a:gd name="T56" fmla="*/ 2147483647 w 133"/>
              <a:gd name="T57" fmla="*/ 2147483647 h 93"/>
              <a:gd name="T58" fmla="*/ 2147483647 w 133"/>
              <a:gd name="T59" fmla="*/ 2147483647 h 93"/>
              <a:gd name="T60" fmla="*/ 2147483647 w 133"/>
              <a:gd name="T61" fmla="*/ 2147483647 h 93"/>
              <a:gd name="T62" fmla="*/ 0 w 133"/>
              <a:gd name="T63" fmla="*/ 2147483647 h 93"/>
              <a:gd name="T64" fmla="*/ 2147483647 w 133"/>
              <a:gd name="T65" fmla="*/ 2147483647 h 93"/>
              <a:gd name="T66" fmla="*/ 2147483647 w 133"/>
              <a:gd name="T67" fmla="*/ 2147483647 h 93"/>
              <a:gd name="T68" fmla="*/ 2147483647 w 133"/>
              <a:gd name="T69" fmla="*/ 2147483647 h 93"/>
              <a:gd name="T70" fmla="*/ 2147483647 w 133"/>
              <a:gd name="T71" fmla="*/ 2147483647 h 93"/>
              <a:gd name="T72" fmla="*/ 2147483647 w 133"/>
              <a:gd name="T73" fmla="*/ 2147483647 h 93"/>
              <a:gd name="T74" fmla="*/ 2147483647 w 133"/>
              <a:gd name="T75" fmla="*/ 2147483647 h 93"/>
              <a:gd name="T76" fmla="*/ 2147483647 w 133"/>
              <a:gd name="T77" fmla="*/ 2147483647 h 93"/>
              <a:gd name="T78" fmla="*/ 2147483647 w 133"/>
              <a:gd name="T79" fmla="*/ 2147483647 h 93"/>
              <a:gd name="T80" fmla="*/ 2147483647 w 133"/>
              <a:gd name="T81" fmla="*/ 0 h 93"/>
              <a:gd name="T82" fmla="*/ 2147483647 w 133"/>
              <a:gd name="T83" fmla="*/ 2147483647 h 93"/>
              <a:gd name="T84" fmla="*/ 2147483647 w 133"/>
              <a:gd name="T85" fmla="*/ 2147483647 h 93"/>
              <a:gd name="T86" fmla="*/ 2147483647 w 133"/>
              <a:gd name="T87" fmla="*/ 2147483647 h 93"/>
              <a:gd name="T88" fmla="*/ 2147483647 w 133"/>
              <a:gd name="T89" fmla="*/ 2147483647 h 93"/>
              <a:gd name="T90" fmla="*/ 2147483647 w 133"/>
              <a:gd name="T91" fmla="*/ 2147483647 h 93"/>
              <a:gd name="T92" fmla="*/ 2147483647 w 133"/>
              <a:gd name="T93" fmla="*/ 2147483647 h 9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3" h="93">
                <a:moveTo>
                  <a:pt x="112" y="58"/>
                </a:moveTo>
                <a:lnTo>
                  <a:pt x="119" y="62"/>
                </a:lnTo>
                <a:lnTo>
                  <a:pt x="129" y="58"/>
                </a:lnTo>
                <a:lnTo>
                  <a:pt x="133" y="62"/>
                </a:lnTo>
                <a:lnTo>
                  <a:pt x="131" y="70"/>
                </a:lnTo>
                <a:lnTo>
                  <a:pt x="122" y="68"/>
                </a:lnTo>
                <a:lnTo>
                  <a:pt x="123" y="70"/>
                </a:lnTo>
                <a:lnTo>
                  <a:pt x="121" y="73"/>
                </a:lnTo>
                <a:lnTo>
                  <a:pt x="123" y="73"/>
                </a:lnTo>
                <a:lnTo>
                  <a:pt x="120" y="74"/>
                </a:lnTo>
                <a:lnTo>
                  <a:pt x="120" y="76"/>
                </a:lnTo>
                <a:lnTo>
                  <a:pt x="122" y="74"/>
                </a:lnTo>
                <a:lnTo>
                  <a:pt x="118" y="81"/>
                </a:lnTo>
                <a:lnTo>
                  <a:pt x="118" y="91"/>
                </a:lnTo>
                <a:lnTo>
                  <a:pt x="96" y="84"/>
                </a:lnTo>
                <a:lnTo>
                  <a:pt x="83" y="87"/>
                </a:lnTo>
                <a:lnTo>
                  <a:pt x="74" y="93"/>
                </a:lnTo>
                <a:lnTo>
                  <a:pt x="55" y="92"/>
                </a:lnTo>
                <a:lnTo>
                  <a:pt x="37" y="89"/>
                </a:lnTo>
                <a:lnTo>
                  <a:pt x="39" y="85"/>
                </a:lnTo>
                <a:lnTo>
                  <a:pt x="34" y="82"/>
                </a:lnTo>
                <a:lnTo>
                  <a:pt x="31" y="77"/>
                </a:lnTo>
                <a:lnTo>
                  <a:pt x="35" y="76"/>
                </a:lnTo>
                <a:lnTo>
                  <a:pt x="31" y="72"/>
                </a:lnTo>
                <a:lnTo>
                  <a:pt x="26" y="77"/>
                </a:lnTo>
                <a:lnTo>
                  <a:pt x="16" y="71"/>
                </a:lnTo>
                <a:lnTo>
                  <a:pt x="18" y="69"/>
                </a:lnTo>
                <a:lnTo>
                  <a:pt x="15" y="66"/>
                </a:lnTo>
                <a:lnTo>
                  <a:pt x="17" y="63"/>
                </a:lnTo>
                <a:lnTo>
                  <a:pt x="8" y="57"/>
                </a:lnTo>
                <a:lnTo>
                  <a:pt x="7" y="51"/>
                </a:lnTo>
                <a:lnTo>
                  <a:pt x="0" y="44"/>
                </a:lnTo>
                <a:lnTo>
                  <a:pt x="13" y="40"/>
                </a:lnTo>
                <a:lnTo>
                  <a:pt x="24" y="15"/>
                </a:lnTo>
                <a:lnTo>
                  <a:pt x="37" y="6"/>
                </a:lnTo>
                <a:lnTo>
                  <a:pt x="41" y="2"/>
                </a:lnTo>
                <a:lnTo>
                  <a:pt x="61" y="6"/>
                </a:lnTo>
                <a:lnTo>
                  <a:pt x="66" y="11"/>
                </a:lnTo>
                <a:lnTo>
                  <a:pt x="72" y="6"/>
                </a:lnTo>
                <a:lnTo>
                  <a:pt x="83" y="5"/>
                </a:lnTo>
                <a:lnTo>
                  <a:pt x="90" y="0"/>
                </a:lnTo>
                <a:lnTo>
                  <a:pt x="95" y="2"/>
                </a:lnTo>
                <a:lnTo>
                  <a:pt x="99" y="12"/>
                </a:lnTo>
                <a:lnTo>
                  <a:pt x="110" y="26"/>
                </a:lnTo>
                <a:lnTo>
                  <a:pt x="112" y="34"/>
                </a:lnTo>
                <a:lnTo>
                  <a:pt x="110" y="55"/>
                </a:lnTo>
                <a:lnTo>
                  <a:pt x="112" y="58"/>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0" name="Freeform 99"/>
          <p:cNvSpPr>
            <a:spLocks noEditPoints="1"/>
          </p:cNvSpPr>
          <p:nvPr/>
        </p:nvSpPr>
        <p:spPr bwMode="auto">
          <a:xfrm>
            <a:off x="4462463" y="3394075"/>
            <a:ext cx="333375" cy="327025"/>
          </a:xfrm>
          <a:custGeom>
            <a:avLst/>
            <a:gdLst>
              <a:gd name="T0" fmla="*/ 2147483647 w 203"/>
              <a:gd name="T1" fmla="*/ 2147483647 h 199"/>
              <a:gd name="T2" fmla="*/ 2147483647 w 203"/>
              <a:gd name="T3" fmla="*/ 2147483647 h 199"/>
              <a:gd name="T4" fmla="*/ 2147483647 w 203"/>
              <a:gd name="T5" fmla="*/ 2147483647 h 199"/>
              <a:gd name="T6" fmla="*/ 2147483647 w 203"/>
              <a:gd name="T7" fmla="*/ 2147483647 h 199"/>
              <a:gd name="T8" fmla="*/ 2147483647 w 203"/>
              <a:gd name="T9" fmla="*/ 2147483647 h 199"/>
              <a:gd name="T10" fmla="*/ 2147483647 w 203"/>
              <a:gd name="T11" fmla="*/ 2147483647 h 199"/>
              <a:gd name="T12" fmla="*/ 2147483647 w 203"/>
              <a:gd name="T13" fmla="*/ 2147483647 h 199"/>
              <a:gd name="T14" fmla="*/ 2147483647 w 203"/>
              <a:gd name="T15" fmla="*/ 2147483647 h 199"/>
              <a:gd name="T16" fmla="*/ 2147483647 w 203"/>
              <a:gd name="T17" fmla="*/ 2147483647 h 199"/>
              <a:gd name="T18" fmla="*/ 2147483647 w 203"/>
              <a:gd name="T19" fmla="*/ 2147483647 h 199"/>
              <a:gd name="T20" fmla="*/ 2147483647 w 203"/>
              <a:gd name="T21" fmla="*/ 2147483647 h 199"/>
              <a:gd name="T22" fmla="*/ 2147483647 w 203"/>
              <a:gd name="T23" fmla="*/ 2147483647 h 199"/>
              <a:gd name="T24" fmla="*/ 2147483647 w 203"/>
              <a:gd name="T25" fmla="*/ 2147483647 h 199"/>
              <a:gd name="T26" fmla="*/ 2147483647 w 203"/>
              <a:gd name="T27" fmla="*/ 2147483647 h 199"/>
              <a:gd name="T28" fmla="*/ 2147483647 w 203"/>
              <a:gd name="T29" fmla="*/ 2147483647 h 199"/>
              <a:gd name="T30" fmla="*/ 2147483647 w 203"/>
              <a:gd name="T31" fmla="*/ 2147483647 h 199"/>
              <a:gd name="T32" fmla="*/ 2147483647 w 203"/>
              <a:gd name="T33" fmla="*/ 2147483647 h 199"/>
              <a:gd name="T34" fmla="*/ 2147483647 w 203"/>
              <a:gd name="T35" fmla="*/ 2147483647 h 199"/>
              <a:gd name="T36" fmla="*/ 2147483647 w 203"/>
              <a:gd name="T37" fmla="*/ 2147483647 h 199"/>
              <a:gd name="T38" fmla="*/ 2147483647 w 203"/>
              <a:gd name="T39" fmla="*/ 2147483647 h 199"/>
              <a:gd name="T40" fmla="*/ 2147483647 w 203"/>
              <a:gd name="T41" fmla="*/ 2147483647 h 199"/>
              <a:gd name="T42" fmla="*/ 2147483647 w 203"/>
              <a:gd name="T43" fmla="*/ 2147483647 h 199"/>
              <a:gd name="T44" fmla="*/ 2147483647 w 203"/>
              <a:gd name="T45" fmla="*/ 2147483647 h 199"/>
              <a:gd name="T46" fmla="*/ 2147483647 w 203"/>
              <a:gd name="T47" fmla="*/ 2147483647 h 199"/>
              <a:gd name="T48" fmla="*/ 2147483647 w 203"/>
              <a:gd name="T49" fmla="*/ 2147483647 h 199"/>
              <a:gd name="T50" fmla="*/ 2147483647 w 203"/>
              <a:gd name="T51" fmla="*/ 2147483647 h 199"/>
              <a:gd name="T52" fmla="*/ 2147483647 w 203"/>
              <a:gd name="T53" fmla="*/ 2147483647 h 199"/>
              <a:gd name="T54" fmla="*/ 2147483647 w 203"/>
              <a:gd name="T55" fmla="*/ 2147483647 h 199"/>
              <a:gd name="T56" fmla="*/ 2147483647 w 203"/>
              <a:gd name="T57" fmla="*/ 2147483647 h 199"/>
              <a:gd name="T58" fmla="*/ 2147483647 w 203"/>
              <a:gd name="T59" fmla="*/ 2147483647 h 199"/>
              <a:gd name="T60" fmla="*/ 2147483647 w 203"/>
              <a:gd name="T61" fmla="*/ 2147483647 h 199"/>
              <a:gd name="T62" fmla="*/ 2147483647 w 203"/>
              <a:gd name="T63" fmla="*/ 2147483647 h 199"/>
              <a:gd name="T64" fmla="*/ 2147483647 w 203"/>
              <a:gd name="T65" fmla="*/ 2147483647 h 199"/>
              <a:gd name="T66" fmla="*/ 2147483647 w 203"/>
              <a:gd name="T67" fmla="*/ 2147483647 h 199"/>
              <a:gd name="T68" fmla="*/ 2147483647 w 203"/>
              <a:gd name="T69" fmla="*/ 2147483647 h 199"/>
              <a:gd name="T70" fmla="*/ 2147483647 w 203"/>
              <a:gd name="T71" fmla="*/ 2147483647 h 199"/>
              <a:gd name="T72" fmla="*/ 2147483647 w 203"/>
              <a:gd name="T73" fmla="*/ 2147483647 h 199"/>
              <a:gd name="T74" fmla="*/ 2147483647 w 203"/>
              <a:gd name="T75" fmla="*/ 2147483647 h 199"/>
              <a:gd name="T76" fmla="*/ 2147483647 w 203"/>
              <a:gd name="T77" fmla="*/ 2147483647 h 199"/>
              <a:gd name="T78" fmla="*/ 2147483647 w 203"/>
              <a:gd name="T79" fmla="*/ 2147483647 h 199"/>
              <a:gd name="T80" fmla="*/ 2147483647 w 203"/>
              <a:gd name="T81" fmla="*/ 2147483647 h 199"/>
              <a:gd name="T82" fmla="*/ 2147483647 w 203"/>
              <a:gd name="T83" fmla="*/ 2147483647 h 199"/>
              <a:gd name="T84" fmla="*/ 2147483647 w 203"/>
              <a:gd name="T85" fmla="*/ 2147483647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3" h="199">
                <a:moveTo>
                  <a:pt x="190" y="187"/>
                </a:moveTo>
                <a:lnTo>
                  <a:pt x="190" y="177"/>
                </a:lnTo>
                <a:lnTo>
                  <a:pt x="199" y="174"/>
                </a:lnTo>
                <a:lnTo>
                  <a:pt x="200" y="168"/>
                </a:lnTo>
                <a:lnTo>
                  <a:pt x="201" y="168"/>
                </a:lnTo>
                <a:lnTo>
                  <a:pt x="203" y="185"/>
                </a:lnTo>
                <a:lnTo>
                  <a:pt x="198" y="199"/>
                </a:lnTo>
                <a:lnTo>
                  <a:pt x="192" y="195"/>
                </a:lnTo>
                <a:lnTo>
                  <a:pt x="194" y="193"/>
                </a:lnTo>
                <a:lnTo>
                  <a:pt x="191" y="192"/>
                </a:lnTo>
                <a:lnTo>
                  <a:pt x="192" y="189"/>
                </a:lnTo>
                <a:lnTo>
                  <a:pt x="190" y="189"/>
                </a:lnTo>
                <a:lnTo>
                  <a:pt x="190" y="187"/>
                </a:lnTo>
                <a:close/>
                <a:moveTo>
                  <a:pt x="37" y="83"/>
                </a:moveTo>
                <a:lnTo>
                  <a:pt x="31" y="82"/>
                </a:lnTo>
                <a:lnTo>
                  <a:pt x="34" y="78"/>
                </a:lnTo>
                <a:lnTo>
                  <a:pt x="27" y="78"/>
                </a:lnTo>
                <a:lnTo>
                  <a:pt x="29" y="75"/>
                </a:lnTo>
                <a:lnTo>
                  <a:pt x="23" y="75"/>
                </a:lnTo>
                <a:lnTo>
                  <a:pt x="23" y="78"/>
                </a:lnTo>
                <a:lnTo>
                  <a:pt x="22" y="74"/>
                </a:lnTo>
                <a:lnTo>
                  <a:pt x="11" y="69"/>
                </a:lnTo>
                <a:lnTo>
                  <a:pt x="5" y="71"/>
                </a:lnTo>
                <a:lnTo>
                  <a:pt x="1" y="66"/>
                </a:lnTo>
                <a:lnTo>
                  <a:pt x="7" y="64"/>
                </a:lnTo>
                <a:lnTo>
                  <a:pt x="3" y="63"/>
                </a:lnTo>
                <a:lnTo>
                  <a:pt x="3" y="60"/>
                </a:lnTo>
                <a:lnTo>
                  <a:pt x="0" y="60"/>
                </a:lnTo>
                <a:lnTo>
                  <a:pt x="0" y="56"/>
                </a:lnTo>
                <a:lnTo>
                  <a:pt x="6" y="53"/>
                </a:lnTo>
                <a:lnTo>
                  <a:pt x="17" y="52"/>
                </a:lnTo>
                <a:lnTo>
                  <a:pt x="18" y="49"/>
                </a:lnTo>
                <a:lnTo>
                  <a:pt x="22" y="48"/>
                </a:lnTo>
                <a:lnTo>
                  <a:pt x="30" y="56"/>
                </a:lnTo>
                <a:lnTo>
                  <a:pt x="35" y="52"/>
                </a:lnTo>
                <a:lnTo>
                  <a:pt x="39" y="56"/>
                </a:lnTo>
                <a:lnTo>
                  <a:pt x="39" y="52"/>
                </a:lnTo>
                <a:lnTo>
                  <a:pt x="48" y="53"/>
                </a:lnTo>
                <a:lnTo>
                  <a:pt x="45" y="51"/>
                </a:lnTo>
                <a:lnTo>
                  <a:pt x="45" y="41"/>
                </a:lnTo>
                <a:lnTo>
                  <a:pt x="40" y="30"/>
                </a:lnTo>
                <a:lnTo>
                  <a:pt x="50" y="31"/>
                </a:lnTo>
                <a:lnTo>
                  <a:pt x="52" y="38"/>
                </a:lnTo>
                <a:lnTo>
                  <a:pt x="64" y="40"/>
                </a:lnTo>
                <a:lnTo>
                  <a:pt x="73" y="36"/>
                </a:lnTo>
                <a:lnTo>
                  <a:pt x="69" y="34"/>
                </a:lnTo>
                <a:lnTo>
                  <a:pt x="70" y="30"/>
                </a:lnTo>
                <a:lnTo>
                  <a:pt x="88" y="21"/>
                </a:lnTo>
                <a:lnTo>
                  <a:pt x="91" y="5"/>
                </a:lnTo>
                <a:lnTo>
                  <a:pt x="103" y="0"/>
                </a:lnTo>
                <a:lnTo>
                  <a:pt x="105" y="6"/>
                </a:lnTo>
                <a:lnTo>
                  <a:pt x="113" y="6"/>
                </a:lnTo>
                <a:lnTo>
                  <a:pt x="114" y="13"/>
                </a:lnTo>
                <a:lnTo>
                  <a:pt x="126" y="18"/>
                </a:lnTo>
                <a:lnTo>
                  <a:pt x="126" y="24"/>
                </a:lnTo>
                <a:lnTo>
                  <a:pt x="132" y="25"/>
                </a:lnTo>
                <a:lnTo>
                  <a:pt x="136" y="20"/>
                </a:lnTo>
                <a:lnTo>
                  <a:pt x="137" y="28"/>
                </a:lnTo>
                <a:lnTo>
                  <a:pt x="145" y="34"/>
                </a:lnTo>
                <a:lnTo>
                  <a:pt x="150" y="34"/>
                </a:lnTo>
                <a:lnTo>
                  <a:pt x="158" y="36"/>
                </a:lnTo>
                <a:lnTo>
                  <a:pt x="163" y="42"/>
                </a:lnTo>
                <a:lnTo>
                  <a:pt x="173" y="42"/>
                </a:lnTo>
                <a:lnTo>
                  <a:pt x="184" y="47"/>
                </a:lnTo>
                <a:lnTo>
                  <a:pt x="178" y="55"/>
                </a:lnTo>
                <a:lnTo>
                  <a:pt x="175" y="64"/>
                </a:lnTo>
                <a:lnTo>
                  <a:pt x="175" y="76"/>
                </a:lnTo>
                <a:lnTo>
                  <a:pt x="172" y="79"/>
                </a:lnTo>
                <a:lnTo>
                  <a:pt x="167" y="78"/>
                </a:lnTo>
                <a:lnTo>
                  <a:pt x="166" y="82"/>
                </a:lnTo>
                <a:lnTo>
                  <a:pt x="155" y="96"/>
                </a:lnTo>
                <a:lnTo>
                  <a:pt x="154" y="103"/>
                </a:lnTo>
                <a:lnTo>
                  <a:pt x="152" y="104"/>
                </a:lnTo>
                <a:lnTo>
                  <a:pt x="155" y="105"/>
                </a:lnTo>
                <a:lnTo>
                  <a:pt x="157" y="100"/>
                </a:lnTo>
                <a:lnTo>
                  <a:pt x="163" y="99"/>
                </a:lnTo>
                <a:lnTo>
                  <a:pt x="164" y="105"/>
                </a:lnTo>
                <a:lnTo>
                  <a:pt x="167" y="110"/>
                </a:lnTo>
                <a:lnTo>
                  <a:pt x="164" y="113"/>
                </a:lnTo>
                <a:lnTo>
                  <a:pt x="169" y="120"/>
                </a:lnTo>
                <a:lnTo>
                  <a:pt x="168" y="123"/>
                </a:lnTo>
                <a:lnTo>
                  <a:pt x="162" y="126"/>
                </a:lnTo>
                <a:lnTo>
                  <a:pt x="167" y="132"/>
                </a:lnTo>
                <a:lnTo>
                  <a:pt x="164" y="138"/>
                </a:lnTo>
                <a:lnTo>
                  <a:pt x="166" y="143"/>
                </a:lnTo>
                <a:lnTo>
                  <a:pt x="176" y="145"/>
                </a:lnTo>
                <a:lnTo>
                  <a:pt x="174" y="153"/>
                </a:lnTo>
                <a:lnTo>
                  <a:pt x="173" y="153"/>
                </a:lnTo>
                <a:lnTo>
                  <a:pt x="173" y="154"/>
                </a:lnTo>
                <a:lnTo>
                  <a:pt x="162" y="162"/>
                </a:lnTo>
                <a:lnTo>
                  <a:pt x="162" y="164"/>
                </a:lnTo>
                <a:lnTo>
                  <a:pt x="155" y="167"/>
                </a:lnTo>
                <a:lnTo>
                  <a:pt x="139" y="161"/>
                </a:lnTo>
                <a:lnTo>
                  <a:pt x="141" y="159"/>
                </a:lnTo>
                <a:lnTo>
                  <a:pt x="139" y="157"/>
                </a:lnTo>
                <a:lnTo>
                  <a:pt x="136" y="160"/>
                </a:lnTo>
                <a:lnTo>
                  <a:pt x="135" y="157"/>
                </a:lnTo>
                <a:lnTo>
                  <a:pt x="133" y="161"/>
                </a:lnTo>
                <a:lnTo>
                  <a:pt x="124" y="157"/>
                </a:lnTo>
                <a:lnTo>
                  <a:pt x="111" y="166"/>
                </a:lnTo>
                <a:lnTo>
                  <a:pt x="110" y="171"/>
                </a:lnTo>
                <a:lnTo>
                  <a:pt x="113" y="178"/>
                </a:lnTo>
                <a:lnTo>
                  <a:pt x="96" y="180"/>
                </a:lnTo>
                <a:lnTo>
                  <a:pt x="92" y="177"/>
                </a:lnTo>
                <a:lnTo>
                  <a:pt x="92" y="175"/>
                </a:lnTo>
                <a:lnTo>
                  <a:pt x="88" y="176"/>
                </a:lnTo>
                <a:lnTo>
                  <a:pt x="77" y="170"/>
                </a:lnTo>
                <a:lnTo>
                  <a:pt x="77" y="174"/>
                </a:lnTo>
                <a:lnTo>
                  <a:pt x="60" y="172"/>
                </a:lnTo>
                <a:lnTo>
                  <a:pt x="57" y="169"/>
                </a:lnTo>
                <a:lnTo>
                  <a:pt x="47" y="167"/>
                </a:lnTo>
                <a:lnTo>
                  <a:pt x="48" y="163"/>
                </a:lnTo>
                <a:lnTo>
                  <a:pt x="42" y="161"/>
                </a:lnTo>
                <a:lnTo>
                  <a:pt x="47" y="155"/>
                </a:lnTo>
                <a:lnTo>
                  <a:pt x="50" y="136"/>
                </a:lnTo>
                <a:lnTo>
                  <a:pt x="53" y="135"/>
                </a:lnTo>
                <a:lnTo>
                  <a:pt x="50" y="135"/>
                </a:lnTo>
                <a:lnTo>
                  <a:pt x="52" y="117"/>
                </a:lnTo>
                <a:lnTo>
                  <a:pt x="60" y="131"/>
                </a:lnTo>
                <a:lnTo>
                  <a:pt x="57" y="119"/>
                </a:lnTo>
                <a:lnTo>
                  <a:pt x="50" y="115"/>
                </a:lnTo>
                <a:lnTo>
                  <a:pt x="53" y="111"/>
                </a:lnTo>
                <a:lnTo>
                  <a:pt x="52" y="102"/>
                </a:lnTo>
                <a:lnTo>
                  <a:pt x="42" y="98"/>
                </a:lnTo>
                <a:lnTo>
                  <a:pt x="38" y="91"/>
                </a:lnTo>
                <a:lnTo>
                  <a:pt x="39" y="87"/>
                </a:lnTo>
                <a:lnTo>
                  <a:pt x="37" y="85"/>
                </a:lnTo>
                <a:lnTo>
                  <a:pt x="37" y="83"/>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1" name="Freeform 100"/>
          <p:cNvSpPr>
            <a:spLocks noEditPoints="1"/>
          </p:cNvSpPr>
          <p:nvPr/>
        </p:nvSpPr>
        <p:spPr bwMode="auto">
          <a:xfrm>
            <a:off x="5081588" y="3041650"/>
            <a:ext cx="147637" cy="93663"/>
          </a:xfrm>
          <a:custGeom>
            <a:avLst/>
            <a:gdLst>
              <a:gd name="T0" fmla="*/ 2147483647 w 89"/>
              <a:gd name="T1" fmla="*/ 2147483647 h 57"/>
              <a:gd name="T2" fmla="*/ 2147483647 w 89"/>
              <a:gd name="T3" fmla="*/ 2147483647 h 57"/>
              <a:gd name="T4" fmla="*/ 2147483647 w 89"/>
              <a:gd name="T5" fmla="*/ 2147483647 h 57"/>
              <a:gd name="T6" fmla="*/ 2147483647 w 89"/>
              <a:gd name="T7" fmla="*/ 2147483647 h 57"/>
              <a:gd name="T8" fmla="*/ 2147483647 w 89"/>
              <a:gd name="T9" fmla="*/ 2147483647 h 57"/>
              <a:gd name="T10" fmla="*/ 2147483647 w 89"/>
              <a:gd name="T11" fmla="*/ 2147483647 h 57"/>
              <a:gd name="T12" fmla="*/ 2147483647 w 89"/>
              <a:gd name="T13" fmla="*/ 2147483647 h 57"/>
              <a:gd name="T14" fmla="*/ 2147483647 w 89"/>
              <a:gd name="T15" fmla="*/ 2147483647 h 57"/>
              <a:gd name="T16" fmla="*/ 2147483647 w 89"/>
              <a:gd name="T17" fmla="*/ 2147483647 h 57"/>
              <a:gd name="T18" fmla="*/ 2147483647 w 89"/>
              <a:gd name="T19" fmla="*/ 2147483647 h 57"/>
              <a:gd name="T20" fmla="*/ 2147483647 w 89"/>
              <a:gd name="T21" fmla="*/ 2147483647 h 57"/>
              <a:gd name="T22" fmla="*/ 2147483647 w 89"/>
              <a:gd name="T23" fmla="*/ 2147483647 h 57"/>
              <a:gd name="T24" fmla="*/ 0 w 89"/>
              <a:gd name="T25" fmla="*/ 2147483647 h 57"/>
              <a:gd name="T26" fmla="*/ 2147483647 w 89"/>
              <a:gd name="T27" fmla="*/ 2147483647 h 57"/>
              <a:gd name="T28" fmla="*/ 0 w 89"/>
              <a:gd name="T29" fmla="*/ 2147483647 h 57"/>
              <a:gd name="T30" fmla="*/ 2147483647 w 89"/>
              <a:gd name="T31" fmla="*/ 2147483647 h 57"/>
              <a:gd name="T32" fmla="*/ 2147483647 w 89"/>
              <a:gd name="T33" fmla="*/ 2147483647 h 57"/>
              <a:gd name="T34" fmla="*/ 2147483647 w 89"/>
              <a:gd name="T35" fmla="*/ 2147483647 h 57"/>
              <a:gd name="T36" fmla="*/ 2147483647 w 89"/>
              <a:gd name="T37" fmla="*/ 2147483647 h 57"/>
              <a:gd name="T38" fmla="*/ 2147483647 w 89"/>
              <a:gd name="T39" fmla="*/ 2147483647 h 57"/>
              <a:gd name="T40" fmla="*/ 2147483647 w 89"/>
              <a:gd name="T41" fmla="*/ 2147483647 h 57"/>
              <a:gd name="T42" fmla="*/ 2147483647 w 89"/>
              <a:gd name="T43" fmla="*/ 2147483647 h 57"/>
              <a:gd name="T44" fmla="*/ 2147483647 w 89"/>
              <a:gd name="T45" fmla="*/ 2147483647 h 57"/>
              <a:gd name="T46" fmla="*/ 2147483647 w 89"/>
              <a:gd name="T47" fmla="*/ 2147483647 h 57"/>
              <a:gd name="T48" fmla="*/ 2147483647 w 89"/>
              <a:gd name="T49" fmla="*/ 2147483647 h 57"/>
              <a:gd name="T50" fmla="*/ 2147483647 w 89"/>
              <a:gd name="T51" fmla="*/ 2147483647 h 57"/>
              <a:gd name="T52" fmla="*/ 2147483647 w 89"/>
              <a:gd name="T53" fmla="*/ 2147483647 h 57"/>
              <a:gd name="T54" fmla="*/ 2147483647 w 89"/>
              <a:gd name="T55" fmla="*/ 2147483647 h 57"/>
              <a:gd name="T56" fmla="*/ 2147483647 w 89"/>
              <a:gd name="T57" fmla="*/ 2147483647 h 57"/>
              <a:gd name="T58" fmla="*/ 2147483647 w 89"/>
              <a:gd name="T59" fmla="*/ 2147483647 h 57"/>
              <a:gd name="T60" fmla="*/ 2147483647 w 89"/>
              <a:gd name="T61" fmla="*/ 2147483647 h 57"/>
              <a:gd name="T62" fmla="*/ 2147483647 w 89"/>
              <a:gd name="T63" fmla="*/ 2147483647 h 57"/>
              <a:gd name="T64" fmla="*/ 2147483647 w 89"/>
              <a:gd name="T65" fmla="*/ 2147483647 h 57"/>
              <a:gd name="T66" fmla="*/ 2147483647 w 89"/>
              <a:gd name="T67" fmla="*/ 2147483647 h 57"/>
              <a:gd name="T68" fmla="*/ 2147483647 w 89"/>
              <a:gd name="T69" fmla="*/ 2147483647 h 57"/>
              <a:gd name="T70" fmla="*/ 2147483647 w 89"/>
              <a:gd name="T71" fmla="*/ 2147483647 h 57"/>
              <a:gd name="T72" fmla="*/ 2147483647 w 89"/>
              <a:gd name="T73" fmla="*/ 2147483647 h 57"/>
              <a:gd name="T74" fmla="*/ 2147483647 w 89"/>
              <a:gd name="T75" fmla="*/ 2147483647 h 57"/>
              <a:gd name="T76" fmla="*/ 2147483647 w 89"/>
              <a:gd name="T77" fmla="*/ 2147483647 h 57"/>
              <a:gd name="T78" fmla="*/ 2147483647 w 89"/>
              <a:gd name="T79" fmla="*/ 2147483647 h 57"/>
              <a:gd name="T80" fmla="*/ 2147483647 w 89"/>
              <a:gd name="T81" fmla="*/ 2147483647 h 57"/>
              <a:gd name="T82" fmla="*/ 2147483647 w 89"/>
              <a:gd name="T83" fmla="*/ 2147483647 h 57"/>
              <a:gd name="T84" fmla="*/ 2147483647 w 89"/>
              <a:gd name="T85" fmla="*/ 2147483647 h 57"/>
              <a:gd name="T86" fmla="*/ 2147483647 w 89"/>
              <a:gd name="T87" fmla="*/ 2147483647 h 57"/>
              <a:gd name="T88" fmla="*/ 2147483647 w 89"/>
              <a:gd name="T89" fmla="*/ 0 h 57"/>
              <a:gd name="T90" fmla="*/ 2147483647 w 89"/>
              <a:gd name="T91" fmla="*/ 2147483647 h 57"/>
              <a:gd name="T92" fmla="*/ 2147483647 w 89"/>
              <a:gd name="T93" fmla="*/ 2147483647 h 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89" h="57">
                <a:moveTo>
                  <a:pt x="10" y="26"/>
                </a:moveTo>
                <a:lnTo>
                  <a:pt x="3" y="19"/>
                </a:lnTo>
                <a:lnTo>
                  <a:pt x="10" y="16"/>
                </a:lnTo>
                <a:lnTo>
                  <a:pt x="16" y="18"/>
                </a:lnTo>
                <a:lnTo>
                  <a:pt x="17" y="22"/>
                </a:lnTo>
                <a:lnTo>
                  <a:pt x="10" y="26"/>
                </a:lnTo>
                <a:close/>
                <a:moveTo>
                  <a:pt x="20" y="27"/>
                </a:moveTo>
                <a:lnTo>
                  <a:pt x="22" y="31"/>
                </a:lnTo>
                <a:lnTo>
                  <a:pt x="17" y="28"/>
                </a:lnTo>
                <a:lnTo>
                  <a:pt x="20" y="27"/>
                </a:lnTo>
                <a:close/>
                <a:moveTo>
                  <a:pt x="3" y="47"/>
                </a:moveTo>
                <a:lnTo>
                  <a:pt x="5" y="41"/>
                </a:lnTo>
                <a:lnTo>
                  <a:pt x="0" y="37"/>
                </a:lnTo>
                <a:lnTo>
                  <a:pt x="2" y="35"/>
                </a:lnTo>
                <a:lnTo>
                  <a:pt x="0" y="31"/>
                </a:lnTo>
                <a:lnTo>
                  <a:pt x="15" y="28"/>
                </a:lnTo>
                <a:lnTo>
                  <a:pt x="21" y="33"/>
                </a:lnTo>
                <a:lnTo>
                  <a:pt x="7" y="39"/>
                </a:lnTo>
                <a:lnTo>
                  <a:pt x="3" y="47"/>
                </a:lnTo>
                <a:close/>
                <a:moveTo>
                  <a:pt x="88" y="5"/>
                </a:moveTo>
                <a:lnTo>
                  <a:pt x="89" y="9"/>
                </a:lnTo>
                <a:lnTo>
                  <a:pt x="86" y="10"/>
                </a:lnTo>
                <a:lnTo>
                  <a:pt x="79" y="23"/>
                </a:lnTo>
                <a:lnTo>
                  <a:pt x="79" y="39"/>
                </a:lnTo>
                <a:lnTo>
                  <a:pt x="85" y="49"/>
                </a:lnTo>
                <a:lnTo>
                  <a:pt x="81" y="50"/>
                </a:lnTo>
                <a:lnTo>
                  <a:pt x="78" y="57"/>
                </a:lnTo>
                <a:lnTo>
                  <a:pt x="71" y="54"/>
                </a:lnTo>
                <a:lnTo>
                  <a:pt x="66" y="57"/>
                </a:lnTo>
                <a:lnTo>
                  <a:pt x="49" y="43"/>
                </a:lnTo>
                <a:lnTo>
                  <a:pt x="35" y="48"/>
                </a:lnTo>
                <a:lnTo>
                  <a:pt x="39" y="36"/>
                </a:lnTo>
                <a:lnTo>
                  <a:pt x="35" y="34"/>
                </a:lnTo>
                <a:lnTo>
                  <a:pt x="32" y="39"/>
                </a:lnTo>
                <a:lnTo>
                  <a:pt x="27" y="35"/>
                </a:lnTo>
                <a:lnTo>
                  <a:pt x="24" y="26"/>
                </a:lnTo>
                <a:lnTo>
                  <a:pt x="29" y="24"/>
                </a:lnTo>
                <a:lnTo>
                  <a:pt x="23" y="23"/>
                </a:lnTo>
                <a:lnTo>
                  <a:pt x="22" y="19"/>
                </a:lnTo>
                <a:lnTo>
                  <a:pt x="25" y="19"/>
                </a:lnTo>
                <a:lnTo>
                  <a:pt x="22" y="17"/>
                </a:lnTo>
                <a:lnTo>
                  <a:pt x="24" y="12"/>
                </a:lnTo>
                <a:lnTo>
                  <a:pt x="42" y="2"/>
                </a:lnTo>
                <a:lnTo>
                  <a:pt x="50" y="4"/>
                </a:lnTo>
                <a:lnTo>
                  <a:pt x="51" y="0"/>
                </a:lnTo>
                <a:lnTo>
                  <a:pt x="73" y="5"/>
                </a:lnTo>
                <a:lnTo>
                  <a:pt x="88" y="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2" name="Freeform 101"/>
          <p:cNvSpPr>
            <a:spLocks/>
          </p:cNvSpPr>
          <p:nvPr/>
        </p:nvSpPr>
        <p:spPr bwMode="auto">
          <a:xfrm>
            <a:off x="5062538" y="3111500"/>
            <a:ext cx="168275" cy="103188"/>
          </a:xfrm>
          <a:custGeom>
            <a:avLst/>
            <a:gdLst>
              <a:gd name="T0" fmla="*/ 2147483647 w 102"/>
              <a:gd name="T1" fmla="*/ 2147483647 h 62"/>
              <a:gd name="T2" fmla="*/ 2147483647 w 102"/>
              <a:gd name="T3" fmla="*/ 2147483647 h 62"/>
              <a:gd name="T4" fmla="*/ 2147483647 w 102"/>
              <a:gd name="T5" fmla="*/ 2147483647 h 62"/>
              <a:gd name="T6" fmla="*/ 2147483647 w 102"/>
              <a:gd name="T7" fmla="*/ 2147483647 h 62"/>
              <a:gd name="T8" fmla="*/ 2147483647 w 102"/>
              <a:gd name="T9" fmla="*/ 2147483647 h 62"/>
              <a:gd name="T10" fmla="*/ 2147483647 w 102"/>
              <a:gd name="T11" fmla="*/ 2147483647 h 62"/>
              <a:gd name="T12" fmla="*/ 2147483647 w 102"/>
              <a:gd name="T13" fmla="*/ 2147483647 h 62"/>
              <a:gd name="T14" fmla="*/ 2147483647 w 102"/>
              <a:gd name="T15" fmla="*/ 2147483647 h 62"/>
              <a:gd name="T16" fmla="*/ 2147483647 w 102"/>
              <a:gd name="T17" fmla="*/ 2147483647 h 62"/>
              <a:gd name="T18" fmla="*/ 0 w 102"/>
              <a:gd name="T19" fmla="*/ 2147483647 h 62"/>
              <a:gd name="T20" fmla="*/ 2147483647 w 102"/>
              <a:gd name="T21" fmla="*/ 2147483647 h 62"/>
              <a:gd name="T22" fmla="*/ 2147483647 w 102"/>
              <a:gd name="T23" fmla="*/ 2147483647 h 62"/>
              <a:gd name="T24" fmla="*/ 2147483647 w 102"/>
              <a:gd name="T25" fmla="*/ 2147483647 h 62"/>
              <a:gd name="T26" fmla="*/ 2147483647 w 102"/>
              <a:gd name="T27" fmla="*/ 2147483647 h 62"/>
              <a:gd name="T28" fmla="*/ 2147483647 w 102"/>
              <a:gd name="T29" fmla="*/ 2147483647 h 62"/>
              <a:gd name="T30" fmla="*/ 2147483647 w 102"/>
              <a:gd name="T31" fmla="*/ 2147483647 h 62"/>
              <a:gd name="T32" fmla="*/ 2147483647 w 102"/>
              <a:gd name="T33" fmla="*/ 2147483647 h 62"/>
              <a:gd name="T34" fmla="*/ 2147483647 w 102"/>
              <a:gd name="T35" fmla="*/ 2147483647 h 62"/>
              <a:gd name="T36" fmla="*/ 2147483647 w 102"/>
              <a:gd name="T37" fmla="*/ 2147483647 h 62"/>
              <a:gd name="T38" fmla="*/ 2147483647 w 102"/>
              <a:gd name="T39" fmla="*/ 2147483647 h 62"/>
              <a:gd name="T40" fmla="*/ 2147483647 w 102"/>
              <a:gd name="T41" fmla="*/ 2147483647 h 62"/>
              <a:gd name="T42" fmla="*/ 2147483647 w 102"/>
              <a:gd name="T43" fmla="*/ 0 h 62"/>
              <a:gd name="T44" fmla="*/ 2147483647 w 102"/>
              <a:gd name="T45" fmla="*/ 2147483647 h 62"/>
              <a:gd name="T46" fmla="*/ 2147483647 w 102"/>
              <a:gd name="T47" fmla="*/ 2147483647 h 62"/>
              <a:gd name="T48" fmla="*/ 2147483647 w 102"/>
              <a:gd name="T49" fmla="*/ 2147483647 h 62"/>
              <a:gd name="T50" fmla="*/ 2147483647 w 102"/>
              <a:gd name="T51" fmla="*/ 2147483647 h 62"/>
              <a:gd name="T52" fmla="*/ 2147483647 w 102"/>
              <a:gd name="T53" fmla="*/ 2147483647 h 62"/>
              <a:gd name="T54" fmla="*/ 2147483647 w 102"/>
              <a:gd name="T55" fmla="*/ 2147483647 h 62"/>
              <a:gd name="T56" fmla="*/ 2147483647 w 102"/>
              <a:gd name="T57" fmla="*/ 2147483647 h 62"/>
              <a:gd name="T58" fmla="*/ 2147483647 w 102"/>
              <a:gd name="T59" fmla="*/ 2147483647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2" h="62">
                <a:moveTo>
                  <a:pt x="101" y="50"/>
                </a:moveTo>
                <a:lnTo>
                  <a:pt x="94" y="59"/>
                </a:lnTo>
                <a:lnTo>
                  <a:pt x="85" y="58"/>
                </a:lnTo>
                <a:lnTo>
                  <a:pt x="79" y="62"/>
                </a:lnTo>
                <a:lnTo>
                  <a:pt x="65" y="50"/>
                </a:lnTo>
                <a:lnTo>
                  <a:pt x="58" y="49"/>
                </a:lnTo>
                <a:lnTo>
                  <a:pt x="55" y="42"/>
                </a:lnTo>
                <a:lnTo>
                  <a:pt x="45" y="47"/>
                </a:lnTo>
                <a:lnTo>
                  <a:pt x="15" y="43"/>
                </a:lnTo>
                <a:lnTo>
                  <a:pt x="0" y="52"/>
                </a:lnTo>
                <a:lnTo>
                  <a:pt x="1" y="32"/>
                </a:lnTo>
                <a:lnTo>
                  <a:pt x="6" y="27"/>
                </a:lnTo>
                <a:lnTo>
                  <a:pt x="6" y="21"/>
                </a:lnTo>
                <a:lnTo>
                  <a:pt x="10" y="13"/>
                </a:lnTo>
                <a:lnTo>
                  <a:pt x="23" y="8"/>
                </a:lnTo>
                <a:lnTo>
                  <a:pt x="24" y="13"/>
                </a:lnTo>
                <a:lnTo>
                  <a:pt x="30" y="19"/>
                </a:lnTo>
                <a:lnTo>
                  <a:pt x="32" y="26"/>
                </a:lnTo>
                <a:lnTo>
                  <a:pt x="40" y="29"/>
                </a:lnTo>
                <a:lnTo>
                  <a:pt x="48" y="22"/>
                </a:lnTo>
                <a:lnTo>
                  <a:pt x="47" y="5"/>
                </a:lnTo>
                <a:lnTo>
                  <a:pt x="61" y="0"/>
                </a:lnTo>
                <a:lnTo>
                  <a:pt x="78" y="14"/>
                </a:lnTo>
                <a:lnTo>
                  <a:pt x="83" y="11"/>
                </a:lnTo>
                <a:lnTo>
                  <a:pt x="90" y="14"/>
                </a:lnTo>
                <a:lnTo>
                  <a:pt x="97" y="20"/>
                </a:lnTo>
                <a:lnTo>
                  <a:pt x="95" y="30"/>
                </a:lnTo>
                <a:lnTo>
                  <a:pt x="98" y="33"/>
                </a:lnTo>
                <a:lnTo>
                  <a:pt x="102" y="46"/>
                </a:lnTo>
                <a:lnTo>
                  <a:pt x="101" y="50"/>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3" name="Freeform 102"/>
          <p:cNvSpPr>
            <a:spLocks noEditPoints="1"/>
          </p:cNvSpPr>
          <p:nvPr/>
        </p:nvSpPr>
        <p:spPr bwMode="auto">
          <a:xfrm>
            <a:off x="4760913" y="3127375"/>
            <a:ext cx="165100" cy="133350"/>
          </a:xfrm>
          <a:custGeom>
            <a:avLst/>
            <a:gdLst>
              <a:gd name="T0" fmla="*/ 2147483647 w 100"/>
              <a:gd name="T1" fmla="*/ 2147483647 h 81"/>
              <a:gd name="T2" fmla="*/ 2147483647 w 100"/>
              <a:gd name="T3" fmla="*/ 2147483647 h 81"/>
              <a:gd name="T4" fmla="*/ 2147483647 w 100"/>
              <a:gd name="T5" fmla="*/ 2147483647 h 81"/>
              <a:gd name="T6" fmla="*/ 2147483647 w 100"/>
              <a:gd name="T7" fmla="*/ 2147483647 h 81"/>
              <a:gd name="T8" fmla="*/ 2147483647 w 100"/>
              <a:gd name="T9" fmla="*/ 2147483647 h 81"/>
              <a:gd name="T10" fmla="*/ 2147483647 w 100"/>
              <a:gd name="T11" fmla="*/ 2147483647 h 81"/>
              <a:gd name="T12" fmla="*/ 2147483647 w 100"/>
              <a:gd name="T13" fmla="*/ 2147483647 h 81"/>
              <a:gd name="T14" fmla="*/ 2147483647 w 100"/>
              <a:gd name="T15" fmla="*/ 2147483647 h 81"/>
              <a:gd name="T16" fmla="*/ 2147483647 w 100"/>
              <a:gd name="T17" fmla="*/ 2147483647 h 81"/>
              <a:gd name="T18" fmla="*/ 2147483647 w 100"/>
              <a:gd name="T19" fmla="*/ 2147483647 h 81"/>
              <a:gd name="T20" fmla="*/ 2147483647 w 100"/>
              <a:gd name="T21" fmla="*/ 2147483647 h 81"/>
              <a:gd name="T22" fmla="*/ 2147483647 w 100"/>
              <a:gd name="T23" fmla="*/ 2147483647 h 81"/>
              <a:gd name="T24" fmla="*/ 2147483647 w 100"/>
              <a:gd name="T25" fmla="*/ 2147483647 h 81"/>
              <a:gd name="T26" fmla="*/ 2147483647 w 100"/>
              <a:gd name="T27" fmla="*/ 2147483647 h 81"/>
              <a:gd name="T28" fmla="*/ 2147483647 w 100"/>
              <a:gd name="T29" fmla="*/ 2147483647 h 81"/>
              <a:gd name="T30" fmla="*/ 2147483647 w 100"/>
              <a:gd name="T31" fmla="*/ 2147483647 h 81"/>
              <a:gd name="T32" fmla="*/ 2147483647 w 100"/>
              <a:gd name="T33" fmla="*/ 2147483647 h 81"/>
              <a:gd name="T34" fmla="*/ 2147483647 w 100"/>
              <a:gd name="T35" fmla="*/ 2147483647 h 81"/>
              <a:gd name="T36" fmla="*/ 2147483647 w 100"/>
              <a:gd name="T37" fmla="*/ 2147483647 h 81"/>
              <a:gd name="T38" fmla="*/ 2147483647 w 100"/>
              <a:gd name="T39" fmla="*/ 2147483647 h 81"/>
              <a:gd name="T40" fmla="*/ 2147483647 w 100"/>
              <a:gd name="T41" fmla="*/ 2147483647 h 81"/>
              <a:gd name="T42" fmla="*/ 2147483647 w 100"/>
              <a:gd name="T43" fmla="*/ 2147483647 h 81"/>
              <a:gd name="T44" fmla="*/ 2147483647 w 100"/>
              <a:gd name="T45" fmla="*/ 2147483647 h 81"/>
              <a:gd name="T46" fmla="*/ 2147483647 w 100"/>
              <a:gd name="T47" fmla="*/ 2147483647 h 81"/>
              <a:gd name="T48" fmla="*/ 2147483647 w 100"/>
              <a:gd name="T49" fmla="*/ 2147483647 h 81"/>
              <a:gd name="T50" fmla="*/ 2147483647 w 100"/>
              <a:gd name="T51" fmla="*/ 2147483647 h 81"/>
              <a:gd name="T52" fmla="*/ 2147483647 w 100"/>
              <a:gd name="T53" fmla="*/ 2147483647 h 81"/>
              <a:gd name="T54" fmla="*/ 2147483647 w 100"/>
              <a:gd name="T55" fmla="*/ 2147483647 h 81"/>
              <a:gd name="T56" fmla="*/ 2147483647 w 100"/>
              <a:gd name="T57" fmla="*/ 2147483647 h 81"/>
              <a:gd name="T58" fmla="*/ 2147483647 w 100"/>
              <a:gd name="T59" fmla="*/ 2147483647 h 81"/>
              <a:gd name="T60" fmla="*/ 2147483647 w 100"/>
              <a:gd name="T61" fmla="*/ 2147483647 h 81"/>
              <a:gd name="T62" fmla="*/ 2147483647 w 100"/>
              <a:gd name="T63" fmla="*/ 2147483647 h 81"/>
              <a:gd name="T64" fmla="*/ 2147483647 w 100"/>
              <a:gd name="T65" fmla="*/ 2147483647 h 81"/>
              <a:gd name="T66" fmla="*/ 2147483647 w 100"/>
              <a:gd name="T67" fmla="*/ 2147483647 h 81"/>
              <a:gd name="T68" fmla="*/ 2147483647 w 100"/>
              <a:gd name="T69" fmla="*/ 2147483647 h 81"/>
              <a:gd name="T70" fmla="*/ 2147483647 w 100"/>
              <a:gd name="T71" fmla="*/ 2147483647 h 81"/>
              <a:gd name="T72" fmla="*/ 2147483647 w 100"/>
              <a:gd name="T73" fmla="*/ 2147483647 h 81"/>
              <a:gd name="T74" fmla="*/ 2147483647 w 100"/>
              <a:gd name="T75" fmla="*/ 2147483647 h 81"/>
              <a:gd name="T76" fmla="*/ 2147483647 w 100"/>
              <a:gd name="T77" fmla="*/ 2147483647 h 81"/>
              <a:gd name="T78" fmla="*/ 2147483647 w 100"/>
              <a:gd name="T79" fmla="*/ 2147483647 h 81"/>
              <a:gd name="T80" fmla="*/ 2147483647 w 100"/>
              <a:gd name="T81" fmla="*/ 2147483647 h 81"/>
              <a:gd name="T82" fmla="*/ 2147483647 w 100"/>
              <a:gd name="T83" fmla="*/ 2147483647 h 81"/>
              <a:gd name="T84" fmla="*/ 2147483647 w 100"/>
              <a:gd name="T85" fmla="*/ 2147483647 h 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0" h="81">
                <a:moveTo>
                  <a:pt x="27" y="17"/>
                </a:moveTo>
                <a:lnTo>
                  <a:pt x="15" y="18"/>
                </a:lnTo>
                <a:lnTo>
                  <a:pt x="8" y="20"/>
                </a:lnTo>
                <a:lnTo>
                  <a:pt x="5" y="28"/>
                </a:lnTo>
                <a:lnTo>
                  <a:pt x="7" y="27"/>
                </a:lnTo>
                <a:lnTo>
                  <a:pt x="7" y="30"/>
                </a:lnTo>
                <a:lnTo>
                  <a:pt x="3" y="27"/>
                </a:lnTo>
                <a:lnTo>
                  <a:pt x="3" y="24"/>
                </a:lnTo>
                <a:lnTo>
                  <a:pt x="8" y="16"/>
                </a:lnTo>
                <a:lnTo>
                  <a:pt x="14" y="15"/>
                </a:lnTo>
                <a:lnTo>
                  <a:pt x="20" y="14"/>
                </a:lnTo>
                <a:lnTo>
                  <a:pt x="27" y="4"/>
                </a:lnTo>
                <a:lnTo>
                  <a:pt x="37" y="0"/>
                </a:lnTo>
                <a:lnTo>
                  <a:pt x="33" y="4"/>
                </a:lnTo>
                <a:lnTo>
                  <a:pt x="35" y="13"/>
                </a:lnTo>
                <a:lnTo>
                  <a:pt x="32" y="20"/>
                </a:lnTo>
                <a:lnTo>
                  <a:pt x="27" y="17"/>
                </a:lnTo>
                <a:close/>
                <a:moveTo>
                  <a:pt x="8" y="72"/>
                </a:moveTo>
                <a:lnTo>
                  <a:pt x="8" y="67"/>
                </a:lnTo>
                <a:lnTo>
                  <a:pt x="6" y="66"/>
                </a:lnTo>
                <a:lnTo>
                  <a:pt x="8" y="66"/>
                </a:lnTo>
                <a:lnTo>
                  <a:pt x="8" y="59"/>
                </a:lnTo>
                <a:lnTo>
                  <a:pt x="0" y="56"/>
                </a:lnTo>
                <a:lnTo>
                  <a:pt x="1" y="45"/>
                </a:lnTo>
                <a:lnTo>
                  <a:pt x="1" y="50"/>
                </a:lnTo>
                <a:lnTo>
                  <a:pt x="4" y="47"/>
                </a:lnTo>
                <a:lnTo>
                  <a:pt x="3" y="43"/>
                </a:lnTo>
                <a:lnTo>
                  <a:pt x="0" y="44"/>
                </a:lnTo>
                <a:lnTo>
                  <a:pt x="1" y="28"/>
                </a:lnTo>
                <a:lnTo>
                  <a:pt x="10" y="32"/>
                </a:lnTo>
                <a:lnTo>
                  <a:pt x="8" y="29"/>
                </a:lnTo>
                <a:lnTo>
                  <a:pt x="14" y="24"/>
                </a:lnTo>
                <a:lnTo>
                  <a:pt x="14" y="31"/>
                </a:lnTo>
                <a:lnTo>
                  <a:pt x="18" y="31"/>
                </a:lnTo>
                <a:lnTo>
                  <a:pt x="16" y="21"/>
                </a:lnTo>
                <a:lnTo>
                  <a:pt x="23" y="18"/>
                </a:lnTo>
                <a:lnTo>
                  <a:pt x="27" y="17"/>
                </a:lnTo>
                <a:lnTo>
                  <a:pt x="31" y="19"/>
                </a:lnTo>
                <a:lnTo>
                  <a:pt x="31" y="20"/>
                </a:lnTo>
                <a:lnTo>
                  <a:pt x="31" y="25"/>
                </a:lnTo>
                <a:lnTo>
                  <a:pt x="25" y="28"/>
                </a:lnTo>
                <a:lnTo>
                  <a:pt x="32" y="27"/>
                </a:lnTo>
                <a:lnTo>
                  <a:pt x="30" y="33"/>
                </a:lnTo>
                <a:lnTo>
                  <a:pt x="31" y="30"/>
                </a:lnTo>
                <a:lnTo>
                  <a:pt x="41" y="33"/>
                </a:lnTo>
                <a:lnTo>
                  <a:pt x="38" y="40"/>
                </a:lnTo>
                <a:lnTo>
                  <a:pt x="35" y="42"/>
                </a:lnTo>
                <a:lnTo>
                  <a:pt x="32" y="40"/>
                </a:lnTo>
                <a:lnTo>
                  <a:pt x="34" y="37"/>
                </a:lnTo>
                <a:lnTo>
                  <a:pt x="31" y="40"/>
                </a:lnTo>
                <a:lnTo>
                  <a:pt x="30" y="49"/>
                </a:lnTo>
                <a:lnTo>
                  <a:pt x="26" y="48"/>
                </a:lnTo>
                <a:lnTo>
                  <a:pt x="28" y="50"/>
                </a:lnTo>
                <a:lnTo>
                  <a:pt x="27" y="52"/>
                </a:lnTo>
                <a:lnTo>
                  <a:pt x="21" y="52"/>
                </a:lnTo>
                <a:lnTo>
                  <a:pt x="25" y="55"/>
                </a:lnTo>
                <a:lnTo>
                  <a:pt x="23" y="57"/>
                </a:lnTo>
                <a:lnTo>
                  <a:pt x="22" y="59"/>
                </a:lnTo>
                <a:lnTo>
                  <a:pt x="23" y="65"/>
                </a:lnTo>
                <a:lnTo>
                  <a:pt x="19" y="67"/>
                </a:lnTo>
                <a:lnTo>
                  <a:pt x="24" y="72"/>
                </a:lnTo>
                <a:lnTo>
                  <a:pt x="19" y="74"/>
                </a:lnTo>
                <a:lnTo>
                  <a:pt x="8" y="72"/>
                </a:lnTo>
                <a:close/>
                <a:moveTo>
                  <a:pt x="8" y="28"/>
                </a:moveTo>
                <a:lnTo>
                  <a:pt x="7" y="24"/>
                </a:lnTo>
                <a:lnTo>
                  <a:pt x="12" y="20"/>
                </a:lnTo>
                <a:lnTo>
                  <a:pt x="8" y="28"/>
                </a:lnTo>
                <a:close/>
                <a:moveTo>
                  <a:pt x="64" y="48"/>
                </a:moveTo>
                <a:lnTo>
                  <a:pt x="64" y="52"/>
                </a:lnTo>
                <a:lnTo>
                  <a:pt x="58" y="58"/>
                </a:lnTo>
                <a:lnTo>
                  <a:pt x="62" y="62"/>
                </a:lnTo>
                <a:lnTo>
                  <a:pt x="56" y="66"/>
                </a:lnTo>
                <a:lnTo>
                  <a:pt x="58" y="67"/>
                </a:lnTo>
                <a:lnTo>
                  <a:pt x="57" y="70"/>
                </a:lnTo>
                <a:lnTo>
                  <a:pt x="52" y="68"/>
                </a:lnTo>
                <a:lnTo>
                  <a:pt x="52" y="65"/>
                </a:lnTo>
                <a:lnTo>
                  <a:pt x="45" y="65"/>
                </a:lnTo>
                <a:lnTo>
                  <a:pt x="42" y="53"/>
                </a:lnTo>
                <a:lnTo>
                  <a:pt x="39" y="51"/>
                </a:lnTo>
                <a:lnTo>
                  <a:pt x="46" y="51"/>
                </a:lnTo>
                <a:lnTo>
                  <a:pt x="49" y="47"/>
                </a:lnTo>
                <a:lnTo>
                  <a:pt x="45" y="45"/>
                </a:lnTo>
                <a:lnTo>
                  <a:pt x="52" y="46"/>
                </a:lnTo>
                <a:lnTo>
                  <a:pt x="51" y="50"/>
                </a:lnTo>
                <a:lnTo>
                  <a:pt x="53" y="53"/>
                </a:lnTo>
                <a:lnTo>
                  <a:pt x="54" y="47"/>
                </a:lnTo>
                <a:lnTo>
                  <a:pt x="56" y="51"/>
                </a:lnTo>
                <a:lnTo>
                  <a:pt x="56" y="47"/>
                </a:lnTo>
                <a:lnTo>
                  <a:pt x="53" y="46"/>
                </a:lnTo>
                <a:lnTo>
                  <a:pt x="60" y="42"/>
                </a:lnTo>
                <a:lnTo>
                  <a:pt x="64" y="44"/>
                </a:lnTo>
                <a:lnTo>
                  <a:pt x="64" y="48"/>
                </a:lnTo>
                <a:close/>
                <a:moveTo>
                  <a:pt x="23" y="57"/>
                </a:moveTo>
                <a:lnTo>
                  <a:pt x="27" y="56"/>
                </a:lnTo>
                <a:lnTo>
                  <a:pt x="32" y="54"/>
                </a:lnTo>
                <a:lnTo>
                  <a:pt x="34" y="59"/>
                </a:lnTo>
                <a:lnTo>
                  <a:pt x="37" y="55"/>
                </a:lnTo>
                <a:lnTo>
                  <a:pt x="38" y="67"/>
                </a:lnTo>
                <a:lnTo>
                  <a:pt x="29" y="67"/>
                </a:lnTo>
                <a:lnTo>
                  <a:pt x="23" y="58"/>
                </a:lnTo>
                <a:lnTo>
                  <a:pt x="23" y="57"/>
                </a:lnTo>
                <a:close/>
                <a:moveTo>
                  <a:pt x="99" y="70"/>
                </a:moveTo>
                <a:lnTo>
                  <a:pt x="94" y="67"/>
                </a:lnTo>
                <a:lnTo>
                  <a:pt x="94" y="62"/>
                </a:lnTo>
                <a:lnTo>
                  <a:pt x="100" y="66"/>
                </a:lnTo>
                <a:lnTo>
                  <a:pt x="99" y="70"/>
                </a:lnTo>
                <a:close/>
                <a:moveTo>
                  <a:pt x="37" y="77"/>
                </a:moveTo>
                <a:lnTo>
                  <a:pt x="37" y="72"/>
                </a:lnTo>
                <a:lnTo>
                  <a:pt x="41" y="66"/>
                </a:lnTo>
                <a:lnTo>
                  <a:pt x="37" y="77"/>
                </a:lnTo>
                <a:close/>
                <a:moveTo>
                  <a:pt x="27" y="70"/>
                </a:moveTo>
                <a:lnTo>
                  <a:pt x="28" y="73"/>
                </a:lnTo>
                <a:lnTo>
                  <a:pt x="26" y="73"/>
                </a:lnTo>
                <a:lnTo>
                  <a:pt x="22" y="69"/>
                </a:lnTo>
                <a:lnTo>
                  <a:pt x="27" y="70"/>
                </a:lnTo>
                <a:close/>
                <a:moveTo>
                  <a:pt x="58" y="73"/>
                </a:moveTo>
                <a:lnTo>
                  <a:pt x="60" y="69"/>
                </a:lnTo>
                <a:lnTo>
                  <a:pt x="64" y="70"/>
                </a:lnTo>
                <a:lnTo>
                  <a:pt x="58" y="73"/>
                </a:lnTo>
                <a:close/>
                <a:moveTo>
                  <a:pt x="41" y="75"/>
                </a:moveTo>
                <a:lnTo>
                  <a:pt x="45" y="71"/>
                </a:lnTo>
                <a:lnTo>
                  <a:pt x="50" y="72"/>
                </a:lnTo>
                <a:lnTo>
                  <a:pt x="53" y="77"/>
                </a:lnTo>
                <a:lnTo>
                  <a:pt x="48" y="79"/>
                </a:lnTo>
                <a:lnTo>
                  <a:pt x="41" y="75"/>
                </a:lnTo>
                <a:close/>
                <a:moveTo>
                  <a:pt x="53" y="71"/>
                </a:moveTo>
                <a:lnTo>
                  <a:pt x="58" y="74"/>
                </a:lnTo>
                <a:lnTo>
                  <a:pt x="55" y="81"/>
                </a:lnTo>
                <a:lnTo>
                  <a:pt x="52" y="71"/>
                </a:lnTo>
                <a:lnTo>
                  <a:pt x="53" y="71"/>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4" name="Freeform 103"/>
          <p:cNvSpPr>
            <a:spLocks noEditPoints="1"/>
          </p:cNvSpPr>
          <p:nvPr/>
        </p:nvSpPr>
        <p:spPr bwMode="auto">
          <a:xfrm>
            <a:off x="4652963" y="3303588"/>
            <a:ext cx="88900" cy="101600"/>
          </a:xfrm>
          <a:custGeom>
            <a:avLst/>
            <a:gdLst>
              <a:gd name="T0" fmla="*/ 2147483647 w 54"/>
              <a:gd name="T1" fmla="*/ 2147483647 h 62"/>
              <a:gd name="T2" fmla="*/ 2147483647 w 54"/>
              <a:gd name="T3" fmla="*/ 2147483647 h 62"/>
              <a:gd name="T4" fmla="*/ 2147483647 w 54"/>
              <a:gd name="T5" fmla="*/ 2147483647 h 62"/>
              <a:gd name="T6" fmla="*/ 2147483647 w 54"/>
              <a:gd name="T7" fmla="*/ 2147483647 h 62"/>
              <a:gd name="T8" fmla="*/ 2147483647 w 54"/>
              <a:gd name="T9" fmla="*/ 2147483647 h 62"/>
              <a:gd name="T10" fmla="*/ 2147483647 w 54"/>
              <a:gd name="T11" fmla="*/ 2147483647 h 62"/>
              <a:gd name="T12" fmla="*/ 2147483647 w 54"/>
              <a:gd name="T13" fmla="*/ 2147483647 h 62"/>
              <a:gd name="T14" fmla="*/ 2147483647 w 54"/>
              <a:gd name="T15" fmla="*/ 0 h 62"/>
              <a:gd name="T16" fmla="*/ 2147483647 w 54"/>
              <a:gd name="T17" fmla="*/ 2147483647 h 62"/>
              <a:gd name="T18" fmla="*/ 2147483647 w 54"/>
              <a:gd name="T19" fmla="*/ 2147483647 h 62"/>
              <a:gd name="T20" fmla="*/ 2147483647 w 54"/>
              <a:gd name="T21" fmla="*/ 2147483647 h 62"/>
              <a:gd name="T22" fmla="*/ 2147483647 w 54"/>
              <a:gd name="T23" fmla="*/ 2147483647 h 62"/>
              <a:gd name="T24" fmla="*/ 2147483647 w 54"/>
              <a:gd name="T25" fmla="*/ 2147483647 h 62"/>
              <a:gd name="T26" fmla="*/ 2147483647 w 54"/>
              <a:gd name="T27" fmla="*/ 2147483647 h 62"/>
              <a:gd name="T28" fmla="*/ 2147483647 w 54"/>
              <a:gd name="T29" fmla="*/ 2147483647 h 62"/>
              <a:gd name="T30" fmla="*/ 2147483647 w 54"/>
              <a:gd name="T31" fmla="*/ 2147483647 h 62"/>
              <a:gd name="T32" fmla="*/ 2147483647 w 54"/>
              <a:gd name="T33" fmla="*/ 2147483647 h 62"/>
              <a:gd name="T34" fmla="*/ 2147483647 w 54"/>
              <a:gd name="T35" fmla="*/ 2147483647 h 62"/>
              <a:gd name="T36" fmla="*/ 2147483647 w 54"/>
              <a:gd name="T37" fmla="*/ 2147483647 h 62"/>
              <a:gd name="T38" fmla="*/ 2147483647 w 54"/>
              <a:gd name="T39" fmla="*/ 2147483647 h 62"/>
              <a:gd name="T40" fmla="*/ 2147483647 w 54"/>
              <a:gd name="T41" fmla="*/ 2147483647 h 62"/>
              <a:gd name="T42" fmla="*/ 2147483647 w 54"/>
              <a:gd name="T43" fmla="*/ 2147483647 h 62"/>
              <a:gd name="T44" fmla="*/ 2147483647 w 54"/>
              <a:gd name="T45" fmla="*/ 2147483647 h 62"/>
              <a:gd name="T46" fmla="*/ 2147483647 w 54"/>
              <a:gd name="T47" fmla="*/ 2147483647 h 62"/>
              <a:gd name="T48" fmla="*/ 2147483647 w 54"/>
              <a:gd name="T49" fmla="*/ 2147483647 h 62"/>
              <a:gd name="T50" fmla="*/ 2147483647 w 54"/>
              <a:gd name="T51" fmla="*/ 2147483647 h 62"/>
              <a:gd name="T52" fmla="*/ 2147483647 w 54"/>
              <a:gd name="T53" fmla="*/ 2147483647 h 62"/>
              <a:gd name="T54" fmla="*/ 2147483647 w 54"/>
              <a:gd name="T55" fmla="*/ 2147483647 h 62"/>
              <a:gd name="T56" fmla="*/ 2147483647 w 54"/>
              <a:gd name="T57" fmla="*/ 2147483647 h 62"/>
              <a:gd name="T58" fmla="*/ 2147483647 w 54"/>
              <a:gd name="T59" fmla="*/ 2147483647 h 62"/>
              <a:gd name="T60" fmla="*/ 2147483647 w 54"/>
              <a:gd name="T61" fmla="*/ 2147483647 h 62"/>
              <a:gd name="T62" fmla="*/ 2147483647 w 54"/>
              <a:gd name="T63" fmla="*/ 2147483647 h 62"/>
              <a:gd name="T64" fmla="*/ 2147483647 w 54"/>
              <a:gd name="T65" fmla="*/ 2147483647 h 62"/>
              <a:gd name="T66" fmla="*/ 2147483647 w 54"/>
              <a:gd name="T67" fmla="*/ 2147483647 h 62"/>
              <a:gd name="T68" fmla="*/ 2147483647 w 54"/>
              <a:gd name="T69" fmla="*/ 2147483647 h 62"/>
              <a:gd name="T70" fmla="*/ 2147483647 w 54"/>
              <a:gd name="T71" fmla="*/ 2147483647 h 62"/>
              <a:gd name="T72" fmla="*/ 2147483647 w 54"/>
              <a:gd name="T73" fmla="*/ 2147483647 h 62"/>
              <a:gd name="T74" fmla="*/ 2147483647 w 54"/>
              <a:gd name="T75" fmla="*/ 2147483647 h 62"/>
              <a:gd name="T76" fmla="*/ 2147483647 w 54"/>
              <a:gd name="T77" fmla="*/ 2147483647 h 62"/>
              <a:gd name="T78" fmla="*/ 2147483647 w 54"/>
              <a:gd name="T79" fmla="*/ 2147483647 h 62"/>
              <a:gd name="T80" fmla="*/ 2147483647 w 54"/>
              <a:gd name="T81" fmla="*/ 2147483647 h 62"/>
              <a:gd name="T82" fmla="*/ 2147483647 w 54"/>
              <a:gd name="T83" fmla="*/ 2147483647 h 62"/>
              <a:gd name="T84" fmla="*/ 2147483647 w 54"/>
              <a:gd name="T85" fmla="*/ 2147483647 h 62"/>
              <a:gd name="T86" fmla="*/ 2147483647 w 54"/>
              <a:gd name="T87" fmla="*/ 2147483647 h 62"/>
              <a:gd name="T88" fmla="*/ 2147483647 w 54"/>
              <a:gd name="T89" fmla="*/ 2147483647 h 62"/>
              <a:gd name="T90" fmla="*/ 2147483647 w 54"/>
              <a:gd name="T91" fmla="*/ 2147483647 h 62"/>
              <a:gd name="T92" fmla="*/ 2147483647 w 54"/>
              <a:gd name="T93" fmla="*/ 2147483647 h 62"/>
              <a:gd name="T94" fmla="*/ 2147483647 w 54"/>
              <a:gd name="T95" fmla="*/ 2147483647 h 62"/>
              <a:gd name="T96" fmla="*/ 2147483647 w 54"/>
              <a:gd name="T97" fmla="*/ 2147483647 h 62"/>
              <a:gd name="T98" fmla="*/ 2147483647 w 54"/>
              <a:gd name="T99" fmla="*/ 2147483647 h 62"/>
              <a:gd name="T100" fmla="*/ 2147483647 w 54"/>
              <a:gd name="T101" fmla="*/ 2147483647 h 62"/>
              <a:gd name="T102" fmla="*/ 2147483647 w 54"/>
              <a:gd name="T103" fmla="*/ 2147483647 h 62"/>
              <a:gd name="T104" fmla="*/ 2147483647 w 54"/>
              <a:gd name="T105" fmla="*/ 2147483647 h 62"/>
              <a:gd name="T106" fmla="*/ 2147483647 w 54"/>
              <a:gd name="T107" fmla="*/ 2147483647 h 62"/>
              <a:gd name="T108" fmla="*/ 2147483647 w 54"/>
              <a:gd name="T109" fmla="*/ 2147483647 h 62"/>
              <a:gd name="T110" fmla="*/ 2147483647 w 54"/>
              <a:gd name="T111" fmla="*/ 2147483647 h 62"/>
              <a:gd name="T112" fmla="*/ 2147483647 w 54"/>
              <a:gd name="T113" fmla="*/ 2147483647 h 62"/>
              <a:gd name="T114" fmla="*/ 0 w 54"/>
              <a:gd name="T115" fmla="*/ 2147483647 h 62"/>
              <a:gd name="T116" fmla="*/ 2147483647 w 54"/>
              <a:gd name="T117" fmla="*/ 2147483647 h 62"/>
              <a:gd name="T118" fmla="*/ 2147483647 w 54"/>
              <a:gd name="T119" fmla="*/ 2147483647 h 62"/>
              <a:gd name="T120" fmla="*/ 0 w 54"/>
              <a:gd name="T121" fmla="*/ 2147483647 h 62"/>
              <a:gd name="T122" fmla="*/ 0 w 54"/>
              <a:gd name="T123" fmla="*/ 2147483647 h 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4" h="62">
                <a:moveTo>
                  <a:pt x="23" y="19"/>
                </a:moveTo>
                <a:lnTo>
                  <a:pt x="23" y="20"/>
                </a:lnTo>
                <a:lnTo>
                  <a:pt x="24" y="24"/>
                </a:lnTo>
                <a:lnTo>
                  <a:pt x="17" y="23"/>
                </a:lnTo>
                <a:lnTo>
                  <a:pt x="19" y="12"/>
                </a:lnTo>
                <a:lnTo>
                  <a:pt x="24" y="12"/>
                </a:lnTo>
                <a:lnTo>
                  <a:pt x="36" y="1"/>
                </a:lnTo>
                <a:lnTo>
                  <a:pt x="47" y="0"/>
                </a:lnTo>
                <a:lnTo>
                  <a:pt x="54" y="5"/>
                </a:lnTo>
                <a:lnTo>
                  <a:pt x="51" y="19"/>
                </a:lnTo>
                <a:lnTo>
                  <a:pt x="46" y="22"/>
                </a:lnTo>
                <a:lnTo>
                  <a:pt x="52" y="25"/>
                </a:lnTo>
                <a:lnTo>
                  <a:pt x="51" y="28"/>
                </a:lnTo>
                <a:lnTo>
                  <a:pt x="47" y="32"/>
                </a:lnTo>
                <a:lnTo>
                  <a:pt x="48" y="35"/>
                </a:lnTo>
                <a:lnTo>
                  <a:pt x="36" y="38"/>
                </a:lnTo>
                <a:lnTo>
                  <a:pt x="40" y="46"/>
                </a:lnTo>
                <a:lnTo>
                  <a:pt x="38" y="54"/>
                </a:lnTo>
                <a:lnTo>
                  <a:pt x="35" y="55"/>
                </a:lnTo>
                <a:lnTo>
                  <a:pt x="38" y="58"/>
                </a:lnTo>
                <a:lnTo>
                  <a:pt x="37" y="62"/>
                </a:lnTo>
                <a:lnTo>
                  <a:pt x="31" y="60"/>
                </a:lnTo>
                <a:lnTo>
                  <a:pt x="35" y="53"/>
                </a:lnTo>
                <a:lnTo>
                  <a:pt x="26" y="51"/>
                </a:lnTo>
                <a:lnTo>
                  <a:pt x="23" y="46"/>
                </a:lnTo>
                <a:lnTo>
                  <a:pt x="12" y="48"/>
                </a:lnTo>
                <a:lnTo>
                  <a:pt x="1" y="45"/>
                </a:lnTo>
                <a:lnTo>
                  <a:pt x="6" y="43"/>
                </a:lnTo>
                <a:lnTo>
                  <a:pt x="12" y="47"/>
                </a:lnTo>
                <a:lnTo>
                  <a:pt x="8" y="43"/>
                </a:lnTo>
                <a:lnTo>
                  <a:pt x="11" y="42"/>
                </a:lnTo>
                <a:lnTo>
                  <a:pt x="6" y="38"/>
                </a:lnTo>
                <a:lnTo>
                  <a:pt x="16" y="24"/>
                </a:lnTo>
                <a:lnTo>
                  <a:pt x="28" y="28"/>
                </a:lnTo>
                <a:lnTo>
                  <a:pt x="35" y="22"/>
                </a:lnTo>
                <a:lnTo>
                  <a:pt x="35" y="20"/>
                </a:lnTo>
                <a:lnTo>
                  <a:pt x="31" y="19"/>
                </a:lnTo>
                <a:lnTo>
                  <a:pt x="32" y="15"/>
                </a:lnTo>
                <a:lnTo>
                  <a:pt x="28" y="13"/>
                </a:lnTo>
                <a:lnTo>
                  <a:pt x="28" y="9"/>
                </a:lnTo>
                <a:lnTo>
                  <a:pt x="24" y="12"/>
                </a:lnTo>
                <a:lnTo>
                  <a:pt x="27" y="17"/>
                </a:lnTo>
                <a:lnTo>
                  <a:pt x="23" y="19"/>
                </a:lnTo>
                <a:close/>
                <a:moveTo>
                  <a:pt x="23" y="19"/>
                </a:moveTo>
                <a:lnTo>
                  <a:pt x="23" y="19"/>
                </a:lnTo>
                <a:lnTo>
                  <a:pt x="29" y="21"/>
                </a:lnTo>
                <a:lnTo>
                  <a:pt x="24" y="24"/>
                </a:lnTo>
                <a:lnTo>
                  <a:pt x="23" y="19"/>
                </a:lnTo>
                <a:close/>
                <a:moveTo>
                  <a:pt x="31" y="26"/>
                </a:moveTo>
                <a:lnTo>
                  <a:pt x="28" y="28"/>
                </a:lnTo>
                <a:lnTo>
                  <a:pt x="24" y="25"/>
                </a:lnTo>
                <a:lnTo>
                  <a:pt x="32" y="20"/>
                </a:lnTo>
                <a:lnTo>
                  <a:pt x="34" y="22"/>
                </a:lnTo>
                <a:lnTo>
                  <a:pt x="35" y="22"/>
                </a:lnTo>
                <a:lnTo>
                  <a:pt x="31" y="26"/>
                </a:lnTo>
                <a:close/>
                <a:moveTo>
                  <a:pt x="0" y="48"/>
                </a:moveTo>
                <a:lnTo>
                  <a:pt x="12" y="49"/>
                </a:lnTo>
                <a:lnTo>
                  <a:pt x="7" y="52"/>
                </a:lnTo>
                <a:lnTo>
                  <a:pt x="0" y="51"/>
                </a:lnTo>
                <a:lnTo>
                  <a:pt x="0" y="48"/>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5" name="Freeform 104"/>
          <p:cNvSpPr>
            <a:spLocks/>
          </p:cNvSpPr>
          <p:nvPr/>
        </p:nvSpPr>
        <p:spPr bwMode="auto">
          <a:xfrm>
            <a:off x="5089525" y="3346450"/>
            <a:ext cx="420688" cy="279400"/>
          </a:xfrm>
          <a:custGeom>
            <a:avLst/>
            <a:gdLst>
              <a:gd name="T0" fmla="*/ 2147483647 w 255"/>
              <a:gd name="T1" fmla="*/ 2147483647 h 170"/>
              <a:gd name="T2" fmla="*/ 2147483647 w 255"/>
              <a:gd name="T3" fmla="*/ 2147483647 h 170"/>
              <a:gd name="T4" fmla="*/ 2147483647 w 255"/>
              <a:gd name="T5" fmla="*/ 2147483647 h 170"/>
              <a:gd name="T6" fmla="*/ 2147483647 w 255"/>
              <a:gd name="T7" fmla="*/ 2147483647 h 170"/>
              <a:gd name="T8" fmla="*/ 2147483647 w 255"/>
              <a:gd name="T9" fmla="*/ 2147483647 h 170"/>
              <a:gd name="T10" fmla="*/ 2147483647 w 255"/>
              <a:gd name="T11" fmla="*/ 2147483647 h 170"/>
              <a:gd name="T12" fmla="*/ 2147483647 w 255"/>
              <a:gd name="T13" fmla="*/ 2147483647 h 170"/>
              <a:gd name="T14" fmla="*/ 2147483647 w 255"/>
              <a:gd name="T15" fmla="*/ 2147483647 h 170"/>
              <a:gd name="T16" fmla="*/ 2147483647 w 255"/>
              <a:gd name="T17" fmla="*/ 2147483647 h 170"/>
              <a:gd name="T18" fmla="*/ 2147483647 w 255"/>
              <a:gd name="T19" fmla="*/ 2147483647 h 170"/>
              <a:gd name="T20" fmla="*/ 2147483647 w 255"/>
              <a:gd name="T21" fmla="*/ 2147483647 h 170"/>
              <a:gd name="T22" fmla="*/ 2147483647 w 255"/>
              <a:gd name="T23" fmla="*/ 2147483647 h 170"/>
              <a:gd name="T24" fmla="*/ 2147483647 w 255"/>
              <a:gd name="T25" fmla="*/ 2147483647 h 170"/>
              <a:gd name="T26" fmla="*/ 2147483647 w 255"/>
              <a:gd name="T27" fmla="*/ 2147483647 h 170"/>
              <a:gd name="T28" fmla="*/ 2147483647 w 255"/>
              <a:gd name="T29" fmla="*/ 2147483647 h 170"/>
              <a:gd name="T30" fmla="*/ 2147483647 w 255"/>
              <a:gd name="T31" fmla="*/ 2147483647 h 170"/>
              <a:gd name="T32" fmla="*/ 2147483647 w 255"/>
              <a:gd name="T33" fmla="*/ 2147483647 h 170"/>
              <a:gd name="T34" fmla="*/ 2147483647 w 255"/>
              <a:gd name="T35" fmla="*/ 2147483647 h 170"/>
              <a:gd name="T36" fmla="*/ 2147483647 w 255"/>
              <a:gd name="T37" fmla="*/ 2147483647 h 170"/>
              <a:gd name="T38" fmla="*/ 2147483647 w 255"/>
              <a:gd name="T39" fmla="*/ 2147483647 h 170"/>
              <a:gd name="T40" fmla="*/ 2147483647 w 255"/>
              <a:gd name="T41" fmla="*/ 2147483647 h 170"/>
              <a:gd name="T42" fmla="*/ 2147483647 w 255"/>
              <a:gd name="T43" fmla="*/ 2147483647 h 170"/>
              <a:gd name="T44" fmla="*/ 2147483647 w 255"/>
              <a:gd name="T45" fmla="*/ 2147483647 h 170"/>
              <a:gd name="T46" fmla="*/ 2147483647 w 255"/>
              <a:gd name="T47" fmla="*/ 2147483647 h 170"/>
              <a:gd name="T48" fmla="*/ 2147483647 w 255"/>
              <a:gd name="T49" fmla="*/ 2147483647 h 170"/>
              <a:gd name="T50" fmla="*/ 2147483647 w 255"/>
              <a:gd name="T51" fmla="*/ 2147483647 h 170"/>
              <a:gd name="T52" fmla="*/ 2147483647 w 255"/>
              <a:gd name="T53" fmla="*/ 2147483647 h 170"/>
              <a:gd name="T54" fmla="*/ 2147483647 w 255"/>
              <a:gd name="T55" fmla="*/ 2147483647 h 170"/>
              <a:gd name="T56" fmla="*/ 2147483647 w 255"/>
              <a:gd name="T57" fmla="*/ 2147483647 h 170"/>
              <a:gd name="T58" fmla="*/ 2147483647 w 255"/>
              <a:gd name="T59" fmla="*/ 2147483647 h 170"/>
              <a:gd name="T60" fmla="*/ 2147483647 w 255"/>
              <a:gd name="T61" fmla="*/ 2147483647 h 170"/>
              <a:gd name="T62" fmla="*/ 2147483647 w 255"/>
              <a:gd name="T63" fmla="*/ 2147483647 h 170"/>
              <a:gd name="T64" fmla="*/ 2147483647 w 255"/>
              <a:gd name="T65" fmla="*/ 2147483647 h 170"/>
              <a:gd name="T66" fmla="*/ 2147483647 w 255"/>
              <a:gd name="T67" fmla="*/ 2147483647 h 170"/>
              <a:gd name="T68" fmla="*/ 2147483647 w 255"/>
              <a:gd name="T69" fmla="*/ 0 h 170"/>
              <a:gd name="T70" fmla="*/ 2147483647 w 255"/>
              <a:gd name="T71" fmla="*/ 2147483647 h 170"/>
              <a:gd name="T72" fmla="*/ 2147483647 w 255"/>
              <a:gd name="T73" fmla="*/ 2147483647 h 170"/>
              <a:gd name="T74" fmla="*/ 2147483647 w 255"/>
              <a:gd name="T75" fmla="*/ 2147483647 h 170"/>
              <a:gd name="T76" fmla="*/ 2147483647 w 255"/>
              <a:gd name="T77" fmla="*/ 2147483647 h 170"/>
              <a:gd name="T78" fmla="*/ 2147483647 w 255"/>
              <a:gd name="T79" fmla="*/ 2147483647 h 170"/>
              <a:gd name="T80" fmla="*/ 2147483647 w 255"/>
              <a:gd name="T81" fmla="*/ 2147483647 h 170"/>
              <a:gd name="T82" fmla="*/ 2147483647 w 255"/>
              <a:gd name="T83" fmla="*/ 2147483647 h 170"/>
              <a:gd name="T84" fmla="*/ 2147483647 w 255"/>
              <a:gd name="T85" fmla="*/ 2147483647 h 1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5" h="170">
                <a:moveTo>
                  <a:pt x="227" y="115"/>
                </a:moveTo>
                <a:lnTo>
                  <a:pt x="217" y="115"/>
                </a:lnTo>
                <a:lnTo>
                  <a:pt x="206" y="122"/>
                </a:lnTo>
                <a:lnTo>
                  <a:pt x="194" y="124"/>
                </a:lnTo>
                <a:lnTo>
                  <a:pt x="181" y="136"/>
                </a:lnTo>
                <a:lnTo>
                  <a:pt x="186" y="131"/>
                </a:lnTo>
                <a:lnTo>
                  <a:pt x="184" y="129"/>
                </a:lnTo>
                <a:lnTo>
                  <a:pt x="177" y="134"/>
                </a:lnTo>
                <a:lnTo>
                  <a:pt x="175" y="138"/>
                </a:lnTo>
                <a:lnTo>
                  <a:pt x="173" y="137"/>
                </a:lnTo>
                <a:lnTo>
                  <a:pt x="175" y="134"/>
                </a:lnTo>
                <a:lnTo>
                  <a:pt x="163" y="133"/>
                </a:lnTo>
                <a:lnTo>
                  <a:pt x="169" y="138"/>
                </a:lnTo>
                <a:lnTo>
                  <a:pt x="176" y="139"/>
                </a:lnTo>
                <a:lnTo>
                  <a:pt x="174" y="142"/>
                </a:lnTo>
                <a:lnTo>
                  <a:pt x="181" y="145"/>
                </a:lnTo>
                <a:lnTo>
                  <a:pt x="183" y="151"/>
                </a:lnTo>
                <a:lnTo>
                  <a:pt x="186" y="151"/>
                </a:lnTo>
                <a:lnTo>
                  <a:pt x="178" y="135"/>
                </a:lnTo>
                <a:lnTo>
                  <a:pt x="188" y="152"/>
                </a:lnTo>
                <a:lnTo>
                  <a:pt x="197" y="148"/>
                </a:lnTo>
                <a:lnTo>
                  <a:pt x="205" y="150"/>
                </a:lnTo>
                <a:lnTo>
                  <a:pt x="202" y="152"/>
                </a:lnTo>
                <a:lnTo>
                  <a:pt x="202" y="156"/>
                </a:lnTo>
                <a:lnTo>
                  <a:pt x="194" y="158"/>
                </a:lnTo>
                <a:lnTo>
                  <a:pt x="189" y="155"/>
                </a:lnTo>
                <a:lnTo>
                  <a:pt x="183" y="162"/>
                </a:lnTo>
                <a:lnTo>
                  <a:pt x="175" y="163"/>
                </a:lnTo>
                <a:lnTo>
                  <a:pt x="166" y="170"/>
                </a:lnTo>
                <a:lnTo>
                  <a:pt x="158" y="166"/>
                </a:lnTo>
                <a:lnTo>
                  <a:pt x="161" y="165"/>
                </a:lnTo>
                <a:lnTo>
                  <a:pt x="161" y="156"/>
                </a:lnTo>
                <a:lnTo>
                  <a:pt x="146" y="150"/>
                </a:lnTo>
                <a:lnTo>
                  <a:pt x="164" y="139"/>
                </a:lnTo>
                <a:lnTo>
                  <a:pt x="161" y="134"/>
                </a:lnTo>
                <a:lnTo>
                  <a:pt x="146" y="136"/>
                </a:lnTo>
                <a:lnTo>
                  <a:pt x="136" y="131"/>
                </a:lnTo>
                <a:lnTo>
                  <a:pt x="139" y="128"/>
                </a:lnTo>
                <a:lnTo>
                  <a:pt x="132" y="126"/>
                </a:lnTo>
                <a:lnTo>
                  <a:pt x="144" y="128"/>
                </a:lnTo>
                <a:lnTo>
                  <a:pt x="148" y="125"/>
                </a:lnTo>
                <a:lnTo>
                  <a:pt x="139" y="125"/>
                </a:lnTo>
                <a:lnTo>
                  <a:pt x="138" y="116"/>
                </a:lnTo>
                <a:lnTo>
                  <a:pt x="136" y="112"/>
                </a:lnTo>
                <a:lnTo>
                  <a:pt x="138" y="118"/>
                </a:lnTo>
                <a:lnTo>
                  <a:pt x="137" y="124"/>
                </a:lnTo>
                <a:lnTo>
                  <a:pt x="132" y="125"/>
                </a:lnTo>
                <a:lnTo>
                  <a:pt x="133" y="121"/>
                </a:lnTo>
                <a:lnTo>
                  <a:pt x="127" y="125"/>
                </a:lnTo>
                <a:lnTo>
                  <a:pt x="122" y="126"/>
                </a:lnTo>
                <a:lnTo>
                  <a:pt x="118" y="135"/>
                </a:lnTo>
                <a:lnTo>
                  <a:pt x="108" y="145"/>
                </a:lnTo>
                <a:lnTo>
                  <a:pt x="106" y="141"/>
                </a:lnTo>
                <a:lnTo>
                  <a:pt x="105" y="146"/>
                </a:lnTo>
                <a:lnTo>
                  <a:pt x="107" y="151"/>
                </a:lnTo>
                <a:lnTo>
                  <a:pt x="106" y="153"/>
                </a:lnTo>
                <a:lnTo>
                  <a:pt x="102" y="149"/>
                </a:lnTo>
                <a:lnTo>
                  <a:pt x="92" y="153"/>
                </a:lnTo>
                <a:lnTo>
                  <a:pt x="85" y="149"/>
                </a:lnTo>
                <a:lnTo>
                  <a:pt x="89" y="147"/>
                </a:lnTo>
                <a:lnTo>
                  <a:pt x="89" y="143"/>
                </a:lnTo>
                <a:lnTo>
                  <a:pt x="96" y="137"/>
                </a:lnTo>
                <a:lnTo>
                  <a:pt x="96" y="127"/>
                </a:lnTo>
                <a:lnTo>
                  <a:pt x="113" y="129"/>
                </a:lnTo>
                <a:lnTo>
                  <a:pt x="109" y="126"/>
                </a:lnTo>
                <a:lnTo>
                  <a:pt x="110" y="120"/>
                </a:lnTo>
                <a:lnTo>
                  <a:pt x="104" y="118"/>
                </a:lnTo>
                <a:lnTo>
                  <a:pt x="104" y="110"/>
                </a:lnTo>
                <a:lnTo>
                  <a:pt x="99" y="108"/>
                </a:lnTo>
                <a:lnTo>
                  <a:pt x="98" y="96"/>
                </a:lnTo>
                <a:lnTo>
                  <a:pt x="79" y="87"/>
                </a:lnTo>
                <a:lnTo>
                  <a:pt x="63" y="91"/>
                </a:lnTo>
                <a:lnTo>
                  <a:pt x="56" y="96"/>
                </a:lnTo>
                <a:lnTo>
                  <a:pt x="45" y="97"/>
                </a:lnTo>
                <a:lnTo>
                  <a:pt x="39" y="102"/>
                </a:lnTo>
                <a:lnTo>
                  <a:pt x="34" y="97"/>
                </a:lnTo>
                <a:lnTo>
                  <a:pt x="14" y="93"/>
                </a:lnTo>
                <a:lnTo>
                  <a:pt x="10" y="97"/>
                </a:lnTo>
                <a:lnTo>
                  <a:pt x="0" y="87"/>
                </a:lnTo>
                <a:lnTo>
                  <a:pt x="5" y="73"/>
                </a:lnTo>
                <a:lnTo>
                  <a:pt x="10" y="74"/>
                </a:lnTo>
                <a:lnTo>
                  <a:pt x="7" y="71"/>
                </a:lnTo>
                <a:lnTo>
                  <a:pt x="7" y="62"/>
                </a:lnTo>
                <a:lnTo>
                  <a:pt x="27" y="40"/>
                </a:lnTo>
                <a:lnTo>
                  <a:pt x="25" y="35"/>
                </a:lnTo>
                <a:lnTo>
                  <a:pt x="28" y="34"/>
                </a:lnTo>
                <a:lnTo>
                  <a:pt x="20" y="19"/>
                </a:lnTo>
                <a:lnTo>
                  <a:pt x="26" y="17"/>
                </a:lnTo>
                <a:lnTo>
                  <a:pt x="31" y="10"/>
                </a:lnTo>
                <a:lnTo>
                  <a:pt x="43" y="9"/>
                </a:lnTo>
                <a:lnTo>
                  <a:pt x="70" y="13"/>
                </a:lnTo>
                <a:lnTo>
                  <a:pt x="79" y="20"/>
                </a:lnTo>
                <a:lnTo>
                  <a:pt x="80" y="17"/>
                </a:lnTo>
                <a:lnTo>
                  <a:pt x="86" y="16"/>
                </a:lnTo>
                <a:lnTo>
                  <a:pt x="93" y="21"/>
                </a:lnTo>
                <a:lnTo>
                  <a:pt x="98" y="16"/>
                </a:lnTo>
                <a:lnTo>
                  <a:pt x="101" y="23"/>
                </a:lnTo>
                <a:lnTo>
                  <a:pt x="113" y="20"/>
                </a:lnTo>
                <a:lnTo>
                  <a:pt x="118" y="25"/>
                </a:lnTo>
                <a:lnTo>
                  <a:pt x="118" y="16"/>
                </a:lnTo>
                <a:lnTo>
                  <a:pt x="124" y="6"/>
                </a:lnTo>
                <a:lnTo>
                  <a:pt x="136" y="5"/>
                </a:lnTo>
                <a:lnTo>
                  <a:pt x="142" y="6"/>
                </a:lnTo>
                <a:lnTo>
                  <a:pt x="144" y="0"/>
                </a:lnTo>
                <a:lnTo>
                  <a:pt x="165" y="0"/>
                </a:lnTo>
                <a:lnTo>
                  <a:pt x="173" y="12"/>
                </a:lnTo>
                <a:lnTo>
                  <a:pt x="168" y="16"/>
                </a:lnTo>
                <a:lnTo>
                  <a:pt x="172" y="25"/>
                </a:lnTo>
                <a:lnTo>
                  <a:pt x="182" y="25"/>
                </a:lnTo>
                <a:lnTo>
                  <a:pt x="187" y="29"/>
                </a:lnTo>
                <a:lnTo>
                  <a:pt x="187" y="42"/>
                </a:lnTo>
                <a:lnTo>
                  <a:pt x="190" y="44"/>
                </a:lnTo>
                <a:lnTo>
                  <a:pt x="198" y="43"/>
                </a:lnTo>
                <a:lnTo>
                  <a:pt x="204" y="48"/>
                </a:lnTo>
                <a:lnTo>
                  <a:pt x="216" y="43"/>
                </a:lnTo>
                <a:lnTo>
                  <a:pt x="224" y="55"/>
                </a:lnTo>
                <a:lnTo>
                  <a:pt x="228" y="51"/>
                </a:lnTo>
                <a:lnTo>
                  <a:pt x="237" y="57"/>
                </a:lnTo>
                <a:lnTo>
                  <a:pt x="240" y="55"/>
                </a:lnTo>
                <a:lnTo>
                  <a:pt x="250" y="63"/>
                </a:lnTo>
                <a:lnTo>
                  <a:pt x="254" y="62"/>
                </a:lnTo>
                <a:lnTo>
                  <a:pt x="255" y="69"/>
                </a:lnTo>
                <a:lnTo>
                  <a:pt x="248" y="74"/>
                </a:lnTo>
                <a:lnTo>
                  <a:pt x="253" y="77"/>
                </a:lnTo>
                <a:lnTo>
                  <a:pt x="247" y="83"/>
                </a:lnTo>
                <a:lnTo>
                  <a:pt x="252" y="90"/>
                </a:lnTo>
                <a:lnTo>
                  <a:pt x="250" y="99"/>
                </a:lnTo>
                <a:lnTo>
                  <a:pt x="236" y="99"/>
                </a:lnTo>
                <a:lnTo>
                  <a:pt x="235" y="103"/>
                </a:lnTo>
                <a:lnTo>
                  <a:pt x="228" y="106"/>
                </a:lnTo>
                <a:lnTo>
                  <a:pt x="227" y="11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6" name="Freeform 105"/>
          <p:cNvSpPr>
            <a:spLocks/>
          </p:cNvSpPr>
          <p:nvPr/>
        </p:nvSpPr>
        <p:spPr bwMode="auto">
          <a:xfrm>
            <a:off x="4630738" y="3378200"/>
            <a:ext cx="90487" cy="71438"/>
          </a:xfrm>
          <a:custGeom>
            <a:avLst/>
            <a:gdLst>
              <a:gd name="T0" fmla="*/ 0 w 55"/>
              <a:gd name="T1" fmla="*/ 2147483647 h 43"/>
              <a:gd name="T2" fmla="*/ 2147483647 w 55"/>
              <a:gd name="T3" fmla="*/ 2147483647 h 43"/>
              <a:gd name="T4" fmla="*/ 2147483647 w 55"/>
              <a:gd name="T5" fmla="*/ 2147483647 h 43"/>
              <a:gd name="T6" fmla="*/ 2147483647 w 55"/>
              <a:gd name="T7" fmla="*/ 2147483647 h 43"/>
              <a:gd name="T8" fmla="*/ 2147483647 w 55"/>
              <a:gd name="T9" fmla="*/ 2147483647 h 43"/>
              <a:gd name="T10" fmla="*/ 2147483647 w 55"/>
              <a:gd name="T11" fmla="*/ 2147483647 h 43"/>
              <a:gd name="T12" fmla="*/ 2147483647 w 55"/>
              <a:gd name="T13" fmla="*/ 2147483647 h 43"/>
              <a:gd name="T14" fmla="*/ 2147483647 w 55"/>
              <a:gd name="T15" fmla="*/ 0 h 43"/>
              <a:gd name="T16" fmla="*/ 2147483647 w 55"/>
              <a:gd name="T17" fmla="*/ 2147483647 h 43"/>
              <a:gd name="T18" fmla="*/ 2147483647 w 55"/>
              <a:gd name="T19" fmla="*/ 2147483647 h 43"/>
              <a:gd name="T20" fmla="*/ 2147483647 w 55"/>
              <a:gd name="T21" fmla="*/ 2147483647 h 43"/>
              <a:gd name="T22" fmla="*/ 2147483647 w 55"/>
              <a:gd name="T23" fmla="*/ 2147483647 h 43"/>
              <a:gd name="T24" fmla="*/ 2147483647 w 55"/>
              <a:gd name="T25" fmla="*/ 2147483647 h 43"/>
              <a:gd name="T26" fmla="*/ 2147483647 w 55"/>
              <a:gd name="T27" fmla="*/ 2147483647 h 43"/>
              <a:gd name="T28" fmla="*/ 2147483647 w 55"/>
              <a:gd name="T29" fmla="*/ 2147483647 h 43"/>
              <a:gd name="T30" fmla="*/ 2147483647 w 55"/>
              <a:gd name="T31" fmla="*/ 2147483647 h 43"/>
              <a:gd name="T32" fmla="*/ 2147483647 w 55"/>
              <a:gd name="T33" fmla="*/ 2147483647 h 43"/>
              <a:gd name="T34" fmla="*/ 2147483647 w 55"/>
              <a:gd name="T35" fmla="*/ 2147483647 h 43"/>
              <a:gd name="T36" fmla="*/ 2147483647 w 55"/>
              <a:gd name="T37" fmla="*/ 2147483647 h 43"/>
              <a:gd name="T38" fmla="*/ 2147483647 w 55"/>
              <a:gd name="T39" fmla="*/ 2147483647 h 43"/>
              <a:gd name="T40" fmla="*/ 2147483647 w 55"/>
              <a:gd name="T41" fmla="*/ 2147483647 h 43"/>
              <a:gd name="T42" fmla="*/ 2147483647 w 55"/>
              <a:gd name="T43" fmla="*/ 2147483647 h 43"/>
              <a:gd name="T44" fmla="*/ 2147483647 w 55"/>
              <a:gd name="T45" fmla="*/ 2147483647 h 43"/>
              <a:gd name="T46" fmla="*/ 2147483647 w 55"/>
              <a:gd name="T47" fmla="*/ 2147483647 h 43"/>
              <a:gd name="T48" fmla="*/ 2147483647 w 55"/>
              <a:gd name="T49" fmla="*/ 2147483647 h 43"/>
              <a:gd name="T50" fmla="*/ 2147483647 w 55"/>
              <a:gd name="T51" fmla="*/ 2147483647 h 43"/>
              <a:gd name="T52" fmla="*/ 2147483647 w 55"/>
              <a:gd name="T53" fmla="*/ 2147483647 h 43"/>
              <a:gd name="T54" fmla="*/ 2147483647 w 55"/>
              <a:gd name="T55" fmla="*/ 2147483647 h 43"/>
              <a:gd name="T56" fmla="*/ 0 w 55"/>
              <a:gd name="T57" fmla="*/ 2147483647 h 4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43">
                <a:moveTo>
                  <a:pt x="0" y="9"/>
                </a:moveTo>
                <a:lnTo>
                  <a:pt x="13" y="2"/>
                </a:lnTo>
                <a:lnTo>
                  <a:pt x="13" y="5"/>
                </a:lnTo>
                <a:lnTo>
                  <a:pt x="20" y="6"/>
                </a:lnTo>
                <a:lnTo>
                  <a:pt x="25" y="3"/>
                </a:lnTo>
                <a:lnTo>
                  <a:pt x="26" y="4"/>
                </a:lnTo>
                <a:lnTo>
                  <a:pt x="25" y="2"/>
                </a:lnTo>
                <a:lnTo>
                  <a:pt x="36" y="0"/>
                </a:lnTo>
                <a:lnTo>
                  <a:pt x="39" y="5"/>
                </a:lnTo>
                <a:lnTo>
                  <a:pt x="48" y="7"/>
                </a:lnTo>
                <a:lnTo>
                  <a:pt x="44" y="14"/>
                </a:lnTo>
                <a:lnTo>
                  <a:pt x="50" y="16"/>
                </a:lnTo>
                <a:lnTo>
                  <a:pt x="53" y="19"/>
                </a:lnTo>
                <a:lnTo>
                  <a:pt x="55" y="26"/>
                </a:lnTo>
                <a:lnTo>
                  <a:pt x="52" y="30"/>
                </a:lnTo>
                <a:lnTo>
                  <a:pt x="49" y="29"/>
                </a:lnTo>
                <a:lnTo>
                  <a:pt x="46" y="35"/>
                </a:lnTo>
                <a:lnTo>
                  <a:pt x="48" y="40"/>
                </a:lnTo>
                <a:lnTo>
                  <a:pt x="47" y="43"/>
                </a:lnTo>
                <a:lnTo>
                  <a:pt x="42" y="43"/>
                </a:lnTo>
                <a:lnTo>
                  <a:pt x="34" y="37"/>
                </a:lnTo>
                <a:lnTo>
                  <a:pt x="33" y="29"/>
                </a:lnTo>
                <a:lnTo>
                  <a:pt x="29" y="34"/>
                </a:lnTo>
                <a:lnTo>
                  <a:pt x="23" y="33"/>
                </a:lnTo>
                <a:lnTo>
                  <a:pt x="23" y="27"/>
                </a:lnTo>
                <a:lnTo>
                  <a:pt x="11" y="22"/>
                </a:lnTo>
                <a:lnTo>
                  <a:pt x="10" y="15"/>
                </a:lnTo>
                <a:lnTo>
                  <a:pt x="2" y="15"/>
                </a:lnTo>
                <a:lnTo>
                  <a:pt x="0" y="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7" name="Freeform 106"/>
          <p:cNvSpPr>
            <a:spLocks noEditPoints="1"/>
          </p:cNvSpPr>
          <p:nvPr/>
        </p:nvSpPr>
        <p:spPr bwMode="auto">
          <a:xfrm>
            <a:off x="4889500" y="3552825"/>
            <a:ext cx="134938" cy="133350"/>
          </a:xfrm>
          <a:custGeom>
            <a:avLst/>
            <a:gdLst>
              <a:gd name="T0" fmla="*/ 2147483647 w 82"/>
              <a:gd name="T1" fmla="*/ 2147483647 h 81"/>
              <a:gd name="T2" fmla="*/ 2147483647 w 82"/>
              <a:gd name="T3" fmla="*/ 2147483647 h 81"/>
              <a:gd name="T4" fmla="*/ 2147483647 w 82"/>
              <a:gd name="T5" fmla="*/ 2147483647 h 81"/>
              <a:gd name="T6" fmla="*/ 2147483647 w 82"/>
              <a:gd name="T7" fmla="*/ 2147483647 h 81"/>
              <a:gd name="T8" fmla="*/ 2147483647 w 82"/>
              <a:gd name="T9" fmla="*/ 2147483647 h 81"/>
              <a:gd name="T10" fmla="*/ 2147483647 w 82"/>
              <a:gd name="T11" fmla="*/ 2147483647 h 81"/>
              <a:gd name="T12" fmla="*/ 2147483647 w 82"/>
              <a:gd name="T13" fmla="*/ 2147483647 h 81"/>
              <a:gd name="T14" fmla="*/ 2147483647 w 82"/>
              <a:gd name="T15" fmla="*/ 2147483647 h 81"/>
              <a:gd name="T16" fmla="*/ 2147483647 w 82"/>
              <a:gd name="T17" fmla="*/ 2147483647 h 81"/>
              <a:gd name="T18" fmla="*/ 2147483647 w 82"/>
              <a:gd name="T19" fmla="*/ 2147483647 h 81"/>
              <a:gd name="T20" fmla="*/ 2147483647 w 82"/>
              <a:gd name="T21" fmla="*/ 2147483647 h 81"/>
              <a:gd name="T22" fmla="*/ 2147483647 w 82"/>
              <a:gd name="T23" fmla="*/ 2147483647 h 81"/>
              <a:gd name="T24" fmla="*/ 2147483647 w 82"/>
              <a:gd name="T25" fmla="*/ 2147483647 h 81"/>
              <a:gd name="T26" fmla="*/ 2147483647 w 82"/>
              <a:gd name="T27" fmla="*/ 2147483647 h 81"/>
              <a:gd name="T28" fmla="*/ 2147483647 w 82"/>
              <a:gd name="T29" fmla="*/ 2147483647 h 81"/>
              <a:gd name="T30" fmla="*/ 2147483647 w 82"/>
              <a:gd name="T31" fmla="*/ 2147483647 h 81"/>
              <a:gd name="T32" fmla="*/ 2147483647 w 82"/>
              <a:gd name="T33" fmla="*/ 2147483647 h 81"/>
              <a:gd name="T34" fmla="*/ 2147483647 w 82"/>
              <a:gd name="T35" fmla="*/ 2147483647 h 81"/>
              <a:gd name="T36" fmla="*/ 2147483647 w 82"/>
              <a:gd name="T37" fmla="*/ 2147483647 h 81"/>
              <a:gd name="T38" fmla="*/ 2147483647 w 82"/>
              <a:gd name="T39" fmla="*/ 2147483647 h 81"/>
              <a:gd name="T40" fmla="*/ 2147483647 w 82"/>
              <a:gd name="T41" fmla="*/ 2147483647 h 81"/>
              <a:gd name="T42" fmla="*/ 2147483647 w 82"/>
              <a:gd name="T43" fmla="*/ 2147483647 h 81"/>
              <a:gd name="T44" fmla="*/ 2147483647 w 82"/>
              <a:gd name="T45" fmla="*/ 2147483647 h 81"/>
              <a:gd name="T46" fmla="*/ 2147483647 w 82"/>
              <a:gd name="T47" fmla="*/ 2147483647 h 81"/>
              <a:gd name="T48" fmla="*/ 0 w 82"/>
              <a:gd name="T49" fmla="*/ 2147483647 h 81"/>
              <a:gd name="T50" fmla="*/ 0 w 82"/>
              <a:gd name="T51" fmla="*/ 2147483647 h 81"/>
              <a:gd name="T52" fmla="*/ 2147483647 w 82"/>
              <a:gd name="T53" fmla="*/ 2147483647 h 81"/>
              <a:gd name="T54" fmla="*/ 2147483647 w 82"/>
              <a:gd name="T55" fmla="*/ 2147483647 h 81"/>
              <a:gd name="T56" fmla="*/ 2147483647 w 82"/>
              <a:gd name="T57" fmla="*/ 2147483647 h 81"/>
              <a:gd name="T58" fmla="*/ 2147483647 w 82"/>
              <a:gd name="T59" fmla="*/ 2147483647 h 81"/>
              <a:gd name="T60" fmla="*/ 2147483647 w 82"/>
              <a:gd name="T61" fmla="*/ 2147483647 h 81"/>
              <a:gd name="T62" fmla="*/ 2147483647 w 82"/>
              <a:gd name="T63" fmla="*/ 2147483647 h 81"/>
              <a:gd name="T64" fmla="*/ 2147483647 w 82"/>
              <a:gd name="T65" fmla="*/ 2147483647 h 81"/>
              <a:gd name="T66" fmla="*/ 2147483647 w 82"/>
              <a:gd name="T67" fmla="*/ 0 h 81"/>
              <a:gd name="T68" fmla="*/ 2147483647 w 82"/>
              <a:gd name="T69" fmla="*/ 2147483647 h 81"/>
              <a:gd name="T70" fmla="*/ 2147483647 w 82"/>
              <a:gd name="T71" fmla="*/ 2147483647 h 81"/>
              <a:gd name="T72" fmla="*/ 2147483647 w 82"/>
              <a:gd name="T73" fmla="*/ 2147483647 h 81"/>
              <a:gd name="T74" fmla="*/ 2147483647 w 82"/>
              <a:gd name="T75" fmla="*/ 2147483647 h 81"/>
              <a:gd name="T76" fmla="*/ 2147483647 w 82"/>
              <a:gd name="T77" fmla="*/ 2147483647 h 81"/>
              <a:gd name="T78" fmla="*/ 2147483647 w 82"/>
              <a:gd name="T79" fmla="*/ 2147483647 h 81"/>
              <a:gd name="T80" fmla="*/ 2147483647 w 82"/>
              <a:gd name="T81" fmla="*/ 2147483647 h 81"/>
              <a:gd name="T82" fmla="*/ 2147483647 w 82"/>
              <a:gd name="T83" fmla="*/ 2147483647 h 81"/>
              <a:gd name="T84" fmla="*/ 2147483647 w 82"/>
              <a:gd name="T85" fmla="*/ 2147483647 h 81"/>
              <a:gd name="T86" fmla="*/ 2147483647 w 82"/>
              <a:gd name="T87" fmla="*/ 2147483647 h 81"/>
              <a:gd name="T88" fmla="*/ 2147483647 w 82"/>
              <a:gd name="T89" fmla="*/ 2147483647 h 81"/>
              <a:gd name="T90" fmla="*/ 2147483647 w 82"/>
              <a:gd name="T91" fmla="*/ 2147483647 h 81"/>
              <a:gd name="T92" fmla="*/ 2147483647 w 82"/>
              <a:gd name="T93" fmla="*/ 2147483647 h 81"/>
              <a:gd name="T94" fmla="*/ 2147483647 w 82"/>
              <a:gd name="T95" fmla="*/ 2147483647 h 81"/>
              <a:gd name="T96" fmla="*/ 2147483647 w 82"/>
              <a:gd name="T97" fmla="*/ 2147483647 h 81"/>
              <a:gd name="T98" fmla="*/ 2147483647 w 82"/>
              <a:gd name="T99" fmla="*/ 2147483647 h 81"/>
              <a:gd name="T100" fmla="*/ 2147483647 w 82"/>
              <a:gd name="T101" fmla="*/ 2147483647 h 81"/>
              <a:gd name="T102" fmla="*/ 2147483647 w 82"/>
              <a:gd name="T103" fmla="*/ 2147483647 h 81"/>
              <a:gd name="T104" fmla="*/ 2147483647 w 82"/>
              <a:gd name="T105" fmla="*/ 2147483647 h 81"/>
              <a:gd name="T106" fmla="*/ 2147483647 w 82"/>
              <a:gd name="T107" fmla="*/ 2147483647 h 81"/>
              <a:gd name="T108" fmla="*/ 2147483647 w 82"/>
              <a:gd name="T109" fmla="*/ 2147483647 h 81"/>
              <a:gd name="T110" fmla="*/ 2147483647 w 82"/>
              <a:gd name="T111" fmla="*/ 2147483647 h 81"/>
              <a:gd name="T112" fmla="*/ 2147483647 w 82"/>
              <a:gd name="T113" fmla="*/ 2147483647 h 81"/>
              <a:gd name="T114" fmla="*/ 2147483647 w 82"/>
              <a:gd name="T115" fmla="*/ 2147483647 h 81"/>
              <a:gd name="T116" fmla="*/ 2147483647 w 82"/>
              <a:gd name="T117" fmla="*/ 2147483647 h 81"/>
              <a:gd name="T118" fmla="*/ 2147483647 w 82"/>
              <a:gd name="T119" fmla="*/ 2147483647 h 81"/>
              <a:gd name="T120" fmla="*/ 2147483647 w 82"/>
              <a:gd name="T121" fmla="*/ 2147483647 h 81"/>
              <a:gd name="T122" fmla="*/ 2147483647 w 82"/>
              <a:gd name="T123" fmla="*/ 2147483647 h 81"/>
              <a:gd name="T124" fmla="*/ 2147483647 w 82"/>
              <a:gd name="T125" fmla="*/ 2147483647 h 8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2" h="81">
                <a:moveTo>
                  <a:pt x="77" y="34"/>
                </a:moveTo>
                <a:lnTo>
                  <a:pt x="72" y="30"/>
                </a:lnTo>
                <a:lnTo>
                  <a:pt x="61" y="31"/>
                </a:lnTo>
                <a:lnTo>
                  <a:pt x="47" y="26"/>
                </a:lnTo>
                <a:lnTo>
                  <a:pt x="42" y="27"/>
                </a:lnTo>
                <a:lnTo>
                  <a:pt x="38" y="31"/>
                </a:lnTo>
                <a:lnTo>
                  <a:pt x="35" y="27"/>
                </a:lnTo>
                <a:lnTo>
                  <a:pt x="31" y="28"/>
                </a:lnTo>
                <a:lnTo>
                  <a:pt x="31" y="35"/>
                </a:lnTo>
                <a:lnTo>
                  <a:pt x="36" y="42"/>
                </a:lnTo>
                <a:lnTo>
                  <a:pt x="36" y="47"/>
                </a:lnTo>
                <a:lnTo>
                  <a:pt x="52" y="62"/>
                </a:lnTo>
                <a:lnTo>
                  <a:pt x="58" y="70"/>
                </a:lnTo>
                <a:lnTo>
                  <a:pt x="57" y="72"/>
                </a:lnTo>
                <a:lnTo>
                  <a:pt x="47" y="63"/>
                </a:lnTo>
                <a:lnTo>
                  <a:pt x="34" y="61"/>
                </a:lnTo>
                <a:lnTo>
                  <a:pt x="33" y="57"/>
                </a:lnTo>
                <a:lnTo>
                  <a:pt x="22" y="47"/>
                </a:lnTo>
                <a:lnTo>
                  <a:pt x="28" y="46"/>
                </a:lnTo>
                <a:lnTo>
                  <a:pt x="20" y="40"/>
                </a:lnTo>
                <a:lnTo>
                  <a:pt x="18" y="29"/>
                </a:lnTo>
                <a:lnTo>
                  <a:pt x="13" y="25"/>
                </a:lnTo>
                <a:lnTo>
                  <a:pt x="10" y="24"/>
                </a:lnTo>
                <a:lnTo>
                  <a:pt x="5" y="36"/>
                </a:lnTo>
                <a:lnTo>
                  <a:pt x="0" y="28"/>
                </a:lnTo>
                <a:lnTo>
                  <a:pt x="0" y="22"/>
                </a:lnTo>
                <a:lnTo>
                  <a:pt x="12" y="22"/>
                </a:lnTo>
                <a:lnTo>
                  <a:pt x="14" y="18"/>
                </a:lnTo>
                <a:lnTo>
                  <a:pt x="17" y="22"/>
                </a:lnTo>
                <a:lnTo>
                  <a:pt x="23" y="23"/>
                </a:lnTo>
                <a:lnTo>
                  <a:pt x="24" y="16"/>
                </a:lnTo>
                <a:lnTo>
                  <a:pt x="30" y="15"/>
                </a:lnTo>
                <a:lnTo>
                  <a:pt x="29" y="7"/>
                </a:lnTo>
                <a:lnTo>
                  <a:pt x="38" y="0"/>
                </a:lnTo>
                <a:lnTo>
                  <a:pt x="43" y="1"/>
                </a:lnTo>
                <a:lnTo>
                  <a:pt x="58" y="15"/>
                </a:lnTo>
                <a:lnTo>
                  <a:pt x="68" y="16"/>
                </a:lnTo>
                <a:lnTo>
                  <a:pt x="74" y="13"/>
                </a:lnTo>
                <a:lnTo>
                  <a:pt x="76" y="16"/>
                </a:lnTo>
                <a:lnTo>
                  <a:pt x="76" y="20"/>
                </a:lnTo>
                <a:lnTo>
                  <a:pt x="78" y="21"/>
                </a:lnTo>
                <a:lnTo>
                  <a:pt x="77" y="24"/>
                </a:lnTo>
                <a:lnTo>
                  <a:pt x="82" y="27"/>
                </a:lnTo>
                <a:lnTo>
                  <a:pt x="79" y="27"/>
                </a:lnTo>
                <a:lnTo>
                  <a:pt x="77" y="34"/>
                </a:lnTo>
                <a:close/>
                <a:moveTo>
                  <a:pt x="16" y="33"/>
                </a:moveTo>
                <a:lnTo>
                  <a:pt x="12" y="30"/>
                </a:lnTo>
                <a:lnTo>
                  <a:pt x="13" y="27"/>
                </a:lnTo>
                <a:lnTo>
                  <a:pt x="16" y="33"/>
                </a:lnTo>
                <a:close/>
                <a:moveTo>
                  <a:pt x="44" y="66"/>
                </a:moveTo>
                <a:lnTo>
                  <a:pt x="40" y="64"/>
                </a:lnTo>
                <a:lnTo>
                  <a:pt x="45" y="64"/>
                </a:lnTo>
                <a:lnTo>
                  <a:pt x="47" y="65"/>
                </a:lnTo>
                <a:lnTo>
                  <a:pt x="44" y="66"/>
                </a:lnTo>
                <a:close/>
                <a:moveTo>
                  <a:pt x="70" y="81"/>
                </a:moveTo>
                <a:lnTo>
                  <a:pt x="48" y="71"/>
                </a:lnTo>
                <a:lnTo>
                  <a:pt x="58" y="73"/>
                </a:lnTo>
                <a:lnTo>
                  <a:pt x="69" y="79"/>
                </a:lnTo>
                <a:lnTo>
                  <a:pt x="70" y="81"/>
                </a:lnTo>
                <a:close/>
                <a:moveTo>
                  <a:pt x="47" y="73"/>
                </a:moveTo>
                <a:lnTo>
                  <a:pt x="44" y="71"/>
                </a:lnTo>
                <a:lnTo>
                  <a:pt x="51" y="72"/>
                </a:lnTo>
                <a:lnTo>
                  <a:pt x="47" y="73"/>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78" name="Freeform 107"/>
          <p:cNvSpPr>
            <a:spLocks noEditPoints="1"/>
          </p:cNvSpPr>
          <p:nvPr/>
        </p:nvSpPr>
        <p:spPr bwMode="auto">
          <a:xfrm>
            <a:off x="4154488" y="3644900"/>
            <a:ext cx="517525" cy="461963"/>
          </a:xfrm>
          <a:custGeom>
            <a:avLst/>
            <a:gdLst>
              <a:gd name="T0" fmla="*/ 2147483647 w 315"/>
              <a:gd name="T1" fmla="*/ 2147483647 h 281"/>
              <a:gd name="T2" fmla="*/ 2147483647 w 315"/>
              <a:gd name="T3" fmla="*/ 2147483647 h 281"/>
              <a:gd name="T4" fmla="*/ 2147483647 w 315"/>
              <a:gd name="T5" fmla="*/ 2147483647 h 281"/>
              <a:gd name="T6" fmla="*/ 2147483647 w 315"/>
              <a:gd name="T7" fmla="*/ 2147483647 h 281"/>
              <a:gd name="T8" fmla="*/ 2147483647 w 315"/>
              <a:gd name="T9" fmla="*/ 2147483647 h 281"/>
              <a:gd name="T10" fmla="*/ 2147483647 w 315"/>
              <a:gd name="T11" fmla="*/ 2147483647 h 281"/>
              <a:gd name="T12" fmla="*/ 2147483647 w 315"/>
              <a:gd name="T13" fmla="*/ 2147483647 h 281"/>
              <a:gd name="T14" fmla="*/ 2147483647 w 315"/>
              <a:gd name="T15" fmla="*/ 2147483647 h 281"/>
              <a:gd name="T16" fmla="*/ 2147483647 w 315"/>
              <a:gd name="T17" fmla="*/ 2147483647 h 281"/>
              <a:gd name="T18" fmla="*/ 2147483647 w 315"/>
              <a:gd name="T19" fmla="*/ 2147483647 h 281"/>
              <a:gd name="T20" fmla="*/ 2147483647 w 315"/>
              <a:gd name="T21" fmla="*/ 2147483647 h 281"/>
              <a:gd name="T22" fmla="*/ 2147483647 w 315"/>
              <a:gd name="T23" fmla="*/ 2147483647 h 281"/>
              <a:gd name="T24" fmla="*/ 2147483647 w 315"/>
              <a:gd name="T25" fmla="*/ 2147483647 h 281"/>
              <a:gd name="T26" fmla="*/ 2147483647 w 315"/>
              <a:gd name="T27" fmla="*/ 2147483647 h 281"/>
              <a:gd name="T28" fmla="*/ 2147483647 w 315"/>
              <a:gd name="T29" fmla="*/ 2147483647 h 281"/>
              <a:gd name="T30" fmla="*/ 2147483647 w 315"/>
              <a:gd name="T31" fmla="*/ 2147483647 h 281"/>
              <a:gd name="T32" fmla="*/ 2147483647 w 315"/>
              <a:gd name="T33" fmla="*/ 2147483647 h 281"/>
              <a:gd name="T34" fmla="*/ 2147483647 w 315"/>
              <a:gd name="T35" fmla="*/ 2147483647 h 281"/>
              <a:gd name="T36" fmla="*/ 2147483647 w 315"/>
              <a:gd name="T37" fmla="*/ 2147483647 h 281"/>
              <a:gd name="T38" fmla="*/ 2147483647 w 315"/>
              <a:gd name="T39" fmla="*/ 2147483647 h 281"/>
              <a:gd name="T40" fmla="*/ 2147483647 w 315"/>
              <a:gd name="T41" fmla="*/ 2147483647 h 281"/>
              <a:gd name="T42" fmla="*/ 2147483647 w 315"/>
              <a:gd name="T43" fmla="*/ 2147483647 h 281"/>
              <a:gd name="T44" fmla="*/ 2147483647 w 315"/>
              <a:gd name="T45" fmla="*/ 2147483647 h 281"/>
              <a:gd name="T46" fmla="*/ 2147483647 w 315"/>
              <a:gd name="T47" fmla="*/ 2147483647 h 281"/>
              <a:gd name="T48" fmla="*/ 2147483647 w 315"/>
              <a:gd name="T49" fmla="*/ 2147483647 h 281"/>
              <a:gd name="T50" fmla="*/ 2147483647 w 315"/>
              <a:gd name="T51" fmla="*/ 2147483647 h 281"/>
              <a:gd name="T52" fmla="*/ 2147483647 w 315"/>
              <a:gd name="T53" fmla="*/ 2147483647 h 281"/>
              <a:gd name="T54" fmla="*/ 2147483647 w 315"/>
              <a:gd name="T55" fmla="*/ 2147483647 h 281"/>
              <a:gd name="T56" fmla="*/ 2147483647 w 315"/>
              <a:gd name="T57" fmla="*/ 2147483647 h 281"/>
              <a:gd name="T58" fmla="*/ 2147483647 w 315"/>
              <a:gd name="T59" fmla="*/ 2147483647 h 281"/>
              <a:gd name="T60" fmla="*/ 2147483647 w 315"/>
              <a:gd name="T61" fmla="*/ 2147483647 h 281"/>
              <a:gd name="T62" fmla="*/ 2147483647 w 315"/>
              <a:gd name="T63" fmla="*/ 2147483647 h 281"/>
              <a:gd name="T64" fmla="*/ 2147483647 w 315"/>
              <a:gd name="T65" fmla="*/ 2147483647 h 281"/>
              <a:gd name="T66" fmla="*/ 2147483647 w 315"/>
              <a:gd name="T67" fmla="*/ 2147483647 h 281"/>
              <a:gd name="T68" fmla="*/ 2147483647 w 315"/>
              <a:gd name="T69" fmla="*/ 0 h 281"/>
              <a:gd name="T70" fmla="*/ 2147483647 w 315"/>
              <a:gd name="T71" fmla="*/ 2147483647 h 281"/>
              <a:gd name="T72" fmla="*/ 2147483647 w 315"/>
              <a:gd name="T73" fmla="*/ 2147483647 h 281"/>
              <a:gd name="T74" fmla="*/ 2147483647 w 315"/>
              <a:gd name="T75" fmla="*/ 2147483647 h 281"/>
              <a:gd name="T76" fmla="*/ 2147483647 w 315"/>
              <a:gd name="T77" fmla="*/ 2147483647 h 281"/>
              <a:gd name="T78" fmla="*/ 2147483647 w 315"/>
              <a:gd name="T79" fmla="*/ 2147483647 h 281"/>
              <a:gd name="T80" fmla="*/ 2147483647 w 315"/>
              <a:gd name="T81" fmla="*/ 2147483647 h 281"/>
              <a:gd name="T82" fmla="*/ 2147483647 w 315"/>
              <a:gd name="T83" fmla="*/ 2147483647 h 281"/>
              <a:gd name="T84" fmla="*/ 2147483647 w 315"/>
              <a:gd name="T85" fmla="*/ 2147483647 h 2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15" h="281">
                <a:moveTo>
                  <a:pt x="315" y="75"/>
                </a:moveTo>
                <a:lnTo>
                  <a:pt x="308" y="71"/>
                </a:lnTo>
                <a:lnTo>
                  <a:pt x="313" y="70"/>
                </a:lnTo>
                <a:lnTo>
                  <a:pt x="315" y="75"/>
                </a:lnTo>
                <a:close/>
                <a:moveTo>
                  <a:pt x="289" y="80"/>
                </a:moveTo>
                <a:lnTo>
                  <a:pt x="297" y="73"/>
                </a:lnTo>
                <a:lnTo>
                  <a:pt x="304" y="77"/>
                </a:lnTo>
                <a:lnTo>
                  <a:pt x="298" y="85"/>
                </a:lnTo>
                <a:lnTo>
                  <a:pt x="293" y="80"/>
                </a:lnTo>
                <a:lnTo>
                  <a:pt x="289" y="80"/>
                </a:lnTo>
                <a:close/>
                <a:moveTo>
                  <a:pt x="274" y="93"/>
                </a:moveTo>
                <a:lnTo>
                  <a:pt x="272" y="92"/>
                </a:lnTo>
                <a:lnTo>
                  <a:pt x="273" y="89"/>
                </a:lnTo>
                <a:lnTo>
                  <a:pt x="277" y="88"/>
                </a:lnTo>
                <a:lnTo>
                  <a:pt x="274" y="93"/>
                </a:lnTo>
                <a:close/>
                <a:moveTo>
                  <a:pt x="59" y="263"/>
                </a:moveTo>
                <a:lnTo>
                  <a:pt x="59" y="259"/>
                </a:lnTo>
                <a:lnTo>
                  <a:pt x="64" y="256"/>
                </a:lnTo>
                <a:lnTo>
                  <a:pt x="63" y="260"/>
                </a:lnTo>
                <a:lnTo>
                  <a:pt x="59" y="263"/>
                </a:lnTo>
                <a:close/>
                <a:moveTo>
                  <a:pt x="3" y="267"/>
                </a:moveTo>
                <a:lnTo>
                  <a:pt x="0" y="264"/>
                </a:lnTo>
                <a:lnTo>
                  <a:pt x="1" y="263"/>
                </a:lnTo>
                <a:lnTo>
                  <a:pt x="4" y="264"/>
                </a:lnTo>
                <a:lnTo>
                  <a:pt x="3" y="267"/>
                </a:lnTo>
                <a:close/>
                <a:moveTo>
                  <a:pt x="51" y="275"/>
                </a:moveTo>
                <a:lnTo>
                  <a:pt x="50" y="275"/>
                </a:lnTo>
                <a:lnTo>
                  <a:pt x="58" y="264"/>
                </a:lnTo>
                <a:lnTo>
                  <a:pt x="57" y="272"/>
                </a:lnTo>
                <a:lnTo>
                  <a:pt x="51" y="275"/>
                </a:lnTo>
                <a:close/>
                <a:moveTo>
                  <a:pt x="19" y="277"/>
                </a:moveTo>
                <a:lnTo>
                  <a:pt x="15" y="271"/>
                </a:lnTo>
                <a:lnTo>
                  <a:pt x="26" y="267"/>
                </a:lnTo>
                <a:lnTo>
                  <a:pt x="19" y="277"/>
                </a:lnTo>
                <a:close/>
                <a:moveTo>
                  <a:pt x="10" y="276"/>
                </a:moveTo>
                <a:lnTo>
                  <a:pt x="10" y="273"/>
                </a:lnTo>
                <a:lnTo>
                  <a:pt x="13" y="274"/>
                </a:lnTo>
                <a:lnTo>
                  <a:pt x="10" y="276"/>
                </a:lnTo>
                <a:close/>
                <a:moveTo>
                  <a:pt x="34" y="281"/>
                </a:moveTo>
                <a:lnTo>
                  <a:pt x="31" y="277"/>
                </a:lnTo>
                <a:lnTo>
                  <a:pt x="32" y="274"/>
                </a:lnTo>
                <a:lnTo>
                  <a:pt x="37" y="276"/>
                </a:lnTo>
                <a:lnTo>
                  <a:pt x="34" y="281"/>
                </a:lnTo>
                <a:close/>
                <a:moveTo>
                  <a:pt x="300" y="25"/>
                </a:moveTo>
                <a:lnTo>
                  <a:pt x="301" y="28"/>
                </a:lnTo>
                <a:lnTo>
                  <a:pt x="299" y="30"/>
                </a:lnTo>
                <a:lnTo>
                  <a:pt x="300" y="36"/>
                </a:lnTo>
                <a:lnTo>
                  <a:pt x="285" y="47"/>
                </a:lnTo>
                <a:lnTo>
                  <a:pt x="269" y="52"/>
                </a:lnTo>
                <a:lnTo>
                  <a:pt x="264" y="57"/>
                </a:lnTo>
                <a:lnTo>
                  <a:pt x="267" y="58"/>
                </a:lnTo>
                <a:lnTo>
                  <a:pt x="263" y="60"/>
                </a:lnTo>
                <a:lnTo>
                  <a:pt x="255" y="70"/>
                </a:lnTo>
                <a:lnTo>
                  <a:pt x="250" y="81"/>
                </a:lnTo>
                <a:lnTo>
                  <a:pt x="252" y="90"/>
                </a:lnTo>
                <a:lnTo>
                  <a:pt x="258" y="95"/>
                </a:lnTo>
                <a:lnTo>
                  <a:pt x="247" y="102"/>
                </a:lnTo>
                <a:lnTo>
                  <a:pt x="243" y="112"/>
                </a:lnTo>
                <a:lnTo>
                  <a:pt x="244" y="115"/>
                </a:lnTo>
                <a:lnTo>
                  <a:pt x="236" y="115"/>
                </a:lnTo>
                <a:lnTo>
                  <a:pt x="231" y="119"/>
                </a:lnTo>
                <a:lnTo>
                  <a:pt x="225" y="130"/>
                </a:lnTo>
                <a:lnTo>
                  <a:pt x="221" y="128"/>
                </a:lnTo>
                <a:lnTo>
                  <a:pt x="216" y="131"/>
                </a:lnTo>
                <a:lnTo>
                  <a:pt x="192" y="130"/>
                </a:lnTo>
                <a:lnTo>
                  <a:pt x="189" y="134"/>
                </a:lnTo>
                <a:lnTo>
                  <a:pt x="182" y="135"/>
                </a:lnTo>
                <a:lnTo>
                  <a:pt x="179" y="140"/>
                </a:lnTo>
                <a:lnTo>
                  <a:pt x="175" y="143"/>
                </a:lnTo>
                <a:lnTo>
                  <a:pt x="169" y="140"/>
                </a:lnTo>
                <a:lnTo>
                  <a:pt x="164" y="131"/>
                </a:lnTo>
                <a:lnTo>
                  <a:pt x="165" y="128"/>
                </a:lnTo>
                <a:lnTo>
                  <a:pt x="156" y="122"/>
                </a:lnTo>
                <a:lnTo>
                  <a:pt x="149" y="121"/>
                </a:lnTo>
                <a:lnTo>
                  <a:pt x="149" y="113"/>
                </a:lnTo>
                <a:lnTo>
                  <a:pt x="156" y="104"/>
                </a:lnTo>
                <a:lnTo>
                  <a:pt x="151" y="100"/>
                </a:lnTo>
                <a:lnTo>
                  <a:pt x="156" y="89"/>
                </a:lnTo>
                <a:lnTo>
                  <a:pt x="148" y="77"/>
                </a:lnTo>
                <a:lnTo>
                  <a:pt x="155" y="77"/>
                </a:lnTo>
                <a:lnTo>
                  <a:pt x="157" y="71"/>
                </a:lnTo>
                <a:lnTo>
                  <a:pt x="155" y="68"/>
                </a:lnTo>
                <a:lnTo>
                  <a:pt x="159" y="62"/>
                </a:lnTo>
                <a:lnTo>
                  <a:pt x="157" y="52"/>
                </a:lnTo>
                <a:lnTo>
                  <a:pt x="167" y="42"/>
                </a:lnTo>
                <a:lnTo>
                  <a:pt x="162" y="40"/>
                </a:lnTo>
                <a:lnTo>
                  <a:pt x="161" y="35"/>
                </a:lnTo>
                <a:lnTo>
                  <a:pt x="139" y="38"/>
                </a:lnTo>
                <a:lnTo>
                  <a:pt x="138" y="31"/>
                </a:lnTo>
                <a:lnTo>
                  <a:pt x="131" y="35"/>
                </a:lnTo>
                <a:lnTo>
                  <a:pt x="129" y="36"/>
                </a:lnTo>
                <a:lnTo>
                  <a:pt x="129" y="32"/>
                </a:lnTo>
                <a:lnTo>
                  <a:pt x="133" y="27"/>
                </a:lnTo>
                <a:lnTo>
                  <a:pt x="129" y="29"/>
                </a:lnTo>
                <a:lnTo>
                  <a:pt x="132" y="26"/>
                </a:lnTo>
                <a:lnTo>
                  <a:pt x="129" y="25"/>
                </a:lnTo>
                <a:lnTo>
                  <a:pt x="131" y="21"/>
                </a:lnTo>
                <a:lnTo>
                  <a:pt x="127" y="24"/>
                </a:lnTo>
                <a:lnTo>
                  <a:pt x="129" y="19"/>
                </a:lnTo>
                <a:lnTo>
                  <a:pt x="126" y="20"/>
                </a:lnTo>
                <a:lnTo>
                  <a:pt x="123" y="14"/>
                </a:lnTo>
                <a:lnTo>
                  <a:pt x="128" y="9"/>
                </a:lnTo>
                <a:lnTo>
                  <a:pt x="137" y="7"/>
                </a:lnTo>
                <a:lnTo>
                  <a:pt x="143" y="0"/>
                </a:lnTo>
                <a:lnTo>
                  <a:pt x="155" y="5"/>
                </a:lnTo>
                <a:lnTo>
                  <a:pt x="172" y="2"/>
                </a:lnTo>
                <a:lnTo>
                  <a:pt x="191" y="7"/>
                </a:lnTo>
                <a:lnTo>
                  <a:pt x="204" y="5"/>
                </a:lnTo>
                <a:lnTo>
                  <a:pt x="210" y="8"/>
                </a:lnTo>
                <a:lnTo>
                  <a:pt x="229" y="8"/>
                </a:lnTo>
                <a:lnTo>
                  <a:pt x="235" y="10"/>
                </a:lnTo>
                <a:lnTo>
                  <a:pt x="234" y="14"/>
                </a:lnTo>
                <a:lnTo>
                  <a:pt x="244" y="16"/>
                </a:lnTo>
                <a:lnTo>
                  <a:pt x="247" y="19"/>
                </a:lnTo>
                <a:lnTo>
                  <a:pt x="264" y="21"/>
                </a:lnTo>
                <a:lnTo>
                  <a:pt x="264" y="17"/>
                </a:lnTo>
                <a:lnTo>
                  <a:pt x="275" y="23"/>
                </a:lnTo>
                <a:lnTo>
                  <a:pt x="275" y="25"/>
                </a:lnTo>
                <a:lnTo>
                  <a:pt x="279" y="24"/>
                </a:lnTo>
                <a:lnTo>
                  <a:pt x="283" y="27"/>
                </a:lnTo>
                <a:lnTo>
                  <a:pt x="300" y="25"/>
                </a:lnTo>
                <a:close/>
                <a:moveTo>
                  <a:pt x="179" y="146"/>
                </a:moveTo>
                <a:lnTo>
                  <a:pt x="178" y="144"/>
                </a:lnTo>
                <a:lnTo>
                  <a:pt x="179" y="145"/>
                </a:lnTo>
                <a:lnTo>
                  <a:pt x="179" y="146"/>
                </a:lnTo>
                <a:close/>
                <a:moveTo>
                  <a:pt x="213" y="155"/>
                </a:moveTo>
                <a:lnTo>
                  <a:pt x="213" y="156"/>
                </a:lnTo>
                <a:lnTo>
                  <a:pt x="213" y="155"/>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79" name="Freeform 108"/>
          <p:cNvSpPr>
            <a:spLocks noEditPoints="1"/>
          </p:cNvSpPr>
          <p:nvPr/>
        </p:nvSpPr>
        <p:spPr bwMode="auto">
          <a:xfrm>
            <a:off x="4727575" y="3535363"/>
            <a:ext cx="277813" cy="325437"/>
          </a:xfrm>
          <a:custGeom>
            <a:avLst/>
            <a:gdLst>
              <a:gd name="T0" fmla="*/ 2147483647 w 168"/>
              <a:gd name="T1" fmla="*/ 2147483647 h 198"/>
              <a:gd name="T2" fmla="*/ 2147483647 w 168"/>
              <a:gd name="T3" fmla="*/ 2147483647 h 198"/>
              <a:gd name="T4" fmla="*/ 2147483647 w 168"/>
              <a:gd name="T5" fmla="*/ 2147483647 h 198"/>
              <a:gd name="T6" fmla="*/ 2147483647 w 168"/>
              <a:gd name="T7" fmla="*/ 2147483647 h 198"/>
              <a:gd name="T8" fmla="*/ 2147483647 w 168"/>
              <a:gd name="T9" fmla="*/ 2147483647 h 198"/>
              <a:gd name="T10" fmla="*/ 2147483647 w 168"/>
              <a:gd name="T11" fmla="*/ 2147483647 h 198"/>
              <a:gd name="T12" fmla="*/ 2147483647 w 168"/>
              <a:gd name="T13" fmla="*/ 2147483647 h 198"/>
              <a:gd name="T14" fmla="*/ 2147483647 w 168"/>
              <a:gd name="T15" fmla="*/ 2147483647 h 198"/>
              <a:gd name="T16" fmla="*/ 0 w 168"/>
              <a:gd name="T17" fmla="*/ 2147483647 h 198"/>
              <a:gd name="T18" fmla="*/ 2147483647 w 168"/>
              <a:gd name="T19" fmla="*/ 2147483647 h 198"/>
              <a:gd name="T20" fmla="*/ 2147483647 w 168"/>
              <a:gd name="T21" fmla="*/ 2147483647 h 198"/>
              <a:gd name="T22" fmla="*/ 2147483647 w 168"/>
              <a:gd name="T23" fmla="*/ 2147483647 h 198"/>
              <a:gd name="T24" fmla="*/ 2147483647 w 168"/>
              <a:gd name="T25" fmla="*/ 2147483647 h 198"/>
              <a:gd name="T26" fmla="*/ 2147483647 w 168"/>
              <a:gd name="T27" fmla="*/ 2147483647 h 198"/>
              <a:gd name="T28" fmla="*/ 2147483647 w 168"/>
              <a:gd name="T29" fmla="*/ 0 h 198"/>
              <a:gd name="T30" fmla="*/ 2147483647 w 168"/>
              <a:gd name="T31" fmla="*/ 2147483647 h 198"/>
              <a:gd name="T32" fmla="*/ 2147483647 w 168"/>
              <a:gd name="T33" fmla="*/ 2147483647 h 198"/>
              <a:gd name="T34" fmla="*/ 2147483647 w 168"/>
              <a:gd name="T35" fmla="*/ 2147483647 h 198"/>
              <a:gd name="T36" fmla="*/ 2147483647 w 168"/>
              <a:gd name="T37" fmla="*/ 2147483647 h 198"/>
              <a:gd name="T38" fmla="*/ 2147483647 w 168"/>
              <a:gd name="T39" fmla="*/ 2147483647 h 198"/>
              <a:gd name="T40" fmla="*/ 2147483647 w 168"/>
              <a:gd name="T41" fmla="*/ 2147483647 h 198"/>
              <a:gd name="T42" fmla="*/ 2147483647 w 168"/>
              <a:gd name="T43" fmla="*/ 2147483647 h 198"/>
              <a:gd name="T44" fmla="*/ 2147483647 w 168"/>
              <a:gd name="T45" fmla="*/ 2147483647 h 198"/>
              <a:gd name="T46" fmla="*/ 2147483647 w 168"/>
              <a:gd name="T47" fmla="*/ 2147483647 h 198"/>
              <a:gd name="T48" fmla="*/ 2147483647 w 168"/>
              <a:gd name="T49" fmla="*/ 2147483647 h 198"/>
              <a:gd name="T50" fmla="*/ 2147483647 w 168"/>
              <a:gd name="T51" fmla="*/ 2147483647 h 198"/>
              <a:gd name="T52" fmla="*/ 2147483647 w 168"/>
              <a:gd name="T53" fmla="*/ 2147483647 h 198"/>
              <a:gd name="T54" fmla="*/ 2147483647 w 168"/>
              <a:gd name="T55" fmla="*/ 2147483647 h 198"/>
              <a:gd name="T56" fmla="*/ 2147483647 w 168"/>
              <a:gd name="T57" fmla="*/ 2147483647 h 198"/>
              <a:gd name="T58" fmla="*/ 2147483647 w 168"/>
              <a:gd name="T59" fmla="*/ 2147483647 h 198"/>
              <a:gd name="T60" fmla="*/ 2147483647 w 168"/>
              <a:gd name="T61" fmla="*/ 2147483647 h 198"/>
              <a:gd name="T62" fmla="*/ 2147483647 w 168"/>
              <a:gd name="T63" fmla="*/ 2147483647 h 198"/>
              <a:gd name="T64" fmla="*/ 2147483647 w 168"/>
              <a:gd name="T65" fmla="*/ 2147483647 h 198"/>
              <a:gd name="T66" fmla="*/ 2147483647 w 168"/>
              <a:gd name="T67" fmla="*/ 2147483647 h 198"/>
              <a:gd name="T68" fmla="*/ 2147483647 w 168"/>
              <a:gd name="T69" fmla="*/ 2147483647 h 198"/>
              <a:gd name="T70" fmla="*/ 2147483647 w 168"/>
              <a:gd name="T71" fmla="*/ 2147483647 h 198"/>
              <a:gd name="T72" fmla="*/ 2147483647 w 168"/>
              <a:gd name="T73" fmla="*/ 2147483647 h 198"/>
              <a:gd name="T74" fmla="*/ 2147483647 w 168"/>
              <a:gd name="T75" fmla="*/ 2147483647 h 198"/>
              <a:gd name="T76" fmla="*/ 2147483647 w 168"/>
              <a:gd name="T77" fmla="*/ 2147483647 h 198"/>
              <a:gd name="T78" fmla="*/ 2147483647 w 168"/>
              <a:gd name="T79" fmla="*/ 2147483647 h 198"/>
              <a:gd name="T80" fmla="*/ 2147483647 w 168"/>
              <a:gd name="T81" fmla="*/ 2147483647 h 198"/>
              <a:gd name="T82" fmla="*/ 2147483647 w 168"/>
              <a:gd name="T83" fmla="*/ 2147483647 h 1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8" h="198">
                <a:moveTo>
                  <a:pt x="21" y="126"/>
                </a:moveTo>
                <a:lnTo>
                  <a:pt x="22" y="121"/>
                </a:lnTo>
                <a:lnTo>
                  <a:pt x="27" y="123"/>
                </a:lnTo>
                <a:lnTo>
                  <a:pt x="36" y="115"/>
                </a:lnTo>
                <a:lnTo>
                  <a:pt x="41" y="118"/>
                </a:lnTo>
                <a:lnTo>
                  <a:pt x="42" y="120"/>
                </a:lnTo>
                <a:lnTo>
                  <a:pt x="40" y="121"/>
                </a:lnTo>
                <a:lnTo>
                  <a:pt x="45" y="129"/>
                </a:lnTo>
                <a:lnTo>
                  <a:pt x="42" y="134"/>
                </a:lnTo>
                <a:lnTo>
                  <a:pt x="43" y="137"/>
                </a:lnTo>
                <a:lnTo>
                  <a:pt x="41" y="154"/>
                </a:lnTo>
                <a:lnTo>
                  <a:pt x="33" y="152"/>
                </a:lnTo>
                <a:lnTo>
                  <a:pt x="32" y="158"/>
                </a:lnTo>
                <a:lnTo>
                  <a:pt x="28" y="159"/>
                </a:lnTo>
                <a:lnTo>
                  <a:pt x="26" y="155"/>
                </a:lnTo>
                <a:lnTo>
                  <a:pt x="25" y="158"/>
                </a:lnTo>
                <a:lnTo>
                  <a:pt x="24" y="150"/>
                </a:lnTo>
                <a:lnTo>
                  <a:pt x="27" y="141"/>
                </a:lnTo>
                <a:lnTo>
                  <a:pt x="24" y="140"/>
                </a:lnTo>
                <a:lnTo>
                  <a:pt x="26" y="132"/>
                </a:lnTo>
                <a:lnTo>
                  <a:pt x="21" y="126"/>
                </a:lnTo>
                <a:close/>
                <a:moveTo>
                  <a:pt x="12" y="67"/>
                </a:moveTo>
                <a:lnTo>
                  <a:pt x="14" y="59"/>
                </a:lnTo>
                <a:lnTo>
                  <a:pt x="4" y="57"/>
                </a:lnTo>
                <a:lnTo>
                  <a:pt x="2" y="52"/>
                </a:lnTo>
                <a:lnTo>
                  <a:pt x="5" y="46"/>
                </a:lnTo>
                <a:lnTo>
                  <a:pt x="0" y="40"/>
                </a:lnTo>
                <a:lnTo>
                  <a:pt x="6" y="37"/>
                </a:lnTo>
                <a:lnTo>
                  <a:pt x="7" y="34"/>
                </a:lnTo>
                <a:lnTo>
                  <a:pt x="2" y="27"/>
                </a:lnTo>
                <a:lnTo>
                  <a:pt x="5" y="24"/>
                </a:lnTo>
                <a:lnTo>
                  <a:pt x="17" y="24"/>
                </a:lnTo>
                <a:lnTo>
                  <a:pt x="25" y="13"/>
                </a:lnTo>
                <a:lnTo>
                  <a:pt x="25" y="18"/>
                </a:lnTo>
                <a:lnTo>
                  <a:pt x="34" y="26"/>
                </a:lnTo>
                <a:lnTo>
                  <a:pt x="37" y="12"/>
                </a:lnTo>
                <a:lnTo>
                  <a:pt x="41" y="16"/>
                </a:lnTo>
                <a:lnTo>
                  <a:pt x="46" y="15"/>
                </a:lnTo>
                <a:lnTo>
                  <a:pt x="49" y="18"/>
                </a:lnTo>
                <a:lnTo>
                  <a:pt x="48" y="11"/>
                </a:lnTo>
                <a:lnTo>
                  <a:pt x="54" y="11"/>
                </a:lnTo>
                <a:lnTo>
                  <a:pt x="54" y="4"/>
                </a:lnTo>
                <a:lnTo>
                  <a:pt x="62" y="7"/>
                </a:lnTo>
                <a:lnTo>
                  <a:pt x="64" y="3"/>
                </a:lnTo>
                <a:lnTo>
                  <a:pt x="78" y="0"/>
                </a:lnTo>
                <a:lnTo>
                  <a:pt x="78" y="3"/>
                </a:lnTo>
                <a:lnTo>
                  <a:pt x="82" y="8"/>
                </a:lnTo>
                <a:lnTo>
                  <a:pt x="100" y="12"/>
                </a:lnTo>
                <a:lnTo>
                  <a:pt x="95" y="16"/>
                </a:lnTo>
                <a:lnTo>
                  <a:pt x="99" y="19"/>
                </a:lnTo>
                <a:lnTo>
                  <a:pt x="96" y="22"/>
                </a:lnTo>
                <a:lnTo>
                  <a:pt x="103" y="30"/>
                </a:lnTo>
                <a:lnTo>
                  <a:pt x="100" y="31"/>
                </a:lnTo>
                <a:lnTo>
                  <a:pt x="99" y="27"/>
                </a:lnTo>
                <a:lnTo>
                  <a:pt x="92" y="27"/>
                </a:lnTo>
                <a:lnTo>
                  <a:pt x="91" y="30"/>
                </a:lnTo>
                <a:lnTo>
                  <a:pt x="80" y="33"/>
                </a:lnTo>
                <a:lnTo>
                  <a:pt x="78" y="37"/>
                </a:lnTo>
                <a:lnTo>
                  <a:pt x="83" y="44"/>
                </a:lnTo>
                <a:lnTo>
                  <a:pt x="79" y="48"/>
                </a:lnTo>
                <a:lnTo>
                  <a:pt x="81" y="57"/>
                </a:lnTo>
                <a:lnTo>
                  <a:pt x="98" y="71"/>
                </a:lnTo>
                <a:lnTo>
                  <a:pt x="104" y="88"/>
                </a:lnTo>
                <a:lnTo>
                  <a:pt x="114" y="99"/>
                </a:lnTo>
                <a:lnTo>
                  <a:pt x="121" y="102"/>
                </a:lnTo>
                <a:lnTo>
                  <a:pt x="134" y="103"/>
                </a:lnTo>
                <a:lnTo>
                  <a:pt x="135" y="105"/>
                </a:lnTo>
                <a:lnTo>
                  <a:pt x="131" y="108"/>
                </a:lnTo>
                <a:lnTo>
                  <a:pt x="132" y="111"/>
                </a:lnTo>
                <a:lnTo>
                  <a:pt x="161" y="126"/>
                </a:lnTo>
                <a:lnTo>
                  <a:pt x="168" y="136"/>
                </a:lnTo>
                <a:lnTo>
                  <a:pt x="165" y="142"/>
                </a:lnTo>
                <a:lnTo>
                  <a:pt x="161" y="140"/>
                </a:lnTo>
                <a:lnTo>
                  <a:pt x="159" y="133"/>
                </a:lnTo>
                <a:lnTo>
                  <a:pt x="152" y="132"/>
                </a:lnTo>
                <a:lnTo>
                  <a:pt x="149" y="130"/>
                </a:lnTo>
                <a:lnTo>
                  <a:pt x="151" y="129"/>
                </a:lnTo>
                <a:lnTo>
                  <a:pt x="145" y="130"/>
                </a:lnTo>
                <a:lnTo>
                  <a:pt x="139" y="143"/>
                </a:lnTo>
                <a:lnTo>
                  <a:pt x="148" y="150"/>
                </a:lnTo>
                <a:lnTo>
                  <a:pt x="149" y="157"/>
                </a:lnTo>
                <a:lnTo>
                  <a:pt x="141" y="160"/>
                </a:lnTo>
                <a:lnTo>
                  <a:pt x="140" y="167"/>
                </a:lnTo>
                <a:lnTo>
                  <a:pt x="133" y="176"/>
                </a:lnTo>
                <a:lnTo>
                  <a:pt x="127" y="174"/>
                </a:lnTo>
                <a:lnTo>
                  <a:pt x="127" y="170"/>
                </a:lnTo>
                <a:lnTo>
                  <a:pt x="131" y="166"/>
                </a:lnTo>
                <a:lnTo>
                  <a:pt x="130" y="163"/>
                </a:lnTo>
                <a:lnTo>
                  <a:pt x="136" y="159"/>
                </a:lnTo>
                <a:lnTo>
                  <a:pt x="127" y="138"/>
                </a:lnTo>
                <a:lnTo>
                  <a:pt x="123" y="139"/>
                </a:lnTo>
                <a:lnTo>
                  <a:pt x="117" y="134"/>
                </a:lnTo>
                <a:lnTo>
                  <a:pt x="116" y="126"/>
                </a:lnTo>
                <a:lnTo>
                  <a:pt x="110" y="127"/>
                </a:lnTo>
                <a:lnTo>
                  <a:pt x="110" y="125"/>
                </a:lnTo>
                <a:lnTo>
                  <a:pt x="105" y="123"/>
                </a:lnTo>
                <a:lnTo>
                  <a:pt x="100" y="115"/>
                </a:lnTo>
                <a:lnTo>
                  <a:pt x="90" y="115"/>
                </a:lnTo>
                <a:lnTo>
                  <a:pt x="70" y="95"/>
                </a:lnTo>
                <a:lnTo>
                  <a:pt x="63" y="94"/>
                </a:lnTo>
                <a:lnTo>
                  <a:pt x="64" y="90"/>
                </a:lnTo>
                <a:lnTo>
                  <a:pt x="55" y="83"/>
                </a:lnTo>
                <a:lnTo>
                  <a:pt x="49" y="63"/>
                </a:lnTo>
                <a:lnTo>
                  <a:pt x="30" y="54"/>
                </a:lnTo>
                <a:lnTo>
                  <a:pt x="16" y="66"/>
                </a:lnTo>
                <a:lnTo>
                  <a:pt x="12" y="67"/>
                </a:lnTo>
                <a:close/>
                <a:moveTo>
                  <a:pt x="82" y="103"/>
                </a:moveTo>
                <a:lnTo>
                  <a:pt x="82" y="103"/>
                </a:lnTo>
                <a:close/>
                <a:moveTo>
                  <a:pt x="83" y="63"/>
                </a:moveTo>
                <a:lnTo>
                  <a:pt x="81" y="63"/>
                </a:lnTo>
                <a:lnTo>
                  <a:pt x="82" y="64"/>
                </a:lnTo>
                <a:lnTo>
                  <a:pt x="83" y="63"/>
                </a:lnTo>
                <a:close/>
                <a:moveTo>
                  <a:pt x="121" y="179"/>
                </a:moveTo>
                <a:lnTo>
                  <a:pt x="119" y="186"/>
                </a:lnTo>
                <a:lnTo>
                  <a:pt x="122" y="192"/>
                </a:lnTo>
                <a:lnTo>
                  <a:pt x="119" y="198"/>
                </a:lnTo>
                <a:lnTo>
                  <a:pt x="92" y="183"/>
                </a:lnTo>
                <a:lnTo>
                  <a:pt x="85" y="182"/>
                </a:lnTo>
                <a:lnTo>
                  <a:pt x="82" y="178"/>
                </a:lnTo>
                <a:lnTo>
                  <a:pt x="86" y="172"/>
                </a:lnTo>
                <a:lnTo>
                  <a:pt x="89" y="174"/>
                </a:lnTo>
                <a:lnTo>
                  <a:pt x="94" y="171"/>
                </a:lnTo>
                <a:lnTo>
                  <a:pt x="101" y="175"/>
                </a:lnTo>
                <a:lnTo>
                  <a:pt x="126" y="169"/>
                </a:lnTo>
                <a:lnTo>
                  <a:pt x="127" y="170"/>
                </a:lnTo>
                <a:lnTo>
                  <a:pt x="121" y="17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80" name="Freeform 109"/>
          <p:cNvSpPr>
            <a:spLocks/>
          </p:cNvSpPr>
          <p:nvPr/>
        </p:nvSpPr>
        <p:spPr bwMode="auto">
          <a:xfrm>
            <a:off x="5011738" y="3565525"/>
            <a:ext cx="98425" cy="138113"/>
          </a:xfrm>
          <a:custGeom>
            <a:avLst/>
            <a:gdLst>
              <a:gd name="T0" fmla="*/ 2147483647 w 60"/>
              <a:gd name="T1" fmla="*/ 2147483647 h 84"/>
              <a:gd name="T2" fmla="*/ 2147483647 w 60"/>
              <a:gd name="T3" fmla="*/ 2147483647 h 84"/>
              <a:gd name="T4" fmla="*/ 2147483647 w 60"/>
              <a:gd name="T5" fmla="*/ 2147483647 h 84"/>
              <a:gd name="T6" fmla="*/ 2147483647 w 60"/>
              <a:gd name="T7" fmla="*/ 2147483647 h 84"/>
              <a:gd name="T8" fmla="*/ 2147483647 w 60"/>
              <a:gd name="T9" fmla="*/ 2147483647 h 84"/>
              <a:gd name="T10" fmla="*/ 2147483647 w 60"/>
              <a:gd name="T11" fmla="*/ 2147483647 h 84"/>
              <a:gd name="T12" fmla="*/ 2147483647 w 60"/>
              <a:gd name="T13" fmla="*/ 2147483647 h 84"/>
              <a:gd name="T14" fmla="*/ 2147483647 w 60"/>
              <a:gd name="T15" fmla="*/ 2147483647 h 84"/>
              <a:gd name="T16" fmla="*/ 2147483647 w 60"/>
              <a:gd name="T17" fmla="*/ 2147483647 h 84"/>
              <a:gd name="T18" fmla="*/ 2147483647 w 60"/>
              <a:gd name="T19" fmla="*/ 2147483647 h 84"/>
              <a:gd name="T20" fmla="*/ 2147483647 w 60"/>
              <a:gd name="T21" fmla="*/ 2147483647 h 84"/>
              <a:gd name="T22" fmla="*/ 2147483647 w 60"/>
              <a:gd name="T23" fmla="*/ 2147483647 h 84"/>
              <a:gd name="T24" fmla="*/ 2147483647 w 60"/>
              <a:gd name="T25" fmla="*/ 2147483647 h 84"/>
              <a:gd name="T26" fmla="*/ 2147483647 w 60"/>
              <a:gd name="T27" fmla="*/ 2147483647 h 84"/>
              <a:gd name="T28" fmla="*/ 2147483647 w 60"/>
              <a:gd name="T29" fmla="*/ 2147483647 h 84"/>
              <a:gd name="T30" fmla="*/ 2147483647 w 60"/>
              <a:gd name="T31" fmla="*/ 2147483647 h 84"/>
              <a:gd name="T32" fmla="*/ 2147483647 w 60"/>
              <a:gd name="T33" fmla="*/ 2147483647 h 84"/>
              <a:gd name="T34" fmla="*/ 2147483647 w 60"/>
              <a:gd name="T35" fmla="*/ 2147483647 h 84"/>
              <a:gd name="T36" fmla="*/ 2147483647 w 60"/>
              <a:gd name="T37" fmla="*/ 2147483647 h 84"/>
              <a:gd name="T38" fmla="*/ 2147483647 w 60"/>
              <a:gd name="T39" fmla="*/ 2147483647 h 84"/>
              <a:gd name="T40" fmla="*/ 0 w 60"/>
              <a:gd name="T41" fmla="*/ 2147483647 h 84"/>
              <a:gd name="T42" fmla="*/ 2147483647 w 60"/>
              <a:gd name="T43" fmla="*/ 0 h 84"/>
              <a:gd name="T44" fmla="*/ 2147483647 w 60"/>
              <a:gd name="T45" fmla="*/ 2147483647 h 84"/>
              <a:gd name="T46" fmla="*/ 2147483647 w 60"/>
              <a:gd name="T47" fmla="*/ 2147483647 h 84"/>
              <a:gd name="T48" fmla="*/ 2147483647 w 60"/>
              <a:gd name="T49" fmla="*/ 2147483647 h 84"/>
              <a:gd name="T50" fmla="*/ 2147483647 w 60"/>
              <a:gd name="T51" fmla="*/ 2147483647 h 84"/>
              <a:gd name="T52" fmla="*/ 2147483647 w 60"/>
              <a:gd name="T53" fmla="*/ 2147483647 h 84"/>
              <a:gd name="T54" fmla="*/ 2147483647 w 60"/>
              <a:gd name="T55" fmla="*/ 2147483647 h 84"/>
              <a:gd name="T56" fmla="*/ 2147483647 w 60"/>
              <a:gd name="T57" fmla="*/ 2147483647 h 84"/>
              <a:gd name="T58" fmla="*/ 2147483647 w 60"/>
              <a:gd name="T59" fmla="*/ 2147483647 h 84"/>
              <a:gd name="T60" fmla="*/ 2147483647 w 60"/>
              <a:gd name="T61" fmla="*/ 2147483647 h 84"/>
              <a:gd name="T62" fmla="*/ 2147483647 w 60"/>
              <a:gd name="T63" fmla="*/ 2147483647 h 84"/>
              <a:gd name="T64" fmla="*/ 2147483647 w 60"/>
              <a:gd name="T65" fmla="*/ 2147483647 h 84"/>
              <a:gd name="T66" fmla="*/ 2147483647 w 60"/>
              <a:gd name="T67" fmla="*/ 2147483647 h 84"/>
              <a:gd name="T68" fmla="*/ 2147483647 w 60"/>
              <a:gd name="T69" fmla="*/ 2147483647 h 84"/>
              <a:gd name="T70" fmla="*/ 2147483647 w 60"/>
              <a:gd name="T71" fmla="*/ 2147483647 h 84"/>
              <a:gd name="T72" fmla="*/ 2147483647 w 60"/>
              <a:gd name="T73" fmla="*/ 2147483647 h 84"/>
              <a:gd name="T74" fmla="*/ 2147483647 w 60"/>
              <a:gd name="T75" fmla="*/ 2147483647 h 84"/>
              <a:gd name="T76" fmla="*/ 2147483647 w 60"/>
              <a:gd name="T77" fmla="*/ 2147483647 h 84"/>
              <a:gd name="T78" fmla="*/ 2147483647 w 60"/>
              <a:gd name="T79" fmla="*/ 2147483647 h 84"/>
              <a:gd name="T80" fmla="*/ 2147483647 w 60"/>
              <a:gd name="T81" fmla="*/ 2147483647 h 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 h="84">
                <a:moveTo>
                  <a:pt x="50" y="76"/>
                </a:moveTo>
                <a:lnTo>
                  <a:pt x="33" y="78"/>
                </a:lnTo>
                <a:lnTo>
                  <a:pt x="25" y="84"/>
                </a:lnTo>
                <a:lnTo>
                  <a:pt x="25" y="78"/>
                </a:lnTo>
                <a:lnTo>
                  <a:pt x="18" y="71"/>
                </a:lnTo>
                <a:lnTo>
                  <a:pt x="17" y="68"/>
                </a:lnTo>
                <a:lnTo>
                  <a:pt x="22" y="65"/>
                </a:lnTo>
                <a:lnTo>
                  <a:pt x="6" y="53"/>
                </a:lnTo>
                <a:lnTo>
                  <a:pt x="10" y="49"/>
                </a:lnTo>
                <a:lnTo>
                  <a:pt x="6" y="43"/>
                </a:lnTo>
                <a:lnTo>
                  <a:pt x="11" y="42"/>
                </a:lnTo>
                <a:lnTo>
                  <a:pt x="4" y="36"/>
                </a:lnTo>
                <a:lnTo>
                  <a:pt x="8" y="26"/>
                </a:lnTo>
                <a:lnTo>
                  <a:pt x="3" y="26"/>
                </a:lnTo>
                <a:lnTo>
                  <a:pt x="5" y="19"/>
                </a:lnTo>
                <a:lnTo>
                  <a:pt x="8" y="19"/>
                </a:lnTo>
                <a:lnTo>
                  <a:pt x="3" y="16"/>
                </a:lnTo>
                <a:lnTo>
                  <a:pt x="4" y="13"/>
                </a:lnTo>
                <a:lnTo>
                  <a:pt x="2" y="12"/>
                </a:lnTo>
                <a:lnTo>
                  <a:pt x="2" y="8"/>
                </a:lnTo>
                <a:lnTo>
                  <a:pt x="0" y="5"/>
                </a:lnTo>
                <a:lnTo>
                  <a:pt x="11" y="0"/>
                </a:lnTo>
                <a:lnTo>
                  <a:pt x="21" y="1"/>
                </a:lnTo>
                <a:lnTo>
                  <a:pt x="28" y="8"/>
                </a:lnTo>
                <a:lnTo>
                  <a:pt x="29" y="14"/>
                </a:lnTo>
                <a:lnTo>
                  <a:pt x="38" y="20"/>
                </a:lnTo>
                <a:lnTo>
                  <a:pt x="36" y="23"/>
                </a:lnTo>
                <a:lnTo>
                  <a:pt x="39" y="26"/>
                </a:lnTo>
                <a:lnTo>
                  <a:pt x="37" y="28"/>
                </a:lnTo>
                <a:lnTo>
                  <a:pt x="47" y="34"/>
                </a:lnTo>
                <a:lnTo>
                  <a:pt x="52" y="29"/>
                </a:lnTo>
                <a:lnTo>
                  <a:pt x="56" y="33"/>
                </a:lnTo>
                <a:lnTo>
                  <a:pt x="52" y="34"/>
                </a:lnTo>
                <a:lnTo>
                  <a:pt x="55" y="39"/>
                </a:lnTo>
                <a:lnTo>
                  <a:pt x="50" y="47"/>
                </a:lnTo>
                <a:lnTo>
                  <a:pt x="53" y="53"/>
                </a:lnTo>
                <a:lnTo>
                  <a:pt x="60" y="59"/>
                </a:lnTo>
                <a:lnTo>
                  <a:pt x="56" y="65"/>
                </a:lnTo>
                <a:lnTo>
                  <a:pt x="52" y="66"/>
                </a:lnTo>
                <a:lnTo>
                  <a:pt x="53" y="73"/>
                </a:lnTo>
                <a:lnTo>
                  <a:pt x="50" y="76"/>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1" name="Freeform 110"/>
          <p:cNvSpPr>
            <a:spLocks noEditPoints="1"/>
          </p:cNvSpPr>
          <p:nvPr/>
        </p:nvSpPr>
        <p:spPr bwMode="auto">
          <a:xfrm>
            <a:off x="5567363" y="4325938"/>
            <a:ext cx="274637" cy="161925"/>
          </a:xfrm>
          <a:custGeom>
            <a:avLst/>
            <a:gdLst>
              <a:gd name="T0" fmla="*/ 2147483647 w 167"/>
              <a:gd name="T1" fmla="*/ 2147483647 h 98"/>
              <a:gd name="T2" fmla="*/ 2147483647 w 167"/>
              <a:gd name="T3" fmla="*/ 2147483647 h 98"/>
              <a:gd name="T4" fmla="*/ 2147483647 w 167"/>
              <a:gd name="T5" fmla="*/ 2147483647 h 98"/>
              <a:gd name="T6" fmla="*/ 2147483647 w 167"/>
              <a:gd name="T7" fmla="*/ 2147483647 h 98"/>
              <a:gd name="T8" fmla="*/ 2147483647 w 167"/>
              <a:gd name="T9" fmla="*/ 2147483647 h 98"/>
              <a:gd name="T10" fmla="*/ 2147483647 w 167"/>
              <a:gd name="T11" fmla="*/ 2147483647 h 98"/>
              <a:gd name="T12" fmla="*/ 2147483647 w 167"/>
              <a:gd name="T13" fmla="*/ 2147483647 h 98"/>
              <a:gd name="T14" fmla="*/ 2147483647 w 167"/>
              <a:gd name="T15" fmla="*/ 2147483647 h 98"/>
              <a:gd name="T16" fmla="*/ 2147483647 w 167"/>
              <a:gd name="T17" fmla="*/ 2147483647 h 98"/>
              <a:gd name="T18" fmla="*/ 2147483647 w 167"/>
              <a:gd name="T19" fmla="*/ 2147483647 h 98"/>
              <a:gd name="T20" fmla="*/ 2147483647 w 167"/>
              <a:gd name="T21" fmla="*/ 2147483647 h 98"/>
              <a:gd name="T22" fmla="*/ 2147483647 w 167"/>
              <a:gd name="T23" fmla="*/ 2147483647 h 98"/>
              <a:gd name="T24" fmla="*/ 2147483647 w 167"/>
              <a:gd name="T25" fmla="*/ 2147483647 h 98"/>
              <a:gd name="T26" fmla="*/ 2147483647 w 167"/>
              <a:gd name="T27" fmla="*/ 2147483647 h 98"/>
              <a:gd name="T28" fmla="*/ 2147483647 w 167"/>
              <a:gd name="T29" fmla="*/ 2147483647 h 98"/>
              <a:gd name="T30" fmla="*/ 2147483647 w 167"/>
              <a:gd name="T31" fmla="*/ 2147483647 h 98"/>
              <a:gd name="T32" fmla="*/ 2147483647 w 167"/>
              <a:gd name="T33" fmla="*/ 2147483647 h 98"/>
              <a:gd name="T34" fmla="*/ 2147483647 w 167"/>
              <a:gd name="T35" fmla="*/ 0 h 98"/>
              <a:gd name="T36" fmla="*/ 2147483647 w 167"/>
              <a:gd name="T37" fmla="*/ 2147483647 h 98"/>
              <a:gd name="T38" fmla="*/ 2147483647 w 167"/>
              <a:gd name="T39" fmla="*/ 2147483647 h 98"/>
              <a:gd name="T40" fmla="*/ 2147483647 w 167"/>
              <a:gd name="T41" fmla="*/ 2147483647 h 98"/>
              <a:gd name="T42" fmla="*/ 2147483647 w 167"/>
              <a:gd name="T43" fmla="*/ 2147483647 h 98"/>
              <a:gd name="T44" fmla="*/ 2147483647 w 167"/>
              <a:gd name="T45" fmla="*/ 2147483647 h 98"/>
              <a:gd name="T46" fmla="*/ 2147483647 w 167"/>
              <a:gd name="T47" fmla="*/ 2147483647 h 98"/>
              <a:gd name="T48" fmla="*/ 2147483647 w 167"/>
              <a:gd name="T49" fmla="*/ 2147483647 h 98"/>
              <a:gd name="T50" fmla="*/ 2147483647 w 167"/>
              <a:gd name="T51" fmla="*/ 2147483647 h 98"/>
              <a:gd name="T52" fmla="*/ 2147483647 w 167"/>
              <a:gd name="T53" fmla="*/ 2147483647 h 98"/>
              <a:gd name="T54" fmla="*/ 2147483647 w 167"/>
              <a:gd name="T55" fmla="*/ 2147483647 h 98"/>
              <a:gd name="T56" fmla="*/ 2147483647 w 167"/>
              <a:gd name="T57" fmla="*/ 2147483647 h 98"/>
              <a:gd name="T58" fmla="*/ 2147483647 w 167"/>
              <a:gd name="T59" fmla="*/ 2147483647 h 98"/>
              <a:gd name="T60" fmla="*/ 2147483647 w 167"/>
              <a:gd name="T61" fmla="*/ 2147483647 h 98"/>
              <a:gd name="T62" fmla="*/ 2147483647 w 167"/>
              <a:gd name="T63" fmla="*/ 2147483647 h 98"/>
              <a:gd name="T64" fmla="*/ 2147483647 w 167"/>
              <a:gd name="T65" fmla="*/ 2147483647 h 98"/>
              <a:gd name="T66" fmla="*/ 2147483647 w 167"/>
              <a:gd name="T67" fmla="*/ 2147483647 h 98"/>
              <a:gd name="T68" fmla="*/ 2147483647 w 167"/>
              <a:gd name="T69" fmla="*/ 2147483647 h 98"/>
              <a:gd name="T70" fmla="*/ 0 w 167"/>
              <a:gd name="T71" fmla="*/ 2147483647 h 98"/>
              <a:gd name="T72" fmla="*/ 2147483647 w 167"/>
              <a:gd name="T73" fmla="*/ 2147483647 h 98"/>
              <a:gd name="T74" fmla="*/ 0 w 167"/>
              <a:gd name="T75" fmla="*/ 2147483647 h 98"/>
              <a:gd name="T76" fmla="*/ 2147483647 w 167"/>
              <a:gd name="T77" fmla="*/ 2147483647 h 98"/>
              <a:gd name="T78" fmla="*/ 2147483647 w 167"/>
              <a:gd name="T79" fmla="*/ 2147483647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7" h="98">
                <a:moveTo>
                  <a:pt x="164" y="94"/>
                </a:moveTo>
                <a:lnTo>
                  <a:pt x="167" y="95"/>
                </a:lnTo>
                <a:lnTo>
                  <a:pt x="162" y="98"/>
                </a:lnTo>
                <a:lnTo>
                  <a:pt x="155" y="98"/>
                </a:lnTo>
                <a:lnTo>
                  <a:pt x="151" y="95"/>
                </a:lnTo>
                <a:lnTo>
                  <a:pt x="153" y="92"/>
                </a:lnTo>
                <a:lnTo>
                  <a:pt x="164" y="94"/>
                </a:lnTo>
                <a:close/>
                <a:moveTo>
                  <a:pt x="2" y="39"/>
                </a:moveTo>
                <a:lnTo>
                  <a:pt x="7" y="35"/>
                </a:lnTo>
                <a:lnTo>
                  <a:pt x="6" y="31"/>
                </a:lnTo>
                <a:lnTo>
                  <a:pt x="9" y="23"/>
                </a:lnTo>
                <a:lnTo>
                  <a:pt x="12" y="22"/>
                </a:lnTo>
                <a:lnTo>
                  <a:pt x="18" y="26"/>
                </a:lnTo>
                <a:lnTo>
                  <a:pt x="25" y="24"/>
                </a:lnTo>
                <a:lnTo>
                  <a:pt x="52" y="35"/>
                </a:lnTo>
                <a:lnTo>
                  <a:pt x="52" y="50"/>
                </a:lnTo>
                <a:lnTo>
                  <a:pt x="86" y="11"/>
                </a:lnTo>
                <a:lnTo>
                  <a:pt x="132" y="0"/>
                </a:lnTo>
                <a:lnTo>
                  <a:pt x="148" y="35"/>
                </a:lnTo>
                <a:lnTo>
                  <a:pt x="136" y="41"/>
                </a:lnTo>
                <a:lnTo>
                  <a:pt x="135" y="50"/>
                </a:lnTo>
                <a:lnTo>
                  <a:pt x="91" y="67"/>
                </a:lnTo>
                <a:lnTo>
                  <a:pt x="85" y="73"/>
                </a:lnTo>
                <a:lnTo>
                  <a:pt x="75" y="73"/>
                </a:lnTo>
                <a:lnTo>
                  <a:pt x="67" y="79"/>
                </a:lnTo>
                <a:lnTo>
                  <a:pt x="57" y="82"/>
                </a:lnTo>
                <a:lnTo>
                  <a:pt x="43" y="84"/>
                </a:lnTo>
                <a:lnTo>
                  <a:pt x="32" y="92"/>
                </a:lnTo>
                <a:lnTo>
                  <a:pt x="27" y="91"/>
                </a:lnTo>
                <a:lnTo>
                  <a:pt x="18" y="94"/>
                </a:lnTo>
                <a:lnTo>
                  <a:pt x="11" y="93"/>
                </a:lnTo>
                <a:lnTo>
                  <a:pt x="8" y="86"/>
                </a:lnTo>
                <a:lnTo>
                  <a:pt x="9" y="78"/>
                </a:lnTo>
                <a:lnTo>
                  <a:pt x="6" y="74"/>
                </a:lnTo>
                <a:lnTo>
                  <a:pt x="4" y="60"/>
                </a:lnTo>
                <a:lnTo>
                  <a:pt x="0" y="56"/>
                </a:lnTo>
                <a:lnTo>
                  <a:pt x="2" y="56"/>
                </a:lnTo>
                <a:lnTo>
                  <a:pt x="0" y="49"/>
                </a:lnTo>
                <a:lnTo>
                  <a:pt x="2" y="46"/>
                </a:lnTo>
                <a:lnTo>
                  <a:pt x="2" y="39"/>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2" name="Freeform 111"/>
          <p:cNvSpPr>
            <a:spLocks noEditPoints="1"/>
          </p:cNvSpPr>
          <p:nvPr/>
        </p:nvSpPr>
        <p:spPr bwMode="auto">
          <a:xfrm>
            <a:off x="4711700" y="3509963"/>
            <a:ext cx="104775" cy="68262"/>
          </a:xfrm>
          <a:custGeom>
            <a:avLst/>
            <a:gdLst>
              <a:gd name="T0" fmla="*/ 2147483647 w 64"/>
              <a:gd name="T1" fmla="*/ 2147483647 h 41"/>
              <a:gd name="T2" fmla="*/ 2147483647 w 64"/>
              <a:gd name="T3" fmla="*/ 2147483647 h 41"/>
              <a:gd name="T4" fmla="*/ 2147483647 w 64"/>
              <a:gd name="T5" fmla="*/ 2147483647 h 41"/>
              <a:gd name="T6" fmla="*/ 2147483647 w 64"/>
              <a:gd name="T7" fmla="*/ 2147483647 h 41"/>
              <a:gd name="T8" fmla="*/ 2147483647 w 64"/>
              <a:gd name="T9" fmla="*/ 2147483647 h 41"/>
              <a:gd name="T10" fmla="*/ 2147483647 w 64"/>
              <a:gd name="T11" fmla="*/ 2147483647 h 41"/>
              <a:gd name="T12" fmla="*/ 2147483647 w 64"/>
              <a:gd name="T13" fmla="*/ 2147483647 h 41"/>
              <a:gd name="T14" fmla="*/ 2147483647 w 64"/>
              <a:gd name="T15" fmla="*/ 2147483647 h 41"/>
              <a:gd name="T16" fmla="*/ 2147483647 w 64"/>
              <a:gd name="T17" fmla="*/ 2147483647 h 41"/>
              <a:gd name="T18" fmla="*/ 2147483647 w 64"/>
              <a:gd name="T19" fmla="*/ 2147483647 h 41"/>
              <a:gd name="T20" fmla="*/ 2147483647 w 64"/>
              <a:gd name="T21" fmla="*/ 2147483647 h 41"/>
              <a:gd name="T22" fmla="*/ 2147483647 w 64"/>
              <a:gd name="T23" fmla="*/ 2147483647 h 41"/>
              <a:gd name="T24" fmla="*/ 2147483647 w 64"/>
              <a:gd name="T25" fmla="*/ 2147483647 h 41"/>
              <a:gd name="T26" fmla="*/ 2147483647 w 64"/>
              <a:gd name="T27" fmla="*/ 2147483647 h 41"/>
              <a:gd name="T28" fmla="*/ 2147483647 w 64"/>
              <a:gd name="T29" fmla="*/ 2147483647 h 41"/>
              <a:gd name="T30" fmla="*/ 2147483647 w 64"/>
              <a:gd name="T31" fmla="*/ 2147483647 h 41"/>
              <a:gd name="T32" fmla="*/ 0 w 64"/>
              <a:gd name="T33" fmla="*/ 2147483647 h 41"/>
              <a:gd name="T34" fmla="*/ 2147483647 w 64"/>
              <a:gd name="T35" fmla="*/ 2147483647 h 41"/>
              <a:gd name="T36" fmla="*/ 2147483647 w 64"/>
              <a:gd name="T37" fmla="*/ 2147483647 h 41"/>
              <a:gd name="T38" fmla="*/ 2147483647 w 64"/>
              <a:gd name="T39" fmla="*/ 2147483647 h 41"/>
              <a:gd name="T40" fmla="*/ 2147483647 w 64"/>
              <a:gd name="T41" fmla="*/ 2147483647 h 41"/>
              <a:gd name="T42" fmla="*/ 2147483647 w 64"/>
              <a:gd name="T43" fmla="*/ 2147483647 h 41"/>
              <a:gd name="T44" fmla="*/ 2147483647 w 64"/>
              <a:gd name="T45" fmla="*/ 2147483647 h 41"/>
              <a:gd name="T46" fmla="*/ 2147483647 w 64"/>
              <a:gd name="T47" fmla="*/ 2147483647 h 41"/>
              <a:gd name="T48" fmla="*/ 2147483647 w 64"/>
              <a:gd name="T49" fmla="*/ 2147483647 h 41"/>
              <a:gd name="T50" fmla="*/ 2147483647 w 64"/>
              <a:gd name="T51" fmla="*/ 0 h 41"/>
              <a:gd name="T52" fmla="*/ 2147483647 w 64"/>
              <a:gd name="T53" fmla="*/ 2147483647 h 41"/>
              <a:gd name="T54" fmla="*/ 2147483647 w 64"/>
              <a:gd name="T55" fmla="*/ 2147483647 h 41"/>
              <a:gd name="T56" fmla="*/ 2147483647 w 64"/>
              <a:gd name="T57" fmla="*/ 2147483647 h 41"/>
              <a:gd name="T58" fmla="*/ 2147483647 w 64"/>
              <a:gd name="T59" fmla="*/ 2147483647 h 41"/>
              <a:gd name="T60" fmla="*/ 2147483647 w 64"/>
              <a:gd name="T61" fmla="*/ 2147483647 h 41"/>
              <a:gd name="T62" fmla="*/ 2147483647 w 64"/>
              <a:gd name="T63" fmla="*/ 2147483647 h 41"/>
              <a:gd name="T64" fmla="*/ 2147483647 w 64"/>
              <a:gd name="T65" fmla="*/ 2147483647 h 41"/>
              <a:gd name="T66" fmla="*/ 2147483647 w 64"/>
              <a:gd name="T67" fmla="*/ 2147483647 h 41"/>
              <a:gd name="T68" fmla="*/ 2147483647 w 64"/>
              <a:gd name="T69" fmla="*/ 2147483647 h 41"/>
              <a:gd name="T70" fmla="*/ 2147483647 w 64"/>
              <a:gd name="T71" fmla="*/ 2147483647 h 41"/>
              <a:gd name="T72" fmla="*/ 2147483647 w 64"/>
              <a:gd name="T73" fmla="*/ 2147483647 h 41"/>
              <a:gd name="T74" fmla="*/ 2147483647 w 64"/>
              <a:gd name="T75" fmla="*/ 2147483647 h 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4" h="41">
                <a:moveTo>
                  <a:pt x="64" y="19"/>
                </a:moveTo>
                <a:lnTo>
                  <a:pt x="64" y="26"/>
                </a:lnTo>
                <a:lnTo>
                  <a:pt x="58" y="26"/>
                </a:lnTo>
                <a:lnTo>
                  <a:pt x="59" y="33"/>
                </a:lnTo>
                <a:lnTo>
                  <a:pt x="56" y="30"/>
                </a:lnTo>
                <a:lnTo>
                  <a:pt x="51" y="31"/>
                </a:lnTo>
                <a:lnTo>
                  <a:pt x="47" y="27"/>
                </a:lnTo>
                <a:lnTo>
                  <a:pt x="44" y="41"/>
                </a:lnTo>
                <a:lnTo>
                  <a:pt x="35" y="33"/>
                </a:lnTo>
                <a:lnTo>
                  <a:pt x="35" y="28"/>
                </a:lnTo>
                <a:lnTo>
                  <a:pt x="27" y="39"/>
                </a:lnTo>
                <a:lnTo>
                  <a:pt x="15" y="39"/>
                </a:lnTo>
                <a:lnTo>
                  <a:pt x="12" y="34"/>
                </a:lnTo>
                <a:lnTo>
                  <a:pt x="11" y="28"/>
                </a:lnTo>
                <a:lnTo>
                  <a:pt x="5" y="29"/>
                </a:lnTo>
                <a:lnTo>
                  <a:pt x="3" y="34"/>
                </a:lnTo>
                <a:lnTo>
                  <a:pt x="0" y="33"/>
                </a:lnTo>
                <a:lnTo>
                  <a:pt x="2" y="32"/>
                </a:lnTo>
                <a:lnTo>
                  <a:pt x="3" y="25"/>
                </a:lnTo>
                <a:lnTo>
                  <a:pt x="14" y="11"/>
                </a:lnTo>
                <a:lnTo>
                  <a:pt x="15" y="7"/>
                </a:lnTo>
                <a:lnTo>
                  <a:pt x="20" y="8"/>
                </a:lnTo>
                <a:lnTo>
                  <a:pt x="23" y="5"/>
                </a:lnTo>
                <a:lnTo>
                  <a:pt x="37" y="4"/>
                </a:lnTo>
                <a:lnTo>
                  <a:pt x="35" y="2"/>
                </a:lnTo>
                <a:lnTo>
                  <a:pt x="37" y="0"/>
                </a:lnTo>
                <a:lnTo>
                  <a:pt x="51" y="6"/>
                </a:lnTo>
                <a:lnTo>
                  <a:pt x="53" y="9"/>
                </a:lnTo>
                <a:lnTo>
                  <a:pt x="50" y="11"/>
                </a:lnTo>
                <a:lnTo>
                  <a:pt x="50" y="16"/>
                </a:lnTo>
                <a:lnTo>
                  <a:pt x="52" y="15"/>
                </a:lnTo>
                <a:lnTo>
                  <a:pt x="59" y="20"/>
                </a:lnTo>
                <a:lnTo>
                  <a:pt x="63" y="17"/>
                </a:lnTo>
                <a:lnTo>
                  <a:pt x="64" y="19"/>
                </a:lnTo>
                <a:close/>
                <a:moveTo>
                  <a:pt x="39" y="2"/>
                </a:moveTo>
                <a:lnTo>
                  <a:pt x="38" y="2"/>
                </a:lnTo>
                <a:lnTo>
                  <a:pt x="39" y="3"/>
                </a:lnTo>
                <a:lnTo>
                  <a:pt x="39" y="2"/>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83" name="Freeform 112"/>
          <p:cNvSpPr>
            <a:spLocks/>
          </p:cNvSpPr>
          <p:nvPr/>
        </p:nvSpPr>
        <p:spPr bwMode="auto">
          <a:xfrm>
            <a:off x="4884738" y="3541713"/>
            <a:ext cx="76200" cy="49212"/>
          </a:xfrm>
          <a:custGeom>
            <a:avLst/>
            <a:gdLst>
              <a:gd name="T0" fmla="*/ 2147483647 w 46"/>
              <a:gd name="T1" fmla="*/ 2147483647 h 30"/>
              <a:gd name="T2" fmla="*/ 2147483647 w 46"/>
              <a:gd name="T3" fmla="*/ 2147483647 h 30"/>
              <a:gd name="T4" fmla="*/ 2147483647 w 46"/>
              <a:gd name="T5" fmla="*/ 2147483647 h 30"/>
              <a:gd name="T6" fmla="*/ 2147483647 w 46"/>
              <a:gd name="T7" fmla="*/ 2147483647 h 30"/>
              <a:gd name="T8" fmla="*/ 2147483647 w 46"/>
              <a:gd name="T9" fmla="*/ 2147483647 h 30"/>
              <a:gd name="T10" fmla="*/ 0 w 46"/>
              <a:gd name="T11" fmla="*/ 2147483647 h 30"/>
              <a:gd name="T12" fmla="*/ 2147483647 w 46"/>
              <a:gd name="T13" fmla="*/ 2147483647 h 30"/>
              <a:gd name="T14" fmla="*/ 2147483647 w 46"/>
              <a:gd name="T15" fmla="*/ 2147483647 h 30"/>
              <a:gd name="T16" fmla="*/ 2147483647 w 46"/>
              <a:gd name="T17" fmla="*/ 2147483647 h 30"/>
              <a:gd name="T18" fmla="*/ 2147483647 w 46"/>
              <a:gd name="T19" fmla="*/ 0 h 30"/>
              <a:gd name="T20" fmla="*/ 2147483647 w 46"/>
              <a:gd name="T21" fmla="*/ 2147483647 h 30"/>
              <a:gd name="T22" fmla="*/ 2147483647 w 46"/>
              <a:gd name="T23" fmla="*/ 2147483647 h 30"/>
              <a:gd name="T24" fmla="*/ 2147483647 w 46"/>
              <a:gd name="T25" fmla="*/ 2147483647 h 30"/>
              <a:gd name="T26" fmla="*/ 2147483647 w 46"/>
              <a:gd name="T27" fmla="*/ 2147483647 h 30"/>
              <a:gd name="T28" fmla="*/ 2147483647 w 46"/>
              <a:gd name="T29" fmla="*/ 2147483647 h 30"/>
              <a:gd name="T30" fmla="*/ 2147483647 w 46"/>
              <a:gd name="T31" fmla="*/ 2147483647 h 30"/>
              <a:gd name="T32" fmla="*/ 2147483647 w 46"/>
              <a:gd name="T33" fmla="*/ 2147483647 h 30"/>
              <a:gd name="T34" fmla="*/ 2147483647 w 46"/>
              <a:gd name="T35" fmla="*/ 2147483647 h 30"/>
              <a:gd name="T36" fmla="*/ 2147483647 w 46"/>
              <a:gd name="T37" fmla="*/ 2147483647 h 30"/>
              <a:gd name="T38" fmla="*/ 2147483647 w 46"/>
              <a:gd name="T39" fmla="*/ 2147483647 h 30"/>
              <a:gd name="T40" fmla="*/ 2147483647 w 46"/>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 h="30">
                <a:moveTo>
                  <a:pt x="3" y="29"/>
                </a:moveTo>
                <a:lnTo>
                  <a:pt x="5" y="27"/>
                </a:lnTo>
                <a:lnTo>
                  <a:pt x="8" y="26"/>
                </a:lnTo>
                <a:lnTo>
                  <a:pt x="1" y="18"/>
                </a:lnTo>
                <a:lnTo>
                  <a:pt x="4" y="15"/>
                </a:lnTo>
                <a:lnTo>
                  <a:pt x="0" y="12"/>
                </a:lnTo>
                <a:lnTo>
                  <a:pt x="5" y="8"/>
                </a:lnTo>
                <a:lnTo>
                  <a:pt x="16" y="10"/>
                </a:lnTo>
                <a:lnTo>
                  <a:pt x="21" y="6"/>
                </a:lnTo>
                <a:lnTo>
                  <a:pt x="39" y="0"/>
                </a:lnTo>
                <a:lnTo>
                  <a:pt x="42" y="1"/>
                </a:lnTo>
                <a:lnTo>
                  <a:pt x="46" y="8"/>
                </a:lnTo>
                <a:lnTo>
                  <a:pt x="41" y="7"/>
                </a:lnTo>
                <a:lnTo>
                  <a:pt x="32" y="14"/>
                </a:lnTo>
                <a:lnTo>
                  <a:pt x="33" y="22"/>
                </a:lnTo>
                <a:lnTo>
                  <a:pt x="27" y="23"/>
                </a:lnTo>
                <a:lnTo>
                  <a:pt x="26" y="30"/>
                </a:lnTo>
                <a:lnTo>
                  <a:pt x="20" y="29"/>
                </a:lnTo>
                <a:lnTo>
                  <a:pt x="17" y="25"/>
                </a:lnTo>
                <a:lnTo>
                  <a:pt x="15" y="29"/>
                </a:lnTo>
                <a:lnTo>
                  <a:pt x="3" y="29"/>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84" name="Freeform 113"/>
          <p:cNvSpPr>
            <a:spLocks/>
          </p:cNvSpPr>
          <p:nvPr/>
        </p:nvSpPr>
        <p:spPr bwMode="auto">
          <a:xfrm>
            <a:off x="4940300" y="3595688"/>
            <a:ext cx="88900" cy="87312"/>
          </a:xfrm>
          <a:custGeom>
            <a:avLst/>
            <a:gdLst>
              <a:gd name="T0" fmla="*/ 2147483647 w 54"/>
              <a:gd name="T1" fmla="*/ 2147483647 h 53"/>
              <a:gd name="T2" fmla="*/ 2147483647 w 54"/>
              <a:gd name="T3" fmla="*/ 2147483647 h 53"/>
              <a:gd name="T4" fmla="*/ 2147483647 w 54"/>
              <a:gd name="T5" fmla="*/ 2147483647 h 53"/>
              <a:gd name="T6" fmla="*/ 2147483647 w 54"/>
              <a:gd name="T7" fmla="*/ 2147483647 h 53"/>
              <a:gd name="T8" fmla="*/ 2147483647 w 54"/>
              <a:gd name="T9" fmla="*/ 2147483647 h 53"/>
              <a:gd name="T10" fmla="*/ 2147483647 w 54"/>
              <a:gd name="T11" fmla="*/ 2147483647 h 53"/>
              <a:gd name="T12" fmla="*/ 0 w 54"/>
              <a:gd name="T13" fmla="*/ 2147483647 h 53"/>
              <a:gd name="T14" fmla="*/ 0 w 54"/>
              <a:gd name="T15" fmla="*/ 2147483647 h 53"/>
              <a:gd name="T16" fmla="*/ 2147483647 w 54"/>
              <a:gd name="T17" fmla="*/ 2147483647 h 53"/>
              <a:gd name="T18" fmla="*/ 2147483647 w 54"/>
              <a:gd name="T19" fmla="*/ 2147483647 h 53"/>
              <a:gd name="T20" fmla="*/ 2147483647 w 54"/>
              <a:gd name="T21" fmla="*/ 2147483647 h 53"/>
              <a:gd name="T22" fmla="*/ 2147483647 w 54"/>
              <a:gd name="T23" fmla="*/ 0 h 53"/>
              <a:gd name="T24" fmla="*/ 2147483647 w 54"/>
              <a:gd name="T25" fmla="*/ 2147483647 h 53"/>
              <a:gd name="T26" fmla="*/ 2147483647 w 54"/>
              <a:gd name="T27" fmla="*/ 2147483647 h 53"/>
              <a:gd name="T28" fmla="*/ 2147483647 w 54"/>
              <a:gd name="T29" fmla="*/ 2147483647 h 53"/>
              <a:gd name="T30" fmla="*/ 2147483647 w 54"/>
              <a:gd name="T31" fmla="*/ 2147483647 h 53"/>
              <a:gd name="T32" fmla="*/ 2147483647 w 54"/>
              <a:gd name="T33" fmla="*/ 2147483647 h 53"/>
              <a:gd name="T34" fmla="*/ 2147483647 w 54"/>
              <a:gd name="T35" fmla="*/ 2147483647 h 53"/>
              <a:gd name="T36" fmla="*/ 2147483647 w 54"/>
              <a:gd name="T37" fmla="*/ 2147483647 h 53"/>
              <a:gd name="T38" fmla="*/ 2147483647 w 54"/>
              <a:gd name="T39" fmla="*/ 2147483647 h 53"/>
              <a:gd name="T40" fmla="*/ 2147483647 w 54"/>
              <a:gd name="T41" fmla="*/ 2147483647 h 53"/>
              <a:gd name="T42" fmla="*/ 2147483647 w 54"/>
              <a:gd name="T43" fmla="*/ 2147483647 h 53"/>
              <a:gd name="T44" fmla="*/ 2147483647 w 54"/>
              <a:gd name="T45" fmla="*/ 2147483647 h 53"/>
              <a:gd name="T46" fmla="*/ 2147483647 w 54"/>
              <a:gd name="T47" fmla="*/ 2147483647 h 53"/>
              <a:gd name="T48" fmla="*/ 2147483647 w 54"/>
              <a:gd name="T49" fmla="*/ 2147483647 h 53"/>
              <a:gd name="T50" fmla="*/ 2147483647 w 54"/>
              <a:gd name="T51" fmla="*/ 2147483647 h 53"/>
              <a:gd name="T52" fmla="*/ 2147483647 w 54"/>
              <a:gd name="T53" fmla="*/ 2147483647 h 53"/>
              <a:gd name="T54" fmla="*/ 2147483647 w 54"/>
              <a:gd name="T55" fmla="*/ 2147483647 h 53"/>
              <a:gd name="T56" fmla="*/ 2147483647 w 54"/>
              <a:gd name="T57" fmla="*/ 2147483647 h 5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4" h="53">
                <a:moveTo>
                  <a:pt x="27" y="47"/>
                </a:moveTo>
                <a:lnTo>
                  <a:pt x="26" y="46"/>
                </a:lnTo>
                <a:lnTo>
                  <a:pt x="27" y="44"/>
                </a:lnTo>
                <a:lnTo>
                  <a:pt x="21" y="36"/>
                </a:lnTo>
                <a:lnTo>
                  <a:pt x="5" y="21"/>
                </a:lnTo>
                <a:lnTo>
                  <a:pt x="5" y="16"/>
                </a:lnTo>
                <a:lnTo>
                  <a:pt x="0" y="9"/>
                </a:lnTo>
                <a:lnTo>
                  <a:pt x="0" y="2"/>
                </a:lnTo>
                <a:lnTo>
                  <a:pt x="4" y="1"/>
                </a:lnTo>
                <a:lnTo>
                  <a:pt x="7" y="5"/>
                </a:lnTo>
                <a:lnTo>
                  <a:pt x="11" y="1"/>
                </a:lnTo>
                <a:lnTo>
                  <a:pt x="16" y="0"/>
                </a:lnTo>
                <a:lnTo>
                  <a:pt x="30" y="5"/>
                </a:lnTo>
                <a:lnTo>
                  <a:pt x="41" y="4"/>
                </a:lnTo>
                <a:lnTo>
                  <a:pt x="46" y="8"/>
                </a:lnTo>
                <a:lnTo>
                  <a:pt x="51" y="8"/>
                </a:lnTo>
                <a:lnTo>
                  <a:pt x="47" y="18"/>
                </a:lnTo>
                <a:lnTo>
                  <a:pt x="54" y="24"/>
                </a:lnTo>
                <a:lnTo>
                  <a:pt x="49" y="25"/>
                </a:lnTo>
                <a:lnTo>
                  <a:pt x="53" y="31"/>
                </a:lnTo>
                <a:lnTo>
                  <a:pt x="49" y="35"/>
                </a:lnTo>
                <a:lnTo>
                  <a:pt x="45" y="35"/>
                </a:lnTo>
                <a:lnTo>
                  <a:pt x="47" y="40"/>
                </a:lnTo>
                <a:lnTo>
                  <a:pt x="45" y="38"/>
                </a:lnTo>
                <a:lnTo>
                  <a:pt x="42" y="40"/>
                </a:lnTo>
                <a:lnTo>
                  <a:pt x="38" y="46"/>
                </a:lnTo>
                <a:lnTo>
                  <a:pt x="40" y="51"/>
                </a:lnTo>
                <a:lnTo>
                  <a:pt x="38" y="53"/>
                </a:lnTo>
                <a:lnTo>
                  <a:pt x="27" y="47"/>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5" name="Freeform 114"/>
          <p:cNvSpPr>
            <a:spLocks/>
          </p:cNvSpPr>
          <p:nvPr/>
        </p:nvSpPr>
        <p:spPr bwMode="auto">
          <a:xfrm>
            <a:off x="5094288" y="3630613"/>
            <a:ext cx="146050" cy="93662"/>
          </a:xfrm>
          <a:custGeom>
            <a:avLst/>
            <a:gdLst>
              <a:gd name="T0" fmla="*/ 2147483647 w 89"/>
              <a:gd name="T1" fmla="*/ 2147483647 h 57"/>
              <a:gd name="T2" fmla="*/ 2147483647 w 89"/>
              <a:gd name="T3" fmla="*/ 2147483647 h 57"/>
              <a:gd name="T4" fmla="*/ 0 w 89"/>
              <a:gd name="T5" fmla="*/ 2147483647 h 57"/>
              <a:gd name="T6" fmla="*/ 2147483647 w 89"/>
              <a:gd name="T7" fmla="*/ 2147483647 h 57"/>
              <a:gd name="T8" fmla="*/ 2147483647 w 89"/>
              <a:gd name="T9" fmla="*/ 2147483647 h 57"/>
              <a:gd name="T10" fmla="*/ 2147483647 w 89"/>
              <a:gd name="T11" fmla="*/ 2147483647 h 57"/>
              <a:gd name="T12" fmla="*/ 2147483647 w 89"/>
              <a:gd name="T13" fmla="*/ 2147483647 h 57"/>
              <a:gd name="T14" fmla="*/ 2147483647 w 89"/>
              <a:gd name="T15" fmla="*/ 2147483647 h 57"/>
              <a:gd name="T16" fmla="*/ 0 w 89"/>
              <a:gd name="T17" fmla="*/ 2147483647 h 57"/>
              <a:gd name="T18" fmla="*/ 2147483647 w 89"/>
              <a:gd name="T19" fmla="*/ 0 h 57"/>
              <a:gd name="T20" fmla="*/ 2147483647 w 89"/>
              <a:gd name="T21" fmla="*/ 2147483647 h 57"/>
              <a:gd name="T22" fmla="*/ 2147483647 w 89"/>
              <a:gd name="T23" fmla="*/ 2147483647 h 57"/>
              <a:gd name="T24" fmla="*/ 2147483647 w 89"/>
              <a:gd name="T25" fmla="*/ 2147483647 h 57"/>
              <a:gd name="T26" fmla="*/ 2147483647 w 89"/>
              <a:gd name="T27" fmla="*/ 2147483647 h 57"/>
              <a:gd name="T28" fmla="*/ 2147483647 w 89"/>
              <a:gd name="T29" fmla="*/ 2147483647 h 57"/>
              <a:gd name="T30" fmla="*/ 2147483647 w 89"/>
              <a:gd name="T31" fmla="*/ 2147483647 h 57"/>
              <a:gd name="T32" fmla="*/ 2147483647 w 89"/>
              <a:gd name="T33" fmla="*/ 2147483647 h 57"/>
              <a:gd name="T34" fmla="*/ 2147483647 w 89"/>
              <a:gd name="T35" fmla="*/ 2147483647 h 57"/>
              <a:gd name="T36" fmla="*/ 2147483647 w 89"/>
              <a:gd name="T37" fmla="*/ 2147483647 h 57"/>
              <a:gd name="T38" fmla="*/ 2147483647 w 89"/>
              <a:gd name="T39" fmla="*/ 2147483647 h 57"/>
              <a:gd name="T40" fmla="*/ 2147483647 w 89"/>
              <a:gd name="T41" fmla="*/ 2147483647 h 57"/>
              <a:gd name="T42" fmla="*/ 2147483647 w 89"/>
              <a:gd name="T43" fmla="*/ 2147483647 h 57"/>
              <a:gd name="T44" fmla="*/ 2147483647 w 89"/>
              <a:gd name="T45" fmla="*/ 2147483647 h 57"/>
              <a:gd name="T46" fmla="*/ 2147483647 w 89"/>
              <a:gd name="T47" fmla="*/ 2147483647 h 57"/>
              <a:gd name="T48" fmla="*/ 2147483647 w 89"/>
              <a:gd name="T49" fmla="*/ 2147483647 h 57"/>
              <a:gd name="T50" fmla="*/ 2147483647 w 89"/>
              <a:gd name="T51" fmla="*/ 2147483647 h 57"/>
              <a:gd name="T52" fmla="*/ 2147483647 w 89"/>
              <a:gd name="T53" fmla="*/ 2147483647 h 57"/>
              <a:gd name="T54" fmla="*/ 2147483647 w 89"/>
              <a:gd name="T55" fmla="*/ 2147483647 h 57"/>
              <a:gd name="T56" fmla="*/ 2147483647 w 89"/>
              <a:gd name="T57" fmla="*/ 2147483647 h 57"/>
              <a:gd name="T58" fmla="*/ 2147483647 w 89"/>
              <a:gd name="T59" fmla="*/ 2147483647 h 57"/>
              <a:gd name="T60" fmla="*/ 2147483647 w 89"/>
              <a:gd name="T61" fmla="*/ 2147483647 h 57"/>
              <a:gd name="T62" fmla="*/ 2147483647 w 89"/>
              <a:gd name="T63" fmla="*/ 2147483647 h 57"/>
              <a:gd name="T64" fmla="*/ 2147483647 w 89"/>
              <a:gd name="T65" fmla="*/ 214748364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9" h="57">
                <a:moveTo>
                  <a:pt x="9" y="55"/>
                </a:moveTo>
                <a:lnTo>
                  <a:pt x="10" y="47"/>
                </a:lnTo>
                <a:lnTo>
                  <a:pt x="0" y="37"/>
                </a:lnTo>
                <a:lnTo>
                  <a:pt x="3" y="34"/>
                </a:lnTo>
                <a:lnTo>
                  <a:pt x="2" y="27"/>
                </a:lnTo>
                <a:lnTo>
                  <a:pt x="6" y="26"/>
                </a:lnTo>
                <a:lnTo>
                  <a:pt x="10" y="20"/>
                </a:lnTo>
                <a:lnTo>
                  <a:pt x="3" y="14"/>
                </a:lnTo>
                <a:lnTo>
                  <a:pt x="0" y="8"/>
                </a:lnTo>
                <a:lnTo>
                  <a:pt x="5" y="0"/>
                </a:lnTo>
                <a:lnTo>
                  <a:pt x="10" y="3"/>
                </a:lnTo>
                <a:lnTo>
                  <a:pt x="8" y="7"/>
                </a:lnTo>
                <a:lnTo>
                  <a:pt x="26" y="10"/>
                </a:lnTo>
                <a:lnTo>
                  <a:pt x="45" y="11"/>
                </a:lnTo>
                <a:lnTo>
                  <a:pt x="54" y="5"/>
                </a:lnTo>
                <a:lnTo>
                  <a:pt x="67" y="2"/>
                </a:lnTo>
                <a:lnTo>
                  <a:pt x="89" y="9"/>
                </a:lnTo>
                <a:lnTo>
                  <a:pt x="88" y="15"/>
                </a:lnTo>
                <a:lnTo>
                  <a:pt x="82" y="16"/>
                </a:lnTo>
                <a:lnTo>
                  <a:pt x="79" y="21"/>
                </a:lnTo>
                <a:lnTo>
                  <a:pt x="79" y="29"/>
                </a:lnTo>
                <a:lnTo>
                  <a:pt x="72" y="34"/>
                </a:lnTo>
                <a:lnTo>
                  <a:pt x="75" y="35"/>
                </a:lnTo>
                <a:lnTo>
                  <a:pt x="81" y="43"/>
                </a:lnTo>
                <a:lnTo>
                  <a:pt x="74" y="45"/>
                </a:lnTo>
                <a:lnTo>
                  <a:pt x="67" y="41"/>
                </a:lnTo>
                <a:lnTo>
                  <a:pt x="60" y="44"/>
                </a:lnTo>
                <a:lnTo>
                  <a:pt x="57" y="48"/>
                </a:lnTo>
                <a:lnTo>
                  <a:pt x="53" y="48"/>
                </a:lnTo>
                <a:lnTo>
                  <a:pt x="54" y="55"/>
                </a:lnTo>
                <a:lnTo>
                  <a:pt x="42" y="57"/>
                </a:lnTo>
                <a:lnTo>
                  <a:pt x="27" y="51"/>
                </a:lnTo>
                <a:lnTo>
                  <a:pt x="9" y="55"/>
                </a:lnTo>
                <a:close/>
              </a:path>
            </a:pathLst>
          </a:custGeom>
          <a:solidFill>
            <a:srgbClr val="2B5885"/>
          </a:solidFill>
          <a:ln w="4826">
            <a:solidFill>
              <a:schemeClr val="bg2"/>
            </a:solidFill>
            <a:prstDash val="solid"/>
            <a:round/>
            <a:headEnd/>
            <a:tailEnd/>
          </a:ln>
        </p:spPr>
        <p:txBody>
          <a:bodyPr/>
          <a:lstStyle/>
          <a:p>
            <a:endParaRPr lang="en-US"/>
          </a:p>
        </p:txBody>
      </p:sp>
      <p:sp>
        <p:nvSpPr>
          <p:cNvPr id="3186" name="Freeform 115"/>
          <p:cNvSpPr>
            <a:spLocks/>
          </p:cNvSpPr>
          <p:nvPr/>
        </p:nvSpPr>
        <p:spPr bwMode="auto">
          <a:xfrm>
            <a:off x="5505450" y="3651250"/>
            <a:ext cx="155575" cy="79375"/>
          </a:xfrm>
          <a:custGeom>
            <a:avLst/>
            <a:gdLst>
              <a:gd name="T0" fmla="*/ 2147483647 w 95"/>
              <a:gd name="T1" fmla="*/ 2147483647 h 48"/>
              <a:gd name="T2" fmla="*/ 2147483647 w 95"/>
              <a:gd name="T3" fmla="*/ 2147483647 h 48"/>
              <a:gd name="T4" fmla="*/ 2147483647 w 95"/>
              <a:gd name="T5" fmla="*/ 2147483647 h 48"/>
              <a:gd name="T6" fmla="*/ 2147483647 w 95"/>
              <a:gd name="T7" fmla="*/ 2147483647 h 48"/>
              <a:gd name="T8" fmla="*/ 2147483647 w 95"/>
              <a:gd name="T9" fmla="*/ 2147483647 h 48"/>
              <a:gd name="T10" fmla="*/ 2147483647 w 95"/>
              <a:gd name="T11" fmla="*/ 2147483647 h 48"/>
              <a:gd name="T12" fmla="*/ 2147483647 w 95"/>
              <a:gd name="T13" fmla="*/ 2147483647 h 48"/>
              <a:gd name="T14" fmla="*/ 0 w 95"/>
              <a:gd name="T15" fmla="*/ 2147483647 h 48"/>
              <a:gd name="T16" fmla="*/ 2147483647 w 95"/>
              <a:gd name="T17" fmla="*/ 0 h 48"/>
              <a:gd name="T18" fmla="*/ 2147483647 w 95"/>
              <a:gd name="T19" fmla="*/ 2147483647 h 48"/>
              <a:gd name="T20" fmla="*/ 2147483647 w 95"/>
              <a:gd name="T21" fmla="*/ 2147483647 h 48"/>
              <a:gd name="T22" fmla="*/ 2147483647 w 95"/>
              <a:gd name="T23" fmla="*/ 2147483647 h 48"/>
              <a:gd name="T24" fmla="*/ 2147483647 w 95"/>
              <a:gd name="T25" fmla="*/ 2147483647 h 48"/>
              <a:gd name="T26" fmla="*/ 2147483647 w 95"/>
              <a:gd name="T27" fmla="*/ 2147483647 h 48"/>
              <a:gd name="T28" fmla="*/ 2147483647 w 95"/>
              <a:gd name="T29" fmla="*/ 2147483647 h 48"/>
              <a:gd name="T30" fmla="*/ 2147483647 w 95"/>
              <a:gd name="T31" fmla="*/ 2147483647 h 48"/>
              <a:gd name="T32" fmla="*/ 2147483647 w 95"/>
              <a:gd name="T33" fmla="*/ 2147483647 h 48"/>
              <a:gd name="T34" fmla="*/ 2147483647 w 95"/>
              <a:gd name="T35" fmla="*/ 2147483647 h 48"/>
              <a:gd name="T36" fmla="*/ 2147483647 w 95"/>
              <a:gd name="T37" fmla="*/ 2147483647 h 48"/>
              <a:gd name="T38" fmla="*/ 2147483647 w 95"/>
              <a:gd name="T39" fmla="*/ 2147483647 h 48"/>
              <a:gd name="T40" fmla="*/ 2147483647 w 95"/>
              <a:gd name="T41" fmla="*/ 2147483647 h 48"/>
              <a:gd name="T42" fmla="*/ 2147483647 w 95"/>
              <a:gd name="T43" fmla="*/ 2147483647 h 48"/>
              <a:gd name="T44" fmla="*/ 2147483647 w 95"/>
              <a:gd name="T45" fmla="*/ 2147483647 h 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5" h="48">
                <a:moveTo>
                  <a:pt x="71" y="43"/>
                </a:moveTo>
                <a:lnTo>
                  <a:pt x="49" y="47"/>
                </a:lnTo>
                <a:lnTo>
                  <a:pt x="40" y="38"/>
                </a:lnTo>
                <a:lnTo>
                  <a:pt x="35" y="40"/>
                </a:lnTo>
                <a:lnTo>
                  <a:pt x="22" y="39"/>
                </a:lnTo>
                <a:lnTo>
                  <a:pt x="25" y="32"/>
                </a:lnTo>
                <a:lnTo>
                  <a:pt x="21" y="16"/>
                </a:lnTo>
                <a:lnTo>
                  <a:pt x="0" y="4"/>
                </a:lnTo>
                <a:lnTo>
                  <a:pt x="4" y="0"/>
                </a:lnTo>
                <a:lnTo>
                  <a:pt x="23" y="6"/>
                </a:lnTo>
                <a:lnTo>
                  <a:pt x="41" y="7"/>
                </a:lnTo>
                <a:lnTo>
                  <a:pt x="55" y="16"/>
                </a:lnTo>
                <a:lnTo>
                  <a:pt x="53" y="17"/>
                </a:lnTo>
                <a:lnTo>
                  <a:pt x="56" y="19"/>
                </a:lnTo>
                <a:lnTo>
                  <a:pt x="70" y="15"/>
                </a:lnTo>
                <a:lnTo>
                  <a:pt x="81" y="20"/>
                </a:lnTo>
                <a:lnTo>
                  <a:pt x="80" y="26"/>
                </a:lnTo>
                <a:lnTo>
                  <a:pt x="91" y="32"/>
                </a:lnTo>
                <a:lnTo>
                  <a:pt x="88" y="36"/>
                </a:lnTo>
                <a:lnTo>
                  <a:pt x="95" y="43"/>
                </a:lnTo>
                <a:lnTo>
                  <a:pt x="93" y="48"/>
                </a:lnTo>
                <a:lnTo>
                  <a:pt x="76" y="40"/>
                </a:lnTo>
                <a:lnTo>
                  <a:pt x="71" y="4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7" name="Freeform 116"/>
          <p:cNvSpPr>
            <a:spLocks noEditPoints="1"/>
          </p:cNvSpPr>
          <p:nvPr/>
        </p:nvSpPr>
        <p:spPr bwMode="auto">
          <a:xfrm>
            <a:off x="5172075" y="3697288"/>
            <a:ext cx="444500" cy="188912"/>
          </a:xfrm>
          <a:custGeom>
            <a:avLst/>
            <a:gdLst>
              <a:gd name="T0" fmla="*/ 2147483647 w 270"/>
              <a:gd name="T1" fmla="*/ 2147483647 h 114"/>
              <a:gd name="T2" fmla="*/ 2147483647 w 270"/>
              <a:gd name="T3" fmla="*/ 2147483647 h 114"/>
              <a:gd name="T4" fmla="*/ 2147483647 w 270"/>
              <a:gd name="T5" fmla="*/ 2147483647 h 114"/>
              <a:gd name="T6" fmla="*/ 2147483647 w 270"/>
              <a:gd name="T7" fmla="*/ 2147483647 h 114"/>
              <a:gd name="T8" fmla="*/ 2147483647 w 270"/>
              <a:gd name="T9" fmla="*/ 2147483647 h 114"/>
              <a:gd name="T10" fmla="*/ 2147483647 w 270"/>
              <a:gd name="T11" fmla="*/ 2147483647 h 114"/>
              <a:gd name="T12" fmla="*/ 2147483647 w 270"/>
              <a:gd name="T13" fmla="*/ 2147483647 h 114"/>
              <a:gd name="T14" fmla="*/ 2147483647 w 270"/>
              <a:gd name="T15" fmla="*/ 2147483647 h 114"/>
              <a:gd name="T16" fmla="*/ 2147483647 w 270"/>
              <a:gd name="T17" fmla="*/ 2147483647 h 114"/>
              <a:gd name="T18" fmla="*/ 2147483647 w 270"/>
              <a:gd name="T19" fmla="*/ 2147483647 h 114"/>
              <a:gd name="T20" fmla="*/ 2147483647 w 270"/>
              <a:gd name="T21" fmla="*/ 2147483647 h 114"/>
              <a:gd name="T22" fmla="*/ 2147483647 w 270"/>
              <a:gd name="T23" fmla="*/ 2147483647 h 114"/>
              <a:gd name="T24" fmla="*/ 2147483647 w 270"/>
              <a:gd name="T25" fmla="*/ 2147483647 h 114"/>
              <a:gd name="T26" fmla="*/ 2147483647 w 270"/>
              <a:gd name="T27" fmla="*/ 2147483647 h 114"/>
              <a:gd name="T28" fmla="*/ 2147483647 w 270"/>
              <a:gd name="T29" fmla="*/ 2147483647 h 114"/>
              <a:gd name="T30" fmla="*/ 2147483647 w 270"/>
              <a:gd name="T31" fmla="*/ 2147483647 h 114"/>
              <a:gd name="T32" fmla="*/ 2147483647 w 270"/>
              <a:gd name="T33" fmla="*/ 2147483647 h 114"/>
              <a:gd name="T34" fmla="*/ 2147483647 w 270"/>
              <a:gd name="T35" fmla="*/ 2147483647 h 114"/>
              <a:gd name="T36" fmla="*/ 2147483647 w 270"/>
              <a:gd name="T37" fmla="*/ 2147483647 h 114"/>
              <a:gd name="T38" fmla="*/ 2147483647 w 270"/>
              <a:gd name="T39" fmla="*/ 2147483647 h 114"/>
              <a:gd name="T40" fmla="*/ 2147483647 w 270"/>
              <a:gd name="T41" fmla="*/ 2147483647 h 114"/>
              <a:gd name="T42" fmla="*/ 2147483647 w 270"/>
              <a:gd name="T43" fmla="*/ 2147483647 h 114"/>
              <a:gd name="T44" fmla="*/ 2147483647 w 270"/>
              <a:gd name="T45" fmla="*/ 2147483647 h 114"/>
              <a:gd name="T46" fmla="*/ 2147483647 w 270"/>
              <a:gd name="T47" fmla="*/ 2147483647 h 114"/>
              <a:gd name="T48" fmla="*/ 2147483647 w 270"/>
              <a:gd name="T49" fmla="*/ 2147483647 h 114"/>
              <a:gd name="T50" fmla="*/ 2147483647 w 270"/>
              <a:gd name="T51" fmla="*/ 2147483647 h 114"/>
              <a:gd name="T52" fmla="*/ 2147483647 w 270"/>
              <a:gd name="T53" fmla="*/ 2147483647 h 114"/>
              <a:gd name="T54" fmla="*/ 2147483647 w 270"/>
              <a:gd name="T55" fmla="*/ 2147483647 h 114"/>
              <a:gd name="T56" fmla="*/ 2147483647 w 270"/>
              <a:gd name="T57" fmla="*/ 2147483647 h 114"/>
              <a:gd name="T58" fmla="*/ 2147483647 w 270"/>
              <a:gd name="T59" fmla="*/ 2147483647 h 114"/>
              <a:gd name="T60" fmla="*/ 2147483647 w 270"/>
              <a:gd name="T61" fmla="*/ 2147483647 h 114"/>
              <a:gd name="T62" fmla="*/ 2147483647 w 270"/>
              <a:gd name="T63" fmla="*/ 2147483647 h 114"/>
              <a:gd name="T64" fmla="*/ 2147483647 w 270"/>
              <a:gd name="T65" fmla="*/ 2147483647 h 114"/>
              <a:gd name="T66" fmla="*/ 2147483647 w 270"/>
              <a:gd name="T67" fmla="*/ 2147483647 h 114"/>
              <a:gd name="T68" fmla="*/ 2147483647 w 270"/>
              <a:gd name="T69" fmla="*/ 2147483647 h 114"/>
              <a:gd name="T70" fmla="*/ 2147483647 w 270"/>
              <a:gd name="T71" fmla="*/ 2147483647 h 114"/>
              <a:gd name="T72" fmla="*/ 2147483647 w 270"/>
              <a:gd name="T73" fmla="*/ 2147483647 h 114"/>
              <a:gd name="T74" fmla="*/ 2147483647 w 270"/>
              <a:gd name="T75" fmla="*/ 2147483647 h 114"/>
              <a:gd name="T76" fmla="*/ 2147483647 w 270"/>
              <a:gd name="T77" fmla="*/ 2147483647 h 114"/>
              <a:gd name="T78" fmla="*/ 2147483647 w 270"/>
              <a:gd name="T79" fmla="*/ 2147483647 h 114"/>
              <a:gd name="T80" fmla="*/ 2147483647 w 270"/>
              <a:gd name="T81" fmla="*/ 2147483647 h 114"/>
              <a:gd name="T82" fmla="*/ 2147483647 w 270"/>
              <a:gd name="T83" fmla="*/ 0 h 114"/>
              <a:gd name="T84" fmla="*/ 0 w 270"/>
              <a:gd name="T85" fmla="*/ 2147483647 h 114"/>
              <a:gd name="T86" fmla="*/ 0 w 270"/>
              <a:gd name="T87" fmla="*/ 2147483647 h 1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0" h="114">
                <a:moveTo>
                  <a:pt x="144" y="112"/>
                </a:moveTo>
                <a:lnTo>
                  <a:pt x="143" y="105"/>
                </a:lnTo>
                <a:lnTo>
                  <a:pt x="148" y="99"/>
                </a:lnTo>
                <a:lnTo>
                  <a:pt x="145" y="95"/>
                </a:lnTo>
                <a:lnTo>
                  <a:pt x="139" y="101"/>
                </a:lnTo>
                <a:lnTo>
                  <a:pt x="126" y="97"/>
                </a:lnTo>
                <a:lnTo>
                  <a:pt x="113" y="108"/>
                </a:lnTo>
                <a:lnTo>
                  <a:pt x="97" y="109"/>
                </a:lnTo>
                <a:lnTo>
                  <a:pt x="90" y="102"/>
                </a:lnTo>
                <a:lnTo>
                  <a:pt x="75" y="96"/>
                </a:lnTo>
                <a:lnTo>
                  <a:pt x="69" y="96"/>
                </a:lnTo>
                <a:lnTo>
                  <a:pt x="66" y="108"/>
                </a:lnTo>
                <a:lnTo>
                  <a:pt x="64" y="106"/>
                </a:lnTo>
                <a:lnTo>
                  <a:pt x="56" y="109"/>
                </a:lnTo>
                <a:lnTo>
                  <a:pt x="49" y="105"/>
                </a:lnTo>
                <a:lnTo>
                  <a:pt x="47" y="99"/>
                </a:lnTo>
                <a:lnTo>
                  <a:pt x="39" y="95"/>
                </a:lnTo>
                <a:lnTo>
                  <a:pt x="32" y="101"/>
                </a:lnTo>
                <a:lnTo>
                  <a:pt x="34" y="97"/>
                </a:lnTo>
                <a:lnTo>
                  <a:pt x="23" y="99"/>
                </a:lnTo>
                <a:lnTo>
                  <a:pt x="37" y="93"/>
                </a:lnTo>
                <a:lnTo>
                  <a:pt x="22" y="94"/>
                </a:lnTo>
                <a:lnTo>
                  <a:pt x="23" y="91"/>
                </a:lnTo>
                <a:lnTo>
                  <a:pt x="26" y="89"/>
                </a:lnTo>
                <a:lnTo>
                  <a:pt x="24" y="86"/>
                </a:lnTo>
                <a:lnTo>
                  <a:pt x="21" y="87"/>
                </a:lnTo>
                <a:lnTo>
                  <a:pt x="22" y="76"/>
                </a:lnTo>
                <a:lnTo>
                  <a:pt x="8" y="71"/>
                </a:lnTo>
                <a:lnTo>
                  <a:pt x="11" y="68"/>
                </a:lnTo>
                <a:lnTo>
                  <a:pt x="10" y="68"/>
                </a:lnTo>
                <a:lnTo>
                  <a:pt x="10" y="64"/>
                </a:lnTo>
                <a:lnTo>
                  <a:pt x="14" y="70"/>
                </a:lnTo>
                <a:lnTo>
                  <a:pt x="20" y="67"/>
                </a:lnTo>
                <a:lnTo>
                  <a:pt x="14" y="64"/>
                </a:lnTo>
                <a:lnTo>
                  <a:pt x="19" y="60"/>
                </a:lnTo>
                <a:lnTo>
                  <a:pt x="15" y="59"/>
                </a:lnTo>
                <a:lnTo>
                  <a:pt x="16" y="56"/>
                </a:lnTo>
                <a:lnTo>
                  <a:pt x="13" y="53"/>
                </a:lnTo>
                <a:lnTo>
                  <a:pt x="18" y="48"/>
                </a:lnTo>
                <a:lnTo>
                  <a:pt x="5" y="49"/>
                </a:lnTo>
                <a:lnTo>
                  <a:pt x="6" y="40"/>
                </a:lnTo>
                <a:lnTo>
                  <a:pt x="14" y="32"/>
                </a:lnTo>
                <a:lnTo>
                  <a:pt x="20" y="31"/>
                </a:lnTo>
                <a:lnTo>
                  <a:pt x="25" y="34"/>
                </a:lnTo>
                <a:lnTo>
                  <a:pt x="30" y="33"/>
                </a:lnTo>
                <a:lnTo>
                  <a:pt x="29" y="30"/>
                </a:lnTo>
                <a:lnTo>
                  <a:pt x="33" y="30"/>
                </a:lnTo>
                <a:lnTo>
                  <a:pt x="31" y="33"/>
                </a:lnTo>
                <a:lnTo>
                  <a:pt x="47" y="33"/>
                </a:lnTo>
                <a:lnTo>
                  <a:pt x="48" y="30"/>
                </a:lnTo>
                <a:lnTo>
                  <a:pt x="43" y="30"/>
                </a:lnTo>
                <a:lnTo>
                  <a:pt x="46" y="27"/>
                </a:lnTo>
                <a:lnTo>
                  <a:pt x="60" y="26"/>
                </a:lnTo>
                <a:lnTo>
                  <a:pt x="48" y="22"/>
                </a:lnTo>
                <a:lnTo>
                  <a:pt x="47" y="20"/>
                </a:lnTo>
                <a:lnTo>
                  <a:pt x="49" y="17"/>
                </a:lnTo>
                <a:lnTo>
                  <a:pt x="78" y="19"/>
                </a:lnTo>
                <a:lnTo>
                  <a:pt x="93" y="7"/>
                </a:lnTo>
                <a:lnTo>
                  <a:pt x="108" y="2"/>
                </a:lnTo>
                <a:lnTo>
                  <a:pt x="127" y="3"/>
                </a:lnTo>
                <a:lnTo>
                  <a:pt x="131" y="0"/>
                </a:lnTo>
                <a:lnTo>
                  <a:pt x="139" y="8"/>
                </a:lnTo>
                <a:lnTo>
                  <a:pt x="145" y="7"/>
                </a:lnTo>
                <a:lnTo>
                  <a:pt x="152" y="16"/>
                </a:lnTo>
                <a:lnTo>
                  <a:pt x="157" y="14"/>
                </a:lnTo>
                <a:lnTo>
                  <a:pt x="162" y="18"/>
                </a:lnTo>
                <a:lnTo>
                  <a:pt x="179" y="22"/>
                </a:lnTo>
                <a:lnTo>
                  <a:pt x="194" y="19"/>
                </a:lnTo>
                <a:lnTo>
                  <a:pt x="204" y="22"/>
                </a:lnTo>
                <a:lnTo>
                  <a:pt x="224" y="11"/>
                </a:lnTo>
                <a:lnTo>
                  <a:pt x="237" y="12"/>
                </a:lnTo>
                <a:lnTo>
                  <a:pt x="242" y="10"/>
                </a:lnTo>
                <a:lnTo>
                  <a:pt x="251" y="19"/>
                </a:lnTo>
                <a:lnTo>
                  <a:pt x="255" y="26"/>
                </a:lnTo>
                <a:lnTo>
                  <a:pt x="253" y="31"/>
                </a:lnTo>
                <a:lnTo>
                  <a:pt x="254" y="37"/>
                </a:lnTo>
                <a:lnTo>
                  <a:pt x="264" y="39"/>
                </a:lnTo>
                <a:lnTo>
                  <a:pt x="270" y="45"/>
                </a:lnTo>
                <a:lnTo>
                  <a:pt x="270" y="46"/>
                </a:lnTo>
                <a:lnTo>
                  <a:pt x="268" y="44"/>
                </a:lnTo>
                <a:lnTo>
                  <a:pt x="265" y="50"/>
                </a:lnTo>
                <a:lnTo>
                  <a:pt x="260" y="51"/>
                </a:lnTo>
                <a:lnTo>
                  <a:pt x="263" y="60"/>
                </a:lnTo>
                <a:lnTo>
                  <a:pt x="263" y="68"/>
                </a:lnTo>
                <a:lnTo>
                  <a:pt x="266" y="70"/>
                </a:lnTo>
                <a:lnTo>
                  <a:pt x="262" y="78"/>
                </a:lnTo>
                <a:lnTo>
                  <a:pt x="268" y="80"/>
                </a:lnTo>
                <a:lnTo>
                  <a:pt x="267" y="86"/>
                </a:lnTo>
                <a:lnTo>
                  <a:pt x="270" y="88"/>
                </a:lnTo>
                <a:lnTo>
                  <a:pt x="270" y="91"/>
                </a:lnTo>
                <a:lnTo>
                  <a:pt x="264" y="94"/>
                </a:lnTo>
                <a:lnTo>
                  <a:pt x="261" y="88"/>
                </a:lnTo>
                <a:lnTo>
                  <a:pt x="253" y="89"/>
                </a:lnTo>
                <a:lnTo>
                  <a:pt x="242" y="87"/>
                </a:lnTo>
                <a:lnTo>
                  <a:pt x="235" y="91"/>
                </a:lnTo>
                <a:lnTo>
                  <a:pt x="233" y="89"/>
                </a:lnTo>
                <a:lnTo>
                  <a:pt x="224" y="92"/>
                </a:lnTo>
                <a:lnTo>
                  <a:pt x="213" y="91"/>
                </a:lnTo>
                <a:lnTo>
                  <a:pt x="191" y="99"/>
                </a:lnTo>
                <a:lnTo>
                  <a:pt x="177" y="95"/>
                </a:lnTo>
                <a:lnTo>
                  <a:pt x="165" y="99"/>
                </a:lnTo>
                <a:lnTo>
                  <a:pt x="155" y="97"/>
                </a:lnTo>
                <a:lnTo>
                  <a:pt x="154" y="102"/>
                </a:lnTo>
                <a:lnTo>
                  <a:pt x="155" y="107"/>
                </a:lnTo>
                <a:lnTo>
                  <a:pt x="151" y="107"/>
                </a:lnTo>
                <a:lnTo>
                  <a:pt x="148" y="114"/>
                </a:lnTo>
                <a:lnTo>
                  <a:pt x="144" y="112"/>
                </a:lnTo>
                <a:close/>
                <a:moveTo>
                  <a:pt x="33" y="2"/>
                </a:moveTo>
                <a:lnTo>
                  <a:pt x="34" y="9"/>
                </a:lnTo>
                <a:lnTo>
                  <a:pt x="48" y="16"/>
                </a:lnTo>
                <a:lnTo>
                  <a:pt x="47" y="20"/>
                </a:lnTo>
                <a:lnTo>
                  <a:pt x="25" y="21"/>
                </a:lnTo>
                <a:lnTo>
                  <a:pt x="22" y="26"/>
                </a:lnTo>
                <a:lnTo>
                  <a:pt x="14" y="30"/>
                </a:lnTo>
                <a:lnTo>
                  <a:pt x="7" y="38"/>
                </a:lnTo>
                <a:lnTo>
                  <a:pt x="7" y="33"/>
                </a:lnTo>
                <a:lnTo>
                  <a:pt x="15" y="29"/>
                </a:lnTo>
                <a:lnTo>
                  <a:pt x="5" y="28"/>
                </a:lnTo>
                <a:lnTo>
                  <a:pt x="4" y="26"/>
                </a:lnTo>
                <a:lnTo>
                  <a:pt x="9" y="22"/>
                </a:lnTo>
                <a:lnTo>
                  <a:pt x="8" y="17"/>
                </a:lnTo>
                <a:lnTo>
                  <a:pt x="13" y="14"/>
                </a:lnTo>
                <a:lnTo>
                  <a:pt x="12" y="9"/>
                </a:lnTo>
                <a:lnTo>
                  <a:pt x="9" y="7"/>
                </a:lnTo>
                <a:lnTo>
                  <a:pt x="12" y="3"/>
                </a:lnTo>
                <a:lnTo>
                  <a:pt x="19" y="0"/>
                </a:lnTo>
                <a:lnTo>
                  <a:pt x="26" y="4"/>
                </a:lnTo>
                <a:lnTo>
                  <a:pt x="33" y="2"/>
                </a:lnTo>
                <a:close/>
                <a:moveTo>
                  <a:pt x="0" y="38"/>
                </a:moveTo>
                <a:lnTo>
                  <a:pt x="1" y="36"/>
                </a:lnTo>
                <a:lnTo>
                  <a:pt x="4" y="37"/>
                </a:lnTo>
                <a:lnTo>
                  <a:pt x="0" y="3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8" name="Freeform 117"/>
          <p:cNvSpPr>
            <a:spLocks/>
          </p:cNvSpPr>
          <p:nvPr/>
        </p:nvSpPr>
        <p:spPr bwMode="auto">
          <a:xfrm>
            <a:off x="5476875" y="3841750"/>
            <a:ext cx="227013" cy="228600"/>
          </a:xfrm>
          <a:custGeom>
            <a:avLst/>
            <a:gdLst>
              <a:gd name="T0" fmla="*/ 2147483647 w 138"/>
              <a:gd name="T1" fmla="*/ 2147483647 h 139"/>
              <a:gd name="T2" fmla="*/ 2147483647 w 138"/>
              <a:gd name="T3" fmla="*/ 2147483647 h 139"/>
              <a:gd name="T4" fmla="*/ 2147483647 w 138"/>
              <a:gd name="T5" fmla="*/ 2147483647 h 139"/>
              <a:gd name="T6" fmla="*/ 2147483647 w 138"/>
              <a:gd name="T7" fmla="*/ 2147483647 h 139"/>
              <a:gd name="T8" fmla="*/ 2147483647 w 138"/>
              <a:gd name="T9" fmla="*/ 2147483647 h 139"/>
              <a:gd name="T10" fmla="*/ 2147483647 w 138"/>
              <a:gd name="T11" fmla="*/ 2147483647 h 139"/>
              <a:gd name="T12" fmla="*/ 2147483647 w 138"/>
              <a:gd name="T13" fmla="*/ 2147483647 h 139"/>
              <a:gd name="T14" fmla="*/ 2147483647 w 138"/>
              <a:gd name="T15" fmla="*/ 2147483647 h 139"/>
              <a:gd name="T16" fmla="*/ 2147483647 w 138"/>
              <a:gd name="T17" fmla="*/ 2147483647 h 139"/>
              <a:gd name="T18" fmla="*/ 2147483647 w 138"/>
              <a:gd name="T19" fmla="*/ 2147483647 h 139"/>
              <a:gd name="T20" fmla="*/ 0 w 138"/>
              <a:gd name="T21" fmla="*/ 2147483647 h 139"/>
              <a:gd name="T22" fmla="*/ 2147483647 w 138"/>
              <a:gd name="T23" fmla="*/ 2147483647 h 139"/>
              <a:gd name="T24" fmla="*/ 2147483647 w 138"/>
              <a:gd name="T25" fmla="*/ 2147483647 h 139"/>
              <a:gd name="T26" fmla="*/ 2147483647 w 138"/>
              <a:gd name="T27" fmla="*/ 2147483647 h 139"/>
              <a:gd name="T28" fmla="*/ 2147483647 w 138"/>
              <a:gd name="T29" fmla="*/ 2147483647 h 139"/>
              <a:gd name="T30" fmla="*/ 2147483647 w 138"/>
              <a:gd name="T31" fmla="*/ 2147483647 h 139"/>
              <a:gd name="T32" fmla="*/ 2147483647 w 138"/>
              <a:gd name="T33" fmla="*/ 2147483647 h 139"/>
              <a:gd name="T34" fmla="*/ 2147483647 w 138"/>
              <a:gd name="T35" fmla="*/ 2147483647 h 139"/>
              <a:gd name="T36" fmla="*/ 2147483647 w 138"/>
              <a:gd name="T37" fmla="*/ 0 h 139"/>
              <a:gd name="T38" fmla="*/ 2147483647 w 138"/>
              <a:gd name="T39" fmla="*/ 2147483647 h 139"/>
              <a:gd name="T40" fmla="*/ 2147483647 w 138"/>
              <a:gd name="T41" fmla="*/ 2147483647 h 139"/>
              <a:gd name="T42" fmla="*/ 2147483647 w 138"/>
              <a:gd name="T43" fmla="*/ 2147483647 h 139"/>
              <a:gd name="T44" fmla="*/ 2147483647 w 138"/>
              <a:gd name="T45" fmla="*/ 2147483647 h 139"/>
              <a:gd name="T46" fmla="*/ 2147483647 w 138"/>
              <a:gd name="T47" fmla="*/ 2147483647 h 139"/>
              <a:gd name="T48" fmla="*/ 2147483647 w 138"/>
              <a:gd name="T49" fmla="*/ 2147483647 h 139"/>
              <a:gd name="T50" fmla="*/ 2147483647 w 138"/>
              <a:gd name="T51" fmla="*/ 2147483647 h 139"/>
              <a:gd name="T52" fmla="*/ 2147483647 w 138"/>
              <a:gd name="T53" fmla="*/ 2147483647 h 139"/>
              <a:gd name="T54" fmla="*/ 2147483647 w 138"/>
              <a:gd name="T55" fmla="*/ 2147483647 h 139"/>
              <a:gd name="T56" fmla="*/ 2147483647 w 138"/>
              <a:gd name="T57" fmla="*/ 2147483647 h 139"/>
              <a:gd name="T58" fmla="*/ 2147483647 w 138"/>
              <a:gd name="T59" fmla="*/ 2147483647 h 139"/>
              <a:gd name="T60" fmla="*/ 2147483647 w 138"/>
              <a:gd name="T61" fmla="*/ 2147483647 h 139"/>
              <a:gd name="T62" fmla="*/ 2147483647 w 138"/>
              <a:gd name="T63" fmla="*/ 2147483647 h 139"/>
              <a:gd name="T64" fmla="*/ 2147483647 w 138"/>
              <a:gd name="T65" fmla="*/ 2147483647 h 139"/>
              <a:gd name="T66" fmla="*/ 2147483647 w 138"/>
              <a:gd name="T67" fmla="*/ 2147483647 h 139"/>
              <a:gd name="T68" fmla="*/ 2147483647 w 138"/>
              <a:gd name="T69" fmla="*/ 2147483647 h 139"/>
              <a:gd name="T70" fmla="*/ 2147483647 w 138"/>
              <a:gd name="T71" fmla="*/ 2147483647 h 139"/>
              <a:gd name="T72" fmla="*/ 2147483647 w 138"/>
              <a:gd name="T73" fmla="*/ 2147483647 h 139"/>
              <a:gd name="T74" fmla="*/ 2147483647 w 138"/>
              <a:gd name="T75" fmla="*/ 2147483647 h 139"/>
              <a:gd name="T76" fmla="*/ 2147483647 w 138"/>
              <a:gd name="T77" fmla="*/ 2147483647 h 139"/>
              <a:gd name="T78" fmla="*/ 2147483647 w 138"/>
              <a:gd name="T79" fmla="*/ 2147483647 h 139"/>
              <a:gd name="T80" fmla="*/ 2147483647 w 138"/>
              <a:gd name="T81" fmla="*/ 2147483647 h 139"/>
              <a:gd name="T82" fmla="*/ 2147483647 w 138"/>
              <a:gd name="T83" fmla="*/ 2147483647 h 139"/>
              <a:gd name="T84" fmla="*/ 2147483647 w 138"/>
              <a:gd name="T85" fmla="*/ 2147483647 h 139"/>
              <a:gd name="T86" fmla="*/ 2147483647 w 138"/>
              <a:gd name="T87" fmla="*/ 2147483647 h 139"/>
              <a:gd name="T88" fmla="*/ 2147483647 w 138"/>
              <a:gd name="T89" fmla="*/ 2147483647 h 1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8" h="139">
                <a:moveTo>
                  <a:pt x="130" y="125"/>
                </a:moveTo>
                <a:lnTo>
                  <a:pt x="119" y="125"/>
                </a:lnTo>
                <a:lnTo>
                  <a:pt x="110" y="139"/>
                </a:lnTo>
                <a:lnTo>
                  <a:pt x="84" y="138"/>
                </a:lnTo>
                <a:lnTo>
                  <a:pt x="47" y="107"/>
                </a:lnTo>
                <a:lnTo>
                  <a:pt x="23" y="93"/>
                </a:lnTo>
                <a:lnTo>
                  <a:pt x="6" y="90"/>
                </a:lnTo>
                <a:lnTo>
                  <a:pt x="7" y="88"/>
                </a:lnTo>
                <a:lnTo>
                  <a:pt x="7" y="86"/>
                </a:lnTo>
                <a:lnTo>
                  <a:pt x="4" y="87"/>
                </a:lnTo>
                <a:lnTo>
                  <a:pt x="0" y="69"/>
                </a:lnTo>
                <a:lnTo>
                  <a:pt x="31" y="51"/>
                </a:lnTo>
                <a:lnTo>
                  <a:pt x="35" y="45"/>
                </a:lnTo>
                <a:lnTo>
                  <a:pt x="36" y="30"/>
                </a:lnTo>
                <a:lnTo>
                  <a:pt x="35" y="18"/>
                </a:lnTo>
                <a:lnTo>
                  <a:pt x="37" y="15"/>
                </a:lnTo>
                <a:lnTo>
                  <a:pt x="43" y="14"/>
                </a:lnTo>
                <a:lnTo>
                  <a:pt x="50" y="4"/>
                </a:lnTo>
                <a:lnTo>
                  <a:pt x="57" y="0"/>
                </a:lnTo>
                <a:lnTo>
                  <a:pt x="68" y="2"/>
                </a:lnTo>
                <a:lnTo>
                  <a:pt x="76" y="1"/>
                </a:lnTo>
                <a:lnTo>
                  <a:pt x="79" y="7"/>
                </a:lnTo>
                <a:lnTo>
                  <a:pt x="85" y="4"/>
                </a:lnTo>
                <a:lnTo>
                  <a:pt x="86" y="10"/>
                </a:lnTo>
                <a:lnTo>
                  <a:pt x="92" y="17"/>
                </a:lnTo>
                <a:lnTo>
                  <a:pt x="94" y="24"/>
                </a:lnTo>
                <a:lnTo>
                  <a:pt x="99" y="27"/>
                </a:lnTo>
                <a:lnTo>
                  <a:pt x="107" y="27"/>
                </a:lnTo>
                <a:lnTo>
                  <a:pt x="102" y="31"/>
                </a:lnTo>
                <a:lnTo>
                  <a:pt x="104" y="40"/>
                </a:lnTo>
                <a:lnTo>
                  <a:pt x="100" y="41"/>
                </a:lnTo>
                <a:lnTo>
                  <a:pt x="97" y="46"/>
                </a:lnTo>
                <a:lnTo>
                  <a:pt x="98" y="49"/>
                </a:lnTo>
                <a:lnTo>
                  <a:pt x="94" y="50"/>
                </a:lnTo>
                <a:lnTo>
                  <a:pt x="96" y="53"/>
                </a:lnTo>
                <a:lnTo>
                  <a:pt x="94" y="59"/>
                </a:lnTo>
                <a:lnTo>
                  <a:pt x="104" y="71"/>
                </a:lnTo>
                <a:lnTo>
                  <a:pt x="104" y="76"/>
                </a:lnTo>
                <a:lnTo>
                  <a:pt x="122" y="86"/>
                </a:lnTo>
                <a:lnTo>
                  <a:pt x="129" y="95"/>
                </a:lnTo>
                <a:lnTo>
                  <a:pt x="126" y="109"/>
                </a:lnTo>
                <a:lnTo>
                  <a:pt x="131" y="109"/>
                </a:lnTo>
                <a:lnTo>
                  <a:pt x="131" y="117"/>
                </a:lnTo>
                <a:lnTo>
                  <a:pt x="138" y="125"/>
                </a:lnTo>
                <a:lnTo>
                  <a:pt x="130" y="125"/>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89" name="Freeform 118"/>
          <p:cNvSpPr>
            <a:spLocks noEditPoints="1"/>
          </p:cNvSpPr>
          <p:nvPr/>
        </p:nvSpPr>
        <p:spPr bwMode="auto">
          <a:xfrm>
            <a:off x="5030788" y="3709988"/>
            <a:ext cx="200025" cy="200025"/>
          </a:xfrm>
          <a:custGeom>
            <a:avLst/>
            <a:gdLst>
              <a:gd name="T0" fmla="*/ 2147483647 w 121"/>
              <a:gd name="T1" fmla="*/ 2147483647 h 122"/>
              <a:gd name="T2" fmla="*/ 2147483647 w 121"/>
              <a:gd name="T3" fmla="*/ 2147483647 h 122"/>
              <a:gd name="T4" fmla="*/ 2147483647 w 121"/>
              <a:gd name="T5" fmla="*/ 2147483647 h 122"/>
              <a:gd name="T6" fmla="*/ 2147483647 w 121"/>
              <a:gd name="T7" fmla="*/ 2147483647 h 122"/>
              <a:gd name="T8" fmla="*/ 2147483647 w 121"/>
              <a:gd name="T9" fmla="*/ 2147483647 h 122"/>
              <a:gd name="T10" fmla="*/ 2147483647 w 121"/>
              <a:gd name="T11" fmla="*/ 2147483647 h 122"/>
              <a:gd name="T12" fmla="*/ 2147483647 w 121"/>
              <a:gd name="T13" fmla="*/ 2147483647 h 122"/>
              <a:gd name="T14" fmla="*/ 2147483647 w 121"/>
              <a:gd name="T15" fmla="*/ 2147483647 h 122"/>
              <a:gd name="T16" fmla="*/ 2147483647 w 121"/>
              <a:gd name="T17" fmla="*/ 2147483647 h 122"/>
              <a:gd name="T18" fmla="*/ 2147483647 w 121"/>
              <a:gd name="T19" fmla="*/ 2147483647 h 122"/>
              <a:gd name="T20" fmla="*/ 2147483647 w 121"/>
              <a:gd name="T21" fmla="*/ 2147483647 h 122"/>
              <a:gd name="T22" fmla="*/ 2147483647 w 121"/>
              <a:gd name="T23" fmla="*/ 2147483647 h 122"/>
              <a:gd name="T24" fmla="*/ 2147483647 w 121"/>
              <a:gd name="T25" fmla="*/ 2147483647 h 122"/>
              <a:gd name="T26" fmla="*/ 2147483647 w 121"/>
              <a:gd name="T27" fmla="*/ 2147483647 h 122"/>
              <a:gd name="T28" fmla="*/ 2147483647 w 121"/>
              <a:gd name="T29" fmla="*/ 2147483647 h 122"/>
              <a:gd name="T30" fmla="*/ 2147483647 w 121"/>
              <a:gd name="T31" fmla="*/ 2147483647 h 122"/>
              <a:gd name="T32" fmla="*/ 2147483647 w 121"/>
              <a:gd name="T33" fmla="*/ 2147483647 h 122"/>
              <a:gd name="T34" fmla="*/ 2147483647 w 121"/>
              <a:gd name="T35" fmla="*/ 2147483647 h 122"/>
              <a:gd name="T36" fmla="*/ 2147483647 w 121"/>
              <a:gd name="T37" fmla="*/ 2147483647 h 122"/>
              <a:gd name="T38" fmla="*/ 2147483647 w 121"/>
              <a:gd name="T39" fmla="*/ 2147483647 h 122"/>
              <a:gd name="T40" fmla="*/ 2147483647 w 121"/>
              <a:gd name="T41" fmla="*/ 2147483647 h 122"/>
              <a:gd name="T42" fmla="*/ 2147483647 w 121"/>
              <a:gd name="T43" fmla="*/ 2147483647 h 122"/>
              <a:gd name="T44" fmla="*/ 2147483647 w 121"/>
              <a:gd name="T45" fmla="*/ 2147483647 h 122"/>
              <a:gd name="T46" fmla="*/ 2147483647 w 121"/>
              <a:gd name="T47" fmla="*/ 2147483647 h 122"/>
              <a:gd name="T48" fmla="*/ 2147483647 w 121"/>
              <a:gd name="T49" fmla="*/ 2147483647 h 122"/>
              <a:gd name="T50" fmla="*/ 2147483647 w 121"/>
              <a:gd name="T51" fmla="*/ 2147483647 h 122"/>
              <a:gd name="T52" fmla="*/ 2147483647 w 121"/>
              <a:gd name="T53" fmla="*/ 2147483647 h 122"/>
              <a:gd name="T54" fmla="*/ 2147483647 w 121"/>
              <a:gd name="T55" fmla="*/ 2147483647 h 122"/>
              <a:gd name="T56" fmla="*/ 2147483647 w 121"/>
              <a:gd name="T57" fmla="*/ 2147483647 h 122"/>
              <a:gd name="T58" fmla="*/ 2147483647 w 121"/>
              <a:gd name="T59" fmla="*/ 2147483647 h 122"/>
              <a:gd name="T60" fmla="*/ 2147483647 w 121"/>
              <a:gd name="T61" fmla="*/ 2147483647 h 122"/>
              <a:gd name="T62" fmla="*/ 2147483647 w 121"/>
              <a:gd name="T63" fmla="*/ 2147483647 h 122"/>
              <a:gd name="T64" fmla="*/ 2147483647 w 121"/>
              <a:gd name="T65" fmla="*/ 2147483647 h 122"/>
              <a:gd name="T66" fmla="*/ 2147483647 w 121"/>
              <a:gd name="T67" fmla="*/ 2147483647 h 122"/>
              <a:gd name="T68" fmla="*/ 2147483647 w 121"/>
              <a:gd name="T69" fmla="*/ 2147483647 h 122"/>
              <a:gd name="T70" fmla="*/ 0 w 121"/>
              <a:gd name="T71" fmla="*/ 2147483647 h 122"/>
              <a:gd name="T72" fmla="*/ 2147483647 w 121"/>
              <a:gd name="T73" fmla="*/ 2147483647 h 122"/>
              <a:gd name="T74" fmla="*/ 2147483647 w 121"/>
              <a:gd name="T75" fmla="*/ 2147483647 h 122"/>
              <a:gd name="T76" fmla="*/ 2147483647 w 121"/>
              <a:gd name="T77" fmla="*/ 2147483647 h 122"/>
              <a:gd name="T78" fmla="*/ 2147483647 w 121"/>
              <a:gd name="T79" fmla="*/ 2147483647 h 122"/>
              <a:gd name="T80" fmla="*/ 2147483647 w 121"/>
              <a:gd name="T81" fmla="*/ 2147483647 h 122"/>
              <a:gd name="T82" fmla="*/ 2147483647 w 121"/>
              <a:gd name="T83" fmla="*/ 2147483647 h 122"/>
              <a:gd name="T84" fmla="*/ 2147483647 w 121"/>
              <a:gd name="T85" fmla="*/ 2147483647 h 122"/>
              <a:gd name="T86" fmla="*/ 2147483647 w 121"/>
              <a:gd name="T87" fmla="*/ 2147483647 h 122"/>
              <a:gd name="T88" fmla="*/ 2147483647 w 121"/>
              <a:gd name="T89" fmla="*/ 2147483647 h 122"/>
              <a:gd name="T90" fmla="*/ 2147483647 w 121"/>
              <a:gd name="T91" fmla="*/ 2147483647 h 122"/>
              <a:gd name="T92" fmla="*/ 2147483647 w 121"/>
              <a:gd name="T93" fmla="*/ 2147483647 h 122"/>
              <a:gd name="T94" fmla="*/ 2147483647 w 121"/>
              <a:gd name="T95" fmla="*/ 2147483647 h 122"/>
              <a:gd name="T96" fmla="*/ 2147483647 w 121"/>
              <a:gd name="T97" fmla="*/ 2147483647 h 122"/>
              <a:gd name="T98" fmla="*/ 2147483647 w 121"/>
              <a:gd name="T99" fmla="*/ 2147483647 h 122"/>
              <a:gd name="T100" fmla="*/ 2147483647 w 121"/>
              <a:gd name="T101" fmla="*/ 2147483647 h 122"/>
              <a:gd name="T102" fmla="*/ 2147483647 w 121"/>
              <a:gd name="T103" fmla="*/ 2147483647 h 122"/>
              <a:gd name="T104" fmla="*/ 2147483647 w 121"/>
              <a:gd name="T105" fmla="*/ 2147483647 h 122"/>
              <a:gd name="T106" fmla="*/ 2147483647 w 121"/>
              <a:gd name="T107" fmla="*/ 2147483647 h 122"/>
              <a:gd name="T108" fmla="*/ 2147483647 w 121"/>
              <a:gd name="T109" fmla="*/ 2147483647 h 122"/>
              <a:gd name="T110" fmla="*/ 2147483647 w 121"/>
              <a:gd name="T111" fmla="*/ 2147483647 h 122"/>
              <a:gd name="T112" fmla="*/ 2147483647 w 121"/>
              <a:gd name="T113" fmla="*/ 2147483647 h 122"/>
              <a:gd name="T114" fmla="*/ 2147483647 w 121"/>
              <a:gd name="T115" fmla="*/ 2147483647 h 122"/>
              <a:gd name="T116" fmla="*/ 2147483647 w 121"/>
              <a:gd name="T117" fmla="*/ 2147483647 h 122"/>
              <a:gd name="T118" fmla="*/ 2147483647 w 121"/>
              <a:gd name="T119" fmla="*/ 2147483647 h 1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1" h="122">
                <a:moveTo>
                  <a:pt x="121" y="96"/>
                </a:moveTo>
                <a:lnTo>
                  <a:pt x="119" y="102"/>
                </a:lnTo>
                <a:lnTo>
                  <a:pt x="115" y="106"/>
                </a:lnTo>
                <a:lnTo>
                  <a:pt x="116" y="99"/>
                </a:lnTo>
                <a:lnTo>
                  <a:pt x="121" y="96"/>
                </a:lnTo>
                <a:close/>
                <a:moveTo>
                  <a:pt x="106" y="114"/>
                </a:moveTo>
                <a:lnTo>
                  <a:pt x="105" y="111"/>
                </a:lnTo>
                <a:lnTo>
                  <a:pt x="107" y="107"/>
                </a:lnTo>
                <a:lnTo>
                  <a:pt x="106" y="114"/>
                </a:lnTo>
                <a:close/>
                <a:moveTo>
                  <a:pt x="31" y="63"/>
                </a:moveTo>
                <a:lnTo>
                  <a:pt x="31" y="63"/>
                </a:lnTo>
                <a:lnTo>
                  <a:pt x="32" y="63"/>
                </a:lnTo>
                <a:lnTo>
                  <a:pt x="45" y="69"/>
                </a:lnTo>
                <a:lnTo>
                  <a:pt x="51" y="66"/>
                </a:lnTo>
                <a:lnTo>
                  <a:pt x="39" y="61"/>
                </a:lnTo>
                <a:lnTo>
                  <a:pt x="38" y="63"/>
                </a:lnTo>
                <a:lnTo>
                  <a:pt x="33" y="61"/>
                </a:lnTo>
                <a:lnTo>
                  <a:pt x="26" y="63"/>
                </a:lnTo>
                <a:lnTo>
                  <a:pt x="24" y="61"/>
                </a:lnTo>
                <a:lnTo>
                  <a:pt x="21" y="63"/>
                </a:lnTo>
                <a:lnTo>
                  <a:pt x="19" y="57"/>
                </a:lnTo>
                <a:lnTo>
                  <a:pt x="15" y="54"/>
                </a:lnTo>
                <a:lnTo>
                  <a:pt x="16" y="52"/>
                </a:lnTo>
                <a:lnTo>
                  <a:pt x="20" y="53"/>
                </a:lnTo>
                <a:lnTo>
                  <a:pt x="20" y="50"/>
                </a:lnTo>
                <a:lnTo>
                  <a:pt x="17" y="49"/>
                </a:lnTo>
                <a:lnTo>
                  <a:pt x="15" y="52"/>
                </a:lnTo>
                <a:lnTo>
                  <a:pt x="5" y="38"/>
                </a:lnTo>
                <a:lnTo>
                  <a:pt x="8" y="39"/>
                </a:lnTo>
                <a:lnTo>
                  <a:pt x="11" y="35"/>
                </a:lnTo>
                <a:lnTo>
                  <a:pt x="9" y="33"/>
                </a:lnTo>
                <a:lnTo>
                  <a:pt x="14" y="30"/>
                </a:lnTo>
                <a:lnTo>
                  <a:pt x="16" y="24"/>
                </a:lnTo>
                <a:lnTo>
                  <a:pt x="19" y="22"/>
                </a:lnTo>
                <a:lnTo>
                  <a:pt x="19" y="16"/>
                </a:lnTo>
                <a:lnTo>
                  <a:pt x="28" y="16"/>
                </a:lnTo>
                <a:lnTo>
                  <a:pt x="33" y="11"/>
                </a:lnTo>
                <a:lnTo>
                  <a:pt x="44" y="11"/>
                </a:lnTo>
                <a:lnTo>
                  <a:pt x="47" y="7"/>
                </a:lnTo>
                <a:lnTo>
                  <a:pt x="65" y="3"/>
                </a:lnTo>
                <a:lnTo>
                  <a:pt x="80" y="9"/>
                </a:lnTo>
                <a:lnTo>
                  <a:pt x="92" y="7"/>
                </a:lnTo>
                <a:lnTo>
                  <a:pt x="91" y="0"/>
                </a:lnTo>
                <a:lnTo>
                  <a:pt x="95" y="0"/>
                </a:lnTo>
                <a:lnTo>
                  <a:pt x="98" y="2"/>
                </a:lnTo>
                <a:lnTo>
                  <a:pt x="99" y="7"/>
                </a:lnTo>
                <a:lnTo>
                  <a:pt x="94" y="10"/>
                </a:lnTo>
                <a:lnTo>
                  <a:pt x="95" y="15"/>
                </a:lnTo>
                <a:lnTo>
                  <a:pt x="90" y="19"/>
                </a:lnTo>
                <a:lnTo>
                  <a:pt x="78" y="14"/>
                </a:lnTo>
                <a:lnTo>
                  <a:pt x="58" y="19"/>
                </a:lnTo>
                <a:lnTo>
                  <a:pt x="60" y="25"/>
                </a:lnTo>
                <a:lnTo>
                  <a:pt x="67" y="30"/>
                </a:lnTo>
                <a:lnTo>
                  <a:pt x="58" y="26"/>
                </a:lnTo>
                <a:lnTo>
                  <a:pt x="62" y="30"/>
                </a:lnTo>
                <a:lnTo>
                  <a:pt x="60" y="33"/>
                </a:lnTo>
                <a:lnTo>
                  <a:pt x="53" y="27"/>
                </a:lnTo>
                <a:lnTo>
                  <a:pt x="52" y="30"/>
                </a:lnTo>
                <a:lnTo>
                  <a:pt x="58" y="34"/>
                </a:lnTo>
                <a:lnTo>
                  <a:pt x="53" y="33"/>
                </a:lnTo>
                <a:lnTo>
                  <a:pt x="52" y="28"/>
                </a:lnTo>
                <a:lnTo>
                  <a:pt x="46" y="25"/>
                </a:lnTo>
                <a:lnTo>
                  <a:pt x="47" y="20"/>
                </a:lnTo>
                <a:lnTo>
                  <a:pt x="41" y="24"/>
                </a:lnTo>
                <a:lnTo>
                  <a:pt x="41" y="32"/>
                </a:lnTo>
                <a:lnTo>
                  <a:pt x="52" y="48"/>
                </a:lnTo>
                <a:lnTo>
                  <a:pt x="48" y="49"/>
                </a:lnTo>
                <a:lnTo>
                  <a:pt x="51" y="48"/>
                </a:lnTo>
                <a:lnTo>
                  <a:pt x="47" y="44"/>
                </a:lnTo>
                <a:lnTo>
                  <a:pt x="45" y="47"/>
                </a:lnTo>
                <a:lnTo>
                  <a:pt x="48" y="50"/>
                </a:lnTo>
                <a:lnTo>
                  <a:pt x="41" y="53"/>
                </a:lnTo>
                <a:lnTo>
                  <a:pt x="52" y="57"/>
                </a:lnTo>
                <a:lnTo>
                  <a:pt x="56" y="63"/>
                </a:lnTo>
                <a:lnTo>
                  <a:pt x="63" y="65"/>
                </a:lnTo>
                <a:lnTo>
                  <a:pt x="62" y="75"/>
                </a:lnTo>
                <a:lnTo>
                  <a:pt x="55" y="68"/>
                </a:lnTo>
                <a:lnTo>
                  <a:pt x="47" y="71"/>
                </a:lnTo>
                <a:lnTo>
                  <a:pt x="55" y="79"/>
                </a:lnTo>
                <a:lnTo>
                  <a:pt x="50" y="82"/>
                </a:lnTo>
                <a:lnTo>
                  <a:pt x="49" y="79"/>
                </a:lnTo>
                <a:lnTo>
                  <a:pt x="44" y="76"/>
                </a:lnTo>
                <a:lnTo>
                  <a:pt x="50" y="96"/>
                </a:lnTo>
                <a:lnTo>
                  <a:pt x="42" y="90"/>
                </a:lnTo>
                <a:lnTo>
                  <a:pt x="40" y="97"/>
                </a:lnTo>
                <a:lnTo>
                  <a:pt x="35" y="86"/>
                </a:lnTo>
                <a:lnTo>
                  <a:pt x="32" y="87"/>
                </a:lnTo>
                <a:lnTo>
                  <a:pt x="32" y="91"/>
                </a:lnTo>
                <a:lnTo>
                  <a:pt x="29" y="90"/>
                </a:lnTo>
                <a:lnTo>
                  <a:pt x="27" y="84"/>
                </a:lnTo>
                <a:lnTo>
                  <a:pt x="28" y="79"/>
                </a:lnTo>
                <a:lnTo>
                  <a:pt x="21" y="71"/>
                </a:lnTo>
                <a:lnTo>
                  <a:pt x="25" y="65"/>
                </a:lnTo>
                <a:lnTo>
                  <a:pt x="28" y="66"/>
                </a:lnTo>
                <a:lnTo>
                  <a:pt x="31" y="63"/>
                </a:lnTo>
                <a:close/>
                <a:moveTo>
                  <a:pt x="71" y="22"/>
                </a:moveTo>
                <a:lnTo>
                  <a:pt x="69" y="20"/>
                </a:lnTo>
                <a:lnTo>
                  <a:pt x="71" y="18"/>
                </a:lnTo>
                <a:lnTo>
                  <a:pt x="72" y="20"/>
                </a:lnTo>
                <a:lnTo>
                  <a:pt x="71" y="22"/>
                </a:lnTo>
                <a:close/>
                <a:moveTo>
                  <a:pt x="82" y="32"/>
                </a:moveTo>
                <a:lnTo>
                  <a:pt x="81" y="36"/>
                </a:lnTo>
                <a:lnTo>
                  <a:pt x="79" y="34"/>
                </a:lnTo>
                <a:lnTo>
                  <a:pt x="77" y="35"/>
                </a:lnTo>
                <a:lnTo>
                  <a:pt x="77" y="33"/>
                </a:lnTo>
                <a:lnTo>
                  <a:pt x="82" y="32"/>
                </a:lnTo>
                <a:close/>
                <a:moveTo>
                  <a:pt x="4" y="42"/>
                </a:moveTo>
                <a:lnTo>
                  <a:pt x="0" y="38"/>
                </a:lnTo>
                <a:lnTo>
                  <a:pt x="3" y="35"/>
                </a:lnTo>
                <a:lnTo>
                  <a:pt x="4" y="42"/>
                </a:lnTo>
                <a:close/>
                <a:moveTo>
                  <a:pt x="96" y="45"/>
                </a:moveTo>
                <a:lnTo>
                  <a:pt x="98" y="50"/>
                </a:lnTo>
                <a:lnTo>
                  <a:pt x="97" y="51"/>
                </a:lnTo>
                <a:lnTo>
                  <a:pt x="91" y="49"/>
                </a:lnTo>
                <a:lnTo>
                  <a:pt x="93" y="47"/>
                </a:lnTo>
                <a:lnTo>
                  <a:pt x="91" y="49"/>
                </a:lnTo>
                <a:lnTo>
                  <a:pt x="87" y="48"/>
                </a:lnTo>
                <a:lnTo>
                  <a:pt x="93" y="44"/>
                </a:lnTo>
                <a:lnTo>
                  <a:pt x="96" y="45"/>
                </a:lnTo>
                <a:close/>
                <a:moveTo>
                  <a:pt x="62" y="62"/>
                </a:moveTo>
                <a:lnTo>
                  <a:pt x="58" y="61"/>
                </a:lnTo>
                <a:lnTo>
                  <a:pt x="56" y="61"/>
                </a:lnTo>
                <a:lnTo>
                  <a:pt x="55" y="60"/>
                </a:lnTo>
                <a:lnTo>
                  <a:pt x="50" y="54"/>
                </a:lnTo>
                <a:lnTo>
                  <a:pt x="45" y="54"/>
                </a:lnTo>
                <a:lnTo>
                  <a:pt x="52" y="50"/>
                </a:lnTo>
                <a:lnTo>
                  <a:pt x="56" y="55"/>
                </a:lnTo>
                <a:lnTo>
                  <a:pt x="64" y="57"/>
                </a:lnTo>
                <a:lnTo>
                  <a:pt x="65" y="65"/>
                </a:lnTo>
                <a:lnTo>
                  <a:pt x="70" y="66"/>
                </a:lnTo>
                <a:lnTo>
                  <a:pt x="70" y="68"/>
                </a:lnTo>
                <a:lnTo>
                  <a:pt x="67" y="69"/>
                </a:lnTo>
                <a:lnTo>
                  <a:pt x="62" y="62"/>
                </a:lnTo>
                <a:close/>
                <a:moveTo>
                  <a:pt x="15" y="54"/>
                </a:moveTo>
                <a:lnTo>
                  <a:pt x="15" y="57"/>
                </a:lnTo>
                <a:lnTo>
                  <a:pt x="13" y="58"/>
                </a:lnTo>
                <a:lnTo>
                  <a:pt x="15" y="54"/>
                </a:lnTo>
                <a:close/>
                <a:moveTo>
                  <a:pt x="90" y="66"/>
                </a:moveTo>
                <a:lnTo>
                  <a:pt x="88" y="64"/>
                </a:lnTo>
                <a:lnTo>
                  <a:pt x="90" y="63"/>
                </a:lnTo>
                <a:lnTo>
                  <a:pt x="88" y="58"/>
                </a:lnTo>
                <a:lnTo>
                  <a:pt x="92" y="59"/>
                </a:lnTo>
                <a:lnTo>
                  <a:pt x="90" y="66"/>
                </a:lnTo>
                <a:close/>
                <a:moveTo>
                  <a:pt x="13" y="60"/>
                </a:moveTo>
                <a:lnTo>
                  <a:pt x="16" y="68"/>
                </a:lnTo>
                <a:lnTo>
                  <a:pt x="10" y="65"/>
                </a:lnTo>
                <a:lnTo>
                  <a:pt x="13" y="60"/>
                </a:lnTo>
                <a:close/>
                <a:moveTo>
                  <a:pt x="75" y="74"/>
                </a:moveTo>
                <a:lnTo>
                  <a:pt x="71" y="69"/>
                </a:lnTo>
                <a:lnTo>
                  <a:pt x="75" y="71"/>
                </a:lnTo>
                <a:lnTo>
                  <a:pt x="75" y="74"/>
                </a:lnTo>
                <a:close/>
                <a:moveTo>
                  <a:pt x="17" y="75"/>
                </a:moveTo>
                <a:lnTo>
                  <a:pt x="14" y="71"/>
                </a:lnTo>
                <a:lnTo>
                  <a:pt x="19" y="73"/>
                </a:lnTo>
                <a:lnTo>
                  <a:pt x="17" y="75"/>
                </a:lnTo>
                <a:close/>
                <a:moveTo>
                  <a:pt x="101" y="75"/>
                </a:moveTo>
                <a:lnTo>
                  <a:pt x="98" y="74"/>
                </a:lnTo>
                <a:lnTo>
                  <a:pt x="100" y="72"/>
                </a:lnTo>
                <a:lnTo>
                  <a:pt x="105" y="73"/>
                </a:lnTo>
                <a:lnTo>
                  <a:pt x="101" y="75"/>
                </a:lnTo>
                <a:close/>
                <a:moveTo>
                  <a:pt x="82" y="88"/>
                </a:moveTo>
                <a:lnTo>
                  <a:pt x="81" y="85"/>
                </a:lnTo>
                <a:lnTo>
                  <a:pt x="83" y="83"/>
                </a:lnTo>
                <a:lnTo>
                  <a:pt x="82" y="88"/>
                </a:lnTo>
                <a:close/>
                <a:moveTo>
                  <a:pt x="47" y="97"/>
                </a:moveTo>
                <a:lnTo>
                  <a:pt x="48" y="102"/>
                </a:lnTo>
                <a:lnTo>
                  <a:pt x="46" y="101"/>
                </a:lnTo>
                <a:lnTo>
                  <a:pt x="47" y="97"/>
                </a:lnTo>
                <a:close/>
                <a:moveTo>
                  <a:pt x="57" y="117"/>
                </a:moveTo>
                <a:lnTo>
                  <a:pt x="55" y="116"/>
                </a:lnTo>
                <a:lnTo>
                  <a:pt x="58" y="109"/>
                </a:lnTo>
                <a:lnTo>
                  <a:pt x="59" y="112"/>
                </a:lnTo>
                <a:lnTo>
                  <a:pt x="64" y="111"/>
                </a:lnTo>
                <a:lnTo>
                  <a:pt x="63" y="113"/>
                </a:lnTo>
                <a:lnTo>
                  <a:pt x="66" y="115"/>
                </a:lnTo>
                <a:lnTo>
                  <a:pt x="86" y="116"/>
                </a:lnTo>
                <a:lnTo>
                  <a:pt x="87" y="120"/>
                </a:lnTo>
                <a:lnTo>
                  <a:pt x="94" y="117"/>
                </a:lnTo>
                <a:lnTo>
                  <a:pt x="92" y="121"/>
                </a:lnTo>
                <a:lnTo>
                  <a:pt x="76" y="122"/>
                </a:lnTo>
                <a:lnTo>
                  <a:pt x="67" y="118"/>
                </a:lnTo>
                <a:lnTo>
                  <a:pt x="57" y="117"/>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190" name="Freeform 119"/>
          <p:cNvSpPr>
            <a:spLocks noEditPoints="1"/>
          </p:cNvSpPr>
          <p:nvPr/>
        </p:nvSpPr>
        <p:spPr bwMode="auto">
          <a:xfrm>
            <a:off x="5378450" y="3989388"/>
            <a:ext cx="492125" cy="419100"/>
          </a:xfrm>
          <a:custGeom>
            <a:avLst/>
            <a:gdLst>
              <a:gd name="T0" fmla="*/ 2147483647 w 299"/>
              <a:gd name="T1" fmla="*/ 2147483647 h 255"/>
              <a:gd name="T2" fmla="*/ 2147483647 w 299"/>
              <a:gd name="T3" fmla="*/ 2147483647 h 255"/>
              <a:gd name="T4" fmla="*/ 2147483647 w 299"/>
              <a:gd name="T5" fmla="*/ 2147483647 h 255"/>
              <a:gd name="T6" fmla="*/ 2147483647 w 299"/>
              <a:gd name="T7" fmla="*/ 2147483647 h 255"/>
              <a:gd name="T8" fmla="*/ 2147483647 w 299"/>
              <a:gd name="T9" fmla="*/ 2147483647 h 255"/>
              <a:gd name="T10" fmla="*/ 2147483647 w 299"/>
              <a:gd name="T11" fmla="*/ 2147483647 h 255"/>
              <a:gd name="T12" fmla="*/ 2147483647 w 299"/>
              <a:gd name="T13" fmla="*/ 2147483647 h 255"/>
              <a:gd name="T14" fmla="*/ 2147483647 w 299"/>
              <a:gd name="T15" fmla="*/ 2147483647 h 255"/>
              <a:gd name="T16" fmla="*/ 2147483647 w 299"/>
              <a:gd name="T17" fmla="*/ 2147483647 h 255"/>
              <a:gd name="T18" fmla="*/ 2147483647 w 299"/>
              <a:gd name="T19" fmla="*/ 2147483647 h 255"/>
              <a:gd name="T20" fmla="*/ 2147483647 w 299"/>
              <a:gd name="T21" fmla="*/ 2147483647 h 255"/>
              <a:gd name="T22" fmla="*/ 2147483647 w 299"/>
              <a:gd name="T23" fmla="*/ 2147483647 h 255"/>
              <a:gd name="T24" fmla="*/ 2147483647 w 299"/>
              <a:gd name="T25" fmla="*/ 2147483647 h 255"/>
              <a:gd name="T26" fmla="*/ 2147483647 w 299"/>
              <a:gd name="T27" fmla="*/ 2147483647 h 255"/>
              <a:gd name="T28" fmla="*/ 2147483647 w 299"/>
              <a:gd name="T29" fmla="*/ 2147483647 h 255"/>
              <a:gd name="T30" fmla="*/ 2147483647 w 299"/>
              <a:gd name="T31" fmla="*/ 2147483647 h 255"/>
              <a:gd name="T32" fmla="*/ 2147483647 w 299"/>
              <a:gd name="T33" fmla="*/ 2147483647 h 255"/>
              <a:gd name="T34" fmla="*/ 2147483647 w 299"/>
              <a:gd name="T35" fmla="*/ 2147483647 h 255"/>
              <a:gd name="T36" fmla="*/ 2147483647 w 299"/>
              <a:gd name="T37" fmla="*/ 2147483647 h 255"/>
              <a:gd name="T38" fmla="*/ 2147483647 w 299"/>
              <a:gd name="T39" fmla="*/ 2147483647 h 255"/>
              <a:gd name="T40" fmla="*/ 2147483647 w 299"/>
              <a:gd name="T41" fmla="*/ 2147483647 h 255"/>
              <a:gd name="T42" fmla="*/ 2147483647 w 299"/>
              <a:gd name="T43" fmla="*/ 2147483647 h 255"/>
              <a:gd name="T44" fmla="*/ 2147483647 w 299"/>
              <a:gd name="T45" fmla="*/ 2147483647 h 255"/>
              <a:gd name="T46" fmla="*/ 2147483647 w 299"/>
              <a:gd name="T47" fmla="*/ 2147483647 h 255"/>
              <a:gd name="T48" fmla="*/ 2147483647 w 299"/>
              <a:gd name="T49" fmla="*/ 2147483647 h 255"/>
              <a:gd name="T50" fmla="*/ 2147483647 w 299"/>
              <a:gd name="T51" fmla="*/ 2147483647 h 255"/>
              <a:gd name="T52" fmla="*/ 2147483647 w 299"/>
              <a:gd name="T53" fmla="*/ 2147483647 h 255"/>
              <a:gd name="T54" fmla="*/ 2147483647 w 299"/>
              <a:gd name="T55" fmla="*/ 2147483647 h 255"/>
              <a:gd name="T56" fmla="*/ 2147483647 w 299"/>
              <a:gd name="T57" fmla="*/ 2147483647 h 255"/>
              <a:gd name="T58" fmla="*/ 2147483647 w 299"/>
              <a:gd name="T59" fmla="*/ 2147483647 h 255"/>
              <a:gd name="T60" fmla="*/ 2147483647 w 299"/>
              <a:gd name="T61" fmla="*/ 2147483647 h 255"/>
              <a:gd name="T62" fmla="*/ 2147483647 w 299"/>
              <a:gd name="T63" fmla="*/ 2147483647 h 255"/>
              <a:gd name="T64" fmla="*/ 2147483647 w 299"/>
              <a:gd name="T65" fmla="*/ 2147483647 h 255"/>
              <a:gd name="T66" fmla="*/ 2147483647 w 299"/>
              <a:gd name="T67" fmla="*/ 2147483647 h 255"/>
              <a:gd name="T68" fmla="*/ 2147483647 w 299"/>
              <a:gd name="T69" fmla="*/ 2147483647 h 2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99" h="255">
                <a:moveTo>
                  <a:pt x="102" y="238"/>
                </a:moveTo>
                <a:lnTo>
                  <a:pt x="106" y="238"/>
                </a:lnTo>
                <a:lnTo>
                  <a:pt x="108" y="242"/>
                </a:lnTo>
                <a:lnTo>
                  <a:pt x="105" y="240"/>
                </a:lnTo>
                <a:lnTo>
                  <a:pt x="102" y="238"/>
                </a:lnTo>
                <a:close/>
                <a:moveTo>
                  <a:pt x="231" y="118"/>
                </a:moveTo>
                <a:lnTo>
                  <a:pt x="232" y="121"/>
                </a:lnTo>
                <a:lnTo>
                  <a:pt x="236" y="120"/>
                </a:lnTo>
                <a:lnTo>
                  <a:pt x="240" y="121"/>
                </a:lnTo>
                <a:lnTo>
                  <a:pt x="237" y="125"/>
                </a:lnTo>
                <a:lnTo>
                  <a:pt x="241" y="126"/>
                </a:lnTo>
                <a:lnTo>
                  <a:pt x="255" y="146"/>
                </a:lnTo>
                <a:lnTo>
                  <a:pt x="292" y="150"/>
                </a:lnTo>
                <a:lnTo>
                  <a:pt x="299" y="160"/>
                </a:lnTo>
                <a:lnTo>
                  <a:pt x="289" y="190"/>
                </a:lnTo>
                <a:lnTo>
                  <a:pt x="247" y="205"/>
                </a:lnTo>
                <a:lnTo>
                  <a:pt x="201" y="216"/>
                </a:lnTo>
                <a:lnTo>
                  <a:pt x="167" y="255"/>
                </a:lnTo>
                <a:lnTo>
                  <a:pt x="167" y="240"/>
                </a:lnTo>
                <a:lnTo>
                  <a:pt x="140" y="229"/>
                </a:lnTo>
                <a:lnTo>
                  <a:pt x="133" y="231"/>
                </a:lnTo>
                <a:lnTo>
                  <a:pt x="127" y="227"/>
                </a:lnTo>
                <a:lnTo>
                  <a:pt x="124" y="228"/>
                </a:lnTo>
                <a:lnTo>
                  <a:pt x="121" y="236"/>
                </a:lnTo>
                <a:lnTo>
                  <a:pt x="122" y="240"/>
                </a:lnTo>
                <a:lnTo>
                  <a:pt x="117" y="244"/>
                </a:lnTo>
                <a:lnTo>
                  <a:pt x="113" y="235"/>
                </a:lnTo>
                <a:lnTo>
                  <a:pt x="111" y="235"/>
                </a:lnTo>
                <a:lnTo>
                  <a:pt x="110" y="228"/>
                </a:lnTo>
                <a:lnTo>
                  <a:pt x="101" y="221"/>
                </a:lnTo>
                <a:lnTo>
                  <a:pt x="94" y="210"/>
                </a:lnTo>
                <a:lnTo>
                  <a:pt x="94" y="205"/>
                </a:lnTo>
                <a:lnTo>
                  <a:pt x="88" y="194"/>
                </a:lnTo>
                <a:lnTo>
                  <a:pt x="72" y="184"/>
                </a:lnTo>
                <a:lnTo>
                  <a:pt x="65" y="174"/>
                </a:lnTo>
                <a:lnTo>
                  <a:pt x="63" y="163"/>
                </a:lnTo>
                <a:lnTo>
                  <a:pt x="64" y="152"/>
                </a:lnTo>
                <a:lnTo>
                  <a:pt x="55" y="133"/>
                </a:lnTo>
                <a:lnTo>
                  <a:pt x="41" y="124"/>
                </a:lnTo>
                <a:lnTo>
                  <a:pt x="37" y="117"/>
                </a:lnTo>
                <a:lnTo>
                  <a:pt x="38" y="111"/>
                </a:lnTo>
                <a:lnTo>
                  <a:pt x="8" y="66"/>
                </a:lnTo>
                <a:lnTo>
                  <a:pt x="0" y="65"/>
                </a:lnTo>
                <a:lnTo>
                  <a:pt x="6" y="45"/>
                </a:lnTo>
                <a:lnTo>
                  <a:pt x="22" y="48"/>
                </a:lnTo>
                <a:lnTo>
                  <a:pt x="31" y="37"/>
                </a:lnTo>
                <a:lnTo>
                  <a:pt x="42" y="35"/>
                </a:lnTo>
                <a:lnTo>
                  <a:pt x="44" y="30"/>
                </a:lnTo>
                <a:lnTo>
                  <a:pt x="49" y="27"/>
                </a:lnTo>
                <a:lnTo>
                  <a:pt x="35" y="10"/>
                </a:lnTo>
                <a:lnTo>
                  <a:pt x="66" y="0"/>
                </a:lnTo>
                <a:lnTo>
                  <a:pt x="83" y="3"/>
                </a:lnTo>
                <a:lnTo>
                  <a:pt x="107" y="17"/>
                </a:lnTo>
                <a:lnTo>
                  <a:pt x="144" y="48"/>
                </a:lnTo>
                <a:lnTo>
                  <a:pt x="170" y="49"/>
                </a:lnTo>
                <a:lnTo>
                  <a:pt x="183" y="51"/>
                </a:lnTo>
                <a:lnTo>
                  <a:pt x="186" y="58"/>
                </a:lnTo>
                <a:lnTo>
                  <a:pt x="196" y="58"/>
                </a:lnTo>
                <a:lnTo>
                  <a:pt x="203" y="70"/>
                </a:lnTo>
                <a:lnTo>
                  <a:pt x="202" y="73"/>
                </a:lnTo>
                <a:lnTo>
                  <a:pt x="208" y="75"/>
                </a:lnTo>
                <a:lnTo>
                  <a:pt x="209" y="76"/>
                </a:lnTo>
                <a:lnTo>
                  <a:pt x="207" y="76"/>
                </a:lnTo>
                <a:lnTo>
                  <a:pt x="211" y="81"/>
                </a:lnTo>
                <a:lnTo>
                  <a:pt x="212" y="80"/>
                </a:lnTo>
                <a:lnTo>
                  <a:pt x="221" y="88"/>
                </a:lnTo>
                <a:lnTo>
                  <a:pt x="219" y="88"/>
                </a:lnTo>
                <a:lnTo>
                  <a:pt x="222" y="94"/>
                </a:lnTo>
                <a:lnTo>
                  <a:pt x="219" y="98"/>
                </a:lnTo>
                <a:lnTo>
                  <a:pt x="231" y="118"/>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1" name="Freeform 120"/>
          <p:cNvSpPr>
            <a:spLocks/>
          </p:cNvSpPr>
          <p:nvPr/>
        </p:nvSpPr>
        <p:spPr bwMode="auto">
          <a:xfrm>
            <a:off x="6618288" y="3354388"/>
            <a:ext cx="749300" cy="360362"/>
          </a:xfrm>
          <a:custGeom>
            <a:avLst/>
            <a:gdLst>
              <a:gd name="T0" fmla="*/ 2147483647 w 455"/>
              <a:gd name="T1" fmla="*/ 2147483647 h 219"/>
              <a:gd name="T2" fmla="*/ 2147483647 w 455"/>
              <a:gd name="T3" fmla="*/ 2147483647 h 219"/>
              <a:gd name="T4" fmla="*/ 2147483647 w 455"/>
              <a:gd name="T5" fmla="*/ 2147483647 h 219"/>
              <a:gd name="T6" fmla="*/ 2147483647 w 455"/>
              <a:gd name="T7" fmla="*/ 2147483647 h 219"/>
              <a:gd name="T8" fmla="*/ 2147483647 w 455"/>
              <a:gd name="T9" fmla="*/ 2147483647 h 219"/>
              <a:gd name="T10" fmla="*/ 2147483647 w 455"/>
              <a:gd name="T11" fmla="*/ 2147483647 h 219"/>
              <a:gd name="T12" fmla="*/ 2147483647 w 455"/>
              <a:gd name="T13" fmla="*/ 2147483647 h 219"/>
              <a:gd name="T14" fmla="*/ 2147483647 w 455"/>
              <a:gd name="T15" fmla="*/ 2147483647 h 219"/>
              <a:gd name="T16" fmla="*/ 2147483647 w 455"/>
              <a:gd name="T17" fmla="*/ 2147483647 h 219"/>
              <a:gd name="T18" fmla="*/ 2147483647 w 455"/>
              <a:gd name="T19" fmla="*/ 2147483647 h 219"/>
              <a:gd name="T20" fmla="*/ 2147483647 w 455"/>
              <a:gd name="T21" fmla="*/ 2147483647 h 219"/>
              <a:gd name="T22" fmla="*/ 2147483647 w 455"/>
              <a:gd name="T23" fmla="*/ 0 h 219"/>
              <a:gd name="T24" fmla="*/ 2147483647 w 455"/>
              <a:gd name="T25" fmla="*/ 2147483647 h 219"/>
              <a:gd name="T26" fmla="*/ 2147483647 w 455"/>
              <a:gd name="T27" fmla="*/ 2147483647 h 219"/>
              <a:gd name="T28" fmla="*/ 2147483647 w 455"/>
              <a:gd name="T29" fmla="*/ 2147483647 h 219"/>
              <a:gd name="T30" fmla="*/ 2147483647 w 455"/>
              <a:gd name="T31" fmla="*/ 2147483647 h 219"/>
              <a:gd name="T32" fmla="*/ 2147483647 w 455"/>
              <a:gd name="T33" fmla="*/ 2147483647 h 219"/>
              <a:gd name="T34" fmla="*/ 2147483647 w 455"/>
              <a:gd name="T35" fmla="*/ 2147483647 h 219"/>
              <a:gd name="T36" fmla="*/ 2147483647 w 455"/>
              <a:gd name="T37" fmla="*/ 2147483647 h 219"/>
              <a:gd name="T38" fmla="*/ 2147483647 w 455"/>
              <a:gd name="T39" fmla="*/ 2147483647 h 219"/>
              <a:gd name="T40" fmla="*/ 2147483647 w 455"/>
              <a:gd name="T41" fmla="*/ 2147483647 h 219"/>
              <a:gd name="T42" fmla="*/ 2147483647 w 455"/>
              <a:gd name="T43" fmla="*/ 2147483647 h 219"/>
              <a:gd name="T44" fmla="*/ 2147483647 w 455"/>
              <a:gd name="T45" fmla="*/ 2147483647 h 219"/>
              <a:gd name="T46" fmla="*/ 2147483647 w 455"/>
              <a:gd name="T47" fmla="*/ 2147483647 h 219"/>
              <a:gd name="T48" fmla="*/ 2147483647 w 455"/>
              <a:gd name="T49" fmla="*/ 2147483647 h 219"/>
              <a:gd name="T50" fmla="*/ 2147483647 w 455"/>
              <a:gd name="T51" fmla="*/ 2147483647 h 219"/>
              <a:gd name="T52" fmla="*/ 2147483647 w 455"/>
              <a:gd name="T53" fmla="*/ 2147483647 h 219"/>
              <a:gd name="T54" fmla="*/ 2147483647 w 455"/>
              <a:gd name="T55" fmla="*/ 2147483647 h 219"/>
              <a:gd name="T56" fmla="*/ 2147483647 w 455"/>
              <a:gd name="T57" fmla="*/ 2147483647 h 219"/>
              <a:gd name="T58" fmla="*/ 2147483647 w 455"/>
              <a:gd name="T59" fmla="*/ 2147483647 h 219"/>
              <a:gd name="T60" fmla="*/ 2147483647 w 455"/>
              <a:gd name="T61" fmla="*/ 2147483647 h 219"/>
              <a:gd name="T62" fmla="*/ 2147483647 w 455"/>
              <a:gd name="T63" fmla="*/ 2147483647 h 219"/>
              <a:gd name="T64" fmla="*/ 2147483647 w 455"/>
              <a:gd name="T65" fmla="*/ 2147483647 h 219"/>
              <a:gd name="T66" fmla="*/ 2147483647 w 455"/>
              <a:gd name="T67" fmla="*/ 2147483647 h 219"/>
              <a:gd name="T68" fmla="*/ 2147483647 w 455"/>
              <a:gd name="T69" fmla="*/ 2147483647 h 219"/>
              <a:gd name="T70" fmla="*/ 2147483647 w 455"/>
              <a:gd name="T71" fmla="*/ 2147483647 h 219"/>
              <a:gd name="T72" fmla="*/ 2147483647 w 455"/>
              <a:gd name="T73" fmla="*/ 2147483647 h 219"/>
              <a:gd name="T74" fmla="*/ 2147483647 w 455"/>
              <a:gd name="T75" fmla="*/ 2147483647 h 219"/>
              <a:gd name="T76" fmla="*/ 2147483647 w 455"/>
              <a:gd name="T77" fmla="*/ 2147483647 h 219"/>
              <a:gd name="T78" fmla="*/ 2147483647 w 455"/>
              <a:gd name="T79" fmla="*/ 2147483647 h 219"/>
              <a:gd name="T80" fmla="*/ 2147483647 w 455"/>
              <a:gd name="T81" fmla="*/ 2147483647 h 219"/>
              <a:gd name="T82" fmla="*/ 2147483647 w 455"/>
              <a:gd name="T83" fmla="*/ 2147483647 h 219"/>
              <a:gd name="T84" fmla="*/ 2147483647 w 455"/>
              <a:gd name="T85" fmla="*/ 2147483647 h 219"/>
              <a:gd name="T86" fmla="*/ 2147483647 w 455"/>
              <a:gd name="T87" fmla="*/ 2147483647 h 219"/>
              <a:gd name="T88" fmla="*/ 2147483647 w 455"/>
              <a:gd name="T89" fmla="*/ 2147483647 h 219"/>
              <a:gd name="T90" fmla="*/ 2147483647 w 455"/>
              <a:gd name="T91" fmla="*/ 2147483647 h 219"/>
              <a:gd name="T92" fmla="*/ 2147483647 w 455"/>
              <a:gd name="T93" fmla="*/ 2147483647 h 219"/>
              <a:gd name="T94" fmla="*/ 2147483647 w 455"/>
              <a:gd name="T95" fmla="*/ 2147483647 h 219"/>
              <a:gd name="T96" fmla="*/ 2147483647 w 455"/>
              <a:gd name="T97" fmla="*/ 2147483647 h 219"/>
              <a:gd name="T98" fmla="*/ 2147483647 w 455"/>
              <a:gd name="T99" fmla="*/ 2147483647 h 219"/>
              <a:gd name="T100" fmla="*/ 2147483647 w 455"/>
              <a:gd name="T101" fmla="*/ 2147483647 h 219"/>
              <a:gd name="T102" fmla="*/ 0 w 455"/>
              <a:gd name="T103" fmla="*/ 2147483647 h 219"/>
              <a:gd name="T104" fmla="*/ 2147483647 w 455"/>
              <a:gd name="T105" fmla="*/ 2147483647 h 2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55" h="219">
                <a:moveTo>
                  <a:pt x="1" y="66"/>
                </a:moveTo>
                <a:lnTo>
                  <a:pt x="5" y="64"/>
                </a:lnTo>
                <a:lnTo>
                  <a:pt x="6" y="60"/>
                </a:lnTo>
                <a:lnTo>
                  <a:pt x="20" y="58"/>
                </a:lnTo>
                <a:lnTo>
                  <a:pt x="20" y="56"/>
                </a:lnTo>
                <a:lnTo>
                  <a:pt x="27" y="54"/>
                </a:lnTo>
                <a:lnTo>
                  <a:pt x="27" y="50"/>
                </a:lnTo>
                <a:lnTo>
                  <a:pt x="64" y="30"/>
                </a:lnTo>
                <a:lnTo>
                  <a:pt x="69" y="33"/>
                </a:lnTo>
                <a:lnTo>
                  <a:pt x="73" y="30"/>
                </a:lnTo>
                <a:lnTo>
                  <a:pt x="75" y="35"/>
                </a:lnTo>
                <a:lnTo>
                  <a:pt x="92" y="35"/>
                </a:lnTo>
                <a:lnTo>
                  <a:pt x="97" y="48"/>
                </a:lnTo>
                <a:lnTo>
                  <a:pt x="110" y="50"/>
                </a:lnTo>
                <a:lnTo>
                  <a:pt x="118" y="48"/>
                </a:lnTo>
                <a:lnTo>
                  <a:pt x="136" y="54"/>
                </a:lnTo>
                <a:lnTo>
                  <a:pt x="146" y="47"/>
                </a:lnTo>
                <a:lnTo>
                  <a:pt x="149" y="41"/>
                </a:lnTo>
                <a:lnTo>
                  <a:pt x="149" y="36"/>
                </a:lnTo>
                <a:lnTo>
                  <a:pt x="145" y="34"/>
                </a:lnTo>
                <a:lnTo>
                  <a:pt x="142" y="26"/>
                </a:lnTo>
                <a:lnTo>
                  <a:pt x="145" y="15"/>
                </a:lnTo>
                <a:lnTo>
                  <a:pt x="155" y="7"/>
                </a:lnTo>
                <a:lnTo>
                  <a:pt x="158" y="0"/>
                </a:lnTo>
                <a:lnTo>
                  <a:pt x="172" y="9"/>
                </a:lnTo>
                <a:lnTo>
                  <a:pt x="204" y="18"/>
                </a:lnTo>
                <a:lnTo>
                  <a:pt x="206" y="35"/>
                </a:lnTo>
                <a:lnTo>
                  <a:pt x="220" y="43"/>
                </a:lnTo>
                <a:lnTo>
                  <a:pt x="231" y="45"/>
                </a:lnTo>
                <a:lnTo>
                  <a:pt x="249" y="37"/>
                </a:lnTo>
                <a:lnTo>
                  <a:pt x="268" y="41"/>
                </a:lnTo>
                <a:lnTo>
                  <a:pt x="274" y="48"/>
                </a:lnTo>
                <a:lnTo>
                  <a:pt x="286" y="49"/>
                </a:lnTo>
                <a:lnTo>
                  <a:pt x="285" y="55"/>
                </a:lnTo>
                <a:lnTo>
                  <a:pt x="295" y="63"/>
                </a:lnTo>
                <a:lnTo>
                  <a:pt x="326" y="67"/>
                </a:lnTo>
                <a:lnTo>
                  <a:pt x="355" y="58"/>
                </a:lnTo>
                <a:lnTo>
                  <a:pt x="376" y="42"/>
                </a:lnTo>
                <a:lnTo>
                  <a:pt x="383" y="43"/>
                </a:lnTo>
                <a:lnTo>
                  <a:pt x="391" y="50"/>
                </a:lnTo>
                <a:lnTo>
                  <a:pt x="403" y="48"/>
                </a:lnTo>
                <a:lnTo>
                  <a:pt x="410" y="52"/>
                </a:lnTo>
                <a:lnTo>
                  <a:pt x="397" y="80"/>
                </a:lnTo>
                <a:lnTo>
                  <a:pt x="397" y="86"/>
                </a:lnTo>
                <a:lnTo>
                  <a:pt x="393" y="88"/>
                </a:lnTo>
                <a:lnTo>
                  <a:pt x="394" y="92"/>
                </a:lnTo>
                <a:lnTo>
                  <a:pt x="398" y="98"/>
                </a:lnTo>
                <a:lnTo>
                  <a:pt x="403" y="94"/>
                </a:lnTo>
                <a:lnTo>
                  <a:pt x="412" y="94"/>
                </a:lnTo>
                <a:lnTo>
                  <a:pt x="419" y="98"/>
                </a:lnTo>
                <a:lnTo>
                  <a:pt x="425" y="91"/>
                </a:lnTo>
                <a:lnTo>
                  <a:pt x="436" y="91"/>
                </a:lnTo>
                <a:lnTo>
                  <a:pt x="444" y="98"/>
                </a:lnTo>
                <a:lnTo>
                  <a:pt x="455" y="114"/>
                </a:lnTo>
                <a:lnTo>
                  <a:pt x="455" y="118"/>
                </a:lnTo>
                <a:lnTo>
                  <a:pt x="452" y="120"/>
                </a:lnTo>
                <a:lnTo>
                  <a:pt x="432" y="117"/>
                </a:lnTo>
                <a:lnTo>
                  <a:pt x="426" y="121"/>
                </a:lnTo>
                <a:lnTo>
                  <a:pt x="420" y="121"/>
                </a:lnTo>
                <a:lnTo>
                  <a:pt x="419" y="124"/>
                </a:lnTo>
                <a:lnTo>
                  <a:pt x="408" y="126"/>
                </a:lnTo>
                <a:lnTo>
                  <a:pt x="402" y="138"/>
                </a:lnTo>
                <a:lnTo>
                  <a:pt x="395" y="143"/>
                </a:lnTo>
                <a:lnTo>
                  <a:pt x="379" y="145"/>
                </a:lnTo>
                <a:lnTo>
                  <a:pt x="366" y="158"/>
                </a:lnTo>
                <a:lnTo>
                  <a:pt x="355" y="156"/>
                </a:lnTo>
                <a:lnTo>
                  <a:pt x="349" y="151"/>
                </a:lnTo>
                <a:lnTo>
                  <a:pt x="341" y="152"/>
                </a:lnTo>
                <a:lnTo>
                  <a:pt x="335" y="165"/>
                </a:lnTo>
                <a:lnTo>
                  <a:pt x="342" y="178"/>
                </a:lnTo>
                <a:lnTo>
                  <a:pt x="329" y="186"/>
                </a:lnTo>
                <a:lnTo>
                  <a:pt x="316" y="198"/>
                </a:lnTo>
                <a:lnTo>
                  <a:pt x="305" y="202"/>
                </a:lnTo>
                <a:lnTo>
                  <a:pt x="279" y="202"/>
                </a:lnTo>
                <a:lnTo>
                  <a:pt x="244" y="219"/>
                </a:lnTo>
                <a:lnTo>
                  <a:pt x="237" y="217"/>
                </a:lnTo>
                <a:lnTo>
                  <a:pt x="237" y="213"/>
                </a:lnTo>
                <a:lnTo>
                  <a:pt x="221" y="213"/>
                </a:lnTo>
                <a:lnTo>
                  <a:pt x="202" y="207"/>
                </a:lnTo>
                <a:lnTo>
                  <a:pt x="198" y="201"/>
                </a:lnTo>
                <a:lnTo>
                  <a:pt x="185" y="198"/>
                </a:lnTo>
                <a:lnTo>
                  <a:pt x="166" y="200"/>
                </a:lnTo>
                <a:lnTo>
                  <a:pt x="133" y="196"/>
                </a:lnTo>
                <a:lnTo>
                  <a:pt x="122" y="197"/>
                </a:lnTo>
                <a:lnTo>
                  <a:pt x="114" y="186"/>
                </a:lnTo>
                <a:lnTo>
                  <a:pt x="110" y="173"/>
                </a:lnTo>
                <a:lnTo>
                  <a:pt x="107" y="172"/>
                </a:lnTo>
                <a:lnTo>
                  <a:pt x="108" y="167"/>
                </a:lnTo>
                <a:lnTo>
                  <a:pt x="98" y="166"/>
                </a:lnTo>
                <a:lnTo>
                  <a:pt x="82" y="154"/>
                </a:lnTo>
                <a:lnTo>
                  <a:pt x="53" y="151"/>
                </a:lnTo>
                <a:lnTo>
                  <a:pt x="44" y="147"/>
                </a:lnTo>
                <a:lnTo>
                  <a:pt x="41" y="141"/>
                </a:lnTo>
                <a:lnTo>
                  <a:pt x="46" y="132"/>
                </a:lnTo>
                <a:lnTo>
                  <a:pt x="45" y="126"/>
                </a:lnTo>
                <a:lnTo>
                  <a:pt x="46" y="121"/>
                </a:lnTo>
                <a:lnTo>
                  <a:pt x="44" y="113"/>
                </a:lnTo>
                <a:lnTo>
                  <a:pt x="33" y="94"/>
                </a:lnTo>
                <a:lnTo>
                  <a:pt x="18" y="91"/>
                </a:lnTo>
                <a:lnTo>
                  <a:pt x="12" y="87"/>
                </a:lnTo>
                <a:lnTo>
                  <a:pt x="10" y="82"/>
                </a:lnTo>
                <a:lnTo>
                  <a:pt x="3" y="79"/>
                </a:lnTo>
                <a:lnTo>
                  <a:pt x="4" y="75"/>
                </a:lnTo>
                <a:lnTo>
                  <a:pt x="0" y="72"/>
                </a:lnTo>
                <a:lnTo>
                  <a:pt x="1" y="70"/>
                </a:lnTo>
                <a:lnTo>
                  <a:pt x="1" y="6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2" name="Freeform 121"/>
          <p:cNvSpPr>
            <a:spLocks/>
          </p:cNvSpPr>
          <p:nvPr/>
        </p:nvSpPr>
        <p:spPr bwMode="auto">
          <a:xfrm>
            <a:off x="5878513" y="3586163"/>
            <a:ext cx="400050" cy="260350"/>
          </a:xfrm>
          <a:custGeom>
            <a:avLst/>
            <a:gdLst>
              <a:gd name="T0" fmla="*/ 2147483647 w 243"/>
              <a:gd name="T1" fmla="*/ 2147483647 h 158"/>
              <a:gd name="T2" fmla="*/ 2147483647 w 243"/>
              <a:gd name="T3" fmla="*/ 2147483647 h 158"/>
              <a:gd name="T4" fmla="*/ 2147483647 w 243"/>
              <a:gd name="T5" fmla="*/ 2147483647 h 158"/>
              <a:gd name="T6" fmla="*/ 2147483647 w 243"/>
              <a:gd name="T7" fmla="*/ 2147483647 h 158"/>
              <a:gd name="T8" fmla="*/ 2147483647 w 243"/>
              <a:gd name="T9" fmla="*/ 2147483647 h 158"/>
              <a:gd name="T10" fmla="*/ 2147483647 w 243"/>
              <a:gd name="T11" fmla="*/ 2147483647 h 158"/>
              <a:gd name="T12" fmla="*/ 2147483647 w 243"/>
              <a:gd name="T13" fmla="*/ 2147483647 h 158"/>
              <a:gd name="T14" fmla="*/ 2147483647 w 243"/>
              <a:gd name="T15" fmla="*/ 2147483647 h 158"/>
              <a:gd name="T16" fmla="*/ 2147483647 w 243"/>
              <a:gd name="T17" fmla="*/ 2147483647 h 158"/>
              <a:gd name="T18" fmla="*/ 2147483647 w 243"/>
              <a:gd name="T19" fmla="*/ 2147483647 h 158"/>
              <a:gd name="T20" fmla="*/ 2147483647 w 243"/>
              <a:gd name="T21" fmla="*/ 2147483647 h 158"/>
              <a:gd name="T22" fmla="*/ 2147483647 w 243"/>
              <a:gd name="T23" fmla="*/ 2147483647 h 158"/>
              <a:gd name="T24" fmla="*/ 0 w 243"/>
              <a:gd name="T25" fmla="*/ 2147483647 h 158"/>
              <a:gd name="T26" fmla="*/ 2147483647 w 243"/>
              <a:gd name="T27" fmla="*/ 2147483647 h 158"/>
              <a:gd name="T28" fmla="*/ 2147483647 w 243"/>
              <a:gd name="T29" fmla="*/ 2147483647 h 158"/>
              <a:gd name="T30" fmla="*/ 2147483647 w 243"/>
              <a:gd name="T31" fmla="*/ 2147483647 h 158"/>
              <a:gd name="T32" fmla="*/ 2147483647 w 243"/>
              <a:gd name="T33" fmla="*/ 2147483647 h 158"/>
              <a:gd name="T34" fmla="*/ 2147483647 w 243"/>
              <a:gd name="T35" fmla="*/ 2147483647 h 158"/>
              <a:gd name="T36" fmla="*/ 2147483647 w 243"/>
              <a:gd name="T37" fmla="*/ 2147483647 h 158"/>
              <a:gd name="T38" fmla="*/ 2147483647 w 243"/>
              <a:gd name="T39" fmla="*/ 2147483647 h 158"/>
              <a:gd name="T40" fmla="*/ 2147483647 w 243"/>
              <a:gd name="T41" fmla="*/ 2147483647 h 158"/>
              <a:gd name="T42" fmla="*/ 2147483647 w 243"/>
              <a:gd name="T43" fmla="*/ 2147483647 h 158"/>
              <a:gd name="T44" fmla="*/ 2147483647 w 243"/>
              <a:gd name="T45" fmla="*/ 2147483647 h 158"/>
              <a:gd name="T46" fmla="*/ 2147483647 w 243"/>
              <a:gd name="T47" fmla="*/ 2147483647 h 158"/>
              <a:gd name="T48" fmla="*/ 2147483647 w 243"/>
              <a:gd name="T49" fmla="*/ 2147483647 h 158"/>
              <a:gd name="T50" fmla="*/ 2147483647 w 243"/>
              <a:gd name="T51" fmla="*/ 2147483647 h 158"/>
              <a:gd name="T52" fmla="*/ 2147483647 w 243"/>
              <a:gd name="T53" fmla="*/ 2147483647 h 158"/>
              <a:gd name="T54" fmla="*/ 2147483647 w 243"/>
              <a:gd name="T55" fmla="*/ 2147483647 h 158"/>
              <a:gd name="T56" fmla="*/ 2147483647 w 243"/>
              <a:gd name="T57" fmla="*/ 2147483647 h 158"/>
              <a:gd name="T58" fmla="*/ 2147483647 w 243"/>
              <a:gd name="T59" fmla="*/ 2147483647 h 158"/>
              <a:gd name="T60" fmla="*/ 2147483647 w 243"/>
              <a:gd name="T61" fmla="*/ 2147483647 h 158"/>
              <a:gd name="T62" fmla="*/ 2147483647 w 243"/>
              <a:gd name="T63" fmla="*/ 2147483647 h 158"/>
              <a:gd name="T64" fmla="*/ 2147483647 w 243"/>
              <a:gd name="T65" fmla="*/ 2147483647 h 158"/>
              <a:gd name="T66" fmla="*/ 2147483647 w 243"/>
              <a:gd name="T67" fmla="*/ 2147483647 h 158"/>
              <a:gd name="T68" fmla="*/ 2147483647 w 243"/>
              <a:gd name="T69" fmla="*/ 2147483647 h 158"/>
              <a:gd name="T70" fmla="*/ 2147483647 w 243"/>
              <a:gd name="T71" fmla="*/ 2147483647 h 158"/>
              <a:gd name="T72" fmla="*/ 2147483647 w 243"/>
              <a:gd name="T73" fmla="*/ 2147483647 h 158"/>
              <a:gd name="T74" fmla="*/ 2147483647 w 243"/>
              <a:gd name="T75" fmla="*/ 2147483647 h 158"/>
              <a:gd name="T76" fmla="*/ 2147483647 w 243"/>
              <a:gd name="T77" fmla="*/ 2147483647 h 158"/>
              <a:gd name="T78" fmla="*/ 2147483647 w 243"/>
              <a:gd name="T79" fmla="*/ 2147483647 h 158"/>
              <a:gd name="T80" fmla="*/ 2147483647 w 243"/>
              <a:gd name="T81" fmla="*/ 2147483647 h 158"/>
              <a:gd name="T82" fmla="*/ 2147483647 w 243"/>
              <a:gd name="T83" fmla="*/ 2147483647 h 158"/>
              <a:gd name="T84" fmla="*/ 2147483647 w 243"/>
              <a:gd name="T85" fmla="*/ 2147483647 h 158"/>
              <a:gd name="T86" fmla="*/ 2147483647 w 243"/>
              <a:gd name="T87" fmla="*/ 2147483647 h 1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3" h="158">
                <a:moveTo>
                  <a:pt x="166" y="158"/>
                </a:moveTo>
                <a:lnTo>
                  <a:pt x="149" y="155"/>
                </a:lnTo>
                <a:lnTo>
                  <a:pt x="151" y="144"/>
                </a:lnTo>
                <a:lnTo>
                  <a:pt x="136" y="139"/>
                </a:lnTo>
                <a:lnTo>
                  <a:pt x="109" y="122"/>
                </a:lnTo>
                <a:lnTo>
                  <a:pt x="91" y="107"/>
                </a:lnTo>
                <a:lnTo>
                  <a:pt x="90" y="99"/>
                </a:lnTo>
                <a:lnTo>
                  <a:pt x="83" y="86"/>
                </a:lnTo>
                <a:lnTo>
                  <a:pt x="77" y="83"/>
                </a:lnTo>
                <a:lnTo>
                  <a:pt x="75" y="86"/>
                </a:lnTo>
                <a:lnTo>
                  <a:pt x="59" y="82"/>
                </a:lnTo>
                <a:lnTo>
                  <a:pt x="57" y="75"/>
                </a:lnTo>
                <a:lnTo>
                  <a:pt x="60" y="74"/>
                </a:lnTo>
                <a:lnTo>
                  <a:pt x="57" y="66"/>
                </a:lnTo>
                <a:lnTo>
                  <a:pt x="46" y="63"/>
                </a:lnTo>
                <a:lnTo>
                  <a:pt x="37" y="55"/>
                </a:lnTo>
                <a:lnTo>
                  <a:pt x="36" y="57"/>
                </a:lnTo>
                <a:lnTo>
                  <a:pt x="30" y="57"/>
                </a:lnTo>
                <a:lnTo>
                  <a:pt x="35" y="64"/>
                </a:lnTo>
                <a:lnTo>
                  <a:pt x="29" y="60"/>
                </a:lnTo>
                <a:lnTo>
                  <a:pt x="26" y="66"/>
                </a:lnTo>
                <a:lnTo>
                  <a:pt x="19" y="67"/>
                </a:lnTo>
                <a:lnTo>
                  <a:pt x="14" y="72"/>
                </a:lnTo>
                <a:lnTo>
                  <a:pt x="15" y="84"/>
                </a:lnTo>
                <a:lnTo>
                  <a:pt x="0" y="83"/>
                </a:lnTo>
                <a:lnTo>
                  <a:pt x="0" y="11"/>
                </a:lnTo>
                <a:lnTo>
                  <a:pt x="36" y="0"/>
                </a:lnTo>
                <a:lnTo>
                  <a:pt x="72" y="27"/>
                </a:lnTo>
                <a:lnTo>
                  <a:pt x="85" y="41"/>
                </a:lnTo>
                <a:lnTo>
                  <a:pt x="102" y="38"/>
                </a:lnTo>
                <a:lnTo>
                  <a:pt x="120" y="40"/>
                </a:lnTo>
                <a:lnTo>
                  <a:pt x="126" y="37"/>
                </a:lnTo>
                <a:lnTo>
                  <a:pt x="135" y="45"/>
                </a:lnTo>
                <a:lnTo>
                  <a:pt x="139" y="53"/>
                </a:lnTo>
                <a:lnTo>
                  <a:pt x="143" y="51"/>
                </a:lnTo>
                <a:lnTo>
                  <a:pt x="142" y="70"/>
                </a:lnTo>
                <a:lnTo>
                  <a:pt x="149" y="70"/>
                </a:lnTo>
                <a:lnTo>
                  <a:pt x="151" y="86"/>
                </a:lnTo>
                <a:lnTo>
                  <a:pt x="169" y="85"/>
                </a:lnTo>
                <a:lnTo>
                  <a:pt x="172" y="88"/>
                </a:lnTo>
                <a:lnTo>
                  <a:pt x="170" y="93"/>
                </a:lnTo>
                <a:lnTo>
                  <a:pt x="176" y="96"/>
                </a:lnTo>
                <a:lnTo>
                  <a:pt x="179" y="96"/>
                </a:lnTo>
                <a:lnTo>
                  <a:pt x="178" y="90"/>
                </a:lnTo>
                <a:lnTo>
                  <a:pt x="185" y="85"/>
                </a:lnTo>
                <a:lnTo>
                  <a:pt x="185" y="82"/>
                </a:lnTo>
                <a:lnTo>
                  <a:pt x="212" y="65"/>
                </a:lnTo>
                <a:lnTo>
                  <a:pt x="216" y="67"/>
                </a:lnTo>
                <a:lnTo>
                  <a:pt x="201" y="79"/>
                </a:lnTo>
                <a:lnTo>
                  <a:pt x="208" y="80"/>
                </a:lnTo>
                <a:lnTo>
                  <a:pt x="210" y="84"/>
                </a:lnTo>
                <a:lnTo>
                  <a:pt x="218" y="86"/>
                </a:lnTo>
                <a:lnTo>
                  <a:pt x="218" y="83"/>
                </a:lnTo>
                <a:lnTo>
                  <a:pt x="220" y="83"/>
                </a:lnTo>
                <a:lnTo>
                  <a:pt x="222" y="78"/>
                </a:lnTo>
                <a:lnTo>
                  <a:pt x="225" y="85"/>
                </a:lnTo>
                <a:lnTo>
                  <a:pt x="229" y="85"/>
                </a:lnTo>
                <a:lnTo>
                  <a:pt x="229" y="89"/>
                </a:lnTo>
                <a:lnTo>
                  <a:pt x="243" y="92"/>
                </a:lnTo>
                <a:lnTo>
                  <a:pt x="235" y="98"/>
                </a:lnTo>
                <a:lnTo>
                  <a:pt x="231" y="96"/>
                </a:lnTo>
                <a:lnTo>
                  <a:pt x="233" y="100"/>
                </a:lnTo>
                <a:lnTo>
                  <a:pt x="229" y="99"/>
                </a:lnTo>
                <a:lnTo>
                  <a:pt x="222" y="105"/>
                </a:lnTo>
                <a:lnTo>
                  <a:pt x="218" y="102"/>
                </a:lnTo>
                <a:lnTo>
                  <a:pt x="212" y="103"/>
                </a:lnTo>
                <a:lnTo>
                  <a:pt x="207" y="104"/>
                </a:lnTo>
                <a:lnTo>
                  <a:pt x="203" y="101"/>
                </a:lnTo>
                <a:lnTo>
                  <a:pt x="210" y="94"/>
                </a:lnTo>
                <a:lnTo>
                  <a:pt x="204" y="88"/>
                </a:lnTo>
                <a:lnTo>
                  <a:pt x="194" y="95"/>
                </a:lnTo>
                <a:lnTo>
                  <a:pt x="189" y="93"/>
                </a:lnTo>
                <a:lnTo>
                  <a:pt x="188" y="104"/>
                </a:lnTo>
                <a:lnTo>
                  <a:pt x="178" y="104"/>
                </a:lnTo>
                <a:lnTo>
                  <a:pt x="184" y="105"/>
                </a:lnTo>
                <a:lnTo>
                  <a:pt x="181" y="106"/>
                </a:lnTo>
                <a:lnTo>
                  <a:pt x="182" y="109"/>
                </a:lnTo>
                <a:lnTo>
                  <a:pt x="179" y="110"/>
                </a:lnTo>
                <a:lnTo>
                  <a:pt x="177" y="116"/>
                </a:lnTo>
                <a:lnTo>
                  <a:pt x="166" y="114"/>
                </a:lnTo>
                <a:lnTo>
                  <a:pt x="162" y="117"/>
                </a:lnTo>
                <a:lnTo>
                  <a:pt x="161" y="121"/>
                </a:lnTo>
                <a:lnTo>
                  <a:pt x="165" y="123"/>
                </a:lnTo>
                <a:lnTo>
                  <a:pt x="166" y="125"/>
                </a:lnTo>
                <a:lnTo>
                  <a:pt x="171" y="126"/>
                </a:lnTo>
                <a:lnTo>
                  <a:pt x="171" y="134"/>
                </a:lnTo>
                <a:lnTo>
                  <a:pt x="175" y="140"/>
                </a:lnTo>
                <a:lnTo>
                  <a:pt x="167" y="152"/>
                </a:lnTo>
                <a:lnTo>
                  <a:pt x="166" y="158"/>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3" name="Freeform 122"/>
          <p:cNvSpPr>
            <a:spLocks/>
          </p:cNvSpPr>
          <p:nvPr/>
        </p:nvSpPr>
        <p:spPr bwMode="auto">
          <a:xfrm>
            <a:off x="5003800" y="3652838"/>
            <a:ext cx="44450" cy="53975"/>
          </a:xfrm>
          <a:custGeom>
            <a:avLst/>
            <a:gdLst>
              <a:gd name="T0" fmla="*/ 2147483647 w 27"/>
              <a:gd name="T1" fmla="*/ 2147483647 h 32"/>
              <a:gd name="T2" fmla="*/ 2147483647 w 27"/>
              <a:gd name="T3" fmla="*/ 2147483647 h 32"/>
              <a:gd name="T4" fmla="*/ 2147483647 w 27"/>
              <a:gd name="T5" fmla="*/ 2147483647 h 32"/>
              <a:gd name="T6" fmla="*/ 2147483647 w 27"/>
              <a:gd name="T7" fmla="*/ 2147483647 h 32"/>
              <a:gd name="T8" fmla="*/ 2147483647 w 27"/>
              <a:gd name="T9" fmla="*/ 2147483647 h 32"/>
              <a:gd name="T10" fmla="*/ 2147483647 w 27"/>
              <a:gd name="T11" fmla="*/ 2147483647 h 32"/>
              <a:gd name="T12" fmla="*/ 2147483647 w 27"/>
              <a:gd name="T13" fmla="*/ 2147483647 h 32"/>
              <a:gd name="T14" fmla="*/ 2147483647 w 27"/>
              <a:gd name="T15" fmla="*/ 2147483647 h 32"/>
              <a:gd name="T16" fmla="*/ 0 w 27"/>
              <a:gd name="T17" fmla="*/ 2147483647 h 32"/>
              <a:gd name="T18" fmla="*/ 2147483647 w 27"/>
              <a:gd name="T19" fmla="*/ 2147483647 h 32"/>
              <a:gd name="T20" fmla="*/ 0 w 27"/>
              <a:gd name="T21" fmla="*/ 2147483647 h 32"/>
              <a:gd name="T22" fmla="*/ 2147483647 w 27"/>
              <a:gd name="T23" fmla="*/ 2147483647 h 32"/>
              <a:gd name="T24" fmla="*/ 2147483647 w 27"/>
              <a:gd name="T25" fmla="*/ 2147483647 h 32"/>
              <a:gd name="T26" fmla="*/ 2147483647 w 27"/>
              <a:gd name="T27" fmla="*/ 2147483647 h 32"/>
              <a:gd name="T28" fmla="*/ 2147483647 w 27"/>
              <a:gd name="T29" fmla="*/ 0 h 32"/>
              <a:gd name="T30" fmla="*/ 2147483647 w 27"/>
              <a:gd name="T31" fmla="*/ 0 h 32"/>
              <a:gd name="T32" fmla="*/ 2147483647 w 27"/>
              <a:gd name="T33" fmla="*/ 2147483647 h 32"/>
              <a:gd name="T34" fmla="*/ 2147483647 w 27"/>
              <a:gd name="T35" fmla="*/ 2147483647 h 32"/>
              <a:gd name="T36" fmla="*/ 2147483647 w 27"/>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32">
                <a:moveTo>
                  <a:pt x="23" y="18"/>
                </a:moveTo>
                <a:lnTo>
                  <a:pt x="19" y="20"/>
                </a:lnTo>
                <a:lnTo>
                  <a:pt x="17" y="17"/>
                </a:lnTo>
                <a:lnTo>
                  <a:pt x="12" y="26"/>
                </a:lnTo>
                <a:lnTo>
                  <a:pt x="13" y="32"/>
                </a:lnTo>
                <a:lnTo>
                  <a:pt x="2" y="22"/>
                </a:lnTo>
                <a:lnTo>
                  <a:pt x="3" y="20"/>
                </a:lnTo>
                <a:lnTo>
                  <a:pt x="1" y="20"/>
                </a:lnTo>
                <a:lnTo>
                  <a:pt x="0" y="18"/>
                </a:lnTo>
                <a:lnTo>
                  <a:pt x="2" y="16"/>
                </a:lnTo>
                <a:lnTo>
                  <a:pt x="0" y="11"/>
                </a:lnTo>
                <a:lnTo>
                  <a:pt x="4" y="5"/>
                </a:lnTo>
                <a:lnTo>
                  <a:pt x="7" y="3"/>
                </a:lnTo>
                <a:lnTo>
                  <a:pt x="9" y="5"/>
                </a:lnTo>
                <a:lnTo>
                  <a:pt x="7" y="0"/>
                </a:lnTo>
                <a:lnTo>
                  <a:pt x="11" y="0"/>
                </a:lnTo>
                <a:lnTo>
                  <a:pt x="27" y="12"/>
                </a:lnTo>
                <a:lnTo>
                  <a:pt x="22" y="15"/>
                </a:lnTo>
                <a:lnTo>
                  <a:pt x="23" y="18"/>
                </a:lnTo>
                <a:close/>
              </a:path>
            </a:pathLst>
          </a:custGeom>
          <a:solidFill>
            <a:schemeClr val="bg1"/>
          </a:solidFill>
          <a:ln w="4763">
            <a:solidFill>
              <a:srgbClr val="6E6E6E"/>
            </a:solidFill>
            <a:prstDash val="solid"/>
            <a:round/>
            <a:headEnd/>
            <a:tailEnd/>
          </a:ln>
        </p:spPr>
        <p:txBody>
          <a:bodyPr/>
          <a:lstStyle/>
          <a:p>
            <a:endParaRPr lang="en-US"/>
          </a:p>
        </p:txBody>
      </p:sp>
      <p:sp>
        <p:nvSpPr>
          <p:cNvPr id="3194" name="Freeform 123"/>
          <p:cNvSpPr>
            <a:spLocks/>
          </p:cNvSpPr>
          <p:nvPr/>
        </p:nvSpPr>
        <p:spPr bwMode="auto">
          <a:xfrm>
            <a:off x="5765800" y="3676650"/>
            <a:ext cx="360363" cy="228600"/>
          </a:xfrm>
          <a:custGeom>
            <a:avLst/>
            <a:gdLst>
              <a:gd name="T0" fmla="*/ 2147483647 w 219"/>
              <a:gd name="T1" fmla="*/ 2147483647 h 139"/>
              <a:gd name="T2" fmla="*/ 2147483647 w 219"/>
              <a:gd name="T3" fmla="*/ 2147483647 h 139"/>
              <a:gd name="T4" fmla="*/ 2147483647 w 219"/>
              <a:gd name="T5" fmla="*/ 2147483647 h 139"/>
              <a:gd name="T6" fmla="*/ 2147483647 w 219"/>
              <a:gd name="T7" fmla="*/ 2147483647 h 139"/>
              <a:gd name="T8" fmla="*/ 2147483647 w 219"/>
              <a:gd name="T9" fmla="*/ 2147483647 h 139"/>
              <a:gd name="T10" fmla="*/ 0 w 219"/>
              <a:gd name="T11" fmla="*/ 2147483647 h 139"/>
              <a:gd name="T12" fmla="*/ 2147483647 w 219"/>
              <a:gd name="T13" fmla="*/ 2147483647 h 139"/>
              <a:gd name="T14" fmla="*/ 2147483647 w 219"/>
              <a:gd name="T15" fmla="*/ 2147483647 h 139"/>
              <a:gd name="T16" fmla="*/ 2147483647 w 219"/>
              <a:gd name="T17" fmla="*/ 2147483647 h 139"/>
              <a:gd name="T18" fmla="*/ 2147483647 w 219"/>
              <a:gd name="T19" fmla="*/ 2147483647 h 139"/>
              <a:gd name="T20" fmla="*/ 2147483647 w 219"/>
              <a:gd name="T21" fmla="*/ 2147483647 h 139"/>
              <a:gd name="T22" fmla="*/ 2147483647 w 219"/>
              <a:gd name="T23" fmla="*/ 2147483647 h 139"/>
              <a:gd name="T24" fmla="*/ 2147483647 w 219"/>
              <a:gd name="T25" fmla="*/ 2147483647 h 139"/>
              <a:gd name="T26" fmla="*/ 2147483647 w 219"/>
              <a:gd name="T27" fmla="*/ 2147483647 h 139"/>
              <a:gd name="T28" fmla="*/ 2147483647 w 219"/>
              <a:gd name="T29" fmla="*/ 2147483647 h 139"/>
              <a:gd name="T30" fmla="*/ 2147483647 w 219"/>
              <a:gd name="T31" fmla="*/ 2147483647 h 139"/>
              <a:gd name="T32" fmla="*/ 2147483647 w 219"/>
              <a:gd name="T33" fmla="*/ 2147483647 h 139"/>
              <a:gd name="T34" fmla="*/ 2147483647 w 219"/>
              <a:gd name="T35" fmla="*/ 2147483647 h 139"/>
              <a:gd name="T36" fmla="*/ 2147483647 w 219"/>
              <a:gd name="T37" fmla="*/ 2147483647 h 139"/>
              <a:gd name="T38" fmla="*/ 2147483647 w 219"/>
              <a:gd name="T39" fmla="*/ 0 h 139"/>
              <a:gd name="T40" fmla="*/ 2147483647 w 219"/>
              <a:gd name="T41" fmla="*/ 2147483647 h 139"/>
              <a:gd name="T42" fmla="*/ 2147483647 w 219"/>
              <a:gd name="T43" fmla="*/ 2147483647 h 139"/>
              <a:gd name="T44" fmla="*/ 2147483647 w 219"/>
              <a:gd name="T45" fmla="*/ 2147483647 h 139"/>
              <a:gd name="T46" fmla="*/ 2147483647 w 219"/>
              <a:gd name="T47" fmla="*/ 2147483647 h 139"/>
              <a:gd name="T48" fmla="*/ 2147483647 w 219"/>
              <a:gd name="T49" fmla="*/ 2147483647 h 139"/>
              <a:gd name="T50" fmla="*/ 2147483647 w 219"/>
              <a:gd name="T51" fmla="*/ 2147483647 h 139"/>
              <a:gd name="T52" fmla="*/ 2147483647 w 219"/>
              <a:gd name="T53" fmla="*/ 2147483647 h 139"/>
              <a:gd name="T54" fmla="*/ 2147483647 w 219"/>
              <a:gd name="T55" fmla="*/ 2147483647 h 139"/>
              <a:gd name="T56" fmla="*/ 2147483647 w 219"/>
              <a:gd name="T57" fmla="*/ 2147483647 h 139"/>
              <a:gd name="T58" fmla="*/ 2147483647 w 219"/>
              <a:gd name="T59" fmla="*/ 2147483647 h 139"/>
              <a:gd name="T60" fmla="*/ 2147483647 w 219"/>
              <a:gd name="T61" fmla="*/ 2147483647 h 139"/>
              <a:gd name="T62" fmla="*/ 2147483647 w 219"/>
              <a:gd name="T63" fmla="*/ 2147483647 h 139"/>
              <a:gd name="T64" fmla="*/ 2147483647 w 219"/>
              <a:gd name="T65" fmla="*/ 2147483647 h 139"/>
              <a:gd name="T66" fmla="*/ 2147483647 w 219"/>
              <a:gd name="T67" fmla="*/ 2147483647 h 139"/>
              <a:gd name="T68" fmla="*/ 2147483647 w 219"/>
              <a:gd name="T69" fmla="*/ 2147483647 h 139"/>
              <a:gd name="T70" fmla="*/ 2147483647 w 219"/>
              <a:gd name="T71" fmla="*/ 2147483647 h 139"/>
              <a:gd name="T72" fmla="*/ 2147483647 w 219"/>
              <a:gd name="T73" fmla="*/ 2147483647 h 139"/>
              <a:gd name="T74" fmla="*/ 2147483647 w 219"/>
              <a:gd name="T75" fmla="*/ 2147483647 h 139"/>
              <a:gd name="T76" fmla="*/ 2147483647 w 219"/>
              <a:gd name="T77" fmla="*/ 2147483647 h 139"/>
              <a:gd name="T78" fmla="*/ 2147483647 w 219"/>
              <a:gd name="T79" fmla="*/ 2147483647 h 139"/>
              <a:gd name="T80" fmla="*/ 2147483647 w 219"/>
              <a:gd name="T81" fmla="*/ 2147483647 h 139"/>
              <a:gd name="T82" fmla="*/ 2147483647 w 219"/>
              <a:gd name="T83" fmla="*/ 2147483647 h 139"/>
              <a:gd name="T84" fmla="*/ 2147483647 w 219"/>
              <a:gd name="T85" fmla="*/ 2147483647 h 139"/>
              <a:gd name="T86" fmla="*/ 2147483647 w 219"/>
              <a:gd name="T87" fmla="*/ 2147483647 h 139"/>
              <a:gd name="T88" fmla="*/ 2147483647 w 219"/>
              <a:gd name="T89" fmla="*/ 2147483647 h 139"/>
              <a:gd name="T90" fmla="*/ 2147483647 w 219"/>
              <a:gd name="T91" fmla="*/ 2147483647 h 139"/>
              <a:gd name="T92" fmla="*/ 2147483647 w 219"/>
              <a:gd name="T93" fmla="*/ 2147483647 h 139"/>
              <a:gd name="T94" fmla="*/ 2147483647 w 219"/>
              <a:gd name="T95" fmla="*/ 2147483647 h 139"/>
              <a:gd name="T96" fmla="*/ 2147483647 w 219"/>
              <a:gd name="T97" fmla="*/ 2147483647 h 139"/>
              <a:gd name="T98" fmla="*/ 2147483647 w 219"/>
              <a:gd name="T99" fmla="*/ 2147483647 h 139"/>
              <a:gd name="T100" fmla="*/ 2147483647 w 219"/>
              <a:gd name="T101" fmla="*/ 2147483647 h 139"/>
              <a:gd name="T102" fmla="*/ 2147483647 w 219"/>
              <a:gd name="T103" fmla="*/ 2147483647 h 139"/>
              <a:gd name="T104" fmla="*/ 2147483647 w 219"/>
              <a:gd name="T105" fmla="*/ 2147483647 h 139"/>
              <a:gd name="T106" fmla="*/ 2147483647 w 219"/>
              <a:gd name="T107" fmla="*/ 2147483647 h 139"/>
              <a:gd name="T108" fmla="*/ 2147483647 w 219"/>
              <a:gd name="T109" fmla="*/ 2147483647 h 139"/>
              <a:gd name="T110" fmla="*/ 2147483647 w 219"/>
              <a:gd name="T111" fmla="*/ 2147483647 h 139"/>
              <a:gd name="T112" fmla="*/ 2147483647 w 219"/>
              <a:gd name="T113" fmla="*/ 2147483647 h 139"/>
              <a:gd name="T114" fmla="*/ 2147483647 w 219"/>
              <a:gd name="T115" fmla="*/ 2147483647 h 1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19" h="139">
                <a:moveTo>
                  <a:pt x="1" y="76"/>
                </a:moveTo>
                <a:lnTo>
                  <a:pt x="1" y="72"/>
                </a:lnTo>
                <a:lnTo>
                  <a:pt x="6" y="63"/>
                </a:lnTo>
                <a:lnTo>
                  <a:pt x="7" y="47"/>
                </a:lnTo>
                <a:lnTo>
                  <a:pt x="4" y="35"/>
                </a:lnTo>
                <a:lnTo>
                  <a:pt x="0" y="30"/>
                </a:lnTo>
                <a:lnTo>
                  <a:pt x="25" y="12"/>
                </a:lnTo>
                <a:lnTo>
                  <a:pt x="40" y="8"/>
                </a:lnTo>
                <a:lnTo>
                  <a:pt x="50" y="14"/>
                </a:lnTo>
                <a:lnTo>
                  <a:pt x="60" y="28"/>
                </a:lnTo>
                <a:lnTo>
                  <a:pt x="68" y="28"/>
                </a:lnTo>
                <a:lnTo>
                  <a:pt x="83" y="29"/>
                </a:lnTo>
                <a:lnTo>
                  <a:pt x="82" y="17"/>
                </a:lnTo>
                <a:lnTo>
                  <a:pt x="87" y="12"/>
                </a:lnTo>
                <a:lnTo>
                  <a:pt x="94" y="11"/>
                </a:lnTo>
                <a:lnTo>
                  <a:pt x="97" y="5"/>
                </a:lnTo>
                <a:lnTo>
                  <a:pt x="103" y="9"/>
                </a:lnTo>
                <a:lnTo>
                  <a:pt x="98" y="2"/>
                </a:lnTo>
                <a:lnTo>
                  <a:pt x="104" y="2"/>
                </a:lnTo>
                <a:lnTo>
                  <a:pt x="105" y="0"/>
                </a:lnTo>
                <a:lnTo>
                  <a:pt x="114" y="8"/>
                </a:lnTo>
                <a:lnTo>
                  <a:pt x="125" y="11"/>
                </a:lnTo>
                <a:lnTo>
                  <a:pt x="128" y="19"/>
                </a:lnTo>
                <a:lnTo>
                  <a:pt x="125" y="20"/>
                </a:lnTo>
                <a:lnTo>
                  <a:pt x="127" y="27"/>
                </a:lnTo>
                <a:lnTo>
                  <a:pt x="143" y="31"/>
                </a:lnTo>
                <a:lnTo>
                  <a:pt x="145" y="28"/>
                </a:lnTo>
                <a:lnTo>
                  <a:pt x="151" y="31"/>
                </a:lnTo>
                <a:lnTo>
                  <a:pt x="158" y="44"/>
                </a:lnTo>
                <a:lnTo>
                  <a:pt x="159" y="52"/>
                </a:lnTo>
                <a:lnTo>
                  <a:pt x="177" y="67"/>
                </a:lnTo>
                <a:lnTo>
                  <a:pt x="204" y="84"/>
                </a:lnTo>
                <a:lnTo>
                  <a:pt x="219" y="89"/>
                </a:lnTo>
                <a:lnTo>
                  <a:pt x="217" y="100"/>
                </a:lnTo>
                <a:lnTo>
                  <a:pt x="205" y="97"/>
                </a:lnTo>
                <a:lnTo>
                  <a:pt x="203" y="102"/>
                </a:lnTo>
                <a:lnTo>
                  <a:pt x="193" y="104"/>
                </a:lnTo>
                <a:lnTo>
                  <a:pt x="188" y="119"/>
                </a:lnTo>
                <a:lnTo>
                  <a:pt x="169" y="126"/>
                </a:lnTo>
                <a:lnTo>
                  <a:pt x="169" y="133"/>
                </a:lnTo>
                <a:lnTo>
                  <a:pt x="163" y="137"/>
                </a:lnTo>
                <a:lnTo>
                  <a:pt x="157" y="139"/>
                </a:lnTo>
                <a:lnTo>
                  <a:pt x="153" y="134"/>
                </a:lnTo>
                <a:lnTo>
                  <a:pt x="143" y="131"/>
                </a:lnTo>
                <a:lnTo>
                  <a:pt x="141" y="112"/>
                </a:lnTo>
                <a:lnTo>
                  <a:pt x="129" y="112"/>
                </a:lnTo>
                <a:lnTo>
                  <a:pt x="125" y="106"/>
                </a:lnTo>
                <a:lnTo>
                  <a:pt x="117" y="102"/>
                </a:lnTo>
                <a:lnTo>
                  <a:pt x="115" y="97"/>
                </a:lnTo>
                <a:lnTo>
                  <a:pt x="89" y="90"/>
                </a:lnTo>
                <a:lnTo>
                  <a:pt x="85" y="84"/>
                </a:lnTo>
                <a:lnTo>
                  <a:pt x="60" y="87"/>
                </a:lnTo>
                <a:lnTo>
                  <a:pt x="51" y="93"/>
                </a:lnTo>
                <a:lnTo>
                  <a:pt x="49" y="99"/>
                </a:lnTo>
                <a:lnTo>
                  <a:pt x="33" y="101"/>
                </a:lnTo>
                <a:lnTo>
                  <a:pt x="21" y="93"/>
                </a:lnTo>
                <a:lnTo>
                  <a:pt x="11" y="90"/>
                </a:lnTo>
                <a:lnTo>
                  <a:pt x="1" y="76"/>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5" name="Freeform 124"/>
          <p:cNvSpPr>
            <a:spLocks/>
          </p:cNvSpPr>
          <p:nvPr/>
        </p:nvSpPr>
        <p:spPr bwMode="auto">
          <a:xfrm>
            <a:off x="6143625" y="3730625"/>
            <a:ext cx="182563" cy="130175"/>
          </a:xfrm>
          <a:custGeom>
            <a:avLst/>
            <a:gdLst>
              <a:gd name="T0" fmla="*/ 2147483647 w 111"/>
              <a:gd name="T1" fmla="*/ 2147483647 h 79"/>
              <a:gd name="T2" fmla="*/ 2147483647 w 111"/>
              <a:gd name="T3" fmla="*/ 2147483647 h 79"/>
              <a:gd name="T4" fmla="*/ 2147483647 w 111"/>
              <a:gd name="T5" fmla="*/ 2147483647 h 79"/>
              <a:gd name="T6" fmla="*/ 2147483647 w 111"/>
              <a:gd name="T7" fmla="*/ 2147483647 h 79"/>
              <a:gd name="T8" fmla="*/ 2147483647 w 111"/>
              <a:gd name="T9" fmla="*/ 2147483647 h 79"/>
              <a:gd name="T10" fmla="*/ 2147483647 w 111"/>
              <a:gd name="T11" fmla="*/ 2147483647 h 79"/>
              <a:gd name="T12" fmla="*/ 2147483647 w 111"/>
              <a:gd name="T13" fmla="*/ 2147483647 h 79"/>
              <a:gd name="T14" fmla="*/ 2147483647 w 111"/>
              <a:gd name="T15" fmla="*/ 2147483647 h 79"/>
              <a:gd name="T16" fmla="*/ 2147483647 w 111"/>
              <a:gd name="T17" fmla="*/ 2147483647 h 79"/>
              <a:gd name="T18" fmla="*/ 2147483647 w 111"/>
              <a:gd name="T19" fmla="*/ 2147483647 h 79"/>
              <a:gd name="T20" fmla="*/ 2147483647 w 111"/>
              <a:gd name="T21" fmla="*/ 2147483647 h 79"/>
              <a:gd name="T22" fmla="*/ 2147483647 w 111"/>
              <a:gd name="T23" fmla="*/ 2147483647 h 79"/>
              <a:gd name="T24" fmla="*/ 2147483647 w 111"/>
              <a:gd name="T25" fmla="*/ 2147483647 h 79"/>
              <a:gd name="T26" fmla="*/ 0 w 111"/>
              <a:gd name="T27" fmla="*/ 2147483647 h 79"/>
              <a:gd name="T28" fmla="*/ 2147483647 w 111"/>
              <a:gd name="T29" fmla="*/ 2147483647 h 79"/>
              <a:gd name="T30" fmla="*/ 2147483647 w 111"/>
              <a:gd name="T31" fmla="*/ 2147483647 h 79"/>
              <a:gd name="T32" fmla="*/ 2147483647 w 111"/>
              <a:gd name="T33" fmla="*/ 2147483647 h 79"/>
              <a:gd name="T34" fmla="*/ 2147483647 w 111"/>
              <a:gd name="T35" fmla="*/ 2147483647 h 79"/>
              <a:gd name="T36" fmla="*/ 2147483647 w 111"/>
              <a:gd name="T37" fmla="*/ 2147483647 h 79"/>
              <a:gd name="T38" fmla="*/ 2147483647 w 111"/>
              <a:gd name="T39" fmla="*/ 0 h 79"/>
              <a:gd name="T40" fmla="*/ 2147483647 w 111"/>
              <a:gd name="T41" fmla="*/ 2147483647 h 79"/>
              <a:gd name="T42" fmla="*/ 2147483647 w 111"/>
              <a:gd name="T43" fmla="*/ 2147483647 h 79"/>
              <a:gd name="T44" fmla="*/ 2147483647 w 111"/>
              <a:gd name="T45" fmla="*/ 2147483647 h 79"/>
              <a:gd name="T46" fmla="*/ 2147483647 w 111"/>
              <a:gd name="T47" fmla="*/ 2147483647 h 79"/>
              <a:gd name="T48" fmla="*/ 2147483647 w 111"/>
              <a:gd name="T49" fmla="*/ 2147483647 h 79"/>
              <a:gd name="T50" fmla="*/ 2147483647 w 111"/>
              <a:gd name="T51" fmla="*/ 2147483647 h 79"/>
              <a:gd name="T52" fmla="*/ 2147483647 w 111"/>
              <a:gd name="T53" fmla="*/ 2147483647 h 79"/>
              <a:gd name="T54" fmla="*/ 2147483647 w 111"/>
              <a:gd name="T55" fmla="*/ 2147483647 h 79"/>
              <a:gd name="T56" fmla="*/ 2147483647 w 111"/>
              <a:gd name="T57" fmla="*/ 2147483647 h 79"/>
              <a:gd name="T58" fmla="*/ 2147483647 w 111"/>
              <a:gd name="T59" fmla="*/ 2147483647 h 79"/>
              <a:gd name="T60" fmla="*/ 2147483647 w 111"/>
              <a:gd name="T61" fmla="*/ 2147483647 h 79"/>
              <a:gd name="T62" fmla="*/ 2147483647 w 111"/>
              <a:gd name="T63" fmla="*/ 2147483647 h 79"/>
              <a:gd name="T64" fmla="*/ 2147483647 w 111"/>
              <a:gd name="T65" fmla="*/ 2147483647 h 79"/>
              <a:gd name="T66" fmla="*/ 2147483647 w 111"/>
              <a:gd name="T67" fmla="*/ 2147483647 h 79"/>
              <a:gd name="T68" fmla="*/ 2147483647 w 111"/>
              <a:gd name="T69" fmla="*/ 2147483647 h 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1" h="79">
                <a:moveTo>
                  <a:pt x="107" y="69"/>
                </a:moveTo>
                <a:lnTo>
                  <a:pt x="97" y="66"/>
                </a:lnTo>
                <a:lnTo>
                  <a:pt x="90" y="70"/>
                </a:lnTo>
                <a:lnTo>
                  <a:pt x="88" y="69"/>
                </a:lnTo>
                <a:lnTo>
                  <a:pt x="91" y="66"/>
                </a:lnTo>
                <a:lnTo>
                  <a:pt x="84" y="65"/>
                </a:lnTo>
                <a:lnTo>
                  <a:pt x="75" y="73"/>
                </a:lnTo>
                <a:lnTo>
                  <a:pt x="61" y="79"/>
                </a:lnTo>
                <a:lnTo>
                  <a:pt x="57" y="72"/>
                </a:lnTo>
                <a:lnTo>
                  <a:pt x="59" y="57"/>
                </a:lnTo>
                <a:lnTo>
                  <a:pt x="55" y="57"/>
                </a:lnTo>
                <a:lnTo>
                  <a:pt x="57" y="51"/>
                </a:lnTo>
                <a:lnTo>
                  <a:pt x="51" y="47"/>
                </a:lnTo>
                <a:lnTo>
                  <a:pt x="39" y="57"/>
                </a:lnTo>
                <a:lnTo>
                  <a:pt x="41" y="61"/>
                </a:lnTo>
                <a:lnTo>
                  <a:pt x="39" y="64"/>
                </a:lnTo>
                <a:lnTo>
                  <a:pt x="30" y="63"/>
                </a:lnTo>
                <a:lnTo>
                  <a:pt x="27" y="71"/>
                </a:lnTo>
                <a:lnTo>
                  <a:pt x="21" y="67"/>
                </a:lnTo>
                <a:lnTo>
                  <a:pt x="9" y="75"/>
                </a:lnTo>
                <a:lnTo>
                  <a:pt x="5" y="70"/>
                </a:lnTo>
                <a:lnTo>
                  <a:pt x="6" y="64"/>
                </a:lnTo>
                <a:lnTo>
                  <a:pt x="14" y="52"/>
                </a:lnTo>
                <a:lnTo>
                  <a:pt x="10" y="46"/>
                </a:lnTo>
                <a:lnTo>
                  <a:pt x="10" y="38"/>
                </a:lnTo>
                <a:lnTo>
                  <a:pt x="5" y="37"/>
                </a:lnTo>
                <a:lnTo>
                  <a:pt x="4" y="35"/>
                </a:lnTo>
                <a:lnTo>
                  <a:pt x="0" y="33"/>
                </a:lnTo>
                <a:lnTo>
                  <a:pt x="1" y="29"/>
                </a:lnTo>
                <a:lnTo>
                  <a:pt x="5" y="26"/>
                </a:lnTo>
                <a:lnTo>
                  <a:pt x="16" y="28"/>
                </a:lnTo>
                <a:lnTo>
                  <a:pt x="18" y="22"/>
                </a:lnTo>
                <a:lnTo>
                  <a:pt x="21" y="21"/>
                </a:lnTo>
                <a:lnTo>
                  <a:pt x="20" y="18"/>
                </a:lnTo>
                <a:lnTo>
                  <a:pt x="23" y="17"/>
                </a:lnTo>
                <a:lnTo>
                  <a:pt x="17" y="16"/>
                </a:lnTo>
                <a:lnTo>
                  <a:pt x="27" y="16"/>
                </a:lnTo>
                <a:lnTo>
                  <a:pt x="28" y="5"/>
                </a:lnTo>
                <a:lnTo>
                  <a:pt x="33" y="7"/>
                </a:lnTo>
                <a:lnTo>
                  <a:pt x="43" y="0"/>
                </a:lnTo>
                <a:lnTo>
                  <a:pt x="49" y="6"/>
                </a:lnTo>
                <a:lnTo>
                  <a:pt x="42" y="13"/>
                </a:lnTo>
                <a:lnTo>
                  <a:pt x="46" y="16"/>
                </a:lnTo>
                <a:lnTo>
                  <a:pt x="51" y="15"/>
                </a:lnTo>
                <a:lnTo>
                  <a:pt x="44" y="21"/>
                </a:lnTo>
                <a:lnTo>
                  <a:pt x="44" y="18"/>
                </a:lnTo>
                <a:lnTo>
                  <a:pt x="37" y="16"/>
                </a:lnTo>
                <a:lnTo>
                  <a:pt x="31" y="17"/>
                </a:lnTo>
                <a:lnTo>
                  <a:pt x="30" y="21"/>
                </a:lnTo>
                <a:lnTo>
                  <a:pt x="28" y="20"/>
                </a:lnTo>
                <a:lnTo>
                  <a:pt x="27" y="22"/>
                </a:lnTo>
                <a:lnTo>
                  <a:pt x="28" y="28"/>
                </a:lnTo>
                <a:lnTo>
                  <a:pt x="44" y="26"/>
                </a:lnTo>
                <a:lnTo>
                  <a:pt x="51" y="31"/>
                </a:lnTo>
                <a:lnTo>
                  <a:pt x="58" y="26"/>
                </a:lnTo>
                <a:lnTo>
                  <a:pt x="59" y="29"/>
                </a:lnTo>
                <a:lnTo>
                  <a:pt x="62" y="29"/>
                </a:lnTo>
                <a:lnTo>
                  <a:pt x="62" y="33"/>
                </a:lnTo>
                <a:lnTo>
                  <a:pt x="66" y="31"/>
                </a:lnTo>
                <a:lnTo>
                  <a:pt x="69" y="34"/>
                </a:lnTo>
                <a:lnTo>
                  <a:pt x="72" y="31"/>
                </a:lnTo>
                <a:lnTo>
                  <a:pt x="89" y="29"/>
                </a:lnTo>
                <a:lnTo>
                  <a:pt x="88" y="33"/>
                </a:lnTo>
                <a:lnTo>
                  <a:pt x="92" y="38"/>
                </a:lnTo>
                <a:lnTo>
                  <a:pt x="89" y="40"/>
                </a:lnTo>
                <a:lnTo>
                  <a:pt x="91" y="44"/>
                </a:lnTo>
                <a:lnTo>
                  <a:pt x="99" y="44"/>
                </a:lnTo>
                <a:lnTo>
                  <a:pt x="106" y="47"/>
                </a:lnTo>
                <a:lnTo>
                  <a:pt x="107" y="62"/>
                </a:lnTo>
                <a:lnTo>
                  <a:pt x="111" y="66"/>
                </a:lnTo>
                <a:lnTo>
                  <a:pt x="107" y="69"/>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6" name="Freeform 125"/>
          <p:cNvSpPr>
            <a:spLocks/>
          </p:cNvSpPr>
          <p:nvPr/>
        </p:nvSpPr>
        <p:spPr bwMode="auto">
          <a:xfrm>
            <a:off x="5983288" y="3808413"/>
            <a:ext cx="336550" cy="254000"/>
          </a:xfrm>
          <a:custGeom>
            <a:avLst/>
            <a:gdLst>
              <a:gd name="T0" fmla="*/ 2147483647 w 204"/>
              <a:gd name="T1" fmla="*/ 2147483647 h 155"/>
              <a:gd name="T2" fmla="*/ 2147483647 w 204"/>
              <a:gd name="T3" fmla="*/ 2147483647 h 155"/>
              <a:gd name="T4" fmla="*/ 2147483647 w 204"/>
              <a:gd name="T5" fmla="*/ 2147483647 h 155"/>
              <a:gd name="T6" fmla="*/ 2147483647 w 204"/>
              <a:gd name="T7" fmla="*/ 2147483647 h 155"/>
              <a:gd name="T8" fmla="*/ 2147483647 w 204"/>
              <a:gd name="T9" fmla="*/ 2147483647 h 155"/>
              <a:gd name="T10" fmla="*/ 2147483647 w 204"/>
              <a:gd name="T11" fmla="*/ 2147483647 h 155"/>
              <a:gd name="T12" fmla="*/ 2147483647 w 204"/>
              <a:gd name="T13" fmla="*/ 2147483647 h 155"/>
              <a:gd name="T14" fmla="*/ 2147483647 w 204"/>
              <a:gd name="T15" fmla="*/ 2147483647 h 155"/>
              <a:gd name="T16" fmla="*/ 2147483647 w 204"/>
              <a:gd name="T17" fmla="*/ 2147483647 h 155"/>
              <a:gd name="T18" fmla="*/ 2147483647 w 204"/>
              <a:gd name="T19" fmla="*/ 2147483647 h 155"/>
              <a:gd name="T20" fmla="*/ 2147483647 w 204"/>
              <a:gd name="T21" fmla="*/ 2147483647 h 155"/>
              <a:gd name="T22" fmla="*/ 2147483647 w 204"/>
              <a:gd name="T23" fmla="*/ 2147483647 h 155"/>
              <a:gd name="T24" fmla="*/ 2147483647 w 204"/>
              <a:gd name="T25" fmla="*/ 2147483647 h 155"/>
              <a:gd name="T26" fmla="*/ 2147483647 w 204"/>
              <a:gd name="T27" fmla="*/ 2147483647 h 155"/>
              <a:gd name="T28" fmla="*/ 2147483647 w 204"/>
              <a:gd name="T29" fmla="*/ 2147483647 h 155"/>
              <a:gd name="T30" fmla="*/ 2147483647 w 204"/>
              <a:gd name="T31" fmla="*/ 2147483647 h 155"/>
              <a:gd name="T32" fmla="*/ 0 w 204"/>
              <a:gd name="T33" fmla="*/ 2147483647 h 155"/>
              <a:gd name="T34" fmla="*/ 2147483647 w 204"/>
              <a:gd name="T35" fmla="*/ 2147483647 h 155"/>
              <a:gd name="T36" fmla="*/ 2147483647 w 204"/>
              <a:gd name="T37" fmla="*/ 2147483647 h 155"/>
              <a:gd name="T38" fmla="*/ 2147483647 w 204"/>
              <a:gd name="T39" fmla="*/ 2147483647 h 155"/>
              <a:gd name="T40" fmla="*/ 2147483647 w 204"/>
              <a:gd name="T41" fmla="*/ 2147483647 h 155"/>
              <a:gd name="T42" fmla="*/ 2147483647 w 204"/>
              <a:gd name="T43" fmla="*/ 2147483647 h 155"/>
              <a:gd name="T44" fmla="*/ 2147483647 w 204"/>
              <a:gd name="T45" fmla="*/ 2147483647 h 155"/>
              <a:gd name="T46" fmla="*/ 2147483647 w 204"/>
              <a:gd name="T47" fmla="*/ 2147483647 h 155"/>
              <a:gd name="T48" fmla="*/ 2147483647 w 204"/>
              <a:gd name="T49" fmla="*/ 2147483647 h 155"/>
              <a:gd name="T50" fmla="*/ 2147483647 w 204"/>
              <a:gd name="T51" fmla="*/ 2147483647 h 155"/>
              <a:gd name="T52" fmla="*/ 2147483647 w 204"/>
              <a:gd name="T53" fmla="*/ 2147483647 h 155"/>
              <a:gd name="T54" fmla="*/ 2147483647 w 204"/>
              <a:gd name="T55" fmla="*/ 2147483647 h 155"/>
              <a:gd name="T56" fmla="*/ 2147483647 w 204"/>
              <a:gd name="T57" fmla="*/ 2147483647 h 155"/>
              <a:gd name="T58" fmla="*/ 2147483647 w 204"/>
              <a:gd name="T59" fmla="*/ 2147483647 h 155"/>
              <a:gd name="T60" fmla="*/ 2147483647 w 204"/>
              <a:gd name="T61" fmla="*/ 2147483647 h 155"/>
              <a:gd name="T62" fmla="*/ 2147483647 w 204"/>
              <a:gd name="T63" fmla="*/ 2147483647 h 155"/>
              <a:gd name="T64" fmla="*/ 2147483647 w 204"/>
              <a:gd name="T65" fmla="*/ 2147483647 h 155"/>
              <a:gd name="T66" fmla="*/ 2147483647 w 204"/>
              <a:gd name="T67" fmla="*/ 2147483647 h 155"/>
              <a:gd name="T68" fmla="*/ 2147483647 w 204"/>
              <a:gd name="T69" fmla="*/ 2147483647 h 1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04" h="155">
                <a:moveTo>
                  <a:pt x="199" y="26"/>
                </a:moveTo>
                <a:lnTo>
                  <a:pt x="191" y="30"/>
                </a:lnTo>
                <a:lnTo>
                  <a:pt x="170" y="30"/>
                </a:lnTo>
                <a:lnTo>
                  <a:pt x="158" y="36"/>
                </a:lnTo>
                <a:lnTo>
                  <a:pt x="152" y="42"/>
                </a:lnTo>
                <a:lnTo>
                  <a:pt x="158" y="54"/>
                </a:lnTo>
                <a:lnTo>
                  <a:pt x="155" y="62"/>
                </a:lnTo>
                <a:lnTo>
                  <a:pt x="148" y="69"/>
                </a:lnTo>
                <a:lnTo>
                  <a:pt x="150" y="72"/>
                </a:lnTo>
                <a:lnTo>
                  <a:pt x="150" y="77"/>
                </a:lnTo>
                <a:lnTo>
                  <a:pt x="133" y="78"/>
                </a:lnTo>
                <a:lnTo>
                  <a:pt x="139" y="89"/>
                </a:lnTo>
                <a:lnTo>
                  <a:pt x="127" y="95"/>
                </a:lnTo>
                <a:lnTo>
                  <a:pt x="124" y="104"/>
                </a:lnTo>
                <a:lnTo>
                  <a:pt x="125" y="113"/>
                </a:lnTo>
                <a:lnTo>
                  <a:pt x="117" y="118"/>
                </a:lnTo>
                <a:lnTo>
                  <a:pt x="114" y="115"/>
                </a:lnTo>
                <a:lnTo>
                  <a:pt x="108" y="115"/>
                </a:lnTo>
                <a:lnTo>
                  <a:pt x="100" y="120"/>
                </a:lnTo>
                <a:lnTo>
                  <a:pt x="103" y="123"/>
                </a:lnTo>
                <a:lnTo>
                  <a:pt x="87" y="125"/>
                </a:lnTo>
                <a:lnTo>
                  <a:pt x="83" y="129"/>
                </a:lnTo>
                <a:lnTo>
                  <a:pt x="81" y="147"/>
                </a:lnTo>
                <a:lnTo>
                  <a:pt x="50" y="155"/>
                </a:lnTo>
                <a:lnTo>
                  <a:pt x="27" y="155"/>
                </a:lnTo>
                <a:lnTo>
                  <a:pt x="4" y="147"/>
                </a:lnTo>
                <a:lnTo>
                  <a:pt x="19" y="128"/>
                </a:lnTo>
                <a:lnTo>
                  <a:pt x="16" y="122"/>
                </a:lnTo>
                <a:lnTo>
                  <a:pt x="4" y="121"/>
                </a:lnTo>
                <a:lnTo>
                  <a:pt x="4" y="108"/>
                </a:lnTo>
                <a:lnTo>
                  <a:pt x="1" y="94"/>
                </a:lnTo>
                <a:lnTo>
                  <a:pt x="6" y="87"/>
                </a:lnTo>
                <a:lnTo>
                  <a:pt x="0" y="84"/>
                </a:lnTo>
                <a:lnTo>
                  <a:pt x="0" y="76"/>
                </a:lnTo>
                <a:lnTo>
                  <a:pt x="5" y="73"/>
                </a:lnTo>
                <a:lnTo>
                  <a:pt x="3" y="69"/>
                </a:lnTo>
                <a:lnTo>
                  <a:pt x="7" y="65"/>
                </a:lnTo>
                <a:lnTo>
                  <a:pt x="11" y="51"/>
                </a:lnTo>
                <a:lnTo>
                  <a:pt x="21" y="54"/>
                </a:lnTo>
                <a:lnTo>
                  <a:pt x="25" y="59"/>
                </a:lnTo>
                <a:lnTo>
                  <a:pt x="31" y="57"/>
                </a:lnTo>
                <a:lnTo>
                  <a:pt x="37" y="53"/>
                </a:lnTo>
                <a:lnTo>
                  <a:pt x="37" y="46"/>
                </a:lnTo>
                <a:lnTo>
                  <a:pt x="56" y="39"/>
                </a:lnTo>
                <a:lnTo>
                  <a:pt x="61" y="24"/>
                </a:lnTo>
                <a:lnTo>
                  <a:pt x="71" y="22"/>
                </a:lnTo>
                <a:lnTo>
                  <a:pt x="73" y="17"/>
                </a:lnTo>
                <a:lnTo>
                  <a:pt x="85" y="20"/>
                </a:lnTo>
                <a:lnTo>
                  <a:pt x="102" y="23"/>
                </a:lnTo>
                <a:lnTo>
                  <a:pt x="106" y="28"/>
                </a:lnTo>
                <a:lnTo>
                  <a:pt x="118" y="20"/>
                </a:lnTo>
                <a:lnTo>
                  <a:pt x="124" y="24"/>
                </a:lnTo>
                <a:lnTo>
                  <a:pt x="127" y="16"/>
                </a:lnTo>
                <a:lnTo>
                  <a:pt x="136" y="17"/>
                </a:lnTo>
                <a:lnTo>
                  <a:pt x="138" y="14"/>
                </a:lnTo>
                <a:lnTo>
                  <a:pt x="136" y="10"/>
                </a:lnTo>
                <a:lnTo>
                  <a:pt x="148" y="0"/>
                </a:lnTo>
                <a:lnTo>
                  <a:pt x="154" y="4"/>
                </a:lnTo>
                <a:lnTo>
                  <a:pt x="152" y="10"/>
                </a:lnTo>
                <a:lnTo>
                  <a:pt x="156" y="10"/>
                </a:lnTo>
                <a:lnTo>
                  <a:pt x="154" y="25"/>
                </a:lnTo>
                <a:lnTo>
                  <a:pt x="158" y="32"/>
                </a:lnTo>
                <a:lnTo>
                  <a:pt x="172" y="26"/>
                </a:lnTo>
                <a:lnTo>
                  <a:pt x="181" y="18"/>
                </a:lnTo>
                <a:lnTo>
                  <a:pt x="188" y="19"/>
                </a:lnTo>
                <a:lnTo>
                  <a:pt x="185" y="22"/>
                </a:lnTo>
                <a:lnTo>
                  <a:pt x="187" y="23"/>
                </a:lnTo>
                <a:lnTo>
                  <a:pt x="194" y="19"/>
                </a:lnTo>
                <a:lnTo>
                  <a:pt x="204" y="22"/>
                </a:lnTo>
                <a:lnTo>
                  <a:pt x="196" y="23"/>
                </a:lnTo>
                <a:lnTo>
                  <a:pt x="199" y="26"/>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7" name="Freeform 126"/>
          <p:cNvSpPr>
            <a:spLocks noEditPoints="1"/>
          </p:cNvSpPr>
          <p:nvPr/>
        </p:nvSpPr>
        <p:spPr bwMode="auto">
          <a:xfrm>
            <a:off x="7548563" y="3589338"/>
            <a:ext cx="422275" cy="560387"/>
          </a:xfrm>
          <a:custGeom>
            <a:avLst/>
            <a:gdLst>
              <a:gd name="T0" fmla="*/ 2147483647 w 257"/>
              <a:gd name="T1" fmla="*/ 2147483647 h 341"/>
              <a:gd name="T2" fmla="*/ 2147483647 w 257"/>
              <a:gd name="T3" fmla="*/ 2147483647 h 341"/>
              <a:gd name="T4" fmla="*/ 2147483647 w 257"/>
              <a:gd name="T5" fmla="*/ 2147483647 h 341"/>
              <a:gd name="T6" fmla="*/ 2147483647 w 257"/>
              <a:gd name="T7" fmla="*/ 2147483647 h 341"/>
              <a:gd name="T8" fmla="*/ 2147483647 w 257"/>
              <a:gd name="T9" fmla="*/ 2147483647 h 341"/>
              <a:gd name="T10" fmla="*/ 2147483647 w 257"/>
              <a:gd name="T11" fmla="*/ 2147483647 h 341"/>
              <a:gd name="T12" fmla="*/ 2147483647 w 257"/>
              <a:gd name="T13" fmla="*/ 2147483647 h 341"/>
              <a:gd name="T14" fmla="*/ 2147483647 w 257"/>
              <a:gd name="T15" fmla="*/ 2147483647 h 341"/>
              <a:gd name="T16" fmla="*/ 2147483647 w 257"/>
              <a:gd name="T17" fmla="*/ 2147483647 h 341"/>
              <a:gd name="T18" fmla="*/ 2147483647 w 257"/>
              <a:gd name="T19" fmla="*/ 2147483647 h 341"/>
              <a:gd name="T20" fmla="*/ 2147483647 w 257"/>
              <a:gd name="T21" fmla="*/ 2147483647 h 341"/>
              <a:gd name="T22" fmla="*/ 2147483647 w 257"/>
              <a:gd name="T23" fmla="*/ 2147483647 h 341"/>
              <a:gd name="T24" fmla="*/ 2147483647 w 257"/>
              <a:gd name="T25" fmla="*/ 2147483647 h 341"/>
              <a:gd name="T26" fmla="*/ 2147483647 w 257"/>
              <a:gd name="T27" fmla="*/ 2147483647 h 341"/>
              <a:gd name="T28" fmla="*/ 2147483647 w 257"/>
              <a:gd name="T29" fmla="*/ 2147483647 h 341"/>
              <a:gd name="T30" fmla="*/ 2147483647 w 257"/>
              <a:gd name="T31" fmla="*/ 2147483647 h 341"/>
              <a:gd name="T32" fmla="*/ 2147483647 w 257"/>
              <a:gd name="T33" fmla="*/ 2147483647 h 341"/>
              <a:gd name="T34" fmla="*/ 2147483647 w 257"/>
              <a:gd name="T35" fmla="*/ 2147483647 h 341"/>
              <a:gd name="T36" fmla="*/ 2147483647 w 257"/>
              <a:gd name="T37" fmla="*/ 2147483647 h 341"/>
              <a:gd name="T38" fmla="*/ 2147483647 w 257"/>
              <a:gd name="T39" fmla="*/ 2147483647 h 341"/>
              <a:gd name="T40" fmla="*/ 2147483647 w 257"/>
              <a:gd name="T41" fmla="*/ 2147483647 h 341"/>
              <a:gd name="T42" fmla="*/ 2147483647 w 257"/>
              <a:gd name="T43" fmla="*/ 2147483647 h 341"/>
              <a:gd name="T44" fmla="*/ 2147483647 w 257"/>
              <a:gd name="T45" fmla="*/ 2147483647 h 341"/>
              <a:gd name="T46" fmla="*/ 2147483647 w 257"/>
              <a:gd name="T47" fmla="*/ 2147483647 h 341"/>
              <a:gd name="T48" fmla="*/ 2147483647 w 257"/>
              <a:gd name="T49" fmla="*/ 2147483647 h 341"/>
              <a:gd name="T50" fmla="*/ 2147483647 w 257"/>
              <a:gd name="T51" fmla="*/ 2147483647 h 341"/>
              <a:gd name="T52" fmla="*/ 2147483647 w 257"/>
              <a:gd name="T53" fmla="*/ 2147483647 h 341"/>
              <a:gd name="T54" fmla="*/ 2147483647 w 257"/>
              <a:gd name="T55" fmla="*/ 2147483647 h 341"/>
              <a:gd name="T56" fmla="*/ 2147483647 w 257"/>
              <a:gd name="T57" fmla="*/ 2147483647 h 341"/>
              <a:gd name="T58" fmla="*/ 2147483647 w 257"/>
              <a:gd name="T59" fmla="*/ 2147483647 h 341"/>
              <a:gd name="T60" fmla="*/ 2147483647 w 257"/>
              <a:gd name="T61" fmla="*/ 2147483647 h 341"/>
              <a:gd name="T62" fmla="*/ 2147483647 w 257"/>
              <a:gd name="T63" fmla="*/ 2147483647 h 341"/>
              <a:gd name="T64" fmla="*/ 2147483647 w 257"/>
              <a:gd name="T65" fmla="*/ 2147483647 h 341"/>
              <a:gd name="T66" fmla="*/ 2147483647 w 257"/>
              <a:gd name="T67" fmla="*/ 2147483647 h 341"/>
              <a:gd name="T68" fmla="*/ 2147483647 w 257"/>
              <a:gd name="T69" fmla="*/ 2147483647 h 341"/>
              <a:gd name="T70" fmla="*/ 2147483647 w 257"/>
              <a:gd name="T71" fmla="*/ 2147483647 h 341"/>
              <a:gd name="T72" fmla="*/ 2147483647 w 257"/>
              <a:gd name="T73" fmla="*/ 2147483647 h 341"/>
              <a:gd name="T74" fmla="*/ 2147483647 w 257"/>
              <a:gd name="T75" fmla="*/ 2147483647 h 341"/>
              <a:gd name="T76" fmla="*/ 2147483647 w 257"/>
              <a:gd name="T77" fmla="*/ 2147483647 h 341"/>
              <a:gd name="T78" fmla="*/ 2147483647 w 257"/>
              <a:gd name="T79" fmla="*/ 2147483647 h 341"/>
              <a:gd name="T80" fmla="*/ 2147483647 w 257"/>
              <a:gd name="T81" fmla="*/ 2147483647 h 341"/>
              <a:gd name="T82" fmla="*/ 2147483647 w 257"/>
              <a:gd name="T83" fmla="*/ 2147483647 h 341"/>
              <a:gd name="T84" fmla="*/ 2147483647 w 257"/>
              <a:gd name="T85" fmla="*/ 2147483647 h 341"/>
              <a:gd name="T86" fmla="*/ 2147483647 w 257"/>
              <a:gd name="T87" fmla="*/ 2147483647 h 341"/>
              <a:gd name="T88" fmla="*/ 2147483647 w 257"/>
              <a:gd name="T89" fmla="*/ 2147483647 h 341"/>
              <a:gd name="T90" fmla="*/ 2147483647 w 257"/>
              <a:gd name="T91" fmla="*/ 2147483647 h 341"/>
              <a:gd name="T92" fmla="*/ 2147483647 w 257"/>
              <a:gd name="T93" fmla="*/ 2147483647 h 341"/>
              <a:gd name="T94" fmla="*/ 2147483647 w 257"/>
              <a:gd name="T95" fmla="*/ 2147483647 h 341"/>
              <a:gd name="T96" fmla="*/ 2147483647 w 257"/>
              <a:gd name="T97" fmla="*/ 2147483647 h 341"/>
              <a:gd name="T98" fmla="*/ 2147483647 w 257"/>
              <a:gd name="T99" fmla="*/ 2147483647 h 341"/>
              <a:gd name="T100" fmla="*/ 2147483647 w 257"/>
              <a:gd name="T101" fmla="*/ 2147483647 h 341"/>
              <a:gd name="T102" fmla="*/ 2147483647 w 257"/>
              <a:gd name="T103" fmla="*/ 2147483647 h 341"/>
              <a:gd name="T104" fmla="*/ 2147483647 w 257"/>
              <a:gd name="T105" fmla="*/ 2147483647 h 341"/>
              <a:gd name="T106" fmla="*/ 2147483647 w 257"/>
              <a:gd name="T107" fmla="*/ 2147483647 h 341"/>
              <a:gd name="T108" fmla="*/ 2147483647 w 257"/>
              <a:gd name="T109" fmla="*/ 2147483647 h 341"/>
              <a:gd name="T110" fmla="*/ 2147483647 w 257"/>
              <a:gd name="T111" fmla="*/ 2147483647 h 341"/>
              <a:gd name="T112" fmla="*/ 2147483647 w 257"/>
              <a:gd name="T113" fmla="*/ 2147483647 h 341"/>
              <a:gd name="T114" fmla="*/ 2147483647 w 257"/>
              <a:gd name="T115" fmla="*/ 2147483647 h 341"/>
              <a:gd name="T116" fmla="*/ 2147483647 w 257"/>
              <a:gd name="T117" fmla="*/ 2147483647 h 341"/>
              <a:gd name="T118" fmla="*/ 2147483647 w 257"/>
              <a:gd name="T119" fmla="*/ 2147483647 h 341"/>
              <a:gd name="T120" fmla="*/ 2147483647 w 257"/>
              <a:gd name="T121" fmla="*/ 2147483647 h 3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7" h="341">
                <a:moveTo>
                  <a:pt x="237" y="30"/>
                </a:moveTo>
                <a:lnTo>
                  <a:pt x="242" y="31"/>
                </a:lnTo>
                <a:lnTo>
                  <a:pt x="250" y="23"/>
                </a:lnTo>
                <a:lnTo>
                  <a:pt x="246" y="34"/>
                </a:lnTo>
                <a:lnTo>
                  <a:pt x="250" y="38"/>
                </a:lnTo>
                <a:lnTo>
                  <a:pt x="248" y="37"/>
                </a:lnTo>
                <a:lnTo>
                  <a:pt x="250" y="43"/>
                </a:lnTo>
                <a:lnTo>
                  <a:pt x="257" y="42"/>
                </a:lnTo>
                <a:lnTo>
                  <a:pt x="253" y="46"/>
                </a:lnTo>
                <a:lnTo>
                  <a:pt x="231" y="51"/>
                </a:lnTo>
                <a:lnTo>
                  <a:pt x="223" y="61"/>
                </a:lnTo>
                <a:lnTo>
                  <a:pt x="220" y="69"/>
                </a:lnTo>
                <a:lnTo>
                  <a:pt x="200" y="57"/>
                </a:lnTo>
                <a:lnTo>
                  <a:pt x="189" y="62"/>
                </a:lnTo>
                <a:lnTo>
                  <a:pt x="185" y="57"/>
                </a:lnTo>
                <a:lnTo>
                  <a:pt x="181" y="57"/>
                </a:lnTo>
                <a:lnTo>
                  <a:pt x="179" y="64"/>
                </a:lnTo>
                <a:lnTo>
                  <a:pt x="192" y="72"/>
                </a:lnTo>
                <a:lnTo>
                  <a:pt x="188" y="73"/>
                </a:lnTo>
                <a:lnTo>
                  <a:pt x="184" y="71"/>
                </a:lnTo>
                <a:lnTo>
                  <a:pt x="181" y="77"/>
                </a:lnTo>
                <a:lnTo>
                  <a:pt x="175" y="78"/>
                </a:lnTo>
                <a:lnTo>
                  <a:pt x="177" y="68"/>
                </a:lnTo>
                <a:lnTo>
                  <a:pt x="171" y="64"/>
                </a:lnTo>
                <a:lnTo>
                  <a:pt x="172" y="56"/>
                </a:lnTo>
                <a:lnTo>
                  <a:pt x="182" y="49"/>
                </a:lnTo>
                <a:lnTo>
                  <a:pt x="179" y="43"/>
                </a:lnTo>
                <a:lnTo>
                  <a:pt x="191" y="46"/>
                </a:lnTo>
                <a:lnTo>
                  <a:pt x="194" y="43"/>
                </a:lnTo>
                <a:lnTo>
                  <a:pt x="193" y="35"/>
                </a:lnTo>
                <a:lnTo>
                  <a:pt x="198" y="31"/>
                </a:lnTo>
                <a:lnTo>
                  <a:pt x="200" y="17"/>
                </a:lnTo>
                <a:lnTo>
                  <a:pt x="197" y="6"/>
                </a:lnTo>
                <a:lnTo>
                  <a:pt x="198" y="1"/>
                </a:lnTo>
                <a:lnTo>
                  <a:pt x="203" y="0"/>
                </a:lnTo>
                <a:lnTo>
                  <a:pt x="219" y="20"/>
                </a:lnTo>
                <a:lnTo>
                  <a:pt x="228" y="27"/>
                </a:lnTo>
                <a:lnTo>
                  <a:pt x="234" y="27"/>
                </a:lnTo>
                <a:lnTo>
                  <a:pt x="237" y="30"/>
                </a:lnTo>
                <a:close/>
                <a:moveTo>
                  <a:pt x="94" y="199"/>
                </a:moveTo>
                <a:lnTo>
                  <a:pt x="88" y="201"/>
                </a:lnTo>
                <a:lnTo>
                  <a:pt x="90" y="201"/>
                </a:lnTo>
                <a:lnTo>
                  <a:pt x="88" y="203"/>
                </a:lnTo>
                <a:lnTo>
                  <a:pt x="79" y="204"/>
                </a:lnTo>
                <a:lnTo>
                  <a:pt x="76" y="207"/>
                </a:lnTo>
                <a:lnTo>
                  <a:pt x="69" y="208"/>
                </a:lnTo>
                <a:lnTo>
                  <a:pt x="66" y="205"/>
                </a:lnTo>
                <a:lnTo>
                  <a:pt x="62" y="215"/>
                </a:lnTo>
                <a:lnTo>
                  <a:pt x="57" y="210"/>
                </a:lnTo>
                <a:lnTo>
                  <a:pt x="50" y="213"/>
                </a:lnTo>
                <a:lnTo>
                  <a:pt x="48" y="211"/>
                </a:lnTo>
                <a:lnTo>
                  <a:pt x="46" y="213"/>
                </a:lnTo>
                <a:lnTo>
                  <a:pt x="45" y="206"/>
                </a:lnTo>
                <a:lnTo>
                  <a:pt x="46" y="204"/>
                </a:lnTo>
                <a:lnTo>
                  <a:pt x="53" y="204"/>
                </a:lnTo>
                <a:lnTo>
                  <a:pt x="71" y="187"/>
                </a:lnTo>
                <a:lnTo>
                  <a:pt x="76" y="184"/>
                </a:lnTo>
                <a:lnTo>
                  <a:pt x="81" y="187"/>
                </a:lnTo>
                <a:lnTo>
                  <a:pt x="95" y="184"/>
                </a:lnTo>
                <a:lnTo>
                  <a:pt x="107" y="181"/>
                </a:lnTo>
                <a:lnTo>
                  <a:pt x="106" y="185"/>
                </a:lnTo>
                <a:lnTo>
                  <a:pt x="116" y="185"/>
                </a:lnTo>
                <a:lnTo>
                  <a:pt x="118" y="182"/>
                </a:lnTo>
                <a:lnTo>
                  <a:pt x="119" y="183"/>
                </a:lnTo>
                <a:lnTo>
                  <a:pt x="117" y="178"/>
                </a:lnTo>
                <a:lnTo>
                  <a:pt x="128" y="164"/>
                </a:lnTo>
                <a:lnTo>
                  <a:pt x="128" y="153"/>
                </a:lnTo>
                <a:lnTo>
                  <a:pt x="137" y="150"/>
                </a:lnTo>
                <a:lnTo>
                  <a:pt x="130" y="158"/>
                </a:lnTo>
                <a:lnTo>
                  <a:pt x="133" y="159"/>
                </a:lnTo>
                <a:lnTo>
                  <a:pt x="132" y="163"/>
                </a:lnTo>
                <a:lnTo>
                  <a:pt x="136" y="164"/>
                </a:lnTo>
                <a:lnTo>
                  <a:pt x="139" y="160"/>
                </a:lnTo>
                <a:lnTo>
                  <a:pt x="151" y="156"/>
                </a:lnTo>
                <a:lnTo>
                  <a:pt x="158" y="145"/>
                </a:lnTo>
                <a:lnTo>
                  <a:pt x="166" y="140"/>
                </a:lnTo>
                <a:lnTo>
                  <a:pt x="175" y="115"/>
                </a:lnTo>
                <a:lnTo>
                  <a:pt x="175" y="108"/>
                </a:lnTo>
                <a:lnTo>
                  <a:pt x="170" y="107"/>
                </a:lnTo>
                <a:lnTo>
                  <a:pt x="175" y="101"/>
                </a:lnTo>
                <a:lnTo>
                  <a:pt x="173" y="94"/>
                </a:lnTo>
                <a:lnTo>
                  <a:pt x="178" y="91"/>
                </a:lnTo>
                <a:lnTo>
                  <a:pt x="179" y="82"/>
                </a:lnTo>
                <a:lnTo>
                  <a:pt x="184" y="83"/>
                </a:lnTo>
                <a:lnTo>
                  <a:pt x="185" y="90"/>
                </a:lnTo>
                <a:lnTo>
                  <a:pt x="187" y="87"/>
                </a:lnTo>
                <a:lnTo>
                  <a:pt x="190" y="89"/>
                </a:lnTo>
                <a:lnTo>
                  <a:pt x="192" y="83"/>
                </a:lnTo>
                <a:lnTo>
                  <a:pt x="186" y="84"/>
                </a:lnTo>
                <a:lnTo>
                  <a:pt x="186" y="79"/>
                </a:lnTo>
                <a:lnTo>
                  <a:pt x="188" y="77"/>
                </a:lnTo>
                <a:lnTo>
                  <a:pt x="194" y="80"/>
                </a:lnTo>
                <a:lnTo>
                  <a:pt x="194" y="92"/>
                </a:lnTo>
                <a:lnTo>
                  <a:pt x="198" y="97"/>
                </a:lnTo>
                <a:lnTo>
                  <a:pt x="204" y="115"/>
                </a:lnTo>
                <a:lnTo>
                  <a:pt x="201" y="123"/>
                </a:lnTo>
                <a:lnTo>
                  <a:pt x="198" y="123"/>
                </a:lnTo>
                <a:lnTo>
                  <a:pt x="196" y="127"/>
                </a:lnTo>
                <a:lnTo>
                  <a:pt x="196" y="137"/>
                </a:lnTo>
                <a:lnTo>
                  <a:pt x="190" y="135"/>
                </a:lnTo>
                <a:lnTo>
                  <a:pt x="188" y="139"/>
                </a:lnTo>
                <a:lnTo>
                  <a:pt x="188" y="160"/>
                </a:lnTo>
                <a:lnTo>
                  <a:pt x="185" y="163"/>
                </a:lnTo>
                <a:lnTo>
                  <a:pt x="182" y="172"/>
                </a:lnTo>
                <a:lnTo>
                  <a:pt x="186" y="182"/>
                </a:lnTo>
                <a:lnTo>
                  <a:pt x="181" y="186"/>
                </a:lnTo>
                <a:lnTo>
                  <a:pt x="180" y="191"/>
                </a:lnTo>
                <a:lnTo>
                  <a:pt x="172" y="196"/>
                </a:lnTo>
                <a:lnTo>
                  <a:pt x="173" y="190"/>
                </a:lnTo>
                <a:lnTo>
                  <a:pt x="176" y="184"/>
                </a:lnTo>
                <a:lnTo>
                  <a:pt x="171" y="183"/>
                </a:lnTo>
                <a:lnTo>
                  <a:pt x="170" y="192"/>
                </a:lnTo>
                <a:lnTo>
                  <a:pt x="168" y="189"/>
                </a:lnTo>
                <a:lnTo>
                  <a:pt x="163" y="190"/>
                </a:lnTo>
                <a:lnTo>
                  <a:pt x="162" y="197"/>
                </a:lnTo>
                <a:lnTo>
                  <a:pt x="158" y="201"/>
                </a:lnTo>
                <a:lnTo>
                  <a:pt x="157" y="195"/>
                </a:lnTo>
                <a:lnTo>
                  <a:pt x="159" y="194"/>
                </a:lnTo>
                <a:lnTo>
                  <a:pt x="156" y="192"/>
                </a:lnTo>
                <a:lnTo>
                  <a:pt x="151" y="197"/>
                </a:lnTo>
                <a:lnTo>
                  <a:pt x="149" y="201"/>
                </a:lnTo>
                <a:lnTo>
                  <a:pt x="132" y="202"/>
                </a:lnTo>
                <a:lnTo>
                  <a:pt x="137" y="199"/>
                </a:lnTo>
                <a:lnTo>
                  <a:pt x="132" y="198"/>
                </a:lnTo>
                <a:lnTo>
                  <a:pt x="132" y="195"/>
                </a:lnTo>
                <a:lnTo>
                  <a:pt x="132" y="199"/>
                </a:lnTo>
                <a:lnTo>
                  <a:pt x="131" y="199"/>
                </a:lnTo>
                <a:lnTo>
                  <a:pt x="130" y="193"/>
                </a:lnTo>
                <a:lnTo>
                  <a:pt x="125" y="200"/>
                </a:lnTo>
                <a:lnTo>
                  <a:pt x="131" y="204"/>
                </a:lnTo>
                <a:lnTo>
                  <a:pt x="131" y="207"/>
                </a:lnTo>
                <a:lnTo>
                  <a:pt x="122" y="208"/>
                </a:lnTo>
                <a:lnTo>
                  <a:pt x="114" y="221"/>
                </a:lnTo>
                <a:lnTo>
                  <a:pt x="105" y="213"/>
                </a:lnTo>
                <a:lnTo>
                  <a:pt x="106" y="209"/>
                </a:lnTo>
                <a:lnTo>
                  <a:pt x="105" y="207"/>
                </a:lnTo>
                <a:lnTo>
                  <a:pt x="110" y="202"/>
                </a:lnTo>
                <a:lnTo>
                  <a:pt x="110" y="199"/>
                </a:lnTo>
                <a:lnTo>
                  <a:pt x="94" y="199"/>
                </a:lnTo>
                <a:close/>
                <a:moveTo>
                  <a:pt x="154" y="137"/>
                </a:moveTo>
                <a:lnTo>
                  <a:pt x="154" y="143"/>
                </a:lnTo>
                <a:lnTo>
                  <a:pt x="150" y="145"/>
                </a:lnTo>
                <a:lnTo>
                  <a:pt x="151" y="142"/>
                </a:lnTo>
                <a:lnTo>
                  <a:pt x="150" y="140"/>
                </a:lnTo>
                <a:lnTo>
                  <a:pt x="154" y="137"/>
                </a:lnTo>
                <a:close/>
                <a:moveTo>
                  <a:pt x="25" y="199"/>
                </a:moveTo>
                <a:lnTo>
                  <a:pt x="23" y="206"/>
                </a:lnTo>
                <a:lnTo>
                  <a:pt x="23" y="202"/>
                </a:lnTo>
                <a:lnTo>
                  <a:pt x="25" y="199"/>
                </a:lnTo>
                <a:close/>
                <a:moveTo>
                  <a:pt x="101" y="208"/>
                </a:moveTo>
                <a:lnTo>
                  <a:pt x="99" y="206"/>
                </a:lnTo>
                <a:lnTo>
                  <a:pt x="104" y="201"/>
                </a:lnTo>
                <a:lnTo>
                  <a:pt x="103" y="207"/>
                </a:lnTo>
                <a:lnTo>
                  <a:pt x="101" y="208"/>
                </a:lnTo>
                <a:close/>
                <a:moveTo>
                  <a:pt x="94" y="220"/>
                </a:moveTo>
                <a:lnTo>
                  <a:pt x="92" y="224"/>
                </a:lnTo>
                <a:lnTo>
                  <a:pt x="86" y="220"/>
                </a:lnTo>
                <a:lnTo>
                  <a:pt x="79" y="222"/>
                </a:lnTo>
                <a:lnTo>
                  <a:pt x="75" y="233"/>
                </a:lnTo>
                <a:lnTo>
                  <a:pt x="68" y="230"/>
                </a:lnTo>
                <a:lnTo>
                  <a:pt x="69" y="224"/>
                </a:lnTo>
                <a:lnTo>
                  <a:pt x="67" y="220"/>
                </a:lnTo>
                <a:lnTo>
                  <a:pt x="61" y="222"/>
                </a:lnTo>
                <a:lnTo>
                  <a:pt x="70" y="217"/>
                </a:lnTo>
                <a:lnTo>
                  <a:pt x="74" y="210"/>
                </a:lnTo>
                <a:lnTo>
                  <a:pt x="78" y="213"/>
                </a:lnTo>
                <a:lnTo>
                  <a:pt x="83" y="212"/>
                </a:lnTo>
                <a:lnTo>
                  <a:pt x="85" y="208"/>
                </a:lnTo>
                <a:lnTo>
                  <a:pt x="91" y="205"/>
                </a:lnTo>
                <a:lnTo>
                  <a:pt x="98" y="208"/>
                </a:lnTo>
                <a:lnTo>
                  <a:pt x="100" y="214"/>
                </a:lnTo>
                <a:lnTo>
                  <a:pt x="94" y="220"/>
                </a:lnTo>
                <a:close/>
                <a:moveTo>
                  <a:pt x="14" y="233"/>
                </a:moveTo>
                <a:lnTo>
                  <a:pt x="16" y="232"/>
                </a:lnTo>
                <a:lnTo>
                  <a:pt x="17" y="234"/>
                </a:lnTo>
                <a:lnTo>
                  <a:pt x="14" y="233"/>
                </a:lnTo>
                <a:close/>
                <a:moveTo>
                  <a:pt x="33" y="242"/>
                </a:moveTo>
                <a:lnTo>
                  <a:pt x="35" y="236"/>
                </a:lnTo>
                <a:lnTo>
                  <a:pt x="36" y="239"/>
                </a:lnTo>
                <a:lnTo>
                  <a:pt x="33" y="242"/>
                </a:lnTo>
                <a:close/>
                <a:moveTo>
                  <a:pt x="29" y="302"/>
                </a:moveTo>
                <a:lnTo>
                  <a:pt x="24" y="308"/>
                </a:lnTo>
                <a:lnTo>
                  <a:pt x="21" y="306"/>
                </a:lnTo>
                <a:lnTo>
                  <a:pt x="29" y="302"/>
                </a:lnTo>
                <a:close/>
                <a:moveTo>
                  <a:pt x="8" y="328"/>
                </a:moveTo>
                <a:lnTo>
                  <a:pt x="8" y="331"/>
                </a:lnTo>
                <a:lnTo>
                  <a:pt x="3" y="335"/>
                </a:lnTo>
                <a:lnTo>
                  <a:pt x="2" y="339"/>
                </a:lnTo>
                <a:lnTo>
                  <a:pt x="0" y="341"/>
                </a:lnTo>
                <a:lnTo>
                  <a:pt x="0" y="335"/>
                </a:lnTo>
                <a:lnTo>
                  <a:pt x="4" y="333"/>
                </a:lnTo>
                <a:lnTo>
                  <a:pt x="3" y="331"/>
                </a:lnTo>
                <a:lnTo>
                  <a:pt x="6" y="331"/>
                </a:lnTo>
                <a:lnTo>
                  <a:pt x="8" y="328"/>
                </a:lnTo>
                <a:close/>
                <a:moveTo>
                  <a:pt x="50" y="218"/>
                </a:moveTo>
                <a:lnTo>
                  <a:pt x="56" y="217"/>
                </a:lnTo>
                <a:lnTo>
                  <a:pt x="57" y="220"/>
                </a:lnTo>
                <a:lnTo>
                  <a:pt x="54" y="224"/>
                </a:lnTo>
                <a:lnTo>
                  <a:pt x="60" y="224"/>
                </a:lnTo>
                <a:lnTo>
                  <a:pt x="59" y="227"/>
                </a:lnTo>
                <a:lnTo>
                  <a:pt x="61" y="231"/>
                </a:lnTo>
                <a:lnTo>
                  <a:pt x="57" y="236"/>
                </a:lnTo>
                <a:lnTo>
                  <a:pt x="52" y="255"/>
                </a:lnTo>
                <a:lnTo>
                  <a:pt x="48" y="254"/>
                </a:lnTo>
                <a:lnTo>
                  <a:pt x="49" y="257"/>
                </a:lnTo>
                <a:lnTo>
                  <a:pt x="42" y="262"/>
                </a:lnTo>
                <a:lnTo>
                  <a:pt x="44" y="256"/>
                </a:lnTo>
                <a:lnTo>
                  <a:pt x="41" y="252"/>
                </a:lnTo>
                <a:lnTo>
                  <a:pt x="44" y="250"/>
                </a:lnTo>
                <a:lnTo>
                  <a:pt x="42" y="250"/>
                </a:lnTo>
                <a:lnTo>
                  <a:pt x="41" y="253"/>
                </a:lnTo>
                <a:lnTo>
                  <a:pt x="42" y="259"/>
                </a:lnTo>
                <a:lnTo>
                  <a:pt x="36" y="258"/>
                </a:lnTo>
                <a:lnTo>
                  <a:pt x="38" y="251"/>
                </a:lnTo>
                <a:lnTo>
                  <a:pt x="35" y="245"/>
                </a:lnTo>
                <a:lnTo>
                  <a:pt x="41" y="237"/>
                </a:lnTo>
                <a:lnTo>
                  <a:pt x="41" y="235"/>
                </a:lnTo>
                <a:lnTo>
                  <a:pt x="40" y="235"/>
                </a:lnTo>
                <a:lnTo>
                  <a:pt x="41" y="232"/>
                </a:lnTo>
                <a:lnTo>
                  <a:pt x="36" y="225"/>
                </a:lnTo>
                <a:lnTo>
                  <a:pt x="34" y="231"/>
                </a:lnTo>
                <a:lnTo>
                  <a:pt x="37" y="231"/>
                </a:lnTo>
                <a:lnTo>
                  <a:pt x="38" y="234"/>
                </a:lnTo>
                <a:lnTo>
                  <a:pt x="35" y="235"/>
                </a:lnTo>
                <a:lnTo>
                  <a:pt x="34" y="232"/>
                </a:lnTo>
                <a:lnTo>
                  <a:pt x="29" y="236"/>
                </a:lnTo>
                <a:lnTo>
                  <a:pt x="31" y="233"/>
                </a:lnTo>
                <a:lnTo>
                  <a:pt x="29" y="231"/>
                </a:lnTo>
                <a:lnTo>
                  <a:pt x="29" y="227"/>
                </a:lnTo>
                <a:lnTo>
                  <a:pt x="30" y="231"/>
                </a:lnTo>
                <a:lnTo>
                  <a:pt x="33" y="231"/>
                </a:lnTo>
                <a:lnTo>
                  <a:pt x="27" y="225"/>
                </a:lnTo>
                <a:lnTo>
                  <a:pt x="27" y="222"/>
                </a:lnTo>
                <a:lnTo>
                  <a:pt x="30" y="224"/>
                </a:lnTo>
                <a:lnTo>
                  <a:pt x="31" y="220"/>
                </a:lnTo>
                <a:lnTo>
                  <a:pt x="33" y="221"/>
                </a:lnTo>
                <a:lnTo>
                  <a:pt x="36" y="217"/>
                </a:lnTo>
                <a:lnTo>
                  <a:pt x="38" y="218"/>
                </a:lnTo>
                <a:lnTo>
                  <a:pt x="43" y="213"/>
                </a:lnTo>
                <a:lnTo>
                  <a:pt x="47" y="213"/>
                </a:lnTo>
                <a:lnTo>
                  <a:pt x="50" y="218"/>
                </a:lnTo>
                <a:close/>
                <a:moveTo>
                  <a:pt x="40" y="271"/>
                </a:moveTo>
                <a:lnTo>
                  <a:pt x="42" y="271"/>
                </a:lnTo>
                <a:lnTo>
                  <a:pt x="41" y="274"/>
                </a:lnTo>
                <a:lnTo>
                  <a:pt x="38" y="272"/>
                </a:lnTo>
                <a:lnTo>
                  <a:pt x="40" y="271"/>
                </a:lnTo>
                <a:close/>
              </a:path>
            </a:pathLst>
          </a:custGeom>
          <a:solidFill>
            <a:schemeClr val="accent2"/>
          </a:solidFill>
          <a:ln w="4826">
            <a:solidFill>
              <a:schemeClr val="bg2"/>
            </a:solidFill>
            <a:prstDash val="solid"/>
            <a:round/>
            <a:headEnd/>
            <a:tailEnd/>
          </a:ln>
        </p:spPr>
        <p:txBody>
          <a:bodyPr/>
          <a:lstStyle/>
          <a:p>
            <a:endParaRPr lang="en-US"/>
          </a:p>
        </p:txBody>
      </p:sp>
      <p:sp>
        <p:nvSpPr>
          <p:cNvPr id="3198" name="Freeform 127"/>
          <p:cNvSpPr>
            <a:spLocks/>
          </p:cNvSpPr>
          <p:nvPr/>
        </p:nvSpPr>
        <p:spPr bwMode="auto">
          <a:xfrm>
            <a:off x="5989638" y="3851275"/>
            <a:ext cx="396875" cy="358775"/>
          </a:xfrm>
          <a:custGeom>
            <a:avLst/>
            <a:gdLst>
              <a:gd name="T0" fmla="*/ 2147483647 w 241"/>
              <a:gd name="T1" fmla="*/ 2147483647 h 218"/>
              <a:gd name="T2" fmla="*/ 2147483647 w 241"/>
              <a:gd name="T3" fmla="*/ 2147483647 h 218"/>
              <a:gd name="T4" fmla="*/ 2147483647 w 241"/>
              <a:gd name="T5" fmla="*/ 2147483647 h 218"/>
              <a:gd name="T6" fmla="*/ 2147483647 w 241"/>
              <a:gd name="T7" fmla="*/ 2147483647 h 218"/>
              <a:gd name="T8" fmla="*/ 2147483647 w 241"/>
              <a:gd name="T9" fmla="*/ 2147483647 h 218"/>
              <a:gd name="T10" fmla="*/ 2147483647 w 241"/>
              <a:gd name="T11" fmla="*/ 2147483647 h 218"/>
              <a:gd name="T12" fmla="*/ 2147483647 w 241"/>
              <a:gd name="T13" fmla="*/ 2147483647 h 218"/>
              <a:gd name="T14" fmla="*/ 2147483647 w 241"/>
              <a:gd name="T15" fmla="*/ 2147483647 h 218"/>
              <a:gd name="T16" fmla="*/ 2147483647 w 241"/>
              <a:gd name="T17" fmla="*/ 2147483647 h 218"/>
              <a:gd name="T18" fmla="*/ 2147483647 w 241"/>
              <a:gd name="T19" fmla="*/ 2147483647 h 218"/>
              <a:gd name="T20" fmla="*/ 2147483647 w 241"/>
              <a:gd name="T21" fmla="*/ 2147483647 h 218"/>
              <a:gd name="T22" fmla="*/ 2147483647 w 241"/>
              <a:gd name="T23" fmla="*/ 2147483647 h 218"/>
              <a:gd name="T24" fmla="*/ 2147483647 w 241"/>
              <a:gd name="T25" fmla="*/ 0 h 218"/>
              <a:gd name="T26" fmla="*/ 2147483647 w 241"/>
              <a:gd name="T27" fmla="*/ 2147483647 h 218"/>
              <a:gd name="T28" fmla="*/ 2147483647 w 241"/>
              <a:gd name="T29" fmla="*/ 2147483647 h 218"/>
              <a:gd name="T30" fmla="*/ 2147483647 w 241"/>
              <a:gd name="T31" fmla="*/ 2147483647 h 218"/>
              <a:gd name="T32" fmla="*/ 2147483647 w 241"/>
              <a:gd name="T33" fmla="*/ 2147483647 h 218"/>
              <a:gd name="T34" fmla="*/ 2147483647 w 241"/>
              <a:gd name="T35" fmla="*/ 2147483647 h 218"/>
              <a:gd name="T36" fmla="*/ 2147483647 w 241"/>
              <a:gd name="T37" fmla="*/ 2147483647 h 218"/>
              <a:gd name="T38" fmla="*/ 2147483647 w 241"/>
              <a:gd name="T39" fmla="*/ 2147483647 h 218"/>
              <a:gd name="T40" fmla="*/ 2147483647 w 241"/>
              <a:gd name="T41" fmla="*/ 2147483647 h 218"/>
              <a:gd name="T42" fmla="*/ 2147483647 w 241"/>
              <a:gd name="T43" fmla="*/ 2147483647 h 218"/>
              <a:gd name="T44" fmla="*/ 2147483647 w 241"/>
              <a:gd name="T45" fmla="*/ 2147483647 h 218"/>
              <a:gd name="T46" fmla="*/ 2147483647 w 241"/>
              <a:gd name="T47" fmla="*/ 2147483647 h 218"/>
              <a:gd name="T48" fmla="*/ 2147483647 w 241"/>
              <a:gd name="T49" fmla="*/ 2147483647 h 218"/>
              <a:gd name="T50" fmla="*/ 2147483647 w 241"/>
              <a:gd name="T51" fmla="*/ 2147483647 h 218"/>
              <a:gd name="T52" fmla="*/ 2147483647 w 241"/>
              <a:gd name="T53" fmla="*/ 2147483647 h 218"/>
              <a:gd name="T54" fmla="*/ 2147483647 w 241"/>
              <a:gd name="T55" fmla="*/ 2147483647 h 218"/>
              <a:gd name="T56" fmla="*/ 2147483647 w 241"/>
              <a:gd name="T57" fmla="*/ 2147483647 h 218"/>
              <a:gd name="T58" fmla="*/ 2147483647 w 241"/>
              <a:gd name="T59" fmla="*/ 2147483647 h 218"/>
              <a:gd name="T60" fmla="*/ 2147483647 w 241"/>
              <a:gd name="T61" fmla="*/ 2147483647 h 218"/>
              <a:gd name="T62" fmla="*/ 2147483647 w 241"/>
              <a:gd name="T63" fmla="*/ 2147483647 h 218"/>
              <a:gd name="T64" fmla="*/ 2147483647 w 241"/>
              <a:gd name="T65" fmla="*/ 2147483647 h 218"/>
              <a:gd name="T66" fmla="*/ 2147483647 w 241"/>
              <a:gd name="T67" fmla="*/ 2147483647 h 218"/>
              <a:gd name="T68" fmla="*/ 2147483647 w 241"/>
              <a:gd name="T69" fmla="*/ 2147483647 h 218"/>
              <a:gd name="T70" fmla="*/ 2147483647 w 241"/>
              <a:gd name="T71" fmla="*/ 2147483647 h 218"/>
              <a:gd name="T72" fmla="*/ 2147483647 w 241"/>
              <a:gd name="T73" fmla="*/ 2147483647 h 218"/>
              <a:gd name="T74" fmla="*/ 2147483647 w 241"/>
              <a:gd name="T75" fmla="*/ 2147483647 h 218"/>
              <a:gd name="T76" fmla="*/ 2147483647 w 241"/>
              <a:gd name="T77" fmla="*/ 2147483647 h 218"/>
              <a:gd name="T78" fmla="*/ 2147483647 w 241"/>
              <a:gd name="T79" fmla="*/ 2147483647 h 218"/>
              <a:gd name="T80" fmla="*/ 2147483647 w 241"/>
              <a:gd name="T81" fmla="*/ 2147483647 h 218"/>
              <a:gd name="T82" fmla="*/ 2147483647 w 241"/>
              <a:gd name="T83" fmla="*/ 2147483647 h 218"/>
              <a:gd name="T84" fmla="*/ 2147483647 w 241"/>
              <a:gd name="T85" fmla="*/ 2147483647 h 218"/>
              <a:gd name="T86" fmla="*/ 2147483647 w 241"/>
              <a:gd name="T87" fmla="*/ 2147483647 h 218"/>
              <a:gd name="T88" fmla="*/ 2147483647 w 241"/>
              <a:gd name="T89" fmla="*/ 2147483647 h 218"/>
              <a:gd name="T90" fmla="*/ 2147483647 w 241"/>
              <a:gd name="T91" fmla="*/ 2147483647 h 218"/>
              <a:gd name="T92" fmla="*/ 2147483647 w 241"/>
              <a:gd name="T93" fmla="*/ 2147483647 h 218"/>
              <a:gd name="T94" fmla="*/ 2147483647 w 241"/>
              <a:gd name="T95" fmla="*/ 2147483647 h 218"/>
              <a:gd name="T96" fmla="*/ 2147483647 w 241"/>
              <a:gd name="T97" fmla="*/ 2147483647 h 218"/>
              <a:gd name="T98" fmla="*/ 2147483647 w 241"/>
              <a:gd name="T99" fmla="*/ 2147483647 h 218"/>
              <a:gd name="T100" fmla="*/ 2147483647 w 241"/>
              <a:gd name="T101" fmla="*/ 2147483647 h 218"/>
              <a:gd name="T102" fmla="*/ 2147483647 w 241"/>
              <a:gd name="T103" fmla="*/ 2147483647 h 218"/>
              <a:gd name="T104" fmla="*/ 2147483647 w 241"/>
              <a:gd name="T105" fmla="*/ 2147483647 h 218"/>
              <a:gd name="T106" fmla="*/ 2147483647 w 241"/>
              <a:gd name="T107" fmla="*/ 2147483647 h 218"/>
              <a:gd name="T108" fmla="*/ 2147483647 w 241"/>
              <a:gd name="T109" fmla="*/ 2147483647 h 2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1" h="218">
                <a:moveTo>
                  <a:pt x="0" y="121"/>
                </a:moveTo>
                <a:lnTo>
                  <a:pt x="23" y="129"/>
                </a:lnTo>
                <a:lnTo>
                  <a:pt x="46" y="129"/>
                </a:lnTo>
                <a:lnTo>
                  <a:pt x="77" y="121"/>
                </a:lnTo>
                <a:lnTo>
                  <a:pt x="79" y="103"/>
                </a:lnTo>
                <a:lnTo>
                  <a:pt x="83" y="99"/>
                </a:lnTo>
                <a:lnTo>
                  <a:pt x="99" y="97"/>
                </a:lnTo>
                <a:lnTo>
                  <a:pt x="96" y="94"/>
                </a:lnTo>
                <a:lnTo>
                  <a:pt x="104" y="89"/>
                </a:lnTo>
                <a:lnTo>
                  <a:pt x="110" y="89"/>
                </a:lnTo>
                <a:lnTo>
                  <a:pt x="113" y="92"/>
                </a:lnTo>
                <a:lnTo>
                  <a:pt x="121" y="87"/>
                </a:lnTo>
                <a:lnTo>
                  <a:pt x="120" y="78"/>
                </a:lnTo>
                <a:lnTo>
                  <a:pt x="123" y="69"/>
                </a:lnTo>
                <a:lnTo>
                  <a:pt x="135" y="63"/>
                </a:lnTo>
                <a:lnTo>
                  <a:pt x="129" y="52"/>
                </a:lnTo>
                <a:lnTo>
                  <a:pt x="146" y="51"/>
                </a:lnTo>
                <a:lnTo>
                  <a:pt x="146" y="46"/>
                </a:lnTo>
                <a:lnTo>
                  <a:pt x="144" y="43"/>
                </a:lnTo>
                <a:lnTo>
                  <a:pt x="151" y="36"/>
                </a:lnTo>
                <a:lnTo>
                  <a:pt x="154" y="28"/>
                </a:lnTo>
                <a:lnTo>
                  <a:pt x="148" y="16"/>
                </a:lnTo>
                <a:lnTo>
                  <a:pt x="154" y="10"/>
                </a:lnTo>
                <a:lnTo>
                  <a:pt x="166" y="4"/>
                </a:lnTo>
                <a:lnTo>
                  <a:pt x="187" y="4"/>
                </a:lnTo>
                <a:lnTo>
                  <a:pt x="195" y="0"/>
                </a:lnTo>
                <a:lnTo>
                  <a:pt x="203" y="1"/>
                </a:lnTo>
                <a:lnTo>
                  <a:pt x="207" y="2"/>
                </a:lnTo>
                <a:lnTo>
                  <a:pt x="207" y="5"/>
                </a:lnTo>
                <a:lnTo>
                  <a:pt x="213" y="6"/>
                </a:lnTo>
                <a:lnTo>
                  <a:pt x="216" y="14"/>
                </a:lnTo>
                <a:lnTo>
                  <a:pt x="214" y="17"/>
                </a:lnTo>
                <a:lnTo>
                  <a:pt x="218" y="21"/>
                </a:lnTo>
                <a:lnTo>
                  <a:pt x="223" y="20"/>
                </a:lnTo>
                <a:lnTo>
                  <a:pt x="228" y="25"/>
                </a:lnTo>
                <a:lnTo>
                  <a:pt x="241" y="27"/>
                </a:lnTo>
                <a:lnTo>
                  <a:pt x="230" y="34"/>
                </a:lnTo>
                <a:lnTo>
                  <a:pt x="227" y="41"/>
                </a:lnTo>
                <a:lnTo>
                  <a:pt x="222" y="39"/>
                </a:lnTo>
                <a:lnTo>
                  <a:pt x="210" y="44"/>
                </a:lnTo>
                <a:lnTo>
                  <a:pt x="192" y="39"/>
                </a:lnTo>
                <a:lnTo>
                  <a:pt x="186" y="42"/>
                </a:lnTo>
                <a:lnTo>
                  <a:pt x="184" y="46"/>
                </a:lnTo>
                <a:lnTo>
                  <a:pt x="187" y="49"/>
                </a:lnTo>
                <a:lnTo>
                  <a:pt x="185" y="51"/>
                </a:lnTo>
                <a:lnTo>
                  <a:pt x="191" y="53"/>
                </a:lnTo>
                <a:lnTo>
                  <a:pt x="186" y="57"/>
                </a:lnTo>
                <a:lnTo>
                  <a:pt x="189" y="61"/>
                </a:lnTo>
                <a:lnTo>
                  <a:pt x="187" y="66"/>
                </a:lnTo>
                <a:lnTo>
                  <a:pt x="192" y="69"/>
                </a:lnTo>
                <a:lnTo>
                  <a:pt x="192" y="73"/>
                </a:lnTo>
                <a:lnTo>
                  <a:pt x="196" y="73"/>
                </a:lnTo>
                <a:lnTo>
                  <a:pt x="197" y="78"/>
                </a:lnTo>
                <a:lnTo>
                  <a:pt x="201" y="78"/>
                </a:lnTo>
                <a:lnTo>
                  <a:pt x="206" y="82"/>
                </a:lnTo>
                <a:lnTo>
                  <a:pt x="195" y="88"/>
                </a:lnTo>
                <a:lnTo>
                  <a:pt x="194" y="100"/>
                </a:lnTo>
                <a:lnTo>
                  <a:pt x="197" y="102"/>
                </a:lnTo>
                <a:lnTo>
                  <a:pt x="185" y="112"/>
                </a:lnTo>
                <a:lnTo>
                  <a:pt x="186" y="116"/>
                </a:lnTo>
                <a:lnTo>
                  <a:pt x="178" y="120"/>
                </a:lnTo>
                <a:lnTo>
                  <a:pt x="172" y="134"/>
                </a:lnTo>
                <a:lnTo>
                  <a:pt x="164" y="138"/>
                </a:lnTo>
                <a:lnTo>
                  <a:pt x="157" y="152"/>
                </a:lnTo>
                <a:lnTo>
                  <a:pt x="142" y="156"/>
                </a:lnTo>
                <a:lnTo>
                  <a:pt x="139" y="151"/>
                </a:lnTo>
                <a:lnTo>
                  <a:pt x="135" y="151"/>
                </a:lnTo>
                <a:lnTo>
                  <a:pt x="124" y="164"/>
                </a:lnTo>
                <a:lnTo>
                  <a:pt x="123" y="171"/>
                </a:lnTo>
                <a:lnTo>
                  <a:pt x="132" y="174"/>
                </a:lnTo>
                <a:lnTo>
                  <a:pt x="131" y="183"/>
                </a:lnTo>
                <a:lnTo>
                  <a:pt x="134" y="187"/>
                </a:lnTo>
                <a:lnTo>
                  <a:pt x="140" y="188"/>
                </a:lnTo>
                <a:lnTo>
                  <a:pt x="146" y="207"/>
                </a:lnTo>
                <a:lnTo>
                  <a:pt x="141" y="210"/>
                </a:lnTo>
                <a:lnTo>
                  <a:pt x="138" y="207"/>
                </a:lnTo>
                <a:lnTo>
                  <a:pt x="130" y="211"/>
                </a:lnTo>
                <a:lnTo>
                  <a:pt x="113" y="209"/>
                </a:lnTo>
                <a:lnTo>
                  <a:pt x="112" y="214"/>
                </a:lnTo>
                <a:lnTo>
                  <a:pt x="106" y="215"/>
                </a:lnTo>
                <a:lnTo>
                  <a:pt x="105" y="217"/>
                </a:lnTo>
                <a:lnTo>
                  <a:pt x="104" y="216"/>
                </a:lnTo>
                <a:lnTo>
                  <a:pt x="104" y="218"/>
                </a:lnTo>
                <a:lnTo>
                  <a:pt x="102" y="218"/>
                </a:lnTo>
                <a:lnTo>
                  <a:pt x="102" y="215"/>
                </a:lnTo>
                <a:lnTo>
                  <a:pt x="102" y="217"/>
                </a:lnTo>
                <a:lnTo>
                  <a:pt x="95" y="216"/>
                </a:lnTo>
                <a:lnTo>
                  <a:pt x="90" y="205"/>
                </a:lnTo>
                <a:lnTo>
                  <a:pt x="91" y="202"/>
                </a:lnTo>
                <a:lnTo>
                  <a:pt x="83" y="201"/>
                </a:lnTo>
                <a:lnTo>
                  <a:pt x="84" y="195"/>
                </a:lnTo>
                <a:lnTo>
                  <a:pt x="79" y="189"/>
                </a:lnTo>
                <a:lnTo>
                  <a:pt x="75" y="190"/>
                </a:lnTo>
                <a:lnTo>
                  <a:pt x="80" y="192"/>
                </a:lnTo>
                <a:lnTo>
                  <a:pt x="56" y="193"/>
                </a:lnTo>
                <a:lnTo>
                  <a:pt x="54" y="196"/>
                </a:lnTo>
                <a:lnTo>
                  <a:pt x="46" y="193"/>
                </a:lnTo>
                <a:lnTo>
                  <a:pt x="46" y="191"/>
                </a:lnTo>
                <a:lnTo>
                  <a:pt x="37" y="195"/>
                </a:lnTo>
                <a:lnTo>
                  <a:pt x="19" y="195"/>
                </a:lnTo>
                <a:lnTo>
                  <a:pt x="15" y="198"/>
                </a:lnTo>
                <a:lnTo>
                  <a:pt x="11" y="195"/>
                </a:lnTo>
                <a:lnTo>
                  <a:pt x="15" y="179"/>
                </a:lnTo>
                <a:lnTo>
                  <a:pt x="21" y="177"/>
                </a:lnTo>
                <a:lnTo>
                  <a:pt x="23" y="174"/>
                </a:lnTo>
                <a:lnTo>
                  <a:pt x="34" y="173"/>
                </a:lnTo>
                <a:lnTo>
                  <a:pt x="36" y="165"/>
                </a:lnTo>
                <a:lnTo>
                  <a:pt x="28" y="163"/>
                </a:lnTo>
                <a:lnTo>
                  <a:pt x="28" y="147"/>
                </a:lnTo>
                <a:lnTo>
                  <a:pt x="15" y="142"/>
                </a:lnTo>
                <a:lnTo>
                  <a:pt x="0" y="121"/>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199" name="Freeform 128"/>
          <p:cNvSpPr>
            <a:spLocks/>
          </p:cNvSpPr>
          <p:nvPr/>
        </p:nvSpPr>
        <p:spPr bwMode="auto">
          <a:xfrm>
            <a:off x="5326063" y="3889375"/>
            <a:ext cx="52387" cy="30163"/>
          </a:xfrm>
          <a:custGeom>
            <a:avLst/>
            <a:gdLst>
              <a:gd name="T0" fmla="*/ 2147483647 w 32"/>
              <a:gd name="T1" fmla="*/ 2147483647 h 19"/>
              <a:gd name="T2" fmla="*/ 2147483647 w 32"/>
              <a:gd name="T3" fmla="*/ 0 h 19"/>
              <a:gd name="T4" fmla="*/ 2147483647 w 32"/>
              <a:gd name="T5" fmla="*/ 2147483647 h 19"/>
              <a:gd name="T6" fmla="*/ 2147483647 w 32"/>
              <a:gd name="T7" fmla="*/ 2147483647 h 19"/>
              <a:gd name="T8" fmla="*/ 2147483647 w 32"/>
              <a:gd name="T9" fmla="*/ 2147483647 h 19"/>
              <a:gd name="T10" fmla="*/ 2147483647 w 32"/>
              <a:gd name="T11" fmla="*/ 2147483647 h 19"/>
              <a:gd name="T12" fmla="*/ 2147483647 w 32"/>
              <a:gd name="T13" fmla="*/ 2147483647 h 19"/>
              <a:gd name="T14" fmla="*/ 2147483647 w 32"/>
              <a:gd name="T15" fmla="*/ 2147483647 h 19"/>
              <a:gd name="T16" fmla="*/ 0 w 32"/>
              <a:gd name="T17" fmla="*/ 2147483647 h 19"/>
              <a:gd name="T18" fmla="*/ 2147483647 w 32"/>
              <a:gd name="T19" fmla="*/ 2147483647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2" h="19">
                <a:moveTo>
                  <a:pt x="9" y="8"/>
                </a:moveTo>
                <a:lnTo>
                  <a:pt x="32" y="0"/>
                </a:lnTo>
                <a:lnTo>
                  <a:pt x="23" y="8"/>
                </a:lnTo>
                <a:lnTo>
                  <a:pt x="25" y="13"/>
                </a:lnTo>
                <a:lnTo>
                  <a:pt x="20" y="13"/>
                </a:lnTo>
                <a:lnTo>
                  <a:pt x="15" y="17"/>
                </a:lnTo>
                <a:lnTo>
                  <a:pt x="6" y="19"/>
                </a:lnTo>
                <a:lnTo>
                  <a:pt x="2" y="16"/>
                </a:lnTo>
                <a:lnTo>
                  <a:pt x="0" y="11"/>
                </a:lnTo>
                <a:lnTo>
                  <a:pt x="9" y="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0" name="Freeform 129"/>
          <p:cNvSpPr>
            <a:spLocks/>
          </p:cNvSpPr>
          <p:nvPr/>
        </p:nvSpPr>
        <p:spPr bwMode="auto">
          <a:xfrm>
            <a:off x="5391150" y="3919538"/>
            <a:ext cx="34925" cy="42862"/>
          </a:xfrm>
          <a:custGeom>
            <a:avLst/>
            <a:gdLst>
              <a:gd name="T0" fmla="*/ 2147483647 w 21"/>
              <a:gd name="T1" fmla="*/ 0 h 26"/>
              <a:gd name="T2" fmla="*/ 2147483647 w 21"/>
              <a:gd name="T3" fmla="*/ 0 h 26"/>
              <a:gd name="T4" fmla="*/ 2147483647 w 21"/>
              <a:gd name="T5" fmla="*/ 2147483647 h 26"/>
              <a:gd name="T6" fmla="*/ 2147483647 w 21"/>
              <a:gd name="T7" fmla="*/ 2147483647 h 26"/>
              <a:gd name="T8" fmla="*/ 2147483647 w 21"/>
              <a:gd name="T9" fmla="*/ 2147483647 h 26"/>
              <a:gd name="T10" fmla="*/ 2147483647 w 21"/>
              <a:gd name="T11" fmla="*/ 2147483647 h 26"/>
              <a:gd name="T12" fmla="*/ 2147483647 w 21"/>
              <a:gd name="T13" fmla="*/ 2147483647 h 26"/>
              <a:gd name="T14" fmla="*/ 2147483647 w 21"/>
              <a:gd name="T15" fmla="*/ 2147483647 h 26"/>
              <a:gd name="T16" fmla="*/ 2147483647 w 21"/>
              <a:gd name="T17" fmla="*/ 2147483647 h 26"/>
              <a:gd name="T18" fmla="*/ 2147483647 w 21"/>
              <a:gd name="T19" fmla="*/ 2147483647 h 26"/>
              <a:gd name="T20" fmla="*/ 2147483647 w 21"/>
              <a:gd name="T21" fmla="*/ 2147483647 h 26"/>
              <a:gd name="T22" fmla="*/ 0 w 21"/>
              <a:gd name="T23" fmla="*/ 2147483647 h 26"/>
              <a:gd name="T24" fmla="*/ 2147483647 w 21"/>
              <a:gd name="T25" fmla="*/ 2147483647 h 26"/>
              <a:gd name="T26" fmla="*/ 2147483647 w 21"/>
              <a:gd name="T27" fmla="*/ 0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26">
                <a:moveTo>
                  <a:pt x="12" y="0"/>
                </a:moveTo>
                <a:lnTo>
                  <a:pt x="19" y="0"/>
                </a:lnTo>
                <a:lnTo>
                  <a:pt x="18" y="2"/>
                </a:lnTo>
                <a:lnTo>
                  <a:pt x="21" y="7"/>
                </a:lnTo>
                <a:lnTo>
                  <a:pt x="16" y="12"/>
                </a:lnTo>
                <a:lnTo>
                  <a:pt x="18" y="13"/>
                </a:lnTo>
                <a:lnTo>
                  <a:pt x="14" y="13"/>
                </a:lnTo>
                <a:lnTo>
                  <a:pt x="12" y="16"/>
                </a:lnTo>
                <a:lnTo>
                  <a:pt x="13" y="18"/>
                </a:lnTo>
                <a:lnTo>
                  <a:pt x="7" y="23"/>
                </a:lnTo>
                <a:lnTo>
                  <a:pt x="4" y="26"/>
                </a:lnTo>
                <a:lnTo>
                  <a:pt x="0" y="26"/>
                </a:lnTo>
                <a:lnTo>
                  <a:pt x="7" y="5"/>
                </a:lnTo>
                <a:lnTo>
                  <a:pt x="12" y="0"/>
                </a:lnTo>
                <a:close/>
              </a:path>
            </a:pathLst>
          </a:custGeom>
          <a:solidFill>
            <a:srgbClr val="DDDDDD"/>
          </a:solidFill>
          <a:ln w="4826">
            <a:solidFill>
              <a:srgbClr val="6E6E6E"/>
            </a:solidFill>
            <a:prstDash val="solid"/>
            <a:round/>
            <a:headEnd/>
            <a:tailEnd/>
          </a:ln>
        </p:spPr>
        <p:txBody>
          <a:bodyPr/>
          <a:lstStyle/>
          <a:p>
            <a:endParaRPr lang="en-US"/>
          </a:p>
        </p:txBody>
      </p:sp>
      <p:sp>
        <p:nvSpPr>
          <p:cNvPr id="3201" name="Freeform 130"/>
          <p:cNvSpPr>
            <a:spLocks noEditPoints="1"/>
          </p:cNvSpPr>
          <p:nvPr/>
        </p:nvSpPr>
        <p:spPr bwMode="auto">
          <a:xfrm>
            <a:off x="7512050" y="3803650"/>
            <a:ext cx="80963" cy="153988"/>
          </a:xfrm>
          <a:custGeom>
            <a:avLst/>
            <a:gdLst>
              <a:gd name="T0" fmla="*/ 0 w 49"/>
              <a:gd name="T1" fmla="*/ 2147483647 h 94"/>
              <a:gd name="T2" fmla="*/ 2147483647 w 49"/>
              <a:gd name="T3" fmla="*/ 2147483647 h 94"/>
              <a:gd name="T4" fmla="*/ 2147483647 w 49"/>
              <a:gd name="T5" fmla="*/ 2147483647 h 94"/>
              <a:gd name="T6" fmla="*/ 2147483647 w 49"/>
              <a:gd name="T7" fmla="*/ 2147483647 h 94"/>
              <a:gd name="T8" fmla="*/ 2147483647 w 49"/>
              <a:gd name="T9" fmla="*/ 2147483647 h 94"/>
              <a:gd name="T10" fmla="*/ 2147483647 w 49"/>
              <a:gd name="T11" fmla="*/ 2147483647 h 94"/>
              <a:gd name="T12" fmla="*/ 2147483647 w 49"/>
              <a:gd name="T13" fmla="*/ 2147483647 h 94"/>
              <a:gd name="T14" fmla="*/ 2147483647 w 49"/>
              <a:gd name="T15" fmla="*/ 2147483647 h 94"/>
              <a:gd name="T16" fmla="*/ 2147483647 w 49"/>
              <a:gd name="T17" fmla="*/ 2147483647 h 94"/>
              <a:gd name="T18" fmla="*/ 2147483647 w 49"/>
              <a:gd name="T19" fmla="*/ 2147483647 h 94"/>
              <a:gd name="T20" fmla="*/ 2147483647 w 49"/>
              <a:gd name="T21" fmla="*/ 2147483647 h 94"/>
              <a:gd name="T22" fmla="*/ 2147483647 w 49"/>
              <a:gd name="T23" fmla="*/ 2147483647 h 94"/>
              <a:gd name="T24" fmla="*/ 2147483647 w 49"/>
              <a:gd name="T25" fmla="*/ 2147483647 h 94"/>
              <a:gd name="T26" fmla="*/ 2147483647 w 49"/>
              <a:gd name="T27" fmla="*/ 2147483647 h 94"/>
              <a:gd name="T28" fmla="*/ 2147483647 w 49"/>
              <a:gd name="T29" fmla="*/ 2147483647 h 94"/>
              <a:gd name="T30" fmla="*/ 2147483647 w 49"/>
              <a:gd name="T31" fmla="*/ 2147483647 h 94"/>
              <a:gd name="T32" fmla="*/ 2147483647 w 49"/>
              <a:gd name="T33" fmla="*/ 2147483647 h 94"/>
              <a:gd name="T34" fmla="*/ 2147483647 w 49"/>
              <a:gd name="T35" fmla="*/ 2147483647 h 94"/>
              <a:gd name="T36" fmla="*/ 2147483647 w 49"/>
              <a:gd name="T37" fmla="*/ 2147483647 h 94"/>
              <a:gd name="T38" fmla="*/ 2147483647 w 49"/>
              <a:gd name="T39" fmla="*/ 2147483647 h 94"/>
              <a:gd name="T40" fmla="*/ 2147483647 w 49"/>
              <a:gd name="T41" fmla="*/ 2147483647 h 94"/>
              <a:gd name="T42" fmla="*/ 2147483647 w 49"/>
              <a:gd name="T43" fmla="*/ 2147483647 h 94"/>
              <a:gd name="T44" fmla="*/ 2147483647 w 49"/>
              <a:gd name="T45" fmla="*/ 2147483647 h 94"/>
              <a:gd name="T46" fmla="*/ 2147483647 w 49"/>
              <a:gd name="T47" fmla="*/ 2147483647 h 94"/>
              <a:gd name="T48" fmla="*/ 2147483647 w 49"/>
              <a:gd name="T49" fmla="*/ 2147483647 h 94"/>
              <a:gd name="T50" fmla="*/ 0 w 49"/>
              <a:gd name="T51" fmla="*/ 2147483647 h 94"/>
              <a:gd name="T52" fmla="*/ 2147483647 w 49"/>
              <a:gd name="T53" fmla="*/ 2147483647 h 94"/>
              <a:gd name="T54" fmla="*/ 2147483647 w 49"/>
              <a:gd name="T55" fmla="*/ 2147483647 h 94"/>
              <a:gd name="T56" fmla="*/ 2147483647 w 49"/>
              <a:gd name="T57" fmla="*/ 2147483647 h 94"/>
              <a:gd name="T58" fmla="*/ 2147483647 w 49"/>
              <a:gd name="T59" fmla="*/ 2147483647 h 94"/>
              <a:gd name="T60" fmla="*/ 2147483647 w 49"/>
              <a:gd name="T61" fmla="*/ 2147483647 h 94"/>
              <a:gd name="T62" fmla="*/ 2147483647 w 49"/>
              <a:gd name="T63" fmla="*/ 2147483647 h 94"/>
              <a:gd name="T64" fmla="*/ 2147483647 w 49"/>
              <a:gd name="T65" fmla="*/ 2147483647 h 94"/>
              <a:gd name="T66" fmla="*/ 2147483647 w 49"/>
              <a:gd name="T67" fmla="*/ 2147483647 h 94"/>
              <a:gd name="T68" fmla="*/ 2147483647 w 49"/>
              <a:gd name="T69" fmla="*/ 2147483647 h 94"/>
              <a:gd name="T70" fmla="*/ 2147483647 w 49"/>
              <a:gd name="T71" fmla="*/ 2147483647 h 94"/>
              <a:gd name="T72" fmla="*/ 2147483647 w 49"/>
              <a:gd name="T73" fmla="*/ 2147483647 h 94"/>
              <a:gd name="T74" fmla="*/ 2147483647 w 49"/>
              <a:gd name="T75" fmla="*/ 2147483647 h 94"/>
              <a:gd name="T76" fmla="*/ 2147483647 w 49"/>
              <a:gd name="T77" fmla="*/ 2147483647 h 94"/>
              <a:gd name="T78" fmla="*/ 2147483647 w 49"/>
              <a:gd name="T79" fmla="*/ 2147483647 h 94"/>
              <a:gd name="T80" fmla="*/ 2147483647 w 49"/>
              <a:gd name="T81" fmla="*/ 2147483647 h 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9" h="94">
                <a:moveTo>
                  <a:pt x="3" y="73"/>
                </a:moveTo>
                <a:lnTo>
                  <a:pt x="0" y="75"/>
                </a:lnTo>
                <a:lnTo>
                  <a:pt x="2" y="72"/>
                </a:lnTo>
                <a:lnTo>
                  <a:pt x="3" y="73"/>
                </a:lnTo>
                <a:close/>
                <a:moveTo>
                  <a:pt x="10" y="89"/>
                </a:moveTo>
                <a:lnTo>
                  <a:pt x="10" y="93"/>
                </a:lnTo>
                <a:lnTo>
                  <a:pt x="0" y="94"/>
                </a:lnTo>
                <a:lnTo>
                  <a:pt x="3" y="91"/>
                </a:lnTo>
                <a:lnTo>
                  <a:pt x="10" y="89"/>
                </a:lnTo>
                <a:close/>
                <a:moveTo>
                  <a:pt x="8" y="15"/>
                </a:moveTo>
                <a:lnTo>
                  <a:pt x="14" y="7"/>
                </a:lnTo>
                <a:lnTo>
                  <a:pt x="28" y="6"/>
                </a:lnTo>
                <a:lnTo>
                  <a:pt x="32" y="0"/>
                </a:lnTo>
                <a:lnTo>
                  <a:pt x="47" y="29"/>
                </a:lnTo>
                <a:lnTo>
                  <a:pt x="46" y="46"/>
                </a:lnTo>
                <a:lnTo>
                  <a:pt x="49" y="47"/>
                </a:lnTo>
                <a:lnTo>
                  <a:pt x="47" y="56"/>
                </a:lnTo>
                <a:lnTo>
                  <a:pt x="43" y="63"/>
                </a:lnTo>
                <a:lnTo>
                  <a:pt x="34" y="61"/>
                </a:lnTo>
                <a:lnTo>
                  <a:pt x="32" y="64"/>
                </a:lnTo>
                <a:lnTo>
                  <a:pt x="34" y="64"/>
                </a:lnTo>
                <a:lnTo>
                  <a:pt x="32" y="67"/>
                </a:lnTo>
                <a:lnTo>
                  <a:pt x="31" y="65"/>
                </a:lnTo>
                <a:lnTo>
                  <a:pt x="21" y="65"/>
                </a:lnTo>
                <a:lnTo>
                  <a:pt x="23" y="69"/>
                </a:lnTo>
                <a:lnTo>
                  <a:pt x="21" y="71"/>
                </a:lnTo>
                <a:lnTo>
                  <a:pt x="18" y="67"/>
                </a:lnTo>
                <a:lnTo>
                  <a:pt x="19" y="71"/>
                </a:lnTo>
                <a:lnTo>
                  <a:pt x="18" y="73"/>
                </a:lnTo>
                <a:lnTo>
                  <a:pt x="14" y="72"/>
                </a:lnTo>
                <a:lnTo>
                  <a:pt x="17" y="69"/>
                </a:lnTo>
                <a:lnTo>
                  <a:pt x="11" y="74"/>
                </a:lnTo>
                <a:lnTo>
                  <a:pt x="9" y="71"/>
                </a:lnTo>
                <a:lnTo>
                  <a:pt x="7" y="76"/>
                </a:lnTo>
                <a:lnTo>
                  <a:pt x="5" y="75"/>
                </a:lnTo>
                <a:lnTo>
                  <a:pt x="2" y="69"/>
                </a:lnTo>
                <a:lnTo>
                  <a:pt x="4" y="72"/>
                </a:lnTo>
                <a:lnTo>
                  <a:pt x="7" y="68"/>
                </a:lnTo>
                <a:lnTo>
                  <a:pt x="3" y="68"/>
                </a:lnTo>
                <a:lnTo>
                  <a:pt x="4" y="65"/>
                </a:lnTo>
                <a:lnTo>
                  <a:pt x="2" y="63"/>
                </a:lnTo>
                <a:lnTo>
                  <a:pt x="4" y="63"/>
                </a:lnTo>
                <a:lnTo>
                  <a:pt x="4" y="59"/>
                </a:lnTo>
                <a:lnTo>
                  <a:pt x="8" y="55"/>
                </a:lnTo>
                <a:lnTo>
                  <a:pt x="5" y="53"/>
                </a:lnTo>
                <a:lnTo>
                  <a:pt x="10" y="49"/>
                </a:lnTo>
                <a:lnTo>
                  <a:pt x="7" y="48"/>
                </a:lnTo>
                <a:lnTo>
                  <a:pt x="11" y="46"/>
                </a:lnTo>
                <a:lnTo>
                  <a:pt x="6" y="45"/>
                </a:lnTo>
                <a:lnTo>
                  <a:pt x="5" y="34"/>
                </a:lnTo>
                <a:lnTo>
                  <a:pt x="2" y="37"/>
                </a:lnTo>
                <a:lnTo>
                  <a:pt x="0" y="34"/>
                </a:lnTo>
                <a:lnTo>
                  <a:pt x="2" y="30"/>
                </a:lnTo>
                <a:lnTo>
                  <a:pt x="2" y="33"/>
                </a:lnTo>
                <a:lnTo>
                  <a:pt x="4" y="32"/>
                </a:lnTo>
                <a:lnTo>
                  <a:pt x="3" y="30"/>
                </a:lnTo>
                <a:lnTo>
                  <a:pt x="5" y="32"/>
                </a:lnTo>
                <a:lnTo>
                  <a:pt x="5" y="29"/>
                </a:lnTo>
                <a:lnTo>
                  <a:pt x="9" y="30"/>
                </a:lnTo>
                <a:lnTo>
                  <a:pt x="10" y="34"/>
                </a:lnTo>
                <a:lnTo>
                  <a:pt x="12" y="31"/>
                </a:lnTo>
                <a:lnTo>
                  <a:pt x="9" y="29"/>
                </a:lnTo>
                <a:lnTo>
                  <a:pt x="10" y="26"/>
                </a:lnTo>
                <a:lnTo>
                  <a:pt x="7" y="27"/>
                </a:lnTo>
                <a:lnTo>
                  <a:pt x="10" y="25"/>
                </a:lnTo>
                <a:lnTo>
                  <a:pt x="6" y="18"/>
                </a:lnTo>
                <a:lnTo>
                  <a:pt x="8" y="15"/>
                </a:lnTo>
                <a:close/>
                <a:moveTo>
                  <a:pt x="4" y="15"/>
                </a:moveTo>
                <a:lnTo>
                  <a:pt x="4" y="15"/>
                </a:lnTo>
                <a:lnTo>
                  <a:pt x="6" y="19"/>
                </a:lnTo>
                <a:lnTo>
                  <a:pt x="3" y="18"/>
                </a:lnTo>
                <a:lnTo>
                  <a:pt x="4" y="15"/>
                </a:lnTo>
                <a:close/>
                <a:moveTo>
                  <a:pt x="37" y="65"/>
                </a:moveTo>
                <a:lnTo>
                  <a:pt x="35" y="69"/>
                </a:lnTo>
                <a:lnTo>
                  <a:pt x="33" y="67"/>
                </a:lnTo>
                <a:lnTo>
                  <a:pt x="37" y="65"/>
                </a:lnTo>
                <a:close/>
                <a:moveTo>
                  <a:pt x="26" y="66"/>
                </a:moveTo>
                <a:lnTo>
                  <a:pt x="28" y="69"/>
                </a:lnTo>
                <a:lnTo>
                  <a:pt x="25" y="69"/>
                </a:lnTo>
                <a:lnTo>
                  <a:pt x="24" y="67"/>
                </a:lnTo>
                <a:lnTo>
                  <a:pt x="26" y="66"/>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2" name="Freeform 131"/>
          <p:cNvSpPr>
            <a:spLocks noEditPoints="1"/>
          </p:cNvSpPr>
          <p:nvPr/>
        </p:nvSpPr>
        <p:spPr bwMode="auto">
          <a:xfrm>
            <a:off x="6288088" y="3298825"/>
            <a:ext cx="1425575" cy="1047750"/>
          </a:xfrm>
          <a:custGeom>
            <a:avLst/>
            <a:gdLst>
              <a:gd name="T0" fmla="*/ 2147483647 w 866"/>
              <a:gd name="T1" fmla="*/ 2147483647 h 636"/>
              <a:gd name="T2" fmla="*/ 2147483647 w 866"/>
              <a:gd name="T3" fmla="*/ 2147483647 h 636"/>
              <a:gd name="T4" fmla="*/ 2147483647 w 866"/>
              <a:gd name="T5" fmla="*/ 2147483647 h 636"/>
              <a:gd name="T6" fmla="*/ 2147483647 w 866"/>
              <a:gd name="T7" fmla="*/ 2147483647 h 636"/>
              <a:gd name="T8" fmla="*/ 2147483647 w 866"/>
              <a:gd name="T9" fmla="*/ 2147483647 h 636"/>
              <a:gd name="T10" fmla="*/ 2147483647 w 866"/>
              <a:gd name="T11" fmla="*/ 2147483647 h 636"/>
              <a:gd name="T12" fmla="*/ 2147483647 w 866"/>
              <a:gd name="T13" fmla="*/ 2147483647 h 636"/>
              <a:gd name="T14" fmla="*/ 2147483647 w 866"/>
              <a:gd name="T15" fmla="*/ 2147483647 h 636"/>
              <a:gd name="T16" fmla="*/ 2147483647 w 866"/>
              <a:gd name="T17" fmla="*/ 2147483647 h 636"/>
              <a:gd name="T18" fmla="*/ 2147483647 w 866"/>
              <a:gd name="T19" fmla="*/ 2147483647 h 636"/>
              <a:gd name="T20" fmla="*/ 2147483647 w 866"/>
              <a:gd name="T21" fmla="*/ 2147483647 h 636"/>
              <a:gd name="T22" fmla="*/ 2147483647 w 866"/>
              <a:gd name="T23" fmla="*/ 2147483647 h 636"/>
              <a:gd name="T24" fmla="*/ 2147483647 w 866"/>
              <a:gd name="T25" fmla="*/ 2147483647 h 636"/>
              <a:gd name="T26" fmla="*/ 2147483647 w 866"/>
              <a:gd name="T27" fmla="*/ 2147483647 h 636"/>
              <a:gd name="T28" fmla="*/ 2147483647 w 866"/>
              <a:gd name="T29" fmla="*/ 2147483647 h 636"/>
              <a:gd name="T30" fmla="*/ 2147483647 w 866"/>
              <a:gd name="T31" fmla="*/ 2147483647 h 636"/>
              <a:gd name="T32" fmla="*/ 2147483647 w 866"/>
              <a:gd name="T33" fmla="*/ 2147483647 h 636"/>
              <a:gd name="T34" fmla="*/ 2147483647 w 866"/>
              <a:gd name="T35" fmla="*/ 2147483647 h 636"/>
              <a:gd name="T36" fmla="*/ 2147483647 w 866"/>
              <a:gd name="T37" fmla="*/ 2147483647 h 636"/>
              <a:gd name="T38" fmla="*/ 2147483647 w 866"/>
              <a:gd name="T39" fmla="*/ 2147483647 h 636"/>
              <a:gd name="T40" fmla="*/ 2147483647 w 866"/>
              <a:gd name="T41" fmla="*/ 2147483647 h 636"/>
              <a:gd name="T42" fmla="*/ 2147483647 w 866"/>
              <a:gd name="T43" fmla="*/ 2147483647 h 636"/>
              <a:gd name="T44" fmla="*/ 2147483647 w 866"/>
              <a:gd name="T45" fmla="*/ 2147483647 h 636"/>
              <a:gd name="T46" fmla="*/ 2147483647 w 866"/>
              <a:gd name="T47" fmla="*/ 2147483647 h 636"/>
              <a:gd name="T48" fmla="*/ 2147483647 w 866"/>
              <a:gd name="T49" fmla="*/ 2147483647 h 636"/>
              <a:gd name="T50" fmla="*/ 2147483647 w 866"/>
              <a:gd name="T51" fmla="*/ 2147483647 h 636"/>
              <a:gd name="T52" fmla="*/ 2147483647 w 866"/>
              <a:gd name="T53" fmla="*/ 2147483647 h 636"/>
              <a:gd name="T54" fmla="*/ 2147483647 w 866"/>
              <a:gd name="T55" fmla="*/ 2147483647 h 636"/>
              <a:gd name="T56" fmla="*/ 2147483647 w 866"/>
              <a:gd name="T57" fmla="*/ 2147483647 h 636"/>
              <a:gd name="T58" fmla="*/ 2147483647 w 866"/>
              <a:gd name="T59" fmla="*/ 2147483647 h 636"/>
              <a:gd name="T60" fmla="*/ 2147483647 w 866"/>
              <a:gd name="T61" fmla="*/ 2147483647 h 636"/>
              <a:gd name="T62" fmla="*/ 2147483647 w 866"/>
              <a:gd name="T63" fmla="*/ 2147483647 h 636"/>
              <a:gd name="T64" fmla="*/ 2147483647 w 866"/>
              <a:gd name="T65" fmla="*/ 2147483647 h 636"/>
              <a:gd name="T66" fmla="*/ 2147483647 w 866"/>
              <a:gd name="T67" fmla="*/ 2147483647 h 636"/>
              <a:gd name="T68" fmla="*/ 2147483647 w 866"/>
              <a:gd name="T69" fmla="*/ 2147483647 h 636"/>
              <a:gd name="T70" fmla="*/ 2147483647 w 866"/>
              <a:gd name="T71" fmla="*/ 2147483647 h 636"/>
              <a:gd name="T72" fmla="*/ 2147483647 w 866"/>
              <a:gd name="T73" fmla="*/ 2147483647 h 636"/>
              <a:gd name="T74" fmla="*/ 2147483647 w 866"/>
              <a:gd name="T75" fmla="*/ 2147483647 h 636"/>
              <a:gd name="T76" fmla="*/ 2147483647 w 866"/>
              <a:gd name="T77" fmla="*/ 2147483647 h 636"/>
              <a:gd name="T78" fmla="*/ 2147483647 w 866"/>
              <a:gd name="T79" fmla="*/ 2147483647 h 636"/>
              <a:gd name="T80" fmla="*/ 2147483647 w 866"/>
              <a:gd name="T81" fmla="*/ 2147483647 h 636"/>
              <a:gd name="T82" fmla="*/ 2147483647 w 866"/>
              <a:gd name="T83" fmla="*/ 2147483647 h 636"/>
              <a:gd name="T84" fmla="*/ 2147483647 w 866"/>
              <a:gd name="T85" fmla="*/ 2147483647 h 636"/>
              <a:gd name="T86" fmla="*/ 2147483647 w 866"/>
              <a:gd name="T87" fmla="*/ 2147483647 h 636"/>
              <a:gd name="T88" fmla="*/ 2147483647 w 866"/>
              <a:gd name="T89" fmla="*/ 2147483647 h 636"/>
              <a:gd name="T90" fmla="*/ 2147483647 w 866"/>
              <a:gd name="T91" fmla="*/ 2147483647 h 636"/>
              <a:gd name="T92" fmla="*/ 2147483647 w 866"/>
              <a:gd name="T93" fmla="*/ 2147483647 h 636"/>
              <a:gd name="T94" fmla="*/ 2147483647 w 866"/>
              <a:gd name="T95" fmla="*/ 2147483647 h 636"/>
              <a:gd name="T96" fmla="*/ 2147483647 w 866"/>
              <a:gd name="T97" fmla="*/ 2147483647 h 636"/>
              <a:gd name="T98" fmla="*/ 2147483647 w 866"/>
              <a:gd name="T99" fmla="*/ 2147483647 h 636"/>
              <a:gd name="T100" fmla="*/ 2147483647 w 866"/>
              <a:gd name="T101" fmla="*/ 2147483647 h 636"/>
              <a:gd name="T102" fmla="*/ 2147483647 w 866"/>
              <a:gd name="T103" fmla="*/ 2147483647 h 636"/>
              <a:gd name="T104" fmla="*/ 2147483647 w 866"/>
              <a:gd name="T105" fmla="*/ 2147483647 h 636"/>
              <a:gd name="T106" fmla="*/ 2147483647 w 866"/>
              <a:gd name="T107" fmla="*/ 2147483647 h 636"/>
              <a:gd name="T108" fmla="*/ 2147483647 w 866"/>
              <a:gd name="T109" fmla="*/ 2147483647 h 636"/>
              <a:gd name="T110" fmla="*/ 2147483647 w 866"/>
              <a:gd name="T111" fmla="*/ 2147483647 h 636"/>
              <a:gd name="T112" fmla="*/ 2147483647 w 866"/>
              <a:gd name="T113" fmla="*/ 2147483647 h 636"/>
              <a:gd name="T114" fmla="*/ 2147483647 w 866"/>
              <a:gd name="T115" fmla="*/ 2147483647 h 636"/>
              <a:gd name="T116" fmla="*/ 2147483647 w 866"/>
              <a:gd name="T117" fmla="*/ 2147483647 h 636"/>
              <a:gd name="T118" fmla="*/ 2147483647 w 866"/>
              <a:gd name="T119" fmla="*/ 2147483647 h 6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66" h="636">
                <a:moveTo>
                  <a:pt x="674" y="424"/>
                </a:moveTo>
                <a:lnTo>
                  <a:pt x="684" y="429"/>
                </a:lnTo>
                <a:lnTo>
                  <a:pt x="679" y="429"/>
                </a:lnTo>
                <a:lnTo>
                  <a:pt x="674" y="424"/>
                </a:lnTo>
                <a:close/>
                <a:moveTo>
                  <a:pt x="528" y="617"/>
                </a:moveTo>
                <a:lnTo>
                  <a:pt x="523" y="622"/>
                </a:lnTo>
                <a:lnTo>
                  <a:pt x="523" y="628"/>
                </a:lnTo>
                <a:lnTo>
                  <a:pt x="516" y="634"/>
                </a:lnTo>
                <a:lnTo>
                  <a:pt x="512" y="634"/>
                </a:lnTo>
                <a:lnTo>
                  <a:pt x="511" y="636"/>
                </a:lnTo>
                <a:lnTo>
                  <a:pt x="497" y="632"/>
                </a:lnTo>
                <a:lnTo>
                  <a:pt x="496" y="620"/>
                </a:lnTo>
                <a:lnTo>
                  <a:pt x="505" y="613"/>
                </a:lnTo>
                <a:lnTo>
                  <a:pt x="504" y="614"/>
                </a:lnTo>
                <a:lnTo>
                  <a:pt x="505" y="611"/>
                </a:lnTo>
                <a:lnTo>
                  <a:pt x="508" y="612"/>
                </a:lnTo>
                <a:lnTo>
                  <a:pt x="510" y="610"/>
                </a:lnTo>
                <a:lnTo>
                  <a:pt x="525" y="608"/>
                </a:lnTo>
                <a:lnTo>
                  <a:pt x="529" y="610"/>
                </a:lnTo>
                <a:lnTo>
                  <a:pt x="530" y="615"/>
                </a:lnTo>
                <a:lnTo>
                  <a:pt x="528" y="617"/>
                </a:lnTo>
                <a:close/>
                <a:moveTo>
                  <a:pt x="195" y="101"/>
                </a:moveTo>
                <a:lnTo>
                  <a:pt x="202" y="99"/>
                </a:lnTo>
                <a:lnTo>
                  <a:pt x="202" y="103"/>
                </a:lnTo>
                <a:lnTo>
                  <a:pt x="201" y="105"/>
                </a:lnTo>
                <a:lnTo>
                  <a:pt x="205" y="108"/>
                </a:lnTo>
                <a:lnTo>
                  <a:pt x="204" y="112"/>
                </a:lnTo>
                <a:lnTo>
                  <a:pt x="211" y="115"/>
                </a:lnTo>
                <a:lnTo>
                  <a:pt x="213" y="120"/>
                </a:lnTo>
                <a:lnTo>
                  <a:pt x="219" y="124"/>
                </a:lnTo>
                <a:lnTo>
                  <a:pt x="234" y="127"/>
                </a:lnTo>
                <a:lnTo>
                  <a:pt x="245" y="146"/>
                </a:lnTo>
                <a:lnTo>
                  <a:pt x="247" y="154"/>
                </a:lnTo>
                <a:lnTo>
                  <a:pt x="246" y="159"/>
                </a:lnTo>
                <a:lnTo>
                  <a:pt x="247" y="165"/>
                </a:lnTo>
                <a:lnTo>
                  <a:pt x="242" y="174"/>
                </a:lnTo>
                <a:lnTo>
                  <a:pt x="245" y="180"/>
                </a:lnTo>
                <a:lnTo>
                  <a:pt x="254" y="184"/>
                </a:lnTo>
                <a:lnTo>
                  <a:pt x="283" y="187"/>
                </a:lnTo>
                <a:lnTo>
                  <a:pt x="299" y="199"/>
                </a:lnTo>
                <a:lnTo>
                  <a:pt x="309" y="200"/>
                </a:lnTo>
                <a:lnTo>
                  <a:pt x="308" y="205"/>
                </a:lnTo>
                <a:lnTo>
                  <a:pt x="311" y="206"/>
                </a:lnTo>
                <a:lnTo>
                  <a:pt x="315" y="219"/>
                </a:lnTo>
                <a:lnTo>
                  <a:pt x="323" y="230"/>
                </a:lnTo>
                <a:lnTo>
                  <a:pt x="334" y="229"/>
                </a:lnTo>
                <a:lnTo>
                  <a:pt x="367" y="233"/>
                </a:lnTo>
                <a:lnTo>
                  <a:pt x="386" y="231"/>
                </a:lnTo>
                <a:lnTo>
                  <a:pt x="399" y="234"/>
                </a:lnTo>
                <a:lnTo>
                  <a:pt x="403" y="240"/>
                </a:lnTo>
                <a:lnTo>
                  <a:pt x="422" y="246"/>
                </a:lnTo>
                <a:lnTo>
                  <a:pt x="438" y="246"/>
                </a:lnTo>
                <a:lnTo>
                  <a:pt x="438" y="250"/>
                </a:lnTo>
                <a:lnTo>
                  <a:pt x="445" y="252"/>
                </a:lnTo>
                <a:lnTo>
                  <a:pt x="480" y="235"/>
                </a:lnTo>
                <a:lnTo>
                  <a:pt x="506" y="235"/>
                </a:lnTo>
                <a:lnTo>
                  <a:pt x="517" y="231"/>
                </a:lnTo>
                <a:lnTo>
                  <a:pt x="530" y="219"/>
                </a:lnTo>
                <a:lnTo>
                  <a:pt x="543" y="211"/>
                </a:lnTo>
                <a:lnTo>
                  <a:pt x="536" y="198"/>
                </a:lnTo>
                <a:lnTo>
                  <a:pt x="542" y="185"/>
                </a:lnTo>
                <a:lnTo>
                  <a:pt x="550" y="184"/>
                </a:lnTo>
                <a:lnTo>
                  <a:pt x="556" y="189"/>
                </a:lnTo>
                <a:lnTo>
                  <a:pt x="567" y="191"/>
                </a:lnTo>
                <a:lnTo>
                  <a:pt x="580" y="178"/>
                </a:lnTo>
                <a:lnTo>
                  <a:pt x="596" y="176"/>
                </a:lnTo>
                <a:lnTo>
                  <a:pt x="603" y="171"/>
                </a:lnTo>
                <a:lnTo>
                  <a:pt x="609" y="159"/>
                </a:lnTo>
                <a:lnTo>
                  <a:pt x="620" y="157"/>
                </a:lnTo>
                <a:lnTo>
                  <a:pt x="621" y="154"/>
                </a:lnTo>
                <a:lnTo>
                  <a:pt x="627" y="154"/>
                </a:lnTo>
                <a:lnTo>
                  <a:pt x="633" y="150"/>
                </a:lnTo>
                <a:lnTo>
                  <a:pt x="653" y="153"/>
                </a:lnTo>
                <a:lnTo>
                  <a:pt x="656" y="151"/>
                </a:lnTo>
                <a:lnTo>
                  <a:pt x="656" y="147"/>
                </a:lnTo>
                <a:lnTo>
                  <a:pt x="645" y="131"/>
                </a:lnTo>
                <a:lnTo>
                  <a:pt x="637" y="124"/>
                </a:lnTo>
                <a:lnTo>
                  <a:pt x="626" y="124"/>
                </a:lnTo>
                <a:lnTo>
                  <a:pt x="620" y="131"/>
                </a:lnTo>
                <a:lnTo>
                  <a:pt x="613" y="127"/>
                </a:lnTo>
                <a:lnTo>
                  <a:pt x="604" y="127"/>
                </a:lnTo>
                <a:lnTo>
                  <a:pt x="599" y="131"/>
                </a:lnTo>
                <a:lnTo>
                  <a:pt x="595" y="125"/>
                </a:lnTo>
                <a:lnTo>
                  <a:pt x="594" y="121"/>
                </a:lnTo>
                <a:lnTo>
                  <a:pt x="598" y="119"/>
                </a:lnTo>
                <a:lnTo>
                  <a:pt x="598" y="113"/>
                </a:lnTo>
                <a:lnTo>
                  <a:pt x="611" y="85"/>
                </a:lnTo>
                <a:lnTo>
                  <a:pt x="627" y="91"/>
                </a:lnTo>
                <a:lnTo>
                  <a:pt x="637" y="83"/>
                </a:lnTo>
                <a:lnTo>
                  <a:pt x="648" y="79"/>
                </a:lnTo>
                <a:lnTo>
                  <a:pt x="648" y="74"/>
                </a:lnTo>
                <a:lnTo>
                  <a:pt x="645" y="72"/>
                </a:lnTo>
                <a:lnTo>
                  <a:pt x="658" y="45"/>
                </a:lnTo>
                <a:lnTo>
                  <a:pt x="668" y="33"/>
                </a:lnTo>
                <a:lnTo>
                  <a:pt x="666" y="28"/>
                </a:lnTo>
                <a:lnTo>
                  <a:pt x="667" y="24"/>
                </a:lnTo>
                <a:lnTo>
                  <a:pt x="659" y="22"/>
                </a:lnTo>
                <a:lnTo>
                  <a:pt x="657" y="18"/>
                </a:lnTo>
                <a:lnTo>
                  <a:pt x="669" y="7"/>
                </a:lnTo>
                <a:lnTo>
                  <a:pt x="708" y="0"/>
                </a:lnTo>
                <a:lnTo>
                  <a:pt x="721" y="9"/>
                </a:lnTo>
                <a:lnTo>
                  <a:pt x="737" y="11"/>
                </a:lnTo>
                <a:lnTo>
                  <a:pt x="738" y="15"/>
                </a:lnTo>
                <a:lnTo>
                  <a:pt x="743" y="18"/>
                </a:lnTo>
                <a:lnTo>
                  <a:pt x="742" y="23"/>
                </a:lnTo>
                <a:lnTo>
                  <a:pt x="750" y="33"/>
                </a:lnTo>
                <a:lnTo>
                  <a:pt x="748" y="36"/>
                </a:lnTo>
                <a:lnTo>
                  <a:pt x="755" y="50"/>
                </a:lnTo>
                <a:lnTo>
                  <a:pt x="754" y="53"/>
                </a:lnTo>
                <a:lnTo>
                  <a:pt x="756" y="52"/>
                </a:lnTo>
                <a:lnTo>
                  <a:pt x="755" y="57"/>
                </a:lnTo>
                <a:lnTo>
                  <a:pt x="761" y="64"/>
                </a:lnTo>
                <a:lnTo>
                  <a:pt x="761" y="74"/>
                </a:lnTo>
                <a:lnTo>
                  <a:pt x="765" y="76"/>
                </a:lnTo>
                <a:lnTo>
                  <a:pt x="763" y="85"/>
                </a:lnTo>
                <a:lnTo>
                  <a:pt x="768" y="90"/>
                </a:lnTo>
                <a:lnTo>
                  <a:pt x="781" y="90"/>
                </a:lnTo>
                <a:lnTo>
                  <a:pt x="787" y="95"/>
                </a:lnTo>
                <a:lnTo>
                  <a:pt x="792" y="94"/>
                </a:lnTo>
                <a:lnTo>
                  <a:pt x="802" y="105"/>
                </a:lnTo>
                <a:lnTo>
                  <a:pt x="808" y="106"/>
                </a:lnTo>
                <a:lnTo>
                  <a:pt x="806" y="111"/>
                </a:lnTo>
                <a:lnTo>
                  <a:pt x="811" y="117"/>
                </a:lnTo>
                <a:lnTo>
                  <a:pt x="808" y="121"/>
                </a:lnTo>
                <a:lnTo>
                  <a:pt x="813" y="131"/>
                </a:lnTo>
                <a:lnTo>
                  <a:pt x="834" y="130"/>
                </a:lnTo>
                <a:lnTo>
                  <a:pt x="842" y="122"/>
                </a:lnTo>
                <a:lnTo>
                  <a:pt x="848" y="123"/>
                </a:lnTo>
                <a:lnTo>
                  <a:pt x="861" y="116"/>
                </a:lnTo>
                <a:lnTo>
                  <a:pt x="866" y="119"/>
                </a:lnTo>
                <a:lnTo>
                  <a:pt x="863" y="124"/>
                </a:lnTo>
                <a:lnTo>
                  <a:pt x="866" y="130"/>
                </a:lnTo>
                <a:lnTo>
                  <a:pt x="858" y="138"/>
                </a:lnTo>
                <a:lnTo>
                  <a:pt x="856" y="153"/>
                </a:lnTo>
                <a:lnTo>
                  <a:pt x="853" y="155"/>
                </a:lnTo>
                <a:lnTo>
                  <a:pt x="854" y="160"/>
                </a:lnTo>
                <a:lnTo>
                  <a:pt x="848" y="169"/>
                </a:lnTo>
                <a:lnTo>
                  <a:pt x="848" y="173"/>
                </a:lnTo>
                <a:lnTo>
                  <a:pt x="844" y="177"/>
                </a:lnTo>
                <a:lnTo>
                  <a:pt x="842" y="184"/>
                </a:lnTo>
                <a:lnTo>
                  <a:pt x="825" y="178"/>
                </a:lnTo>
                <a:lnTo>
                  <a:pt x="820" y="186"/>
                </a:lnTo>
                <a:lnTo>
                  <a:pt x="812" y="189"/>
                </a:lnTo>
                <a:lnTo>
                  <a:pt x="817" y="204"/>
                </a:lnTo>
                <a:lnTo>
                  <a:pt x="816" y="214"/>
                </a:lnTo>
                <a:lnTo>
                  <a:pt x="818" y="217"/>
                </a:lnTo>
                <a:lnTo>
                  <a:pt x="815" y="226"/>
                </a:lnTo>
                <a:lnTo>
                  <a:pt x="805" y="230"/>
                </a:lnTo>
                <a:lnTo>
                  <a:pt x="807" y="236"/>
                </a:lnTo>
                <a:lnTo>
                  <a:pt x="802" y="230"/>
                </a:lnTo>
                <a:lnTo>
                  <a:pt x="803" y="227"/>
                </a:lnTo>
                <a:lnTo>
                  <a:pt x="797" y="225"/>
                </a:lnTo>
                <a:lnTo>
                  <a:pt x="795" y="235"/>
                </a:lnTo>
                <a:lnTo>
                  <a:pt x="789" y="235"/>
                </a:lnTo>
                <a:lnTo>
                  <a:pt x="784" y="244"/>
                </a:lnTo>
                <a:lnTo>
                  <a:pt x="772" y="244"/>
                </a:lnTo>
                <a:lnTo>
                  <a:pt x="775" y="252"/>
                </a:lnTo>
                <a:lnTo>
                  <a:pt x="773" y="256"/>
                </a:lnTo>
                <a:lnTo>
                  <a:pt x="760" y="254"/>
                </a:lnTo>
                <a:lnTo>
                  <a:pt x="755" y="248"/>
                </a:lnTo>
                <a:lnTo>
                  <a:pt x="750" y="251"/>
                </a:lnTo>
                <a:lnTo>
                  <a:pt x="742" y="265"/>
                </a:lnTo>
                <a:lnTo>
                  <a:pt x="727" y="272"/>
                </a:lnTo>
                <a:lnTo>
                  <a:pt x="719" y="280"/>
                </a:lnTo>
                <a:lnTo>
                  <a:pt x="716" y="284"/>
                </a:lnTo>
                <a:lnTo>
                  <a:pt x="703" y="285"/>
                </a:lnTo>
                <a:lnTo>
                  <a:pt x="703" y="287"/>
                </a:lnTo>
                <a:lnTo>
                  <a:pt x="681" y="299"/>
                </a:lnTo>
                <a:lnTo>
                  <a:pt x="681" y="302"/>
                </a:lnTo>
                <a:lnTo>
                  <a:pt x="674" y="305"/>
                </a:lnTo>
                <a:lnTo>
                  <a:pt x="672" y="301"/>
                </a:lnTo>
                <a:lnTo>
                  <a:pt x="681" y="298"/>
                </a:lnTo>
                <a:lnTo>
                  <a:pt x="680" y="295"/>
                </a:lnTo>
                <a:lnTo>
                  <a:pt x="682" y="293"/>
                </a:lnTo>
                <a:lnTo>
                  <a:pt x="675" y="290"/>
                </a:lnTo>
                <a:lnTo>
                  <a:pt x="679" y="288"/>
                </a:lnTo>
                <a:lnTo>
                  <a:pt x="678" y="285"/>
                </a:lnTo>
                <a:lnTo>
                  <a:pt x="684" y="281"/>
                </a:lnTo>
                <a:lnTo>
                  <a:pt x="690" y="272"/>
                </a:lnTo>
                <a:lnTo>
                  <a:pt x="686" y="268"/>
                </a:lnTo>
                <a:lnTo>
                  <a:pt x="674" y="264"/>
                </a:lnTo>
                <a:lnTo>
                  <a:pt x="664" y="278"/>
                </a:lnTo>
                <a:lnTo>
                  <a:pt x="651" y="284"/>
                </a:lnTo>
                <a:lnTo>
                  <a:pt x="643" y="297"/>
                </a:lnTo>
                <a:lnTo>
                  <a:pt x="633" y="299"/>
                </a:lnTo>
                <a:lnTo>
                  <a:pt x="628" y="296"/>
                </a:lnTo>
                <a:lnTo>
                  <a:pt x="622" y="306"/>
                </a:lnTo>
                <a:lnTo>
                  <a:pt x="624" y="311"/>
                </a:lnTo>
                <a:lnTo>
                  <a:pt x="629" y="314"/>
                </a:lnTo>
                <a:lnTo>
                  <a:pt x="641" y="315"/>
                </a:lnTo>
                <a:lnTo>
                  <a:pt x="644" y="320"/>
                </a:lnTo>
                <a:lnTo>
                  <a:pt x="643" y="330"/>
                </a:lnTo>
                <a:lnTo>
                  <a:pt x="647" y="333"/>
                </a:lnTo>
                <a:lnTo>
                  <a:pt x="654" y="333"/>
                </a:lnTo>
                <a:lnTo>
                  <a:pt x="655" y="329"/>
                </a:lnTo>
                <a:lnTo>
                  <a:pt x="668" y="321"/>
                </a:lnTo>
                <a:lnTo>
                  <a:pt x="679" y="328"/>
                </a:lnTo>
                <a:lnTo>
                  <a:pt x="687" y="325"/>
                </a:lnTo>
                <a:lnTo>
                  <a:pt x="688" y="328"/>
                </a:lnTo>
                <a:lnTo>
                  <a:pt x="693" y="328"/>
                </a:lnTo>
                <a:lnTo>
                  <a:pt x="694" y="332"/>
                </a:lnTo>
                <a:lnTo>
                  <a:pt x="691" y="335"/>
                </a:lnTo>
                <a:lnTo>
                  <a:pt x="693" y="335"/>
                </a:lnTo>
                <a:lnTo>
                  <a:pt x="693" y="337"/>
                </a:lnTo>
                <a:lnTo>
                  <a:pt x="688" y="338"/>
                </a:lnTo>
                <a:lnTo>
                  <a:pt x="685" y="335"/>
                </a:lnTo>
                <a:lnTo>
                  <a:pt x="680" y="340"/>
                </a:lnTo>
                <a:lnTo>
                  <a:pt x="668" y="342"/>
                </a:lnTo>
                <a:lnTo>
                  <a:pt x="671" y="344"/>
                </a:lnTo>
                <a:lnTo>
                  <a:pt x="670" y="347"/>
                </a:lnTo>
                <a:lnTo>
                  <a:pt x="667" y="345"/>
                </a:lnTo>
                <a:lnTo>
                  <a:pt x="667" y="351"/>
                </a:lnTo>
                <a:lnTo>
                  <a:pt x="662" y="352"/>
                </a:lnTo>
                <a:lnTo>
                  <a:pt x="662" y="348"/>
                </a:lnTo>
                <a:lnTo>
                  <a:pt x="659" y="350"/>
                </a:lnTo>
                <a:lnTo>
                  <a:pt x="660" y="354"/>
                </a:lnTo>
                <a:lnTo>
                  <a:pt x="652" y="360"/>
                </a:lnTo>
                <a:lnTo>
                  <a:pt x="645" y="372"/>
                </a:lnTo>
                <a:lnTo>
                  <a:pt x="661" y="382"/>
                </a:lnTo>
                <a:lnTo>
                  <a:pt x="670" y="405"/>
                </a:lnTo>
                <a:lnTo>
                  <a:pt x="669" y="411"/>
                </a:lnTo>
                <a:lnTo>
                  <a:pt x="676" y="414"/>
                </a:lnTo>
                <a:lnTo>
                  <a:pt x="678" y="419"/>
                </a:lnTo>
                <a:lnTo>
                  <a:pt x="682" y="420"/>
                </a:lnTo>
                <a:lnTo>
                  <a:pt x="683" y="426"/>
                </a:lnTo>
                <a:lnTo>
                  <a:pt x="671" y="423"/>
                </a:lnTo>
                <a:lnTo>
                  <a:pt x="666" y="419"/>
                </a:lnTo>
                <a:lnTo>
                  <a:pt x="659" y="422"/>
                </a:lnTo>
                <a:lnTo>
                  <a:pt x="655" y="416"/>
                </a:lnTo>
                <a:lnTo>
                  <a:pt x="652" y="416"/>
                </a:lnTo>
                <a:lnTo>
                  <a:pt x="659" y="423"/>
                </a:lnTo>
                <a:lnTo>
                  <a:pt x="667" y="421"/>
                </a:lnTo>
                <a:lnTo>
                  <a:pt x="667" y="424"/>
                </a:lnTo>
                <a:lnTo>
                  <a:pt x="681" y="432"/>
                </a:lnTo>
                <a:lnTo>
                  <a:pt x="684" y="438"/>
                </a:lnTo>
                <a:lnTo>
                  <a:pt x="683" y="440"/>
                </a:lnTo>
                <a:lnTo>
                  <a:pt x="671" y="445"/>
                </a:lnTo>
                <a:lnTo>
                  <a:pt x="669" y="449"/>
                </a:lnTo>
                <a:lnTo>
                  <a:pt x="664" y="447"/>
                </a:lnTo>
                <a:lnTo>
                  <a:pt x="659" y="451"/>
                </a:lnTo>
                <a:lnTo>
                  <a:pt x="664" y="449"/>
                </a:lnTo>
                <a:lnTo>
                  <a:pt x="668" y="453"/>
                </a:lnTo>
                <a:lnTo>
                  <a:pt x="675" y="449"/>
                </a:lnTo>
                <a:lnTo>
                  <a:pt x="681" y="454"/>
                </a:lnTo>
                <a:lnTo>
                  <a:pt x="687" y="456"/>
                </a:lnTo>
                <a:lnTo>
                  <a:pt x="678" y="462"/>
                </a:lnTo>
                <a:lnTo>
                  <a:pt x="685" y="461"/>
                </a:lnTo>
                <a:lnTo>
                  <a:pt x="685" y="467"/>
                </a:lnTo>
                <a:lnTo>
                  <a:pt x="683" y="467"/>
                </a:lnTo>
                <a:lnTo>
                  <a:pt x="683" y="464"/>
                </a:lnTo>
                <a:lnTo>
                  <a:pt x="682" y="467"/>
                </a:lnTo>
                <a:lnTo>
                  <a:pt x="679" y="465"/>
                </a:lnTo>
                <a:lnTo>
                  <a:pt x="677" y="468"/>
                </a:lnTo>
                <a:lnTo>
                  <a:pt x="681" y="470"/>
                </a:lnTo>
                <a:lnTo>
                  <a:pt x="678" y="471"/>
                </a:lnTo>
                <a:lnTo>
                  <a:pt x="680" y="475"/>
                </a:lnTo>
                <a:lnTo>
                  <a:pt x="674" y="473"/>
                </a:lnTo>
                <a:lnTo>
                  <a:pt x="678" y="475"/>
                </a:lnTo>
                <a:lnTo>
                  <a:pt x="681" y="480"/>
                </a:lnTo>
                <a:lnTo>
                  <a:pt x="676" y="484"/>
                </a:lnTo>
                <a:lnTo>
                  <a:pt x="674" y="480"/>
                </a:lnTo>
                <a:lnTo>
                  <a:pt x="671" y="487"/>
                </a:lnTo>
                <a:lnTo>
                  <a:pt x="666" y="485"/>
                </a:lnTo>
                <a:lnTo>
                  <a:pt x="669" y="488"/>
                </a:lnTo>
                <a:lnTo>
                  <a:pt x="666" y="492"/>
                </a:lnTo>
                <a:lnTo>
                  <a:pt x="667" y="495"/>
                </a:lnTo>
                <a:lnTo>
                  <a:pt x="664" y="499"/>
                </a:lnTo>
                <a:lnTo>
                  <a:pt x="660" y="498"/>
                </a:lnTo>
                <a:lnTo>
                  <a:pt x="663" y="500"/>
                </a:lnTo>
                <a:lnTo>
                  <a:pt x="657" y="503"/>
                </a:lnTo>
                <a:lnTo>
                  <a:pt x="659" y="507"/>
                </a:lnTo>
                <a:lnTo>
                  <a:pt x="655" y="510"/>
                </a:lnTo>
                <a:lnTo>
                  <a:pt x="658" y="505"/>
                </a:lnTo>
                <a:lnTo>
                  <a:pt x="655" y="507"/>
                </a:lnTo>
                <a:lnTo>
                  <a:pt x="654" y="505"/>
                </a:lnTo>
                <a:lnTo>
                  <a:pt x="651" y="506"/>
                </a:lnTo>
                <a:lnTo>
                  <a:pt x="655" y="511"/>
                </a:lnTo>
                <a:lnTo>
                  <a:pt x="651" y="510"/>
                </a:lnTo>
                <a:lnTo>
                  <a:pt x="652" y="513"/>
                </a:lnTo>
                <a:lnTo>
                  <a:pt x="656" y="512"/>
                </a:lnTo>
                <a:lnTo>
                  <a:pt x="649" y="518"/>
                </a:lnTo>
                <a:lnTo>
                  <a:pt x="644" y="515"/>
                </a:lnTo>
                <a:lnTo>
                  <a:pt x="648" y="519"/>
                </a:lnTo>
                <a:lnTo>
                  <a:pt x="653" y="518"/>
                </a:lnTo>
                <a:lnTo>
                  <a:pt x="651" y="523"/>
                </a:lnTo>
                <a:lnTo>
                  <a:pt x="649" y="523"/>
                </a:lnTo>
                <a:lnTo>
                  <a:pt x="652" y="528"/>
                </a:lnTo>
                <a:lnTo>
                  <a:pt x="648" y="524"/>
                </a:lnTo>
                <a:lnTo>
                  <a:pt x="645" y="527"/>
                </a:lnTo>
                <a:lnTo>
                  <a:pt x="648" y="529"/>
                </a:lnTo>
                <a:lnTo>
                  <a:pt x="647" y="530"/>
                </a:lnTo>
                <a:lnTo>
                  <a:pt x="641" y="530"/>
                </a:lnTo>
                <a:lnTo>
                  <a:pt x="643" y="534"/>
                </a:lnTo>
                <a:lnTo>
                  <a:pt x="637" y="535"/>
                </a:lnTo>
                <a:lnTo>
                  <a:pt x="640" y="537"/>
                </a:lnTo>
                <a:lnTo>
                  <a:pt x="637" y="541"/>
                </a:lnTo>
                <a:lnTo>
                  <a:pt x="632" y="541"/>
                </a:lnTo>
                <a:lnTo>
                  <a:pt x="632" y="538"/>
                </a:lnTo>
                <a:lnTo>
                  <a:pt x="629" y="542"/>
                </a:lnTo>
                <a:lnTo>
                  <a:pt x="626" y="542"/>
                </a:lnTo>
                <a:lnTo>
                  <a:pt x="630" y="545"/>
                </a:lnTo>
                <a:lnTo>
                  <a:pt x="618" y="555"/>
                </a:lnTo>
                <a:lnTo>
                  <a:pt x="614" y="554"/>
                </a:lnTo>
                <a:lnTo>
                  <a:pt x="611" y="559"/>
                </a:lnTo>
                <a:lnTo>
                  <a:pt x="608" y="557"/>
                </a:lnTo>
                <a:lnTo>
                  <a:pt x="612" y="560"/>
                </a:lnTo>
                <a:lnTo>
                  <a:pt x="608" y="561"/>
                </a:lnTo>
                <a:lnTo>
                  <a:pt x="607" y="565"/>
                </a:lnTo>
                <a:lnTo>
                  <a:pt x="598" y="568"/>
                </a:lnTo>
                <a:lnTo>
                  <a:pt x="595" y="566"/>
                </a:lnTo>
                <a:lnTo>
                  <a:pt x="594" y="570"/>
                </a:lnTo>
                <a:lnTo>
                  <a:pt x="589" y="567"/>
                </a:lnTo>
                <a:lnTo>
                  <a:pt x="585" y="569"/>
                </a:lnTo>
                <a:lnTo>
                  <a:pt x="584" y="571"/>
                </a:lnTo>
                <a:lnTo>
                  <a:pt x="583" y="570"/>
                </a:lnTo>
                <a:lnTo>
                  <a:pt x="583" y="567"/>
                </a:lnTo>
                <a:lnTo>
                  <a:pt x="580" y="569"/>
                </a:lnTo>
                <a:lnTo>
                  <a:pt x="581" y="572"/>
                </a:lnTo>
                <a:lnTo>
                  <a:pt x="575" y="571"/>
                </a:lnTo>
                <a:lnTo>
                  <a:pt x="578" y="573"/>
                </a:lnTo>
                <a:lnTo>
                  <a:pt x="576" y="575"/>
                </a:lnTo>
                <a:lnTo>
                  <a:pt x="571" y="574"/>
                </a:lnTo>
                <a:lnTo>
                  <a:pt x="573" y="572"/>
                </a:lnTo>
                <a:lnTo>
                  <a:pt x="571" y="572"/>
                </a:lnTo>
                <a:lnTo>
                  <a:pt x="566" y="567"/>
                </a:lnTo>
                <a:lnTo>
                  <a:pt x="565" y="563"/>
                </a:lnTo>
                <a:lnTo>
                  <a:pt x="570" y="563"/>
                </a:lnTo>
                <a:lnTo>
                  <a:pt x="565" y="563"/>
                </a:lnTo>
                <a:lnTo>
                  <a:pt x="563" y="566"/>
                </a:lnTo>
                <a:lnTo>
                  <a:pt x="566" y="571"/>
                </a:lnTo>
                <a:lnTo>
                  <a:pt x="566" y="576"/>
                </a:lnTo>
                <a:lnTo>
                  <a:pt x="561" y="571"/>
                </a:lnTo>
                <a:lnTo>
                  <a:pt x="564" y="576"/>
                </a:lnTo>
                <a:lnTo>
                  <a:pt x="561" y="579"/>
                </a:lnTo>
                <a:lnTo>
                  <a:pt x="560" y="576"/>
                </a:lnTo>
                <a:lnTo>
                  <a:pt x="557" y="582"/>
                </a:lnTo>
                <a:lnTo>
                  <a:pt x="556" y="580"/>
                </a:lnTo>
                <a:lnTo>
                  <a:pt x="548" y="584"/>
                </a:lnTo>
                <a:lnTo>
                  <a:pt x="542" y="581"/>
                </a:lnTo>
                <a:lnTo>
                  <a:pt x="543" y="583"/>
                </a:lnTo>
                <a:lnTo>
                  <a:pt x="539" y="583"/>
                </a:lnTo>
                <a:lnTo>
                  <a:pt x="541" y="585"/>
                </a:lnTo>
                <a:lnTo>
                  <a:pt x="539" y="587"/>
                </a:lnTo>
                <a:lnTo>
                  <a:pt x="530" y="587"/>
                </a:lnTo>
                <a:lnTo>
                  <a:pt x="523" y="591"/>
                </a:lnTo>
                <a:lnTo>
                  <a:pt x="521" y="589"/>
                </a:lnTo>
                <a:lnTo>
                  <a:pt x="518" y="597"/>
                </a:lnTo>
                <a:lnTo>
                  <a:pt x="521" y="597"/>
                </a:lnTo>
                <a:lnTo>
                  <a:pt x="520" y="600"/>
                </a:lnTo>
                <a:lnTo>
                  <a:pt x="523" y="602"/>
                </a:lnTo>
                <a:lnTo>
                  <a:pt x="520" y="606"/>
                </a:lnTo>
                <a:lnTo>
                  <a:pt x="515" y="606"/>
                </a:lnTo>
                <a:lnTo>
                  <a:pt x="516" y="603"/>
                </a:lnTo>
                <a:lnTo>
                  <a:pt x="511" y="595"/>
                </a:lnTo>
                <a:lnTo>
                  <a:pt x="515" y="588"/>
                </a:lnTo>
                <a:lnTo>
                  <a:pt x="511" y="587"/>
                </a:lnTo>
                <a:lnTo>
                  <a:pt x="509" y="583"/>
                </a:lnTo>
                <a:lnTo>
                  <a:pt x="509" y="587"/>
                </a:lnTo>
                <a:lnTo>
                  <a:pt x="504" y="589"/>
                </a:lnTo>
                <a:lnTo>
                  <a:pt x="503" y="586"/>
                </a:lnTo>
                <a:lnTo>
                  <a:pt x="500" y="585"/>
                </a:lnTo>
                <a:lnTo>
                  <a:pt x="500" y="582"/>
                </a:lnTo>
                <a:lnTo>
                  <a:pt x="498" y="586"/>
                </a:lnTo>
                <a:lnTo>
                  <a:pt x="494" y="581"/>
                </a:lnTo>
                <a:lnTo>
                  <a:pt x="494" y="586"/>
                </a:lnTo>
                <a:lnTo>
                  <a:pt x="492" y="584"/>
                </a:lnTo>
                <a:lnTo>
                  <a:pt x="490" y="587"/>
                </a:lnTo>
                <a:lnTo>
                  <a:pt x="487" y="586"/>
                </a:lnTo>
                <a:lnTo>
                  <a:pt x="484" y="585"/>
                </a:lnTo>
                <a:lnTo>
                  <a:pt x="478" y="585"/>
                </a:lnTo>
                <a:lnTo>
                  <a:pt x="469" y="579"/>
                </a:lnTo>
                <a:lnTo>
                  <a:pt x="467" y="572"/>
                </a:lnTo>
                <a:lnTo>
                  <a:pt x="470" y="568"/>
                </a:lnTo>
                <a:lnTo>
                  <a:pt x="469" y="566"/>
                </a:lnTo>
                <a:lnTo>
                  <a:pt x="457" y="566"/>
                </a:lnTo>
                <a:lnTo>
                  <a:pt x="450" y="559"/>
                </a:lnTo>
                <a:lnTo>
                  <a:pt x="443" y="562"/>
                </a:lnTo>
                <a:lnTo>
                  <a:pt x="441" y="567"/>
                </a:lnTo>
                <a:lnTo>
                  <a:pt x="436" y="569"/>
                </a:lnTo>
                <a:lnTo>
                  <a:pt x="432" y="567"/>
                </a:lnTo>
                <a:lnTo>
                  <a:pt x="430" y="572"/>
                </a:lnTo>
                <a:lnTo>
                  <a:pt x="426" y="567"/>
                </a:lnTo>
                <a:lnTo>
                  <a:pt x="424" y="571"/>
                </a:lnTo>
                <a:lnTo>
                  <a:pt x="421" y="567"/>
                </a:lnTo>
                <a:lnTo>
                  <a:pt x="417" y="573"/>
                </a:lnTo>
                <a:lnTo>
                  <a:pt x="409" y="568"/>
                </a:lnTo>
                <a:lnTo>
                  <a:pt x="404" y="574"/>
                </a:lnTo>
                <a:lnTo>
                  <a:pt x="399" y="572"/>
                </a:lnTo>
                <a:lnTo>
                  <a:pt x="396" y="576"/>
                </a:lnTo>
                <a:lnTo>
                  <a:pt x="399" y="582"/>
                </a:lnTo>
                <a:lnTo>
                  <a:pt x="399" y="593"/>
                </a:lnTo>
                <a:lnTo>
                  <a:pt x="393" y="592"/>
                </a:lnTo>
                <a:lnTo>
                  <a:pt x="390" y="586"/>
                </a:lnTo>
                <a:lnTo>
                  <a:pt x="390" y="583"/>
                </a:lnTo>
                <a:lnTo>
                  <a:pt x="383" y="587"/>
                </a:lnTo>
                <a:lnTo>
                  <a:pt x="377" y="588"/>
                </a:lnTo>
                <a:lnTo>
                  <a:pt x="374" y="583"/>
                </a:lnTo>
                <a:lnTo>
                  <a:pt x="374" y="579"/>
                </a:lnTo>
                <a:lnTo>
                  <a:pt x="362" y="577"/>
                </a:lnTo>
                <a:lnTo>
                  <a:pt x="368" y="565"/>
                </a:lnTo>
                <a:lnTo>
                  <a:pt x="367" y="563"/>
                </a:lnTo>
                <a:lnTo>
                  <a:pt x="359" y="562"/>
                </a:lnTo>
                <a:lnTo>
                  <a:pt x="355" y="549"/>
                </a:lnTo>
                <a:lnTo>
                  <a:pt x="358" y="547"/>
                </a:lnTo>
                <a:lnTo>
                  <a:pt x="339" y="550"/>
                </a:lnTo>
                <a:lnTo>
                  <a:pt x="342" y="545"/>
                </a:lnTo>
                <a:lnTo>
                  <a:pt x="339" y="541"/>
                </a:lnTo>
                <a:lnTo>
                  <a:pt x="340" y="537"/>
                </a:lnTo>
                <a:lnTo>
                  <a:pt x="348" y="523"/>
                </a:lnTo>
                <a:lnTo>
                  <a:pt x="350" y="525"/>
                </a:lnTo>
                <a:lnTo>
                  <a:pt x="356" y="520"/>
                </a:lnTo>
                <a:lnTo>
                  <a:pt x="354" y="516"/>
                </a:lnTo>
                <a:lnTo>
                  <a:pt x="356" y="515"/>
                </a:lnTo>
                <a:lnTo>
                  <a:pt x="357" y="505"/>
                </a:lnTo>
                <a:lnTo>
                  <a:pt x="356" y="494"/>
                </a:lnTo>
                <a:lnTo>
                  <a:pt x="352" y="491"/>
                </a:lnTo>
                <a:lnTo>
                  <a:pt x="350" y="494"/>
                </a:lnTo>
                <a:lnTo>
                  <a:pt x="348" y="484"/>
                </a:lnTo>
                <a:lnTo>
                  <a:pt x="340" y="477"/>
                </a:lnTo>
                <a:lnTo>
                  <a:pt x="337" y="483"/>
                </a:lnTo>
                <a:lnTo>
                  <a:pt x="326" y="479"/>
                </a:lnTo>
                <a:lnTo>
                  <a:pt x="323" y="480"/>
                </a:lnTo>
                <a:lnTo>
                  <a:pt x="322" y="478"/>
                </a:lnTo>
                <a:lnTo>
                  <a:pt x="326" y="473"/>
                </a:lnTo>
                <a:lnTo>
                  <a:pt x="324" y="469"/>
                </a:lnTo>
                <a:lnTo>
                  <a:pt x="320" y="472"/>
                </a:lnTo>
                <a:lnTo>
                  <a:pt x="319" y="469"/>
                </a:lnTo>
                <a:lnTo>
                  <a:pt x="323" y="466"/>
                </a:lnTo>
                <a:lnTo>
                  <a:pt x="318" y="462"/>
                </a:lnTo>
                <a:lnTo>
                  <a:pt x="308" y="469"/>
                </a:lnTo>
                <a:lnTo>
                  <a:pt x="298" y="465"/>
                </a:lnTo>
                <a:lnTo>
                  <a:pt x="292" y="469"/>
                </a:lnTo>
                <a:lnTo>
                  <a:pt x="288" y="476"/>
                </a:lnTo>
                <a:lnTo>
                  <a:pt x="280" y="476"/>
                </a:lnTo>
                <a:lnTo>
                  <a:pt x="278" y="481"/>
                </a:lnTo>
                <a:lnTo>
                  <a:pt x="271" y="484"/>
                </a:lnTo>
                <a:lnTo>
                  <a:pt x="268" y="488"/>
                </a:lnTo>
                <a:lnTo>
                  <a:pt x="256" y="490"/>
                </a:lnTo>
                <a:lnTo>
                  <a:pt x="256" y="487"/>
                </a:lnTo>
                <a:lnTo>
                  <a:pt x="251" y="485"/>
                </a:lnTo>
                <a:lnTo>
                  <a:pt x="248" y="487"/>
                </a:lnTo>
                <a:lnTo>
                  <a:pt x="238" y="485"/>
                </a:lnTo>
                <a:lnTo>
                  <a:pt x="238" y="482"/>
                </a:lnTo>
                <a:lnTo>
                  <a:pt x="232" y="481"/>
                </a:lnTo>
                <a:lnTo>
                  <a:pt x="225" y="485"/>
                </a:lnTo>
                <a:lnTo>
                  <a:pt x="217" y="497"/>
                </a:lnTo>
                <a:lnTo>
                  <a:pt x="215" y="494"/>
                </a:lnTo>
                <a:lnTo>
                  <a:pt x="216" y="486"/>
                </a:lnTo>
                <a:lnTo>
                  <a:pt x="213" y="484"/>
                </a:lnTo>
                <a:lnTo>
                  <a:pt x="206" y="488"/>
                </a:lnTo>
                <a:lnTo>
                  <a:pt x="193" y="489"/>
                </a:lnTo>
                <a:lnTo>
                  <a:pt x="186" y="484"/>
                </a:lnTo>
                <a:lnTo>
                  <a:pt x="182" y="488"/>
                </a:lnTo>
                <a:lnTo>
                  <a:pt x="178" y="484"/>
                </a:lnTo>
                <a:lnTo>
                  <a:pt x="176" y="488"/>
                </a:lnTo>
                <a:lnTo>
                  <a:pt x="172" y="481"/>
                </a:lnTo>
                <a:lnTo>
                  <a:pt x="163" y="481"/>
                </a:lnTo>
                <a:lnTo>
                  <a:pt x="164" y="477"/>
                </a:lnTo>
                <a:lnTo>
                  <a:pt x="159" y="477"/>
                </a:lnTo>
                <a:lnTo>
                  <a:pt x="154" y="475"/>
                </a:lnTo>
                <a:lnTo>
                  <a:pt x="149" y="466"/>
                </a:lnTo>
                <a:lnTo>
                  <a:pt x="141" y="467"/>
                </a:lnTo>
                <a:lnTo>
                  <a:pt x="136" y="460"/>
                </a:lnTo>
                <a:lnTo>
                  <a:pt x="121" y="453"/>
                </a:lnTo>
                <a:lnTo>
                  <a:pt x="121" y="449"/>
                </a:lnTo>
                <a:lnTo>
                  <a:pt x="111" y="447"/>
                </a:lnTo>
                <a:lnTo>
                  <a:pt x="108" y="454"/>
                </a:lnTo>
                <a:lnTo>
                  <a:pt x="105" y="450"/>
                </a:lnTo>
                <a:lnTo>
                  <a:pt x="94" y="445"/>
                </a:lnTo>
                <a:lnTo>
                  <a:pt x="94" y="442"/>
                </a:lnTo>
                <a:lnTo>
                  <a:pt x="89" y="438"/>
                </a:lnTo>
                <a:lnTo>
                  <a:pt x="84" y="438"/>
                </a:lnTo>
                <a:lnTo>
                  <a:pt x="77" y="430"/>
                </a:lnTo>
                <a:lnTo>
                  <a:pt x="73" y="432"/>
                </a:lnTo>
                <a:lnTo>
                  <a:pt x="73" y="422"/>
                </a:lnTo>
                <a:lnTo>
                  <a:pt x="69" y="417"/>
                </a:lnTo>
                <a:lnTo>
                  <a:pt x="68" y="412"/>
                </a:lnTo>
                <a:lnTo>
                  <a:pt x="73" y="411"/>
                </a:lnTo>
                <a:lnTo>
                  <a:pt x="76" y="415"/>
                </a:lnTo>
                <a:lnTo>
                  <a:pt x="84" y="408"/>
                </a:lnTo>
                <a:lnTo>
                  <a:pt x="82" y="403"/>
                </a:lnTo>
                <a:lnTo>
                  <a:pt x="74" y="396"/>
                </a:lnTo>
                <a:lnTo>
                  <a:pt x="73" y="386"/>
                </a:lnTo>
                <a:lnTo>
                  <a:pt x="76" y="381"/>
                </a:lnTo>
                <a:lnTo>
                  <a:pt x="67" y="377"/>
                </a:lnTo>
                <a:lnTo>
                  <a:pt x="62" y="366"/>
                </a:lnTo>
                <a:lnTo>
                  <a:pt x="64" y="362"/>
                </a:lnTo>
                <a:lnTo>
                  <a:pt x="60" y="362"/>
                </a:lnTo>
                <a:lnTo>
                  <a:pt x="47" y="360"/>
                </a:lnTo>
                <a:lnTo>
                  <a:pt x="42" y="355"/>
                </a:lnTo>
                <a:lnTo>
                  <a:pt x="37" y="356"/>
                </a:lnTo>
                <a:lnTo>
                  <a:pt x="33" y="352"/>
                </a:lnTo>
                <a:lnTo>
                  <a:pt x="35" y="349"/>
                </a:lnTo>
                <a:lnTo>
                  <a:pt x="32" y="341"/>
                </a:lnTo>
                <a:lnTo>
                  <a:pt x="26" y="340"/>
                </a:lnTo>
                <a:lnTo>
                  <a:pt x="26" y="337"/>
                </a:lnTo>
                <a:lnTo>
                  <a:pt x="22" y="336"/>
                </a:lnTo>
                <a:lnTo>
                  <a:pt x="14" y="335"/>
                </a:lnTo>
                <a:lnTo>
                  <a:pt x="11" y="332"/>
                </a:lnTo>
                <a:lnTo>
                  <a:pt x="19" y="331"/>
                </a:lnTo>
                <a:lnTo>
                  <a:pt x="23" y="328"/>
                </a:lnTo>
                <a:lnTo>
                  <a:pt x="19" y="324"/>
                </a:lnTo>
                <a:lnTo>
                  <a:pt x="18" y="309"/>
                </a:lnTo>
                <a:lnTo>
                  <a:pt x="11" y="306"/>
                </a:lnTo>
                <a:lnTo>
                  <a:pt x="3" y="306"/>
                </a:lnTo>
                <a:lnTo>
                  <a:pt x="1" y="302"/>
                </a:lnTo>
                <a:lnTo>
                  <a:pt x="4" y="300"/>
                </a:lnTo>
                <a:lnTo>
                  <a:pt x="0" y="295"/>
                </a:lnTo>
                <a:lnTo>
                  <a:pt x="1" y="291"/>
                </a:lnTo>
                <a:lnTo>
                  <a:pt x="5" y="288"/>
                </a:lnTo>
                <a:lnTo>
                  <a:pt x="4" y="286"/>
                </a:lnTo>
                <a:lnTo>
                  <a:pt x="5" y="280"/>
                </a:lnTo>
                <a:lnTo>
                  <a:pt x="18" y="275"/>
                </a:lnTo>
                <a:lnTo>
                  <a:pt x="18" y="272"/>
                </a:lnTo>
                <a:lnTo>
                  <a:pt x="23" y="273"/>
                </a:lnTo>
                <a:lnTo>
                  <a:pt x="28" y="269"/>
                </a:lnTo>
                <a:lnTo>
                  <a:pt x="30" y="276"/>
                </a:lnTo>
                <a:lnTo>
                  <a:pt x="39" y="275"/>
                </a:lnTo>
                <a:lnTo>
                  <a:pt x="46" y="263"/>
                </a:lnTo>
                <a:lnTo>
                  <a:pt x="64" y="262"/>
                </a:lnTo>
                <a:lnTo>
                  <a:pt x="68" y="256"/>
                </a:lnTo>
                <a:lnTo>
                  <a:pt x="94" y="243"/>
                </a:lnTo>
                <a:lnTo>
                  <a:pt x="94" y="240"/>
                </a:lnTo>
                <a:lnTo>
                  <a:pt x="93" y="232"/>
                </a:lnTo>
                <a:lnTo>
                  <a:pt x="94" y="229"/>
                </a:lnTo>
                <a:lnTo>
                  <a:pt x="99" y="227"/>
                </a:lnTo>
                <a:lnTo>
                  <a:pt x="96" y="224"/>
                </a:lnTo>
                <a:lnTo>
                  <a:pt x="102" y="222"/>
                </a:lnTo>
                <a:lnTo>
                  <a:pt x="96" y="203"/>
                </a:lnTo>
                <a:lnTo>
                  <a:pt x="96" y="193"/>
                </a:lnTo>
                <a:lnTo>
                  <a:pt x="98" y="191"/>
                </a:lnTo>
                <a:lnTo>
                  <a:pt x="89" y="188"/>
                </a:lnTo>
                <a:lnTo>
                  <a:pt x="114" y="178"/>
                </a:lnTo>
                <a:lnTo>
                  <a:pt x="118" y="182"/>
                </a:lnTo>
                <a:lnTo>
                  <a:pt x="127" y="183"/>
                </a:lnTo>
                <a:lnTo>
                  <a:pt x="128" y="177"/>
                </a:lnTo>
                <a:lnTo>
                  <a:pt x="124" y="174"/>
                </a:lnTo>
                <a:lnTo>
                  <a:pt x="134" y="140"/>
                </a:lnTo>
                <a:lnTo>
                  <a:pt x="147" y="146"/>
                </a:lnTo>
                <a:lnTo>
                  <a:pt x="157" y="145"/>
                </a:lnTo>
                <a:lnTo>
                  <a:pt x="159" y="148"/>
                </a:lnTo>
                <a:lnTo>
                  <a:pt x="169" y="144"/>
                </a:lnTo>
                <a:lnTo>
                  <a:pt x="171" y="139"/>
                </a:lnTo>
                <a:lnTo>
                  <a:pt x="169" y="125"/>
                </a:lnTo>
                <a:lnTo>
                  <a:pt x="172" y="116"/>
                </a:lnTo>
                <a:lnTo>
                  <a:pt x="184" y="112"/>
                </a:lnTo>
                <a:lnTo>
                  <a:pt x="188" y="100"/>
                </a:lnTo>
                <a:lnTo>
                  <a:pt x="195" y="10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3" name="Freeform 132"/>
          <p:cNvSpPr>
            <a:spLocks/>
          </p:cNvSpPr>
          <p:nvPr/>
        </p:nvSpPr>
        <p:spPr bwMode="auto">
          <a:xfrm>
            <a:off x="6437313" y="4035425"/>
            <a:ext cx="190500" cy="106363"/>
          </a:xfrm>
          <a:custGeom>
            <a:avLst/>
            <a:gdLst>
              <a:gd name="T0" fmla="*/ 2147483647 w 115"/>
              <a:gd name="T1" fmla="*/ 2147483647 h 65"/>
              <a:gd name="T2" fmla="*/ 2147483647 w 115"/>
              <a:gd name="T3" fmla="*/ 2147483647 h 65"/>
              <a:gd name="T4" fmla="*/ 2147483647 w 115"/>
              <a:gd name="T5" fmla="*/ 0 h 65"/>
              <a:gd name="T6" fmla="*/ 2147483647 w 115"/>
              <a:gd name="T7" fmla="*/ 2147483647 h 65"/>
              <a:gd name="T8" fmla="*/ 2147483647 w 115"/>
              <a:gd name="T9" fmla="*/ 2147483647 h 65"/>
              <a:gd name="T10" fmla="*/ 2147483647 w 115"/>
              <a:gd name="T11" fmla="*/ 2147483647 h 65"/>
              <a:gd name="T12" fmla="*/ 2147483647 w 115"/>
              <a:gd name="T13" fmla="*/ 2147483647 h 65"/>
              <a:gd name="T14" fmla="*/ 2147483647 w 115"/>
              <a:gd name="T15" fmla="*/ 2147483647 h 65"/>
              <a:gd name="T16" fmla="*/ 2147483647 w 115"/>
              <a:gd name="T17" fmla="*/ 2147483647 h 65"/>
              <a:gd name="T18" fmla="*/ 2147483647 w 115"/>
              <a:gd name="T19" fmla="*/ 2147483647 h 65"/>
              <a:gd name="T20" fmla="*/ 2147483647 w 115"/>
              <a:gd name="T21" fmla="*/ 2147483647 h 65"/>
              <a:gd name="T22" fmla="*/ 2147483647 w 115"/>
              <a:gd name="T23" fmla="*/ 2147483647 h 65"/>
              <a:gd name="T24" fmla="*/ 2147483647 w 115"/>
              <a:gd name="T25" fmla="*/ 2147483647 h 65"/>
              <a:gd name="T26" fmla="*/ 2147483647 w 115"/>
              <a:gd name="T27" fmla="*/ 2147483647 h 65"/>
              <a:gd name="T28" fmla="*/ 2147483647 w 115"/>
              <a:gd name="T29" fmla="*/ 2147483647 h 65"/>
              <a:gd name="T30" fmla="*/ 2147483647 w 115"/>
              <a:gd name="T31" fmla="*/ 2147483647 h 65"/>
              <a:gd name="T32" fmla="*/ 2147483647 w 115"/>
              <a:gd name="T33" fmla="*/ 2147483647 h 65"/>
              <a:gd name="T34" fmla="*/ 2147483647 w 115"/>
              <a:gd name="T35" fmla="*/ 2147483647 h 65"/>
              <a:gd name="T36" fmla="*/ 2147483647 w 115"/>
              <a:gd name="T37" fmla="*/ 2147483647 h 65"/>
              <a:gd name="T38" fmla="*/ 2147483647 w 115"/>
              <a:gd name="T39" fmla="*/ 2147483647 h 65"/>
              <a:gd name="T40" fmla="*/ 2147483647 w 115"/>
              <a:gd name="T41" fmla="*/ 2147483647 h 65"/>
              <a:gd name="T42" fmla="*/ 2147483647 w 115"/>
              <a:gd name="T43" fmla="*/ 2147483647 h 65"/>
              <a:gd name="T44" fmla="*/ 2147483647 w 115"/>
              <a:gd name="T45" fmla="*/ 2147483647 h 65"/>
              <a:gd name="T46" fmla="*/ 2147483647 w 115"/>
              <a:gd name="T47" fmla="*/ 2147483647 h 65"/>
              <a:gd name="T48" fmla="*/ 2147483647 w 115"/>
              <a:gd name="T49" fmla="*/ 2147483647 h 65"/>
              <a:gd name="T50" fmla="*/ 2147483647 w 115"/>
              <a:gd name="T51" fmla="*/ 2147483647 h 65"/>
              <a:gd name="T52" fmla="*/ 2147483647 w 115"/>
              <a:gd name="T53" fmla="*/ 2147483647 h 65"/>
              <a:gd name="T54" fmla="*/ 2147483647 w 115"/>
              <a:gd name="T55" fmla="*/ 2147483647 h 65"/>
              <a:gd name="T56" fmla="*/ 2147483647 w 115"/>
              <a:gd name="T57" fmla="*/ 2147483647 h 65"/>
              <a:gd name="T58" fmla="*/ 2147483647 w 115"/>
              <a:gd name="T59" fmla="*/ 2147483647 h 65"/>
              <a:gd name="T60" fmla="*/ 2147483647 w 115"/>
              <a:gd name="T61" fmla="*/ 2147483647 h 65"/>
              <a:gd name="T62" fmla="*/ 2147483647 w 115"/>
              <a:gd name="T63" fmla="*/ 2147483647 h 65"/>
              <a:gd name="T64" fmla="*/ 2147483647 w 115"/>
              <a:gd name="T65" fmla="*/ 2147483647 h 65"/>
              <a:gd name="T66" fmla="*/ 2147483647 w 115"/>
              <a:gd name="T67" fmla="*/ 2147483647 h 65"/>
              <a:gd name="T68" fmla="*/ 2147483647 w 115"/>
              <a:gd name="T69" fmla="*/ 2147483647 h 65"/>
              <a:gd name="T70" fmla="*/ 2147483647 w 115"/>
              <a:gd name="T71" fmla="*/ 2147483647 h 65"/>
              <a:gd name="T72" fmla="*/ 2147483647 w 115"/>
              <a:gd name="T73" fmla="*/ 2147483647 h 65"/>
              <a:gd name="T74" fmla="*/ 2147483647 w 115"/>
              <a:gd name="T75" fmla="*/ 2147483647 h 65"/>
              <a:gd name="T76" fmla="*/ 2147483647 w 115"/>
              <a:gd name="T77" fmla="*/ 2147483647 h 65"/>
              <a:gd name="T78" fmla="*/ 2147483647 w 115"/>
              <a:gd name="T79" fmla="*/ 2147483647 h 65"/>
              <a:gd name="T80" fmla="*/ 0 w 115"/>
              <a:gd name="T81" fmla="*/ 2147483647 h 65"/>
              <a:gd name="T82" fmla="*/ 2147483647 w 115"/>
              <a:gd name="T83" fmla="*/ 2147483647 h 65"/>
              <a:gd name="T84" fmla="*/ 2147483647 w 115"/>
              <a:gd name="T85" fmla="*/ 2147483647 h 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15" h="65">
                <a:moveTo>
                  <a:pt x="14" y="3"/>
                </a:moveTo>
                <a:lnTo>
                  <a:pt x="17" y="7"/>
                </a:lnTo>
                <a:lnTo>
                  <a:pt x="20" y="0"/>
                </a:lnTo>
                <a:lnTo>
                  <a:pt x="30" y="2"/>
                </a:lnTo>
                <a:lnTo>
                  <a:pt x="30" y="6"/>
                </a:lnTo>
                <a:lnTo>
                  <a:pt x="45" y="13"/>
                </a:lnTo>
                <a:lnTo>
                  <a:pt x="50" y="20"/>
                </a:lnTo>
                <a:lnTo>
                  <a:pt x="58" y="19"/>
                </a:lnTo>
                <a:lnTo>
                  <a:pt x="63" y="28"/>
                </a:lnTo>
                <a:lnTo>
                  <a:pt x="68" y="30"/>
                </a:lnTo>
                <a:lnTo>
                  <a:pt x="73" y="30"/>
                </a:lnTo>
                <a:lnTo>
                  <a:pt x="72" y="34"/>
                </a:lnTo>
                <a:lnTo>
                  <a:pt x="81" y="34"/>
                </a:lnTo>
                <a:lnTo>
                  <a:pt x="85" y="41"/>
                </a:lnTo>
                <a:lnTo>
                  <a:pt x="87" y="37"/>
                </a:lnTo>
                <a:lnTo>
                  <a:pt x="91" y="41"/>
                </a:lnTo>
                <a:lnTo>
                  <a:pt x="95" y="37"/>
                </a:lnTo>
                <a:lnTo>
                  <a:pt x="102" y="42"/>
                </a:lnTo>
                <a:lnTo>
                  <a:pt x="115" y="41"/>
                </a:lnTo>
                <a:lnTo>
                  <a:pt x="113" y="53"/>
                </a:lnTo>
                <a:lnTo>
                  <a:pt x="115" y="59"/>
                </a:lnTo>
                <a:lnTo>
                  <a:pt x="113" y="65"/>
                </a:lnTo>
                <a:lnTo>
                  <a:pt x="103" y="65"/>
                </a:lnTo>
                <a:lnTo>
                  <a:pt x="99" y="62"/>
                </a:lnTo>
                <a:lnTo>
                  <a:pt x="95" y="64"/>
                </a:lnTo>
                <a:lnTo>
                  <a:pt x="85" y="60"/>
                </a:lnTo>
                <a:lnTo>
                  <a:pt x="83" y="62"/>
                </a:lnTo>
                <a:lnTo>
                  <a:pt x="79" y="57"/>
                </a:lnTo>
                <a:lnTo>
                  <a:pt x="75" y="59"/>
                </a:lnTo>
                <a:lnTo>
                  <a:pt x="65" y="55"/>
                </a:lnTo>
                <a:lnTo>
                  <a:pt x="65" y="50"/>
                </a:lnTo>
                <a:lnTo>
                  <a:pt x="58" y="47"/>
                </a:lnTo>
                <a:lnTo>
                  <a:pt x="54" y="49"/>
                </a:lnTo>
                <a:lnTo>
                  <a:pt x="48" y="48"/>
                </a:lnTo>
                <a:lnTo>
                  <a:pt x="46" y="49"/>
                </a:lnTo>
                <a:lnTo>
                  <a:pt x="39" y="47"/>
                </a:lnTo>
                <a:lnTo>
                  <a:pt x="38" y="44"/>
                </a:lnTo>
                <a:lnTo>
                  <a:pt x="27" y="41"/>
                </a:lnTo>
                <a:lnTo>
                  <a:pt x="18" y="37"/>
                </a:lnTo>
                <a:lnTo>
                  <a:pt x="16" y="33"/>
                </a:lnTo>
                <a:lnTo>
                  <a:pt x="0" y="26"/>
                </a:lnTo>
                <a:lnTo>
                  <a:pt x="5" y="11"/>
                </a:lnTo>
                <a:lnTo>
                  <a:pt x="14" y="3"/>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4" name="Freeform 133"/>
          <p:cNvSpPr>
            <a:spLocks/>
          </p:cNvSpPr>
          <p:nvPr/>
        </p:nvSpPr>
        <p:spPr bwMode="auto">
          <a:xfrm>
            <a:off x="6905625" y="4240213"/>
            <a:ext cx="177800" cy="209550"/>
          </a:xfrm>
          <a:custGeom>
            <a:avLst/>
            <a:gdLst>
              <a:gd name="T0" fmla="*/ 2147483647 w 108"/>
              <a:gd name="T1" fmla="*/ 2147483647 h 127"/>
              <a:gd name="T2" fmla="*/ 2147483647 w 108"/>
              <a:gd name="T3" fmla="*/ 2147483647 h 127"/>
              <a:gd name="T4" fmla="*/ 2147483647 w 108"/>
              <a:gd name="T5" fmla="*/ 2147483647 h 127"/>
              <a:gd name="T6" fmla="*/ 2147483647 w 108"/>
              <a:gd name="T7" fmla="*/ 2147483647 h 127"/>
              <a:gd name="T8" fmla="*/ 2147483647 w 108"/>
              <a:gd name="T9" fmla="*/ 2147483647 h 127"/>
              <a:gd name="T10" fmla="*/ 2147483647 w 108"/>
              <a:gd name="T11" fmla="*/ 2147483647 h 127"/>
              <a:gd name="T12" fmla="*/ 2147483647 w 108"/>
              <a:gd name="T13" fmla="*/ 2147483647 h 127"/>
              <a:gd name="T14" fmla="*/ 2147483647 w 108"/>
              <a:gd name="T15" fmla="*/ 2147483647 h 127"/>
              <a:gd name="T16" fmla="*/ 2147483647 w 108"/>
              <a:gd name="T17" fmla="*/ 2147483647 h 127"/>
              <a:gd name="T18" fmla="*/ 2147483647 w 108"/>
              <a:gd name="T19" fmla="*/ 2147483647 h 127"/>
              <a:gd name="T20" fmla="*/ 2147483647 w 108"/>
              <a:gd name="T21" fmla="*/ 2147483647 h 127"/>
              <a:gd name="T22" fmla="*/ 2147483647 w 108"/>
              <a:gd name="T23" fmla="*/ 2147483647 h 127"/>
              <a:gd name="T24" fmla="*/ 2147483647 w 108"/>
              <a:gd name="T25" fmla="*/ 2147483647 h 127"/>
              <a:gd name="T26" fmla="*/ 2147483647 w 108"/>
              <a:gd name="T27" fmla="*/ 2147483647 h 127"/>
              <a:gd name="T28" fmla="*/ 2147483647 w 108"/>
              <a:gd name="T29" fmla="*/ 2147483647 h 127"/>
              <a:gd name="T30" fmla="*/ 2147483647 w 108"/>
              <a:gd name="T31" fmla="*/ 2147483647 h 127"/>
              <a:gd name="T32" fmla="*/ 2147483647 w 108"/>
              <a:gd name="T33" fmla="*/ 2147483647 h 127"/>
              <a:gd name="T34" fmla="*/ 2147483647 w 108"/>
              <a:gd name="T35" fmla="*/ 2147483647 h 127"/>
              <a:gd name="T36" fmla="*/ 2147483647 w 108"/>
              <a:gd name="T37" fmla="*/ 2147483647 h 127"/>
              <a:gd name="T38" fmla="*/ 2147483647 w 108"/>
              <a:gd name="T39" fmla="*/ 2147483647 h 127"/>
              <a:gd name="T40" fmla="*/ 2147483647 w 108"/>
              <a:gd name="T41" fmla="*/ 2147483647 h 127"/>
              <a:gd name="T42" fmla="*/ 2147483647 w 108"/>
              <a:gd name="T43" fmla="*/ 2147483647 h 127"/>
              <a:gd name="T44" fmla="*/ 2147483647 w 108"/>
              <a:gd name="T45" fmla="*/ 2147483647 h 127"/>
              <a:gd name="T46" fmla="*/ 2147483647 w 108"/>
              <a:gd name="T47" fmla="*/ 2147483647 h 127"/>
              <a:gd name="T48" fmla="*/ 2147483647 w 108"/>
              <a:gd name="T49" fmla="*/ 2147483647 h 127"/>
              <a:gd name="T50" fmla="*/ 2147483647 w 108"/>
              <a:gd name="T51" fmla="*/ 2147483647 h 127"/>
              <a:gd name="T52" fmla="*/ 2147483647 w 108"/>
              <a:gd name="T53" fmla="*/ 2147483647 h 127"/>
              <a:gd name="T54" fmla="*/ 2147483647 w 108"/>
              <a:gd name="T55" fmla="*/ 2147483647 h 127"/>
              <a:gd name="T56" fmla="*/ 2147483647 w 108"/>
              <a:gd name="T57" fmla="*/ 2147483647 h 127"/>
              <a:gd name="T58" fmla="*/ 2147483647 w 108"/>
              <a:gd name="T59" fmla="*/ 2147483647 h 127"/>
              <a:gd name="T60" fmla="*/ 2147483647 w 108"/>
              <a:gd name="T61" fmla="*/ 2147483647 h 127"/>
              <a:gd name="T62" fmla="*/ 2147483647 w 108"/>
              <a:gd name="T63" fmla="*/ 2147483647 h 127"/>
              <a:gd name="T64" fmla="*/ 2147483647 w 108"/>
              <a:gd name="T65" fmla="*/ 2147483647 h 127"/>
              <a:gd name="T66" fmla="*/ 2147483647 w 108"/>
              <a:gd name="T67" fmla="*/ 2147483647 h 127"/>
              <a:gd name="T68" fmla="*/ 0 w 108"/>
              <a:gd name="T69" fmla="*/ 2147483647 h 1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8" h="127">
                <a:moveTo>
                  <a:pt x="0" y="32"/>
                </a:moveTo>
                <a:lnTo>
                  <a:pt x="3" y="26"/>
                </a:lnTo>
                <a:lnTo>
                  <a:pt x="8" y="25"/>
                </a:lnTo>
                <a:lnTo>
                  <a:pt x="7" y="23"/>
                </a:lnTo>
                <a:lnTo>
                  <a:pt x="9" y="18"/>
                </a:lnTo>
                <a:lnTo>
                  <a:pt x="15" y="14"/>
                </a:lnTo>
                <a:lnTo>
                  <a:pt x="18" y="20"/>
                </a:lnTo>
                <a:lnTo>
                  <a:pt x="24" y="21"/>
                </a:lnTo>
                <a:lnTo>
                  <a:pt x="24" y="10"/>
                </a:lnTo>
                <a:lnTo>
                  <a:pt x="21" y="4"/>
                </a:lnTo>
                <a:lnTo>
                  <a:pt x="24" y="0"/>
                </a:lnTo>
                <a:lnTo>
                  <a:pt x="29" y="2"/>
                </a:lnTo>
                <a:lnTo>
                  <a:pt x="36" y="9"/>
                </a:lnTo>
                <a:lnTo>
                  <a:pt x="37" y="13"/>
                </a:lnTo>
                <a:lnTo>
                  <a:pt x="41" y="11"/>
                </a:lnTo>
                <a:lnTo>
                  <a:pt x="40" y="19"/>
                </a:lnTo>
                <a:lnTo>
                  <a:pt x="44" y="25"/>
                </a:lnTo>
                <a:lnTo>
                  <a:pt x="51" y="28"/>
                </a:lnTo>
                <a:lnTo>
                  <a:pt x="57" y="23"/>
                </a:lnTo>
                <a:lnTo>
                  <a:pt x="65" y="28"/>
                </a:lnTo>
                <a:lnTo>
                  <a:pt x="61" y="31"/>
                </a:lnTo>
                <a:lnTo>
                  <a:pt x="69" y="35"/>
                </a:lnTo>
                <a:lnTo>
                  <a:pt x="69" y="37"/>
                </a:lnTo>
                <a:lnTo>
                  <a:pt x="65" y="43"/>
                </a:lnTo>
                <a:lnTo>
                  <a:pt x="56" y="42"/>
                </a:lnTo>
                <a:lnTo>
                  <a:pt x="57" y="45"/>
                </a:lnTo>
                <a:lnTo>
                  <a:pt x="54" y="48"/>
                </a:lnTo>
                <a:lnTo>
                  <a:pt x="72" y="58"/>
                </a:lnTo>
                <a:lnTo>
                  <a:pt x="72" y="63"/>
                </a:lnTo>
                <a:lnTo>
                  <a:pt x="77" y="65"/>
                </a:lnTo>
                <a:lnTo>
                  <a:pt x="80" y="72"/>
                </a:lnTo>
                <a:lnTo>
                  <a:pt x="92" y="82"/>
                </a:lnTo>
                <a:lnTo>
                  <a:pt x="94" y="90"/>
                </a:lnTo>
                <a:lnTo>
                  <a:pt x="96" y="89"/>
                </a:lnTo>
                <a:lnTo>
                  <a:pt x="98" y="93"/>
                </a:lnTo>
                <a:lnTo>
                  <a:pt x="104" y="95"/>
                </a:lnTo>
                <a:lnTo>
                  <a:pt x="100" y="100"/>
                </a:lnTo>
                <a:lnTo>
                  <a:pt x="108" y="108"/>
                </a:lnTo>
                <a:lnTo>
                  <a:pt x="104" y="111"/>
                </a:lnTo>
                <a:lnTo>
                  <a:pt x="106" y="116"/>
                </a:lnTo>
                <a:lnTo>
                  <a:pt x="96" y="121"/>
                </a:lnTo>
                <a:lnTo>
                  <a:pt x="91" y="117"/>
                </a:lnTo>
                <a:lnTo>
                  <a:pt x="84" y="121"/>
                </a:lnTo>
                <a:lnTo>
                  <a:pt x="87" y="125"/>
                </a:lnTo>
                <a:lnTo>
                  <a:pt x="85" y="127"/>
                </a:lnTo>
                <a:lnTo>
                  <a:pt x="77" y="124"/>
                </a:lnTo>
                <a:lnTo>
                  <a:pt x="75" y="124"/>
                </a:lnTo>
                <a:lnTo>
                  <a:pt x="73" y="121"/>
                </a:lnTo>
                <a:lnTo>
                  <a:pt x="77" y="118"/>
                </a:lnTo>
                <a:lnTo>
                  <a:pt x="76" y="109"/>
                </a:lnTo>
                <a:lnTo>
                  <a:pt x="79" y="102"/>
                </a:lnTo>
                <a:lnTo>
                  <a:pt x="66" y="89"/>
                </a:lnTo>
                <a:lnTo>
                  <a:pt x="66" y="75"/>
                </a:lnTo>
                <a:lnTo>
                  <a:pt x="56" y="63"/>
                </a:lnTo>
                <a:lnTo>
                  <a:pt x="47" y="61"/>
                </a:lnTo>
                <a:lnTo>
                  <a:pt x="42" y="67"/>
                </a:lnTo>
                <a:lnTo>
                  <a:pt x="37" y="70"/>
                </a:lnTo>
                <a:lnTo>
                  <a:pt x="28" y="64"/>
                </a:lnTo>
                <a:lnTo>
                  <a:pt x="15" y="75"/>
                </a:lnTo>
                <a:lnTo>
                  <a:pt x="12" y="74"/>
                </a:lnTo>
                <a:lnTo>
                  <a:pt x="16" y="66"/>
                </a:lnTo>
                <a:lnTo>
                  <a:pt x="14" y="61"/>
                </a:lnTo>
                <a:lnTo>
                  <a:pt x="18" y="52"/>
                </a:lnTo>
                <a:lnTo>
                  <a:pt x="16" y="47"/>
                </a:lnTo>
                <a:lnTo>
                  <a:pt x="17" y="44"/>
                </a:lnTo>
                <a:lnTo>
                  <a:pt x="6" y="45"/>
                </a:lnTo>
                <a:lnTo>
                  <a:pt x="5" y="41"/>
                </a:lnTo>
                <a:lnTo>
                  <a:pt x="7" y="35"/>
                </a:lnTo>
                <a:lnTo>
                  <a:pt x="4" y="32"/>
                </a:lnTo>
                <a:lnTo>
                  <a:pt x="0" y="32"/>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5" name="Freeform 134"/>
          <p:cNvSpPr>
            <a:spLocks/>
          </p:cNvSpPr>
          <p:nvPr/>
        </p:nvSpPr>
        <p:spPr bwMode="auto">
          <a:xfrm>
            <a:off x="6958013" y="4432300"/>
            <a:ext cx="123825" cy="100013"/>
          </a:xfrm>
          <a:custGeom>
            <a:avLst/>
            <a:gdLst>
              <a:gd name="T0" fmla="*/ 2147483647 w 75"/>
              <a:gd name="T1" fmla="*/ 2147483647 h 61"/>
              <a:gd name="T2" fmla="*/ 2147483647 w 75"/>
              <a:gd name="T3" fmla="*/ 2147483647 h 61"/>
              <a:gd name="T4" fmla="*/ 2147483647 w 75"/>
              <a:gd name="T5" fmla="*/ 2147483647 h 61"/>
              <a:gd name="T6" fmla="*/ 2147483647 w 75"/>
              <a:gd name="T7" fmla="*/ 2147483647 h 61"/>
              <a:gd name="T8" fmla="*/ 0 w 75"/>
              <a:gd name="T9" fmla="*/ 2147483647 h 61"/>
              <a:gd name="T10" fmla="*/ 2147483647 w 75"/>
              <a:gd name="T11" fmla="*/ 2147483647 h 61"/>
              <a:gd name="T12" fmla="*/ 2147483647 w 75"/>
              <a:gd name="T13" fmla="*/ 2147483647 h 61"/>
              <a:gd name="T14" fmla="*/ 2147483647 w 75"/>
              <a:gd name="T15" fmla="*/ 2147483647 h 61"/>
              <a:gd name="T16" fmla="*/ 2147483647 w 75"/>
              <a:gd name="T17" fmla="*/ 2147483647 h 61"/>
              <a:gd name="T18" fmla="*/ 2147483647 w 75"/>
              <a:gd name="T19" fmla="*/ 2147483647 h 61"/>
              <a:gd name="T20" fmla="*/ 2147483647 w 75"/>
              <a:gd name="T21" fmla="*/ 2147483647 h 61"/>
              <a:gd name="T22" fmla="*/ 2147483647 w 75"/>
              <a:gd name="T23" fmla="*/ 2147483647 h 61"/>
              <a:gd name="T24" fmla="*/ 2147483647 w 75"/>
              <a:gd name="T25" fmla="*/ 2147483647 h 61"/>
              <a:gd name="T26" fmla="*/ 2147483647 w 75"/>
              <a:gd name="T27" fmla="*/ 2147483647 h 61"/>
              <a:gd name="T28" fmla="*/ 2147483647 w 75"/>
              <a:gd name="T29" fmla="*/ 2147483647 h 61"/>
              <a:gd name="T30" fmla="*/ 2147483647 w 75"/>
              <a:gd name="T31" fmla="*/ 2147483647 h 61"/>
              <a:gd name="T32" fmla="*/ 2147483647 w 75"/>
              <a:gd name="T33" fmla="*/ 2147483647 h 61"/>
              <a:gd name="T34" fmla="*/ 2147483647 w 75"/>
              <a:gd name="T35" fmla="*/ 0 h 61"/>
              <a:gd name="T36" fmla="*/ 2147483647 w 75"/>
              <a:gd name="T37" fmla="*/ 2147483647 h 61"/>
              <a:gd name="T38" fmla="*/ 2147483647 w 75"/>
              <a:gd name="T39" fmla="*/ 2147483647 h 61"/>
              <a:gd name="T40" fmla="*/ 2147483647 w 75"/>
              <a:gd name="T41" fmla="*/ 2147483647 h 61"/>
              <a:gd name="T42" fmla="*/ 2147483647 w 75"/>
              <a:gd name="T43" fmla="*/ 2147483647 h 61"/>
              <a:gd name="T44" fmla="*/ 2147483647 w 75"/>
              <a:gd name="T45" fmla="*/ 2147483647 h 61"/>
              <a:gd name="T46" fmla="*/ 2147483647 w 75"/>
              <a:gd name="T47" fmla="*/ 2147483647 h 61"/>
              <a:gd name="T48" fmla="*/ 2147483647 w 75"/>
              <a:gd name="T49" fmla="*/ 2147483647 h 61"/>
              <a:gd name="T50" fmla="*/ 2147483647 w 75"/>
              <a:gd name="T51" fmla="*/ 2147483647 h 61"/>
              <a:gd name="T52" fmla="*/ 2147483647 w 75"/>
              <a:gd name="T53" fmla="*/ 2147483647 h 61"/>
              <a:gd name="T54" fmla="*/ 2147483647 w 75"/>
              <a:gd name="T55" fmla="*/ 2147483647 h 61"/>
              <a:gd name="T56" fmla="*/ 2147483647 w 75"/>
              <a:gd name="T57" fmla="*/ 2147483647 h 61"/>
              <a:gd name="T58" fmla="*/ 2147483647 w 75"/>
              <a:gd name="T59" fmla="*/ 2147483647 h 61"/>
              <a:gd name="T60" fmla="*/ 2147483647 w 75"/>
              <a:gd name="T61" fmla="*/ 2147483647 h 61"/>
              <a:gd name="T62" fmla="*/ 2147483647 w 75"/>
              <a:gd name="T63" fmla="*/ 2147483647 h 61"/>
              <a:gd name="T64" fmla="*/ 2147483647 w 75"/>
              <a:gd name="T65" fmla="*/ 2147483647 h 61"/>
              <a:gd name="T66" fmla="*/ 2147483647 w 75"/>
              <a:gd name="T67" fmla="*/ 2147483647 h 61"/>
              <a:gd name="T68" fmla="*/ 2147483647 w 75"/>
              <a:gd name="T69" fmla="*/ 2147483647 h 61"/>
              <a:gd name="T70" fmla="*/ 2147483647 w 75"/>
              <a:gd name="T71" fmla="*/ 2147483647 h 61"/>
              <a:gd name="T72" fmla="*/ 2147483647 w 75"/>
              <a:gd name="T73" fmla="*/ 2147483647 h 61"/>
              <a:gd name="T74" fmla="*/ 2147483647 w 75"/>
              <a:gd name="T75" fmla="*/ 2147483647 h 61"/>
              <a:gd name="T76" fmla="*/ 2147483647 w 75"/>
              <a:gd name="T77" fmla="*/ 2147483647 h 61"/>
              <a:gd name="T78" fmla="*/ 2147483647 w 75"/>
              <a:gd name="T79" fmla="*/ 2147483647 h 61"/>
              <a:gd name="T80" fmla="*/ 2147483647 w 75"/>
              <a:gd name="T81" fmla="*/ 2147483647 h 61"/>
              <a:gd name="T82" fmla="*/ 2147483647 w 75"/>
              <a:gd name="T83" fmla="*/ 2147483647 h 61"/>
              <a:gd name="T84" fmla="*/ 2147483647 w 75"/>
              <a:gd name="T85" fmla="*/ 2147483647 h 61"/>
              <a:gd name="T86" fmla="*/ 2147483647 w 75"/>
              <a:gd name="T87" fmla="*/ 2147483647 h 61"/>
              <a:gd name="T88" fmla="*/ 2147483647 w 75"/>
              <a:gd name="T89" fmla="*/ 2147483647 h 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5" h="61">
                <a:moveTo>
                  <a:pt x="8" y="44"/>
                </a:moveTo>
                <a:lnTo>
                  <a:pt x="6" y="37"/>
                </a:lnTo>
                <a:lnTo>
                  <a:pt x="6" y="32"/>
                </a:lnTo>
                <a:lnTo>
                  <a:pt x="2" y="29"/>
                </a:lnTo>
                <a:lnTo>
                  <a:pt x="0" y="16"/>
                </a:lnTo>
                <a:lnTo>
                  <a:pt x="3" y="16"/>
                </a:lnTo>
                <a:lnTo>
                  <a:pt x="12" y="5"/>
                </a:lnTo>
                <a:lnTo>
                  <a:pt x="35" y="4"/>
                </a:lnTo>
                <a:lnTo>
                  <a:pt x="39" y="7"/>
                </a:lnTo>
                <a:lnTo>
                  <a:pt x="41" y="5"/>
                </a:lnTo>
                <a:lnTo>
                  <a:pt x="43" y="8"/>
                </a:lnTo>
                <a:lnTo>
                  <a:pt x="45" y="8"/>
                </a:lnTo>
                <a:lnTo>
                  <a:pt x="53" y="11"/>
                </a:lnTo>
                <a:lnTo>
                  <a:pt x="55" y="9"/>
                </a:lnTo>
                <a:lnTo>
                  <a:pt x="52" y="5"/>
                </a:lnTo>
                <a:lnTo>
                  <a:pt x="59" y="1"/>
                </a:lnTo>
                <a:lnTo>
                  <a:pt x="64" y="5"/>
                </a:lnTo>
                <a:lnTo>
                  <a:pt x="74" y="0"/>
                </a:lnTo>
                <a:lnTo>
                  <a:pt x="71" y="8"/>
                </a:lnTo>
                <a:lnTo>
                  <a:pt x="75" y="17"/>
                </a:lnTo>
                <a:lnTo>
                  <a:pt x="73" y="24"/>
                </a:lnTo>
                <a:lnTo>
                  <a:pt x="74" y="34"/>
                </a:lnTo>
                <a:lnTo>
                  <a:pt x="58" y="39"/>
                </a:lnTo>
                <a:lnTo>
                  <a:pt x="59" y="43"/>
                </a:lnTo>
                <a:lnTo>
                  <a:pt x="52" y="42"/>
                </a:lnTo>
                <a:lnTo>
                  <a:pt x="50" y="43"/>
                </a:lnTo>
                <a:lnTo>
                  <a:pt x="50" y="49"/>
                </a:lnTo>
                <a:lnTo>
                  <a:pt x="55" y="53"/>
                </a:lnTo>
                <a:lnTo>
                  <a:pt x="55" y="57"/>
                </a:lnTo>
                <a:lnTo>
                  <a:pt x="49" y="53"/>
                </a:lnTo>
                <a:lnTo>
                  <a:pt x="39" y="54"/>
                </a:lnTo>
                <a:lnTo>
                  <a:pt x="39" y="57"/>
                </a:lnTo>
                <a:lnTo>
                  <a:pt x="36" y="60"/>
                </a:lnTo>
                <a:lnTo>
                  <a:pt x="30" y="61"/>
                </a:lnTo>
                <a:lnTo>
                  <a:pt x="27" y="60"/>
                </a:lnTo>
                <a:lnTo>
                  <a:pt x="18" y="61"/>
                </a:lnTo>
                <a:lnTo>
                  <a:pt x="17" y="58"/>
                </a:lnTo>
                <a:lnTo>
                  <a:pt x="20" y="55"/>
                </a:lnTo>
                <a:lnTo>
                  <a:pt x="17" y="51"/>
                </a:lnTo>
                <a:lnTo>
                  <a:pt x="14" y="55"/>
                </a:lnTo>
                <a:lnTo>
                  <a:pt x="11" y="55"/>
                </a:lnTo>
                <a:lnTo>
                  <a:pt x="9" y="45"/>
                </a:lnTo>
                <a:lnTo>
                  <a:pt x="10" y="43"/>
                </a:lnTo>
                <a:lnTo>
                  <a:pt x="8" y="41"/>
                </a:lnTo>
                <a:lnTo>
                  <a:pt x="8" y="44"/>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6" name="Freeform 135"/>
          <p:cNvSpPr>
            <a:spLocks noEditPoints="1"/>
          </p:cNvSpPr>
          <p:nvPr/>
        </p:nvSpPr>
        <p:spPr bwMode="auto">
          <a:xfrm>
            <a:off x="6159500" y="3895725"/>
            <a:ext cx="682625" cy="723900"/>
          </a:xfrm>
          <a:custGeom>
            <a:avLst/>
            <a:gdLst>
              <a:gd name="T0" fmla="*/ 2147483647 w 415"/>
              <a:gd name="T1" fmla="*/ 2147483647 h 440"/>
              <a:gd name="T2" fmla="*/ 2147483647 w 415"/>
              <a:gd name="T3" fmla="*/ 2147483647 h 440"/>
              <a:gd name="T4" fmla="*/ 2147483647 w 415"/>
              <a:gd name="T5" fmla="*/ 2147483647 h 440"/>
              <a:gd name="T6" fmla="*/ 2147483647 w 415"/>
              <a:gd name="T7" fmla="*/ 2147483647 h 440"/>
              <a:gd name="T8" fmla="*/ 2147483647 w 415"/>
              <a:gd name="T9" fmla="*/ 2147483647 h 440"/>
              <a:gd name="T10" fmla="*/ 2147483647 w 415"/>
              <a:gd name="T11" fmla="*/ 2147483647 h 440"/>
              <a:gd name="T12" fmla="*/ 2147483647 w 415"/>
              <a:gd name="T13" fmla="*/ 2147483647 h 440"/>
              <a:gd name="T14" fmla="*/ 2147483647 w 415"/>
              <a:gd name="T15" fmla="*/ 2147483647 h 440"/>
              <a:gd name="T16" fmla="*/ 2147483647 w 415"/>
              <a:gd name="T17" fmla="*/ 2147483647 h 440"/>
              <a:gd name="T18" fmla="*/ 2147483647 w 415"/>
              <a:gd name="T19" fmla="*/ 2147483647 h 440"/>
              <a:gd name="T20" fmla="*/ 2147483647 w 415"/>
              <a:gd name="T21" fmla="*/ 2147483647 h 440"/>
              <a:gd name="T22" fmla="*/ 2147483647 w 415"/>
              <a:gd name="T23" fmla="*/ 2147483647 h 440"/>
              <a:gd name="T24" fmla="*/ 2147483647 w 415"/>
              <a:gd name="T25" fmla="*/ 2147483647 h 440"/>
              <a:gd name="T26" fmla="*/ 2147483647 w 415"/>
              <a:gd name="T27" fmla="*/ 2147483647 h 440"/>
              <a:gd name="T28" fmla="*/ 2147483647 w 415"/>
              <a:gd name="T29" fmla="*/ 2147483647 h 440"/>
              <a:gd name="T30" fmla="*/ 2147483647 w 415"/>
              <a:gd name="T31" fmla="*/ 2147483647 h 440"/>
              <a:gd name="T32" fmla="*/ 2147483647 w 415"/>
              <a:gd name="T33" fmla="*/ 2147483647 h 440"/>
              <a:gd name="T34" fmla="*/ 2147483647 w 415"/>
              <a:gd name="T35" fmla="*/ 2147483647 h 440"/>
              <a:gd name="T36" fmla="*/ 2147483647 w 415"/>
              <a:gd name="T37" fmla="*/ 2147483647 h 440"/>
              <a:gd name="T38" fmla="*/ 2147483647 w 415"/>
              <a:gd name="T39" fmla="*/ 2147483647 h 440"/>
              <a:gd name="T40" fmla="*/ 2147483647 w 415"/>
              <a:gd name="T41" fmla="*/ 2147483647 h 440"/>
              <a:gd name="T42" fmla="*/ 2147483647 w 415"/>
              <a:gd name="T43" fmla="*/ 2147483647 h 440"/>
              <a:gd name="T44" fmla="*/ 2147483647 w 415"/>
              <a:gd name="T45" fmla="*/ 2147483647 h 440"/>
              <a:gd name="T46" fmla="*/ 2147483647 w 415"/>
              <a:gd name="T47" fmla="*/ 2147483647 h 440"/>
              <a:gd name="T48" fmla="*/ 2147483647 w 415"/>
              <a:gd name="T49" fmla="*/ 2147483647 h 440"/>
              <a:gd name="T50" fmla="*/ 2147483647 w 415"/>
              <a:gd name="T51" fmla="*/ 2147483647 h 440"/>
              <a:gd name="T52" fmla="*/ 2147483647 w 415"/>
              <a:gd name="T53" fmla="*/ 2147483647 h 440"/>
              <a:gd name="T54" fmla="*/ 2147483647 w 415"/>
              <a:gd name="T55" fmla="*/ 2147483647 h 440"/>
              <a:gd name="T56" fmla="*/ 2147483647 w 415"/>
              <a:gd name="T57" fmla="*/ 2147483647 h 440"/>
              <a:gd name="T58" fmla="*/ 2147483647 w 415"/>
              <a:gd name="T59" fmla="*/ 2147483647 h 440"/>
              <a:gd name="T60" fmla="*/ 2147483647 w 415"/>
              <a:gd name="T61" fmla="*/ 2147483647 h 440"/>
              <a:gd name="T62" fmla="*/ 2147483647 w 415"/>
              <a:gd name="T63" fmla="*/ 2147483647 h 440"/>
              <a:gd name="T64" fmla="*/ 2147483647 w 415"/>
              <a:gd name="T65" fmla="*/ 2147483647 h 440"/>
              <a:gd name="T66" fmla="*/ 2147483647 w 415"/>
              <a:gd name="T67" fmla="*/ 2147483647 h 440"/>
              <a:gd name="T68" fmla="*/ 2147483647 w 415"/>
              <a:gd name="T69" fmla="*/ 2147483647 h 440"/>
              <a:gd name="T70" fmla="*/ 2147483647 w 415"/>
              <a:gd name="T71" fmla="*/ 2147483647 h 440"/>
              <a:gd name="T72" fmla="*/ 2147483647 w 415"/>
              <a:gd name="T73" fmla="*/ 2147483647 h 440"/>
              <a:gd name="T74" fmla="*/ 2147483647 w 415"/>
              <a:gd name="T75" fmla="*/ 2147483647 h 440"/>
              <a:gd name="T76" fmla="*/ 2147483647 w 415"/>
              <a:gd name="T77" fmla="*/ 2147483647 h 440"/>
              <a:gd name="T78" fmla="*/ 2147483647 w 415"/>
              <a:gd name="T79" fmla="*/ 2147483647 h 440"/>
              <a:gd name="T80" fmla="*/ 2147483647 w 415"/>
              <a:gd name="T81" fmla="*/ 2147483647 h 440"/>
              <a:gd name="T82" fmla="*/ 2147483647 w 415"/>
              <a:gd name="T83" fmla="*/ 2147483647 h 440"/>
              <a:gd name="T84" fmla="*/ 2147483647 w 415"/>
              <a:gd name="T85" fmla="*/ 2147483647 h 440"/>
              <a:gd name="T86" fmla="*/ 2147483647 w 415"/>
              <a:gd name="T87" fmla="*/ 2147483647 h 440"/>
              <a:gd name="T88" fmla="*/ 2147483647 w 415"/>
              <a:gd name="T89" fmla="*/ 2147483647 h 440"/>
              <a:gd name="T90" fmla="*/ 2147483647 w 415"/>
              <a:gd name="T91" fmla="*/ 2147483647 h 440"/>
              <a:gd name="T92" fmla="*/ 2147483647 w 415"/>
              <a:gd name="T93" fmla="*/ 2147483647 h 440"/>
              <a:gd name="T94" fmla="*/ 2147483647 w 415"/>
              <a:gd name="T95" fmla="*/ 2147483647 h 440"/>
              <a:gd name="T96" fmla="*/ 2147483647 w 415"/>
              <a:gd name="T97" fmla="*/ 2147483647 h 440"/>
              <a:gd name="T98" fmla="*/ 2147483647 w 415"/>
              <a:gd name="T99" fmla="*/ 2147483647 h 440"/>
              <a:gd name="T100" fmla="*/ 2147483647 w 415"/>
              <a:gd name="T101" fmla="*/ 2147483647 h 440"/>
              <a:gd name="T102" fmla="*/ 2147483647 w 415"/>
              <a:gd name="T103" fmla="*/ 2147483647 h 440"/>
              <a:gd name="T104" fmla="*/ 2147483647 w 415"/>
              <a:gd name="T105" fmla="*/ 2147483647 h 440"/>
              <a:gd name="T106" fmla="*/ 2147483647 w 415"/>
              <a:gd name="T107" fmla="*/ 2147483647 h 440"/>
              <a:gd name="T108" fmla="*/ 2147483647 w 415"/>
              <a:gd name="T109" fmla="*/ 2147483647 h 440"/>
              <a:gd name="T110" fmla="*/ 2147483647 w 415"/>
              <a:gd name="T111" fmla="*/ 2147483647 h 440"/>
              <a:gd name="T112" fmla="*/ 2147483647 w 415"/>
              <a:gd name="T113" fmla="*/ 2147483647 h 440"/>
              <a:gd name="T114" fmla="*/ 2147483647 w 415"/>
              <a:gd name="T115" fmla="*/ 2147483647 h 440"/>
              <a:gd name="T116" fmla="*/ 2147483647 w 415"/>
              <a:gd name="T117" fmla="*/ 2147483647 h 440"/>
              <a:gd name="T118" fmla="*/ 2147483647 w 415"/>
              <a:gd name="T119" fmla="*/ 2147483647 h 440"/>
              <a:gd name="T120" fmla="*/ 2147483647 w 415"/>
              <a:gd name="T121" fmla="*/ 2147483647 h 440"/>
              <a:gd name="T122" fmla="*/ 2147483647 w 415"/>
              <a:gd name="T123" fmla="*/ 2147483647 h 440"/>
              <a:gd name="T124" fmla="*/ 2147483647 w 415"/>
              <a:gd name="T125" fmla="*/ 2147483647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5" h="440">
                <a:moveTo>
                  <a:pt x="351" y="352"/>
                </a:moveTo>
                <a:lnTo>
                  <a:pt x="351" y="346"/>
                </a:lnTo>
                <a:lnTo>
                  <a:pt x="354" y="342"/>
                </a:lnTo>
                <a:lnTo>
                  <a:pt x="354" y="349"/>
                </a:lnTo>
                <a:lnTo>
                  <a:pt x="351" y="352"/>
                </a:lnTo>
                <a:close/>
                <a:moveTo>
                  <a:pt x="351" y="360"/>
                </a:moveTo>
                <a:lnTo>
                  <a:pt x="349" y="360"/>
                </a:lnTo>
                <a:lnTo>
                  <a:pt x="349" y="353"/>
                </a:lnTo>
                <a:lnTo>
                  <a:pt x="352" y="352"/>
                </a:lnTo>
                <a:lnTo>
                  <a:pt x="352" y="357"/>
                </a:lnTo>
                <a:lnTo>
                  <a:pt x="351" y="360"/>
                </a:lnTo>
                <a:close/>
                <a:moveTo>
                  <a:pt x="350" y="364"/>
                </a:moveTo>
                <a:lnTo>
                  <a:pt x="349" y="372"/>
                </a:lnTo>
                <a:lnTo>
                  <a:pt x="346" y="367"/>
                </a:lnTo>
                <a:lnTo>
                  <a:pt x="348" y="362"/>
                </a:lnTo>
                <a:lnTo>
                  <a:pt x="350" y="364"/>
                </a:lnTo>
                <a:close/>
                <a:moveTo>
                  <a:pt x="347" y="383"/>
                </a:moveTo>
                <a:lnTo>
                  <a:pt x="346" y="386"/>
                </a:lnTo>
                <a:lnTo>
                  <a:pt x="344" y="386"/>
                </a:lnTo>
                <a:lnTo>
                  <a:pt x="344" y="382"/>
                </a:lnTo>
                <a:lnTo>
                  <a:pt x="346" y="380"/>
                </a:lnTo>
                <a:lnTo>
                  <a:pt x="347" y="383"/>
                </a:lnTo>
                <a:close/>
                <a:moveTo>
                  <a:pt x="365" y="433"/>
                </a:moveTo>
                <a:lnTo>
                  <a:pt x="365" y="440"/>
                </a:lnTo>
                <a:lnTo>
                  <a:pt x="362" y="435"/>
                </a:lnTo>
                <a:lnTo>
                  <a:pt x="365" y="433"/>
                </a:lnTo>
                <a:close/>
                <a:moveTo>
                  <a:pt x="2" y="190"/>
                </a:moveTo>
                <a:lnTo>
                  <a:pt x="3" y="188"/>
                </a:lnTo>
                <a:lnTo>
                  <a:pt x="9" y="187"/>
                </a:lnTo>
                <a:lnTo>
                  <a:pt x="10" y="182"/>
                </a:lnTo>
                <a:lnTo>
                  <a:pt x="27" y="184"/>
                </a:lnTo>
                <a:lnTo>
                  <a:pt x="35" y="180"/>
                </a:lnTo>
                <a:lnTo>
                  <a:pt x="38" y="183"/>
                </a:lnTo>
                <a:lnTo>
                  <a:pt x="43" y="180"/>
                </a:lnTo>
                <a:lnTo>
                  <a:pt x="37" y="161"/>
                </a:lnTo>
                <a:lnTo>
                  <a:pt x="31" y="160"/>
                </a:lnTo>
                <a:lnTo>
                  <a:pt x="28" y="156"/>
                </a:lnTo>
                <a:lnTo>
                  <a:pt x="29" y="147"/>
                </a:lnTo>
                <a:lnTo>
                  <a:pt x="20" y="144"/>
                </a:lnTo>
                <a:lnTo>
                  <a:pt x="21" y="137"/>
                </a:lnTo>
                <a:lnTo>
                  <a:pt x="32" y="124"/>
                </a:lnTo>
                <a:lnTo>
                  <a:pt x="36" y="124"/>
                </a:lnTo>
                <a:lnTo>
                  <a:pt x="39" y="129"/>
                </a:lnTo>
                <a:lnTo>
                  <a:pt x="54" y="125"/>
                </a:lnTo>
                <a:lnTo>
                  <a:pt x="61" y="111"/>
                </a:lnTo>
                <a:lnTo>
                  <a:pt x="69" y="107"/>
                </a:lnTo>
                <a:lnTo>
                  <a:pt x="75" y="93"/>
                </a:lnTo>
                <a:lnTo>
                  <a:pt x="83" y="89"/>
                </a:lnTo>
                <a:lnTo>
                  <a:pt x="82" y="85"/>
                </a:lnTo>
                <a:lnTo>
                  <a:pt x="94" y="75"/>
                </a:lnTo>
                <a:lnTo>
                  <a:pt x="91" y="73"/>
                </a:lnTo>
                <a:lnTo>
                  <a:pt x="92" y="61"/>
                </a:lnTo>
                <a:lnTo>
                  <a:pt x="103" y="55"/>
                </a:lnTo>
                <a:lnTo>
                  <a:pt x="98" y="51"/>
                </a:lnTo>
                <a:lnTo>
                  <a:pt x="94" y="51"/>
                </a:lnTo>
                <a:lnTo>
                  <a:pt x="93" y="46"/>
                </a:lnTo>
                <a:lnTo>
                  <a:pt x="89" y="46"/>
                </a:lnTo>
                <a:lnTo>
                  <a:pt x="89" y="42"/>
                </a:lnTo>
                <a:lnTo>
                  <a:pt x="84" y="39"/>
                </a:lnTo>
                <a:lnTo>
                  <a:pt x="86" y="34"/>
                </a:lnTo>
                <a:lnTo>
                  <a:pt x="83" y="30"/>
                </a:lnTo>
                <a:lnTo>
                  <a:pt x="88" y="26"/>
                </a:lnTo>
                <a:lnTo>
                  <a:pt x="82" y="24"/>
                </a:lnTo>
                <a:lnTo>
                  <a:pt x="84" y="22"/>
                </a:lnTo>
                <a:lnTo>
                  <a:pt x="81" y="19"/>
                </a:lnTo>
                <a:lnTo>
                  <a:pt x="83" y="15"/>
                </a:lnTo>
                <a:lnTo>
                  <a:pt x="89" y="12"/>
                </a:lnTo>
                <a:lnTo>
                  <a:pt x="107" y="17"/>
                </a:lnTo>
                <a:lnTo>
                  <a:pt x="119" y="12"/>
                </a:lnTo>
                <a:lnTo>
                  <a:pt x="124" y="14"/>
                </a:lnTo>
                <a:lnTo>
                  <a:pt x="127" y="7"/>
                </a:lnTo>
                <a:lnTo>
                  <a:pt x="138" y="0"/>
                </a:lnTo>
                <a:lnTo>
                  <a:pt x="142" y="0"/>
                </a:lnTo>
                <a:lnTo>
                  <a:pt x="140" y="4"/>
                </a:lnTo>
                <a:lnTo>
                  <a:pt x="145" y="15"/>
                </a:lnTo>
                <a:lnTo>
                  <a:pt x="154" y="19"/>
                </a:lnTo>
                <a:lnTo>
                  <a:pt x="151" y="24"/>
                </a:lnTo>
                <a:lnTo>
                  <a:pt x="152" y="34"/>
                </a:lnTo>
                <a:lnTo>
                  <a:pt x="160" y="41"/>
                </a:lnTo>
                <a:lnTo>
                  <a:pt x="162" y="46"/>
                </a:lnTo>
                <a:lnTo>
                  <a:pt x="154" y="53"/>
                </a:lnTo>
                <a:lnTo>
                  <a:pt x="151" y="49"/>
                </a:lnTo>
                <a:lnTo>
                  <a:pt x="146" y="50"/>
                </a:lnTo>
                <a:lnTo>
                  <a:pt x="147" y="55"/>
                </a:lnTo>
                <a:lnTo>
                  <a:pt x="151" y="60"/>
                </a:lnTo>
                <a:lnTo>
                  <a:pt x="151" y="70"/>
                </a:lnTo>
                <a:lnTo>
                  <a:pt x="155" y="68"/>
                </a:lnTo>
                <a:lnTo>
                  <a:pt x="162" y="76"/>
                </a:lnTo>
                <a:lnTo>
                  <a:pt x="167" y="76"/>
                </a:lnTo>
                <a:lnTo>
                  <a:pt x="172" y="80"/>
                </a:lnTo>
                <a:lnTo>
                  <a:pt x="172" y="83"/>
                </a:lnTo>
                <a:lnTo>
                  <a:pt x="183" y="88"/>
                </a:lnTo>
                <a:lnTo>
                  <a:pt x="174" y="96"/>
                </a:lnTo>
                <a:lnTo>
                  <a:pt x="169" y="111"/>
                </a:lnTo>
                <a:lnTo>
                  <a:pt x="185" y="118"/>
                </a:lnTo>
                <a:lnTo>
                  <a:pt x="187" y="122"/>
                </a:lnTo>
                <a:lnTo>
                  <a:pt x="196" y="126"/>
                </a:lnTo>
                <a:lnTo>
                  <a:pt x="207" y="129"/>
                </a:lnTo>
                <a:lnTo>
                  <a:pt x="208" y="132"/>
                </a:lnTo>
                <a:lnTo>
                  <a:pt x="215" y="134"/>
                </a:lnTo>
                <a:lnTo>
                  <a:pt x="217" y="133"/>
                </a:lnTo>
                <a:lnTo>
                  <a:pt x="223" y="134"/>
                </a:lnTo>
                <a:lnTo>
                  <a:pt x="227" y="132"/>
                </a:lnTo>
                <a:lnTo>
                  <a:pt x="234" y="135"/>
                </a:lnTo>
                <a:lnTo>
                  <a:pt x="234" y="140"/>
                </a:lnTo>
                <a:lnTo>
                  <a:pt x="244" y="144"/>
                </a:lnTo>
                <a:lnTo>
                  <a:pt x="248" y="142"/>
                </a:lnTo>
                <a:lnTo>
                  <a:pt x="252" y="147"/>
                </a:lnTo>
                <a:lnTo>
                  <a:pt x="254" y="145"/>
                </a:lnTo>
                <a:lnTo>
                  <a:pt x="264" y="149"/>
                </a:lnTo>
                <a:lnTo>
                  <a:pt x="268" y="147"/>
                </a:lnTo>
                <a:lnTo>
                  <a:pt x="272" y="150"/>
                </a:lnTo>
                <a:lnTo>
                  <a:pt x="282" y="150"/>
                </a:lnTo>
                <a:lnTo>
                  <a:pt x="284" y="144"/>
                </a:lnTo>
                <a:lnTo>
                  <a:pt x="282" y="138"/>
                </a:lnTo>
                <a:lnTo>
                  <a:pt x="284" y="126"/>
                </a:lnTo>
                <a:lnTo>
                  <a:pt x="291" y="122"/>
                </a:lnTo>
                <a:lnTo>
                  <a:pt x="294" y="124"/>
                </a:lnTo>
                <a:lnTo>
                  <a:pt x="293" y="132"/>
                </a:lnTo>
                <a:lnTo>
                  <a:pt x="295" y="135"/>
                </a:lnTo>
                <a:lnTo>
                  <a:pt x="293" y="138"/>
                </a:lnTo>
                <a:lnTo>
                  <a:pt x="295" y="140"/>
                </a:lnTo>
                <a:lnTo>
                  <a:pt x="305" y="144"/>
                </a:lnTo>
                <a:lnTo>
                  <a:pt x="316" y="141"/>
                </a:lnTo>
                <a:lnTo>
                  <a:pt x="320" y="144"/>
                </a:lnTo>
                <a:lnTo>
                  <a:pt x="339" y="142"/>
                </a:lnTo>
                <a:lnTo>
                  <a:pt x="340" y="136"/>
                </a:lnTo>
                <a:lnTo>
                  <a:pt x="339" y="133"/>
                </a:lnTo>
                <a:lnTo>
                  <a:pt x="334" y="132"/>
                </a:lnTo>
                <a:lnTo>
                  <a:pt x="334" y="128"/>
                </a:lnTo>
                <a:lnTo>
                  <a:pt x="346" y="126"/>
                </a:lnTo>
                <a:lnTo>
                  <a:pt x="349" y="122"/>
                </a:lnTo>
                <a:lnTo>
                  <a:pt x="356" y="119"/>
                </a:lnTo>
                <a:lnTo>
                  <a:pt x="358" y="114"/>
                </a:lnTo>
                <a:lnTo>
                  <a:pt x="366" y="114"/>
                </a:lnTo>
                <a:lnTo>
                  <a:pt x="370" y="107"/>
                </a:lnTo>
                <a:lnTo>
                  <a:pt x="376" y="103"/>
                </a:lnTo>
                <a:lnTo>
                  <a:pt x="386" y="107"/>
                </a:lnTo>
                <a:lnTo>
                  <a:pt x="396" y="100"/>
                </a:lnTo>
                <a:lnTo>
                  <a:pt x="401" y="104"/>
                </a:lnTo>
                <a:lnTo>
                  <a:pt x="397" y="107"/>
                </a:lnTo>
                <a:lnTo>
                  <a:pt x="398" y="110"/>
                </a:lnTo>
                <a:lnTo>
                  <a:pt x="402" y="107"/>
                </a:lnTo>
                <a:lnTo>
                  <a:pt x="404" y="111"/>
                </a:lnTo>
                <a:lnTo>
                  <a:pt x="400" y="116"/>
                </a:lnTo>
                <a:lnTo>
                  <a:pt x="401" y="118"/>
                </a:lnTo>
                <a:lnTo>
                  <a:pt x="404" y="117"/>
                </a:lnTo>
                <a:lnTo>
                  <a:pt x="415" y="121"/>
                </a:lnTo>
                <a:lnTo>
                  <a:pt x="415" y="125"/>
                </a:lnTo>
                <a:lnTo>
                  <a:pt x="408" y="130"/>
                </a:lnTo>
                <a:lnTo>
                  <a:pt x="411" y="138"/>
                </a:lnTo>
                <a:lnTo>
                  <a:pt x="405" y="134"/>
                </a:lnTo>
                <a:lnTo>
                  <a:pt x="398" y="136"/>
                </a:lnTo>
                <a:lnTo>
                  <a:pt x="383" y="146"/>
                </a:lnTo>
                <a:lnTo>
                  <a:pt x="384" y="155"/>
                </a:lnTo>
                <a:lnTo>
                  <a:pt x="376" y="165"/>
                </a:lnTo>
                <a:lnTo>
                  <a:pt x="375" y="168"/>
                </a:lnTo>
                <a:lnTo>
                  <a:pt x="377" y="171"/>
                </a:lnTo>
                <a:lnTo>
                  <a:pt x="369" y="189"/>
                </a:lnTo>
                <a:lnTo>
                  <a:pt x="358" y="186"/>
                </a:lnTo>
                <a:lnTo>
                  <a:pt x="358" y="198"/>
                </a:lnTo>
                <a:lnTo>
                  <a:pt x="357" y="202"/>
                </a:lnTo>
                <a:lnTo>
                  <a:pt x="355" y="201"/>
                </a:lnTo>
                <a:lnTo>
                  <a:pt x="354" y="206"/>
                </a:lnTo>
                <a:lnTo>
                  <a:pt x="355" y="213"/>
                </a:lnTo>
                <a:lnTo>
                  <a:pt x="352" y="217"/>
                </a:lnTo>
                <a:lnTo>
                  <a:pt x="348" y="215"/>
                </a:lnTo>
                <a:lnTo>
                  <a:pt x="347" y="218"/>
                </a:lnTo>
                <a:lnTo>
                  <a:pt x="343" y="191"/>
                </a:lnTo>
                <a:lnTo>
                  <a:pt x="338" y="191"/>
                </a:lnTo>
                <a:lnTo>
                  <a:pt x="336" y="201"/>
                </a:lnTo>
                <a:lnTo>
                  <a:pt x="333" y="203"/>
                </a:lnTo>
                <a:lnTo>
                  <a:pt x="331" y="198"/>
                </a:lnTo>
                <a:lnTo>
                  <a:pt x="329" y="201"/>
                </a:lnTo>
                <a:lnTo>
                  <a:pt x="327" y="193"/>
                </a:lnTo>
                <a:lnTo>
                  <a:pt x="330" y="185"/>
                </a:lnTo>
                <a:lnTo>
                  <a:pt x="337" y="185"/>
                </a:lnTo>
                <a:lnTo>
                  <a:pt x="340" y="181"/>
                </a:lnTo>
                <a:lnTo>
                  <a:pt x="342" y="173"/>
                </a:lnTo>
                <a:lnTo>
                  <a:pt x="346" y="173"/>
                </a:lnTo>
                <a:lnTo>
                  <a:pt x="344" y="171"/>
                </a:lnTo>
                <a:lnTo>
                  <a:pt x="339" y="168"/>
                </a:lnTo>
                <a:lnTo>
                  <a:pt x="316" y="169"/>
                </a:lnTo>
                <a:lnTo>
                  <a:pt x="308" y="167"/>
                </a:lnTo>
                <a:lnTo>
                  <a:pt x="306" y="153"/>
                </a:lnTo>
                <a:lnTo>
                  <a:pt x="305" y="152"/>
                </a:lnTo>
                <a:lnTo>
                  <a:pt x="304" y="156"/>
                </a:lnTo>
                <a:lnTo>
                  <a:pt x="301" y="155"/>
                </a:lnTo>
                <a:lnTo>
                  <a:pt x="297" y="150"/>
                </a:lnTo>
                <a:lnTo>
                  <a:pt x="295" y="149"/>
                </a:lnTo>
                <a:lnTo>
                  <a:pt x="297" y="152"/>
                </a:lnTo>
                <a:lnTo>
                  <a:pt x="294" y="152"/>
                </a:lnTo>
                <a:lnTo>
                  <a:pt x="288" y="146"/>
                </a:lnTo>
                <a:lnTo>
                  <a:pt x="287" y="148"/>
                </a:lnTo>
                <a:lnTo>
                  <a:pt x="290" y="150"/>
                </a:lnTo>
                <a:lnTo>
                  <a:pt x="284" y="153"/>
                </a:lnTo>
                <a:lnTo>
                  <a:pt x="283" y="158"/>
                </a:lnTo>
                <a:lnTo>
                  <a:pt x="296" y="167"/>
                </a:lnTo>
                <a:lnTo>
                  <a:pt x="295" y="169"/>
                </a:lnTo>
                <a:lnTo>
                  <a:pt x="288" y="168"/>
                </a:lnTo>
                <a:lnTo>
                  <a:pt x="287" y="172"/>
                </a:lnTo>
                <a:lnTo>
                  <a:pt x="284" y="172"/>
                </a:lnTo>
                <a:lnTo>
                  <a:pt x="283" y="176"/>
                </a:lnTo>
                <a:lnTo>
                  <a:pt x="284" y="179"/>
                </a:lnTo>
                <a:lnTo>
                  <a:pt x="293" y="183"/>
                </a:lnTo>
                <a:lnTo>
                  <a:pt x="290" y="192"/>
                </a:lnTo>
                <a:lnTo>
                  <a:pt x="293" y="195"/>
                </a:lnTo>
                <a:lnTo>
                  <a:pt x="293" y="198"/>
                </a:lnTo>
                <a:lnTo>
                  <a:pt x="296" y="199"/>
                </a:lnTo>
                <a:lnTo>
                  <a:pt x="294" y="202"/>
                </a:lnTo>
                <a:lnTo>
                  <a:pt x="297" y="216"/>
                </a:lnTo>
                <a:lnTo>
                  <a:pt x="297" y="223"/>
                </a:lnTo>
                <a:lnTo>
                  <a:pt x="292" y="224"/>
                </a:lnTo>
                <a:lnTo>
                  <a:pt x="291" y="214"/>
                </a:lnTo>
                <a:lnTo>
                  <a:pt x="290" y="224"/>
                </a:lnTo>
                <a:lnTo>
                  <a:pt x="289" y="218"/>
                </a:lnTo>
                <a:lnTo>
                  <a:pt x="288" y="223"/>
                </a:lnTo>
                <a:lnTo>
                  <a:pt x="286" y="223"/>
                </a:lnTo>
                <a:lnTo>
                  <a:pt x="286" y="220"/>
                </a:lnTo>
                <a:lnTo>
                  <a:pt x="286" y="224"/>
                </a:lnTo>
                <a:lnTo>
                  <a:pt x="285" y="215"/>
                </a:lnTo>
                <a:lnTo>
                  <a:pt x="280" y="211"/>
                </a:lnTo>
                <a:lnTo>
                  <a:pt x="284" y="216"/>
                </a:lnTo>
                <a:lnTo>
                  <a:pt x="279" y="222"/>
                </a:lnTo>
                <a:lnTo>
                  <a:pt x="267" y="227"/>
                </a:lnTo>
                <a:lnTo>
                  <a:pt x="265" y="230"/>
                </a:lnTo>
                <a:lnTo>
                  <a:pt x="268" y="238"/>
                </a:lnTo>
                <a:lnTo>
                  <a:pt x="260" y="248"/>
                </a:lnTo>
                <a:lnTo>
                  <a:pt x="256" y="247"/>
                </a:lnTo>
                <a:lnTo>
                  <a:pt x="257" y="249"/>
                </a:lnTo>
                <a:lnTo>
                  <a:pt x="246" y="252"/>
                </a:lnTo>
                <a:lnTo>
                  <a:pt x="248" y="250"/>
                </a:lnTo>
                <a:lnTo>
                  <a:pt x="246" y="249"/>
                </a:lnTo>
                <a:lnTo>
                  <a:pt x="241" y="254"/>
                </a:lnTo>
                <a:lnTo>
                  <a:pt x="245" y="254"/>
                </a:lnTo>
                <a:lnTo>
                  <a:pt x="236" y="261"/>
                </a:lnTo>
                <a:lnTo>
                  <a:pt x="227" y="273"/>
                </a:lnTo>
                <a:lnTo>
                  <a:pt x="202" y="291"/>
                </a:lnTo>
                <a:lnTo>
                  <a:pt x="202" y="298"/>
                </a:lnTo>
                <a:lnTo>
                  <a:pt x="193" y="302"/>
                </a:lnTo>
                <a:lnTo>
                  <a:pt x="187" y="301"/>
                </a:lnTo>
                <a:lnTo>
                  <a:pt x="183" y="310"/>
                </a:lnTo>
                <a:lnTo>
                  <a:pt x="181" y="307"/>
                </a:lnTo>
                <a:lnTo>
                  <a:pt x="180" y="311"/>
                </a:lnTo>
                <a:lnTo>
                  <a:pt x="178" y="308"/>
                </a:lnTo>
                <a:lnTo>
                  <a:pt x="173" y="311"/>
                </a:lnTo>
                <a:lnTo>
                  <a:pt x="169" y="320"/>
                </a:lnTo>
                <a:lnTo>
                  <a:pt x="173" y="344"/>
                </a:lnTo>
                <a:lnTo>
                  <a:pt x="171" y="340"/>
                </a:lnTo>
                <a:lnTo>
                  <a:pt x="169" y="341"/>
                </a:lnTo>
                <a:lnTo>
                  <a:pt x="174" y="345"/>
                </a:lnTo>
                <a:lnTo>
                  <a:pt x="171" y="358"/>
                </a:lnTo>
                <a:lnTo>
                  <a:pt x="165" y="370"/>
                </a:lnTo>
                <a:lnTo>
                  <a:pt x="166" y="390"/>
                </a:lnTo>
                <a:lnTo>
                  <a:pt x="159" y="390"/>
                </a:lnTo>
                <a:lnTo>
                  <a:pt x="154" y="399"/>
                </a:lnTo>
                <a:lnTo>
                  <a:pt x="155" y="403"/>
                </a:lnTo>
                <a:lnTo>
                  <a:pt x="161" y="406"/>
                </a:lnTo>
                <a:lnTo>
                  <a:pt x="154" y="404"/>
                </a:lnTo>
                <a:lnTo>
                  <a:pt x="146" y="406"/>
                </a:lnTo>
                <a:lnTo>
                  <a:pt x="140" y="417"/>
                </a:lnTo>
                <a:lnTo>
                  <a:pt x="134" y="421"/>
                </a:lnTo>
                <a:lnTo>
                  <a:pt x="131" y="420"/>
                </a:lnTo>
                <a:lnTo>
                  <a:pt x="120" y="410"/>
                </a:lnTo>
                <a:lnTo>
                  <a:pt x="121" y="407"/>
                </a:lnTo>
                <a:lnTo>
                  <a:pt x="120" y="408"/>
                </a:lnTo>
                <a:lnTo>
                  <a:pt x="118" y="406"/>
                </a:lnTo>
                <a:lnTo>
                  <a:pt x="116" y="395"/>
                </a:lnTo>
                <a:lnTo>
                  <a:pt x="117" y="401"/>
                </a:lnTo>
                <a:lnTo>
                  <a:pt x="119" y="400"/>
                </a:lnTo>
                <a:lnTo>
                  <a:pt x="108" y="374"/>
                </a:lnTo>
                <a:lnTo>
                  <a:pt x="101" y="365"/>
                </a:lnTo>
                <a:lnTo>
                  <a:pt x="96" y="354"/>
                </a:lnTo>
                <a:lnTo>
                  <a:pt x="90" y="329"/>
                </a:lnTo>
                <a:lnTo>
                  <a:pt x="85" y="324"/>
                </a:lnTo>
                <a:lnTo>
                  <a:pt x="81" y="316"/>
                </a:lnTo>
                <a:lnTo>
                  <a:pt x="83" y="316"/>
                </a:lnTo>
                <a:lnTo>
                  <a:pt x="76" y="306"/>
                </a:lnTo>
                <a:lnTo>
                  <a:pt x="67" y="267"/>
                </a:lnTo>
                <a:lnTo>
                  <a:pt x="70" y="262"/>
                </a:lnTo>
                <a:lnTo>
                  <a:pt x="66" y="263"/>
                </a:lnTo>
                <a:lnTo>
                  <a:pt x="66" y="258"/>
                </a:lnTo>
                <a:lnTo>
                  <a:pt x="70" y="259"/>
                </a:lnTo>
                <a:lnTo>
                  <a:pt x="66" y="257"/>
                </a:lnTo>
                <a:lnTo>
                  <a:pt x="65" y="250"/>
                </a:lnTo>
                <a:lnTo>
                  <a:pt x="68" y="236"/>
                </a:lnTo>
                <a:lnTo>
                  <a:pt x="63" y="227"/>
                </a:lnTo>
                <a:lnTo>
                  <a:pt x="71" y="221"/>
                </a:lnTo>
                <a:lnTo>
                  <a:pt x="63" y="223"/>
                </a:lnTo>
                <a:lnTo>
                  <a:pt x="66" y="217"/>
                </a:lnTo>
                <a:lnTo>
                  <a:pt x="63" y="218"/>
                </a:lnTo>
                <a:lnTo>
                  <a:pt x="64" y="214"/>
                </a:lnTo>
                <a:lnTo>
                  <a:pt x="68" y="213"/>
                </a:lnTo>
                <a:lnTo>
                  <a:pt x="58" y="213"/>
                </a:lnTo>
                <a:lnTo>
                  <a:pt x="60" y="215"/>
                </a:lnTo>
                <a:lnTo>
                  <a:pt x="56" y="219"/>
                </a:lnTo>
                <a:lnTo>
                  <a:pt x="58" y="220"/>
                </a:lnTo>
                <a:lnTo>
                  <a:pt x="55" y="220"/>
                </a:lnTo>
                <a:lnTo>
                  <a:pt x="59" y="223"/>
                </a:lnTo>
                <a:lnTo>
                  <a:pt x="57" y="229"/>
                </a:lnTo>
                <a:lnTo>
                  <a:pt x="39" y="237"/>
                </a:lnTo>
                <a:lnTo>
                  <a:pt x="28" y="231"/>
                </a:lnTo>
                <a:lnTo>
                  <a:pt x="12" y="213"/>
                </a:lnTo>
                <a:lnTo>
                  <a:pt x="14" y="210"/>
                </a:lnTo>
                <a:lnTo>
                  <a:pt x="16" y="213"/>
                </a:lnTo>
                <a:lnTo>
                  <a:pt x="29" y="209"/>
                </a:lnTo>
                <a:lnTo>
                  <a:pt x="34" y="201"/>
                </a:lnTo>
                <a:lnTo>
                  <a:pt x="23" y="206"/>
                </a:lnTo>
                <a:lnTo>
                  <a:pt x="16" y="205"/>
                </a:lnTo>
                <a:lnTo>
                  <a:pt x="5" y="195"/>
                </a:lnTo>
                <a:lnTo>
                  <a:pt x="5" y="193"/>
                </a:lnTo>
                <a:lnTo>
                  <a:pt x="9" y="189"/>
                </a:lnTo>
                <a:lnTo>
                  <a:pt x="3" y="193"/>
                </a:lnTo>
                <a:lnTo>
                  <a:pt x="0" y="193"/>
                </a:lnTo>
                <a:lnTo>
                  <a:pt x="2" y="190"/>
                </a:lnTo>
                <a:close/>
              </a:path>
            </a:pathLst>
          </a:custGeom>
          <a:solidFill>
            <a:schemeClr val="bg1">
              <a:lumMod val="85000"/>
            </a:schemeClr>
          </a:solidFill>
          <a:ln w="4826" cap="flat" cmpd="sng">
            <a:solidFill>
              <a:schemeClr val="bg2"/>
            </a:solidFill>
            <a:prstDash val="solid"/>
            <a:round/>
            <a:headEnd type="none" w="med" len="med"/>
            <a:tailEnd type="none" w="med" len="med"/>
          </a:ln>
          <a:effectLst/>
        </p:spPr>
        <p:txBody>
          <a:bodyPr/>
          <a:lstStyle/>
          <a:p>
            <a:pPr>
              <a:defRPr/>
            </a:pPr>
            <a:endParaRPr lang="en-US">
              <a:latin typeface="Arial" charset="0"/>
              <a:cs typeface="Arial" charset="0"/>
            </a:endParaRPr>
          </a:p>
        </p:txBody>
      </p:sp>
      <p:sp>
        <p:nvSpPr>
          <p:cNvPr id="3207" name="Freeform 136"/>
          <p:cNvSpPr>
            <a:spLocks noEditPoints="1"/>
          </p:cNvSpPr>
          <p:nvPr/>
        </p:nvSpPr>
        <p:spPr bwMode="auto">
          <a:xfrm>
            <a:off x="6842125" y="4295775"/>
            <a:ext cx="193675" cy="352425"/>
          </a:xfrm>
          <a:custGeom>
            <a:avLst/>
            <a:gdLst>
              <a:gd name="T0" fmla="*/ 2147483647 w 117"/>
              <a:gd name="T1" fmla="*/ 2147483647 h 215"/>
              <a:gd name="T2" fmla="*/ 2147483647 w 117"/>
              <a:gd name="T3" fmla="*/ 2147483647 h 215"/>
              <a:gd name="T4" fmla="*/ 2147483647 w 117"/>
              <a:gd name="T5" fmla="*/ 2147483647 h 215"/>
              <a:gd name="T6" fmla="*/ 2147483647 w 117"/>
              <a:gd name="T7" fmla="*/ 2147483647 h 215"/>
              <a:gd name="T8" fmla="*/ 2147483647 w 117"/>
              <a:gd name="T9" fmla="*/ 2147483647 h 215"/>
              <a:gd name="T10" fmla="*/ 2147483647 w 117"/>
              <a:gd name="T11" fmla="*/ 2147483647 h 215"/>
              <a:gd name="T12" fmla="*/ 2147483647 w 117"/>
              <a:gd name="T13" fmla="*/ 2147483647 h 215"/>
              <a:gd name="T14" fmla="*/ 2147483647 w 117"/>
              <a:gd name="T15" fmla="*/ 2147483647 h 215"/>
              <a:gd name="T16" fmla="*/ 2147483647 w 117"/>
              <a:gd name="T17" fmla="*/ 2147483647 h 215"/>
              <a:gd name="T18" fmla="*/ 2147483647 w 117"/>
              <a:gd name="T19" fmla="*/ 2147483647 h 215"/>
              <a:gd name="T20" fmla="*/ 2147483647 w 117"/>
              <a:gd name="T21" fmla="*/ 2147483647 h 215"/>
              <a:gd name="T22" fmla="*/ 2147483647 w 117"/>
              <a:gd name="T23" fmla="*/ 2147483647 h 215"/>
              <a:gd name="T24" fmla="*/ 2147483647 w 117"/>
              <a:gd name="T25" fmla="*/ 2147483647 h 215"/>
              <a:gd name="T26" fmla="*/ 2147483647 w 117"/>
              <a:gd name="T27" fmla="*/ 2147483647 h 215"/>
              <a:gd name="T28" fmla="*/ 2147483647 w 117"/>
              <a:gd name="T29" fmla="*/ 0 h 215"/>
              <a:gd name="T30" fmla="*/ 2147483647 w 117"/>
              <a:gd name="T31" fmla="*/ 2147483647 h 215"/>
              <a:gd name="T32" fmla="*/ 2147483647 w 117"/>
              <a:gd name="T33" fmla="*/ 2147483647 h 215"/>
              <a:gd name="T34" fmla="*/ 2147483647 w 117"/>
              <a:gd name="T35" fmla="*/ 2147483647 h 215"/>
              <a:gd name="T36" fmla="*/ 2147483647 w 117"/>
              <a:gd name="T37" fmla="*/ 2147483647 h 215"/>
              <a:gd name="T38" fmla="*/ 2147483647 w 117"/>
              <a:gd name="T39" fmla="*/ 2147483647 h 215"/>
              <a:gd name="T40" fmla="*/ 2147483647 w 117"/>
              <a:gd name="T41" fmla="*/ 2147483647 h 215"/>
              <a:gd name="T42" fmla="*/ 2147483647 w 117"/>
              <a:gd name="T43" fmla="*/ 2147483647 h 215"/>
              <a:gd name="T44" fmla="*/ 2147483647 w 117"/>
              <a:gd name="T45" fmla="*/ 2147483647 h 215"/>
              <a:gd name="T46" fmla="*/ 2147483647 w 117"/>
              <a:gd name="T47" fmla="*/ 2147483647 h 215"/>
              <a:gd name="T48" fmla="*/ 2147483647 w 117"/>
              <a:gd name="T49" fmla="*/ 2147483647 h 215"/>
              <a:gd name="T50" fmla="*/ 2147483647 w 117"/>
              <a:gd name="T51" fmla="*/ 2147483647 h 215"/>
              <a:gd name="T52" fmla="*/ 2147483647 w 117"/>
              <a:gd name="T53" fmla="*/ 2147483647 h 215"/>
              <a:gd name="T54" fmla="*/ 2147483647 w 117"/>
              <a:gd name="T55" fmla="*/ 2147483647 h 215"/>
              <a:gd name="T56" fmla="*/ 2147483647 w 117"/>
              <a:gd name="T57" fmla="*/ 2147483647 h 215"/>
              <a:gd name="T58" fmla="*/ 2147483647 w 117"/>
              <a:gd name="T59" fmla="*/ 2147483647 h 215"/>
              <a:gd name="T60" fmla="*/ 2147483647 w 117"/>
              <a:gd name="T61" fmla="*/ 2147483647 h 215"/>
              <a:gd name="T62" fmla="*/ 2147483647 w 117"/>
              <a:gd name="T63" fmla="*/ 2147483647 h 215"/>
              <a:gd name="T64" fmla="*/ 2147483647 w 117"/>
              <a:gd name="T65" fmla="*/ 2147483647 h 215"/>
              <a:gd name="T66" fmla="*/ 2147483647 w 117"/>
              <a:gd name="T67" fmla="*/ 2147483647 h 215"/>
              <a:gd name="T68" fmla="*/ 2147483647 w 117"/>
              <a:gd name="T69" fmla="*/ 2147483647 h 215"/>
              <a:gd name="T70" fmla="*/ 2147483647 w 117"/>
              <a:gd name="T71" fmla="*/ 2147483647 h 215"/>
              <a:gd name="T72" fmla="*/ 2147483647 w 117"/>
              <a:gd name="T73" fmla="*/ 2147483647 h 215"/>
              <a:gd name="T74" fmla="*/ 2147483647 w 117"/>
              <a:gd name="T75" fmla="*/ 2147483647 h 215"/>
              <a:gd name="T76" fmla="*/ 2147483647 w 117"/>
              <a:gd name="T77" fmla="*/ 2147483647 h 215"/>
              <a:gd name="T78" fmla="*/ 2147483647 w 117"/>
              <a:gd name="T79" fmla="*/ 2147483647 h 215"/>
              <a:gd name="T80" fmla="*/ 2147483647 w 117"/>
              <a:gd name="T81" fmla="*/ 2147483647 h 215"/>
              <a:gd name="T82" fmla="*/ 2147483647 w 117"/>
              <a:gd name="T83" fmla="*/ 2147483647 h 215"/>
              <a:gd name="T84" fmla="*/ 2147483647 w 117"/>
              <a:gd name="T85" fmla="*/ 2147483647 h 215"/>
              <a:gd name="T86" fmla="*/ 2147483647 w 117"/>
              <a:gd name="T87" fmla="*/ 2147483647 h 215"/>
              <a:gd name="T88" fmla="*/ 2147483647 w 117"/>
              <a:gd name="T89" fmla="*/ 2147483647 h 215"/>
              <a:gd name="T90" fmla="*/ 2147483647 w 117"/>
              <a:gd name="T91" fmla="*/ 2147483647 h 215"/>
              <a:gd name="T92" fmla="*/ 2147483647 w 117"/>
              <a:gd name="T93" fmla="*/ 2147483647 h 215"/>
              <a:gd name="T94" fmla="*/ 2147483647 w 117"/>
              <a:gd name="T95" fmla="*/ 2147483647 h 215"/>
              <a:gd name="T96" fmla="*/ 2147483647 w 117"/>
              <a:gd name="T97" fmla="*/ 2147483647 h 215"/>
              <a:gd name="T98" fmla="*/ 2147483647 w 117"/>
              <a:gd name="T99" fmla="*/ 2147483647 h 215"/>
              <a:gd name="T100" fmla="*/ 2147483647 w 117"/>
              <a:gd name="T101" fmla="*/ 2147483647 h 215"/>
              <a:gd name="T102" fmla="*/ 2147483647 w 117"/>
              <a:gd name="T103" fmla="*/ 2147483647 h 21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7" h="215">
                <a:moveTo>
                  <a:pt x="13" y="179"/>
                </a:moveTo>
                <a:lnTo>
                  <a:pt x="15" y="183"/>
                </a:lnTo>
                <a:lnTo>
                  <a:pt x="13" y="184"/>
                </a:lnTo>
                <a:lnTo>
                  <a:pt x="13" y="179"/>
                </a:lnTo>
                <a:close/>
                <a:moveTo>
                  <a:pt x="19" y="147"/>
                </a:moveTo>
                <a:lnTo>
                  <a:pt x="20" y="143"/>
                </a:lnTo>
                <a:lnTo>
                  <a:pt x="32" y="126"/>
                </a:lnTo>
                <a:lnTo>
                  <a:pt x="24" y="108"/>
                </a:lnTo>
                <a:lnTo>
                  <a:pt x="25" y="99"/>
                </a:lnTo>
                <a:lnTo>
                  <a:pt x="13" y="85"/>
                </a:lnTo>
                <a:lnTo>
                  <a:pt x="12" y="79"/>
                </a:lnTo>
                <a:lnTo>
                  <a:pt x="12" y="77"/>
                </a:lnTo>
                <a:lnTo>
                  <a:pt x="17" y="75"/>
                </a:lnTo>
                <a:lnTo>
                  <a:pt x="18" y="65"/>
                </a:lnTo>
                <a:lnTo>
                  <a:pt x="21" y="64"/>
                </a:lnTo>
                <a:lnTo>
                  <a:pt x="22" y="60"/>
                </a:lnTo>
                <a:lnTo>
                  <a:pt x="19" y="62"/>
                </a:lnTo>
                <a:lnTo>
                  <a:pt x="16" y="52"/>
                </a:lnTo>
                <a:lnTo>
                  <a:pt x="5" y="41"/>
                </a:lnTo>
                <a:lnTo>
                  <a:pt x="4" y="32"/>
                </a:lnTo>
                <a:lnTo>
                  <a:pt x="0" y="28"/>
                </a:lnTo>
                <a:lnTo>
                  <a:pt x="5" y="28"/>
                </a:lnTo>
                <a:lnTo>
                  <a:pt x="4" y="22"/>
                </a:lnTo>
                <a:lnTo>
                  <a:pt x="9" y="10"/>
                </a:lnTo>
                <a:lnTo>
                  <a:pt x="12" y="11"/>
                </a:lnTo>
                <a:lnTo>
                  <a:pt x="23" y="10"/>
                </a:lnTo>
                <a:lnTo>
                  <a:pt x="24" y="5"/>
                </a:lnTo>
                <a:lnTo>
                  <a:pt x="29" y="5"/>
                </a:lnTo>
                <a:lnTo>
                  <a:pt x="30" y="1"/>
                </a:lnTo>
                <a:lnTo>
                  <a:pt x="37" y="0"/>
                </a:lnTo>
                <a:lnTo>
                  <a:pt x="38" y="1"/>
                </a:lnTo>
                <a:lnTo>
                  <a:pt x="42" y="1"/>
                </a:lnTo>
                <a:lnTo>
                  <a:pt x="45" y="4"/>
                </a:lnTo>
                <a:lnTo>
                  <a:pt x="43" y="10"/>
                </a:lnTo>
                <a:lnTo>
                  <a:pt x="44" y="14"/>
                </a:lnTo>
                <a:lnTo>
                  <a:pt x="55" y="13"/>
                </a:lnTo>
                <a:lnTo>
                  <a:pt x="54" y="16"/>
                </a:lnTo>
                <a:lnTo>
                  <a:pt x="56" y="21"/>
                </a:lnTo>
                <a:lnTo>
                  <a:pt x="52" y="30"/>
                </a:lnTo>
                <a:lnTo>
                  <a:pt x="54" y="35"/>
                </a:lnTo>
                <a:lnTo>
                  <a:pt x="50" y="43"/>
                </a:lnTo>
                <a:lnTo>
                  <a:pt x="53" y="44"/>
                </a:lnTo>
                <a:lnTo>
                  <a:pt x="66" y="33"/>
                </a:lnTo>
                <a:lnTo>
                  <a:pt x="75" y="39"/>
                </a:lnTo>
                <a:lnTo>
                  <a:pt x="80" y="36"/>
                </a:lnTo>
                <a:lnTo>
                  <a:pt x="85" y="30"/>
                </a:lnTo>
                <a:lnTo>
                  <a:pt x="94" y="32"/>
                </a:lnTo>
                <a:lnTo>
                  <a:pt x="104" y="44"/>
                </a:lnTo>
                <a:lnTo>
                  <a:pt x="104" y="58"/>
                </a:lnTo>
                <a:lnTo>
                  <a:pt x="117" y="71"/>
                </a:lnTo>
                <a:lnTo>
                  <a:pt x="114" y="78"/>
                </a:lnTo>
                <a:lnTo>
                  <a:pt x="115" y="87"/>
                </a:lnTo>
                <a:lnTo>
                  <a:pt x="111" y="90"/>
                </a:lnTo>
                <a:lnTo>
                  <a:pt x="109" y="92"/>
                </a:lnTo>
                <a:lnTo>
                  <a:pt x="105" y="89"/>
                </a:lnTo>
                <a:lnTo>
                  <a:pt x="82" y="90"/>
                </a:lnTo>
                <a:lnTo>
                  <a:pt x="73" y="101"/>
                </a:lnTo>
                <a:lnTo>
                  <a:pt x="70" y="101"/>
                </a:lnTo>
                <a:lnTo>
                  <a:pt x="72" y="114"/>
                </a:lnTo>
                <a:lnTo>
                  <a:pt x="76" y="117"/>
                </a:lnTo>
                <a:lnTo>
                  <a:pt x="76" y="122"/>
                </a:lnTo>
                <a:lnTo>
                  <a:pt x="78" y="129"/>
                </a:lnTo>
                <a:lnTo>
                  <a:pt x="75" y="122"/>
                </a:lnTo>
                <a:lnTo>
                  <a:pt x="70" y="121"/>
                </a:lnTo>
                <a:lnTo>
                  <a:pt x="70" y="119"/>
                </a:lnTo>
                <a:lnTo>
                  <a:pt x="69" y="119"/>
                </a:lnTo>
                <a:lnTo>
                  <a:pt x="66" y="116"/>
                </a:lnTo>
                <a:lnTo>
                  <a:pt x="62" y="113"/>
                </a:lnTo>
                <a:lnTo>
                  <a:pt x="49" y="114"/>
                </a:lnTo>
                <a:lnTo>
                  <a:pt x="51" y="103"/>
                </a:lnTo>
                <a:lnTo>
                  <a:pt x="38" y="104"/>
                </a:lnTo>
                <a:lnTo>
                  <a:pt x="37" y="121"/>
                </a:lnTo>
                <a:lnTo>
                  <a:pt x="25" y="147"/>
                </a:lnTo>
                <a:lnTo>
                  <a:pt x="26" y="163"/>
                </a:lnTo>
                <a:lnTo>
                  <a:pt x="35" y="162"/>
                </a:lnTo>
                <a:lnTo>
                  <a:pt x="37" y="172"/>
                </a:lnTo>
                <a:lnTo>
                  <a:pt x="41" y="175"/>
                </a:lnTo>
                <a:lnTo>
                  <a:pt x="45" y="192"/>
                </a:lnTo>
                <a:lnTo>
                  <a:pt x="41" y="184"/>
                </a:lnTo>
                <a:lnTo>
                  <a:pt x="39" y="185"/>
                </a:lnTo>
                <a:lnTo>
                  <a:pt x="41" y="190"/>
                </a:lnTo>
                <a:lnTo>
                  <a:pt x="51" y="198"/>
                </a:lnTo>
                <a:lnTo>
                  <a:pt x="59" y="198"/>
                </a:lnTo>
                <a:lnTo>
                  <a:pt x="66" y="206"/>
                </a:lnTo>
                <a:lnTo>
                  <a:pt x="63" y="213"/>
                </a:lnTo>
                <a:lnTo>
                  <a:pt x="59" y="211"/>
                </a:lnTo>
                <a:lnTo>
                  <a:pt x="53" y="215"/>
                </a:lnTo>
                <a:lnTo>
                  <a:pt x="51" y="213"/>
                </a:lnTo>
                <a:lnTo>
                  <a:pt x="53" y="206"/>
                </a:lnTo>
                <a:lnTo>
                  <a:pt x="49" y="206"/>
                </a:lnTo>
                <a:lnTo>
                  <a:pt x="47" y="202"/>
                </a:lnTo>
                <a:lnTo>
                  <a:pt x="42" y="202"/>
                </a:lnTo>
                <a:lnTo>
                  <a:pt x="41" y="199"/>
                </a:lnTo>
                <a:lnTo>
                  <a:pt x="39" y="203"/>
                </a:lnTo>
                <a:lnTo>
                  <a:pt x="32" y="197"/>
                </a:lnTo>
                <a:lnTo>
                  <a:pt x="34" y="194"/>
                </a:lnTo>
                <a:lnTo>
                  <a:pt x="28" y="191"/>
                </a:lnTo>
                <a:lnTo>
                  <a:pt x="27" y="186"/>
                </a:lnTo>
                <a:lnTo>
                  <a:pt x="20" y="181"/>
                </a:lnTo>
                <a:lnTo>
                  <a:pt x="18" y="176"/>
                </a:lnTo>
                <a:lnTo>
                  <a:pt x="15" y="179"/>
                </a:lnTo>
                <a:lnTo>
                  <a:pt x="12" y="177"/>
                </a:lnTo>
                <a:lnTo>
                  <a:pt x="13" y="164"/>
                </a:lnTo>
                <a:lnTo>
                  <a:pt x="19" y="147"/>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8" name="Freeform 137"/>
          <p:cNvSpPr>
            <a:spLocks noEditPoints="1"/>
          </p:cNvSpPr>
          <p:nvPr/>
        </p:nvSpPr>
        <p:spPr bwMode="auto">
          <a:xfrm>
            <a:off x="6792913" y="4645025"/>
            <a:ext cx="1066800" cy="385763"/>
          </a:xfrm>
          <a:custGeom>
            <a:avLst/>
            <a:gdLst>
              <a:gd name="T0" fmla="*/ 2147483647 w 648"/>
              <a:gd name="T1" fmla="*/ 2147483647 h 234"/>
              <a:gd name="T2" fmla="*/ 2147483647 w 648"/>
              <a:gd name="T3" fmla="*/ 2147483647 h 234"/>
              <a:gd name="T4" fmla="*/ 2147483647 w 648"/>
              <a:gd name="T5" fmla="*/ 2147483647 h 234"/>
              <a:gd name="T6" fmla="*/ 2147483647 w 648"/>
              <a:gd name="T7" fmla="*/ 2147483647 h 234"/>
              <a:gd name="T8" fmla="*/ 2147483647 w 648"/>
              <a:gd name="T9" fmla="*/ 2147483647 h 234"/>
              <a:gd name="T10" fmla="*/ 2147483647 w 648"/>
              <a:gd name="T11" fmla="*/ 2147483647 h 234"/>
              <a:gd name="T12" fmla="*/ 2147483647 w 648"/>
              <a:gd name="T13" fmla="*/ 2147483647 h 234"/>
              <a:gd name="T14" fmla="*/ 2147483647 w 648"/>
              <a:gd name="T15" fmla="*/ 2147483647 h 234"/>
              <a:gd name="T16" fmla="*/ 2147483647 w 648"/>
              <a:gd name="T17" fmla="*/ 2147483647 h 234"/>
              <a:gd name="T18" fmla="*/ 2147483647 w 648"/>
              <a:gd name="T19" fmla="*/ 2147483647 h 234"/>
              <a:gd name="T20" fmla="*/ 2147483647 w 648"/>
              <a:gd name="T21" fmla="*/ 2147483647 h 234"/>
              <a:gd name="T22" fmla="*/ 2147483647 w 648"/>
              <a:gd name="T23" fmla="*/ 2147483647 h 234"/>
              <a:gd name="T24" fmla="*/ 2147483647 w 648"/>
              <a:gd name="T25" fmla="*/ 2147483647 h 234"/>
              <a:gd name="T26" fmla="*/ 2147483647 w 648"/>
              <a:gd name="T27" fmla="*/ 2147483647 h 234"/>
              <a:gd name="T28" fmla="*/ 2147483647 w 648"/>
              <a:gd name="T29" fmla="*/ 2147483647 h 234"/>
              <a:gd name="T30" fmla="*/ 2147483647 w 648"/>
              <a:gd name="T31" fmla="*/ 2147483647 h 234"/>
              <a:gd name="T32" fmla="*/ 2147483647 w 648"/>
              <a:gd name="T33" fmla="*/ 2147483647 h 234"/>
              <a:gd name="T34" fmla="*/ 2147483647 w 648"/>
              <a:gd name="T35" fmla="*/ 2147483647 h 234"/>
              <a:gd name="T36" fmla="*/ 2147483647 w 648"/>
              <a:gd name="T37" fmla="*/ 2147483647 h 234"/>
              <a:gd name="T38" fmla="*/ 2147483647 w 648"/>
              <a:gd name="T39" fmla="*/ 2147483647 h 234"/>
              <a:gd name="T40" fmla="*/ 2147483647 w 648"/>
              <a:gd name="T41" fmla="*/ 2147483647 h 234"/>
              <a:gd name="T42" fmla="*/ 2147483647 w 648"/>
              <a:gd name="T43" fmla="*/ 2147483647 h 234"/>
              <a:gd name="T44" fmla="*/ 2147483647 w 648"/>
              <a:gd name="T45" fmla="*/ 2147483647 h 234"/>
              <a:gd name="T46" fmla="*/ 2147483647 w 648"/>
              <a:gd name="T47" fmla="*/ 2147483647 h 234"/>
              <a:gd name="T48" fmla="*/ 2147483647 w 648"/>
              <a:gd name="T49" fmla="*/ 2147483647 h 234"/>
              <a:gd name="T50" fmla="*/ 2147483647 w 648"/>
              <a:gd name="T51" fmla="*/ 2147483647 h 234"/>
              <a:gd name="T52" fmla="*/ 2147483647 w 648"/>
              <a:gd name="T53" fmla="*/ 2147483647 h 234"/>
              <a:gd name="T54" fmla="*/ 2147483647 w 648"/>
              <a:gd name="T55" fmla="*/ 2147483647 h 234"/>
              <a:gd name="T56" fmla="*/ 2147483647 w 648"/>
              <a:gd name="T57" fmla="*/ 2147483647 h 234"/>
              <a:gd name="T58" fmla="*/ 2147483647 w 648"/>
              <a:gd name="T59" fmla="*/ 2147483647 h 234"/>
              <a:gd name="T60" fmla="*/ 2147483647 w 648"/>
              <a:gd name="T61" fmla="*/ 2147483647 h 234"/>
              <a:gd name="T62" fmla="*/ 2147483647 w 648"/>
              <a:gd name="T63" fmla="*/ 2147483647 h 234"/>
              <a:gd name="T64" fmla="*/ 2147483647 w 648"/>
              <a:gd name="T65" fmla="*/ 2147483647 h 234"/>
              <a:gd name="T66" fmla="*/ 2147483647 w 648"/>
              <a:gd name="T67" fmla="*/ 2147483647 h 234"/>
              <a:gd name="T68" fmla="*/ 2147483647 w 648"/>
              <a:gd name="T69" fmla="*/ 2147483647 h 234"/>
              <a:gd name="T70" fmla="*/ 2147483647 w 648"/>
              <a:gd name="T71" fmla="*/ 2147483647 h 234"/>
              <a:gd name="T72" fmla="*/ 2147483647 w 648"/>
              <a:gd name="T73" fmla="*/ 2147483647 h 234"/>
              <a:gd name="T74" fmla="*/ 2147483647 w 648"/>
              <a:gd name="T75" fmla="*/ 2147483647 h 234"/>
              <a:gd name="T76" fmla="*/ 2147483647 w 648"/>
              <a:gd name="T77" fmla="*/ 2147483647 h 234"/>
              <a:gd name="T78" fmla="*/ 2147483647 w 648"/>
              <a:gd name="T79" fmla="*/ 2147483647 h 234"/>
              <a:gd name="T80" fmla="*/ 2147483647 w 648"/>
              <a:gd name="T81" fmla="*/ 2147483647 h 234"/>
              <a:gd name="T82" fmla="*/ 2147483647 w 648"/>
              <a:gd name="T83" fmla="*/ 2147483647 h 234"/>
              <a:gd name="T84" fmla="*/ 2147483647 w 648"/>
              <a:gd name="T85" fmla="*/ 2147483647 h 234"/>
              <a:gd name="T86" fmla="*/ 2147483647 w 648"/>
              <a:gd name="T87" fmla="*/ 2147483647 h 234"/>
              <a:gd name="T88" fmla="*/ 2147483647 w 648"/>
              <a:gd name="T89" fmla="*/ 2147483647 h 234"/>
              <a:gd name="T90" fmla="*/ 2147483647 w 648"/>
              <a:gd name="T91" fmla="*/ 2147483647 h 234"/>
              <a:gd name="T92" fmla="*/ 2147483647 w 648"/>
              <a:gd name="T93" fmla="*/ 2147483647 h 234"/>
              <a:gd name="T94" fmla="*/ 2147483647 w 648"/>
              <a:gd name="T95" fmla="*/ 2147483647 h 234"/>
              <a:gd name="T96" fmla="*/ 2147483647 w 648"/>
              <a:gd name="T97" fmla="*/ 2147483647 h 234"/>
              <a:gd name="T98" fmla="*/ 2147483647 w 648"/>
              <a:gd name="T99" fmla="*/ 2147483647 h 234"/>
              <a:gd name="T100" fmla="*/ 2147483647 w 648"/>
              <a:gd name="T101" fmla="*/ 2147483647 h 234"/>
              <a:gd name="T102" fmla="*/ 2147483647 w 648"/>
              <a:gd name="T103" fmla="*/ 2147483647 h 234"/>
              <a:gd name="T104" fmla="*/ 2147483647 w 648"/>
              <a:gd name="T105" fmla="*/ 2147483647 h 234"/>
              <a:gd name="T106" fmla="*/ 2147483647 w 648"/>
              <a:gd name="T107" fmla="*/ 2147483647 h 234"/>
              <a:gd name="T108" fmla="*/ 2147483647 w 648"/>
              <a:gd name="T109" fmla="*/ 2147483647 h 234"/>
              <a:gd name="T110" fmla="*/ 2147483647 w 648"/>
              <a:gd name="T111" fmla="*/ 2147483647 h 234"/>
              <a:gd name="T112" fmla="*/ 2147483647 w 648"/>
              <a:gd name="T113" fmla="*/ 2147483647 h 234"/>
              <a:gd name="T114" fmla="*/ 2147483647 w 648"/>
              <a:gd name="T115" fmla="*/ 2147483647 h 234"/>
              <a:gd name="T116" fmla="*/ 2147483647 w 648"/>
              <a:gd name="T117" fmla="*/ 2147483647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48" h="234">
                <a:moveTo>
                  <a:pt x="446" y="23"/>
                </a:moveTo>
                <a:lnTo>
                  <a:pt x="446" y="15"/>
                </a:lnTo>
                <a:lnTo>
                  <a:pt x="448" y="19"/>
                </a:lnTo>
                <a:lnTo>
                  <a:pt x="446" y="23"/>
                </a:lnTo>
                <a:close/>
                <a:moveTo>
                  <a:pt x="181" y="25"/>
                </a:moveTo>
                <a:lnTo>
                  <a:pt x="180" y="22"/>
                </a:lnTo>
                <a:lnTo>
                  <a:pt x="184" y="20"/>
                </a:lnTo>
                <a:lnTo>
                  <a:pt x="186" y="23"/>
                </a:lnTo>
                <a:lnTo>
                  <a:pt x="185" y="27"/>
                </a:lnTo>
                <a:lnTo>
                  <a:pt x="182" y="27"/>
                </a:lnTo>
                <a:lnTo>
                  <a:pt x="183" y="26"/>
                </a:lnTo>
                <a:lnTo>
                  <a:pt x="181" y="25"/>
                </a:lnTo>
                <a:close/>
                <a:moveTo>
                  <a:pt x="17" y="45"/>
                </a:moveTo>
                <a:lnTo>
                  <a:pt x="6" y="39"/>
                </a:lnTo>
                <a:lnTo>
                  <a:pt x="9" y="38"/>
                </a:lnTo>
                <a:lnTo>
                  <a:pt x="17" y="45"/>
                </a:lnTo>
                <a:close/>
                <a:moveTo>
                  <a:pt x="467" y="51"/>
                </a:moveTo>
                <a:lnTo>
                  <a:pt x="467" y="46"/>
                </a:lnTo>
                <a:lnTo>
                  <a:pt x="471" y="42"/>
                </a:lnTo>
                <a:lnTo>
                  <a:pt x="472" y="48"/>
                </a:lnTo>
                <a:lnTo>
                  <a:pt x="467" y="51"/>
                </a:lnTo>
                <a:close/>
                <a:moveTo>
                  <a:pt x="462" y="85"/>
                </a:moveTo>
                <a:lnTo>
                  <a:pt x="459" y="82"/>
                </a:lnTo>
                <a:lnTo>
                  <a:pt x="457" y="71"/>
                </a:lnTo>
                <a:lnTo>
                  <a:pt x="458" y="67"/>
                </a:lnTo>
                <a:lnTo>
                  <a:pt x="455" y="62"/>
                </a:lnTo>
                <a:lnTo>
                  <a:pt x="459" y="53"/>
                </a:lnTo>
                <a:lnTo>
                  <a:pt x="465" y="48"/>
                </a:lnTo>
                <a:lnTo>
                  <a:pt x="462" y="52"/>
                </a:lnTo>
                <a:lnTo>
                  <a:pt x="464" y="55"/>
                </a:lnTo>
                <a:lnTo>
                  <a:pt x="463" y="60"/>
                </a:lnTo>
                <a:lnTo>
                  <a:pt x="458" y="66"/>
                </a:lnTo>
                <a:lnTo>
                  <a:pt x="462" y="67"/>
                </a:lnTo>
                <a:lnTo>
                  <a:pt x="466" y="63"/>
                </a:lnTo>
                <a:lnTo>
                  <a:pt x="466" y="60"/>
                </a:lnTo>
                <a:lnTo>
                  <a:pt x="474" y="57"/>
                </a:lnTo>
                <a:lnTo>
                  <a:pt x="473" y="63"/>
                </a:lnTo>
                <a:lnTo>
                  <a:pt x="466" y="68"/>
                </a:lnTo>
                <a:lnTo>
                  <a:pt x="473" y="71"/>
                </a:lnTo>
                <a:lnTo>
                  <a:pt x="473" y="74"/>
                </a:lnTo>
                <a:lnTo>
                  <a:pt x="477" y="76"/>
                </a:lnTo>
                <a:lnTo>
                  <a:pt x="462" y="72"/>
                </a:lnTo>
                <a:lnTo>
                  <a:pt x="462" y="79"/>
                </a:lnTo>
                <a:lnTo>
                  <a:pt x="469" y="91"/>
                </a:lnTo>
                <a:lnTo>
                  <a:pt x="464" y="89"/>
                </a:lnTo>
                <a:lnTo>
                  <a:pt x="462" y="85"/>
                </a:lnTo>
                <a:close/>
                <a:moveTo>
                  <a:pt x="92" y="52"/>
                </a:moveTo>
                <a:lnTo>
                  <a:pt x="90" y="55"/>
                </a:lnTo>
                <a:lnTo>
                  <a:pt x="87" y="52"/>
                </a:lnTo>
                <a:lnTo>
                  <a:pt x="90" y="49"/>
                </a:lnTo>
                <a:lnTo>
                  <a:pt x="92" y="52"/>
                </a:lnTo>
                <a:close/>
                <a:moveTo>
                  <a:pt x="102" y="59"/>
                </a:moveTo>
                <a:lnTo>
                  <a:pt x="102" y="61"/>
                </a:lnTo>
                <a:lnTo>
                  <a:pt x="95" y="56"/>
                </a:lnTo>
                <a:lnTo>
                  <a:pt x="102" y="59"/>
                </a:lnTo>
                <a:close/>
                <a:moveTo>
                  <a:pt x="36" y="71"/>
                </a:moveTo>
                <a:lnTo>
                  <a:pt x="26" y="59"/>
                </a:lnTo>
                <a:lnTo>
                  <a:pt x="31" y="58"/>
                </a:lnTo>
                <a:lnTo>
                  <a:pt x="37" y="64"/>
                </a:lnTo>
                <a:lnTo>
                  <a:pt x="36" y="71"/>
                </a:lnTo>
                <a:close/>
                <a:moveTo>
                  <a:pt x="102" y="62"/>
                </a:moveTo>
                <a:lnTo>
                  <a:pt x="100" y="66"/>
                </a:lnTo>
                <a:lnTo>
                  <a:pt x="98" y="59"/>
                </a:lnTo>
                <a:lnTo>
                  <a:pt x="102" y="62"/>
                </a:lnTo>
                <a:close/>
                <a:moveTo>
                  <a:pt x="46" y="86"/>
                </a:moveTo>
                <a:lnTo>
                  <a:pt x="43" y="87"/>
                </a:lnTo>
                <a:lnTo>
                  <a:pt x="45" y="82"/>
                </a:lnTo>
                <a:lnTo>
                  <a:pt x="46" y="86"/>
                </a:lnTo>
                <a:close/>
                <a:moveTo>
                  <a:pt x="453" y="83"/>
                </a:moveTo>
                <a:lnTo>
                  <a:pt x="453" y="86"/>
                </a:lnTo>
                <a:lnTo>
                  <a:pt x="451" y="86"/>
                </a:lnTo>
                <a:lnTo>
                  <a:pt x="451" y="83"/>
                </a:lnTo>
                <a:lnTo>
                  <a:pt x="453" y="83"/>
                </a:lnTo>
                <a:close/>
                <a:moveTo>
                  <a:pt x="457" y="83"/>
                </a:moveTo>
                <a:lnTo>
                  <a:pt x="459" y="86"/>
                </a:lnTo>
                <a:lnTo>
                  <a:pt x="459" y="89"/>
                </a:lnTo>
                <a:lnTo>
                  <a:pt x="462" y="90"/>
                </a:lnTo>
                <a:lnTo>
                  <a:pt x="461" y="91"/>
                </a:lnTo>
                <a:lnTo>
                  <a:pt x="456" y="90"/>
                </a:lnTo>
                <a:lnTo>
                  <a:pt x="454" y="86"/>
                </a:lnTo>
                <a:lnTo>
                  <a:pt x="454" y="84"/>
                </a:lnTo>
                <a:lnTo>
                  <a:pt x="457" y="83"/>
                </a:lnTo>
                <a:close/>
                <a:moveTo>
                  <a:pt x="569" y="89"/>
                </a:moveTo>
                <a:lnTo>
                  <a:pt x="575" y="89"/>
                </a:lnTo>
                <a:lnTo>
                  <a:pt x="582" y="95"/>
                </a:lnTo>
                <a:lnTo>
                  <a:pt x="575" y="95"/>
                </a:lnTo>
                <a:lnTo>
                  <a:pt x="573" y="91"/>
                </a:lnTo>
                <a:lnTo>
                  <a:pt x="569" y="90"/>
                </a:lnTo>
                <a:lnTo>
                  <a:pt x="569" y="89"/>
                </a:lnTo>
                <a:close/>
                <a:moveTo>
                  <a:pt x="57" y="104"/>
                </a:moveTo>
                <a:lnTo>
                  <a:pt x="56" y="102"/>
                </a:lnTo>
                <a:lnTo>
                  <a:pt x="54" y="104"/>
                </a:lnTo>
                <a:lnTo>
                  <a:pt x="51" y="102"/>
                </a:lnTo>
                <a:lnTo>
                  <a:pt x="47" y="96"/>
                </a:lnTo>
                <a:lnTo>
                  <a:pt x="48" y="93"/>
                </a:lnTo>
                <a:lnTo>
                  <a:pt x="52" y="93"/>
                </a:lnTo>
                <a:lnTo>
                  <a:pt x="57" y="104"/>
                </a:lnTo>
                <a:close/>
                <a:moveTo>
                  <a:pt x="205" y="94"/>
                </a:moveTo>
                <a:lnTo>
                  <a:pt x="205" y="95"/>
                </a:lnTo>
                <a:lnTo>
                  <a:pt x="200" y="97"/>
                </a:lnTo>
                <a:lnTo>
                  <a:pt x="201" y="93"/>
                </a:lnTo>
                <a:lnTo>
                  <a:pt x="205" y="94"/>
                </a:lnTo>
                <a:close/>
                <a:moveTo>
                  <a:pt x="401" y="97"/>
                </a:moveTo>
                <a:lnTo>
                  <a:pt x="395" y="102"/>
                </a:lnTo>
                <a:lnTo>
                  <a:pt x="394" y="98"/>
                </a:lnTo>
                <a:lnTo>
                  <a:pt x="391" y="101"/>
                </a:lnTo>
                <a:lnTo>
                  <a:pt x="390" y="99"/>
                </a:lnTo>
                <a:lnTo>
                  <a:pt x="391" y="95"/>
                </a:lnTo>
                <a:lnTo>
                  <a:pt x="395" y="95"/>
                </a:lnTo>
                <a:lnTo>
                  <a:pt x="396" y="99"/>
                </a:lnTo>
                <a:lnTo>
                  <a:pt x="398" y="96"/>
                </a:lnTo>
                <a:lnTo>
                  <a:pt x="401" y="97"/>
                </a:lnTo>
                <a:close/>
                <a:moveTo>
                  <a:pt x="456" y="99"/>
                </a:moveTo>
                <a:lnTo>
                  <a:pt x="459" y="98"/>
                </a:lnTo>
                <a:lnTo>
                  <a:pt x="466" y="102"/>
                </a:lnTo>
                <a:lnTo>
                  <a:pt x="457" y="104"/>
                </a:lnTo>
                <a:lnTo>
                  <a:pt x="455" y="102"/>
                </a:lnTo>
                <a:lnTo>
                  <a:pt x="456" y="99"/>
                </a:lnTo>
                <a:close/>
                <a:moveTo>
                  <a:pt x="154" y="119"/>
                </a:moveTo>
                <a:lnTo>
                  <a:pt x="151" y="117"/>
                </a:lnTo>
                <a:lnTo>
                  <a:pt x="149" y="109"/>
                </a:lnTo>
                <a:lnTo>
                  <a:pt x="140" y="108"/>
                </a:lnTo>
                <a:lnTo>
                  <a:pt x="144" y="101"/>
                </a:lnTo>
                <a:lnTo>
                  <a:pt x="147" y="101"/>
                </a:lnTo>
                <a:lnTo>
                  <a:pt x="149" y="104"/>
                </a:lnTo>
                <a:lnTo>
                  <a:pt x="148" y="101"/>
                </a:lnTo>
                <a:lnTo>
                  <a:pt x="152" y="101"/>
                </a:lnTo>
                <a:lnTo>
                  <a:pt x="156" y="112"/>
                </a:lnTo>
                <a:lnTo>
                  <a:pt x="163" y="116"/>
                </a:lnTo>
                <a:lnTo>
                  <a:pt x="160" y="120"/>
                </a:lnTo>
                <a:lnTo>
                  <a:pt x="162" y="123"/>
                </a:lnTo>
                <a:lnTo>
                  <a:pt x="154" y="119"/>
                </a:lnTo>
                <a:close/>
                <a:moveTo>
                  <a:pt x="570" y="101"/>
                </a:moveTo>
                <a:lnTo>
                  <a:pt x="590" y="104"/>
                </a:lnTo>
                <a:lnTo>
                  <a:pt x="580" y="105"/>
                </a:lnTo>
                <a:lnTo>
                  <a:pt x="570" y="101"/>
                </a:lnTo>
                <a:close/>
                <a:moveTo>
                  <a:pt x="413" y="102"/>
                </a:moveTo>
                <a:lnTo>
                  <a:pt x="425" y="104"/>
                </a:lnTo>
                <a:lnTo>
                  <a:pt x="425" y="105"/>
                </a:lnTo>
                <a:lnTo>
                  <a:pt x="413" y="108"/>
                </a:lnTo>
                <a:lnTo>
                  <a:pt x="413" y="102"/>
                </a:lnTo>
                <a:close/>
                <a:moveTo>
                  <a:pt x="497" y="102"/>
                </a:moveTo>
                <a:lnTo>
                  <a:pt x="497" y="107"/>
                </a:lnTo>
                <a:lnTo>
                  <a:pt x="493" y="108"/>
                </a:lnTo>
                <a:lnTo>
                  <a:pt x="488" y="105"/>
                </a:lnTo>
                <a:lnTo>
                  <a:pt x="497" y="102"/>
                </a:lnTo>
                <a:close/>
                <a:moveTo>
                  <a:pt x="427" y="104"/>
                </a:moveTo>
                <a:lnTo>
                  <a:pt x="440" y="105"/>
                </a:lnTo>
                <a:lnTo>
                  <a:pt x="428" y="106"/>
                </a:lnTo>
                <a:lnTo>
                  <a:pt x="427" y="104"/>
                </a:lnTo>
                <a:close/>
                <a:moveTo>
                  <a:pt x="435" y="107"/>
                </a:moveTo>
                <a:lnTo>
                  <a:pt x="436" y="114"/>
                </a:lnTo>
                <a:lnTo>
                  <a:pt x="433" y="108"/>
                </a:lnTo>
                <a:lnTo>
                  <a:pt x="435" y="107"/>
                </a:lnTo>
                <a:close/>
                <a:moveTo>
                  <a:pt x="65" y="112"/>
                </a:moveTo>
                <a:lnTo>
                  <a:pt x="61" y="110"/>
                </a:lnTo>
                <a:lnTo>
                  <a:pt x="61" y="108"/>
                </a:lnTo>
                <a:lnTo>
                  <a:pt x="65" y="112"/>
                </a:lnTo>
                <a:close/>
                <a:moveTo>
                  <a:pt x="70" y="118"/>
                </a:moveTo>
                <a:lnTo>
                  <a:pt x="67" y="119"/>
                </a:lnTo>
                <a:lnTo>
                  <a:pt x="67" y="114"/>
                </a:lnTo>
                <a:lnTo>
                  <a:pt x="70" y="118"/>
                </a:lnTo>
                <a:close/>
                <a:moveTo>
                  <a:pt x="175" y="118"/>
                </a:moveTo>
                <a:lnTo>
                  <a:pt x="175" y="115"/>
                </a:lnTo>
                <a:lnTo>
                  <a:pt x="178" y="114"/>
                </a:lnTo>
                <a:lnTo>
                  <a:pt x="185" y="119"/>
                </a:lnTo>
                <a:lnTo>
                  <a:pt x="181" y="124"/>
                </a:lnTo>
                <a:lnTo>
                  <a:pt x="178" y="122"/>
                </a:lnTo>
                <a:lnTo>
                  <a:pt x="175" y="124"/>
                </a:lnTo>
                <a:lnTo>
                  <a:pt x="175" y="118"/>
                </a:lnTo>
                <a:close/>
                <a:moveTo>
                  <a:pt x="462" y="129"/>
                </a:moveTo>
                <a:lnTo>
                  <a:pt x="462" y="124"/>
                </a:lnTo>
                <a:lnTo>
                  <a:pt x="466" y="119"/>
                </a:lnTo>
                <a:lnTo>
                  <a:pt x="480" y="121"/>
                </a:lnTo>
                <a:lnTo>
                  <a:pt x="485" y="118"/>
                </a:lnTo>
                <a:lnTo>
                  <a:pt x="497" y="121"/>
                </a:lnTo>
                <a:lnTo>
                  <a:pt x="504" y="129"/>
                </a:lnTo>
                <a:lnTo>
                  <a:pt x="504" y="133"/>
                </a:lnTo>
                <a:lnTo>
                  <a:pt x="490" y="126"/>
                </a:lnTo>
                <a:lnTo>
                  <a:pt x="485" y="125"/>
                </a:lnTo>
                <a:lnTo>
                  <a:pt x="485" y="128"/>
                </a:lnTo>
                <a:lnTo>
                  <a:pt x="477" y="126"/>
                </a:lnTo>
                <a:lnTo>
                  <a:pt x="476" y="124"/>
                </a:lnTo>
                <a:lnTo>
                  <a:pt x="470" y="128"/>
                </a:lnTo>
                <a:lnTo>
                  <a:pt x="466" y="122"/>
                </a:lnTo>
                <a:lnTo>
                  <a:pt x="462" y="129"/>
                </a:lnTo>
                <a:close/>
                <a:moveTo>
                  <a:pt x="73" y="126"/>
                </a:moveTo>
                <a:lnTo>
                  <a:pt x="70" y="118"/>
                </a:lnTo>
                <a:lnTo>
                  <a:pt x="73" y="121"/>
                </a:lnTo>
                <a:lnTo>
                  <a:pt x="73" y="126"/>
                </a:lnTo>
                <a:close/>
                <a:moveTo>
                  <a:pt x="437" y="123"/>
                </a:moveTo>
                <a:lnTo>
                  <a:pt x="450" y="123"/>
                </a:lnTo>
                <a:lnTo>
                  <a:pt x="451" y="127"/>
                </a:lnTo>
                <a:lnTo>
                  <a:pt x="453" y="127"/>
                </a:lnTo>
                <a:lnTo>
                  <a:pt x="452" y="130"/>
                </a:lnTo>
                <a:lnTo>
                  <a:pt x="445" y="133"/>
                </a:lnTo>
                <a:lnTo>
                  <a:pt x="443" y="132"/>
                </a:lnTo>
                <a:lnTo>
                  <a:pt x="436" y="127"/>
                </a:lnTo>
                <a:lnTo>
                  <a:pt x="437" y="123"/>
                </a:lnTo>
                <a:close/>
                <a:moveTo>
                  <a:pt x="297" y="125"/>
                </a:moveTo>
                <a:lnTo>
                  <a:pt x="298" y="134"/>
                </a:lnTo>
                <a:lnTo>
                  <a:pt x="295" y="136"/>
                </a:lnTo>
                <a:lnTo>
                  <a:pt x="293" y="130"/>
                </a:lnTo>
                <a:lnTo>
                  <a:pt x="297" y="125"/>
                </a:lnTo>
                <a:close/>
                <a:moveTo>
                  <a:pt x="464" y="129"/>
                </a:moveTo>
                <a:lnTo>
                  <a:pt x="469" y="129"/>
                </a:lnTo>
                <a:lnTo>
                  <a:pt x="465" y="132"/>
                </a:lnTo>
                <a:lnTo>
                  <a:pt x="466" y="130"/>
                </a:lnTo>
                <a:lnTo>
                  <a:pt x="462" y="132"/>
                </a:lnTo>
                <a:lnTo>
                  <a:pt x="464" y="129"/>
                </a:lnTo>
                <a:close/>
                <a:moveTo>
                  <a:pt x="100" y="157"/>
                </a:moveTo>
                <a:lnTo>
                  <a:pt x="96" y="154"/>
                </a:lnTo>
                <a:lnTo>
                  <a:pt x="100" y="155"/>
                </a:lnTo>
                <a:lnTo>
                  <a:pt x="100" y="157"/>
                </a:lnTo>
                <a:close/>
                <a:moveTo>
                  <a:pt x="192" y="175"/>
                </a:moveTo>
                <a:lnTo>
                  <a:pt x="214" y="177"/>
                </a:lnTo>
                <a:lnTo>
                  <a:pt x="219" y="170"/>
                </a:lnTo>
                <a:lnTo>
                  <a:pt x="221" y="169"/>
                </a:lnTo>
                <a:lnTo>
                  <a:pt x="225" y="173"/>
                </a:lnTo>
                <a:lnTo>
                  <a:pt x="230" y="173"/>
                </a:lnTo>
                <a:lnTo>
                  <a:pt x="238" y="177"/>
                </a:lnTo>
                <a:lnTo>
                  <a:pt x="245" y="177"/>
                </a:lnTo>
                <a:lnTo>
                  <a:pt x="246" y="181"/>
                </a:lnTo>
                <a:lnTo>
                  <a:pt x="249" y="181"/>
                </a:lnTo>
                <a:lnTo>
                  <a:pt x="249" y="186"/>
                </a:lnTo>
                <a:lnTo>
                  <a:pt x="255" y="189"/>
                </a:lnTo>
                <a:lnTo>
                  <a:pt x="266" y="186"/>
                </a:lnTo>
                <a:lnTo>
                  <a:pt x="272" y="189"/>
                </a:lnTo>
                <a:lnTo>
                  <a:pt x="270" y="198"/>
                </a:lnTo>
                <a:lnTo>
                  <a:pt x="274" y="203"/>
                </a:lnTo>
                <a:lnTo>
                  <a:pt x="254" y="196"/>
                </a:lnTo>
                <a:lnTo>
                  <a:pt x="246" y="198"/>
                </a:lnTo>
                <a:lnTo>
                  <a:pt x="234" y="196"/>
                </a:lnTo>
                <a:lnTo>
                  <a:pt x="232" y="197"/>
                </a:lnTo>
                <a:lnTo>
                  <a:pt x="198" y="188"/>
                </a:lnTo>
                <a:lnTo>
                  <a:pt x="183" y="189"/>
                </a:lnTo>
                <a:lnTo>
                  <a:pt x="172" y="185"/>
                </a:lnTo>
                <a:lnTo>
                  <a:pt x="158" y="183"/>
                </a:lnTo>
                <a:lnTo>
                  <a:pt x="159" y="177"/>
                </a:lnTo>
                <a:lnTo>
                  <a:pt x="141" y="174"/>
                </a:lnTo>
                <a:lnTo>
                  <a:pt x="145" y="175"/>
                </a:lnTo>
                <a:lnTo>
                  <a:pt x="152" y="162"/>
                </a:lnTo>
                <a:lnTo>
                  <a:pt x="165" y="165"/>
                </a:lnTo>
                <a:lnTo>
                  <a:pt x="167" y="162"/>
                </a:lnTo>
                <a:lnTo>
                  <a:pt x="171" y="163"/>
                </a:lnTo>
                <a:lnTo>
                  <a:pt x="175" y="167"/>
                </a:lnTo>
                <a:lnTo>
                  <a:pt x="185" y="167"/>
                </a:lnTo>
                <a:lnTo>
                  <a:pt x="192" y="175"/>
                </a:lnTo>
                <a:close/>
                <a:moveTo>
                  <a:pt x="284" y="176"/>
                </a:moveTo>
                <a:lnTo>
                  <a:pt x="288" y="177"/>
                </a:lnTo>
                <a:lnTo>
                  <a:pt x="284" y="178"/>
                </a:lnTo>
                <a:lnTo>
                  <a:pt x="284" y="176"/>
                </a:lnTo>
                <a:close/>
                <a:moveTo>
                  <a:pt x="250" y="176"/>
                </a:moveTo>
                <a:lnTo>
                  <a:pt x="267" y="177"/>
                </a:lnTo>
                <a:lnTo>
                  <a:pt x="254" y="181"/>
                </a:lnTo>
                <a:lnTo>
                  <a:pt x="247" y="180"/>
                </a:lnTo>
                <a:lnTo>
                  <a:pt x="250" y="176"/>
                </a:lnTo>
                <a:close/>
                <a:moveTo>
                  <a:pt x="515" y="180"/>
                </a:moveTo>
                <a:lnTo>
                  <a:pt x="515" y="186"/>
                </a:lnTo>
                <a:lnTo>
                  <a:pt x="511" y="192"/>
                </a:lnTo>
                <a:lnTo>
                  <a:pt x="508" y="192"/>
                </a:lnTo>
                <a:lnTo>
                  <a:pt x="509" y="185"/>
                </a:lnTo>
                <a:lnTo>
                  <a:pt x="515" y="180"/>
                </a:lnTo>
                <a:close/>
                <a:moveTo>
                  <a:pt x="613" y="183"/>
                </a:moveTo>
                <a:lnTo>
                  <a:pt x="617" y="183"/>
                </a:lnTo>
                <a:lnTo>
                  <a:pt x="620" y="186"/>
                </a:lnTo>
                <a:lnTo>
                  <a:pt x="617" y="193"/>
                </a:lnTo>
                <a:lnTo>
                  <a:pt x="610" y="198"/>
                </a:lnTo>
                <a:lnTo>
                  <a:pt x="600" y="198"/>
                </a:lnTo>
                <a:lnTo>
                  <a:pt x="606" y="186"/>
                </a:lnTo>
                <a:lnTo>
                  <a:pt x="613" y="183"/>
                </a:lnTo>
                <a:close/>
                <a:moveTo>
                  <a:pt x="435" y="187"/>
                </a:moveTo>
                <a:lnTo>
                  <a:pt x="444" y="186"/>
                </a:lnTo>
                <a:lnTo>
                  <a:pt x="447" y="188"/>
                </a:lnTo>
                <a:lnTo>
                  <a:pt x="432" y="192"/>
                </a:lnTo>
                <a:lnTo>
                  <a:pt x="435" y="187"/>
                </a:lnTo>
                <a:close/>
                <a:moveTo>
                  <a:pt x="486" y="189"/>
                </a:moveTo>
                <a:lnTo>
                  <a:pt x="490" y="189"/>
                </a:lnTo>
                <a:lnTo>
                  <a:pt x="489" y="193"/>
                </a:lnTo>
                <a:lnTo>
                  <a:pt x="486" y="189"/>
                </a:lnTo>
                <a:close/>
                <a:moveTo>
                  <a:pt x="272" y="193"/>
                </a:moveTo>
                <a:lnTo>
                  <a:pt x="279" y="195"/>
                </a:lnTo>
                <a:lnTo>
                  <a:pt x="282" y="193"/>
                </a:lnTo>
                <a:lnTo>
                  <a:pt x="289" y="197"/>
                </a:lnTo>
                <a:lnTo>
                  <a:pt x="281" y="204"/>
                </a:lnTo>
                <a:lnTo>
                  <a:pt x="282" y="201"/>
                </a:lnTo>
                <a:lnTo>
                  <a:pt x="274" y="197"/>
                </a:lnTo>
                <a:lnTo>
                  <a:pt x="272" y="193"/>
                </a:lnTo>
                <a:close/>
                <a:moveTo>
                  <a:pt x="390" y="200"/>
                </a:moveTo>
                <a:lnTo>
                  <a:pt x="365" y="205"/>
                </a:lnTo>
                <a:lnTo>
                  <a:pt x="358" y="203"/>
                </a:lnTo>
                <a:lnTo>
                  <a:pt x="349" y="204"/>
                </a:lnTo>
                <a:lnTo>
                  <a:pt x="348" y="202"/>
                </a:lnTo>
                <a:lnTo>
                  <a:pt x="349" y="199"/>
                </a:lnTo>
                <a:lnTo>
                  <a:pt x="357" y="196"/>
                </a:lnTo>
                <a:lnTo>
                  <a:pt x="372" y="200"/>
                </a:lnTo>
                <a:lnTo>
                  <a:pt x="379" y="198"/>
                </a:lnTo>
                <a:lnTo>
                  <a:pt x="383" y="201"/>
                </a:lnTo>
                <a:lnTo>
                  <a:pt x="391" y="196"/>
                </a:lnTo>
                <a:lnTo>
                  <a:pt x="389" y="195"/>
                </a:lnTo>
                <a:lnTo>
                  <a:pt x="391" y="193"/>
                </a:lnTo>
                <a:lnTo>
                  <a:pt x="393" y="196"/>
                </a:lnTo>
                <a:lnTo>
                  <a:pt x="390" y="198"/>
                </a:lnTo>
                <a:lnTo>
                  <a:pt x="390" y="200"/>
                </a:lnTo>
                <a:close/>
                <a:moveTo>
                  <a:pt x="322" y="203"/>
                </a:moveTo>
                <a:lnTo>
                  <a:pt x="326" y="201"/>
                </a:lnTo>
                <a:lnTo>
                  <a:pt x="318" y="195"/>
                </a:lnTo>
                <a:lnTo>
                  <a:pt x="321" y="193"/>
                </a:lnTo>
                <a:lnTo>
                  <a:pt x="326" y="197"/>
                </a:lnTo>
                <a:lnTo>
                  <a:pt x="331" y="196"/>
                </a:lnTo>
                <a:lnTo>
                  <a:pt x="331" y="200"/>
                </a:lnTo>
                <a:lnTo>
                  <a:pt x="333" y="196"/>
                </a:lnTo>
                <a:lnTo>
                  <a:pt x="336" y="196"/>
                </a:lnTo>
                <a:lnTo>
                  <a:pt x="338" y="203"/>
                </a:lnTo>
                <a:lnTo>
                  <a:pt x="333" y="202"/>
                </a:lnTo>
                <a:lnTo>
                  <a:pt x="336" y="204"/>
                </a:lnTo>
                <a:lnTo>
                  <a:pt x="329" y="204"/>
                </a:lnTo>
                <a:lnTo>
                  <a:pt x="327" y="200"/>
                </a:lnTo>
                <a:lnTo>
                  <a:pt x="325" y="204"/>
                </a:lnTo>
                <a:lnTo>
                  <a:pt x="314" y="207"/>
                </a:lnTo>
                <a:lnTo>
                  <a:pt x="308" y="208"/>
                </a:lnTo>
                <a:lnTo>
                  <a:pt x="304" y="206"/>
                </a:lnTo>
                <a:lnTo>
                  <a:pt x="305" y="200"/>
                </a:lnTo>
                <a:lnTo>
                  <a:pt x="310" y="197"/>
                </a:lnTo>
                <a:lnTo>
                  <a:pt x="316" y="198"/>
                </a:lnTo>
                <a:lnTo>
                  <a:pt x="322" y="203"/>
                </a:lnTo>
                <a:close/>
                <a:moveTo>
                  <a:pt x="503" y="197"/>
                </a:moveTo>
                <a:lnTo>
                  <a:pt x="506" y="193"/>
                </a:lnTo>
                <a:lnTo>
                  <a:pt x="508" y="194"/>
                </a:lnTo>
                <a:lnTo>
                  <a:pt x="503" y="197"/>
                </a:lnTo>
                <a:close/>
                <a:moveTo>
                  <a:pt x="460" y="193"/>
                </a:moveTo>
                <a:lnTo>
                  <a:pt x="465" y="195"/>
                </a:lnTo>
                <a:lnTo>
                  <a:pt x="464" y="196"/>
                </a:lnTo>
                <a:lnTo>
                  <a:pt x="460" y="193"/>
                </a:lnTo>
                <a:close/>
                <a:moveTo>
                  <a:pt x="414" y="194"/>
                </a:moveTo>
                <a:lnTo>
                  <a:pt x="422" y="194"/>
                </a:lnTo>
                <a:lnTo>
                  <a:pt x="423" y="196"/>
                </a:lnTo>
                <a:lnTo>
                  <a:pt x="412" y="199"/>
                </a:lnTo>
                <a:lnTo>
                  <a:pt x="414" y="194"/>
                </a:lnTo>
                <a:close/>
                <a:moveTo>
                  <a:pt x="315" y="197"/>
                </a:moveTo>
                <a:lnTo>
                  <a:pt x="315" y="195"/>
                </a:lnTo>
                <a:lnTo>
                  <a:pt x="317" y="194"/>
                </a:lnTo>
                <a:lnTo>
                  <a:pt x="315" y="197"/>
                </a:lnTo>
                <a:close/>
                <a:moveTo>
                  <a:pt x="617" y="195"/>
                </a:moveTo>
                <a:lnTo>
                  <a:pt x="618" y="197"/>
                </a:lnTo>
                <a:lnTo>
                  <a:pt x="613" y="197"/>
                </a:lnTo>
                <a:lnTo>
                  <a:pt x="617" y="195"/>
                </a:lnTo>
                <a:close/>
                <a:moveTo>
                  <a:pt x="398" y="200"/>
                </a:moveTo>
                <a:lnTo>
                  <a:pt x="396" y="200"/>
                </a:lnTo>
                <a:lnTo>
                  <a:pt x="399" y="197"/>
                </a:lnTo>
                <a:lnTo>
                  <a:pt x="398" y="196"/>
                </a:lnTo>
                <a:lnTo>
                  <a:pt x="401" y="197"/>
                </a:lnTo>
                <a:lnTo>
                  <a:pt x="404" y="195"/>
                </a:lnTo>
                <a:lnTo>
                  <a:pt x="406" y="195"/>
                </a:lnTo>
                <a:lnTo>
                  <a:pt x="398" y="200"/>
                </a:lnTo>
                <a:close/>
                <a:moveTo>
                  <a:pt x="406" y="197"/>
                </a:moveTo>
                <a:lnTo>
                  <a:pt x="411" y="195"/>
                </a:lnTo>
                <a:lnTo>
                  <a:pt x="409" y="200"/>
                </a:lnTo>
                <a:lnTo>
                  <a:pt x="406" y="199"/>
                </a:lnTo>
                <a:lnTo>
                  <a:pt x="406" y="197"/>
                </a:lnTo>
                <a:close/>
                <a:moveTo>
                  <a:pt x="299" y="195"/>
                </a:moveTo>
                <a:lnTo>
                  <a:pt x="304" y="197"/>
                </a:lnTo>
                <a:lnTo>
                  <a:pt x="302" y="205"/>
                </a:lnTo>
                <a:lnTo>
                  <a:pt x="292" y="204"/>
                </a:lnTo>
                <a:lnTo>
                  <a:pt x="295" y="202"/>
                </a:lnTo>
                <a:lnTo>
                  <a:pt x="295" y="197"/>
                </a:lnTo>
                <a:lnTo>
                  <a:pt x="299" y="195"/>
                </a:lnTo>
                <a:close/>
                <a:moveTo>
                  <a:pt x="394" y="196"/>
                </a:moveTo>
                <a:lnTo>
                  <a:pt x="398" y="196"/>
                </a:lnTo>
                <a:lnTo>
                  <a:pt x="394" y="198"/>
                </a:lnTo>
                <a:lnTo>
                  <a:pt x="394" y="196"/>
                </a:lnTo>
                <a:close/>
                <a:moveTo>
                  <a:pt x="413" y="209"/>
                </a:moveTo>
                <a:lnTo>
                  <a:pt x="420" y="205"/>
                </a:lnTo>
                <a:lnTo>
                  <a:pt x="423" y="207"/>
                </a:lnTo>
                <a:lnTo>
                  <a:pt x="421" y="210"/>
                </a:lnTo>
                <a:lnTo>
                  <a:pt x="423" y="212"/>
                </a:lnTo>
                <a:lnTo>
                  <a:pt x="413" y="223"/>
                </a:lnTo>
                <a:lnTo>
                  <a:pt x="401" y="226"/>
                </a:lnTo>
                <a:lnTo>
                  <a:pt x="399" y="224"/>
                </a:lnTo>
                <a:lnTo>
                  <a:pt x="403" y="222"/>
                </a:lnTo>
                <a:lnTo>
                  <a:pt x="401" y="221"/>
                </a:lnTo>
                <a:lnTo>
                  <a:pt x="402" y="215"/>
                </a:lnTo>
                <a:lnTo>
                  <a:pt x="408" y="211"/>
                </a:lnTo>
                <a:lnTo>
                  <a:pt x="412" y="213"/>
                </a:lnTo>
                <a:lnTo>
                  <a:pt x="413" y="209"/>
                </a:lnTo>
                <a:close/>
                <a:moveTo>
                  <a:pt x="339" y="217"/>
                </a:moveTo>
                <a:lnTo>
                  <a:pt x="335" y="214"/>
                </a:lnTo>
                <a:lnTo>
                  <a:pt x="337" y="212"/>
                </a:lnTo>
                <a:lnTo>
                  <a:pt x="349" y="210"/>
                </a:lnTo>
                <a:lnTo>
                  <a:pt x="362" y="222"/>
                </a:lnTo>
                <a:lnTo>
                  <a:pt x="359" y="224"/>
                </a:lnTo>
                <a:lnTo>
                  <a:pt x="353" y="224"/>
                </a:lnTo>
                <a:lnTo>
                  <a:pt x="345" y="217"/>
                </a:lnTo>
                <a:lnTo>
                  <a:pt x="339" y="217"/>
                </a:lnTo>
                <a:close/>
                <a:moveTo>
                  <a:pt x="391" y="231"/>
                </a:moveTo>
                <a:lnTo>
                  <a:pt x="398" y="227"/>
                </a:lnTo>
                <a:lnTo>
                  <a:pt x="398" y="230"/>
                </a:lnTo>
                <a:lnTo>
                  <a:pt x="395" y="232"/>
                </a:lnTo>
                <a:lnTo>
                  <a:pt x="391" y="234"/>
                </a:lnTo>
                <a:lnTo>
                  <a:pt x="391" y="231"/>
                </a:lnTo>
                <a:close/>
                <a:moveTo>
                  <a:pt x="375" y="228"/>
                </a:moveTo>
                <a:lnTo>
                  <a:pt x="379" y="227"/>
                </a:lnTo>
                <a:lnTo>
                  <a:pt x="377" y="229"/>
                </a:lnTo>
                <a:lnTo>
                  <a:pt x="375" y="228"/>
                </a:lnTo>
                <a:close/>
                <a:moveTo>
                  <a:pt x="378" y="147"/>
                </a:moveTo>
                <a:lnTo>
                  <a:pt x="371" y="144"/>
                </a:lnTo>
                <a:lnTo>
                  <a:pt x="373" y="136"/>
                </a:lnTo>
                <a:lnTo>
                  <a:pt x="363" y="129"/>
                </a:lnTo>
                <a:lnTo>
                  <a:pt x="365" y="124"/>
                </a:lnTo>
                <a:lnTo>
                  <a:pt x="365" y="118"/>
                </a:lnTo>
                <a:lnTo>
                  <a:pt x="361" y="116"/>
                </a:lnTo>
                <a:lnTo>
                  <a:pt x="353" y="121"/>
                </a:lnTo>
                <a:lnTo>
                  <a:pt x="356" y="125"/>
                </a:lnTo>
                <a:lnTo>
                  <a:pt x="356" y="145"/>
                </a:lnTo>
                <a:lnTo>
                  <a:pt x="354" y="151"/>
                </a:lnTo>
                <a:lnTo>
                  <a:pt x="357" y="158"/>
                </a:lnTo>
                <a:lnTo>
                  <a:pt x="355" y="157"/>
                </a:lnTo>
                <a:lnTo>
                  <a:pt x="345" y="159"/>
                </a:lnTo>
                <a:lnTo>
                  <a:pt x="341" y="155"/>
                </a:lnTo>
                <a:lnTo>
                  <a:pt x="345" y="140"/>
                </a:lnTo>
                <a:lnTo>
                  <a:pt x="343" y="129"/>
                </a:lnTo>
                <a:lnTo>
                  <a:pt x="340" y="127"/>
                </a:lnTo>
                <a:lnTo>
                  <a:pt x="335" y="129"/>
                </a:lnTo>
                <a:lnTo>
                  <a:pt x="334" y="120"/>
                </a:lnTo>
                <a:lnTo>
                  <a:pt x="333" y="118"/>
                </a:lnTo>
                <a:lnTo>
                  <a:pt x="338" y="113"/>
                </a:lnTo>
                <a:lnTo>
                  <a:pt x="339" y="107"/>
                </a:lnTo>
                <a:lnTo>
                  <a:pt x="341" y="106"/>
                </a:lnTo>
                <a:lnTo>
                  <a:pt x="341" y="97"/>
                </a:lnTo>
                <a:lnTo>
                  <a:pt x="344" y="91"/>
                </a:lnTo>
                <a:lnTo>
                  <a:pt x="346" y="88"/>
                </a:lnTo>
                <a:lnTo>
                  <a:pt x="348" y="91"/>
                </a:lnTo>
                <a:lnTo>
                  <a:pt x="348" y="80"/>
                </a:lnTo>
                <a:lnTo>
                  <a:pt x="345" y="79"/>
                </a:lnTo>
                <a:lnTo>
                  <a:pt x="348" y="80"/>
                </a:lnTo>
                <a:lnTo>
                  <a:pt x="347" y="76"/>
                </a:lnTo>
                <a:lnTo>
                  <a:pt x="354" y="65"/>
                </a:lnTo>
                <a:lnTo>
                  <a:pt x="359" y="68"/>
                </a:lnTo>
                <a:lnTo>
                  <a:pt x="362" y="60"/>
                </a:lnTo>
                <a:lnTo>
                  <a:pt x="364" y="60"/>
                </a:lnTo>
                <a:lnTo>
                  <a:pt x="372" y="64"/>
                </a:lnTo>
                <a:lnTo>
                  <a:pt x="385" y="65"/>
                </a:lnTo>
                <a:lnTo>
                  <a:pt x="391" y="67"/>
                </a:lnTo>
                <a:lnTo>
                  <a:pt x="395" y="65"/>
                </a:lnTo>
                <a:lnTo>
                  <a:pt x="406" y="67"/>
                </a:lnTo>
                <a:lnTo>
                  <a:pt x="415" y="62"/>
                </a:lnTo>
                <a:lnTo>
                  <a:pt x="415" y="60"/>
                </a:lnTo>
                <a:lnTo>
                  <a:pt x="421" y="55"/>
                </a:lnTo>
                <a:lnTo>
                  <a:pt x="424" y="58"/>
                </a:lnTo>
                <a:lnTo>
                  <a:pt x="412" y="74"/>
                </a:lnTo>
                <a:lnTo>
                  <a:pt x="402" y="75"/>
                </a:lnTo>
                <a:lnTo>
                  <a:pt x="397" y="75"/>
                </a:lnTo>
                <a:lnTo>
                  <a:pt x="394" y="72"/>
                </a:lnTo>
                <a:lnTo>
                  <a:pt x="376" y="73"/>
                </a:lnTo>
                <a:lnTo>
                  <a:pt x="372" y="71"/>
                </a:lnTo>
                <a:lnTo>
                  <a:pt x="366" y="73"/>
                </a:lnTo>
                <a:lnTo>
                  <a:pt x="358" y="71"/>
                </a:lnTo>
                <a:lnTo>
                  <a:pt x="353" y="74"/>
                </a:lnTo>
                <a:lnTo>
                  <a:pt x="350" y="82"/>
                </a:lnTo>
                <a:lnTo>
                  <a:pt x="352" y="89"/>
                </a:lnTo>
                <a:lnTo>
                  <a:pt x="357" y="93"/>
                </a:lnTo>
                <a:lnTo>
                  <a:pt x="360" y="98"/>
                </a:lnTo>
                <a:lnTo>
                  <a:pt x="365" y="99"/>
                </a:lnTo>
                <a:lnTo>
                  <a:pt x="373" y="90"/>
                </a:lnTo>
                <a:lnTo>
                  <a:pt x="378" y="93"/>
                </a:lnTo>
                <a:lnTo>
                  <a:pt x="382" y="90"/>
                </a:lnTo>
                <a:lnTo>
                  <a:pt x="391" y="90"/>
                </a:lnTo>
                <a:lnTo>
                  <a:pt x="389" y="88"/>
                </a:lnTo>
                <a:lnTo>
                  <a:pt x="394" y="87"/>
                </a:lnTo>
                <a:lnTo>
                  <a:pt x="398" y="88"/>
                </a:lnTo>
                <a:lnTo>
                  <a:pt x="398" y="94"/>
                </a:lnTo>
                <a:lnTo>
                  <a:pt x="395" y="91"/>
                </a:lnTo>
                <a:lnTo>
                  <a:pt x="390" y="92"/>
                </a:lnTo>
                <a:lnTo>
                  <a:pt x="384" y="100"/>
                </a:lnTo>
                <a:lnTo>
                  <a:pt x="376" y="103"/>
                </a:lnTo>
                <a:lnTo>
                  <a:pt x="374" y="106"/>
                </a:lnTo>
                <a:lnTo>
                  <a:pt x="369" y="104"/>
                </a:lnTo>
                <a:lnTo>
                  <a:pt x="369" y="107"/>
                </a:lnTo>
                <a:lnTo>
                  <a:pt x="375" y="110"/>
                </a:lnTo>
                <a:lnTo>
                  <a:pt x="383" y="120"/>
                </a:lnTo>
                <a:lnTo>
                  <a:pt x="382" y="121"/>
                </a:lnTo>
                <a:lnTo>
                  <a:pt x="385" y="124"/>
                </a:lnTo>
                <a:lnTo>
                  <a:pt x="383" y="124"/>
                </a:lnTo>
                <a:lnTo>
                  <a:pt x="382" y="129"/>
                </a:lnTo>
                <a:lnTo>
                  <a:pt x="387" y="133"/>
                </a:lnTo>
                <a:lnTo>
                  <a:pt x="388" y="137"/>
                </a:lnTo>
                <a:lnTo>
                  <a:pt x="391" y="136"/>
                </a:lnTo>
                <a:lnTo>
                  <a:pt x="391" y="141"/>
                </a:lnTo>
                <a:lnTo>
                  <a:pt x="380" y="143"/>
                </a:lnTo>
                <a:lnTo>
                  <a:pt x="380" y="147"/>
                </a:lnTo>
                <a:lnTo>
                  <a:pt x="378" y="147"/>
                </a:lnTo>
                <a:close/>
                <a:moveTo>
                  <a:pt x="393" y="135"/>
                </a:moveTo>
                <a:lnTo>
                  <a:pt x="397" y="136"/>
                </a:lnTo>
                <a:lnTo>
                  <a:pt x="395" y="139"/>
                </a:lnTo>
                <a:lnTo>
                  <a:pt x="392" y="137"/>
                </a:lnTo>
                <a:lnTo>
                  <a:pt x="393" y="135"/>
                </a:lnTo>
                <a:close/>
                <a:moveTo>
                  <a:pt x="394" y="141"/>
                </a:moveTo>
                <a:lnTo>
                  <a:pt x="396" y="147"/>
                </a:lnTo>
                <a:lnTo>
                  <a:pt x="393" y="146"/>
                </a:lnTo>
                <a:lnTo>
                  <a:pt x="393" y="151"/>
                </a:lnTo>
                <a:lnTo>
                  <a:pt x="396" y="154"/>
                </a:lnTo>
                <a:lnTo>
                  <a:pt x="388" y="159"/>
                </a:lnTo>
                <a:lnTo>
                  <a:pt x="387" y="157"/>
                </a:lnTo>
                <a:lnTo>
                  <a:pt x="389" y="153"/>
                </a:lnTo>
                <a:lnTo>
                  <a:pt x="391" y="144"/>
                </a:lnTo>
                <a:lnTo>
                  <a:pt x="394" y="141"/>
                </a:lnTo>
                <a:close/>
                <a:moveTo>
                  <a:pt x="388" y="144"/>
                </a:moveTo>
                <a:lnTo>
                  <a:pt x="388" y="152"/>
                </a:lnTo>
                <a:lnTo>
                  <a:pt x="388" y="154"/>
                </a:lnTo>
                <a:lnTo>
                  <a:pt x="387" y="154"/>
                </a:lnTo>
                <a:lnTo>
                  <a:pt x="383" y="155"/>
                </a:lnTo>
                <a:lnTo>
                  <a:pt x="384" y="146"/>
                </a:lnTo>
                <a:lnTo>
                  <a:pt x="388" y="144"/>
                </a:lnTo>
                <a:close/>
                <a:moveTo>
                  <a:pt x="378" y="151"/>
                </a:moveTo>
                <a:lnTo>
                  <a:pt x="378" y="156"/>
                </a:lnTo>
                <a:lnTo>
                  <a:pt x="376" y="153"/>
                </a:lnTo>
                <a:lnTo>
                  <a:pt x="378" y="151"/>
                </a:lnTo>
                <a:close/>
                <a:moveTo>
                  <a:pt x="556" y="163"/>
                </a:moveTo>
                <a:lnTo>
                  <a:pt x="553" y="164"/>
                </a:lnTo>
                <a:lnTo>
                  <a:pt x="554" y="161"/>
                </a:lnTo>
                <a:lnTo>
                  <a:pt x="552" y="159"/>
                </a:lnTo>
                <a:lnTo>
                  <a:pt x="554" y="159"/>
                </a:lnTo>
                <a:lnTo>
                  <a:pt x="556" y="155"/>
                </a:lnTo>
                <a:lnTo>
                  <a:pt x="558" y="157"/>
                </a:lnTo>
                <a:lnTo>
                  <a:pt x="559" y="163"/>
                </a:lnTo>
                <a:lnTo>
                  <a:pt x="556" y="163"/>
                </a:lnTo>
                <a:close/>
                <a:moveTo>
                  <a:pt x="556" y="163"/>
                </a:moveTo>
                <a:lnTo>
                  <a:pt x="560" y="165"/>
                </a:lnTo>
                <a:lnTo>
                  <a:pt x="557" y="169"/>
                </a:lnTo>
                <a:lnTo>
                  <a:pt x="552" y="165"/>
                </a:lnTo>
                <a:lnTo>
                  <a:pt x="555" y="163"/>
                </a:lnTo>
                <a:lnTo>
                  <a:pt x="556" y="163"/>
                </a:lnTo>
                <a:close/>
                <a:moveTo>
                  <a:pt x="552" y="164"/>
                </a:moveTo>
                <a:lnTo>
                  <a:pt x="553" y="168"/>
                </a:lnTo>
                <a:lnTo>
                  <a:pt x="550" y="165"/>
                </a:lnTo>
                <a:lnTo>
                  <a:pt x="552" y="164"/>
                </a:lnTo>
                <a:close/>
                <a:moveTo>
                  <a:pt x="550" y="166"/>
                </a:moveTo>
                <a:lnTo>
                  <a:pt x="556" y="172"/>
                </a:lnTo>
                <a:lnTo>
                  <a:pt x="552" y="177"/>
                </a:lnTo>
                <a:lnTo>
                  <a:pt x="549" y="174"/>
                </a:lnTo>
                <a:lnTo>
                  <a:pt x="550" y="166"/>
                </a:lnTo>
                <a:close/>
                <a:moveTo>
                  <a:pt x="555" y="167"/>
                </a:moveTo>
                <a:lnTo>
                  <a:pt x="557" y="169"/>
                </a:lnTo>
                <a:lnTo>
                  <a:pt x="556" y="171"/>
                </a:lnTo>
                <a:lnTo>
                  <a:pt x="553" y="169"/>
                </a:lnTo>
                <a:lnTo>
                  <a:pt x="555" y="167"/>
                </a:lnTo>
                <a:close/>
                <a:moveTo>
                  <a:pt x="204" y="50"/>
                </a:moveTo>
                <a:lnTo>
                  <a:pt x="202" y="52"/>
                </a:lnTo>
                <a:lnTo>
                  <a:pt x="204" y="56"/>
                </a:lnTo>
                <a:lnTo>
                  <a:pt x="216" y="67"/>
                </a:lnTo>
                <a:lnTo>
                  <a:pt x="225" y="64"/>
                </a:lnTo>
                <a:lnTo>
                  <a:pt x="235" y="65"/>
                </a:lnTo>
                <a:lnTo>
                  <a:pt x="243" y="57"/>
                </a:lnTo>
                <a:lnTo>
                  <a:pt x="251" y="57"/>
                </a:lnTo>
                <a:lnTo>
                  <a:pt x="261" y="61"/>
                </a:lnTo>
                <a:lnTo>
                  <a:pt x="264" y="59"/>
                </a:lnTo>
                <a:lnTo>
                  <a:pt x="273" y="59"/>
                </a:lnTo>
                <a:lnTo>
                  <a:pt x="277" y="52"/>
                </a:lnTo>
                <a:lnTo>
                  <a:pt x="277" y="47"/>
                </a:lnTo>
                <a:lnTo>
                  <a:pt x="283" y="44"/>
                </a:lnTo>
                <a:lnTo>
                  <a:pt x="281" y="42"/>
                </a:lnTo>
                <a:lnTo>
                  <a:pt x="281" y="38"/>
                </a:lnTo>
                <a:lnTo>
                  <a:pt x="287" y="36"/>
                </a:lnTo>
                <a:lnTo>
                  <a:pt x="289" y="21"/>
                </a:lnTo>
                <a:lnTo>
                  <a:pt x="292" y="18"/>
                </a:lnTo>
                <a:lnTo>
                  <a:pt x="311" y="18"/>
                </a:lnTo>
                <a:lnTo>
                  <a:pt x="316" y="20"/>
                </a:lnTo>
                <a:lnTo>
                  <a:pt x="313" y="21"/>
                </a:lnTo>
                <a:lnTo>
                  <a:pt x="319" y="27"/>
                </a:lnTo>
                <a:lnTo>
                  <a:pt x="308" y="28"/>
                </a:lnTo>
                <a:lnTo>
                  <a:pt x="314" y="30"/>
                </a:lnTo>
                <a:lnTo>
                  <a:pt x="312" y="34"/>
                </a:lnTo>
                <a:lnTo>
                  <a:pt x="316" y="36"/>
                </a:lnTo>
                <a:lnTo>
                  <a:pt x="317" y="40"/>
                </a:lnTo>
                <a:lnTo>
                  <a:pt x="323" y="46"/>
                </a:lnTo>
                <a:lnTo>
                  <a:pt x="319" y="49"/>
                </a:lnTo>
                <a:lnTo>
                  <a:pt x="320" y="52"/>
                </a:lnTo>
                <a:lnTo>
                  <a:pt x="336" y="65"/>
                </a:lnTo>
                <a:lnTo>
                  <a:pt x="333" y="68"/>
                </a:lnTo>
                <a:lnTo>
                  <a:pt x="327" y="67"/>
                </a:lnTo>
                <a:lnTo>
                  <a:pt x="321" y="63"/>
                </a:lnTo>
                <a:lnTo>
                  <a:pt x="322" y="68"/>
                </a:lnTo>
                <a:lnTo>
                  <a:pt x="318" y="68"/>
                </a:lnTo>
                <a:lnTo>
                  <a:pt x="314" y="78"/>
                </a:lnTo>
                <a:lnTo>
                  <a:pt x="314" y="86"/>
                </a:lnTo>
                <a:lnTo>
                  <a:pt x="316" y="85"/>
                </a:lnTo>
                <a:lnTo>
                  <a:pt x="316" y="90"/>
                </a:lnTo>
                <a:lnTo>
                  <a:pt x="311" y="90"/>
                </a:lnTo>
                <a:lnTo>
                  <a:pt x="307" y="97"/>
                </a:lnTo>
                <a:lnTo>
                  <a:pt x="304" y="93"/>
                </a:lnTo>
                <a:lnTo>
                  <a:pt x="304" y="98"/>
                </a:lnTo>
                <a:lnTo>
                  <a:pt x="297" y="104"/>
                </a:lnTo>
                <a:lnTo>
                  <a:pt x="300" y="104"/>
                </a:lnTo>
                <a:lnTo>
                  <a:pt x="298" y="109"/>
                </a:lnTo>
                <a:lnTo>
                  <a:pt x="302" y="110"/>
                </a:lnTo>
                <a:lnTo>
                  <a:pt x="301" y="115"/>
                </a:lnTo>
                <a:lnTo>
                  <a:pt x="298" y="114"/>
                </a:lnTo>
                <a:lnTo>
                  <a:pt x="297" y="121"/>
                </a:lnTo>
                <a:lnTo>
                  <a:pt x="295" y="118"/>
                </a:lnTo>
                <a:lnTo>
                  <a:pt x="297" y="123"/>
                </a:lnTo>
                <a:lnTo>
                  <a:pt x="293" y="129"/>
                </a:lnTo>
                <a:lnTo>
                  <a:pt x="274" y="138"/>
                </a:lnTo>
                <a:lnTo>
                  <a:pt x="274" y="131"/>
                </a:lnTo>
                <a:lnTo>
                  <a:pt x="270" y="128"/>
                </a:lnTo>
                <a:lnTo>
                  <a:pt x="267" y="126"/>
                </a:lnTo>
                <a:lnTo>
                  <a:pt x="261" y="128"/>
                </a:lnTo>
                <a:lnTo>
                  <a:pt x="259" y="124"/>
                </a:lnTo>
                <a:lnTo>
                  <a:pt x="256" y="125"/>
                </a:lnTo>
                <a:lnTo>
                  <a:pt x="251" y="121"/>
                </a:lnTo>
                <a:lnTo>
                  <a:pt x="246" y="127"/>
                </a:lnTo>
                <a:lnTo>
                  <a:pt x="240" y="125"/>
                </a:lnTo>
                <a:lnTo>
                  <a:pt x="235" y="129"/>
                </a:lnTo>
                <a:lnTo>
                  <a:pt x="234" y="118"/>
                </a:lnTo>
                <a:lnTo>
                  <a:pt x="231" y="121"/>
                </a:lnTo>
                <a:lnTo>
                  <a:pt x="227" y="120"/>
                </a:lnTo>
                <a:lnTo>
                  <a:pt x="221" y="123"/>
                </a:lnTo>
                <a:lnTo>
                  <a:pt x="219" y="121"/>
                </a:lnTo>
                <a:lnTo>
                  <a:pt x="222" y="120"/>
                </a:lnTo>
                <a:lnTo>
                  <a:pt x="218" y="123"/>
                </a:lnTo>
                <a:lnTo>
                  <a:pt x="216" y="119"/>
                </a:lnTo>
                <a:lnTo>
                  <a:pt x="212" y="121"/>
                </a:lnTo>
                <a:lnTo>
                  <a:pt x="211" y="108"/>
                </a:lnTo>
                <a:lnTo>
                  <a:pt x="207" y="105"/>
                </a:lnTo>
                <a:lnTo>
                  <a:pt x="209" y="98"/>
                </a:lnTo>
                <a:lnTo>
                  <a:pt x="205" y="93"/>
                </a:lnTo>
                <a:lnTo>
                  <a:pt x="198" y="91"/>
                </a:lnTo>
                <a:lnTo>
                  <a:pt x="198" y="89"/>
                </a:lnTo>
                <a:lnTo>
                  <a:pt x="202" y="89"/>
                </a:lnTo>
                <a:lnTo>
                  <a:pt x="196" y="86"/>
                </a:lnTo>
                <a:lnTo>
                  <a:pt x="197" y="78"/>
                </a:lnTo>
                <a:lnTo>
                  <a:pt x="193" y="75"/>
                </a:lnTo>
                <a:lnTo>
                  <a:pt x="192" y="68"/>
                </a:lnTo>
                <a:lnTo>
                  <a:pt x="194" y="63"/>
                </a:lnTo>
                <a:lnTo>
                  <a:pt x="198" y="59"/>
                </a:lnTo>
                <a:lnTo>
                  <a:pt x="194" y="62"/>
                </a:lnTo>
                <a:lnTo>
                  <a:pt x="196" y="57"/>
                </a:lnTo>
                <a:lnTo>
                  <a:pt x="204" y="50"/>
                </a:lnTo>
                <a:close/>
                <a:moveTo>
                  <a:pt x="321" y="20"/>
                </a:moveTo>
                <a:lnTo>
                  <a:pt x="321" y="22"/>
                </a:lnTo>
                <a:lnTo>
                  <a:pt x="318" y="20"/>
                </a:lnTo>
                <a:lnTo>
                  <a:pt x="321" y="20"/>
                </a:lnTo>
                <a:close/>
                <a:moveTo>
                  <a:pt x="137" y="83"/>
                </a:moveTo>
                <a:lnTo>
                  <a:pt x="130" y="82"/>
                </a:lnTo>
                <a:lnTo>
                  <a:pt x="131" y="79"/>
                </a:lnTo>
                <a:lnTo>
                  <a:pt x="137" y="83"/>
                </a:lnTo>
                <a:close/>
                <a:moveTo>
                  <a:pt x="502" y="79"/>
                </a:moveTo>
                <a:lnTo>
                  <a:pt x="508" y="80"/>
                </a:lnTo>
                <a:lnTo>
                  <a:pt x="511" y="83"/>
                </a:lnTo>
                <a:lnTo>
                  <a:pt x="505" y="84"/>
                </a:lnTo>
                <a:lnTo>
                  <a:pt x="501" y="80"/>
                </a:lnTo>
                <a:lnTo>
                  <a:pt x="505" y="85"/>
                </a:lnTo>
                <a:lnTo>
                  <a:pt x="500" y="84"/>
                </a:lnTo>
                <a:lnTo>
                  <a:pt x="495" y="82"/>
                </a:lnTo>
                <a:lnTo>
                  <a:pt x="502" y="79"/>
                </a:lnTo>
                <a:close/>
                <a:moveTo>
                  <a:pt x="648" y="208"/>
                </a:moveTo>
                <a:lnTo>
                  <a:pt x="633" y="195"/>
                </a:lnTo>
                <a:lnTo>
                  <a:pt x="636" y="190"/>
                </a:lnTo>
                <a:lnTo>
                  <a:pt x="632" y="193"/>
                </a:lnTo>
                <a:lnTo>
                  <a:pt x="625" y="195"/>
                </a:lnTo>
                <a:lnTo>
                  <a:pt x="622" y="193"/>
                </a:lnTo>
                <a:lnTo>
                  <a:pt x="618" y="196"/>
                </a:lnTo>
                <a:lnTo>
                  <a:pt x="617" y="194"/>
                </a:lnTo>
                <a:lnTo>
                  <a:pt x="621" y="186"/>
                </a:lnTo>
                <a:lnTo>
                  <a:pt x="614" y="181"/>
                </a:lnTo>
                <a:lnTo>
                  <a:pt x="622" y="180"/>
                </a:lnTo>
                <a:lnTo>
                  <a:pt x="617" y="180"/>
                </a:lnTo>
                <a:lnTo>
                  <a:pt x="613" y="176"/>
                </a:lnTo>
                <a:lnTo>
                  <a:pt x="622" y="177"/>
                </a:lnTo>
                <a:lnTo>
                  <a:pt x="615" y="174"/>
                </a:lnTo>
                <a:lnTo>
                  <a:pt x="611" y="169"/>
                </a:lnTo>
                <a:lnTo>
                  <a:pt x="607" y="161"/>
                </a:lnTo>
                <a:lnTo>
                  <a:pt x="610" y="159"/>
                </a:lnTo>
                <a:lnTo>
                  <a:pt x="606" y="160"/>
                </a:lnTo>
                <a:lnTo>
                  <a:pt x="606" y="155"/>
                </a:lnTo>
                <a:lnTo>
                  <a:pt x="599" y="151"/>
                </a:lnTo>
                <a:lnTo>
                  <a:pt x="576" y="142"/>
                </a:lnTo>
                <a:lnTo>
                  <a:pt x="565" y="142"/>
                </a:lnTo>
                <a:lnTo>
                  <a:pt x="558" y="137"/>
                </a:lnTo>
                <a:lnTo>
                  <a:pt x="558" y="135"/>
                </a:lnTo>
                <a:lnTo>
                  <a:pt x="552" y="135"/>
                </a:lnTo>
                <a:lnTo>
                  <a:pt x="551" y="132"/>
                </a:lnTo>
                <a:lnTo>
                  <a:pt x="543" y="128"/>
                </a:lnTo>
                <a:lnTo>
                  <a:pt x="546" y="121"/>
                </a:lnTo>
                <a:lnTo>
                  <a:pt x="540" y="132"/>
                </a:lnTo>
                <a:lnTo>
                  <a:pt x="541" y="133"/>
                </a:lnTo>
                <a:lnTo>
                  <a:pt x="538" y="136"/>
                </a:lnTo>
                <a:lnTo>
                  <a:pt x="533" y="136"/>
                </a:lnTo>
                <a:lnTo>
                  <a:pt x="531" y="131"/>
                </a:lnTo>
                <a:lnTo>
                  <a:pt x="533" y="129"/>
                </a:lnTo>
                <a:lnTo>
                  <a:pt x="532" y="125"/>
                </a:lnTo>
                <a:lnTo>
                  <a:pt x="520" y="118"/>
                </a:lnTo>
                <a:lnTo>
                  <a:pt x="524" y="117"/>
                </a:lnTo>
                <a:lnTo>
                  <a:pt x="530" y="118"/>
                </a:lnTo>
                <a:lnTo>
                  <a:pt x="538" y="113"/>
                </a:lnTo>
                <a:lnTo>
                  <a:pt x="543" y="114"/>
                </a:lnTo>
                <a:lnTo>
                  <a:pt x="544" y="117"/>
                </a:lnTo>
                <a:lnTo>
                  <a:pt x="548" y="112"/>
                </a:lnTo>
                <a:lnTo>
                  <a:pt x="547" y="110"/>
                </a:lnTo>
                <a:lnTo>
                  <a:pt x="546" y="110"/>
                </a:lnTo>
                <a:lnTo>
                  <a:pt x="547" y="109"/>
                </a:lnTo>
                <a:lnTo>
                  <a:pt x="543" y="110"/>
                </a:lnTo>
                <a:lnTo>
                  <a:pt x="524" y="111"/>
                </a:lnTo>
                <a:lnTo>
                  <a:pt x="521" y="108"/>
                </a:lnTo>
                <a:lnTo>
                  <a:pt x="519" y="102"/>
                </a:lnTo>
                <a:lnTo>
                  <a:pt x="505" y="99"/>
                </a:lnTo>
                <a:lnTo>
                  <a:pt x="509" y="94"/>
                </a:lnTo>
                <a:lnTo>
                  <a:pt x="509" y="90"/>
                </a:lnTo>
                <a:lnTo>
                  <a:pt x="518" y="89"/>
                </a:lnTo>
                <a:lnTo>
                  <a:pt x="526" y="84"/>
                </a:lnTo>
                <a:lnTo>
                  <a:pt x="541" y="89"/>
                </a:lnTo>
                <a:lnTo>
                  <a:pt x="549" y="89"/>
                </a:lnTo>
                <a:lnTo>
                  <a:pt x="553" y="98"/>
                </a:lnTo>
                <a:lnTo>
                  <a:pt x="550" y="102"/>
                </a:lnTo>
                <a:lnTo>
                  <a:pt x="550" y="106"/>
                </a:lnTo>
                <a:lnTo>
                  <a:pt x="551" y="112"/>
                </a:lnTo>
                <a:lnTo>
                  <a:pt x="555" y="119"/>
                </a:lnTo>
                <a:lnTo>
                  <a:pt x="556" y="114"/>
                </a:lnTo>
                <a:lnTo>
                  <a:pt x="557" y="114"/>
                </a:lnTo>
                <a:lnTo>
                  <a:pt x="561" y="125"/>
                </a:lnTo>
                <a:lnTo>
                  <a:pt x="568" y="127"/>
                </a:lnTo>
                <a:lnTo>
                  <a:pt x="576" y="121"/>
                </a:lnTo>
                <a:lnTo>
                  <a:pt x="582" y="110"/>
                </a:lnTo>
                <a:lnTo>
                  <a:pt x="594" y="109"/>
                </a:lnTo>
                <a:lnTo>
                  <a:pt x="593" y="104"/>
                </a:lnTo>
                <a:lnTo>
                  <a:pt x="603" y="99"/>
                </a:lnTo>
                <a:lnTo>
                  <a:pt x="630" y="112"/>
                </a:lnTo>
                <a:lnTo>
                  <a:pt x="636" y="112"/>
                </a:lnTo>
                <a:lnTo>
                  <a:pt x="644" y="114"/>
                </a:lnTo>
                <a:lnTo>
                  <a:pt x="644" y="116"/>
                </a:lnTo>
                <a:lnTo>
                  <a:pt x="648" y="116"/>
                </a:lnTo>
                <a:lnTo>
                  <a:pt x="648" y="168"/>
                </a:lnTo>
                <a:lnTo>
                  <a:pt x="645" y="173"/>
                </a:lnTo>
                <a:lnTo>
                  <a:pt x="648" y="176"/>
                </a:lnTo>
                <a:lnTo>
                  <a:pt x="648" y="208"/>
                </a:lnTo>
                <a:close/>
                <a:moveTo>
                  <a:pt x="130" y="84"/>
                </a:moveTo>
                <a:lnTo>
                  <a:pt x="132" y="86"/>
                </a:lnTo>
                <a:lnTo>
                  <a:pt x="130" y="88"/>
                </a:lnTo>
                <a:lnTo>
                  <a:pt x="127" y="86"/>
                </a:lnTo>
                <a:lnTo>
                  <a:pt x="130" y="84"/>
                </a:lnTo>
                <a:close/>
                <a:moveTo>
                  <a:pt x="506" y="92"/>
                </a:moveTo>
                <a:lnTo>
                  <a:pt x="507" y="97"/>
                </a:lnTo>
                <a:lnTo>
                  <a:pt x="504" y="98"/>
                </a:lnTo>
                <a:lnTo>
                  <a:pt x="501" y="93"/>
                </a:lnTo>
                <a:lnTo>
                  <a:pt x="506" y="92"/>
                </a:lnTo>
                <a:close/>
                <a:moveTo>
                  <a:pt x="531" y="159"/>
                </a:moveTo>
                <a:lnTo>
                  <a:pt x="531" y="163"/>
                </a:lnTo>
                <a:lnTo>
                  <a:pt x="529" y="158"/>
                </a:lnTo>
                <a:lnTo>
                  <a:pt x="531" y="159"/>
                </a:lnTo>
                <a:close/>
                <a:moveTo>
                  <a:pt x="130" y="102"/>
                </a:moveTo>
                <a:lnTo>
                  <a:pt x="130" y="106"/>
                </a:lnTo>
                <a:lnTo>
                  <a:pt x="136" y="109"/>
                </a:lnTo>
                <a:lnTo>
                  <a:pt x="131" y="118"/>
                </a:lnTo>
                <a:lnTo>
                  <a:pt x="136" y="111"/>
                </a:lnTo>
                <a:lnTo>
                  <a:pt x="147" y="113"/>
                </a:lnTo>
                <a:lnTo>
                  <a:pt x="149" y="120"/>
                </a:lnTo>
                <a:lnTo>
                  <a:pt x="152" y="121"/>
                </a:lnTo>
                <a:lnTo>
                  <a:pt x="153" y="125"/>
                </a:lnTo>
                <a:lnTo>
                  <a:pt x="149" y="131"/>
                </a:lnTo>
                <a:lnTo>
                  <a:pt x="151" y="133"/>
                </a:lnTo>
                <a:lnTo>
                  <a:pt x="149" y="139"/>
                </a:lnTo>
                <a:lnTo>
                  <a:pt x="151" y="143"/>
                </a:lnTo>
                <a:lnTo>
                  <a:pt x="149" y="161"/>
                </a:lnTo>
                <a:lnTo>
                  <a:pt x="141" y="156"/>
                </a:lnTo>
                <a:lnTo>
                  <a:pt x="140" y="161"/>
                </a:lnTo>
                <a:lnTo>
                  <a:pt x="132" y="157"/>
                </a:lnTo>
                <a:lnTo>
                  <a:pt x="134" y="162"/>
                </a:lnTo>
                <a:lnTo>
                  <a:pt x="132" y="162"/>
                </a:lnTo>
                <a:lnTo>
                  <a:pt x="122" y="151"/>
                </a:lnTo>
                <a:lnTo>
                  <a:pt x="100" y="135"/>
                </a:lnTo>
                <a:lnTo>
                  <a:pt x="98" y="131"/>
                </a:lnTo>
                <a:lnTo>
                  <a:pt x="90" y="125"/>
                </a:lnTo>
                <a:lnTo>
                  <a:pt x="80" y="112"/>
                </a:lnTo>
                <a:lnTo>
                  <a:pt x="79" y="106"/>
                </a:lnTo>
                <a:lnTo>
                  <a:pt x="71" y="90"/>
                </a:lnTo>
                <a:lnTo>
                  <a:pt x="62" y="78"/>
                </a:lnTo>
                <a:lnTo>
                  <a:pt x="55" y="75"/>
                </a:lnTo>
                <a:lnTo>
                  <a:pt x="49" y="57"/>
                </a:lnTo>
                <a:lnTo>
                  <a:pt x="50" y="55"/>
                </a:lnTo>
                <a:lnTo>
                  <a:pt x="35" y="47"/>
                </a:lnTo>
                <a:lnTo>
                  <a:pt x="33" y="38"/>
                </a:lnTo>
                <a:lnTo>
                  <a:pt x="23" y="27"/>
                </a:lnTo>
                <a:lnTo>
                  <a:pt x="17" y="26"/>
                </a:lnTo>
                <a:lnTo>
                  <a:pt x="11" y="20"/>
                </a:lnTo>
                <a:lnTo>
                  <a:pt x="2" y="11"/>
                </a:lnTo>
                <a:lnTo>
                  <a:pt x="0" y="0"/>
                </a:lnTo>
                <a:lnTo>
                  <a:pt x="5" y="0"/>
                </a:lnTo>
                <a:lnTo>
                  <a:pt x="15" y="6"/>
                </a:lnTo>
                <a:lnTo>
                  <a:pt x="32" y="5"/>
                </a:lnTo>
                <a:lnTo>
                  <a:pt x="37" y="10"/>
                </a:lnTo>
                <a:lnTo>
                  <a:pt x="39" y="15"/>
                </a:lnTo>
                <a:lnTo>
                  <a:pt x="42" y="17"/>
                </a:lnTo>
                <a:lnTo>
                  <a:pt x="42" y="21"/>
                </a:lnTo>
                <a:lnTo>
                  <a:pt x="67" y="37"/>
                </a:lnTo>
                <a:lnTo>
                  <a:pt x="67" y="42"/>
                </a:lnTo>
                <a:lnTo>
                  <a:pt x="68" y="41"/>
                </a:lnTo>
                <a:lnTo>
                  <a:pt x="69" y="44"/>
                </a:lnTo>
                <a:lnTo>
                  <a:pt x="70" y="41"/>
                </a:lnTo>
                <a:lnTo>
                  <a:pt x="73" y="46"/>
                </a:lnTo>
                <a:lnTo>
                  <a:pt x="80" y="53"/>
                </a:lnTo>
                <a:lnTo>
                  <a:pt x="78" y="48"/>
                </a:lnTo>
                <a:lnTo>
                  <a:pt x="82" y="47"/>
                </a:lnTo>
                <a:lnTo>
                  <a:pt x="87" y="55"/>
                </a:lnTo>
                <a:lnTo>
                  <a:pt x="97" y="60"/>
                </a:lnTo>
                <a:lnTo>
                  <a:pt x="101" y="68"/>
                </a:lnTo>
                <a:lnTo>
                  <a:pt x="109" y="69"/>
                </a:lnTo>
                <a:lnTo>
                  <a:pt x="111" y="72"/>
                </a:lnTo>
                <a:lnTo>
                  <a:pt x="103" y="76"/>
                </a:lnTo>
                <a:lnTo>
                  <a:pt x="102" y="75"/>
                </a:lnTo>
                <a:lnTo>
                  <a:pt x="103" y="77"/>
                </a:lnTo>
                <a:lnTo>
                  <a:pt x="114" y="71"/>
                </a:lnTo>
                <a:lnTo>
                  <a:pt x="120" y="75"/>
                </a:lnTo>
                <a:lnTo>
                  <a:pt x="121" y="79"/>
                </a:lnTo>
                <a:lnTo>
                  <a:pt x="113" y="83"/>
                </a:lnTo>
                <a:lnTo>
                  <a:pt x="117" y="82"/>
                </a:lnTo>
                <a:lnTo>
                  <a:pt x="114" y="84"/>
                </a:lnTo>
                <a:lnTo>
                  <a:pt x="118" y="85"/>
                </a:lnTo>
                <a:lnTo>
                  <a:pt x="114" y="89"/>
                </a:lnTo>
                <a:lnTo>
                  <a:pt x="120" y="93"/>
                </a:lnTo>
                <a:lnTo>
                  <a:pt x="129" y="94"/>
                </a:lnTo>
                <a:lnTo>
                  <a:pt x="130" y="102"/>
                </a:lnTo>
                <a:close/>
                <a:moveTo>
                  <a:pt x="133" y="64"/>
                </a:moveTo>
                <a:lnTo>
                  <a:pt x="132" y="67"/>
                </a:lnTo>
                <a:lnTo>
                  <a:pt x="127" y="64"/>
                </a:lnTo>
                <a:lnTo>
                  <a:pt x="129" y="62"/>
                </a:lnTo>
                <a:lnTo>
                  <a:pt x="133" y="64"/>
                </a:lnTo>
                <a:close/>
                <a:moveTo>
                  <a:pt x="112" y="67"/>
                </a:moveTo>
                <a:lnTo>
                  <a:pt x="105" y="64"/>
                </a:lnTo>
                <a:lnTo>
                  <a:pt x="107" y="63"/>
                </a:lnTo>
                <a:lnTo>
                  <a:pt x="112" y="67"/>
                </a:lnTo>
                <a:close/>
                <a:moveTo>
                  <a:pt x="126" y="63"/>
                </a:moveTo>
                <a:lnTo>
                  <a:pt x="125" y="65"/>
                </a:lnTo>
                <a:lnTo>
                  <a:pt x="122" y="64"/>
                </a:lnTo>
                <a:lnTo>
                  <a:pt x="126" y="63"/>
                </a:lnTo>
                <a:close/>
                <a:moveTo>
                  <a:pt x="110" y="68"/>
                </a:moveTo>
                <a:lnTo>
                  <a:pt x="102" y="68"/>
                </a:lnTo>
                <a:lnTo>
                  <a:pt x="102" y="63"/>
                </a:lnTo>
                <a:lnTo>
                  <a:pt x="110" y="6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09" name="Freeform 138"/>
          <p:cNvSpPr>
            <a:spLocks noEditPoints="1"/>
          </p:cNvSpPr>
          <p:nvPr/>
        </p:nvSpPr>
        <p:spPr bwMode="auto">
          <a:xfrm>
            <a:off x="7854950" y="4819650"/>
            <a:ext cx="352425" cy="227013"/>
          </a:xfrm>
          <a:custGeom>
            <a:avLst/>
            <a:gdLst>
              <a:gd name="T0" fmla="*/ 2147483647 w 214"/>
              <a:gd name="T1" fmla="*/ 2147483647 h 138"/>
              <a:gd name="T2" fmla="*/ 2147483647 w 214"/>
              <a:gd name="T3" fmla="*/ 0 h 138"/>
              <a:gd name="T4" fmla="*/ 2147483647 w 214"/>
              <a:gd name="T5" fmla="*/ 2147483647 h 138"/>
              <a:gd name="T6" fmla="*/ 2147483647 w 214"/>
              <a:gd name="T7" fmla="*/ 2147483647 h 138"/>
              <a:gd name="T8" fmla="*/ 2147483647 w 214"/>
              <a:gd name="T9" fmla="*/ 2147483647 h 138"/>
              <a:gd name="T10" fmla="*/ 2147483647 w 214"/>
              <a:gd name="T11" fmla="*/ 2147483647 h 138"/>
              <a:gd name="T12" fmla="*/ 2147483647 w 214"/>
              <a:gd name="T13" fmla="*/ 2147483647 h 138"/>
              <a:gd name="T14" fmla="*/ 2147483647 w 214"/>
              <a:gd name="T15" fmla="*/ 2147483647 h 138"/>
              <a:gd name="T16" fmla="*/ 2147483647 w 214"/>
              <a:gd name="T17" fmla="*/ 2147483647 h 138"/>
              <a:gd name="T18" fmla="*/ 2147483647 w 214"/>
              <a:gd name="T19" fmla="*/ 2147483647 h 138"/>
              <a:gd name="T20" fmla="*/ 2147483647 w 214"/>
              <a:gd name="T21" fmla="*/ 2147483647 h 138"/>
              <a:gd name="T22" fmla="*/ 2147483647 w 214"/>
              <a:gd name="T23" fmla="*/ 2147483647 h 138"/>
              <a:gd name="T24" fmla="*/ 2147483647 w 214"/>
              <a:gd name="T25" fmla="*/ 2147483647 h 138"/>
              <a:gd name="T26" fmla="*/ 2147483647 w 214"/>
              <a:gd name="T27" fmla="*/ 2147483647 h 138"/>
              <a:gd name="T28" fmla="*/ 2147483647 w 214"/>
              <a:gd name="T29" fmla="*/ 2147483647 h 138"/>
              <a:gd name="T30" fmla="*/ 2147483647 w 214"/>
              <a:gd name="T31" fmla="*/ 2147483647 h 138"/>
              <a:gd name="T32" fmla="*/ 2147483647 w 214"/>
              <a:gd name="T33" fmla="*/ 2147483647 h 138"/>
              <a:gd name="T34" fmla="*/ 2147483647 w 214"/>
              <a:gd name="T35" fmla="*/ 2147483647 h 138"/>
              <a:gd name="T36" fmla="*/ 2147483647 w 214"/>
              <a:gd name="T37" fmla="*/ 2147483647 h 138"/>
              <a:gd name="T38" fmla="*/ 2147483647 w 214"/>
              <a:gd name="T39" fmla="*/ 2147483647 h 138"/>
              <a:gd name="T40" fmla="*/ 2147483647 w 214"/>
              <a:gd name="T41" fmla="*/ 2147483647 h 138"/>
              <a:gd name="T42" fmla="*/ 2147483647 w 214"/>
              <a:gd name="T43" fmla="*/ 2147483647 h 138"/>
              <a:gd name="T44" fmla="*/ 2147483647 w 214"/>
              <a:gd name="T45" fmla="*/ 2147483647 h 138"/>
              <a:gd name="T46" fmla="*/ 2147483647 w 214"/>
              <a:gd name="T47" fmla="*/ 2147483647 h 138"/>
              <a:gd name="T48" fmla="*/ 2147483647 w 214"/>
              <a:gd name="T49" fmla="*/ 2147483647 h 138"/>
              <a:gd name="T50" fmla="*/ 2147483647 w 214"/>
              <a:gd name="T51" fmla="*/ 2147483647 h 138"/>
              <a:gd name="T52" fmla="*/ 2147483647 w 214"/>
              <a:gd name="T53" fmla="*/ 2147483647 h 138"/>
              <a:gd name="T54" fmla="*/ 2147483647 w 214"/>
              <a:gd name="T55" fmla="*/ 2147483647 h 138"/>
              <a:gd name="T56" fmla="*/ 2147483647 w 214"/>
              <a:gd name="T57" fmla="*/ 2147483647 h 138"/>
              <a:gd name="T58" fmla="*/ 2147483647 w 214"/>
              <a:gd name="T59" fmla="*/ 2147483647 h 138"/>
              <a:gd name="T60" fmla="*/ 2147483647 w 214"/>
              <a:gd name="T61" fmla="*/ 2147483647 h 138"/>
              <a:gd name="T62" fmla="*/ 2147483647 w 214"/>
              <a:gd name="T63" fmla="*/ 2147483647 h 138"/>
              <a:gd name="T64" fmla="*/ 2147483647 w 214"/>
              <a:gd name="T65" fmla="*/ 2147483647 h 138"/>
              <a:gd name="T66" fmla="*/ 2147483647 w 214"/>
              <a:gd name="T67" fmla="*/ 2147483647 h 138"/>
              <a:gd name="T68" fmla="*/ 2147483647 w 214"/>
              <a:gd name="T69" fmla="*/ 2147483647 h 138"/>
              <a:gd name="T70" fmla="*/ 2147483647 w 214"/>
              <a:gd name="T71" fmla="*/ 2147483647 h 138"/>
              <a:gd name="T72" fmla="*/ 2147483647 w 214"/>
              <a:gd name="T73" fmla="*/ 2147483647 h 138"/>
              <a:gd name="T74" fmla="*/ 2147483647 w 214"/>
              <a:gd name="T75" fmla="*/ 2147483647 h 138"/>
              <a:gd name="T76" fmla="*/ 2147483647 w 214"/>
              <a:gd name="T77" fmla="*/ 2147483647 h 138"/>
              <a:gd name="T78" fmla="*/ 2147483647 w 214"/>
              <a:gd name="T79" fmla="*/ 2147483647 h 138"/>
              <a:gd name="T80" fmla="*/ 2147483647 w 214"/>
              <a:gd name="T81" fmla="*/ 2147483647 h 138"/>
              <a:gd name="T82" fmla="*/ 2147483647 w 214"/>
              <a:gd name="T83" fmla="*/ 2147483647 h 138"/>
              <a:gd name="T84" fmla="*/ 2147483647 w 214"/>
              <a:gd name="T85" fmla="*/ 2147483647 h 138"/>
              <a:gd name="T86" fmla="*/ 2147483647 w 214"/>
              <a:gd name="T87" fmla="*/ 2147483647 h 138"/>
              <a:gd name="T88" fmla="*/ 2147483647 w 214"/>
              <a:gd name="T89" fmla="*/ 2147483647 h 138"/>
              <a:gd name="T90" fmla="*/ 2147483647 w 214"/>
              <a:gd name="T91" fmla="*/ 2147483647 h 138"/>
              <a:gd name="T92" fmla="*/ 2147483647 w 214"/>
              <a:gd name="T93" fmla="*/ 2147483647 h 138"/>
              <a:gd name="T94" fmla="*/ 2147483647 w 214"/>
              <a:gd name="T95" fmla="*/ 2147483647 h 138"/>
              <a:gd name="T96" fmla="*/ 2147483647 w 214"/>
              <a:gd name="T97" fmla="*/ 2147483647 h 138"/>
              <a:gd name="T98" fmla="*/ 2147483647 w 214"/>
              <a:gd name="T99" fmla="*/ 2147483647 h 138"/>
              <a:gd name="T100" fmla="*/ 2147483647 w 214"/>
              <a:gd name="T101" fmla="*/ 2147483647 h 138"/>
              <a:gd name="T102" fmla="*/ 2147483647 w 214"/>
              <a:gd name="T103" fmla="*/ 2147483647 h 1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4" h="138">
                <a:moveTo>
                  <a:pt x="93" y="0"/>
                </a:moveTo>
                <a:lnTo>
                  <a:pt x="94" y="2"/>
                </a:lnTo>
                <a:lnTo>
                  <a:pt x="91" y="4"/>
                </a:lnTo>
                <a:lnTo>
                  <a:pt x="81" y="4"/>
                </a:lnTo>
                <a:lnTo>
                  <a:pt x="83" y="1"/>
                </a:lnTo>
                <a:lnTo>
                  <a:pt x="93" y="0"/>
                </a:lnTo>
                <a:close/>
                <a:moveTo>
                  <a:pt x="135" y="11"/>
                </a:moveTo>
                <a:lnTo>
                  <a:pt x="129" y="8"/>
                </a:lnTo>
                <a:lnTo>
                  <a:pt x="136" y="7"/>
                </a:lnTo>
                <a:lnTo>
                  <a:pt x="135" y="11"/>
                </a:lnTo>
                <a:close/>
                <a:moveTo>
                  <a:pt x="165" y="27"/>
                </a:moveTo>
                <a:lnTo>
                  <a:pt x="161" y="22"/>
                </a:lnTo>
                <a:lnTo>
                  <a:pt x="141" y="12"/>
                </a:lnTo>
                <a:lnTo>
                  <a:pt x="143" y="11"/>
                </a:lnTo>
                <a:lnTo>
                  <a:pt x="142" y="9"/>
                </a:lnTo>
                <a:lnTo>
                  <a:pt x="159" y="19"/>
                </a:lnTo>
                <a:lnTo>
                  <a:pt x="173" y="30"/>
                </a:lnTo>
                <a:lnTo>
                  <a:pt x="174" y="35"/>
                </a:lnTo>
                <a:lnTo>
                  <a:pt x="171" y="41"/>
                </a:lnTo>
                <a:lnTo>
                  <a:pt x="165" y="27"/>
                </a:lnTo>
                <a:close/>
                <a:moveTo>
                  <a:pt x="154" y="42"/>
                </a:moveTo>
                <a:lnTo>
                  <a:pt x="152" y="32"/>
                </a:lnTo>
                <a:lnTo>
                  <a:pt x="158" y="34"/>
                </a:lnTo>
                <a:lnTo>
                  <a:pt x="161" y="31"/>
                </a:lnTo>
                <a:lnTo>
                  <a:pt x="161" y="34"/>
                </a:lnTo>
                <a:lnTo>
                  <a:pt x="163" y="34"/>
                </a:lnTo>
                <a:lnTo>
                  <a:pt x="164" y="41"/>
                </a:lnTo>
                <a:lnTo>
                  <a:pt x="162" y="43"/>
                </a:lnTo>
                <a:lnTo>
                  <a:pt x="158" y="44"/>
                </a:lnTo>
                <a:lnTo>
                  <a:pt x="160" y="50"/>
                </a:lnTo>
                <a:lnTo>
                  <a:pt x="156" y="52"/>
                </a:lnTo>
                <a:lnTo>
                  <a:pt x="151" y="51"/>
                </a:lnTo>
                <a:lnTo>
                  <a:pt x="150" y="55"/>
                </a:lnTo>
                <a:lnTo>
                  <a:pt x="136" y="61"/>
                </a:lnTo>
                <a:lnTo>
                  <a:pt x="125" y="62"/>
                </a:lnTo>
                <a:lnTo>
                  <a:pt x="120" y="59"/>
                </a:lnTo>
                <a:lnTo>
                  <a:pt x="117" y="60"/>
                </a:lnTo>
                <a:lnTo>
                  <a:pt x="106" y="53"/>
                </a:lnTo>
                <a:lnTo>
                  <a:pt x="108" y="50"/>
                </a:lnTo>
                <a:lnTo>
                  <a:pt x="119" y="52"/>
                </a:lnTo>
                <a:lnTo>
                  <a:pt x="128" y="51"/>
                </a:lnTo>
                <a:lnTo>
                  <a:pt x="131" y="44"/>
                </a:lnTo>
                <a:lnTo>
                  <a:pt x="133" y="44"/>
                </a:lnTo>
                <a:lnTo>
                  <a:pt x="131" y="48"/>
                </a:lnTo>
                <a:lnTo>
                  <a:pt x="132" y="51"/>
                </a:lnTo>
                <a:lnTo>
                  <a:pt x="140" y="51"/>
                </a:lnTo>
                <a:lnTo>
                  <a:pt x="144" y="50"/>
                </a:lnTo>
                <a:lnTo>
                  <a:pt x="148" y="43"/>
                </a:lnTo>
                <a:lnTo>
                  <a:pt x="154" y="42"/>
                </a:lnTo>
                <a:close/>
                <a:moveTo>
                  <a:pt x="90" y="50"/>
                </a:moveTo>
                <a:lnTo>
                  <a:pt x="88" y="48"/>
                </a:lnTo>
                <a:lnTo>
                  <a:pt x="90" y="46"/>
                </a:lnTo>
                <a:lnTo>
                  <a:pt x="90" y="50"/>
                </a:lnTo>
                <a:close/>
                <a:moveTo>
                  <a:pt x="102" y="56"/>
                </a:moveTo>
                <a:lnTo>
                  <a:pt x="99" y="51"/>
                </a:lnTo>
                <a:lnTo>
                  <a:pt x="103" y="52"/>
                </a:lnTo>
                <a:lnTo>
                  <a:pt x="102" y="56"/>
                </a:lnTo>
                <a:close/>
                <a:moveTo>
                  <a:pt x="170" y="104"/>
                </a:moveTo>
                <a:lnTo>
                  <a:pt x="166" y="101"/>
                </a:lnTo>
                <a:lnTo>
                  <a:pt x="171" y="101"/>
                </a:lnTo>
                <a:lnTo>
                  <a:pt x="173" y="102"/>
                </a:lnTo>
                <a:lnTo>
                  <a:pt x="170" y="104"/>
                </a:lnTo>
                <a:close/>
                <a:moveTo>
                  <a:pt x="135" y="108"/>
                </a:moveTo>
                <a:lnTo>
                  <a:pt x="132" y="105"/>
                </a:lnTo>
                <a:lnTo>
                  <a:pt x="133" y="103"/>
                </a:lnTo>
                <a:lnTo>
                  <a:pt x="135" y="108"/>
                </a:lnTo>
                <a:close/>
                <a:moveTo>
                  <a:pt x="142" y="110"/>
                </a:moveTo>
                <a:lnTo>
                  <a:pt x="137" y="109"/>
                </a:lnTo>
                <a:lnTo>
                  <a:pt x="136" y="105"/>
                </a:lnTo>
                <a:lnTo>
                  <a:pt x="142" y="106"/>
                </a:lnTo>
                <a:lnTo>
                  <a:pt x="142" y="110"/>
                </a:lnTo>
                <a:close/>
                <a:moveTo>
                  <a:pt x="147" y="117"/>
                </a:moveTo>
                <a:lnTo>
                  <a:pt x="144" y="116"/>
                </a:lnTo>
                <a:lnTo>
                  <a:pt x="141" y="110"/>
                </a:lnTo>
                <a:lnTo>
                  <a:pt x="146" y="115"/>
                </a:lnTo>
                <a:lnTo>
                  <a:pt x="148" y="113"/>
                </a:lnTo>
                <a:lnTo>
                  <a:pt x="147" y="117"/>
                </a:lnTo>
                <a:close/>
                <a:moveTo>
                  <a:pt x="181" y="138"/>
                </a:moveTo>
                <a:lnTo>
                  <a:pt x="175" y="133"/>
                </a:lnTo>
                <a:lnTo>
                  <a:pt x="183" y="137"/>
                </a:lnTo>
                <a:lnTo>
                  <a:pt x="181" y="138"/>
                </a:lnTo>
                <a:close/>
                <a:moveTo>
                  <a:pt x="196" y="50"/>
                </a:moveTo>
                <a:lnTo>
                  <a:pt x="195" y="45"/>
                </a:lnTo>
                <a:lnTo>
                  <a:pt x="196" y="44"/>
                </a:lnTo>
                <a:lnTo>
                  <a:pt x="197" y="46"/>
                </a:lnTo>
                <a:lnTo>
                  <a:pt x="196" y="50"/>
                </a:lnTo>
                <a:close/>
                <a:moveTo>
                  <a:pt x="207" y="57"/>
                </a:moveTo>
                <a:lnTo>
                  <a:pt x="214" y="65"/>
                </a:lnTo>
                <a:lnTo>
                  <a:pt x="214" y="69"/>
                </a:lnTo>
                <a:lnTo>
                  <a:pt x="206" y="68"/>
                </a:lnTo>
                <a:lnTo>
                  <a:pt x="204" y="62"/>
                </a:lnTo>
                <a:lnTo>
                  <a:pt x="197" y="57"/>
                </a:lnTo>
                <a:lnTo>
                  <a:pt x="198" y="50"/>
                </a:lnTo>
                <a:lnTo>
                  <a:pt x="202" y="51"/>
                </a:lnTo>
                <a:lnTo>
                  <a:pt x="207" y="57"/>
                </a:lnTo>
                <a:close/>
                <a:moveTo>
                  <a:pt x="3" y="10"/>
                </a:moveTo>
                <a:lnTo>
                  <a:pt x="38" y="21"/>
                </a:lnTo>
                <a:lnTo>
                  <a:pt x="45" y="26"/>
                </a:lnTo>
                <a:lnTo>
                  <a:pt x="52" y="27"/>
                </a:lnTo>
                <a:lnTo>
                  <a:pt x="70" y="41"/>
                </a:lnTo>
                <a:lnTo>
                  <a:pt x="70" y="51"/>
                </a:lnTo>
                <a:lnTo>
                  <a:pt x="96" y="59"/>
                </a:lnTo>
                <a:lnTo>
                  <a:pt x="99" y="62"/>
                </a:lnTo>
                <a:lnTo>
                  <a:pt x="100" y="67"/>
                </a:lnTo>
                <a:lnTo>
                  <a:pt x="87" y="68"/>
                </a:lnTo>
                <a:lnTo>
                  <a:pt x="90" y="78"/>
                </a:lnTo>
                <a:lnTo>
                  <a:pt x="98" y="85"/>
                </a:lnTo>
                <a:lnTo>
                  <a:pt x="103" y="87"/>
                </a:lnTo>
                <a:lnTo>
                  <a:pt x="105" y="94"/>
                </a:lnTo>
                <a:lnTo>
                  <a:pt x="108" y="95"/>
                </a:lnTo>
                <a:lnTo>
                  <a:pt x="110" y="101"/>
                </a:lnTo>
                <a:lnTo>
                  <a:pt x="120" y="101"/>
                </a:lnTo>
                <a:lnTo>
                  <a:pt x="119" y="107"/>
                </a:lnTo>
                <a:lnTo>
                  <a:pt x="130" y="109"/>
                </a:lnTo>
                <a:lnTo>
                  <a:pt x="131" y="110"/>
                </a:lnTo>
                <a:lnTo>
                  <a:pt x="126" y="112"/>
                </a:lnTo>
                <a:lnTo>
                  <a:pt x="129" y="115"/>
                </a:lnTo>
                <a:lnTo>
                  <a:pt x="143" y="118"/>
                </a:lnTo>
                <a:lnTo>
                  <a:pt x="135" y="119"/>
                </a:lnTo>
                <a:lnTo>
                  <a:pt x="140" y="123"/>
                </a:lnTo>
                <a:lnTo>
                  <a:pt x="133" y="124"/>
                </a:lnTo>
                <a:lnTo>
                  <a:pt x="128" y="122"/>
                </a:lnTo>
                <a:lnTo>
                  <a:pt x="131" y="121"/>
                </a:lnTo>
                <a:lnTo>
                  <a:pt x="127" y="119"/>
                </a:lnTo>
                <a:lnTo>
                  <a:pt x="101" y="116"/>
                </a:lnTo>
                <a:lnTo>
                  <a:pt x="89" y="107"/>
                </a:lnTo>
                <a:lnTo>
                  <a:pt x="86" y="104"/>
                </a:lnTo>
                <a:lnTo>
                  <a:pt x="87" y="101"/>
                </a:lnTo>
                <a:lnTo>
                  <a:pt x="82" y="101"/>
                </a:lnTo>
                <a:lnTo>
                  <a:pt x="79" y="94"/>
                </a:lnTo>
                <a:lnTo>
                  <a:pt x="75" y="87"/>
                </a:lnTo>
                <a:lnTo>
                  <a:pt x="57" y="83"/>
                </a:lnTo>
                <a:lnTo>
                  <a:pt x="57" y="80"/>
                </a:lnTo>
                <a:lnTo>
                  <a:pt x="53" y="81"/>
                </a:lnTo>
                <a:lnTo>
                  <a:pt x="53" y="79"/>
                </a:lnTo>
                <a:lnTo>
                  <a:pt x="52" y="80"/>
                </a:lnTo>
                <a:lnTo>
                  <a:pt x="51" y="79"/>
                </a:lnTo>
                <a:lnTo>
                  <a:pt x="52" y="82"/>
                </a:lnTo>
                <a:lnTo>
                  <a:pt x="49" y="80"/>
                </a:lnTo>
                <a:lnTo>
                  <a:pt x="47" y="83"/>
                </a:lnTo>
                <a:lnTo>
                  <a:pt x="40" y="78"/>
                </a:lnTo>
                <a:lnTo>
                  <a:pt x="45" y="86"/>
                </a:lnTo>
                <a:lnTo>
                  <a:pt x="36" y="84"/>
                </a:lnTo>
                <a:lnTo>
                  <a:pt x="40" y="89"/>
                </a:lnTo>
                <a:lnTo>
                  <a:pt x="31" y="91"/>
                </a:lnTo>
                <a:lnTo>
                  <a:pt x="19" y="89"/>
                </a:lnTo>
                <a:lnTo>
                  <a:pt x="33" y="93"/>
                </a:lnTo>
                <a:lnTo>
                  <a:pt x="37" y="97"/>
                </a:lnTo>
                <a:lnTo>
                  <a:pt x="36" y="100"/>
                </a:lnTo>
                <a:lnTo>
                  <a:pt x="26" y="105"/>
                </a:lnTo>
                <a:lnTo>
                  <a:pt x="20" y="102"/>
                </a:lnTo>
                <a:lnTo>
                  <a:pt x="5" y="104"/>
                </a:lnTo>
                <a:lnTo>
                  <a:pt x="3" y="102"/>
                </a:lnTo>
                <a:lnTo>
                  <a:pt x="3" y="70"/>
                </a:lnTo>
                <a:lnTo>
                  <a:pt x="0" y="67"/>
                </a:lnTo>
                <a:lnTo>
                  <a:pt x="3" y="62"/>
                </a:lnTo>
                <a:lnTo>
                  <a:pt x="3" y="10"/>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0" name="Freeform 139"/>
          <p:cNvSpPr>
            <a:spLocks noEditPoints="1"/>
          </p:cNvSpPr>
          <p:nvPr/>
        </p:nvSpPr>
        <p:spPr bwMode="auto">
          <a:xfrm>
            <a:off x="7204075" y="5024438"/>
            <a:ext cx="947738" cy="877887"/>
          </a:xfrm>
          <a:custGeom>
            <a:avLst/>
            <a:gdLst>
              <a:gd name="T0" fmla="*/ 2147483647 w 576"/>
              <a:gd name="T1" fmla="*/ 2147483647 h 534"/>
              <a:gd name="T2" fmla="*/ 2147483647 w 576"/>
              <a:gd name="T3" fmla="*/ 2147483647 h 534"/>
              <a:gd name="T4" fmla="*/ 0 w 576"/>
              <a:gd name="T5" fmla="*/ 2147483647 h 534"/>
              <a:gd name="T6" fmla="*/ 2147483647 w 576"/>
              <a:gd name="T7" fmla="*/ 2147483647 h 534"/>
              <a:gd name="T8" fmla="*/ 2147483647 w 576"/>
              <a:gd name="T9" fmla="*/ 2147483647 h 534"/>
              <a:gd name="T10" fmla="*/ 2147483647 w 576"/>
              <a:gd name="T11" fmla="*/ 2147483647 h 534"/>
              <a:gd name="T12" fmla="*/ 2147483647 w 576"/>
              <a:gd name="T13" fmla="*/ 2147483647 h 534"/>
              <a:gd name="T14" fmla="*/ 2147483647 w 576"/>
              <a:gd name="T15" fmla="*/ 2147483647 h 534"/>
              <a:gd name="T16" fmla="*/ 2147483647 w 576"/>
              <a:gd name="T17" fmla="*/ 2147483647 h 534"/>
              <a:gd name="T18" fmla="*/ 2147483647 w 576"/>
              <a:gd name="T19" fmla="*/ 2147483647 h 534"/>
              <a:gd name="T20" fmla="*/ 2147483647 w 576"/>
              <a:gd name="T21" fmla="*/ 2147483647 h 534"/>
              <a:gd name="T22" fmla="*/ 2147483647 w 576"/>
              <a:gd name="T23" fmla="*/ 2147483647 h 534"/>
              <a:gd name="T24" fmla="*/ 2147483647 w 576"/>
              <a:gd name="T25" fmla="*/ 2147483647 h 534"/>
              <a:gd name="T26" fmla="*/ 2147483647 w 576"/>
              <a:gd name="T27" fmla="*/ 2147483647 h 534"/>
              <a:gd name="T28" fmla="*/ 2147483647 w 576"/>
              <a:gd name="T29" fmla="*/ 2147483647 h 534"/>
              <a:gd name="T30" fmla="*/ 2147483647 w 576"/>
              <a:gd name="T31" fmla="*/ 2147483647 h 534"/>
              <a:gd name="T32" fmla="*/ 2147483647 w 576"/>
              <a:gd name="T33" fmla="*/ 2147483647 h 534"/>
              <a:gd name="T34" fmla="*/ 2147483647 w 576"/>
              <a:gd name="T35" fmla="*/ 2147483647 h 534"/>
              <a:gd name="T36" fmla="*/ 2147483647 w 576"/>
              <a:gd name="T37" fmla="*/ 2147483647 h 534"/>
              <a:gd name="T38" fmla="*/ 2147483647 w 576"/>
              <a:gd name="T39" fmla="*/ 2147483647 h 534"/>
              <a:gd name="T40" fmla="*/ 2147483647 w 576"/>
              <a:gd name="T41" fmla="*/ 2147483647 h 534"/>
              <a:gd name="T42" fmla="*/ 2147483647 w 576"/>
              <a:gd name="T43" fmla="*/ 2147483647 h 534"/>
              <a:gd name="T44" fmla="*/ 2147483647 w 576"/>
              <a:gd name="T45" fmla="*/ 2147483647 h 534"/>
              <a:gd name="T46" fmla="*/ 2147483647 w 576"/>
              <a:gd name="T47" fmla="*/ 2147483647 h 534"/>
              <a:gd name="T48" fmla="*/ 2147483647 w 576"/>
              <a:gd name="T49" fmla="*/ 2147483647 h 534"/>
              <a:gd name="T50" fmla="*/ 2147483647 w 576"/>
              <a:gd name="T51" fmla="*/ 2147483647 h 534"/>
              <a:gd name="T52" fmla="*/ 2147483647 w 576"/>
              <a:gd name="T53" fmla="*/ 2147483647 h 534"/>
              <a:gd name="T54" fmla="*/ 2147483647 w 576"/>
              <a:gd name="T55" fmla="*/ 2147483647 h 534"/>
              <a:gd name="T56" fmla="*/ 2147483647 w 576"/>
              <a:gd name="T57" fmla="*/ 2147483647 h 534"/>
              <a:gd name="T58" fmla="*/ 2147483647 w 576"/>
              <a:gd name="T59" fmla="*/ 2147483647 h 534"/>
              <a:gd name="T60" fmla="*/ 2147483647 w 576"/>
              <a:gd name="T61" fmla="*/ 2147483647 h 534"/>
              <a:gd name="T62" fmla="*/ 2147483647 w 576"/>
              <a:gd name="T63" fmla="*/ 2147483647 h 534"/>
              <a:gd name="T64" fmla="*/ 2147483647 w 576"/>
              <a:gd name="T65" fmla="*/ 2147483647 h 534"/>
              <a:gd name="T66" fmla="*/ 2147483647 w 576"/>
              <a:gd name="T67" fmla="*/ 2147483647 h 534"/>
              <a:gd name="T68" fmla="*/ 2147483647 w 576"/>
              <a:gd name="T69" fmla="*/ 2147483647 h 534"/>
              <a:gd name="T70" fmla="*/ 2147483647 w 576"/>
              <a:gd name="T71" fmla="*/ 2147483647 h 534"/>
              <a:gd name="T72" fmla="*/ 2147483647 w 576"/>
              <a:gd name="T73" fmla="*/ 0 h 534"/>
              <a:gd name="T74" fmla="*/ 2147483647 w 576"/>
              <a:gd name="T75" fmla="*/ 2147483647 h 534"/>
              <a:gd name="T76" fmla="*/ 2147483647 w 576"/>
              <a:gd name="T77" fmla="*/ 2147483647 h 534"/>
              <a:gd name="T78" fmla="*/ 2147483647 w 576"/>
              <a:gd name="T79" fmla="*/ 2147483647 h 534"/>
              <a:gd name="T80" fmla="*/ 2147483647 w 576"/>
              <a:gd name="T81" fmla="*/ 2147483647 h 534"/>
              <a:gd name="T82" fmla="*/ 2147483647 w 576"/>
              <a:gd name="T83" fmla="*/ 2147483647 h 534"/>
              <a:gd name="T84" fmla="*/ 2147483647 w 576"/>
              <a:gd name="T85" fmla="*/ 2147483647 h 534"/>
              <a:gd name="T86" fmla="*/ 2147483647 w 576"/>
              <a:gd name="T87" fmla="*/ 2147483647 h 534"/>
              <a:gd name="T88" fmla="*/ 2147483647 w 576"/>
              <a:gd name="T89" fmla="*/ 2147483647 h 534"/>
              <a:gd name="T90" fmla="*/ 2147483647 w 576"/>
              <a:gd name="T91" fmla="*/ 2147483647 h 534"/>
              <a:gd name="T92" fmla="*/ 2147483647 w 576"/>
              <a:gd name="T93" fmla="*/ 2147483647 h 534"/>
              <a:gd name="T94" fmla="*/ 2147483647 w 576"/>
              <a:gd name="T95" fmla="*/ 2147483647 h 534"/>
              <a:gd name="T96" fmla="*/ 2147483647 w 576"/>
              <a:gd name="T97" fmla="*/ 2147483647 h 534"/>
              <a:gd name="T98" fmla="*/ 2147483647 w 576"/>
              <a:gd name="T99" fmla="*/ 2147483647 h 534"/>
              <a:gd name="T100" fmla="*/ 2147483647 w 576"/>
              <a:gd name="T101" fmla="*/ 2147483647 h 534"/>
              <a:gd name="T102" fmla="*/ 2147483647 w 576"/>
              <a:gd name="T103" fmla="*/ 2147483647 h 534"/>
              <a:gd name="T104" fmla="*/ 2147483647 w 576"/>
              <a:gd name="T105" fmla="*/ 2147483647 h 534"/>
              <a:gd name="T106" fmla="*/ 2147483647 w 576"/>
              <a:gd name="T107" fmla="*/ 2147483647 h 534"/>
              <a:gd name="T108" fmla="*/ 2147483647 w 576"/>
              <a:gd name="T109" fmla="*/ 2147483647 h 534"/>
              <a:gd name="T110" fmla="*/ 2147483647 w 576"/>
              <a:gd name="T111" fmla="*/ 2147483647 h 534"/>
              <a:gd name="T112" fmla="*/ 2147483647 w 576"/>
              <a:gd name="T113" fmla="*/ 2147483647 h 534"/>
              <a:gd name="T114" fmla="*/ 2147483647 w 576"/>
              <a:gd name="T115" fmla="*/ 2147483647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76" h="534">
                <a:moveTo>
                  <a:pt x="340" y="50"/>
                </a:moveTo>
                <a:lnTo>
                  <a:pt x="340" y="52"/>
                </a:lnTo>
                <a:lnTo>
                  <a:pt x="332" y="51"/>
                </a:lnTo>
                <a:lnTo>
                  <a:pt x="333" y="46"/>
                </a:lnTo>
                <a:lnTo>
                  <a:pt x="337" y="43"/>
                </a:lnTo>
                <a:lnTo>
                  <a:pt x="337" y="46"/>
                </a:lnTo>
                <a:lnTo>
                  <a:pt x="340" y="45"/>
                </a:lnTo>
                <a:lnTo>
                  <a:pt x="337" y="50"/>
                </a:lnTo>
                <a:lnTo>
                  <a:pt x="340" y="50"/>
                </a:lnTo>
                <a:close/>
                <a:moveTo>
                  <a:pt x="371" y="88"/>
                </a:moveTo>
                <a:lnTo>
                  <a:pt x="374" y="84"/>
                </a:lnTo>
                <a:lnTo>
                  <a:pt x="380" y="84"/>
                </a:lnTo>
                <a:lnTo>
                  <a:pt x="371" y="88"/>
                </a:lnTo>
                <a:close/>
                <a:moveTo>
                  <a:pt x="542" y="194"/>
                </a:moveTo>
                <a:lnTo>
                  <a:pt x="539" y="189"/>
                </a:lnTo>
                <a:lnTo>
                  <a:pt x="542" y="190"/>
                </a:lnTo>
                <a:lnTo>
                  <a:pt x="542" y="194"/>
                </a:lnTo>
                <a:close/>
                <a:moveTo>
                  <a:pt x="569" y="225"/>
                </a:moveTo>
                <a:lnTo>
                  <a:pt x="567" y="221"/>
                </a:lnTo>
                <a:lnTo>
                  <a:pt x="572" y="208"/>
                </a:lnTo>
                <a:lnTo>
                  <a:pt x="573" y="213"/>
                </a:lnTo>
                <a:lnTo>
                  <a:pt x="569" y="225"/>
                </a:lnTo>
                <a:close/>
                <a:moveTo>
                  <a:pt x="4" y="231"/>
                </a:moveTo>
                <a:lnTo>
                  <a:pt x="0" y="225"/>
                </a:lnTo>
                <a:lnTo>
                  <a:pt x="0" y="220"/>
                </a:lnTo>
                <a:lnTo>
                  <a:pt x="4" y="231"/>
                </a:lnTo>
                <a:close/>
                <a:moveTo>
                  <a:pt x="354" y="388"/>
                </a:moveTo>
                <a:lnTo>
                  <a:pt x="357" y="391"/>
                </a:lnTo>
                <a:lnTo>
                  <a:pt x="352" y="391"/>
                </a:lnTo>
                <a:lnTo>
                  <a:pt x="348" y="394"/>
                </a:lnTo>
                <a:lnTo>
                  <a:pt x="337" y="394"/>
                </a:lnTo>
                <a:lnTo>
                  <a:pt x="334" y="391"/>
                </a:lnTo>
                <a:lnTo>
                  <a:pt x="345" y="386"/>
                </a:lnTo>
                <a:lnTo>
                  <a:pt x="354" y="388"/>
                </a:lnTo>
                <a:close/>
                <a:moveTo>
                  <a:pt x="439" y="467"/>
                </a:moveTo>
                <a:lnTo>
                  <a:pt x="438" y="462"/>
                </a:lnTo>
                <a:lnTo>
                  <a:pt x="440" y="457"/>
                </a:lnTo>
                <a:lnTo>
                  <a:pt x="442" y="463"/>
                </a:lnTo>
                <a:lnTo>
                  <a:pt x="439" y="467"/>
                </a:lnTo>
                <a:close/>
                <a:moveTo>
                  <a:pt x="498" y="470"/>
                </a:moveTo>
                <a:lnTo>
                  <a:pt x="493" y="462"/>
                </a:lnTo>
                <a:lnTo>
                  <a:pt x="495" y="460"/>
                </a:lnTo>
                <a:lnTo>
                  <a:pt x="501" y="464"/>
                </a:lnTo>
                <a:lnTo>
                  <a:pt x="501" y="469"/>
                </a:lnTo>
                <a:lnTo>
                  <a:pt x="498" y="470"/>
                </a:lnTo>
                <a:close/>
                <a:moveTo>
                  <a:pt x="501" y="474"/>
                </a:moveTo>
                <a:lnTo>
                  <a:pt x="497" y="472"/>
                </a:lnTo>
                <a:lnTo>
                  <a:pt x="501" y="470"/>
                </a:lnTo>
                <a:lnTo>
                  <a:pt x="504" y="473"/>
                </a:lnTo>
                <a:lnTo>
                  <a:pt x="501" y="474"/>
                </a:lnTo>
                <a:close/>
                <a:moveTo>
                  <a:pt x="477" y="486"/>
                </a:moveTo>
                <a:lnTo>
                  <a:pt x="496" y="478"/>
                </a:lnTo>
                <a:lnTo>
                  <a:pt x="501" y="481"/>
                </a:lnTo>
                <a:lnTo>
                  <a:pt x="502" y="506"/>
                </a:lnTo>
                <a:lnTo>
                  <a:pt x="500" y="501"/>
                </a:lnTo>
                <a:lnTo>
                  <a:pt x="498" y="504"/>
                </a:lnTo>
                <a:lnTo>
                  <a:pt x="494" y="519"/>
                </a:lnTo>
                <a:lnTo>
                  <a:pt x="497" y="519"/>
                </a:lnTo>
                <a:lnTo>
                  <a:pt x="497" y="526"/>
                </a:lnTo>
                <a:lnTo>
                  <a:pt x="494" y="526"/>
                </a:lnTo>
                <a:lnTo>
                  <a:pt x="492" y="522"/>
                </a:lnTo>
                <a:lnTo>
                  <a:pt x="493" y="520"/>
                </a:lnTo>
                <a:lnTo>
                  <a:pt x="496" y="522"/>
                </a:lnTo>
                <a:lnTo>
                  <a:pt x="494" y="520"/>
                </a:lnTo>
                <a:lnTo>
                  <a:pt x="490" y="518"/>
                </a:lnTo>
                <a:lnTo>
                  <a:pt x="489" y="522"/>
                </a:lnTo>
                <a:lnTo>
                  <a:pt x="487" y="518"/>
                </a:lnTo>
                <a:lnTo>
                  <a:pt x="486" y="526"/>
                </a:lnTo>
                <a:lnTo>
                  <a:pt x="482" y="523"/>
                </a:lnTo>
                <a:lnTo>
                  <a:pt x="484" y="527"/>
                </a:lnTo>
                <a:lnTo>
                  <a:pt x="480" y="534"/>
                </a:lnTo>
                <a:lnTo>
                  <a:pt x="469" y="531"/>
                </a:lnTo>
                <a:lnTo>
                  <a:pt x="467" y="528"/>
                </a:lnTo>
                <a:lnTo>
                  <a:pt x="472" y="527"/>
                </a:lnTo>
                <a:lnTo>
                  <a:pt x="466" y="527"/>
                </a:lnTo>
                <a:lnTo>
                  <a:pt x="461" y="519"/>
                </a:lnTo>
                <a:lnTo>
                  <a:pt x="457" y="507"/>
                </a:lnTo>
                <a:lnTo>
                  <a:pt x="461" y="512"/>
                </a:lnTo>
                <a:lnTo>
                  <a:pt x="462" y="509"/>
                </a:lnTo>
                <a:lnTo>
                  <a:pt x="452" y="493"/>
                </a:lnTo>
                <a:lnTo>
                  <a:pt x="449" y="484"/>
                </a:lnTo>
                <a:lnTo>
                  <a:pt x="450" y="479"/>
                </a:lnTo>
                <a:lnTo>
                  <a:pt x="477" y="486"/>
                </a:lnTo>
                <a:close/>
                <a:moveTo>
                  <a:pt x="487" y="531"/>
                </a:moveTo>
                <a:lnTo>
                  <a:pt x="484" y="529"/>
                </a:lnTo>
                <a:lnTo>
                  <a:pt x="487" y="526"/>
                </a:lnTo>
                <a:lnTo>
                  <a:pt x="487" y="531"/>
                </a:lnTo>
                <a:close/>
                <a:moveTo>
                  <a:pt x="145" y="359"/>
                </a:moveTo>
                <a:lnTo>
                  <a:pt x="143" y="356"/>
                </a:lnTo>
                <a:lnTo>
                  <a:pt x="130" y="359"/>
                </a:lnTo>
                <a:lnTo>
                  <a:pt x="129" y="356"/>
                </a:lnTo>
                <a:lnTo>
                  <a:pt x="100" y="357"/>
                </a:lnTo>
                <a:lnTo>
                  <a:pt x="91" y="366"/>
                </a:lnTo>
                <a:lnTo>
                  <a:pt x="85" y="366"/>
                </a:lnTo>
                <a:lnTo>
                  <a:pt x="76" y="374"/>
                </a:lnTo>
                <a:lnTo>
                  <a:pt x="69" y="376"/>
                </a:lnTo>
                <a:lnTo>
                  <a:pt x="72" y="378"/>
                </a:lnTo>
                <a:lnTo>
                  <a:pt x="66" y="378"/>
                </a:lnTo>
                <a:lnTo>
                  <a:pt x="50" y="376"/>
                </a:lnTo>
                <a:lnTo>
                  <a:pt x="43" y="372"/>
                </a:lnTo>
                <a:lnTo>
                  <a:pt x="37" y="365"/>
                </a:lnTo>
                <a:lnTo>
                  <a:pt x="31" y="365"/>
                </a:lnTo>
                <a:lnTo>
                  <a:pt x="30" y="350"/>
                </a:lnTo>
                <a:lnTo>
                  <a:pt x="35" y="352"/>
                </a:lnTo>
                <a:lnTo>
                  <a:pt x="39" y="346"/>
                </a:lnTo>
                <a:lnTo>
                  <a:pt x="38" y="336"/>
                </a:lnTo>
                <a:lnTo>
                  <a:pt x="39" y="334"/>
                </a:lnTo>
                <a:lnTo>
                  <a:pt x="39" y="338"/>
                </a:lnTo>
                <a:lnTo>
                  <a:pt x="40" y="334"/>
                </a:lnTo>
                <a:lnTo>
                  <a:pt x="39" y="320"/>
                </a:lnTo>
                <a:lnTo>
                  <a:pt x="30" y="300"/>
                </a:lnTo>
                <a:lnTo>
                  <a:pt x="28" y="279"/>
                </a:lnTo>
                <a:lnTo>
                  <a:pt x="18" y="261"/>
                </a:lnTo>
                <a:lnTo>
                  <a:pt x="14" y="247"/>
                </a:lnTo>
                <a:lnTo>
                  <a:pt x="4" y="232"/>
                </a:lnTo>
                <a:lnTo>
                  <a:pt x="5" y="228"/>
                </a:lnTo>
                <a:lnTo>
                  <a:pt x="10" y="239"/>
                </a:lnTo>
                <a:lnTo>
                  <a:pt x="14" y="236"/>
                </a:lnTo>
                <a:lnTo>
                  <a:pt x="7" y="224"/>
                </a:lnTo>
                <a:lnTo>
                  <a:pt x="8" y="221"/>
                </a:lnTo>
                <a:lnTo>
                  <a:pt x="11" y="227"/>
                </a:lnTo>
                <a:lnTo>
                  <a:pt x="11" y="231"/>
                </a:lnTo>
                <a:lnTo>
                  <a:pt x="14" y="228"/>
                </a:lnTo>
                <a:lnTo>
                  <a:pt x="16" y="235"/>
                </a:lnTo>
                <a:lnTo>
                  <a:pt x="18" y="233"/>
                </a:lnTo>
                <a:lnTo>
                  <a:pt x="19" y="226"/>
                </a:lnTo>
                <a:lnTo>
                  <a:pt x="7" y="204"/>
                </a:lnTo>
                <a:lnTo>
                  <a:pt x="9" y="193"/>
                </a:lnTo>
                <a:lnTo>
                  <a:pt x="12" y="189"/>
                </a:lnTo>
                <a:lnTo>
                  <a:pt x="12" y="181"/>
                </a:lnTo>
                <a:lnTo>
                  <a:pt x="11" y="176"/>
                </a:lnTo>
                <a:lnTo>
                  <a:pt x="14" y="166"/>
                </a:lnTo>
                <a:lnTo>
                  <a:pt x="18" y="164"/>
                </a:lnTo>
                <a:lnTo>
                  <a:pt x="18" y="175"/>
                </a:lnTo>
                <a:lnTo>
                  <a:pt x="20" y="173"/>
                </a:lnTo>
                <a:lnTo>
                  <a:pt x="24" y="164"/>
                </a:lnTo>
                <a:lnTo>
                  <a:pt x="36" y="159"/>
                </a:lnTo>
                <a:lnTo>
                  <a:pt x="54" y="146"/>
                </a:lnTo>
                <a:lnTo>
                  <a:pt x="68" y="147"/>
                </a:lnTo>
                <a:lnTo>
                  <a:pt x="75" y="141"/>
                </a:lnTo>
                <a:lnTo>
                  <a:pt x="83" y="141"/>
                </a:lnTo>
                <a:lnTo>
                  <a:pt x="87" y="136"/>
                </a:lnTo>
                <a:lnTo>
                  <a:pt x="94" y="137"/>
                </a:lnTo>
                <a:lnTo>
                  <a:pt x="115" y="130"/>
                </a:lnTo>
                <a:lnTo>
                  <a:pt x="121" y="123"/>
                </a:lnTo>
                <a:lnTo>
                  <a:pt x="126" y="114"/>
                </a:lnTo>
                <a:lnTo>
                  <a:pt x="133" y="109"/>
                </a:lnTo>
                <a:lnTo>
                  <a:pt x="131" y="95"/>
                </a:lnTo>
                <a:lnTo>
                  <a:pt x="139" y="88"/>
                </a:lnTo>
                <a:lnTo>
                  <a:pt x="141" y="83"/>
                </a:lnTo>
                <a:lnTo>
                  <a:pt x="144" y="84"/>
                </a:lnTo>
                <a:lnTo>
                  <a:pt x="142" y="85"/>
                </a:lnTo>
                <a:lnTo>
                  <a:pt x="151" y="100"/>
                </a:lnTo>
                <a:lnTo>
                  <a:pt x="151" y="92"/>
                </a:lnTo>
                <a:lnTo>
                  <a:pt x="156" y="95"/>
                </a:lnTo>
                <a:lnTo>
                  <a:pt x="154" y="92"/>
                </a:lnTo>
                <a:lnTo>
                  <a:pt x="155" y="90"/>
                </a:lnTo>
                <a:lnTo>
                  <a:pt x="149" y="84"/>
                </a:lnTo>
                <a:lnTo>
                  <a:pt x="153" y="83"/>
                </a:lnTo>
                <a:lnTo>
                  <a:pt x="151" y="80"/>
                </a:lnTo>
                <a:lnTo>
                  <a:pt x="153" y="79"/>
                </a:lnTo>
                <a:lnTo>
                  <a:pt x="155" y="83"/>
                </a:lnTo>
                <a:lnTo>
                  <a:pt x="156" y="81"/>
                </a:lnTo>
                <a:lnTo>
                  <a:pt x="160" y="83"/>
                </a:lnTo>
                <a:lnTo>
                  <a:pt x="170" y="83"/>
                </a:lnTo>
                <a:lnTo>
                  <a:pt x="163" y="82"/>
                </a:lnTo>
                <a:lnTo>
                  <a:pt x="167" y="75"/>
                </a:lnTo>
                <a:lnTo>
                  <a:pt x="163" y="75"/>
                </a:lnTo>
                <a:lnTo>
                  <a:pt x="163" y="69"/>
                </a:lnTo>
                <a:lnTo>
                  <a:pt x="166" y="69"/>
                </a:lnTo>
                <a:lnTo>
                  <a:pt x="167" y="66"/>
                </a:lnTo>
                <a:lnTo>
                  <a:pt x="174" y="70"/>
                </a:lnTo>
                <a:lnTo>
                  <a:pt x="172" y="67"/>
                </a:lnTo>
                <a:lnTo>
                  <a:pt x="170" y="68"/>
                </a:lnTo>
                <a:lnTo>
                  <a:pt x="172" y="65"/>
                </a:lnTo>
                <a:lnTo>
                  <a:pt x="168" y="65"/>
                </a:lnTo>
                <a:lnTo>
                  <a:pt x="172" y="62"/>
                </a:lnTo>
                <a:lnTo>
                  <a:pt x="174" y="65"/>
                </a:lnTo>
                <a:lnTo>
                  <a:pt x="173" y="63"/>
                </a:lnTo>
                <a:lnTo>
                  <a:pt x="177" y="64"/>
                </a:lnTo>
                <a:lnTo>
                  <a:pt x="173" y="59"/>
                </a:lnTo>
                <a:lnTo>
                  <a:pt x="176" y="56"/>
                </a:lnTo>
                <a:lnTo>
                  <a:pt x="179" y="56"/>
                </a:lnTo>
                <a:lnTo>
                  <a:pt x="180" y="51"/>
                </a:lnTo>
                <a:lnTo>
                  <a:pt x="181" y="52"/>
                </a:lnTo>
                <a:lnTo>
                  <a:pt x="180" y="57"/>
                </a:lnTo>
                <a:lnTo>
                  <a:pt x="181" y="54"/>
                </a:lnTo>
                <a:lnTo>
                  <a:pt x="184" y="57"/>
                </a:lnTo>
                <a:lnTo>
                  <a:pt x="186" y="56"/>
                </a:lnTo>
                <a:lnTo>
                  <a:pt x="187" y="50"/>
                </a:lnTo>
                <a:lnTo>
                  <a:pt x="186" y="47"/>
                </a:lnTo>
                <a:lnTo>
                  <a:pt x="188" y="47"/>
                </a:lnTo>
                <a:lnTo>
                  <a:pt x="189" y="52"/>
                </a:lnTo>
                <a:lnTo>
                  <a:pt x="192" y="47"/>
                </a:lnTo>
                <a:lnTo>
                  <a:pt x="194" y="52"/>
                </a:lnTo>
                <a:lnTo>
                  <a:pt x="197" y="45"/>
                </a:lnTo>
                <a:lnTo>
                  <a:pt x="201" y="47"/>
                </a:lnTo>
                <a:lnTo>
                  <a:pt x="205" y="47"/>
                </a:lnTo>
                <a:lnTo>
                  <a:pt x="216" y="58"/>
                </a:lnTo>
                <a:lnTo>
                  <a:pt x="214" y="70"/>
                </a:lnTo>
                <a:lnTo>
                  <a:pt x="216" y="65"/>
                </a:lnTo>
                <a:lnTo>
                  <a:pt x="217" y="68"/>
                </a:lnTo>
                <a:lnTo>
                  <a:pt x="216" y="64"/>
                </a:lnTo>
                <a:lnTo>
                  <a:pt x="218" y="61"/>
                </a:lnTo>
                <a:lnTo>
                  <a:pt x="220" y="63"/>
                </a:lnTo>
                <a:lnTo>
                  <a:pt x="219" y="60"/>
                </a:lnTo>
                <a:lnTo>
                  <a:pt x="221" y="59"/>
                </a:lnTo>
                <a:lnTo>
                  <a:pt x="229" y="61"/>
                </a:lnTo>
                <a:lnTo>
                  <a:pt x="231" y="65"/>
                </a:lnTo>
                <a:lnTo>
                  <a:pt x="231" y="60"/>
                </a:lnTo>
                <a:lnTo>
                  <a:pt x="238" y="65"/>
                </a:lnTo>
                <a:lnTo>
                  <a:pt x="237" y="60"/>
                </a:lnTo>
                <a:lnTo>
                  <a:pt x="241" y="59"/>
                </a:lnTo>
                <a:lnTo>
                  <a:pt x="237" y="59"/>
                </a:lnTo>
                <a:lnTo>
                  <a:pt x="236" y="57"/>
                </a:lnTo>
                <a:lnTo>
                  <a:pt x="239" y="56"/>
                </a:lnTo>
                <a:lnTo>
                  <a:pt x="235" y="56"/>
                </a:lnTo>
                <a:lnTo>
                  <a:pt x="233" y="53"/>
                </a:lnTo>
                <a:lnTo>
                  <a:pt x="238" y="48"/>
                </a:lnTo>
                <a:lnTo>
                  <a:pt x="239" y="41"/>
                </a:lnTo>
                <a:lnTo>
                  <a:pt x="246" y="38"/>
                </a:lnTo>
                <a:lnTo>
                  <a:pt x="244" y="32"/>
                </a:lnTo>
                <a:lnTo>
                  <a:pt x="249" y="28"/>
                </a:lnTo>
                <a:lnTo>
                  <a:pt x="251" y="29"/>
                </a:lnTo>
                <a:lnTo>
                  <a:pt x="250" y="25"/>
                </a:lnTo>
                <a:lnTo>
                  <a:pt x="254" y="28"/>
                </a:lnTo>
                <a:lnTo>
                  <a:pt x="253" y="26"/>
                </a:lnTo>
                <a:lnTo>
                  <a:pt x="257" y="24"/>
                </a:lnTo>
                <a:lnTo>
                  <a:pt x="257" y="21"/>
                </a:lnTo>
                <a:lnTo>
                  <a:pt x="263" y="23"/>
                </a:lnTo>
                <a:lnTo>
                  <a:pt x="275" y="22"/>
                </a:lnTo>
                <a:lnTo>
                  <a:pt x="276" y="24"/>
                </a:lnTo>
                <a:lnTo>
                  <a:pt x="277" y="21"/>
                </a:lnTo>
                <a:lnTo>
                  <a:pt x="281" y="21"/>
                </a:lnTo>
                <a:lnTo>
                  <a:pt x="279" y="19"/>
                </a:lnTo>
                <a:lnTo>
                  <a:pt x="280" y="14"/>
                </a:lnTo>
                <a:lnTo>
                  <a:pt x="277" y="12"/>
                </a:lnTo>
                <a:lnTo>
                  <a:pt x="272" y="12"/>
                </a:lnTo>
                <a:lnTo>
                  <a:pt x="267" y="9"/>
                </a:lnTo>
                <a:lnTo>
                  <a:pt x="270" y="7"/>
                </a:lnTo>
                <a:lnTo>
                  <a:pt x="273" y="11"/>
                </a:lnTo>
                <a:lnTo>
                  <a:pt x="272" y="7"/>
                </a:lnTo>
                <a:lnTo>
                  <a:pt x="275" y="7"/>
                </a:lnTo>
                <a:lnTo>
                  <a:pt x="280" y="12"/>
                </a:lnTo>
                <a:lnTo>
                  <a:pt x="283" y="9"/>
                </a:lnTo>
                <a:lnTo>
                  <a:pt x="287" y="15"/>
                </a:lnTo>
                <a:lnTo>
                  <a:pt x="292" y="16"/>
                </a:lnTo>
                <a:lnTo>
                  <a:pt x="297" y="15"/>
                </a:lnTo>
                <a:lnTo>
                  <a:pt x="296" y="17"/>
                </a:lnTo>
                <a:lnTo>
                  <a:pt x="299" y="17"/>
                </a:lnTo>
                <a:lnTo>
                  <a:pt x="302" y="20"/>
                </a:lnTo>
                <a:lnTo>
                  <a:pt x="310" y="19"/>
                </a:lnTo>
                <a:lnTo>
                  <a:pt x="316" y="23"/>
                </a:lnTo>
                <a:lnTo>
                  <a:pt x="326" y="16"/>
                </a:lnTo>
                <a:lnTo>
                  <a:pt x="322" y="22"/>
                </a:lnTo>
                <a:lnTo>
                  <a:pt x="323" y="23"/>
                </a:lnTo>
                <a:lnTo>
                  <a:pt x="327" y="20"/>
                </a:lnTo>
                <a:lnTo>
                  <a:pt x="327" y="26"/>
                </a:lnTo>
                <a:lnTo>
                  <a:pt x="331" y="25"/>
                </a:lnTo>
                <a:lnTo>
                  <a:pt x="332" y="23"/>
                </a:lnTo>
                <a:lnTo>
                  <a:pt x="329" y="22"/>
                </a:lnTo>
                <a:lnTo>
                  <a:pt x="335" y="18"/>
                </a:lnTo>
                <a:lnTo>
                  <a:pt x="337" y="23"/>
                </a:lnTo>
                <a:lnTo>
                  <a:pt x="338" y="22"/>
                </a:lnTo>
                <a:lnTo>
                  <a:pt x="341" y="24"/>
                </a:lnTo>
                <a:lnTo>
                  <a:pt x="335" y="31"/>
                </a:lnTo>
                <a:lnTo>
                  <a:pt x="334" y="30"/>
                </a:lnTo>
                <a:lnTo>
                  <a:pt x="333" y="37"/>
                </a:lnTo>
                <a:lnTo>
                  <a:pt x="332" y="34"/>
                </a:lnTo>
                <a:lnTo>
                  <a:pt x="326" y="38"/>
                </a:lnTo>
                <a:lnTo>
                  <a:pt x="325" y="42"/>
                </a:lnTo>
                <a:lnTo>
                  <a:pt x="327" y="45"/>
                </a:lnTo>
                <a:lnTo>
                  <a:pt x="325" y="51"/>
                </a:lnTo>
                <a:lnTo>
                  <a:pt x="318" y="58"/>
                </a:lnTo>
                <a:lnTo>
                  <a:pt x="319" y="61"/>
                </a:lnTo>
                <a:lnTo>
                  <a:pt x="338" y="76"/>
                </a:lnTo>
                <a:lnTo>
                  <a:pt x="352" y="81"/>
                </a:lnTo>
                <a:lnTo>
                  <a:pt x="358" y="87"/>
                </a:lnTo>
                <a:lnTo>
                  <a:pt x="369" y="90"/>
                </a:lnTo>
                <a:lnTo>
                  <a:pt x="373" y="97"/>
                </a:lnTo>
                <a:lnTo>
                  <a:pt x="384" y="102"/>
                </a:lnTo>
                <a:lnTo>
                  <a:pt x="395" y="98"/>
                </a:lnTo>
                <a:lnTo>
                  <a:pt x="403" y="78"/>
                </a:lnTo>
                <a:lnTo>
                  <a:pt x="407" y="63"/>
                </a:lnTo>
                <a:lnTo>
                  <a:pt x="404" y="46"/>
                </a:lnTo>
                <a:lnTo>
                  <a:pt x="407" y="37"/>
                </a:lnTo>
                <a:lnTo>
                  <a:pt x="406" y="33"/>
                </a:lnTo>
                <a:lnTo>
                  <a:pt x="409" y="29"/>
                </a:lnTo>
                <a:lnTo>
                  <a:pt x="411" y="31"/>
                </a:lnTo>
                <a:lnTo>
                  <a:pt x="408" y="26"/>
                </a:lnTo>
                <a:lnTo>
                  <a:pt x="406" y="27"/>
                </a:lnTo>
                <a:lnTo>
                  <a:pt x="407" y="24"/>
                </a:lnTo>
                <a:lnTo>
                  <a:pt x="410" y="19"/>
                </a:lnTo>
                <a:lnTo>
                  <a:pt x="412" y="20"/>
                </a:lnTo>
                <a:lnTo>
                  <a:pt x="414" y="4"/>
                </a:lnTo>
                <a:lnTo>
                  <a:pt x="418" y="0"/>
                </a:lnTo>
                <a:lnTo>
                  <a:pt x="421" y="1"/>
                </a:lnTo>
                <a:lnTo>
                  <a:pt x="419" y="4"/>
                </a:lnTo>
                <a:lnTo>
                  <a:pt x="420" y="3"/>
                </a:lnTo>
                <a:lnTo>
                  <a:pt x="423" y="6"/>
                </a:lnTo>
                <a:lnTo>
                  <a:pt x="424" y="16"/>
                </a:lnTo>
                <a:lnTo>
                  <a:pt x="429" y="19"/>
                </a:lnTo>
                <a:lnTo>
                  <a:pt x="427" y="24"/>
                </a:lnTo>
                <a:lnTo>
                  <a:pt x="430" y="25"/>
                </a:lnTo>
                <a:lnTo>
                  <a:pt x="432" y="28"/>
                </a:lnTo>
                <a:lnTo>
                  <a:pt x="431" y="31"/>
                </a:lnTo>
                <a:lnTo>
                  <a:pt x="433" y="32"/>
                </a:lnTo>
                <a:lnTo>
                  <a:pt x="433" y="45"/>
                </a:lnTo>
                <a:lnTo>
                  <a:pt x="437" y="54"/>
                </a:lnTo>
                <a:lnTo>
                  <a:pt x="440" y="55"/>
                </a:lnTo>
                <a:lnTo>
                  <a:pt x="447" y="50"/>
                </a:lnTo>
                <a:lnTo>
                  <a:pt x="450" y="56"/>
                </a:lnTo>
                <a:lnTo>
                  <a:pt x="459" y="62"/>
                </a:lnTo>
                <a:lnTo>
                  <a:pt x="460" y="84"/>
                </a:lnTo>
                <a:lnTo>
                  <a:pt x="466" y="91"/>
                </a:lnTo>
                <a:lnTo>
                  <a:pt x="468" y="90"/>
                </a:lnTo>
                <a:lnTo>
                  <a:pt x="467" y="93"/>
                </a:lnTo>
                <a:lnTo>
                  <a:pt x="470" y="102"/>
                </a:lnTo>
                <a:lnTo>
                  <a:pt x="469" y="110"/>
                </a:lnTo>
                <a:lnTo>
                  <a:pt x="473" y="114"/>
                </a:lnTo>
                <a:lnTo>
                  <a:pt x="473" y="119"/>
                </a:lnTo>
                <a:lnTo>
                  <a:pt x="485" y="128"/>
                </a:lnTo>
                <a:lnTo>
                  <a:pt x="489" y="128"/>
                </a:lnTo>
                <a:lnTo>
                  <a:pt x="488" y="126"/>
                </a:lnTo>
                <a:lnTo>
                  <a:pt x="492" y="134"/>
                </a:lnTo>
                <a:lnTo>
                  <a:pt x="494" y="132"/>
                </a:lnTo>
                <a:lnTo>
                  <a:pt x="503" y="140"/>
                </a:lnTo>
                <a:lnTo>
                  <a:pt x="503" y="137"/>
                </a:lnTo>
                <a:lnTo>
                  <a:pt x="508" y="140"/>
                </a:lnTo>
                <a:lnTo>
                  <a:pt x="510" y="144"/>
                </a:lnTo>
                <a:lnTo>
                  <a:pt x="508" y="143"/>
                </a:lnTo>
                <a:lnTo>
                  <a:pt x="507" y="145"/>
                </a:lnTo>
                <a:lnTo>
                  <a:pt x="514" y="152"/>
                </a:lnTo>
                <a:lnTo>
                  <a:pt x="520" y="174"/>
                </a:lnTo>
                <a:lnTo>
                  <a:pt x="523" y="172"/>
                </a:lnTo>
                <a:lnTo>
                  <a:pt x="526" y="176"/>
                </a:lnTo>
                <a:lnTo>
                  <a:pt x="524" y="172"/>
                </a:lnTo>
                <a:lnTo>
                  <a:pt x="526" y="168"/>
                </a:lnTo>
                <a:lnTo>
                  <a:pt x="533" y="175"/>
                </a:lnTo>
                <a:lnTo>
                  <a:pt x="534" y="172"/>
                </a:lnTo>
                <a:lnTo>
                  <a:pt x="537" y="178"/>
                </a:lnTo>
                <a:lnTo>
                  <a:pt x="538" y="189"/>
                </a:lnTo>
                <a:lnTo>
                  <a:pt x="547" y="198"/>
                </a:lnTo>
                <a:lnTo>
                  <a:pt x="549" y="197"/>
                </a:lnTo>
                <a:lnTo>
                  <a:pt x="556" y="206"/>
                </a:lnTo>
                <a:lnTo>
                  <a:pt x="560" y="210"/>
                </a:lnTo>
                <a:lnTo>
                  <a:pt x="563" y="216"/>
                </a:lnTo>
                <a:lnTo>
                  <a:pt x="566" y="217"/>
                </a:lnTo>
                <a:lnTo>
                  <a:pt x="566" y="224"/>
                </a:lnTo>
                <a:lnTo>
                  <a:pt x="570" y="228"/>
                </a:lnTo>
                <a:lnTo>
                  <a:pt x="569" y="233"/>
                </a:lnTo>
                <a:lnTo>
                  <a:pt x="570" y="245"/>
                </a:lnTo>
                <a:lnTo>
                  <a:pt x="568" y="247"/>
                </a:lnTo>
                <a:lnTo>
                  <a:pt x="575" y="262"/>
                </a:lnTo>
                <a:lnTo>
                  <a:pt x="576" y="274"/>
                </a:lnTo>
                <a:lnTo>
                  <a:pt x="572" y="281"/>
                </a:lnTo>
                <a:lnTo>
                  <a:pt x="565" y="319"/>
                </a:lnTo>
                <a:lnTo>
                  <a:pt x="561" y="327"/>
                </a:lnTo>
                <a:lnTo>
                  <a:pt x="561" y="331"/>
                </a:lnTo>
                <a:lnTo>
                  <a:pt x="546" y="347"/>
                </a:lnTo>
                <a:lnTo>
                  <a:pt x="543" y="358"/>
                </a:lnTo>
                <a:lnTo>
                  <a:pt x="541" y="359"/>
                </a:lnTo>
                <a:lnTo>
                  <a:pt x="542" y="360"/>
                </a:lnTo>
                <a:lnTo>
                  <a:pt x="537" y="368"/>
                </a:lnTo>
                <a:lnTo>
                  <a:pt x="537" y="377"/>
                </a:lnTo>
                <a:lnTo>
                  <a:pt x="535" y="376"/>
                </a:lnTo>
                <a:lnTo>
                  <a:pt x="527" y="392"/>
                </a:lnTo>
                <a:lnTo>
                  <a:pt x="524" y="409"/>
                </a:lnTo>
                <a:lnTo>
                  <a:pt x="525" y="420"/>
                </a:lnTo>
                <a:lnTo>
                  <a:pt x="520" y="423"/>
                </a:lnTo>
                <a:lnTo>
                  <a:pt x="493" y="428"/>
                </a:lnTo>
                <a:lnTo>
                  <a:pt x="481" y="440"/>
                </a:lnTo>
                <a:lnTo>
                  <a:pt x="471" y="441"/>
                </a:lnTo>
                <a:lnTo>
                  <a:pt x="473" y="445"/>
                </a:lnTo>
                <a:lnTo>
                  <a:pt x="475" y="443"/>
                </a:lnTo>
                <a:lnTo>
                  <a:pt x="474" y="449"/>
                </a:lnTo>
                <a:lnTo>
                  <a:pt x="470" y="444"/>
                </a:lnTo>
                <a:lnTo>
                  <a:pt x="467" y="444"/>
                </a:lnTo>
                <a:lnTo>
                  <a:pt x="466" y="440"/>
                </a:lnTo>
                <a:lnTo>
                  <a:pt x="460" y="438"/>
                </a:lnTo>
                <a:lnTo>
                  <a:pt x="462" y="435"/>
                </a:lnTo>
                <a:lnTo>
                  <a:pt x="460" y="432"/>
                </a:lnTo>
                <a:lnTo>
                  <a:pt x="453" y="437"/>
                </a:lnTo>
                <a:lnTo>
                  <a:pt x="451" y="435"/>
                </a:lnTo>
                <a:lnTo>
                  <a:pt x="456" y="431"/>
                </a:lnTo>
                <a:lnTo>
                  <a:pt x="453" y="426"/>
                </a:lnTo>
                <a:lnTo>
                  <a:pt x="446" y="431"/>
                </a:lnTo>
                <a:lnTo>
                  <a:pt x="450" y="431"/>
                </a:lnTo>
                <a:lnTo>
                  <a:pt x="450" y="433"/>
                </a:lnTo>
                <a:lnTo>
                  <a:pt x="446" y="434"/>
                </a:lnTo>
                <a:lnTo>
                  <a:pt x="433" y="444"/>
                </a:lnTo>
                <a:lnTo>
                  <a:pt x="417" y="435"/>
                </a:lnTo>
                <a:lnTo>
                  <a:pt x="408" y="433"/>
                </a:lnTo>
                <a:lnTo>
                  <a:pt x="406" y="436"/>
                </a:lnTo>
                <a:lnTo>
                  <a:pt x="388" y="426"/>
                </a:lnTo>
                <a:lnTo>
                  <a:pt x="380" y="414"/>
                </a:lnTo>
                <a:lnTo>
                  <a:pt x="382" y="405"/>
                </a:lnTo>
                <a:lnTo>
                  <a:pt x="379" y="397"/>
                </a:lnTo>
                <a:lnTo>
                  <a:pt x="371" y="387"/>
                </a:lnTo>
                <a:lnTo>
                  <a:pt x="379" y="397"/>
                </a:lnTo>
                <a:lnTo>
                  <a:pt x="371" y="386"/>
                </a:lnTo>
                <a:lnTo>
                  <a:pt x="372" y="384"/>
                </a:lnTo>
                <a:lnTo>
                  <a:pt x="374" y="387"/>
                </a:lnTo>
                <a:lnTo>
                  <a:pt x="375" y="382"/>
                </a:lnTo>
                <a:lnTo>
                  <a:pt x="357" y="387"/>
                </a:lnTo>
                <a:lnTo>
                  <a:pt x="363" y="376"/>
                </a:lnTo>
                <a:lnTo>
                  <a:pt x="362" y="371"/>
                </a:lnTo>
                <a:lnTo>
                  <a:pt x="356" y="361"/>
                </a:lnTo>
                <a:lnTo>
                  <a:pt x="352" y="378"/>
                </a:lnTo>
                <a:lnTo>
                  <a:pt x="338" y="380"/>
                </a:lnTo>
                <a:lnTo>
                  <a:pt x="341" y="374"/>
                </a:lnTo>
                <a:lnTo>
                  <a:pt x="347" y="375"/>
                </a:lnTo>
                <a:lnTo>
                  <a:pt x="348" y="361"/>
                </a:lnTo>
                <a:lnTo>
                  <a:pt x="354" y="351"/>
                </a:lnTo>
                <a:lnTo>
                  <a:pt x="353" y="346"/>
                </a:lnTo>
                <a:lnTo>
                  <a:pt x="356" y="343"/>
                </a:lnTo>
                <a:lnTo>
                  <a:pt x="352" y="334"/>
                </a:lnTo>
                <a:lnTo>
                  <a:pt x="352" y="341"/>
                </a:lnTo>
                <a:lnTo>
                  <a:pt x="348" y="344"/>
                </a:lnTo>
                <a:lnTo>
                  <a:pt x="344" y="353"/>
                </a:lnTo>
                <a:lnTo>
                  <a:pt x="333" y="359"/>
                </a:lnTo>
                <a:lnTo>
                  <a:pt x="326" y="368"/>
                </a:lnTo>
                <a:lnTo>
                  <a:pt x="324" y="372"/>
                </a:lnTo>
                <a:lnTo>
                  <a:pt x="327" y="371"/>
                </a:lnTo>
                <a:lnTo>
                  <a:pt x="326" y="376"/>
                </a:lnTo>
                <a:lnTo>
                  <a:pt x="314" y="369"/>
                </a:lnTo>
                <a:lnTo>
                  <a:pt x="316" y="366"/>
                </a:lnTo>
                <a:lnTo>
                  <a:pt x="320" y="369"/>
                </a:lnTo>
                <a:lnTo>
                  <a:pt x="316" y="359"/>
                </a:lnTo>
                <a:lnTo>
                  <a:pt x="310" y="352"/>
                </a:lnTo>
                <a:lnTo>
                  <a:pt x="308" y="345"/>
                </a:lnTo>
                <a:lnTo>
                  <a:pt x="302" y="344"/>
                </a:lnTo>
                <a:lnTo>
                  <a:pt x="300" y="337"/>
                </a:lnTo>
                <a:lnTo>
                  <a:pt x="303" y="337"/>
                </a:lnTo>
                <a:lnTo>
                  <a:pt x="301" y="333"/>
                </a:lnTo>
                <a:lnTo>
                  <a:pt x="296" y="334"/>
                </a:lnTo>
                <a:lnTo>
                  <a:pt x="298" y="331"/>
                </a:lnTo>
                <a:lnTo>
                  <a:pt x="293" y="326"/>
                </a:lnTo>
                <a:lnTo>
                  <a:pt x="290" y="329"/>
                </a:lnTo>
                <a:lnTo>
                  <a:pt x="281" y="324"/>
                </a:lnTo>
                <a:lnTo>
                  <a:pt x="273" y="325"/>
                </a:lnTo>
                <a:lnTo>
                  <a:pt x="258" y="316"/>
                </a:lnTo>
                <a:lnTo>
                  <a:pt x="227" y="320"/>
                </a:lnTo>
                <a:lnTo>
                  <a:pt x="203" y="330"/>
                </a:lnTo>
                <a:lnTo>
                  <a:pt x="185" y="329"/>
                </a:lnTo>
                <a:lnTo>
                  <a:pt x="167" y="340"/>
                </a:lnTo>
                <a:lnTo>
                  <a:pt x="161" y="341"/>
                </a:lnTo>
                <a:lnTo>
                  <a:pt x="153" y="354"/>
                </a:lnTo>
                <a:lnTo>
                  <a:pt x="145" y="359"/>
                </a:lnTo>
                <a:close/>
                <a:moveTo>
                  <a:pt x="255" y="18"/>
                </a:moveTo>
                <a:lnTo>
                  <a:pt x="250" y="15"/>
                </a:lnTo>
                <a:lnTo>
                  <a:pt x="249" y="14"/>
                </a:lnTo>
                <a:lnTo>
                  <a:pt x="249" y="13"/>
                </a:lnTo>
                <a:lnTo>
                  <a:pt x="247" y="7"/>
                </a:lnTo>
                <a:lnTo>
                  <a:pt x="252" y="10"/>
                </a:lnTo>
                <a:lnTo>
                  <a:pt x="258" y="8"/>
                </a:lnTo>
                <a:lnTo>
                  <a:pt x="259" y="11"/>
                </a:lnTo>
                <a:lnTo>
                  <a:pt x="260" y="7"/>
                </a:lnTo>
                <a:lnTo>
                  <a:pt x="263" y="10"/>
                </a:lnTo>
                <a:lnTo>
                  <a:pt x="255" y="18"/>
                </a:lnTo>
                <a:close/>
                <a:moveTo>
                  <a:pt x="249" y="15"/>
                </a:moveTo>
                <a:lnTo>
                  <a:pt x="251" y="16"/>
                </a:lnTo>
                <a:lnTo>
                  <a:pt x="249" y="17"/>
                </a:lnTo>
                <a:lnTo>
                  <a:pt x="242" y="16"/>
                </a:lnTo>
                <a:lnTo>
                  <a:pt x="246" y="9"/>
                </a:lnTo>
                <a:lnTo>
                  <a:pt x="249" y="15"/>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211" name="Freeform 140"/>
          <p:cNvSpPr>
            <a:spLocks noEditPoints="1"/>
          </p:cNvSpPr>
          <p:nvPr/>
        </p:nvSpPr>
        <p:spPr bwMode="auto">
          <a:xfrm>
            <a:off x="6894513" y="4605338"/>
            <a:ext cx="458787" cy="150812"/>
          </a:xfrm>
          <a:custGeom>
            <a:avLst/>
            <a:gdLst>
              <a:gd name="T0" fmla="*/ 2147483647 w 278"/>
              <a:gd name="T1" fmla="*/ 0 h 92"/>
              <a:gd name="T2" fmla="*/ 2147483647 w 278"/>
              <a:gd name="T3" fmla="*/ 2147483647 h 92"/>
              <a:gd name="T4" fmla="*/ 2147483647 w 278"/>
              <a:gd name="T5" fmla="*/ 2147483647 h 92"/>
              <a:gd name="T6" fmla="*/ 2147483647 w 278"/>
              <a:gd name="T7" fmla="*/ 2147483647 h 92"/>
              <a:gd name="T8" fmla="*/ 2147483647 w 278"/>
              <a:gd name="T9" fmla="*/ 2147483647 h 92"/>
              <a:gd name="T10" fmla="*/ 2147483647 w 278"/>
              <a:gd name="T11" fmla="*/ 2147483647 h 92"/>
              <a:gd name="T12" fmla="*/ 2147483647 w 278"/>
              <a:gd name="T13" fmla="*/ 2147483647 h 92"/>
              <a:gd name="T14" fmla="*/ 2147483647 w 278"/>
              <a:gd name="T15" fmla="*/ 2147483647 h 92"/>
              <a:gd name="T16" fmla="*/ 2147483647 w 278"/>
              <a:gd name="T17" fmla="*/ 2147483647 h 92"/>
              <a:gd name="T18" fmla="*/ 2147483647 w 278"/>
              <a:gd name="T19" fmla="*/ 2147483647 h 92"/>
              <a:gd name="T20" fmla="*/ 2147483647 w 278"/>
              <a:gd name="T21" fmla="*/ 2147483647 h 92"/>
              <a:gd name="T22" fmla="*/ 2147483647 w 278"/>
              <a:gd name="T23" fmla="*/ 2147483647 h 92"/>
              <a:gd name="T24" fmla="*/ 2147483647 w 278"/>
              <a:gd name="T25" fmla="*/ 2147483647 h 92"/>
              <a:gd name="T26" fmla="*/ 2147483647 w 278"/>
              <a:gd name="T27" fmla="*/ 2147483647 h 92"/>
              <a:gd name="T28" fmla="*/ 2147483647 w 278"/>
              <a:gd name="T29" fmla="*/ 2147483647 h 92"/>
              <a:gd name="T30" fmla="*/ 2147483647 w 278"/>
              <a:gd name="T31" fmla="*/ 2147483647 h 92"/>
              <a:gd name="T32" fmla="*/ 2147483647 w 278"/>
              <a:gd name="T33" fmla="*/ 2147483647 h 92"/>
              <a:gd name="T34" fmla="*/ 2147483647 w 278"/>
              <a:gd name="T35" fmla="*/ 2147483647 h 92"/>
              <a:gd name="T36" fmla="*/ 2147483647 w 278"/>
              <a:gd name="T37" fmla="*/ 2147483647 h 92"/>
              <a:gd name="T38" fmla="*/ 2147483647 w 278"/>
              <a:gd name="T39" fmla="*/ 2147483647 h 92"/>
              <a:gd name="T40" fmla="*/ 2147483647 w 278"/>
              <a:gd name="T41" fmla="*/ 2147483647 h 92"/>
              <a:gd name="T42" fmla="*/ 2147483647 w 278"/>
              <a:gd name="T43" fmla="*/ 2147483647 h 92"/>
              <a:gd name="T44" fmla="*/ 2147483647 w 278"/>
              <a:gd name="T45" fmla="*/ 2147483647 h 92"/>
              <a:gd name="T46" fmla="*/ 2147483647 w 278"/>
              <a:gd name="T47" fmla="*/ 2147483647 h 92"/>
              <a:gd name="T48" fmla="*/ 2147483647 w 278"/>
              <a:gd name="T49" fmla="*/ 2147483647 h 92"/>
              <a:gd name="T50" fmla="*/ 2147483647 w 278"/>
              <a:gd name="T51" fmla="*/ 2147483647 h 92"/>
              <a:gd name="T52" fmla="*/ 2147483647 w 278"/>
              <a:gd name="T53" fmla="*/ 2147483647 h 92"/>
              <a:gd name="T54" fmla="*/ 2147483647 w 278"/>
              <a:gd name="T55" fmla="*/ 2147483647 h 92"/>
              <a:gd name="T56" fmla="*/ 2147483647 w 278"/>
              <a:gd name="T57" fmla="*/ 2147483647 h 92"/>
              <a:gd name="T58" fmla="*/ 2147483647 w 278"/>
              <a:gd name="T59" fmla="*/ 2147483647 h 92"/>
              <a:gd name="T60" fmla="*/ 2147483647 w 278"/>
              <a:gd name="T61" fmla="*/ 2147483647 h 92"/>
              <a:gd name="T62" fmla="*/ 2147483647 w 278"/>
              <a:gd name="T63" fmla="*/ 2147483647 h 92"/>
              <a:gd name="T64" fmla="*/ 2147483647 w 278"/>
              <a:gd name="T65" fmla="*/ 2147483647 h 92"/>
              <a:gd name="T66" fmla="*/ 2147483647 w 278"/>
              <a:gd name="T67" fmla="*/ 2147483647 h 92"/>
              <a:gd name="T68" fmla="*/ 2147483647 w 278"/>
              <a:gd name="T69" fmla="*/ 2147483647 h 92"/>
              <a:gd name="T70" fmla="*/ 2147483647 w 278"/>
              <a:gd name="T71" fmla="*/ 2147483647 h 92"/>
              <a:gd name="T72" fmla="*/ 2147483647 w 278"/>
              <a:gd name="T73" fmla="*/ 2147483647 h 92"/>
              <a:gd name="T74" fmla="*/ 2147483647 w 278"/>
              <a:gd name="T75" fmla="*/ 2147483647 h 92"/>
              <a:gd name="T76" fmla="*/ 2147483647 w 278"/>
              <a:gd name="T77" fmla="*/ 2147483647 h 92"/>
              <a:gd name="T78" fmla="*/ 2147483647 w 278"/>
              <a:gd name="T79" fmla="*/ 2147483647 h 92"/>
              <a:gd name="T80" fmla="*/ 2147483647 w 278"/>
              <a:gd name="T81" fmla="*/ 2147483647 h 92"/>
              <a:gd name="T82" fmla="*/ 2147483647 w 278"/>
              <a:gd name="T83" fmla="*/ 2147483647 h 92"/>
              <a:gd name="T84" fmla="*/ 2147483647 w 278"/>
              <a:gd name="T85" fmla="*/ 2147483647 h 92"/>
              <a:gd name="T86" fmla="*/ 2147483647 w 278"/>
              <a:gd name="T87" fmla="*/ 2147483647 h 92"/>
              <a:gd name="T88" fmla="*/ 2147483647 w 278"/>
              <a:gd name="T89" fmla="*/ 2147483647 h 92"/>
              <a:gd name="T90" fmla="*/ 2147483647 w 278"/>
              <a:gd name="T91" fmla="*/ 2147483647 h 92"/>
              <a:gd name="T92" fmla="*/ 2147483647 w 278"/>
              <a:gd name="T93" fmla="*/ 2147483647 h 92"/>
              <a:gd name="T94" fmla="*/ 2147483647 w 278"/>
              <a:gd name="T95" fmla="*/ 2147483647 h 92"/>
              <a:gd name="T96" fmla="*/ 2147483647 w 278"/>
              <a:gd name="T97" fmla="*/ 2147483647 h 92"/>
              <a:gd name="T98" fmla="*/ 2147483647 w 278"/>
              <a:gd name="T99" fmla="*/ 2147483647 h 92"/>
              <a:gd name="T100" fmla="*/ 2147483647 w 278"/>
              <a:gd name="T101" fmla="*/ 2147483647 h 92"/>
              <a:gd name="T102" fmla="*/ 2147483647 w 278"/>
              <a:gd name="T103" fmla="*/ 2147483647 h 92"/>
              <a:gd name="T104" fmla="*/ 2147483647 w 278"/>
              <a:gd name="T105" fmla="*/ 2147483647 h 92"/>
              <a:gd name="T106" fmla="*/ 2147483647 w 278"/>
              <a:gd name="T107" fmla="*/ 2147483647 h 92"/>
              <a:gd name="T108" fmla="*/ 2147483647 w 278"/>
              <a:gd name="T109" fmla="*/ 2147483647 h 92"/>
              <a:gd name="T110" fmla="*/ 2147483647 w 278"/>
              <a:gd name="T111" fmla="*/ 2147483647 h 92"/>
              <a:gd name="T112" fmla="*/ 2147483647 w 278"/>
              <a:gd name="T113" fmla="*/ 2147483647 h 92"/>
              <a:gd name="T114" fmla="*/ 2147483647 w 278"/>
              <a:gd name="T115" fmla="*/ 2147483647 h 92"/>
              <a:gd name="T116" fmla="*/ 2147483647 w 278"/>
              <a:gd name="T117" fmla="*/ 2147483647 h 92"/>
              <a:gd name="T118" fmla="*/ 2147483647 w 278"/>
              <a:gd name="T119" fmla="*/ 2147483647 h 92"/>
              <a:gd name="T120" fmla="*/ 2147483647 w 278"/>
              <a:gd name="T121" fmla="*/ 2147483647 h 92"/>
              <a:gd name="T122" fmla="*/ 2147483647 w 278"/>
              <a:gd name="T123" fmla="*/ 2147483647 h 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8" h="92">
                <a:moveTo>
                  <a:pt x="247" y="1"/>
                </a:moveTo>
                <a:lnTo>
                  <a:pt x="249" y="0"/>
                </a:lnTo>
                <a:lnTo>
                  <a:pt x="249" y="3"/>
                </a:lnTo>
                <a:lnTo>
                  <a:pt x="246" y="4"/>
                </a:lnTo>
                <a:lnTo>
                  <a:pt x="247" y="1"/>
                </a:lnTo>
                <a:close/>
                <a:moveTo>
                  <a:pt x="3" y="13"/>
                </a:moveTo>
                <a:lnTo>
                  <a:pt x="4" y="14"/>
                </a:lnTo>
                <a:lnTo>
                  <a:pt x="1" y="16"/>
                </a:lnTo>
                <a:lnTo>
                  <a:pt x="0" y="13"/>
                </a:lnTo>
                <a:lnTo>
                  <a:pt x="3" y="13"/>
                </a:lnTo>
                <a:close/>
                <a:moveTo>
                  <a:pt x="166" y="70"/>
                </a:moveTo>
                <a:lnTo>
                  <a:pt x="165" y="69"/>
                </a:lnTo>
                <a:lnTo>
                  <a:pt x="165" y="65"/>
                </a:lnTo>
                <a:lnTo>
                  <a:pt x="166" y="70"/>
                </a:lnTo>
                <a:close/>
                <a:moveTo>
                  <a:pt x="254" y="45"/>
                </a:moveTo>
                <a:lnTo>
                  <a:pt x="249" y="43"/>
                </a:lnTo>
                <a:lnTo>
                  <a:pt x="230" y="43"/>
                </a:lnTo>
                <a:lnTo>
                  <a:pt x="227" y="46"/>
                </a:lnTo>
                <a:lnTo>
                  <a:pt x="225" y="61"/>
                </a:lnTo>
                <a:lnTo>
                  <a:pt x="219" y="63"/>
                </a:lnTo>
                <a:lnTo>
                  <a:pt x="219" y="67"/>
                </a:lnTo>
                <a:lnTo>
                  <a:pt x="221" y="69"/>
                </a:lnTo>
                <a:lnTo>
                  <a:pt x="215" y="72"/>
                </a:lnTo>
                <a:lnTo>
                  <a:pt x="215" y="77"/>
                </a:lnTo>
                <a:lnTo>
                  <a:pt x="211" y="84"/>
                </a:lnTo>
                <a:lnTo>
                  <a:pt x="202" y="84"/>
                </a:lnTo>
                <a:lnTo>
                  <a:pt x="199" y="86"/>
                </a:lnTo>
                <a:lnTo>
                  <a:pt x="189" y="82"/>
                </a:lnTo>
                <a:lnTo>
                  <a:pt x="181" y="82"/>
                </a:lnTo>
                <a:lnTo>
                  <a:pt x="173" y="90"/>
                </a:lnTo>
                <a:lnTo>
                  <a:pt x="163" y="89"/>
                </a:lnTo>
                <a:lnTo>
                  <a:pt x="154" y="92"/>
                </a:lnTo>
                <a:lnTo>
                  <a:pt x="142" y="81"/>
                </a:lnTo>
                <a:lnTo>
                  <a:pt x="140" y="77"/>
                </a:lnTo>
                <a:lnTo>
                  <a:pt x="142" y="75"/>
                </a:lnTo>
                <a:lnTo>
                  <a:pt x="146" y="80"/>
                </a:lnTo>
                <a:lnTo>
                  <a:pt x="151" y="78"/>
                </a:lnTo>
                <a:lnTo>
                  <a:pt x="157" y="82"/>
                </a:lnTo>
                <a:lnTo>
                  <a:pt x="157" y="84"/>
                </a:lnTo>
                <a:lnTo>
                  <a:pt x="158" y="82"/>
                </a:lnTo>
                <a:lnTo>
                  <a:pt x="166" y="85"/>
                </a:lnTo>
                <a:lnTo>
                  <a:pt x="161" y="82"/>
                </a:lnTo>
                <a:lnTo>
                  <a:pt x="166" y="74"/>
                </a:lnTo>
                <a:lnTo>
                  <a:pt x="163" y="74"/>
                </a:lnTo>
                <a:lnTo>
                  <a:pt x="163" y="72"/>
                </a:lnTo>
                <a:lnTo>
                  <a:pt x="164" y="70"/>
                </a:lnTo>
                <a:lnTo>
                  <a:pt x="166" y="71"/>
                </a:lnTo>
                <a:lnTo>
                  <a:pt x="167" y="70"/>
                </a:lnTo>
                <a:lnTo>
                  <a:pt x="167" y="66"/>
                </a:lnTo>
                <a:lnTo>
                  <a:pt x="189" y="59"/>
                </a:lnTo>
                <a:lnTo>
                  <a:pt x="204" y="39"/>
                </a:lnTo>
                <a:lnTo>
                  <a:pt x="212" y="47"/>
                </a:lnTo>
                <a:lnTo>
                  <a:pt x="215" y="43"/>
                </a:lnTo>
                <a:lnTo>
                  <a:pt x="214" y="38"/>
                </a:lnTo>
                <a:lnTo>
                  <a:pt x="218" y="35"/>
                </a:lnTo>
                <a:lnTo>
                  <a:pt x="218" y="36"/>
                </a:lnTo>
                <a:lnTo>
                  <a:pt x="219" y="42"/>
                </a:lnTo>
                <a:lnTo>
                  <a:pt x="222" y="43"/>
                </a:lnTo>
                <a:lnTo>
                  <a:pt x="219" y="35"/>
                </a:lnTo>
                <a:lnTo>
                  <a:pt x="225" y="33"/>
                </a:lnTo>
                <a:lnTo>
                  <a:pt x="223" y="28"/>
                </a:lnTo>
                <a:lnTo>
                  <a:pt x="229" y="25"/>
                </a:lnTo>
                <a:lnTo>
                  <a:pt x="242" y="5"/>
                </a:lnTo>
                <a:lnTo>
                  <a:pt x="243" y="11"/>
                </a:lnTo>
                <a:lnTo>
                  <a:pt x="248" y="5"/>
                </a:lnTo>
                <a:lnTo>
                  <a:pt x="250" y="10"/>
                </a:lnTo>
                <a:lnTo>
                  <a:pt x="256" y="14"/>
                </a:lnTo>
                <a:lnTo>
                  <a:pt x="254" y="17"/>
                </a:lnTo>
                <a:lnTo>
                  <a:pt x="255" y="20"/>
                </a:lnTo>
                <a:lnTo>
                  <a:pt x="253" y="21"/>
                </a:lnTo>
                <a:lnTo>
                  <a:pt x="260" y="18"/>
                </a:lnTo>
                <a:lnTo>
                  <a:pt x="261" y="21"/>
                </a:lnTo>
                <a:lnTo>
                  <a:pt x="259" y="22"/>
                </a:lnTo>
                <a:lnTo>
                  <a:pt x="259" y="24"/>
                </a:lnTo>
                <a:lnTo>
                  <a:pt x="265" y="22"/>
                </a:lnTo>
                <a:lnTo>
                  <a:pt x="278" y="29"/>
                </a:lnTo>
                <a:lnTo>
                  <a:pt x="275" y="32"/>
                </a:lnTo>
                <a:lnTo>
                  <a:pt x="270" y="34"/>
                </a:lnTo>
                <a:lnTo>
                  <a:pt x="265" y="33"/>
                </a:lnTo>
                <a:lnTo>
                  <a:pt x="262" y="35"/>
                </a:lnTo>
                <a:lnTo>
                  <a:pt x="268" y="40"/>
                </a:lnTo>
                <a:lnTo>
                  <a:pt x="268" y="43"/>
                </a:lnTo>
                <a:lnTo>
                  <a:pt x="260" y="44"/>
                </a:lnTo>
                <a:lnTo>
                  <a:pt x="256" y="42"/>
                </a:lnTo>
                <a:lnTo>
                  <a:pt x="254" y="45"/>
                </a:lnTo>
                <a:close/>
                <a:moveTo>
                  <a:pt x="256" y="45"/>
                </a:moveTo>
                <a:lnTo>
                  <a:pt x="256" y="44"/>
                </a:lnTo>
                <a:lnTo>
                  <a:pt x="259" y="45"/>
                </a:lnTo>
                <a:lnTo>
                  <a:pt x="256" y="45"/>
                </a:lnTo>
                <a:close/>
                <a:moveTo>
                  <a:pt x="7" y="13"/>
                </a:moveTo>
                <a:lnTo>
                  <a:pt x="9" y="9"/>
                </a:lnTo>
                <a:lnTo>
                  <a:pt x="10" y="12"/>
                </a:lnTo>
                <a:lnTo>
                  <a:pt x="15" y="12"/>
                </a:lnTo>
                <a:lnTo>
                  <a:pt x="17" y="16"/>
                </a:lnTo>
                <a:lnTo>
                  <a:pt x="21" y="16"/>
                </a:lnTo>
                <a:lnTo>
                  <a:pt x="19" y="23"/>
                </a:lnTo>
                <a:lnTo>
                  <a:pt x="21" y="25"/>
                </a:lnTo>
                <a:lnTo>
                  <a:pt x="27" y="21"/>
                </a:lnTo>
                <a:lnTo>
                  <a:pt x="31" y="23"/>
                </a:lnTo>
                <a:lnTo>
                  <a:pt x="34" y="16"/>
                </a:lnTo>
                <a:lnTo>
                  <a:pt x="38" y="17"/>
                </a:lnTo>
                <a:lnTo>
                  <a:pt x="48" y="27"/>
                </a:lnTo>
                <a:lnTo>
                  <a:pt x="53" y="37"/>
                </a:lnTo>
                <a:lnTo>
                  <a:pt x="52" y="51"/>
                </a:lnTo>
                <a:lnTo>
                  <a:pt x="54" y="55"/>
                </a:lnTo>
                <a:lnTo>
                  <a:pt x="53" y="63"/>
                </a:lnTo>
                <a:lnTo>
                  <a:pt x="59" y="67"/>
                </a:lnTo>
                <a:lnTo>
                  <a:pt x="66" y="84"/>
                </a:lnTo>
                <a:lnTo>
                  <a:pt x="63" y="85"/>
                </a:lnTo>
                <a:lnTo>
                  <a:pt x="61" y="81"/>
                </a:lnTo>
                <a:lnTo>
                  <a:pt x="62" y="84"/>
                </a:lnTo>
                <a:lnTo>
                  <a:pt x="57" y="84"/>
                </a:lnTo>
                <a:lnTo>
                  <a:pt x="55" y="86"/>
                </a:lnTo>
                <a:lnTo>
                  <a:pt x="53" y="82"/>
                </a:lnTo>
                <a:lnTo>
                  <a:pt x="23" y="64"/>
                </a:lnTo>
                <a:lnTo>
                  <a:pt x="23" y="58"/>
                </a:lnTo>
                <a:lnTo>
                  <a:pt x="15" y="49"/>
                </a:lnTo>
                <a:lnTo>
                  <a:pt x="17" y="47"/>
                </a:lnTo>
                <a:lnTo>
                  <a:pt x="14" y="44"/>
                </a:lnTo>
                <a:lnTo>
                  <a:pt x="14" y="36"/>
                </a:lnTo>
                <a:lnTo>
                  <a:pt x="10" y="32"/>
                </a:lnTo>
                <a:lnTo>
                  <a:pt x="10" y="20"/>
                </a:lnTo>
                <a:lnTo>
                  <a:pt x="7" y="13"/>
                </a:lnTo>
                <a:close/>
              </a:path>
            </a:pathLst>
          </a:custGeom>
          <a:solidFill>
            <a:schemeClr val="accent1"/>
          </a:solidFill>
          <a:ln w="4826">
            <a:solidFill>
              <a:schemeClr val="bg2"/>
            </a:solidFill>
            <a:prstDash val="solid"/>
            <a:round/>
            <a:headEnd/>
            <a:tailEnd/>
          </a:ln>
        </p:spPr>
        <p:txBody>
          <a:bodyPr/>
          <a:lstStyle/>
          <a:p>
            <a:endParaRPr lang="en-US"/>
          </a:p>
        </p:txBody>
      </p:sp>
      <p:sp>
        <p:nvSpPr>
          <p:cNvPr id="3212" name="Freeform 141"/>
          <p:cNvSpPr>
            <a:spLocks/>
          </p:cNvSpPr>
          <p:nvPr/>
        </p:nvSpPr>
        <p:spPr bwMode="auto">
          <a:xfrm>
            <a:off x="7470775" y="3670300"/>
            <a:ext cx="149225" cy="161925"/>
          </a:xfrm>
          <a:custGeom>
            <a:avLst/>
            <a:gdLst>
              <a:gd name="T0" fmla="*/ 2147483647 w 90"/>
              <a:gd name="T1" fmla="*/ 2147483647 h 99"/>
              <a:gd name="T2" fmla="*/ 2147483647 w 90"/>
              <a:gd name="T3" fmla="*/ 2147483647 h 99"/>
              <a:gd name="T4" fmla="*/ 2147483647 w 90"/>
              <a:gd name="T5" fmla="*/ 2147483647 h 99"/>
              <a:gd name="T6" fmla="*/ 2147483647 w 90"/>
              <a:gd name="T7" fmla="*/ 2147483647 h 99"/>
              <a:gd name="T8" fmla="*/ 2147483647 w 90"/>
              <a:gd name="T9" fmla="*/ 2147483647 h 99"/>
              <a:gd name="T10" fmla="*/ 2147483647 w 90"/>
              <a:gd name="T11" fmla="*/ 2147483647 h 99"/>
              <a:gd name="T12" fmla="*/ 2147483647 w 90"/>
              <a:gd name="T13" fmla="*/ 2147483647 h 99"/>
              <a:gd name="T14" fmla="*/ 2147483647 w 90"/>
              <a:gd name="T15" fmla="*/ 2147483647 h 99"/>
              <a:gd name="T16" fmla="*/ 2147483647 w 90"/>
              <a:gd name="T17" fmla="*/ 2147483647 h 99"/>
              <a:gd name="T18" fmla="*/ 2147483647 w 90"/>
              <a:gd name="T19" fmla="*/ 2147483647 h 99"/>
              <a:gd name="T20" fmla="*/ 2147483647 w 90"/>
              <a:gd name="T21" fmla="*/ 2147483647 h 99"/>
              <a:gd name="T22" fmla="*/ 2147483647 w 90"/>
              <a:gd name="T23" fmla="*/ 2147483647 h 99"/>
              <a:gd name="T24" fmla="*/ 2147483647 w 90"/>
              <a:gd name="T25" fmla="*/ 2147483647 h 99"/>
              <a:gd name="T26" fmla="*/ 2147483647 w 90"/>
              <a:gd name="T27" fmla="*/ 2147483647 h 99"/>
              <a:gd name="T28" fmla="*/ 2147483647 w 90"/>
              <a:gd name="T29" fmla="*/ 2147483647 h 99"/>
              <a:gd name="T30" fmla="*/ 2147483647 w 90"/>
              <a:gd name="T31" fmla="*/ 2147483647 h 99"/>
              <a:gd name="T32" fmla="*/ 2147483647 w 90"/>
              <a:gd name="T33" fmla="*/ 2147483647 h 99"/>
              <a:gd name="T34" fmla="*/ 2147483647 w 90"/>
              <a:gd name="T35" fmla="*/ 2147483647 h 99"/>
              <a:gd name="T36" fmla="*/ 2147483647 w 90"/>
              <a:gd name="T37" fmla="*/ 2147483647 h 99"/>
              <a:gd name="T38" fmla="*/ 2147483647 w 90"/>
              <a:gd name="T39" fmla="*/ 2147483647 h 99"/>
              <a:gd name="T40" fmla="*/ 0 w 90"/>
              <a:gd name="T41" fmla="*/ 2147483647 h 99"/>
              <a:gd name="T42" fmla="*/ 0 w 90"/>
              <a:gd name="T43" fmla="*/ 2147483647 h 99"/>
              <a:gd name="T44" fmla="*/ 2147483647 w 90"/>
              <a:gd name="T45" fmla="*/ 2147483647 h 99"/>
              <a:gd name="T46" fmla="*/ 2147483647 w 90"/>
              <a:gd name="T47" fmla="*/ 2147483647 h 99"/>
              <a:gd name="T48" fmla="*/ 2147483647 w 90"/>
              <a:gd name="T49" fmla="*/ 2147483647 h 99"/>
              <a:gd name="T50" fmla="*/ 2147483647 w 90"/>
              <a:gd name="T51" fmla="*/ 2147483647 h 99"/>
              <a:gd name="T52" fmla="*/ 2147483647 w 90"/>
              <a:gd name="T53" fmla="*/ 2147483647 h 99"/>
              <a:gd name="T54" fmla="*/ 2147483647 w 90"/>
              <a:gd name="T55" fmla="*/ 2147483647 h 99"/>
              <a:gd name="T56" fmla="*/ 2147483647 w 90"/>
              <a:gd name="T57" fmla="*/ 2147483647 h 99"/>
              <a:gd name="T58" fmla="*/ 2147483647 w 90"/>
              <a:gd name="T59" fmla="*/ 2147483647 h 99"/>
              <a:gd name="T60" fmla="*/ 2147483647 w 90"/>
              <a:gd name="T61" fmla="*/ 2147483647 h 99"/>
              <a:gd name="T62" fmla="*/ 2147483647 w 90"/>
              <a:gd name="T63" fmla="*/ 2147483647 h 99"/>
              <a:gd name="T64" fmla="*/ 2147483647 w 90"/>
              <a:gd name="T65" fmla="*/ 2147483647 h 99"/>
              <a:gd name="T66" fmla="*/ 2147483647 w 90"/>
              <a:gd name="T67" fmla="*/ 0 h 99"/>
              <a:gd name="T68" fmla="*/ 2147483647 w 90"/>
              <a:gd name="T69" fmla="*/ 2147483647 h 99"/>
              <a:gd name="T70" fmla="*/ 2147483647 w 90"/>
              <a:gd name="T71" fmla="*/ 2147483647 h 99"/>
              <a:gd name="T72" fmla="*/ 2147483647 w 90"/>
              <a:gd name="T73" fmla="*/ 2147483647 h 99"/>
              <a:gd name="T74" fmla="*/ 2147483647 w 90"/>
              <a:gd name="T75" fmla="*/ 2147483647 h 99"/>
              <a:gd name="T76" fmla="*/ 2147483647 w 90"/>
              <a:gd name="T77" fmla="*/ 2147483647 h 99"/>
              <a:gd name="T78" fmla="*/ 2147483647 w 90"/>
              <a:gd name="T79" fmla="*/ 2147483647 h 99"/>
              <a:gd name="T80" fmla="*/ 2147483647 w 90"/>
              <a:gd name="T81" fmla="*/ 2147483647 h 99"/>
              <a:gd name="T82" fmla="*/ 2147483647 w 90"/>
              <a:gd name="T83" fmla="*/ 2147483647 h 99"/>
              <a:gd name="T84" fmla="*/ 2147483647 w 90"/>
              <a:gd name="T85" fmla="*/ 2147483647 h 99"/>
              <a:gd name="T86" fmla="*/ 2147483647 w 90"/>
              <a:gd name="T87" fmla="*/ 2147483647 h 99"/>
              <a:gd name="T88" fmla="*/ 2147483647 w 90"/>
              <a:gd name="T89" fmla="*/ 2147483647 h 99"/>
              <a:gd name="T90" fmla="*/ 2147483647 w 90"/>
              <a:gd name="T91" fmla="*/ 2147483647 h 99"/>
              <a:gd name="T92" fmla="*/ 2147483647 w 90"/>
              <a:gd name="T93" fmla="*/ 2147483647 h 99"/>
              <a:gd name="T94" fmla="*/ 2147483647 w 90"/>
              <a:gd name="T95" fmla="*/ 2147483647 h 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0" h="99">
                <a:moveTo>
                  <a:pt x="57" y="81"/>
                </a:moveTo>
                <a:lnTo>
                  <a:pt x="53" y="87"/>
                </a:lnTo>
                <a:lnTo>
                  <a:pt x="39" y="88"/>
                </a:lnTo>
                <a:lnTo>
                  <a:pt x="33" y="96"/>
                </a:lnTo>
                <a:lnTo>
                  <a:pt x="29" y="95"/>
                </a:lnTo>
                <a:lnTo>
                  <a:pt x="25" y="97"/>
                </a:lnTo>
                <a:lnTo>
                  <a:pt x="17" y="92"/>
                </a:lnTo>
                <a:lnTo>
                  <a:pt x="19" y="94"/>
                </a:lnTo>
                <a:lnTo>
                  <a:pt x="14" y="99"/>
                </a:lnTo>
                <a:lnTo>
                  <a:pt x="16" y="95"/>
                </a:lnTo>
                <a:lnTo>
                  <a:pt x="9" y="94"/>
                </a:lnTo>
                <a:lnTo>
                  <a:pt x="13" y="91"/>
                </a:lnTo>
                <a:lnTo>
                  <a:pt x="4" y="91"/>
                </a:lnTo>
                <a:lnTo>
                  <a:pt x="9" y="82"/>
                </a:lnTo>
                <a:lnTo>
                  <a:pt x="19" y="81"/>
                </a:lnTo>
                <a:lnTo>
                  <a:pt x="11" y="78"/>
                </a:lnTo>
                <a:lnTo>
                  <a:pt x="16" y="64"/>
                </a:lnTo>
                <a:lnTo>
                  <a:pt x="10" y="65"/>
                </a:lnTo>
                <a:lnTo>
                  <a:pt x="5" y="61"/>
                </a:lnTo>
                <a:lnTo>
                  <a:pt x="4" y="63"/>
                </a:lnTo>
                <a:lnTo>
                  <a:pt x="0" y="58"/>
                </a:lnTo>
                <a:lnTo>
                  <a:pt x="0" y="55"/>
                </a:lnTo>
                <a:lnTo>
                  <a:pt x="8" y="47"/>
                </a:lnTo>
                <a:lnTo>
                  <a:pt x="23" y="40"/>
                </a:lnTo>
                <a:lnTo>
                  <a:pt x="31" y="26"/>
                </a:lnTo>
                <a:lnTo>
                  <a:pt x="36" y="23"/>
                </a:lnTo>
                <a:lnTo>
                  <a:pt x="41" y="29"/>
                </a:lnTo>
                <a:lnTo>
                  <a:pt x="54" y="31"/>
                </a:lnTo>
                <a:lnTo>
                  <a:pt x="56" y="27"/>
                </a:lnTo>
                <a:lnTo>
                  <a:pt x="53" y="19"/>
                </a:lnTo>
                <a:lnTo>
                  <a:pt x="65" y="19"/>
                </a:lnTo>
                <a:lnTo>
                  <a:pt x="70" y="10"/>
                </a:lnTo>
                <a:lnTo>
                  <a:pt x="76" y="10"/>
                </a:lnTo>
                <a:lnTo>
                  <a:pt x="78" y="0"/>
                </a:lnTo>
                <a:lnTo>
                  <a:pt x="84" y="2"/>
                </a:lnTo>
                <a:lnTo>
                  <a:pt x="83" y="5"/>
                </a:lnTo>
                <a:lnTo>
                  <a:pt x="88" y="11"/>
                </a:lnTo>
                <a:lnTo>
                  <a:pt x="90" y="13"/>
                </a:lnTo>
                <a:lnTo>
                  <a:pt x="86" y="13"/>
                </a:lnTo>
                <a:lnTo>
                  <a:pt x="76" y="25"/>
                </a:lnTo>
                <a:lnTo>
                  <a:pt x="77" y="31"/>
                </a:lnTo>
                <a:lnTo>
                  <a:pt x="76" y="41"/>
                </a:lnTo>
                <a:lnTo>
                  <a:pt x="44" y="61"/>
                </a:lnTo>
                <a:lnTo>
                  <a:pt x="45" y="69"/>
                </a:lnTo>
                <a:lnTo>
                  <a:pt x="43" y="68"/>
                </a:lnTo>
                <a:lnTo>
                  <a:pt x="43" y="71"/>
                </a:lnTo>
                <a:lnTo>
                  <a:pt x="48" y="73"/>
                </a:lnTo>
                <a:lnTo>
                  <a:pt x="57" y="8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3" name="Freeform 142"/>
          <p:cNvSpPr>
            <a:spLocks noEditPoints="1"/>
          </p:cNvSpPr>
          <p:nvPr/>
        </p:nvSpPr>
        <p:spPr bwMode="auto">
          <a:xfrm>
            <a:off x="5784850" y="4141788"/>
            <a:ext cx="180975" cy="242887"/>
          </a:xfrm>
          <a:custGeom>
            <a:avLst/>
            <a:gdLst>
              <a:gd name="T0" fmla="*/ 0 w 110"/>
              <a:gd name="T1" fmla="*/ 2147483647 h 147"/>
              <a:gd name="T2" fmla="*/ 2147483647 w 110"/>
              <a:gd name="T3" fmla="*/ 2147483647 h 147"/>
              <a:gd name="T4" fmla="*/ 2147483647 w 110"/>
              <a:gd name="T5" fmla="*/ 2147483647 h 147"/>
              <a:gd name="T6" fmla="*/ 2147483647 w 110"/>
              <a:gd name="T7" fmla="*/ 2147483647 h 147"/>
              <a:gd name="T8" fmla="*/ 2147483647 w 110"/>
              <a:gd name="T9" fmla="*/ 2147483647 h 147"/>
              <a:gd name="T10" fmla="*/ 2147483647 w 110"/>
              <a:gd name="T11" fmla="*/ 2147483647 h 147"/>
              <a:gd name="T12" fmla="*/ 2147483647 w 110"/>
              <a:gd name="T13" fmla="*/ 2147483647 h 147"/>
              <a:gd name="T14" fmla="*/ 2147483647 w 110"/>
              <a:gd name="T15" fmla="*/ 2147483647 h 147"/>
              <a:gd name="T16" fmla="*/ 2147483647 w 110"/>
              <a:gd name="T17" fmla="*/ 2147483647 h 147"/>
              <a:gd name="T18" fmla="*/ 2147483647 w 110"/>
              <a:gd name="T19" fmla="*/ 2147483647 h 147"/>
              <a:gd name="T20" fmla="*/ 2147483647 w 110"/>
              <a:gd name="T21" fmla="*/ 2147483647 h 147"/>
              <a:gd name="T22" fmla="*/ 2147483647 w 110"/>
              <a:gd name="T23" fmla="*/ 2147483647 h 147"/>
              <a:gd name="T24" fmla="*/ 2147483647 w 110"/>
              <a:gd name="T25" fmla="*/ 2147483647 h 147"/>
              <a:gd name="T26" fmla="*/ 2147483647 w 110"/>
              <a:gd name="T27" fmla="*/ 2147483647 h 147"/>
              <a:gd name="T28" fmla="*/ 2147483647 w 110"/>
              <a:gd name="T29" fmla="*/ 2147483647 h 147"/>
              <a:gd name="T30" fmla="*/ 2147483647 w 110"/>
              <a:gd name="T31" fmla="*/ 2147483647 h 147"/>
              <a:gd name="T32" fmla="*/ 2147483647 w 110"/>
              <a:gd name="T33" fmla="*/ 2147483647 h 147"/>
              <a:gd name="T34" fmla="*/ 2147483647 w 110"/>
              <a:gd name="T35" fmla="*/ 2147483647 h 147"/>
              <a:gd name="T36" fmla="*/ 2147483647 w 110"/>
              <a:gd name="T37" fmla="*/ 2147483647 h 147"/>
              <a:gd name="T38" fmla="*/ 2147483647 w 110"/>
              <a:gd name="T39" fmla="*/ 2147483647 h 147"/>
              <a:gd name="T40" fmla="*/ 2147483647 w 110"/>
              <a:gd name="T41" fmla="*/ 2147483647 h 147"/>
              <a:gd name="T42" fmla="*/ 2147483647 w 110"/>
              <a:gd name="T43" fmla="*/ 2147483647 h 147"/>
              <a:gd name="T44" fmla="*/ 2147483647 w 110"/>
              <a:gd name="T45" fmla="*/ 2147483647 h 147"/>
              <a:gd name="T46" fmla="*/ 2147483647 w 110"/>
              <a:gd name="T47" fmla="*/ 2147483647 h 147"/>
              <a:gd name="T48" fmla="*/ 2147483647 w 110"/>
              <a:gd name="T49" fmla="*/ 2147483647 h 147"/>
              <a:gd name="T50" fmla="*/ 2147483647 w 110"/>
              <a:gd name="T51" fmla="*/ 2147483647 h 147"/>
              <a:gd name="T52" fmla="*/ 2147483647 w 110"/>
              <a:gd name="T53" fmla="*/ 2147483647 h 147"/>
              <a:gd name="T54" fmla="*/ 2147483647 w 110"/>
              <a:gd name="T55" fmla="*/ 2147483647 h 147"/>
              <a:gd name="T56" fmla="*/ 2147483647 w 110"/>
              <a:gd name="T57" fmla="*/ 2147483647 h 147"/>
              <a:gd name="T58" fmla="*/ 2147483647 w 110"/>
              <a:gd name="T59" fmla="*/ 2147483647 h 147"/>
              <a:gd name="T60" fmla="*/ 2147483647 w 110"/>
              <a:gd name="T61" fmla="*/ 2147483647 h 147"/>
              <a:gd name="T62" fmla="*/ 0 w 110"/>
              <a:gd name="T63" fmla="*/ 2147483647 h 147"/>
              <a:gd name="T64" fmla="*/ 2147483647 w 110"/>
              <a:gd name="T65" fmla="*/ 2147483647 h 147"/>
              <a:gd name="T66" fmla="*/ 2147483647 w 110"/>
              <a:gd name="T67" fmla="*/ 2147483647 h 147"/>
              <a:gd name="T68" fmla="*/ 2147483647 w 110"/>
              <a:gd name="T69" fmla="*/ 2147483647 h 147"/>
              <a:gd name="T70" fmla="*/ 2147483647 w 110"/>
              <a:gd name="T71" fmla="*/ 2147483647 h 147"/>
              <a:gd name="T72" fmla="*/ 2147483647 w 110"/>
              <a:gd name="T73" fmla="*/ 2147483647 h 147"/>
              <a:gd name="T74" fmla="*/ 2147483647 w 110"/>
              <a:gd name="T75" fmla="*/ 2147483647 h 147"/>
              <a:gd name="T76" fmla="*/ 2147483647 w 110"/>
              <a:gd name="T77" fmla="*/ 2147483647 h 147"/>
              <a:gd name="T78" fmla="*/ 2147483647 w 110"/>
              <a:gd name="T79" fmla="*/ 2147483647 h 147"/>
              <a:gd name="T80" fmla="*/ 2147483647 w 110"/>
              <a:gd name="T81" fmla="*/ 0 h 147"/>
              <a:gd name="T82" fmla="*/ 2147483647 w 110"/>
              <a:gd name="T83" fmla="*/ 2147483647 h 147"/>
              <a:gd name="T84" fmla="*/ 2147483647 w 110"/>
              <a:gd name="T85" fmla="*/ 2147483647 h 147"/>
              <a:gd name="T86" fmla="*/ 2147483647 w 110"/>
              <a:gd name="T87" fmla="*/ 2147483647 h 147"/>
              <a:gd name="T88" fmla="*/ 2147483647 w 110"/>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0" h="147">
                <a:moveTo>
                  <a:pt x="0" y="112"/>
                </a:moveTo>
                <a:lnTo>
                  <a:pt x="42" y="97"/>
                </a:lnTo>
                <a:lnTo>
                  <a:pt x="52" y="67"/>
                </a:lnTo>
                <a:lnTo>
                  <a:pt x="45" y="57"/>
                </a:lnTo>
                <a:lnTo>
                  <a:pt x="50" y="37"/>
                </a:lnTo>
                <a:lnTo>
                  <a:pt x="57" y="36"/>
                </a:lnTo>
                <a:lnTo>
                  <a:pt x="53" y="33"/>
                </a:lnTo>
                <a:lnTo>
                  <a:pt x="54" y="23"/>
                </a:lnTo>
                <a:lnTo>
                  <a:pt x="57" y="22"/>
                </a:lnTo>
                <a:lnTo>
                  <a:pt x="59" y="25"/>
                </a:lnTo>
                <a:lnTo>
                  <a:pt x="62" y="22"/>
                </a:lnTo>
                <a:lnTo>
                  <a:pt x="65" y="29"/>
                </a:lnTo>
                <a:lnTo>
                  <a:pt x="74" y="38"/>
                </a:lnTo>
                <a:lnTo>
                  <a:pt x="94" y="43"/>
                </a:lnTo>
                <a:lnTo>
                  <a:pt x="105" y="57"/>
                </a:lnTo>
                <a:lnTo>
                  <a:pt x="110" y="59"/>
                </a:lnTo>
                <a:lnTo>
                  <a:pt x="110" y="64"/>
                </a:lnTo>
                <a:lnTo>
                  <a:pt x="104" y="76"/>
                </a:lnTo>
                <a:lnTo>
                  <a:pt x="97" y="82"/>
                </a:lnTo>
                <a:lnTo>
                  <a:pt x="93" y="92"/>
                </a:lnTo>
                <a:lnTo>
                  <a:pt x="88" y="92"/>
                </a:lnTo>
                <a:lnTo>
                  <a:pt x="88" y="89"/>
                </a:lnTo>
                <a:lnTo>
                  <a:pt x="83" y="94"/>
                </a:lnTo>
                <a:lnTo>
                  <a:pt x="80" y="102"/>
                </a:lnTo>
                <a:lnTo>
                  <a:pt x="82" y="113"/>
                </a:lnTo>
                <a:lnTo>
                  <a:pt x="68" y="116"/>
                </a:lnTo>
                <a:lnTo>
                  <a:pt x="61" y="128"/>
                </a:lnTo>
                <a:lnTo>
                  <a:pt x="49" y="130"/>
                </a:lnTo>
                <a:lnTo>
                  <a:pt x="43" y="142"/>
                </a:lnTo>
                <a:lnTo>
                  <a:pt x="30" y="142"/>
                </a:lnTo>
                <a:lnTo>
                  <a:pt x="16" y="147"/>
                </a:lnTo>
                <a:lnTo>
                  <a:pt x="0" y="112"/>
                </a:lnTo>
                <a:close/>
                <a:moveTo>
                  <a:pt x="94" y="95"/>
                </a:moveTo>
                <a:lnTo>
                  <a:pt x="98" y="88"/>
                </a:lnTo>
                <a:lnTo>
                  <a:pt x="98" y="90"/>
                </a:lnTo>
                <a:lnTo>
                  <a:pt x="94" y="95"/>
                </a:lnTo>
                <a:close/>
                <a:moveTo>
                  <a:pt x="60" y="11"/>
                </a:moveTo>
                <a:lnTo>
                  <a:pt x="58" y="5"/>
                </a:lnTo>
                <a:lnTo>
                  <a:pt x="60" y="2"/>
                </a:lnTo>
                <a:lnTo>
                  <a:pt x="63" y="2"/>
                </a:lnTo>
                <a:lnTo>
                  <a:pt x="63" y="0"/>
                </a:lnTo>
                <a:lnTo>
                  <a:pt x="64" y="2"/>
                </a:lnTo>
                <a:lnTo>
                  <a:pt x="61" y="3"/>
                </a:lnTo>
                <a:lnTo>
                  <a:pt x="63" y="6"/>
                </a:lnTo>
                <a:lnTo>
                  <a:pt x="60" y="1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4" name="Freeform 143"/>
          <p:cNvSpPr>
            <a:spLocks/>
          </p:cNvSpPr>
          <p:nvPr/>
        </p:nvSpPr>
        <p:spPr bwMode="auto">
          <a:xfrm>
            <a:off x="5775325" y="4149725"/>
            <a:ext cx="111125" cy="85725"/>
          </a:xfrm>
          <a:custGeom>
            <a:avLst/>
            <a:gdLst>
              <a:gd name="T0" fmla="*/ 2147483647 w 68"/>
              <a:gd name="T1" fmla="*/ 2147483647 h 52"/>
              <a:gd name="T2" fmla="*/ 2147483647 w 68"/>
              <a:gd name="T3" fmla="*/ 2147483647 h 52"/>
              <a:gd name="T4" fmla="*/ 2147483647 w 68"/>
              <a:gd name="T5" fmla="*/ 2147483647 h 52"/>
              <a:gd name="T6" fmla="*/ 2147483647 w 68"/>
              <a:gd name="T7" fmla="*/ 2147483647 h 52"/>
              <a:gd name="T8" fmla="*/ 2147483647 w 68"/>
              <a:gd name="T9" fmla="*/ 2147483647 h 52"/>
              <a:gd name="T10" fmla="*/ 2147483647 w 68"/>
              <a:gd name="T11" fmla="*/ 2147483647 h 52"/>
              <a:gd name="T12" fmla="*/ 2147483647 w 68"/>
              <a:gd name="T13" fmla="*/ 2147483647 h 52"/>
              <a:gd name="T14" fmla="*/ 2147483647 w 68"/>
              <a:gd name="T15" fmla="*/ 2147483647 h 52"/>
              <a:gd name="T16" fmla="*/ 2147483647 w 68"/>
              <a:gd name="T17" fmla="*/ 2147483647 h 52"/>
              <a:gd name="T18" fmla="*/ 0 w 68"/>
              <a:gd name="T19" fmla="*/ 2147483647 h 52"/>
              <a:gd name="T20" fmla="*/ 2147483647 w 68"/>
              <a:gd name="T21" fmla="*/ 2147483647 h 52"/>
              <a:gd name="T22" fmla="*/ 2147483647 w 68"/>
              <a:gd name="T23" fmla="*/ 2147483647 h 52"/>
              <a:gd name="T24" fmla="*/ 2147483647 w 68"/>
              <a:gd name="T25" fmla="*/ 2147483647 h 52"/>
              <a:gd name="T26" fmla="*/ 2147483647 w 68"/>
              <a:gd name="T27" fmla="*/ 2147483647 h 52"/>
              <a:gd name="T28" fmla="*/ 2147483647 w 68"/>
              <a:gd name="T29" fmla="*/ 2147483647 h 52"/>
              <a:gd name="T30" fmla="*/ 2147483647 w 68"/>
              <a:gd name="T31" fmla="*/ 2147483647 h 52"/>
              <a:gd name="T32" fmla="*/ 2147483647 w 68"/>
              <a:gd name="T33" fmla="*/ 2147483647 h 52"/>
              <a:gd name="T34" fmla="*/ 2147483647 w 68"/>
              <a:gd name="T35" fmla="*/ 2147483647 h 52"/>
              <a:gd name="T36" fmla="*/ 2147483647 w 68"/>
              <a:gd name="T37" fmla="*/ 2147483647 h 52"/>
              <a:gd name="T38" fmla="*/ 2147483647 w 68"/>
              <a:gd name="T39" fmla="*/ 0 h 52"/>
              <a:gd name="T40" fmla="*/ 2147483647 w 68"/>
              <a:gd name="T41" fmla="*/ 2147483647 h 52"/>
              <a:gd name="T42" fmla="*/ 2147483647 w 6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8" h="52">
                <a:moveTo>
                  <a:pt x="68" y="17"/>
                </a:moveTo>
                <a:lnTo>
                  <a:pt x="65" y="20"/>
                </a:lnTo>
                <a:lnTo>
                  <a:pt x="63" y="17"/>
                </a:lnTo>
                <a:lnTo>
                  <a:pt x="60" y="18"/>
                </a:lnTo>
                <a:lnTo>
                  <a:pt x="59" y="28"/>
                </a:lnTo>
                <a:lnTo>
                  <a:pt x="63" y="31"/>
                </a:lnTo>
                <a:lnTo>
                  <a:pt x="56" y="32"/>
                </a:lnTo>
                <a:lnTo>
                  <a:pt x="51" y="52"/>
                </a:lnTo>
                <a:lnTo>
                  <a:pt x="14" y="48"/>
                </a:lnTo>
                <a:lnTo>
                  <a:pt x="0" y="28"/>
                </a:lnTo>
                <a:lnTo>
                  <a:pt x="2" y="28"/>
                </a:lnTo>
                <a:lnTo>
                  <a:pt x="4" y="32"/>
                </a:lnTo>
                <a:lnTo>
                  <a:pt x="8" y="32"/>
                </a:lnTo>
                <a:lnTo>
                  <a:pt x="15" y="29"/>
                </a:lnTo>
                <a:lnTo>
                  <a:pt x="29" y="31"/>
                </a:lnTo>
                <a:lnTo>
                  <a:pt x="36" y="30"/>
                </a:lnTo>
                <a:lnTo>
                  <a:pt x="40" y="27"/>
                </a:lnTo>
                <a:lnTo>
                  <a:pt x="44" y="20"/>
                </a:lnTo>
                <a:lnTo>
                  <a:pt x="61" y="5"/>
                </a:lnTo>
                <a:lnTo>
                  <a:pt x="64" y="0"/>
                </a:lnTo>
                <a:lnTo>
                  <a:pt x="66" y="6"/>
                </a:lnTo>
                <a:lnTo>
                  <a:pt x="68" y="17"/>
                </a:lnTo>
                <a:close/>
              </a:path>
            </a:pathLst>
          </a:custGeom>
          <a:solidFill>
            <a:srgbClr val="C0C0C0"/>
          </a:solidFill>
          <a:ln w="9525" cap="flat" cmpd="sng">
            <a:solidFill>
              <a:srgbClr val="C0C0C0"/>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215" name="Freeform 144"/>
          <p:cNvSpPr>
            <a:spLocks/>
          </p:cNvSpPr>
          <p:nvPr/>
        </p:nvSpPr>
        <p:spPr bwMode="auto">
          <a:xfrm>
            <a:off x="5656263" y="3224213"/>
            <a:ext cx="952500" cy="519112"/>
          </a:xfrm>
          <a:custGeom>
            <a:avLst/>
            <a:gdLst>
              <a:gd name="T0" fmla="*/ 2147483647 w 579"/>
              <a:gd name="T1" fmla="*/ 2147483647 h 316"/>
              <a:gd name="T2" fmla="*/ 2147483647 w 579"/>
              <a:gd name="T3" fmla="*/ 2147483647 h 316"/>
              <a:gd name="T4" fmla="*/ 2147483647 w 579"/>
              <a:gd name="T5" fmla="*/ 2147483647 h 316"/>
              <a:gd name="T6" fmla="*/ 2147483647 w 579"/>
              <a:gd name="T7" fmla="*/ 2147483647 h 316"/>
              <a:gd name="T8" fmla="*/ 0 w 579"/>
              <a:gd name="T9" fmla="*/ 2147483647 h 316"/>
              <a:gd name="T10" fmla="*/ 2147483647 w 579"/>
              <a:gd name="T11" fmla="*/ 2147483647 h 316"/>
              <a:gd name="T12" fmla="*/ 2147483647 w 579"/>
              <a:gd name="T13" fmla="*/ 2147483647 h 316"/>
              <a:gd name="T14" fmla="*/ 2147483647 w 579"/>
              <a:gd name="T15" fmla="*/ 2147483647 h 316"/>
              <a:gd name="T16" fmla="*/ 2147483647 w 579"/>
              <a:gd name="T17" fmla="*/ 2147483647 h 316"/>
              <a:gd name="T18" fmla="*/ 2147483647 w 579"/>
              <a:gd name="T19" fmla="*/ 2147483647 h 316"/>
              <a:gd name="T20" fmla="*/ 2147483647 w 579"/>
              <a:gd name="T21" fmla="*/ 2147483647 h 316"/>
              <a:gd name="T22" fmla="*/ 2147483647 w 579"/>
              <a:gd name="T23" fmla="*/ 2147483647 h 316"/>
              <a:gd name="T24" fmla="*/ 2147483647 w 579"/>
              <a:gd name="T25" fmla="*/ 2147483647 h 316"/>
              <a:gd name="T26" fmla="*/ 2147483647 w 579"/>
              <a:gd name="T27" fmla="*/ 2147483647 h 316"/>
              <a:gd name="T28" fmla="*/ 2147483647 w 579"/>
              <a:gd name="T29" fmla="*/ 2147483647 h 316"/>
              <a:gd name="T30" fmla="*/ 2147483647 w 579"/>
              <a:gd name="T31" fmla="*/ 2147483647 h 316"/>
              <a:gd name="T32" fmla="*/ 2147483647 w 579"/>
              <a:gd name="T33" fmla="*/ 2147483647 h 316"/>
              <a:gd name="T34" fmla="*/ 2147483647 w 579"/>
              <a:gd name="T35" fmla="*/ 2147483647 h 316"/>
              <a:gd name="T36" fmla="*/ 2147483647 w 579"/>
              <a:gd name="T37" fmla="*/ 2147483647 h 316"/>
              <a:gd name="T38" fmla="*/ 2147483647 w 579"/>
              <a:gd name="T39" fmla="*/ 2147483647 h 316"/>
              <a:gd name="T40" fmla="*/ 2147483647 w 579"/>
              <a:gd name="T41" fmla="*/ 2147483647 h 316"/>
              <a:gd name="T42" fmla="*/ 2147483647 w 579"/>
              <a:gd name="T43" fmla="*/ 2147483647 h 316"/>
              <a:gd name="T44" fmla="*/ 2147483647 w 579"/>
              <a:gd name="T45" fmla="*/ 2147483647 h 316"/>
              <a:gd name="T46" fmla="*/ 2147483647 w 579"/>
              <a:gd name="T47" fmla="*/ 2147483647 h 316"/>
              <a:gd name="T48" fmla="*/ 2147483647 w 579"/>
              <a:gd name="T49" fmla="*/ 2147483647 h 316"/>
              <a:gd name="T50" fmla="*/ 2147483647 w 579"/>
              <a:gd name="T51" fmla="*/ 2147483647 h 316"/>
              <a:gd name="T52" fmla="*/ 2147483647 w 579"/>
              <a:gd name="T53" fmla="*/ 2147483647 h 316"/>
              <a:gd name="T54" fmla="*/ 2147483647 w 579"/>
              <a:gd name="T55" fmla="*/ 2147483647 h 316"/>
              <a:gd name="T56" fmla="*/ 2147483647 w 579"/>
              <a:gd name="T57" fmla="*/ 2147483647 h 316"/>
              <a:gd name="T58" fmla="*/ 2147483647 w 579"/>
              <a:gd name="T59" fmla="*/ 2147483647 h 316"/>
              <a:gd name="T60" fmla="*/ 2147483647 w 579"/>
              <a:gd name="T61" fmla="*/ 2147483647 h 316"/>
              <a:gd name="T62" fmla="*/ 2147483647 w 579"/>
              <a:gd name="T63" fmla="*/ 2147483647 h 316"/>
              <a:gd name="T64" fmla="*/ 2147483647 w 579"/>
              <a:gd name="T65" fmla="*/ 2147483647 h 316"/>
              <a:gd name="T66" fmla="*/ 2147483647 w 579"/>
              <a:gd name="T67" fmla="*/ 2147483647 h 316"/>
              <a:gd name="T68" fmla="*/ 2147483647 w 579"/>
              <a:gd name="T69" fmla="*/ 2147483647 h 316"/>
              <a:gd name="T70" fmla="*/ 2147483647 w 579"/>
              <a:gd name="T71" fmla="*/ 2147483647 h 316"/>
              <a:gd name="T72" fmla="*/ 2147483647 w 579"/>
              <a:gd name="T73" fmla="*/ 2147483647 h 316"/>
              <a:gd name="T74" fmla="*/ 2147483647 w 579"/>
              <a:gd name="T75" fmla="*/ 2147483647 h 316"/>
              <a:gd name="T76" fmla="*/ 2147483647 w 579"/>
              <a:gd name="T77" fmla="*/ 2147483647 h 316"/>
              <a:gd name="T78" fmla="*/ 2147483647 w 579"/>
              <a:gd name="T79" fmla="*/ 2147483647 h 316"/>
              <a:gd name="T80" fmla="*/ 2147483647 w 579"/>
              <a:gd name="T81" fmla="*/ 2147483647 h 316"/>
              <a:gd name="T82" fmla="*/ 2147483647 w 579"/>
              <a:gd name="T83" fmla="*/ 2147483647 h 316"/>
              <a:gd name="T84" fmla="*/ 2147483647 w 579"/>
              <a:gd name="T85" fmla="*/ 2147483647 h 316"/>
              <a:gd name="T86" fmla="*/ 2147483647 w 579"/>
              <a:gd name="T87" fmla="*/ 2147483647 h 316"/>
              <a:gd name="T88" fmla="*/ 2147483647 w 579"/>
              <a:gd name="T89" fmla="*/ 2147483647 h 316"/>
              <a:gd name="T90" fmla="*/ 2147483647 w 579"/>
              <a:gd name="T91" fmla="*/ 2147483647 h 316"/>
              <a:gd name="T92" fmla="*/ 2147483647 w 579"/>
              <a:gd name="T93" fmla="*/ 2147483647 h 316"/>
              <a:gd name="T94" fmla="*/ 2147483647 w 579"/>
              <a:gd name="T95" fmla="*/ 2147483647 h 316"/>
              <a:gd name="T96" fmla="*/ 2147483647 w 579"/>
              <a:gd name="T97" fmla="*/ 2147483647 h 316"/>
              <a:gd name="T98" fmla="*/ 2147483647 w 579"/>
              <a:gd name="T99" fmla="*/ 2147483647 h 316"/>
              <a:gd name="T100" fmla="*/ 2147483647 w 579"/>
              <a:gd name="T101" fmla="*/ 2147483647 h 316"/>
              <a:gd name="T102" fmla="*/ 2147483647 w 579"/>
              <a:gd name="T103" fmla="*/ 2147483647 h 3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9" h="316">
                <a:moveTo>
                  <a:pt x="135" y="303"/>
                </a:moveTo>
                <a:lnTo>
                  <a:pt x="127" y="303"/>
                </a:lnTo>
                <a:lnTo>
                  <a:pt x="117" y="289"/>
                </a:lnTo>
                <a:lnTo>
                  <a:pt x="107" y="283"/>
                </a:lnTo>
                <a:lnTo>
                  <a:pt x="92" y="287"/>
                </a:lnTo>
                <a:lnTo>
                  <a:pt x="67" y="305"/>
                </a:lnTo>
                <a:lnTo>
                  <a:pt x="46" y="276"/>
                </a:lnTo>
                <a:lnTo>
                  <a:pt x="39" y="262"/>
                </a:lnTo>
                <a:lnTo>
                  <a:pt x="31" y="237"/>
                </a:lnTo>
                <a:lnTo>
                  <a:pt x="42" y="221"/>
                </a:lnTo>
                <a:lnTo>
                  <a:pt x="50" y="214"/>
                </a:lnTo>
                <a:lnTo>
                  <a:pt x="40" y="209"/>
                </a:lnTo>
                <a:lnTo>
                  <a:pt x="39" y="204"/>
                </a:lnTo>
                <a:lnTo>
                  <a:pt x="29" y="200"/>
                </a:lnTo>
                <a:lnTo>
                  <a:pt x="29" y="196"/>
                </a:lnTo>
                <a:lnTo>
                  <a:pt x="36" y="196"/>
                </a:lnTo>
                <a:lnTo>
                  <a:pt x="24" y="175"/>
                </a:lnTo>
                <a:lnTo>
                  <a:pt x="11" y="175"/>
                </a:lnTo>
                <a:lnTo>
                  <a:pt x="9" y="164"/>
                </a:lnTo>
                <a:lnTo>
                  <a:pt x="0" y="161"/>
                </a:lnTo>
                <a:lnTo>
                  <a:pt x="8" y="146"/>
                </a:lnTo>
                <a:lnTo>
                  <a:pt x="5" y="142"/>
                </a:lnTo>
                <a:lnTo>
                  <a:pt x="6" y="130"/>
                </a:lnTo>
                <a:lnTo>
                  <a:pt x="12" y="126"/>
                </a:lnTo>
                <a:lnTo>
                  <a:pt x="12" y="120"/>
                </a:lnTo>
                <a:lnTo>
                  <a:pt x="16" y="117"/>
                </a:lnTo>
                <a:lnTo>
                  <a:pt x="25" y="130"/>
                </a:lnTo>
                <a:lnTo>
                  <a:pt x="33" y="128"/>
                </a:lnTo>
                <a:lnTo>
                  <a:pt x="31" y="114"/>
                </a:lnTo>
                <a:lnTo>
                  <a:pt x="42" y="108"/>
                </a:lnTo>
                <a:lnTo>
                  <a:pt x="42" y="102"/>
                </a:lnTo>
                <a:lnTo>
                  <a:pt x="55" y="97"/>
                </a:lnTo>
                <a:lnTo>
                  <a:pt x="58" y="90"/>
                </a:lnTo>
                <a:lnTo>
                  <a:pt x="61" y="91"/>
                </a:lnTo>
                <a:lnTo>
                  <a:pt x="61" y="87"/>
                </a:lnTo>
                <a:lnTo>
                  <a:pt x="69" y="90"/>
                </a:lnTo>
                <a:lnTo>
                  <a:pt x="68" y="94"/>
                </a:lnTo>
                <a:lnTo>
                  <a:pt x="74" y="94"/>
                </a:lnTo>
                <a:lnTo>
                  <a:pt x="76" y="90"/>
                </a:lnTo>
                <a:lnTo>
                  <a:pt x="83" y="87"/>
                </a:lnTo>
                <a:lnTo>
                  <a:pt x="86" y="94"/>
                </a:lnTo>
                <a:lnTo>
                  <a:pt x="98" y="94"/>
                </a:lnTo>
                <a:lnTo>
                  <a:pt x="114" y="108"/>
                </a:lnTo>
                <a:lnTo>
                  <a:pt x="112" y="114"/>
                </a:lnTo>
                <a:lnTo>
                  <a:pt x="116" y="113"/>
                </a:lnTo>
                <a:lnTo>
                  <a:pt x="114" y="106"/>
                </a:lnTo>
                <a:lnTo>
                  <a:pt x="116" y="104"/>
                </a:lnTo>
                <a:lnTo>
                  <a:pt x="130" y="115"/>
                </a:lnTo>
                <a:lnTo>
                  <a:pt x="142" y="103"/>
                </a:lnTo>
                <a:lnTo>
                  <a:pt x="151" y="103"/>
                </a:lnTo>
                <a:lnTo>
                  <a:pt x="156" y="108"/>
                </a:lnTo>
                <a:lnTo>
                  <a:pt x="160" y="107"/>
                </a:lnTo>
                <a:lnTo>
                  <a:pt x="160" y="102"/>
                </a:lnTo>
                <a:lnTo>
                  <a:pt x="168" y="101"/>
                </a:lnTo>
                <a:lnTo>
                  <a:pt x="172" y="103"/>
                </a:lnTo>
                <a:lnTo>
                  <a:pt x="172" y="109"/>
                </a:lnTo>
                <a:lnTo>
                  <a:pt x="184" y="113"/>
                </a:lnTo>
                <a:lnTo>
                  <a:pt x="185" y="116"/>
                </a:lnTo>
                <a:lnTo>
                  <a:pt x="189" y="115"/>
                </a:lnTo>
                <a:lnTo>
                  <a:pt x="192" y="108"/>
                </a:lnTo>
                <a:lnTo>
                  <a:pt x="201" y="112"/>
                </a:lnTo>
                <a:lnTo>
                  <a:pt x="211" y="109"/>
                </a:lnTo>
                <a:lnTo>
                  <a:pt x="215" y="99"/>
                </a:lnTo>
                <a:lnTo>
                  <a:pt x="205" y="91"/>
                </a:lnTo>
                <a:lnTo>
                  <a:pt x="196" y="89"/>
                </a:lnTo>
                <a:lnTo>
                  <a:pt x="198" y="86"/>
                </a:lnTo>
                <a:lnTo>
                  <a:pt x="191" y="83"/>
                </a:lnTo>
                <a:lnTo>
                  <a:pt x="206" y="74"/>
                </a:lnTo>
                <a:lnTo>
                  <a:pt x="201" y="65"/>
                </a:lnTo>
                <a:lnTo>
                  <a:pt x="207" y="59"/>
                </a:lnTo>
                <a:lnTo>
                  <a:pt x="221" y="59"/>
                </a:lnTo>
                <a:lnTo>
                  <a:pt x="221" y="56"/>
                </a:lnTo>
                <a:lnTo>
                  <a:pt x="208" y="52"/>
                </a:lnTo>
                <a:lnTo>
                  <a:pt x="209" y="47"/>
                </a:lnTo>
                <a:lnTo>
                  <a:pt x="214" y="46"/>
                </a:lnTo>
                <a:lnTo>
                  <a:pt x="204" y="44"/>
                </a:lnTo>
                <a:lnTo>
                  <a:pt x="209" y="40"/>
                </a:lnTo>
                <a:lnTo>
                  <a:pt x="206" y="37"/>
                </a:lnTo>
                <a:lnTo>
                  <a:pt x="211" y="33"/>
                </a:lnTo>
                <a:lnTo>
                  <a:pt x="225" y="34"/>
                </a:lnTo>
                <a:lnTo>
                  <a:pt x="227" y="38"/>
                </a:lnTo>
                <a:lnTo>
                  <a:pt x="229" y="33"/>
                </a:lnTo>
                <a:lnTo>
                  <a:pt x="236" y="30"/>
                </a:lnTo>
                <a:lnTo>
                  <a:pt x="261" y="25"/>
                </a:lnTo>
                <a:lnTo>
                  <a:pt x="266" y="27"/>
                </a:lnTo>
                <a:lnTo>
                  <a:pt x="266" y="22"/>
                </a:lnTo>
                <a:lnTo>
                  <a:pt x="269" y="19"/>
                </a:lnTo>
                <a:lnTo>
                  <a:pt x="308" y="11"/>
                </a:lnTo>
                <a:lnTo>
                  <a:pt x="309" y="9"/>
                </a:lnTo>
                <a:lnTo>
                  <a:pt x="308" y="6"/>
                </a:lnTo>
                <a:lnTo>
                  <a:pt x="313" y="6"/>
                </a:lnTo>
                <a:lnTo>
                  <a:pt x="315" y="2"/>
                </a:lnTo>
                <a:lnTo>
                  <a:pt x="319" y="3"/>
                </a:lnTo>
                <a:lnTo>
                  <a:pt x="318" y="0"/>
                </a:lnTo>
                <a:lnTo>
                  <a:pt x="336" y="7"/>
                </a:lnTo>
                <a:lnTo>
                  <a:pt x="340" y="3"/>
                </a:lnTo>
                <a:lnTo>
                  <a:pt x="345" y="3"/>
                </a:lnTo>
                <a:lnTo>
                  <a:pt x="347" y="16"/>
                </a:lnTo>
                <a:lnTo>
                  <a:pt x="351" y="18"/>
                </a:lnTo>
                <a:lnTo>
                  <a:pt x="350" y="27"/>
                </a:lnTo>
                <a:lnTo>
                  <a:pt x="347" y="27"/>
                </a:lnTo>
                <a:lnTo>
                  <a:pt x="350" y="33"/>
                </a:lnTo>
                <a:lnTo>
                  <a:pt x="352" y="30"/>
                </a:lnTo>
                <a:lnTo>
                  <a:pt x="357" y="33"/>
                </a:lnTo>
                <a:lnTo>
                  <a:pt x="358" y="29"/>
                </a:lnTo>
                <a:lnTo>
                  <a:pt x="364" y="31"/>
                </a:lnTo>
                <a:lnTo>
                  <a:pt x="362" y="26"/>
                </a:lnTo>
                <a:lnTo>
                  <a:pt x="369" y="31"/>
                </a:lnTo>
                <a:lnTo>
                  <a:pt x="368" y="37"/>
                </a:lnTo>
                <a:lnTo>
                  <a:pt x="372" y="36"/>
                </a:lnTo>
                <a:lnTo>
                  <a:pt x="369" y="34"/>
                </a:lnTo>
                <a:lnTo>
                  <a:pt x="370" y="31"/>
                </a:lnTo>
                <a:lnTo>
                  <a:pt x="380" y="36"/>
                </a:lnTo>
                <a:lnTo>
                  <a:pt x="387" y="33"/>
                </a:lnTo>
                <a:lnTo>
                  <a:pt x="385" y="38"/>
                </a:lnTo>
                <a:lnTo>
                  <a:pt x="382" y="38"/>
                </a:lnTo>
                <a:lnTo>
                  <a:pt x="379" y="44"/>
                </a:lnTo>
                <a:lnTo>
                  <a:pt x="382" y="49"/>
                </a:lnTo>
                <a:lnTo>
                  <a:pt x="388" y="44"/>
                </a:lnTo>
                <a:lnTo>
                  <a:pt x="396" y="48"/>
                </a:lnTo>
                <a:lnTo>
                  <a:pt x="396" y="42"/>
                </a:lnTo>
                <a:lnTo>
                  <a:pt x="401" y="39"/>
                </a:lnTo>
                <a:lnTo>
                  <a:pt x="430" y="24"/>
                </a:lnTo>
                <a:lnTo>
                  <a:pt x="428" y="31"/>
                </a:lnTo>
                <a:lnTo>
                  <a:pt x="424" y="31"/>
                </a:lnTo>
                <a:lnTo>
                  <a:pt x="425" y="35"/>
                </a:lnTo>
                <a:lnTo>
                  <a:pt x="445" y="53"/>
                </a:lnTo>
                <a:lnTo>
                  <a:pt x="475" y="110"/>
                </a:lnTo>
                <a:lnTo>
                  <a:pt x="481" y="105"/>
                </a:lnTo>
                <a:lnTo>
                  <a:pt x="481" y="100"/>
                </a:lnTo>
                <a:lnTo>
                  <a:pt x="484" y="98"/>
                </a:lnTo>
                <a:lnTo>
                  <a:pt x="491" y="101"/>
                </a:lnTo>
                <a:lnTo>
                  <a:pt x="490" y="106"/>
                </a:lnTo>
                <a:lnTo>
                  <a:pt x="495" y="105"/>
                </a:lnTo>
                <a:lnTo>
                  <a:pt x="495" y="110"/>
                </a:lnTo>
                <a:lnTo>
                  <a:pt x="510" y="111"/>
                </a:lnTo>
                <a:lnTo>
                  <a:pt x="514" y="107"/>
                </a:lnTo>
                <a:lnTo>
                  <a:pt x="524" y="105"/>
                </a:lnTo>
                <a:lnTo>
                  <a:pt x="531" y="109"/>
                </a:lnTo>
                <a:lnTo>
                  <a:pt x="535" y="121"/>
                </a:lnTo>
                <a:lnTo>
                  <a:pt x="546" y="125"/>
                </a:lnTo>
                <a:lnTo>
                  <a:pt x="545" y="128"/>
                </a:lnTo>
                <a:lnTo>
                  <a:pt x="549" y="136"/>
                </a:lnTo>
                <a:lnTo>
                  <a:pt x="562" y="139"/>
                </a:lnTo>
                <a:lnTo>
                  <a:pt x="571" y="132"/>
                </a:lnTo>
                <a:lnTo>
                  <a:pt x="569" y="136"/>
                </a:lnTo>
                <a:lnTo>
                  <a:pt x="579" y="147"/>
                </a:lnTo>
                <a:lnTo>
                  <a:pt x="572" y="146"/>
                </a:lnTo>
                <a:lnTo>
                  <a:pt x="568" y="158"/>
                </a:lnTo>
                <a:lnTo>
                  <a:pt x="556" y="162"/>
                </a:lnTo>
                <a:lnTo>
                  <a:pt x="553" y="171"/>
                </a:lnTo>
                <a:lnTo>
                  <a:pt x="555" y="185"/>
                </a:lnTo>
                <a:lnTo>
                  <a:pt x="553" y="190"/>
                </a:lnTo>
                <a:lnTo>
                  <a:pt x="543" y="194"/>
                </a:lnTo>
                <a:lnTo>
                  <a:pt x="541" y="191"/>
                </a:lnTo>
                <a:lnTo>
                  <a:pt x="531" y="192"/>
                </a:lnTo>
                <a:lnTo>
                  <a:pt x="518" y="186"/>
                </a:lnTo>
                <a:lnTo>
                  <a:pt x="508" y="220"/>
                </a:lnTo>
                <a:lnTo>
                  <a:pt x="512" y="223"/>
                </a:lnTo>
                <a:lnTo>
                  <a:pt x="511" y="229"/>
                </a:lnTo>
                <a:lnTo>
                  <a:pt x="502" y="228"/>
                </a:lnTo>
                <a:lnTo>
                  <a:pt x="498" y="224"/>
                </a:lnTo>
                <a:lnTo>
                  <a:pt x="473" y="234"/>
                </a:lnTo>
                <a:lnTo>
                  <a:pt x="482" y="237"/>
                </a:lnTo>
                <a:lnTo>
                  <a:pt x="480" y="239"/>
                </a:lnTo>
                <a:lnTo>
                  <a:pt x="480" y="249"/>
                </a:lnTo>
                <a:lnTo>
                  <a:pt x="486" y="268"/>
                </a:lnTo>
                <a:lnTo>
                  <a:pt x="480" y="270"/>
                </a:lnTo>
                <a:lnTo>
                  <a:pt x="483" y="273"/>
                </a:lnTo>
                <a:lnTo>
                  <a:pt x="478" y="275"/>
                </a:lnTo>
                <a:lnTo>
                  <a:pt x="477" y="278"/>
                </a:lnTo>
                <a:lnTo>
                  <a:pt x="478" y="286"/>
                </a:lnTo>
                <a:lnTo>
                  <a:pt x="474" y="281"/>
                </a:lnTo>
                <a:lnTo>
                  <a:pt x="467" y="281"/>
                </a:lnTo>
                <a:lnTo>
                  <a:pt x="463" y="275"/>
                </a:lnTo>
                <a:lnTo>
                  <a:pt x="432" y="271"/>
                </a:lnTo>
                <a:lnTo>
                  <a:pt x="415" y="272"/>
                </a:lnTo>
                <a:lnTo>
                  <a:pt x="414" y="275"/>
                </a:lnTo>
                <a:lnTo>
                  <a:pt x="394" y="266"/>
                </a:lnTo>
                <a:lnTo>
                  <a:pt x="384" y="270"/>
                </a:lnTo>
                <a:lnTo>
                  <a:pt x="382" y="278"/>
                </a:lnTo>
                <a:lnTo>
                  <a:pt x="383" y="282"/>
                </a:lnTo>
                <a:lnTo>
                  <a:pt x="366" y="275"/>
                </a:lnTo>
                <a:lnTo>
                  <a:pt x="353" y="275"/>
                </a:lnTo>
                <a:lnTo>
                  <a:pt x="348" y="279"/>
                </a:lnTo>
                <a:lnTo>
                  <a:pt x="346" y="284"/>
                </a:lnTo>
                <a:lnTo>
                  <a:pt x="347" y="285"/>
                </a:lnTo>
                <a:lnTo>
                  <a:pt x="320" y="302"/>
                </a:lnTo>
                <a:lnTo>
                  <a:pt x="320" y="305"/>
                </a:lnTo>
                <a:lnTo>
                  <a:pt x="313" y="310"/>
                </a:lnTo>
                <a:lnTo>
                  <a:pt x="314" y="316"/>
                </a:lnTo>
                <a:lnTo>
                  <a:pt x="311" y="316"/>
                </a:lnTo>
                <a:lnTo>
                  <a:pt x="305" y="313"/>
                </a:lnTo>
                <a:lnTo>
                  <a:pt x="307" y="308"/>
                </a:lnTo>
                <a:lnTo>
                  <a:pt x="304" y="305"/>
                </a:lnTo>
                <a:lnTo>
                  <a:pt x="286" y="306"/>
                </a:lnTo>
                <a:lnTo>
                  <a:pt x="284" y="290"/>
                </a:lnTo>
                <a:lnTo>
                  <a:pt x="277" y="290"/>
                </a:lnTo>
                <a:lnTo>
                  <a:pt x="278" y="271"/>
                </a:lnTo>
                <a:lnTo>
                  <a:pt x="274" y="273"/>
                </a:lnTo>
                <a:lnTo>
                  <a:pt x="270" y="265"/>
                </a:lnTo>
                <a:lnTo>
                  <a:pt x="261" y="257"/>
                </a:lnTo>
                <a:lnTo>
                  <a:pt x="255" y="260"/>
                </a:lnTo>
                <a:lnTo>
                  <a:pt x="237" y="258"/>
                </a:lnTo>
                <a:lnTo>
                  <a:pt x="220" y="261"/>
                </a:lnTo>
                <a:lnTo>
                  <a:pt x="207" y="247"/>
                </a:lnTo>
                <a:lnTo>
                  <a:pt x="171" y="220"/>
                </a:lnTo>
                <a:lnTo>
                  <a:pt x="135" y="231"/>
                </a:lnTo>
                <a:lnTo>
                  <a:pt x="135" y="30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6" name="Freeform 145"/>
          <p:cNvSpPr>
            <a:spLocks/>
          </p:cNvSpPr>
          <p:nvPr/>
        </p:nvSpPr>
        <p:spPr bwMode="auto">
          <a:xfrm>
            <a:off x="5022850" y="3681413"/>
            <a:ext cx="39688" cy="92075"/>
          </a:xfrm>
          <a:custGeom>
            <a:avLst/>
            <a:gdLst>
              <a:gd name="T0" fmla="*/ 2147483647 w 24"/>
              <a:gd name="T1" fmla="*/ 2147483647 h 56"/>
              <a:gd name="T2" fmla="*/ 2147483647 w 24"/>
              <a:gd name="T3" fmla="*/ 2147483647 h 56"/>
              <a:gd name="T4" fmla="*/ 0 w 24"/>
              <a:gd name="T5" fmla="*/ 2147483647 h 56"/>
              <a:gd name="T6" fmla="*/ 2147483647 w 24"/>
              <a:gd name="T7" fmla="*/ 2147483647 h 56"/>
              <a:gd name="T8" fmla="*/ 0 w 24"/>
              <a:gd name="T9" fmla="*/ 2147483647 h 56"/>
              <a:gd name="T10" fmla="*/ 2147483647 w 24"/>
              <a:gd name="T11" fmla="*/ 2147483647 h 56"/>
              <a:gd name="T12" fmla="*/ 2147483647 w 24"/>
              <a:gd name="T13" fmla="*/ 2147483647 h 56"/>
              <a:gd name="T14" fmla="*/ 2147483647 w 24"/>
              <a:gd name="T15" fmla="*/ 2147483647 h 56"/>
              <a:gd name="T16" fmla="*/ 2147483647 w 24"/>
              <a:gd name="T17" fmla="*/ 2147483647 h 56"/>
              <a:gd name="T18" fmla="*/ 0 w 24"/>
              <a:gd name="T19" fmla="*/ 2147483647 h 56"/>
              <a:gd name="T20" fmla="*/ 2147483647 w 24"/>
              <a:gd name="T21" fmla="*/ 0 h 56"/>
              <a:gd name="T22" fmla="*/ 2147483647 w 24"/>
              <a:gd name="T23" fmla="*/ 2147483647 h 56"/>
              <a:gd name="T24" fmla="*/ 2147483647 w 24"/>
              <a:gd name="T25" fmla="*/ 2147483647 h 56"/>
              <a:gd name="T26" fmla="*/ 2147483647 w 24"/>
              <a:gd name="T27" fmla="*/ 2147483647 h 56"/>
              <a:gd name="T28" fmla="*/ 2147483647 w 24"/>
              <a:gd name="T29" fmla="*/ 2147483647 h 56"/>
              <a:gd name="T30" fmla="*/ 2147483647 w 24"/>
              <a:gd name="T31" fmla="*/ 2147483647 h 56"/>
              <a:gd name="T32" fmla="*/ 2147483647 w 24"/>
              <a:gd name="T33" fmla="*/ 2147483647 h 56"/>
              <a:gd name="T34" fmla="*/ 2147483647 w 24"/>
              <a:gd name="T35" fmla="*/ 2147483647 h 56"/>
              <a:gd name="T36" fmla="*/ 2147483647 w 24"/>
              <a:gd name="T37" fmla="*/ 2147483647 h 56"/>
              <a:gd name="T38" fmla="*/ 2147483647 w 24"/>
              <a:gd name="T39" fmla="*/ 2147483647 h 56"/>
              <a:gd name="T40" fmla="*/ 2147483647 w 24"/>
              <a:gd name="T41" fmla="*/ 2147483647 h 56"/>
              <a:gd name="T42" fmla="*/ 2147483647 w 24"/>
              <a:gd name="T43" fmla="*/ 2147483647 h 56"/>
              <a:gd name="T44" fmla="*/ 2147483647 w 24"/>
              <a:gd name="T45" fmla="*/ 2147483647 h 56"/>
              <a:gd name="T46" fmla="*/ 2147483647 w 24"/>
              <a:gd name="T47" fmla="*/ 2147483647 h 56"/>
              <a:gd name="T48" fmla="*/ 2147483647 w 24"/>
              <a:gd name="T49" fmla="*/ 2147483647 h 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4" h="56">
                <a:moveTo>
                  <a:pt x="10" y="55"/>
                </a:moveTo>
                <a:lnTo>
                  <a:pt x="8" y="48"/>
                </a:lnTo>
                <a:lnTo>
                  <a:pt x="0" y="41"/>
                </a:lnTo>
                <a:lnTo>
                  <a:pt x="3" y="43"/>
                </a:lnTo>
                <a:lnTo>
                  <a:pt x="0" y="37"/>
                </a:lnTo>
                <a:lnTo>
                  <a:pt x="3" y="32"/>
                </a:lnTo>
                <a:lnTo>
                  <a:pt x="2" y="23"/>
                </a:lnTo>
                <a:lnTo>
                  <a:pt x="4" y="16"/>
                </a:lnTo>
                <a:lnTo>
                  <a:pt x="1" y="15"/>
                </a:lnTo>
                <a:lnTo>
                  <a:pt x="0" y="9"/>
                </a:lnTo>
                <a:lnTo>
                  <a:pt x="5" y="0"/>
                </a:lnTo>
                <a:lnTo>
                  <a:pt x="7" y="3"/>
                </a:lnTo>
                <a:lnTo>
                  <a:pt x="11" y="1"/>
                </a:lnTo>
                <a:lnTo>
                  <a:pt x="18" y="8"/>
                </a:lnTo>
                <a:lnTo>
                  <a:pt x="18" y="14"/>
                </a:lnTo>
                <a:lnTo>
                  <a:pt x="17" y="26"/>
                </a:lnTo>
                <a:lnTo>
                  <a:pt x="20" y="32"/>
                </a:lnTo>
                <a:lnTo>
                  <a:pt x="24" y="33"/>
                </a:lnTo>
                <a:lnTo>
                  <a:pt x="24" y="39"/>
                </a:lnTo>
                <a:lnTo>
                  <a:pt x="21" y="41"/>
                </a:lnTo>
                <a:lnTo>
                  <a:pt x="19" y="47"/>
                </a:lnTo>
                <a:lnTo>
                  <a:pt x="14" y="50"/>
                </a:lnTo>
                <a:lnTo>
                  <a:pt x="16" y="52"/>
                </a:lnTo>
                <a:lnTo>
                  <a:pt x="13" y="56"/>
                </a:lnTo>
                <a:lnTo>
                  <a:pt x="10" y="55"/>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7" name="Freeform 146"/>
          <p:cNvSpPr>
            <a:spLocks noEditPoints="1"/>
          </p:cNvSpPr>
          <p:nvPr/>
        </p:nvSpPr>
        <p:spPr bwMode="auto">
          <a:xfrm>
            <a:off x="5600700" y="3770313"/>
            <a:ext cx="449263" cy="404812"/>
          </a:xfrm>
          <a:custGeom>
            <a:avLst/>
            <a:gdLst>
              <a:gd name="T0" fmla="*/ 2147483647 w 273"/>
              <a:gd name="T1" fmla="*/ 2147483647 h 246"/>
              <a:gd name="T2" fmla="*/ 2147483647 w 273"/>
              <a:gd name="T3" fmla="*/ 2147483647 h 246"/>
              <a:gd name="T4" fmla="*/ 2147483647 w 273"/>
              <a:gd name="T5" fmla="*/ 2147483647 h 246"/>
              <a:gd name="T6" fmla="*/ 2147483647 w 273"/>
              <a:gd name="T7" fmla="*/ 2147483647 h 246"/>
              <a:gd name="T8" fmla="*/ 2147483647 w 273"/>
              <a:gd name="T9" fmla="*/ 2147483647 h 246"/>
              <a:gd name="T10" fmla="*/ 2147483647 w 273"/>
              <a:gd name="T11" fmla="*/ 2147483647 h 246"/>
              <a:gd name="T12" fmla="*/ 2147483647 w 273"/>
              <a:gd name="T13" fmla="*/ 2147483647 h 246"/>
              <a:gd name="T14" fmla="*/ 2147483647 w 273"/>
              <a:gd name="T15" fmla="*/ 2147483647 h 246"/>
              <a:gd name="T16" fmla="*/ 2147483647 w 273"/>
              <a:gd name="T17" fmla="*/ 2147483647 h 246"/>
              <a:gd name="T18" fmla="*/ 2147483647 w 273"/>
              <a:gd name="T19" fmla="*/ 2147483647 h 246"/>
              <a:gd name="T20" fmla="*/ 2147483647 w 273"/>
              <a:gd name="T21" fmla="*/ 2147483647 h 246"/>
              <a:gd name="T22" fmla="*/ 2147483647 w 273"/>
              <a:gd name="T23" fmla="*/ 2147483647 h 246"/>
              <a:gd name="T24" fmla="*/ 2147483647 w 273"/>
              <a:gd name="T25" fmla="*/ 2147483647 h 246"/>
              <a:gd name="T26" fmla="*/ 2147483647 w 273"/>
              <a:gd name="T27" fmla="*/ 2147483647 h 246"/>
              <a:gd name="T28" fmla="*/ 2147483647 w 273"/>
              <a:gd name="T29" fmla="*/ 2147483647 h 246"/>
              <a:gd name="T30" fmla="*/ 2147483647 w 273"/>
              <a:gd name="T31" fmla="*/ 2147483647 h 246"/>
              <a:gd name="T32" fmla="*/ 2147483647 w 273"/>
              <a:gd name="T33" fmla="*/ 2147483647 h 246"/>
              <a:gd name="T34" fmla="*/ 2147483647 w 273"/>
              <a:gd name="T35" fmla="*/ 2147483647 h 246"/>
              <a:gd name="T36" fmla="*/ 2147483647 w 273"/>
              <a:gd name="T37" fmla="*/ 2147483647 h 246"/>
              <a:gd name="T38" fmla="*/ 2147483647 w 273"/>
              <a:gd name="T39" fmla="*/ 2147483647 h 246"/>
              <a:gd name="T40" fmla="*/ 2147483647 w 273"/>
              <a:gd name="T41" fmla="*/ 2147483647 h 246"/>
              <a:gd name="T42" fmla="*/ 2147483647 w 273"/>
              <a:gd name="T43" fmla="*/ 2147483647 h 246"/>
              <a:gd name="T44" fmla="*/ 2147483647 w 273"/>
              <a:gd name="T45" fmla="*/ 2147483647 h 246"/>
              <a:gd name="T46" fmla="*/ 2147483647 w 273"/>
              <a:gd name="T47" fmla="*/ 2147483647 h 246"/>
              <a:gd name="T48" fmla="*/ 2147483647 w 273"/>
              <a:gd name="T49" fmla="*/ 2147483647 h 246"/>
              <a:gd name="T50" fmla="*/ 2147483647 w 273"/>
              <a:gd name="T51" fmla="*/ 2147483647 h 246"/>
              <a:gd name="T52" fmla="*/ 2147483647 w 273"/>
              <a:gd name="T53" fmla="*/ 2147483647 h 246"/>
              <a:gd name="T54" fmla="*/ 2147483647 w 273"/>
              <a:gd name="T55" fmla="*/ 2147483647 h 246"/>
              <a:gd name="T56" fmla="*/ 2147483647 w 273"/>
              <a:gd name="T57" fmla="*/ 2147483647 h 246"/>
              <a:gd name="T58" fmla="*/ 2147483647 w 273"/>
              <a:gd name="T59" fmla="*/ 2147483647 h 246"/>
              <a:gd name="T60" fmla="*/ 2147483647 w 273"/>
              <a:gd name="T61" fmla="*/ 2147483647 h 246"/>
              <a:gd name="T62" fmla="*/ 2147483647 w 273"/>
              <a:gd name="T63" fmla="*/ 2147483647 h 246"/>
              <a:gd name="T64" fmla="*/ 2147483647 w 273"/>
              <a:gd name="T65" fmla="*/ 2147483647 h 246"/>
              <a:gd name="T66" fmla="*/ 2147483647 w 273"/>
              <a:gd name="T67" fmla="*/ 2147483647 h 246"/>
              <a:gd name="T68" fmla="*/ 2147483647 w 273"/>
              <a:gd name="T69" fmla="*/ 2147483647 h 246"/>
              <a:gd name="T70" fmla="*/ 2147483647 w 273"/>
              <a:gd name="T71" fmla="*/ 2147483647 h 246"/>
              <a:gd name="T72" fmla="*/ 2147483647 w 273"/>
              <a:gd name="T73" fmla="*/ 2147483647 h 246"/>
              <a:gd name="T74" fmla="*/ 0 w 273"/>
              <a:gd name="T75" fmla="*/ 2147483647 h 246"/>
              <a:gd name="T76" fmla="*/ 2147483647 w 273"/>
              <a:gd name="T77" fmla="*/ 0 h 246"/>
              <a:gd name="T78" fmla="*/ 2147483647 w 273"/>
              <a:gd name="T79" fmla="*/ 2147483647 h 246"/>
              <a:gd name="T80" fmla="*/ 2147483647 w 273"/>
              <a:gd name="T81" fmla="*/ 2147483647 h 246"/>
              <a:gd name="T82" fmla="*/ 2147483647 w 273"/>
              <a:gd name="T83" fmla="*/ 2147483647 h 246"/>
              <a:gd name="T84" fmla="*/ 2147483647 w 273"/>
              <a:gd name="T85" fmla="*/ 2147483647 h 246"/>
              <a:gd name="T86" fmla="*/ 2147483647 w 273"/>
              <a:gd name="T87" fmla="*/ 2147483647 h 246"/>
              <a:gd name="T88" fmla="*/ 2147483647 w 273"/>
              <a:gd name="T89" fmla="*/ 2147483647 h 246"/>
              <a:gd name="T90" fmla="*/ 2147483647 w 273"/>
              <a:gd name="T91" fmla="*/ 2147483647 h 246"/>
              <a:gd name="T92" fmla="*/ 2147483647 w 273"/>
              <a:gd name="T93" fmla="*/ 2147483647 h 246"/>
              <a:gd name="T94" fmla="*/ 2147483647 w 273"/>
              <a:gd name="T95" fmla="*/ 2147483647 h 246"/>
              <a:gd name="T96" fmla="*/ 2147483647 w 273"/>
              <a:gd name="T97" fmla="*/ 2147483647 h 246"/>
              <a:gd name="T98" fmla="*/ 2147483647 w 273"/>
              <a:gd name="T99" fmla="*/ 2147483647 h 246"/>
              <a:gd name="T100" fmla="*/ 2147483647 w 273"/>
              <a:gd name="T101" fmla="*/ 2147483647 h 246"/>
              <a:gd name="T102" fmla="*/ 2147483647 w 273"/>
              <a:gd name="T103" fmla="*/ 2147483647 h 246"/>
              <a:gd name="T104" fmla="*/ 2147483647 w 273"/>
              <a:gd name="T105" fmla="*/ 2147483647 h 246"/>
              <a:gd name="T106" fmla="*/ 2147483647 w 273"/>
              <a:gd name="T107" fmla="*/ 2147483647 h 246"/>
              <a:gd name="T108" fmla="*/ 2147483647 w 273"/>
              <a:gd name="T109" fmla="*/ 2147483647 h 246"/>
              <a:gd name="T110" fmla="*/ 2147483647 w 273"/>
              <a:gd name="T111" fmla="*/ 2147483647 h 246"/>
              <a:gd name="T112" fmla="*/ 2147483647 w 273"/>
              <a:gd name="T113" fmla="*/ 2147483647 h 246"/>
              <a:gd name="T114" fmla="*/ 2147483647 w 273"/>
              <a:gd name="T115" fmla="*/ 2147483647 h 2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46">
                <a:moveTo>
                  <a:pt x="173" y="217"/>
                </a:moveTo>
                <a:lnTo>
                  <a:pt x="168" y="221"/>
                </a:lnTo>
                <a:lnTo>
                  <a:pt x="158" y="223"/>
                </a:lnTo>
                <a:lnTo>
                  <a:pt x="165" y="219"/>
                </a:lnTo>
                <a:lnTo>
                  <a:pt x="165" y="217"/>
                </a:lnTo>
                <a:lnTo>
                  <a:pt x="173" y="217"/>
                </a:lnTo>
                <a:close/>
                <a:moveTo>
                  <a:pt x="237" y="170"/>
                </a:moveTo>
                <a:lnTo>
                  <a:pt x="252" y="191"/>
                </a:lnTo>
                <a:lnTo>
                  <a:pt x="265" y="196"/>
                </a:lnTo>
                <a:lnTo>
                  <a:pt x="265" y="212"/>
                </a:lnTo>
                <a:lnTo>
                  <a:pt x="273" y="214"/>
                </a:lnTo>
                <a:lnTo>
                  <a:pt x="271" y="222"/>
                </a:lnTo>
                <a:lnTo>
                  <a:pt x="260" y="223"/>
                </a:lnTo>
                <a:lnTo>
                  <a:pt x="258" y="226"/>
                </a:lnTo>
                <a:lnTo>
                  <a:pt x="252" y="228"/>
                </a:lnTo>
                <a:lnTo>
                  <a:pt x="248" y="244"/>
                </a:lnTo>
                <a:lnTo>
                  <a:pt x="245" y="246"/>
                </a:lnTo>
                <a:lnTo>
                  <a:pt x="235" y="243"/>
                </a:lnTo>
                <a:lnTo>
                  <a:pt x="233" y="240"/>
                </a:lnTo>
                <a:lnTo>
                  <a:pt x="231" y="241"/>
                </a:lnTo>
                <a:lnTo>
                  <a:pt x="232" y="243"/>
                </a:lnTo>
                <a:lnTo>
                  <a:pt x="218" y="240"/>
                </a:lnTo>
                <a:lnTo>
                  <a:pt x="212" y="241"/>
                </a:lnTo>
                <a:lnTo>
                  <a:pt x="209" y="239"/>
                </a:lnTo>
                <a:lnTo>
                  <a:pt x="199" y="239"/>
                </a:lnTo>
                <a:lnTo>
                  <a:pt x="196" y="236"/>
                </a:lnTo>
                <a:lnTo>
                  <a:pt x="187" y="235"/>
                </a:lnTo>
                <a:lnTo>
                  <a:pt x="183" y="218"/>
                </a:lnTo>
                <a:lnTo>
                  <a:pt x="179" y="214"/>
                </a:lnTo>
                <a:lnTo>
                  <a:pt x="171" y="213"/>
                </a:lnTo>
                <a:lnTo>
                  <a:pt x="152" y="224"/>
                </a:lnTo>
                <a:lnTo>
                  <a:pt x="145" y="220"/>
                </a:lnTo>
                <a:lnTo>
                  <a:pt x="137" y="221"/>
                </a:lnTo>
                <a:lnTo>
                  <a:pt x="120" y="210"/>
                </a:lnTo>
                <a:lnTo>
                  <a:pt x="119" y="206"/>
                </a:lnTo>
                <a:lnTo>
                  <a:pt x="104" y="201"/>
                </a:lnTo>
                <a:lnTo>
                  <a:pt x="99" y="189"/>
                </a:lnTo>
                <a:lnTo>
                  <a:pt x="95" y="185"/>
                </a:lnTo>
                <a:lnTo>
                  <a:pt x="97" y="183"/>
                </a:lnTo>
                <a:lnTo>
                  <a:pt x="93" y="182"/>
                </a:lnTo>
                <a:lnTo>
                  <a:pt x="93" y="176"/>
                </a:lnTo>
                <a:lnTo>
                  <a:pt x="85" y="164"/>
                </a:lnTo>
                <a:lnTo>
                  <a:pt x="77" y="168"/>
                </a:lnTo>
                <a:lnTo>
                  <a:pt x="70" y="163"/>
                </a:lnTo>
                <a:lnTo>
                  <a:pt x="69" y="162"/>
                </a:lnTo>
                <a:lnTo>
                  <a:pt x="69" y="167"/>
                </a:lnTo>
                <a:lnTo>
                  <a:pt x="63" y="168"/>
                </a:lnTo>
                <a:lnTo>
                  <a:pt x="56" y="160"/>
                </a:lnTo>
                <a:lnTo>
                  <a:pt x="56" y="152"/>
                </a:lnTo>
                <a:lnTo>
                  <a:pt x="51" y="152"/>
                </a:lnTo>
                <a:lnTo>
                  <a:pt x="54" y="138"/>
                </a:lnTo>
                <a:lnTo>
                  <a:pt x="47" y="129"/>
                </a:lnTo>
                <a:lnTo>
                  <a:pt x="29" y="119"/>
                </a:lnTo>
                <a:lnTo>
                  <a:pt x="29" y="114"/>
                </a:lnTo>
                <a:lnTo>
                  <a:pt x="19" y="102"/>
                </a:lnTo>
                <a:lnTo>
                  <a:pt x="21" y="96"/>
                </a:lnTo>
                <a:lnTo>
                  <a:pt x="19" y="93"/>
                </a:lnTo>
                <a:lnTo>
                  <a:pt x="23" y="92"/>
                </a:lnTo>
                <a:lnTo>
                  <a:pt x="22" y="89"/>
                </a:lnTo>
                <a:lnTo>
                  <a:pt x="25" y="84"/>
                </a:lnTo>
                <a:lnTo>
                  <a:pt x="29" y="83"/>
                </a:lnTo>
                <a:lnTo>
                  <a:pt x="27" y="74"/>
                </a:lnTo>
                <a:lnTo>
                  <a:pt x="32" y="70"/>
                </a:lnTo>
                <a:lnTo>
                  <a:pt x="24" y="70"/>
                </a:lnTo>
                <a:lnTo>
                  <a:pt x="19" y="67"/>
                </a:lnTo>
                <a:lnTo>
                  <a:pt x="17" y="60"/>
                </a:lnTo>
                <a:lnTo>
                  <a:pt x="11" y="53"/>
                </a:lnTo>
                <a:lnTo>
                  <a:pt x="10" y="47"/>
                </a:lnTo>
                <a:lnTo>
                  <a:pt x="10" y="44"/>
                </a:lnTo>
                <a:lnTo>
                  <a:pt x="7" y="42"/>
                </a:lnTo>
                <a:lnTo>
                  <a:pt x="8" y="36"/>
                </a:lnTo>
                <a:lnTo>
                  <a:pt x="2" y="34"/>
                </a:lnTo>
                <a:lnTo>
                  <a:pt x="6" y="26"/>
                </a:lnTo>
                <a:lnTo>
                  <a:pt x="3" y="24"/>
                </a:lnTo>
                <a:lnTo>
                  <a:pt x="3" y="16"/>
                </a:lnTo>
                <a:lnTo>
                  <a:pt x="0" y="7"/>
                </a:lnTo>
                <a:lnTo>
                  <a:pt x="5" y="6"/>
                </a:lnTo>
                <a:lnTo>
                  <a:pt x="8" y="0"/>
                </a:lnTo>
                <a:lnTo>
                  <a:pt x="10" y="2"/>
                </a:lnTo>
                <a:lnTo>
                  <a:pt x="19" y="13"/>
                </a:lnTo>
                <a:lnTo>
                  <a:pt x="29" y="16"/>
                </a:lnTo>
                <a:lnTo>
                  <a:pt x="35" y="16"/>
                </a:lnTo>
                <a:lnTo>
                  <a:pt x="55" y="1"/>
                </a:lnTo>
                <a:lnTo>
                  <a:pt x="61" y="7"/>
                </a:lnTo>
                <a:lnTo>
                  <a:pt x="57" y="9"/>
                </a:lnTo>
                <a:lnTo>
                  <a:pt x="60" y="13"/>
                </a:lnTo>
                <a:lnTo>
                  <a:pt x="56" y="17"/>
                </a:lnTo>
                <a:lnTo>
                  <a:pt x="64" y="24"/>
                </a:lnTo>
                <a:lnTo>
                  <a:pt x="80" y="27"/>
                </a:lnTo>
                <a:lnTo>
                  <a:pt x="102" y="19"/>
                </a:lnTo>
                <a:lnTo>
                  <a:pt x="112" y="33"/>
                </a:lnTo>
                <a:lnTo>
                  <a:pt x="122" y="36"/>
                </a:lnTo>
                <a:lnTo>
                  <a:pt x="134" y="44"/>
                </a:lnTo>
                <a:lnTo>
                  <a:pt x="150" y="42"/>
                </a:lnTo>
                <a:lnTo>
                  <a:pt x="152" y="36"/>
                </a:lnTo>
                <a:lnTo>
                  <a:pt x="161" y="30"/>
                </a:lnTo>
                <a:lnTo>
                  <a:pt x="186" y="27"/>
                </a:lnTo>
                <a:lnTo>
                  <a:pt x="190" y="33"/>
                </a:lnTo>
                <a:lnTo>
                  <a:pt x="216" y="40"/>
                </a:lnTo>
                <a:lnTo>
                  <a:pt x="218" y="45"/>
                </a:lnTo>
                <a:lnTo>
                  <a:pt x="226" y="49"/>
                </a:lnTo>
                <a:lnTo>
                  <a:pt x="230" y="55"/>
                </a:lnTo>
                <a:lnTo>
                  <a:pt x="242" y="55"/>
                </a:lnTo>
                <a:lnTo>
                  <a:pt x="244" y="74"/>
                </a:lnTo>
                <a:lnTo>
                  <a:pt x="240" y="88"/>
                </a:lnTo>
                <a:lnTo>
                  <a:pt x="236" y="92"/>
                </a:lnTo>
                <a:lnTo>
                  <a:pt x="238" y="96"/>
                </a:lnTo>
                <a:lnTo>
                  <a:pt x="233" y="99"/>
                </a:lnTo>
                <a:lnTo>
                  <a:pt x="233" y="107"/>
                </a:lnTo>
                <a:lnTo>
                  <a:pt x="239" y="110"/>
                </a:lnTo>
                <a:lnTo>
                  <a:pt x="234" y="117"/>
                </a:lnTo>
                <a:lnTo>
                  <a:pt x="237" y="131"/>
                </a:lnTo>
                <a:lnTo>
                  <a:pt x="237" y="144"/>
                </a:lnTo>
                <a:lnTo>
                  <a:pt x="249" y="145"/>
                </a:lnTo>
                <a:lnTo>
                  <a:pt x="252" y="151"/>
                </a:lnTo>
                <a:lnTo>
                  <a:pt x="237" y="170"/>
                </a:lnTo>
                <a:close/>
              </a:path>
            </a:pathLst>
          </a:custGeom>
          <a:solidFill>
            <a:srgbClr val="DDDDDD"/>
          </a:solidFill>
          <a:ln w="4763"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18" name="Freeform 147"/>
          <p:cNvSpPr>
            <a:spLocks/>
          </p:cNvSpPr>
          <p:nvPr/>
        </p:nvSpPr>
        <p:spPr bwMode="auto">
          <a:xfrm>
            <a:off x="5387975" y="3954463"/>
            <a:ext cx="100013" cy="114300"/>
          </a:xfrm>
          <a:custGeom>
            <a:avLst/>
            <a:gdLst>
              <a:gd name="T0" fmla="*/ 2147483647 w 61"/>
              <a:gd name="T1" fmla="*/ 2147483647 h 69"/>
              <a:gd name="T2" fmla="*/ 2147483647 w 61"/>
              <a:gd name="T3" fmla="*/ 2147483647 h 69"/>
              <a:gd name="T4" fmla="*/ 2147483647 w 61"/>
              <a:gd name="T5" fmla="*/ 2147483647 h 69"/>
              <a:gd name="T6" fmla="*/ 2147483647 w 61"/>
              <a:gd name="T7" fmla="*/ 2147483647 h 69"/>
              <a:gd name="T8" fmla="*/ 2147483647 w 61"/>
              <a:gd name="T9" fmla="*/ 2147483647 h 69"/>
              <a:gd name="T10" fmla="*/ 2147483647 w 61"/>
              <a:gd name="T11" fmla="*/ 2147483647 h 69"/>
              <a:gd name="T12" fmla="*/ 2147483647 w 61"/>
              <a:gd name="T13" fmla="*/ 0 h 69"/>
              <a:gd name="T14" fmla="*/ 2147483647 w 61"/>
              <a:gd name="T15" fmla="*/ 2147483647 h 69"/>
              <a:gd name="T16" fmla="*/ 2147483647 w 61"/>
              <a:gd name="T17" fmla="*/ 2147483647 h 69"/>
              <a:gd name="T18" fmla="*/ 2147483647 w 61"/>
              <a:gd name="T19" fmla="*/ 2147483647 h 69"/>
              <a:gd name="T20" fmla="*/ 2147483647 w 61"/>
              <a:gd name="T21" fmla="*/ 2147483647 h 69"/>
              <a:gd name="T22" fmla="*/ 2147483647 w 61"/>
              <a:gd name="T23" fmla="*/ 2147483647 h 69"/>
              <a:gd name="T24" fmla="*/ 2147483647 w 61"/>
              <a:gd name="T25" fmla="*/ 2147483647 h 69"/>
              <a:gd name="T26" fmla="*/ 2147483647 w 61"/>
              <a:gd name="T27" fmla="*/ 2147483647 h 69"/>
              <a:gd name="T28" fmla="*/ 2147483647 w 61"/>
              <a:gd name="T29" fmla="*/ 2147483647 h 69"/>
              <a:gd name="T30" fmla="*/ 2147483647 w 61"/>
              <a:gd name="T31" fmla="*/ 2147483647 h 69"/>
              <a:gd name="T32" fmla="*/ 2147483647 w 61"/>
              <a:gd name="T33" fmla="*/ 2147483647 h 69"/>
              <a:gd name="T34" fmla="*/ 0 w 61"/>
              <a:gd name="T35" fmla="*/ 2147483647 h 69"/>
              <a:gd name="T36" fmla="*/ 0 w 61"/>
              <a:gd name="T37" fmla="*/ 2147483647 h 69"/>
              <a:gd name="T38" fmla="*/ 2147483647 w 61"/>
              <a:gd name="T39" fmla="*/ 2147483647 h 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1" h="69">
                <a:moveTo>
                  <a:pt x="7" y="32"/>
                </a:moveTo>
                <a:lnTo>
                  <a:pt x="8" y="17"/>
                </a:lnTo>
                <a:lnTo>
                  <a:pt x="9" y="11"/>
                </a:lnTo>
                <a:lnTo>
                  <a:pt x="13" y="11"/>
                </a:lnTo>
                <a:lnTo>
                  <a:pt x="20" y="17"/>
                </a:lnTo>
                <a:lnTo>
                  <a:pt x="27" y="18"/>
                </a:lnTo>
                <a:lnTo>
                  <a:pt x="54" y="0"/>
                </a:lnTo>
                <a:lnTo>
                  <a:pt x="58" y="18"/>
                </a:lnTo>
                <a:lnTo>
                  <a:pt x="61" y="17"/>
                </a:lnTo>
                <a:lnTo>
                  <a:pt x="61" y="19"/>
                </a:lnTo>
                <a:lnTo>
                  <a:pt x="60" y="21"/>
                </a:lnTo>
                <a:lnTo>
                  <a:pt x="29" y="31"/>
                </a:lnTo>
                <a:lnTo>
                  <a:pt x="43" y="48"/>
                </a:lnTo>
                <a:lnTo>
                  <a:pt x="38" y="51"/>
                </a:lnTo>
                <a:lnTo>
                  <a:pt x="36" y="56"/>
                </a:lnTo>
                <a:lnTo>
                  <a:pt x="25" y="58"/>
                </a:lnTo>
                <a:lnTo>
                  <a:pt x="16" y="69"/>
                </a:lnTo>
                <a:lnTo>
                  <a:pt x="0" y="66"/>
                </a:lnTo>
                <a:lnTo>
                  <a:pt x="0" y="63"/>
                </a:lnTo>
                <a:lnTo>
                  <a:pt x="7" y="32"/>
                </a:lnTo>
                <a:close/>
              </a:path>
            </a:pathLst>
          </a:custGeom>
          <a:solidFill>
            <a:srgbClr val="CCECFF"/>
          </a:solidFill>
          <a:ln w="4763">
            <a:solidFill>
              <a:srgbClr val="6E6E6E"/>
            </a:solidFill>
            <a:prstDash val="solid"/>
            <a:round/>
            <a:headEnd/>
            <a:tailEnd/>
          </a:ln>
        </p:spPr>
        <p:txBody>
          <a:bodyPr/>
          <a:lstStyle/>
          <a:p>
            <a:endParaRPr lang="en-US"/>
          </a:p>
        </p:txBody>
      </p:sp>
      <p:sp>
        <p:nvSpPr>
          <p:cNvPr id="3219" name="Freeform 148"/>
          <p:cNvSpPr>
            <a:spLocks noEditPoints="1"/>
          </p:cNvSpPr>
          <p:nvPr/>
        </p:nvSpPr>
        <p:spPr bwMode="auto">
          <a:xfrm>
            <a:off x="5657850" y="4046538"/>
            <a:ext cx="42863" cy="38100"/>
          </a:xfrm>
          <a:custGeom>
            <a:avLst/>
            <a:gdLst>
              <a:gd name="T0" fmla="*/ 2147483647 w 26"/>
              <a:gd name="T1" fmla="*/ 2147483647 h 23"/>
              <a:gd name="T2" fmla="*/ 2147483647 w 26"/>
              <a:gd name="T3" fmla="*/ 2147483647 h 23"/>
              <a:gd name="T4" fmla="*/ 2147483647 w 26"/>
              <a:gd name="T5" fmla="*/ 2147483647 h 23"/>
              <a:gd name="T6" fmla="*/ 0 w 26"/>
              <a:gd name="T7" fmla="*/ 2147483647 h 23"/>
              <a:gd name="T8" fmla="*/ 2147483647 w 26"/>
              <a:gd name="T9" fmla="*/ 0 h 23"/>
              <a:gd name="T10" fmla="*/ 2147483647 w 26"/>
              <a:gd name="T11" fmla="*/ 0 h 23"/>
              <a:gd name="T12" fmla="*/ 2147483647 w 26"/>
              <a:gd name="T13" fmla="*/ 2147483647 h 23"/>
              <a:gd name="T14" fmla="*/ 2147483647 w 26"/>
              <a:gd name="T15" fmla="*/ 2147483647 h 23"/>
              <a:gd name="T16" fmla="*/ 2147483647 w 26"/>
              <a:gd name="T17" fmla="*/ 2147483647 h 23"/>
              <a:gd name="T18" fmla="*/ 2147483647 w 26"/>
              <a:gd name="T19" fmla="*/ 2147483647 h 23"/>
              <a:gd name="T20" fmla="*/ 2147483647 w 26"/>
              <a:gd name="T21" fmla="*/ 2147483647 h 23"/>
              <a:gd name="T22" fmla="*/ 2147483647 w 26"/>
              <a:gd name="T23" fmla="*/ 0 h 23"/>
              <a:gd name="T24" fmla="*/ 2147483647 w 26"/>
              <a:gd name="T25" fmla="*/ 2147483647 h 23"/>
              <a:gd name="T26" fmla="*/ 2147483647 w 26"/>
              <a:gd name="T27" fmla="*/ 2147483647 h 23"/>
              <a:gd name="T28" fmla="*/ 2147483647 w 26"/>
              <a:gd name="T29" fmla="*/ 2147483647 h 23"/>
              <a:gd name="T30" fmla="*/ 2147483647 w 26"/>
              <a:gd name="T31" fmla="*/ 0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 h="23">
                <a:moveTo>
                  <a:pt x="26" y="23"/>
                </a:moveTo>
                <a:lnTo>
                  <a:pt x="16" y="23"/>
                </a:lnTo>
                <a:lnTo>
                  <a:pt x="13" y="16"/>
                </a:lnTo>
                <a:lnTo>
                  <a:pt x="0" y="14"/>
                </a:lnTo>
                <a:lnTo>
                  <a:pt x="9" y="0"/>
                </a:lnTo>
                <a:lnTo>
                  <a:pt x="20" y="0"/>
                </a:lnTo>
                <a:lnTo>
                  <a:pt x="23" y="7"/>
                </a:lnTo>
                <a:lnTo>
                  <a:pt x="20" y="6"/>
                </a:lnTo>
                <a:lnTo>
                  <a:pt x="16" y="10"/>
                </a:lnTo>
                <a:lnTo>
                  <a:pt x="21" y="11"/>
                </a:lnTo>
                <a:lnTo>
                  <a:pt x="26" y="23"/>
                </a:lnTo>
                <a:close/>
                <a:moveTo>
                  <a:pt x="23" y="0"/>
                </a:moveTo>
                <a:lnTo>
                  <a:pt x="26" y="4"/>
                </a:lnTo>
                <a:lnTo>
                  <a:pt x="24" y="7"/>
                </a:lnTo>
                <a:lnTo>
                  <a:pt x="22" y="4"/>
                </a:lnTo>
                <a:lnTo>
                  <a:pt x="23" y="0"/>
                </a:lnTo>
                <a:close/>
              </a:path>
            </a:pathLst>
          </a:custGeom>
          <a:solidFill>
            <a:srgbClr val="DDDDDD"/>
          </a:solidFill>
          <a:ln w="4826">
            <a:solidFill>
              <a:schemeClr val="bg2"/>
            </a:solidFill>
            <a:prstDash val="solid"/>
            <a:round/>
            <a:headEnd/>
            <a:tailEnd/>
          </a:ln>
        </p:spPr>
        <p:txBody>
          <a:bodyPr/>
          <a:lstStyle/>
          <a:p>
            <a:endParaRPr lang="en-US"/>
          </a:p>
        </p:txBody>
      </p:sp>
      <p:sp>
        <p:nvSpPr>
          <p:cNvPr id="3220" name="Freeform 149"/>
          <p:cNvSpPr>
            <a:spLocks/>
          </p:cNvSpPr>
          <p:nvPr/>
        </p:nvSpPr>
        <p:spPr bwMode="auto">
          <a:xfrm>
            <a:off x="6188075" y="3662363"/>
            <a:ext cx="254000" cy="123825"/>
          </a:xfrm>
          <a:custGeom>
            <a:avLst/>
            <a:gdLst>
              <a:gd name="T0" fmla="*/ 2147483647 w 155"/>
              <a:gd name="T1" fmla="*/ 2147483647 h 76"/>
              <a:gd name="T2" fmla="*/ 2147483647 w 155"/>
              <a:gd name="T3" fmla="*/ 2147483647 h 76"/>
              <a:gd name="T4" fmla="*/ 2147483647 w 155"/>
              <a:gd name="T5" fmla="*/ 2147483647 h 76"/>
              <a:gd name="T6" fmla="*/ 2147483647 w 155"/>
              <a:gd name="T7" fmla="*/ 2147483647 h 76"/>
              <a:gd name="T8" fmla="*/ 2147483647 w 155"/>
              <a:gd name="T9" fmla="*/ 2147483647 h 76"/>
              <a:gd name="T10" fmla="*/ 0 w 155"/>
              <a:gd name="T11" fmla="*/ 2147483647 h 76"/>
              <a:gd name="T12" fmla="*/ 2147483647 w 155"/>
              <a:gd name="T13" fmla="*/ 2147483647 h 76"/>
              <a:gd name="T14" fmla="*/ 2147483647 w 155"/>
              <a:gd name="T15" fmla="*/ 2147483647 h 76"/>
              <a:gd name="T16" fmla="*/ 2147483647 w 155"/>
              <a:gd name="T17" fmla="*/ 2147483647 h 76"/>
              <a:gd name="T18" fmla="*/ 2147483647 w 155"/>
              <a:gd name="T19" fmla="*/ 2147483647 h 76"/>
              <a:gd name="T20" fmla="*/ 2147483647 w 155"/>
              <a:gd name="T21" fmla="*/ 2147483647 h 76"/>
              <a:gd name="T22" fmla="*/ 2147483647 w 155"/>
              <a:gd name="T23" fmla="*/ 2147483647 h 76"/>
              <a:gd name="T24" fmla="*/ 2147483647 w 155"/>
              <a:gd name="T25" fmla="*/ 2147483647 h 76"/>
              <a:gd name="T26" fmla="*/ 2147483647 w 155"/>
              <a:gd name="T27" fmla="*/ 2147483647 h 76"/>
              <a:gd name="T28" fmla="*/ 2147483647 w 155"/>
              <a:gd name="T29" fmla="*/ 2147483647 h 76"/>
              <a:gd name="T30" fmla="*/ 2147483647 w 155"/>
              <a:gd name="T31" fmla="*/ 2147483647 h 76"/>
              <a:gd name="T32" fmla="*/ 2147483647 w 155"/>
              <a:gd name="T33" fmla="*/ 2147483647 h 76"/>
              <a:gd name="T34" fmla="*/ 2147483647 w 155"/>
              <a:gd name="T35" fmla="*/ 2147483647 h 76"/>
              <a:gd name="T36" fmla="*/ 2147483647 w 155"/>
              <a:gd name="T37" fmla="*/ 2147483647 h 76"/>
              <a:gd name="T38" fmla="*/ 2147483647 w 155"/>
              <a:gd name="T39" fmla="*/ 2147483647 h 76"/>
              <a:gd name="T40" fmla="*/ 2147483647 w 155"/>
              <a:gd name="T41" fmla="*/ 2147483647 h 76"/>
              <a:gd name="T42" fmla="*/ 2147483647 w 155"/>
              <a:gd name="T43" fmla="*/ 2147483647 h 76"/>
              <a:gd name="T44" fmla="*/ 2147483647 w 155"/>
              <a:gd name="T45" fmla="*/ 0 h 76"/>
              <a:gd name="T46" fmla="*/ 2147483647 w 155"/>
              <a:gd name="T47" fmla="*/ 2147483647 h 76"/>
              <a:gd name="T48" fmla="*/ 2147483647 w 155"/>
              <a:gd name="T49" fmla="*/ 2147483647 h 76"/>
              <a:gd name="T50" fmla="*/ 2147483647 w 155"/>
              <a:gd name="T51" fmla="*/ 2147483647 h 76"/>
              <a:gd name="T52" fmla="*/ 2147483647 w 155"/>
              <a:gd name="T53" fmla="*/ 2147483647 h 76"/>
              <a:gd name="T54" fmla="*/ 2147483647 w 155"/>
              <a:gd name="T55" fmla="*/ 2147483647 h 76"/>
              <a:gd name="T56" fmla="*/ 2147483647 w 155"/>
              <a:gd name="T57" fmla="*/ 2147483647 h 76"/>
              <a:gd name="T58" fmla="*/ 2147483647 w 155"/>
              <a:gd name="T59" fmla="*/ 2147483647 h 76"/>
              <a:gd name="T60" fmla="*/ 2147483647 w 155"/>
              <a:gd name="T61" fmla="*/ 2147483647 h 76"/>
              <a:gd name="T62" fmla="*/ 2147483647 w 155"/>
              <a:gd name="T63" fmla="*/ 2147483647 h 76"/>
              <a:gd name="T64" fmla="*/ 2147483647 w 155"/>
              <a:gd name="T65" fmla="*/ 2147483647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5" h="76">
                <a:moveTo>
                  <a:pt x="62" y="71"/>
                </a:moveTo>
                <a:lnTo>
                  <a:pt x="45" y="73"/>
                </a:lnTo>
                <a:lnTo>
                  <a:pt x="42" y="76"/>
                </a:lnTo>
                <a:lnTo>
                  <a:pt x="39" y="73"/>
                </a:lnTo>
                <a:lnTo>
                  <a:pt x="35" y="75"/>
                </a:lnTo>
                <a:lnTo>
                  <a:pt x="35" y="71"/>
                </a:lnTo>
                <a:lnTo>
                  <a:pt x="32" y="71"/>
                </a:lnTo>
                <a:lnTo>
                  <a:pt x="31" y="68"/>
                </a:lnTo>
                <a:lnTo>
                  <a:pt x="24" y="73"/>
                </a:lnTo>
                <a:lnTo>
                  <a:pt x="17" y="68"/>
                </a:lnTo>
                <a:lnTo>
                  <a:pt x="1" y="70"/>
                </a:lnTo>
                <a:lnTo>
                  <a:pt x="0" y="64"/>
                </a:lnTo>
                <a:lnTo>
                  <a:pt x="1" y="62"/>
                </a:lnTo>
                <a:lnTo>
                  <a:pt x="3" y="63"/>
                </a:lnTo>
                <a:lnTo>
                  <a:pt x="4" y="59"/>
                </a:lnTo>
                <a:lnTo>
                  <a:pt x="10" y="58"/>
                </a:lnTo>
                <a:lnTo>
                  <a:pt x="17" y="60"/>
                </a:lnTo>
                <a:lnTo>
                  <a:pt x="17" y="63"/>
                </a:lnTo>
                <a:lnTo>
                  <a:pt x="24" y="57"/>
                </a:lnTo>
                <a:lnTo>
                  <a:pt x="30" y="56"/>
                </a:lnTo>
                <a:lnTo>
                  <a:pt x="34" y="59"/>
                </a:lnTo>
                <a:lnTo>
                  <a:pt x="41" y="53"/>
                </a:lnTo>
                <a:lnTo>
                  <a:pt x="45" y="54"/>
                </a:lnTo>
                <a:lnTo>
                  <a:pt x="43" y="50"/>
                </a:lnTo>
                <a:lnTo>
                  <a:pt x="47" y="52"/>
                </a:lnTo>
                <a:lnTo>
                  <a:pt x="55" y="46"/>
                </a:lnTo>
                <a:lnTo>
                  <a:pt x="41" y="43"/>
                </a:lnTo>
                <a:lnTo>
                  <a:pt x="41" y="39"/>
                </a:lnTo>
                <a:lnTo>
                  <a:pt x="37" y="39"/>
                </a:lnTo>
                <a:lnTo>
                  <a:pt x="34" y="32"/>
                </a:lnTo>
                <a:lnTo>
                  <a:pt x="32" y="37"/>
                </a:lnTo>
                <a:lnTo>
                  <a:pt x="30" y="37"/>
                </a:lnTo>
                <a:lnTo>
                  <a:pt x="30" y="40"/>
                </a:lnTo>
                <a:lnTo>
                  <a:pt x="22" y="38"/>
                </a:lnTo>
                <a:lnTo>
                  <a:pt x="20" y="34"/>
                </a:lnTo>
                <a:lnTo>
                  <a:pt x="13" y="33"/>
                </a:lnTo>
                <a:lnTo>
                  <a:pt x="28" y="21"/>
                </a:lnTo>
                <a:lnTo>
                  <a:pt x="24" y="19"/>
                </a:lnTo>
                <a:lnTo>
                  <a:pt x="23" y="18"/>
                </a:lnTo>
                <a:lnTo>
                  <a:pt x="25" y="13"/>
                </a:lnTo>
                <a:lnTo>
                  <a:pt x="30" y="9"/>
                </a:lnTo>
                <a:lnTo>
                  <a:pt x="43" y="9"/>
                </a:lnTo>
                <a:lnTo>
                  <a:pt x="60" y="16"/>
                </a:lnTo>
                <a:lnTo>
                  <a:pt x="59" y="12"/>
                </a:lnTo>
                <a:lnTo>
                  <a:pt x="61" y="4"/>
                </a:lnTo>
                <a:lnTo>
                  <a:pt x="71" y="0"/>
                </a:lnTo>
                <a:lnTo>
                  <a:pt x="91" y="9"/>
                </a:lnTo>
                <a:lnTo>
                  <a:pt x="92" y="6"/>
                </a:lnTo>
                <a:lnTo>
                  <a:pt x="109" y="5"/>
                </a:lnTo>
                <a:lnTo>
                  <a:pt x="140" y="9"/>
                </a:lnTo>
                <a:lnTo>
                  <a:pt x="144" y="15"/>
                </a:lnTo>
                <a:lnTo>
                  <a:pt x="151" y="15"/>
                </a:lnTo>
                <a:lnTo>
                  <a:pt x="155" y="20"/>
                </a:lnTo>
                <a:lnTo>
                  <a:pt x="155" y="23"/>
                </a:lnTo>
                <a:lnTo>
                  <a:pt x="129" y="36"/>
                </a:lnTo>
                <a:lnTo>
                  <a:pt x="125" y="42"/>
                </a:lnTo>
                <a:lnTo>
                  <a:pt x="107" y="43"/>
                </a:lnTo>
                <a:lnTo>
                  <a:pt x="100" y="55"/>
                </a:lnTo>
                <a:lnTo>
                  <a:pt x="91" y="56"/>
                </a:lnTo>
                <a:lnTo>
                  <a:pt x="89" y="49"/>
                </a:lnTo>
                <a:lnTo>
                  <a:pt x="84" y="53"/>
                </a:lnTo>
                <a:lnTo>
                  <a:pt x="79" y="52"/>
                </a:lnTo>
                <a:lnTo>
                  <a:pt x="79" y="55"/>
                </a:lnTo>
                <a:lnTo>
                  <a:pt x="66" y="60"/>
                </a:lnTo>
                <a:lnTo>
                  <a:pt x="65" y="66"/>
                </a:lnTo>
                <a:lnTo>
                  <a:pt x="66" y="68"/>
                </a:lnTo>
                <a:lnTo>
                  <a:pt x="62" y="71"/>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1" name="Freeform 150"/>
          <p:cNvSpPr>
            <a:spLocks/>
          </p:cNvSpPr>
          <p:nvPr/>
        </p:nvSpPr>
        <p:spPr bwMode="auto">
          <a:xfrm>
            <a:off x="6642100" y="4090988"/>
            <a:ext cx="77788" cy="41275"/>
          </a:xfrm>
          <a:custGeom>
            <a:avLst/>
            <a:gdLst>
              <a:gd name="T0" fmla="*/ 2147483647 w 47"/>
              <a:gd name="T1" fmla="*/ 2147483647 h 25"/>
              <a:gd name="T2" fmla="*/ 2147483647 w 47"/>
              <a:gd name="T3" fmla="*/ 2147483647 h 25"/>
              <a:gd name="T4" fmla="*/ 2147483647 w 47"/>
              <a:gd name="T5" fmla="*/ 0 h 25"/>
              <a:gd name="T6" fmla="*/ 2147483647 w 47"/>
              <a:gd name="T7" fmla="*/ 2147483647 h 25"/>
              <a:gd name="T8" fmla="*/ 2147483647 w 47"/>
              <a:gd name="T9" fmla="*/ 2147483647 h 25"/>
              <a:gd name="T10" fmla="*/ 2147483647 w 47"/>
              <a:gd name="T11" fmla="*/ 2147483647 h 25"/>
              <a:gd name="T12" fmla="*/ 2147483647 w 47"/>
              <a:gd name="T13" fmla="*/ 2147483647 h 25"/>
              <a:gd name="T14" fmla="*/ 2147483647 w 47"/>
              <a:gd name="T15" fmla="*/ 2147483647 h 25"/>
              <a:gd name="T16" fmla="*/ 2147483647 w 47"/>
              <a:gd name="T17" fmla="*/ 2147483647 h 25"/>
              <a:gd name="T18" fmla="*/ 2147483647 w 47"/>
              <a:gd name="T19" fmla="*/ 2147483647 h 25"/>
              <a:gd name="T20" fmla="*/ 2147483647 w 47"/>
              <a:gd name="T21" fmla="*/ 2147483647 h 25"/>
              <a:gd name="T22" fmla="*/ 2147483647 w 47"/>
              <a:gd name="T23" fmla="*/ 2147483647 h 25"/>
              <a:gd name="T24" fmla="*/ 2147483647 w 47"/>
              <a:gd name="T25" fmla="*/ 2147483647 h 25"/>
              <a:gd name="T26" fmla="*/ 2147483647 w 47"/>
              <a:gd name="T27" fmla="*/ 2147483647 h 25"/>
              <a:gd name="T28" fmla="*/ 2147483647 w 47"/>
              <a:gd name="T29" fmla="*/ 2147483647 h 25"/>
              <a:gd name="T30" fmla="*/ 2147483647 w 47"/>
              <a:gd name="T31" fmla="*/ 2147483647 h 25"/>
              <a:gd name="T32" fmla="*/ 2147483647 w 47"/>
              <a:gd name="T33" fmla="*/ 2147483647 h 25"/>
              <a:gd name="T34" fmla="*/ 0 w 47"/>
              <a:gd name="T35" fmla="*/ 2147483647 h 25"/>
              <a:gd name="T36" fmla="*/ 2147483647 w 47"/>
              <a:gd name="T37" fmla="*/ 2147483647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25">
                <a:moveTo>
                  <a:pt x="2" y="16"/>
                </a:moveTo>
                <a:lnTo>
                  <a:pt x="10" y="4"/>
                </a:lnTo>
                <a:lnTo>
                  <a:pt x="17" y="0"/>
                </a:lnTo>
                <a:lnTo>
                  <a:pt x="23" y="1"/>
                </a:lnTo>
                <a:lnTo>
                  <a:pt x="23" y="4"/>
                </a:lnTo>
                <a:lnTo>
                  <a:pt x="33" y="6"/>
                </a:lnTo>
                <a:lnTo>
                  <a:pt x="36" y="4"/>
                </a:lnTo>
                <a:lnTo>
                  <a:pt x="41" y="6"/>
                </a:lnTo>
                <a:lnTo>
                  <a:pt x="41" y="9"/>
                </a:lnTo>
                <a:lnTo>
                  <a:pt x="41" y="13"/>
                </a:lnTo>
                <a:lnTo>
                  <a:pt x="46" y="14"/>
                </a:lnTo>
                <a:lnTo>
                  <a:pt x="47" y="17"/>
                </a:lnTo>
                <a:lnTo>
                  <a:pt x="46" y="23"/>
                </a:lnTo>
                <a:lnTo>
                  <a:pt x="27" y="25"/>
                </a:lnTo>
                <a:lnTo>
                  <a:pt x="23" y="22"/>
                </a:lnTo>
                <a:lnTo>
                  <a:pt x="12" y="25"/>
                </a:lnTo>
                <a:lnTo>
                  <a:pt x="2" y="21"/>
                </a:lnTo>
                <a:lnTo>
                  <a:pt x="0" y="19"/>
                </a:lnTo>
                <a:lnTo>
                  <a:pt x="2" y="16"/>
                </a:lnTo>
                <a:close/>
              </a:path>
            </a:pathLst>
          </a:custGeom>
          <a:solidFill>
            <a:srgbClr val="DDDDDD"/>
          </a:solidFill>
          <a:ln w="4826"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2" name="Freeform 151"/>
          <p:cNvSpPr>
            <a:spLocks/>
          </p:cNvSpPr>
          <p:nvPr/>
        </p:nvSpPr>
        <p:spPr bwMode="auto">
          <a:xfrm>
            <a:off x="7370763" y="4170363"/>
            <a:ext cx="46037" cy="85725"/>
          </a:xfrm>
          <a:custGeom>
            <a:avLst/>
            <a:gdLst>
              <a:gd name="T0" fmla="*/ 2147483647 w 28"/>
              <a:gd name="T1" fmla="*/ 2147483647 h 52"/>
              <a:gd name="T2" fmla="*/ 2147483647 w 28"/>
              <a:gd name="T3" fmla="*/ 0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2147483647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52">
                <a:moveTo>
                  <a:pt x="20" y="2"/>
                </a:moveTo>
                <a:lnTo>
                  <a:pt x="21" y="0"/>
                </a:lnTo>
                <a:lnTo>
                  <a:pt x="28" y="4"/>
                </a:lnTo>
                <a:lnTo>
                  <a:pt x="25" y="7"/>
                </a:lnTo>
                <a:lnTo>
                  <a:pt x="25" y="12"/>
                </a:lnTo>
                <a:lnTo>
                  <a:pt x="18" y="34"/>
                </a:lnTo>
                <a:lnTo>
                  <a:pt x="9" y="52"/>
                </a:lnTo>
                <a:lnTo>
                  <a:pt x="8" y="46"/>
                </a:lnTo>
                <a:lnTo>
                  <a:pt x="4" y="42"/>
                </a:lnTo>
                <a:lnTo>
                  <a:pt x="0" y="34"/>
                </a:lnTo>
                <a:lnTo>
                  <a:pt x="1" y="26"/>
                </a:lnTo>
                <a:lnTo>
                  <a:pt x="13" y="4"/>
                </a:lnTo>
                <a:lnTo>
                  <a:pt x="20" y="2"/>
                </a:lnTo>
                <a:close/>
              </a:path>
            </a:pathLst>
          </a:custGeom>
          <a:solidFill>
            <a:srgbClr val="DDDDDD"/>
          </a:solidFill>
          <a:ln w="4826">
            <a:solidFill>
              <a:schemeClr val="bg2"/>
            </a:solidFill>
            <a:prstDash val="solid"/>
            <a:round/>
            <a:headEnd/>
            <a:tailEnd/>
          </a:ln>
        </p:spPr>
        <p:txBody>
          <a:bodyPr/>
          <a:lstStyle/>
          <a:p>
            <a:endParaRPr lang="en-US"/>
          </a:p>
        </p:txBody>
      </p:sp>
      <p:sp>
        <p:nvSpPr>
          <p:cNvPr id="3223" name="Freeform 152"/>
          <p:cNvSpPr>
            <a:spLocks noEditPoints="1"/>
          </p:cNvSpPr>
          <p:nvPr/>
        </p:nvSpPr>
        <p:spPr bwMode="auto">
          <a:xfrm>
            <a:off x="6624638" y="4135438"/>
            <a:ext cx="107950" cy="147637"/>
          </a:xfrm>
          <a:custGeom>
            <a:avLst/>
            <a:gdLst>
              <a:gd name="T0" fmla="*/ 2147483647 w 65"/>
              <a:gd name="T1" fmla="*/ 2147483647 h 90"/>
              <a:gd name="T2" fmla="*/ 2147483647 w 65"/>
              <a:gd name="T3" fmla="*/ 2147483647 h 90"/>
              <a:gd name="T4" fmla="*/ 2147483647 w 65"/>
              <a:gd name="T5" fmla="*/ 2147483647 h 90"/>
              <a:gd name="T6" fmla="*/ 2147483647 w 65"/>
              <a:gd name="T7" fmla="*/ 2147483647 h 90"/>
              <a:gd name="T8" fmla="*/ 2147483647 w 65"/>
              <a:gd name="T9" fmla="*/ 2147483647 h 90"/>
              <a:gd name="T10" fmla="*/ 2147483647 w 65"/>
              <a:gd name="T11" fmla="*/ 2147483647 h 90"/>
              <a:gd name="T12" fmla="*/ 2147483647 w 65"/>
              <a:gd name="T13" fmla="*/ 2147483647 h 90"/>
              <a:gd name="T14" fmla="*/ 2147483647 w 65"/>
              <a:gd name="T15" fmla="*/ 2147483647 h 90"/>
              <a:gd name="T16" fmla="*/ 0 w 65"/>
              <a:gd name="T17" fmla="*/ 2147483647 h 90"/>
              <a:gd name="T18" fmla="*/ 2147483647 w 65"/>
              <a:gd name="T19" fmla="*/ 2147483647 h 90"/>
              <a:gd name="T20" fmla="*/ 2147483647 w 65"/>
              <a:gd name="T21" fmla="*/ 2147483647 h 90"/>
              <a:gd name="T22" fmla="*/ 0 w 65"/>
              <a:gd name="T23" fmla="*/ 2147483647 h 90"/>
              <a:gd name="T24" fmla="*/ 2147483647 w 65"/>
              <a:gd name="T25" fmla="*/ 2147483647 h 90"/>
              <a:gd name="T26" fmla="*/ 2147483647 w 65"/>
              <a:gd name="T27" fmla="*/ 0 h 90"/>
              <a:gd name="T28" fmla="*/ 2147483647 w 65"/>
              <a:gd name="T29" fmla="*/ 2147483647 h 90"/>
              <a:gd name="T30" fmla="*/ 2147483647 w 65"/>
              <a:gd name="T31" fmla="*/ 2147483647 h 90"/>
              <a:gd name="T32" fmla="*/ 2147483647 w 65"/>
              <a:gd name="T33" fmla="*/ 2147483647 h 90"/>
              <a:gd name="T34" fmla="*/ 2147483647 w 65"/>
              <a:gd name="T35" fmla="*/ 2147483647 h 90"/>
              <a:gd name="T36" fmla="*/ 2147483647 w 65"/>
              <a:gd name="T37" fmla="*/ 2147483647 h 90"/>
              <a:gd name="T38" fmla="*/ 2147483647 w 65"/>
              <a:gd name="T39" fmla="*/ 2147483647 h 90"/>
              <a:gd name="T40" fmla="*/ 2147483647 w 65"/>
              <a:gd name="T41" fmla="*/ 2147483647 h 90"/>
              <a:gd name="T42" fmla="*/ 2147483647 w 65"/>
              <a:gd name="T43" fmla="*/ 2147483647 h 90"/>
              <a:gd name="T44" fmla="*/ 2147483647 w 65"/>
              <a:gd name="T45" fmla="*/ 2147483647 h 90"/>
              <a:gd name="T46" fmla="*/ 2147483647 w 65"/>
              <a:gd name="T47" fmla="*/ 2147483647 h 90"/>
              <a:gd name="T48" fmla="*/ 2147483647 w 65"/>
              <a:gd name="T49" fmla="*/ 2147483647 h 90"/>
              <a:gd name="T50" fmla="*/ 2147483647 w 65"/>
              <a:gd name="T51" fmla="*/ 2147483647 h 90"/>
              <a:gd name="T52" fmla="*/ 2147483647 w 65"/>
              <a:gd name="T53" fmla="*/ 2147483647 h 90"/>
              <a:gd name="T54" fmla="*/ 2147483647 w 65"/>
              <a:gd name="T55" fmla="*/ 2147483647 h 90"/>
              <a:gd name="T56" fmla="*/ 2147483647 w 65"/>
              <a:gd name="T57" fmla="*/ 2147483647 h 90"/>
              <a:gd name="T58" fmla="*/ 2147483647 w 65"/>
              <a:gd name="T59" fmla="*/ 2147483647 h 90"/>
              <a:gd name="T60" fmla="*/ 2147483647 w 65"/>
              <a:gd name="T61" fmla="*/ 2147483647 h 90"/>
              <a:gd name="T62" fmla="*/ 2147483647 w 65"/>
              <a:gd name="T63" fmla="*/ 2147483647 h 90"/>
              <a:gd name="T64" fmla="*/ 2147483647 w 65"/>
              <a:gd name="T65" fmla="*/ 2147483647 h 90"/>
              <a:gd name="T66" fmla="*/ 2147483647 w 65"/>
              <a:gd name="T67" fmla="*/ 2147483647 h 90"/>
              <a:gd name="T68" fmla="*/ 2147483647 w 65"/>
              <a:gd name="T69" fmla="*/ 2147483647 h 90"/>
              <a:gd name="T70" fmla="*/ 2147483647 w 65"/>
              <a:gd name="T71" fmla="*/ 2147483647 h 90"/>
              <a:gd name="T72" fmla="*/ 2147483647 w 65"/>
              <a:gd name="T73" fmla="*/ 2147483647 h 90"/>
              <a:gd name="T74" fmla="*/ 2147483647 w 65"/>
              <a:gd name="T75" fmla="*/ 2147483647 h 90"/>
              <a:gd name="T76" fmla="*/ 2147483647 w 65"/>
              <a:gd name="T77" fmla="*/ 2147483647 h 90"/>
              <a:gd name="T78" fmla="*/ 2147483647 w 65"/>
              <a:gd name="T79" fmla="*/ 2147483647 h 90"/>
              <a:gd name="T80" fmla="*/ 2147483647 w 65"/>
              <a:gd name="T81" fmla="*/ 2147483647 h 90"/>
              <a:gd name="T82" fmla="*/ 2147483647 w 65"/>
              <a:gd name="T83" fmla="*/ 2147483647 h 90"/>
              <a:gd name="T84" fmla="*/ 2147483647 w 65"/>
              <a:gd name="T85" fmla="*/ 2147483647 h 90"/>
              <a:gd name="T86" fmla="*/ 2147483647 w 65"/>
              <a:gd name="T87" fmla="*/ 2147483647 h 90"/>
              <a:gd name="T88" fmla="*/ 2147483647 w 65"/>
              <a:gd name="T89" fmla="*/ 2147483647 h 90"/>
              <a:gd name="T90" fmla="*/ 2147483647 w 65"/>
              <a:gd name="T91" fmla="*/ 2147483647 h 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5" h="90">
                <a:moveTo>
                  <a:pt x="37" y="71"/>
                </a:moveTo>
                <a:lnTo>
                  <a:pt x="35" y="62"/>
                </a:lnTo>
                <a:lnTo>
                  <a:pt x="37" y="59"/>
                </a:lnTo>
                <a:lnTo>
                  <a:pt x="39" y="65"/>
                </a:lnTo>
                <a:lnTo>
                  <a:pt x="37" y="71"/>
                </a:lnTo>
                <a:close/>
                <a:moveTo>
                  <a:pt x="42" y="70"/>
                </a:moveTo>
                <a:lnTo>
                  <a:pt x="43" y="63"/>
                </a:lnTo>
                <a:lnTo>
                  <a:pt x="44" y="68"/>
                </a:lnTo>
                <a:lnTo>
                  <a:pt x="42" y="70"/>
                </a:lnTo>
                <a:close/>
                <a:moveTo>
                  <a:pt x="14" y="70"/>
                </a:moveTo>
                <a:lnTo>
                  <a:pt x="11" y="56"/>
                </a:lnTo>
                <a:lnTo>
                  <a:pt x="13" y="53"/>
                </a:lnTo>
                <a:lnTo>
                  <a:pt x="10" y="52"/>
                </a:lnTo>
                <a:lnTo>
                  <a:pt x="10" y="49"/>
                </a:lnTo>
                <a:lnTo>
                  <a:pt x="7" y="46"/>
                </a:lnTo>
                <a:lnTo>
                  <a:pt x="10" y="37"/>
                </a:lnTo>
                <a:lnTo>
                  <a:pt x="1" y="33"/>
                </a:lnTo>
                <a:lnTo>
                  <a:pt x="0" y="30"/>
                </a:lnTo>
                <a:lnTo>
                  <a:pt x="1" y="26"/>
                </a:lnTo>
                <a:lnTo>
                  <a:pt x="4" y="26"/>
                </a:lnTo>
                <a:lnTo>
                  <a:pt x="5" y="22"/>
                </a:lnTo>
                <a:lnTo>
                  <a:pt x="12" y="23"/>
                </a:lnTo>
                <a:lnTo>
                  <a:pt x="13" y="21"/>
                </a:lnTo>
                <a:lnTo>
                  <a:pt x="0" y="12"/>
                </a:lnTo>
                <a:lnTo>
                  <a:pt x="1" y="7"/>
                </a:lnTo>
                <a:lnTo>
                  <a:pt x="7" y="4"/>
                </a:lnTo>
                <a:lnTo>
                  <a:pt x="4" y="2"/>
                </a:lnTo>
                <a:lnTo>
                  <a:pt x="5" y="0"/>
                </a:lnTo>
                <a:lnTo>
                  <a:pt x="11" y="6"/>
                </a:lnTo>
                <a:lnTo>
                  <a:pt x="14" y="6"/>
                </a:lnTo>
                <a:lnTo>
                  <a:pt x="12" y="3"/>
                </a:lnTo>
                <a:lnTo>
                  <a:pt x="14" y="4"/>
                </a:lnTo>
                <a:lnTo>
                  <a:pt x="18" y="9"/>
                </a:lnTo>
                <a:lnTo>
                  <a:pt x="21" y="10"/>
                </a:lnTo>
                <a:lnTo>
                  <a:pt x="22" y="6"/>
                </a:lnTo>
                <a:lnTo>
                  <a:pt x="23" y="7"/>
                </a:lnTo>
                <a:lnTo>
                  <a:pt x="25" y="21"/>
                </a:lnTo>
                <a:lnTo>
                  <a:pt x="33" y="23"/>
                </a:lnTo>
                <a:lnTo>
                  <a:pt x="56" y="22"/>
                </a:lnTo>
                <a:lnTo>
                  <a:pt x="61" y="25"/>
                </a:lnTo>
                <a:lnTo>
                  <a:pt x="63" y="27"/>
                </a:lnTo>
                <a:lnTo>
                  <a:pt x="59" y="27"/>
                </a:lnTo>
                <a:lnTo>
                  <a:pt x="57" y="35"/>
                </a:lnTo>
                <a:lnTo>
                  <a:pt x="54" y="39"/>
                </a:lnTo>
                <a:lnTo>
                  <a:pt x="47" y="39"/>
                </a:lnTo>
                <a:lnTo>
                  <a:pt x="44" y="47"/>
                </a:lnTo>
                <a:lnTo>
                  <a:pt x="46" y="55"/>
                </a:lnTo>
                <a:lnTo>
                  <a:pt x="48" y="52"/>
                </a:lnTo>
                <a:lnTo>
                  <a:pt x="50" y="57"/>
                </a:lnTo>
                <a:lnTo>
                  <a:pt x="53" y="55"/>
                </a:lnTo>
                <a:lnTo>
                  <a:pt x="55" y="45"/>
                </a:lnTo>
                <a:lnTo>
                  <a:pt x="60" y="45"/>
                </a:lnTo>
                <a:lnTo>
                  <a:pt x="64" y="72"/>
                </a:lnTo>
                <a:lnTo>
                  <a:pt x="65" y="82"/>
                </a:lnTo>
                <a:lnTo>
                  <a:pt x="59" y="81"/>
                </a:lnTo>
                <a:lnTo>
                  <a:pt x="59" y="86"/>
                </a:lnTo>
                <a:lnTo>
                  <a:pt x="60" y="90"/>
                </a:lnTo>
                <a:lnTo>
                  <a:pt x="56" y="84"/>
                </a:lnTo>
                <a:lnTo>
                  <a:pt x="56" y="77"/>
                </a:lnTo>
                <a:lnTo>
                  <a:pt x="51" y="63"/>
                </a:lnTo>
                <a:lnTo>
                  <a:pt x="48" y="59"/>
                </a:lnTo>
                <a:lnTo>
                  <a:pt x="45" y="63"/>
                </a:lnTo>
                <a:lnTo>
                  <a:pt x="39" y="61"/>
                </a:lnTo>
                <a:lnTo>
                  <a:pt x="36" y="55"/>
                </a:lnTo>
                <a:lnTo>
                  <a:pt x="36" y="49"/>
                </a:lnTo>
                <a:lnTo>
                  <a:pt x="37" y="48"/>
                </a:lnTo>
                <a:lnTo>
                  <a:pt x="35" y="47"/>
                </a:lnTo>
                <a:lnTo>
                  <a:pt x="34" y="47"/>
                </a:lnTo>
                <a:lnTo>
                  <a:pt x="35" y="50"/>
                </a:lnTo>
                <a:lnTo>
                  <a:pt x="31" y="50"/>
                </a:lnTo>
                <a:lnTo>
                  <a:pt x="36" y="53"/>
                </a:lnTo>
                <a:lnTo>
                  <a:pt x="33" y="60"/>
                </a:lnTo>
                <a:lnTo>
                  <a:pt x="36" y="67"/>
                </a:lnTo>
                <a:lnTo>
                  <a:pt x="34" y="70"/>
                </a:lnTo>
                <a:lnTo>
                  <a:pt x="33" y="67"/>
                </a:lnTo>
                <a:lnTo>
                  <a:pt x="31" y="74"/>
                </a:lnTo>
                <a:lnTo>
                  <a:pt x="27" y="74"/>
                </a:lnTo>
                <a:lnTo>
                  <a:pt x="31" y="68"/>
                </a:lnTo>
                <a:lnTo>
                  <a:pt x="28" y="72"/>
                </a:lnTo>
                <a:lnTo>
                  <a:pt x="29" y="69"/>
                </a:lnTo>
                <a:lnTo>
                  <a:pt x="26" y="71"/>
                </a:lnTo>
                <a:lnTo>
                  <a:pt x="27" y="64"/>
                </a:lnTo>
                <a:lnTo>
                  <a:pt x="25" y="67"/>
                </a:lnTo>
                <a:lnTo>
                  <a:pt x="26" y="73"/>
                </a:lnTo>
                <a:lnTo>
                  <a:pt x="22" y="76"/>
                </a:lnTo>
                <a:lnTo>
                  <a:pt x="22" y="67"/>
                </a:lnTo>
                <a:lnTo>
                  <a:pt x="20" y="71"/>
                </a:lnTo>
                <a:lnTo>
                  <a:pt x="20" y="67"/>
                </a:lnTo>
                <a:lnTo>
                  <a:pt x="20" y="75"/>
                </a:lnTo>
                <a:lnTo>
                  <a:pt x="18" y="72"/>
                </a:lnTo>
                <a:lnTo>
                  <a:pt x="16" y="77"/>
                </a:lnTo>
                <a:lnTo>
                  <a:pt x="14" y="7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4" name="Freeform 153"/>
          <p:cNvSpPr>
            <a:spLocks noEditPoints="1"/>
          </p:cNvSpPr>
          <p:nvPr/>
        </p:nvSpPr>
        <p:spPr bwMode="auto">
          <a:xfrm>
            <a:off x="6723063" y="4084638"/>
            <a:ext cx="206375" cy="458787"/>
          </a:xfrm>
          <a:custGeom>
            <a:avLst/>
            <a:gdLst>
              <a:gd name="T0" fmla="*/ 2147483647 w 126"/>
              <a:gd name="T1" fmla="*/ 2147483647 h 279"/>
              <a:gd name="T2" fmla="*/ 2147483647 w 126"/>
              <a:gd name="T3" fmla="*/ 2147483647 h 279"/>
              <a:gd name="T4" fmla="*/ 2147483647 w 126"/>
              <a:gd name="T5" fmla="*/ 2147483647 h 279"/>
              <a:gd name="T6" fmla="*/ 2147483647 w 126"/>
              <a:gd name="T7" fmla="*/ 2147483647 h 279"/>
              <a:gd name="T8" fmla="*/ 2147483647 w 126"/>
              <a:gd name="T9" fmla="*/ 2147483647 h 279"/>
              <a:gd name="T10" fmla="*/ 2147483647 w 126"/>
              <a:gd name="T11" fmla="*/ 2147483647 h 279"/>
              <a:gd name="T12" fmla="*/ 2147483647 w 126"/>
              <a:gd name="T13" fmla="*/ 2147483647 h 279"/>
              <a:gd name="T14" fmla="*/ 2147483647 w 126"/>
              <a:gd name="T15" fmla="*/ 2147483647 h 279"/>
              <a:gd name="T16" fmla="*/ 2147483647 w 126"/>
              <a:gd name="T17" fmla="*/ 2147483647 h 279"/>
              <a:gd name="T18" fmla="*/ 2147483647 w 126"/>
              <a:gd name="T19" fmla="*/ 2147483647 h 279"/>
              <a:gd name="T20" fmla="*/ 2147483647 w 126"/>
              <a:gd name="T21" fmla="*/ 2147483647 h 279"/>
              <a:gd name="T22" fmla="*/ 2147483647 w 126"/>
              <a:gd name="T23" fmla="*/ 2147483647 h 279"/>
              <a:gd name="T24" fmla="*/ 2147483647 w 126"/>
              <a:gd name="T25" fmla="*/ 2147483647 h 279"/>
              <a:gd name="T26" fmla="*/ 2147483647 w 126"/>
              <a:gd name="T27" fmla="*/ 2147483647 h 279"/>
              <a:gd name="T28" fmla="*/ 2147483647 w 126"/>
              <a:gd name="T29" fmla="*/ 2147483647 h 279"/>
              <a:gd name="T30" fmla="*/ 2147483647 w 126"/>
              <a:gd name="T31" fmla="*/ 0 h 279"/>
              <a:gd name="T32" fmla="*/ 2147483647 w 126"/>
              <a:gd name="T33" fmla="*/ 2147483647 h 279"/>
              <a:gd name="T34" fmla="*/ 2147483647 w 126"/>
              <a:gd name="T35" fmla="*/ 2147483647 h 279"/>
              <a:gd name="T36" fmla="*/ 2147483647 w 126"/>
              <a:gd name="T37" fmla="*/ 2147483647 h 279"/>
              <a:gd name="T38" fmla="*/ 2147483647 w 126"/>
              <a:gd name="T39" fmla="*/ 2147483647 h 279"/>
              <a:gd name="T40" fmla="*/ 2147483647 w 126"/>
              <a:gd name="T41" fmla="*/ 2147483647 h 279"/>
              <a:gd name="T42" fmla="*/ 2147483647 w 126"/>
              <a:gd name="T43" fmla="*/ 2147483647 h 279"/>
              <a:gd name="T44" fmla="*/ 2147483647 w 126"/>
              <a:gd name="T45" fmla="*/ 2147483647 h 279"/>
              <a:gd name="T46" fmla="*/ 2147483647 w 126"/>
              <a:gd name="T47" fmla="*/ 2147483647 h 279"/>
              <a:gd name="T48" fmla="*/ 2147483647 w 126"/>
              <a:gd name="T49" fmla="*/ 2147483647 h 279"/>
              <a:gd name="T50" fmla="*/ 2147483647 w 126"/>
              <a:gd name="T51" fmla="*/ 2147483647 h 279"/>
              <a:gd name="T52" fmla="*/ 2147483647 w 126"/>
              <a:gd name="T53" fmla="*/ 2147483647 h 279"/>
              <a:gd name="T54" fmla="*/ 2147483647 w 126"/>
              <a:gd name="T55" fmla="*/ 2147483647 h 279"/>
              <a:gd name="T56" fmla="*/ 2147483647 w 126"/>
              <a:gd name="T57" fmla="*/ 2147483647 h 279"/>
              <a:gd name="T58" fmla="*/ 2147483647 w 126"/>
              <a:gd name="T59" fmla="*/ 2147483647 h 279"/>
              <a:gd name="T60" fmla="*/ 2147483647 w 126"/>
              <a:gd name="T61" fmla="*/ 2147483647 h 279"/>
              <a:gd name="T62" fmla="*/ 2147483647 w 126"/>
              <a:gd name="T63" fmla="*/ 2147483647 h 279"/>
              <a:gd name="T64" fmla="*/ 2147483647 w 126"/>
              <a:gd name="T65" fmla="*/ 2147483647 h 279"/>
              <a:gd name="T66" fmla="*/ 2147483647 w 126"/>
              <a:gd name="T67" fmla="*/ 2147483647 h 279"/>
              <a:gd name="T68" fmla="*/ 2147483647 w 126"/>
              <a:gd name="T69" fmla="*/ 2147483647 h 279"/>
              <a:gd name="T70" fmla="*/ 2147483647 w 126"/>
              <a:gd name="T71" fmla="*/ 2147483647 h 279"/>
              <a:gd name="T72" fmla="*/ 2147483647 w 126"/>
              <a:gd name="T73" fmla="*/ 2147483647 h 279"/>
              <a:gd name="T74" fmla="*/ 2147483647 w 126"/>
              <a:gd name="T75" fmla="*/ 2147483647 h 279"/>
              <a:gd name="T76" fmla="*/ 2147483647 w 126"/>
              <a:gd name="T77" fmla="*/ 2147483647 h 279"/>
              <a:gd name="T78" fmla="*/ 2147483647 w 126"/>
              <a:gd name="T79" fmla="*/ 2147483647 h 279"/>
              <a:gd name="T80" fmla="*/ 2147483647 w 126"/>
              <a:gd name="T81" fmla="*/ 2147483647 h 279"/>
              <a:gd name="T82" fmla="*/ 2147483647 w 126"/>
              <a:gd name="T83" fmla="*/ 2147483647 h 279"/>
              <a:gd name="T84" fmla="*/ 2147483647 w 126"/>
              <a:gd name="T85" fmla="*/ 2147483647 h 279"/>
              <a:gd name="T86" fmla="*/ 2147483647 w 126"/>
              <a:gd name="T87" fmla="*/ 2147483647 h 279"/>
              <a:gd name="T88" fmla="*/ 2147483647 w 126"/>
              <a:gd name="T89" fmla="*/ 2147483647 h 279"/>
              <a:gd name="T90" fmla="*/ 2147483647 w 126"/>
              <a:gd name="T91" fmla="*/ 2147483647 h 279"/>
              <a:gd name="T92" fmla="*/ 2147483647 w 126"/>
              <a:gd name="T93" fmla="*/ 2147483647 h 279"/>
              <a:gd name="T94" fmla="*/ 2147483647 w 126"/>
              <a:gd name="T95" fmla="*/ 2147483647 h 279"/>
              <a:gd name="T96" fmla="*/ 2147483647 w 126"/>
              <a:gd name="T97" fmla="*/ 2147483647 h 279"/>
              <a:gd name="T98" fmla="*/ 2147483647 w 126"/>
              <a:gd name="T99" fmla="*/ 2147483647 h 279"/>
              <a:gd name="T100" fmla="*/ 2147483647 w 126"/>
              <a:gd name="T101" fmla="*/ 2147483647 h 279"/>
              <a:gd name="T102" fmla="*/ 2147483647 w 126"/>
              <a:gd name="T103" fmla="*/ 2147483647 h 279"/>
              <a:gd name="T104" fmla="*/ 2147483647 w 126"/>
              <a:gd name="T105" fmla="*/ 2147483647 h 279"/>
              <a:gd name="T106" fmla="*/ 2147483647 w 126"/>
              <a:gd name="T107" fmla="*/ 2147483647 h 279"/>
              <a:gd name="T108" fmla="*/ 2147483647 w 126"/>
              <a:gd name="T109" fmla="*/ 2147483647 h 279"/>
              <a:gd name="T110" fmla="*/ 0 w 126"/>
              <a:gd name="T111" fmla="*/ 2147483647 h 2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 h="279">
                <a:moveTo>
                  <a:pt x="86" y="245"/>
                </a:moveTo>
                <a:lnTo>
                  <a:pt x="86" y="240"/>
                </a:lnTo>
                <a:lnTo>
                  <a:pt x="88" y="243"/>
                </a:lnTo>
                <a:lnTo>
                  <a:pt x="86" y="245"/>
                </a:lnTo>
                <a:close/>
                <a:moveTo>
                  <a:pt x="88" y="256"/>
                </a:moveTo>
                <a:lnTo>
                  <a:pt x="87" y="253"/>
                </a:lnTo>
                <a:lnTo>
                  <a:pt x="89" y="253"/>
                </a:lnTo>
                <a:lnTo>
                  <a:pt x="89" y="256"/>
                </a:lnTo>
                <a:lnTo>
                  <a:pt x="88" y="256"/>
                </a:lnTo>
                <a:close/>
                <a:moveTo>
                  <a:pt x="24" y="142"/>
                </a:moveTo>
                <a:lnTo>
                  <a:pt x="24" y="142"/>
                </a:lnTo>
                <a:lnTo>
                  <a:pt x="24" y="143"/>
                </a:lnTo>
                <a:lnTo>
                  <a:pt x="23" y="143"/>
                </a:lnTo>
                <a:lnTo>
                  <a:pt x="22" y="143"/>
                </a:lnTo>
                <a:lnTo>
                  <a:pt x="20" y="140"/>
                </a:lnTo>
                <a:lnTo>
                  <a:pt x="24" y="142"/>
                </a:lnTo>
                <a:close/>
                <a:moveTo>
                  <a:pt x="22" y="144"/>
                </a:moveTo>
                <a:lnTo>
                  <a:pt x="24" y="144"/>
                </a:lnTo>
                <a:lnTo>
                  <a:pt x="24" y="150"/>
                </a:lnTo>
                <a:lnTo>
                  <a:pt x="18" y="142"/>
                </a:lnTo>
                <a:lnTo>
                  <a:pt x="22" y="144"/>
                </a:lnTo>
                <a:close/>
                <a:moveTo>
                  <a:pt x="20" y="149"/>
                </a:moveTo>
                <a:lnTo>
                  <a:pt x="21" y="152"/>
                </a:lnTo>
                <a:lnTo>
                  <a:pt x="18" y="150"/>
                </a:lnTo>
                <a:lnTo>
                  <a:pt x="20" y="149"/>
                </a:lnTo>
                <a:close/>
                <a:moveTo>
                  <a:pt x="5" y="103"/>
                </a:moveTo>
                <a:lnTo>
                  <a:pt x="6" y="100"/>
                </a:lnTo>
                <a:lnTo>
                  <a:pt x="10" y="102"/>
                </a:lnTo>
                <a:lnTo>
                  <a:pt x="13" y="98"/>
                </a:lnTo>
                <a:lnTo>
                  <a:pt x="12" y="91"/>
                </a:lnTo>
                <a:lnTo>
                  <a:pt x="13" y="86"/>
                </a:lnTo>
                <a:lnTo>
                  <a:pt x="15" y="87"/>
                </a:lnTo>
                <a:lnTo>
                  <a:pt x="16" y="83"/>
                </a:lnTo>
                <a:lnTo>
                  <a:pt x="16" y="71"/>
                </a:lnTo>
                <a:lnTo>
                  <a:pt x="27" y="74"/>
                </a:lnTo>
                <a:lnTo>
                  <a:pt x="35" y="56"/>
                </a:lnTo>
                <a:lnTo>
                  <a:pt x="33" y="53"/>
                </a:lnTo>
                <a:lnTo>
                  <a:pt x="34" y="50"/>
                </a:lnTo>
                <a:lnTo>
                  <a:pt x="42" y="40"/>
                </a:lnTo>
                <a:lnTo>
                  <a:pt x="41" y="31"/>
                </a:lnTo>
                <a:lnTo>
                  <a:pt x="56" y="21"/>
                </a:lnTo>
                <a:lnTo>
                  <a:pt x="63" y="19"/>
                </a:lnTo>
                <a:lnTo>
                  <a:pt x="69" y="23"/>
                </a:lnTo>
                <a:lnTo>
                  <a:pt x="66" y="15"/>
                </a:lnTo>
                <a:lnTo>
                  <a:pt x="73" y="10"/>
                </a:lnTo>
                <a:lnTo>
                  <a:pt x="73" y="6"/>
                </a:lnTo>
                <a:lnTo>
                  <a:pt x="76" y="0"/>
                </a:lnTo>
                <a:lnTo>
                  <a:pt x="84" y="7"/>
                </a:lnTo>
                <a:lnTo>
                  <a:pt x="86" y="17"/>
                </a:lnTo>
                <a:lnTo>
                  <a:pt x="88" y="14"/>
                </a:lnTo>
                <a:lnTo>
                  <a:pt x="92" y="17"/>
                </a:lnTo>
                <a:lnTo>
                  <a:pt x="93" y="28"/>
                </a:lnTo>
                <a:lnTo>
                  <a:pt x="92" y="38"/>
                </a:lnTo>
                <a:lnTo>
                  <a:pt x="90" y="39"/>
                </a:lnTo>
                <a:lnTo>
                  <a:pt x="92" y="43"/>
                </a:lnTo>
                <a:lnTo>
                  <a:pt x="86" y="48"/>
                </a:lnTo>
                <a:lnTo>
                  <a:pt x="84" y="46"/>
                </a:lnTo>
                <a:lnTo>
                  <a:pt x="76" y="60"/>
                </a:lnTo>
                <a:lnTo>
                  <a:pt x="75" y="64"/>
                </a:lnTo>
                <a:lnTo>
                  <a:pt x="78" y="68"/>
                </a:lnTo>
                <a:lnTo>
                  <a:pt x="75" y="73"/>
                </a:lnTo>
                <a:lnTo>
                  <a:pt x="94" y="70"/>
                </a:lnTo>
                <a:lnTo>
                  <a:pt x="91" y="72"/>
                </a:lnTo>
                <a:lnTo>
                  <a:pt x="95" y="85"/>
                </a:lnTo>
                <a:lnTo>
                  <a:pt x="103" y="86"/>
                </a:lnTo>
                <a:lnTo>
                  <a:pt x="104" y="88"/>
                </a:lnTo>
                <a:lnTo>
                  <a:pt x="98" y="100"/>
                </a:lnTo>
                <a:lnTo>
                  <a:pt x="110" y="102"/>
                </a:lnTo>
                <a:lnTo>
                  <a:pt x="110" y="106"/>
                </a:lnTo>
                <a:lnTo>
                  <a:pt x="113" y="111"/>
                </a:lnTo>
                <a:lnTo>
                  <a:pt x="119" y="110"/>
                </a:lnTo>
                <a:lnTo>
                  <a:pt x="126" y="106"/>
                </a:lnTo>
                <a:lnTo>
                  <a:pt x="126" y="109"/>
                </a:lnTo>
                <a:lnTo>
                  <a:pt x="120" y="113"/>
                </a:lnTo>
                <a:lnTo>
                  <a:pt x="118" y="118"/>
                </a:lnTo>
                <a:lnTo>
                  <a:pt x="119" y="120"/>
                </a:lnTo>
                <a:lnTo>
                  <a:pt x="114" y="121"/>
                </a:lnTo>
                <a:lnTo>
                  <a:pt x="111" y="127"/>
                </a:lnTo>
                <a:lnTo>
                  <a:pt x="110" y="126"/>
                </a:lnTo>
                <a:lnTo>
                  <a:pt x="103" y="127"/>
                </a:lnTo>
                <a:lnTo>
                  <a:pt x="102" y="131"/>
                </a:lnTo>
                <a:lnTo>
                  <a:pt x="97" y="131"/>
                </a:lnTo>
                <a:lnTo>
                  <a:pt x="96" y="136"/>
                </a:lnTo>
                <a:lnTo>
                  <a:pt x="85" y="137"/>
                </a:lnTo>
                <a:lnTo>
                  <a:pt x="82" y="136"/>
                </a:lnTo>
                <a:lnTo>
                  <a:pt x="77" y="148"/>
                </a:lnTo>
                <a:lnTo>
                  <a:pt x="78" y="154"/>
                </a:lnTo>
                <a:lnTo>
                  <a:pt x="73" y="154"/>
                </a:lnTo>
                <a:lnTo>
                  <a:pt x="77" y="158"/>
                </a:lnTo>
                <a:lnTo>
                  <a:pt x="78" y="167"/>
                </a:lnTo>
                <a:lnTo>
                  <a:pt x="89" y="178"/>
                </a:lnTo>
                <a:lnTo>
                  <a:pt x="92" y="188"/>
                </a:lnTo>
                <a:lnTo>
                  <a:pt x="95" y="186"/>
                </a:lnTo>
                <a:lnTo>
                  <a:pt x="94" y="190"/>
                </a:lnTo>
                <a:lnTo>
                  <a:pt x="91" y="191"/>
                </a:lnTo>
                <a:lnTo>
                  <a:pt x="90" y="201"/>
                </a:lnTo>
                <a:lnTo>
                  <a:pt x="85" y="203"/>
                </a:lnTo>
                <a:lnTo>
                  <a:pt x="85" y="205"/>
                </a:lnTo>
                <a:lnTo>
                  <a:pt x="86" y="211"/>
                </a:lnTo>
                <a:lnTo>
                  <a:pt x="98" y="225"/>
                </a:lnTo>
                <a:lnTo>
                  <a:pt x="97" y="234"/>
                </a:lnTo>
                <a:lnTo>
                  <a:pt x="105" y="252"/>
                </a:lnTo>
                <a:lnTo>
                  <a:pt x="93" y="269"/>
                </a:lnTo>
                <a:lnTo>
                  <a:pt x="92" y="273"/>
                </a:lnTo>
                <a:lnTo>
                  <a:pt x="89" y="279"/>
                </a:lnTo>
                <a:lnTo>
                  <a:pt x="88" y="268"/>
                </a:lnTo>
                <a:lnTo>
                  <a:pt x="92" y="265"/>
                </a:lnTo>
                <a:lnTo>
                  <a:pt x="92" y="254"/>
                </a:lnTo>
                <a:lnTo>
                  <a:pt x="94" y="254"/>
                </a:lnTo>
                <a:lnTo>
                  <a:pt x="90" y="253"/>
                </a:lnTo>
                <a:lnTo>
                  <a:pt x="92" y="250"/>
                </a:lnTo>
                <a:lnTo>
                  <a:pt x="92" y="246"/>
                </a:lnTo>
                <a:lnTo>
                  <a:pt x="89" y="246"/>
                </a:lnTo>
                <a:lnTo>
                  <a:pt x="92" y="245"/>
                </a:lnTo>
                <a:lnTo>
                  <a:pt x="90" y="233"/>
                </a:lnTo>
                <a:lnTo>
                  <a:pt x="84" y="220"/>
                </a:lnTo>
                <a:lnTo>
                  <a:pt x="84" y="228"/>
                </a:lnTo>
                <a:lnTo>
                  <a:pt x="83" y="218"/>
                </a:lnTo>
                <a:lnTo>
                  <a:pt x="79" y="208"/>
                </a:lnTo>
                <a:lnTo>
                  <a:pt x="78" y="194"/>
                </a:lnTo>
                <a:lnTo>
                  <a:pt x="76" y="191"/>
                </a:lnTo>
                <a:lnTo>
                  <a:pt x="78" y="184"/>
                </a:lnTo>
                <a:lnTo>
                  <a:pt x="73" y="185"/>
                </a:lnTo>
                <a:lnTo>
                  <a:pt x="66" y="170"/>
                </a:lnTo>
                <a:lnTo>
                  <a:pt x="65" y="181"/>
                </a:lnTo>
                <a:lnTo>
                  <a:pt x="59" y="185"/>
                </a:lnTo>
                <a:lnTo>
                  <a:pt x="57" y="180"/>
                </a:lnTo>
                <a:lnTo>
                  <a:pt x="57" y="186"/>
                </a:lnTo>
                <a:lnTo>
                  <a:pt x="54" y="186"/>
                </a:lnTo>
                <a:lnTo>
                  <a:pt x="45" y="196"/>
                </a:lnTo>
                <a:lnTo>
                  <a:pt x="43" y="195"/>
                </a:lnTo>
                <a:lnTo>
                  <a:pt x="44" y="190"/>
                </a:lnTo>
                <a:lnTo>
                  <a:pt x="42" y="195"/>
                </a:lnTo>
                <a:lnTo>
                  <a:pt x="41" y="190"/>
                </a:lnTo>
                <a:lnTo>
                  <a:pt x="40" y="195"/>
                </a:lnTo>
                <a:lnTo>
                  <a:pt x="37" y="195"/>
                </a:lnTo>
                <a:lnTo>
                  <a:pt x="39" y="188"/>
                </a:lnTo>
                <a:lnTo>
                  <a:pt x="34" y="194"/>
                </a:lnTo>
                <a:lnTo>
                  <a:pt x="36" y="190"/>
                </a:lnTo>
                <a:lnTo>
                  <a:pt x="33" y="193"/>
                </a:lnTo>
                <a:lnTo>
                  <a:pt x="33" y="189"/>
                </a:lnTo>
                <a:lnTo>
                  <a:pt x="34" y="187"/>
                </a:lnTo>
                <a:lnTo>
                  <a:pt x="28" y="192"/>
                </a:lnTo>
                <a:lnTo>
                  <a:pt x="28" y="186"/>
                </a:lnTo>
                <a:lnTo>
                  <a:pt x="33" y="169"/>
                </a:lnTo>
                <a:lnTo>
                  <a:pt x="28" y="151"/>
                </a:lnTo>
                <a:lnTo>
                  <a:pt x="25" y="150"/>
                </a:lnTo>
                <a:lnTo>
                  <a:pt x="25" y="144"/>
                </a:lnTo>
                <a:lnTo>
                  <a:pt x="23" y="144"/>
                </a:lnTo>
                <a:lnTo>
                  <a:pt x="25" y="142"/>
                </a:lnTo>
                <a:lnTo>
                  <a:pt x="25" y="141"/>
                </a:lnTo>
                <a:lnTo>
                  <a:pt x="19" y="137"/>
                </a:lnTo>
                <a:lnTo>
                  <a:pt x="21" y="133"/>
                </a:lnTo>
                <a:lnTo>
                  <a:pt x="13" y="132"/>
                </a:lnTo>
                <a:lnTo>
                  <a:pt x="14" y="135"/>
                </a:lnTo>
                <a:lnTo>
                  <a:pt x="13" y="133"/>
                </a:lnTo>
                <a:lnTo>
                  <a:pt x="13" y="135"/>
                </a:lnTo>
                <a:lnTo>
                  <a:pt x="10" y="132"/>
                </a:lnTo>
                <a:lnTo>
                  <a:pt x="12" y="130"/>
                </a:lnTo>
                <a:lnTo>
                  <a:pt x="10" y="129"/>
                </a:lnTo>
                <a:lnTo>
                  <a:pt x="12" y="124"/>
                </a:lnTo>
                <a:lnTo>
                  <a:pt x="9" y="131"/>
                </a:lnTo>
                <a:lnTo>
                  <a:pt x="8" y="125"/>
                </a:lnTo>
                <a:lnTo>
                  <a:pt x="6" y="123"/>
                </a:lnTo>
                <a:lnTo>
                  <a:pt x="7" y="128"/>
                </a:lnTo>
                <a:lnTo>
                  <a:pt x="0" y="117"/>
                </a:lnTo>
                <a:lnTo>
                  <a:pt x="0" y="112"/>
                </a:lnTo>
                <a:lnTo>
                  <a:pt x="6" y="113"/>
                </a:lnTo>
                <a:lnTo>
                  <a:pt x="5" y="10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5" name="Freeform 154"/>
          <p:cNvSpPr>
            <a:spLocks noEditPoints="1"/>
          </p:cNvSpPr>
          <p:nvPr/>
        </p:nvSpPr>
        <p:spPr bwMode="auto">
          <a:xfrm>
            <a:off x="6934200" y="4191000"/>
            <a:ext cx="171450" cy="355600"/>
          </a:xfrm>
          <a:custGeom>
            <a:avLst/>
            <a:gdLst>
              <a:gd name="T0" fmla="*/ 2147483647 w 104"/>
              <a:gd name="T1" fmla="*/ 2147483647 h 216"/>
              <a:gd name="T2" fmla="*/ 2147483647 w 104"/>
              <a:gd name="T3" fmla="*/ 2147483647 h 216"/>
              <a:gd name="T4" fmla="*/ 2147483647 w 104"/>
              <a:gd name="T5" fmla="*/ 2147483647 h 216"/>
              <a:gd name="T6" fmla="*/ 2147483647 w 104"/>
              <a:gd name="T7" fmla="*/ 2147483647 h 216"/>
              <a:gd name="T8" fmla="*/ 2147483647 w 104"/>
              <a:gd name="T9" fmla="*/ 2147483647 h 216"/>
              <a:gd name="T10" fmla="*/ 2147483647 w 104"/>
              <a:gd name="T11" fmla="*/ 2147483647 h 216"/>
              <a:gd name="T12" fmla="*/ 2147483647 w 104"/>
              <a:gd name="T13" fmla="*/ 2147483647 h 216"/>
              <a:gd name="T14" fmla="*/ 2147483647 w 104"/>
              <a:gd name="T15" fmla="*/ 2147483647 h 216"/>
              <a:gd name="T16" fmla="*/ 2147483647 w 104"/>
              <a:gd name="T17" fmla="*/ 2147483647 h 216"/>
              <a:gd name="T18" fmla="*/ 2147483647 w 104"/>
              <a:gd name="T19" fmla="*/ 2147483647 h 216"/>
              <a:gd name="T20" fmla="*/ 2147483647 w 104"/>
              <a:gd name="T21" fmla="*/ 2147483647 h 216"/>
              <a:gd name="T22" fmla="*/ 2147483647 w 104"/>
              <a:gd name="T23" fmla="*/ 2147483647 h 216"/>
              <a:gd name="T24" fmla="*/ 2147483647 w 104"/>
              <a:gd name="T25" fmla="*/ 2147483647 h 216"/>
              <a:gd name="T26" fmla="*/ 2147483647 w 104"/>
              <a:gd name="T27" fmla="*/ 2147483647 h 216"/>
              <a:gd name="T28" fmla="*/ 0 w 104"/>
              <a:gd name="T29" fmla="*/ 2147483647 h 216"/>
              <a:gd name="T30" fmla="*/ 2147483647 w 104"/>
              <a:gd name="T31" fmla="*/ 2147483647 h 216"/>
              <a:gd name="T32" fmla="*/ 2147483647 w 104"/>
              <a:gd name="T33" fmla="*/ 2147483647 h 216"/>
              <a:gd name="T34" fmla="*/ 2147483647 w 104"/>
              <a:gd name="T35" fmla="*/ 2147483647 h 216"/>
              <a:gd name="T36" fmla="*/ 2147483647 w 104"/>
              <a:gd name="T37" fmla="*/ 2147483647 h 216"/>
              <a:gd name="T38" fmla="*/ 2147483647 w 104"/>
              <a:gd name="T39" fmla="*/ 2147483647 h 216"/>
              <a:gd name="T40" fmla="*/ 2147483647 w 104"/>
              <a:gd name="T41" fmla="*/ 2147483647 h 216"/>
              <a:gd name="T42" fmla="*/ 2147483647 w 104"/>
              <a:gd name="T43" fmla="*/ 2147483647 h 216"/>
              <a:gd name="T44" fmla="*/ 2147483647 w 104"/>
              <a:gd name="T45" fmla="*/ 2147483647 h 216"/>
              <a:gd name="T46" fmla="*/ 2147483647 w 104"/>
              <a:gd name="T47" fmla="*/ 2147483647 h 216"/>
              <a:gd name="T48" fmla="*/ 2147483647 w 104"/>
              <a:gd name="T49" fmla="*/ 2147483647 h 216"/>
              <a:gd name="T50" fmla="*/ 2147483647 w 104"/>
              <a:gd name="T51" fmla="*/ 2147483647 h 216"/>
              <a:gd name="T52" fmla="*/ 2147483647 w 104"/>
              <a:gd name="T53" fmla="*/ 2147483647 h 216"/>
              <a:gd name="T54" fmla="*/ 2147483647 w 104"/>
              <a:gd name="T55" fmla="*/ 2147483647 h 216"/>
              <a:gd name="T56" fmla="*/ 2147483647 w 104"/>
              <a:gd name="T57" fmla="*/ 2147483647 h 216"/>
              <a:gd name="T58" fmla="*/ 2147483647 w 104"/>
              <a:gd name="T59" fmla="*/ 2147483647 h 216"/>
              <a:gd name="T60" fmla="*/ 2147483647 w 104"/>
              <a:gd name="T61" fmla="*/ 2147483647 h 216"/>
              <a:gd name="T62" fmla="*/ 2147483647 w 104"/>
              <a:gd name="T63" fmla="*/ 2147483647 h 216"/>
              <a:gd name="T64" fmla="*/ 2147483647 w 104"/>
              <a:gd name="T65" fmla="*/ 2147483647 h 216"/>
              <a:gd name="T66" fmla="*/ 2147483647 w 104"/>
              <a:gd name="T67" fmla="*/ 2147483647 h 216"/>
              <a:gd name="T68" fmla="*/ 2147483647 w 104"/>
              <a:gd name="T69" fmla="*/ 2147483647 h 216"/>
              <a:gd name="T70" fmla="*/ 2147483647 w 104"/>
              <a:gd name="T71" fmla="*/ 2147483647 h 216"/>
              <a:gd name="T72" fmla="*/ 2147483647 w 104"/>
              <a:gd name="T73" fmla="*/ 2147483647 h 216"/>
              <a:gd name="T74" fmla="*/ 2147483647 w 104"/>
              <a:gd name="T75" fmla="*/ 2147483647 h 216"/>
              <a:gd name="T76" fmla="*/ 2147483647 w 104"/>
              <a:gd name="T77" fmla="*/ 2147483647 h 216"/>
              <a:gd name="T78" fmla="*/ 2147483647 w 104"/>
              <a:gd name="T79" fmla="*/ 2147483647 h 216"/>
              <a:gd name="T80" fmla="*/ 2147483647 w 104"/>
              <a:gd name="T81" fmla="*/ 2147483647 h 216"/>
              <a:gd name="T82" fmla="*/ 2147483647 w 104"/>
              <a:gd name="T83" fmla="*/ 2147483647 h 216"/>
              <a:gd name="T84" fmla="*/ 2147483647 w 104"/>
              <a:gd name="T85" fmla="*/ 2147483647 h 2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4" h="216">
                <a:moveTo>
                  <a:pt x="33" y="190"/>
                </a:moveTo>
                <a:lnTo>
                  <a:pt x="39" y="189"/>
                </a:lnTo>
                <a:lnTo>
                  <a:pt x="42" y="186"/>
                </a:lnTo>
                <a:lnTo>
                  <a:pt x="42" y="183"/>
                </a:lnTo>
                <a:lnTo>
                  <a:pt x="52" y="182"/>
                </a:lnTo>
                <a:lnTo>
                  <a:pt x="58" y="186"/>
                </a:lnTo>
                <a:lnTo>
                  <a:pt x="58" y="182"/>
                </a:lnTo>
                <a:lnTo>
                  <a:pt x="53" y="178"/>
                </a:lnTo>
                <a:lnTo>
                  <a:pt x="53" y="172"/>
                </a:lnTo>
                <a:lnTo>
                  <a:pt x="55" y="171"/>
                </a:lnTo>
                <a:lnTo>
                  <a:pt x="62" y="172"/>
                </a:lnTo>
                <a:lnTo>
                  <a:pt x="61" y="168"/>
                </a:lnTo>
                <a:lnTo>
                  <a:pt x="77" y="163"/>
                </a:lnTo>
                <a:lnTo>
                  <a:pt x="76" y="153"/>
                </a:lnTo>
                <a:lnTo>
                  <a:pt x="78" y="146"/>
                </a:lnTo>
                <a:lnTo>
                  <a:pt x="74" y="137"/>
                </a:lnTo>
                <a:lnTo>
                  <a:pt x="77" y="129"/>
                </a:lnTo>
                <a:lnTo>
                  <a:pt x="75" y="124"/>
                </a:lnTo>
                <a:lnTo>
                  <a:pt x="79" y="121"/>
                </a:lnTo>
                <a:lnTo>
                  <a:pt x="71" y="113"/>
                </a:lnTo>
                <a:lnTo>
                  <a:pt x="75" y="108"/>
                </a:lnTo>
                <a:lnTo>
                  <a:pt x="69" y="106"/>
                </a:lnTo>
                <a:lnTo>
                  <a:pt x="67" y="102"/>
                </a:lnTo>
                <a:lnTo>
                  <a:pt x="65" y="103"/>
                </a:lnTo>
                <a:lnTo>
                  <a:pt x="63" y="95"/>
                </a:lnTo>
                <a:lnTo>
                  <a:pt x="51" y="85"/>
                </a:lnTo>
                <a:lnTo>
                  <a:pt x="48" y="78"/>
                </a:lnTo>
                <a:lnTo>
                  <a:pt x="43" y="76"/>
                </a:lnTo>
                <a:lnTo>
                  <a:pt x="43" y="71"/>
                </a:lnTo>
                <a:lnTo>
                  <a:pt x="25" y="61"/>
                </a:lnTo>
                <a:lnTo>
                  <a:pt x="28" y="58"/>
                </a:lnTo>
                <a:lnTo>
                  <a:pt x="27" y="55"/>
                </a:lnTo>
                <a:lnTo>
                  <a:pt x="36" y="56"/>
                </a:lnTo>
                <a:lnTo>
                  <a:pt x="40" y="50"/>
                </a:lnTo>
                <a:lnTo>
                  <a:pt x="40" y="48"/>
                </a:lnTo>
                <a:lnTo>
                  <a:pt x="32" y="44"/>
                </a:lnTo>
                <a:lnTo>
                  <a:pt x="36" y="41"/>
                </a:lnTo>
                <a:lnTo>
                  <a:pt x="28" y="36"/>
                </a:lnTo>
                <a:lnTo>
                  <a:pt x="22" y="41"/>
                </a:lnTo>
                <a:lnTo>
                  <a:pt x="15" y="38"/>
                </a:lnTo>
                <a:lnTo>
                  <a:pt x="11" y="32"/>
                </a:lnTo>
                <a:lnTo>
                  <a:pt x="12" y="24"/>
                </a:lnTo>
                <a:lnTo>
                  <a:pt x="8" y="26"/>
                </a:lnTo>
                <a:lnTo>
                  <a:pt x="7" y="22"/>
                </a:lnTo>
                <a:lnTo>
                  <a:pt x="0" y="15"/>
                </a:lnTo>
                <a:lnTo>
                  <a:pt x="5" y="9"/>
                </a:lnTo>
                <a:lnTo>
                  <a:pt x="13" y="14"/>
                </a:lnTo>
                <a:lnTo>
                  <a:pt x="17" y="8"/>
                </a:lnTo>
                <a:lnTo>
                  <a:pt x="20" y="12"/>
                </a:lnTo>
                <a:lnTo>
                  <a:pt x="22" y="8"/>
                </a:lnTo>
                <a:lnTo>
                  <a:pt x="26" y="13"/>
                </a:lnTo>
                <a:lnTo>
                  <a:pt x="28" y="8"/>
                </a:lnTo>
                <a:lnTo>
                  <a:pt x="32" y="10"/>
                </a:lnTo>
                <a:lnTo>
                  <a:pt x="37" y="8"/>
                </a:lnTo>
                <a:lnTo>
                  <a:pt x="39" y="3"/>
                </a:lnTo>
                <a:lnTo>
                  <a:pt x="46" y="0"/>
                </a:lnTo>
                <a:lnTo>
                  <a:pt x="53" y="7"/>
                </a:lnTo>
                <a:lnTo>
                  <a:pt x="65" y="7"/>
                </a:lnTo>
                <a:lnTo>
                  <a:pt x="66" y="9"/>
                </a:lnTo>
                <a:lnTo>
                  <a:pt x="63" y="13"/>
                </a:lnTo>
                <a:lnTo>
                  <a:pt x="65" y="20"/>
                </a:lnTo>
                <a:lnTo>
                  <a:pt x="74" y="26"/>
                </a:lnTo>
                <a:lnTo>
                  <a:pt x="80" y="26"/>
                </a:lnTo>
                <a:lnTo>
                  <a:pt x="83" y="27"/>
                </a:lnTo>
                <a:lnTo>
                  <a:pt x="75" y="31"/>
                </a:lnTo>
                <a:lnTo>
                  <a:pt x="74" y="35"/>
                </a:lnTo>
                <a:lnTo>
                  <a:pt x="71" y="36"/>
                </a:lnTo>
                <a:lnTo>
                  <a:pt x="71" y="35"/>
                </a:lnTo>
                <a:lnTo>
                  <a:pt x="67" y="38"/>
                </a:lnTo>
                <a:lnTo>
                  <a:pt x="64" y="35"/>
                </a:lnTo>
                <a:lnTo>
                  <a:pt x="66" y="40"/>
                </a:lnTo>
                <a:lnTo>
                  <a:pt x="63" y="41"/>
                </a:lnTo>
                <a:lnTo>
                  <a:pt x="62" y="47"/>
                </a:lnTo>
                <a:lnTo>
                  <a:pt x="54" y="51"/>
                </a:lnTo>
                <a:lnTo>
                  <a:pt x="50" y="66"/>
                </a:lnTo>
                <a:lnTo>
                  <a:pt x="53" y="73"/>
                </a:lnTo>
                <a:lnTo>
                  <a:pt x="62" y="81"/>
                </a:lnTo>
                <a:lnTo>
                  <a:pt x="61" y="84"/>
                </a:lnTo>
                <a:lnTo>
                  <a:pt x="65" y="89"/>
                </a:lnTo>
                <a:lnTo>
                  <a:pt x="81" y="105"/>
                </a:lnTo>
                <a:lnTo>
                  <a:pt x="86" y="107"/>
                </a:lnTo>
                <a:lnTo>
                  <a:pt x="86" y="110"/>
                </a:lnTo>
                <a:lnTo>
                  <a:pt x="88" y="107"/>
                </a:lnTo>
                <a:lnTo>
                  <a:pt x="88" y="111"/>
                </a:lnTo>
                <a:lnTo>
                  <a:pt x="92" y="117"/>
                </a:lnTo>
                <a:lnTo>
                  <a:pt x="95" y="118"/>
                </a:lnTo>
                <a:lnTo>
                  <a:pt x="102" y="141"/>
                </a:lnTo>
                <a:lnTo>
                  <a:pt x="101" y="148"/>
                </a:lnTo>
                <a:lnTo>
                  <a:pt x="104" y="155"/>
                </a:lnTo>
                <a:lnTo>
                  <a:pt x="100" y="159"/>
                </a:lnTo>
                <a:lnTo>
                  <a:pt x="102" y="163"/>
                </a:lnTo>
                <a:lnTo>
                  <a:pt x="100" y="161"/>
                </a:lnTo>
                <a:lnTo>
                  <a:pt x="101" y="170"/>
                </a:lnTo>
                <a:lnTo>
                  <a:pt x="100" y="166"/>
                </a:lnTo>
                <a:lnTo>
                  <a:pt x="100" y="171"/>
                </a:lnTo>
                <a:lnTo>
                  <a:pt x="98" y="177"/>
                </a:lnTo>
                <a:lnTo>
                  <a:pt x="85" y="183"/>
                </a:lnTo>
                <a:lnTo>
                  <a:pt x="83" y="186"/>
                </a:lnTo>
                <a:lnTo>
                  <a:pt x="73" y="191"/>
                </a:lnTo>
                <a:lnTo>
                  <a:pt x="69" y="187"/>
                </a:lnTo>
                <a:lnTo>
                  <a:pt x="69" y="190"/>
                </a:lnTo>
                <a:lnTo>
                  <a:pt x="66" y="187"/>
                </a:lnTo>
                <a:lnTo>
                  <a:pt x="63" y="190"/>
                </a:lnTo>
                <a:lnTo>
                  <a:pt x="65" y="190"/>
                </a:lnTo>
                <a:lnTo>
                  <a:pt x="66" y="193"/>
                </a:lnTo>
                <a:lnTo>
                  <a:pt x="61" y="192"/>
                </a:lnTo>
                <a:lnTo>
                  <a:pt x="66" y="195"/>
                </a:lnTo>
                <a:lnTo>
                  <a:pt x="63" y="197"/>
                </a:lnTo>
                <a:lnTo>
                  <a:pt x="59" y="193"/>
                </a:lnTo>
                <a:lnTo>
                  <a:pt x="65" y="199"/>
                </a:lnTo>
                <a:lnTo>
                  <a:pt x="56" y="193"/>
                </a:lnTo>
                <a:lnTo>
                  <a:pt x="63" y="200"/>
                </a:lnTo>
                <a:lnTo>
                  <a:pt x="63" y="202"/>
                </a:lnTo>
                <a:lnTo>
                  <a:pt x="61" y="203"/>
                </a:lnTo>
                <a:lnTo>
                  <a:pt x="52" y="197"/>
                </a:lnTo>
                <a:lnTo>
                  <a:pt x="58" y="205"/>
                </a:lnTo>
                <a:lnTo>
                  <a:pt x="48" y="209"/>
                </a:lnTo>
                <a:lnTo>
                  <a:pt x="43" y="216"/>
                </a:lnTo>
                <a:lnTo>
                  <a:pt x="37" y="216"/>
                </a:lnTo>
                <a:lnTo>
                  <a:pt x="40" y="214"/>
                </a:lnTo>
                <a:lnTo>
                  <a:pt x="38" y="214"/>
                </a:lnTo>
                <a:lnTo>
                  <a:pt x="39" y="203"/>
                </a:lnTo>
                <a:lnTo>
                  <a:pt x="42" y="197"/>
                </a:lnTo>
                <a:lnTo>
                  <a:pt x="38" y="194"/>
                </a:lnTo>
                <a:lnTo>
                  <a:pt x="35" y="194"/>
                </a:lnTo>
                <a:lnTo>
                  <a:pt x="33" y="190"/>
                </a:lnTo>
                <a:close/>
                <a:moveTo>
                  <a:pt x="27" y="190"/>
                </a:moveTo>
                <a:lnTo>
                  <a:pt x="27" y="195"/>
                </a:lnTo>
                <a:lnTo>
                  <a:pt x="24" y="191"/>
                </a:lnTo>
                <a:lnTo>
                  <a:pt x="27" y="19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6" name="Freeform 155"/>
          <p:cNvSpPr>
            <a:spLocks noEditPoints="1"/>
          </p:cNvSpPr>
          <p:nvPr/>
        </p:nvSpPr>
        <p:spPr bwMode="auto">
          <a:xfrm>
            <a:off x="7304088" y="4338638"/>
            <a:ext cx="217487" cy="320675"/>
          </a:xfrm>
          <a:custGeom>
            <a:avLst/>
            <a:gdLst>
              <a:gd name="T0" fmla="*/ 2147483647 w 133"/>
              <a:gd name="T1" fmla="*/ 2147483647 h 195"/>
              <a:gd name="T2" fmla="*/ 2147483647 w 133"/>
              <a:gd name="T3" fmla="*/ 2147483647 h 195"/>
              <a:gd name="T4" fmla="*/ 2147483647 w 133"/>
              <a:gd name="T5" fmla="*/ 2147483647 h 195"/>
              <a:gd name="T6" fmla="*/ 2147483647 w 133"/>
              <a:gd name="T7" fmla="*/ 2147483647 h 195"/>
              <a:gd name="T8" fmla="*/ 2147483647 w 133"/>
              <a:gd name="T9" fmla="*/ 2147483647 h 195"/>
              <a:gd name="T10" fmla="*/ 2147483647 w 133"/>
              <a:gd name="T11" fmla="*/ 2147483647 h 195"/>
              <a:gd name="T12" fmla="*/ 2147483647 w 133"/>
              <a:gd name="T13" fmla="*/ 2147483647 h 195"/>
              <a:gd name="T14" fmla="*/ 2147483647 w 133"/>
              <a:gd name="T15" fmla="*/ 2147483647 h 195"/>
              <a:gd name="T16" fmla="*/ 2147483647 w 133"/>
              <a:gd name="T17" fmla="*/ 2147483647 h 195"/>
              <a:gd name="T18" fmla="*/ 2147483647 w 133"/>
              <a:gd name="T19" fmla="*/ 2147483647 h 195"/>
              <a:gd name="T20" fmla="*/ 2147483647 w 133"/>
              <a:gd name="T21" fmla="*/ 2147483647 h 195"/>
              <a:gd name="T22" fmla="*/ 2147483647 w 133"/>
              <a:gd name="T23" fmla="*/ 2147483647 h 195"/>
              <a:gd name="T24" fmla="*/ 2147483647 w 133"/>
              <a:gd name="T25" fmla="*/ 2147483647 h 195"/>
              <a:gd name="T26" fmla="*/ 2147483647 w 133"/>
              <a:gd name="T27" fmla="*/ 2147483647 h 195"/>
              <a:gd name="T28" fmla="*/ 2147483647 w 133"/>
              <a:gd name="T29" fmla="*/ 2147483647 h 195"/>
              <a:gd name="T30" fmla="*/ 2147483647 w 133"/>
              <a:gd name="T31" fmla="*/ 2147483647 h 195"/>
              <a:gd name="T32" fmla="*/ 2147483647 w 133"/>
              <a:gd name="T33" fmla="*/ 2147483647 h 195"/>
              <a:gd name="T34" fmla="*/ 2147483647 w 133"/>
              <a:gd name="T35" fmla="*/ 2147483647 h 195"/>
              <a:gd name="T36" fmla="*/ 2147483647 w 133"/>
              <a:gd name="T37" fmla="*/ 2147483647 h 195"/>
              <a:gd name="T38" fmla="*/ 2147483647 w 133"/>
              <a:gd name="T39" fmla="*/ 2147483647 h 195"/>
              <a:gd name="T40" fmla="*/ 2147483647 w 133"/>
              <a:gd name="T41" fmla="*/ 2147483647 h 195"/>
              <a:gd name="T42" fmla="*/ 2147483647 w 133"/>
              <a:gd name="T43" fmla="*/ 2147483647 h 195"/>
              <a:gd name="T44" fmla="*/ 2147483647 w 133"/>
              <a:gd name="T45" fmla="*/ 2147483647 h 195"/>
              <a:gd name="T46" fmla="*/ 2147483647 w 133"/>
              <a:gd name="T47" fmla="*/ 2147483647 h 195"/>
              <a:gd name="T48" fmla="*/ 2147483647 w 133"/>
              <a:gd name="T49" fmla="*/ 2147483647 h 195"/>
              <a:gd name="T50" fmla="*/ 2147483647 w 133"/>
              <a:gd name="T51" fmla="*/ 2147483647 h 195"/>
              <a:gd name="T52" fmla="*/ 2147483647 w 133"/>
              <a:gd name="T53" fmla="*/ 0 h 195"/>
              <a:gd name="T54" fmla="*/ 2147483647 w 133"/>
              <a:gd name="T55" fmla="*/ 2147483647 h 195"/>
              <a:gd name="T56" fmla="*/ 2147483647 w 133"/>
              <a:gd name="T57" fmla="*/ 2147483647 h 195"/>
              <a:gd name="T58" fmla="*/ 2147483647 w 133"/>
              <a:gd name="T59" fmla="*/ 2147483647 h 195"/>
              <a:gd name="T60" fmla="*/ 2147483647 w 133"/>
              <a:gd name="T61" fmla="*/ 2147483647 h 195"/>
              <a:gd name="T62" fmla="*/ 2147483647 w 133"/>
              <a:gd name="T63" fmla="*/ 2147483647 h 195"/>
              <a:gd name="T64" fmla="*/ 2147483647 w 133"/>
              <a:gd name="T65" fmla="*/ 2147483647 h 195"/>
              <a:gd name="T66" fmla="*/ 2147483647 w 133"/>
              <a:gd name="T67" fmla="*/ 2147483647 h 195"/>
              <a:gd name="T68" fmla="*/ 2147483647 w 133"/>
              <a:gd name="T69" fmla="*/ 2147483647 h 195"/>
              <a:gd name="T70" fmla="*/ 2147483647 w 133"/>
              <a:gd name="T71" fmla="*/ 2147483647 h 195"/>
              <a:gd name="T72" fmla="*/ 2147483647 w 133"/>
              <a:gd name="T73" fmla="*/ 2147483647 h 195"/>
              <a:gd name="T74" fmla="*/ 2147483647 w 133"/>
              <a:gd name="T75" fmla="*/ 2147483647 h 195"/>
              <a:gd name="T76" fmla="*/ 2147483647 w 133"/>
              <a:gd name="T77" fmla="*/ 2147483647 h 195"/>
              <a:gd name="T78" fmla="*/ 2147483647 w 133"/>
              <a:gd name="T79" fmla="*/ 2147483647 h 195"/>
              <a:gd name="T80" fmla="*/ 2147483647 w 133"/>
              <a:gd name="T81" fmla="*/ 2147483647 h 195"/>
              <a:gd name="T82" fmla="*/ 2147483647 w 133"/>
              <a:gd name="T83" fmla="*/ 2147483647 h 195"/>
              <a:gd name="T84" fmla="*/ 2147483647 w 133"/>
              <a:gd name="T85" fmla="*/ 2147483647 h 195"/>
              <a:gd name="T86" fmla="*/ 2147483647 w 133"/>
              <a:gd name="T87" fmla="*/ 2147483647 h 195"/>
              <a:gd name="T88" fmla="*/ 2147483647 w 133"/>
              <a:gd name="T89" fmla="*/ 2147483647 h 195"/>
              <a:gd name="T90" fmla="*/ 2147483647 w 133"/>
              <a:gd name="T91" fmla="*/ 2147483647 h 195"/>
              <a:gd name="T92" fmla="*/ 2147483647 w 133"/>
              <a:gd name="T93" fmla="*/ 2147483647 h 195"/>
              <a:gd name="T94" fmla="*/ 2147483647 w 133"/>
              <a:gd name="T95" fmla="*/ 2147483647 h 195"/>
              <a:gd name="T96" fmla="*/ 2147483647 w 133"/>
              <a:gd name="T97" fmla="*/ 2147483647 h 195"/>
              <a:gd name="T98" fmla="*/ 2147483647 w 133"/>
              <a:gd name="T99" fmla="*/ 2147483647 h 195"/>
              <a:gd name="T100" fmla="*/ 2147483647 w 133"/>
              <a:gd name="T101" fmla="*/ 2147483647 h 195"/>
              <a:gd name="T102" fmla="*/ 2147483647 w 133"/>
              <a:gd name="T103" fmla="*/ 2147483647 h 195"/>
              <a:gd name="T104" fmla="*/ 2147483647 w 133"/>
              <a:gd name="T105" fmla="*/ 2147483647 h 195"/>
              <a:gd name="T106" fmla="*/ 2147483647 w 133"/>
              <a:gd name="T107" fmla="*/ 2147483647 h 195"/>
              <a:gd name="T108" fmla="*/ 2147483647 w 133"/>
              <a:gd name="T109" fmla="*/ 2147483647 h 1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3" h="195">
                <a:moveTo>
                  <a:pt x="68" y="58"/>
                </a:moveTo>
                <a:lnTo>
                  <a:pt x="66" y="54"/>
                </a:lnTo>
                <a:lnTo>
                  <a:pt x="68" y="51"/>
                </a:lnTo>
                <a:lnTo>
                  <a:pt x="69" y="53"/>
                </a:lnTo>
                <a:lnTo>
                  <a:pt x="68" y="58"/>
                </a:lnTo>
                <a:close/>
                <a:moveTo>
                  <a:pt x="69" y="79"/>
                </a:moveTo>
                <a:lnTo>
                  <a:pt x="66" y="77"/>
                </a:lnTo>
                <a:lnTo>
                  <a:pt x="67" y="73"/>
                </a:lnTo>
                <a:lnTo>
                  <a:pt x="70" y="75"/>
                </a:lnTo>
                <a:lnTo>
                  <a:pt x="69" y="79"/>
                </a:lnTo>
                <a:close/>
                <a:moveTo>
                  <a:pt x="61" y="91"/>
                </a:moveTo>
                <a:lnTo>
                  <a:pt x="56" y="92"/>
                </a:lnTo>
                <a:lnTo>
                  <a:pt x="50" y="80"/>
                </a:lnTo>
                <a:lnTo>
                  <a:pt x="45" y="75"/>
                </a:lnTo>
                <a:lnTo>
                  <a:pt x="54" y="74"/>
                </a:lnTo>
                <a:lnTo>
                  <a:pt x="61" y="79"/>
                </a:lnTo>
                <a:lnTo>
                  <a:pt x="61" y="91"/>
                </a:lnTo>
                <a:close/>
                <a:moveTo>
                  <a:pt x="69" y="95"/>
                </a:moveTo>
                <a:lnTo>
                  <a:pt x="68" y="91"/>
                </a:lnTo>
                <a:lnTo>
                  <a:pt x="70" y="86"/>
                </a:lnTo>
                <a:lnTo>
                  <a:pt x="69" y="95"/>
                </a:lnTo>
                <a:close/>
                <a:moveTo>
                  <a:pt x="43" y="96"/>
                </a:moveTo>
                <a:lnTo>
                  <a:pt x="40" y="95"/>
                </a:lnTo>
                <a:lnTo>
                  <a:pt x="39" y="91"/>
                </a:lnTo>
                <a:lnTo>
                  <a:pt x="44" y="94"/>
                </a:lnTo>
                <a:lnTo>
                  <a:pt x="45" y="96"/>
                </a:lnTo>
                <a:lnTo>
                  <a:pt x="43" y="96"/>
                </a:lnTo>
                <a:close/>
                <a:moveTo>
                  <a:pt x="39" y="101"/>
                </a:moveTo>
                <a:lnTo>
                  <a:pt x="39" y="96"/>
                </a:lnTo>
                <a:lnTo>
                  <a:pt x="41" y="98"/>
                </a:lnTo>
                <a:lnTo>
                  <a:pt x="39" y="101"/>
                </a:lnTo>
                <a:close/>
                <a:moveTo>
                  <a:pt x="32" y="114"/>
                </a:moveTo>
                <a:lnTo>
                  <a:pt x="30" y="110"/>
                </a:lnTo>
                <a:lnTo>
                  <a:pt x="33" y="104"/>
                </a:lnTo>
                <a:lnTo>
                  <a:pt x="33" y="112"/>
                </a:lnTo>
                <a:lnTo>
                  <a:pt x="36" y="117"/>
                </a:lnTo>
                <a:lnTo>
                  <a:pt x="31" y="120"/>
                </a:lnTo>
                <a:lnTo>
                  <a:pt x="29" y="124"/>
                </a:lnTo>
                <a:lnTo>
                  <a:pt x="23" y="126"/>
                </a:lnTo>
                <a:lnTo>
                  <a:pt x="23" y="129"/>
                </a:lnTo>
                <a:lnTo>
                  <a:pt x="17" y="136"/>
                </a:lnTo>
                <a:lnTo>
                  <a:pt x="0" y="148"/>
                </a:lnTo>
                <a:lnTo>
                  <a:pt x="7" y="138"/>
                </a:lnTo>
                <a:lnTo>
                  <a:pt x="12" y="135"/>
                </a:lnTo>
                <a:lnTo>
                  <a:pt x="23" y="124"/>
                </a:lnTo>
                <a:lnTo>
                  <a:pt x="26" y="118"/>
                </a:lnTo>
                <a:lnTo>
                  <a:pt x="28" y="119"/>
                </a:lnTo>
                <a:lnTo>
                  <a:pt x="31" y="116"/>
                </a:lnTo>
                <a:lnTo>
                  <a:pt x="29" y="111"/>
                </a:lnTo>
                <a:lnTo>
                  <a:pt x="32" y="114"/>
                </a:lnTo>
                <a:close/>
                <a:moveTo>
                  <a:pt x="38" y="118"/>
                </a:moveTo>
                <a:lnTo>
                  <a:pt x="37" y="117"/>
                </a:lnTo>
                <a:lnTo>
                  <a:pt x="40" y="116"/>
                </a:lnTo>
                <a:lnTo>
                  <a:pt x="38" y="118"/>
                </a:lnTo>
                <a:close/>
                <a:moveTo>
                  <a:pt x="91" y="137"/>
                </a:moveTo>
                <a:lnTo>
                  <a:pt x="89" y="136"/>
                </a:lnTo>
                <a:lnTo>
                  <a:pt x="92" y="134"/>
                </a:lnTo>
                <a:lnTo>
                  <a:pt x="93" y="137"/>
                </a:lnTo>
                <a:lnTo>
                  <a:pt x="91" y="137"/>
                </a:lnTo>
                <a:close/>
                <a:moveTo>
                  <a:pt x="68" y="175"/>
                </a:moveTo>
                <a:lnTo>
                  <a:pt x="66" y="172"/>
                </a:lnTo>
                <a:lnTo>
                  <a:pt x="70" y="171"/>
                </a:lnTo>
                <a:lnTo>
                  <a:pt x="72" y="173"/>
                </a:lnTo>
                <a:lnTo>
                  <a:pt x="68" y="175"/>
                </a:lnTo>
                <a:close/>
                <a:moveTo>
                  <a:pt x="58" y="183"/>
                </a:moveTo>
                <a:lnTo>
                  <a:pt x="53" y="182"/>
                </a:lnTo>
                <a:lnTo>
                  <a:pt x="56" y="180"/>
                </a:lnTo>
                <a:lnTo>
                  <a:pt x="61" y="182"/>
                </a:lnTo>
                <a:lnTo>
                  <a:pt x="58" y="183"/>
                </a:lnTo>
                <a:close/>
                <a:moveTo>
                  <a:pt x="38" y="195"/>
                </a:moveTo>
                <a:lnTo>
                  <a:pt x="43" y="191"/>
                </a:lnTo>
                <a:lnTo>
                  <a:pt x="43" y="194"/>
                </a:lnTo>
                <a:lnTo>
                  <a:pt x="38" y="195"/>
                </a:lnTo>
                <a:close/>
                <a:moveTo>
                  <a:pt x="54" y="0"/>
                </a:moveTo>
                <a:lnTo>
                  <a:pt x="68" y="4"/>
                </a:lnTo>
                <a:lnTo>
                  <a:pt x="72" y="1"/>
                </a:lnTo>
                <a:lnTo>
                  <a:pt x="73" y="4"/>
                </a:lnTo>
                <a:lnTo>
                  <a:pt x="70" y="12"/>
                </a:lnTo>
                <a:lnTo>
                  <a:pt x="72" y="18"/>
                </a:lnTo>
                <a:lnTo>
                  <a:pt x="76" y="22"/>
                </a:lnTo>
                <a:lnTo>
                  <a:pt x="75" y="25"/>
                </a:lnTo>
                <a:lnTo>
                  <a:pt x="69" y="37"/>
                </a:lnTo>
                <a:lnTo>
                  <a:pt x="70" y="34"/>
                </a:lnTo>
                <a:lnTo>
                  <a:pt x="62" y="39"/>
                </a:lnTo>
                <a:lnTo>
                  <a:pt x="64" y="42"/>
                </a:lnTo>
                <a:lnTo>
                  <a:pt x="59" y="47"/>
                </a:lnTo>
                <a:lnTo>
                  <a:pt x="64" y="57"/>
                </a:lnTo>
                <a:lnTo>
                  <a:pt x="65" y="65"/>
                </a:lnTo>
                <a:lnTo>
                  <a:pt x="72" y="68"/>
                </a:lnTo>
                <a:lnTo>
                  <a:pt x="72" y="64"/>
                </a:lnTo>
                <a:lnTo>
                  <a:pt x="73" y="65"/>
                </a:lnTo>
                <a:lnTo>
                  <a:pt x="75" y="62"/>
                </a:lnTo>
                <a:lnTo>
                  <a:pt x="80" y="62"/>
                </a:lnTo>
                <a:lnTo>
                  <a:pt x="84" y="68"/>
                </a:lnTo>
                <a:lnTo>
                  <a:pt x="84" y="72"/>
                </a:lnTo>
                <a:lnTo>
                  <a:pt x="87" y="70"/>
                </a:lnTo>
                <a:lnTo>
                  <a:pt x="86" y="67"/>
                </a:lnTo>
                <a:lnTo>
                  <a:pt x="88" y="66"/>
                </a:lnTo>
                <a:lnTo>
                  <a:pt x="96" y="70"/>
                </a:lnTo>
                <a:lnTo>
                  <a:pt x="90" y="72"/>
                </a:lnTo>
                <a:lnTo>
                  <a:pt x="95" y="78"/>
                </a:lnTo>
                <a:lnTo>
                  <a:pt x="93" y="80"/>
                </a:lnTo>
                <a:lnTo>
                  <a:pt x="100" y="81"/>
                </a:lnTo>
                <a:lnTo>
                  <a:pt x="98" y="88"/>
                </a:lnTo>
                <a:lnTo>
                  <a:pt x="95" y="84"/>
                </a:lnTo>
                <a:lnTo>
                  <a:pt x="98" y="82"/>
                </a:lnTo>
                <a:lnTo>
                  <a:pt x="93" y="84"/>
                </a:lnTo>
                <a:lnTo>
                  <a:pt x="87" y="81"/>
                </a:lnTo>
                <a:lnTo>
                  <a:pt x="85" y="76"/>
                </a:lnTo>
                <a:lnTo>
                  <a:pt x="77" y="68"/>
                </a:lnTo>
                <a:lnTo>
                  <a:pt x="77" y="79"/>
                </a:lnTo>
                <a:lnTo>
                  <a:pt x="74" y="74"/>
                </a:lnTo>
                <a:lnTo>
                  <a:pt x="65" y="68"/>
                </a:lnTo>
                <a:lnTo>
                  <a:pt x="58" y="73"/>
                </a:lnTo>
                <a:lnTo>
                  <a:pt x="53" y="68"/>
                </a:lnTo>
                <a:lnTo>
                  <a:pt x="50" y="68"/>
                </a:lnTo>
                <a:lnTo>
                  <a:pt x="50" y="70"/>
                </a:lnTo>
                <a:lnTo>
                  <a:pt x="49" y="64"/>
                </a:lnTo>
                <a:lnTo>
                  <a:pt x="54" y="60"/>
                </a:lnTo>
                <a:lnTo>
                  <a:pt x="53" y="57"/>
                </a:lnTo>
                <a:lnTo>
                  <a:pt x="48" y="55"/>
                </a:lnTo>
                <a:lnTo>
                  <a:pt x="48" y="61"/>
                </a:lnTo>
                <a:lnTo>
                  <a:pt x="46" y="60"/>
                </a:lnTo>
                <a:lnTo>
                  <a:pt x="44" y="55"/>
                </a:lnTo>
                <a:lnTo>
                  <a:pt x="42" y="55"/>
                </a:lnTo>
                <a:lnTo>
                  <a:pt x="39" y="40"/>
                </a:lnTo>
                <a:lnTo>
                  <a:pt x="36" y="38"/>
                </a:lnTo>
                <a:lnTo>
                  <a:pt x="39" y="32"/>
                </a:lnTo>
                <a:lnTo>
                  <a:pt x="42" y="37"/>
                </a:lnTo>
                <a:lnTo>
                  <a:pt x="46" y="35"/>
                </a:lnTo>
                <a:lnTo>
                  <a:pt x="45" y="28"/>
                </a:lnTo>
                <a:lnTo>
                  <a:pt x="47" y="17"/>
                </a:lnTo>
                <a:lnTo>
                  <a:pt x="45" y="15"/>
                </a:lnTo>
                <a:lnTo>
                  <a:pt x="49" y="1"/>
                </a:lnTo>
                <a:lnTo>
                  <a:pt x="54" y="0"/>
                </a:lnTo>
                <a:close/>
                <a:moveTo>
                  <a:pt x="100" y="74"/>
                </a:moveTo>
                <a:lnTo>
                  <a:pt x="98" y="72"/>
                </a:lnTo>
                <a:lnTo>
                  <a:pt x="100" y="65"/>
                </a:lnTo>
                <a:lnTo>
                  <a:pt x="103" y="70"/>
                </a:lnTo>
                <a:lnTo>
                  <a:pt x="100" y="74"/>
                </a:lnTo>
                <a:close/>
                <a:moveTo>
                  <a:pt x="85" y="97"/>
                </a:moveTo>
                <a:lnTo>
                  <a:pt x="86" y="87"/>
                </a:lnTo>
                <a:lnTo>
                  <a:pt x="96" y="93"/>
                </a:lnTo>
                <a:lnTo>
                  <a:pt x="98" y="100"/>
                </a:lnTo>
                <a:lnTo>
                  <a:pt x="91" y="93"/>
                </a:lnTo>
                <a:lnTo>
                  <a:pt x="85" y="97"/>
                </a:lnTo>
                <a:close/>
                <a:moveTo>
                  <a:pt x="111" y="104"/>
                </a:moveTo>
                <a:lnTo>
                  <a:pt x="108" y="103"/>
                </a:lnTo>
                <a:lnTo>
                  <a:pt x="111" y="99"/>
                </a:lnTo>
                <a:lnTo>
                  <a:pt x="103" y="94"/>
                </a:lnTo>
                <a:lnTo>
                  <a:pt x="100" y="88"/>
                </a:lnTo>
                <a:lnTo>
                  <a:pt x="113" y="88"/>
                </a:lnTo>
                <a:lnTo>
                  <a:pt x="118" y="93"/>
                </a:lnTo>
                <a:lnTo>
                  <a:pt x="118" y="94"/>
                </a:lnTo>
                <a:lnTo>
                  <a:pt x="118" y="102"/>
                </a:lnTo>
                <a:lnTo>
                  <a:pt x="120" y="105"/>
                </a:lnTo>
                <a:lnTo>
                  <a:pt x="119" y="107"/>
                </a:lnTo>
                <a:lnTo>
                  <a:pt x="122" y="110"/>
                </a:lnTo>
                <a:lnTo>
                  <a:pt x="115" y="108"/>
                </a:lnTo>
                <a:lnTo>
                  <a:pt x="111" y="104"/>
                </a:lnTo>
                <a:close/>
                <a:moveTo>
                  <a:pt x="77" y="92"/>
                </a:moveTo>
                <a:lnTo>
                  <a:pt x="75" y="89"/>
                </a:lnTo>
                <a:lnTo>
                  <a:pt x="78" y="89"/>
                </a:lnTo>
                <a:lnTo>
                  <a:pt x="77" y="92"/>
                </a:lnTo>
                <a:close/>
                <a:moveTo>
                  <a:pt x="69" y="107"/>
                </a:moveTo>
                <a:lnTo>
                  <a:pt x="70" y="100"/>
                </a:lnTo>
                <a:lnTo>
                  <a:pt x="66" y="99"/>
                </a:lnTo>
                <a:lnTo>
                  <a:pt x="68" y="97"/>
                </a:lnTo>
                <a:lnTo>
                  <a:pt x="77" y="103"/>
                </a:lnTo>
                <a:lnTo>
                  <a:pt x="80" y="102"/>
                </a:lnTo>
                <a:lnTo>
                  <a:pt x="81" y="104"/>
                </a:lnTo>
                <a:lnTo>
                  <a:pt x="85" y="102"/>
                </a:lnTo>
                <a:lnTo>
                  <a:pt x="84" y="108"/>
                </a:lnTo>
                <a:lnTo>
                  <a:pt x="68" y="119"/>
                </a:lnTo>
                <a:lnTo>
                  <a:pt x="69" y="107"/>
                </a:lnTo>
                <a:close/>
                <a:moveTo>
                  <a:pt x="104" y="103"/>
                </a:moveTo>
                <a:lnTo>
                  <a:pt x="102" y="100"/>
                </a:lnTo>
                <a:lnTo>
                  <a:pt x="104" y="100"/>
                </a:lnTo>
                <a:lnTo>
                  <a:pt x="106" y="103"/>
                </a:lnTo>
                <a:lnTo>
                  <a:pt x="104" y="103"/>
                </a:lnTo>
                <a:close/>
                <a:moveTo>
                  <a:pt x="111" y="104"/>
                </a:moveTo>
                <a:lnTo>
                  <a:pt x="111" y="104"/>
                </a:lnTo>
                <a:lnTo>
                  <a:pt x="111" y="105"/>
                </a:lnTo>
                <a:lnTo>
                  <a:pt x="111" y="114"/>
                </a:lnTo>
                <a:lnTo>
                  <a:pt x="115" y="120"/>
                </a:lnTo>
                <a:lnTo>
                  <a:pt x="112" y="122"/>
                </a:lnTo>
                <a:lnTo>
                  <a:pt x="111" y="119"/>
                </a:lnTo>
                <a:lnTo>
                  <a:pt x="111" y="124"/>
                </a:lnTo>
                <a:lnTo>
                  <a:pt x="108" y="122"/>
                </a:lnTo>
                <a:lnTo>
                  <a:pt x="108" y="117"/>
                </a:lnTo>
                <a:lnTo>
                  <a:pt x="106" y="111"/>
                </a:lnTo>
                <a:lnTo>
                  <a:pt x="103" y="111"/>
                </a:lnTo>
                <a:lnTo>
                  <a:pt x="102" y="102"/>
                </a:lnTo>
                <a:lnTo>
                  <a:pt x="106" y="106"/>
                </a:lnTo>
                <a:lnTo>
                  <a:pt x="111" y="104"/>
                </a:lnTo>
                <a:close/>
                <a:moveTo>
                  <a:pt x="88" y="124"/>
                </a:moveTo>
                <a:lnTo>
                  <a:pt x="98" y="106"/>
                </a:lnTo>
                <a:lnTo>
                  <a:pt x="97" y="119"/>
                </a:lnTo>
                <a:lnTo>
                  <a:pt x="92" y="123"/>
                </a:lnTo>
                <a:lnTo>
                  <a:pt x="88" y="133"/>
                </a:lnTo>
                <a:lnTo>
                  <a:pt x="88" y="124"/>
                </a:lnTo>
                <a:close/>
                <a:moveTo>
                  <a:pt x="88" y="119"/>
                </a:moveTo>
                <a:lnTo>
                  <a:pt x="84" y="130"/>
                </a:lnTo>
                <a:lnTo>
                  <a:pt x="87" y="134"/>
                </a:lnTo>
                <a:lnTo>
                  <a:pt x="83" y="138"/>
                </a:lnTo>
                <a:lnTo>
                  <a:pt x="74" y="128"/>
                </a:lnTo>
                <a:lnTo>
                  <a:pt x="75" y="125"/>
                </a:lnTo>
                <a:lnTo>
                  <a:pt x="81" y="123"/>
                </a:lnTo>
                <a:lnTo>
                  <a:pt x="82" y="112"/>
                </a:lnTo>
                <a:lnTo>
                  <a:pt x="90" y="111"/>
                </a:lnTo>
                <a:lnTo>
                  <a:pt x="88" y="119"/>
                </a:lnTo>
                <a:close/>
                <a:moveTo>
                  <a:pt x="120" y="127"/>
                </a:moveTo>
                <a:lnTo>
                  <a:pt x="118" y="123"/>
                </a:lnTo>
                <a:lnTo>
                  <a:pt x="120" y="118"/>
                </a:lnTo>
                <a:lnTo>
                  <a:pt x="120" y="127"/>
                </a:lnTo>
                <a:close/>
                <a:moveTo>
                  <a:pt x="104" y="123"/>
                </a:moveTo>
                <a:lnTo>
                  <a:pt x="106" y="128"/>
                </a:lnTo>
                <a:lnTo>
                  <a:pt x="102" y="130"/>
                </a:lnTo>
                <a:lnTo>
                  <a:pt x="96" y="130"/>
                </a:lnTo>
                <a:lnTo>
                  <a:pt x="94" y="128"/>
                </a:lnTo>
                <a:lnTo>
                  <a:pt x="99" y="122"/>
                </a:lnTo>
                <a:lnTo>
                  <a:pt x="104" y="123"/>
                </a:lnTo>
                <a:close/>
                <a:moveTo>
                  <a:pt x="126" y="128"/>
                </a:moveTo>
                <a:lnTo>
                  <a:pt x="125" y="126"/>
                </a:lnTo>
                <a:lnTo>
                  <a:pt x="126" y="124"/>
                </a:lnTo>
                <a:lnTo>
                  <a:pt x="127" y="128"/>
                </a:lnTo>
                <a:lnTo>
                  <a:pt x="126" y="128"/>
                </a:lnTo>
                <a:close/>
                <a:moveTo>
                  <a:pt x="124" y="132"/>
                </a:moveTo>
                <a:lnTo>
                  <a:pt x="130" y="140"/>
                </a:lnTo>
                <a:lnTo>
                  <a:pt x="126" y="144"/>
                </a:lnTo>
                <a:lnTo>
                  <a:pt x="131" y="146"/>
                </a:lnTo>
                <a:lnTo>
                  <a:pt x="131" y="152"/>
                </a:lnTo>
                <a:lnTo>
                  <a:pt x="130" y="155"/>
                </a:lnTo>
                <a:lnTo>
                  <a:pt x="133" y="157"/>
                </a:lnTo>
                <a:lnTo>
                  <a:pt x="133" y="163"/>
                </a:lnTo>
                <a:lnTo>
                  <a:pt x="129" y="168"/>
                </a:lnTo>
                <a:lnTo>
                  <a:pt x="130" y="170"/>
                </a:lnTo>
                <a:lnTo>
                  <a:pt x="127" y="169"/>
                </a:lnTo>
                <a:lnTo>
                  <a:pt x="128" y="178"/>
                </a:lnTo>
                <a:lnTo>
                  <a:pt x="123" y="162"/>
                </a:lnTo>
                <a:lnTo>
                  <a:pt x="121" y="163"/>
                </a:lnTo>
                <a:lnTo>
                  <a:pt x="117" y="171"/>
                </a:lnTo>
                <a:lnTo>
                  <a:pt x="121" y="181"/>
                </a:lnTo>
                <a:lnTo>
                  <a:pt x="117" y="187"/>
                </a:lnTo>
                <a:lnTo>
                  <a:pt x="114" y="185"/>
                </a:lnTo>
                <a:lnTo>
                  <a:pt x="115" y="180"/>
                </a:lnTo>
                <a:lnTo>
                  <a:pt x="110" y="183"/>
                </a:lnTo>
                <a:lnTo>
                  <a:pt x="99" y="178"/>
                </a:lnTo>
                <a:lnTo>
                  <a:pt x="96" y="170"/>
                </a:lnTo>
                <a:lnTo>
                  <a:pt x="100" y="162"/>
                </a:lnTo>
                <a:lnTo>
                  <a:pt x="92" y="156"/>
                </a:lnTo>
                <a:lnTo>
                  <a:pt x="89" y="156"/>
                </a:lnTo>
                <a:lnTo>
                  <a:pt x="88" y="162"/>
                </a:lnTo>
                <a:lnTo>
                  <a:pt x="84" y="160"/>
                </a:lnTo>
                <a:lnTo>
                  <a:pt x="84" y="157"/>
                </a:lnTo>
                <a:lnTo>
                  <a:pt x="83" y="161"/>
                </a:lnTo>
                <a:lnTo>
                  <a:pt x="80" y="161"/>
                </a:lnTo>
                <a:lnTo>
                  <a:pt x="80" y="157"/>
                </a:lnTo>
                <a:lnTo>
                  <a:pt x="77" y="156"/>
                </a:lnTo>
                <a:lnTo>
                  <a:pt x="70" y="168"/>
                </a:lnTo>
                <a:lnTo>
                  <a:pt x="68" y="167"/>
                </a:lnTo>
                <a:lnTo>
                  <a:pt x="72" y="153"/>
                </a:lnTo>
                <a:lnTo>
                  <a:pt x="81" y="151"/>
                </a:lnTo>
                <a:lnTo>
                  <a:pt x="83" y="146"/>
                </a:lnTo>
                <a:lnTo>
                  <a:pt x="87" y="145"/>
                </a:lnTo>
                <a:lnTo>
                  <a:pt x="88" y="142"/>
                </a:lnTo>
                <a:lnTo>
                  <a:pt x="94" y="147"/>
                </a:lnTo>
                <a:lnTo>
                  <a:pt x="95" y="151"/>
                </a:lnTo>
                <a:lnTo>
                  <a:pt x="92" y="153"/>
                </a:lnTo>
                <a:lnTo>
                  <a:pt x="100" y="150"/>
                </a:lnTo>
                <a:lnTo>
                  <a:pt x="103" y="144"/>
                </a:lnTo>
                <a:lnTo>
                  <a:pt x="107" y="146"/>
                </a:lnTo>
                <a:lnTo>
                  <a:pt x="108" y="139"/>
                </a:lnTo>
                <a:lnTo>
                  <a:pt x="112" y="141"/>
                </a:lnTo>
                <a:lnTo>
                  <a:pt x="118" y="138"/>
                </a:lnTo>
                <a:lnTo>
                  <a:pt x="117" y="128"/>
                </a:lnTo>
                <a:lnTo>
                  <a:pt x="124" y="132"/>
                </a:lnTo>
                <a:close/>
              </a:path>
            </a:pathLst>
          </a:custGeom>
          <a:solidFill>
            <a:srgbClr val="DDDDDD"/>
          </a:solidFill>
          <a:ln w="4826">
            <a:solidFill>
              <a:schemeClr val="bg2"/>
            </a:solidFill>
            <a:prstDash val="solid"/>
            <a:round/>
            <a:headEnd/>
            <a:tailEnd/>
          </a:ln>
        </p:spPr>
        <p:txBody>
          <a:bodyPr/>
          <a:lstStyle/>
          <a:p>
            <a:endParaRPr lang="en-US"/>
          </a:p>
        </p:txBody>
      </p:sp>
      <p:sp>
        <p:nvSpPr>
          <p:cNvPr id="3227" name="Freeform 156"/>
          <p:cNvSpPr>
            <a:spLocks/>
          </p:cNvSpPr>
          <p:nvPr/>
        </p:nvSpPr>
        <p:spPr bwMode="auto">
          <a:xfrm>
            <a:off x="6430963" y="4546600"/>
            <a:ext cx="49212" cy="92075"/>
          </a:xfrm>
          <a:custGeom>
            <a:avLst/>
            <a:gdLst>
              <a:gd name="T0" fmla="*/ 2147483647 w 30"/>
              <a:gd name="T1" fmla="*/ 2147483647 h 56"/>
              <a:gd name="T2" fmla="*/ 2147483647 w 30"/>
              <a:gd name="T3" fmla="*/ 2147483647 h 56"/>
              <a:gd name="T4" fmla="*/ 2147483647 w 30"/>
              <a:gd name="T5" fmla="*/ 2147483647 h 56"/>
              <a:gd name="T6" fmla="*/ 2147483647 w 30"/>
              <a:gd name="T7" fmla="*/ 2147483647 h 56"/>
              <a:gd name="T8" fmla="*/ 2147483647 w 30"/>
              <a:gd name="T9" fmla="*/ 2147483647 h 56"/>
              <a:gd name="T10" fmla="*/ 2147483647 w 30"/>
              <a:gd name="T11" fmla="*/ 2147483647 h 56"/>
              <a:gd name="T12" fmla="*/ 2147483647 w 30"/>
              <a:gd name="T13" fmla="*/ 2147483647 h 56"/>
              <a:gd name="T14" fmla="*/ 2147483647 w 30"/>
              <a:gd name="T15" fmla="*/ 2147483647 h 56"/>
              <a:gd name="T16" fmla="*/ 2147483647 w 30"/>
              <a:gd name="T17" fmla="*/ 2147483647 h 56"/>
              <a:gd name="T18" fmla="*/ 2147483647 w 30"/>
              <a:gd name="T19" fmla="*/ 2147483647 h 56"/>
              <a:gd name="T20" fmla="*/ 2147483647 w 30"/>
              <a:gd name="T21" fmla="*/ 2147483647 h 56"/>
              <a:gd name="T22" fmla="*/ 2147483647 w 30"/>
              <a:gd name="T23" fmla="*/ 2147483647 h 56"/>
              <a:gd name="T24" fmla="*/ 0 w 30"/>
              <a:gd name="T25" fmla="*/ 2147483647 h 56"/>
              <a:gd name="T26" fmla="*/ 2147483647 w 30"/>
              <a:gd name="T27" fmla="*/ 2147483647 h 56"/>
              <a:gd name="T28" fmla="*/ 2147483647 w 30"/>
              <a:gd name="T29" fmla="*/ 2147483647 h 56"/>
              <a:gd name="T30" fmla="*/ 2147483647 w 30"/>
              <a:gd name="T31" fmla="*/ 2147483647 h 56"/>
              <a:gd name="T32" fmla="*/ 2147483647 w 30"/>
              <a:gd name="T33" fmla="*/ 2147483647 h 56"/>
              <a:gd name="T34" fmla="*/ 2147483647 w 30"/>
              <a:gd name="T35" fmla="*/ 2147483647 h 56"/>
              <a:gd name="T36" fmla="*/ 2147483647 w 30"/>
              <a:gd name="T37" fmla="*/ 2147483647 h 56"/>
              <a:gd name="T38" fmla="*/ 2147483647 w 30"/>
              <a:gd name="T39" fmla="*/ 2147483647 h 56"/>
              <a:gd name="T40" fmla="*/ 2147483647 w 30"/>
              <a:gd name="T41" fmla="*/ 2147483647 h 56"/>
              <a:gd name="T42" fmla="*/ 2147483647 w 30"/>
              <a:gd name="T43" fmla="*/ 2147483647 h 56"/>
              <a:gd name="T44" fmla="*/ 2147483647 w 30"/>
              <a:gd name="T45" fmla="*/ 2147483647 h 56"/>
              <a:gd name="T46" fmla="*/ 2147483647 w 30"/>
              <a:gd name="T47" fmla="*/ 2147483647 h 56"/>
              <a:gd name="T48" fmla="*/ 2147483647 w 30"/>
              <a:gd name="T49" fmla="*/ 0 h 56"/>
              <a:gd name="T50" fmla="*/ 2147483647 w 30"/>
              <a:gd name="T51" fmla="*/ 2147483647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0" h="56">
                <a:moveTo>
                  <a:pt x="13" y="6"/>
                </a:moveTo>
                <a:lnTo>
                  <a:pt x="17" y="12"/>
                </a:lnTo>
                <a:lnTo>
                  <a:pt x="21" y="17"/>
                </a:lnTo>
                <a:lnTo>
                  <a:pt x="20" y="19"/>
                </a:lnTo>
                <a:lnTo>
                  <a:pt x="23" y="19"/>
                </a:lnTo>
                <a:lnTo>
                  <a:pt x="23" y="24"/>
                </a:lnTo>
                <a:lnTo>
                  <a:pt x="30" y="34"/>
                </a:lnTo>
                <a:lnTo>
                  <a:pt x="30" y="40"/>
                </a:lnTo>
                <a:lnTo>
                  <a:pt x="27" y="48"/>
                </a:lnTo>
                <a:lnTo>
                  <a:pt x="12" y="56"/>
                </a:lnTo>
                <a:lnTo>
                  <a:pt x="7" y="54"/>
                </a:lnTo>
                <a:lnTo>
                  <a:pt x="4" y="51"/>
                </a:lnTo>
                <a:lnTo>
                  <a:pt x="0" y="23"/>
                </a:lnTo>
                <a:lnTo>
                  <a:pt x="1" y="26"/>
                </a:lnTo>
                <a:lnTo>
                  <a:pt x="3" y="13"/>
                </a:lnTo>
                <a:lnTo>
                  <a:pt x="7" y="5"/>
                </a:lnTo>
                <a:lnTo>
                  <a:pt x="4" y="3"/>
                </a:lnTo>
                <a:lnTo>
                  <a:pt x="11" y="5"/>
                </a:lnTo>
                <a:lnTo>
                  <a:pt x="12" y="6"/>
                </a:lnTo>
                <a:lnTo>
                  <a:pt x="11" y="5"/>
                </a:lnTo>
                <a:lnTo>
                  <a:pt x="4" y="3"/>
                </a:lnTo>
                <a:lnTo>
                  <a:pt x="3" y="1"/>
                </a:lnTo>
                <a:lnTo>
                  <a:pt x="10" y="3"/>
                </a:lnTo>
                <a:lnTo>
                  <a:pt x="5" y="1"/>
                </a:lnTo>
                <a:lnTo>
                  <a:pt x="7" y="0"/>
                </a:lnTo>
                <a:lnTo>
                  <a:pt x="13" y="6"/>
                </a:lnTo>
                <a:close/>
              </a:path>
            </a:pathLst>
          </a:custGeom>
          <a:solidFill>
            <a:srgbClr val="DDDDDD"/>
          </a:solidFill>
          <a:ln w="4826">
            <a:solidFill>
              <a:srgbClr val="6E6E6E"/>
            </a:solidFill>
            <a:prstDash val="solid"/>
            <a:round/>
            <a:headEnd/>
            <a:tailEnd/>
          </a:ln>
        </p:spPr>
        <p:txBody>
          <a:bodyPr/>
          <a:lstStyle/>
          <a:p>
            <a:endParaRPr lang="en-US"/>
          </a:p>
        </p:txBody>
      </p:sp>
      <p:sp>
        <p:nvSpPr>
          <p:cNvPr id="3228" name="Freeform 157"/>
          <p:cNvSpPr>
            <a:spLocks noEditPoints="1"/>
          </p:cNvSpPr>
          <p:nvPr/>
        </p:nvSpPr>
        <p:spPr bwMode="auto">
          <a:xfrm>
            <a:off x="5584825" y="3722688"/>
            <a:ext cx="74613" cy="74612"/>
          </a:xfrm>
          <a:custGeom>
            <a:avLst/>
            <a:gdLst>
              <a:gd name="T0" fmla="*/ 0 w 45"/>
              <a:gd name="T1" fmla="*/ 2147483647 h 45"/>
              <a:gd name="T2" fmla="*/ 2147483647 w 45"/>
              <a:gd name="T3" fmla="*/ 0 h 45"/>
              <a:gd name="T4" fmla="*/ 2147483647 w 45"/>
              <a:gd name="T5" fmla="*/ 2147483647 h 45"/>
              <a:gd name="T6" fmla="*/ 2147483647 w 45"/>
              <a:gd name="T7" fmla="*/ 2147483647 h 45"/>
              <a:gd name="T8" fmla="*/ 2147483647 w 45"/>
              <a:gd name="T9" fmla="*/ 2147483647 h 45"/>
              <a:gd name="T10" fmla="*/ 2147483647 w 45"/>
              <a:gd name="T11" fmla="*/ 2147483647 h 45"/>
              <a:gd name="T12" fmla="*/ 2147483647 w 45"/>
              <a:gd name="T13" fmla="*/ 2147483647 h 45"/>
              <a:gd name="T14" fmla="*/ 2147483647 w 45"/>
              <a:gd name="T15" fmla="*/ 2147483647 h 45"/>
              <a:gd name="T16" fmla="*/ 2147483647 w 45"/>
              <a:gd name="T17" fmla="*/ 2147483647 h 45"/>
              <a:gd name="T18" fmla="*/ 2147483647 w 45"/>
              <a:gd name="T19" fmla="*/ 2147483647 h 45"/>
              <a:gd name="T20" fmla="*/ 2147483647 w 45"/>
              <a:gd name="T21" fmla="*/ 2147483647 h 45"/>
              <a:gd name="T22" fmla="*/ 2147483647 w 45"/>
              <a:gd name="T23" fmla="*/ 2147483647 h 45"/>
              <a:gd name="T24" fmla="*/ 2147483647 w 45"/>
              <a:gd name="T25" fmla="*/ 2147483647 h 45"/>
              <a:gd name="T26" fmla="*/ 2147483647 w 45"/>
              <a:gd name="T27" fmla="*/ 2147483647 h 45"/>
              <a:gd name="T28" fmla="*/ 2147483647 w 45"/>
              <a:gd name="T29" fmla="*/ 2147483647 h 45"/>
              <a:gd name="T30" fmla="*/ 2147483647 w 45"/>
              <a:gd name="T31" fmla="*/ 2147483647 h 45"/>
              <a:gd name="T32" fmla="*/ 2147483647 w 45"/>
              <a:gd name="T33" fmla="*/ 2147483647 h 45"/>
              <a:gd name="T34" fmla="*/ 2147483647 w 45"/>
              <a:gd name="T35" fmla="*/ 2147483647 h 45"/>
              <a:gd name="T36" fmla="*/ 2147483647 w 45"/>
              <a:gd name="T37" fmla="*/ 2147483647 h 45"/>
              <a:gd name="T38" fmla="*/ 2147483647 w 45"/>
              <a:gd name="T39" fmla="*/ 2147483647 h 45"/>
              <a:gd name="T40" fmla="*/ 2147483647 w 45"/>
              <a:gd name="T41" fmla="*/ 2147483647 h 45"/>
              <a:gd name="T42" fmla="*/ 2147483647 w 45"/>
              <a:gd name="T43" fmla="*/ 2147483647 h 45"/>
              <a:gd name="T44" fmla="*/ 2147483647 w 45"/>
              <a:gd name="T45" fmla="*/ 2147483647 h 45"/>
              <a:gd name="T46" fmla="*/ 2147483647 w 45"/>
              <a:gd name="T47" fmla="*/ 2147483647 h 45"/>
              <a:gd name="T48" fmla="*/ 0 w 45"/>
              <a:gd name="T49" fmla="*/ 2147483647 h 45"/>
              <a:gd name="T50" fmla="*/ 2147483647 w 45"/>
              <a:gd name="T51" fmla="*/ 2147483647 h 45"/>
              <a:gd name="T52" fmla="*/ 2147483647 w 45"/>
              <a:gd name="T53" fmla="*/ 2147483647 h 45"/>
              <a:gd name="T54" fmla="*/ 2147483647 w 45"/>
              <a:gd name="T55" fmla="*/ 2147483647 h 45"/>
              <a:gd name="T56" fmla="*/ 2147483647 w 45"/>
              <a:gd name="T57" fmla="*/ 2147483647 h 45"/>
              <a:gd name="T58" fmla="*/ 2147483647 w 45"/>
              <a:gd name="T59" fmla="*/ 2147483647 h 45"/>
              <a:gd name="T60" fmla="*/ 2147483647 w 45"/>
              <a:gd name="T61" fmla="*/ 2147483647 h 45"/>
              <a:gd name="T62" fmla="*/ 2147483647 w 45"/>
              <a:gd name="T63" fmla="*/ 2147483647 h 45"/>
              <a:gd name="T64" fmla="*/ 2147483647 w 45"/>
              <a:gd name="T65" fmla="*/ 2147483647 h 45"/>
              <a:gd name="T66" fmla="*/ 2147483647 w 45"/>
              <a:gd name="T67" fmla="*/ 2147483647 h 45"/>
              <a:gd name="T68" fmla="*/ 2147483647 w 45"/>
              <a:gd name="T69" fmla="*/ 2147483647 h 45"/>
              <a:gd name="T70" fmla="*/ 2147483647 w 45"/>
              <a:gd name="T71" fmla="*/ 2147483647 h 45"/>
              <a:gd name="T72" fmla="*/ 2147483647 w 45"/>
              <a:gd name="T73" fmla="*/ 2147483647 h 4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5" h="45">
                <a:moveTo>
                  <a:pt x="0" y="4"/>
                </a:moveTo>
                <a:lnTo>
                  <a:pt x="22" y="0"/>
                </a:lnTo>
                <a:lnTo>
                  <a:pt x="25" y="3"/>
                </a:lnTo>
                <a:lnTo>
                  <a:pt x="23" y="4"/>
                </a:lnTo>
                <a:lnTo>
                  <a:pt x="31" y="8"/>
                </a:lnTo>
                <a:lnTo>
                  <a:pt x="28" y="12"/>
                </a:lnTo>
                <a:lnTo>
                  <a:pt x="30" y="16"/>
                </a:lnTo>
                <a:lnTo>
                  <a:pt x="36" y="20"/>
                </a:lnTo>
                <a:lnTo>
                  <a:pt x="35" y="24"/>
                </a:lnTo>
                <a:lnTo>
                  <a:pt x="30" y="25"/>
                </a:lnTo>
                <a:lnTo>
                  <a:pt x="44" y="33"/>
                </a:lnTo>
                <a:lnTo>
                  <a:pt x="41" y="35"/>
                </a:lnTo>
                <a:lnTo>
                  <a:pt x="45" y="38"/>
                </a:lnTo>
                <a:lnTo>
                  <a:pt x="42" y="39"/>
                </a:lnTo>
                <a:lnTo>
                  <a:pt x="44" y="45"/>
                </a:lnTo>
                <a:lnTo>
                  <a:pt x="38" y="45"/>
                </a:lnTo>
                <a:lnTo>
                  <a:pt x="34" y="33"/>
                </a:lnTo>
                <a:lnTo>
                  <a:pt x="29" y="34"/>
                </a:lnTo>
                <a:lnTo>
                  <a:pt x="23" y="29"/>
                </a:lnTo>
                <a:lnTo>
                  <a:pt x="19" y="30"/>
                </a:lnTo>
                <a:lnTo>
                  <a:pt x="13" y="24"/>
                </a:lnTo>
                <a:lnTo>
                  <a:pt x="3" y="22"/>
                </a:lnTo>
                <a:lnTo>
                  <a:pt x="2" y="16"/>
                </a:lnTo>
                <a:lnTo>
                  <a:pt x="4" y="11"/>
                </a:lnTo>
                <a:lnTo>
                  <a:pt x="0" y="4"/>
                </a:lnTo>
                <a:close/>
                <a:moveTo>
                  <a:pt x="22" y="4"/>
                </a:moveTo>
                <a:lnTo>
                  <a:pt x="22" y="5"/>
                </a:lnTo>
                <a:lnTo>
                  <a:pt x="23" y="4"/>
                </a:lnTo>
                <a:lnTo>
                  <a:pt x="22" y="4"/>
                </a:lnTo>
                <a:close/>
                <a:moveTo>
                  <a:pt x="25" y="6"/>
                </a:moveTo>
                <a:lnTo>
                  <a:pt x="25" y="6"/>
                </a:lnTo>
                <a:close/>
                <a:moveTo>
                  <a:pt x="30" y="12"/>
                </a:moveTo>
                <a:lnTo>
                  <a:pt x="29" y="13"/>
                </a:lnTo>
                <a:lnTo>
                  <a:pt x="29" y="12"/>
                </a:lnTo>
                <a:lnTo>
                  <a:pt x="30" y="12"/>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29" name="Freeform 158"/>
          <p:cNvSpPr>
            <a:spLocks noEditPoints="1"/>
          </p:cNvSpPr>
          <p:nvPr/>
        </p:nvSpPr>
        <p:spPr bwMode="auto">
          <a:xfrm>
            <a:off x="5616575" y="3678238"/>
            <a:ext cx="161925" cy="136525"/>
          </a:xfrm>
          <a:custGeom>
            <a:avLst/>
            <a:gdLst>
              <a:gd name="T0" fmla="*/ 2147483647 w 98"/>
              <a:gd name="T1" fmla="*/ 2147483647 h 83"/>
              <a:gd name="T2" fmla="*/ 2147483647 w 98"/>
              <a:gd name="T3" fmla="*/ 2147483647 h 83"/>
              <a:gd name="T4" fmla="*/ 2147483647 w 98"/>
              <a:gd name="T5" fmla="*/ 2147483647 h 83"/>
              <a:gd name="T6" fmla="*/ 2147483647 w 98"/>
              <a:gd name="T7" fmla="*/ 2147483647 h 83"/>
              <a:gd name="T8" fmla="*/ 2147483647 w 98"/>
              <a:gd name="T9" fmla="*/ 2147483647 h 83"/>
              <a:gd name="T10" fmla="*/ 2147483647 w 98"/>
              <a:gd name="T11" fmla="*/ 2147483647 h 83"/>
              <a:gd name="T12" fmla="*/ 2147483647 w 98"/>
              <a:gd name="T13" fmla="*/ 2147483647 h 83"/>
              <a:gd name="T14" fmla="*/ 2147483647 w 98"/>
              <a:gd name="T15" fmla="*/ 2147483647 h 83"/>
              <a:gd name="T16" fmla="*/ 2147483647 w 98"/>
              <a:gd name="T17" fmla="*/ 2147483647 h 83"/>
              <a:gd name="T18" fmla="*/ 2147483647 w 98"/>
              <a:gd name="T19" fmla="*/ 2147483647 h 83"/>
              <a:gd name="T20" fmla="*/ 2147483647 w 98"/>
              <a:gd name="T21" fmla="*/ 2147483647 h 83"/>
              <a:gd name="T22" fmla="*/ 2147483647 w 98"/>
              <a:gd name="T23" fmla="*/ 2147483647 h 83"/>
              <a:gd name="T24" fmla="*/ 2147483647 w 98"/>
              <a:gd name="T25" fmla="*/ 2147483647 h 83"/>
              <a:gd name="T26" fmla="*/ 2147483647 w 98"/>
              <a:gd name="T27" fmla="*/ 2147483647 h 83"/>
              <a:gd name="T28" fmla="*/ 2147483647 w 98"/>
              <a:gd name="T29" fmla="*/ 2147483647 h 83"/>
              <a:gd name="T30" fmla="*/ 2147483647 w 98"/>
              <a:gd name="T31" fmla="*/ 2147483647 h 83"/>
              <a:gd name="T32" fmla="*/ 2147483647 w 98"/>
              <a:gd name="T33" fmla="*/ 2147483647 h 83"/>
              <a:gd name="T34" fmla="*/ 2147483647 w 98"/>
              <a:gd name="T35" fmla="*/ 2147483647 h 83"/>
              <a:gd name="T36" fmla="*/ 2147483647 w 98"/>
              <a:gd name="T37" fmla="*/ 2147483647 h 83"/>
              <a:gd name="T38" fmla="*/ 2147483647 w 98"/>
              <a:gd name="T39" fmla="*/ 2147483647 h 83"/>
              <a:gd name="T40" fmla="*/ 2147483647 w 98"/>
              <a:gd name="T41" fmla="*/ 2147483647 h 83"/>
              <a:gd name="T42" fmla="*/ 2147483647 w 98"/>
              <a:gd name="T43" fmla="*/ 2147483647 h 83"/>
              <a:gd name="T44" fmla="*/ 2147483647 w 98"/>
              <a:gd name="T45" fmla="*/ 0 h 83"/>
              <a:gd name="T46" fmla="*/ 2147483647 w 98"/>
              <a:gd name="T47" fmla="*/ 2147483647 h 83"/>
              <a:gd name="T48" fmla="*/ 2147483647 w 98"/>
              <a:gd name="T49" fmla="*/ 2147483647 h 83"/>
              <a:gd name="T50" fmla="*/ 2147483647 w 98"/>
              <a:gd name="T51" fmla="*/ 2147483647 h 83"/>
              <a:gd name="T52" fmla="*/ 2147483647 w 98"/>
              <a:gd name="T53" fmla="*/ 2147483647 h 83"/>
              <a:gd name="T54" fmla="*/ 2147483647 w 98"/>
              <a:gd name="T55" fmla="*/ 2147483647 h 83"/>
              <a:gd name="T56" fmla="*/ 2147483647 w 98"/>
              <a:gd name="T57" fmla="*/ 2147483647 h 83"/>
              <a:gd name="T58" fmla="*/ 2147483647 w 98"/>
              <a:gd name="T59" fmla="*/ 2147483647 h 83"/>
              <a:gd name="T60" fmla="*/ 2147483647 w 98"/>
              <a:gd name="T61" fmla="*/ 2147483647 h 83"/>
              <a:gd name="T62" fmla="*/ 2147483647 w 98"/>
              <a:gd name="T63" fmla="*/ 2147483647 h 83"/>
              <a:gd name="T64" fmla="*/ 2147483647 w 98"/>
              <a:gd name="T65" fmla="*/ 2147483647 h 83"/>
              <a:gd name="T66" fmla="*/ 2147483647 w 98"/>
              <a:gd name="T67" fmla="*/ 2147483647 h 83"/>
              <a:gd name="T68" fmla="*/ 2147483647 w 98"/>
              <a:gd name="T69" fmla="*/ 2147483647 h 83"/>
              <a:gd name="T70" fmla="*/ 2147483647 w 98"/>
              <a:gd name="T71" fmla="*/ 2147483647 h 83"/>
              <a:gd name="T72" fmla="*/ 2147483647 w 98"/>
              <a:gd name="T73" fmla="*/ 2147483647 h 83"/>
              <a:gd name="T74" fmla="*/ 2147483647 w 98"/>
              <a:gd name="T75" fmla="*/ 2147483647 h 83"/>
              <a:gd name="T76" fmla="*/ 2147483647 w 98"/>
              <a:gd name="T77" fmla="*/ 2147483647 h 83"/>
              <a:gd name="T78" fmla="*/ 2147483647 w 98"/>
              <a:gd name="T79" fmla="*/ 2147483647 h 83"/>
              <a:gd name="T80" fmla="*/ 2147483647 w 98"/>
              <a:gd name="T81" fmla="*/ 2147483647 h 83"/>
              <a:gd name="T82" fmla="*/ 2147483647 w 98"/>
              <a:gd name="T83" fmla="*/ 2147483647 h 83"/>
              <a:gd name="T84" fmla="*/ 2147483647 w 98"/>
              <a:gd name="T85" fmla="*/ 2147483647 h 83"/>
              <a:gd name="T86" fmla="*/ 2147483647 w 98"/>
              <a:gd name="T87" fmla="*/ 2147483647 h 83"/>
              <a:gd name="T88" fmla="*/ 2147483647 w 98"/>
              <a:gd name="T89" fmla="*/ 2147483647 h 83"/>
              <a:gd name="T90" fmla="*/ 2147483647 w 98"/>
              <a:gd name="T91" fmla="*/ 2147483647 h 83"/>
              <a:gd name="T92" fmla="*/ 2147483647 w 98"/>
              <a:gd name="T93" fmla="*/ 2147483647 h 83"/>
              <a:gd name="T94" fmla="*/ 2147483647 w 98"/>
              <a:gd name="T95" fmla="*/ 2147483647 h 83"/>
              <a:gd name="T96" fmla="*/ 2147483647 w 98"/>
              <a:gd name="T97" fmla="*/ 2147483647 h 83"/>
              <a:gd name="T98" fmla="*/ 0 w 98"/>
              <a:gd name="T99" fmla="*/ 2147483647 h 83"/>
              <a:gd name="T100" fmla="*/ 0 w 98"/>
              <a:gd name="T101" fmla="*/ 2147483647 h 83"/>
              <a:gd name="T102" fmla="*/ 2147483647 w 98"/>
              <a:gd name="T103" fmla="*/ 2147483647 h 83"/>
              <a:gd name="T104" fmla="*/ 2147483647 w 98"/>
              <a:gd name="T105" fmla="*/ 2147483647 h 83"/>
              <a:gd name="T106" fmla="*/ 2147483647 w 98"/>
              <a:gd name="T107" fmla="*/ 2147483647 h 83"/>
              <a:gd name="T108" fmla="*/ 2147483647 w 98"/>
              <a:gd name="T109" fmla="*/ 2147483647 h 83"/>
              <a:gd name="T110" fmla="*/ 2147483647 w 98"/>
              <a:gd name="T111" fmla="*/ 2147483647 h 83"/>
              <a:gd name="T112" fmla="*/ 0 w 98"/>
              <a:gd name="T113" fmla="*/ 2147483647 h 8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83">
                <a:moveTo>
                  <a:pt x="25" y="72"/>
                </a:moveTo>
                <a:lnTo>
                  <a:pt x="23" y="66"/>
                </a:lnTo>
                <a:lnTo>
                  <a:pt x="26" y="65"/>
                </a:lnTo>
                <a:lnTo>
                  <a:pt x="22" y="62"/>
                </a:lnTo>
                <a:lnTo>
                  <a:pt x="25" y="60"/>
                </a:lnTo>
                <a:lnTo>
                  <a:pt x="11" y="52"/>
                </a:lnTo>
                <a:lnTo>
                  <a:pt x="16" y="51"/>
                </a:lnTo>
                <a:lnTo>
                  <a:pt x="17" y="47"/>
                </a:lnTo>
                <a:lnTo>
                  <a:pt x="11" y="43"/>
                </a:lnTo>
                <a:lnTo>
                  <a:pt x="9" y="39"/>
                </a:lnTo>
                <a:lnTo>
                  <a:pt x="12" y="35"/>
                </a:lnTo>
                <a:lnTo>
                  <a:pt x="4" y="31"/>
                </a:lnTo>
                <a:lnTo>
                  <a:pt x="6" y="30"/>
                </a:lnTo>
                <a:lnTo>
                  <a:pt x="3" y="27"/>
                </a:lnTo>
                <a:lnTo>
                  <a:pt x="8" y="24"/>
                </a:lnTo>
                <a:lnTo>
                  <a:pt x="25" y="32"/>
                </a:lnTo>
                <a:lnTo>
                  <a:pt x="27" y="27"/>
                </a:lnTo>
                <a:lnTo>
                  <a:pt x="20" y="20"/>
                </a:lnTo>
                <a:lnTo>
                  <a:pt x="23" y="16"/>
                </a:lnTo>
                <a:lnTo>
                  <a:pt x="28" y="16"/>
                </a:lnTo>
                <a:lnTo>
                  <a:pt x="37" y="28"/>
                </a:lnTo>
                <a:lnTo>
                  <a:pt x="44" y="29"/>
                </a:lnTo>
                <a:lnTo>
                  <a:pt x="70" y="0"/>
                </a:lnTo>
                <a:lnTo>
                  <a:pt x="91" y="29"/>
                </a:lnTo>
                <a:lnTo>
                  <a:pt x="95" y="34"/>
                </a:lnTo>
                <a:lnTo>
                  <a:pt x="98" y="46"/>
                </a:lnTo>
                <a:lnTo>
                  <a:pt x="97" y="62"/>
                </a:lnTo>
                <a:lnTo>
                  <a:pt x="92" y="71"/>
                </a:lnTo>
                <a:lnTo>
                  <a:pt x="92" y="75"/>
                </a:lnTo>
                <a:lnTo>
                  <a:pt x="70" y="83"/>
                </a:lnTo>
                <a:lnTo>
                  <a:pt x="54" y="80"/>
                </a:lnTo>
                <a:lnTo>
                  <a:pt x="46" y="73"/>
                </a:lnTo>
                <a:lnTo>
                  <a:pt x="50" y="69"/>
                </a:lnTo>
                <a:lnTo>
                  <a:pt x="47" y="65"/>
                </a:lnTo>
                <a:lnTo>
                  <a:pt x="51" y="63"/>
                </a:lnTo>
                <a:lnTo>
                  <a:pt x="45" y="57"/>
                </a:lnTo>
                <a:lnTo>
                  <a:pt x="25" y="72"/>
                </a:lnTo>
                <a:close/>
                <a:moveTo>
                  <a:pt x="11" y="39"/>
                </a:moveTo>
                <a:lnTo>
                  <a:pt x="10" y="39"/>
                </a:lnTo>
                <a:lnTo>
                  <a:pt x="10" y="40"/>
                </a:lnTo>
                <a:lnTo>
                  <a:pt x="11" y="39"/>
                </a:lnTo>
                <a:close/>
                <a:moveTo>
                  <a:pt x="3" y="31"/>
                </a:moveTo>
                <a:lnTo>
                  <a:pt x="4" y="31"/>
                </a:lnTo>
                <a:lnTo>
                  <a:pt x="3" y="32"/>
                </a:lnTo>
                <a:lnTo>
                  <a:pt x="3" y="31"/>
                </a:lnTo>
                <a:close/>
                <a:moveTo>
                  <a:pt x="6" y="33"/>
                </a:moveTo>
                <a:lnTo>
                  <a:pt x="6" y="33"/>
                </a:lnTo>
                <a:close/>
                <a:moveTo>
                  <a:pt x="0" y="58"/>
                </a:moveTo>
                <a:lnTo>
                  <a:pt x="0" y="57"/>
                </a:lnTo>
                <a:lnTo>
                  <a:pt x="4" y="56"/>
                </a:lnTo>
                <a:lnTo>
                  <a:pt x="10" y="61"/>
                </a:lnTo>
                <a:lnTo>
                  <a:pt x="15" y="60"/>
                </a:lnTo>
                <a:lnTo>
                  <a:pt x="19" y="72"/>
                </a:lnTo>
                <a:lnTo>
                  <a:pt x="9" y="69"/>
                </a:lnTo>
                <a:lnTo>
                  <a:pt x="0" y="58"/>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30" name="Freeform 159"/>
          <p:cNvSpPr>
            <a:spLocks/>
          </p:cNvSpPr>
          <p:nvPr/>
        </p:nvSpPr>
        <p:spPr bwMode="auto">
          <a:xfrm>
            <a:off x="5756275" y="4146550"/>
            <a:ext cx="20638" cy="41275"/>
          </a:xfrm>
          <a:custGeom>
            <a:avLst/>
            <a:gdLst>
              <a:gd name="T0" fmla="*/ 2147483647 w 12"/>
              <a:gd name="T1" fmla="*/ 2147483647 h 25"/>
              <a:gd name="T2" fmla="*/ 2147483647 w 12"/>
              <a:gd name="T3" fmla="*/ 2147483647 h 25"/>
              <a:gd name="T4" fmla="*/ 2147483647 w 12"/>
              <a:gd name="T5" fmla="*/ 2147483647 h 25"/>
              <a:gd name="T6" fmla="*/ 0 w 12"/>
              <a:gd name="T7" fmla="*/ 2147483647 h 25"/>
              <a:gd name="T8" fmla="*/ 2147483647 w 12"/>
              <a:gd name="T9" fmla="*/ 2147483647 h 25"/>
              <a:gd name="T10" fmla="*/ 2147483647 w 12"/>
              <a:gd name="T11" fmla="*/ 2147483647 h 25"/>
              <a:gd name="T12" fmla="*/ 2147483647 w 12"/>
              <a:gd name="T13" fmla="*/ 0 h 25"/>
              <a:gd name="T14" fmla="*/ 2147483647 w 12"/>
              <a:gd name="T15" fmla="*/ 2147483647 h 25"/>
              <a:gd name="T16" fmla="*/ 2147483647 w 12"/>
              <a:gd name="T17" fmla="*/ 2147483647 h 25"/>
              <a:gd name="T18" fmla="*/ 2147483647 w 12"/>
              <a:gd name="T19" fmla="*/ 2147483647 h 25"/>
              <a:gd name="T20" fmla="*/ 2147483647 w 12"/>
              <a:gd name="T21" fmla="*/ 2147483647 h 25"/>
              <a:gd name="T22" fmla="*/ 2147483647 w 12"/>
              <a:gd name="T23" fmla="*/ 2147483647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25">
                <a:moveTo>
                  <a:pt x="6" y="24"/>
                </a:moveTo>
                <a:lnTo>
                  <a:pt x="2" y="25"/>
                </a:lnTo>
                <a:lnTo>
                  <a:pt x="1" y="22"/>
                </a:lnTo>
                <a:lnTo>
                  <a:pt x="0" y="11"/>
                </a:lnTo>
                <a:lnTo>
                  <a:pt x="2" y="9"/>
                </a:lnTo>
                <a:lnTo>
                  <a:pt x="4" y="2"/>
                </a:lnTo>
                <a:lnTo>
                  <a:pt x="6" y="0"/>
                </a:lnTo>
                <a:lnTo>
                  <a:pt x="11" y="4"/>
                </a:lnTo>
                <a:lnTo>
                  <a:pt x="10" y="10"/>
                </a:lnTo>
                <a:lnTo>
                  <a:pt x="12" y="15"/>
                </a:lnTo>
                <a:lnTo>
                  <a:pt x="9" y="23"/>
                </a:lnTo>
                <a:lnTo>
                  <a:pt x="6" y="24"/>
                </a:lnTo>
                <a:close/>
              </a:path>
            </a:pathLst>
          </a:custGeom>
          <a:solidFill>
            <a:srgbClr val="2B5885"/>
          </a:solidFill>
          <a:ln w="4826">
            <a:solidFill>
              <a:schemeClr val="bg2"/>
            </a:solidFill>
            <a:prstDash val="solid"/>
            <a:round/>
            <a:headEnd/>
            <a:tailEnd/>
          </a:ln>
        </p:spPr>
        <p:txBody>
          <a:bodyPr/>
          <a:lstStyle/>
          <a:p>
            <a:endParaRPr lang="en-US"/>
          </a:p>
        </p:txBody>
      </p:sp>
      <p:sp>
        <p:nvSpPr>
          <p:cNvPr id="3231" name="Freeform 160"/>
          <p:cNvSpPr>
            <a:spLocks noEditPoints="1"/>
          </p:cNvSpPr>
          <p:nvPr/>
        </p:nvSpPr>
        <p:spPr bwMode="auto">
          <a:xfrm>
            <a:off x="7464425" y="4968875"/>
            <a:ext cx="76200" cy="26988"/>
          </a:xfrm>
          <a:custGeom>
            <a:avLst/>
            <a:gdLst>
              <a:gd name="T0" fmla="*/ 2147483647 w 46"/>
              <a:gd name="T1" fmla="*/ 2147483647 h 17"/>
              <a:gd name="T2" fmla="*/ 2147483647 w 46"/>
              <a:gd name="T3" fmla="*/ 2147483647 h 17"/>
              <a:gd name="T4" fmla="*/ 2147483647 w 46"/>
              <a:gd name="T5" fmla="*/ 0 h 17"/>
              <a:gd name="T6" fmla="*/ 2147483647 w 46"/>
              <a:gd name="T7" fmla="*/ 2147483647 h 17"/>
              <a:gd name="T8" fmla="*/ 2147483647 w 46"/>
              <a:gd name="T9" fmla="*/ 2147483647 h 17"/>
              <a:gd name="T10" fmla="*/ 2147483647 w 46"/>
              <a:gd name="T11" fmla="*/ 2147483647 h 17"/>
              <a:gd name="T12" fmla="*/ 2147483647 w 46"/>
              <a:gd name="T13" fmla="*/ 2147483647 h 17"/>
              <a:gd name="T14" fmla="*/ 2147483647 w 46"/>
              <a:gd name="T15" fmla="*/ 2147483647 h 17"/>
              <a:gd name="T16" fmla="*/ 2147483647 w 46"/>
              <a:gd name="T17" fmla="*/ 2147483647 h 17"/>
              <a:gd name="T18" fmla="*/ 0 w 46"/>
              <a:gd name="T19" fmla="*/ 2147483647 h 17"/>
              <a:gd name="T20" fmla="*/ 2147483647 w 46"/>
              <a:gd name="T21" fmla="*/ 2147483647 h 17"/>
              <a:gd name="T22" fmla="*/ 2147483647 w 46"/>
              <a:gd name="T23" fmla="*/ 2147483647 h 17"/>
              <a:gd name="T24" fmla="*/ 0 w 46"/>
              <a:gd name="T25" fmla="*/ 2147483647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17">
                <a:moveTo>
                  <a:pt x="12" y="9"/>
                </a:moveTo>
                <a:lnTo>
                  <a:pt x="16" y="4"/>
                </a:lnTo>
                <a:lnTo>
                  <a:pt x="42" y="0"/>
                </a:lnTo>
                <a:lnTo>
                  <a:pt x="46" y="1"/>
                </a:lnTo>
                <a:lnTo>
                  <a:pt x="34" y="9"/>
                </a:lnTo>
                <a:lnTo>
                  <a:pt x="15" y="16"/>
                </a:lnTo>
                <a:lnTo>
                  <a:pt x="13" y="14"/>
                </a:lnTo>
                <a:lnTo>
                  <a:pt x="15" y="11"/>
                </a:lnTo>
                <a:lnTo>
                  <a:pt x="12" y="9"/>
                </a:lnTo>
                <a:close/>
                <a:moveTo>
                  <a:pt x="0" y="15"/>
                </a:moveTo>
                <a:lnTo>
                  <a:pt x="5" y="13"/>
                </a:lnTo>
                <a:lnTo>
                  <a:pt x="4" y="17"/>
                </a:lnTo>
                <a:lnTo>
                  <a:pt x="0" y="15"/>
                </a:lnTo>
                <a:close/>
              </a:path>
            </a:pathLst>
          </a:custGeom>
          <a:solidFill>
            <a:srgbClr val="DDDDDD"/>
          </a:solidFill>
          <a:ln w="4826">
            <a:solidFill>
              <a:srgbClr val="6E6E6E"/>
            </a:solidFill>
            <a:prstDash val="solid"/>
            <a:round/>
            <a:headEnd/>
            <a:tailEnd/>
          </a:ln>
        </p:spPr>
        <p:txBody>
          <a:bodyPr/>
          <a:lstStyle/>
          <a:p>
            <a:endParaRPr lang="en-US"/>
          </a:p>
        </p:txBody>
      </p:sp>
      <p:sp>
        <p:nvSpPr>
          <p:cNvPr id="3232" name="Freeform 161"/>
          <p:cNvSpPr>
            <a:spLocks noEditPoints="1"/>
          </p:cNvSpPr>
          <p:nvPr/>
        </p:nvSpPr>
        <p:spPr bwMode="auto">
          <a:xfrm>
            <a:off x="2592388" y="4224338"/>
            <a:ext cx="254000" cy="82550"/>
          </a:xfrm>
          <a:custGeom>
            <a:avLst/>
            <a:gdLst>
              <a:gd name="T0" fmla="*/ 2147483647 w 154"/>
              <a:gd name="T1" fmla="*/ 2147483647 h 50"/>
              <a:gd name="T2" fmla="*/ 2147483647 w 154"/>
              <a:gd name="T3" fmla="*/ 2147483647 h 50"/>
              <a:gd name="T4" fmla="*/ 2147483647 w 154"/>
              <a:gd name="T5" fmla="*/ 2147483647 h 50"/>
              <a:gd name="T6" fmla="*/ 2147483647 w 154"/>
              <a:gd name="T7" fmla="*/ 2147483647 h 50"/>
              <a:gd name="T8" fmla="*/ 2147483647 w 154"/>
              <a:gd name="T9" fmla="*/ 2147483647 h 50"/>
              <a:gd name="T10" fmla="*/ 2147483647 w 154"/>
              <a:gd name="T11" fmla="*/ 2147483647 h 50"/>
              <a:gd name="T12" fmla="*/ 2147483647 w 154"/>
              <a:gd name="T13" fmla="*/ 2147483647 h 50"/>
              <a:gd name="T14" fmla="*/ 2147483647 w 154"/>
              <a:gd name="T15" fmla="*/ 2147483647 h 50"/>
              <a:gd name="T16" fmla="*/ 2147483647 w 154"/>
              <a:gd name="T17" fmla="*/ 2147483647 h 50"/>
              <a:gd name="T18" fmla="*/ 2147483647 w 154"/>
              <a:gd name="T19" fmla="*/ 2147483647 h 50"/>
              <a:gd name="T20" fmla="*/ 2147483647 w 154"/>
              <a:gd name="T21" fmla="*/ 2147483647 h 50"/>
              <a:gd name="T22" fmla="*/ 2147483647 w 154"/>
              <a:gd name="T23" fmla="*/ 2147483647 h 50"/>
              <a:gd name="T24" fmla="*/ 2147483647 w 154"/>
              <a:gd name="T25" fmla="*/ 2147483647 h 50"/>
              <a:gd name="T26" fmla="*/ 2147483647 w 154"/>
              <a:gd name="T27" fmla="*/ 2147483647 h 50"/>
              <a:gd name="T28" fmla="*/ 2147483647 w 154"/>
              <a:gd name="T29" fmla="*/ 2147483647 h 50"/>
              <a:gd name="T30" fmla="*/ 2147483647 w 154"/>
              <a:gd name="T31" fmla="*/ 2147483647 h 50"/>
              <a:gd name="T32" fmla="*/ 2147483647 w 154"/>
              <a:gd name="T33" fmla="*/ 2147483647 h 50"/>
              <a:gd name="T34" fmla="*/ 2147483647 w 154"/>
              <a:gd name="T35" fmla="*/ 2147483647 h 50"/>
              <a:gd name="T36" fmla="*/ 2147483647 w 154"/>
              <a:gd name="T37" fmla="*/ 2147483647 h 50"/>
              <a:gd name="T38" fmla="*/ 2147483647 w 154"/>
              <a:gd name="T39" fmla="*/ 2147483647 h 50"/>
              <a:gd name="T40" fmla="*/ 2147483647 w 154"/>
              <a:gd name="T41" fmla="*/ 2147483647 h 50"/>
              <a:gd name="T42" fmla="*/ 2147483647 w 154"/>
              <a:gd name="T43" fmla="*/ 2147483647 h 50"/>
              <a:gd name="T44" fmla="*/ 2147483647 w 154"/>
              <a:gd name="T45" fmla="*/ 2147483647 h 50"/>
              <a:gd name="T46" fmla="*/ 2147483647 w 154"/>
              <a:gd name="T47" fmla="*/ 2147483647 h 50"/>
              <a:gd name="T48" fmla="*/ 2147483647 w 154"/>
              <a:gd name="T49" fmla="*/ 2147483647 h 50"/>
              <a:gd name="T50" fmla="*/ 2147483647 w 154"/>
              <a:gd name="T51" fmla="*/ 2147483647 h 50"/>
              <a:gd name="T52" fmla="*/ 2147483647 w 154"/>
              <a:gd name="T53" fmla="*/ 2147483647 h 50"/>
              <a:gd name="T54" fmla="*/ 2147483647 w 154"/>
              <a:gd name="T55" fmla="*/ 2147483647 h 50"/>
              <a:gd name="T56" fmla="*/ 2147483647 w 154"/>
              <a:gd name="T57" fmla="*/ 2147483647 h 50"/>
              <a:gd name="T58" fmla="*/ 2147483647 w 154"/>
              <a:gd name="T59" fmla="*/ 2147483647 h 50"/>
              <a:gd name="T60" fmla="*/ 0 w 154"/>
              <a:gd name="T61" fmla="*/ 2147483647 h 50"/>
              <a:gd name="T62" fmla="*/ 2147483647 w 154"/>
              <a:gd name="T63" fmla="*/ 2147483647 h 50"/>
              <a:gd name="T64" fmla="*/ 2147483647 w 154"/>
              <a:gd name="T65" fmla="*/ 0 h 50"/>
              <a:gd name="T66" fmla="*/ 2147483647 w 154"/>
              <a:gd name="T67" fmla="*/ 2147483647 h 50"/>
              <a:gd name="T68" fmla="*/ 2147483647 w 154"/>
              <a:gd name="T69" fmla="*/ 214748364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4" h="50">
                <a:moveTo>
                  <a:pt x="29" y="26"/>
                </a:moveTo>
                <a:lnTo>
                  <a:pt x="25" y="23"/>
                </a:lnTo>
                <a:lnTo>
                  <a:pt x="29" y="24"/>
                </a:lnTo>
                <a:lnTo>
                  <a:pt x="27" y="21"/>
                </a:lnTo>
                <a:lnTo>
                  <a:pt x="29" y="19"/>
                </a:lnTo>
                <a:lnTo>
                  <a:pt x="32" y="19"/>
                </a:lnTo>
                <a:lnTo>
                  <a:pt x="34" y="24"/>
                </a:lnTo>
                <a:lnTo>
                  <a:pt x="29" y="26"/>
                </a:lnTo>
                <a:close/>
                <a:moveTo>
                  <a:pt x="93" y="11"/>
                </a:moveTo>
                <a:lnTo>
                  <a:pt x="89" y="9"/>
                </a:lnTo>
                <a:lnTo>
                  <a:pt x="94" y="9"/>
                </a:lnTo>
                <a:lnTo>
                  <a:pt x="95" y="10"/>
                </a:lnTo>
                <a:lnTo>
                  <a:pt x="93" y="11"/>
                </a:lnTo>
                <a:close/>
                <a:moveTo>
                  <a:pt x="103" y="19"/>
                </a:moveTo>
                <a:lnTo>
                  <a:pt x="99" y="16"/>
                </a:lnTo>
                <a:lnTo>
                  <a:pt x="104" y="16"/>
                </a:lnTo>
                <a:lnTo>
                  <a:pt x="103" y="19"/>
                </a:lnTo>
                <a:close/>
                <a:moveTo>
                  <a:pt x="98" y="16"/>
                </a:moveTo>
                <a:lnTo>
                  <a:pt x="108" y="23"/>
                </a:lnTo>
                <a:lnTo>
                  <a:pt x="105" y="19"/>
                </a:lnTo>
                <a:lnTo>
                  <a:pt x="111" y="23"/>
                </a:lnTo>
                <a:lnTo>
                  <a:pt x="108" y="23"/>
                </a:lnTo>
                <a:lnTo>
                  <a:pt x="109" y="25"/>
                </a:lnTo>
                <a:lnTo>
                  <a:pt x="112" y="24"/>
                </a:lnTo>
                <a:lnTo>
                  <a:pt x="114" y="28"/>
                </a:lnTo>
                <a:lnTo>
                  <a:pt x="132" y="32"/>
                </a:lnTo>
                <a:lnTo>
                  <a:pt x="131" y="37"/>
                </a:lnTo>
                <a:lnTo>
                  <a:pt x="142" y="37"/>
                </a:lnTo>
                <a:lnTo>
                  <a:pt x="152" y="43"/>
                </a:lnTo>
                <a:lnTo>
                  <a:pt x="154" y="44"/>
                </a:lnTo>
                <a:lnTo>
                  <a:pt x="152" y="47"/>
                </a:lnTo>
                <a:lnTo>
                  <a:pt x="140" y="49"/>
                </a:lnTo>
                <a:lnTo>
                  <a:pt x="140" y="48"/>
                </a:lnTo>
                <a:lnTo>
                  <a:pt x="139" y="48"/>
                </a:lnTo>
                <a:lnTo>
                  <a:pt x="140" y="47"/>
                </a:lnTo>
                <a:lnTo>
                  <a:pt x="139" y="47"/>
                </a:lnTo>
                <a:lnTo>
                  <a:pt x="139" y="48"/>
                </a:lnTo>
                <a:lnTo>
                  <a:pt x="138" y="48"/>
                </a:lnTo>
                <a:lnTo>
                  <a:pt x="138" y="49"/>
                </a:lnTo>
                <a:lnTo>
                  <a:pt x="124" y="48"/>
                </a:lnTo>
                <a:lnTo>
                  <a:pt x="103" y="50"/>
                </a:lnTo>
                <a:lnTo>
                  <a:pt x="112" y="42"/>
                </a:lnTo>
                <a:lnTo>
                  <a:pt x="110" y="38"/>
                </a:lnTo>
                <a:lnTo>
                  <a:pt x="98" y="37"/>
                </a:lnTo>
                <a:lnTo>
                  <a:pt x="92" y="32"/>
                </a:lnTo>
                <a:lnTo>
                  <a:pt x="89" y="23"/>
                </a:lnTo>
                <a:lnTo>
                  <a:pt x="82" y="24"/>
                </a:lnTo>
                <a:lnTo>
                  <a:pt x="71" y="21"/>
                </a:lnTo>
                <a:lnTo>
                  <a:pt x="64" y="14"/>
                </a:lnTo>
                <a:lnTo>
                  <a:pt x="58" y="17"/>
                </a:lnTo>
                <a:lnTo>
                  <a:pt x="45" y="14"/>
                </a:lnTo>
                <a:lnTo>
                  <a:pt x="40" y="12"/>
                </a:lnTo>
                <a:lnTo>
                  <a:pt x="47" y="10"/>
                </a:lnTo>
                <a:lnTo>
                  <a:pt x="44" y="7"/>
                </a:lnTo>
                <a:lnTo>
                  <a:pt x="32" y="7"/>
                </a:lnTo>
                <a:lnTo>
                  <a:pt x="23" y="14"/>
                </a:lnTo>
                <a:lnTo>
                  <a:pt x="15" y="15"/>
                </a:lnTo>
                <a:lnTo>
                  <a:pt x="14" y="19"/>
                </a:lnTo>
                <a:lnTo>
                  <a:pt x="7" y="21"/>
                </a:lnTo>
                <a:lnTo>
                  <a:pt x="7" y="19"/>
                </a:lnTo>
                <a:lnTo>
                  <a:pt x="0" y="20"/>
                </a:lnTo>
                <a:lnTo>
                  <a:pt x="9" y="17"/>
                </a:lnTo>
                <a:lnTo>
                  <a:pt x="8" y="12"/>
                </a:lnTo>
                <a:lnTo>
                  <a:pt x="13" y="8"/>
                </a:lnTo>
                <a:lnTo>
                  <a:pt x="39" y="0"/>
                </a:lnTo>
                <a:lnTo>
                  <a:pt x="70" y="3"/>
                </a:lnTo>
                <a:lnTo>
                  <a:pt x="81" y="12"/>
                </a:lnTo>
                <a:lnTo>
                  <a:pt x="87" y="12"/>
                </a:lnTo>
                <a:lnTo>
                  <a:pt x="98" y="16"/>
                </a:lnTo>
                <a:close/>
              </a:path>
            </a:pathLst>
          </a:custGeom>
          <a:solidFill>
            <a:srgbClr val="DDDDDD"/>
          </a:solidFill>
          <a:ln w="4826">
            <a:solidFill>
              <a:schemeClr val="bg2"/>
            </a:solidFill>
            <a:prstDash val="solid"/>
            <a:round/>
            <a:headEnd/>
            <a:tailEnd/>
          </a:ln>
        </p:spPr>
        <p:txBody>
          <a:bodyPr/>
          <a:lstStyle/>
          <a:p>
            <a:endParaRPr lang="en-US"/>
          </a:p>
        </p:txBody>
      </p:sp>
      <p:sp>
        <p:nvSpPr>
          <p:cNvPr id="3233" name="Freeform 162"/>
          <p:cNvSpPr>
            <a:spLocks noEditPoints="1"/>
          </p:cNvSpPr>
          <p:nvPr/>
        </p:nvSpPr>
        <p:spPr bwMode="auto">
          <a:xfrm>
            <a:off x="2838450" y="4303713"/>
            <a:ext cx="65088" cy="47625"/>
          </a:xfrm>
          <a:custGeom>
            <a:avLst/>
            <a:gdLst>
              <a:gd name="T0" fmla="*/ 2147483647 w 40"/>
              <a:gd name="T1" fmla="*/ 2147483647 h 29"/>
              <a:gd name="T2" fmla="*/ 2147483647 w 40"/>
              <a:gd name="T3" fmla="*/ 2147483647 h 29"/>
              <a:gd name="T4" fmla="*/ 2147483647 w 40"/>
              <a:gd name="T5" fmla="*/ 2147483647 h 29"/>
              <a:gd name="T6" fmla="*/ 2147483647 w 40"/>
              <a:gd name="T7" fmla="*/ 2147483647 h 29"/>
              <a:gd name="T8" fmla="*/ 2147483647 w 40"/>
              <a:gd name="T9" fmla="*/ 2147483647 h 29"/>
              <a:gd name="T10" fmla="*/ 0 w 40"/>
              <a:gd name="T11" fmla="*/ 2147483647 h 29"/>
              <a:gd name="T12" fmla="*/ 2147483647 w 40"/>
              <a:gd name="T13" fmla="*/ 2147483647 h 29"/>
              <a:gd name="T14" fmla="*/ 2147483647 w 40"/>
              <a:gd name="T15" fmla="*/ 2147483647 h 29"/>
              <a:gd name="T16" fmla="*/ 2147483647 w 40"/>
              <a:gd name="T17" fmla="*/ 2147483647 h 29"/>
              <a:gd name="T18" fmla="*/ 2147483647 w 40"/>
              <a:gd name="T19" fmla="*/ 2147483647 h 29"/>
              <a:gd name="T20" fmla="*/ 2147483647 w 40"/>
              <a:gd name="T21" fmla="*/ 2147483647 h 29"/>
              <a:gd name="T22" fmla="*/ 2147483647 w 40"/>
              <a:gd name="T23" fmla="*/ 2147483647 h 29"/>
              <a:gd name="T24" fmla="*/ 2147483647 w 40"/>
              <a:gd name="T25" fmla="*/ 2147483647 h 29"/>
              <a:gd name="T26" fmla="*/ 2147483647 w 40"/>
              <a:gd name="T27" fmla="*/ 2147483647 h 29"/>
              <a:gd name="T28" fmla="*/ 2147483647 w 40"/>
              <a:gd name="T29" fmla="*/ 0 h 29"/>
              <a:gd name="T30" fmla="*/ 2147483647 w 40"/>
              <a:gd name="T31" fmla="*/ 2147483647 h 29"/>
              <a:gd name="T32" fmla="*/ 2147483647 w 40"/>
              <a:gd name="T33" fmla="*/ 2147483647 h 29"/>
              <a:gd name="T34" fmla="*/ 2147483647 w 40"/>
              <a:gd name="T35" fmla="*/ 2147483647 h 29"/>
              <a:gd name="T36" fmla="*/ 2147483647 w 40"/>
              <a:gd name="T37" fmla="*/ 2147483647 h 29"/>
              <a:gd name="T38" fmla="*/ 2147483647 w 40"/>
              <a:gd name="T39" fmla="*/ 2147483647 h 29"/>
              <a:gd name="T40" fmla="*/ 2147483647 w 40"/>
              <a:gd name="T41" fmla="*/ 2147483647 h 29"/>
              <a:gd name="T42" fmla="*/ 2147483647 w 40"/>
              <a:gd name="T43" fmla="*/ 2147483647 h 29"/>
              <a:gd name="T44" fmla="*/ 2147483647 w 40"/>
              <a:gd name="T45" fmla="*/ 2147483647 h 29"/>
              <a:gd name="T46" fmla="*/ 2147483647 w 40"/>
              <a:gd name="T47" fmla="*/ 2147483647 h 29"/>
              <a:gd name="T48" fmla="*/ 2147483647 w 40"/>
              <a:gd name="T49" fmla="*/ 2147483647 h 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0" h="29">
                <a:moveTo>
                  <a:pt x="38" y="29"/>
                </a:moveTo>
                <a:lnTo>
                  <a:pt x="34" y="26"/>
                </a:lnTo>
                <a:lnTo>
                  <a:pt x="23" y="28"/>
                </a:lnTo>
                <a:lnTo>
                  <a:pt x="15" y="25"/>
                </a:lnTo>
                <a:lnTo>
                  <a:pt x="8" y="29"/>
                </a:lnTo>
                <a:lnTo>
                  <a:pt x="0" y="23"/>
                </a:lnTo>
                <a:lnTo>
                  <a:pt x="3" y="19"/>
                </a:lnTo>
                <a:lnTo>
                  <a:pt x="24" y="23"/>
                </a:lnTo>
                <a:lnTo>
                  <a:pt x="29" y="22"/>
                </a:lnTo>
                <a:lnTo>
                  <a:pt x="30" y="19"/>
                </a:lnTo>
                <a:lnTo>
                  <a:pt x="24" y="14"/>
                </a:lnTo>
                <a:lnTo>
                  <a:pt x="25" y="8"/>
                </a:lnTo>
                <a:lnTo>
                  <a:pt x="15" y="5"/>
                </a:lnTo>
                <a:lnTo>
                  <a:pt x="15" y="2"/>
                </a:lnTo>
                <a:lnTo>
                  <a:pt x="24" y="0"/>
                </a:lnTo>
                <a:lnTo>
                  <a:pt x="38" y="4"/>
                </a:lnTo>
                <a:lnTo>
                  <a:pt x="40" y="11"/>
                </a:lnTo>
                <a:lnTo>
                  <a:pt x="39" y="18"/>
                </a:lnTo>
                <a:lnTo>
                  <a:pt x="35" y="21"/>
                </a:lnTo>
                <a:lnTo>
                  <a:pt x="39" y="25"/>
                </a:lnTo>
                <a:lnTo>
                  <a:pt x="38" y="29"/>
                </a:lnTo>
                <a:close/>
                <a:moveTo>
                  <a:pt x="23" y="19"/>
                </a:moveTo>
                <a:lnTo>
                  <a:pt x="16" y="15"/>
                </a:lnTo>
                <a:lnTo>
                  <a:pt x="22" y="17"/>
                </a:lnTo>
                <a:lnTo>
                  <a:pt x="23" y="1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34" name="Freeform 163"/>
          <p:cNvSpPr>
            <a:spLocks/>
          </p:cNvSpPr>
          <p:nvPr/>
        </p:nvSpPr>
        <p:spPr bwMode="auto">
          <a:xfrm>
            <a:off x="3005138" y="4340225"/>
            <a:ext cx="39687" cy="12700"/>
          </a:xfrm>
          <a:custGeom>
            <a:avLst/>
            <a:gdLst>
              <a:gd name="T0" fmla="*/ 2147483647 w 24"/>
              <a:gd name="T1" fmla="*/ 0 h 8"/>
              <a:gd name="T2" fmla="*/ 2147483647 w 24"/>
              <a:gd name="T3" fmla="*/ 2147483647 h 8"/>
              <a:gd name="T4" fmla="*/ 2147483647 w 24"/>
              <a:gd name="T5" fmla="*/ 2147483647 h 8"/>
              <a:gd name="T6" fmla="*/ 2147483647 w 24"/>
              <a:gd name="T7" fmla="*/ 2147483647 h 8"/>
              <a:gd name="T8" fmla="*/ 2147483647 w 24"/>
              <a:gd name="T9" fmla="*/ 2147483647 h 8"/>
              <a:gd name="T10" fmla="*/ 0 w 24"/>
              <a:gd name="T11" fmla="*/ 2147483647 h 8"/>
              <a:gd name="T12" fmla="*/ 2147483647 w 24"/>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8">
                <a:moveTo>
                  <a:pt x="2" y="0"/>
                </a:moveTo>
                <a:lnTo>
                  <a:pt x="20" y="1"/>
                </a:lnTo>
                <a:lnTo>
                  <a:pt x="24" y="4"/>
                </a:lnTo>
                <a:lnTo>
                  <a:pt x="19" y="8"/>
                </a:lnTo>
                <a:lnTo>
                  <a:pt x="1" y="8"/>
                </a:lnTo>
                <a:lnTo>
                  <a:pt x="0" y="2"/>
                </a:lnTo>
                <a:lnTo>
                  <a:pt x="2" y="0"/>
                </a:lnTo>
                <a:close/>
              </a:path>
            </a:pathLst>
          </a:custGeom>
          <a:solidFill>
            <a:srgbClr val="DDDDDD"/>
          </a:solidFill>
          <a:ln w="4826">
            <a:solidFill>
              <a:schemeClr val="bg2"/>
            </a:solidFill>
            <a:prstDash val="solid"/>
            <a:round/>
            <a:headEnd/>
            <a:tailEnd/>
          </a:ln>
        </p:spPr>
        <p:txBody>
          <a:bodyPr/>
          <a:lstStyle/>
          <a:p>
            <a:endParaRPr lang="en-US"/>
          </a:p>
        </p:txBody>
      </p:sp>
      <p:sp>
        <p:nvSpPr>
          <p:cNvPr id="3235" name="Freeform 164"/>
          <p:cNvSpPr>
            <a:spLocks/>
          </p:cNvSpPr>
          <p:nvPr/>
        </p:nvSpPr>
        <p:spPr bwMode="auto">
          <a:xfrm>
            <a:off x="2493963" y="4340225"/>
            <a:ext cx="25400" cy="61913"/>
          </a:xfrm>
          <a:custGeom>
            <a:avLst/>
            <a:gdLst>
              <a:gd name="T0" fmla="*/ 2147483647 w 16"/>
              <a:gd name="T1" fmla="*/ 0 h 38"/>
              <a:gd name="T2" fmla="*/ 2147483647 w 16"/>
              <a:gd name="T3" fmla="*/ 2147483647 h 38"/>
              <a:gd name="T4" fmla="*/ 2147483647 w 16"/>
              <a:gd name="T5" fmla="*/ 2147483647 h 38"/>
              <a:gd name="T6" fmla="*/ 2147483647 w 16"/>
              <a:gd name="T7" fmla="*/ 2147483647 h 38"/>
              <a:gd name="T8" fmla="*/ 2147483647 w 16"/>
              <a:gd name="T9" fmla="*/ 2147483647 h 38"/>
              <a:gd name="T10" fmla="*/ 2147483647 w 16"/>
              <a:gd name="T11" fmla="*/ 2147483647 h 38"/>
              <a:gd name="T12" fmla="*/ 0 w 16"/>
              <a:gd name="T13" fmla="*/ 2147483647 h 38"/>
              <a:gd name="T14" fmla="*/ 2147483647 w 16"/>
              <a:gd name="T15" fmla="*/ 2147483647 h 38"/>
              <a:gd name="T16" fmla="*/ 2147483647 w 16"/>
              <a:gd name="T17" fmla="*/ 2147483647 h 38"/>
              <a:gd name="T18" fmla="*/ 2147483647 w 16"/>
              <a:gd name="T19" fmla="*/ 2147483647 h 38"/>
              <a:gd name="T20" fmla="*/ 2147483647 w 16"/>
              <a:gd name="T21" fmla="*/ 0 h 38"/>
              <a:gd name="T22" fmla="*/ 2147483647 w 16"/>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38">
                <a:moveTo>
                  <a:pt x="13" y="0"/>
                </a:moveTo>
                <a:lnTo>
                  <a:pt x="16" y="4"/>
                </a:lnTo>
                <a:lnTo>
                  <a:pt x="13" y="13"/>
                </a:lnTo>
                <a:lnTo>
                  <a:pt x="14" y="23"/>
                </a:lnTo>
                <a:lnTo>
                  <a:pt x="12" y="30"/>
                </a:lnTo>
                <a:lnTo>
                  <a:pt x="5" y="38"/>
                </a:lnTo>
                <a:lnTo>
                  <a:pt x="0" y="38"/>
                </a:lnTo>
                <a:lnTo>
                  <a:pt x="1" y="10"/>
                </a:lnTo>
                <a:lnTo>
                  <a:pt x="2" y="7"/>
                </a:lnTo>
                <a:lnTo>
                  <a:pt x="5" y="9"/>
                </a:lnTo>
                <a:lnTo>
                  <a:pt x="10" y="0"/>
                </a:lnTo>
                <a:lnTo>
                  <a:pt x="13" y="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36" name="Freeform 165"/>
          <p:cNvSpPr>
            <a:spLocks/>
          </p:cNvSpPr>
          <p:nvPr/>
        </p:nvSpPr>
        <p:spPr bwMode="auto">
          <a:xfrm>
            <a:off x="2471738" y="4438650"/>
            <a:ext cx="57150" cy="28575"/>
          </a:xfrm>
          <a:custGeom>
            <a:avLst/>
            <a:gdLst>
              <a:gd name="T0" fmla="*/ 2147483647 w 34"/>
              <a:gd name="T1" fmla="*/ 2147483647 h 18"/>
              <a:gd name="T2" fmla="*/ 2147483647 w 34"/>
              <a:gd name="T3" fmla="*/ 2147483647 h 18"/>
              <a:gd name="T4" fmla="*/ 2147483647 w 34"/>
              <a:gd name="T5" fmla="*/ 2147483647 h 18"/>
              <a:gd name="T6" fmla="*/ 2147483647 w 34"/>
              <a:gd name="T7" fmla="*/ 2147483647 h 18"/>
              <a:gd name="T8" fmla="*/ 0 w 34"/>
              <a:gd name="T9" fmla="*/ 2147483647 h 18"/>
              <a:gd name="T10" fmla="*/ 2147483647 w 34"/>
              <a:gd name="T11" fmla="*/ 2147483647 h 18"/>
              <a:gd name="T12" fmla="*/ 2147483647 w 34"/>
              <a:gd name="T13" fmla="*/ 0 h 18"/>
              <a:gd name="T14" fmla="*/ 2147483647 w 34"/>
              <a:gd name="T15" fmla="*/ 0 h 18"/>
              <a:gd name="T16" fmla="*/ 2147483647 w 34"/>
              <a:gd name="T17" fmla="*/ 2147483647 h 18"/>
              <a:gd name="T18" fmla="*/ 2147483647 w 34"/>
              <a:gd name="T19" fmla="*/ 2147483647 h 18"/>
              <a:gd name="T20" fmla="*/ 2147483647 w 34"/>
              <a:gd name="T21" fmla="*/ 2147483647 h 18"/>
              <a:gd name="T22" fmla="*/ 2147483647 w 34"/>
              <a:gd name="T23" fmla="*/ 2147483647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18">
                <a:moveTo>
                  <a:pt x="33" y="15"/>
                </a:moveTo>
                <a:lnTo>
                  <a:pt x="31" y="18"/>
                </a:lnTo>
                <a:lnTo>
                  <a:pt x="23" y="18"/>
                </a:lnTo>
                <a:lnTo>
                  <a:pt x="4" y="13"/>
                </a:lnTo>
                <a:lnTo>
                  <a:pt x="0" y="9"/>
                </a:lnTo>
                <a:lnTo>
                  <a:pt x="9" y="3"/>
                </a:lnTo>
                <a:lnTo>
                  <a:pt x="8" y="0"/>
                </a:lnTo>
                <a:lnTo>
                  <a:pt x="11" y="0"/>
                </a:lnTo>
                <a:lnTo>
                  <a:pt x="23" y="8"/>
                </a:lnTo>
                <a:lnTo>
                  <a:pt x="28" y="6"/>
                </a:lnTo>
                <a:lnTo>
                  <a:pt x="34" y="8"/>
                </a:lnTo>
                <a:lnTo>
                  <a:pt x="33" y="15"/>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3237" name="Group 167"/>
          <p:cNvGrpSpPr>
            <a:grpSpLocks/>
          </p:cNvGrpSpPr>
          <p:nvPr/>
        </p:nvGrpSpPr>
        <p:grpSpPr bwMode="auto">
          <a:xfrm>
            <a:off x="3057525" y="4337050"/>
            <a:ext cx="6350" cy="17463"/>
            <a:chOff x="1825" y="2840"/>
            <a:chExt cx="3" cy="11"/>
          </a:xfrm>
        </p:grpSpPr>
        <p:sp>
          <p:nvSpPr>
            <p:cNvPr id="3331" name="Freeform 168"/>
            <p:cNvSpPr>
              <a:spLocks/>
            </p:cNvSpPr>
            <p:nvPr/>
          </p:nvSpPr>
          <p:spPr bwMode="auto">
            <a:xfrm>
              <a:off x="1825" y="2840"/>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close/>
                </a:path>
              </a:pathLst>
            </a:custGeom>
            <a:solidFill>
              <a:srgbClr val="CCECFF"/>
            </a:solidFill>
            <a:ln w="6350" cmpd="sng">
              <a:solidFill>
                <a:srgbClr val="000000"/>
              </a:solidFill>
              <a:round/>
              <a:headEnd/>
              <a:tailEnd/>
            </a:ln>
          </p:spPr>
          <p:txBody>
            <a:bodyPr/>
            <a:lstStyle/>
            <a:p>
              <a:endParaRPr lang="en-US"/>
            </a:p>
          </p:txBody>
        </p:sp>
        <p:sp>
          <p:nvSpPr>
            <p:cNvPr id="3332" name="Freeform 169"/>
            <p:cNvSpPr>
              <a:spLocks/>
            </p:cNvSpPr>
            <p:nvPr/>
          </p:nvSpPr>
          <p:spPr bwMode="auto">
            <a:xfrm>
              <a:off x="1825" y="2840"/>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path>
              </a:pathLst>
            </a:custGeom>
            <a:solidFill>
              <a:srgbClr val="CCECFF"/>
            </a:solidFill>
            <a:ln w="6350" cmpd="sng">
              <a:solidFill>
                <a:srgbClr val="000000"/>
              </a:solidFill>
              <a:prstDash val="solid"/>
              <a:round/>
              <a:headEnd/>
              <a:tailEnd/>
            </a:ln>
          </p:spPr>
          <p:txBody>
            <a:bodyPr/>
            <a:lstStyle/>
            <a:p>
              <a:endParaRPr lang="en-US"/>
            </a:p>
          </p:txBody>
        </p:sp>
        <p:sp>
          <p:nvSpPr>
            <p:cNvPr id="3333" name="Freeform 170"/>
            <p:cNvSpPr>
              <a:spLocks/>
            </p:cNvSpPr>
            <p:nvPr/>
          </p:nvSpPr>
          <p:spPr bwMode="auto">
            <a:xfrm>
              <a:off x="1825" y="2850"/>
              <a:ext cx="3" cy="1"/>
            </a:xfrm>
            <a:custGeom>
              <a:avLst/>
              <a:gdLst>
                <a:gd name="T0" fmla="*/ 0 w 3"/>
                <a:gd name="T1" fmla="*/ 0 h 1"/>
                <a:gd name="T2" fmla="*/ 3 w 3"/>
                <a:gd name="T3" fmla="*/ 0 h 1"/>
                <a:gd name="T4" fmla="*/ 0 w 3"/>
                <a:gd name="T5" fmla="*/ 0 h 1"/>
                <a:gd name="T6" fmla="*/ 0 60000 65536"/>
                <a:gd name="T7" fmla="*/ 0 60000 65536"/>
                <a:gd name="T8" fmla="*/ 0 60000 65536"/>
              </a:gdLst>
              <a:ahLst/>
              <a:cxnLst>
                <a:cxn ang="T6">
                  <a:pos x="T0" y="T1"/>
                </a:cxn>
                <a:cxn ang="T7">
                  <a:pos x="T2" y="T3"/>
                </a:cxn>
                <a:cxn ang="T8">
                  <a:pos x="T4" y="T5"/>
                </a:cxn>
              </a:cxnLst>
              <a:rect l="0" t="0" r="r" b="b"/>
              <a:pathLst>
                <a:path w="3" h="1">
                  <a:moveTo>
                    <a:pt x="0" y="0"/>
                  </a:moveTo>
                  <a:lnTo>
                    <a:pt x="3" y="0"/>
                  </a:lnTo>
                  <a:lnTo>
                    <a:pt x="0" y="0"/>
                  </a:lnTo>
                  <a:close/>
                </a:path>
              </a:pathLst>
            </a:custGeom>
            <a:solidFill>
              <a:srgbClr val="CCECFF"/>
            </a:solidFill>
            <a:ln w="6350" cmpd="sng">
              <a:solidFill>
                <a:srgbClr val="000000"/>
              </a:solidFill>
              <a:round/>
              <a:headEnd/>
              <a:tailEnd/>
            </a:ln>
          </p:spPr>
          <p:txBody>
            <a:bodyPr/>
            <a:lstStyle/>
            <a:p>
              <a:endParaRPr lang="en-US"/>
            </a:p>
          </p:txBody>
        </p:sp>
        <p:sp>
          <p:nvSpPr>
            <p:cNvPr id="3334" name="Freeform 171"/>
            <p:cNvSpPr>
              <a:spLocks/>
            </p:cNvSpPr>
            <p:nvPr/>
          </p:nvSpPr>
          <p:spPr bwMode="auto">
            <a:xfrm>
              <a:off x="1825" y="2850"/>
              <a:ext cx="3" cy="1"/>
            </a:xfrm>
            <a:custGeom>
              <a:avLst/>
              <a:gdLst>
                <a:gd name="T0" fmla="*/ 0 w 3"/>
                <a:gd name="T1" fmla="*/ 0 h 1"/>
                <a:gd name="T2" fmla="*/ 3 w 3"/>
                <a:gd name="T3" fmla="*/ 0 h 1"/>
                <a:gd name="T4" fmla="*/ 0 w 3"/>
                <a:gd name="T5" fmla="*/ 0 h 1"/>
                <a:gd name="T6" fmla="*/ 0 60000 65536"/>
                <a:gd name="T7" fmla="*/ 0 60000 65536"/>
                <a:gd name="T8" fmla="*/ 0 60000 65536"/>
              </a:gdLst>
              <a:ahLst/>
              <a:cxnLst>
                <a:cxn ang="T6">
                  <a:pos x="T0" y="T1"/>
                </a:cxn>
                <a:cxn ang="T7">
                  <a:pos x="T2" y="T3"/>
                </a:cxn>
                <a:cxn ang="T8">
                  <a:pos x="T4" y="T5"/>
                </a:cxn>
              </a:cxnLst>
              <a:rect l="0" t="0" r="r" b="b"/>
              <a:pathLst>
                <a:path w="3" h="1">
                  <a:moveTo>
                    <a:pt x="0" y="0"/>
                  </a:moveTo>
                  <a:lnTo>
                    <a:pt x="3" y="0"/>
                  </a:lnTo>
                  <a:lnTo>
                    <a:pt x="0" y="0"/>
                  </a:lnTo>
                </a:path>
              </a:pathLst>
            </a:custGeom>
            <a:solidFill>
              <a:srgbClr val="CCECFF"/>
            </a:solidFill>
            <a:ln w="6350" cmpd="sng">
              <a:solidFill>
                <a:srgbClr val="000000"/>
              </a:solidFill>
              <a:prstDash val="solid"/>
              <a:round/>
              <a:headEnd/>
              <a:tailEnd/>
            </a:ln>
          </p:spPr>
          <p:txBody>
            <a:bodyPr/>
            <a:lstStyle/>
            <a:p>
              <a:endParaRPr lang="en-US"/>
            </a:p>
          </p:txBody>
        </p:sp>
      </p:grpSp>
      <p:grpSp>
        <p:nvGrpSpPr>
          <p:cNvPr id="3238" name="Group 172"/>
          <p:cNvGrpSpPr>
            <a:grpSpLocks/>
          </p:cNvGrpSpPr>
          <p:nvPr/>
        </p:nvGrpSpPr>
        <p:grpSpPr bwMode="auto">
          <a:xfrm>
            <a:off x="3068638" y="4349750"/>
            <a:ext cx="57150" cy="153988"/>
            <a:chOff x="2059" y="2858"/>
            <a:chExt cx="35" cy="94"/>
          </a:xfrm>
        </p:grpSpPr>
        <p:sp>
          <p:nvSpPr>
            <p:cNvPr id="3314" name="Freeform 173"/>
            <p:cNvSpPr>
              <a:spLocks/>
            </p:cNvSpPr>
            <p:nvPr/>
          </p:nvSpPr>
          <p:spPr bwMode="auto">
            <a:xfrm>
              <a:off x="2077" y="2937"/>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15" name="Freeform 174"/>
            <p:cNvSpPr>
              <a:spLocks/>
            </p:cNvSpPr>
            <p:nvPr/>
          </p:nvSpPr>
          <p:spPr bwMode="auto">
            <a:xfrm>
              <a:off x="2077" y="2937"/>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16" name="Freeform 175"/>
            <p:cNvSpPr>
              <a:spLocks/>
            </p:cNvSpPr>
            <p:nvPr/>
          </p:nvSpPr>
          <p:spPr bwMode="auto">
            <a:xfrm>
              <a:off x="2084" y="2919"/>
              <a:ext cx="3" cy="4"/>
            </a:xfrm>
            <a:custGeom>
              <a:avLst/>
              <a:gdLst>
                <a:gd name="T0" fmla="*/ 3 w 3"/>
                <a:gd name="T1" fmla="*/ 0 h 3"/>
                <a:gd name="T2" fmla="*/ 0 w 3"/>
                <a:gd name="T3" fmla="*/ 116 h 3"/>
                <a:gd name="T4" fmla="*/ 3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3" y="0"/>
                  </a:moveTo>
                  <a:lnTo>
                    <a:pt x="0" y="3"/>
                  </a:lnTo>
                  <a:lnTo>
                    <a:pt x="3" y="0"/>
                  </a:lnTo>
                  <a:close/>
                </a:path>
              </a:pathLst>
            </a:custGeom>
            <a:solidFill>
              <a:schemeClr val="bg2"/>
            </a:solidFill>
            <a:ln w="4445" cmpd="sng">
              <a:solidFill>
                <a:schemeClr val="tx1"/>
              </a:solidFill>
              <a:round/>
              <a:headEnd/>
              <a:tailEnd/>
            </a:ln>
          </p:spPr>
          <p:txBody>
            <a:bodyPr/>
            <a:lstStyle/>
            <a:p>
              <a:endParaRPr lang="en-US"/>
            </a:p>
          </p:txBody>
        </p:sp>
        <p:sp>
          <p:nvSpPr>
            <p:cNvPr id="3317" name="Freeform 176"/>
            <p:cNvSpPr>
              <a:spLocks/>
            </p:cNvSpPr>
            <p:nvPr/>
          </p:nvSpPr>
          <p:spPr bwMode="auto">
            <a:xfrm>
              <a:off x="2084" y="2919"/>
              <a:ext cx="3" cy="4"/>
            </a:xfrm>
            <a:custGeom>
              <a:avLst/>
              <a:gdLst>
                <a:gd name="T0" fmla="*/ 3 w 3"/>
                <a:gd name="T1" fmla="*/ 0 h 3"/>
                <a:gd name="T2" fmla="*/ 0 w 3"/>
                <a:gd name="T3" fmla="*/ 116 h 3"/>
                <a:gd name="T4" fmla="*/ 3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3" y="0"/>
                  </a:moveTo>
                  <a:lnTo>
                    <a:pt x="0" y="3"/>
                  </a:lnTo>
                  <a:lnTo>
                    <a:pt x="3" y="0"/>
                  </a:lnTo>
                </a:path>
              </a:pathLst>
            </a:custGeom>
            <a:solidFill>
              <a:schemeClr val="bg2"/>
            </a:solidFill>
            <a:ln w="4445" cmpd="sng">
              <a:solidFill>
                <a:schemeClr val="tx1"/>
              </a:solidFill>
              <a:prstDash val="solid"/>
              <a:round/>
              <a:headEnd/>
              <a:tailEnd/>
            </a:ln>
          </p:spPr>
          <p:txBody>
            <a:bodyPr/>
            <a:lstStyle/>
            <a:p>
              <a:endParaRPr lang="en-US"/>
            </a:p>
          </p:txBody>
        </p:sp>
        <p:sp>
          <p:nvSpPr>
            <p:cNvPr id="3318" name="Freeform 177"/>
            <p:cNvSpPr>
              <a:spLocks/>
            </p:cNvSpPr>
            <p:nvPr/>
          </p:nvSpPr>
          <p:spPr bwMode="auto">
            <a:xfrm>
              <a:off x="2087" y="2909"/>
              <a:ext cx="1" cy="7"/>
            </a:xfrm>
            <a:custGeom>
              <a:avLst/>
              <a:gdLst>
                <a:gd name="T0" fmla="*/ 0 w 1"/>
                <a:gd name="T1" fmla="*/ 0 h 6"/>
                <a:gd name="T2" fmla="*/ 0 w 1"/>
                <a:gd name="T3" fmla="*/ 29 h 6"/>
                <a:gd name="T4" fmla="*/ 0 w 1"/>
                <a:gd name="T5" fmla="*/ 47 h 6"/>
                <a:gd name="T6" fmla="*/ 0 w 1"/>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6">
                  <a:moveTo>
                    <a:pt x="0" y="0"/>
                  </a:moveTo>
                  <a:lnTo>
                    <a:pt x="0" y="3"/>
                  </a:lnTo>
                  <a:lnTo>
                    <a:pt x="0" y="6"/>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19" name="Freeform 178"/>
            <p:cNvSpPr>
              <a:spLocks/>
            </p:cNvSpPr>
            <p:nvPr/>
          </p:nvSpPr>
          <p:spPr bwMode="auto">
            <a:xfrm>
              <a:off x="2087" y="2909"/>
              <a:ext cx="1" cy="7"/>
            </a:xfrm>
            <a:custGeom>
              <a:avLst/>
              <a:gdLst>
                <a:gd name="T0" fmla="*/ 0 w 1"/>
                <a:gd name="T1" fmla="*/ 0 h 6"/>
                <a:gd name="T2" fmla="*/ 0 w 1"/>
                <a:gd name="T3" fmla="*/ 29 h 6"/>
                <a:gd name="T4" fmla="*/ 0 w 1"/>
                <a:gd name="T5" fmla="*/ 47 h 6"/>
                <a:gd name="T6" fmla="*/ 0 w 1"/>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6">
                  <a:moveTo>
                    <a:pt x="0" y="0"/>
                  </a:moveTo>
                  <a:lnTo>
                    <a:pt x="0" y="3"/>
                  </a:lnTo>
                  <a:lnTo>
                    <a:pt x="0" y="6"/>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0" name="Rectangle 179"/>
            <p:cNvSpPr>
              <a:spLocks noChangeArrowheads="1"/>
            </p:cNvSpPr>
            <p:nvPr/>
          </p:nvSpPr>
          <p:spPr bwMode="auto">
            <a:xfrm>
              <a:off x="2084" y="2899"/>
              <a:ext cx="3" cy="3"/>
            </a:xfrm>
            <a:prstGeom prst="rect">
              <a:avLst/>
            </a:prstGeom>
            <a:solidFill>
              <a:schemeClr val="bg2"/>
            </a:solidFill>
            <a:ln w="4445">
              <a:solidFill>
                <a:schemeClr val="tx1"/>
              </a:solidFill>
              <a:miter lim="800000"/>
              <a:headEnd/>
              <a:tailEnd/>
            </a:ln>
          </p:spPr>
          <p:txBody>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a:p>
          </p:txBody>
        </p:sp>
        <p:sp>
          <p:nvSpPr>
            <p:cNvPr id="3321" name="Freeform 180"/>
            <p:cNvSpPr>
              <a:spLocks/>
            </p:cNvSpPr>
            <p:nvPr/>
          </p:nvSpPr>
          <p:spPr bwMode="auto">
            <a:xfrm>
              <a:off x="2080" y="2885"/>
              <a:ext cx="4" cy="7"/>
            </a:xfrm>
            <a:custGeom>
              <a:avLst/>
              <a:gdLst>
                <a:gd name="T0" fmla="*/ 0 w 3"/>
                <a:gd name="T1" fmla="*/ 0 h 6"/>
                <a:gd name="T2" fmla="*/ 0 w 3"/>
                <a:gd name="T3" fmla="*/ 29 h 6"/>
                <a:gd name="T4" fmla="*/ 116 w 3"/>
                <a:gd name="T5" fmla="*/ 47 h 6"/>
                <a:gd name="T6" fmla="*/ 116 w 3"/>
                <a:gd name="T7" fmla="*/ 29 h 6"/>
                <a:gd name="T8" fmla="*/ 0 w 3"/>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6">
                  <a:moveTo>
                    <a:pt x="0" y="0"/>
                  </a:moveTo>
                  <a:lnTo>
                    <a:pt x="0" y="3"/>
                  </a:lnTo>
                  <a:lnTo>
                    <a:pt x="3" y="6"/>
                  </a:lnTo>
                  <a:lnTo>
                    <a:pt x="3" y="3"/>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22" name="Freeform 181"/>
            <p:cNvSpPr>
              <a:spLocks/>
            </p:cNvSpPr>
            <p:nvPr/>
          </p:nvSpPr>
          <p:spPr bwMode="auto">
            <a:xfrm>
              <a:off x="2080" y="2885"/>
              <a:ext cx="4" cy="7"/>
            </a:xfrm>
            <a:custGeom>
              <a:avLst/>
              <a:gdLst>
                <a:gd name="T0" fmla="*/ 0 w 3"/>
                <a:gd name="T1" fmla="*/ 0 h 6"/>
                <a:gd name="T2" fmla="*/ 0 w 3"/>
                <a:gd name="T3" fmla="*/ 29 h 6"/>
                <a:gd name="T4" fmla="*/ 116 w 3"/>
                <a:gd name="T5" fmla="*/ 47 h 6"/>
                <a:gd name="T6" fmla="*/ 116 w 3"/>
                <a:gd name="T7" fmla="*/ 29 h 6"/>
                <a:gd name="T8" fmla="*/ 0 w 3"/>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6">
                  <a:moveTo>
                    <a:pt x="0" y="0"/>
                  </a:moveTo>
                  <a:lnTo>
                    <a:pt x="0" y="3"/>
                  </a:lnTo>
                  <a:lnTo>
                    <a:pt x="3" y="6"/>
                  </a:lnTo>
                  <a:lnTo>
                    <a:pt x="3" y="3"/>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3" name="Freeform 182"/>
            <p:cNvSpPr>
              <a:spLocks/>
            </p:cNvSpPr>
            <p:nvPr/>
          </p:nvSpPr>
          <p:spPr bwMode="auto">
            <a:xfrm>
              <a:off x="2073" y="2871"/>
              <a:ext cx="11" cy="11"/>
            </a:xfrm>
            <a:custGeom>
              <a:avLst/>
              <a:gdLst>
                <a:gd name="T0" fmla="*/ 79 w 9"/>
                <a:gd name="T1" fmla="*/ 0 h 9"/>
                <a:gd name="T2" fmla="*/ 43 w 9"/>
                <a:gd name="T3" fmla="*/ 43 h 9"/>
                <a:gd name="T4" fmla="*/ 0 w 9"/>
                <a:gd name="T5" fmla="*/ 43 h 9"/>
                <a:gd name="T6" fmla="*/ 0 w 9"/>
                <a:gd name="T7" fmla="*/ 119 h 9"/>
                <a:gd name="T8" fmla="*/ 43 w 9"/>
                <a:gd name="T9" fmla="*/ 119 h 9"/>
                <a:gd name="T10" fmla="*/ 43 w 9"/>
                <a:gd name="T11" fmla="*/ 79 h 9"/>
                <a:gd name="T12" fmla="*/ 119 w 9"/>
                <a:gd name="T13" fmla="*/ 43 h 9"/>
                <a:gd name="T14" fmla="*/ 79 w 9"/>
                <a:gd name="T15" fmla="*/ 0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6" y="0"/>
                  </a:moveTo>
                  <a:lnTo>
                    <a:pt x="3" y="3"/>
                  </a:lnTo>
                  <a:lnTo>
                    <a:pt x="0" y="3"/>
                  </a:lnTo>
                  <a:lnTo>
                    <a:pt x="0" y="9"/>
                  </a:lnTo>
                  <a:lnTo>
                    <a:pt x="3" y="9"/>
                  </a:lnTo>
                  <a:lnTo>
                    <a:pt x="3" y="6"/>
                  </a:lnTo>
                  <a:lnTo>
                    <a:pt x="9" y="3"/>
                  </a:lnTo>
                  <a:lnTo>
                    <a:pt x="6" y="0"/>
                  </a:lnTo>
                  <a:close/>
                </a:path>
              </a:pathLst>
            </a:custGeom>
            <a:solidFill>
              <a:schemeClr val="bg2"/>
            </a:solidFill>
            <a:ln w="4445" cmpd="sng">
              <a:solidFill>
                <a:schemeClr val="tx1"/>
              </a:solidFill>
              <a:round/>
              <a:headEnd/>
              <a:tailEnd/>
            </a:ln>
          </p:spPr>
          <p:txBody>
            <a:bodyPr/>
            <a:lstStyle/>
            <a:p>
              <a:endParaRPr lang="en-US"/>
            </a:p>
          </p:txBody>
        </p:sp>
        <p:sp>
          <p:nvSpPr>
            <p:cNvPr id="3324" name="Freeform 183"/>
            <p:cNvSpPr>
              <a:spLocks/>
            </p:cNvSpPr>
            <p:nvPr/>
          </p:nvSpPr>
          <p:spPr bwMode="auto">
            <a:xfrm>
              <a:off x="2073" y="2871"/>
              <a:ext cx="11" cy="11"/>
            </a:xfrm>
            <a:custGeom>
              <a:avLst/>
              <a:gdLst>
                <a:gd name="T0" fmla="*/ 79 w 9"/>
                <a:gd name="T1" fmla="*/ 0 h 9"/>
                <a:gd name="T2" fmla="*/ 43 w 9"/>
                <a:gd name="T3" fmla="*/ 43 h 9"/>
                <a:gd name="T4" fmla="*/ 0 w 9"/>
                <a:gd name="T5" fmla="*/ 43 h 9"/>
                <a:gd name="T6" fmla="*/ 0 w 9"/>
                <a:gd name="T7" fmla="*/ 119 h 9"/>
                <a:gd name="T8" fmla="*/ 43 w 9"/>
                <a:gd name="T9" fmla="*/ 119 h 9"/>
                <a:gd name="T10" fmla="*/ 43 w 9"/>
                <a:gd name="T11" fmla="*/ 79 h 9"/>
                <a:gd name="T12" fmla="*/ 119 w 9"/>
                <a:gd name="T13" fmla="*/ 43 h 9"/>
                <a:gd name="T14" fmla="*/ 79 w 9"/>
                <a:gd name="T15" fmla="*/ 0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6" y="0"/>
                  </a:moveTo>
                  <a:lnTo>
                    <a:pt x="3" y="3"/>
                  </a:lnTo>
                  <a:lnTo>
                    <a:pt x="0" y="3"/>
                  </a:lnTo>
                  <a:lnTo>
                    <a:pt x="0" y="9"/>
                  </a:lnTo>
                  <a:lnTo>
                    <a:pt x="3" y="9"/>
                  </a:lnTo>
                  <a:lnTo>
                    <a:pt x="3" y="6"/>
                  </a:lnTo>
                  <a:lnTo>
                    <a:pt x="9" y="3"/>
                  </a:lnTo>
                  <a:lnTo>
                    <a:pt x="6" y="0"/>
                  </a:lnTo>
                </a:path>
              </a:pathLst>
            </a:custGeom>
            <a:solidFill>
              <a:schemeClr val="bg2"/>
            </a:solidFill>
            <a:ln w="4445" cmpd="sng">
              <a:solidFill>
                <a:schemeClr val="tx1"/>
              </a:solidFill>
              <a:prstDash val="solid"/>
              <a:round/>
              <a:headEnd/>
              <a:tailEnd/>
            </a:ln>
          </p:spPr>
          <p:txBody>
            <a:bodyPr/>
            <a:lstStyle/>
            <a:p>
              <a:endParaRPr lang="en-US"/>
            </a:p>
          </p:txBody>
        </p:sp>
        <p:sp>
          <p:nvSpPr>
            <p:cNvPr id="3325" name="Freeform 184"/>
            <p:cNvSpPr>
              <a:spLocks/>
            </p:cNvSpPr>
            <p:nvPr/>
          </p:nvSpPr>
          <p:spPr bwMode="auto">
            <a:xfrm>
              <a:off x="2073" y="2864"/>
              <a:ext cx="4" cy="2"/>
            </a:xfrm>
            <a:custGeom>
              <a:avLst/>
              <a:gdLst>
                <a:gd name="T0" fmla="*/ 0 w 3"/>
                <a:gd name="T1" fmla="*/ 0 h 2"/>
                <a:gd name="T2" fmla="*/ 116 w 3"/>
                <a:gd name="T3" fmla="*/ 0 h 2"/>
                <a:gd name="T4" fmla="*/ 0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0" y="0"/>
                  </a:moveTo>
                  <a:lnTo>
                    <a:pt x="3" y="0"/>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26" name="Freeform 185"/>
            <p:cNvSpPr>
              <a:spLocks/>
            </p:cNvSpPr>
            <p:nvPr/>
          </p:nvSpPr>
          <p:spPr bwMode="auto">
            <a:xfrm>
              <a:off x="2073" y="2864"/>
              <a:ext cx="4" cy="2"/>
            </a:xfrm>
            <a:custGeom>
              <a:avLst/>
              <a:gdLst>
                <a:gd name="T0" fmla="*/ 0 w 3"/>
                <a:gd name="T1" fmla="*/ 0 h 2"/>
                <a:gd name="T2" fmla="*/ 116 w 3"/>
                <a:gd name="T3" fmla="*/ 0 h 2"/>
                <a:gd name="T4" fmla="*/ 0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0" y="0"/>
                  </a:moveTo>
                  <a:lnTo>
                    <a:pt x="3" y="0"/>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7" name="Freeform 186"/>
            <p:cNvSpPr>
              <a:spLocks/>
            </p:cNvSpPr>
            <p:nvPr/>
          </p:nvSpPr>
          <p:spPr bwMode="auto">
            <a:xfrm>
              <a:off x="2059" y="2858"/>
              <a:ext cx="2" cy="3"/>
            </a:xfrm>
            <a:custGeom>
              <a:avLst/>
              <a:gdLst>
                <a:gd name="T0" fmla="*/ 0 w 2"/>
                <a:gd name="T1" fmla="*/ 0 h 3"/>
                <a:gd name="T2" fmla="*/ 0 w 2"/>
                <a:gd name="T3" fmla="*/ 3 h 3"/>
                <a:gd name="T4" fmla="*/ 0 w 2"/>
                <a:gd name="T5" fmla="*/ 0 h 3"/>
                <a:gd name="T6" fmla="*/ 0 60000 65536"/>
                <a:gd name="T7" fmla="*/ 0 60000 65536"/>
                <a:gd name="T8" fmla="*/ 0 60000 65536"/>
              </a:gdLst>
              <a:ahLst/>
              <a:cxnLst>
                <a:cxn ang="T6">
                  <a:pos x="T0" y="T1"/>
                </a:cxn>
                <a:cxn ang="T7">
                  <a:pos x="T2" y="T3"/>
                </a:cxn>
                <a:cxn ang="T8">
                  <a:pos x="T4" y="T5"/>
                </a:cxn>
              </a:cxnLst>
              <a:rect l="0" t="0" r="r" b="b"/>
              <a:pathLst>
                <a:path w="2" h="3">
                  <a:moveTo>
                    <a:pt x="0" y="0"/>
                  </a:moveTo>
                  <a:lnTo>
                    <a:pt x="0" y="3"/>
                  </a:lnTo>
                  <a:lnTo>
                    <a:pt x="0" y="0"/>
                  </a:lnTo>
                  <a:close/>
                </a:path>
              </a:pathLst>
            </a:custGeom>
            <a:solidFill>
              <a:schemeClr val="bg2"/>
            </a:solidFill>
            <a:ln w="4445" cmpd="sng">
              <a:solidFill>
                <a:schemeClr val="tx1"/>
              </a:solidFill>
              <a:round/>
              <a:headEnd/>
              <a:tailEnd/>
            </a:ln>
          </p:spPr>
          <p:txBody>
            <a:bodyPr/>
            <a:lstStyle/>
            <a:p>
              <a:endParaRPr lang="en-US"/>
            </a:p>
          </p:txBody>
        </p:sp>
        <p:sp>
          <p:nvSpPr>
            <p:cNvPr id="3328" name="Freeform 187"/>
            <p:cNvSpPr>
              <a:spLocks/>
            </p:cNvSpPr>
            <p:nvPr/>
          </p:nvSpPr>
          <p:spPr bwMode="auto">
            <a:xfrm>
              <a:off x="2059" y="2858"/>
              <a:ext cx="2" cy="3"/>
            </a:xfrm>
            <a:custGeom>
              <a:avLst/>
              <a:gdLst>
                <a:gd name="T0" fmla="*/ 0 w 2"/>
                <a:gd name="T1" fmla="*/ 0 h 3"/>
                <a:gd name="T2" fmla="*/ 0 w 2"/>
                <a:gd name="T3" fmla="*/ 3 h 3"/>
                <a:gd name="T4" fmla="*/ 0 w 2"/>
                <a:gd name="T5" fmla="*/ 0 h 3"/>
                <a:gd name="T6" fmla="*/ 0 60000 65536"/>
                <a:gd name="T7" fmla="*/ 0 60000 65536"/>
                <a:gd name="T8" fmla="*/ 0 60000 65536"/>
              </a:gdLst>
              <a:ahLst/>
              <a:cxnLst>
                <a:cxn ang="T6">
                  <a:pos x="T0" y="T1"/>
                </a:cxn>
                <a:cxn ang="T7">
                  <a:pos x="T2" y="T3"/>
                </a:cxn>
                <a:cxn ang="T8">
                  <a:pos x="T4" y="T5"/>
                </a:cxn>
              </a:cxnLst>
              <a:rect l="0" t="0" r="r" b="b"/>
              <a:pathLst>
                <a:path w="2" h="3">
                  <a:moveTo>
                    <a:pt x="0" y="0"/>
                  </a:moveTo>
                  <a:lnTo>
                    <a:pt x="0" y="3"/>
                  </a:lnTo>
                  <a:lnTo>
                    <a:pt x="0" y="0"/>
                  </a:lnTo>
                </a:path>
              </a:pathLst>
            </a:custGeom>
            <a:solidFill>
              <a:schemeClr val="bg2"/>
            </a:solidFill>
            <a:ln w="4445" cmpd="sng">
              <a:solidFill>
                <a:schemeClr val="tx1"/>
              </a:solidFill>
              <a:prstDash val="solid"/>
              <a:round/>
              <a:headEnd/>
              <a:tailEnd/>
            </a:ln>
          </p:spPr>
          <p:txBody>
            <a:bodyPr/>
            <a:lstStyle/>
            <a:p>
              <a:endParaRPr lang="en-US"/>
            </a:p>
          </p:txBody>
        </p:sp>
        <p:sp>
          <p:nvSpPr>
            <p:cNvPr id="3329" name="Freeform 188"/>
            <p:cNvSpPr>
              <a:spLocks/>
            </p:cNvSpPr>
            <p:nvPr/>
          </p:nvSpPr>
          <p:spPr bwMode="auto">
            <a:xfrm>
              <a:off x="2090" y="2950"/>
              <a:ext cx="4" cy="2"/>
            </a:xfrm>
            <a:custGeom>
              <a:avLst/>
              <a:gdLst>
                <a:gd name="T0" fmla="*/ 116 w 3"/>
                <a:gd name="T1" fmla="*/ 0 h 2"/>
                <a:gd name="T2" fmla="*/ 0 w 3"/>
                <a:gd name="T3" fmla="*/ 0 h 2"/>
                <a:gd name="T4" fmla="*/ 116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3" y="0"/>
                  </a:moveTo>
                  <a:lnTo>
                    <a:pt x="0" y="0"/>
                  </a:lnTo>
                  <a:lnTo>
                    <a:pt x="3" y="0"/>
                  </a:lnTo>
                  <a:close/>
                </a:path>
              </a:pathLst>
            </a:custGeom>
            <a:solidFill>
              <a:schemeClr val="bg2"/>
            </a:solidFill>
            <a:ln w="4445" cmpd="sng">
              <a:solidFill>
                <a:schemeClr val="tx1"/>
              </a:solidFill>
              <a:round/>
              <a:headEnd/>
              <a:tailEnd/>
            </a:ln>
          </p:spPr>
          <p:txBody>
            <a:bodyPr/>
            <a:lstStyle/>
            <a:p>
              <a:endParaRPr lang="en-US"/>
            </a:p>
          </p:txBody>
        </p:sp>
        <p:sp>
          <p:nvSpPr>
            <p:cNvPr id="3330" name="Freeform 189"/>
            <p:cNvSpPr>
              <a:spLocks/>
            </p:cNvSpPr>
            <p:nvPr/>
          </p:nvSpPr>
          <p:spPr bwMode="auto">
            <a:xfrm>
              <a:off x="2090" y="2950"/>
              <a:ext cx="4" cy="2"/>
            </a:xfrm>
            <a:custGeom>
              <a:avLst/>
              <a:gdLst>
                <a:gd name="T0" fmla="*/ 116 w 3"/>
                <a:gd name="T1" fmla="*/ 0 h 2"/>
                <a:gd name="T2" fmla="*/ 0 w 3"/>
                <a:gd name="T3" fmla="*/ 0 h 2"/>
                <a:gd name="T4" fmla="*/ 116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3" y="0"/>
                  </a:moveTo>
                  <a:lnTo>
                    <a:pt x="0" y="0"/>
                  </a:lnTo>
                  <a:lnTo>
                    <a:pt x="3" y="0"/>
                  </a:lnTo>
                </a:path>
              </a:pathLst>
            </a:custGeom>
            <a:solidFill>
              <a:schemeClr val="bg2"/>
            </a:solidFill>
            <a:ln w="4445" cmpd="sng">
              <a:solidFill>
                <a:schemeClr val="tx1"/>
              </a:solidFill>
              <a:prstDash val="solid"/>
              <a:round/>
              <a:headEnd/>
              <a:tailEnd/>
            </a:ln>
          </p:spPr>
          <p:txBody>
            <a:bodyPr/>
            <a:lstStyle/>
            <a:p>
              <a:endParaRPr lang="en-US"/>
            </a:p>
          </p:txBody>
        </p:sp>
      </p:grpSp>
      <p:sp>
        <p:nvSpPr>
          <p:cNvPr id="3239" name="Freeform 190"/>
          <p:cNvSpPr>
            <a:spLocks/>
          </p:cNvSpPr>
          <p:nvPr/>
        </p:nvSpPr>
        <p:spPr bwMode="auto">
          <a:xfrm>
            <a:off x="2759075" y="4341813"/>
            <a:ext cx="50800" cy="22225"/>
          </a:xfrm>
          <a:custGeom>
            <a:avLst/>
            <a:gdLst>
              <a:gd name="T0" fmla="*/ 2147483647 w 27"/>
              <a:gd name="T1" fmla="*/ 2147483647 h 12"/>
              <a:gd name="T2" fmla="*/ 2147483647 w 27"/>
              <a:gd name="T3" fmla="*/ 2147483647 h 12"/>
              <a:gd name="T4" fmla="*/ 2147483647 w 27"/>
              <a:gd name="T5" fmla="*/ 2147483647 h 12"/>
              <a:gd name="T6" fmla="*/ 2147483647 w 27"/>
              <a:gd name="T7" fmla="*/ 2147483647 h 12"/>
              <a:gd name="T8" fmla="*/ 2147483647 w 27"/>
              <a:gd name="T9" fmla="*/ 2147483647 h 12"/>
              <a:gd name="T10" fmla="*/ 2147483647 w 27"/>
              <a:gd name="T11" fmla="*/ 2147483647 h 12"/>
              <a:gd name="T12" fmla="*/ 2147483647 w 27"/>
              <a:gd name="T13" fmla="*/ 2147483647 h 12"/>
              <a:gd name="T14" fmla="*/ 2147483647 w 27"/>
              <a:gd name="T15" fmla="*/ 2147483647 h 12"/>
              <a:gd name="T16" fmla="*/ 0 w 27"/>
              <a:gd name="T17" fmla="*/ 2147483647 h 12"/>
              <a:gd name="T18" fmla="*/ 2147483647 w 27"/>
              <a:gd name="T19" fmla="*/ 0 h 12"/>
              <a:gd name="T20" fmla="*/ 2147483647 w 27"/>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12">
                <a:moveTo>
                  <a:pt x="18" y="3"/>
                </a:moveTo>
                <a:lnTo>
                  <a:pt x="21" y="6"/>
                </a:lnTo>
                <a:lnTo>
                  <a:pt x="27" y="6"/>
                </a:lnTo>
                <a:lnTo>
                  <a:pt x="27" y="9"/>
                </a:lnTo>
                <a:lnTo>
                  <a:pt x="21" y="9"/>
                </a:lnTo>
                <a:lnTo>
                  <a:pt x="18" y="9"/>
                </a:lnTo>
                <a:lnTo>
                  <a:pt x="18" y="12"/>
                </a:lnTo>
                <a:lnTo>
                  <a:pt x="9" y="9"/>
                </a:lnTo>
                <a:lnTo>
                  <a:pt x="0" y="3"/>
                </a:lnTo>
                <a:lnTo>
                  <a:pt x="6" y="0"/>
                </a:lnTo>
                <a:lnTo>
                  <a:pt x="18" y="3"/>
                </a:lnTo>
              </a:path>
            </a:pathLst>
          </a:custGeom>
          <a:solidFill>
            <a:schemeClr val="bg2"/>
          </a:solidFill>
          <a:ln w="4445" cmpd="sng">
            <a:solidFill>
              <a:schemeClr val="tx1"/>
            </a:solidFill>
            <a:prstDash val="solid"/>
            <a:round/>
            <a:headEnd/>
            <a:tailEnd/>
          </a:ln>
        </p:spPr>
        <p:txBody>
          <a:bodyPr/>
          <a:lstStyle/>
          <a:p>
            <a:endParaRPr lang="en-US"/>
          </a:p>
        </p:txBody>
      </p:sp>
      <p:grpSp>
        <p:nvGrpSpPr>
          <p:cNvPr id="3240" name="Group 191"/>
          <p:cNvGrpSpPr>
            <a:grpSpLocks/>
          </p:cNvGrpSpPr>
          <p:nvPr/>
        </p:nvGrpSpPr>
        <p:grpSpPr bwMode="auto">
          <a:xfrm>
            <a:off x="8707438" y="5149850"/>
            <a:ext cx="61912" cy="50800"/>
            <a:chOff x="5342" y="3346"/>
            <a:chExt cx="38" cy="31"/>
          </a:xfrm>
        </p:grpSpPr>
        <p:sp>
          <p:nvSpPr>
            <p:cNvPr id="3310" name="Freeform 192"/>
            <p:cNvSpPr>
              <a:spLocks/>
            </p:cNvSpPr>
            <p:nvPr/>
          </p:nvSpPr>
          <p:spPr bwMode="auto">
            <a:xfrm>
              <a:off x="5342" y="3363"/>
              <a:ext cx="17" cy="14"/>
            </a:xfrm>
            <a:custGeom>
              <a:avLst/>
              <a:gdLst>
                <a:gd name="T0" fmla="*/ 29 w 15"/>
                <a:gd name="T1" fmla="*/ 0 h 12"/>
                <a:gd name="T2" fmla="*/ 42 w 15"/>
                <a:gd name="T3" fmla="*/ 0 h 12"/>
                <a:gd name="T4" fmla="*/ 61 w 15"/>
                <a:gd name="T5" fmla="*/ 29 h 12"/>
                <a:gd name="T6" fmla="*/ 76 w 15"/>
                <a:gd name="T7" fmla="*/ 75 h 12"/>
                <a:gd name="T8" fmla="*/ 42 w 15"/>
                <a:gd name="T9" fmla="*/ 89 h 12"/>
                <a:gd name="T10" fmla="*/ 0 w 15"/>
                <a:gd name="T11" fmla="*/ 75 h 12"/>
                <a:gd name="T12" fmla="*/ 0 w 15"/>
                <a:gd name="T13" fmla="*/ 29 h 12"/>
                <a:gd name="T14" fmla="*/ 3 w 15"/>
                <a:gd name="T15" fmla="*/ 29 h 12"/>
                <a:gd name="T16" fmla="*/ 29 w 15"/>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2">
                  <a:moveTo>
                    <a:pt x="6" y="0"/>
                  </a:moveTo>
                  <a:lnTo>
                    <a:pt x="9" y="0"/>
                  </a:lnTo>
                  <a:lnTo>
                    <a:pt x="12" y="3"/>
                  </a:lnTo>
                  <a:lnTo>
                    <a:pt x="15" y="9"/>
                  </a:lnTo>
                  <a:lnTo>
                    <a:pt x="9" y="12"/>
                  </a:lnTo>
                  <a:lnTo>
                    <a:pt x="0" y="9"/>
                  </a:lnTo>
                  <a:lnTo>
                    <a:pt x="0" y="3"/>
                  </a:lnTo>
                  <a:lnTo>
                    <a:pt x="3" y="3"/>
                  </a:lnTo>
                  <a:lnTo>
                    <a:pt x="6" y="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311" name="Freeform 193"/>
            <p:cNvSpPr>
              <a:spLocks/>
            </p:cNvSpPr>
            <p:nvPr/>
          </p:nvSpPr>
          <p:spPr bwMode="auto">
            <a:xfrm>
              <a:off x="5342" y="3363"/>
              <a:ext cx="17" cy="14"/>
            </a:xfrm>
            <a:custGeom>
              <a:avLst/>
              <a:gdLst>
                <a:gd name="T0" fmla="*/ 29 w 15"/>
                <a:gd name="T1" fmla="*/ 0 h 12"/>
                <a:gd name="T2" fmla="*/ 42 w 15"/>
                <a:gd name="T3" fmla="*/ 0 h 12"/>
                <a:gd name="T4" fmla="*/ 61 w 15"/>
                <a:gd name="T5" fmla="*/ 29 h 12"/>
                <a:gd name="T6" fmla="*/ 76 w 15"/>
                <a:gd name="T7" fmla="*/ 75 h 12"/>
                <a:gd name="T8" fmla="*/ 42 w 15"/>
                <a:gd name="T9" fmla="*/ 89 h 12"/>
                <a:gd name="T10" fmla="*/ 0 w 15"/>
                <a:gd name="T11" fmla="*/ 75 h 12"/>
                <a:gd name="T12" fmla="*/ 0 w 15"/>
                <a:gd name="T13" fmla="*/ 29 h 12"/>
                <a:gd name="T14" fmla="*/ 3 w 15"/>
                <a:gd name="T15" fmla="*/ 29 h 12"/>
                <a:gd name="T16" fmla="*/ 29 w 15"/>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2">
                  <a:moveTo>
                    <a:pt x="6" y="0"/>
                  </a:moveTo>
                  <a:lnTo>
                    <a:pt x="9" y="0"/>
                  </a:lnTo>
                  <a:lnTo>
                    <a:pt x="12" y="3"/>
                  </a:lnTo>
                  <a:lnTo>
                    <a:pt x="15" y="9"/>
                  </a:lnTo>
                  <a:lnTo>
                    <a:pt x="9" y="12"/>
                  </a:lnTo>
                  <a:lnTo>
                    <a:pt x="0" y="9"/>
                  </a:lnTo>
                  <a:lnTo>
                    <a:pt x="0" y="3"/>
                  </a:lnTo>
                  <a:lnTo>
                    <a:pt x="3" y="3"/>
                  </a:lnTo>
                  <a:lnTo>
                    <a:pt x="6" y="0"/>
                  </a:lnTo>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312" name="Freeform 194"/>
            <p:cNvSpPr>
              <a:spLocks/>
            </p:cNvSpPr>
            <p:nvPr/>
          </p:nvSpPr>
          <p:spPr bwMode="auto">
            <a:xfrm>
              <a:off x="5359" y="3346"/>
              <a:ext cx="21" cy="13"/>
            </a:xfrm>
            <a:custGeom>
              <a:avLst/>
              <a:gdLst>
                <a:gd name="T0" fmla="*/ 29 w 18"/>
                <a:gd name="T1" fmla="*/ 3 h 12"/>
                <a:gd name="T2" fmla="*/ 47 w 18"/>
                <a:gd name="T3" fmla="*/ 3 h 12"/>
                <a:gd name="T4" fmla="*/ 89 w 18"/>
                <a:gd name="T5" fmla="*/ 0 h 12"/>
                <a:gd name="T6" fmla="*/ 140 w 18"/>
                <a:gd name="T7" fmla="*/ 0 h 12"/>
                <a:gd name="T8" fmla="*/ 120 w 18"/>
                <a:gd name="T9" fmla="*/ 3 h 12"/>
                <a:gd name="T10" fmla="*/ 120 w 18"/>
                <a:gd name="T11" fmla="*/ 26 h 12"/>
                <a:gd name="T12" fmla="*/ 75 w 18"/>
                <a:gd name="T13" fmla="*/ 26 h 12"/>
                <a:gd name="T14" fmla="*/ 75 w 18"/>
                <a:gd name="T15" fmla="*/ 20 h 12"/>
                <a:gd name="T16" fmla="*/ 47 w 18"/>
                <a:gd name="T17" fmla="*/ 26 h 12"/>
                <a:gd name="T18" fmla="*/ 29 w 18"/>
                <a:gd name="T19" fmla="*/ 33 h 12"/>
                <a:gd name="T20" fmla="*/ 0 w 18"/>
                <a:gd name="T21" fmla="*/ 26 h 12"/>
                <a:gd name="T22" fmla="*/ 0 w 18"/>
                <a:gd name="T23" fmla="*/ 20 h 12"/>
                <a:gd name="T24" fmla="*/ 29 w 18"/>
                <a:gd name="T25" fmla="*/ 3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2">
                  <a:moveTo>
                    <a:pt x="3" y="3"/>
                  </a:moveTo>
                  <a:lnTo>
                    <a:pt x="6" y="3"/>
                  </a:lnTo>
                  <a:lnTo>
                    <a:pt x="12" y="0"/>
                  </a:lnTo>
                  <a:lnTo>
                    <a:pt x="18" y="0"/>
                  </a:lnTo>
                  <a:lnTo>
                    <a:pt x="15" y="3"/>
                  </a:lnTo>
                  <a:lnTo>
                    <a:pt x="15" y="9"/>
                  </a:lnTo>
                  <a:lnTo>
                    <a:pt x="9" y="9"/>
                  </a:lnTo>
                  <a:lnTo>
                    <a:pt x="9" y="6"/>
                  </a:lnTo>
                  <a:lnTo>
                    <a:pt x="6" y="9"/>
                  </a:lnTo>
                  <a:lnTo>
                    <a:pt x="3" y="12"/>
                  </a:lnTo>
                  <a:lnTo>
                    <a:pt x="0" y="9"/>
                  </a:lnTo>
                  <a:lnTo>
                    <a:pt x="0" y="6"/>
                  </a:lnTo>
                  <a:lnTo>
                    <a:pt x="3"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313" name="Freeform 195"/>
            <p:cNvSpPr>
              <a:spLocks/>
            </p:cNvSpPr>
            <p:nvPr/>
          </p:nvSpPr>
          <p:spPr bwMode="auto">
            <a:xfrm>
              <a:off x="5359" y="3346"/>
              <a:ext cx="21" cy="13"/>
            </a:xfrm>
            <a:custGeom>
              <a:avLst/>
              <a:gdLst>
                <a:gd name="T0" fmla="*/ 29 w 18"/>
                <a:gd name="T1" fmla="*/ 3 h 12"/>
                <a:gd name="T2" fmla="*/ 47 w 18"/>
                <a:gd name="T3" fmla="*/ 3 h 12"/>
                <a:gd name="T4" fmla="*/ 89 w 18"/>
                <a:gd name="T5" fmla="*/ 0 h 12"/>
                <a:gd name="T6" fmla="*/ 140 w 18"/>
                <a:gd name="T7" fmla="*/ 0 h 12"/>
                <a:gd name="T8" fmla="*/ 120 w 18"/>
                <a:gd name="T9" fmla="*/ 3 h 12"/>
                <a:gd name="T10" fmla="*/ 120 w 18"/>
                <a:gd name="T11" fmla="*/ 26 h 12"/>
                <a:gd name="T12" fmla="*/ 75 w 18"/>
                <a:gd name="T13" fmla="*/ 26 h 12"/>
                <a:gd name="T14" fmla="*/ 75 w 18"/>
                <a:gd name="T15" fmla="*/ 20 h 12"/>
                <a:gd name="T16" fmla="*/ 47 w 18"/>
                <a:gd name="T17" fmla="*/ 26 h 12"/>
                <a:gd name="T18" fmla="*/ 29 w 18"/>
                <a:gd name="T19" fmla="*/ 33 h 12"/>
                <a:gd name="T20" fmla="*/ 0 w 18"/>
                <a:gd name="T21" fmla="*/ 26 h 12"/>
                <a:gd name="T22" fmla="*/ 0 w 18"/>
                <a:gd name="T23" fmla="*/ 20 h 12"/>
                <a:gd name="T24" fmla="*/ 29 w 18"/>
                <a:gd name="T25" fmla="*/ 3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2">
                  <a:moveTo>
                    <a:pt x="3" y="3"/>
                  </a:moveTo>
                  <a:lnTo>
                    <a:pt x="6" y="3"/>
                  </a:lnTo>
                  <a:lnTo>
                    <a:pt x="12" y="0"/>
                  </a:lnTo>
                  <a:lnTo>
                    <a:pt x="18" y="0"/>
                  </a:lnTo>
                  <a:lnTo>
                    <a:pt x="15" y="3"/>
                  </a:lnTo>
                  <a:lnTo>
                    <a:pt x="15" y="9"/>
                  </a:lnTo>
                  <a:lnTo>
                    <a:pt x="9" y="9"/>
                  </a:lnTo>
                  <a:lnTo>
                    <a:pt x="9" y="6"/>
                  </a:lnTo>
                  <a:lnTo>
                    <a:pt x="6" y="9"/>
                  </a:lnTo>
                  <a:lnTo>
                    <a:pt x="3" y="12"/>
                  </a:lnTo>
                  <a:lnTo>
                    <a:pt x="0" y="9"/>
                  </a:lnTo>
                  <a:lnTo>
                    <a:pt x="0" y="6"/>
                  </a:lnTo>
                  <a:lnTo>
                    <a:pt x="3" y="3"/>
                  </a:lnTo>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3241" name="Group 196"/>
          <p:cNvGrpSpPr>
            <a:grpSpLocks/>
          </p:cNvGrpSpPr>
          <p:nvPr/>
        </p:nvGrpSpPr>
        <p:grpSpPr bwMode="auto">
          <a:xfrm>
            <a:off x="8228013" y="4937125"/>
            <a:ext cx="284162" cy="369888"/>
            <a:chOff x="5042" y="3205"/>
            <a:chExt cx="184" cy="237"/>
          </a:xfrm>
        </p:grpSpPr>
        <p:sp>
          <p:nvSpPr>
            <p:cNvPr id="3267" name="Freeform 197"/>
            <p:cNvSpPr>
              <a:spLocks/>
            </p:cNvSpPr>
            <p:nvPr/>
          </p:nvSpPr>
          <p:spPr bwMode="auto">
            <a:xfrm>
              <a:off x="5149" y="3408"/>
              <a:ext cx="41" cy="34"/>
            </a:xfrm>
            <a:custGeom>
              <a:avLst/>
              <a:gdLst>
                <a:gd name="T0" fmla="*/ 67 w 36"/>
                <a:gd name="T1" fmla="*/ 76 h 30"/>
                <a:gd name="T2" fmla="*/ 47 w 36"/>
                <a:gd name="T3" fmla="*/ 61 h 30"/>
                <a:gd name="T4" fmla="*/ 0 w 36"/>
                <a:gd name="T5" fmla="*/ 3 h 30"/>
                <a:gd name="T6" fmla="*/ 0 w 36"/>
                <a:gd name="T7" fmla="*/ 0 h 30"/>
                <a:gd name="T8" fmla="*/ 3 w 36"/>
                <a:gd name="T9" fmla="*/ 0 h 30"/>
                <a:gd name="T10" fmla="*/ 47 w 36"/>
                <a:gd name="T11" fmla="*/ 3 h 30"/>
                <a:gd name="T12" fmla="*/ 47 w 36"/>
                <a:gd name="T13" fmla="*/ 29 h 30"/>
                <a:gd name="T14" fmla="*/ 67 w 36"/>
                <a:gd name="T15" fmla="*/ 29 h 30"/>
                <a:gd name="T16" fmla="*/ 99 w 36"/>
                <a:gd name="T17" fmla="*/ 61 h 30"/>
                <a:gd name="T18" fmla="*/ 129 w 36"/>
                <a:gd name="T19" fmla="*/ 88 h 30"/>
                <a:gd name="T20" fmla="*/ 147 w 36"/>
                <a:gd name="T21" fmla="*/ 88 h 30"/>
                <a:gd name="T22" fmla="*/ 181 w 36"/>
                <a:gd name="T23" fmla="*/ 124 h 30"/>
                <a:gd name="T24" fmla="*/ 203 w 36"/>
                <a:gd name="T25" fmla="*/ 141 h 30"/>
                <a:gd name="T26" fmla="*/ 181 w 36"/>
                <a:gd name="T27" fmla="*/ 156 h 30"/>
                <a:gd name="T28" fmla="*/ 161 w 36"/>
                <a:gd name="T29" fmla="*/ 141 h 30"/>
                <a:gd name="T30" fmla="*/ 147 w 36"/>
                <a:gd name="T31" fmla="*/ 141 h 30"/>
                <a:gd name="T32" fmla="*/ 129 w 36"/>
                <a:gd name="T33" fmla="*/ 124 h 30"/>
                <a:gd name="T34" fmla="*/ 81 w 36"/>
                <a:gd name="T35" fmla="*/ 88 h 30"/>
                <a:gd name="T36" fmla="*/ 67 w 36"/>
                <a:gd name="T37" fmla="*/ 76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 h="30">
                  <a:moveTo>
                    <a:pt x="12" y="15"/>
                  </a:moveTo>
                  <a:lnTo>
                    <a:pt x="9" y="12"/>
                  </a:lnTo>
                  <a:lnTo>
                    <a:pt x="0" y="3"/>
                  </a:lnTo>
                  <a:lnTo>
                    <a:pt x="0" y="0"/>
                  </a:lnTo>
                  <a:lnTo>
                    <a:pt x="3" y="0"/>
                  </a:lnTo>
                  <a:lnTo>
                    <a:pt x="9" y="3"/>
                  </a:lnTo>
                  <a:lnTo>
                    <a:pt x="9" y="6"/>
                  </a:lnTo>
                  <a:lnTo>
                    <a:pt x="12" y="6"/>
                  </a:lnTo>
                  <a:lnTo>
                    <a:pt x="18" y="12"/>
                  </a:lnTo>
                  <a:lnTo>
                    <a:pt x="24" y="18"/>
                  </a:lnTo>
                  <a:lnTo>
                    <a:pt x="27" y="18"/>
                  </a:lnTo>
                  <a:lnTo>
                    <a:pt x="33" y="24"/>
                  </a:lnTo>
                  <a:lnTo>
                    <a:pt x="36" y="27"/>
                  </a:lnTo>
                  <a:lnTo>
                    <a:pt x="33" y="30"/>
                  </a:lnTo>
                  <a:lnTo>
                    <a:pt x="30" y="27"/>
                  </a:lnTo>
                  <a:lnTo>
                    <a:pt x="27" y="27"/>
                  </a:lnTo>
                  <a:lnTo>
                    <a:pt x="24" y="24"/>
                  </a:lnTo>
                  <a:lnTo>
                    <a:pt x="15" y="18"/>
                  </a:lnTo>
                  <a:lnTo>
                    <a:pt x="12" y="15"/>
                  </a:lnTo>
                  <a:close/>
                </a:path>
              </a:pathLst>
            </a:custGeom>
            <a:solidFill>
              <a:srgbClr val="DDDDDD"/>
            </a:solidFill>
            <a:ln w="4445" cmpd="sng">
              <a:solidFill>
                <a:schemeClr val="bg2"/>
              </a:solidFill>
              <a:round/>
              <a:headEnd/>
              <a:tailEnd/>
            </a:ln>
          </p:spPr>
          <p:txBody>
            <a:bodyPr/>
            <a:lstStyle/>
            <a:p>
              <a:endParaRPr lang="en-US"/>
            </a:p>
          </p:txBody>
        </p:sp>
        <p:sp>
          <p:nvSpPr>
            <p:cNvPr id="3268" name="Freeform 198"/>
            <p:cNvSpPr>
              <a:spLocks/>
            </p:cNvSpPr>
            <p:nvPr/>
          </p:nvSpPr>
          <p:spPr bwMode="auto">
            <a:xfrm>
              <a:off x="5149" y="3408"/>
              <a:ext cx="41" cy="34"/>
            </a:xfrm>
            <a:custGeom>
              <a:avLst/>
              <a:gdLst>
                <a:gd name="T0" fmla="*/ 67 w 36"/>
                <a:gd name="T1" fmla="*/ 76 h 30"/>
                <a:gd name="T2" fmla="*/ 47 w 36"/>
                <a:gd name="T3" fmla="*/ 61 h 30"/>
                <a:gd name="T4" fmla="*/ 0 w 36"/>
                <a:gd name="T5" fmla="*/ 3 h 30"/>
                <a:gd name="T6" fmla="*/ 0 w 36"/>
                <a:gd name="T7" fmla="*/ 0 h 30"/>
                <a:gd name="T8" fmla="*/ 3 w 36"/>
                <a:gd name="T9" fmla="*/ 0 h 30"/>
                <a:gd name="T10" fmla="*/ 47 w 36"/>
                <a:gd name="T11" fmla="*/ 3 h 30"/>
                <a:gd name="T12" fmla="*/ 47 w 36"/>
                <a:gd name="T13" fmla="*/ 29 h 30"/>
                <a:gd name="T14" fmla="*/ 67 w 36"/>
                <a:gd name="T15" fmla="*/ 29 h 30"/>
                <a:gd name="T16" fmla="*/ 99 w 36"/>
                <a:gd name="T17" fmla="*/ 61 h 30"/>
                <a:gd name="T18" fmla="*/ 129 w 36"/>
                <a:gd name="T19" fmla="*/ 88 h 30"/>
                <a:gd name="T20" fmla="*/ 147 w 36"/>
                <a:gd name="T21" fmla="*/ 88 h 30"/>
                <a:gd name="T22" fmla="*/ 181 w 36"/>
                <a:gd name="T23" fmla="*/ 124 h 30"/>
                <a:gd name="T24" fmla="*/ 203 w 36"/>
                <a:gd name="T25" fmla="*/ 141 h 30"/>
                <a:gd name="T26" fmla="*/ 181 w 36"/>
                <a:gd name="T27" fmla="*/ 156 h 30"/>
                <a:gd name="T28" fmla="*/ 161 w 36"/>
                <a:gd name="T29" fmla="*/ 141 h 30"/>
                <a:gd name="T30" fmla="*/ 147 w 36"/>
                <a:gd name="T31" fmla="*/ 141 h 30"/>
                <a:gd name="T32" fmla="*/ 129 w 36"/>
                <a:gd name="T33" fmla="*/ 124 h 30"/>
                <a:gd name="T34" fmla="*/ 81 w 36"/>
                <a:gd name="T35" fmla="*/ 88 h 30"/>
                <a:gd name="T36" fmla="*/ 67 w 36"/>
                <a:gd name="T37" fmla="*/ 76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 h="30">
                  <a:moveTo>
                    <a:pt x="12" y="15"/>
                  </a:moveTo>
                  <a:lnTo>
                    <a:pt x="9" y="12"/>
                  </a:lnTo>
                  <a:lnTo>
                    <a:pt x="0" y="3"/>
                  </a:lnTo>
                  <a:lnTo>
                    <a:pt x="0" y="0"/>
                  </a:lnTo>
                  <a:lnTo>
                    <a:pt x="3" y="0"/>
                  </a:lnTo>
                  <a:lnTo>
                    <a:pt x="9" y="3"/>
                  </a:lnTo>
                  <a:lnTo>
                    <a:pt x="9" y="6"/>
                  </a:lnTo>
                  <a:lnTo>
                    <a:pt x="12" y="6"/>
                  </a:lnTo>
                  <a:lnTo>
                    <a:pt x="18" y="12"/>
                  </a:lnTo>
                  <a:lnTo>
                    <a:pt x="24" y="18"/>
                  </a:lnTo>
                  <a:lnTo>
                    <a:pt x="27" y="18"/>
                  </a:lnTo>
                  <a:lnTo>
                    <a:pt x="33" y="24"/>
                  </a:lnTo>
                  <a:lnTo>
                    <a:pt x="36" y="27"/>
                  </a:lnTo>
                  <a:lnTo>
                    <a:pt x="33" y="30"/>
                  </a:lnTo>
                  <a:lnTo>
                    <a:pt x="30" y="27"/>
                  </a:lnTo>
                  <a:lnTo>
                    <a:pt x="27" y="27"/>
                  </a:lnTo>
                  <a:lnTo>
                    <a:pt x="24" y="24"/>
                  </a:lnTo>
                  <a:lnTo>
                    <a:pt x="15" y="18"/>
                  </a:lnTo>
                  <a:lnTo>
                    <a:pt x="12" y="15"/>
                  </a:lnTo>
                </a:path>
              </a:pathLst>
            </a:custGeom>
            <a:solidFill>
              <a:srgbClr val="DDDDDD"/>
            </a:solidFill>
            <a:ln w="4445" cmpd="sng">
              <a:solidFill>
                <a:schemeClr val="bg2"/>
              </a:solidFill>
              <a:prstDash val="solid"/>
              <a:round/>
              <a:headEnd/>
              <a:tailEnd/>
            </a:ln>
          </p:spPr>
          <p:txBody>
            <a:bodyPr/>
            <a:lstStyle/>
            <a:p>
              <a:endParaRPr lang="en-US"/>
            </a:p>
          </p:txBody>
        </p:sp>
        <p:sp>
          <p:nvSpPr>
            <p:cNvPr id="3269" name="Freeform 199"/>
            <p:cNvSpPr>
              <a:spLocks/>
            </p:cNvSpPr>
            <p:nvPr/>
          </p:nvSpPr>
          <p:spPr bwMode="auto">
            <a:xfrm>
              <a:off x="5183" y="3325"/>
              <a:ext cx="11" cy="14"/>
            </a:xfrm>
            <a:custGeom>
              <a:avLst/>
              <a:gdLst>
                <a:gd name="T0" fmla="*/ 0 w 9"/>
                <a:gd name="T1" fmla="*/ 0 h 12"/>
                <a:gd name="T2" fmla="*/ 43 w 9"/>
                <a:gd name="T3" fmla="*/ 47 h 12"/>
                <a:gd name="T4" fmla="*/ 79 w 9"/>
                <a:gd name="T5" fmla="*/ 29 h 12"/>
                <a:gd name="T6" fmla="*/ 119 w 9"/>
                <a:gd name="T7" fmla="*/ 75 h 12"/>
                <a:gd name="T8" fmla="*/ 43 w 9"/>
                <a:gd name="T9" fmla="*/ 89 h 12"/>
                <a:gd name="T10" fmla="*/ 0 w 9"/>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2">
                  <a:moveTo>
                    <a:pt x="0" y="0"/>
                  </a:moveTo>
                  <a:lnTo>
                    <a:pt x="3" y="6"/>
                  </a:lnTo>
                  <a:lnTo>
                    <a:pt x="6" y="3"/>
                  </a:lnTo>
                  <a:lnTo>
                    <a:pt x="9" y="9"/>
                  </a:lnTo>
                  <a:lnTo>
                    <a:pt x="3" y="12"/>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70" name="Freeform 200"/>
            <p:cNvSpPr>
              <a:spLocks/>
            </p:cNvSpPr>
            <p:nvPr/>
          </p:nvSpPr>
          <p:spPr bwMode="auto">
            <a:xfrm>
              <a:off x="5183" y="3325"/>
              <a:ext cx="11" cy="14"/>
            </a:xfrm>
            <a:custGeom>
              <a:avLst/>
              <a:gdLst>
                <a:gd name="T0" fmla="*/ 0 w 9"/>
                <a:gd name="T1" fmla="*/ 0 h 12"/>
                <a:gd name="T2" fmla="*/ 43 w 9"/>
                <a:gd name="T3" fmla="*/ 47 h 12"/>
                <a:gd name="T4" fmla="*/ 79 w 9"/>
                <a:gd name="T5" fmla="*/ 29 h 12"/>
                <a:gd name="T6" fmla="*/ 119 w 9"/>
                <a:gd name="T7" fmla="*/ 75 h 12"/>
                <a:gd name="T8" fmla="*/ 43 w 9"/>
                <a:gd name="T9" fmla="*/ 89 h 12"/>
                <a:gd name="T10" fmla="*/ 0 w 9"/>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2">
                  <a:moveTo>
                    <a:pt x="0" y="0"/>
                  </a:moveTo>
                  <a:lnTo>
                    <a:pt x="3" y="6"/>
                  </a:lnTo>
                  <a:lnTo>
                    <a:pt x="6" y="3"/>
                  </a:lnTo>
                  <a:lnTo>
                    <a:pt x="9" y="9"/>
                  </a:lnTo>
                  <a:lnTo>
                    <a:pt x="3" y="12"/>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71" name="Freeform 201"/>
            <p:cNvSpPr>
              <a:spLocks/>
            </p:cNvSpPr>
            <p:nvPr/>
          </p:nvSpPr>
          <p:spPr bwMode="auto">
            <a:xfrm>
              <a:off x="5194" y="3342"/>
              <a:ext cx="7" cy="7"/>
            </a:xfrm>
            <a:custGeom>
              <a:avLst/>
              <a:gdLst>
                <a:gd name="T0" fmla="*/ 0 w 6"/>
                <a:gd name="T1" fmla="*/ 0 h 6"/>
                <a:gd name="T2" fmla="*/ 47 w 6"/>
                <a:gd name="T3" fmla="*/ 47 h 6"/>
                <a:gd name="T4" fmla="*/ 29 w 6"/>
                <a:gd name="T5" fmla="*/ 47 h 6"/>
                <a:gd name="T6" fmla="*/ 29 w 6"/>
                <a:gd name="T7" fmla="*/ 29 h 6"/>
                <a:gd name="T8" fmla="*/ 0 w 6"/>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0" y="0"/>
                  </a:moveTo>
                  <a:lnTo>
                    <a:pt x="6" y="6"/>
                  </a:lnTo>
                  <a:lnTo>
                    <a:pt x="3" y="6"/>
                  </a:ln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72" name="Freeform 202"/>
            <p:cNvSpPr>
              <a:spLocks/>
            </p:cNvSpPr>
            <p:nvPr/>
          </p:nvSpPr>
          <p:spPr bwMode="auto">
            <a:xfrm>
              <a:off x="5194" y="3342"/>
              <a:ext cx="7" cy="7"/>
            </a:xfrm>
            <a:custGeom>
              <a:avLst/>
              <a:gdLst>
                <a:gd name="T0" fmla="*/ 0 w 6"/>
                <a:gd name="T1" fmla="*/ 0 h 6"/>
                <a:gd name="T2" fmla="*/ 47 w 6"/>
                <a:gd name="T3" fmla="*/ 47 h 6"/>
                <a:gd name="T4" fmla="*/ 29 w 6"/>
                <a:gd name="T5" fmla="*/ 47 h 6"/>
                <a:gd name="T6" fmla="*/ 29 w 6"/>
                <a:gd name="T7" fmla="*/ 29 h 6"/>
                <a:gd name="T8" fmla="*/ 0 w 6"/>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0" y="0"/>
                  </a:moveTo>
                  <a:lnTo>
                    <a:pt x="6" y="6"/>
                  </a:lnTo>
                  <a:lnTo>
                    <a:pt x="3" y="6"/>
                  </a:ln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73" name="Freeform 203"/>
            <p:cNvSpPr>
              <a:spLocks/>
            </p:cNvSpPr>
            <p:nvPr/>
          </p:nvSpPr>
          <p:spPr bwMode="auto">
            <a:xfrm>
              <a:off x="5208" y="3335"/>
              <a:ext cx="1" cy="7"/>
            </a:xfrm>
            <a:custGeom>
              <a:avLst/>
              <a:gdLst>
                <a:gd name="T0" fmla="*/ 0 w 1"/>
                <a:gd name="T1" fmla="*/ 0 h 6"/>
                <a:gd name="T2" fmla="*/ 0 w 1"/>
                <a:gd name="T3" fmla="*/ 47 h 6"/>
                <a:gd name="T4" fmla="*/ 0 w 1"/>
                <a:gd name="T5" fmla="*/ 0 h 6"/>
                <a:gd name="T6" fmla="*/ 0 60000 65536"/>
                <a:gd name="T7" fmla="*/ 0 60000 65536"/>
                <a:gd name="T8" fmla="*/ 0 60000 65536"/>
              </a:gdLst>
              <a:ahLst/>
              <a:cxnLst>
                <a:cxn ang="T6">
                  <a:pos x="T0" y="T1"/>
                </a:cxn>
                <a:cxn ang="T7">
                  <a:pos x="T2" y="T3"/>
                </a:cxn>
                <a:cxn ang="T8">
                  <a:pos x="T4" y="T5"/>
                </a:cxn>
              </a:cxnLst>
              <a:rect l="0" t="0" r="r" b="b"/>
              <a:pathLst>
                <a:path w="1" h="6">
                  <a:moveTo>
                    <a:pt x="0" y="0"/>
                  </a:moveTo>
                  <a:lnTo>
                    <a:pt x="0" y="6"/>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74" name="Freeform 204"/>
            <p:cNvSpPr>
              <a:spLocks/>
            </p:cNvSpPr>
            <p:nvPr/>
          </p:nvSpPr>
          <p:spPr bwMode="auto">
            <a:xfrm>
              <a:off x="5208" y="3335"/>
              <a:ext cx="1" cy="7"/>
            </a:xfrm>
            <a:custGeom>
              <a:avLst/>
              <a:gdLst>
                <a:gd name="T0" fmla="*/ 0 w 1"/>
                <a:gd name="T1" fmla="*/ 0 h 6"/>
                <a:gd name="T2" fmla="*/ 0 w 1"/>
                <a:gd name="T3" fmla="*/ 47 h 6"/>
                <a:gd name="T4" fmla="*/ 0 w 1"/>
                <a:gd name="T5" fmla="*/ 0 h 6"/>
                <a:gd name="T6" fmla="*/ 0 60000 65536"/>
                <a:gd name="T7" fmla="*/ 0 60000 65536"/>
                <a:gd name="T8" fmla="*/ 0 60000 65536"/>
              </a:gdLst>
              <a:ahLst/>
              <a:cxnLst>
                <a:cxn ang="T6">
                  <a:pos x="T0" y="T1"/>
                </a:cxn>
                <a:cxn ang="T7">
                  <a:pos x="T2" y="T3"/>
                </a:cxn>
                <a:cxn ang="T8">
                  <a:pos x="T4" y="T5"/>
                </a:cxn>
              </a:cxnLst>
              <a:rect l="0" t="0" r="r" b="b"/>
              <a:pathLst>
                <a:path w="1" h="6">
                  <a:moveTo>
                    <a:pt x="0" y="0"/>
                  </a:moveTo>
                  <a:lnTo>
                    <a:pt x="0"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75" name="Freeform 205"/>
            <p:cNvSpPr>
              <a:spLocks/>
            </p:cNvSpPr>
            <p:nvPr/>
          </p:nvSpPr>
          <p:spPr bwMode="auto">
            <a:xfrm>
              <a:off x="5204" y="3346"/>
              <a:ext cx="7" cy="3"/>
            </a:xfrm>
            <a:custGeom>
              <a:avLst/>
              <a:gdLst>
                <a:gd name="T0" fmla="*/ 29 w 6"/>
                <a:gd name="T1" fmla="*/ 0 h 3"/>
                <a:gd name="T2" fmla="*/ 47 w 6"/>
                <a:gd name="T3" fmla="*/ 3 h 3"/>
                <a:gd name="T4" fmla="*/ 29 w 6"/>
                <a:gd name="T5" fmla="*/ 3 h 3"/>
                <a:gd name="T6" fmla="*/ 0 w 6"/>
                <a:gd name="T7" fmla="*/ 0 h 3"/>
                <a:gd name="T8" fmla="*/ 29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0"/>
                  </a:lnTo>
                  <a:lnTo>
                    <a:pt x="3" y="0"/>
                  </a:lnTo>
                  <a:close/>
                </a:path>
              </a:pathLst>
            </a:custGeom>
            <a:solidFill>
              <a:srgbClr val="DDDDDD"/>
            </a:solidFill>
            <a:ln w="4445" cmpd="sng">
              <a:solidFill>
                <a:schemeClr val="bg2"/>
              </a:solidFill>
              <a:round/>
              <a:headEnd/>
              <a:tailEnd/>
            </a:ln>
          </p:spPr>
          <p:txBody>
            <a:bodyPr/>
            <a:lstStyle/>
            <a:p>
              <a:endParaRPr lang="en-US"/>
            </a:p>
          </p:txBody>
        </p:sp>
        <p:sp>
          <p:nvSpPr>
            <p:cNvPr id="3276" name="Freeform 206"/>
            <p:cNvSpPr>
              <a:spLocks/>
            </p:cNvSpPr>
            <p:nvPr/>
          </p:nvSpPr>
          <p:spPr bwMode="auto">
            <a:xfrm>
              <a:off x="5204" y="3346"/>
              <a:ext cx="7" cy="3"/>
            </a:xfrm>
            <a:custGeom>
              <a:avLst/>
              <a:gdLst>
                <a:gd name="T0" fmla="*/ 29 w 6"/>
                <a:gd name="T1" fmla="*/ 0 h 3"/>
                <a:gd name="T2" fmla="*/ 47 w 6"/>
                <a:gd name="T3" fmla="*/ 3 h 3"/>
                <a:gd name="T4" fmla="*/ 29 w 6"/>
                <a:gd name="T5" fmla="*/ 3 h 3"/>
                <a:gd name="T6" fmla="*/ 0 w 6"/>
                <a:gd name="T7" fmla="*/ 0 h 3"/>
                <a:gd name="T8" fmla="*/ 29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0"/>
                  </a:lnTo>
                  <a:lnTo>
                    <a:pt x="3" y="0"/>
                  </a:lnTo>
                </a:path>
              </a:pathLst>
            </a:custGeom>
            <a:solidFill>
              <a:srgbClr val="DDDDDD"/>
            </a:solidFill>
            <a:ln w="4445" cmpd="sng">
              <a:solidFill>
                <a:schemeClr val="bg2"/>
              </a:solidFill>
              <a:prstDash val="solid"/>
              <a:round/>
              <a:headEnd/>
              <a:tailEnd/>
            </a:ln>
          </p:spPr>
          <p:txBody>
            <a:bodyPr/>
            <a:lstStyle/>
            <a:p>
              <a:endParaRPr lang="en-US"/>
            </a:p>
          </p:txBody>
        </p:sp>
        <p:sp>
          <p:nvSpPr>
            <p:cNvPr id="3277" name="Freeform 207"/>
            <p:cNvSpPr>
              <a:spLocks/>
            </p:cNvSpPr>
            <p:nvPr/>
          </p:nvSpPr>
          <p:spPr bwMode="auto">
            <a:xfrm>
              <a:off x="5208" y="3366"/>
              <a:ext cx="6" cy="4"/>
            </a:xfrm>
            <a:custGeom>
              <a:avLst/>
              <a:gdLst>
                <a:gd name="T0" fmla="*/ 3 w 6"/>
                <a:gd name="T1" fmla="*/ 0 h 3"/>
                <a:gd name="T2" fmla="*/ 6 w 6"/>
                <a:gd name="T3" fmla="*/ 116 h 3"/>
                <a:gd name="T4" fmla="*/ 3 w 6"/>
                <a:gd name="T5" fmla="*/ 116 h 3"/>
                <a:gd name="T6" fmla="*/ 0 w 6"/>
                <a:gd name="T7" fmla="*/ 116 h 3"/>
                <a:gd name="T8" fmla="*/ 3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3"/>
                  </a:lnTo>
                  <a:lnTo>
                    <a:pt x="3" y="0"/>
                  </a:lnTo>
                  <a:close/>
                </a:path>
              </a:pathLst>
            </a:custGeom>
            <a:solidFill>
              <a:srgbClr val="DDDDDD"/>
            </a:solidFill>
            <a:ln w="4445" cmpd="sng">
              <a:solidFill>
                <a:schemeClr val="bg2"/>
              </a:solidFill>
              <a:round/>
              <a:headEnd/>
              <a:tailEnd/>
            </a:ln>
          </p:spPr>
          <p:txBody>
            <a:bodyPr/>
            <a:lstStyle/>
            <a:p>
              <a:endParaRPr lang="en-US"/>
            </a:p>
          </p:txBody>
        </p:sp>
        <p:sp>
          <p:nvSpPr>
            <p:cNvPr id="3278" name="Freeform 208"/>
            <p:cNvSpPr>
              <a:spLocks/>
            </p:cNvSpPr>
            <p:nvPr/>
          </p:nvSpPr>
          <p:spPr bwMode="auto">
            <a:xfrm>
              <a:off x="5208" y="3366"/>
              <a:ext cx="6" cy="4"/>
            </a:xfrm>
            <a:custGeom>
              <a:avLst/>
              <a:gdLst>
                <a:gd name="T0" fmla="*/ 3 w 6"/>
                <a:gd name="T1" fmla="*/ 0 h 3"/>
                <a:gd name="T2" fmla="*/ 6 w 6"/>
                <a:gd name="T3" fmla="*/ 116 h 3"/>
                <a:gd name="T4" fmla="*/ 3 w 6"/>
                <a:gd name="T5" fmla="*/ 116 h 3"/>
                <a:gd name="T6" fmla="*/ 0 w 6"/>
                <a:gd name="T7" fmla="*/ 116 h 3"/>
                <a:gd name="T8" fmla="*/ 3 w 6"/>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3">
                  <a:moveTo>
                    <a:pt x="3" y="0"/>
                  </a:moveTo>
                  <a:lnTo>
                    <a:pt x="6" y="3"/>
                  </a:lnTo>
                  <a:lnTo>
                    <a:pt x="3" y="3"/>
                  </a:lnTo>
                  <a:lnTo>
                    <a:pt x="0" y="3"/>
                  </a:lnTo>
                  <a:lnTo>
                    <a:pt x="3" y="0"/>
                  </a:lnTo>
                </a:path>
              </a:pathLst>
            </a:custGeom>
            <a:solidFill>
              <a:srgbClr val="DDDDDD"/>
            </a:solidFill>
            <a:ln w="4445" cmpd="sng">
              <a:solidFill>
                <a:schemeClr val="bg2"/>
              </a:solidFill>
              <a:prstDash val="solid"/>
              <a:round/>
              <a:headEnd/>
              <a:tailEnd/>
            </a:ln>
          </p:spPr>
          <p:txBody>
            <a:bodyPr/>
            <a:lstStyle/>
            <a:p>
              <a:endParaRPr lang="en-US"/>
            </a:p>
          </p:txBody>
        </p:sp>
        <p:sp>
          <p:nvSpPr>
            <p:cNvPr id="3279" name="Freeform 209"/>
            <p:cNvSpPr>
              <a:spLocks/>
            </p:cNvSpPr>
            <p:nvPr/>
          </p:nvSpPr>
          <p:spPr bwMode="auto">
            <a:xfrm>
              <a:off x="5218" y="3383"/>
              <a:ext cx="3" cy="4"/>
            </a:xfrm>
            <a:custGeom>
              <a:avLst/>
              <a:gdLst>
                <a:gd name="T0" fmla="*/ 0 w 3"/>
                <a:gd name="T1" fmla="*/ 0 h 3"/>
                <a:gd name="T2" fmla="*/ 3 w 3"/>
                <a:gd name="T3" fmla="*/ 0 h 3"/>
                <a:gd name="T4" fmla="*/ 3 w 3"/>
                <a:gd name="T5" fmla="*/ 116 h 3"/>
                <a:gd name="T6" fmla="*/ 0 w 3"/>
                <a:gd name="T7" fmla="*/ 0 h 3"/>
                <a:gd name="T8" fmla="*/ 3 w 3"/>
                <a:gd name="T9" fmla="*/ 116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3" y="0"/>
                  </a:lnTo>
                  <a:lnTo>
                    <a:pt x="3" y="3"/>
                  </a:lnTo>
                  <a:lnTo>
                    <a:pt x="0" y="0"/>
                  </a:ln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0" name="Freeform 210"/>
            <p:cNvSpPr>
              <a:spLocks/>
            </p:cNvSpPr>
            <p:nvPr/>
          </p:nvSpPr>
          <p:spPr bwMode="auto">
            <a:xfrm>
              <a:off x="5218" y="3383"/>
              <a:ext cx="3" cy="4"/>
            </a:xfrm>
            <a:custGeom>
              <a:avLst/>
              <a:gdLst>
                <a:gd name="T0" fmla="*/ 0 w 3"/>
                <a:gd name="T1" fmla="*/ 0 h 3"/>
                <a:gd name="T2" fmla="*/ 3 w 3"/>
                <a:gd name="T3" fmla="*/ 0 h 3"/>
                <a:gd name="T4" fmla="*/ 3 w 3"/>
                <a:gd name="T5" fmla="*/ 116 h 3"/>
                <a:gd name="T6" fmla="*/ 0 w 3"/>
                <a:gd name="T7" fmla="*/ 0 h 3"/>
                <a:gd name="T8" fmla="*/ 3 w 3"/>
                <a:gd name="T9" fmla="*/ 116 h 3"/>
                <a:gd name="T10" fmla="*/ 0 w 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3">
                  <a:moveTo>
                    <a:pt x="0" y="0"/>
                  </a:moveTo>
                  <a:lnTo>
                    <a:pt x="3" y="0"/>
                  </a:lnTo>
                  <a:lnTo>
                    <a:pt x="3" y="3"/>
                  </a:lnTo>
                  <a:lnTo>
                    <a:pt x="0" y="0"/>
                  </a:ln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1" name="Freeform 211"/>
            <p:cNvSpPr>
              <a:spLocks/>
            </p:cNvSpPr>
            <p:nvPr/>
          </p:nvSpPr>
          <p:spPr bwMode="auto">
            <a:xfrm>
              <a:off x="5225" y="3394"/>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2" name="Freeform 212"/>
            <p:cNvSpPr>
              <a:spLocks/>
            </p:cNvSpPr>
            <p:nvPr/>
          </p:nvSpPr>
          <p:spPr bwMode="auto">
            <a:xfrm>
              <a:off x="5225" y="3394"/>
              <a:ext cx="1" cy="3"/>
            </a:xfrm>
            <a:custGeom>
              <a:avLst/>
              <a:gdLst>
                <a:gd name="T0" fmla="*/ 0 w 1"/>
                <a:gd name="T1" fmla="*/ 0 h 3"/>
                <a:gd name="T2" fmla="*/ 0 w 1"/>
                <a:gd name="T3" fmla="*/ 3 h 3"/>
                <a:gd name="T4" fmla="*/ 0 w 1"/>
                <a:gd name="T5" fmla="*/ 0 h 3"/>
                <a:gd name="T6" fmla="*/ 0 60000 65536"/>
                <a:gd name="T7" fmla="*/ 0 60000 65536"/>
                <a:gd name="T8" fmla="*/ 0 60000 65536"/>
              </a:gdLst>
              <a:ahLst/>
              <a:cxnLst>
                <a:cxn ang="T6">
                  <a:pos x="T0" y="T1"/>
                </a:cxn>
                <a:cxn ang="T7">
                  <a:pos x="T2" y="T3"/>
                </a:cxn>
                <a:cxn ang="T8">
                  <a:pos x="T4" y="T5"/>
                </a:cxn>
              </a:cxnLst>
              <a:rect l="0" t="0" r="r" b="b"/>
              <a:pathLst>
                <a:path w="1" h="3">
                  <a:moveTo>
                    <a:pt x="0" y="0"/>
                  </a:moveTo>
                  <a:lnTo>
                    <a:pt x="0"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3" name="Freeform 213"/>
            <p:cNvSpPr>
              <a:spLocks/>
            </p:cNvSpPr>
            <p:nvPr/>
          </p:nvSpPr>
          <p:spPr bwMode="auto">
            <a:xfrm>
              <a:off x="5194" y="3414"/>
              <a:ext cx="3" cy="7"/>
            </a:xfrm>
            <a:custGeom>
              <a:avLst/>
              <a:gdLst>
                <a:gd name="T0" fmla="*/ 0 w 3"/>
                <a:gd name="T1" fmla="*/ 0 h 6"/>
                <a:gd name="T2" fmla="*/ 3 w 3"/>
                <a:gd name="T3" fmla="*/ 47 h 6"/>
                <a:gd name="T4" fmla="*/ 0 w 3"/>
                <a:gd name="T5" fmla="*/ 47 h 6"/>
                <a:gd name="T6" fmla="*/ 0 w 3"/>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6">
                  <a:moveTo>
                    <a:pt x="0" y="0"/>
                  </a:moveTo>
                  <a:lnTo>
                    <a:pt x="3" y="6"/>
                  </a:lnTo>
                  <a:lnTo>
                    <a:pt x="0"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4" name="Rectangle 214"/>
            <p:cNvSpPr>
              <a:spLocks noChangeArrowheads="1"/>
            </p:cNvSpPr>
            <p:nvPr/>
          </p:nvSpPr>
          <p:spPr bwMode="auto">
            <a:xfrm>
              <a:off x="5204" y="3425"/>
              <a:ext cx="4" cy="3"/>
            </a:xfrm>
            <a:prstGeom prst="rect">
              <a:avLst/>
            </a:prstGeom>
            <a:solidFill>
              <a:srgbClr val="DDDDDD"/>
            </a:solidFill>
            <a:ln w="4445">
              <a:solidFill>
                <a:schemeClr val="bg2"/>
              </a:solidFill>
              <a:miter lim="800000"/>
              <a:headEnd/>
              <a:tailEnd/>
            </a:ln>
          </p:spPr>
          <p:txBody>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a:p>
          </p:txBody>
        </p:sp>
        <p:sp>
          <p:nvSpPr>
            <p:cNvPr id="3285" name="Rectangle 215"/>
            <p:cNvSpPr>
              <a:spLocks noChangeArrowheads="1"/>
            </p:cNvSpPr>
            <p:nvPr/>
          </p:nvSpPr>
          <p:spPr bwMode="auto">
            <a:xfrm>
              <a:off x="5204" y="3425"/>
              <a:ext cx="4" cy="3"/>
            </a:xfrm>
            <a:prstGeom prst="rect">
              <a:avLst/>
            </a:prstGeom>
            <a:solidFill>
              <a:srgbClr val="DDDDDD"/>
            </a:solidFill>
            <a:ln w="4445">
              <a:solidFill>
                <a:schemeClr val="bg2"/>
              </a:solidFill>
              <a:miter lim="800000"/>
              <a:headEnd/>
              <a:tailEnd/>
            </a:ln>
          </p:spPr>
          <p:txBody>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a:p>
          </p:txBody>
        </p:sp>
        <p:sp>
          <p:nvSpPr>
            <p:cNvPr id="3286" name="Freeform 216"/>
            <p:cNvSpPr>
              <a:spLocks/>
            </p:cNvSpPr>
            <p:nvPr/>
          </p:nvSpPr>
          <p:spPr bwMode="auto">
            <a:xfrm>
              <a:off x="5091" y="3280"/>
              <a:ext cx="6" cy="4"/>
            </a:xfrm>
            <a:custGeom>
              <a:avLst/>
              <a:gdLst>
                <a:gd name="T0" fmla="*/ 0 w 6"/>
                <a:gd name="T1" fmla="*/ 0 h 3"/>
                <a:gd name="T2" fmla="*/ 3 w 6"/>
                <a:gd name="T3" fmla="*/ 0 h 3"/>
                <a:gd name="T4" fmla="*/ 6 w 6"/>
                <a:gd name="T5" fmla="*/ 116 h 3"/>
                <a:gd name="T6" fmla="*/ 0 w 6"/>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0" y="0"/>
                  </a:moveTo>
                  <a:lnTo>
                    <a:pt x="3" y="0"/>
                  </a:lnTo>
                  <a:lnTo>
                    <a:pt x="6"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7" name="Freeform 217"/>
            <p:cNvSpPr>
              <a:spLocks/>
            </p:cNvSpPr>
            <p:nvPr/>
          </p:nvSpPr>
          <p:spPr bwMode="auto">
            <a:xfrm>
              <a:off x="5091" y="3280"/>
              <a:ext cx="6" cy="4"/>
            </a:xfrm>
            <a:custGeom>
              <a:avLst/>
              <a:gdLst>
                <a:gd name="T0" fmla="*/ 0 w 6"/>
                <a:gd name="T1" fmla="*/ 0 h 3"/>
                <a:gd name="T2" fmla="*/ 3 w 6"/>
                <a:gd name="T3" fmla="*/ 0 h 3"/>
                <a:gd name="T4" fmla="*/ 6 w 6"/>
                <a:gd name="T5" fmla="*/ 116 h 3"/>
                <a:gd name="T6" fmla="*/ 0 w 6"/>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0" y="0"/>
                  </a:moveTo>
                  <a:lnTo>
                    <a:pt x="3" y="0"/>
                  </a:lnTo>
                  <a:lnTo>
                    <a:pt x="6"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88" name="Freeform 218"/>
            <p:cNvSpPr>
              <a:spLocks/>
            </p:cNvSpPr>
            <p:nvPr/>
          </p:nvSpPr>
          <p:spPr bwMode="auto">
            <a:xfrm>
              <a:off x="5042" y="3205"/>
              <a:ext cx="14" cy="10"/>
            </a:xfrm>
            <a:custGeom>
              <a:avLst/>
              <a:gdLst>
                <a:gd name="T0" fmla="*/ 0 w 12"/>
                <a:gd name="T1" fmla="*/ 0 h 9"/>
                <a:gd name="T2" fmla="*/ 47 w 12"/>
                <a:gd name="T3" fmla="*/ 3 h 9"/>
                <a:gd name="T4" fmla="*/ 89 w 12"/>
                <a:gd name="T5" fmla="*/ 33 h 9"/>
                <a:gd name="T6" fmla="*/ 47 w 12"/>
                <a:gd name="T7" fmla="*/ 24 h 9"/>
                <a:gd name="T8" fmla="*/ 0 w 12"/>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0"/>
                  </a:moveTo>
                  <a:lnTo>
                    <a:pt x="6" y="3"/>
                  </a:lnTo>
                  <a:lnTo>
                    <a:pt x="12" y="9"/>
                  </a:lnTo>
                  <a:lnTo>
                    <a:pt x="6" y="6"/>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89" name="Freeform 219"/>
            <p:cNvSpPr>
              <a:spLocks/>
            </p:cNvSpPr>
            <p:nvPr/>
          </p:nvSpPr>
          <p:spPr bwMode="auto">
            <a:xfrm>
              <a:off x="5042" y="3205"/>
              <a:ext cx="14" cy="10"/>
            </a:xfrm>
            <a:custGeom>
              <a:avLst/>
              <a:gdLst>
                <a:gd name="T0" fmla="*/ 0 w 12"/>
                <a:gd name="T1" fmla="*/ 0 h 9"/>
                <a:gd name="T2" fmla="*/ 47 w 12"/>
                <a:gd name="T3" fmla="*/ 3 h 9"/>
                <a:gd name="T4" fmla="*/ 89 w 12"/>
                <a:gd name="T5" fmla="*/ 33 h 9"/>
                <a:gd name="T6" fmla="*/ 47 w 12"/>
                <a:gd name="T7" fmla="*/ 24 h 9"/>
                <a:gd name="T8" fmla="*/ 0 w 12"/>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0"/>
                  </a:moveTo>
                  <a:lnTo>
                    <a:pt x="6" y="3"/>
                  </a:lnTo>
                  <a:lnTo>
                    <a:pt x="12" y="9"/>
                  </a:lnTo>
                  <a:lnTo>
                    <a:pt x="6"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0" name="Freeform 220"/>
            <p:cNvSpPr>
              <a:spLocks/>
            </p:cNvSpPr>
            <p:nvPr/>
          </p:nvSpPr>
          <p:spPr bwMode="auto">
            <a:xfrm>
              <a:off x="5042" y="3218"/>
              <a:ext cx="4" cy="4"/>
            </a:xfrm>
            <a:custGeom>
              <a:avLst/>
              <a:gdLst>
                <a:gd name="T0" fmla="*/ 0 w 3"/>
                <a:gd name="T1" fmla="*/ 0 h 3"/>
                <a:gd name="T2" fmla="*/ 116 w 3"/>
                <a:gd name="T3" fmla="*/ 116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91" name="Freeform 221"/>
            <p:cNvSpPr>
              <a:spLocks/>
            </p:cNvSpPr>
            <p:nvPr/>
          </p:nvSpPr>
          <p:spPr bwMode="auto">
            <a:xfrm>
              <a:off x="5042" y="3218"/>
              <a:ext cx="4" cy="4"/>
            </a:xfrm>
            <a:custGeom>
              <a:avLst/>
              <a:gdLst>
                <a:gd name="T0" fmla="*/ 0 w 3"/>
                <a:gd name="T1" fmla="*/ 0 h 3"/>
                <a:gd name="T2" fmla="*/ 116 w 3"/>
                <a:gd name="T3" fmla="*/ 116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2" name="Freeform 222"/>
            <p:cNvSpPr>
              <a:spLocks/>
            </p:cNvSpPr>
            <p:nvPr/>
          </p:nvSpPr>
          <p:spPr bwMode="auto">
            <a:xfrm>
              <a:off x="5049" y="3222"/>
              <a:ext cx="4" cy="3"/>
            </a:xfrm>
            <a:custGeom>
              <a:avLst/>
              <a:gdLst>
                <a:gd name="T0" fmla="*/ 0 w 3"/>
                <a:gd name="T1" fmla="*/ 0 h 3"/>
                <a:gd name="T2" fmla="*/ 116 w 3"/>
                <a:gd name="T3" fmla="*/ 3 h 3"/>
                <a:gd name="T4" fmla="*/ 0 w 3"/>
                <a:gd name="T5" fmla="*/ 3 h 3"/>
                <a:gd name="T6" fmla="*/ 0 w 3"/>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0"/>
                  </a:moveTo>
                  <a:lnTo>
                    <a:pt x="3" y="3"/>
                  </a:lnTo>
                  <a:lnTo>
                    <a:pt x="0"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3" name="Freeform 223"/>
            <p:cNvSpPr>
              <a:spLocks/>
            </p:cNvSpPr>
            <p:nvPr/>
          </p:nvSpPr>
          <p:spPr bwMode="auto">
            <a:xfrm>
              <a:off x="5053" y="3225"/>
              <a:ext cx="10" cy="7"/>
            </a:xfrm>
            <a:custGeom>
              <a:avLst/>
              <a:gdLst>
                <a:gd name="T0" fmla="*/ 0 w 9"/>
                <a:gd name="T1" fmla="*/ 29 h 6"/>
                <a:gd name="T2" fmla="*/ 0 w 9"/>
                <a:gd name="T3" fmla="*/ 0 h 6"/>
                <a:gd name="T4" fmla="*/ 3 w 9"/>
                <a:gd name="T5" fmla="*/ 0 h 6"/>
                <a:gd name="T6" fmla="*/ 24 w 9"/>
                <a:gd name="T7" fmla="*/ 29 h 6"/>
                <a:gd name="T8" fmla="*/ 33 w 9"/>
                <a:gd name="T9" fmla="*/ 47 h 6"/>
                <a:gd name="T10" fmla="*/ 0 w 9"/>
                <a:gd name="T11" fmla="*/ 29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6">
                  <a:moveTo>
                    <a:pt x="0" y="3"/>
                  </a:moveTo>
                  <a:lnTo>
                    <a:pt x="0" y="0"/>
                  </a:lnTo>
                  <a:lnTo>
                    <a:pt x="3" y="0"/>
                  </a:lnTo>
                  <a:lnTo>
                    <a:pt x="6" y="3"/>
                  </a:lnTo>
                  <a:lnTo>
                    <a:pt x="9" y="6"/>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294" name="Freeform 224"/>
            <p:cNvSpPr>
              <a:spLocks/>
            </p:cNvSpPr>
            <p:nvPr/>
          </p:nvSpPr>
          <p:spPr bwMode="auto">
            <a:xfrm>
              <a:off x="5053" y="3225"/>
              <a:ext cx="10" cy="7"/>
            </a:xfrm>
            <a:custGeom>
              <a:avLst/>
              <a:gdLst>
                <a:gd name="T0" fmla="*/ 0 w 9"/>
                <a:gd name="T1" fmla="*/ 29 h 6"/>
                <a:gd name="T2" fmla="*/ 0 w 9"/>
                <a:gd name="T3" fmla="*/ 0 h 6"/>
                <a:gd name="T4" fmla="*/ 3 w 9"/>
                <a:gd name="T5" fmla="*/ 0 h 6"/>
                <a:gd name="T6" fmla="*/ 24 w 9"/>
                <a:gd name="T7" fmla="*/ 29 h 6"/>
                <a:gd name="T8" fmla="*/ 33 w 9"/>
                <a:gd name="T9" fmla="*/ 47 h 6"/>
                <a:gd name="T10" fmla="*/ 0 w 9"/>
                <a:gd name="T11" fmla="*/ 29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6">
                  <a:moveTo>
                    <a:pt x="0" y="3"/>
                  </a:moveTo>
                  <a:lnTo>
                    <a:pt x="0" y="0"/>
                  </a:lnTo>
                  <a:lnTo>
                    <a:pt x="3" y="0"/>
                  </a:lnTo>
                  <a:lnTo>
                    <a:pt x="6" y="3"/>
                  </a:lnTo>
                  <a:lnTo>
                    <a:pt x="9" y="6"/>
                  </a:lnTo>
                  <a:lnTo>
                    <a:pt x="0" y="3"/>
                  </a:lnTo>
                </a:path>
              </a:pathLst>
            </a:custGeom>
            <a:solidFill>
              <a:srgbClr val="DDDDDD"/>
            </a:solidFill>
            <a:ln w="4445" cmpd="sng">
              <a:solidFill>
                <a:schemeClr val="bg2"/>
              </a:solidFill>
              <a:prstDash val="solid"/>
              <a:round/>
              <a:headEnd/>
              <a:tailEnd/>
            </a:ln>
          </p:spPr>
          <p:txBody>
            <a:bodyPr/>
            <a:lstStyle/>
            <a:p>
              <a:endParaRPr lang="en-US"/>
            </a:p>
          </p:txBody>
        </p:sp>
        <p:sp>
          <p:nvSpPr>
            <p:cNvPr id="3295" name="Freeform 225"/>
            <p:cNvSpPr>
              <a:spLocks/>
            </p:cNvSpPr>
            <p:nvPr/>
          </p:nvSpPr>
          <p:spPr bwMode="auto">
            <a:xfrm>
              <a:off x="5053" y="3232"/>
              <a:ext cx="3" cy="3"/>
            </a:xfrm>
            <a:custGeom>
              <a:avLst/>
              <a:gdLst>
                <a:gd name="T0" fmla="*/ 0 w 3"/>
                <a:gd name="T1" fmla="*/ 0 h 3"/>
                <a:gd name="T2" fmla="*/ 3 w 3"/>
                <a:gd name="T3" fmla="*/ 3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296" name="Freeform 226"/>
            <p:cNvSpPr>
              <a:spLocks/>
            </p:cNvSpPr>
            <p:nvPr/>
          </p:nvSpPr>
          <p:spPr bwMode="auto">
            <a:xfrm>
              <a:off x="5053" y="3232"/>
              <a:ext cx="3" cy="3"/>
            </a:xfrm>
            <a:custGeom>
              <a:avLst/>
              <a:gdLst>
                <a:gd name="T0" fmla="*/ 0 w 3"/>
                <a:gd name="T1" fmla="*/ 0 h 3"/>
                <a:gd name="T2" fmla="*/ 3 w 3"/>
                <a:gd name="T3" fmla="*/ 3 h 3"/>
                <a:gd name="T4" fmla="*/ 0 w 3"/>
                <a:gd name="T5" fmla="*/ 0 h 3"/>
                <a:gd name="T6" fmla="*/ 0 60000 65536"/>
                <a:gd name="T7" fmla="*/ 0 60000 65536"/>
                <a:gd name="T8" fmla="*/ 0 60000 65536"/>
              </a:gdLst>
              <a:ahLst/>
              <a:cxnLst>
                <a:cxn ang="T6">
                  <a:pos x="T0" y="T1"/>
                </a:cxn>
                <a:cxn ang="T7">
                  <a:pos x="T2" y="T3"/>
                </a:cxn>
                <a:cxn ang="T8">
                  <a:pos x="T4" y="T5"/>
                </a:cxn>
              </a:cxnLst>
              <a:rect l="0" t="0" r="r" b="b"/>
              <a:pathLst>
                <a:path w="3" h="3">
                  <a:moveTo>
                    <a:pt x="0" y="0"/>
                  </a:move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297" name="Freeform 227"/>
            <p:cNvSpPr>
              <a:spLocks/>
            </p:cNvSpPr>
            <p:nvPr/>
          </p:nvSpPr>
          <p:spPr bwMode="auto">
            <a:xfrm>
              <a:off x="5063" y="3232"/>
              <a:ext cx="3" cy="3"/>
            </a:xfrm>
            <a:custGeom>
              <a:avLst/>
              <a:gdLst>
                <a:gd name="T0" fmla="*/ 0 w 3"/>
                <a:gd name="T1" fmla="*/ 3 h 3"/>
                <a:gd name="T2" fmla="*/ 0 w 3"/>
                <a:gd name="T3" fmla="*/ 0 h 3"/>
                <a:gd name="T4" fmla="*/ 3 w 3"/>
                <a:gd name="T5" fmla="*/ 3 h 3"/>
                <a:gd name="T6" fmla="*/ 0 w 3"/>
                <a:gd name="T7" fmla="*/ 3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3"/>
                  </a:moveTo>
                  <a:lnTo>
                    <a:pt x="0" y="0"/>
                  </a:lnTo>
                  <a:lnTo>
                    <a:pt x="3" y="3"/>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298" name="Freeform 228"/>
            <p:cNvSpPr>
              <a:spLocks/>
            </p:cNvSpPr>
            <p:nvPr/>
          </p:nvSpPr>
          <p:spPr bwMode="auto">
            <a:xfrm>
              <a:off x="5063" y="3232"/>
              <a:ext cx="3" cy="3"/>
            </a:xfrm>
            <a:custGeom>
              <a:avLst/>
              <a:gdLst>
                <a:gd name="T0" fmla="*/ 0 w 3"/>
                <a:gd name="T1" fmla="*/ 3 h 3"/>
                <a:gd name="T2" fmla="*/ 0 w 3"/>
                <a:gd name="T3" fmla="*/ 0 h 3"/>
                <a:gd name="T4" fmla="*/ 3 w 3"/>
                <a:gd name="T5" fmla="*/ 3 h 3"/>
                <a:gd name="T6" fmla="*/ 0 w 3"/>
                <a:gd name="T7" fmla="*/ 3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3"/>
                  </a:moveTo>
                  <a:lnTo>
                    <a:pt x="0" y="0"/>
                  </a:lnTo>
                  <a:lnTo>
                    <a:pt x="3" y="3"/>
                  </a:lnTo>
                  <a:lnTo>
                    <a:pt x="0" y="3"/>
                  </a:lnTo>
                </a:path>
              </a:pathLst>
            </a:custGeom>
            <a:solidFill>
              <a:srgbClr val="DDDDDD"/>
            </a:solidFill>
            <a:ln w="4445" cmpd="sng">
              <a:solidFill>
                <a:schemeClr val="bg2"/>
              </a:solidFill>
              <a:prstDash val="solid"/>
              <a:round/>
              <a:headEnd/>
              <a:tailEnd/>
            </a:ln>
          </p:spPr>
          <p:txBody>
            <a:bodyPr/>
            <a:lstStyle/>
            <a:p>
              <a:endParaRPr lang="en-US"/>
            </a:p>
          </p:txBody>
        </p:sp>
        <p:sp>
          <p:nvSpPr>
            <p:cNvPr id="3299" name="Freeform 229"/>
            <p:cNvSpPr>
              <a:spLocks/>
            </p:cNvSpPr>
            <p:nvPr/>
          </p:nvSpPr>
          <p:spPr bwMode="auto">
            <a:xfrm>
              <a:off x="5070" y="3218"/>
              <a:ext cx="21" cy="14"/>
            </a:xfrm>
            <a:custGeom>
              <a:avLst/>
              <a:gdLst>
                <a:gd name="T0" fmla="*/ 0 w 18"/>
                <a:gd name="T1" fmla="*/ 0 h 12"/>
                <a:gd name="T2" fmla="*/ 120 w 18"/>
                <a:gd name="T3" fmla="*/ 75 h 12"/>
                <a:gd name="T4" fmla="*/ 140 w 18"/>
                <a:gd name="T5" fmla="*/ 89 h 12"/>
                <a:gd name="T6" fmla="*/ 47 w 18"/>
                <a:gd name="T7" fmla="*/ 29 h 12"/>
                <a:gd name="T8" fmla="*/ 0 w 18"/>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0"/>
                  </a:moveTo>
                  <a:lnTo>
                    <a:pt x="15" y="9"/>
                  </a:lnTo>
                  <a:lnTo>
                    <a:pt x="18" y="12"/>
                  </a:lnTo>
                  <a:lnTo>
                    <a:pt x="6"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300" name="Freeform 230"/>
            <p:cNvSpPr>
              <a:spLocks/>
            </p:cNvSpPr>
            <p:nvPr/>
          </p:nvSpPr>
          <p:spPr bwMode="auto">
            <a:xfrm>
              <a:off x="5070" y="3218"/>
              <a:ext cx="21" cy="14"/>
            </a:xfrm>
            <a:custGeom>
              <a:avLst/>
              <a:gdLst>
                <a:gd name="T0" fmla="*/ 0 w 18"/>
                <a:gd name="T1" fmla="*/ 0 h 12"/>
                <a:gd name="T2" fmla="*/ 120 w 18"/>
                <a:gd name="T3" fmla="*/ 75 h 12"/>
                <a:gd name="T4" fmla="*/ 140 w 18"/>
                <a:gd name="T5" fmla="*/ 89 h 12"/>
                <a:gd name="T6" fmla="*/ 47 w 18"/>
                <a:gd name="T7" fmla="*/ 29 h 12"/>
                <a:gd name="T8" fmla="*/ 0 w 18"/>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0"/>
                  </a:moveTo>
                  <a:lnTo>
                    <a:pt x="15" y="9"/>
                  </a:lnTo>
                  <a:lnTo>
                    <a:pt x="18" y="12"/>
                  </a:lnTo>
                  <a:lnTo>
                    <a:pt x="6"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1" name="Freeform 231"/>
            <p:cNvSpPr>
              <a:spLocks/>
            </p:cNvSpPr>
            <p:nvPr/>
          </p:nvSpPr>
          <p:spPr bwMode="auto">
            <a:xfrm>
              <a:off x="5104" y="3229"/>
              <a:ext cx="11" cy="20"/>
            </a:xfrm>
            <a:custGeom>
              <a:avLst/>
              <a:gdLst>
                <a:gd name="T0" fmla="*/ 0 w 9"/>
                <a:gd name="T1" fmla="*/ 3 h 18"/>
                <a:gd name="T2" fmla="*/ 0 w 9"/>
                <a:gd name="T3" fmla="*/ 0 h 18"/>
                <a:gd name="T4" fmla="*/ 0 w 9"/>
                <a:gd name="T5" fmla="*/ 3 h 18"/>
                <a:gd name="T6" fmla="*/ 43 w 9"/>
                <a:gd name="T7" fmla="*/ 24 h 18"/>
                <a:gd name="T8" fmla="*/ 79 w 9"/>
                <a:gd name="T9" fmla="*/ 46 h 18"/>
                <a:gd name="T10" fmla="*/ 79 w 9"/>
                <a:gd name="T11" fmla="*/ 60 h 18"/>
                <a:gd name="T12" fmla="*/ 119 w 9"/>
                <a:gd name="T13" fmla="*/ 60 h 18"/>
                <a:gd name="T14" fmla="*/ 119 w 9"/>
                <a:gd name="T15" fmla="*/ 70 h 18"/>
                <a:gd name="T16" fmla="*/ 43 w 9"/>
                <a:gd name="T17" fmla="*/ 46 h 18"/>
                <a:gd name="T18" fmla="*/ 0 w 9"/>
                <a:gd name="T19" fmla="*/ 3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8">
                  <a:moveTo>
                    <a:pt x="0" y="3"/>
                  </a:moveTo>
                  <a:lnTo>
                    <a:pt x="0" y="0"/>
                  </a:lnTo>
                  <a:lnTo>
                    <a:pt x="0" y="3"/>
                  </a:lnTo>
                  <a:lnTo>
                    <a:pt x="3" y="6"/>
                  </a:lnTo>
                  <a:lnTo>
                    <a:pt x="6" y="12"/>
                  </a:lnTo>
                  <a:lnTo>
                    <a:pt x="6" y="15"/>
                  </a:lnTo>
                  <a:lnTo>
                    <a:pt x="9" y="15"/>
                  </a:lnTo>
                  <a:lnTo>
                    <a:pt x="9" y="18"/>
                  </a:lnTo>
                  <a:lnTo>
                    <a:pt x="3" y="12"/>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302" name="Freeform 232"/>
            <p:cNvSpPr>
              <a:spLocks/>
            </p:cNvSpPr>
            <p:nvPr/>
          </p:nvSpPr>
          <p:spPr bwMode="auto">
            <a:xfrm>
              <a:off x="5104" y="3229"/>
              <a:ext cx="11" cy="20"/>
            </a:xfrm>
            <a:custGeom>
              <a:avLst/>
              <a:gdLst>
                <a:gd name="T0" fmla="*/ 0 w 9"/>
                <a:gd name="T1" fmla="*/ 3 h 18"/>
                <a:gd name="T2" fmla="*/ 0 w 9"/>
                <a:gd name="T3" fmla="*/ 0 h 18"/>
                <a:gd name="T4" fmla="*/ 0 w 9"/>
                <a:gd name="T5" fmla="*/ 3 h 18"/>
                <a:gd name="T6" fmla="*/ 43 w 9"/>
                <a:gd name="T7" fmla="*/ 24 h 18"/>
                <a:gd name="T8" fmla="*/ 79 w 9"/>
                <a:gd name="T9" fmla="*/ 46 h 18"/>
                <a:gd name="T10" fmla="*/ 79 w 9"/>
                <a:gd name="T11" fmla="*/ 60 h 18"/>
                <a:gd name="T12" fmla="*/ 119 w 9"/>
                <a:gd name="T13" fmla="*/ 60 h 18"/>
                <a:gd name="T14" fmla="*/ 119 w 9"/>
                <a:gd name="T15" fmla="*/ 70 h 18"/>
                <a:gd name="T16" fmla="*/ 43 w 9"/>
                <a:gd name="T17" fmla="*/ 46 h 18"/>
                <a:gd name="T18" fmla="*/ 0 w 9"/>
                <a:gd name="T19" fmla="*/ 3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8">
                  <a:moveTo>
                    <a:pt x="0" y="3"/>
                  </a:moveTo>
                  <a:lnTo>
                    <a:pt x="0" y="0"/>
                  </a:lnTo>
                  <a:lnTo>
                    <a:pt x="0" y="3"/>
                  </a:lnTo>
                  <a:lnTo>
                    <a:pt x="3" y="6"/>
                  </a:lnTo>
                  <a:lnTo>
                    <a:pt x="6" y="12"/>
                  </a:lnTo>
                  <a:lnTo>
                    <a:pt x="6" y="15"/>
                  </a:lnTo>
                  <a:lnTo>
                    <a:pt x="9" y="15"/>
                  </a:lnTo>
                  <a:lnTo>
                    <a:pt x="9" y="18"/>
                  </a:lnTo>
                  <a:lnTo>
                    <a:pt x="3" y="12"/>
                  </a:lnTo>
                  <a:lnTo>
                    <a:pt x="0" y="3"/>
                  </a:lnTo>
                </a:path>
              </a:pathLst>
            </a:custGeom>
            <a:solidFill>
              <a:srgbClr val="DDDDDD"/>
            </a:solidFill>
            <a:ln w="4445" cmpd="sng">
              <a:solidFill>
                <a:schemeClr val="bg2"/>
              </a:solidFill>
              <a:prstDash val="solid"/>
              <a:round/>
              <a:headEnd/>
              <a:tailEnd/>
            </a:ln>
          </p:spPr>
          <p:txBody>
            <a:bodyPr/>
            <a:lstStyle/>
            <a:p>
              <a:endParaRPr lang="en-US"/>
            </a:p>
          </p:txBody>
        </p:sp>
        <p:sp>
          <p:nvSpPr>
            <p:cNvPr id="3303" name="Freeform 233"/>
            <p:cNvSpPr>
              <a:spLocks/>
            </p:cNvSpPr>
            <p:nvPr/>
          </p:nvSpPr>
          <p:spPr bwMode="auto">
            <a:xfrm>
              <a:off x="5094" y="3239"/>
              <a:ext cx="3" cy="3"/>
            </a:xfrm>
            <a:custGeom>
              <a:avLst/>
              <a:gdLst>
                <a:gd name="T0" fmla="*/ 0 w 3"/>
                <a:gd name="T1" fmla="*/ 0 h 3"/>
                <a:gd name="T2" fmla="*/ 3 w 3"/>
                <a:gd name="T3" fmla="*/ 0 h 3"/>
                <a:gd name="T4" fmla="*/ 3 w 3"/>
                <a:gd name="T5" fmla="*/ 3 h 3"/>
                <a:gd name="T6" fmla="*/ 0 w 3"/>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0"/>
                  </a:moveTo>
                  <a:lnTo>
                    <a:pt x="3" y="0"/>
                  </a:lnTo>
                  <a:lnTo>
                    <a:pt x="3"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4" name="Freeform 234"/>
            <p:cNvSpPr>
              <a:spLocks/>
            </p:cNvSpPr>
            <p:nvPr/>
          </p:nvSpPr>
          <p:spPr bwMode="auto">
            <a:xfrm>
              <a:off x="5087" y="3242"/>
              <a:ext cx="17" cy="11"/>
            </a:xfrm>
            <a:custGeom>
              <a:avLst/>
              <a:gdLst>
                <a:gd name="T0" fmla="*/ 0 w 15"/>
                <a:gd name="T1" fmla="*/ 0 h 9"/>
                <a:gd name="T2" fmla="*/ 42 w 15"/>
                <a:gd name="T3" fmla="*/ 43 h 9"/>
                <a:gd name="T4" fmla="*/ 76 w 15"/>
                <a:gd name="T5" fmla="*/ 79 h 9"/>
                <a:gd name="T6" fmla="*/ 76 w 15"/>
                <a:gd name="T7" fmla="*/ 119 h 9"/>
                <a:gd name="T8" fmla="*/ 3 w 15"/>
                <a:gd name="T9" fmla="*/ 119 h 9"/>
                <a:gd name="T10" fmla="*/ 0 w 15"/>
                <a:gd name="T11" fmla="*/ 43 h 9"/>
                <a:gd name="T12" fmla="*/ 0 w 15"/>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9">
                  <a:moveTo>
                    <a:pt x="0" y="0"/>
                  </a:moveTo>
                  <a:lnTo>
                    <a:pt x="9" y="3"/>
                  </a:lnTo>
                  <a:lnTo>
                    <a:pt x="15" y="6"/>
                  </a:lnTo>
                  <a:lnTo>
                    <a:pt x="15" y="9"/>
                  </a:lnTo>
                  <a:lnTo>
                    <a:pt x="3" y="9"/>
                  </a:lnTo>
                  <a:lnTo>
                    <a:pt x="0" y="3"/>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305" name="Freeform 235"/>
            <p:cNvSpPr>
              <a:spLocks/>
            </p:cNvSpPr>
            <p:nvPr/>
          </p:nvSpPr>
          <p:spPr bwMode="auto">
            <a:xfrm>
              <a:off x="5087" y="3242"/>
              <a:ext cx="17" cy="11"/>
            </a:xfrm>
            <a:custGeom>
              <a:avLst/>
              <a:gdLst>
                <a:gd name="T0" fmla="*/ 0 w 15"/>
                <a:gd name="T1" fmla="*/ 0 h 9"/>
                <a:gd name="T2" fmla="*/ 42 w 15"/>
                <a:gd name="T3" fmla="*/ 43 h 9"/>
                <a:gd name="T4" fmla="*/ 76 w 15"/>
                <a:gd name="T5" fmla="*/ 79 h 9"/>
                <a:gd name="T6" fmla="*/ 76 w 15"/>
                <a:gd name="T7" fmla="*/ 119 h 9"/>
                <a:gd name="T8" fmla="*/ 3 w 15"/>
                <a:gd name="T9" fmla="*/ 119 h 9"/>
                <a:gd name="T10" fmla="*/ 0 w 15"/>
                <a:gd name="T11" fmla="*/ 43 h 9"/>
                <a:gd name="T12" fmla="*/ 0 w 15"/>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9">
                  <a:moveTo>
                    <a:pt x="0" y="0"/>
                  </a:moveTo>
                  <a:lnTo>
                    <a:pt x="9" y="3"/>
                  </a:lnTo>
                  <a:lnTo>
                    <a:pt x="15" y="6"/>
                  </a:lnTo>
                  <a:lnTo>
                    <a:pt x="15" y="9"/>
                  </a:lnTo>
                  <a:lnTo>
                    <a:pt x="3" y="9"/>
                  </a:lnTo>
                  <a:lnTo>
                    <a:pt x="0" y="3"/>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6" name="Freeform 236"/>
            <p:cNvSpPr>
              <a:spLocks/>
            </p:cNvSpPr>
            <p:nvPr/>
          </p:nvSpPr>
          <p:spPr bwMode="auto">
            <a:xfrm>
              <a:off x="5111" y="3256"/>
              <a:ext cx="17" cy="10"/>
            </a:xfrm>
            <a:custGeom>
              <a:avLst/>
              <a:gdLst>
                <a:gd name="T0" fmla="*/ 0 w 15"/>
                <a:gd name="T1" fmla="*/ 0 h 9"/>
                <a:gd name="T2" fmla="*/ 42 w 15"/>
                <a:gd name="T3" fmla="*/ 3 h 9"/>
                <a:gd name="T4" fmla="*/ 76 w 15"/>
                <a:gd name="T5" fmla="*/ 33 h 9"/>
                <a:gd name="T6" fmla="*/ 61 w 15"/>
                <a:gd name="T7" fmla="*/ 33 h 9"/>
                <a:gd name="T8" fmla="*/ 29 w 15"/>
                <a:gd name="T9" fmla="*/ 24 h 9"/>
                <a:gd name="T10" fmla="*/ 0 w 1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0" y="0"/>
                  </a:moveTo>
                  <a:lnTo>
                    <a:pt x="9" y="3"/>
                  </a:lnTo>
                  <a:lnTo>
                    <a:pt x="15" y="9"/>
                  </a:lnTo>
                  <a:lnTo>
                    <a:pt x="12" y="9"/>
                  </a:lnTo>
                  <a:lnTo>
                    <a:pt x="6" y="6"/>
                  </a:lnTo>
                  <a:lnTo>
                    <a:pt x="0" y="0"/>
                  </a:lnTo>
                  <a:close/>
                </a:path>
              </a:pathLst>
            </a:custGeom>
            <a:solidFill>
              <a:srgbClr val="DDDDDD"/>
            </a:solidFill>
            <a:ln w="4445" cmpd="sng">
              <a:solidFill>
                <a:schemeClr val="bg2"/>
              </a:solidFill>
              <a:round/>
              <a:headEnd/>
              <a:tailEnd/>
            </a:ln>
          </p:spPr>
          <p:txBody>
            <a:bodyPr/>
            <a:lstStyle/>
            <a:p>
              <a:endParaRPr lang="en-US"/>
            </a:p>
          </p:txBody>
        </p:sp>
        <p:sp>
          <p:nvSpPr>
            <p:cNvPr id="3307" name="Freeform 237"/>
            <p:cNvSpPr>
              <a:spLocks/>
            </p:cNvSpPr>
            <p:nvPr/>
          </p:nvSpPr>
          <p:spPr bwMode="auto">
            <a:xfrm>
              <a:off x="5111" y="3256"/>
              <a:ext cx="17" cy="10"/>
            </a:xfrm>
            <a:custGeom>
              <a:avLst/>
              <a:gdLst>
                <a:gd name="T0" fmla="*/ 0 w 15"/>
                <a:gd name="T1" fmla="*/ 0 h 9"/>
                <a:gd name="T2" fmla="*/ 42 w 15"/>
                <a:gd name="T3" fmla="*/ 3 h 9"/>
                <a:gd name="T4" fmla="*/ 76 w 15"/>
                <a:gd name="T5" fmla="*/ 33 h 9"/>
                <a:gd name="T6" fmla="*/ 61 w 15"/>
                <a:gd name="T7" fmla="*/ 33 h 9"/>
                <a:gd name="T8" fmla="*/ 29 w 15"/>
                <a:gd name="T9" fmla="*/ 24 h 9"/>
                <a:gd name="T10" fmla="*/ 0 w 15"/>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9">
                  <a:moveTo>
                    <a:pt x="0" y="0"/>
                  </a:moveTo>
                  <a:lnTo>
                    <a:pt x="9" y="3"/>
                  </a:lnTo>
                  <a:lnTo>
                    <a:pt x="15" y="9"/>
                  </a:lnTo>
                  <a:lnTo>
                    <a:pt x="12" y="9"/>
                  </a:lnTo>
                  <a:lnTo>
                    <a:pt x="6" y="6"/>
                  </a:lnTo>
                  <a:lnTo>
                    <a:pt x="0" y="0"/>
                  </a:lnTo>
                </a:path>
              </a:pathLst>
            </a:custGeom>
            <a:solidFill>
              <a:srgbClr val="DDDDDD"/>
            </a:solidFill>
            <a:ln w="4445" cmpd="sng">
              <a:solidFill>
                <a:schemeClr val="bg2"/>
              </a:solidFill>
              <a:prstDash val="solid"/>
              <a:round/>
              <a:headEnd/>
              <a:tailEnd/>
            </a:ln>
          </p:spPr>
          <p:txBody>
            <a:bodyPr/>
            <a:lstStyle/>
            <a:p>
              <a:endParaRPr lang="en-US"/>
            </a:p>
          </p:txBody>
        </p:sp>
        <p:sp>
          <p:nvSpPr>
            <p:cNvPr id="3308" name="Freeform 238"/>
            <p:cNvSpPr>
              <a:spLocks/>
            </p:cNvSpPr>
            <p:nvPr/>
          </p:nvSpPr>
          <p:spPr bwMode="auto">
            <a:xfrm>
              <a:off x="5173" y="3263"/>
              <a:ext cx="7" cy="3"/>
            </a:xfrm>
            <a:custGeom>
              <a:avLst/>
              <a:gdLst>
                <a:gd name="T0" fmla="*/ 0 w 6"/>
                <a:gd name="T1" fmla="*/ 3 h 3"/>
                <a:gd name="T2" fmla="*/ 29 w 6"/>
                <a:gd name="T3" fmla="*/ 0 h 3"/>
                <a:gd name="T4" fmla="*/ 47 w 6"/>
                <a:gd name="T5" fmla="*/ 0 h 3"/>
                <a:gd name="T6" fmla="*/ 47 w 6"/>
                <a:gd name="T7" fmla="*/ 3 h 3"/>
                <a:gd name="T8" fmla="*/ 29 w 6"/>
                <a:gd name="T9" fmla="*/ 3 h 3"/>
                <a:gd name="T10" fmla="*/ 0 w 6"/>
                <a:gd name="T11" fmla="*/ 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0" y="3"/>
                  </a:moveTo>
                  <a:lnTo>
                    <a:pt x="3" y="0"/>
                  </a:lnTo>
                  <a:lnTo>
                    <a:pt x="6" y="0"/>
                  </a:lnTo>
                  <a:lnTo>
                    <a:pt x="6" y="3"/>
                  </a:lnTo>
                  <a:lnTo>
                    <a:pt x="3" y="3"/>
                  </a:lnTo>
                  <a:lnTo>
                    <a:pt x="0" y="3"/>
                  </a:lnTo>
                  <a:close/>
                </a:path>
              </a:pathLst>
            </a:custGeom>
            <a:solidFill>
              <a:srgbClr val="DDDDDD"/>
            </a:solidFill>
            <a:ln w="4445" cmpd="sng">
              <a:solidFill>
                <a:schemeClr val="bg2"/>
              </a:solidFill>
              <a:round/>
              <a:headEnd/>
              <a:tailEnd/>
            </a:ln>
          </p:spPr>
          <p:txBody>
            <a:bodyPr/>
            <a:lstStyle/>
            <a:p>
              <a:endParaRPr lang="en-US"/>
            </a:p>
          </p:txBody>
        </p:sp>
        <p:sp>
          <p:nvSpPr>
            <p:cNvPr id="3309" name="Freeform 239"/>
            <p:cNvSpPr>
              <a:spLocks/>
            </p:cNvSpPr>
            <p:nvPr/>
          </p:nvSpPr>
          <p:spPr bwMode="auto">
            <a:xfrm>
              <a:off x="5173" y="3263"/>
              <a:ext cx="7" cy="3"/>
            </a:xfrm>
            <a:custGeom>
              <a:avLst/>
              <a:gdLst>
                <a:gd name="T0" fmla="*/ 0 w 6"/>
                <a:gd name="T1" fmla="*/ 3 h 3"/>
                <a:gd name="T2" fmla="*/ 29 w 6"/>
                <a:gd name="T3" fmla="*/ 0 h 3"/>
                <a:gd name="T4" fmla="*/ 47 w 6"/>
                <a:gd name="T5" fmla="*/ 0 h 3"/>
                <a:gd name="T6" fmla="*/ 47 w 6"/>
                <a:gd name="T7" fmla="*/ 3 h 3"/>
                <a:gd name="T8" fmla="*/ 29 w 6"/>
                <a:gd name="T9" fmla="*/ 3 h 3"/>
                <a:gd name="T10" fmla="*/ 0 w 6"/>
                <a:gd name="T11" fmla="*/ 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
                  <a:moveTo>
                    <a:pt x="0" y="3"/>
                  </a:moveTo>
                  <a:lnTo>
                    <a:pt x="3" y="0"/>
                  </a:lnTo>
                  <a:lnTo>
                    <a:pt x="6" y="0"/>
                  </a:lnTo>
                  <a:lnTo>
                    <a:pt x="6" y="3"/>
                  </a:lnTo>
                  <a:lnTo>
                    <a:pt x="3" y="3"/>
                  </a:lnTo>
                  <a:lnTo>
                    <a:pt x="0" y="3"/>
                  </a:lnTo>
                </a:path>
              </a:pathLst>
            </a:custGeom>
            <a:solidFill>
              <a:srgbClr val="DDDDDD"/>
            </a:solidFill>
            <a:ln w="4445" cmpd="sng">
              <a:solidFill>
                <a:schemeClr val="bg2"/>
              </a:solidFill>
              <a:prstDash val="solid"/>
              <a:round/>
              <a:headEnd/>
              <a:tailEnd/>
            </a:ln>
          </p:spPr>
          <p:txBody>
            <a:bodyPr/>
            <a:lstStyle/>
            <a:p>
              <a:endParaRPr lang="en-US"/>
            </a:p>
          </p:txBody>
        </p:sp>
      </p:grpSp>
      <p:sp>
        <p:nvSpPr>
          <p:cNvPr id="3242" name="Freeform 240"/>
          <p:cNvSpPr>
            <a:spLocks/>
          </p:cNvSpPr>
          <p:nvPr/>
        </p:nvSpPr>
        <p:spPr bwMode="auto">
          <a:xfrm>
            <a:off x="5664200" y="3527425"/>
            <a:ext cx="184150" cy="331788"/>
          </a:xfrm>
          <a:custGeom>
            <a:avLst/>
            <a:gdLst>
              <a:gd name="T0" fmla="*/ 2147483647 w 102"/>
              <a:gd name="T1" fmla="*/ 2147483647 h 180"/>
              <a:gd name="T2" fmla="*/ 2147483647 w 102"/>
              <a:gd name="T3" fmla="*/ 2147483647 h 180"/>
              <a:gd name="T4" fmla="*/ 2147483647 w 102"/>
              <a:gd name="T5" fmla="*/ 2147483647 h 180"/>
              <a:gd name="T6" fmla="*/ 2147483647 w 102"/>
              <a:gd name="T7" fmla="*/ 2147483647 h 180"/>
              <a:gd name="T8" fmla="*/ 2147483647 w 102"/>
              <a:gd name="T9" fmla="*/ 2147483647 h 180"/>
              <a:gd name="T10" fmla="*/ 2147483647 w 102"/>
              <a:gd name="T11" fmla="*/ 2147483647 h 180"/>
              <a:gd name="T12" fmla="*/ 2147483647 w 102"/>
              <a:gd name="T13" fmla="*/ 2147483647 h 180"/>
              <a:gd name="T14" fmla="*/ 2147483647 w 102"/>
              <a:gd name="T15" fmla="*/ 2147483647 h 180"/>
              <a:gd name="T16" fmla="*/ 2147483647 w 102"/>
              <a:gd name="T17" fmla="*/ 2147483647 h 180"/>
              <a:gd name="T18" fmla="*/ 2147483647 w 102"/>
              <a:gd name="T19" fmla="*/ 2147483647 h 180"/>
              <a:gd name="T20" fmla="*/ 2147483647 w 102"/>
              <a:gd name="T21" fmla="*/ 2147483647 h 180"/>
              <a:gd name="T22" fmla="*/ 2147483647 w 102"/>
              <a:gd name="T23" fmla="*/ 2147483647 h 180"/>
              <a:gd name="T24" fmla="*/ 2147483647 w 102"/>
              <a:gd name="T25" fmla="*/ 2147483647 h 180"/>
              <a:gd name="T26" fmla="*/ 2147483647 w 102"/>
              <a:gd name="T27" fmla="*/ 2147483647 h 180"/>
              <a:gd name="T28" fmla="*/ 2147483647 w 102"/>
              <a:gd name="T29" fmla="*/ 2147483647 h 180"/>
              <a:gd name="T30" fmla="*/ 2147483647 w 102"/>
              <a:gd name="T31" fmla="*/ 2147483647 h 180"/>
              <a:gd name="T32" fmla="*/ 2147483647 w 102"/>
              <a:gd name="T33" fmla="*/ 0 h 180"/>
              <a:gd name="T34" fmla="*/ 2147483647 w 102"/>
              <a:gd name="T35" fmla="*/ 2147483647 h 180"/>
              <a:gd name="T36" fmla="*/ 2147483647 w 102"/>
              <a:gd name="T37" fmla="*/ 2147483647 h 180"/>
              <a:gd name="T38" fmla="*/ 2147483647 w 102"/>
              <a:gd name="T39" fmla="*/ 2147483647 h 180"/>
              <a:gd name="T40" fmla="*/ 2147483647 w 102"/>
              <a:gd name="T41" fmla="*/ 2147483647 h 180"/>
              <a:gd name="T42" fmla="*/ 2147483647 w 102"/>
              <a:gd name="T43" fmla="*/ 2147483647 h 180"/>
              <a:gd name="T44" fmla="*/ 2147483647 w 102"/>
              <a:gd name="T45" fmla="*/ 2147483647 h 180"/>
              <a:gd name="T46" fmla="*/ 2147483647 w 102"/>
              <a:gd name="T47" fmla="*/ 2147483647 h 180"/>
              <a:gd name="T48" fmla="*/ 2147483647 w 102"/>
              <a:gd name="T49" fmla="*/ 2147483647 h 180"/>
              <a:gd name="T50" fmla="*/ 2147483647 w 102"/>
              <a:gd name="T51" fmla="*/ 2147483647 h 180"/>
              <a:gd name="T52" fmla="*/ 2147483647 w 102"/>
              <a:gd name="T53" fmla="*/ 2147483647 h 180"/>
              <a:gd name="T54" fmla="*/ 2147483647 w 102"/>
              <a:gd name="T55" fmla="*/ 2147483647 h 180"/>
              <a:gd name="T56" fmla="*/ 2147483647 w 102"/>
              <a:gd name="T57" fmla="*/ 2147483647 h 180"/>
              <a:gd name="T58" fmla="*/ 2147483647 w 102"/>
              <a:gd name="T59" fmla="*/ 2147483647 h 180"/>
              <a:gd name="T60" fmla="*/ 2147483647 w 102"/>
              <a:gd name="T61" fmla="*/ 2147483647 h 180"/>
              <a:gd name="T62" fmla="*/ 2147483647 w 102"/>
              <a:gd name="T63" fmla="*/ 2147483647 h 180"/>
              <a:gd name="T64" fmla="*/ 2147483647 w 102"/>
              <a:gd name="T65" fmla="*/ 2147483647 h 180"/>
              <a:gd name="T66" fmla="*/ 2147483647 w 102"/>
              <a:gd name="T67" fmla="*/ 2147483647 h 180"/>
              <a:gd name="T68" fmla="*/ 2147483647 w 102"/>
              <a:gd name="T69" fmla="*/ 2147483647 h 180"/>
              <a:gd name="T70" fmla="*/ 2147483647 w 102"/>
              <a:gd name="T71" fmla="*/ 2147483647 h 180"/>
              <a:gd name="T72" fmla="*/ 2147483647 w 102"/>
              <a:gd name="T73" fmla="*/ 2147483647 h 180"/>
              <a:gd name="T74" fmla="*/ 2147483647 w 102"/>
              <a:gd name="T75" fmla="*/ 2147483647 h 180"/>
              <a:gd name="T76" fmla="*/ 2147483647 w 102"/>
              <a:gd name="T77" fmla="*/ 2147483647 h 180"/>
              <a:gd name="T78" fmla="*/ 2147483647 w 102"/>
              <a:gd name="T79" fmla="*/ 2147483647 h 180"/>
              <a:gd name="T80" fmla="*/ 2147483647 w 102"/>
              <a:gd name="T81" fmla="*/ 2147483647 h 180"/>
              <a:gd name="T82" fmla="*/ 2147483647 w 102"/>
              <a:gd name="T83" fmla="*/ 2147483647 h 180"/>
              <a:gd name="T84" fmla="*/ 2147483647 w 102"/>
              <a:gd name="T85" fmla="*/ 2147483647 h 180"/>
              <a:gd name="T86" fmla="*/ 2147483647 w 102"/>
              <a:gd name="T87" fmla="*/ 2147483647 h 180"/>
              <a:gd name="T88" fmla="*/ 2147483647 w 102"/>
              <a:gd name="T89" fmla="*/ 2147483647 h 180"/>
              <a:gd name="T90" fmla="*/ 2147483647 w 102"/>
              <a:gd name="T91" fmla="*/ 2147483647 h 180"/>
              <a:gd name="T92" fmla="*/ 2147483647 w 102"/>
              <a:gd name="T93" fmla="*/ 2147483647 h 180"/>
              <a:gd name="T94" fmla="*/ 2147483647 w 102"/>
              <a:gd name="T95" fmla="*/ 2147483647 h 180"/>
              <a:gd name="T96" fmla="*/ 2147483647 w 102"/>
              <a:gd name="T97" fmla="*/ 2147483647 h 1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2" h="180">
                <a:moveTo>
                  <a:pt x="72" y="96"/>
                </a:moveTo>
                <a:lnTo>
                  <a:pt x="72" y="87"/>
                </a:lnTo>
                <a:lnTo>
                  <a:pt x="75" y="84"/>
                </a:lnTo>
                <a:lnTo>
                  <a:pt x="75" y="81"/>
                </a:lnTo>
                <a:lnTo>
                  <a:pt x="66" y="78"/>
                </a:lnTo>
                <a:lnTo>
                  <a:pt x="63" y="75"/>
                </a:lnTo>
                <a:lnTo>
                  <a:pt x="60" y="75"/>
                </a:lnTo>
                <a:lnTo>
                  <a:pt x="57" y="66"/>
                </a:lnTo>
                <a:lnTo>
                  <a:pt x="54" y="60"/>
                </a:lnTo>
                <a:lnTo>
                  <a:pt x="51" y="54"/>
                </a:lnTo>
                <a:lnTo>
                  <a:pt x="48" y="54"/>
                </a:lnTo>
                <a:lnTo>
                  <a:pt x="45" y="48"/>
                </a:lnTo>
                <a:lnTo>
                  <a:pt x="51" y="48"/>
                </a:lnTo>
                <a:lnTo>
                  <a:pt x="60" y="51"/>
                </a:lnTo>
                <a:lnTo>
                  <a:pt x="60" y="42"/>
                </a:lnTo>
                <a:lnTo>
                  <a:pt x="60" y="39"/>
                </a:lnTo>
                <a:lnTo>
                  <a:pt x="66" y="39"/>
                </a:lnTo>
                <a:lnTo>
                  <a:pt x="69" y="33"/>
                </a:lnTo>
                <a:lnTo>
                  <a:pt x="75" y="33"/>
                </a:lnTo>
                <a:lnTo>
                  <a:pt x="81" y="39"/>
                </a:lnTo>
                <a:lnTo>
                  <a:pt x="87" y="36"/>
                </a:lnTo>
                <a:lnTo>
                  <a:pt x="96" y="39"/>
                </a:lnTo>
                <a:lnTo>
                  <a:pt x="102" y="39"/>
                </a:lnTo>
                <a:lnTo>
                  <a:pt x="102" y="36"/>
                </a:lnTo>
                <a:lnTo>
                  <a:pt x="102" y="33"/>
                </a:lnTo>
                <a:lnTo>
                  <a:pt x="96" y="24"/>
                </a:lnTo>
                <a:lnTo>
                  <a:pt x="93" y="24"/>
                </a:lnTo>
                <a:lnTo>
                  <a:pt x="90" y="21"/>
                </a:lnTo>
                <a:lnTo>
                  <a:pt x="90" y="15"/>
                </a:lnTo>
                <a:lnTo>
                  <a:pt x="84" y="9"/>
                </a:lnTo>
                <a:lnTo>
                  <a:pt x="75" y="3"/>
                </a:lnTo>
                <a:lnTo>
                  <a:pt x="66" y="6"/>
                </a:lnTo>
                <a:lnTo>
                  <a:pt x="66" y="3"/>
                </a:lnTo>
                <a:lnTo>
                  <a:pt x="54" y="0"/>
                </a:lnTo>
                <a:lnTo>
                  <a:pt x="45" y="9"/>
                </a:lnTo>
                <a:lnTo>
                  <a:pt x="24" y="12"/>
                </a:lnTo>
                <a:lnTo>
                  <a:pt x="30" y="15"/>
                </a:lnTo>
                <a:lnTo>
                  <a:pt x="27" y="18"/>
                </a:lnTo>
                <a:lnTo>
                  <a:pt x="21" y="27"/>
                </a:lnTo>
                <a:lnTo>
                  <a:pt x="18" y="27"/>
                </a:lnTo>
                <a:lnTo>
                  <a:pt x="15" y="18"/>
                </a:lnTo>
                <a:lnTo>
                  <a:pt x="9" y="18"/>
                </a:lnTo>
                <a:lnTo>
                  <a:pt x="12" y="21"/>
                </a:lnTo>
                <a:lnTo>
                  <a:pt x="12" y="27"/>
                </a:lnTo>
                <a:lnTo>
                  <a:pt x="9" y="27"/>
                </a:lnTo>
                <a:lnTo>
                  <a:pt x="9" y="36"/>
                </a:lnTo>
                <a:lnTo>
                  <a:pt x="0" y="48"/>
                </a:lnTo>
                <a:lnTo>
                  <a:pt x="9" y="66"/>
                </a:lnTo>
                <a:lnTo>
                  <a:pt x="12" y="60"/>
                </a:lnTo>
                <a:lnTo>
                  <a:pt x="12" y="75"/>
                </a:lnTo>
                <a:lnTo>
                  <a:pt x="21" y="96"/>
                </a:lnTo>
                <a:lnTo>
                  <a:pt x="30" y="102"/>
                </a:lnTo>
                <a:lnTo>
                  <a:pt x="36" y="117"/>
                </a:lnTo>
                <a:lnTo>
                  <a:pt x="42" y="117"/>
                </a:lnTo>
                <a:lnTo>
                  <a:pt x="45" y="117"/>
                </a:lnTo>
                <a:lnTo>
                  <a:pt x="45" y="123"/>
                </a:lnTo>
                <a:lnTo>
                  <a:pt x="45" y="120"/>
                </a:lnTo>
                <a:lnTo>
                  <a:pt x="39" y="120"/>
                </a:lnTo>
                <a:lnTo>
                  <a:pt x="36" y="123"/>
                </a:lnTo>
                <a:lnTo>
                  <a:pt x="33" y="141"/>
                </a:lnTo>
                <a:lnTo>
                  <a:pt x="30" y="138"/>
                </a:lnTo>
                <a:lnTo>
                  <a:pt x="27" y="141"/>
                </a:lnTo>
                <a:lnTo>
                  <a:pt x="27" y="150"/>
                </a:lnTo>
                <a:lnTo>
                  <a:pt x="30" y="165"/>
                </a:lnTo>
                <a:lnTo>
                  <a:pt x="39" y="168"/>
                </a:lnTo>
                <a:lnTo>
                  <a:pt x="45" y="168"/>
                </a:lnTo>
                <a:lnTo>
                  <a:pt x="51" y="177"/>
                </a:lnTo>
                <a:lnTo>
                  <a:pt x="63" y="180"/>
                </a:lnTo>
                <a:lnTo>
                  <a:pt x="84" y="177"/>
                </a:lnTo>
                <a:lnTo>
                  <a:pt x="93" y="177"/>
                </a:lnTo>
                <a:lnTo>
                  <a:pt x="93" y="168"/>
                </a:lnTo>
                <a:lnTo>
                  <a:pt x="90" y="150"/>
                </a:lnTo>
                <a:lnTo>
                  <a:pt x="93" y="144"/>
                </a:lnTo>
                <a:lnTo>
                  <a:pt x="84" y="138"/>
                </a:lnTo>
                <a:lnTo>
                  <a:pt x="90" y="132"/>
                </a:lnTo>
                <a:lnTo>
                  <a:pt x="84" y="129"/>
                </a:lnTo>
                <a:lnTo>
                  <a:pt x="87" y="129"/>
                </a:lnTo>
                <a:lnTo>
                  <a:pt x="90" y="129"/>
                </a:lnTo>
                <a:lnTo>
                  <a:pt x="90" y="126"/>
                </a:lnTo>
                <a:lnTo>
                  <a:pt x="84" y="126"/>
                </a:lnTo>
                <a:lnTo>
                  <a:pt x="78" y="129"/>
                </a:lnTo>
                <a:lnTo>
                  <a:pt x="75" y="120"/>
                </a:lnTo>
                <a:lnTo>
                  <a:pt x="78" y="114"/>
                </a:lnTo>
                <a:lnTo>
                  <a:pt x="78" y="108"/>
                </a:lnTo>
                <a:lnTo>
                  <a:pt x="81" y="114"/>
                </a:lnTo>
                <a:lnTo>
                  <a:pt x="96" y="117"/>
                </a:lnTo>
                <a:lnTo>
                  <a:pt x="99" y="114"/>
                </a:lnTo>
                <a:lnTo>
                  <a:pt x="96" y="114"/>
                </a:lnTo>
                <a:lnTo>
                  <a:pt x="99" y="114"/>
                </a:lnTo>
                <a:lnTo>
                  <a:pt x="102" y="108"/>
                </a:lnTo>
                <a:lnTo>
                  <a:pt x="93" y="99"/>
                </a:lnTo>
                <a:lnTo>
                  <a:pt x="90" y="93"/>
                </a:lnTo>
                <a:lnTo>
                  <a:pt x="87" y="93"/>
                </a:lnTo>
                <a:lnTo>
                  <a:pt x="78" y="96"/>
                </a:lnTo>
                <a:lnTo>
                  <a:pt x="75" y="99"/>
                </a:lnTo>
                <a:lnTo>
                  <a:pt x="78" y="108"/>
                </a:lnTo>
                <a:lnTo>
                  <a:pt x="75" y="102"/>
                </a:lnTo>
                <a:lnTo>
                  <a:pt x="72" y="96"/>
                </a:lnTo>
              </a:path>
            </a:pathLst>
          </a:custGeom>
          <a:solidFill>
            <a:srgbClr val="DDDDDD"/>
          </a:solidFill>
          <a:ln w="6350" cmpd="sng">
            <a:solidFill>
              <a:schemeClr val="bg2"/>
            </a:solidFill>
            <a:prstDash val="solid"/>
            <a:round/>
            <a:headEnd/>
            <a:tailEnd/>
          </a:ln>
        </p:spPr>
        <p:txBody>
          <a:bodyPr/>
          <a:lstStyle/>
          <a:p>
            <a:endParaRPr lang="en-US"/>
          </a:p>
        </p:txBody>
      </p:sp>
      <p:sp>
        <p:nvSpPr>
          <p:cNvPr id="3243" name="Freeform 241"/>
          <p:cNvSpPr>
            <a:spLocks noEditPoints="1"/>
          </p:cNvSpPr>
          <p:nvPr/>
        </p:nvSpPr>
        <p:spPr bwMode="auto">
          <a:xfrm>
            <a:off x="3906838" y="3692525"/>
            <a:ext cx="522287" cy="279400"/>
          </a:xfrm>
          <a:custGeom>
            <a:avLst/>
            <a:gdLst>
              <a:gd name="T0" fmla="*/ 2147483647 w 317"/>
              <a:gd name="T1" fmla="*/ 2147483647 h 170"/>
              <a:gd name="T2" fmla="*/ 2147483647 w 317"/>
              <a:gd name="T3" fmla="*/ 2147483647 h 170"/>
              <a:gd name="T4" fmla="*/ 2147483647 w 317"/>
              <a:gd name="T5" fmla="*/ 2147483647 h 170"/>
              <a:gd name="T6" fmla="*/ 2147483647 w 317"/>
              <a:gd name="T7" fmla="*/ 2147483647 h 170"/>
              <a:gd name="T8" fmla="*/ 2147483647 w 317"/>
              <a:gd name="T9" fmla="*/ 2147483647 h 170"/>
              <a:gd name="T10" fmla="*/ 2147483647 w 317"/>
              <a:gd name="T11" fmla="*/ 2147483647 h 170"/>
              <a:gd name="T12" fmla="*/ 2147483647 w 317"/>
              <a:gd name="T13" fmla="*/ 2147483647 h 170"/>
              <a:gd name="T14" fmla="*/ 2147483647 w 317"/>
              <a:gd name="T15" fmla="*/ 2147483647 h 170"/>
              <a:gd name="T16" fmla="*/ 2147483647 w 317"/>
              <a:gd name="T17" fmla="*/ 2147483647 h 170"/>
              <a:gd name="T18" fmla="*/ 2147483647 w 317"/>
              <a:gd name="T19" fmla="*/ 2147483647 h 170"/>
              <a:gd name="T20" fmla="*/ 2147483647 w 317"/>
              <a:gd name="T21" fmla="*/ 2147483647 h 170"/>
              <a:gd name="T22" fmla="*/ 2147483647 w 317"/>
              <a:gd name="T23" fmla="*/ 2147483647 h 170"/>
              <a:gd name="T24" fmla="*/ 2147483647 w 317"/>
              <a:gd name="T25" fmla="*/ 2147483647 h 170"/>
              <a:gd name="T26" fmla="*/ 2147483647 w 317"/>
              <a:gd name="T27" fmla="*/ 2147483647 h 170"/>
              <a:gd name="T28" fmla="*/ 2147483647 w 317"/>
              <a:gd name="T29" fmla="*/ 2147483647 h 170"/>
              <a:gd name="T30" fmla="*/ 2147483647 w 317"/>
              <a:gd name="T31" fmla="*/ 2147483647 h 170"/>
              <a:gd name="T32" fmla="*/ 2147483647 w 317"/>
              <a:gd name="T33" fmla="*/ 2147483647 h 170"/>
              <a:gd name="T34" fmla="*/ 2147483647 w 317"/>
              <a:gd name="T35" fmla="*/ 2147483647 h 170"/>
              <a:gd name="T36" fmla="*/ 2147483647 w 317"/>
              <a:gd name="T37" fmla="*/ 0 h 170"/>
              <a:gd name="T38" fmla="*/ 2147483647 w 317"/>
              <a:gd name="T39" fmla="*/ 2147483647 h 170"/>
              <a:gd name="T40" fmla="*/ 2147483647 w 317"/>
              <a:gd name="T41" fmla="*/ 2147483647 h 170"/>
              <a:gd name="T42" fmla="*/ 2147483647 w 317"/>
              <a:gd name="T43" fmla="*/ 2147483647 h 170"/>
              <a:gd name="T44" fmla="*/ 2147483647 w 317"/>
              <a:gd name="T45" fmla="*/ 2147483647 h 170"/>
              <a:gd name="T46" fmla="*/ 2147483647 w 317"/>
              <a:gd name="T47" fmla="*/ 2147483647 h 170"/>
              <a:gd name="T48" fmla="*/ 2147483647 w 317"/>
              <a:gd name="T49" fmla="*/ 2147483647 h 170"/>
              <a:gd name="T50" fmla="*/ 2147483647 w 317"/>
              <a:gd name="T51" fmla="*/ 2147483647 h 170"/>
              <a:gd name="T52" fmla="*/ 2147483647 w 317"/>
              <a:gd name="T53" fmla="*/ 2147483647 h 170"/>
              <a:gd name="T54" fmla="*/ 2147483647 w 317"/>
              <a:gd name="T55" fmla="*/ 2147483647 h 170"/>
              <a:gd name="T56" fmla="*/ 2147483647 w 317"/>
              <a:gd name="T57" fmla="*/ 2147483647 h 170"/>
              <a:gd name="T58" fmla="*/ 2147483647 w 317"/>
              <a:gd name="T59" fmla="*/ 2147483647 h 170"/>
              <a:gd name="T60" fmla="*/ 2147483647 w 317"/>
              <a:gd name="T61" fmla="*/ 2147483647 h 170"/>
              <a:gd name="T62" fmla="*/ 2147483647 w 317"/>
              <a:gd name="T63" fmla="*/ 2147483647 h 170"/>
              <a:gd name="T64" fmla="*/ 2147483647 w 317"/>
              <a:gd name="T65" fmla="*/ 2147483647 h 170"/>
              <a:gd name="T66" fmla="*/ 2147483647 w 317"/>
              <a:gd name="T67" fmla="*/ 2147483647 h 170"/>
              <a:gd name="T68" fmla="*/ 2147483647 w 317"/>
              <a:gd name="T69" fmla="*/ 2147483647 h 170"/>
              <a:gd name="T70" fmla="*/ 2147483647 w 317"/>
              <a:gd name="T71" fmla="*/ 2147483647 h 170"/>
              <a:gd name="T72" fmla="*/ 2147483647 w 317"/>
              <a:gd name="T73" fmla="*/ 2147483647 h 170"/>
              <a:gd name="T74" fmla="*/ 2147483647 w 317"/>
              <a:gd name="T75" fmla="*/ 2147483647 h 170"/>
              <a:gd name="T76" fmla="*/ 2147483647 w 317"/>
              <a:gd name="T77" fmla="*/ 2147483647 h 170"/>
              <a:gd name="T78" fmla="*/ 0 w 317"/>
              <a:gd name="T79" fmla="*/ 2147483647 h 170"/>
              <a:gd name="T80" fmla="*/ 2147483647 w 317"/>
              <a:gd name="T81" fmla="*/ 2147483647 h 170"/>
              <a:gd name="T82" fmla="*/ 2147483647 w 317"/>
              <a:gd name="T83" fmla="*/ 2147483647 h 170"/>
              <a:gd name="T84" fmla="*/ 2147483647 w 317"/>
              <a:gd name="T85" fmla="*/ 2147483647 h 170"/>
              <a:gd name="T86" fmla="*/ 2147483647 w 317"/>
              <a:gd name="T87" fmla="*/ 2147483647 h 170"/>
              <a:gd name="T88" fmla="*/ 2147483647 w 317"/>
              <a:gd name="T89" fmla="*/ 2147483647 h 170"/>
              <a:gd name="T90" fmla="*/ 2147483647 w 317"/>
              <a:gd name="T91" fmla="*/ 2147483647 h 170"/>
              <a:gd name="T92" fmla="*/ 2147483647 w 317"/>
              <a:gd name="T93" fmla="*/ 2147483647 h 170"/>
              <a:gd name="T94" fmla="*/ 2147483647 w 317"/>
              <a:gd name="T95" fmla="*/ 2147483647 h 170"/>
              <a:gd name="T96" fmla="*/ 2147483647 w 317"/>
              <a:gd name="T97" fmla="*/ 2147483647 h 170"/>
              <a:gd name="T98" fmla="*/ 2147483647 w 317"/>
              <a:gd name="T99" fmla="*/ 2147483647 h 170"/>
              <a:gd name="T100" fmla="*/ 2147483647 w 317"/>
              <a:gd name="T101" fmla="*/ 2147483647 h 17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17" h="170">
                <a:moveTo>
                  <a:pt x="299" y="90"/>
                </a:moveTo>
                <a:lnTo>
                  <a:pt x="293" y="94"/>
                </a:lnTo>
                <a:lnTo>
                  <a:pt x="277" y="94"/>
                </a:lnTo>
                <a:lnTo>
                  <a:pt x="280" y="87"/>
                </a:lnTo>
                <a:lnTo>
                  <a:pt x="280" y="70"/>
                </a:lnTo>
                <a:lnTo>
                  <a:pt x="282" y="69"/>
                </a:lnTo>
                <a:lnTo>
                  <a:pt x="280" y="67"/>
                </a:lnTo>
                <a:lnTo>
                  <a:pt x="275" y="69"/>
                </a:lnTo>
                <a:lnTo>
                  <a:pt x="273" y="65"/>
                </a:lnTo>
                <a:lnTo>
                  <a:pt x="279" y="63"/>
                </a:lnTo>
                <a:lnTo>
                  <a:pt x="277" y="60"/>
                </a:lnTo>
                <a:lnTo>
                  <a:pt x="276" y="64"/>
                </a:lnTo>
                <a:lnTo>
                  <a:pt x="270" y="64"/>
                </a:lnTo>
                <a:lnTo>
                  <a:pt x="272" y="52"/>
                </a:lnTo>
                <a:lnTo>
                  <a:pt x="276" y="47"/>
                </a:lnTo>
                <a:lnTo>
                  <a:pt x="282" y="27"/>
                </a:lnTo>
                <a:lnTo>
                  <a:pt x="279" y="8"/>
                </a:lnTo>
                <a:lnTo>
                  <a:pt x="281" y="4"/>
                </a:lnTo>
                <a:lnTo>
                  <a:pt x="288" y="0"/>
                </a:lnTo>
                <a:lnTo>
                  <a:pt x="289" y="7"/>
                </a:lnTo>
                <a:lnTo>
                  <a:pt x="311" y="4"/>
                </a:lnTo>
                <a:lnTo>
                  <a:pt x="312" y="9"/>
                </a:lnTo>
                <a:lnTo>
                  <a:pt x="317" y="11"/>
                </a:lnTo>
                <a:lnTo>
                  <a:pt x="307" y="21"/>
                </a:lnTo>
                <a:lnTo>
                  <a:pt x="309" y="31"/>
                </a:lnTo>
                <a:lnTo>
                  <a:pt x="305" y="37"/>
                </a:lnTo>
                <a:lnTo>
                  <a:pt x="307" y="40"/>
                </a:lnTo>
                <a:lnTo>
                  <a:pt x="305" y="46"/>
                </a:lnTo>
                <a:lnTo>
                  <a:pt x="298" y="46"/>
                </a:lnTo>
                <a:lnTo>
                  <a:pt x="306" y="58"/>
                </a:lnTo>
                <a:lnTo>
                  <a:pt x="301" y="69"/>
                </a:lnTo>
                <a:lnTo>
                  <a:pt x="306" y="73"/>
                </a:lnTo>
                <a:lnTo>
                  <a:pt x="299" y="82"/>
                </a:lnTo>
                <a:lnTo>
                  <a:pt x="299" y="90"/>
                </a:lnTo>
                <a:close/>
                <a:moveTo>
                  <a:pt x="21" y="65"/>
                </a:moveTo>
                <a:lnTo>
                  <a:pt x="16" y="63"/>
                </a:lnTo>
                <a:lnTo>
                  <a:pt x="21" y="63"/>
                </a:lnTo>
                <a:lnTo>
                  <a:pt x="21" y="65"/>
                </a:lnTo>
                <a:close/>
                <a:moveTo>
                  <a:pt x="4" y="70"/>
                </a:moveTo>
                <a:lnTo>
                  <a:pt x="0" y="67"/>
                </a:lnTo>
                <a:lnTo>
                  <a:pt x="7" y="69"/>
                </a:lnTo>
                <a:lnTo>
                  <a:pt x="4" y="70"/>
                </a:lnTo>
                <a:close/>
                <a:moveTo>
                  <a:pt x="44" y="82"/>
                </a:moveTo>
                <a:lnTo>
                  <a:pt x="38" y="79"/>
                </a:lnTo>
                <a:lnTo>
                  <a:pt x="48" y="79"/>
                </a:lnTo>
                <a:lnTo>
                  <a:pt x="48" y="81"/>
                </a:lnTo>
                <a:lnTo>
                  <a:pt x="44" y="82"/>
                </a:lnTo>
                <a:close/>
                <a:moveTo>
                  <a:pt x="165" y="170"/>
                </a:moveTo>
                <a:lnTo>
                  <a:pt x="160" y="167"/>
                </a:lnTo>
                <a:lnTo>
                  <a:pt x="168" y="167"/>
                </a:lnTo>
                <a:lnTo>
                  <a:pt x="165" y="170"/>
                </a:lnTo>
                <a:close/>
              </a:path>
            </a:pathLst>
          </a:custGeom>
          <a:solidFill>
            <a:srgbClr val="2B5885"/>
          </a:solidFill>
          <a:ln w="9525"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p>
            <a:endParaRPr lang="en-US"/>
          </a:p>
        </p:txBody>
      </p:sp>
      <p:sp>
        <p:nvSpPr>
          <p:cNvPr id="3244" name="Freeform 242"/>
          <p:cNvSpPr>
            <a:spLocks/>
          </p:cNvSpPr>
          <p:nvPr/>
        </p:nvSpPr>
        <p:spPr bwMode="auto">
          <a:xfrm>
            <a:off x="5387975" y="3951288"/>
            <a:ext cx="101600" cy="119062"/>
          </a:xfrm>
          <a:custGeom>
            <a:avLst/>
            <a:gdLst>
              <a:gd name="T0" fmla="*/ 0 w 54"/>
              <a:gd name="T1" fmla="*/ 2147483647 h 63"/>
              <a:gd name="T2" fmla="*/ 2147483647 w 54"/>
              <a:gd name="T3" fmla="*/ 2147483647 h 63"/>
              <a:gd name="T4" fmla="*/ 2147483647 w 54"/>
              <a:gd name="T5" fmla="*/ 2147483647 h 63"/>
              <a:gd name="T6" fmla="*/ 2147483647 w 54"/>
              <a:gd name="T7" fmla="*/ 2147483647 h 63"/>
              <a:gd name="T8" fmla="*/ 2147483647 w 54"/>
              <a:gd name="T9" fmla="*/ 2147483647 h 63"/>
              <a:gd name="T10" fmla="*/ 2147483647 w 54"/>
              <a:gd name="T11" fmla="*/ 2147483647 h 63"/>
              <a:gd name="T12" fmla="*/ 2147483647 w 54"/>
              <a:gd name="T13" fmla="*/ 2147483647 h 63"/>
              <a:gd name="T14" fmla="*/ 2147483647 w 54"/>
              <a:gd name="T15" fmla="*/ 2147483647 h 63"/>
              <a:gd name="T16" fmla="*/ 2147483647 w 54"/>
              <a:gd name="T17" fmla="*/ 2147483647 h 63"/>
              <a:gd name="T18" fmla="*/ 2147483647 w 54"/>
              <a:gd name="T19" fmla="*/ 2147483647 h 63"/>
              <a:gd name="T20" fmla="*/ 2147483647 w 54"/>
              <a:gd name="T21" fmla="*/ 0 h 63"/>
              <a:gd name="T22" fmla="*/ 2147483647 w 54"/>
              <a:gd name="T23" fmla="*/ 2147483647 h 63"/>
              <a:gd name="T24" fmla="*/ 2147483647 w 54"/>
              <a:gd name="T25" fmla="*/ 2147483647 h 63"/>
              <a:gd name="T26" fmla="*/ 2147483647 w 54"/>
              <a:gd name="T27" fmla="*/ 2147483647 h 63"/>
              <a:gd name="T28" fmla="*/ 2147483647 w 54"/>
              <a:gd name="T29" fmla="*/ 2147483647 h 63"/>
              <a:gd name="T30" fmla="*/ 2147483647 w 54"/>
              <a:gd name="T31" fmla="*/ 2147483647 h 63"/>
              <a:gd name="T32" fmla="*/ 2147483647 w 54"/>
              <a:gd name="T33" fmla="*/ 2147483647 h 63"/>
              <a:gd name="T34" fmla="*/ 2147483647 w 54"/>
              <a:gd name="T35" fmla="*/ 2147483647 h 63"/>
              <a:gd name="T36" fmla="*/ 0 w 54"/>
              <a:gd name="T37" fmla="*/ 2147483647 h 63"/>
              <a:gd name="T38" fmla="*/ 0 w 54"/>
              <a:gd name="T39" fmla="*/ 2147483647 h 63"/>
              <a:gd name="T40" fmla="*/ 2147483647 w 54"/>
              <a:gd name="T41" fmla="*/ 2147483647 h 63"/>
              <a:gd name="T42" fmla="*/ 0 w 54"/>
              <a:gd name="T43" fmla="*/ 2147483647 h 63"/>
              <a:gd name="T44" fmla="*/ 0 w 54"/>
              <a:gd name="T45" fmla="*/ 2147483647 h 63"/>
              <a:gd name="T46" fmla="*/ 2147483647 w 54"/>
              <a:gd name="T47" fmla="*/ 2147483647 h 63"/>
              <a:gd name="T48" fmla="*/ 2147483647 w 54"/>
              <a:gd name="T49" fmla="*/ 2147483647 h 63"/>
              <a:gd name="T50" fmla="*/ 2147483647 w 54"/>
              <a:gd name="T51" fmla="*/ 2147483647 h 63"/>
              <a:gd name="T52" fmla="*/ 0 w 54"/>
              <a:gd name="T53" fmla="*/ 2147483647 h 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4" h="63">
                <a:moveTo>
                  <a:pt x="0" y="60"/>
                </a:moveTo>
                <a:lnTo>
                  <a:pt x="15" y="63"/>
                </a:lnTo>
                <a:lnTo>
                  <a:pt x="18" y="60"/>
                </a:lnTo>
                <a:lnTo>
                  <a:pt x="24" y="51"/>
                </a:lnTo>
                <a:lnTo>
                  <a:pt x="33" y="51"/>
                </a:lnTo>
                <a:lnTo>
                  <a:pt x="36" y="45"/>
                </a:lnTo>
                <a:lnTo>
                  <a:pt x="39" y="42"/>
                </a:lnTo>
                <a:lnTo>
                  <a:pt x="27" y="27"/>
                </a:lnTo>
                <a:lnTo>
                  <a:pt x="51" y="24"/>
                </a:lnTo>
                <a:lnTo>
                  <a:pt x="54" y="18"/>
                </a:lnTo>
                <a:lnTo>
                  <a:pt x="48" y="0"/>
                </a:lnTo>
                <a:lnTo>
                  <a:pt x="21" y="15"/>
                </a:lnTo>
                <a:lnTo>
                  <a:pt x="18" y="15"/>
                </a:lnTo>
                <a:lnTo>
                  <a:pt x="12" y="9"/>
                </a:lnTo>
                <a:lnTo>
                  <a:pt x="9" y="12"/>
                </a:lnTo>
                <a:lnTo>
                  <a:pt x="9" y="15"/>
                </a:lnTo>
                <a:lnTo>
                  <a:pt x="6" y="12"/>
                </a:lnTo>
                <a:lnTo>
                  <a:pt x="3" y="12"/>
                </a:lnTo>
                <a:lnTo>
                  <a:pt x="0" y="18"/>
                </a:lnTo>
                <a:lnTo>
                  <a:pt x="0" y="24"/>
                </a:lnTo>
                <a:lnTo>
                  <a:pt x="3" y="24"/>
                </a:lnTo>
                <a:lnTo>
                  <a:pt x="0" y="24"/>
                </a:lnTo>
                <a:lnTo>
                  <a:pt x="0" y="30"/>
                </a:lnTo>
                <a:lnTo>
                  <a:pt x="6" y="30"/>
                </a:lnTo>
                <a:lnTo>
                  <a:pt x="6" y="36"/>
                </a:lnTo>
                <a:lnTo>
                  <a:pt x="3" y="42"/>
                </a:lnTo>
                <a:lnTo>
                  <a:pt x="0" y="6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5" name="Freeform 243"/>
          <p:cNvSpPr>
            <a:spLocks/>
          </p:cNvSpPr>
          <p:nvPr/>
        </p:nvSpPr>
        <p:spPr bwMode="auto">
          <a:xfrm>
            <a:off x="5402263" y="3844925"/>
            <a:ext cx="157162" cy="139700"/>
          </a:xfrm>
          <a:custGeom>
            <a:avLst/>
            <a:gdLst>
              <a:gd name="T0" fmla="*/ 0 w 95"/>
              <a:gd name="T1" fmla="*/ 2147483647 h 85"/>
              <a:gd name="T2" fmla="*/ 2147483647 w 95"/>
              <a:gd name="T3" fmla="*/ 2147483647 h 85"/>
              <a:gd name="T4" fmla="*/ 2147483647 w 95"/>
              <a:gd name="T5" fmla="*/ 2147483647 h 85"/>
              <a:gd name="T6" fmla="*/ 2147483647 w 95"/>
              <a:gd name="T7" fmla="*/ 2147483647 h 85"/>
              <a:gd name="T8" fmla="*/ 2147483647 w 95"/>
              <a:gd name="T9" fmla="*/ 2147483647 h 85"/>
              <a:gd name="T10" fmla="*/ 2147483647 w 95"/>
              <a:gd name="T11" fmla="*/ 2147483647 h 85"/>
              <a:gd name="T12" fmla="*/ 2147483647 w 95"/>
              <a:gd name="T13" fmla="*/ 2147483647 h 85"/>
              <a:gd name="T14" fmla="*/ 2147483647 w 95"/>
              <a:gd name="T15" fmla="*/ 2147483647 h 85"/>
              <a:gd name="T16" fmla="*/ 2147483647 w 95"/>
              <a:gd name="T17" fmla="*/ 2147483647 h 85"/>
              <a:gd name="T18" fmla="*/ 2147483647 w 95"/>
              <a:gd name="T19" fmla="*/ 2147483647 h 85"/>
              <a:gd name="T20" fmla="*/ 2147483647 w 95"/>
              <a:gd name="T21" fmla="*/ 2147483647 h 85"/>
              <a:gd name="T22" fmla="*/ 2147483647 w 95"/>
              <a:gd name="T23" fmla="*/ 2147483647 h 85"/>
              <a:gd name="T24" fmla="*/ 2147483647 w 95"/>
              <a:gd name="T25" fmla="*/ 2147483647 h 85"/>
              <a:gd name="T26" fmla="*/ 2147483647 w 95"/>
              <a:gd name="T27" fmla="*/ 2147483647 h 85"/>
              <a:gd name="T28" fmla="*/ 2147483647 w 95"/>
              <a:gd name="T29" fmla="*/ 2147483647 h 85"/>
              <a:gd name="T30" fmla="*/ 2147483647 w 95"/>
              <a:gd name="T31" fmla="*/ 2147483647 h 85"/>
              <a:gd name="T32" fmla="*/ 2147483647 w 95"/>
              <a:gd name="T33" fmla="*/ 2147483647 h 85"/>
              <a:gd name="T34" fmla="*/ 2147483647 w 95"/>
              <a:gd name="T35" fmla="*/ 2147483647 h 85"/>
              <a:gd name="T36" fmla="*/ 2147483647 w 95"/>
              <a:gd name="T37" fmla="*/ 2147483647 h 85"/>
              <a:gd name="T38" fmla="*/ 2147483647 w 95"/>
              <a:gd name="T39" fmla="*/ 2147483647 h 85"/>
              <a:gd name="T40" fmla="*/ 2147483647 w 95"/>
              <a:gd name="T41" fmla="*/ 2147483647 h 85"/>
              <a:gd name="T42" fmla="*/ 2147483647 w 95"/>
              <a:gd name="T43" fmla="*/ 2147483647 h 85"/>
              <a:gd name="T44" fmla="*/ 2147483647 w 95"/>
              <a:gd name="T45" fmla="*/ 2147483647 h 85"/>
              <a:gd name="T46" fmla="*/ 2147483647 w 95"/>
              <a:gd name="T47" fmla="*/ 0 h 85"/>
              <a:gd name="T48" fmla="*/ 2147483647 w 95"/>
              <a:gd name="T49" fmla="*/ 2147483647 h 85"/>
              <a:gd name="T50" fmla="*/ 2147483647 w 95"/>
              <a:gd name="T51" fmla="*/ 2147483647 h 85"/>
              <a:gd name="T52" fmla="*/ 2147483647 w 95"/>
              <a:gd name="T53" fmla="*/ 2147483647 h 85"/>
              <a:gd name="T54" fmla="*/ 2147483647 w 95"/>
              <a:gd name="T55" fmla="*/ 2147483647 h 85"/>
              <a:gd name="T56" fmla="*/ 2147483647 w 95"/>
              <a:gd name="T57" fmla="*/ 2147483647 h 85"/>
              <a:gd name="T58" fmla="*/ 2147483647 w 95"/>
              <a:gd name="T59" fmla="*/ 2147483647 h 85"/>
              <a:gd name="T60" fmla="*/ 2147483647 w 95"/>
              <a:gd name="T61" fmla="*/ 2147483647 h 85"/>
              <a:gd name="T62" fmla="*/ 2147483647 w 95"/>
              <a:gd name="T63" fmla="*/ 2147483647 h 85"/>
              <a:gd name="T64" fmla="*/ 2147483647 w 95"/>
              <a:gd name="T65" fmla="*/ 2147483647 h 85"/>
              <a:gd name="T66" fmla="*/ 2147483647 w 95"/>
              <a:gd name="T67" fmla="*/ 2147483647 h 85"/>
              <a:gd name="T68" fmla="*/ 2147483647 w 95"/>
              <a:gd name="T69" fmla="*/ 2147483647 h 85"/>
              <a:gd name="T70" fmla="*/ 0 w 95"/>
              <a:gd name="T71" fmla="*/ 2147483647 h 85"/>
              <a:gd name="T72" fmla="*/ 0 w 95"/>
              <a:gd name="T73" fmla="*/ 2147483647 h 8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5" h="85">
                <a:moveTo>
                  <a:pt x="0" y="69"/>
                </a:moveTo>
                <a:lnTo>
                  <a:pt x="6" y="64"/>
                </a:lnTo>
                <a:lnTo>
                  <a:pt x="5" y="62"/>
                </a:lnTo>
                <a:lnTo>
                  <a:pt x="7" y="59"/>
                </a:lnTo>
                <a:lnTo>
                  <a:pt x="11" y="59"/>
                </a:lnTo>
                <a:lnTo>
                  <a:pt x="9" y="58"/>
                </a:lnTo>
                <a:lnTo>
                  <a:pt x="14" y="53"/>
                </a:lnTo>
                <a:lnTo>
                  <a:pt x="11" y="48"/>
                </a:lnTo>
                <a:lnTo>
                  <a:pt x="12" y="46"/>
                </a:lnTo>
                <a:lnTo>
                  <a:pt x="5" y="46"/>
                </a:lnTo>
                <a:lnTo>
                  <a:pt x="4" y="32"/>
                </a:lnTo>
                <a:lnTo>
                  <a:pt x="2" y="29"/>
                </a:lnTo>
                <a:lnTo>
                  <a:pt x="4" y="23"/>
                </a:lnTo>
                <a:lnTo>
                  <a:pt x="8" y="25"/>
                </a:lnTo>
                <a:lnTo>
                  <a:pt x="11" y="18"/>
                </a:lnTo>
                <a:lnTo>
                  <a:pt x="15" y="18"/>
                </a:lnTo>
                <a:lnTo>
                  <a:pt x="14" y="13"/>
                </a:lnTo>
                <a:lnTo>
                  <a:pt x="15" y="8"/>
                </a:lnTo>
                <a:lnTo>
                  <a:pt x="25" y="10"/>
                </a:lnTo>
                <a:lnTo>
                  <a:pt x="37" y="6"/>
                </a:lnTo>
                <a:lnTo>
                  <a:pt x="51" y="10"/>
                </a:lnTo>
                <a:lnTo>
                  <a:pt x="73" y="2"/>
                </a:lnTo>
                <a:lnTo>
                  <a:pt x="84" y="3"/>
                </a:lnTo>
                <a:lnTo>
                  <a:pt x="93" y="0"/>
                </a:lnTo>
                <a:lnTo>
                  <a:pt x="95" y="2"/>
                </a:lnTo>
                <a:lnTo>
                  <a:pt x="88" y="12"/>
                </a:lnTo>
                <a:lnTo>
                  <a:pt x="82" y="13"/>
                </a:lnTo>
                <a:lnTo>
                  <a:pt x="80" y="16"/>
                </a:lnTo>
                <a:lnTo>
                  <a:pt x="81" y="28"/>
                </a:lnTo>
                <a:lnTo>
                  <a:pt x="80" y="43"/>
                </a:lnTo>
                <a:lnTo>
                  <a:pt x="76" y="49"/>
                </a:lnTo>
                <a:lnTo>
                  <a:pt x="45" y="67"/>
                </a:lnTo>
                <a:lnTo>
                  <a:pt x="18" y="85"/>
                </a:lnTo>
                <a:lnTo>
                  <a:pt x="11" y="84"/>
                </a:lnTo>
                <a:lnTo>
                  <a:pt x="4" y="78"/>
                </a:lnTo>
                <a:lnTo>
                  <a:pt x="0" y="78"/>
                </a:lnTo>
                <a:lnTo>
                  <a:pt x="0" y="69"/>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6" name="Freeform 244"/>
          <p:cNvSpPr>
            <a:spLocks/>
          </p:cNvSpPr>
          <p:nvPr/>
        </p:nvSpPr>
        <p:spPr bwMode="auto">
          <a:xfrm>
            <a:off x="5372100" y="3951288"/>
            <a:ext cx="33338" cy="106362"/>
          </a:xfrm>
          <a:custGeom>
            <a:avLst/>
            <a:gdLst>
              <a:gd name="T0" fmla="*/ 0 w 18"/>
              <a:gd name="T1" fmla="*/ 2147483647 h 57"/>
              <a:gd name="T2" fmla="*/ 0 w 18"/>
              <a:gd name="T3" fmla="*/ 2147483647 h 57"/>
              <a:gd name="T4" fmla="*/ 2147483647 w 18"/>
              <a:gd name="T5" fmla="*/ 2147483647 h 57"/>
              <a:gd name="T6" fmla="*/ 2147483647 w 18"/>
              <a:gd name="T7" fmla="*/ 2147483647 h 57"/>
              <a:gd name="T8" fmla="*/ 2147483647 w 18"/>
              <a:gd name="T9" fmla="*/ 2147483647 h 57"/>
              <a:gd name="T10" fmla="*/ 2147483647 w 18"/>
              <a:gd name="T11" fmla="*/ 2147483647 h 57"/>
              <a:gd name="T12" fmla="*/ 2147483647 w 18"/>
              <a:gd name="T13" fmla="*/ 2147483647 h 57"/>
              <a:gd name="T14" fmla="*/ 2147483647 w 18"/>
              <a:gd name="T15" fmla="*/ 2147483647 h 57"/>
              <a:gd name="T16" fmla="*/ 2147483647 w 18"/>
              <a:gd name="T17" fmla="*/ 0 h 57"/>
              <a:gd name="T18" fmla="*/ 2147483647 w 18"/>
              <a:gd name="T19" fmla="*/ 2147483647 h 57"/>
              <a:gd name="T20" fmla="*/ 2147483647 w 18"/>
              <a:gd name="T21" fmla="*/ 2147483647 h 57"/>
              <a:gd name="T22" fmla="*/ 2147483647 w 18"/>
              <a:gd name="T23" fmla="*/ 2147483647 h 57"/>
              <a:gd name="T24" fmla="*/ 2147483647 w 18"/>
              <a:gd name="T25" fmla="*/ 2147483647 h 57"/>
              <a:gd name="T26" fmla="*/ 2147483647 w 18"/>
              <a:gd name="T27" fmla="*/ 2147483647 h 57"/>
              <a:gd name="T28" fmla="*/ 2147483647 w 18"/>
              <a:gd name="T29" fmla="*/ 2147483647 h 57"/>
              <a:gd name="T30" fmla="*/ 2147483647 w 18"/>
              <a:gd name="T31" fmla="*/ 2147483647 h 57"/>
              <a:gd name="T32" fmla="*/ 2147483647 w 18"/>
              <a:gd name="T33" fmla="*/ 2147483647 h 57"/>
              <a:gd name="T34" fmla="*/ 2147483647 w 18"/>
              <a:gd name="T35" fmla="*/ 2147483647 h 57"/>
              <a:gd name="T36" fmla="*/ 2147483647 w 18"/>
              <a:gd name="T37" fmla="*/ 2147483647 h 57"/>
              <a:gd name="T38" fmla="*/ 2147483647 w 18"/>
              <a:gd name="T39" fmla="*/ 2147483647 h 57"/>
              <a:gd name="T40" fmla="*/ 2147483647 w 18"/>
              <a:gd name="T41" fmla="*/ 2147483647 h 57"/>
              <a:gd name="T42" fmla="*/ 2147483647 w 18"/>
              <a:gd name="T43" fmla="*/ 2147483647 h 57"/>
              <a:gd name="T44" fmla="*/ 2147483647 w 18"/>
              <a:gd name="T45" fmla="*/ 2147483647 h 57"/>
              <a:gd name="T46" fmla="*/ 2147483647 w 18"/>
              <a:gd name="T47" fmla="*/ 2147483647 h 57"/>
              <a:gd name="T48" fmla="*/ 0 w 18"/>
              <a:gd name="T49" fmla="*/ 2147483647 h 57"/>
              <a:gd name="T50" fmla="*/ 0 w 18"/>
              <a:gd name="T51" fmla="*/ 2147483647 h 5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 h="57">
                <a:moveTo>
                  <a:pt x="0" y="30"/>
                </a:moveTo>
                <a:lnTo>
                  <a:pt x="0" y="27"/>
                </a:lnTo>
                <a:lnTo>
                  <a:pt x="3" y="27"/>
                </a:lnTo>
                <a:lnTo>
                  <a:pt x="3" y="24"/>
                </a:lnTo>
                <a:lnTo>
                  <a:pt x="6" y="24"/>
                </a:lnTo>
                <a:lnTo>
                  <a:pt x="6" y="18"/>
                </a:lnTo>
                <a:lnTo>
                  <a:pt x="12" y="3"/>
                </a:lnTo>
                <a:lnTo>
                  <a:pt x="18" y="3"/>
                </a:lnTo>
                <a:lnTo>
                  <a:pt x="18" y="0"/>
                </a:lnTo>
                <a:lnTo>
                  <a:pt x="18" y="9"/>
                </a:lnTo>
                <a:lnTo>
                  <a:pt x="18" y="12"/>
                </a:lnTo>
                <a:lnTo>
                  <a:pt x="15" y="9"/>
                </a:lnTo>
                <a:lnTo>
                  <a:pt x="12" y="9"/>
                </a:lnTo>
                <a:lnTo>
                  <a:pt x="9" y="15"/>
                </a:lnTo>
                <a:lnTo>
                  <a:pt x="9" y="21"/>
                </a:lnTo>
                <a:lnTo>
                  <a:pt x="12" y="21"/>
                </a:lnTo>
                <a:lnTo>
                  <a:pt x="9" y="21"/>
                </a:lnTo>
                <a:lnTo>
                  <a:pt x="9" y="27"/>
                </a:lnTo>
                <a:lnTo>
                  <a:pt x="15" y="27"/>
                </a:lnTo>
                <a:lnTo>
                  <a:pt x="15" y="33"/>
                </a:lnTo>
                <a:lnTo>
                  <a:pt x="12" y="39"/>
                </a:lnTo>
                <a:lnTo>
                  <a:pt x="9" y="57"/>
                </a:lnTo>
                <a:lnTo>
                  <a:pt x="6" y="48"/>
                </a:lnTo>
                <a:lnTo>
                  <a:pt x="3" y="42"/>
                </a:lnTo>
                <a:lnTo>
                  <a:pt x="0" y="36"/>
                </a:lnTo>
                <a:lnTo>
                  <a:pt x="0" y="30"/>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7" name="Freeform 245"/>
          <p:cNvSpPr>
            <a:spLocks/>
          </p:cNvSpPr>
          <p:nvPr/>
        </p:nvSpPr>
        <p:spPr bwMode="auto">
          <a:xfrm>
            <a:off x="5876925" y="4146550"/>
            <a:ext cx="11113" cy="12700"/>
          </a:xfrm>
          <a:custGeom>
            <a:avLst/>
            <a:gdLst>
              <a:gd name="T0" fmla="*/ 2147483647 w 6"/>
              <a:gd name="T1" fmla="*/ 2147483647 h 6"/>
              <a:gd name="T2" fmla="*/ 0 w 6"/>
              <a:gd name="T3" fmla="*/ 0 h 6"/>
              <a:gd name="T4" fmla="*/ 2147483647 w 6"/>
              <a:gd name="T5" fmla="*/ 0 h 6"/>
              <a:gd name="T6" fmla="*/ 2147483647 w 6"/>
              <a:gd name="T7" fmla="*/ 0 h 6"/>
              <a:gd name="T8" fmla="*/ 2147483647 w 6"/>
              <a:gd name="T9" fmla="*/ 2147483647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3" y="6"/>
                </a:moveTo>
                <a:lnTo>
                  <a:pt x="0" y="0"/>
                </a:lnTo>
                <a:lnTo>
                  <a:pt x="3" y="0"/>
                </a:lnTo>
                <a:lnTo>
                  <a:pt x="6" y="0"/>
                </a:lnTo>
                <a:lnTo>
                  <a:pt x="3" y="6"/>
                </a:lnTo>
              </a:path>
            </a:pathLst>
          </a:custGeom>
          <a:solidFill>
            <a:srgbClr val="CCECFF"/>
          </a:solidFill>
          <a:ln w="4763" cap="flat" cmpd="sng">
            <a:solidFill>
              <a:srgbClr val="6E6E6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48" name="Freeform 246"/>
          <p:cNvSpPr>
            <a:spLocks/>
          </p:cNvSpPr>
          <p:nvPr/>
        </p:nvSpPr>
        <p:spPr bwMode="auto">
          <a:xfrm>
            <a:off x="7105650" y="4298950"/>
            <a:ext cx="55563" cy="47625"/>
          </a:xfrm>
          <a:custGeom>
            <a:avLst/>
            <a:gdLst>
              <a:gd name="T0" fmla="*/ 2147483647 w 35"/>
              <a:gd name="T1" fmla="*/ 2147483647 h 30"/>
              <a:gd name="T2" fmla="*/ 0 w 35"/>
              <a:gd name="T3" fmla="*/ 2147483647 h 30"/>
              <a:gd name="T4" fmla="*/ 0 w 35"/>
              <a:gd name="T5" fmla="*/ 2147483647 h 30"/>
              <a:gd name="T6" fmla="*/ 2147483647 w 35"/>
              <a:gd name="T7" fmla="*/ 2147483647 h 30"/>
              <a:gd name="T8" fmla="*/ 2147483647 w 35"/>
              <a:gd name="T9" fmla="*/ 2147483647 h 30"/>
              <a:gd name="T10" fmla="*/ 2147483647 w 35"/>
              <a:gd name="T11" fmla="*/ 2147483647 h 30"/>
              <a:gd name="T12" fmla="*/ 2147483647 w 35"/>
              <a:gd name="T13" fmla="*/ 2147483647 h 30"/>
              <a:gd name="T14" fmla="*/ 2147483647 w 35"/>
              <a:gd name="T15" fmla="*/ 0 h 30"/>
              <a:gd name="T16" fmla="*/ 2147483647 w 35"/>
              <a:gd name="T17" fmla="*/ 214748364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0">
                <a:moveTo>
                  <a:pt x="15" y="3"/>
                </a:moveTo>
                <a:lnTo>
                  <a:pt x="0" y="15"/>
                </a:lnTo>
                <a:lnTo>
                  <a:pt x="0" y="28"/>
                </a:lnTo>
                <a:lnTo>
                  <a:pt x="14" y="30"/>
                </a:lnTo>
                <a:lnTo>
                  <a:pt x="24" y="27"/>
                </a:lnTo>
                <a:lnTo>
                  <a:pt x="27" y="15"/>
                </a:lnTo>
                <a:lnTo>
                  <a:pt x="35" y="9"/>
                </a:lnTo>
                <a:lnTo>
                  <a:pt x="30" y="0"/>
                </a:lnTo>
                <a:lnTo>
                  <a:pt x="15" y="3"/>
                </a:lnTo>
                <a:close/>
              </a:path>
            </a:pathLst>
          </a:custGeom>
          <a:solidFill>
            <a:srgbClr val="DDDDDD"/>
          </a:solidFill>
          <a:ln w="4826" cap="flat" cmpd="sng">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250" name="Text Box 254"/>
          <p:cNvSpPr txBox="1">
            <a:spLocks noChangeArrowheads="1"/>
          </p:cNvSpPr>
          <p:nvPr/>
        </p:nvSpPr>
        <p:spPr bwMode="auto">
          <a:xfrm>
            <a:off x="3152775" y="4305300"/>
            <a:ext cx="381000" cy="13652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2B5885"/>
                </a:solidFill>
              </a14:hiddenFill>
            </a:ext>
            <a:ext uri="{AF507438-7753-43E0-B8FC-AC1667EBCBE1}">
              <a14:hiddenEffects xmlns:a14="http://schemas.microsoft.com/office/drawing/2010/main">
                <a:effectLst>
                  <a:outerShdw dist="53882" dir="2700000" algn="ctr" rotWithShape="0">
                    <a:schemeClr val="bg2"/>
                  </a:outerShdw>
                </a:effectLst>
              </a14:hiddenEffects>
            </a:ext>
          </a:extLst>
        </p:spPr>
        <p:txBody>
          <a:bodyPr wrap="none" anchor="ct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a:spcBef>
                <a:spcPct val="50000"/>
              </a:spcBef>
              <a:buClrTx/>
              <a:buFontTx/>
              <a:buNone/>
            </a:pPr>
            <a:r>
              <a:rPr lang="en-US" altLang="en-US" sz="500">
                <a:solidFill>
                  <a:srgbClr val="0099FF"/>
                </a:solidFill>
              </a:rPr>
              <a:t>Cayman Is. </a:t>
            </a:r>
          </a:p>
        </p:txBody>
      </p:sp>
      <p:sp>
        <p:nvSpPr>
          <p:cNvPr id="3251" name="Text Box 257"/>
          <p:cNvSpPr txBox="1">
            <a:spLocks noChangeArrowheads="1"/>
          </p:cNvSpPr>
          <p:nvPr/>
        </p:nvSpPr>
        <p:spPr bwMode="auto">
          <a:xfrm>
            <a:off x="0" y="898525"/>
            <a:ext cx="457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3</a:t>
            </a:r>
          </a:p>
        </p:txBody>
      </p:sp>
      <p:sp>
        <p:nvSpPr>
          <p:cNvPr id="3252" name="AutoShape 258"/>
          <p:cNvSpPr>
            <a:spLocks noChangeArrowheads="1"/>
          </p:cNvSpPr>
          <p:nvPr/>
        </p:nvSpPr>
        <p:spPr bwMode="auto">
          <a:xfrm>
            <a:off x="76200" y="1219200"/>
            <a:ext cx="1524000" cy="1066800"/>
          </a:xfrm>
          <a:prstGeom prst="wedgeRectCallout">
            <a:avLst>
              <a:gd name="adj1" fmla="val 68856"/>
              <a:gd name="adj2" fmla="val 122620"/>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s-ES" altLang="en-US" sz="1000" b="1" u="sng"/>
              <a:t>North America</a:t>
            </a:r>
          </a:p>
          <a:p>
            <a:pPr eaLnBrk="1" hangingPunct="1">
              <a:spcBef>
                <a:spcPct val="0"/>
              </a:spcBef>
              <a:buClrTx/>
              <a:buFontTx/>
              <a:buNone/>
            </a:pPr>
            <a:endParaRPr lang="es-ES" altLang="en-US" sz="1000" b="1"/>
          </a:p>
          <a:p>
            <a:pPr eaLnBrk="1" hangingPunct="1">
              <a:spcBef>
                <a:spcPct val="0"/>
              </a:spcBef>
              <a:buClrTx/>
              <a:buFontTx/>
              <a:buNone/>
            </a:pPr>
            <a:r>
              <a:rPr lang="es-ES" altLang="en-US" sz="1000" b="1"/>
              <a:t>USA**</a:t>
            </a:r>
          </a:p>
          <a:p>
            <a:pPr eaLnBrk="1" hangingPunct="1">
              <a:spcBef>
                <a:spcPct val="0"/>
              </a:spcBef>
              <a:buClrTx/>
              <a:buFontTx/>
              <a:buNone/>
            </a:pPr>
            <a:r>
              <a:rPr lang="es-ES" altLang="en-US" sz="1000" b="1">
                <a:solidFill>
                  <a:srgbClr val="3399FF"/>
                </a:solidFill>
              </a:rPr>
              <a:t>Canada*</a:t>
            </a:r>
            <a:r>
              <a:rPr lang="es-ES" altLang="en-US" sz="1000" b="1">
                <a:solidFill>
                  <a:srgbClr val="0099FF"/>
                </a:solidFill>
              </a:rPr>
              <a:t>        </a:t>
            </a:r>
          </a:p>
          <a:p>
            <a:pPr eaLnBrk="1" hangingPunct="1">
              <a:spcBef>
                <a:spcPct val="0"/>
              </a:spcBef>
              <a:buClrTx/>
              <a:buFontTx/>
              <a:buNone/>
            </a:pPr>
            <a:r>
              <a:rPr lang="en-US" altLang="en-US" sz="1000" b="1"/>
              <a:t>Mexico</a:t>
            </a:r>
          </a:p>
        </p:txBody>
      </p:sp>
      <p:sp>
        <p:nvSpPr>
          <p:cNvPr id="3253" name="Text Box 259"/>
          <p:cNvSpPr txBox="1">
            <a:spLocks noChangeArrowheads="1"/>
          </p:cNvSpPr>
          <p:nvPr/>
        </p:nvSpPr>
        <p:spPr bwMode="auto">
          <a:xfrm>
            <a:off x="0" y="3717925"/>
            <a:ext cx="381000" cy="396875"/>
          </a:xfrm>
          <a:prstGeom prst="rect">
            <a:avLst/>
          </a:prstGeom>
          <a:noFill/>
          <a:ln>
            <a:noFill/>
          </a:ln>
          <a:effectLst/>
          <a:extLst>
            <a:ext uri="{909E8E84-426E-40DD-AFC4-6F175D3DCCD1}">
              <a14:hiddenFill xmlns:a14="http://schemas.microsoft.com/office/drawing/2010/main">
                <a:solidFill>
                  <a:srgbClr val="DC701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8</a:t>
            </a:r>
          </a:p>
        </p:txBody>
      </p:sp>
      <p:sp>
        <p:nvSpPr>
          <p:cNvPr id="3254" name="AutoShape 260"/>
          <p:cNvSpPr>
            <a:spLocks noChangeArrowheads="1"/>
          </p:cNvSpPr>
          <p:nvPr/>
        </p:nvSpPr>
        <p:spPr bwMode="auto">
          <a:xfrm>
            <a:off x="0" y="3973513"/>
            <a:ext cx="1981200" cy="1436687"/>
          </a:xfrm>
          <a:prstGeom prst="wedgeRectCallout">
            <a:avLst>
              <a:gd name="adj1" fmla="val 92787"/>
              <a:gd name="adj2" fmla="val 46199"/>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South America</a:t>
            </a:r>
          </a:p>
          <a:p>
            <a:pPr eaLnBrk="1" hangingPunct="1">
              <a:spcBef>
                <a:spcPct val="0"/>
              </a:spcBef>
              <a:buClrTx/>
              <a:buFontTx/>
              <a:buNone/>
            </a:pPr>
            <a:r>
              <a:rPr lang="en-US" altLang="en-US" sz="1000" b="1">
                <a:solidFill>
                  <a:srgbClr val="3399FF"/>
                </a:solidFill>
              </a:rPr>
              <a:t>Argentina </a:t>
            </a:r>
            <a:r>
              <a:rPr lang="en-US" altLang="en-US" sz="1000" b="1">
                <a:solidFill>
                  <a:srgbClr val="FF00FF"/>
                </a:solidFill>
              </a:rPr>
              <a:t>	</a:t>
            </a:r>
          </a:p>
          <a:p>
            <a:pPr eaLnBrk="1" hangingPunct="1">
              <a:spcBef>
                <a:spcPct val="0"/>
              </a:spcBef>
              <a:buClrTx/>
              <a:buFontTx/>
              <a:buNone/>
            </a:pPr>
            <a:r>
              <a:rPr lang="en-US" altLang="en-US" sz="1000">
                <a:solidFill>
                  <a:srgbClr val="0070C0"/>
                </a:solidFill>
              </a:rPr>
              <a:t>Peru</a:t>
            </a:r>
          </a:p>
          <a:p>
            <a:pPr eaLnBrk="1" hangingPunct="1">
              <a:spcBef>
                <a:spcPct val="0"/>
              </a:spcBef>
              <a:buClrTx/>
              <a:buFontTx/>
              <a:buNone/>
            </a:pPr>
            <a:r>
              <a:rPr lang="en-US" altLang="en-US" sz="1000" b="1">
                <a:solidFill>
                  <a:srgbClr val="3399FF"/>
                </a:solidFill>
              </a:rPr>
              <a:t>Guyana</a:t>
            </a:r>
          </a:p>
          <a:p>
            <a:pPr eaLnBrk="1" hangingPunct="1">
              <a:spcBef>
                <a:spcPct val="0"/>
              </a:spcBef>
              <a:buClrTx/>
              <a:buFontTx/>
              <a:buNone/>
            </a:pPr>
            <a:r>
              <a:rPr lang="en-US" altLang="en-US" sz="1000" b="1">
                <a:solidFill>
                  <a:srgbClr val="3399FF"/>
                </a:solidFill>
              </a:rPr>
              <a:t>Colombia</a:t>
            </a:r>
          </a:p>
          <a:p>
            <a:pPr eaLnBrk="1" hangingPunct="1">
              <a:spcBef>
                <a:spcPct val="0"/>
              </a:spcBef>
              <a:buClrTx/>
              <a:buFontTx/>
              <a:buNone/>
            </a:pPr>
            <a:r>
              <a:rPr lang="en-US" altLang="en-US" sz="1000" b="1">
                <a:solidFill>
                  <a:srgbClr val="3399FF"/>
                </a:solidFill>
              </a:rPr>
              <a:t>Uruguay</a:t>
            </a:r>
          </a:p>
          <a:p>
            <a:pPr eaLnBrk="1" hangingPunct="1">
              <a:spcBef>
                <a:spcPct val="0"/>
              </a:spcBef>
              <a:buClrTx/>
              <a:buFontTx/>
              <a:buNone/>
            </a:pPr>
            <a:r>
              <a:rPr lang="en-US" altLang="en-US" sz="1000" b="1">
                <a:solidFill>
                  <a:srgbClr val="3399FF"/>
                </a:solidFill>
              </a:rPr>
              <a:t>Paraguay</a:t>
            </a:r>
          </a:p>
          <a:p>
            <a:pPr eaLnBrk="1" hangingPunct="1">
              <a:spcBef>
                <a:spcPct val="0"/>
              </a:spcBef>
              <a:buClrTx/>
              <a:buFontTx/>
              <a:buNone/>
            </a:pPr>
            <a:r>
              <a:rPr lang="en-US" altLang="en-US" sz="1000" b="1">
                <a:solidFill>
                  <a:srgbClr val="3399FF"/>
                </a:solidFill>
              </a:rPr>
              <a:t>Surinam</a:t>
            </a:r>
          </a:p>
          <a:p>
            <a:pPr eaLnBrk="1" hangingPunct="1">
              <a:spcBef>
                <a:spcPct val="0"/>
              </a:spcBef>
              <a:buClrTx/>
              <a:buFontTx/>
              <a:buNone/>
            </a:pPr>
            <a:r>
              <a:rPr lang="en-US" altLang="en-US" sz="1000" b="1">
                <a:solidFill>
                  <a:srgbClr val="3399FF"/>
                </a:solidFill>
              </a:rPr>
              <a:t>Brazil</a:t>
            </a:r>
            <a:endParaRPr lang="en-US" altLang="en-US" sz="1000" b="1"/>
          </a:p>
        </p:txBody>
      </p:sp>
      <p:sp>
        <p:nvSpPr>
          <p:cNvPr id="3255" name="Text Box 261"/>
          <p:cNvSpPr txBox="1">
            <a:spLocks noChangeArrowheads="1"/>
          </p:cNvSpPr>
          <p:nvPr/>
        </p:nvSpPr>
        <p:spPr bwMode="auto">
          <a:xfrm>
            <a:off x="3756025" y="4284663"/>
            <a:ext cx="8175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9</a:t>
            </a:r>
          </a:p>
        </p:txBody>
      </p:sp>
      <p:sp>
        <p:nvSpPr>
          <p:cNvPr id="3256" name="AutoShape 262"/>
          <p:cNvSpPr>
            <a:spLocks noChangeArrowheads="1"/>
          </p:cNvSpPr>
          <p:nvPr/>
        </p:nvSpPr>
        <p:spPr bwMode="auto">
          <a:xfrm>
            <a:off x="3657600" y="4724400"/>
            <a:ext cx="1447800" cy="1624013"/>
          </a:xfrm>
          <a:prstGeom prst="wedgeRectCallout">
            <a:avLst>
              <a:gd name="adj1" fmla="val 56639"/>
              <a:gd name="adj2" fmla="val -90236"/>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Middle East &amp; Africa</a:t>
            </a:r>
          </a:p>
          <a:p>
            <a:pPr eaLnBrk="1" hangingPunct="1">
              <a:spcBef>
                <a:spcPct val="0"/>
              </a:spcBef>
              <a:buClrTx/>
              <a:buFontTx/>
              <a:buNone/>
            </a:pPr>
            <a:r>
              <a:rPr lang="en-US" altLang="en-US" sz="1000" b="1">
                <a:solidFill>
                  <a:srgbClr val="3399FF"/>
                </a:solidFill>
              </a:rPr>
              <a:t>Kuwait</a:t>
            </a:r>
          </a:p>
          <a:p>
            <a:pPr eaLnBrk="1" hangingPunct="1">
              <a:spcBef>
                <a:spcPct val="0"/>
              </a:spcBef>
              <a:buClrTx/>
              <a:buFontTx/>
              <a:buNone/>
            </a:pPr>
            <a:r>
              <a:rPr lang="en-US" altLang="en-US" sz="1000" b="1">
                <a:solidFill>
                  <a:srgbClr val="3399FF"/>
                </a:solidFill>
              </a:rPr>
              <a:t>UAE</a:t>
            </a:r>
          </a:p>
          <a:p>
            <a:pPr eaLnBrk="1" hangingPunct="1">
              <a:spcBef>
                <a:spcPct val="0"/>
              </a:spcBef>
              <a:buClrTx/>
              <a:buFontTx/>
              <a:buNone/>
            </a:pPr>
            <a:r>
              <a:rPr lang="en-US" altLang="en-US" sz="1000" b="1">
                <a:solidFill>
                  <a:srgbClr val="3399FF"/>
                </a:solidFill>
              </a:rPr>
              <a:t>Lesotho</a:t>
            </a:r>
          </a:p>
          <a:p>
            <a:pPr eaLnBrk="1" hangingPunct="1">
              <a:spcBef>
                <a:spcPct val="0"/>
              </a:spcBef>
              <a:buClrTx/>
              <a:buFontTx/>
              <a:buNone/>
            </a:pPr>
            <a:r>
              <a:rPr lang="en-US" altLang="en-US" sz="1000" b="1">
                <a:solidFill>
                  <a:schemeClr val="tx2"/>
                </a:solidFill>
              </a:rPr>
              <a:t>Kazakhstan</a:t>
            </a:r>
          </a:p>
          <a:p>
            <a:pPr eaLnBrk="1" hangingPunct="1">
              <a:spcBef>
                <a:spcPct val="0"/>
              </a:spcBef>
              <a:buClrTx/>
              <a:buFontTx/>
              <a:buNone/>
            </a:pPr>
            <a:r>
              <a:rPr lang="en-US" altLang="en-US" sz="1000" b="1">
                <a:solidFill>
                  <a:srgbClr val="3399FF"/>
                </a:solidFill>
              </a:rPr>
              <a:t>Libya</a:t>
            </a:r>
          </a:p>
          <a:p>
            <a:pPr eaLnBrk="1" hangingPunct="1">
              <a:spcBef>
                <a:spcPct val="0"/>
              </a:spcBef>
              <a:buClrTx/>
              <a:buFontTx/>
              <a:buNone/>
            </a:pPr>
            <a:r>
              <a:rPr lang="en-US" altLang="en-US" sz="1000" b="1">
                <a:solidFill>
                  <a:srgbClr val="FF33CC"/>
                </a:solidFill>
              </a:rPr>
              <a:t>Israel****</a:t>
            </a:r>
          </a:p>
          <a:p>
            <a:pPr eaLnBrk="1" hangingPunct="1">
              <a:spcBef>
                <a:spcPct val="0"/>
              </a:spcBef>
              <a:buClrTx/>
              <a:buFontTx/>
              <a:buNone/>
            </a:pPr>
            <a:r>
              <a:rPr lang="en-US" altLang="en-US" sz="1000" b="1">
                <a:solidFill>
                  <a:srgbClr val="3399FF"/>
                </a:solidFill>
              </a:rPr>
              <a:t>Rwanda***</a:t>
            </a:r>
          </a:p>
          <a:p>
            <a:pPr eaLnBrk="1" hangingPunct="1">
              <a:spcBef>
                <a:spcPct val="0"/>
              </a:spcBef>
              <a:buClrTx/>
              <a:buFontTx/>
              <a:buNone/>
            </a:pPr>
            <a:r>
              <a:rPr lang="en-US" altLang="en-US" sz="1000" b="1">
                <a:solidFill>
                  <a:srgbClr val="FF33CC"/>
                </a:solidFill>
              </a:rPr>
              <a:t>South Africa</a:t>
            </a:r>
          </a:p>
          <a:p>
            <a:pPr eaLnBrk="1" hangingPunct="1">
              <a:spcBef>
                <a:spcPct val="0"/>
              </a:spcBef>
              <a:buClrTx/>
              <a:buFontTx/>
              <a:buNone/>
            </a:pPr>
            <a:r>
              <a:rPr lang="en-US" altLang="en-US" sz="1000" b="1">
                <a:solidFill>
                  <a:srgbClr val="3399FF"/>
                </a:solidFill>
              </a:rPr>
              <a:t>Seychelles</a:t>
            </a:r>
          </a:p>
        </p:txBody>
      </p:sp>
      <p:sp>
        <p:nvSpPr>
          <p:cNvPr id="3257" name="Text Box 263"/>
          <p:cNvSpPr txBox="1">
            <a:spLocks noChangeArrowheads="1"/>
          </p:cNvSpPr>
          <p:nvPr/>
        </p:nvSpPr>
        <p:spPr bwMode="auto">
          <a:xfrm>
            <a:off x="6019800" y="4724400"/>
            <a:ext cx="60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8</a:t>
            </a:r>
          </a:p>
        </p:txBody>
      </p:sp>
      <p:sp>
        <p:nvSpPr>
          <p:cNvPr id="3258" name="AutoShape 264"/>
          <p:cNvSpPr>
            <a:spLocks noChangeArrowheads="1"/>
          </p:cNvSpPr>
          <p:nvPr/>
        </p:nvSpPr>
        <p:spPr bwMode="auto">
          <a:xfrm>
            <a:off x="5791200" y="5257800"/>
            <a:ext cx="1174750" cy="1493838"/>
          </a:xfrm>
          <a:prstGeom prst="wedgeRectCallout">
            <a:avLst>
              <a:gd name="adj1" fmla="val 38917"/>
              <a:gd name="adj2" fmla="val -87009"/>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Asia Pacific</a:t>
            </a:r>
          </a:p>
          <a:p>
            <a:pPr eaLnBrk="1" hangingPunct="1">
              <a:spcBef>
                <a:spcPct val="0"/>
              </a:spcBef>
              <a:buClrTx/>
              <a:buFontTx/>
              <a:buNone/>
            </a:pPr>
            <a:r>
              <a:rPr lang="en-US" altLang="en-US" sz="1000" b="1">
                <a:solidFill>
                  <a:srgbClr val="3399FF"/>
                </a:solidFill>
              </a:rPr>
              <a:t>Australia**</a:t>
            </a:r>
          </a:p>
          <a:p>
            <a:pPr eaLnBrk="1" hangingPunct="1">
              <a:spcBef>
                <a:spcPct val="0"/>
              </a:spcBef>
              <a:buClrTx/>
              <a:buFontTx/>
              <a:buNone/>
            </a:pPr>
            <a:r>
              <a:rPr lang="en-US" altLang="en-US" sz="1000" b="1">
                <a:solidFill>
                  <a:srgbClr val="3399FF"/>
                </a:solidFill>
              </a:rPr>
              <a:t>New Zealand*</a:t>
            </a:r>
          </a:p>
          <a:p>
            <a:pPr eaLnBrk="1" hangingPunct="1">
              <a:spcBef>
                <a:spcPct val="0"/>
              </a:spcBef>
              <a:buClrTx/>
              <a:buFontTx/>
              <a:buNone/>
            </a:pPr>
            <a:r>
              <a:rPr lang="en-US" altLang="en-US" sz="1000" b="1">
                <a:solidFill>
                  <a:srgbClr val="3399FF"/>
                </a:solidFill>
              </a:rPr>
              <a:t>Malaysia</a:t>
            </a:r>
          </a:p>
          <a:p>
            <a:pPr eaLnBrk="1" hangingPunct="1">
              <a:spcBef>
                <a:spcPct val="0"/>
              </a:spcBef>
              <a:buClrTx/>
              <a:buFontTx/>
              <a:buNone/>
            </a:pPr>
            <a:r>
              <a:rPr lang="en-US" altLang="en-US" sz="1000" b="1">
                <a:solidFill>
                  <a:srgbClr val="3399FF"/>
                </a:solidFill>
              </a:rPr>
              <a:t>Brunei</a:t>
            </a:r>
          </a:p>
          <a:p>
            <a:pPr eaLnBrk="1" hangingPunct="1">
              <a:spcBef>
                <a:spcPct val="0"/>
              </a:spcBef>
              <a:buClrTx/>
              <a:buFontTx/>
              <a:buNone/>
            </a:pPr>
            <a:r>
              <a:rPr lang="en-US" altLang="en-US" sz="1000" b="1">
                <a:solidFill>
                  <a:srgbClr val="990000"/>
                </a:solidFill>
              </a:rPr>
              <a:t>India</a:t>
            </a:r>
          </a:p>
          <a:p>
            <a:pPr eaLnBrk="1" hangingPunct="1">
              <a:spcBef>
                <a:spcPct val="0"/>
              </a:spcBef>
              <a:buClrTx/>
              <a:buFontTx/>
              <a:buNone/>
            </a:pPr>
            <a:r>
              <a:rPr lang="en-US" altLang="en-US" sz="1000" b="1">
                <a:solidFill>
                  <a:srgbClr val="990000"/>
                </a:solidFill>
              </a:rPr>
              <a:t>Singapore</a:t>
            </a:r>
          </a:p>
          <a:p>
            <a:pPr eaLnBrk="1" hangingPunct="1">
              <a:spcBef>
                <a:spcPct val="0"/>
              </a:spcBef>
              <a:buClrTx/>
              <a:buFontTx/>
              <a:buNone/>
            </a:pPr>
            <a:r>
              <a:rPr lang="en-US" altLang="en-US" sz="1000" b="1"/>
              <a:t>Japan</a:t>
            </a:r>
          </a:p>
          <a:p>
            <a:pPr eaLnBrk="1" hangingPunct="1">
              <a:spcBef>
                <a:spcPct val="0"/>
              </a:spcBef>
              <a:buClrTx/>
              <a:buFontTx/>
              <a:buNone/>
            </a:pPr>
            <a:r>
              <a:rPr lang="en-US" altLang="en-US" sz="1000" b="1">
                <a:solidFill>
                  <a:srgbClr val="00B0F0"/>
                </a:solidFill>
              </a:rPr>
              <a:t>Macau</a:t>
            </a:r>
          </a:p>
        </p:txBody>
      </p:sp>
      <p:sp>
        <p:nvSpPr>
          <p:cNvPr id="3259" name="Text Box 265"/>
          <p:cNvSpPr txBox="1">
            <a:spLocks noChangeArrowheads="1"/>
          </p:cNvSpPr>
          <p:nvPr/>
        </p:nvSpPr>
        <p:spPr bwMode="auto">
          <a:xfrm>
            <a:off x="6858000" y="838200"/>
            <a:ext cx="4699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25</a:t>
            </a:r>
          </a:p>
        </p:txBody>
      </p:sp>
      <p:sp>
        <p:nvSpPr>
          <p:cNvPr id="3260" name="AutoShape 266"/>
          <p:cNvSpPr>
            <a:spLocks noChangeArrowheads="1"/>
          </p:cNvSpPr>
          <p:nvPr/>
        </p:nvSpPr>
        <p:spPr bwMode="auto">
          <a:xfrm>
            <a:off x="7456488" y="762000"/>
            <a:ext cx="1458912" cy="4033838"/>
          </a:xfrm>
          <a:prstGeom prst="wedgeRectCallout">
            <a:avLst>
              <a:gd name="adj1" fmla="val -227259"/>
              <a:gd name="adj2" fmla="val 17227"/>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000" b="1" u="sng"/>
              <a:t>Europe</a:t>
            </a:r>
          </a:p>
          <a:p>
            <a:pPr algn="ctr" eaLnBrk="1" hangingPunct="1">
              <a:spcBef>
                <a:spcPct val="0"/>
              </a:spcBef>
              <a:buClrTx/>
              <a:buFontTx/>
              <a:buNone/>
            </a:pPr>
            <a:r>
              <a:rPr lang="en-US" altLang="en-US" sz="1000" b="1">
                <a:solidFill>
                  <a:srgbClr val="00B0F0"/>
                </a:solidFill>
              </a:rPr>
              <a:t>Austria**</a:t>
            </a:r>
          </a:p>
          <a:p>
            <a:pPr algn="ctr" eaLnBrk="1" hangingPunct="1">
              <a:spcBef>
                <a:spcPct val="0"/>
              </a:spcBef>
              <a:buClrTx/>
              <a:buFontTx/>
              <a:buNone/>
            </a:pPr>
            <a:r>
              <a:rPr lang="en-US" altLang="en-US" sz="1000" b="1"/>
              <a:t>Belgium</a:t>
            </a:r>
          </a:p>
          <a:p>
            <a:pPr algn="ctr" eaLnBrk="1" hangingPunct="1">
              <a:spcBef>
                <a:spcPct val="0"/>
              </a:spcBef>
              <a:buClrTx/>
              <a:buFontTx/>
              <a:buNone/>
            </a:pPr>
            <a:r>
              <a:rPr lang="en-US" altLang="en-US" sz="1000" b="1"/>
              <a:t>Bulgaria</a:t>
            </a:r>
          </a:p>
          <a:p>
            <a:pPr algn="ctr" eaLnBrk="1" hangingPunct="1">
              <a:spcBef>
                <a:spcPct val="0"/>
              </a:spcBef>
              <a:buClrTx/>
              <a:buFontTx/>
              <a:buNone/>
            </a:pPr>
            <a:r>
              <a:rPr lang="en-US" altLang="en-US" sz="1000" b="1"/>
              <a:t>Czech Republic</a:t>
            </a:r>
          </a:p>
          <a:p>
            <a:pPr algn="ctr" eaLnBrk="1" hangingPunct="1">
              <a:spcBef>
                <a:spcPct val="0"/>
              </a:spcBef>
              <a:buClrTx/>
              <a:buFontTx/>
              <a:buNone/>
            </a:pPr>
            <a:r>
              <a:rPr lang="en-US" altLang="en-US" sz="1000" b="1">
                <a:solidFill>
                  <a:srgbClr val="3399FF"/>
                </a:solidFill>
              </a:rPr>
              <a:t>Denmark</a:t>
            </a:r>
          </a:p>
          <a:p>
            <a:pPr algn="ctr" eaLnBrk="1" hangingPunct="1">
              <a:spcBef>
                <a:spcPct val="0"/>
              </a:spcBef>
              <a:buClrTx/>
              <a:buFontTx/>
              <a:buNone/>
            </a:pPr>
            <a:r>
              <a:rPr lang="en-US" altLang="en-US" sz="1000" b="1">
                <a:solidFill>
                  <a:srgbClr val="FF33CC"/>
                </a:solidFill>
              </a:rPr>
              <a:t>Finland</a:t>
            </a:r>
          </a:p>
          <a:p>
            <a:pPr algn="ctr" eaLnBrk="1" hangingPunct="1">
              <a:spcBef>
                <a:spcPct val="0"/>
              </a:spcBef>
              <a:buClrTx/>
              <a:buFontTx/>
              <a:buNone/>
            </a:pPr>
            <a:r>
              <a:rPr lang="en-US" altLang="en-US" sz="1000" b="1"/>
              <a:t>France</a:t>
            </a:r>
          </a:p>
          <a:p>
            <a:pPr algn="ctr" eaLnBrk="1" hangingPunct="1">
              <a:spcBef>
                <a:spcPct val="0"/>
              </a:spcBef>
              <a:buClrTx/>
              <a:buFontTx/>
              <a:buNone/>
            </a:pPr>
            <a:r>
              <a:rPr lang="en-US" altLang="en-US" sz="1000" b="1"/>
              <a:t>Germany</a:t>
            </a:r>
          </a:p>
          <a:p>
            <a:pPr algn="ctr" eaLnBrk="1" hangingPunct="1">
              <a:spcBef>
                <a:spcPct val="0"/>
              </a:spcBef>
              <a:buClrTx/>
              <a:buFontTx/>
              <a:buNone/>
            </a:pPr>
            <a:r>
              <a:rPr lang="en-US" altLang="en-US" sz="1000" b="1"/>
              <a:t>Greece</a:t>
            </a:r>
          </a:p>
          <a:p>
            <a:pPr algn="ctr" eaLnBrk="1" hangingPunct="1">
              <a:spcBef>
                <a:spcPct val="0"/>
              </a:spcBef>
              <a:buClrTx/>
              <a:buFontTx/>
              <a:buNone/>
            </a:pPr>
            <a:r>
              <a:rPr lang="en-US" altLang="en-US" sz="1000" b="1">
                <a:solidFill>
                  <a:srgbClr val="FF00FF"/>
                </a:solidFill>
              </a:rPr>
              <a:t>Iceland</a:t>
            </a:r>
          </a:p>
          <a:p>
            <a:pPr algn="ctr" eaLnBrk="1" hangingPunct="1">
              <a:spcBef>
                <a:spcPct val="0"/>
              </a:spcBef>
              <a:buClrTx/>
              <a:buFontTx/>
              <a:buNone/>
            </a:pPr>
            <a:r>
              <a:rPr lang="en-US" altLang="en-US" sz="1000" b="1">
                <a:solidFill>
                  <a:srgbClr val="3399FF"/>
                </a:solidFill>
              </a:rPr>
              <a:t>Ireland*</a:t>
            </a:r>
          </a:p>
          <a:p>
            <a:pPr algn="ctr" eaLnBrk="1" hangingPunct="1">
              <a:spcBef>
                <a:spcPct val="0"/>
              </a:spcBef>
              <a:buClrTx/>
              <a:buFontTx/>
              <a:buNone/>
            </a:pPr>
            <a:r>
              <a:rPr lang="en-US" altLang="en-US" sz="1000" b="1"/>
              <a:t>Italy</a:t>
            </a:r>
          </a:p>
          <a:p>
            <a:pPr algn="ctr" eaLnBrk="1" hangingPunct="1">
              <a:spcBef>
                <a:spcPct val="0"/>
              </a:spcBef>
              <a:buClrTx/>
              <a:buFontTx/>
              <a:buNone/>
            </a:pPr>
            <a:r>
              <a:rPr lang="en-US" altLang="en-US" sz="1000" b="1">
                <a:solidFill>
                  <a:srgbClr val="FF00FF"/>
                </a:solidFill>
              </a:rPr>
              <a:t>Latvia</a:t>
            </a:r>
          </a:p>
          <a:p>
            <a:pPr algn="ctr" eaLnBrk="1" hangingPunct="1">
              <a:spcBef>
                <a:spcPct val="0"/>
              </a:spcBef>
              <a:buClrTx/>
              <a:buFontTx/>
              <a:buNone/>
            </a:pPr>
            <a:r>
              <a:rPr lang="en-US" altLang="en-US" sz="1000" b="1"/>
              <a:t>Luxemburg</a:t>
            </a:r>
          </a:p>
          <a:p>
            <a:pPr algn="ctr" eaLnBrk="1" hangingPunct="1">
              <a:spcBef>
                <a:spcPct val="0"/>
              </a:spcBef>
              <a:buClrTx/>
              <a:buFontTx/>
              <a:buNone/>
            </a:pPr>
            <a:r>
              <a:rPr lang="en-US" altLang="en-US" sz="1000" b="1">
                <a:solidFill>
                  <a:srgbClr val="0099FF"/>
                </a:solidFill>
              </a:rPr>
              <a:t>Macedonia</a:t>
            </a:r>
          </a:p>
          <a:p>
            <a:pPr algn="ctr" eaLnBrk="1" hangingPunct="1">
              <a:spcBef>
                <a:spcPct val="0"/>
              </a:spcBef>
              <a:buClrTx/>
              <a:buFontTx/>
              <a:buNone/>
            </a:pPr>
            <a:r>
              <a:rPr lang="en-US" altLang="en-US" sz="1000" b="1">
                <a:solidFill>
                  <a:srgbClr val="FF00FF"/>
                </a:solidFill>
              </a:rPr>
              <a:t>Netherlands</a:t>
            </a:r>
          </a:p>
          <a:p>
            <a:pPr algn="ctr" eaLnBrk="1" hangingPunct="1">
              <a:spcBef>
                <a:spcPct val="0"/>
              </a:spcBef>
              <a:buClrTx/>
              <a:buFontTx/>
              <a:buNone/>
            </a:pPr>
            <a:r>
              <a:rPr lang="en-US" altLang="en-US" sz="1000" b="1">
                <a:solidFill>
                  <a:srgbClr val="3399FF"/>
                </a:solidFill>
              </a:rPr>
              <a:t>Norway</a:t>
            </a:r>
          </a:p>
          <a:p>
            <a:pPr algn="ctr" eaLnBrk="1" hangingPunct="1">
              <a:spcBef>
                <a:spcPct val="0"/>
              </a:spcBef>
              <a:buClrTx/>
              <a:buFontTx/>
              <a:buNone/>
            </a:pPr>
            <a:r>
              <a:rPr lang="en-US" altLang="en-US" sz="1000" b="1"/>
              <a:t>Portugal</a:t>
            </a:r>
          </a:p>
          <a:p>
            <a:pPr algn="ctr" eaLnBrk="1" hangingPunct="1">
              <a:spcBef>
                <a:spcPct val="0"/>
              </a:spcBef>
              <a:buClrTx/>
              <a:buFontTx/>
              <a:buNone/>
            </a:pPr>
            <a:r>
              <a:rPr lang="en-US" altLang="en-US" sz="1000" b="1">
                <a:solidFill>
                  <a:srgbClr val="3399FF"/>
                </a:solidFill>
              </a:rPr>
              <a:t>Romania</a:t>
            </a:r>
          </a:p>
          <a:p>
            <a:pPr algn="ctr" eaLnBrk="1" hangingPunct="1">
              <a:spcBef>
                <a:spcPct val="0"/>
              </a:spcBef>
              <a:buClrTx/>
              <a:buFontTx/>
              <a:buNone/>
            </a:pPr>
            <a:r>
              <a:rPr lang="en-US" altLang="en-US" sz="1000" b="1">
                <a:solidFill>
                  <a:srgbClr val="3399FF"/>
                </a:solidFill>
              </a:rPr>
              <a:t>Slovenia</a:t>
            </a:r>
          </a:p>
          <a:p>
            <a:pPr algn="ctr" eaLnBrk="1" hangingPunct="1">
              <a:spcBef>
                <a:spcPct val="0"/>
              </a:spcBef>
              <a:buClrTx/>
              <a:buFontTx/>
              <a:buNone/>
            </a:pPr>
            <a:r>
              <a:rPr lang="en-US" altLang="en-US" sz="1000" b="1"/>
              <a:t>Spain</a:t>
            </a:r>
          </a:p>
          <a:p>
            <a:pPr algn="ctr" eaLnBrk="1" hangingPunct="1">
              <a:spcBef>
                <a:spcPct val="0"/>
              </a:spcBef>
              <a:buClrTx/>
              <a:buFontTx/>
              <a:buNone/>
            </a:pPr>
            <a:r>
              <a:rPr lang="en-US" altLang="en-US" sz="1000" b="1">
                <a:solidFill>
                  <a:srgbClr val="3399FF"/>
                </a:solidFill>
              </a:rPr>
              <a:t>Sweden</a:t>
            </a:r>
          </a:p>
          <a:p>
            <a:pPr algn="ctr" eaLnBrk="1" hangingPunct="1">
              <a:spcBef>
                <a:spcPct val="0"/>
              </a:spcBef>
              <a:buClrTx/>
              <a:buFontTx/>
              <a:buNone/>
            </a:pPr>
            <a:r>
              <a:rPr lang="en-US" altLang="en-US" sz="1000" b="1"/>
              <a:t>Switzerland</a:t>
            </a:r>
          </a:p>
          <a:p>
            <a:pPr algn="ctr" eaLnBrk="1" hangingPunct="1">
              <a:spcBef>
                <a:spcPct val="0"/>
              </a:spcBef>
              <a:buClrTx/>
              <a:buFontTx/>
              <a:buNone/>
            </a:pPr>
            <a:r>
              <a:rPr lang="en-US" altLang="en-US" sz="1000" b="1"/>
              <a:t>Liechtenstein</a:t>
            </a:r>
          </a:p>
          <a:p>
            <a:pPr algn="ctr" eaLnBrk="1" hangingPunct="1">
              <a:spcBef>
                <a:spcPct val="0"/>
              </a:spcBef>
              <a:buClrTx/>
              <a:buFontTx/>
              <a:buNone/>
            </a:pPr>
            <a:r>
              <a:rPr lang="en-US" altLang="en-US" sz="1000" b="1">
                <a:solidFill>
                  <a:srgbClr val="3399FF"/>
                </a:solidFill>
              </a:rPr>
              <a:t>United Kingdom</a:t>
            </a:r>
          </a:p>
          <a:p>
            <a:pPr algn="ctr" eaLnBrk="1" hangingPunct="1">
              <a:spcBef>
                <a:spcPct val="0"/>
              </a:spcBef>
              <a:buClrTx/>
              <a:buFontTx/>
              <a:buNone/>
            </a:pPr>
            <a:r>
              <a:rPr lang="en-US" altLang="en-US" sz="1000" b="1"/>
              <a:t>	</a:t>
            </a:r>
          </a:p>
        </p:txBody>
      </p:sp>
      <p:sp>
        <p:nvSpPr>
          <p:cNvPr id="3261" name="AutoShape 267"/>
          <p:cNvSpPr>
            <a:spLocks noChangeArrowheads="1"/>
          </p:cNvSpPr>
          <p:nvPr/>
        </p:nvSpPr>
        <p:spPr bwMode="auto">
          <a:xfrm>
            <a:off x="0" y="2514600"/>
            <a:ext cx="2057400" cy="1295400"/>
          </a:xfrm>
          <a:prstGeom prst="wedgeRectCallout">
            <a:avLst>
              <a:gd name="adj1" fmla="val 70986"/>
              <a:gd name="adj2" fmla="val 61273"/>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3038" indent="-173038" algn="l" defTabSz="1087438"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defTabSz="1087438"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defTabSz="1087438"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defTabSz="1087438"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defTabSz="1087438"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000" b="1" u="sng"/>
              <a:t>Caribbean &amp; Central America</a:t>
            </a:r>
          </a:p>
          <a:p>
            <a:pPr eaLnBrk="1" hangingPunct="1">
              <a:spcBef>
                <a:spcPct val="0"/>
              </a:spcBef>
              <a:buClrTx/>
              <a:buFontTx/>
              <a:buNone/>
            </a:pPr>
            <a:r>
              <a:rPr lang="en-US" altLang="en-US" sz="1000" b="1"/>
              <a:t>Puerto Rico </a:t>
            </a:r>
          </a:p>
          <a:p>
            <a:pPr eaLnBrk="1" hangingPunct="1">
              <a:spcBef>
                <a:spcPct val="0"/>
              </a:spcBef>
              <a:buClrTx/>
              <a:buFontTx/>
              <a:buNone/>
            </a:pPr>
            <a:r>
              <a:rPr lang="en-US" altLang="en-US" sz="1000" b="1">
                <a:solidFill>
                  <a:srgbClr val="3399FF"/>
                </a:solidFill>
              </a:rPr>
              <a:t>Panama</a:t>
            </a:r>
          </a:p>
          <a:p>
            <a:pPr eaLnBrk="1" hangingPunct="1">
              <a:spcBef>
                <a:spcPct val="0"/>
              </a:spcBef>
              <a:buClrTx/>
              <a:buFontTx/>
              <a:buNone/>
            </a:pPr>
            <a:r>
              <a:rPr lang="en-US" altLang="en-US" sz="1000" b="1">
                <a:solidFill>
                  <a:srgbClr val="3399FF"/>
                </a:solidFill>
              </a:rPr>
              <a:t>Barbados</a:t>
            </a:r>
          </a:p>
          <a:p>
            <a:pPr eaLnBrk="1" hangingPunct="1">
              <a:spcBef>
                <a:spcPct val="0"/>
              </a:spcBef>
              <a:buClrTx/>
              <a:buFontTx/>
              <a:buNone/>
            </a:pPr>
            <a:r>
              <a:rPr lang="en-US" altLang="en-US" sz="1000" b="1">
                <a:solidFill>
                  <a:srgbClr val="3399FF"/>
                </a:solidFill>
              </a:rPr>
              <a:t>Bermuda	 </a:t>
            </a:r>
          </a:p>
          <a:p>
            <a:pPr eaLnBrk="1" hangingPunct="1">
              <a:spcBef>
                <a:spcPct val="0"/>
              </a:spcBef>
              <a:buClrTx/>
              <a:buFontTx/>
              <a:buNone/>
            </a:pPr>
            <a:r>
              <a:rPr lang="en-US" altLang="en-US" sz="1000" b="1">
                <a:solidFill>
                  <a:srgbClr val="3399FF"/>
                </a:solidFill>
              </a:rPr>
              <a:t>Trinidad &amp; Tobago </a:t>
            </a:r>
          </a:p>
          <a:p>
            <a:pPr eaLnBrk="1" hangingPunct="1">
              <a:spcBef>
                <a:spcPct val="0"/>
              </a:spcBef>
              <a:buClrTx/>
              <a:buFontTx/>
              <a:buNone/>
            </a:pPr>
            <a:r>
              <a:rPr lang="en-US" altLang="en-US" sz="1000" b="1">
                <a:solidFill>
                  <a:srgbClr val="3399FF"/>
                </a:solidFill>
              </a:rPr>
              <a:t>Cayman  Islands</a:t>
            </a:r>
          </a:p>
          <a:p>
            <a:pPr eaLnBrk="1" hangingPunct="1">
              <a:spcBef>
                <a:spcPct val="0"/>
              </a:spcBef>
              <a:buClrTx/>
              <a:buFontTx/>
              <a:buNone/>
            </a:pPr>
            <a:r>
              <a:rPr lang="en-US" altLang="en-US" sz="1000" b="1">
                <a:solidFill>
                  <a:srgbClr val="3399FF"/>
                </a:solidFill>
              </a:rPr>
              <a:t>St Martin (COM – part of  EU)</a:t>
            </a:r>
          </a:p>
        </p:txBody>
      </p:sp>
      <p:sp>
        <p:nvSpPr>
          <p:cNvPr id="3262" name="Text Box 268"/>
          <p:cNvSpPr txBox="1">
            <a:spLocks noChangeArrowheads="1"/>
          </p:cNvSpPr>
          <p:nvPr/>
        </p:nvSpPr>
        <p:spPr bwMode="auto">
          <a:xfrm>
            <a:off x="0" y="2133600"/>
            <a:ext cx="53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2000" b="1"/>
              <a:t>7</a:t>
            </a:r>
          </a:p>
        </p:txBody>
      </p:sp>
      <p:sp>
        <p:nvSpPr>
          <p:cNvPr id="3263" name="Text Box 269"/>
          <p:cNvSpPr txBox="1">
            <a:spLocks noChangeArrowheads="1"/>
          </p:cNvSpPr>
          <p:nvPr/>
        </p:nvSpPr>
        <p:spPr bwMode="auto">
          <a:xfrm>
            <a:off x="926150" y="5016721"/>
            <a:ext cx="1295400" cy="1092200"/>
          </a:xfrm>
          <a:prstGeom prst="rect">
            <a:avLst/>
          </a:prstGeom>
          <a:noFill/>
          <a:ln w="57150">
            <a:pattFill prst="solidDmnd">
              <a:fgClr>
                <a:schemeClr val="tx1"/>
              </a:fgClr>
              <a:bgClr>
                <a:schemeClr val="tx1"/>
              </a:bgClr>
            </a:patt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buClrTx/>
              <a:buFontTx/>
              <a:buNone/>
            </a:pPr>
            <a:r>
              <a:rPr lang="en-US" altLang="en-US" sz="1100" b="1" u="sng"/>
              <a:t>FUNDING</a:t>
            </a:r>
          </a:p>
          <a:p>
            <a:pPr algn="ctr" eaLnBrk="1" hangingPunct="1">
              <a:spcBef>
                <a:spcPct val="50000"/>
              </a:spcBef>
              <a:buClrTx/>
              <a:buFontTx/>
              <a:buNone/>
            </a:pPr>
            <a:r>
              <a:rPr lang="en-US" altLang="en-US" sz="900" b="1">
                <a:solidFill>
                  <a:srgbClr val="0099FF"/>
                </a:solidFill>
              </a:rPr>
              <a:t>GARDASIL only</a:t>
            </a:r>
          </a:p>
          <a:p>
            <a:pPr algn="ctr" eaLnBrk="1" hangingPunct="1">
              <a:spcBef>
                <a:spcPct val="50000"/>
              </a:spcBef>
              <a:buClrTx/>
              <a:buFontTx/>
              <a:buNone/>
            </a:pPr>
            <a:r>
              <a:rPr lang="en-US" altLang="en-US" sz="900" b="1">
                <a:solidFill>
                  <a:srgbClr val="FF00FF"/>
                </a:solidFill>
              </a:rPr>
              <a:t>Bivalent Only</a:t>
            </a:r>
          </a:p>
          <a:p>
            <a:pPr algn="ctr" eaLnBrk="1" hangingPunct="1">
              <a:spcBef>
                <a:spcPct val="50000"/>
              </a:spcBef>
              <a:buClrTx/>
              <a:buFontTx/>
              <a:buNone/>
            </a:pPr>
            <a:r>
              <a:rPr lang="en-US" altLang="en-US" sz="900" b="1"/>
              <a:t>Both vaccines</a:t>
            </a:r>
          </a:p>
          <a:p>
            <a:pPr algn="ctr" eaLnBrk="1" hangingPunct="1">
              <a:spcBef>
                <a:spcPct val="50000"/>
              </a:spcBef>
              <a:buClrTx/>
              <a:buFontTx/>
              <a:buNone/>
            </a:pPr>
            <a:r>
              <a:rPr lang="en-US" altLang="en-US" sz="900" b="1">
                <a:solidFill>
                  <a:srgbClr val="990000"/>
                </a:solidFill>
              </a:rPr>
              <a:t>No funding</a:t>
            </a:r>
          </a:p>
        </p:txBody>
      </p:sp>
      <p:sp>
        <p:nvSpPr>
          <p:cNvPr id="3264" name="Text Box 271"/>
          <p:cNvSpPr txBox="1">
            <a:spLocks noChangeArrowheads="1"/>
          </p:cNvSpPr>
          <p:nvPr/>
        </p:nvSpPr>
        <p:spPr bwMode="auto">
          <a:xfrm>
            <a:off x="1428751" y="6400800"/>
            <a:ext cx="195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200" b="1" dirty="0">
                <a:solidFill>
                  <a:schemeClr val="bg1"/>
                </a:solidFill>
              </a:rPr>
              <a:t>*Male Recommendation</a:t>
            </a:r>
          </a:p>
          <a:p>
            <a:pPr algn="ctr" eaLnBrk="1" hangingPunct="1">
              <a:spcBef>
                <a:spcPct val="0"/>
              </a:spcBef>
              <a:buClrTx/>
              <a:buFontTx/>
              <a:buNone/>
            </a:pPr>
            <a:r>
              <a:rPr lang="en-US" altLang="en-US" sz="1200" b="1" dirty="0">
                <a:solidFill>
                  <a:schemeClr val="bg1"/>
                </a:solidFill>
              </a:rPr>
              <a:t>**Male </a:t>
            </a:r>
            <a:r>
              <a:rPr lang="en-US" altLang="en-US" sz="1200" b="1" dirty="0" err="1">
                <a:solidFill>
                  <a:schemeClr val="bg1"/>
                </a:solidFill>
              </a:rPr>
              <a:t>Reco</a:t>
            </a:r>
            <a:r>
              <a:rPr lang="en-US" altLang="en-US" sz="1200" b="1" dirty="0">
                <a:solidFill>
                  <a:schemeClr val="bg1"/>
                </a:solidFill>
              </a:rPr>
              <a:t> &amp; Funding </a:t>
            </a:r>
          </a:p>
        </p:txBody>
      </p:sp>
      <p:sp>
        <p:nvSpPr>
          <p:cNvPr id="3265" name="Text Box 273"/>
          <p:cNvSpPr txBox="1">
            <a:spLocks noChangeArrowheads="1"/>
          </p:cNvSpPr>
          <p:nvPr/>
        </p:nvSpPr>
        <p:spPr bwMode="auto">
          <a:xfrm>
            <a:off x="3208338" y="6400800"/>
            <a:ext cx="2582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lr>
                <a:srgbClr val="A2BEE4"/>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1pPr>
            <a:lvl2pPr marL="742950" indent="-285750" algn="l" eaLnBrk="0" hangingPunct="0">
              <a:spcBef>
                <a:spcPct val="20000"/>
              </a:spcBef>
              <a:buClr>
                <a:srgbClr val="B40020"/>
              </a:buClr>
              <a:buChar char="•"/>
              <a:defRPr sz="1600">
                <a:solidFill>
                  <a:schemeClr val="tx1"/>
                </a:solidFill>
                <a:latin typeface="Arial" panose="020B0604020202020204" pitchFamily="34" charset="0"/>
                <a:cs typeface="Arial" panose="020B0604020202020204" pitchFamily="34" charset="0"/>
              </a:defRPr>
            </a:lvl2pPr>
            <a:lvl3pPr marL="1143000" indent="-228600" algn="l" eaLnBrk="0" hangingPunct="0">
              <a:spcBef>
                <a:spcPct val="20000"/>
              </a:spcBef>
              <a:buClr>
                <a:srgbClr val="B40020"/>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algn="l" eaLnBrk="0" hangingPunct="0">
              <a:spcBef>
                <a:spcPct val="20000"/>
              </a:spcBef>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A2BEE4"/>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1200" b="1" dirty="0">
                <a:solidFill>
                  <a:schemeClr val="bg1"/>
                </a:solidFill>
              </a:rPr>
              <a:t>***Through GAVI</a:t>
            </a:r>
          </a:p>
          <a:p>
            <a:pPr algn="ctr" eaLnBrk="1" hangingPunct="1">
              <a:spcBef>
                <a:spcPct val="0"/>
              </a:spcBef>
              <a:buClrTx/>
              <a:buFontTx/>
              <a:buNone/>
            </a:pPr>
            <a:r>
              <a:rPr lang="en-US" altLang="en-US" sz="1200" b="1" dirty="0">
                <a:solidFill>
                  <a:schemeClr val="bg1"/>
                </a:solidFill>
              </a:rPr>
              <a:t>****will switch to Gardasil in 2014</a:t>
            </a:r>
          </a:p>
        </p:txBody>
      </p:sp>
      <p:sp>
        <p:nvSpPr>
          <p:cNvPr id="264" name="AutoShape 264"/>
          <p:cNvSpPr>
            <a:spLocks noChangeArrowheads="1"/>
          </p:cNvSpPr>
          <p:nvPr/>
        </p:nvSpPr>
        <p:spPr bwMode="auto">
          <a:xfrm>
            <a:off x="5043488" y="1187450"/>
            <a:ext cx="1501775" cy="1063625"/>
          </a:xfrm>
          <a:prstGeom prst="wedgeRectCallout">
            <a:avLst>
              <a:gd name="adj1" fmla="val -28837"/>
              <a:gd name="adj2" fmla="val 292398"/>
            </a:avLst>
          </a:prstGeom>
          <a:solidFill>
            <a:schemeClr val="bg1">
              <a:alpha val="50980"/>
            </a:schemeClr>
          </a:solidFill>
          <a:ln w="22225"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3038" indent="-173038" defTabSz="1087438">
              <a:defRPr/>
            </a:pPr>
            <a:r>
              <a:rPr lang="en-US" sz="1000" b="1" u="sng" dirty="0">
                <a:solidFill>
                  <a:srgbClr val="000000"/>
                </a:solidFill>
              </a:rPr>
              <a:t>GAVI Demo Projects</a:t>
            </a:r>
          </a:p>
          <a:p>
            <a:pPr defTabSz="1087438">
              <a:defRPr/>
            </a:pPr>
            <a:r>
              <a:rPr lang="en-US" sz="1000" dirty="0">
                <a:solidFill>
                  <a:srgbClr val="000000"/>
                </a:solidFill>
              </a:rPr>
              <a:t>Ghana, Kenya, Laos, Madagascar, Malawi, Mozambique, Niger, Sierra Leone, Tanzania, Zimbabwe</a:t>
            </a:r>
          </a:p>
        </p:txBody>
      </p:sp>
      <p:sp>
        <p:nvSpPr>
          <p:cNvPr id="2" name="Title 1"/>
          <p:cNvSpPr>
            <a:spLocks noGrp="1"/>
          </p:cNvSpPr>
          <p:nvPr>
            <p:ph type="title"/>
          </p:nvPr>
        </p:nvSpPr>
        <p:spPr/>
        <p:txBody>
          <a:bodyPr>
            <a:normAutofit fontScale="90000"/>
          </a:bodyPr>
          <a:lstStyle/>
          <a:p>
            <a:r>
              <a:rPr lang="en-US" dirty="0" smtClean="0"/>
              <a:t>HPV </a:t>
            </a:r>
            <a:r>
              <a:rPr lang="en-US" dirty="0" err="1" smtClean="0"/>
              <a:t>Aşısı</a:t>
            </a:r>
            <a:r>
              <a:rPr lang="en-US" dirty="0" smtClean="0"/>
              <a:t> </a:t>
            </a:r>
            <a:r>
              <a:rPr lang="en-US" dirty="0" err="1" smtClean="0"/>
              <a:t>Programında</a:t>
            </a:r>
            <a:r>
              <a:rPr lang="en-US" dirty="0" smtClean="0"/>
              <a:t> Olan </a:t>
            </a:r>
            <a:r>
              <a:rPr lang="en-US" dirty="0" err="1" smtClean="0"/>
              <a:t>Ülkeler</a:t>
            </a:r>
            <a:r>
              <a:rPr lang="en-US" dirty="0" smtClean="0"/>
              <a:t/>
            </a:r>
            <a:br>
              <a:rPr lang="en-US" dirty="0" smtClean="0"/>
            </a:br>
            <a:r>
              <a:rPr lang="en-US" dirty="0" smtClean="0"/>
              <a:t> </a:t>
            </a:r>
            <a:endParaRPr lang="en-US" dirty="0"/>
          </a:p>
        </p:txBody>
      </p:sp>
      <p:sp>
        <p:nvSpPr>
          <p:cNvPr id="3" name="TextBox 2"/>
          <p:cNvSpPr txBox="1"/>
          <p:nvPr/>
        </p:nvSpPr>
        <p:spPr>
          <a:xfrm>
            <a:off x="444875" y="3271540"/>
            <a:ext cx="8254250" cy="783193"/>
          </a:xfrm>
          <a:prstGeom prst="roundRect">
            <a:avLst/>
          </a:prstGeom>
          <a:solidFill>
            <a:srgbClr val="C00000"/>
          </a:solidFill>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tr-TR" sz="4000" b="1" dirty="0">
                <a:solidFill>
                  <a:schemeClr val="bg1"/>
                </a:solidFill>
                <a:latin typeface="+mj-lt"/>
                <a:ea typeface="+mj-ea"/>
                <a:cs typeface="+mj-cs"/>
              </a:rPr>
              <a:t>Ekim 2015; 62 Ülke</a:t>
            </a:r>
            <a:endParaRPr lang="en-US" sz="4000" b="1" dirty="0">
              <a:solidFill>
                <a:schemeClr val="bg1"/>
              </a:solidFill>
              <a:latin typeface="+mj-lt"/>
              <a:ea typeface="+mj-ea"/>
              <a:cs typeface="+mj-cs"/>
            </a:endParaRPr>
          </a:p>
        </p:txBody>
      </p:sp>
    </p:spTree>
    <p:extLst>
      <p:ext uri="{BB962C8B-B14F-4D97-AF65-F5344CB8AC3E}">
        <p14:creationId xmlns:p14="http://schemas.microsoft.com/office/powerpoint/2010/main" val="39290986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2" cstate="print"/>
          <a:srcRect l="14109" t="7501" r="13945" b="7500"/>
          <a:stretch>
            <a:fillRect/>
          </a:stretch>
        </p:blipFill>
        <p:spPr bwMode="auto">
          <a:xfrm>
            <a:off x="89756" y="451761"/>
            <a:ext cx="8964488" cy="5954478"/>
          </a:xfrm>
          <a:prstGeom prst="rect">
            <a:avLst/>
          </a:prstGeom>
          <a:noFill/>
          <a:ln w="9525">
            <a:noFill/>
            <a:miter lim="800000"/>
            <a:headEnd/>
            <a:tailEnd/>
          </a:ln>
        </p:spPr>
      </p:pic>
    </p:spTree>
    <p:extLst>
      <p:ext uri="{BB962C8B-B14F-4D97-AF65-F5344CB8AC3E}">
        <p14:creationId xmlns:p14="http://schemas.microsoft.com/office/powerpoint/2010/main" val="3204094001"/>
      </p:ext>
    </p:extLst>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tr-TR" dirty="0" smtClean="0"/>
              <a:t>Aşılamayla Aktif Korunma</a:t>
            </a:r>
            <a:endParaRPr lang="en-GB" dirty="0" smtClean="0"/>
          </a:p>
        </p:txBody>
      </p:sp>
      <p:sp>
        <p:nvSpPr>
          <p:cNvPr id="33" name="Footer Placeholder 32"/>
          <p:cNvSpPr>
            <a:spLocks noGrp="1"/>
          </p:cNvSpPr>
          <p:nvPr>
            <p:ph type="ftr" sz="quarter" idx="11"/>
          </p:nvPr>
        </p:nvSpPr>
        <p:spPr>
          <a:xfrm>
            <a:off x="449263" y="6335713"/>
            <a:ext cx="8237537" cy="457200"/>
          </a:xfrm>
          <a:prstGeom prst="rect">
            <a:avLst/>
          </a:prstGeom>
        </p:spPr>
        <p:txBody>
          <a:bodyPr/>
          <a:lstStyle/>
          <a:p>
            <a:pPr>
              <a:defRPr/>
            </a:pPr>
            <a:r>
              <a:rPr lang="tr-TR" dirty="0" smtClean="0"/>
              <a:t>Stanley M, Vaccine 2006; Giannini S, Vaccine 2006; Nardelli-Haefliger D, J Natl Cancer Inst 2003</a:t>
            </a:r>
            <a:endParaRPr lang="tr-TR" dirty="0"/>
          </a:p>
        </p:txBody>
      </p:sp>
      <p:pic>
        <p:nvPicPr>
          <p:cNvPr id="56323" name="Picture 3" descr="F3 new2"/>
          <p:cNvPicPr>
            <a:picLocks noChangeAspect="1" noChangeArrowheads="1"/>
          </p:cNvPicPr>
          <p:nvPr/>
        </p:nvPicPr>
        <p:blipFill>
          <a:blip r:embed="rId3" cstate="print"/>
          <a:srcRect/>
          <a:stretch>
            <a:fillRect/>
          </a:stretch>
        </p:blipFill>
        <p:spPr bwMode="auto">
          <a:xfrm>
            <a:off x="635000" y="1643878"/>
            <a:ext cx="7785100" cy="4448175"/>
          </a:xfrm>
          <a:prstGeom prst="rect">
            <a:avLst/>
          </a:prstGeom>
          <a:solidFill>
            <a:srgbClr val="B15854"/>
          </a:solidFill>
          <a:ln w="9525">
            <a:noFill/>
            <a:miter lim="800000"/>
            <a:headEnd/>
            <a:tailEnd/>
          </a:ln>
        </p:spPr>
      </p:pic>
      <p:sp>
        <p:nvSpPr>
          <p:cNvPr id="56324" name="Text Box 4"/>
          <p:cNvSpPr txBox="1">
            <a:spLocks noChangeArrowheads="1"/>
          </p:cNvSpPr>
          <p:nvPr/>
        </p:nvSpPr>
        <p:spPr bwMode="auto">
          <a:xfrm>
            <a:off x="1415402" y="1766116"/>
            <a:ext cx="534697" cy="338554"/>
          </a:xfrm>
          <a:prstGeom prst="rect">
            <a:avLst/>
          </a:prstGeom>
          <a:noFill/>
          <a:ln w="9525">
            <a:noFill/>
            <a:miter lim="800000"/>
            <a:headEnd/>
            <a:tailEnd/>
          </a:ln>
        </p:spPr>
        <p:txBody>
          <a:bodyPr wrap="none">
            <a:spAutoFit/>
          </a:bodyPr>
          <a:lstStyle/>
          <a:p>
            <a:r>
              <a:rPr lang="en-GB" sz="1600" dirty="0">
                <a:solidFill>
                  <a:srgbClr val="422A7D"/>
                </a:solidFill>
                <a:latin typeface="Calibri" pitchFamily="34" charset="0"/>
                <a:cs typeface="Calibri" pitchFamily="34" charset="0"/>
              </a:rPr>
              <a:t>HPV</a:t>
            </a:r>
          </a:p>
        </p:txBody>
      </p:sp>
      <p:sp>
        <p:nvSpPr>
          <p:cNvPr id="56325" name="Text Box 5"/>
          <p:cNvSpPr txBox="1">
            <a:spLocks noChangeArrowheads="1"/>
          </p:cNvSpPr>
          <p:nvPr/>
        </p:nvSpPr>
        <p:spPr bwMode="auto">
          <a:xfrm>
            <a:off x="711196" y="2396353"/>
            <a:ext cx="1314462" cy="338554"/>
          </a:xfrm>
          <a:prstGeom prst="rect">
            <a:avLst/>
          </a:prstGeom>
          <a:noFill/>
          <a:ln w="9525">
            <a:noFill/>
            <a:miter lim="800000"/>
            <a:headEnd/>
            <a:tailEnd/>
          </a:ln>
        </p:spPr>
        <p:txBody>
          <a:bodyPr wrap="none">
            <a:spAutoFit/>
          </a:bodyPr>
          <a:lstStyle/>
          <a:p>
            <a:r>
              <a:rPr lang="tr-TR" sz="1600" dirty="0" smtClean="0">
                <a:solidFill>
                  <a:srgbClr val="422A7D"/>
                </a:solidFill>
                <a:latin typeface="Calibri" pitchFamily="34" charset="0"/>
                <a:cs typeface="Calibri" pitchFamily="34" charset="0"/>
              </a:rPr>
              <a:t>Servikal kanal</a:t>
            </a:r>
            <a:endParaRPr lang="en-GB" sz="1600" dirty="0">
              <a:solidFill>
                <a:srgbClr val="422A7D"/>
              </a:solidFill>
              <a:latin typeface="Calibri" pitchFamily="34" charset="0"/>
              <a:cs typeface="Calibri" pitchFamily="34" charset="0"/>
            </a:endParaRPr>
          </a:p>
        </p:txBody>
      </p:sp>
      <p:sp>
        <p:nvSpPr>
          <p:cNvPr id="56326" name="Text Box 6"/>
          <p:cNvSpPr txBox="1">
            <a:spLocks noChangeArrowheads="1"/>
          </p:cNvSpPr>
          <p:nvPr/>
        </p:nvSpPr>
        <p:spPr bwMode="auto">
          <a:xfrm>
            <a:off x="6527477" y="1739128"/>
            <a:ext cx="1886607" cy="338554"/>
          </a:xfrm>
          <a:prstGeom prst="rect">
            <a:avLst/>
          </a:prstGeom>
          <a:noFill/>
          <a:ln w="9525">
            <a:noFill/>
            <a:miter lim="800000"/>
            <a:headEnd/>
            <a:tailEnd/>
          </a:ln>
        </p:spPr>
        <p:txBody>
          <a:bodyPr wrap="none">
            <a:spAutoFit/>
          </a:bodyPr>
          <a:lstStyle/>
          <a:p>
            <a:r>
              <a:rPr lang="tr-TR" sz="1600" dirty="0" smtClean="0">
                <a:solidFill>
                  <a:srgbClr val="422A7D"/>
                </a:solidFill>
                <a:latin typeface="Calibri" pitchFamily="34" charset="0"/>
                <a:cs typeface="Calibri" pitchFamily="34" charset="0"/>
              </a:rPr>
              <a:t>Nötralizan antikorlar</a:t>
            </a:r>
            <a:endParaRPr lang="en-GB" sz="1600" dirty="0">
              <a:solidFill>
                <a:srgbClr val="422A7D"/>
              </a:solidFill>
              <a:latin typeface="Calibri" pitchFamily="34" charset="0"/>
              <a:cs typeface="Calibri" pitchFamily="34" charset="0"/>
            </a:endParaRPr>
          </a:p>
        </p:txBody>
      </p:sp>
      <p:sp>
        <p:nvSpPr>
          <p:cNvPr id="56327" name="Text Box 7"/>
          <p:cNvSpPr txBox="1">
            <a:spLocks noChangeArrowheads="1"/>
          </p:cNvSpPr>
          <p:nvPr/>
        </p:nvSpPr>
        <p:spPr bwMode="auto">
          <a:xfrm>
            <a:off x="857842" y="4152128"/>
            <a:ext cx="1341842" cy="338554"/>
          </a:xfrm>
          <a:prstGeom prst="rect">
            <a:avLst/>
          </a:prstGeom>
          <a:noFill/>
          <a:ln w="9525">
            <a:noFill/>
            <a:miter lim="800000"/>
            <a:headEnd/>
            <a:tailEnd/>
          </a:ln>
        </p:spPr>
        <p:txBody>
          <a:bodyPr wrap="none">
            <a:spAutoFit/>
          </a:bodyPr>
          <a:lstStyle/>
          <a:p>
            <a:r>
              <a:rPr lang="tr-TR" sz="1600" dirty="0" smtClean="0">
                <a:solidFill>
                  <a:srgbClr val="422A7D"/>
                </a:solidFill>
                <a:latin typeface="Calibri" pitchFamily="34" charset="0"/>
                <a:cs typeface="Calibri" pitchFamily="34" charset="0"/>
              </a:rPr>
              <a:t>Kan damarları</a:t>
            </a:r>
            <a:endParaRPr lang="en-GB" sz="1600" dirty="0">
              <a:solidFill>
                <a:srgbClr val="422A7D"/>
              </a:solidFill>
              <a:latin typeface="Calibri" pitchFamily="34" charset="0"/>
              <a:cs typeface="Calibri" pitchFamily="34" charset="0"/>
            </a:endParaRPr>
          </a:p>
        </p:txBody>
      </p:sp>
      <p:sp>
        <p:nvSpPr>
          <p:cNvPr id="56328" name="Text Box 8"/>
          <p:cNvSpPr txBox="1">
            <a:spLocks noChangeArrowheads="1"/>
          </p:cNvSpPr>
          <p:nvPr/>
        </p:nvSpPr>
        <p:spPr bwMode="auto">
          <a:xfrm>
            <a:off x="1281131" y="4660128"/>
            <a:ext cx="1171539" cy="338554"/>
          </a:xfrm>
          <a:prstGeom prst="rect">
            <a:avLst/>
          </a:prstGeom>
          <a:noFill/>
          <a:ln w="9525">
            <a:noFill/>
            <a:miter lim="800000"/>
            <a:headEnd/>
            <a:tailEnd/>
          </a:ln>
        </p:spPr>
        <p:txBody>
          <a:bodyPr wrap="none">
            <a:spAutoFit/>
          </a:bodyPr>
          <a:lstStyle/>
          <a:p>
            <a:r>
              <a:rPr lang="en-GB" sz="1600" dirty="0" err="1" smtClean="0">
                <a:solidFill>
                  <a:srgbClr val="422A7D"/>
                </a:solidFill>
                <a:latin typeface="Calibri" pitchFamily="34" charset="0"/>
                <a:cs typeface="Calibri" pitchFamily="34" charset="0"/>
              </a:rPr>
              <a:t>Epitel</a:t>
            </a:r>
            <a:r>
              <a:rPr lang="en-GB" sz="1600" dirty="0" smtClean="0">
                <a:solidFill>
                  <a:srgbClr val="422A7D"/>
                </a:solidFill>
                <a:latin typeface="Calibri" pitchFamily="34" charset="0"/>
                <a:cs typeface="Calibri" pitchFamily="34" charset="0"/>
              </a:rPr>
              <a:t> </a:t>
            </a:r>
            <a:r>
              <a:rPr lang="tr-TR" sz="1600" dirty="0" smtClean="0">
                <a:solidFill>
                  <a:srgbClr val="422A7D"/>
                </a:solidFill>
                <a:latin typeface="Calibri" pitchFamily="34" charset="0"/>
                <a:cs typeface="Calibri" pitchFamily="34" charset="0"/>
              </a:rPr>
              <a:t>yırtığı</a:t>
            </a:r>
            <a:endParaRPr lang="en-GB" sz="1600" dirty="0">
              <a:solidFill>
                <a:srgbClr val="422A7D"/>
              </a:solidFill>
              <a:latin typeface="Calibri" pitchFamily="34" charset="0"/>
              <a:cs typeface="Calibri" pitchFamily="34" charset="0"/>
            </a:endParaRPr>
          </a:p>
        </p:txBody>
      </p:sp>
      <p:sp>
        <p:nvSpPr>
          <p:cNvPr id="56329" name="Text Box 9"/>
          <p:cNvSpPr txBox="1">
            <a:spLocks noChangeArrowheads="1"/>
          </p:cNvSpPr>
          <p:nvPr/>
        </p:nvSpPr>
        <p:spPr bwMode="auto">
          <a:xfrm>
            <a:off x="2018970" y="5617391"/>
            <a:ext cx="1473865" cy="338554"/>
          </a:xfrm>
          <a:prstGeom prst="rect">
            <a:avLst/>
          </a:prstGeom>
          <a:noFill/>
          <a:ln w="9525">
            <a:noFill/>
            <a:miter lim="800000"/>
            <a:headEnd/>
            <a:tailEnd/>
          </a:ln>
        </p:spPr>
        <p:txBody>
          <a:bodyPr wrap="none">
            <a:spAutoFit/>
          </a:bodyPr>
          <a:lstStyle/>
          <a:p>
            <a:r>
              <a:rPr lang="tr-TR" sz="1600" dirty="0" smtClean="0">
                <a:solidFill>
                  <a:srgbClr val="422A7D"/>
                </a:solidFill>
                <a:latin typeface="Calibri" pitchFamily="34" charset="0"/>
                <a:cs typeface="Calibri" pitchFamily="34" charset="0"/>
              </a:rPr>
              <a:t>Bazal membran</a:t>
            </a:r>
            <a:endParaRPr lang="en-GB" sz="1600" dirty="0">
              <a:solidFill>
                <a:srgbClr val="422A7D"/>
              </a:solidFill>
              <a:latin typeface="Calibri" pitchFamily="34" charset="0"/>
              <a:cs typeface="Calibri" pitchFamily="34" charset="0"/>
            </a:endParaRPr>
          </a:p>
        </p:txBody>
      </p:sp>
      <p:pic>
        <p:nvPicPr>
          <p:cNvPr id="56330" name="Picture 10" descr="1 antibody"/>
          <p:cNvPicPr>
            <a:picLocks noChangeAspect="1" noChangeArrowheads="1"/>
          </p:cNvPicPr>
          <p:nvPr/>
        </p:nvPicPr>
        <p:blipFill>
          <a:blip r:embed="rId4" cstate="print"/>
          <a:srcRect/>
          <a:stretch>
            <a:fillRect/>
          </a:stretch>
        </p:blipFill>
        <p:spPr bwMode="auto">
          <a:xfrm rot="1926421">
            <a:off x="5580063" y="1508941"/>
            <a:ext cx="1081087" cy="839787"/>
          </a:xfrm>
          <a:prstGeom prst="rect">
            <a:avLst/>
          </a:prstGeom>
          <a:noFill/>
          <a:ln w="9525">
            <a:noFill/>
            <a:miter lim="800000"/>
            <a:headEnd/>
            <a:tailEnd/>
          </a:ln>
        </p:spPr>
      </p:pic>
      <p:sp>
        <p:nvSpPr>
          <p:cNvPr id="56331" name="Line 11"/>
          <p:cNvSpPr>
            <a:spLocks noChangeShapeType="1"/>
          </p:cNvSpPr>
          <p:nvPr/>
        </p:nvSpPr>
        <p:spPr bwMode="auto">
          <a:xfrm flipH="1">
            <a:off x="1922463" y="1945503"/>
            <a:ext cx="239712" cy="0"/>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sp>
        <p:nvSpPr>
          <p:cNvPr id="56332" name="Line 12"/>
          <p:cNvSpPr>
            <a:spLocks noChangeShapeType="1"/>
          </p:cNvSpPr>
          <p:nvPr/>
        </p:nvSpPr>
        <p:spPr bwMode="auto">
          <a:xfrm flipV="1">
            <a:off x="2317750" y="3845741"/>
            <a:ext cx="1978025" cy="869950"/>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sp>
        <p:nvSpPr>
          <p:cNvPr id="56333" name="Line 13"/>
          <p:cNvSpPr>
            <a:spLocks noChangeShapeType="1"/>
          </p:cNvSpPr>
          <p:nvPr/>
        </p:nvSpPr>
        <p:spPr bwMode="auto">
          <a:xfrm flipV="1">
            <a:off x="3524250" y="5098278"/>
            <a:ext cx="817563" cy="554038"/>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sp>
        <p:nvSpPr>
          <p:cNvPr id="56334" name="Line 14"/>
          <p:cNvSpPr>
            <a:spLocks noChangeShapeType="1"/>
          </p:cNvSpPr>
          <p:nvPr/>
        </p:nvSpPr>
        <p:spPr bwMode="auto">
          <a:xfrm flipH="1">
            <a:off x="1795463" y="3039291"/>
            <a:ext cx="168275" cy="0"/>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sp>
        <p:nvSpPr>
          <p:cNvPr id="56335" name="Line 15"/>
          <p:cNvSpPr>
            <a:spLocks noChangeShapeType="1"/>
          </p:cNvSpPr>
          <p:nvPr/>
        </p:nvSpPr>
        <p:spPr bwMode="auto">
          <a:xfrm>
            <a:off x="1795463" y="4109266"/>
            <a:ext cx="484187" cy="0"/>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sp>
        <p:nvSpPr>
          <p:cNvPr id="56336" name="Line 16"/>
          <p:cNvSpPr>
            <a:spLocks noChangeShapeType="1"/>
          </p:cNvSpPr>
          <p:nvPr/>
        </p:nvSpPr>
        <p:spPr bwMode="auto">
          <a:xfrm flipH="1">
            <a:off x="1719263" y="3520303"/>
            <a:ext cx="76200" cy="0"/>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sp>
        <p:nvSpPr>
          <p:cNvPr id="56337" name="Text Box 17"/>
          <p:cNvSpPr txBox="1">
            <a:spLocks noChangeArrowheads="1"/>
          </p:cNvSpPr>
          <p:nvPr/>
        </p:nvSpPr>
        <p:spPr bwMode="auto">
          <a:xfrm>
            <a:off x="760215" y="3399653"/>
            <a:ext cx="829073" cy="584775"/>
          </a:xfrm>
          <a:prstGeom prst="rect">
            <a:avLst/>
          </a:prstGeom>
          <a:noFill/>
          <a:ln w="9525">
            <a:noFill/>
            <a:miter lim="800000"/>
            <a:headEnd/>
            <a:tailEnd/>
          </a:ln>
        </p:spPr>
        <p:txBody>
          <a:bodyPr wrap="none">
            <a:spAutoFit/>
          </a:bodyPr>
          <a:lstStyle/>
          <a:p>
            <a:r>
              <a:rPr lang="tr-TR" sz="1600" dirty="0" smtClean="0">
                <a:solidFill>
                  <a:srgbClr val="422A7D"/>
                </a:solidFill>
                <a:latin typeface="Calibri" pitchFamily="34" charset="0"/>
                <a:cs typeface="Calibri" pitchFamily="34" charset="0"/>
              </a:rPr>
              <a:t>Servikal</a:t>
            </a:r>
          </a:p>
          <a:p>
            <a:r>
              <a:rPr lang="tr-TR" sz="1600" dirty="0" smtClean="0">
                <a:solidFill>
                  <a:srgbClr val="422A7D"/>
                </a:solidFill>
                <a:latin typeface="Calibri" pitchFamily="34" charset="0"/>
                <a:cs typeface="Calibri" pitchFamily="34" charset="0"/>
              </a:rPr>
              <a:t>epitel</a:t>
            </a:r>
            <a:endParaRPr lang="en-GB" sz="1600" dirty="0">
              <a:solidFill>
                <a:srgbClr val="422A7D"/>
              </a:solidFill>
              <a:latin typeface="Calibri" pitchFamily="34" charset="0"/>
              <a:cs typeface="Calibri" pitchFamily="34" charset="0"/>
            </a:endParaRPr>
          </a:p>
        </p:txBody>
      </p:sp>
      <p:pic>
        <p:nvPicPr>
          <p:cNvPr id="89106" name="Picture 18" descr="1 antibody"/>
          <p:cNvPicPr>
            <a:picLocks noChangeAspect="1" noChangeArrowheads="1"/>
          </p:cNvPicPr>
          <p:nvPr/>
        </p:nvPicPr>
        <p:blipFill>
          <a:blip r:embed="rId5" cstate="print"/>
          <a:srcRect/>
          <a:stretch>
            <a:fillRect/>
          </a:stretch>
        </p:blipFill>
        <p:spPr bwMode="auto">
          <a:xfrm>
            <a:off x="2843213" y="4552178"/>
            <a:ext cx="419100" cy="322263"/>
          </a:xfrm>
          <a:prstGeom prst="rect">
            <a:avLst/>
          </a:prstGeom>
          <a:noFill/>
          <a:ln w="9525">
            <a:noFill/>
            <a:miter lim="800000"/>
            <a:headEnd/>
            <a:tailEnd/>
          </a:ln>
        </p:spPr>
      </p:pic>
      <p:pic>
        <p:nvPicPr>
          <p:cNvPr id="56339" name="Picture 19" descr="1 antibody"/>
          <p:cNvPicPr>
            <a:picLocks noChangeAspect="1" noChangeArrowheads="1"/>
          </p:cNvPicPr>
          <p:nvPr/>
        </p:nvPicPr>
        <p:blipFill>
          <a:blip r:embed="rId5" cstate="print"/>
          <a:srcRect/>
          <a:stretch>
            <a:fillRect/>
          </a:stretch>
        </p:blipFill>
        <p:spPr bwMode="auto">
          <a:xfrm rot="2454232">
            <a:off x="3059113" y="4768078"/>
            <a:ext cx="419100" cy="322263"/>
          </a:xfrm>
          <a:prstGeom prst="rect">
            <a:avLst/>
          </a:prstGeom>
          <a:noFill/>
          <a:ln w="9525">
            <a:noFill/>
            <a:miter lim="800000"/>
            <a:headEnd/>
            <a:tailEnd/>
          </a:ln>
        </p:spPr>
      </p:pic>
      <p:pic>
        <p:nvPicPr>
          <p:cNvPr id="56340" name="Picture 20" descr="1 antibody"/>
          <p:cNvPicPr>
            <a:picLocks noChangeAspect="1" noChangeArrowheads="1"/>
          </p:cNvPicPr>
          <p:nvPr/>
        </p:nvPicPr>
        <p:blipFill>
          <a:blip r:embed="rId6" cstate="print"/>
          <a:srcRect/>
          <a:stretch>
            <a:fillRect/>
          </a:stretch>
        </p:blipFill>
        <p:spPr bwMode="auto">
          <a:xfrm rot="-678596">
            <a:off x="3322638" y="4936353"/>
            <a:ext cx="322262" cy="419100"/>
          </a:xfrm>
          <a:prstGeom prst="rect">
            <a:avLst/>
          </a:prstGeom>
          <a:noFill/>
          <a:ln w="9525">
            <a:noFill/>
            <a:miter lim="800000"/>
            <a:headEnd/>
            <a:tailEnd/>
          </a:ln>
        </p:spPr>
      </p:pic>
      <p:pic>
        <p:nvPicPr>
          <p:cNvPr id="89109" name="Picture 21" descr="1 antibody"/>
          <p:cNvPicPr>
            <a:picLocks noChangeAspect="1" noChangeArrowheads="1"/>
          </p:cNvPicPr>
          <p:nvPr/>
        </p:nvPicPr>
        <p:blipFill>
          <a:blip r:embed="rId7" cstate="print"/>
          <a:srcRect/>
          <a:stretch>
            <a:fillRect/>
          </a:stretch>
        </p:blipFill>
        <p:spPr bwMode="auto">
          <a:xfrm rot="2605839">
            <a:off x="3538538" y="5152253"/>
            <a:ext cx="322262" cy="419100"/>
          </a:xfrm>
          <a:prstGeom prst="rect">
            <a:avLst/>
          </a:prstGeom>
          <a:noFill/>
          <a:ln w="9525">
            <a:noFill/>
            <a:miter lim="800000"/>
            <a:headEnd/>
            <a:tailEnd/>
          </a:ln>
        </p:spPr>
      </p:pic>
      <p:pic>
        <p:nvPicPr>
          <p:cNvPr id="89110" name="Picture 22" descr="1 antibody"/>
          <p:cNvPicPr>
            <a:picLocks noChangeAspect="1" noChangeArrowheads="1"/>
          </p:cNvPicPr>
          <p:nvPr/>
        </p:nvPicPr>
        <p:blipFill>
          <a:blip r:embed="rId7" cstate="print"/>
          <a:srcRect/>
          <a:stretch>
            <a:fillRect/>
          </a:stretch>
        </p:blipFill>
        <p:spPr bwMode="auto">
          <a:xfrm rot="1743277">
            <a:off x="2843213" y="4945878"/>
            <a:ext cx="322262" cy="419100"/>
          </a:xfrm>
          <a:prstGeom prst="rect">
            <a:avLst/>
          </a:prstGeom>
          <a:noFill/>
          <a:ln w="9525">
            <a:noFill/>
            <a:miter lim="800000"/>
            <a:headEnd/>
            <a:tailEnd/>
          </a:ln>
        </p:spPr>
      </p:pic>
      <p:pic>
        <p:nvPicPr>
          <p:cNvPr id="56343" name="Picture 23" descr="1 antibody"/>
          <p:cNvPicPr>
            <a:picLocks noChangeAspect="1" noChangeArrowheads="1"/>
          </p:cNvPicPr>
          <p:nvPr/>
        </p:nvPicPr>
        <p:blipFill>
          <a:blip r:embed="rId7" cstate="print"/>
          <a:srcRect/>
          <a:stretch>
            <a:fillRect/>
          </a:stretch>
        </p:blipFill>
        <p:spPr bwMode="auto">
          <a:xfrm rot="-235554">
            <a:off x="3059113" y="5233216"/>
            <a:ext cx="322262" cy="419100"/>
          </a:xfrm>
          <a:prstGeom prst="rect">
            <a:avLst/>
          </a:prstGeom>
          <a:noFill/>
          <a:ln w="9525">
            <a:noFill/>
            <a:miter lim="800000"/>
            <a:headEnd/>
            <a:tailEnd/>
          </a:ln>
        </p:spPr>
      </p:pic>
      <p:pic>
        <p:nvPicPr>
          <p:cNvPr id="89112" name="Picture 24" descr="1 antibody"/>
          <p:cNvPicPr>
            <a:picLocks noChangeAspect="1" noChangeArrowheads="1"/>
          </p:cNvPicPr>
          <p:nvPr/>
        </p:nvPicPr>
        <p:blipFill>
          <a:blip r:embed="rId5" cstate="print"/>
          <a:srcRect/>
          <a:stretch>
            <a:fillRect/>
          </a:stretch>
        </p:blipFill>
        <p:spPr bwMode="auto">
          <a:xfrm>
            <a:off x="3635375" y="4872853"/>
            <a:ext cx="419100" cy="322263"/>
          </a:xfrm>
          <a:prstGeom prst="rect">
            <a:avLst/>
          </a:prstGeom>
          <a:noFill/>
          <a:ln w="9525">
            <a:noFill/>
            <a:miter lim="800000"/>
            <a:headEnd/>
            <a:tailEnd/>
          </a:ln>
        </p:spPr>
      </p:pic>
      <p:sp>
        <p:nvSpPr>
          <p:cNvPr id="56345" name="Line 25"/>
          <p:cNvSpPr>
            <a:spLocks noChangeShapeType="1"/>
          </p:cNvSpPr>
          <p:nvPr/>
        </p:nvSpPr>
        <p:spPr bwMode="auto">
          <a:xfrm flipV="1">
            <a:off x="7164388" y="2064566"/>
            <a:ext cx="0" cy="936625"/>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sp>
        <p:nvSpPr>
          <p:cNvPr id="56346" name="Line 26"/>
          <p:cNvSpPr>
            <a:spLocks noChangeShapeType="1"/>
          </p:cNvSpPr>
          <p:nvPr/>
        </p:nvSpPr>
        <p:spPr bwMode="auto">
          <a:xfrm flipH="1" flipV="1">
            <a:off x="7164388" y="2064566"/>
            <a:ext cx="936625" cy="936625"/>
          </a:xfrm>
          <a:prstGeom prst="line">
            <a:avLst/>
          </a:prstGeom>
          <a:noFill/>
          <a:ln w="19050">
            <a:solidFill>
              <a:schemeClr val="accent2"/>
            </a:solidFill>
            <a:round/>
            <a:headEnd/>
            <a:tailEnd/>
          </a:ln>
        </p:spPr>
        <p:txBody>
          <a:bodyPr wrap="none" anchor="ctr"/>
          <a:lstStyle/>
          <a:p>
            <a:endParaRPr lang="tr-TR" dirty="0">
              <a:latin typeface="Calibri" pitchFamily="34" charset="0"/>
              <a:cs typeface="Calibri" pitchFamily="34" charset="0"/>
            </a:endParaRPr>
          </a:p>
        </p:txBody>
      </p:sp>
      <p:pic>
        <p:nvPicPr>
          <p:cNvPr id="89115" name="Picture 27" descr="1 antibody"/>
          <p:cNvPicPr>
            <a:picLocks noChangeAspect="1" noChangeArrowheads="1"/>
          </p:cNvPicPr>
          <p:nvPr/>
        </p:nvPicPr>
        <p:blipFill>
          <a:blip r:embed="rId6" cstate="print"/>
          <a:srcRect/>
          <a:stretch>
            <a:fillRect/>
          </a:stretch>
        </p:blipFill>
        <p:spPr bwMode="auto">
          <a:xfrm rot="-678596">
            <a:off x="3840163" y="5380853"/>
            <a:ext cx="322262" cy="419100"/>
          </a:xfrm>
          <a:prstGeom prst="rect">
            <a:avLst/>
          </a:prstGeom>
          <a:noFill/>
          <a:ln w="9525">
            <a:noFill/>
            <a:miter lim="800000"/>
            <a:headEnd/>
            <a:tailEnd/>
          </a:ln>
        </p:spPr>
      </p:pic>
      <p:pic>
        <p:nvPicPr>
          <p:cNvPr id="89116" name="Picture 28" descr="1 antibody"/>
          <p:cNvPicPr>
            <a:picLocks noChangeAspect="1" noChangeArrowheads="1"/>
          </p:cNvPicPr>
          <p:nvPr/>
        </p:nvPicPr>
        <p:blipFill>
          <a:blip r:embed="rId7" cstate="print"/>
          <a:srcRect/>
          <a:stretch>
            <a:fillRect/>
          </a:stretch>
        </p:blipFill>
        <p:spPr bwMode="auto">
          <a:xfrm rot="2605839">
            <a:off x="4056063" y="5596753"/>
            <a:ext cx="322262" cy="419100"/>
          </a:xfrm>
          <a:prstGeom prst="rect">
            <a:avLst/>
          </a:prstGeom>
          <a:noFill/>
          <a:ln w="9525">
            <a:noFill/>
            <a:miter lim="800000"/>
            <a:headEnd/>
            <a:tailEnd/>
          </a:ln>
        </p:spPr>
      </p:pic>
      <p:pic>
        <p:nvPicPr>
          <p:cNvPr id="56349" name="Picture 29" descr="1 antibody"/>
          <p:cNvPicPr>
            <a:picLocks noChangeAspect="1" noChangeArrowheads="1"/>
          </p:cNvPicPr>
          <p:nvPr/>
        </p:nvPicPr>
        <p:blipFill>
          <a:blip r:embed="rId5" cstate="print"/>
          <a:srcRect/>
          <a:stretch>
            <a:fillRect/>
          </a:stretch>
        </p:blipFill>
        <p:spPr bwMode="auto">
          <a:xfrm>
            <a:off x="4152900" y="5317353"/>
            <a:ext cx="419100" cy="322263"/>
          </a:xfrm>
          <a:prstGeom prst="rect">
            <a:avLst/>
          </a:prstGeom>
          <a:noFill/>
          <a:ln w="9525">
            <a:noFill/>
            <a:miter lim="800000"/>
            <a:headEnd/>
            <a:tailEnd/>
          </a:ln>
        </p:spPr>
      </p:pic>
      <p:sp>
        <p:nvSpPr>
          <p:cNvPr id="56350" name="Line 30"/>
          <p:cNvSpPr>
            <a:spLocks noChangeShapeType="1"/>
          </p:cNvSpPr>
          <p:nvPr/>
        </p:nvSpPr>
        <p:spPr bwMode="auto">
          <a:xfrm>
            <a:off x="1800225" y="3029766"/>
            <a:ext cx="0" cy="1081087"/>
          </a:xfrm>
          <a:prstGeom prst="line">
            <a:avLst/>
          </a:prstGeom>
          <a:noFill/>
          <a:ln w="19050">
            <a:solidFill>
              <a:srgbClr val="422E7D"/>
            </a:solidFill>
            <a:round/>
            <a:headEnd/>
            <a:tailEnd/>
          </a:ln>
        </p:spPr>
        <p:txBody>
          <a:bodyPr/>
          <a:lstStyle/>
          <a:p>
            <a:endParaRPr lang="tr-TR" dirty="0">
              <a:latin typeface="Calibri" pitchFamily="34" charset="0"/>
              <a:cs typeface="Calibri" pitchFamily="34" charset="0"/>
            </a:endParaRPr>
          </a:p>
        </p:txBody>
      </p:sp>
    </p:spTree>
    <p:extLst>
      <p:ext uri="{BB962C8B-B14F-4D97-AF65-F5344CB8AC3E}">
        <p14:creationId xmlns:p14="http://schemas.microsoft.com/office/powerpoint/2010/main" val="3048346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77778E-6 1.11022E-16 C -0.0257 -0.02824 -0.05139 -0.05648 -0.03854 -0.08843 C -0.0257 -0.1206 0.05642 -0.16713 0.07725 -0.1919 C 0.09826 -0.2169 0.08559 -0.23102 0.08715 -0.23727 " pathEditMode="relative" rAng="0" ptsTypes="aaaA">
                                      <p:cBhvr>
                                        <p:cTn id="6" dur="2000" fill="hold"/>
                                        <p:tgtEl>
                                          <p:spTgt spid="89112"/>
                                        </p:tgtEl>
                                        <p:attrNameLst>
                                          <p:attrName>ppt_x</p:attrName>
                                          <p:attrName>ppt_y</p:attrName>
                                        </p:attrNameLst>
                                      </p:cBhvr>
                                      <p:rCtr x="2300" y="-11900"/>
                                    </p:animMotion>
                                  </p:childTnLst>
                                </p:cTn>
                              </p:par>
                              <p:par>
                                <p:cTn id="7" presetID="0" presetClass="path" presetSubtype="0" accel="50000" decel="50000" fill="hold" nodeType="withEffect">
                                  <p:stCondLst>
                                    <p:cond delay="1000"/>
                                  </p:stCondLst>
                                  <p:childTnLst>
                                    <p:animMotion origin="layout" path="M 0.02466 -1.48148E-6 C 0.05348 -0.01157 0.08247 -0.02292 0.08855 -0.06643 C 0.09462 -0.10995 0.07778 -0.18518 0.06094 -0.26018 " pathEditMode="relative" rAng="0" ptsTypes="aaA">
                                      <p:cBhvr>
                                        <p:cTn id="8" dur="2000" fill="hold"/>
                                        <p:tgtEl>
                                          <p:spTgt spid="89109"/>
                                        </p:tgtEl>
                                        <p:attrNameLst>
                                          <p:attrName>ppt_x</p:attrName>
                                          <p:attrName>ppt_y</p:attrName>
                                        </p:attrNameLst>
                                      </p:cBhvr>
                                      <p:rCtr x="3500" y="-13000"/>
                                    </p:animMotion>
                                  </p:childTnLst>
                                </p:cTn>
                              </p:par>
                              <p:par>
                                <p:cTn id="9" presetID="0" presetClass="path" presetSubtype="0" accel="50000" decel="50000" fill="hold" nodeType="withEffect">
                                  <p:stCondLst>
                                    <p:cond delay="2000"/>
                                  </p:stCondLst>
                                  <p:childTnLst>
                                    <p:animMotion origin="layout" path="M 5.55112E-17 -4.81481E-6 C -0.00816 -0.05277 -0.01632 -0.10555 -0.01198 -0.14768 C -0.00764 -0.18958 0.02135 -0.21921 0.02587 -0.25208 C 0.03038 -0.28518 0.01736 -0.33009 0.01563 -0.34606 " pathEditMode="relative" rAng="0" ptsTypes="aaaA">
                                      <p:cBhvr>
                                        <p:cTn id="10" dur="2000" fill="hold"/>
                                        <p:tgtEl>
                                          <p:spTgt spid="89115"/>
                                        </p:tgtEl>
                                        <p:attrNameLst>
                                          <p:attrName>ppt_x</p:attrName>
                                          <p:attrName>ppt_y</p:attrName>
                                        </p:attrNameLst>
                                      </p:cBhvr>
                                      <p:rCtr x="700" y="-17300"/>
                                    </p:animMotion>
                                  </p:childTnLst>
                                </p:cTn>
                              </p:par>
                              <p:par>
                                <p:cTn id="11" presetID="0" presetClass="path" presetSubtype="0" accel="50000" decel="50000" fill="hold" nodeType="withEffect">
                                  <p:stCondLst>
                                    <p:cond delay="3000"/>
                                  </p:stCondLst>
                                  <p:childTnLst>
                                    <p:animMotion origin="layout" path="M 0.01927 -0.05139 C 0.02952 -0.10811 0.03993 -0.16482 0.03993 -0.20533 C 0.03993 -0.24584 0.01528 -0.25996 0.01927 -0.29491 C 0.02327 -0.32986 0.05799 -0.38519 0.06406 -0.41459 C 0.07014 -0.44399 0.06285 -0.45811 0.05556 -0.47199 " pathEditMode="relative" rAng="0" ptsTypes="aaaaA">
                                      <p:cBhvr>
                                        <p:cTn id="12" dur="2000" fill="hold"/>
                                        <p:tgtEl>
                                          <p:spTgt spid="89116"/>
                                        </p:tgtEl>
                                        <p:attrNameLst>
                                          <p:attrName>ppt_x</p:attrName>
                                          <p:attrName>ppt_y</p:attrName>
                                        </p:attrNameLst>
                                      </p:cBhvr>
                                      <p:rCtr x="2300" y="-21000"/>
                                    </p:animMotion>
                                  </p:childTnLst>
                                </p:cTn>
                              </p:par>
                              <p:par>
                                <p:cTn id="13" presetID="0" presetClass="path" presetSubtype="0" accel="50000" decel="50000" fill="hold" nodeType="withEffect">
                                  <p:stCondLst>
                                    <p:cond delay="4000"/>
                                  </p:stCondLst>
                                  <p:childTnLst>
                                    <p:animMotion origin="layout" path="M -0.0059 -0.00185 C -0.00885 -0.00231 -0.0118 -0.00254 -0.01545 -0.01875 C -0.01909 -0.03495 -0.04114 -0.07083 -0.02812 -0.09907 C -0.0151 -0.12708 0.04097 -0.15324 0.06233 -0.18773 C 0.08368 -0.22222 0.10087 -0.27801 0.10035 -0.30602 C 0.09983 -0.33426 0.07952 -0.3456 0.0592 -0.35694 " pathEditMode="relative" rAng="0" ptsTypes="aaaaaA">
                                      <p:cBhvr>
                                        <p:cTn id="14" dur="2000" fill="hold"/>
                                        <p:tgtEl>
                                          <p:spTgt spid="89110"/>
                                        </p:tgtEl>
                                        <p:attrNameLst>
                                          <p:attrName>ppt_x</p:attrName>
                                          <p:attrName>ppt_y</p:attrName>
                                        </p:attrNameLst>
                                      </p:cBhvr>
                                      <p:rCtr x="3576" y="-17755"/>
                                    </p:animMotion>
                                  </p:childTnLst>
                                </p:cTn>
                              </p:par>
                              <p:par>
                                <p:cTn id="15" presetID="0" presetClass="path" presetSubtype="0" accel="50000" decel="50000" fill="hold" nodeType="withEffect">
                                  <p:stCondLst>
                                    <p:cond delay="5000"/>
                                  </p:stCondLst>
                                  <p:childTnLst>
                                    <p:animMotion origin="layout" path="M -1.11111E-6 7.40741E-7 C -0.04601 -0.05463 -0.09132 -0.10926 -0.1059 -0.15903 C -0.12014 -0.20857 -0.08663 -0.24583 -0.08646 -0.29954 C -0.08628 -0.35301 -0.09375 -0.43889 -0.10434 -0.48032 C -0.1151 -0.52153 -0.14253 -0.53542 -0.15017 -0.5463 " pathEditMode="relative" rAng="0" ptsTypes="aaaaA">
                                      <p:cBhvr>
                                        <p:cTn id="16" dur="2000" fill="hold"/>
                                        <p:tgtEl>
                                          <p:spTgt spid="89116"/>
                                        </p:tgtEl>
                                        <p:attrNameLst>
                                          <p:attrName>ppt_x</p:attrName>
                                          <p:attrName>ppt_y</p:attrName>
                                        </p:attrNameLst>
                                      </p:cBhvr>
                                      <p:rCtr x="-7517" y="-27315"/>
                                    </p:animMotion>
                                  </p:childTnLst>
                                </p:cTn>
                              </p:par>
                              <p:par>
                                <p:cTn id="17" presetID="0" presetClass="path" presetSubtype="0" accel="50000" decel="50000" fill="hold" nodeType="withEffect">
                                  <p:stCondLst>
                                    <p:cond delay="6000"/>
                                  </p:stCondLst>
                                  <p:childTnLst>
                                    <p:animMotion origin="layout" path="M -0.12343 0.09282 C -0.15989 0.04815 -0.19618 0.00347 -0.17968 -0.04884 C -0.16319 -0.10139 -0.04739 -0.17246 -0.025 -0.22153 C -0.0026 -0.27107 -0.02395 -0.30787 -0.04531 -0.34468 " pathEditMode="relative" rAng="0" ptsTypes="aaaA">
                                      <p:cBhvr>
                                        <p:cTn id="18" dur="2000" fill="hold"/>
                                        <p:tgtEl>
                                          <p:spTgt spid="89106"/>
                                        </p:tgtEl>
                                        <p:attrNameLst>
                                          <p:attrName>ppt_x</p:attrName>
                                          <p:attrName>ppt_y</p:attrName>
                                        </p:attrNameLst>
                                      </p:cBhvr>
                                      <p:rCtr x="2396" y="-218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pPr>
              <a:defRPr/>
            </a:pPr>
            <a:r>
              <a:rPr lang="tr-TR" dirty="0" smtClean="0"/>
              <a:t>Neden Aşı</a:t>
            </a:r>
            <a:r>
              <a:rPr lang="en-US" dirty="0" smtClean="0"/>
              <a:t>?</a:t>
            </a:r>
            <a:endParaRPr lang="en-US" dirty="0"/>
          </a:p>
        </p:txBody>
      </p:sp>
      <p:sp>
        <p:nvSpPr>
          <p:cNvPr id="237571" name="Rectangle 3"/>
          <p:cNvSpPr>
            <a:spLocks noGrp="1" noChangeArrowheads="1"/>
          </p:cNvSpPr>
          <p:nvPr>
            <p:ph idx="1"/>
          </p:nvPr>
        </p:nvSpPr>
        <p:spPr>
          <a:prstGeom prst="rect">
            <a:avLst/>
          </a:prstGeom>
        </p:spPr>
        <p:txBody>
          <a:bodyPr>
            <a:normAutofit/>
          </a:bodyPr>
          <a:lstStyle/>
          <a:p>
            <a:pPr>
              <a:lnSpc>
                <a:spcPct val="90000"/>
              </a:lnSpc>
            </a:pPr>
            <a:r>
              <a:rPr lang="tr-TR" sz="2800" dirty="0" smtClean="0"/>
              <a:t>Primer korunma sekonder ve tersiyer korunmadan daima daha başarılıdır</a:t>
            </a:r>
            <a:endParaRPr lang="en-US" sz="2800" dirty="0" smtClean="0"/>
          </a:p>
          <a:p>
            <a:pPr>
              <a:lnSpc>
                <a:spcPct val="90000"/>
              </a:lnSpc>
            </a:pPr>
            <a:r>
              <a:rPr lang="tr-TR" sz="2800" dirty="0" smtClean="0"/>
              <a:t>Aşılama tıpta en effektif ve maliyet-etkin korunmadır</a:t>
            </a:r>
            <a:endParaRPr lang="en-US" sz="2800" dirty="0"/>
          </a:p>
          <a:p>
            <a:pPr>
              <a:lnSpc>
                <a:spcPct val="90000"/>
              </a:lnSpc>
            </a:pPr>
            <a:r>
              <a:rPr lang="tr-TR" sz="2800" dirty="0" smtClean="0"/>
              <a:t>Aşılama programları daha geniş topluluklara kolayca erişebilir</a:t>
            </a:r>
            <a:endParaRPr lang="en-US" sz="2800" dirty="0"/>
          </a:p>
          <a:p>
            <a:pPr>
              <a:lnSpc>
                <a:spcPct val="90000"/>
              </a:lnSpc>
            </a:pPr>
            <a:r>
              <a:rPr lang="tr-TR" sz="2800" dirty="0" smtClean="0"/>
              <a:t>HPV aşıları Cx Ca’dan korunmada yüksek etkinliğe sahiptir (Tip 16 ve 18’e karşı %95-99)</a:t>
            </a:r>
          </a:p>
        </p:txBody>
      </p:sp>
    </p:spTree>
    <p:extLst>
      <p:ext uri="{BB962C8B-B14F-4D97-AF65-F5344CB8AC3E}">
        <p14:creationId xmlns:p14="http://schemas.microsoft.com/office/powerpoint/2010/main" val="3585218760"/>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30" name="Rectangle 25"/>
          <p:cNvSpPr>
            <a:spLocks noGrp="1" noChangeArrowheads="1"/>
          </p:cNvSpPr>
          <p:nvPr>
            <p:ph type="title"/>
          </p:nvPr>
        </p:nvSpPr>
        <p:spPr/>
        <p:txBody>
          <a:bodyPr>
            <a:normAutofit/>
          </a:bodyPr>
          <a:lstStyle/>
          <a:p>
            <a:r>
              <a:rPr lang="en-GB" dirty="0" err="1" smtClean="0"/>
              <a:t>Cervarix</a:t>
            </a:r>
            <a:r>
              <a:rPr lang="en-US" baseline="30000" dirty="0" smtClean="0">
                <a:ea typeface="Arial" pitchFamily="34" charset="0"/>
                <a:cs typeface="Calibri" pitchFamily="34" charset="0"/>
              </a:rPr>
              <a:t>®</a:t>
            </a:r>
            <a:r>
              <a:rPr lang="en-GB" dirty="0" smtClean="0"/>
              <a:t> </a:t>
            </a:r>
            <a:r>
              <a:rPr lang="tr-TR" dirty="0" smtClean="0"/>
              <a:t>ve </a:t>
            </a:r>
            <a:r>
              <a:rPr lang="en-GB" dirty="0" err="1" smtClean="0"/>
              <a:t>Gardasil</a:t>
            </a:r>
            <a:r>
              <a:rPr lang="en-US" baseline="30000" dirty="0" smtClean="0">
                <a:ea typeface="Arial" pitchFamily="34" charset="0"/>
                <a:cs typeface="Calibri" pitchFamily="34" charset="0"/>
              </a:rPr>
              <a:t>®</a:t>
            </a:r>
            <a:r>
              <a:rPr lang="tr-TR" dirty="0" smtClean="0"/>
              <a:t> İçerikleri</a:t>
            </a:r>
            <a:br>
              <a:rPr lang="tr-TR" dirty="0" smtClean="0"/>
            </a:br>
            <a:endParaRPr lang="en-US" baseline="30000" dirty="0" smtClean="0">
              <a:ea typeface="Arial Unicode MS" pitchFamily="34" charset="-128"/>
              <a:cs typeface="Calibri" pitchFamily="34" charset="0"/>
            </a:endParaRPr>
          </a:p>
        </p:txBody>
      </p:sp>
      <p:sp>
        <p:nvSpPr>
          <p:cNvPr id="39" name="Footer Placeholder 38"/>
          <p:cNvSpPr>
            <a:spLocks noGrp="1"/>
          </p:cNvSpPr>
          <p:nvPr>
            <p:ph type="ftr" sz="quarter" idx="11"/>
          </p:nvPr>
        </p:nvSpPr>
        <p:spPr/>
        <p:txBody>
          <a:bodyPr/>
          <a:lstStyle/>
          <a:p>
            <a:r>
              <a:rPr lang="tr-TR" dirty="0" smtClean="0"/>
              <a:t>Villa LL, Lancet Oncol, 2005; Harper DM, Lancet, 2004</a:t>
            </a:r>
            <a:endParaRPr lang="tr-TR" dirty="0"/>
          </a:p>
        </p:txBody>
      </p:sp>
      <p:pic>
        <p:nvPicPr>
          <p:cNvPr id="64518" name="Picture 6" descr="virus_purple"/>
          <p:cNvPicPr>
            <a:picLocks noChangeAspect="1" noChangeArrowheads="1"/>
          </p:cNvPicPr>
          <p:nvPr/>
        </p:nvPicPr>
        <p:blipFill>
          <a:blip r:embed="rId3" cstate="print"/>
          <a:srcRect/>
          <a:stretch>
            <a:fillRect/>
          </a:stretch>
        </p:blipFill>
        <p:spPr bwMode="auto">
          <a:xfrm>
            <a:off x="2627784" y="2225243"/>
            <a:ext cx="998323" cy="1075000"/>
          </a:xfrm>
          <a:prstGeom prst="rect">
            <a:avLst/>
          </a:prstGeom>
          <a:noFill/>
          <a:ln w="9525">
            <a:noFill/>
            <a:miter lim="800000"/>
            <a:headEnd/>
            <a:tailEnd/>
          </a:ln>
        </p:spPr>
      </p:pic>
      <p:pic>
        <p:nvPicPr>
          <p:cNvPr id="64519" name="Picture 7" descr="virus_purple"/>
          <p:cNvPicPr>
            <a:picLocks noChangeAspect="1" noChangeArrowheads="1"/>
          </p:cNvPicPr>
          <p:nvPr/>
        </p:nvPicPr>
        <p:blipFill>
          <a:blip r:embed="rId3" cstate="print"/>
          <a:srcRect/>
          <a:stretch>
            <a:fillRect/>
          </a:stretch>
        </p:blipFill>
        <p:spPr bwMode="auto">
          <a:xfrm>
            <a:off x="1636421" y="2225243"/>
            <a:ext cx="998323" cy="1075000"/>
          </a:xfrm>
          <a:prstGeom prst="rect">
            <a:avLst/>
          </a:prstGeom>
          <a:noFill/>
          <a:ln w="9525">
            <a:noFill/>
            <a:miter lim="800000"/>
            <a:headEnd/>
            <a:tailEnd/>
          </a:ln>
        </p:spPr>
      </p:pic>
      <p:sp>
        <p:nvSpPr>
          <p:cNvPr id="64520" name="AutoShape 2"/>
          <p:cNvSpPr>
            <a:spLocks noChangeAspect="1" noChangeArrowheads="1"/>
          </p:cNvSpPr>
          <p:nvPr/>
        </p:nvSpPr>
        <p:spPr bwMode="auto">
          <a:xfrm>
            <a:off x="5977019" y="4759660"/>
            <a:ext cx="1704967" cy="951714"/>
          </a:xfrm>
          <a:prstGeom prst="roundRect">
            <a:avLst>
              <a:gd name="adj" fmla="val 16667"/>
            </a:avLst>
          </a:prstGeom>
          <a:solidFill>
            <a:srgbClr val="007148"/>
          </a:solidFill>
          <a:ln w="9525">
            <a:solidFill>
              <a:srgbClr val="007148"/>
            </a:solidFill>
            <a:round/>
            <a:headEnd/>
            <a:tailEnd/>
          </a:ln>
        </p:spPr>
        <p:txBody>
          <a:bodyPr wrap="none" anchor="ctr"/>
          <a:lstStyle/>
          <a:p>
            <a:endParaRPr lang="en-GB" dirty="0">
              <a:solidFill>
                <a:schemeClr val="bg1"/>
              </a:solidFill>
              <a:latin typeface="Calibri" pitchFamily="34" charset="0"/>
              <a:cs typeface="Calibri" pitchFamily="34" charset="0"/>
            </a:endParaRPr>
          </a:p>
        </p:txBody>
      </p:sp>
      <p:sp>
        <p:nvSpPr>
          <p:cNvPr id="64521" name="Text Box 3"/>
          <p:cNvSpPr txBox="1">
            <a:spLocks noChangeArrowheads="1"/>
          </p:cNvSpPr>
          <p:nvPr/>
        </p:nvSpPr>
        <p:spPr bwMode="auto">
          <a:xfrm>
            <a:off x="5338124" y="4726583"/>
            <a:ext cx="416286" cy="670428"/>
          </a:xfrm>
          <a:prstGeom prst="rect">
            <a:avLst/>
          </a:prstGeom>
          <a:noFill/>
          <a:ln w="9525">
            <a:noFill/>
            <a:miter lim="800000"/>
            <a:headEnd/>
            <a:tailEnd/>
          </a:ln>
        </p:spPr>
        <p:txBody>
          <a:bodyPr wrap="none">
            <a:spAutoFit/>
          </a:bodyPr>
          <a:lstStyle/>
          <a:p>
            <a:r>
              <a:rPr lang="en-GB" sz="4000" dirty="0">
                <a:latin typeface="Calibri" pitchFamily="34" charset="0"/>
                <a:cs typeface="Calibri" pitchFamily="34" charset="0"/>
              </a:rPr>
              <a:t>+</a:t>
            </a:r>
          </a:p>
        </p:txBody>
      </p:sp>
      <p:sp>
        <p:nvSpPr>
          <p:cNvPr id="64522" name="Text Box 4"/>
          <p:cNvSpPr txBox="1">
            <a:spLocks noChangeArrowheads="1"/>
          </p:cNvSpPr>
          <p:nvPr/>
        </p:nvSpPr>
        <p:spPr bwMode="white">
          <a:xfrm>
            <a:off x="5952963" y="4803261"/>
            <a:ext cx="1704967" cy="861774"/>
          </a:xfrm>
          <a:prstGeom prst="rect">
            <a:avLst/>
          </a:prstGeom>
          <a:noFill/>
          <a:ln w="9525">
            <a:noFill/>
            <a:miter lim="800000"/>
            <a:headEnd/>
            <a:tailEnd/>
          </a:ln>
        </p:spPr>
        <p:txBody>
          <a:bodyPr>
            <a:spAutoFit/>
          </a:bodyPr>
          <a:lstStyle/>
          <a:p>
            <a:pPr algn="ctr"/>
            <a:r>
              <a:rPr lang="en-GB" sz="1400" dirty="0">
                <a:solidFill>
                  <a:schemeClr val="bg1"/>
                </a:solidFill>
                <a:latin typeface="Calibri" pitchFamily="34" charset="0"/>
                <a:cs typeface="Calibri" pitchFamily="34" charset="0"/>
              </a:rPr>
              <a:t>Aluminium </a:t>
            </a:r>
            <a:r>
              <a:rPr lang="tr-TR" sz="1400" dirty="0" smtClean="0">
                <a:solidFill>
                  <a:schemeClr val="bg1"/>
                </a:solidFill>
                <a:latin typeface="Calibri" pitchFamily="34" charset="0"/>
                <a:cs typeface="Calibri" pitchFamily="34" charset="0"/>
              </a:rPr>
              <a:t>tuzu</a:t>
            </a:r>
            <a:endParaRPr lang="en-GB" sz="1400" dirty="0">
              <a:solidFill>
                <a:schemeClr val="bg1"/>
              </a:solidFill>
              <a:latin typeface="Calibri" pitchFamily="34" charset="0"/>
              <a:cs typeface="Calibri" pitchFamily="34" charset="0"/>
            </a:endParaRPr>
          </a:p>
          <a:p>
            <a:pPr algn="ctr"/>
            <a:r>
              <a:rPr lang="en-GB" sz="1200" dirty="0">
                <a:solidFill>
                  <a:schemeClr val="bg1"/>
                </a:solidFill>
                <a:latin typeface="Calibri" pitchFamily="34" charset="0"/>
                <a:cs typeface="Calibri" pitchFamily="34" charset="0"/>
              </a:rPr>
              <a:t>(amorphous aluminium </a:t>
            </a:r>
            <a:r>
              <a:rPr lang="en-GB" sz="1200" dirty="0" err="1">
                <a:solidFill>
                  <a:schemeClr val="bg1"/>
                </a:solidFill>
                <a:latin typeface="Calibri" pitchFamily="34" charset="0"/>
                <a:cs typeface="Calibri" pitchFamily="34" charset="0"/>
              </a:rPr>
              <a:t>hydroxyphosphate</a:t>
            </a:r>
            <a:r>
              <a:rPr lang="en-GB" sz="1200" dirty="0">
                <a:solidFill>
                  <a:schemeClr val="bg1"/>
                </a:solidFill>
                <a:latin typeface="Calibri" pitchFamily="34" charset="0"/>
                <a:cs typeface="Calibri" pitchFamily="34" charset="0"/>
              </a:rPr>
              <a:t> sulphate [AAHS])</a:t>
            </a:r>
          </a:p>
        </p:txBody>
      </p:sp>
      <p:sp>
        <p:nvSpPr>
          <p:cNvPr id="64523" name="AutoShape 6"/>
          <p:cNvSpPr>
            <a:spLocks noChangeAspect="1" noChangeArrowheads="1"/>
          </p:cNvSpPr>
          <p:nvPr/>
        </p:nvSpPr>
        <p:spPr bwMode="auto">
          <a:xfrm>
            <a:off x="1044043" y="4302597"/>
            <a:ext cx="4325564" cy="1523043"/>
          </a:xfrm>
          <a:prstGeom prst="roundRect">
            <a:avLst>
              <a:gd name="adj" fmla="val 16667"/>
            </a:avLst>
          </a:prstGeom>
          <a:noFill/>
          <a:ln w="9525">
            <a:solidFill>
              <a:srgbClr val="007148"/>
            </a:solidFill>
            <a:round/>
            <a:headEnd/>
            <a:tailEnd/>
          </a:ln>
        </p:spPr>
        <p:txBody>
          <a:bodyPr wrap="none" anchor="ctr"/>
          <a:lstStyle/>
          <a:p>
            <a:endParaRPr lang="en-GB" dirty="0">
              <a:latin typeface="Calibri" pitchFamily="34" charset="0"/>
              <a:cs typeface="Calibri" pitchFamily="34" charset="0"/>
            </a:endParaRPr>
          </a:p>
        </p:txBody>
      </p:sp>
      <p:grpSp>
        <p:nvGrpSpPr>
          <p:cNvPr id="3" name="Grup 2"/>
          <p:cNvGrpSpPr/>
          <p:nvPr/>
        </p:nvGrpSpPr>
        <p:grpSpPr>
          <a:xfrm>
            <a:off x="3197824" y="4538728"/>
            <a:ext cx="1980108" cy="1475476"/>
            <a:chOff x="1275581" y="4661576"/>
            <a:chExt cx="1980108" cy="1475476"/>
          </a:xfrm>
        </p:grpSpPr>
        <p:pic>
          <p:nvPicPr>
            <p:cNvPr id="64516" name="Picture 4" descr="virus_green"/>
            <p:cNvPicPr>
              <a:picLocks noChangeAspect="1" noChangeArrowheads="1"/>
            </p:cNvPicPr>
            <p:nvPr/>
          </p:nvPicPr>
          <p:blipFill>
            <a:blip r:embed="rId4" cstate="print"/>
            <a:srcRect/>
            <a:stretch>
              <a:fillRect/>
            </a:stretch>
          </p:blipFill>
          <p:spPr bwMode="auto">
            <a:xfrm>
              <a:off x="2242331" y="4661576"/>
              <a:ext cx="1013358" cy="1091539"/>
            </a:xfrm>
            <a:prstGeom prst="rect">
              <a:avLst/>
            </a:prstGeom>
            <a:noFill/>
            <a:ln w="9525">
              <a:noFill/>
              <a:miter lim="800000"/>
              <a:headEnd/>
              <a:tailEnd/>
            </a:ln>
          </p:spPr>
        </p:pic>
        <p:pic>
          <p:nvPicPr>
            <p:cNvPr id="64517" name="Picture 5" descr="virus_green"/>
            <p:cNvPicPr>
              <a:picLocks noChangeAspect="1" noChangeArrowheads="1"/>
            </p:cNvPicPr>
            <p:nvPr/>
          </p:nvPicPr>
          <p:blipFill>
            <a:blip r:embed="rId4" cstate="print"/>
            <a:srcRect/>
            <a:stretch>
              <a:fillRect/>
            </a:stretch>
          </p:blipFill>
          <p:spPr bwMode="auto">
            <a:xfrm>
              <a:off x="1275581" y="4661576"/>
              <a:ext cx="1013358" cy="1091539"/>
            </a:xfrm>
            <a:prstGeom prst="rect">
              <a:avLst/>
            </a:prstGeom>
            <a:noFill/>
            <a:ln w="9525">
              <a:noFill/>
              <a:miter lim="800000"/>
              <a:headEnd/>
              <a:tailEnd/>
            </a:ln>
          </p:spPr>
        </p:pic>
        <p:sp>
          <p:nvSpPr>
            <p:cNvPr id="64524" name="Text Box 12"/>
            <p:cNvSpPr txBox="1">
              <a:spLocks noChangeArrowheads="1"/>
            </p:cNvSpPr>
            <p:nvPr/>
          </p:nvSpPr>
          <p:spPr bwMode="auto">
            <a:xfrm>
              <a:off x="1365319" y="5729425"/>
              <a:ext cx="833883" cy="400110"/>
            </a:xfrm>
            <a:prstGeom prst="rect">
              <a:avLst/>
            </a:prstGeom>
            <a:noFill/>
            <a:ln w="9525">
              <a:noFill/>
              <a:miter lim="800000"/>
              <a:headEnd/>
              <a:tailEnd/>
            </a:ln>
          </p:spPr>
          <p:txBody>
            <a:bodyPr wrap="none">
              <a:spAutoFit/>
            </a:bodyPr>
            <a:lstStyle/>
            <a:p>
              <a:r>
                <a:rPr lang="en-GB" sz="1000" dirty="0">
                  <a:latin typeface="Calibri" pitchFamily="34" charset="0"/>
                  <a:cs typeface="Calibri" pitchFamily="34" charset="0"/>
                </a:rPr>
                <a:t>HPV 16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r>
                <a:rPr lang="tr-TR" sz="1000" dirty="0" smtClean="0">
                  <a:latin typeface="Calibri" pitchFamily="34" charset="0"/>
                  <a:cs typeface="Calibri" pitchFamily="34" charset="0"/>
                </a:rPr>
                <a:t>40 µg</a:t>
              </a:r>
              <a:endParaRPr lang="en-GB" sz="1000" dirty="0">
                <a:latin typeface="Calibri" pitchFamily="34" charset="0"/>
                <a:cs typeface="Calibri" pitchFamily="34" charset="0"/>
              </a:endParaRPr>
            </a:p>
          </p:txBody>
        </p:sp>
        <p:sp>
          <p:nvSpPr>
            <p:cNvPr id="64525" name="Text Box 15"/>
            <p:cNvSpPr txBox="1">
              <a:spLocks noChangeArrowheads="1"/>
            </p:cNvSpPr>
            <p:nvPr/>
          </p:nvSpPr>
          <p:spPr bwMode="auto">
            <a:xfrm>
              <a:off x="2332069" y="5736942"/>
              <a:ext cx="833883" cy="400110"/>
            </a:xfrm>
            <a:prstGeom prst="rect">
              <a:avLst/>
            </a:prstGeom>
            <a:noFill/>
            <a:ln w="9525">
              <a:noFill/>
              <a:miter lim="800000"/>
              <a:headEnd/>
              <a:tailEnd/>
            </a:ln>
          </p:spPr>
          <p:txBody>
            <a:bodyPr wrap="none">
              <a:spAutoFit/>
            </a:bodyPr>
            <a:lstStyle/>
            <a:p>
              <a:r>
                <a:rPr lang="en-GB" sz="1000" dirty="0">
                  <a:latin typeface="Calibri" pitchFamily="34" charset="0"/>
                  <a:cs typeface="Calibri" pitchFamily="34" charset="0"/>
                </a:rPr>
                <a:t>HPV 18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r>
                <a:rPr lang="tr-TR" sz="1000" dirty="0" smtClean="0">
                  <a:latin typeface="Calibri" pitchFamily="34" charset="0"/>
                  <a:cs typeface="Calibri" pitchFamily="34" charset="0"/>
                </a:rPr>
                <a:t>20 µg</a:t>
              </a:r>
              <a:endParaRPr lang="en-GB" sz="1000" dirty="0" smtClean="0">
                <a:latin typeface="Calibri" pitchFamily="34" charset="0"/>
                <a:cs typeface="Calibri" pitchFamily="34" charset="0"/>
              </a:endParaRPr>
            </a:p>
          </p:txBody>
        </p:sp>
      </p:grpSp>
      <p:grpSp>
        <p:nvGrpSpPr>
          <p:cNvPr id="2" name="Grup 1"/>
          <p:cNvGrpSpPr/>
          <p:nvPr/>
        </p:nvGrpSpPr>
        <p:grpSpPr>
          <a:xfrm>
            <a:off x="1239100" y="4538728"/>
            <a:ext cx="1978604" cy="1484287"/>
            <a:chOff x="3209079" y="4661576"/>
            <a:chExt cx="1978604" cy="1484287"/>
          </a:xfrm>
        </p:grpSpPr>
        <p:pic>
          <p:nvPicPr>
            <p:cNvPr id="64514" name="Picture 2" descr="virus_green"/>
            <p:cNvPicPr>
              <a:picLocks noChangeAspect="1" noChangeArrowheads="1"/>
            </p:cNvPicPr>
            <p:nvPr/>
          </p:nvPicPr>
          <p:blipFill>
            <a:blip r:embed="rId4" cstate="print"/>
            <a:srcRect/>
            <a:stretch>
              <a:fillRect/>
            </a:stretch>
          </p:blipFill>
          <p:spPr bwMode="auto">
            <a:xfrm>
              <a:off x="4174325" y="4661576"/>
              <a:ext cx="1013358" cy="1091539"/>
            </a:xfrm>
            <a:prstGeom prst="rect">
              <a:avLst/>
            </a:prstGeom>
            <a:noFill/>
            <a:ln w="9525">
              <a:noFill/>
              <a:miter lim="800000"/>
              <a:headEnd/>
              <a:tailEnd/>
            </a:ln>
          </p:spPr>
        </p:pic>
        <p:pic>
          <p:nvPicPr>
            <p:cNvPr id="64515" name="Picture 3" descr="virus_green"/>
            <p:cNvPicPr>
              <a:picLocks noChangeAspect="1" noChangeArrowheads="1"/>
            </p:cNvPicPr>
            <p:nvPr/>
          </p:nvPicPr>
          <p:blipFill>
            <a:blip r:embed="rId4" cstate="print"/>
            <a:srcRect/>
            <a:stretch>
              <a:fillRect/>
            </a:stretch>
          </p:blipFill>
          <p:spPr bwMode="auto">
            <a:xfrm>
              <a:off x="3209079" y="4661576"/>
              <a:ext cx="1013358" cy="1091539"/>
            </a:xfrm>
            <a:prstGeom prst="rect">
              <a:avLst/>
            </a:prstGeom>
            <a:noFill/>
            <a:ln w="9525">
              <a:noFill/>
              <a:miter lim="800000"/>
              <a:headEnd/>
              <a:tailEnd/>
            </a:ln>
          </p:spPr>
        </p:pic>
        <p:sp>
          <p:nvSpPr>
            <p:cNvPr id="64526" name="Text Box 19"/>
            <p:cNvSpPr txBox="1">
              <a:spLocks noChangeArrowheads="1"/>
            </p:cNvSpPr>
            <p:nvPr/>
          </p:nvSpPr>
          <p:spPr bwMode="auto">
            <a:xfrm>
              <a:off x="3331679" y="5745753"/>
              <a:ext cx="768159" cy="400110"/>
            </a:xfrm>
            <a:prstGeom prst="rect">
              <a:avLst/>
            </a:prstGeom>
            <a:noFill/>
            <a:ln w="9525">
              <a:noFill/>
              <a:miter lim="800000"/>
              <a:headEnd/>
              <a:tailEnd/>
            </a:ln>
          </p:spPr>
          <p:txBody>
            <a:bodyPr wrap="none">
              <a:spAutoFit/>
            </a:bodyPr>
            <a:lstStyle/>
            <a:p>
              <a:r>
                <a:rPr lang="en-GB" sz="1000" dirty="0">
                  <a:latin typeface="Calibri" pitchFamily="34" charset="0"/>
                  <a:cs typeface="Calibri" pitchFamily="34" charset="0"/>
                </a:rPr>
                <a:t>HPV 6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r>
                <a:rPr lang="tr-TR" sz="1000" dirty="0" smtClean="0">
                  <a:latin typeface="Calibri" pitchFamily="34" charset="0"/>
                  <a:cs typeface="Calibri" pitchFamily="34" charset="0"/>
                </a:rPr>
                <a:t>20 µg</a:t>
              </a:r>
              <a:endParaRPr lang="en-GB" sz="1000" dirty="0">
                <a:latin typeface="Calibri" pitchFamily="34" charset="0"/>
                <a:cs typeface="Calibri" pitchFamily="34" charset="0"/>
              </a:endParaRPr>
            </a:p>
          </p:txBody>
        </p:sp>
        <p:sp>
          <p:nvSpPr>
            <p:cNvPr id="64527" name="Text Box 22"/>
            <p:cNvSpPr txBox="1">
              <a:spLocks noChangeArrowheads="1"/>
            </p:cNvSpPr>
            <p:nvPr/>
          </p:nvSpPr>
          <p:spPr bwMode="auto">
            <a:xfrm>
              <a:off x="4264063" y="5736942"/>
              <a:ext cx="833883" cy="400110"/>
            </a:xfrm>
            <a:prstGeom prst="rect">
              <a:avLst/>
            </a:prstGeom>
            <a:noFill/>
            <a:ln w="9525">
              <a:noFill/>
              <a:miter lim="800000"/>
              <a:headEnd/>
              <a:tailEnd/>
            </a:ln>
          </p:spPr>
          <p:txBody>
            <a:bodyPr wrap="none">
              <a:spAutoFit/>
            </a:bodyPr>
            <a:lstStyle/>
            <a:p>
              <a:r>
                <a:rPr lang="en-GB" sz="1000" dirty="0">
                  <a:latin typeface="Calibri" pitchFamily="34" charset="0"/>
                  <a:cs typeface="Calibri" pitchFamily="34" charset="0"/>
                </a:rPr>
                <a:t>HPV 11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r>
                <a:rPr lang="tr-TR" sz="1000" dirty="0" smtClean="0">
                  <a:latin typeface="Calibri" pitchFamily="34" charset="0"/>
                  <a:cs typeface="Calibri" pitchFamily="34" charset="0"/>
                </a:rPr>
                <a:t>40 µg</a:t>
              </a:r>
              <a:endParaRPr lang="en-GB" sz="1000" dirty="0" smtClean="0">
                <a:latin typeface="Calibri" pitchFamily="34" charset="0"/>
                <a:cs typeface="Calibri" pitchFamily="34" charset="0"/>
              </a:endParaRPr>
            </a:p>
          </p:txBody>
        </p:sp>
      </p:grpSp>
      <p:sp>
        <p:nvSpPr>
          <p:cNvPr id="64528" name="Text Box 23"/>
          <p:cNvSpPr txBox="1">
            <a:spLocks noChangeArrowheads="1"/>
          </p:cNvSpPr>
          <p:nvPr/>
        </p:nvSpPr>
        <p:spPr bwMode="auto">
          <a:xfrm>
            <a:off x="2729047" y="4269708"/>
            <a:ext cx="1030731" cy="338554"/>
          </a:xfrm>
          <a:prstGeom prst="rect">
            <a:avLst/>
          </a:prstGeom>
          <a:noFill/>
          <a:ln w="9525">
            <a:noFill/>
            <a:miter lim="800000"/>
            <a:headEnd/>
            <a:tailEnd/>
          </a:ln>
        </p:spPr>
        <p:txBody>
          <a:bodyPr wrap="none">
            <a:spAutoFit/>
          </a:bodyPr>
          <a:lstStyle/>
          <a:p>
            <a:r>
              <a:rPr lang="tr-TR" sz="1600" b="1" dirty="0" smtClean="0">
                <a:latin typeface="Calibri" pitchFamily="34" charset="0"/>
                <a:cs typeface="Calibri" pitchFamily="34" charset="0"/>
              </a:rPr>
              <a:t>Antijenler</a:t>
            </a:r>
            <a:endParaRPr lang="en-GB" sz="1600" b="1" dirty="0">
              <a:latin typeface="Calibri" pitchFamily="34" charset="0"/>
              <a:cs typeface="Calibri" pitchFamily="34" charset="0"/>
            </a:endParaRPr>
          </a:p>
        </p:txBody>
      </p:sp>
      <p:sp>
        <p:nvSpPr>
          <p:cNvPr id="64529" name="AutoShape 24"/>
          <p:cNvSpPr>
            <a:spLocks noChangeArrowheads="1"/>
          </p:cNvSpPr>
          <p:nvPr/>
        </p:nvSpPr>
        <p:spPr bwMode="auto">
          <a:xfrm>
            <a:off x="801980" y="3999547"/>
            <a:ext cx="7538538" cy="2051617"/>
          </a:xfrm>
          <a:prstGeom prst="roundRect">
            <a:avLst>
              <a:gd name="adj" fmla="val 16667"/>
            </a:avLst>
          </a:prstGeom>
          <a:noFill/>
          <a:ln w="28575" algn="ctr">
            <a:solidFill>
              <a:srgbClr val="007148"/>
            </a:solidFill>
            <a:round/>
            <a:headEnd/>
            <a:tailEnd/>
          </a:ln>
        </p:spPr>
        <p:txBody>
          <a:bodyPr wrap="none" anchor="ctr"/>
          <a:lstStyle/>
          <a:p>
            <a:endParaRPr lang="en-GB" dirty="0">
              <a:latin typeface="Calibri" pitchFamily="34" charset="0"/>
              <a:cs typeface="Calibri" pitchFamily="34" charset="0"/>
            </a:endParaRPr>
          </a:p>
        </p:txBody>
      </p:sp>
      <p:sp>
        <p:nvSpPr>
          <p:cNvPr id="64531" name="Text Box 26"/>
          <p:cNvSpPr txBox="1">
            <a:spLocks noChangeArrowheads="1"/>
          </p:cNvSpPr>
          <p:nvPr/>
        </p:nvSpPr>
        <p:spPr bwMode="auto">
          <a:xfrm>
            <a:off x="4015046" y="2363564"/>
            <a:ext cx="416286" cy="670428"/>
          </a:xfrm>
          <a:prstGeom prst="rect">
            <a:avLst/>
          </a:prstGeom>
          <a:noFill/>
          <a:ln w="9525">
            <a:noFill/>
            <a:miter lim="800000"/>
            <a:headEnd/>
            <a:tailEnd/>
          </a:ln>
        </p:spPr>
        <p:txBody>
          <a:bodyPr wrap="none">
            <a:spAutoFit/>
          </a:bodyPr>
          <a:lstStyle/>
          <a:p>
            <a:r>
              <a:rPr lang="en-GB" sz="4000" dirty="0">
                <a:latin typeface="Calibri" pitchFamily="34" charset="0"/>
                <a:cs typeface="Calibri" pitchFamily="34" charset="0"/>
              </a:rPr>
              <a:t>+</a:t>
            </a:r>
          </a:p>
        </p:txBody>
      </p:sp>
      <p:sp>
        <p:nvSpPr>
          <p:cNvPr id="64532" name="AutoShape 28"/>
          <p:cNvSpPr>
            <a:spLocks noChangeAspect="1" noChangeArrowheads="1"/>
          </p:cNvSpPr>
          <p:nvPr/>
        </p:nvSpPr>
        <p:spPr bwMode="auto">
          <a:xfrm>
            <a:off x="1433449" y="1929053"/>
            <a:ext cx="2399583" cy="1523044"/>
          </a:xfrm>
          <a:prstGeom prst="roundRect">
            <a:avLst>
              <a:gd name="adj" fmla="val 16667"/>
            </a:avLst>
          </a:prstGeom>
          <a:noFill/>
          <a:ln w="9525">
            <a:solidFill>
              <a:srgbClr val="422E7D"/>
            </a:solidFill>
            <a:round/>
            <a:headEnd/>
            <a:tailEnd/>
          </a:ln>
        </p:spPr>
        <p:txBody>
          <a:bodyPr wrap="none" anchor="ctr"/>
          <a:lstStyle/>
          <a:p>
            <a:endParaRPr lang="en-GB" dirty="0">
              <a:latin typeface="Calibri" pitchFamily="34" charset="0"/>
              <a:cs typeface="Calibri" pitchFamily="34" charset="0"/>
            </a:endParaRPr>
          </a:p>
        </p:txBody>
      </p:sp>
      <p:sp>
        <p:nvSpPr>
          <p:cNvPr id="64533" name="Text Box 33"/>
          <p:cNvSpPr txBox="1">
            <a:spLocks noChangeArrowheads="1"/>
          </p:cNvSpPr>
          <p:nvPr/>
        </p:nvSpPr>
        <p:spPr bwMode="auto">
          <a:xfrm>
            <a:off x="1718641" y="3255921"/>
            <a:ext cx="833883" cy="400110"/>
          </a:xfrm>
          <a:prstGeom prst="rect">
            <a:avLst/>
          </a:prstGeom>
          <a:noFill/>
          <a:ln w="9525">
            <a:noFill/>
            <a:miter lim="800000"/>
            <a:headEnd/>
            <a:tailEnd/>
          </a:ln>
        </p:spPr>
        <p:txBody>
          <a:bodyPr wrap="none">
            <a:spAutoFit/>
          </a:bodyPr>
          <a:lstStyle/>
          <a:p>
            <a:r>
              <a:rPr lang="en-GB" sz="1000" dirty="0">
                <a:latin typeface="Calibri" pitchFamily="34" charset="0"/>
                <a:cs typeface="Calibri" pitchFamily="34" charset="0"/>
              </a:rPr>
              <a:t>HPV 16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r>
              <a:rPr lang="tr-TR" sz="1000" dirty="0" smtClean="0">
                <a:latin typeface="Calibri" pitchFamily="34" charset="0"/>
                <a:cs typeface="Calibri" pitchFamily="34" charset="0"/>
              </a:rPr>
              <a:t>20 µg</a:t>
            </a:r>
            <a:endParaRPr lang="en-GB" sz="1000" dirty="0">
              <a:latin typeface="Calibri" pitchFamily="34" charset="0"/>
              <a:cs typeface="Calibri" pitchFamily="34" charset="0"/>
            </a:endParaRPr>
          </a:p>
        </p:txBody>
      </p:sp>
      <p:sp>
        <p:nvSpPr>
          <p:cNvPr id="64534" name="Text Box 36"/>
          <p:cNvSpPr txBox="1">
            <a:spLocks noChangeArrowheads="1"/>
          </p:cNvSpPr>
          <p:nvPr/>
        </p:nvSpPr>
        <p:spPr bwMode="auto">
          <a:xfrm>
            <a:off x="2680879" y="3250869"/>
            <a:ext cx="833883" cy="400110"/>
          </a:xfrm>
          <a:prstGeom prst="rect">
            <a:avLst/>
          </a:prstGeom>
          <a:noFill/>
          <a:ln w="9525">
            <a:noFill/>
            <a:miter lim="800000"/>
            <a:headEnd/>
            <a:tailEnd/>
          </a:ln>
        </p:spPr>
        <p:txBody>
          <a:bodyPr wrap="none">
            <a:spAutoFit/>
          </a:bodyPr>
          <a:lstStyle/>
          <a:p>
            <a:r>
              <a:rPr lang="en-GB" sz="1000" dirty="0">
                <a:latin typeface="Calibri" pitchFamily="34" charset="0"/>
                <a:cs typeface="Calibri" pitchFamily="34" charset="0"/>
              </a:rPr>
              <a:t>HPV 18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r>
              <a:rPr lang="tr-TR" sz="1000" dirty="0" smtClean="0">
                <a:latin typeface="Calibri" pitchFamily="34" charset="0"/>
                <a:cs typeface="Calibri" pitchFamily="34" charset="0"/>
              </a:rPr>
              <a:t>20 µg</a:t>
            </a:r>
            <a:endParaRPr lang="en-GB" sz="1000" dirty="0">
              <a:latin typeface="Calibri" pitchFamily="34" charset="0"/>
              <a:cs typeface="Calibri" pitchFamily="34" charset="0"/>
            </a:endParaRPr>
          </a:p>
        </p:txBody>
      </p:sp>
      <p:sp>
        <p:nvSpPr>
          <p:cNvPr id="64535" name="Text Box 37"/>
          <p:cNvSpPr txBox="1">
            <a:spLocks noChangeArrowheads="1"/>
          </p:cNvSpPr>
          <p:nvPr/>
        </p:nvSpPr>
        <p:spPr bwMode="auto">
          <a:xfrm>
            <a:off x="2156214" y="1971151"/>
            <a:ext cx="1030731" cy="338554"/>
          </a:xfrm>
          <a:prstGeom prst="rect">
            <a:avLst/>
          </a:prstGeom>
          <a:noFill/>
          <a:ln w="9525">
            <a:noFill/>
            <a:miter lim="800000"/>
            <a:headEnd/>
            <a:tailEnd/>
          </a:ln>
        </p:spPr>
        <p:txBody>
          <a:bodyPr wrap="none">
            <a:spAutoFit/>
          </a:bodyPr>
          <a:lstStyle/>
          <a:p>
            <a:r>
              <a:rPr lang="tr-TR" sz="1600" b="1" dirty="0" smtClean="0">
                <a:latin typeface="Calibri" pitchFamily="34" charset="0"/>
                <a:cs typeface="Calibri" pitchFamily="34" charset="0"/>
              </a:rPr>
              <a:t>Antijenler</a:t>
            </a:r>
            <a:endParaRPr lang="en-GB" sz="1600" b="1" dirty="0">
              <a:latin typeface="Calibri" pitchFamily="34" charset="0"/>
              <a:cs typeface="Calibri" pitchFamily="34" charset="0"/>
            </a:endParaRPr>
          </a:p>
        </p:txBody>
      </p:sp>
      <p:sp>
        <p:nvSpPr>
          <p:cNvPr id="64536" name="AutoShape 38"/>
          <p:cNvSpPr>
            <a:spLocks noChangeArrowheads="1"/>
          </p:cNvSpPr>
          <p:nvPr/>
        </p:nvSpPr>
        <p:spPr bwMode="auto">
          <a:xfrm>
            <a:off x="800476" y="1600927"/>
            <a:ext cx="7543049" cy="2075191"/>
          </a:xfrm>
          <a:prstGeom prst="roundRect">
            <a:avLst>
              <a:gd name="adj" fmla="val 16667"/>
            </a:avLst>
          </a:prstGeom>
          <a:noFill/>
          <a:ln w="28575" algn="ctr">
            <a:solidFill>
              <a:srgbClr val="422E7D"/>
            </a:solidFill>
            <a:round/>
            <a:headEnd/>
            <a:tailEnd/>
          </a:ln>
        </p:spPr>
        <p:txBody>
          <a:bodyPr wrap="none" anchor="ctr"/>
          <a:lstStyle/>
          <a:p>
            <a:endParaRPr lang="en-GB" dirty="0">
              <a:latin typeface="Calibri" pitchFamily="34" charset="0"/>
              <a:cs typeface="Calibri" pitchFamily="34" charset="0"/>
            </a:endParaRPr>
          </a:p>
        </p:txBody>
      </p:sp>
      <p:sp>
        <p:nvSpPr>
          <p:cNvPr id="64537" name="Text Box 39"/>
          <p:cNvSpPr txBox="1">
            <a:spLocks noChangeArrowheads="1"/>
          </p:cNvSpPr>
          <p:nvPr/>
        </p:nvSpPr>
        <p:spPr bwMode="auto">
          <a:xfrm>
            <a:off x="4229955" y="1975662"/>
            <a:ext cx="3651996" cy="338554"/>
          </a:xfrm>
          <a:prstGeom prst="rect">
            <a:avLst/>
          </a:prstGeom>
          <a:noFill/>
          <a:ln w="9525">
            <a:noFill/>
            <a:miter lim="800000"/>
            <a:headEnd/>
            <a:tailEnd/>
          </a:ln>
        </p:spPr>
        <p:txBody>
          <a:bodyPr>
            <a:spAutoFit/>
          </a:bodyPr>
          <a:lstStyle/>
          <a:p>
            <a:pPr algn="ctr"/>
            <a:r>
              <a:rPr lang="en-GB" sz="1600" b="1" dirty="0">
                <a:latin typeface="Calibri" pitchFamily="34" charset="0"/>
                <a:cs typeface="Calibri" pitchFamily="34" charset="0"/>
              </a:rPr>
              <a:t>AS04 </a:t>
            </a:r>
            <a:r>
              <a:rPr lang="en-GB" sz="1600" b="1" dirty="0" err="1" smtClean="0">
                <a:latin typeface="Calibri" pitchFamily="34" charset="0"/>
                <a:cs typeface="Calibri" pitchFamily="34" charset="0"/>
              </a:rPr>
              <a:t>adjuvan</a:t>
            </a:r>
            <a:endParaRPr lang="en-GB" sz="1600" b="1" dirty="0">
              <a:latin typeface="Calibri" pitchFamily="34" charset="0"/>
              <a:cs typeface="Calibri" pitchFamily="34" charset="0"/>
            </a:endParaRPr>
          </a:p>
        </p:txBody>
      </p:sp>
      <p:sp>
        <p:nvSpPr>
          <p:cNvPr id="64538" name="AutoShape 40"/>
          <p:cNvSpPr>
            <a:spLocks noChangeArrowheads="1"/>
          </p:cNvSpPr>
          <p:nvPr/>
        </p:nvSpPr>
        <p:spPr bwMode="auto">
          <a:xfrm>
            <a:off x="5270375" y="3494195"/>
            <a:ext cx="2707799" cy="366853"/>
          </a:xfrm>
          <a:prstGeom prst="roundRect">
            <a:avLst>
              <a:gd name="adj" fmla="val 50000"/>
            </a:avLst>
          </a:prstGeom>
          <a:solidFill>
            <a:schemeClr val="bg1"/>
          </a:solidFill>
          <a:ln w="28575">
            <a:solidFill>
              <a:srgbClr val="422E7D"/>
            </a:solidFill>
            <a:round/>
            <a:headEnd/>
            <a:tailEnd/>
          </a:ln>
        </p:spPr>
        <p:txBody>
          <a:bodyPr wrap="none" anchor="ctr"/>
          <a:lstStyle/>
          <a:p>
            <a:pPr algn="ctr"/>
            <a:r>
              <a:rPr lang="en-GB" b="1" dirty="0" smtClean="0">
                <a:solidFill>
                  <a:srgbClr val="422E7D"/>
                </a:solidFill>
                <a:latin typeface="Calibri" pitchFamily="34" charset="0"/>
                <a:cs typeface="Calibri" pitchFamily="34" charset="0"/>
              </a:rPr>
              <a:t>AS04-</a:t>
            </a:r>
            <a:r>
              <a:rPr lang="tr-TR" b="1" dirty="0" smtClean="0">
                <a:solidFill>
                  <a:srgbClr val="422E7D"/>
                </a:solidFill>
                <a:latin typeface="Calibri" pitchFamily="34" charset="0"/>
                <a:cs typeface="Calibri" pitchFamily="34" charset="0"/>
              </a:rPr>
              <a:t>ihitiva eden aşı</a:t>
            </a:r>
            <a:endParaRPr lang="en-GB" b="1" dirty="0">
              <a:solidFill>
                <a:srgbClr val="422E7D"/>
              </a:solidFill>
              <a:latin typeface="Calibri" pitchFamily="34" charset="0"/>
              <a:cs typeface="Calibri" pitchFamily="34" charset="0"/>
            </a:endParaRPr>
          </a:p>
        </p:txBody>
      </p:sp>
      <p:sp>
        <p:nvSpPr>
          <p:cNvPr id="64539" name="AutoShape 41"/>
          <p:cNvSpPr>
            <a:spLocks noChangeArrowheads="1"/>
          </p:cNvSpPr>
          <p:nvPr/>
        </p:nvSpPr>
        <p:spPr bwMode="auto">
          <a:xfrm>
            <a:off x="5184676" y="5860221"/>
            <a:ext cx="2793499" cy="366853"/>
          </a:xfrm>
          <a:prstGeom prst="roundRect">
            <a:avLst>
              <a:gd name="adj" fmla="val 50000"/>
            </a:avLst>
          </a:prstGeom>
          <a:solidFill>
            <a:schemeClr val="bg1"/>
          </a:solidFill>
          <a:ln w="28575">
            <a:solidFill>
              <a:srgbClr val="007148"/>
            </a:solidFill>
            <a:round/>
            <a:headEnd/>
            <a:tailEnd/>
          </a:ln>
        </p:spPr>
        <p:txBody>
          <a:bodyPr wrap="none" anchor="ctr"/>
          <a:lstStyle/>
          <a:p>
            <a:r>
              <a:rPr lang="en-GB" b="1" dirty="0" smtClean="0">
                <a:solidFill>
                  <a:srgbClr val="007148"/>
                </a:solidFill>
                <a:latin typeface="Calibri" pitchFamily="34" charset="0"/>
                <a:cs typeface="Calibri" pitchFamily="34" charset="0"/>
              </a:rPr>
              <a:t>AAHS-</a:t>
            </a:r>
            <a:r>
              <a:rPr lang="tr-TR" b="1" dirty="0" smtClean="0">
                <a:solidFill>
                  <a:srgbClr val="007148"/>
                </a:solidFill>
                <a:latin typeface="Calibri" pitchFamily="34" charset="0"/>
                <a:cs typeface="Calibri" pitchFamily="34" charset="0"/>
              </a:rPr>
              <a:t>ihitiva eden aşı</a:t>
            </a:r>
            <a:endParaRPr lang="en-GB" b="1" dirty="0">
              <a:solidFill>
                <a:srgbClr val="007148"/>
              </a:solidFill>
              <a:latin typeface="Calibri" pitchFamily="34" charset="0"/>
              <a:cs typeface="Calibri" pitchFamily="34" charset="0"/>
            </a:endParaRPr>
          </a:p>
        </p:txBody>
      </p:sp>
      <p:sp>
        <p:nvSpPr>
          <p:cNvPr id="64540" name="AutoShape 42"/>
          <p:cNvSpPr>
            <a:spLocks noChangeAspect="1" noChangeArrowheads="1"/>
          </p:cNvSpPr>
          <p:nvPr/>
        </p:nvSpPr>
        <p:spPr bwMode="auto">
          <a:xfrm>
            <a:off x="4557718" y="1975662"/>
            <a:ext cx="3082171" cy="1431330"/>
          </a:xfrm>
          <a:prstGeom prst="roundRect">
            <a:avLst>
              <a:gd name="adj" fmla="val 16667"/>
            </a:avLst>
          </a:prstGeom>
          <a:noFill/>
          <a:ln w="9525">
            <a:solidFill>
              <a:srgbClr val="422E7D"/>
            </a:solidFill>
            <a:round/>
            <a:headEnd/>
            <a:tailEnd/>
          </a:ln>
        </p:spPr>
        <p:txBody>
          <a:bodyPr wrap="none" anchor="ctr"/>
          <a:lstStyle/>
          <a:p>
            <a:endParaRPr lang="en-GB" dirty="0">
              <a:latin typeface="Calibri" pitchFamily="34" charset="0"/>
              <a:cs typeface="Calibri" pitchFamily="34" charset="0"/>
            </a:endParaRPr>
          </a:p>
        </p:txBody>
      </p:sp>
      <p:sp>
        <p:nvSpPr>
          <p:cNvPr id="64541" name="AutoShape 43"/>
          <p:cNvSpPr>
            <a:spLocks noChangeAspect="1" noChangeArrowheads="1"/>
          </p:cNvSpPr>
          <p:nvPr/>
        </p:nvSpPr>
        <p:spPr bwMode="auto">
          <a:xfrm>
            <a:off x="5730446" y="4349205"/>
            <a:ext cx="2113918" cy="1432834"/>
          </a:xfrm>
          <a:prstGeom prst="roundRect">
            <a:avLst>
              <a:gd name="adj" fmla="val 16667"/>
            </a:avLst>
          </a:prstGeom>
          <a:noFill/>
          <a:ln w="9525">
            <a:solidFill>
              <a:srgbClr val="007148"/>
            </a:solidFill>
            <a:round/>
            <a:headEnd/>
            <a:tailEnd/>
          </a:ln>
        </p:spPr>
        <p:txBody>
          <a:bodyPr wrap="none" anchor="ctr"/>
          <a:lstStyle/>
          <a:p>
            <a:endParaRPr lang="en-GB" dirty="0">
              <a:latin typeface="Calibri" pitchFamily="34" charset="0"/>
              <a:cs typeface="Calibri" pitchFamily="34" charset="0"/>
            </a:endParaRPr>
          </a:p>
        </p:txBody>
      </p:sp>
      <p:sp>
        <p:nvSpPr>
          <p:cNvPr id="64542" name="Text Box 44"/>
          <p:cNvSpPr txBox="1">
            <a:spLocks noChangeArrowheads="1"/>
          </p:cNvSpPr>
          <p:nvPr/>
        </p:nvSpPr>
        <p:spPr bwMode="auto">
          <a:xfrm>
            <a:off x="5798103" y="4418366"/>
            <a:ext cx="2046261" cy="338554"/>
          </a:xfrm>
          <a:prstGeom prst="rect">
            <a:avLst/>
          </a:prstGeom>
          <a:noFill/>
          <a:ln w="9525">
            <a:noFill/>
            <a:miter lim="800000"/>
            <a:headEnd/>
            <a:tailEnd/>
          </a:ln>
        </p:spPr>
        <p:txBody>
          <a:bodyPr>
            <a:spAutoFit/>
          </a:bodyPr>
          <a:lstStyle/>
          <a:p>
            <a:pPr algn="ctr"/>
            <a:r>
              <a:rPr lang="en-GB" sz="1600" b="1" dirty="0" err="1" smtClean="0">
                <a:latin typeface="Calibri" pitchFamily="34" charset="0"/>
                <a:cs typeface="Calibri" pitchFamily="34" charset="0"/>
              </a:rPr>
              <a:t>Adjuvan</a:t>
            </a:r>
            <a:r>
              <a:rPr lang="tr-TR" sz="1600" b="1" dirty="0" smtClean="0">
                <a:latin typeface="Calibri" pitchFamily="34" charset="0"/>
                <a:cs typeface="Calibri" pitchFamily="34" charset="0"/>
              </a:rPr>
              <a:t> 225 µg</a:t>
            </a:r>
            <a:endParaRPr lang="en-GB" sz="1600" dirty="0">
              <a:latin typeface="Calibri" pitchFamily="34" charset="0"/>
              <a:cs typeface="Calibri" pitchFamily="34" charset="0"/>
            </a:endParaRPr>
          </a:p>
        </p:txBody>
      </p:sp>
      <p:sp>
        <p:nvSpPr>
          <p:cNvPr id="64543" name="AutoShape 45"/>
          <p:cNvSpPr>
            <a:spLocks noChangeAspect="1" noChangeArrowheads="1"/>
          </p:cNvSpPr>
          <p:nvPr/>
        </p:nvSpPr>
        <p:spPr bwMode="auto">
          <a:xfrm>
            <a:off x="4708067" y="2325957"/>
            <a:ext cx="1159196" cy="954721"/>
          </a:xfrm>
          <a:prstGeom prst="roundRect">
            <a:avLst>
              <a:gd name="adj" fmla="val 16667"/>
            </a:avLst>
          </a:prstGeom>
          <a:solidFill>
            <a:srgbClr val="422E7D"/>
          </a:solidFill>
          <a:ln w="9525">
            <a:solidFill>
              <a:srgbClr val="422E7D"/>
            </a:solidFill>
            <a:round/>
            <a:headEnd/>
            <a:tailEnd/>
          </a:ln>
        </p:spPr>
        <p:txBody>
          <a:bodyPr wrap="none" anchor="ctr"/>
          <a:lstStyle/>
          <a:p>
            <a:endParaRPr lang="en-GB" dirty="0">
              <a:latin typeface="Calibri" pitchFamily="34" charset="0"/>
              <a:cs typeface="Calibri" pitchFamily="34" charset="0"/>
            </a:endParaRPr>
          </a:p>
        </p:txBody>
      </p:sp>
      <p:sp>
        <p:nvSpPr>
          <p:cNvPr id="64544" name="AutoShape 46"/>
          <p:cNvSpPr>
            <a:spLocks noChangeAspect="1" noChangeArrowheads="1"/>
          </p:cNvSpPr>
          <p:nvPr/>
        </p:nvSpPr>
        <p:spPr bwMode="auto">
          <a:xfrm>
            <a:off x="6282229" y="2413625"/>
            <a:ext cx="1159197" cy="954721"/>
          </a:xfrm>
          <a:prstGeom prst="roundRect">
            <a:avLst>
              <a:gd name="adj" fmla="val 16667"/>
            </a:avLst>
          </a:prstGeom>
          <a:solidFill>
            <a:srgbClr val="CCCCFF"/>
          </a:solidFill>
          <a:ln w="9525">
            <a:noFill/>
            <a:round/>
            <a:headEnd/>
            <a:tailEnd/>
          </a:ln>
        </p:spPr>
        <p:txBody>
          <a:bodyPr wrap="none" anchor="ctr"/>
          <a:lstStyle/>
          <a:p>
            <a:endParaRPr lang="en-GB" dirty="0">
              <a:latin typeface="Calibri" pitchFamily="34" charset="0"/>
              <a:cs typeface="Calibri" pitchFamily="34" charset="0"/>
            </a:endParaRPr>
          </a:p>
        </p:txBody>
      </p:sp>
      <p:sp>
        <p:nvSpPr>
          <p:cNvPr id="64545" name="Text Box 47"/>
          <p:cNvSpPr txBox="1">
            <a:spLocks noChangeArrowheads="1"/>
          </p:cNvSpPr>
          <p:nvPr/>
        </p:nvSpPr>
        <p:spPr bwMode="auto">
          <a:xfrm>
            <a:off x="5891639" y="2518424"/>
            <a:ext cx="369221" cy="553832"/>
          </a:xfrm>
          <a:prstGeom prst="rect">
            <a:avLst/>
          </a:prstGeom>
          <a:noFill/>
          <a:ln w="9525">
            <a:noFill/>
            <a:miter lim="800000"/>
            <a:headEnd/>
            <a:tailEnd/>
          </a:ln>
        </p:spPr>
        <p:txBody>
          <a:bodyPr wrap="none">
            <a:spAutoFit/>
          </a:bodyPr>
          <a:lstStyle/>
          <a:p>
            <a:r>
              <a:rPr lang="en-GB" sz="3200" dirty="0">
                <a:latin typeface="Calibri" pitchFamily="34" charset="0"/>
                <a:cs typeface="Calibri" pitchFamily="34" charset="0"/>
              </a:rPr>
              <a:t>+</a:t>
            </a:r>
          </a:p>
        </p:txBody>
      </p:sp>
      <p:sp>
        <p:nvSpPr>
          <p:cNvPr id="64546" name="Text Box 48"/>
          <p:cNvSpPr txBox="1">
            <a:spLocks noChangeArrowheads="1"/>
          </p:cNvSpPr>
          <p:nvPr/>
        </p:nvSpPr>
        <p:spPr bwMode="auto">
          <a:xfrm>
            <a:off x="4741896" y="2326264"/>
            <a:ext cx="1091539" cy="954107"/>
          </a:xfrm>
          <a:prstGeom prst="rect">
            <a:avLst/>
          </a:prstGeom>
          <a:noFill/>
          <a:ln w="9525">
            <a:noFill/>
            <a:miter lim="800000"/>
            <a:headEnd/>
            <a:tailEnd/>
          </a:ln>
        </p:spPr>
        <p:txBody>
          <a:bodyPr>
            <a:spAutoFit/>
          </a:bodyPr>
          <a:lstStyle/>
          <a:p>
            <a:pPr algn="ctr"/>
            <a:r>
              <a:rPr lang="en-GB" sz="1400" dirty="0">
                <a:solidFill>
                  <a:srgbClr val="FFC000"/>
                </a:solidFill>
                <a:latin typeface="Calibri" pitchFamily="34" charset="0"/>
                <a:cs typeface="Calibri" pitchFamily="34" charset="0"/>
              </a:rPr>
              <a:t>Aluminium </a:t>
            </a:r>
            <a:r>
              <a:rPr lang="tr-TR" sz="1400" dirty="0" smtClean="0">
                <a:solidFill>
                  <a:srgbClr val="FFC000"/>
                </a:solidFill>
                <a:latin typeface="Calibri" pitchFamily="34" charset="0"/>
                <a:cs typeface="Calibri" pitchFamily="34" charset="0"/>
              </a:rPr>
              <a:t>tuzu</a:t>
            </a:r>
            <a:endParaRPr lang="en-GB" sz="1400" dirty="0">
              <a:solidFill>
                <a:srgbClr val="FFC000"/>
              </a:solidFill>
              <a:latin typeface="Calibri" pitchFamily="34" charset="0"/>
              <a:cs typeface="Calibri" pitchFamily="34" charset="0"/>
            </a:endParaRPr>
          </a:p>
          <a:p>
            <a:pPr algn="ctr"/>
            <a:r>
              <a:rPr lang="en-GB" sz="1400" dirty="0">
                <a:solidFill>
                  <a:srgbClr val="FFC000"/>
                </a:solidFill>
                <a:latin typeface="Calibri" pitchFamily="34" charset="0"/>
                <a:cs typeface="Calibri" pitchFamily="34" charset="0"/>
              </a:rPr>
              <a:t>(Al(OH)</a:t>
            </a:r>
            <a:r>
              <a:rPr lang="en-GB" sz="1400" baseline="-25000" dirty="0">
                <a:solidFill>
                  <a:srgbClr val="FFC000"/>
                </a:solidFill>
                <a:latin typeface="Calibri" pitchFamily="34" charset="0"/>
                <a:cs typeface="Calibri" pitchFamily="34" charset="0"/>
              </a:rPr>
              <a:t>3</a:t>
            </a:r>
            <a:r>
              <a:rPr lang="en-GB" sz="1400" dirty="0" smtClean="0">
                <a:solidFill>
                  <a:srgbClr val="FFC000"/>
                </a:solidFill>
                <a:latin typeface="Calibri" pitchFamily="34" charset="0"/>
                <a:cs typeface="Calibri" pitchFamily="34" charset="0"/>
              </a:rPr>
              <a:t>)</a:t>
            </a:r>
            <a:endParaRPr lang="tr-TR" sz="1400" dirty="0" smtClean="0">
              <a:solidFill>
                <a:srgbClr val="FFC000"/>
              </a:solidFill>
              <a:latin typeface="Calibri" pitchFamily="34" charset="0"/>
              <a:cs typeface="Calibri" pitchFamily="34" charset="0"/>
            </a:endParaRPr>
          </a:p>
          <a:p>
            <a:pPr algn="ctr"/>
            <a:r>
              <a:rPr lang="tr-TR" sz="1400" b="1" dirty="0" smtClean="0">
                <a:solidFill>
                  <a:srgbClr val="FFC000"/>
                </a:solidFill>
                <a:latin typeface="Calibri" pitchFamily="34" charset="0"/>
                <a:cs typeface="Calibri" pitchFamily="34" charset="0"/>
              </a:rPr>
              <a:t>500 µg</a:t>
            </a:r>
            <a:endParaRPr lang="en-GB" sz="1400" b="1" dirty="0">
              <a:solidFill>
                <a:srgbClr val="FFC000"/>
              </a:solidFill>
              <a:latin typeface="Calibri" pitchFamily="34" charset="0"/>
              <a:cs typeface="Calibri" pitchFamily="34" charset="0"/>
            </a:endParaRPr>
          </a:p>
        </p:txBody>
      </p:sp>
      <p:sp>
        <p:nvSpPr>
          <p:cNvPr id="64547" name="Text Box 49"/>
          <p:cNvSpPr txBox="1">
            <a:spLocks noChangeArrowheads="1"/>
          </p:cNvSpPr>
          <p:nvPr/>
        </p:nvSpPr>
        <p:spPr bwMode="white">
          <a:xfrm>
            <a:off x="6179991" y="2413932"/>
            <a:ext cx="1363673" cy="954107"/>
          </a:xfrm>
          <a:prstGeom prst="rect">
            <a:avLst/>
          </a:prstGeom>
          <a:noFill/>
          <a:ln w="9525">
            <a:noFill/>
            <a:miter lim="800000"/>
            <a:headEnd/>
            <a:tailEnd/>
          </a:ln>
        </p:spPr>
        <p:txBody>
          <a:bodyPr>
            <a:spAutoFit/>
          </a:bodyPr>
          <a:lstStyle/>
          <a:p>
            <a:pPr algn="ctr"/>
            <a:r>
              <a:rPr lang="tr-TR" sz="1200" dirty="0" err="1" smtClean="0">
                <a:solidFill>
                  <a:srgbClr val="422E7D"/>
                </a:solidFill>
                <a:latin typeface="Calibri" pitchFamily="34" charset="0"/>
                <a:cs typeface="Calibri" pitchFamily="34" charset="0"/>
              </a:rPr>
              <a:t>Immun</a:t>
            </a:r>
            <a:r>
              <a:rPr lang="tr-TR" sz="1200" dirty="0" smtClean="0">
                <a:solidFill>
                  <a:srgbClr val="422E7D"/>
                </a:solidFill>
                <a:latin typeface="Calibri" pitchFamily="34" charset="0"/>
                <a:cs typeface="Calibri" pitchFamily="34" charset="0"/>
              </a:rPr>
              <a:t> sistem uyarıcı</a:t>
            </a:r>
          </a:p>
          <a:p>
            <a:pPr algn="ctr"/>
            <a:r>
              <a:rPr lang="en-GB" b="1" dirty="0" smtClean="0">
                <a:solidFill>
                  <a:srgbClr val="422E7D"/>
                </a:solidFill>
                <a:latin typeface="Calibri" pitchFamily="34" charset="0"/>
                <a:cs typeface="Calibri" pitchFamily="34" charset="0"/>
              </a:rPr>
              <a:t>MPL</a:t>
            </a:r>
            <a:endParaRPr lang="tr-TR" b="1" dirty="0" smtClean="0">
              <a:solidFill>
                <a:srgbClr val="422E7D"/>
              </a:solidFill>
              <a:latin typeface="Calibri" pitchFamily="34" charset="0"/>
              <a:cs typeface="Calibri" pitchFamily="34" charset="0"/>
            </a:endParaRPr>
          </a:p>
          <a:p>
            <a:pPr algn="ctr"/>
            <a:r>
              <a:rPr lang="tr-TR" sz="1200" b="1" dirty="0" smtClean="0">
                <a:solidFill>
                  <a:srgbClr val="422E7D"/>
                </a:solidFill>
                <a:latin typeface="Calibri" pitchFamily="34" charset="0"/>
                <a:cs typeface="Calibri" pitchFamily="34" charset="0"/>
              </a:rPr>
              <a:t>50 µg</a:t>
            </a:r>
            <a:endParaRPr lang="en-GB" b="1" dirty="0" smtClean="0">
              <a:solidFill>
                <a:srgbClr val="422E7D"/>
              </a:solidFill>
              <a:latin typeface="Calibri" pitchFamily="34" charset="0"/>
              <a:cs typeface="Calibri" pitchFamily="34" charset="0"/>
            </a:endParaRPr>
          </a:p>
        </p:txBody>
      </p:sp>
      <p:sp>
        <p:nvSpPr>
          <p:cNvPr id="64548" name="Text Box 50"/>
          <p:cNvSpPr txBox="1">
            <a:spLocks noChangeArrowheads="1"/>
          </p:cNvSpPr>
          <p:nvPr/>
        </p:nvSpPr>
        <p:spPr bwMode="auto">
          <a:xfrm>
            <a:off x="3795287" y="1537628"/>
            <a:ext cx="1533881" cy="523220"/>
          </a:xfrm>
          <a:prstGeom prst="rect">
            <a:avLst/>
          </a:prstGeom>
          <a:noFill/>
          <a:ln w="9525">
            <a:noFill/>
            <a:miter lim="800000"/>
            <a:headEnd/>
            <a:tailEnd/>
          </a:ln>
        </p:spPr>
        <p:txBody>
          <a:bodyPr wrap="none">
            <a:spAutoFit/>
          </a:bodyPr>
          <a:lstStyle/>
          <a:p>
            <a:pPr algn="ctr">
              <a:spcBef>
                <a:spcPct val="50000"/>
              </a:spcBef>
            </a:pPr>
            <a:r>
              <a:rPr lang="en-GB" sz="2800" b="1" dirty="0" err="1">
                <a:latin typeface="Calibri" pitchFamily="34" charset="0"/>
                <a:cs typeface="Calibri" pitchFamily="34" charset="0"/>
              </a:rPr>
              <a:t>Cervarix</a:t>
            </a:r>
            <a:r>
              <a:rPr lang="en-GB" sz="2800" b="1" baseline="30000" dirty="0">
                <a:latin typeface="Calibri" pitchFamily="34" charset="0"/>
                <a:cs typeface="Calibri" pitchFamily="34" charset="0"/>
              </a:rPr>
              <a:t>®</a:t>
            </a:r>
            <a:endParaRPr lang="en-US" sz="2800" b="1" dirty="0">
              <a:latin typeface="Calibri" pitchFamily="34" charset="0"/>
              <a:cs typeface="Calibri" pitchFamily="34" charset="0"/>
            </a:endParaRPr>
          </a:p>
        </p:txBody>
      </p:sp>
      <p:sp>
        <p:nvSpPr>
          <p:cNvPr id="64549" name="Text Box 51"/>
          <p:cNvSpPr txBox="1">
            <a:spLocks noChangeArrowheads="1"/>
          </p:cNvSpPr>
          <p:nvPr/>
        </p:nvSpPr>
        <p:spPr bwMode="auto">
          <a:xfrm>
            <a:off x="3800317" y="3861048"/>
            <a:ext cx="1526828" cy="523220"/>
          </a:xfrm>
          <a:prstGeom prst="rect">
            <a:avLst/>
          </a:prstGeom>
          <a:noFill/>
          <a:ln w="9525">
            <a:noFill/>
            <a:miter lim="800000"/>
            <a:headEnd/>
            <a:tailEnd/>
          </a:ln>
        </p:spPr>
        <p:txBody>
          <a:bodyPr wrap="none">
            <a:spAutoFit/>
          </a:bodyPr>
          <a:lstStyle/>
          <a:p>
            <a:pPr algn="ctr">
              <a:spcBef>
                <a:spcPct val="50000"/>
              </a:spcBef>
            </a:pPr>
            <a:r>
              <a:rPr lang="en-GB" sz="2800" b="1" dirty="0" err="1">
                <a:solidFill>
                  <a:srgbClr val="007148"/>
                </a:solidFill>
                <a:latin typeface="Calibri" pitchFamily="34" charset="0"/>
                <a:cs typeface="Calibri" pitchFamily="34" charset="0"/>
              </a:rPr>
              <a:t>Gardasil</a:t>
            </a:r>
            <a:r>
              <a:rPr lang="en-US" sz="2800" b="1" baseline="30000" dirty="0">
                <a:solidFill>
                  <a:srgbClr val="007148"/>
                </a:solidFill>
                <a:latin typeface="Calibri" pitchFamily="34" charset="0"/>
                <a:cs typeface="Calibri" pitchFamily="34" charset="0"/>
              </a:rPr>
              <a:t>®</a:t>
            </a:r>
          </a:p>
        </p:txBody>
      </p:sp>
      <p:sp>
        <p:nvSpPr>
          <p:cNvPr id="64550" name="Text Box 38"/>
          <p:cNvSpPr txBox="1">
            <a:spLocks noChangeArrowheads="1"/>
          </p:cNvSpPr>
          <p:nvPr/>
        </p:nvSpPr>
        <p:spPr bwMode="auto">
          <a:xfrm>
            <a:off x="792867" y="3722548"/>
            <a:ext cx="2143600" cy="276999"/>
          </a:xfrm>
          <a:prstGeom prst="rect">
            <a:avLst/>
          </a:prstGeom>
          <a:noFill/>
          <a:ln w="9525">
            <a:noFill/>
            <a:miter lim="800000"/>
            <a:headEnd/>
            <a:tailEnd/>
          </a:ln>
        </p:spPr>
        <p:txBody>
          <a:bodyPr wrap="none">
            <a:spAutoFit/>
          </a:bodyPr>
          <a:lstStyle/>
          <a:p>
            <a:r>
              <a:rPr lang="en-GB" sz="1200" dirty="0">
                <a:latin typeface="Calibri" pitchFamily="34" charset="0"/>
                <a:cs typeface="Calibri" pitchFamily="34" charset="0"/>
              </a:rPr>
              <a:t>MPL = </a:t>
            </a:r>
            <a:r>
              <a:rPr lang="en-GB" sz="1200" dirty="0" err="1">
                <a:latin typeface="Calibri" pitchFamily="34" charset="0"/>
                <a:cs typeface="Calibri" pitchFamily="34" charset="0"/>
              </a:rPr>
              <a:t>monophosphoryl</a:t>
            </a:r>
            <a:r>
              <a:rPr lang="en-GB" sz="1200" dirty="0">
                <a:latin typeface="Calibri" pitchFamily="34" charset="0"/>
                <a:cs typeface="Calibri" pitchFamily="34" charset="0"/>
              </a:rPr>
              <a:t> lipid </a:t>
            </a:r>
            <a:r>
              <a:rPr lang="en-GB" sz="1200" dirty="0" smtClean="0">
                <a:latin typeface="Calibri" pitchFamily="34" charset="0"/>
                <a:cs typeface="Calibri" pitchFamily="34" charset="0"/>
              </a:rPr>
              <a:t>A</a:t>
            </a:r>
            <a:endParaRPr lang="en-US" sz="1200" dirty="0">
              <a:latin typeface="Calibri" pitchFamily="34" charset="0"/>
              <a:cs typeface="Calibri" pitchFamily="34" charset="0"/>
            </a:endParaRPr>
          </a:p>
        </p:txBody>
      </p:sp>
    </p:spTree>
    <p:extLst>
      <p:ext uri="{BB962C8B-B14F-4D97-AF65-F5344CB8AC3E}">
        <p14:creationId xmlns:p14="http://schemas.microsoft.com/office/powerpoint/2010/main" val="229827774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normAutofit/>
          </a:bodyPr>
          <a:lstStyle/>
          <a:p>
            <a:r>
              <a:rPr lang="tr-TR" sz="2800" dirty="0">
                <a:latin typeface="Calibri" charset="0"/>
              </a:rPr>
              <a:t>Türkiye’de </a:t>
            </a:r>
            <a:r>
              <a:rPr lang="tr-TR" sz="2800" dirty="0" smtClean="0">
                <a:latin typeface="Calibri" charset="0"/>
              </a:rPr>
              <a:t>Kadın Kanser</a:t>
            </a:r>
            <a:r>
              <a:rPr lang="en-US" sz="2800" dirty="0" err="1" smtClean="0">
                <a:latin typeface="Calibri" charset="0"/>
              </a:rPr>
              <a:t>leri</a:t>
            </a:r>
            <a:r>
              <a:rPr lang="en-US" sz="2800" dirty="0" smtClean="0">
                <a:latin typeface="Calibri" charset="0"/>
              </a:rPr>
              <a:t> (TCSB </a:t>
            </a:r>
            <a:r>
              <a:rPr lang="tr-TR" sz="2800" dirty="0" smtClean="0">
                <a:latin typeface="Calibri" charset="0"/>
              </a:rPr>
              <a:t>2009</a:t>
            </a:r>
            <a:r>
              <a:rPr lang="en-US" sz="2800" dirty="0" smtClean="0">
                <a:latin typeface="Calibri" charset="0"/>
              </a:rPr>
              <a:t>)</a:t>
            </a:r>
            <a:endParaRPr lang="en-US" sz="2800" dirty="0">
              <a:latin typeface="Calibri" charset="0"/>
            </a:endParaRPr>
          </a:p>
        </p:txBody>
      </p:sp>
      <p:pic>
        <p:nvPicPr>
          <p:cNvPr id="3" name="Content Placeholder 2"/>
          <p:cNvPicPr>
            <a:picLocks noGrp="1" noChangeAspect="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4649" y="1556792"/>
            <a:ext cx="7814702" cy="4680519"/>
          </a:xfrm>
          <a:prstGeom prst="rect">
            <a:avLst/>
          </a:prstGeom>
        </p:spPr>
      </p:pic>
    </p:spTree>
    <p:extLst>
      <p:ext uri="{BB962C8B-B14F-4D97-AF65-F5344CB8AC3E}">
        <p14:creationId xmlns:p14="http://schemas.microsoft.com/office/powerpoint/2010/main" val="1338127978"/>
      </p:ext>
    </p:extLst>
  </p:cSld>
  <p:clrMapOvr>
    <a:masterClrMapping/>
  </p:clrMapOvr>
  <p:transition spd="slow">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30" name="Rectangle 25"/>
          <p:cNvSpPr>
            <a:spLocks noGrp="1" noChangeArrowheads="1"/>
          </p:cNvSpPr>
          <p:nvPr>
            <p:ph type="title"/>
          </p:nvPr>
        </p:nvSpPr>
        <p:spPr/>
        <p:txBody>
          <a:bodyPr>
            <a:normAutofit/>
          </a:bodyPr>
          <a:lstStyle/>
          <a:p>
            <a:r>
              <a:rPr lang="en-GB" dirty="0" smtClean="0"/>
              <a:t>Gardasil</a:t>
            </a:r>
            <a:r>
              <a:rPr lang="en-US" baseline="30000" dirty="0" smtClean="0">
                <a:ea typeface="Arial" pitchFamily="34" charset="0"/>
                <a:cs typeface="Calibri" pitchFamily="34" charset="0"/>
              </a:rPr>
              <a:t>®</a:t>
            </a:r>
            <a:r>
              <a:rPr lang="tr-TR" dirty="0" smtClean="0"/>
              <a:t>9 İçeriği</a:t>
            </a:r>
            <a:br>
              <a:rPr lang="tr-TR" dirty="0" smtClean="0"/>
            </a:br>
            <a:endParaRPr lang="en-US" baseline="30000" dirty="0" smtClean="0">
              <a:ea typeface="Arial Unicode MS" pitchFamily="34" charset="-128"/>
              <a:cs typeface="Calibri" pitchFamily="34" charset="0"/>
            </a:endParaRPr>
          </a:p>
        </p:txBody>
      </p:sp>
      <p:sp>
        <p:nvSpPr>
          <p:cNvPr id="39" name="Footer Placeholder 38"/>
          <p:cNvSpPr>
            <a:spLocks noGrp="1"/>
          </p:cNvSpPr>
          <p:nvPr>
            <p:ph type="ftr" sz="quarter" idx="11"/>
          </p:nvPr>
        </p:nvSpPr>
        <p:spPr/>
        <p:txBody>
          <a:bodyPr/>
          <a:lstStyle/>
          <a:p>
            <a:r>
              <a:rPr lang="tr-TR" dirty="0" smtClean="0"/>
              <a:t>http</a:t>
            </a:r>
            <a:r>
              <a:rPr lang="tr-TR" dirty="0"/>
              <a:t>://www.merck.com/product/usa/pi_circulars/g/gardasil_9/gardasil_9_pi.pdf</a:t>
            </a:r>
          </a:p>
        </p:txBody>
      </p:sp>
      <p:sp>
        <p:nvSpPr>
          <p:cNvPr id="64520" name="AutoShape 2"/>
          <p:cNvSpPr>
            <a:spLocks noChangeAspect="1" noChangeArrowheads="1"/>
          </p:cNvSpPr>
          <p:nvPr/>
        </p:nvSpPr>
        <p:spPr bwMode="auto">
          <a:xfrm>
            <a:off x="6377063" y="3459358"/>
            <a:ext cx="1704967" cy="951714"/>
          </a:xfrm>
          <a:prstGeom prst="roundRect">
            <a:avLst>
              <a:gd name="adj" fmla="val 16667"/>
            </a:avLst>
          </a:prstGeom>
          <a:solidFill>
            <a:srgbClr val="007148"/>
          </a:solidFill>
          <a:ln w="9525">
            <a:solidFill>
              <a:srgbClr val="007148"/>
            </a:solidFill>
            <a:round/>
            <a:headEnd/>
            <a:tailEnd/>
          </a:ln>
        </p:spPr>
        <p:txBody>
          <a:bodyPr wrap="none" anchor="ctr"/>
          <a:lstStyle/>
          <a:p>
            <a:endParaRPr lang="en-GB" dirty="0">
              <a:solidFill>
                <a:schemeClr val="bg1"/>
              </a:solidFill>
              <a:latin typeface="Calibri" pitchFamily="34" charset="0"/>
              <a:cs typeface="Calibri" pitchFamily="34" charset="0"/>
            </a:endParaRPr>
          </a:p>
        </p:txBody>
      </p:sp>
      <p:sp>
        <p:nvSpPr>
          <p:cNvPr id="64521" name="Text Box 3"/>
          <p:cNvSpPr txBox="1">
            <a:spLocks noChangeArrowheads="1"/>
          </p:cNvSpPr>
          <p:nvPr/>
        </p:nvSpPr>
        <p:spPr bwMode="auto">
          <a:xfrm>
            <a:off x="5716078" y="3430106"/>
            <a:ext cx="416286" cy="670428"/>
          </a:xfrm>
          <a:prstGeom prst="rect">
            <a:avLst/>
          </a:prstGeom>
          <a:noFill/>
          <a:ln w="9525">
            <a:noFill/>
            <a:miter lim="800000"/>
            <a:headEnd/>
            <a:tailEnd/>
          </a:ln>
        </p:spPr>
        <p:txBody>
          <a:bodyPr wrap="none">
            <a:spAutoFit/>
          </a:bodyPr>
          <a:lstStyle/>
          <a:p>
            <a:r>
              <a:rPr lang="en-GB" sz="4000" dirty="0">
                <a:latin typeface="Calibri" pitchFamily="34" charset="0"/>
                <a:cs typeface="Calibri" pitchFamily="34" charset="0"/>
              </a:rPr>
              <a:t>+</a:t>
            </a:r>
          </a:p>
        </p:txBody>
      </p:sp>
      <p:sp>
        <p:nvSpPr>
          <p:cNvPr id="64522" name="Text Box 4"/>
          <p:cNvSpPr txBox="1">
            <a:spLocks noChangeArrowheads="1"/>
          </p:cNvSpPr>
          <p:nvPr/>
        </p:nvSpPr>
        <p:spPr bwMode="white">
          <a:xfrm>
            <a:off x="6353007" y="3502959"/>
            <a:ext cx="1704967" cy="861774"/>
          </a:xfrm>
          <a:prstGeom prst="rect">
            <a:avLst/>
          </a:prstGeom>
          <a:noFill/>
          <a:ln w="9525">
            <a:noFill/>
            <a:miter lim="800000"/>
            <a:headEnd/>
            <a:tailEnd/>
          </a:ln>
        </p:spPr>
        <p:txBody>
          <a:bodyPr>
            <a:spAutoFit/>
          </a:bodyPr>
          <a:lstStyle/>
          <a:p>
            <a:pPr algn="ctr"/>
            <a:r>
              <a:rPr lang="en-GB" sz="1400" dirty="0">
                <a:solidFill>
                  <a:schemeClr val="bg1"/>
                </a:solidFill>
                <a:latin typeface="Calibri" pitchFamily="34" charset="0"/>
                <a:cs typeface="Calibri" pitchFamily="34" charset="0"/>
              </a:rPr>
              <a:t>Aluminium </a:t>
            </a:r>
            <a:r>
              <a:rPr lang="tr-TR" sz="1400" dirty="0" smtClean="0">
                <a:solidFill>
                  <a:schemeClr val="bg1"/>
                </a:solidFill>
                <a:latin typeface="Calibri" pitchFamily="34" charset="0"/>
                <a:cs typeface="Calibri" pitchFamily="34" charset="0"/>
              </a:rPr>
              <a:t>tuzu</a:t>
            </a:r>
            <a:endParaRPr lang="en-GB" sz="1400" dirty="0">
              <a:solidFill>
                <a:schemeClr val="bg1"/>
              </a:solidFill>
              <a:latin typeface="Calibri" pitchFamily="34" charset="0"/>
              <a:cs typeface="Calibri" pitchFamily="34" charset="0"/>
            </a:endParaRPr>
          </a:p>
          <a:p>
            <a:pPr algn="ctr"/>
            <a:r>
              <a:rPr lang="en-GB" sz="1200" dirty="0">
                <a:solidFill>
                  <a:schemeClr val="bg1"/>
                </a:solidFill>
                <a:latin typeface="Calibri" pitchFamily="34" charset="0"/>
                <a:cs typeface="Calibri" pitchFamily="34" charset="0"/>
              </a:rPr>
              <a:t>(amorphous aluminium </a:t>
            </a:r>
            <a:r>
              <a:rPr lang="en-GB" sz="1200" dirty="0" err="1">
                <a:solidFill>
                  <a:schemeClr val="bg1"/>
                </a:solidFill>
                <a:latin typeface="Calibri" pitchFamily="34" charset="0"/>
                <a:cs typeface="Calibri" pitchFamily="34" charset="0"/>
              </a:rPr>
              <a:t>hydroxyphosphate</a:t>
            </a:r>
            <a:r>
              <a:rPr lang="en-GB" sz="1200" dirty="0">
                <a:solidFill>
                  <a:schemeClr val="bg1"/>
                </a:solidFill>
                <a:latin typeface="Calibri" pitchFamily="34" charset="0"/>
                <a:cs typeface="Calibri" pitchFamily="34" charset="0"/>
              </a:rPr>
              <a:t> sulphate [AAHS])</a:t>
            </a:r>
          </a:p>
        </p:txBody>
      </p:sp>
      <p:sp>
        <p:nvSpPr>
          <p:cNvPr id="64523" name="AutoShape 6"/>
          <p:cNvSpPr>
            <a:spLocks noChangeAspect="1" noChangeArrowheads="1"/>
          </p:cNvSpPr>
          <p:nvPr/>
        </p:nvSpPr>
        <p:spPr bwMode="auto">
          <a:xfrm>
            <a:off x="1016313" y="2492896"/>
            <a:ext cx="4707815" cy="2952328"/>
          </a:xfrm>
          <a:prstGeom prst="roundRect">
            <a:avLst>
              <a:gd name="adj" fmla="val 16667"/>
            </a:avLst>
          </a:prstGeom>
          <a:noFill/>
          <a:ln w="9525">
            <a:solidFill>
              <a:srgbClr val="007148"/>
            </a:solidFill>
            <a:round/>
            <a:headEnd/>
            <a:tailEnd/>
          </a:ln>
        </p:spPr>
        <p:txBody>
          <a:bodyPr wrap="none" anchor="ctr"/>
          <a:lstStyle/>
          <a:p>
            <a:endParaRPr lang="en-GB" dirty="0">
              <a:latin typeface="Calibri" pitchFamily="34" charset="0"/>
              <a:cs typeface="Calibri" pitchFamily="34" charset="0"/>
            </a:endParaRPr>
          </a:p>
        </p:txBody>
      </p:sp>
      <p:sp>
        <p:nvSpPr>
          <p:cNvPr id="64528" name="Text Box 23"/>
          <p:cNvSpPr txBox="1">
            <a:spLocks noChangeArrowheads="1"/>
          </p:cNvSpPr>
          <p:nvPr/>
        </p:nvSpPr>
        <p:spPr bwMode="auto">
          <a:xfrm>
            <a:off x="2852136" y="2116242"/>
            <a:ext cx="1030731" cy="338554"/>
          </a:xfrm>
          <a:prstGeom prst="rect">
            <a:avLst/>
          </a:prstGeom>
          <a:noFill/>
          <a:ln w="9525">
            <a:noFill/>
            <a:miter lim="800000"/>
            <a:headEnd/>
            <a:tailEnd/>
          </a:ln>
        </p:spPr>
        <p:txBody>
          <a:bodyPr wrap="none">
            <a:spAutoFit/>
          </a:bodyPr>
          <a:lstStyle/>
          <a:p>
            <a:r>
              <a:rPr lang="tr-TR" sz="1600" b="1" dirty="0" smtClean="0">
                <a:latin typeface="Calibri" pitchFamily="34" charset="0"/>
                <a:cs typeface="Calibri" pitchFamily="34" charset="0"/>
              </a:rPr>
              <a:t>Antijenler</a:t>
            </a:r>
            <a:endParaRPr lang="en-GB" sz="1600" b="1" dirty="0">
              <a:latin typeface="Calibri" pitchFamily="34" charset="0"/>
              <a:cs typeface="Calibri" pitchFamily="34" charset="0"/>
            </a:endParaRPr>
          </a:p>
        </p:txBody>
      </p:sp>
      <p:sp>
        <p:nvSpPr>
          <p:cNvPr id="64529" name="AutoShape 24"/>
          <p:cNvSpPr>
            <a:spLocks noChangeArrowheads="1"/>
          </p:cNvSpPr>
          <p:nvPr/>
        </p:nvSpPr>
        <p:spPr bwMode="auto">
          <a:xfrm>
            <a:off x="774251" y="2075686"/>
            <a:ext cx="7538538" cy="3441546"/>
          </a:xfrm>
          <a:prstGeom prst="roundRect">
            <a:avLst>
              <a:gd name="adj" fmla="val 16667"/>
            </a:avLst>
          </a:prstGeom>
          <a:noFill/>
          <a:ln w="28575" algn="ctr">
            <a:solidFill>
              <a:srgbClr val="007148"/>
            </a:solidFill>
            <a:round/>
            <a:headEnd/>
            <a:tailEnd/>
          </a:ln>
        </p:spPr>
        <p:txBody>
          <a:bodyPr wrap="none" anchor="ctr"/>
          <a:lstStyle/>
          <a:p>
            <a:endParaRPr lang="en-GB" dirty="0">
              <a:latin typeface="Calibri" pitchFamily="34" charset="0"/>
              <a:cs typeface="Calibri" pitchFamily="34" charset="0"/>
            </a:endParaRPr>
          </a:p>
        </p:txBody>
      </p:sp>
      <p:sp>
        <p:nvSpPr>
          <p:cNvPr id="64541" name="AutoShape 43"/>
          <p:cNvSpPr>
            <a:spLocks noChangeAspect="1" noChangeArrowheads="1"/>
          </p:cNvSpPr>
          <p:nvPr/>
        </p:nvSpPr>
        <p:spPr bwMode="auto">
          <a:xfrm>
            <a:off x="6130490" y="3048903"/>
            <a:ext cx="2113918" cy="1432834"/>
          </a:xfrm>
          <a:prstGeom prst="roundRect">
            <a:avLst>
              <a:gd name="adj" fmla="val 16667"/>
            </a:avLst>
          </a:prstGeom>
          <a:noFill/>
          <a:ln w="9525">
            <a:solidFill>
              <a:srgbClr val="007148"/>
            </a:solidFill>
            <a:round/>
            <a:headEnd/>
            <a:tailEnd/>
          </a:ln>
        </p:spPr>
        <p:txBody>
          <a:bodyPr wrap="none" anchor="ctr"/>
          <a:lstStyle/>
          <a:p>
            <a:endParaRPr lang="en-GB" dirty="0">
              <a:latin typeface="Calibri" pitchFamily="34" charset="0"/>
              <a:cs typeface="Calibri" pitchFamily="34" charset="0"/>
            </a:endParaRPr>
          </a:p>
        </p:txBody>
      </p:sp>
      <p:sp>
        <p:nvSpPr>
          <p:cNvPr id="64542" name="Text Box 44"/>
          <p:cNvSpPr txBox="1">
            <a:spLocks noChangeArrowheads="1"/>
          </p:cNvSpPr>
          <p:nvPr/>
        </p:nvSpPr>
        <p:spPr bwMode="auto">
          <a:xfrm>
            <a:off x="6198147" y="3118064"/>
            <a:ext cx="2046261" cy="338554"/>
          </a:xfrm>
          <a:prstGeom prst="rect">
            <a:avLst/>
          </a:prstGeom>
          <a:noFill/>
          <a:ln w="9525">
            <a:noFill/>
            <a:miter lim="800000"/>
            <a:headEnd/>
            <a:tailEnd/>
          </a:ln>
        </p:spPr>
        <p:txBody>
          <a:bodyPr>
            <a:spAutoFit/>
          </a:bodyPr>
          <a:lstStyle/>
          <a:p>
            <a:pPr algn="ctr"/>
            <a:r>
              <a:rPr lang="en-GB" sz="1600" b="1" dirty="0" err="1" smtClean="0">
                <a:latin typeface="Calibri" pitchFamily="34" charset="0"/>
                <a:cs typeface="Calibri" pitchFamily="34" charset="0"/>
              </a:rPr>
              <a:t>Adjuvan</a:t>
            </a:r>
            <a:r>
              <a:rPr lang="tr-TR" sz="1600" b="1" dirty="0" smtClean="0">
                <a:latin typeface="Calibri" pitchFamily="34" charset="0"/>
                <a:cs typeface="Calibri" pitchFamily="34" charset="0"/>
              </a:rPr>
              <a:t> 500 µg</a:t>
            </a:r>
            <a:endParaRPr lang="en-GB" sz="1600" dirty="0">
              <a:latin typeface="Calibri" pitchFamily="34" charset="0"/>
              <a:cs typeface="Calibri" pitchFamily="34" charset="0"/>
            </a:endParaRPr>
          </a:p>
        </p:txBody>
      </p:sp>
      <p:grpSp>
        <p:nvGrpSpPr>
          <p:cNvPr id="8" name="Grup 7"/>
          <p:cNvGrpSpPr/>
          <p:nvPr/>
        </p:nvGrpSpPr>
        <p:grpSpPr>
          <a:xfrm>
            <a:off x="1565993" y="2622645"/>
            <a:ext cx="900755" cy="1342730"/>
            <a:chOff x="2770490" y="2158659"/>
            <a:chExt cx="900755" cy="1342730"/>
          </a:xfrm>
        </p:grpSpPr>
        <p:sp>
          <p:nvSpPr>
            <p:cNvPr id="64526" name="Text Box 19"/>
            <p:cNvSpPr txBox="1">
              <a:spLocks noChangeArrowheads="1"/>
            </p:cNvSpPr>
            <p:nvPr/>
          </p:nvSpPr>
          <p:spPr bwMode="auto">
            <a:xfrm>
              <a:off x="2836788" y="3101279"/>
              <a:ext cx="768159"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6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pPr algn="ctr"/>
              <a:r>
                <a:rPr lang="tr-TR" sz="1000" dirty="0">
                  <a:latin typeface="Calibri" pitchFamily="34" charset="0"/>
                  <a:cs typeface="Calibri" pitchFamily="34" charset="0"/>
                </a:rPr>
                <a:t>3</a:t>
              </a:r>
              <a:r>
                <a:rPr lang="tr-TR" sz="1000" dirty="0" smtClean="0">
                  <a:latin typeface="Calibri" pitchFamily="34" charset="0"/>
                  <a:cs typeface="Calibri" pitchFamily="34" charset="0"/>
                </a:rPr>
                <a:t>0 µg</a:t>
              </a:r>
              <a:endParaRPr lang="en-GB" sz="1000" dirty="0">
                <a:latin typeface="Calibri" pitchFamily="34" charset="0"/>
                <a:cs typeface="Calibri" pitchFamily="34" charset="0"/>
              </a:endParaRPr>
            </a:p>
          </p:txBody>
        </p:sp>
        <p:pic>
          <p:nvPicPr>
            <p:cNvPr id="56" name="Picture 2" descr="C:\Users\mfaruk.kose\Pictures\HPV.jpg"/>
            <p:cNvPicPr>
              <a:picLocks noChangeAspect="1" noChangeArrowheads="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770490" y="2158659"/>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up 8"/>
          <p:cNvGrpSpPr/>
          <p:nvPr/>
        </p:nvGrpSpPr>
        <p:grpSpPr>
          <a:xfrm>
            <a:off x="2466748" y="2624004"/>
            <a:ext cx="900755" cy="1341371"/>
            <a:chOff x="3671245" y="2160018"/>
            <a:chExt cx="900755" cy="1341371"/>
          </a:xfrm>
        </p:grpSpPr>
        <p:sp>
          <p:nvSpPr>
            <p:cNvPr id="64527" name="Text Box 22"/>
            <p:cNvSpPr txBox="1">
              <a:spLocks noChangeArrowheads="1"/>
            </p:cNvSpPr>
            <p:nvPr/>
          </p:nvSpPr>
          <p:spPr bwMode="auto">
            <a:xfrm>
              <a:off x="3704680" y="3101279"/>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11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pPr algn="ctr"/>
              <a:r>
                <a:rPr lang="tr-TR" sz="1000" dirty="0" smtClean="0">
                  <a:latin typeface="Calibri" pitchFamily="34" charset="0"/>
                  <a:cs typeface="Calibri" pitchFamily="34" charset="0"/>
                </a:rPr>
                <a:t>40 µg</a:t>
              </a:r>
              <a:endParaRPr lang="en-GB" sz="1000" dirty="0" smtClean="0">
                <a:latin typeface="Calibri" pitchFamily="34" charset="0"/>
                <a:cs typeface="Calibri" pitchFamily="34" charset="0"/>
              </a:endParaRPr>
            </a:p>
          </p:txBody>
        </p:sp>
        <p:pic>
          <p:nvPicPr>
            <p:cNvPr id="57" name="Picture 2" descr="C:\Users\mfaruk.kose\Pictures\HPV.jpg"/>
            <p:cNvPicPr>
              <a:picLocks noChangeAspect="1" noChangeArrowheads="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3671245" y="2160018"/>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up 9"/>
          <p:cNvGrpSpPr/>
          <p:nvPr/>
        </p:nvGrpSpPr>
        <p:grpSpPr>
          <a:xfrm>
            <a:off x="3367503" y="2624004"/>
            <a:ext cx="900755" cy="1341371"/>
            <a:chOff x="4572000" y="2160018"/>
            <a:chExt cx="900755" cy="1341371"/>
          </a:xfrm>
        </p:grpSpPr>
        <p:sp>
          <p:nvSpPr>
            <p:cNvPr id="64524" name="Text Box 12"/>
            <p:cNvSpPr txBox="1">
              <a:spLocks noChangeArrowheads="1"/>
            </p:cNvSpPr>
            <p:nvPr/>
          </p:nvSpPr>
          <p:spPr bwMode="auto">
            <a:xfrm>
              <a:off x="4605435" y="3101279"/>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16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pPr algn="ctr"/>
              <a:r>
                <a:rPr lang="tr-TR" sz="1000" dirty="0">
                  <a:latin typeface="Calibri" pitchFamily="34" charset="0"/>
                  <a:cs typeface="Calibri" pitchFamily="34" charset="0"/>
                </a:rPr>
                <a:t>6</a:t>
              </a:r>
              <a:r>
                <a:rPr lang="tr-TR" sz="1000" dirty="0" smtClean="0">
                  <a:latin typeface="Calibri" pitchFamily="34" charset="0"/>
                  <a:cs typeface="Calibri" pitchFamily="34" charset="0"/>
                </a:rPr>
                <a:t>0 µg</a:t>
              </a:r>
              <a:endParaRPr lang="en-GB" sz="1000" dirty="0">
                <a:latin typeface="Calibri" pitchFamily="34" charset="0"/>
                <a:cs typeface="Calibri" pitchFamily="34" charset="0"/>
              </a:endParaRPr>
            </a:p>
          </p:txBody>
        </p:sp>
        <p:pic>
          <p:nvPicPr>
            <p:cNvPr id="58" name="Picture 2" descr="C:\Users\mfaruk.kose\Pictures\HP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160018"/>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up 10"/>
          <p:cNvGrpSpPr/>
          <p:nvPr/>
        </p:nvGrpSpPr>
        <p:grpSpPr>
          <a:xfrm>
            <a:off x="4268258" y="2624004"/>
            <a:ext cx="900755" cy="1341371"/>
            <a:chOff x="5472755" y="2160018"/>
            <a:chExt cx="900755" cy="1341371"/>
          </a:xfrm>
        </p:grpSpPr>
        <p:sp>
          <p:nvSpPr>
            <p:cNvPr id="64525" name="Text Box 15"/>
            <p:cNvSpPr txBox="1">
              <a:spLocks noChangeArrowheads="1"/>
            </p:cNvSpPr>
            <p:nvPr/>
          </p:nvSpPr>
          <p:spPr bwMode="auto">
            <a:xfrm>
              <a:off x="5506190" y="3101279"/>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18 </a:t>
              </a:r>
              <a:r>
                <a:rPr lang="en-GB" sz="1000" dirty="0" smtClean="0">
                  <a:latin typeface="Calibri" pitchFamily="34" charset="0"/>
                  <a:cs typeface="Calibri" pitchFamily="34" charset="0"/>
                </a:rPr>
                <a:t>VLPs</a:t>
              </a:r>
              <a:endParaRPr lang="tr-TR" sz="1000" dirty="0" smtClean="0">
                <a:latin typeface="Calibri" pitchFamily="34" charset="0"/>
                <a:cs typeface="Calibri" pitchFamily="34" charset="0"/>
              </a:endParaRPr>
            </a:p>
            <a:p>
              <a:pPr algn="ctr"/>
              <a:r>
                <a:rPr lang="tr-TR" sz="1000" dirty="0">
                  <a:latin typeface="Calibri" pitchFamily="34" charset="0"/>
                  <a:cs typeface="Calibri" pitchFamily="34" charset="0"/>
                </a:rPr>
                <a:t>4</a:t>
              </a:r>
              <a:r>
                <a:rPr lang="tr-TR" sz="1000" dirty="0" smtClean="0">
                  <a:latin typeface="Calibri" pitchFamily="34" charset="0"/>
                  <a:cs typeface="Calibri" pitchFamily="34" charset="0"/>
                </a:rPr>
                <a:t>0 µg</a:t>
              </a:r>
              <a:endParaRPr lang="en-GB" sz="1000" dirty="0" smtClean="0">
                <a:latin typeface="Calibri" pitchFamily="34" charset="0"/>
                <a:cs typeface="Calibri" pitchFamily="34" charset="0"/>
              </a:endParaRPr>
            </a:p>
          </p:txBody>
        </p:sp>
        <p:pic>
          <p:nvPicPr>
            <p:cNvPr id="59" name="Picture 2" descr="C:\Users\mfaruk.kose\Pictures\HPV.jpg"/>
            <p:cNvPicPr>
              <a:picLocks noChangeAspect="1" noChangeArrowheads="1"/>
            </p:cNvPicPr>
            <p:nvPr/>
          </p:nvPicPr>
          <p:blipFill>
            <a:blip r:embed="rId6"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472755" y="2160018"/>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up 13"/>
          <p:cNvGrpSpPr/>
          <p:nvPr/>
        </p:nvGrpSpPr>
        <p:grpSpPr>
          <a:xfrm>
            <a:off x="1115616" y="4045159"/>
            <a:ext cx="900755" cy="1328057"/>
            <a:chOff x="2320113" y="3581173"/>
            <a:chExt cx="900755" cy="1328057"/>
          </a:xfrm>
        </p:grpSpPr>
        <p:sp>
          <p:nvSpPr>
            <p:cNvPr id="44" name="Text Box 12"/>
            <p:cNvSpPr txBox="1">
              <a:spLocks noChangeArrowheads="1"/>
            </p:cNvSpPr>
            <p:nvPr/>
          </p:nvSpPr>
          <p:spPr bwMode="auto">
            <a:xfrm>
              <a:off x="2353548" y="4509120"/>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a:t>
              </a:r>
              <a:r>
                <a:rPr lang="tr-TR" sz="1000" dirty="0" smtClean="0">
                  <a:latin typeface="Calibri" pitchFamily="34" charset="0"/>
                  <a:cs typeface="Calibri" pitchFamily="34" charset="0"/>
                </a:rPr>
                <a:t>31</a:t>
              </a:r>
              <a:r>
                <a:rPr lang="en-GB" sz="1000" dirty="0" smtClean="0">
                  <a:latin typeface="Calibri" pitchFamily="34" charset="0"/>
                  <a:cs typeface="Calibri" pitchFamily="34" charset="0"/>
                </a:rPr>
                <a:t> VLPs</a:t>
              </a:r>
              <a:endParaRPr lang="tr-TR" sz="1000" dirty="0" smtClean="0">
                <a:latin typeface="Calibri" pitchFamily="34" charset="0"/>
                <a:cs typeface="Calibri" pitchFamily="34" charset="0"/>
              </a:endParaRPr>
            </a:p>
            <a:p>
              <a:pPr algn="ctr"/>
              <a:r>
                <a:rPr lang="tr-TR" sz="1000" dirty="0">
                  <a:latin typeface="Calibri" pitchFamily="34" charset="0"/>
                  <a:cs typeface="Calibri" pitchFamily="34" charset="0"/>
                </a:rPr>
                <a:t>2</a:t>
              </a:r>
              <a:r>
                <a:rPr lang="tr-TR" sz="1000" dirty="0" smtClean="0">
                  <a:latin typeface="Calibri" pitchFamily="34" charset="0"/>
                  <a:cs typeface="Calibri" pitchFamily="34" charset="0"/>
                </a:rPr>
                <a:t>0 µg</a:t>
              </a:r>
              <a:endParaRPr lang="en-GB" sz="1000" dirty="0">
                <a:latin typeface="Calibri" pitchFamily="34" charset="0"/>
                <a:cs typeface="Calibri" pitchFamily="34" charset="0"/>
              </a:endParaRPr>
            </a:p>
          </p:txBody>
        </p:sp>
        <p:pic>
          <p:nvPicPr>
            <p:cNvPr id="55" name="Picture 2" descr="C:\Users\mfaruk.kose\Pictures\HPV.jpg"/>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20113" y="3581173"/>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up 14"/>
          <p:cNvGrpSpPr/>
          <p:nvPr/>
        </p:nvGrpSpPr>
        <p:grpSpPr>
          <a:xfrm>
            <a:off x="2016371" y="4045159"/>
            <a:ext cx="900755" cy="1328057"/>
            <a:chOff x="3220868" y="3581173"/>
            <a:chExt cx="900755" cy="1328057"/>
          </a:xfrm>
        </p:grpSpPr>
        <p:sp>
          <p:nvSpPr>
            <p:cNvPr id="45" name="Text Box 15"/>
            <p:cNvSpPr txBox="1">
              <a:spLocks noChangeArrowheads="1"/>
            </p:cNvSpPr>
            <p:nvPr/>
          </p:nvSpPr>
          <p:spPr bwMode="auto">
            <a:xfrm>
              <a:off x="3277314" y="4509120"/>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a:t>
              </a:r>
              <a:r>
                <a:rPr lang="tr-TR" sz="1000" dirty="0" smtClean="0">
                  <a:latin typeface="Calibri" pitchFamily="34" charset="0"/>
                  <a:cs typeface="Calibri" pitchFamily="34" charset="0"/>
                </a:rPr>
                <a:t>33</a:t>
              </a:r>
              <a:r>
                <a:rPr lang="en-GB" sz="1000" dirty="0" smtClean="0">
                  <a:latin typeface="Calibri" pitchFamily="34" charset="0"/>
                  <a:cs typeface="Calibri" pitchFamily="34" charset="0"/>
                </a:rPr>
                <a:t> VLPs</a:t>
              </a:r>
              <a:endParaRPr lang="tr-TR" sz="1000" dirty="0" smtClean="0">
                <a:latin typeface="Calibri" pitchFamily="34" charset="0"/>
                <a:cs typeface="Calibri" pitchFamily="34" charset="0"/>
              </a:endParaRPr>
            </a:p>
            <a:p>
              <a:pPr algn="ctr"/>
              <a:r>
                <a:rPr lang="tr-TR" sz="1000" dirty="0" smtClean="0">
                  <a:latin typeface="Calibri" pitchFamily="34" charset="0"/>
                  <a:cs typeface="Calibri" pitchFamily="34" charset="0"/>
                </a:rPr>
                <a:t>20 µg</a:t>
              </a:r>
              <a:endParaRPr lang="en-GB" sz="1000" dirty="0" smtClean="0">
                <a:latin typeface="Calibri" pitchFamily="34" charset="0"/>
                <a:cs typeface="Calibri" pitchFamily="34" charset="0"/>
              </a:endParaRPr>
            </a:p>
          </p:txBody>
        </p:sp>
        <p:pic>
          <p:nvPicPr>
            <p:cNvPr id="61" name="Picture 2" descr="C:\Users\mfaruk.kose\Pictures\HPV.jpg"/>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20868" y="3581173"/>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up 15"/>
          <p:cNvGrpSpPr/>
          <p:nvPr/>
        </p:nvGrpSpPr>
        <p:grpSpPr>
          <a:xfrm>
            <a:off x="2917126" y="4045159"/>
            <a:ext cx="902995" cy="1328057"/>
            <a:chOff x="4121623" y="3581173"/>
            <a:chExt cx="902995" cy="1328057"/>
          </a:xfrm>
        </p:grpSpPr>
        <p:sp>
          <p:nvSpPr>
            <p:cNvPr id="46" name="Text Box 19"/>
            <p:cNvSpPr txBox="1">
              <a:spLocks noChangeArrowheads="1"/>
            </p:cNvSpPr>
            <p:nvPr/>
          </p:nvSpPr>
          <p:spPr bwMode="auto">
            <a:xfrm>
              <a:off x="4190735" y="4509120"/>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a:t>
              </a:r>
              <a:r>
                <a:rPr lang="tr-TR" sz="1000" dirty="0" smtClean="0">
                  <a:latin typeface="Calibri" pitchFamily="34" charset="0"/>
                  <a:cs typeface="Calibri" pitchFamily="34" charset="0"/>
                </a:rPr>
                <a:t>45</a:t>
              </a:r>
              <a:r>
                <a:rPr lang="en-GB" sz="1000" dirty="0" smtClean="0">
                  <a:latin typeface="Calibri" pitchFamily="34" charset="0"/>
                  <a:cs typeface="Calibri" pitchFamily="34" charset="0"/>
                </a:rPr>
                <a:t> VLPs</a:t>
              </a:r>
              <a:endParaRPr lang="tr-TR" sz="1000" dirty="0" smtClean="0">
                <a:latin typeface="Calibri" pitchFamily="34" charset="0"/>
                <a:cs typeface="Calibri" pitchFamily="34" charset="0"/>
              </a:endParaRPr>
            </a:p>
            <a:p>
              <a:pPr algn="ctr"/>
              <a:r>
                <a:rPr lang="tr-TR" sz="1000" dirty="0" smtClean="0">
                  <a:latin typeface="Calibri" pitchFamily="34" charset="0"/>
                  <a:cs typeface="Calibri" pitchFamily="34" charset="0"/>
                </a:rPr>
                <a:t>20 µg</a:t>
              </a:r>
              <a:endParaRPr lang="en-GB" sz="1000" dirty="0">
                <a:latin typeface="Calibri" pitchFamily="34" charset="0"/>
                <a:cs typeface="Calibri" pitchFamily="34" charset="0"/>
              </a:endParaRPr>
            </a:p>
          </p:txBody>
        </p:sp>
        <p:pic>
          <p:nvPicPr>
            <p:cNvPr id="62" name="Picture 2" descr="C:\Users\mfaruk.kose\Pictures\HPV.jpg"/>
            <p:cNvPicPr>
              <a:picLocks noChangeAspect="1" noChangeArrowheads="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21623" y="3581173"/>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up 16"/>
          <p:cNvGrpSpPr/>
          <p:nvPr/>
        </p:nvGrpSpPr>
        <p:grpSpPr>
          <a:xfrm>
            <a:off x="3817881" y="4045159"/>
            <a:ext cx="900755" cy="1328057"/>
            <a:chOff x="5022378" y="3581173"/>
            <a:chExt cx="900755" cy="1328057"/>
          </a:xfrm>
        </p:grpSpPr>
        <p:sp>
          <p:nvSpPr>
            <p:cNvPr id="47" name="Text Box 22"/>
            <p:cNvSpPr txBox="1">
              <a:spLocks noChangeArrowheads="1"/>
            </p:cNvSpPr>
            <p:nvPr/>
          </p:nvSpPr>
          <p:spPr bwMode="auto">
            <a:xfrm>
              <a:off x="5055813" y="4509120"/>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a:t>
              </a:r>
              <a:r>
                <a:rPr lang="tr-TR" sz="1000" dirty="0" smtClean="0">
                  <a:latin typeface="Calibri" pitchFamily="34" charset="0"/>
                  <a:cs typeface="Calibri" pitchFamily="34" charset="0"/>
                </a:rPr>
                <a:t>52</a:t>
              </a:r>
              <a:r>
                <a:rPr lang="en-GB" sz="1000" dirty="0" smtClean="0">
                  <a:latin typeface="Calibri" pitchFamily="34" charset="0"/>
                  <a:cs typeface="Calibri" pitchFamily="34" charset="0"/>
                </a:rPr>
                <a:t> VLPs</a:t>
              </a:r>
              <a:endParaRPr lang="tr-TR" sz="1000" dirty="0" smtClean="0">
                <a:latin typeface="Calibri" pitchFamily="34" charset="0"/>
                <a:cs typeface="Calibri" pitchFamily="34" charset="0"/>
              </a:endParaRPr>
            </a:p>
            <a:p>
              <a:pPr algn="ctr"/>
              <a:r>
                <a:rPr lang="tr-TR" sz="1000" dirty="0">
                  <a:latin typeface="Calibri" pitchFamily="34" charset="0"/>
                  <a:cs typeface="Calibri" pitchFamily="34" charset="0"/>
                </a:rPr>
                <a:t>2</a:t>
              </a:r>
              <a:r>
                <a:rPr lang="tr-TR" sz="1000" dirty="0" smtClean="0">
                  <a:latin typeface="Calibri" pitchFamily="34" charset="0"/>
                  <a:cs typeface="Calibri" pitchFamily="34" charset="0"/>
                </a:rPr>
                <a:t>0 µg</a:t>
              </a:r>
              <a:endParaRPr lang="en-GB" sz="1000" dirty="0" smtClean="0">
                <a:latin typeface="Calibri" pitchFamily="34" charset="0"/>
                <a:cs typeface="Calibri" pitchFamily="34" charset="0"/>
              </a:endParaRPr>
            </a:p>
          </p:txBody>
        </p:sp>
        <p:pic>
          <p:nvPicPr>
            <p:cNvPr id="63" name="Picture 2" descr="C:\Users\mfaruk.kose\Pictures\HPV.jpg"/>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22378" y="3581173"/>
              <a:ext cx="900755" cy="9011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up 17"/>
          <p:cNvGrpSpPr/>
          <p:nvPr/>
        </p:nvGrpSpPr>
        <p:grpSpPr>
          <a:xfrm>
            <a:off x="4718636" y="4045159"/>
            <a:ext cx="900755" cy="1328057"/>
            <a:chOff x="5923133" y="3581173"/>
            <a:chExt cx="900755" cy="1328057"/>
          </a:xfrm>
        </p:grpSpPr>
        <p:sp>
          <p:nvSpPr>
            <p:cNvPr id="49" name="Text Box 12"/>
            <p:cNvSpPr txBox="1">
              <a:spLocks noChangeArrowheads="1"/>
            </p:cNvSpPr>
            <p:nvPr/>
          </p:nvSpPr>
          <p:spPr bwMode="auto">
            <a:xfrm>
              <a:off x="5956568" y="4509120"/>
              <a:ext cx="833883" cy="400110"/>
            </a:xfrm>
            <a:prstGeom prst="rect">
              <a:avLst/>
            </a:prstGeom>
            <a:noFill/>
            <a:ln w="9525">
              <a:noFill/>
              <a:miter lim="800000"/>
              <a:headEnd/>
              <a:tailEnd/>
            </a:ln>
          </p:spPr>
          <p:txBody>
            <a:bodyPr wrap="none">
              <a:spAutoFit/>
            </a:bodyPr>
            <a:lstStyle/>
            <a:p>
              <a:pPr algn="ctr"/>
              <a:r>
                <a:rPr lang="en-GB" sz="1000" dirty="0">
                  <a:latin typeface="Calibri" pitchFamily="34" charset="0"/>
                  <a:cs typeface="Calibri" pitchFamily="34" charset="0"/>
                </a:rPr>
                <a:t>HPV </a:t>
              </a:r>
              <a:r>
                <a:rPr lang="tr-TR" sz="1000" dirty="0" smtClean="0">
                  <a:latin typeface="Calibri" pitchFamily="34" charset="0"/>
                  <a:cs typeface="Calibri" pitchFamily="34" charset="0"/>
                </a:rPr>
                <a:t>58</a:t>
              </a:r>
              <a:r>
                <a:rPr lang="en-GB" sz="1000" dirty="0" smtClean="0">
                  <a:latin typeface="Calibri" pitchFamily="34" charset="0"/>
                  <a:cs typeface="Calibri" pitchFamily="34" charset="0"/>
                </a:rPr>
                <a:t> VLPs</a:t>
              </a:r>
              <a:endParaRPr lang="tr-TR" sz="1000" dirty="0" smtClean="0">
                <a:latin typeface="Calibri" pitchFamily="34" charset="0"/>
                <a:cs typeface="Calibri" pitchFamily="34" charset="0"/>
              </a:endParaRPr>
            </a:p>
            <a:p>
              <a:pPr algn="ctr"/>
              <a:r>
                <a:rPr lang="tr-TR" sz="1000" dirty="0">
                  <a:latin typeface="Calibri" pitchFamily="34" charset="0"/>
                  <a:cs typeface="Calibri" pitchFamily="34" charset="0"/>
                </a:rPr>
                <a:t>2</a:t>
              </a:r>
              <a:r>
                <a:rPr lang="tr-TR" sz="1000" dirty="0" smtClean="0">
                  <a:latin typeface="Calibri" pitchFamily="34" charset="0"/>
                  <a:cs typeface="Calibri" pitchFamily="34" charset="0"/>
                </a:rPr>
                <a:t>0 µg</a:t>
              </a:r>
              <a:endParaRPr lang="en-GB" sz="1000" dirty="0">
                <a:latin typeface="Calibri" pitchFamily="34" charset="0"/>
                <a:cs typeface="Calibri" pitchFamily="34" charset="0"/>
              </a:endParaRPr>
            </a:p>
          </p:txBody>
        </p:sp>
        <p:pic>
          <p:nvPicPr>
            <p:cNvPr id="64" name="Picture 2" descr="C:\Users\mfaruk.kose\Pictures\HPV.jpg"/>
            <p:cNvPicPr>
              <a:picLocks noChangeAspect="1" noChangeArrowheads="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923133" y="3581173"/>
              <a:ext cx="900755" cy="90110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4670906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defRPr/>
            </a:pPr>
            <a:r>
              <a:rPr lang="tr-TR" sz="4600" dirty="0" smtClean="0"/>
              <a:t>Doğal Enfeksiyon Korumaz</a:t>
            </a:r>
          </a:p>
        </p:txBody>
      </p:sp>
      <p:sp>
        <p:nvSpPr>
          <p:cNvPr id="8" name="Footer Placeholder 7"/>
          <p:cNvSpPr>
            <a:spLocks noGrp="1"/>
          </p:cNvSpPr>
          <p:nvPr>
            <p:ph type="ftr" sz="quarter" idx="11"/>
          </p:nvPr>
        </p:nvSpPr>
        <p:spPr>
          <a:prstGeom prst="rect">
            <a:avLst/>
          </a:prstGeom>
        </p:spPr>
        <p:txBody>
          <a:bodyPr/>
          <a:lstStyle/>
          <a:p>
            <a:r>
              <a:rPr lang="tr-TR" dirty="0" err="1" smtClean="0"/>
              <a:t>Viscidi</a:t>
            </a:r>
            <a:r>
              <a:rPr lang="tr-TR" dirty="0" smtClean="0"/>
              <a:t> RP, CEBP, 2004</a:t>
            </a:r>
            <a:endParaRPr lang="tr-TR" dirty="0"/>
          </a:p>
        </p:txBody>
      </p:sp>
      <p:graphicFrame>
        <p:nvGraphicFramePr>
          <p:cNvPr id="3074" name="Object 2"/>
          <p:cNvGraphicFramePr>
            <a:graphicFrameLocks noGrp="1" noChangeAspect="1"/>
          </p:cNvGraphicFramePr>
          <p:nvPr>
            <p:extLst>
              <p:ext uri="{D42A27DB-BD31-4B8C-83A1-F6EECF244321}">
                <p14:modId xmlns:p14="http://schemas.microsoft.com/office/powerpoint/2010/main" val="697979903"/>
              </p:ext>
            </p:extLst>
          </p:nvPr>
        </p:nvGraphicFramePr>
        <p:xfrm>
          <a:off x="1073150" y="1873894"/>
          <a:ext cx="6997700" cy="3643338"/>
        </p:xfrm>
        <a:graphic>
          <a:graphicData uri="http://schemas.openxmlformats.org/presentationml/2006/ole">
            <mc:AlternateContent xmlns:mc="http://schemas.openxmlformats.org/markup-compatibility/2006">
              <mc:Choice xmlns:v="urn:schemas-microsoft-com:vml" Requires="v">
                <p:oleObj spid="_x0000_s1143" name="Worksheet" r:id="rId3" imgW="6686685" imgH="2743200" progId="Excel.Sheet.8">
                  <p:embed/>
                </p:oleObj>
              </mc:Choice>
              <mc:Fallback>
                <p:oleObj name="Worksheet" r:id="rId3" imgW="6686685" imgH="2743200" progId="Excel.Sheet.8">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3150" y="1873894"/>
                        <a:ext cx="6997700" cy="3643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6" name="Text Box 7"/>
          <p:cNvSpPr txBox="1">
            <a:spLocks noChangeArrowheads="1"/>
          </p:cNvSpPr>
          <p:nvPr/>
        </p:nvSpPr>
        <p:spPr bwMode="auto">
          <a:xfrm>
            <a:off x="304800" y="1516703"/>
            <a:ext cx="8534400" cy="457200"/>
          </a:xfrm>
          <a:prstGeom prst="rect">
            <a:avLst/>
          </a:prstGeom>
          <a:noFill/>
          <a:ln w="9525">
            <a:noFill/>
            <a:miter lim="800000"/>
            <a:headEnd/>
            <a:tailEnd/>
          </a:ln>
        </p:spPr>
        <p:txBody>
          <a:bodyPr>
            <a:spAutoFit/>
          </a:bodyPr>
          <a:lstStyle/>
          <a:p>
            <a:pPr algn="ctr" eaLnBrk="0" hangingPunct="0">
              <a:spcBef>
                <a:spcPct val="50000"/>
              </a:spcBef>
            </a:pPr>
            <a:r>
              <a:rPr lang="en-US" sz="2400" b="1" dirty="0">
                <a:solidFill>
                  <a:schemeClr val="tx2"/>
                </a:solidFill>
                <a:latin typeface="Calibri" pitchFamily="34" charset="0"/>
                <a:ea typeface="ＭＳ Ｐゴシック"/>
                <a:cs typeface="ＭＳ Ｐゴシック"/>
              </a:rPr>
              <a:t>10,049 </a:t>
            </a:r>
            <a:r>
              <a:rPr lang="tr-TR" sz="2400" b="1" dirty="0">
                <a:solidFill>
                  <a:schemeClr val="tx2"/>
                </a:solidFill>
                <a:latin typeface="Calibri" pitchFamily="34" charset="0"/>
                <a:cs typeface="Calibri" pitchFamily="34" charset="0"/>
              </a:rPr>
              <a:t>kadın</a:t>
            </a:r>
            <a:r>
              <a:rPr lang="en-US" sz="2400" b="1" dirty="0">
                <a:solidFill>
                  <a:schemeClr val="tx2"/>
                </a:solidFill>
                <a:latin typeface="Calibri" pitchFamily="34" charset="0"/>
                <a:ea typeface="ＭＳ Ｐゴシック"/>
                <a:cs typeface="ＭＳ Ｐゴシック"/>
              </a:rPr>
              <a:t> Guanacaste, Costa Rica NCI </a:t>
            </a:r>
            <a:r>
              <a:rPr lang="tr-TR" sz="2400" b="1" dirty="0">
                <a:solidFill>
                  <a:schemeClr val="tx2"/>
                </a:solidFill>
                <a:latin typeface="Calibri" pitchFamily="34" charset="0"/>
                <a:cs typeface="Calibri" pitchFamily="34" charset="0"/>
              </a:rPr>
              <a:t>Çalışması</a:t>
            </a:r>
            <a:endParaRPr lang="en-US" sz="2400" b="1" dirty="0">
              <a:solidFill>
                <a:schemeClr val="tx2"/>
              </a:solidFill>
              <a:latin typeface="Calibri" pitchFamily="34" charset="0"/>
              <a:cs typeface="Calibri" pitchFamily="34" charset="0"/>
            </a:endParaRPr>
          </a:p>
        </p:txBody>
      </p:sp>
      <p:sp>
        <p:nvSpPr>
          <p:cNvPr id="5" name="4 Dikdörtgen"/>
          <p:cNvSpPr/>
          <p:nvPr/>
        </p:nvSpPr>
        <p:spPr>
          <a:xfrm>
            <a:off x="1283593" y="1945331"/>
            <a:ext cx="430887" cy="3481081"/>
          </a:xfrm>
          <a:prstGeom prst="rect">
            <a:avLst/>
          </a:prstGeom>
        </p:spPr>
        <p:txBody>
          <a:bodyPr vert="vert270" wrap="none">
            <a:spAutoFit/>
          </a:bodyPr>
          <a:lstStyle/>
          <a:p>
            <a:pPr algn="ctr" eaLnBrk="0" hangingPunct="0">
              <a:defRPr/>
            </a:pPr>
            <a:r>
              <a:rPr lang="tr-TR" sz="1600" b="1" dirty="0">
                <a:solidFill>
                  <a:schemeClr val="bg1"/>
                </a:solidFill>
                <a:latin typeface="Calibri" pitchFamily="34" charset="0"/>
                <a:cs typeface="Calibri" pitchFamily="34" charset="0"/>
              </a:rPr>
              <a:t>Tipe özgü HPV enfeksiyonlarının hızı</a:t>
            </a:r>
            <a:r>
              <a:rPr lang="en-US" sz="1600" b="1" dirty="0">
                <a:solidFill>
                  <a:schemeClr val="bg1"/>
                </a:solidFill>
                <a:latin typeface="Calibri" pitchFamily="34" charset="0"/>
                <a:ea typeface="ＭＳ Ｐゴシック" pitchFamily="34" charset="-128"/>
                <a:cs typeface="Calibri" pitchFamily="34" charset="0"/>
              </a:rPr>
              <a:t> (%)</a:t>
            </a:r>
          </a:p>
        </p:txBody>
      </p:sp>
      <p:sp>
        <p:nvSpPr>
          <p:cNvPr id="6" name="Rectangle 2"/>
          <p:cNvSpPr txBox="1">
            <a:spLocks noChangeArrowheads="1"/>
          </p:cNvSpPr>
          <p:nvPr/>
        </p:nvSpPr>
        <p:spPr>
          <a:xfrm>
            <a:off x="0" y="5473154"/>
            <a:ext cx="9144000" cy="692150"/>
          </a:xfrm>
          <a:prstGeom prst="rect">
            <a:avLst/>
          </a:prstGeom>
          <a:noFill/>
        </p:spPr>
        <p:txBody>
          <a:bodyPr vert="horz" lIns="91440" tIns="45720" rIns="91440" bIns="45720" rtlCol="0" anchor="t"/>
          <a:lstStyle>
            <a:defPPr>
              <a:defRPr lang="tr-TR"/>
            </a:defPPr>
            <a:lvl1pPr algn="l">
              <a:defRPr sz="1400" cap="none" spc="60" baseline="0">
                <a:latin typeface="Calibri" pitchFamily="34" charset="0"/>
                <a:cs typeface="Calibri" pitchFamily="34" charset="0"/>
              </a:defRPr>
            </a:lvl1pPr>
          </a:lstStyle>
          <a:p>
            <a:pPr algn="ctr"/>
            <a:r>
              <a:rPr lang="tr-TR" sz="1800" dirty="0">
                <a:solidFill>
                  <a:srgbClr val="780D21"/>
                </a:solidFill>
              </a:rPr>
              <a:t>Tekrarlayan,</a:t>
            </a:r>
            <a:r>
              <a:rPr lang="en-US" sz="1800" dirty="0">
                <a:solidFill>
                  <a:srgbClr val="780D21"/>
                </a:solidFill>
              </a:rPr>
              <a:t> </a:t>
            </a:r>
            <a:r>
              <a:rPr lang="tr-TR" sz="1800" dirty="0">
                <a:solidFill>
                  <a:srgbClr val="780D21"/>
                </a:solidFill>
              </a:rPr>
              <a:t>tipe özgü doğal </a:t>
            </a:r>
            <a:r>
              <a:rPr lang="en-US" sz="1800" dirty="0">
                <a:solidFill>
                  <a:srgbClr val="780D21"/>
                </a:solidFill>
              </a:rPr>
              <a:t>HPV</a:t>
            </a:r>
            <a:r>
              <a:rPr lang="tr-TR" sz="1800" dirty="0">
                <a:solidFill>
                  <a:srgbClr val="780D21"/>
                </a:solidFill>
              </a:rPr>
              <a:t> enfeksiyonları 5 yıllık takipten </a:t>
            </a:r>
            <a:r>
              <a:rPr lang="tr-TR" sz="1800" dirty="0" smtClean="0">
                <a:solidFill>
                  <a:srgbClr val="780D21"/>
                </a:solidFill>
              </a:rPr>
              <a:t>sonra,</a:t>
            </a:r>
          </a:p>
          <a:p>
            <a:pPr algn="ctr"/>
            <a:r>
              <a:rPr lang="tr-TR" sz="1800" dirty="0" smtClean="0">
                <a:solidFill>
                  <a:srgbClr val="780D21"/>
                </a:solidFill>
              </a:rPr>
              <a:t>tipe </a:t>
            </a:r>
            <a:r>
              <a:rPr lang="tr-TR" sz="1800" dirty="0">
                <a:solidFill>
                  <a:srgbClr val="780D21"/>
                </a:solidFill>
              </a:rPr>
              <a:t>özgü </a:t>
            </a:r>
            <a:r>
              <a:rPr lang="tr-TR" sz="1800" dirty="0" err="1">
                <a:solidFill>
                  <a:srgbClr val="780D21"/>
                </a:solidFill>
              </a:rPr>
              <a:t>serolojik</a:t>
            </a:r>
            <a:r>
              <a:rPr lang="tr-TR" sz="1800" dirty="0">
                <a:solidFill>
                  <a:srgbClr val="780D21"/>
                </a:solidFill>
              </a:rPr>
              <a:t> durumdan bağımsız olarak kadınlarda eşit olarak görülür</a:t>
            </a:r>
            <a:endParaRPr lang="en-US" sz="1800" dirty="0">
              <a:solidFill>
                <a:srgbClr val="780D21"/>
              </a:solidFill>
            </a:endParaRPr>
          </a:p>
        </p:txBody>
      </p:sp>
    </p:spTree>
    <p:extLst>
      <p:ext uri="{BB962C8B-B14F-4D97-AF65-F5344CB8AC3E}">
        <p14:creationId xmlns:p14="http://schemas.microsoft.com/office/powerpoint/2010/main" val="209748552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a:noFill/>
          <a:ln/>
        </p:spPr>
        <p:txBody>
          <a:bodyPr>
            <a:normAutofit/>
          </a:bodyPr>
          <a:lstStyle/>
          <a:p>
            <a:r>
              <a:rPr lang="en-GB" dirty="0" err="1" smtClean="0"/>
              <a:t>Cervarix</a:t>
            </a:r>
            <a:r>
              <a:rPr lang="en-GB" baseline="30000" dirty="0" smtClean="0"/>
              <a:t>®</a:t>
            </a:r>
            <a:r>
              <a:rPr lang="tr-TR" dirty="0"/>
              <a:t>’in</a:t>
            </a:r>
            <a:r>
              <a:rPr lang="en-GB" dirty="0" smtClean="0"/>
              <a:t> CIN</a:t>
            </a:r>
            <a:r>
              <a:rPr lang="tr-TR" dirty="0" smtClean="0"/>
              <a:t>3’e Karşı Etkinliği</a:t>
            </a:r>
            <a:endParaRPr lang="en-US" dirty="0"/>
          </a:p>
        </p:txBody>
      </p:sp>
      <p:graphicFrame>
        <p:nvGraphicFramePr>
          <p:cNvPr id="929129" name="Group 361"/>
          <p:cNvGraphicFramePr>
            <a:graphicFrameLocks noGrp="1"/>
          </p:cNvGraphicFramePr>
          <p:nvPr>
            <p:ph idx="1"/>
            <p:extLst>
              <p:ext uri="{D42A27DB-BD31-4B8C-83A1-F6EECF244321}">
                <p14:modId xmlns:p14="http://schemas.microsoft.com/office/powerpoint/2010/main" val="2513367126"/>
              </p:ext>
            </p:extLst>
          </p:nvPr>
        </p:nvGraphicFramePr>
        <p:xfrm>
          <a:off x="685800" y="2366963"/>
          <a:ext cx="7772399" cy="3340967"/>
        </p:xfrm>
        <a:graphic>
          <a:graphicData uri="http://schemas.openxmlformats.org/drawingml/2006/table">
            <a:tbl>
              <a:tblPr firstRow="1" firstCol="1">
                <a:tableStyleId>{21E4AEA4-8DFA-4A89-87EB-49C32662AFE0}</a:tableStyleId>
              </a:tblPr>
              <a:tblGrid>
                <a:gridCol w="1254537"/>
                <a:gridCol w="1926970"/>
                <a:gridCol w="692505"/>
                <a:gridCol w="610781"/>
                <a:gridCol w="825844"/>
                <a:gridCol w="811508"/>
                <a:gridCol w="815808"/>
                <a:gridCol w="834446"/>
              </a:tblGrid>
              <a:tr h="411988">
                <a:tc rowSpan="2">
                  <a:txBody>
                    <a:bodyPr/>
                    <a:lstStyle/>
                    <a:p>
                      <a:pPr marL="0" marR="0" lvl="0" indent="0" algn="l" defTabSz="914400" rtl="0" eaLnBrk="1" fontAlgn="base" latinLnBrk="0" hangingPunct="1">
                        <a:lnSpc>
                          <a:spcPct val="100000"/>
                        </a:lnSpc>
                        <a:spcBef>
                          <a:spcPct val="0"/>
                        </a:spcBef>
                        <a:spcAft>
                          <a:spcPct val="0"/>
                        </a:spcAft>
                        <a:buClr>
                          <a:srgbClr val="422E7D"/>
                        </a:buClr>
                        <a:buSzTx/>
                        <a:buFont typeface="Times" pitchFamily="18" charset="0"/>
                        <a:buNone/>
                        <a:tabLst/>
                      </a:pPr>
                      <a:endParaRPr kumimoji="0" lang="en-US" sz="14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base"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err="1" smtClean="0">
                          <a:ln>
                            <a:noFill/>
                          </a:ln>
                          <a:effectLst/>
                        </a:rPr>
                        <a:t>Grup</a:t>
                      </a:r>
                      <a:endParaRPr kumimoji="0" lang="en-US" sz="14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base"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N</a:t>
                      </a:r>
                      <a:endParaRPr kumimoji="0" lang="en-US" sz="14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base"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n</a:t>
                      </a:r>
                      <a:endParaRPr kumimoji="0" lang="en-US" sz="14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gridSpan="4">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400" u="none" strike="noStrike" cap="none" normalizeH="0" baseline="0" dirty="0" smtClean="0">
                          <a:ln>
                            <a:noFill/>
                          </a:ln>
                          <a:effectLst/>
                        </a:rPr>
                        <a:t>Aşı etkinliği</a:t>
                      </a:r>
                      <a:r>
                        <a:rPr kumimoji="0" lang="en-US" sz="1400" u="none" strike="noStrike" cap="none" normalizeH="0" baseline="0" dirty="0" smtClean="0">
                          <a:ln>
                            <a:noFill/>
                          </a:ln>
                          <a:effectLst/>
                        </a:rPr>
                        <a:t> (96.1% CI)</a:t>
                      </a:r>
                      <a:endParaRPr kumimoji="0" lang="en-US" sz="14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hMerge="1">
                  <a:txBody>
                    <a:bodyPr/>
                    <a:lstStyle/>
                    <a:p>
                      <a:endParaRPr lang="tr-TR"/>
                    </a:p>
                  </a:txBody>
                  <a:tcPr/>
                </a:tc>
                <a:tc hMerge="1">
                  <a:txBody>
                    <a:bodyPr/>
                    <a:lstStyle/>
                    <a:p>
                      <a:endParaRPr lang="tr-TR"/>
                    </a:p>
                  </a:txBody>
                  <a:tcPr/>
                </a:tc>
                <a:tc hMerge="1">
                  <a:txBody>
                    <a:bodyPr/>
                    <a:lstStyle/>
                    <a:p>
                      <a:endParaRPr lang="tr-TR"/>
                    </a:p>
                  </a:txBody>
                  <a:tcPr/>
                </a:tc>
              </a:tr>
              <a:tr h="411988">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solidFill>
                            <a:schemeClr val="tx1"/>
                          </a:solidFill>
                          <a:effectLst/>
                        </a:rPr>
                        <a:t>%</a:t>
                      </a:r>
                      <a:endParaRPr kumimoji="0" lang="en-US" sz="14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solidFill>
                            <a:schemeClr val="tx1"/>
                          </a:solidFill>
                          <a:effectLst/>
                        </a:rPr>
                        <a:t>LL</a:t>
                      </a:r>
                      <a:endParaRPr kumimoji="0" lang="en-US" sz="14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solidFill>
                            <a:schemeClr val="tx1"/>
                          </a:solidFill>
                          <a:effectLst/>
                        </a:rPr>
                        <a:t>UL</a:t>
                      </a:r>
                      <a:endParaRPr kumimoji="0" lang="en-US" sz="14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solidFill>
                            <a:schemeClr val="tx1"/>
                          </a:solidFill>
                          <a:effectLst/>
                        </a:rPr>
                        <a:t>p-</a:t>
                      </a:r>
                      <a:r>
                        <a:rPr kumimoji="0" lang="tr-TR" sz="1400" u="none" strike="noStrike" cap="none" normalizeH="0" baseline="0" dirty="0" smtClean="0">
                          <a:ln>
                            <a:noFill/>
                          </a:ln>
                          <a:solidFill>
                            <a:schemeClr val="tx1"/>
                          </a:solidFill>
                          <a:effectLst/>
                        </a:rPr>
                        <a:t>değeri</a:t>
                      </a:r>
                      <a:endParaRPr kumimoji="0" lang="en-US" sz="14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solidFill>
                      <a:schemeClr val="accent2"/>
                    </a:solidFill>
                  </a:tcPr>
                </a:tc>
              </a:tr>
              <a:tr h="411988">
                <a:tc rowSpan="2">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CIN3+ HPV 16/18</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400" b="0" i="0" u="none" strike="noStrike" cap="none" normalizeH="0" baseline="0" dirty="0" smtClean="0">
                          <a:ln>
                            <a:noFill/>
                          </a:ln>
                          <a:solidFill>
                            <a:schemeClr val="dk1"/>
                          </a:solidFill>
                          <a:effectLst/>
                          <a:latin typeface="+mn-lt"/>
                          <a:ea typeface="+mn-ea"/>
                          <a:cs typeface="+mn-cs"/>
                        </a:rPr>
                        <a:t>Aşı </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cs typeface="Calibri" pitchFamily="34" charset="0"/>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7,344</a:t>
                      </a:r>
                      <a:endParaRPr kumimoji="0" lang="en-GB"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0</a:t>
                      </a:r>
                      <a:endParaRPr kumimoji="0" lang="en-GB"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100</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36.4</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100</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0.0038</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r>
              <a:tr h="411988">
                <a:tc vMerge="1">
                  <a:txBody>
                    <a:bodyPr/>
                    <a:lstStyle/>
                    <a:p>
                      <a:endParaRPr lang="tr-TR"/>
                    </a:p>
                  </a:txBody>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400" u="none" strike="noStrike" cap="none" normalizeH="0" baseline="0" dirty="0" smtClean="0">
                          <a:ln>
                            <a:noFill/>
                          </a:ln>
                          <a:effectLst/>
                        </a:rPr>
                        <a:t>K</a:t>
                      </a:r>
                      <a:r>
                        <a:rPr kumimoji="0" lang="en-US" sz="1400" u="none" strike="noStrike" cap="none" normalizeH="0" baseline="0" dirty="0" err="1" smtClean="0">
                          <a:ln>
                            <a:noFill/>
                          </a:ln>
                          <a:effectLst/>
                        </a:rPr>
                        <a:t>ontrol</a:t>
                      </a:r>
                      <a:r>
                        <a:rPr kumimoji="0" lang="tr-TR" sz="1400" u="none" strike="noStrike" cap="none" normalizeH="0" baseline="0" dirty="0" smtClean="0">
                          <a:ln>
                            <a:noFill/>
                          </a:ln>
                          <a:effectLst/>
                        </a:rPr>
                        <a:t> </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7,312</a:t>
                      </a:r>
                      <a:endParaRPr kumimoji="0" lang="en-GB"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8</a:t>
                      </a:r>
                      <a:endParaRPr kumimoji="0" lang="en-GB"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r>
              <a:tr h="411988">
                <a:tc rowSpan="2">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CIN3+ HPV 16</a:t>
                      </a:r>
                      <a:endParaRPr kumimoji="0" lang="en-US" sz="1400" b="1"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400" b="0" i="0" u="none" strike="noStrike" cap="none" normalizeH="0" baseline="0" dirty="0" smtClean="0">
                          <a:ln>
                            <a:noFill/>
                          </a:ln>
                          <a:solidFill>
                            <a:schemeClr val="dk1"/>
                          </a:solidFill>
                          <a:effectLst/>
                          <a:latin typeface="+mn-lt"/>
                          <a:ea typeface="+mn-ea"/>
                        </a:rPr>
                        <a:t>Aşı </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6,303</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0</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100</a:t>
                      </a:r>
                      <a:endParaRPr kumimoji="0" lang="en-US" sz="1400" b="1"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8.8</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100</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0.0146</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r>
              <a:tr h="411988">
                <a:tc vMerge="1">
                  <a:txBody>
                    <a:bodyPr/>
                    <a:lstStyle/>
                    <a:p>
                      <a:endParaRPr lang="tr-TR"/>
                    </a:p>
                  </a:txBody>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400" u="none" strike="noStrike" cap="none" normalizeH="0" baseline="0" dirty="0" smtClean="0">
                          <a:ln>
                            <a:noFill/>
                          </a:ln>
                          <a:effectLst/>
                        </a:rPr>
                        <a:t>K</a:t>
                      </a:r>
                      <a:r>
                        <a:rPr kumimoji="0" lang="en-US" sz="1400" u="none" strike="noStrike" cap="none" normalizeH="0" baseline="0" dirty="0" err="1" smtClean="0">
                          <a:ln>
                            <a:noFill/>
                          </a:ln>
                          <a:effectLst/>
                        </a:rPr>
                        <a:t>ontrol</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6,165</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6</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r>
              <a:tr h="411988">
                <a:tc rowSpan="2">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CIN3+ HPV 18</a:t>
                      </a:r>
                      <a:endParaRPr kumimoji="0" lang="en-US" sz="1400" b="1"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400" b="0" i="0" u="none" strike="noStrike" cap="none" normalizeH="0" baseline="0" dirty="0" smtClean="0">
                          <a:ln>
                            <a:noFill/>
                          </a:ln>
                          <a:solidFill>
                            <a:schemeClr val="dk1"/>
                          </a:solidFill>
                          <a:effectLst/>
                          <a:latin typeface="+mn-lt"/>
                          <a:ea typeface="+mn-ea"/>
                        </a:rPr>
                        <a:t>Aşı</a:t>
                      </a: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6,794</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0</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100</a:t>
                      </a:r>
                      <a:endParaRPr kumimoji="0" lang="en-US" sz="1400" b="1"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–170.5</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100</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rowSpan="2">
                  <a:txBody>
                    <a:bodyPr/>
                    <a:lstStyle/>
                    <a:p>
                      <a:pPr marL="0" marR="0" lvl="0" indent="0" algn="ctr" defTabSz="914400" rtl="0" eaLnBrk="1" fontAlgn="ctr" latinLnBrk="0" hangingPunct="1">
                        <a:lnSpc>
                          <a:spcPct val="200000"/>
                        </a:lnSpc>
                        <a:spcBef>
                          <a:spcPct val="20000"/>
                        </a:spcBef>
                        <a:spcAft>
                          <a:spcPct val="0"/>
                        </a:spcAft>
                        <a:buClr>
                          <a:srgbClr val="422E7D"/>
                        </a:buClr>
                        <a:buSzTx/>
                        <a:buFont typeface="Times" pitchFamily="18" charset="0"/>
                        <a:buNone/>
                        <a:tabLst/>
                      </a:pPr>
                      <a:r>
                        <a:rPr kumimoji="0" lang="en-US" sz="1400" u="none" strike="noStrike" cap="none" normalizeH="0" baseline="0" dirty="0" smtClean="0">
                          <a:ln>
                            <a:noFill/>
                          </a:ln>
                          <a:effectLst/>
                        </a:rPr>
                        <a:t>0.1236</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r>
              <a:tr h="457051">
                <a:tc vMerge="1">
                  <a:txBody>
                    <a:bodyPr/>
                    <a:lstStyle/>
                    <a:p>
                      <a:endParaRPr lang="tr-TR"/>
                    </a:p>
                  </a:txBody>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400" u="none" strike="noStrike" cap="none" normalizeH="0" baseline="0" dirty="0" smtClean="0">
                          <a:ln>
                            <a:noFill/>
                          </a:ln>
                          <a:effectLst/>
                        </a:rPr>
                        <a:t>K</a:t>
                      </a:r>
                      <a:r>
                        <a:rPr kumimoji="0" lang="en-US" sz="1400" u="none" strike="noStrike" cap="none" normalizeH="0" baseline="0" dirty="0" err="1" smtClean="0">
                          <a:ln>
                            <a:noFill/>
                          </a:ln>
                          <a:effectLst/>
                        </a:rPr>
                        <a:t>ontrol</a:t>
                      </a:r>
                      <a:endParaRPr kumimoji="0" lang="en-US"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6,746</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3</a:t>
                      </a:r>
                      <a:endParaRPr kumimoji="0" lang="en-GB" sz="14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marL="82585" marR="82585" anchor="ctr" horzOverflow="overflow">
                    <a:cell3D prstMaterial="dkEdge">
                      <a:bevel prst="cross"/>
                      <a:lightRig rig="flood" dir="t"/>
                    </a:cell3D>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r>
            </a:tbl>
          </a:graphicData>
        </a:graphic>
      </p:graphicFrame>
      <p:sp>
        <p:nvSpPr>
          <p:cNvPr id="2" name="Altbilgi Yer Tutucusu 1"/>
          <p:cNvSpPr>
            <a:spLocks noGrp="1"/>
          </p:cNvSpPr>
          <p:nvPr>
            <p:ph type="ftr" sz="quarter" idx="11"/>
          </p:nvPr>
        </p:nvSpPr>
        <p:spPr/>
        <p:txBody>
          <a:bodyPr/>
          <a:lstStyle/>
          <a:p>
            <a:r>
              <a:rPr lang="tr-TR" dirty="0" err="1" smtClean="0"/>
              <a:t>Paavonen</a:t>
            </a:r>
            <a:r>
              <a:rPr lang="tr-TR" dirty="0" smtClean="0"/>
              <a:t> J, </a:t>
            </a:r>
            <a:r>
              <a:rPr lang="tr-TR" dirty="0" err="1" smtClean="0"/>
              <a:t>Lancet</a:t>
            </a:r>
            <a:r>
              <a:rPr lang="tr-TR" dirty="0" smtClean="0"/>
              <a:t> 2009</a:t>
            </a:r>
            <a:endParaRPr lang="tr-TR" dirty="0"/>
          </a:p>
        </p:txBody>
      </p:sp>
      <p:sp>
        <p:nvSpPr>
          <p:cNvPr id="928915" name="Text Box 147"/>
          <p:cNvSpPr txBox="1">
            <a:spLocks noChangeArrowheads="1"/>
          </p:cNvSpPr>
          <p:nvPr/>
        </p:nvSpPr>
        <p:spPr bwMode="auto">
          <a:xfrm>
            <a:off x="628650" y="5805264"/>
            <a:ext cx="4060825" cy="304699"/>
          </a:xfrm>
          <a:prstGeom prst="rect">
            <a:avLst/>
          </a:prstGeom>
          <a:noFill/>
          <a:ln w="76200" algn="ctr">
            <a:noFill/>
            <a:miter lim="800000"/>
            <a:headEnd/>
            <a:tailEnd/>
          </a:ln>
          <a:effectLst/>
        </p:spPr>
        <p:txBody>
          <a:bodyPr lIns="82296" tIns="36576" rIns="82296" bIns="36576">
            <a:spAutoFit/>
          </a:bodyPr>
          <a:lstStyle/>
          <a:p>
            <a:pPr algn="l" eaLnBrk="0" hangingPunct="0"/>
            <a:r>
              <a:rPr lang="en-GB" sz="1500" b="1" dirty="0">
                <a:latin typeface="Calibri" pitchFamily="34" charset="0"/>
                <a:cs typeface="Calibri" pitchFamily="34" charset="0"/>
              </a:rPr>
              <a:t>HPV </a:t>
            </a:r>
            <a:r>
              <a:rPr lang="en-GB" sz="1500" b="1" dirty="0" smtClean="0">
                <a:latin typeface="Calibri" pitchFamily="34" charset="0"/>
                <a:cs typeface="Calibri" pitchFamily="34" charset="0"/>
              </a:rPr>
              <a:t>t</a:t>
            </a:r>
            <a:r>
              <a:rPr lang="tr-TR" sz="1500" b="1" dirty="0" smtClean="0">
                <a:latin typeface="Calibri" pitchFamily="34" charset="0"/>
                <a:cs typeface="Calibri" pitchFamily="34" charset="0"/>
              </a:rPr>
              <a:t>ipi atama analizi </a:t>
            </a:r>
            <a:r>
              <a:rPr lang="en-GB" sz="1500" b="1" dirty="0" smtClean="0">
                <a:latin typeface="Calibri" pitchFamily="34" charset="0"/>
                <a:cs typeface="Calibri" pitchFamily="34" charset="0"/>
              </a:rPr>
              <a:t>(ATP-E</a:t>
            </a:r>
            <a:r>
              <a:rPr lang="en-GB" sz="1500" b="1" dirty="0">
                <a:latin typeface="Calibri" pitchFamily="34" charset="0"/>
                <a:cs typeface="Calibri" pitchFamily="34" charset="0"/>
              </a:rPr>
              <a:t>)</a:t>
            </a:r>
          </a:p>
        </p:txBody>
      </p:sp>
      <p:sp>
        <p:nvSpPr>
          <p:cNvPr id="6" name="Oval 5"/>
          <p:cNvSpPr/>
          <p:nvPr/>
        </p:nvSpPr>
        <p:spPr bwMode="auto">
          <a:xfrm>
            <a:off x="5311206" y="2711844"/>
            <a:ext cx="648072" cy="438153"/>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7" name="Oval 6"/>
          <p:cNvSpPr/>
          <p:nvPr/>
        </p:nvSpPr>
        <p:spPr bwMode="auto">
          <a:xfrm>
            <a:off x="5292080" y="3501008"/>
            <a:ext cx="648072" cy="438153"/>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9" name="Oval 8"/>
          <p:cNvSpPr/>
          <p:nvPr/>
        </p:nvSpPr>
        <p:spPr bwMode="auto">
          <a:xfrm>
            <a:off x="5292080" y="4365104"/>
            <a:ext cx="648072" cy="438153"/>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Tree>
    <p:extLst>
      <p:ext uri="{BB962C8B-B14F-4D97-AF65-F5344CB8AC3E}">
        <p14:creationId xmlns:p14="http://schemas.microsoft.com/office/powerpoint/2010/main" val="9681026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2866" name="Rectangle 2"/>
          <p:cNvSpPr>
            <a:spLocks noGrp="1" noChangeArrowheads="1"/>
          </p:cNvSpPr>
          <p:nvPr>
            <p:ph type="title"/>
          </p:nvPr>
        </p:nvSpPr>
        <p:spPr>
          <a:xfrm>
            <a:off x="685800" y="95250"/>
            <a:ext cx="7772400" cy="1066800"/>
          </a:xfrm>
          <a:ln/>
        </p:spPr>
        <p:txBody>
          <a:bodyPr>
            <a:normAutofit/>
          </a:bodyPr>
          <a:lstStyle/>
          <a:p>
            <a:r>
              <a:rPr lang="en-GB" dirty="0" err="1" smtClean="0"/>
              <a:t>Cervarix</a:t>
            </a:r>
            <a:r>
              <a:rPr lang="en-GB" baseline="30000" dirty="0" smtClean="0"/>
              <a:t>®</a:t>
            </a:r>
            <a:r>
              <a:rPr lang="tr-TR" dirty="0" smtClean="0"/>
              <a:t>’in </a:t>
            </a:r>
            <a:r>
              <a:rPr lang="en-US" dirty="0" err="1" smtClean="0"/>
              <a:t>Anormal</a:t>
            </a:r>
            <a:r>
              <a:rPr lang="en-US" dirty="0" smtClean="0"/>
              <a:t> Pap Test</a:t>
            </a:r>
            <a:r>
              <a:rPr lang="tr-TR" dirty="0" smtClean="0"/>
              <a:t> ve Prosedürlere Etkisi</a:t>
            </a:r>
            <a:endParaRPr lang="en-US" dirty="0"/>
          </a:p>
        </p:txBody>
      </p:sp>
      <p:graphicFrame>
        <p:nvGraphicFramePr>
          <p:cNvPr id="933009" name="Group 145"/>
          <p:cNvGraphicFramePr>
            <a:graphicFrameLocks noGrp="1"/>
          </p:cNvGraphicFramePr>
          <p:nvPr>
            <p:ph type="tbl" idx="1"/>
          </p:nvPr>
        </p:nvGraphicFramePr>
        <p:xfrm>
          <a:off x="685800" y="1728788"/>
          <a:ext cx="7772400" cy="2097024"/>
        </p:xfrm>
        <a:graphic>
          <a:graphicData uri="http://schemas.openxmlformats.org/drawingml/2006/table">
            <a:tbl>
              <a:tblPr firstRow="1" firstCol="1">
                <a:tableStyleId>{21E4AEA4-8DFA-4A89-87EB-49C32662AFE0}</a:tableStyleId>
              </a:tblPr>
              <a:tblGrid>
                <a:gridCol w="2247900"/>
                <a:gridCol w="1181100"/>
                <a:gridCol w="1190625"/>
                <a:gridCol w="1990725"/>
                <a:gridCol w="1162050"/>
              </a:tblGrid>
              <a:tr h="762000">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b="1" u="none" strike="noStrike" kern="1200" cap="none" normalizeH="0" baseline="0" dirty="0" smtClean="0">
                          <a:ln>
                            <a:noFill/>
                          </a:ln>
                          <a:solidFill>
                            <a:schemeClr val="lt1"/>
                          </a:solidFill>
                          <a:effectLst/>
                          <a:latin typeface="+mn-lt"/>
                          <a:ea typeface="+mn-ea"/>
                          <a:cs typeface="+mn-cs"/>
                        </a:rPr>
                        <a:t>Azalma</a:t>
                      </a:r>
                      <a:r>
                        <a:rPr kumimoji="0" lang="tr-TR" sz="1800" b="1" i="0" u="none" strike="noStrike" cap="none" normalizeH="0" baseline="0" dirty="0" smtClean="0">
                          <a:ln>
                            <a:noFill/>
                          </a:ln>
                          <a:solidFill>
                            <a:schemeClr val="bg1"/>
                          </a:solidFill>
                          <a:effectLst/>
                          <a:latin typeface="Calibri" pitchFamily="34" charset="0"/>
                          <a:ea typeface="ＭＳ Ｐゴシック" pitchFamily="34" charset="-128"/>
                        </a:rPr>
                        <a:t> </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u="none" strike="noStrike" cap="none" normalizeH="0" baseline="0" dirty="0" smtClean="0">
                          <a:ln>
                            <a:noFill/>
                          </a:ln>
                          <a:effectLst/>
                        </a:rPr>
                        <a:t>Aşı </a:t>
                      </a:r>
                      <a:endParaRPr kumimoji="0" lang="en-GB" sz="18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fr-BE" sz="1800" u="none" strike="noStrike" cap="none" normalizeH="0" baseline="0" dirty="0" smtClean="0">
                          <a:ln>
                            <a:noFill/>
                          </a:ln>
                          <a:effectLst/>
                        </a:rPr>
                        <a:t>N = 5,449</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u="none" strike="noStrike" cap="none" normalizeH="0" baseline="0" dirty="0" smtClean="0">
                          <a:ln>
                            <a:noFill/>
                          </a:ln>
                          <a:effectLst/>
                        </a:rPr>
                        <a:t>K</a:t>
                      </a:r>
                      <a:r>
                        <a:rPr kumimoji="0" lang="en-GB" sz="1800" u="none" strike="noStrike" cap="none" normalizeH="0" baseline="0" dirty="0" err="1" smtClean="0">
                          <a:ln>
                            <a:noFill/>
                          </a:ln>
                          <a:effectLst/>
                        </a:rPr>
                        <a:t>ontrol</a:t>
                      </a:r>
                      <a:endParaRPr kumimoji="0" lang="en-GB" sz="18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N = 5,436</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u="none" strike="noStrike" cap="none" normalizeH="0" baseline="0" dirty="0" smtClean="0">
                          <a:ln>
                            <a:noFill/>
                          </a:ln>
                          <a:effectLst/>
                        </a:rPr>
                        <a:t>Aşı Etkinliği</a:t>
                      </a:r>
                      <a:r>
                        <a:rPr kumimoji="0" lang="en-GB" sz="1800" u="none" strike="noStrike" cap="none" normalizeH="0" baseline="0" dirty="0" smtClean="0">
                          <a:ln>
                            <a:noFill/>
                          </a:ln>
                          <a:effectLst/>
                        </a:rPr>
                        <a:t> % (96.1% CI)</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p-</a:t>
                      </a:r>
                      <a:r>
                        <a:rPr kumimoji="0" lang="tr-TR" sz="1800" u="none" strike="noStrike" cap="none" normalizeH="0" baseline="0" dirty="0" smtClean="0">
                          <a:ln>
                            <a:noFill/>
                          </a:ln>
                          <a:effectLst/>
                        </a:rPr>
                        <a:t>değeri</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r>
              <a:tr h="542925">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b="1" i="0" u="none" strike="noStrike" cap="none" normalizeH="0" baseline="0" dirty="0" smtClean="0">
                          <a:ln>
                            <a:noFill/>
                          </a:ln>
                          <a:solidFill>
                            <a:schemeClr val="lt1"/>
                          </a:solidFill>
                          <a:effectLst/>
                          <a:latin typeface="+mn-lt"/>
                          <a:ea typeface="+mn-ea"/>
                        </a:rPr>
                        <a:t>Kolposkopi sonuçları</a:t>
                      </a:r>
                      <a:endParaRPr kumimoji="0" lang="en-GB" sz="18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354</a:t>
                      </a: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476</a:t>
                      </a: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u="none" strike="noStrike" cap="none" normalizeH="0" baseline="0" dirty="0" smtClean="0">
                          <a:ln>
                            <a:noFill/>
                          </a:ln>
                          <a:effectLst/>
                        </a:rPr>
                        <a:t>26.3 (14.7–36.4)</a:t>
                      </a: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&lt; 0.0001</a:t>
                      </a: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r>
              <a:tr h="520700">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b="1" i="0" u="none" strike="noStrike" cap="none" normalizeH="0" baseline="0" dirty="0" smtClean="0">
                          <a:ln>
                            <a:noFill/>
                          </a:ln>
                          <a:solidFill>
                            <a:schemeClr val="tx1"/>
                          </a:solidFill>
                          <a:effectLst/>
                          <a:latin typeface="Calibri" pitchFamily="34" charset="0"/>
                          <a:ea typeface="ＭＳ Ｐゴシック" pitchFamily="34" charset="-128"/>
                        </a:rPr>
                        <a:t>Servikal eksizyon işlemleri</a:t>
                      </a:r>
                      <a:endParaRPr kumimoji="0" lang="en-GB" sz="18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26</a:t>
                      </a: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83</a:t>
                      </a: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u="none" strike="noStrike" cap="none" normalizeH="0" baseline="0" dirty="0" smtClean="0">
                          <a:ln>
                            <a:noFill/>
                          </a:ln>
                          <a:effectLst/>
                        </a:rPr>
                        <a:t>68.8 (50.0–81.2)</a:t>
                      </a: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&lt; 0.0001</a:t>
                      </a: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r>
            </a:tbl>
          </a:graphicData>
        </a:graphic>
      </p:graphicFrame>
      <p:graphicFrame>
        <p:nvGraphicFramePr>
          <p:cNvPr id="933007" name="Group 143"/>
          <p:cNvGraphicFramePr>
            <a:graphicFrameLocks noGrp="1"/>
          </p:cNvGraphicFramePr>
          <p:nvPr/>
        </p:nvGraphicFramePr>
        <p:xfrm>
          <a:off x="673100" y="4356100"/>
          <a:ext cx="7820025" cy="1933194"/>
        </p:xfrm>
        <a:graphic>
          <a:graphicData uri="http://schemas.openxmlformats.org/drawingml/2006/table">
            <a:tbl>
              <a:tblPr firstRow="1" firstCol="1">
                <a:tableStyleId>{21E4AEA4-8DFA-4A89-87EB-49C32662AFE0}</a:tableStyleId>
              </a:tblPr>
              <a:tblGrid>
                <a:gridCol w="2262188"/>
                <a:gridCol w="1187450"/>
                <a:gridCol w="1182687"/>
                <a:gridCol w="2008188"/>
                <a:gridCol w="1179512"/>
              </a:tblGrid>
              <a:tr h="695325">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b="1" u="none" strike="noStrike" kern="1200" cap="none" normalizeH="0" baseline="0" dirty="0" smtClean="0">
                          <a:ln>
                            <a:noFill/>
                          </a:ln>
                          <a:solidFill>
                            <a:schemeClr val="lt1"/>
                          </a:solidFill>
                          <a:effectLst/>
                          <a:latin typeface="+mn-lt"/>
                          <a:ea typeface="+mn-ea"/>
                          <a:cs typeface="+mn-cs"/>
                        </a:rPr>
                        <a:t>Azalma </a:t>
                      </a:r>
                      <a:endParaRPr kumimoji="0" lang="en-GB" sz="1800" b="1" u="none" strike="noStrike" kern="1200" cap="none" normalizeH="0" baseline="0" dirty="0" smtClean="0">
                        <a:ln>
                          <a:noFill/>
                        </a:ln>
                        <a:solidFill>
                          <a:schemeClr val="lt1"/>
                        </a:solidFill>
                        <a:effectLst/>
                        <a:latin typeface="+mn-lt"/>
                        <a:ea typeface="+mn-ea"/>
                        <a:cs typeface="+mn-cs"/>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u="none" strike="noStrike" cap="none" normalizeH="0" baseline="0" dirty="0" smtClean="0">
                          <a:ln>
                            <a:noFill/>
                          </a:ln>
                          <a:effectLst/>
                        </a:rPr>
                        <a:t>Aşı </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fr-BE" sz="1800" u="none" strike="noStrike" cap="none" normalizeH="0" baseline="0" dirty="0" smtClean="0">
                          <a:ln>
                            <a:noFill/>
                          </a:ln>
                          <a:effectLst/>
                        </a:rPr>
                        <a:t>N = 8,667</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u="none" strike="noStrike" cap="none" normalizeH="0" baseline="0" dirty="0" smtClean="0">
                          <a:ln>
                            <a:noFill/>
                          </a:ln>
                          <a:effectLst/>
                        </a:rPr>
                        <a:t>K</a:t>
                      </a:r>
                      <a:r>
                        <a:rPr kumimoji="0" lang="en-GB" sz="1800" u="none" strike="noStrike" cap="none" normalizeH="0" baseline="0" dirty="0" err="1" smtClean="0">
                          <a:ln>
                            <a:noFill/>
                          </a:ln>
                          <a:effectLst/>
                        </a:rPr>
                        <a:t>ontrol</a:t>
                      </a:r>
                      <a:endParaRPr kumimoji="0" lang="en-GB" sz="18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N = 8,682</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u="none" strike="noStrike" cap="none" normalizeH="0" baseline="0" dirty="0" smtClean="0">
                          <a:ln>
                            <a:noFill/>
                          </a:ln>
                          <a:effectLst/>
                        </a:rPr>
                        <a:t>Aşı Etkinliği </a:t>
                      </a:r>
                      <a:r>
                        <a:rPr kumimoji="0" lang="en-GB" sz="1800" u="none" strike="noStrike" cap="none" normalizeH="0" baseline="0" dirty="0" smtClean="0">
                          <a:ln>
                            <a:noFill/>
                          </a:ln>
                          <a:effectLst/>
                        </a:rPr>
                        <a:t>% (96.1% CI)</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p-</a:t>
                      </a:r>
                      <a:r>
                        <a:rPr kumimoji="0" lang="tr-TR" sz="1800" u="none" strike="noStrike" cap="none" normalizeH="0" baseline="0" dirty="0" smtClean="0">
                          <a:ln>
                            <a:noFill/>
                          </a:ln>
                          <a:effectLst/>
                        </a:rPr>
                        <a:t>değeri</a:t>
                      </a:r>
                      <a:endParaRPr kumimoji="0" lang="en-GB" sz="18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r>
              <a:tr h="542925">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b="1" i="0" u="none" strike="noStrike" cap="none" normalizeH="0" baseline="0" dirty="0" smtClean="0">
                          <a:ln>
                            <a:noFill/>
                          </a:ln>
                          <a:solidFill>
                            <a:schemeClr val="lt1"/>
                          </a:solidFill>
                          <a:effectLst/>
                          <a:latin typeface="+mn-lt"/>
                          <a:ea typeface="+mn-ea"/>
                        </a:rPr>
                        <a:t>Kolposkopi sonuçları</a:t>
                      </a:r>
                      <a:endParaRPr kumimoji="0" lang="en-GB" sz="18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800" u="none" strike="noStrike" cap="none" normalizeH="0" baseline="0" dirty="0" smtClean="0">
                          <a:ln>
                            <a:noFill/>
                          </a:ln>
                          <a:effectLst/>
                        </a:rPr>
                        <a:t>1,107</a:t>
                      </a:r>
                      <a:endParaRPr kumimoji="0" lang="en-GB" sz="18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800" u="none" strike="noStrike" cap="none" normalizeH="0" baseline="0" dirty="0" smtClean="0">
                          <a:ln>
                            <a:noFill/>
                          </a:ln>
                          <a:effectLst/>
                        </a:rPr>
                        <a:t>1,235</a:t>
                      </a:r>
                      <a:endParaRPr kumimoji="0" lang="en-GB" sz="18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u="none" strike="noStrike" cap="none" normalizeH="0" baseline="0" dirty="0" smtClean="0">
                          <a:ln>
                            <a:noFill/>
                          </a:ln>
                          <a:effectLst/>
                        </a:rPr>
                        <a:t>10.4 (2.3–17.8)</a:t>
                      </a:r>
                      <a:endParaRPr kumimoji="0" lang="en-GB" sz="18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0.0055</a:t>
                      </a:r>
                      <a:endParaRPr kumimoji="0" lang="en-GB" sz="18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horzOverflow="overflow">
                    <a:cell3D prstMaterial="dkEdge">
                      <a:bevel prst="cross"/>
                      <a:lightRig rig="flood" dir="t"/>
                    </a:cell3D>
                  </a:tcPr>
                </a:tc>
              </a:tr>
              <a:tr h="520700">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800" b="1" i="0" u="none" strike="noStrike" cap="none" normalizeH="0" baseline="0" dirty="0" smtClean="0">
                          <a:ln>
                            <a:noFill/>
                          </a:ln>
                          <a:solidFill>
                            <a:schemeClr val="lt1"/>
                          </a:solidFill>
                          <a:effectLst/>
                          <a:latin typeface="+mn-lt"/>
                          <a:ea typeface="+mn-ea"/>
                        </a:rPr>
                        <a:t>Servikal eksizyon işlemleri</a:t>
                      </a:r>
                      <a:endParaRPr kumimoji="0" lang="en-GB" sz="18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u="none" strike="noStrike" cap="none" normalizeH="0" baseline="0" dirty="0" smtClean="0">
                          <a:ln>
                            <a:noFill/>
                          </a:ln>
                          <a:effectLst/>
                        </a:rPr>
                        <a:t>180</a:t>
                      </a:r>
                      <a:endParaRPr kumimoji="0" lang="en-US" sz="18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800" u="none" strike="noStrike" cap="none" normalizeH="0" baseline="0" dirty="0" smtClean="0">
                          <a:ln>
                            <a:noFill/>
                          </a:ln>
                          <a:effectLst/>
                        </a:rPr>
                        <a:t>240 </a:t>
                      </a:r>
                      <a:endParaRPr kumimoji="0" lang="en-GB" sz="1800" b="0" i="0" u="none" strike="noStrike" cap="none" normalizeH="0" baseline="0" dirty="0" smtClean="0">
                        <a:ln>
                          <a:noFill/>
                        </a:ln>
                        <a:solidFill>
                          <a:srgbClr val="0000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u="none" strike="noStrike" cap="none" normalizeH="0" baseline="0" dirty="0" smtClean="0">
                          <a:ln>
                            <a:noFill/>
                          </a:ln>
                          <a:effectLst/>
                        </a:rPr>
                        <a:t>24.7 (7.4–38.9)</a:t>
                      </a: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u="none" strike="noStrike" cap="none" normalizeH="0" baseline="0" dirty="0" smtClean="0">
                          <a:ln>
                            <a:noFill/>
                          </a:ln>
                          <a:effectLst/>
                        </a:rPr>
                        <a:t>0.0035</a:t>
                      </a:r>
                      <a:endParaRPr kumimoji="0" lang="en-US" sz="1800" u="none" strike="noStrike" cap="none"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r>
            </a:tbl>
          </a:graphicData>
        </a:graphic>
      </p:graphicFrame>
      <p:sp>
        <p:nvSpPr>
          <p:cNvPr id="932929" name="Text Box 80"/>
          <p:cNvSpPr txBox="1">
            <a:spLocks noChangeArrowheads="1"/>
          </p:cNvSpPr>
          <p:nvPr/>
        </p:nvSpPr>
        <p:spPr bwMode="auto">
          <a:xfrm>
            <a:off x="395288" y="6557963"/>
            <a:ext cx="8748712" cy="274637"/>
          </a:xfrm>
          <a:prstGeom prst="rect">
            <a:avLst/>
          </a:prstGeom>
          <a:noFill/>
          <a:ln w="9525">
            <a:noFill/>
            <a:miter lim="800000"/>
            <a:headEnd/>
            <a:tailEnd/>
          </a:ln>
        </p:spPr>
        <p:txBody>
          <a:bodyPr anchor="b">
            <a:spAutoFit/>
          </a:bodyPr>
          <a:lstStyle/>
          <a:p>
            <a:pPr marL="342900" indent="-342900" algn="r"/>
            <a:r>
              <a:rPr lang="da-DK" sz="1200" dirty="0">
                <a:solidFill>
                  <a:srgbClr val="000000"/>
                </a:solidFill>
                <a:latin typeface="Calibri" pitchFamily="34" charset="0"/>
                <a:cs typeface="Calibri" pitchFamily="34" charset="0"/>
              </a:rPr>
              <a:t>Paavonen J, </a:t>
            </a:r>
            <a:r>
              <a:rPr lang="da-DK" sz="1200" i="1" dirty="0">
                <a:solidFill>
                  <a:srgbClr val="000000"/>
                </a:solidFill>
                <a:latin typeface="Calibri" pitchFamily="34" charset="0"/>
                <a:cs typeface="Calibri" pitchFamily="34" charset="0"/>
              </a:rPr>
              <a:t>et al</a:t>
            </a:r>
            <a:r>
              <a:rPr lang="da-DK" sz="1200" dirty="0">
                <a:solidFill>
                  <a:srgbClr val="000000"/>
                </a:solidFill>
                <a:latin typeface="Calibri" pitchFamily="34" charset="0"/>
                <a:cs typeface="Calibri" pitchFamily="34" charset="0"/>
              </a:rPr>
              <a:t>. </a:t>
            </a:r>
            <a:r>
              <a:rPr lang="da-DK" sz="1200" i="1" dirty="0">
                <a:solidFill>
                  <a:srgbClr val="000000"/>
                </a:solidFill>
                <a:latin typeface="Calibri" pitchFamily="34" charset="0"/>
                <a:cs typeface="Calibri" pitchFamily="34" charset="0"/>
              </a:rPr>
              <a:t>Lancet</a:t>
            </a:r>
            <a:r>
              <a:rPr lang="da-DK" sz="1200" dirty="0">
                <a:solidFill>
                  <a:srgbClr val="000000"/>
                </a:solidFill>
                <a:latin typeface="Calibri" pitchFamily="34" charset="0"/>
                <a:cs typeface="Calibri" pitchFamily="34" charset="0"/>
              </a:rPr>
              <a:t> 2009; </a:t>
            </a:r>
            <a:r>
              <a:rPr lang="da-DK" sz="1200" b="1" dirty="0">
                <a:solidFill>
                  <a:srgbClr val="000000"/>
                </a:solidFill>
                <a:latin typeface="Calibri" pitchFamily="34" charset="0"/>
                <a:cs typeface="Calibri" pitchFamily="34" charset="0"/>
              </a:rPr>
              <a:t>374:</a:t>
            </a:r>
            <a:r>
              <a:rPr lang="da-DK" sz="1200" dirty="0">
                <a:solidFill>
                  <a:srgbClr val="000000"/>
                </a:solidFill>
                <a:latin typeface="Calibri" pitchFamily="34" charset="0"/>
                <a:cs typeface="Calibri" pitchFamily="34" charset="0"/>
              </a:rPr>
              <a:t>301–314.</a:t>
            </a:r>
          </a:p>
        </p:txBody>
      </p:sp>
      <p:sp>
        <p:nvSpPr>
          <p:cNvPr id="932930" name="Text Box 66"/>
          <p:cNvSpPr txBox="1">
            <a:spLocks noChangeArrowheads="1"/>
          </p:cNvSpPr>
          <p:nvPr/>
        </p:nvSpPr>
        <p:spPr bwMode="auto">
          <a:xfrm>
            <a:off x="771525" y="1340768"/>
            <a:ext cx="3883025" cy="350865"/>
          </a:xfrm>
          <a:prstGeom prst="rect">
            <a:avLst/>
          </a:prstGeom>
          <a:noFill/>
          <a:ln w="76200" algn="ctr">
            <a:noFill/>
            <a:miter lim="800000"/>
            <a:headEnd/>
            <a:tailEnd/>
          </a:ln>
          <a:effectLst/>
        </p:spPr>
        <p:txBody>
          <a:bodyPr lIns="82296" tIns="36576" rIns="82296" bIns="36576">
            <a:spAutoFit/>
          </a:bodyPr>
          <a:lstStyle/>
          <a:p>
            <a:pPr algn="l" eaLnBrk="0" hangingPunct="0"/>
            <a:r>
              <a:rPr lang="en-GB" b="1" dirty="0">
                <a:latin typeface="Calibri" pitchFamily="34" charset="0"/>
                <a:cs typeface="Calibri" pitchFamily="34" charset="0"/>
              </a:rPr>
              <a:t>TVC-naïve</a:t>
            </a:r>
          </a:p>
        </p:txBody>
      </p:sp>
      <p:sp>
        <p:nvSpPr>
          <p:cNvPr id="932931" name="Text Box 67"/>
          <p:cNvSpPr txBox="1">
            <a:spLocks noChangeArrowheads="1"/>
          </p:cNvSpPr>
          <p:nvPr/>
        </p:nvSpPr>
        <p:spPr bwMode="auto">
          <a:xfrm>
            <a:off x="771525" y="4005064"/>
            <a:ext cx="3883025" cy="350865"/>
          </a:xfrm>
          <a:prstGeom prst="rect">
            <a:avLst/>
          </a:prstGeom>
          <a:noFill/>
          <a:ln w="76200" algn="ctr">
            <a:noFill/>
            <a:miter lim="800000"/>
            <a:headEnd/>
            <a:tailEnd/>
          </a:ln>
          <a:effectLst/>
        </p:spPr>
        <p:txBody>
          <a:bodyPr lIns="82296" tIns="36576" rIns="82296" bIns="36576">
            <a:spAutoFit/>
          </a:bodyPr>
          <a:lstStyle/>
          <a:p>
            <a:pPr algn="l" eaLnBrk="0" hangingPunct="0"/>
            <a:r>
              <a:rPr lang="en-GB" b="1" dirty="0">
                <a:latin typeface="Calibri" pitchFamily="34" charset="0"/>
                <a:cs typeface="Calibri" pitchFamily="34" charset="0"/>
              </a:rPr>
              <a:t>TVC</a:t>
            </a:r>
          </a:p>
        </p:txBody>
      </p:sp>
      <p:sp>
        <p:nvSpPr>
          <p:cNvPr id="8" name="Oval 7"/>
          <p:cNvSpPr/>
          <p:nvPr/>
        </p:nvSpPr>
        <p:spPr bwMode="auto">
          <a:xfrm>
            <a:off x="5364088" y="2492896"/>
            <a:ext cx="648072" cy="438153"/>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9" name="Oval 8"/>
          <p:cNvSpPr/>
          <p:nvPr/>
        </p:nvSpPr>
        <p:spPr bwMode="auto">
          <a:xfrm>
            <a:off x="5364088" y="3140968"/>
            <a:ext cx="648072" cy="438153"/>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Tree>
    <p:extLst>
      <p:ext uri="{BB962C8B-B14F-4D97-AF65-F5344CB8AC3E}">
        <p14:creationId xmlns:p14="http://schemas.microsoft.com/office/powerpoint/2010/main" val="18045647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err="1"/>
              <a:t>Cervarix</a:t>
            </a:r>
            <a:r>
              <a:rPr lang="tr-TR" dirty="0"/>
              <a:t>®  İçin FDA </a:t>
            </a:r>
            <a:r>
              <a:rPr lang="tr-TR" dirty="0" err="1"/>
              <a:t>Endikasyonları</a:t>
            </a:r>
            <a:endParaRPr lang="en-US"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117727004"/>
              </p:ext>
            </p:extLst>
          </p:nvPr>
        </p:nvGraphicFramePr>
        <p:xfrm>
          <a:off x="685800" y="2366963"/>
          <a:ext cx="7772400" cy="3424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tr-TR" dirty="0"/>
              <a:t>FDA BL 125259/301, 21.07.2014</a:t>
            </a:r>
          </a:p>
        </p:txBody>
      </p:sp>
    </p:spTree>
    <p:extLst>
      <p:ext uri="{BB962C8B-B14F-4D97-AF65-F5344CB8AC3E}">
        <p14:creationId xmlns:p14="http://schemas.microsoft.com/office/powerpoint/2010/main" val="736451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a:t>Cervarix®  İçin </a:t>
            </a:r>
            <a:r>
              <a:rPr lang="en-US" dirty="0" smtClean="0"/>
              <a:t>EM</a:t>
            </a:r>
            <a:r>
              <a:rPr lang="tr-TR" dirty="0" smtClean="0"/>
              <a:t>A</a:t>
            </a:r>
            <a:r>
              <a:rPr lang="en-US" dirty="0" smtClean="0"/>
              <a:t>*</a:t>
            </a:r>
            <a:r>
              <a:rPr lang="tr-TR" dirty="0" smtClean="0"/>
              <a:t> </a:t>
            </a:r>
            <a:r>
              <a:rPr lang="tr-TR" dirty="0"/>
              <a:t>Endikasyonları</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045382107"/>
              </p:ext>
            </p:extLst>
          </p:nvPr>
        </p:nvGraphicFramePr>
        <p:xfrm>
          <a:off x="685800" y="2366963"/>
          <a:ext cx="7772400" cy="3424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tr-TR" dirty="0" smtClean="0"/>
              <a:t>*EMA: European Medicines Agency</a:t>
            </a:r>
            <a:r>
              <a:rPr lang="en-US" dirty="0" smtClean="0"/>
              <a:t>, 06</a:t>
            </a:r>
            <a:r>
              <a:rPr lang="tr-TR" dirty="0" smtClean="0"/>
              <a:t>/</a:t>
            </a:r>
            <a:r>
              <a:rPr lang="en-US" dirty="0" smtClean="0"/>
              <a:t>02</a:t>
            </a:r>
            <a:r>
              <a:rPr lang="tr-TR" dirty="0" smtClean="0"/>
              <a:t>/</a:t>
            </a:r>
            <a:r>
              <a:rPr lang="en-US" dirty="0" smtClean="0"/>
              <a:t>014</a:t>
            </a:r>
            <a:endParaRPr lang="tr-TR" dirty="0"/>
          </a:p>
        </p:txBody>
      </p:sp>
    </p:spTree>
    <p:extLst>
      <p:ext uri="{BB962C8B-B14F-4D97-AF65-F5344CB8AC3E}">
        <p14:creationId xmlns:p14="http://schemas.microsoft.com/office/powerpoint/2010/main" val="3510649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7986" name="Rectangle 2"/>
          <p:cNvSpPr>
            <a:spLocks noGrp="1" noChangeArrowheads="1"/>
          </p:cNvSpPr>
          <p:nvPr>
            <p:ph type="title"/>
          </p:nvPr>
        </p:nvSpPr>
        <p:spPr>
          <a:xfrm>
            <a:off x="685800" y="115888"/>
            <a:ext cx="7772400" cy="1066800"/>
          </a:xfrm>
        </p:spPr>
        <p:txBody>
          <a:bodyPr/>
          <a:lstStyle/>
          <a:p>
            <a:r>
              <a:rPr lang="en-GB" sz="2600" dirty="0" err="1" smtClean="0"/>
              <a:t>Gardasil</a:t>
            </a:r>
            <a:r>
              <a:rPr lang="en-GB" sz="2600" baseline="30000" dirty="0" smtClean="0"/>
              <a:t>®</a:t>
            </a:r>
            <a:r>
              <a:rPr lang="tr-TR" sz="2600" dirty="0" smtClean="0"/>
              <a:t>’in </a:t>
            </a:r>
            <a:r>
              <a:rPr lang="en-GB" sz="2600" dirty="0" smtClean="0"/>
              <a:t>HPV 6/11/16/18 </a:t>
            </a:r>
            <a:r>
              <a:rPr lang="tr-TR" sz="2600" dirty="0" smtClean="0"/>
              <a:t>İlişkili </a:t>
            </a:r>
            <a:r>
              <a:rPr lang="en-GB" sz="2600" dirty="0" smtClean="0"/>
              <a:t>CIN </a:t>
            </a:r>
            <a:r>
              <a:rPr lang="tr-TR" sz="2600" dirty="0" smtClean="0"/>
              <a:t>ve </a:t>
            </a:r>
            <a:r>
              <a:rPr lang="en-GB" sz="2600" dirty="0" smtClean="0"/>
              <a:t>AIS </a:t>
            </a:r>
            <a:r>
              <a:rPr lang="tr-TR" sz="2600" dirty="0" smtClean="0"/>
              <a:t>Etkinliği</a:t>
            </a:r>
            <a:endParaRPr lang="en-US" sz="2600" dirty="0"/>
          </a:p>
        </p:txBody>
      </p:sp>
      <p:sp>
        <p:nvSpPr>
          <p:cNvPr id="937987" name="Rectangle 3"/>
          <p:cNvSpPr>
            <a:spLocks noGrp="1" noChangeArrowheads="1"/>
          </p:cNvSpPr>
          <p:nvPr>
            <p:ph idx="1"/>
          </p:nvPr>
        </p:nvSpPr>
        <p:spPr>
          <a:xfrm>
            <a:off x="685800" y="1526282"/>
            <a:ext cx="7772400" cy="534566"/>
          </a:xfrm>
          <a:prstGeom prst="rect">
            <a:avLst/>
          </a:prstGeom>
        </p:spPr>
        <p:txBody>
          <a:bodyPr/>
          <a:lstStyle/>
          <a:p>
            <a:r>
              <a:rPr lang="en-GB" sz="1800" dirty="0"/>
              <a:t>Per-protocol </a:t>
            </a:r>
            <a:r>
              <a:rPr lang="tr-TR" sz="1800" dirty="0" smtClean="0"/>
              <a:t>grup</a:t>
            </a:r>
            <a:r>
              <a:rPr lang="en-GB" sz="1800" dirty="0" smtClean="0"/>
              <a:t>; </a:t>
            </a:r>
            <a:r>
              <a:rPr lang="tr-TR" sz="1800" dirty="0" smtClean="0"/>
              <a:t>ortanca takip </a:t>
            </a:r>
            <a:r>
              <a:rPr lang="en-GB" sz="1800" dirty="0" smtClean="0"/>
              <a:t>3.7 </a:t>
            </a:r>
            <a:r>
              <a:rPr lang="tr-TR" sz="1800" dirty="0" smtClean="0"/>
              <a:t>yıl </a:t>
            </a:r>
            <a:r>
              <a:rPr lang="en-GB" sz="1800" dirty="0" smtClean="0"/>
              <a:t>(16–26</a:t>
            </a:r>
            <a:r>
              <a:rPr lang="tr-TR" sz="1800" dirty="0" smtClean="0"/>
              <a:t> Yaş</a:t>
            </a:r>
            <a:r>
              <a:rPr lang="en-GB" sz="1800" dirty="0" smtClean="0"/>
              <a:t>)</a:t>
            </a:r>
            <a:endParaRPr lang="en-US" sz="1800" dirty="0"/>
          </a:p>
          <a:p>
            <a:endParaRPr lang="en-US" sz="1800" dirty="0"/>
          </a:p>
        </p:txBody>
      </p:sp>
      <p:graphicFrame>
        <p:nvGraphicFramePr>
          <p:cNvPr id="938096" name="Group 112"/>
          <p:cNvGraphicFramePr>
            <a:graphicFrameLocks noGrp="1"/>
          </p:cNvGraphicFramePr>
          <p:nvPr/>
        </p:nvGraphicFramePr>
        <p:xfrm>
          <a:off x="441325" y="1919288"/>
          <a:ext cx="8286750" cy="3517392"/>
        </p:xfrm>
        <a:graphic>
          <a:graphicData uri="http://schemas.openxmlformats.org/drawingml/2006/table">
            <a:tbl>
              <a:tblPr firstRow="1" firstCol="1" bandCol="1">
                <a:tableStyleId>{21E4AEA4-8DFA-4A89-87EB-49C32662AFE0}</a:tableStyleId>
              </a:tblPr>
              <a:tblGrid>
                <a:gridCol w="1954213"/>
                <a:gridCol w="1798637"/>
                <a:gridCol w="1797050"/>
                <a:gridCol w="1568450"/>
                <a:gridCol w="1168400"/>
              </a:tblGrid>
              <a:tr h="616559">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600" u="none" strike="noStrike" cap="none" normalizeH="0" baseline="0" dirty="0" smtClean="0">
                          <a:ln>
                            <a:noFill/>
                          </a:ln>
                          <a:effectLst/>
                        </a:rPr>
                        <a:t>Hedef</a:t>
                      </a:r>
                      <a:r>
                        <a:rPr kumimoji="0" lang="en-GB" sz="1600" u="none" strike="noStrike" cap="none" normalizeH="0" baseline="0" dirty="0" smtClean="0">
                          <a:ln>
                            <a:noFill/>
                          </a:ln>
                          <a:effectLst/>
                        </a:rPr>
                        <a:t>*</a:t>
                      </a:r>
                      <a:endParaRPr kumimoji="0" lang="en-US"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err="1" smtClean="0">
                          <a:ln>
                            <a:noFill/>
                          </a:ln>
                          <a:effectLst/>
                        </a:rPr>
                        <a:t>Gardasil</a:t>
                      </a:r>
                      <a:r>
                        <a:rPr kumimoji="0" lang="en-GB" sz="1600" u="none" strike="noStrike" cap="none" normalizeH="0" baseline="30000" dirty="0" smtClean="0">
                          <a:ln>
                            <a:noFill/>
                          </a:ln>
                          <a:effectLst/>
                        </a:rPr>
                        <a:t>®</a:t>
                      </a:r>
                      <a:r>
                        <a:rPr kumimoji="0" lang="en-GB" sz="1600" u="none" strike="noStrike" cap="none" normalizeH="0" baseline="0" dirty="0" smtClean="0">
                          <a:ln>
                            <a:noFill/>
                          </a:ln>
                          <a:effectLst/>
                        </a:rPr>
                        <a:t> </a:t>
                      </a:r>
                      <a:r>
                        <a:rPr kumimoji="0" lang="en-US" sz="1600" u="none" strike="noStrike" cap="none" normalizeH="0" baseline="0" dirty="0" err="1" smtClean="0">
                          <a:ln>
                            <a:noFill/>
                          </a:ln>
                          <a:effectLst/>
                        </a:rPr>
                        <a:t>olguları</a:t>
                      </a:r>
                      <a:endParaRPr kumimoji="0" lang="en-GB" sz="16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(n = 9,075)</a:t>
                      </a:r>
                      <a:endParaRPr kumimoji="0" lang="en-US" sz="1600" b="1" i="0" u="none" strike="noStrike" cap="none" normalizeH="0" baseline="0" dirty="0" smtClean="0">
                        <a:ln>
                          <a:noFill/>
                        </a:ln>
                        <a:solidFill>
                          <a:schemeClr val="bg1"/>
                        </a:solidFill>
                        <a:effectLst/>
                        <a:latin typeface="Calibri" pitchFamily="34" charset="0"/>
                        <a:ea typeface="ＭＳ Ｐゴシック" pitchFamily="34" charset="-128"/>
                        <a:cs typeface="Calibri" pitchFamily="34" charset="0"/>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err="1" smtClean="0">
                          <a:ln>
                            <a:noFill/>
                          </a:ln>
                          <a:effectLst/>
                        </a:rPr>
                        <a:t>Plasebo</a:t>
                      </a:r>
                      <a:r>
                        <a:rPr kumimoji="0" lang="en-GB" sz="1600" u="none" strike="noStrike" cap="none" normalizeH="0" baseline="0" dirty="0" smtClean="0">
                          <a:ln>
                            <a:noFill/>
                          </a:ln>
                          <a:effectLst/>
                        </a:rPr>
                        <a:t> </a:t>
                      </a:r>
                      <a:r>
                        <a:rPr kumimoji="0" lang="en-GB" sz="1600" u="none" strike="noStrike" cap="none" normalizeH="0" baseline="0" dirty="0" err="1" smtClean="0">
                          <a:ln>
                            <a:noFill/>
                          </a:ln>
                          <a:effectLst/>
                        </a:rPr>
                        <a:t>olguları</a:t>
                      </a:r>
                      <a:endParaRPr kumimoji="0" lang="en-GB" sz="16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(n = 9,075)</a:t>
                      </a:r>
                      <a:endParaRPr kumimoji="0" lang="en-US"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err="1" smtClean="0">
                          <a:ln>
                            <a:noFill/>
                          </a:ln>
                          <a:effectLst/>
                        </a:rPr>
                        <a:t>Aşı</a:t>
                      </a:r>
                      <a:r>
                        <a:rPr kumimoji="0" lang="en-GB" sz="1600" u="none" strike="noStrike" cap="none" normalizeH="0" baseline="0" dirty="0" smtClean="0">
                          <a:ln>
                            <a:noFill/>
                          </a:ln>
                          <a:effectLst/>
                        </a:rPr>
                        <a:t> </a:t>
                      </a:r>
                      <a:r>
                        <a:rPr kumimoji="0" lang="en-GB" sz="1600" u="none" strike="noStrike" cap="none" normalizeH="0" baseline="0" dirty="0" err="1" smtClean="0">
                          <a:ln>
                            <a:noFill/>
                          </a:ln>
                          <a:effectLst/>
                        </a:rPr>
                        <a:t>etkinlik</a:t>
                      </a:r>
                      <a:r>
                        <a:rPr kumimoji="0" lang="en-GB" sz="1600" u="none" strike="noStrike" cap="none" normalizeH="0" baseline="0" dirty="0" smtClean="0">
                          <a:ln>
                            <a:noFill/>
                          </a:ln>
                          <a:effectLst/>
                        </a:rPr>
                        <a:t>,</a:t>
                      </a:r>
                      <a:br>
                        <a:rPr kumimoji="0" lang="en-GB" sz="1600" u="none" strike="noStrike" cap="none" normalizeH="0" baseline="0" dirty="0" smtClean="0">
                          <a:ln>
                            <a:noFill/>
                          </a:ln>
                          <a:effectLst/>
                        </a:rPr>
                      </a:br>
                      <a:r>
                        <a:rPr kumimoji="0" lang="en-GB" sz="1600" u="none" strike="noStrike" cap="none" normalizeH="0" baseline="0" dirty="0" smtClean="0">
                          <a:ln>
                            <a:noFill/>
                          </a:ln>
                          <a:effectLst/>
                        </a:rPr>
                        <a:t>% </a:t>
                      </a:r>
                      <a:endParaRPr kumimoji="0" lang="en-US"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95% CI</a:t>
                      </a:r>
                      <a:endParaRPr kumimoji="0" lang="en-US"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horzOverflow="overflow">
                    <a:cell3D prstMaterial="dkEdge">
                      <a:bevel prst="cross"/>
                      <a:lightRig rig="flood" dir="t"/>
                    </a:cell3D>
                  </a:tcPr>
                </a:tc>
              </a:tr>
              <a:tr h="478881">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HPV 6-/11-/16-/18-</a:t>
                      </a:r>
                      <a:r>
                        <a:rPr kumimoji="0" lang="tr-TR" sz="1300" u="none" strike="noStrike" cap="none" normalizeH="0" baseline="0" dirty="0" smtClean="0">
                          <a:ln>
                            <a:noFill/>
                          </a:ln>
                          <a:effectLst/>
                        </a:rPr>
                        <a:t>ilişkili </a:t>
                      </a:r>
                      <a:r>
                        <a:rPr kumimoji="0" lang="en-GB" sz="1300" u="none" strike="noStrike" cap="none" normalizeH="0" baseline="0" dirty="0" smtClean="0">
                          <a:ln>
                            <a:noFill/>
                          </a:ln>
                          <a:effectLst/>
                        </a:rPr>
                        <a:t>CIN </a:t>
                      </a:r>
                      <a:r>
                        <a:rPr kumimoji="0" lang="tr-TR" sz="1300" u="none" strike="noStrike" cap="none" normalizeH="0" baseline="0" dirty="0" smtClean="0">
                          <a:ln>
                            <a:noFill/>
                          </a:ln>
                          <a:effectLst/>
                        </a:rPr>
                        <a:t>veya</a:t>
                      </a:r>
                      <a:r>
                        <a:rPr kumimoji="0" lang="en-GB" sz="1300" u="none" strike="noStrike" cap="none" normalizeH="0" baseline="0" dirty="0" smtClean="0">
                          <a:ln>
                            <a:noFill/>
                          </a:ln>
                          <a:effectLst/>
                        </a:rPr>
                        <a:t> AIS</a:t>
                      </a:r>
                      <a:endParaRPr kumimoji="0" lang="en-US" sz="13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225</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96</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92–98</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r>
              <a:tr h="1304950">
                <a:tc>
                  <a:txBody>
                    <a:bodyPr/>
                    <a:lstStyle/>
                    <a:p>
                      <a:pPr marL="627063" marR="0" lvl="0" indent="-627063"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300" u="none" strike="noStrike" cap="none" normalizeH="0" baseline="0" dirty="0" smtClean="0">
                          <a:ln>
                            <a:noFill/>
                          </a:ln>
                          <a:effectLst/>
                        </a:rPr>
                        <a:t>Tipe göre</a:t>
                      </a:r>
                      <a:endParaRPr kumimoji="0" lang="en-GB" sz="1300" u="none" strike="noStrike" cap="none" normalizeH="0" baseline="0" dirty="0" smtClean="0">
                        <a:ln>
                          <a:noFill/>
                        </a:ln>
                        <a:effectLst/>
                      </a:endParaRPr>
                    </a:p>
                    <a:p>
                      <a:pPr marL="627063" marR="0" lvl="0" indent="-627063"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  HPV 6-ilişkili</a:t>
                      </a:r>
                    </a:p>
                    <a:p>
                      <a:pPr marL="627063" marR="0" lvl="0" indent="-627063"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    HPV 11-ilişkili</a:t>
                      </a:r>
                    </a:p>
                    <a:p>
                      <a:pPr marL="627063" marR="0" lvl="0" indent="-627063"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    HPV 16-ilişkili</a:t>
                      </a:r>
                    </a:p>
                    <a:p>
                      <a:pPr marL="627063" marR="0" lvl="0" indent="-627063"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    HPV 18-ilişkili</a:t>
                      </a:r>
                      <a:endParaRPr kumimoji="0" lang="en-US" sz="13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8</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47</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12</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137</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61</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100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100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94</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98</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92–100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65–100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89–98</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91–100</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r>
              <a:tr h="1053538">
                <a:tc>
                  <a:txBody>
                    <a:bodyPr/>
                    <a:lstStyle/>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300" u="none" strike="noStrike" cap="none" normalizeH="0" baseline="0" dirty="0" smtClean="0">
                          <a:ln>
                            <a:noFill/>
                          </a:ln>
                          <a:effectLst/>
                        </a:rPr>
                        <a:t>Hastalığa göre</a:t>
                      </a:r>
                      <a:endParaRPr kumimoji="0" lang="en-GB" sz="1300" u="none" strike="noStrike" cap="none" normalizeH="0" baseline="0" dirty="0" smtClean="0">
                        <a:ln>
                          <a:noFill/>
                        </a:ln>
                        <a:effectLst/>
                      </a:endParaRPr>
                    </a:p>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       CIN1</a:t>
                      </a:r>
                    </a:p>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       CIN2/3</a:t>
                      </a:r>
                    </a:p>
                    <a:p>
                      <a:pPr marL="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300" u="none" strike="noStrike" cap="none" normalizeH="0" baseline="0" dirty="0" smtClean="0">
                          <a:ln>
                            <a:noFill/>
                          </a:ln>
                          <a:effectLst/>
                        </a:rPr>
                        <a:t>       AIS</a:t>
                      </a:r>
                      <a:endParaRPr kumimoji="0" lang="en-US" sz="1300" b="1"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7</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2</a:t>
                      </a:r>
                      <a:r>
                        <a:rPr kumimoji="0" lang="en-US" sz="1400" u="none" strike="noStrike" cap="none" normalizeH="0" baseline="30000" dirty="0" smtClean="0">
                          <a:ln>
                            <a:noFill/>
                          </a:ln>
                          <a:effectLst/>
                        </a:rPr>
                        <a:t>†</a:t>
                      </a: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0</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170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110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7</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96</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98</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100</a:t>
                      </a:r>
                      <a:endParaRPr kumimoji="0" lang="en-US" sz="1400" b="1" i="0" u="none" strike="noStrike" cap="none" normalizeH="0" baseline="0" dirty="0" smtClean="0">
                        <a:ln>
                          <a:noFill/>
                        </a:ln>
                        <a:solidFill>
                          <a:srgbClr val="CC3300"/>
                        </a:solidFill>
                        <a:effectLst/>
                        <a:latin typeface="Calibri" pitchFamily="34" charset="0"/>
                        <a:ea typeface="ＭＳ Ｐゴシック" pitchFamily="34" charset="-128"/>
                      </a:endParaRPr>
                    </a:p>
                  </a:txBody>
                  <a:tcP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4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91–98</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93–100</a:t>
                      </a:r>
                    </a:p>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400" u="none" strike="noStrike" cap="none" normalizeH="0" baseline="0" dirty="0" smtClean="0">
                          <a:ln>
                            <a:noFill/>
                          </a:ln>
                          <a:effectLst/>
                        </a:rPr>
                        <a:t>31–100</a:t>
                      </a:r>
                      <a:endParaRPr kumimoji="0" lang="en-US" sz="1400" b="0" i="0" u="none" strike="noStrike" cap="none" normalizeH="0" baseline="0" dirty="0" smtClean="0">
                        <a:ln>
                          <a:noFill/>
                        </a:ln>
                        <a:solidFill>
                          <a:schemeClr val="tx1"/>
                        </a:solidFill>
                        <a:effectLst/>
                        <a:latin typeface="Calibri" pitchFamily="34" charset="0"/>
                        <a:ea typeface="ＭＳ Ｐゴシック" pitchFamily="34" charset="-128"/>
                      </a:endParaRPr>
                    </a:p>
                  </a:txBody>
                  <a:tcPr horzOverflow="overflow">
                    <a:cell3D prstMaterial="dkEdge">
                      <a:bevel prst="cross"/>
                      <a:lightRig rig="flood" dir="t"/>
                    </a:cell3D>
                  </a:tcPr>
                </a:tc>
              </a:tr>
            </a:tbl>
          </a:graphicData>
        </a:graphic>
      </p:graphicFrame>
      <p:sp>
        <p:nvSpPr>
          <p:cNvPr id="938095" name="Text Box 111"/>
          <p:cNvSpPr txBox="1">
            <a:spLocks noChangeArrowheads="1"/>
          </p:cNvSpPr>
          <p:nvPr/>
        </p:nvSpPr>
        <p:spPr bwMode="auto">
          <a:xfrm>
            <a:off x="395536" y="5589240"/>
            <a:ext cx="2051844" cy="276999"/>
          </a:xfrm>
          <a:prstGeom prst="rect">
            <a:avLst/>
          </a:prstGeom>
          <a:noFill/>
          <a:ln w="9525">
            <a:noFill/>
            <a:miter lim="800000"/>
            <a:headEnd/>
            <a:tailEnd/>
          </a:ln>
          <a:effectLst/>
        </p:spPr>
        <p:txBody>
          <a:bodyPr wrap="none">
            <a:spAutoFit/>
          </a:bodyPr>
          <a:lstStyle/>
          <a:p>
            <a:r>
              <a:rPr lang="en-GB" sz="1200" dirty="0">
                <a:latin typeface="Calibri" pitchFamily="34" charset="0"/>
                <a:cs typeface="Calibri" pitchFamily="34" charset="0"/>
              </a:rPr>
              <a:t>AIS = </a:t>
            </a:r>
            <a:r>
              <a:rPr lang="en-GB" sz="1200" dirty="0" err="1">
                <a:latin typeface="Calibri" pitchFamily="34" charset="0"/>
                <a:cs typeface="Calibri" pitchFamily="34" charset="0"/>
              </a:rPr>
              <a:t>adenocarcinoma</a:t>
            </a:r>
            <a:r>
              <a:rPr lang="en-GB" sz="1200" dirty="0">
                <a:latin typeface="Calibri" pitchFamily="34" charset="0"/>
                <a:cs typeface="Calibri" pitchFamily="34" charset="0"/>
              </a:rPr>
              <a:t> </a:t>
            </a:r>
            <a:r>
              <a:rPr lang="en-GB" sz="1200" i="1" dirty="0">
                <a:latin typeface="Calibri" pitchFamily="34" charset="0"/>
                <a:cs typeface="Calibri" pitchFamily="34" charset="0"/>
              </a:rPr>
              <a:t>in situ.</a:t>
            </a:r>
            <a:endParaRPr lang="en-US" sz="1200" i="1" dirty="0">
              <a:latin typeface="Calibri" pitchFamily="34" charset="0"/>
              <a:cs typeface="Calibri" pitchFamily="34" charset="0"/>
            </a:endParaRPr>
          </a:p>
        </p:txBody>
      </p:sp>
      <p:sp>
        <p:nvSpPr>
          <p:cNvPr id="7" name="Oval 6"/>
          <p:cNvSpPr/>
          <p:nvPr/>
        </p:nvSpPr>
        <p:spPr bwMode="auto">
          <a:xfrm>
            <a:off x="6400178" y="3317931"/>
            <a:ext cx="720080" cy="510161"/>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8" name="Oval 7"/>
          <p:cNvSpPr/>
          <p:nvPr/>
        </p:nvSpPr>
        <p:spPr bwMode="auto">
          <a:xfrm>
            <a:off x="6415991" y="3821510"/>
            <a:ext cx="720080" cy="510161"/>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Tree>
    <p:extLst>
      <p:ext uri="{BB962C8B-B14F-4D97-AF65-F5344CB8AC3E}">
        <p14:creationId xmlns:p14="http://schemas.microsoft.com/office/powerpoint/2010/main" val="9606772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46441" name="Group 265"/>
          <p:cNvGraphicFramePr>
            <a:graphicFrameLocks noGrp="1"/>
          </p:cNvGraphicFramePr>
          <p:nvPr>
            <p:extLst>
              <p:ext uri="{D42A27DB-BD31-4B8C-83A1-F6EECF244321}">
                <p14:modId xmlns:p14="http://schemas.microsoft.com/office/powerpoint/2010/main" val="4156560165"/>
              </p:ext>
            </p:extLst>
          </p:nvPr>
        </p:nvGraphicFramePr>
        <p:xfrm>
          <a:off x="457200" y="1988840"/>
          <a:ext cx="8229600" cy="3678239"/>
        </p:xfrm>
        <a:graphic>
          <a:graphicData uri="http://schemas.openxmlformats.org/drawingml/2006/table">
            <a:tbl>
              <a:tblPr firstRow="1" firstCol="1" bandRow="1">
                <a:tableStyleId>{21E4AEA4-8DFA-4A89-87EB-49C32662AFE0}</a:tableStyleId>
              </a:tblPr>
              <a:tblGrid>
                <a:gridCol w="3124200"/>
                <a:gridCol w="1143000"/>
                <a:gridCol w="1219200"/>
                <a:gridCol w="1371600"/>
                <a:gridCol w="1371600"/>
              </a:tblGrid>
              <a:tr h="504825">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endParaRPr kumimoji="0" lang="en-GB"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0" marR="0" marT="0" marB="0"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0"/>
                        </a:spcBef>
                        <a:spcAft>
                          <a:spcPct val="0"/>
                        </a:spcAft>
                        <a:buClr>
                          <a:srgbClr val="422E7D"/>
                        </a:buClr>
                        <a:buSzTx/>
                        <a:buFont typeface="Times" pitchFamily="18" charset="0"/>
                        <a:buNone/>
                        <a:tabLst/>
                      </a:pPr>
                      <a:r>
                        <a:rPr kumimoji="0" lang="en-US" sz="1600" u="none" strike="noStrike" cap="none" normalizeH="0" baseline="0" dirty="0" err="1" smtClean="0">
                          <a:ln>
                            <a:noFill/>
                          </a:ln>
                          <a:effectLst/>
                        </a:rPr>
                        <a:t>Aşı</a:t>
                      </a:r>
                      <a:r>
                        <a:rPr kumimoji="0" lang="en-US" sz="1600" u="none" strike="noStrike" cap="none" normalizeH="0" baseline="0" dirty="0" smtClean="0">
                          <a:ln>
                            <a:noFill/>
                          </a:ln>
                          <a:effectLst/>
                        </a:rPr>
                        <a:t> </a:t>
                      </a:r>
                      <a:r>
                        <a:rPr kumimoji="0" lang="en-US" sz="1600" u="none" strike="noStrike" cap="none" normalizeH="0" baseline="0" dirty="0" err="1" smtClean="0">
                          <a:ln>
                            <a:noFill/>
                          </a:ln>
                          <a:effectLst/>
                        </a:rPr>
                        <a:t>gru</a:t>
                      </a:r>
                      <a:r>
                        <a:rPr kumimoji="0" lang="tr-TR" sz="1600" u="none" strike="noStrike" cap="none" normalizeH="0" baseline="0" dirty="0" smtClean="0">
                          <a:ln>
                            <a:noFill/>
                          </a:ln>
                          <a:effectLst/>
                        </a:rPr>
                        <a:t>bu</a:t>
                      </a:r>
                      <a:endParaRPr kumimoji="0" lang="en-US" sz="1600" u="none" strike="noStrike" cap="none" normalizeH="0" baseline="0" dirty="0" smtClean="0">
                        <a:ln>
                          <a:noFill/>
                        </a:ln>
                        <a:effectLst/>
                      </a:endParaRPr>
                    </a:p>
                    <a:p>
                      <a:pPr marL="0" marR="0" lvl="0" indent="0" algn="ctr" defTabSz="914400" rtl="0" eaLnBrk="1" fontAlgn="base" latinLnBrk="0" hangingPunct="1">
                        <a:lnSpc>
                          <a:spcPct val="100000"/>
                        </a:lnSpc>
                        <a:spcBef>
                          <a:spcPct val="0"/>
                        </a:spcBef>
                        <a:spcAft>
                          <a:spcPct val="0"/>
                        </a:spcAft>
                        <a:buClr>
                          <a:srgbClr val="422E7D"/>
                        </a:buClr>
                        <a:buSzTx/>
                        <a:buFont typeface="Times" pitchFamily="18" charset="0"/>
                        <a:buNone/>
                        <a:tabLst/>
                      </a:pPr>
                      <a:r>
                        <a:rPr kumimoji="0" lang="en-US" sz="1600" u="none" strike="noStrike" cap="none" normalizeH="0" baseline="0" dirty="0" smtClean="0">
                          <a:ln>
                            <a:noFill/>
                          </a:ln>
                          <a:effectLst/>
                        </a:rPr>
                        <a:t>(n = 4,616)</a:t>
                      </a:r>
                      <a:endParaRPr kumimoji="0" lang="en-GB"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0" marR="0" marT="0" marB="0" anchor="b"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600" u="none" strike="noStrike" cap="none" normalizeH="0" baseline="0" dirty="0" err="1" smtClean="0">
                          <a:ln>
                            <a:noFill/>
                          </a:ln>
                          <a:effectLst/>
                        </a:rPr>
                        <a:t>Plasebo</a:t>
                      </a:r>
                      <a:r>
                        <a:rPr kumimoji="0" lang="en-US" sz="1600" u="none" strike="noStrike" cap="none" normalizeH="0" baseline="0" dirty="0" smtClean="0">
                          <a:ln>
                            <a:noFill/>
                          </a:ln>
                          <a:effectLst/>
                        </a:rPr>
                        <a:t> </a:t>
                      </a:r>
                      <a:r>
                        <a:rPr kumimoji="0" lang="en-US" sz="1600" u="none" strike="noStrike" cap="none" normalizeH="0" baseline="0" dirty="0" err="1" smtClean="0">
                          <a:ln>
                            <a:noFill/>
                          </a:ln>
                          <a:effectLst/>
                        </a:rPr>
                        <a:t>gr</a:t>
                      </a:r>
                      <a:r>
                        <a:rPr kumimoji="0" lang="tr-TR" sz="1600" u="none" strike="noStrike" cap="none" normalizeH="0" baseline="0" dirty="0" smtClean="0">
                          <a:ln>
                            <a:noFill/>
                          </a:ln>
                          <a:effectLst/>
                        </a:rPr>
                        <a:t>ubu</a:t>
                      </a:r>
                      <a:r>
                        <a:rPr kumimoji="0" lang="en-US" sz="1600" u="none" strike="noStrike" cap="none" normalizeH="0" baseline="0" dirty="0" smtClean="0">
                          <a:ln>
                            <a:noFill/>
                          </a:ln>
                          <a:effectLst/>
                        </a:rPr>
                        <a:t/>
                      </a:r>
                      <a:br>
                        <a:rPr kumimoji="0" lang="en-US" sz="1600" u="none" strike="noStrike" cap="none" normalizeH="0" baseline="0" dirty="0" smtClean="0">
                          <a:ln>
                            <a:noFill/>
                          </a:ln>
                          <a:effectLst/>
                        </a:rPr>
                      </a:br>
                      <a:r>
                        <a:rPr kumimoji="0" lang="en-US" sz="1600" u="none" strike="noStrike" cap="none" normalizeH="0" baseline="0" dirty="0" smtClean="0">
                          <a:ln>
                            <a:noFill/>
                          </a:ln>
                          <a:effectLst/>
                        </a:rPr>
                        <a:t>(n = 4,679)</a:t>
                      </a:r>
                      <a:endParaRPr kumimoji="0" lang="en-GB"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0" marR="0" marT="0" marB="0" anchor="b"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600" u="none" strike="noStrike" cap="none" normalizeH="0" baseline="0" dirty="0" smtClean="0">
                          <a:ln>
                            <a:noFill/>
                          </a:ln>
                          <a:effectLst/>
                        </a:rPr>
                        <a:t>Azaltma</a:t>
                      </a:r>
                      <a:r>
                        <a:rPr kumimoji="0" lang="en-GB" sz="1600" u="none" strike="noStrike" cap="none" normalizeH="0" baseline="0" dirty="0" smtClean="0">
                          <a:ln>
                            <a:noFill/>
                          </a:ln>
                          <a:effectLst/>
                        </a:rPr>
                        <a:t>, %</a:t>
                      </a:r>
                      <a:endParaRPr kumimoji="0" lang="en-GB"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0" marR="0" marT="0" marB="0" anchor="b"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95% CI</a:t>
                      </a:r>
                      <a:endParaRPr kumimoji="0" lang="en-GB" sz="1600" b="1" i="0" u="none" strike="noStrike" cap="none" normalizeH="0" baseline="0" dirty="0" smtClean="0">
                        <a:ln>
                          <a:noFill/>
                        </a:ln>
                        <a:solidFill>
                          <a:schemeClr val="bg1"/>
                        </a:solidFill>
                        <a:effectLst/>
                        <a:latin typeface="Calibri" pitchFamily="34" charset="0"/>
                        <a:ea typeface="ＭＳ Ｐゴシック" pitchFamily="34" charset="-128"/>
                      </a:endParaRPr>
                    </a:p>
                  </a:txBody>
                  <a:tcPr marL="0" marR="0" marT="0" marB="0" anchor="b" horzOverflow="overflow">
                    <a:cell3D prstMaterial="dkEdge">
                      <a:bevel prst="cross"/>
                      <a:lightRig rig="flood" dir="t"/>
                    </a:cell3D>
                  </a:tcPr>
                </a:tc>
              </a:tr>
              <a:tr h="288925">
                <a:tc gridSpan="5">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Pap test </a:t>
                      </a:r>
                      <a:r>
                        <a:rPr kumimoji="0" lang="tr-TR" sz="1600" u="none" strike="noStrike" cap="none" normalizeH="0" baseline="0" dirty="0" smtClean="0">
                          <a:ln>
                            <a:noFill/>
                          </a:ln>
                          <a:effectLst/>
                        </a:rPr>
                        <a:t>sonuçları</a:t>
                      </a:r>
                      <a:endParaRPr kumimoji="0" lang="en-GB"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288925">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ASCUS HR-</a:t>
                      </a:r>
                      <a:r>
                        <a:rPr kumimoji="0" lang="en-GB" sz="1600" u="none" strike="noStrike" cap="none" normalizeH="0" baseline="0" dirty="0" err="1" smtClean="0">
                          <a:ln>
                            <a:noFill/>
                          </a:ln>
                          <a:effectLst/>
                        </a:rPr>
                        <a:t>pozitif</a:t>
                      </a:r>
                      <a:r>
                        <a:rPr kumimoji="0" lang="en-GB" sz="1600" u="none" strike="noStrike" cap="none" normalizeH="0" baseline="0" dirty="0" smtClean="0">
                          <a:ln>
                            <a:noFill/>
                          </a:ln>
                          <a:effectLst/>
                        </a:rPr>
                        <a:t> </a:t>
                      </a:r>
                      <a:r>
                        <a:rPr kumimoji="0" lang="tr-TR" sz="1600" u="none" strike="noStrike" cap="none" normalizeH="0" baseline="0" dirty="0" smtClean="0">
                          <a:ln>
                            <a:noFill/>
                          </a:ln>
                          <a:effectLst/>
                        </a:rPr>
                        <a:t>veya  üzeri</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1,002</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1,205</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17</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600" u="none" strike="noStrike" cap="none" normalizeH="0" baseline="0" dirty="0" smtClean="0">
                          <a:ln>
                            <a:noFill/>
                          </a:ln>
                          <a:effectLst/>
                        </a:rPr>
                        <a:t>10–24</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7338">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ASCUS HR-</a:t>
                      </a:r>
                      <a:r>
                        <a:rPr kumimoji="0" lang="en-GB" sz="1600" u="none" strike="noStrike" cap="none" normalizeH="0" baseline="0" dirty="0" err="1" smtClean="0">
                          <a:ln>
                            <a:noFill/>
                          </a:ln>
                          <a:effectLst/>
                        </a:rPr>
                        <a:t>pozitif</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276</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357</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22</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600" u="none" strike="noStrike" cap="none" normalizeH="0" baseline="0" dirty="0" smtClean="0">
                          <a:ln>
                            <a:noFill/>
                          </a:ln>
                          <a:effectLst/>
                        </a:rPr>
                        <a:t>9–34</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8925">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LSIL</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813</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980</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17</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600" u="none" strike="noStrike" cap="none" normalizeH="0" baseline="0" dirty="0" smtClean="0">
                          <a:ln>
                            <a:noFill/>
                          </a:ln>
                          <a:effectLst/>
                        </a:rPr>
                        <a:t>9–24</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8925">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ASC-H</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55</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87</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36</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10</a:t>
                      </a:r>
                      <a:r>
                        <a:rPr kumimoji="0" lang="en-US" sz="1600" u="none" strike="noStrike" cap="none" normalizeH="0" baseline="0" dirty="0" smtClean="0">
                          <a:ln>
                            <a:noFill/>
                          </a:ln>
                          <a:effectLst/>
                        </a:rPr>
                        <a:t>–</a:t>
                      </a:r>
                      <a:r>
                        <a:rPr kumimoji="0" lang="en-GB" sz="1600" u="none" strike="noStrike" cap="none" normalizeH="0" baseline="0" dirty="0" smtClean="0">
                          <a:ln>
                            <a:noFill/>
                          </a:ln>
                          <a:effectLst/>
                        </a:rPr>
                        <a:t>55</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7338">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HSIL</a:t>
                      </a:r>
                      <a:endParaRPr kumimoji="0" lang="en-US"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22</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40</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45</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US" sz="1600" u="none" strike="noStrike" cap="none" normalizeH="0" baseline="0" dirty="0" smtClean="0">
                          <a:ln>
                            <a:noFill/>
                          </a:ln>
                          <a:effectLst/>
                        </a:rPr>
                        <a:t>4–69</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8925">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AGC</a:t>
                      </a:r>
                      <a:endParaRPr kumimoji="0" lang="en-US"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3</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NA</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NA</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8925">
                <a:tc gridSpan="5">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tr-TR" sz="1600" u="none" strike="noStrike" cap="none" normalizeH="0" baseline="0" dirty="0" smtClean="0">
                          <a:ln>
                            <a:noFill/>
                          </a:ln>
                          <a:effectLst/>
                        </a:rPr>
                        <a:t>Prosedür</a:t>
                      </a:r>
                      <a:endParaRPr kumimoji="0" lang="en-US" sz="1600" b="1"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288925">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a:t>
                      </a:r>
                      <a:r>
                        <a:rPr kumimoji="0" lang="tr-TR" sz="1600" u="none" strike="noStrike" cap="none" normalizeH="0" baseline="0" dirty="0" smtClean="0">
                          <a:ln>
                            <a:noFill/>
                          </a:ln>
                          <a:effectLst/>
                        </a:rPr>
                        <a:t>Kolposkopi</a:t>
                      </a:r>
                      <a:endParaRPr kumimoji="0" lang="en-US"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850</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1061</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20</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12</a:t>
                      </a:r>
                      <a:r>
                        <a:rPr kumimoji="0" lang="en-US" sz="1600" u="none" strike="noStrike" cap="none" normalizeH="0" baseline="0" dirty="0" smtClean="0">
                          <a:ln>
                            <a:noFill/>
                          </a:ln>
                          <a:effectLst/>
                        </a:rPr>
                        <a:t>–</a:t>
                      </a:r>
                      <a:r>
                        <a:rPr kumimoji="0" lang="en-GB" sz="1600" u="none" strike="noStrike" cap="none" normalizeH="0" baseline="0" dirty="0" smtClean="0">
                          <a:ln>
                            <a:noFill/>
                          </a:ln>
                          <a:effectLst/>
                        </a:rPr>
                        <a:t>27</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7338">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a:t>
                      </a:r>
                      <a:r>
                        <a:rPr kumimoji="0" lang="tr-TR" sz="1600" u="none" strike="noStrike" cap="none" normalizeH="0" baseline="0" dirty="0" smtClean="0">
                          <a:ln>
                            <a:noFill/>
                          </a:ln>
                          <a:effectLst/>
                        </a:rPr>
                        <a:t>Servikal biopsi</a:t>
                      </a:r>
                      <a:endParaRPr kumimoji="0" lang="en-US"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728</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935</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22</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14</a:t>
                      </a:r>
                      <a:r>
                        <a:rPr kumimoji="0" lang="en-US" sz="1600" u="none" strike="noStrike" cap="none" normalizeH="0" baseline="0" dirty="0" smtClean="0">
                          <a:ln>
                            <a:noFill/>
                          </a:ln>
                          <a:effectLst/>
                        </a:rPr>
                        <a:t>–</a:t>
                      </a:r>
                      <a:r>
                        <a:rPr kumimoji="0" lang="en-GB" sz="1600" u="none" strike="noStrike" cap="none" normalizeH="0" baseline="0" dirty="0" smtClean="0">
                          <a:ln>
                            <a:noFill/>
                          </a:ln>
                          <a:effectLst/>
                        </a:rPr>
                        <a:t>29</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r h="288925">
                <a:tc>
                  <a:txBody>
                    <a:bodyPr/>
                    <a:lstStyle/>
                    <a:p>
                      <a:pPr marL="88900" marR="0" lvl="0" indent="0" algn="l"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  </a:t>
                      </a:r>
                      <a:r>
                        <a:rPr kumimoji="0" lang="en-GB" sz="1600" u="none" strike="noStrike" cap="none" normalizeH="0" baseline="0" dirty="0" err="1" smtClean="0">
                          <a:ln>
                            <a:noFill/>
                          </a:ln>
                          <a:effectLst/>
                        </a:rPr>
                        <a:t>Definiti</a:t>
                      </a:r>
                      <a:r>
                        <a:rPr kumimoji="0" lang="tr-TR" sz="1600" u="none" strike="noStrike" cap="none" normalizeH="0" baseline="0" dirty="0" smtClean="0">
                          <a:ln>
                            <a:noFill/>
                          </a:ln>
                          <a:effectLst/>
                        </a:rPr>
                        <a:t>f</a:t>
                      </a:r>
                      <a:r>
                        <a:rPr kumimoji="0" lang="en-GB" sz="1600" u="none" strike="noStrike" cap="none" normalizeH="0" baseline="0" dirty="0" smtClean="0">
                          <a:ln>
                            <a:noFill/>
                          </a:ln>
                          <a:effectLst/>
                        </a:rPr>
                        <a:t> </a:t>
                      </a:r>
                      <a:r>
                        <a:rPr kumimoji="0" lang="tr-TR" sz="1600" u="none" strike="noStrike" cap="none" normalizeH="0" baseline="0" dirty="0" smtClean="0">
                          <a:ln>
                            <a:noFill/>
                          </a:ln>
                          <a:effectLst/>
                        </a:rPr>
                        <a:t>tedavi</a:t>
                      </a:r>
                      <a:endParaRPr kumimoji="0" lang="en-US"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131</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229</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42</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c>
                  <a:txBody>
                    <a:bodyPr/>
                    <a:lstStyle/>
                    <a:p>
                      <a:pPr marL="0" marR="0" lvl="0" indent="0" algn="ctr" defTabSz="914400" rtl="0" eaLnBrk="1" fontAlgn="base" latinLnBrk="0" hangingPunct="1">
                        <a:lnSpc>
                          <a:spcPct val="100000"/>
                        </a:lnSpc>
                        <a:spcBef>
                          <a:spcPct val="20000"/>
                        </a:spcBef>
                        <a:spcAft>
                          <a:spcPct val="0"/>
                        </a:spcAft>
                        <a:buClr>
                          <a:srgbClr val="422E7D"/>
                        </a:buClr>
                        <a:buSzTx/>
                        <a:buFont typeface="Times" pitchFamily="18" charset="0"/>
                        <a:buNone/>
                        <a:tabLst/>
                      </a:pPr>
                      <a:r>
                        <a:rPr kumimoji="0" lang="en-GB" sz="1600" u="none" strike="noStrike" cap="none" normalizeH="0" baseline="0" dirty="0" smtClean="0">
                          <a:ln>
                            <a:noFill/>
                          </a:ln>
                          <a:effectLst/>
                        </a:rPr>
                        <a:t>28</a:t>
                      </a:r>
                      <a:r>
                        <a:rPr kumimoji="0" lang="en-US" sz="1600" u="none" strike="noStrike" cap="none" normalizeH="0" baseline="0" dirty="0" smtClean="0">
                          <a:ln>
                            <a:noFill/>
                          </a:ln>
                          <a:effectLst/>
                        </a:rPr>
                        <a:t>–</a:t>
                      </a:r>
                      <a:r>
                        <a:rPr kumimoji="0" lang="en-GB" sz="1600" u="none" strike="noStrike" cap="none" normalizeH="0" baseline="0" dirty="0" smtClean="0">
                          <a:ln>
                            <a:noFill/>
                          </a:ln>
                          <a:effectLst/>
                        </a:rPr>
                        <a:t>54</a:t>
                      </a:r>
                      <a:endParaRPr kumimoji="0" lang="en-GB" sz="1600" b="0" i="0" u="none" strike="noStrike" cap="none" normalizeH="0" baseline="0" dirty="0" smtClean="0">
                        <a:ln>
                          <a:noFill/>
                        </a:ln>
                        <a:solidFill>
                          <a:schemeClr val="tx1"/>
                        </a:solidFill>
                        <a:effectLst/>
                        <a:latin typeface="Calibri" pitchFamily="34" charset="0"/>
                        <a:ea typeface="ＭＳ Ｐゴシック" pitchFamily="34" charset="-128"/>
                      </a:endParaRPr>
                    </a:p>
                  </a:txBody>
                  <a:tcPr marL="0" marR="0" marT="0" marB="0" anchor="ctr" horzOverflow="overflow">
                    <a:cell3D prstMaterial="dkEdge">
                      <a:bevel prst="cross"/>
                      <a:lightRig rig="flood" dir="t"/>
                    </a:cell3D>
                  </a:tcPr>
                </a:tc>
              </a:tr>
            </a:tbl>
          </a:graphicData>
        </a:graphic>
      </p:graphicFrame>
      <p:sp>
        <p:nvSpPr>
          <p:cNvPr id="105555" name="Rectangle 85"/>
          <p:cNvSpPr>
            <a:spLocks noGrp="1" noChangeArrowheads="1"/>
          </p:cNvSpPr>
          <p:nvPr>
            <p:ph type="title"/>
          </p:nvPr>
        </p:nvSpPr>
        <p:spPr>
          <a:noFill/>
        </p:spPr>
        <p:txBody>
          <a:bodyPr>
            <a:normAutofit/>
          </a:bodyPr>
          <a:lstStyle/>
          <a:p>
            <a:pPr eaLnBrk="1" hangingPunct="1"/>
            <a:r>
              <a:rPr lang="en-US" dirty="0" err="1" smtClean="0"/>
              <a:t>Gardasil</a:t>
            </a:r>
            <a:r>
              <a:rPr lang="en-US" baseline="30000" dirty="0" smtClean="0"/>
              <a:t>®</a:t>
            </a:r>
            <a:r>
              <a:rPr lang="tr-TR" dirty="0" smtClean="0"/>
              <a:t>’in </a:t>
            </a:r>
            <a:r>
              <a:rPr lang="en-US" dirty="0" err="1" smtClean="0"/>
              <a:t>Anormal</a:t>
            </a:r>
            <a:r>
              <a:rPr lang="en-US" dirty="0" smtClean="0"/>
              <a:t> Pap Test</a:t>
            </a:r>
            <a:r>
              <a:rPr lang="tr-TR" dirty="0" smtClean="0"/>
              <a:t> ve Prosedürlere Etkisi</a:t>
            </a:r>
            <a:endParaRPr lang="en-GB" dirty="0" smtClean="0"/>
          </a:p>
        </p:txBody>
      </p:sp>
      <p:sp>
        <p:nvSpPr>
          <p:cNvPr id="2" name="Footer Placeholder 1"/>
          <p:cNvSpPr>
            <a:spLocks noGrp="1"/>
          </p:cNvSpPr>
          <p:nvPr>
            <p:ph type="ftr" sz="quarter" idx="11"/>
          </p:nvPr>
        </p:nvSpPr>
        <p:spPr/>
        <p:txBody>
          <a:bodyPr/>
          <a:lstStyle/>
          <a:p>
            <a:r>
              <a:rPr lang="de-DE" smtClean="0"/>
              <a:t>Olsson SO &amp; Paavonen J. IPvC, 200</a:t>
            </a:r>
            <a:endParaRPr lang="tr-TR" dirty="0"/>
          </a:p>
        </p:txBody>
      </p:sp>
    </p:spTree>
    <p:extLst>
      <p:ext uri="{BB962C8B-B14F-4D97-AF65-F5344CB8AC3E}">
        <p14:creationId xmlns:p14="http://schemas.microsoft.com/office/powerpoint/2010/main" val="35967373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94950" name="Group 6"/>
          <p:cNvGraphicFramePr>
            <a:graphicFrameLocks noGrp="1"/>
          </p:cNvGraphicFramePr>
          <p:nvPr/>
        </p:nvGraphicFramePr>
        <p:xfrm>
          <a:off x="4867805" y="4093555"/>
          <a:ext cx="3684587" cy="1479423"/>
        </p:xfrm>
        <a:graphic>
          <a:graphicData uri="http://schemas.openxmlformats.org/drawingml/2006/table">
            <a:tbl>
              <a:tblPr firstRow="1" firstCol="1">
                <a:tableStyleId>{21E4AEA4-8DFA-4A89-87EB-49C32662AFE0}</a:tableStyleId>
              </a:tblPr>
              <a:tblGrid>
                <a:gridCol w="973137"/>
                <a:gridCol w="1538288"/>
                <a:gridCol w="1173162"/>
              </a:tblGrid>
              <a:tr h="866775">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End Point</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GARDASIL </a:t>
                      </a:r>
                      <a:r>
                        <a:rPr kumimoji="0" lang="tr-TR" sz="1200" u="none" strike="noStrike" cap="none" normalizeH="0" baseline="0" dirty="0" smtClean="0">
                          <a:ln>
                            <a:noFill/>
                          </a:ln>
                          <a:effectLst/>
                        </a:rPr>
                        <a:t>olguları</a:t>
                      </a:r>
                      <a:endParaRPr kumimoji="0" lang="en-US" sz="1200" u="none" strike="noStrike" cap="none" normalizeH="0" baseline="0" dirty="0" smtClean="0">
                        <a:ln>
                          <a:noFill/>
                        </a:ln>
                        <a:effectLst/>
                      </a:endParaRP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
                      </a:r>
                      <a:br>
                        <a:rPr kumimoji="0" lang="en-US" sz="1200" u="none" strike="noStrike" cap="none" normalizeH="0" baseline="0" dirty="0" smtClean="0">
                          <a:ln>
                            <a:noFill/>
                          </a:ln>
                          <a:effectLst/>
                        </a:rPr>
                      </a:br>
                      <a:r>
                        <a:rPr kumimoji="0" lang="en-US" sz="1200" u="none" strike="noStrike" cap="none" normalizeH="0" baseline="0" dirty="0" smtClean="0">
                          <a:ln>
                            <a:noFill/>
                          </a:ln>
                          <a:effectLst/>
                        </a:rPr>
                        <a:t>(N=568)</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err="1" smtClean="0">
                          <a:ln>
                            <a:noFill/>
                          </a:ln>
                          <a:effectLst/>
                        </a:rPr>
                        <a:t>Plasebo</a:t>
                      </a:r>
                      <a:r>
                        <a:rPr kumimoji="0" lang="en-US" sz="1200" u="none" strike="noStrike" cap="none" normalizeH="0" baseline="0" dirty="0" smtClean="0">
                          <a:ln>
                            <a:noFill/>
                          </a:ln>
                          <a:effectLst/>
                        </a:rPr>
                        <a:t> </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 </a:t>
                      </a:r>
                      <a:br>
                        <a:rPr kumimoji="0" lang="en-US" sz="1200" u="none" strike="noStrike" cap="none" normalizeH="0" baseline="0" dirty="0" smtClean="0">
                          <a:ln>
                            <a:noFill/>
                          </a:ln>
                          <a:effectLst/>
                        </a:rPr>
                      </a:br>
                      <a:r>
                        <a:rPr kumimoji="0" lang="en-US" sz="1200" u="none" strike="noStrike" cap="none" normalizeH="0" baseline="0" dirty="0" smtClean="0">
                          <a:ln>
                            <a:noFill/>
                          </a:ln>
                          <a:effectLst/>
                        </a:rPr>
                        <a:t>(N=580)</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r>
              <a:tr h="606425">
                <a:tc>
                  <a:txBody>
                    <a:bodyPr/>
                    <a:lstStyle/>
                    <a:p>
                      <a:pPr marL="0" marR="0" lvl="0" indent="0" algn="l"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HPV 6/11/16/18-CIN </a:t>
                      </a:r>
                      <a:r>
                        <a:rPr kumimoji="0" lang="tr-TR" sz="1200" u="none" strike="noStrike" cap="none" normalizeH="0" baseline="0" dirty="0" smtClean="0">
                          <a:ln>
                            <a:noFill/>
                          </a:ln>
                          <a:effectLst/>
                        </a:rPr>
                        <a:t>veya</a:t>
                      </a:r>
                      <a:r>
                        <a:rPr kumimoji="0" lang="en-US" sz="1200" u="none" strike="noStrike" cap="none" normalizeH="0" baseline="0" dirty="0" smtClean="0">
                          <a:ln>
                            <a:noFill/>
                          </a:ln>
                          <a:effectLst/>
                        </a:rPr>
                        <a:t> AIS</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smtClean="0">
                          <a:ln>
                            <a:noFill/>
                          </a:ln>
                          <a:effectLst/>
                        </a:rPr>
                        <a:t>94</a:t>
                      </a:r>
                      <a:endParaRPr kumimoji="0" lang="en-US" sz="1600" b="1" i="0" u="none" strike="noStrike" cap="none" normalizeH="0" baseline="0" smtClean="0">
                        <a:ln>
                          <a:noFill/>
                        </a:ln>
                        <a:solidFill>
                          <a:srgbClr val="FFFFFF"/>
                        </a:solidFill>
                        <a:effectLst/>
                        <a:latin typeface="Arial" pitchFamily="34" charset="0"/>
                      </a:endParaRPr>
                    </a:p>
                  </a:txBody>
                  <a:tcPr marL="45720" marR="45720"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dirty="0" smtClean="0">
                          <a:ln>
                            <a:noFill/>
                          </a:ln>
                          <a:effectLst/>
                        </a:rPr>
                        <a:t>94</a:t>
                      </a:r>
                      <a:endParaRPr kumimoji="0" lang="en-US" sz="1600" b="1" i="0" u="none" strike="noStrike" cap="none" normalizeH="0" baseline="0" dirty="0" smtClean="0">
                        <a:ln>
                          <a:noFill/>
                        </a:ln>
                        <a:solidFill>
                          <a:srgbClr val="FFFFFF"/>
                        </a:solidFill>
                        <a:effectLst/>
                        <a:latin typeface="Arial" pitchFamily="34" charset="0"/>
                      </a:endParaRPr>
                    </a:p>
                  </a:txBody>
                  <a:tcPr marL="45720" marR="45720" anchor="ctr" horzOverflow="overflow"/>
                </a:tc>
              </a:tr>
            </a:tbl>
          </a:graphicData>
        </a:graphic>
      </p:graphicFrame>
      <p:graphicFrame>
        <p:nvGraphicFramePr>
          <p:cNvPr id="594964" name="Group 20"/>
          <p:cNvGraphicFramePr>
            <a:graphicFrameLocks noGrp="1"/>
          </p:cNvGraphicFramePr>
          <p:nvPr/>
        </p:nvGraphicFramePr>
        <p:xfrm>
          <a:off x="4904680" y="1942866"/>
          <a:ext cx="3659187" cy="1487361"/>
        </p:xfrm>
        <a:graphic>
          <a:graphicData uri="http://schemas.openxmlformats.org/drawingml/2006/table">
            <a:tbl>
              <a:tblPr firstRow="1" firstCol="1">
                <a:tableStyleId>{21E4AEA4-8DFA-4A89-87EB-49C32662AFE0}</a:tableStyleId>
              </a:tblPr>
              <a:tblGrid>
                <a:gridCol w="966787"/>
                <a:gridCol w="1527175"/>
                <a:gridCol w="1165225"/>
              </a:tblGrid>
              <a:tr h="874713">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End Point</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GARDASIL </a:t>
                      </a:r>
                      <a:r>
                        <a:rPr kumimoji="0" lang="tr-TR" sz="1200" u="none" strike="noStrike" cap="none" normalizeH="0" baseline="0" dirty="0" smtClean="0">
                          <a:ln>
                            <a:noFill/>
                          </a:ln>
                          <a:effectLst/>
                        </a:rPr>
                        <a:t>olguları</a:t>
                      </a:r>
                      <a:r>
                        <a:rPr kumimoji="0" lang="en-US" sz="1200" u="none" strike="noStrike" cap="none" normalizeH="0" baseline="0" dirty="0" smtClean="0">
                          <a:ln>
                            <a:noFill/>
                          </a:ln>
                          <a:effectLst/>
                        </a:rPr>
                        <a:t/>
                      </a:r>
                      <a:br>
                        <a:rPr kumimoji="0" lang="en-US" sz="1200" u="none" strike="noStrike" cap="none" normalizeH="0" baseline="0" dirty="0" smtClean="0">
                          <a:ln>
                            <a:noFill/>
                          </a:ln>
                          <a:effectLst/>
                        </a:rPr>
                      </a:br>
                      <a:endParaRPr kumimoji="0" lang="en-US" sz="1200" u="none" strike="noStrike" cap="none" normalizeH="0" baseline="0" dirty="0" smtClean="0">
                        <a:ln>
                          <a:noFill/>
                        </a:ln>
                        <a:effectLst/>
                      </a:endParaRP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(N=1242)</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err="1" smtClean="0">
                          <a:ln>
                            <a:noFill/>
                          </a:ln>
                          <a:effectLst/>
                        </a:rPr>
                        <a:t>Pla</a:t>
                      </a:r>
                      <a:r>
                        <a:rPr kumimoji="0" lang="tr-TR" sz="1200" u="none" strike="noStrike" cap="none" normalizeH="0" baseline="0" dirty="0" smtClean="0">
                          <a:ln>
                            <a:noFill/>
                          </a:ln>
                          <a:effectLst/>
                        </a:rPr>
                        <a:t>s</a:t>
                      </a:r>
                      <a:r>
                        <a:rPr kumimoji="0" lang="en-US" sz="1200" u="none" strike="noStrike" cap="none" normalizeH="0" baseline="0" dirty="0" err="1" smtClean="0">
                          <a:ln>
                            <a:noFill/>
                          </a:ln>
                          <a:effectLst/>
                        </a:rPr>
                        <a:t>ebo</a:t>
                      </a:r>
                      <a:r>
                        <a:rPr kumimoji="0" lang="en-US" sz="1200" u="none" strike="noStrike" cap="none" normalizeH="0" baseline="0" dirty="0" smtClean="0">
                          <a:ln>
                            <a:noFill/>
                          </a:ln>
                          <a:effectLst/>
                        </a:rPr>
                        <a:t> </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 </a:t>
                      </a:r>
                      <a:br>
                        <a:rPr kumimoji="0" lang="en-US" sz="1200" u="none" strike="noStrike" cap="none" normalizeH="0" baseline="0" dirty="0" smtClean="0">
                          <a:ln>
                            <a:noFill/>
                          </a:ln>
                          <a:effectLst/>
                        </a:rPr>
                      </a:br>
                      <a:r>
                        <a:rPr kumimoji="0" lang="en-US" sz="1200" u="none" strike="noStrike" cap="none" normalizeH="0" baseline="0" dirty="0" smtClean="0">
                          <a:ln>
                            <a:noFill/>
                          </a:ln>
                          <a:effectLst/>
                        </a:rPr>
                        <a:t>(N=1283)</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r>
              <a:tr h="590550">
                <a:tc>
                  <a:txBody>
                    <a:bodyPr/>
                    <a:lstStyle/>
                    <a:p>
                      <a:pPr marL="0" marR="0" lvl="0" indent="0" algn="l"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HPV 6/11/16/18-CIN </a:t>
                      </a:r>
                      <a:r>
                        <a:rPr kumimoji="0" lang="tr-TR" sz="1200" u="none" strike="noStrike" cap="none" normalizeH="0" baseline="0" dirty="0" smtClean="0">
                          <a:ln>
                            <a:noFill/>
                          </a:ln>
                          <a:effectLst/>
                        </a:rPr>
                        <a:t>veya</a:t>
                      </a:r>
                      <a:r>
                        <a:rPr kumimoji="0" lang="en-US" sz="1200" u="none" strike="noStrike" cap="none" normalizeH="0" baseline="0" dirty="0" smtClean="0">
                          <a:ln>
                            <a:noFill/>
                          </a:ln>
                          <a:effectLst/>
                        </a:rPr>
                        <a:t> AIS</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dirty="0" smtClean="0">
                          <a:ln>
                            <a:noFill/>
                          </a:ln>
                          <a:effectLst/>
                        </a:rPr>
                        <a:t>0</a:t>
                      </a:r>
                      <a:endParaRPr kumimoji="0" lang="en-US" sz="1600" b="1" i="0" u="none" strike="noStrike" cap="none" normalizeH="0" baseline="0" dirty="0" smtClean="0">
                        <a:ln>
                          <a:noFill/>
                        </a:ln>
                        <a:solidFill>
                          <a:srgbClr val="FFFFFF"/>
                        </a:solidFill>
                        <a:effectLst/>
                        <a:latin typeface="Arial" pitchFamily="34" charset="0"/>
                      </a:endParaRPr>
                    </a:p>
                  </a:txBody>
                  <a:tcPr marL="45720" marR="45720"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dirty="0" smtClean="0">
                          <a:ln>
                            <a:noFill/>
                          </a:ln>
                          <a:effectLst/>
                        </a:rPr>
                        <a:t>5</a:t>
                      </a:r>
                      <a:endParaRPr kumimoji="0" lang="en-US" sz="1600" b="1" i="0" u="none" strike="noStrike" cap="none" normalizeH="0" baseline="0" dirty="0" smtClean="0">
                        <a:ln>
                          <a:noFill/>
                        </a:ln>
                        <a:solidFill>
                          <a:srgbClr val="FFFFFF"/>
                        </a:solidFill>
                        <a:effectLst/>
                        <a:latin typeface="Arial" pitchFamily="34" charset="0"/>
                      </a:endParaRPr>
                    </a:p>
                  </a:txBody>
                  <a:tcPr marL="45720" marR="45720" anchor="ctr" horzOverflow="overflow"/>
                </a:tc>
              </a:tr>
            </a:tbl>
          </a:graphicData>
        </a:graphic>
      </p:graphicFrame>
      <p:sp>
        <p:nvSpPr>
          <p:cNvPr id="595006" name="Rectangle 62"/>
          <p:cNvSpPr>
            <a:spLocks noGrp="1" noChangeArrowheads="1"/>
          </p:cNvSpPr>
          <p:nvPr>
            <p:ph type="title"/>
          </p:nvPr>
        </p:nvSpPr>
        <p:spPr/>
        <p:txBody>
          <a:bodyPr/>
          <a:lstStyle/>
          <a:p>
            <a:r>
              <a:rPr lang="tr-TR" sz="2800" dirty="0" smtClean="0"/>
              <a:t>CIN ile İlişkili </a:t>
            </a:r>
            <a:r>
              <a:rPr lang="en-US" sz="2800" dirty="0" smtClean="0"/>
              <a:t>HPV 6/11/16/18  </a:t>
            </a:r>
            <a:r>
              <a:rPr lang="tr-TR" sz="2800" dirty="0" smtClean="0"/>
              <a:t>Tiplerinde </a:t>
            </a:r>
            <a:r>
              <a:rPr lang="en-GB" sz="2800" dirty="0" err="1" smtClean="0"/>
              <a:t>Gardasil</a:t>
            </a:r>
            <a:r>
              <a:rPr lang="en-GB" sz="2800" baseline="30000" dirty="0" smtClean="0"/>
              <a:t>®</a:t>
            </a:r>
            <a:r>
              <a:rPr lang="tr-TR" sz="2800" baseline="30000" dirty="0" smtClean="0"/>
              <a:t> </a:t>
            </a:r>
            <a:r>
              <a:rPr lang="tr-TR" sz="2800" dirty="0" smtClean="0"/>
              <a:t>Etkisi </a:t>
            </a:r>
            <a:endParaRPr lang="en-US" sz="2800" dirty="0"/>
          </a:p>
        </p:txBody>
      </p:sp>
      <p:graphicFrame>
        <p:nvGraphicFramePr>
          <p:cNvPr id="594978" name="Group 34"/>
          <p:cNvGraphicFramePr>
            <a:graphicFrameLocks noGrp="1"/>
          </p:cNvGraphicFramePr>
          <p:nvPr>
            <p:ph idx="1"/>
          </p:nvPr>
        </p:nvGraphicFramePr>
        <p:xfrm>
          <a:off x="580132" y="1964297"/>
          <a:ext cx="3744416" cy="1444498"/>
        </p:xfrm>
        <a:graphic>
          <a:graphicData uri="http://schemas.openxmlformats.org/drawingml/2006/table">
            <a:tbl>
              <a:tblPr firstRow="1" firstCol="1">
                <a:tableStyleId>{21E4AEA4-8DFA-4A89-87EB-49C32662AFE0}</a:tableStyleId>
              </a:tblPr>
              <a:tblGrid>
                <a:gridCol w="989305"/>
                <a:gridCol w="1562746"/>
                <a:gridCol w="1192365"/>
              </a:tblGrid>
              <a:tr h="831850">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End Point</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endParaRPr kumimoji="0" lang="en-US" sz="1200" b="1" i="0" u="none" strike="noStrike" cap="none" normalizeH="0" baseline="0" dirty="0" smtClean="0">
                        <a:ln>
                          <a:noFill/>
                        </a:ln>
                        <a:solidFill>
                          <a:srgbClr val="FFFFFF"/>
                        </a:solidFill>
                        <a:effectLst/>
                        <a:latin typeface="Arial" pitchFamily="34" charset="0"/>
                      </a:endParaRPr>
                    </a:p>
                  </a:txBody>
                  <a:tcPr marL="99017" marR="99017"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GARDASIL</a:t>
                      </a:r>
                      <a:r>
                        <a:rPr kumimoji="0" lang="en-US" sz="1200" u="none" strike="noStrike" cap="none" normalizeH="0" baseline="30000" dirty="0" smtClean="0">
                          <a:ln>
                            <a:noFill/>
                          </a:ln>
                          <a:effectLst/>
                        </a:rPr>
                        <a:t>™</a:t>
                      </a:r>
                      <a:r>
                        <a:rPr kumimoji="0" lang="en-US" sz="1200" u="none" strike="noStrike" cap="none" normalizeH="0" baseline="0" dirty="0" smtClean="0">
                          <a:ln>
                            <a:noFill/>
                          </a:ln>
                          <a:effectLst/>
                        </a:rPr>
                        <a:t> </a:t>
                      </a:r>
                      <a:r>
                        <a:rPr kumimoji="0" lang="tr-TR" sz="1200" u="none" strike="noStrike" cap="none" normalizeH="0" baseline="0" dirty="0" smtClean="0">
                          <a:ln>
                            <a:noFill/>
                          </a:ln>
                          <a:effectLst/>
                        </a:rPr>
                        <a:t>olguları</a:t>
                      </a:r>
                      <a:endParaRPr kumimoji="0" lang="en-US" sz="1200" u="none" strike="noStrike" cap="none" normalizeH="0" baseline="0" dirty="0" smtClean="0">
                        <a:ln>
                          <a:noFill/>
                        </a:ln>
                        <a:effectLst/>
                      </a:endParaRP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
                      </a:r>
                      <a:br>
                        <a:rPr kumimoji="0" lang="en-US" sz="1200" u="none" strike="noStrike" cap="none" normalizeH="0" baseline="0" dirty="0" smtClean="0">
                          <a:ln>
                            <a:noFill/>
                          </a:ln>
                          <a:effectLst/>
                        </a:rPr>
                      </a:br>
                      <a:r>
                        <a:rPr kumimoji="0" lang="en-US" sz="1200" u="none" strike="noStrike" cap="none" normalizeH="0" baseline="0" dirty="0" smtClean="0">
                          <a:ln>
                            <a:noFill/>
                          </a:ln>
                          <a:effectLst/>
                        </a:rPr>
                        <a:t>(N=8,625)</a:t>
                      </a:r>
                      <a:endParaRPr kumimoji="0" lang="en-US" sz="1200" b="1" i="0" u="none" strike="noStrike" cap="none" normalizeH="0" baseline="0" dirty="0" smtClean="0">
                        <a:ln>
                          <a:noFill/>
                        </a:ln>
                        <a:solidFill>
                          <a:srgbClr val="FFFFFF"/>
                        </a:solidFill>
                        <a:effectLst/>
                        <a:latin typeface="Arial" pitchFamily="34" charset="0"/>
                      </a:endParaRPr>
                    </a:p>
                  </a:txBody>
                  <a:tcPr marL="99017" marR="99017"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err="1" smtClean="0">
                          <a:ln>
                            <a:noFill/>
                          </a:ln>
                          <a:effectLst/>
                        </a:rPr>
                        <a:t>Pla</a:t>
                      </a:r>
                      <a:r>
                        <a:rPr kumimoji="0" lang="tr-TR" sz="1200" u="none" strike="noStrike" cap="none" normalizeH="0" baseline="0" dirty="0" smtClean="0">
                          <a:ln>
                            <a:noFill/>
                          </a:ln>
                          <a:effectLst/>
                        </a:rPr>
                        <a:t>s</a:t>
                      </a:r>
                      <a:r>
                        <a:rPr kumimoji="0" lang="en-US" sz="1200" u="none" strike="noStrike" cap="none" normalizeH="0" baseline="0" dirty="0" err="1" smtClean="0">
                          <a:ln>
                            <a:noFill/>
                          </a:ln>
                          <a:effectLst/>
                        </a:rPr>
                        <a:t>ebo</a:t>
                      </a:r>
                      <a:r>
                        <a:rPr kumimoji="0" lang="en-US" sz="1200" u="none" strike="noStrike" cap="none" normalizeH="0" baseline="0" dirty="0" smtClean="0">
                          <a:ln>
                            <a:noFill/>
                          </a:ln>
                          <a:effectLst/>
                        </a:rPr>
                        <a:t> </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 </a:t>
                      </a:r>
                      <a:br>
                        <a:rPr kumimoji="0" lang="en-US" sz="1200" u="none" strike="noStrike" cap="none" normalizeH="0" baseline="0" dirty="0" smtClean="0">
                          <a:ln>
                            <a:noFill/>
                          </a:ln>
                          <a:effectLst/>
                        </a:rPr>
                      </a:br>
                      <a:r>
                        <a:rPr kumimoji="0" lang="en-US" sz="1200" u="none" strike="noStrike" cap="none" normalizeH="0" baseline="0" dirty="0" smtClean="0">
                          <a:ln>
                            <a:noFill/>
                          </a:ln>
                          <a:effectLst/>
                        </a:rPr>
                        <a:t>(N=8,673)</a:t>
                      </a:r>
                      <a:endParaRPr kumimoji="0" lang="en-US" sz="1200" b="1" i="0" u="none" strike="noStrike" cap="none" normalizeH="0" baseline="0" dirty="0" smtClean="0">
                        <a:ln>
                          <a:noFill/>
                        </a:ln>
                        <a:solidFill>
                          <a:srgbClr val="FFFFFF"/>
                        </a:solidFill>
                        <a:effectLst/>
                        <a:latin typeface="Arial" pitchFamily="34" charset="0"/>
                      </a:endParaRPr>
                    </a:p>
                  </a:txBody>
                  <a:tcPr marL="99017" marR="99017" anchor="b" horzOverflow="overflow"/>
                </a:tc>
              </a:tr>
              <a:tr h="606425">
                <a:tc>
                  <a:txBody>
                    <a:bodyPr/>
                    <a:lstStyle/>
                    <a:p>
                      <a:pPr marL="0" marR="0" lvl="0" indent="0" algn="l"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HPV 6/11/16/18-CIN </a:t>
                      </a:r>
                      <a:r>
                        <a:rPr kumimoji="0" lang="tr-TR" sz="1200" u="none" strike="noStrike" cap="none" normalizeH="0" baseline="0" dirty="0" smtClean="0">
                          <a:ln>
                            <a:noFill/>
                          </a:ln>
                          <a:effectLst/>
                        </a:rPr>
                        <a:t>veya</a:t>
                      </a:r>
                      <a:r>
                        <a:rPr kumimoji="0" lang="en-US" sz="1200" u="none" strike="noStrike" cap="none" normalizeH="0" baseline="0" dirty="0" smtClean="0">
                          <a:ln>
                            <a:noFill/>
                          </a:ln>
                          <a:effectLst/>
                        </a:rPr>
                        <a:t> AIS</a:t>
                      </a:r>
                      <a:endParaRPr kumimoji="0" lang="en-US" sz="1200" b="1" i="0" u="none" strike="noStrike" cap="none" normalizeH="0" baseline="0" dirty="0" smtClean="0">
                        <a:ln>
                          <a:noFill/>
                        </a:ln>
                        <a:solidFill>
                          <a:srgbClr val="FFFFFF"/>
                        </a:solidFill>
                        <a:effectLst/>
                        <a:latin typeface="Arial" pitchFamily="34" charset="0"/>
                      </a:endParaRPr>
                    </a:p>
                  </a:txBody>
                  <a:tcPr marL="99017" marR="99017"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smtClean="0">
                          <a:ln>
                            <a:noFill/>
                          </a:ln>
                          <a:effectLst/>
                        </a:rPr>
                        <a:t>9</a:t>
                      </a:r>
                      <a:endParaRPr kumimoji="0" lang="en-US" sz="1600" b="1" i="0" u="none" strike="noStrike" cap="none" normalizeH="0" baseline="0" smtClean="0">
                        <a:ln>
                          <a:noFill/>
                        </a:ln>
                        <a:solidFill>
                          <a:srgbClr val="FFFFFF"/>
                        </a:solidFill>
                        <a:effectLst/>
                        <a:latin typeface="Arial" pitchFamily="34" charset="0"/>
                      </a:endParaRPr>
                    </a:p>
                  </a:txBody>
                  <a:tcPr marL="99017" marR="99017"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dirty="0" smtClean="0">
                          <a:ln>
                            <a:noFill/>
                          </a:ln>
                          <a:effectLst/>
                        </a:rPr>
                        <a:t>143</a:t>
                      </a:r>
                      <a:endParaRPr kumimoji="0" lang="en-US" sz="1600" b="1" i="0" u="none" strike="noStrike" cap="none" normalizeH="0" baseline="0" dirty="0" smtClean="0">
                        <a:ln>
                          <a:noFill/>
                        </a:ln>
                        <a:solidFill>
                          <a:srgbClr val="FFFFFF"/>
                        </a:solidFill>
                        <a:effectLst/>
                        <a:latin typeface="Arial" pitchFamily="34" charset="0"/>
                      </a:endParaRPr>
                    </a:p>
                  </a:txBody>
                  <a:tcPr marL="99017" marR="99017" anchor="ctr" horzOverflow="overflow"/>
                </a:tc>
              </a:tr>
            </a:tbl>
          </a:graphicData>
        </a:graphic>
      </p:graphicFrame>
      <p:sp>
        <p:nvSpPr>
          <p:cNvPr id="595007" name="Rectangle 63"/>
          <p:cNvSpPr>
            <a:spLocks noGrp="1" noChangeArrowheads="1"/>
          </p:cNvSpPr>
          <p:nvPr>
            <p:ph type="body" idx="4294967295"/>
          </p:nvPr>
        </p:nvSpPr>
        <p:spPr>
          <a:xfrm>
            <a:off x="0" y="1449388"/>
            <a:ext cx="2830513" cy="415925"/>
          </a:xfrm>
          <a:prstGeom prst="rect">
            <a:avLst/>
          </a:prstGeom>
          <a:noFill/>
          <a:ln w="9525">
            <a:noFill/>
            <a:miter lim="800000"/>
            <a:headEnd/>
            <a:tailEnd/>
          </a:ln>
          <a:effectLst/>
        </p:spPr>
        <p:txBody>
          <a:bodyPr lIns="0" rIns="0">
            <a:normAutofit/>
          </a:bodyPr>
          <a:lstStyle/>
          <a:p>
            <a:pPr fontAlgn="base">
              <a:lnSpc>
                <a:spcPct val="95000"/>
              </a:lnSpc>
              <a:spcBef>
                <a:spcPct val="30000"/>
              </a:spcBef>
              <a:spcAft>
                <a:spcPct val="0"/>
              </a:spcAft>
              <a:buClr>
                <a:srgbClr val="99CCFF"/>
              </a:buClr>
              <a:buNone/>
            </a:pPr>
            <a:r>
              <a:rPr lang="en-US" sz="1600" b="1" dirty="0" err="1" smtClean="0">
                <a:solidFill>
                  <a:schemeClr val="accent2"/>
                </a:solidFill>
                <a:effectLst>
                  <a:outerShdw blurRad="38100" dist="38100" dir="2700000" algn="tl">
                    <a:srgbClr val="000000"/>
                  </a:outerShdw>
                </a:effectLst>
                <a:latin typeface="Arial" charset="0"/>
                <a:cs typeface="Arial" charset="0"/>
              </a:rPr>
              <a:t>Seronegati</a:t>
            </a:r>
            <a:r>
              <a:rPr lang="tr-TR" sz="1600" b="1" dirty="0" smtClean="0">
                <a:solidFill>
                  <a:schemeClr val="accent2"/>
                </a:solidFill>
                <a:effectLst>
                  <a:outerShdw blurRad="38100" dist="38100" dir="2700000" algn="tl">
                    <a:srgbClr val="000000"/>
                  </a:outerShdw>
                </a:effectLst>
                <a:latin typeface="Arial" charset="0"/>
                <a:cs typeface="Arial" charset="0"/>
              </a:rPr>
              <a:t>f</a:t>
            </a:r>
            <a:r>
              <a:rPr lang="en-US" sz="1600" b="1" dirty="0" smtClean="0">
                <a:solidFill>
                  <a:schemeClr val="accent2"/>
                </a:solidFill>
                <a:effectLst>
                  <a:outerShdw blurRad="38100" dist="38100" dir="2700000" algn="tl">
                    <a:srgbClr val="000000"/>
                  </a:outerShdw>
                </a:effectLst>
                <a:latin typeface="Arial" charset="0"/>
                <a:cs typeface="Arial" charset="0"/>
              </a:rPr>
              <a:t>/PCR-</a:t>
            </a:r>
            <a:r>
              <a:rPr lang="en-US" sz="1600" b="1" dirty="0" err="1" smtClean="0">
                <a:solidFill>
                  <a:schemeClr val="accent2"/>
                </a:solidFill>
                <a:effectLst>
                  <a:outerShdw blurRad="38100" dist="38100" dir="2700000" algn="tl">
                    <a:srgbClr val="000000"/>
                  </a:outerShdw>
                </a:effectLst>
                <a:latin typeface="Arial" charset="0"/>
                <a:cs typeface="Arial" charset="0"/>
              </a:rPr>
              <a:t>negati</a:t>
            </a:r>
            <a:r>
              <a:rPr lang="tr-TR" sz="1600" b="1" dirty="0" smtClean="0">
                <a:solidFill>
                  <a:schemeClr val="accent2"/>
                </a:solidFill>
                <a:effectLst>
                  <a:outerShdw blurRad="38100" dist="38100" dir="2700000" algn="tl">
                    <a:srgbClr val="000000"/>
                  </a:outerShdw>
                </a:effectLst>
                <a:latin typeface="Arial" charset="0"/>
                <a:cs typeface="Arial" charset="0"/>
              </a:rPr>
              <a:t>f</a:t>
            </a:r>
            <a:endParaRPr lang="en-US" sz="1600" b="1" dirty="0">
              <a:solidFill>
                <a:schemeClr val="accent2"/>
              </a:solidFill>
              <a:effectLst>
                <a:outerShdw blurRad="38100" dist="38100" dir="2700000" algn="tl">
                  <a:srgbClr val="000000"/>
                </a:outerShdw>
              </a:effectLst>
              <a:latin typeface="Arial" charset="0"/>
              <a:cs typeface="Arial" charset="0"/>
            </a:endParaRPr>
          </a:p>
        </p:txBody>
      </p:sp>
      <p:graphicFrame>
        <p:nvGraphicFramePr>
          <p:cNvPr id="594992" name="Group 48"/>
          <p:cNvGraphicFramePr>
            <a:graphicFrameLocks noGrp="1"/>
          </p:cNvGraphicFramePr>
          <p:nvPr/>
        </p:nvGraphicFramePr>
        <p:xfrm>
          <a:off x="591609" y="4093555"/>
          <a:ext cx="3684587" cy="1479423"/>
        </p:xfrm>
        <a:graphic>
          <a:graphicData uri="http://schemas.openxmlformats.org/drawingml/2006/table">
            <a:tbl>
              <a:tblPr firstRow="1" firstCol="1">
                <a:tableStyleId>{21E4AEA4-8DFA-4A89-87EB-49C32662AFE0}</a:tableStyleId>
              </a:tblPr>
              <a:tblGrid>
                <a:gridCol w="973137"/>
                <a:gridCol w="1538288"/>
                <a:gridCol w="1173162"/>
              </a:tblGrid>
              <a:tr h="866775">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End </a:t>
                      </a:r>
                      <a:r>
                        <a:rPr kumimoji="0" lang="en-US" sz="1200" u="none" strike="noStrike" kern="1200" cap="none" normalizeH="0" baseline="0" dirty="0" smtClean="0">
                          <a:ln>
                            <a:noFill/>
                          </a:ln>
                          <a:effectLst/>
                        </a:rPr>
                        <a:t>Point</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GARDASIL</a:t>
                      </a:r>
                      <a:r>
                        <a:rPr kumimoji="0" lang="tr-TR" sz="1200" u="none" strike="noStrike" cap="none" normalizeH="0" baseline="0" dirty="0" smtClean="0">
                          <a:ln>
                            <a:noFill/>
                          </a:ln>
                          <a:effectLst/>
                        </a:rPr>
                        <a:t> olguları</a:t>
                      </a:r>
                      <a:endParaRPr kumimoji="0" lang="en-US" sz="1200" u="none" strike="noStrike" cap="none" normalizeH="0" baseline="0" dirty="0" smtClean="0">
                        <a:ln>
                          <a:noFill/>
                        </a:ln>
                        <a:effectLst/>
                      </a:endParaRP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
                      </a:r>
                      <a:br>
                        <a:rPr kumimoji="0" lang="en-US" sz="1200" u="none" strike="noStrike" cap="none" normalizeH="0" baseline="0" dirty="0" smtClean="0">
                          <a:ln>
                            <a:noFill/>
                          </a:ln>
                          <a:effectLst/>
                        </a:rPr>
                      </a:br>
                      <a:r>
                        <a:rPr kumimoji="0" lang="en-US" sz="1200" u="none" strike="noStrike" cap="none" normalizeH="0" baseline="0" dirty="0" smtClean="0">
                          <a:ln>
                            <a:noFill/>
                          </a:ln>
                          <a:effectLst/>
                        </a:rPr>
                        <a:t>(N=797)</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err="1" smtClean="0">
                          <a:ln>
                            <a:noFill/>
                          </a:ln>
                          <a:effectLst/>
                        </a:rPr>
                        <a:t>Plasebo</a:t>
                      </a:r>
                      <a:r>
                        <a:rPr kumimoji="0" lang="en-US" sz="1200" u="none" strike="noStrike" cap="none" normalizeH="0" baseline="0" dirty="0" smtClean="0">
                          <a:ln>
                            <a:noFill/>
                          </a:ln>
                          <a:effectLst/>
                        </a:rPr>
                        <a:t> </a:t>
                      </a:r>
                    </a:p>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 </a:t>
                      </a:r>
                      <a:br>
                        <a:rPr kumimoji="0" lang="en-US" sz="1200" u="none" strike="noStrike" cap="none" normalizeH="0" baseline="0" dirty="0" smtClean="0">
                          <a:ln>
                            <a:noFill/>
                          </a:ln>
                          <a:effectLst/>
                        </a:rPr>
                      </a:br>
                      <a:r>
                        <a:rPr kumimoji="0" lang="en-US" sz="1200" u="none" strike="noStrike" cap="none" normalizeH="0" baseline="0" dirty="0" smtClean="0">
                          <a:ln>
                            <a:noFill/>
                          </a:ln>
                          <a:effectLst/>
                        </a:rPr>
                        <a:t>(N=768)</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b" horzOverflow="overflow"/>
                </a:tc>
              </a:tr>
              <a:tr h="606425">
                <a:tc>
                  <a:txBody>
                    <a:bodyPr/>
                    <a:lstStyle/>
                    <a:p>
                      <a:pPr marL="0" marR="0" lvl="0" indent="0" algn="l"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200" u="none" strike="noStrike" cap="none" normalizeH="0" baseline="0" dirty="0" smtClean="0">
                          <a:ln>
                            <a:noFill/>
                          </a:ln>
                          <a:effectLst/>
                        </a:rPr>
                        <a:t>HPV 6/11/16/18-CIN </a:t>
                      </a:r>
                      <a:r>
                        <a:rPr kumimoji="0" lang="tr-TR" sz="1200" u="none" strike="noStrike" cap="none" normalizeH="0" baseline="0" dirty="0" smtClean="0">
                          <a:ln>
                            <a:noFill/>
                          </a:ln>
                          <a:effectLst/>
                        </a:rPr>
                        <a:t>veya</a:t>
                      </a:r>
                      <a:r>
                        <a:rPr kumimoji="0" lang="en-US" sz="1200" u="none" strike="noStrike" cap="none" normalizeH="0" baseline="0" dirty="0" smtClean="0">
                          <a:ln>
                            <a:noFill/>
                          </a:ln>
                          <a:effectLst/>
                        </a:rPr>
                        <a:t> AIS</a:t>
                      </a:r>
                      <a:endParaRPr kumimoji="0" lang="en-US" sz="1200" b="1" i="0" u="none" strike="noStrike" cap="none" normalizeH="0" baseline="0" dirty="0" smtClean="0">
                        <a:ln>
                          <a:noFill/>
                        </a:ln>
                        <a:solidFill>
                          <a:srgbClr val="FFFFFF"/>
                        </a:solidFill>
                        <a:effectLst/>
                        <a:latin typeface="Arial" pitchFamily="34" charset="0"/>
                      </a:endParaRPr>
                    </a:p>
                  </a:txBody>
                  <a:tcPr marL="45720" marR="45720"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smtClean="0">
                          <a:ln>
                            <a:noFill/>
                          </a:ln>
                          <a:effectLst/>
                        </a:rPr>
                        <a:t>70</a:t>
                      </a:r>
                      <a:endParaRPr kumimoji="0" lang="en-US" sz="1600" b="1" i="0" u="none" strike="noStrike" cap="none" normalizeH="0" baseline="0" smtClean="0">
                        <a:ln>
                          <a:noFill/>
                        </a:ln>
                        <a:solidFill>
                          <a:srgbClr val="FFFFFF"/>
                        </a:solidFill>
                        <a:effectLst/>
                        <a:latin typeface="Arial" pitchFamily="34" charset="0"/>
                      </a:endParaRPr>
                    </a:p>
                  </a:txBody>
                  <a:tcPr marL="45720" marR="45720" anchor="ctr" horzOverflow="overflow"/>
                </a:tc>
                <a:tc>
                  <a:txBody>
                    <a:bodyPr/>
                    <a:lstStyle/>
                    <a:p>
                      <a:pPr marL="0" marR="0" lvl="0" indent="0" algn="ctr" defTabSz="914400" rtl="0" eaLnBrk="1" fontAlgn="base" latinLnBrk="0" hangingPunct="1">
                        <a:lnSpc>
                          <a:spcPct val="95000"/>
                        </a:lnSpc>
                        <a:spcBef>
                          <a:spcPct val="30000"/>
                        </a:spcBef>
                        <a:spcAft>
                          <a:spcPct val="30000"/>
                        </a:spcAft>
                        <a:buClr>
                          <a:srgbClr val="99CCFF"/>
                        </a:buClr>
                        <a:buSzTx/>
                        <a:buFont typeface="Wingdings" pitchFamily="2" charset="2"/>
                        <a:buNone/>
                        <a:tabLst/>
                      </a:pPr>
                      <a:r>
                        <a:rPr kumimoji="0" lang="en-US" sz="1600" u="none" strike="noStrike" cap="none" normalizeH="0" baseline="0" dirty="0" smtClean="0">
                          <a:ln>
                            <a:noFill/>
                          </a:ln>
                          <a:effectLst/>
                        </a:rPr>
                        <a:t>91</a:t>
                      </a:r>
                      <a:endParaRPr kumimoji="0" lang="en-US" sz="1600" b="1" i="0" u="none" strike="noStrike" cap="none" normalizeH="0" baseline="0" dirty="0" smtClean="0">
                        <a:ln>
                          <a:noFill/>
                        </a:ln>
                        <a:solidFill>
                          <a:srgbClr val="FFFFFF"/>
                        </a:solidFill>
                        <a:effectLst/>
                        <a:latin typeface="Arial" pitchFamily="34" charset="0"/>
                      </a:endParaRPr>
                    </a:p>
                  </a:txBody>
                  <a:tcPr marL="45720" marR="45720" anchor="ctr" horzOverflow="overflow"/>
                </a:tc>
              </a:tr>
            </a:tbl>
          </a:graphicData>
        </a:graphic>
      </p:graphicFrame>
      <p:sp>
        <p:nvSpPr>
          <p:cNvPr id="595009" name="Rectangle 65"/>
          <p:cNvSpPr>
            <a:spLocks noChangeArrowheads="1"/>
          </p:cNvSpPr>
          <p:nvPr/>
        </p:nvSpPr>
        <p:spPr bwMode="auto">
          <a:xfrm>
            <a:off x="1160992" y="3608958"/>
            <a:ext cx="2830513" cy="415925"/>
          </a:xfrm>
          <a:prstGeom prst="rect">
            <a:avLst/>
          </a:prstGeom>
          <a:noFill/>
          <a:ln w="9525">
            <a:noFill/>
            <a:miter lim="800000"/>
            <a:headEnd/>
            <a:tailEnd/>
          </a:ln>
          <a:effectLst/>
        </p:spPr>
        <p:txBody>
          <a:bodyPr lIns="0" rIns="0"/>
          <a:lstStyle/>
          <a:p>
            <a:pPr marL="342900" indent="-342900" algn="l" eaLnBrk="1" hangingPunct="1">
              <a:lnSpc>
                <a:spcPct val="95000"/>
              </a:lnSpc>
              <a:spcBef>
                <a:spcPct val="30000"/>
              </a:spcBef>
              <a:buClr>
                <a:srgbClr val="99CCFF"/>
              </a:buClr>
              <a:buFont typeface="Wingdings" pitchFamily="2" charset="2"/>
              <a:buNone/>
            </a:pPr>
            <a:r>
              <a:rPr lang="en-US" sz="1600" b="1" dirty="0" err="1" smtClean="0">
                <a:solidFill>
                  <a:schemeClr val="accent2"/>
                </a:solidFill>
                <a:effectLst>
                  <a:outerShdw blurRad="38100" dist="38100" dir="2700000" algn="tl">
                    <a:srgbClr val="000000"/>
                  </a:outerShdw>
                </a:effectLst>
              </a:rPr>
              <a:t>Seronegati</a:t>
            </a:r>
            <a:r>
              <a:rPr lang="tr-TR" sz="1600" b="1" dirty="0" smtClean="0">
                <a:solidFill>
                  <a:schemeClr val="accent2"/>
                </a:solidFill>
                <a:effectLst>
                  <a:outerShdw blurRad="38100" dist="38100" dir="2700000" algn="tl">
                    <a:srgbClr val="000000"/>
                  </a:outerShdw>
                </a:effectLst>
              </a:rPr>
              <a:t>f</a:t>
            </a:r>
            <a:r>
              <a:rPr lang="en-US" sz="1600" b="1" dirty="0" smtClean="0">
                <a:solidFill>
                  <a:schemeClr val="accent2"/>
                </a:solidFill>
                <a:effectLst>
                  <a:outerShdw blurRad="38100" dist="38100" dir="2700000" algn="tl">
                    <a:srgbClr val="000000"/>
                  </a:outerShdw>
                </a:effectLst>
              </a:rPr>
              <a:t>/PCR-</a:t>
            </a:r>
            <a:r>
              <a:rPr lang="en-US" sz="1600" b="1" dirty="0" err="1" smtClean="0">
                <a:solidFill>
                  <a:schemeClr val="accent2"/>
                </a:solidFill>
                <a:effectLst>
                  <a:outerShdw blurRad="38100" dist="38100" dir="2700000" algn="tl">
                    <a:srgbClr val="000000"/>
                  </a:outerShdw>
                </a:effectLst>
              </a:rPr>
              <a:t>pozitif</a:t>
            </a:r>
            <a:endParaRPr lang="en-US" sz="1600" b="1" baseline="30000" dirty="0">
              <a:solidFill>
                <a:schemeClr val="accent2"/>
              </a:solidFill>
              <a:effectLst>
                <a:outerShdw blurRad="38100" dist="38100" dir="2700000" algn="tl">
                  <a:srgbClr val="000000"/>
                </a:outerShdw>
              </a:effectLst>
            </a:endParaRPr>
          </a:p>
        </p:txBody>
      </p:sp>
      <p:sp>
        <p:nvSpPr>
          <p:cNvPr id="595012" name="Text Box 68"/>
          <p:cNvSpPr txBox="1">
            <a:spLocks noChangeArrowheads="1"/>
          </p:cNvSpPr>
          <p:nvPr/>
        </p:nvSpPr>
        <p:spPr bwMode="auto">
          <a:xfrm>
            <a:off x="182960" y="5877272"/>
            <a:ext cx="8778081" cy="307777"/>
          </a:xfrm>
          <a:prstGeom prst="rect">
            <a:avLst/>
          </a:prstGeom>
          <a:solidFill>
            <a:schemeClr val="accent2"/>
          </a:solidFill>
          <a:ln w="9525">
            <a:noFill/>
            <a:miter lim="800000"/>
            <a:headEnd/>
            <a:tailEnd/>
          </a:ln>
          <a:effectLst/>
        </p:spPr>
        <p:txBody>
          <a:bodyPr wrap="square">
            <a:spAutoFit/>
          </a:bodyPr>
          <a:lstStyle/>
          <a:p>
            <a:pPr algn="l" eaLnBrk="1" hangingPunct="1"/>
            <a:r>
              <a:rPr lang="en-US" sz="1400" b="1" dirty="0" smtClean="0">
                <a:solidFill>
                  <a:schemeClr val="bg1"/>
                </a:solidFill>
              </a:rPr>
              <a:t>T</a:t>
            </a:r>
            <a:r>
              <a:rPr lang="tr-TR" sz="1400" b="1" dirty="0" smtClean="0">
                <a:solidFill>
                  <a:schemeClr val="bg1"/>
                </a:solidFill>
              </a:rPr>
              <a:t>ablolardaki olgular 1. günde pozitif olan HPV tipleri ile aşılanan ve buna bağlı gelişen CIN olgularıdır</a:t>
            </a:r>
            <a:endParaRPr lang="en-US" sz="1400" b="1" dirty="0">
              <a:solidFill>
                <a:schemeClr val="bg1"/>
              </a:solidFill>
            </a:endParaRPr>
          </a:p>
        </p:txBody>
      </p:sp>
      <p:sp>
        <p:nvSpPr>
          <p:cNvPr id="595013" name="Text Box 69"/>
          <p:cNvSpPr txBox="1">
            <a:spLocks noChangeArrowheads="1"/>
          </p:cNvSpPr>
          <p:nvPr/>
        </p:nvSpPr>
        <p:spPr bwMode="auto">
          <a:xfrm>
            <a:off x="647565" y="2204864"/>
            <a:ext cx="7812868" cy="936104"/>
          </a:xfrm>
          <a:prstGeom prst="roundRect">
            <a:avLst/>
          </a:prstGeom>
          <a:solidFill>
            <a:srgbClr val="C0000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a:normAutofit/>
          </a:bodyPr>
          <a:lstStyle/>
          <a:p>
            <a:r>
              <a:rPr lang="tr-TR" sz="2400" b="1" dirty="0" smtClean="0">
                <a:latin typeface="+mn-lt"/>
                <a:cs typeface="+mn-cs"/>
              </a:rPr>
              <a:t>Herhangi bir HPV tipi ile enfekte olan olgular diğer 3 tipe karşı da büyük oranda korunmuş olacaklar</a:t>
            </a:r>
            <a:endParaRPr lang="pt-BR" sz="2400" b="1" dirty="0">
              <a:latin typeface="+mn-lt"/>
              <a:cs typeface="+mn-cs"/>
            </a:endParaRPr>
          </a:p>
        </p:txBody>
      </p:sp>
      <p:sp>
        <p:nvSpPr>
          <p:cNvPr id="595014" name="Text Box 70"/>
          <p:cNvSpPr txBox="1">
            <a:spLocks noChangeArrowheads="1"/>
          </p:cNvSpPr>
          <p:nvPr/>
        </p:nvSpPr>
        <p:spPr bwMode="auto">
          <a:xfrm>
            <a:off x="2576249" y="4581128"/>
            <a:ext cx="3991504" cy="646986"/>
          </a:xfrm>
          <a:prstGeom prst="roundRect">
            <a:avLst/>
          </a:prstGeom>
          <a:solidFill>
            <a:srgbClr val="C0000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defPPr>
              <a:defRPr lang="tr-TR"/>
            </a:defPPr>
            <a:lvl1pPr>
              <a:defRPr sz="2400" b="1"/>
            </a:lvl1pPr>
          </a:lstStyle>
          <a:p>
            <a:r>
              <a:rPr lang="tr-TR" sz="3200" dirty="0" smtClean="0"/>
              <a:t>Terapötik etki yoktur</a:t>
            </a:r>
            <a:endParaRPr lang="pt-BR" sz="3200" dirty="0"/>
          </a:p>
        </p:txBody>
      </p:sp>
      <p:sp>
        <p:nvSpPr>
          <p:cNvPr id="595016" name="Rectangle 72"/>
          <p:cNvSpPr>
            <a:spLocks noChangeArrowheads="1"/>
          </p:cNvSpPr>
          <p:nvPr/>
        </p:nvSpPr>
        <p:spPr bwMode="auto">
          <a:xfrm>
            <a:off x="5152497" y="1448780"/>
            <a:ext cx="2830512" cy="415925"/>
          </a:xfrm>
          <a:prstGeom prst="rect">
            <a:avLst/>
          </a:prstGeom>
          <a:noFill/>
          <a:ln w="9525">
            <a:noFill/>
            <a:miter lim="800000"/>
            <a:headEnd/>
            <a:tailEnd/>
          </a:ln>
          <a:effectLst/>
        </p:spPr>
        <p:txBody>
          <a:bodyPr lIns="0" rIns="0"/>
          <a:lstStyle/>
          <a:p>
            <a:pPr marL="342900" indent="-342900" algn="l" eaLnBrk="1" hangingPunct="1">
              <a:lnSpc>
                <a:spcPct val="95000"/>
              </a:lnSpc>
              <a:spcBef>
                <a:spcPct val="30000"/>
              </a:spcBef>
              <a:buClr>
                <a:srgbClr val="99CCFF"/>
              </a:buClr>
              <a:buFont typeface="Wingdings" pitchFamily="2" charset="2"/>
              <a:buNone/>
            </a:pPr>
            <a:r>
              <a:rPr lang="en-US" sz="1600" b="1" dirty="0" err="1" smtClean="0">
                <a:solidFill>
                  <a:schemeClr val="accent2"/>
                </a:solidFill>
                <a:effectLst>
                  <a:outerShdw blurRad="38100" dist="38100" dir="2700000" algn="tl">
                    <a:srgbClr val="000000"/>
                  </a:outerShdw>
                </a:effectLst>
              </a:rPr>
              <a:t>Seropozitif</a:t>
            </a:r>
            <a:r>
              <a:rPr lang="en-US" sz="1600" b="1" dirty="0" smtClean="0">
                <a:solidFill>
                  <a:schemeClr val="accent2"/>
                </a:solidFill>
                <a:effectLst>
                  <a:outerShdw blurRad="38100" dist="38100" dir="2700000" algn="tl">
                    <a:srgbClr val="000000"/>
                  </a:outerShdw>
                </a:effectLst>
              </a:rPr>
              <a:t>/PCR-</a:t>
            </a:r>
            <a:r>
              <a:rPr lang="en-US" sz="1600" b="1" dirty="0" err="1" smtClean="0">
                <a:solidFill>
                  <a:schemeClr val="accent2"/>
                </a:solidFill>
                <a:effectLst>
                  <a:outerShdw blurRad="38100" dist="38100" dir="2700000" algn="tl">
                    <a:srgbClr val="000000"/>
                  </a:outerShdw>
                </a:effectLst>
              </a:rPr>
              <a:t>negati</a:t>
            </a:r>
            <a:r>
              <a:rPr lang="tr-TR" sz="1600" b="1" dirty="0" smtClean="0">
                <a:solidFill>
                  <a:schemeClr val="accent2"/>
                </a:solidFill>
                <a:effectLst>
                  <a:outerShdw blurRad="38100" dist="38100" dir="2700000" algn="tl">
                    <a:srgbClr val="000000"/>
                  </a:outerShdw>
                </a:effectLst>
              </a:rPr>
              <a:t>f</a:t>
            </a:r>
            <a:endParaRPr lang="en-US" sz="1600" b="1" baseline="30000" dirty="0">
              <a:solidFill>
                <a:schemeClr val="accent2"/>
              </a:solidFill>
              <a:effectLst>
                <a:outerShdw blurRad="38100" dist="38100" dir="2700000" algn="tl">
                  <a:srgbClr val="000000"/>
                </a:outerShdw>
              </a:effectLst>
            </a:endParaRPr>
          </a:p>
        </p:txBody>
      </p:sp>
      <p:sp>
        <p:nvSpPr>
          <p:cNvPr id="595017" name="Rectangle 73"/>
          <p:cNvSpPr>
            <a:spLocks noChangeArrowheads="1"/>
          </p:cNvSpPr>
          <p:nvPr/>
        </p:nvSpPr>
        <p:spPr bwMode="auto">
          <a:xfrm>
            <a:off x="5152497" y="3608958"/>
            <a:ext cx="2830512" cy="415925"/>
          </a:xfrm>
          <a:prstGeom prst="rect">
            <a:avLst/>
          </a:prstGeom>
          <a:noFill/>
          <a:ln w="9525">
            <a:noFill/>
            <a:miter lim="800000"/>
            <a:headEnd/>
            <a:tailEnd/>
          </a:ln>
          <a:effectLst/>
        </p:spPr>
        <p:txBody>
          <a:bodyPr lIns="0" rIns="0"/>
          <a:lstStyle/>
          <a:p>
            <a:pPr marL="342900" indent="-342900" algn="l" eaLnBrk="1" hangingPunct="1">
              <a:lnSpc>
                <a:spcPct val="95000"/>
              </a:lnSpc>
              <a:spcBef>
                <a:spcPct val="30000"/>
              </a:spcBef>
              <a:buClr>
                <a:srgbClr val="99CCFF"/>
              </a:buClr>
              <a:buFont typeface="Wingdings" pitchFamily="2" charset="2"/>
              <a:buNone/>
            </a:pPr>
            <a:r>
              <a:rPr lang="en-US" sz="1600" b="1" dirty="0" err="1" smtClean="0">
                <a:solidFill>
                  <a:schemeClr val="accent2"/>
                </a:solidFill>
                <a:effectLst>
                  <a:outerShdw blurRad="38100" dist="38100" dir="2700000" algn="tl">
                    <a:srgbClr val="000000"/>
                  </a:outerShdw>
                </a:effectLst>
              </a:rPr>
              <a:t>Seropozitif</a:t>
            </a:r>
            <a:r>
              <a:rPr lang="en-US" sz="1600" b="1" dirty="0" smtClean="0">
                <a:solidFill>
                  <a:schemeClr val="accent2"/>
                </a:solidFill>
                <a:effectLst>
                  <a:outerShdw blurRad="38100" dist="38100" dir="2700000" algn="tl">
                    <a:srgbClr val="000000"/>
                  </a:outerShdw>
                </a:effectLst>
              </a:rPr>
              <a:t>/PCR-</a:t>
            </a:r>
            <a:r>
              <a:rPr lang="en-US" sz="1600" b="1" dirty="0" err="1" smtClean="0">
                <a:solidFill>
                  <a:schemeClr val="accent2"/>
                </a:solidFill>
                <a:effectLst>
                  <a:outerShdw blurRad="38100" dist="38100" dir="2700000" algn="tl">
                    <a:srgbClr val="000000"/>
                  </a:outerShdw>
                </a:effectLst>
              </a:rPr>
              <a:t>pozitif</a:t>
            </a:r>
            <a:endParaRPr lang="en-US" sz="1600" b="1" baseline="30000" dirty="0">
              <a:solidFill>
                <a:schemeClr val="accent2"/>
              </a:solidFill>
              <a:effectLst>
                <a:outerShdw blurRad="38100" dist="38100" dir="2700000" algn="tl">
                  <a:srgbClr val="000000"/>
                </a:outerShdw>
              </a:effectLst>
            </a:endParaRPr>
          </a:p>
        </p:txBody>
      </p:sp>
    </p:spTree>
    <p:extLst>
      <p:ext uri="{BB962C8B-B14F-4D97-AF65-F5344CB8AC3E}">
        <p14:creationId xmlns:p14="http://schemas.microsoft.com/office/powerpoint/2010/main" val="3537727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5013"/>
                                        </p:tgtEl>
                                        <p:attrNameLst>
                                          <p:attrName>style.visibility</p:attrName>
                                        </p:attrNameLst>
                                      </p:cBhvr>
                                      <p:to>
                                        <p:strVal val="visible"/>
                                      </p:to>
                                    </p:set>
                                    <p:anim calcmode="lin" valueType="num">
                                      <p:cBhvr additive="base">
                                        <p:cTn id="7" dur="500" fill="hold"/>
                                        <p:tgtEl>
                                          <p:spTgt spid="595013"/>
                                        </p:tgtEl>
                                        <p:attrNameLst>
                                          <p:attrName>ppt_x</p:attrName>
                                        </p:attrNameLst>
                                      </p:cBhvr>
                                      <p:tavLst>
                                        <p:tav tm="0">
                                          <p:val>
                                            <p:strVal val="0-#ppt_w/2"/>
                                          </p:val>
                                        </p:tav>
                                        <p:tav tm="100000">
                                          <p:val>
                                            <p:strVal val="#ppt_x"/>
                                          </p:val>
                                        </p:tav>
                                      </p:tavLst>
                                    </p:anim>
                                    <p:anim calcmode="lin" valueType="num">
                                      <p:cBhvr additive="base">
                                        <p:cTn id="8" dur="500" fill="hold"/>
                                        <p:tgtEl>
                                          <p:spTgt spid="5950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5014"/>
                                        </p:tgtEl>
                                        <p:attrNameLst>
                                          <p:attrName>style.visibility</p:attrName>
                                        </p:attrNameLst>
                                      </p:cBhvr>
                                      <p:to>
                                        <p:strVal val="visible"/>
                                      </p:to>
                                    </p:set>
                                    <p:anim calcmode="lin" valueType="num">
                                      <p:cBhvr additive="base">
                                        <p:cTn id="13" dur="500" fill="hold"/>
                                        <p:tgtEl>
                                          <p:spTgt spid="595014"/>
                                        </p:tgtEl>
                                        <p:attrNameLst>
                                          <p:attrName>ppt_x</p:attrName>
                                        </p:attrNameLst>
                                      </p:cBhvr>
                                      <p:tavLst>
                                        <p:tav tm="0">
                                          <p:val>
                                            <p:strVal val="0-#ppt_w/2"/>
                                          </p:val>
                                        </p:tav>
                                        <p:tav tm="100000">
                                          <p:val>
                                            <p:strVal val="#ppt_x"/>
                                          </p:val>
                                        </p:tav>
                                      </p:tavLst>
                                    </p:anim>
                                    <p:anim calcmode="lin" valueType="num">
                                      <p:cBhvr additive="base">
                                        <p:cTn id="14" dur="500" fill="hold"/>
                                        <p:tgtEl>
                                          <p:spTgt spid="5950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5013" grpId="0" animBg="1"/>
      <p:bldP spid="595014"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Gardasil</a:t>
            </a:r>
            <a:r>
              <a:rPr lang="en-US" baseline="30000" dirty="0" smtClean="0">
                <a:cs typeface="Calibri" pitchFamily="34" charset="0"/>
              </a:rPr>
              <a:t>®</a:t>
            </a:r>
            <a:r>
              <a:rPr lang="tr-TR" dirty="0" smtClean="0">
                <a:cs typeface="Calibri" pitchFamily="34" charset="0"/>
              </a:rPr>
              <a:t>’</a:t>
            </a:r>
            <a:r>
              <a:rPr lang="en-US" dirty="0" smtClean="0"/>
              <a:t>in </a:t>
            </a:r>
            <a:r>
              <a:rPr lang="tr-TR" dirty="0" smtClean="0"/>
              <a:t>HPV Tip </a:t>
            </a:r>
            <a:r>
              <a:rPr lang="en-US" dirty="0" err="1" smtClean="0"/>
              <a:t>ilişkili</a:t>
            </a:r>
            <a:r>
              <a:rPr lang="en-US" dirty="0" smtClean="0"/>
              <a:t> Genital </a:t>
            </a:r>
            <a:r>
              <a:rPr lang="tr-TR" dirty="0" smtClean="0"/>
              <a:t>Hastalıklara Etkinliği</a:t>
            </a:r>
            <a:endParaRPr lang="tr-TR" dirty="0"/>
          </a:p>
        </p:txBody>
      </p:sp>
      <p:sp>
        <p:nvSpPr>
          <p:cNvPr id="7" name="Footer Placeholder 6"/>
          <p:cNvSpPr>
            <a:spLocks noGrp="1"/>
          </p:cNvSpPr>
          <p:nvPr>
            <p:ph type="ftr" sz="quarter" idx="11"/>
          </p:nvPr>
        </p:nvSpPr>
        <p:spPr/>
        <p:txBody>
          <a:bodyPr/>
          <a:lstStyle/>
          <a:p>
            <a:r>
              <a:rPr lang="tr-TR" dirty="0" smtClean="0"/>
              <a:t>PPE grubu 16-26 Yaş kızlar ve kadınlar</a:t>
            </a:r>
          </a:p>
          <a:p>
            <a:r>
              <a:rPr lang="tr-TR" dirty="0" smtClean="0"/>
              <a:t>FDA 9883613, 06/2010</a:t>
            </a:r>
            <a:endParaRPr lang="tr-TR" dirty="0"/>
          </a:p>
        </p:txBody>
      </p:sp>
      <p:grpSp>
        <p:nvGrpSpPr>
          <p:cNvPr id="11" name="Group 10"/>
          <p:cNvGrpSpPr/>
          <p:nvPr/>
        </p:nvGrpSpPr>
        <p:grpSpPr>
          <a:xfrm>
            <a:off x="245593" y="1935882"/>
            <a:ext cx="8659911" cy="3437334"/>
            <a:chOff x="245593" y="1556792"/>
            <a:chExt cx="8659911" cy="3437334"/>
          </a:xfrm>
        </p:grpSpPr>
        <p:grpSp>
          <p:nvGrpSpPr>
            <p:cNvPr id="10" name="Group 9"/>
            <p:cNvGrpSpPr/>
            <p:nvPr/>
          </p:nvGrpSpPr>
          <p:grpSpPr>
            <a:xfrm>
              <a:off x="245593" y="1556792"/>
              <a:ext cx="8659911" cy="2181490"/>
              <a:chOff x="246783" y="1556792"/>
              <a:chExt cx="8659911" cy="2181490"/>
            </a:xfrm>
          </p:grpSpPr>
          <p:pic>
            <p:nvPicPr>
              <p:cNvPr id="8" name="Picture 7" descr="sil.jpg.png"/>
              <p:cNvPicPr>
                <a:picLocks noChangeAspect="1"/>
              </p:cNvPicPr>
              <p:nvPr/>
            </p:nvPicPr>
            <p:blipFill>
              <a:blip r:embed="rId2" cstate="print">
                <a:grayscl/>
              </a:blip>
              <a:srcRect b="93245"/>
              <a:stretch>
                <a:fillRect/>
              </a:stretch>
            </p:blipFill>
            <p:spPr>
              <a:xfrm>
                <a:off x="246783" y="1556792"/>
                <a:ext cx="8659911" cy="412166"/>
              </a:xfrm>
              <a:prstGeom prst="rect">
                <a:avLst/>
              </a:prstGeom>
            </p:spPr>
          </p:pic>
          <p:pic>
            <p:nvPicPr>
              <p:cNvPr id="5" name="Picture 4" descr="sil.jpg.png"/>
              <p:cNvPicPr>
                <a:picLocks noChangeAspect="1"/>
              </p:cNvPicPr>
              <p:nvPr/>
            </p:nvPicPr>
            <p:blipFill>
              <a:blip r:embed="rId2" cstate="print">
                <a:grayscl/>
              </a:blip>
              <a:srcRect t="35945" b="35057"/>
              <a:stretch>
                <a:fillRect/>
              </a:stretch>
            </p:blipFill>
            <p:spPr>
              <a:xfrm>
                <a:off x="246783" y="1968958"/>
                <a:ext cx="8659911" cy="1769324"/>
              </a:xfrm>
              <a:prstGeom prst="rect">
                <a:avLst/>
              </a:prstGeom>
            </p:spPr>
          </p:pic>
        </p:grpSp>
        <p:pic>
          <p:nvPicPr>
            <p:cNvPr id="9" name="Picture 8" descr="sil.jpg.png"/>
            <p:cNvPicPr>
              <a:picLocks noChangeAspect="1"/>
            </p:cNvPicPr>
            <p:nvPr/>
          </p:nvPicPr>
          <p:blipFill>
            <a:blip r:embed="rId2" cstate="print">
              <a:grayscl/>
            </a:blip>
            <a:srcRect t="79419"/>
            <a:stretch>
              <a:fillRect/>
            </a:stretch>
          </p:blipFill>
          <p:spPr>
            <a:xfrm>
              <a:off x="245593" y="3738367"/>
              <a:ext cx="8659911" cy="1255759"/>
            </a:xfrm>
            <a:prstGeom prst="rect">
              <a:avLst/>
            </a:prstGeom>
          </p:spPr>
        </p:pic>
      </p:grpSp>
      <p:sp>
        <p:nvSpPr>
          <p:cNvPr id="12" name="Rounded Rectangle 11"/>
          <p:cNvSpPr/>
          <p:nvPr/>
        </p:nvSpPr>
        <p:spPr bwMode="auto">
          <a:xfrm>
            <a:off x="7264945" y="2703959"/>
            <a:ext cx="452439" cy="504056"/>
          </a:xfrm>
          <a:prstGeom prst="roundRect">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13" name="Rounded Rectangle 12"/>
          <p:cNvSpPr/>
          <p:nvPr/>
        </p:nvSpPr>
        <p:spPr bwMode="auto">
          <a:xfrm>
            <a:off x="7276033" y="3586733"/>
            <a:ext cx="452439" cy="504056"/>
          </a:xfrm>
          <a:prstGeom prst="roundRect">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14" name="Rounded Rectangle 13"/>
          <p:cNvSpPr/>
          <p:nvPr/>
        </p:nvSpPr>
        <p:spPr bwMode="auto">
          <a:xfrm>
            <a:off x="7287913" y="4300538"/>
            <a:ext cx="452439" cy="673025"/>
          </a:xfrm>
          <a:prstGeom prst="roundRect">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
        <p:nvSpPr>
          <p:cNvPr id="15" name="Rounded Rectangle 14"/>
          <p:cNvSpPr/>
          <p:nvPr/>
        </p:nvSpPr>
        <p:spPr bwMode="auto">
          <a:xfrm>
            <a:off x="7299793" y="5176838"/>
            <a:ext cx="452439" cy="152400"/>
          </a:xfrm>
          <a:prstGeom prst="roundRect">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Tree>
    <p:extLst>
      <p:ext uri="{BB962C8B-B14F-4D97-AF65-F5344CB8AC3E}">
        <p14:creationId xmlns:p14="http://schemas.microsoft.com/office/powerpoint/2010/main" val="3835675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Serviks Kanseri Türkiye’de Nerede?</a:t>
            </a:r>
            <a:endParaRPr lang="tr-TR"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393487" y="1825625"/>
            <a:ext cx="4357026" cy="4351338"/>
          </a:xfrm>
          <a:prstGeom prst="rect">
            <a:avLst/>
          </a:prstGeom>
          <a:ln>
            <a:noFill/>
          </a:ln>
          <a:effectLst>
            <a:outerShdw blurRad="292100" dist="139700" dir="2700000" algn="tl" rotWithShape="0">
              <a:srgbClr val="333333">
                <a:alpha val="65000"/>
              </a:srgbClr>
            </a:outerShdw>
          </a:effectLst>
        </p:spPr>
      </p:pic>
      <p:sp>
        <p:nvSpPr>
          <p:cNvPr id="6" name="Footer Placeholder 5"/>
          <p:cNvSpPr>
            <a:spLocks noGrp="1"/>
          </p:cNvSpPr>
          <p:nvPr>
            <p:ph type="ftr" sz="quarter" idx="11"/>
          </p:nvPr>
        </p:nvSpPr>
        <p:spPr/>
        <p:txBody>
          <a:bodyPr/>
          <a:lstStyle/>
          <a:p>
            <a:pPr>
              <a:defRPr/>
            </a:pPr>
            <a:r>
              <a:rPr lang="en-US" smtClean="0"/>
              <a:t>Globocan 2008</a:t>
            </a:r>
            <a:endParaRPr lang="en-US"/>
          </a:p>
        </p:txBody>
      </p:sp>
      <p:sp>
        <p:nvSpPr>
          <p:cNvPr id="7" name="Striped Right Arrow 6"/>
          <p:cNvSpPr/>
          <p:nvPr/>
        </p:nvSpPr>
        <p:spPr bwMode="auto">
          <a:xfrm>
            <a:off x="4401652" y="3772619"/>
            <a:ext cx="810419" cy="216024"/>
          </a:xfrm>
          <a:prstGeom prst="stripedRightArrow">
            <a:avLst>
              <a:gd name="adj1" fmla="val 50000"/>
              <a:gd name="adj2" fmla="val 120548"/>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p:txBody>
      </p:sp>
      <p:sp>
        <p:nvSpPr>
          <p:cNvPr id="8" name="TextBox 7"/>
          <p:cNvSpPr txBox="1"/>
          <p:nvPr/>
        </p:nvSpPr>
        <p:spPr>
          <a:xfrm>
            <a:off x="5349321" y="3649799"/>
            <a:ext cx="989438" cy="369332"/>
          </a:xfrm>
          <a:prstGeom prst="rect">
            <a:avLst/>
          </a:prstGeom>
          <a:noFill/>
        </p:spPr>
        <p:txBody>
          <a:bodyPr wrap="none" rtlCol="0">
            <a:spAutoFit/>
          </a:bodyPr>
          <a:lstStyle/>
          <a:p>
            <a:r>
              <a:rPr lang="tr-TR" dirty="0" smtClean="0">
                <a:solidFill>
                  <a:srgbClr val="FF0000"/>
                </a:solidFill>
                <a:effectLst>
                  <a:reflection blurRad="6350" stA="50000" endA="300" endPos="50000" dist="29997" dir="5400000" sy="-100000" algn="bl" rotWithShape="0"/>
                </a:effectLst>
                <a:latin typeface="+mn-lt"/>
              </a:rPr>
              <a:t>8. Sırada</a:t>
            </a:r>
            <a:endParaRPr lang="tr-TR" dirty="0">
              <a:solidFill>
                <a:srgbClr val="FF0000"/>
              </a:solidFill>
              <a:effectLst>
                <a:reflection blurRad="6350" stA="50000" endA="300" endPos="50000" dist="29997" dir="5400000" sy="-100000" algn="bl" rotWithShape="0"/>
              </a:effectLst>
              <a:latin typeface="+mn-lt"/>
            </a:endParaRPr>
          </a:p>
        </p:txBody>
      </p:sp>
    </p:spTree>
    <p:extLst>
      <p:ext uri="{BB962C8B-B14F-4D97-AF65-F5344CB8AC3E}">
        <p14:creationId xmlns:p14="http://schemas.microsoft.com/office/powerpoint/2010/main" val="18829930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Gardasil</a:t>
            </a:r>
            <a:r>
              <a:rPr lang="tr-TR" dirty="0"/>
              <a:t>® </a:t>
            </a:r>
            <a:r>
              <a:rPr lang="en-US" dirty="0" smtClean="0"/>
              <a:t>EGL </a:t>
            </a:r>
            <a:r>
              <a:rPr lang="tr-TR" dirty="0" smtClean="0"/>
              <a:t>ve</a:t>
            </a:r>
            <a:r>
              <a:rPr lang="en-US" dirty="0" smtClean="0"/>
              <a:t> </a:t>
            </a:r>
            <a:r>
              <a:rPr lang="tr-TR" dirty="0" smtClean="0"/>
              <a:t>Enfeksiyonlarda E</a:t>
            </a:r>
            <a:r>
              <a:rPr lang="en-US" dirty="0" err="1" smtClean="0"/>
              <a:t>tkinli</a:t>
            </a:r>
            <a:r>
              <a:rPr lang="tr-TR" dirty="0" smtClean="0"/>
              <a:t>ği</a:t>
            </a:r>
            <a:endParaRPr lang="en-US" dirty="0"/>
          </a:p>
        </p:txBody>
      </p:sp>
      <p:pic>
        <p:nvPicPr>
          <p:cNvPr id="3074" name="Picture 2"/>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a:stretch>
            <a:fillRect/>
          </a:stretch>
        </p:blipFill>
        <p:spPr bwMode="auto">
          <a:xfrm>
            <a:off x="972617" y="1556792"/>
            <a:ext cx="7198766" cy="4601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5881688" y="3786190"/>
            <a:ext cx="633411" cy="357190"/>
          </a:xfrm>
          <a:prstGeom prst="ellipse">
            <a:avLst/>
          </a:prstGeom>
          <a:noFill/>
          <a:ln w="22225">
            <a:solidFill>
              <a:srgbClr val="C00000"/>
            </a:solidFill>
            <a:round/>
            <a:headEnd/>
            <a:tailEnd type="triangle" w="med" len="med"/>
          </a:ln>
        </p:spPr>
        <p:txBody>
          <a:bodyPr wrap="none" lIns="92075" tIns="46038" rIns="92075" bIns="46038" rtlCol="0" anchor="ctr"/>
          <a:lstStyle/>
          <a:p>
            <a:pPr algn="ctr"/>
            <a:endParaRPr lang="tr-TR" dirty="0">
              <a:latin typeface="Calibri" pitchFamily="34" charset="0"/>
              <a:cs typeface="Calibri" pitchFamily="34" charset="0"/>
            </a:endParaRPr>
          </a:p>
        </p:txBody>
      </p:sp>
    </p:spTree>
    <p:extLst>
      <p:ext uri="{BB962C8B-B14F-4D97-AF65-F5344CB8AC3E}">
        <p14:creationId xmlns:p14="http://schemas.microsoft.com/office/powerpoint/2010/main" val="38401226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Gardasil</a:t>
            </a:r>
            <a:r>
              <a:rPr lang="en-US" baseline="30000" dirty="0" smtClean="0">
                <a:cs typeface="Calibri" pitchFamily="34" charset="0"/>
              </a:rPr>
              <a:t>®</a:t>
            </a:r>
            <a:r>
              <a:rPr lang="tr-TR" dirty="0" smtClean="0">
                <a:cs typeface="Calibri" pitchFamily="34" charset="0"/>
              </a:rPr>
              <a:t>’</a:t>
            </a:r>
            <a:r>
              <a:rPr lang="en-US" dirty="0" smtClean="0"/>
              <a:t>in </a:t>
            </a:r>
            <a:r>
              <a:rPr lang="tr-TR" dirty="0" smtClean="0"/>
              <a:t>HPV Tip </a:t>
            </a:r>
            <a:r>
              <a:rPr lang="en-US" dirty="0" err="1" smtClean="0"/>
              <a:t>ilişkili</a:t>
            </a:r>
            <a:r>
              <a:rPr lang="en-US" dirty="0" smtClean="0"/>
              <a:t> Genital </a:t>
            </a:r>
            <a:r>
              <a:rPr lang="tr-TR" dirty="0" smtClean="0"/>
              <a:t>Hastalıklara Etkinliği</a:t>
            </a:r>
            <a:endParaRPr lang="tr-TR" dirty="0"/>
          </a:p>
        </p:txBody>
      </p:sp>
      <p:sp>
        <p:nvSpPr>
          <p:cNvPr id="7" name="Footer Placeholder 6"/>
          <p:cNvSpPr>
            <a:spLocks noGrp="1"/>
          </p:cNvSpPr>
          <p:nvPr>
            <p:ph type="ftr" sz="quarter" idx="11"/>
          </p:nvPr>
        </p:nvSpPr>
        <p:spPr/>
        <p:txBody>
          <a:bodyPr/>
          <a:lstStyle/>
          <a:p>
            <a:r>
              <a:rPr lang="tr-TR" dirty="0" smtClean="0"/>
              <a:t>PPE grubu 16-26 Yaş kızlar ve kadınlar</a:t>
            </a:r>
          </a:p>
          <a:p>
            <a:r>
              <a:rPr lang="tr-TR" dirty="0" smtClean="0"/>
              <a:t>FDA 9883613, 06/2010</a:t>
            </a:r>
            <a:endParaRPr lang="tr-TR" dirty="0"/>
          </a:p>
        </p:txBody>
      </p:sp>
      <p:pic>
        <p:nvPicPr>
          <p:cNvPr id="6" name="Picture 5" descr="sil.jpg"/>
          <p:cNvPicPr>
            <a:picLocks noChangeAspect="1"/>
          </p:cNvPicPr>
          <p:nvPr/>
        </p:nvPicPr>
        <p:blipFill>
          <a:blip r:embed="rId2" cstate="print">
            <a:grayscl/>
          </a:blip>
          <a:stretch>
            <a:fillRect/>
          </a:stretch>
        </p:blipFill>
        <p:spPr>
          <a:xfrm>
            <a:off x="224725" y="2047877"/>
            <a:ext cx="8694549" cy="3541363"/>
          </a:xfrm>
          <a:prstGeom prst="rect">
            <a:avLst/>
          </a:prstGeom>
        </p:spPr>
      </p:pic>
    </p:spTree>
    <p:extLst>
      <p:ext uri="{BB962C8B-B14F-4D97-AF65-F5344CB8AC3E}">
        <p14:creationId xmlns:p14="http://schemas.microsoft.com/office/powerpoint/2010/main" val="297516015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rIns="45720" rtlCol="0" anchor="b" anchorCtr="0">
            <a:normAutofit fontScale="90000"/>
            <a:scene3d>
              <a:camera prst="orthographicFront"/>
              <a:lightRig rig="threePt" dir="t">
                <a:rot lat="0" lon="0" rev="4800000"/>
              </a:lightRig>
            </a:scene3d>
            <a:sp3d prstMaterial="matte">
              <a:bevelT w="50800" h="10160"/>
            </a:sp3d>
          </a:bodyPr>
          <a:lstStyle/>
          <a:p>
            <a:pPr>
              <a:defRPr/>
            </a:pPr>
            <a:r>
              <a:rPr lang="tr-TR" dirty="0" smtClean="0"/>
              <a:t>Gardasil</a:t>
            </a:r>
            <a:r>
              <a:rPr lang="tr-TR" baseline="30000" dirty="0" smtClean="0"/>
              <a:t>® </a:t>
            </a:r>
            <a:r>
              <a:rPr lang="tr-TR" dirty="0" smtClean="0"/>
              <a:t>İçin FDA </a:t>
            </a:r>
            <a:r>
              <a:rPr lang="tr-TR" dirty="0" err="1" smtClean="0"/>
              <a:t>Endikasyonları</a:t>
            </a:r>
            <a:r>
              <a:rPr lang="tr-TR" dirty="0" smtClean="0"/>
              <a:t/>
            </a:r>
            <a:br>
              <a:rPr lang="tr-TR" dirty="0" smtClean="0"/>
            </a:br>
            <a:endParaRPr lang="tr-TR" dirty="0" smtClean="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211130046"/>
              </p:ext>
            </p:extLst>
          </p:nvPr>
        </p:nvGraphicFramePr>
        <p:xfrm>
          <a:off x="676275" y="2060848"/>
          <a:ext cx="3822700" cy="40653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2"/>
            <p:extLst>
              <p:ext uri="{D42A27DB-BD31-4B8C-83A1-F6EECF244321}">
                <p14:modId xmlns:p14="http://schemas.microsoft.com/office/powerpoint/2010/main" val="1482217725"/>
              </p:ext>
            </p:extLst>
          </p:nvPr>
        </p:nvGraphicFramePr>
        <p:xfrm>
          <a:off x="4645025" y="2060848"/>
          <a:ext cx="3822700" cy="406531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Altbilgi Yer Tutucusu 2"/>
          <p:cNvSpPr>
            <a:spLocks noGrp="1"/>
          </p:cNvSpPr>
          <p:nvPr>
            <p:ph type="ftr" sz="quarter" idx="11"/>
          </p:nvPr>
        </p:nvSpPr>
        <p:spPr/>
        <p:txBody>
          <a:bodyPr/>
          <a:lstStyle/>
          <a:p>
            <a:r>
              <a:rPr lang="tr-TR" smtClean="0"/>
              <a:t>FDA 11/2010</a:t>
            </a:r>
            <a:endParaRPr lang="tr-TR" dirty="0"/>
          </a:p>
        </p:txBody>
      </p:sp>
    </p:spTree>
    <p:extLst>
      <p:ext uri="{BB962C8B-B14F-4D97-AF65-F5344CB8AC3E}">
        <p14:creationId xmlns:p14="http://schemas.microsoft.com/office/powerpoint/2010/main" val="2112333637"/>
      </p:ext>
    </p:extLst>
  </p:cSld>
  <p:clrMapOvr>
    <a:masterClrMapping/>
  </p:clrMapOvr>
  <p:transition spd="slow">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9vHPV </a:t>
            </a:r>
            <a:r>
              <a:rPr lang="en-US" dirty="0" err="1" smtClean="0"/>
              <a:t>Aşısı</a:t>
            </a:r>
            <a:r>
              <a:rPr lang="tr-TR" dirty="0" smtClean="0"/>
              <a:t> (</a:t>
            </a:r>
            <a:r>
              <a:rPr lang="tr-TR" dirty="0" err="1"/>
              <a:t>Gardasil</a:t>
            </a:r>
            <a:r>
              <a:rPr lang="tr-TR" dirty="0"/>
              <a:t> 9®) </a:t>
            </a:r>
            <a:endParaRPr lang="en-US" dirty="0"/>
          </a:p>
        </p:txBody>
      </p:sp>
      <p:sp>
        <p:nvSpPr>
          <p:cNvPr id="5" name="Footer Placeholder 4"/>
          <p:cNvSpPr>
            <a:spLocks noGrp="1"/>
          </p:cNvSpPr>
          <p:nvPr>
            <p:ph type="ftr" sz="quarter" idx="11"/>
          </p:nvPr>
        </p:nvSpPr>
        <p:spPr/>
        <p:txBody>
          <a:bodyPr/>
          <a:lstStyle/>
          <a:p>
            <a:r>
              <a:rPr lang="en-US" dirty="0" smtClean="0"/>
              <a:t>    http</a:t>
            </a:r>
            <a:r>
              <a:rPr lang="en-US" dirty="0"/>
              <a:t>://www.fda.gov/BiologicsBloodVaccines/Vaccines/ApprovedProducts/ucm426445.htm</a:t>
            </a:r>
            <a:endParaRPr lang="tr-TR" dirty="0"/>
          </a:p>
        </p:txBody>
      </p:sp>
      <p:grpSp>
        <p:nvGrpSpPr>
          <p:cNvPr id="6" name="Grup 5"/>
          <p:cNvGrpSpPr/>
          <p:nvPr/>
        </p:nvGrpSpPr>
        <p:grpSpPr>
          <a:xfrm>
            <a:off x="460577" y="1638323"/>
            <a:ext cx="8222844" cy="4190283"/>
            <a:chOff x="460577" y="1638323"/>
            <a:chExt cx="8222844" cy="4190283"/>
          </a:xfrm>
        </p:grpSpPr>
        <p:sp>
          <p:nvSpPr>
            <p:cNvPr id="7" name="Serbest Form 6"/>
            <p:cNvSpPr/>
            <p:nvPr/>
          </p:nvSpPr>
          <p:spPr>
            <a:xfrm>
              <a:off x="460577" y="1638323"/>
              <a:ext cx="3651777" cy="2725974"/>
            </a:xfrm>
            <a:custGeom>
              <a:avLst/>
              <a:gdLst>
                <a:gd name="connsiteX0" fmla="*/ 218078 w 3651777"/>
                <a:gd name="connsiteY0" fmla="*/ 0 h 2725974"/>
                <a:gd name="connsiteX1" fmla="*/ 3433699 w 3651777"/>
                <a:gd name="connsiteY1" fmla="*/ 0 h 2725974"/>
                <a:gd name="connsiteX2" fmla="*/ 3651777 w 3651777"/>
                <a:gd name="connsiteY2" fmla="*/ 218078 h 2725974"/>
                <a:gd name="connsiteX3" fmla="*/ 3651777 w 3651777"/>
                <a:gd name="connsiteY3" fmla="*/ 2725974 h 2725974"/>
                <a:gd name="connsiteX4" fmla="*/ 3651777 w 3651777"/>
                <a:gd name="connsiteY4" fmla="*/ 2725974 h 2725974"/>
                <a:gd name="connsiteX5" fmla="*/ 0 w 3651777"/>
                <a:gd name="connsiteY5" fmla="*/ 2725974 h 2725974"/>
                <a:gd name="connsiteX6" fmla="*/ 0 w 3651777"/>
                <a:gd name="connsiteY6" fmla="*/ 2725974 h 2725974"/>
                <a:gd name="connsiteX7" fmla="*/ 0 w 3651777"/>
                <a:gd name="connsiteY7" fmla="*/ 218078 h 2725974"/>
                <a:gd name="connsiteX8" fmla="*/ 218078 w 3651777"/>
                <a:gd name="connsiteY8" fmla="*/ 0 h 272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777" h="2725974">
                  <a:moveTo>
                    <a:pt x="218078" y="0"/>
                  </a:moveTo>
                  <a:lnTo>
                    <a:pt x="3433699" y="0"/>
                  </a:lnTo>
                  <a:cubicBezTo>
                    <a:pt x="3554140" y="0"/>
                    <a:pt x="3651777" y="97637"/>
                    <a:pt x="3651777" y="218078"/>
                  </a:cubicBezTo>
                  <a:lnTo>
                    <a:pt x="3651777" y="2725974"/>
                  </a:lnTo>
                  <a:lnTo>
                    <a:pt x="3651777" y="2725974"/>
                  </a:lnTo>
                  <a:lnTo>
                    <a:pt x="0" y="2725974"/>
                  </a:lnTo>
                  <a:lnTo>
                    <a:pt x="0" y="2725974"/>
                  </a:lnTo>
                  <a:lnTo>
                    <a:pt x="0" y="218078"/>
                  </a:lnTo>
                  <a:cubicBezTo>
                    <a:pt x="0" y="97637"/>
                    <a:pt x="97637" y="0"/>
                    <a:pt x="218078" y="0"/>
                  </a:cubicBezTo>
                  <a:close/>
                </a:path>
              </a:pathLst>
            </a:custGeom>
            <a:scene3d>
              <a:camera prst="orthographicFront"/>
              <a:lightRig rig="threePt" dir="t">
                <a:rot lat="0" lon="0" rev="7500000"/>
              </a:lightRig>
            </a:scene3d>
            <a:sp3d z="-152400" extrusionH="63500" prstMaterial="dkEdge">
              <a:bevelT w="124450" h="16350" prst="relaxedInset"/>
              <a:contourClr>
                <a:schemeClr val="bg1"/>
              </a:contourClr>
            </a:sp3d>
          </p:spPr>
          <p:style>
            <a:lnRef idx="1">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81653" tIns="117213" rIns="81653" bIns="17780" numCol="1" spcCol="1270" anchor="t" anchorCtr="0">
              <a:noAutofit/>
            </a:bodyPr>
            <a:lstStyle/>
            <a:p>
              <a:pPr marL="114300" lvl="1" indent="-114300" algn="l" defTabSz="622300" rtl="0">
                <a:lnSpc>
                  <a:spcPct val="90000"/>
                </a:lnSpc>
                <a:spcBef>
                  <a:spcPct val="0"/>
                </a:spcBef>
                <a:spcAft>
                  <a:spcPct val="15000"/>
                </a:spcAft>
                <a:buChar char="••"/>
              </a:pPr>
              <a:r>
                <a:rPr lang="tr-TR" sz="1400" kern="1200" dirty="0" smtClean="0"/>
                <a:t>HPV 16, 18, 31, 33, 45, 52 ve 58 tipleriyle oluşan </a:t>
              </a:r>
              <a:r>
                <a:rPr lang="tr-TR" sz="1400" kern="1200" dirty="0" err="1" smtClean="0"/>
                <a:t>servikal</a:t>
              </a:r>
              <a:r>
                <a:rPr lang="tr-TR" sz="1400" kern="1200" dirty="0" smtClean="0"/>
                <a:t>, </a:t>
              </a:r>
              <a:r>
                <a:rPr lang="tr-TR" sz="1400" kern="1200" dirty="0" err="1" smtClean="0"/>
                <a:t>vulvar</a:t>
              </a:r>
              <a:r>
                <a:rPr lang="tr-TR" sz="1400" kern="1200" dirty="0" smtClean="0"/>
                <a:t>, </a:t>
              </a:r>
              <a:r>
                <a:rPr lang="tr-TR" sz="1400" kern="1200" dirty="0" err="1" smtClean="0"/>
                <a:t>vaginal</a:t>
              </a:r>
              <a:r>
                <a:rPr lang="tr-TR" sz="1400" kern="1200" dirty="0" smtClean="0"/>
                <a:t> ve anal kanserler</a:t>
              </a:r>
              <a:endParaRPr lang="tr-TR" sz="1400" kern="1200" dirty="0"/>
            </a:p>
            <a:p>
              <a:pPr marL="114300" lvl="1" indent="-114300" algn="l" defTabSz="622300" rtl="0">
                <a:lnSpc>
                  <a:spcPct val="90000"/>
                </a:lnSpc>
                <a:spcBef>
                  <a:spcPct val="0"/>
                </a:spcBef>
                <a:spcAft>
                  <a:spcPct val="15000"/>
                </a:spcAft>
                <a:buChar char="••"/>
              </a:pPr>
              <a:r>
                <a:rPr lang="tr-TR" sz="1400" kern="1200" dirty="0" smtClean="0"/>
                <a:t>HPV 6 ve 11 tipleriyle oluşan </a:t>
              </a:r>
              <a:r>
                <a:rPr lang="tr-TR" sz="1400" kern="1200" dirty="0" err="1" smtClean="0"/>
                <a:t>genital</a:t>
              </a:r>
              <a:r>
                <a:rPr lang="tr-TR" sz="1400" kern="1200" dirty="0" smtClean="0"/>
                <a:t> siğiller (</a:t>
              </a:r>
              <a:r>
                <a:rPr lang="tr-TR" sz="1400" kern="1200" dirty="0" err="1" smtClean="0"/>
                <a:t>condyloma</a:t>
              </a:r>
              <a:r>
                <a:rPr lang="tr-TR" sz="1400" kern="1200" dirty="0" smtClean="0"/>
                <a:t> </a:t>
              </a:r>
              <a:r>
                <a:rPr lang="tr-TR" sz="1400" kern="1200" dirty="0" err="1" smtClean="0"/>
                <a:t>acuminata</a:t>
              </a:r>
              <a:r>
                <a:rPr lang="tr-TR" sz="1400" kern="1200" dirty="0" smtClean="0"/>
                <a:t>) </a:t>
              </a:r>
              <a:endParaRPr lang="tr-TR" sz="1400" kern="1200" dirty="0"/>
            </a:p>
            <a:p>
              <a:pPr marL="114300" lvl="1" indent="-114300" algn="l" defTabSz="622300" rtl="0">
                <a:lnSpc>
                  <a:spcPct val="90000"/>
                </a:lnSpc>
                <a:spcBef>
                  <a:spcPct val="0"/>
                </a:spcBef>
                <a:spcAft>
                  <a:spcPct val="15000"/>
                </a:spcAft>
                <a:buChar char="••"/>
              </a:pPr>
              <a:r>
                <a:rPr lang="tr-TR" sz="1400" kern="1200" dirty="0" smtClean="0"/>
                <a:t>HPV 6, 11, 16, 18, 31, 33, 45, 52 ve 58 tipleriyle oluşan</a:t>
              </a:r>
              <a:endParaRPr lang="tr-TR" sz="1400" kern="1200" dirty="0"/>
            </a:p>
            <a:p>
              <a:pPr marL="400050" lvl="2" indent="-285750" algn="l" defTabSz="622300" rtl="0">
                <a:lnSpc>
                  <a:spcPct val="90000"/>
                </a:lnSpc>
                <a:spcBef>
                  <a:spcPct val="0"/>
                </a:spcBef>
                <a:spcAft>
                  <a:spcPct val="15000"/>
                </a:spcAft>
                <a:buFont typeface="Wingdings" panose="05000000000000000000" pitchFamily="2" charset="2"/>
                <a:buChar char="ü"/>
              </a:pPr>
              <a:r>
                <a:rPr lang="tr-TR" sz="1400" kern="1200" dirty="0" smtClean="0"/>
                <a:t>CIN 2/3 ve </a:t>
              </a:r>
              <a:r>
                <a:rPr lang="tr-TR" sz="1400" kern="1200" dirty="0" err="1" smtClean="0"/>
                <a:t>servikal</a:t>
              </a:r>
              <a:r>
                <a:rPr lang="tr-TR" sz="1400" kern="1200" dirty="0" smtClean="0"/>
                <a:t> AIS</a:t>
              </a:r>
              <a:endParaRPr lang="tr-TR" sz="1400" kern="1200" dirty="0"/>
            </a:p>
            <a:p>
              <a:pPr marL="400050" lvl="2" indent="-285750" algn="l" defTabSz="622300" rtl="0">
                <a:lnSpc>
                  <a:spcPct val="90000"/>
                </a:lnSpc>
                <a:spcBef>
                  <a:spcPct val="0"/>
                </a:spcBef>
                <a:spcAft>
                  <a:spcPct val="15000"/>
                </a:spcAft>
                <a:buFont typeface="Wingdings" panose="05000000000000000000" pitchFamily="2" charset="2"/>
                <a:buChar char="ü"/>
              </a:pPr>
              <a:r>
                <a:rPr lang="tr-TR" sz="1400" kern="1200" dirty="0" smtClean="0"/>
                <a:t>CIN 1</a:t>
              </a:r>
              <a:endParaRPr lang="tr-TR" sz="1400" kern="1200" dirty="0"/>
            </a:p>
            <a:p>
              <a:pPr marL="400050" lvl="2" indent="-285750" algn="l" defTabSz="622300" rtl="0">
                <a:lnSpc>
                  <a:spcPct val="90000"/>
                </a:lnSpc>
                <a:spcBef>
                  <a:spcPct val="0"/>
                </a:spcBef>
                <a:spcAft>
                  <a:spcPct val="15000"/>
                </a:spcAft>
                <a:buFont typeface="Wingdings" panose="05000000000000000000" pitchFamily="2" charset="2"/>
                <a:buChar char="ü"/>
              </a:pPr>
              <a:r>
                <a:rPr lang="tr-TR" sz="1400" kern="1200" dirty="0" smtClean="0"/>
                <a:t>VIN 2/3</a:t>
              </a:r>
              <a:endParaRPr lang="tr-TR" sz="1400" kern="1200" dirty="0"/>
            </a:p>
            <a:p>
              <a:pPr marL="400050" lvl="2" indent="-285750" algn="l" defTabSz="622300" rtl="0">
                <a:lnSpc>
                  <a:spcPct val="90000"/>
                </a:lnSpc>
                <a:spcBef>
                  <a:spcPct val="0"/>
                </a:spcBef>
                <a:spcAft>
                  <a:spcPct val="15000"/>
                </a:spcAft>
                <a:buFont typeface="Wingdings" panose="05000000000000000000" pitchFamily="2" charset="2"/>
                <a:buChar char="ü"/>
              </a:pPr>
              <a:r>
                <a:rPr lang="tr-TR" sz="1400" kern="1200" dirty="0" err="1" smtClean="0"/>
                <a:t>VaIN</a:t>
              </a:r>
              <a:r>
                <a:rPr lang="tr-TR" sz="1400" kern="1200" dirty="0" smtClean="0"/>
                <a:t> 2/3</a:t>
              </a:r>
              <a:endParaRPr lang="tr-TR" sz="1400" kern="1200" dirty="0"/>
            </a:p>
            <a:p>
              <a:pPr marL="400050" lvl="2" indent="-285750" algn="l" defTabSz="622300" rtl="0">
                <a:lnSpc>
                  <a:spcPct val="90000"/>
                </a:lnSpc>
                <a:spcBef>
                  <a:spcPct val="0"/>
                </a:spcBef>
                <a:spcAft>
                  <a:spcPct val="15000"/>
                </a:spcAft>
                <a:buFont typeface="Wingdings" panose="05000000000000000000" pitchFamily="2" charset="2"/>
                <a:buChar char="ü"/>
              </a:pPr>
              <a:r>
                <a:rPr lang="tr-TR" sz="1400" kern="1200" dirty="0" smtClean="0"/>
                <a:t>AIN</a:t>
              </a:r>
              <a:endParaRPr lang="tr-TR" sz="1400" kern="1200" dirty="0"/>
            </a:p>
          </p:txBody>
        </p:sp>
        <p:sp>
          <p:nvSpPr>
            <p:cNvPr id="8" name="Serbest Form 7"/>
            <p:cNvSpPr/>
            <p:nvPr/>
          </p:nvSpPr>
          <p:spPr>
            <a:xfrm>
              <a:off x="460577" y="4364297"/>
              <a:ext cx="3651777" cy="1172169"/>
            </a:xfrm>
            <a:custGeom>
              <a:avLst/>
              <a:gdLst>
                <a:gd name="connsiteX0" fmla="*/ 0 w 3651777"/>
                <a:gd name="connsiteY0" fmla="*/ 0 h 1172169"/>
                <a:gd name="connsiteX1" fmla="*/ 3651777 w 3651777"/>
                <a:gd name="connsiteY1" fmla="*/ 0 h 1172169"/>
                <a:gd name="connsiteX2" fmla="*/ 3651777 w 3651777"/>
                <a:gd name="connsiteY2" fmla="*/ 1172169 h 1172169"/>
                <a:gd name="connsiteX3" fmla="*/ 0 w 3651777"/>
                <a:gd name="connsiteY3" fmla="*/ 1172169 h 1172169"/>
                <a:gd name="connsiteX4" fmla="*/ 0 w 3651777"/>
                <a:gd name="connsiteY4" fmla="*/ 0 h 1172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1777" h="1172169">
                  <a:moveTo>
                    <a:pt x="0" y="0"/>
                  </a:moveTo>
                  <a:lnTo>
                    <a:pt x="3651777" y="0"/>
                  </a:lnTo>
                  <a:lnTo>
                    <a:pt x="3651777" y="1172169"/>
                  </a:lnTo>
                  <a:lnTo>
                    <a:pt x="0" y="1172169"/>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dk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25730" tIns="0" rIns="1122013" bIns="0" numCol="1" spcCol="1270" anchor="ctr" anchorCtr="0">
              <a:noAutofit/>
            </a:bodyPr>
            <a:lstStyle/>
            <a:p>
              <a:pPr lvl="0" algn="l" defTabSz="1466850" rtl="0">
                <a:lnSpc>
                  <a:spcPct val="90000"/>
                </a:lnSpc>
                <a:spcBef>
                  <a:spcPct val="0"/>
                </a:spcBef>
                <a:spcAft>
                  <a:spcPct val="35000"/>
                </a:spcAft>
              </a:pPr>
              <a:r>
                <a:rPr lang="tr-TR" sz="3300" kern="1200" smtClean="0"/>
                <a:t>9-26 Yaş kızlar ve kadınlar</a:t>
              </a:r>
              <a:endParaRPr lang="tr-TR" sz="3300" kern="1200" dirty="0"/>
            </a:p>
          </p:txBody>
        </p:sp>
        <p:sp>
          <p:nvSpPr>
            <p:cNvPr id="9" name="Oval 8"/>
            <p:cNvSpPr/>
            <p:nvPr/>
          </p:nvSpPr>
          <p:spPr>
            <a:xfrm>
              <a:off x="3135554" y="4550485"/>
              <a:ext cx="1278121" cy="1278121"/>
            </a:xfrm>
            <a:prstGeom prst="ellipse">
              <a:avLst/>
            </a:prstGeom>
            <a:blipFill>
              <a:blip r:embed="rId3" cstate="print">
                <a:extLst>
                  <a:ext uri="{28A0092B-C50C-407E-A947-70E740481C1C}">
                    <a14:useLocalDpi xmlns:a14="http://schemas.microsoft.com/office/drawing/2010/main" val="0"/>
                  </a:ext>
                </a:extLst>
              </a:blip>
              <a:srcRect/>
              <a:stretch>
                <a:fillRect/>
              </a:stretch>
            </a:blipFill>
            <a:scene3d>
              <a:camera prst="orthographicFront"/>
              <a:lightRig rig="threePt" dir="t">
                <a:rot lat="0" lon="0" rev="7500000"/>
              </a:lightRig>
            </a:scene3d>
            <a:sp3d z="152400" extrusionH="63500" prstMaterial="dkEdge">
              <a:bevelT w="125400" h="36350" prst="relaxedInset"/>
              <a:contourClr>
                <a:schemeClr val="bg1"/>
              </a:contourClr>
            </a:sp3d>
          </p:spPr>
          <p:style>
            <a:lnRef idx="1">
              <a:schemeClr val="dk2">
                <a:alpha val="90000"/>
                <a:tint val="40000"/>
                <a:hueOff val="0"/>
                <a:satOff val="0"/>
                <a:lumOff val="0"/>
                <a:alphaOff val="0"/>
              </a:schemeClr>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sp>
        <p:sp>
          <p:nvSpPr>
            <p:cNvPr id="10" name="Serbest Form 9"/>
            <p:cNvSpPr/>
            <p:nvPr/>
          </p:nvSpPr>
          <p:spPr>
            <a:xfrm>
              <a:off x="4730323" y="1638323"/>
              <a:ext cx="3651777" cy="2725974"/>
            </a:xfrm>
            <a:custGeom>
              <a:avLst/>
              <a:gdLst>
                <a:gd name="connsiteX0" fmla="*/ 218078 w 3651777"/>
                <a:gd name="connsiteY0" fmla="*/ 0 h 2725974"/>
                <a:gd name="connsiteX1" fmla="*/ 3433699 w 3651777"/>
                <a:gd name="connsiteY1" fmla="*/ 0 h 2725974"/>
                <a:gd name="connsiteX2" fmla="*/ 3651777 w 3651777"/>
                <a:gd name="connsiteY2" fmla="*/ 218078 h 2725974"/>
                <a:gd name="connsiteX3" fmla="*/ 3651777 w 3651777"/>
                <a:gd name="connsiteY3" fmla="*/ 2725974 h 2725974"/>
                <a:gd name="connsiteX4" fmla="*/ 3651777 w 3651777"/>
                <a:gd name="connsiteY4" fmla="*/ 2725974 h 2725974"/>
                <a:gd name="connsiteX5" fmla="*/ 0 w 3651777"/>
                <a:gd name="connsiteY5" fmla="*/ 2725974 h 2725974"/>
                <a:gd name="connsiteX6" fmla="*/ 0 w 3651777"/>
                <a:gd name="connsiteY6" fmla="*/ 2725974 h 2725974"/>
                <a:gd name="connsiteX7" fmla="*/ 0 w 3651777"/>
                <a:gd name="connsiteY7" fmla="*/ 218078 h 2725974"/>
                <a:gd name="connsiteX8" fmla="*/ 218078 w 3651777"/>
                <a:gd name="connsiteY8" fmla="*/ 0 h 272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777" h="2725974">
                  <a:moveTo>
                    <a:pt x="218078" y="0"/>
                  </a:moveTo>
                  <a:lnTo>
                    <a:pt x="3433699" y="0"/>
                  </a:lnTo>
                  <a:cubicBezTo>
                    <a:pt x="3554140" y="0"/>
                    <a:pt x="3651777" y="97637"/>
                    <a:pt x="3651777" y="218078"/>
                  </a:cubicBezTo>
                  <a:lnTo>
                    <a:pt x="3651777" y="2725974"/>
                  </a:lnTo>
                  <a:lnTo>
                    <a:pt x="3651777" y="2725974"/>
                  </a:lnTo>
                  <a:lnTo>
                    <a:pt x="0" y="2725974"/>
                  </a:lnTo>
                  <a:lnTo>
                    <a:pt x="0" y="2725974"/>
                  </a:lnTo>
                  <a:lnTo>
                    <a:pt x="0" y="218078"/>
                  </a:lnTo>
                  <a:cubicBezTo>
                    <a:pt x="0" y="97637"/>
                    <a:pt x="97637" y="0"/>
                    <a:pt x="218078" y="0"/>
                  </a:cubicBezTo>
                  <a:close/>
                </a:path>
              </a:pathLst>
            </a:custGeom>
            <a:scene3d>
              <a:camera prst="orthographicFront"/>
              <a:lightRig rig="threePt" dir="t">
                <a:rot lat="0" lon="0" rev="7500000"/>
              </a:lightRig>
            </a:scene3d>
            <a:sp3d z="-152400" extrusionH="63500" prstMaterial="dkEdge">
              <a:bevelT w="124450" h="16350" prst="relaxedInset"/>
              <a:contourClr>
                <a:schemeClr val="bg1"/>
              </a:contourClr>
            </a:sp3d>
          </p:spPr>
          <p:style>
            <a:lnRef idx="1">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81653" tIns="117213" rIns="81653" bIns="17780" numCol="1" spcCol="1270" anchor="t" anchorCtr="0">
              <a:noAutofit/>
            </a:bodyPr>
            <a:lstStyle/>
            <a:p>
              <a:pPr marL="114300" lvl="1" indent="-114300" algn="l" defTabSz="622300" rtl="0">
                <a:lnSpc>
                  <a:spcPct val="90000"/>
                </a:lnSpc>
                <a:spcBef>
                  <a:spcPct val="0"/>
                </a:spcBef>
                <a:spcAft>
                  <a:spcPct val="15000"/>
                </a:spcAft>
                <a:buChar char="••"/>
              </a:pPr>
              <a:r>
                <a:rPr lang="tr-TR" sz="1400" kern="1200" dirty="0" smtClean="0"/>
                <a:t>HPV 16, 18, 31, 33, 45, 52 ve 58 tipleriyle oluşan anal kanserler</a:t>
              </a:r>
              <a:endParaRPr lang="tr-TR" sz="1400" kern="1200" dirty="0"/>
            </a:p>
            <a:p>
              <a:pPr marL="114300" lvl="1" indent="-114300" algn="l" defTabSz="622300" rtl="0">
                <a:lnSpc>
                  <a:spcPct val="90000"/>
                </a:lnSpc>
                <a:spcBef>
                  <a:spcPct val="0"/>
                </a:spcBef>
                <a:spcAft>
                  <a:spcPct val="15000"/>
                </a:spcAft>
                <a:buChar char="••"/>
              </a:pPr>
              <a:r>
                <a:rPr lang="tr-TR" sz="1400" kern="1200" dirty="0" smtClean="0"/>
                <a:t>HPV 6 ve 11 tipleriyle oluşan </a:t>
              </a:r>
              <a:r>
                <a:rPr lang="tr-TR" sz="1400" kern="1200" dirty="0" err="1" smtClean="0"/>
                <a:t>genital</a:t>
              </a:r>
              <a:r>
                <a:rPr lang="tr-TR" sz="1400" kern="1200" dirty="0" smtClean="0"/>
                <a:t> siğiller (</a:t>
              </a:r>
              <a:r>
                <a:rPr lang="tr-TR" sz="1400" kern="1200" dirty="0" err="1" smtClean="0"/>
                <a:t>condyloma</a:t>
              </a:r>
              <a:r>
                <a:rPr lang="tr-TR" sz="1400" kern="1200" dirty="0" smtClean="0"/>
                <a:t> </a:t>
              </a:r>
              <a:r>
                <a:rPr lang="tr-TR" sz="1400" kern="1200" dirty="0" err="1" smtClean="0"/>
                <a:t>acuminata</a:t>
              </a:r>
              <a:r>
                <a:rPr lang="tr-TR" sz="1400" kern="1200" dirty="0" smtClean="0"/>
                <a:t>)</a:t>
              </a:r>
              <a:endParaRPr lang="tr-TR" sz="1400" kern="1200" dirty="0"/>
            </a:p>
            <a:p>
              <a:pPr marL="114300" lvl="1" indent="-114300" algn="l" defTabSz="622300" rtl="0">
                <a:lnSpc>
                  <a:spcPct val="90000"/>
                </a:lnSpc>
                <a:spcBef>
                  <a:spcPct val="0"/>
                </a:spcBef>
                <a:spcAft>
                  <a:spcPct val="15000"/>
                </a:spcAft>
                <a:buChar char="••"/>
              </a:pPr>
              <a:r>
                <a:rPr lang="tr-TR" sz="1400" kern="1200" dirty="0" smtClean="0"/>
                <a:t>HPV 6, 11, 16, 18, 31, 33, 45, 52 ve 58 tipleriyle oluşan</a:t>
              </a:r>
              <a:endParaRPr lang="tr-TR" sz="1400" kern="1200" dirty="0"/>
            </a:p>
            <a:p>
              <a:pPr marL="400050" lvl="2" indent="-285750" algn="l" defTabSz="622300" rtl="0">
                <a:lnSpc>
                  <a:spcPct val="90000"/>
                </a:lnSpc>
                <a:spcBef>
                  <a:spcPct val="0"/>
                </a:spcBef>
                <a:spcAft>
                  <a:spcPct val="15000"/>
                </a:spcAft>
                <a:buFont typeface="Wingdings" panose="05000000000000000000" pitchFamily="2" charset="2"/>
                <a:buChar char="ü"/>
              </a:pPr>
              <a:r>
                <a:rPr lang="tr-TR" sz="1400" kern="1200" dirty="0" smtClean="0"/>
                <a:t>AIN</a:t>
              </a:r>
              <a:endParaRPr lang="tr-TR" sz="1400" kern="1200" dirty="0"/>
            </a:p>
          </p:txBody>
        </p:sp>
        <p:sp>
          <p:nvSpPr>
            <p:cNvPr id="11" name="Serbest Form 10"/>
            <p:cNvSpPr/>
            <p:nvPr/>
          </p:nvSpPr>
          <p:spPr>
            <a:xfrm>
              <a:off x="4730323" y="4364297"/>
              <a:ext cx="3651777" cy="1172169"/>
            </a:xfrm>
            <a:custGeom>
              <a:avLst/>
              <a:gdLst>
                <a:gd name="connsiteX0" fmla="*/ 0 w 3651777"/>
                <a:gd name="connsiteY0" fmla="*/ 0 h 1172169"/>
                <a:gd name="connsiteX1" fmla="*/ 3651777 w 3651777"/>
                <a:gd name="connsiteY1" fmla="*/ 0 h 1172169"/>
                <a:gd name="connsiteX2" fmla="*/ 3651777 w 3651777"/>
                <a:gd name="connsiteY2" fmla="*/ 1172169 h 1172169"/>
                <a:gd name="connsiteX3" fmla="*/ 0 w 3651777"/>
                <a:gd name="connsiteY3" fmla="*/ 1172169 h 1172169"/>
                <a:gd name="connsiteX4" fmla="*/ 0 w 3651777"/>
                <a:gd name="connsiteY4" fmla="*/ 0 h 1172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1777" h="1172169">
                  <a:moveTo>
                    <a:pt x="0" y="0"/>
                  </a:moveTo>
                  <a:lnTo>
                    <a:pt x="3651777" y="0"/>
                  </a:lnTo>
                  <a:lnTo>
                    <a:pt x="3651777" y="1172169"/>
                  </a:lnTo>
                  <a:lnTo>
                    <a:pt x="0" y="1172169"/>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dk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125730" tIns="0" rIns="1122013" bIns="0" numCol="1" spcCol="1270" anchor="ctr" anchorCtr="0">
              <a:noAutofit/>
            </a:bodyPr>
            <a:lstStyle/>
            <a:p>
              <a:pPr lvl="0" algn="l" defTabSz="1466850" rtl="0">
                <a:lnSpc>
                  <a:spcPct val="90000"/>
                </a:lnSpc>
                <a:spcBef>
                  <a:spcPct val="0"/>
                </a:spcBef>
                <a:spcAft>
                  <a:spcPct val="35000"/>
                </a:spcAft>
              </a:pPr>
              <a:r>
                <a:rPr lang="tr-TR" sz="3300" kern="1200" smtClean="0"/>
                <a:t>9-15 Yaş erkekler</a:t>
              </a:r>
              <a:endParaRPr lang="tr-TR" sz="3300" kern="1200" dirty="0"/>
            </a:p>
          </p:txBody>
        </p:sp>
        <p:sp>
          <p:nvSpPr>
            <p:cNvPr id="12" name="Oval 11"/>
            <p:cNvSpPr/>
            <p:nvPr/>
          </p:nvSpPr>
          <p:spPr>
            <a:xfrm>
              <a:off x="7405300" y="4550485"/>
              <a:ext cx="1278121" cy="1278121"/>
            </a:xfrm>
            <a:prstGeom prst="ellipse">
              <a:avLst/>
            </a:prstGeom>
            <a:blipFill>
              <a:blip r:embed="rId4" cstate="print">
                <a:extLst>
                  <a:ext uri="{28A0092B-C50C-407E-A947-70E740481C1C}">
                    <a14:useLocalDpi xmlns:a14="http://schemas.microsoft.com/office/drawing/2010/main" val="0"/>
                  </a:ext>
                </a:extLst>
              </a:blip>
              <a:srcRect/>
              <a:stretch>
                <a:fillRect t="-1000" b="-1000"/>
              </a:stretch>
            </a:blipFill>
            <a:scene3d>
              <a:camera prst="orthographicFront"/>
              <a:lightRig rig="threePt" dir="t">
                <a:rot lat="0" lon="0" rev="7500000"/>
              </a:lightRig>
            </a:scene3d>
            <a:sp3d z="152400" extrusionH="63500" prstMaterial="dkEdge">
              <a:bevelT w="125400" h="36350" prst="relaxedInset"/>
              <a:contourClr>
                <a:schemeClr val="bg1"/>
              </a:contourClr>
            </a:sp3d>
          </p:spPr>
          <p:style>
            <a:lnRef idx="1">
              <a:schemeClr val="dk2">
                <a:alpha val="90000"/>
                <a:tint val="40000"/>
                <a:hueOff val="0"/>
                <a:satOff val="0"/>
                <a:lumOff val="0"/>
                <a:alphaOff val="0"/>
              </a:schemeClr>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sp>
      </p:gr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3651" t="10751" r="69523" b="82070"/>
          <a:stretch/>
        </p:blipFill>
        <p:spPr bwMode="auto">
          <a:xfrm>
            <a:off x="35496" y="6265887"/>
            <a:ext cx="720080" cy="426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8737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87473" name="Group 49"/>
          <p:cNvGraphicFramePr>
            <a:graphicFrameLocks noGrp="1"/>
          </p:cNvGraphicFramePr>
          <p:nvPr>
            <p:extLst>
              <p:ext uri="{D42A27DB-BD31-4B8C-83A1-F6EECF244321}">
                <p14:modId xmlns:p14="http://schemas.microsoft.com/office/powerpoint/2010/main" val="1305635101"/>
              </p:ext>
            </p:extLst>
          </p:nvPr>
        </p:nvGraphicFramePr>
        <p:xfrm>
          <a:off x="250825" y="1728788"/>
          <a:ext cx="8620125" cy="4246880"/>
        </p:xfrm>
        <a:graphic>
          <a:graphicData uri="http://schemas.openxmlformats.org/drawingml/2006/table">
            <a:tbl>
              <a:tblPr firstRow="1" firstCol="1" bandRow="1">
                <a:tableStyleId>{6E25E649-3F16-4E02-A733-19D2CDBF48F0}</a:tableStyleId>
              </a:tblPr>
              <a:tblGrid>
                <a:gridCol w="4392613"/>
                <a:gridCol w="2143140"/>
                <a:gridCol w="2084372"/>
              </a:tblGrid>
              <a:tr h="4143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000" u="none" strike="noStrike" cap="none" normalizeH="0" baseline="0" dirty="0" smtClean="0">
                          <a:ln>
                            <a:noFill/>
                          </a:ln>
                          <a:effectLst/>
                        </a:rPr>
                        <a:t>İlk değerlendirme</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GARDASIL</a:t>
                      </a:r>
                      <a:endParaRPr kumimoji="0" lang="tr-TR" sz="20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1911</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smtClean="0">
                          <a:ln>
                            <a:noFill/>
                          </a:ln>
                          <a:effectLst/>
                        </a:rPr>
                        <a:t>Pla</a:t>
                      </a:r>
                      <a:r>
                        <a:rPr kumimoji="0" lang="tr-TR" sz="2000" u="none" strike="noStrike" cap="none" normalizeH="0" baseline="0" dirty="0" smtClean="0">
                          <a:ln>
                            <a:noFill/>
                          </a:ln>
                          <a:effectLst/>
                        </a:rPr>
                        <a:t>s</a:t>
                      </a:r>
                      <a:r>
                        <a:rPr kumimoji="0" lang="en-US" sz="2000" u="none" strike="noStrike" cap="none" normalizeH="0" baseline="0" dirty="0" err="1" smtClean="0">
                          <a:ln>
                            <a:noFill/>
                          </a:ln>
                          <a:effectLst/>
                        </a:rPr>
                        <a:t>ebo</a:t>
                      </a:r>
                      <a:endParaRPr kumimoji="0" lang="en-US" sz="20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000" u="none" strike="noStrike" cap="none" normalizeH="0" baseline="0" dirty="0" smtClean="0">
                          <a:ln>
                            <a:noFill/>
                          </a:ln>
                          <a:effectLst/>
                        </a:rPr>
                        <a:t>#</a:t>
                      </a:r>
                      <a:r>
                        <a:rPr kumimoji="0" lang="en-US" sz="2000" u="none" strike="noStrike" cap="none" normalizeH="0" baseline="0" dirty="0" smtClean="0">
                          <a:ln>
                            <a:noFill/>
                          </a:ln>
                          <a:effectLst/>
                        </a:rPr>
                        <a:t>1908</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r h="3619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4 HPV T</a:t>
                      </a:r>
                      <a:r>
                        <a:rPr kumimoji="0" lang="tr-TR" sz="2000" u="none" strike="noStrike" cap="none" normalizeH="0" baseline="0" dirty="0" smtClean="0">
                          <a:ln>
                            <a:noFill/>
                          </a:ln>
                          <a:effectLst/>
                        </a:rPr>
                        <a:t>ipi [</a:t>
                      </a:r>
                      <a:r>
                        <a:rPr kumimoji="0" lang="en-US" sz="2000" u="none" strike="noStrike" cap="none" normalizeH="0" baseline="0" dirty="0" err="1" smtClean="0">
                          <a:ln>
                            <a:noFill/>
                          </a:ln>
                          <a:effectLst/>
                        </a:rPr>
                        <a:t>Serolo</a:t>
                      </a:r>
                      <a:r>
                        <a:rPr kumimoji="0" lang="tr-TR" sz="2000" u="none" strike="noStrike" cap="none" normalizeH="0" baseline="0" dirty="0" smtClean="0">
                          <a:ln>
                            <a:noFill/>
                          </a:ln>
                          <a:effectLst/>
                        </a:rPr>
                        <a:t>jik/</a:t>
                      </a:r>
                      <a:r>
                        <a:rPr kumimoji="0" lang="en-US" sz="2000" u="none" strike="noStrike" cap="none" normalizeH="0" baseline="0" dirty="0" smtClean="0">
                          <a:ln>
                            <a:noFill/>
                          </a:ln>
                          <a:effectLst/>
                        </a:rPr>
                        <a:t>PCR</a:t>
                      </a:r>
                      <a:r>
                        <a:rPr kumimoji="0" lang="tr-TR" sz="2000" u="none" strike="noStrike" cap="none" normalizeH="0" baseline="0" dirty="0" smtClean="0">
                          <a:ln>
                            <a:noFill/>
                          </a:ln>
                          <a:effectLst/>
                        </a:rPr>
                        <a:t> (-)]</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67</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67</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r h="381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smtClean="0">
                          <a:ln>
                            <a:noFill/>
                          </a:ln>
                          <a:effectLst/>
                        </a:rPr>
                        <a:t>pozitif</a:t>
                      </a:r>
                      <a:r>
                        <a:rPr kumimoji="0" lang="tr-TR" sz="2000" u="none" strike="noStrike" cap="none" normalizeH="0" baseline="0" dirty="0" smtClean="0">
                          <a:ln>
                            <a:noFill/>
                          </a:ln>
                          <a:effectLst/>
                        </a:rPr>
                        <a:t> </a:t>
                      </a:r>
                      <a:r>
                        <a:rPr kumimoji="0" lang="en-US" sz="2000" u="none" strike="noStrike" cap="none" normalizeH="0" baseline="0" dirty="0" smtClean="0">
                          <a:ln>
                            <a:noFill/>
                          </a:ln>
                          <a:effectLst/>
                        </a:rPr>
                        <a:t>≥1 HPV (</a:t>
                      </a:r>
                      <a:r>
                        <a:rPr kumimoji="0" lang="en-US" sz="2000" u="none" strike="noStrike" cap="none" normalizeH="0" baseline="0" dirty="0" err="1" smtClean="0">
                          <a:ln>
                            <a:noFill/>
                          </a:ln>
                          <a:effectLst/>
                        </a:rPr>
                        <a:t>Serolo</a:t>
                      </a:r>
                      <a:r>
                        <a:rPr kumimoji="0" lang="tr-TR" sz="2000" u="none" strike="noStrike" cap="none" normalizeH="0" baseline="0" dirty="0" smtClean="0">
                          <a:ln>
                            <a:noFill/>
                          </a:ln>
                          <a:effectLst/>
                        </a:rPr>
                        <a:t>jik/</a:t>
                      </a:r>
                      <a:r>
                        <a:rPr kumimoji="0" lang="en-US" sz="2000" u="none" strike="noStrike" cap="none" normalizeH="0" baseline="0" dirty="0" smtClean="0">
                          <a:ln>
                            <a:noFill/>
                          </a:ln>
                          <a:effectLst/>
                        </a:rPr>
                        <a:t>PCR)</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33</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32</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r h="406400">
                <a:tc>
                  <a:txBody>
                    <a:bodyPr/>
                    <a:lstStyle/>
                    <a:p>
                      <a:pPr marL="231775"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1 HPV T</a:t>
                      </a:r>
                      <a:r>
                        <a:rPr kumimoji="0" lang="tr-TR" sz="2000" u="none" strike="noStrike" cap="none" normalizeH="0" baseline="0" dirty="0" smtClean="0">
                          <a:ln>
                            <a:noFill/>
                          </a:ln>
                          <a:effectLst/>
                        </a:rPr>
                        <a:t>ipi</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25</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22</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r h="400050">
                <a:tc>
                  <a:txBody>
                    <a:bodyPr/>
                    <a:lstStyle/>
                    <a:p>
                      <a:pPr marL="231775"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2 HPV T</a:t>
                      </a:r>
                      <a:r>
                        <a:rPr kumimoji="0" lang="tr-TR" sz="2000" u="none" strike="noStrike" cap="none" normalizeH="0" baseline="0" dirty="0" smtClean="0">
                          <a:ln>
                            <a:noFill/>
                          </a:ln>
                          <a:effectLst/>
                        </a:rPr>
                        <a:t>ipi</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6</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8</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r h="361950">
                <a:tc>
                  <a:txBody>
                    <a:bodyPr/>
                    <a:lstStyle/>
                    <a:p>
                      <a:pPr marL="231775"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3 HPV T</a:t>
                      </a:r>
                      <a:r>
                        <a:rPr kumimoji="0" lang="tr-TR" sz="2000" u="none" strike="noStrike" cap="none" normalizeH="0" baseline="0" dirty="0" smtClean="0">
                          <a:ln>
                            <a:noFill/>
                          </a:ln>
                          <a:effectLst/>
                        </a:rPr>
                        <a:t>ipi</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2</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2</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r h="381000">
                <a:tc>
                  <a:txBody>
                    <a:bodyPr/>
                    <a:lstStyle/>
                    <a:p>
                      <a:pPr marL="231775"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4 HPV T</a:t>
                      </a:r>
                      <a:r>
                        <a:rPr kumimoji="0" lang="tr-TR" sz="2000" u="none" strike="noStrike" cap="none" normalizeH="0" baseline="0" dirty="0" smtClean="0">
                          <a:ln>
                            <a:noFill/>
                          </a:ln>
                          <a:effectLst/>
                        </a:rPr>
                        <a:t>ipi</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0.4</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0.4</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r h="381000">
                <a:tc>
                  <a:txBody>
                    <a:bodyPr/>
                    <a:lstStyle/>
                    <a:p>
                      <a:pPr marL="3175"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rPr>
                        <a:t>16 </a:t>
                      </a:r>
                      <a:r>
                        <a:rPr kumimoji="0" lang="tr-TR" sz="3200" u="none" strike="noStrike" cap="none" normalizeH="0" baseline="0" dirty="0" smtClean="0">
                          <a:ln>
                            <a:noFill/>
                          </a:ln>
                          <a:effectLst/>
                        </a:rPr>
                        <a:t>ve </a:t>
                      </a:r>
                      <a:r>
                        <a:rPr kumimoji="0" lang="en-US" sz="3200" u="none" strike="noStrike" cap="none" normalizeH="0" baseline="0" dirty="0" smtClean="0">
                          <a:ln>
                            <a:noFill/>
                          </a:ln>
                          <a:effectLst/>
                        </a:rPr>
                        <a:t>18</a:t>
                      </a:r>
                      <a:r>
                        <a:rPr kumimoji="0" lang="tr-TR" sz="3200" u="none" strike="noStrike" cap="none" normalizeH="0" baseline="0" dirty="0" smtClean="0">
                          <a:ln>
                            <a:noFill/>
                          </a:ln>
                          <a:effectLst/>
                        </a:rPr>
                        <a:t> pozitif</a:t>
                      </a:r>
                      <a:endParaRPr kumimoji="0" lang="en-US" sz="3200" b="0" i="0" u="none" strike="noStrike" cap="none" normalizeH="0" baseline="0" dirty="0" smtClean="0">
                        <a:ln>
                          <a:noFill/>
                        </a:ln>
                        <a:solidFill>
                          <a:schemeClr val="bg1"/>
                        </a:solidFill>
                        <a:effectLst/>
                        <a:latin typeface="Calibri" pitchFamily="34" charset="0"/>
                      </a:endParaRPr>
                    </a:p>
                  </a:txBody>
                  <a:tcPr marL="45720" marR="45720" anchor="ctr" horzOverflow="overflow">
                    <a:solidFill>
                      <a:srgbClr val="C00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u="none" strike="noStrike" kern="1200" cap="none" normalizeH="0" baseline="0" dirty="0" smtClean="0">
                          <a:ln>
                            <a:noFill/>
                          </a:ln>
                          <a:solidFill>
                            <a:schemeClr val="bg1"/>
                          </a:solidFill>
                          <a:effectLst/>
                        </a:rPr>
                        <a:t>1.0</a:t>
                      </a:r>
                      <a:endParaRPr kumimoji="0" lang="en-US" sz="3200" b="1" u="none" strike="noStrike" kern="1200" cap="none" normalizeH="0" baseline="0" dirty="0" smtClean="0">
                        <a:ln>
                          <a:noFill/>
                        </a:ln>
                        <a:solidFill>
                          <a:schemeClr val="bg1"/>
                        </a:solidFill>
                        <a:effectLst/>
                        <a:latin typeface="+mn-lt"/>
                        <a:ea typeface="+mn-ea"/>
                        <a:cs typeface="+mn-cs"/>
                      </a:endParaRPr>
                    </a:p>
                  </a:txBody>
                  <a:tcPr marL="45720" marR="45720" anchor="ctr" horzOverflow="overflow">
                    <a:solidFill>
                      <a:srgbClr val="C00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u="none" strike="noStrike" kern="1200" cap="none" normalizeH="0" baseline="0" dirty="0" smtClean="0">
                          <a:ln>
                            <a:noFill/>
                          </a:ln>
                          <a:solidFill>
                            <a:schemeClr val="bg1"/>
                          </a:solidFill>
                          <a:effectLst/>
                        </a:rPr>
                        <a:t>1.6</a:t>
                      </a:r>
                      <a:endParaRPr kumimoji="0" lang="en-US" sz="3200" b="1" u="none" strike="noStrike" kern="1200" cap="none" normalizeH="0" baseline="0" dirty="0" smtClean="0">
                        <a:ln>
                          <a:noFill/>
                        </a:ln>
                        <a:solidFill>
                          <a:schemeClr val="bg1"/>
                        </a:solidFill>
                        <a:effectLst/>
                        <a:latin typeface="+mn-lt"/>
                        <a:ea typeface="+mn-ea"/>
                        <a:cs typeface="+mn-cs"/>
                      </a:endParaRPr>
                    </a:p>
                  </a:txBody>
                  <a:tcPr marL="45720" marR="45720" anchor="ctr" horzOverflow="overflow">
                    <a:solidFill>
                      <a:srgbClr val="C00000"/>
                    </a:solidFill>
                  </a:tcPr>
                </a:tc>
              </a:tr>
              <a:tr h="514350">
                <a:tc>
                  <a:txBody>
                    <a:bodyPr/>
                    <a:lstStyle/>
                    <a:p>
                      <a:pPr marL="3175" marR="0" lvl="0" indent="0" algn="l" defTabSz="914400" rtl="0" eaLnBrk="1" fontAlgn="base" latinLnBrk="0" hangingPunct="1">
                        <a:lnSpc>
                          <a:spcPct val="100000"/>
                        </a:lnSpc>
                        <a:spcBef>
                          <a:spcPct val="20000"/>
                        </a:spcBef>
                        <a:spcAft>
                          <a:spcPct val="0"/>
                        </a:spcAft>
                        <a:buClrTx/>
                        <a:buSzTx/>
                        <a:buFontTx/>
                        <a:buNone/>
                        <a:tabLst/>
                      </a:pPr>
                      <a:r>
                        <a:rPr kumimoji="0" lang="tr-TR" sz="2000" u="none" strike="noStrike" kern="1200" cap="none" normalizeH="0" baseline="0" dirty="0" smtClean="0">
                          <a:ln>
                            <a:noFill/>
                          </a:ln>
                          <a:effectLst/>
                        </a:rPr>
                        <a:t>İlk değerlendirmenin bilinmediği grup </a:t>
                      </a:r>
                      <a:endParaRPr kumimoji="0" lang="en-US" sz="2000" b="1" u="none" strike="noStrike" kern="1200" cap="none" normalizeH="0" baseline="0" dirty="0" smtClean="0">
                        <a:ln>
                          <a:noFill/>
                        </a:ln>
                        <a:solidFill>
                          <a:schemeClr val="lt1"/>
                        </a:solidFill>
                        <a:effectLst/>
                        <a:latin typeface="+mn-lt"/>
                        <a:ea typeface="+mn-ea"/>
                        <a:cs typeface="+mn-cs"/>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0.3</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0.5</a:t>
                      </a:r>
                      <a:endParaRPr kumimoji="0" lang="en-US" sz="2000" b="0" i="0" u="none" strike="noStrike" cap="none" normalizeH="0" baseline="0" dirty="0" smtClean="0">
                        <a:ln>
                          <a:noFill/>
                        </a:ln>
                        <a:solidFill>
                          <a:schemeClr val="tx1"/>
                        </a:solidFill>
                        <a:effectLst/>
                        <a:latin typeface="Calibri" pitchFamily="34" charset="0"/>
                      </a:endParaRPr>
                    </a:p>
                  </a:txBody>
                  <a:tcPr marL="45720" marR="45720" anchor="ctr" horzOverflow="overflow"/>
                </a:tc>
              </a:tr>
            </a:tbl>
          </a:graphicData>
        </a:graphic>
      </p:graphicFrame>
      <p:sp>
        <p:nvSpPr>
          <p:cNvPr id="5" name="Title 4"/>
          <p:cNvSpPr>
            <a:spLocks noGrp="1"/>
          </p:cNvSpPr>
          <p:nvPr>
            <p:ph type="title"/>
          </p:nvPr>
        </p:nvSpPr>
        <p:spPr/>
        <p:txBody>
          <a:bodyPr>
            <a:normAutofit/>
          </a:bodyPr>
          <a:lstStyle/>
          <a:p>
            <a:r>
              <a:rPr lang="tr-TR" dirty="0" smtClean="0"/>
              <a:t>Başlangıç Değerlendirme (FUTURE III)</a:t>
            </a:r>
            <a:endParaRPr lang="tr-TR" dirty="0"/>
          </a:p>
        </p:txBody>
      </p:sp>
    </p:spTree>
    <p:extLst>
      <p:ext uri="{BB962C8B-B14F-4D97-AF65-F5344CB8AC3E}">
        <p14:creationId xmlns:p14="http://schemas.microsoft.com/office/powerpoint/2010/main" val="149854835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Aşı Öncesi</a:t>
            </a:r>
            <a:endParaRPr lang="tr-TR"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02156117"/>
              </p:ext>
            </p:extLst>
          </p:nvPr>
        </p:nvGraphicFramePr>
        <p:xfrm>
          <a:off x="457200" y="1538515"/>
          <a:ext cx="8229600" cy="48622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54607554"/>
      </p:ext>
    </p:extLst>
  </p:cSld>
  <p:clrMapOvr>
    <a:masterClrMapping/>
  </p:clrMapOvr>
  <p:transition spd="slow">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04834" name="Picture 2" descr="04_VLPvsHPV copy"/>
          <p:cNvPicPr>
            <a:picLocks noChangeAspect="1" noChangeArrowheads="1"/>
          </p:cNvPicPr>
          <p:nvPr/>
        </p:nvPicPr>
        <p:blipFill>
          <a:blip r:embed="rId3" cstate="print">
            <a:lum contrast="36000"/>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bwMode="ltGray">
          <a:xfrm>
            <a:off x="409575" y="1556792"/>
            <a:ext cx="8229600" cy="4572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Title 4"/>
          <p:cNvSpPr>
            <a:spLocks noGrp="1"/>
          </p:cNvSpPr>
          <p:nvPr>
            <p:ph type="title"/>
          </p:nvPr>
        </p:nvSpPr>
        <p:spPr/>
        <p:txBody>
          <a:bodyPr>
            <a:normAutofit/>
          </a:bodyPr>
          <a:lstStyle/>
          <a:p>
            <a:r>
              <a:rPr lang="en-US" dirty="0" smtClean="0"/>
              <a:t>HPV </a:t>
            </a:r>
            <a:r>
              <a:rPr lang="en-US" dirty="0"/>
              <a:t>Virus-like Particles</a:t>
            </a:r>
            <a:r>
              <a:rPr lang="tr-TR" dirty="0"/>
              <a:t> </a:t>
            </a:r>
            <a:r>
              <a:rPr lang="en-US" dirty="0"/>
              <a:t>(VLPs</a:t>
            </a:r>
            <a:r>
              <a:rPr lang="en-US" dirty="0" smtClean="0"/>
              <a:t>)</a:t>
            </a:r>
            <a:endParaRPr lang="tr-TR" dirty="0"/>
          </a:p>
        </p:txBody>
      </p:sp>
      <p:sp>
        <p:nvSpPr>
          <p:cNvPr id="4" name="Footer Placeholder 3"/>
          <p:cNvSpPr>
            <a:spLocks noGrp="1"/>
          </p:cNvSpPr>
          <p:nvPr>
            <p:ph type="ftr" sz="quarter" idx="11"/>
          </p:nvPr>
        </p:nvSpPr>
        <p:spPr>
          <a:prstGeom prst="rect">
            <a:avLst/>
          </a:prstGeom>
        </p:spPr>
        <p:txBody>
          <a:bodyPr/>
          <a:lstStyle/>
          <a:p>
            <a:r>
              <a:rPr lang="tr-TR" dirty="0" err="1" smtClean="0"/>
              <a:t>Kirnbauer</a:t>
            </a:r>
            <a:r>
              <a:rPr lang="tr-TR" dirty="0" smtClean="0"/>
              <a:t> R, Proc Natl Acad Sci USA, 1992; Syrjänen KJ, Syrjänen SM. Chichester, United Kingdom: John Wiley &amp; Sons Inc, 2000</a:t>
            </a:r>
            <a:endParaRPr lang="tr-TR" dirty="0"/>
          </a:p>
        </p:txBody>
      </p:sp>
      <p:sp>
        <p:nvSpPr>
          <p:cNvPr id="504837" name="Freeform 5"/>
          <p:cNvSpPr>
            <a:spLocks/>
          </p:cNvSpPr>
          <p:nvPr/>
        </p:nvSpPr>
        <p:spPr bwMode="auto">
          <a:xfrm>
            <a:off x="1841500" y="2589089"/>
            <a:ext cx="1420813" cy="1587"/>
          </a:xfrm>
          <a:custGeom>
            <a:avLst/>
            <a:gdLst/>
            <a:ahLst/>
            <a:cxnLst>
              <a:cxn ang="0">
                <a:pos x="0" y="0"/>
              </a:cxn>
              <a:cxn ang="0">
                <a:pos x="895" y="1"/>
              </a:cxn>
            </a:cxnLst>
            <a:rect l="0" t="0" r="r" b="b"/>
            <a:pathLst>
              <a:path w="895" h="1">
                <a:moveTo>
                  <a:pt x="0" y="0"/>
                </a:moveTo>
                <a:lnTo>
                  <a:pt x="895" y="1"/>
                </a:lnTo>
              </a:path>
            </a:pathLst>
          </a:custGeom>
          <a:noFill/>
          <a:ln w="19050" cap="flat" cmpd="sng">
            <a:solidFill>
              <a:schemeClr val="tx1"/>
            </a:solidFill>
            <a:prstDash val="solid"/>
            <a:round/>
            <a:headEnd type="none" w="med" len="med"/>
            <a:tailEnd type="none" w="med" len="med"/>
          </a:ln>
          <a:effectLst>
            <a:outerShdw dist="17961" dir="2700000" algn="ctr" rotWithShape="0">
              <a:schemeClr val="bg2">
                <a:alpha val="50000"/>
              </a:schemeClr>
            </a:outerShdw>
          </a:effectLst>
        </p:spPr>
        <p:txBody>
          <a:bodyPr/>
          <a:lstStyle/>
          <a:p>
            <a:pPr>
              <a:defRPr/>
            </a:pPr>
            <a:endParaRPr lang="tr-TR" dirty="0">
              <a:latin typeface="Calibri" pitchFamily="34" charset="0"/>
              <a:cs typeface="Calibri" pitchFamily="34" charset="0"/>
            </a:endParaRPr>
          </a:p>
        </p:txBody>
      </p:sp>
      <p:sp>
        <p:nvSpPr>
          <p:cNvPr id="504838" name="Freeform 6"/>
          <p:cNvSpPr>
            <a:spLocks/>
          </p:cNvSpPr>
          <p:nvPr/>
        </p:nvSpPr>
        <p:spPr bwMode="auto">
          <a:xfrm>
            <a:off x="3622675" y="2590676"/>
            <a:ext cx="1633538" cy="3175"/>
          </a:xfrm>
          <a:custGeom>
            <a:avLst/>
            <a:gdLst/>
            <a:ahLst/>
            <a:cxnLst>
              <a:cxn ang="0">
                <a:pos x="1029" y="2"/>
              </a:cxn>
              <a:cxn ang="0">
                <a:pos x="0" y="0"/>
              </a:cxn>
            </a:cxnLst>
            <a:rect l="0" t="0" r="r" b="b"/>
            <a:pathLst>
              <a:path w="1029" h="2">
                <a:moveTo>
                  <a:pt x="1029" y="2"/>
                </a:moveTo>
                <a:lnTo>
                  <a:pt x="0" y="0"/>
                </a:lnTo>
              </a:path>
            </a:pathLst>
          </a:custGeom>
          <a:noFill/>
          <a:ln w="19050" cap="flat" cmpd="sng">
            <a:solidFill>
              <a:schemeClr val="tx1"/>
            </a:solidFill>
            <a:prstDash val="solid"/>
            <a:round/>
            <a:headEnd type="none" w="med" len="med"/>
            <a:tailEnd type="none" w="med" len="med"/>
          </a:ln>
          <a:effectLst>
            <a:outerShdw dist="17961" dir="2700000" algn="ctr" rotWithShape="0">
              <a:schemeClr val="bg2">
                <a:alpha val="50000"/>
              </a:schemeClr>
            </a:outerShdw>
          </a:effectLst>
        </p:spPr>
        <p:txBody>
          <a:bodyPr/>
          <a:lstStyle/>
          <a:p>
            <a:pPr>
              <a:defRPr/>
            </a:pPr>
            <a:endParaRPr lang="tr-TR" dirty="0">
              <a:latin typeface="Calibri" pitchFamily="34" charset="0"/>
              <a:cs typeface="Calibri" pitchFamily="34" charset="0"/>
            </a:endParaRPr>
          </a:p>
        </p:txBody>
      </p:sp>
      <p:grpSp>
        <p:nvGrpSpPr>
          <p:cNvPr id="2" name="Group 17"/>
          <p:cNvGrpSpPr/>
          <p:nvPr/>
        </p:nvGrpSpPr>
        <p:grpSpPr>
          <a:xfrm>
            <a:off x="4873746" y="5211240"/>
            <a:ext cx="2066925" cy="675104"/>
            <a:chOff x="5043488" y="5246688"/>
            <a:chExt cx="2066925" cy="675104"/>
          </a:xfrm>
        </p:grpSpPr>
        <p:sp>
          <p:nvSpPr>
            <p:cNvPr id="504836" name="Text Box 4"/>
            <p:cNvSpPr txBox="1">
              <a:spLocks noChangeArrowheads="1"/>
            </p:cNvSpPr>
            <p:nvPr/>
          </p:nvSpPr>
          <p:spPr bwMode="auto">
            <a:xfrm>
              <a:off x="5043488" y="5583238"/>
              <a:ext cx="985141" cy="338554"/>
            </a:xfrm>
            <a:prstGeom prst="rect">
              <a:avLst/>
            </a:prstGeom>
            <a:noFill/>
            <a:ln w="9525">
              <a:noFill/>
              <a:miter lim="800000"/>
              <a:headEnd/>
              <a:tailEnd/>
            </a:ln>
            <a:effectLst/>
          </p:spPr>
          <p:txBody>
            <a:bodyPr wrap="none">
              <a:spAutoFit/>
            </a:bodyPr>
            <a:lstStyle/>
            <a:p>
              <a:pPr algn="ctr">
                <a:defRPr/>
              </a:pPr>
              <a:r>
                <a:rPr lang="en-US" sz="1600" dirty="0">
                  <a:solidFill>
                    <a:srgbClr val="FFFF00"/>
                  </a:solidFill>
                  <a:effectLst>
                    <a:outerShdw blurRad="38100" dist="38100" dir="2700000" algn="tl">
                      <a:srgbClr val="000000"/>
                    </a:outerShdw>
                  </a:effectLst>
                  <a:latin typeface="Calibri" pitchFamily="34" charset="0"/>
                  <a:cs typeface="Calibri" pitchFamily="34" charset="0"/>
                </a:rPr>
                <a:t>Viral DNA</a:t>
              </a:r>
            </a:p>
          </p:txBody>
        </p:sp>
        <p:sp>
          <p:nvSpPr>
            <p:cNvPr id="504839" name="Freeform 7"/>
            <p:cNvSpPr>
              <a:spLocks/>
            </p:cNvSpPr>
            <p:nvPr/>
          </p:nvSpPr>
          <p:spPr bwMode="auto">
            <a:xfrm flipH="1" flipV="1">
              <a:off x="6108700" y="5246688"/>
              <a:ext cx="1001713" cy="504825"/>
            </a:xfrm>
            <a:custGeom>
              <a:avLst/>
              <a:gdLst/>
              <a:ahLst/>
              <a:cxnLst>
                <a:cxn ang="0">
                  <a:pos x="0" y="365"/>
                </a:cxn>
                <a:cxn ang="0">
                  <a:pos x="0" y="0"/>
                </a:cxn>
                <a:cxn ang="0">
                  <a:pos x="326" y="0"/>
                </a:cxn>
              </a:cxnLst>
              <a:rect l="0" t="0" r="r" b="b"/>
              <a:pathLst>
                <a:path w="326" h="365">
                  <a:moveTo>
                    <a:pt x="0" y="365"/>
                  </a:moveTo>
                  <a:lnTo>
                    <a:pt x="0" y="0"/>
                  </a:lnTo>
                  <a:lnTo>
                    <a:pt x="326" y="0"/>
                  </a:lnTo>
                </a:path>
              </a:pathLst>
            </a:custGeom>
            <a:noFill/>
            <a:ln w="19050" cap="flat" cmpd="sng">
              <a:solidFill>
                <a:schemeClr val="tx1"/>
              </a:solidFill>
              <a:prstDash val="solid"/>
              <a:round/>
              <a:headEnd type="none" w="med" len="med"/>
              <a:tailEnd type="none" w="med" len="med"/>
            </a:ln>
            <a:effectLst>
              <a:outerShdw dist="17961" dir="2700000" algn="ctr" rotWithShape="0">
                <a:schemeClr val="bg2">
                  <a:alpha val="50000"/>
                </a:schemeClr>
              </a:outerShdw>
            </a:effectLst>
          </p:spPr>
          <p:txBody>
            <a:bodyPr/>
            <a:lstStyle/>
            <a:p>
              <a:pPr>
                <a:defRPr/>
              </a:pPr>
              <a:endParaRPr lang="tr-TR" dirty="0">
                <a:latin typeface="Calibri" pitchFamily="34" charset="0"/>
                <a:cs typeface="Calibri" pitchFamily="34" charset="0"/>
              </a:endParaRPr>
            </a:p>
          </p:txBody>
        </p:sp>
      </p:grpSp>
      <p:sp>
        <p:nvSpPr>
          <p:cNvPr id="504840" name="Rectangle 8"/>
          <p:cNvSpPr>
            <a:spLocks noChangeArrowheads="1"/>
          </p:cNvSpPr>
          <p:nvPr/>
        </p:nvSpPr>
        <p:spPr bwMode="auto">
          <a:xfrm>
            <a:off x="5770563" y="1631817"/>
            <a:ext cx="1580882" cy="369332"/>
          </a:xfrm>
          <a:prstGeom prst="rect">
            <a:avLst/>
          </a:prstGeom>
          <a:noFill/>
          <a:ln w="9525">
            <a:noFill/>
            <a:miter lim="800000"/>
            <a:headEnd/>
            <a:tailEnd/>
          </a:ln>
        </p:spPr>
        <p:txBody>
          <a:bodyPr wrap="none">
            <a:spAutoFit/>
          </a:bodyPr>
          <a:lstStyle/>
          <a:p>
            <a:r>
              <a:rPr lang="en-US" b="1" dirty="0">
                <a:solidFill>
                  <a:srgbClr val="FFC000"/>
                </a:solidFill>
                <a:latin typeface="Calibri" pitchFamily="34" charset="0"/>
                <a:cs typeface="Calibri" pitchFamily="34" charset="0"/>
              </a:rPr>
              <a:t>Infectious HPV</a:t>
            </a:r>
          </a:p>
        </p:txBody>
      </p:sp>
      <p:sp>
        <p:nvSpPr>
          <p:cNvPr id="504841" name="Rectangle 9"/>
          <p:cNvSpPr>
            <a:spLocks noChangeArrowheads="1"/>
          </p:cNvSpPr>
          <p:nvPr/>
        </p:nvSpPr>
        <p:spPr bwMode="auto">
          <a:xfrm>
            <a:off x="1225550" y="1631817"/>
            <a:ext cx="2385589" cy="369332"/>
          </a:xfrm>
          <a:prstGeom prst="rect">
            <a:avLst/>
          </a:prstGeom>
          <a:noFill/>
          <a:ln w="9525">
            <a:noFill/>
            <a:miter lim="800000"/>
            <a:headEnd/>
            <a:tailEnd/>
          </a:ln>
        </p:spPr>
        <p:txBody>
          <a:bodyPr wrap="none">
            <a:spAutoFit/>
          </a:bodyPr>
          <a:lstStyle/>
          <a:p>
            <a:r>
              <a:rPr lang="en-US" b="1" dirty="0">
                <a:solidFill>
                  <a:srgbClr val="FFC000"/>
                </a:solidFill>
                <a:latin typeface="Calibri" pitchFamily="34" charset="0"/>
                <a:cs typeface="Calibri" pitchFamily="34" charset="0"/>
              </a:rPr>
              <a:t>Noninfectious HPV VLP</a:t>
            </a:r>
          </a:p>
        </p:txBody>
      </p:sp>
      <p:sp>
        <p:nvSpPr>
          <p:cNvPr id="504842" name="Text Box 10"/>
          <p:cNvSpPr txBox="1">
            <a:spLocks noChangeArrowheads="1"/>
          </p:cNvSpPr>
          <p:nvPr/>
        </p:nvSpPr>
        <p:spPr bwMode="auto">
          <a:xfrm>
            <a:off x="2603500" y="2176339"/>
            <a:ext cx="1521442" cy="584775"/>
          </a:xfrm>
          <a:prstGeom prst="rect">
            <a:avLst/>
          </a:prstGeom>
          <a:noFill/>
          <a:ln w="9525">
            <a:noFill/>
            <a:miter lim="800000"/>
            <a:headEnd/>
            <a:tailEnd/>
          </a:ln>
          <a:effectLst/>
        </p:spPr>
        <p:txBody>
          <a:bodyPr wrap="none">
            <a:spAutoFit/>
          </a:bodyPr>
          <a:lstStyle/>
          <a:p>
            <a:pPr algn="ctr">
              <a:defRPr/>
            </a:pPr>
            <a:r>
              <a:rPr lang="en-US" sz="1600" dirty="0" err="1">
                <a:solidFill>
                  <a:srgbClr val="FFFF00"/>
                </a:solidFill>
                <a:effectLst>
                  <a:outerShdw blurRad="38100" dist="38100" dir="2700000" algn="tl">
                    <a:srgbClr val="000000"/>
                  </a:outerShdw>
                </a:effectLst>
                <a:latin typeface="Calibri" pitchFamily="34" charset="0"/>
                <a:cs typeface="Calibri" pitchFamily="34" charset="0"/>
              </a:rPr>
              <a:t>Capsid</a:t>
            </a:r>
            <a:r>
              <a:rPr lang="en-US" sz="1600" dirty="0">
                <a:solidFill>
                  <a:srgbClr val="FFFF00"/>
                </a:solidFill>
                <a:effectLst>
                  <a:outerShdw blurRad="38100" dist="38100" dir="2700000" algn="tl">
                    <a:srgbClr val="000000"/>
                  </a:outerShdw>
                </a:effectLst>
                <a:latin typeface="Calibri" pitchFamily="34" charset="0"/>
                <a:cs typeface="Calibri" pitchFamily="34" charset="0"/>
              </a:rPr>
              <a:t> proteins:</a:t>
            </a:r>
          </a:p>
          <a:p>
            <a:pPr algn="ctr">
              <a:defRPr/>
            </a:pPr>
            <a:r>
              <a:rPr lang="en-US" sz="1600" dirty="0">
                <a:solidFill>
                  <a:srgbClr val="FFFF00"/>
                </a:solidFill>
                <a:effectLst>
                  <a:outerShdw blurRad="38100" dist="38100" dir="2700000" algn="tl">
                    <a:srgbClr val="000000"/>
                  </a:outerShdw>
                </a:effectLst>
                <a:latin typeface="Calibri" pitchFamily="34" charset="0"/>
                <a:cs typeface="Calibri" pitchFamily="34" charset="0"/>
              </a:rPr>
              <a:t>L1</a:t>
            </a:r>
          </a:p>
        </p:txBody>
      </p:sp>
      <p:grpSp>
        <p:nvGrpSpPr>
          <p:cNvPr id="3" name="Group 16"/>
          <p:cNvGrpSpPr/>
          <p:nvPr/>
        </p:nvGrpSpPr>
        <p:grpSpPr>
          <a:xfrm>
            <a:off x="5675366" y="5022965"/>
            <a:ext cx="881063" cy="584775"/>
            <a:chOff x="5695950" y="5021263"/>
            <a:chExt cx="881063" cy="584775"/>
          </a:xfrm>
        </p:grpSpPr>
        <p:sp>
          <p:nvSpPr>
            <p:cNvPr id="504843" name="Text Box 11"/>
            <p:cNvSpPr txBox="1">
              <a:spLocks noChangeArrowheads="1"/>
            </p:cNvSpPr>
            <p:nvPr/>
          </p:nvSpPr>
          <p:spPr bwMode="auto">
            <a:xfrm>
              <a:off x="5695950" y="5021263"/>
              <a:ext cx="375423" cy="584775"/>
            </a:xfrm>
            <a:prstGeom prst="rect">
              <a:avLst/>
            </a:prstGeom>
            <a:noFill/>
            <a:ln w="9525">
              <a:noFill/>
              <a:miter lim="800000"/>
              <a:headEnd/>
              <a:tailEnd/>
            </a:ln>
            <a:effectLst/>
          </p:spPr>
          <p:txBody>
            <a:bodyPr wrap="none">
              <a:spAutoFit/>
            </a:bodyPr>
            <a:lstStyle/>
            <a:p>
              <a:pPr algn="ctr">
                <a:defRPr/>
              </a:pPr>
              <a:endParaRPr lang="en-US" sz="1600" dirty="0">
                <a:effectLst>
                  <a:outerShdw blurRad="38100" dist="38100" dir="2700000" algn="tl">
                    <a:srgbClr val="FFFFFF"/>
                  </a:outerShdw>
                </a:effectLst>
                <a:latin typeface="Calibri" pitchFamily="34" charset="0"/>
                <a:cs typeface="Calibri" pitchFamily="34" charset="0"/>
              </a:endParaRPr>
            </a:p>
            <a:p>
              <a:pPr algn="ctr">
                <a:defRPr/>
              </a:pPr>
              <a:r>
                <a:rPr lang="en-US" sz="1600" dirty="0">
                  <a:solidFill>
                    <a:srgbClr val="FFFF00"/>
                  </a:solidFill>
                  <a:effectLst>
                    <a:outerShdw blurRad="38100" dist="38100" dir="2700000" algn="tl">
                      <a:srgbClr val="000000"/>
                    </a:outerShdw>
                  </a:effectLst>
                  <a:latin typeface="Calibri" pitchFamily="34" charset="0"/>
                  <a:cs typeface="Calibri" pitchFamily="34" charset="0"/>
                </a:rPr>
                <a:t>L2</a:t>
              </a:r>
            </a:p>
          </p:txBody>
        </p:sp>
        <p:sp>
          <p:nvSpPr>
            <p:cNvPr id="504844" name="Freeform 12"/>
            <p:cNvSpPr>
              <a:spLocks/>
            </p:cNvSpPr>
            <p:nvPr/>
          </p:nvSpPr>
          <p:spPr bwMode="auto">
            <a:xfrm flipH="1" flipV="1">
              <a:off x="6121400" y="5162550"/>
              <a:ext cx="455613" cy="284163"/>
            </a:xfrm>
            <a:custGeom>
              <a:avLst/>
              <a:gdLst/>
              <a:ahLst/>
              <a:cxnLst>
                <a:cxn ang="0">
                  <a:pos x="0" y="365"/>
                </a:cxn>
                <a:cxn ang="0">
                  <a:pos x="0" y="0"/>
                </a:cxn>
                <a:cxn ang="0">
                  <a:pos x="326" y="0"/>
                </a:cxn>
              </a:cxnLst>
              <a:rect l="0" t="0" r="r" b="b"/>
              <a:pathLst>
                <a:path w="326" h="365">
                  <a:moveTo>
                    <a:pt x="0" y="365"/>
                  </a:moveTo>
                  <a:lnTo>
                    <a:pt x="0" y="0"/>
                  </a:lnTo>
                  <a:lnTo>
                    <a:pt x="326" y="0"/>
                  </a:lnTo>
                </a:path>
              </a:pathLst>
            </a:custGeom>
            <a:noFill/>
            <a:ln w="19050" cap="flat" cmpd="sng">
              <a:solidFill>
                <a:schemeClr val="tx1"/>
              </a:solidFill>
              <a:prstDash val="solid"/>
              <a:round/>
              <a:headEnd type="none" w="med" len="med"/>
              <a:tailEnd type="none" w="med" len="med"/>
            </a:ln>
            <a:effectLst>
              <a:outerShdw dist="17961" dir="2700000" algn="ctr" rotWithShape="0">
                <a:schemeClr val="bg2">
                  <a:alpha val="50000"/>
                </a:schemeClr>
              </a:outerShdw>
            </a:effectLst>
          </p:spPr>
          <p:txBody>
            <a:bodyPr/>
            <a:lstStyle/>
            <a:p>
              <a:pPr>
                <a:defRPr/>
              </a:pPr>
              <a:endParaRPr lang="tr-TR" dirty="0">
                <a:latin typeface="Calibri" pitchFamily="34" charset="0"/>
                <a:cs typeface="Calibri" pitchFamily="34" charset="0"/>
              </a:endParaRPr>
            </a:p>
          </p:txBody>
        </p:sp>
      </p:grpSp>
      <p:sp>
        <p:nvSpPr>
          <p:cNvPr id="504845" name="Text Box 13"/>
          <p:cNvSpPr txBox="1">
            <a:spLocks noChangeArrowheads="1"/>
          </p:cNvSpPr>
          <p:nvPr/>
        </p:nvSpPr>
        <p:spPr bwMode="auto">
          <a:xfrm>
            <a:off x="519113" y="5386264"/>
            <a:ext cx="1449692" cy="338554"/>
          </a:xfrm>
          <a:prstGeom prst="rect">
            <a:avLst/>
          </a:prstGeom>
          <a:noFill/>
          <a:ln w="9525">
            <a:noFill/>
            <a:miter lim="800000"/>
            <a:headEnd/>
            <a:tailEnd/>
          </a:ln>
          <a:effectLst/>
        </p:spPr>
        <p:txBody>
          <a:bodyPr wrap="none">
            <a:spAutoFit/>
          </a:bodyPr>
          <a:lstStyle/>
          <a:p>
            <a:pPr algn="ctr">
              <a:defRPr/>
            </a:pPr>
            <a:r>
              <a:rPr lang="en-US" sz="1600" dirty="0">
                <a:solidFill>
                  <a:srgbClr val="FFFF00"/>
                </a:solidFill>
                <a:effectLst>
                  <a:outerShdw blurRad="38100" dist="38100" dir="2700000" algn="tl">
                    <a:srgbClr val="000000"/>
                  </a:outerShdw>
                </a:effectLst>
                <a:latin typeface="Calibri" pitchFamily="34" charset="0"/>
                <a:cs typeface="Calibri" pitchFamily="34" charset="0"/>
              </a:rPr>
              <a:t>Lacks viral DNA</a:t>
            </a:r>
          </a:p>
        </p:txBody>
      </p:sp>
      <p:sp>
        <p:nvSpPr>
          <p:cNvPr id="504846" name="Freeform 14"/>
          <p:cNvSpPr>
            <a:spLocks/>
          </p:cNvSpPr>
          <p:nvPr/>
        </p:nvSpPr>
        <p:spPr bwMode="auto">
          <a:xfrm flipH="1" flipV="1">
            <a:off x="2125663" y="5049714"/>
            <a:ext cx="1001712" cy="504825"/>
          </a:xfrm>
          <a:custGeom>
            <a:avLst/>
            <a:gdLst/>
            <a:ahLst/>
            <a:cxnLst>
              <a:cxn ang="0">
                <a:pos x="0" y="365"/>
              </a:cxn>
              <a:cxn ang="0">
                <a:pos x="0" y="0"/>
              </a:cxn>
              <a:cxn ang="0">
                <a:pos x="326" y="0"/>
              </a:cxn>
            </a:cxnLst>
            <a:rect l="0" t="0" r="r" b="b"/>
            <a:pathLst>
              <a:path w="326" h="365">
                <a:moveTo>
                  <a:pt x="0" y="365"/>
                </a:moveTo>
                <a:lnTo>
                  <a:pt x="0" y="0"/>
                </a:lnTo>
                <a:lnTo>
                  <a:pt x="326" y="0"/>
                </a:lnTo>
              </a:path>
            </a:pathLst>
          </a:custGeom>
          <a:noFill/>
          <a:ln w="19050" cap="flat" cmpd="sng">
            <a:solidFill>
              <a:schemeClr val="tx1"/>
            </a:solidFill>
            <a:prstDash val="solid"/>
            <a:round/>
            <a:headEnd type="none" w="med" len="med"/>
            <a:tailEnd type="none" w="med" len="med"/>
          </a:ln>
          <a:effectLst>
            <a:outerShdw dist="17961" dir="2700000" algn="ctr" rotWithShape="0">
              <a:schemeClr val="bg2">
                <a:alpha val="50000"/>
              </a:schemeClr>
            </a:outerShdw>
          </a:effectLst>
        </p:spPr>
        <p:txBody>
          <a:bodyPr/>
          <a:lstStyle/>
          <a:p>
            <a:pPr>
              <a:defRPr/>
            </a:pPr>
            <a:endParaRPr lang="tr-TR" dirty="0">
              <a:latin typeface="Calibri" pitchFamily="34" charset="0"/>
              <a:cs typeface="Calibri" pitchFamily="34" charset="0"/>
            </a:endParaRPr>
          </a:p>
        </p:txBody>
      </p:sp>
      <p:sp>
        <p:nvSpPr>
          <p:cNvPr id="504847" name="Text Box 15"/>
          <p:cNvSpPr txBox="1">
            <a:spLocks noChangeArrowheads="1"/>
          </p:cNvSpPr>
          <p:nvPr/>
        </p:nvSpPr>
        <p:spPr bwMode="auto">
          <a:xfrm>
            <a:off x="1063625" y="4824289"/>
            <a:ext cx="1030347" cy="584775"/>
          </a:xfrm>
          <a:prstGeom prst="rect">
            <a:avLst/>
          </a:prstGeom>
          <a:noFill/>
          <a:ln w="9525">
            <a:noFill/>
            <a:miter lim="800000"/>
            <a:headEnd/>
            <a:tailEnd/>
          </a:ln>
          <a:effectLst/>
        </p:spPr>
        <p:txBody>
          <a:bodyPr wrap="none">
            <a:spAutoFit/>
          </a:bodyPr>
          <a:lstStyle/>
          <a:p>
            <a:pPr algn="ctr">
              <a:defRPr/>
            </a:pPr>
            <a:r>
              <a:rPr lang="en-US" sz="1600" dirty="0">
                <a:solidFill>
                  <a:srgbClr val="FFFF00"/>
                </a:solidFill>
                <a:effectLst>
                  <a:outerShdw blurRad="38100" dist="38100" dir="2700000" algn="tl">
                    <a:srgbClr val="000000"/>
                  </a:outerShdw>
                </a:effectLst>
                <a:latin typeface="Calibri" pitchFamily="34" charset="0"/>
                <a:cs typeface="Calibri" pitchFamily="34" charset="0"/>
              </a:rPr>
              <a:t>Lacks</a:t>
            </a:r>
          </a:p>
          <a:p>
            <a:pPr algn="ctr">
              <a:defRPr/>
            </a:pPr>
            <a:r>
              <a:rPr lang="en-US" sz="1600" dirty="0">
                <a:solidFill>
                  <a:srgbClr val="FFFF00"/>
                </a:solidFill>
                <a:effectLst>
                  <a:outerShdw blurRad="38100" dist="38100" dir="2700000" algn="tl">
                    <a:srgbClr val="000000"/>
                  </a:outerShdw>
                </a:effectLst>
                <a:latin typeface="Calibri" pitchFamily="34" charset="0"/>
                <a:cs typeface="Calibri" pitchFamily="34" charset="0"/>
              </a:rPr>
              <a:t>L2 protein</a:t>
            </a:r>
          </a:p>
        </p:txBody>
      </p:sp>
      <p:sp>
        <p:nvSpPr>
          <p:cNvPr id="504848" name="Freeform 16"/>
          <p:cNvSpPr>
            <a:spLocks/>
          </p:cNvSpPr>
          <p:nvPr/>
        </p:nvSpPr>
        <p:spPr bwMode="auto">
          <a:xfrm flipH="1" flipV="1">
            <a:off x="2138363" y="4965576"/>
            <a:ext cx="455612" cy="284163"/>
          </a:xfrm>
          <a:custGeom>
            <a:avLst/>
            <a:gdLst/>
            <a:ahLst/>
            <a:cxnLst>
              <a:cxn ang="0">
                <a:pos x="0" y="365"/>
              </a:cxn>
              <a:cxn ang="0">
                <a:pos x="0" y="0"/>
              </a:cxn>
              <a:cxn ang="0">
                <a:pos x="326" y="0"/>
              </a:cxn>
            </a:cxnLst>
            <a:rect l="0" t="0" r="r" b="b"/>
            <a:pathLst>
              <a:path w="326" h="365">
                <a:moveTo>
                  <a:pt x="0" y="365"/>
                </a:moveTo>
                <a:lnTo>
                  <a:pt x="0" y="0"/>
                </a:lnTo>
                <a:lnTo>
                  <a:pt x="326" y="0"/>
                </a:lnTo>
              </a:path>
            </a:pathLst>
          </a:custGeom>
          <a:noFill/>
          <a:ln w="19050" cap="flat" cmpd="sng">
            <a:solidFill>
              <a:schemeClr val="tx1"/>
            </a:solidFill>
            <a:prstDash val="solid"/>
            <a:round/>
            <a:headEnd type="none" w="med" len="med"/>
            <a:tailEnd type="none" w="med" len="med"/>
          </a:ln>
          <a:effectLst>
            <a:outerShdw dist="17961" dir="2700000" algn="ctr" rotWithShape="0">
              <a:schemeClr val="bg2">
                <a:alpha val="50000"/>
              </a:schemeClr>
            </a:outerShdw>
          </a:effectLst>
        </p:spPr>
        <p:txBody>
          <a:bodyPr/>
          <a:lstStyle/>
          <a:p>
            <a:pPr>
              <a:defRPr/>
            </a:pPr>
            <a:endParaRPr lang="tr-TR" dirty="0">
              <a:latin typeface="Calibri" pitchFamily="34" charset="0"/>
              <a:cs typeface="Calibri" pitchFamily="34" charset="0"/>
            </a:endParaRPr>
          </a:p>
        </p:txBody>
      </p:sp>
      <p:sp>
        <p:nvSpPr>
          <p:cNvPr id="19" name="Text Box 21"/>
          <p:cNvSpPr txBox="1">
            <a:spLocks noChangeArrowheads="1"/>
          </p:cNvSpPr>
          <p:nvPr/>
        </p:nvSpPr>
        <p:spPr bwMode="auto">
          <a:xfrm>
            <a:off x="2643645" y="3933056"/>
            <a:ext cx="4028537" cy="2009061"/>
          </a:xfrm>
          <a:prstGeom prst="roundRect">
            <a:avLst/>
          </a:prstGeom>
          <a:solidFill>
            <a:srgbClr val="780D21"/>
          </a:solidFill>
          <a:ln>
            <a:noFill/>
          </a:ln>
        </p:spPr>
        <p:style>
          <a:lnRef idx="1">
            <a:schemeClr val="accent6"/>
          </a:lnRef>
          <a:fillRef idx="2">
            <a:schemeClr val="accent6"/>
          </a:fillRef>
          <a:effectRef idx="1">
            <a:schemeClr val="accent6"/>
          </a:effectRef>
          <a:fontRef idx="minor">
            <a:schemeClr val="dk1"/>
          </a:fontRef>
        </p:style>
        <p:txBody>
          <a:bodyPr wrap="none">
            <a:spAutoFit/>
          </a:bodyPr>
          <a:lstStyle/>
          <a:p>
            <a:pPr>
              <a:buFontTx/>
              <a:buChar char="•"/>
              <a:defRPr/>
            </a:pPr>
            <a:r>
              <a:rPr lang="tr-TR" sz="2800" kern="0" dirty="0">
                <a:solidFill>
                  <a:schemeClr val="bg1"/>
                </a:solidFill>
                <a:latin typeface="Calibri" pitchFamily="34" charset="0"/>
              </a:rPr>
              <a:t>Güçlü etkili</a:t>
            </a:r>
          </a:p>
          <a:p>
            <a:pPr>
              <a:buFontTx/>
              <a:buChar char="•"/>
              <a:defRPr/>
            </a:pPr>
            <a:r>
              <a:rPr lang="tr-TR" sz="2800" kern="0" dirty="0" smtClean="0">
                <a:solidFill>
                  <a:schemeClr val="bg1"/>
                </a:solidFill>
                <a:latin typeface="Calibri" pitchFamily="34" charset="0"/>
              </a:rPr>
              <a:t>Viral </a:t>
            </a:r>
            <a:r>
              <a:rPr lang="tr-TR" sz="2800" kern="0" dirty="0">
                <a:solidFill>
                  <a:schemeClr val="bg1"/>
                </a:solidFill>
                <a:latin typeface="Calibri" pitchFamily="34" charset="0"/>
              </a:rPr>
              <a:t>DNA </a:t>
            </a:r>
            <a:r>
              <a:rPr lang="tr-TR" sz="2800" kern="0" dirty="0" smtClean="0">
                <a:solidFill>
                  <a:schemeClr val="bg1"/>
                </a:solidFill>
                <a:latin typeface="Calibri" pitchFamily="34" charset="0"/>
              </a:rPr>
              <a:t>olmadığından</a:t>
            </a:r>
            <a:endParaRPr lang="tr-TR" sz="2800" kern="0" dirty="0">
              <a:solidFill>
                <a:schemeClr val="bg1"/>
              </a:solidFill>
              <a:latin typeface="Calibri" pitchFamily="34" charset="0"/>
            </a:endParaRPr>
          </a:p>
          <a:p>
            <a:pPr marL="457200" indent="-457200">
              <a:buFont typeface="Calibri" pitchFamily="34" charset="0"/>
              <a:buChar char="⁻"/>
              <a:defRPr/>
            </a:pPr>
            <a:r>
              <a:rPr lang="tr-TR" sz="2800" kern="0" dirty="0" smtClean="0">
                <a:solidFill>
                  <a:schemeClr val="bg1"/>
                </a:solidFill>
                <a:latin typeface="Calibri" pitchFamily="34" charset="0"/>
              </a:rPr>
              <a:t>Enfeksiyon yapamaz</a:t>
            </a:r>
            <a:endParaRPr lang="tr-TR" sz="2800" kern="0" dirty="0">
              <a:solidFill>
                <a:schemeClr val="bg1"/>
              </a:solidFill>
              <a:latin typeface="Calibri" pitchFamily="34" charset="0"/>
            </a:endParaRPr>
          </a:p>
          <a:p>
            <a:pPr marL="457200" indent="-457200">
              <a:buFont typeface="Calibri" pitchFamily="34" charset="0"/>
              <a:buChar char="⁻"/>
              <a:defRPr/>
            </a:pPr>
            <a:r>
              <a:rPr lang="tr-TR" sz="2800" kern="0" dirty="0" smtClean="0">
                <a:solidFill>
                  <a:schemeClr val="bg1"/>
                </a:solidFill>
                <a:latin typeface="Calibri" pitchFamily="34" charset="0"/>
              </a:rPr>
              <a:t>Kanser yapamaz</a:t>
            </a:r>
            <a:endParaRPr lang="tr-TR" sz="2800" kern="0" dirty="0">
              <a:solidFill>
                <a:schemeClr val="bg1"/>
              </a:solidFill>
              <a:latin typeface="Calibri" pitchFamily="34" charset="0"/>
            </a:endParaRPr>
          </a:p>
        </p:txBody>
      </p:sp>
    </p:spTree>
    <p:extLst>
      <p:ext uri="{BB962C8B-B14F-4D97-AF65-F5344CB8AC3E}">
        <p14:creationId xmlns:p14="http://schemas.microsoft.com/office/powerpoint/2010/main" val="2971911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smtClean="0"/>
              <a:t>bHPV</a:t>
            </a:r>
            <a:r>
              <a:rPr lang="tr-TR" dirty="0" smtClean="0"/>
              <a:t> Aşısının Etkisi</a:t>
            </a:r>
            <a:endParaRPr lang="tr-TR" dirty="0"/>
          </a:p>
        </p:txBody>
      </p:sp>
      <p:pic>
        <p:nvPicPr>
          <p:cNvPr id="5" name="İçerik Yer Tutucusu 4"/>
          <p:cNvPicPr>
            <a:picLocks noGrp="1" noChangeAspect="1"/>
          </p:cNvPicPr>
          <p:nvPr>
            <p:ph idx="1"/>
          </p:nvPr>
        </p:nvPicPr>
        <p:blipFill rotWithShape="1">
          <a:blip r:embed="rId3">
            <a:extLst>
              <a:ext uri="{28A0092B-C50C-407E-A947-70E740481C1C}">
                <a14:useLocalDpi xmlns:a14="http://schemas.microsoft.com/office/drawing/2010/main" val="0"/>
              </a:ext>
            </a:extLst>
          </a:blip>
          <a:srcRect b="7602"/>
          <a:stretch/>
        </p:blipFill>
        <p:spPr>
          <a:xfrm>
            <a:off x="856804" y="1631950"/>
            <a:ext cx="7430391" cy="4199507"/>
          </a:xfrm>
        </p:spPr>
      </p:pic>
      <p:sp>
        <p:nvSpPr>
          <p:cNvPr id="6" name="Altbilgi Yer Tutucusu 5"/>
          <p:cNvSpPr>
            <a:spLocks noGrp="1"/>
          </p:cNvSpPr>
          <p:nvPr>
            <p:ph type="ftr" sz="quarter" idx="11"/>
          </p:nvPr>
        </p:nvSpPr>
        <p:spPr/>
        <p:txBody>
          <a:bodyPr/>
          <a:lstStyle/>
          <a:p>
            <a:r>
              <a:rPr lang="en-US" smtClean="0"/>
              <a:t>Kumakech E, PLoS One 2016</a:t>
            </a:r>
            <a:endParaRPr lang="tr-TR" dirty="0"/>
          </a:p>
        </p:txBody>
      </p:sp>
    </p:spTree>
    <p:extLst>
      <p:ext uri="{BB962C8B-B14F-4D97-AF65-F5344CB8AC3E}">
        <p14:creationId xmlns:p14="http://schemas.microsoft.com/office/powerpoint/2010/main" val="16912076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0" name="Content Placeholder 5"/>
          <p:cNvGraphicFramePr>
            <a:graphicFrameLocks/>
          </p:cNvGraphicFramePr>
          <p:nvPr>
            <p:extLst>
              <p:ext uri="{D42A27DB-BD31-4B8C-83A1-F6EECF244321}">
                <p14:modId xmlns:p14="http://schemas.microsoft.com/office/powerpoint/2010/main" val="514628429"/>
              </p:ext>
            </p:extLst>
          </p:nvPr>
        </p:nvGraphicFramePr>
        <p:xfrm>
          <a:off x="1410511" y="1412776"/>
          <a:ext cx="6322979" cy="3968583"/>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1"/>
          <p:cNvSpPr>
            <a:spLocks noGrp="1"/>
          </p:cNvSpPr>
          <p:nvPr>
            <p:ph type="title"/>
          </p:nvPr>
        </p:nvSpPr>
        <p:spPr>
          <a:xfrm>
            <a:off x="608400" y="273600"/>
            <a:ext cx="7923600" cy="1144800"/>
          </a:xfrm>
        </p:spPr>
        <p:txBody>
          <a:bodyPr>
            <a:noAutofit/>
          </a:bodyPr>
          <a:lstStyle/>
          <a:p>
            <a:r>
              <a:rPr lang="tr-TR" altLang="en-US" dirty="0" err="1" smtClean="0"/>
              <a:t>bHPV</a:t>
            </a:r>
            <a:r>
              <a:rPr lang="tr-TR" altLang="en-US" dirty="0" smtClean="0"/>
              <a:t> Aşısı Sonrası Aşılı </a:t>
            </a:r>
            <a:r>
              <a:rPr lang="tr-TR" altLang="en-US" dirty="0" err="1" smtClean="0"/>
              <a:t>Bölglerde</a:t>
            </a:r>
            <a:r>
              <a:rPr lang="tr-TR" altLang="en-US" dirty="0" smtClean="0"/>
              <a:t> HPV </a:t>
            </a:r>
            <a:r>
              <a:rPr lang="tr-TR" altLang="en-US" dirty="0" err="1" smtClean="0"/>
              <a:t>Prevalansı</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896797437"/>
              </p:ext>
            </p:extLst>
          </p:nvPr>
        </p:nvGraphicFramePr>
        <p:xfrm>
          <a:off x="359532" y="5301209"/>
          <a:ext cx="8424936" cy="779788"/>
        </p:xfrm>
        <a:graphic>
          <a:graphicData uri="http://schemas.openxmlformats.org/drawingml/2006/table">
            <a:tbl>
              <a:tblPr firstRow="1" bandRow="1">
                <a:tableStyleId>{5C22544A-7EE6-4342-B048-85BDC9FD1C3A}</a:tableStyleId>
              </a:tblPr>
              <a:tblGrid>
                <a:gridCol w="6864872"/>
                <a:gridCol w="1560064"/>
              </a:tblGrid>
              <a:tr h="275572">
                <a:tc>
                  <a:txBody>
                    <a:bodyPr/>
                    <a:lstStyle/>
                    <a:p>
                      <a:pPr algn="ctr"/>
                      <a:r>
                        <a:rPr lang="tr-TR" sz="1600" b="1" dirty="0" smtClean="0">
                          <a:solidFill>
                            <a:schemeClr val="bg1"/>
                          </a:solidFill>
                          <a:latin typeface="+mj-lt"/>
                        </a:rPr>
                        <a:t>Ülkeler</a:t>
                      </a:r>
                      <a:endParaRPr lang="en-US" sz="1600" b="1" dirty="0">
                        <a:solidFill>
                          <a:schemeClr val="bg1"/>
                        </a:solidFill>
                        <a:latin typeface="+mj-lt"/>
                      </a:endParaRPr>
                    </a:p>
                  </a:txBody>
                  <a:tcPr>
                    <a:solidFill>
                      <a:srgbClr val="244061"/>
                    </a:solidFill>
                  </a:tcPr>
                </a:tc>
                <a:tc>
                  <a:txBody>
                    <a:bodyPr/>
                    <a:lstStyle/>
                    <a:p>
                      <a:pPr algn="ctr"/>
                      <a:r>
                        <a:rPr lang="tr-TR" sz="1600" b="1" dirty="0" smtClean="0">
                          <a:solidFill>
                            <a:schemeClr val="bg1"/>
                          </a:solidFill>
                          <a:latin typeface="+mj-lt"/>
                        </a:rPr>
                        <a:t>Yaş</a:t>
                      </a:r>
                      <a:endParaRPr lang="en-US" sz="1600" b="1" dirty="0">
                        <a:solidFill>
                          <a:schemeClr val="bg1"/>
                        </a:solidFill>
                        <a:latin typeface="+mj-lt"/>
                      </a:endParaRPr>
                    </a:p>
                  </a:txBody>
                  <a:tcPr>
                    <a:solidFill>
                      <a:srgbClr val="244061"/>
                    </a:solidFill>
                  </a:tcPr>
                </a:tc>
              </a:tr>
              <a:tr h="444508">
                <a:tc>
                  <a:txBody>
                    <a:bodyPr/>
                    <a:lstStyle/>
                    <a:p>
                      <a:pPr algn="ctr"/>
                      <a:r>
                        <a:rPr lang="tr-TR" sz="1400" dirty="0" smtClean="0">
                          <a:solidFill>
                            <a:schemeClr val="bg1"/>
                          </a:solidFill>
                          <a:latin typeface="+mj-lt"/>
                        </a:rPr>
                        <a:t>Avustralya, Kanada, Danimarka, İngiltere, Almanya, Yeni Zelanda,</a:t>
                      </a:r>
                      <a:r>
                        <a:rPr lang="tr-TR" sz="1400" baseline="0" dirty="0" smtClean="0">
                          <a:solidFill>
                            <a:schemeClr val="bg1"/>
                          </a:solidFill>
                          <a:latin typeface="+mj-lt"/>
                        </a:rPr>
                        <a:t> İskoçya, İsveç, ABD</a:t>
                      </a:r>
                      <a:endParaRPr lang="en-US" sz="1400" dirty="0">
                        <a:solidFill>
                          <a:schemeClr val="bg1"/>
                        </a:solidFill>
                        <a:latin typeface="+mj-lt"/>
                      </a:endParaRPr>
                    </a:p>
                  </a:txBody>
                  <a:tcPr>
                    <a:solidFill>
                      <a:srgbClr val="C00000"/>
                    </a:solidFill>
                  </a:tcPr>
                </a:tc>
                <a:tc>
                  <a:txBody>
                    <a:bodyPr/>
                    <a:lstStyle/>
                    <a:p>
                      <a:pPr algn="ctr"/>
                      <a:r>
                        <a:rPr lang="en-US" sz="1400" baseline="0" dirty="0" smtClean="0">
                          <a:solidFill>
                            <a:schemeClr val="bg1"/>
                          </a:solidFill>
                          <a:latin typeface="+mj-lt"/>
                        </a:rPr>
                        <a:t>13–19</a:t>
                      </a:r>
                      <a:endParaRPr lang="en-US" sz="1400" baseline="0" dirty="0">
                        <a:solidFill>
                          <a:schemeClr val="bg1"/>
                        </a:solidFill>
                        <a:latin typeface="+mj-lt"/>
                      </a:endParaRPr>
                    </a:p>
                  </a:txBody>
                  <a:tcPr>
                    <a:solidFill>
                      <a:srgbClr val="C00000"/>
                    </a:solidFill>
                  </a:tcPr>
                </a:tc>
              </a:tr>
            </a:tbl>
          </a:graphicData>
        </a:graphic>
      </p:graphicFrame>
      <p:sp>
        <p:nvSpPr>
          <p:cNvPr id="2" name="Altbilgi Yer Tutucusu 1"/>
          <p:cNvSpPr>
            <a:spLocks noGrp="1"/>
          </p:cNvSpPr>
          <p:nvPr>
            <p:ph type="ftr" sz="quarter" idx="11"/>
          </p:nvPr>
        </p:nvSpPr>
        <p:spPr/>
        <p:txBody>
          <a:bodyPr/>
          <a:lstStyle/>
          <a:p>
            <a:r>
              <a:rPr lang="fr-FR" smtClean="0"/>
              <a:t>Drolet M, Lancet Infect Dis 2015</a:t>
            </a:r>
            <a:endParaRPr lang="tr-TR" dirty="0"/>
          </a:p>
        </p:txBody>
      </p:sp>
    </p:spTree>
    <p:extLst>
      <p:ext uri="{BB962C8B-B14F-4D97-AF65-F5344CB8AC3E}">
        <p14:creationId xmlns:p14="http://schemas.microsoft.com/office/powerpoint/2010/main" val="19178942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07676039"/>
              </p:ext>
            </p:extLst>
          </p:nvPr>
        </p:nvGraphicFramePr>
        <p:xfrm>
          <a:off x="386760" y="5517232"/>
          <a:ext cx="8370481" cy="640080"/>
        </p:xfrm>
        <a:graphic>
          <a:graphicData uri="http://schemas.openxmlformats.org/drawingml/2006/table">
            <a:tbl>
              <a:tblPr firstRow="1" bandRow="1">
                <a:tableStyleId>{5C22544A-7EE6-4342-B048-85BDC9FD1C3A}</a:tableStyleId>
              </a:tblPr>
              <a:tblGrid>
                <a:gridCol w="1153348"/>
                <a:gridCol w="2477124"/>
                <a:gridCol w="2477124"/>
                <a:gridCol w="2262885"/>
              </a:tblGrid>
              <a:tr h="265605">
                <a:tc>
                  <a:txBody>
                    <a:bodyPr/>
                    <a:lstStyle/>
                    <a:p>
                      <a:pPr algn="ctr"/>
                      <a:r>
                        <a:rPr lang="tr-TR" sz="1600" b="1" dirty="0" smtClean="0">
                          <a:solidFill>
                            <a:schemeClr val="bg1"/>
                          </a:solidFill>
                        </a:rPr>
                        <a:t>Ülke</a:t>
                      </a:r>
                      <a:endParaRPr lang="en-US" sz="1600" b="1" dirty="0">
                        <a:solidFill>
                          <a:schemeClr val="bg1"/>
                        </a:solidFill>
                      </a:endParaRPr>
                    </a:p>
                  </a:txBody>
                  <a:tcPr>
                    <a:solidFill>
                      <a:srgbClr val="244061"/>
                    </a:solidFill>
                  </a:tcPr>
                </a:tc>
                <a:tc>
                  <a:txBody>
                    <a:bodyPr/>
                    <a:lstStyle/>
                    <a:p>
                      <a:pPr algn="ctr"/>
                      <a:r>
                        <a:rPr lang="tr-TR" sz="1600" b="1" dirty="0" smtClean="0">
                          <a:solidFill>
                            <a:schemeClr val="bg1"/>
                          </a:solidFill>
                        </a:rPr>
                        <a:t>Yaş </a:t>
                      </a:r>
                      <a:r>
                        <a:rPr lang="en-US" sz="1600" b="1" dirty="0" smtClean="0">
                          <a:solidFill>
                            <a:schemeClr val="bg1"/>
                          </a:solidFill>
                        </a:rPr>
                        <a:t> (</a:t>
                      </a:r>
                      <a:r>
                        <a:rPr lang="tr-TR" sz="1600" b="1" dirty="0" smtClean="0">
                          <a:solidFill>
                            <a:schemeClr val="bg1"/>
                          </a:solidFill>
                        </a:rPr>
                        <a:t>Aşısız</a:t>
                      </a:r>
                      <a:r>
                        <a:rPr lang="en-US" sz="1600" b="1" dirty="0" smtClean="0">
                          <a:solidFill>
                            <a:schemeClr val="bg1"/>
                          </a:solidFill>
                        </a:rPr>
                        <a:t>)</a:t>
                      </a:r>
                      <a:endParaRPr lang="en-US" sz="1600" b="1" dirty="0">
                        <a:solidFill>
                          <a:schemeClr val="bg1"/>
                        </a:solidFill>
                      </a:endParaRPr>
                    </a:p>
                  </a:txBody>
                  <a:tcPr>
                    <a:solidFill>
                      <a:srgbClr val="244061"/>
                    </a:solidFill>
                  </a:tcPr>
                </a:tc>
                <a:tc>
                  <a:txBody>
                    <a:bodyPr/>
                    <a:lstStyle/>
                    <a:p>
                      <a:pPr algn="ctr"/>
                      <a:r>
                        <a:rPr lang="tr-TR" sz="1600" b="1" dirty="0" smtClean="0">
                          <a:solidFill>
                            <a:schemeClr val="bg1"/>
                          </a:solidFill>
                        </a:rPr>
                        <a:t>Yaş </a:t>
                      </a:r>
                      <a:r>
                        <a:rPr lang="en-US" sz="1600" b="1" dirty="0" smtClean="0">
                          <a:solidFill>
                            <a:schemeClr val="bg1"/>
                          </a:solidFill>
                        </a:rPr>
                        <a:t>(</a:t>
                      </a:r>
                      <a:r>
                        <a:rPr lang="tr-TR" sz="1600" b="1" dirty="0" smtClean="0">
                          <a:solidFill>
                            <a:schemeClr val="bg1"/>
                          </a:solidFill>
                        </a:rPr>
                        <a:t>Aşılı</a:t>
                      </a:r>
                      <a:r>
                        <a:rPr lang="en-US" sz="1600" b="1" dirty="0" smtClean="0">
                          <a:solidFill>
                            <a:schemeClr val="bg1"/>
                          </a:solidFill>
                        </a:rPr>
                        <a:t>)</a:t>
                      </a:r>
                      <a:endParaRPr lang="en-US" sz="1600" b="1" dirty="0">
                        <a:solidFill>
                          <a:schemeClr val="bg1"/>
                        </a:solidFill>
                      </a:endParaRPr>
                    </a:p>
                  </a:txBody>
                  <a:tcPr>
                    <a:solidFill>
                      <a:srgbClr val="244061"/>
                    </a:solidFill>
                  </a:tcPr>
                </a:tc>
                <a:tc>
                  <a:txBody>
                    <a:bodyPr/>
                    <a:lstStyle/>
                    <a:p>
                      <a:pPr algn="ctr"/>
                      <a:r>
                        <a:rPr lang="tr-TR" sz="1600" b="1" dirty="0" smtClean="0">
                          <a:solidFill>
                            <a:schemeClr val="bg1"/>
                          </a:solidFill>
                        </a:rPr>
                        <a:t>Aşılama Dozları</a:t>
                      </a:r>
                      <a:endParaRPr lang="en-US" sz="1600" b="1" dirty="0">
                        <a:solidFill>
                          <a:schemeClr val="bg1"/>
                        </a:solidFill>
                      </a:endParaRPr>
                    </a:p>
                  </a:txBody>
                  <a:tcPr>
                    <a:solidFill>
                      <a:srgbClr val="244061"/>
                    </a:solidFill>
                  </a:tcPr>
                </a:tc>
              </a:tr>
              <a:tr h="265605">
                <a:tc>
                  <a:txBody>
                    <a:bodyPr/>
                    <a:lstStyle/>
                    <a:p>
                      <a:pPr algn="ctr"/>
                      <a:r>
                        <a:rPr lang="tr-TR" sz="1400" dirty="0" smtClean="0">
                          <a:solidFill>
                            <a:schemeClr val="bg1"/>
                          </a:solidFill>
                        </a:rPr>
                        <a:t>İskoçya</a:t>
                      </a:r>
                      <a:endParaRPr lang="en-US" sz="1400" dirty="0">
                        <a:solidFill>
                          <a:schemeClr val="bg1"/>
                        </a:solidFill>
                      </a:endParaRPr>
                    </a:p>
                  </a:txBody>
                  <a:tcPr>
                    <a:solidFill>
                      <a:srgbClr val="C00000"/>
                    </a:solidFill>
                  </a:tcPr>
                </a:tc>
                <a:tc>
                  <a:txBody>
                    <a:bodyPr/>
                    <a:lstStyle/>
                    <a:p>
                      <a:pPr algn="ctr"/>
                      <a:r>
                        <a:rPr lang="en-US" sz="1400" baseline="0" dirty="0" smtClean="0">
                          <a:solidFill>
                            <a:schemeClr val="bg1"/>
                          </a:solidFill>
                        </a:rPr>
                        <a:t>1988–1989 </a:t>
                      </a:r>
                      <a:r>
                        <a:rPr lang="tr-TR" sz="1400" baseline="0" dirty="0" smtClean="0">
                          <a:solidFill>
                            <a:schemeClr val="bg1"/>
                          </a:solidFill>
                        </a:rPr>
                        <a:t>doğumlu kızlar</a:t>
                      </a:r>
                      <a:endParaRPr lang="en-US" sz="1400" baseline="0" dirty="0">
                        <a:solidFill>
                          <a:schemeClr val="bg1"/>
                        </a:solidFill>
                      </a:endParaRPr>
                    </a:p>
                  </a:txBody>
                  <a:tcP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1990</a:t>
                      </a:r>
                      <a:r>
                        <a:rPr lang="en-US" sz="1400" baseline="0" dirty="0" smtClean="0">
                          <a:solidFill>
                            <a:schemeClr val="bg1"/>
                          </a:solidFill>
                        </a:rPr>
                        <a:t>–</a:t>
                      </a:r>
                      <a:r>
                        <a:rPr lang="en-US" sz="1400" dirty="0" smtClean="0">
                          <a:solidFill>
                            <a:schemeClr val="bg1"/>
                          </a:solidFill>
                        </a:rPr>
                        <a:t>1992 </a:t>
                      </a:r>
                      <a:r>
                        <a:rPr lang="tr-TR" sz="1400" baseline="0" dirty="0" smtClean="0">
                          <a:solidFill>
                            <a:schemeClr val="bg1"/>
                          </a:solidFill>
                        </a:rPr>
                        <a:t>doğumlu kızlar</a:t>
                      </a:r>
                      <a:endParaRPr lang="en-US" sz="1400" dirty="0" smtClean="0">
                        <a:solidFill>
                          <a:schemeClr val="bg1"/>
                        </a:solidFill>
                      </a:endParaRPr>
                    </a:p>
                  </a:txBody>
                  <a:tcP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3 do</a:t>
                      </a:r>
                      <a:r>
                        <a:rPr lang="tr-TR" sz="1400" dirty="0" smtClean="0">
                          <a:solidFill>
                            <a:schemeClr val="bg1"/>
                          </a:solidFill>
                        </a:rPr>
                        <a:t>z</a:t>
                      </a:r>
                      <a:endParaRPr lang="en-US" sz="1400" dirty="0" smtClean="0">
                        <a:solidFill>
                          <a:schemeClr val="bg1"/>
                        </a:solidFill>
                      </a:endParaRPr>
                    </a:p>
                  </a:txBody>
                  <a:tcPr>
                    <a:solidFill>
                      <a:srgbClr val="C00000"/>
                    </a:solidFill>
                  </a:tcPr>
                </a:tc>
              </a:tr>
            </a:tbl>
          </a:graphicData>
        </a:graphic>
      </p:graphicFrame>
      <p:sp>
        <p:nvSpPr>
          <p:cNvPr id="9" name="Text Box 35"/>
          <p:cNvSpPr txBox="1">
            <a:spLocks noChangeArrowheads="1"/>
          </p:cNvSpPr>
          <p:nvPr/>
        </p:nvSpPr>
        <p:spPr bwMode="auto">
          <a:xfrm>
            <a:off x="452391" y="6225437"/>
            <a:ext cx="7860633" cy="58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lstStyle>
            <a:lvl1pPr marL="342900" indent="-342900">
              <a:spcBef>
                <a:spcPct val="20000"/>
              </a:spcBef>
              <a:buClr>
                <a:srgbClr val="800000"/>
              </a:buClr>
              <a:buFont typeface="Arial" panose="020B0604020202020204" pitchFamily="34" charset="0"/>
              <a:buChar char="»"/>
              <a:defRPr sz="2000">
                <a:solidFill>
                  <a:srgbClr val="261300"/>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4F8AFF"/>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2pPr>
            <a:lvl3pPr marL="1143000" indent="-228600">
              <a:spcBef>
                <a:spcPct val="20000"/>
              </a:spcBef>
              <a:buClr>
                <a:srgbClr val="FFD869"/>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3pPr>
            <a:lvl4pPr marL="1600200" indent="-228600">
              <a:spcBef>
                <a:spcPct val="20000"/>
              </a:spcBef>
              <a:buClr>
                <a:srgbClr val="800000"/>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4pPr>
            <a:lvl5pPr>
              <a:spcBef>
                <a:spcPct val="20000"/>
              </a:spcBef>
              <a:buClr>
                <a:srgbClr val="4F8AFF"/>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5pPr>
            <a:lvl6pPr marL="457200" eaLnBrk="0" fontAlgn="base" hangingPunct="0">
              <a:spcBef>
                <a:spcPct val="20000"/>
              </a:spcBef>
              <a:spcAft>
                <a:spcPct val="0"/>
              </a:spcAft>
              <a:buClr>
                <a:srgbClr val="4F8AFF"/>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6pPr>
            <a:lvl7pPr marL="914400" eaLnBrk="0" fontAlgn="base" hangingPunct="0">
              <a:spcBef>
                <a:spcPct val="20000"/>
              </a:spcBef>
              <a:spcAft>
                <a:spcPct val="0"/>
              </a:spcAft>
              <a:buClr>
                <a:srgbClr val="4F8AFF"/>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7pPr>
            <a:lvl8pPr marL="1371600" eaLnBrk="0" fontAlgn="base" hangingPunct="0">
              <a:spcBef>
                <a:spcPct val="20000"/>
              </a:spcBef>
              <a:spcAft>
                <a:spcPct val="0"/>
              </a:spcAft>
              <a:buClr>
                <a:srgbClr val="4F8AFF"/>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8pPr>
            <a:lvl9pPr marL="1828800" eaLnBrk="0" fontAlgn="base" hangingPunct="0">
              <a:spcBef>
                <a:spcPct val="20000"/>
              </a:spcBef>
              <a:spcAft>
                <a:spcPct val="0"/>
              </a:spcAft>
              <a:buClr>
                <a:srgbClr val="4F8AFF"/>
              </a:buClr>
              <a:buFont typeface="Arial" panose="020B0604020202020204" pitchFamily="34" charset="0"/>
              <a:buChar char="»"/>
              <a:defRPr sz="1600">
                <a:solidFill>
                  <a:srgbClr val="261300"/>
                </a:solidFill>
                <a:latin typeface="Arial" panose="020B0604020202020204" pitchFamily="34" charset="0"/>
                <a:ea typeface="MS PGothic" panose="020B0600070205080204" pitchFamily="34" charset="-128"/>
                <a:cs typeface="Arial" panose="020B0604020202020204" pitchFamily="34" charset="0"/>
              </a:defRPr>
            </a:lvl9pPr>
          </a:lstStyle>
          <a:p>
            <a:pPr marL="0" lvl="4" algn="l">
              <a:spcBef>
                <a:spcPct val="0"/>
              </a:spcBef>
              <a:buClrTx/>
              <a:buNone/>
            </a:pPr>
            <a:endParaRPr lang="da-DK" sz="1100" dirty="0">
              <a:solidFill>
                <a:schemeClr val="tx1"/>
              </a:solidFill>
              <a:latin typeface="+mj-lt"/>
            </a:endParaRPr>
          </a:p>
        </p:txBody>
      </p:sp>
      <p:graphicFrame>
        <p:nvGraphicFramePr>
          <p:cNvPr id="10" name="Content Placeholder 5"/>
          <p:cNvGraphicFramePr>
            <a:graphicFrameLocks/>
          </p:cNvGraphicFramePr>
          <p:nvPr>
            <p:extLst>
              <p:ext uri="{D42A27DB-BD31-4B8C-83A1-F6EECF244321}">
                <p14:modId xmlns:p14="http://schemas.microsoft.com/office/powerpoint/2010/main" val="3881927730"/>
              </p:ext>
            </p:extLst>
          </p:nvPr>
        </p:nvGraphicFramePr>
        <p:xfrm>
          <a:off x="1364323" y="1556792"/>
          <a:ext cx="6036768" cy="3404592"/>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3690609" y="1877967"/>
            <a:ext cx="2204266" cy="307777"/>
          </a:xfrm>
          <a:prstGeom prst="rect">
            <a:avLst/>
          </a:prstGeom>
          <a:noFill/>
        </p:spPr>
        <p:txBody>
          <a:bodyPr wrap="square" rtlCol="0">
            <a:spAutoFit/>
          </a:bodyPr>
          <a:lstStyle/>
          <a:p>
            <a:pPr algn="ctr"/>
            <a:r>
              <a:rPr lang="en-US" sz="1400" u="sng" dirty="0" smtClean="0">
                <a:latin typeface="+mj-lt"/>
              </a:rPr>
              <a:t>Vaccinated vs unvaccinated</a:t>
            </a:r>
            <a:endParaRPr lang="en-US" sz="1400" u="sng" dirty="0">
              <a:latin typeface="+mj-lt"/>
            </a:endParaRPr>
          </a:p>
        </p:txBody>
      </p:sp>
      <p:sp>
        <p:nvSpPr>
          <p:cNvPr id="16" name="Title 1"/>
          <p:cNvSpPr txBox="1">
            <a:spLocks/>
          </p:cNvSpPr>
          <p:nvPr/>
        </p:nvSpPr>
        <p:spPr>
          <a:xfrm>
            <a:off x="608400" y="273600"/>
            <a:ext cx="7923600" cy="1144800"/>
          </a:xfrm>
          <a:prstGeom prst="rect">
            <a:avLst/>
          </a:prstGeom>
        </p:spPr>
        <p:txBody>
          <a:bodyPr vert="horz" lIns="91440" tIns="45720" rIns="91440" bIns="45720" rtlCol="0" anchor="ctr">
            <a:noAutofit/>
          </a:bodyPr>
          <a:lstStyle>
            <a:lvl1pPr defTabSz="685800">
              <a:lnSpc>
                <a:spcPct val="90000"/>
              </a:lnSpc>
              <a:spcBef>
                <a:spcPct val="0"/>
              </a:spcBef>
              <a:buNone/>
              <a:defRPr sz="3300" b="1">
                <a:solidFill>
                  <a:srgbClr val="FFC000"/>
                </a:solidFill>
                <a:latin typeface="Verdana" panose="020B0604030504040204" pitchFamily="34" charset="0"/>
                <a:ea typeface="Verdana" panose="020B0604030504040204" pitchFamily="34" charset="0"/>
                <a:cs typeface="Verdana" panose="020B0604030504040204" pitchFamily="34" charset="0"/>
              </a:defRPr>
            </a:lvl1pPr>
          </a:lstStyle>
          <a:p>
            <a:r>
              <a:rPr lang="tr-TR" altLang="en-US" dirty="0" err="1"/>
              <a:t>bHPV</a:t>
            </a:r>
            <a:r>
              <a:rPr lang="tr-TR" altLang="en-US" dirty="0"/>
              <a:t>  Aşısı </a:t>
            </a:r>
            <a:r>
              <a:rPr lang="tr-TR" altLang="en-US" dirty="0" smtClean="0"/>
              <a:t>Sonrası </a:t>
            </a:r>
            <a:r>
              <a:rPr lang="tr-TR" altLang="en-US" dirty="0"/>
              <a:t>Aşılı </a:t>
            </a:r>
            <a:r>
              <a:rPr lang="tr-TR" altLang="en-US" dirty="0" err="1"/>
              <a:t>Bölglerde</a:t>
            </a:r>
            <a:r>
              <a:rPr lang="tr-TR" altLang="en-US" dirty="0"/>
              <a:t> </a:t>
            </a:r>
            <a:r>
              <a:rPr lang="tr-TR" altLang="en-US" dirty="0" err="1" smtClean="0"/>
              <a:t>HGCA’lara</a:t>
            </a:r>
            <a:r>
              <a:rPr lang="tr-TR" altLang="en-US" dirty="0" smtClean="0"/>
              <a:t> </a:t>
            </a:r>
            <a:r>
              <a:rPr lang="tr-TR" altLang="en-US" dirty="0"/>
              <a:t>Etkisi</a:t>
            </a:r>
            <a:endParaRPr lang="en-US" dirty="0"/>
          </a:p>
        </p:txBody>
      </p:sp>
      <p:sp>
        <p:nvSpPr>
          <p:cNvPr id="2" name="Altbilgi Yer Tutucusu 1"/>
          <p:cNvSpPr>
            <a:spLocks noGrp="1"/>
          </p:cNvSpPr>
          <p:nvPr>
            <p:ph type="ftr" sz="quarter" idx="11"/>
          </p:nvPr>
        </p:nvSpPr>
        <p:spPr/>
        <p:txBody>
          <a:bodyPr/>
          <a:lstStyle/>
          <a:p>
            <a:r>
              <a:rPr lang="tr-TR" smtClean="0"/>
              <a:t>Pollock KG, BJOG 2017</a:t>
            </a:r>
            <a:endParaRPr lang="tr-TR" dirty="0"/>
          </a:p>
        </p:txBody>
      </p:sp>
      <p:sp>
        <p:nvSpPr>
          <p:cNvPr id="4" name="Dikdörtgen 3"/>
          <p:cNvSpPr/>
          <p:nvPr/>
        </p:nvSpPr>
        <p:spPr>
          <a:xfrm>
            <a:off x="436457" y="5013176"/>
            <a:ext cx="4072205" cy="369332"/>
          </a:xfrm>
          <a:prstGeom prst="rect">
            <a:avLst/>
          </a:prstGeom>
        </p:spPr>
        <p:txBody>
          <a:bodyPr wrap="none">
            <a:spAutoFit/>
          </a:bodyPr>
          <a:lstStyle/>
          <a:p>
            <a:r>
              <a:rPr lang="tr-TR" altLang="en-US" dirty="0" smtClean="0"/>
              <a:t>HGCA: </a:t>
            </a:r>
            <a:r>
              <a:rPr lang="en-US" altLang="en-US" dirty="0" smtClean="0"/>
              <a:t>High-Grade </a:t>
            </a:r>
            <a:r>
              <a:rPr lang="en-US" altLang="en-US" dirty="0"/>
              <a:t>Cervical Abnormalities</a:t>
            </a:r>
            <a:endParaRPr lang="tr-TR" dirty="0"/>
          </a:p>
        </p:txBody>
      </p:sp>
    </p:spTree>
    <p:extLst>
      <p:ext uri="{BB962C8B-B14F-4D97-AF65-F5344CB8AC3E}">
        <p14:creationId xmlns:p14="http://schemas.microsoft.com/office/powerpoint/2010/main" val="17955305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Basından</a:t>
            </a:r>
            <a:endParaRPr lang="tr-TR" dirty="0"/>
          </a:p>
        </p:txBody>
      </p:sp>
      <p:sp>
        <p:nvSpPr>
          <p:cNvPr id="3" name="Content Placeholder 2"/>
          <p:cNvSpPr>
            <a:spLocks noGrp="1"/>
          </p:cNvSpPr>
          <p:nvPr>
            <p:ph idx="1"/>
          </p:nvPr>
        </p:nvSpPr>
        <p:spPr>
          <a:prstGeom prst="rect">
            <a:avLst/>
          </a:prstGeom>
        </p:spPr>
        <p:txBody>
          <a:bodyPr>
            <a:normAutofit/>
          </a:bodyPr>
          <a:lstStyle/>
          <a:p>
            <a:r>
              <a:rPr lang="tr-TR" sz="3200" dirty="0" smtClean="0">
                <a:solidFill>
                  <a:srgbClr val="C00000"/>
                </a:solidFill>
              </a:rPr>
              <a:t>Son </a:t>
            </a:r>
            <a:r>
              <a:rPr lang="tr-TR" sz="3200" dirty="0">
                <a:solidFill>
                  <a:srgbClr val="C00000"/>
                </a:solidFill>
              </a:rPr>
              <a:t>söz</a:t>
            </a:r>
            <a:r>
              <a:rPr lang="tr-TR" sz="3200" b="1" dirty="0">
                <a:solidFill>
                  <a:srgbClr val="C00000"/>
                </a:solidFill>
              </a:rPr>
              <a:t> Prof. Dr. </a:t>
            </a:r>
            <a:r>
              <a:rPr lang="tr-TR" sz="3200" b="1" dirty="0" smtClean="0">
                <a:solidFill>
                  <a:srgbClr val="C00000"/>
                </a:solidFill>
              </a:rPr>
              <a:t>S… Ş…’ </a:t>
            </a:r>
            <a:r>
              <a:rPr lang="tr-TR" sz="3200" dirty="0" smtClean="0">
                <a:solidFill>
                  <a:srgbClr val="C00000"/>
                </a:solidFill>
              </a:rPr>
              <a:t>da:</a:t>
            </a:r>
            <a:endParaRPr lang="tr-TR" sz="3200" dirty="0">
              <a:solidFill>
                <a:srgbClr val="C00000"/>
              </a:solidFill>
            </a:endParaRPr>
          </a:p>
          <a:p>
            <a:r>
              <a:rPr lang="tr-TR" sz="3200" dirty="0" smtClean="0"/>
              <a:t>HPV </a:t>
            </a:r>
            <a:r>
              <a:rPr lang="tr-TR" sz="3200" dirty="0"/>
              <a:t>enfeksiyonunu kadınların büyük bir kısmı geçiriyor. Yüzde beşinde sorun yaratıyor. Bu yüzde beşin de binde birinde kanser görülüyor. </a:t>
            </a:r>
            <a:r>
              <a:rPr lang="tr-TR" sz="3200" dirty="0" smtClean="0"/>
              <a:t>.... </a:t>
            </a:r>
          </a:p>
          <a:p>
            <a:r>
              <a:rPr lang="tr-TR" sz="3200" dirty="0" smtClean="0"/>
              <a:t>Rahim </a:t>
            </a:r>
            <a:r>
              <a:rPr lang="tr-TR" sz="3200" dirty="0"/>
              <a:t>ağzı kanserinde azalma var</a:t>
            </a:r>
            <a:r>
              <a:rPr lang="tr-TR" sz="3200" dirty="0" smtClean="0"/>
              <a:t>.”</a:t>
            </a:r>
            <a:endParaRPr lang="tr-TR" sz="3200" dirty="0"/>
          </a:p>
          <a:p>
            <a:endParaRPr lang="tr-TR" sz="3200" dirty="0"/>
          </a:p>
        </p:txBody>
      </p:sp>
    </p:spTree>
    <p:extLst>
      <p:ext uri="{BB962C8B-B14F-4D97-AF65-F5344CB8AC3E}">
        <p14:creationId xmlns:p14="http://schemas.microsoft.com/office/powerpoint/2010/main" val="998749213"/>
      </p:ext>
    </p:extLst>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a:bodyPr>
          <a:lstStyle/>
          <a:p>
            <a:r>
              <a:rPr lang="tr-TR" dirty="0" err="1" smtClean="0"/>
              <a:t>qHPV</a:t>
            </a:r>
            <a:r>
              <a:rPr lang="tr-TR" dirty="0" smtClean="0"/>
              <a:t> Aşısının Etkisinin Belirlenmesi</a:t>
            </a:r>
            <a:endParaRPr lang="en-US" baseline="30000" dirty="0" smtClean="0"/>
          </a:p>
        </p:txBody>
      </p:sp>
      <p:sp>
        <p:nvSpPr>
          <p:cNvPr id="17411" name="Content Placeholder 2"/>
          <p:cNvSpPr>
            <a:spLocks noGrp="1"/>
          </p:cNvSpPr>
          <p:nvPr>
            <p:ph idx="1"/>
          </p:nvPr>
        </p:nvSpPr>
        <p:spPr>
          <a:xfrm>
            <a:off x="609600" y="1600200"/>
            <a:ext cx="7924800" cy="4114800"/>
          </a:xfrm>
          <a:prstGeom prst="rect">
            <a:avLst/>
          </a:prstGeom>
        </p:spPr>
        <p:txBody>
          <a:bodyPr>
            <a:noAutofit/>
          </a:bodyPr>
          <a:lstStyle/>
          <a:p>
            <a:pPr>
              <a:buFontTx/>
              <a:buNone/>
            </a:pPr>
            <a:r>
              <a:rPr lang="tr-TR" sz="2400" b="1" dirty="0" smtClean="0"/>
              <a:t>İlgili sonuçlar</a:t>
            </a:r>
            <a:endParaRPr lang="en-US" sz="2400" b="1" dirty="0" smtClean="0"/>
          </a:p>
          <a:p>
            <a:r>
              <a:rPr lang="tr-TR" sz="2400" dirty="0" smtClean="0"/>
              <a:t>Kısa dönem (Aylar)</a:t>
            </a:r>
            <a:endParaRPr lang="en-US" sz="2400" dirty="0" smtClean="0"/>
          </a:p>
          <a:p>
            <a:pPr lvl="1"/>
            <a:r>
              <a:rPr lang="en-US" sz="2000" dirty="0" smtClean="0"/>
              <a:t>HPV</a:t>
            </a:r>
            <a:r>
              <a:rPr lang="tr-TR" sz="2000" dirty="0" smtClean="0"/>
              <a:t> enfeksiyon hızları</a:t>
            </a:r>
            <a:endParaRPr lang="en-US" sz="2000" dirty="0" smtClean="0"/>
          </a:p>
          <a:p>
            <a:pPr lvl="1"/>
            <a:r>
              <a:rPr lang="tr-TR" sz="2000" dirty="0" err="1" smtClean="0"/>
              <a:t>Genital</a:t>
            </a:r>
            <a:r>
              <a:rPr lang="tr-TR" sz="2000" dirty="0" smtClean="0"/>
              <a:t> </a:t>
            </a:r>
            <a:r>
              <a:rPr lang="tr-TR" sz="2000" dirty="0" err="1" smtClean="0"/>
              <a:t>wart</a:t>
            </a:r>
            <a:r>
              <a:rPr lang="tr-TR" sz="2000" dirty="0" smtClean="0"/>
              <a:t> </a:t>
            </a:r>
            <a:r>
              <a:rPr lang="tr-TR" sz="2000" dirty="0" err="1" smtClean="0"/>
              <a:t>insidansı</a:t>
            </a:r>
            <a:endParaRPr lang="en-US" sz="2000" dirty="0" smtClean="0"/>
          </a:p>
          <a:p>
            <a:r>
              <a:rPr lang="tr-TR" sz="2400" dirty="0" smtClean="0"/>
              <a:t>Orta süreli dönem (Yıllar)</a:t>
            </a:r>
            <a:endParaRPr lang="en-US" sz="2400" dirty="0" smtClean="0"/>
          </a:p>
          <a:p>
            <a:pPr lvl="1"/>
            <a:r>
              <a:rPr lang="tr-TR" sz="2000" dirty="0" err="1" smtClean="0"/>
              <a:t>Servikal</a:t>
            </a:r>
            <a:r>
              <a:rPr lang="tr-TR" sz="2000" dirty="0" smtClean="0"/>
              <a:t> lezyonların </a:t>
            </a:r>
            <a:r>
              <a:rPr lang="tr-TR" sz="2000" dirty="0" err="1" smtClean="0"/>
              <a:t>insidansında</a:t>
            </a:r>
            <a:r>
              <a:rPr lang="tr-TR" sz="2000" dirty="0" smtClean="0"/>
              <a:t> azalma</a:t>
            </a:r>
            <a:endParaRPr lang="en-US" sz="2000" dirty="0" smtClean="0"/>
          </a:p>
          <a:p>
            <a:r>
              <a:rPr lang="tr-TR" sz="2400" dirty="0" smtClean="0"/>
              <a:t>Uzun dönem (</a:t>
            </a:r>
            <a:r>
              <a:rPr lang="tr-TR" sz="2400" dirty="0" err="1" smtClean="0"/>
              <a:t>Dekatlar</a:t>
            </a:r>
            <a:r>
              <a:rPr lang="tr-TR" sz="2400" dirty="0" smtClean="0"/>
              <a:t>)</a:t>
            </a:r>
            <a:endParaRPr lang="en-US" sz="2400" dirty="0" smtClean="0"/>
          </a:p>
          <a:p>
            <a:pPr lvl="1"/>
            <a:r>
              <a:rPr lang="tr-TR" sz="2000" dirty="0" smtClean="0"/>
              <a:t>Anal, </a:t>
            </a:r>
            <a:r>
              <a:rPr lang="tr-TR" sz="2000" dirty="0" err="1" smtClean="0"/>
              <a:t>servikal</a:t>
            </a:r>
            <a:r>
              <a:rPr lang="tr-TR" sz="2000" dirty="0" smtClean="0"/>
              <a:t>, </a:t>
            </a:r>
            <a:r>
              <a:rPr lang="tr-TR" sz="2000" dirty="0" err="1" smtClean="0"/>
              <a:t>orofarengeal</a:t>
            </a:r>
            <a:r>
              <a:rPr lang="tr-TR" sz="2000" dirty="0" smtClean="0"/>
              <a:t>, ve diğer </a:t>
            </a:r>
            <a:r>
              <a:rPr lang="tr-TR" sz="2000" dirty="0" err="1" smtClean="0"/>
              <a:t>anogenital</a:t>
            </a:r>
            <a:r>
              <a:rPr lang="tr-TR" sz="2000" dirty="0" smtClean="0"/>
              <a:t> kanserlerin </a:t>
            </a:r>
            <a:r>
              <a:rPr lang="tr-TR" sz="2000" dirty="0" err="1" smtClean="0"/>
              <a:t>insidans</a:t>
            </a:r>
            <a:r>
              <a:rPr lang="tr-TR" sz="2000" dirty="0" smtClean="0"/>
              <a:t> ve </a:t>
            </a:r>
            <a:r>
              <a:rPr lang="tr-TR" sz="2000" dirty="0" err="1" smtClean="0"/>
              <a:t>mortalitelerinde</a:t>
            </a:r>
            <a:r>
              <a:rPr lang="tr-TR" sz="2000" dirty="0" smtClean="0"/>
              <a:t> düşüş</a:t>
            </a:r>
            <a:endParaRPr lang="en-US" sz="2000" dirty="0" smtClean="0"/>
          </a:p>
        </p:txBody>
      </p:sp>
      <p:sp>
        <p:nvSpPr>
          <p:cNvPr id="5" name="4 Altbilgi Yer Tutucusu"/>
          <p:cNvSpPr>
            <a:spLocks noGrp="1"/>
          </p:cNvSpPr>
          <p:nvPr>
            <p:ph type="ftr" sz="quarter" idx="11"/>
          </p:nvPr>
        </p:nvSpPr>
        <p:spPr/>
        <p:txBody>
          <a:bodyPr/>
          <a:lstStyle/>
          <a:p>
            <a:pPr>
              <a:defRPr/>
            </a:pPr>
            <a:r>
              <a:rPr lang="en-US" smtClean="0"/>
              <a:t>Brotherton JM, Expert Rev Anti Infect Ther 2011</a:t>
            </a:r>
            <a:endParaRPr lang="en-US"/>
          </a:p>
        </p:txBody>
      </p:sp>
    </p:spTree>
    <p:extLst>
      <p:ext uri="{BB962C8B-B14F-4D97-AF65-F5344CB8AC3E}">
        <p14:creationId xmlns:p14="http://schemas.microsoft.com/office/powerpoint/2010/main" val="218442446"/>
      </p:ext>
    </p:extLst>
  </p:cSld>
  <p:clrMapOvr>
    <a:masterClrMapping/>
  </p:clrMapOvr>
  <p:transition spd="slow">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Title 3"/>
          <p:cNvSpPr>
            <a:spLocks noGrp="1"/>
          </p:cNvSpPr>
          <p:nvPr>
            <p:ph type="title"/>
          </p:nvPr>
        </p:nvSpPr>
        <p:spPr/>
        <p:txBody>
          <a:bodyPr>
            <a:normAutofit fontScale="90000"/>
          </a:bodyPr>
          <a:lstStyle/>
          <a:p>
            <a:r>
              <a:rPr lang="tr-TR" dirty="0" smtClean="0"/>
              <a:t>Avustralya’da </a:t>
            </a:r>
            <a:r>
              <a:rPr lang="tr-TR" dirty="0" err="1" smtClean="0"/>
              <a:t>Genital</a:t>
            </a:r>
            <a:r>
              <a:rPr lang="tr-TR" dirty="0" smtClean="0"/>
              <a:t> Siğilli Kadınların Aşılama Programı Sonrası Dağılımı</a:t>
            </a:r>
            <a:endParaRPr lang="en-US" dirty="0" smtClean="0"/>
          </a:p>
        </p:txBody>
      </p:sp>
      <p:sp>
        <p:nvSpPr>
          <p:cNvPr id="17" name="16 Altbilgi Yer Tutucusu"/>
          <p:cNvSpPr>
            <a:spLocks noGrp="1"/>
          </p:cNvSpPr>
          <p:nvPr>
            <p:ph type="ftr" sz="quarter" idx="11"/>
          </p:nvPr>
        </p:nvSpPr>
        <p:spPr/>
        <p:txBody>
          <a:bodyPr/>
          <a:lstStyle/>
          <a:p>
            <a:pPr>
              <a:defRPr/>
            </a:pPr>
            <a:endParaRPr lang="tr-TR" dirty="0" smtClean="0"/>
          </a:p>
          <a:p>
            <a:pPr>
              <a:defRPr/>
            </a:pPr>
            <a:r>
              <a:rPr lang="fr-FR" dirty="0" smtClean="0"/>
              <a:t>Donovan B, Lancet Infect Dis 2011 </a:t>
            </a:r>
            <a:endParaRPr lang="en-US" dirty="0"/>
          </a:p>
        </p:txBody>
      </p:sp>
      <p:grpSp>
        <p:nvGrpSpPr>
          <p:cNvPr id="2" name="Group 12"/>
          <p:cNvGrpSpPr>
            <a:grpSpLocks/>
          </p:cNvGrpSpPr>
          <p:nvPr/>
        </p:nvGrpSpPr>
        <p:grpSpPr bwMode="auto">
          <a:xfrm>
            <a:off x="1066801" y="1556792"/>
            <a:ext cx="7321623" cy="4773613"/>
            <a:chOff x="1331913" y="1169988"/>
            <a:chExt cx="7322282" cy="4773613"/>
          </a:xfrm>
        </p:grpSpPr>
        <p:sp>
          <p:nvSpPr>
            <p:cNvPr id="26632" name="TextBox 11"/>
            <p:cNvSpPr txBox="1">
              <a:spLocks noChangeArrowheads="1"/>
            </p:cNvSpPr>
            <p:nvPr/>
          </p:nvSpPr>
          <p:spPr bwMode="auto">
            <a:xfrm>
              <a:off x="7594689" y="3210618"/>
              <a:ext cx="10595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b="1" dirty="0">
                  <a:solidFill>
                    <a:srgbClr val="669900"/>
                  </a:solidFill>
                  <a:latin typeface="Century Gothic" pitchFamily="34" charset="0"/>
                </a:rPr>
                <a:t>–25%</a:t>
              </a:r>
            </a:p>
            <a:p>
              <a:endParaRPr lang="en-US" sz="2400" b="1" dirty="0">
                <a:solidFill>
                  <a:srgbClr val="C00000"/>
                </a:solidFill>
                <a:latin typeface="Century Gothic" pitchFamily="34" charset="0"/>
              </a:endParaRPr>
            </a:p>
            <a:p>
              <a:r>
                <a:rPr lang="en-US" sz="2400" b="1" dirty="0">
                  <a:solidFill>
                    <a:srgbClr val="C00000"/>
                  </a:solidFill>
                  <a:latin typeface="Century Gothic" pitchFamily="34" charset="0"/>
                </a:rPr>
                <a:t>–73%</a:t>
              </a:r>
            </a:p>
          </p:txBody>
        </p:sp>
        <p:grpSp>
          <p:nvGrpSpPr>
            <p:cNvPr id="3" name="Group 11"/>
            <p:cNvGrpSpPr>
              <a:grpSpLocks/>
            </p:cNvGrpSpPr>
            <p:nvPr/>
          </p:nvGrpSpPr>
          <p:grpSpPr bwMode="auto">
            <a:xfrm>
              <a:off x="1331913" y="1169988"/>
              <a:ext cx="6391851" cy="4773613"/>
              <a:chOff x="1524288" y="764992"/>
              <a:chExt cx="6391247" cy="4773506"/>
            </a:xfrm>
          </p:grpSpPr>
          <p:graphicFrame>
            <p:nvGraphicFramePr>
              <p:cNvPr id="26634" name="Object 44"/>
              <p:cNvGraphicFramePr>
                <a:graphicFrameLocks/>
              </p:cNvGraphicFramePr>
              <p:nvPr>
                <p:extLst>
                  <p:ext uri="{D42A27DB-BD31-4B8C-83A1-F6EECF244321}">
                    <p14:modId xmlns:p14="http://schemas.microsoft.com/office/powerpoint/2010/main" val="746655092"/>
                  </p:ext>
                </p:extLst>
              </p:nvPr>
            </p:nvGraphicFramePr>
            <p:xfrm>
              <a:off x="1524288" y="764992"/>
              <a:ext cx="6391247" cy="4773506"/>
            </p:xfrm>
            <a:graphic>
              <a:graphicData uri="http://schemas.openxmlformats.org/presentationml/2006/ole">
                <mc:AlternateContent xmlns:mc="http://schemas.openxmlformats.org/markup-compatibility/2006">
                  <mc:Choice xmlns:v="urn:schemas-microsoft-com:vml" Requires="v">
                    <p:oleObj spid="_x0000_s2167" name="Worksheet" r:id="rId4" imgW="6391345" imgH="4771980" progId="Excel.Sheet.8">
                      <p:embed/>
                    </p:oleObj>
                  </mc:Choice>
                  <mc:Fallback>
                    <p:oleObj name="Worksheet" r:id="rId4" imgW="6391345" imgH="4771980"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288" y="764992"/>
                            <a:ext cx="6391247" cy="47735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8"/>
              <p:cNvSpPr/>
              <p:nvPr/>
            </p:nvSpPr>
            <p:spPr>
              <a:xfrm>
                <a:off x="5067573" y="915802"/>
                <a:ext cx="2628889" cy="3095556"/>
              </a:xfrm>
              <a:prstGeom prst="rect">
                <a:avLst/>
              </a:prstGeom>
              <a:solidFill>
                <a:schemeClr val="bg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sz="1200" dirty="0">
                  <a:solidFill>
                    <a:srgbClr val="000000"/>
                  </a:solidFill>
                </a:endParaRPr>
              </a:p>
            </p:txBody>
          </p:sp>
          <p:sp>
            <p:nvSpPr>
              <p:cNvPr id="26636" name="TextBox 15"/>
              <p:cNvSpPr txBox="1">
                <a:spLocks noChangeArrowheads="1"/>
              </p:cNvSpPr>
              <p:nvPr/>
            </p:nvSpPr>
            <p:spPr bwMode="auto">
              <a:xfrm>
                <a:off x="6012160" y="3454568"/>
                <a:ext cx="1368152" cy="27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r>
                  <a:rPr lang="en-AU" sz="1200" b="1" i="1" dirty="0" err="1">
                    <a:solidFill>
                      <a:srgbClr val="000000"/>
                    </a:solidFill>
                    <a:latin typeface="Century Gothic" pitchFamily="34" charset="0"/>
                  </a:rPr>
                  <a:t>P</a:t>
                </a:r>
                <a:r>
                  <a:rPr lang="en-AU" sz="1200" b="1" baseline="-25000" dirty="0" err="1">
                    <a:solidFill>
                      <a:srgbClr val="000000"/>
                    </a:solidFill>
                    <a:latin typeface="Century Gothic" pitchFamily="34" charset="0"/>
                  </a:rPr>
                  <a:t>trend</a:t>
                </a:r>
                <a:r>
                  <a:rPr lang="en-AU" sz="1200" b="1" dirty="0" smtClean="0">
                    <a:solidFill>
                      <a:srgbClr val="000000"/>
                    </a:solidFill>
                    <a:latin typeface="Century Gothic" pitchFamily="34" charset="0"/>
                  </a:rPr>
                  <a:t>&lt;0.001</a:t>
                </a:r>
                <a:endParaRPr lang="en-US" sz="1200" b="1" dirty="0">
                  <a:solidFill>
                    <a:srgbClr val="000000"/>
                  </a:solidFill>
                  <a:latin typeface="Century Gothic" pitchFamily="34" charset="0"/>
                </a:endParaRPr>
              </a:p>
            </p:txBody>
          </p:sp>
          <p:sp>
            <p:nvSpPr>
              <p:cNvPr id="26637" name="TextBox 16"/>
              <p:cNvSpPr txBox="1">
                <a:spLocks noChangeArrowheads="1"/>
              </p:cNvSpPr>
              <p:nvPr/>
            </p:nvSpPr>
            <p:spPr bwMode="auto">
              <a:xfrm>
                <a:off x="3203848" y="1628800"/>
                <a:ext cx="11521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AU" sz="1200" b="1" i="1" dirty="0" err="1">
                    <a:solidFill>
                      <a:srgbClr val="000000"/>
                    </a:solidFill>
                    <a:latin typeface="Century Gothic" pitchFamily="34" charset="0"/>
                  </a:rPr>
                  <a:t>P</a:t>
                </a:r>
                <a:r>
                  <a:rPr lang="en-AU" sz="1200" b="1" baseline="-25000" dirty="0" err="1" smtClean="0">
                    <a:solidFill>
                      <a:srgbClr val="000000"/>
                    </a:solidFill>
                    <a:latin typeface="Century Gothic" pitchFamily="34" charset="0"/>
                  </a:rPr>
                  <a:t>trend</a:t>
                </a:r>
                <a:r>
                  <a:rPr lang="en-AU" sz="1200" b="1" dirty="0" smtClean="0">
                    <a:solidFill>
                      <a:srgbClr val="000000"/>
                    </a:solidFill>
                    <a:latin typeface="Century Gothic" pitchFamily="34" charset="0"/>
                  </a:rPr>
                  <a:t>=0.96</a:t>
                </a:r>
                <a:endParaRPr lang="en-US" sz="1200" b="1" dirty="0">
                  <a:solidFill>
                    <a:srgbClr val="000000"/>
                  </a:solidFill>
                  <a:latin typeface="Century Gothic" pitchFamily="34" charset="0"/>
                </a:endParaRPr>
              </a:p>
            </p:txBody>
          </p:sp>
          <p:sp>
            <p:nvSpPr>
              <p:cNvPr id="26638" name="TextBox 17"/>
              <p:cNvSpPr txBox="1">
                <a:spLocks noChangeArrowheads="1"/>
              </p:cNvSpPr>
              <p:nvPr/>
            </p:nvSpPr>
            <p:spPr bwMode="auto">
              <a:xfrm>
                <a:off x="3131840" y="2720927"/>
                <a:ext cx="1224136" cy="27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AU" sz="1200" b="1" i="1" dirty="0" err="1">
                    <a:solidFill>
                      <a:srgbClr val="000000"/>
                    </a:solidFill>
                    <a:latin typeface="Century Gothic" pitchFamily="34" charset="0"/>
                  </a:rPr>
                  <a:t>P</a:t>
                </a:r>
                <a:r>
                  <a:rPr lang="en-AU" sz="1200" b="1" baseline="-25000" dirty="0" err="1">
                    <a:solidFill>
                      <a:srgbClr val="000000"/>
                    </a:solidFill>
                    <a:latin typeface="Century Gothic" pitchFamily="34" charset="0"/>
                  </a:rPr>
                  <a:t>trend</a:t>
                </a:r>
                <a:r>
                  <a:rPr lang="en-AU" sz="1200" b="1" dirty="0" smtClean="0">
                    <a:solidFill>
                      <a:srgbClr val="000000"/>
                    </a:solidFill>
                    <a:latin typeface="Century Gothic" pitchFamily="34" charset="0"/>
                  </a:rPr>
                  <a:t>=0.84</a:t>
                </a:r>
                <a:endParaRPr lang="en-US" sz="1200" b="1" dirty="0">
                  <a:solidFill>
                    <a:srgbClr val="000000"/>
                  </a:solidFill>
                  <a:latin typeface="Century Gothic" pitchFamily="34" charset="0"/>
                </a:endParaRPr>
              </a:p>
            </p:txBody>
          </p:sp>
          <p:sp>
            <p:nvSpPr>
              <p:cNvPr id="26639" name="TextBox 18"/>
              <p:cNvSpPr txBox="1">
                <a:spLocks noChangeArrowheads="1"/>
              </p:cNvSpPr>
              <p:nvPr/>
            </p:nvSpPr>
            <p:spPr bwMode="auto">
              <a:xfrm>
                <a:off x="5868144" y="2752826"/>
                <a:ext cx="1575107" cy="27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r>
                  <a:rPr lang="en-AU" sz="1200" b="1" i="1" dirty="0" err="1">
                    <a:solidFill>
                      <a:srgbClr val="000000"/>
                    </a:solidFill>
                    <a:latin typeface="Century Gothic" pitchFamily="34" charset="0"/>
                  </a:rPr>
                  <a:t>P</a:t>
                </a:r>
                <a:r>
                  <a:rPr lang="en-AU" sz="1200" b="1" baseline="-25000" dirty="0" err="1">
                    <a:solidFill>
                      <a:srgbClr val="000000"/>
                    </a:solidFill>
                    <a:latin typeface="Century Gothic" pitchFamily="34" charset="0"/>
                  </a:rPr>
                  <a:t>trend</a:t>
                </a:r>
                <a:r>
                  <a:rPr lang="en-AU" sz="1200" b="1" dirty="0" smtClean="0">
                    <a:solidFill>
                      <a:srgbClr val="000000"/>
                    </a:solidFill>
                    <a:latin typeface="Century Gothic" pitchFamily="34" charset="0"/>
                  </a:rPr>
                  <a:t>=0.06</a:t>
                </a:r>
                <a:endParaRPr lang="en-US" sz="1200" b="1" dirty="0">
                  <a:solidFill>
                    <a:srgbClr val="000000"/>
                  </a:solidFill>
                  <a:latin typeface="Century Gothic" pitchFamily="34" charset="0"/>
                </a:endParaRPr>
              </a:p>
            </p:txBody>
          </p:sp>
          <p:sp>
            <p:nvSpPr>
              <p:cNvPr id="26640" name="Rectangle 22"/>
              <p:cNvSpPr>
                <a:spLocks noChangeArrowheads="1"/>
              </p:cNvSpPr>
              <p:nvPr/>
            </p:nvSpPr>
            <p:spPr bwMode="auto">
              <a:xfrm>
                <a:off x="5436096" y="3717032"/>
                <a:ext cx="18722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AU" sz="1200" dirty="0">
                    <a:solidFill>
                      <a:srgbClr val="000000"/>
                    </a:solidFill>
                    <a:latin typeface="Century Gothic" pitchFamily="34" charset="0"/>
                  </a:rPr>
                  <a:t>Vaccine period</a:t>
                </a:r>
                <a:endParaRPr lang="en-US" sz="1200" dirty="0">
                  <a:solidFill>
                    <a:srgbClr val="000000"/>
                  </a:solidFill>
                  <a:latin typeface="Century Gothic" pitchFamily="34" charset="0"/>
                </a:endParaRPr>
              </a:p>
            </p:txBody>
          </p:sp>
          <p:sp>
            <p:nvSpPr>
              <p:cNvPr id="26641" name="Rectangle 23"/>
              <p:cNvSpPr>
                <a:spLocks noChangeArrowheads="1"/>
              </p:cNvSpPr>
              <p:nvPr/>
            </p:nvSpPr>
            <p:spPr bwMode="auto">
              <a:xfrm>
                <a:off x="2627784" y="3717032"/>
                <a:ext cx="24482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AU" sz="1200" dirty="0" err="1" smtClean="0">
                    <a:solidFill>
                      <a:srgbClr val="000000"/>
                    </a:solidFill>
                    <a:latin typeface="Century Gothic" pitchFamily="34" charset="0"/>
                  </a:rPr>
                  <a:t>Prevaccine</a:t>
                </a:r>
                <a:r>
                  <a:rPr lang="en-AU" sz="1200" dirty="0" smtClean="0">
                    <a:solidFill>
                      <a:srgbClr val="000000"/>
                    </a:solidFill>
                    <a:latin typeface="Century Gothic" pitchFamily="34" charset="0"/>
                  </a:rPr>
                  <a:t> </a:t>
                </a:r>
                <a:r>
                  <a:rPr lang="en-AU" sz="1200" dirty="0">
                    <a:solidFill>
                      <a:srgbClr val="000000"/>
                    </a:solidFill>
                    <a:latin typeface="Century Gothic" pitchFamily="34" charset="0"/>
                  </a:rPr>
                  <a:t>period</a:t>
                </a:r>
                <a:endParaRPr lang="en-US" sz="1200" dirty="0">
                  <a:solidFill>
                    <a:srgbClr val="000000"/>
                  </a:solidFill>
                  <a:latin typeface="Century Gothic" pitchFamily="34" charset="0"/>
                </a:endParaRPr>
              </a:p>
            </p:txBody>
          </p:sp>
        </p:grpSp>
      </p:grpSp>
    </p:spTree>
    <p:extLst>
      <p:ext uri="{BB962C8B-B14F-4D97-AF65-F5344CB8AC3E}">
        <p14:creationId xmlns:p14="http://schemas.microsoft.com/office/powerpoint/2010/main" val="2283394620"/>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fontScale="90000"/>
          </a:bodyPr>
          <a:lstStyle/>
          <a:p>
            <a:r>
              <a:rPr lang="tr-TR" sz="3200" dirty="0" smtClean="0"/>
              <a:t>Avustralya’da Doğmuş 21 Yaş Altı Kadınlarda </a:t>
            </a:r>
            <a:r>
              <a:rPr lang="tr-TR" sz="3200" dirty="0" err="1" smtClean="0"/>
              <a:t>Genital</a:t>
            </a:r>
            <a:r>
              <a:rPr lang="tr-TR" sz="3200" dirty="0" smtClean="0"/>
              <a:t> Siğillerin Görülüş Dağılımı</a:t>
            </a:r>
            <a:endParaRPr lang="en-US" sz="3200" dirty="0" smtClean="0"/>
          </a:p>
        </p:txBody>
      </p:sp>
      <p:sp>
        <p:nvSpPr>
          <p:cNvPr id="9" name="8 Altbilgi Yer Tutucusu"/>
          <p:cNvSpPr>
            <a:spLocks noGrp="1"/>
          </p:cNvSpPr>
          <p:nvPr>
            <p:ph type="ftr" sz="quarter" idx="11"/>
          </p:nvPr>
        </p:nvSpPr>
        <p:spPr/>
        <p:txBody>
          <a:bodyPr/>
          <a:lstStyle/>
          <a:p>
            <a:pPr>
              <a:defRPr/>
            </a:pPr>
            <a:r>
              <a:rPr lang="fr-FR" dirty="0" smtClean="0"/>
              <a:t>Donovan B, Lancet Infect Dis 2011 </a:t>
            </a:r>
            <a:endParaRPr lang="en-US" dirty="0"/>
          </a:p>
        </p:txBody>
      </p:sp>
      <p:graphicFrame>
        <p:nvGraphicFramePr>
          <p:cNvPr id="3" name="Chart 2"/>
          <p:cNvGraphicFramePr/>
          <p:nvPr>
            <p:extLst>
              <p:ext uri="{D42A27DB-BD31-4B8C-83A1-F6EECF244321}">
                <p14:modId xmlns:p14="http://schemas.microsoft.com/office/powerpoint/2010/main" val="2048146552"/>
              </p:ext>
            </p:extLst>
          </p:nvPr>
        </p:nvGraphicFramePr>
        <p:xfrm>
          <a:off x="683568" y="1700808"/>
          <a:ext cx="7488832" cy="4536504"/>
        </p:xfrm>
        <a:graphic>
          <a:graphicData uri="http://schemas.openxmlformats.org/drawingml/2006/chart">
            <c:chart xmlns:c="http://schemas.openxmlformats.org/drawingml/2006/chart" xmlns:r="http://schemas.openxmlformats.org/officeDocument/2006/relationships" r:id="rId3"/>
          </a:graphicData>
        </a:graphic>
      </p:graphicFrame>
      <p:sp>
        <p:nvSpPr>
          <p:cNvPr id="28676" name="Down Arrow 6"/>
          <p:cNvSpPr>
            <a:spLocks noChangeArrowheads="1"/>
          </p:cNvSpPr>
          <p:nvPr/>
        </p:nvSpPr>
        <p:spPr bwMode="auto">
          <a:xfrm>
            <a:off x="3786182" y="1971021"/>
            <a:ext cx="449928" cy="936625"/>
          </a:xfrm>
          <a:prstGeom prst="downArrow">
            <a:avLst>
              <a:gd name="adj1" fmla="val 40310"/>
              <a:gd name="adj2" fmla="val 70575"/>
            </a:avLst>
          </a:prstGeom>
          <a:solidFill>
            <a:schemeClr val="accent5">
              <a:lumMod val="75000"/>
            </a:schemeClr>
          </a:solidFill>
          <a:ln>
            <a:headEnd/>
            <a:tailEnd/>
          </a:ln>
        </p:spPr>
        <p:style>
          <a:lnRef idx="2">
            <a:schemeClr val="accent2">
              <a:shade val="50000"/>
            </a:schemeClr>
          </a:lnRef>
          <a:fillRef idx="1">
            <a:schemeClr val="accent2"/>
          </a:fillRef>
          <a:effectRef idx="0">
            <a:schemeClr val="accent2"/>
          </a:effectRef>
          <a:fontRef idx="minor">
            <a:schemeClr val="lt1"/>
          </a:fontRef>
        </p:style>
        <p:txBody>
          <a:bodyPr/>
          <a:lstStyle/>
          <a:p>
            <a:pPr eaLnBrk="0" hangingPunct="0"/>
            <a:endParaRPr lang="en-AU" sz="2400" dirty="0">
              <a:solidFill>
                <a:srgbClr val="000000"/>
              </a:solidFill>
              <a:latin typeface="Century Gothic" pitchFamily="34" charset="0"/>
            </a:endParaRPr>
          </a:p>
        </p:txBody>
      </p:sp>
      <p:sp>
        <p:nvSpPr>
          <p:cNvPr id="28677" name="TextBox 7"/>
          <p:cNvSpPr txBox="1">
            <a:spLocks noChangeArrowheads="1"/>
          </p:cNvSpPr>
          <p:nvPr/>
        </p:nvSpPr>
        <p:spPr bwMode="auto">
          <a:xfrm rot="-5400000">
            <a:off x="-227805" y="3290582"/>
            <a:ext cx="1317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AU" sz="1600" b="1" dirty="0">
                <a:latin typeface="Century Gothic" pitchFamily="34" charset="0"/>
              </a:rPr>
              <a:t>Percent</a:t>
            </a:r>
          </a:p>
        </p:txBody>
      </p:sp>
      <p:sp>
        <p:nvSpPr>
          <p:cNvPr id="7" name="6 Metin kutusu"/>
          <p:cNvSpPr txBox="1"/>
          <p:nvPr/>
        </p:nvSpPr>
        <p:spPr>
          <a:xfrm>
            <a:off x="2588275" y="1906855"/>
            <a:ext cx="2544736" cy="338554"/>
          </a:xfrm>
          <a:prstGeom prst="rect">
            <a:avLst/>
          </a:prstGeom>
          <a:solidFill>
            <a:schemeClr val="accent5">
              <a:lumMod val="75000"/>
            </a:schemeClr>
          </a:solidFill>
        </p:spPr>
        <p:style>
          <a:lnRef idx="3">
            <a:schemeClr val="lt1"/>
          </a:lnRef>
          <a:fillRef idx="1">
            <a:schemeClr val="accent2"/>
          </a:fillRef>
          <a:effectRef idx="1">
            <a:schemeClr val="accent2"/>
          </a:effectRef>
          <a:fontRef idx="minor">
            <a:schemeClr val="lt1"/>
          </a:fontRef>
        </p:style>
        <p:txBody>
          <a:bodyPr wrap="none" rtlCol="0">
            <a:spAutoFit/>
          </a:bodyPr>
          <a:lstStyle/>
          <a:p>
            <a:r>
              <a:rPr lang="tr-TR" sz="1600" dirty="0" smtClean="0">
                <a:solidFill>
                  <a:schemeClr val="bg1"/>
                </a:solidFill>
              </a:rPr>
              <a:t>Aşılama  programı başlangıcı</a:t>
            </a:r>
            <a:endParaRPr lang="tr-TR" sz="1600" dirty="0">
              <a:solidFill>
                <a:schemeClr val="bg1"/>
              </a:solidFill>
            </a:endParaRPr>
          </a:p>
        </p:txBody>
      </p:sp>
    </p:spTree>
    <p:extLst>
      <p:ext uri="{BB962C8B-B14F-4D97-AF65-F5344CB8AC3E}">
        <p14:creationId xmlns:p14="http://schemas.microsoft.com/office/powerpoint/2010/main" val="179361119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normAutofit fontScale="90000"/>
          </a:bodyPr>
          <a:lstStyle/>
          <a:p>
            <a:r>
              <a:rPr lang="tr-TR" dirty="0" smtClean="0"/>
              <a:t>Seksüel Partner Cinsine Göre </a:t>
            </a:r>
            <a:r>
              <a:rPr lang="tr-TR" dirty="0" err="1" smtClean="0"/>
              <a:t>Genital</a:t>
            </a:r>
            <a:r>
              <a:rPr lang="tr-TR" dirty="0" smtClean="0"/>
              <a:t> Siğillerin Erkeklerde Dağılımı</a:t>
            </a:r>
            <a:endParaRPr lang="en-US" dirty="0" smtClean="0"/>
          </a:p>
        </p:txBody>
      </p:sp>
      <p:sp>
        <p:nvSpPr>
          <p:cNvPr id="13" name="12 Altbilgi Yer Tutucusu"/>
          <p:cNvSpPr>
            <a:spLocks noGrp="1"/>
          </p:cNvSpPr>
          <p:nvPr>
            <p:ph type="ftr" sz="quarter" idx="11"/>
          </p:nvPr>
        </p:nvSpPr>
        <p:spPr/>
        <p:txBody>
          <a:bodyPr/>
          <a:lstStyle/>
          <a:p>
            <a:pPr>
              <a:defRPr/>
            </a:pPr>
            <a:r>
              <a:rPr lang="fr-FR" smtClean="0"/>
              <a:t>Donovan B, Lancet Infect Dis 2011 </a:t>
            </a:r>
            <a:endParaRPr lang="en-US"/>
          </a:p>
        </p:txBody>
      </p:sp>
      <p:grpSp>
        <p:nvGrpSpPr>
          <p:cNvPr id="2" name="Group 1"/>
          <p:cNvGrpSpPr/>
          <p:nvPr/>
        </p:nvGrpSpPr>
        <p:grpSpPr>
          <a:xfrm>
            <a:off x="1219201" y="1447800"/>
            <a:ext cx="7025207" cy="4679950"/>
            <a:chOff x="1219200" y="1447800"/>
            <a:chExt cx="7025207" cy="4679950"/>
          </a:xfrm>
        </p:grpSpPr>
        <p:sp>
          <p:nvSpPr>
            <p:cNvPr id="29704" name="TextBox 9"/>
            <p:cNvSpPr txBox="1">
              <a:spLocks noChangeArrowheads="1"/>
            </p:cNvSpPr>
            <p:nvPr/>
          </p:nvSpPr>
          <p:spPr bwMode="auto">
            <a:xfrm>
              <a:off x="7298118" y="3043983"/>
              <a:ext cx="9462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US" sz="2400" b="1" dirty="0">
                  <a:solidFill>
                    <a:srgbClr val="C00000"/>
                  </a:solidFill>
                  <a:latin typeface="Century Gothic" pitchFamily="34" charset="0"/>
                </a:rPr>
                <a:t>–35%</a:t>
              </a:r>
            </a:p>
          </p:txBody>
        </p:sp>
        <p:grpSp>
          <p:nvGrpSpPr>
            <p:cNvPr id="3" name="Group 9"/>
            <p:cNvGrpSpPr>
              <a:grpSpLocks/>
            </p:cNvGrpSpPr>
            <p:nvPr/>
          </p:nvGrpSpPr>
          <p:grpSpPr bwMode="auto">
            <a:xfrm>
              <a:off x="1219200" y="1447800"/>
              <a:ext cx="6096417" cy="4679950"/>
              <a:chOff x="1368230" y="1486033"/>
              <a:chExt cx="6095488" cy="4680009"/>
            </a:xfrm>
          </p:grpSpPr>
          <p:graphicFrame>
            <p:nvGraphicFramePr>
              <p:cNvPr id="29708" name="Object 44"/>
              <p:cNvGraphicFramePr>
                <a:graphicFrameLocks/>
              </p:cNvGraphicFramePr>
              <p:nvPr>
                <p:extLst>
                  <p:ext uri="{D42A27DB-BD31-4B8C-83A1-F6EECF244321}">
                    <p14:modId xmlns:p14="http://schemas.microsoft.com/office/powerpoint/2010/main" val="2217941992"/>
                  </p:ext>
                </p:extLst>
              </p:nvPr>
            </p:nvGraphicFramePr>
            <p:xfrm>
              <a:off x="1368230" y="1486033"/>
              <a:ext cx="6095488" cy="4680009"/>
            </p:xfrm>
            <a:graphic>
              <a:graphicData uri="http://schemas.openxmlformats.org/presentationml/2006/ole">
                <mc:AlternateContent xmlns:mc="http://schemas.openxmlformats.org/markup-compatibility/2006">
                  <mc:Choice xmlns:v="urn:schemas-microsoft-com:vml" Requires="v">
                    <p:oleObj spid="_x0000_s3191" name="Worksheet" r:id="rId4" imgW="6096090" imgH="4676670" progId="Excel.Sheet.8">
                      <p:embed/>
                    </p:oleObj>
                  </mc:Choice>
                  <mc:Fallback>
                    <p:oleObj name="Worksheet" r:id="rId4" imgW="6096090" imgH="4676670"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8230" y="1486033"/>
                            <a:ext cx="6095488" cy="46800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9" name="Rectangle 6"/>
              <p:cNvSpPr>
                <a:spLocks noChangeArrowheads="1"/>
              </p:cNvSpPr>
              <p:nvPr/>
            </p:nvSpPr>
            <p:spPr bwMode="auto">
              <a:xfrm>
                <a:off x="2832440" y="4374180"/>
                <a:ext cx="18722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AU" sz="1200" dirty="0" err="1" smtClean="0">
                    <a:solidFill>
                      <a:srgbClr val="000000"/>
                    </a:solidFill>
                    <a:latin typeface="Century Gothic" pitchFamily="34" charset="0"/>
                  </a:rPr>
                  <a:t>Prevaccine</a:t>
                </a:r>
                <a:r>
                  <a:rPr lang="en-AU" sz="1200" dirty="0" smtClean="0">
                    <a:solidFill>
                      <a:srgbClr val="000000"/>
                    </a:solidFill>
                    <a:latin typeface="Century Gothic" pitchFamily="34" charset="0"/>
                  </a:rPr>
                  <a:t> </a:t>
                </a:r>
                <a:r>
                  <a:rPr lang="en-AU" sz="1200" dirty="0">
                    <a:solidFill>
                      <a:srgbClr val="000000"/>
                    </a:solidFill>
                    <a:latin typeface="Century Gothic" pitchFamily="34" charset="0"/>
                  </a:rPr>
                  <a:t>period</a:t>
                </a:r>
                <a:endParaRPr lang="en-US" sz="1200" dirty="0">
                  <a:solidFill>
                    <a:srgbClr val="000000"/>
                  </a:solidFill>
                  <a:latin typeface="Century Gothic" pitchFamily="34" charset="0"/>
                </a:endParaRPr>
              </a:p>
            </p:txBody>
          </p:sp>
          <p:sp>
            <p:nvSpPr>
              <p:cNvPr id="29710" name="Rectangle 7"/>
              <p:cNvSpPr>
                <a:spLocks noChangeArrowheads="1"/>
              </p:cNvSpPr>
              <p:nvPr/>
            </p:nvSpPr>
            <p:spPr bwMode="auto">
              <a:xfrm>
                <a:off x="5482403" y="4399947"/>
                <a:ext cx="16561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AU" sz="1200" dirty="0">
                    <a:solidFill>
                      <a:srgbClr val="000000"/>
                    </a:solidFill>
                    <a:latin typeface="Century Gothic" pitchFamily="34" charset="0"/>
                  </a:rPr>
                  <a:t>Vaccine period</a:t>
                </a:r>
                <a:endParaRPr lang="en-US" sz="1200" dirty="0">
                  <a:solidFill>
                    <a:srgbClr val="000000"/>
                  </a:solidFill>
                  <a:latin typeface="Century Gothic" pitchFamily="34" charset="0"/>
                </a:endParaRPr>
              </a:p>
            </p:txBody>
          </p:sp>
        </p:grpSp>
        <p:sp>
          <p:nvSpPr>
            <p:cNvPr id="7" name="Rectangle 6"/>
            <p:cNvSpPr/>
            <p:nvPr/>
          </p:nvSpPr>
          <p:spPr bwMode="auto">
            <a:xfrm>
              <a:off x="4487174" y="1634704"/>
              <a:ext cx="2638425" cy="3095625"/>
            </a:xfrm>
            <a:prstGeom prst="rect">
              <a:avLst/>
            </a:prstGeom>
            <a:solidFill>
              <a:schemeClr val="bg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US" sz="2400" dirty="0">
                <a:solidFill>
                  <a:srgbClr val="FFFFFF"/>
                </a:solidFill>
              </a:endParaRPr>
            </a:p>
          </p:txBody>
        </p:sp>
      </p:grpSp>
    </p:spTree>
    <p:extLst>
      <p:ext uri="{BB962C8B-B14F-4D97-AF65-F5344CB8AC3E}">
        <p14:creationId xmlns:p14="http://schemas.microsoft.com/office/powerpoint/2010/main" val="3192468847"/>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fontScale="90000"/>
          </a:bodyPr>
          <a:lstStyle/>
          <a:p>
            <a:r>
              <a:rPr lang="tr-TR" dirty="0" err="1" smtClean="0"/>
              <a:t>Yeş</a:t>
            </a:r>
            <a:r>
              <a:rPr lang="tr-TR" dirty="0" smtClean="0"/>
              <a:t> Gruplarına Göre Kadınlarda </a:t>
            </a:r>
            <a:r>
              <a:rPr lang="tr-TR" dirty="0" err="1" smtClean="0"/>
              <a:t>Genital</a:t>
            </a:r>
            <a:r>
              <a:rPr lang="tr-TR" dirty="0" smtClean="0"/>
              <a:t> Siğillerin Hastane Tedavileri</a:t>
            </a:r>
            <a:endParaRPr lang="en-US" dirty="0" smtClean="0"/>
          </a:p>
        </p:txBody>
      </p:sp>
      <p:sp>
        <p:nvSpPr>
          <p:cNvPr id="8" name="7 Altbilgi Yer Tutucusu"/>
          <p:cNvSpPr>
            <a:spLocks noGrp="1"/>
          </p:cNvSpPr>
          <p:nvPr>
            <p:ph type="ftr" sz="quarter" idx="11"/>
          </p:nvPr>
        </p:nvSpPr>
        <p:spPr/>
        <p:txBody>
          <a:bodyPr/>
          <a:lstStyle/>
          <a:p>
            <a:pPr>
              <a:defRPr/>
            </a:pPr>
            <a:endParaRPr lang="tr-TR" dirty="0" smtClean="0"/>
          </a:p>
          <a:p>
            <a:pPr>
              <a:defRPr/>
            </a:pPr>
            <a:r>
              <a:rPr lang="en-US" dirty="0" smtClean="0"/>
              <a:t>Australian Medicare Data</a:t>
            </a:r>
            <a:endParaRPr lang="en-US" dirty="0"/>
          </a:p>
        </p:txBody>
      </p:sp>
      <p:pic>
        <p:nvPicPr>
          <p:cNvPr id="32771" name="Chart 1" descr="image0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733550"/>
            <a:ext cx="6840537" cy="443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Down Arrow 5"/>
          <p:cNvSpPr>
            <a:spLocks noChangeArrowheads="1"/>
          </p:cNvSpPr>
          <p:nvPr/>
        </p:nvSpPr>
        <p:spPr bwMode="auto">
          <a:xfrm>
            <a:off x="4572000" y="2060575"/>
            <a:ext cx="287338" cy="863600"/>
          </a:xfrm>
          <a:prstGeom prst="downArrow">
            <a:avLst>
              <a:gd name="adj1" fmla="val 50000"/>
              <a:gd name="adj2" fmla="val 50092"/>
            </a:avLst>
          </a:prstGeom>
          <a:solidFill>
            <a:srgbClr val="00B050"/>
          </a:solidFill>
          <a:ln w="9525" algn="ctr">
            <a:solidFill>
              <a:schemeClr val="tx1"/>
            </a:solidFill>
            <a:round/>
            <a:headEnd/>
            <a:tailEnd/>
          </a:ln>
        </p:spPr>
        <p:txBody>
          <a:bodyPr/>
          <a:lstStyle/>
          <a:p>
            <a:pPr eaLnBrk="0" hangingPunct="0"/>
            <a:endParaRPr lang="en-AU" sz="2400" dirty="0">
              <a:solidFill>
                <a:srgbClr val="000000"/>
              </a:solidFill>
              <a:latin typeface="Century Gothic" pitchFamily="34" charset="0"/>
            </a:endParaRPr>
          </a:p>
        </p:txBody>
      </p:sp>
      <p:sp>
        <p:nvSpPr>
          <p:cNvPr id="32773" name="TextBox 8"/>
          <p:cNvSpPr txBox="1">
            <a:spLocks noChangeArrowheads="1"/>
          </p:cNvSpPr>
          <p:nvPr/>
        </p:nvSpPr>
        <p:spPr bwMode="auto">
          <a:xfrm rot="-5400000">
            <a:off x="200820" y="3383550"/>
            <a:ext cx="12414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AU" sz="1600" b="1" dirty="0">
                <a:solidFill>
                  <a:schemeClr val="accent2"/>
                </a:solidFill>
                <a:latin typeface="Century Gothic" pitchFamily="34" charset="0"/>
              </a:rPr>
              <a:t>Number</a:t>
            </a:r>
          </a:p>
        </p:txBody>
      </p:sp>
    </p:spTree>
    <p:extLst>
      <p:ext uri="{BB962C8B-B14F-4D97-AF65-F5344CB8AC3E}">
        <p14:creationId xmlns:p14="http://schemas.microsoft.com/office/powerpoint/2010/main" val="1584306921"/>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2" name="Title 2"/>
          <p:cNvSpPr>
            <a:spLocks noGrp="1"/>
          </p:cNvSpPr>
          <p:nvPr>
            <p:ph type="title"/>
          </p:nvPr>
        </p:nvSpPr>
        <p:spPr/>
        <p:txBody>
          <a:bodyPr>
            <a:normAutofit/>
          </a:bodyPr>
          <a:lstStyle/>
          <a:p>
            <a:r>
              <a:rPr lang="en-US" dirty="0" smtClean="0"/>
              <a:t>&lt;18 Y</a:t>
            </a:r>
            <a:r>
              <a:rPr lang="tr-TR" dirty="0" smtClean="0"/>
              <a:t>aş Altında </a:t>
            </a:r>
            <a:r>
              <a:rPr lang="en-US" dirty="0" smtClean="0"/>
              <a:t>HGAs, </a:t>
            </a:r>
            <a:r>
              <a:rPr lang="en-US" dirty="0" err="1" smtClean="0"/>
              <a:t>qHPV</a:t>
            </a:r>
            <a:r>
              <a:rPr lang="en-US" dirty="0" smtClean="0"/>
              <a:t> </a:t>
            </a:r>
            <a:r>
              <a:rPr lang="tr-TR" dirty="0" smtClean="0"/>
              <a:t>Aşı Programından Önce ve Sonra</a:t>
            </a:r>
            <a:endParaRPr lang="en-US" baseline="30000" dirty="0" smtClean="0"/>
          </a:p>
        </p:txBody>
      </p:sp>
      <p:sp>
        <p:nvSpPr>
          <p:cNvPr id="10" name="9 Altbilgi Yer Tutucusu"/>
          <p:cNvSpPr>
            <a:spLocks noGrp="1"/>
          </p:cNvSpPr>
          <p:nvPr>
            <p:ph type="ftr" sz="quarter" idx="11"/>
          </p:nvPr>
        </p:nvSpPr>
        <p:spPr/>
        <p:txBody>
          <a:bodyPr/>
          <a:lstStyle/>
          <a:p>
            <a:pPr>
              <a:defRPr/>
            </a:pPr>
            <a:r>
              <a:rPr lang="en-US" smtClean="0"/>
              <a:t>Brotherton JM, Lancet 2011</a:t>
            </a:r>
            <a:endParaRPr lang="en-US"/>
          </a:p>
        </p:txBody>
      </p:sp>
      <p:sp>
        <p:nvSpPr>
          <p:cNvPr id="12" name="11 Metin kutusu"/>
          <p:cNvSpPr txBox="1"/>
          <p:nvPr/>
        </p:nvSpPr>
        <p:spPr>
          <a:xfrm>
            <a:off x="456858" y="5693186"/>
            <a:ext cx="4464684" cy="400110"/>
          </a:xfrm>
          <a:prstGeom prst="rect">
            <a:avLst/>
          </a:prstGeom>
          <a:noFill/>
        </p:spPr>
        <p:txBody>
          <a:bodyPr wrap="none" rtlCol="0">
            <a:spAutoFit/>
          </a:bodyPr>
          <a:lstStyle/>
          <a:p>
            <a:r>
              <a:rPr lang="en-US" sz="2000" dirty="0" smtClean="0">
                <a:latin typeface="+mn-lt"/>
              </a:rPr>
              <a:t>HGA</a:t>
            </a:r>
            <a:r>
              <a:rPr lang="tr-TR" sz="2000" dirty="0" smtClean="0">
                <a:latin typeface="+mn-lt"/>
              </a:rPr>
              <a:t>: </a:t>
            </a:r>
            <a:r>
              <a:rPr lang="tr-TR" sz="2000" dirty="0" err="1" smtClean="0">
                <a:latin typeface="+mn-lt"/>
              </a:rPr>
              <a:t>High</a:t>
            </a:r>
            <a:r>
              <a:rPr lang="tr-TR" sz="2000" dirty="0" smtClean="0">
                <a:latin typeface="+mn-lt"/>
              </a:rPr>
              <a:t> </a:t>
            </a:r>
            <a:r>
              <a:rPr lang="tr-TR" sz="2000" dirty="0" err="1" smtClean="0">
                <a:latin typeface="+mn-lt"/>
              </a:rPr>
              <a:t>Grade</a:t>
            </a:r>
            <a:r>
              <a:rPr lang="tr-TR" sz="2000" dirty="0" smtClean="0">
                <a:latin typeface="+mn-lt"/>
              </a:rPr>
              <a:t> </a:t>
            </a:r>
            <a:r>
              <a:rPr lang="tr-TR" sz="2000" dirty="0" err="1" smtClean="0">
                <a:latin typeface="+mn-lt"/>
              </a:rPr>
              <a:t>Cervical</a:t>
            </a:r>
            <a:r>
              <a:rPr lang="tr-TR" sz="2000" dirty="0" smtClean="0">
                <a:latin typeface="+mn-lt"/>
              </a:rPr>
              <a:t> </a:t>
            </a:r>
            <a:r>
              <a:rPr lang="tr-TR" sz="2000" dirty="0" err="1" smtClean="0">
                <a:latin typeface="+mn-lt"/>
              </a:rPr>
              <a:t>Abnormalities</a:t>
            </a:r>
            <a:endParaRPr lang="tr-TR" sz="2000" dirty="0">
              <a:latin typeface="+mn-lt"/>
            </a:endParaRPr>
          </a:p>
        </p:txBody>
      </p:sp>
      <p:grpSp>
        <p:nvGrpSpPr>
          <p:cNvPr id="4" name="Grup 3"/>
          <p:cNvGrpSpPr/>
          <p:nvPr/>
        </p:nvGrpSpPr>
        <p:grpSpPr>
          <a:xfrm>
            <a:off x="1254919" y="1983434"/>
            <a:ext cx="6634162" cy="3749822"/>
            <a:chOff x="1254919" y="1983434"/>
            <a:chExt cx="6634162" cy="3749822"/>
          </a:xfrm>
        </p:grpSpPr>
        <p:grpSp>
          <p:nvGrpSpPr>
            <p:cNvPr id="2" name="12 Grup"/>
            <p:cNvGrpSpPr/>
            <p:nvPr/>
          </p:nvGrpSpPr>
          <p:grpSpPr>
            <a:xfrm>
              <a:off x="1254919" y="1983434"/>
              <a:ext cx="6634162" cy="3749822"/>
              <a:chOff x="1038226" y="1752602"/>
              <a:chExt cx="6634162" cy="3749822"/>
            </a:xfrm>
          </p:grpSpPr>
          <p:pic>
            <p:nvPicPr>
              <p:cNvPr id="3584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4026" y="4988074"/>
                <a:ext cx="59436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r="358"/>
              <a:stretch>
                <a:fillRect/>
              </a:stretch>
            </p:blipFill>
            <p:spPr bwMode="auto">
              <a:xfrm>
                <a:off x="1038226" y="1844824"/>
                <a:ext cx="6634162"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Box 15"/>
              <p:cNvSpPr txBox="1">
                <a:spLocks noChangeArrowheads="1"/>
              </p:cNvSpPr>
              <p:nvPr/>
            </p:nvSpPr>
            <p:spPr bwMode="auto">
              <a:xfrm>
                <a:off x="3962400" y="1752602"/>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400" b="1" dirty="0">
                    <a:solidFill>
                      <a:schemeClr val="tx2"/>
                    </a:solidFill>
                    <a:latin typeface="+mn-lt"/>
                    <a:ea typeface="MS PGothic" pitchFamily="34" charset="-128"/>
                  </a:rPr>
                  <a:t>Vaccination Program Begins</a:t>
                </a:r>
              </a:p>
            </p:txBody>
          </p:sp>
        </p:grpSp>
        <p:sp>
          <p:nvSpPr>
            <p:cNvPr id="3" name="Dikdörtgen 2"/>
            <p:cNvSpPr/>
            <p:nvPr/>
          </p:nvSpPr>
          <p:spPr>
            <a:xfrm>
              <a:off x="1254919" y="5218906"/>
              <a:ext cx="68580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extLst>
      <p:ext uri="{BB962C8B-B14F-4D97-AF65-F5344CB8AC3E}">
        <p14:creationId xmlns:p14="http://schemas.microsoft.com/office/powerpoint/2010/main" val="124926521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a:bodyPr>
          <a:lstStyle/>
          <a:p>
            <a:r>
              <a:rPr lang="tr-TR" dirty="0" smtClean="0"/>
              <a:t>HPV </a:t>
            </a:r>
            <a:r>
              <a:rPr lang="tr-TR" dirty="0" err="1" smtClean="0"/>
              <a:t>Genoprevlansının</a:t>
            </a:r>
            <a:r>
              <a:rPr lang="tr-TR" dirty="0" smtClean="0"/>
              <a:t> Aşılama Öncesi ve Sonrası Hızları</a:t>
            </a:r>
            <a:endParaRPr lang="en-US" baseline="30000" dirty="0" smtClean="0"/>
          </a:p>
        </p:txBody>
      </p:sp>
      <p:graphicFrame>
        <p:nvGraphicFramePr>
          <p:cNvPr id="2" name="Content Placeholder 3"/>
          <p:cNvGraphicFramePr>
            <a:graphicFrameLocks noGrp="1"/>
          </p:cNvGraphicFramePr>
          <p:nvPr>
            <p:ph idx="1"/>
            <p:extLst>
              <p:ext uri="{D42A27DB-BD31-4B8C-83A1-F6EECF244321}">
                <p14:modId xmlns:p14="http://schemas.microsoft.com/office/powerpoint/2010/main" val="3387174244"/>
              </p:ext>
            </p:extLst>
          </p:nvPr>
        </p:nvGraphicFramePr>
        <p:xfrm>
          <a:off x="685800" y="2366963"/>
          <a:ext cx="7772400" cy="3424237"/>
        </p:xfrm>
        <a:graphic>
          <a:graphicData uri="http://schemas.openxmlformats.org/drawingml/2006/chart">
            <c:chart xmlns:c="http://schemas.openxmlformats.org/drawingml/2006/chart" xmlns:r="http://schemas.openxmlformats.org/officeDocument/2006/relationships" r:id="rId3"/>
          </a:graphicData>
        </a:graphic>
      </p:graphicFrame>
      <p:sp>
        <p:nvSpPr>
          <p:cNvPr id="5" name="4 Altbilgi Yer Tutucusu"/>
          <p:cNvSpPr>
            <a:spLocks noGrp="1"/>
          </p:cNvSpPr>
          <p:nvPr>
            <p:ph type="ftr" sz="quarter" idx="11"/>
          </p:nvPr>
        </p:nvSpPr>
        <p:spPr/>
        <p:txBody>
          <a:bodyPr/>
          <a:lstStyle/>
          <a:p>
            <a:pPr>
              <a:defRPr/>
            </a:pPr>
            <a:r>
              <a:rPr lang="en-US" smtClean="0"/>
              <a:t>Garland S, EUROGIN 2012</a:t>
            </a:r>
            <a:endParaRPr lang="en-US"/>
          </a:p>
        </p:txBody>
      </p:sp>
    </p:spTree>
    <p:extLst>
      <p:ext uri="{BB962C8B-B14F-4D97-AF65-F5344CB8AC3E}">
        <p14:creationId xmlns:p14="http://schemas.microsoft.com/office/powerpoint/2010/main" val="901155535"/>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45" name="Text Box 3"/>
          <p:cNvSpPr txBox="1">
            <a:spLocks noChangeArrowheads="1"/>
          </p:cNvSpPr>
          <p:nvPr/>
        </p:nvSpPr>
        <p:spPr bwMode="auto">
          <a:xfrm>
            <a:off x="571472" y="5714092"/>
            <a:ext cx="8062912"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1400" baseline="30000" dirty="0" smtClean="0">
                <a:latin typeface="+mn-lt"/>
              </a:rPr>
              <a:t>A</a:t>
            </a:r>
            <a:r>
              <a:rPr lang="en-GB" sz="1400" dirty="0" smtClean="0">
                <a:latin typeface="+mn-lt"/>
              </a:rPr>
              <a:t>2010</a:t>
            </a:r>
            <a:r>
              <a:rPr lang="tr-TR" sz="1400" dirty="0" smtClean="0">
                <a:latin typeface="+mn-lt"/>
              </a:rPr>
              <a:t> yılı</a:t>
            </a:r>
            <a:r>
              <a:rPr lang="en-GB" sz="1400" dirty="0" smtClean="0">
                <a:latin typeface="+mn-lt"/>
              </a:rPr>
              <a:t> </a:t>
            </a:r>
            <a:r>
              <a:rPr lang="tr-TR" sz="1400" dirty="0" smtClean="0">
                <a:latin typeface="+mn-lt"/>
              </a:rPr>
              <a:t>sadece ilk altı ayına ait data mevcuttur: </a:t>
            </a:r>
            <a:r>
              <a:rPr lang="en-GB" sz="1400" dirty="0" smtClean="0">
                <a:latin typeface="+mn-lt"/>
              </a:rPr>
              <a:t> </a:t>
            </a:r>
            <a:r>
              <a:rPr lang="tr-TR" sz="1400" dirty="0" smtClean="0">
                <a:latin typeface="+mn-lt"/>
              </a:rPr>
              <a:t>2007-2010 arasında </a:t>
            </a:r>
            <a:r>
              <a:rPr lang="en-GB" sz="1400" dirty="0" smtClean="0">
                <a:latin typeface="+mn-lt"/>
              </a:rPr>
              <a:t>40,793 </a:t>
            </a:r>
            <a:r>
              <a:rPr lang="tr-TR" sz="1400" dirty="0" smtClean="0">
                <a:latin typeface="+mn-lt"/>
              </a:rPr>
              <a:t>yeni katılımcı</a:t>
            </a:r>
          </a:p>
          <a:p>
            <a:pPr eaLnBrk="1" hangingPunct="1"/>
            <a:r>
              <a:rPr lang="tr-TR" sz="1400" dirty="0" smtClean="0">
                <a:latin typeface="+mn-lt"/>
              </a:rPr>
              <a:t>(11-12 yaş kızlarda okul aşılaması, 20 yaşa kadar telafi aşılaması)</a:t>
            </a:r>
            <a:endParaRPr lang="en-GB" sz="1400" dirty="0">
              <a:latin typeface="+mn-lt"/>
            </a:endParaRPr>
          </a:p>
        </p:txBody>
      </p:sp>
      <p:grpSp>
        <p:nvGrpSpPr>
          <p:cNvPr id="4" name="Group 4"/>
          <p:cNvGrpSpPr/>
          <p:nvPr/>
        </p:nvGrpSpPr>
        <p:grpSpPr>
          <a:xfrm>
            <a:off x="1246258" y="1417638"/>
            <a:ext cx="7669143" cy="4398962"/>
            <a:chOff x="1246257" y="1417638"/>
            <a:chExt cx="7669143" cy="4398962"/>
          </a:xfrm>
        </p:grpSpPr>
        <p:graphicFrame>
          <p:nvGraphicFramePr>
            <p:cNvPr id="2" name="Object 2"/>
            <p:cNvGraphicFramePr>
              <a:graphicFrameLocks noChangeAspect="1"/>
            </p:cNvGraphicFramePr>
            <p:nvPr>
              <p:extLst>
                <p:ext uri="{D42A27DB-BD31-4B8C-83A1-F6EECF244321}">
                  <p14:modId xmlns:p14="http://schemas.microsoft.com/office/powerpoint/2010/main" val="2689838266"/>
                </p:ext>
              </p:extLst>
            </p:nvPr>
          </p:nvGraphicFramePr>
          <p:xfrm>
            <a:off x="1317625" y="1417638"/>
            <a:ext cx="6069013" cy="439896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3"/>
            <p:cNvGrpSpPr/>
            <p:nvPr/>
          </p:nvGrpSpPr>
          <p:grpSpPr>
            <a:xfrm>
              <a:off x="1246257" y="1752599"/>
              <a:ext cx="7669143" cy="3834445"/>
              <a:chOff x="1246257" y="1752599"/>
              <a:chExt cx="7669143" cy="3834445"/>
            </a:xfrm>
          </p:grpSpPr>
          <p:sp>
            <p:nvSpPr>
              <p:cNvPr id="39939" name="Line 6"/>
              <p:cNvSpPr>
                <a:spLocks noChangeShapeType="1"/>
              </p:cNvSpPr>
              <p:nvPr/>
            </p:nvSpPr>
            <p:spPr bwMode="auto">
              <a:xfrm>
                <a:off x="3054350" y="2208213"/>
                <a:ext cx="4330700" cy="0"/>
              </a:xfrm>
              <a:prstGeom prst="line">
                <a:avLst/>
              </a:prstGeom>
              <a:noFill/>
              <a:ln w="38100" cap="rnd">
                <a:solidFill>
                  <a:srgbClr val="FFC000"/>
                </a:solidFill>
                <a:prstDash val="sysDot"/>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9940" name="Line 7"/>
              <p:cNvSpPr>
                <a:spLocks noChangeShapeType="1"/>
              </p:cNvSpPr>
              <p:nvPr/>
            </p:nvSpPr>
            <p:spPr bwMode="auto">
              <a:xfrm>
                <a:off x="7385050" y="2208213"/>
                <a:ext cx="0" cy="1816100"/>
              </a:xfrm>
              <a:prstGeom prst="line">
                <a:avLst/>
              </a:prstGeom>
              <a:noFill/>
              <a:ln w="76200">
                <a:solidFill>
                  <a:srgbClr val="FFC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9941" name="Line 8"/>
              <p:cNvSpPr>
                <a:spLocks noChangeShapeType="1"/>
              </p:cNvSpPr>
              <p:nvPr/>
            </p:nvSpPr>
            <p:spPr bwMode="auto">
              <a:xfrm>
                <a:off x="6321425" y="4024313"/>
                <a:ext cx="1065213" cy="0"/>
              </a:xfrm>
              <a:prstGeom prst="line">
                <a:avLst/>
              </a:prstGeom>
              <a:noFill/>
              <a:ln w="38100" cap="rnd">
                <a:solidFill>
                  <a:srgbClr val="FFC000"/>
                </a:solidFill>
                <a:prstDash val="sysDot"/>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9942" name="Text Box 9"/>
              <p:cNvSpPr txBox="1">
                <a:spLocks noChangeArrowheads="1"/>
              </p:cNvSpPr>
              <p:nvPr/>
            </p:nvSpPr>
            <p:spPr bwMode="auto">
              <a:xfrm>
                <a:off x="7612063" y="2760663"/>
                <a:ext cx="13033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tr-TR" sz="2000" b="1" dirty="0" smtClean="0">
                    <a:solidFill>
                      <a:schemeClr val="tx2"/>
                    </a:solidFill>
                    <a:latin typeface="Calibri" pitchFamily="34" charset="0"/>
                  </a:rPr>
                  <a:t>%</a:t>
                </a:r>
                <a:r>
                  <a:rPr lang="en-US" sz="2000" b="1" dirty="0" smtClean="0">
                    <a:solidFill>
                      <a:schemeClr val="tx2"/>
                    </a:solidFill>
                    <a:latin typeface="Calibri" pitchFamily="34" charset="0"/>
                  </a:rPr>
                  <a:t>63 </a:t>
                </a:r>
                <a:r>
                  <a:rPr lang="tr-TR" sz="2000" b="1" dirty="0" smtClean="0">
                    <a:solidFill>
                      <a:schemeClr val="tx2"/>
                    </a:solidFill>
                    <a:latin typeface="Calibri" pitchFamily="34" charset="0"/>
                  </a:rPr>
                  <a:t>düşüş</a:t>
                </a:r>
                <a:endParaRPr lang="en-US" sz="2000" b="1" dirty="0">
                  <a:solidFill>
                    <a:schemeClr val="tx2"/>
                  </a:solidFill>
                  <a:latin typeface="Calibri" pitchFamily="34" charset="0"/>
                </a:endParaRPr>
              </a:p>
            </p:txBody>
          </p:sp>
          <p:sp>
            <p:nvSpPr>
              <p:cNvPr id="39943" name="Text Box 10"/>
              <p:cNvSpPr txBox="1">
                <a:spLocks noChangeArrowheads="1"/>
              </p:cNvSpPr>
              <p:nvPr/>
            </p:nvSpPr>
            <p:spPr bwMode="auto">
              <a:xfrm rot="16200000">
                <a:off x="-76200" y="3075056"/>
                <a:ext cx="33527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ts val="0"/>
                  </a:spcBef>
                </a:pPr>
                <a:r>
                  <a:rPr lang="en-GB" sz="2000" b="1" dirty="0" smtClean="0">
                    <a:solidFill>
                      <a:schemeClr val="tx2"/>
                    </a:solidFill>
                    <a:latin typeface="Calibri" pitchFamily="34" charset="0"/>
                  </a:rPr>
                  <a:t> </a:t>
                </a:r>
                <a:r>
                  <a:rPr lang="tr-TR" sz="2000" b="1" dirty="0" err="1" smtClean="0">
                    <a:solidFill>
                      <a:schemeClr val="tx2"/>
                    </a:solidFill>
                    <a:latin typeface="Calibri" pitchFamily="34" charset="0"/>
                  </a:rPr>
                  <a:t>Genital</a:t>
                </a:r>
                <a:r>
                  <a:rPr lang="tr-TR" sz="2000" b="1" dirty="0" smtClean="0">
                    <a:solidFill>
                      <a:schemeClr val="tx2"/>
                    </a:solidFill>
                    <a:latin typeface="Calibri" pitchFamily="34" charset="0"/>
                  </a:rPr>
                  <a:t> siğilli bireylerin ilk </a:t>
                </a:r>
                <a:r>
                  <a:rPr lang="tr-TR" sz="2000" b="1" dirty="0" err="1" smtClean="0">
                    <a:solidFill>
                      <a:schemeClr val="tx2"/>
                    </a:solidFill>
                    <a:latin typeface="Calibri" pitchFamily="34" charset="0"/>
                  </a:rPr>
                  <a:t>vizitteki</a:t>
                </a:r>
                <a:r>
                  <a:rPr lang="tr-TR" sz="2000" b="1" dirty="0" smtClean="0">
                    <a:solidFill>
                      <a:schemeClr val="tx2"/>
                    </a:solidFill>
                    <a:latin typeface="Calibri" pitchFamily="34" charset="0"/>
                  </a:rPr>
                  <a:t> yüzdeleri</a:t>
                </a:r>
                <a:endParaRPr lang="en-GB" sz="2000" b="1" dirty="0">
                  <a:solidFill>
                    <a:schemeClr val="tx2"/>
                  </a:solidFill>
                  <a:latin typeface="Calibri" pitchFamily="34" charset="0"/>
                </a:endParaRPr>
              </a:p>
            </p:txBody>
          </p:sp>
          <p:sp>
            <p:nvSpPr>
              <p:cNvPr id="3" name="TextBox 2"/>
              <p:cNvSpPr txBox="1"/>
              <p:nvPr/>
            </p:nvSpPr>
            <p:spPr>
              <a:xfrm>
                <a:off x="5791200" y="5217712"/>
                <a:ext cx="841375" cy="369332"/>
              </a:xfrm>
              <a:prstGeom prst="rect">
                <a:avLst/>
              </a:prstGeom>
              <a:solidFill>
                <a:schemeClr val="bg1"/>
              </a:solidFill>
            </p:spPr>
            <p:txBody>
              <a:bodyPr wrap="square" rtlCol="0">
                <a:spAutoFit/>
              </a:bodyPr>
              <a:lstStyle/>
              <a:p>
                <a:r>
                  <a:rPr lang="en-US" b="1" dirty="0" smtClean="0">
                    <a:latin typeface="Calibri" pitchFamily="34" charset="0"/>
                    <a:cs typeface="Calibri" pitchFamily="34" charset="0"/>
                  </a:rPr>
                  <a:t>2010</a:t>
                </a:r>
                <a:r>
                  <a:rPr lang="en-US" b="1" baseline="30000" dirty="0" smtClean="0">
                    <a:latin typeface="Calibri" pitchFamily="34" charset="0"/>
                    <a:cs typeface="Calibri" pitchFamily="34" charset="0"/>
                  </a:rPr>
                  <a:t>a</a:t>
                </a:r>
                <a:endParaRPr lang="en-US" b="1" baseline="30000" dirty="0">
                  <a:latin typeface="Calibri" pitchFamily="34" charset="0"/>
                  <a:cs typeface="Calibri" pitchFamily="34" charset="0"/>
                </a:endParaRPr>
              </a:p>
            </p:txBody>
          </p:sp>
        </p:grpSp>
      </p:grpSp>
      <p:sp>
        <p:nvSpPr>
          <p:cNvPr id="14" name="13 Başlık"/>
          <p:cNvSpPr>
            <a:spLocks noGrp="1"/>
          </p:cNvSpPr>
          <p:nvPr>
            <p:ph type="title"/>
          </p:nvPr>
        </p:nvSpPr>
        <p:spPr/>
        <p:txBody>
          <a:bodyPr>
            <a:normAutofit/>
          </a:bodyPr>
          <a:lstStyle/>
          <a:p>
            <a:r>
              <a:rPr lang="tr-TR" dirty="0" err="1" smtClean="0"/>
              <a:t>Genital</a:t>
            </a:r>
            <a:r>
              <a:rPr lang="tr-TR" dirty="0" smtClean="0"/>
              <a:t> Siğillere Aşının Etkisi (NZ)</a:t>
            </a:r>
            <a:endParaRPr lang="tr-TR" dirty="0"/>
          </a:p>
        </p:txBody>
      </p:sp>
      <p:sp>
        <p:nvSpPr>
          <p:cNvPr id="13" name="12 Altbilgi Yer Tutucusu"/>
          <p:cNvSpPr>
            <a:spLocks noGrp="1"/>
          </p:cNvSpPr>
          <p:nvPr>
            <p:ph type="ftr" sz="quarter" idx="11"/>
          </p:nvPr>
        </p:nvSpPr>
        <p:spPr/>
        <p:txBody>
          <a:bodyPr/>
          <a:lstStyle/>
          <a:p>
            <a:pPr>
              <a:defRPr/>
            </a:pPr>
            <a:r>
              <a:rPr lang="sv-SE" smtClean="0"/>
              <a:t>Oliphant J, N Z Med J 2011</a:t>
            </a:r>
            <a:endParaRPr lang="en-US"/>
          </a:p>
        </p:txBody>
      </p:sp>
    </p:spTree>
    <p:extLst>
      <p:ext uri="{BB962C8B-B14F-4D97-AF65-F5344CB8AC3E}">
        <p14:creationId xmlns:p14="http://schemas.microsoft.com/office/powerpoint/2010/main" val="259320946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010" name="Rectangle 10"/>
          <p:cNvSpPr>
            <a:spLocks noGrp="1" noChangeArrowheads="1"/>
          </p:cNvSpPr>
          <p:nvPr>
            <p:ph type="title"/>
          </p:nvPr>
        </p:nvSpPr>
        <p:spPr/>
        <p:txBody>
          <a:bodyPr>
            <a:normAutofit/>
          </a:bodyPr>
          <a:lstStyle/>
          <a:p>
            <a:r>
              <a:rPr lang="tr-TR" dirty="0" err="1" smtClean="0"/>
              <a:t>qHPV</a:t>
            </a:r>
            <a:r>
              <a:rPr lang="tr-TR" dirty="0" smtClean="0"/>
              <a:t> Sonrası Kaliforniya’da </a:t>
            </a:r>
            <a:r>
              <a:rPr lang="tr-TR" dirty="0" err="1" smtClean="0"/>
              <a:t>Genital</a:t>
            </a:r>
            <a:r>
              <a:rPr lang="tr-TR" dirty="0" smtClean="0"/>
              <a:t> Siğil </a:t>
            </a:r>
            <a:r>
              <a:rPr lang="tr-TR" dirty="0" err="1" smtClean="0"/>
              <a:t>İnsidansı</a:t>
            </a:r>
            <a:endParaRPr lang="en-US" baseline="30000" dirty="0" smtClean="0"/>
          </a:p>
        </p:txBody>
      </p:sp>
      <p:sp>
        <p:nvSpPr>
          <p:cNvPr id="43011" name="Rectangle 11"/>
          <p:cNvSpPr>
            <a:spLocks noGrp="1" noChangeArrowheads="1"/>
          </p:cNvSpPr>
          <p:nvPr>
            <p:ph idx="1"/>
          </p:nvPr>
        </p:nvSpPr>
        <p:spPr>
          <a:prstGeom prst="rect">
            <a:avLst/>
          </a:prstGeom>
        </p:spPr>
        <p:txBody>
          <a:bodyPr>
            <a:normAutofit lnSpcReduction="10000"/>
          </a:bodyPr>
          <a:lstStyle/>
          <a:p>
            <a:pPr>
              <a:buNone/>
            </a:pPr>
            <a:r>
              <a:rPr lang="tr-TR" sz="2400" b="1" dirty="0" smtClean="0"/>
              <a:t>Sonuçlar</a:t>
            </a:r>
            <a:endParaRPr lang="tr-TR" sz="2000" b="1" dirty="0" smtClean="0"/>
          </a:p>
          <a:p>
            <a:r>
              <a:rPr lang="tr-TR" sz="2000" dirty="0" smtClean="0"/>
              <a:t>Servis alan yıllık ortalama birey sayısı</a:t>
            </a:r>
            <a:r>
              <a:rPr lang="en-US" sz="2000" dirty="0" smtClean="0"/>
              <a:t>:</a:t>
            </a:r>
          </a:p>
          <a:p>
            <a:pPr lvl="1"/>
            <a:r>
              <a:rPr lang="en-US" sz="1800" dirty="0" smtClean="0"/>
              <a:t>&gt;1,754,000 </a:t>
            </a:r>
            <a:r>
              <a:rPr lang="tr-TR" sz="1800" dirty="0" smtClean="0"/>
              <a:t>kadın</a:t>
            </a:r>
            <a:endParaRPr lang="en-US" sz="1800" dirty="0" smtClean="0"/>
          </a:p>
          <a:p>
            <a:pPr lvl="1"/>
            <a:r>
              <a:rPr lang="en-US" sz="1800" dirty="0" smtClean="0"/>
              <a:t>&gt; 258,000 </a:t>
            </a:r>
            <a:r>
              <a:rPr lang="tr-TR" sz="1800" dirty="0" smtClean="0"/>
              <a:t>erkek</a:t>
            </a:r>
            <a:endParaRPr lang="en-US" sz="1800" dirty="0" smtClean="0"/>
          </a:p>
          <a:p>
            <a:r>
              <a:rPr lang="tr-TR" sz="2000" dirty="0" err="1" smtClean="0"/>
              <a:t>Genital</a:t>
            </a:r>
            <a:r>
              <a:rPr lang="tr-TR" sz="2000" dirty="0" smtClean="0"/>
              <a:t> siğil </a:t>
            </a:r>
            <a:r>
              <a:rPr lang="tr-TR" sz="2000" dirty="0" err="1" smtClean="0"/>
              <a:t>overall</a:t>
            </a:r>
            <a:r>
              <a:rPr lang="tr-TR" sz="2000" dirty="0" smtClean="0"/>
              <a:t> tanısı</a:t>
            </a:r>
            <a:r>
              <a:rPr lang="en-US" sz="2000" dirty="0" smtClean="0"/>
              <a:t>:</a:t>
            </a:r>
          </a:p>
          <a:p>
            <a:pPr lvl="1"/>
            <a:r>
              <a:rPr lang="tr-TR" sz="1800" dirty="0" smtClean="0"/>
              <a:t>Kadınlarda %</a:t>
            </a:r>
            <a:r>
              <a:rPr lang="en-US" sz="1800" dirty="0" smtClean="0"/>
              <a:t>0.7</a:t>
            </a:r>
          </a:p>
          <a:p>
            <a:pPr lvl="1"/>
            <a:r>
              <a:rPr lang="tr-TR" sz="1800" dirty="0" smtClean="0"/>
              <a:t>Erkeklerde %</a:t>
            </a:r>
            <a:r>
              <a:rPr lang="en-US" sz="1800" dirty="0" smtClean="0"/>
              <a:t>3.3</a:t>
            </a:r>
          </a:p>
          <a:p>
            <a:r>
              <a:rPr lang="tr-TR" sz="2000" dirty="0" smtClean="0"/>
              <a:t>Hem kadınlarda hem erkeklerde en yüksek oran 21-25 yaş genç erişkinlerde görülmektedir</a:t>
            </a:r>
            <a:endParaRPr lang="en-US" sz="2000" dirty="0" smtClean="0"/>
          </a:p>
          <a:p>
            <a:pPr lvl="1"/>
            <a:r>
              <a:rPr lang="tr-TR" sz="1800" dirty="0" smtClean="0"/>
              <a:t>En düşük hız </a:t>
            </a:r>
            <a:r>
              <a:rPr lang="en-US" sz="1800" dirty="0" smtClean="0"/>
              <a:t>&gt;30 </a:t>
            </a:r>
            <a:r>
              <a:rPr lang="tr-TR" sz="1800" dirty="0" smtClean="0"/>
              <a:t>Y</a:t>
            </a:r>
            <a:endParaRPr lang="en-US" sz="1800" dirty="0" smtClean="0"/>
          </a:p>
          <a:p>
            <a:r>
              <a:rPr lang="en-US" sz="2000" b="1" dirty="0" smtClean="0">
                <a:solidFill>
                  <a:srgbClr val="780D21"/>
                </a:solidFill>
              </a:rPr>
              <a:t>&lt;21 </a:t>
            </a:r>
            <a:r>
              <a:rPr lang="tr-TR" sz="2000" b="1" dirty="0" smtClean="0">
                <a:solidFill>
                  <a:srgbClr val="780D21"/>
                </a:solidFill>
              </a:rPr>
              <a:t>Y kadınlarda, </a:t>
            </a:r>
            <a:r>
              <a:rPr lang="tr-TR" sz="2000" b="1" dirty="0" err="1" smtClean="0">
                <a:solidFill>
                  <a:srgbClr val="780D21"/>
                </a:solidFill>
              </a:rPr>
              <a:t>genital</a:t>
            </a:r>
            <a:r>
              <a:rPr lang="tr-TR" sz="2000" b="1" dirty="0" smtClean="0">
                <a:solidFill>
                  <a:srgbClr val="780D21"/>
                </a:solidFill>
              </a:rPr>
              <a:t> siğil tanısı %</a:t>
            </a:r>
            <a:r>
              <a:rPr lang="en-US" sz="2000" b="1" dirty="0" smtClean="0">
                <a:solidFill>
                  <a:srgbClr val="780D21"/>
                </a:solidFill>
              </a:rPr>
              <a:t>0.94</a:t>
            </a:r>
            <a:r>
              <a:rPr lang="tr-TR" sz="2000" b="1" dirty="0" smtClean="0">
                <a:solidFill>
                  <a:srgbClr val="780D21"/>
                </a:solidFill>
              </a:rPr>
              <a:t>’ten</a:t>
            </a:r>
            <a:r>
              <a:rPr lang="en-US" sz="2000" b="1" dirty="0" smtClean="0">
                <a:solidFill>
                  <a:srgbClr val="780D21"/>
                </a:solidFill>
              </a:rPr>
              <a:t> </a:t>
            </a:r>
            <a:r>
              <a:rPr lang="tr-TR" sz="2000" b="1" dirty="0" smtClean="0">
                <a:solidFill>
                  <a:srgbClr val="780D21"/>
                </a:solidFill>
              </a:rPr>
              <a:t>%</a:t>
            </a:r>
            <a:r>
              <a:rPr lang="en-US" sz="2000" b="1" dirty="0" smtClean="0">
                <a:solidFill>
                  <a:srgbClr val="780D21"/>
                </a:solidFill>
              </a:rPr>
              <a:t>0.61</a:t>
            </a:r>
            <a:r>
              <a:rPr lang="tr-TR" sz="2000" b="1" dirty="0" smtClean="0">
                <a:solidFill>
                  <a:srgbClr val="780D21"/>
                </a:solidFill>
              </a:rPr>
              <a:t>’e düşmüştür </a:t>
            </a:r>
            <a:r>
              <a:rPr lang="en-US" sz="2000" b="1" dirty="0" smtClean="0">
                <a:solidFill>
                  <a:srgbClr val="780D21"/>
                </a:solidFill>
              </a:rPr>
              <a:t>(</a:t>
            </a:r>
            <a:r>
              <a:rPr lang="en-US" sz="2000" b="1" i="1" dirty="0" err="1" smtClean="0">
                <a:solidFill>
                  <a:srgbClr val="780D21"/>
                </a:solidFill>
              </a:rPr>
              <a:t>P</a:t>
            </a:r>
            <a:r>
              <a:rPr lang="en-US" sz="2000" b="1" baseline="-25000" dirty="0" err="1" smtClean="0">
                <a:solidFill>
                  <a:srgbClr val="780D21"/>
                </a:solidFill>
              </a:rPr>
              <a:t>trend</a:t>
            </a:r>
            <a:r>
              <a:rPr lang="en-US" sz="2000" b="1" dirty="0" smtClean="0">
                <a:solidFill>
                  <a:srgbClr val="780D21"/>
                </a:solidFill>
              </a:rPr>
              <a:t> &lt; 0.001</a:t>
            </a:r>
            <a:r>
              <a:rPr lang="en-US" sz="2000" dirty="0" smtClean="0">
                <a:solidFill>
                  <a:srgbClr val="780D21"/>
                </a:solidFill>
              </a:rPr>
              <a:t>)</a:t>
            </a:r>
          </a:p>
          <a:p>
            <a:r>
              <a:rPr lang="tr-TR" sz="2000" b="1" dirty="0" smtClean="0">
                <a:solidFill>
                  <a:srgbClr val="780D21"/>
                </a:solidFill>
              </a:rPr>
              <a:t>Düşüş aynı zamanda 21-25 Y kadınlar, &lt;21 Y erkekler ve 21-25 Y erkeklerde de görülmüştür</a:t>
            </a:r>
            <a:endParaRPr lang="en-US" sz="2000" b="1" dirty="0" smtClean="0">
              <a:solidFill>
                <a:srgbClr val="780D21"/>
              </a:solidFill>
            </a:endParaRPr>
          </a:p>
        </p:txBody>
      </p:sp>
      <p:sp>
        <p:nvSpPr>
          <p:cNvPr id="5" name="4 Altbilgi Yer Tutucusu"/>
          <p:cNvSpPr>
            <a:spLocks noGrp="1"/>
          </p:cNvSpPr>
          <p:nvPr>
            <p:ph type="ftr" sz="quarter" idx="11"/>
          </p:nvPr>
        </p:nvSpPr>
        <p:spPr/>
        <p:txBody>
          <a:bodyPr/>
          <a:lstStyle/>
          <a:p>
            <a:pPr>
              <a:defRPr/>
            </a:pPr>
            <a:r>
              <a:rPr lang="en-US" dirty="0" smtClean="0"/>
              <a:t>Bauer HM, Am J Public Health 2012</a:t>
            </a:r>
            <a:endParaRPr lang="en-US" dirty="0"/>
          </a:p>
        </p:txBody>
      </p:sp>
    </p:spTree>
    <p:extLst>
      <p:ext uri="{BB962C8B-B14F-4D97-AF65-F5344CB8AC3E}">
        <p14:creationId xmlns:p14="http://schemas.microsoft.com/office/powerpoint/2010/main" val="267318002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541483100"/>
              </p:ext>
            </p:extLst>
          </p:nvPr>
        </p:nvGraphicFramePr>
        <p:xfrm>
          <a:off x="722147" y="1676400"/>
          <a:ext cx="76200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3253" name="Title 1"/>
          <p:cNvSpPr>
            <a:spLocks noGrp="1"/>
          </p:cNvSpPr>
          <p:nvPr>
            <p:ph type="title"/>
          </p:nvPr>
        </p:nvSpPr>
        <p:spPr/>
        <p:txBody>
          <a:bodyPr vert="horz" lIns="91440" tIns="45720" rIns="91440" bIns="45720" rtlCol="0" anchor="b" anchorCtr="0">
            <a:normAutofit fontScale="90000"/>
          </a:bodyPr>
          <a:lstStyle/>
          <a:p>
            <a:r>
              <a:rPr lang="tr-TR" dirty="0"/>
              <a:t>HPV Aşılamasının Erken </a:t>
            </a:r>
            <a:r>
              <a:rPr lang="tr-TR" dirty="0" smtClean="0"/>
              <a:t>Etkileri</a:t>
            </a:r>
            <a:br>
              <a:rPr lang="tr-TR" dirty="0" smtClean="0"/>
            </a:br>
            <a:r>
              <a:rPr lang="tr-TR" dirty="0" smtClean="0"/>
              <a:t>(</a:t>
            </a:r>
            <a:r>
              <a:rPr lang="en-US" dirty="0" smtClean="0"/>
              <a:t>NHANES Survey</a:t>
            </a:r>
            <a:r>
              <a:rPr lang="tr-TR" dirty="0" smtClean="0"/>
              <a:t>)</a:t>
            </a:r>
            <a:br>
              <a:rPr lang="tr-TR" dirty="0" smtClean="0"/>
            </a:br>
            <a:endParaRPr lang="en-US" dirty="0"/>
          </a:p>
        </p:txBody>
      </p:sp>
      <p:sp>
        <p:nvSpPr>
          <p:cNvPr id="6" name="Footer Placeholder 5"/>
          <p:cNvSpPr>
            <a:spLocks noGrp="1"/>
          </p:cNvSpPr>
          <p:nvPr>
            <p:ph type="ftr" sz="quarter" idx="11"/>
          </p:nvPr>
        </p:nvSpPr>
        <p:spPr/>
        <p:txBody>
          <a:bodyPr/>
          <a:lstStyle/>
          <a:p>
            <a:r>
              <a:rPr lang="en-US" dirty="0" smtClean="0"/>
              <a:t>CI=confidence interval; NHANES=National Health and Nutrition Examination Survey.</a:t>
            </a:r>
            <a:endParaRPr lang="tr-TR" dirty="0" smtClean="0"/>
          </a:p>
          <a:p>
            <a:r>
              <a:rPr lang="en-US" dirty="0" smtClean="0"/>
              <a:t>Markowitz L, Journal of Infectious Diseases Advance Access published June 19, 2013</a:t>
            </a:r>
            <a:endParaRPr lang="tr-TR" dirty="0"/>
          </a:p>
        </p:txBody>
      </p:sp>
      <p:sp>
        <p:nvSpPr>
          <p:cNvPr id="4" name="Bent Arrow 3"/>
          <p:cNvSpPr/>
          <p:nvPr/>
        </p:nvSpPr>
        <p:spPr bwMode="auto">
          <a:xfrm rot="5400000">
            <a:off x="3441223" y="3020427"/>
            <a:ext cx="881569" cy="515888"/>
          </a:xfrm>
          <a:prstGeom prst="bentArrow">
            <a:avLst/>
          </a:prstGeom>
          <a:solidFill>
            <a:srgbClr val="EAC770"/>
          </a:solidFill>
          <a:ln w="317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342900" indent="-342900" fontAlgn="base">
              <a:lnSpc>
                <a:spcPct val="80000"/>
              </a:lnSpc>
              <a:spcBef>
                <a:spcPct val="20000"/>
              </a:spcBef>
              <a:spcAft>
                <a:spcPct val="0"/>
              </a:spcAft>
              <a:buClr>
                <a:srgbClr val="FF6600"/>
              </a:buClr>
              <a:buFontTx/>
              <a:buChar char="•"/>
            </a:pPr>
            <a:endParaRPr lang="en-US" sz="2000" dirty="0">
              <a:solidFill>
                <a:srgbClr val="FFFFFF"/>
              </a:solidFill>
              <a:ea typeface="ＭＳ Ｐゴシック"/>
              <a:cs typeface="ＭＳ Ｐゴシック"/>
            </a:endParaRPr>
          </a:p>
        </p:txBody>
      </p:sp>
      <p:sp>
        <p:nvSpPr>
          <p:cNvPr id="5" name="TextBox 4"/>
          <p:cNvSpPr txBox="1"/>
          <p:nvPr/>
        </p:nvSpPr>
        <p:spPr>
          <a:xfrm>
            <a:off x="3770192" y="2667000"/>
            <a:ext cx="1377872" cy="400110"/>
          </a:xfrm>
          <a:prstGeom prst="rect">
            <a:avLst/>
          </a:prstGeom>
          <a:noFill/>
        </p:spPr>
        <p:txBody>
          <a:bodyPr wrap="square" rtlCol="0">
            <a:spAutoFit/>
          </a:bodyPr>
          <a:lstStyle/>
          <a:p>
            <a:pPr algn="ctr" fontAlgn="base">
              <a:spcBef>
                <a:spcPct val="0"/>
              </a:spcBef>
              <a:spcAft>
                <a:spcPct val="0"/>
              </a:spcAft>
            </a:pPr>
            <a:r>
              <a:rPr lang="en-US" sz="2000" b="1" dirty="0" smtClean="0"/>
              <a:t>–</a:t>
            </a:r>
            <a:r>
              <a:rPr lang="tr-TR" sz="2000" b="1" dirty="0" smtClean="0"/>
              <a:t>%</a:t>
            </a:r>
            <a:r>
              <a:rPr lang="en-US" sz="2000" b="1" dirty="0" smtClean="0"/>
              <a:t>56 </a:t>
            </a:r>
            <a:endParaRPr lang="en-US" sz="2000" b="1" dirty="0"/>
          </a:p>
        </p:txBody>
      </p:sp>
      <p:sp>
        <p:nvSpPr>
          <p:cNvPr id="11" name="TextBox 10"/>
          <p:cNvSpPr txBox="1"/>
          <p:nvPr/>
        </p:nvSpPr>
        <p:spPr>
          <a:xfrm>
            <a:off x="6471988" y="3467472"/>
            <a:ext cx="1412380" cy="400110"/>
          </a:xfrm>
          <a:prstGeom prst="rect">
            <a:avLst/>
          </a:prstGeom>
          <a:noFill/>
        </p:spPr>
        <p:txBody>
          <a:bodyPr wrap="square" rtlCol="0">
            <a:spAutoFit/>
          </a:bodyPr>
          <a:lstStyle/>
          <a:p>
            <a:pPr algn="ctr" fontAlgn="base">
              <a:spcBef>
                <a:spcPct val="0"/>
              </a:spcBef>
              <a:spcAft>
                <a:spcPct val="0"/>
              </a:spcAft>
            </a:pPr>
            <a:r>
              <a:rPr lang="en-US" sz="2000" b="1" dirty="0" smtClean="0"/>
              <a:t>–</a:t>
            </a:r>
            <a:r>
              <a:rPr lang="tr-TR" sz="2000" b="1" dirty="0" smtClean="0"/>
              <a:t>%</a:t>
            </a:r>
            <a:r>
              <a:rPr lang="en-US" sz="2000" b="1" dirty="0" smtClean="0"/>
              <a:t>49</a:t>
            </a:r>
            <a:endParaRPr lang="en-US" sz="2000" b="1" dirty="0"/>
          </a:p>
        </p:txBody>
      </p:sp>
      <p:sp>
        <p:nvSpPr>
          <p:cNvPr id="3" name="TextBox 2"/>
          <p:cNvSpPr txBox="1"/>
          <p:nvPr/>
        </p:nvSpPr>
        <p:spPr>
          <a:xfrm>
            <a:off x="2969873" y="5334000"/>
            <a:ext cx="838200" cy="276999"/>
          </a:xfrm>
          <a:prstGeom prst="rect">
            <a:avLst/>
          </a:prstGeom>
          <a:noFill/>
        </p:spPr>
        <p:txBody>
          <a:bodyPr wrap="square" rtlCol="0">
            <a:spAutoFit/>
          </a:bodyPr>
          <a:lstStyle/>
          <a:p>
            <a:pPr fontAlgn="base">
              <a:spcBef>
                <a:spcPct val="0"/>
              </a:spcBef>
              <a:spcAft>
                <a:spcPct val="0"/>
              </a:spcAft>
            </a:pPr>
            <a:r>
              <a:rPr lang="en-US" sz="1200" b="1" dirty="0"/>
              <a:t>n=4,150</a:t>
            </a:r>
          </a:p>
        </p:txBody>
      </p:sp>
      <p:sp>
        <p:nvSpPr>
          <p:cNvPr id="14" name="TextBox 13"/>
          <p:cNvSpPr txBox="1"/>
          <p:nvPr/>
        </p:nvSpPr>
        <p:spPr>
          <a:xfrm>
            <a:off x="5675147" y="5334000"/>
            <a:ext cx="838200" cy="276999"/>
          </a:xfrm>
          <a:prstGeom prst="rect">
            <a:avLst/>
          </a:prstGeom>
          <a:noFill/>
        </p:spPr>
        <p:txBody>
          <a:bodyPr wrap="square" rtlCol="0">
            <a:spAutoFit/>
          </a:bodyPr>
          <a:lstStyle/>
          <a:p>
            <a:pPr fontAlgn="base">
              <a:spcBef>
                <a:spcPct val="0"/>
              </a:spcBef>
              <a:spcAft>
                <a:spcPct val="0"/>
              </a:spcAft>
            </a:pPr>
            <a:r>
              <a:rPr lang="en-US" sz="1200" b="1" dirty="0"/>
              <a:t>n=4,253</a:t>
            </a:r>
          </a:p>
        </p:txBody>
      </p:sp>
      <p:sp>
        <p:nvSpPr>
          <p:cNvPr id="15" name="Bent Arrow 14"/>
          <p:cNvSpPr/>
          <p:nvPr/>
        </p:nvSpPr>
        <p:spPr bwMode="auto">
          <a:xfrm rot="5400000">
            <a:off x="6301465" y="3524622"/>
            <a:ext cx="495300" cy="609600"/>
          </a:xfrm>
          <a:prstGeom prst="bentArrow">
            <a:avLst>
              <a:gd name="adj1" fmla="val 25000"/>
              <a:gd name="adj2" fmla="val 30296"/>
              <a:gd name="adj3" fmla="val 25000"/>
              <a:gd name="adj4" fmla="val 43750"/>
            </a:avLst>
          </a:prstGeom>
          <a:solidFill>
            <a:srgbClr val="EAC770"/>
          </a:solidFill>
          <a:ln w="317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342900" indent="-342900" fontAlgn="base">
              <a:lnSpc>
                <a:spcPct val="80000"/>
              </a:lnSpc>
              <a:spcBef>
                <a:spcPct val="20000"/>
              </a:spcBef>
              <a:spcAft>
                <a:spcPct val="0"/>
              </a:spcAft>
              <a:buClr>
                <a:srgbClr val="FF6600"/>
              </a:buClr>
              <a:buFontTx/>
              <a:buChar char="•"/>
            </a:pPr>
            <a:endParaRPr lang="en-US" sz="2000" dirty="0">
              <a:solidFill>
                <a:srgbClr val="FFFFFF"/>
              </a:solidFill>
              <a:ea typeface="ＭＳ Ｐゴシック"/>
              <a:cs typeface="ＭＳ Ｐゴシック"/>
            </a:endParaRPr>
          </a:p>
        </p:txBody>
      </p:sp>
      <p:sp>
        <p:nvSpPr>
          <p:cNvPr id="10" name="Rectangle 9"/>
          <p:cNvSpPr/>
          <p:nvPr/>
        </p:nvSpPr>
        <p:spPr>
          <a:xfrm>
            <a:off x="1026947" y="1676400"/>
            <a:ext cx="7315200" cy="338554"/>
          </a:xfrm>
          <a:prstGeom prst="rect">
            <a:avLst/>
          </a:prstGeom>
        </p:spPr>
        <p:txBody>
          <a:bodyPr wrap="square">
            <a:spAutoFit/>
          </a:bodyPr>
          <a:lstStyle/>
          <a:p>
            <a:pPr algn="ctr" fontAlgn="base">
              <a:spcBef>
                <a:spcPct val="0"/>
              </a:spcBef>
              <a:spcAft>
                <a:spcPct val="0"/>
              </a:spcAft>
              <a:defRPr sz="2160" b="1" i="0" u="none" strike="noStrike" kern="1200" baseline="0">
                <a:solidFill>
                  <a:srgbClr val="663300">
                    <a:lumMod val="50000"/>
                  </a:srgbClr>
                </a:solidFill>
                <a:latin typeface="+mn-lt"/>
                <a:ea typeface="+mn-ea"/>
                <a:cs typeface="+mn-cs"/>
              </a:defRPr>
            </a:pPr>
            <a:r>
              <a:rPr lang="tr-TR" sz="1600" b="1" dirty="0" smtClean="0">
                <a:solidFill>
                  <a:schemeClr val="tx1">
                    <a:lumMod val="95000"/>
                  </a:schemeClr>
                </a:solidFill>
              </a:rPr>
              <a:t>14-19 Yaş kızlarda HPV-tip prevalansı (</a:t>
            </a:r>
            <a:r>
              <a:rPr lang="en-US" sz="1600" b="1" dirty="0" smtClean="0">
                <a:solidFill>
                  <a:schemeClr val="tx1">
                    <a:lumMod val="95000"/>
                  </a:schemeClr>
                </a:solidFill>
              </a:rPr>
              <a:t>United States</a:t>
            </a:r>
            <a:r>
              <a:rPr lang="tr-TR" sz="1600" b="1" dirty="0" smtClean="0">
                <a:solidFill>
                  <a:schemeClr val="tx1">
                    <a:lumMod val="95000"/>
                  </a:schemeClr>
                </a:solidFill>
              </a:rPr>
              <a:t>)</a:t>
            </a:r>
            <a:endParaRPr lang="en-US" sz="1600" b="1" dirty="0">
              <a:solidFill>
                <a:schemeClr val="tx1">
                  <a:lumMod val="95000"/>
                </a:schemeClr>
              </a:solidFill>
            </a:endParaRPr>
          </a:p>
        </p:txBody>
      </p:sp>
    </p:spTree>
    <p:extLst>
      <p:ext uri="{BB962C8B-B14F-4D97-AF65-F5344CB8AC3E}">
        <p14:creationId xmlns:p14="http://schemas.microsoft.com/office/powerpoint/2010/main" val="416806648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1910</TotalTime>
  <Words>13748</Words>
  <Application>Microsoft Office PowerPoint</Application>
  <PresentationFormat>On-screen Show (4:3)</PresentationFormat>
  <Paragraphs>3032</Paragraphs>
  <Slides>202</Slides>
  <Notes>86</Notes>
  <HiddenSlides>160</HiddenSlides>
  <MMClips>0</MMClips>
  <ScaleCrop>false</ScaleCrop>
  <HeadingPairs>
    <vt:vector size="8" baseType="variant">
      <vt:variant>
        <vt:lpstr>Fonts Used</vt:lpstr>
      </vt:variant>
      <vt:variant>
        <vt:i4>20</vt:i4>
      </vt:variant>
      <vt:variant>
        <vt:lpstr>Theme</vt:lpstr>
      </vt:variant>
      <vt:variant>
        <vt:i4>1</vt:i4>
      </vt:variant>
      <vt:variant>
        <vt:lpstr>Embedded OLE Servers</vt:lpstr>
      </vt:variant>
      <vt:variant>
        <vt:i4>1</vt:i4>
      </vt:variant>
      <vt:variant>
        <vt:lpstr>Slide Titles</vt:lpstr>
      </vt:variant>
      <vt:variant>
        <vt:i4>202</vt:i4>
      </vt:variant>
    </vt:vector>
  </HeadingPairs>
  <TitlesOfParts>
    <vt:vector size="224" baseType="lpstr">
      <vt:lpstr>Arial Unicode MS</vt:lpstr>
      <vt:lpstr>MS PGothic</vt:lpstr>
      <vt:lpstr>MS PGothic</vt:lpstr>
      <vt:lpstr>Arial</vt:lpstr>
      <vt:lpstr>Arial</vt:lpstr>
      <vt:lpstr>Arial Narrow</vt:lpstr>
      <vt:lpstr>Calibri</vt:lpstr>
      <vt:lpstr>Calibri Light</vt:lpstr>
      <vt:lpstr>Century Gothic</vt:lpstr>
      <vt:lpstr>Gulim</vt:lpstr>
      <vt:lpstr>IPAMincho</vt:lpstr>
      <vt:lpstr>Lucida Sans Unicode</vt:lpstr>
      <vt:lpstr>MS Mincho</vt:lpstr>
      <vt:lpstr>Myriad Roman</vt:lpstr>
      <vt:lpstr>Symbol</vt:lpstr>
      <vt:lpstr>Times</vt:lpstr>
      <vt:lpstr>Times New Roman</vt:lpstr>
      <vt:lpstr>Verdana</vt:lpstr>
      <vt:lpstr>Wingdings</vt:lpstr>
      <vt:lpstr>Wingdings 2</vt:lpstr>
      <vt:lpstr>Office Teması</vt:lpstr>
      <vt:lpstr>Worksheet</vt:lpstr>
      <vt:lpstr>HPV Aşıları Kimlere ve Yan Etkiler </vt:lpstr>
      <vt:lpstr>Serviks Kanseri İnsidans ve Mortalitesi</vt:lpstr>
      <vt:lpstr>Serviks Kanseri</vt:lpstr>
      <vt:lpstr>Dünyada Serviks Kanseri</vt:lpstr>
      <vt:lpstr>Sitolojinin Cx Ca İnsidansına Etkisi ABD</vt:lpstr>
      <vt:lpstr>Basından</vt:lpstr>
      <vt:lpstr>Türkiye’de Kadın Kanserleri (TCSB 2009)</vt:lpstr>
      <vt:lpstr>Serviks Kanseri Türkiye’de Nerede?</vt:lpstr>
      <vt:lpstr>Basından</vt:lpstr>
      <vt:lpstr>Gelecek</vt:lpstr>
      <vt:lpstr>Demografik Değişiklikler (Türkiye))</vt:lpstr>
      <vt:lpstr>Türkiye’de Kadın Kanserleri</vt:lpstr>
      <vt:lpstr>Serviks Kanseri Risk Faktörleri</vt:lpstr>
      <vt:lpstr>Etlik Zübeyde Hanım Hastanesi Verileri</vt:lpstr>
      <vt:lpstr>Normal Sitolojili Kadınlarda HPV Prevalansı </vt:lpstr>
      <vt:lpstr>TRSGO Çalışması: HPV Genotip Dağılımı</vt:lpstr>
      <vt:lpstr>Türkiye’de En Sık HPV Tipleri</vt:lpstr>
      <vt:lpstr>HPV Tipleri ve Taşıdıkları Riskler</vt:lpstr>
      <vt:lpstr>Serviks Kanserinde HPV Tipleri</vt:lpstr>
      <vt:lpstr>HPV Tip Prevalansı</vt:lpstr>
      <vt:lpstr>Basından</vt:lpstr>
      <vt:lpstr>Cx Ca’da HPV Dağılımı</vt:lpstr>
      <vt:lpstr>Servikal Kanser Korunma ve Kontrol</vt:lpstr>
      <vt:lpstr>Tarama ve Aşılama</vt:lpstr>
      <vt:lpstr>Türkiye’de Tarama Sorunları</vt:lpstr>
      <vt:lpstr>Türkiye’de Tarama Sorunları</vt:lpstr>
      <vt:lpstr>Türkiye’de Tarama Sorunları</vt:lpstr>
      <vt:lpstr>Türkiye’de Tarama Sorunları</vt:lpstr>
      <vt:lpstr>Basından</vt:lpstr>
      <vt:lpstr>Tarama Programlarının Etkinliği</vt:lpstr>
      <vt:lpstr>Dünyada Enfeksiyöz Ajanlarla Oluşan Kanserler </vt:lpstr>
      <vt:lpstr>Epidemiyolojik Durum</vt:lpstr>
      <vt:lpstr>HPV Aşısını Anlatma</vt:lpstr>
      <vt:lpstr>Erkeklerin Evlilik Öncesi Cinsel Deneyim Kazanmasına İlişkin Görüşler</vt:lpstr>
      <vt:lpstr>Kızların Evlilik Öncesi Cinsel Deneyim Kazanmasına İlişkin Görüşler</vt:lpstr>
      <vt:lpstr>Erkekler Evlilik Öncesi Cinsel İlişkide Bulunmalı mıdır?</vt:lpstr>
      <vt:lpstr>Kadınlar Evlilik Öncesi Cinsel İlişkide Bulunmalı mıdır?</vt:lpstr>
      <vt:lpstr>Türkiye’de İlk Evlilik Yaşı</vt:lpstr>
      <vt:lpstr>Türkiye’de Adölesan Evlilikler</vt:lpstr>
      <vt:lpstr>Kadınlarda Preinvaziv Lezyon ve Cx Ca Riski Genç Yaşta HPV’e Maruz Kalma ile Artar</vt:lpstr>
      <vt:lpstr>İlk Seksüel İlişkiden Sonra HPV Enfeksiyonu Süratle Gelişir</vt:lpstr>
      <vt:lpstr>HPV İlişkili Kanser İnsidans ve Dağılımı</vt:lpstr>
      <vt:lpstr>Hedef Hastalıklar</vt:lpstr>
      <vt:lpstr>PowerPoint Presentation</vt:lpstr>
      <vt:lpstr>HPV ve İlişkili Hastalıklar Raporu</vt:lpstr>
      <vt:lpstr>PowerPoint Presentation</vt:lpstr>
      <vt:lpstr>Vulvar Intraepithelial Neoplasia (VIN)</vt:lpstr>
      <vt:lpstr>VIN</vt:lpstr>
      <vt:lpstr>Vaginal Intraepithelial Neoplasia (VaIN)</vt:lpstr>
      <vt:lpstr>Rekürren Respiratuar Papillomatozis</vt:lpstr>
      <vt:lpstr>Pediatrik RRP</vt:lpstr>
      <vt:lpstr>Erişkin RRP</vt:lpstr>
      <vt:lpstr>HPV Related Male Cancers</vt:lpstr>
      <vt:lpstr>HPV ve Anogenital Siğiller</vt:lpstr>
      <vt:lpstr>Genital Siğiller</vt:lpstr>
      <vt:lpstr>Türkiye’de Genital Siğil Çalışması</vt:lpstr>
      <vt:lpstr>Genel Popülasyona Ağırlıklı Data</vt:lpstr>
      <vt:lpstr>Çocukluk Çağı Aşıları ve HPV Aşısı</vt:lpstr>
      <vt:lpstr>Aşıyla Korunulabilecek Hastalıklardan Ölümler</vt:lpstr>
      <vt:lpstr>HPV Aşıları</vt:lpstr>
      <vt:lpstr>Aşıyı Ulusal Programına Alan Ülkelerin Uygulamaları</vt:lpstr>
      <vt:lpstr>HPV Recommendations by National Expert Advisory Bodies on Immunization For Female: 60 Countries – For Males: 6 countries National Funding: For Females: 58 Countries – For Males: 3 countries</vt:lpstr>
      <vt:lpstr>qHPV Aşısı Onaylı Ülkeler </vt:lpstr>
      <vt:lpstr>Cx Ca Ölüm Oranları ve Aşı Uygulamaları</vt:lpstr>
      <vt:lpstr>HPV Aşısı Programında Olan Ülkeler  </vt:lpstr>
      <vt:lpstr>PowerPoint Presentation</vt:lpstr>
      <vt:lpstr>Aşılamayla Aktif Korunma</vt:lpstr>
      <vt:lpstr>Neden Aşı?</vt:lpstr>
      <vt:lpstr>Cervarix® ve Gardasil® İçerikleri </vt:lpstr>
      <vt:lpstr>Gardasil®9 İçeriği </vt:lpstr>
      <vt:lpstr>Doğal Enfeksiyon Korumaz</vt:lpstr>
      <vt:lpstr>Cervarix®’in CIN3’e Karşı Etkinliği</vt:lpstr>
      <vt:lpstr>Cervarix®’in Anormal Pap Test ve Prosedürlere Etkisi</vt:lpstr>
      <vt:lpstr>Cervarix®  İçin FDA Endikasyonları</vt:lpstr>
      <vt:lpstr>Cervarix®  İçin EMA* Endikasyonları</vt:lpstr>
      <vt:lpstr>Gardasil®’in HPV 6/11/16/18 İlişkili CIN ve AIS Etkinliği</vt:lpstr>
      <vt:lpstr>Gardasil®’in Anormal Pap Test ve Prosedürlere Etkisi</vt:lpstr>
      <vt:lpstr>CIN ile İlişkili HPV 6/11/16/18  Tiplerinde Gardasil® Etkisi </vt:lpstr>
      <vt:lpstr>Gardasil®’in HPV Tip ilişkili Genital Hastalıklara Etkinliği</vt:lpstr>
      <vt:lpstr>Gardasil® EGL ve Enfeksiyonlarda Etkinliği</vt:lpstr>
      <vt:lpstr>Gardasil®’in HPV Tip ilişkili Genital Hastalıklara Etkinliği</vt:lpstr>
      <vt:lpstr>Gardasil® İçin FDA Endikasyonları </vt:lpstr>
      <vt:lpstr>9vHPV Aşısı (Gardasil 9®) </vt:lpstr>
      <vt:lpstr>Başlangıç Değerlendirme (FUTURE III)</vt:lpstr>
      <vt:lpstr>Aşı Öncesi</vt:lpstr>
      <vt:lpstr>HPV Virus-like Particles (VLPs)</vt:lpstr>
      <vt:lpstr>bHPV Aşısının Etkisi</vt:lpstr>
      <vt:lpstr>bHPV Aşısı Sonrası Aşılı Bölglerde HPV Prevalansı</vt:lpstr>
      <vt:lpstr>PowerPoint Presentation</vt:lpstr>
      <vt:lpstr>qHPV Aşısının Etkisinin Belirlenmesi</vt:lpstr>
      <vt:lpstr>Avustralya’da Genital Siğilli Kadınların Aşılama Programı Sonrası Dağılımı</vt:lpstr>
      <vt:lpstr>Avustralya’da Doğmuş 21 Yaş Altı Kadınlarda Genital Siğillerin Görülüş Dağılımı</vt:lpstr>
      <vt:lpstr>Seksüel Partner Cinsine Göre Genital Siğillerin Erkeklerde Dağılımı</vt:lpstr>
      <vt:lpstr>Yeş Gruplarına Göre Kadınlarda Genital Siğillerin Hastane Tedavileri</vt:lpstr>
      <vt:lpstr>&lt;18 Yaş Altında HGAs, qHPV Aşı Programından Önce ve Sonra</vt:lpstr>
      <vt:lpstr>HPV Genoprevlansının Aşılama Öncesi ve Sonrası Hızları</vt:lpstr>
      <vt:lpstr>Genital Siğillere Aşının Etkisi (NZ)</vt:lpstr>
      <vt:lpstr>qHPV Sonrası Kaliforniya’da Genital Siğil İnsidansı</vt:lpstr>
      <vt:lpstr>HPV Aşılamasının Erken Etkileri (NHANES Survey) </vt:lpstr>
      <vt:lpstr>qHPV Aşı Sonrası İsveç Datası</vt:lpstr>
      <vt:lpstr>Almanya’da Genç Kadınlarda HPV Prevalansı</vt:lpstr>
      <vt:lpstr>qHPV Aşılama Programını Takiben Belçika Datası</vt:lpstr>
      <vt:lpstr>qHPV Aşısı Sonrası Aşılı Bölglerde HPV Prevalansı</vt:lpstr>
      <vt:lpstr>qHPV Aşısının Gerçek Dünya Etkinlik Erken Sonuçları: Özet</vt:lpstr>
      <vt:lpstr>Proflaktik Aşıların Etkinliği: Sistematik Bir Review &amp; Meta-Analysis</vt:lpstr>
      <vt:lpstr>Proflaktik Aşıların Etkinliği: Sistematik Bir Review &amp; Meta-Analysis</vt:lpstr>
      <vt:lpstr>HGSIL Tedavisi Sonrası HPV Aşılaması</vt:lpstr>
      <vt:lpstr>HPV Aşılaması Sonrası Seksüel Davranış</vt:lpstr>
      <vt:lpstr>HPV Aşıları Kime</vt:lpstr>
      <vt:lpstr>ACOG Önerileri</vt:lpstr>
      <vt:lpstr>ACOG Önerileri (2014)</vt:lpstr>
      <vt:lpstr>WHO (IARC) Önerileri</vt:lpstr>
      <vt:lpstr>WHO End-point Önerileri (2014)</vt:lpstr>
      <vt:lpstr>WHO Hedef Önerileri (2014)</vt:lpstr>
      <vt:lpstr>CDC Adölesan Aşı Programı 2017</vt:lpstr>
      <vt:lpstr>CDC Erişkin Aşı Programı 2015</vt:lpstr>
      <vt:lpstr>Ne Zaman </vt:lpstr>
      <vt:lpstr>Önceden Tam veya Kısmi Aşılanmışlarda Gardasil 9 Kullanılabilir mi?</vt:lpstr>
      <vt:lpstr>Nasıl </vt:lpstr>
      <vt:lpstr>HPV Aşıları İki Doz (EMA ve WHO)</vt:lpstr>
      <vt:lpstr>qHPV Aşısı 9-13 Yaş 2 Doz Kabul Eden Ülkeler</vt:lpstr>
      <vt:lpstr>&lt;5 Yıl Etkinlik Metaanalizi</vt:lpstr>
      <vt:lpstr>&lt;5 Yıl Etkinlik Metaanalizi</vt:lpstr>
      <vt:lpstr>≥5 Yıl Etkinlik Metaanalizi</vt:lpstr>
      <vt:lpstr>9vHPV Aşısı</vt:lpstr>
      <vt:lpstr>9vHPV Aşısı</vt:lpstr>
      <vt:lpstr>Gardasil® Gebelik Sonuçları</vt:lpstr>
      <vt:lpstr>Cervarix® Gebelik Sonuçları</vt:lpstr>
      <vt:lpstr>Gebelikte</vt:lpstr>
      <vt:lpstr>HIV-1 Enfeksiyonlu Kadınlarda qHPV Aşı İmmünojenisite ve Etkinliği</vt:lpstr>
      <vt:lpstr>Immune Bellek</vt:lpstr>
      <vt:lpstr>Tekrar Doz (Rapel)</vt:lpstr>
      <vt:lpstr>Uzun Dönem Etki</vt:lpstr>
      <vt:lpstr>Uzun Dönem Etki</vt:lpstr>
      <vt:lpstr>Yan Etkiler</vt:lpstr>
      <vt:lpstr>Basından</vt:lpstr>
      <vt:lpstr>Basından</vt:lpstr>
      <vt:lpstr>Aşı Karşıtları Neden Karşı?</vt:lpstr>
      <vt:lpstr>Peki Niye Böyle Bir Yazıyı Kaleme Aldılar?</vt:lpstr>
      <vt:lpstr>Adjuvanlar</vt:lpstr>
      <vt:lpstr>Aluminyum Adjuvan</vt:lpstr>
      <vt:lpstr>Yan Etkiler</vt:lpstr>
      <vt:lpstr>Yan Etkiler</vt:lpstr>
      <vt:lpstr>PowerPoint Presentation</vt:lpstr>
      <vt:lpstr>Otoimmün Hastalıklar</vt:lpstr>
      <vt:lpstr>Primer Ovaryan Yetmezlik</vt:lpstr>
      <vt:lpstr>Primer Ovaryan Yetmezlik</vt:lpstr>
      <vt:lpstr>Ölümler</vt:lpstr>
      <vt:lpstr>Proflaktik Aşıların Güvenliği:  Sistematik Review &amp; Meta-Analysis</vt:lpstr>
      <vt:lpstr>Proflaktik Aşıların Güvenliği:  Meta-Analysis</vt:lpstr>
      <vt:lpstr>Proflaktik Aşıların Güvenliği:  Meta-Analysis</vt:lpstr>
      <vt:lpstr>Maliyet Etkinlik</vt:lpstr>
      <vt:lpstr>Uzun Dönem Yan Etki</vt:lpstr>
      <vt:lpstr>Tarama Devam Edecek mi?</vt:lpstr>
      <vt:lpstr>HPV Aşılarında Tartışmalı Konular</vt:lpstr>
      <vt:lpstr>Cervarix®: Immunigenisite</vt:lpstr>
      <vt:lpstr>Cervarix®: Immunigenisite</vt:lpstr>
      <vt:lpstr>Nötrolizan Antikorlar </vt:lpstr>
      <vt:lpstr>Nötrolizan Antikorlar </vt:lpstr>
      <vt:lpstr>Gardasil® HPV 18 Ab Seviyeleri ve Etkinlik</vt:lpstr>
      <vt:lpstr>AS04 Adjuvantlı Cervarix®</vt:lpstr>
      <vt:lpstr>GMT (Geometric Mean Titers) Antikor Titreleri Ölçüm Metodları</vt:lpstr>
      <vt:lpstr>HPV 16 ve 18 Nötralizan Antikor Cevapları</vt:lpstr>
      <vt:lpstr>İki Aşının Immunogenisite ve Güvenlik Karşılaştırılması Çalışması</vt:lpstr>
      <vt:lpstr>ATP ve PP CIN2+ Etkinlikleri</vt:lpstr>
      <vt:lpstr>Cervarix® Cross-protection (Çapraz Koruma)</vt:lpstr>
      <vt:lpstr>Cervarix® Nonvaccine Tiplere Karşı 8 Yıllık Etkinlik</vt:lpstr>
      <vt:lpstr>Cervarix® Cross-protection</vt:lpstr>
      <vt:lpstr>Cervarix® Servikovaginal Sekresyondaki Antikor Seviyeleri </vt:lpstr>
      <vt:lpstr>Çapraz Koruma Aşı Etkinliği (Costa Rica Çalışması Sonuçları)</vt:lpstr>
      <vt:lpstr>bHPV vs qHPV Aşıları İmmünojenisite Çalışması</vt:lpstr>
      <vt:lpstr>Yeni Bir Aşının Ulusal Aşılama Programına Uygulanması</vt:lpstr>
      <vt:lpstr>Türkiye Gerçekleri</vt:lpstr>
      <vt:lpstr>Primer Taramada HPV</vt:lpstr>
      <vt:lpstr>Sitolojiye Ek HPV ile Tarama (&gt;30 Y)</vt:lpstr>
      <vt:lpstr>Servikal Kanser Taramalarında Uygulanan ve Gelecekteki Stratejiler</vt:lpstr>
      <vt:lpstr>Eve Götürülecek Mesaj</vt:lpstr>
      <vt:lpstr>Eve Götürülecek Mesaj</vt:lpstr>
      <vt:lpstr>Dikkatiniz İçin Teşekkürler!</vt:lpstr>
      <vt:lpstr>Terapötik HPV Aşıları</vt:lpstr>
      <vt:lpstr>Terapötik HPV Aşıları</vt:lpstr>
      <vt:lpstr>Canlı Vektör Tabanlı Aşılar</vt:lpstr>
      <vt:lpstr>Bakteriyal Vektör Tabanlı Aşılar</vt:lpstr>
      <vt:lpstr>Viral Vektör Tabanlı Aşılar</vt:lpstr>
      <vt:lpstr>Viral Vektör Tabanlı Aşılar</vt:lpstr>
      <vt:lpstr>Peptid Tabanlı Aşılar</vt:lpstr>
      <vt:lpstr>Peptid Tabanlı Aşılar</vt:lpstr>
      <vt:lpstr>Peptid Tabanlı Aşılar</vt:lpstr>
      <vt:lpstr>Peptid Tabanlı Aşılar</vt:lpstr>
      <vt:lpstr>Protein Tabanlı Aşılar</vt:lpstr>
      <vt:lpstr>Protein Tabanlı Aşılar</vt:lpstr>
      <vt:lpstr>Protein Tabanlı Aşılar</vt:lpstr>
      <vt:lpstr>DNA Aşıları</vt:lpstr>
      <vt:lpstr>DNA Aşıları</vt:lpstr>
      <vt:lpstr>DNA Aşıları</vt:lpstr>
      <vt:lpstr>DNA Aşıları</vt:lpstr>
      <vt:lpstr>DNA Aşıları</vt:lpstr>
      <vt:lpstr>Dendritik Hücre Tabanlı Aşılar</vt:lpstr>
      <vt:lpstr>Kombine Stratejiler</vt:lpstr>
      <vt:lpstr>Sonuç</vt:lpstr>
      <vt:lpstr>Terapötik Aşılarda Sonuç</vt:lpstr>
      <vt:lpstr>Dikkatiniz İçin Teşekkürler!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Mehmet Faruk KÖSE</dc:creator>
  <cp:lastModifiedBy>M. Faruk Kose</cp:lastModifiedBy>
  <cp:revision>138</cp:revision>
  <dcterms:created xsi:type="dcterms:W3CDTF">2015-02-06T09:41:57Z</dcterms:created>
  <dcterms:modified xsi:type="dcterms:W3CDTF">2017-03-18T17:10:40Z</dcterms:modified>
</cp:coreProperties>
</file>